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Lst>
  <p:sldSz cx="9906000" cy="6858000" type="A4"/>
  <p:notesSz cx="9906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5354" autoAdjust="0"/>
  </p:normalViewPr>
  <p:slideViewPr>
    <p:cSldViewPr>
      <p:cViewPr varScale="1">
        <p:scale>
          <a:sx n="127" d="100"/>
          <a:sy n="127" d="100"/>
        </p:scale>
        <p:origin x="-1008"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microsoft.com/office/2015/10/relationships/revisionInfo" Target="revisionInfo.xml"/><Relationship Id="rId61" Type="http://schemas.openxmlformats.org/officeDocument/2006/relationships/slide" Target="slides/slide60.xml"/><Relationship Id="rId82" Type="http://schemas.openxmlformats.org/officeDocument/2006/relationships/slide" Target="slides/slide8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42950" y="2125980"/>
            <a:ext cx="84201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485900" y="3840480"/>
            <a:ext cx="69342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050" b="0" i="1">
                <a:solidFill>
                  <a:srgbClr val="009900"/>
                </a:solidFill>
                <a:latin typeface="Univers for BP Light"/>
                <a:cs typeface="Univers for BP Light"/>
              </a:defRPr>
            </a:lvl1p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2/20/2018</a:t>
            </a:fld>
            <a:endParaRPr lang="en-US"/>
          </a:p>
        </p:txBody>
      </p:sp>
      <p:sp>
        <p:nvSpPr>
          <p:cNvPr id="6" name="Holder 6"/>
          <p:cNvSpPr>
            <a:spLocks noGrp="1"/>
          </p:cNvSpPr>
          <p:nvPr>
            <p:ph type="sldNum" sz="quarter" idx="7"/>
          </p:nvPr>
        </p:nvSpPr>
        <p:spPr/>
        <p:txBody>
          <a:bodyPr lIns="0" tIns="0" rIns="0" bIns="0"/>
          <a:lstStyle>
            <a:lvl1pPr>
              <a:defRPr sz="1200" b="0" i="0">
                <a:solidFill>
                  <a:schemeClr val="tx1"/>
                </a:solidFill>
                <a:latin typeface="Univers for BP Light"/>
                <a:cs typeface="Univers for BP Light"/>
              </a:defRPr>
            </a:lvl1pPr>
          </a:lstStyle>
          <a:p>
            <a:pPr marL="25400">
              <a:lnSpc>
                <a:spcPct val="100000"/>
              </a:lnSpc>
              <a:spcBef>
                <a:spcPts val="55"/>
              </a:spcBef>
            </a:pPr>
            <a:fld id="{81D60167-4931-47E6-BA6A-407CBD079E47}" type="slidenum">
              <a:rPr dirty="0"/>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00" b="0" i="0">
                <a:solidFill>
                  <a:srgbClr val="009900"/>
                </a:solidFill>
                <a:latin typeface="Univers for BP"/>
                <a:cs typeface="Univers for BP"/>
              </a:defRPr>
            </a:lvl1pPr>
          </a:lstStyle>
          <a:p>
            <a:endParaRPr/>
          </a:p>
        </p:txBody>
      </p:sp>
      <p:sp>
        <p:nvSpPr>
          <p:cNvPr id="3" name="Holder 3"/>
          <p:cNvSpPr>
            <a:spLocks noGrp="1"/>
          </p:cNvSpPr>
          <p:nvPr>
            <p:ph type="body" idx="1"/>
          </p:nvPr>
        </p:nvSpPr>
        <p:spPr/>
        <p:txBody>
          <a:bodyPr lIns="0" tIns="0" rIns="0" bIns="0"/>
          <a:lstStyle>
            <a:lvl1pPr>
              <a:defRPr sz="1800" b="0" i="0">
                <a:solidFill>
                  <a:schemeClr val="tx1"/>
                </a:solidFill>
                <a:latin typeface="Univers for BP Light"/>
                <a:cs typeface="Univers for BP Light"/>
              </a:defRPr>
            </a:lvl1pPr>
          </a:lstStyle>
          <a:p>
            <a:endParaRPr/>
          </a:p>
        </p:txBody>
      </p:sp>
      <p:sp>
        <p:nvSpPr>
          <p:cNvPr id="4" name="Holder 4"/>
          <p:cNvSpPr>
            <a:spLocks noGrp="1"/>
          </p:cNvSpPr>
          <p:nvPr>
            <p:ph type="ftr" sz="quarter" idx="5"/>
          </p:nvPr>
        </p:nvSpPr>
        <p:spPr/>
        <p:txBody>
          <a:bodyPr lIns="0" tIns="0" rIns="0" bIns="0"/>
          <a:lstStyle>
            <a:lvl1pPr>
              <a:defRPr sz="1050" b="0" i="1">
                <a:solidFill>
                  <a:srgbClr val="009900"/>
                </a:solidFill>
                <a:latin typeface="Univers for BP Light"/>
                <a:cs typeface="Univers for BP Light"/>
              </a:defRPr>
            </a:lvl1p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2/20/2018</a:t>
            </a:fld>
            <a:endParaRPr lang="en-US"/>
          </a:p>
        </p:txBody>
      </p:sp>
      <p:sp>
        <p:nvSpPr>
          <p:cNvPr id="6" name="Holder 6"/>
          <p:cNvSpPr>
            <a:spLocks noGrp="1"/>
          </p:cNvSpPr>
          <p:nvPr>
            <p:ph type="sldNum" sz="quarter" idx="7"/>
          </p:nvPr>
        </p:nvSpPr>
        <p:spPr/>
        <p:txBody>
          <a:bodyPr lIns="0" tIns="0" rIns="0" bIns="0"/>
          <a:lstStyle>
            <a:lvl1pPr>
              <a:defRPr sz="1200" b="0" i="0">
                <a:solidFill>
                  <a:schemeClr val="tx1"/>
                </a:solidFill>
                <a:latin typeface="Univers for BP Light"/>
                <a:cs typeface="Univers for BP Light"/>
              </a:defRPr>
            </a:lvl1pPr>
          </a:lstStyle>
          <a:p>
            <a:pPr marL="25400">
              <a:lnSpc>
                <a:spcPct val="100000"/>
              </a:lnSpc>
              <a:spcBef>
                <a:spcPts val="55"/>
              </a:spcBef>
            </a:pPr>
            <a:fld id="{81D60167-4931-47E6-BA6A-407CBD079E47}" type="slidenum">
              <a:rPr dirty="0"/>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00" b="0" i="0">
                <a:solidFill>
                  <a:srgbClr val="009900"/>
                </a:solidFill>
                <a:latin typeface="Univers for BP"/>
                <a:cs typeface="Univers for BP"/>
              </a:defRPr>
            </a:lvl1pPr>
          </a:lstStyle>
          <a:p>
            <a:endParaRPr/>
          </a:p>
        </p:txBody>
      </p:sp>
      <p:sp>
        <p:nvSpPr>
          <p:cNvPr id="3" name="Holder 3"/>
          <p:cNvSpPr>
            <a:spLocks noGrp="1"/>
          </p:cNvSpPr>
          <p:nvPr>
            <p:ph sz="half" idx="2"/>
          </p:nvPr>
        </p:nvSpPr>
        <p:spPr>
          <a:xfrm>
            <a:off x="495300" y="1577340"/>
            <a:ext cx="430911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01590" y="1577340"/>
            <a:ext cx="430911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050" b="0" i="1">
                <a:solidFill>
                  <a:srgbClr val="009900"/>
                </a:solidFill>
                <a:latin typeface="Univers for BP Light"/>
                <a:cs typeface="Univers for BP Light"/>
              </a:defRPr>
            </a:lvl1p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2/20/2018</a:t>
            </a:fld>
            <a:endParaRPr lang="en-US"/>
          </a:p>
        </p:txBody>
      </p:sp>
      <p:sp>
        <p:nvSpPr>
          <p:cNvPr id="7" name="Holder 7"/>
          <p:cNvSpPr>
            <a:spLocks noGrp="1"/>
          </p:cNvSpPr>
          <p:nvPr>
            <p:ph type="sldNum" sz="quarter" idx="7"/>
          </p:nvPr>
        </p:nvSpPr>
        <p:spPr/>
        <p:txBody>
          <a:bodyPr lIns="0" tIns="0" rIns="0" bIns="0"/>
          <a:lstStyle>
            <a:lvl1pPr>
              <a:defRPr sz="1200" b="0" i="0">
                <a:solidFill>
                  <a:schemeClr val="tx1"/>
                </a:solidFill>
                <a:latin typeface="Univers for BP Light"/>
                <a:cs typeface="Univers for BP Light"/>
              </a:defRPr>
            </a:lvl1pPr>
          </a:lstStyle>
          <a:p>
            <a:pPr marL="25400">
              <a:lnSpc>
                <a:spcPct val="100000"/>
              </a:lnSpc>
              <a:spcBef>
                <a:spcPts val="55"/>
              </a:spcBef>
            </a:pPr>
            <a:fld id="{81D60167-4931-47E6-BA6A-407CBD079E47}" type="slidenum">
              <a:rPr dirty="0"/>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200" b="0" i="0">
                <a:solidFill>
                  <a:srgbClr val="009900"/>
                </a:solidFill>
                <a:latin typeface="Univers for BP"/>
                <a:cs typeface="Univers for BP"/>
              </a:defRPr>
            </a:lvl1pPr>
          </a:lstStyle>
          <a:p>
            <a:endParaRPr/>
          </a:p>
        </p:txBody>
      </p:sp>
      <p:sp>
        <p:nvSpPr>
          <p:cNvPr id="3" name="Holder 3"/>
          <p:cNvSpPr>
            <a:spLocks noGrp="1"/>
          </p:cNvSpPr>
          <p:nvPr>
            <p:ph type="ftr" sz="quarter" idx="5"/>
          </p:nvPr>
        </p:nvSpPr>
        <p:spPr/>
        <p:txBody>
          <a:bodyPr lIns="0" tIns="0" rIns="0" bIns="0"/>
          <a:lstStyle>
            <a:lvl1pPr>
              <a:defRPr sz="1050" b="0" i="1">
                <a:solidFill>
                  <a:srgbClr val="009900"/>
                </a:solidFill>
                <a:latin typeface="Univers for BP Light"/>
                <a:cs typeface="Univers for BP Light"/>
              </a:defRPr>
            </a:lvl1p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2/20/2018</a:t>
            </a:fld>
            <a:endParaRPr lang="en-US"/>
          </a:p>
        </p:txBody>
      </p:sp>
      <p:sp>
        <p:nvSpPr>
          <p:cNvPr id="5" name="Holder 5"/>
          <p:cNvSpPr>
            <a:spLocks noGrp="1"/>
          </p:cNvSpPr>
          <p:nvPr>
            <p:ph type="sldNum" sz="quarter" idx="7"/>
          </p:nvPr>
        </p:nvSpPr>
        <p:spPr/>
        <p:txBody>
          <a:bodyPr lIns="0" tIns="0" rIns="0" bIns="0"/>
          <a:lstStyle>
            <a:lvl1pPr>
              <a:defRPr sz="1200" b="0" i="0">
                <a:solidFill>
                  <a:schemeClr val="tx1"/>
                </a:solidFill>
                <a:latin typeface="Univers for BP Light"/>
                <a:cs typeface="Univers for BP Light"/>
              </a:defRPr>
            </a:lvl1pPr>
          </a:lstStyle>
          <a:p>
            <a:pPr marL="25400">
              <a:lnSpc>
                <a:spcPct val="100000"/>
              </a:lnSpc>
              <a:spcBef>
                <a:spcPts val="55"/>
              </a:spcBef>
            </a:pPr>
            <a:fld id="{81D60167-4931-47E6-BA6A-407CBD079E47}" type="slidenum">
              <a:rPr dirty="0"/>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050" b="0" i="1">
                <a:solidFill>
                  <a:srgbClr val="009900"/>
                </a:solidFill>
                <a:latin typeface="Univers for BP Light"/>
                <a:cs typeface="Univers for BP Light"/>
              </a:defRPr>
            </a:lvl1p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2/20/2018</a:t>
            </a:fld>
            <a:endParaRPr lang="en-US"/>
          </a:p>
        </p:txBody>
      </p:sp>
      <p:sp>
        <p:nvSpPr>
          <p:cNvPr id="4" name="Holder 4"/>
          <p:cNvSpPr>
            <a:spLocks noGrp="1"/>
          </p:cNvSpPr>
          <p:nvPr>
            <p:ph type="sldNum" sz="quarter" idx="7"/>
          </p:nvPr>
        </p:nvSpPr>
        <p:spPr/>
        <p:txBody>
          <a:bodyPr lIns="0" tIns="0" rIns="0" bIns="0"/>
          <a:lstStyle>
            <a:lvl1pPr>
              <a:defRPr sz="1200" b="0" i="0">
                <a:solidFill>
                  <a:schemeClr val="tx1"/>
                </a:solidFill>
                <a:latin typeface="Univers for BP Light"/>
                <a:cs typeface="Univers for BP Light"/>
              </a:defRPr>
            </a:lvl1pPr>
          </a:lstStyle>
          <a:p>
            <a:pPr marL="25400">
              <a:lnSpc>
                <a:spcPct val="100000"/>
              </a:lnSpc>
              <a:spcBef>
                <a:spcPts val="55"/>
              </a:spcBef>
            </a:pPr>
            <a:fld id="{81D60167-4931-47E6-BA6A-407CBD079E47}" type="slidenum">
              <a:rPr dirty="0"/>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9032561" y="224492"/>
            <a:ext cx="522148" cy="6930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491439" y="556386"/>
            <a:ext cx="3098165" cy="361950"/>
          </a:xfrm>
          <a:prstGeom prst="rect">
            <a:avLst/>
          </a:prstGeom>
        </p:spPr>
        <p:txBody>
          <a:bodyPr wrap="square" lIns="0" tIns="0" rIns="0" bIns="0">
            <a:spAutoFit/>
          </a:bodyPr>
          <a:lstStyle>
            <a:lvl1pPr>
              <a:defRPr sz="2200" b="0" i="0">
                <a:solidFill>
                  <a:srgbClr val="009900"/>
                </a:solidFill>
                <a:latin typeface="Univers for BP"/>
                <a:cs typeface="Univers for BP"/>
              </a:defRPr>
            </a:lvl1pPr>
          </a:lstStyle>
          <a:p>
            <a:endParaRPr/>
          </a:p>
        </p:txBody>
      </p:sp>
      <p:sp>
        <p:nvSpPr>
          <p:cNvPr id="3" name="Holder 3"/>
          <p:cNvSpPr>
            <a:spLocks noGrp="1"/>
          </p:cNvSpPr>
          <p:nvPr>
            <p:ph type="body" idx="1"/>
          </p:nvPr>
        </p:nvSpPr>
        <p:spPr>
          <a:xfrm>
            <a:off x="497763" y="1340865"/>
            <a:ext cx="8910472" cy="4688840"/>
          </a:xfrm>
          <a:prstGeom prst="rect">
            <a:avLst/>
          </a:prstGeom>
        </p:spPr>
        <p:txBody>
          <a:bodyPr wrap="square" lIns="0" tIns="0" rIns="0" bIns="0">
            <a:spAutoFit/>
          </a:bodyPr>
          <a:lstStyle>
            <a:lvl1pPr>
              <a:defRPr sz="1800" b="0" i="0">
                <a:solidFill>
                  <a:schemeClr val="tx1"/>
                </a:solidFill>
                <a:latin typeface="Univers for BP Light"/>
                <a:cs typeface="Univers for BP Light"/>
              </a:defRPr>
            </a:lvl1pPr>
          </a:lstStyle>
          <a:p>
            <a:endParaRPr/>
          </a:p>
        </p:txBody>
      </p:sp>
      <p:sp>
        <p:nvSpPr>
          <p:cNvPr id="4" name="Holder 4"/>
          <p:cNvSpPr>
            <a:spLocks noGrp="1"/>
          </p:cNvSpPr>
          <p:nvPr>
            <p:ph type="ftr" sz="quarter" idx="5"/>
          </p:nvPr>
        </p:nvSpPr>
        <p:spPr>
          <a:xfrm>
            <a:off x="8161146" y="6423816"/>
            <a:ext cx="1408429" cy="368300"/>
          </a:xfrm>
          <a:prstGeom prst="rect">
            <a:avLst/>
          </a:prstGeom>
        </p:spPr>
        <p:txBody>
          <a:bodyPr wrap="square" lIns="0" tIns="0" rIns="0" bIns="0">
            <a:spAutoFit/>
          </a:bodyPr>
          <a:lstStyle>
            <a:lvl1pPr>
              <a:defRPr sz="1050" b="0" i="1">
                <a:solidFill>
                  <a:srgbClr val="009900"/>
                </a:solidFill>
                <a:latin typeface="Univers for BP Light"/>
                <a:cs typeface="Univers for BP Light"/>
              </a:defRPr>
            </a:lvl1p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Holder 5"/>
          <p:cNvSpPr>
            <a:spLocks noGrp="1"/>
          </p:cNvSpPr>
          <p:nvPr>
            <p:ph type="dt" sz="half" idx="6"/>
          </p:nvPr>
        </p:nvSpPr>
        <p:spPr>
          <a:xfrm>
            <a:off x="495300" y="6377940"/>
            <a:ext cx="227838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2/20/2018</a:t>
            </a:fld>
            <a:endParaRPr lang="en-US"/>
          </a:p>
        </p:txBody>
      </p:sp>
      <p:sp>
        <p:nvSpPr>
          <p:cNvPr id="6" name="Holder 6"/>
          <p:cNvSpPr>
            <a:spLocks noGrp="1"/>
          </p:cNvSpPr>
          <p:nvPr>
            <p:ph type="sldNum" sz="quarter" idx="7"/>
          </p:nvPr>
        </p:nvSpPr>
        <p:spPr>
          <a:xfrm>
            <a:off x="4832477" y="6591096"/>
            <a:ext cx="224789" cy="210184"/>
          </a:xfrm>
          <a:prstGeom prst="rect">
            <a:avLst/>
          </a:prstGeom>
        </p:spPr>
        <p:txBody>
          <a:bodyPr wrap="square" lIns="0" tIns="0" rIns="0" bIns="0">
            <a:spAutoFit/>
          </a:bodyPr>
          <a:lstStyle>
            <a:lvl1pPr>
              <a:defRPr sz="1200" b="0" i="0">
                <a:solidFill>
                  <a:schemeClr val="tx1"/>
                </a:solidFill>
                <a:latin typeface="Univers for BP Light"/>
                <a:cs typeface="Univers for BP Light"/>
              </a:defRPr>
            </a:lvl1pPr>
          </a:lstStyle>
          <a:p>
            <a:pPr marL="25400">
              <a:lnSpc>
                <a:spcPct val="100000"/>
              </a:lnSpc>
              <a:spcBef>
                <a:spcPts val="55"/>
              </a:spcBef>
            </a:pPr>
            <a:fld id="{81D60167-4931-47E6-BA6A-407CBD079E47}" type="slidenum">
              <a:rPr dirty="0"/>
              <a:t>‹#›</a:t>
            </a:fld>
            <a:endParaRPr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8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0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05155" y="0"/>
            <a:ext cx="9695815" cy="6858000"/>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marR="236220" algn="r">
              <a:lnSpc>
                <a:spcPct val="100000"/>
              </a:lnSpc>
              <a:spcBef>
                <a:spcPts val="965"/>
              </a:spcBef>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a:p>
            <a:pPr marR="236220" algn="r">
              <a:lnSpc>
                <a:spcPct val="100000"/>
              </a:lnSpc>
              <a:spcBef>
                <a:spcPts val="229"/>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05155" y="0"/>
            <a:ext cx="9695688" cy="6857997"/>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161146" y="6431432"/>
            <a:ext cx="1408430" cy="360680"/>
          </a:xfrm>
          <a:prstGeom prst="rect">
            <a:avLst/>
          </a:prstGeom>
        </p:spPr>
        <p:txBody>
          <a:bodyPr vert="horz" wrap="square" lIns="0" tIns="0" rIns="0" bIns="0" rtlCol="0">
            <a:spAutoFit/>
          </a:bodyPr>
          <a:lstStyle/>
          <a:p>
            <a:pPr marL="12700">
              <a:lnSpc>
                <a:spcPct val="100000"/>
              </a:lnSpc>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a:p>
            <a:pPr marL="478790">
              <a:lnSpc>
                <a:spcPct val="100000"/>
              </a:lnSpc>
              <a:spcBef>
                <a:spcPts val="229"/>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24357" y="1357629"/>
            <a:ext cx="8828405" cy="4138295"/>
          </a:xfrm>
          <a:prstGeom prst="rect">
            <a:avLst/>
          </a:prstGeom>
        </p:spPr>
        <p:txBody>
          <a:bodyPr vert="horz" wrap="square" lIns="0" tIns="0" rIns="0" bIns="0" rtlCol="0">
            <a:spAutoFit/>
          </a:bodyPr>
          <a:lstStyle/>
          <a:p>
            <a:pPr marL="12700">
              <a:lnSpc>
                <a:spcPct val="100000"/>
              </a:lnSpc>
            </a:pPr>
            <a:r>
              <a:rPr sz="1500" b="0" dirty="0">
                <a:latin typeface="Univers for BP Light"/>
                <a:cs typeface="Univers for BP Light"/>
              </a:rPr>
              <a:t>The Energy Outlook explores the forces shaping the global energy transition out to 2040 and the</a:t>
            </a:r>
            <a:r>
              <a:rPr sz="1500" b="0" spc="-250" dirty="0">
                <a:latin typeface="Univers for BP Light"/>
                <a:cs typeface="Univers for BP Light"/>
              </a:rPr>
              <a:t> </a:t>
            </a:r>
            <a:r>
              <a:rPr sz="1500" b="0" dirty="0">
                <a:latin typeface="Univers for BP Light"/>
                <a:cs typeface="Univers for BP Light"/>
              </a:rPr>
              <a:t>key</a:t>
            </a:r>
            <a:endParaRPr sz="1500">
              <a:latin typeface="Univers for BP Light"/>
              <a:cs typeface="Univers for BP Light"/>
            </a:endParaRPr>
          </a:p>
          <a:p>
            <a:pPr marL="12700">
              <a:lnSpc>
                <a:spcPct val="100000"/>
              </a:lnSpc>
            </a:pPr>
            <a:r>
              <a:rPr sz="1500" b="0" dirty="0">
                <a:latin typeface="Univers for BP Light"/>
                <a:cs typeface="Univers for BP Light"/>
              </a:rPr>
              <a:t>uncertainties surrounding that</a:t>
            </a:r>
            <a:r>
              <a:rPr sz="1500" b="0" spc="-150" dirty="0">
                <a:latin typeface="Univers for BP Light"/>
                <a:cs typeface="Univers for BP Light"/>
              </a:rPr>
              <a:t> </a:t>
            </a:r>
            <a:r>
              <a:rPr sz="1500" b="0" dirty="0">
                <a:latin typeface="Univers for BP Light"/>
                <a:cs typeface="Univers for BP Light"/>
              </a:rPr>
              <a:t>transition.</a:t>
            </a:r>
            <a:endParaRPr sz="1500">
              <a:latin typeface="Univers for BP Light"/>
              <a:cs typeface="Univers for BP Light"/>
            </a:endParaRPr>
          </a:p>
          <a:p>
            <a:pPr>
              <a:lnSpc>
                <a:spcPct val="100000"/>
              </a:lnSpc>
              <a:spcBef>
                <a:spcPts val="15"/>
              </a:spcBef>
            </a:pPr>
            <a:endParaRPr sz="1550">
              <a:latin typeface="Times New Roman"/>
              <a:cs typeface="Times New Roman"/>
            </a:endParaRPr>
          </a:p>
          <a:p>
            <a:pPr marL="12700" marR="76200">
              <a:lnSpc>
                <a:spcPct val="100000"/>
              </a:lnSpc>
            </a:pPr>
            <a:r>
              <a:rPr sz="1500" b="0" dirty="0">
                <a:latin typeface="Univers for BP Light"/>
                <a:cs typeface="Univers for BP Light"/>
              </a:rPr>
              <a:t>The Outlook considers a number of different scenarios. These scenarios are not predictions of what is  likely to happen or what </a:t>
            </a:r>
            <a:r>
              <a:rPr sz="1500" b="0" spc="-5" dirty="0">
                <a:latin typeface="Univers for BP Light"/>
                <a:cs typeface="Univers for BP Light"/>
              </a:rPr>
              <a:t>BP </a:t>
            </a:r>
            <a:r>
              <a:rPr sz="1500" b="0" dirty="0">
                <a:latin typeface="Univers for BP Light"/>
                <a:cs typeface="Univers for BP Light"/>
              </a:rPr>
              <a:t>would like to happen. Rather, they explore the possible implications of  different judgements and assumptions by considering a series of “what if” experiments. The</a:t>
            </a:r>
            <a:r>
              <a:rPr sz="1500" b="0" spc="-275" dirty="0">
                <a:latin typeface="Univers for BP Light"/>
                <a:cs typeface="Univers for BP Light"/>
              </a:rPr>
              <a:t> </a:t>
            </a:r>
            <a:r>
              <a:rPr sz="1500" b="0" dirty="0">
                <a:latin typeface="Univers for BP Light"/>
                <a:cs typeface="Univers for BP Light"/>
              </a:rPr>
              <a:t>scenarios  consider only a tiny sub-set of the uncertainty surrounding energy markets out to 2040; they do not  provide a comprehensive description of all possible future</a:t>
            </a:r>
            <a:r>
              <a:rPr sz="1500" b="0" spc="-155" dirty="0">
                <a:latin typeface="Univers for BP Light"/>
                <a:cs typeface="Univers for BP Light"/>
              </a:rPr>
              <a:t> </a:t>
            </a:r>
            <a:r>
              <a:rPr sz="1500" b="0" dirty="0">
                <a:latin typeface="Univers for BP Light"/>
                <a:cs typeface="Univers for BP Light"/>
              </a:rPr>
              <a:t>outcomes.</a:t>
            </a:r>
            <a:endParaRPr sz="1500">
              <a:latin typeface="Univers for BP Light"/>
              <a:cs typeface="Univers for BP Light"/>
            </a:endParaRPr>
          </a:p>
          <a:p>
            <a:pPr>
              <a:lnSpc>
                <a:spcPct val="100000"/>
              </a:lnSpc>
              <a:spcBef>
                <a:spcPts val="15"/>
              </a:spcBef>
            </a:pPr>
            <a:endParaRPr sz="1550">
              <a:latin typeface="Times New Roman"/>
              <a:cs typeface="Times New Roman"/>
            </a:endParaRPr>
          </a:p>
          <a:p>
            <a:pPr marL="12700" marR="118745">
              <a:lnSpc>
                <a:spcPct val="100000"/>
              </a:lnSpc>
              <a:spcBef>
                <a:spcPts val="5"/>
              </a:spcBef>
            </a:pPr>
            <a:r>
              <a:rPr sz="1500" b="0" dirty="0">
                <a:latin typeface="Univers for BP Light"/>
                <a:cs typeface="Univers for BP Light"/>
              </a:rPr>
              <a:t>For ease of explanation, much of the Outlook is described with reference to the ‘Evolving Transition’  scenario. </a:t>
            </a:r>
            <a:r>
              <a:rPr sz="1500" b="0" spc="-5" dirty="0">
                <a:latin typeface="Univers for BP Light"/>
                <a:cs typeface="Univers for BP Light"/>
              </a:rPr>
              <a:t>But </a:t>
            </a:r>
            <a:r>
              <a:rPr sz="1500" b="0" dirty="0">
                <a:latin typeface="Univers for BP Light"/>
                <a:cs typeface="Univers for BP Light"/>
              </a:rPr>
              <a:t>that does not imply that the probability of this scenario is higher than the others. Indeed,  the multitude of uncertainties means the probability of any one of these scenarios materializing</a:t>
            </a:r>
            <a:r>
              <a:rPr sz="1500" b="0" spc="-275" dirty="0">
                <a:latin typeface="Univers for BP Light"/>
                <a:cs typeface="Univers for BP Light"/>
              </a:rPr>
              <a:t> </a:t>
            </a:r>
            <a:r>
              <a:rPr sz="1500" b="0" dirty="0">
                <a:latin typeface="Univers for BP Light"/>
                <a:cs typeface="Univers for BP Light"/>
              </a:rPr>
              <a:t>exactly  as described is</a:t>
            </a:r>
            <a:r>
              <a:rPr sz="1500" b="0" spc="-140" dirty="0">
                <a:latin typeface="Univers for BP Light"/>
                <a:cs typeface="Univers for BP Light"/>
              </a:rPr>
              <a:t> </a:t>
            </a:r>
            <a:r>
              <a:rPr sz="1500" b="0" dirty="0">
                <a:latin typeface="Univers for BP Light"/>
                <a:cs typeface="Univers for BP Light"/>
              </a:rPr>
              <a:t>negligible.</a:t>
            </a:r>
            <a:endParaRPr sz="1500">
              <a:latin typeface="Univers for BP Light"/>
              <a:cs typeface="Univers for BP Light"/>
            </a:endParaRPr>
          </a:p>
          <a:p>
            <a:pPr>
              <a:lnSpc>
                <a:spcPct val="100000"/>
              </a:lnSpc>
              <a:spcBef>
                <a:spcPts val="20"/>
              </a:spcBef>
            </a:pPr>
            <a:endParaRPr sz="1550">
              <a:latin typeface="Times New Roman"/>
              <a:cs typeface="Times New Roman"/>
            </a:endParaRPr>
          </a:p>
          <a:p>
            <a:pPr marL="12700" marR="5080">
              <a:lnSpc>
                <a:spcPct val="100000"/>
              </a:lnSpc>
            </a:pPr>
            <a:r>
              <a:rPr sz="1500" b="0" dirty="0">
                <a:latin typeface="Univers for BP Light"/>
                <a:cs typeface="Univers for BP Light"/>
              </a:rPr>
              <a:t>The Energy Outlook is produced to aid </a:t>
            </a:r>
            <a:r>
              <a:rPr sz="1500" b="0" spc="-5" dirty="0">
                <a:latin typeface="Univers for BP Light"/>
                <a:cs typeface="Univers for BP Light"/>
              </a:rPr>
              <a:t>BP’s </a:t>
            </a:r>
            <a:r>
              <a:rPr sz="1500" b="0" dirty="0">
                <a:latin typeface="Univers for BP Light"/>
                <a:cs typeface="Univers for BP Light"/>
              </a:rPr>
              <a:t>analysis and </a:t>
            </a:r>
            <a:r>
              <a:rPr sz="1500" b="0" spc="5" dirty="0">
                <a:latin typeface="Univers for BP Light"/>
                <a:cs typeface="Univers for BP Light"/>
              </a:rPr>
              <a:t>decision-making, </a:t>
            </a:r>
            <a:r>
              <a:rPr sz="1500" b="0" dirty="0">
                <a:latin typeface="Univers for BP Light"/>
                <a:cs typeface="Univers for BP Light"/>
              </a:rPr>
              <a:t>and is published as a  contribution to the wider debate. </a:t>
            </a:r>
            <a:r>
              <a:rPr sz="1500" b="0" spc="-5" dirty="0">
                <a:latin typeface="Univers for BP Light"/>
                <a:cs typeface="Univers for BP Light"/>
              </a:rPr>
              <a:t>But </a:t>
            </a:r>
            <a:r>
              <a:rPr sz="1500" b="0" dirty="0">
                <a:latin typeface="Univers for BP Light"/>
                <a:cs typeface="Univers for BP Light"/>
              </a:rPr>
              <a:t>the Outlook is only one source among many when considering</a:t>
            </a:r>
            <a:r>
              <a:rPr sz="1500" b="0" spc="-250" dirty="0">
                <a:latin typeface="Univers for BP Light"/>
                <a:cs typeface="Univers for BP Light"/>
              </a:rPr>
              <a:t> </a:t>
            </a:r>
            <a:r>
              <a:rPr sz="1500" b="0" dirty="0">
                <a:latin typeface="Univers for BP Light"/>
                <a:cs typeface="Univers for BP Light"/>
              </a:rPr>
              <a:t>the  future of global energy markets. </a:t>
            </a:r>
            <a:r>
              <a:rPr sz="1500" b="0" spc="-5" dirty="0">
                <a:latin typeface="Univers for BP Light"/>
                <a:cs typeface="Univers for BP Light"/>
              </a:rPr>
              <a:t>BP </a:t>
            </a:r>
            <a:r>
              <a:rPr sz="1500" b="0" dirty="0">
                <a:latin typeface="Univers for BP Light"/>
                <a:cs typeface="Univers for BP Light"/>
              </a:rPr>
              <a:t>considers the scenarios in the Outlook, together with a range of  other analysis and information, when forming its </a:t>
            </a:r>
            <a:r>
              <a:rPr sz="1500" b="0" spc="5" dirty="0">
                <a:latin typeface="Univers for BP Light"/>
                <a:cs typeface="Univers for BP Light"/>
              </a:rPr>
              <a:t>long-term</a:t>
            </a:r>
            <a:r>
              <a:rPr sz="1500" b="0" spc="-175" dirty="0">
                <a:latin typeface="Univers for BP Light"/>
                <a:cs typeface="Univers for BP Light"/>
              </a:rPr>
              <a:t> </a:t>
            </a:r>
            <a:r>
              <a:rPr sz="1500" b="0" dirty="0">
                <a:latin typeface="Univers for BP Light"/>
                <a:cs typeface="Univers for BP Light"/>
              </a:rPr>
              <a:t>strategy.</a:t>
            </a:r>
            <a:endParaRPr sz="1500">
              <a:latin typeface="Univers for BP Light"/>
              <a:cs typeface="Univers for BP Light"/>
            </a:endParaRPr>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3</a:t>
            </a:fld>
            <a:endParaRPr sz="1200">
              <a:latin typeface="Univers for BP Light"/>
              <a:cs typeface="Univers for BP Light"/>
            </a:endParaRPr>
          </a:p>
        </p:txBody>
      </p:sp>
      <p:sp>
        <p:nvSpPr>
          <p:cNvPr id="3" name="object 3"/>
          <p:cNvSpPr txBox="1">
            <a:spLocks noGrp="1"/>
          </p:cNvSpPr>
          <p:nvPr>
            <p:ph type="title"/>
          </p:nvPr>
        </p:nvSpPr>
        <p:spPr>
          <a:xfrm>
            <a:off x="503631" y="494538"/>
            <a:ext cx="2537460" cy="637540"/>
          </a:xfrm>
          <a:prstGeom prst="rect">
            <a:avLst/>
          </a:prstGeom>
        </p:spPr>
        <p:txBody>
          <a:bodyPr vert="horz" wrap="square" lIns="0" tIns="0" rIns="0" bIns="0" rtlCol="0">
            <a:spAutoFit/>
          </a:bodyPr>
          <a:lstStyle/>
          <a:p>
            <a:pPr marL="12700">
              <a:lnSpc>
                <a:spcPts val="2510"/>
              </a:lnSpc>
            </a:pPr>
            <a:r>
              <a:rPr b="1" spc="-5" dirty="0">
                <a:solidFill>
                  <a:srgbClr val="006600"/>
                </a:solidFill>
                <a:latin typeface="Univers for BP"/>
                <a:cs typeface="Univers for BP"/>
              </a:rPr>
              <a:t>BP Energy</a:t>
            </a:r>
            <a:r>
              <a:rPr b="1" spc="-35" dirty="0">
                <a:solidFill>
                  <a:srgbClr val="006600"/>
                </a:solidFill>
                <a:latin typeface="Univers for BP"/>
                <a:cs typeface="Univers for BP"/>
              </a:rPr>
              <a:t> </a:t>
            </a:r>
            <a:r>
              <a:rPr b="1" spc="-5" dirty="0">
                <a:solidFill>
                  <a:srgbClr val="006600"/>
                </a:solidFill>
                <a:latin typeface="Univers for BP"/>
                <a:cs typeface="Univers for BP"/>
              </a:rPr>
              <a:t>Outlook</a:t>
            </a:r>
          </a:p>
          <a:p>
            <a:pPr marL="12700">
              <a:lnSpc>
                <a:spcPts val="2510"/>
              </a:lnSpc>
            </a:pPr>
            <a:r>
              <a:rPr b="0" spc="-5" dirty="0">
                <a:solidFill>
                  <a:srgbClr val="99CC00"/>
                </a:solidFill>
                <a:latin typeface="Univers for BP Light"/>
                <a:cs typeface="Univers for BP Light"/>
              </a:rPr>
              <a:t>2018</a:t>
            </a:r>
            <a:r>
              <a:rPr b="0" spc="-55" dirty="0">
                <a:solidFill>
                  <a:srgbClr val="99CC00"/>
                </a:solidFill>
                <a:latin typeface="Univers for BP Light"/>
                <a:cs typeface="Univers for BP Light"/>
              </a:rPr>
              <a:t> </a:t>
            </a:r>
            <a:r>
              <a:rPr b="0" spc="-5" dirty="0">
                <a:solidFill>
                  <a:srgbClr val="99CC00"/>
                </a:solidFill>
                <a:latin typeface="Univers for BP Light"/>
                <a:cs typeface="Univers for BP Light"/>
              </a:rPr>
              <a:t>edition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3936" y="746759"/>
            <a:ext cx="4716780" cy="251460"/>
          </a:xfrm>
          <a:prstGeom prst="rect">
            <a:avLst/>
          </a:prstGeom>
        </p:spPr>
        <p:txBody>
          <a:bodyPr vert="horz" wrap="square" lIns="0" tIns="0" rIns="0" bIns="0" rtlCol="0">
            <a:spAutoFit/>
          </a:bodyPr>
          <a:lstStyle/>
          <a:p>
            <a:pPr marL="12700">
              <a:lnSpc>
                <a:spcPct val="100000"/>
              </a:lnSpc>
            </a:pPr>
            <a:r>
              <a:rPr sz="1500" dirty="0">
                <a:latin typeface="Univers for BP"/>
                <a:cs typeface="Univers for BP"/>
              </a:rPr>
              <a:t>Welcome to the 2018 </a:t>
            </a:r>
            <a:r>
              <a:rPr sz="1500" spc="-5" dirty="0">
                <a:latin typeface="Univers for BP"/>
                <a:cs typeface="Univers for BP"/>
              </a:rPr>
              <a:t>edition of BP’s Energy</a:t>
            </a:r>
            <a:r>
              <a:rPr sz="1500" spc="-130" dirty="0">
                <a:latin typeface="Univers for BP"/>
                <a:cs typeface="Univers for BP"/>
              </a:rPr>
              <a:t> </a:t>
            </a:r>
            <a:r>
              <a:rPr sz="1500" spc="-5" dirty="0">
                <a:latin typeface="Univers for BP"/>
                <a:cs typeface="Univers for BP"/>
              </a:rPr>
              <a:t>Outlook</a:t>
            </a:r>
            <a:endParaRPr sz="1500">
              <a:latin typeface="Univers for BP"/>
              <a:cs typeface="Univers for BP"/>
            </a:endParaRPr>
          </a:p>
        </p:txBody>
      </p:sp>
      <p:sp>
        <p:nvSpPr>
          <p:cNvPr id="3" name="object 3"/>
          <p:cNvSpPr txBox="1"/>
          <p:nvPr/>
        </p:nvSpPr>
        <p:spPr>
          <a:xfrm>
            <a:off x="503936" y="1775714"/>
            <a:ext cx="8923655" cy="4138295"/>
          </a:xfrm>
          <a:prstGeom prst="rect">
            <a:avLst/>
          </a:prstGeom>
        </p:spPr>
        <p:txBody>
          <a:bodyPr vert="horz" wrap="square" lIns="0" tIns="0" rIns="0" bIns="0" rtlCol="0">
            <a:spAutoFit/>
          </a:bodyPr>
          <a:lstStyle/>
          <a:p>
            <a:pPr marL="12700" marR="41275">
              <a:lnSpc>
                <a:spcPct val="100000"/>
              </a:lnSpc>
            </a:pPr>
            <a:r>
              <a:rPr sz="1500" b="0" dirty="0">
                <a:latin typeface="Univers for BP Light"/>
                <a:cs typeface="Univers for BP Light"/>
              </a:rPr>
              <a:t>The</a:t>
            </a:r>
            <a:r>
              <a:rPr sz="1500" b="0" spc="-10" dirty="0">
                <a:latin typeface="Univers for BP Light"/>
                <a:cs typeface="Univers for BP Light"/>
              </a:rPr>
              <a:t> </a:t>
            </a:r>
            <a:r>
              <a:rPr sz="1500" b="0" dirty="0">
                <a:latin typeface="Univers for BP Light"/>
                <a:cs typeface="Univers for BP Light"/>
              </a:rPr>
              <a:t>publication</a:t>
            </a:r>
            <a:r>
              <a:rPr sz="1500" b="0" spc="-35" dirty="0">
                <a:latin typeface="Univers for BP Light"/>
                <a:cs typeface="Univers for BP Light"/>
              </a:rPr>
              <a:t> </a:t>
            </a:r>
            <a:r>
              <a:rPr sz="1500" b="0" dirty="0">
                <a:latin typeface="Univers for BP Light"/>
                <a:cs typeface="Univers for BP Light"/>
              </a:rPr>
              <a:t>of</a:t>
            </a:r>
            <a:r>
              <a:rPr sz="1500" b="0" spc="-10" dirty="0">
                <a:latin typeface="Univers for BP Light"/>
                <a:cs typeface="Univers for BP Light"/>
              </a:rPr>
              <a:t> </a:t>
            </a:r>
            <a:r>
              <a:rPr sz="1500" b="0" spc="-5" dirty="0">
                <a:latin typeface="Univers for BP Light"/>
                <a:cs typeface="Univers for BP Light"/>
              </a:rPr>
              <a:t>BP’s</a:t>
            </a:r>
            <a:r>
              <a:rPr sz="1500" b="0" spc="-10" dirty="0">
                <a:latin typeface="Univers for BP Light"/>
                <a:cs typeface="Univers for BP Light"/>
              </a:rPr>
              <a:t> </a:t>
            </a:r>
            <a:r>
              <a:rPr sz="1500" b="0" dirty="0">
                <a:latin typeface="Univers for BP Light"/>
                <a:cs typeface="Univers for BP Light"/>
              </a:rPr>
              <a:t>Energy</a:t>
            </a:r>
            <a:r>
              <a:rPr sz="1500" b="0" spc="-25" dirty="0">
                <a:latin typeface="Univers for BP Light"/>
                <a:cs typeface="Univers for BP Light"/>
              </a:rPr>
              <a:t> </a:t>
            </a:r>
            <a:r>
              <a:rPr sz="1500" b="0" dirty="0">
                <a:latin typeface="Univers for BP Light"/>
                <a:cs typeface="Univers for BP Light"/>
              </a:rPr>
              <a:t>Outlook</a:t>
            </a:r>
            <a:r>
              <a:rPr sz="1500" b="0" spc="-35" dirty="0">
                <a:latin typeface="Univers for BP Light"/>
                <a:cs typeface="Univers for BP Light"/>
              </a:rPr>
              <a:t> </a:t>
            </a:r>
            <a:r>
              <a:rPr sz="1500" b="0" dirty="0">
                <a:latin typeface="Univers for BP Light"/>
                <a:cs typeface="Univers for BP Light"/>
              </a:rPr>
              <a:t>provides</a:t>
            </a:r>
            <a:r>
              <a:rPr sz="1500" b="0" spc="-25" dirty="0">
                <a:latin typeface="Univers for BP Light"/>
                <a:cs typeface="Univers for BP Light"/>
              </a:rPr>
              <a:t> </a:t>
            </a:r>
            <a:r>
              <a:rPr sz="1500" b="0" dirty="0">
                <a:latin typeface="Univers for BP Light"/>
                <a:cs typeface="Univers for BP Light"/>
              </a:rPr>
              <a:t>an</a:t>
            </a:r>
            <a:r>
              <a:rPr sz="1500" b="0" spc="-25" dirty="0">
                <a:latin typeface="Univers for BP Light"/>
                <a:cs typeface="Univers for BP Light"/>
              </a:rPr>
              <a:t> </a:t>
            </a:r>
            <a:r>
              <a:rPr sz="1500" b="0" dirty="0">
                <a:latin typeface="Univers for BP Light"/>
                <a:cs typeface="Univers for BP Light"/>
              </a:rPr>
              <a:t>opportunity</a:t>
            </a:r>
            <a:r>
              <a:rPr sz="1500" b="0" spc="-35" dirty="0">
                <a:latin typeface="Univers for BP Light"/>
                <a:cs typeface="Univers for BP Light"/>
              </a:rPr>
              <a:t> </a:t>
            </a:r>
            <a:r>
              <a:rPr sz="1500" b="0" dirty="0">
                <a:latin typeface="Univers for BP Light"/>
                <a:cs typeface="Univers for BP Light"/>
              </a:rPr>
              <a:t>to</a:t>
            </a:r>
            <a:r>
              <a:rPr sz="1500" b="0" spc="-5" dirty="0">
                <a:latin typeface="Univers for BP Light"/>
                <a:cs typeface="Univers for BP Light"/>
              </a:rPr>
              <a:t> </a:t>
            </a:r>
            <a:r>
              <a:rPr sz="1500" b="0" dirty="0">
                <a:latin typeface="Univers for BP Light"/>
                <a:cs typeface="Univers for BP Light"/>
              </a:rPr>
              <a:t>step</a:t>
            </a:r>
            <a:r>
              <a:rPr sz="1500" b="0" spc="-25" dirty="0">
                <a:latin typeface="Univers for BP Light"/>
                <a:cs typeface="Univers for BP Light"/>
              </a:rPr>
              <a:t> </a:t>
            </a:r>
            <a:r>
              <a:rPr sz="1500" b="0" dirty="0">
                <a:latin typeface="Univers for BP Light"/>
                <a:cs typeface="Univers for BP Light"/>
              </a:rPr>
              <a:t>back</a:t>
            </a:r>
            <a:r>
              <a:rPr sz="1500" b="0" spc="-25" dirty="0">
                <a:latin typeface="Univers for BP Light"/>
                <a:cs typeface="Univers for BP Light"/>
              </a:rPr>
              <a:t> </a:t>
            </a:r>
            <a:r>
              <a:rPr sz="1500" b="0" dirty="0">
                <a:latin typeface="Univers for BP Light"/>
                <a:cs typeface="Univers for BP Light"/>
              </a:rPr>
              <a:t>from</a:t>
            </a:r>
            <a:r>
              <a:rPr sz="1500" b="0" spc="-20" dirty="0">
                <a:latin typeface="Univers for BP Light"/>
                <a:cs typeface="Univers for BP Light"/>
              </a:rPr>
              <a:t> </a:t>
            </a:r>
            <a:r>
              <a:rPr sz="1500" b="0" dirty="0">
                <a:latin typeface="Univers for BP Light"/>
                <a:cs typeface="Univers for BP Light"/>
              </a:rPr>
              <a:t>the</a:t>
            </a:r>
            <a:r>
              <a:rPr sz="1500" b="0" spc="-25" dirty="0">
                <a:latin typeface="Univers for BP Light"/>
                <a:cs typeface="Univers for BP Light"/>
              </a:rPr>
              <a:t> </a:t>
            </a:r>
            <a:r>
              <a:rPr sz="1500" b="0" dirty="0">
                <a:latin typeface="Univers for BP Light"/>
                <a:cs typeface="Univers for BP Light"/>
              </a:rPr>
              <a:t>here</a:t>
            </a:r>
            <a:r>
              <a:rPr sz="1500" b="0" spc="-5" dirty="0">
                <a:latin typeface="Univers for BP Light"/>
                <a:cs typeface="Univers for BP Light"/>
              </a:rPr>
              <a:t> </a:t>
            </a:r>
            <a:r>
              <a:rPr sz="1500" b="0" dirty="0">
                <a:latin typeface="Univers for BP Light"/>
                <a:cs typeface="Univers for BP Light"/>
              </a:rPr>
              <a:t>and</a:t>
            </a:r>
            <a:r>
              <a:rPr sz="1500" b="0" spc="-25" dirty="0">
                <a:latin typeface="Univers for BP Light"/>
                <a:cs typeface="Univers for BP Light"/>
              </a:rPr>
              <a:t> </a:t>
            </a:r>
            <a:r>
              <a:rPr sz="1500" b="0" dirty="0">
                <a:latin typeface="Univers for BP Light"/>
                <a:cs typeface="Univers for BP Light"/>
              </a:rPr>
              <a:t>now,</a:t>
            </a:r>
            <a:r>
              <a:rPr sz="1500" b="0" spc="-15" dirty="0">
                <a:latin typeface="Univers for BP Light"/>
                <a:cs typeface="Univers for BP Light"/>
              </a:rPr>
              <a:t> </a:t>
            </a:r>
            <a:r>
              <a:rPr sz="1500" b="0" dirty="0">
                <a:latin typeface="Univers for BP Light"/>
                <a:cs typeface="Univers for BP Light"/>
              </a:rPr>
              <a:t>and  consider some of the lessons and insights the Outlook contains about where energy is heading over the  next few</a:t>
            </a:r>
            <a:r>
              <a:rPr sz="1500" b="0" spc="-114" dirty="0">
                <a:latin typeface="Univers for BP Light"/>
                <a:cs typeface="Univers for BP Light"/>
              </a:rPr>
              <a:t> </a:t>
            </a:r>
            <a:r>
              <a:rPr sz="1500" b="0" dirty="0">
                <a:latin typeface="Univers for BP Light"/>
                <a:cs typeface="Univers for BP Light"/>
              </a:rPr>
              <a:t>decades.</a:t>
            </a:r>
            <a:endParaRPr sz="1500">
              <a:latin typeface="Univers for BP Light"/>
              <a:cs typeface="Univers for BP Light"/>
            </a:endParaRPr>
          </a:p>
          <a:p>
            <a:pPr marL="12700" marR="62865">
              <a:lnSpc>
                <a:spcPct val="100000"/>
              </a:lnSpc>
              <a:spcBef>
                <a:spcPts val="900"/>
              </a:spcBef>
            </a:pPr>
            <a:r>
              <a:rPr sz="1500" b="0" dirty="0">
                <a:latin typeface="Univers for BP Light"/>
                <a:cs typeface="Univers for BP Light"/>
              </a:rPr>
              <a:t>Reading this year’s Outlook, a core theme is the speed of the transition underway. </a:t>
            </a:r>
            <a:r>
              <a:rPr sz="1500" b="0" spc="-5" dirty="0">
                <a:latin typeface="Univers for BP Light"/>
                <a:cs typeface="Univers for BP Light"/>
              </a:rPr>
              <a:t>Change </a:t>
            </a:r>
            <a:r>
              <a:rPr sz="1500" b="0" dirty="0">
                <a:latin typeface="Univers for BP Light"/>
                <a:cs typeface="Univers for BP Light"/>
              </a:rPr>
              <a:t>is ever  present in our industry: the energy industry today is very different to the one I joined almost 40 years  ago. Likewise, government policies, new technologies and social preferences will alter the way in which  energy is produced and consumed in the future in ways which are impossible to predict today. The  Energy Outlook aids our understanding of that uncertainty by considering a number of different  scenarios. </a:t>
            </a:r>
            <a:r>
              <a:rPr sz="1500" b="0" spc="-5" dirty="0">
                <a:latin typeface="Univers for BP Light"/>
                <a:cs typeface="Univers for BP Light"/>
              </a:rPr>
              <a:t>BP </a:t>
            </a:r>
            <a:r>
              <a:rPr sz="1500" b="0" dirty="0">
                <a:latin typeface="Univers for BP Light"/>
                <a:cs typeface="Univers for BP Light"/>
              </a:rPr>
              <a:t>needs a strategy that is resilient to all these possibilities and many more, ensuring that</a:t>
            </a:r>
            <a:r>
              <a:rPr sz="1500" b="0" spc="-280" dirty="0">
                <a:latin typeface="Univers for BP Light"/>
                <a:cs typeface="Univers for BP Light"/>
              </a:rPr>
              <a:t> </a:t>
            </a:r>
            <a:r>
              <a:rPr sz="1500" b="0" dirty="0">
                <a:latin typeface="Univers for BP Light"/>
                <a:cs typeface="Univers for BP Light"/>
              </a:rPr>
              <a:t>we  are fit and ready to meet the energy needs of tomorrow’s world, whatever form they</a:t>
            </a:r>
            <a:r>
              <a:rPr sz="1500" b="0" spc="-265" dirty="0">
                <a:latin typeface="Univers for BP Light"/>
                <a:cs typeface="Univers for BP Light"/>
              </a:rPr>
              <a:t> </a:t>
            </a:r>
            <a:r>
              <a:rPr sz="1500" b="0" dirty="0">
                <a:latin typeface="Univers for BP Light"/>
                <a:cs typeface="Univers for BP Light"/>
              </a:rPr>
              <a:t>take.</a:t>
            </a:r>
            <a:endParaRPr sz="1500">
              <a:latin typeface="Univers for BP Light"/>
              <a:cs typeface="Univers for BP Light"/>
            </a:endParaRPr>
          </a:p>
          <a:p>
            <a:pPr marL="12700" marR="5080">
              <a:lnSpc>
                <a:spcPct val="100000"/>
              </a:lnSpc>
              <a:spcBef>
                <a:spcPts val="894"/>
              </a:spcBef>
            </a:pPr>
            <a:r>
              <a:rPr sz="1500" b="0" dirty="0">
                <a:latin typeface="Univers for BP Light"/>
                <a:cs typeface="Univers for BP Light"/>
              </a:rPr>
              <a:t>Another insight from this year’s Outlook is that competitive pressures within global energy markets are  intensifying. Demand will continue to grow, with global energy consumption set to increase by around a  third or so by 2040. </a:t>
            </a:r>
            <a:r>
              <a:rPr sz="1500" b="0" spc="-5" dirty="0">
                <a:latin typeface="Univers for BP Light"/>
                <a:cs typeface="Univers for BP Light"/>
              </a:rPr>
              <a:t>But </a:t>
            </a:r>
            <a:r>
              <a:rPr sz="1500" b="0" dirty="0">
                <a:latin typeface="Univers for BP Light"/>
                <a:cs typeface="Univers for BP Light"/>
              </a:rPr>
              <a:t>technological advances mean our ability to produce energy is growing ever</a:t>
            </a:r>
            <a:r>
              <a:rPr sz="1500" b="0" spc="-285" dirty="0">
                <a:latin typeface="Univers for BP Light"/>
                <a:cs typeface="Univers for BP Light"/>
              </a:rPr>
              <a:t> </a:t>
            </a:r>
            <a:r>
              <a:rPr sz="1500" b="0" dirty="0">
                <a:latin typeface="Univers for BP Light"/>
                <a:cs typeface="Univers for BP Light"/>
              </a:rPr>
              <a:t>faster</a:t>
            </a:r>
            <a:endParaRPr sz="1500">
              <a:latin typeface="Univers for BP Light"/>
              <a:cs typeface="Univers for BP Light"/>
            </a:endParaRPr>
          </a:p>
          <a:p>
            <a:pPr marL="12700" marR="285750">
              <a:lnSpc>
                <a:spcPct val="100000"/>
              </a:lnSpc>
            </a:pPr>
            <a:r>
              <a:rPr sz="1500" b="0" dirty="0">
                <a:latin typeface="Univers for BP Light"/>
                <a:cs typeface="Univers for BP Light"/>
              </a:rPr>
              <a:t>– be that in unconventional oil and gas, or in renewables like wind and solar energy. Indeed, the  continuing rapid growth of renewables is leading to the most diversified fuel mix ever seen.</a:t>
            </a:r>
            <a:r>
              <a:rPr sz="1500" b="0" spc="-190" dirty="0">
                <a:latin typeface="Univers for BP Light"/>
                <a:cs typeface="Univers for BP Light"/>
              </a:rPr>
              <a:t> </a:t>
            </a:r>
            <a:r>
              <a:rPr sz="1500" b="0" dirty="0">
                <a:latin typeface="Univers for BP Light"/>
                <a:cs typeface="Univers for BP Light"/>
              </a:rPr>
              <a:t>Abundant  and diversified energy supplies will make for a challenging marketplace. Don’t be fooled by the recent  firming in oil prices: the focus on efficiency, reliability and capital discipline is here to</a:t>
            </a:r>
            <a:r>
              <a:rPr sz="1500" b="0" spc="-240" dirty="0">
                <a:latin typeface="Univers for BP Light"/>
                <a:cs typeface="Univers for BP Light"/>
              </a:rPr>
              <a:t> </a:t>
            </a:r>
            <a:r>
              <a:rPr sz="1500" b="0" dirty="0">
                <a:latin typeface="Univers for BP Light"/>
                <a:cs typeface="Univers for BP Light"/>
              </a:rPr>
              <a:t>stay.</a:t>
            </a:r>
            <a:endParaRPr sz="1500">
              <a:latin typeface="Univers for BP Light"/>
              <a:cs typeface="Univers for BP Light"/>
            </a:endParaRPr>
          </a:p>
        </p:txBody>
      </p:sp>
      <p:sp>
        <p:nvSpPr>
          <p:cNvPr id="4" name="object 4"/>
          <p:cNvSpPr/>
          <p:nvPr/>
        </p:nvSpPr>
        <p:spPr>
          <a:xfrm>
            <a:off x="7402068" y="220979"/>
            <a:ext cx="2159507" cy="1199388"/>
          </a:xfrm>
          <a:prstGeom prst="rect">
            <a:avLst/>
          </a:prstGeom>
          <a:blipFill>
            <a:blip r:embed="rId2" cstate="print"/>
            <a:stretch>
              <a:fillRect/>
            </a:stretch>
          </a:blipFill>
        </p:spPr>
        <p:txBody>
          <a:bodyPr wrap="square" lIns="0" tIns="0" rIns="0" bIns="0" rtlCol="0"/>
          <a:lstStyle/>
          <a:p>
            <a:endParaRPr/>
          </a:p>
        </p:txBody>
      </p:sp>
      <p:sp>
        <p:nvSpPr>
          <p:cNvPr id="5" name="object 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6" name="object 6"/>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4</a:t>
            </a:fld>
            <a:endParaRPr sz="1200">
              <a:latin typeface="Univers for BP Light"/>
              <a:cs typeface="Univers for BP Ligh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03936" y="1089914"/>
            <a:ext cx="8943340" cy="5177790"/>
          </a:xfrm>
          <a:prstGeom prst="rect">
            <a:avLst/>
          </a:prstGeom>
        </p:spPr>
        <p:txBody>
          <a:bodyPr vert="horz" wrap="square" lIns="0" tIns="0" rIns="0" bIns="0" rtlCol="0">
            <a:spAutoFit/>
          </a:bodyPr>
          <a:lstStyle/>
          <a:p>
            <a:pPr marL="12700" marR="16510">
              <a:lnSpc>
                <a:spcPct val="100000"/>
              </a:lnSpc>
            </a:pPr>
            <a:r>
              <a:rPr sz="1500" b="0" dirty="0">
                <a:latin typeface="Univers for BP Light"/>
                <a:cs typeface="Univers for BP Light"/>
              </a:rPr>
              <a:t>The third, and most important, takeaway for me from this year’s Outlook is the need for more downward  pressure</a:t>
            </a:r>
            <a:r>
              <a:rPr sz="1500" b="0" spc="-30" dirty="0">
                <a:latin typeface="Univers for BP Light"/>
                <a:cs typeface="Univers for BP Light"/>
              </a:rPr>
              <a:t> </a:t>
            </a:r>
            <a:r>
              <a:rPr sz="1500" b="0" dirty="0">
                <a:latin typeface="Univers for BP Light"/>
                <a:cs typeface="Univers for BP Light"/>
              </a:rPr>
              <a:t>on</a:t>
            </a:r>
            <a:r>
              <a:rPr sz="1500" b="0" spc="-10" dirty="0">
                <a:latin typeface="Univers for BP Light"/>
                <a:cs typeface="Univers for BP Light"/>
              </a:rPr>
              <a:t> </a:t>
            </a:r>
            <a:r>
              <a:rPr sz="1500" b="0" dirty="0">
                <a:latin typeface="Univers for BP Light"/>
                <a:cs typeface="Univers for BP Light"/>
              </a:rPr>
              <a:t>carbon</a:t>
            </a:r>
            <a:r>
              <a:rPr sz="1500" b="0" spc="-35" dirty="0">
                <a:latin typeface="Univers for BP Light"/>
                <a:cs typeface="Univers for BP Light"/>
              </a:rPr>
              <a:t> </a:t>
            </a:r>
            <a:r>
              <a:rPr sz="1500" b="0" dirty="0">
                <a:latin typeface="Univers for BP Light"/>
                <a:cs typeface="Univers for BP Light"/>
              </a:rPr>
              <a:t>emissions.</a:t>
            </a:r>
            <a:r>
              <a:rPr sz="1500" b="0" spc="-25" dirty="0">
                <a:latin typeface="Univers for BP Light"/>
                <a:cs typeface="Univers for BP Light"/>
              </a:rPr>
              <a:t> </a:t>
            </a:r>
            <a:r>
              <a:rPr sz="1500" b="0" dirty="0">
                <a:latin typeface="Univers for BP Light"/>
                <a:cs typeface="Univers for BP Light"/>
              </a:rPr>
              <a:t>The</a:t>
            </a:r>
            <a:r>
              <a:rPr sz="1500" b="0" spc="-25" dirty="0">
                <a:latin typeface="Univers for BP Light"/>
                <a:cs typeface="Univers for BP Light"/>
              </a:rPr>
              <a:t> </a:t>
            </a:r>
            <a:r>
              <a:rPr sz="1500" b="0" dirty="0">
                <a:latin typeface="Univers for BP Light"/>
                <a:cs typeface="Univers for BP Light"/>
              </a:rPr>
              <a:t>Outlook’s</a:t>
            </a:r>
            <a:r>
              <a:rPr sz="1500" b="0" spc="-35" dirty="0">
                <a:latin typeface="Univers for BP Light"/>
                <a:cs typeface="Univers for BP Light"/>
              </a:rPr>
              <a:t> </a:t>
            </a:r>
            <a:r>
              <a:rPr sz="1500" b="0" dirty="0">
                <a:latin typeface="Univers for BP Light"/>
                <a:cs typeface="Univers for BP Light"/>
              </a:rPr>
              <a:t>Evolving</a:t>
            </a:r>
            <a:r>
              <a:rPr sz="1500" b="0" spc="-25" dirty="0">
                <a:latin typeface="Univers for BP Light"/>
                <a:cs typeface="Univers for BP Light"/>
              </a:rPr>
              <a:t> </a:t>
            </a:r>
            <a:r>
              <a:rPr sz="1500" b="0" dirty="0">
                <a:latin typeface="Univers for BP Light"/>
                <a:cs typeface="Univers for BP Light"/>
              </a:rPr>
              <a:t>Transition</a:t>
            </a:r>
            <a:r>
              <a:rPr sz="1500" b="0" spc="-35" dirty="0">
                <a:latin typeface="Univers for BP Light"/>
                <a:cs typeface="Univers for BP Light"/>
              </a:rPr>
              <a:t> </a:t>
            </a:r>
            <a:r>
              <a:rPr sz="1500" b="0" dirty="0">
                <a:latin typeface="Univers for BP Light"/>
                <a:cs typeface="Univers for BP Light"/>
              </a:rPr>
              <a:t>scenario</a:t>
            </a:r>
            <a:r>
              <a:rPr sz="1500" b="0" spc="-35" dirty="0">
                <a:latin typeface="Univers for BP Light"/>
                <a:cs typeface="Univers for BP Light"/>
              </a:rPr>
              <a:t> </a:t>
            </a:r>
            <a:r>
              <a:rPr sz="1500" b="0" dirty="0">
                <a:latin typeface="Univers for BP Light"/>
                <a:cs typeface="Univers for BP Light"/>
              </a:rPr>
              <a:t>suggests</a:t>
            </a:r>
            <a:r>
              <a:rPr sz="1500" b="0" spc="-30" dirty="0">
                <a:latin typeface="Univers for BP Light"/>
                <a:cs typeface="Univers for BP Light"/>
              </a:rPr>
              <a:t> </a:t>
            </a:r>
            <a:r>
              <a:rPr sz="1500" b="0" dirty="0">
                <a:latin typeface="Univers for BP Light"/>
                <a:cs typeface="Univers for BP Light"/>
              </a:rPr>
              <a:t>that</a:t>
            </a:r>
            <a:r>
              <a:rPr sz="1500" b="0" spc="-25" dirty="0">
                <a:latin typeface="Univers for BP Light"/>
                <a:cs typeface="Univers for BP Light"/>
              </a:rPr>
              <a:t> </a:t>
            </a:r>
            <a:r>
              <a:rPr sz="1500" b="0" dirty="0">
                <a:latin typeface="Univers for BP Light"/>
                <a:cs typeface="Univers for BP Light"/>
              </a:rPr>
              <a:t>a</a:t>
            </a:r>
            <a:r>
              <a:rPr sz="1500" b="0" spc="-10" dirty="0">
                <a:latin typeface="Univers for BP Light"/>
                <a:cs typeface="Univers for BP Light"/>
              </a:rPr>
              <a:t> </a:t>
            </a:r>
            <a:r>
              <a:rPr sz="1500" b="0" dirty="0">
                <a:latin typeface="Univers for BP Light"/>
                <a:cs typeface="Univers for BP Light"/>
              </a:rPr>
              <a:t>continuation</a:t>
            </a:r>
            <a:r>
              <a:rPr sz="1500" b="0" spc="-35" dirty="0">
                <a:latin typeface="Univers for BP Light"/>
                <a:cs typeface="Univers for BP Light"/>
              </a:rPr>
              <a:t> </a:t>
            </a:r>
            <a:r>
              <a:rPr sz="1500" b="0" dirty="0">
                <a:latin typeface="Univers for BP Light"/>
                <a:cs typeface="Univers for BP Light"/>
              </a:rPr>
              <a:t>of  the recent progress and momentum in policies and technologies is likely to cause the growth in carbon  emissions to slow markedly relative to the past. </a:t>
            </a:r>
            <a:r>
              <a:rPr sz="1500" b="0" spc="-5" dirty="0">
                <a:latin typeface="Univers for BP Light"/>
                <a:cs typeface="Univers for BP Light"/>
              </a:rPr>
              <a:t>But </a:t>
            </a:r>
            <a:r>
              <a:rPr sz="1500" b="0" dirty="0">
                <a:latin typeface="Univers for BP Light"/>
                <a:cs typeface="Univers for BP Light"/>
              </a:rPr>
              <a:t>this slowing falls well short of the sharp drop in  carbon emissions thought necessary to achieve the Paris climate goals. We need a far more decisive  break from the</a:t>
            </a:r>
            <a:r>
              <a:rPr sz="1500" b="0" spc="-125" dirty="0">
                <a:latin typeface="Univers for BP Light"/>
                <a:cs typeface="Univers for BP Light"/>
              </a:rPr>
              <a:t> </a:t>
            </a:r>
            <a:r>
              <a:rPr sz="1500" b="0" dirty="0">
                <a:latin typeface="Univers for BP Light"/>
                <a:cs typeface="Univers for BP Light"/>
              </a:rPr>
              <a:t>past.</a:t>
            </a:r>
            <a:endParaRPr sz="1500">
              <a:latin typeface="Univers for BP Light"/>
              <a:cs typeface="Univers for BP Light"/>
            </a:endParaRPr>
          </a:p>
          <a:p>
            <a:pPr marL="12700" marR="5080">
              <a:lnSpc>
                <a:spcPct val="100000"/>
              </a:lnSpc>
              <a:spcBef>
                <a:spcPts val="900"/>
              </a:spcBef>
            </a:pPr>
            <a:r>
              <a:rPr sz="1500" b="0" dirty="0">
                <a:latin typeface="Univers for BP Light"/>
                <a:cs typeface="Univers for BP Light"/>
              </a:rPr>
              <a:t>There is no silver bullet that will achieve this break: as the Outlook shows, policies focussed on specific  fuels or technologies are unlikely to be sufficient on their own. We need a comprehensive approach  encouraging both improvements in how efficiently we use energy as well as the continuing shift to a  lower carbon fuel mix. In </a:t>
            </a:r>
            <a:r>
              <a:rPr sz="1500" b="0" spc="-5" dirty="0">
                <a:latin typeface="Univers for BP Light"/>
                <a:cs typeface="Univers for BP Light"/>
              </a:rPr>
              <a:t>BP, </a:t>
            </a:r>
            <a:r>
              <a:rPr sz="1500" b="0" dirty="0">
                <a:latin typeface="Univers for BP Light"/>
                <a:cs typeface="Univers for BP Light"/>
              </a:rPr>
              <a:t>we continue to believe that carbon pricing must be a key element of any  such approach as it provides incentives for everyone – producers and consumers alike – to play their</a:t>
            </a:r>
            <a:r>
              <a:rPr sz="1500" b="0" spc="-240" dirty="0">
                <a:latin typeface="Univers for BP Light"/>
                <a:cs typeface="Univers for BP Light"/>
              </a:rPr>
              <a:t> </a:t>
            </a:r>
            <a:r>
              <a:rPr sz="1500" b="0" dirty="0">
                <a:latin typeface="Univers for BP Light"/>
                <a:cs typeface="Univers for BP Light"/>
              </a:rPr>
              <a:t>part.</a:t>
            </a:r>
            <a:endParaRPr sz="1500">
              <a:latin typeface="Univers for BP Light"/>
              <a:cs typeface="Univers for BP Light"/>
            </a:endParaRPr>
          </a:p>
          <a:p>
            <a:pPr marL="12700" marR="153670">
              <a:lnSpc>
                <a:spcPct val="100000"/>
              </a:lnSpc>
              <a:spcBef>
                <a:spcPts val="894"/>
              </a:spcBef>
            </a:pPr>
            <a:r>
              <a:rPr sz="1500" b="0" dirty="0">
                <a:latin typeface="Univers for BP Light"/>
                <a:cs typeface="Univers for BP Light"/>
              </a:rPr>
              <a:t>I feel very privileged to work in the energy industry. It is an industry which literally fuels the world  economy,</a:t>
            </a:r>
            <a:r>
              <a:rPr sz="1500" b="0" spc="-35" dirty="0">
                <a:latin typeface="Univers for BP Light"/>
                <a:cs typeface="Univers for BP Light"/>
              </a:rPr>
              <a:t> </a:t>
            </a:r>
            <a:r>
              <a:rPr sz="1500" b="0" dirty="0">
                <a:latin typeface="Univers for BP Light"/>
                <a:cs typeface="Univers for BP Light"/>
              </a:rPr>
              <a:t>enabling</a:t>
            </a:r>
            <a:r>
              <a:rPr sz="1500" b="0" spc="-25" dirty="0">
                <a:latin typeface="Univers for BP Light"/>
                <a:cs typeface="Univers for BP Light"/>
              </a:rPr>
              <a:t> </a:t>
            </a:r>
            <a:r>
              <a:rPr sz="1500" b="0" dirty="0">
                <a:latin typeface="Univers for BP Light"/>
                <a:cs typeface="Univers for BP Light"/>
              </a:rPr>
              <a:t>billions</a:t>
            </a:r>
            <a:r>
              <a:rPr sz="1500" b="0" spc="-10" dirty="0">
                <a:latin typeface="Univers for BP Light"/>
                <a:cs typeface="Univers for BP Light"/>
              </a:rPr>
              <a:t> </a:t>
            </a:r>
            <a:r>
              <a:rPr sz="1500" b="0" dirty="0">
                <a:latin typeface="Univers for BP Light"/>
                <a:cs typeface="Univers for BP Light"/>
              </a:rPr>
              <a:t>of</a:t>
            </a:r>
            <a:r>
              <a:rPr sz="1500" b="0" spc="-10" dirty="0">
                <a:latin typeface="Univers for BP Light"/>
                <a:cs typeface="Univers for BP Light"/>
              </a:rPr>
              <a:t> </a:t>
            </a:r>
            <a:r>
              <a:rPr sz="1500" b="0" dirty="0">
                <a:latin typeface="Univers for BP Light"/>
                <a:cs typeface="Univers for BP Light"/>
              </a:rPr>
              <a:t>people</a:t>
            </a:r>
            <a:r>
              <a:rPr sz="1500" b="0" spc="-10" dirty="0">
                <a:latin typeface="Univers for BP Light"/>
                <a:cs typeface="Univers for BP Light"/>
              </a:rPr>
              <a:t> </a:t>
            </a:r>
            <a:r>
              <a:rPr sz="1500" b="0" dirty="0">
                <a:latin typeface="Univers for BP Light"/>
                <a:cs typeface="Univers for BP Light"/>
              </a:rPr>
              <a:t>over</a:t>
            </a:r>
            <a:r>
              <a:rPr sz="1500" b="0" spc="-25" dirty="0">
                <a:latin typeface="Univers for BP Light"/>
                <a:cs typeface="Univers for BP Light"/>
              </a:rPr>
              <a:t> </a:t>
            </a:r>
            <a:r>
              <a:rPr sz="1500" b="0" dirty="0">
                <a:latin typeface="Univers for BP Light"/>
                <a:cs typeface="Univers for BP Light"/>
              </a:rPr>
              <a:t>the</a:t>
            </a:r>
            <a:r>
              <a:rPr sz="1500" b="0" spc="-25" dirty="0">
                <a:latin typeface="Univers for BP Light"/>
                <a:cs typeface="Univers for BP Light"/>
              </a:rPr>
              <a:t> </a:t>
            </a:r>
            <a:r>
              <a:rPr sz="1500" b="0" dirty="0">
                <a:latin typeface="Univers for BP Light"/>
                <a:cs typeface="Univers for BP Light"/>
              </a:rPr>
              <a:t>next</a:t>
            </a:r>
            <a:r>
              <a:rPr sz="1500" b="0" spc="-25" dirty="0">
                <a:latin typeface="Univers for BP Light"/>
                <a:cs typeface="Univers for BP Light"/>
              </a:rPr>
              <a:t> </a:t>
            </a:r>
            <a:r>
              <a:rPr sz="1500" b="0" dirty="0">
                <a:latin typeface="Univers for BP Light"/>
                <a:cs typeface="Univers for BP Light"/>
              </a:rPr>
              <a:t>25</a:t>
            </a:r>
            <a:r>
              <a:rPr sz="1500" b="0" spc="-10" dirty="0">
                <a:latin typeface="Univers for BP Light"/>
                <a:cs typeface="Univers for BP Light"/>
              </a:rPr>
              <a:t> </a:t>
            </a:r>
            <a:r>
              <a:rPr sz="1500" b="0" dirty="0">
                <a:latin typeface="Univers for BP Light"/>
                <a:cs typeface="Univers for BP Light"/>
              </a:rPr>
              <a:t>years</a:t>
            </a:r>
            <a:r>
              <a:rPr sz="1500" b="0" spc="-20" dirty="0">
                <a:latin typeface="Univers for BP Light"/>
                <a:cs typeface="Univers for BP Light"/>
              </a:rPr>
              <a:t> </a:t>
            </a:r>
            <a:r>
              <a:rPr sz="1500" b="0" dirty="0">
                <a:latin typeface="Univers for BP Light"/>
                <a:cs typeface="Univers for BP Light"/>
              </a:rPr>
              <a:t>to</a:t>
            </a:r>
            <a:r>
              <a:rPr sz="1500" b="0" spc="-5" dirty="0">
                <a:latin typeface="Univers for BP Light"/>
                <a:cs typeface="Univers for BP Light"/>
              </a:rPr>
              <a:t> </a:t>
            </a:r>
            <a:r>
              <a:rPr sz="1500" b="0" dirty="0">
                <a:latin typeface="Univers for BP Light"/>
                <a:cs typeface="Univers for BP Light"/>
              </a:rPr>
              <a:t>be</a:t>
            </a:r>
            <a:r>
              <a:rPr sz="1500" b="0" spc="-25" dirty="0">
                <a:latin typeface="Univers for BP Light"/>
                <a:cs typeface="Univers for BP Light"/>
              </a:rPr>
              <a:t> </a:t>
            </a:r>
            <a:r>
              <a:rPr sz="1500" b="0" dirty="0">
                <a:latin typeface="Univers for BP Light"/>
                <a:cs typeface="Univers for BP Light"/>
              </a:rPr>
              <a:t>lifted</a:t>
            </a:r>
            <a:r>
              <a:rPr sz="1500" b="0" spc="-10" dirty="0">
                <a:latin typeface="Univers for BP Light"/>
                <a:cs typeface="Univers for BP Light"/>
              </a:rPr>
              <a:t> </a:t>
            </a:r>
            <a:r>
              <a:rPr sz="1500" b="0" dirty="0">
                <a:latin typeface="Univers for BP Light"/>
                <a:cs typeface="Univers for BP Light"/>
              </a:rPr>
              <a:t>out</a:t>
            </a:r>
            <a:r>
              <a:rPr sz="1500" b="0" spc="-10" dirty="0">
                <a:latin typeface="Univers for BP Light"/>
                <a:cs typeface="Univers for BP Light"/>
              </a:rPr>
              <a:t> </a:t>
            </a:r>
            <a:r>
              <a:rPr sz="1500" b="0" dirty="0">
                <a:latin typeface="Univers for BP Light"/>
                <a:cs typeface="Univers for BP Light"/>
              </a:rPr>
              <a:t>of</a:t>
            </a:r>
            <a:r>
              <a:rPr sz="1500" b="0" spc="-25" dirty="0">
                <a:latin typeface="Univers for BP Light"/>
                <a:cs typeface="Univers for BP Light"/>
              </a:rPr>
              <a:t> </a:t>
            </a:r>
            <a:r>
              <a:rPr sz="1500" b="0" dirty="0">
                <a:latin typeface="Univers for BP Light"/>
                <a:cs typeface="Univers for BP Light"/>
              </a:rPr>
              <a:t>low</a:t>
            </a:r>
            <a:r>
              <a:rPr sz="1500" b="0" spc="-5" dirty="0">
                <a:latin typeface="Univers for BP Light"/>
                <a:cs typeface="Univers for BP Light"/>
              </a:rPr>
              <a:t> </a:t>
            </a:r>
            <a:r>
              <a:rPr sz="1500" b="0" dirty="0">
                <a:latin typeface="Univers for BP Light"/>
                <a:cs typeface="Univers for BP Light"/>
              </a:rPr>
              <a:t>incomes.</a:t>
            </a:r>
            <a:r>
              <a:rPr sz="1500" b="0" spc="-25" dirty="0">
                <a:latin typeface="Univers for BP Light"/>
                <a:cs typeface="Univers for BP Light"/>
              </a:rPr>
              <a:t> </a:t>
            </a:r>
            <a:r>
              <a:rPr sz="1500" b="0" dirty="0">
                <a:latin typeface="Univers for BP Light"/>
                <a:cs typeface="Univers for BP Light"/>
              </a:rPr>
              <a:t>We</a:t>
            </a:r>
            <a:r>
              <a:rPr sz="1500" b="0" spc="-10" dirty="0">
                <a:latin typeface="Univers for BP Light"/>
                <a:cs typeface="Univers for BP Light"/>
              </a:rPr>
              <a:t> </a:t>
            </a:r>
            <a:r>
              <a:rPr sz="1500" b="0" dirty="0">
                <a:latin typeface="Univers for BP Light"/>
                <a:cs typeface="Univers for BP Light"/>
              </a:rPr>
              <a:t>work</a:t>
            </a:r>
            <a:r>
              <a:rPr sz="1500" b="0" spc="-20" dirty="0">
                <a:latin typeface="Univers for BP Light"/>
                <a:cs typeface="Univers for BP Light"/>
              </a:rPr>
              <a:t> </a:t>
            </a:r>
            <a:r>
              <a:rPr sz="1500" b="0" dirty="0">
                <a:latin typeface="Univers for BP Light"/>
                <a:cs typeface="Univers for BP Light"/>
              </a:rPr>
              <a:t>at  the epicentre of new technologies and the shifting global landscape, providing energy solutions for a  changing world. </a:t>
            </a:r>
            <a:r>
              <a:rPr sz="1500" b="0" spc="-5" dirty="0">
                <a:latin typeface="Univers for BP Light"/>
                <a:cs typeface="Univers for BP Light"/>
              </a:rPr>
              <a:t>At </a:t>
            </a:r>
            <a:r>
              <a:rPr sz="1500" b="0" dirty="0">
                <a:latin typeface="Univers for BP Light"/>
                <a:cs typeface="Univers for BP Light"/>
              </a:rPr>
              <a:t>the same time, we need to adapt and change to play our part in achieving the  transition to a low carbon energy system. This raises important challenges – but also opportunities and  choices. I hope you find this year’s edition of </a:t>
            </a:r>
            <a:r>
              <a:rPr sz="1500" b="0" spc="-5" dirty="0">
                <a:latin typeface="Univers for BP Light"/>
                <a:cs typeface="Univers for BP Light"/>
              </a:rPr>
              <a:t>BP’s </a:t>
            </a:r>
            <a:r>
              <a:rPr sz="1500" b="0" dirty="0">
                <a:latin typeface="Univers for BP Light"/>
                <a:cs typeface="Univers for BP Light"/>
              </a:rPr>
              <a:t>Energy Outlook a useful contribution to your own  discussions and</a:t>
            </a:r>
            <a:r>
              <a:rPr sz="1500" b="0" spc="-105" dirty="0">
                <a:latin typeface="Univers for BP Light"/>
                <a:cs typeface="Univers for BP Light"/>
              </a:rPr>
              <a:t> </a:t>
            </a:r>
            <a:r>
              <a:rPr sz="1500" b="0" dirty="0">
                <a:latin typeface="Univers for BP Light"/>
                <a:cs typeface="Univers for BP Light"/>
              </a:rPr>
              <a:t>thinking.</a:t>
            </a:r>
            <a:endParaRPr sz="1500">
              <a:latin typeface="Univers for BP Light"/>
              <a:cs typeface="Univers for BP Light"/>
            </a:endParaRPr>
          </a:p>
          <a:p>
            <a:pPr>
              <a:lnSpc>
                <a:spcPct val="100000"/>
              </a:lnSpc>
              <a:spcBef>
                <a:spcPts val="40"/>
              </a:spcBef>
            </a:pPr>
            <a:endParaRPr sz="2300">
              <a:latin typeface="Times New Roman"/>
              <a:cs typeface="Times New Roman"/>
            </a:endParaRPr>
          </a:p>
          <a:p>
            <a:pPr marL="12700">
              <a:lnSpc>
                <a:spcPct val="100000"/>
              </a:lnSpc>
            </a:pPr>
            <a:r>
              <a:rPr sz="1500" b="0" spc="5" dirty="0">
                <a:latin typeface="Univers for BP Light"/>
                <a:cs typeface="Univers for BP Light"/>
              </a:rPr>
              <a:t>Bob</a:t>
            </a:r>
            <a:r>
              <a:rPr sz="1500" b="0" spc="-114" dirty="0">
                <a:latin typeface="Univers for BP Light"/>
                <a:cs typeface="Univers for BP Light"/>
              </a:rPr>
              <a:t> </a:t>
            </a:r>
            <a:r>
              <a:rPr sz="1500" b="0" spc="5" dirty="0">
                <a:latin typeface="Univers for BP Light"/>
                <a:cs typeface="Univers for BP Light"/>
              </a:rPr>
              <a:t>Dudley</a:t>
            </a:r>
            <a:endParaRPr sz="1500">
              <a:latin typeface="Univers for BP Light"/>
              <a:cs typeface="Univers for BP Light"/>
            </a:endParaRPr>
          </a:p>
          <a:p>
            <a:pPr marL="12700">
              <a:lnSpc>
                <a:spcPct val="100000"/>
              </a:lnSpc>
              <a:spcBef>
                <a:spcPts val="90"/>
              </a:spcBef>
            </a:pPr>
            <a:r>
              <a:rPr sz="1500" b="0" spc="5" dirty="0">
                <a:latin typeface="Univers for BP Light"/>
                <a:cs typeface="Univers for BP Light"/>
              </a:rPr>
              <a:t>Group chief</a:t>
            </a:r>
            <a:r>
              <a:rPr sz="1500" b="0" spc="-140" dirty="0">
                <a:latin typeface="Univers for BP Light"/>
                <a:cs typeface="Univers for BP Light"/>
              </a:rPr>
              <a:t> </a:t>
            </a:r>
            <a:r>
              <a:rPr sz="1500" b="0" dirty="0">
                <a:latin typeface="Univers for BP Light"/>
                <a:cs typeface="Univers for BP Light"/>
              </a:rPr>
              <a:t>executive</a:t>
            </a:r>
            <a:endParaRPr sz="1500">
              <a:latin typeface="Univers for BP Light"/>
              <a:cs typeface="Univers for BP Light"/>
            </a:endParaRPr>
          </a:p>
        </p:txBody>
      </p:sp>
      <p:sp>
        <p:nvSpPr>
          <p:cNvPr id="3" name="object 3"/>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4" name="object 4"/>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5</a:t>
            </a:fld>
            <a:endParaRPr sz="1200">
              <a:latin typeface="Univers for BP Light"/>
              <a:cs typeface="Univers for BP Ligh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2636520" cy="361950"/>
          </a:xfrm>
          <a:prstGeom prst="rect">
            <a:avLst/>
          </a:prstGeom>
        </p:spPr>
        <p:txBody>
          <a:bodyPr vert="horz" wrap="square" lIns="0" tIns="0" rIns="0" bIns="0" rtlCol="0">
            <a:spAutoFit/>
          </a:bodyPr>
          <a:lstStyle/>
          <a:p>
            <a:pPr marL="12700">
              <a:lnSpc>
                <a:spcPct val="100000"/>
              </a:lnSpc>
            </a:pPr>
            <a:r>
              <a:rPr spc="-5" dirty="0"/>
              <a:t>Executive</a:t>
            </a:r>
            <a:r>
              <a:rPr spc="-25" dirty="0"/>
              <a:t> </a:t>
            </a:r>
            <a:r>
              <a:rPr spc="-5" dirty="0"/>
              <a:t>summary</a:t>
            </a:r>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6</a:t>
            </a:fld>
            <a:endParaRPr sz="1200">
              <a:latin typeface="Univers for BP Light"/>
              <a:cs typeface="Univers for BP Light"/>
            </a:endParaRPr>
          </a:p>
        </p:txBody>
      </p:sp>
      <p:sp>
        <p:nvSpPr>
          <p:cNvPr id="3" name="object 3"/>
          <p:cNvSpPr txBox="1"/>
          <p:nvPr/>
        </p:nvSpPr>
        <p:spPr>
          <a:xfrm>
            <a:off x="511251" y="1354582"/>
            <a:ext cx="8958580" cy="5100320"/>
          </a:xfrm>
          <a:prstGeom prst="rect">
            <a:avLst/>
          </a:prstGeom>
        </p:spPr>
        <p:txBody>
          <a:bodyPr vert="horz" wrap="square" lIns="0" tIns="0" rIns="0" bIns="0" rtlCol="0">
            <a:spAutoFit/>
          </a:bodyPr>
          <a:lstStyle/>
          <a:p>
            <a:pPr marL="287020" marR="20955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Energy Outlook considers </a:t>
            </a:r>
            <a:r>
              <a:rPr sz="1800" b="0" dirty="0">
                <a:latin typeface="Univers for BP Light"/>
                <a:cs typeface="Univers for BP Light"/>
              </a:rPr>
              <a:t>the </a:t>
            </a:r>
            <a:r>
              <a:rPr sz="1800" b="0" spc="-5" dirty="0">
                <a:latin typeface="Univers for BP Light"/>
                <a:cs typeface="Univers for BP Light"/>
              </a:rPr>
              <a:t>energy transition </a:t>
            </a:r>
            <a:r>
              <a:rPr sz="1800" b="0" dirty="0">
                <a:latin typeface="Univers for BP Light"/>
                <a:cs typeface="Univers for BP Light"/>
              </a:rPr>
              <a:t>from three </a:t>
            </a:r>
            <a:r>
              <a:rPr sz="1800" b="0" spc="-5" dirty="0">
                <a:latin typeface="Univers for BP Light"/>
                <a:cs typeface="Univers for BP Light"/>
              </a:rPr>
              <a:t>different viewpoints  (sectors, regions </a:t>
            </a:r>
            <a:r>
              <a:rPr sz="1800" b="0" dirty="0">
                <a:latin typeface="Univers for BP Light"/>
                <a:cs typeface="Univers for BP Light"/>
              </a:rPr>
              <a:t>and </a:t>
            </a:r>
            <a:r>
              <a:rPr sz="1800" b="0" spc="-5" dirty="0">
                <a:latin typeface="Univers for BP Light"/>
                <a:cs typeface="Univers for BP Light"/>
              </a:rPr>
              <a:t>fuels) </a:t>
            </a:r>
            <a:r>
              <a:rPr sz="1800" b="0" dirty="0">
                <a:latin typeface="Univers for BP Light"/>
                <a:cs typeface="Univers for BP Light"/>
              </a:rPr>
              <a:t>and by </a:t>
            </a:r>
            <a:r>
              <a:rPr sz="1800" b="0" spc="-5" dirty="0">
                <a:latin typeface="Univers for BP Light"/>
                <a:cs typeface="Univers for BP Light"/>
              </a:rPr>
              <a:t>exploring </a:t>
            </a:r>
            <a:r>
              <a:rPr sz="1800" b="0" dirty="0">
                <a:latin typeface="Univers for BP Light"/>
                <a:cs typeface="Univers for BP Light"/>
              </a:rPr>
              <a:t>a </a:t>
            </a:r>
            <a:r>
              <a:rPr sz="1800" b="0" spc="-5" dirty="0">
                <a:latin typeface="Univers for BP Light"/>
                <a:cs typeface="Univers for BP Light"/>
              </a:rPr>
              <a:t>number </a:t>
            </a:r>
            <a:r>
              <a:rPr sz="1800" b="0" dirty="0">
                <a:latin typeface="Univers for BP Light"/>
                <a:cs typeface="Univers for BP Light"/>
              </a:rPr>
              <a:t>of </a:t>
            </a:r>
            <a:r>
              <a:rPr sz="1800" b="0" spc="-5" dirty="0">
                <a:latin typeface="Univers for BP Light"/>
                <a:cs typeface="Univers for BP Light"/>
              </a:rPr>
              <a:t>different</a:t>
            </a:r>
            <a:r>
              <a:rPr sz="1800" b="0" spc="100" dirty="0">
                <a:latin typeface="Univers for BP Light"/>
                <a:cs typeface="Univers for BP Light"/>
              </a:rPr>
              <a:t> </a:t>
            </a:r>
            <a:r>
              <a:rPr sz="1800" b="0" spc="-5" dirty="0">
                <a:latin typeface="Univers for BP Light"/>
                <a:cs typeface="Univers for BP Light"/>
              </a:rPr>
              <a:t>scenarios.</a:t>
            </a:r>
            <a:endParaRPr sz="1800">
              <a:latin typeface="Univers for BP Light"/>
              <a:cs typeface="Univers for BP Light"/>
            </a:endParaRPr>
          </a:p>
          <a:p>
            <a:pPr marL="287020" marR="6794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a:t>
            </a:r>
            <a:r>
              <a:rPr sz="1800" b="0" spc="-5" dirty="0">
                <a:latin typeface="Univers for BP Light"/>
                <a:cs typeface="Univers for BP Light"/>
              </a:rPr>
              <a:t>Evolving Transition scenario, world GDP more </a:t>
            </a:r>
            <a:r>
              <a:rPr sz="1800" b="0" dirty="0">
                <a:latin typeface="Univers for BP Light"/>
                <a:cs typeface="Univers for BP Light"/>
              </a:rPr>
              <a:t>than </a:t>
            </a:r>
            <a:r>
              <a:rPr sz="1800" b="0" spc="-5" dirty="0">
                <a:latin typeface="Univers for BP Light"/>
                <a:cs typeface="Univers for BP Light"/>
              </a:rPr>
              <a:t>doubles </a:t>
            </a:r>
            <a:r>
              <a:rPr sz="1800" b="0" dirty="0">
                <a:latin typeface="Univers for BP Light"/>
                <a:cs typeface="Univers for BP Light"/>
              </a:rPr>
              <a:t>by </a:t>
            </a:r>
            <a:r>
              <a:rPr sz="1800" b="0" spc="-5" dirty="0">
                <a:latin typeface="Univers for BP Light"/>
                <a:cs typeface="Univers for BP Light"/>
              </a:rPr>
              <a:t>2040, driven </a:t>
            </a:r>
            <a:r>
              <a:rPr sz="1800" b="0" dirty="0">
                <a:latin typeface="Univers for BP Light"/>
                <a:cs typeface="Univers for BP Light"/>
              </a:rPr>
              <a:t>by  </a:t>
            </a:r>
            <a:r>
              <a:rPr sz="1800" b="0" spc="-5" dirty="0">
                <a:latin typeface="Univers for BP Light"/>
                <a:cs typeface="Univers for BP Light"/>
              </a:rPr>
              <a:t>increasing prosperity </a:t>
            </a:r>
            <a:r>
              <a:rPr sz="1800" b="0" dirty="0">
                <a:latin typeface="Univers for BP Light"/>
                <a:cs typeface="Univers for BP Light"/>
              </a:rPr>
              <a:t>in </a:t>
            </a:r>
            <a:r>
              <a:rPr sz="1800" b="0" spc="-5" dirty="0">
                <a:latin typeface="Univers for BP Light"/>
                <a:cs typeface="Univers for BP Light"/>
              </a:rPr>
              <a:t>fast-growing </a:t>
            </a:r>
            <a:r>
              <a:rPr sz="1800" b="0" spc="-10" dirty="0">
                <a:latin typeface="Univers for BP Light"/>
                <a:cs typeface="Univers for BP Light"/>
              </a:rPr>
              <a:t>emerging economies, </a:t>
            </a:r>
            <a:r>
              <a:rPr sz="1800" b="0" dirty="0">
                <a:latin typeface="Univers for BP Light"/>
                <a:cs typeface="Univers for BP Light"/>
              </a:rPr>
              <a:t>as </a:t>
            </a:r>
            <a:r>
              <a:rPr sz="1800" b="0" spc="-5" dirty="0">
                <a:latin typeface="Univers for BP Light"/>
                <a:cs typeface="Univers for BP Light"/>
              </a:rPr>
              <a:t>more </a:t>
            </a:r>
            <a:r>
              <a:rPr sz="1800" b="0" dirty="0">
                <a:latin typeface="Univers for BP Light"/>
                <a:cs typeface="Univers for BP Light"/>
              </a:rPr>
              <a:t>than </a:t>
            </a:r>
            <a:r>
              <a:rPr sz="1800" b="0" spc="-5" dirty="0">
                <a:latin typeface="Univers for BP Light"/>
                <a:cs typeface="Univers for BP Light"/>
              </a:rPr>
              <a:t>2.5 billion  people </a:t>
            </a:r>
            <a:r>
              <a:rPr sz="1800" b="0" dirty="0">
                <a:latin typeface="Univers for BP Light"/>
                <a:cs typeface="Univers for BP Light"/>
              </a:rPr>
              <a:t>are </a:t>
            </a:r>
            <a:r>
              <a:rPr sz="1800" b="0" spc="-5" dirty="0">
                <a:latin typeface="Univers for BP Light"/>
                <a:cs typeface="Univers for BP Light"/>
              </a:rPr>
              <a:t>lifted </a:t>
            </a:r>
            <a:r>
              <a:rPr sz="1800" b="0" dirty="0">
                <a:latin typeface="Univers for BP Light"/>
                <a:cs typeface="Univers for BP Light"/>
              </a:rPr>
              <a:t>from low</a:t>
            </a:r>
            <a:r>
              <a:rPr sz="1800" b="0" spc="-30" dirty="0">
                <a:latin typeface="Univers for BP Light"/>
                <a:cs typeface="Univers for BP Light"/>
              </a:rPr>
              <a:t> </a:t>
            </a:r>
            <a:r>
              <a:rPr sz="1800" b="0" spc="-5" dirty="0">
                <a:latin typeface="Univers for BP Light"/>
                <a:cs typeface="Univers for BP Light"/>
              </a:rPr>
              <a:t>incomes.</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This rising prosperity drives </a:t>
            </a:r>
            <a:r>
              <a:rPr sz="1800" b="0" dirty="0">
                <a:latin typeface="Univers for BP Light"/>
                <a:cs typeface="Univers for BP Light"/>
              </a:rPr>
              <a:t>an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global energy demand, although </a:t>
            </a:r>
            <a:r>
              <a:rPr sz="1800" b="0" dirty="0">
                <a:latin typeface="Univers for BP Light"/>
                <a:cs typeface="Univers for BP Light"/>
              </a:rPr>
              <a:t>the </a:t>
            </a:r>
            <a:r>
              <a:rPr sz="1800" b="0" spc="-5" dirty="0">
                <a:latin typeface="Univers for BP Light"/>
                <a:cs typeface="Univers for BP Light"/>
              </a:rPr>
              <a:t>extent  </a:t>
            </a:r>
            <a:r>
              <a:rPr sz="1800" b="0" dirty="0">
                <a:latin typeface="Univers for BP Light"/>
                <a:cs typeface="Univers for BP Light"/>
              </a:rPr>
              <a:t>of </a:t>
            </a:r>
            <a:r>
              <a:rPr sz="1800" b="0" spc="-5" dirty="0">
                <a:latin typeface="Univers for BP Light"/>
                <a:cs typeface="Univers for BP Light"/>
              </a:rPr>
              <a:t>this growth </a:t>
            </a:r>
            <a:r>
              <a:rPr sz="1800" b="0" dirty="0">
                <a:latin typeface="Univers for BP Light"/>
                <a:cs typeface="Univers for BP Light"/>
              </a:rPr>
              <a:t>is </a:t>
            </a:r>
            <a:r>
              <a:rPr sz="1800" b="0" spc="-5" dirty="0">
                <a:latin typeface="Univers for BP Light"/>
                <a:cs typeface="Univers for BP Light"/>
              </a:rPr>
              <a:t>offset </a:t>
            </a:r>
            <a:r>
              <a:rPr sz="1800" b="0" dirty="0">
                <a:latin typeface="Univers for BP Light"/>
                <a:cs typeface="Univers for BP Light"/>
              </a:rPr>
              <a:t>by </a:t>
            </a:r>
            <a:r>
              <a:rPr sz="1800" b="0" spc="-5" dirty="0">
                <a:latin typeface="Univers for BP Light"/>
                <a:cs typeface="Univers for BP Light"/>
              </a:rPr>
              <a:t>accelerating gains </a:t>
            </a:r>
            <a:r>
              <a:rPr sz="1800" b="0" dirty="0">
                <a:latin typeface="Univers for BP Light"/>
                <a:cs typeface="Univers for BP Light"/>
              </a:rPr>
              <a:t>in </a:t>
            </a:r>
            <a:r>
              <a:rPr sz="1800" b="0" spc="-5" dirty="0">
                <a:latin typeface="Univers for BP Light"/>
                <a:cs typeface="Univers for BP Light"/>
              </a:rPr>
              <a:t>energy efficiency: energy demand  increases </a:t>
            </a:r>
            <a:r>
              <a:rPr sz="1800" b="0" dirty="0">
                <a:latin typeface="Univers for BP Light"/>
                <a:cs typeface="Univers for BP Light"/>
              </a:rPr>
              <a:t>by </a:t>
            </a:r>
            <a:r>
              <a:rPr sz="1800" b="0" spc="-5" dirty="0">
                <a:latin typeface="Univers for BP Light"/>
                <a:cs typeface="Univers for BP Light"/>
              </a:rPr>
              <a:t>only around one third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25</a:t>
            </a:r>
            <a:r>
              <a:rPr sz="1800" b="0" spc="45"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6527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Industrial demand </a:t>
            </a:r>
            <a:r>
              <a:rPr sz="1800" b="0" dirty="0">
                <a:latin typeface="Univers for BP Light"/>
                <a:cs typeface="Univers for BP Light"/>
              </a:rPr>
              <a:t>for </a:t>
            </a:r>
            <a:r>
              <a:rPr sz="1800" b="0" spc="-5" dirty="0">
                <a:latin typeface="Univers for BP Light"/>
                <a:cs typeface="Univers for BP Light"/>
              </a:rPr>
              <a:t>energy accounts </a:t>
            </a:r>
            <a:r>
              <a:rPr sz="1800" b="0" dirty="0">
                <a:latin typeface="Univers for BP Light"/>
                <a:cs typeface="Univers for BP Light"/>
              </a:rPr>
              <a:t>for </a:t>
            </a:r>
            <a:r>
              <a:rPr sz="1800" b="0" spc="-5" dirty="0">
                <a:latin typeface="Univers for BP Light"/>
                <a:cs typeface="Univers for BP Light"/>
              </a:rPr>
              <a:t>around half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energy  consumption; growth </a:t>
            </a:r>
            <a:r>
              <a:rPr sz="1800" b="0" dirty="0">
                <a:latin typeface="Univers for BP Light"/>
                <a:cs typeface="Univers for BP Light"/>
              </a:rPr>
              <a:t>in </a:t>
            </a:r>
            <a:r>
              <a:rPr sz="1800" b="0" spc="-5" dirty="0">
                <a:latin typeface="Univers for BP Light"/>
                <a:cs typeface="Univers for BP Light"/>
              </a:rPr>
              <a:t>transport demand slows sharply relative </a:t>
            </a:r>
            <a:r>
              <a:rPr sz="1800" b="0" dirty="0">
                <a:latin typeface="Univers for BP Light"/>
                <a:cs typeface="Univers for BP Light"/>
              </a:rPr>
              <a:t>to the</a:t>
            </a:r>
            <a:r>
              <a:rPr sz="1800" b="0" spc="135" dirty="0">
                <a:latin typeface="Univers for BP Light"/>
                <a:cs typeface="Univers for BP Light"/>
              </a:rPr>
              <a:t> </a:t>
            </a:r>
            <a:r>
              <a:rPr sz="1800" b="0" dirty="0">
                <a:latin typeface="Univers for BP Light"/>
                <a:cs typeface="Univers for BP Light"/>
              </a:rPr>
              <a:t>past.</a:t>
            </a:r>
            <a:endParaRPr sz="1800">
              <a:latin typeface="Univers for BP Light"/>
              <a:cs typeface="Univers for BP Light"/>
            </a:endParaRPr>
          </a:p>
          <a:p>
            <a:pPr marL="287020" marR="1828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world continues </a:t>
            </a:r>
            <a:r>
              <a:rPr sz="1800" b="0" dirty="0">
                <a:latin typeface="Univers for BP Light"/>
                <a:cs typeface="Univers for BP Light"/>
              </a:rPr>
              <a:t>to </a:t>
            </a:r>
            <a:r>
              <a:rPr sz="1800" b="0" spc="-5" dirty="0">
                <a:latin typeface="Univers for BP Light"/>
                <a:cs typeface="Univers for BP Light"/>
              </a:rPr>
              <a:t>electrify, </a:t>
            </a:r>
            <a:r>
              <a:rPr sz="1800" b="0" dirty="0">
                <a:latin typeface="Univers for BP Light"/>
                <a:cs typeface="Univers for BP Light"/>
              </a:rPr>
              <a:t>with </a:t>
            </a:r>
            <a:r>
              <a:rPr sz="1800" b="0" spc="-5" dirty="0">
                <a:latin typeface="Univers for BP Light"/>
                <a:cs typeface="Univers for BP Light"/>
              </a:rPr>
              <a:t>almost 70%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primary energy  going </a:t>
            </a:r>
            <a:r>
              <a:rPr sz="1800" b="0" dirty="0">
                <a:latin typeface="Univers for BP Light"/>
                <a:cs typeface="Univers for BP Light"/>
              </a:rPr>
              <a:t>to the </a:t>
            </a:r>
            <a:r>
              <a:rPr sz="1800" b="0" spc="-5" dirty="0">
                <a:latin typeface="Univers for BP Light"/>
                <a:cs typeface="Univers for BP Light"/>
              </a:rPr>
              <a:t>power</a:t>
            </a:r>
            <a:r>
              <a:rPr sz="1800" b="0" spc="-40" dirty="0">
                <a:latin typeface="Univers for BP Light"/>
                <a:cs typeface="Univers for BP Light"/>
              </a:rPr>
              <a:t> </a:t>
            </a:r>
            <a:r>
              <a:rPr sz="1800" b="0" spc="-5" dirty="0">
                <a:latin typeface="Univers for BP Light"/>
                <a:cs typeface="Univers for BP Light"/>
              </a:rPr>
              <a:t>sector.</a:t>
            </a:r>
            <a:endParaRPr sz="1800">
              <a:latin typeface="Univers for BP Light"/>
              <a:cs typeface="Univers for BP Light"/>
            </a:endParaRPr>
          </a:p>
          <a:p>
            <a:pPr marL="287020" marR="219710" indent="-274320">
              <a:lnSpc>
                <a:spcPct val="100000"/>
              </a:lnSpc>
              <a:spcBef>
                <a:spcPts val="1075"/>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share </a:t>
            </a:r>
            <a:r>
              <a:rPr sz="1800" b="0" dirty="0">
                <a:latin typeface="Univers for BP Light"/>
                <a:cs typeface="Univers for BP Light"/>
              </a:rPr>
              <a:t>of </a:t>
            </a:r>
            <a:r>
              <a:rPr sz="1800" b="0" spc="-5" dirty="0">
                <a:latin typeface="Univers for BP Light"/>
                <a:cs typeface="Univers for BP Light"/>
              </a:rPr>
              <a:t>vehicle kilometres powered by electricity increases, </a:t>
            </a:r>
            <a:r>
              <a:rPr sz="1800" b="0" dirty="0">
                <a:latin typeface="Univers for BP Light"/>
                <a:cs typeface="Univers for BP Light"/>
              </a:rPr>
              <a:t>as the </a:t>
            </a:r>
            <a:r>
              <a:rPr sz="1800" b="0" spc="-10" dirty="0">
                <a:latin typeface="Univers for BP Light"/>
                <a:cs typeface="Univers for BP Light"/>
              </a:rPr>
              <a:t>number </a:t>
            </a:r>
            <a:r>
              <a:rPr sz="1800" b="0" spc="-5" dirty="0">
                <a:latin typeface="Univers for BP Light"/>
                <a:cs typeface="Univers for BP Light"/>
              </a:rPr>
              <a:t>of  electric </a:t>
            </a:r>
            <a:r>
              <a:rPr sz="1800" b="0" dirty="0">
                <a:latin typeface="Univers for BP Light"/>
                <a:cs typeface="Univers for BP Light"/>
              </a:rPr>
              <a:t>cars grows and </a:t>
            </a:r>
            <a:r>
              <a:rPr sz="1800" b="0" spc="-5" dirty="0">
                <a:latin typeface="Univers for BP Light"/>
                <a:cs typeface="Univers for BP Light"/>
              </a:rPr>
              <a:t>they </a:t>
            </a:r>
            <a:r>
              <a:rPr sz="1800" b="0" dirty="0">
                <a:latin typeface="Univers for BP Light"/>
                <a:cs typeface="Univers for BP Light"/>
              </a:rPr>
              <a:t>are </a:t>
            </a:r>
            <a:r>
              <a:rPr sz="1800" b="0" spc="-5" dirty="0">
                <a:latin typeface="Univers for BP Light"/>
                <a:cs typeface="Univers for BP Light"/>
              </a:rPr>
              <a:t>used more intensively. The interaction </a:t>
            </a:r>
            <a:r>
              <a:rPr sz="1800" b="0" dirty="0">
                <a:latin typeface="Univers for BP Light"/>
                <a:cs typeface="Univers for BP Light"/>
              </a:rPr>
              <a:t>of </a:t>
            </a:r>
            <a:r>
              <a:rPr sz="1800" b="0" spc="-5" dirty="0">
                <a:latin typeface="Univers for BP Light"/>
                <a:cs typeface="Univers for BP Light"/>
              </a:rPr>
              <a:t>fully  autonomous </a:t>
            </a:r>
            <a:r>
              <a:rPr sz="1800" b="0" dirty="0">
                <a:latin typeface="Univers for BP Light"/>
                <a:cs typeface="Univers for BP Light"/>
              </a:rPr>
              <a:t>cars with </a:t>
            </a:r>
            <a:r>
              <a:rPr sz="1800" b="0" spc="-5" dirty="0">
                <a:latin typeface="Univers for BP Light"/>
                <a:cs typeface="Univers for BP Light"/>
              </a:rPr>
              <a:t>shared mobility substantially boosts </a:t>
            </a:r>
            <a:r>
              <a:rPr sz="1800" b="0" dirty="0">
                <a:latin typeface="Univers for BP Light"/>
                <a:cs typeface="Univers for BP Light"/>
              </a:rPr>
              <a:t>the </a:t>
            </a:r>
            <a:r>
              <a:rPr sz="1800" b="0" spc="-5" dirty="0">
                <a:latin typeface="Univers for BP Light"/>
                <a:cs typeface="Univers for BP Light"/>
              </a:rPr>
              <a:t>intensity </a:t>
            </a:r>
            <a:r>
              <a:rPr sz="1800" b="0" dirty="0">
                <a:latin typeface="Univers for BP Light"/>
                <a:cs typeface="Univers for BP Light"/>
              </a:rPr>
              <a:t>with </a:t>
            </a:r>
            <a:r>
              <a:rPr sz="1800" b="0" spc="-5" dirty="0">
                <a:latin typeface="Univers for BP Light"/>
                <a:cs typeface="Univers for BP Light"/>
              </a:rPr>
              <a:t>which  electric </a:t>
            </a:r>
            <a:r>
              <a:rPr sz="1800" b="0" dirty="0">
                <a:latin typeface="Univers for BP Light"/>
                <a:cs typeface="Univers for BP Light"/>
              </a:rPr>
              <a:t>cars are</a:t>
            </a:r>
            <a:r>
              <a:rPr sz="1800" b="0" spc="-40" dirty="0">
                <a:latin typeface="Univers for BP Light"/>
                <a:cs typeface="Univers for BP Light"/>
              </a:rPr>
              <a:t> </a:t>
            </a:r>
            <a:r>
              <a:rPr sz="1800" b="0" spc="-5" dirty="0">
                <a:latin typeface="Univers for BP Light"/>
                <a:cs typeface="Univers for BP Light"/>
              </a:rPr>
              <a:t>driven.</a:t>
            </a:r>
            <a:endParaRPr sz="1800">
              <a:latin typeface="Univers for BP Light"/>
              <a:cs typeface="Univers for BP Ligh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4219575" cy="361950"/>
          </a:xfrm>
          <a:prstGeom prst="rect">
            <a:avLst/>
          </a:prstGeom>
        </p:spPr>
        <p:txBody>
          <a:bodyPr vert="horz" wrap="square" lIns="0" tIns="0" rIns="0" bIns="0" rtlCol="0">
            <a:spAutoFit/>
          </a:bodyPr>
          <a:lstStyle/>
          <a:p>
            <a:pPr marL="12700">
              <a:lnSpc>
                <a:spcPct val="100000"/>
              </a:lnSpc>
            </a:pPr>
            <a:r>
              <a:rPr spc="-5" dirty="0"/>
              <a:t>Executive summary</a:t>
            </a:r>
            <a:r>
              <a:rPr spc="35" dirty="0"/>
              <a:t> </a:t>
            </a:r>
            <a:r>
              <a:rPr spc="-5" dirty="0"/>
              <a:t>(continued)</a:t>
            </a:r>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7</a:t>
            </a:fld>
            <a:endParaRPr sz="1200">
              <a:latin typeface="Univers for BP Light"/>
              <a:cs typeface="Univers for BP Light"/>
            </a:endParaRPr>
          </a:p>
        </p:txBody>
      </p:sp>
      <p:sp>
        <p:nvSpPr>
          <p:cNvPr id="3" name="object 3"/>
          <p:cNvSpPr txBox="1">
            <a:spLocks noGrp="1"/>
          </p:cNvSpPr>
          <p:nvPr>
            <p:ph type="body" idx="1"/>
          </p:nvPr>
        </p:nvSpPr>
        <p:spPr>
          <a:prstGeom prst="rect">
            <a:avLst/>
          </a:prstGeom>
        </p:spPr>
        <p:txBody>
          <a:bodyPr vert="horz" wrap="square" lIns="0" tIns="0" rIns="0" bIns="0" rtlCol="0">
            <a:spAutoFit/>
          </a:bodyPr>
          <a:lstStyle/>
          <a:p>
            <a:pPr marL="300355" marR="297815" indent="-274320">
              <a:lnSpc>
                <a:spcPct val="100000"/>
              </a:lnSpc>
              <a:buClr>
                <a:srgbClr val="009900"/>
              </a:buClr>
              <a:buFont typeface="Univers for BP"/>
              <a:buChar char="•"/>
              <a:tabLst>
                <a:tab pos="299720" algn="l"/>
                <a:tab pos="300355" algn="l"/>
              </a:tabLst>
            </a:pPr>
            <a:r>
              <a:rPr dirty="0"/>
              <a:t>All of the </a:t>
            </a:r>
            <a:r>
              <a:rPr spc="-5" dirty="0"/>
              <a:t>growth </a:t>
            </a:r>
            <a:r>
              <a:rPr dirty="0"/>
              <a:t>in </a:t>
            </a:r>
            <a:r>
              <a:rPr spc="-5" dirty="0"/>
              <a:t>energy consumption </a:t>
            </a:r>
            <a:r>
              <a:rPr dirty="0"/>
              <a:t>is in </a:t>
            </a:r>
            <a:r>
              <a:rPr spc="-5" dirty="0"/>
              <a:t>fast-growing developing economies:  China </a:t>
            </a:r>
            <a:r>
              <a:rPr dirty="0"/>
              <a:t>and </a:t>
            </a:r>
            <a:r>
              <a:rPr spc="-5" dirty="0"/>
              <a:t>India account </a:t>
            </a:r>
            <a:r>
              <a:rPr dirty="0"/>
              <a:t>for </a:t>
            </a:r>
            <a:r>
              <a:rPr spc="-5" dirty="0"/>
              <a:t>half </a:t>
            </a:r>
            <a:r>
              <a:rPr dirty="0"/>
              <a:t>of the </a:t>
            </a:r>
            <a:r>
              <a:rPr spc="-5" dirty="0"/>
              <a:t>growth </a:t>
            </a:r>
            <a:r>
              <a:rPr dirty="0"/>
              <a:t>in </a:t>
            </a:r>
            <a:r>
              <a:rPr spc="-5" dirty="0"/>
              <a:t>global energy</a:t>
            </a:r>
            <a:r>
              <a:rPr spc="80" dirty="0"/>
              <a:t> </a:t>
            </a:r>
            <a:r>
              <a:rPr spc="-5" dirty="0"/>
              <a:t>demand.</a:t>
            </a:r>
          </a:p>
          <a:p>
            <a:pPr marL="300355" marR="5080" indent="-274320">
              <a:lnSpc>
                <a:spcPct val="100000"/>
              </a:lnSpc>
              <a:spcBef>
                <a:spcPts val="1080"/>
              </a:spcBef>
              <a:buClr>
                <a:srgbClr val="009900"/>
              </a:buClr>
              <a:buFont typeface="Univers for BP"/>
              <a:buChar char="•"/>
              <a:tabLst>
                <a:tab pos="299720" algn="l"/>
                <a:tab pos="300355" algn="l"/>
              </a:tabLst>
            </a:pPr>
            <a:r>
              <a:rPr spc="-5" dirty="0"/>
              <a:t>Renewable energy </a:t>
            </a:r>
            <a:r>
              <a:rPr dirty="0"/>
              <a:t>is the </a:t>
            </a:r>
            <a:r>
              <a:rPr spc="-5" dirty="0"/>
              <a:t>fastest-growing energy source, accounting </a:t>
            </a:r>
            <a:r>
              <a:rPr dirty="0"/>
              <a:t>for </a:t>
            </a:r>
            <a:r>
              <a:rPr spc="-5" dirty="0"/>
              <a:t>40% </a:t>
            </a:r>
            <a:r>
              <a:rPr dirty="0"/>
              <a:t>of the  </a:t>
            </a:r>
            <a:r>
              <a:rPr spc="-5" dirty="0"/>
              <a:t>increase </a:t>
            </a:r>
            <a:r>
              <a:rPr dirty="0"/>
              <a:t>in </a:t>
            </a:r>
            <a:r>
              <a:rPr spc="-5" dirty="0"/>
              <a:t>primary energy. </a:t>
            </a:r>
            <a:r>
              <a:rPr spc="-10" dirty="0"/>
              <a:t>The </a:t>
            </a:r>
            <a:r>
              <a:rPr spc="-5" dirty="0"/>
              <a:t>energy mix by 2040 </a:t>
            </a:r>
            <a:r>
              <a:rPr dirty="0"/>
              <a:t>is </a:t>
            </a:r>
            <a:r>
              <a:rPr spc="-5" dirty="0"/>
              <a:t>the most diversified the world  </a:t>
            </a:r>
            <a:r>
              <a:rPr dirty="0"/>
              <a:t>has </a:t>
            </a:r>
            <a:r>
              <a:rPr spc="-5" dirty="0"/>
              <a:t>ever</a:t>
            </a:r>
            <a:r>
              <a:rPr spc="-85" dirty="0"/>
              <a:t> </a:t>
            </a:r>
            <a:r>
              <a:rPr spc="-5" dirty="0"/>
              <a:t>seen.</a:t>
            </a:r>
          </a:p>
          <a:p>
            <a:pPr marL="300355" marR="133985" indent="-274320">
              <a:lnSpc>
                <a:spcPct val="100000"/>
              </a:lnSpc>
              <a:spcBef>
                <a:spcPts val="1080"/>
              </a:spcBef>
              <a:buClr>
                <a:srgbClr val="009900"/>
              </a:buClr>
              <a:buFont typeface="Univers for BP"/>
              <a:buChar char="•"/>
              <a:tabLst>
                <a:tab pos="299720" algn="l"/>
                <a:tab pos="300355" algn="l"/>
              </a:tabLst>
            </a:pPr>
            <a:r>
              <a:rPr spc="-5" dirty="0"/>
              <a:t>Demand </a:t>
            </a:r>
            <a:r>
              <a:rPr dirty="0"/>
              <a:t>for </a:t>
            </a:r>
            <a:r>
              <a:rPr spc="-5" dirty="0"/>
              <a:t>oil </a:t>
            </a:r>
            <a:r>
              <a:rPr dirty="0"/>
              <a:t>and </a:t>
            </a:r>
            <a:r>
              <a:rPr spc="-5" dirty="0"/>
              <a:t>other liquid fuels grows over </a:t>
            </a:r>
            <a:r>
              <a:rPr dirty="0"/>
              <a:t>much of the </a:t>
            </a:r>
            <a:r>
              <a:rPr spc="-5" dirty="0"/>
              <a:t>Outlook, but gradually  slows </a:t>
            </a:r>
            <a:r>
              <a:rPr dirty="0"/>
              <a:t>and </a:t>
            </a:r>
            <a:r>
              <a:rPr spc="-5" dirty="0"/>
              <a:t>plateaus </a:t>
            </a:r>
            <a:r>
              <a:rPr dirty="0"/>
              <a:t>in the later years of the</a:t>
            </a:r>
            <a:r>
              <a:rPr spc="-40" dirty="0"/>
              <a:t> </a:t>
            </a:r>
            <a:r>
              <a:rPr spc="-5" dirty="0"/>
              <a:t>Outlook.</a:t>
            </a:r>
          </a:p>
          <a:p>
            <a:pPr marL="300355" indent="-274320">
              <a:lnSpc>
                <a:spcPct val="100000"/>
              </a:lnSpc>
              <a:spcBef>
                <a:spcPts val="1080"/>
              </a:spcBef>
              <a:buClr>
                <a:srgbClr val="009900"/>
              </a:buClr>
              <a:buFont typeface="Univers for BP"/>
              <a:buChar char="•"/>
              <a:tabLst>
                <a:tab pos="299720" algn="l"/>
                <a:tab pos="300355" algn="l"/>
              </a:tabLst>
            </a:pPr>
            <a:r>
              <a:rPr spc="-10" dirty="0"/>
              <a:t>The </a:t>
            </a:r>
            <a:r>
              <a:rPr spc="-5" dirty="0"/>
              <a:t>increase </a:t>
            </a:r>
            <a:r>
              <a:rPr dirty="0"/>
              <a:t>in </a:t>
            </a:r>
            <a:r>
              <a:rPr spc="-5" dirty="0"/>
              <a:t>liquids production </a:t>
            </a:r>
            <a:r>
              <a:rPr dirty="0"/>
              <a:t>is </a:t>
            </a:r>
            <a:r>
              <a:rPr spc="-5" dirty="0"/>
              <a:t>initially dominated by </a:t>
            </a:r>
            <a:r>
              <a:rPr dirty="0"/>
              <a:t>US </a:t>
            </a:r>
            <a:r>
              <a:rPr spc="-5" dirty="0"/>
              <a:t>tight oil, </a:t>
            </a:r>
            <a:r>
              <a:rPr spc="-10" dirty="0"/>
              <a:t>but </a:t>
            </a:r>
            <a:r>
              <a:rPr dirty="0"/>
              <a:t>is</a:t>
            </a:r>
            <a:r>
              <a:rPr spc="135" dirty="0"/>
              <a:t> </a:t>
            </a:r>
            <a:r>
              <a:rPr spc="-5" dirty="0"/>
              <a:t>later</a:t>
            </a:r>
          </a:p>
          <a:p>
            <a:pPr marL="13335" marR="276860" algn="ctr">
              <a:lnSpc>
                <a:spcPct val="100000"/>
              </a:lnSpc>
            </a:pPr>
            <a:r>
              <a:rPr spc="-5" dirty="0"/>
              <a:t>driven </a:t>
            </a:r>
            <a:r>
              <a:rPr dirty="0"/>
              <a:t>by OPEC, as </a:t>
            </a:r>
            <a:r>
              <a:rPr spc="-5" dirty="0"/>
              <a:t>members adopt </a:t>
            </a:r>
            <a:r>
              <a:rPr dirty="0"/>
              <a:t>a </a:t>
            </a:r>
            <a:r>
              <a:rPr spc="-5" dirty="0"/>
              <a:t>strategy </a:t>
            </a:r>
            <a:r>
              <a:rPr dirty="0"/>
              <a:t>of </a:t>
            </a:r>
            <a:r>
              <a:rPr spc="-5" dirty="0"/>
              <a:t>increasing their market</a:t>
            </a:r>
            <a:r>
              <a:rPr spc="125" dirty="0"/>
              <a:t> </a:t>
            </a:r>
            <a:r>
              <a:rPr spc="-5" dirty="0"/>
              <a:t>share.</a:t>
            </a:r>
          </a:p>
          <a:p>
            <a:pPr marL="300355" marR="284480" indent="-274320">
              <a:lnSpc>
                <a:spcPct val="100000"/>
              </a:lnSpc>
              <a:spcBef>
                <a:spcPts val="1075"/>
              </a:spcBef>
              <a:buClr>
                <a:srgbClr val="009900"/>
              </a:buClr>
              <a:buFont typeface="Univers for BP"/>
              <a:buChar char="•"/>
              <a:tabLst>
                <a:tab pos="299720" algn="l"/>
                <a:tab pos="300355" algn="l"/>
              </a:tabLst>
            </a:pPr>
            <a:r>
              <a:rPr spc="-5" dirty="0"/>
              <a:t>Natural </a:t>
            </a:r>
            <a:r>
              <a:rPr dirty="0"/>
              <a:t>gas </a:t>
            </a:r>
            <a:r>
              <a:rPr spc="-5" dirty="0"/>
              <a:t>grows strongly, supported </a:t>
            </a:r>
            <a:r>
              <a:rPr dirty="0"/>
              <a:t>by </a:t>
            </a:r>
            <a:r>
              <a:rPr spc="-5" dirty="0"/>
              <a:t>broad-based demand </a:t>
            </a:r>
            <a:r>
              <a:rPr dirty="0"/>
              <a:t>and the </a:t>
            </a:r>
            <a:r>
              <a:rPr spc="-5" dirty="0"/>
              <a:t>continuing  expansion </a:t>
            </a:r>
            <a:r>
              <a:rPr dirty="0"/>
              <a:t>of </a:t>
            </a:r>
            <a:r>
              <a:rPr spc="-5" dirty="0"/>
              <a:t>liquefied natural </a:t>
            </a:r>
            <a:r>
              <a:rPr dirty="0"/>
              <a:t>gas </a:t>
            </a:r>
            <a:r>
              <a:rPr spc="-5" dirty="0"/>
              <a:t>(LNG) increasing </a:t>
            </a:r>
            <a:r>
              <a:rPr dirty="0"/>
              <a:t>the </a:t>
            </a:r>
            <a:r>
              <a:rPr spc="-5" dirty="0"/>
              <a:t>availability </a:t>
            </a:r>
            <a:r>
              <a:rPr dirty="0"/>
              <a:t>of </a:t>
            </a:r>
            <a:r>
              <a:rPr spc="-5" dirty="0"/>
              <a:t>gas</a:t>
            </a:r>
            <a:r>
              <a:rPr spc="160" dirty="0"/>
              <a:t> </a:t>
            </a:r>
            <a:r>
              <a:rPr spc="-5" dirty="0"/>
              <a:t>globally.</a:t>
            </a:r>
          </a:p>
          <a:p>
            <a:pPr marL="300355" indent="-274320">
              <a:lnSpc>
                <a:spcPct val="100000"/>
              </a:lnSpc>
              <a:spcBef>
                <a:spcPts val="1075"/>
              </a:spcBef>
              <a:buClr>
                <a:srgbClr val="009900"/>
              </a:buClr>
              <a:buFont typeface="Univers for BP"/>
              <a:buChar char="•"/>
              <a:tabLst>
                <a:tab pos="299720" algn="l"/>
                <a:tab pos="300355" algn="l"/>
              </a:tabLst>
            </a:pPr>
            <a:r>
              <a:rPr spc="-5" dirty="0"/>
              <a:t>Global </a:t>
            </a:r>
            <a:r>
              <a:rPr dirty="0"/>
              <a:t>coal </a:t>
            </a:r>
            <a:r>
              <a:rPr spc="-5" dirty="0"/>
              <a:t>consumption flatlines, </a:t>
            </a:r>
            <a:r>
              <a:rPr dirty="0"/>
              <a:t>with </a:t>
            </a:r>
            <a:r>
              <a:rPr spc="-5" dirty="0"/>
              <a:t>Chinese </a:t>
            </a:r>
            <a:r>
              <a:rPr dirty="0"/>
              <a:t>coal </a:t>
            </a:r>
            <a:r>
              <a:rPr spc="-5" dirty="0"/>
              <a:t>demand</a:t>
            </a:r>
            <a:r>
              <a:rPr spc="65" dirty="0"/>
              <a:t> </a:t>
            </a:r>
            <a:r>
              <a:rPr spc="-5" dirty="0"/>
              <a:t>declining.</a:t>
            </a:r>
          </a:p>
          <a:p>
            <a:pPr marL="300355" marR="678180" indent="-274320">
              <a:lnSpc>
                <a:spcPct val="100000"/>
              </a:lnSpc>
              <a:spcBef>
                <a:spcPts val="1075"/>
              </a:spcBef>
              <a:buClr>
                <a:srgbClr val="009900"/>
              </a:buClr>
              <a:buFont typeface="Univers for BP"/>
              <a:buChar char="•"/>
              <a:tabLst>
                <a:tab pos="299720" algn="l"/>
                <a:tab pos="300355" algn="l"/>
              </a:tabLst>
            </a:pPr>
            <a:r>
              <a:rPr dirty="0"/>
              <a:t>In the ET </a:t>
            </a:r>
            <a:r>
              <a:rPr spc="-5" dirty="0"/>
              <a:t>scenario, carbon emissions continue </a:t>
            </a:r>
            <a:r>
              <a:rPr dirty="0"/>
              <a:t>to </a:t>
            </a:r>
            <a:r>
              <a:rPr spc="-5" dirty="0"/>
              <a:t>rise, signalling </a:t>
            </a:r>
            <a:r>
              <a:rPr dirty="0"/>
              <a:t>the </a:t>
            </a:r>
            <a:r>
              <a:rPr spc="-5" dirty="0"/>
              <a:t>need </a:t>
            </a:r>
            <a:r>
              <a:rPr dirty="0"/>
              <a:t>for a  </a:t>
            </a:r>
            <a:r>
              <a:rPr spc="-5" dirty="0"/>
              <a:t>comprehensive </a:t>
            </a:r>
            <a:r>
              <a:rPr dirty="0"/>
              <a:t>set </a:t>
            </a:r>
            <a:r>
              <a:rPr spc="-5" dirty="0"/>
              <a:t>of actions </a:t>
            </a:r>
            <a:r>
              <a:rPr dirty="0"/>
              <a:t>to </a:t>
            </a:r>
            <a:r>
              <a:rPr spc="-5" dirty="0"/>
              <a:t>achieve </a:t>
            </a:r>
            <a:r>
              <a:rPr dirty="0"/>
              <a:t>a </a:t>
            </a:r>
            <a:r>
              <a:rPr spc="-5" dirty="0"/>
              <a:t>decisive break </a:t>
            </a:r>
            <a:r>
              <a:rPr dirty="0"/>
              <a:t>from the</a:t>
            </a:r>
            <a:r>
              <a:rPr spc="70" dirty="0"/>
              <a:t> </a:t>
            </a:r>
            <a:r>
              <a:rPr dirty="0"/>
              <a:t>past.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74369" y="2515361"/>
            <a:ext cx="7703820" cy="1995170"/>
          </a:xfrm>
          <a:custGeom>
            <a:avLst/>
            <a:gdLst/>
            <a:ahLst/>
            <a:cxnLst/>
            <a:rect l="l" t="t" r="r" b="b"/>
            <a:pathLst>
              <a:path w="7703820" h="1995170">
                <a:moveTo>
                  <a:pt x="0" y="54355"/>
                </a:moveTo>
                <a:lnTo>
                  <a:pt x="4275" y="33218"/>
                </a:lnTo>
                <a:lnTo>
                  <a:pt x="15933" y="15938"/>
                </a:lnTo>
                <a:lnTo>
                  <a:pt x="33223" y="4278"/>
                </a:lnTo>
                <a:lnTo>
                  <a:pt x="54394" y="0"/>
                </a:lnTo>
                <a:lnTo>
                  <a:pt x="7649463" y="0"/>
                </a:lnTo>
                <a:lnTo>
                  <a:pt x="7670601" y="4278"/>
                </a:lnTo>
                <a:lnTo>
                  <a:pt x="7687881" y="15938"/>
                </a:lnTo>
                <a:lnTo>
                  <a:pt x="7699541" y="33218"/>
                </a:lnTo>
                <a:lnTo>
                  <a:pt x="7703820" y="54355"/>
                </a:lnTo>
                <a:lnTo>
                  <a:pt x="7703820" y="1940560"/>
                </a:lnTo>
                <a:lnTo>
                  <a:pt x="7699541" y="1961697"/>
                </a:lnTo>
                <a:lnTo>
                  <a:pt x="7687881" y="1978977"/>
                </a:lnTo>
                <a:lnTo>
                  <a:pt x="7670601" y="1990637"/>
                </a:lnTo>
                <a:lnTo>
                  <a:pt x="7649463" y="1994915"/>
                </a:lnTo>
                <a:lnTo>
                  <a:pt x="54394" y="1994915"/>
                </a:lnTo>
                <a:lnTo>
                  <a:pt x="33223" y="1990637"/>
                </a:lnTo>
                <a:lnTo>
                  <a:pt x="15933" y="1978977"/>
                </a:lnTo>
                <a:lnTo>
                  <a:pt x="4275" y="1961697"/>
                </a:lnTo>
                <a:lnTo>
                  <a:pt x="0" y="1940560"/>
                </a:lnTo>
                <a:lnTo>
                  <a:pt x="0" y="54355"/>
                </a:lnTo>
                <a:close/>
              </a:path>
            </a:pathLst>
          </a:custGeom>
          <a:ln w="19811">
            <a:solidFill>
              <a:srgbClr val="CFE0A2"/>
            </a:solidFill>
          </a:ln>
        </p:spPr>
        <p:txBody>
          <a:bodyPr wrap="square" lIns="0" tIns="0" rIns="0" bIns="0" rtlCol="0"/>
          <a:lstStyle/>
          <a:p>
            <a:endParaRPr/>
          </a:p>
        </p:txBody>
      </p:sp>
      <p:sp>
        <p:nvSpPr>
          <p:cNvPr id="3" name="object 3"/>
          <p:cNvSpPr txBox="1"/>
          <p:nvPr/>
        </p:nvSpPr>
        <p:spPr>
          <a:xfrm>
            <a:off x="1051052" y="2873755"/>
            <a:ext cx="1742439" cy="1071245"/>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5" dirty="0">
                <a:latin typeface="Univers for BP"/>
                <a:cs typeface="Univers for BP"/>
              </a:rPr>
              <a:t>Industry</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No</a:t>
            </a:r>
            <a:r>
              <a:rPr sz="1600" spc="-15" dirty="0">
                <a:latin typeface="Univers for BP"/>
                <a:cs typeface="Univers for BP"/>
              </a:rPr>
              <a:t>n</a:t>
            </a:r>
            <a:r>
              <a:rPr sz="1600" spc="-10" dirty="0">
                <a:latin typeface="Univers for BP"/>
                <a:cs typeface="Univers for BP"/>
              </a:rPr>
              <a:t>-</a:t>
            </a:r>
            <a:r>
              <a:rPr sz="1600" spc="-15" dirty="0">
                <a:latin typeface="Univers for BP"/>
                <a:cs typeface="Univers for BP"/>
              </a:rPr>
              <a:t>c</a:t>
            </a:r>
            <a:r>
              <a:rPr sz="1600" spc="-5" dirty="0">
                <a:latin typeface="Univers for BP"/>
                <a:cs typeface="Univers for BP"/>
              </a:rPr>
              <a:t>ombu</a:t>
            </a:r>
            <a:r>
              <a:rPr sz="1600" spc="-15" dirty="0">
                <a:latin typeface="Univers for BP"/>
                <a:cs typeface="Univers for BP"/>
              </a:rPr>
              <a:t>s</a:t>
            </a:r>
            <a:r>
              <a:rPr sz="1600" spc="-5" dirty="0">
                <a:latin typeface="Univers for BP"/>
                <a:cs typeface="Univers for BP"/>
              </a:rPr>
              <a:t>t</a:t>
            </a:r>
            <a:r>
              <a:rPr sz="1600" dirty="0">
                <a:latin typeface="Univers for BP"/>
                <a:cs typeface="Univers for BP"/>
              </a:rPr>
              <a:t>e</a:t>
            </a:r>
            <a:r>
              <a:rPr sz="1600" spc="-5" dirty="0">
                <a:latin typeface="Univers for BP"/>
                <a:cs typeface="Univers for BP"/>
              </a:rPr>
              <a:t>d</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Buildings</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Transport</a:t>
            </a:r>
            <a:endParaRPr sz="1600">
              <a:latin typeface="Univers for BP"/>
              <a:cs typeface="Univers for BP"/>
            </a:endParaRPr>
          </a:p>
        </p:txBody>
      </p:sp>
      <p:sp>
        <p:nvSpPr>
          <p:cNvPr id="4" name="object 4"/>
          <p:cNvSpPr txBox="1"/>
          <p:nvPr/>
        </p:nvSpPr>
        <p:spPr>
          <a:xfrm>
            <a:off x="1517777" y="3952494"/>
            <a:ext cx="5584190" cy="247015"/>
          </a:xfrm>
          <a:prstGeom prst="rect">
            <a:avLst/>
          </a:prstGeom>
          <a:solidFill>
            <a:srgbClr val="EBF5FF"/>
          </a:solidFill>
        </p:spPr>
        <p:txBody>
          <a:bodyPr vert="horz" wrap="square" lIns="0" tIns="0" rIns="0" bIns="0" rtlCol="0">
            <a:spAutoFit/>
          </a:bodyPr>
          <a:lstStyle/>
          <a:p>
            <a:pPr>
              <a:lnSpc>
                <a:spcPts val="1875"/>
              </a:lnSpc>
            </a:pPr>
            <a:r>
              <a:rPr sz="1600" spc="-5" dirty="0">
                <a:solidFill>
                  <a:srgbClr val="009900"/>
                </a:solidFill>
                <a:latin typeface="Univers for BP"/>
                <a:cs typeface="Univers for BP"/>
              </a:rPr>
              <a:t>Alternative scenario: Impact of ICE ban on liquids</a:t>
            </a:r>
            <a:r>
              <a:rPr sz="1600" spc="165" dirty="0">
                <a:solidFill>
                  <a:srgbClr val="009900"/>
                </a:solidFill>
                <a:latin typeface="Univers for BP"/>
                <a:cs typeface="Univers for BP"/>
              </a:rPr>
              <a:t> </a:t>
            </a:r>
            <a:r>
              <a:rPr sz="1600" spc="-5" dirty="0">
                <a:solidFill>
                  <a:srgbClr val="009900"/>
                </a:solidFill>
                <a:latin typeface="Univers for BP"/>
                <a:cs typeface="Univers for BP"/>
              </a:rPr>
              <a:t>demand</a:t>
            </a:r>
            <a:endParaRPr sz="1600">
              <a:latin typeface="Univers for BP"/>
              <a:cs typeface="Univers for BP"/>
            </a:endParaRPr>
          </a:p>
        </p:txBody>
      </p:sp>
      <p:sp>
        <p:nvSpPr>
          <p:cNvPr id="5" name="object 5"/>
          <p:cNvSpPr txBox="1"/>
          <p:nvPr/>
        </p:nvSpPr>
        <p:spPr>
          <a:xfrm>
            <a:off x="1051052" y="4214876"/>
            <a:ext cx="811530" cy="266700"/>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5" dirty="0">
                <a:latin typeface="Univers for BP"/>
                <a:cs typeface="Univers for BP"/>
              </a:rPr>
              <a:t>Power</a:t>
            </a:r>
            <a:endParaRPr sz="1600">
              <a:latin typeface="Univers for BP"/>
              <a:cs typeface="Univers for BP"/>
            </a:endParaRPr>
          </a:p>
        </p:txBody>
      </p:sp>
      <p:sp>
        <p:nvSpPr>
          <p:cNvPr id="6" name="object 6"/>
          <p:cNvSpPr/>
          <p:nvPr/>
        </p:nvSpPr>
        <p:spPr>
          <a:xfrm>
            <a:off x="674369" y="1495805"/>
            <a:ext cx="7703820" cy="911860"/>
          </a:xfrm>
          <a:custGeom>
            <a:avLst/>
            <a:gdLst/>
            <a:ahLst/>
            <a:cxnLst/>
            <a:rect l="l" t="t" r="r" b="b"/>
            <a:pathLst>
              <a:path w="7703820" h="911860">
                <a:moveTo>
                  <a:pt x="0" y="24892"/>
                </a:moveTo>
                <a:lnTo>
                  <a:pt x="1952" y="15216"/>
                </a:lnTo>
                <a:lnTo>
                  <a:pt x="7278" y="7302"/>
                </a:lnTo>
                <a:lnTo>
                  <a:pt x="15178" y="1960"/>
                </a:lnTo>
                <a:lnTo>
                  <a:pt x="24853" y="0"/>
                </a:lnTo>
                <a:lnTo>
                  <a:pt x="7678928" y="0"/>
                </a:lnTo>
                <a:lnTo>
                  <a:pt x="7688603" y="1960"/>
                </a:lnTo>
                <a:lnTo>
                  <a:pt x="7696517" y="7302"/>
                </a:lnTo>
                <a:lnTo>
                  <a:pt x="7701859" y="15216"/>
                </a:lnTo>
                <a:lnTo>
                  <a:pt x="7703820" y="24892"/>
                </a:lnTo>
                <a:lnTo>
                  <a:pt x="7703820" y="886460"/>
                </a:lnTo>
                <a:lnTo>
                  <a:pt x="7701859" y="896135"/>
                </a:lnTo>
                <a:lnTo>
                  <a:pt x="7696517" y="904049"/>
                </a:lnTo>
                <a:lnTo>
                  <a:pt x="7688603" y="909391"/>
                </a:lnTo>
                <a:lnTo>
                  <a:pt x="7678928" y="911352"/>
                </a:lnTo>
                <a:lnTo>
                  <a:pt x="24853" y="911352"/>
                </a:lnTo>
                <a:lnTo>
                  <a:pt x="15178" y="909391"/>
                </a:lnTo>
                <a:lnTo>
                  <a:pt x="7278" y="904049"/>
                </a:lnTo>
                <a:lnTo>
                  <a:pt x="1952" y="896135"/>
                </a:lnTo>
                <a:lnTo>
                  <a:pt x="0" y="886460"/>
                </a:lnTo>
                <a:lnTo>
                  <a:pt x="0" y="24892"/>
                </a:lnTo>
                <a:close/>
              </a:path>
            </a:pathLst>
          </a:custGeom>
          <a:ln w="19812">
            <a:solidFill>
              <a:srgbClr val="C8E3FF"/>
            </a:solidFill>
          </a:ln>
        </p:spPr>
        <p:txBody>
          <a:bodyPr wrap="square" lIns="0" tIns="0" rIns="0" bIns="0" rtlCol="0"/>
          <a:lstStyle/>
          <a:p>
            <a:endParaRPr/>
          </a:p>
        </p:txBody>
      </p:sp>
      <p:sp>
        <p:nvSpPr>
          <p:cNvPr id="7" name="object 7"/>
          <p:cNvSpPr txBox="1"/>
          <p:nvPr/>
        </p:nvSpPr>
        <p:spPr>
          <a:xfrm>
            <a:off x="1042517" y="1845309"/>
            <a:ext cx="1757045" cy="535305"/>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10" dirty="0">
                <a:latin typeface="Univers for BP"/>
                <a:cs typeface="Univers for BP"/>
              </a:rPr>
              <a:t>GDP</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Energy</a:t>
            </a:r>
            <a:r>
              <a:rPr sz="1600" spc="-75" dirty="0">
                <a:latin typeface="Univers for BP"/>
                <a:cs typeface="Univers for BP"/>
              </a:rPr>
              <a:t> </a:t>
            </a:r>
            <a:r>
              <a:rPr sz="1600" spc="-5" dirty="0">
                <a:latin typeface="Univers for BP"/>
                <a:cs typeface="Univers for BP"/>
              </a:rPr>
              <a:t>intensity</a:t>
            </a:r>
            <a:endParaRPr sz="1600">
              <a:latin typeface="Univers for BP"/>
              <a:cs typeface="Univers for BP"/>
            </a:endParaRPr>
          </a:p>
        </p:txBody>
      </p:sp>
      <p:sp>
        <p:nvSpPr>
          <p:cNvPr id="8" name="object 8"/>
          <p:cNvSpPr/>
          <p:nvPr/>
        </p:nvSpPr>
        <p:spPr>
          <a:xfrm>
            <a:off x="8634221" y="1495805"/>
            <a:ext cx="845819" cy="911860"/>
          </a:xfrm>
          <a:custGeom>
            <a:avLst/>
            <a:gdLst/>
            <a:ahLst/>
            <a:cxnLst/>
            <a:rect l="l" t="t" r="r" b="b"/>
            <a:pathLst>
              <a:path w="845820" h="911860">
                <a:moveTo>
                  <a:pt x="0" y="58674"/>
                </a:moveTo>
                <a:lnTo>
                  <a:pt x="4613" y="35843"/>
                </a:lnTo>
                <a:lnTo>
                  <a:pt x="17192" y="17192"/>
                </a:lnTo>
                <a:lnTo>
                  <a:pt x="35843" y="4613"/>
                </a:lnTo>
                <a:lnTo>
                  <a:pt x="58674" y="0"/>
                </a:lnTo>
                <a:lnTo>
                  <a:pt x="787146" y="0"/>
                </a:lnTo>
                <a:lnTo>
                  <a:pt x="809976" y="4613"/>
                </a:lnTo>
                <a:lnTo>
                  <a:pt x="828627" y="17192"/>
                </a:lnTo>
                <a:lnTo>
                  <a:pt x="841206" y="35843"/>
                </a:lnTo>
                <a:lnTo>
                  <a:pt x="845820" y="58674"/>
                </a:lnTo>
                <a:lnTo>
                  <a:pt x="845820" y="852678"/>
                </a:lnTo>
                <a:lnTo>
                  <a:pt x="841206" y="875508"/>
                </a:lnTo>
                <a:lnTo>
                  <a:pt x="828627" y="894159"/>
                </a:lnTo>
                <a:lnTo>
                  <a:pt x="809976" y="906738"/>
                </a:lnTo>
                <a:lnTo>
                  <a:pt x="787146" y="911352"/>
                </a:lnTo>
                <a:lnTo>
                  <a:pt x="58674" y="911352"/>
                </a:lnTo>
                <a:lnTo>
                  <a:pt x="35843" y="906738"/>
                </a:lnTo>
                <a:lnTo>
                  <a:pt x="17192" y="894159"/>
                </a:lnTo>
                <a:lnTo>
                  <a:pt x="4613" y="875508"/>
                </a:lnTo>
                <a:lnTo>
                  <a:pt x="0" y="852678"/>
                </a:lnTo>
                <a:lnTo>
                  <a:pt x="0" y="58674"/>
                </a:lnTo>
                <a:close/>
              </a:path>
            </a:pathLst>
          </a:custGeom>
          <a:ln w="19812">
            <a:solidFill>
              <a:srgbClr val="C8E3FF"/>
            </a:solidFill>
          </a:ln>
        </p:spPr>
        <p:txBody>
          <a:bodyPr wrap="square" lIns="0" tIns="0" rIns="0" bIns="0" rtlCol="0"/>
          <a:lstStyle/>
          <a:p>
            <a:endParaRPr/>
          </a:p>
        </p:txBody>
      </p:sp>
      <p:sp>
        <p:nvSpPr>
          <p:cNvPr id="9" name="object 9"/>
          <p:cNvSpPr txBox="1"/>
          <p:nvPr/>
        </p:nvSpPr>
        <p:spPr>
          <a:xfrm>
            <a:off x="8931402" y="2067305"/>
            <a:ext cx="25146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20</a:t>
            </a:r>
            <a:endParaRPr sz="1600">
              <a:latin typeface="Univers for BP"/>
              <a:cs typeface="Univers for BP"/>
            </a:endParaRPr>
          </a:p>
        </p:txBody>
      </p:sp>
      <p:sp>
        <p:nvSpPr>
          <p:cNvPr id="10" name="object 10"/>
          <p:cNvSpPr/>
          <p:nvPr/>
        </p:nvSpPr>
        <p:spPr>
          <a:xfrm>
            <a:off x="674369" y="1497330"/>
            <a:ext cx="7703820" cy="323215"/>
          </a:xfrm>
          <a:custGeom>
            <a:avLst/>
            <a:gdLst/>
            <a:ahLst/>
            <a:cxnLst/>
            <a:rect l="l" t="t" r="r" b="b"/>
            <a:pathLst>
              <a:path w="7703820" h="323214">
                <a:moveTo>
                  <a:pt x="7672197" y="0"/>
                </a:moveTo>
                <a:lnTo>
                  <a:pt x="31635" y="0"/>
                </a:lnTo>
                <a:lnTo>
                  <a:pt x="19320" y="2494"/>
                </a:lnTo>
                <a:lnTo>
                  <a:pt x="9264" y="9286"/>
                </a:lnTo>
                <a:lnTo>
                  <a:pt x="2485" y="19341"/>
                </a:lnTo>
                <a:lnTo>
                  <a:pt x="0" y="31623"/>
                </a:lnTo>
                <a:lnTo>
                  <a:pt x="0" y="291465"/>
                </a:lnTo>
                <a:lnTo>
                  <a:pt x="2485" y="303746"/>
                </a:lnTo>
                <a:lnTo>
                  <a:pt x="9264" y="313801"/>
                </a:lnTo>
                <a:lnTo>
                  <a:pt x="19320" y="320593"/>
                </a:lnTo>
                <a:lnTo>
                  <a:pt x="31635" y="323088"/>
                </a:lnTo>
                <a:lnTo>
                  <a:pt x="7672197" y="323088"/>
                </a:lnTo>
                <a:lnTo>
                  <a:pt x="7684478" y="320593"/>
                </a:lnTo>
                <a:lnTo>
                  <a:pt x="7694533" y="313801"/>
                </a:lnTo>
                <a:lnTo>
                  <a:pt x="7701325" y="303746"/>
                </a:lnTo>
                <a:lnTo>
                  <a:pt x="7703820" y="291465"/>
                </a:lnTo>
                <a:lnTo>
                  <a:pt x="7703820" y="31623"/>
                </a:lnTo>
                <a:lnTo>
                  <a:pt x="7701325" y="19341"/>
                </a:lnTo>
                <a:lnTo>
                  <a:pt x="7694533" y="9286"/>
                </a:lnTo>
                <a:lnTo>
                  <a:pt x="7684478" y="2494"/>
                </a:lnTo>
                <a:lnTo>
                  <a:pt x="7672197" y="0"/>
                </a:lnTo>
                <a:close/>
              </a:path>
            </a:pathLst>
          </a:custGeom>
          <a:solidFill>
            <a:srgbClr val="C8E3FF"/>
          </a:solidFill>
        </p:spPr>
        <p:txBody>
          <a:bodyPr wrap="square" lIns="0" tIns="0" rIns="0" bIns="0" rtlCol="0"/>
          <a:lstStyle/>
          <a:p>
            <a:endParaRPr/>
          </a:p>
        </p:txBody>
      </p:sp>
      <p:sp>
        <p:nvSpPr>
          <p:cNvPr id="11" name="object 11"/>
          <p:cNvSpPr/>
          <p:nvPr/>
        </p:nvSpPr>
        <p:spPr>
          <a:xfrm>
            <a:off x="674369" y="1497330"/>
            <a:ext cx="7703820" cy="323215"/>
          </a:xfrm>
          <a:custGeom>
            <a:avLst/>
            <a:gdLst/>
            <a:ahLst/>
            <a:cxnLst/>
            <a:rect l="l" t="t" r="r" b="b"/>
            <a:pathLst>
              <a:path w="7703820" h="323214">
                <a:moveTo>
                  <a:pt x="0" y="31623"/>
                </a:moveTo>
                <a:lnTo>
                  <a:pt x="2485" y="19341"/>
                </a:lnTo>
                <a:lnTo>
                  <a:pt x="9264" y="9286"/>
                </a:lnTo>
                <a:lnTo>
                  <a:pt x="19320" y="2494"/>
                </a:lnTo>
                <a:lnTo>
                  <a:pt x="31635" y="0"/>
                </a:lnTo>
                <a:lnTo>
                  <a:pt x="7672197" y="0"/>
                </a:lnTo>
                <a:lnTo>
                  <a:pt x="7684478" y="2494"/>
                </a:lnTo>
                <a:lnTo>
                  <a:pt x="7694533" y="9286"/>
                </a:lnTo>
                <a:lnTo>
                  <a:pt x="7701325" y="19341"/>
                </a:lnTo>
                <a:lnTo>
                  <a:pt x="7703820" y="31623"/>
                </a:lnTo>
                <a:lnTo>
                  <a:pt x="7703820" y="291465"/>
                </a:lnTo>
                <a:lnTo>
                  <a:pt x="7701325" y="303746"/>
                </a:lnTo>
                <a:lnTo>
                  <a:pt x="7694533" y="313801"/>
                </a:lnTo>
                <a:lnTo>
                  <a:pt x="7684478" y="320593"/>
                </a:lnTo>
                <a:lnTo>
                  <a:pt x="7672197" y="323088"/>
                </a:lnTo>
                <a:lnTo>
                  <a:pt x="31635" y="323088"/>
                </a:lnTo>
                <a:lnTo>
                  <a:pt x="19320" y="320593"/>
                </a:lnTo>
                <a:lnTo>
                  <a:pt x="9264" y="313801"/>
                </a:lnTo>
                <a:lnTo>
                  <a:pt x="2485" y="303746"/>
                </a:lnTo>
                <a:lnTo>
                  <a:pt x="0" y="291465"/>
                </a:lnTo>
                <a:lnTo>
                  <a:pt x="0" y="31623"/>
                </a:lnTo>
                <a:close/>
              </a:path>
            </a:pathLst>
          </a:custGeom>
          <a:ln w="19812">
            <a:solidFill>
              <a:srgbClr val="C8E3FF"/>
            </a:solidFill>
          </a:ln>
        </p:spPr>
        <p:txBody>
          <a:bodyPr wrap="square" lIns="0" tIns="0" rIns="0" bIns="0" rtlCol="0"/>
          <a:lstStyle/>
          <a:p>
            <a:endParaRPr/>
          </a:p>
        </p:txBody>
      </p:sp>
      <p:sp>
        <p:nvSpPr>
          <p:cNvPr id="12" name="object 12"/>
          <p:cNvSpPr txBox="1"/>
          <p:nvPr/>
        </p:nvSpPr>
        <p:spPr>
          <a:xfrm>
            <a:off x="777646" y="1526285"/>
            <a:ext cx="191897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Economic</a:t>
            </a:r>
            <a:r>
              <a:rPr sz="1600" spc="-70" dirty="0">
                <a:latin typeface="Univers for BP"/>
                <a:cs typeface="Univers for BP"/>
              </a:rPr>
              <a:t> </a:t>
            </a:r>
            <a:r>
              <a:rPr sz="1600" spc="-5" dirty="0">
                <a:latin typeface="Univers for BP"/>
                <a:cs typeface="Univers for BP"/>
              </a:rPr>
              <a:t>backdrop</a:t>
            </a:r>
            <a:endParaRPr sz="1600">
              <a:latin typeface="Univers for BP"/>
              <a:cs typeface="Univers for BP"/>
            </a:endParaRPr>
          </a:p>
        </p:txBody>
      </p:sp>
      <p:sp>
        <p:nvSpPr>
          <p:cNvPr id="13" name="object 13"/>
          <p:cNvSpPr/>
          <p:nvPr/>
        </p:nvSpPr>
        <p:spPr>
          <a:xfrm>
            <a:off x="8626602" y="2515361"/>
            <a:ext cx="864235" cy="1995170"/>
          </a:xfrm>
          <a:custGeom>
            <a:avLst/>
            <a:gdLst/>
            <a:ahLst/>
            <a:cxnLst/>
            <a:rect l="l" t="t" r="r" b="b"/>
            <a:pathLst>
              <a:path w="864234" h="1995170">
                <a:moveTo>
                  <a:pt x="0" y="59943"/>
                </a:moveTo>
                <a:lnTo>
                  <a:pt x="4704" y="36593"/>
                </a:lnTo>
                <a:lnTo>
                  <a:pt x="17541" y="17541"/>
                </a:lnTo>
                <a:lnTo>
                  <a:pt x="36593" y="4704"/>
                </a:lnTo>
                <a:lnTo>
                  <a:pt x="59944" y="0"/>
                </a:lnTo>
                <a:lnTo>
                  <a:pt x="804164" y="0"/>
                </a:lnTo>
                <a:lnTo>
                  <a:pt x="827514" y="4704"/>
                </a:lnTo>
                <a:lnTo>
                  <a:pt x="846566" y="17541"/>
                </a:lnTo>
                <a:lnTo>
                  <a:pt x="859403" y="36593"/>
                </a:lnTo>
                <a:lnTo>
                  <a:pt x="864107" y="59943"/>
                </a:lnTo>
                <a:lnTo>
                  <a:pt x="864107" y="1934971"/>
                </a:lnTo>
                <a:lnTo>
                  <a:pt x="859403" y="1958322"/>
                </a:lnTo>
                <a:lnTo>
                  <a:pt x="846566" y="1977374"/>
                </a:lnTo>
                <a:lnTo>
                  <a:pt x="827514" y="1990211"/>
                </a:lnTo>
                <a:lnTo>
                  <a:pt x="804164" y="1994915"/>
                </a:lnTo>
                <a:lnTo>
                  <a:pt x="59944" y="1994915"/>
                </a:lnTo>
                <a:lnTo>
                  <a:pt x="36593" y="1990211"/>
                </a:lnTo>
                <a:lnTo>
                  <a:pt x="17541" y="1977374"/>
                </a:lnTo>
                <a:lnTo>
                  <a:pt x="4704" y="1958322"/>
                </a:lnTo>
                <a:lnTo>
                  <a:pt x="0" y="1934971"/>
                </a:lnTo>
                <a:lnTo>
                  <a:pt x="0" y="59943"/>
                </a:lnTo>
                <a:close/>
              </a:path>
            </a:pathLst>
          </a:custGeom>
          <a:ln w="19812">
            <a:solidFill>
              <a:srgbClr val="CFE0A2"/>
            </a:solidFill>
          </a:ln>
        </p:spPr>
        <p:txBody>
          <a:bodyPr wrap="square" lIns="0" tIns="0" rIns="0" bIns="0" rtlCol="0"/>
          <a:lstStyle/>
          <a:p>
            <a:endParaRPr/>
          </a:p>
        </p:txBody>
      </p:sp>
      <p:sp>
        <p:nvSpPr>
          <p:cNvPr id="14" name="object 14"/>
          <p:cNvSpPr txBox="1"/>
          <p:nvPr/>
        </p:nvSpPr>
        <p:spPr>
          <a:xfrm>
            <a:off x="8933815" y="2850260"/>
            <a:ext cx="251460" cy="1608455"/>
          </a:xfrm>
          <a:prstGeom prst="rect">
            <a:avLst/>
          </a:prstGeom>
        </p:spPr>
        <p:txBody>
          <a:bodyPr vert="horz" wrap="square" lIns="0" tIns="0" rIns="0" bIns="0" rtlCol="0">
            <a:spAutoFit/>
          </a:bodyPr>
          <a:lstStyle/>
          <a:p>
            <a:pPr marL="12700">
              <a:lnSpc>
                <a:spcPct val="100000"/>
              </a:lnSpc>
            </a:pPr>
            <a:r>
              <a:rPr sz="1600" spc="-10" dirty="0">
                <a:latin typeface="Univers for BP"/>
                <a:cs typeface="Univers for BP"/>
              </a:rPr>
              <a:t>24</a:t>
            </a:r>
            <a:endParaRPr sz="1600">
              <a:latin typeface="Univers for BP"/>
              <a:cs typeface="Univers for BP"/>
            </a:endParaRPr>
          </a:p>
          <a:p>
            <a:pPr marL="12700">
              <a:lnSpc>
                <a:spcPct val="100000"/>
              </a:lnSpc>
              <a:spcBef>
                <a:spcPts val="195"/>
              </a:spcBef>
            </a:pPr>
            <a:r>
              <a:rPr sz="1600" spc="-5" dirty="0">
                <a:latin typeface="Univers for BP"/>
                <a:cs typeface="Univers for BP"/>
              </a:rPr>
              <a:t>28</a:t>
            </a:r>
            <a:endParaRPr sz="1600">
              <a:latin typeface="Univers for BP"/>
              <a:cs typeface="Univers for BP"/>
            </a:endParaRPr>
          </a:p>
          <a:p>
            <a:pPr marL="12700">
              <a:lnSpc>
                <a:spcPct val="100000"/>
              </a:lnSpc>
              <a:spcBef>
                <a:spcPts val="190"/>
              </a:spcBef>
            </a:pPr>
            <a:r>
              <a:rPr sz="1600" spc="-5" dirty="0">
                <a:latin typeface="Univers for BP"/>
                <a:cs typeface="Univers for BP"/>
              </a:rPr>
              <a:t>30</a:t>
            </a:r>
            <a:endParaRPr sz="1600">
              <a:latin typeface="Univers for BP"/>
              <a:cs typeface="Univers for BP"/>
            </a:endParaRPr>
          </a:p>
          <a:p>
            <a:pPr marL="12700">
              <a:lnSpc>
                <a:spcPct val="100000"/>
              </a:lnSpc>
              <a:spcBef>
                <a:spcPts val="190"/>
              </a:spcBef>
            </a:pPr>
            <a:r>
              <a:rPr sz="1600" spc="-5" dirty="0">
                <a:latin typeface="Univers for BP"/>
                <a:cs typeface="Univers for BP"/>
              </a:rPr>
              <a:t>32</a:t>
            </a:r>
            <a:endParaRPr sz="1600">
              <a:latin typeface="Univers for BP"/>
              <a:cs typeface="Univers for BP"/>
            </a:endParaRPr>
          </a:p>
          <a:p>
            <a:pPr marL="12700">
              <a:lnSpc>
                <a:spcPct val="100000"/>
              </a:lnSpc>
              <a:spcBef>
                <a:spcPts val="190"/>
              </a:spcBef>
            </a:pPr>
            <a:r>
              <a:rPr sz="1600" spc="-5" dirty="0">
                <a:latin typeface="Univers for BP"/>
                <a:cs typeface="Univers for BP"/>
              </a:rPr>
              <a:t>42</a:t>
            </a:r>
            <a:endParaRPr sz="1600">
              <a:latin typeface="Univers for BP"/>
              <a:cs typeface="Univers for BP"/>
            </a:endParaRPr>
          </a:p>
          <a:p>
            <a:pPr marL="12700">
              <a:lnSpc>
                <a:spcPct val="100000"/>
              </a:lnSpc>
              <a:spcBef>
                <a:spcPts val="190"/>
              </a:spcBef>
            </a:pPr>
            <a:r>
              <a:rPr sz="1600" spc="-5" dirty="0">
                <a:latin typeface="Univers for BP"/>
                <a:cs typeface="Univers for BP"/>
              </a:rPr>
              <a:t>46</a:t>
            </a:r>
            <a:endParaRPr sz="1600">
              <a:latin typeface="Univers for BP"/>
              <a:cs typeface="Univers for BP"/>
            </a:endParaRPr>
          </a:p>
        </p:txBody>
      </p:sp>
      <p:sp>
        <p:nvSpPr>
          <p:cNvPr id="15" name="object 15"/>
          <p:cNvSpPr/>
          <p:nvPr/>
        </p:nvSpPr>
        <p:spPr>
          <a:xfrm>
            <a:off x="674369" y="4610861"/>
            <a:ext cx="7703820" cy="1755775"/>
          </a:xfrm>
          <a:custGeom>
            <a:avLst/>
            <a:gdLst/>
            <a:ahLst/>
            <a:cxnLst/>
            <a:rect l="l" t="t" r="r" b="b"/>
            <a:pathLst>
              <a:path w="7703820" h="1755775">
                <a:moveTo>
                  <a:pt x="0" y="47879"/>
                </a:moveTo>
                <a:lnTo>
                  <a:pt x="3762" y="29253"/>
                </a:lnTo>
                <a:lnTo>
                  <a:pt x="14023" y="14033"/>
                </a:lnTo>
                <a:lnTo>
                  <a:pt x="29242" y="3766"/>
                </a:lnTo>
                <a:lnTo>
                  <a:pt x="47878" y="0"/>
                </a:lnTo>
                <a:lnTo>
                  <a:pt x="7655940" y="0"/>
                </a:lnTo>
                <a:lnTo>
                  <a:pt x="7674566" y="3766"/>
                </a:lnTo>
                <a:lnTo>
                  <a:pt x="7689786" y="14033"/>
                </a:lnTo>
                <a:lnTo>
                  <a:pt x="7700053" y="29253"/>
                </a:lnTo>
                <a:lnTo>
                  <a:pt x="7703820" y="47879"/>
                </a:lnTo>
                <a:lnTo>
                  <a:pt x="7703820" y="1707769"/>
                </a:lnTo>
                <a:lnTo>
                  <a:pt x="7700053" y="1726405"/>
                </a:lnTo>
                <a:lnTo>
                  <a:pt x="7689786" y="1741624"/>
                </a:lnTo>
                <a:lnTo>
                  <a:pt x="7674566" y="1751885"/>
                </a:lnTo>
                <a:lnTo>
                  <a:pt x="7655940" y="1755648"/>
                </a:lnTo>
                <a:lnTo>
                  <a:pt x="47878" y="1755648"/>
                </a:lnTo>
                <a:lnTo>
                  <a:pt x="29242" y="1751885"/>
                </a:lnTo>
                <a:lnTo>
                  <a:pt x="14023" y="1741624"/>
                </a:lnTo>
                <a:lnTo>
                  <a:pt x="3762" y="1726405"/>
                </a:lnTo>
                <a:lnTo>
                  <a:pt x="0" y="1707769"/>
                </a:lnTo>
                <a:lnTo>
                  <a:pt x="0" y="47879"/>
                </a:lnTo>
                <a:close/>
              </a:path>
            </a:pathLst>
          </a:custGeom>
          <a:ln w="19812">
            <a:solidFill>
              <a:srgbClr val="FAECAE"/>
            </a:solidFill>
          </a:ln>
        </p:spPr>
        <p:txBody>
          <a:bodyPr wrap="square" lIns="0" tIns="0" rIns="0" bIns="0" rtlCol="0"/>
          <a:lstStyle/>
          <a:p>
            <a:endParaRPr/>
          </a:p>
        </p:txBody>
      </p:sp>
      <p:sp>
        <p:nvSpPr>
          <p:cNvPr id="16" name="object 16"/>
          <p:cNvSpPr txBox="1"/>
          <p:nvPr/>
        </p:nvSpPr>
        <p:spPr>
          <a:xfrm>
            <a:off x="1049223" y="4993004"/>
            <a:ext cx="5274945" cy="1339850"/>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5" dirty="0">
                <a:latin typeface="Univers for BP"/>
                <a:cs typeface="Univers for BP"/>
              </a:rPr>
              <a:t>China’s energy needs are</a:t>
            </a:r>
            <a:r>
              <a:rPr sz="1600" dirty="0">
                <a:latin typeface="Univers for BP"/>
                <a:cs typeface="Univers for BP"/>
              </a:rPr>
              <a:t> </a:t>
            </a:r>
            <a:r>
              <a:rPr sz="1600" spc="-5" dirty="0">
                <a:latin typeface="Univers for BP"/>
                <a:cs typeface="Univers for BP"/>
              </a:rPr>
              <a:t>changing</a:t>
            </a:r>
            <a:endParaRPr sz="1600">
              <a:latin typeface="Univers for BP"/>
              <a:cs typeface="Univers for BP"/>
            </a:endParaRPr>
          </a:p>
          <a:p>
            <a:pPr marL="189230" indent="-176530">
              <a:lnSpc>
                <a:spcPct val="100000"/>
              </a:lnSpc>
              <a:spcBef>
                <a:spcPts val="195"/>
              </a:spcBef>
              <a:buFont typeface="Arial"/>
              <a:buChar char="•"/>
              <a:tabLst>
                <a:tab pos="189865" algn="l"/>
              </a:tabLst>
            </a:pPr>
            <a:r>
              <a:rPr sz="1600" spc="-5" dirty="0">
                <a:latin typeface="Univers for BP"/>
                <a:cs typeface="Univers for BP"/>
              </a:rPr>
              <a:t>India becoming </a:t>
            </a:r>
            <a:r>
              <a:rPr sz="1600" spc="-10" dirty="0">
                <a:latin typeface="Univers for BP"/>
                <a:cs typeface="Univers for BP"/>
              </a:rPr>
              <a:t>the </a:t>
            </a:r>
            <a:r>
              <a:rPr sz="1600" spc="-5" dirty="0">
                <a:latin typeface="Univers for BP"/>
                <a:cs typeface="Univers for BP"/>
              </a:rPr>
              <a:t>largest growth</a:t>
            </a:r>
            <a:r>
              <a:rPr sz="1600" spc="100" dirty="0">
                <a:latin typeface="Univers for BP"/>
                <a:cs typeface="Univers for BP"/>
              </a:rPr>
              <a:t> </a:t>
            </a:r>
            <a:r>
              <a:rPr sz="1600" spc="-5" dirty="0">
                <a:latin typeface="Univers for BP"/>
                <a:cs typeface="Univers for BP"/>
              </a:rPr>
              <a:t>market</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Africa’s increasing</a:t>
            </a:r>
            <a:r>
              <a:rPr sz="1600" spc="10" dirty="0">
                <a:latin typeface="Univers for BP"/>
                <a:cs typeface="Univers for BP"/>
              </a:rPr>
              <a:t> </a:t>
            </a:r>
            <a:r>
              <a:rPr sz="1600" spc="-5" dirty="0">
                <a:latin typeface="Univers for BP"/>
                <a:cs typeface="Univers for BP"/>
              </a:rPr>
              <a:t>role</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US’s global role in oil and gas</a:t>
            </a:r>
            <a:r>
              <a:rPr sz="1600" spc="55" dirty="0">
                <a:latin typeface="Univers for BP"/>
                <a:cs typeface="Univers for BP"/>
              </a:rPr>
              <a:t> </a:t>
            </a:r>
            <a:r>
              <a:rPr sz="1600" spc="-5" dirty="0">
                <a:latin typeface="Univers for BP"/>
                <a:cs typeface="Univers for BP"/>
              </a:rPr>
              <a:t>production</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EU leading </a:t>
            </a:r>
            <a:r>
              <a:rPr sz="1600" spc="-10" dirty="0">
                <a:latin typeface="Univers for BP"/>
                <a:cs typeface="Univers for BP"/>
              </a:rPr>
              <a:t>the </a:t>
            </a:r>
            <a:r>
              <a:rPr sz="1600" spc="-5" dirty="0">
                <a:latin typeface="Univers for BP"/>
                <a:cs typeface="Univers for BP"/>
              </a:rPr>
              <a:t>transition to a lower carbon</a:t>
            </a:r>
            <a:r>
              <a:rPr sz="1600" spc="140" dirty="0">
                <a:latin typeface="Univers for BP"/>
                <a:cs typeface="Univers for BP"/>
              </a:rPr>
              <a:t> </a:t>
            </a:r>
            <a:r>
              <a:rPr sz="1600" spc="-5" dirty="0">
                <a:latin typeface="Univers for BP"/>
                <a:cs typeface="Univers for BP"/>
              </a:rPr>
              <a:t>economy</a:t>
            </a:r>
            <a:endParaRPr sz="1600">
              <a:latin typeface="Univers for BP"/>
              <a:cs typeface="Univers for BP"/>
            </a:endParaRPr>
          </a:p>
        </p:txBody>
      </p:sp>
      <p:sp>
        <p:nvSpPr>
          <p:cNvPr id="17" name="object 17"/>
          <p:cNvSpPr/>
          <p:nvPr/>
        </p:nvSpPr>
        <p:spPr>
          <a:xfrm>
            <a:off x="674369" y="2521457"/>
            <a:ext cx="7703820" cy="311150"/>
          </a:xfrm>
          <a:custGeom>
            <a:avLst/>
            <a:gdLst/>
            <a:ahLst/>
            <a:cxnLst/>
            <a:rect l="l" t="t" r="r" b="b"/>
            <a:pathLst>
              <a:path w="7703820" h="311150">
                <a:moveTo>
                  <a:pt x="7673339" y="0"/>
                </a:moveTo>
                <a:lnTo>
                  <a:pt x="30441" y="0"/>
                </a:lnTo>
                <a:lnTo>
                  <a:pt x="18591" y="2387"/>
                </a:lnTo>
                <a:lnTo>
                  <a:pt x="8915" y="8905"/>
                </a:lnTo>
                <a:lnTo>
                  <a:pt x="2391" y="18591"/>
                </a:lnTo>
                <a:lnTo>
                  <a:pt x="0" y="30479"/>
                </a:lnTo>
                <a:lnTo>
                  <a:pt x="0" y="280415"/>
                </a:lnTo>
                <a:lnTo>
                  <a:pt x="2391" y="292304"/>
                </a:lnTo>
                <a:lnTo>
                  <a:pt x="8915" y="301990"/>
                </a:lnTo>
                <a:lnTo>
                  <a:pt x="18591" y="308508"/>
                </a:lnTo>
                <a:lnTo>
                  <a:pt x="30441" y="310895"/>
                </a:lnTo>
                <a:lnTo>
                  <a:pt x="7673339" y="310895"/>
                </a:lnTo>
                <a:lnTo>
                  <a:pt x="7685228" y="308508"/>
                </a:lnTo>
                <a:lnTo>
                  <a:pt x="7694914" y="301990"/>
                </a:lnTo>
                <a:lnTo>
                  <a:pt x="7701432" y="292304"/>
                </a:lnTo>
                <a:lnTo>
                  <a:pt x="7703820" y="280415"/>
                </a:lnTo>
                <a:lnTo>
                  <a:pt x="7703820" y="30479"/>
                </a:lnTo>
                <a:lnTo>
                  <a:pt x="7701432" y="18591"/>
                </a:lnTo>
                <a:lnTo>
                  <a:pt x="7694914" y="8905"/>
                </a:lnTo>
                <a:lnTo>
                  <a:pt x="7685228" y="2387"/>
                </a:lnTo>
                <a:lnTo>
                  <a:pt x="7673339" y="0"/>
                </a:lnTo>
                <a:close/>
              </a:path>
            </a:pathLst>
          </a:custGeom>
          <a:solidFill>
            <a:srgbClr val="CFE0A2"/>
          </a:solidFill>
        </p:spPr>
        <p:txBody>
          <a:bodyPr wrap="square" lIns="0" tIns="0" rIns="0" bIns="0" rtlCol="0"/>
          <a:lstStyle/>
          <a:p>
            <a:endParaRPr/>
          </a:p>
        </p:txBody>
      </p:sp>
      <p:sp>
        <p:nvSpPr>
          <p:cNvPr id="18" name="object 18"/>
          <p:cNvSpPr/>
          <p:nvPr/>
        </p:nvSpPr>
        <p:spPr>
          <a:xfrm>
            <a:off x="674369" y="2521457"/>
            <a:ext cx="7703820" cy="311150"/>
          </a:xfrm>
          <a:custGeom>
            <a:avLst/>
            <a:gdLst/>
            <a:ahLst/>
            <a:cxnLst/>
            <a:rect l="l" t="t" r="r" b="b"/>
            <a:pathLst>
              <a:path w="7703820" h="311150">
                <a:moveTo>
                  <a:pt x="0" y="30479"/>
                </a:moveTo>
                <a:lnTo>
                  <a:pt x="2391" y="18591"/>
                </a:lnTo>
                <a:lnTo>
                  <a:pt x="8915" y="8905"/>
                </a:lnTo>
                <a:lnTo>
                  <a:pt x="18591" y="2387"/>
                </a:lnTo>
                <a:lnTo>
                  <a:pt x="30441" y="0"/>
                </a:lnTo>
                <a:lnTo>
                  <a:pt x="7673339" y="0"/>
                </a:lnTo>
                <a:lnTo>
                  <a:pt x="7685228" y="2387"/>
                </a:lnTo>
                <a:lnTo>
                  <a:pt x="7694914" y="8905"/>
                </a:lnTo>
                <a:lnTo>
                  <a:pt x="7701432" y="18591"/>
                </a:lnTo>
                <a:lnTo>
                  <a:pt x="7703820" y="30479"/>
                </a:lnTo>
                <a:lnTo>
                  <a:pt x="7703820" y="280415"/>
                </a:lnTo>
                <a:lnTo>
                  <a:pt x="7701432" y="292304"/>
                </a:lnTo>
                <a:lnTo>
                  <a:pt x="7694914" y="301990"/>
                </a:lnTo>
                <a:lnTo>
                  <a:pt x="7685228" y="308508"/>
                </a:lnTo>
                <a:lnTo>
                  <a:pt x="7673339" y="310895"/>
                </a:lnTo>
                <a:lnTo>
                  <a:pt x="30441" y="310895"/>
                </a:lnTo>
                <a:lnTo>
                  <a:pt x="18591" y="308508"/>
                </a:lnTo>
                <a:lnTo>
                  <a:pt x="8915" y="301990"/>
                </a:lnTo>
                <a:lnTo>
                  <a:pt x="2391" y="292304"/>
                </a:lnTo>
                <a:lnTo>
                  <a:pt x="0" y="280415"/>
                </a:lnTo>
                <a:lnTo>
                  <a:pt x="0" y="30479"/>
                </a:lnTo>
                <a:close/>
              </a:path>
            </a:pathLst>
          </a:custGeom>
          <a:ln w="19812">
            <a:solidFill>
              <a:srgbClr val="CFE0A2"/>
            </a:solidFill>
          </a:ln>
        </p:spPr>
        <p:txBody>
          <a:bodyPr wrap="square" lIns="0" tIns="0" rIns="0" bIns="0" rtlCol="0"/>
          <a:lstStyle/>
          <a:p>
            <a:endParaRPr/>
          </a:p>
        </p:txBody>
      </p:sp>
      <p:sp>
        <p:nvSpPr>
          <p:cNvPr id="19" name="object 19"/>
          <p:cNvSpPr txBox="1"/>
          <p:nvPr/>
        </p:nvSpPr>
        <p:spPr>
          <a:xfrm>
            <a:off x="777341" y="2545207"/>
            <a:ext cx="149225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Sector</a:t>
            </a:r>
            <a:r>
              <a:rPr sz="1600" spc="-55" dirty="0">
                <a:latin typeface="Univers for BP"/>
                <a:cs typeface="Univers for BP"/>
              </a:rPr>
              <a:t> </a:t>
            </a:r>
            <a:r>
              <a:rPr sz="1600" spc="-5" dirty="0">
                <a:latin typeface="Univers for BP"/>
                <a:cs typeface="Univers for BP"/>
              </a:rPr>
              <a:t>demand</a:t>
            </a:r>
            <a:endParaRPr sz="1600">
              <a:latin typeface="Univers for BP"/>
              <a:cs typeface="Univers for BP"/>
            </a:endParaRPr>
          </a:p>
        </p:txBody>
      </p:sp>
      <p:sp>
        <p:nvSpPr>
          <p:cNvPr id="20" name="object 20"/>
          <p:cNvSpPr txBox="1">
            <a:spLocks noGrp="1"/>
          </p:cNvSpPr>
          <p:nvPr>
            <p:ph type="title"/>
          </p:nvPr>
        </p:nvSpPr>
        <p:spPr>
          <a:xfrm>
            <a:off x="491439" y="538607"/>
            <a:ext cx="1311275" cy="393700"/>
          </a:xfrm>
          <a:prstGeom prst="rect">
            <a:avLst/>
          </a:prstGeom>
        </p:spPr>
        <p:txBody>
          <a:bodyPr vert="horz" wrap="square" lIns="0" tIns="0" rIns="0" bIns="0" rtlCol="0">
            <a:spAutoFit/>
          </a:bodyPr>
          <a:lstStyle/>
          <a:p>
            <a:pPr marL="12700">
              <a:lnSpc>
                <a:spcPct val="100000"/>
              </a:lnSpc>
            </a:pPr>
            <a:r>
              <a:rPr sz="2400" dirty="0"/>
              <a:t>Co</a:t>
            </a:r>
            <a:r>
              <a:rPr sz="2400" spc="-10" dirty="0"/>
              <a:t>n</a:t>
            </a:r>
            <a:r>
              <a:rPr sz="2400" dirty="0"/>
              <a:t>tents</a:t>
            </a:r>
            <a:endParaRPr sz="2400"/>
          </a:p>
        </p:txBody>
      </p:sp>
      <p:sp>
        <p:nvSpPr>
          <p:cNvPr id="21" name="object 21"/>
          <p:cNvSpPr/>
          <p:nvPr/>
        </p:nvSpPr>
        <p:spPr>
          <a:xfrm>
            <a:off x="674369" y="4612385"/>
            <a:ext cx="7703820" cy="325120"/>
          </a:xfrm>
          <a:custGeom>
            <a:avLst/>
            <a:gdLst/>
            <a:ahLst/>
            <a:cxnLst/>
            <a:rect l="l" t="t" r="r" b="b"/>
            <a:pathLst>
              <a:path w="7703820" h="325120">
                <a:moveTo>
                  <a:pt x="7666989" y="0"/>
                </a:moveTo>
                <a:lnTo>
                  <a:pt x="36842" y="0"/>
                </a:lnTo>
                <a:lnTo>
                  <a:pt x="22502" y="2897"/>
                </a:lnTo>
                <a:lnTo>
                  <a:pt x="10791" y="10794"/>
                </a:lnTo>
                <a:lnTo>
                  <a:pt x="2895" y="22502"/>
                </a:lnTo>
                <a:lnTo>
                  <a:pt x="0" y="36830"/>
                </a:lnTo>
                <a:lnTo>
                  <a:pt x="0" y="287781"/>
                </a:lnTo>
                <a:lnTo>
                  <a:pt x="2895" y="302109"/>
                </a:lnTo>
                <a:lnTo>
                  <a:pt x="10791" y="313816"/>
                </a:lnTo>
                <a:lnTo>
                  <a:pt x="22502" y="321714"/>
                </a:lnTo>
                <a:lnTo>
                  <a:pt x="36842" y="324612"/>
                </a:lnTo>
                <a:lnTo>
                  <a:pt x="7666989" y="324612"/>
                </a:lnTo>
                <a:lnTo>
                  <a:pt x="7681317" y="321714"/>
                </a:lnTo>
                <a:lnTo>
                  <a:pt x="7693025" y="313817"/>
                </a:lnTo>
                <a:lnTo>
                  <a:pt x="7700922" y="302109"/>
                </a:lnTo>
                <a:lnTo>
                  <a:pt x="7703820" y="287781"/>
                </a:lnTo>
                <a:lnTo>
                  <a:pt x="7703820" y="36830"/>
                </a:lnTo>
                <a:lnTo>
                  <a:pt x="7700922" y="22502"/>
                </a:lnTo>
                <a:lnTo>
                  <a:pt x="7693025" y="10794"/>
                </a:lnTo>
                <a:lnTo>
                  <a:pt x="7681317" y="2897"/>
                </a:lnTo>
                <a:lnTo>
                  <a:pt x="7666989" y="0"/>
                </a:lnTo>
                <a:close/>
              </a:path>
            </a:pathLst>
          </a:custGeom>
          <a:solidFill>
            <a:srgbClr val="FAECAE"/>
          </a:solidFill>
        </p:spPr>
        <p:txBody>
          <a:bodyPr wrap="square" lIns="0" tIns="0" rIns="0" bIns="0" rtlCol="0"/>
          <a:lstStyle/>
          <a:p>
            <a:endParaRPr/>
          </a:p>
        </p:txBody>
      </p:sp>
      <p:sp>
        <p:nvSpPr>
          <p:cNvPr id="22" name="object 22"/>
          <p:cNvSpPr/>
          <p:nvPr/>
        </p:nvSpPr>
        <p:spPr>
          <a:xfrm>
            <a:off x="674369" y="4612385"/>
            <a:ext cx="7703820" cy="325120"/>
          </a:xfrm>
          <a:custGeom>
            <a:avLst/>
            <a:gdLst/>
            <a:ahLst/>
            <a:cxnLst/>
            <a:rect l="l" t="t" r="r" b="b"/>
            <a:pathLst>
              <a:path w="7703820" h="325120">
                <a:moveTo>
                  <a:pt x="0" y="36830"/>
                </a:moveTo>
                <a:lnTo>
                  <a:pt x="2895" y="22502"/>
                </a:lnTo>
                <a:lnTo>
                  <a:pt x="10791" y="10794"/>
                </a:lnTo>
                <a:lnTo>
                  <a:pt x="22502" y="2897"/>
                </a:lnTo>
                <a:lnTo>
                  <a:pt x="36842" y="0"/>
                </a:lnTo>
                <a:lnTo>
                  <a:pt x="7666989" y="0"/>
                </a:lnTo>
                <a:lnTo>
                  <a:pt x="7681317" y="2897"/>
                </a:lnTo>
                <a:lnTo>
                  <a:pt x="7693025" y="10794"/>
                </a:lnTo>
                <a:lnTo>
                  <a:pt x="7700922" y="22502"/>
                </a:lnTo>
                <a:lnTo>
                  <a:pt x="7703820" y="36830"/>
                </a:lnTo>
                <a:lnTo>
                  <a:pt x="7703820" y="287781"/>
                </a:lnTo>
                <a:lnTo>
                  <a:pt x="7700922" y="302109"/>
                </a:lnTo>
                <a:lnTo>
                  <a:pt x="7693025" y="313817"/>
                </a:lnTo>
                <a:lnTo>
                  <a:pt x="7681317" y="321714"/>
                </a:lnTo>
                <a:lnTo>
                  <a:pt x="7666989" y="324612"/>
                </a:lnTo>
                <a:lnTo>
                  <a:pt x="36842" y="324612"/>
                </a:lnTo>
                <a:lnTo>
                  <a:pt x="22502" y="321714"/>
                </a:lnTo>
                <a:lnTo>
                  <a:pt x="10791" y="313816"/>
                </a:lnTo>
                <a:lnTo>
                  <a:pt x="2895" y="302109"/>
                </a:lnTo>
                <a:lnTo>
                  <a:pt x="0" y="287781"/>
                </a:lnTo>
                <a:lnTo>
                  <a:pt x="0" y="36830"/>
                </a:lnTo>
                <a:close/>
              </a:path>
            </a:pathLst>
          </a:custGeom>
          <a:ln w="19812">
            <a:solidFill>
              <a:srgbClr val="FAECAE"/>
            </a:solidFill>
          </a:ln>
        </p:spPr>
        <p:txBody>
          <a:bodyPr wrap="square" lIns="0" tIns="0" rIns="0" bIns="0" rtlCol="0"/>
          <a:lstStyle/>
          <a:p>
            <a:endParaRPr/>
          </a:p>
        </p:txBody>
      </p:sp>
      <p:sp>
        <p:nvSpPr>
          <p:cNvPr id="23" name="object 23"/>
          <p:cNvSpPr txBox="1"/>
          <p:nvPr/>
        </p:nvSpPr>
        <p:spPr>
          <a:xfrm>
            <a:off x="779170" y="4642866"/>
            <a:ext cx="1547495"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Region</a:t>
            </a:r>
            <a:r>
              <a:rPr sz="1600" spc="-70" dirty="0">
                <a:latin typeface="Univers for BP"/>
                <a:cs typeface="Univers for BP"/>
              </a:rPr>
              <a:t> </a:t>
            </a:r>
            <a:r>
              <a:rPr sz="1600" spc="-5" dirty="0">
                <a:latin typeface="Univers for BP"/>
                <a:cs typeface="Univers for BP"/>
              </a:rPr>
              <a:t>demand</a:t>
            </a:r>
            <a:endParaRPr sz="1600">
              <a:latin typeface="Univers for BP"/>
              <a:cs typeface="Univers for BP"/>
            </a:endParaRPr>
          </a:p>
        </p:txBody>
      </p:sp>
      <p:sp>
        <p:nvSpPr>
          <p:cNvPr id="24" name="object 24"/>
          <p:cNvSpPr/>
          <p:nvPr/>
        </p:nvSpPr>
        <p:spPr>
          <a:xfrm>
            <a:off x="674369" y="1079753"/>
            <a:ext cx="7703820" cy="323215"/>
          </a:xfrm>
          <a:custGeom>
            <a:avLst/>
            <a:gdLst/>
            <a:ahLst/>
            <a:cxnLst/>
            <a:rect l="l" t="t" r="r" b="b"/>
            <a:pathLst>
              <a:path w="7703820" h="323215">
                <a:moveTo>
                  <a:pt x="0" y="31623"/>
                </a:moveTo>
                <a:lnTo>
                  <a:pt x="2485" y="19341"/>
                </a:lnTo>
                <a:lnTo>
                  <a:pt x="9264" y="9286"/>
                </a:lnTo>
                <a:lnTo>
                  <a:pt x="19320" y="2494"/>
                </a:lnTo>
                <a:lnTo>
                  <a:pt x="31635" y="0"/>
                </a:lnTo>
                <a:lnTo>
                  <a:pt x="7672197" y="0"/>
                </a:lnTo>
                <a:lnTo>
                  <a:pt x="7684478" y="2494"/>
                </a:lnTo>
                <a:lnTo>
                  <a:pt x="7694533" y="9286"/>
                </a:lnTo>
                <a:lnTo>
                  <a:pt x="7701325" y="19341"/>
                </a:lnTo>
                <a:lnTo>
                  <a:pt x="7703820" y="31623"/>
                </a:lnTo>
                <a:lnTo>
                  <a:pt x="7703820" y="291465"/>
                </a:lnTo>
                <a:lnTo>
                  <a:pt x="7701325" y="303746"/>
                </a:lnTo>
                <a:lnTo>
                  <a:pt x="7694533" y="313801"/>
                </a:lnTo>
                <a:lnTo>
                  <a:pt x="7684478" y="320593"/>
                </a:lnTo>
                <a:lnTo>
                  <a:pt x="7672197" y="323088"/>
                </a:lnTo>
                <a:lnTo>
                  <a:pt x="31635" y="323088"/>
                </a:lnTo>
                <a:lnTo>
                  <a:pt x="19320" y="320593"/>
                </a:lnTo>
                <a:lnTo>
                  <a:pt x="9264" y="313801"/>
                </a:lnTo>
                <a:lnTo>
                  <a:pt x="2485" y="303746"/>
                </a:lnTo>
                <a:lnTo>
                  <a:pt x="0" y="291465"/>
                </a:lnTo>
                <a:lnTo>
                  <a:pt x="0" y="31623"/>
                </a:lnTo>
                <a:close/>
              </a:path>
            </a:pathLst>
          </a:custGeom>
          <a:ln w="19812">
            <a:solidFill>
              <a:srgbClr val="666666"/>
            </a:solidFill>
          </a:ln>
        </p:spPr>
        <p:txBody>
          <a:bodyPr wrap="square" lIns="0" tIns="0" rIns="0" bIns="0" rtlCol="0"/>
          <a:lstStyle/>
          <a:p>
            <a:endParaRPr/>
          </a:p>
        </p:txBody>
      </p:sp>
      <p:sp>
        <p:nvSpPr>
          <p:cNvPr id="25" name="object 25"/>
          <p:cNvSpPr txBox="1"/>
          <p:nvPr/>
        </p:nvSpPr>
        <p:spPr>
          <a:xfrm>
            <a:off x="674369" y="1109217"/>
            <a:ext cx="7703820" cy="294005"/>
          </a:xfrm>
          <a:prstGeom prst="rect">
            <a:avLst/>
          </a:prstGeom>
        </p:spPr>
        <p:txBody>
          <a:bodyPr vert="horz" wrap="square" lIns="0" tIns="0" rIns="0" bIns="0" rtlCol="0">
            <a:spAutoFit/>
          </a:bodyPr>
          <a:lstStyle/>
          <a:p>
            <a:pPr marL="115570">
              <a:lnSpc>
                <a:spcPct val="100000"/>
              </a:lnSpc>
            </a:pPr>
            <a:r>
              <a:rPr sz="1600" spc="-10" dirty="0">
                <a:latin typeface="Univers for BP"/>
                <a:cs typeface="Univers for BP"/>
              </a:rPr>
              <a:t>Introduction </a:t>
            </a:r>
            <a:r>
              <a:rPr sz="1600" spc="-5" dirty="0">
                <a:latin typeface="Univers for BP"/>
                <a:cs typeface="Univers for BP"/>
              </a:rPr>
              <a:t>and</a:t>
            </a:r>
            <a:r>
              <a:rPr sz="1600" spc="35" dirty="0">
                <a:latin typeface="Univers for BP"/>
                <a:cs typeface="Univers for BP"/>
              </a:rPr>
              <a:t> </a:t>
            </a:r>
            <a:r>
              <a:rPr sz="1600" spc="-5" dirty="0">
                <a:latin typeface="Univers for BP"/>
                <a:cs typeface="Univers for BP"/>
              </a:rPr>
              <a:t>Overview</a:t>
            </a:r>
            <a:endParaRPr sz="1600">
              <a:latin typeface="Univers for BP"/>
              <a:cs typeface="Univers for BP"/>
            </a:endParaRPr>
          </a:p>
        </p:txBody>
      </p:sp>
      <p:sp>
        <p:nvSpPr>
          <p:cNvPr id="26" name="object 26"/>
          <p:cNvSpPr/>
          <p:nvPr/>
        </p:nvSpPr>
        <p:spPr>
          <a:xfrm>
            <a:off x="8634221" y="1500377"/>
            <a:ext cx="836930" cy="325120"/>
          </a:xfrm>
          <a:custGeom>
            <a:avLst/>
            <a:gdLst/>
            <a:ahLst/>
            <a:cxnLst/>
            <a:rect l="l" t="t" r="r" b="b"/>
            <a:pathLst>
              <a:path w="836929" h="325119">
                <a:moveTo>
                  <a:pt x="804926" y="0"/>
                </a:moveTo>
                <a:lnTo>
                  <a:pt x="31750" y="0"/>
                </a:lnTo>
                <a:lnTo>
                  <a:pt x="19395" y="2496"/>
                </a:lnTo>
                <a:lnTo>
                  <a:pt x="9302" y="9302"/>
                </a:lnTo>
                <a:lnTo>
                  <a:pt x="2496" y="19395"/>
                </a:lnTo>
                <a:lnTo>
                  <a:pt x="0" y="31750"/>
                </a:lnTo>
                <a:lnTo>
                  <a:pt x="0" y="292862"/>
                </a:lnTo>
                <a:lnTo>
                  <a:pt x="2496" y="305216"/>
                </a:lnTo>
                <a:lnTo>
                  <a:pt x="9302" y="315309"/>
                </a:lnTo>
                <a:lnTo>
                  <a:pt x="19395" y="322115"/>
                </a:lnTo>
                <a:lnTo>
                  <a:pt x="31750" y="324612"/>
                </a:lnTo>
                <a:lnTo>
                  <a:pt x="804926" y="324612"/>
                </a:lnTo>
                <a:lnTo>
                  <a:pt x="817280" y="322115"/>
                </a:lnTo>
                <a:lnTo>
                  <a:pt x="827373" y="315309"/>
                </a:lnTo>
                <a:lnTo>
                  <a:pt x="834179" y="305216"/>
                </a:lnTo>
                <a:lnTo>
                  <a:pt x="836676" y="292862"/>
                </a:lnTo>
                <a:lnTo>
                  <a:pt x="836676" y="31750"/>
                </a:lnTo>
                <a:lnTo>
                  <a:pt x="834179" y="19395"/>
                </a:lnTo>
                <a:lnTo>
                  <a:pt x="827373" y="9302"/>
                </a:lnTo>
                <a:lnTo>
                  <a:pt x="817280" y="2496"/>
                </a:lnTo>
                <a:lnTo>
                  <a:pt x="804926" y="0"/>
                </a:lnTo>
                <a:close/>
              </a:path>
            </a:pathLst>
          </a:custGeom>
          <a:solidFill>
            <a:srgbClr val="C8E3FF"/>
          </a:solidFill>
        </p:spPr>
        <p:txBody>
          <a:bodyPr wrap="square" lIns="0" tIns="0" rIns="0" bIns="0" rtlCol="0"/>
          <a:lstStyle/>
          <a:p>
            <a:endParaRPr/>
          </a:p>
        </p:txBody>
      </p:sp>
      <p:sp>
        <p:nvSpPr>
          <p:cNvPr id="27" name="object 27"/>
          <p:cNvSpPr/>
          <p:nvPr/>
        </p:nvSpPr>
        <p:spPr>
          <a:xfrm>
            <a:off x="8634221" y="1500377"/>
            <a:ext cx="836930" cy="325120"/>
          </a:xfrm>
          <a:custGeom>
            <a:avLst/>
            <a:gdLst/>
            <a:ahLst/>
            <a:cxnLst/>
            <a:rect l="l" t="t" r="r" b="b"/>
            <a:pathLst>
              <a:path w="836929" h="325119">
                <a:moveTo>
                  <a:pt x="0" y="31750"/>
                </a:moveTo>
                <a:lnTo>
                  <a:pt x="2496" y="19395"/>
                </a:lnTo>
                <a:lnTo>
                  <a:pt x="9302" y="9302"/>
                </a:lnTo>
                <a:lnTo>
                  <a:pt x="19395" y="2496"/>
                </a:lnTo>
                <a:lnTo>
                  <a:pt x="31750" y="0"/>
                </a:lnTo>
                <a:lnTo>
                  <a:pt x="804926" y="0"/>
                </a:lnTo>
                <a:lnTo>
                  <a:pt x="817280" y="2496"/>
                </a:lnTo>
                <a:lnTo>
                  <a:pt x="827373" y="9302"/>
                </a:lnTo>
                <a:lnTo>
                  <a:pt x="834179" y="19395"/>
                </a:lnTo>
                <a:lnTo>
                  <a:pt x="836676" y="31750"/>
                </a:lnTo>
                <a:lnTo>
                  <a:pt x="836676" y="292862"/>
                </a:lnTo>
                <a:lnTo>
                  <a:pt x="834179" y="305216"/>
                </a:lnTo>
                <a:lnTo>
                  <a:pt x="827373" y="315309"/>
                </a:lnTo>
                <a:lnTo>
                  <a:pt x="817280" y="322115"/>
                </a:lnTo>
                <a:lnTo>
                  <a:pt x="804926" y="324612"/>
                </a:lnTo>
                <a:lnTo>
                  <a:pt x="31750" y="324612"/>
                </a:lnTo>
                <a:lnTo>
                  <a:pt x="19395" y="322115"/>
                </a:lnTo>
                <a:lnTo>
                  <a:pt x="9302" y="315309"/>
                </a:lnTo>
                <a:lnTo>
                  <a:pt x="2496" y="305216"/>
                </a:lnTo>
                <a:lnTo>
                  <a:pt x="0" y="292862"/>
                </a:lnTo>
                <a:lnTo>
                  <a:pt x="0" y="31750"/>
                </a:lnTo>
                <a:close/>
              </a:path>
            </a:pathLst>
          </a:custGeom>
          <a:ln w="19812">
            <a:solidFill>
              <a:srgbClr val="C8E3FF"/>
            </a:solidFill>
          </a:ln>
        </p:spPr>
        <p:txBody>
          <a:bodyPr wrap="square" lIns="0" tIns="0" rIns="0" bIns="0" rtlCol="0"/>
          <a:lstStyle/>
          <a:p>
            <a:endParaRPr/>
          </a:p>
        </p:txBody>
      </p:sp>
      <p:sp>
        <p:nvSpPr>
          <p:cNvPr id="28" name="object 28"/>
          <p:cNvSpPr txBox="1"/>
          <p:nvPr/>
        </p:nvSpPr>
        <p:spPr>
          <a:xfrm>
            <a:off x="8927083" y="1530477"/>
            <a:ext cx="255270" cy="535305"/>
          </a:xfrm>
          <a:prstGeom prst="rect">
            <a:avLst/>
          </a:prstGeom>
        </p:spPr>
        <p:txBody>
          <a:bodyPr vert="horz" wrap="square" lIns="0" tIns="0" rIns="0" bIns="0" rtlCol="0">
            <a:spAutoFit/>
          </a:bodyPr>
          <a:lstStyle/>
          <a:p>
            <a:pPr marL="12700">
              <a:lnSpc>
                <a:spcPct val="100000"/>
              </a:lnSpc>
            </a:pPr>
            <a:r>
              <a:rPr sz="1600" spc="-10" dirty="0">
                <a:latin typeface="Univers for BP"/>
                <a:cs typeface="Univers for BP"/>
              </a:rPr>
              <a:t>17</a:t>
            </a:r>
            <a:endParaRPr sz="1600">
              <a:latin typeface="Univers for BP"/>
              <a:cs typeface="Univers for BP"/>
            </a:endParaRPr>
          </a:p>
          <a:p>
            <a:pPr marL="16510">
              <a:lnSpc>
                <a:spcPct val="100000"/>
              </a:lnSpc>
              <a:spcBef>
                <a:spcPts val="190"/>
              </a:spcBef>
            </a:pPr>
            <a:r>
              <a:rPr sz="1600" spc="-10" dirty="0">
                <a:latin typeface="Univers for BP"/>
                <a:cs typeface="Univers for BP"/>
              </a:rPr>
              <a:t>18</a:t>
            </a:r>
            <a:endParaRPr sz="1600">
              <a:latin typeface="Univers for BP"/>
              <a:cs typeface="Univers for BP"/>
            </a:endParaRPr>
          </a:p>
        </p:txBody>
      </p:sp>
      <p:sp>
        <p:nvSpPr>
          <p:cNvPr id="29" name="object 29"/>
          <p:cNvSpPr/>
          <p:nvPr/>
        </p:nvSpPr>
        <p:spPr>
          <a:xfrm>
            <a:off x="8626602" y="4607814"/>
            <a:ext cx="864235" cy="1758950"/>
          </a:xfrm>
          <a:custGeom>
            <a:avLst/>
            <a:gdLst/>
            <a:ahLst/>
            <a:cxnLst/>
            <a:rect l="l" t="t" r="r" b="b"/>
            <a:pathLst>
              <a:path w="864234" h="1758950">
                <a:moveTo>
                  <a:pt x="0" y="59943"/>
                </a:moveTo>
                <a:lnTo>
                  <a:pt x="4704" y="36593"/>
                </a:lnTo>
                <a:lnTo>
                  <a:pt x="17541" y="17541"/>
                </a:lnTo>
                <a:lnTo>
                  <a:pt x="36593" y="4704"/>
                </a:lnTo>
                <a:lnTo>
                  <a:pt x="59944" y="0"/>
                </a:lnTo>
                <a:lnTo>
                  <a:pt x="804164" y="0"/>
                </a:lnTo>
                <a:lnTo>
                  <a:pt x="827514" y="4704"/>
                </a:lnTo>
                <a:lnTo>
                  <a:pt x="846566" y="17541"/>
                </a:lnTo>
                <a:lnTo>
                  <a:pt x="859403" y="36593"/>
                </a:lnTo>
                <a:lnTo>
                  <a:pt x="864107" y="59943"/>
                </a:lnTo>
                <a:lnTo>
                  <a:pt x="864107" y="1698713"/>
                </a:lnTo>
                <a:lnTo>
                  <a:pt x="859403" y="1722064"/>
                </a:lnTo>
                <a:lnTo>
                  <a:pt x="846566" y="1741130"/>
                </a:lnTo>
                <a:lnTo>
                  <a:pt x="827514" y="1753983"/>
                </a:lnTo>
                <a:lnTo>
                  <a:pt x="804164" y="1758696"/>
                </a:lnTo>
                <a:lnTo>
                  <a:pt x="59944" y="1758696"/>
                </a:lnTo>
                <a:lnTo>
                  <a:pt x="36593" y="1753983"/>
                </a:lnTo>
                <a:lnTo>
                  <a:pt x="17541" y="1741130"/>
                </a:lnTo>
                <a:lnTo>
                  <a:pt x="4704" y="1722064"/>
                </a:lnTo>
                <a:lnTo>
                  <a:pt x="0" y="1698713"/>
                </a:lnTo>
                <a:lnTo>
                  <a:pt x="0" y="59943"/>
                </a:lnTo>
                <a:close/>
              </a:path>
            </a:pathLst>
          </a:custGeom>
          <a:ln w="19812">
            <a:solidFill>
              <a:srgbClr val="FAECAE"/>
            </a:solidFill>
          </a:ln>
        </p:spPr>
        <p:txBody>
          <a:bodyPr wrap="square" lIns="0" tIns="0" rIns="0" bIns="0" rtlCol="0"/>
          <a:lstStyle/>
          <a:p>
            <a:endParaRPr/>
          </a:p>
        </p:txBody>
      </p:sp>
      <p:sp>
        <p:nvSpPr>
          <p:cNvPr id="30" name="object 30"/>
          <p:cNvSpPr txBox="1"/>
          <p:nvPr/>
        </p:nvSpPr>
        <p:spPr>
          <a:xfrm>
            <a:off x="8933815" y="4984242"/>
            <a:ext cx="251460" cy="133985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56</a:t>
            </a:r>
            <a:endParaRPr sz="1600">
              <a:latin typeface="Univers for BP"/>
              <a:cs typeface="Univers for BP"/>
            </a:endParaRPr>
          </a:p>
          <a:p>
            <a:pPr marL="12700">
              <a:lnSpc>
                <a:spcPct val="100000"/>
              </a:lnSpc>
              <a:spcBef>
                <a:spcPts val="190"/>
              </a:spcBef>
            </a:pPr>
            <a:r>
              <a:rPr sz="1600" spc="-5" dirty="0">
                <a:latin typeface="Univers for BP"/>
                <a:cs typeface="Univers for BP"/>
              </a:rPr>
              <a:t>58</a:t>
            </a:r>
            <a:endParaRPr sz="1600">
              <a:latin typeface="Univers for BP"/>
              <a:cs typeface="Univers for BP"/>
            </a:endParaRPr>
          </a:p>
          <a:p>
            <a:pPr marL="12700">
              <a:lnSpc>
                <a:spcPct val="100000"/>
              </a:lnSpc>
              <a:spcBef>
                <a:spcPts val="190"/>
              </a:spcBef>
            </a:pPr>
            <a:r>
              <a:rPr sz="1600" spc="-5" dirty="0">
                <a:latin typeface="Univers for BP"/>
                <a:cs typeface="Univers for BP"/>
              </a:rPr>
              <a:t>60</a:t>
            </a:r>
            <a:endParaRPr sz="1600">
              <a:latin typeface="Univers for BP"/>
              <a:cs typeface="Univers for BP"/>
            </a:endParaRPr>
          </a:p>
          <a:p>
            <a:pPr marL="12700">
              <a:lnSpc>
                <a:spcPct val="100000"/>
              </a:lnSpc>
              <a:spcBef>
                <a:spcPts val="190"/>
              </a:spcBef>
            </a:pPr>
            <a:r>
              <a:rPr sz="1600" spc="-5" dirty="0">
                <a:latin typeface="Univers for BP"/>
                <a:cs typeface="Univers for BP"/>
              </a:rPr>
              <a:t>62</a:t>
            </a:r>
            <a:endParaRPr sz="1600">
              <a:latin typeface="Univers for BP"/>
              <a:cs typeface="Univers for BP"/>
            </a:endParaRPr>
          </a:p>
          <a:p>
            <a:pPr marL="12700">
              <a:lnSpc>
                <a:spcPct val="100000"/>
              </a:lnSpc>
              <a:spcBef>
                <a:spcPts val="190"/>
              </a:spcBef>
            </a:pPr>
            <a:r>
              <a:rPr sz="1600" spc="-5" dirty="0">
                <a:latin typeface="Univers for BP"/>
                <a:cs typeface="Univers for BP"/>
              </a:rPr>
              <a:t>64</a:t>
            </a:r>
            <a:endParaRPr sz="1600">
              <a:latin typeface="Univers for BP"/>
              <a:cs typeface="Univers for BP"/>
            </a:endParaRPr>
          </a:p>
        </p:txBody>
      </p:sp>
      <p:sp>
        <p:nvSpPr>
          <p:cNvPr id="31" name="object 31"/>
          <p:cNvSpPr/>
          <p:nvPr/>
        </p:nvSpPr>
        <p:spPr>
          <a:xfrm>
            <a:off x="8626602" y="2519933"/>
            <a:ext cx="864235" cy="312420"/>
          </a:xfrm>
          <a:custGeom>
            <a:avLst/>
            <a:gdLst/>
            <a:ahLst/>
            <a:cxnLst/>
            <a:rect l="l" t="t" r="r" b="b"/>
            <a:pathLst>
              <a:path w="864234" h="312419">
                <a:moveTo>
                  <a:pt x="833501" y="0"/>
                </a:moveTo>
                <a:lnTo>
                  <a:pt x="30606" y="0"/>
                </a:lnTo>
                <a:lnTo>
                  <a:pt x="18698" y="2407"/>
                </a:lnTo>
                <a:lnTo>
                  <a:pt x="8969" y="8969"/>
                </a:lnTo>
                <a:lnTo>
                  <a:pt x="2407" y="18698"/>
                </a:lnTo>
                <a:lnTo>
                  <a:pt x="0" y="30606"/>
                </a:lnTo>
                <a:lnTo>
                  <a:pt x="0" y="281813"/>
                </a:lnTo>
                <a:lnTo>
                  <a:pt x="2407" y="293721"/>
                </a:lnTo>
                <a:lnTo>
                  <a:pt x="8969" y="303450"/>
                </a:lnTo>
                <a:lnTo>
                  <a:pt x="18698" y="310012"/>
                </a:lnTo>
                <a:lnTo>
                  <a:pt x="30606" y="312419"/>
                </a:lnTo>
                <a:lnTo>
                  <a:pt x="833501" y="312419"/>
                </a:lnTo>
                <a:lnTo>
                  <a:pt x="845409" y="310012"/>
                </a:lnTo>
                <a:lnTo>
                  <a:pt x="855138" y="303450"/>
                </a:lnTo>
                <a:lnTo>
                  <a:pt x="861700" y="293721"/>
                </a:lnTo>
                <a:lnTo>
                  <a:pt x="864107" y="281813"/>
                </a:lnTo>
                <a:lnTo>
                  <a:pt x="864107" y="30606"/>
                </a:lnTo>
                <a:lnTo>
                  <a:pt x="861700" y="18698"/>
                </a:lnTo>
                <a:lnTo>
                  <a:pt x="855138" y="8969"/>
                </a:lnTo>
                <a:lnTo>
                  <a:pt x="845409" y="2407"/>
                </a:lnTo>
                <a:lnTo>
                  <a:pt x="833501" y="0"/>
                </a:lnTo>
                <a:close/>
              </a:path>
            </a:pathLst>
          </a:custGeom>
          <a:solidFill>
            <a:srgbClr val="CFE0A2"/>
          </a:solidFill>
        </p:spPr>
        <p:txBody>
          <a:bodyPr wrap="square" lIns="0" tIns="0" rIns="0" bIns="0" rtlCol="0"/>
          <a:lstStyle/>
          <a:p>
            <a:endParaRPr/>
          </a:p>
        </p:txBody>
      </p:sp>
      <p:sp>
        <p:nvSpPr>
          <p:cNvPr id="32" name="object 32"/>
          <p:cNvSpPr/>
          <p:nvPr/>
        </p:nvSpPr>
        <p:spPr>
          <a:xfrm>
            <a:off x="8626602" y="2519933"/>
            <a:ext cx="864235" cy="312420"/>
          </a:xfrm>
          <a:custGeom>
            <a:avLst/>
            <a:gdLst/>
            <a:ahLst/>
            <a:cxnLst/>
            <a:rect l="l" t="t" r="r" b="b"/>
            <a:pathLst>
              <a:path w="864234" h="312419">
                <a:moveTo>
                  <a:pt x="0" y="30606"/>
                </a:moveTo>
                <a:lnTo>
                  <a:pt x="2407" y="18698"/>
                </a:lnTo>
                <a:lnTo>
                  <a:pt x="8969" y="8969"/>
                </a:lnTo>
                <a:lnTo>
                  <a:pt x="18698" y="2407"/>
                </a:lnTo>
                <a:lnTo>
                  <a:pt x="30606" y="0"/>
                </a:lnTo>
                <a:lnTo>
                  <a:pt x="833501" y="0"/>
                </a:lnTo>
                <a:lnTo>
                  <a:pt x="845409" y="2407"/>
                </a:lnTo>
                <a:lnTo>
                  <a:pt x="855138" y="8969"/>
                </a:lnTo>
                <a:lnTo>
                  <a:pt x="861700" y="18698"/>
                </a:lnTo>
                <a:lnTo>
                  <a:pt x="864107" y="30606"/>
                </a:lnTo>
                <a:lnTo>
                  <a:pt x="864107" y="281813"/>
                </a:lnTo>
                <a:lnTo>
                  <a:pt x="861700" y="293721"/>
                </a:lnTo>
                <a:lnTo>
                  <a:pt x="855138" y="303450"/>
                </a:lnTo>
                <a:lnTo>
                  <a:pt x="845409" y="310012"/>
                </a:lnTo>
                <a:lnTo>
                  <a:pt x="833501" y="312419"/>
                </a:lnTo>
                <a:lnTo>
                  <a:pt x="30606" y="312419"/>
                </a:lnTo>
                <a:lnTo>
                  <a:pt x="18698" y="310012"/>
                </a:lnTo>
                <a:lnTo>
                  <a:pt x="8969" y="303450"/>
                </a:lnTo>
                <a:lnTo>
                  <a:pt x="2407" y="293721"/>
                </a:lnTo>
                <a:lnTo>
                  <a:pt x="0" y="281813"/>
                </a:lnTo>
                <a:lnTo>
                  <a:pt x="0" y="30606"/>
                </a:lnTo>
                <a:close/>
              </a:path>
            </a:pathLst>
          </a:custGeom>
          <a:ln w="19812">
            <a:solidFill>
              <a:srgbClr val="CFE0A2"/>
            </a:solidFill>
          </a:ln>
        </p:spPr>
        <p:txBody>
          <a:bodyPr wrap="square" lIns="0" tIns="0" rIns="0" bIns="0" rtlCol="0"/>
          <a:lstStyle/>
          <a:p>
            <a:endParaRPr/>
          </a:p>
        </p:txBody>
      </p:sp>
      <p:sp>
        <p:nvSpPr>
          <p:cNvPr id="33" name="object 33"/>
          <p:cNvSpPr txBox="1"/>
          <p:nvPr/>
        </p:nvSpPr>
        <p:spPr>
          <a:xfrm>
            <a:off x="8932544" y="2544571"/>
            <a:ext cx="25146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23</a:t>
            </a:r>
            <a:endParaRPr sz="1600">
              <a:latin typeface="Univers for BP"/>
              <a:cs typeface="Univers for BP"/>
            </a:endParaRPr>
          </a:p>
        </p:txBody>
      </p:sp>
      <p:sp>
        <p:nvSpPr>
          <p:cNvPr id="34" name="object 34"/>
          <p:cNvSpPr/>
          <p:nvPr/>
        </p:nvSpPr>
        <p:spPr>
          <a:xfrm>
            <a:off x="8634221" y="4610861"/>
            <a:ext cx="864235" cy="325120"/>
          </a:xfrm>
          <a:custGeom>
            <a:avLst/>
            <a:gdLst/>
            <a:ahLst/>
            <a:cxnLst/>
            <a:rect l="l" t="t" r="r" b="b"/>
            <a:pathLst>
              <a:path w="864234" h="325120">
                <a:moveTo>
                  <a:pt x="827658" y="0"/>
                </a:moveTo>
                <a:lnTo>
                  <a:pt x="36449" y="0"/>
                </a:lnTo>
                <a:lnTo>
                  <a:pt x="22234" y="2855"/>
                </a:lnTo>
                <a:lnTo>
                  <a:pt x="10652" y="10652"/>
                </a:lnTo>
                <a:lnTo>
                  <a:pt x="2855" y="22234"/>
                </a:lnTo>
                <a:lnTo>
                  <a:pt x="0" y="36449"/>
                </a:lnTo>
                <a:lnTo>
                  <a:pt x="0" y="288163"/>
                </a:lnTo>
                <a:lnTo>
                  <a:pt x="2855" y="302377"/>
                </a:lnTo>
                <a:lnTo>
                  <a:pt x="10652" y="313959"/>
                </a:lnTo>
                <a:lnTo>
                  <a:pt x="22234" y="321756"/>
                </a:lnTo>
                <a:lnTo>
                  <a:pt x="36449" y="324612"/>
                </a:lnTo>
                <a:lnTo>
                  <a:pt x="827658" y="324612"/>
                </a:lnTo>
                <a:lnTo>
                  <a:pt x="841873" y="321756"/>
                </a:lnTo>
                <a:lnTo>
                  <a:pt x="853455" y="313959"/>
                </a:lnTo>
                <a:lnTo>
                  <a:pt x="861252" y="302377"/>
                </a:lnTo>
                <a:lnTo>
                  <a:pt x="864107" y="288163"/>
                </a:lnTo>
                <a:lnTo>
                  <a:pt x="864107" y="36449"/>
                </a:lnTo>
                <a:lnTo>
                  <a:pt x="861252" y="22234"/>
                </a:lnTo>
                <a:lnTo>
                  <a:pt x="853455" y="10652"/>
                </a:lnTo>
                <a:lnTo>
                  <a:pt x="841873" y="2855"/>
                </a:lnTo>
                <a:lnTo>
                  <a:pt x="827658" y="0"/>
                </a:lnTo>
                <a:close/>
              </a:path>
            </a:pathLst>
          </a:custGeom>
          <a:solidFill>
            <a:srgbClr val="FAECAE"/>
          </a:solidFill>
        </p:spPr>
        <p:txBody>
          <a:bodyPr wrap="square" lIns="0" tIns="0" rIns="0" bIns="0" rtlCol="0"/>
          <a:lstStyle/>
          <a:p>
            <a:endParaRPr/>
          </a:p>
        </p:txBody>
      </p:sp>
      <p:sp>
        <p:nvSpPr>
          <p:cNvPr id="35" name="object 35"/>
          <p:cNvSpPr/>
          <p:nvPr/>
        </p:nvSpPr>
        <p:spPr>
          <a:xfrm>
            <a:off x="8634221" y="4610861"/>
            <a:ext cx="864235" cy="325120"/>
          </a:xfrm>
          <a:custGeom>
            <a:avLst/>
            <a:gdLst/>
            <a:ahLst/>
            <a:cxnLst/>
            <a:rect l="l" t="t" r="r" b="b"/>
            <a:pathLst>
              <a:path w="864234" h="325120">
                <a:moveTo>
                  <a:pt x="0" y="36449"/>
                </a:moveTo>
                <a:lnTo>
                  <a:pt x="2855" y="22234"/>
                </a:lnTo>
                <a:lnTo>
                  <a:pt x="10652" y="10652"/>
                </a:lnTo>
                <a:lnTo>
                  <a:pt x="22234" y="2855"/>
                </a:lnTo>
                <a:lnTo>
                  <a:pt x="36449" y="0"/>
                </a:lnTo>
                <a:lnTo>
                  <a:pt x="827658" y="0"/>
                </a:lnTo>
                <a:lnTo>
                  <a:pt x="841873" y="2855"/>
                </a:lnTo>
                <a:lnTo>
                  <a:pt x="853455" y="10652"/>
                </a:lnTo>
                <a:lnTo>
                  <a:pt x="861252" y="22234"/>
                </a:lnTo>
                <a:lnTo>
                  <a:pt x="864107" y="36449"/>
                </a:lnTo>
                <a:lnTo>
                  <a:pt x="864107" y="288163"/>
                </a:lnTo>
                <a:lnTo>
                  <a:pt x="861252" y="302377"/>
                </a:lnTo>
                <a:lnTo>
                  <a:pt x="853455" y="313959"/>
                </a:lnTo>
                <a:lnTo>
                  <a:pt x="841873" y="321756"/>
                </a:lnTo>
                <a:lnTo>
                  <a:pt x="827658" y="324612"/>
                </a:lnTo>
                <a:lnTo>
                  <a:pt x="36449" y="324612"/>
                </a:lnTo>
                <a:lnTo>
                  <a:pt x="22234" y="321756"/>
                </a:lnTo>
                <a:lnTo>
                  <a:pt x="10652" y="313959"/>
                </a:lnTo>
                <a:lnTo>
                  <a:pt x="2855" y="302377"/>
                </a:lnTo>
                <a:lnTo>
                  <a:pt x="0" y="288163"/>
                </a:lnTo>
                <a:lnTo>
                  <a:pt x="0" y="36449"/>
                </a:lnTo>
                <a:close/>
              </a:path>
            </a:pathLst>
          </a:custGeom>
          <a:ln w="19811">
            <a:solidFill>
              <a:srgbClr val="FAECAE"/>
            </a:solidFill>
          </a:ln>
        </p:spPr>
        <p:txBody>
          <a:bodyPr wrap="square" lIns="0" tIns="0" rIns="0" bIns="0" rtlCol="0"/>
          <a:lstStyle/>
          <a:p>
            <a:endParaRPr/>
          </a:p>
        </p:txBody>
      </p:sp>
      <p:sp>
        <p:nvSpPr>
          <p:cNvPr id="36" name="object 36"/>
          <p:cNvSpPr txBox="1"/>
          <p:nvPr/>
        </p:nvSpPr>
        <p:spPr>
          <a:xfrm>
            <a:off x="8940545" y="4641342"/>
            <a:ext cx="25146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51</a:t>
            </a:r>
            <a:endParaRPr sz="1600">
              <a:latin typeface="Univers for BP"/>
              <a:cs typeface="Univers for BP"/>
            </a:endParaRPr>
          </a:p>
        </p:txBody>
      </p:sp>
      <p:sp>
        <p:nvSpPr>
          <p:cNvPr id="37" name="object 37"/>
          <p:cNvSpPr/>
          <p:nvPr/>
        </p:nvSpPr>
        <p:spPr>
          <a:xfrm>
            <a:off x="8626602" y="1079753"/>
            <a:ext cx="848994" cy="323215"/>
          </a:xfrm>
          <a:custGeom>
            <a:avLst/>
            <a:gdLst/>
            <a:ahLst/>
            <a:cxnLst/>
            <a:rect l="l" t="t" r="r" b="b"/>
            <a:pathLst>
              <a:path w="848995" h="323215">
                <a:moveTo>
                  <a:pt x="0" y="31623"/>
                </a:moveTo>
                <a:lnTo>
                  <a:pt x="2494" y="19341"/>
                </a:lnTo>
                <a:lnTo>
                  <a:pt x="9286" y="9286"/>
                </a:lnTo>
                <a:lnTo>
                  <a:pt x="19341" y="2494"/>
                </a:lnTo>
                <a:lnTo>
                  <a:pt x="31623" y="0"/>
                </a:lnTo>
                <a:lnTo>
                  <a:pt x="817245" y="0"/>
                </a:lnTo>
                <a:lnTo>
                  <a:pt x="829526" y="2494"/>
                </a:lnTo>
                <a:lnTo>
                  <a:pt x="839581" y="9286"/>
                </a:lnTo>
                <a:lnTo>
                  <a:pt x="846373" y="19341"/>
                </a:lnTo>
                <a:lnTo>
                  <a:pt x="848868" y="31623"/>
                </a:lnTo>
                <a:lnTo>
                  <a:pt x="848868" y="291465"/>
                </a:lnTo>
                <a:lnTo>
                  <a:pt x="846373" y="303746"/>
                </a:lnTo>
                <a:lnTo>
                  <a:pt x="839581" y="313801"/>
                </a:lnTo>
                <a:lnTo>
                  <a:pt x="829526" y="320593"/>
                </a:lnTo>
                <a:lnTo>
                  <a:pt x="817245" y="323088"/>
                </a:lnTo>
                <a:lnTo>
                  <a:pt x="31623" y="323088"/>
                </a:lnTo>
                <a:lnTo>
                  <a:pt x="19341" y="320593"/>
                </a:lnTo>
                <a:lnTo>
                  <a:pt x="9286" y="313801"/>
                </a:lnTo>
                <a:lnTo>
                  <a:pt x="2494" y="303746"/>
                </a:lnTo>
                <a:lnTo>
                  <a:pt x="0" y="291465"/>
                </a:lnTo>
                <a:lnTo>
                  <a:pt x="0" y="31623"/>
                </a:lnTo>
                <a:close/>
              </a:path>
            </a:pathLst>
          </a:custGeom>
          <a:ln w="19812">
            <a:solidFill>
              <a:srgbClr val="666666"/>
            </a:solidFill>
          </a:ln>
        </p:spPr>
        <p:txBody>
          <a:bodyPr wrap="square" lIns="0" tIns="0" rIns="0" bIns="0" rtlCol="0"/>
          <a:lstStyle/>
          <a:p>
            <a:endParaRPr/>
          </a:p>
        </p:txBody>
      </p:sp>
      <p:sp>
        <p:nvSpPr>
          <p:cNvPr id="38" name="object 38"/>
          <p:cNvSpPr txBox="1"/>
          <p:nvPr/>
        </p:nvSpPr>
        <p:spPr>
          <a:xfrm>
            <a:off x="8626602" y="1109217"/>
            <a:ext cx="848994" cy="294005"/>
          </a:xfrm>
          <a:prstGeom prst="rect">
            <a:avLst/>
          </a:prstGeom>
        </p:spPr>
        <p:txBody>
          <a:bodyPr vert="horz" wrap="square" lIns="0" tIns="0" rIns="0" bIns="0" rtlCol="0">
            <a:spAutoFit/>
          </a:bodyPr>
          <a:lstStyle/>
          <a:p>
            <a:pPr algn="ctr">
              <a:lnSpc>
                <a:spcPct val="100000"/>
              </a:lnSpc>
            </a:pPr>
            <a:r>
              <a:rPr sz="1600" spc="-5" dirty="0">
                <a:latin typeface="Univers for BP"/>
                <a:cs typeface="Univers for BP"/>
              </a:rPr>
              <a:t>11</a:t>
            </a:r>
            <a:endParaRPr sz="1600">
              <a:latin typeface="Univers for BP"/>
              <a:cs typeface="Univers for BP"/>
            </a:endParaRPr>
          </a:p>
        </p:txBody>
      </p:sp>
      <p:sp>
        <p:nvSpPr>
          <p:cNvPr id="39" name="object 39"/>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40" name="object 40"/>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8</a:t>
            </a:fld>
            <a:endParaRPr sz="1200">
              <a:latin typeface="Univers for BP Light"/>
              <a:cs typeface="Univers for BP Ligh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615933" y="3518153"/>
            <a:ext cx="862965" cy="676910"/>
          </a:xfrm>
          <a:custGeom>
            <a:avLst/>
            <a:gdLst/>
            <a:ahLst/>
            <a:cxnLst/>
            <a:rect l="l" t="t" r="r" b="b"/>
            <a:pathLst>
              <a:path w="862965" h="676910">
                <a:moveTo>
                  <a:pt x="0" y="45085"/>
                </a:moveTo>
                <a:lnTo>
                  <a:pt x="3544" y="27539"/>
                </a:lnTo>
                <a:lnTo>
                  <a:pt x="13208" y="13208"/>
                </a:lnTo>
                <a:lnTo>
                  <a:pt x="27539" y="3544"/>
                </a:lnTo>
                <a:lnTo>
                  <a:pt x="45085" y="0"/>
                </a:lnTo>
                <a:lnTo>
                  <a:pt x="817499" y="0"/>
                </a:lnTo>
                <a:lnTo>
                  <a:pt x="835044" y="3544"/>
                </a:lnTo>
                <a:lnTo>
                  <a:pt x="849376" y="13208"/>
                </a:lnTo>
                <a:lnTo>
                  <a:pt x="859039" y="27539"/>
                </a:lnTo>
                <a:lnTo>
                  <a:pt x="862584" y="45085"/>
                </a:lnTo>
                <a:lnTo>
                  <a:pt x="862584" y="631571"/>
                </a:lnTo>
                <a:lnTo>
                  <a:pt x="859039" y="649116"/>
                </a:lnTo>
                <a:lnTo>
                  <a:pt x="849376" y="663448"/>
                </a:lnTo>
                <a:lnTo>
                  <a:pt x="835044" y="673111"/>
                </a:lnTo>
                <a:lnTo>
                  <a:pt x="817499" y="676656"/>
                </a:lnTo>
                <a:lnTo>
                  <a:pt x="45085" y="676656"/>
                </a:lnTo>
                <a:lnTo>
                  <a:pt x="27539" y="673111"/>
                </a:lnTo>
                <a:lnTo>
                  <a:pt x="13208" y="663448"/>
                </a:lnTo>
                <a:lnTo>
                  <a:pt x="3544" y="649116"/>
                </a:lnTo>
                <a:lnTo>
                  <a:pt x="0" y="631571"/>
                </a:lnTo>
                <a:lnTo>
                  <a:pt x="0" y="45085"/>
                </a:lnTo>
                <a:close/>
              </a:path>
            </a:pathLst>
          </a:custGeom>
          <a:ln w="19812">
            <a:solidFill>
              <a:srgbClr val="CECEF1"/>
            </a:solidFill>
          </a:ln>
        </p:spPr>
        <p:txBody>
          <a:bodyPr wrap="square" lIns="0" tIns="0" rIns="0" bIns="0" rtlCol="0"/>
          <a:lstStyle/>
          <a:p>
            <a:endParaRPr/>
          </a:p>
        </p:txBody>
      </p:sp>
      <p:sp>
        <p:nvSpPr>
          <p:cNvPr id="3" name="object 3"/>
          <p:cNvSpPr/>
          <p:nvPr/>
        </p:nvSpPr>
        <p:spPr>
          <a:xfrm>
            <a:off x="663701" y="5685282"/>
            <a:ext cx="7711440" cy="672465"/>
          </a:xfrm>
          <a:custGeom>
            <a:avLst/>
            <a:gdLst/>
            <a:ahLst/>
            <a:cxnLst/>
            <a:rect l="l" t="t" r="r" b="b"/>
            <a:pathLst>
              <a:path w="7711440" h="672464">
                <a:moveTo>
                  <a:pt x="0" y="27203"/>
                </a:moveTo>
                <a:lnTo>
                  <a:pt x="2137" y="16614"/>
                </a:lnTo>
                <a:lnTo>
                  <a:pt x="7967" y="7967"/>
                </a:lnTo>
                <a:lnTo>
                  <a:pt x="16614" y="2137"/>
                </a:lnTo>
                <a:lnTo>
                  <a:pt x="27203" y="0"/>
                </a:lnTo>
                <a:lnTo>
                  <a:pt x="7684262" y="0"/>
                </a:lnTo>
                <a:lnTo>
                  <a:pt x="7694830" y="2137"/>
                </a:lnTo>
                <a:lnTo>
                  <a:pt x="7703470" y="7967"/>
                </a:lnTo>
                <a:lnTo>
                  <a:pt x="7709300" y="16614"/>
                </a:lnTo>
                <a:lnTo>
                  <a:pt x="7711440" y="27203"/>
                </a:lnTo>
                <a:lnTo>
                  <a:pt x="7711440" y="644880"/>
                </a:lnTo>
                <a:lnTo>
                  <a:pt x="7709300" y="655469"/>
                </a:lnTo>
                <a:lnTo>
                  <a:pt x="7703470" y="664116"/>
                </a:lnTo>
                <a:lnTo>
                  <a:pt x="7694830" y="669946"/>
                </a:lnTo>
                <a:lnTo>
                  <a:pt x="7684262" y="672084"/>
                </a:lnTo>
                <a:lnTo>
                  <a:pt x="27203" y="672084"/>
                </a:lnTo>
                <a:lnTo>
                  <a:pt x="16614" y="669946"/>
                </a:lnTo>
                <a:lnTo>
                  <a:pt x="7967" y="664116"/>
                </a:lnTo>
                <a:lnTo>
                  <a:pt x="2137" y="655469"/>
                </a:lnTo>
                <a:lnTo>
                  <a:pt x="0" y="644880"/>
                </a:lnTo>
                <a:lnTo>
                  <a:pt x="0" y="27203"/>
                </a:lnTo>
                <a:close/>
              </a:path>
            </a:pathLst>
          </a:custGeom>
          <a:ln w="19812">
            <a:solidFill>
              <a:srgbClr val="BEBEBE"/>
            </a:solidFill>
          </a:ln>
        </p:spPr>
        <p:txBody>
          <a:bodyPr wrap="square" lIns="0" tIns="0" rIns="0" bIns="0" rtlCol="0"/>
          <a:lstStyle/>
          <a:p>
            <a:endParaRPr/>
          </a:p>
        </p:txBody>
      </p:sp>
      <p:sp>
        <p:nvSpPr>
          <p:cNvPr id="4" name="object 4"/>
          <p:cNvSpPr/>
          <p:nvPr/>
        </p:nvSpPr>
        <p:spPr>
          <a:xfrm>
            <a:off x="8608314" y="4309109"/>
            <a:ext cx="870585" cy="1231900"/>
          </a:xfrm>
          <a:custGeom>
            <a:avLst/>
            <a:gdLst/>
            <a:ahLst/>
            <a:cxnLst/>
            <a:rect l="l" t="t" r="r" b="b"/>
            <a:pathLst>
              <a:path w="870584" h="1231900">
                <a:moveTo>
                  <a:pt x="0" y="58038"/>
                </a:moveTo>
                <a:lnTo>
                  <a:pt x="4550" y="35415"/>
                </a:lnTo>
                <a:lnTo>
                  <a:pt x="16970" y="16970"/>
                </a:lnTo>
                <a:lnTo>
                  <a:pt x="35415" y="4550"/>
                </a:lnTo>
                <a:lnTo>
                  <a:pt x="58038" y="0"/>
                </a:lnTo>
                <a:lnTo>
                  <a:pt x="812164" y="0"/>
                </a:lnTo>
                <a:lnTo>
                  <a:pt x="834788" y="4550"/>
                </a:lnTo>
                <a:lnTo>
                  <a:pt x="853233" y="16970"/>
                </a:lnTo>
                <a:lnTo>
                  <a:pt x="865653" y="35415"/>
                </a:lnTo>
                <a:lnTo>
                  <a:pt x="870203" y="58038"/>
                </a:lnTo>
                <a:lnTo>
                  <a:pt x="870203" y="1173352"/>
                </a:lnTo>
                <a:lnTo>
                  <a:pt x="865653" y="1195976"/>
                </a:lnTo>
                <a:lnTo>
                  <a:pt x="853233" y="1214421"/>
                </a:lnTo>
                <a:lnTo>
                  <a:pt x="834788" y="1226841"/>
                </a:lnTo>
                <a:lnTo>
                  <a:pt x="812164" y="1231392"/>
                </a:lnTo>
                <a:lnTo>
                  <a:pt x="58038" y="1231392"/>
                </a:lnTo>
                <a:lnTo>
                  <a:pt x="35415" y="1226841"/>
                </a:lnTo>
                <a:lnTo>
                  <a:pt x="16970" y="1214421"/>
                </a:lnTo>
                <a:lnTo>
                  <a:pt x="4550" y="1195976"/>
                </a:lnTo>
                <a:lnTo>
                  <a:pt x="0" y="1173352"/>
                </a:lnTo>
                <a:lnTo>
                  <a:pt x="0" y="58038"/>
                </a:lnTo>
                <a:close/>
              </a:path>
            </a:pathLst>
          </a:custGeom>
          <a:ln w="19812">
            <a:solidFill>
              <a:srgbClr val="FFCCCC"/>
            </a:solidFill>
          </a:ln>
        </p:spPr>
        <p:txBody>
          <a:bodyPr wrap="square" lIns="0" tIns="0" rIns="0" bIns="0" rtlCol="0"/>
          <a:lstStyle/>
          <a:p>
            <a:endParaRPr/>
          </a:p>
        </p:txBody>
      </p:sp>
      <p:sp>
        <p:nvSpPr>
          <p:cNvPr id="5" name="object 5"/>
          <p:cNvSpPr txBox="1"/>
          <p:nvPr/>
        </p:nvSpPr>
        <p:spPr>
          <a:xfrm>
            <a:off x="8860917" y="4647945"/>
            <a:ext cx="363855" cy="803275"/>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110</a:t>
            </a:r>
            <a:endParaRPr sz="1600">
              <a:latin typeface="Univers for BP"/>
              <a:cs typeface="Univers for BP"/>
            </a:endParaRPr>
          </a:p>
          <a:p>
            <a:pPr marL="12700">
              <a:lnSpc>
                <a:spcPct val="100000"/>
              </a:lnSpc>
              <a:spcBef>
                <a:spcPts val="190"/>
              </a:spcBef>
            </a:pPr>
            <a:r>
              <a:rPr sz="1600" spc="-5" dirty="0">
                <a:latin typeface="Univers for BP"/>
                <a:cs typeface="Univers for BP"/>
              </a:rPr>
              <a:t>112</a:t>
            </a:r>
            <a:endParaRPr sz="1600">
              <a:latin typeface="Univers for BP"/>
              <a:cs typeface="Univers for BP"/>
            </a:endParaRPr>
          </a:p>
          <a:p>
            <a:pPr marL="12700">
              <a:lnSpc>
                <a:spcPct val="100000"/>
              </a:lnSpc>
              <a:spcBef>
                <a:spcPts val="190"/>
              </a:spcBef>
            </a:pPr>
            <a:r>
              <a:rPr sz="1600" spc="-10" dirty="0">
                <a:latin typeface="Univers for BP"/>
                <a:cs typeface="Univers for BP"/>
              </a:rPr>
              <a:t>114</a:t>
            </a:r>
            <a:endParaRPr sz="1600">
              <a:latin typeface="Univers for BP"/>
              <a:cs typeface="Univers for BP"/>
            </a:endParaRPr>
          </a:p>
        </p:txBody>
      </p:sp>
      <p:sp>
        <p:nvSpPr>
          <p:cNvPr id="6" name="object 6"/>
          <p:cNvSpPr/>
          <p:nvPr/>
        </p:nvSpPr>
        <p:spPr>
          <a:xfrm>
            <a:off x="8623554" y="5628894"/>
            <a:ext cx="841375" cy="728980"/>
          </a:xfrm>
          <a:custGeom>
            <a:avLst/>
            <a:gdLst/>
            <a:ahLst/>
            <a:cxnLst/>
            <a:rect l="l" t="t" r="r" b="b"/>
            <a:pathLst>
              <a:path w="841375" h="728979">
                <a:moveTo>
                  <a:pt x="0" y="48552"/>
                </a:moveTo>
                <a:lnTo>
                  <a:pt x="3811" y="29655"/>
                </a:lnTo>
                <a:lnTo>
                  <a:pt x="14208" y="14222"/>
                </a:lnTo>
                <a:lnTo>
                  <a:pt x="29628" y="3816"/>
                </a:lnTo>
                <a:lnTo>
                  <a:pt x="48514" y="0"/>
                </a:lnTo>
                <a:lnTo>
                  <a:pt x="792734" y="0"/>
                </a:lnTo>
                <a:lnTo>
                  <a:pt x="811619" y="3816"/>
                </a:lnTo>
                <a:lnTo>
                  <a:pt x="827039" y="14222"/>
                </a:lnTo>
                <a:lnTo>
                  <a:pt x="837436" y="29655"/>
                </a:lnTo>
                <a:lnTo>
                  <a:pt x="841248" y="48552"/>
                </a:lnTo>
                <a:lnTo>
                  <a:pt x="841248" y="679919"/>
                </a:lnTo>
                <a:lnTo>
                  <a:pt x="837436" y="698816"/>
                </a:lnTo>
                <a:lnTo>
                  <a:pt x="827039" y="714249"/>
                </a:lnTo>
                <a:lnTo>
                  <a:pt x="811619" y="724655"/>
                </a:lnTo>
                <a:lnTo>
                  <a:pt x="792734" y="728471"/>
                </a:lnTo>
                <a:lnTo>
                  <a:pt x="48514" y="728471"/>
                </a:lnTo>
                <a:lnTo>
                  <a:pt x="29628" y="724655"/>
                </a:lnTo>
                <a:lnTo>
                  <a:pt x="14208" y="714249"/>
                </a:lnTo>
                <a:lnTo>
                  <a:pt x="3811" y="698816"/>
                </a:lnTo>
                <a:lnTo>
                  <a:pt x="0" y="679919"/>
                </a:lnTo>
                <a:lnTo>
                  <a:pt x="0" y="48552"/>
                </a:lnTo>
                <a:close/>
              </a:path>
            </a:pathLst>
          </a:custGeom>
          <a:ln w="19812">
            <a:solidFill>
              <a:srgbClr val="BEBEBE"/>
            </a:solidFill>
          </a:ln>
        </p:spPr>
        <p:txBody>
          <a:bodyPr wrap="square" lIns="0" tIns="0" rIns="0" bIns="0" rtlCol="0"/>
          <a:lstStyle/>
          <a:p>
            <a:endParaRPr/>
          </a:p>
        </p:txBody>
      </p:sp>
      <p:sp>
        <p:nvSpPr>
          <p:cNvPr id="7" name="object 7"/>
          <p:cNvSpPr/>
          <p:nvPr/>
        </p:nvSpPr>
        <p:spPr>
          <a:xfrm>
            <a:off x="671322" y="4286250"/>
            <a:ext cx="7703820" cy="1254760"/>
          </a:xfrm>
          <a:custGeom>
            <a:avLst/>
            <a:gdLst/>
            <a:ahLst/>
            <a:cxnLst/>
            <a:rect l="l" t="t" r="r" b="b"/>
            <a:pathLst>
              <a:path w="7703820" h="1254760">
                <a:moveTo>
                  <a:pt x="0" y="50800"/>
                </a:moveTo>
                <a:lnTo>
                  <a:pt x="3988" y="31021"/>
                </a:lnTo>
                <a:lnTo>
                  <a:pt x="14865" y="14874"/>
                </a:lnTo>
                <a:lnTo>
                  <a:pt x="31000" y="3990"/>
                </a:lnTo>
                <a:lnTo>
                  <a:pt x="50761" y="0"/>
                </a:lnTo>
                <a:lnTo>
                  <a:pt x="7653020" y="0"/>
                </a:lnTo>
                <a:lnTo>
                  <a:pt x="7672798" y="3990"/>
                </a:lnTo>
                <a:lnTo>
                  <a:pt x="7688945" y="14874"/>
                </a:lnTo>
                <a:lnTo>
                  <a:pt x="7699829" y="31021"/>
                </a:lnTo>
                <a:lnTo>
                  <a:pt x="7703820" y="50800"/>
                </a:lnTo>
                <a:lnTo>
                  <a:pt x="7703820" y="1203452"/>
                </a:lnTo>
                <a:lnTo>
                  <a:pt x="7699829" y="1223230"/>
                </a:lnTo>
                <a:lnTo>
                  <a:pt x="7688945" y="1239377"/>
                </a:lnTo>
                <a:lnTo>
                  <a:pt x="7672798" y="1250261"/>
                </a:lnTo>
                <a:lnTo>
                  <a:pt x="7653020" y="1254252"/>
                </a:lnTo>
                <a:lnTo>
                  <a:pt x="50761" y="1254252"/>
                </a:lnTo>
                <a:lnTo>
                  <a:pt x="31000" y="1250261"/>
                </a:lnTo>
                <a:lnTo>
                  <a:pt x="14865" y="1239377"/>
                </a:lnTo>
                <a:lnTo>
                  <a:pt x="3988" y="1223230"/>
                </a:lnTo>
                <a:lnTo>
                  <a:pt x="0" y="1203452"/>
                </a:lnTo>
                <a:lnTo>
                  <a:pt x="0" y="50800"/>
                </a:lnTo>
                <a:close/>
              </a:path>
            </a:pathLst>
          </a:custGeom>
          <a:ln w="19812">
            <a:solidFill>
              <a:srgbClr val="FFCCCC"/>
            </a:solidFill>
          </a:ln>
        </p:spPr>
        <p:txBody>
          <a:bodyPr wrap="square" lIns="0" tIns="0" rIns="0" bIns="0" rtlCol="0"/>
          <a:lstStyle/>
          <a:p>
            <a:endParaRPr/>
          </a:p>
        </p:txBody>
      </p:sp>
      <p:sp>
        <p:nvSpPr>
          <p:cNvPr id="8" name="object 8"/>
          <p:cNvSpPr txBox="1"/>
          <p:nvPr/>
        </p:nvSpPr>
        <p:spPr>
          <a:xfrm>
            <a:off x="1047089" y="4643373"/>
            <a:ext cx="3532504" cy="803275"/>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5" dirty="0">
                <a:latin typeface="Univers for BP"/>
                <a:cs typeface="Univers for BP"/>
              </a:rPr>
              <a:t>Comparisons to last year’s</a:t>
            </a:r>
            <a:r>
              <a:rPr sz="1600" spc="20" dirty="0">
                <a:latin typeface="Univers for BP"/>
                <a:cs typeface="Univers for BP"/>
              </a:rPr>
              <a:t> </a:t>
            </a:r>
            <a:r>
              <a:rPr sz="1600" spc="-5" dirty="0">
                <a:latin typeface="Univers for BP"/>
                <a:cs typeface="Univers for BP"/>
              </a:rPr>
              <a:t>outlook</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Extending </a:t>
            </a:r>
            <a:r>
              <a:rPr sz="1600" spc="-10" dirty="0">
                <a:latin typeface="Univers for BP"/>
                <a:cs typeface="Univers for BP"/>
              </a:rPr>
              <a:t>the </a:t>
            </a:r>
            <a:r>
              <a:rPr sz="1600" spc="-5" dirty="0">
                <a:latin typeface="Univers for BP"/>
                <a:cs typeface="Univers for BP"/>
              </a:rPr>
              <a:t>outlook to</a:t>
            </a:r>
            <a:r>
              <a:rPr sz="1600" spc="35" dirty="0">
                <a:latin typeface="Univers for BP"/>
                <a:cs typeface="Univers for BP"/>
              </a:rPr>
              <a:t> </a:t>
            </a:r>
            <a:r>
              <a:rPr sz="1600" spc="-5" dirty="0">
                <a:latin typeface="Univers for BP"/>
                <a:cs typeface="Univers for BP"/>
              </a:rPr>
              <a:t>2040</a:t>
            </a:r>
            <a:endParaRPr sz="1600">
              <a:latin typeface="Univers for BP"/>
              <a:cs typeface="Univers for BP"/>
            </a:endParaRPr>
          </a:p>
          <a:p>
            <a:pPr marL="189230" indent="-176530">
              <a:lnSpc>
                <a:spcPct val="100000"/>
              </a:lnSpc>
              <a:spcBef>
                <a:spcPts val="190"/>
              </a:spcBef>
              <a:buFont typeface="Arial"/>
              <a:buChar char="•"/>
              <a:tabLst>
                <a:tab pos="189865" algn="l"/>
              </a:tabLst>
            </a:pPr>
            <a:r>
              <a:rPr sz="1600" spc="-5" dirty="0">
                <a:latin typeface="Univers for BP"/>
                <a:cs typeface="Univers for BP"/>
              </a:rPr>
              <a:t>Comparisons to external</a:t>
            </a:r>
            <a:r>
              <a:rPr sz="1600" spc="25" dirty="0">
                <a:latin typeface="Univers for BP"/>
                <a:cs typeface="Univers for BP"/>
              </a:rPr>
              <a:t> </a:t>
            </a:r>
            <a:r>
              <a:rPr sz="1600" spc="-10" dirty="0">
                <a:latin typeface="Univers for BP"/>
                <a:cs typeface="Univers for BP"/>
              </a:rPr>
              <a:t>outlooks</a:t>
            </a:r>
            <a:endParaRPr sz="1600">
              <a:latin typeface="Univers for BP"/>
              <a:cs typeface="Univers for BP"/>
            </a:endParaRPr>
          </a:p>
        </p:txBody>
      </p:sp>
      <p:sp>
        <p:nvSpPr>
          <p:cNvPr id="9" name="object 9"/>
          <p:cNvSpPr txBox="1"/>
          <p:nvPr/>
        </p:nvSpPr>
        <p:spPr>
          <a:xfrm>
            <a:off x="1060805" y="1391158"/>
            <a:ext cx="471805" cy="266700"/>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15" dirty="0">
                <a:latin typeface="Univers for BP"/>
                <a:cs typeface="Univers for BP"/>
              </a:rPr>
              <a:t>O</a:t>
            </a:r>
            <a:r>
              <a:rPr sz="1600" spc="-5" dirty="0">
                <a:latin typeface="Univers for BP"/>
                <a:cs typeface="Univers for BP"/>
              </a:rPr>
              <a:t>il</a:t>
            </a:r>
            <a:endParaRPr sz="1600">
              <a:latin typeface="Univers for BP"/>
              <a:cs typeface="Univers for BP"/>
            </a:endParaRPr>
          </a:p>
        </p:txBody>
      </p:sp>
      <p:sp>
        <p:nvSpPr>
          <p:cNvPr id="10" name="object 10"/>
          <p:cNvSpPr txBox="1"/>
          <p:nvPr/>
        </p:nvSpPr>
        <p:spPr>
          <a:xfrm>
            <a:off x="1527428" y="1653539"/>
            <a:ext cx="4139565" cy="247015"/>
          </a:xfrm>
          <a:prstGeom prst="rect">
            <a:avLst/>
          </a:prstGeom>
          <a:solidFill>
            <a:srgbClr val="EBF5FF"/>
          </a:solidFill>
        </p:spPr>
        <p:txBody>
          <a:bodyPr vert="horz" wrap="square" lIns="0" tIns="0" rIns="0" bIns="0" rtlCol="0">
            <a:spAutoFit/>
          </a:bodyPr>
          <a:lstStyle/>
          <a:p>
            <a:pPr>
              <a:lnSpc>
                <a:spcPts val="1870"/>
              </a:lnSpc>
            </a:pPr>
            <a:r>
              <a:rPr sz="1600" spc="-5" dirty="0">
                <a:solidFill>
                  <a:srgbClr val="009900"/>
                </a:solidFill>
                <a:latin typeface="Univers for BP"/>
                <a:cs typeface="Univers for BP"/>
              </a:rPr>
              <a:t>Alternative scenario: Growth in </a:t>
            </a:r>
            <a:r>
              <a:rPr sz="1600" spc="-10" dirty="0">
                <a:solidFill>
                  <a:srgbClr val="009900"/>
                </a:solidFill>
                <a:latin typeface="Univers for BP"/>
                <a:cs typeface="Univers for BP"/>
              </a:rPr>
              <a:t>US </a:t>
            </a:r>
            <a:r>
              <a:rPr sz="1600" spc="-5" dirty="0">
                <a:solidFill>
                  <a:srgbClr val="009900"/>
                </a:solidFill>
                <a:latin typeface="Univers for BP"/>
                <a:cs typeface="Univers for BP"/>
              </a:rPr>
              <a:t>tight</a:t>
            </a:r>
            <a:r>
              <a:rPr sz="1600" spc="140" dirty="0">
                <a:solidFill>
                  <a:srgbClr val="009900"/>
                </a:solidFill>
                <a:latin typeface="Univers for BP"/>
                <a:cs typeface="Univers for BP"/>
              </a:rPr>
              <a:t> </a:t>
            </a:r>
            <a:r>
              <a:rPr sz="1600" spc="-5" dirty="0">
                <a:solidFill>
                  <a:srgbClr val="009900"/>
                </a:solidFill>
                <a:latin typeface="Univers for BP"/>
                <a:cs typeface="Univers for BP"/>
              </a:rPr>
              <a:t>oil</a:t>
            </a:r>
            <a:endParaRPr sz="1600">
              <a:latin typeface="Univers for BP"/>
              <a:cs typeface="Univers for BP"/>
            </a:endParaRPr>
          </a:p>
        </p:txBody>
      </p:sp>
      <p:sp>
        <p:nvSpPr>
          <p:cNvPr id="11" name="object 11"/>
          <p:cNvSpPr txBox="1"/>
          <p:nvPr/>
        </p:nvSpPr>
        <p:spPr>
          <a:xfrm>
            <a:off x="1060805" y="1903221"/>
            <a:ext cx="1342390" cy="266700"/>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5" dirty="0">
                <a:latin typeface="Univers for BP"/>
                <a:cs typeface="Univers for BP"/>
              </a:rPr>
              <a:t>Natural</a:t>
            </a:r>
            <a:r>
              <a:rPr sz="1600" spc="-55" dirty="0">
                <a:latin typeface="Univers for BP"/>
                <a:cs typeface="Univers for BP"/>
              </a:rPr>
              <a:t> </a:t>
            </a:r>
            <a:r>
              <a:rPr sz="1600" spc="-10" dirty="0">
                <a:latin typeface="Univers for BP"/>
                <a:cs typeface="Univers for BP"/>
              </a:rPr>
              <a:t>Gas</a:t>
            </a:r>
            <a:endParaRPr sz="1600">
              <a:latin typeface="Univers for BP"/>
              <a:cs typeface="Univers for BP"/>
            </a:endParaRPr>
          </a:p>
        </p:txBody>
      </p:sp>
      <p:sp>
        <p:nvSpPr>
          <p:cNvPr id="12" name="object 12"/>
          <p:cNvSpPr txBox="1"/>
          <p:nvPr/>
        </p:nvSpPr>
        <p:spPr>
          <a:xfrm>
            <a:off x="1527428" y="2165604"/>
            <a:ext cx="4574540" cy="247015"/>
          </a:xfrm>
          <a:prstGeom prst="rect">
            <a:avLst/>
          </a:prstGeom>
          <a:solidFill>
            <a:srgbClr val="EBF5FF"/>
          </a:solidFill>
        </p:spPr>
        <p:txBody>
          <a:bodyPr vert="horz" wrap="square" lIns="0" tIns="0" rIns="0" bIns="0" rtlCol="0">
            <a:spAutoFit/>
          </a:bodyPr>
          <a:lstStyle/>
          <a:p>
            <a:pPr>
              <a:lnSpc>
                <a:spcPts val="1870"/>
              </a:lnSpc>
            </a:pPr>
            <a:r>
              <a:rPr sz="1600" spc="-5" dirty="0">
                <a:solidFill>
                  <a:srgbClr val="009900"/>
                </a:solidFill>
                <a:latin typeface="Univers for BP"/>
                <a:cs typeface="Univers for BP"/>
              </a:rPr>
              <a:t>Alternative scenario: Less coal-to-gas</a:t>
            </a:r>
            <a:r>
              <a:rPr sz="1600" spc="114" dirty="0">
                <a:solidFill>
                  <a:srgbClr val="009900"/>
                </a:solidFill>
                <a:latin typeface="Univers for BP"/>
                <a:cs typeface="Univers for BP"/>
              </a:rPr>
              <a:t> </a:t>
            </a:r>
            <a:r>
              <a:rPr sz="1600" spc="-5" dirty="0">
                <a:solidFill>
                  <a:srgbClr val="009900"/>
                </a:solidFill>
                <a:latin typeface="Univers for BP"/>
                <a:cs typeface="Univers for BP"/>
              </a:rPr>
              <a:t>switching</a:t>
            </a:r>
            <a:endParaRPr sz="1600">
              <a:latin typeface="Univers for BP"/>
              <a:cs typeface="Univers for BP"/>
            </a:endParaRPr>
          </a:p>
        </p:txBody>
      </p:sp>
      <p:sp>
        <p:nvSpPr>
          <p:cNvPr id="13" name="object 13"/>
          <p:cNvSpPr txBox="1"/>
          <p:nvPr/>
        </p:nvSpPr>
        <p:spPr>
          <a:xfrm>
            <a:off x="1060805" y="2415666"/>
            <a:ext cx="1362710" cy="522605"/>
          </a:xfrm>
          <a:prstGeom prst="rect">
            <a:avLst/>
          </a:prstGeom>
        </p:spPr>
        <p:txBody>
          <a:bodyPr vert="horz" wrap="square" lIns="0" tIns="0" rIns="0" bIns="0" rtlCol="0">
            <a:spAutoFit/>
          </a:bodyPr>
          <a:lstStyle/>
          <a:p>
            <a:pPr marL="189230" indent="-176530">
              <a:lnSpc>
                <a:spcPct val="100000"/>
              </a:lnSpc>
              <a:buFont typeface="Arial"/>
              <a:buChar char="•"/>
              <a:tabLst>
                <a:tab pos="189865" algn="l"/>
              </a:tabLst>
            </a:pPr>
            <a:r>
              <a:rPr sz="1600" spc="-5" dirty="0">
                <a:latin typeface="Univers for BP"/>
                <a:cs typeface="Univers for BP"/>
              </a:rPr>
              <a:t>Coal</a:t>
            </a:r>
            <a:endParaRPr sz="1600">
              <a:latin typeface="Univers for BP"/>
              <a:cs typeface="Univers for BP"/>
            </a:endParaRPr>
          </a:p>
          <a:p>
            <a:pPr marL="189230" indent="-176530">
              <a:lnSpc>
                <a:spcPct val="100000"/>
              </a:lnSpc>
              <a:spcBef>
                <a:spcPts val="95"/>
              </a:spcBef>
              <a:buFont typeface="Arial"/>
              <a:buChar char="•"/>
              <a:tabLst>
                <a:tab pos="189865" algn="l"/>
              </a:tabLst>
            </a:pPr>
            <a:r>
              <a:rPr sz="1600" spc="-5" dirty="0">
                <a:latin typeface="Univers for BP"/>
                <a:cs typeface="Univers for BP"/>
              </a:rPr>
              <a:t>Renewables</a:t>
            </a:r>
            <a:endParaRPr sz="1600">
              <a:latin typeface="Univers for BP"/>
              <a:cs typeface="Univers for BP"/>
            </a:endParaRPr>
          </a:p>
        </p:txBody>
      </p:sp>
      <p:sp>
        <p:nvSpPr>
          <p:cNvPr id="14" name="object 14"/>
          <p:cNvSpPr txBox="1"/>
          <p:nvPr/>
        </p:nvSpPr>
        <p:spPr>
          <a:xfrm>
            <a:off x="1527428" y="2933700"/>
            <a:ext cx="4846955" cy="247015"/>
          </a:xfrm>
          <a:prstGeom prst="rect">
            <a:avLst/>
          </a:prstGeom>
          <a:solidFill>
            <a:srgbClr val="EBF5FF"/>
          </a:solidFill>
        </p:spPr>
        <p:txBody>
          <a:bodyPr vert="horz" wrap="square" lIns="0" tIns="0" rIns="0" bIns="0" rtlCol="0">
            <a:spAutoFit/>
          </a:bodyPr>
          <a:lstStyle/>
          <a:p>
            <a:pPr>
              <a:lnSpc>
                <a:spcPts val="1875"/>
              </a:lnSpc>
            </a:pPr>
            <a:r>
              <a:rPr sz="1600" spc="-5" dirty="0">
                <a:solidFill>
                  <a:srgbClr val="009900"/>
                </a:solidFill>
                <a:latin typeface="Univers for BP"/>
                <a:cs typeface="Univers for BP"/>
              </a:rPr>
              <a:t>Alternative scenario</a:t>
            </a:r>
            <a:r>
              <a:rPr sz="1600" b="1" spc="-5" dirty="0">
                <a:solidFill>
                  <a:srgbClr val="009900"/>
                </a:solidFill>
                <a:latin typeface="Univers for BP"/>
                <a:cs typeface="Univers for BP"/>
              </a:rPr>
              <a:t>: </a:t>
            </a:r>
            <a:r>
              <a:rPr sz="1600" spc="-5" dirty="0">
                <a:solidFill>
                  <a:srgbClr val="009900"/>
                </a:solidFill>
                <a:latin typeface="Univers for BP"/>
                <a:cs typeface="Univers for BP"/>
              </a:rPr>
              <a:t>More </a:t>
            </a:r>
            <a:r>
              <a:rPr sz="1600" spc="-10" dirty="0">
                <a:solidFill>
                  <a:srgbClr val="009900"/>
                </a:solidFill>
                <a:latin typeface="Univers for BP"/>
                <a:cs typeface="Univers for BP"/>
              </a:rPr>
              <a:t>support for</a:t>
            </a:r>
            <a:r>
              <a:rPr sz="1600" spc="165" dirty="0">
                <a:solidFill>
                  <a:srgbClr val="009900"/>
                </a:solidFill>
                <a:latin typeface="Univers for BP"/>
                <a:cs typeface="Univers for BP"/>
              </a:rPr>
              <a:t> </a:t>
            </a:r>
            <a:r>
              <a:rPr sz="1600" spc="-5" dirty="0">
                <a:solidFill>
                  <a:srgbClr val="009900"/>
                </a:solidFill>
                <a:latin typeface="Univers for BP"/>
                <a:cs typeface="Univers for BP"/>
              </a:rPr>
              <a:t>renewables</a:t>
            </a:r>
            <a:endParaRPr sz="1600" dirty="0">
              <a:latin typeface="Univers for BP"/>
              <a:cs typeface="Univers for BP"/>
            </a:endParaRPr>
          </a:p>
        </p:txBody>
      </p:sp>
      <p:sp>
        <p:nvSpPr>
          <p:cNvPr id="15" name="object 15"/>
          <p:cNvSpPr/>
          <p:nvPr/>
        </p:nvSpPr>
        <p:spPr>
          <a:xfrm>
            <a:off x="663701" y="5628894"/>
            <a:ext cx="7703820" cy="276225"/>
          </a:xfrm>
          <a:custGeom>
            <a:avLst/>
            <a:gdLst/>
            <a:ahLst/>
            <a:cxnLst/>
            <a:rect l="l" t="t" r="r" b="b"/>
            <a:pathLst>
              <a:path w="7703820" h="276225">
                <a:moveTo>
                  <a:pt x="7676769" y="0"/>
                </a:moveTo>
                <a:lnTo>
                  <a:pt x="27012" y="0"/>
                </a:lnTo>
                <a:lnTo>
                  <a:pt x="16496" y="2122"/>
                </a:lnTo>
                <a:lnTo>
                  <a:pt x="7910" y="7910"/>
                </a:lnTo>
                <a:lnTo>
                  <a:pt x="2122" y="16496"/>
                </a:lnTo>
                <a:lnTo>
                  <a:pt x="0" y="27012"/>
                </a:lnTo>
                <a:lnTo>
                  <a:pt x="0" y="248831"/>
                </a:lnTo>
                <a:lnTo>
                  <a:pt x="2122" y="259347"/>
                </a:lnTo>
                <a:lnTo>
                  <a:pt x="7910" y="267933"/>
                </a:lnTo>
                <a:lnTo>
                  <a:pt x="16496" y="273721"/>
                </a:lnTo>
                <a:lnTo>
                  <a:pt x="27012" y="275843"/>
                </a:lnTo>
                <a:lnTo>
                  <a:pt x="7676769" y="275843"/>
                </a:lnTo>
                <a:lnTo>
                  <a:pt x="7687317" y="273721"/>
                </a:lnTo>
                <a:lnTo>
                  <a:pt x="7695914" y="267933"/>
                </a:lnTo>
                <a:lnTo>
                  <a:pt x="7701700" y="259347"/>
                </a:lnTo>
                <a:lnTo>
                  <a:pt x="7703820" y="248831"/>
                </a:lnTo>
                <a:lnTo>
                  <a:pt x="7703820" y="27012"/>
                </a:lnTo>
                <a:lnTo>
                  <a:pt x="7701700" y="16496"/>
                </a:lnTo>
                <a:lnTo>
                  <a:pt x="7695914" y="7910"/>
                </a:lnTo>
                <a:lnTo>
                  <a:pt x="7687317" y="2122"/>
                </a:lnTo>
                <a:lnTo>
                  <a:pt x="7676769" y="0"/>
                </a:lnTo>
                <a:close/>
              </a:path>
            </a:pathLst>
          </a:custGeom>
          <a:solidFill>
            <a:srgbClr val="BEBEBE"/>
          </a:solidFill>
        </p:spPr>
        <p:txBody>
          <a:bodyPr wrap="square" lIns="0" tIns="0" rIns="0" bIns="0" rtlCol="0"/>
          <a:lstStyle/>
          <a:p>
            <a:endParaRPr/>
          </a:p>
        </p:txBody>
      </p:sp>
      <p:sp>
        <p:nvSpPr>
          <p:cNvPr id="16" name="object 16"/>
          <p:cNvSpPr txBox="1"/>
          <p:nvPr/>
        </p:nvSpPr>
        <p:spPr>
          <a:xfrm>
            <a:off x="678941" y="3183763"/>
            <a:ext cx="7650079" cy="246221"/>
          </a:xfrm>
          <a:prstGeom prst="rect">
            <a:avLst/>
          </a:prstGeom>
        </p:spPr>
        <p:txBody>
          <a:bodyPr vert="horz" wrap="square" lIns="0" tIns="0" rIns="0" bIns="0" rtlCol="0">
            <a:spAutoFit/>
          </a:bodyPr>
          <a:lstStyle/>
          <a:p>
            <a:pPr marL="12700">
              <a:lnSpc>
                <a:spcPct val="100000"/>
              </a:lnSpc>
              <a:tabLst>
                <a:tab pos="354965" algn="l"/>
                <a:tab pos="7597775" algn="l"/>
              </a:tabLst>
            </a:pPr>
            <a:r>
              <a:rPr lang="en-GB" sz="1600" spc="-5" dirty="0">
                <a:latin typeface="Times New Roman"/>
                <a:cs typeface="Times New Roman"/>
              </a:rPr>
              <a:t> </a:t>
            </a:r>
            <a:r>
              <a:rPr sz="1600" spc="-5" dirty="0">
                <a:latin typeface="Times New Roman"/>
                <a:cs typeface="Times New Roman"/>
              </a:rPr>
              <a:t>	</a:t>
            </a:r>
            <a:r>
              <a:rPr sz="1600" spc="-5" dirty="0">
                <a:latin typeface="Arial"/>
                <a:cs typeface="Arial"/>
              </a:rPr>
              <a:t>•  </a:t>
            </a:r>
            <a:r>
              <a:rPr sz="1600" spc="-5" dirty="0">
                <a:latin typeface="Univers for BP"/>
                <a:cs typeface="Univers for BP"/>
              </a:rPr>
              <a:t>Nuclear and</a:t>
            </a:r>
            <a:r>
              <a:rPr sz="1600" spc="-85" dirty="0">
                <a:latin typeface="Univers for BP"/>
                <a:cs typeface="Univers for BP"/>
              </a:rPr>
              <a:t> </a:t>
            </a:r>
            <a:r>
              <a:rPr sz="1600" spc="-5" dirty="0">
                <a:latin typeface="Univers for BP"/>
                <a:cs typeface="Univers for BP"/>
              </a:rPr>
              <a:t>Hydro</a:t>
            </a:r>
            <a:endParaRPr sz="1600" dirty="0">
              <a:latin typeface="Univers for BP"/>
              <a:cs typeface="Univers for BP"/>
            </a:endParaRPr>
          </a:p>
        </p:txBody>
      </p:sp>
      <p:sp>
        <p:nvSpPr>
          <p:cNvPr id="17" name="object 17"/>
          <p:cNvSpPr/>
          <p:nvPr/>
        </p:nvSpPr>
        <p:spPr>
          <a:xfrm>
            <a:off x="663701" y="5628894"/>
            <a:ext cx="7703820" cy="276225"/>
          </a:xfrm>
          <a:custGeom>
            <a:avLst/>
            <a:gdLst/>
            <a:ahLst/>
            <a:cxnLst/>
            <a:rect l="l" t="t" r="r" b="b"/>
            <a:pathLst>
              <a:path w="7703820" h="276225">
                <a:moveTo>
                  <a:pt x="0" y="27012"/>
                </a:moveTo>
                <a:lnTo>
                  <a:pt x="2122" y="16496"/>
                </a:lnTo>
                <a:lnTo>
                  <a:pt x="7910" y="7910"/>
                </a:lnTo>
                <a:lnTo>
                  <a:pt x="16496" y="2122"/>
                </a:lnTo>
                <a:lnTo>
                  <a:pt x="27012" y="0"/>
                </a:lnTo>
                <a:lnTo>
                  <a:pt x="7676769" y="0"/>
                </a:lnTo>
                <a:lnTo>
                  <a:pt x="7687317" y="2122"/>
                </a:lnTo>
                <a:lnTo>
                  <a:pt x="7695914" y="7910"/>
                </a:lnTo>
                <a:lnTo>
                  <a:pt x="7701700" y="16496"/>
                </a:lnTo>
                <a:lnTo>
                  <a:pt x="7703820" y="27012"/>
                </a:lnTo>
                <a:lnTo>
                  <a:pt x="7703820" y="248831"/>
                </a:lnTo>
                <a:lnTo>
                  <a:pt x="7701700" y="259347"/>
                </a:lnTo>
                <a:lnTo>
                  <a:pt x="7695914" y="267933"/>
                </a:lnTo>
                <a:lnTo>
                  <a:pt x="7687317" y="273721"/>
                </a:lnTo>
                <a:lnTo>
                  <a:pt x="7676769" y="275843"/>
                </a:lnTo>
                <a:lnTo>
                  <a:pt x="27012" y="275843"/>
                </a:lnTo>
                <a:lnTo>
                  <a:pt x="16496" y="273721"/>
                </a:lnTo>
                <a:lnTo>
                  <a:pt x="7910" y="267933"/>
                </a:lnTo>
                <a:lnTo>
                  <a:pt x="2122" y="259347"/>
                </a:lnTo>
                <a:lnTo>
                  <a:pt x="0" y="248831"/>
                </a:lnTo>
                <a:lnTo>
                  <a:pt x="0" y="27012"/>
                </a:lnTo>
                <a:close/>
              </a:path>
            </a:pathLst>
          </a:custGeom>
          <a:ln w="19812">
            <a:solidFill>
              <a:srgbClr val="BEBEBE"/>
            </a:solidFill>
          </a:ln>
        </p:spPr>
        <p:txBody>
          <a:bodyPr wrap="square" lIns="0" tIns="0" rIns="0" bIns="0" rtlCol="0"/>
          <a:lstStyle/>
          <a:p>
            <a:endParaRPr/>
          </a:p>
        </p:txBody>
      </p:sp>
      <p:sp>
        <p:nvSpPr>
          <p:cNvPr id="18" name="object 18"/>
          <p:cNvSpPr txBox="1"/>
          <p:nvPr/>
        </p:nvSpPr>
        <p:spPr>
          <a:xfrm>
            <a:off x="766063" y="5635549"/>
            <a:ext cx="644525"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An</a:t>
            </a:r>
            <a:r>
              <a:rPr sz="1600" spc="-15" dirty="0">
                <a:latin typeface="Univers for BP"/>
                <a:cs typeface="Univers for BP"/>
              </a:rPr>
              <a:t>n</a:t>
            </a:r>
            <a:r>
              <a:rPr sz="1600" spc="-5" dirty="0">
                <a:latin typeface="Univers for BP"/>
                <a:cs typeface="Univers for BP"/>
              </a:rPr>
              <a:t>ex</a:t>
            </a:r>
            <a:endParaRPr sz="1600">
              <a:latin typeface="Univers for BP"/>
              <a:cs typeface="Univers for BP"/>
            </a:endParaRPr>
          </a:p>
        </p:txBody>
      </p:sp>
      <p:sp>
        <p:nvSpPr>
          <p:cNvPr id="19" name="object 19"/>
          <p:cNvSpPr txBox="1">
            <a:spLocks noGrp="1"/>
          </p:cNvSpPr>
          <p:nvPr>
            <p:ph type="title"/>
          </p:nvPr>
        </p:nvSpPr>
        <p:spPr>
          <a:xfrm>
            <a:off x="491439" y="538607"/>
            <a:ext cx="3037840" cy="393700"/>
          </a:xfrm>
          <a:prstGeom prst="rect">
            <a:avLst/>
          </a:prstGeom>
        </p:spPr>
        <p:txBody>
          <a:bodyPr vert="horz" wrap="square" lIns="0" tIns="0" rIns="0" bIns="0" rtlCol="0">
            <a:spAutoFit/>
          </a:bodyPr>
          <a:lstStyle/>
          <a:p>
            <a:pPr marL="12700">
              <a:lnSpc>
                <a:spcPct val="100000"/>
              </a:lnSpc>
            </a:pPr>
            <a:r>
              <a:rPr sz="2400" spc="-5" dirty="0"/>
              <a:t>Contents</a:t>
            </a:r>
            <a:r>
              <a:rPr sz="2400" spc="-25" dirty="0"/>
              <a:t> </a:t>
            </a:r>
            <a:r>
              <a:rPr sz="2400" spc="-5" dirty="0"/>
              <a:t>(continued)</a:t>
            </a:r>
            <a:endParaRPr sz="2400"/>
          </a:p>
        </p:txBody>
      </p:sp>
      <p:sp>
        <p:nvSpPr>
          <p:cNvPr id="20" name="object 20"/>
          <p:cNvSpPr/>
          <p:nvPr/>
        </p:nvSpPr>
        <p:spPr>
          <a:xfrm>
            <a:off x="671322" y="1029461"/>
            <a:ext cx="7703820" cy="342900"/>
          </a:xfrm>
          <a:custGeom>
            <a:avLst/>
            <a:gdLst/>
            <a:ahLst/>
            <a:cxnLst/>
            <a:rect l="l" t="t" r="r" b="b"/>
            <a:pathLst>
              <a:path w="7703820" h="342900">
                <a:moveTo>
                  <a:pt x="7666735" y="0"/>
                </a:moveTo>
                <a:lnTo>
                  <a:pt x="37033" y="0"/>
                </a:lnTo>
                <a:lnTo>
                  <a:pt x="22620" y="2919"/>
                </a:lnTo>
                <a:lnTo>
                  <a:pt x="10848" y="10874"/>
                </a:lnTo>
                <a:lnTo>
                  <a:pt x="2911" y="22663"/>
                </a:lnTo>
                <a:lnTo>
                  <a:pt x="0" y="37084"/>
                </a:lnTo>
                <a:lnTo>
                  <a:pt x="0" y="305815"/>
                </a:lnTo>
                <a:lnTo>
                  <a:pt x="2911" y="320236"/>
                </a:lnTo>
                <a:lnTo>
                  <a:pt x="10848" y="332025"/>
                </a:lnTo>
                <a:lnTo>
                  <a:pt x="22620" y="339980"/>
                </a:lnTo>
                <a:lnTo>
                  <a:pt x="37033" y="342900"/>
                </a:lnTo>
                <a:lnTo>
                  <a:pt x="7666735" y="342900"/>
                </a:lnTo>
                <a:lnTo>
                  <a:pt x="7681156" y="339980"/>
                </a:lnTo>
                <a:lnTo>
                  <a:pt x="7692945" y="332025"/>
                </a:lnTo>
                <a:lnTo>
                  <a:pt x="7700900" y="320236"/>
                </a:lnTo>
                <a:lnTo>
                  <a:pt x="7703820" y="305815"/>
                </a:lnTo>
                <a:lnTo>
                  <a:pt x="7703820" y="37084"/>
                </a:lnTo>
                <a:lnTo>
                  <a:pt x="7700900" y="22663"/>
                </a:lnTo>
                <a:lnTo>
                  <a:pt x="7692945" y="10874"/>
                </a:lnTo>
                <a:lnTo>
                  <a:pt x="7681156" y="2919"/>
                </a:lnTo>
                <a:lnTo>
                  <a:pt x="7666735" y="0"/>
                </a:lnTo>
                <a:close/>
              </a:path>
            </a:pathLst>
          </a:custGeom>
          <a:solidFill>
            <a:srgbClr val="B0E0D1"/>
          </a:solidFill>
        </p:spPr>
        <p:txBody>
          <a:bodyPr wrap="square" lIns="0" tIns="0" rIns="0" bIns="0" rtlCol="0"/>
          <a:lstStyle/>
          <a:p>
            <a:endParaRPr/>
          </a:p>
        </p:txBody>
      </p:sp>
      <p:sp>
        <p:nvSpPr>
          <p:cNvPr id="21" name="object 21"/>
          <p:cNvSpPr/>
          <p:nvPr/>
        </p:nvSpPr>
        <p:spPr>
          <a:xfrm>
            <a:off x="671322" y="1029461"/>
            <a:ext cx="7703820" cy="342900"/>
          </a:xfrm>
          <a:custGeom>
            <a:avLst/>
            <a:gdLst/>
            <a:ahLst/>
            <a:cxnLst/>
            <a:rect l="l" t="t" r="r" b="b"/>
            <a:pathLst>
              <a:path w="7703820" h="342900">
                <a:moveTo>
                  <a:pt x="0" y="37084"/>
                </a:moveTo>
                <a:lnTo>
                  <a:pt x="2911" y="22663"/>
                </a:lnTo>
                <a:lnTo>
                  <a:pt x="10848" y="10874"/>
                </a:lnTo>
                <a:lnTo>
                  <a:pt x="22620" y="2919"/>
                </a:lnTo>
                <a:lnTo>
                  <a:pt x="37033" y="0"/>
                </a:lnTo>
                <a:lnTo>
                  <a:pt x="7666735" y="0"/>
                </a:lnTo>
                <a:lnTo>
                  <a:pt x="7681156" y="2919"/>
                </a:lnTo>
                <a:lnTo>
                  <a:pt x="7692945" y="10874"/>
                </a:lnTo>
                <a:lnTo>
                  <a:pt x="7700900" y="22663"/>
                </a:lnTo>
                <a:lnTo>
                  <a:pt x="7703820" y="37084"/>
                </a:lnTo>
                <a:lnTo>
                  <a:pt x="7703820" y="305815"/>
                </a:lnTo>
                <a:lnTo>
                  <a:pt x="7700900" y="320236"/>
                </a:lnTo>
                <a:lnTo>
                  <a:pt x="7692945" y="332025"/>
                </a:lnTo>
                <a:lnTo>
                  <a:pt x="7681156" y="339980"/>
                </a:lnTo>
                <a:lnTo>
                  <a:pt x="7666735" y="342900"/>
                </a:lnTo>
                <a:lnTo>
                  <a:pt x="37033" y="342900"/>
                </a:lnTo>
                <a:lnTo>
                  <a:pt x="22620" y="339980"/>
                </a:lnTo>
                <a:lnTo>
                  <a:pt x="10848" y="332025"/>
                </a:lnTo>
                <a:lnTo>
                  <a:pt x="2911" y="320236"/>
                </a:lnTo>
                <a:lnTo>
                  <a:pt x="0" y="305815"/>
                </a:lnTo>
                <a:lnTo>
                  <a:pt x="0" y="37084"/>
                </a:lnTo>
                <a:close/>
              </a:path>
            </a:pathLst>
          </a:custGeom>
          <a:ln w="19812">
            <a:solidFill>
              <a:srgbClr val="B9E3D5"/>
            </a:solidFill>
          </a:ln>
        </p:spPr>
        <p:txBody>
          <a:bodyPr wrap="square" lIns="0" tIns="0" rIns="0" bIns="0" rtlCol="0"/>
          <a:lstStyle/>
          <a:p>
            <a:endParaRPr/>
          </a:p>
        </p:txBody>
      </p:sp>
      <p:sp>
        <p:nvSpPr>
          <p:cNvPr id="22" name="object 22"/>
          <p:cNvSpPr txBox="1"/>
          <p:nvPr/>
        </p:nvSpPr>
        <p:spPr>
          <a:xfrm>
            <a:off x="776427" y="1068704"/>
            <a:ext cx="272161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Demand and </a:t>
            </a:r>
            <a:r>
              <a:rPr sz="1600" spc="-10" dirty="0">
                <a:latin typeface="Univers for BP"/>
                <a:cs typeface="Univers for BP"/>
              </a:rPr>
              <a:t>supply </a:t>
            </a:r>
            <a:r>
              <a:rPr sz="1600" spc="-5" dirty="0">
                <a:latin typeface="Univers for BP"/>
                <a:cs typeface="Univers for BP"/>
              </a:rPr>
              <a:t>of</a:t>
            </a:r>
            <a:r>
              <a:rPr sz="1600" spc="5" dirty="0">
                <a:latin typeface="Univers for BP"/>
                <a:cs typeface="Univers for BP"/>
              </a:rPr>
              <a:t> </a:t>
            </a:r>
            <a:r>
              <a:rPr sz="1600" spc="-5" dirty="0">
                <a:latin typeface="Univers for BP"/>
                <a:cs typeface="Univers for BP"/>
              </a:rPr>
              <a:t>fuels</a:t>
            </a:r>
            <a:endParaRPr sz="1600">
              <a:latin typeface="Univers for BP"/>
              <a:cs typeface="Univers for BP"/>
            </a:endParaRPr>
          </a:p>
        </p:txBody>
      </p:sp>
      <p:sp>
        <p:nvSpPr>
          <p:cNvPr id="23" name="object 23"/>
          <p:cNvSpPr/>
          <p:nvPr/>
        </p:nvSpPr>
        <p:spPr>
          <a:xfrm>
            <a:off x="8629650" y="5633465"/>
            <a:ext cx="821690" cy="271780"/>
          </a:xfrm>
          <a:custGeom>
            <a:avLst/>
            <a:gdLst/>
            <a:ahLst/>
            <a:cxnLst/>
            <a:rect l="l" t="t" r="r" b="b"/>
            <a:pathLst>
              <a:path w="821690" h="271779">
                <a:moveTo>
                  <a:pt x="794893" y="0"/>
                </a:moveTo>
                <a:lnTo>
                  <a:pt x="26543" y="0"/>
                </a:lnTo>
                <a:lnTo>
                  <a:pt x="16234" y="2086"/>
                </a:lnTo>
                <a:lnTo>
                  <a:pt x="7794" y="7778"/>
                </a:lnTo>
                <a:lnTo>
                  <a:pt x="2093" y="16223"/>
                </a:lnTo>
                <a:lnTo>
                  <a:pt x="0" y="26568"/>
                </a:lnTo>
                <a:lnTo>
                  <a:pt x="0" y="244703"/>
                </a:lnTo>
                <a:lnTo>
                  <a:pt x="2093" y="255048"/>
                </a:lnTo>
                <a:lnTo>
                  <a:pt x="7794" y="263493"/>
                </a:lnTo>
                <a:lnTo>
                  <a:pt x="16234" y="269185"/>
                </a:lnTo>
                <a:lnTo>
                  <a:pt x="26543" y="271272"/>
                </a:lnTo>
                <a:lnTo>
                  <a:pt x="794893" y="271272"/>
                </a:lnTo>
                <a:lnTo>
                  <a:pt x="805201" y="269185"/>
                </a:lnTo>
                <a:lnTo>
                  <a:pt x="813641" y="263493"/>
                </a:lnTo>
                <a:lnTo>
                  <a:pt x="819342" y="255048"/>
                </a:lnTo>
                <a:lnTo>
                  <a:pt x="821435" y="244703"/>
                </a:lnTo>
                <a:lnTo>
                  <a:pt x="821435" y="26568"/>
                </a:lnTo>
                <a:lnTo>
                  <a:pt x="819342" y="16223"/>
                </a:lnTo>
                <a:lnTo>
                  <a:pt x="813641" y="7778"/>
                </a:lnTo>
                <a:lnTo>
                  <a:pt x="805201" y="2086"/>
                </a:lnTo>
                <a:lnTo>
                  <a:pt x="794893" y="0"/>
                </a:lnTo>
                <a:close/>
              </a:path>
            </a:pathLst>
          </a:custGeom>
          <a:solidFill>
            <a:srgbClr val="BEBEBE"/>
          </a:solidFill>
        </p:spPr>
        <p:txBody>
          <a:bodyPr wrap="square" lIns="0" tIns="0" rIns="0" bIns="0" rtlCol="0"/>
          <a:lstStyle/>
          <a:p>
            <a:endParaRPr/>
          </a:p>
        </p:txBody>
      </p:sp>
      <p:sp>
        <p:nvSpPr>
          <p:cNvPr id="24" name="object 24"/>
          <p:cNvSpPr/>
          <p:nvPr/>
        </p:nvSpPr>
        <p:spPr>
          <a:xfrm>
            <a:off x="8629650" y="5633465"/>
            <a:ext cx="821690" cy="271780"/>
          </a:xfrm>
          <a:custGeom>
            <a:avLst/>
            <a:gdLst/>
            <a:ahLst/>
            <a:cxnLst/>
            <a:rect l="l" t="t" r="r" b="b"/>
            <a:pathLst>
              <a:path w="821690" h="271779">
                <a:moveTo>
                  <a:pt x="0" y="26568"/>
                </a:moveTo>
                <a:lnTo>
                  <a:pt x="2093" y="16223"/>
                </a:lnTo>
                <a:lnTo>
                  <a:pt x="7794" y="7778"/>
                </a:lnTo>
                <a:lnTo>
                  <a:pt x="16234" y="2086"/>
                </a:lnTo>
                <a:lnTo>
                  <a:pt x="26543" y="0"/>
                </a:lnTo>
                <a:lnTo>
                  <a:pt x="794893" y="0"/>
                </a:lnTo>
                <a:lnTo>
                  <a:pt x="805201" y="2086"/>
                </a:lnTo>
                <a:lnTo>
                  <a:pt x="813641" y="7778"/>
                </a:lnTo>
                <a:lnTo>
                  <a:pt x="819342" y="16223"/>
                </a:lnTo>
                <a:lnTo>
                  <a:pt x="821435" y="26568"/>
                </a:lnTo>
                <a:lnTo>
                  <a:pt x="821435" y="244703"/>
                </a:lnTo>
                <a:lnTo>
                  <a:pt x="819342" y="255048"/>
                </a:lnTo>
                <a:lnTo>
                  <a:pt x="813641" y="263493"/>
                </a:lnTo>
                <a:lnTo>
                  <a:pt x="805201" y="269185"/>
                </a:lnTo>
                <a:lnTo>
                  <a:pt x="794893" y="271272"/>
                </a:lnTo>
                <a:lnTo>
                  <a:pt x="26543" y="271272"/>
                </a:lnTo>
                <a:lnTo>
                  <a:pt x="16234" y="269185"/>
                </a:lnTo>
                <a:lnTo>
                  <a:pt x="7794" y="263493"/>
                </a:lnTo>
                <a:lnTo>
                  <a:pt x="2093" y="255048"/>
                </a:lnTo>
                <a:lnTo>
                  <a:pt x="0" y="244703"/>
                </a:lnTo>
                <a:lnTo>
                  <a:pt x="0" y="26568"/>
                </a:lnTo>
                <a:close/>
              </a:path>
            </a:pathLst>
          </a:custGeom>
          <a:ln w="19812">
            <a:solidFill>
              <a:srgbClr val="BEBEBE"/>
            </a:solidFill>
          </a:ln>
        </p:spPr>
        <p:txBody>
          <a:bodyPr wrap="square" lIns="0" tIns="0" rIns="0" bIns="0" rtlCol="0"/>
          <a:lstStyle/>
          <a:p>
            <a:endParaRPr/>
          </a:p>
        </p:txBody>
      </p:sp>
      <p:sp>
        <p:nvSpPr>
          <p:cNvPr id="25" name="object 25"/>
          <p:cNvSpPr txBox="1"/>
          <p:nvPr/>
        </p:nvSpPr>
        <p:spPr>
          <a:xfrm>
            <a:off x="8629650" y="5637682"/>
            <a:ext cx="821690" cy="267335"/>
          </a:xfrm>
          <a:prstGeom prst="rect">
            <a:avLst/>
          </a:prstGeom>
        </p:spPr>
        <p:txBody>
          <a:bodyPr vert="horz" wrap="square" lIns="0" tIns="0" rIns="0" bIns="0" rtlCol="0">
            <a:spAutoFit/>
          </a:bodyPr>
          <a:lstStyle/>
          <a:p>
            <a:pPr marL="241300">
              <a:lnSpc>
                <a:spcPct val="100000"/>
              </a:lnSpc>
            </a:pPr>
            <a:r>
              <a:rPr sz="1600" spc="-5" dirty="0">
                <a:latin typeface="Univers for BP"/>
                <a:cs typeface="Univers for BP"/>
              </a:rPr>
              <a:t>119</a:t>
            </a:r>
            <a:endParaRPr sz="1600">
              <a:latin typeface="Univers for BP"/>
              <a:cs typeface="Univers for BP"/>
            </a:endParaRPr>
          </a:p>
        </p:txBody>
      </p:sp>
      <p:sp>
        <p:nvSpPr>
          <p:cNvPr id="26" name="object 26"/>
          <p:cNvSpPr/>
          <p:nvPr/>
        </p:nvSpPr>
        <p:spPr>
          <a:xfrm>
            <a:off x="8623554" y="3527297"/>
            <a:ext cx="855344" cy="304800"/>
          </a:xfrm>
          <a:custGeom>
            <a:avLst/>
            <a:gdLst/>
            <a:ahLst/>
            <a:cxnLst/>
            <a:rect l="l" t="t" r="r" b="b"/>
            <a:pathLst>
              <a:path w="855345" h="304800">
                <a:moveTo>
                  <a:pt x="828801" y="0"/>
                </a:moveTo>
                <a:lnTo>
                  <a:pt x="26162" y="0"/>
                </a:lnTo>
                <a:lnTo>
                  <a:pt x="15966" y="2051"/>
                </a:lnTo>
                <a:lnTo>
                  <a:pt x="7651" y="7651"/>
                </a:lnTo>
                <a:lnTo>
                  <a:pt x="2051" y="15966"/>
                </a:lnTo>
                <a:lnTo>
                  <a:pt x="0" y="26162"/>
                </a:lnTo>
                <a:lnTo>
                  <a:pt x="0" y="278638"/>
                </a:lnTo>
                <a:lnTo>
                  <a:pt x="2051" y="288833"/>
                </a:lnTo>
                <a:lnTo>
                  <a:pt x="7651" y="297148"/>
                </a:lnTo>
                <a:lnTo>
                  <a:pt x="15966" y="302748"/>
                </a:lnTo>
                <a:lnTo>
                  <a:pt x="26162" y="304800"/>
                </a:lnTo>
                <a:lnTo>
                  <a:pt x="828801" y="304800"/>
                </a:lnTo>
                <a:lnTo>
                  <a:pt x="838997" y="302748"/>
                </a:lnTo>
                <a:lnTo>
                  <a:pt x="847312" y="297148"/>
                </a:lnTo>
                <a:lnTo>
                  <a:pt x="852912" y="288833"/>
                </a:lnTo>
                <a:lnTo>
                  <a:pt x="854964" y="278638"/>
                </a:lnTo>
                <a:lnTo>
                  <a:pt x="854964" y="26162"/>
                </a:lnTo>
                <a:lnTo>
                  <a:pt x="852912" y="15966"/>
                </a:lnTo>
                <a:lnTo>
                  <a:pt x="847312" y="7651"/>
                </a:lnTo>
                <a:lnTo>
                  <a:pt x="838997" y="2051"/>
                </a:lnTo>
                <a:lnTo>
                  <a:pt x="828801" y="0"/>
                </a:lnTo>
                <a:close/>
              </a:path>
            </a:pathLst>
          </a:custGeom>
          <a:solidFill>
            <a:srgbClr val="CECEF1">
              <a:alpha val="84704"/>
            </a:srgbClr>
          </a:solidFill>
        </p:spPr>
        <p:txBody>
          <a:bodyPr wrap="square" lIns="0" tIns="0" rIns="0" bIns="0" rtlCol="0"/>
          <a:lstStyle/>
          <a:p>
            <a:endParaRPr/>
          </a:p>
        </p:txBody>
      </p:sp>
      <p:sp>
        <p:nvSpPr>
          <p:cNvPr id="27" name="object 27"/>
          <p:cNvSpPr/>
          <p:nvPr/>
        </p:nvSpPr>
        <p:spPr>
          <a:xfrm>
            <a:off x="8623554" y="3527297"/>
            <a:ext cx="855344" cy="304800"/>
          </a:xfrm>
          <a:custGeom>
            <a:avLst/>
            <a:gdLst/>
            <a:ahLst/>
            <a:cxnLst/>
            <a:rect l="l" t="t" r="r" b="b"/>
            <a:pathLst>
              <a:path w="855345" h="304800">
                <a:moveTo>
                  <a:pt x="0" y="26162"/>
                </a:moveTo>
                <a:lnTo>
                  <a:pt x="2051" y="15966"/>
                </a:lnTo>
                <a:lnTo>
                  <a:pt x="7651" y="7651"/>
                </a:lnTo>
                <a:lnTo>
                  <a:pt x="15966" y="2051"/>
                </a:lnTo>
                <a:lnTo>
                  <a:pt x="26162" y="0"/>
                </a:lnTo>
                <a:lnTo>
                  <a:pt x="828801" y="0"/>
                </a:lnTo>
                <a:lnTo>
                  <a:pt x="838997" y="2051"/>
                </a:lnTo>
                <a:lnTo>
                  <a:pt x="847312" y="7651"/>
                </a:lnTo>
                <a:lnTo>
                  <a:pt x="852912" y="15966"/>
                </a:lnTo>
                <a:lnTo>
                  <a:pt x="854964" y="26162"/>
                </a:lnTo>
                <a:lnTo>
                  <a:pt x="854964" y="278638"/>
                </a:lnTo>
                <a:lnTo>
                  <a:pt x="852912" y="288833"/>
                </a:lnTo>
                <a:lnTo>
                  <a:pt x="847312" y="297148"/>
                </a:lnTo>
                <a:lnTo>
                  <a:pt x="838997" y="302748"/>
                </a:lnTo>
                <a:lnTo>
                  <a:pt x="828801" y="304800"/>
                </a:lnTo>
                <a:lnTo>
                  <a:pt x="26162" y="304800"/>
                </a:lnTo>
                <a:lnTo>
                  <a:pt x="15966" y="302748"/>
                </a:lnTo>
                <a:lnTo>
                  <a:pt x="7651" y="297148"/>
                </a:lnTo>
                <a:lnTo>
                  <a:pt x="2051" y="288833"/>
                </a:lnTo>
                <a:lnTo>
                  <a:pt x="0" y="278638"/>
                </a:lnTo>
                <a:lnTo>
                  <a:pt x="0" y="26162"/>
                </a:lnTo>
                <a:close/>
              </a:path>
            </a:pathLst>
          </a:custGeom>
          <a:ln w="19812">
            <a:solidFill>
              <a:srgbClr val="CECEF1"/>
            </a:solidFill>
          </a:ln>
        </p:spPr>
        <p:txBody>
          <a:bodyPr wrap="square" lIns="0" tIns="0" rIns="0" bIns="0" rtlCol="0"/>
          <a:lstStyle/>
          <a:p>
            <a:endParaRPr/>
          </a:p>
        </p:txBody>
      </p:sp>
      <p:sp>
        <p:nvSpPr>
          <p:cNvPr id="28" name="object 28"/>
          <p:cNvSpPr txBox="1"/>
          <p:nvPr/>
        </p:nvSpPr>
        <p:spPr>
          <a:xfrm>
            <a:off x="8864854" y="3547364"/>
            <a:ext cx="368935" cy="565785"/>
          </a:xfrm>
          <a:prstGeom prst="rect">
            <a:avLst/>
          </a:prstGeom>
        </p:spPr>
        <p:txBody>
          <a:bodyPr vert="horz" wrap="square" lIns="0" tIns="0" rIns="0" bIns="0" rtlCol="0">
            <a:spAutoFit/>
          </a:bodyPr>
          <a:lstStyle/>
          <a:p>
            <a:pPr marL="17145">
              <a:lnSpc>
                <a:spcPct val="100000"/>
              </a:lnSpc>
            </a:pPr>
            <a:r>
              <a:rPr sz="1600" spc="-10" dirty="0">
                <a:latin typeface="Univers for BP"/>
                <a:cs typeface="Univers for BP"/>
              </a:rPr>
              <a:t>103</a:t>
            </a:r>
            <a:endParaRPr sz="1600">
              <a:latin typeface="Univers for BP"/>
              <a:cs typeface="Univers for BP"/>
            </a:endParaRPr>
          </a:p>
          <a:p>
            <a:pPr marL="12700">
              <a:lnSpc>
                <a:spcPct val="100000"/>
              </a:lnSpc>
              <a:spcBef>
                <a:spcPts val="430"/>
              </a:spcBef>
            </a:pPr>
            <a:r>
              <a:rPr sz="1600" spc="-5" dirty="0">
                <a:latin typeface="Univers for BP"/>
                <a:cs typeface="Univers for BP"/>
              </a:rPr>
              <a:t>106</a:t>
            </a:r>
            <a:endParaRPr sz="1600">
              <a:latin typeface="Univers for BP"/>
              <a:cs typeface="Univers for BP"/>
            </a:endParaRPr>
          </a:p>
        </p:txBody>
      </p:sp>
      <p:sp>
        <p:nvSpPr>
          <p:cNvPr id="29" name="object 29"/>
          <p:cNvSpPr/>
          <p:nvPr/>
        </p:nvSpPr>
        <p:spPr>
          <a:xfrm>
            <a:off x="671322" y="3518153"/>
            <a:ext cx="7703820" cy="676910"/>
          </a:xfrm>
          <a:custGeom>
            <a:avLst/>
            <a:gdLst/>
            <a:ahLst/>
            <a:cxnLst/>
            <a:rect l="l" t="t" r="r" b="b"/>
            <a:pathLst>
              <a:path w="7703820" h="676910">
                <a:moveTo>
                  <a:pt x="0" y="27432"/>
                </a:moveTo>
                <a:lnTo>
                  <a:pt x="2151" y="16769"/>
                </a:lnTo>
                <a:lnTo>
                  <a:pt x="8018" y="8048"/>
                </a:lnTo>
                <a:lnTo>
                  <a:pt x="16721" y="2160"/>
                </a:lnTo>
                <a:lnTo>
                  <a:pt x="27381" y="0"/>
                </a:lnTo>
                <a:lnTo>
                  <a:pt x="7676387" y="0"/>
                </a:lnTo>
                <a:lnTo>
                  <a:pt x="7687050" y="2160"/>
                </a:lnTo>
                <a:lnTo>
                  <a:pt x="7695771" y="8048"/>
                </a:lnTo>
                <a:lnTo>
                  <a:pt x="7701659" y="16769"/>
                </a:lnTo>
                <a:lnTo>
                  <a:pt x="7703820" y="27432"/>
                </a:lnTo>
                <a:lnTo>
                  <a:pt x="7703820" y="649224"/>
                </a:lnTo>
                <a:lnTo>
                  <a:pt x="7701659" y="659886"/>
                </a:lnTo>
                <a:lnTo>
                  <a:pt x="7695771" y="668607"/>
                </a:lnTo>
                <a:lnTo>
                  <a:pt x="7687050" y="674495"/>
                </a:lnTo>
                <a:lnTo>
                  <a:pt x="7676387" y="676656"/>
                </a:lnTo>
                <a:lnTo>
                  <a:pt x="27381" y="676656"/>
                </a:lnTo>
                <a:lnTo>
                  <a:pt x="16721" y="674495"/>
                </a:lnTo>
                <a:lnTo>
                  <a:pt x="8018" y="668607"/>
                </a:lnTo>
                <a:lnTo>
                  <a:pt x="2151" y="659886"/>
                </a:lnTo>
                <a:lnTo>
                  <a:pt x="0" y="649224"/>
                </a:lnTo>
                <a:lnTo>
                  <a:pt x="0" y="27432"/>
                </a:lnTo>
                <a:close/>
              </a:path>
            </a:pathLst>
          </a:custGeom>
          <a:ln w="19812">
            <a:solidFill>
              <a:srgbClr val="CECEF1"/>
            </a:solidFill>
          </a:ln>
        </p:spPr>
        <p:txBody>
          <a:bodyPr wrap="square" lIns="0" tIns="0" rIns="0" bIns="0" rtlCol="0"/>
          <a:lstStyle/>
          <a:p>
            <a:endParaRPr/>
          </a:p>
        </p:txBody>
      </p:sp>
      <p:sp>
        <p:nvSpPr>
          <p:cNvPr id="30" name="object 30"/>
          <p:cNvSpPr txBox="1"/>
          <p:nvPr/>
        </p:nvSpPr>
        <p:spPr>
          <a:xfrm>
            <a:off x="1507108" y="3868801"/>
            <a:ext cx="6370320" cy="247015"/>
          </a:xfrm>
          <a:prstGeom prst="rect">
            <a:avLst/>
          </a:prstGeom>
          <a:solidFill>
            <a:srgbClr val="EBF5FF"/>
          </a:solidFill>
        </p:spPr>
        <p:txBody>
          <a:bodyPr vert="horz" wrap="square" lIns="0" tIns="0" rIns="0" bIns="0" rtlCol="0">
            <a:spAutoFit/>
          </a:bodyPr>
          <a:lstStyle/>
          <a:p>
            <a:pPr>
              <a:lnSpc>
                <a:spcPts val="1875"/>
              </a:lnSpc>
            </a:pPr>
            <a:r>
              <a:rPr sz="1600" spc="-5" dirty="0">
                <a:solidFill>
                  <a:srgbClr val="009900"/>
                </a:solidFill>
                <a:latin typeface="Univers for BP"/>
                <a:cs typeface="Univers for BP"/>
              </a:rPr>
              <a:t>Alternative scenarios: Faster Transition and Even Faster</a:t>
            </a:r>
            <a:r>
              <a:rPr sz="1600" spc="180" dirty="0">
                <a:solidFill>
                  <a:srgbClr val="009900"/>
                </a:solidFill>
                <a:latin typeface="Univers for BP"/>
                <a:cs typeface="Univers for BP"/>
              </a:rPr>
              <a:t> </a:t>
            </a:r>
            <a:r>
              <a:rPr sz="1600" spc="-5" dirty="0">
                <a:solidFill>
                  <a:srgbClr val="009900"/>
                </a:solidFill>
                <a:latin typeface="Univers for BP"/>
                <a:cs typeface="Univers for BP"/>
              </a:rPr>
              <a:t>Transition</a:t>
            </a:r>
            <a:endParaRPr sz="1600">
              <a:latin typeface="Univers for BP"/>
              <a:cs typeface="Univers for BP"/>
            </a:endParaRPr>
          </a:p>
        </p:txBody>
      </p:sp>
      <p:sp>
        <p:nvSpPr>
          <p:cNvPr id="31" name="object 31"/>
          <p:cNvSpPr/>
          <p:nvPr/>
        </p:nvSpPr>
        <p:spPr>
          <a:xfrm>
            <a:off x="671322" y="3528821"/>
            <a:ext cx="7703820" cy="303530"/>
          </a:xfrm>
          <a:custGeom>
            <a:avLst/>
            <a:gdLst/>
            <a:ahLst/>
            <a:cxnLst/>
            <a:rect l="l" t="t" r="r" b="b"/>
            <a:pathLst>
              <a:path w="7703820" h="303529">
                <a:moveTo>
                  <a:pt x="7657719" y="0"/>
                </a:moveTo>
                <a:lnTo>
                  <a:pt x="46126" y="0"/>
                </a:lnTo>
                <a:lnTo>
                  <a:pt x="28171" y="3631"/>
                </a:lnTo>
                <a:lnTo>
                  <a:pt x="13509" y="13525"/>
                </a:lnTo>
                <a:lnTo>
                  <a:pt x="3624" y="28182"/>
                </a:lnTo>
                <a:lnTo>
                  <a:pt x="0" y="46100"/>
                </a:lnTo>
                <a:lnTo>
                  <a:pt x="0" y="257175"/>
                </a:lnTo>
                <a:lnTo>
                  <a:pt x="3624" y="275093"/>
                </a:lnTo>
                <a:lnTo>
                  <a:pt x="13509" y="289750"/>
                </a:lnTo>
                <a:lnTo>
                  <a:pt x="28171" y="299644"/>
                </a:lnTo>
                <a:lnTo>
                  <a:pt x="46126" y="303275"/>
                </a:lnTo>
                <a:lnTo>
                  <a:pt x="7657719" y="303275"/>
                </a:lnTo>
                <a:lnTo>
                  <a:pt x="7675637" y="299644"/>
                </a:lnTo>
                <a:lnTo>
                  <a:pt x="7690294" y="289750"/>
                </a:lnTo>
                <a:lnTo>
                  <a:pt x="7700188" y="275093"/>
                </a:lnTo>
                <a:lnTo>
                  <a:pt x="7703820" y="257175"/>
                </a:lnTo>
                <a:lnTo>
                  <a:pt x="7703820" y="46100"/>
                </a:lnTo>
                <a:lnTo>
                  <a:pt x="7700188" y="28182"/>
                </a:lnTo>
                <a:lnTo>
                  <a:pt x="7690294" y="13525"/>
                </a:lnTo>
                <a:lnTo>
                  <a:pt x="7675637" y="3631"/>
                </a:lnTo>
                <a:lnTo>
                  <a:pt x="7657719" y="0"/>
                </a:lnTo>
                <a:close/>
              </a:path>
            </a:pathLst>
          </a:custGeom>
          <a:solidFill>
            <a:srgbClr val="CECEF1"/>
          </a:solidFill>
        </p:spPr>
        <p:txBody>
          <a:bodyPr wrap="square" lIns="0" tIns="0" rIns="0" bIns="0" rtlCol="0"/>
          <a:lstStyle/>
          <a:p>
            <a:endParaRPr/>
          </a:p>
        </p:txBody>
      </p:sp>
      <p:sp>
        <p:nvSpPr>
          <p:cNvPr id="32" name="object 32"/>
          <p:cNvSpPr/>
          <p:nvPr/>
        </p:nvSpPr>
        <p:spPr>
          <a:xfrm>
            <a:off x="671322" y="3528821"/>
            <a:ext cx="7703820" cy="303530"/>
          </a:xfrm>
          <a:custGeom>
            <a:avLst/>
            <a:gdLst/>
            <a:ahLst/>
            <a:cxnLst/>
            <a:rect l="l" t="t" r="r" b="b"/>
            <a:pathLst>
              <a:path w="7703820" h="303529">
                <a:moveTo>
                  <a:pt x="0" y="46100"/>
                </a:moveTo>
                <a:lnTo>
                  <a:pt x="3624" y="28182"/>
                </a:lnTo>
                <a:lnTo>
                  <a:pt x="13509" y="13525"/>
                </a:lnTo>
                <a:lnTo>
                  <a:pt x="28171" y="3631"/>
                </a:lnTo>
                <a:lnTo>
                  <a:pt x="46126" y="0"/>
                </a:lnTo>
                <a:lnTo>
                  <a:pt x="7657719" y="0"/>
                </a:lnTo>
                <a:lnTo>
                  <a:pt x="7675637" y="3631"/>
                </a:lnTo>
                <a:lnTo>
                  <a:pt x="7690294" y="13525"/>
                </a:lnTo>
                <a:lnTo>
                  <a:pt x="7700188" y="28182"/>
                </a:lnTo>
                <a:lnTo>
                  <a:pt x="7703820" y="46100"/>
                </a:lnTo>
                <a:lnTo>
                  <a:pt x="7703820" y="257175"/>
                </a:lnTo>
                <a:lnTo>
                  <a:pt x="7700188" y="275093"/>
                </a:lnTo>
                <a:lnTo>
                  <a:pt x="7690294" y="289750"/>
                </a:lnTo>
                <a:lnTo>
                  <a:pt x="7675637" y="299644"/>
                </a:lnTo>
                <a:lnTo>
                  <a:pt x="7657719" y="303275"/>
                </a:lnTo>
                <a:lnTo>
                  <a:pt x="46126" y="303275"/>
                </a:lnTo>
                <a:lnTo>
                  <a:pt x="28171" y="299644"/>
                </a:lnTo>
                <a:lnTo>
                  <a:pt x="13509" y="289750"/>
                </a:lnTo>
                <a:lnTo>
                  <a:pt x="3624" y="275093"/>
                </a:lnTo>
                <a:lnTo>
                  <a:pt x="0" y="257175"/>
                </a:lnTo>
                <a:lnTo>
                  <a:pt x="0" y="46100"/>
                </a:lnTo>
                <a:close/>
              </a:path>
            </a:pathLst>
          </a:custGeom>
          <a:ln w="19812">
            <a:solidFill>
              <a:srgbClr val="CECEF1"/>
            </a:solidFill>
          </a:ln>
        </p:spPr>
        <p:txBody>
          <a:bodyPr wrap="square" lIns="0" tIns="0" rIns="0" bIns="0" rtlCol="0"/>
          <a:lstStyle/>
          <a:p>
            <a:endParaRPr/>
          </a:p>
        </p:txBody>
      </p:sp>
      <p:sp>
        <p:nvSpPr>
          <p:cNvPr id="33" name="object 33"/>
          <p:cNvSpPr txBox="1"/>
          <p:nvPr/>
        </p:nvSpPr>
        <p:spPr>
          <a:xfrm>
            <a:off x="779170" y="3548633"/>
            <a:ext cx="1748155"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Carbon</a:t>
            </a:r>
            <a:r>
              <a:rPr sz="1600" spc="-45" dirty="0">
                <a:latin typeface="Univers for BP"/>
                <a:cs typeface="Univers for BP"/>
              </a:rPr>
              <a:t> </a:t>
            </a:r>
            <a:r>
              <a:rPr sz="1600" spc="-10" dirty="0">
                <a:latin typeface="Univers for BP"/>
                <a:cs typeface="Univers for BP"/>
              </a:rPr>
              <a:t>emissions</a:t>
            </a:r>
            <a:endParaRPr sz="1600">
              <a:latin typeface="Univers for BP"/>
              <a:cs typeface="Univers for BP"/>
            </a:endParaRPr>
          </a:p>
        </p:txBody>
      </p:sp>
      <p:sp>
        <p:nvSpPr>
          <p:cNvPr id="34" name="object 34"/>
          <p:cNvSpPr/>
          <p:nvPr/>
        </p:nvSpPr>
        <p:spPr>
          <a:xfrm>
            <a:off x="678941" y="4286250"/>
            <a:ext cx="7703820" cy="317500"/>
          </a:xfrm>
          <a:custGeom>
            <a:avLst/>
            <a:gdLst/>
            <a:ahLst/>
            <a:cxnLst/>
            <a:rect l="l" t="t" r="r" b="b"/>
            <a:pathLst>
              <a:path w="7703820" h="317500">
                <a:moveTo>
                  <a:pt x="7672832" y="0"/>
                </a:moveTo>
                <a:lnTo>
                  <a:pt x="31038" y="0"/>
                </a:lnTo>
                <a:lnTo>
                  <a:pt x="18955" y="2430"/>
                </a:lnTo>
                <a:lnTo>
                  <a:pt x="9090" y="9064"/>
                </a:lnTo>
                <a:lnTo>
                  <a:pt x="2438" y="18913"/>
                </a:lnTo>
                <a:lnTo>
                  <a:pt x="0" y="30987"/>
                </a:lnTo>
                <a:lnTo>
                  <a:pt x="0" y="286004"/>
                </a:lnTo>
                <a:lnTo>
                  <a:pt x="2438" y="298078"/>
                </a:lnTo>
                <a:lnTo>
                  <a:pt x="9090" y="307927"/>
                </a:lnTo>
                <a:lnTo>
                  <a:pt x="18955" y="314561"/>
                </a:lnTo>
                <a:lnTo>
                  <a:pt x="31038" y="316992"/>
                </a:lnTo>
                <a:lnTo>
                  <a:pt x="7672832" y="316992"/>
                </a:lnTo>
                <a:lnTo>
                  <a:pt x="7684906" y="314561"/>
                </a:lnTo>
                <a:lnTo>
                  <a:pt x="7694755" y="307927"/>
                </a:lnTo>
                <a:lnTo>
                  <a:pt x="7701389" y="298078"/>
                </a:lnTo>
                <a:lnTo>
                  <a:pt x="7703819" y="286004"/>
                </a:lnTo>
                <a:lnTo>
                  <a:pt x="7703819" y="30987"/>
                </a:lnTo>
                <a:lnTo>
                  <a:pt x="7701389" y="18913"/>
                </a:lnTo>
                <a:lnTo>
                  <a:pt x="7694755" y="9064"/>
                </a:lnTo>
                <a:lnTo>
                  <a:pt x="7684906" y="2430"/>
                </a:lnTo>
                <a:lnTo>
                  <a:pt x="7672832" y="0"/>
                </a:lnTo>
                <a:close/>
              </a:path>
            </a:pathLst>
          </a:custGeom>
          <a:solidFill>
            <a:srgbClr val="FFCCCC"/>
          </a:solidFill>
        </p:spPr>
        <p:txBody>
          <a:bodyPr wrap="square" lIns="0" tIns="0" rIns="0" bIns="0" rtlCol="0"/>
          <a:lstStyle/>
          <a:p>
            <a:endParaRPr/>
          </a:p>
        </p:txBody>
      </p:sp>
      <p:sp>
        <p:nvSpPr>
          <p:cNvPr id="35" name="object 35"/>
          <p:cNvSpPr/>
          <p:nvPr/>
        </p:nvSpPr>
        <p:spPr>
          <a:xfrm>
            <a:off x="678941" y="4286250"/>
            <a:ext cx="7703820" cy="317500"/>
          </a:xfrm>
          <a:custGeom>
            <a:avLst/>
            <a:gdLst/>
            <a:ahLst/>
            <a:cxnLst/>
            <a:rect l="l" t="t" r="r" b="b"/>
            <a:pathLst>
              <a:path w="7703820" h="317500">
                <a:moveTo>
                  <a:pt x="0" y="30987"/>
                </a:moveTo>
                <a:lnTo>
                  <a:pt x="2438" y="18913"/>
                </a:lnTo>
                <a:lnTo>
                  <a:pt x="9090" y="9064"/>
                </a:lnTo>
                <a:lnTo>
                  <a:pt x="18955" y="2430"/>
                </a:lnTo>
                <a:lnTo>
                  <a:pt x="31038" y="0"/>
                </a:lnTo>
                <a:lnTo>
                  <a:pt x="7672832" y="0"/>
                </a:lnTo>
                <a:lnTo>
                  <a:pt x="7684906" y="2430"/>
                </a:lnTo>
                <a:lnTo>
                  <a:pt x="7694755" y="9064"/>
                </a:lnTo>
                <a:lnTo>
                  <a:pt x="7701389" y="18913"/>
                </a:lnTo>
                <a:lnTo>
                  <a:pt x="7703819" y="30987"/>
                </a:lnTo>
                <a:lnTo>
                  <a:pt x="7703819" y="286004"/>
                </a:lnTo>
                <a:lnTo>
                  <a:pt x="7701389" y="298078"/>
                </a:lnTo>
                <a:lnTo>
                  <a:pt x="7694755" y="307927"/>
                </a:lnTo>
                <a:lnTo>
                  <a:pt x="7684906" y="314561"/>
                </a:lnTo>
                <a:lnTo>
                  <a:pt x="7672832" y="316992"/>
                </a:lnTo>
                <a:lnTo>
                  <a:pt x="31038" y="316992"/>
                </a:lnTo>
                <a:lnTo>
                  <a:pt x="18955" y="314561"/>
                </a:lnTo>
                <a:lnTo>
                  <a:pt x="9090" y="307927"/>
                </a:lnTo>
                <a:lnTo>
                  <a:pt x="2438" y="298078"/>
                </a:lnTo>
                <a:lnTo>
                  <a:pt x="0" y="286004"/>
                </a:lnTo>
                <a:lnTo>
                  <a:pt x="0" y="30987"/>
                </a:lnTo>
                <a:close/>
              </a:path>
            </a:pathLst>
          </a:custGeom>
          <a:ln w="19812">
            <a:solidFill>
              <a:srgbClr val="FFCCCC"/>
            </a:solidFill>
          </a:ln>
        </p:spPr>
        <p:txBody>
          <a:bodyPr wrap="square" lIns="0" tIns="0" rIns="0" bIns="0" rtlCol="0"/>
          <a:lstStyle/>
          <a:p>
            <a:endParaRPr/>
          </a:p>
        </p:txBody>
      </p:sp>
      <p:sp>
        <p:nvSpPr>
          <p:cNvPr id="36" name="object 36"/>
          <p:cNvSpPr txBox="1"/>
          <p:nvPr/>
        </p:nvSpPr>
        <p:spPr>
          <a:xfrm>
            <a:off x="782523" y="4313682"/>
            <a:ext cx="1297305"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Compari</a:t>
            </a:r>
            <a:r>
              <a:rPr sz="1600" spc="-10" dirty="0">
                <a:latin typeface="Univers for BP"/>
                <a:cs typeface="Univers for BP"/>
              </a:rPr>
              <a:t>s</a:t>
            </a:r>
            <a:r>
              <a:rPr sz="1600" spc="-5" dirty="0">
                <a:latin typeface="Univers for BP"/>
                <a:cs typeface="Univers for BP"/>
              </a:rPr>
              <a:t>o</a:t>
            </a:r>
            <a:r>
              <a:rPr sz="1600" spc="-15" dirty="0">
                <a:latin typeface="Univers for BP"/>
                <a:cs typeface="Univers for BP"/>
              </a:rPr>
              <a:t>n</a:t>
            </a:r>
            <a:r>
              <a:rPr sz="1600" spc="-5" dirty="0">
                <a:latin typeface="Univers for BP"/>
                <a:cs typeface="Univers for BP"/>
              </a:rPr>
              <a:t>s</a:t>
            </a:r>
            <a:endParaRPr sz="1600">
              <a:latin typeface="Univers for BP"/>
              <a:cs typeface="Univers for BP"/>
            </a:endParaRPr>
          </a:p>
        </p:txBody>
      </p:sp>
      <p:sp>
        <p:nvSpPr>
          <p:cNvPr id="37" name="object 37"/>
          <p:cNvSpPr/>
          <p:nvPr/>
        </p:nvSpPr>
        <p:spPr>
          <a:xfrm>
            <a:off x="8623554" y="4309109"/>
            <a:ext cx="855344" cy="337185"/>
          </a:xfrm>
          <a:custGeom>
            <a:avLst/>
            <a:gdLst/>
            <a:ahLst/>
            <a:cxnLst/>
            <a:rect l="l" t="t" r="r" b="b"/>
            <a:pathLst>
              <a:path w="855345" h="337185">
                <a:moveTo>
                  <a:pt x="826007" y="0"/>
                </a:moveTo>
                <a:lnTo>
                  <a:pt x="28955" y="0"/>
                </a:lnTo>
                <a:lnTo>
                  <a:pt x="17680" y="2274"/>
                </a:lnTo>
                <a:lnTo>
                  <a:pt x="8477" y="8477"/>
                </a:lnTo>
                <a:lnTo>
                  <a:pt x="2274" y="17680"/>
                </a:lnTo>
                <a:lnTo>
                  <a:pt x="0" y="28956"/>
                </a:lnTo>
                <a:lnTo>
                  <a:pt x="0" y="307847"/>
                </a:lnTo>
                <a:lnTo>
                  <a:pt x="2274" y="319123"/>
                </a:lnTo>
                <a:lnTo>
                  <a:pt x="8477" y="328326"/>
                </a:lnTo>
                <a:lnTo>
                  <a:pt x="17680" y="334529"/>
                </a:lnTo>
                <a:lnTo>
                  <a:pt x="28955" y="336803"/>
                </a:lnTo>
                <a:lnTo>
                  <a:pt x="826007" y="336803"/>
                </a:lnTo>
                <a:lnTo>
                  <a:pt x="837283" y="334529"/>
                </a:lnTo>
                <a:lnTo>
                  <a:pt x="846486" y="328326"/>
                </a:lnTo>
                <a:lnTo>
                  <a:pt x="852689" y="319123"/>
                </a:lnTo>
                <a:lnTo>
                  <a:pt x="854964" y="307847"/>
                </a:lnTo>
                <a:lnTo>
                  <a:pt x="854964" y="28956"/>
                </a:lnTo>
                <a:lnTo>
                  <a:pt x="852689" y="17680"/>
                </a:lnTo>
                <a:lnTo>
                  <a:pt x="846486" y="8477"/>
                </a:lnTo>
                <a:lnTo>
                  <a:pt x="837283" y="2274"/>
                </a:lnTo>
                <a:lnTo>
                  <a:pt x="826007" y="0"/>
                </a:lnTo>
                <a:close/>
              </a:path>
            </a:pathLst>
          </a:custGeom>
          <a:solidFill>
            <a:srgbClr val="FFCCCC">
              <a:alpha val="84704"/>
            </a:srgbClr>
          </a:solidFill>
        </p:spPr>
        <p:txBody>
          <a:bodyPr wrap="square" lIns="0" tIns="0" rIns="0" bIns="0" rtlCol="0"/>
          <a:lstStyle/>
          <a:p>
            <a:endParaRPr/>
          </a:p>
        </p:txBody>
      </p:sp>
      <p:sp>
        <p:nvSpPr>
          <p:cNvPr id="38" name="object 38"/>
          <p:cNvSpPr/>
          <p:nvPr/>
        </p:nvSpPr>
        <p:spPr>
          <a:xfrm>
            <a:off x="8623554" y="4309109"/>
            <a:ext cx="855344" cy="337185"/>
          </a:xfrm>
          <a:custGeom>
            <a:avLst/>
            <a:gdLst/>
            <a:ahLst/>
            <a:cxnLst/>
            <a:rect l="l" t="t" r="r" b="b"/>
            <a:pathLst>
              <a:path w="855345" h="337185">
                <a:moveTo>
                  <a:pt x="0" y="28956"/>
                </a:moveTo>
                <a:lnTo>
                  <a:pt x="2274" y="17680"/>
                </a:lnTo>
                <a:lnTo>
                  <a:pt x="8477" y="8477"/>
                </a:lnTo>
                <a:lnTo>
                  <a:pt x="17680" y="2274"/>
                </a:lnTo>
                <a:lnTo>
                  <a:pt x="28955" y="0"/>
                </a:lnTo>
                <a:lnTo>
                  <a:pt x="826007" y="0"/>
                </a:lnTo>
                <a:lnTo>
                  <a:pt x="837283" y="2274"/>
                </a:lnTo>
                <a:lnTo>
                  <a:pt x="846486" y="8477"/>
                </a:lnTo>
                <a:lnTo>
                  <a:pt x="852689" y="17680"/>
                </a:lnTo>
                <a:lnTo>
                  <a:pt x="854964" y="28956"/>
                </a:lnTo>
                <a:lnTo>
                  <a:pt x="854964" y="307847"/>
                </a:lnTo>
                <a:lnTo>
                  <a:pt x="852689" y="319123"/>
                </a:lnTo>
                <a:lnTo>
                  <a:pt x="846486" y="328326"/>
                </a:lnTo>
                <a:lnTo>
                  <a:pt x="837283" y="334529"/>
                </a:lnTo>
                <a:lnTo>
                  <a:pt x="826007" y="336803"/>
                </a:lnTo>
                <a:lnTo>
                  <a:pt x="28955" y="336803"/>
                </a:lnTo>
                <a:lnTo>
                  <a:pt x="17680" y="334529"/>
                </a:lnTo>
                <a:lnTo>
                  <a:pt x="8477" y="328326"/>
                </a:lnTo>
                <a:lnTo>
                  <a:pt x="2274" y="319123"/>
                </a:lnTo>
                <a:lnTo>
                  <a:pt x="0" y="307847"/>
                </a:lnTo>
                <a:lnTo>
                  <a:pt x="0" y="28956"/>
                </a:lnTo>
                <a:close/>
              </a:path>
            </a:pathLst>
          </a:custGeom>
          <a:ln w="19812">
            <a:solidFill>
              <a:srgbClr val="FFCCCC"/>
            </a:solidFill>
          </a:ln>
        </p:spPr>
        <p:txBody>
          <a:bodyPr wrap="square" lIns="0" tIns="0" rIns="0" bIns="0" rtlCol="0"/>
          <a:lstStyle/>
          <a:p>
            <a:endParaRPr/>
          </a:p>
        </p:txBody>
      </p:sp>
      <p:sp>
        <p:nvSpPr>
          <p:cNvPr id="39" name="object 39"/>
          <p:cNvSpPr txBox="1"/>
          <p:nvPr/>
        </p:nvSpPr>
        <p:spPr>
          <a:xfrm>
            <a:off x="8869426" y="4346194"/>
            <a:ext cx="363855"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109</a:t>
            </a:r>
            <a:endParaRPr sz="1600">
              <a:latin typeface="Univers for BP"/>
              <a:cs typeface="Univers for BP"/>
            </a:endParaRPr>
          </a:p>
        </p:txBody>
      </p:sp>
      <p:sp>
        <p:nvSpPr>
          <p:cNvPr id="40" name="object 40"/>
          <p:cNvSpPr/>
          <p:nvPr/>
        </p:nvSpPr>
        <p:spPr>
          <a:xfrm>
            <a:off x="8623554" y="1029461"/>
            <a:ext cx="859790" cy="2399030"/>
          </a:xfrm>
          <a:custGeom>
            <a:avLst/>
            <a:gdLst/>
            <a:ahLst/>
            <a:cxnLst/>
            <a:rect l="l" t="t" r="r" b="b"/>
            <a:pathLst>
              <a:path w="859790" h="2399029">
                <a:moveTo>
                  <a:pt x="0" y="57276"/>
                </a:moveTo>
                <a:lnTo>
                  <a:pt x="4502" y="34986"/>
                </a:lnTo>
                <a:lnTo>
                  <a:pt x="16779" y="16779"/>
                </a:lnTo>
                <a:lnTo>
                  <a:pt x="34986" y="4502"/>
                </a:lnTo>
                <a:lnTo>
                  <a:pt x="57276" y="0"/>
                </a:lnTo>
                <a:lnTo>
                  <a:pt x="802259" y="0"/>
                </a:lnTo>
                <a:lnTo>
                  <a:pt x="824549" y="4502"/>
                </a:lnTo>
                <a:lnTo>
                  <a:pt x="842756" y="16779"/>
                </a:lnTo>
                <a:lnTo>
                  <a:pt x="855033" y="34986"/>
                </a:lnTo>
                <a:lnTo>
                  <a:pt x="859536" y="57276"/>
                </a:lnTo>
                <a:lnTo>
                  <a:pt x="859536" y="2341499"/>
                </a:lnTo>
                <a:lnTo>
                  <a:pt x="855033" y="2363789"/>
                </a:lnTo>
                <a:lnTo>
                  <a:pt x="842756" y="2381996"/>
                </a:lnTo>
                <a:lnTo>
                  <a:pt x="824549" y="2394273"/>
                </a:lnTo>
                <a:lnTo>
                  <a:pt x="802259" y="2398776"/>
                </a:lnTo>
                <a:lnTo>
                  <a:pt x="57276" y="2398776"/>
                </a:lnTo>
                <a:lnTo>
                  <a:pt x="34986" y="2394273"/>
                </a:lnTo>
                <a:lnTo>
                  <a:pt x="16779" y="2381996"/>
                </a:lnTo>
                <a:lnTo>
                  <a:pt x="4502" y="2363789"/>
                </a:lnTo>
                <a:lnTo>
                  <a:pt x="0" y="2341499"/>
                </a:lnTo>
                <a:lnTo>
                  <a:pt x="0" y="57276"/>
                </a:lnTo>
                <a:close/>
              </a:path>
            </a:pathLst>
          </a:custGeom>
          <a:ln w="19812">
            <a:solidFill>
              <a:srgbClr val="B0E0D1"/>
            </a:solidFill>
          </a:ln>
        </p:spPr>
        <p:txBody>
          <a:bodyPr wrap="square" lIns="0" tIns="0" rIns="0" bIns="0" rtlCol="0"/>
          <a:lstStyle/>
          <a:p>
            <a:endParaRPr/>
          </a:p>
        </p:txBody>
      </p:sp>
      <p:sp>
        <p:nvSpPr>
          <p:cNvPr id="41" name="object 41"/>
          <p:cNvSpPr txBox="1"/>
          <p:nvPr/>
        </p:nvSpPr>
        <p:spPr>
          <a:xfrm>
            <a:off x="8871966" y="1463421"/>
            <a:ext cx="363855" cy="1974214"/>
          </a:xfrm>
          <a:prstGeom prst="rect">
            <a:avLst/>
          </a:prstGeom>
        </p:spPr>
        <p:txBody>
          <a:bodyPr vert="horz" wrap="square" lIns="0" tIns="0" rIns="0" bIns="0" rtlCol="0">
            <a:spAutoFit/>
          </a:bodyPr>
          <a:lstStyle/>
          <a:p>
            <a:pPr marL="68580">
              <a:lnSpc>
                <a:spcPct val="100000"/>
              </a:lnSpc>
            </a:pPr>
            <a:r>
              <a:rPr sz="1600" spc="-5" dirty="0">
                <a:latin typeface="Univers for BP"/>
                <a:cs typeface="Univers for BP"/>
              </a:rPr>
              <a:t>70</a:t>
            </a:r>
            <a:endParaRPr sz="1600" dirty="0">
              <a:latin typeface="Univers for BP"/>
              <a:cs typeface="Univers for BP"/>
            </a:endParaRPr>
          </a:p>
          <a:p>
            <a:pPr marL="68580">
              <a:lnSpc>
                <a:spcPct val="100000"/>
              </a:lnSpc>
            </a:pPr>
            <a:r>
              <a:rPr sz="1600" spc="-5" dirty="0">
                <a:latin typeface="Univers for BP"/>
                <a:cs typeface="Univers for BP"/>
              </a:rPr>
              <a:t>76</a:t>
            </a:r>
            <a:endParaRPr sz="1600" dirty="0">
              <a:latin typeface="Univers for BP"/>
              <a:cs typeface="Univers for BP"/>
            </a:endParaRPr>
          </a:p>
          <a:p>
            <a:pPr marL="68580">
              <a:lnSpc>
                <a:spcPct val="100000"/>
              </a:lnSpc>
            </a:pPr>
            <a:r>
              <a:rPr sz="1600" spc="-5" dirty="0">
                <a:latin typeface="Univers for BP"/>
                <a:cs typeface="Univers for BP"/>
              </a:rPr>
              <a:t>80</a:t>
            </a:r>
            <a:endParaRPr sz="1600" dirty="0">
              <a:latin typeface="Univers for BP"/>
              <a:cs typeface="Univers for BP"/>
            </a:endParaRPr>
          </a:p>
          <a:p>
            <a:pPr marL="68580">
              <a:lnSpc>
                <a:spcPct val="100000"/>
              </a:lnSpc>
            </a:pPr>
            <a:r>
              <a:rPr sz="1600" spc="-5" dirty="0">
                <a:latin typeface="Univers for BP"/>
                <a:cs typeface="Univers for BP"/>
              </a:rPr>
              <a:t>84</a:t>
            </a:r>
            <a:endParaRPr sz="1600" dirty="0">
              <a:latin typeface="Univers for BP"/>
              <a:cs typeface="Univers for BP"/>
            </a:endParaRPr>
          </a:p>
          <a:p>
            <a:pPr marL="68580">
              <a:lnSpc>
                <a:spcPct val="100000"/>
              </a:lnSpc>
            </a:pPr>
            <a:r>
              <a:rPr sz="1600" spc="-10" dirty="0">
                <a:latin typeface="Univers for BP"/>
                <a:cs typeface="Univers for BP"/>
              </a:rPr>
              <a:t>92</a:t>
            </a:r>
            <a:endParaRPr sz="1600" dirty="0">
              <a:latin typeface="Univers for BP"/>
              <a:cs typeface="Univers for BP"/>
            </a:endParaRPr>
          </a:p>
          <a:p>
            <a:pPr marL="68580">
              <a:lnSpc>
                <a:spcPct val="100000"/>
              </a:lnSpc>
            </a:pPr>
            <a:r>
              <a:rPr sz="1600" spc="-5" dirty="0">
                <a:latin typeface="Univers for BP"/>
                <a:cs typeface="Univers for BP"/>
              </a:rPr>
              <a:t>94</a:t>
            </a:r>
            <a:endParaRPr sz="1600" dirty="0">
              <a:latin typeface="Univers for BP"/>
              <a:cs typeface="Univers for BP"/>
            </a:endParaRPr>
          </a:p>
          <a:p>
            <a:pPr marL="68580">
              <a:lnSpc>
                <a:spcPct val="100000"/>
              </a:lnSpc>
            </a:pPr>
            <a:r>
              <a:rPr sz="1600" spc="-5" dirty="0">
                <a:latin typeface="Univers for BP"/>
                <a:cs typeface="Univers for BP"/>
              </a:rPr>
              <a:t>98</a:t>
            </a:r>
            <a:endParaRPr sz="1600" dirty="0">
              <a:latin typeface="Univers for BP"/>
              <a:cs typeface="Univers for BP"/>
            </a:endParaRPr>
          </a:p>
          <a:p>
            <a:pPr marL="12700">
              <a:lnSpc>
                <a:spcPct val="100000"/>
              </a:lnSpc>
            </a:pPr>
            <a:r>
              <a:rPr sz="1600" spc="-5" dirty="0">
                <a:latin typeface="Univers for BP"/>
                <a:cs typeface="Univers for BP"/>
              </a:rPr>
              <a:t>100</a:t>
            </a:r>
            <a:endParaRPr sz="1600" dirty="0">
              <a:latin typeface="Univers for BP"/>
              <a:cs typeface="Univers for BP"/>
            </a:endParaRPr>
          </a:p>
        </p:txBody>
      </p:sp>
      <p:sp>
        <p:nvSpPr>
          <p:cNvPr id="42" name="object 42"/>
          <p:cNvSpPr/>
          <p:nvPr/>
        </p:nvSpPr>
        <p:spPr>
          <a:xfrm>
            <a:off x="8623554" y="1029461"/>
            <a:ext cx="838200" cy="347980"/>
          </a:xfrm>
          <a:custGeom>
            <a:avLst/>
            <a:gdLst/>
            <a:ahLst/>
            <a:cxnLst/>
            <a:rect l="l" t="t" r="r" b="b"/>
            <a:pathLst>
              <a:path w="838200" h="347980">
                <a:moveTo>
                  <a:pt x="808354" y="0"/>
                </a:moveTo>
                <a:lnTo>
                  <a:pt x="29845" y="0"/>
                </a:lnTo>
                <a:lnTo>
                  <a:pt x="18216" y="2341"/>
                </a:lnTo>
                <a:lnTo>
                  <a:pt x="8731" y="8731"/>
                </a:lnTo>
                <a:lnTo>
                  <a:pt x="2341" y="18216"/>
                </a:lnTo>
                <a:lnTo>
                  <a:pt x="0" y="29845"/>
                </a:lnTo>
                <a:lnTo>
                  <a:pt x="0" y="317626"/>
                </a:lnTo>
                <a:lnTo>
                  <a:pt x="2341" y="329255"/>
                </a:lnTo>
                <a:lnTo>
                  <a:pt x="8731" y="338740"/>
                </a:lnTo>
                <a:lnTo>
                  <a:pt x="18216" y="345130"/>
                </a:lnTo>
                <a:lnTo>
                  <a:pt x="29845" y="347472"/>
                </a:lnTo>
                <a:lnTo>
                  <a:pt x="808354" y="347472"/>
                </a:lnTo>
                <a:lnTo>
                  <a:pt x="819983" y="345130"/>
                </a:lnTo>
                <a:lnTo>
                  <a:pt x="829468" y="338740"/>
                </a:lnTo>
                <a:lnTo>
                  <a:pt x="835858" y="329255"/>
                </a:lnTo>
                <a:lnTo>
                  <a:pt x="838200" y="317626"/>
                </a:lnTo>
                <a:lnTo>
                  <a:pt x="838200" y="29845"/>
                </a:lnTo>
                <a:lnTo>
                  <a:pt x="835858" y="18216"/>
                </a:lnTo>
                <a:lnTo>
                  <a:pt x="829468" y="8731"/>
                </a:lnTo>
                <a:lnTo>
                  <a:pt x="819983" y="2341"/>
                </a:lnTo>
                <a:lnTo>
                  <a:pt x="808354" y="0"/>
                </a:lnTo>
                <a:close/>
              </a:path>
            </a:pathLst>
          </a:custGeom>
          <a:solidFill>
            <a:srgbClr val="B0E0D1">
              <a:alpha val="84704"/>
            </a:srgbClr>
          </a:solidFill>
        </p:spPr>
        <p:txBody>
          <a:bodyPr wrap="square" lIns="0" tIns="0" rIns="0" bIns="0" rtlCol="0"/>
          <a:lstStyle/>
          <a:p>
            <a:endParaRPr/>
          </a:p>
        </p:txBody>
      </p:sp>
      <p:sp>
        <p:nvSpPr>
          <p:cNvPr id="43" name="object 43"/>
          <p:cNvSpPr/>
          <p:nvPr/>
        </p:nvSpPr>
        <p:spPr>
          <a:xfrm>
            <a:off x="8623554" y="1029461"/>
            <a:ext cx="838200" cy="347980"/>
          </a:xfrm>
          <a:custGeom>
            <a:avLst/>
            <a:gdLst/>
            <a:ahLst/>
            <a:cxnLst/>
            <a:rect l="l" t="t" r="r" b="b"/>
            <a:pathLst>
              <a:path w="838200" h="347980">
                <a:moveTo>
                  <a:pt x="0" y="29845"/>
                </a:moveTo>
                <a:lnTo>
                  <a:pt x="2341" y="18216"/>
                </a:lnTo>
                <a:lnTo>
                  <a:pt x="8731" y="8731"/>
                </a:lnTo>
                <a:lnTo>
                  <a:pt x="18216" y="2341"/>
                </a:lnTo>
                <a:lnTo>
                  <a:pt x="29845" y="0"/>
                </a:lnTo>
                <a:lnTo>
                  <a:pt x="808354" y="0"/>
                </a:lnTo>
                <a:lnTo>
                  <a:pt x="819983" y="2341"/>
                </a:lnTo>
                <a:lnTo>
                  <a:pt x="829468" y="8731"/>
                </a:lnTo>
                <a:lnTo>
                  <a:pt x="835858" y="18216"/>
                </a:lnTo>
                <a:lnTo>
                  <a:pt x="838200" y="29845"/>
                </a:lnTo>
                <a:lnTo>
                  <a:pt x="838200" y="317626"/>
                </a:lnTo>
                <a:lnTo>
                  <a:pt x="835858" y="329255"/>
                </a:lnTo>
                <a:lnTo>
                  <a:pt x="829468" y="338740"/>
                </a:lnTo>
                <a:lnTo>
                  <a:pt x="819983" y="345130"/>
                </a:lnTo>
                <a:lnTo>
                  <a:pt x="808354" y="347472"/>
                </a:lnTo>
                <a:lnTo>
                  <a:pt x="29845" y="347472"/>
                </a:lnTo>
                <a:lnTo>
                  <a:pt x="18216" y="345130"/>
                </a:lnTo>
                <a:lnTo>
                  <a:pt x="8731" y="338740"/>
                </a:lnTo>
                <a:lnTo>
                  <a:pt x="2341" y="329255"/>
                </a:lnTo>
                <a:lnTo>
                  <a:pt x="0" y="317626"/>
                </a:lnTo>
                <a:lnTo>
                  <a:pt x="0" y="29845"/>
                </a:lnTo>
                <a:close/>
              </a:path>
            </a:pathLst>
          </a:custGeom>
          <a:ln w="19812">
            <a:solidFill>
              <a:srgbClr val="B0E0D1"/>
            </a:solidFill>
          </a:ln>
        </p:spPr>
        <p:txBody>
          <a:bodyPr wrap="square" lIns="0" tIns="0" rIns="0" bIns="0" rtlCol="0"/>
          <a:lstStyle/>
          <a:p>
            <a:endParaRPr/>
          </a:p>
        </p:txBody>
      </p:sp>
      <p:sp>
        <p:nvSpPr>
          <p:cNvPr id="44" name="object 44"/>
          <p:cNvSpPr txBox="1"/>
          <p:nvPr/>
        </p:nvSpPr>
        <p:spPr>
          <a:xfrm>
            <a:off x="8917305" y="1071753"/>
            <a:ext cx="251460" cy="266700"/>
          </a:xfrm>
          <a:prstGeom prst="rect">
            <a:avLst/>
          </a:prstGeom>
        </p:spPr>
        <p:txBody>
          <a:bodyPr vert="horz" wrap="square" lIns="0" tIns="0" rIns="0" bIns="0" rtlCol="0">
            <a:spAutoFit/>
          </a:bodyPr>
          <a:lstStyle/>
          <a:p>
            <a:pPr marL="12700">
              <a:lnSpc>
                <a:spcPct val="100000"/>
              </a:lnSpc>
            </a:pPr>
            <a:r>
              <a:rPr sz="1600" spc="-5" dirty="0">
                <a:latin typeface="Univers for BP"/>
                <a:cs typeface="Univers for BP"/>
              </a:rPr>
              <a:t>67</a:t>
            </a:r>
            <a:endParaRPr sz="1600">
              <a:latin typeface="Univers for BP"/>
              <a:cs typeface="Univers for BP"/>
            </a:endParaRPr>
          </a:p>
        </p:txBody>
      </p:sp>
      <p:sp>
        <p:nvSpPr>
          <p:cNvPr id="45" name="object 45"/>
          <p:cNvSpPr/>
          <p:nvPr/>
        </p:nvSpPr>
        <p:spPr>
          <a:xfrm>
            <a:off x="8622030" y="5639561"/>
            <a:ext cx="840105" cy="718185"/>
          </a:xfrm>
          <a:custGeom>
            <a:avLst/>
            <a:gdLst/>
            <a:ahLst/>
            <a:cxnLst/>
            <a:rect l="l" t="t" r="r" b="b"/>
            <a:pathLst>
              <a:path w="840104" h="718185">
                <a:moveTo>
                  <a:pt x="0" y="47840"/>
                </a:moveTo>
                <a:lnTo>
                  <a:pt x="3766" y="29221"/>
                </a:lnTo>
                <a:lnTo>
                  <a:pt x="14033" y="14014"/>
                </a:lnTo>
                <a:lnTo>
                  <a:pt x="29253" y="3760"/>
                </a:lnTo>
                <a:lnTo>
                  <a:pt x="47878" y="0"/>
                </a:lnTo>
                <a:lnTo>
                  <a:pt x="791845" y="0"/>
                </a:lnTo>
                <a:lnTo>
                  <a:pt x="810470" y="3760"/>
                </a:lnTo>
                <a:lnTo>
                  <a:pt x="825690" y="14014"/>
                </a:lnTo>
                <a:lnTo>
                  <a:pt x="835957" y="29221"/>
                </a:lnTo>
                <a:lnTo>
                  <a:pt x="839724" y="47840"/>
                </a:lnTo>
                <a:lnTo>
                  <a:pt x="839724" y="669963"/>
                </a:lnTo>
                <a:lnTo>
                  <a:pt x="835957" y="688582"/>
                </a:lnTo>
                <a:lnTo>
                  <a:pt x="825690" y="703789"/>
                </a:lnTo>
                <a:lnTo>
                  <a:pt x="810470" y="714043"/>
                </a:lnTo>
                <a:lnTo>
                  <a:pt x="791845" y="717804"/>
                </a:lnTo>
                <a:lnTo>
                  <a:pt x="47878" y="717804"/>
                </a:lnTo>
                <a:lnTo>
                  <a:pt x="29253" y="714043"/>
                </a:lnTo>
                <a:lnTo>
                  <a:pt x="14033" y="703789"/>
                </a:lnTo>
                <a:lnTo>
                  <a:pt x="3766" y="688582"/>
                </a:lnTo>
                <a:lnTo>
                  <a:pt x="0" y="669963"/>
                </a:lnTo>
                <a:lnTo>
                  <a:pt x="0" y="47840"/>
                </a:lnTo>
                <a:close/>
              </a:path>
            </a:pathLst>
          </a:custGeom>
          <a:ln w="19812">
            <a:solidFill>
              <a:srgbClr val="BEBEBE"/>
            </a:solidFill>
          </a:ln>
        </p:spPr>
        <p:txBody>
          <a:bodyPr wrap="square" lIns="0" tIns="0" rIns="0" bIns="0" rtlCol="0"/>
          <a:lstStyle/>
          <a:p>
            <a:endParaRPr/>
          </a:p>
        </p:txBody>
      </p:sp>
      <p:sp>
        <p:nvSpPr>
          <p:cNvPr id="46" name="object 46"/>
          <p:cNvSpPr txBox="1"/>
          <p:nvPr/>
        </p:nvSpPr>
        <p:spPr>
          <a:xfrm>
            <a:off x="8859393" y="5970911"/>
            <a:ext cx="363855" cy="271145"/>
          </a:xfrm>
          <a:prstGeom prst="rect">
            <a:avLst/>
          </a:prstGeom>
        </p:spPr>
        <p:txBody>
          <a:bodyPr vert="horz" wrap="square" lIns="0" tIns="4445" rIns="0" bIns="0" rtlCol="0">
            <a:spAutoFit/>
          </a:bodyPr>
          <a:lstStyle/>
          <a:p>
            <a:pPr marL="12700">
              <a:lnSpc>
                <a:spcPct val="100000"/>
              </a:lnSpc>
              <a:spcBef>
                <a:spcPts val="35"/>
              </a:spcBef>
            </a:pPr>
            <a:r>
              <a:rPr sz="1600" spc="-5" dirty="0">
                <a:latin typeface="Univers for BP"/>
                <a:cs typeface="Univers for BP"/>
              </a:rPr>
              <a:t>120</a:t>
            </a:r>
            <a:endParaRPr sz="1600">
              <a:latin typeface="Univers for BP"/>
              <a:cs typeface="Univers for BP"/>
            </a:endParaRPr>
          </a:p>
        </p:txBody>
      </p:sp>
      <p:sp>
        <p:nvSpPr>
          <p:cNvPr id="47" name="object 47"/>
          <p:cNvSpPr txBox="1"/>
          <p:nvPr/>
        </p:nvSpPr>
        <p:spPr>
          <a:xfrm>
            <a:off x="1032763" y="5998952"/>
            <a:ext cx="3634740" cy="271145"/>
          </a:xfrm>
          <a:prstGeom prst="rect">
            <a:avLst/>
          </a:prstGeom>
        </p:spPr>
        <p:txBody>
          <a:bodyPr vert="horz" wrap="square" lIns="0" tIns="4445" rIns="0" bIns="0" rtlCol="0">
            <a:spAutoFit/>
          </a:bodyPr>
          <a:lstStyle/>
          <a:p>
            <a:pPr marL="12700">
              <a:lnSpc>
                <a:spcPct val="100000"/>
              </a:lnSpc>
              <a:spcBef>
                <a:spcPts val="35"/>
              </a:spcBef>
            </a:pPr>
            <a:r>
              <a:rPr sz="1600" spc="-5" dirty="0">
                <a:latin typeface="Arial"/>
                <a:cs typeface="Arial"/>
              </a:rPr>
              <a:t>•  </a:t>
            </a:r>
            <a:r>
              <a:rPr sz="1600" spc="-5" dirty="0">
                <a:latin typeface="Univers for BP"/>
                <a:cs typeface="Univers for BP"/>
              </a:rPr>
              <a:t>Key figures, definitions and</a:t>
            </a:r>
            <a:r>
              <a:rPr sz="1600" spc="-10" dirty="0">
                <a:latin typeface="Univers for BP"/>
                <a:cs typeface="Univers for BP"/>
              </a:rPr>
              <a:t> </a:t>
            </a:r>
            <a:r>
              <a:rPr sz="1600" spc="-5" dirty="0">
                <a:latin typeface="Univers for BP"/>
                <a:cs typeface="Univers for BP"/>
              </a:rPr>
              <a:t>sources</a:t>
            </a:r>
            <a:endParaRPr sz="1600">
              <a:latin typeface="Univers for BP"/>
              <a:cs typeface="Univers for BP"/>
            </a:endParaRPr>
          </a:p>
        </p:txBody>
      </p:sp>
      <p:sp>
        <p:nvSpPr>
          <p:cNvPr id="48" name="object 4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49" name="object 49"/>
          <p:cNvSpPr txBox="1"/>
          <p:nvPr/>
        </p:nvSpPr>
        <p:spPr>
          <a:xfrm>
            <a:off x="4875148" y="6591096"/>
            <a:ext cx="135890"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9</a:t>
            </a:fld>
            <a:endParaRPr sz="1200">
              <a:latin typeface="Univers for BP Light"/>
              <a:cs typeface="Univers for BP 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969" y="2661666"/>
            <a:ext cx="8902065" cy="996950"/>
          </a:xfrm>
          <a:custGeom>
            <a:avLst/>
            <a:gdLst/>
            <a:ahLst/>
            <a:cxnLst/>
            <a:rect l="l" t="t" r="r" b="b"/>
            <a:pathLst>
              <a:path w="8902065" h="996950">
                <a:moveTo>
                  <a:pt x="0" y="69850"/>
                </a:moveTo>
                <a:lnTo>
                  <a:pt x="5490" y="42648"/>
                </a:lnTo>
                <a:lnTo>
                  <a:pt x="20462" y="20447"/>
                </a:lnTo>
                <a:lnTo>
                  <a:pt x="42669" y="5484"/>
                </a:lnTo>
                <a:lnTo>
                  <a:pt x="69862" y="0"/>
                </a:lnTo>
                <a:lnTo>
                  <a:pt x="8831834" y="0"/>
                </a:lnTo>
                <a:lnTo>
                  <a:pt x="8859035" y="5484"/>
                </a:lnTo>
                <a:lnTo>
                  <a:pt x="8881237" y="20447"/>
                </a:lnTo>
                <a:lnTo>
                  <a:pt x="8896199" y="42648"/>
                </a:lnTo>
                <a:lnTo>
                  <a:pt x="8901684" y="69850"/>
                </a:lnTo>
                <a:lnTo>
                  <a:pt x="8901684" y="926846"/>
                </a:lnTo>
                <a:lnTo>
                  <a:pt x="8896199" y="954047"/>
                </a:lnTo>
                <a:lnTo>
                  <a:pt x="8881237" y="976249"/>
                </a:lnTo>
                <a:lnTo>
                  <a:pt x="8859035" y="991211"/>
                </a:lnTo>
                <a:lnTo>
                  <a:pt x="8831834" y="996696"/>
                </a:lnTo>
                <a:lnTo>
                  <a:pt x="69862" y="996696"/>
                </a:lnTo>
                <a:lnTo>
                  <a:pt x="42669" y="991211"/>
                </a:lnTo>
                <a:lnTo>
                  <a:pt x="20462" y="976249"/>
                </a:lnTo>
                <a:lnTo>
                  <a:pt x="5490" y="954047"/>
                </a:lnTo>
                <a:lnTo>
                  <a:pt x="0" y="926846"/>
                </a:lnTo>
                <a:lnTo>
                  <a:pt x="0" y="69850"/>
                </a:lnTo>
                <a:close/>
              </a:path>
            </a:pathLst>
          </a:custGeom>
          <a:ln w="19812">
            <a:solidFill>
              <a:srgbClr val="000000"/>
            </a:solidFill>
          </a:ln>
        </p:spPr>
        <p:txBody>
          <a:bodyPr wrap="square" lIns="0" tIns="0" rIns="0" bIns="0" rtlCol="0"/>
          <a:lstStyle/>
          <a:p>
            <a:endParaRPr/>
          </a:p>
        </p:txBody>
      </p:sp>
      <p:sp>
        <p:nvSpPr>
          <p:cNvPr id="3" name="object 3"/>
          <p:cNvSpPr txBox="1">
            <a:spLocks noGrp="1"/>
          </p:cNvSpPr>
          <p:nvPr>
            <p:ph type="title"/>
          </p:nvPr>
        </p:nvSpPr>
        <p:spPr>
          <a:xfrm>
            <a:off x="3590035" y="2744470"/>
            <a:ext cx="2767965" cy="774700"/>
          </a:xfrm>
          <a:prstGeom prst="rect">
            <a:avLst/>
          </a:prstGeom>
        </p:spPr>
        <p:txBody>
          <a:bodyPr vert="horz" wrap="square" lIns="0" tIns="0" rIns="0" bIns="0" rtlCol="0">
            <a:spAutoFit/>
          </a:bodyPr>
          <a:lstStyle/>
          <a:p>
            <a:pPr marL="12700">
              <a:lnSpc>
                <a:spcPct val="100000"/>
              </a:lnSpc>
            </a:pPr>
            <a:r>
              <a:rPr sz="4800" dirty="0">
                <a:solidFill>
                  <a:srgbClr val="000000"/>
                </a:solidFill>
              </a:rPr>
              <a:t>Overvi</a:t>
            </a:r>
            <a:r>
              <a:rPr sz="4800" spc="-20" dirty="0">
                <a:solidFill>
                  <a:srgbClr val="000000"/>
                </a:solidFill>
              </a:rPr>
              <a:t>e</a:t>
            </a:r>
            <a:r>
              <a:rPr sz="4800" dirty="0">
                <a:solidFill>
                  <a:srgbClr val="000000"/>
                </a:solidFill>
              </a:rPr>
              <a:t>w</a:t>
            </a:r>
            <a:endParaRPr sz="4800"/>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11</a:t>
            </a:r>
            <a:endParaRPr sz="1200">
              <a:latin typeface="Univers for BP Light"/>
              <a:cs typeface="Univers for BP 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47927" y="4829555"/>
            <a:ext cx="292735" cy="704215"/>
          </a:xfrm>
          <a:custGeom>
            <a:avLst/>
            <a:gdLst/>
            <a:ahLst/>
            <a:cxnLst/>
            <a:rect l="l" t="t" r="r" b="b"/>
            <a:pathLst>
              <a:path w="292734" h="704214">
                <a:moveTo>
                  <a:pt x="292608" y="0"/>
                </a:moveTo>
                <a:lnTo>
                  <a:pt x="0" y="0"/>
                </a:lnTo>
                <a:lnTo>
                  <a:pt x="0" y="704088"/>
                </a:lnTo>
                <a:lnTo>
                  <a:pt x="292608" y="704088"/>
                </a:lnTo>
                <a:lnTo>
                  <a:pt x="292608" y="0"/>
                </a:lnTo>
                <a:close/>
              </a:path>
            </a:pathLst>
          </a:custGeom>
          <a:solidFill>
            <a:srgbClr val="99CC00"/>
          </a:solidFill>
        </p:spPr>
        <p:txBody>
          <a:bodyPr wrap="square" lIns="0" tIns="0" rIns="0" bIns="0" rtlCol="0"/>
          <a:lstStyle/>
          <a:p>
            <a:endParaRPr/>
          </a:p>
        </p:txBody>
      </p:sp>
      <p:sp>
        <p:nvSpPr>
          <p:cNvPr id="3" name="object 3"/>
          <p:cNvSpPr/>
          <p:nvPr/>
        </p:nvSpPr>
        <p:spPr>
          <a:xfrm>
            <a:off x="1388363" y="4747259"/>
            <a:ext cx="292735" cy="786765"/>
          </a:xfrm>
          <a:custGeom>
            <a:avLst/>
            <a:gdLst/>
            <a:ahLst/>
            <a:cxnLst/>
            <a:rect l="l" t="t" r="r" b="b"/>
            <a:pathLst>
              <a:path w="292735" h="786764">
                <a:moveTo>
                  <a:pt x="292608" y="0"/>
                </a:moveTo>
                <a:lnTo>
                  <a:pt x="0" y="0"/>
                </a:lnTo>
                <a:lnTo>
                  <a:pt x="0" y="786383"/>
                </a:lnTo>
                <a:lnTo>
                  <a:pt x="292608" y="786383"/>
                </a:lnTo>
                <a:lnTo>
                  <a:pt x="292608" y="0"/>
                </a:lnTo>
                <a:close/>
              </a:path>
            </a:pathLst>
          </a:custGeom>
          <a:solidFill>
            <a:srgbClr val="99CC00"/>
          </a:solidFill>
        </p:spPr>
        <p:txBody>
          <a:bodyPr wrap="square" lIns="0" tIns="0" rIns="0" bIns="0" rtlCol="0"/>
          <a:lstStyle/>
          <a:p>
            <a:endParaRPr/>
          </a:p>
        </p:txBody>
      </p:sp>
      <p:sp>
        <p:nvSpPr>
          <p:cNvPr id="4" name="object 4"/>
          <p:cNvSpPr/>
          <p:nvPr/>
        </p:nvSpPr>
        <p:spPr>
          <a:xfrm>
            <a:off x="1828800" y="4805171"/>
            <a:ext cx="292735" cy="728980"/>
          </a:xfrm>
          <a:custGeom>
            <a:avLst/>
            <a:gdLst/>
            <a:ahLst/>
            <a:cxnLst/>
            <a:rect l="l" t="t" r="r" b="b"/>
            <a:pathLst>
              <a:path w="292735" h="728979">
                <a:moveTo>
                  <a:pt x="292607" y="0"/>
                </a:moveTo>
                <a:lnTo>
                  <a:pt x="0" y="0"/>
                </a:lnTo>
                <a:lnTo>
                  <a:pt x="0" y="728471"/>
                </a:lnTo>
                <a:lnTo>
                  <a:pt x="292607" y="728471"/>
                </a:lnTo>
                <a:lnTo>
                  <a:pt x="292607" y="0"/>
                </a:lnTo>
                <a:close/>
              </a:path>
            </a:pathLst>
          </a:custGeom>
          <a:solidFill>
            <a:srgbClr val="99CC00"/>
          </a:solidFill>
        </p:spPr>
        <p:txBody>
          <a:bodyPr wrap="square" lIns="0" tIns="0" rIns="0" bIns="0" rtlCol="0"/>
          <a:lstStyle/>
          <a:p>
            <a:endParaRPr/>
          </a:p>
        </p:txBody>
      </p:sp>
      <p:sp>
        <p:nvSpPr>
          <p:cNvPr id="5" name="object 5"/>
          <p:cNvSpPr/>
          <p:nvPr/>
        </p:nvSpPr>
        <p:spPr>
          <a:xfrm>
            <a:off x="2269235" y="4739640"/>
            <a:ext cx="292735" cy="794385"/>
          </a:xfrm>
          <a:custGeom>
            <a:avLst/>
            <a:gdLst/>
            <a:ahLst/>
            <a:cxnLst/>
            <a:rect l="l" t="t" r="r" b="b"/>
            <a:pathLst>
              <a:path w="292735" h="794385">
                <a:moveTo>
                  <a:pt x="292607" y="0"/>
                </a:moveTo>
                <a:lnTo>
                  <a:pt x="0" y="0"/>
                </a:lnTo>
                <a:lnTo>
                  <a:pt x="0" y="794004"/>
                </a:lnTo>
                <a:lnTo>
                  <a:pt x="292607" y="794004"/>
                </a:lnTo>
                <a:lnTo>
                  <a:pt x="292607" y="0"/>
                </a:lnTo>
                <a:close/>
              </a:path>
            </a:pathLst>
          </a:custGeom>
          <a:solidFill>
            <a:srgbClr val="99CC00"/>
          </a:solidFill>
        </p:spPr>
        <p:txBody>
          <a:bodyPr wrap="square" lIns="0" tIns="0" rIns="0" bIns="0" rtlCol="0"/>
          <a:lstStyle/>
          <a:p>
            <a:endParaRPr/>
          </a:p>
        </p:txBody>
      </p:sp>
      <p:sp>
        <p:nvSpPr>
          <p:cNvPr id="6" name="object 6"/>
          <p:cNvSpPr/>
          <p:nvPr/>
        </p:nvSpPr>
        <p:spPr>
          <a:xfrm>
            <a:off x="2709672" y="4753355"/>
            <a:ext cx="292735" cy="780415"/>
          </a:xfrm>
          <a:custGeom>
            <a:avLst/>
            <a:gdLst/>
            <a:ahLst/>
            <a:cxnLst/>
            <a:rect l="l" t="t" r="r" b="b"/>
            <a:pathLst>
              <a:path w="292735" h="780414">
                <a:moveTo>
                  <a:pt x="292607" y="0"/>
                </a:moveTo>
                <a:lnTo>
                  <a:pt x="0" y="0"/>
                </a:lnTo>
                <a:lnTo>
                  <a:pt x="0" y="780288"/>
                </a:lnTo>
                <a:lnTo>
                  <a:pt x="292607" y="780288"/>
                </a:lnTo>
                <a:lnTo>
                  <a:pt x="292607" y="0"/>
                </a:lnTo>
                <a:close/>
              </a:path>
            </a:pathLst>
          </a:custGeom>
          <a:solidFill>
            <a:srgbClr val="99CC00"/>
          </a:solidFill>
        </p:spPr>
        <p:txBody>
          <a:bodyPr wrap="square" lIns="0" tIns="0" rIns="0" bIns="0" rtlCol="0"/>
          <a:lstStyle/>
          <a:p>
            <a:endParaRPr/>
          </a:p>
        </p:txBody>
      </p:sp>
      <p:sp>
        <p:nvSpPr>
          <p:cNvPr id="7" name="object 7"/>
          <p:cNvSpPr/>
          <p:nvPr/>
        </p:nvSpPr>
        <p:spPr>
          <a:xfrm>
            <a:off x="3150107" y="4860035"/>
            <a:ext cx="292735" cy="673735"/>
          </a:xfrm>
          <a:custGeom>
            <a:avLst/>
            <a:gdLst/>
            <a:ahLst/>
            <a:cxnLst/>
            <a:rect l="l" t="t" r="r" b="b"/>
            <a:pathLst>
              <a:path w="292735" h="673735">
                <a:moveTo>
                  <a:pt x="292607" y="0"/>
                </a:moveTo>
                <a:lnTo>
                  <a:pt x="0" y="0"/>
                </a:lnTo>
                <a:lnTo>
                  <a:pt x="0" y="673607"/>
                </a:lnTo>
                <a:lnTo>
                  <a:pt x="292607" y="673607"/>
                </a:lnTo>
                <a:lnTo>
                  <a:pt x="292607" y="0"/>
                </a:lnTo>
                <a:close/>
              </a:path>
            </a:pathLst>
          </a:custGeom>
          <a:solidFill>
            <a:srgbClr val="99CC00"/>
          </a:solidFill>
        </p:spPr>
        <p:txBody>
          <a:bodyPr wrap="square" lIns="0" tIns="0" rIns="0" bIns="0" rtlCol="0"/>
          <a:lstStyle/>
          <a:p>
            <a:endParaRPr/>
          </a:p>
        </p:txBody>
      </p:sp>
      <p:sp>
        <p:nvSpPr>
          <p:cNvPr id="8" name="object 8"/>
          <p:cNvSpPr/>
          <p:nvPr/>
        </p:nvSpPr>
        <p:spPr>
          <a:xfrm>
            <a:off x="3590544" y="4953000"/>
            <a:ext cx="292735" cy="581025"/>
          </a:xfrm>
          <a:custGeom>
            <a:avLst/>
            <a:gdLst/>
            <a:ahLst/>
            <a:cxnLst/>
            <a:rect l="l" t="t" r="r" b="b"/>
            <a:pathLst>
              <a:path w="292735" h="581025">
                <a:moveTo>
                  <a:pt x="292607" y="0"/>
                </a:moveTo>
                <a:lnTo>
                  <a:pt x="0" y="0"/>
                </a:lnTo>
                <a:lnTo>
                  <a:pt x="0" y="580644"/>
                </a:lnTo>
                <a:lnTo>
                  <a:pt x="292607" y="580644"/>
                </a:lnTo>
                <a:lnTo>
                  <a:pt x="292607" y="0"/>
                </a:lnTo>
                <a:close/>
              </a:path>
            </a:pathLst>
          </a:custGeom>
          <a:solidFill>
            <a:srgbClr val="99CC00"/>
          </a:solidFill>
        </p:spPr>
        <p:txBody>
          <a:bodyPr wrap="square" lIns="0" tIns="0" rIns="0" bIns="0" rtlCol="0"/>
          <a:lstStyle/>
          <a:p>
            <a:endParaRPr/>
          </a:p>
        </p:txBody>
      </p:sp>
      <p:sp>
        <p:nvSpPr>
          <p:cNvPr id="9" name="object 9"/>
          <p:cNvSpPr/>
          <p:nvPr/>
        </p:nvSpPr>
        <p:spPr>
          <a:xfrm>
            <a:off x="947927" y="4829555"/>
            <a:ext cx="292735" cy="704215"/>
          </a:xfrm>
          <a:custGeom>
            <a:avLst/>
            <a:gdLst/>
            <a:ahLst/>
            <a:cxnLst/>
            <a:rect l="l" t="t" r="r" b="b"/>
            <a:pathLst>
              <a:path w="292734" h="704214">
                <a:moveTo>
                  <a:pt x="0" y="0"/>
                </a:moveTo>
                <a:lnTo>
                  <a:pt x="292608" y="0"/>
                </a:lnTo>
                <a:lnTo>
                  <a:pt x="292608" y="704088"/>
                </a:lnTo>
                <a:lnTo>
                  <a:pt x="0" y="704088"/>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1388363" y="4747259"/>
            <a:ext cx="292735" cy="786765"/>
          </a:xfrm>
          <a:custGeom>
            <a:avLst/>
            <a:gdLst/>
            <a:ahLst/>
            <a:cxnLst/>
            <a:rect l="l" t="t" r="r" b="b"/>
            <a:pathLst>
              <a:path w="292735" h="786764">
                <a:moveTo>
                  <a:pt x="0" y="0"/>
                </a:moveTo>
                <a:lnTo>
                  <a:pt x="292608" y="0"/>
                </a:lnTo>
                <a:lnTo>
                  <a:pt x="292608" y="786383"/>
                </a:lnTo>
                <a:lnTo>
                  <a:pt x="0" y="786383"/>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1828800" y="4805171"/>
            <a:ext cx="292735" cy="728980"/>
          </a:xfrm>
          <a:custGeom>
            <a:avLst/>
            <a:gdLst/>
            <a:ahLst/>
            <a:cxnLst/>
            <a:rect l="l" t="t" r="r" b="b"/>
            <a:pathLst>
              <a:path w="292735" h="728979">
                <a:moveTo>
                  <a:pt x="0" y="0"/>
                </a:moveTo>
                <a:lnTo>
                  <a:pt x="292607" y="0"/>
                </a:lnTo>
                <a:lnTo>
                  <a:pt x="292607" y="728471"/>
                </a:lnTo>
                <a:lnTo>
                  <a:pt x="0" y="728471"/>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2269235" y="4739640"/>
            <a:ext cx="292735" cy="794385"/>
          </a:xfrm>
          <a:custGeom>
            <a:avLst/>
            <a:gdLst/>
            <a:ahLst/>
            <a:cxnLst/>
            <a:rect l="l" t="t" r="r" b="b"/>
            <a:pathLst>
              <a:path w="292735" h="794385">
                <a:moveTo>
                  <a:pt x="0" y="0"/>
                </a:moveTo>
                <a:lnTo>
                  <a:pt x="292607" y="0"/>
                </a:lnTo>
                <a:lnTo>
                  <a:pt x="292607" y="794004"/>
                </a:lnTo>
                <a:lnTo>
                  <a:pt x="0" y="794004"/>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2709672" y="4753355"/>
            <a:ext cx="292735" cy="780415"/>
          </a:xfrm>
          <a:custGeom>
            <a:avLst/>
            <a:gdLst/>
            <a:ahLst/>
            <a:cxnLst/>
            <a:rect l="l" t="t" r="r" b="b"/>
            <a:pathLst>
              <a:path w="292735" h="780414">
                <a:moveTo>
                  <a:pt x="0" y="0"/>
                </a:moveTo>
                <a:lnTo>
                  <a:pt x="292607" y="0"/>
                </a:lnTo>
                <a:lnTo>
                  <a:pt x="292607" y="780288"/>
                </a:lnTo>
                <a:lnTo>
                  <a:pt x="0" y="780288"/>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3150107" y="4860035"/>
            <a:ext cx="292735" cy="673735"/>
          </a:xfrm>
          <a:custGeom>
            <a:avLst/>
            <a:gdLst/>
            <a:ahLst/>
            <a:cxnLst/>
            <a:rect l="l" t="t" r="r" b="b"/>
            <a:pathLst>
              <a:path w="292735" h="673735">
                <a:moveTo>
                  <a:pt x="0" y="0"/>
                </a:moveTo>
                <a:lnTo>
                  <a:pt x="292607" y="0"/>
                </a:lnTo>
                <a:lnTo>
                  <a:pt x="292607" y="673607"/>
                </a:lnTo>
                <a:lnTo>
                  <a:pt x="0" y="673607"/>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3590544" y="4953000"/>
            <a:ext cx="292735" cy="581025"/>
          </a:xfrm>
          <a:custGeom>
            <a:avLst/>
            <a:gdLst/>
            <a:ahLst/>
            <a:cxnLst/>
            <a:rect l="l" t="t" r="r" b="b"/>
            <a:pathLst>
              <a:path w="292735" h="581025">
                <a:moveTo>
                  <a:pt x="0" y="0"/>
                </a:moveTo>
                <a:lnTo>
                  <a:pt x="292607" y="0"/>
                </a:lnTo>
                <a:lnTo>
                  <a:pt x="292607" y="580644"/>
                </a:lnTo>
                <a:lnTo>
                  <a:pt x="0" y="580644"/>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947927" y="4308347"/>
            <a:ext cx="292735" cy="521334"/>
          </a:xfrm>
          <a:custGeom>
            <a:avLst/>
            <a:gdLst/>
            <a:ahLst/>
            <a:cxnLst/>
            <a:rect l="l" t="t" r="r" b="b"/>
            <a:pathLst>
              <a:path w="292734" h="521335">
                <a:moveTo>
                  <a:pt x="292608" y="0"/>
                </a:moveTo>
                <a:lnTo>
                  <a:pt x="0" y="0"/>
                </a:lnTo>
                <a:lnTo>
                  <a:pt x="0" y="521207"/>
                </a:lnTo>
                <a:lnTo>
                  <a:pt x="292608" y="521207"/>
                </a:lnTo>
                <a:lnTo>
                  <a:pt x="292608" y="0"/>
                </a:lnTo>
                <a:close/>
              </a:path>
            </a:pathLst>
          </a:custGeom>
          <a:solidFill>
            <a:srgbClr val="DC0000"/>
          </a:solidFill>
        </p:spPr>
        <p:txBody>
          <a:bodyPr wrap="square" lIns="0" tIns="0" rIns="0" bIns="0" rtlCol="0"/>
          <a:lstStyle/>
          <a:p>
            <a:endParaRPr/>
          </a:p>
        </p:txBody>
      </p:sp>
      <p:sp>
        <p:nvSpPr>
          <p:cNvPr id="17" name="object 17"/>
          <p:cNvSpPr/>
          <p:nvPr/>
        </p:nvSpPr>
        <p:spPr>
          <a:xfrm>
            <a:off x="1388363" y="3983735"/>
            <a:ext cx="292735" cy="763905"/>
          </a:xfrm>
          <a:custGeom>
            <a:avLst/>
            <a:gdLst/>
            <a:ahLst/>
            <a:cxnLst/>
            <a:rect l="l" t="t" r="r" b="b"/>
            <a:pathLst>
              <a:path w="292735" h="763904">
                <a:moveTo>
                  <a:pt x="292608" y="0"/>
                </a:moveTo>
                <a:lnTo>
                  <a:pt x="0" y="0"/>
                </a:lnTo>
                <a:lnTo>
                  <a:pt x="0" y="763524"/>
                </a:lnTo>
                <a:lnTo>
                  <a:pt x="292608" y="763524"/>
                </a:lnTo>
                <a:lnTo>
                  <a:pt x="292608" y="0"/>
                </a:lnTo>
                <a:close/>
              </a:path>
            </a:pathLst>
          </a:custGeom>
          <a:solidFill>
            <a:srgbClr val="DC0000"/>
          </a:solidFill>
        </p:spPr>
        <p:txBody>
          <a:bodyPr wrap="square" lIns="0" tIns="0" rIns="0" bIns="0" rtlCol="0"/>
          <a:lstStyle/>
          <a:p>
            <a:endParaRPr/>
          </a:p>
        </p:txBody>
      </p:sp>
      <p:sp>
        <p:nvSpPr>
          <p:cNvPr id="18" name="object 18"/>
          <p:cNvSpPr/>
          <p:nvPr/>
        </p:nvSpPr>
        <p:spPr>
          <a:xfrm>
            <a:off x="1828800" y="4040123"/>
            <a:ext cx="292735" cy="765175"/>
          </a:xfrm>
          <a:custGeom>
            <a:avLst/>
            <a:gdLst/>
            <a:ahLst/>
            <a:cxnLst/>
            <a:rect l="l" t="t" r="r" b="b"/>
            <a:pathLst>
              <a:path w="292735" h="765175">
                <a:moveTo>
                  <a:pt x="292607" y="0"/>
                </a:moveTo>
                <a:lnTo>
                  <a:pt x="0" y="0"/>
                </a:lnTo>
                <a:lnTo>
                  <a:pt x="0" y="765048"/>
                </a:lnTo>
                <a:lnTo>
                  <a:pt x="292607" y="765048"/>
                </a:lnTo>
                <a:lnTo>
                  <a:pt x="292607" y="0"/>
                </a:lnTo>
                <a:close/>
              </a:path>
            </a:pathLst>
          </a:custGeom>
          <a:solidFill>
            <a:srgbClr val="DC0000"/>
          </a:solidFill>
        </p:spPr>
        <p:txBody>
          <a:bodyPr wrap="square" lIns="0" tIns="0" rIns="0" bIns="0" rtlCol="0"/>
          <a:lstStyle/>
          <a:p>
            <a:endParaRPr/>
          </a:p>
        </p:txBody>
      </p:sp>
      <p:sp>
        <p:nvSpPr>
          <p:cNvPr id="19" name="object 19"/>
          <p:cNvSpPr/>
          <p:nvPr/>
        </p:nvSpPr>
        <p:spPr>
          <a:xfrm>
            <a:off x="2269235" y="4056888"/>
            <a:ext cx="292735" cy="683260"/>
          </a:xfrm>
          <a:custGeom>
            <a:avLst/>
            <a:gdLst/>
            <a:ahLst/>
            <a:cxnLst/>
            <a:rect l="l" t="t" r="r" b="b"/>
            <a:pathLst>
              <a:path w="292735" h="683260">
                <a:moveTo>
                  <a:pt x="292607" y="0"/>
                </a:moveTo>
                <a:lnTo>
                  <a:pt x="0" y="0"/>
                </a:lnTo>
                <a:lnTo>
                  <a:pt x="0" y="682751"/>
                </a:lnTo>
                <a:lnTo>
                  <a:pt x="292607" y="682751"/>
                </a:lnTo>
                <a:lnTo>
                  <a:pt x="292607" y="0"/>
                </a:lnTo>
                <a:close/>
              </a:path>
            </a:pathLst>
          </a:custGeom>
          <a:solidFill>
            <a:srgbClr val="DC0000"/>
          </a:solidFill>
        </p:spPr>
        <p:txBody>
          <a:bodyPr wrap="square" lIns="0" tIns="0" rIns="0" bIns="0" rtlCol="0"/>
          <a:lstStyle/>
          <a:p>
            <a:endParaRPr/>
          </a:p>
        </p:txBody>
      </p:sp>
      <p:sp>
        <p:nvSpPr>
          <p:cNvPr id="20" name="object 20"/>
          <p:cNvSpPr/>
          <p:nvPr/>
        </p:nvSpPr>
        <p:spPr>
          <a:xfrm>
            <a:off x="2709672" y="4091940"/>
            <a:ext cx="292735" cy="661670"/>
          </a:xfrm>
          <a:custGeom>
            <a:avLst/>
            <a:gdLst/>
            <a:ahLst/>
            <a:cxnLst/>
            <a:rect l="l" t="t" r="r" b="b"/>
            <a:pathLst>
              <a:path w="292735" h="661670">
                <a:moveTo>
                  <a:pt x="292607" y="0"/>
                </a:moveTo>
                <a:lnTo>
                  <a:pt x="0" y="0"/>
                </a:lnTo>
                <a:lnTo>
                  <a:pt x="0" y="661416"/>
                </a:lnTo>
                <a:lnTo>
                  <a:pt x="292607" y="661416"/>
                </a:lnTo>
                <a:lnTo>
                  <a:pt x="292607" y="0"/>
                </a:lnTo>
                <a:close/>
              </a:path>
            </a:pathLst>
          </a:custGeom>
          <a:solidFill>
            <a:srgbClr val="DC0000"/>
          </a:solidFill>
        </p:spPr>
        <p:txBody>
          <a:bodyPr wrap="square" lIns="0" tIns="0" rIns="0" bIns="0" rtlCol="0"/>
          <a:lstStyle/>
          <a:p>
            <a:endParaRPr/>
          </a:p>
        </p:txBody>
      </p:sp>
      <p:sp>
        <p:nvSpPr>
          <p:cNvPr id="21" name="object 21"/>
          <p:cNvSpPr/>
          <p:nvPr/>
        </p:nvSpPr>
        <p:spPr>
          <a:xfrm>
            <a:off x="3150107" y="4267200"/>
            <a:ext cx="292735" cy="593090"/>
          </a:xfrm>
          <a:custGeom>
            <a:avLst/>
            <a:gdLst/>
            <a:ahLst/>
            <a:cxnLst/>
            <a:rect l="l" t="t" r="r" b="b"/>
            <a:pathLst>
              <a:path w="292735" h="593089">
                <a:moveTo>
                  <a:pt x="292607" y="0"/>
                </a:moveTo>
                <a:lnTo>
                  <a:pt x="0" y="0"/>
                </a:lnTo>
                <a:lnTo>
                  <a:pt x="0" y="592836"/>
                </a:lnTo>
                <a:lnTo>
                  <a:pt x="292607" y="592836"/>
                </a:lnTo>
                <a:lnTo>
                  <a:pt x="292607" y="0"/>
                </a:lnTo>
                <a:close/>
              </a:path>
            </a:pathLst>
          </a:custGeom>
          <a:solidFill>
            <a:srgbClr val="DC0000"/>
          </a:solidFill>
        </p:spPr>
        <p:txBody>
          <a:bodyPr wrap="square" lIns="0" tIns="0" rIns="0" bIns="0" rtlCol="0"/>
          <a:lstStyle/>
          <a:p>
            <a:endParaRPr/>
          </a:p>
        </p:txBody>
      </p:sp>
      <p:sp>
        <p:nvSpPr>
          <p:cNvPr id="22" name="object 22"/>
          <p:cNvSpPr/>
          <p:nvPr/>
        </p:nvSpPr>
        <p:spPr>
          <a:xfrm>
            <a:off x="3590544" y="4447032"/>
            <a:ext cx="292735" cy="506095"/>
          </a:xfrm>
          <a:custGeom>
            <a:avLst/>
            <a:gdLst/>
            <a:ahLst/>
            <a:cxnLst/>
            <a:rect l="l" t="t" r="r" b="b"/>
            <a:pathLst>
              <a:path w="292735" h="506095">
                <a:moveTo>
                  <a:pt x="292607" y="0"/>
                </a:moveTo>
                <a:lnTo>
                  <a:pt x="0" y="0"/>
                </a:lnTo>
                <a:lnTo>
                  <a:pt x="0" y="505968"/>
                </a:lnTo>
                <a:lnTo>
                  <a:pt x="292607" y="505968"/>
                </a:lnTo>
                <a:lnTo>
                  <a:pt x="292607" y="0"/>
                </a:lnTo>
                <a:close/>
              </a:path>
            </a:pathLst>
          </a:custGeom>
          <a:solidFill>
            <a:srgbClr val="DC0000"/>
          </a:solidFill>
        </p:spPr>
        <p:txBody>
          <a:bodyPr wrap="square" lIns="0" tIns="0" rIns="0" bIns="0" rtlCol="0"/>
          <a:lstStyle/>
          <a:p>
            <a:endParaRPr/>
          </a:p>
        </p:txBody>
      </p:sp>
      <p:sp>
        <p:nvSpPr>
          <p:cNvPr id="23" name="object 23"/>
          <p:cNvSpPr/>
          <p:nvPr/>
        </p:nvSpPr>
        <p:spPr>
          <a:xfrm>
            <a:off x="947927" y="4308347"/>
            <a:ext cx="292735" cy="521334"/>
          </a:xfrm>
          <a:custGeom>
            <a:avLst/>
            <a:gdLst/>
            <a:ahLst/>
            <a:cxnLst/>
            <a:rect l="l" t="t" r="r" b="b"/>
            <a:pathLst>
              <a:path w="292734" h="521335">
                <a:moveTo>
                  <a:pt x="0" y="0"/>
                </a:moveTo>
                <a:lnTo>
                  <a:pt x="292608" y="0"/>
                </a:lnTo>
                <a:lnTo>
                  <a:pt x="292608" y="521207"/>
                </a:lnTo>
                <a:lnTo>
                  <a:pt x="0" y="521207"/>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1388363" y="3983735"/>
            <a:ext cx="292735" cy="763905"/>
          </a:xfrm>
          <a:custGeom>
            <a:avLst/>
            <a:gdLst/>
            <a:ahLst/>
            <a:cxnLst/>
            <a:rect l="l" t="t" r="r" b="b"/>
            <a:pathLst>
              <a:path w="292735" h="763904">
                <a:moveTo>
                  <a:pt x="0" y="0"/>
                </a:moveTo>
                <a:lnTo>
                  <a:pt x="292608" y="0"/>
                </a:lnTo>
                <a:lnTo>
                  <a:pt x="292608" y="763524"/>
                </a:lnTo>
                <a:lnTo>
                  <a:pt x="0" y="763524"/>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1828800" y="4040123"/>
            <a:ext cx="292735" cy="765175"/>
          </a:xfrm>
          <a:custGeom>
            <a:avLst/>
            <a:gdLst/>
            <a:ahLst/>
            <a:cxnLst/>
            <a:rect l="l" t="t" r="r" b="b"/>
            <a:pathLst>
              <a:path w="292735" h="765175">
                <a:moveTo>
                  <a:pt x="0" y="0"/>
                </a:moveTo>
                <a:lnTo>
                  <a:pt x="292607" y="0"/>
                </a:lnTo>
                <a:lnTo>
                  <a:pt x="292607" y="765048"/>
                </a:lnTo>
                <a:lnTo>
                  <a:pt x="0" y="765048"/>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2269235" y="4056888"/>
            <a:ext cx="292735" cy="683260"/>
          </a:xfrm>
          <a:custGeom>
            <a:avLst/>
            <a:gdLst/>
            <a:ahLst/>
            <a:cxnLst/>
            <a:rect l="l" t="t" r="r" b="b"/>
            <a:pathLst>
              <a:path w="292735" h="683260">
                <a:moveTo>
                  <a:pt x="0" y="0"/>
                </a:moveTo>
                <a:lnTo>
                  <a:pt x="292607" y="0"/>
                </a:lnTo>
                <a:lnTo>
                  <a:pt x="292607" y="682751"/>
                </a:lnTo>
                <a:lnTo>
                  <a:pt x="0" y="682751"/>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2709672" y="4091940"/>
            <a:ext cx="292735" cy="661670"/>
          </a:xfrm>
          <a:custGeom>
            <a:avLst/>
            <a:gdLst/>
            <a:ahLst/>
            <a:cxnLst/>
            <a:rect l="l" t="t" r="r" b="b"/>
            <a:pathLst>
              <a:path w="292735" h="661670">
                <a:moveTo>
                  <a:pt x="0" y="0"/>
                </a:moveTo>
                <a:lnTo>
                  <a:pt x="292607" y="0"/>
                </a:lnTo>
                <a:lnTo>
                  <a:pt x="292607" y="661416"/>
                </a:lnTo>
                <a:lnTo>
                  <a:pt x="0" y="661416"/>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3150107" y="4267200"/>
            <a:ext cx="292735" cy="593090"/>
          </a:xfrm>
          <a:custGeom>
            <a:avLst/>
            <a:gdLst/>
            <a:ahLst/>
            <a:cxnLst/>
            <a:rect l="l" t="t" r="r" b="b"/>
            <a:pathLst>
              <a:path w="292735" h="593089">
                <a:moveTo>
                  <a:pt x="0" y="0"/>
                </a:moveTo>
                <a:lnTo>
                  <a:pt x="292607" y="0"/>
                </a:lnTo>
                <a:lnTo>
                  <a:pt x="292607" y="592836"/>
                </a:lnTo>
                <a:lnTo>
                  <a:pt x="0" y="592836"/>
                </a:lnTo>
                <a:lnTo>
                  <a:pt x="0" y="0"/>
                </a:lnTo>
                <a:close/>
              </a:path>
            </a:pathLst>
          </a:custGeom>
          <a:ln w="9143">
            <a:solidFill>
              <a:srgbClr val="BEBEBE"/>
            </a:solidFill>
          </a:ln>
        </p:spPr>
        <p:txBody>
          <a:bodyPr wrap="square" lIns="0" tIns="0" rIns="0" bIns="0" rtlCol="0"/>
          <a:lstStyle/>
          <a:p>
            <a:endParaRPr/>
          </a:p>
        </p:txBody>
      </p:sp>
      <p:sp>
        <p:nvSpPr>
          <p:cNvPr id="29" name="object 29"/>
          <p:cNvSpPr/>
          <p:nvPr/>
        </p:nvSpPr>
        <p:spPr>
          <a:xfrm>
            <a:off x="3590544" y="4447032"/>
            <a:ext cx="292735" cy="506095"/>
          </a:xfrm>
          <a:custGeom>
            <a:avLst/>
            <a:gdLst/>
            <a:ahLst/>
            <a:cxnLst/>
            <a:rect l="l" t="t" r="r" b="b"/>
            <a:pathLst>
              <a:path w="292735" h="506095">
                <a:moveTo>
                  <a:pt x="0" y="0"/>
                </a:moveTo>
                <a:lnTo>
                  <a:pt x="292607" y="0"/>
                </a:lnTo>
                <a:lnTo>
                  <a:pt x="292607" y="505968"/>
                </a:lnTo>
                <a:lnTo>
                  <a:pt x="0" y="505968"/>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947927" y="3703320"/>
            <a:ext cx="292735" cy="605155"/>
          </a:xfrm>
          <a:custGeom>
            <a:avLst/>
            <a:gdLst/>
            <a:ahLst/>
            <a:cxnLst/>
            <a:rect l="l" t="t" r="r" b="b"/>
            <a:pathLst>
              <a:path w="292734" h="605154">
                <a:moveTo>
                  <a:pt x="292608" y="0"/>
                </a:moveTo>
                <a:lnTo>
                  <a:pt x="0" y="0"/>
                </a:lnTo>
                <a:lnTo>
                  <a:pt x="0" y="605027"/>
                </a:lnTo>
                <a:lnTo>
                  <a:pt x="292608" y="605027"/>
                </a:lnTo>
                <a:lnTo>
                  <a:pt x="292608" y="0"/>
                </a:lnTo>
                <a:close/>
              </a:path>
            </a:pathLst>
          </a:custGeom>
          <a:solidFill>
            <a:srgbClr val="666666"/>
          </a:solidFill>
        </p:spPr>
        <p:txBody>
          <a:bodyPr wrap="square" lIns="0" tIns="0" rIns="0" bIns="0" rtlCol="0"/>
          <a:lstStyle/>
          <a:p>
            <a:endParaRPr/>
          </a:p>
        </p:txBody>
      </p:sp>
      <p:sp>
        <p:nvSpPr>
          <p:cNvPr id="31" name="object 31"/>
          <p:cNvSpPr/>
          <p:nvPr/>
        </p:nvSpPr>
        <p:spPr>
          <a:xfrm>
            <a:off x="1388363" y="3372611"/>
            <a:ext cx="292735" cy="611505"/>
          </a:xfrm>
          <a:custGeom>
            <a:avLst/>
            <a:gdLst/>
            <a:ahLst/>
            <a:cxnLst/>
            <a:rect l="l" t="t" r="r" b="b"/>
            <a:pathLst>
              <a:path w="292735" h="611504">
                <a:moveTo>
                  <a:pt x="292608" y="0"/>
                </a:moveTo>
                <a:lnTo>
                  <a:pt x="0" y="0"/>
                </a:lnTo>
                <a:lnTo>
                  <a:pt x="0" y="611124"/>
                </a:lnTo>
                <a:lnTo>
                  <a:pt x="292608" y="611124"/>
                </a:lnTo>
                <a:lnTo>
                  <a:pt x="292608" y="0"/>
                </a:lnTo>
                <a:close/>
              </a:path>
            </a:pathLst>
          </a:custGeom>
          <a:solidFill>
            <a:srgbClr val="666666"/>
          </a:solidFill>
        </p:spPr>
        <p:txBody>
          <a:bodyPr wrap="square" lIns="0" tIns="0" rIns="0" bIns="0" rtlCol="0"/>
          <a:lstStyle/>
          <a:p>
            <a:endParaRPr/>
          </a:p>
        </p:txBody>
      </p:sp>
      <p:sp>
        <p:nvSpPr>
          <p:cNvPr id="32" name="object 32"/>
          <p:cNvSpPr/>
          <p:nvPr/>
        </p:nvSpPr>
        <p:spPr>
          <a:xfrm>
            <a:off x="1828800" y="3429000"/>
            <a:ext cx="292735" cy="611505"/>
          </a:xfrm>
          <a:custGeom>
            <a:avLst/>
            <a:gdLst/>
            <a:ahLst/>
            <a:cxnLst/>
            <a:rect l="l" t="t" r="r" b="b"/>
            <a:pathLst>
              <a:path w="292735" h="611504">
                <a:moveTo>
                  <a:pt x="292607" y="0"/>
                </a:moveTo>
                <a:lnTo>
                  <a:pt x="0" y="0"/>
                </a:lnTo>
                <a:lnTo>
                  <a:pt x="0" y="611124"/>
                </a:lnTo>
                <a:lnTo>
                  <a:pt x="292607" y="611124"/>
                </a:lnTo>
                <a:lnTo>
                  <a:pt x="292607" y="0"/>
                </a:lnTo>
                <a:close/>
              </a:path>
            </a:pathLst>
          </a:custGeom>
          <a:solidFill>
            <a:srgbClr val="666666"/>
          </a:solidFill>
        </p:spPr>
        <p:txBody>
          <a:bodyPr wrap="square" lIns="0" tIns="0" rIns="0" bIns="0" rtlCol="0"/>
          <a:lstStyle/>
          <a:p>
            <a:endParaRPr/>
          </a:p>
        </p:txBody>
      </p:sp>
      <p:sp>
        <p:nvSpPr>
          <p:cNvPr id="33" name="object 33"/>
          <p:cNvSpPr/>
          <p:nvPr/>
        </p:nvSpPr>
        <p:spPr>
          <a:xfrm>
            <a:off x="2269235" y="3372611"/>
            <a:ext cx="292735" cy="684530"/>
          </a:xfrm>
          <a:custGeom>
            <a:avLst/>
            <a:gdLst/>
            <a:ahLst/>
            <a:cxnLst/>
            <a:rect l="l" t="t" r="r" b="b"/>
            <a:pathLst>
              <a:path w="292735" h="684529">
                <a:moveTo>
                  <a:pt x="292607" y="0"/>
                </a:moveTo>
                <a:lnTo>
                  <a:pt x="0" y="0"/>
                </a:lnTo>
                <a:lnTo>
                  <a:pt x="0" y="684276"/>
                </a:lnTo>
                <a:lnTo>
                  <a:pt x="292607" y="684276"/>
                </a:lnTo>
                <a:lnTo>
                  <a:pt x="292607" y="0"/>
                </a:lnTo>
                <a:close/>
              </a:path>
            </a:pathLst>
          </a:custGeom>
          <a:solidFill>
            <a:srgbClr val="666666"/>
          </a:solidFill>
        </p:spPr>
        <p:txBody>
          <a:bodyPr wrap="square" lIns="0" tIns="0" rIns="0" bIns="0" rtlCol="0"/>
          <a:lstStyle/>
          <a:p>
            <a:endParaRPr/>
          </a:p>
        </p:txBody>
      </p:sp>
      <p:sp>
        <p:nvSpPr>
          <p:cNvPr id="34" name="object 34"/>
          <p:cNvSpPr/>
          <p:nvPr/>
        </p:nvSpPr>
        <p:spPr>
          <a:xfrm>
            <a:off x="2709672" y="3587496"/>
            <a:ext cx="292735" cy="504825"/>
          </a:xfrm>
          <a:custGeom>
            <a:avLst/>
            <a:gdLst/>
            <a:ahLst/>
            <a:cxnLst/>
            <a:rect l="l" t="t" r="r" b="b"/>
            <a:pathLst>
              <a:path w="292735" h="504825">
                <a:moveTo>
                  <a:pt x="292607" y="0"/>
                </a:moveTo>
                <a:lnTo>
                  <a:pt x="0" y="0"/>
                </a:lnTo>
                <a:lnTo>
                  <a:pt x="0" y="504443"/>
                </a:lnTo>
                <a:lnTo>
                  <a:pt x="292607" y="504443"/>
                </a:lnTo>
                <a:lnTo>
                  <a:pt x="292607" y="0"/>
                </a:lnTo>
                <a:close/>
              </a:path>
            </a:pathLst>
          </a:custGeom>
          <a:solidFill>
            <a:srgbClr val="666666"/>
          </a:solidFill>
        </p:spPr>
        <p:txBody>
          <a:bodyPr wrap="square" lIns="0" tIns="0" rIns="0" bIns="0" rtlCol="0"/>
          <a:lstStyle/>
          <a:p>
            <a:endParaRPr/>
          </a:p>
        </p:txBody>
      </p:sp>
      <p:sp>
        <p:nvSpPr>
          <p:cNvPr id="35" name="object 35"/>
          <p:cNvSpPr/>
          <p:nvPr/>
        </p:nvSpPr>
        <p:spPr>
          <a:xfrm>
            <a:off x="3150107" y="3904488"/>
            <a:ext cx="292735" cy="363220"/>
          </a:xfrm>
          <a:custGeom>
            <a:avLst/>
            <a:gdLst/>
            <a:ahLst/>
            <a:cxnLst/>
            <a:rect l="l" t="t" r="r" b="b"/>
            <a:pathLst>
              <a:path w="292735" h="363220">
                <a:moveTo>
                  <a:pt x="292607" y="0"/>
                </a:moveTo>
                <a:lnTo>
                  <a:pt x="0" y="0"/>
                </a:lnTo>
                <a:lnTo>
                  <a:pt x="0" y="362712"/>
                </a:lnTo>
                <a:lnTo>
                  <a:pt x="292607" y="362712"/>
                </a:lnTo>
                <a:lnTo>
                  <a:pt x="292607" y="0"/>
                </a:lnTo>
                <a:close/>
              </a:path>
            </a:pathLst>
          </a:custGeom>
          <a:solidFill>
            <a:srgbClr val="666666"/>
          </a:solidFill>
        </p:spPr>
        <p:txBody>
          <a:bodyPr wrap="square" lIns="0" tIns="0" rIns="0" bIns="0" rtlCol="0"/>
          <a:lstStyle/>
          <a:p>
            <a:endParaRPr/>
          </a:p>
        </p:txBody>
      </p:sp>
      <p:sp>
        <p:nvSpPr>
          <p:cNvPr id="36" name="object 36"/>
          <p:cNvSpPr/>
          <p:nvPr/>
        </p:nvSpPr>
        <p:spPr>
          <a:xfrm>
            <a:off x="3590544" y="4187952"/>
            <a:ext cx="292735" cy="259079"/>
          </a:xfrm>
          <a:custGeom>
            <a:avLst/>
            <a:gdLst/>
            <a:ahLst/>
            <a:cxnLst/>
            <a:rect l="l" t="t" r="r" b="b"/>
            <a:pathLst>
              <a:path w="292735" h="259079">
                <a:moveTo>
                  <a:pt x="292607" y="0"/>
                </a:moveTo>
                <a:lnTo>
                  <a:pt x="0" y="0"/>
                </a:lnTo>
                <a:lnTo>
                  <a:pt x="0" y="259080"/>
                </a:lnTo>
                <a:lnTo>
                  <a:pt x="292607" y="259080"/>
                </a:lnTo>
                <a:lnTo>
                  <a:pt x="292607" y="0"/>
                </a:lnTo>
                <a:close/>
              </a:path>
            </a:pathLst>
          </a:custGeom>
          <a:solidFill>
            <a:srgbClr val="666666"/>
          </a:solidFill>
        </p:spPr>
        <p:txBody>
          <a:bodyPr wrap="square" lIns="0" tIns="0" rIns="0" bIns="0" rtlCol="0"/>
          <a:lstStyle/>
          <a:p>
            <a:endParaRPr/>
          </a:p>
        </p:txBody>
      </p:sp>
      <p:sp>
        <p:nvSpPr>
          <p:cNvPr id="37" name="object 37"/>
          <p:cNvSpPr/>
          <p:nvPr/>
        </p:nvSpPr>
        <p:spPr>
          <a:xfrm>
            <a:off x="947927" y="3703320"/>
            <a:ext cx="292735" cy="605155"/>
          </a:xfrm>
          <a:custGeom>
            <a:avLst/>
            <a:gdLst/>
            <a:ahLst/>
            <a:cxnLst/>
            <a:rect l="l" t="t" r="r" b="b"/>
            <a:pathLst>
              <a:path w="292734" h="605154">
                <a:moveTo>
                  <a:pt x="0" y="0"/>
                </a:moveTo>
                <a:lnTo>
                  <a:pt x="292608" y="0"/>
                </a:lnTo>
                <a:lnTo>
                  <a:pt x="292608" y="605027"/>
                </a:lnTo>
                <a:lnTo>
                  <a:pt x="0" y="605027"/>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1388363" y="3372611"/>
            <a:ext cx="292735" cy="611505"/>
          </a:xfrm>
          <a:custGeom>
            <a:avLst/>
            <a:gdLst/>
            <a:ahLst/>
            <a:cxnLst/>
            <a:rect l="l" t="t" r="r" b="b"/>
            <a:pathLst>
              <a:path w="292735" h="611504">
                <a:moveTo>
                  <a:pt x="0" y="0"/>
                </a:moveTo>
                <a:lnTo>
                  <a:pt x="292608" y="0"/>
                </a:lnTo>
                <a:lnTo>
                  <a:pt x="292608" y="611124"/>
                </a:lnTo>
                <a:lnTo>
                  <a:pt x="0" y="611124"/>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1828800" y="3429000"/>
            <a:ext cx="292735" cy="611505"/>
          </a:xfrm>
          <a:custGeom>
            <a:avLst/>
            <a:gdLst/>
            <a:ahLst/>
            <a:cxnLst/>
            <a:rect l="l" t="t" r="r" b="b"/>
            <a:pathLst>
              <a:path w="292735" h="611504">
                <a:moveTo>
                  <a:pt x="0" y="0"/>
                </a:moveTo>
                <a:lnTo>
                  <a:pt x="292607" y="0"/>
                </a:lnTo>
                <a:lnTo>
                  <a:pt x="292607" y="611124"/>
                </a:lnTo>
                <a:lnTo>
                  <a:pt x="0" y="611124"/>
                </a:lnTo>
                <a:lnTo>
                  <a:pt x="0" y="0"/>
                </a:lnTo>
                <a:close/>
              </a:path>
            </a:pathLst>
          </a:custGeom>
          <a:ln w="9143">
            <a:solidFill>
              <a:srgbClr val="BEBEBE"/>
            </a:solidFill>
          </a:ln>
        </p:spPr>
        <p:txBody>
          <a:bodyPr wrap="square" lIns="0" tIns="0" rIns="0" bIns="0" rtlCol="0"/>
          <a:lstStyle/>
          <a:p>
            <a:endParaRPr/>
          </a:p>
        </p:txBody>
      </p:sp>
      <p:sp>
        <p:nvSpPr>
          <p:cNvPr id="40" name="object 40"/>
          <p:cNvSpPr/>
          <p:nvPr/>
        </p:nvSpPr>
        <p:spPr>
          <a:xfrm>
            <a:off x="2269235" y="3372611"/>
            <a:ext cx="292735" cy="684530"/>
          </a:xfrm>
          <a:custGeom>
            <a:avLst/>
            <a:gdLst/>
            <a:ahLst/>
            <a:cxnLst/>
            <a:rect l="l" t="t" r="r" b="b"/>
            <a:pathLst>
              <a:path w="292735" h="684529">
                <a:moveTo>
                  <a:pt x="0" y="0"/>
                </a:moveTo>
                <a:lnTo>
                  <a:pt x="292607" y="0"/>
                </a:lnTo>
                <a:lnTo>
                  <a:pt x="292607" y="684276"/>
                </a:lnTo>
                <a:lnTo>
                  <a:pt x="0" y="684276"/>
                </a:lnTo>
                <a:lnTo>
                  <a:pt x="0" y="0"/>
                </a:lnTo>
                <a:close/>
              </a:path>
            </a:pathLst>
          </a:custGeom>
          <a:ln w="9144">
            <a:solidFill>
              <a:srgbClr val="BEBEBE"/>
            </a:solidFill>
          </a:ln>
        </p:spPr>
        <p:txBody>
          <a:bodyPr wrap="square" lIns="0" tIns="0" rIns="0" bIns="0" rtlCol="0"/>
          <a:lstStyle/>
          <a:p>
            <a:endParaRPr/>
          </a:p>
        </p:txBody>
      </p:sp>
      <p:sp>
        <p:nvSpPr>
          <p:cNvPr id="41" name="object 41"/>
          <p:cNvSpPr/>
          <p:nvPr/>
        </p:nvSpPr>
        <p:spPr>
          <a:xfrm>
            <a:off x="2709672" y="3587496"/>
            <a:ext cx="292735" cy="504825"/>
          </a:xfrm>
          <a:custGeom>
            <a:avLst/>
            <a:gdLst/>
            <a:ahLst/>
            <a:cxnLst/>
            <a:rect l="l" t="t" r="r" b="b"/>
            <a:pathLst>
              <a:path w="292735" h="504825">
                <a:moveTo>
                  <a:pt x="0" y="0"/>
                </a:moveTo>
                <a:lnTo>
                  <a:pt x="292607" y="0"/>
                </a:lnTo>
                <a:lnTo>
                  <a:pt x="292607" y="504443"/>
                </a:lnTo>
                <a:lnTo>
                  <a:pt x="0" y="504443"/>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3150107" y="3904488"/>
            <a:ext cx="292735" cy="363220"/>
          </a:xfrm>
          <a:custGeom>
            <a:avLst/>
            <a:gdLst/>
            <a:ahLst/>
            <a:cxnLst/>
            <a:rect l="l" t="t" r="r" b="b"/>
            <a:pathLst>
              <a:path w="292735" h="363220">
                <a:moveTo>
                  <a:pt x="0" y="0"/>
                </a:moveTo>
                <a:lnTo>
                  <a:pt x="292607" y="0"/>
                </a:lnTo>
                <a:lnTo>
                  <a:pt x="292607" y="362712"/>
                </a:lnTo>
                <a:lnTo>
                  <a:pt x="0" y="362712"/>
                </a:lnTo>
                <a:lnTo>
                  <a:pt x="0" y="0"/>
                </a:lnTo>
                <a:close/>
              </a:path>
            </a:pathLst>
          </a:custGeom>
          <a:ln w="9144">
            <a:solidFill>
              <a:srgbClr val="BEBEBE"/>
            </a:solidFill>
          </a:ln>
        </p:spPr>
        <p:txBody>
          <a:bodyPr wrap="square" lIns="0" tIns="0" rIns="0" bIns="0" rtlCol="0"/>
          <a:lstStyle/>
          <a:p>
            <a:endParaRPr/>
          </a:p>
        </p:txBody>
      </p:sp>
      <p:sp>
        <p:nvSpPr>
          <p:cNvPr id="43" name="object 43"/>
          <p:cNvSpPr/>
          <p:nvPr/>
        </p:nvSpPr>
        <p:spPr>
          <a:xfrm>
            <a:off x="3590544" y="4187952"/>
            <a:ext cx="292735" cy="259079"/>
          </a:xfrm>
          <a:custGeom>
            <a:avLst/>
            <a:gdLst/>
            <a:ahLst/>
            <a:cxnLst/>
            <a:rect l="l" t="t" r="r" b="b"/>
            <a:pathLst>
              <a:path w="292735" h="259079">
                <a:moveTo>
                  <a:pt x="0" y="0"/>
                </a:moveTo>
                <a:lnTo>
                  <a:pt x="292607" y="0"/>
                </a:lnTo>
                <a:lnTo>
                  <a:pt x="292607" y="259080"/>
                </a:lnTo>
                <a:lnTo>
                  <a:pt x="0" y="259080"/>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947927" y="3607308"/>
            <a:ext cx="292735" cy="96520"/>
          </a:xfrm>
          <a:custGeom>
            <a:avLst/>
            <a:gdLst/>
            <a:ahLst/>
            <a:cxnLst/>
            <a:rect l="l" t="t" r="r" b="b"/>
            <a:pathLst>
              <a:path w="292734" h="96520">
                <a:moveTo>
                  <a:pt x="292608" y="0"/>
                </a:moveTo>
                <a:lnTo>
                  <a:pt x="0" y="0"/>
                </a:lnTo>
                <a:lnTo>
                  <a:pt x="0" y="96012"/>
                </a:lnTo>
                <a:lnTo>
                  <a:pt x="292608" y="96012"/>
                </a:lnTo>
                <a:lnTo>
                  <a:pt x="292608" y="0"/>
                </a:lnTo>
                <a:close/>
              </a:path>
            </a:pathLst>
          </a:custGeom>
          <a:solidFill>
            <a:srgbClr val="FFCC00"/>
          </a:solidFill>
        </p:spPr>
        <p:txBody>
          <a:bodyPr wrap="square" lIns="0" tIns="0" rIns="0" bIns="0" rtlCol="0"/>
          <a:lstStyle/>
          <a:p>
            <a:endParaRPr/>
          </a:p>
        </p:txBody>
      </p:sp>
      <p:sp>
        <p:nvSpPr>
          <p:cNvPr id="45" name="object 45"/>
          <p:cNvSpPr/>
          <p:nvPr/>
        </p:nvSpPr>
        <p:spPr>
          <a:xfrm>
            <a:off x="1388363" y="3224783"/>
            <a:ext cx="292735" cy="147955"/>
          </a:xfrm>
          <a:custGeom>
            <a:avLst/>
            <a:gdLst/>
            <a:ahLst/>
            <a:cxnLst/>
            <a:rect l="l" t="t" r="r" b="b"/>
            <a:pathLst>
              <a:path w="292735" h="147954">
                <a:moveTo>
                  <a:pt x="292608" y="0"/>
                </a:moveTo>
                <a:lnTo>
                  <a:pt x="0" y="0"/>
                </a:lnTo>
                <a:lnTo>
                  <a:pt x="0" y="147827"/>
                </a:lnTo>
                <a:lnTo>
                  <a:pt x="292608" y="147827"/>
                </a:lnTo>
                <a:lnTo>
                  <a:pt x="292608" y="0"/>
                </a:lnTo>
                <a:close/>
              </a:path>
            </a:pathLst>
          </a:custGeom>
          <a:solidFill>
            <a:srgbClr val="FFCC00"/>
          </a:solidFill>
        </p:spPr>
        <p:txBody>
          <a:bodyPr wrap="square" lIns="0" tIns="0" rIns="0" bIns="0" rtlCol="0"/>
          <a:lstStyle/>
          <a:p>
            <a:endParaRPr/>
          </a:p>
        </p:txBody>
      </p:sp>
      <p:sp>
        <p:nvSpPr>
          <p:cNvPr id="46" name="object 46"/>
          <p:cNvSpPr/>
          <p:nvPr/>
        </p:nvSpPr>
        <p:spPr>
          <a:xfrm>
            <a:off x="1828800" y="3281171"/>
            <a:ext cx="292735" cy="147955"/>
          </a:xfrm>
          <a:custGeom>
            <a:avLst/>
            <a:gdLst/>
            <a:ahLst/>
            <a:cxnLst/>
            <a:rect l="l" t="t" r="r" b="b"/>
            <a:pathLst>
              <a:path w="292735" h="147954">
                <a:moveTo>
                  <a:pt x="292607" y="0"/>
                </a:moveTo>
                <a:lnTo>
                  <a:pt x="0" y="0"/>
                </a:lnTo>
                <a:lnTo>
                  <a:pt x="0" y="147827"/>
                </a:lnTo>
                <a:lnTo>
                  <a:pt x="292607" y="147827"/>
                </a:lnTo>
                <a:lnTo>
                  <a:pt x="292607" y="0"/>
                </a:lnTo>
                <a:close/>
              </a:path>
            </a:pathLst>
          </a:custGeom>
          <a:solidFill>
            <a:srgbClr val="FFCC00"/>
          </a:solidFill>
        </p:spPr>
        <p:txBody>
          <a:bodyPr wrap="square" lIns="0" tIns="0" rIns="0" bIns="0" rtlCol="0"/>
          <a:lstStyle/>
          <a:p>
            <a:endParaRPr/>
          </a:p>
        </p:txBody>
      </p:sp>
      <p:sp>
        <p:nvSpPr>
          <p:cNvPr id="47" name="object 47"/>
          <p:cNvSpPr/>
          <p:nvPr/>
        </p:nvSpPr>
        <p:spPr>
          <a:xfrm>
            <a:off x="2269235" y="3224783"/>
            <a:ext cx="292735" cy="147955"/>
          </a:xfrm>
          <a:custGeom>
            <a:avLst/>
            <a:gdLst/>
            <a:ahLst/>
            <a:cxnLst/>
            <a:rect l="l" t="t" r="r" b="b"/>
            <a:pathLst>
              <a:path w="292735" h="147954">
                <a:moveTo>
                  <a:pt x="292607" y="0"/>
                </a:moveTo>
                <a:lnTo>
                  <a:pt x="0" y="0"/>
                </a:lnTo>
                <a:lnTo>
                  <a:pt x="0" y="147827"/>
                </a:lnTo>
                <a:lnTo>
                  <a:pt x="292607" y="147827"/>
                </a:lnTo>
                <a:lnTo>
                  <a:pt x="292607" y="0"/>
                </a:lnTo>
                <a:close/>
              </a:path>
            </a:pathLst>
          </a:custGeom>
          <a:solidFill>
            <a:srgbClr val="FFCC00"/>
          </a:solidFill>
        </p:spPr>
        <p:txBody>
          <a:bodyPr wrap="square" lIns="0" tIns="0" rIns="0" bIns="0" rtlCol="0"/>
          <a:lstStyle/>
          <a:p>
            <a:endParaRPr/>
          </a:p>
        </p:txBody>
      </p:sp>
      <p:sp>
        <p:nvSpPr>
          <p:cNvPr id="48" name="object 48"/>
          <p:cNvSpPr/>
          <p:nvPr/>
        </p:nvSpPr>
        <p:spPr>
          <a:xfrm>
            <a:off x="2709672" y="3439667"/>
            <a:ext cx="292735" cy="147955"/>
          </a:xfrm>
          <a:custGeom>
            <a:avLst/>
            <a:gdLst/>
            <a:ahLst/>
            <a:cxnLst/>
            <a:rect l="l" t="t" r="r" b="b"/>
            <a:pathLst>
              <a:path w="292735" h="147954">
                <a:moveTo>
                  <a:pt x="292607" y="0"/>
                </a:moveTo>
                <a:lnTo>
                  <a:pt x="0" y="0"/>
                </a:lnTo>
                <a:lnTo>
                  <a:pt x="0" y="147828"/>
                </a:lnTo>
                <a:lnTo>
                  <a:pt x="292607" y="147828"/>
                </a:lnTo>
                <a:lnTo>
                  <a:pt x="292607" y="0"/>
                </a:lnTo>
                <a:close/>
              </a:path>
            </a:pathLst>
          </a:custGeom>
          <a:solidFill>
            <a:srgbClr val="FFCC00"/>
          </a:solidFill>
        </p:spPr>
        <p:txBody>
          <a:bodyPr wrap="square" lIns="0" tIns="0" rIns="0" bIns="0" rtlCol="0"/>
          <a:lstStyle/>
          <a:p>
            <a:endParaRPr/>
          </a:p>
        </p:txBody>
      </p:sp>
      <p:sp>
        <p:nvSpPr>
          <p:cNvPr id="49" name="object 49"/>
          <p:cNvSpPr/>
          <p:nvPr/>
        </p:nvSpPr>
        <p:spPr>
          <a:xfrm>
            <a:off x="3150107" y="3726179"/>
            <a:ext cx="292735" cy="178435"/>
          </a:xfrm>
          <a:custGeom>
            <a:avLst/>
            <a:gdLst/>
            <a:ahLst/>
            <a:cxnLst/>
            <a:rect l="l" t="t" r="r" b="b"/>
            <a:pathLst>
              <a:path w="292735" h="178435">
                <a:moveTo>
                  <a:pt x="292607" y="0"/>
                </a:moveTo>
                <a:lnTo>
                  <a:pt x="0" y="0"/>
                </a:lnTo>
                <a:lnTo>
                  <a:pt x="0" y="178308"/>
                </a:lnTo>
                <a:lnTo>
                  <a:pt x="292607" y="178308"/>
                </a:lnTo>
                <a:lnTo>
                  <a:pt x="292607" y="0"/>
                </a:lnTo>
                <a:close/>
              </a:path>
            </a:pathLst>
          </a:custGeom>
          <a:solidFill>
            <a:srgbClr val="FFCC00"/>
          </a:solidFill>
        </p:spPr>
        <p:txBody>
          <a:bodyPr wrap="square" lIns="0" tIns="0" rIns="0" bIns="0" rtlCol="0"/>
          <a:lstStyle/>
          <a:p>
            <a:endParaRPr/>
          </a:p>
        </p:txBody>
      </p:sp>
      <p:sp>
        <p:nvSpPr>
          <p:cNvPr id="50" name="object 50"/>
          <p:cNvSpPr/>
          <p:nvPr/>
        </p:nvSpPr>
        <p:spPr>
          <a:xfrm>
            <a:off x="3590544" y="3983735"/>
            <a:ext cx="292735" cy="204470"/>
          </a:xfrm>
          <a:custGeom>
            <a:avLst/>
            <a:gdLst/>
            <a:ahLst/>
            <a:cxnLst/>
            <a:rect l="l" t="t" r="r" b="b"/>
            <a:pathLst>
              <a:path w="292735" h="204470">
                <a:moveTo>
                  <a:pt x="292607" y="0"/>
                </a:moveTo>
                <a:lnTo>
                  <a:pt x="0" y="0"/>
                </a:lnTo>
                <a:lnTo>
                  <a:pt x="0" y="204215"/>
                </a:lnTo>
                <a:lnTo>
                  <a:pt x="292607" y="204215"/>
                </a:lnTo>
                <a:lnTo>
                  <a:pt x="292607" y="0"/>
                </a:lnTo>
                <a:close/>
              </a:path>
            </a:pathLst>
          </a:custGeom>
          <a:solidFill>
            <a:srgbClr val="FFCC00"/>
          </a:solidFill>
        </p:spPr>
        <p:txBody>
          <a:bodyPr wrap="square" lIns="0" tIns="0" rIns="0" bIns="0" rtlCol="0"/>
          <a:lstStyle/>
          <a:p>
            <a:endParaRPr/>
          </a:p>
        </p:txBody>
      </p:sp>
      <p:sp>
        <p:nvSpPr>
          <p:cNvPr id="51" name="object 51"/>
          <p:cNvSpPr/>
          <p:nvPr/>
        </p:nvSpPr>
        <p:spPr>
          <a:xfrm>
            <a:off x="947927" y="3607308"/>
            <a:ext cx="292735" cy="96520"/>
          </a:xfrm>
          <a:custGeom>
            <a:avLst/>
            <a:gdLst/>
            <a:ahLst/>
            <a:cxnLst/>
            <a:rect l="l" t="t" r="r" b="b"/>
            <a:pathLst>
              <a:path w="292734" h="96520">
                <a:moveTo>
                  <a:pt x="0" y="0"/>
                </a:moveTo>
                <a:lnTo>
                  <a:pt x="292608" y="0"/>
                </a:lnTo>
                <a:lnTo>
                  <a:pt x="292608" y="96012"/>
                </a:lnTo>
                <a:lnTo>
                  <a:pt x="0" y="96012"/>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1388363" y="3224783"/>
            <a:ext cx="292735" cy="147955"/>
          </a:xfrm>
          <a:custGeom>
            <a:avLst/>
            <a:gdLst/>
            <a:ahLst/>
            <a:cxnLst/>
            <a:rect l="l" t="t" r="r" b="b"/>
            <a:pathLst>
              <a:path w="292735" h="147954">
                <a:moveTo>
                  <a:pt x="0" y="0"/>
                </a:moveTo>
                <a:lnTo>
                  <a:pt x="292608" y="0"/>
                </a:lnTo>
                <a:lnTo>
                  <a:pt x="292608" y="147827"/>
                </a:lnTo>
                <a:lnTo>
                  <a:pt x="0" y="147827"/>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1828800" y="3281171"/>
            <a:ext cx="292735" cy="147955"/>
          </a:xfrm>
          <a:custGeom>
            <a:avLst/>
            <a:gdLst/>
            <a:ahLst/>
            <a:cxnLst/>
            <a:rect l="l" t="t" r="r" b="b"/>
            <a:pathLst>
              <a:path w="292735" h="147954">
                <a:moveTo>
                  <a:pt x="0" y="0"/>
                </a:moveTo>
                <a:lnTo>
                  <a:pt x="292607" y="0"/>
                </a:lnTo>
                <a:lnTo>
                  <a:pt x="292607" y="147827"/>
                </a:lnTo>
                <a:lnTo>
                  <a:pt x="0" y="147827"/>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2269235" y="3224783"/>
            <a:ext cx="292735" cy="147955"/>
          </a:xfrm>
          <a:custGeom>
            <a:avLst/>
            <a:gdLst/>
            <a:ahLst/>
            <a:cxnLst/>
            <a:rect l="l" t="t" r="r" b="b"/>
            <a:pathLst>
              <a:path w="292735" h="147954">
                <a:moveTo>
                  <a:pt x="0" y="0"/>
                </a:moveTo>
                <a:lnTo>
                  <a:pt x="292607" y="0"/>
                </a:lnTo>
                <a:lnTo>
                  <a:pt x="292607" y="147827"/>
                </a:lnTo>
                <a:lnTo>
                  <a:pt x="0" y="147827"/>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2709672" y="3439667"/>
            <a:ext cx="292735" cy="147955"/>
          </a:xfrm>
          <a:custGeom>
            <a:avLst/>
            <a:gdLst/>
            <a:ahLst/>
            <a:cxnLst/>
            <a:rect l="l" t="t" r="r" b="b"/>
            <a:pathLst>
              <a:path w="292735" h="147954">
                <a:moveTo>
                  <a:pt x="0" y="0"/>
                </a:moveTo>
                <a:lnTo>
                  <a:pt x="292607" y="0"/>
                </a:lnTo>
                <a:lnTo>
                  <a:pt x="292607" y="147828"/>
                </a:lnTo>
                <a:lnTo>
                  <a:pt x="0" y="147828"/>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3150107" y="3726179"/>
            <a:ext cx="292735" cy="178435"/>
          </a:xfrm>
          <a:custGeom>
            <a:avLst/>
            <a:gdLst/>
            <a:ahLst/>
            <a:cxnLst/>
            <a:rect l="l" t="t" r="r" b="b"/>
            <a:pathLst>
              <a:path w="292735" h="178435">
                <a:moveTo>
                  <a:pt x="0" y="0"/>
                </a:moveTo>
                <a:lnTo>
                  <a:pt x="292607" y="0"/>
                </a:lnTo>
                <a:lnTo>
                  <a:pt x="292607" y="178308"/>
                </a:lnTo>
                <a:lnTo>
                  <a:pt x="0" y="178308"/>
                </a:lnTo>
                <a:lnTo>
                  <a:pt x="0" y="0"/>
                </a:lnTo>
                <a:close/>
              </a:path>
            </a:pathLst>
          </a:custGeom>
          <a:ln w="9144">
            <a:solidFill>
              <a:srgbClr val="BEBEBE"/>
            </a:solidFill>
          </a:ln>
        </p:spPr>
        <p:txBody>
          <a:bodyPr wrap="square" lIns="0" tIns="0" rIns="0" bIns="0" rtlCol="0"/>
          <a:lstStyle/>
          <a:p>
            <a:endParaRPr/>
          </a:p>
        </p:txBody>
      </p:sp>
      <p:sp>
        <p:nvSpPr>
          <p:cNvPr id="57" name="object 57"/>
          <p:cNvSpPr/>
          <p:nvPr/>
        </p:nvSpPr>
        <p:spPr>
          <a:xfrm>
            <a:off x="3590544" y="3983735"/>
            <a:ext cx="292735" cy="204470"/>
          </a:xfrm>
          <a:custGeom>
            <a:avLst/>
            <a:gdLst/>
            <a:ahLst/>
            <a:cxnLst/>
            <a:rect l="l" t="t" r="r" b="b"/>
            <a:pathLst>
              <a:path w="292735" h="204470">
                <a:moveTo>
                  <a:pt x="0" y="0"/>
                </a:moveTo>
                <a:lnTo>
                  <a:pt x="292607" y="0"/>
                </a:lnTo>
                <a:lnTo>
                  <a:pt x="292607" y="204215"/>
                </a:lnTo>
                <a:lnTo>
                  <a:pt x="0" y="204215"/>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947927" y="3459479"/>
            <a:ext cx="292735" cy="147955"/>
          </a:xfrm>
          <a:custGeom>
            <a:avLst/>
            <a:gdLst/>
            <a:ahLst/>
            <a:cxnLst/>
            <a:rect l="l" t="t" r="r" b="b"/>
            <a:pathLst>
              <a:path w="292734" h="147954">
                <a:moveTo>
                  <a:pt x="292608" y="0"/>
                </a:moveTo>
                <a:lnTo>
                  <a:pt x="0" y="0"/>
                </a:lnTo>
                <a:lnTo>
                  <a:pt x="0" y="147828"/>
                </a:lnTo>
                <a:lnTo>
                  <a:pt x="292608" y="147828"/>
                </a:lnTo>
                <a:lnTo>
                  <a:pt x="292608" y="0"/>
                </a:lnTo>
                <a:close/>
              </a:path>
            </a:pathLst>
          </a:custGeom>
          <a:solidFill>
            <a:srgbClr val="009EDF"/>
          </a:solidFill>
        </p:spPr>
        <p:txBody>
          <a:bodyPr wrap="square" lIns="0" tIns="0" rIns="0" bIns="0" rtlCol="0"/>
          <a:lstStyle/>
          <a:p>
            <a:endParaRPr/>
          </a:p>
        </p:txBody>
      </p:sp>
      <p:sp>
        <p:nvSpPr>
          <p:cNvPr id="59" name="object 59"/>
          <p:cNvSpPr/>
          <p:nvPr/>
        </p:nvSpPr>
        <p:spPr>
          <a:xfrm>
            <a:off x="1388363" y="3023616"/>
            <a:ext cx="292735" cy="201295"/>
          </a:xfrm>
          <a:custGeom>
            <a:avLst/>
            <a:gdLst/>
            <a:ahLst/>
            <a:cxnLst/>
            <a:rect l="l" t="t" r="r" b="b"/>
            <a:pathLst>
              <a:path w="292735" h="201294">
                <a:moveTo>
                  <a:pt x="292608" y="0"/>
                </a:moveTo>
                <a:lnTo>
                  <a:pt x="0" y="0"/>
                </a:lnTo>
                <a:lnTo>
                  <a:pt x="0" y="201168"/>
                </a:lnTo>
                <a:lnTo>
                  <a:pt x="292608" y="201168"/>
                </a:lnTo>
                <a:lnTo>
                  <a:pt x="292608" y="0"/>
                </a:lnTo>
                <a:close/>
              </a:path>
            </a:pathLst>
          </a:custGeom>
          <a:solidFill>
            <a:srgbClr val="009EDF"/>
          </a:solidFill>
        </p:spPr>
        <p:txBody>
          <a:bodyPr wrap="square" lIns="0" tIns="0" rIns="0" bIns="0" rtlCol="0"/>
          <a:lstStyle/>
          <a:p>
            <a:endParaRPr/>
          </a:p>
        </p:txBody>
      </p:sp>
      <p:sp>
        <p:nvSpPr>
          <p:cNvPr id="60" name="object 60"/>
          <p:cNvSpPr/>
          <p:nvPr/>
        </p:nvSpPr>
        <p:spPr>
          <a:xfrm>
            <a:off x="1828800" y="3080004"/>
            <a:ext cx="292735" cy="201295"/>
          </a:xfrm>
          <a:custGeom>
            <a:avLst/>
            <a:gdLst/>
            <a:ahLst/>
            <a:cxnLst/>
            <a:rect l="l" t="t" r="r" b="b"/>
            <a:pathLst>
              <a:path w="292735" h="201295">
                <a:moveTo>
                  <a:pt x="292607" y="0"/>
                </a:moveTo>
                <a:lnTo>
                  <a:pt x="0" y="0"/>
                </a:lnTo>
                <a:lnTo>
                  <a:pt x="0" y="201168"/>
                </a:lnTo>
                <a:lnTo>
                  <a:pt x="292607" y="201168"/>
                </a:lnTo>
                <a:lnTo>
                  <a:pt x="292607" y="0"/>
                </a:lnTo>
                <a:close/>
              </a:path>
            </a:pathLst>
          </a:custGeom>
          <a:solidFill>
            <a:srgbClr val="009EDF"/>
          </a:solidFill>
        </p:spPr>
        <p:txBody>
          <a:bodyPr wrap="square" lIns="0" tIns="0" rIns="0" bIns="0" rtlCol="0"/>
          <a:lstStyle/>
          <a:p>
            <a:endParaRPr/>
          </a:p>
        </p:txBody>
      </p:sp>
      <p:sp>
        <p:nvSpPr>
          <p:cNvPr id="61" name="object 61"/>
          <p:cNvSpPr/>
          <p:nvPr/>
        </p:nvSpPr>
        <p:spPr>
          <a:xfrm>
            <a:off x="2269235" y="3023616"/>
            <a:ext cx="292735" cy="201295"/>
          </a:xfrm>
          <a:custGeom>
            <a:avLst/>
            <a:gdLst/>
            <a:ahLst/>
            <a:cxnLst/>
            <a:rect l="l" t="t" r="r" b="b"/>
            <a:pathLst>
              <a:path w="292735" h="201294">
                <a:moveTo>
                  <a:pt x="292607" y="0"/>
                </a:moveTo>
                <a:lnTo>
                  <a:pt x="0" y="0"/>
                </a:lnTo>
                <a:lnTo>
                  <a:pt x="0" y="201168"/>
                </a:lnTo>
                <a:lnTo>
                  <a:pt x="292607" y="201168"/>
                </a:lnTo>
                <a:lnTo>
                  <a:pt x="292607" y="0"/>
                </a:lnTo>
                <a:close/>
              </a:path>
            </a:pathLst>
          </a:custGeom>
          <a:solidFill>
            <a:srgbClr val="009EDF"/>
          </a:solidFill>
        </p:spPr>
        <p:txBody>
          <a:bodyPr wrap="square" lIns="0" tIns="0" rIns="0" bIns="0" rtlCol="0"/>
          <a:lstStyle/>
          <a:p>
            <a:endParaRPr/>
          </a:p>
        </p:txBody>
      </p:sp>
      <p:sp>
        <p:nvSpPr>
          <p:cNvPr id="62" name="object 62"/>
          <p:cNvSpPr/>
          <p:nvPr/>
        </p:nvSpPr>
        <p:spPr>
          <a:xfrm>
            <a:off x="2709672" y="3238500"/>
            <a:ext cx="292735" cy="201295"/>
          </a:xfrm>
          <a:custGeom>
            <a:avLst/>
            <a:gdLst/>
            <a:ahLst/>
            <a:cxnLst/>
            <a:rect l="l" t="t" r="r" b="b"/>
            <a:pathLst>
              <a:path w="292735" h="201295">
                <a:moveTo>
                  <a:pt x="292607" y="0"/>
                </a:moveTo>
                <a:lnTo>
                  <a:pt x="0" y="0"/>
                </a:lnTo>
                <a:lnTo>
                  <a:pt x="0" y="201167"/>
                </a:lnTo>
                <a:lnTo>
                  <a:pt x="292607" y="201167"/>
                </a:lnTo>
                <a:lnTo>
                  <a:pt x="292607" y="0"/>
                </a:lnTo>
                <a:close/>
              </a:path>
            </a:pathLst>
          </a:custGeom>
          <a:solidFill>
            <a:srgbClr val="009EDF"/>
          </a:solidFill>
        </p:spPr>
        <p:txBody>
          <a:bodyPr wrap="square" lIns="0" tIns="0" rIns="0" bIns="0" rtlCol="0"/>
          <a:lstStyle/>
          <a:p>
            <a:endParaRPr/>
          </a:p>
        </p:txBody>
      </p:sp>
      <p:sp>
        <p:nvSpPr>
          <p:cNvPr id="63" name="object 63"/>
          <p:cNvSpPr/>
          <p:nvPr/>
        </p:nvSpPr>
        <p:spPr>
          <a:xfrm>
            <a:off x="3150107" y="3515867"/>
            <a:ext cx="292735" cy="210820"/>
          </a:xfrm>
          <a:custGeom>
            <a:avLst/>
            <a:gdLst/>
            <a:ahLst/>
            <a:cxnLst/>
            <a:rect l="l" t="t" r="r" b="b"/>
            <a:pathLst>
              <a:path w="292735" h="210820">
                <a:moveTo>
                  <a:pt x="292607" y="0"/>
                </a:moveTo>
                <a:lnTo>
                  <a:pt x="0" y="0"/>
                </a:lnTo>
                <a:lnTo>
                  <a:pt x="0" y="210312"/>
                </a:lnTo>
                <a:lnTo>
                  <a:pt x="292607" y="210312"/>
                </a:lnTo>
                <a:lnTo>
                  <a:pt x="292607" y="0"/>
                </a:lnTo>
                <a:close/>
              </a:path>
            </a:pathLst>
          </a:custGeom>
          <a:solidFill>
            <a:srgbClr val="009EDF"/>
          </a:solidFill>
        </p:spPr>
        <p:txBody>
          <a:bodyPr wrap="square" lIns="0" tIns="0" rIns="0" bIns="0" rtlCol="0"/>
          <a:lstStyle/>
          <a:p>
            <a:endParaRPr/>
          </a:p>
        </p:txBody>
      </p:sp>
      <p:sp>
        <p:nvSpPr>
          <p:cNvPr id="64" name="object 64"/>
          <p:cNvSpPr/>
          <p:nvPr/>
        </p:nvSpPr>
        <p:spPr>
          <a:xfrm>
            <a:off x="3590544" y="3770376"/>
            <a:ext cx="292735" cy="213360"/>
          </a:xfrm>
          <a:custGeom>
            <a:avLst/>
            <a:gdLst/>
            <a:ahLst/>
            <a:cxnLst/>
            <a:rect l="l" t="t" r="r" b="b"/>
            <a:pathLst>
              <a:path w="292735" h="213360">
                <a:moveTo>
                  <a:pt x="292607" y="0"/>
                </a:moveTo>
                <a:lnTo>
                  <a:pt x="0" y="0"/>
                </a:lnTo>
                <a:lnTo>
                  <a:pt x="0" y="213360"/>
                </a:lnTo>
                <a:lnTo>
                  <a:pt x="292607" y="213360"/>
                </a:lnTo>
                <a:lnTo>
                  <a:pt x="292607" y="0"/>
                </a:lnTo>
                <a:close/>
              </a:path>
            </a:pathLst>
          </a:custGeom>
          <a:solidFill>
            <a:srgbClr val="009EDF"/>
          </a:solidFill>
        </p:spPr>
        <p:txBody>
          <a:bodyPr wrap="square" lIns="0" tIns="0" rIns="0" bIns="0" rtlCol="0"/>
          <a:lstStyle/>
          <a:p>
            <a:endParaRPr/>
          </a:p>
        </p:txBody>
      </p:sp>
      <p:sp>
        <p:nvSpPr>
          <p:cNvPr id="65" name="object 65"/>
          <p:cNvSpPr/>
          <p:nvPr/>
        </p:nvSpPr>
        <p:spPr>
          <a:xfrm>
            <a:off x="947927" y="3459479"/>
            <a:ext cx="292735" cy="147955"/>
          </a:xfrm>
          <a:custGeom>
            <a:avLst/>
            <a:gdLst/>
            <a:ahLst/>
            <a:cxnLst/>
            <a:rect l="l" t="t" r="r" b="b"/>
            <a:pathLst>
              <a:path w="292734" h="147954">
                <a:moveTo>
                  <a:pt x="0" y="0"/>
                </a:moveTo>
                <a:lnTo>
                  <a:pt x="292608" y="0"/>
                </a:lnTo>
                <a:lnTo>
                  <a:pt x="292608" y="147828"/>
                </a:lnTo>
                <a:lnTo>
                  <a:pt x="0" y="147828"/>
                </a:lnTo>
                <a:lnTo>
                  <a:pt x="0" y="0"/>
                </a:lnTo>
                <a:close/>
              </a:path>
            </a:pathLst>
          </a:custGeom>
          <a:ln w="9144">
            <a:solidFill>
              <a:srgbClr val="BEBEBE"/>
            </a:solidFill>
          </a:ln>
        </p:spPr>
        <p:txBody>
          <a:bodyPr wrap="square" lIns="0" tIns="0" rIns="0" bIns="0" rtlCol="0"/>
          <a:lstStyle/>
          <a:p>
            <a:endParaRPr/>
          </a:p>
        </p:txBody>
      </p:sp>
      <p:sp>
        <p:nvSpPr>
          <p:cNvPr id="66" name="object 66"/>
          <p:cNvSpPr/>
          <p:nvPr/>
        </p:nvSpPr>
        <p:spPr>
          <a:xfrm>
            <a:off x="1388363" y="3023616"/>
            <a:ext cx="292735" cy="201295"/>
          </a:xfrm>
          <a:custGeom>
            <a:avLst/>
            <a:gdLst/>
            <a:ahLst/>
            <a:cxnLst/>
            <a:rect l="l" t="t" r="r" b="b"/>
            <a:pathLst>
              <a:path w="292735" h="201294">
                <a:moveTo>
                  <a:pt x="0" y="0"/>
                </a:moveTo>
                <a:lnTo>
                  <a:pt x="292608" y="0"/>
                </a:lnTo>
                <a:lnTo>
                  <a:pt x="292608" y="201168"/>
                </a:lnTo>
                <a:lnTo>
                  <a:pt x="0" y="201168"/>
                </a:lnTo>
                <a:lnTo>
                  <a:pt x="0" y="0"/>
                </a:lnTo>
                <a:close/>
              </a:path>
            </a:pathLst>
          </a:custGeom>
          <a:ln w="9144">
            <a:solidFill>
              <a:srgbClr val="BEBEBE"/>
            </a:solidFill>
          </a:ln>
        </p:spPr>
        <p:txBody>
          <a:bodyPr wrap="square" lIns="0" tIns="0" rIns="0" bIns="0" rtlCol="0"/>
          <a:lstStyle/>
          <a:p>
            <a:endParaRPr/>
          </a:p>
        </p:txBody>
      </p:sp>
      <p:sp>
        <p:nvSpPr>
          <p:cNvPr id="67" name="object 67"/>
          <p:cNvSpPr/>
          <p:nvPr/>
        </p:nvSpPr>
        <p:spPr>
          <a:xfrm>
            <a:off x="1828800" y="3080004"/>
            <a:ext cx="292735" cy="201295"/>
          </a:xfrm>
          <a:custGeom>
            <a:avLst/>
            <a:gdLst/>
            <a:ahLst/>
            <a:cxnLst/>
            <a:rect l="l" t="t" r="r" b="b"/>
            <a:pathLst>
              <a:path w="292735" h="201295">
                <a:moveTo>
                  <a:pt x="0" y="0"/>
                </a:moveTo>
                <a:lnTo>
                  <a:pt x="292607" y="0"/>
                </a:lnTo>
                <a:lnTo>
                  <a:pt x="292607" y="201168"/>
                </a:lnTo>
                <a:lnTo>
                  <a:pt x="0" y="201168"/>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2269235" y="3023616"/>
            <a:ext cx="292735" cy="201295"/>
          </a:xfrm>
          <a:custGeom>
            <a:avLst/>
            <a:gdLst/>
            <a:ahLst/>
            <a:cxnLst/>
            <a:rect l="l" t="t" r="r" b="b"/>
            <a:pathLst>
              <a:path w="292735" h="201294">
                <a:moveTo>
                  <a:pt x="0" y="0"/>
                </a:moveTo>
                <a:lnTo>
                  <a:pt x="292607" y="0"/>
                </a:lnTo>
                <a:lnTo>
                  <a:pt x="292607" y="201168"/>
                </a:lnTo>
                <a:lnTo>
                  <a:pt x="0" y="201168"/>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2709672" y="3238500"/>
            <a:ext cx="292735" cy="201295"/>
          </a:xfrm>
          <a:custGeom>
            <a:avLst/>
            <a:gdLst/>
            <a:ahLst/>
            <a:cxnLst/>
            <a:rect l="l" t="t" r="r" b="b"/>
            <a:pathLst>
              <a:path w="292735" h="201295">
                <a:moveTo>
                  <a:pt x="0" y="0"/>
                </a:moveTo>
                <a:lnTo>
                  <a:pt x="292607" y="0"/>
                </a:lnTo>
                <a:lnTo>
                  <a:pt x="292607" y="201167"/>
                </a:lnTo>
                <a:lnTo>
                  <a:pt x="0" y="201167"/>
                </a:lnTo>
                <a:lnTo>
                  <a:pt x="0" y="0"/>
                </a:lnTo>
                <a:close/>
              </a:path>
            </a:pathLst>
          </a:custGeom>
          <a:ln w="9144">
            <a:solidFill>
              <a:srgbClr val="BEBEBE"/>
            </a:solidFill>
          </a:ln>
        </p:spPr>
        <p:txBody>
          <a:bodyPr wrap="square" lIns="0" tIns="0" rIns="0" bIns="0" rtlCol="0"/>
          <a:lstStyle/>
          <a:p>
            <a:endParaRPr/>
          </a:p>
        </p:txBody>
      </p:sp>
      <p:sp>
        <p:nvSpPr>
          <p:cNvPr id="70" name="object 70"/>
          <p:cNvSpPr/>
          <p:nvPr/>
        </p:nvSpPr>
        <p:spPr>
          <a:xfrm>
            <a:off x="3150107" y="3515867"/>
            <a:ext cx="292735" cy="210820"/>
          </a:xfrm>
          <a:custGeom>
            <a:avLst/>
            <a:gdLst/>
            <a:ahLst/>
            <a:cxnLst/>
            <a:rect l="l" t="t" r="r" b="b"/>
            <a:pathLst>
              <a:path w="292735" h="210820">
                <a:moveTo>
                  <a:pt x="0" y="0"/>
                </a:moveTo>
                <a:lnTo>
                  <a:pt x="292607" y="0"/>
                </a:lnTo>
                <a:lnTo>
                  <a:pt x="292607" y="210312"/>
                </a:lnTo>
                <a:lnTo>
                  <a:pt x="0" y="210312"/>
                </a:lnTo>
                <a:lnTo>
                  <a:pt x="0" y="0"/>
                </a:lnTo>
                <a:close/>
              </a:path>
            </a:pathLst>
          </a:custGeom>
          <a:ln w="9144">
            <a:solidFill>
              <a:srgbClr val="BEBEBE"/>
            </a:solidFill>
          </a:ln>
        </p:spPr>
        <p:txBody>
          <a:bodyPr wrap="square" lIns="0" tIns="0" rIns="0" bIns="0" rtlCol="0"/>
          <a:lstStyle/>
          <a:p>
            <a:endParaRPr/>
          </a:p>
        </p:txBody>
      </p:sp>
      <p:sp>
        <p:nvSpPr>
          <p:cNvPr id="71" name="object 71"/>
          <p:cNvSpPr/>
          <p:nvPr/>
        </p:nvSpPr>
        <p:spPr>
          <a:xfrm>
            <a:off x="3590544" y="3770376"/>
            <a:ext cx="292735" cy="213360"/>
          </a:xfrm>
          <a:custGeom>
            <a:avLst/>
            <a:gdLst/>
            <a:ahLst/>
            <a:cxnLst/>
            <a:rect l="l" t="t" r="r" b="b"/>
            <a:pathLst>
              <a:path w="292735" h="213360">
                <a:moveTo>
                  <a:pt x="0" y="0"/>
                </a:moveTo>
                <a:lnTo>
                  <a:pt x="292607" y="0"/>
                </a:lnTo>
                <a:lnTo>
                  <a:pt x="292607" y="213360"/>
                </a:lnTo>
                <a:lnTo>
                  <a:pt x="0" y="213360"/>
                </a:lnTo>
                <a:lnTo>
                  <a:pt x="0" y="0"/>
                </a:lnTo>
                <a:close/>
              </a:path>
            </a:pathLst>
          </a:custGeom>
          <a:ln w="9144">
            <a:solidFill>
              <a:srgbClr val="BEBEBE"/>
            </a:solidFill>
          </a:ln>
        </p:spPr>
        <p:txBody>
          <a:bodyPr wrap="square" lIns="0" tIns="0" rIns="0" bIns="0" rtlCol="0"/>
          <a:lstStyle/>
          <a:p>
            <a:endParaRPr/>
          </a:p>
        </p:txBody>
      </p:sp>
      <p:sp>
        <p:nvSpPr>
          <p:cNvPr id="72" name="object 72"/>
          <p:cNvSpPr/>
          <p:nvPr/>
        </p:nvSpPr>
        <p:spPr>
          <a:xfrm>
            <a:off x="947927" y="3377184"/>
            <a:ext cx="292735" cy="82550"/>
          </a:xfrm>
          <a:custGeom>
            <a:avLst/>
            <a:gdLst/>
            <a:ahLst/>
            <a:cxnLst/>
            <a:rect l="l" t="t" r="r" b="b"/>
            <a:pathLst>
              <a:path w="292734" h="82550">
                <a:moveTo>
                  <a:pt x="292608" y="0"/>
                </a:moveTo>
                <a:lnTo>
                  <a:pt x="0" y="0"/>
                </a:lnTo>
                <a:lnTo>
                  <a:pt x="0" y="82295"/>
                </a:lnTo>
                <a:lnTo>
                  <a:pt x="292608" y="82295"/>
                </a:lnTo>
                <a:lnTo>
                  <a:pt x="292608" y="0"/>
                </a:lnTo>
                <a:close/>
              </a:path>
            </a:pathLst>
          </a:custGeom>
          <a:solidFill>
            <a:srgbClr val="FF6600"/>
          </a:solidFill>
        </p:spPr>
        <p:txBody>
          <a:bodyPr wrap="square" lIns="0" tIns="0" rIns="0" bIns="0" rtlCol="0"/>
          <a:lstStyle/>
          <a:p>
            <a:endParaRPr/>
          </a:p>
        </p:txBody>
      </p:sp>
      <p:sp>
        <p:nvSpPr>
          <p:cNvPr id="73" name="object 73"/>
          <p:cNvSpPr/>
          <p:nvPr/>
        </p:nvSpPr>
        <p:spPr>
          <a:xfrm>
            <a:off x="1388363" y="2612135"/>
            <a:ext cx="292735" cy="411480"/>
          </a:xfrm>
          <a:custGeom>
            <a:avLst/>
            <a:gdLst/>
            <a:ahLst/>
            <a:cxnLst/>
            <a:rect l="l" t="t" r="r" b="b"/>
            <a:pathLst>
              <a:path w="292735" h="411480">
                <a:moveTo>
                  <a:pt x="292608" y="0"/>
                </a:moveTo>
                <a:lnTo>
                  <a:pt x="0" y="0"/>
                </a:lnTo>
                <a:lnTo>
                  <a:pt x="0" y="411479"/>
                </a:lnTo>
                <a:lnTo>
                  <a:pt x="292608" y="411479"/>
                </a:lnTo>
                <a:lnTo>
                  <a:pt x="292608" y="0"/>
                </a:lnTo>
                <a:close/>
              </a:path>
            </a:pathLst>
          </a:custGeom>
          <a:solidFill>
            <a:srgbClr val="FF6600"/>
          </a:solidFill>
        </p:spPr>
        <p:txBody>
          <a:bodyPr wrap="square" lIns="0" tIns="0" rIns="0" bIns="0" rtlCol="0"/>
          <a:lstStyle/>
          <a:p>
            <a:endParaRPr/>
          </a:p>
        </p:txBody>
      </p:sp>
      <p:sp>
        <p:nvSpPr>
          <p:cNvPr id="74" name="object 74"/>
          <p:cNvSpPr/>
          <p:nvPr/>
        </p:nvSpPr>
        <p:spPr>
          <a:xfrm>
            <a:off x="1828800" y="2615183"/>
            <a:ext cx="292735" cy="464820"/>
          </a:xfrm>
          <a:custGeom>
            <a:avLst/>
            <a:gdLst/>
            <a:ahLst/>
            <a:cxnLst/>
            <a:rect l="l" t="t" r="r" b="b"/>
            <a:pathLst>
              <a:path w="292735" h="464819">
                <a:moveTo>
                  <a:pt x="292607" y="0"/>
                </a:moveTo>
                <a:lnTo>
                  <a:pt x="0" y="0"/>
                </a:lnTo>
                <a:lnTo>
                  <a:pt x="0" y="464819"/>
                </a:lnTo>
                <a:lnTo>
                  <a:pt x="292607" y="464819"/>
                </a:lnTo>
                <a:lnTo>
                  <a:pt x="292607" y="0"/>
                </a:lnTo>
                <a:close/>
              </a:path>
            </a:pathLst>
          </a:custGeom>
          <a:solidFill>
            <a:srgbClr val="FF6600"/>
          </a:solidFill>
        </p:spPr>
        <p:txBody>
          <a:bodyPr wrap="square" lIns="0" tIns="0" rIns="0" bIns="0" rtlCol="0"/>
          <a:lstStyle/>
          <a:p>
            <a:endParaRPr/>
          </a:p>
        </p:txBody>
      </p:sp>
      <p:sp>
        <p:nvSpPr>
          <p:cNvPr id="75" name="object 75"/>
          <p:cNvSpPr/>
          <p:nvPr/>
        </p:nvSpPr>
        <p:spPr>
          <a:xfrm>
            <a:off x="2269235" y="2612135"/>
            <a:ext cx="292735" cy="411480"/>
          </a:xfrm>
          <a:custGeom>
            <a:avLst/>
            <a:gdLst/>
            <a:ahLst/>
            <a:cxnLst/>
            <a:rect l="l" t="t" r="r" b="b"/>
            <a:pathLst>
              <a:path w="292735" h="411480">
                <a:moveTo>
                  <a:pt x="292607" y="0"/>
                </a:moveTo>
                <a:lnTo>
                  <a:pt x="0" y="0"/>
                </a:lnTo>
                <a:lnTo>
                  <a:pt x="0" y="411479"/>
                </a:lnTo>
                <a:lnTo>
                  <a:pt x="292607" y="411479"/>
                </a:lnTo>
                <a:lnTo>
                  <a:pt x="292607" y="0"/>
                </a:lnTo>
                <a:close/>
              </a:path>
            </a:pathLst>
          </a:custGeom>
          <a:solidFill>
            <a:srgbClr val="FF6600"/>
          </a:solidFill>
        </p:spPr>
        <p:txBody>
          <a:bodyPr wrap="square" lIns="0" tIns="0" rIns="0" bIns="0" rtlCol="0"/>
          <a:lstStyle/>
          <a:p>
            <a:endParaRPr/>
          </a:p>
        </p:txBody>
      </p:sp>
      <p:sp>
        <p:nvSpPr>
          <p:cNvPr id="76" name="object 76"/>
          <p:cNvSpPr/>
          <p:nvPr/>
        </p:nvSpPr>
        <p:spPr>
          <a:xfrm>
            <a:off x="2709672" y="2574035"/>
            <a:ext cx="292735" cy="664845"/>
          </a:xfrm>
          <a:custGeom>
            <a:avLst/>
            <a:gdLst/>
            <a:ahLst/>
            <a:cxnLst/>
            <a:rect l="l" t="t" r="r" b="b"/>
            <a:pathLst>
              <a:path w="292735" h="664844">
                <a:moveTo>
                  <a:pt x="292607" y="0"/>
                </a:moveTo>
                <a:lnTo>
                  <a:pt x="0" y="0"/>
                </a:lnTo>
                <a:lnTo>
                  <a:pt x="0" y="664463"/>
                </a:lnTo>
                <a:lnTo>
                  <a:pt x="292607" y="664463"/>
                </a:lnTo>
                <a:lnTo>
                  <a:pt x="292607" y="0"/>
                </a:lnTo>
                <a:close/>
              </a:path>
            </a:pathLst>
          </a:custGeom>
          <a:solidFill>
            <a:srgbClr val="FF6600"/>
          </a:solidFill>
        </p:spPr>
        <p:txBody>
          <a:bodyPr wrap="square" lIns="0" tIns="0" rIns="0" bIns="0" rtlCol="0"/>
          <a:lstStyle/>
          <a:p>
            <a:endParaRPr/>
          </a:p>
        </p:txBody>
      </p:sp>
      <p:sp>
        <p:nvSpPr>
          <p:cNvPr id="77" name="object 77"/>
          <p:cNvSpPr/>
          <p:nvPr/>
        </p:nvSpPr>
        <p:spPr>
          <a:xfrm>
            <a:off x="3150107" y="2843783"/>
            <a:ext cx="292735" cy="672465"/>
          </a:xfrm>
          <a:custGeom>
            <a:avLst/>
            <a:gdLst/>
            <a:ahLst/>
            <a:cxnLst/>
            <a:rect l="l" t="t" r="r" b="b"/>
            <a:pathLst>
              <a:path w="292735" h="672464">
                <a:moveTo>
                  <a:pt x="292607" y="0"/>
                </a:moveTo>
                <a:lnTo>
                  <a:pt x="0" y="0"/>
                </a:lnTo>
                <a:lnTo>
                  <a:pt x="0" y="672083"/>
                </a:lnTo>
                <a:lnTo>
                  <a:pt x="292607" y="672083"/>
                </a:lnTo>
                <a:lnTo>
                  <a:pt x="292607" y="0"/>
                </a:lnTo>
                <a:close/>
              </a:path>
            </a:pathLst>
          </a:custGeom>
          <a:solidFill>
            <a:srgbClr val="FF6600"/>
          </a:solidFill>
        </p:spPr>
        <p:txBody>
          <a:bodyPr wrap="square" lIns="0" tIns="0" rIns="0" bIns="0" rtlCol="0"/>
          <a:lstStyle/>
          <a:p>
            <a:endParaRPr/>
          </a:p>
        </p:txBody>
      </p:sp>
      <p:sp>
        <p:nvSpPr>
          <p:cNvPr id="78" name="object 78"/>
          <p:cNvSpPr/>
          <p:nvPr/>
        </p:nvSpPr>
        <p:spPr>
          <a:xfrm>
            <a:off x="3590544" y="2904744"/>
            <a:ext cx="292735" cy="866140"/>
          </a:xfrm>
          <a:custGeom>
            <a:avLst/>
            <a:gdLst/>
            <a:ahLst/>
            <a:cxnLst/>
            <a:rect l="l" t="t" r="r" b="b"/>
            <a:pathLst>
              <a:path w="292735" h="866139">
                <a:moveTo>
                  <a:pt x="292607" y="0"/>
                </a:moveTo>
                <a:lnTo>
                  <a:pt x="0" y="0"/>
                </a:lnTo>
                <a:lnTo>
                  <a:pt x="0" y="865631"/>
                </a:lnTo>
                <a:lnTo>
                  <a:pt x="292607" y="865631"/>
                </a:lnTo>
                <a:lnTo>
                  <a:pt x="292607" y="0"/>
                </a:lnTo>
                <a:close/>
              </a:path>
            </a:pathLst>
          </a:custGeom>
          <a:solidFill>
            <a:srgbClr val="FF6600"/>
          </a:solidFill>
        </p:spPr>
        <p:txBody>
          <a:bodyPr wrap="square" lIns="0" tIns="0" rIns="0" bIns="0" rtlCol="0"/>
          <a:lstStyle/>
          <a:p>
            <a:endParaRPr/>
          </a:p>
        </p:txBody>
      </p:sp>
      <p:sp>
        <p:nvSpPr>
          <p:cNvPr id="79" name="object 79"/>
          <p:cNvSpPr/>
          <p:nvPr/>
        </p:nvSpPr>
        <p:spPr>
          <a:xfrm>
            <a:off x="947927" y="3377184"/>
            <a:ext cx="292735" cy="82550"/>
          </a:xfrm>
          <a:custGeom>
            <a:avLst/>
            <a:gdLst/>
            <a:ahLst/>
            <a:cxnLst/>
            <a:rect l="l" t="t" r="r" b="b"/>
            <a:pathLst>
              <a:path w="292734" h="82550">
                <a:moveTo>
                  <a:pt x="0" y="0"/>
                </a:moveTo>
                <a:lnTo>
                  <a:pt x="292608" y="0"/>
                </a:lnTo>
                <a:lnTo>
                  <a:pt x="292608" y="82295"/>
                </a:lnTo>
                <a:lnTo>
                  <a:pt x="0" y="82295"/>
                </a:lnTo>
                <a:lnTo>
                  <a:pt x="0" y="0"/>
                </a:lnTo>
                <a:close/>
              </a:path>
            </a:pathLst>
          </a:custGeom>
          <a:ln w="9144">
            <a:solidFill>
              <a:srgbClr val="BEBEBE"/>
            </a:solidFill>
          </a:ln>
        </p:spPr>
        <p:txBody>
          <a:bodyPr wrap="square" lIns="0" tIns="0" rIns="0" bIns="0" rtlCol="0"/>
          <a:lstStyle/>
          <a:p>
            <a:endParaRPr/>
          </a:p>
        </p:txBody>
      </p:sp>
      <p:sp>
        <p:nvSpPr>
          <p:cNvPr id="80" name="object 80"/>
          <p:cNvSpPr/>
          <p:nvPr/>
        </p:nvSpPr>
        <p:spPr>
          <a:xfrm>
            <a:off x="1388363" y="2612135"/>
            <a:ext cx="292735" cy="411480"/>
          </a:xfrm>
          <a:custGeom>
            <a:avLst/>
            <a:gdLst/>
            <a:ahLst/>
            <a:cxnLst/>
            <a:rect l="l" t="t" r="r" b="b"/>
            <a:pathLst>
              <a:path w="292735" h="411480">
                <a:moveTo>
                  <a:pt x="0" y="0"/>
                </a:moveTo>
                <a:lnTo>
                  <a:pt x="292608" y="0"/>
                </a:lnTo>
                <a:lnTo>
                  <a:pt x="292608" y="411479"/>
                </a:lnTo>
                <a:lnTo>
                  <a:pt x="0" y="411479"/>
                </a:lnTo>
                <a:lnTo>
                  <a:pt x="0" y="0"/>
                </a:lnTo>
                <a:close/>
              </a:path>
            </a:pathLst>
          </a:custGeom>
          <a:ln w="9144">
            <a:solidFill>
              <a:srgbClr val="BEBEBE"/>
            </a:solidFill>
          </a:ln>
        </p:spPr>
        <p:txBody>
          <a:bodyPr wrap="square" lIns="0" tIns="0" rIns="0" bIns="0" rtlCol="0"/>
          <a:lstStyle/>
          <a:p>
            <a:endParaRPr/>
          </a:p>
        </p:txBody>
      </p:sp>
      <p:sp>
        <p:nvSpPr>
          <p:cNvPr id="81" name="object 81"/>
          <p:cNvSpPr/>
          <p:nvPr/>
        </p:nvSpPr>
        <p:spPr>
          <a:xfrm>
            <a:off x="1828800" y="2615183"/>
            <a:ext cx="292735" cy="464820"/>
          </a:xfrm>
          <a:custGeom>
            <a:avLst/>
            <a:gdLst/>
            <a:ahLst/>
            <a:cxnLst/>
            <a:rect l="l" t="t" r="r" b="b"/>
            <a:pathLst>
              <a:path w="292735" h="464819">
                <a:moveTo>
                  <a:pt x="0" y="0"/>
                </a:moveTo>
                <a:lnTo>
                  <a:pt x="292607" y="0"/>
                </a:lnTo>
                <a:lnTo>
                  <a:pt x="292607" y="464819"/>
                </a:lnTo>
                <a:lnTo>
                  <a:pt x="0" y="464819"/>
                </a:lnTo>
                <a:lnTo>
                  <a:pt x="0" y="0"/>
                </a:lnTo>
                <a:close/>
              </a:path>
            </a:pathLst>
          </a:custGeom>
          <a:ln w="9144">
            <a:solidFill>
              <a:srgbClr val="BEBEBE"/>
            </a:solidFill>
          </a:ln>
        </p:spPr>
        <p:txBody>
          <a:bodyPr wrap="square" lIns="0" tIns="0" rIns="0" bIns="0" rtlCol="0"/>
          <a:lstStyle/>
          <a:p>
            <a:endParaRPr/>
          </a:p>
        </p:txBody>
      </p:sp>
      <p:sp>
        <p:nvSpPr>
          <p:cNvPr id="82" name="object 82"/>
          <p:cNvSpPr/>
          <p:nvPr/>
        </p:nvSpPr>
        <p:spPr>
          <a:xfrm>
            <a:off x="2269235" y="2612135"/>
            <a:ext cx="292735" cy="411480"/>
          </a:xfrm>
          <a:custGeom>
            <a:avLst/>
            <a:gdLst/>
            <a:ahLst/>
            <a:cxnLst/>
            <a:rect l="l" t="t" r="r" b="b"/>
            <a:pathLst>
              <a:path w="292735" h="411480">
                <a:moveTo>
                  <a:pt x="0" y="0"/>
                </a:moveTo>
                <a:lnTo>
                  <a:pt x="292607" y="0"/>
                </a:lnTo>
                <a:lnTo>
                  <a:pt x="292607" y="411479"/>
                </a:lnTo>
                <a:lnTo>
                  <a:pt x="0" y="411479"/>
                </a:lnTo>
                <a:lnTo>
                  <a:pt x="0" y="0"/>
                </a:lnTo>
                <a:close/>
              </a:path>
            </a:pathLst>
          </a:custGeom>
          <a:ln w="9144">
            <a:solidFill>
              <a:srgbClr val="BEBEBE"/>
            </a:solidFill>
          </a:ln>
        </p:spPr>
        <p:txBody>
          <a:bodyPr wrap="square" lIns="0" tIns="0" rIns="0" bIns="0" rtlCol="0"/>
          <a:lstStyle/>
          <a:p>
            <a:endParaRPr/>
          </a:p>
        </p:txBody>
      </p:sp>
      <p:sp>
        <p:nvSpPr>
          <p:cNvPr id="83" name="object 83"/>
          <p:cNvSpPr/>
          <p:nvPr/>
        </p:nvSpPr>
        <p:spPr>
          <a:xfrm>
            <a:off x="2709672" y="2574035"/>
            <a:ext cx="292735" cy="664845"/>
          </a:xfrm>
          <a:custGeom>
            <a:avLst/>
            <a:gdLst/>
            <a:ahLst/>
            <a:cxnLst/>
            <a:rect l="l" t="t" r="r" b="b"/>
            <a:pathLst>
              <a:path w="292735" h="664844">
                <a:moveTo>
                  <a:pt x="0" y="0"/>
                </a:moveTo>
                <a:lnTo>
                  <a:pt x="292607" y="0"/>
                </a:lnTo>
                <a:lnTo>
                  <a:pt x="292607" y="664463"/>
                </a:lnTo>
                <a:lnTo>
                  <a:pt x="0" y="664463"/>
                </a:lnTo>
                <a:lnTo>
                  <a:pt x="0" y="0"/>
                </a:lnTo>
                <a:close/>
              </a:path>
            </a:pathLst>
          </a:custGeom>
          <a:ln w="9144">
            <a:solidFill>
              <a:srgbClr val="BEBEBE"/>
            </a:solidFill>
          </a:ln>
        </p:spPr>
        <p:txBody>
          <a:bodyPr wrap="square" lIns="0" tIns="0" rIns="0" bIns="0" rtlCol="0"/>
          <a:lstStyle/>
          <a:p>
            <a:endParaRPr/>
          </a:p>
        </p:txBody>
      </p:sp>
      <p:sp>
        <p:nvSpPr>
          <p:cNvPr id="84" name="object 84"/>
          <p:cNvSpPr/>
          <p:nvPr/>
        </p:nvSpPr>
        <p:spPr>
          <a:xfrm>
            <a:off x="3150107" y="2843783"/>
            <a:ext cx="292735" cy="672465"/>
          </a:xfrm>
          <a:custGeom>
            <a:avLst/>
            <a:gdLst/>
            <a:ahLst/>
            <a:cxnLst/>
            <a:rect l="l" t="t" r="r" b="b"/>
            <a:pathLst>
              <a:path w="292735" h="672464">
                <a:moveTo>
                  <a:pt x="0" y="0"/>
                </a:moveTo>
                <a:lnTo>
                  <a:pt x="292607" y="0"/>
                </a:lnTo>
                <a:lnTo>
                  <a:pt x="292607" y="672083"/>
                </a:lnTo>
                <a:lnTo>
                  <a:pt x="0" y="672083"/>
                </a:lnTo>
                <a:lnTo>
                  <a:pt x="0" y="0"/>
                </a:lnTo>
                <a:close/>
              </a:path>
            </a:pathLst>
          </a:custGeom>
          <a:ln w="9143">
            <a:solidFill>
              <a:srgbClr val="BEBEBE"/>
            </a:solidFill>
          </a:ln>
        </p:spPr>
        <p:txBody>
          <a:bodyPr wrap="square" lIns="0" tIns="0" rIns="0" bIns="0" rtlCol="0"/>
          <a:lstStyle/>
          <a:p>
            <a:endParaRPr/>
          </a:p>
        </p:txBody>
      </p:sp>
      <p:sp>
        <p:nvSpPr>
          <p:cNvPr id="85" name="object 85"/>
          <p:cNvSpPr/>
          <p:nvPr/>
        </p:nvSpPr>
        <p:spPr>
          <a:xfrm>
            <a:off x="3590544" y="2904744"/>
            <a:ext cx="292735" cy="866140"/>
          </a:xfrm>
          <a:custGeom>
            <a:avLst/>
            <a:gdLst/>
            <a:ahLst/>
            <a:cxnLst/>
            <a:rect l="l" t="t" r="r" b="b"/>
            <a:pathLst>
              <a:path w="292735" h="866139">
                <a:moveTo>
                  <a:pt x="0" y="0"/>
                </a:moveTo>
                <a:lnTo>
                  <a:pt x="292607" y="0"/>
                </a:lnTo>
                <a:lnTo>
                  <a:pt x="292607" y="865631"/>
                </a:lnTo>
                <a:lnTo>
                  <a:pt x="0" y="865631"/>
                </a:lnTo>
                <a:lnTo>
                  <a:pt x="0" y="0"/>
                </a:lnTo>
                <a:close/>
              </a:path>
            </a:pathLst>
          </a:custGeom>
          <a:ln w="9144">
            <a:solidFill>
              <a:srgbClr val="BEBEBE"/>
            </a:solidFill>
          </a:ln>
        </p:spPr>
        <p:txBody>
          <a:bodyPr wrap="square" lIns="0" tIns="0" rIns="0" bIns="0" rtlCol="0"/>
          <a:lstStyle/>
          <a:p>
            <a:endParaRPr/>
          </a:p>
        </p:txBody>
      </p:sp>
      <p:sp>
        <p:nvSpPr>
          <p:cNvPr id="86" name="object 86"/>
          <p:cNvSpPr/>
          <p:nvPr/>
        </p:nvSpPr>
        <p:spPr>
          <a:xfrm>
            <a:off x="873252" y="2286000"/>
            <a:ext cx="0" cy="3248025"/>
          </a:xfrm>
          <a:custGeom>
            <a:avLst/>
            <a:gdLst/>
            <a:ahLst/>
            <a:cxnLst/>
            <a:rect l="l" t="t" r="r" b="b"/>
            <a:pathLst>
              <a:path h="3248025">
                <a:moveTo>
                  <a:pt x="0" y="3247644"/>
                </a:moveTo>
                <a:lnTo>
                  <a:pt x="0" y="0"/>
                </a:lnTo>
              </a:path>
            </a:pathLst>
          </a:custGeom>
          <a:ln w="9144">
            <a:solidFill>
              <a:srgbClr val="666666"/>
            </a:solidFill>
          </a:ln>
        </p:spPr>
        <p:txBody>
          <a:bodyPr wrap="square" lIns="0" tIns="0" rIns="0" bIns="0" rtlCol="0"/>
          <a:lstStyle/>
          <a:p>
            <a:endParaRPr/>
          </a:p>
        </p:txBody>
      </p:sp>
      <p:sp>
        <p:nvSpPr>
          <p:cNvPr id="87" name="object 87"/>
          <p:cNvSpPr/>
          <p:nvPr/>
        </p:nvSpPr>
        <p:spPr>
          <a:xfrm>
            <a:off x="873252" y="5533644"/>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88" name="object 88"/>
          <p:cNvSpPr/>
          <p:nvPr/>
        </p:nvSpPr>
        <p:spPr>
          <a:xfrm>
            <a:off x="873252" y="5209032"/>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89" name="object 89"/>
          <p:cNvSpPr/>
          <p:nvPr/>
        </p:nvSpPr>
        <p:spPr>
          <a:xfrm>
            <a:off x="873252" y="4882896"/>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0" name="object 90"/>
          <p:cNvSpPr/>
          <p:nvPr/>
        </p:nvSpPr>
        <p:spPr>
          <a:xfrm>
            <a:off x="873252" y="4558284"/>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1" name="object 91"/>
          <p:cNvSpPr/>
          <p:nvPr/>
        </p:nvSpPr>
        <p:spPr>
          <a:xfrm>
            <a:off x="873252" y="4233671"/>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2" name="object 92"/>
          <p:cNvSpPr/>
          <p:nvPr/>
        </p:nvSpPr>
        <p:spPr>
          <a:xfrm>
            <a:off x="873252" y="3909059"/>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3" name="object 93"/>
          <p:cNvSpPr/>
          <p:nvPr/>
        </p:nvSpPr>
        <p:spPr>
          <a:xfrm>
            <a:off x="873252" y="3584447"/>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4" name="object 94"/>
          <p:cNvSpPr/>
          <p:nvPr/>
        </p:nvSpPr>
        <p:spPr>
          <a:xfrm>
            <a:off x="873252" y="3259835"/>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5" name="object 95"/>
          <p:cNvSpPr/>
          <p:nvPr/>
        </p:nvSpPr>
        <p:spPr>
          <a:xfrm>
            <a:off x="873252" y="2935223"/>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6" name="object 96"/>
          <p:cNvSpPr/>
          <p:nvPr/>
        </p:nvSpPr>
        <p:spPr>
          <a:xfrm>
            <a:off x="873252" y="2610611"/>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7" name="object 97"/>
          <p:cNvSpPr/>
          <p:nvPr/>
        </p:nvSpPr>
        <p:spPr>
          <a:xfrm>
            <a:off x="873252" y="2286000"/>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98" name="object 98"/>
          <p:cNvSpPr/>
          <p:nvPr/>
        </p:nvSpPr>
        <p:spPr>
          <a:xfrm>
            <a:off x="873252" y="5533644"/>
            <a:ext cx="3083560" cy="0"/>
          </a:xfrm>
          <a:custGeom>
            <a:avLst/>
            <a:gdLst/>
            <a:ahLst/>
            <a:cxnLst/>
            <a:rect l="l" t="t" r="r" b="b"/>
            <a:pathLst>
              <a:path w="3083560">
                <a:moveTo>
                  <a:pt x="0" y="0"/>
                </a:moveTo>
                <a:lnTo>
                  <a:pt x="3083052" y="0"/>
                </a:lnTo>
              </a:path>
            </a:pathLst>
          </a:custGeom>
          <a:ln w="9144">
            <a:solidFill>
              <a:srgbClr val="666666"/>
            </a:solidFill>
          </a:ln>
        </p:spPr>
        <p:txBody>
          <a:bodyPr wrap="square" lIns="0" tIns="0" rIns="0" bIns="0" rtlCol="0"/>
          <a:lstStyle/>
          <a:p>
            <a:endParaRPr/>
          </a:p>
        </p:txBody>
      </p:sp>
      <p:sp>
        <p:nvSpPr>
          <p:cNvPr id="99" name="object 99"/>
          <p:cNvSpPr txBox="1"/>
          <p:nvPr/>
        </p:nvSpPr>
        <p:spPr>
          <a:xfrm>
            <a:off x="498754" y="2161540"/>
            <a:ext cx="223520" cy="3483610"/>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20</a:t>
            </a:r>
            <a:endParaRPr sz="1400">
              <a:latin typeface="Univers for BP Light"/>
              <a:cs typeface="Univers for BP Light"/>
            </a:endParaRPr>
          </a:p>
          <a:p>
            <a:pPr algn="ctr">
              <a:lnSpc>
                <a:spcPct val="100000"/>
              </a:lnSpc>
              <a:spcBef>
                <a:spcPts val="875"/>
              </a:spcBef>
            </a:pPr>
            <a:r>
              <a:rPr sz="1400" b="0" spc="-5" dirty="0">
                <a:latin typeface="Univers for BP Light"/>
                <a:cs typeface="Univers for BP Light"/>
              </a:rPr>
              <a:t>18</a:t>
            </a:r>
            <a:endParaRPr sz="1400">
              <a:latin typeface="Univers for BP Light"/>
              <a:cs typeface="Univers for BP Light"/>
            </a:endParaRPr>
          </a:p>
          <a:p>
            <a:pPr algn="ctr">
              <a:lnSpc>
                <a:spcPct val="100000"/>
              </a:lnSpc>
              <a:spcBef>
                <a:spcPts val="875"/>
              </a:spcBef>
            </a:pPr>
            <a:r>
              <a:rPr sz="1400" b="0" spc="-5" dirty="0">
                <a:latin typeface="Univers for BP Light"/>
                <a:cs typeface="Univers for BP Light"/>
              </a:rPr>
              <a:t>16</a:t>
            </a:r>
            <a:endParaRPr sz="1400">
              <a:latin typeface="Univers for BP Light"/>
              <a:cs typeface="Univers for BP Light"/>
            </a:endParaRPr>
          </a:p>
          <a:p>
            <a:pPr algn="ctr">
              <a:lnSpc>
                <a:spcPct val="100000"/>
              </a:lnSpc>
              <a:spcBef>
                <a:spcPts val="875"/>
              </a:spcBef>
            </a:pPr>
            <a:r>
              <a:rPr sz="1400" b="0" spc="-5" dirty="0">
                <a:latin typeface="Univers for BP Light"/>
                <a:cs typeface="Univers for BP Light"/>
              </a:rPr>
              <a:t>14</a:t>
            </a:r>
            <a:endParaRPr sz="1400">
              <a:latin typeface="Univers for BP Light"/>
              <a:cs typeface="Univers for BP Light"/>
            </a:endParaRPr>
          </a:p>
          <a:p>
            <a:pPr algn="ctr">
              <a:lnSpc>
                <a:spcPct val="100000"/>
              </a:lnSpc>
              <a:spcBef>
                <a:spcPts val="875"/>
              </a:spcBef>
            </a:pPr>
            <a:r>
              <a:rPr sz="1400" b="0" spc="-5" dirty="0">
                <a:latin typeface="Univers for BP Light"/>
                <a:cs typeface="Univers for BP Light"/>
              </a:rPr>
              <a:t>12</a:t>
            </a:r>
            <a:endParaRPr sz="1400">
              <a:latin typeface="Univers for BP Light"/>
              <a:cs typeface="Univers for BP Light"/>
            </a:endParaRPr>
          </a:p>
          <a:p>
            <a:pPr algn="ctr">
              <a:lnSpc>
                <a:spcPct val="100000"/>
              </a:lnSpc>
              <a:spcBef>
                <a:spcPts val="875"/>
              </a:spcBef>
            </a:pPr>
            <a:r>
              <a:rPr sz="1400" b="0" spc="-5" dirty="0">
                <a:latin typeface="Univers for BP Light"/>
                <a:cs typeface="Univers for BP Light"/>
              </a:rPr>
              <a:t>10</a:t>
            </a:r>
            <a:endParaRPr sz="1400">
              <a:latin typeface="Univers for BP Light"/>
              <a:cs typeface="Univers for BP Light"/>
            </a:endParaRPr>
          </a:p>
          <a:p>
            <a:pPr marL="98425" algn="ctr">
              <a:lnSpc>
                <a:spcPct val="100000"/>
              </a:lnSpc>
              <a:spcBef>
                <a:spcPts val="875"/>
              </a:spcBef>
            </a:pPr>
            <a:r>
              <a:rPr sz="1400" b="0" dirty="0">
                <a:latin typeface="Univers for BP Light"/>
                <a:cs typeface="Univers for BP Light"/>
              </a:rPr>
              <a:t>8</a:t>
            </a:r>
            <a:endParaRPr sz="1400">
              <a:latin typeface="Univers for BP Light"/>
              <a:cs typeface="Univers for BP Light"/>
            </a:endParaRPr>
          </a:p>
          <a:p>
            <a:pPr marL="98425" algn="ctr">
              <a:lnSpc>
                <a:spcPct val="100000"/>
              </a:lnSpc>
              <a:spcBef>
                <a:spcPts val="875"/>
              </a:spcBef>
            </a:pPr>
            <a:r>
              <a:rPr sz="1400" b="0" dirty="0">
                <a:latin typeface="Univers for BP Light"/>
                <a:cs typeface="Univers for BP Light"/>
              </a:rPr>
              <a:t>6</a:t>
            </a:r>
            <a:endParaRPr sz="1400">
              <a:latin typeface="Univers for BP Light"/>
              <a:cs typeface="Univers for BP Light"/>
            </a:endParaRPr>
          </a:p>
          <a:p>
            <a:pPr marL="98425" algn="ctr">
              <a:lnSpc>
                <a:spcPct val="100000"/>
              </a:lnSpc>
              <a:spcBef>
                <a:spcPts val="875"/>
              </a:spcBef>
            </a:pPr>
            <a:r>
              <a:rPr sz="1400" b="0" dirty="0">
                <a:latin typeface="Univers for BP Light"/>
                <a:cs typeface="Univers for BP Light"/>
              </a:rPr>
              <a:t>4</a:t>
            </a:r>
            <a:endParaRPr sz="1400">
              <a:latin typeface="Univers for BP Light"/>
              <a:cs typeface="Univers for BP Light"/>
            </a:endParaRPr>
          </a:p>
          <a:p>
            <a:pPr marL="98425" algn="ctr">
              <a:lnSpc>
                <a:spcPct val="100000"/>
              </a:lnSpc>
              <a:spcBef>
                <a:spcPts val="875"/>
              </a:spcBef>
            </a:pPr>
            <a:r>
              <a:rPr sz="1400" b="0" dirty="0">
                <a:latin typeface="Univers for BP Light"/>
                <a:cs typeface="Univers for BP Light"/>
              </a:rPr>
              <a:t>2</a:t>
            </a:r>
            <a:endParaRPr sz="1400">
              <a:latin typeface="Univers for BP Light"/>
              <a:cs typeface="Univers for BP Light"/>
            </a:endParaRPr>
          </a:p>
          <a:p>
            <a:pPr marL="98425" algn="ctr">
              <a:lnSpc>
                <a:spcPct val="100000"/>
              </a:lnSpc>
              <a:spcBef>
                <a:spcPts val="875"/>
              </a:spcBef>
            </a:pPr>
            <a:r>
              <a:rPr sz="1400" b="0" dirty="0">
                <a:latin typeface="Univers for BP Light"/>
                <a:cs typeface="Univers for BP Light"/>
              </a:rPr>
              <a:t>0</a:t>
            </a:r>
            <a:endParaRPr sz="1400">
              <a:latin typeface="Univers for BP Light"/>
              <a:cs typeface="Univers for BP Light"/>
            </a:endParaRPr>
          </a:p>
        </p:txBody>
      </p:sp>
      <p:sp>
        <p:nvSpPr>
          <p:cNvPr id="100" name="object 100"/>
          <p:cNvSpPr txBox="1"/>
          <p:nvPr/>
        </p:nvSpPr>
        <p:spPr>
          <a:xfrm>
            <a:off x="912063" y="5625998"/>
            <a:ext cx="364490"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p:txBody>
      </p:sp>
      <p:sp>
        <p:nvSpPr>
          <p:cNvPr id="101" name="object 101"/>
          <p:cNvSpPr txBox="1"/>
          <p:nvPr/>
        </p:nvSpPr>
        <p:spPr>
          <a:xfrm>
            <a:off x="1432941" y="5625998"/>
            <a:ext cx="1600835" cy="572770"/>
          </a:xfrm>
          <a:prstGeom prst="rect">
            <a:avLst/>
          </a:prstGeom>
        </p:spPr>
        <p:txBody>
          <a:bodyPr vert="horz" wrap="square" lIns="0" tIns="0" rIns="0" bIns="0" rtlCol="0">
            <a:spAutoFit/>
          </a:bodyPr>
          <a:lstStyle/>
          <a:p>
            <a:pPr marL="12700">
              <a:lnSpc>
                <a:spcPct val="100000"/>
              </a:lnSpc>
              <a:tabLst>
                <a:tab pos="422909" algn="l"/>
                <a:tab pos="821690" algn="l"/>
                <a:tab pos="1325880" algn="l"/>
              </a:tabLst>
            </a:pPr>
            <a:r>
              <a:rPr sz="1200" b="0" spc="-5" dirty="0">
                <a:latin typeface="Univers for BP Light"/>
                <a:cs typeface="Univers for BP Light"/>
              </a:rPr>
              <a:t>ET	</a:t>
            </a:r>
            <a:r>
              <a:rPr sz="1200" b="0" dirty="0">
                <a:latin typeface="Univers for BP Light"/>
                <a:cs typeface="Univers for BP Light"/>
              </a:rPr>
              <a:t>ICE	</a:t>
            </a:r>
            <a:r>
              <a:rPr sz="1200" b="0" spc="-5" dirty="0">
                <a:latin typeface="Univers for BP Light"/>
                <a:cs typeface="Univers for BP Light"/>
              </a:rPr>
              <a:t>Less	</a:t>
            </a:r>
            <a:r>
              <a:rPr sz="1200" b="0" dirty="0">
                <a:latin typeface="Univers for BP Light"/>
                <a:cs typeface="Univers for BP Light"/>
              </a:rPr>
              <a:t>RE</a:t>
            </a:r>
            <a:endParaRPr sz="1200">
              <a:latin typeface="Univers for BP Light"/>
              <a:cs typeface="Univers for BP Light"/>
            </a:endParaRPr>
          </a:p>
          <a:p>
            <a:pPr marL="758190" marR="5080" indent="-339090">
              <a:lnSpc>
                <a:spcPct val="101000"/>
              </a:lnSpc>
              <a:tabLst>
                <a:tab pos="864235" algn="l"/>
                <a:tab pos="1257935" algn="l"/>
              </a:tabLst>
            </a:pPr>
            <a:r>
              <a:rPr sz="1200" b="0" dirty="0">
                <a:latin typeface="Univers for BP Light"/>
                <a:cs typeface="Univers for BP Light"/>
              </a:rPr>
              <a:t>ban		gas	p</a:t>
            </a:r>
            <a:r>
              <a:rPr sz="1200" b="0" spc="-10" dirty="0">
                <a:latin typeface="Univers for BP Light"/>
                <a:cs typeface="Univers for BP Light"/>
              </a:rPr>
              <a:t>u</a:t>
            </a:r>
            <a:r>
              <a:rPr sz="1200" b="0" dirty="0">
                <a:latin typeface="Univers for BP Light"/>
                <a:cs typeface="Univers for BP Light"/>
              </a:rPr>
              <a:t>sh  switch</a:t>
            </a:r>
            <a:endParaRPr sz="1200">
              <a:latin typeface="Univers for BP Light"/>
              <a:cs typeface="Univers for BP Light"/>
            </a:endParaRPr>
          </a:p>
        </p:txBody>
      </p:sp>
      <p:sp>
        <p:nvSpPr>
          <p:cNvPr id="102" name="object 102"/>
          <p:cNvSpPr txBox="1"/>
          <p:nvPr/>
        </p:nvSpPr>
        <p:spPr>
          <a:xfrm>
            <a:off x="3199257" y="5625998"/>
            <a:ext cx="682625" cy="203200"/>
          </a:xfrm>
          <a:prstGeom prst="rect">
            <a:avLst/>
          </a:prstGeom>
        </p:spPr>
        <p:txBody>
          <a:bodyPr vert="horz" wrap="square" lIns="0" tIns="0" rIns="0" bIns="0" rtlCol="0">
            <a:spAutoFit/>
          </a:bodyPr>
          <a:lstStyle/>
          <a:p>
            <a:pPr marL="12700">
              <a:lnSpc>
                <a:spcPct val="100000"/>
              </a:lnSpc>
              <a:tabLst>
                <a:tab pos="406400" algn="l"/>
              </a:tabLst>
            </a:pPr>
            <a:r>
              <a:rPr sz="1200" b="0" dirty="0">
                <a:latin typeface="Univers for BP Light"/>
                <a:cs typeface="Univers for BP Light"/>
              </a:rPr>
              <a:t>FT	EFT</a:t>
            </a:r>
            <a:endParaRPr sz="1200">
              <a:latin typeface="Univers for BP Light"/>
              <a:cs typeface="Univers for BP Light"/>
            </a:endParaRPr>
          </a:p>
        </p:txBody>
      </p:sp>
      <p:sp>
        <p:nvSpPr>
          <p:cNvPr id="103" name="object 103"/>
          <p:cNvSpPr/>
          <p:nvPr/>
        </p:nvSpPr>
        <p:spPr>
          <a:xfrm>
            <a:off x="4049267" y="3336035"/>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6600"/>
          </a:solidFill>
        </p:spPr>
        <p:txBody>
          <a:bodyPr wrap="square" lIns="0" tIns="0" rIns="0" bIns="0" rtlCol="0"/>
          <a:lstStyle/>
          <a:p>
            <a:endParaRPr/>
          </a:p>
        </p:txBody>
      </p:sp>
      <p:sp>
        <p:nvSpPr>
          <p:cNvPr id="104" name="object 104"/>
          <p:cNvSpPr/>
          <p:nvPr/>
        </p:nvSpPr>
        <p:spPr>
          <a:xfrm>
            <a:off x="4049267" y="3336035"/>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4049267" y="363931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9EDF"/>
          </a:solidFill>
        </p:spPr>
        <p:txBody>
          <a:bodyPr wrap="square" lIns="0" tIns="0" rIns="0" bIns="0" rtlCol="0"/>
          <a:lstStyle/>
          <a:p>
            <a:endParaRPr/>
          </a:p>
        </p:txBody>
      </p:sp>
      <p:sp>
        <p:nvSpPr>
          <p:cNvPr id="106" name="object 106"/>
          <p:cNvSpPr/>
          <p:nvPr/>
        </p:nvSpPr>
        <p:spPr>
          <a:xfrm>
            <a:off x="4049267" y="363931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4049267" y="39425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108" name="object 108"/>
          <p:cNvSpPr/>
          <p:nvPr/>
        </p:nvSpPr>
        <p:spPr>
          <a:xfrm>
            <a:off x="4049267" y="39425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4049267" y="42458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666666"/>
          </a:solidFill>
        </p:spPr>
        <p:txBody>
          <a:bodyPr wrap="square" lIns="0" tIns="0" rIns="0" bIns="0" rtlCol="0"/>
          <a:lstStyle/>
          <a:p>
            <a:endParaRPr/>
          </a:p>
        </p:txBody>
      </p:sp>
      <p:sp>
        <p:nvSpPr>
          <p:cNvPr id="110" name="object 110"/>
          <p:cNvSpPr/>
          <p:nvPr/>
        </p:nvSpPr>
        <p:spPr>
          <a:xfrm>
            <a:off x="4049267" y="42458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1" name="object 111"/>
          <p:cNvSpPr/>
          <p:nvPr/>
        </p:nvSpPr>
        <p:spPr>
          <a:xfrm>
            <a:off x="4049267" y="454914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112" name="object 112"/>
          <p:cNvSpPr/>
          <p:nvPr/>
        </p:nvSpPr>
        <p:spPr>
          <a:xfrm>
            <a:off x="4049267" y="454914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3" name="object 113"/>
          <p:cNvSpPr/>
          <p:nvPr/>
        </p:nvSpPr>
        <p:spPr>
          <a:xfrm>
            <a:off x="4049267" y="4852415"/>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114" name="object 114"/>
          <p:cNvSpPr/>
          <p:nvPr/>
        </p:nvSpPr>
        <p:spPr>
          <a:xfrm>
            <a:off x="4049267" y="4852415"/>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5" name="object 115"/>
          <p:cNvSpPr txBox="1"/>
          <p:nvPr/>
        </p:nvSpPr>
        <p:spPr>
          <a:xfrm>
            <a:off x="4178046" y="3171789"/>
            <a:ext cx="746760" cy="1841500"/>
          </a:xfrm>
          <a:prstGeom prst="rect">
            <a:avLst/>
          </a:prstGeom>
        </p:spPr>
        <p:txBody>
          <a:bodyPr vert="horz" wrap="square" lIns="0" tIns="0" rIns="0" bIns="0" rtlCol="0">
            <a:spAutoFit/>
          </a:bodyPr>
          <a:lstStyle/>
          <a:p>
            <a:pPr marL="12700" marR="5080">
              <a:lnSpc>
                <a:spcPct val="142100"/>
              </a:lnSpc>
            </a:pPr>
            <a:r>
              <a:rPr sz="1400" dirty="0">
                <a:latin typeface="Univers for BP"/>
                <a:cs typeface="Univers for BP"/>
              </a:rPr>
              <a:t>Re</a:t>
            </a:r>
            <a:r>
              <a:rPr sz="1400" spc="-10" dirty="0">
                <a:latin typeface="Univers for BP"/>
                <a:cs typeface="Univers for BP"/>
              </a:rPr>
              <a:t>n</a:t>
            </a:r>
            <a:r>
              <a:rPr sz="1400" dirty="0">
                <a:latin typeface="Univers for BP"/>
                <a:cs typeface="Univers for BP"/>
              </a:rPr>
              <a:t>e</a:t>
            </a:r>
            <a:r>
              <a:rPr sz="1400" spc="-10" dirty="0">
                <a:latin typeface="Univers for BP"/>
                <a:cs typeface="Univers for BP"/>
              </a:rPr>
              <a:t>w.</a:t>
            </a:r>
            <a:r>
              <a:rPr sz="1400" dirty="0">
                <a:latin typeface="Univers for BP"/>
                <a:cs typeface="Univers for BP"/>
              </a:rPr>
              <a:t>*  </a:t>
            </a:r>
            <a:r>
              <a:rPr sz="1400" spc="-5" dirty="0">
                <a:latin typeface="Univers for BP"/>
                <a:cs typeface="Univers for BP"/>
              </a:rPr>
              <a:t>Hydro  Nuclear  Coal  Gas</a:t>
            </a:r>
            <a:endParaRPr sz="1400">
              <a:latin typeface="Univers for BP"/>
              <a:cs typeface="Univers for BP"/>
            </a:endParaRPr>
          </a:p>
          <a:p>
            <a:pPr marL="12700">
              <a:lnSpc>
                <a:spcPct val="100000"/>
              </a:lnSpc>
              <a:spcBef>
                <a:spcPts val="705"/>
              </a:spcBef>
            </a:pPr>
            <a:r>
              <a:rPr sz="1400" spc="-5" dirty="0">
                <a:latin typeface="Univers for BP"/>
                <a:cs typeface="Univers for BP"/>
              </a:rPr>
              <a:t>Oil</a:t>
            </a:r>
            <a:endParaRPr sz="1400">
              <a:latin typeface="Univers for BP"/>
              <a:cs typeface="Univers for BP"/>
            </a:endParaRPr>
          </a:p>
        </p:txBody>
      </p:sp>
      <p:sp>
        <p:nvSpPr>
          <p:cNvPr id="116" name="object 116"/>
          <p:cNvSpPr txBox="1">
            <a:spLocks noGrp="1"/>
          </p:cNvSpPr>
          <p:nvPr>
            <p:ph type="title"/>
          </p:nvPr>
        </p:nvSpPr>
        <p:spPr>
          <a:xfrm>
            <a:off x="491439" y="556386"/>
            <a:ext cx="7035800" cy="335280"/>
          </a:xfrm>
          <a:prstGeom prst="rect">
            <a:avLst/>
          </a:prstGeom>
        </p:spPr>
        <p:txBody>
          <a:bodyPr vert="horz" wrap="square" lIns="0" tIns="0" rIns="0" bIns="0" rtlCol="0">
            <a:spAutoFit/>
          </a:bodyPr>
          <a:lstStyle/>
          <a:p>
            <a:pPr marL="12700">
              <a:lnSpc>
                <a:spcPct val="100000"/>
              </a:lnSpc>
            </a:pPr>
            <a:r>
              <a:rPr spc="-5" dirty="0"/>
              <a:t>The Energy Outlook considers a range of</a:t>
            </a:r>
            <a:r>
              <a:rPr spc="150" dirty="0"/>
              <a:t> </a:t>
            </a:r>
            <a:r>
              <a:rPr spc="-5" dirty="0"/>
              <a:t>scenarios…</a:t>
            </a:r>
          </a:p>
        </p:txBody>
      </p:sp>
      <p:sp>
        <p:nvSpPr>
          <p:cNvPr id="117" name="object 117"/>
          <p:cNvSpPr txBox="1"/>
          <p:nvPr/>
        </p:nvSpPr>
        <p:spPr>
          <a:xfrm>
            <a:off x="4845177" y="6598005"/>
            <a:ext cx="199390" cy="203200"/>
          </a:xfrm>
          <a:prstGeom prst="rect">
            <a:avLst/>
          </a:prstGeom>
        </p:spPr>
        <p:txBody>
          <a:bodyPr vert="horz" wrap="square" lIns="0" tIns="0" rIns="0" bIns="0" rtlCol="0">
            <a:spAutoFit/>
          </a:bodyPr>
          <a:lstStyle/>
          <a:p>
            <a:pPr marL="12700">
              <a:lnSpc>
                <a:spcPct val="100000"/>
              </a:lnSpc>
            </a:pPr>
            <a:r>
              <a:rPr sz="1200" b="0" spc="15" dirty="0">
                <a:latin typeface="Univers for BP Light"/>
                <a:cs typeface="Univers for BP Light"/>
              </a:rPr>
              <a:t>12</a:t>
            </a:r>
            <a:endParaRPr sz="1200">
              <a:latin typeface="Univers for BP Light"/>
              <a:cs typeface="Univers for BP Light"/>
            </a:endParaRPr>
          </a:p>
        </p:txBody>
      </p:sp>
      <p:sp>
        <p:nvSpPr>
          <p:cNvPr id="118" name="object 118"/>
          <p:cNvSpPr txBox="1"/>
          <p:nvPr/>
        </p:nvSpPr>
        <p:spPr>
          <a:xfrm>
            <a:off x="488391" y="6316370"/>
            <a:ext cx="4728845" cy="203200"/>
          </a:xfrm>
          <a:prstGeom prst="rect">
            <a:avLst/>
          </a:prstGeom>
        </p:spPr>
        <p:txBody>
          <a:bodyPr vert="horz" wrap="square" lIns="0" tIns="0" rIns="0" bIns="0" rtlCol="0">
            <a:spAutoFit/>
          </a:bodyPr>
          <a:lstStyle/>
          <a:p>
            <a:pPr marL="12700">
              <a:lnSpc>
                <a:spcPct val="100000"/>
              </a:lnSpc>
            </a:pPr>
            <a:r>
              <a:rPr sz="1200" b="0" spc="-5" dirty="0">
                <a:solidFill>
                  <a:srgbClr val="666666"/>
                </a:solidFill>
                <a:latin typeface="Univers for BP Light"/>
                <a:cs typeface="Univers for BP Light"/>
              </a:rPr>
              <a:t>*Renewables </a:t>
            </a:r>
            <a:r>
              <a:rPr sz="1200" b="0" dirty="0">
                <a:solidFill>
                  <a:srgbClr val="666666"/>
                </a:solidFill>
                <a:latin typeface="Univers for BP Light"/>
                <a:cs typeface="Univers for BP Light"/>
              </a:rPr>
              <a:t>includes wind, </a:t>
            </a:r>
            <a:r>
              <a:rPr sz="1200" b="0" spc="-5" dirty="0">
                <a:solidFill>
                  <a:srgbClr val="666666"/>
                </a:solidFill>
                <a:latin typeface="Univers for BP Light"/>
                <a:cs typeface="Univers for BP Light"/>
              </a:rPr>
              <a:t>solar, geothermal, </a:t>
            </a:r>
            <a:r>
              <a:rPr sz="1200" b="0" dirty="0">
                <a:solidFill>
                  <a:srgbClr val="666666"/>
                </a:solidFill>
                <a:latin typeface="Univers for BP Light"/>
                <a:cs typeface="Univers for BP Light"/>
              </a:rPr>
              <a:t>biomass, and</a:t>
            </a:r>
            <a:r>
              <a:rPr sz="1200" b="0" spc="-114" dirty="0">
                <a:solidFill>
                  <a:srgbClr val="666666"/>
                </a:solidFill>
                <a:latin typeface="Univers for BP Light"/>
                <a:cs typeface="Univers for BP Light"/>
              </a:rPr>
              <a:t> </a:t>
            </a:r>
            <a:r>
              <a:rPr sz="1200" b="0" spc="-5" dirty="0">
                <a:solidFill>
                  <a:srgbClr val="666666"/>
                </a:solidFill>
                <a:latin typeface="Univers for BP Light"/>
                <a:cs typeface="Univers for BP Light"/>
              </a:rPr>
              <a:t>biofuels</a:t>
            </a:r>
            <a:endParaRPr sz="1200">
              <a:latin typeface="Univers for BP Light"/>
              <a:cs typeface="Univers for BP Light"/>
            </a:endParaRPr>
          </a:p>
        </p:txBody>
      </p:sp>
      <p:sp>
        <p:nvSpPr>
          <p:cNvPr id="119" name="object 119"/>
          <p:cNvSpPr txBox="1"/>
          <p:nvPr/>
        </p:nvSpPr>
        <p:spPr>
          <a:xfrm>
            <a:off x="573735" y="6499250"/>
            <a:ext cx="2644775" cy="203200"/>
          </a:xfrm>
          <a:prstGeom prst="rect">
            <a:avLst/>
          </a:prstGeom>
        </p:spPr>
        <p:txBody>
          <a:bodyPr vert="horz" wrap="square" lIns="0" tIns="0" rIns="0" bIns="0" rtlCol="0">
            <a:spAutoFit/>
          </a:bodyPr>
          <a:lstStyle/>
          <a:p>
            <a:pPr marL="12700">
              <a:lnSpc>
                <a:spcPct val="100000"/>
              </a:lnSpc>
            </a:pPr>
            <a:r>
              <a:rPr sz="1200" b="0" dirty="0">
                <a:solidFill>
                  <a:srgbClr val="666666"/>
                </a:solidFill>
                <a:latin typeface="Univers for BP Light"/>
                <a:cs typeface="Univers for BP Light"/>
              </a:rPr>
              <a:t>For full list of data </a:t>
            </a:r>
            <a:r>
              <a:rPr sz="1200" b="0" spc="-5" dirty="0">
                <a:solidFill>
                  <a:srgbClr val="666666"/>
                </a:solidFill>
                <a:latin typeface="Univers for BP Light"/>
                <a:cs typeface="Univers for BP Light"/>
              </a:rPr>
              <a:t>definitions </a:t>
            </a:r>
            <a:r>
              <a:rPr sz="1200" b="0" dirty="0">
                <a:solidFill>
                  <a:srgbClr val="666666"/>
                </a:solidFill>
                <a:latin typeface="Univers for BP Light"/>
                <a:cs typeface="Univers for BP Light"/>
              </a:rPr>
              <a:t>see</a:t>
            </a:r>
            <a:r>
              <a:rPr sz="1200" b="0" spc="-150" dirty="0">
                <a:solidFill>
                  <a:srgbClr val="666666"/>
                </a:solidFill>
                <a:latin typeface="Univers for BP Light"/>
                <a:cs typeface="Univers for BP Light"/>
              </a:rPr>
              <a:t> </a:t>
            </a:r>
            <a:r>
              <a:rPr sz="1200" b="0" dirty="0">
                <a:solidFill>
                  <a:srgbClr val="666666"/>
                </a:solidFill>
                <a:latin typeface="Univers for BP Light"/>
                <a:cs typeface="Univers for BP Light"/>
              </a:rPr>
              <a:t>p122</a:t>
            </a:r>
            <a:endParaRPr sz="1200">
              <a:latin typeface="Univers for BP Light"/>
              <a:cs typeface="Univers for BP Light"/>
            </a:endParaRPr>
          </a:p>
        </p:txBody>
      </p:sp>
      <p:sp>
        <p:nvSpPr>
          <p:cNvPr id="120" name="object 120"/>
          <p:cNvSpPr txBox="1"/>
          <p:nvPr/>
        </p:nvSpPr>
        <p:spPr>
          <a:xfrm>
            <a:off x="497840" y="1771141"/>
            <a:ext cx="8077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121" name="object 121"/>
          <p:cNvSpPr/>
          <p:nvPr/>
        </p:nvSpPr>
        <p:spPr>
          <a:xfrm>
            <a:off x="1310639" y="2302764"/>
            <a:ext cx="0" cy="3220720"/>
          </a:xfrm>
          <a:custGeom>
            <a:avLst/>
            <a:gdLst/>
            <a:ahLst/>
            <a:cxnLst/>
            <a:rect l="l" t="t" r="r" b="b"/>
            <a:pathLst>
              <a:path h="3220720">
                <a:moveTo>
                  <a:pt x="0" y="0"/>
                </a:moveTo>
                <a:lnTo>
                  <a:pt x="0" y="3220593"/>
                </a:lnTo>
              </a:path>
            </a:pathLst>
          </a:custGeom>
          <a:ln w="9144">
            <a:solidFill>
              <a:srgbClr val="4D4D4D"/>
            </a:solidFill>
            <a:prstDash val="sysDash"/>
          </a:ln>
        </p:spPr>
        <p:txBody>
          <a:bodyPr wrap="square" lIns="0" tIns="0" rIns="0" bIns="0" rtlCol="0"/>
          <a:lstStyle/>
          <a:p>
            <a:endParaRPr/>
          </a:p>
        </p:txBody>
      </p:sp>
      <p:sp>
        <p:nvSpPr>
          <p:cNvPr id="122" name="object 122"/>
          <p:cNvSpPr txBox="1"/>
          <p:nvPr/>
        </p:nvSpPr>
        <p:spPr>
          <a:xfrm>
            <a:off x="5095113" y="1785746"/>
            <a:ext cx="1463675" cy="26289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 tonnes</a:t>
            </a:r>
            <a:r>
              <a:rPr sz="1400" b="0" spc="-105" dirty="0">
                <a:latin typeface="Univers for BP Light"/>
                <a:cs typeface="Univers for BP Light"/>
              </a:rPr>
              <a:t> </a:t>
            </a:r>
            <a:r>
              <a:rPr sz="1400" b="0" spc="5" dirty="0">
                <a:latin typeface="Univers for BP Light"/>
                <a:cs typeface="Univers for BP Light"/>
              </a:rPr>
              <a:t>CO</a:t>
            </a:r>
            <a:r>
              <a:rPr sz="1350" b="0" spc="7" baseline="-21604" dirty="0">
                <a:latin typeface="Univers for BP Light"/>
                <a:cs typeface="Univers for BP Light"/>
              </a:rPr>
              <a:t>2</a:t>
            </a:r>
            <a:endParaRPr sz="1350" baseline="-21604">
              <a:latin typeface="Univers for BP Light"/>
              <a:cs typeface="Univers for BP Light"/>
            </a:endParaRPr>
          </a:p>
        </p:txBody>
      </p:sp>
      <p:sp>
        <p:nvSpPr>
          <p:cNvPr id="123" name="object 123"/>
          <p:cNvSpPr txBox="1"/>
          <p:nvPr/>
        </p:nvSpPr>
        <p:spPr>
          <a:xfrm>
            <a:off x="613663" y="1190878"/>
            <a:ext cx="7706995" cy="274320"/>
          </a:xfrm>
          <a:prstGeom prst="rect">
            <a:avLst/>
          </a:prstGeom>
        </p:spPr>
        <p:txBody>
          <a:bodyPr vert="horz" wrap="square" lIns="0" tIns="0" rIns="0" bIns="0" rtlCol="0">
            <a:spAutoFit/>
          </a:bodyPr>
          <a:lstStyle/>
          <a:p>
            <a:pPr marL="12700">
              <a:lnSpc>
                <a:spcPct val="100000"/>
              </a:lnSpc>
              <a:tabLst>
                <a:tab pos="5749290" algn="l"/>
              </a:tabLst>
            </a:pPr>
            <a:r>
              <a:rPr sz="1800" spc="-5" dirty="0">
                <a:latin typeface="Univers for BP"/>
                <a:cs typeface="Univers for BP"/>
              </a:rPr>
              <a:t>Primary energy </a:t>
            </a:r>
            <a:r>
              <a:rPr sz="1800" dirty="0">
                <a:latin typeface="Univers for BP"/>
                <a:cs typeface="Univers for BP"/>
              </a:rPr>
              <a:t>consumption</a:t>
            </a:r>
            <a:r>
              <a:rPr sz="1800" spc="5" dirty="0">
                <a:latin typeface="Univers for BP"/>
                <a:cs typeface="Univers for BP"/>
              </a:rPr>
              <a:t> </a:t>
            </a:r>
            <a:r>
              <a:rPr sz="1800" dirty="0">
                <a:latin typeface="Univers for BP"/>
                <a:cs typeface="Univers for BP"/>
              </a:rPr>
              <a:t>by</a:t>
            </a:r>
            <a:r>
              <a:rPr sz="1800" spc="10" dirty="0">
                <a:latin typeface="Univers for BP"/>
                <a:cs typeface="Univers for BP"/>
              </a:rPr>
              <a:t> </a:t>
            </a:r>
            <a:r>
              <a:rPr sz="1800" dirty="0">
                <a:latin typeface="Univers for BP"/>
                <a:cs typeface="Univers for BP"/>
              </a:rPr>
              <a:t>fuel	</a:t>
            </a:r>
            <a:r>
              <a:rPr sz="1800" spc="-5" dirty="0">
                <a:latin typeface="Univers for BP"/>
                <a:cs typeface="Univers for BP"/>
              </a:rPr>
              <a:t>Carbon</a:t>
            </a:r>
            <a:r>
              <a:rPr sz="1800" spc="-75" dirty="0">
                <a:latin typeface="Univers for BP"/>
                <a:cs typeface="Univers for BP"/>
              </a:rPr>
              <a:t> </a:t>
            </a:r>
            <a:r>
              <a:rPr sz="1800" dirty="0">
                <a:latin typeface="Univers for BP"/>
                <a:cs typeface="Univers for BP"/>
              </a:rPr>
              <a:t>emissions</a:t>
            </a:r>
            <a:endParaRPr sz="1800">
              <a:latin typeface="Univers for BP"/>
              <a:cs typeface="Univers for BP"/>
            </a:endParaRPr>
          </a:p>
        </p:txBody>
      </p:sp>
      <p:sp>
        <p:nvSpPr>
          <p:cNvPr id="124" name="object 124"/>
          <p:cNvSpPr/>
          <p:nvPr/>
        </p:nvSpPr>
        <p:spPr>
          <a:xfrm>
            <a:off x="5451347" y="2299716"/>
            <a:ext cx="0" cy="3538854"/>
          </a:xfrm>
          <a:custGeom>
            <a:avLst/>
            <a:gdLst/>
            <a:ahLst/>
            <a:cxnLst/>
            <a:rect l="l" t="t" r="r" b="b"/>
            <a:pathLst>
              <a:path h="3538854">
                <a:moveTo>
                  <a:pt x="0" y="3538728"/>
                </a:moveTo>
                <a:lnTo>
                  <a:pt x="0" y="0"/>
                </a:lnTo>
              </a:path>
            </a:pathLst>
          </a:custGeom>
          <a:ln w="9144">
            <a:solidFill>
              <a:srgbClr val="666666"/>
            </a:solidFill>
          </a:ln>
        </p:spPr>
        <p:txBody>
          <a:bodyPr wrap="square" lIns="0" tIns="0" rIns="0" bIns="0" rtlCol="0"/>
          <a:lstStyle/>
          <a:p>
            <a:endParaRPr/>
          </a:p>
        </p:txBody>
      </p:sp>
      <p:sp>
        <p:nvSpPr>
          <p:cNvPr id="125" name="object 125"/>
          <p:cNvSpPr/>
          <p:nvPr/>
        </p:nvSpPr>
        <p:spPr>
          <a:xfrm>
            <a:off x="5451347" y="583844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26" name="object 126"/>
          <p:cNvSpPr/>
          <p:nvPr/>
        </p:nvSpPr>
        <p:spPr>
          <a:xfrm>
            <a:off x="5451347" y="539648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27" name="object 127"/>
          <p:cNvSpPr/>
          <p:nvPr/>
        </p:nvSpPr>
        <p:spPr>
          <a:xfrm>
            <a:off x="5451347" y="495300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28" name="object 128"/>
          <p:cNvSpPr/>
          <p:nvPr/>
        </p:nvSpPr>
        <p:spPr>
          <a:xfrm>
            <a:off x="5451347" y="451104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29" name="object 129"/>
          <p:cNvSpPr/>
          <p:nvPr/>
        </p:nvSpPr>
        <p:spPr>
          <a:xfrm>
            <a:off x="5451347" y="406907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30" name="object 130"/>
          <p:cNvSpPr/>
          <p:nvPr/>
        </p:nvSpPr>
        <p:spPr>
          <a:xfrm>
            <a:off x="5451347" y="362712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31" name="object 131"/>
          <p:cNvSpPr/>
          <p:nvPr/>
        </p:nvSpPr>
        <p:spPr>
          <a:xfrm>
            <a:off x="5451347" y="318516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32" name="object 132"/>
          <p:cNvSpPr/>
          <p:nvPr/>
        </p:nvSpPr>
        <p:spPr>
          <a:xfrm>
            <a:off x="5451347" y="2741676"/>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33" name="object 133"/>
          <p:cNvSpPr/>
          <p:nvPr/>
        </p:nvSpPr>
        <p:spPr>
          <a:xfrm>
            <a:off x="5451347" y="2299716"/>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34" name="object 134"/>
          <p:cNvSpPr/>
          <p:nvPr/>
        </p:nvSpPr>
        <p:spPr>
          <a:xfrm>
            <a:off x="5451347" y="5838444"/>
            <a:ext cx="3935095" cy="0"/>
          </a:xfrm>
          <a:custGeom>
            <a:avLst/>
            <a:gdLst/>
            <a:ahLst/>
            <a:cxnLst/>
            <a:rect l="l" t="t" r="r" b="b"/>
            <a:pathLst>
              <a:path w="3935095">
                <a:moveTo>
                  <a:pt x="0" y="0"/>
                </a:moveTo>
                <a:lnTo>
                  <a:pt x="3934968" y="0"/>
                </a:lnTo>
              </a:path>
            </a:pathLst>
          </a:custGeom>
          <a:ln w="9144">
            <a:solidFill>
              <a:srgbClr val="666666"/>
            </a:solidFill>
          </a:ln>
        </p:spPr>
        <p:txBody>
          <a:bodyPr wrap="square" lIns="0" tIns="0" rIns="0" bIns="0" rtlCol="0"/>
          <a:lstStyle/>
          <a:p>
            <a:endParaRPr/>
          </a:p>
        </p:txBody>
      </p:sp>
      <p:sp>
        <p:nvSpPr>
          <p:cNvPr id="135" name="object 135"/>
          <p:cNvSpPr/>
          <p:nvPr/>
        </p:nvSpPr>
        <p:spPr>
          <a:xfrm>
            <a:off x="8036814" y="2570226"/>
            <a:ext cx="1348740" cy="311150"/>
          </a:xfrm>
          <a:custGeom>
            <a:avLst/>
            <a:gdLst/>
            <a:ahLst/>
            <a:cxnLst/>
            <a:rect l="l" t="t" r="r" b="b"/>
            <a:pathLst>
              <a:path w="1348740" h="311150">
                <a:moveTo>
                  <a:pt x="0" y="310896"/>
                </a:moveTo>
                <a:lnTo>
                  <a:pt x="224027" y="216408"/>
                </a:lnTo>
                <a:lnTo>
                  <a:pt x="505967" y="80772"/>
                </a:lnTo>
                <a:lnTo>
                  <a:pt x="786383" y="24384"/>
                </a:lnTo>
                <a:lnTo>
                  <a:pt x="1068324" y="0"/>
                </a:lnTo>
                <a:lnTo>
                  <a:pt x="1348739" y="15239"/>
                </a:lnTo>
              </a:path>
            </a:pathLst>
          </a:custGeom>
          <a:ln w="28955">
            <a:solidFill>
              <a:srgbClr val="000099"/>
            </a:solidFill>
          </a:ln>
        </p:spPr>
        <p:txBody>
          <a:bodyPr wrap="square" lIns="0" tIns="0" rIns="0" bIns="0" rtlCol="0"/>
          <a:lstStyle/>
          <a:p>
            <a:endParaRPr/>
          </a:p>
        </p:txBody>
      </p:sp>
      <p:sp>
        <p:nvSpPr>
          <p:cNvPr id="136" name="object 136"/>
          <p:cNvSpPr/>
          <p:nvPr/>
        </p:nvSpPr>
        <p:spPr>
          <a:xfrm>
            <a:off x="8215883" y="2741676"/>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7"/>
                </a:lnTo>
                <a:lnTo>
                  <a:pt x="27003" y="84915"/>
                </a:lnTo>
                <a:lnTo>
                  <a:pt x="44196" y="88391"/>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137" name="object 137"/>
          <p:cNvSpPr/>
          <p:nvPr/>
        </p:nvSpPr>
        <p:spPr>
          <a:xfrm>
            <a:off x="8497823" y="260603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138" name="object 138"/>
          <p:cNvSpPr/>
          <p:nvPr/>
        </p:nvSpPr>
        <p:spPr>
          <a:xfrm>
            <a:off x="8778240" y="2549651"/>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139" name="object 139"/>
          <p:cNvSpPr/>
          <p:nvPr/>
        </p:nvSpPr>
        <p:spPr>
          <a:xfrm>
            <a:off x="9060180" y="2525267"/>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140" name="object 140"/>
          <p:cNvSpPr/>
          <p:nvPr/>
        </p:nvSpPr>
        <p:spPr>
          <a:xfrm>
            <a:off x="9340595" y="2540507"/>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141" name="object 141"/>
          <p:cNvSpPr/>
          <p:nvPr/>
        </p:nvSpPr>
        <p:spPr>
          <a:xfrm>
            <a:off x="8036814" y="2602229"/>
            <a:ext cx="1348740" cy="279400"/>
          </a:xfrm>
          <a:custGeom>
            <a:avLst/>
            <a:gdLst/>
            <a:ahLst/>
            <a:cxnLst/>
            <a:rect l="l" t="t" r="r" b="b"/>
            <a:pathLst>
              <a:path w="1348740" h="279400">
                <a:moveTo>
                  <a:pt x="0" y="278892"/>
                </a:moveTo>
                <a:lnTo>
                  <a:pt x="224027" y="182880"/>
                </a:lnTo>
                <a:lnTo>
                  <a:pt x="505967" y="47244"/>
                </a:lnTo>
                <a:lnTo>
                  <a:pt x="786383" y="0"/>
                </a:lnTo>
                <a:lnTo>
                  <a:pt x="1068324" y="15240"/>
                </a:lnTo>
                <a:lnTo>
                  <a:pt x="1348739" y="79248"/>
                </a:lnTo>
              </a:path>
            </a:pathLst>
          </a:custGeom>
          <a:ln w="28956">
            <a:solidFill>
              <a:srgbClr val="99CC00"/>
            </a:solidFill>
          </a:ln>
        </p:spPr>
        <p:txBody>
          <a:bodyPr wrap="square" lIns="0" tIns="0" rIns="0" bIns="0" rtlCol="0"/>
          <a:lstStyle/>
          <a:p>
            <a:endParaRPr/>
          </a:p>
        </p:txBody>
      </p:sp>
      <p:sp>
        <p:nvSpPr>
          <p:cNvPr id="142" name="object 142"/>
          <p:cNvSpPr/>
          <p:nvPr/>
        </p:nvSpPr>
        <p:spPr>
          <a:xfrm>
            <a:off x="8215883" y="2740151"/>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143" name="object 143"/>
          <p:cNvSpPr/>
          <p:nvPr/>
        </p:nvSpPr>
        <p:spPr>
          <a:xfrm>
            <a:off x="8497823" y="2604516"/>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144" name="object 144"/>
          <p:cNvSpPr/>
          <p:nvPr/>
        </p:nvSpPr>
        <p:spPr>
          <a:xfrm>
            <a:off x="8778240" y="2557272"/>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145" name="object 145"/>
          <p:cNvSpPr/>
          <p:nvPr/>
        </p:nvSpPr>
        <p:spPr>
          <a:xfrm>
            <a:off x="9060180" y="2572511"/>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7"/>
                </a:lnTo>
                <a:lnTo>
                  <a:pt x="27003" y="84915"/>
                </a:lnTo>
                <a:lnTo>
                  <a:pt x="44196" y="88391"/>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146" name="object 146"/>
          <p:cNvSpPr/>
          <p:nvPr/>
        </p:nvSpPr>
        <p:spPr>
          <a:xfrm>
            <a:off x="9340595" y="26365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147" name="object 147"/>
          <p:cNvSpPr/>
          <p:nvPr/>
        </p:nvSpPr>
        <p:spPr>
          <a:xfrm>
            <a:off x="8036814" y="2512314"/>
            <a:ext cx="1348740" cy="368935"/>
          </a:xfrm>
          <a:custGeom>
            <a:avLst/>
            <a:gdLst/>
            <a:ahLst/>
            <a:cxnLst/>
            <a:rect l="l" t="t" r="r" b="b"/>
            <a:pathLst>
              <a:path w="1348740" h="368935">
                <a:moveTo>
                  <a:pt x="0" y="368808"/>
                </a:moveTo>
                <a:lnTo>
                  <a:pt x="224027" y="257556"/>
                </a:lnTo>
                <a:lnTo>
                  <a:pt x="505967" y="109727"/>
                </a:lnTo>
                <a:lnTo>
                  <a:pt x="786383" y="36575"/>
                </a:lnTo>
                <a:lnTo>
                  <a:pt x="1068324" y="0"/>
                </a:lnTo>
                <a:lnTo>
                  <a:pt x="1348739" y="3048"/>
                </a:lnTo>
              </a:path>
            </a:pathLst>
          </a:custGeom>
          <a:ln w="28956">
            <a:solidFill>
              <a:srgbClr val="DC0000"/>
            </a:solidFill>
          </a:ln>
        </p:spPr>
        <p:txBody>
          <a:bodyPr wrap="square" lIns="0" tIns="0" rIns="0" bIns="0" rtlCol="0"/>
          <a:lstStyle/>
          <a:p>
            <a:endParaRPr/>
          </a:p>
        </p:txBody>
      </p:sp>
      <p:sp>
        <p:nvSpPr>
          <p:cNvPr id="148" name="object 148"/>
          <p:cNvSpPr/>
          <p:nvPr/>
        </p:nvSpPr>
        <p:spPr>
          <a:xfrm>
            <a:off x="8217027" y="2725801"/>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149" name="object 149"/>
          <p:cNvSpPr/>
          <p:nvPr/>
        </p:nvSpPr>
        <p:spPr>
          <a:xfrm>
            <a:off x="8497443" y="2577973"/>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DC0000"/>
          </a:solidFill>
        </p:spPr>
        <p:txBody>
          <a:bodyPr wrap="square" lIns="0" tIns="0" rIns="0" bIns="0" rtlCol="0"/>
          <a:lstStyle/>
          <a:p>
            <a:endParaRPr/>
          </a:p>
        </p:txBody>
      </p:sp>
      <p:sp>
        <p:nvSpPr>
          <p:cNvPr id="150" name="object 150"/>
          <p:cNvSpPr/>
          <p:nvPr/>
        </p:nvSpPr>
        <p:spPr>
          <a:xfrm>
            <a:off x="8779382" y="2504820"/>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151" name="object 151"/>
          <p:cNvSpPr/>
          <p:nvPr/>
        </p:nvSpPr>
        <p:spPr>
          <a:xfrm>
            <a:off x="9059798" y="2466720"/>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152" name="object 152"/>
          <p:cNvSpPr/>
          <p:nvPr/>
        </p:nvSpPr>
        <p:spPr>
          <a:xfrm>
            <a:off x="9341739" y="2469769"/>
            <a:ext cx="88900" cy="88900"/>
          </a:xfrm>
          <a:custGeom>
            <a:avLst/>
            <a:gdLst/>
            <a:ahLst/>
            <a:cxnLst/>
            <a:rect l="l" t="t" r="r" b="b"/>
            <a:pathLst>
              <a:path w="88900" h="88900">
                <a:moveTo>
                  <a:pt x="44195" y="0"/>
                </a:moveTo>
                <a:lnTo>
                  <a:pt x="26949" y="3476"/>
                </a:lnTo>
                <a:lnTo>
                  <a:pt x="12906" y="12953"/>
                </a:lnTo>
                <a:lnTo>
                  <a:pt x="3458" y="27003"/>
                </a:lnTo>
                <a:lnTo>
                  <a:pt x="0" y="44195"/>
                </a:lnTo>
                <a:lnTo>
                  <a:pt x="3458" y="61388"/>
                </a:lnTo>
                <a:lnTo>
                  <a:pt x="12906" y="75437"/>
                </a:lnTo>
                <a:lnTo>
                  <a:pt x="26949"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DC0000"/>
          </a:solidFill>
        </p:spPr>
        <p:txBody>
          <a:bodyPr wrap="square" lIns="0" tIns="0" rIns="0" bIns="0" rtlCol="0"/>
          <a:lstStyle/>
          <a:p>
            <a:endParaRPr/>
          </a:p>
        </p:txBody>
      </p:sp>
      <p:sp>
        <p:nvSpPr>
          <p:cNvPr id="153" name="object 153"/>
          <p:cNvSpPr/>
          <p:nvPr/>
        </p:nvSpPr>
        <p:spPr>
          <a:xfrm>
            <a:off x="8036814" y="2754629"/>
            <a:ext cx="1348740" cy="204470"/>
          </a:xfrm>
          <a:custGeom>
            <a:avLst/>
            <a:gdLst/>
            <a:ahLst/>
            <a:cxnLst/>
            <a:rect l="l" t="t" r="r" b="b"/>
            <a:pathLst>
              <a:path w="1348740" h="204469">
                <a:moveTo>
                  <a:pt x="0" y="126492"/>
                </a:moveTo>
                <a:lnTo>
                  <a:pt x="224027" y="32004"/>
                </a:lnTo>
                <a:lnTo>
                  <a:pt x="505967" y="0"/>
                </a:lnTo>
                <a:lnTo>
                  <a:pt x="786383" y="73152"/>
                </a:lnTo>
                <a:lnTo>
                  <a:pt x="1068324" y="137160"/>
                </a:lnTo>
                <a:lnTo>
                  <a:pt x="1348739" y="204216"/>
                </a:lnTo>
              </a:path>
            </a:pathLst>
          </a:custGeom>
          <a:ln w="28956">
            <a:solidFill>
              <a:srgbClr val="CD9BFF"/>
            </a:solidFill>
          </a:ln>
        </p:spPr>
        <p:txBody>
          <a:bodyPr wrap="square" lIns="0" tIns="0" rIns="0" bIns="0" rtlCol="0"/>
          <a:lstStyle/>
          <a:p>
            <a:endParaRPr/>
          </a:p>
        </p:txBody>
      </p:sp>
      <p:sp>
        <p:nvSpPr>
          <p:cNvPr id="154" name="object 154"/>
          <p:cNvSpPr/>
          <p:nvPr/>
        </p:nvSpPr>
        <p:spPr>
          <a:xfrm>
            <a:off x="8217027" y="2741041"/>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CD9BFF"/>
          </a:solidFill>
        </p:spPr>
        <p:txBody>
          <a:bodyPr wrap="square" lIns="0" tIns="0" rIns="0" bIns="0" rtlCol="0"/>
          <a:lstStyle/>
          <a:p>
            <a:endParaRPr/>
          </a:p>
        </p:txBody>
      </p:sp>
      <p:sp>
        <p:nvSpPr>
          <p:cNvPr id="155" name="object 155"/>
          <p:cNvSpPr/>
          <p:nvPr/>
        </p:nvSpPr>
        <p:spPr>
          <a:xfrm>
            <a:off x="8497443" y="271056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CD9BFF"/>
          </a:solidFill>
        </p:spPr>
        <p:txBody>
          <a:bodyPr wrap="square" lIns="0" tIns="0" rIns="0" bIns="0" rtlCol="0"/>
          <a:lstStyle/>
          <a:p>
            <a:endParaRPr/>
          </a:p>
        </p:txBody>
      </p:sp>
      <p:sp>
        <p:nvSpPr>
          <p:cNvPr id="156" name="object 156"/>
          <p:cNvSpPr/>
          <p:nvPr/>
        </p:nvSpPr>
        <p:spPr>
          <a:xfrm>
            <a:off x="8779382" y="2782189"/>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CD9BFF"/>
          </a:solidFill>
        </p:spPr>
        <p:txBody>
          <a:bodyPr wrap="square" lIns="0" tIns="0" rIns="0" bIns="0" rtlCol="0"/>
          <a:lstStyle/>
          <a:p>
            <a:endParaRPr/>
          </a:p>
        </p:txBody>
      </p:sp>
      <p:sp>
        <p:nvSpPr>
          <p:cNvPr id="157" name="object 157"/>
          <p:cNvSpPr/>
          <p:nvPr/>
        </p:nvSpPr>
        <p:spPr>
          <a:xfrm>
            <a:off x="9059798" y="2847720"/>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CD9BFF"/>
          </a:solidFill>
        </p:spPr>
        <p:txBody>
          <a:bodyPr wrap="square" lIns="0" tIns="0" rIns="0" bIns="0" rtlCol="0"/>
          <a:lstStyle/>
          <a:p>
            <a:endParaRPr/>
          </a:p>
        </p:txBody>
      </p:sp>
      <p:sp>
        <p:nvSpPr>
          <p:cNvPr id="158" name="object 158"/>
          <p:cNvSpPr/>
          <p:nvPr/>
        </p:nvSpPr>
        <p:spPr>
          <a:xfrm>
            <a:off x="9341739" y="2913252"/>
            <a:ext cx="88900" cy="88900"/>
          </a:xfrm>
          <a:custGeom>
            <a:avLst/>
            <a:gdLst/>
            <a:ahLst/>
            <a:cxnLst/>
            <a:rect l="l" t="t" r="r" b="b"/>
            <a:pathLst>
              <a:path w="88900" h="88900">
                <a:moveTo>
                  <a:pt x="44195" y="0"/>
                </a:moveTo>
                <a:lnTo>
                  <a:pt x="26949" y="3476"/>
                </a:lnTo>
                <a:lnTo>
                  <a:pt x="12906" y="12954"/>
                </a:lnTo>
                <a:lnTo>
                  <a:pt x="3458" y="27003"/>
                </a:lnTo>
                <a:lnTo>
                  <a:pt x="0" y="44196"/>
                </a:lnTo>
                <a:lnTo>
                  <a:pt x="3458" y="61388"/>
                </a:lnTo>
                <a:lnTo>
                  <a:pt x="12906" y="75438"/>
                </a:lnTo>
                <a:lnTo>
                  <a:pt x="26949"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CD9BFF"/>
          </a:solidFill>
        </p:spPr>
        <p:txBody>
          <a:bodyPr wrap="square" lIns="0" tIns="0" rIns="0" bIns="0" rtlCol="0"/>
          <a:lstStyle/>
          <a:p>
            <a:endParaRPr/>
          </a:p>
        </p:txBody>
      </p:sp>
      <p:sp>
        <p:nvSpPr>
          <p:cNvPr id="159" name="object 159"/>
          <p:cNvSpPr/>
          <p:nvPr/>
        </p:nvSpPr>
        <p:spPr>
          <a:xfrm>
            <a:off x="8036814" y="2878073"/>
            <a:ext cx="1348740" cy="751840"/>
          </a:xfrm>
          <a:custGeom>
            <a:avLst/>
            <a:gdLst/>
            <a:ahLst/>
            <a:cxnLst/>
            <a:rect l="l" t="t" r="r" b="b"/>
            <a:pathLst>
              <a:path w="1348740" h="751839">
                <a:moveTo>
                  <a:pt x="0" y="3048"/>
                </a:moveTo>
                <a:lnTo>
                  <a:pt x="224027" y="0"/>
                </a:lnTo>
                <a:lnTo>
                  <a:pt x="505967" y="18287"/>
                </a:lnTo>
                <a:lnTo>
                  <a:pt x="786383" y="169163"/>
                </a:lnTo>
                <a:lnTo>
                  <a:pt x="1068324" y="435863"/>
                </a:lnTo>
                <a:lnTo>
                  <a:pt x="1348739" y="751332"/>
                </a:lnTo>
              </a:path>
            </a:pathLst>
          </a:custGeom>
          <a:ln w="28956">
            <a:solidFill>
              <a:srgbClr val="009900"/>
            </a:solidFill>
          </a:ln>
        </p:spPr>
        <p:txBody>
          <a:bodyPr wrap="square" lIns="0" tIns="0" rIns="0" bIns="0" rtlCol="0"/>
          <a:lstStyle/>
          <a:p>
            <a:endParaRPr/>
          </a:p>
        </p:txBody>
      </p:sp>
      <p:sp>
        <p:nvSpPr>
          <p:cNvPr id="160" name="object 160"/>
          <p:cNvSpPr/>
          <p:nvPr/>
        </p:nvSpPr>
        <p:spPr>
          <a:xfrm>
            <a:off x="8217027" y="2834004"/>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161" name="object 161"/>
          <p:cNvSpPr/>
          <p:nvPr/>
        </p:nvSpPr>
        <p:spPr>
          <a:xfrm>
            <a:off x="8497443" y="2850769"/>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162" name="object 162"/>
          <p:cNvSpPr/>
          <p:nvPr/>
        </p:nvSpPr>
        <p:spPr>
          <a:xfrm>
            <a:off x="8779382" y="3003169"/>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163" name="object 163"/>
          <p:cNvSpPr/>
          <p:nvPr/>
        </p:nvSpPr>
        <p:spPr>
          <a:xfrm>
            <a:off x="9059798" y="3269869"/>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164" name="object 164"/>
          <p:cNvSpPr/>
          <p:nvPr/>
        </p:nvSpPr>
        <p:spPr>
          <a:xfrm>
            <a:off x="9341739" y="3585336"/>
            <a:ext cx="88900" cy="88900"/>
          </a:xfrm>
          <a:custGeom>
            <a:avLst/>
            <a:gdLst/>
            <a:ahLst/>
            <a:cxnLst/>
            <a:rect l="l" t="t" r="r" b="b"/>
            <a:pathLst>
              <a:path w="88900" h="88900">
                <a:moveTo>
                  <a:pt x="44195" y="0"/>
                </a:moveTo>
                <a:lnTo>
                  <a:pt x="26949" y="3476"/>
                </a:lnTo>
                <a:lnTo>
                  <a:pt x="12906" y="12953"/>
                </a:lnTo>
                <a:lnTo>
                  <a:pt x="3458" y="27003"/>
                </a:lnTo>
                <a:lnTo>
                  <a:pt x="0" y="44195"/>
                </a:lnTo>
                <a:lnTo>
                  <a:pt x="3458" y="61388"/>
                </a:lnTo>
                <a:lnTo>
                  <a:pt x="12906" y="75437"/>
                </a:lnTo>
                <a:lnTo>
                  <a:pt x="26949" y="84915"/>
                </a:lnTo>
                <a:lnTo>
                  <a:pt x="44195" y="88392"/>
                </a:lnTo>
                <a:lnTo>
                  <a:pt x="61388" y="84915"/>
                </a:lnTo>
                <a:lnTo>
                  <a:pt x="75437" y="75438"/>
                </a:lnTo>
                <a:lnTo>
                  <a:pt x="84915" y="61388"/>
                </a:lnTo>
                <a:lnTo>
                  <a:pt x="88391" y="44195"/>
                </a:lnTo>
                <a:lnTo>
                  <a:pt x="84915" y="27003"/>
                </a:lnTo>
                <a:lnTo>
                  <a:pt x="75437" y="12953"/>
                </a:lnTo>
                <a:lnTo>
                  <a:pt x="61388" y="3476"/>
                </a:lnTo>
                <a:lnTo>
                  <a:pt x="44195" y="0"/>
                </a:lnTo>
                <a:close/>
              </a:path>
            </a:pathLst>
          </a:custGeom>
          <a:solidFill>
            <a:srgbClr val="009900"/>
          </a:solidFill>
        </p:spPr>
        <p:txBody>
          <a:bodyPr wrap="square" lIns="0" tIns="0" rIns="0" bIns="0" rtlCol="0"/>
          <a:lstStyle/>
          <a:p>
            <a:endParaRPr/>
          </a:p>
        </p:txBody>
      </p:sp>
      <p:sp>
        <p:nvSpPr>
          <p:cNvPr id="165" name="object 165"/>
          <p:cNvSpPr/>
          <p:nvPr/>
        </p:nvSpPr>
        <p:spPr>
          <a:xfrm>
            <a:off x="8036814" y="2881122"/>
            <a:ext cx="1348740" cy="1397635"/>
          </a:xfrm>
          <a:custGeom>
            <a:avLst/>
            <a:gdLst/>
            <a:ahLst/>
            <a:cxnLst/>
            <a:rect l="l" t="t" r="r" b="b"/>
            <a:pathLst>
              <a:path w="1348740" h="1397635">
                <a:moveTo>
                  <a:pt x="0" y="0"/>
                </a:moveTo>
                <a:lnTo>
                  <a:pt x="224027" y="124967"/>
                </a:lnTo>
                <a:lnTo>
                  <a:pt x="505967" y="353567"/>
                </a:lnTo>
                <a:lnTo>
                  <a:pt x="786383" y="630936"/>
                </a:lnTo>
                <a:lnTo>
                  <a:pt x="1068324" y="1004315"/>
                </a:lnTo>
                <a:lnTo>
                  <a:pt x="1348739" y="1397508"/>
                </a:lnTo>
              </a:path>
            </a:pathLst>
          </a:custGeom>
          <a:ln w="28956">
            <a:solidFill>
              <a:srgbClr val="FF6600"/>
            </a:solidFill>
          </a:ln>
        </p:spPr>
        <p:txBody>
          <a:bodyPr wrap="square" lIns="0" tIns="0" rIns="0" bIns="0" rtlCol="0"/>
          <a:lstStyle/>
          <a:p>
            <a:endParaRPr/>
          </a:p>
        </p:txBody>
      </p:sp>
      <p:sp>
        <p:nvSpPr>
          <p:cNvPr id="166" name="object 166"/>
          <p:cNvSpPr/>
          <p:nvPr/>
        </p:nvSpPr>
        <p:spPr>
          <a:xfrm>
            <a:off x="8215883" y="2961132"/>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FF6600"/>
          </a:solidFill>
        </p:spPr>
        <p:txBody>
          <a:bodyPr wrap="square" lIns="0" tIns="0" rIns="0" bIns="0" rtlCol="0"/>
          <a:lstStyle/>
          <a:p>
            <a:endParaRPr/>
          </a:p>
        </p:txBody>
      </p:sp>
      <p:sp>
        <p:nvSpPr>
          <p:cNvPr id="167" name="object 167"/>
          <p:cNvSpPr/>
          <p:nvPr/>
        </p:nvSpPr>
        <p:spPr>
          <a:xfrm>
            <a:off x="8497823" y="3189732"/>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FF6600"/>
          </a:solidFill>
        </p:spPr>
        <p:txBody>
          <a:bodyPr wrap="square" lIns="0" tIns="0" rIns="0" bIns="0" rtlCol="0"/>
          <a:lstStyle/>
          <a:p>
            <a:endParaRPr/>
          </a:p>
        </p:txBody>
      </p:sp>
      <p:sp>
        <p:nvSpPr>
          <p:cNvPr id="168" name="object 168"/>
          <p:cNvSpPr/>
          <p:nvPr/>
        </p:nvSpPr>
        <p:spPr>
          <a:xfrm>
            <a:off x="8778240" y="3467100"/>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FF6600"/>
          </a:solidFill>
        </p:spPr>
        <p:txBody>
          <a:bodyPr wrap="square" lIns="0" tIns="0" rIns="0" bIns="0" rtlCol="0"/>
          <a:lstStyle/>
          <a:p>
            <a:endParaRPr/>
          </a:p>
        </p:txBody>
      </p:sp>
      <p:sp>
        <p:nvSpPr>
          <p:cNvPr id="169" name="object 169"/>
          <p:cNvSpPr/>
          <p:nvPr/>
        </p:nvSpPr>
        <p:spPr>
          <a:xfrm>
            <a:off x="9060180" y="3840479"/>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FF6600"/>
          </a:solidFill>
        </p:spPr>
        <p:txBody>
          <a:bodyPr wrap="square" lIns="0" tIns="0" rIns="0" bIns="0" rtlCol="0"/>
          <a:lstStyle/>
          <a:p>
            <a:endParaRPr/>
          </a:p>
        </p:txBody>
      </p:sp>
      <p:sp>
        <p:nvSpPr>
          <p:cNvPr id="170" name="object 170"/>
          <p:cNvSpPr/>
          <p:nvPr/>
        </p:nvSpPr>
        <p:spPr>
          <a:xfrm>
            <a:off x="9340595" y="423367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FF6600"/>
          </a:solidFill>
        </p:spPr>
        <p:txBody>
          <a:bodyPr wrap="square" lIns="0" tIns="0" rIns="0" bIns="0" rtlCol="0"/>
          <a:lstStyle/>
          <a:p>
            <a:endParaRPr/>
          </a:p>
        </p:txBody>
      </p:sp>
      <p:sp>
        <p:nvSpPr>
          <p:cNvPr id="171" name="object 171"/>
          <p:cNvSpPr/>
          <p:nvPr/>
        </p:nvSpPr>
        <p:spPr>
          <a:xfrm>
            <a:off x="5452109" y="2881122"/>
            <a:ext cx="2585085" cy="1676400"/>
          </a:xfrm>
          <a:custGeom>
            <a:avLst/>
            <a:gdLst/>
            <a:ahLst/>
            <a:cxnLst/>
            <a:rect l="l" t="t" r="r" b="b"/>
            <a:pathLst>
              <a:path w="2585084" h="1676400">
                <a:moveTo>
                  <a:pt x="0" y="1676400"/>
                </a:moveTo>
                <a:lnTo>
                  <a:pt x="56387" y="1632203"/>
                </a:lnTo>
                <a:lnTo>
                  <a:pt x="111251" y="1569720"/>
                </a:lnTo>
                <a:lnTo>
                  <a:pt x="167639" y="1495044"/>
                </a:lnTo>
                <a:lnTo>
                  <a:pt x="224027" y="1502664"/>
                </a:lnTo>
                <a:lnTo>
                  <a:pt x="280415" y="1501139"/>
                </a:lnTo>
                <a:lnTo>
                  <a:pt x="336803" y="1423415"/>
                </a:lnTo>
                <a:lnTo>
                  <a:pt x="393191" y="1374647"/>
                </a:lnTo>
                <a:lnTo>
                  <a:pt x="449579" y="1348739"/>
                </a:lnTo>
                <a:lnTo>
                  <a:pt x="505967" y="1296923"/>
                </a:lnTo>
                <a:lnTo>
                  <a:pt x="560831" y="1310639"/>
                </a:lnTo>
                <a:lnTo>
                  <a:pt x="617219" y="1331976"/>
                </a:lnTo>
                <a:lnTo>
                  <a:pt x="673607" y="1347215"/>
                </a:lnTo>
                <a:lnTo>
                  <a:pt x="729995" y="1333500"/>
                </a:lnTo>
                <a:lnTo>
                  <a:pt x="786384" y="1272539"/>
                </a:lnTo>
                <a:lnTo>
                  <a:pt x="842772" y="1234439"/>
                </a:lnTo>
                <a:lnTo>
                  <a:pt x="899160" y="1205483"/>
                </a:lnTo>
                <a:lnTo>
                  <a:pt x="955548" y="1150620"/>
                </a:lnTo>
                <a:lnTo>
                  <a:pt x="1010412" y="1091183"/>
                </a:lnTo>
                <a:lnTo>
                  <a:pt x="1066799" y="1054608"/>
                </a:lnTo>
                <a:lnTo>
                  <a:pt x="1123188" y="1046988"/>
                </a:lnTo>
                <a:lnTo>
                  <a:pt x="1179575" y="1045463"/>
                </a:lnTo>
                <a:lnTo>
                  <a:pt x="1235964" y="1039367"/>
                </a:lnTo>
                <a:lnTo>
                  <a:pt x="1292351" y="1036319"/>
                </a:lnTo>
                <a:lnTo>
                  <a:pt x="1348739" y="1014983"/>
                </a:lnTo>
                <a:lnTo>
                  <a:pt x="1405128" y="992123"/>
                </a:lnTo>
                <a:lnTo>
                  <a:pt x="1459991" y="935735"/>
                </a:lnTo>
                <a:lnTo>
                  <a:pt x="1516380" y="917447"/>
                </a:lnTo>
                <a:lnTo>
                  <a:pt x="1572767" y="911351"/>
                </a:lnTo>
                <a:lnTo>
                  <a:pt x="1629156" y="882395"/>
                </a:lnTo>
                <a:lnTo>
                  <a:pt x="1685543" y="833627"/>
                </a:lnTo>
                <a:lnTo>
                  <a:pt x="1741932" y="804671"/>
                </a:lnTo>
                <a:lnTo>
                  <a:pt x="1798319" y="755903"/>
                </a:lnTo>
                <a:lnTo>
                  <a:pt x="1854708" y="647700"/>
                </a:lnTo>
                <a:lnTo>
                  <a:pt x="1909571" y="530351"/>
                </a:lnTo>
                <a:lnTo>
                  <a:pt x="1965960" y="431291"/>
                </a:lnTo>
                <a:lnTo>
                  <a:pt x="2022347" y="353567"/>
                </a:lnTo>
                <a:lnTo>
                  <a:pt x="2078736" y="260603"/>
                </a:lnTo>
                <a:lnTo>
                  <a:pt x="2135123" y="233172"/>
                </a:lnTo>
                <a:lnTo>
                  <a:pt x="2191512" y="291083"/>
                </a:lnTo>
                <a:lnTo>
                  <a:pt x="2247899" y="167639"/>
                </a:lnTo>
                <a:lnTo>
                  <a:pt x="2304288" y="89915"/>
                </a:lnTo>
                <a:lnTo>
                  <a:pt x="2359151" y="60960"/>
                </a:lnTo>
                <a:lnTo>
                  <a:pt x="2415540" y="18287"/>
                </a:lnTo>
                <a:lnTo>
                  <a:pt x="2471928" y="7619"/>
                </a:lnTo>
                <a:lnTo>
                  <a:pt x="2528316" y="10667"/>
                </a:lnTo>
                <a:lnTo>
                  <a:pt x="2584704" y="0"/>
                </a:lnTo>
              </a:path>
            </a:pathLst>
          </a:custGeom>
          <a:ln w="28956">
            <a:solidFill>
              <a:srgbClr val="000000"/>
            </a:solidFill>
          </a:ln>
        </p:spPr>
        <p:txBody>
          <a:bodyPr wrap="square" lIns="0" tIns="0" rIns="0" bIns="0" rtlCol="0"/>
          <a:lstStyle/>
          <a:p>
            <a:endParaRPr/>
          </a:p>
        </p:txBody>
      </p:sp>
      <p:sp>
        <p:nvSpPr>
          <p:cNvPr id="172" name="object 172"/>
          <p:cNvSpPr txBox="1"/>
          <p:nvPr/>
        </p:nvSpPr>
        <p:spPr>
          <a:xfrm>
            <a:off x="5176265" y="571520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73" name="object 173"/>
          <p:cNvSpPr txBox="1"/>
          <p:nvPr/>
        </p:nvSpPr>
        <p:spPr>
          <a:xfrm>
            <a:off x="5176265" y="527291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174" name="object 174"/>
          <p:cNvSpPr txBox="1"/>
          <p:nvPr/>
        </p:nvSpPr>
        <p:spPr>
          <a:xfrm>
            <a:off x="5077205" y="483031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75" name="object 175"/>
          <p:cNvSpPr txBox="1"/>
          <p:nvPr/>
        </p:nvSpPr>
        <p:spPr>
          <a:xfrm>
            <a:off x="5077205" y="438810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176" name="object 176"/>
          <p:cNvSpPr txBox="1"/>
          <p:nvPr/>
        </p:nvSpPr>
        <p:spPr>
          <a:xfrm>
            <a:off x="5077205" y="394589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77" name="object 177"/>
          <p:cNvSpPr txBox="1"/>
          <p:nvPr/>
        </p:nvSpPr>
        <p:spPr>
          <a:xfrm>
            <a:off x="5077205" y="350329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a:t>
            </a:r>
            <a:endParaRPr sz="1400">
              <a:latin typeface="Univers for BP Light"/>
              <a:cs typeface="Univers for BP Light"/>
            </a:endParaRPr>
          </a:p>
        </p:txBody>
      </p:sp>
      <p:sp>
        <p:nvSpPr>
          <p:cNvPr id="178" name="object 178"/>
          <p:cNvSpPr txBox="1"/>
          <p:nvPr/>
        </p:nvSpPr>
        <p:spPr>
          <a:xfrm>
            <a:off x="5077205" y="306095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179" name="object 179"/>
          <p:cNvSpPr txBox="1"/>
          <p:nvPr/>
        </p:nvSpPr>
        <p:spPr>
          <a:xfrm>
            <a:off x="5077205" y="261874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35</a:t>
            </a:r>
            <a:endParaRPr sz="1400">
              <a:latin typeface="Univers for BP Light"/>
              <a:cs typeface="Univers for BP Light"/>
            </a:endParaRPr>
          </a:p>
        </p:txBody>
      </p:sp>
      <p:sp>
        <p:nvSpPr>
          <p:cNvPr id="180" name="object 180"/>
          <p:cNvSpPr txBox="1"/>
          <p:nvPr/>
        </p:nvSpPr>
        <p:spPr>
          <a:xfrm>
            <a:off x="5077205" y="217614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81" name="object 181"/>
          <p:cNvSpPr txBox="1"/>
          <p:nvPr/>
        </p:nvSpPr>
        <p:spPr>
          <a:xfrm>
            <a:off x="5242052" y="5946546"/>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a:t>
            </a:r>
            <a:endParaRPr sz="1400">
              <a:latin typeface="Univers for BP Light"/>
              <a:cs typeface="Univers for BP Light"/>
            </a:endParaRPr>
          </a:p>
        </p:txBody>
      </p:sp>
      <p:sp>
        <p:nvSpPr>
          <p:cNvPr id="182" name="object 182"/>
          <p:cNvSpPr/>
          <p:nvPr/>
        </p:nvSpPr>
        <p:spPr>
          <a:xfrm>
            <a:off x="5571744" y="4485132"/>
            <a:ext cx="4229100" cy="1297305"/>
          </a:xfrm>
          <a:custGeom>
            <a:avLst/>
            <a:gdLst/>
            <a:ahLst/>
            <a:cxnLst/>
            <a:rect l="l" t="t" r="r" b="b"/>
            <a:pathLst>
              <a:path w="4229100" h="1297304">
                <a:moveTo>
                  <a:pt x="0" y="1296924"/>
                </a:moveTo>
                <a:lnTo>
                  <a:pt x="4229100" y="1296924"/>
                </a:lnTo>
                <a:lnTo>
                  <a:pt x="4229100" y="0"/>
                </a:lnTo>
                <a:lnTo>
                  <a:pt x="0" y="0"/>
                </a:lnTo>
                <a:lnTo>
                  <a:pt x="0" y="1296924"/>
                </a:lnTo>
                <a:close/>
              </a:path>
            </a:pathLst>
          </a:custGeom>
          <a:solidFill>
            <a:srgbClr val="FFFFFF"/>
          </a:solidFill>
        </p:spPr>
        <p:txBody>
          <a:bodyPr wrap="square" lIns="0" tIns="0" rIns="0" bIns="0" rtlCol="0"/>
          <a:lstStyle/>
          <a:p>
            <a:endParaRPr/>
          </a:p>
        </p:txBody>
      </p:sp>
      <p:sp>
        <p:nvSpPr>
          <p:cNvPr id="183" name="object 183"/>
          <p:cNvSpPr/>
          <p:nvPr/>
        </p:nvSpPr>
        <p:spPr>
          <a:xfrm>
            <a:off x="5810250" y="4592573"/>
            <a:ext cx="243840" cy="0"/>
          </a:xfrm>
          <a:custGeom>
            <a:avLst/>
            <a:gdLst/>
            <a:ahLst/>
            <a:cxnLst/>
            <a:rect l="l" t="t" r="r" b="b"/>
            <a:pathLst>
              <a:path w="243839">
                <a:moveTo>
                  <a:pt x="0" y="0"/>
                </a:moveTo>
                <a:lnTo>
                  <a:pt x="243839" y="0"/>
                </a:lnTo>
              </a:path>
            </a:pathLst>
          </a:custGeom>
          <a:ln w="28956">
            <a:solidFill>
              <a:srgbClr val="000099"/>
            </a:solidFill>
          </a:ln>
        </p:spPr>
        <p:txBody>
          <a:bodyPr wrap="square" lIns="0" tIns="0" rIns="0" bIns="0" rtlCol="0"/>
          <a:lstStyle/>
          <a:p>
            <a:endParaRPr/>
          </a:p>
        </p:txBody>
      </p:sp>
      <p:sp>
        <p:nvSpPr>
          <p:cNvPr id="184" name="object 184"/>
          <p:cNvSpPr/>
          <p:nvPr/>
        </p:nvSpPr>
        <p:spPr>
          <a:xfrm>
            <a:off x="5887211" y="4547615"/>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185" name="object 185"/>
          <p:cNvSpPr/>
          <p:nvPr/>
        </p:nvSpPr>
        <p:spPr>
          <a:xfrm>
            <a:off x="5810250" y="4808982"/>
            <a:ext cx="243840" cy="0"/>
          </a:xfrm>
          <a:custGeom>
            <a:avLst/>
            <a:gdLst/>
            <a:ahLst/>
            <a:cxnLst/>
            <a:rect l="l" t="t" r="r" b="b"/>
            <a:pathLst>
              <a:path w="243839">
                <a:moveTo>
                  <a:pt x="0" y="0"/>
                </a:moveTo>
                <a:lnTo>
                  <a:pt x="243839" y="0"/>
                </a:lnTo>
              </a:path>
            </a:pathLst>
          </a:custGeom>
          <a:ln w="28956">
            <a:solidFill>
              <a:srgbClr val="99CC00"/>
            </a:solidFill>
          </a:ln>
        </p:spPr>
        <p:txBody>
          <a:bodyPr wrap="square" lIns="0" tIns="0" rIns="0" bIns="0" rtlCol="0"/>
          <a:lstStyle/>
          <a:p>
            <a:endParaRPr/>
          </a:p>
        </p:txBody>
      </p:sp>
      <p:sp>
        <p:nvSpPr>
          <p:cNvPr id="186" name="object 186"/>
          <p:cNvSpPr/>
          <p:nvPr/>
        </p:nvSpPr>
        <p:spPr>
          <a:xfrm>
            <a:off x="5887211" y="4764023"/>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187" name="object 187"/>
          <p:cNvSpPr/>
          <p:nvPr/>
        </p:nvSpPr>
        <p:spPr>
          <a:xfrm>
            <a:off x="5810250" y="5025390"/>
            <a:ext cx="243840" cy="0"/>
          </a:xfrm>
          <a:custGeom>
            <a:avLst/>
            <a:gdLst/>
            <a:ahLst/>
            <a:cxnLst/>
            <a:rect l="l" t="t" r="r" b="b"/>
            <a:pathLst>
              <a:path w="243839">
                <a:moveTo>
                  <a:pt x="0" y="0"/>
                </a:moveTo>
                <a:lnTo>
                  <a:pt x="243839" y="0"/>
                </a:lnTo>
              </a:path>
            </a:pathLst>
          </a:custGeom>
          <a:ln w="28956">
            <a:solidFill>
              <a:srgbClr val="DC0000"/>
            </a:solidFill>
          </a:ln>
        </p:spPr>
        <p:txBody>
          <a:bodyPr wrap="square" lIns="0" tIns="0" rIns="0" bIns="0" rtlCol="0"/>
          <a:lstStyle/>
          <a:p>
            <a:endParaRPr/>
          </a:p>
        </p:txBody>
      </p:sp>
      <p:sp>
        <p:nvSpPr>
          <p:cNvPr id="188" name="object 188"/>
          <p:cNvSpPr/>
          <p:nvPr/>
        </p:nvSpPr>
        <p:spPr>
          <a:xfrm>
            <a:off x="5887211" y="4980432"/>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189" name="object 189"/>
          <p:cNvSpPr/>
          <p:nvPr/>
        </p:nvSpPr>
        <p:spPr>
          <a:xfrm>
            <a:off x="5810250" y="5241797"/>
            <a:ext cx="243840" cy="0"/>
          </a:xfrm>
          <a:custGeom>
            <a:avLst/>
            <a:gdLst/>
            <a:ahLst/>
            <a:cxnLst/>
            <a:rect l="l" t="t" r="r" b="b"/>
            <a:pathLst>
              <a:path w="243839">
                <a:moveTo>
                  <a:pt x="0" y="0"/>
                </a:moveTo>
                <a:lnTo>
                  <a:pt x="243839" y="0"/>
                </a:lnTo>
              </a:path>
            </a:pathLst>
          </a:custGeom>
          <a:ln w="28956">
            <a:solidFill>
              <a:srgbClr val="CD9BFF"/>
            </a:solidFill>
          </a:ln>
        </p:spPr>
        <p:txBody>
          <a:bodyPr wrap="square" lIns="0" tIns="0" rIns="0" bIns="0" rtlCol="0"/>
          <a:lstStyle/>
          <a:p>
            <a:endParaRPr/>
          </a:p>
        </p:txBody>
      </p:sp>
      <p:sp>
        <p:nvSpPr>
          <p:cNvPr id="190" name="object 190"/>
          <p:cNvSpPr/>
          <p:nvPr/>
        </p:nvSpPr>
        <p:spPr>
          <a:xfrm>
            <a:off x="5887211" y="5196840"/>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CD9BFF"/>
          </a:solidFill>
        </p:spPr>
        <p:txBody>
          <a:bodyPr wrap="square" lIns="0" tIns="0" rIns="0" bIns="0" rtlCol="0"/>
          <a:lstStyle/>
          <a:p>
            <a:endParaRPr/>
          </a:p>
        </p:txBody>
      </p:sp>
      <p:sp>
        <p:nvSpPr>
          <p:cNvPr id="191" name="object 191"/>
          <p:cNvSpPr/>
          <p:nvPr/>
        </p:nvSpPr>
        <p:spPr>
          <a:xfrm>
            <a:off x="5810250" y="5458205"/>
            <a:ext cx="243840" cy="0"/>
          </a:xfrm>
          <a:custGeom>
            <a:avLst/>
            <a:gdLst/>
            <a:ahLst/>
            <a:cxnLst/>
            <a:rect l="l" t="t" r="r" b="b"/>
            <a:pathLst>
              <a:path w="243839">
                <a:moveTo>
                  <a:pt x="0" y="0"/>
                </a:moveTo>
                <a:lnTo>
                  <a:pt x="243839" y="0"/>
                </a:lnTo>
              </a:path>
            </a:pathLst>
          </a:custGeom>
          <a:ln w="28956">
            <a:solidFill>
              <a:srgbClr val="009900"/>
            </a:solidFill>
          </a:ln>
        </p:spPr>
        <p:txBody>
          <a:bodyPr wrap="square" lIns="0" tIns="0" rIns="0" bIns="0" rtlCol="0"/>
          <a:lstStyle/>
          <a:p>
            <a:endParaRPr/>
          </a:p>
        </p:txBody>
      </p:sp>
      <p:sp>
        <p:nvSpPr>
          <p:cNvPr id="192" name="object 192"/>
          <p:cNvSpPr/>
          <p:nvPr/>
        </p:nvSpPr>
        <p:spPr>
          <a:xfrm>
            <a:off x="5887211" y="5413247"/>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193" name="object 193"/>
          <p:cNvSpPr/>
          <p:nvPr/>
        </p:nvSpPr>
        <p:spPr>
          <a:xfrm>
            <a:off x="5810250" y="5673090"/>
            <a:ext cx="243840" cy="0"/>
          </a:xfrm>
          <a:custGeom>
            <a:avLst/>
            <a:gdLst/>
            <a:ahLst/>
            <a:cxnLst/>
            <a:rect l="l" t="t" r="r" b="b"/>
            <a:pathLst>
              <a:path w="243839">
                <a:moveTo>
                  <a:pt x="0" y="0"/>
                </a:moveTo>
                <a:lnTo>
                  <a:pt x="243839" y="0"/>
                </a:lnTo>
              </a:path>
            </a:pathLst>
          </a:custGeom>
          <a:ln w="28956">
            <a:solidFill>
              <a:srgbClr val="FF6600"/>
            </a:solidFill>
          </a:ln>
        </p:spPr>
        <p:txBody>
          <a:bodyPr wrap="square" lIns="0" tIns="0" rIns="0" bIns="0" rtlCol="0"/>
          <a:lstStyle/>
          <a:p>
            <a:endParaRPr/>
          </a:p>
        </p:txBody>
      </p:sp>
      <p:sp>
        <p:nvSpPr>
          <p:cNvPr id="194" name="object 194"/>
          <p:cNvSpPr/>
          <p:nvPr/>
        </p:nvSpPr>
        <p:spPr>
          <a:xfrm>
            <a:off x="5887211" y="5628132"/>
            <a:ext cx="88900" cy="88900"/>
          </a:xfrm>
          <a:custGeom>
            <a:avLst/>
            <a:gdLst/>
            <a:ahLst/>
            <a:cxnLst/>
            <a:rect l="l" t="t" r="r" b="b"/>
            <a:pathLst>
              <a:path w="88900" h="88900">
                <a:moveTo>
                  <a:pt x="44196" y="0"/>
                </a:moveTo>
                <a:lnTo>
                  <a:pt x="27003" y="3473"/>
                </a:lnTo>
                <a:lnTo>
                  <a:pt x="12953" y="12944"/>
                </a:lnTo>
                <a:lnTo>
                  <a:pt x="3476" y="26992"/>
                </a:lnTo>
                <a:lnTo>
                  <a:pt x="0" y="44196"/>
                </a:lnTo>
                <a:lnTo>
                  <a:pt x="3476" y="61399"/>
                </a:lnTo>
                <a:lnTo>
                  <a:pt x="12954" y="75447"/>
                </a:lnTo>
                <a:lnTo>
                  <a:pt x="27003" y="84918"/>
                </a:lnTo>
                <a:lnTo>
                  <a:pt x="44196" y="88392"/>
                </a:lnTo>
                <a:lnTo>
                  <a:pt x="61388" y="84918"/>
                </a:lnTo>
                <a:lnTo>
                  <a:pt x="75437" y="75447"/>
                </a:lnTo>
                <a:lnTo>
                  <a:pt x="84915" y="61399"/>
                </a:lnTo>
                <a:lnTo>
                  <a:pt x="88391" y="44196"/>
                </a:lnTo>
                <a:lnTo>
                  <a:pt x="84915" y="26992"/>
                </a:lnTo>
                <a:lnTo>
                  <a:pt x="75437" y="12944"/>
                </a:lnTo>
                <a:lnTo>
                  <a:pt x="61388" y="3473"/>
                </a:lnTo>
                <a:lnTo>
                  <a:pt x="44196" y="0"/>
                </a:lnTo>
                <a:close/>
              </a:path>
            </a:pathLst>
          </a:custGeom>
          <a:solidFill>
            <a:srgbClr val="FF9900"/>
          </a:solidFill>
        </p:spPr>
        <p:txBody>
          <a:bodyPr wrap="square" lIns="0" tIns="0" rIns="0" bIns="0" rtlCol="0"/>
          <a:lstStyle/>
          <a:p>
            <a:endParaRPr/>
          </a:p>
        </p:txBody>
      </p:sp>
      <p:sp>
        <p:nvSpPr>
          <p:cNvPr id="195" name="object 195"/>
          <p:cNvSpPr txBox="1"/>
          <p:nvPr/>
        </p:nvSpPr>
        <p:spPr>
          <a:xfrm>
            <a:off x="5804153" y="4469765"/>
            <a:ext cx="3794760" cy="2322830"/>
          </a:xfrm>
          <a:prstGeom prst="rect">
            <a:avLst/>
          </a:prstGeom>
        </p:spPr>
        <p:txBody>
          <a:bodyPr vert="horz" wrap="square" lIns="0" tIns="0" rIns="0" bIns="0" rtlCol="0">
            <a:spAutoFit/>
          </a:bodyPr>
          <a:lstStyle/>
          <a:p>
            <a:pPr marL="276860">
              <a:lnSpc>
                <a:spcPct val="100000"/>
              </a:lnSpc>
            </a:pPr>
            <a:r>
              <a:rPr sz="1400" spc="-5" dirty="0">
                <a:latin typeface="Univers for BP"/>
                <a:cs typeface="Univers for BP"/>
              </a:rPr>
              <a:t>Evolving transition</a:t>
            </a:r>
            <a:r>
              <a:rPr sz="1400" spc="-70" dirty="0">
                <a:latin typeface="Univers for BP"/>
                <a:cs typeface="Univers for BP"/>
              </a:rPr>
              <a:t> </a:t>
            </a:r>
            <a:r>
              <a:rPr sz="1400" dirty="0">
                <a:latin typeface="Univers for BP"/>
                <a:cs typeface="Univers for BP"/>
              </a:rPr>
              <a:t>(ET)</a:t>
            </a:r>
            <a:endParaRPr sz="1400">
              <a:latin typeface="Univers for BP"/>
              <a:cs typeface="Univers for BP"/>
            </a:endParaRPr>
          </a:p>
          <a:p>
            <a:pPr marL="276860" marR="22225">
              <a:lnSpc>
                <a:spcPct val="101200"/>
              </a:lnSpc>
            </a:pPr>
            <a:r>
              <a:rPr sz="1400" spc="-5" dirty="0">
                <a:latin typeface="Univers for BP"/>
                <a:cs typeface="Univers for BP"/>
              </a:rPr>
              <a:t>Internal combustion engine ban (ICE ban)  Less gas</a:t>
            </a:r>
            <a:r>
              <a:rPr sz="1400" spc="-65" dirty="0">
                <a:latin typeface="Univers for BP"/>
                <a:cs typeface="Univers for BP"/>
              </a:rPr>
              <a:t> </a:t>
            </a:r>
            <a:r>
              <a:rPr sz="1400" spc="-5" dirty="0">
                <a:latin typeface="Univers for BP"/>
                <a:cs typeface="Univers for BP"/>
              </a:rPr>
              <a:t>switching</a:t>
            </a:r>
            <a:endParaRPr sz="1400">
              <a:latin typeface="Univers for BP"/>
              <a:cs typeface="Univers for BP"/>
            </a:endParaRPr>
          </a:p>
          <a:p>
            <a:pPr marL="276860" marR="1167130">
              <a:lnSpc>
                <a:spcPct val="101299"/>
              </a:lnSpc>
            </a:pPr>
            <a:r>
              <a:rPr sz="1400" spc="-5" dirty="0">
                <a:latin typeface="Univers for BP"/>
                <a:cs typeface="Univers for BP"/>
              </a:rPr>
              <a:t>Renewables push </a:t>
            </a:r>
            <a:r>
              <a:rPr sz="1400" dirty="0">
                <a:latin typeface="Univers for BP"/>
                <a:cs typeface="Univers for BP"/>
              </a:rPr>
              <a:t>(RE </a:t>
            </a:r>
            <a:r>
              <a:rPr sz="1400" spc="-5" dirty="0">
                <a:latin typeface="Univers for BP"/>
                <a:cs typeface="Univers for BP"/>
              </a:rPr>
              <a:t>push)  </a:t>
            </a:r>
            <a:r>
              <a:rPr sz="1400" dirty="0">
                <a:latin typeface="Univers for BP"/>
                <a:cs typeface="Univers for BP"/>
              </a:rPr>
              <a:t>Faster </a:t>
            </a:r>
            <a:r>
              <a:rPr sz="1400" spc="-5" dirty="0">
                <a:latin typeface="Univers for BP"/>
                <a:cs typeface="Univers for BP"/>
              </a:rPr>
              <a:t>transition</a:t>
            </a:r>
            <a:r>
              <a:rPr sz="1400" spc="-80" dirty="0">
                <a:latin typeface="Univers for BP"/>
                <a:cs typeface="Univers for BP"/>
              </a:rPr>
              <a:t> </a:t>
            </a:r>
            <a:r>
              <a:rPr sz="1400" spc="-5" dirty="0">
                <a:latin typeface="Univers for BP"/>
                <a:cs typeface="Univers for BP"/>
              </a:rPr>
              <a:t>(FT)</a:t>
            </a:r>
            <a:endParaRPr sz="1400">
              <a:latin typeface="Univers for BP"/>
              <a:cs typeface="Univers for BP"/>
            </a:endParaRPr>
          </a:p>
          <a:p>
            <a:pPr marL="276860">
              <a:lnSpc>
                <a:spcPct val="100000"/>
              </a:lnSpc>
              <a:spcBef>
                <a:spcPts val="20"/>
              </a:spcBef>
            </a:pPr>
            <a:r>
              <a:rPr sz="1400" spc="-5" dirty="0">
                <a:latin typeface="Univers for BP"/>
                <a:cs typeface="Univers for BP"/>
              </a:rPr>
              <a:t>Even faster transition</a:t>
            </a:r>
            <a:r>
              <a:rPr sz="1400" spc="-35" dirty="0">
                <a:latin typeface="Univers for BP"/>
                <a:cs typeface="Univers for BP"/>
              </a:rPr>
              <a:t> </a:t>
            </a:r>
            <a:r>
              <a:rPr sz="1400" spc="-5" dirty="0">
                <a:latin typeface="Univers for BP"/>
                <a:cs typeface="Univers for BP"/>
              </a:rPr>
              <a:t>(EFT)</a:t>
            </a:r>
            <a:endParaRPr sz="1400">
              <a:latin typeface="Univers for BP"/>
              <a:cs typeface="Univers for BP"/>
            </a:endParaRPr>
          </a:p>
          <a:p>
            <a:pPr marR="5080" algn="r">
              <a:lnSpc>
                <a:spcPct val="100000"/>
              </a:lnSpc>
              <a:spcBef>
                <a:spcPts val="1435"/>
              </a:spcBef>
              <a:tabLst>
                <a:tab pos="561340" algn="l"/>
                <a:tab pos="1123950" algn="l"/>
                <a:tab pos="1685925" algn="l"/>
                <a:tab pos="2247900" algn="l"/>
                <a:tab pos="2809875" algn="l"/>
                <a:tab pos="3372485" algn="l"/>
              </a:tabLst>
            </a:pPr>
            <a:r>
              <a:rPr sz="1400" b="0" spc="-5" dirty="0">
                <a:latin typeface="Univers for BP Light"/>
                <a:cs typeface="Univers for BP Light"/>
              </a:rPr>
              <a:t>198</a:t>
            </a:r>
            <a:r>
              <a:rPr sz="1400" b="0" dirty="0">
                <a:latin typeface="Univers for BP Light"/>
                <a:cs typeface="Univers for BP Light"/>
              </a:rPr>
              <a:t>0	</a:t>
            </a:r>
            <a:r>
              <a:rPr sz="1400" b="0" spc="-5" dirty="0">
                <a:latin typeface="Univers for BP Light"/>
                <a:cs typeface="Univers for BP Light"/>
              </a:rPr>
              <a:t>199</a:t>
            </a:r>
            <a:r>
              <a:rPr sz="1400" b="0" dirty="0">
                <a:latin typeface="Univers for BP Light"/>
                <a:cs typeface="Univers for BP Light"/>
              </a:rPr>
              <a:t>0	</a:t>
            </a:r>
            <a:r>
              <a:rPr sz="1400" b="0" spc="-5" dirty="0">
                <a:latin typeface="Univers for BP Light"/>
                <a:cs typeface="Univers for BP Light"/>
              </a:rPr>
              <a:t>200</a:t>
            </a:r>
            <a:r>
              <a:rPr sz="1400" b="0" dirty="0">
                <a:latin typeface="Univers for BP Light"/>
                <a:cs typeface="Univers for BP Light"/>
              </a:rPr>
              <a:t>0	</a:t>
            </a:r>
            <a:r>
              <a:rPr sz="1400" b="0" spc="-5" dirty="0">
                <a:latin typeface="Univers for BP Light"/>
                <a:cs typeface="Univers for BP Light"/>
              </a:rPr>
              <a:t>201</a:t>
            </a:r>
            <a:r>
              <a:rPr sz="1400" b="0" dirty="0">
                <a:latin typeface="Univers for BP Light"/>
                <a:cs typeface="Univers for BP Light"/>
              </a:rPr>
              <a:t>0	</a:t>
            </a:r>
            <a:r>
              <a:rPr sz="1400" b="0" spc="-5" dirty="0">
                <a:latin typeface="Univers for BP Light"/>
                <a:cs typeface="Univers for BP Light"/>
              </a:rPr>
              <a:t>202</a:t>
            </a:r>
            <a:r>
              <a:rPr sz="1400" b="0" dirty="0">
                <a:latin typeface="Univers for BP Light"/>
                <a:cs typeface="Univers for BP Light"/>
              </a:rPr>
              <a:t>0	</a:t>
            </a:r>
            <a:r>
              <a:rPr sz="1400" b="0" spc="-5" dirty="0">
                <a:latin typeface="Univers for BP Light"/>
                <a:cs typeface="Univers for BP Light"/>
              </a:rPr>
              <a:t>203</a:t>
            </a:r>
            <a:r>
              <a:rPr sz="1400" b="0" dirty="0">
                <a:latin typeface="Univers for BP Light"/>
                <a:cs typeface="Univers for BP Light"/>
              </a:rPr>
              <a:t>0	</a:t>
            </a:r>
            <a:r>
              <a:rPr sz="1400" b="0" spc="-5" dirty="0">
                <a:latin typeface="Univers for BP Light"/>
                <a:cs typeface="Univers for BP Light"/>
              </a:rPr>
              <a:t>2040</a:t>
            </a:r>
            <a:endParaRPr sz="1400">
              <a:latin typeface="Univers for BP Light"/>
              <a:cs typeface="Univers for BP Light"/>
            </a:endParaRPr>
          </a:p>
          <a:p>
            <a:pPr>
              <a:lnSpc>
                <a:spcPct val="100000"/>
              </a:lnSpc>
              <a:spcBef>
                <a:spcPts val="5"/>
              </a:spcBef>
            </a:pPr>
            <a:endParaRPr sz="1850">
              <a:latin typeface="Times New Roman"/>
              <a:cs typeface="Times New Roman"/>
            </a:endParaRPr>
          </a:p>
          <a:p>
            <a:pPr marR="34290" algn="r">
              <a:lnSpc>
                <a:spcPct val="100000"/>
              </a:lnSpc>
              <a:spcBef>
                <a:spcPts val="5"/>
              </a:spcBef>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a:p>
            <a:pPr marR="33655" algn="r">
              <a:lnSpc>
                <a:spcPct val="100000"/>
              </a:lnSpc>
              <a:spcBef>
                <a:spcPts val="229"/>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
        <p:nvSpPr>
          <p:cNvPr id="196" name="object 196"/>
          <p:cNvSpPr/>
          <p:nvPr/>
        </p:nvSpPr>
        <p:spPr>
          <a:xfrm>
            <a:off x="8014716" y="2302764"/>
            <a:ext cx="0" cy="2099945"/>
          </a:xfrm>
          <a:custGeom>
            <a:avLst/>
            <a:gdLst/>
            <a:ahLst/>
            <a:cxnLst/>
            <a:rect l="l" t="t" r="r" b="b"/>
            <a:pathLst>
              <a:path h="2099945">
                <a:moveTo>
                  <a:pt x="0" y="0"/>
                </a:moveTo>
                <a:lnTo>
                  <a:pt x="0" y="2099818"/>
                </a:lnTo>
              </a:path>
            </a:pathLst>
          </a:custGeom>
          <a:ln w="9144">
            <a:solidFill>
              <a:srgbClr val="4D4D4D"/>
            </a:solidFill>
            <a:prstDash val="sysDash"/>
          </a:ln>
        </p:spPr>
        <p:txBody>
          <a:bodyPr wrap="square" lIns="0" tIns="0" rIns="0" bIns="0" rtlCol="0"/>
          <a:lstStyle/>
          <a:p>
            <a:endParaRPr/>
          </a:p>
        </p:txBody>
      </p:sp>
      <p:sp>
        <p:nvSpPr>
          <p:cNvPr id="197" name="object 197"/>
          <p:cNvSpPr/>
          <p:nvPr/>
        </p:nvSpPr>
        <p:spPr>
          <a:xfrm>
            <a:off x="2912364" y="2383535"/>
            <a:ext cx="974090" cy="0"/>
          </a:xfrm>
          <a:custGeom>
            <a:avLst/>
            <a:gdLst/>
            <a:ahLst/>
            <a:cxnLst/>
            <a:rect l="l" t="t" r="r" b="b"/>
            <a:pathLst>
              <a:path w="974089">
                <a:moveTo>
                  <a:pt x="0" y="0"/>
                </a:moveTo>
                <a:lnTo>
                  <a:pt x="973963" y="0"/>
                </a:lnTo>
              </a:path>
            </a:pathLst>
          </a:custGeom>
          <a:ln w="9144">
            <a:solidFill>
              <a:srgbClr val="666666"/>
            </a:solidFill>
          </a:ln>
        </p:spPr>
        <p:txBody>
          <a:bodyPr wrap="square" lIns="0" tIns="0" rIns="0" bIns="0" rtlCol="0"/>
          <a:lstStyle/>
          <a:p>
            <a:endParaRPr/>
          </a:p>
        </p:txBody>
      </p:sp>
      <p:sp>
        <p:nvSpPr>
          <p:cNvPr id="198" name="object 198"/>
          <p:cNvSpPr/>
          <p:nvPr/>
        </p:nvSpPr>
        <p:spPr>
          <a:xfrm>
            <a:off x="1388363" y="2383535"/>
            <a:ext cx="943610" cy="0"/>
          </a:xfrm>
          <a:custGeom>
            <a:avLst/>
            <a:gdLst/>
            <a:ahLst/>
            <a:cxnLst/>
            <a:rect l="l" t="t" r="r" b="b"/>
            <a:pathLst>
              <a:path w="943610">
                <a:moveTo>
                  <a:pt x="0" y="0"/>
                </a:moveTo>
                <a:lnTo>
                  <a:pt x="943356" y="0"/>
                </a:lnTo>
              </a:path>
            </a:pathLst>
          </a:custGeom>
          <a:ln w="9144">
            <a:solidFill>
              <a:srgbClr val="666666"/>
            </a:solidFill>
          </a:ln>
        </p:spPr>
        <p:txBody>
          <a:bodyPr wrap="square" lIns="0" tIns="0" rIns="0" bIns="0" rtlCol="0"/>
          <a:lstStyle/>
          <a:p>
            <a:endParaRPr/>
          </a:p>
        </p:txBody>
      </p:sp>
      <p:sp>
        <p:nvSpPr>
          <p:cNvPr id="199" name="object 199"/>
          <p:cNvSpPr/>
          <p:nvPr/>
        </p:nvSpPr>
        <p:spPr>
          <a:xfrm>
            <a:off x="3884676" y="2307335"/>
            <a:ext cx="0" cy="146050"/>
          </a:xfrm>
          <a:custGeom>
            <a:avLst/>
            <a:gdLst/>
            <a:ahLst/>
            <a:cxnLst/>
            <a:rect l="l" t="t" r="r" b="b"/>
            <a:pathLst>
              <a:path h="146050">
                <a:moveTo>
                  <a:pt x="0" y="0"/>
                </a:moveTo>
                <a:lnTo>
                  <a:pt x="0" y="146050"/>
                </a:lnTo>
              </a:path>
            </a:pathLst>
          </a:custGeom>
          <a:ln w="12192">
            <a:solidFill>
              <a:srgbClr val="666666"/>
            </a:solidFill>
          </a:ln>
        </p:spPr>
        <p:txBody>
          <a:bodyPr wrap="square" lIns="0" tIns="0" rIns="0" bIns="0" rtlCol="0"/>
          <a:lstStyle/>
          <a:p>
            <a:endParaRPr/>
          </a:p>
        </p:txBody>
      </p:sp>
      <p:sp>
        <p:nvSpPr>
          <p:cNvPr id="200" name="object 200"/>
          <p:cNvSpPr/>
          <p:nvPr/>
        </p:nvSpPr>
        <p:spPr>
          <a:xfrm>
            <a:off x="1385316" y="2307335"/>
            <a:ext cx="0" cy="146050"/>
          </a:xfrm>
          <a:custGeom>
            <a:avLst/>
            <a:gdLst/>
            <a:ahLst/>
            <a:cxnLst/>
            <a:rect l="l" t="t" r="r" b="b"/>
            <a:pathLst>
              <a:path h="146050">
                <a:moveTo>
                  <a:pt x="0" y="0"/>
                </a:moveTo>
                <a:lnTo>
                  <a:pt x="0" y="146050"/>
                </a:lnTo>
              </a:path>
            </a:pathLst>
          </a:custGeom>
          <a:ln w="12192">
            <a:solidFill>
              <a:srgbClr val="666666"/>
            </a:solidFill>
          </a:ln>
        </p:spPr>
        <p:txBody>
          <a:bodyPr wrap="square" lIns="0" tIns="0" rIns="0" bIns="0" rtlCol="0"/>
          <a:lstStyle/>
          <a:p>
            <a:endParaRPr/>
          </a:p>
        </p:txBody>
      </p:sp>
      <p:sp>
        <p:nvSpPr>
          <p:cNvPr id="201" name="object 201"/>
          <p:cNvSpPr txBox="1"/>
          <p:nvPr/>
        </p:nvSpPr>
        <p:spPr>
          <a:xfrm>
            <a:off x="2411348" y="226187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202" name="object 202"/>
          <p:cNvSpPr/>
          <p:nvPr/>
        </p:nvSpPr>
        <p:spPr>
          <a:xfrm>
            <a:off x="530351" y="120395"/>
            <a:ext cx="1036319" cy="253365"/>
          </a:xfrm>
          <a:custGeom>
            <a:avLst/>
            <a:gdLst/>
            <a:ahLst/>
            <a:cxnLst/>
            <a:rect l="l" t="t" r="r" b="b"/>
            <a:pathLst>
              <a:path w="1036319" h="253365">
                <a:moveTo>
                  <a:pt x="0" y="42163"/>
                </a:moveTo>
                <a:lnTo>
                  <a:pt x="3312" y="25771"/>
                </a:lnTo>
                <a:lnTo>
                  <a:pt x="12347" y="12366"/>
                </a:lnTo>
                <a:lnTo>
                  <a:pt x="25749" y="3319"/>
                </a:lnTo>
                <a:lnTo>
                  <a:pt x="42164" y="0"/>
                </a:lnTo>
                <a:lnTo>
                  <a:pt x="994156" y="0"/>
                </a:lnTo>
                <a:lnTo>
                  <a:pt x="1010548" y="3319"/>
                </a:lnTo>
                <a:lnTo>
                  <a:pt x="1023953" y="12366"/>
                </a:lnTo>
                <a:lnTo>
                  <a:pt x="1033000" y="25771"/>
                </a:lnTo>
                <a:lnTo>
                  <a:pt x="1036319" y="42163"/>
                </a:lnTo>
                <a:lnTo>
                  <a:pt x="1036319" y="210820"/>
                </a:lnTo>
                <a:lnTo>
                  <a:pt x="1033000" y="227212"/>
                </a:lnTo>
                <a:lnTo>
                  <a:pt x="1023953" y="240617"/>
                </a:lnTo>
                <a:lnTo>
                  <a:pt x="1010548" y="249664"/>
                </a:lnTo>
                <a:lnTo>
                  <a:pt x="994156" y="252983"/>
                </a:lnTo>
                <a:lnTo>
                  <a:pt x="42164" y="252983"/>
                </a:lnTo>
                <a:lnTo>
                  <a:pt x="25749" y="249664"/>
                </a:lnTo>
                <a:lnTo>
                  <a:pt x="12347" y="240617"/>
                </a:lnTo>
                <a:lnTo>
                  <a:pt x="3312" y="227212"/>
                </a:lnTo>
                <a:lnTo>
                  <a:pt x="0" y="210820"/>
                </a:lnTo>
                <a:lnTo>
                  <a:pt x="0" y="42163"/>
                </a:lnTo>
                <a:close/>
              </a:path>
            </a:pathLst>
          </a:custGeom>
          <a:ln w="9144">
            <a:solidFill>
              <a:srgbClr val="000000"/>
            </a:solidFill>
          </a:ln>
        </p:spPr>
        <p:txBody>
          <a:bodyPr wrap="square" lIns="0" tIns="0" rIns="0" bIns="0" rtlCol="0"/>
          <a:lstStyle/>
          <a:p>
            <a:endParaRPr/>
          </a:p>
        </p:txBody>
      </p:sp>
      <p:sp>
        <p:nvSpPr>
          <p:cNvPr id="203" name="object 203"/>
          <p:cNvSpPr txBox="1"/>
          <p:nvPr/>
        </p:nvSpPr>
        <p:spPr>
          <a:xfrm>
            <a:off x="530351" y="141223"/>
            <a:ext cx="1036319" cy="232410"/>
          </a:xfrm>
          <a:prstGeom prst="rect">
            <a:avLst/>
          </a:prstGeom>
        </p:spPr>
        <p:txBody>
          <a:bodyPr vert="horz" wrap="square" lIns="0" tIns="0" rIns="0" bIns="0" rtlCol="0">
            <a:spAutoFit/>
          </a:bodyPr>
          <a:lstStyle/>
          <a:p>
            <a:pPr marL="103505">
              <a:lnSpc>
                <a:spcPct val="100000"/>
              </a:lnSpc>
            </a:pPr>
            <a:r>
              <a:rPr sz="1250" i="1" spc="-30" dirty="0">
                <a:latin typeface="Univers for BP"/>
                <a:cs typeface="Univers for BP"/>
              </a:rPr>
              <a:t>Overview</a:t>
            </a:r>
            <a:endParaRPr sz="1250">
              <a:latin typeface="Univers for BP"/>
              <a:cs typeface="Univers for B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7082155" cy="361950"/>
          </a:xfrm>
          <a:prstGeom prst="rect">
            <a:avLst/>
          </a:prstGeom>
        </p:spPr>
        <p:txBody>
          <a:bodyPr vert="horz" wrap="square" lIns="0" tIns="0" rIns="0" bIns="0" rtlCol="0">
            <a:spAutoFit/>
          </a:bodyPr>
          <a:lstStyle/>
          <a:p>
            <a:pPr marL="12700">
              <a:lnSpc>
                <a:spcPct val="100000"/>
              </a:lnSpc>
            </a:pPr>
            <a:r>
              <a:rPr spc="-5" dirty="0"/>
              <a:t>…to explore different aspects of the energy</a:t>
            </a:r>
            <a:r>
              <a:rPr spc="204" dirty="0"/>
              <a:t> </a:t>
            </a:r>
            <a:r>
              <a:rPr spc="-5" dirty="0"/>
              <a:t>transition</a:t>
            </a:r>
          </a:p>
        </p:txBody>
      </p:sp>
      <p:sp>
        <p:nvSpPr>
          <p:cNvPr id="3" name="object 3"/>
          <p:cNvSpPr txBox="1"/>
          <p:nvPr/>
        </p:nvSpPr>
        <p:spPr>
          <a:xfrm>
            <a:off x="510031" y="1337817"/>
            <a:ext cx="8932545" cy="4963160"/>
          </a:xfrm>
          <a:prstGeom prst="rect">
            <a:avLst/>
          </a:prstGeom>
        </p:spPr>
        <p:txBody>
          <a:bodyPr vert="horz" wrap="square" lIns="0" tIns="0" rIns="0" bIns="0" rtlCol="0">
            <a:spAutoFit/>
          </a:bodyPr>
          <a:lstStyle/>
          <a:p>
            <a:pPr marL="287020" marR="230504" indent="-274320">
              <a:lnSpc>
                <a:spcPct val="100000"/>
              </a:lnSpc>
              <a:buClr>
                <a:srgbClr val="009900"/>
              </a:buClr>
              <a:buFont typeface="Univers for BP"/>
              <a:buChar char="•"/>
              <a:tabLst>
                <a:tab pos="287020" algn="l"/>
                <a:tab pos="287655" algn="l"/>
              </a:tabLst>
            </a:pPr>
            <a:r>
              <a:rPr sz="1800" b="0" spc="-5" dirty="0">
                <a:latin typeface="Univers for BP Light"/>
                <a:cs typeface="Univers for BP Light"/>
              </a:rPr>
              <a:t>The Energy Outlook considers </a:t>
            </a:r>
            <a:r>
              <a:rPr sz="1800" b="0" dirty="0">
                <a:latin typeface="Univers for BP Light"/>
                <a:cs typeface="Univers for BP Light"/>
              </a:rPr>
              <a:t>a </a:t>
            </a:r>
            <a:r>
              <a:rPr sz="1800" b="0" spc="-5" dirty="0">
                <a:latin typeface="Univers for BP Light"/>
                <a:cs typeface="Univers for BP Light"/>
              </a:rPr>
              <a:t>range of alternative scenarios </a:t>
            </a:r>
            <a:r>
              <a:rPr sz="1800" b="0" dirty="0">
                <a:latin typeface="Univers for BP Light"/>
                <a:cs typeface="Univers for BP Light"/>
              </a:rPr>
              <a:t>to </a:t>
            </a:r>
            <a:r>
              <a:rPr sz="1800" b="0" spc="-5" dirty="0">
                <a:latin typeface="Univers for BP Light"/>
                <a:cs typeface="Univers for BP Light"/>
              </a:rPr>
              <a:t>explore different  aspects </a:t>
            </a:r>
            <a:r>
              <a:rPr sz="1800" b="0" dirty="0">
                <a:latin typeface="Univers for BP Light"/>
                <a:cs typeface="Univers for BP Light"/>
              </a:rPr>
              <a:t>of the </a:t>
            </a:r>
            <a:r>
              <a:rPr sz="1800" b="0" spc="-5" dirty="0">
                <a:latin typeface="Univers for BP Light"/>
                <a:cs typeface="Univers for BP Light"/>
              </a:rPr>
              <a:t>energy transition. The scenarios </a:t>
            </a:r>
            <a:r>
              <a:rPr sz="1800" b="0" dirty="0">
                <a:latin typeface="Univers for BP Light"/>
                <a:cs typeface="Univers for BP Light"/>
              </a:rPr>
              <a:t>have </a:t>
            </a:r>
            <a:r>
              <a:rPr sz="1800" b="0" spc="-5" dirty="0">
                <a:latin typeface="Univers for BP Light"/>
                <a:cs typeface="Univers for BP Light"/>
              </a:rPr>
              <a:t>some common features, </a:t>
            </a:r>
            <a:r>
              <a:rPr sz="1800" b="0" dirty="0">
                <a:latin typeface="Univers for BP Light"/>
                <a:cs typeface="Univers for BP Light"/>
              </a:rPr>
              <a:t>such  as a </a:t>
            </a:r>
            <a:r>
              <a:rPr sz="1800" b="0" spc="-5" dirty="0">
                <a:latin typeface="Univers for BP Light"/>
                <a:cs typeface="Univers for BP Light"/>
              </a:rPr>
              <a:t>significant increase </a:t>
            </a:r>
            <a:r>
              <a:rPr sz="1800" b="0" dirty="0">
                <a:latin typeface="Univers for BP Light"/>
                <a:cs typeface="Univers for BP Light"/>
              </a:rPr>
              <a:t>in </a:t>
            </a:r>
            <a:r>
              <a:rPr sz="1800" b="0" spc="-5" dirty="0">
                <a:latin typeface="Univers for BP Light"/>
                <a:cs typeface="Univers for BP Light"/>
              </a:rPr>
              <a:t>energy demand </a:t>
            </a:r>
            <a:r>
              <a:rPr sz="1800" b="0" dirty="0">
                <a:latin typeface="Univers for BP Light"/>
                <a:cs typeface="Univers for BP Light"/>
              </a:rPr>
              <a:t>and a </a:t>
            </a:r>
            <a:r>
              <a:rPr sz="1800" b="0" spc="-5" dirty="0">
                <a:latin typeface="Univers for BP Light"/>
                <a:cs typeface="Univers for BP Light"/>
              </a:rPr>
              <a:t>shift towards </a:t>
            </a:r>
            <a:r>
              <a:rPr sz="1800" b="0" dirty="0">
                <a:latin typeface="Univers for BP Light"/>
                <a:cs typeface="Univers for BP Light"/>
              </a:rPr>
              <a:t>a </a:t>
            </a:r>
            <a:r>
              <a:rPr sz="1800" b="0" spc="-5" dirty="0">
                <a:latin typeface="Univers for BP Light"/>
                <a:cs typeface="Univers for BP Light"/>
              </a:rPr>
              <a:t>lower carbon fuel  mix, but differ </a:t>
            </a:r>
            <a:r>
              <a:rPr sz="1800" b="0" dirty="0">
                <a:latin typeface="Univers for BP Light"/>
                <a:cs typeface="Univers for BP Light"/>
              </a:rPr>
              <a:t>in terms of </a:t>
            </a:r>
            <a:r>
              <a:rPr sz="1800" b="0" spc="-5" dirty="0">
                <a:latin typeface="Univers for BP Light"/>
                <a:cs typeface="Univers for BP Light"/>
              </a:rPr>
              <a:t>particular policy </a:t>
            </a:r>
            <a:r>
              <a:rPr sz="1800" b="0" dirty="0">
                <a:latin typeface="Univers for BP Light"/>
                <a:cs typeface="Univers for BP Light"/>
              </a:rPr>
              <a:t>or </a:t>
            </a:r>
            <a:r>
              <a:rPr sz="1800" b="0" spc="-5" dirty="0">
                <a:latin typeface="Univers for BP Light"/>
                <a:cs typeface="Univers for BP Light"/>
              </a:rPr>
              <a:t>technology</a:t>
            </a:r>
            <a:r>
              <a:rPr sz="1800" b="0" spc="100" dirty="0">
                <a:latin typeface="Univers for BP Light"/>
                <a:cs typeface="Univers for BP Light"/>
              </a:rPr>
              <a:t> </a:t>
            </a:r>
            <a:r>
              <a:rPr sz="1800" b="0" spc="-5" dirty="0">
                <a:latin typeface="Univers for BP Light"/>
                <a:cs typeface="Univers for BP Light"/>
              </a:rPr>
              <a:t>assumptions.</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In </a:t>
            </a:r>
            <a:r>
              <a:rPr sz="1800" b="0" spc="-5" dirty="0">
                <a:latin typeface="Univers for BP Light"/>
                <a:cs typeface="Univers for BP Light"/>
              </a:rPr>
              <a:t>what follows, </a:t>
            </a:r>
            <a:r>
              <a:rPr sz="1800" b="0" dirty="0">
                <a:latin typeface="Univers for BP Light"/>
                <a:cs typeface="Univers for BP Light"/>
              </a:rPr>
              <a:t>the </a:t>
            </a:r>
            <a:r>
              <a:rPr sz="1800" b="0" spc="-10" dirty="0">
                <a:latin typeface="Univers for BP Light"/>
                <a:cs typeface="Univers for BP Light"/>
              </a:rPr>
              <a:t>beginning </a:t>
            </a:r>
            <a:r>
              <a:rPr sz="1800" b="0" spc="-5" dirty="0">
                <a:latin typeface="Univers for BP Light"/>
                <a:cs typeface="Univers for BP Light"/>
              </a:rPr>
              <a:t>of each text page (unless stated otherwise) </a:t>
            </a:r>
            <a:r>
              <a:rPr sz="1800" b="0" spc="-10" dirty="0">
                <a:latin typeface="Univers for BP Light"/>
                <a:cs typeface="Univers for BP Light"/>
              </a:rPr>
              <a:t>highlights  </a:t>
            </a:r>
            <a:r>
              <a:rPr sz="1800" b="0" spc="-5" dirty="0">
                <a:latin typeface="Univers for BP Light"/>
                <a:cs typeface="Univers for BP Light"/>
              </a:rPr>
              <a:t>features </a:t>
            </a:r>
            <a:r>
              <a:rPr sz="1800" b="0" dirty="0">
                <a:latin typeface="Univers for BP Light"/>
                <a:cs typeface="Univers for BP Light"/>
              </a:rPr>
              <a:t>of the </a:t>
            </a:r>
            <a:r>
              <a:rPr sz="1800" b="0" spc="-5" dirty="0">
                <a:latin typeface="Univers for BP Light"/>
                <a:cs typeface="Univers for BP Light"/>
              </a:rPr>
              <a:t>energy transition which </a:t>
            </a:r>
            <a:r>
              <a:rPr sz="1800" b="0" dirty="0">
                <a:latin typeface="Univers for BP Light"/>
                <a:cs typeface="Univers for BP Light"/>
              </a:rPr>
              <a:t>are </a:t>
            </a:r>
            <a:r>
              <a:rPr sz="1800" b="0" spc="-5" dirty="0">
                <a:latin typeface="Univers for BP Light"/>
                <a:cs typeface="Univers for BP Light"/>
              </a:rPr>
              <a:t>common </a:t>
            </a:r>
            <a:r>
              <a:rPr sz="1800" b="0" dirty="0">
                <a:latin typeface="Univers for BP Light"/>
                <a:cs typeface="Univers for BP Light"/>
              </a:rPr>
              <a:t>across all the </a:t>
            </a:r>
            <a:r>
              <a:rPr sz="1800" b="0" spc="-5" dirty="0">
                <a:latin typeface="Univers for BP Light"/>
                <a:cs typeface="Univers for BP Light"/>
              </a:rPr>
              <a:t>different scenarios  considered. For ease of exposition, much </a:t>
            </a:r>
            <a:r>
              <a:rPr sz="1800" b="0" dirty="0">
                <a:latin typeface="Univers for BP Light"/>
                <a:cs typeface="Univers for BP Light"/>
              </a:rPr>
              <a:t>of the </a:t>
            </a:r>
            <a:r>
              <a:rPr sz="1800" b="0" spc="-5" dirty="0">
                <a:latin typeface="Univers for BP Light"/>
                <a:cs typeface="Univers for BP Light"/>
              </a:rPr>
              <a:t>subsequent description </a:t>
            </a:r>
            <a:r>
              <a:rPr sz="1800" b="0" dirty="0">
                <a:latin typeface="Univers for BP Light"/>
                <a:cs typeface="Univers for BP Light"/>
              </a:rPr>
              <a:t>is </a:t>
            </a:r>
            <a:r>
              <a:rPr sz="1800" b="0" spc="-5" dirty="0">
                <a:latin typeface="Univers for BP Light"/>
                <a:cs typeface="Univers for BP Light"/>
              </a:rPr>
              <a:t>based </a:t>
            </a:r>
            <a:r>
              <a:rPr sz="1800" b="0" dirty="0">
                <a:latin typeface="Univers for BP Light"/>
                <a:cs typeface="Univers for BP Light"/>
              </a:rPr>
              <a:t>on  the </a:t>
            </a:r>
            <a:r>
              <a:rPr sz="1800" b="0" spc="-5" dirty="0">
                <a:latin typeface="Univers for BP Light"/>
                <a:cs typeface="Univers for BP Light"/>
              </a:rPr>
              <a:t>Evolving Transition </a:t>
            </a:r>
            <a:r>
              <a:rPr sz="1800" b="0" dirty="0">
                <a:latin typeface="Univers for BP Light"/>
                <a:cs typeface="Univers for BP Light"/>
              </a:rPr>
              <a:t>(ET) </a:t>
            </a:r>
            <a:r>
              <a:rPr sz="1800" b="0" spc="-5" dirty="0">
                <a:latin typeface="Univers for BP Light"/>
                <a:cs typeface="Univers for BP Light"/>
              </a:rPr>
              <a:t>scenario, which assumes </a:t>
            </a:r>
            <a:r>
              <a:rPr sz="1800" b="0" dirty="0">
                <a:latin typeface="Univers for BP Light"/>
                <a:cs typeface="Univers for BP Light"/>
              </a:rPr>
              <a:t>that </a:t>
            </a:r>
            <a:r>
              <a:rPr sz="1800" b="0" spc="-5" dirty="0">
                <a:latin typeface="Univers for BP Light"/>
                <a:cs typeface="Univers for BP Light"/>
              </a:rPr>
              <a:t>government policies,  technology </a:t>
            </a:r>
            <a:r>
              <a:rPr sz="1800" b="0" dirty="0">
                <a:latin typeface="Univers for BP Light"/>
                <a:cs typeface="Univers for BP Light"/>
              </a:rPr>
              <a:t>and social </a:t>
            </a:r>
            <a:r>
              <a:rPr sz="1800" b="0" spc="-5" dirty="0">
                <a:latin typeface="Univers for BP Light"/>
                <a:cs typeface="Univers for BP Light"/>
              </a:rPr>
              <a:t>preferences continue </a:t>
            </a:r>
            <a:r>
              <a:rPr sz="1800" b="0" dirty="0">
                <a:latin typeface="Univers for BP Light"/>
                <a:cs typeface="Univers for BP Light"/>
              </a:rPr>
              <a:t>to </a:t>
            </a:r>
            <a:r>
              <a:rPr sz="1800" b="0" spc="-5" dirty="0">
                <a:latin typeface="Univers for BP Light"/>
                <a:cs typeface="Univers for BP Light"/>
              </a:rPr>
              <a:t>evolve </a:t>
            </a:r>
            <a:r>
              <a:rPr sz="1800" b="0" dirty="0">
                <a:latin typeface="Univers for BP Light"/>
                <a:cs typeface="Univers for BP Light"/>
              </a:rPr>
              <a:t>in a </a:t>
            </a:r>
            <a:r>
              <a:rPr sz="1800" b="0" spc="-5" dirty="0">
                <a:latin typeface="Univers for BP Light"/>
                <a:cs typeface="Univers for BP Light"/>
              </a:rPr>
              <a:t>manner </a:t>
            </a:r>
            <a:r>
              <a:rPr sz="1800" b="0" dirty="0">
                <a:latin typeface="Univers for BP Light"/>
                <a:cs typeface="Univers for BP Light"/>
              </a:rPr>
              <a:t>and </a:t>
            </a:r>
            <a:r>
              <a:rPr sz="1800" b="0" spc="-5" dirty="0">
                <a:latin typeface="Univers for BP Light"/>
                <a:cs typeface="Univers for BP Light"/>
              </a:rPr>
              <a:t>speed seen  over </a:t>
            </a:r>
            <a:r>
              <a:rPr sz="1800" b="0" dirty="0">
                <a:latin typeface="Univers for BP Light"/>
                <a:cs typeface="Univers for BP Light"/>
              </a:rPr>
              <a:t>the </a:t>
            </a:r>
            <a:r>
              <a:rPr sz="1800" b="0" spc="-5" dirty="0">
                <a:latin typeface="Univers for BP Light"/>
                <a:cs typeface="Univers for BP Light"/>
              </a:rPr>
              <a:t>recent past. But </a:t>
            </a:r>
            <a:r>
              <a:rPr sz="1800" b="0" dirty="0">
                <a:latin typeface="Univers for BP Light"/>
                <a:cs typeface="Univers for BP Light"/>
              </a:rPr>
              <a:t>carbon </a:t>
            </a:r>
            <a:r>
              <a:rPr sz="1800" b="0" spc="-5" dirty="0">
                <a:latin typeface="Univers for BP Light"/>
                <a:cs typeface="Univers for BP Light"/>
              </a:rPr>
              <a:t>emissions </a:t>
            </a:r>
            <a:r>
              <a:rPr sz="1800" b="0" dirty="0">
                <a:latin typeface="Univers for BP Light"/>
                <a:cs typeface="Univers for BP Light"/>
              </a:rPr>
              <a:t>in </a:t>
            </a:r>
            <a:r>
              <a:rPr sz="1800" b="0" spc="-5" dirty="0">
                <a:latin typeface="Univers for BP Light"/>
                <a:cs typeface="Univers for BP Light"/>
              </a:rPr>
              <a:t>this scenario </a:t>
            </a:r>
            <a:r>
              <a:rPr sz="1800" b="0" dirty="0">
                <a:latin typeface="Univers for BP Light"/>
                <a:cs typeface="Univers for BP Light"/>
              </a:rPr>
              <a:t>are </a:t>
            </a:r>
            <a:r>
              <a:rPr sz="1800" b="0" spc="-5" dirty="0">
                <a:latin typeface="Univers for BP Light"/>
                <a:cs typeface="Univers for BP Light"/>
              </a:rPr>
              <a:t>not consistent </a:t>
            </a:r>
            <a:r>
              <a:rPr sz="1800" b="0" dirty="0">
                <a:latin typeface="Univers for BP Light"/>
                <a:cs typeface="Univers for BP Light"/>
              </a:rPr>
              <a:t>with  </a:t>
            </a:r>
            <a:r>
              <a:rPr sz="1800" b="0" spc="-5" dirty="0">
                <a:latin typeface="Univers for BP Light"/>
                <a:cs typeface="Univers for BP Light"/>
              </a:rPr>
              <a:t>achieving </a:t>
            </a:r>
            <a:r>
              <a:rPr sz="1800" b="0" dirty="0">
                <a:latin typeface="Univers for BP Light"/>
                <a:cs typeface="Univers for BP Light"/>
              </a:rPr>
              <a:t>the Paris </a:t>
            </a:r>
            <a:r>
              <a:rPr sz="1800" b="0" spc="-5" dirty="0">
                <a:latin typeface="Univers for BP Light"/>
                <a:cs typeface="Univers for BP Light"/>
              </a:rPr>
              <a:t>climate goals, highlighting </a:t>
            </a:r>
            <a:r>
              <a:rPr sz="1800" b="0" dirty="0">
                <a:latin typeface="Univers for BP Light"/>
                <a:cs typeface="Univers for BP Light"/>
              </a:rPr>
              <a:t>the </a:t>
            </a:r>
            <a:r>
              <a:rPr sz="1800" b="0" spc="-5" dirty="0">
                <a:latin typeface="Univers for BP Light"/>
                <a:cs typeface="Univers for BP Light"/>
              </a:rPr>
              <a:t>need </a:t>
            </a:r>
            <a:r>
              <a:rPr sz="1800" b="0" dirty="0">
                <a:latin typeface="Univers for BP Light"/>
                <a:cs typeface="Univers for BP Light"/>
              </a:rPr>
              <a:t>for a </a:t>
            </a:r>
            <a:r>
              <a:rPr sz="1800" b="0" spc="-5" dirty="0">
                <a:latin typeface="Univers for BP Light"/>
                <a:cs typeface="Univers for BP Light"/>
              </a:rPr>
              <a:t>more decisive break  </a:t>
            </a:r>
            <a:r>
              <a:rPr sz="1800" b="0" dirty="0">
                <a:latin typeface="Univers for BP Light"/>
                <a:cs typeface="Univers for BP Light"/>
              </a:rPr>
              <a:t>from the</a:t>
            </a:r>
            <a:r>
              <a:rPr sz="1800" b="0" spc="-105" dirty="0">
                <a:latin typeface="Univers for BP Light"/>
                <a:cs typeface="Univers for BP Light"/>
              </a:rPr>
              <a:t> </a:t>
            </a:r>
            <a:r>
              <a:rPr sz="1800" b="0" dirty="0">
                <a:latin typeface="Univers for BP Light"/>
                <a:cs typeface="Univers for BP Light"/>
              </a:rPr>
              <a:t>past.</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Some </a:t>
            </a:r>
            <a:r>
              <a:rPr sz="1800" b="0" spc="-5" dirty="0">
                <a:latin typeface="Univers for BP Light"/>
                <a:cs typeface="Univers for BP Light"/>
              </a:rPr>
              <a:t>scenarios focus </a:t>
            </a:r>
            <a:r>
              <a:rPr sz="1800" b="0" dirty="0">
                <a:latin typeface="Univers for BP Light"/>
                <a:cs typeface="Univers for BP Light"/>
              </a:rPr>
              <a:t>on </a:t>
            </a:r>
            <a:r>
              <a:rPr sz="1800" b="0" spc="-5" dirty="0">
                <a:latin typeface="Univers for BP Light"/>
                <a:cs typeface="Univers for BP Light"/>
              </a:rPr>
              <a:t>particular policies </a:t>
            </a:r>
            <a:r>
              <a:rPr sz="1800" b="0" dirty="0">
                <a:latin typeface="Univers for BP Light"/>
                <a:cs typeface="Univers for BP Light"/>
              </a:rPr>
              <a:t>that affect </a:t>
            </a:r>
            <a:r>
              <a:rPr sz="1800" b="0" spc="-5" dirty="0">
                <a:latin typeface="Univers for BP Light"/>
                <a:cs typeface="Univers for BP Light"/>
              </a:rPr>
              <a:t>specific fuels </a:t>
            </a:r>
            <a:r>
              <a:rPr sz="1800" b="0" dirty="0">
                <a:latin typeface="Univers for BP Light"/>
                <a:cs typeface="Univers for BP Light"/>
              </a:rPr>
              <a:t>or</a:t>
            </a:r>
            <a:r>
              <a:rPr sz="1800" b="0" spc="125" dirty="0">
                <a:latin typeface="Univers for BP Light"/>
                <a:cs typeface="Univers for BP Light"/>
              </a:rPr>
              <a:t> </a:t>
            </a:r>
            <a:r>
              <a:rPr sz="1800" b="0" spc="-5" dirty="0">
                <a:latin typeface="Univers for BP Light"/>
                <a:cs typeface="Univers for BP Light"/>
              </a:rPr>
              <a:t>technologies,</a:t>
            </a:r>
            <a:endParaRPr sz="1800">
              <a:latin typeface="Univers for BP Light"/>
              <a:cs typeface="Univers for BP Light"/>
            </a:endParaRPr>
          </a:p>
          <a:p>
            <a:pPr marL="287020" marR="370205">
              <a:lnSpc>
                <a:spcPct val="100000"/>
              </a:lnSpc>
            </a:pPr>
            <a:r>
              <a:rPr sz="1800" b="0" spc="-5" dirty="0">
                <a:latin typeface="Univers for BP Light"/>
                <a:cs typeface="Univers for BP Light"/>
              </a:rPr>
              <a:t>e.g. </a:t>
            </a:r>
            <a:r>
              <a:rPr sz="1800" b="0" dirty="0">
                <a:latin typeface="Univers for BP Light"/>
                <a:cs typeface="Univers for BP Light"/>
              </a:rPr>
              <a:t>a ban on sales </a:t>
            </a:r>
            <a:r>
              <a:rPr sz="1800" b="0" spc="-5" dirty="0">
                <a:latin typeface="Univers for BP Light"/>
                <a:cs typeface="Univers for BP Light"/>
              </a:rPr>
              <a:t>of internal combustion engine </a:t>
            </a:r>
            <a:r>
              <a:rPr sz="1800" b="0" dirty="0">
                <a:latin typeface="Univers for BP Light"/>
                <a:cs typeface="Univers for BP Light"/>
              </a:rPr>
              <a:t>(ICE) cars (pp </a:t>
            </a:r>
            <a:r>
              <a:rPr sz="1800" b="0" spc="-5" dirty="0">
                <a:latin typeface="Univers for BP Light"/>
                <a:cs typeface="Univers for BP Light"/>
              </a:rPr>
              <a:t>42-45), </a:t>
            </a:r>
            <a:r>
              <a:rPr sz="1800" b="0" dirty="0">
                <a:latin typeface="Univers for BP Light"/>
                <a:cs typeface="Univers for BP Light"/>
              </a:rPr>
              <a:t>a </a:t>
            </a:r>
            <a:r>
              <a:rPr sz="1800" b="0" spc="-5" dirty="0">
                <a:latin typeface="Univers for BP Light"/>
                <a:cs typeface="Univers for BP Light"/>
              </a:rPr>
              <a:t>greater  policy push </a:t>
            </a:r>
            <a:r>
              <a:rPr sz="1800" b="0" dirty="0">
                <a:latin typeface="Univers for BP Light"/>
                <a:cs typeface="Univers for BP Light"/>
              </a:rPr>
              <a:t>to </a:t>
            </a:r>
            <a:r>
              <a:rPr sz="1800" b="0" spc="-5" dirty="0">
                <a:latin typeface="Univers for BP Light"/>
                <a:cs typeface="Univers for BP Light"/>
              </a:rPr>
              <a:t>renewable </a:t>
            </a:r>
            <a:r>
              <a:rPr sz="1800" b="0" spc="-10" dirty="0">
                <a:latin typeface="Univers for BP Light"/>
                <a:cs typeface="Univers for BP Light"/>
              </a:rPr>
              <a:t>energy </a:t>
            </a:r>
            <a:r>
              <a:rPr sz="1800" b="0" dirty="0">
                <a:latin typeface="Univers for BP Light"/>
                <a:cs typeface="Univers for BP Light"/>
              </a:rPr>
              <a:t>(pp </a:t>
            </a:r>
            <a:r>
              <a:rPr sz="1800" b="0" spc="-5" dirty="0">
                <a:latin typeface="Univers for BP Light"/>
                <a:cs typeface="Univers for BP Light"/>
              </a:rPr>
              <a:t>98-99), </a:t>
            </a:r>
            <a:r>
              <a:rPr sz="1800" b="0" dirty="0">
                <a:latin typeface="Univers for BP Light"/>
                <a:cs typeface="Univers for BP Light"/>
              </a:rPr>
              <a:t>or </a:t>
            </a:r>
            <a:r>
              <a:rPr sz="1800" b="0" spc="-5" dirty="0">
                <a:latin typeface="Univers for BP Light"/>
                <a:cs typeface="Univers for BP Light"/>
              </a:rPr>
              <a:t>weaker policy support for </a:t>
            </a:r>
            <a:r>
              <a:rPr sz="1800" b="0" dirty="0">
                <a:latin typeface="Univers for BP Light"/>
                <a:cs typeface="Univers for BP Light"/>
              </a:rPr>
              <a:t>a </a:t>
            </a:r>
            <a:r>
              <a:rPr sz="1800" b="0" spc="-5" dirty="0">
                <a:latin typeface="Univers for BP Light"/>
                <a:cs typeface="Univers for BP Light"/>
              </a:rPr>
              <a:t>switch  </a:t>
            </a:r>
            <a:r>
              <a:rPr sz="1800" b="0" dirty="0">
                <a:latin typeface="Univers for BP Light"/>
                <a:cs typeface="Univers for BP Light"/>
              </a:rPr>
              <a:t>from coal to </a:t>
            </a:r>
            <a:r>
              <a:rPr sz="1800" b="0" spc="-5" dirty="0">
                <a:latin typeface="Univers for BP Light"/>
                <a:cs typeface="Univers for BP Light"/>
              </a:rPr>
              <a:t>gas </a:t>
            </a:r>
            <a:r>
              <a:rPr sz="1800" b="0" dirty="0">
                <a:latin typeface="Univers for BP Light"/>
                <a:cs typeface="Univers for BP Light"/>
              </a:rPr>
              <a:t>(pp </a:t>
            </a:r>
            <a:r>
              <a:rPr sz="1800" b="0" spc="-5" dirty="0">
                <a:latin typeface="Univers for BP Light"/>
                <a:cs typeface="Univers for BP Light"/>
              </a:rPr>
              <a:t>84-87). Some general alternative transition paths </a:t>
            </a:r>
            <a:r>
              <a:rPr sz="1800" b="0" dirty="0">
                <a:latin typeface="Univers for BP Light"/>
                <a:cs typeface="Univers for BP Light"/>
              </a:rPr>
              <a:t>are also  </a:t>
            </a:r>
            <a:r>
              <a:rPr sz="1800" b="0" spc="-5" dirty="0">
                <a:latin typeface="Univers for BP Light"/>
                <a:cs typeface="Univers for BP Light"/>
              </a:rPr>
              <a:t>considered, e.g. faster </a:t>
            </a:r>
            <a:r>
              <a:rPr sz="1800" b="0" dirty="0">
                <a:latin typeface="Univers for BP Light"/>
                <a:cs typeface="Univers for BP Light"/>
              </a:rPr>
              <a:t>and </a:t>
            </a:r>
            <a:r>
              <a:rPr sz="1800" b="0" spc="-5" dirty="0">
                <a:latin typeface="Univers for BP Light"/>
                <a:cs typeface="Univers for BP Light"/>
              </a:rPr>
              <a:t>even </a:t>
            </a:r>
            <a:r>
              <a:rPr sz="1800" b="0" dirty="0">
                <a:latin typeface="Univers for BP Light"/>
                <a:cs typeface="Univers for BP Light"/>
              </a:rPr>
              <a:t>faster </a:t>
            </a:r>
            <a:r>
              <a:rPr sz="1800" b="0" spc="-5" dirty="0">
                <a:latin typeface="Univers for BP Light"/>
                <a:cs typeface="Univers for BP Light"/>
              </a:rPr>
              <a:t>transitions </a:t>
            </a:r>
            <a:r>
              <a:rPr sz="1800" b="0" dirty="0">
                <a:latin typeface="Univers for BP Light"/>
                <a:cs typeface="Univers for BP Light"/>
              </a:rPr>
              <a:t>(pp</a:t>
            </a:r>
            <a:r>
              <a:rPr sz="1800" b="0" spc="85" dirty="0">
                <a:latin typeface="Univers for BP Light"/>
                <a:cs typeface="Univers for BP Light"/>
              </a:rPr>
              <a:t> </a:t>
            </a:r>
            <a:r>
              <a:rPr sz="1800" b="0" spc="-5" dirty="0">
                <a:latin typeface="Univers for BP Light"/>
                <a:cs typeface="Univers for BP Light"/>
              </a:rPr>
              <a:t>106-07).</a:t>
            </a:r>
            <a:endParaRPr sz="1800">
              <a:latin typeface="Univers for BP Light"/>
              <a:cs typeface="Univers for BP Light"/>
            </a:endParaRPr>
          </a:p>
        </p:txBody>
      </p:sp>
      <p:sp>
        <p:nvSpPr>
          <p:cNvPr id="4" name="object 4"/>
          <p:cNvSpPr/>
          <p:nvPr/>
        </p:nvSpPr>
        <p:spPr>
          <a:xfrm>
            <a:off x="530351" y="120395"/>
            <a:ext cx="1036319" cy="253365"/>
          </a:xfrm>
          <a:custGeom>
            <a:avLst/>
            <a:gdLst/>
            <a:ahLst/>
            <a:cxnLst/>
            <a:rect l="l" t="t" r="r" b="b"/>
            <a:pathLst>
              <a:path w="1036319" h="253365">
                <a:moveTo>
                  <a:pt x="0" y="42163"/>
                </a:moveTo>
                <a:lnTo>
                  <a:pt x="3312" y="25771"/>
                </a:lnTo>
                <a:lnTo>
                  <a:pt x="12347" y="12366"/>
                </a:lnTo>
                <a:lnTo>
                  <a:pt x="25749" y="3319"/>
                </a:lnTo>
                <a:lnTo>
                  <a:pt x="42164" y="0"/>
                </a:lnTo>
                <a:lnTo>
                  <a:pt x="994156" y="0"/>
                </a:lnTo>
                <a:lnTo>
                  <a:pt x="1010548" y="3319"/>
                </a:lnTo>
                <a:lnTo>
                  <a:pt x="1023953" y="12366"/>
                </a:lnTo>
                <a:lnTo>
                  <a:pt x="1033000" y="25771"/>
                </a:lnTo>
                <a:lnTo>
                  <a:pt x="1036319" y="42163"/>
                </a:lnTo>
                <a:lnTo>
                  <a:pt x="1036319" y="210820"/>
                </a:lnTo>
                <a:lnTo>
                  <a:pt x="1033000" y="227212"/>
                </a:lnTo>
                <a:lnTo>
                  <a:pt x="1023953" y="240617"/>
                </a:lnTo>
                <a:lnTo>
                  <a:pt x="1010548" y="249664"/>
                </a:lnTo>
                <a:lnTo>
                  <a:pt x="994156" y="252983"/>
                </a:lnTo>
                <a:lnTo>
                  <a:pt x="42164" y="252983"/>
                </a:lnTo>
                <a:lnTo>
                  <a:pt x="25749" y="249664"/>
                </a:lnTo>
                <a:lnTo>
                  <a:pt x="12347" y="240617"/>
                </a:lnTo>
                <a:lnTo>
                  <a:pt x="3312" y="227212"/>
                </a:lnTo>
                <a:lnTo>
                  <a:pt x="0" y="210820"/>
                </a:lnTo>
                <a:lnTo>
                  <a:pt x="0" y="42163"/>
                </a:lnTo>
                <a:close/>
              </a:path>
            </a:pathLst>
          </a:custGeom>
          <a:ln w="9144">
            <a:solidFill>
              <a:srgbClr val="000000"/>
            </a:solidFill>
          </a:ln>
        </p:spPr>
        <p:txBody>
          <a:bodyPr wrap="square" lIns="0" tIns="0" rIns="0" bIns="0" rtlCol="0"/>
          <a:lstStyle/>
          <a:p>
            <a:endParaRPr/>
          </a:p>
        </p:txBody>
      </p:sp>
      <p:sp>
        <p:nvSpPr>
          <p:cNvPr id="5" name="object 5"/>
          <p:cNvSpPr txBox="1"/>
          <p:nvPr/>
        </p:nvSpPr>
        <p:spPr>
          <a:xfrm>
            <a:off x="530351" y="141223"/>
            <a:ext cx="1036319" cy="232410"/>
          </a:xfrm>
          <a:prstGeom prst="rect">
            <a:avLst/>
          </a:prstGeom>
        </p:spPr>
        <p:txBody>
          <a:bodyPr vert="horz" wrap="square" lIns="0" tIns="0" rIns="0" bIns="0" rtlCol="0">
            <a:spAutoFit/>
          </a:bodyPr>
          <a:lstStyle/>
          <a:p>
            <a:pPr marL="103505">
              <a:lnSpc>
                <a:spcPct val="100000"/>
              </a:lnSpc>
            </a:pPr>
            <a:r>
              <a:rPr sz="1250" i="1" spc="-30" dirty="0">
                <a:latin typeface="Univers for BP"/>
                <a:cs typeface="Univers for BP"/>
              </a:rPr>
              <a:t>Overview</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018788" y="4925567"/>
            <a:ext cx="201295" cy="561340"/>
          </a:xfrm>
          <a:custGeom>
            <a:avLst/>
            <a:gdLst/>
            <a:ahLst/>
            <a:cxnLst/>
            <a:rect l="l" t="t" r="r" b="b"/>
            <a:pathLst>
              <a:path w="201295" h="561339">
                <a:moveTo>
                  <a:pt x="201167" y="0"/>
                </a:moveTo>
                <a:lnTo>
                  <a:pt x="0" y="0"/>
                </a:lnTo>
                <a:lnTo>
                  <a:pt x="0" y="560831"/>
                </a:lnTo>
                <a:lnTo>
                  <a:pt x="201167" y="560831"/>
                </a:lnTo>
                <a:lnTo>
                  <a:pt x="201167" y="0"/>
                </a:lnTo>
                <a:close/>
              </a:path>
            </a:pathLst>
          </a:custGeom>
          <a:solidFill>
            <a:srgbClr val="009900"/>
          </a:solidFill>
        </p:spPr>
        <p:txBody>
          <a:bodyPr wrap="square" lIns="0" tIns="0" rIns="0" bIns="0" rtlCol="0"/>
          <a:lstStyle/>
          <a:p>
            <a:endParaRPr/>
          </a:p>
        </p:txBody>
      </p:sp>
      <p:sp>
        <p:nvSpPr>
          <p:cNvPr id="3" name="object 3"/>
          <p:cNvSpPr/>
          <p:nvPr/>
        </p:nvSpPr>
        <p:spPr>
          <a:xfrm>
            <a:off x="4320540" y="4806696"/>
            <a:ext cx="201295" cy="680085"/>
          </a:xfrm>
          <a:custGeom>
            <a:avLst/>
            <a:gdLst/>
            <a:ahLst/>
            <a:cxnLst/>
            <a:rect l="l" t="t" r="r" b="b"/>
            <a:pathLst>
              <a:path w="201295" h="680085">
                <a:moveTo>
                  <a:pt x="201168" y="0"/>
                </a:moveTo>
                <a:lnTo>
                  <a:pt x="0" y="0"/>
                </a:lnTo>
                <a:lnTo>
                  <a:pt x="0" y="679703"/>
                </a:lnTo>
                <a:lnTo>
                  <a:pt x="201168" y="679703"/>
                </a:lnTo>
                <a:lnTo>
                  <a:pt x="201168" y="0"/>
                </a:lnTo>
                <a:close/>
              </a:path>
            </a:pathLst>
          </a:custGeom>
          <a:solidFill>
            <a:srgbClr val="009900"/>
          </a:solidFill>
        </p:spPr>
        <p:txBody>
          <a:bodyPr wrap="square" lIns="0" tIns="0" rIns="0" bIns="0" rtlCol="0"/>
          <a:lstStyle/>
          <a:p>
            <a:endParaRPr/>
          </a:p>
        </p:txBody>
      </p:sp>
      <p:sp>
        <p:nvSpPr>
          <p:cNvPr id="4" name="object 4"/>
          <p:cNvSpPr/>
          <p:nvPr/>
        </p:nvSpPr>
        <p:spPr>
          <a:xfrm>
            <a:off x="4622291" y="4725923"/>
            <a:ext cx="200025" cy="760730"/>
          </a:xfrm>
          <a:custGeom>
            <a:avLst/>
            <a:gdLst/>
            <a:ahLst/>
            <a:cxnLst/>
            <a:rect l="l" t="t" r="r" b="b"/>
            <a:pathLst>
              <a:path w="200025" h="760729">
                <a:moveTo>
                  <a:pt x="199644" y="0"/>
                </a:moveTo>
                <a:lnTo>
                  <a:pt x="0" y="0"/>
                </a:lnTo>
                <a:lnTo>
                  <a:pt x="0" y="760476"/>
                </a:lnTo>
                <a:lnTo>
                  <a:pt x="199644" y="760476"/>
                </a:lnTo>
                <a:lnTo>
                  <a:pt x="199644" y="0"/>
                </a:lnTo>
                <a:close/>
              </a:path>
            </a:pathLst>
          </a:custGeom>
          <a:solidFill>
            <a:srgbClr val="009900"/>
          </a:solidFill>
        </p:spPr>
        <p:txBody>
          <a:bodyPr wrap="square" lIns="0" tIns="0" rIns="0" bIns="0" rtlCol="0"/>
          <a:lstStyle/>
          <a:p>
            <a:endParaRPr/>
          </a:p>
        </p:txBody>
      </p:sp>
      <p:sp>
        <p:nvSpPr>
          <p:cNvPr id="5" name="object 5"/>
          <p:cNvSpPr/>
          <p:nvPr/>
        </p:nvSpPr>
        <p:spPr>
          <a:xfrm>
            <a:off x="4922520" y="4613147"/>
            <a:ext cx="201295" cy="873760"/>
          </a:xfrm>
          <a:custGeom>
            <a:avLst/>
            <a:gdLst/>
            <a:ahLst/>
            <a:cxnLst/>
            <a:rect l="l" t="t" r="r" b="b"/>
            <a:pathLst>
              <a:path w="201295" h="873760">
                <a:moveTo>
                  <a:pt x="201167" y="0"/>
                </a:moveTo>
                <a:lnTo>
                  <a:pt x="0" y="0"/>
                </a:lnTo>
                <a:lnTo>
                  <a:pt x="0" y="873251"/>
                </a:lnTo>
                <a:lnTo>
                  <a:pt x="201167" y="873251"/>
                </a:lnTo>
                <a:lnTo>
                  <a:pt x="201167" y="0"/>
                </a:lnTo>
                <a:close/>
              </a:path>
            </a:pathLst>
          </a:custGeom>
          <a:solidFill>
            <a:srgbClr val="009900"/>
          </a:solidFill>
        </p:spPr>
        <p:txBody>
          <a:bodyPr wrap="square" lIns="0" tIns="0" rIns="0" bIns="0" rtlCol="0"/>
          <a:lstStyle/>
          <a:p>
            <a:endParaRPr/>
          </a:p>
        </p:txBody>
      </p:sp>
      <p:sp>
        <p:nvSpPr>
          <p:cNvPr id="6" name="object 6"/>
          <p:cNvSpPr/>
          <p:nvPr/>
        </p:nvSpPr>
        <p:spPr>
          <a:xfrm>
            <a:off x="5224271" y="4587240"/>
            <a:ext cx="201295" cy="899160"/>
          </a:xfrm>
          <a:custGeom>
            <a:avLst/>
            <a:gdLst/>
            <a:ahLst/>
            <a:cxnLst/>
            <a:rect l="l" t="t" r="r" b="b"/>
            <a:pathLst>
              <a:path w="201295" h="899160">
                <a:moveTo>
                  <a:pt x="201167" y="0"/>
                </a:moveTo>
                <a:lnTo>
                  <a:pt x="0" y="0"/>
                </a:lnTo>
                <a:lnTo>
                  <a:pt x="0" y="899160"/>
                </a:lnTo>
                <a:lnTo>
                  <a:pt x="201167" y="899160"/>
                </a:lnTo>
                <a:lnTo>
                  <a:pt x="201167" y="0"/>
                </a:lnTo>
                <a:close/>
              </a:path>
            </a:pathLst>
          </a:custGeom>
          <a:solidFill>
            <a:srgbClr val="009900"/>
          </a:solidFill>
        </p:spPr>
        <p:txBody>
          <a:bodyPr wrap="square" lIns="0" tIns="0" rIns="0" bIns="0" rtlCol="0"/>
          <a:lstStyle/>
          <a:p>
            <a:endParaRPr/>
          </a:p>
        </p:txBody>
      </p:sp>
      <p:sp>
        <p:nvSpPr>
          <p:cNvPr id="7" name="object 7"/>
          <p:cNvSpPr/>
          <p:nvPr/>
        </p:nvSpPr>
        <p:spPr>
          <a:xfrm>
            <a:off x="5526023" y="4576571"/>
            <a:ext cx="200025" cy="909955"/>
          </a:xfrm>
          <a:custGeom>
            <a:avLst/>
            <a:gdLst/>
            <a:ahLst/>
            <a:cxnLst/>
            <a:rect l="l" t="t" r="r" b="b"/>
            <a:pathLst>
              <a:path w="200025" h="909954">
                <a:moveTo>
                  <a:pt x="199643" y="0"/>
                </a:moveTo>
                <a:lnTo>
                  <a:pt x="0" y="0"/>
                </a:lnTo>
                <a:lnTo>
                  <a:pt x="0" y="909827"/>
                </a:lnTo>
                <a:lnTo>
                  <a:pt x="199643" y="909827"/>
                </a:lnTo>
                <a:lnTo>
                  <a:pt x="199643" y="0"/>
                </a:lnTo>
                <a:close/>
              </a:path>
            </a:pathLst>
          </a:custGeom>
          <a:solidFill>
            <a:srgbClr val="009900"/>
          </a:solidFill>
        </p:spPr>
        <p:txBody>
          <a:bodyPr wrap="square" lIns="0" tIns="0" rIns="0" bIns="0" rtlCol="0"/>
          <a:lstStyle/>
          <a:p>
            <a:endParaRPr/>
          </a:p>
        </p:txBody>
      </p:sp>
      <p:sp>
        <p:nvSpPr>
          <p:cNvPr id="8" name="object 8"/>
          <p:cNvSpPr/>
          <p:nvPr/>
        </p:nvSpPr>
        <p:spPr>
          <a:xfrm>
            <a:off x="5826252" y="4578096"/>
            <a:ext cx="201295" cy="908685"/>
          </a:xfrm>
          <a:custGeom>
            <a:avLst/>
            <a:gdLst/>
            <a:ahLst/>
            <a:cxnLst/>
            <a:rect l="l" t="t" r="r" b="b"/>
            <a:pathLst>
              <a:path w="201295" h="908685">
                <a:moveTo>
                  <a:pt x="201168" y="0"/>
                </a:moveTo>
                <a:lnTo>
                  <a:pt x="0" y="0"/>
                </a:lnTo>
                <a:lnTo>
                  <a:pt x="0" y="908303"/>
                </a:lnTo>
                <a:lnTo>
                  <a:pt x="201168" y="908303"/>
                </a:lnTo>
                <a:lnTo>
                  <a:pt x="201168" y="0"/>
                </a:lnTo>
                <a:close/>
              </a:path>
            </a:pathLst>
          </a:custGeom>
          <a:solidFill>
            <a:srgbClr val="009900"/>
          </a:solidFill>
        </p:spPr>
        <p:txBody>
          <a:bodyPr wrap="square" lIns="0" tIns="0" rIns="0" bIns="0" rtlCol="0"/>
          <a:lstStyle/>
          <a:p>
            <a:endParaRPr/>
          </a:p>
        </p:txBody>
      </p:sp>
      <p:sp>
        <p:nvSpPr>
          <p:cNvPr id="9" name="object 9"/>
          <p:cNvSpPr/>
          <p:nvPr/>
        </p:nvSpPr>
        <p:spPr>
          <a:xfrm>
            <a:off x="6128003" y="4585715"/>
            <a:ext cx="201295" cy="901065"/>
          </a:xfrm>
          <a:custGeom>
            <a:avLst/>
            <a:gdLst/>
            <a:ahLst/>
            <a:cxnLst/>
            <a:rect l="l" t="t" r="r" b="b"/>
            <a:pathLst>
              <a:path w="201295" h="901064">
                <a:moveTo>
                  <a:pt x="201168" y="0"/>
                </a:moveTo>
                <a:lnTo>
                  <a:pt x="0" y="0"/>
                </a:lnTo>
                <a:lnTo>
                  <a:pt x="0" y="900683"/>
                </a:lnTo>
                <a:lnTo>
                  <a:pt x="201168" y="900683"/>
                </a:lnTo>
                <a:lnTo>
                  <a:pt x="201168" y="0"/>
                </a:lnTo>
                <a:close/>
              </a:path>
            </a:pathLst>
          </a:custGeom>
          <a:solidFill>
            <a:srgbClr val="009900"/>
          </a:solidFill>
        </p:spPr>
        <p:txBody>
          <a:bodyPr wrap="square" lIns="0" tIns="0" rIns="0" bIns="0" rtlCol="0"/>
          <a:lstStyle/>
          <a:p>
            <a:endParaRPr/>
          </a:p>
        </p:txBody>
      </p:sp>
      <p:sp>
        <p:nvSpPr>
          <p:cNvPr id="10" name="object 10"/>
          <p:cNvSpPr/>
          <p:nvPr/>
        </p:nvSpPr>
        <p:spPr>
          <a:xfrm>
            <a:off x="4018788" y="4925567"/>
            <a:ext cx="201295" cy="561340"/>
          </a:xfrm>
          <a:custGeom>
            <a:avLst/>
            <a:gdLst/>
            <a:ahLst/>
            <a:cxnLst/>
            <a:rect l="l" t="t" r="r" b="b"/>
            <a:pathLst>
              <a:path w="201295" h="561339">
                <a:moveTo>
                  <a:pt x="0" y="0"/>
                </a:moveTo>
                <a:lnTo>
                  <a:pt x="201167" y="0"/>
                </a:lnTo>
                <a:lnTo>
                  <a:pt x="201167" y="560831"/>
                </a:lnTo>
                <a:lnTo>
                  <a:pt x="0" y="560831"/>
                </a:lnTo>
                <a:lnTo>
                  <a:pt x="0" y="0"/>
                </a:lnTo>
                <a:close/>
              </a:path>
            </a:pathLst>
          </a:custGeom>
          <a:ln w="9143">
            <a:solidFill>
              <a:srgbClr val="BEBEBE"/>
            </a:solidFill>
          </a:ln>
        </p:spPr>
        <p:txBody>
          <a:bodyPr wrap="square" lIns="0" tIns="0" rIns="0" bIns="0" rtlCol="0"/>
          <a:lstStyle/>
          <a:p>
            <a:endParaRPr/>
          </a:p>
        </p:txBody>
      </p:sp>
      <p:sp>
        <p:nvSpPr>
          <p:cNvPr id="11" name="object 11"/>
          <p:cNvSpPr/>
          <p:nvPr/>
        </p:nvSpPr>
        <p:spPr>
          <a:xfrm>
            <a:off x="4320540" y="4806696"/>
            <a:ext cx="201295" cy="680085"/>
          </a:xfrm>
          <a:custGeom>
            <a:avLst/>
            <a:gdLst/>
            <a:ahLst/>
            <a:cxnLst/>
            <a:rect l="l" t="t" r="r" b="b"/>
            <a:pathLst>
              <a:path w="201295" h="680085">
                <a:moveTo>
                  <a:pt x="0" y="0"/>
                </a:moveTo>
                <a:lnTo>
                  <a:pt x="201168" y="0"/>
                </a:lnTo>
                <a:lnTo>
                  <a:pt x="201168" y="679703"/>
                </a:lnTo>
                <a:lnTo>
                  <a:pt x="0" y="679703"/>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4622291" y="4725923"/>
            <a:ext cx="200025" cy="760730"/>
          </a:xfrm>
          <a:custGeom>
            <a:avLst/>
            <a:gdLst/>
            <a:ahLst/>
            <a:cxnLst/>
            <a:rect l="l" t="t" r="r" b="b"/>
            <a:pathLst>
              <a:path w="200025" h="760729">
                <a:moveTo>
                  <a:pt x="0" y="0"/>
                </a:moveTo>
                <a:lnTo>
                  <a:pt x="199644" y="0"/>
                </a:lnTo>
                <a:lnTo>
                  <a:pt x="199644" y="760476"/>
                </a:lnTo>
                <a:lnTo>
                  <a:pt x="0" y="760476"/>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4922520" y="4613147"/>
            <a:ext cx="201295" cy="873760"/>
          </a:xfrm>
          <a:custGeom>
            <a:avLst/>
            <a:gdLst/>
            <a:ahLst/>
            <a:cxnLst/>
            <a:rect l="l" t="t" r="r" b="b"/>
            <a:pathLst>
              <a:path w="201295" h="873760">
                <a:moveTo>
                  <a:pt x="0" y="0"/>
                </a:moveTo>
                <a:lnTo>
                  <a:pt x="201167" y="0"/>
                </a:lnTo>
                <a:lnTo>
                  <a:pt x="201167" y="873251"/>
                </a:lnTo>
                <a:lnTo>
                  <a:pt x="0" y="873251"/>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5224271" y="4587240"/>
            <a:ext cx="201295" cy="899160"/>
          </a:xfrm>
          <a:custGeom>
            <a:avLst/>
            <a:gdLst/>
            <a:ahLst/>
            <a:cxnLst/>
            <a:rect l="l" t="t" r="r" b="b"/>
            <a:pathLst>
              <a:path w="201295" h="899160">
                <a:moveTo>
                  <a:pt x="0" y="0"/>
                </a:moveTo>
                <a:lnTo>
                  <a:pt x="201167" y="0"/>
                </a:lnTo>
                <a:lnTo>
                  <a:pt x="201167" y="899160"/>
                </a:lnTo>
                <a:lnTo>
                  <a:pt x="0" y="899160"/>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5526023" y="4576571"/>
            <a:ext cx="200025" cy="909955"/>
          </a:xfrm>
          <a:custGeom>
            <a:avLst/>
            <a:gdLst/>
            <a:ahLst/>
            <a:cxnLst/>
            <a:rect l="l" t="t" r="r" b="b"/>
            <a:pathLst>
              <a:path w="200025" h="909954">
                <a:moveTo>
                  <a:pt x="0" y="0"/>
                </a:moveTo>
                <a:lnTo>
                  <a:pt x="199643" y="0"/>
                </a:lnTo>
                <a:lnTo>
                  <a:pt x="199643" y="909827"/>
                </a:lnTo>
                <a:lnTo>
                  <a:pt x="0" y="909827"/>
                </a:lnTo>
                <a:lnTo>
                  <a:pt x="0" y="0"/>
                </a:lnTo>
                <a:close/>
              </a:path>
            </a:pathLst>
          </a:custGeom>
          <a:ln w="9143">
            <a:solidFill>
              <a:srgbClr val="BEBEBE"/>
            </a:solidFill>
          </a:ln>
        </p:spPr>
        <p:txBody>
          <a:bodyPr wrap="square" lIns="0" tIns="0" rIns="0" bIns="0" rtlCol="0"/>
          <a:lstStyle/>
          <a:p>
            <a:endParaRPr/>
          </a:p>
        </p:txBody>
      </p:sp>
      <p:sp>
        <p:nvSpPr>
          <p:cNvPr id="16" name="object 16"/>
          <p:cNvSpPr/>
          <p:nvPr/>
        </p:nvSpPr>
        <p:spPr>
          <a:xfrm>
            <a:off x="5826252" y="4578096"/>
            <a:ext cx="201295" cy="908685"/>
          </a:xfrm>
          <a:custGeom>
            <a:avLst/>
            <a:gdLst/>
            <a:ahLst/>
            <a:cxnLst/>
            <a:rect l="l" t="t" r="r" b="b"/>
            <a:pathLst>
              <a:path w="201295" h="908685">
                <a:moveTo>
                  <a:pt x="0" y="0"/>
                </a:moveTo>
                <a:lnTo>
                  <a:pt x="201168" y="0"/>
                </a:lnTo>
                <a:lnTo>
                  <a:pt x="201168" y="908303"/>
                </a:lnTo>
                <a:lnTo>
                  <a:pt x="0" y="908303"/>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6128003" y="4585715"/>
            <a:ext cx="201295" cy="901065"/>
          </a:xfrm>
          <a:custGeom>
            <a:avLst/>
            <a:gdLst/>
            <a:ahLst/>
            <a:cxnLst/>
            <a:rect l="l" t="t" r="r" b="b"/>
            <a:pathLst>
              <a:path w="201295" h="901064">
                <a:moveTo>
                  <a:pt x="0" y="0"/>
                </a:moveTo>
                <a:lnTo>
                  <a:pt x="201168" y="0"/>
                </a:lnTo>
                <a:lnTo>
                  <a:pt x="201168" y="900683"/>
                </a:lnTo>
                <a:lnTo>
                  <a:pt x="0" y="900683"/>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4018788" y="4893564"/>
            <a:ext cx="201295" cy="32384"/>
          </a:xfrm>
          <a:custGeom>
            <a:avLst/>
            <a:gdLst/>
            <a:ahLst/>
            <a:cxnLst/>
            <a:rect l="l" t="t" r="r" b="b"/>
            <a:pathLst>
              <a:path w="201295" h="32385">
                <a:moveTo>
                  <a:pt x="0" y="32003"/>
                </a:moveTo>
                <a:lnTo>
                  <a:pt x="201167" y="32003"/>
                </a:lnTo>
                <a:lnTo>
                  <a:pt x="201167" y="0"/>
                </a:lnTo>
                <a:lnTo>
                  <a:pt x="0" y="0"/>
                </a:lnTo>
                <a:lnTo>
                  <a:pt x="0" y="32003"/>
                </a:lnTo>
                <a:close/>
              </a:path>
            </a:pathLst>
          </a:custGeom>
          <a:solidFill>
            <a:srgbClr val="3366FF"/>
          </a:solidFill>
        </p:spPr>
        <p:txBody>
          <a:bodyPr wrap="square" lIns="0" tIns="0" rIns="0" bIns="0" rtlCol="0"/>
          <a:lstStyle/>
          <a:p>
            <a:endParaRPr/>
          </a:p>
        </p:txBody>
      </p:sp>
      <p:sp>
        <p:nvSpPr>
          <p:cNvPr id="19" name="object 19"/>
          <p:cNvSpPr/>
          <p:nvPr/>
        </p:nvSpPr>
        <p:spPr>
          <a:xfrm>
            <a:off x="4320540" y="4741164"/>
            <a:ext cx="201295" cy="66040"/>
          </a:xfrm>
          <a:custGeom>
            <a:avLst/>
            <a:gdLst/>
            <a:ahLst/>
            <a:cxnLst/>
            <a:rect l="l" t="t" r="r" b="b"/>
            <a:pathLst>
              <a:path w="201295" h="66039">
                <a:moveTo>
                  <a:pt x="201168" y="0"/>
                </a:moveTo>
                <a:lnTo>
                  <a:pt x="0" y="0"/>
                </a:lnTo>
                <a:lnTo>
                  <a:pt x="0" y="65531"/>
                </a:lnTo>
                <a:lnTo>
                  <a:pt x="201168" y="65531"/>
                </a:lnTo>
                <a:lnTo>
                  <a:pt x="201168" y="0"/>
                </a:lnTo>
                <a:close/>
              </a:path>
            </a:pathLst>
          </a:custGeom>
          <a:solidFill>
            <a:srgbClr val="3366FF"/>
          </a:solidFill>
        </p:spPr>
        <p:txBody>
          <a:bodyPr wrap="square" lIns="0" tIns="0" rIns="0" bIns="0" rtlCol="0"/>
          <a:lstStyle/>
          <a:p>
            <a:endParaRPr/>
          </a:p>
        </p:txBody>
      </p:sp>
      <p:sp>
        <p:nvSpPr>
          <p:cNvPr id="20" name="object 20"/>
          <p:cNvSpPr/>
          <p:nvPr/>
        </p:nvSpPr>
        <p:spPr>
          <a:xfrm>
            <a:off x="4622291" y="4617720"/>
            <a:ext cx="200025" cy="108585"/>
          </a:xfrm>
          <a:custGeom>
            <a:avLst/>
            <a:gdLst/>
            <a:ahLst/>
            <a:cxnLst/>
            <a:rect l="l" t="t" r="r" b="b"/>
            <a:pathLst>
              <a:path w="200025" h="108585">
                <a:moveTo>
                  <a:pt x="199644" y="0"/>
                </a:moveTo>
                <a:lnTo>
                  <a:pt x="0" y="0"/>
                </a:lnTo>
                <a:lnTo>
                  <a:pt x="0" y="108203"/>
                </a:lnTo>
                <a:lnTo>
                  <a:pt x="199644" y="108203"/>
                </a:lnTo>
                <a:lnTo>
                  <a:pt x="199644" y="0"/>
                </a:lnTo>
                <a:close/>
              </a:path>
            </a:pathLst>
          </a:custGeom>
          <a:solidFill>
            <a:srgbClr val="3366FF"/>
          </a:solidFill>
        </p:spPr>
        <p:txBody>
          <a:bodyPr wrap="square" lIns="0" tIns="0" rIns="0" bIns="0" rtlCol="0"/>
          <a:lstStyle/>
          <a:p>
            <a:endParaRPr/>
          </a:p>
        </p:txBody>
      </p:sp>
      <p:sp>
        <p:nvSpPr>
          <p:cNvPr id="21" name="object 21"/>
          <p:cNvSpPr/>
          <p:nvPr/>
        </p:nvSpPr>
        <p:spPr>
          <a:xfrm>
            <a:off x="4922520" y="4453128"/>
            <a:ext cx="201295" cy="160020"/>
          </a:xfrm>
          <a:custGeom>
            <a:avLst/>
            <a:gdLst/>
            <a:ahLst/>
            <a:cxnLst/>
            <a:rect l="l" t="t" r="r" b="b"/>
            <a:pathLst>
              <a:path w="201295" h="160020">
                <a:moveTo>
                  <a:pt x="201167" y="0"/>
                </a:moveTo>
                <a:lnTo>
                  <a:pt x="0" y="0"/>
                </a:lnTo>
                <a:lnTo>
                  <a:pt x="0" y="160020"/>
                </a:lnTo>
                <a:lnTo>
                  <a:pt x="201167" y="160020"/>
                </a:lnTo>
                <a:lnTo>
                  <a:pt x="201167" y="0"/>
                </a:lnTo>
                <a:close/>
              </a:path>
            </a:pathLst>
          </a:custGeom>
          <a:solidFill>
            <a:srgbClr val="3366FF"/>
          </a:solidFill>
        </p:spPr>
        <p:txBody>
          <a:bodyPr wrap="square" lIns="0" tIns="0" rIns="0" bIns="0" rtlCol="0"/>
          <a:lstStyle/>
          <a:p>
            <a:endParaRPr/>
          </a:p>
        </p:txBody>
      </p:sp>
      <p:sp>
        <p:nvSpPr>
          <p:cNvPr id="22" name="object 22"/>
          <p:cNvSpPr/>
          <p:nvPr/>
        </p:nvSpPr>
        <p:spPr>
          <a:xfrm>
            <a:off x="5224271" y="4192523"/>
            <a:ext cx="201295" cy="394970"/>
          </a:xfrm>
          <a:custGeom>
            <a:avLst/>
            <a:gdLst/>
            <a:ahLst/>
            <a:cxnLst/>
            <a:rect l="l" t="t" r="r" b="b"/>
            <a:pathLst>
              <a:path w="201295" h="394970">
                <a:moveTo>
                  <a:pt x="201167" y="0"/>
                </a:moveTo>
                <a:lnTo>
                  <a:pt x="0" y="0"/>
                </a:lnTo>
                <a:lnTo>
                  <a:pt x="0" y="394715"/>
                </a:lnTo>
                <a:lnTo>
                  <a:pt x="201167" y="394715"/>
                </a:lnTo>
                <a:lnTo>
                  <a:pt x="201167" y="0"/>
                </a:lnTo>
                <a:close/>
              </a:path>
            </a:pathLst>
          </a:custGeom>
          <a:solidFill>
            <a:srgbClr val="3366FF"/>
          </a:solidFill>
        </p:spPr>
        <p:txBody>
          <a:bodyPr wrap="square" lIns="0" tIns="0" rIns="0" bIns="0" rtlCol="0"/>
          <a:lstStyle/>
          <a:p>
            <a:endParaRPr/>
          </a:p>
        </p:txBody>
      </p:sp>
      <p:sp>
        <p:nvSpPr>
          <p:cNvPr id="23" name="object 23"/>
          <p:cNvSpPr/>
          <p:nvPr/>
        </p:nvSpPr>
        <p:spPr>
          <a:xfrm>
            <a:off x="5526023" y="4043171"/>
            <a:ext cx="200025" cy="533400"/>
          </a:xfrm>
          <a:custGeom>
            <a:avLst/>
            <a:gdLst/>
            <a:ahLst/>
            <a:cxnLst/>
            <a:rect l="l" t="t" r="r" b="b"/>
            <a:pathLst>
              <a:path w="200025" h="533400">
                <a:moveTo>
                  <a:pt x="199643" y="0"/>
                </a:moveTo>
                <a:lnTo>
                  <a:pt x="0" y="0"/>
                </a:lnTo>
                <a:lnTo>
                  <a:pt x="0" y="533400"/>
                </a:lnTo>
                <a:lnTo>
                  <a:pt x="199643" y="533400"/>
                </a:lnTo>
                <a:lnTo>
                  <a:pt x="199643" y="0"/>
                </a:lnTo>
                <a:close/>
              </a:path>
            </a:pathLst>
          </a:custGeom>
          <a:solidFill>
            <a:srgbClr val="3366FF"/>
          </a:solidFill>
        </p:spPr>
        <p:txBody>
          <a:bodyPr wrap="square" lIns="0" tIns="0" rIns="0" bIns="0" rtlCol="0"/>
          <a:lstStyle/>
          <a:p>
            <a:endParaRPr/>
          </a:p>
        </p:txBody>
      </p:sp>
      <p:sp>
        <p:nvSpPr>
          <p:cNvPr id="24" name="object 24"/>
          <p:cNvSpPr/>
          <p:nvPr/>
        </p:nvSpPr>
        <p:spPr>
          <a:xfrm>
            <a:off x="5826252" y="3941064"/>
            <a:ext cx="201295" cy="637540"/>
          </a:xfrm>
          <a:custGeom>
            <a:avLst/>
            <a:gdLst/>
            <a:ahLst/>
            <a:cxnLst/>
            <a:rect l="l" t="t" r="r" b="b"/>
            <a:pathLst>
              <a:path w="201295" h="637539">
                <a:moveTo>
                  <a:pt x="201168" y="0"/>
                </a:moveTo>
                <a:lnTo>
                  <a:pt x="0" y="0"/>
                </a:lnTo>
                <a:lnTo>
                  <a:pt x="0" y="637032"/>
                </a:lnTo>
                <a:lnTo>
                  <a:pt x="201168" y="637032"/>
                </a:lnTo>
                <a:lnTo>
                  <a:pt x="201168" y="0"/>
                </a:lnTo>
                <a:close/>
              </a:path>
            </a:pathLst>
          </a:custGeom>
          <a:solidFill>
            <a:srgbClr val="3366FF"/>
          </a:solidFill>
        </p:spPr>
        <p:txBody>
          <a:bodyPr wrap="square" lIns="0" tIns="0" rIns="0" bIns="0" rtlCol="0"/>
          <a:lstStyle/>
          <a:p>
            <a:endParaRPr/>
          </a:p>
        </p:txBody>
      </p:sp>
      <p:sp>
        <p:nvSpPr>
          <p:cNvPr id="25" name="object 25"/>
          <p:cNvSpPr/>
          <p:nvPr/>
        </p:nvSpPr>
        <p:spPr>
          <a:xfrm>
            <a:off x="6128003" y="3892296"/>
            <a:ext cx="201295" cy="693420"/>
          </a:xfrm>
          <a:custGeom>
            <a:avLst/>
            <a:gdLst/>
            <a:ahLst/>
            <a:cxnLst/>
            <a:rect l="l" t="t" r="r" b="b"/>
            <a:pathLst>
              <a:path w="201295" h="693420">
                <a:moveTo>
                  <a:pt x="201168" y="0"/>
                </a:moveTo>
                <a:lnTo>
                  <a:pt x="0" y="0"/>
                </a:lnTo>
                <a:lnTo>
                  <a:pt x="0" y="693419"/>
                </a:lnTo>
                <a:lnTo>
                  <a:pt x="201168" y="693419"/>
                </a:lnTo>
                <a:lnTo>
                  <a:pt x="201168" y="0"/>
                </a:lnTo>
                <a:close/>
              </a:path>
            </a:pathLst>
          </a:custGeom>
          <a:solidFill>
            <a:srgbClr val="3366FF"/>
          </a:solidFill>
        </p:spPr>
        <p:txBody>
          <a:bodyPr wrap="square" lIns="0" tIns="0" rIns="0" bIns="0" rtlCol="0"/>
          <a:lstStyle/>
          <a:p>
            <a:endParaRPr/>
          </a:p>
        </p:txBody>
      </p:sp>
      <p:sp>
        <p:nvSpPr>
          <p:cNvPr id="26" name="object 26"/>
          <p:cNvSpPr/>
          <p:nvPr/>
        </p:nvSpPr>
        <p:spPr>
          <a:xfrm>
            <a:off x="4018788" y="4893564"/>
            <a:ext cx="201295" cy="32384"/>
          </a:xfrm>
          <a:custGeom>
            <a:avLst/>
            <a:gdLst/>
            <a:ahLst/>
            <a:cxnLst/>
            <a:rect l="l" t="t" r="r" b="b"/>
            <a:pathLst>
              <a:path w="201295" h="32385">
                <a:moveTo>
                  <a:pt x="0" y="0"/>
                </a:moveTo>
                <a:lnTo>
                  <a:pt x="201167" y="0"/>
                </a:lnTo>
                <a:lnTo>
                  <a:pt x="201167" y="32004"/>
                </a:lnTo>
                <a:lnTo>
                  <a:pt x="0" y="32004"/>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4320540" y="4741164"/>
            <a:ext cx="201295" cy="66040"/>
          </a:xfrm>
          <a:custGeom>
            <a:avLst/>
            <a:gdLst/>
            <a:ahLst/>
            <a:cxnLst/>
            <a:rect l="l" t="t" r="r" b="b"/>
            <a:pathLst>
              <a:path w="201295" h="66039">
                <a:moveTo>
                  <a:pt x="0" y="0"/>
                </a:moveTo>
                <a:lnTo>
                  <a:pt x="201168" y="0"/>
                </a:lnTo>
                <a:lnTo>
                  <a:pt x="201168" y="65531"/>
                </a:lnTo>
                <a:lnTo>
                  <a:pt x="0" y="65531"/>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4622291" y="4617720"/>
            <a:ext cx="200025" cy="108585"/>
          </a:xfrm>
          <a:custGeom>
            <a:avLst/>
            <a:gdLst/>
            <a:ahLst/>
            <a:cxnLst/>
            <a:rect l="l" t="t" r="r" b="b"/>
            <a:pathLst>
              <a:path w="200025" h="108585">
                <a:moveTo>
                  <a:pt x="0" y="0"/>
                </a:moveTo>
                <a:lnTo>
                  <a:pt x="199644" y="0"/>
                </a:lnTo>
                <a:lnTo>
                  <a:pt x="199644" y="108203"/>
                </a:lnTo>
                <a:lnTo>
                  <a:pt x="0" y="108203"/>
                </a:lnTo>
                <a:lnTo>
                  <a:pt x="0" y="0"/>
                </a:lnTo>
                <a:close/>
              </a:path>
            </a:pathLst>
          </a:custGeom>
          <a:ln w="9144">
            <a:solidFill>
              <a:srgbClr val="BEBEBE"/>
            </a:solidFill>
          </a:ln>
        </p:spPr>
        <p:txBody>
          <a:bodyPr wrap="square" lIns="0" tIns="0" rIns="0" bIns="0" rtlCol="0"/>
          <a:lstStyle/>
          <a:p>
            <a:endParaRPr/>
          </a:p>
        </p:txBody>
      </p:sp>
      <p:sp>
        <p:nvSpPr>
          <p:cNvPr id="29" name="object 29"/>
          <p:cNvSpPr/>
          <p:nvPr/>
        </p:nvSpPr>
        <p:spPr>
          <a:xfrm>
            <a:off x="4922520" y="4453128"/>
            <a:ext cx="201295" cy="160020"/>
          </a:xfrm>
          <a:custGeom>
            <a:avLst/>
            <a:gdLst/>
            <a:ahLst/>
            <a:cxnLst/>
            <a:rect l="l" t="t" r="r" b="b"/>
            <a:pathLst>
              <a:path w="201295" h="160020">
                <a:moveTo>
                  <a:pt x="0" y="0"/>
                </a:moveTo>
                <a:lnTo>
                  <a:pt x="201167" y="0"/>
                </a:lnTo>
                <a:lnTo>
                  <a:pt x="201167" y="160020"/>
                </a:lnTo>
                <a:lnTo>
                  <a:pt x="0" y="160020"/>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5224271" y="4192523"/>
            <a:ext cx="201295" cy="394970"/>
          </a:xfrm>
          <a:custGeom>
            <a:avLst/>
            <a:gdLst/>
            <a:ahLst/>
            <a:cxnLst/>
            <a:rect l="l" t="t" r="r" b="b"/>
            <a:pathLst>
              <a:path w="201295" h="394970">
                <a:moveTo>
                  <a:pt x="0" y="0"/>
                </a:moveTo>
                <a:lnTo>
                  <a:pt x="201167" y="0"/>
                </a:lnTo>
                <a:lnTo>
                  <a:pt x="201167" y="394715"/>
                </a:lnTo>
                <a:lnTo>
                  <a:pt x="0" y="394715"/>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5526023" y="4043171"/>
            <a:ext cx="200025" cy="533400"/>
          </a:xfrm>
          <a:custGeom>
            <a:avLst/>
            <a:gdLst/>
            <a:ahLst/>
            <a:cxnLst/>
            <a:rect l="l" t="t" r="r" b="b"/>
            <a:pathLst>
              <a:path w="200025" h="533400">
                <a:moveTo>
                  <a:pt x="0" y="0"/>
                </a:moveTo>
                <a:lnTo>
                  <a:pt x="199643" y="0"/>
                </a:lnTo>
                <a:lnTo>
                  <a:pt x="199643" y="533400"/>
                </a:lnTo>
                <a:lnTo>
                  <a:pt x="0" y="533400"/>
                </a:lnTo>
                <a:lnTo>
                  <a:pt x="0" y="0"/>
                </a:lnTo>
                <a:close/>
              </a:path>
            </a:pathLst>
          </a:custGeom>
          <a:ln w="9143">
            <a:solidFill>
              <a:srgbClr val="BEBEBE"/>
            </a:solidFill>
          </a:ln>
        </p:spPr>
        <p:txBody>
          <a:bodyPr wrap="square" lIns="0" tIns="0" rIns="0" bIns="0" rtlCol="0"/>
          <a:lstStyle/>
          <a:p>
            <a:endParaRPr/>
          </a:p>
        </p:txBody>
      </p:sp>
      <p:sp>
        <p:nvSpPr>
          <p:cNvPr id="32" name="object 32"/>
          <p:cNvSpPr/>
          <p:nvPr/>
        </p:nvSpPr>
        <p:spPr>
          <a:xfrm>
            <a:off x="5826252" y="3941064"/>
            <a:ext cx="201295" cy="637540"/>
          </a:xfrm>
          <a:custGeom>
            <a:avLst/>
            <a:gdLst/>
            <a:ahLst/>
            <a:cxnLst/>
            <a:rect l="l" t="t" r="r" b="b"/>
            <a:pathLst>
              <a:path w="201295" h="637539">
                <a:moveTo>
                  <a:pt x="0" y="0"/>
                </a:moveTo>
                <a:lnTo>
                  <a:pt x="201168" y="0"/>
                </a:lnTo>
                <a:lnTo>
                  <a:pt x="201168" y="637032"/>
                </a:lnTo>
                <a:lnTo>
                  <a:pt x="0" y="637032"/>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6128003" y="3892296"/>
            <a:ext cx="201295" cy="693420"/>
          </a:xfrm>
          <a:custGeom>
            <a:avLst/>
            <a:gdLst/>
            <a:ahLst/>
            <a:cxnLst/>
            <a:rect l="l" t="t" r="r" b="b"/>
            <a:pathLst>
              <a:path w="201295" h="693420">
                <a:moveTo>
                  <a:pt x="0" y="0"/>
                </a:moveTo>
                <a:lnTo>
                  <a:pt x="201168" y="0"/>
                </a:lnTo>
                <a:lnTo>
                  <a:pt x="201168" y="693419"/>
                </a:lnTo>
                <a:lnTo>
                  <a:pt x="0" y="693419"/>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4018788" y="4888229"/>
            <a:ext cx="201295" cy="0"/>
          </a:xfrm>
          <a:custGeom>
            <a:avLst/>
            <a:gdLst/>
            <a:ahLst/>
            <a:cxnLst/>
            <a:rect l="l" t="t" r="r" b="b"/>
            <a:pathLst>
              <a:path w="201295">
                <a:moveTo>
                  <a:pt x="0" y="0"/>
                </a:moveTo>
                <a:lnTo>
                  <a:pt x="201167" y="0"/>
                </a:lnTo>
              </a:path>
            </a:pathLst>
          </a:custGeom>
          <a:ln w="10668">
            <a:solidFill>
              <a:srgbClr val="8ADEFF"/>
            </a:solidFill>
          </a:ln>
        </p:spPr>
        <p:txBody>
          <a:bodyPr wrap="square" lIns="0" tIns="0" rIns="0" bIns="0" rtlCol="0"/>
          <a:lstStyle/>
          <a:p>
            <a:endParaRPr/>
          </a:p>
        </p:txBody>
      </p:sp>
      <p:sp>
        <p:nvSpPr>
          <p:cNvPr id="35" name="object 35"/>
          <p:cNvSpPr/>
          <p:nvPr/>
        </p:nvSpPr>
        <p:spPr>
          <a:xfrm>
            <a:off x="4320540" y="4724400"/>
            <a:ext cx="201295" cy="17145"/>
          </a:xfrm>
          <a:custGeom>
            <a:avLst/>
            <a:gdLst/>
            <a:ahLst/>
            <a:cxnLst/>
            <a:rect l="l" t="t" r="r" b="b"/>
            <a:pathLst>
              <a:path w="201295" h="17145">
                <a:moveTo>
                  <a:pt x="0" y="16763"/>
                </a:moveTo>
                <a:lnTo>
                  <a:pt x="201168" y="16763"/>
                </a:lnTo>
                <a:lnTo>
                  <a:pt x="201168" y="0"/>
                </a:lnTo>
                <a:lnTo>
                  <a:pt x="0" y="0"/>
                </a:lnTo>
                <a:lnTo>
                  <a:pt x="0" y="16763"/>
                </a:lnTo>
                <a:close/>
              </a:path>
            </a:pathLst>
          </a:custGeom>
          <a:solidFill>
            <a:srgbClr val="8ADEFF"/>
          </a:solidFill>
        </p:spPr>
        <p:txBody>
          <a:bodyPr wrap="square" lIns="0" tIns="0" rIns="0" bIns="0" rtlCol="0"/>
          <a:lstStyle/>
          <a:p>
            <a:endParaRPr/>
          </a:p>
        </p:txBody>
      </p:sp>
      <p:sp>
        <p:nvSpPr>
          <p:cNvPr id="36" name="object 36"/>
          <p:cNvSpPr/>
          <p:nvPr/>
        </p:nvSpPr>
        <p:spPr>
          <a:xfrm>
            <a:off x="4622291" y="4587240"/>
            <a:ext cx="200025" cy="30480"/>
          </a:xfrm>
          <a:custGeom>
            <a:avLst/>
            <a:gdLst/>
            <a:ahLst/>
            <a:cxnLst/>
            <a:rect l="l" t="t" r="r" b="b"/>
            <a:pathLst>
              <a:path w="200025" h="30479">
                <a:moveTo>
                  <a:pt x="0" y="30479"/>
                </a:moveTo>
                <a:lnTo>
                  <a:pt x="199644" y="30479"/>
                </a:lnTo>
                <a:lnTo>
                  <a:pt x="199644" y="0"/>
                </a:lnTo>
                <a:lnTo>
                  <a:pt x="0" y="0"/>
                </a:lnTo>
                <a:lnTo>
                  <a:pt x="0" y="30479"/>
                </a:lnTo>
                <a:close/>
              </a:path>
            </a:pathLst>
          </a:custGeom>
          <a:solidFill>
            <a:srgbClr val="8ADEFF"/>
          </a:solidFill>
        </p:spPr>
        <p:txBody>
          <a:bodyPr wrap="square" lIns="0" tIns="0" rIns="0" bIns="0" rtlCol="0"/>
          <a:lstStyle/>
          <a:p>
            <a:endParaRPr/>
          </a:p>
        </p:txBody>
      </p:sp>
      <p:sp>
        <p:nvSpPr>
          <p:cNvPr id="37" name="object 37"/>
          <p:cNvSpPr/>
          <p:nvPr/>
        </p:nvSpPr>
        <p:spPr>
          <a:xfrm>
            <a:off x="4922520" y="4402835"/>
            <a:ext cx="201295" cy="50800"/>
          </a:xfrm>
          <a:custGeom>
            <a:avLst/>
            <a:gdLst/>
            <a:ahLst/>
            <a:cxnLst/>
            <a:rect l="l" t="t" r="r" b="b"/>
            <a:pathLst>
              <a:path w="201295" h="50800">
                <a:moveTo>
                  <a:pt x="0" y="50291"/>
                </a:moveTo>
                <a:lnTo>
                  <a:pt x="201167" y="50291"/>
                </a:lnTo>
                <a:lnTo>
                  <a:pt x="201167" y="0"/>
                </a:lnTo>
                <a:lnTo>
                  <a:pt x="0" y="0"/>
                </a:lnTo>
                <a:lnTo>
                  <a:pt x="0" y="50291"/>
                </a:lnTo>
                <a:close/>
              </a:path>
            </a:pathLst>
          </a:custGeom>
          <a:solidFill>
            <a:srgbClr val="8ADEFF"/>
          </a:solidFill>
        </p:spPr>
        <p:txBody>
          <a:bodyPr wrap="square" lIns="0" tIns="0" rIns="0" bIns="0" rtlCol="0"/>
          <a:lstStyle/>
          <a:p>
            <a:endParaRPr/>
          </a:p>
        </p:txBody>
      </p:sp>
      <p:sp>
        <p:nvSpPr>
          <p:cNvPr id="38" name="object 38"/>
          <p:cNvSpPr/>
          <p:nvPr/>
        </p:nvSpPr>
        <p:spPr>
          <a:xfrm>
            <a:off x="5224271" y="4107179"/>
            <a:ext cx="201295" cy="85725"/>
          </a:xfrm>
          <a:custGeom>
            <a:avLst/>
            <a:gdLst/>
            <a:ahLst/>
            <a:cxnLst/>
            <a:rect l="l" t="t" r="r" b="b"/>
            <a:pathLst>
              <a:path w="201295" h="85725">
                <a:moveTo>
                  <a:pt x="201167" y="0"/>
                </a:moveTo>
                <a:lnTo>
                  <a:pt x="0" y="0"/>
                </a:lnTo>
                <a:lnTo>
                  <a:pt x="0" y="85344"/>
                </a:lnTo>
                <a:lnTo>
                  <a:pt x="201167" y="85344"/>
                </a:lnTo>
                <a:lnTo>
                  <a:pt x="201167" y="0"/>
                </a:lnTo>
                <a:close/>
              </a:path>
            </a:pathLst>
          </a:custGeom>
          <a:solidFill>
            <a:srgbClr val="8ADEFF"/>
          </a:solidFill>
        </p:spPr>
        <p:txBody>
          <a:bodyPr wrap="square" lIns="0" tIns="0" rIns="0" bIns="0" rtlCol="0"/>
          <a:lstStyle/>
          <a:p>
            <a:endParaRPr/>
          </a:p>
        </p:txBody>
      </p:sp>
      <p:sp>
        <p:nvSpPr>
          <p:cNvPr id="39" name="object 39"/>
          <p:cNvSpPr/>
          <p:nvPr/>
        </p:nvSpPr>
        <p:spPr>
          <a:xfrm>
            <a:off x="5526023" y="3902964"/>
            <a:ext cx="200025" cy="140335"/>
          </a:xfrm>
          <a:custGeom>
            <a:avLst/>
            <a:gdLst/>
            <a:ahLst/>
            <a:cxnLst/>
            <a:rect l="l" t="t" r="r" b="b"/>
            <a:pathLst>
              <a:path w="200025" h="140335">
                <a:moveTo>
                  <a:pt x="199643" y="0"/>
                </a:moveTo>
                <a:lnTo>
                  <a:pt x="0" y="0"/>
                </a:lnTo>
                <a:lnTo>
                  <a:pt x="0" y="140208"/>
                </a:lnTo>
                <a:lnTo>
                  <a:pt x="199643" y="140208"/>
                </a:lnTo>
                <a:lnTo>
                  <a:pt x="199643" y="0"/>
                </a:lnTo>
                <a:close/>
              </a:path>
            </a:pathLst>
          </a:custGeom>
          <a:solidFill>
            <a:srgbClr val="8ADEFF"/>
          </a:solidFill>
        </p:spPr>
        <p:txBody>
          <a:bodyPr wrap="square" lIns="0" tIns="0" rIns="0" bIns="0" rtlCol="0"/>
          <a:lstStyle/>
          <a:p>
            <a:endParaRPr/>
          </a:p>
        </p:txBody>
      </p:sp>
      <p:sp>
        <p:nvSpPr>
          <p:cNvPr id="40" name="object 40"/>
          <p:cNvSpPr/>
          <p:nvPr/>
        </p:nvSpPr>
        <p:spPr>
          <a:xfrm>
            <a:off x="5826252" y="3723132"/>
            <a:ext cx="201295" cy="218440"/>
          </a:xfrm>
          <a:custGeom>
            <a:avLst/>
            <a:gdLst/>
            <a:ahLst/>
            <a:cxnLst/>
            <a:rect l="l" t="t" r="r" b="b"/>
            <a:pathLst>
              <a:path w="201295" h="218439">
                <a:moveTo>
                  <a:pt x="201168" y="0"/>
                </a:moveTo>
                <a:lnTo>
                  <a:pt x="0" y="0"/>
                </a:lnTo>
                <a:lnTo>
                  <a:pt x="0" y="217932"/>
                </a:lnTo>
                <a:lnTo>
                  <a:pt x="201168" y="217932"/>
                </a:lnTo>
                <a:lnTo>
                  <a:pt x="201168" y="0"/>
                </a:lnTo>
                <a:close/>
              </a:path>
            </a:pathLst>
          </a:custGeom>
          <a:solidFill>
            <a:srgbClr val="8ADEFF"/>
          </a:solidFill>
        </p:spPr>
        <p:txBody>
          <a:bodyPr wrap="square" lIns="0" tIns="0" rIns="0" bIns="0" rtlCol="0"/>
          <a:lstStyle/>
          <a:p>
            <a:endParaRPr/>
          </a:p>
        </p:txBody>
      </p:sp>
      <p:sp>
        <p:nvSpPr>
          <p:cNvPr id="41" name="object 41"/>
          <p:cNvSpPr/>
          <p:nvPr/>
        </p:nvSpPr>
        <p:spPr>
          <a:xfrm>
            <a:off x="6128003" y="3585971"/>
            <a:ext cx="201295" cy="306705"/>
          </a:xfrm>
          <a:custGeom>
            <a:avLst/>
            <a:gdLst/>
            <a:ahLst/>
            <a:cxnLst/>
            <a:rect l="l" t="t" r="r" b="b"/>
            <a:pathLst>
              <a:path w="201295" h="306704">
                <a:moveTo>
                  <a:pt x="201168" y="0"/>
                </a:moveTo>
                <a:lnTo>
                  <a:pt x="0" y="0"/>
                </a:lnTo>
                <a:lnTo>
                  <a:pt x="0" y="306323"/>
                </a:lnTo>
                <a:lnTo>
                  <a:pt x="201168" y="306323"/>
                </a:lnTo>
                <a:lnTo>
                  <a:pt x="201168" y="0"/>
                </a:lnTo>
                <a:close/>
              </a:path>
            </a:pathLst>
          </a:custGeom>
          <a:solidFill>
            <a:srgbClr val="8ADEFF"/>
          </a:solidFill>
        </p:spPr>
        <p:txBody>
          <a:bodyPr wrap="square" lIns="0" tIns="0" rIns="0" bIns="0" rtlCol="0"/>
          <a:lstStyle/>
          <a:p>
            <a:endParaRPr/>
          </a:p>
        </p:txBody>
      </p:sp>
      <p:sp>
        <p:nvSpPr>
          <p:cNvPr id="42" name="object 42"/>
          <p:cNvSpPr/>
          <p:nvPr/>
        </p:nvSpPr>
        <p:spPr>
          <a:xfrm>
            <a:off x="4014215" y="4878323"/>
            <a:ext cx="210820" cy="20320"/>
          </a:xfrm>
          <a:custGeom>
            <a:avLst/>
            <a:gdLst/>
            <a:ahLst/>
            <a:cxnLst/>
            <a:rect l="l" t="t" r="r" b="b"/>
            <a:pathLst>
              <a:path w="210820" h="20320">
                <a:moveTo>
                  <a:pt x="0" y="19812"/>
                </a:moveTo>
                <a:lnTo>
                  <a:pt x="210312" y="19812"/>
                </a:lnTo>
                <a:lnTo>
                  <a:pt x="210312" y="0"/>
                </a:lnTo>
                <a:lnTo>
                  <a:pt x="0" y="0"/>
                </a:lnTo>
                <a:lnTo>
                  <a:pt x="0" y="19812"/>
                </a:lnTo>
                <a:close/>
              </a:path>
            </a:pathLst>
          </a:custGeom>
          <a:solidFill>
            <a:srgbClr val="BEBEBE"/>
          </a:solidFill>
        </p:spPr>
        <p:txBody>
          <a:bodyPr wrap="square" lIns="0" tIns="0" rIns="0" bIns="0" rtlCol="0"/>
          <a:lstStyle/>
          <a:p>
            <a:endParaRPr/>
          </a:p>
        </p:txBody>
      </p:sp>
      <p:sp>
        <p:nvSpPr>
          <p:cNvPr id="43" name="object 43"/>
          <p:cNvSpPr/>
          <p:nvPr/>
        </p:nvSpPr>
        <p:spPr>
          <a:xfrm>
            <a:off x="4315967" y="4719828"/>
            <a:ext cx="210820" cy="26034"/>
          </a:xfrm>
          <a:custGeom>
            <a:avLst/>
            <a:gdLst/>
            <a:ahLst/>
            <a:cxnLst/>
            <a:rect l="l" t="t" r="r" b="b"/>
            <a:pathLst>
              <a:path w="210820" h="26035">
                <a:moveTo>
                  <a:pt x="0" y="25908"/>
                </a:moveTo>
                <a:lnTo>
                  <a:pt x="210312" y="25908"/>
                </a:lnTo>
                <a:lnTo>
                  <a:pt x="210312" y="0"/>
                </a:lnTo>
                <a:lnTo>
                  <a:pt x="0" y="0"/>
                </a:lnTo>
                <a:lnTo>
                  <a:pt x="0" y="25908"/>
                </a:lnTo>
                <a:close/>
              </a:path>
            </a:pathLst>
          </a:custGeom>
          <a:solidFill>
            <a:srgbClr val="BEBEBE"/>
          </a:solidFill>
        </p:spPr>
        <p:txBody>
          <a:bodyPr wrap="square" lIns="0" tIns="0" rIns="0" bIns="0" rtlCol="0"/>
          <a:lstStyle/>
          <a:p>
            <a:endParaRPr/>
          </a:p>
        </p:txBody>
      </p:sp>
      <p:sp>
        <p:nvSpPr>
          <p:cNvPr id="44" name="object 44"/>
          <p:cNvSpPr/>
          <p:nvPr/>
        </p:nvSpPr>
        <p:spPr>
          <a:xfrm>
            <a:off x="4622291" y="4587240"/>
            <a:ext cx="200025" cy="30480"/>
          </a:xfrm>
          <a:custGeom>
            <a:avLst/>
            <a:gdLst/>
            <a:ahLst/>
            <a:cxnLst/>
            <a:rect l="l" t="t" r="r" b="b"/>
            <a:pathLst>
              <a:path w="200025" h="30479">
                <a:moveTo>
                  <a:pt x="0" y="0"/>
                </a:moveTo>
                <a:lnTo>
                  <a:pt x="199644" y="0"/>
                </a:lnTo>
                <a:lnTo>
                  <a:pt x="199644" y="30480"/>
                </a:lnTo>
                <a:lnTo>
                  <a:pt x="0" y="30480"/>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4922520" y="4402835"/>
            <a:ext cx="201295" cy="50800"/>
          </a:xfrm>
          <a:custGeom>
            <a:avLst/>
            <a:gdLst/>
            <a:ahLst/>
            <a:cxnLst/>
            <a:rect l="l" t="t" r="r" b="b"/>
            <a:pathLst>
              <a:path w="201295" h="50800">
                <a:moveTo>
                  <a:pt x="0" y="0"/>
                </a:moveTo>
                <a:lnTo>
                  <a:pt x="201167" y="0"/>
                </a:lnTo>
                <a:lnTo>
                  <a:pt x="201167" y="50291"/>
                </a:lnTo>
                <a:lnTo>
                  <a:pt x="0" y="50291"/>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5224271" y="4107179"/>
            <a:ext cx="201295" cy="85725"/>
          </a:xfrm>
          <a:custGeom>
            <a:avLst/>
            <a:gdLst/>
            <a:ahLst/>
            <a:cxnLst/>
            <a:rect l="l" t="t" r="r" b="b"/>
            <a:pathLst>
              <a:path w="201295" h="85725">
                <a:moveTo>
                  <a:pt x="0" y="0"/>
                </a:moveTo>
                <a:lnTo>
                  <a:pt x="201167" y="0"/>
                </a:lnTo>
                <a:lnTo>
                  <a:pt x="201167" y="85344"/>
                </a:lnTo>
                <a:lnTo>
                  <a:pt x="0" y="85344"/>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5526023" y="3902964"/>
            <a:ext cx="200025" cy="140335"/>
          </a:xfrm>
          <a:custGeom>
            <a:avLst/>
            <a:gdLst/>
            <a:ahLst/>
            <a:cxnLst/>
            <a:rect l="l" t="t" r="r" b="b"/>
            <a:pathLst>
              <a:path w="200025" h="140335">
                <a:moveTo>
                  <a:pt x="0" y="0"/>
                </a:moveTo>
                <a:lnTo>
                  <a:pt x="199643" y="0"/>
                </a:lnTo>
                <a:lnTo>
                  <a:pt x="199643" y="140208"/>
                </a:lnTo>
                <a:lnTo>
                  <a:pt x="0" y="140208"/>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5826252" y="3723132"/>
            <a:ext cx="201295" cy="218440"/>
          </a:xfrm>
          <a:custGeom>
            <a:avLst/>
            <a:gdLst/>
            <a:ahLst/>
            <a:cxnLst/>
            <a:rect l="l" t="t" r="r" b="b"/>
            <a:pathLst>
              <a:path w="201295" h="218439">
                <a:moveTo>
                  <a:pt x="0" y="0"/>
                </a:moveTo>
                <a:lnTo>
                  <a:pt x="201168" y="0"/>
                </a:lnTo>
                <a:lnTo>
                  <a:pt x="201168" y="217932"/>
                </a:lnTo>
                <a:lnTo>
                  <a:pt x="0" y="217932"/>
                </a:lnTo>
                <a:lnTo>
                  <a:pt x="0" y="0"/>
                </a:lnTo>
                <a:close/>
              </a:path>
            </a:pathLst>
          </a:custGeom>
          <a:ln w="9143">
            <a:solidFill>
              <a:srgbClr val="BEBEBE"/>
            </a:solidFill>
          </a:ln>
        </p:spPr>
        <p:txBody>
          <a:bodyPr wrap="square" lIns="0" tIns="0" rIns="0" bIns="0" rtlCol="0"/>
          <a:lstStyle/>
          <a:p>
            <a:endParaRPr/>
          </a:p>
        </p:txBody>
      </p:sp>
      <p:sp>
        <p:nvSpPr>
          <p:cNvPr id="49" name="object 49"/>
          <p:cNvSpPr/>
          <p:nvPr/>
        </p:nvSpPr>
        <p:spPr>
          <a:xfrm>
            <a:off x="6128003" y="3585971"/>
            <a:ext cx="201295" cy="306705"/>
          </a:xfrm>
          <a:custGeom>
            <a:avLst/>
            <a:gdLst/>
            <a:ahLst/>
            <a:cxnLst/>
            <a:rect l="l" t="t" r="r" b="b"/>
            <a:pathLst>
              <a:path w="201295" h="306704">
                <a:moveTo>
                  <a:pt x="0" y="0"/>
                </a:moveTo>
                <a:lnTo>
                  <a:pt x="201168" y="0"/>
                </a:lnTo>
                <a:lnTo>
                  <a:pt x="201168" y="306323"/>
                </a:lnTo>
                <a:lnTo>
                  <a:pt x="0" y="306323"/>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4018788" y="4869179"/>
            <a:ext cx="201295" cy="13970"/>
          </a:xfrm>
          <a:custGeom>
            <a:avLst/>
            <a:gdLst/>
            <a:ahLst/>
            <a:cxnLst/>
            <a:rect l="l" t="t" r="r" b="b"/>
            <a:pathLst>
              <a:path w="201295" h="13970">
                <a:moveTo>
                  <a:pt x="0" y="13716"/>
                </a:moveTo>
                <a:lnTo>
                  <a:pt x="201167" y="13716"/>
                </a:lnTo>
                <a:lnTo>
                  <a:pt x="201167" y="0"/>
                </a:lnTo>
                <a:lnTo>
                  <a:pt x="0" y="0"/>
                </a:lnTo>
                <a:lnTo>
                  <a:pt x="0" y="13716"/>
                </a:lnTo>
                <a:close/>
              </a:path>
            </a:pathLst>
          </a:custGeom>
          <a:solidFill>
            <a:srgbClr val="FFCC00"/>
          </a:solidFill>
        </p:spPr>
        <p:txBody>
          <a:bodyPr wrap="square" lIns="0" tIns="0" rIns="0" bIns="0" rtlCol="0"/>
          <a:lstStyle/>
          <a:p>
            <a:endParaRPr/>
          </a:p>
        </p:txBody>
      </p:sp>
      <p:sp>
        <p:nvSpPr>
          <p:cNvPr id="51" name="object 51"/>
          <p:cNvSpPr/>
          <p:nvPr/>
        </p:nvSpPr>
        <p:spPr>
          <a:xfrm>
            <a:off x="4320540" y="4698491"/>
            <a:ext cx="201295" cy="26034"/>
          </a:xfrm>
          <a:custGeom>
            <a:avLst/>
            <a:gdLst/>
            <a:ahLst/>
            <a:cxnLst/>
            <a:rect l="l" t="t" r="r" b="b"/>
            <a:pathLst>
              <a:path w="201295" h="26035">
                <a:moveTo>
                  <a:pt x="0" y="25907"/>
                </a:moveTo>
                <a:lnTo>
                  <a:pt x="201168" y="25907"/>
                </a:lnTo>
                <a:lnTo>
                  <a:pt x="201168" y="0"/>
                </a:lnTo>
                <a:lnTo>
                  <a:pt x="0" y="0"/>
                </a:lnTo>
                <a:lnTo>
                  <a:pt x="0" y="25907"/>
                </a:lnTo>
                <a:close/>
              </a:path>
            </a:pathLst>
          </a:custGeom>
          <a:solidFill>
            <a:srgbClr val="FFCC00"/>
          </a:solidFill>
        </p:spPr>
        <p:txBody>
          <a:bodyPr wrap="square" lIns="0" tIns="0" rIns="0" bIns="0" rtlCol="0"/>
          <a:lstStyle/>
          <a:p>
            <a:endParaRPr/>
          </a:p>
        </p:txBody>
      </p:sp>
      <p:sp>
        <p:nvSpPr>
          <p:cNvPr id="52" name="object 52"/>
          <p:cNvSpPr/>
          <p:nvPr/>
        </p:nvSpPr>
        <p:spPr>
          <a:xfrm>
            <a:off x="4622291" y="4539996"/>
            <a:ext cx="200025" cy="47625"/>
          </a:xfrm>
          <a:custGeom>
            <a:avLst/>
            <a:gdLst/>
            <a:ahLst/>
            <a:cxnLst/>
            <a:rect l="l" t="t" r="r" b="b"/>
            <a:pathLst>
              <a:path w="200025" h="47625">
                <a:moveTo>
                  <a:pt x="0" y="47244"/>
                </a:moveTo>
                <a:lnTo>
                  <a:pt x="199644" y="47244"/>
                </a:lnTo>
                <a:lnTo>
                  <a:pt x="199644" y="0"/>
                </a:lnTo>
                <a:lnTo>
                  <a:pt x="0" y="0"/>
                </a:lnTo>
                <a:lnTo>
                  <a:pt x="0" y="47244"/>
                </a:lnTo>
                <a:close/>
              </a:path>
            </a:pathLst>
          </a:custGeom>
          <a:solidFill>
            <a:srgbClr val="FFCC00"/>
          </a:solidFill>
        </p:spPr>
        <p:txBody>
          <a:bodyPr wrap="square" lIns="0" tIns="0" rIns="0" bIns="0" rtlCol="0"/>
          <a:lstStyle/>
          <a:p>
            <a:endParaRPr/>
          </a:p>
        </p:txBody>
      </p:sp>
      <p:sp>
        <p:nvSpPr>
          <p:cNvPr id="53" name="object 53"/>
          <p:cNvSpPr/>
          <p:nvPr/>
        </p:nvSpPr>
        <p:spPr>
          <a:xfrm>
            <a:off x="4922520" y="4323588"/>
            <a:ext cx="201295" cy="79375"/>
          </a:xfrm>
          <a:custGeom>
            <a:avLst/>
            <a:gdLst/>
            <a:ahLst/>
            <a:cxnLst/>
            <a:rect l="l" t="t" r="r" b="b"/>
            <a:pathLst>
              <a:path w="201295" h="79375">
                <a:moveTo>
                  <a:pt x="201167" y="0"/>
                </a:moveTo>
                <a:lnTo>
                  <a:pt x="0" y="0"/>
                </a:lnTo>
                <a:lnTo>
                  <a:pt x="0" y="79248"/>
                </a:lnTo>
                <a:lnTo>
                  <a:pt x="201167" y="79248"/>
                </a:lnTo>
                <a:lnTo>
                  <a:pt x="201167" y="0"/>
                </a:lnTo>
                <a:close/>
              </a:path>
            </a:pathLst>
          </a:custGeom>
          <a:solidFill>
            <a:srgbClr val="FFCC00"/>
          </a:solidFill>
        </p:spPr>
        <p:txBody>
          <a:bodyPr wrap="square" lIns="0" tIns="0" rIns="0" bIns="0" rtlCol="0"/>
          <a:lstStyle/>
          <a:p>
            <a:endParaRPr/>
          </a:p>
        </p:txBody>
      </p:sp>
      <p:sp>
        <p:nvSpPr>
          <p:cNvPr id="54" name="object 54"/>
          <p:cNvSpPr/>
          <p:nvPr/>
        </p:nvSpPr>
        <p:spPr>
          <a:xfrm>
            <a:off x="5224271" y="3986784"/>
            <a:ext cx="201295" cy="120650"/>
          </a:xfrm>
          <a:custGeom>
            <a:avLst/>
            <a:gdLst/>
            <a:ahLst/>
            <a:cxnLst/>
            <a:rect l="l" t="t" r="r" b="b"/>
            <a:pathLst>
              <a:path w="201295" h="120650">
                <a:moveTo>
                  <a:pt x="201167" y="0"/>
                </a:moveTo>
                <a:lnTo>
                  <a:pt x="0" y="0"/>
                </a:lnTo>
                <a:lnTo>
                  <a:pt x="0" y="120396"/>
                </a:lnTo>
                <a:lnTo>
                  <a:pt x="201167" y="120396"/>
                </a:lnTo>
                <a:lnTo>
                  <a:pt x="201167" y="0"/>
                </a:lnTo>
                <a:close/>
              </a:path>
            </a:pathLst>
          </a:custGeom>
          <a:solidFill>
            <a:srgbClr val="FFCC00"/>
          </a:solidFill>
        </p:spPr>
        <p:txBody>
          <a:bodyPr wrap="square" lIns="0" tIns="0" rIns="0" bIns="0" rtlCol="0"/>
          <a:lstStyle/>
          <a:p>
            <a:endParaRPr/>
          </a:p>
        </p:txBody>
      </p:sp>
      <p:sp>
        <p:nvSpPr>
          <p:cNvPr id="55" name="object 55"/>
          <p:cNvSpPr/>
          <p:nvPr/>
        </p:nvSpPr>
        <p:spPr>
          <a:xfrm>
            <a:off x="5526023" y="3736847"/>
            <a:ext cx="200025" cy="166370"/>
          </a:xfrm>
          <a:custGeom>
            <a:avLst/>
            <a:gdLst/>
            <a:ahLst/>
            <a:cxnLst/>
            <a:rect l="l" t="t" r="r" b="b"/>
            <a:pathLst>
              <a:path w="200025" h="166370">
                <a:moveTo>
                  <a:pt x="199643" y="0"/>
                </a:moveTo>
                <a:lnTo>
                  <a:pt x="0" y="0"/>
                </a:lnTo>
                <a:lnTo>
                  <a:pt x="0" y="166115"/>
                </a:lnTo>
                <a:lnTo>
                  <a:pt x="199643" y="166115"/>
                </a:lnTo>
                <a:lnTo>
                  <a:pt x="199643" y="0"/>
                </a:lnTo>
                <a:close/>
              </a:path>
            </a:pathLst>
          </a:custGeom>
          <a:solidFill>
            <a:srgbClr val="FFCC00"/>
          </a:solidFill>
        </p:spPr>
        <p:txBody>
          <a:bodyPr wrap="square" lIns="0" tIns="0" rIns="0" bIns="0" rtlCol="0"/>
          <a:lstStyle/>
          <a:p>
            <a:endParaRPr/>
          </a:p>
        </p:txBody>
      </p:sp>
      <p:sp>
        <p:nvSpPr>
          <p:cNvPr id="56" name="object 56"/>
          <p:cNvSpPr/>
          <p:nvPr/>
        </p:nvSpPr>
        <p:spPr>
          <a:xfrm>
            <a:off x="5826252" y="3506723"/>
            <a:ext cx="201295" cy="216535"/>
          </a:xfrm>
          <a:custGeom>
            <a:avLst/>
            <a:gdLst/>
            <a:ahLst/>
            <a:cxnLst/>
            <a:rect l="l" t="t" r="r" b="b"/>
            <a:pathLst>
              <a:path w="201295" h="216535">
                <a:moveTo>
                  <a:pt x="201168" y="0"/>
                </a:moveTo>
                <a:lnTo>
                  <a:pt x="0" y="0"/>
                </a:lnTo>
                <a:lnTo>
                  <a:pt x="0" y="216407"/>
                </a:lnTo>
                <a:lnTo>
                  <a:pt x="201168" y="216407"/>
                </a:lnTo>
                <a:lnTo>
                  <a:pt x="201168" y="0"/>
                </a:lnTo>
                <a:close/>
              </a:path>
            </a:pathLst>
          </a:custGeom>
          <a:solidFill>
            <a:srgbClr val="FFCC00"/>
          </a:solidFill>
        </p:spPr>
        <p:txBody>
          <a:bodyPr wrap="square" lIns="0" tIns="0" rIns="0" bIns="0" rtlCol="0"/>
          <a:lstStyle/>
          <a:p>
            <a:endParaRPr/>
          </a:p>
        </p:txBody>
      </p:sp>
      <p:sp>
        <p:nvSpPr>
          <p:cNvPr id="57" name="object 57"/>
          <p:cNvSpPr/>
          <p:nvPr/>
        </p:nvSpPr>
        <p:spPr>
          <a:xfrm>
            <a:off x="6128003" y="3323844"/>
            <a:ext cx="201295" cy="262255"/>
          </a:xfrm>
          <a:custGeom>
            <a:avLst/>
            <a:gdLst/>
            <a:ahLst/>
            <a:cxnLst/>
            <a:rect l="l" t="t" r="r" b="b"/>
            <a:pathLst>
              <a:path w="201295" h="262254">
                <a:moveTo>
                  <a:pt x="201168" y="0"/>
                </a:moveTo>
                <a:lnTo>
                  <a:pt x="0" y="0"/>
                </a:lnTo>
                <a:lnTo>
                  <a:pt x="0" y="262127"/>
                </a:lnTo>
                <a:lnTo>
                  <a:pt x="201168" y="262127"/>
                </a:lnTo>
                <a:lnTo>
                  <a:pt x="201168" y="0"/>
                </a:lnTo>
                <a:close/>
              </a:path>
            </a:pathLst>
          </a:custGeom>
          <a:solidFill>
            <a:srgbClr val="FFCC00"/>
          </a:solidFill>
        </p:spPr>
        <p:txBody>
          <a:bodyPr wrap="square" lIns="0" tIns="0" rIns="0" bIns="0" rtlCol="0"/>
          <a:lstStyle/>
          <a:p>
            <a:endParaRPr/>
          </a:p>
        </p:txBody>
      </p:sp>
      <p:sp>
        <p:nvSpPr>
          <p:cNvPr id="58" name="object 58"/>
          <p:cNvSpPr/>
          <p:nvPr/>
        </p:nvSpPr>
        <p:spPr>
          <a:xfrm>
            <a:off x="4014215" y="4864608"/>
            <a:ext cx="210820" cy="22860"/>
          </a:xfrm>
          <a:custGeom>
            <a:avLst/>
            <a:gdLst/>
            <a:ahLst/>
            <a:cxnLst/>
            <a:rect l="l" t="t" r="r" b="b"/>
            <a:pathLst>
              <a:path w="210820" h="22860">
                <a:moveTo>
                  <a:pt x="0" y="22860"/>
                </a:moveTo>
                <a:lnTo>
                  <a:pt x="210312" y="22860"/>
                </a:lnTo>
                <a:lnTo>
                  <a:pt x="210312" y="0"/>
                </a:lnTo>
                <a:lnTo>
                  <a:pt x="0" y="0"/>
                </a:lnTo>
                <a:lnTo>
                  <a:pt x="0" y="22860"/>
                </a:lnTo>
                <a:close/>
              </a:path>
            </a:pathLst>
          </a:custGeom>
          <a:solidFill>
            <a:srgbClr val="BEBEBE"/>
          </a:solidFill>
        </p:spPr>
        <p:txBody>
          <a:bodyPr wrap="square" lIns="0" tIns="0" rIns="0" bIns="0" rtlCol="0"/>
          <a:lstStyle/>
          <a:p>
            <a:endParaRPr/>
          </a:p>
        </p:txBody>
      </p:sp>
      <p:sp>
        <p:nvSpPr>
          <p:cNvPr id="59" name="object 59"/>
          <p:cNvSpPr/>
          <p:nvPr/>
        </p:nvSpPr>
        <p:spPr>
          <a:xfrm>
            <a:off x="4320540" y="4698491"/>
            <a:ext cx="201295" cy="26034"/>
          </a:xfrm>
          <a:custGeom>
            <a:avLst/>
            <a:gdLst/>
            <a:ahLst/>
            <a:cxnLst/>
            <a:rect l="l" t="t" r="r" b="b"/>
            <a:pathLst>
              <a:path w="201295" h="26035">
                <a:moveTo>
                  <a:pt x="0" y="0"/>
                </a:moveTo>
                <a:lnTo>
                  <a:pt x="201168" y="0"/>
                </a:lnTo>
                <a:lnTo>
                  <a:pt x="201168" y="25907"/>
                </a:lnTo>
                <a:lnTo>
                  <a:pt x="0" y="25907"/>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4622291" y="4539996"/>
            <a:ext cx="200025" cy="47625"/>
          </a:xfrm>
          <a:custGeom>
            <a:avLst/>
            <a:gdLst/>
            <a:ahLst/>
            <a:cxnLst/>
            <a:rect l="l" t="t" r="r" b="b"/>
            <a:pathLst>
              <a:path w="200025" h="47625">
                <a:moveTo>
                  <a:pt x="0" y="0"/>
                </a:moveTo>
                <a:lnTo>
                  <a:pt x="199644" y="0"/>
                </a:lnTo>
                <a:lnTo>
                  <a:pt x="199644" y="47243"/>
                </a:lnTo>
                <a:lnTo>
                  <a:pt x="0" y="47243"/>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4922520" y="4323588"/>
            <a:ext cx="201295" cy="79375"/>
          </a:xfrm>
          <a:custGeom>
            <a:avLst/>
            <a:gdLst/>
            <a:ahLst/>
            <a:cxnLst/>
            <a:rect l="l" t="t" r="r" b="b"/>
            <a:pathLst>
              <a:path w="201295" h="79375">
                <a:moveTo>
                  <a:pt x="0" y="0"/>
                </a:moveTo>
                <a:lnTo>
                  <a:pt x="201167" y="0"/>
                </a:lnTo>
                <a:lnTo>
                  <a:pt x="201167" y="79248"/>
                </a:lnTo>
                <a:lnTo>
                  <a:pt x="0" y="79248"/>
                </a:lnTo>
                <a:lnTo>
                  <a:pt x="0" y="0"/>
                </a:lnTo>
                <a:close/>
              </a:path>
            </a:pathLst>
          </a:custGeom>
          <a:ln w="9143">
            <a:solidFill>
              <a:srgbClr val="BEBEBE"/>
            </a:solidFill>
          </a:ln>
        </p:spPr>
        <p:txBody>
          <a:bodyPr wrap="square" lIns="0" tIns="0" rIns="0" bIns="0" rtlCol="0"/>
          <a:lstStyle/>
          <a:p>
            <a:endParaRPr/>
          </a:p>
        </p:txBody>
      </p:sp>
      <p:sp>
        <p:nvSpPr>
          <p:cNvPr id="62" name="object 62"/>
          <p:cNvSpPr/>
          <p:nvPr/>
        </p:nvSpPr>
        <p:spPr>
          <a:xfrm>
            <a:off x="5224271" y="3986784"/>
            <a:ext cx="201295" cy="120650"/>
          </a:xfrm>
          <a:custGeom>
            <a:avLst/>
            <a:gdLst/>
            <a:ahLst/>
            <a:cxnLst/>
            <a:rect l="l" t="t" r="r" b="b"/>
            <a:pathLst>
              <a:path w="201295" h="120650">
                <a:moveTo>
                  <a:pt x="0" y="0"/>
                </a:moveTo>
                <a:lnTo>
                  <a:pt x="201167" y="0"/>
                </a:lnTo>
                <a:lnTo>
                  <a:pt x="201167" y="120396"/>
                </a:lnTo>
                <a:lnTo>
                  <a:pt x="0" y="120396"/>
                </a:lnTo>
                <a:lnTo>
                  <a:pt x="0" y="0"/>
                </a:lnTo>
                <a:close/>
              </a:path>
            </a:pathLst>
          </a:custGeom>
          <a:ln w="9144">
            <a:solidFill>
              <a:srgbClr val="BEBEBE"/>
            </a:solidFill>
          </a:ln>
        </p:spPr>
        <p:txBody>
          <a:bodyPr wrap="square" lIns="0" tIns="0" rIns="0" bIns="0" rtlCol="0"/>
          <a:lstStyle/>
          <a:p>
            <a:endParaRPr/>
          </a:p>
        </p:txBody>
      </p:sp>
      <p:sp>
        <p:nvSpPr>
          <p:cNvPr id="63" name="object 63"/>
          <p:cNvSpPr/>
          <p:nvPr/>
        </p:nvSpPr>
        <p:spPr>
          <a:xfrm>
            <a:off x="5526023" y="3736847"/>
            <a:ext cx="200025" cy="166370"/>
          </a:xfrm>
          <a:custGeom>
            <a:avLst/>
            <a:gdLst/>
            <a:ahLst/>
            <a:cxnLst/>
            <a:rect l="l" t="t" r="r" b="b"/>
            <a:pathLst>
              <a:path w="200025" h="166370">
                <a:moveTo>
                  <a:pt x="0" y="0"/>
                </a:moveTo>
                <a:lnTo>
                  <a:pt x="199643" y="0"/>
                </a:lnTo>
                <a:lnTo>
                  <a:pt x="199643" y="166115"/>
                </a:lnTo>
                <a:lnTo>
                  <a:pt x="0" y="166115"/>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5826252" y="3506723"/>
            <a:ext cx="201295" cy="216535"/>
          </a:xfrm>
          <a:custGeom>
            <a:avLst/>
            <a:gdLst/>
            <a:ahLst/>
            <a:cxnLst/>
            <a:rect l="l" t="t" r="r" b="b"/>
            <a:pathLst>
              <a:path w="201295" h="216535">
                <a:moveTo>
                  <a:pt x="0" y="0"/>
                </a:moveTo>
                <a:lnTo>
                  <a:pt x="201168" y="0"/>
                </a:lnTo>
                <a:lnTo>
                  <a:pt x="201168" y="216407"/>
                </a:lnTo>
                <a:lnTo>
                  <a:pt x="0" y="216407"/>
                </a:lnTo>
                <a:lnTo>
                  <a:pt x="0" y="0"/>
                </a:lnTo>
                <a:close/>
              </a:path>
            </a:pathLst>
          </a:custGeom>
          <a:ln w="9144">
            <a:solidFill>
              <a:srgbClr val="BEBEBE"/>
            </a:solidFill>
          </a:ln>
        </p:spPr>
        <p:txBody>
          <a:bodyPr wrap="square" lIns="0" tIns="0" rIns="0" bIns="0" rtlCol="0"/>
          <a:lstStyle/>
          <a:p>
            <a:endParaRPr/>
          </a:p>
        </p:txBody>
      </p:sp>
      <p:sp>
        <p:nvSpPr>
          <p:cNvPr id="65" name="object 65"/>
          <p:cNvSpPr/>
          <p:nvPr/>
        </p:nvSpPr>
        <p:spPr>
          <a:xfrm>
            <a:off x="6128003" y="3323844"/>
            <a:ext cx="201295" cy="262255"/>
          </a:xfrm>
          <a:custGeom>
            <a:avLst/>
            <a:gdLst/>
            <a:ahLst/>
            <a:cxnLst/>
            <a:rect l="l" t="t" r="r" b="b"/>
            <a:pathLst>
              <a:path w="201295" h="262254">
                <a:moveTo>
                  <a:pt x="0" y="0"/>
                </a:moveTo>
                <a:lnTo>
                  <a:pt x="201168" y="0"/>
                </a:lnTo>
                <a:lnTo>
                  <a:pt x="201168" y="262127"/>
                </a:lnTo>
                <a:lnTo>
                  <a:pt x="0" y="262127"/>
                </a:lnTo>
                <a:lnTo>
                  <a:pt x="0" y="0"/>
                </a:lnTo>
                <a:close/>
              </a:path>
            </a:pathLst>
          </a:custGeom>
          <a:ln w="9144">
            <a:solidFill>
              <a:srgbClr val="BEBEBE"/>
            </a:solidFill>
          </a:ln>
        </p:spPr>
        <p:txBody>
          <a:bodyPr wrap="square" lIns="0" tIns="0" rIns="0" bIns="0" rtlCol="0"/>
          <a:lstStyle/>
          <a:p>
            <a:endParaRPr/>
          </a:p>
        </p:txBody>
      </p:sp>
      <p:sp>
        <p:nvSpPr>
          <p:cNvPr id="66" name="object 66"/>
          <p:cNvSpPr/>
          <p:nvPr/>
        </p:nvSpPr>
        <p:spPr>
          <a:xfrm>
            <a:off x="4018788" y="4863846"/>
            <a:ext cx="201295" cy="0"/>
          </a:xfrm>
          <a:custGeom>
            <a:avLst/>
            <a:gdLst/>
            <a:ahLst/>
            <a:cxnLst/>
            <a:rect l="l" t="t" r="r" b="b"/>
            <a:pathLst>
              <a:path w="201295">
                <a:moveTo>
                  <a:pt x="0" y="0"/>
                </a:moveTo>
                <a:lnTo>
                  <a:pt x="201167" y="0"/>
                </a:lnTo>
              </a:path>
            </a:pathLst>
          </a:custGeom>
          <a:ln w="10668">
            <a:solidFill>
              <a:srgbClr val="DC0000"/>
            </a:solidFill>
          </a:ln>
        </p:spPr>
        <p:txBody>
          <a:bodyPr wrap="square" lIns="0" tIns="0" rIns="0" bIns="0" rtlCol="0"/>
          <a:lstStyle/>
          <a:p>
            <a:endParaRPr/>
          </a:p>
        </p:txBody>
      </p:sp>
      <p:sp>
        <p:nvSpPr>
          <p:cNvPr id="67" name="object 67"/>
          <p:cNvSpPr/>
          <p:nvPr/>
        </p:nvSpPr>
        <p:spPr>
          <a:xfrm>
            <a:off x="4320540" y="4675632"/>
            <a:ext cx="201295" cy="22860"/>
          </a:xfrm>
          <a:custGeom>
            <a:avLst/>
            <a:gdLst/>
            <a:ahLst/>
            <a:cxnLst/>
            <a:rect l="l" t="t" r="r" b="b"/>
            <a:pathLst>
              <a:path w="201295" h="22860">
                <a:moveTo>
                  <a:pt x="0" y="22860"/>
                </a:moveTo>
                <a:lnTo>
                  <a:pt x="201168" y="22860"/>
                </a:lnTo>
                <a:lnTo>
                  <a:pt x="201168" y="0"/>
                </a:lnTo>
                <a:lnTo>
                  <a:pt x="0" y="0"/>
                </a:lnTo>
                <a:lnTo>
                  <a:pt x="0" y="22860"/>
                </a:lnTo>
                <a:close/>
              </a:path>
            </a:pathLst>
          </a:custGeom>
          <a:solidFill>
            <a:srgbClr val="DC0000"/>
          </a:solidFill>
        </p:spPr>
        <p:txBody>
          <a:bodyPr wrap="square" lIns="0" tIns="0" rIns="0" bIns="0" rtlCol="0"/>
          <a:lstStyle/>
          <a:p>
            <a:endParaRPr/>
          </a:p>
        </p:txBody>
      </p:sp>
      <p:sp>
        <p:nvSpPr>
          <p:cNvPr id="68" name="object 68"/>
          <p:cNvSpPr/>
          <p:nvPr/>
        </p:nvSpPr>
        <p:spPr>
          <a:xfrm>
            <a:off x="4622291" y="4504944"/>
            <a:ext cx="200025" cy="35560"/>
          </a:xfrm>
          <a:custGeom>
            <a:avLst/>
            <a:gdLst/>
            <a:ahLst/>
            <a:cxnLst/>
            <a:rect l="l" t="t" r="r" b="b"/>
            <a:pathLst>
              <a:path w="200025" h="35560">
                <a:moveTo>
                  <a:pt x="0" y="35051"/>
                </a:moveTo>
                <a:lnTo>
                  <a:pt x="199644" y="35051"/>
                </a:lnTo>
                <a:lnTo>
                  <a:pt x="199644" y="0"/>
                </a:lnTo>
                <a:lnTo>
                  <a:pt x="0" y="0"/>
                </a:lnTo>
                <a:lnTo>
                  <a:pt x="0" y="35051"/>
                </a:lnTo>
                <a:close/>
              </a:path>
            </a:pathLst>
          </a:custGeom>
          <a:solidFill>
            <a:srgbClr val="DC0000"/>
          </a:solidFill>
        </p:spPr>
        <p:txBody>
          <a:bodyPr wrap="square" lIns="0" tIns="0" rIns="0" bIns="0" rtlCol="0"/>
          <a:lstStyle/>
          <a:p>
            <a:endParaRPr/>
          </a:p>
        </p:txBody>
      </p:sp>
      <p:sp>
        <p:nvSpPr>
          <p:cNvPr id="69" name="object 69"/>
          <p:cNvSpPr/>
          <p:nvPr/>
        </p:nvSpPr>
        <p:spPr>
          <a:xfrm>
            <a:off x="4922520" y="4280915"/>
            <a:ext cx="201295" cy="43180"/>
          </a:xfrm>
          <a:custGeom>
            <a:avLst/>
            <a:gdLst/>
            <a:ahLst/>
            <a:cxnLst/>
            <a:rect l="l" t="t" r="r" b="b"/>
            <a:pathLst>
              <a:path w="201295" h="43179">
                <a:moveTo>
                  <a:pt x="0" y="42672"/>
                </a:moveTo>
                <a:lnTo>
                  <a:pt x="201167" y="42672"/>
                </a:lnTo>
                <a:lnTo>
                  <a:pt x="201167" y="0"/>
                </a:lnTo>
                <a:lnTo>
                  <a:pt x="0" y="0"/>
                </a:lnTo>
                <a:lnTo>
                  <a:pt x="0" y="42672"/>
                </a:lnTo>
                <a:close/>
              </a:path>
            </a:pathLst>
          </a:custGeom>
          <a:solidFill>
            <a:srgbClr val="DC0000"/>
          </a:solidFill>
        </p:spPr>
        <p:txBody>
          <a:bodyPr wrap="square" lIns="0" tIns="0" rIns="0" bIns="0" rtlCol="0"/>
          <a:lstStyle/>
          <a:p>
            <a:endParaRPr/>
          </a:p>
        </p:txBody>
      </p:sp>
      <p:sp>
        <p:nvSpPr>
          <p:cNvPr id="70" name="object 70"/>
          <p:cNvSpPr/>
          <p:nvPr/>
        </p:nvSpPr>
        <p:spPr>
          <a:xfrm>
            <a:off x="5224271" y="3925823"/>
            <a:ext cx="201295" cy="60960"/>
          </a:xfrm>
          <a:custGeom>
            <a:avLst/>
            <a:gdLst/>
            <a:ahLst/>
            <a:cxnLst/>
            <a:rect l="l" t="t" r="r" b="b"/>
            <a:pathLst>
              <a:path w="201295" h="60960">
                <a:moveTo>
                  <a:pt x="201167" y="0"/>
                </a:moveTo>
                <a:lnTo>
                  <a:pt x="0" y="0"/>
                </a:lnTo>
                <a:lnTo>
                  <a:pt x="0" y="60959"/>
                </a:lnTo>
                <a:lnTo>
                  <a:pt x="201167" y="60959"/>
                </a:lnTo>
                <a:lnTo>
                  <a:pt x="201167" y="0"/>
                </a:lnTo>
                <a:close/>
              </a:path>
            </a:pathLst>
          </a:custGeom>
          <a:solidFill>
            <a:srgbClr val="DC0000"/>
          </a:solidFill>
        </p:spPr>
        <p:txBody>
          <a:bodyPr wrap="square" lIns="0" tIns="0" rIns="0" bIns="0" rtlCol="0"/>
          <a:lstStyle/>
          <a:p>
            <a:endParaRPr/>
          </a:p>
        </p:txBody>
      </p:sp>
      <p:sp>
        <p:nvSpPr>
          <p:cNvPr id="71" name="object 71"/>
          <p:cNvSpPr/>
          <p:nvPr/>
        </p:nvSpPr>
        <p:spPr>
          <a:xfrm>
            <a:off x="5526023" y="3656076"/>
            <a:ext cx="200025" cy="81280"/>
          </a:xfrm>
          <a:custGeom>
            <a:avLst/>
            <a:gdLst/>
            <a:ahLst/>
            <a:cxnLst/>
            <a:rect l="l" t="t" r="r" b="b"/>
            <a:pathLst>
              <a:path w="200025" h="81279">
                <a:moveTo>
                  <a:pt x="199643" y="0"/>
                </a:moveTo>
                <a:lnTo>
                  <a:pt x="0" y="0"/>
                </a:lnTo>
                <a:lnTo>
                  <a:pt x="0" y="80772"/>
                </a:lnTo>
                <a:lnTo>
                  <a:pt x="199643" y="80772"/>
                </a:lnTo>
                <a:lnTo>
                  <a:pt x="199643" y="0"/>
                </a:lnTo>
                <a:close/>
              </a:path>
            </a:pathLst>
          </a:custGeom>
          <a:solidFill>
            <a:srgbClr val="DC0000"/>
          </a:solidFill>
        </p:spPr>
        <p:txBody>
          <a:bodyPr wrap="square" lIns="0" tIns="0" rIns="0" bIns="0" rtlCol="0"/>
          <a:lstStyle/>
          <a:p>
            <a:endParaRPr/>
          </a:p>
        </p:txBody>
      </p:sp>
      <p:sp>
        <p:nvSpPr>
          <p:cNvPr id="72" name="object 72"/>
          <p:cNvSpPr/>
          <p:nvPr/>
        </p:nvSpPr>
        <p:spPr>
          <a:xfrm>
            <a:off x="5826252" y="3395471"/>
            <a:ext cx="201295" cy="111760"/>
          </a:xfrm>
          <a:custGeom>
            <a:avLst/>
            <a:gdLst/>
            <a:ahLst/>
            <a:cxnLst/>
            <a:rect l="l" t="t" r="r" b="b"/>
            <a:pathLst>
              <a:path w="201295" h="111760">
                <a:moveTo>
                  <a:pt x="201168" y="0"/>
                </a:moveTo>
                <a:lnTo>
                  <a:pt x="0" y="0"/>
                </a:lnTo>
                <a:lnTo>
                  <a:pt x="0" y="111251"/>
                </a:lnTo>
                <a:lnTo>
                  <a:pt x="201168" y="111251"/>
                </a:lnTo>
                <a:lnTo>
                  <a:pt x="201168" y="0"/>
                </a:lnTo>
                <a:close/>
              </a:path>
            </a:pathLst>
          </a:custGeom>
          <a:solidFill>
            <a:srgbClr val="DC0000"/>
          </a:solidFill>
        </p:spPr>
        <p:txBody>
          <a:bodyPr wrap="square" lIns="0" tIns="0" rIns="0" bIns="0" rtlCol="0"/>
          <a:lstStyle/>
          <a:p>
            <a:endParaRPr/>
          </a:p>
        </p:txBody>
      </p:sp>
      <p:sp>
        <p:nvSpPr>
          <p:cNvPr id="73" name="object 73"/>
          <p:cNvSpPr/>
          <p:nvPr/>
        </p:nvSpPr>
        <p:spPr>
          <a:xfrm>
            <a:off x="6128003" y="3166872"/>
            <a:ext cx="201295" cy="157480"/>
          </a:xfrm>
          <a:custGeom>
            <a:avLst/>
            <a:gdLst/>
            <a:ahLst/>
            <a:cxnLst/>
            <a:rect l="l" t="t" r="r" b="b"/>
            <a:pathLst>
              <a:path w="201295" h="157479">
                <a:moveTo>
                  <a:pt x="201168" y="0"/>
                </a:moveTo>
                <a:lnTo>
                  <a:pt x="0" y="0"/>
                </a:lnTo>
                <a:lnTo>
                  <a:pt x="0" y="156972"/>
                </a:lnTo>
                <a:lnTo>
                  <a:pt x="201168" y="156972"/>
                </a:lnTo>
                <a:lnTo>
                  <a:pt x="201168" y="0"/>
                </a:lnTo>
                <a:close/>
              </a:path>
            </a:pathLst>
          </a:custGeom>
          <a:solidFill>
            <a:srgbClr val="DC0000"/>
          </a:solidFill>
        </p:spPr>
        <p:txBody>
          <a:bodyPr wrap="square" lIns="0" tIns="0" rIns="0" bIns="0" rtlCol="0"/>
          <a:lstStyle/>
          <a:p>
            <a:endParaRPr/>
          </a:p>
        </p:txBody>
      </p:sp>
      <p:sp>
        <p:nvSpPr>
          <p:cNvPr id="74" name="object 74"/>
          <p:cNvSpPr/>
          <p:nvPr/>
        </p:nvSpPr>
        <p:spPr>
          <a:xfrm>
            <a:off x="4014215" y="4853940"/>
            <a:ext cx="210820" cy="20320"/>
          </a:xfrm>
          <a:custGeom>
            <a:avLst/>
            <a:gdLst/>
            <a:ahLst/>
            <a:cxnLst/>
            <a:rect l="l" t="t" r="r" b="b"/>
            <a:pathLst>
              <a:path w="210820" h="20320">
                <a:moveTo>
                  <a:pt x="0" y="19812"/>
                </a:moveTo>
                <a:lnTo>
                  <a:pt x="210312" y="19812"/>
                </a:lnTo>
                <a:lnTo>
                  <a:pt x="210312" y="0"/>
                </a:lnTo>
                <a:lnTo>
                  <a:pt x="0" y="0"/>
                </a:lnTo>
                <a:lnTo>
                  <a:pt x="0" y="19812"/>
                </a:lnTo>
                <a:close/>
              </a:path>
            </a:pathLst>
          </a:custGeom>
          <a:solidFill>
            <a:srgbClr val="BEBEBE"/>
          </a:solidFill>
        </p:spPr>
        <p:txBody>
          <a:bodyPr wrap="square" lIns="0" tIns="0" rIns="0" bIns="0" rtlCol="0"/>
          <a:lstStyle/>
          <a:p>
            <a:endParaRPr/>
          </a:p>
        </p:txBody>
      </p:sp>
      <p:sp>
        <p:nvSpPr>
          <p:cNvPr id="75" name="object 75"/>
          <p:cNvSpPr/>
          <p:nvPr/>
        </p:nvSpPr>
        <p:spPr>
          <a:xfrm>
            <a:off x="4320540" y="4675632"/>
            <a:ext cx="201295" cy="22860"/>
          </a:xfrm>
          <a:custGeom>
            <a:avLst/>
            <a:gdLst/>
            <a:ahLst/>
            <a:cxnLst/>
            <a:rect l="l" t="t" r="r" b="b"/>
            <a:pathLst>
              <a:path w="201295" h="22860">
                <a:moveTo>
                  <a:pt x="0" y="0"/>
                </a:moveTo>
                <a:lnTo>
                  <a:pt x="201168" y="0"/>
                </a:lnTo>
                <a:lnTo>
                  <a:pt x="201168" y="22860"/>
                </a:lnTo>
                <a:lnTo>
                  <a:pt x="0" y="22860"/>
                </a:lnTo>
                <a:lnTo>
                  <a:pt x="0" y="0"/>
                </a:lnTo>
                <a:close/>
              </a:path>
            </a:pathLst>
          </a:custGeom>
          <a:ln w="9144">
            <a:solidFill>
              <a:srgbClr val="BEBEBE"/>
            </a:solidFill>
          </a:ln>
        </p:spPr>
        <p:txBody>
          <a:bodyPr wrap="square" lIns="0" tIns="0" rIns="0" bIns="0" rtlCol="0"/>
          <a:lstStyle/>
          <a:p>
            <a:endParaRPr/>
          </a:p>
        </p:txBody>
      </p:sp>
      <p:sp>
        <p:nvSpPr>
          <p:cNvPr id="76" name="object 76"/>
          <p:cNvSpPr/>
          <p:nvPr/>
        </p:nvSpPr>
        <p:spPr>
          <a:xfrm>
            <a:off x="4622291" y="4504944"/>
            <a:ext cx="200025" cy="35560"/>
          </a:xfrm>
          <a:custGeom>
            <a:avLst/>
            <a:gdLst/>
            <a:ahLst/>
            <a:cxnLst/>
            <a:rect l="l" t="t" r="r" b="b"/>
            <a:pathLst>
              <a:path w="200025" h="35560">
                <a:moveTo>
                  <a:pt x="0" y="0"/>
                </a:moveTo>
                <a:lnTo>
                  <a:pt x="199644" y="0"/>
                </a:lnTo>
                <a:lnTo>
                  <a:pt x="199644" y="35051"/>
                </a:lnTo>
                <a:lnTo>
                  <a:pt x="0" y="35051"/>
                </a:lnTo>
                <a:lnTo>
                  <a:pt x="0" y="0"/>
                </a:lnTo>
                <a:close/>
              </a:path>
            </a:pathLst>
          </a:custGeom>
          <a:ln w="9144">
            <a:solidFill>
              <a:srgbClr val="BEBEBE"/>
            </a:solidFill>
          </a:ln>
        </p:spPr>
        <p:txBody>
          <a:bodyPr wrap="square" lIns="0" tIns="0" rIns="0" bIns="0" rtlCol="0"/>
          <a:lstStyle/>
          <a:p>
            <a:endParaRPr/>
          </a:p>
        </p:txBody>
      </p:sp>
      <p:sp>
        <p:nvSpPr>
          <p:cNvPr id="77" name="object 77"/>
          <p:cNvSpPr/>
          <p:nvPr/>
        </p:nvSpPr>
        <p:spPr>
          <a:xfrm>
            <a:off x="4922520" y="4280915"/>
            <a:ext cx="201295" cy="43180"/>
          </a:xfrm>
          <a:custGeom>
            <a:avLst/>
            <a:gdLst/>
            <a:ahLst/>
            <a:cxnLst/>
            <a:rect l="l" t="t" r="r" b="b"/>
            <a:pathLst>
              <a:path w="201295" h="43179">
                <a:moveTo>
                  <a:pt x="0" y="0"/>
                </a:moveTo>
                <a:lnTo>
                  <a:pt x="201167" y="0"/>
                </a:lnTo>
                <a:lnTo>
                  <a:pt x="201167" y="42671"/>
                </a:lnTo>
                <a:lnTo>
                  <a:pt x="0" y="42671"/>
                </a:lnTo>
                <a:lnTo>
                  <a:pt x="0" y="0"/>
                </a:lnTo>
                <a:close/>
              </a:path>
            </a:pathLst>
          </a:custGeom>
          <a:ln w="9144">
            <a:solidFill>
              <a:srgbClr val="BEBEBE"/>
            </a:solidFill>
          </a:ln>
        </p:spPr>
        <p:txBody>
          <a:bodyPr wrap="square" lIns="0" tIns="0" rIns="0" bIns="0" rtlCol="0"/>
          <a:lstStyle/>
          <a:p>
            <a:endParaRPr/>
          </a:p>
        </p:txBody>
      </p:sp>
      <p:sp>
        <p:nvSpPr>
          <p:cNvPr id="78" name="object 78"/>
          <p:cNvSpPr/>
          <p:nvPr/>
        </p:nvSpPr>
        <p:spPr>
          <a:xfrm>
            <a:off x="5224271" y="3925823"/>
            <a:ext cx="201295" cy="60960"/>
          </a:xfrm>
          <a:custGeom>
            <a:avLst/>
            <a:gdLst/>
            <a:ahLst/>
            <a:cxnLst/>
            <a:rect l="l" t="t" r="r" b="b"/>
            <a:pathLst>
              <a:path w="201295" h="60960">
                <a:moveTo>
                  <a:pt x="0" y="0"/>
                </a:moveTo>
                <a:lnTo>
                  <a:pt x="201167" y="0"/>
                </a:lnTo>
                <a:lnTo>
                  <a:pt x="201167" y="60959"/>
                </a:lnTo>
                <a:lnTo>
                  <a:pt x="0" y="60959"/>
                </a:lnTo>
                <a:lnTo>
                  <a:pt x="0" y="0"/>
                </a:lnTo>
                <a:close/>
              </a:path>
            </a:pathLst>
          </a:custGeom>
          <a:ln w="9143">
            <a:solidFill>
              <a:srgbClr val="BEBEBE"/>
            </a:solidFill>
          </a:ln>
        </p:spPr>
        <p:txBody>
          <a:bodyPr wrap="square" lIns="0" tIns="0" rIns="0" bIns="0" rtlCol="0"/>
          <a:lstStyle/>
          <a:p>
            <a:endParaRPr/>
          </a:p>
        </p:txBody>
      </p:sp>
      <p:sp>
        <p:nvSpPr>
          <p:cNvPr id="79" name="object 79"/>
          <p:cNvSpPr/>
          <p:nvPr/>
        </p:nvSpPr>
        <p:spPr>
          <a:xfrm>
            <a:off x="5526023" y="3656076"/>
            <a:ext cx="200025" cy="81280"/>
          </a:xfrm>
          <a:custGeom>
            <a:avLst/>
            <a:gdLst/>
            <a:ahLst/>
            <a:cxnLst/>
            <a:rect l="l" t="t" r="r" b="b"/>
            <a:pathLst>
              <a:path w="200025" h="81279">
                <a:moveTo>
                  <a:pt x="0" y="0"/>
                </a:moveTo>
                <a:lnTo>
                  <a:pt x="199643" y="0"/>
                </a:lnTo>
                <a:lnTo>
                  <a:pt x="199643" y="80772"/>
                </a:lnTo>
                <a:lnTo>
                  <a:pt x="0" y="80772"/>
                </a:lnTo>
                <a:lnTo>
                  <a:pt x="0" y="0"/>
                </a:lnTo>
                <a:close/>
              </a:path>
            </a:pathLst>
          </a:custGeom>
          <a:ln w="9144">
            <a:solidFill>
              <a:srgbClr val="BEBEBE"/>
            </a:solidFill>
          </a:ln>
        </p:spPr>
        <p:txBody>
          <a:bodyPr wrap="square" lIns="0" tIns="0" rIns="0" bIns="0" rtlCol="0"/>
          <a:lstStyle/>
          <a:p>
            <a:endParaRPr/>
          </a:p>
        </p:txBody>
      </p:sp>
      <p:sp>
        <p:nvSpPr>
          <p:cNvPr id="80" name="object 80"/>
          <p:cNvSpPr/>
          <p:nvPr/>
        </p:nvSpPr>
        <p:spPr>
          <a:xfrm>
            <a:off x="5826252" y="3395471"/>
            <a:ext cx="201295" cy="111760"/>
          </a:xfrm>
          <a:custGeom>
            <a:avLst/>
            <a:gdLst/>
            <a:ahLst/>
            <a:cxnLst/>
            <a:rect l="l" t="t" r="r" b="b"/>
            <a:pathLst>
              <a:path w="201295" h="111760">
                <a:moveTo>
                  <a:pt x="0" y="0"/>
                </a:moveTo>
                <a:lnTo>
                  <a:pt x="201168" y="0"/>
                </a:lnTo>
                <a:lnTo>
                  <a:pt x="201168" y="111251"/>
                </a:lnTo>
                <a:lnTo>
                  <a:pt x="0" y="111251"/>
                </a:lnTo>
                <a:lnTo>
                  <a:pt x="0" y="0"/>
                </a:lnTo>
                <a:close/>
              </a:path>
            </a:pathLst>
          </a:custGeom>
          <a:ln w="9143">
            <a:solidFill>
              <a:srgbClr val="BEBEBE"/>
            </a:solidFill>
          </a:ln>
        </p:spPr>
        <p:txBody>
          <a:bodyPr wrap="square" lIns="0" tIns="0" rIns="0" bIns="0" rtlCol="0"/>
          <a:lstStyle/>
          <a:p>
            <a:endParaRPr/>
          </a:p>
        </p:txBody>
      </p:sp>
      <p:sp>
        <p:nvSpPr>
          <p:cNvPr id="81" name="object 81"/>
          <p:cNvSpPr/>
          <p:nvPr/>
        </p:nvSpPr>
        <p:spPr>
          <a:xfrm>
            <a:off x="6128003" y="3166872"/>
            <a:ext cx="201295" cy="157480"/>
          </a:xfrm>
          <a:custGeom>
            <a:avLst/>
            <a:gdLst/>
            <a:ahLst/>
            <a:cxnLst/>
            <a:rect l="l" t="t" r="r" b="b"/>
            <a:pathLst>
              <a:path w="201295" h="157479">
                <a:moveTo>
                  <a:pt x="0" y="0"/>
                </a:moveTo>
                <a:lnTo>
                  <a:pt x="201168" y="0"/>
                </a:lnTo>
                <a:lnTo>
                  <a:pt x="201168" y="156972"/>
                </a:lnTo>
                <a:lnTo>
                  <a:pt x="0" y="156972"/>
                </a:lnTo>
                <a:lnTo>
                  <a:pt x="0" y="0"/>
                </a:lnTo>
                <a:close/>
              </a:path>
            </a:pathLst>
          </a:custGeom>
          <a:ln w="9143">
            <a:solidFill>
              <a:srgbClr val="BEBEBE"/>
            </a:solidFill>
          </a:ln>
        </p:spPr>
        <p:txBody>
          <a:bodyPr wrap="square" lIns="0" tIns="0" rIns="0" bIns="0" rtlCol="0"/>
          <a:lstStyle/>
          <a:p>
            <a:endParaRPr/>
          </a:p>
        </p:txBody>
      </p:sp>
      <p:sp>
        <p:nvSpPr>
          <p:cNvPr id="82" name="object 82"/>
          <p:cNvSpPr/>
          <p:nvPr/>
        </p:nvSpPr>
        <p:spPr>
          <a:xfrm>
            <a:off x="4018788" y="4706111"/>
            <a:ext cx="201295" cy="152400"/>
          </a:xfrm>
          <a:custGeom>
            <a:avLst/>
            <a:gdLst/>
            <a:ahLst/>
            <a:cxnLst/>
            <a:rect l="l" t="t" r="r" b="b"/>
            <a:pathLst>
              <a:path w="201295" h="152400">
                <a:moveTo>
                  <a:pt x="201167" y="0"/>
                </a:moveTo>
                <a:lnTo>
                  <a:pt x="0" y="0"/>
                </a:lnTo>
                <a:lnTo>
                  <a:pt x="0" y="152400"/>
                </a:lnTo>
                <a:lnTo>
                  <a:pt x="201167" y="152400"/>
                </a:lnTo>
                <a:lnTo>
                  <a:pt x="201167" y="0"/>
                </a:lnTo>
                <a:close/>
              </a:path>
            </a:pathLst>
          </a:custGeom>
          <a:solidFill>
            <a:srgbClr val="BEBEBE"/>
          </a:solidFill>
        </p:spPr>
        <p:txBody>
          <a:bodyPr wrap="square" lIns="0" tIns="0" rIns="0" bIns="0" rtlCol="0"/>
          <a:lstStyle/>
          <a:p>
            <a:endParaRPr/>
          </a:p>
        </p:txBody>
      </p:sp>
      <p:sp>
        <p:nvSpPr>
          <p:cNvPr id="83" name="object 83"/>
          <p:cNvSpPr/>
          <p:nvPr/>
        </p:nvSpPr>
        <p:spPr>
          <a:xfrm>
            <a:off x="4320540" y="4431791"/>
            <a:ext cx="201295" cy="243840"/>
          </a:xfrm>
          <a:custGeom>
            <a:avLst/>
            <a:gdLst/>
            <a:ahLst/>
            <a:cxnLst/>
            <a:rect l="l" t="t" r="r" b="b"/>
            <a:pathLst>
              <a:path w="201295" h="243839">
                <a:moveTo>
                  <a:pt x="201168" y="0"/>
                </a:moveTo>
                <a:lnTo>
                  <a:pt x="0" y="0"/>
                </a:lnTo>
                <a:lnTo>
                  <a:pt x="0" y="243839"/>
                </a:lnTo>
                <a:lnTo>
                  <a:pt x="201168" y="243839"/>
                </a:lnTo>
                <a:lnTo>
                  <a:pt x="201168" y="0"/>
                </a:lnTo>
                <a:close/>
              </a:path>
            </a:pathLst>
          </a:custGeom>
          <a:solidFill>
            <a:srgbClr val="BEBEBE"/>
          </a:solidFill>
        </p:spPr>
        <p:txBody>
          <a:bodyPr wrap="square" lIns="0" tIns="0" rIns="0" bIns="0" rtlCol="0"/>
          <a:lstStyle/>
          <a:p>
            <a:endParaRPr/>
          </a:p>
        </p:txBody>
      </p:sp>
      <p:sp>
        <p:nvSpPr>
          <p:cNvPr id="84" name="object 84"/>
          <p:cNvSpPr/>
          <p:nvPr/>
        </p:nvSpPr>
        <p:spPr>
          <a:xfrm>
            <a:off x="4622291" y="4192523"/>
            <a:ext cx="200025" cy="312420"/>
          </a:xfrm>
          <a:custGeom>
            <a:avLst/>
            <a:gdLst/>
            <a:ahLst/>
            <a:cxnLst/>
            <a:rect l="l" t="t" r="r" b="b"/>
            <a:pathLst>
              <a:path w="200025" h="312420">
                <a:moveTo>
                  <a:pt x="199644" y="0"/>
                </a:moveTo>
                <a:lnTo>
                  <a:pt x="0" y="0"/>
                </a:lnTo>
                <a:lnTo>
                  <a:pt x="0" y="312419"/>
                </a:lnTo>
                <a:lnTo>
                  <a:pt x="199644" y="312419"/>
                </a:lnTo>
                <a:lnTo>
                  <a:pt x="199644" y="0"/>
                </a:lnTo>
                <a:close/>
              </a:path>
            </a:pathLst>
          </a:custGeom>
          <a:solidFill>
            <a:srgbClr val="BEBEBE"/>
          </a:solidFill>
        </p:spPr>
        <p:txBody>
          <a:bodyPr wrap="square" lIns="0" tIns="0" rIns="0" bIns="0" rtlCol="0"/>
          <a:lstStyle/>
          <a:p>
            <a:endParaRPr/>
          </a:p>
        </p:txBody>
      </p:sp>
      <p:sp>
        <p:nvSpPr>
          <p:cNvPr id="85" name="object 85"/>
          <p:cNvSpPr/>
          <p:nvPr/>
        </p:nvSpPr>
        <p:spPr>
          <a:xfrm>
            <a:off x="4922520" y="3994403"/>
            <a:ext cx="201295" cy="287020"/>
          </a:xfrm>
          <a:custGeom>
            <a:avLst/>
            <a:gdLst/>
            <a:ahLst/>
            <a:cxnLst/>
            <a:rect l="l" t="t" r="r" b="b"/>
            <a:pathLst>
              <a:path w="201295" h="287020">
                <a:moveTo>
                  <a:pt x="201167" y="0"/>
                </a:moveTo>
                <a:lnTo>
                  <a:pt x="0" y="0"/>
                </a:lnTo>
                <a:lnTo>
                  <a:pt x="0" y="286512"/>
                </a:lnTo>
                <a:lnTo>
                  <a:pt x="201167" y="286512"/>
                </a:lnTo>
                <a:lnTo>
                  <a:pt x="201167" y="0"/>
                </a:lnTo>
                <a:close/>
              </a:path>
            </a:pathLst>
          </a:custGeom>
          <a:solidFill>
            <a:srgbClr val="BEBEBE"/>
          </a:solidFill>
        </p:spPr>
        <p:txBody>
          <a:bodyPr wrap="square" lIns="0" tIns="0" rIns="0" bIns="0" rtlCol="0"/>
          <a:lstStyle/>
          <a:p>
            <a:endParaRPr/>
          </a:p>
        </p:txBody>
      </p:sp>
      <p:sp>
        <p:nvSpPr>
          <p:cNvPr id="86" name="object 86"/>
          <p:cNvSpPr/>
          <p:nvPr/>
        </p:nvSpPr>
        <p:spPr>
          <a:xfrm>
            <a:off x="5224271" y="3552444"/>
            <a:ext cx="201295" cy="373380"/>
          </a:xfrm>
          <a:custGeom>
            <a:avLst/>
            <a:gdLst/>
            <a:ahLst/>
            <a:cxnLst/>
            <a:rect l="l" t="t" r="r" b="b"/>
            <a:pathLst>
              <a:path w="201295" h="373379">
                <a:moveTo>
                  <a:pt x="201167" y="0"/>
                </a:moveTo>
                <a:lnTo>
                  <a:pt x="0" y="0"/>
                </a:lnTo>
                <a:lnTo>
                  <a:pt x="0" y="373379"/>
                </a:lnTo>
                <a:lnTo>
                  <a:pt x="201167" y="373379"/>
                </a:lnTo>
                <a:lnTo>
                  <a:pt x="201167" y="0"/>
                </a:lnTo>
                <a:close/>
              </a:path>
            </a:pathLst>
          </a:custGeom>
          <a:solidFill>
            <a:srgbClr val="BEBEBE"/>
          </a:solidFill>
        </p:spPr>
        <p:txBody>
          <a:bodyPr wrap="square" lIns="0" tIns="0" rIns="0" bIns="0" rtlCol="0"/>
          <a:lstStyle/>
          <a:p>
            <a:endParaRPr/>
          </a:p>
        </p:txBody>
      </p:sp>
      <p:sp>
        <p:nvSpPr>
          <p:cNvPr id="87" name="object 87"/>
          <p:cNvSpPr/>
          <p:nvPr/>
        </p:nvSpPr>
        <p:spPr>
          <a:xfrm>
            <a:off x="5526023" y="3220211"/>
            <a:ext cx="200025" cy="436245"/>
          </a:xfrm>
          <a:custGeom>
            <a:avLst/>
            <a:gdLst/>
            <a:ahLst/>
            <a:cxnLst/>
            <a:rect l="l" t="t" r="r" b="b"/>
            <a:pathLst>
              <a:path w="200025" h="436245">
                <a:moveTo>
                  <a:pt x="199643" y="0"/>
                </a:moveTo>
                <a:lnTo>
                  <a:pt x="0" y="0"/>
                </a:lnTo>
                <a:lnTo>
                  <a:pt x="0" y="435863"/>
                </a:lnTo>
                <a:lnTo>
                  <a:pt x="199643" y="435863"/>
                </a:lnTo>
                <a:lnTo>
                  <a:pt x="199643" y="0"/>
                </a:lnTo>
                <a:close/>
              </a:path>
            </a:pathLst>
          </a:custGeom>
          <a:solidFill>
            <a:srgbClr val="BEBEBE"/>
          </a:solidFill>
        </p:spPr>
        <p:txBody>
          <a:bodyPr wrap="square" lIns="0" tIns="0" rIns="0" bIns="0" rtlCol="0"/>
          <a:lstStyle/>
          <a:p>
            <a:endParaRPr/>
          </a:p>
        </p:txBody>
      </p:sp>
      <p:sp>
        <p:nvSpPr>
          <p:cNvPr id="88" name="object 88"/>
          <p:cNvSpPr/>
          <p:nvPr/>
        </p:nvSpPr>
        <p:spPr>
          <a:xfrm>
            <a:off x="5826252" y="2895600"/>
            <a:ext cx="201295" cy="500380"/>
          </a:xfrm>
          <a:custGeom>
            <a:avLst/>
            <a:gdLst/>
            <a:ahLst/>
            <a:cxnLst/>
            <a:rect l="l" t="t" r="r" b="b"/>
            <a:pathLst>
              <a:path w="201295" h="500379">
                <a:moveTo>
                  <a:pt x="201168" y="0"/>
                </a:moveTo>
                <a:lnTo>
                  <a:pt x="0" y="0"/>
                </a:lnTo>
                <a:lnTo>
                  <a:pt x="0" y="499872"/>
                </a:lnTo>
                <a:lnTo>
                  <a:pt x="201168" y="499872"/>
                </a:lnTo>
                <a:lnTo>
                  <a:pt x="201168" y="0"/>
                </a:lnTo>
                <a:close/>
              </a:path>
            </a:pathLst>
          </a:custGeom>
          <a:solidFill>
            <a:srgbClr val="BEBEBE"/>
          </a:solidFill>
        </p:spPr>
        <p:txBody>
          <a:bodyPr wrap="square" lIns="0" tIns="0" rIns="0" bIns="0" rtlCol="0"/>
          <a:lstStyle/>
          <a:p>
            <a:endParaRPr/>
          </a:p>
        </p:txBody>
      </p:sp>
      <p:sp>
        <p:nvSpPr>
          <p:cNvPr id="89" name="object 89"/>
          <p:cNvSpPr/>
          <p:nvPr/>
        </p:nvSpPr>
        <p:spPr>
          <a:xfrm>
            <a:off x="6128003" y="2613660"/>
            <a:ext cx="201295" cy="553720"/>
          </a:xfrm>
          <a:custGeom>
            <a:avLst/>
            <a:gdLst/>
            <a:ahLst/>
            <a:cxnLst/>
            <a:rect l="l" t="t" r="r" b="b"/>
            <a:pathLst>
              <a:path w="201295" h="553719">
                <a:moveTo>
                  <a:pt x="201168" y="0"/>
                </a:moveTo>
                <a:lnTo>
                  <a:pt x="0" y="0"/>
                </a:lnTo>
                <a:lnTo>
                  <a:pt x="0" y="553212"/>
                </a:lnTo>
                <a:lnTo>
                  <a:pt x="201168" y="553212"/>
                </a:lnTo>
                <a:lnTo>
                  <a:pt x="201168" y="0"/>
                </a:lnTo>
                <a:close/>
              </a:path>
            </a:pathLst>
          </a:custGeom>
          <a:solidFill>
            <a:srgbClr val="BEBEBE"/>
          </a:solidFill>
        </p:spPr>
        <p:txBody>
          <a:bodyPr wrap="square" lIns="0" tIns="0" rIns="0" bIns="0" rtlCol="0"/>
          <a:lstStyle/>
          <a:p>
            <a:endParaRPr/>
          </a:p>
        </p:txBody>
      </p:sp>
      <p:sp>
        <p:nvSpPr>
          <p:cNvPr id="90" name="object 90"/>
          <p:cNvSpPr/>
          <p:nvPr/>
        </p:nvSpPr>
        <p:spPr>
          <a:xfrm>
            <a:off x="4018788" y="4706111"/>
            <a:ext cx="201295" cy="152400"/>
          </a:xfrm>
          <a:custGeom>
            <a:avLst/>
            <a:gdLst/>
            <a:ahLst/>
            <a:cxnLst/>
            <a:rect l="l" t="t" r="r" b="b"/>
            <a:pathLst>
              <a:path w="201295" h="152400">
                <a:moveTo>
                  <a:pt x="0" y="0"/>
                </a:moveTo>
                <a:lnTo>
                  <a:pt x="201167" y="0"/>
                </a:lnTo>
                <a:lnTo>
                  <a:pt x="201167" y="152400"/>
                </a:lnTo>
                <a:lnTo>
                  <a:pt x="0" y="152400"/>
                </a:lnTo>
                <a:lnTo>
                  <a:pt x="0" y="0"/>
                </a:lnTo>
                <a:close/>
              </a:path>
            </a:pathLst>
          </a:custGeom>
          <a:ln w="9144">
            <a:solidFill>
              <a:srgbClr val="BEBEBE"/>
            </a:solidFill>
          </a:ln>
        </p:spPr>
        <p:txBody>
          <a:bodyPr wrap="square" lIns="0" tIns="0" rIns="0" bIns="0" rtlCol="0"/>
          <a:lstStyle/>
          <a:p>
            <a:endParaRPr/>
          </a:p>
        </p:txBody>
      </p:sp>
      <p:sp>
        <p:nvSpPr>
          <p:cNvPr id="91" name="object 91"/>
          <p:cNvSpPr/>
          <p:nvPr/>
        </p:nvSpPr>
        <p:spPr>
          <a:xfrm>
            <a:off x="4320540" y="4431791"/>
            <a:ext cx="201295" cy="243840"/>
          </a:xfrm>
          <a:custGeom>
            <a:avLst/>
            <a:gdLst/>
            <a:ahLst/>
            <a:cxnLst/>
            <a:rect l="l" t="t" r="r" b="b"/>
            <a:pathLst>
              <a:path w="201295" h="243839">
                <a:moveTo>
                  <a:pt x="0" y="0"/>
                </a:moveTo>
                <a:lnTo>
                  <a:pt x="201168" y="0"/>
                </a:lnTo>
                <a:lnTo>
                  <a:pt x="201168" y="243839"/>
                </a:lnTo>
                <a:lnTo>
                  <a:pt x="0" y="243839"/>
                </a:lnTo>
                <a:lnTo>
                  <a:pt x="0" y="0"/>
                </a:lnTo>
                <a:close/>
              </a:path>
            </a:pathLst>
          </a:custGeom>
          <a:ln w="9144">
            <a:solidFill>
              <a:srgbClr val="BEBEBE"/>
            </a:solidFill>
          </a:ln>
        </p:spPr>
        <p:txBody>
          <a:bodyPr wrap="square" lIns="0" tIns="0" rIns="0" bIns="0" rtlCol="0"/>
          <a:lstStyle/>
          <a:p>
            <a:endParaRPr/>
          </a:p>
        </p:txBody>
      </p:sp>
      <p:sp>
        <p:nvSpPr>
          <p:cNvPr id="92" name="object 92"/>
          <p:cNvSpPr/>
          <p:nvPr/>
        </p:nvSpPr>
        <p:spPr>
          <a:xfrm>
            <a:off x="4622291" y="4192523"/>
            <a:ext cx="200025" cy="312420"/>
          </a:xfrm>
          <a:custGeom>
            <a:avLst/>
            <a:gdLst/>
            <a:ahLst/>
            <a:cxnLst/>
            <a:rect l="l" t="t" r="r" b="b"/>
            <a:pathLst>
              <a:path w="200025" h="312420">
                <a:moveTo>
                  <a:pt x="0" y="0"/>
                </a:moveTo>
                <a:lnTo>
                  <a:pt x="199644" y="0"/>
                </a:lnTo>
                <a:lnTo>
                  <a:pt x="199644" y="312419"/>
                </a:lnTo>
                <a:lnTo>
                  <a:pt x="0" y="312419"/>
                </a:lnTo>
                <a:lnTo>
                  <a:pt x="0" y="0"/>
                </a:lnTo>
                <a:close/>
              </a:path>
            </a:pathLst>
          </a:custGeom>
          <a:ln w="9144">
            <a:solidFill>
              <a:srgbClr val="BEBEBE"/>
            </a:solidFill>
          </a:ln>
        </p:spPr>
        <p:txBody>
          <a:bodyPr wrap="square" lIns="0" tIns="0" rIns="0" bIns="0" rtlCol="0"/>
          <a:lstStyle/>
          <a:p>
            <a:endParaRPr/>
          </a:p>
        </p:txBody>
      </p:sp>
      <p:sp>
        <p:nvSpPr>
          <p:cNvPr id="93" name="object 93"/>
          <p:cNvSpPr/>
          <p:nvPr/>
        </p:nvSpPr>
        <p:spPr>
          <a:xfrm>
            <a:off x="4922520" y="3994403"/>
            <a:ext cx="201295" cy="287020"/>
          </a:xfrm>
          <a:custGeom>
            <a:avLst/>
            <a:gdLst/>
            <a:ahLst/>
            <a:cxnLst/>
            <a:rect l="l" t="t" r="r" b="b"/>
            <a:pathLst>
              <a:path w="201295" h="287020">
                <a:moveTo>
                  <a:pt x="0" y="0"/>
                </a:moveTo>
                <a:lnTo>
                  <a:pt x="201167" y="0"/>
                </a:lnTo>
                <a:lnTo>
                  <a:pt x="201167" y="286512"/>
                </a:lnTo>
                <a:lnTo>
                  <a:pt x="0" y="286512"/>
                </a:lnTo>
                <a:lnTo>
                  <a:pt x="0" y="0"/>
                </a:lnTo>
                <a:close/>
              </a:path>
            </a:pathLst>
          </a:custGeom>
          <a:ln w="9144">
            <a:solidFill>
              <a:srgbClr val="BEBEBE"/>
            </a:solidFill>
          </a:ln>
        </p:spPr>
        <p:txBody>
          <a:bodyPr wrap="square" lIns="0" tIns="0" rIns="0" bIns="0" rtlCol="0"/>
          <a:lstStyle/>
          <a:p>
            <a:endParaRPr/>
          </a:p>
        </p:txBody>
      </p:sp>
      <p:sp>
        <p:nvSpPr>
          <p:cNvPr id="94" name="object 94"/>
          <p:cNvSpPr/>
          <p:nvPr/>
        </p:nvSpPr>
        <p:spPr>
          <a:xfrm>
            <a:off x="5224271" y="3552444"/>
            <a:ext cx="201295" cy="373380"/>
          </a:xfrm>
          <a:custGeom>
            <a:avLst/>
            <a:gdLst/>
            <a:ahLst/>
            <a:cxnLst/>
            <a:rect l="l" t="t" r="r" b="b"/>
            <a:pathLst>
              <a:path w="201295" h="373379">
                <a:moveTo>
                  <a:pt x="0" y="0"/>
                </a:moveTo>
                <a:lnTo>
                  <a:pt x="201167" y="0"/>
                </a:lnTo>
                <a:lnTo>
                  <a:pt x="201167" y="373379"/>
                </a:lnTo>
                <a:lnTo>
                  <a:pt x="0" y="373379"/>
                </a:lnTo>
                <a:lnTo>
                  <a:pt x="0" y="0"/>
                </a:lnTo>
                <a:close/>
              </a:path>
            </a:pathLst>
          </a:custGeom>
          <a:ln w="9144">
            <a:solidFill>
              <a:srgbClr val="BEBEBE"/>
            </a:solidFill>
          </a:ln>
        </p:spPr>
        <p:txBody>
          <a:bodyPr wrap="square" lIns="0" tIns="0" rIns="0" bIns="0" rtlCol="0"/>
          <a:lstStyle/>
          <a:p>
            <a:endParaRPr/>
          </a:p>
        </p:txBody>
      </p:sp>
      <p:sp>
        <p:nvSpPr>
          <p:cNvPr id="95" name="object 95"/>
          <p:cNvSpPr/>
          <p:nvPr/>
        </p:nvSpPr>
        <p:spPr>
          <a:xfrm>
            <a:off x="5526023" y="3220211"/>
            <a:ext cx="200025" cy="436245"/>
          </a:xfrm>
          <a:custGeom>
            <a:avLst/>
            <a:gdLst/>
            <a:ahLst/>
            <a:cxnLst/>
            <a:rect l="l" t="t" r="r" b="b"/>
            <a:pathLst>
              <a:path w="200025" h="436245">
                <a:moveTo>
                  <a:pt x="0" y="0"/>
                </a:moveTo>
                <a:lnTo>
                  <a:pt x="199643" y="0"/>
                </a:lnTo>
                <a:lnTo>
                  <a:pt x="199643" y="435863"/>
                </a:lnTo>
                <a:lnTo>
                  <a:pt x="0" y="435863"/>
                </a:lnTo>
                <a:lnTo>
                  <a:pt x="0" y="0"/>
                </a:lnTo>
                <a:close/>
              </a:path>
            </a:pathLst>
          </a:custGeom>
          <a:ln w="9143">
            <a:solidFill>
              <a:srgbClr val="BEBEBE"/>
            </a:solidFill>
          </a:ln>
        </p:spPr>
        <p:txBody>
          <a:bodyPr wrap="square" lIns="0" tIns="0" rIns="0" bIns="0" rtlCol="0"/>
          <a:lstStyle/>
          <a:p>
            <a:endParaRPr/>
          </a:p>
        </p:txBody>
      </p:sp>
      <p:sp>
        <p:nvSpPr>
          <p:cNvPr id="96" name="object 96"/>
          <p:cNvSpPr/>
          <p:nvPr/>
        </p:nvSpPr>
        <p:spPr>
          <a:xfrm>
            <a:off x="5826252" y="2895600"/>
            <a:ext cx="201295" cy="500380"/>
          </a:xfrm>
          <a:custGeom>
            <a:avLst/>
            <a:gdLst/>
            <a:ahLst/>
            <a:cxnLst/>
            <a:rect l="l" t="t" r="r" b="b"/>
            <a:pathLst>
              <a:path w="201295" h="500379">
                <a:moveTo>
                  <a:pt x="0" y="0"/>
                </a:moveTo>
                <a:lnTo>
                  <a:pt x="201168" y="0"/>
                </a:lnTo>
                <a:lnTo>
                  <a:pt x="201168" y="499872"/>
                </a:lnTo>
                <a:lnTo>
                  <a:pt x="0" y="499872"/>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6128003" y="2613660"/>
            <a:ext cx="201295" cy="553720"/>
          </a:xfrm>
          <a:custGeom>
            <a:avLst/>
            <a:gdLst/>
            <a:ahLst/>
            <a:cxnLst/>
            <a:rect l="l" t="t" r="r" b="b"/>
            <a:pathLst>
              <a:path w="201295" h="553719">
                <a:moveTo>
                  <a:pt x="0" y="0"/>
                </a:moveTo>
                <a:lnTo>
                  <a:pt x="201168" y="0"/>
                </a:lnTo>
                <a:lnTo>
                  <a:pt x="201168" y="553212"/>
                </a:lnTo>
                <a:lnTo>
                  <a:pt x="0" y="553212"/>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3968496" y="2308860"/>
            <a:ext cx="0" cy="3177540"/>
          </a:xfrm>
          <a:custGeom>
            <a:avLst/>
            <a:gdLst/>
            <a:ahLst/>
            <a:cxnLst/>
            <a:rect l="l" t="t" r="r" b="b"/>
            <a:pathLst>
              <a:path h="3177540">
                <a:moveTo>
                  <a:pt x="0" y="3177540"/>
                </a:moveTo>
                <a:lnTo>
                  <a:pt x="0" y="0"/>
                </a:lnTo>
              </a:path>
            </a:pathLst>
          </a:custGeom>
          <a:ln w="9144">
            <a:solidFill>
              <a:srgbClr val="666666"/>
            </a:solidFill>
          </a:ln>
        </p:spPr>
        <p:txBody>
          <a:bodyPr wrap="square" lIns="0" tIns="0" rIns="0" bIns="0" rtlCol="0"/>
          <a:lstStyle/>
          <a:p>
            <a:endParaRPr/>
          </a:p>
        </p:txBody>
      </p:sp>
      <p:sp>
        <p:nvSpPr>
          <p:cNvPr id="99" name="object 99"/>
          <p:cNvSpPr/>
          <p:nvPr/>
        </p:nvSpPr>
        <p:spPr>
          <a:xfrm>
            <a:off x="3968496" y="548640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0" name="object 100"/>
          <p:cNvSpPr/>
          <p:nvPr/>
        </p:nvSpPr>
        <p:spPr>
          <a:xfrm>
            <a:off x="3968496" y="4692396"/>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1" name="object 101"/>
          <p:cNvSpPr/>
          <p:nvPr/>
        </p:nvSpPr>
        <p:spPr>
          <a:xfrm>
            <a:off x="3968496" y="3898391"/>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2" name="object 102"/>
          <p:cNvSpPr/>
          <p:nvPr/>
        </p:nvSpPr>
        <p:spPr>
          <a:xfrm>
            <a:off x="3968496" y="310286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3" name="object 103"/>
          <p:cNvSpPr/>
          <p:nvPr/>
        </p:nvSpPr>
        <p:spPr>
          <a:xfrm>
            <a:off x="3968496" y="230886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4" name="object 104"/>
          <p:cNvSpPr/>
          <p:nvPr/>
        </p:nvSpPr>
        <p:spPr>
          <a:xfrm>
            <a:off x="3968496" y="5486400"/>
            <a:ext cx="2411095" cy="0"/>
          </a:xfrm>
          <a:custGeom>
            <a:avLst/>
            <a:gdLst/>
            <a:ahLst/>
            <a:cxnLst/>
            <a:rect l="l" t="t" r="r" b="b"/>
            <a:pathLst>
              <a:path w="2411095">
                <a:moveTo>
                  <a:pt x="0" y="0"/>
                </a:moveTo>
                <a:lnTo>
                  <a:pt x="2410967" y="0"/>
                </a:lnTo>
              </a:path>
            </a:pathLst>
          </a:custGeom>
          <a:ln w="9144">
            <a:solidFill>
              <a:srgbClr val="666666"/>
            </a:solidFill>
          </a:ln>
        </p:spPr>
        <p:txBody>
          <a:bodyPr wrap="square" lIns="0" tIns="0" rIns="0" bIns="0" rtlCol="0"/>
          <a:lstStyle/>
          <a:p>
            <a:endParaRPr/>
          </a:p>
        </p:txBody>
      </p:sp>
      <p:sp>
        <p:nvSpPr>
          <p:cNvPr id="105" name="object 105"/>
          <p:cNvSpPr txBox="1"/>
          <p:nvPr/>
        </p:nvSpPr>
        <p:spPr>
          <a:xfrm>
            <a:off x="3693414" y="536371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06" name="object 106"/>
          <p:cNvSpPr txBox="1"/>
          <p:nvPr/>
        </p:nvSpPr>
        <p:spPr>
          <a:xfrm>
            <a:off x="3693414" y="456882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107" name="object 107"/>
          <p:cNvSpPr txBox="1"/>
          <p:nvPr/>
        </p:nvSpPr>
        <p:spPr>
          <a:xfrm>
            <a:off x="3594353" y="377418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08" name="object 108"/>
          <p:cNvSpPr txBox="1"/>
          <p:nvPr/>
        </p:nvSpPr>
        <p:spPr>
          <a:xfrm>
            <a:off x="3594353" y="297967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109" name="object 109"/>
          <p:cNvSpPr/>
          <p:nvPr/>
        </p:nvSpPr>
        <p:spPr>
          <a:xfrm>
            <a:off x="4109465" y="5653747"/>
            <a:ext cx="2420492" cy="326593"/>
          </a:xfrm>
          <a:prstGeom prst="rect">
            <a:avLst/>
          </a:prstGeom>
          <a:blipFill>
            <a:blip r:embed="rId2" cstate="print"/>
            <a:stretch>
              <a:fillRect/>
            </a:stretch>
          </a:blipFill>
        </p:spPr>
        <p:txBody>
          <a:bodyPr wrap="square" lIns="0" tIns="0" rIns="0" bIns="0" rtlCol="0"/>
          <a:lstStyle/>
          <a:p>
            <a:endParaRPr/>
          </a:p>
        </p:txBody>
      </p:sp>
      <p:sp>
        <p:nvSpPr>
          <p:cNvPr id="110" name="object 110"/>
          <p:cNvSpPr/>
          <p:nvPr/>
        </p:nvSpPr>
        <p:spPr>
          <a:xfrm>
            <a:off x="4259579" y="230886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BEBEBE"/>
          </a:solidFill>
        </p:spPr>
        <p:txBody>
          <a:bodyPr wrap="square" lIns="0" tIns="0" rIns="0" bIns="0" rtlCol="0"/>
          <a:lstStyle/>
          <a:p>
            <a:endParaRPr/>
          </a:p>
        </p:txBody>
      </p:sp>
      <p:sp>
        <p:nvSpPr>
          <p:cNvPr id="111" name="object 111"/>
          <p:cNvSpPr/>
          <p:nvPr/>
        </p:nvSpPr>
        <p:spPr>
          <a:xfrm>
            <a:off x="4259579" y="230886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2" name="object 112"/>
          <p:cNvSpPr/>
          <p:nvPr/>
        </p:nvSpPr>
        <p:spPr>
          <a:xfrm>
            <a:off x="4259579" y="252374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113" name="object 113"/>
          <p:cNvSpPr/>
          <p:nvPr/>
        </p:nvSpPr>
        <p:spPr>
          <a:xfrm>
            <a:off x="4259579" y="252374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4259579" y="2738627"/>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115" name="object 115"/>
          <p:cNvSpPr/>
          <p:nvPr/>
        </p:nvSpPr>
        <p:spPr>
          <a:xfrm>
            <a:off x="4259579" y="2738627"/>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6" name="object 116"/>
          <p:cNvSpPr/>
          <p:nvPr/>
        </p:nvSpPr>
        <p:spPr>
          <a:xfrm>
            <a:off x="4259579" y="295351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8ADEFF"/>
          </a:solidFill>
        </p:spPr>
        <p:txBody>
          <a:bodyPr wrap="square" lIns="0" tIns="0" rIns="0" bIns="0" rtlCol="0"/>
          <a:lstStyle/>
          <a:p>
            <a:endParaRPr/>
          </a:p>
        </p:txBody>
      </p:sp>
      <p:sp>
        <p:nvSpPr>
          <p:cNvPr id="117" name="object 117"/>
          <p:cNvSpPr/>
          <p:nvPr/>
        </p:nvSpPr>
        <p:spPr>
          <a:xfrm>
            <a:off x="4259579" y="295351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4259579" y="3169920"/>
            <a:ext cx="97790" cy="96520"/>
          </a:xfrm>
          <a:custGeom>
            <a:avLst/>
            <a:gdLst/>
            <a:ahLst/>
            <a:cxnLst/>
            <a:rect l="l" t="t" r="r" b="b"/>
            <a:pathLst>
              <a:path w="97789" h="96520">
                <a:moveTo>
                  <a:pt x="0" y="96012"/>
                </a:moveTo>
                <a:lnTo>
                  <a:pt x="97536" y="96012"/>
                </a:lnTo>
                <a:lnTo>
                  <a:pt x="97536" y="0"/>
                </a:lnTo>
                <a:lnTo>
                  <a:pt x="0" y="0"/>
                </a:lnTo>
                <a:lnTo>
                  <a:pt x="0" y="96012"/>
                </a:lnTo>
                <a:close/>
              </a:path>
            </a:pathLst>
          </a:custGeom>
          <a:solidFill>
            <a:srgbClr val="3366FF"/>
          </a:solidFill>
        </p:spPr>
        <p:txBody>
          <a:bodyPr wrap="square" lIns="0" tIns="0" rIns="0" bIns="0" rtlCol="0"/>
          <a:lstStyle/>
          <a:p>
            <a:endParaRPr/>
          </a:p>
        </p:txBody>
      </p:sp>
      <p:sp>
        <p:nvSpPr>
          <p:cNvPr id="119" name="object 119"/>
          <p:cNvSpPr/>
          <p:nvPr/>
        </p:nvSpPr>
        <p:spPr>
          <a:xfrm>
            <a:off x="4259579" y="3169920"/>
            <a:ext cx="97790" cy="96520"/>
          </a:xfrm>
          <a:custGeom>
            <a:avLst/>
            <a:gdLst/>
            <a:ahLst/>
            <a:cxnLst/>
            <a:rect l="l" t="t" r="r" b="b"/>
            <a:pathLst>
              <a:path w="97789" h="96520">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20" name="object 120"/>
          <p:cNvSpPr txBox="1"/>
          <p:nvPr/>
        </p:nvSpPr>
        <p:spPr>
          <a:xfrm>
            <a:off x="4388865" y="2446766"/>
            <a:ext cx="915669" cy="882650"/>
          </a:xfrm>
          <a:prstGeom prst="rect">
            <a:avLst/>
          </a:prstGeom>
        </p:spPr>
        <p:txBody>
          <a:bodyPr vert="horz" wrap="square" lIns="0" tIns="0" rIns="0" bIns="0" rtlCol="0">
            <a:spAutoFit/>
          </a:bodyPr>
          <a:lstStyle/>
          <a:p>
            <a:pPr marL="12700" marR="5080">
              <a:lnSpc>
                <a:spcPct val="100899"/>
              </a:lnSpc>
            </a:pPr>
            <a:r>
              <a:rPr sz="1400" spc="-5" dirty="0">
                <a:latin typeface="Univers for BP"/>
                <a:cs typeface="Univers for BP"/>
              </a:rPr>
              <a:t>Africa  </a:t>
            </a:r>
            <a:r>
              <a:rPr sz="1400" dirty="0">
                <a:latin typeface="Univers for BP"/>
                <a:cs typeface="Univers for BP"/>
              </a:rPr>
              <a:t>Other</a:t>
            </a:r>
            <a:r>
              <a:rPr sz="1400" spc="-90" dirty="0">
                <a:latin typeface="Univers for BP"/>
                <a:cs typeface="Univers for BP"/>
              </a:rPr>
              <a:t> </a:t>
            </a:r>
            <a:r>
              <a:rPr sz="1400" spc="-5" dirty="0">
                <a:latin typeface="Univers for BP"/>
                <a:cs typeface="Univers for BP"/>
              </a:rPr>
              <a:t>Asia  India  China</a:t>
            </a:r>
            <a:endParaRPr sz="1400">
              <a:latin typeface="Univers for BP"/>
              <a:cs typeface="Univers for BP"/>
            </a:endParaRPr>
          </a:p>
        </p:txBody>
      </p:sp>
      <p:sp>
        <p:nvSpPr>
          <p:cNvPr id="121" name="object 121"/>
          <p:cNvSpPr/>
          <p:nvPr/>
        </p:nvSpPr>
        <p:spPr>
          <a:xfrm>
            <a:off x="4259579" y="3384803"/>
            <a:ext cx="97790" cy="96520"/>
          </a:xfrm>
          <a:custGeom>
            <a:avLst/>
            <a:gdLst/>
            <a:ahLst/>
            <a:cxnLst/>
            <a:rect l="l" t="t" r="r" b="b"/>
            <a:pathLst>
              <a:path w="97789" h="96520">
                <a:moveTo>
                  <a:pt x="0" y="96012"/>
                </a:moveTo>
                <a:lnTo>
                  <a:pt x="97536" y="96012"/>
                </a:lnTo>
                <a:lnTo>
                  <a:pt x="97536" y="0"/>
                </a:lnTo>
                <a:lnTo>
                  <a:pt x="0" y="0"/>
                </a:lnTo>
                <a:lnTo>
                  <a:pt x="0" y="96012"/>
                </a:lnTo>
                <a:close/>
              </a:path>
            </a:pathLst>
          </a:custGeom>
          <a:solidFill>
            <a:srgbClr val="009900"/>
          </a:solidFill>
        </p:spPr>
        <p:txBody>
          <a:bodyPr wrap="square" lIns="0" tIns="0" rIns="0" bIns="0" rtlCol="0"/>
          <a:lstStyle/>
          <a:p>
            <a:endParaRPr/>
          </a:p>
        </p:txBody>
      </p:sp>
      <p:sp>
        <p:nvSpPr>
          <p:cNvPr id="122" name="object 122"/>
          <p:cNvSpPr/>
          <p:nvPr/>
        </p:nvSpPr>
        <p:spPr>
          <a:xfrm>
            <a:off x="4259579" y="3384803"/>
            <a:ext cx="97790" cy="96520"/>
          </a:xfrm>
          <a:custGeom>
            <a:avLst/>
            <a:gdLst/>
            <a:ahLst/>
            <a:cxnLst/>
            <a:rect l="l" t="t" r="r" b="b"/>
            <a:pathLst>
              <a:path w="97789" h="96520">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23" name="object 123"/>
          <p:cNvSpPr txBox="1"/>
          <p:nvPr/>
        </p:nvSpPr>
        <p:spPr>
          <a:xfrm>
            <a:off x="4388865" y="3309111"/>
            <a:ext cx="52197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10" dirty="0">
                <a:latin typeface="Univers for BP"/>
                <a:cs typeface="Univers for BP"/>
              </a:rPr>
              <a:t>E</a:t>
            </a:r>
            <a:r>
              <a:rPr sz="1400" dirty="0">
                <a:latin typeface="Univers for BP"/>
                <a:cs typeface="Univers for BP"/>
              </a:rPr>
              <a:t>CD</a:t>
            </a:r>
            <a:endParaRPr sz="1400">
              <a:latin typeface="Univers for BP"/>
              <a:cs typeface="Univers for BP"/>
            </a:endParaRPr>
          </a:p>
        </p:txBody>
      </p:sp>
      <p:sp>
        <p:nvSpPr>
          <p:cNvPr id="124" name="object 124"/>
          <p:cNvSpPr txBox="1">
            <a:spLocks noGrp="1"/>
          </p:cNvSpPr>
          <p:nvPr>
            <p:ph type="title"/>
          </p:nvPr>
        </p:nvSpPr>
        <p:spPr>
          <a:xfrm>
            <a:off x="509117" y="561213"/>
            <a:ext cx="6100445" cy="335280"/>
          </a:xfrm>
          <a:prstGeom prst="rect">
            <a:avLst/>
          </a:prstGeom>
        </p:spPr>
        <p:txBody>
          <a:bodyPr vert="horz" wrap="square" lIns="0" tIns="0" rIns="0" bIns="0" rtlCol="0">
            <a:spAutoFit/>
          </a:bodyPr>
          <a:lstStyle/>
          <a:p>
            <a:pPr marL="12700">
              <a:lnSpc>
                <a:spcPct val="100000"/>
              </a:lnSpc>
            </a:pPr>
            <a:r>
              <a:rPr spc="-5" dirty="0"/>
              <a:t>The Outlook examines the energy</a:t>
            </a:r>
            <a:r>
              <a:rPr spc="120" dirty="0"/>
              <a:t> </a:t>
            </a:r>
            <a:r>
              <a:rPr spc="-5" dirty="0"/>
              <a:t>transition…</a:t>
            </a:r>
          </a:p>
        </p:txBody>
      </p:sp>
      <p:sp>
        <p:nvSpPr>
          <p:cNvPr id="125" name="object 125"/>
          <p:cNvSpPr txBox="1"/>
          <p:nvPr/>
        </p:nvSpPr>
        <p:spPr>
          <a:xfrm>
            <a:off x="611530" y="6299606"/>
            <a:ext cx="3237230" cy="203835"/>
          </a:xfrm>
          <a:prstGeom prst="rect">
            <a:avLst/>
          </a:prstGeom>
        </p:spPr>
        <p:txBody>
          <a:bodyPr vert="horz" wrap="square" lIns="0" tIns="0" rIns="0" bIns="0" rtlCol="0">
            <a:spAutoFit/>
          </a:bodyPr>
          <a:lstStyle/>
          <a:p>
            <a:pPr marL="12700">
              <a:lnSpc>
                <a:spcPct val="100000"/>
              </a:lnSpc>
            </a:pPr>
            <a:r>
              <a:rPr sz="1200" b="0" dirty="0">
                <a:solidFill>
                  <a:srgbClr val="666666"/>
                </a:solidFill>
                <a:latin typeface="Univers for BP Light"/>
                <a:cs typeface="Univers for BP Light"/>
              </a:rPr>
              <a:t>*Industry excludes </a:t>
            </a:r>
            <a:r>
              <a:rPr sz="1200" b="0" spc="-5" dirty="0">
                <a:solidFill>
                  <a:srgbClr val="666666"/>
                </a:solidFill>
                <a:latin typeface="Univers for BP Light"/>
                <a:cs typeface="Univers for BP Light"/>
              </a:rPr>
              <a:t>non-combusted </a:t>
            </a:r>
            <a:r>
              <a:rPr sz="1200" b="0" dirty="0">
                <a:solidFill>
                  <a:srgbClr val="666666"/>
                </a:solidFill>
                <a:latin typeface="Univers for BP Light"/>
                <a:cs typeface="Univers for BP Light"/>
              </a:rPr>
              <a:t>use of</a:t>
            </a:r>
            <a:r>
              <a:rPr sz="1200" b="0" spc="-130" dirty="0">
                <a:solidFill>
                  <a:srgbClr val="666666"/>
                </a:solidFill>
                <a:latin typeface="Univers for BP Light"/>
                <a:cs typeface="Univers for BP Light"/>
              </a:rPr>
              <a:t> </a:t>
            </a:r>
            <a:r>
              <a:rPr sz="1200" b="0" dirty="0">
                <a:solidFill>
                  <a:srgbClr val="666666"/>
                </a:solidFill>
                <a:latin typeface="Univers for BP Light"/>
                <a:cs typeface="Univers for BP Light"/>
              </a:rPr>
              <a:t>fuels</a:t>
            </a:r>
            <a:endParaRPr sz="1200">
              <a:latin typeface="Univers for BP Light"/>
              <a:cs typeface="Univers for BP Light"/>
            </a:endParaRPr>
          </a:p>
        </p:txBody>
      </p:sp>
      <p:sp>
        <p:nvSpPr>
          <p:cNvPr id="126" name="object 126"/>
          <p:cNvSpPr/>
          <p:nvPr/>
        </p:nvSpPr>
        <p:spPr>
          <a:xfrm>
            <a:off x="7066788" y="5152644"/>
            <a:ext cx="205740" cy="360045"/>
          </a:xfrm>
          <a:custGeom>
            <a:avLst/>
            <a:gdLst/>
            <a:ahLst/>
            <a:cxnLst/>
            <a:rect l="l" t="t" r="r" b="b"/>
            <a:pathLst>
              <a:path w="205740" h="360045">
                <a:moveTo>
                  <a:pt x="205739" y="0"/>
                </a:moveTo>
                <a:lnTo>
                  <a:pt x="0" y="0"/>
                </a:lnTo>
                <a:lnTo>
                  <a:pt x="0" y="359663"/>
                </a:lnTo>
                <a:lnTo>
                  <a:pt x="205739" y="359663"/>
                </a:lnTo>
                <a:lnTo>
                  <a:pt x="205739" y="0"/>
                </a:lnTo>
                <a:close/>
              </a:path>
            </a:pathLst>
          </a:custGeom>
          <a:solidFill>
            <a:srgbClr val="99CC00"/>
          </a:solidFill>
        </p:spPr>
        <p:txBody>
          <a:bodyPr wrap="square" lIns="0" tIns="0" rIns="0" bIns="0" rtlCol="0"/>
          <a:lstStyle/>
          <a:p>
            <a:endParaRPr/>
          </a:p>
        </p:txBody>
      </p:sp>
      <p:sp>
        <p:nvSpPr>
          <p:cNvPr id="127" name="object 127"/>
          <p:cNvSpPr/>
          <p:nvPr/>
        </p:nvSpPr>
        <p:spPr>
          <a:xfrm>
            <a:off x="7374635" y="5035296"/>
            <a:ext cx="205740" cy="477520"/>
          </a:xfrm>
          <a:custGeom>
            <a:avLst/>
            <a:gdLst/>
            <a:ahLst/>
            <a:cxnLst/>
            <a:rect l="l" t="t" r="r" b="b"/>
            <a:pathLst>
              <a:path w="205740" h="477520">
                <a:moveTo>
                  <a:pt x="205740" y="0"/>
                </a:moveTo>
                <a:lnTo>
                  <a:pt x="0" y="0"/>
                </a:lnTo>
                <a:lnTo>
                  <a:pt x="0" y="477011"/>
                </a:lnTo>
                <a:lnTo>
                  <a:pt x="205740" y="477011"/>
                </a:lnTo>
                <a:lnTo>
                  <a:pt x="205740" y="0"/>
                </a:lnTo>
                <a:close/>
              </a:path>
            </a:pathLst>
          </a:custGeom>
          <a:solidFill>
            <a:srgbClr val="99CC00"/>
          </a:solidFill>
        </p:spPr>
        <p:txBody>
          <a:bodyPr wrap="square" lIns="0" tIns="0" rIns="0" bIns="0" rtlCol="0"/>
          <a:lstStyle/>
          <a:p>
            <a:endParaRPr/>
          </a:p>
        </p:txBody>
      </p:sp>
      <p:sp>
        <p:nvSpPr>
          <p:cNvPr id="128" name="object 128"/>
          <p:cNvSpPr/>
          <p:nvPr/>
        </p:nvSpPr>
        <p:spPr>
          <a:xfrm>
            <a:off x="7684007" y="5009388"/>
            <a:ext cx="205740" cy="502920"/>
          </a:xfrm>
          <a:custGeom>
            <a:avLst/>
            <a:gdLst/>
            <a:ahLst/>
            <a:cxnLst/>
            <a:rect l="l" t="t" r="r" b="b"/>
            <a:pathLst>
              <a:path w="205740" h="502920">
                <a:moveTo>
                  <a:pt x="205740" y="0"/>
                </a:moveTo>
                <a:lnTo>
                  <a:pt x="0" y="0"/>
                </a:lnTo>
                <a:lnTo>
                  <a:pt x="0" y="502920"/>
                </a:lnTo>
                <a:lnTo>
                  <a:pt x="205740" y="502920"/>
                </a:lnTo>
                <a:lnTo>
                  <a:pt x="205740" y="0"/>
                </a:lnTo>
                <a:close/>
              </a:path>
            </a:pathLst>
          </a:custGeom>
          <a:solidFill>
            <a:srgbClr val="99CC00"/>
          </a:solidFill>
        </p:spPr>
        <p:txBody>
          <a:bodyPr wrap="square" lIns="0" tIns="0" rIns="0" bIns="0" rtlCol="0"/>
          <a:lstStyle/>
          <a:p>
            <a:endParaRPr/>
          </a:p>
        </p:txBody>
      </p:sp>
      <p:sp>
        <p:nvSpPr>
          <p:cNvPr id="129" name="object 129"/>
          <p:cNvSpPr/>
          <p:nvPr/>
        </p:nvSpPr>
        <p:spPr>
          <a:xfrm>
            <a:off x="7993380" y="4940808"/>
            <a:ext cx="205740" cy="571500"/>
          </a:xfrm>
          <a:custGeom>
            <a:avLst/>
            <a:gdLst/>
            <a:ahLst/>
            <a:cxnLst/>
            <a:rect l="l" t="t" r="r" b="b"/>
            <a:pathLst>
              <a:path w="205740" h="571500">
                <a:moveTo>
                  <a:pt x="205740" y="0"/>
                </a:moveTo>
                <a:lnTo>
                  <a:pt x="0" y="0"/>
                </a:lnTo>
                <a:lnTo>
                  <a:pt x="0" y="571500"/>
                </a:lnTo>
                <a:lnTo>
                  <a:pt x="205740" y="571500"/>
                </a:lnTo>
                <a:lnTo>
                  <a:pt x="205740" y="0"/>
                </a:lnTo>
                <a:close/>
              </a:path>
            </a:pathLst>
          </a:custGeom>
          <a:solidFill>
            <a:srgbClr val="99CC00"/>
          </a:solidFill>
        </p:spPr>
        <p:txBody>
          <a:bodyPr wrap="square" lIns="0" tIns="0" rIns="0" bIns="0" rtlCol="0"/>
          <a:lstStyle/>
          <a:p>
            <a:endParaRPr/>
          </a:p>
        </p:txBody>
      </p:sp>
      <p:sp>
        <p:nvSpPr>
          <p:cNvPr id="130" name="object 130"/>
          <p:cNvSpPr/>
          <p:nvPr/>
        </p:nvSpPr>
        <p:spPr>
          <a:xfrm>
            <a:off x="8302752" y="4870703"/>
            <a:ext cx="205740" cy="641985"/>
          </a:xfrm>
          <a:custGeom>
            <a:avLst/>
            <a:gdLst/>
            <a:ahLst/>
            <a:cxnLst/>
            <a:rect l="l" t="t" r="r" b="b"/>
            <a:pathLst>
              <a:path w="205740" h="641985">
                <a:moveTo>
                  <a:pt x="205740" y="0"/>
                </a:moveTo>
                <a:lnTo>
                  <a:pt x="0" y="0"/>
                </a:lnTo>
                <a:lnTo>
                  <a:pt x="0" y="641604"/>
                </a:lnTo>
                <a:lnTo>
                  <a:pt x="205740" y="641604"/>
                </a:lnTo>
                <a:lnTo>
                  <a:pt x="205740" y="0"/>
                </a:lnTo>
                <a:close/>
              </a:path>
            </a:pathLst>
          </a:custGeom>
          <a:solidFill>
            <a:srgbClr val="99CC00"/>
          </a:solidFill>
        </p:spPr>
        <p:txBody>
          <a:bodyPr wrap="square" lIns="0" tIns="0" rIns="0" bIns="0" rtlCol="0"/>
          <a:lstStyle/>
          <a:p>
            <a:endParaRPr/>
          </a:p>
        </p:txBody>
      </p:sp>
      <p:sp>
        <p:nvSpPr>
          <p:cNvPr id="131" name="object 131"/>
          <p:cNvSpPr/>
          <p:nvPr/>
        </p:nvSpPr>
        <p:spPr>
          <a:xfrm>
            <a:off x="8610600" y="4783835"/>
            <a:ext cx="205740" cy="728980"/>
          </a:xfrm>
          <a:custGeom>
            <a:avLst/>
            <a:gdLst/>
            <a:ahLst/>
            <a:cxnLst/>
            <a:rect l="l" t="t" r="r" b="b"/>
            <a:pathLst>
              <a:path w="205740" h="728979">
                <a:moveTo>
                  <a:pt x="205740" y="0"/>
                </a:moveTo>
                <a:lnTo>
                  <a:pt x="0" y="0"/>
                </a:lnTo>
                <a:lnTo>
                  <a:pt x="0" y="728472"/>
                </a:lnTo>
                <a:lnTo>
                  <a:pt x="205740" y="728472"/>
                </a:lnTo>
                <a:lnTo>
                  <a:pt x="205740" y="0"/>
                </a:lnTo>
                <a:close/>
              </a:path>
            </a:pathLst>
          </a:custGeom>
          <a:solidFill>
            <a:srgbClr val="99CC00"/>
          </a:solidFill>
        </p:spPr>
        <p:txBody>
          <a:bodyPr wrap="square" lIns="0" tIns="0" rIns="0" bIns="0" rtlCol="0"/>
          <a:lstStyle/>
          <a:p>
            <a:endParaRPr/>
          </a:p>
        </p:txBody>
      </p:sp>
      <p:sp>
        <p:nvSpPr>
          <p:cNvPr id="132" name="object 132"/>
          <p:cNvSpPr/>
          <p:nvPr/>
        </p:nvSpPr>
        <p:spPr>
          <a:xfrm>
            <a:off x="8919971" y="4736591"/>
            <a:ext cx="205740" cy="775970"/>
          </a:xfrm>
          <a:custGeom>
            <a:avLst/>
            <a:gdLst/>
            <a:ahLst/>
            <a:cxnLst/>
            <a:rect l="l" t="t" r="r" b="b"/>
            <a:pathLst>
              <a:path w="205740" h="775970">
                <a:moveTo>
                  <a:pt x="205739" y="0"/>
                </a:moveTo>
                <a:lnTo>
                  <a:pt x="0" y="0"/>
                </a:lnTo>
                <a:lnTo>
                  <a:pt x="0" y="775715"/>
                </a:lnTo>
                <a:lnTo>
                  <a:pt x="205739" y="775715"/>
                </a:lnTo>
                <a:lnTo>
                  <a:pt x="205739" y="0"/>
                </a:lnTo>
                <a:close/>
              </a:path>
            </a:pathLst>
          </a:custGeom>
          <a:solidFill>
            <a:srgbClr val="99CC00"/>
          </a:solidFill>
        </p:spPr>
        <p:txBody>
          <a:bodyPr wrap="square" lIns="0" tIns="0" rIns="0" bIns="0" rtlCol="0"/>
          <a:lstStyle/>
          <a:p>
            <a:endParaRPr/>
          </a:p>
        </p:txBody>
      </p:sp>
      <p:sp>
        <p:nvSpPr>
          <p:cNvPr id="133" name="object 133"/>
          <p:cNvSpPr/>
          <p:nvPr/>
        </p:nvSpPr>
        <p:spPr>
          <a:xfrm>
            <a:off x="9229343" y="4741164"/>
            <a:ext cx="205740" cy="771525"/>
          </a:xfrm>
          <a:custGeom>
            <a:avLst/>
            <a:gdLst/>
            <a:ahLst/>
            <a:cxnLst/>
            <a:rect l="l" t="t" r="r" b="b"/>
            <a:pathLst>
              <a:path w="205740" h="771525">
                <a:moveTo>
                  <a:pt x="205739" y="0"/>
                </a:moveTo>
                <a:lnTo>
                  <a:pt x="0" y="0"/>
                </a:lnTo>
                <a:lnTo>
                  <a:pt x="0" y="771144"/>
                </a:lnTo>
                <a:lnTo>
                  <a:pt x="205739" y="771144"/>
                </a:lnTo>
                <a:lnTo>
                  <a:pt x="205739" y="0"/>
                </a:lnTo>
                <a:close/>
              </a:path>
            </a:pathLst>
          </a:custGeom>
          <a:solidFill>
            <a:srgbClr val="99CC00"/>
          </a:solidFill>
        </p:spPr>
        <p:txBody>
          <a:bodyPr wrap="square" lIns="0" tIns="0" rIns="0" bIns="0" rtlCol="0"/>
          <a:lstStyle/>
          <a:p>
            <a:endParaRPr/>
          </a:p>
        </p:txBody>
      </p:sp>
      <p:sp>
        <p:nvSpPr>
          <p:cNvPr id="134" name="object 134"/>
          <p:cNvSpPr/>
          <p:nvPr/>
        </p:nvSpPr>
        <p:spPr>
          <a:xfrm>
            <a:off x="7066788" y="5152644"/>
            <a:ext cx="205740" cy="360045"/>
          </a:xfrm>
          <a:custGeom>
            <a:avLst/>
            <a:gdLst/>
            <a:ahLst/>
            <a:cxnLst/>
            <a:rect l="l" t="t" r="r" b="b"/>
            <a:pathLst>
              <a:path w="205740" h="360045">
                <a:moveTo>
                  <a:pt x="0" y="0"/>
                </a:moveTo>
                <a:lnTo>
                  <a:pt x="205739" y="0"/>
                </a:lnTo>
                <a:lnTo>
                  <a:pt x="205739" y="359663"/>
                </a:lnTo>
                <a:lnTo>
                  <a:pt x="0" y="359663"/>
                </a:lnTo>
                <a:lnTo>
                  <a:pt x="0" y="0"/>
                </a:lnTo>
                <a:close/>
              </a:path>
            </a:pathLst>
          </a:custGeom>
          <a:ln w="9144">
            <a:solidFill>
              <a:srgbClr val="BEBEBE"/>
            </a:solidFill>
          </a:ln>
        </p:spPr>
        <p:txBody>
          <a:bodyPr wrap="square" lIns="0" tIns="0" rIns="0" bIns="0" rtlCol="0"/>
          <a:lstStyle/>
          <a:p>
            <a:endParaRPr/>
          </a:p>
        </p:txBody>
      </p:sp>
      <p:sp>
        <p:nvSpPr>
          <p:cNvPr id="135" name="object 135"/>
          <p:cNvSpPr/>
          <p:nvPr/>
        </p:nvSpPr>
        <p:spPr>
          <a:xfrm>
            <a:off x="7374635" y="5035296"/>
            <a:ext cx="205740" cy="477520"/>
          </a:xfrm>
          <a:custGeom>
            <a:avLst/>
            <a:gdLst/>
            <a:ahLst/>
            <a:cxnLst/>
            <a:rect l="l" t="t" r="r" b="b"/>
            <a:pathLst>
              <a:path w="205740" h="477520">
                <a:moveTo>
                  <a:pt x="0" y="0"/>
                </a:moveTo>
                <a:lnTo>
                  <a:pt x="205740" y="0"/>
                </a:lnTo>
                <a:lnTo>
                  <a:pt x="205740" y="477011"/>
                </a:lnTo>
                <a:lnTo>
                  <a:pt x="0" y="477011"/>
                </a:lnTo>
                <a:lnTo>
                  <a:pt x="0" y="0"/>
                </a:lnTo>
                <a:close/>
              </a:path>
            </a:pathLst>
          </a:custGeom>
          <a:ln w="9144">
            <a:solidFill>
              <a:srgbClr val="BEBEBE"/>
            </a:solidFill>
          </a:ln>
        </p:spPr>
        <p:txBody>
          <a:bodyPr wrap="square" lIns="0" tIns="0" rIns="0" bIns="0" rtlCol="0"/>
          <a:lstStyle/>
          <a:p>
            <a:endParaRPr/>
          </a:p>
        </p:txBody>
      </p:sp>
      <p:sp>
        <p:nvSpPr>
          <p:cNvPr id="136" name="object 136"/>
          <p:cNvSpPr/>
          <p:nvPr/>
        </p:nvSpPr>
        <p:spPr>
          <a:xfrm>
            <a:off x="7684007" y="5009388"/>
            <a:ext cx="205740" cy="502920"/>
          </a:xfrm>
          <a:custGeom>
            <a:avLst/>
            <a:gdLst/>
            <a:ahLst/>
            <a:cxnLst/>
            <a:rect l="l" t="t" r="r" b="b"/>
            <a:pathLst>
              <a:path w="205740" h="502920">
                <a:moveTo>
                  <a:pt x="0" y="0"/>
                </a:moveTo>
                <a:lnTo>
                  <a:pt x="205740" y="0"/>
                </a:lnTo>
                <a:lnTo>
                  <a:pt x="205740" y="502920"/>
                </a:lnTo>
                <a:lnTo>
                  <a:pt x="0" y="502920"/>
                </a:lnTo>
                <a:lnTo>
                  <a:pt x="0" y="0"/>
                </a:lnTo>
                <a:close/>
              </a:path>
            </a:pathLst>
          </a:custGeom>
          <a:ln w="9144">
            <a:solidFill>
              <a:srgbClr val="BEBEBE"/>
            </a:solidFill>
          </a:ln>
        </p:spPr>
        <p:txBody>
          <a:bodyPr wrap="square" lIns="0" tIns="0" rIns="0" bIns="0" rtlCol="0"/>
          <a:lstStyle/>
          <a:p>
            <a:endParaRPr/>
          </a:p>
        </p:txBody>
      </p:sp>
      <p:sp>
        <p:nvSpPr>
          <p:cNvPr id="137" name="object 137"/>
          <p:cNvSpPr/>
          <p:nvPr/>
        </p:nvSpPr>
        <p:spPr>
          <a:xfrm>
            <a:off x="7993380" y="4940808"/>
            <a:ext cx="205740" cy="571500"/>
          </a:xfrm>
          <a:custGeom>
            <a:avLst/>
            <a:gdLst/>
            <a:ahLst/>
            <a:cxnLst/>
            <a:rect l="l" t="t" r="r" b="b"/>
            <a:pathLst>
              <a:path w="205740" h="571500">
                <a:moveTo>
                  <a:pt x="0" y="0"/>
                </a:moveTo>
                <a:lnTo>
                  <a:pt x="205740" y="0"/>
                </a:lnTo>
                <a:lnTo>
                  <a:pt x="205740" y="571500"/>
                </a:lnTo>
                <a:lnTo>
                  <a:pt x="0" y="571500"/>
                </a:lnTo>
                <a:lnTo>
                  <a:pt x="0" y="0"/>
                </a:lnTo>
                <a:close/>
              </a:path>
            </a:pathLst>
          </a:custGeom>
          <a:ln w="9144">
            <a:solidFill>
              <a:srgbClr val="BEBEBE"/>
            </a:solidFill>
          </a:ln>
        </p:spPr>
        <p:txBody>
          <a:bodyPr wrap="square" lIns="0" tIns="0" rIns="0" bIns="0" rtlCol="0"/>
          <a:lstStyle/>
          <a:p>
            <a:endParaRPr/>
          </a:p>
        </p:txBody>
      </p:sp>
      <p:sp>
        <p:nvSpPr>
          <p:cNvPr id="138" name="object 138"/>
          <p:cNvSpPr/>
          <p:nvPr/>
        </p:nvSpPr>
        <p:spPr>
          <a:xfrm>
            <a:off x="8302752" y="4870703"/>
            <a:ext cx="205740" cy="641985"/>
          </a:xfrm>
          <a:custGeom>
            <a:avLst/>
            <a:gdLst/>
            <a:ahLst/>
            <a:cxnLst/>
            <a:rect l="l" t="t" r="r" b="b"/>
            <a:pathLst>
              <a:path w="205740" h="641985">
                <a:moveTo>
                  <a:pt x="0" y="0"/>
                </a:moveTo>
                <a:lnTo>
                  <a:pt x="205740" y="0"/>
                </a:lnTo>
                <a:lnTo>
                  <a:pt x="205740" y="641604"/>
                </a:lnTo>
                <a:lnTo>
                  <a:pt x="0" y="641604"/>
                </a:lnTo>
                <a:lnTo>
                  <a:pt x="0" y="0"/>
                </a:lnTo>
                <a:close/>
              </a:path>
            </a:pathLst>
          </a:custGeom>
          <a:ln w="9144">
            <a:solidFill>
              <a:srgbClr val="BEBEBE"/>
            </a:solidFill>
          </a:ln>
        </p:spPr>
        <p:txBody>
          <a:bodyPr wrap="square" lIns="0" tIns="0" rIns="0" bIns="0" rtlCol="0"/>
          <a:lstStyle/>
          <a:p>
            <a:endParaRPr/>
          </a:p>
        </p:txBody>
      </p:sp>
      <p:sp>
        <p:nvSpPr>
          <p:cNvPr id="139" name="object 139"/>
          <p:cNvSpPr/>
          <p:nvPr/>
        </p:nvSpPr>
        <p:spPr>
          <a:xfrm>
            <a:off x="8610600" y="4783835"/>
            <a:ext cx="205740" cy="728980"/>
          </a:xfrm>
          <a:custGeom>
            <a:avLst/>
            <a:gdLst/>
            <a:ahLst/>
            <a:cxnLst/>
            <a:rect l="l" t="t" r="r" b="b"/>
            <a:pathLst>
              <a:path w="205740" h="728979">
                <a:moveTo>
                  <a:pt x="0" y="0"/>
                </a:moveTo>
                <a:lnTo>
                  <a:pt x="205740" y="0"/>
                </a:lnTo>
                <a:lnTo>
                  <a:pt x="205740" y="728472"/>
                </a:lnTo>
                <a:lnTo>
                  <a:pt x="0" y="728472"/>
                </a:lnTo>
                <a:lnTo>
                  <a:pt x="0" y="0"/>
                </a:lnTo>
                <a:close/>
              </a:path>
            </a:pathLst>
          </a:custGeom>
          <a:ln w="9144">
            <a:solidFill>
              <a:srgbClr val="BEBEBE"/>
            </a:solidFill>
          </a:ln>
        </p:spPr>
        <p:txBody>
          <a:bodyPr wrap="square" lIns="0" tIns="0" rIns="0" bIns="0" rtlCol="0"/>
          <a:lstStyle/>
          <a:p>
            <a:endParaRPr/>
          </a:p>
        </p:txBody>
      </p:sp>
      <p:sp>
        <p:nvSpPr>
          <p:cNvPr id="140" name="object 140"/>
          <p:cNvSpPr/>
          <p:nvPr/>
        </p:nvSpPr>
        <p:spPr>
          <a:xfrm>
            <a:off x="8919971" y="4736591"/>
            <a:ext cx="205740" cy="775970"/>
          </a:xfrm>
          <a:custGeom>
            <a:avLst/>
            <a:gdLst/>
            <a:ahLst/>
            <a:cxnLst/>
            <a:rect l="l" t="t" r="r" b="b"/>
            <a:pathLst>
              <a:path w="205740" h="775970">
                <a:moveTo>
                  <a:pt x="0" y="0"/>
                </a:moveTo>
                <a:lnTo>
                  <a:pt x="205739" y="0"/>
                </a:lnTo>
                <a:lnTo>
                  <a:pt x="205739" y="775715"/>
                </a:lnTo>
                <a:lnTo>
                  <a:pt x="0" y="775715"/>
                </a:lnTo>
                <a:lnTo>
                  <a:pt x="0" y="0"/>
                </a:lnTo>
                <a:close/>
              </a:path>
            </a:pathLst>
          </a:custGeom>
          <a:ln w="9144">
            <a:solidFill>
              <a:srgbClr val="BEBEBE"/>
            </a:solidFill>
          </a:ln>
        </p:spPr>
        <p:txBody>
          <a:bodyPr wrap="square" lIns="0" tIns="0" rIns="0" bIns="0" rtlCol="0"/>
          <a:lstStyle/>
          <a:p>
            <a:endParaRPr/>
          </a:p>
        </p:txBody>
      </p:sp>
      <p:sp>
        <p:nvSpPr>
          <p:cNvPr id="141" name="object 141"/>
          <p:cNvSpPr/>
          <p:nvPr/>
        </p:nvSpPr>
        <p:spPr>
          <a:xfrm>
            <a:off x="9229343" y="4741164"/>
            <a:ext cx="205740" cy="771525"/>
          </a:xfrm>
          <a:custGeom>
            <a:avLst/>
            <a:gdLst/>
            <a:ahLst/>
            <a:cxnLst/>
            <a:rect l="l" t="t" r="r" b="b"/>
            <a:pathLst>
              <a:path w="205740" h="771525">
                <a:moveTo>
                  <a:pt x="0" y="0"/>
                </a:moveTo>
                <a:lnTo>
                  <a:pt x="205739" y="0"/>
                </a:lnTo>
                <a:lnTo>
                  <a:pt x="205739" y="771144"/>
                </a:lnTo>
                <a:lnTo>
                  <a:pt x="0" y="771144"/>
                </a:lnTo>
                <a:lnTo>
                  <a:pt x="0" y="0"/>
                </a:lnTo>
                <a:close/>
              </a:path>
            </a:pathLst>
          </a:custGeom>
          <a:ln w="9144">
            <a:solidFill>
              <a:srgbClr val="BEBEBE"/>
            </a:solidFill>
          </a:ln>
        </p:spPr>
        <p:txBody>
          <a:bodyPr wrap="square" lIns="0" tIns="0" rIns="0" bIns="0" rtlCol="0"/>
          <a:lstStyle/>
          <a:p>
            <a:endParaRPr/>
          </a:p>
        </p:txBody>
      </p:sp>
      <p:sp>
        <p:nvSpPr>
          <p:cNvPr id="142" name="object 142"/>
          <p:cNvSpPr/>
          <p:nvPr/>
        </p:nvSpPr>
        <p:spPr>
          <a:xfrm>
            <a:off x="7066788" y="5010911"/>
            <a:ext cx="205740" cy="142240"/>
          </a:xfrm>
          <a:custGeom>
            <a:avLst/>
            <a:gdLst/>
            <a:ahLst/>
            <a:cxnLst/>
            <a:rect l="l" t="t" r="r" b="b"/>
            <a:pathLst>
              <a:path w="205740" h="142239">
                <a:moveTo>
                  <a:pt x="205739" y="0"/>
                </a:moveTo>
                <a:lnTo>
                  <a:pt x="0" y="0"/>
                </a:lnTo>
                <a:lnTo>
                  <a:pt x="0" y="141731"/>
                </a:lnTo>
                <a:lnTo>
                  <a:pt x="205739" y="141731"/>
                </a:lnTo>
                <a:lnTo>
                  <a:pt x="205739" y="0"/>
                </a:lnTo>
                <a:close/>
              </a:path>
            </a:pathLst>
          </a:custGeom>
          <a:solidFill>
            <a:srgbClr val="DC0000"/>
          </a:solidFill>
        </p:spPr>
        <p:txBody>
          <a:bodyPr wrap="square" lIns="0" tIns="0" rIns="0" bIns="0" rtlCol="0"/>
          <a:lstStyle/>
          <a:p>
            <a:endParaRPr/>
          </a:p>
        </p:txBody>
      </p:sp>
      <p:sp>
        <p:nvSpPr>
          <p:cNvPr id="143" name="object 143"/>
          <p:cNvSpPr/>
          <p:nvPr/>
        </p:nvSpPr>
        <p:spPr>
          <a:xfrm>
            <a:off x="7374635" y="4829555"/>
            <a:ext cx="205740" cy="205740"/>
          </a:xfrm>
          <a:custGeom>
            <a:avLst/>
            <a:gdLst/>
            <a:ahLst/>
            <a:cxnLst/>
            <a:rect l="l" t="t" r="r" b="b"/>
            <a:pathLst>
              <a:path w="205740" h="205739">
                <a:moveTo>
                  <a:pt x="205740" y="0"/>
                </a:moveTo>
                <a:lnTo>
                  <a:pt x="0" y="0"/>
                </a:lnTo>
                <a:lnTo>
                  <a:pt x="0" y="205740"/>
                </a:lnTo>
                <a:lnTo>
                  <a:pt x="205740" y="205740"/>
                </a:lnTo>
                <a:lnTo>
                  <a:pt x="205740" y="0"/>
                </a:lnTo>
                <a:close/>
              </a:path>
            </a:pathLst>
          </a:custGeom>
          <a:solidFill>
            <a:srgbClr val="DC0000"/>
          </a:solidFill>
        </p:spPr>
        <p:txBody>
          <a:bodyPr wrap="square" lIns="0" tIns="0" rIns="0" bIns="0" rtlCol="0"/>
          <a:lstStyle/>
          <a:p>
            <a:endParaRPr/>
          </a:p>
        </p:txBody>
      </p:sp>
      <p:sp>
        <p:nvSpPr>
          <p:cNvPr id="144" name="object 144"/>
          <p:cNvSpPr/>
          <p:nvPr/>
        </p:nvSpPr>
        <p:spPr>
          <a:xfrm>
            <a:off x="7684007" y="4727447"/>
            <a:ext cx="205740" cy="281940"/>
          </a:xfrm>
          <a:custGeom>
            <a:avLst/>
            <a:gdLst/>
            <a:ahLst/>
            <a:cxnLst/>
            <a:rect l="l" t="t" r="r" b="b"/>
            <a:pathLst>
              <a:path w="205740" h="281939">
                <a:moveTo>
                  <a:pt x="205740" y="0"/>
                </a:moveTo>
                <a:lnTo>
                  <a:pt x="0" y="0"/>
                </a:lnTo>
                <a:lnTo>
                  <a:pt x="0" y="281939"/>
                </a:lnTo>
                <a:lnTo>
                  <a:pt x="205740" y="281939"/>
                </a:lnTo>
                <a:lnTo>
                  <a:pt x="205740" y="0"/>
                </a:lnTo>
                <a:close/>
              </a:path>
            </a:pathLst>
          </a:custGeom>
          <a:solidFill>
            <a:srgbClr val="DC0000"/>
          </a:solidFill>
        </p:spPr>
        <p:txBody>
          <a:bodyPr wrap="square" lIns="0" tIns="0" rIns="0" bIns="0" rtlCol="0"/>
          <a:lstStyle/>
          <a:p>
            <a:endParaRPr/>
          </a:p>
        </p:txBody>
      </p:sp>
      <p:sp>
        <p:nvSpPr>
          <p:cNvPr id="145" name="object 145"/>
          <p:cNvSpPr/>
          <p:nvPr/>
        </p:nvSpPr>
        <p:spPr>
          <a:xfrm>
            <a:off x="7993380" y="4593335"/>
            <a:ext cx="205740" cy="347980"/>
          </a:xfrm>
          <a:custGeom>
            <a:avLst/>
            <a:gdLst/>
            <a:ahLst/>
            <a:cxnLst/>
            <a:rect l="l" t="t" r="r" b="b"/>
            <a:pathLst>
              <a:path w="205740" h="347979">
                <a:moveTo>
                  <a:pt x="205740" y="0"/>
                </a:moveTo>
                <a:lnTo>
                  <a:pt x="0" y="0"/>
                </a:lnTo>
                <a:lnTo>
                  <a:pt x="0" y="347471"/>
                </a:lnTo>
                <a:lnTo>
                  <a:pt x="205740" y="347471"/>
                </a:lnTo>
                <a:lnTo>
                  <a:pt x="205740" y="0"/>
                </a:lnTo>
                <a:close/>
              </a:path>
            </a:pathLst>
          </a:custGeom>
          <a:solidFill>
            <a:srgbClr val="DC0000"/>
          </a:solidFill>
        </p:spPr>
        <p:txBody>
          <a:bodyPr wrap="square" lIns="0" tIns="0" rIns="0" bIns="0" rtlCol="0"/>
          <a:lstStyle/>
          <a:p>
            <a:endParaRPr/>
          </a:p>
        </p:txBody>
      </p:sp>
      <p:sp>
        <p:nvSpPr>
          <p:cNvPr id="146" name="object 146"/>
          <p:cNvSpPr/>
          <p:nvPr/>
        </p:nvSpPr>
        <p:spPr>
          <a:xfrm>
            <a:off x="8302752" y="4413503"/>
            <a:ext cx="205740" cy="457200"/>
          </a:xfrm>
          <a:custGeom>
            <a:avLst/>
            <a:gdLst/>
            <a:ahLst/>
            <a:cxnLst/>
            <a:rect l="l" t="t" r="r" b="b"/>
            <a:pathLst>
              <a:path w="205740" h="457200">
                <a:moveTo>
                  <a:pt x="205740" y="0"/>
                </a:moveTo>
                <a:lnTo>
                  <a:pt x="0" y="0"/>
                </a:lnTo>
                <a:lnTo>
                  <a:pt x="0" y="457200"/>
                </a:lnTo>
                <a:lnTo>
                  <a:pt x="205740" y="457200"/>
                </a:lnTo>
                <a:lnTo>
                  <a:pt x="205740" y="0"/>
                </a:lnTo>
                <a:close/>
              </a:path>
            </a:pathLst>
          </a:custGeom>
          <a:solidFill>
            <a:srgbClr val="DC0000"/>
          </a:solidFill>
        </p:spPr>
        <p:txBody>
          <a:bodyPr wrap="square" lIns="0" tIns="0" rIns="0" bIns="0" rtlCol="0"/>
          <a:lstStyle/>
          <a:p>
            <a:endParaRPr/>
          </a:p>
        </p:txBody>
      </p:sp>
      <p:sp>
        <p:nvSpPr>
          <p:cNvPr id="147" name="object 147"/>
          <p:cNvSpPr/>
          <p:nvPr/>
        </p:nvSpPr>
        <p:spPr>
          <a:xfrm>
            <a:off x="8610600" y="4221479"/>
            <a:ext cx="205740" cy="562610"/>
          </a:xfrm>
          <a:custGeom>
            <a:avLst/>
            <a:gdLst/>
            <a:ahLst/>
            <a:cxnLst/>
            <a:rect l="l" t="t" r="r" b="b"/>
            <a:pathLst>
              <a:path w="205740" h="562610">
                <a:moveTo>
                  <a:pt x="205740" y="0"/>
                </a:moveTo>
                <a:lnTo>
                  <a:pt x="0" y="0"/>
                </a:lnTo>
                <a:lnTo>
                  <a:pt x="0" y="562356"/>
                </a:lnTo>
                <a:lnTo>
                  <a:pt x="205740" y="562356"/>
                </a:lnTo>
                <a:lnTo>
                  <a:pt x="205740" y="0"/>
                </a:lnTo>
                <a:close/>
              </a:path>
            </a:pathLst>
          </a:custGeom>
          <a:solidFill>
            <a:srgbClr val="DC0000"/>
          </a:solidFill>
        </p:spPr>
        <p:txBody>
          <a:bodyPr wrap="square" lIns="0" tIns="0" rIns="0" bIns="0" rtlCol="0"/>
          <a:lstStyle/>
          <a:p>
            <a:endParaRPr/>
          </a:p>
        </p:txBody>
      </p:sp>
      <p:sp>
        <p:nvSpPr>
          <p:cNvPr id="148" name="object 148"/>
          <p:cNvSpPr/>
          <p:nvPr/>
        </p:nvSpPr>
        <p:spPr>
          <a:xfrm>
            <a:off x="8919971" y="4075176"/>
            <a:ext cx="205740" cy="661670"/>
          </a:xfrm>
          <a:custGeom>
            <a:avLst/>
            <a:gdLst/>
            <a:ahLst/>
            <a:cxnLst/>
            <a:rect l="l" t="t" r="r" b="b"/>
            <a:pathLst>
              <a:path w="205740" h="661670">
                <a:moveTo>
                  <a:pt x="205739" y="0"/>
                </a:moveTo>
                <a:lnTo>
                  <a:pt x="0" y="0"/>
                </a:lnTo>
                <a:lnTo>
                  <a:pt x="0" y="661416"/>
                </a:lnTo>
                <a:lnTo>
                  <a:pt x="205739" y="661416"/>
                </a:lnTo>
                <a:lnTo>
                  <a:pt x="205739" y="0"/>
                </a:lnTo>
                <a:close/>
              </a:path>
            </a:pathLst>
          </a:custGeom>
          <a:solidFill>
            <a:srgbClr val="DC0000"/>
          </a:solidFill>
        </p:spPr>
        <p:txBody>
          <a:bodyPr wrap="square" lIns="0" tIns="0" rIns="0" bIns="0" rtlCol="0"/>
          <a:lstStyle/>
          <a:p>
            <a:endParaRPr/>
          </a:p>
        </p:txBody>
      </p:sp>
      <p:sp>
        <p:nvSpPr>
          <p:cNvPr id="149" name="object 149"/>
          <p:cNvSpPr/>
          <p:nvPr/>
        </p:nvSpPr>
        <p:spPr>
          <a:xfrm>
            <a:off x="9229343" y="3991355"/>
            <a:ext cx="205740" cy="749935"/>
          </a:xfrm>
          <a:custGeom>
            <a:avLst/>
            <a:gdLst/>
            <a:ahLst/>
            <a:cxnLst/>
            <a:rect l="l" t="t" r="r" b="b"/>
            <a:pathLst>
              <a:path w="205740" h="749935">
                <a:moveTo>
                  <a:pt x="205739" y="0"/>
                </a:moveTo>
                <a:lnTo>
                  <a:pt x="0" y="0"/>
                </a:lnTo>
                <a:lnTo>
                  <a:pt x="0" y="749808"/>
                </a:lnTo>
                <a:lnTo>
                  <a:pt x="205739" y="749808"/>
                </a:lnTo>
                <a:lnTo>
                  <a:pt x="205739" y="0"/>
                </a:lnTo>
                <a:close/>
              </a:path>
            </a:pathLst>
          </a:custGeom>
          <a:solidFill>
            <a:srgbClr val="DC0000"/>
          </a:solidFill>
        </p:spPr>
        <p:txBody>
          <a:bodyPr wrap="square" lIns="0" tIns="0" rIns="0" bIns="0" rtlCol="0"/>
          <a:lstStyle/>
          <a:p>
            <a:endParaRPr/>
          </a:p>
        </p:txBody>
      </p:sp>
      <p:sp>
        <p:nvSpPr>
          <p:cNvPr id="150" name="object 150"/>
          <p:cNvSpPr/>
          <p:nvPr/>
        </p:nvSpPr>
        <p:spPr>
          <a:xfrm>
            <a:off x="7066788" y="5010911"/>
            <a:ext cx="205740" cy="142240"/>
          </a:xfrm>
          <a:custGeom>
            <a:avLst/>
            <a:gdLst/>
            <a:ahLst/>
            <a:cxnLst/>
            <a:rect l="l" t="t" r="r" b="b"/>
            <a:pathLst>
              <a:path w="205740" h="142239">
                <a:moveTo>
                  <a:pt x="0" y="0"/>
                </a:moveTo>
                <a:lnTo>
                  <a:pt x="205739" y="0"/>
                </a:lnTo>
                <a:lnTo>
                  <a:pt x="205739" y="141731"/>
                </a:lnTo>
                <a:lnTo>
                  <a:pt x="0" y="141731"/>
                </a:lnTo>
                <a:lnTo>
                  <a:pt x="0" y="0"/>
                </a:lnTo>
                <a:close/>
              </a:path>
            </a:pathLst>
          </a:custGeom>
          <a:ln w="9144">
            <a:solidFill>
              <a:srgbClr val="BEBEBE"/>
            </a:solidFill>
          </a:ln>
        </p:spPr>
        <p:txBody>
          <a:bodyPr wrap="square" lIns="0" tIns="0" rIns="0" bIns="0" rtlCol="0"/>
          <a:lstStyle/>
          <a:p>
            <a:endParaRPr/>
          </a:p>
        </p:txBody>
      </p:sp>
      <p:sp>
        <p:nvSpPr>
          <p:cNvPr id="151" name="object 151"/>
          <p:cNvSpPr/>
          <p:nvPr/>
        </p:nvSpPr>
        <p:spPr>
          <a:xfrm>
            <a:off x="7374635" y="4829555"/>
            <a:ext cx="205740" cy="205740"/>
          </a:xfrm>
          <a:custGeom>
            <a:avLst/>
            <a:gdLst/>
            <a:ahLst/>
            <a:cxnLst/>
            <a:rect l="l" t="t" r="r" b="b"/>
            <a:pathLst>
              <a:path w="205740" h="205739">
                <a:moveTo>
                  <a:pt x="0" y="0"/>
                </a:moveTo>
                <a:lnTo>
                  <a:pt x="205740" y="0"/>
                </a:lnTo>
                <a:lnTo>
                  <a:pt x="205740" y="205740"/>
                </a:lnTo>
                <a:lnTo>
                  <a:pt x="0" y="205740"/>
                </a:lnTo>
                <a:lnTo>
                  <a:pt x="0" y="0"/>
                </a:lnTo>
                <a:close/>
              </a:path>
            </a:pathLst>
          </a:custGeom>
          <a:ln w="9144">
            <a:solidFill>
              <a:srgbClr val="BEBEBE"/>
            </a:solidFill>
          </a:ln>
        </p:spPr>
        <p:txBody>
          <a:bodyPr wrap="square" lIns="0" tIns="0" rIns="0" bIns="0" rtlCol="0"/>
          <a:lstStyle/>
          <a:p>
            <a:endParaRPr/>
          </a:p>
        </p:txBody>
      </p:sp>
      <p:sp>
        <p:nvSpPr>
          <p:cNvPr id="152" name="object 152"/>
          <p:cNvSpPr/>
          <p:nvPr/>
        </p:nvSpPr>
        <p:spPr>
          <a:xfrm>
            <a:off x="7684007" y="4727447"/>
            <a:ext cx="205740" cy="281940"/>
          </a:xfrm>
          <a:custGeom>
            <a:avLst/>
            <a:gdLst/>
            <a:ahLst/>
            <a:cxnLst/>
            <a:rect l="l" t="t" r="r" b="b"/>
            <a:pathLst>
              <a:path w="205740" h="281939">
                <a:moveTo>
                  <a:pt x="0" y="0"/>
                </a:moveTo>
                <a:lnTo>
                  <a:pt x="205740" y="0"/>
                </a:lnTo>
                <a:lnTo>
                  <a:pt x="205740" y="281939"/>
                </a:lnTo>
                <a:lnTo>
                  <a:pt x="0" y="281939"/>
                </a:lnTo>
                <a:lnTo>
                  <a:pt x="0" y="0"/>
                </a:lnTo>
                <a:close/>
              </a:path>
            </a:pathLst>
          </a:custGeom>
          <a:ln w="9144">
            <a:solidFill>
              <a:srgbClr val="BEBEBE"/>
            </a:solidFill>
          </a:ln>
        </p:spPr>
        <p:txBody>
          <a:bodyPr wrap="square" lIns="0" tIns="0" rIns="0" bIns="0" rtlCol="0"/>
          <a:lstStyle/>
          <a:p>
            <a:endParaRPr/>
          </a:p>
        </p:txBody>
      </p:sp>
      <p:sp>
        <p:nvSpPr>
          <p:cNvPr id="153" name="object 153"/>
          <p:cNvSpPr/>
          <p:nvPr/>
        </p:nvSpPr>
        <p:spPr>
          <a:xfrm>
            <a:off x="7993380" y="4593335"/>
            <a:ext cx="205740" cy="347980"/>
          </a:xfrm>
          <a:custGeom>
            <a:avLst/>
            <a:gdLst/>
            <a:ahLst/>
            <a:cxnLst/>
            <a:rect l="l" t="t" r="r" b="b"/>
            <a:pathLst>
              <a:path w="205740" h="347979">
                <a:moveTo>
                  <a:pt x="0" y="0"/>
                </a:moveTo>
                <a:lnTo>
                  <a:pt x="205740" y="0"/>
                </a:lnTo>
                <a:lnTo>
                  <a:pt x="205740" y="347471"/>
                </a:lnTo>
                <a:lnTo>
                  <a:pt x="0" y="347471"/>
                </a:lnTo>
                <a:lnTo>
                  <a:pt x="0" y="0"/>
                </a:lnTo>
                <a:close/>
              </a:path>
            </a:pathLst>
          </a:custGeom>
          <a:ln w="9144">
            <a:solidFill>
              <a:srgbClr val="BEBEBE"/>
            </a:solidFill>
          </a:ln>
        </p:spPr>
        <p:txBody>
          <a:bodyPr wrap="square" lIns="0" tIns="0" rIns="0" bIns="0" rtlCol="0"/>
          <a:lstStyle/>
          <a:p>
            <a:endParaRPr/>
          </a:p>
        </p:txBody>
      </p:sp>
      <p:sp>
        <p:nvSpPr>
          <p:cNvPr id="154" name="object 154"/>
          <p:cNvSpPr/>
          <p:nvPr/>
        </p:nvSpPr>
        <p:spPr>
          <a:xfrm>
            <a:off x="8302752" y="4413503"/>
            <a:ext cx="205740" cy="457200"/>
          </a:xfrm>
          <a:custGeom>
            <a:avLst/>
            <a:gdLst/>
            <a:ahLst/>
            <a:cxnLst/>
            <a:rect l="l" t="t" r="r" b="b"/>
            <a:pathLst>
              <a:path w="205740" h="457200">
                <a:moveTo>
                  <a:pt x="0" y="0"/>
                </a:moveTo>
                <a:lnTo>
                  <a:pt x="205740" y="0"/>
                </a:lnTo>
                <a:lnTo>
                  <a:pt x="205740" y="457200"/>
                </a:lnTo>
                <a:lnTo>
                  <a:pt x="0" y="457200"/>
                </a:lnTo>
                <a:lnTo>
                  <a:pt x="0" y="0"/>
                </a:lnTo>
                <a:close/>
              </a:path>
            </a:pathLst>
          </a:custGeom>
          <a:ln w="9144">
            <a:solidFill>
              <a:srgbClr val="BEBEBE"/>
            </a:solidFill>
          </a:ln>
        </p:spPr>
        <p:txBody>
          <a:bodyPr wrap="square" lIns="0" tIns="0" rIns="0" bIns="0" rtlCol="0"/>
          <a:lstStyle/>
          <a:p>
            <a:endParaRPr/>
          </a:p>
        </p:txBody>
      </p:sp>
      <p:sp>
        <p:nvSpPr>
          <p:cNvPr id="155" name="object 155"/>
          <p:cNvSpPr/>
          <p:nvPr/>
        </p:nvSpPr>
        <p:spPr>
          <a:xfrm>
            <a:off x="8610600" y="4221479"/>
            <a:ext cx="205740" cy="562610"/>
          </a:xfrm>
          <a:custGeom>
            <a:avLst/>
            <a:gdLst/>
            <a:ahLst/>
            <a:cxnLst/>
            <a:rect l="l" t="t" r="r" b="b"/>
            <a:pathLst>
              <a:path w="205740" h="562610">
                <a:moveTo>
                  <a:pt x="0" y="0"/>
                </a:moveTo>
                <a:lnTo>
                  <a:pt x="205740" y="0"/>
                </a:lnTo>
                <a:lnTo>
                  <a:pt x="205740" y="562356"/>
                </a:lnTo>
                <a:lnTo>
                  <a:pt x="0" y="562356"/>
                </a:lnTo>
                <a:lnTo>
                  <a:pt x="0" y="0"/>
                </a:lnTo>
                <a:close/>
              </a:path>
            </a:pathLst>
          </a:custGeom>
          <a:ln w="9144">
            <a:solidFill>
              <a:srgbClr val="BEBEBE"/>
            </a:solidFill>
          </a:ln>
        </p:spPr>
        <p:txBody>
          <a:bodyPr wrap="square" lIns="0" tIns="0" rIns="0" bIns="0" rtlCol="0"/>
          <a:lstStyle/>
          <a:p>
            <a:endParaRPr/>
          </a:p>
        </p:txBody>
      </p:sp>
      <p:sp>
        <p:nvSpPr>
          <p:cNvPr id="156" name="object 156"/>
          <p:cNvSpPr/>
          <p:nvPr/>
        </p:nvSpPr>
        <p:spPr>
          <a:xfrm>
            <a:off x="8919971" y="4075176"/>
            <a:ext cx="205740" cy="661670"/>
          </a:xfrm>
          <a:custGeom>
            <a:avLst/>
            <a:gdLst/>
            <a:ahLst/>
            <a:cxnLst/>
            <a:rect l="l" t="t" r="r" b="b"/>
            <a:pathLst>
              <a:path w="205740" h="661670">
                <a:moveTo>
                  <a:pt x="0" y="0"/>
                </a:moveTo>
                <a:lnTo>
                  <a:pt x="205739" y="0"/>
                </a:lnTo>
                <a:lnTo>
                  <a:pt x="205739" y="661416"/>
                </a:lnTo>
                <a:lnTo>
                  <a:pt x="0" y="661416"/>
                </a:lnTo>
                <a:lnTo>
                  <a:pt x="0" y="0"/>
                </a:lnTo>
                <a:close/>
              </a:path>
            </a:pathLst>
          </a:custGeom>
          <a:ln w="9144">
            <a:solidFill>
              <a:srgbClr val="BEBEBE"/>
            </a:solidFill>
          </a:ln>
        </p:spPr>
        <p:txBody>
          <a:bodyPr wrap="square" lIns="0" tIns="0" rIns="0" bIns="0" rtlCol="0"/>
          <a:lstStyle/>
          <a:p>
            <a:endParaRPr/>
          </a:p>
        </p:txBody>
      </p:sp>
      <p:sp>
        <p:nvSpPr>
          <p:cNvPr id="157" name="object 157"/>
          <p:cNvSpPr/>
          <p:nvPr/>
        </p:nvSpPr>
        <p:spPr>
          <a:xfrm>
            <a:off x="9229343" y="3991355"/>
            <a:ext cx="205740" cy="749935"/>
          </a:xfrm>
          <a:custGeom>
            <a:avLst/>
            <a:gdLst/>
            <a:ahLst/>
            <a:cxnLst/>
            <a:rect l="l" t="t" r="r" b="b"/>
            <a:pathLst>
              <a:path w="205740" h="749935">
                <a:moveTo>
                  <a:pt x="0" y="0"/>
                </a:moveTo>
                <a:lnTo>
                  <a:pt x="205739" y="0"/>
                </a:lnTo>
                <a:lnTo>
                  <a:pt x="205739" y="749808"/>
                </a:lnTo>
                <a:lnTo>
                  <a:pt x="0" y="749808"/>
                </a:lnTo>
                <a:lnTo>
                  <a:pt x="0" y="0"/>
                </a:lnTo>
                <a:close/>
              </a:path>
            </a:pathLst>
          </a:custGeom>
          <a:ln w="9144">
            <a:solidFill>
              <a:srgbClr val="BEBEBE"/>
            </a:solidFill>
          </a:ln>
        </p:spPr>
        <p:txBody>
          <a:bodyPr wrap="square" lIns="0" tIns="0" rIns="0" bIns="0" rtlCol="0"/>
          <a:lstStyle/>
          <a:p>
            <a:endParaRPr/>
          </a:p>
        </p:txBody>
      </p:sp>
      <p:sp>
        <p:nvSpPr>
          <p:cNvPr id="158" name="object 158"/>
          <p:cNvSpPr/>
          <p:nvPr/>
        </p:nvSpPr>
        <p:spPr>
          <a:xfrm>
            <a:off x="7066788" y="4774691"/>
            <a:ext cx="205740" cy="236220"/>
          </a:xfrm>
          <a:custGeom>
            <a:avLst/>
            <a:gdLst/>
            <a:ahLst/>
            <a:cxnLst/>
            <a:rect l="l" t="t" r="r" b="b"/>
            <a:pathLst>
              <a:path w="205740" h="236220">
                <a:moveTo>
                  <a:pt x="205739" y="0"/>
                </a:moveTo>
                <a:lnTo>
                  <a:pt x="0" y="0"/>
                </a:lnTo>
                <a:lnTo>
                  <a:pt x="0" y="236219"/>
                </a:lnTo>
                <a:lnTo>
                  <a:pt x="205739" y="236219"/>
                </a:lnTo>
                <a:lnTo>
                  <a:pt x="205739" y="0"/>
                </a:lnTo>
                <a:close/>
              </a:path>
            </a:pathLst>
          </a:custGeom>
          <a:solidFill>
            <a:srgbClr val="666666"/>
          </a:solidFill>
        </p:spPr>
        <p:txBody>
          <a:bodyPr wrap="square" lIns="0" tIns="0" rIns="0" bIns="0" rtlCol="0"/>
          <a:lstStyle/>
          <a:p>
            <a:endParaRPr/>
          </a:p>
        </p:txBody>
      </p:sp>
      <p:sp>
        <p:nvSpPr>
          <p:cNvPr id="159" name="object 159"/>
          <p:cNvSpPr/>
          <p:nvPr/>
        </p:nvSpPr>
        <p:spPr>
          <a:xfrm>
            <a:off x="7374635" y="4541520"/>
            <a:ext cx="205740" cy="288290"/>
          </a:xfrm>
          <a:custGeom>
            <a:avLst/>
            <a:gdLst/>
            <a:ahLst/>
            <a:cxnLst/>
            <a:rect l="l" t="t" r="r" b="b"/>
            <a:pathLst>
              <a:path w="205740" h="288289">
                <a:moveTo>
                  <a:pt x="205740" y="0"/>
                </a:moveTo>
                <a:lnTo>
                  <a:pt x="0" y="0"/>
                </a:lnTo>
                <a:lnTo>
                  <a:pt x="0" y="288035"/>
                </a:lnTo>
                <a:lnTo>
                  <a:pt x="205740" y="288035"/>
                </a:lnTo>
                <a:lnTo>
                  <a:pt x="205740" y="0"/>
                </a:lnTo>
                <a:close/>
              </a:path>
            </a:pathLst>
          </a:custGeom>
          <a:solidFill>
            <a:srgbClr val="666666"/>
          </a:solidFill>
        </p:spPr>
        <p:txBody>
          <a:bodyPr wrap="square" lIns="0" tIns="0" rIns="0" bIns="0" rtlCol="0"/>
          <a:lstStyle/>
          <a:p>
            <a:endParaRPr/>
          </a:p>
        </p:txBody>
      </p:sp>
      <p:sp>
        <p:nvSpPr>
          <p:cNvPr id="160" name="object 160"/>
          <p:cNvSpPr/>
          <p:nvPr/>
        </p:nvSpPr>
        <p:spPr>
          <a:xfrm>
            <a:off x="7684007" y="4369308"/>
            <a:ext cx="205740" cy="358140"/>
          </a:xfrm>
          <a:custGeom>
            <a:avLst/>
            <a:gdLst/>
            <a:ahLst/>
            <a:cxnLst/>
            <a:rect l="l" t="t" r="r" b="b"/>
            <a:pathLst>
              <a:path w="205740" h="358139">
                <a:moveTo>
                  <a:pt x="205740" y="0"/>
                </a:moveTo>
                <a:lnTo>
                  <a:pt x="0" y="0"/>
                </a:lnTo>
                <a:lnTo>
                  <a:pt x="0" y="358140"/>
                </a:lnTo>
                <a:lnTo>
                  <a:pt x="205740" y="358140"/>
                </a:lnTo>
                <a:lnTo>
                  <a:pt x="205740" y="0"/>
                </a:lnTo>
                <a:close/>
              </a:path>
            </a:pathLst>
          </a:custGeom>
          <a:solidFill>
            <a:srgbClr val="666666"/>
          </a:solidFill>
        </p:spPr>
        <p:txBody>
          <a:bodyPr wrap="square" lIns="0" tIns="0" rIns="0" bIns="0" rtlCol="0"/>
          <a:lstStyle/>
          <a:p>
            <a:endParaRPr/>
          </a:p>
        </p:txBody>
      </p:sp>
      <p:sp>
        <p:nvSpPr>
          <p:cNvPr id="161" name="object 161"/>
          <p:cNvSpPr/>
          <p:nvPr/>
        </p:nvSpPr>
        <p:spPr>
          <a:xfrm>
            <a:off x="7993380" y="4213859"/>
            <a:ext cx="205740" cy="379730"/>
          </a:xfrm>
          <a:custGeom>
            <a:avLst/>
            <a:gdLst/>
            <a:ahLst/>
            <a:cxnLst/>
            <a:rect l="l" t="t" r="r" b="b"/>
            <a:pathLst>
              <a:path w="205740" h="379729">
                <a:moveTo>
                  <a:pt x="205740" y="0"/>
                </a:moveTo>
                <a:lnTo>
                  <a:pt x="0" y="0"/>
                </a:lnTo>
                <a:lnTo>
                  <a:pt x="0" y="379475"/>
                </a:lnTo>
                <a:lnTo>
                  <a:pt x="205740" y="379475"/>
                </a:lnTo>
                <a:lnTo>
                  <a:pt x="205740" y="0"/>
                </a:lnTo>
                <a:close/>
              </a:path>
            </a:pathLst>
          </a:custGeom>
          <a:solidFill>
            <a:srgbClr val="666666"/>
          </a:solidFill>
        </p:spPr>
        <p:txBody>
          <a:bodyPr wrap="square" lIns="0" tIns="0" rIns="0" bIns="0" rtlCol="0"/>
          <a:lstStyle/>
          <a:p>
            <a:endParaRPr/>
          </a:p>
        </p:txBody>
      </p:sp>
      <p:sp>
        <p:nvSpPr>
          <p:cNvPr id="162" name="object 162"/>
          <p:cNvSpPr/>
          <p:nvPr/>
        </p:nvSpPr>
        <p:spPr>
          <a:xfrm>
            <a:off x="8302752" y="3832859"/>
            <a:ext cx="205740" cy="581025"/>
          </a:xfrm>
          <a:custGeom>
            <a:avLst/>
            <a:gdLst/>
            <a:ahLst/>
            <a:cxnLst/>
            <a:rect l="l" t="t" r="r" b="b"/>
            <a:pathLst>
              <a:path w="205740" h="581025">
                <a:moveTo>
                  <a:pt x="205740" y="0"/>
                </a:moveTo>
                <a:lnTo>
                  <a:pt x="0" y="0"/>
                </a:lnTo>
                <a:lnTo>
                  <a:pt x="0" y="580644"/>
                </a:lnTo>
                <a:lnTo>
                  <a:pt x="205740" y="580644"/>
                </a:lnTo>
                <a:lnTo>
                  <a:pt x="205740" y="0"/>
                </a:lnTo>
                <a:close/>
              </a:path>
            </a:pathLst>
          </a:custGeom>
          <a:solidFill>
            <a:srgbClr val="666666"/>
          </a:solidFill>
        </p:spPr>
        <p:txBody>
          <a:bodyPr wrap="square" lIns="0" tIns="0" rIns="0" bIns="0" rtlCol="0"/>
          <a:lstStyle/>
          <a:p>
            <a:endParaRPr/>
          </a:p>
        </p:txBody>
      </p:sp>
      <p:sp>
        <p:nvSpPr>
          <p:cNvPr id="163" name="object 163"/>
          <p:cNvSpPr/>
          <p:nvPr/>
        </p:nvSpPr>
        <p:spPr>
          <a:xfrm>
            <a:off x="8610600" y="3631691"/>
            <a:ext cx="205740" cy="589915"/>
          </a:xfrm>
          <a:custGeom>
            <a:avLst/>
            <a:gdLst/>
            <a:ahLst/>
            <a:cxnLst/>
            <a:rect l="l" t="t" r="r" b="b"/>
            <a:pathLst>
              <a:path w="205740" h="589914">
                <a:moveTo>
                  <a:pt x="205740" y="0"/>
                </a:moveTo>
                <a:lnTo>
                  <a:pt x="0" y="0"/>
                </a:lnTo>
                <a:lnTo>
                  <a:pt x="0" y="589787"/>
                </a:lnTo>
                <a:lnTo>
                  <a:pt x="205740" y="589787"/>
                </a:lnTo>
                <a:lnTo>
                  <a:pt x="205740" y="0"/>
                </a:lnTo>
                <a:close/>
              </a:path>
            </a:pathLst>
          </a:custGeom>
          <a:solidFill>
            <a:srgbClr val="666666"/>
          </a:solidFill>
        </p:spPr>
        <p:txBody>
          <a:bodyPr wrap="square" lIns="0" tIns="0" rIns="0" bIns="0" rtlCol="0"/>
          <a:lstStyle/>
          <a:p>
            <a:endParaRPr/>
          </a:p>
        </p:txBody>
      </p:sp>
      <p:sp>
        <p:nvSpPr>
          <p:cNvPr id="164" name="object 164"/>
          <p:cNvSpPr/>
          <p:nvPr/>
        </p:nvSpPr>
        <p:spPr>
          <a:xfrm>
            <a:off x="8919971" y="3467100"/>
            <a:ext cx="205740" cy="608330"/>
          </a:xfrm>
          <a:custGeom>
            <a:avLst/>
            <a:gdLst/>
            <a:ahLst/>
            <a:cxnLst/>
            <a:rect l="l" t="t" r="r" b="b"/>
            <a:pathLst>
              <a:path w="205740" h="608329">
                <a:moveTo>
                  <a:pt x="205739" y="0"/>
                </a:moveTo>
                <a:lnTo>
                  <a:pt x="0" y="0"/>
                </a:lnTo>
                <a:lnTo>
                  <a:pt x="0" y="608076"/>
                </a:lnTo>
                <a:lnTo>
                  <a:pt x="205739" y="608076"/>
                </a:lnTo>
                <a:lnTo>
                  <a:pt x="205739" y="0"/>
                </a:lnTo>
                <a:close/>
              </a:path>
            </a:pathLst>
          </a:custGeom>
          <a:solidFill>
            <a:srgbClr val="666666"/>
          </a:solidFill>
        </p:spPr>
        <p:txBody>
          <a:bodyPr wrap="square" lIns="0" tIns="0" rIns="0" bIns="0" rtlCol="0"/>
          <a:lstStyle/>
          <a:p>
            <a:endParaRPr/>
          </a:p>
        </p:txBody>
      </p:sp>
      <p:sp>
        <p:nvSpPr>
          <p:cNvPr id="165" name="object 165"/>
          <p:cNvSpPr/>
          <p:nvPr/>
        </p:nvSpPr>
        <p:spPr>
          <a:xfrm>
            <a:off x="9229343" y="3390900"/>
            <a:ext cx="205740" cy="600710"/>
          </a:xfrm>
          <a:custGeom>
            <a:avLst/>
            <a:gdLst/>
            <a:ahLst/>
            <a:cxnLst/>
            <a:rect l="l" t="t" r="r" b="b"/>
            <a:pathLst>
              <a:path w="205740" h="600710">
                <a:moveTo>
                  <a:pt x="205739" y="0"/>
                </a:moveTo>
                <a:lnTo>
                  <a:pt x="0" y="0"/>
                </a:lnTo>
                <a:lnTo>
                  <a:pt x="0" y="600456"/>
                </a:lnTo>
                <a:lnTo>
                  <a:pt x="205739" y="600456"/>
                </a:lnTo>
                <a:lnTo>
                  <a:pt x="205739" y="0"/>
                </a:lnTo>
                <a:close/>
              </a:path>
            </a:pathLst>
          </a:custGeom>
          <a:solidFill>
            <a:srgbClr val="666666"/>
          </a:solidFill>
        </p:spPr>
        <p:txBody>
          <a:bodyPr wrap="square" lIns="0" tIns="0" rIns="0" bIns="0" rtlCol="0"/>
          <a:lstStyle/>
          <a:p>
            <a:endParaRPr/>
          </a:p>
        </p:txBody>
      </p:sp>
      <p:sp>
        <p:nvSpPr>
          <p:cNvPr id="166" name="object 166"/>
          <p:cNvSpPr/>
          <p:nvPr/>
        </p:nvSpPr>
        <p:spPr>
          <a:xfrm>
            <a:off x="7066788" y="4774691"/>
            <a:ext cx="205740" cy="236220"/>
          </a:xfrm>
          <a:custGeom>
            <a:avLst/>
            <a:gdLst/>
            <a:ahLst/>
            <a:cxnLst/>
            <a:rect l="l" t="t" r="r" b="b"/>
            <a:pathLst>
              <a:path w="205740" h="236220">
                <a:moveTo>
                  <a:pt x="0" y="0"/>
                </a:moveTo>
                <a:lnTo>
                  <a:pt x="205739" y="0"/>
                </a:lnTo>
                <a:lnTo>
                  <a:pt x="205739" y="236219"/>
                </a:lnTo>
                <a:lnTo>
                  <a:pt x="0" y="236219"/>
                </a:lnTo>
                <a:lnTo>
                  <a:pt x="0" y="0"/>
                </a:lnTo>
                <a:close/>
              </a:path>
            </a:pathLst>
          </a:custGeom>
          <a:ln w="9144">
            <a:solidFill>
              <a:srgbClr val="BEBEBE"/>
            </a:solidFill>
          </a:ln>
        </p:spPr>
        <p:txBody>
          <a:bodyPr wrap="square" lIns="0" tIns="0" rIns="0" bIns="0" rtlCol="0"/>
          <a:lstStyle/>
          <a:p>
            <a:endParaRPr/>
          </a:p>
        </p:txBody>
      </p:sp>
      <p:sp>
        <p:nvSpPr>
          <p:cNvPr id="167" name="object 167"/>
          <p:cNvSpPr/>
          <p:nvPr/>
        </p:nvSpPr>
        <p:spPr>
          <a:xfrm>
            <a:off x="7374635" y="4541520"/>
            <a:ext cx="205740" cy="288290"/>
          </a:xfrm>
          <a:custGeom>
            <a:avLst/>
            <a:gdLst/>
            <a:ahLst/>
            <a:cxnLst/>
            <a:rect l="l" t="t" r="r" b="b"/>
            <a:pathLst>
              <a:path w="205740" h="288289">
                <a:moveTo>
                  <a:pt x="0" y="0"/>
                </a:moveTo>
                <a:lnTo>
                  <a:pt x="205740" y="0"/>
                </a:lnTo>
                <a:lnTo>
                  <a:pt x="205740" y="288035"/>
                </a:lnTo>
                <a:lnTo>
                  <a:pt x="0" y="288035"/>
                </a:lnTo>
                <a:lnTo>
                  <a:pt x="0" y="0"/>
                </a:lnTo>
                <a:close/>
              </a:path>
            </a:pathLst>
          </a:custGeom>
          <a:ln w="9143">
            <a:solidFill>
              <a:srgbClr val="BEBEBE"/>
            </a:solidFill>
          </a:ln>
        </p:spPr>
        <p:txBody>
          <a:bodyPr wrap="square" lIns="0" tIns="0" rIns="0" bIns="0" rtlCol="0"/>
          <a:lstStyle/>
          <a:p>
            <a:endParaRPr/>
          </a:p>
        </p:txBody>
      </p:sp>
      <p:sp>
        <p:nvSpPr>
          <p:cNvPr id="168" name="object 168"/>
          <p:cNvSpPr/>
          <p:nvPr/>
        </p:nvSpPr>
        <p:spPr>
          <a:xfrm>
            <a:off x="7684007" y="4369308"/>
            <a:ext cx="205740" cy="358140"/>
          </a:xfrm>
          <a:custGeom>
            <a:avLst/>
            <a:gdLst/>
            <a:ahLst/>
            <a:cxnLst/>
            <a:rect l="l" t="t" r="r" b="b"/>
            <a:pathLst>
              <a:path w="205740" h="358139">
                <a:moveTo>
                  <a:pt x="0" y="0"/>
                </a:moveTo>
                <a:lnTo>
                  <a:pt x="205740" y="0"/>
                </a:lnTo>
                <a:lnTo>
                  <a:pt x="205740" y="358140"/>
                </a:lnTo>
                <a:lnTo>
                  <a:pt x="0" y="358140"/>
                </a:lnTo>
                <a:lnTo>
                  <a:pt x="0" y="0"/>
                </a:lnTo>
                <a:close/>
              </a:path>
            </a:pathLst>
          </a:custGeom>
          <a:ln w="9144">
            <a:solidFill>
              <a:srgbClr val="BEBEBE"/>
            </a:solidFill>
          </a:ln>
        </p:spPr>
        <p:txBody>
          <a:bodyPr wrap="square" lIns="0" tIns="0" rIns="0" bIns="0" rtlCol="0"/>
          <a:lstStyle/>
          <a:p>
            <a:endParaRPr/>
          </a:p>
        </p:txBody>
      </p:sp>
      <p:sp>
        <p:nvSpPr>
          <p:cNvPr id="169" name="object 169"/>
          <p:cNvSpPr/>
          <p:nvPr/>
        </p:nvSpPr>
        <p:spPr>
          <a:xfrm>
            <a:off x="7993380" y="4213859"/>
            <a:ext cx="205740" cy="379730"/>
          </a:xfrm>
          <a:custGeom>
            <a:avLst/>
            <a:gdLst/>
            <a:ahLst/>
            <a:cxnLst/>
            <a:rect l="l" t="t" r="r" b="b"/>
            <a:pathLst>
              <a:path w="205740" h="379729">
                <a:moveTo>
                  <a:pt x="0" y="0"/>
                </a:moveTo>
                <a:lnTo>
                  <a:pt x="205740" y="0"/>
                </a:lnTo>
                <a:lnTo>
                  <a:pt x="205740" y="379475"/>
                </a:lnTo>
                <a:lnTo>
                  <a:pt x="0" y="379475"/>
                </a:lnTo>
                <a:lnTo>
                  <a:pt x="0" y="0"/>
                </a:lnTo>
                <a:close/>
              </a:path>
            </a:pathLst>
          </a:custGeom>
          <a:ln w="9144">
            <a:solidFill>
              <a:srgbClr val="BEBEBE"/>
            </a:solidFill>
          </a:ln>
        </p:spPr>
        <p:txBody>
          <a:bodyPr wrap="square" lIns="0" tIns="0" rIns="0" bIns="0" rtlCol="0"/>
          <a:lstStyle/>
          <a:p>
            <a:endParaRPr/>
          </a:p>
        </p:txBody>
      </p:sp>
      <p:sp>
        <p:nvSpPr>
          <p:cNvPr id="170" name="object 170"/>
          <p:cNvSpPr/>
          <p:nvPr/>
        </p:nvSpPr>
        <p:spPr>
          <a:xfrm>
            <a:off x="8302752" y="3832859"/>
            <a:ext cx="205740" cy="581025"/>
          </a:xfrm>
          <a:custGeom>
            <a:avLst/>
            <a:gdLst/>
            <a:ahLst/>
            <a:cxnLst/>
            <a:rect l="l" t="t" r="r" b="b"/>
            <a:pathLst>
              <a:path w="205740" h="581025">
                <a:moveTo>
                  <a:pt x="0" y="0"/>
                </a:moveTo>
                <a:lnTo>
                  <a:pt x="205740" y="0"/>
                </a:lnTo>
                <a:lnTo>
                  <a:pt x="205740" y="580644"/>
                </a:lnTo>
                <a:lnTo>
                  <a:pt x="0" y="580644"/>
                </a:lnTo>
                <a:lnTo>
                  <a:pt x="0" y="0"/>
                </a:lnTo>
                <a:close/>
              </a:path>
            </a:pathLst>
          </a:custGeom>
          <a:ln w="9144">
            <a:solidFill>
              <a:srgbClr val="BEBEBE"/>
            </a:solidFill>
          </a:ln>
        </p:spPr>
        <p:txBody>
          <a:bodyPr wrap="square" lIns="0" tIns="0" rIns="0" bIns="0" rtlCol="0"/>
          <a:lstStyle/>
          <a:p>
            <a:endParaRPr/>
          </a:p>
        </p:txBody>
      </p:sp>
      <p:sp>
        <p:nvSpPr>
          <p:cNvPr id="171" name="object 171"/>
          <p:cNvSpPr/>
          <p:nvPr/>
        </p:nvSpPr>
        <p:spPr>
          <a:xfrm>
            <a:off x="8610600" y="3631691"/>
            <a:ext cx="205740" cy="589915"/>
          </a:xfrm>
          <a:custGeom>
            <a:avLst/>
            <a:gdLst/>
            <a:ahLst/>
            <a:cxnLst/>
            <a:rect l="l" t="t" r="r" b="b"/>
            <a:pathLst>
              <a:path w="205740" h="589914">
                <a:moveTo>
                  <a:pt x="0" y="0"/>
                </a:moveTo>
                <a:lnTo>
                  <a:pt x="205740" y="0"/>
                </a:lnTo>
                <a:lnTo>
                  <a:pt x="205740" y="589787"/>
                </a:lnTo>
                <a:lnTo>
                  <a:pt x="0" y="589787"/>
                </a:lnTo>
                <a:lnTo>
                  <a:pt x="0" y="0"/>
                </a:lnTo>
                <a:close/>
              </a:path>
            </a:pathLst>
          </a:custGeom>
          <a:ln w="9144">
            <a:solidFill>
              <a:srgbClr val="BEBEBE"/>
            </a:solidFill>
          </a:ln>
        </p:spPr>
        <p:txBody>
          <a:bodyPr wrap="square" lIns="0" tIns="0" rIns="0" bIns="0" rtlCol="0"/>
          <a:lstStyle/>
          <a:p>
            <a:endParaRPr/>
          </a:p>
        </p:txBody>
      </p:sp>
      <p:sp>
        <p:nvSpPr>
          <p:cNvPr id="172" name="object 172"/>
          <p:cNvSpPr/>
          <p:nvPr/>
        </p:nvSpPr>
        <p:spPr>
          <a:xfrm>
            <a:off x="8919971" y="3467100"/>
            <a:ext cx="205740" cy="608330"/>
          </a:xfrm>
          <a:custGeom>
            <a:avLst/>
            <a:gdLst/>
            <a:ahLst/>
            <a:cxnLst/>
            <a:rect l="l" t="t" r="r" b="b"/>
            <a:pathLst>
              <a:path w="205740" h="608329">
                <a:moveTo>
                  <a:pt x="0" y="0"/>
                </a:moveTo>
                <a:lnTo>
                  <a:pt x="205739" y="0"/>
                </a:lnTo>
                <a:lnTo>
                  <a:pt x="205739" y="608076"/>
                </a:lnTo>
                <a:lnTo>
                  <a:pt x="0" y="608076"/>
                </a:lnTo>
                <a:lnTo>
                  <a:pt x="0" y="0"/>
                </a:lnTo>
                <a:close/>
              </a:path>
            </a:pathLst>
          </a:custGeom>
          <a:ln w="9144">
            <a:solidFill>
              <a:srgbClr val="BEBEBE"/>
            </a:solidFill>
          </a:ln>
        </p:spPr>
        <p:txBody>
          <a:bodyPr wrap="square" lIns="0" tIns="0" rIns="0" bIns="0" rtlCol="0"/>
          <a:lstStyle/>
          <a:p>
            <a:endParaRPr/>
          </a:p>
        </p:txBody>
      </p:sp>
      <p:sp>
        <p:nvSpPr>
          <p:cNvPr id="173" name="object 173"/>
          <p:cNvSpPr/>
          <p:nvPr/>
        </p:nvSpPr>
        <p:spPr>
          <a:xfrm>
            <a:off x="9229343" y="3390900"/>
            <a:ext cx="205740" cy="600710"/>
          </a:xfrm>
          <a:custGeom>
            <a:avLst/>
            <a:gdLst/>
            <a:ahLst/>
            <a:cxnLst/>
            <a:rect l="l" t="t" r="r" b="b"/>
            <a:pathLst>
              <a:path w="205740" h="600710">
                <a:moveTo>
                  <a:pt x="0" y="0"/>
                </a:moveTo>
                <a:lnTo>
                  <a:pt x="205739" y="0"/>
                </a:lnTo>
                <a:lnTo>
                  <a:pt x="205739" y="600456"/>
                </a:lnTo>
                <a:lnTo>
                  <a:pt x="0" y="600456"/>
                </a:lnTo>
                <a:lnTo>
                  <a:pt x="0" y="0"/>
                </a:lnTo>
                <a:close/>
              </a:path>
            </a:pathLst>
          </a:custGeom>
          <a:ln w="9144">
            <a:solidFill>
              <a:srgbClr val="BEBEBE"/>
            </a:solidFill>
          </a:ln>
        </p:spPr>
        <p:txBody>
          <a:bodyPr wrap="square" lIns="0" tIns="0" rIns="0" bIns="0" rtlCol="0"/>
          <a:lstStyle/>
          <a:p>
            <a:endParaRPr/>
          </a:p>
        </p:txBody>
      </p:sp>
      <p:sp>
        <p:nvSpPr>
          <p:cNvPr id="174" name="object 174"/>
          <p:cNvSpPr/>
          <p:nvPr/>
        </p:nvSpPr>
        <p:spPr>
          <a:xfrm>
            <a:off x="7066788" y="4773167"/>
            <a:ext cx="205740" cy="0"/>
          </a:xfrm>
          <a:custGeom>
            <a:avLst/>
            <a:gdLst/>
            <a:ahLst/>
            <a:cxnLst/>
            <a:rect l="l" t="t" r="r" b="b"/>
            <a:pathLst>
              <a:path w="205740">
                <a:moveTo>
                  <a:pt x="0" y="0"/>
                </a:moveTo>
                <a:lnTo>
                  <a:pt x="205739" y="0"/>
                </a:lnTo>
              </a:path>
            </a:pathLst>
          </a:custGeom>
          <a:ln w="3175">
            <a:solidFill>
              <a:srgbClr val="FFCC00"/>
            </a:solidFill>
          </a:ln>
        </p:spPr>
        <p:txBody>
          <a:bodyPr wrap="square" lIns="0" tIns="0" rIns="0" bIns="0" rtlCol="0"/>
          <a:lstStyle/>
          <a:p>
            <a:endParaRPr/>
          </a:p>
        </p:txBody>
      </p:sp>
      <p:sp>
        <p:nvSpPr>
          <p:cNvPr id="175" name="object 175"/>
          <p:cNvSpPr/>
          <p:nvPr/>
        </p:nvSpPr>
        <p:spPr>
          <a:xfrm>
            <a:off x="7374635" y="4515611"/>
            <a:ext cx="205740" cy="26034"/>
          </a:xfrm>
          <a:custGeom>
            <a:avLst/>
            <a:gdLst/>
            <a:ahLst/>
            <a:cxnLst/>
            <a:rect l="l" t="t" r="r" b="b"/>
            <a:pathLst>
              <a:path w="205740" h="26035">
                <a:moveTo>
                  <a:pt x="0" y="25907"/>
                </a:moveTo>
                <a:lnTo>
                  <a:pt x="205740" y="25907"/>
                </a:lnTo>
                <a:lnTo>
                  <a:pt x="205740" y="0"/>
                </a:lnTo>
                <a:lnTo>
                  <a:pt x="0" y="0"/>
                </a:lnTo>
                <a:lnTo>
                  <a:pt x="0" y="25907"/>
                </a:lnTo>
                <a:close/>
              </a:path>
            </a:pathLst>
          </a:custGeom>
          <a:solidFill>
            <a:srgbClr val="FFCC00"/>
          </a:solidFill>
        </p:spPr>
        <p:txBody>
          <a:bodyPr wrap="square" lIns="0" tIns="0" rIns="0" bIns="0" rtlCol="0"/>
          <a:lstStyle/>
          <a:p>
            <a:endParaRPr/>
          </a:p>
        </p:txBody>
      </p:sp>
      <p:sp>
        <p:nvSpPr>
          <p:cNvPr id="176" name="object 176"/>
          <p:cNvSpPr/>
          <p:nvPr/>
        </p:nvSpPr>
        <p:spPr>
          <a:xfrm>
            <a:off x="7684007" y="4297679"/>
            <a:ext cx="205740" cy="71755"/>
          </a:xfrm>
          <a:custGeom>
            <a:avLst/>
            <a:gdLst/>
            <a:ahLst/>
            <a:cxnLst/>
            <a:rect l="l" t="t" r="r" b="b"/>
            <a:pathLst>
              <a:path w="205740" h="71754">
                <a:moveTo>
                  <a:pt x="205740" y="0"/>
                </a:moveTo>
                <a:lnTo>
                  <a:pt x="0" y="0"/>
                </a:lnTo>
                <a:lnTo>
                  <a:pt x="0" y="71628"/>
                </a:lnTo>
                <a:lnTo>
                  <a:pt x="205740" y="71628"/>
                </a:lnTo>
                <a:lnTo>
                  <a:pt x="205740" y="0"/>
                </a:lnTo>
                <a:close/>
              </a:path>
            </a:pathLst>
          </a:custGeom>
          <a:solidFill>
            <a:srgbClr val="FFCC00"/>
          </a:solidFill>
        </p:spPr>
        <p:txBody>
          <a:bodyPr wrap="square" lIns="0" tIns="0" rIns="0" bIns="0" rtlCol="0"/>
          <a:lstStyle/>
          <a:p>
            <a:endParaRPr/>
          </a:p>
        </p:txBody>
      </p:sp>
      <p:sp>
        <p:nvSpPr>
          <p:cNvPr id="177" name="object 177"/>
          <p:cNvSpPr/>
          <p:nvPr/>
        </p:nvSpPr>
        <p:spPr>
          <a:xfrm>
            <a:off x="7993380" y="4120896"/>
            <a:ext cx="205740" cy="93345"/>
          </a:xfrm>
          <a:custGeom>
            <a:avLst/>
            <a:gdLst/>
            <a:ahLst/>
            <a:cxnLst/>
            <a:rect l="l" t="t" r="r" b="b"/>
            <a:pathLst>
              <a:path w="205740" h="93345">
                <a:moveTo>
                  <a:pt x="205740" y="0"/>
                </a:moveTo>
                <a:lnTo>
                  <a:pt x="0" y="0"/>
                </a:lnTo>
                <a:lnTo>
                  <a:pt x="0" y="92963"/>
                </a:lnTo>
                <a:lnTo>
                  <a:pt x="205740" y="92963"/>
                </a:lnTo>
                <a:lnTo>
                  <a:pt x="205740" y="0"/>
                </a:lnTo>
                <a:close/>
              </a:path>
            </a:pathLst>
          </a:custGeom>
          <a:solidFill>
            <a:srgbClr val="FFCC00"/>
          </a:solidFill>
        </p:spPr>
        <p:txBody>
          <a:bodyPr wrap="square" lIns="0" tIns="0" rIns="0" bIns="0" rtlCol="0"/>
          <a:lstStyle/>
          <a:p>
            <a:endParaRPr/>
          </a:p>
        </p:txBody>
      </p:sp>
      <p:sp>
        <p:nvSpPr>
          <p:cNvPr id="178" name="object 178"/>
          <p:cNvSpPr/>
          <p:nvPr/>
        </p:nvSpPr>
        <p:spPr>
          <a:xfrm>
            <a:off x="8302752" y="3733800"/>
            <a:ext cx="205740" cy="99060"/>
          </a:xfrm>
          <a:custGeom>
            <a:avLst/>
            <a:gdLst/>
            <a:ahLst/>
            <a:cxnLst/>
            <a:rect l="l" t="t" r="r" b="b"/>
            <a:pathLst>
              <a:path w="205740" h="99060">
                <a:moveTo>
                  <a:pt x="205740" y="0"/>
                </a:moveTo>
                <a:lnTo>
                  <a:pt x="0" y="0"/>
                </a:lnTo>
                <a:lnTo>
                  <a:pt x="0" y="99060"/>
                </a:lnTo>
                <a:lnTo>
                  <a:pt x="205740" y="99060"/>
                </a:lnTo>
                <a:lnTo>
                  <a:pt x="205740" y="0"/>
                </a:lnTo>
                <a:close/>
              </a:path>
            </a:pathLst>
          </a:custGeom>
          <a:solidFill>
            <a:srgbClr val="FFCC00"/>
          </a:solidFill>
        </p:spPr>
        <p:txBody>
          <a:bodyPr wrap="square" lIns="0" tIns="0" rIns="0" bIns="0" rtlCol="0"/>
          <a:lstStyle/>
          <a:p>
            <a:endParaRPr/>
          </a:p>
        </p:txBody>
      </p:sp>
      <p:sp>
        <p:nvSpPr>
          <p:cNvPr id="179" name="object 179"/>
          <p:cNvSpPr/>
          <p:nvPr/>
        </p:nvSpPr>
        <p:spPr>
          <a:xfrm>
            <a:off x="8610600" y="3525011"/>
            <a:ext cx="205740" cy="106680"/>
          </a:xfrm>
          <a:custGeom>
            <a:avLst/>
            <a:gdLst/>
            <a:ahLst/>
            <a:cxnLst/>
            <a:rect l="l" t="t" r="r" b="b"/>
            <a:pathLst>
              <a:path w="205740" h="106679">
                <a:moveTo>
                  <a:pt x="205740" y="0"/>
                </a:moveTo>
                <a:lnTo>
                  <a:pt x="0" y="0"/>
                </a:lnTo>
                <a:lnTo>
                  <a:pt x="0" y="106680"/>
                </a:lnTo>
                <a:lnTo>
                  <a:pt x="205740" y="106680"/>
                </a:lnTo>
                <a:lnTo>
                  <a:pt x="205740" y="0"/>
                </a:lnTo>
                <a:close/>
              </a:path>
            </a:pathLst>
          </a:custGeom>
          <a:solidFill>
            <a:srgbClr val="FFCC00"/>
          </a:solidFill>
        </p:spPr>
        <p:txBody>
          <a:bodyPr wrap="square" lIns="0" tIns="0" rIns="0" bIns="0" rtlCol="0"/>
          <a:lstStyle/>
          <a:p>
            <a:endParaRPr/>
          </a:p>
        </p:txBody>
      </p:sp>
      <p:sp>
        <p:nvSpPr>
          <p:cNvPr id="180" name="object 180"/>
          <p:cNvSpPr/>
          <p:nvPr/>
        </p:nvSpPr>
        <p:spPr>
          <a:xfrm>
            <a:off x="8919971" y="3343655"/>
            <a:ext cx="205740" cy="123825"/>
          </a:xfrm>
          <a:custGeom>
            <a:avLst/>
            <a:gdLst/>
            <a:ahLst/>
            <a:cxnLst/>
            <a:rect l="l" t="t" r="r" b="b"/>
            <a:pathLst>
              <a:path w="205740" h="123825">
                <a:moveTo>
                  <a:pt x="205739" y="0"/>
                </a:moveTo>
                <a:lnTo>
                  <a:pt x="0" y="0"/>
                </a:lnTo>
                <a:lnTo>
                  <a:pt x="0" y="123444"/>
                </a:lnTo>
                <a:lnTo>
                  <a:pt x="205739" y="123444"/>
                </a:lnTo>
                <a:lnTo>
                  <a:pt x="205739" y="0"/>
                </a:lnTo>
                <a:close/>
              </a:path>
            </a:pathLst>
          </a:custGeom>
          <a:solidFill>
            <a:srgbClr val="FFCC00"/>
          </a:solidFill>
        </p:spPr>
        <p:txBody>
          <a:bodyPr wrap="square" lIns="0" tIns="0" rIns="0" bIns="0" rtlCol="0"/>
          <a:lstStyle/>
          <a:p>
            <a:endParaRPr/>
          </a:p>
        </p:txBody>
      </p:sp>
      <p:sp>
        <p:nvSpPr>
          <p:cNvPr id="181" name="object 181"/>
          <p:cNvSpPr/>
          <p:nvPr/>
        </p:nvSpPr>
        <p:spPr>
          <a:xfrm>
            <a:off x="9229343" y="3246120"/>
            <a:ext cx="205740" cy="144780"/>
          </a:xfrm>
          <a:custGeom>
            <a:avLst/>
            <a:gdLst/>
            <a:ahLst/>
            <a:cxnLst/>
            <a:rect l="l" t="t" r="r" b="b"/>
            <a:pathLst>
              <a:path w="205740" h="144779">
                <a:moveTo>
                  <a:pt x="205739" y="0"/>
                </a:moveTo>
                <a:lnTo>
                  <a:pt x="0" y="0"/>
                </a:lnTo>
                <a:lnTo>
                  <a:pt x="0" y="144779"/>
                </a:lnTo>
                <a:lnTo>
                  <a:pt x="205739" y="144779"/>
                </a:lnTo>
                <a:lnTo>
                  <a:pt x="205739" y="0"/>
                </a:lnTo>
                <a:close/>
              </a:path>
            </a:pathLst>
          </a:custGeom>
          <a:solidFill>
            <a:srgbClr val="FFCC00"/>
          </a:solidFill>
        </p:spPr>
        <p:txBody>
          <a:bodyPr wrap="square" lIns="0" tIns="0" rIns="0" bIns="0" rtlCol="0"/>
          <a:lstStyle/>
          <a:p>
            <a:endParaRPr/>
          </a:p>
        </p:txBody>
      </p:sp>
      <p:sp>
        <p:nvSpPr>
          <p:cNvPr id="182" name="object 182"/>
          <p:cNvSpPr/>
          <p:nvPr/>
        </p:nvSpPr>
        <p:spPr>
          <a:xfrm>
            <a:off x="7062216" y="4767071"/>
            <a:ext cx="215265" cy="12700"/>
          </a:xfrm>
          <a:custGeom>
            <a:avLst/>
            <a:gdLst/>
            <a:ahLst/>
            <a:cxnLst/>
            <a:rect l="l" t="t" r="r" b="b"/>
            <a:pathLst>
              <a:path w="215265" h="12700">
                <a:moveTo>
                  <a:pt x="0" y="12192"/>
                </a:moveTo>
                <a:lnTo>
                  <a:pt x="214883" y="12192"/>
                </a:lnTo>
                <a:lnTo>
                  <a:pt x="214883" y="0"/>
                </a:lnTo>
                <a:lnTo>
                  <a:pt x="0" y="0"/>
                </a:lnTo>
                <a:lnTo>
                  <a:pt x="0" y="12192"/>
                </a:lnTo>
                <a:close/>
              </a:path>
            </a:pathLst>
          </a:custGeom>
          <a:solidFill>
            <a:srgbClr val="BEBEBE"/>
          </a:solidFill>
        </p:spPr>
        <p:txBody>
          <a:bodyPr wrap="square" lIns="0" tIns="0" rIns="0" bIns="0" rtlCol="0"/>
          <a:lstStyle/>
          <a:p>
            <a:endParaRPr/>
          </a:p>
        </p:txBody>
      </p:sp>
      <p:sp>
        <p:nvSpPr>
          <p:cNvPr id="183" name="object 183"/>
          <p:cNvSpPr/>
          <p:nvPr/>
        </p:nvSpPr>
        <p:spPr>
          <a:xfrm>
            <a:off x="7374635" y="4515611"/>
            <a:ext cx="205740" cy="26034"/>
          </a:xfrm>
          <a:custGeom>
            <a:avLst/>
            <a:gdLst/>
            <a:ahLst/>
            <a:cxnLst/>
            <a:rect l="l" t="t" r="r" b="b"/>
            <a:pathLst>
              <a:path w="205740" h="26035">
                <a:moveTo>
                  <a:pt x="0" y="0"/>
                </a:moveTo>
                <a:lnTo>
                  <a:pt x="205740" y="0"/>
                </a:lnTo>
                <a:lnTo>
                  <a:pt x="205740" y="25907"/>
                </a:lnTo>
                <a:lnTo>
                  <a:pt x="0" y="25907"/>
                </a:lnTo>
                <a:lnTo>
                  <a:pt x="0" y="0"/>
                </a:lnTo>
                <a:close/>
              </a:path>
            </a:pathLst>
          </a:custGeom>
          <a:ln w="9144">
            <a:solidFill>
              <a:srgbClr val="BEBEBE"/>
            </a:solidFill>
          </a:ln>
        </p:spPr>
        <p:txBody>
          <a:bodyPr wrap="square" lIns="0" tIns="0" rIns="0" bIns="0" rtlCol="0"/>
          <a:lstStyle/>
          <a:p>
            <a:endParaRPr/>
          </a:p>
        </p:txBody>
      </p:sp>
      <p:sp>
        <p:nvSpPr>
          <p:cNvPr id="184" name="object 184"/>
          <p:cNvSpPr/>
          <p:nvPr/>
        </p:nvSpPr>
        <p:spPr>
          <a:xfrm>
            <a:off x="7684007" y="4297679"/>
            <a:ext cx="205740" cy="71755"/>
          </a:xfrm>
          <a:custGeom>
            <a:avLst/>
            <a:gdLst/>
            <a:ahLst/>
            <a:cxnLst/>
            <a:rect l="l" t="t" r="r" b="b"/>
            <a:pathLst>
              <a:path w="205740" h="71754">
                <a:moveTo>
                  <a:pt x="0" y="0"/>
                </a:moveTo>
                <a:lnTo>
                  <a:pt x="205740" y="0"/>
                </a:lnTo>
                <a:lnTo>
                  <a:pt x="205740" y="71628"/>
                </a:lnTo>
                <a:lnTo>
                  <a:pt x="0" y="71628"/>
                </a:lnTo>
                <a:lnTo>
                  <a:pt x="0" y="0"/>
                </a:lnTo>
                <a:close/>
              </a:path>
            </a:pathLst>
          </a:custGeom>
          <a:ln w="9144">
            <a:solidFill>
              <a:srgbClr val="BEBEBE"/>
            </a:solidFill>
          </a:ln>
        </p:spPr>
        <p:txBody>
          <a:bodyPr wrap="square" lIns="0" tIns="0" rIns="0" bIns="0" rtlCol="0"/>
          <a:lstStyle/>
          <a:p>
            <a:endParaRPr/>
          </a:p>
        </p:txBody>
      </p:sp>
      <p:sp>
        <p:nvSpPr>
          <p:cNvPr id="185" name="object 185"/>
          <p:cNvSpPr/>
          <p:nvPr/>
        </p:nvSpPr>
        <p:spPr>
          <a:xfrm>
            <a:off x="7993380" y="4120896"/>
            <a:ext cx="205740" cy="93345"/>
          </a:xfrm>
          <a:custGeom>
            <a:avLst/>
            <a:gdLst/>
            <a:ahLst/>
            <a:cxnLst/>
            <a:rect l="l" t="t" r="r" b="b"/>
            <a:pathLst>
              <a:path w="205740" h="93345">
                <a:moveTo>
                  <a:pt x="0" y="0"/>
                </a:moveTo>
                <a:lnTo>
                  <a:pt x="205740" y="0"/>
                </a:lnTo>
                <a:lnTo>
                  <a:pt x="205740" y="92963"/>
                </a:lnTo>
                <a:lnTo>
                  <a:pt x="0" y="92963"/>
                </a:lnTo>
                <a:lnTo>
                  <a:pt x="0" y="0"/>
                </a:lnTo>
                <a:close/>
              </a:path>
            </a:pathLst>
          </a:custGeom>
          <a:ln w="9144">
            <a:solidFill>
              <a:srgbClr val="BEBEBE"/>
            </a:solidFill>
          </a:ln>
        </p:spPr>
        <p:txBody>
          <a:bodyPr wrap="square" lIns="0" tIns="0" rIns="0" bIns="0" rtlCol="0"/>
          <a:lstStyle/>
          <a:p>
            <a:endParaRPr/>
          </a:p>
        </p:txBody>
      </p:sp>
      <p:sp>
        <p:nvSpPr>
          <p:cNvPr id="186" name="object 186"/>
          <p:cNvSpPr/>
          <p:nvPr/>
        </p:nvSpPr>
        <p:spPr>
          <a:xfrm>
            <a:off x="8302752" y="3733800"/>
            <a:ext cx="205740" cy="99060"/>
          </a:xfrm>
          <a:custGeom>
            <a:avLst/>
            <a:gdLst/>
            <a:ahLst/>
            <a:cxnLst/>
            <a:rect l="l" t="t" r="r" b="b"/>
            <a:pathLst>
              <a:path w="205740" h="99060">
                <a:moveTo>
                  <a:pt x="0" y="0"/>
                </a:moveTo>
                <a:lnTo>
                  <a:pt x="205740" y="0"/>
                </a:lnTo>
                <a:lnTo>
                  <a:pt x="205740" y="99060"/>
                </a:lnTo>
                <a:lnTo>
                  <a:pt x="0" y="99060"/>
                </a:lnTo>
                <a:lnTo>
                  <a:pt x="0" y="0"/>
                </a:lnTo>
                <a:close/>
              </a:path>
            </a:pathLst>
          </a:custGeom>
          <a:ln w="9143">
            <a:solidFill>
              <a:srgbClr val="BEBEBE"/>
            </a:solidFill>
          </a:ln>
        </p:spPr>
        <p:txBody>
          <a:bodyPr wrap="square" lIns="0" tIns="0" rIns="0" bIns="0" rtlCol="0"/>
          <a:lstStyle/>
          <a:p>
            <a:endParaRPr/>
          </a:p>
        </p:txBody>
      </p:sp>
      <p:sp>
        <p:nvSpPr>
          <p:cNvPr id="187" name="object 187"/>
          <p:cNvSpPr/>
          <p:nvPr/>
        </p:nvSpPr>
        <p:spPr>
          <a:xfrm>
            <a:off x="8610600" y="3525011"/>
            <a:ext cx="205740" cy="106680"/>
          </a:xfrm>
          <a:custGeom>
            <a:avLst/>
            <a:gdLst/>
            <a:ahLst/>
            <a:cxnLst/>
            <a:rect l="l" t="t" r="r" b="b"/>
            <a:pathLst>
              <a:path w="205740" h="106679">
                <a:moveTo>
                  <a:pt x="0" y="0"/>
                </a:moveTo>
                <a:lnTo>
                  <a:pt x="205740" y="0"/>
                </a:lnTo>
                <a:lnTo>
                  <a:pt x="205740" y="106680"/>
                </a:lnTo>
                <a:lnTo>
                  <a:pt x="0" y="106680"/>
                </a:lnTo>
                <a:lnTo>
                  <a:pt x="0" y="0"/>
                </a:lnTo>
                <a:close/>
              </a:path>
            </a:pathLst>
          </a:custGeom>
          <a:ln w="9143">
            <a:solidFill>
              <a:srgbClr val="BEBEBE"/>
            </a:solidFill>
          </a:ln>
        </p:spPr>
        <p:txBody>
          <a:bodyPr wrap="square" lIns="0" tIns="0" rIns="0" bIns="0" rtlCol="0"/>
          <a:lstStyle/>
          <a:p>
            <a:endParaRPr/>
          </a:p>
        </p:txBody>
      </p:sp>
      <p:sp>
        <p:nvSpPr>
          <p:cNvPr id="188" name="object 188"/>
          <p:cNvSpPr/>
          <p:nvPr/>
        </p:nvSpPr>
        <p:spPr>
          <a:xfrm>
            <a:off x="8919971" y="3343655"/>
            <a:ext cx="205740" cy="123825"/>
          </a:xfrm>
          <a:custGeom>
            <a:avLst/>
            <a:gdLst/>
            <a:ahLst/>
            <a:cxnLst/>
            <a:rect l="l" t="t" r="r" b="b"/>
            <a:pathLst>
              <a:path w="205740" h="123825">
                <a:moveTo>
                  <a:pt x="0" y="0"/>
                </a:moveTo>
                <a:lnTo>
                  <a:pt x="205739" y="0"/>
                </a:lnTo>
                <a:lnTo>
                  <a:pt x="205739" y="123444"/>
                </a:lnTo>
                <a:lnTo>
                  <a:pt x="0" y="123444"/>
                </a:lnTo>
                <a:lnTo>
                  <a:pt x="0" y="0"/>
                </a:lnTo>
                <a:close/>
              </a:path>
            </a:pathLst>
          </a:custGeom>
          <a:ln w="9144">
            <a:solidFill>
              <a:srgbClr val="BEBEBE"/>
            </a:solidFill>
          </a:ln>
        </p:spPr>
        <p:txBody>
          <a:bodyPr wrap="square" lIns="0" tIns="0" rIns="0" bIns="0" rtlCol="0"/>
          <a:lstStyle/>
          <a:p>
            <a:endParaRPr/>
          </a:p>
        </p:txBody>
      </p:sp>
      <p:sp>
        <p:nvSpPr>
          <p:cNvPr id="189" name="object 189"/>
          <p:cNvSpPr/>
          <p:nvPr/>
        </p:nvSpPr>
        <p:spPr>
          <a:xfrm>
            <a:off x="9229343" y="3246120"/>
            <a:ext cx="205740" cy="144780"/>
          </a:xfrm>
          <a:custGeom>
            <a:avLst/>
            <a:gdLst/>
            <a:ahLst/>
            <a:cxnLst/>
            <a:rect l="l" t="t" r="r" b="b"/>
            <a:pathLst>
              <a:path w="205740" h="144779">
                <a:moveTo>
                  <a:pt x="0" y="0"/>
                </a:moveTo>
                <a:lnTo>
                  <a:pt x="205739" y="0"/>
                </a:lnTo>
                <a:lnTo>
                  <a:pt x="205739" y="144779"/>
                </a:lnTo>
                <a:lnTo>
                  <a:pt x="0" y="144779"/>
                </a:lnTo>
                <a:lnTo>
                  <a:pt x="0" y="0"/>
                </a:lnTo>
                <a:close/>
              </a:path>
            </a:pathLst>
          </a:custGeom>
          <a:ln w="9144">
            <a:solidFill>
              <a:srgbClr val="BEBEBE"/>
            </a:solidFill>
          </a:ln>
        </p:spPr>
        <p:txBody>
          <a:bodyPr wrap="square" lIns="0" tIns="0" rIns="0" bIns="0" rtlCol="0"/>
          <a:lstStyle/>
          <a:p>
            <a:endParaRPr/>
          </a:p>
        </p:txBody>
      </p:sp>
      <p:sp>
        <p:nvSpPr>
          <p:cNvPr id="190" name="object 190"/>
          <p:cNvSpPr/>
          <p:nvPr/>
        </p:nvSpPr>
        <p:spPr>
          <a:xfrm>
            <a:off x="7066788" y="4728971"/>
            <a:ext cx="205740" cy="43180"/>
          </a:xfrm>
          <a:custGeom>
            <a:avLst/>
            <a:gdLst/>
            <a:ahLst/>
            <a:cxnLst/>
            <a:rect l="l" t="t" r="r" b="b"/>
            <a:pathLst>
              <a:path w="205740" h="43179">
                <a:moveTo>
                  <a:pt x="0" y="42672"/>
                </a:moveTo>
                <a:lnTo>
                  <a:pt x="205739" y="42672"/>
                </a:lnTo>
                <a:lnTo>
                  <a:pt x="205739" y="0"/>
                </a:lnTo>
                <a:lnTo>
                  <a:pt x="0" y="0"/>
                </a:lnTo>
                <a:lnTo>
                  <a:pt x="0" y="42672"/>
                </a:lnTo>
                <a:close/>
              </a:path>
            </a:pathLst>
          </a:custGeom>
          <a:solidFill>
            <a:srgbClr val="009EDF"/>
          </a:solidFill>
        </p:spPr>
        <p:txBody>
          <a:bodyPr wrap="square" lIns="0" tIns="0" rIns="0" bIns="0" rtlCol="0"/>
          <a:lstStyle/>
          <a:p>
            <a:endParaRPr/>
          </a:p>
        </p:txBody>
      </p:sp>
      <p:sp>
        <p:nvSpPr>
          <p:cNvPr id="191" name="object 191"/>
          <p:cNvSpPr/>
          <p:nvPr/>
        </p:nvSpPr>
        <p:spPr>
          <a:xfrm>
            <a:off x="7374635" y="4454652"/>
            <a:ext cx="205740" cy="60960"/>
          </a:xfrm>
          <a:custGeom>
            <a:avLst/>
            <a:gdLst/>
            <a:ahLst/>
            <a:cxnLst/>
            <a:rect l="l" t="t" r="r" b="b"/>
            <a:pathLst>
              <a:path w="205740" h="60960">
                <a:moveTo>
                  <a:pt x="205740" y="0"/>
                </a:moveTo>
                <a:lnTo>
                  <a:pt x="0" y="0"/>
                </a:lnTo>
                <a:lnTo>
                  <a:pt x="0" y="60960"/>
                </a:lnTo>
                <a:lnTo>
                  <a:pt x="205740" y="60960"/>
                </a:lnTo>
                <a:lnTo>
                  <a:pt x="205740" y="0"/>
                </a:lnTo>
                <a:close/>
              </a:path>
            </a:pathLst>
          </a:custGeom>
          <a:solidFill>
            <a:srgbClr val="009EDF"/>
          </a:solidFill>
        </p:spPr>
        <p:txBody>
          <a:bodyPr wrap="square" lIns="0" tIns="0" rIns="0" bIns="0" rtlCol="0"/>
          <a:lstStyle/>
          <a:p>
            <a:endParaRPr/>
          </a:p>
        </p:txBody>
      </p:sp>
      <p:sp>
        <p:nvSpPr>
          <p:cNvPr id="192" name="object 192"/>
          <p:cNvSpPr/>
          <p:nvPr/>
        </p:nvSpPr>
        <p:spPr>
          <a:xfrm>
            <a:off x="7684007" y="4219955"/>
            <a:ext cx="205740" cy="78105"/>
          </a:xfrm>
          <a:custGeom>
            <a:avLst/>
            <a:gdLst/>
            <a:ahLst/>
            <a:cxnLst/>
            <a:rect l="l" t="t" r="r" b="b"/>
            <a:pathLst>
              <a:path w="205740" h="78104">
                <a:moveTo>
                  <a:pt x="205740" y="0"/>
                </a:moveTo>
                <a:lnTo>
                  <a:pt x="0" y="0"/>
                </a:lnTo>
                <a:lnTo>
                  <a:pt x="0" y="77724"/>
                </a:lnTo>
                <a:lnTo>
                  <a:pt x="205740" y="77724"/>
                </a:lnTo>
                <a:lnTo>
                  <a:pt x="205740" y="0"/>
                </a:lnTo>
                <a:close/>
              </a:path>
            </a:pathLst>
          </a:custGeom>
          <a:solidFill>
            <a:srgbClr val="009EDF"/>
          </a:solidFill>
        </p:spPr>
        <p:txBody>
          <a:bodyPr wrap="square" lIns="0" tIns="0" rIns="0" bIns="0" rtlCol="0"/>
          <a:lstStyle/>
          <a:p>
            <a:endParaRPr/>
          </a:p>
        </p:txBody>
      </p:sp>
      <p:sp>
        <p:nvSpPr>
          <p:cNvPr id="193" name="object 193"/>
          <p:cNvSpPr/>
          <p:nvPr/>
        </p:nvSpPr>
        <p:spPr>
          <a:xfrm>
            <a:off x="7993380" y="4024884"/>
            <a:ext cx="205740" cy="96520"/>
          </a:xfrm>
          <a:custGeom>
            <a:avLst/>
            <a:gdLst/>
            <a:ahLst/>
            <a:cxnLst/>
            <a:rect l="l" t="t" r="r" b="b"/>
            <a:pathLst>
              <a:path w="205740" h="96520">
                <a:moveTo>
                  <a:pt x="205740" y="0"/>
                </a:moveTo>
                <a:lnTo>
                  <a:pt x="0" y="0"/>
                </a:lnTo>
                <a:lnTo>
                  <a:pt x="0" y="96012"/>
                </a:lnTo>
                <a:lnTo>
                  <a:pt x="205740" y="96012"/>
                </a:lnTo>
                <a:lnTo>
                  <a:pt x="205740" y="0"/>
                </a:lnTo>
                <a:close/>
              </a:path>
            </a:pathLst>
          </a:custGeom>
          <a:solidFill>
            <a:srgbClr val="009EDF"/>
          </a:solidFill>
        </p:spPr>
        <p:txBody>
          <a:bodyPr wrap="square" lIns="0" tIns="0" rIns="0" bIns="0" rtlCol="0"/>
          <a:lstStyle/>
          <a:p>
            <a:endParaRPr/>
          </a:p>
        </p:txBody>
      </p:sp>
      <p:sp>
        <p:nvSpPr>
          <p:cNvPr id="194" name="object 194"/>
          <p:cNvSpPr/>
          <p:nvPr/>
        </p:nvSpPr>
        <p:spPr>
          <a:xfrm>
            <a:off x="8302752" y="3610355"/>
            <a:ext cx="205740" cy="123825"/>
          </a:xfrm>
          <a:custGeom>
            <a:avLst/>
            <a:gdLst/>
            <a:ahLst/>
            <a:cxnLst/>
            <a:rect l="l" t="t" r="r" b="b"/>
            <a:pathLst>
              <a:path w="205740" h="123825">
                <a:moveTo>
                  <a:pt x="205740" y="0"/>
                </a:moveTo>
                <a:lnTo>
                  <a:pt x="0" y="0"/>
                </a:lnTo>
                <a:lnTo>
                  <a:pt x="0" y="123444"/>
                </a:lnTo>
                <a:lnTo>
                  <a:pt x="205740" y="123444"/>
                </a:lnTo>
                <a:lnTo>
                  <a:pt x="205740" y="0"/>
                </a:lnTo>
                <a:close/>
              </a:path>
            </a:pathLst>
          </a:custGeom>
          <a:solidFill>
            <a:srgbClr val="009EDF"/>
          </a:solidFill>
        </p:spPr>
        <p:txBody>
          <a:bodyPr wrap="square" lIns="0" tIns="0" rIns="0" bIns="0" rtlCol="0"/>
          <a:lstStyle/>
          <a:p>
            <a:endParaRPr/>
          </a:p>
        </p:txBody>
      </p:sp>
      <p:sp>
        <p:nvSpPr>
          <p:cNvPr id="195" name="object 195"/>
          <p:cNvSpPr/>
          <p:nvPr/>
        </p:nvSpPr>
        <p:spPr>
          <a:xfrm>
            <a:off x="8610600" y="3363467"/>
            <a:ext cx="205740" cy="161925"/>
          </a:xfrm>
          <a:custGeom>
            <a:avLst/>
            <a:gdLst/>
            <a:ahLst/>
            <a:cxnLst/>
            <a:rect l="l" t="t" r="r" b="b"/>
            <a:pathLst>
              <a:path w="205740" h="161925">
                <a:moveTo>
                  <a:pt x="205740" y="0"/>
                </a:moveTo>
                <a:lnTo>
                  <a:pt x="0" y="0"/>
                </a:lnTo>
                <a:lnTo>
                  <a:pt x="0" y="161544"/>
                </a:lnTo>
                <a:lnTo>
                  <a:pt x="205740" y="161544"/>
                </a:lnTo>
                <a:lnTo>
                  <a:pt x="205740" y="0"/>
                </a:lnTo>
                <a:close/>
              </a:path>
            </a:pathLst>
          </a:custGeom>
          <a:solidFill>
            <a:srgbClr val="009EDF"/>
          </a:solidFill>
        </p:spPr>
        <p:txBody>
          <a:bodyPr wrap="square" lIns="0" tIns="0" rIns="0" bIns="0" rtlCol="0"/>
          <a:lstStyle/>
          <a:p>
            <a:endParaRPr/>
          </a:p>
        </p:txBody>
      </p:sp>
      <p:sp>
        <p:nvSpPr>
          <p:cNvPr id="196" name="object 196"/>
          <p:cNvSpPr/>
          <p:nvPr/>
        </p:nvSpPr>
        <p:spPr>
          <a:xfrm>
            <a:off x="8919971" y="3159251"/>
            <a:ext cx="205740" cy="184785"/>
          </a:xfrm>
          <a:custGeom>
            <a:avLst/>
            <a:gdLst/>
            <a:ahLst/>
            <a:cxnLst/>
            <a:rect l="l" t="t" r="r" b="b"/>
            <a:pathLst>
              <a:path w="205740" h="184785">
                <a:moveTo>
                  <a:pt x="205739" y="0"/>
                </a:moveTo>
                <a:lnTo>
                  <a:pt x="0" y="0"/>
                </a:lnTo>
                <a:lnTo>
                  <a:pt x="0" y="184403"/>
                </a:lnTo>
                <a:lnTo>
                  <a:pt x="205739" y="184403"/>
                </a:lnTo>
                <a:lnTo>
                  <a:pt x="205739" y="0"/>
                </a:lnTo>
                <a:close/>
              </a:path>
            </a:pathLst>
          </a:custGeom>
          <a:solidFill>
            <a:srgbClr val="009EDF"/>
          </a:solidFill>
        </p:spPr>
        <p:txBody>
          <a:bodyPr wrap="square" lIns="0" tIns="0" rIns="0" bIns="0" rtlCol="0"/>
          <a:lstStyle/>
          <a:p>
            <a:endParaRPr/>
          </a:p>
        </p:txBody>
      </p:sp>
      <p:sp>
        <p:nvSpPr>
          <p:cNvPr id="197" name="object 197"/>
          <p:cNvSpPr/>
          <p:nvPr/>
        </p:nvSpPr>
        <p:spPr>
          <a:xfrm>
            <a:off x="9229343" y="3048000"/>
            <a:ext cx="205740" cy="198120"/>
          </a:xfrm>
          <a:custGeom>
            <a:avLst/>
            <a:gdLst/>
            <a:ahLst/>
            <a:cxnLst/>
            <a:rect l="l" t="t" r="r" b="b"/>
            <a:pathLst>
              <a:path w="205740" h="198119">
                <a:moveTo>
                  <a:pt x="205739" y="0"/>
                </a:moveTo>
                <a:lnTo>
                  <a:pt x="0" y="0"/>
                </a:lnTo>
                <a:lnTo>
                  <a:pt x="0" y="198120"/>
                </a:lnTo>
                <a:lnTo>
                  <a:pt x="205739" y="198120"/>
                </a:lnTo>
                <a:lnTo>
                  <a:pt x="205739" y="0"/>
                </a:lnTo>
                <a:close/>
              </a:path>
            </a:pathLst>
          </a:custGeom>
          <a:solidFill>
            <a:srgbClr val="009EDF"/>
          </a:solidFill>
        </p:spPr>
        <p:txBody>
          <a:bodyPr wrap="square" lIns="0" tIns="0" rIns="0" bIns="0" rtlCol="0"/>
          <a:lstStyle/>
          <a:p>
            <a:endParaRPr/>
          </a:p>
        </p:txBody>
      </p:sp>
      <p:sp>
        <p:nvSpPr>
          <p:cNvPr id="198" name="object 198"/>
          <p:cNvSpPr/>
          <p:nvPr/>
        </p:nvSpPr>
        <p:spPr>
          <a:xfrm>
            <a:off x="7066788" y="4728971"/>
            <a:ext cx="205740" cy="43180"/>
          </a:xfrm>
          <a:custGeom>
            <a:avLst/>
            <a:gdLst/>
            <a:ahLst/>
            <a:cxnLst/>
            <a:rect l="l" t="t" r="r" b="b"/>
            <a:pathLst>
              <a:path w="205740" h="43179">
                <a:moveTo>
                  <a:pt x="0" y="0"/>
                </a:moveTo>
                <a:lnTo>
                  <a:pt x="205739" y="0"/>
                </a:lnTo>
                <a:lnTo>
                  <a:pt x="205739" y="42671"/>
                </a:lnTo>
                <a:lnTo>
                  <a:pt x="0" y="42671"/>
                </a:lnTo>
                <a:lnTo>
                  <a:pt x="0" y="0"/>
                </a:lnTo>
                <a:close/>
              </a:path>
            </a:pathLst>
          </a:custGeom>
          <a:ln w="9144">
            <a:solidFill>
              <a:srgbClr val="BEBEBE"/>
            </a:solidFill>
          </a:ln>
        </p:spPr>
        <p:txBody>
          <a:bodyPr wrap="square" lIns="0" tIns="0" rIns="0" bIns="0" rtlCol="0"/>
          <a:lstStyle/>
          <a:p>
            <a:endParaRPr/>
          </a:p>
        </p:txBody>
      </p:sp>
      <p:sp>
        <p:nvSpPr>
          <p:cNvPr id="199" name="object 199"/>
          <p:cNvSpPr/>
          <p:nvPr/>
        </p:nvSpPr>
        <p:spPr>
          <a:xfrm>
            <a:off x="7374635" y="4454652"/>
            <a:ext cx="205740" cy="60960"/>
          </a:xfrm>
          <a:custGeom>
            <a:avLst/>
            <a:gdLst/>
            <a:ahLst/>
            <a:cxnLst/>
            <a:rect l="l" t="t" r="r" b="b"/>
            <a:pathLst>
              <a:path w="205740" h="60960">
                <a:moveTo>
                  <a:pt x="0" y="0"/>
                </a:moveTo>
                <a:lnTo>
                  <a:pt x="205740" y="0"/>
                </a:lnTo>
                <a:lnTo>
                  <a:pt x="205740" y="60960"/>
                </a:lnTo>
                <a:lnTo>
                  <a:pt x="0" y="60960"/>
                </a:lnTo>
                <a:lnTo>
                  <a:pt x="0" y="0"/>
                </a:lnTo>
                <a:close/>
              </a:path>
            </a:pathLst>
          </a:custGeom>
          <a:ln w="9143">
            <a:solidFill>
              <a:srgbClr val="BEBEBE"/>
            </a:solidFill>
          </a:ln>
        </p:spPr>
        <p:txBody>
          <a:bodyPr wrap="square" lIns="0" tIns="0" rIns="0" bIns="0" rtlCol="0"/>
          <a:lstStyle/>
          <a:p>
            <a:endParaRPr/>
          </a:p>
        </p:txBody>
      </p:sp>
      <p:sp>
        <p:nvSpPr>
          <p:cNvPr id="200" name="object 200"/>
          <p:cNvSpPr/>
          <p:nvPr/>
        </p:nvSpPr>
        <p:spPr>
          <a:xfrm>
            <a:off x="7684007" y="4219955"/>
            <a:ext cx="205740" cy="78105"/>
          </a:xfrm>
          <a:custGeom>
            <a:avLst/>
            <a:gdLst/>
            <a:ahLst/>
            <a:cxnLst/>
            <a:rect l="l" t="t" r="r" b="b"/>
            <a:pathLst>
              <a:path w="205740" h="78104">
                <a:moveTo>
                  <a:pt x="0" y="0"/>
                </a:moveTo>
                <a:lnTo>
                  <a:pt x="205740" y="0"/>
                </a:lnTo>
                <a:lnTo>
                  <a:pt x="205740" y="77724"/>
                </a:lnTo>
                <a:lnTo>
                  <a:pt x="0" y="77724"/>
                </a:lnTo>
                <a:lnTo>
                  <a:pt x="0" y="0"/>
                </a:lnTo>
                <a:close/>
              </a:path>
            </a:pathLst>
          </a:custGeom>
          <a:ln w="9144">
            <a:solidFill>
              <a:srgbClr val="BEBEBE"/>
            </a:solidFill>
          </a:ln>
        </p:spPr>
        <p:txBody>
          <a:bodyPr wrap="square" lIns="0" tIns="0" rIns="0" bIns="0" rtlCol="0"/>
          <a:lstStyle/>
          <a:p>
            <a:endParaRPr/>
          </a:p>
        </p:txBody>
      </p:sp>
      <p:sp>
        <p:nvSpPr>
          <p:cNvPr id="201" name="object 201"/>
          <p:cNvSpPr/>
          <p:nvPr/>
        </p:nvSpPr>
        <p:spPr>
          <a:xfrm>
            <a:off x="7993380" y="4024884"/>
            <a:ext cx="205740" cy="96520"/>
          </a:xfrm>
          <a:custGeom>
            <a:avLst/>
            <a:gdLst/>
            <a:ahLst/>
            <a:cxnLst/>
            <a:rect l="l" t="t" r="r" b="b"/>
            <a:pathLst>
              <a:path w="205740" h="96520">
                <a:moveTo>
                  <a:pt x="0" y="0"/>
                </a:moveTo>
                <a:lnTo>
                  <a:pt x="205740" y="0"/>
                </a:lnTo>
                <a:lnTo>
                  <a:pt x="205740" y="96012"/>
                </a:lnTo>
                <a:lnTo>
                  <a:pt x="0" y="96012"/>
                </a:lnTo>
                <a:lnTo>
                  <a:pt x="0" y="0"/>
                </a:lnTo>
                <a:close/>
              </a:path>
            </a:pathLst>
          </a:custGeom>
          <a:ln w="9144">
            <a:solidFill>
              <a:srgbClr val="BEBEBE"/>
            </a:solidFill>
          </a:ln>
        </p:spPr>
        <p:txBody>
          <a:bodyPr wrap="square" lIns="0" tIns="0" rIns="0" bIns="0" rtlCol="0"/>
          <a:lstStyle/>
          <a:p>
            <a:endParaRPr/>
          </a:p>
        </p:txBody>
      </p:sp>
      <p:sp>
        <p:nvSpPr>
          <p:cNvPr id="202" name="object 202"/>
          <p:cNvSpPr/>
          <p:nvPr/>
        </p:nvSpPr>
        <p:spPr>
          <a:xfrm>
            <a:off x="8302752" y="3610355"/>
            <a:ext cx="205740" cy="123825"/>
          </a:xfrm>
          <a:custGeom>
            <a:avLst/>
            <a:gdLst/>
            <a:ahLst/>
            <a:cxnLst/>
            <a:rect l="l" t="t" r="r" b="b"/>
            <a:pathLst>
              <a:path w="205740" h="123825">
                <a:moveTo>
                  <a:pt x="0" y="0"/>
                </a:moveTo>
                <a:lnTo>
                  <a:pt x="205740" y="0"/>
                </a:lnTo>
                <a:lnTo>
                  <a:pt x="205740" y="123444"/>
                </a:lnTo>
                <a:lnTo>
                  <a:pt x="0" y="123444"/>
                </a:lnTo>
                <a:lnTo>
                  <a:pt x="0" y="0"/>
                </a:lnTo>
                <a:close/>
              </a:path>
            </a:pathLst>
          </a:custGeom>
          <a:ln w="9144">
            <a:solidFill>
              <a:srgbClr val="BEBEBE"/>
            </a:solidFill>
          </a:ln>
        </p:spPr>
        <p:txBody>
          <a:bodyPr wrap="square" lIns="0" tIns="0" rIns="0" bIns="0" rtlCol="0"/>
          <a:lstStyle/>
          <a:p>
            <a:endParaRPr/>
          </a:p>
        </p:txBody>
      </p:sp>
      <p:sp>
        <p:nvSpPr>
          <p:cNvPr id="203" name="object 203"/>
          <p:cNvSpPr/>
          <p:nvPr/>
        </p:nvSpPr>
        <p:spPr>
          <a:xfrm>
            <a:off x="8610600" y="3363467"/>
            <a:ext cx="205740" cy="161925"/>
          </a:xfrm>
          <a:custGeom>
            <a:avLst/>
            <a:gdLst/>
            <a:ahLst/>
            <a:cxnLst/>
            <a:rect l="l" t="t" r="r" b="b"/>
            <a:pathLst>
              <a:path w="205740" h="161925">
                <a:moveTo>
                  <a:pt x="0" y="0"/>
                </a:moveTo>
                <a:lnTo>
                  <a:pt x="205740" y="0"/>
                </a:lnTo>
                <a:lnTo>
                  <a:pt x="205740" y="161544"/>
                </a:lnTo>
                <a:lnTo>
                  <a:pt x="0" y="161544"/>
                </a:lnTo>
                <a:lnTo>
                  <a:pt x="0" y="0"/>
                </a:lnTo>
                <a:close/>
              </a:path>
            </a:pathLst>
          </a:custGeom>
          <a:ln w="9144">
            <a:solidFill>
              <a:srgbClr val="BEBEBE"/>
            </a:solidFill>
          </a:ln>
        </p:spPr>
        <p:txBody>
          <a:bodyPr wrap="square" lIns="0" tIns="0" rIns="0" bIns="0" rtlCol="0"/>
          <a:lstStyle/>
          <a:p>
            <a:endParaRPr/>
          </a:p>
        </p:txBody>
      </p:sp>
      <p:sp>
        <p:nvSpPr>
          <p:cNvPr id="204" name="object 204"/>
          <p:cNvSpPr/>
          <p:nvPr/>
        </p:nvSpPr>
        <p:spPr>
          <a:xfrm>
            <a:off x="8919971" y="3159251"/>
            <a:ext cx="205740" cy="184785"/>
          </a:xfrm>
          <a:custGeom>
            <a:avLst/>
            <a:gdLst/>
            <a:ahLst/>
            <a:cxnLst/>
            <a:rect l="l" t="t" r="r" b="b"/>
            <a:pathLst>
              <a:path w="205740" h="184785">
                <a:moveTo>
                  <a:pt x="0" y="0"/>
                </a:moveTo>
                <a:lnTo>
                  <a:pt x="205739" y="0"/>
                </a:lnTo>
                <a:lnTo>
                  <a:pt x="205739" y="184403"/>
                </a:lnTo>
                <a:lnTo>
                  <a:pt x="0" y="184403"/>
                </a:lnTo>
                <a:lnTo>
                  <a:pt x="0" y="0"/>
                </a:lnTo>
                <a:close/>
              </a:path>
            </a:pathLst>
          </a:custGeom>
          <a:ln w="9144">
            <a:solidFill>
              <a:srgbClr val="BEBEBE"/>
            </a:solidFill>
          </a:ln>
        </p:spPr>
        <p:txBody>
          <a:bodyPr wrap="square" lIns="0" tIns="0" rIns="0" bIns="0" rtlCol="0"/>
          <a:lstStyle/>
          <a:p>
            <a:endParaRPr/>
          </a:p>
        </p:txBody>
      </p:sp>
      <p:sp>
        <p:nvSpPr>
          <p:cNvPr id="205" name="object 205"/>
          <p:cNvSpPr/>
          <p:nvPr/>
        </p:nvSpPr>
        <p:spPr>
          <a:xfrm>
            <a:off x="9229343" y="3048000"/>
            <a:ext cx="205740" cy="198120"/>
          </a:xfrm>
          <a:custGeom>
            <a:avLst/>
            <a:gdLst/>
            <a:ahLst/>
            <a:cxnLst/>
            <a:rect l="l" t="t" r="r" b="b"/>
            <a:pathLst>
              <a:path w="205740" h="198119">
                <a:moveTo>
                  <a:pt x="0" y="0"/>
                </a:moveTo>
                <a:lnTo>
                  <a:pt x="205739" y="0"/>
                </a:lnTo>
                <a:lnTo>
                  <a:pt x="205739" y="198120"/>
                </a:lnTo>
                <a:lnTo>
                  <a:pt x="0" y="198120"/>
                </a:lnTo>
                <a:lnTo>
                  <a:pt x="0" y="0"/>
                </a:lnTo>
                <a:close/>
              </a:path>
            </a:pathLst>
          </a:custGeom>
          <a:ln w="9144">
            <a:solidFill>
              <a:srgbClr val="BEBEBE"/>
            </a:solidFill>
          </a:ln>
        </p:spPr>
        <p:txBody>
          <a:bodyPr wrap="square" lIns="0" tIns="0" rIns="0" bIns="0" rtlCol="0"/>
          <a:lstStyle/>
          <a:p>
            <a:endParaRPr/>
          </a:p>
        </p:txBody>
      </p:sp>
      <p:sp>
        <p:nvSpPr>
          <p:cNvPr id="206" name="object 206"/>
          <p:cNvSpPr/>
          <p:nvPr/>
        </p:nvSpPr>
        <p:spPr>
          <a:xfrm>
            <a:off x="7066788" y="4728209"/>
            <a:ext cx="205740" cy="0"/>
          </a:xfrm>
          <a:custGeom>
            <a:avLst/>
            <a:gdLst/>
            <a:ahLst/>
            <a:cxnLst/>
            <a:rect l="l" t="t" r="r" b="b"/>
            <a:pathLst>
              <a:path w="205740">
                <a:moveTo>
                  <a:pt x="0" y="0"/>
                </a:moveTo>
                <a:lnTo>
                  <a:pt x="205739" y="0"/>
                </a:lnTo>
              </a:path>
            </a:pathLst>
          </a:custGeom>
          <a:ln w="3175">
            <a:solidFill>
              <a:srgbClr val="FF6600"/>
            </a:solidFill>
          </a:ln>
        </p:spPr>
        <p:txBody>
          <a:bodyPr wrap="square" lIns="0" tIns="0" rIns="0" bIns="0" rtlCol="0"/>
          <a:lstStyle/>
          <a:p>
            <a:endParaRPr/>
          </a:p>
        </p:txBody>
      </p:sp>
      <p:sp>
        <p:nvSpPr>
          <p:cNvPr id="207" name="object 207"/>
          <p:cNvSpPr/>
          <p:nvPr/>
        </p:nvSpPr>
        <p:spPr>
          <a:xfrm>
            <a:off x="7374635" y="4453890"/>
            <a:ext cx="205740" cy="0"/>
          </a:xfrm>
          <a:custGeom>
            <a:avLst/>
            <a:gdLst/>
            <a:ahLst/>
            <a:cxnLst/>
            <a:rect l="l" t="t" r="r" b="b"/>
            <a:pathLst>
              <a:path w="205740">
                <a:moveTo>
                  <a:pt x="0" y="0"/>
                </a:moveTo>
                <a:lnTo>
                  <a:pt x="205740" y="0"/>
                </a:lnTo>
              </a:path>
            </a:pathLst>
          </a:custGeom>
          <a:ln w="3175">
            <a:solidFill>
              <a:srgbClr val="FF6600"/>
            </a:solidFill>
          </a:ln>
        </p:spPr>
        <p:txBody>
          <a:bodyPr wrap="square" lIns="0" tIns="0" rIns="0" bIns="0" rtlCol="0"/>
          <a:lstStyle/>
          <a:p>
            <a:endParaRPr/>
          </a:p>
        </p:txBody>
      </p:sp>
      <p:sp>
        <p:nvSpPr>
          <p:cNvPr id="208" name="object 208"/>
          <p:cNvSpPr/>
          <p:nvPr/>
        </p:nvSpPr>
        <p:spPr>
          <a:xfrm>
            <a:off x="7684007" y="4216908"/>
            <a:ext cx="205740" cy="0"/>
          </a:xfrm>
          <a:custGeom>
            <a:avLst/>
            <a:gdLst/>
            <a:ahLst/>
            <a:cxnLst/>
            <a:rect l="l" t="t" r="r" b="b"/>
            <a:pathLst>
              <a:path w="205740">
                <a:moveTo>
                  <a:pt x="0" y="0"/>
                </a:moveTo>
                <a:lnTo>
                  <a:pt x="205740" y="0"/>
                </a:lnTo>
              </a:path>
            </a:pathLst>
          </a:custGeom>
          <a:ln w="6095">
            <a:solidFill>
              <a:srgbClr val="FF6600"/>
            </a:solidFill>
          </a:ln>
        </p:spPr>
        <p:txBody>
          <a:bodyPr wrap="square" lIns="0" tIns="0" rIns="0" bIns="0" rtlCol="0"/>
          <a:lstStyle/>
          <a:p>
            <a:endParaRPr/>
          </a:p>
        </p:txBody>
      </p:sp>
      <p:sp>
        <p:nvSpPr>
          <p:cNvPr id="209" name="object 209"/>
          <p:cNvSpPr/>
          <p:nvPr/>
        </p:nvSpPr>
        <p:spPr>
          <a:xfrm>
            <a:off x="7993380" y="4020311"/>
            <a:ext cx="205740" cy="0"/>
          </a:xfrm>
          <a:custGeom>
            <a:avLst/>
            <a:gdLst/>
            <a:ahLst/>
            <a:cxnLst/>
            <a:rect l="l" t="t" r="r" b="b"/>
            <a:pathLst>
              <a:path w="205740">
                <a:moveTo>
                  <a:pt x="0" y="0"/>
                </a:moveTo>
                <a:lnTo>
                  <a:pt x="205740" y="0"/>
                </a:lnTo>
              </a:path>
            </a:pathLst>
          </a:custGeom>
          <a:ln w="9143">
            <a:solidFill>
              <a:srgbClr val="FF6600"/>
            </a:solidFill>
          </a:ln>
        </p:spPr>
        <p:txBody>
          <a:bodyPr wrap="square" lIns="0" tIns="0" rIns="0" bIns="0" rtlCol="0"/>
          <a:lstStyle/>
          <a:p>
            <a:endParaRPr/>
          </a:p>
        </p:txBody>
      </p:sp>
      <p:sp>
        <p:nvSpPr>
          <p:cNvPr id="210" name="object 210"/>
          <p:cNvSpPr/>
          <p:nvPr/>
        </p:nvSpPr>
        <p:spPr>
          <a:xfrm>
            <a:off x="8302752" y="3572255"/>
            <a:ext cx="205740" cy="38100"/>
          </a:xfrm>
          <a:custGeom>
            <a:avLst/>
            <a:gdLst/>
            <a:ahLst/>
            <a:cxnLst/>
            <a:rect l="l" t="t" r="r" b="b"/>
            <a:pathLst>
              <a:path w="205740" h="38100">
                <a:moveTo>
                  <a:pt x="0" y="38100"/>
                </a:moveTo>
                <a:lnTo>
                  <a:pt x="205740" y="38100"/>
                </a:lnTo>
                <a:lnTo>
                  <a:pt x="205740" y="0"/>
                </a:lnTo>
                <a:lnTo>
                  <a:pt x="0" y="0"/>
                </a:lnTo>
                <a:lnTo>
                  <a:pt x="0" y="38100"/>
                </a:lnTo>
                <a:close/>
              </a:path>
            </a:pathLst>
          </a:custGeom>
          <a:solidFill>
            <a:srgbClr val="FF6600"/>
          </a:solidFill>
        </p:spPr>
        <p:txBody>
          <a:bodyPr wrap="square" lIns="0" tIns="0" rIns="0" bIns="0" rtlCol="0"/>
          <a:lstStyle/>
          <a:p>
            <a:endParaRPr/>
          </a:p>
        </p:txBody>
      </p:sp>
      <p:sp>
        <p:nvSpPr>
          <p:cNvPr id="211" name="object 211"/>
          <p:cNvSpPr/>
          <p:nvPr/>
        </p:nvSpPr>
        <p:spPr>
          <a:xfrm>
            <a:off x="8610600" y="3236976"/>
            <a:ext cx="205740" cy="127000"/>
          </a:xfrm>
          <a:custGeom>
            <a:avLst/>
            <a:gdLst/>
            <a:ahLst/>
            <a:cxnLst/>
            <a:rect l="l" t="t" r="r" b="b"/>
            <a:pathLst>
              <a:path w="205740" h="127000">
                <a:moveTo>
                  <a:pt x="205740" y="0"/>
                </a:moveTo>
                <a:lnTo>
                  <a:pt x="0" y="0"/>
                </a:lnTo>
                <a:lnTo>
                  <a:pt x="0" y="126491"/>
                </a:lnTo>
                <a:lnTo>
                  <a:pt x="205740" y="126491"/>
                </a:lnTo>
                <a:lnTo>
                  <a:pt x="205740" y="0"/>
                </a:lnTo>
                <a:close/>
              </a:path>
            </a:pathLst>
          </a:custGeom>
          <a:solidFill>
            <a:srgbClr val="FF6600"/>
          </a:solidFill>
        </p:spPr>
        <p:txBody>
          <a:bodyPr wrap="square" lIns="0" tIns="0" rIns="0" bIns="0" rtlCol="0"/>
          <a:lstStyle/>
          <a:p>
            <a:endParaRPr/>
          </a:p>
        </p:txBody>
      </p:sp>
      <p:sp>
        <p:nvSpPr>
          <p:cNvPr id="212" name="object 212"/>
          <p:cNvSpPr/>
          <p:nvPr/>
        </p:nvSpPr>
        <p:spPr>
          <a:xfrm>
            <a:off x="8919971" y="2910839"/>
            <a:ext cx="205740" cy="248920"/>
          </a:xfrm>
          <a:custGeom>
            <a:avLst/>
            <a:gdLst/>
            <a:ahLst/>
            <a:cxnLst/>
            <a:rect l="l" t="t" r="r" b="b"/>
            <a:pathLst>
              <a:path w="205740" h="248919">
                <a:moveTo>
                  <a:pt x="205739" y="0"/>
                </a:moveTo>
                <a:lnTo>
                  <a:pt x="0" y="0"/>
                </a:lnTo>
                <a:lnTo>
                  <a:pt x="0" y="248412"/>
                </a:lnTo>
                <a:lnTo>
                  <a:pt x="205739" y="248412"/>
                </a:lnTo>
                <a:lnTo>
                  <a:pt x="205739" y="0"/>
                </a:lnTo>
                <a:close/>
              </a:path>
            </a:pathLst>
          </a:custGeom>
          <a:solidFill>
            <a:srgbClr val="FF6600"/>
          </a:solidFill>
        </p:spPr>
        <p:txBody>
          <a:bodyPr wrap="square" lIns="0" tIns="0" rIns="0" bIns="0" rtlCol="0"/>
          <a:lstStyle/>
          <a:p>
            <a:endParaRPr/>
          </a:p>
        </p:txBody>
      </p:sp>
      <p:sp>
        <p:nvSpPr>
          <p:cNvPr id="213" name="object 213"/>
          <p:cNvSpPr/>
          <p:nvPr/>
        </p:nvSpPr>
        <p:spPr>
          <a:xfrm>
            <a:off x="9229343" y="2645664"/>
            <a:ext cx="205740" cy="402590"/>
          </a:xfrm>
          <a:custGeom>
            <a:avLst/>
            <a:gdLst/>
            <a:ahLst/>
            <a:cxnLst/>
            <a:rect l="l" t="t" r="r" b="b"/>
            <a:pathLst>
              <a:path w="205740" h="402589">
                <a:moveTo>
                  <a:pt x="205739" y="0"/>
                </a:moveTo>
                <a:lnTo>
                  <a:pt x="0" y="0"/>
                </a:lnTo>
                <a:lnTo>
                  <a:pt x="0" y="402336"/>
                </a:lnTo>
                <a:lnTo>
                  <a:pt x="205739" y="402336"/>
                </a:lnTo>
                <a:lnTo>
                  <a:pt x="205739" y="0"/>
                </a:lnTo>
                <a:close/>
              </a:path>
            </a:pathLst>
          </a:custGeom>
          <a:solidFill>
            <a:srgbClr val="FF6600"/>
          </a:solidFill>
        </p:spPr>
        <p:txBody>
          <a:bodyPr wrap="square" lIns="0" tIns="0" rIns="0" bIns="0" rtlCol="0"/>
          <a:lstStyle/>
          <a:p>
            <a:endParaRPr/>
          </a:p>
        </p:txBody>
      </p:sp>
      <p:sp>
        <p:nvSpPr>
          <p:cNvPr id="214" name="object 214"/>
          <p:cNvSpPr/>
          <p:nvPr/>
        </p:nvSpPr>
        <p:spPr>
          <a:xfrm>
            <a:off x="7062216" y="4728209"/>
            <a:ext cx="215265" cy="0"/>
          </a:xfrm>
          <a:custGeom>
            <a:avLst/>
            <a:gdLst/>
            <a:ahLst/>
            <a:cxnLst/>
            <a:rect l="l" t="t" r="r" b="b"/>
            <a:pathLst>
              <a:path w="215265">
                <a:moveTo>
                  <a:pt x="0" y="0"/>
                </a:moveTo>
                <a:lnTo>
                  <a:pt x="214883" y="0"/>
                </a:lnTo>
              </a:path>
            </a:pathLst>
          </a:custGeom>
          <a:ln w="10668">
            <a:solidFill>
              <a:srgbClr val="BEBEBE"/>
            </a:solidFill>
          </a:ln>
        </p:spPr>
        <p:txBody>
          <a:bodyPr wrap="square" lIns="0" tIns="0" rIns="0" bIns="0" rtlCol="0"/>
          <a:lstStyle/>
          <a:p>
            <a:endParaRPr/>
          </a:p>
        </p:txBody>
      </p:sp>
      <p:sp>
        <p:nvSpPr>
          <p:cNvPr id="215" name="object 215"/>
          <p:cNvSpPr/>
          <p:nvPr/>
        </p:nvSpPr>
        <p:spPr>
          <a:xfrm>
            <a:off x="7370064" y="4453890"/>
            <a:ext cx="215265" cy="0"/>
          </a:xfrm>
          <a:custGeom>
            <a:avLst/>
            <a:gdLst/>
            <a:ahLst/>
            <a:cxnLst/>
            <a:rect l="l" t="t" r="r" b="b"/>
            <a:pathLst>
              <a:path w="215265">
                <a:moveTo>
                  <a:pt x="0" y="0"/>
                </a:moveTo>
                <a:lnTo>
                  <a:pt x="214884" y="0"/>
                </a:lnTo>
              </a:path>
            </a:pathLst>
          </a:custGeom>
          <a:ln w="10668">
            <a:solidFill>
              <a:srgbClr val="BEBEBE"/>
            </a:solidFill>
          </a:ln>
        </p:spPr>
        <p:txBody>
          <a:bodyPr wrap="square" lIns="0" tIns="0" rIns="0" bIns="0" rtlCol="0"/>
          <a:lstStyle/>
          <a:p>
            <a:endParaRPr/>
          </a:p>
        </p:txBody>
      </p:sp>
      <p:sp>
        <p:nvSpPr>
          <p:cNvPr id="216" name="object 216"/>
          <p:cNvSpPr/>
          <p:nvPr/>
        </p:nvSpPr>
        <p:spPr>
          <a:xfrm>
            <a:off x="7679435" y="4209288"/>
            <a:ext cx="215265" cy="15240"/>
          </a:xfrm>
          <a:custGeom>
            <a:avLst/>
            <a:gdLst/>
            <a:ahLst/>
            <a:cxnLst/>
            <a:rect l="l" t="t" r="r" b="b"/>
            <a:pathLst>
              <a:path w="215265" h="15239">
                <a:moveTo>
                  <a:pt x="0" y="15240"/>
                </a:moveTo>
                <a:lnTo>
                  <a:pt x="214884" y="15240"/>
                </a:lnTo>
                <a:lnTo>
                  <a:pt x="214884" y="0"/>
                </a:lnTo>
                <a:lnTo>
                  <a:pt x="0" y="0"/>
                </a:lnTo>
                <a:lnTo>
                  <a:pt x="0" y="15240"/>
                </a:lnTo>
                <a:close/>
              </a:path>
            </a:pathLst>
          </a:custGeom>
          <a:solidFill>
            <a:srgbClr val="BEBEBE"/>
          </a:solidFill>
        </p:spPr>
        <p:txBody>
          <a:bodyPr wrap="square" lIns="0" tIns="0" rIns="0" bIns="0" rtlCol="0"/>
          <a:lstStyle/>
          <a:p>
            <a:endParaRPr/>
          </a:p>
        </p:txBody>
      </p:sp>
      <p:sp>
        <p:nvSpPr>
          <p:cNvPr id="217" name="object 217"/>
          <p:cNvSpPr/>
          <p:nvPr/>
        </p:nvSpPr>
        <p:spPr>
          <a:xfrm>
            <a:off x="7988807" y="4020311"/>
            <a:ext cx="215265" cy="0"/>
          </a:xfrm>
          <a:custGeom>
            <a:avLst/>
            <a:gdLst/>
            <a:ahLst/>
            <a:cxnLst/>
            <a:rect l="l" t="t" r="r" b="b"/>
            <a:pathLst>
              <a:path w="215265">
                <a:moveTo>
                  <a:pt x="0" y="0"/>
                </a:moveTo>
                <a:lnTo>
                  <a:pt x="214884" y="0"/>
                </a:lnTo>
              </a:path>
            </a:pathLst>
          </a:custGeom>
          <a:ln w="18288">
            <a:solidFill>
              <a:srgbClr val="BEBEBE"/>
            </a:solidFill>
          </a:ln>
        </p:spPr>
        <p:txBody>
          <a:bodyPr wrap="square" lIns="0" tIns="0" rIns="0" bIns="0" rtlCol="0"/>
          <a:lstStyle/>
          <a:p>
            <a:endParaRPr/>
          </a:p>
        </p:txBody>
      </p:sp>
      <p:sp>
        <p:nvSpPr>
          <p:cNvPr id="218" name="object 218"/>
          <p:cNvSpPr/>
          <p:nvPr/>
        </p:nvSpPr>
        <p:spPr>
          <a:xfrm>
            <a:off x="8302752" y="3572255"/>
            <a:ext cx="205740" cy="38100"/>
          </a:xfrm>
          <a:custGeom>
            <a:avLst/>
            <a:gdLst/>
            <a:ahLst/>
            <a:cxnLst/>
            <a:rect l="l" t="t" r="r" b="b"/>
            <a:pathLst>
              <a:path w="205740" h="38100">
                <a:moveTo>
                  <a:pt x="0" y="0"/>
                </a:moveTo>
                <a:lnTo>
                  <a:pt x="205740" y="0"/>
                </a:lnTo>
                <a:lnTo>
                  <a:pt x="205740" y="38100"/>
                </a:lnTo>
                <a:lnTo>
                  <a:pt x="0" y="38100"/>
                </a:lnTo>
                <a:lnTo>
                  <a:pt x="0" y="0"/>
                </a:lnTo>
                <a:close/>
              </a:path>
            </a:pathLst>
          </a:custGeom>
          <a:ln w="9144">
            <a:solidFill>
              <a:srgbClr val="BEBEBE"/>
            </a:solidFill>
          </a:ln>
        </p:spPr>
        <p:txBody>
          <a:bodyPr wrap="square" lIns="0" tIns="0" rIns="0" bIns="0" rtlCol="0"/>
          <a:lstStyle/>
          <a:p>
            <a:endParaRPr/>
          </a:p>
        </p:txBody>
      </p:sp>
      <p:sp>
        <p:nvSpPr>
          <p:cNvPr id="219" name="object 219"/>
          <p:cNvSpPr/>
          <p:nvPr/>
        </p:nvSpPr>
        <p:spPr>
          <a:xfrm>
            <a:off x="8610600" y="3236976"/>
            <a:ext cx="205740" cy="127000"/>
          </a:xfrm>
          <a:custGeom>
            <a:avLst/>
            <a:gdLst/>
            <a:ahLst/>
            <a:cxnLst/>
            <a:rect l="l" t="t" r="r" b="b"/>
            <a:pathLst>
              <a:path w="205740" h="127000">
                <a:moveTo>
                  <a:pt x="0" y="0"/>
                </a:moveTo>
                <a:lnTo>
                  <a:pt x="205740" y="0"/>
                </a:lnTo>
                <a:lnTo>
                  <a:pt x="205740" y="126491"/>
                </a:lnTo>
                <a:lnTo>
                  <a:pt x="0" y="126491"/>
                </a:lnTo>
                <a:lnTo>
                  <a:pt x="0" y="0"/>
                </a:lnTo>
                <a:close/>
              </a:path>
            </a:pathLst>
          </a:custGeom>
          <a:ln w="9144">
            <a:solidFill>
              <a:srgbClr val="BEBEBE"/>
            </a:solidFill>
          </a:ln>
        </p:spPr>
        <p:txBody>
          <a:bodyPr wrap="square" lIns="0" tIns="0" rIns="0" bIns="0" rtlCol="0"/>
          <a:lstStyle/>
          <a:p>
            <a:endParaRPr/>
          </a:p>
        </p:txBody>
      </p:sp>
      <p:sp>
        <p:nvSpPr>
          <p:cNvPr id="220" name="object 220"/>
          <p:cNvSpPr/>
          <p:nvPr/>
        </p:nvSpPr>
        <p:spPr>
          <a:xfrm>
            <a:off x="8919971" y="2910839"/>
            <a:ext cx="205740" cy="248920"/>
          </a:xfrm>
          <a:custGeom>
            <a:avLst/>
            <a:gdLst/>
            <a:ahLst/>
            <a:cxnLst/>
            <a:rect l="l" t="t" r="r" b="b"/>
            <a:pathLst>
              <a:path w="205740" h="248919">
                <a:moveTo>
                  <a:pt x="0" y="0"/>
                </a:moveTo>
                <a:lnTo>
                  <a:pt x="205739" y="0"/>
                </a:lnTo>
                <a:lnTo>
                  <a:pt x="205739" y="248412"/>
                </a:lnTo>
                <a:lnTo>
                  <a:pt x="0" y="248412"/>
                </a:lnTo>
                <a:lnTo>
                  <a:pt x="0" y="0"/>
                </a:lnTo>
                <a:close/>
              </a:path>
            </a:pathLst>
          </a:custGeom>
          <a:ln w="9143">
            <a:solidFill>
              <a:srgbClr val="BEBEBE"/>
            </a:solidFill>
          </a:ln>
        </p:spPr>
        <p:txBody>
          <a:bodyPr wrap="square" lIns="0" tIns="0" rIns="0" bIns="0" rtlCol="0"/>
          <a:lstStyle/>
          <a:p>
            <a:endParaRPr/>
          </a:p>
        </p:txBody>
      </p:sp>
      <p:sp>
        <p:nvSpPr>
          <p:cNvPr id="221" name="object 221"/>
          <p:cNvSpPr/>
          <p:nvPr/>
        </p:nvSpPr>
        <p:spPr>
          <a:xfrm>
            <a:off x="9229343" y="2645664"/>
            <a:ext cx="205740" cy="402590"/>
          </a:xfrm>
          <a:custGeom>
            <a:avLst/>
            <a:gdLst/>
            <a:ahLst/>
            <a:cxnLst/>
            <a:rect l="l" t="t" r="r" b="b"/>
            <a:pathLst>
              <a:path w="205740" h="402589">
                <a:moveTo>
                  <a:pt x="0" y="0"/>
                </a:moveTo>
                <a:lnTo>
                  <a:pt x="205739" y="0"/>
                </a:lnTo>
                <a:lnTo>
                  <a:pt x="205739" y="402336"/>
                </a:lnTo>
                <a:lnTo>
                  <a:pt x="0" y="402336"/>
                </a:lnTo>
                <a:lnTo>
                  <a:pt x="0" y="0"/>
                </a:lnTo>
                <a:close/>
              </a:path>
            </a:pathLst>
          </a:custGeom>
          <a:ln w="9144">
            <a:solidFill>
              <a:srgbClr val="BEBEBE"/>
            </a:solidFill>
          </a:ln>
        </p:spPr>
        <p:txBody>
          <a:bodyPr wrap="square" lIns="0" tIns="0" rIns="0" bIns="0" rtlCol="0"/>
          <a:lstStyle/>
          <a:p>
            <a:endParaRPr/>
          </a:p>
        </p:txBody>
      </p:sp>
      <p:sp>
        <p:nvSpPr>
          <p:cNvPr id="222" name="object 222"/>
          <p:cNvSpPr/>
          <p:nvPr/>
        </p:nvSpPr>
        <p:spPr>
          <a:xfrm>
            <a:off x="7014971" y="2324100"/>
            <a:ext cx="0" cy="3188335"/>
          </a:xfrm>
          <a:custGeom>
            <a:avLst/>
            <a:gdLst/>
            <a:ahLst/>
            <a:cxnLst/>
            <a:rect l="l" t="t" r="r" b="b"/>
            <a:pathLst>
              <a:path h="3188335">
                <a:moveTo>
                  <a:pt x="0" y="3188208"/>
                </a:moveTo>
                <a:lnTo>
                  <a:pt x="0" y="0"/>
                </a:lnTo>
              </a:path>
            </a:pathLst>
          </a:custGeom>
          <a:ln w="9144">
            <a:solidFill>
              <a:srgbClr val="666666"/>
            </a:solidFill>
          </a:ln>
        </p:spPr>
        <p:txBody>
          <a:bodyPr wrap="square" lIns="0" tIns="0" rIns="0" bIns="0" rtlCol="0"/>
          <a:lstStyle/>
          <a:p>
            <a:endParaRPr/>
          </a:p>
        </p:txBody>
      </p:sp>
      <p:sp>
        <p:nvSpPr>
          <p:cNvPr id="223" name="object 223"/>
          <p:cNvSpPr/>
          <p:nvPr/>
        </p:nvSpPr>
        <p:spPr>
          <a:xfrm>
            <a:off x="7014971" y="551230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24" name="object 224"/>
          <p:cNvSpPr/>
          <p:nvPr/>
        </p:nvSpPr>
        <p:spPr>
          <a:xfrm>
            <a:off x="7014971" y="471525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25" name="object 225"/>
          <p:cNvSpPr/>
          <p:nvPr/>
        </p:nvSpPr>
        <p:spPr>
          <a:xfrm>
            <a:off x="7014971" y="3918203"/>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26" name="object 226"/>
          <p:cNvSpPr/>
          <p:nvPr/>
        </p:nvSpPr>
        <p:spPr>
          <a:xfrm>
            <a:off x="7014971" y="312115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27" name="object 227"/>
          <p:cNvSpPr/>
          <p:nvPr/>
        </p:nvSpPr>
        <p:spPr>
          <a:xfrm>
            <a:off x="7014971" y="23241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28" name="object 228"/>
          <p:cNvSpPr/>
          <p:nvPr/>
        </p:nvSpPr>
        <p:spPr>
          <a:xfrm>
            <a:off x="7014971" y="5512308"/>
            <a:ext cx="2472055" cy="0"/>
          </a:xfrm>
          <a:custGeom>
            <a:avLst/>
            <a:gdLst/>
            <a:ahLst/>
            <a:cxnLst/>
            <a:rect l="l" t="t" r="r" b="b"/>
            <a:pathLst>
              <a:path w="2472054">
                <a:moveTo>
                  <a:pt x="0" y="0"/>
                </a:moveTo>
                <a:lnTo>
                  <a:pt x="2471928" y="0"/>
                </a:lnTo>
              </a:path>
            </a:pathLst>
          </a:custGeom>
          <a:ln w="9144">
            <a:solidFill>
              <a:srgbClr val="666666"/>
            </a:solidFill>
          </a:ln>
        </p:spPr>
        <p:txBody>
          <a:bodyPr wrap="square" lIns="0" tIns="0" rIns="0" bIns="0" rtlCol="0"/>
          <a:lstStyle/>
          <a:p>
            <a:endParaRPr/>
          </a:p>
        </p:txBody>
      </p:sp>
      <p:sp>
        <p:nvSpPr>
          <p:cNvPr id="229" name="object 229"/>
          <p:cNvSpPr txBox="1"/>
          <p:nvPr/>
        </p:nvSpPr>
        <p:spPr>
          <a:xfrm>
            <a:off x="6739508" y="538848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230" name="object 230"/>
          <p:cNvSpPr txBox="1"/>
          <p:nvPr/>
        </p:nvSpPr>
        <p:spPr>
          <a:xfrm>
            <a:off x="6739508" y="459168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231" name="object 231"/>
          <p:cNvSpPr txBox="1"/>
          <p:nvPr/>
        </p:nvSpPr>
        <p:spPr>
          <a:xfrm>
            <a:off x="6640448" y="379463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232" name="object 232"/>
          <p:cNvSpPr txBox="1"/>
          <p:nvPr/>
        </p:nvSpPr>
        <p:spPr>
          <a:xfrm>
            <a:off x="6640448" y="299758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233" name="object 233"/>
          <p:cNvSpPr txBox="1"/>
          <p:nvPr/>
        </p:nvSpPr>
        <p:spPr>
          <a:xfrm>
            <a:off x="6640448" y="220090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234" name="object 234"/>
          <p:cNvSpPr/>
          <p:nvPr/>
        </p:nvSpPr>
        <p:spPr>
          <a:xfrm>
            <a:off x="7158990" y="5678652"/>
            <a:ext cx="2474340" cy="326605"/>
          </a:xfrm>
          <a:prstGeom prst="rect">
            <a:avLst/>
          </a:prstGeom>
          <a:blipFill>
            <a:blip r:embed="rId3" cstate="print"/>
            <a:stretch>
              <a:fillRect/>
            </a:stretch>
          </a:blipFill>
        </p:spPr>
        <p:txBody>
          <a:bodyPr wrap="square" lIns="0" tIns="0" rIns="0" bIns="0" rtlCol="0"/>
          <a:lstStyle/>
          <a:p>
            <a:endParaRPr/>
          </a:p>
        </p:txBody>
      </p:sp>
      <p:sp>
        <p:nvSpPr>
          <p:cNvPr id="235" name="object 235"/>
          <p:cNvSpPr/>
          <p:nvPr/>
        </p:nvSpPr>
        <p:spPr>
          <a:xfrm>
            <a:off x="7271004" y="2321051"/>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FF6600"/>
          </a:solidFill>
        </p:spPr>
        <p:txBody>
          <a:bodyPr wrap="square" lIns="0" tIns="0" rIns="0" bIns="0" rtlCol="0"/>
          <a:lstStyle/>
          <a:p>
            <a:endParaRPr/>
          </a:p>
        </p:txBody>
      </p:sp>
      <p:sp>
        <p:nvSpPr>
          <p:cNvPr id="236" name="object 236"/>
          <p:cNvSpPr/>
          <p:nvPr/>
        </p:nvSpPr>
        <p:spPr>
          <a:xfrm>
            <a:off x="7271004" y="2321051"/>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237" name="object 237"/>
          <p:cNvSpPr txBox="1"/>
          <p:nvPr/>
        </p:nvSpPr>
        <p:spPr>
          <a:xfrm>
            <a:off x="7400670" y="2245359"/>
            <a:ext cx="104457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Renewables</a:t>
            </a:r>
            <a:endParaRPr sz="1400">
              <a:latin typeface="Univers for BP"/>
              <a:cs typeface="Univers for BP"/>
            </a:endParaRPr>
          </a:p>
        </p:txBody>
      </p:sp>
      <p:sp>
        <p:nvSpPr>
          <p:cNvPr id="238" name="object 238"/>
          <p:cNvSpPr/>
          <p:nvPr/>
        </p:nvSpPr>
        <p:spPr>
          <a:xfrm>
            <a:off x="7271004" y="256032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009EDF"/>
          </a:solidFill>
        </p:spPr>
        <p:txBody>
          <a:bodyPr wrap="square" lIns="0" tIns="0" rIns="0" bIns="0" rtlCol="0"/>
          <a:lstStyle/>
          <a:p>
            <a:endParaRPr/>
          </a:p>
        </p:txBody>
      </p:sp>
      <p:sp>
        <p:nvSpPr>
          <p:cNvPr id="239" name="object 239"/>
          <p:cNvSpPr/>
          <p:nvPr/>
        </p:nvSpPr>
        <p:spPr>
          <a:xfrm>
            <a:off x="7271004" y="256032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40" name="object 240"/>
          <p:cNvSpPr/>
          <p:nvPr/>
        </p:nvSpPr>
        <p:spPr>
          <a:xfrm>
            <a:off x="7271004" y="2801111"/>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FFCC00"/>
          </a:solidFill>
        </p:spPr>
        <p:txBody>
          <a:bodyPr wrap="square" lIns="0" tIns="0" rIns="0" bIns="0" rtlCol="0"/>
          <a:lstStyle/>
          <a:p>
            <a:endParaRPr/>
          </a:p>
        </p:txBody>
      </p:sp>
      <p:sp>
        <p:nvSpPr>
          <p:cNvPr id="241" name="object 241"/>
          <p:cNvSpPr/>
          <p:nvPr/>
        </p:nvSpPr>
        <p:spPr>
          <a:xfrm>
            <a:off x="7271004" y="2801111"/>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42" name="object 242"/>
          <p:cNvSpPr/>
          <p:nvPr/>
        </p:nvSpPr>
        <p:spPr>
          <a:xfrm>
            <a:off x="7271004" y="3040379"/>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666666"/>
          </a:solidFill>
        </p:spPr>
        <p:txBody>
          <a:bodyPr wrap="square" lIns="0" tIns="0" rIns="0" bIns="0" rtlCol="0"/>
          <a:lstStyle/>
          <a:p>
            <a:endParaRPr/>
          </a:p>
        </p:txBody>
      </p:sp>
      <p:sp>
        <p:nvSpPr>
          <p:cNvPr id="243" name="object 243"/>
          <p:cNvSpPr/>
          <p:nvPr/>
        </p:nvSpPr>
        <p:spPr>
          <a:xfrm>
            <a:off x="7271004" y="3040379"/>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44" name="object 244"/>
          <p:cNvSpPr/>
          <p:nvPr/>
        </p:nvSpPr>
        <p:spPr>
          <a:xfrm>
            <a:off x="7271004" y="3281171"/>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DC0000"/>
          </a:solidFill>
        </p:spPr>
        <p:txBody>
          <a:bodyPr wrap="square" lIns="0" tIns="0" rIns="0" bIns="0" rtlCol="0"/>
          <a:lstStyle/>
          <a:p>
            <a:endParaRPr/>
          </a:p>
        </p:txBody>
      </p:sp>
      <p:sp>
        <p:nvSpPr>
          <p:cNvPr id="245" name="object 245"/>
          <p:cNvSpPr/>
          <p:nvPr/>
        </p:nvSpPr>
        <p:spPr>
          <a:xfrm>
            <a:off x="7271004" y="3281171"/>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46" name="object 246"/>
          <p:cNvSpPr/>
          <p:nvPr/>
        </p:nvSpPr>
        <p:spPr>
          <a:xfrm>
            <a:off x="7271004" y="3521964"/>
            <a:ext cx="97790" cy="96520"/>
          </a:xfrm>
          <a:custGeom>
            <a:avLst/>
            <a:gdLst/>
            <a:ahLst/>
            <a:cxnLst/>
            <a:rect l="l" t="t" r="r" b="b"/>
            <a:pathLst>
              <a:path w="97790" h="96520">
                <a:moveTo>
                  <a:pt x="0" y="96012"/>
                </a:moveTo>
                <a:lnTo>
                  <a:pt x="97535" y="96012"/>
                </a:lnTo>
                <a:lnTo>
                  <a:pt x="97535" y="0"/>
                </a:lnTo>
                <a:lnTo>
                  <a:pt x="0" y="0"/>
                </a:lnTo>
                <a:lnTo>
                  <a:pt x="0" y="96012"/>
                </a:lnTo>
                <a:close/>
              </a:path>
            </a:pathLst>
          </a:custGeom>
          <a:solidFill>
            <a:srgbClr val="99CC00"/>
          </a:solidFill>
        </p:spPr>
        <p:txBody>
          <a:bodyPr wrap="square" lIns="0" tIns="0" rIns="0" bIns="0" rtlCol="0"/>
          <a:lstStyle/>
          <a:p>
            <a:endParaRPr/>
          </a:p>
        </p:txBody>
      </p:sp>
      <p:sp>
        <p:nvSpPr>
          <p:cNvPr id="247" name="object 247"/>
          <p:cNvSpPr/>
          <p:nvPr/>
        </p:nvSpPr>
        <p:spPr>
          <a:xfrm>
            <a:off x="7271004" y="3521964"/>
            <a:ext cx="97790" cy="96520"/>
          </a:xfrm>
          <a:custGeom>
            <a:avLst/>
            <a:gdLst/>
            <a:ahLst/>
            <a:cxnLst/>
            <a:rect l="l" t="t" r="r" b="b"/>
            <a:pathLst>
              <a:path w="97790" h="96520">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248" name="object 248"/>
          <p:cNvSpPr txBox="1"/>
          <p:nvPr/>
        </p:nvSpPr>
        <p:spPr>
          <a:xfrm>
            <a:off x="7400670" y="2458633"/>
            <a:ext cx="678815" cy="1223010"/>
          </a:xfrm>
          <a:prstGeom prst="rect">
            <a:avLst/>
          </a:prstGeom>
        </p:spPr>
        <p:txBody>
          <a:bodyPr vert="horz" wrap="square" lIns="0" tIns="0" rIns="0" bIns="0" rtlCol="0">
            <a:spAutoFit/>
          </a:bodyPr>
          <a:lstStyle/>
          <a:p>
            <a:pPr marL="12700" marR="5080">
              <a:lnSpc>
                <a:spcPct val="112599"/>
              </a:lnSpc>
            </a:pPr>
            <a:r>
              <a:rPr sz="1400" spc="-5" dirty="0">
                <a:latin typeface="Univers for BP"/>
                <a:cs typeface="Univers for BP"/>
              </a:rPr>
              <a:t>Hydro  </a:t>
            </a:r>
            <a:r>
              <a:rPr sz="1400" dirty="0">
                <a:latin typeface="Univers for BP"/>
                <a:cs typeface="Univers for BP"/>
              </a:rPr>
              <a:t>N</a:t>
            </a:r>
            <a:r>
              <a:rPr sz="1400" spc="-10" dirty="0">
                <a:latin typeface="Univers for BP"/>
                <a:cs typeface="Univers for BP"/>
              </a:rPr>
              <a:t>uc</a:t>
            </a:r>
            <a:r>
              <a:rPr sz="1400" dirty="0">
                <a:latin typeface="Univers for BP"/>
                <a:cs typeface="Univers for BP"/>
              </a:rPr>
              <a:t>lear  </a:t>
            </a:r>
            <a:r>
              <a:rPr sz="1400" spc="-5" dirty="0">
                <a:latin typeface="Univers for BP"/>
                <a:cs typeface="Univers for BP"/>
              </a:rPr>
              <a:t>Coal  Gas</a:t>
            </a:r>
            <a:endParaRPr sz="1400">
              <a:latin typeface="Univers for BP"/>
              <a:cs typeface="Univers for BP"/>
            </a:endParaRPr>
          </a:p>
          <a:p>
            <a:pPr marL="12700">
              <a:lnSpc>
                <a:spcPct val="100000"/>
              </a:lnSpc>
              <a:spcBef>
                <a:spcPts val="210"/>
              </a:spcBef>
            </a:pPr>
            <a:r>
              <a:rPr sz="1400" spc="-5" dirty="0">
                <a:latin typeface="Univers for BP"/>
                <a:cs typeface="Univers for BP"/>
              </a:rPr>
              <a:t>Oil</a:t>
            </a:r>
            <a:endParaRPr sz="1400">
              <a:latin typeface="Univers for BP"/>
              <a:cs typeface="Univers for BP"/>
            </a:endParaRPr>
          </a:p>
        </p:txBody>
      </p:sp>
      <p:sp>
        <p:nvSpPr>
          <p:cNvPr id="249" name="object 249"/>
          <p:cNvSpPr/>
          <p:nvPr/>
        </p:nvSpPr>
        <p:spPr>
          <a:xfrm>
            <a:off x="8563356" y="2328672"/>
            <a:ext cx="0" cy="3169920"/>
          </a:xfrm>
          <a:custGeom>
            <a:avLst/>
            <a:gdLst/>
            <a:ahLst/>
            <a:cxnLst/>
            <a:rect l="l" t="t" r="r" b="b"/>
            <a:pathLst>
              <a:path h="3169920">
                <a:moveTo>
                  <a:pt x="0" y="0"/>
                </a:moveTo>
                <a:lnTo>
                  <a:pt x="0" y="3169919"/>
                </a:lnTo>
              </a:path>
            </a:pathLst>
          </a:custGeom>
          <a:ln w="9144">
            <a:solidFill>
              <a:srgbClr val="4D4D4D"/>
            </a:solidFill>
            <a:prstDash val="sysDash"/>
          </a:ln>
        </p:spPr>
        <p:txBody>
          <a:bodyPr wrap="square" lIns="0" tIns="0" rIns="0" bIns="0" rtlCol="0"/>
          <a:lstStyle/>
          <a:p>
            <a:endParaRPr/>
          </a:p>
        </p:txBody>
      </p:sp>
      <p:sp>
        <p:nvSpPr>
          <p:cNvPr id="250" name="object 250"/>
          <p:cNvSpPr/>
          <p:nvPr/>
        </p:nvSpPr>
        <p:spPr>
          <a:xfrm>
            <a:off x="934211" y="5251703"/>
            <a:ext cx="201295" cy="224154"/>
          </a:xfrm>
          <a:custGeom>
            <a:avLst/>
            <a:gdLst/>
            <a:ahLst/>
            <a:cxnLst/>
            <a:rect l="l" t="t" r="r" b="b"/>
            <a:pathLst>
              <a:path w="201294" h="224154">
                <a:moveTo>
                  <a:pt x="201168" y="0"/>
                </a:moveTo>
                <a:lnTo>
                  <a:pt x="0" y="0"/>
                </a:lnTo>
                <a:lnTo>
                  <a:pt x="0" y="224028"/>
                </a:lnTo>
                <a:lnTo>
                  <a:pt x="201168" y="224028"/>
                </a:lnTo>
                <a:lnTo>
                  <a:pt x="201168" y="0"/>
                </a:lnTo>
                <a:close/>
              </a:path>
            </a:pathLst>
          </a:custGeom>
          <a:solidFill>
            <a:srgbClr val="FF9999"/>
          </a:solidFill>
        </p:spPr>
        <p:txBody>
          <a:bodyPr wrap="square" lIns="0" tIns="0" rIns="0" bIns="0" rtlCol="0"/>
          <a:lstStyle/>
          <a:p>
            <a:endParaRPr/>
          </a:p>
        </p:txBody>
      </p:sp>
      <p:sp>
        <p:nvSpPr>
          <p:cNvPr id="251" name="object 251"/>
          <p:cNvSpPr/>
          <p:nvPr/>
        </p:nvSpPr>
        <p:spPr>
          <a:xfrm>
            <a:off x="1235963" y="5164835"/>
            <a:ext cx="201295" cy="311150"/>
          </a:xfrm>
          <a:custGeom>
            <a:avLst/>
            <a:gdLst/>
            <a:ahLst/>
            <a:cxnLst/>
            <a:rect l="l" t="t" r="r" b="b"/>
            <a:pathLst>
              <a:path w="201294" h="311150">
                <a:moveTo>
                  <a:pt x="201168" y="0"/>
                </a:moveTo>
                <a:lnTo>
                  <a:pt x="0" y="0"/>
                </a:lnTo>
                <a:lnTo>
                  <a:pt x="0" y="310895"/>
                </a:lnTo>
                <a:lnTo>
                  <a:pt x="201168" y="310895"/>
                </a:lnTo>
                <a:lnTo>
                  <a:pt x="201168" y="0"/>
                </a:lnTo>
                <a:close/>
              </a:path>
            </a:pathLst>
          </a:custGeom>
          <a:solidFill>
            <a:srgbClr val="FF9999"/>
          </a:solidFill>
        </p:spPr>
        <p:txBody>
          <a:bodyPr wrap="square" lIns="0" tIns="0" rIns="0" bIns="0" rtlCol="0"/>
          <a:lstStyle/>
          <a:p>
            <a:endParaRPr/>
          </a:p>
        </p:txBody>
      </p:sp>
      <p:sp>
        <p:nvSpPr>
          <p:cNvPr id="252" name="object 252"/>
          <p:cNvSpPr/>
          <p:nvPr/>
        </p:nvSpPr>
        <p:spPr>
          <a:xfrm>
            <a:off x="1537716" y="5084064"/>
            <a:ext cx="200025" cy="391795"/>
          </a:xfrm>
          <a:custGeom>
            <a:avLst/>
            <a:gdLst/>
            <a:ahLst/>
            <a:cxnLst/>
            <a:rect l="l" t="t" r="r" b="b"/>
            <a:pathLst>
              <a:path w="200025" h="391795">
                <a:moveTo>
                  <a:pt x="199644" y="0"/>
                </a:moveTo>
                <a:lnTo>
                  <a:pt x="0" y="0"/>
                </a:lnTo>
                <a:lnTo>
                  <a:pt x="0" y="391668"/>
                </a:lnTo>
                <a:lnTo>
                  <a:pt x="199644" y="391668"/>
                </a:lnTo>
                <a:lnTo>
                  <a:pt x="199644" y="0"/>
                </a:lnTo>
                <a:close/>
              </a:path>
            </a:pathLst>
          </a:custGeom>
          <a:solidFill>
            <a:srgbClr val="FF9999"/>
          </a:solidFill>
        </p:spPr>
        <p:txBody>
          <a:bodyPr wrap="square" lIns="0" tIns="0" rIns="0" bIns="0" rtlCol="0"/>
          <a:lstStyle/>
          <a:p>
            <a:endParaRPr/>
          </a:p>
        </p:txBody>
      </p:sp>
      <p:sp>
        <p:nvSpPr>
          <p:cNvPr id="253" name="object 253"/>
          <p:cNvSpPr/>
          <p:nvPr/>
        </p:nvSpPr>
        <p:spPr>
          <a:xfrm>
            <a:off x="1837944" y="5018532"/>
            <a:ext cx="201295" cy="457200"/>
          </a:xfrm>
          <a:custGeom>
            <a:avLst/>
            <a:gdLst/>
            <a:ahLst/>
            <a:cxnLst/>
            <a:rect l="l" t="t" r="r" b="b"/>
            <a:pathLst>
              <a:path w="201294" h="457200">
                <a:moveTo>
                  <a:pt x="201168" y="0"/>
                </a:moveTo>
                <a:lnTo>
                  <a:pt x="0" y="0"/>
                </a:lnTo>
                <a:lnTo>
                  <a:pt x="0" y="457200"/>
                </a:lnTo>
                <a:lnTo>
                  <a:pt x="201168" y="457200"/>
                </a:lnTo>
                <a:lnTo>
                  <a:pt x="201168" y="0"/>
                </a:lnTo>
                <a:close/>
              </a:path>
            </a:pathLst>
          </a:custGeom>
          <a:solidFill>
            <a:srgbClr val="FF9999"/>
          </a:solidFill>
        </p:spPr>
        <p:txBody>
          <a:bodyPr wrap="square" lIns="0" tIns="0" rIns="0" bIns="0" rtlCol="0"/>
          <a:lstStyle/>
          <a:p>
            <a:endParaRPr/>
          </a:p>
        </p:txBody>
      </p:sp>
      <p:sp>
        <p:nvSpPr>
          <p:cNvPr id="254" name="object 254"/>
          <p:cNvSpPr/>
          <p:nvPr/>
        </p:nvSpPr>
        <p:spPr>
          <a:xfrm>
            <a:off x="2139695" y="4901184"/>
            <a:ext cx="201295" cy="574675"/>
          </a:xfrm>
          <a:custGeom>
            <a:avLst/>
            <a:gdLst/>
            <a:ahLst/>
            <a:cxnLst/>
            <a:rect l="l" t="t" r="r" b="b"/>
            <a:pathLst>
              <a:path w="201294" h="574675">
                <a:moveTo>
                  <a:pt x="201168" y="0"/>
                </a:moveTo>
                <a:lnTo>
                  <a:pt x="0" y="0"/>
                </a:lnTo>
                <a:lnTo>
                  <a:pt x="0" y="574548"/>
                </a:lnTo>
                <a:lnTo>
                  <a:pt x="201168" y="574548"/>
                </a:lnTo>
                <a:lnTo>
                  <a:pt x="201168" y="0"/>
                </a:lnTo>
                <a:close/>
              </a:path>
            </a:pathLst>
          </a:custGeom>
          <a:solidFill>
            <a:srgbClr val="FF9999"/>
          </a:solidFill>
        </p:spPr>
        <p:txBody>
          <a:bodyPr wrap="square" lIns="0" tIns="0" rIns="0" bIns="0" rtlCol="0"/>
          <a:lstStyle/>
          <a:p>
            <a:endParaRPr/>
          </a:p>
        </p:txBody>
      </p:sp>
      <p:sp>
        <p:nvSpPr>
          <p:cNvPr id="255" name="object 255"/>
          <p:cNvSpPr/>
          <p:nvPr/>
        </p:nvSpPr>
        <p:spPr>
          <a:xfrm>
            <a:off x="2441448" y="4815840"/>
            <a:ext cx="200025" cy="660400"/>
          </a:xfrm>
          <a:custGeom>
            <a:avLst/>
            <a:gdLst/>
            <a:ahLst/>
            <a:cxnLst/>
            <a:rect l="l" t="t" r="r" b="b"/>
            <a:pathLst>
              <a:path w="200025" h="660400">
                <a:moveTo>
                  <a:pt x="199644" y="0"/>
                </a:moveTo>
                <a:lnTo>
                  <a:pt x="0" y="0"/>
                </a:lnTo>
                <a:lnTo>
                  <a:pt x="0" y="659892"/>
                </a:lnTo>
                <a:lnTo>
                  <a:pt x="199644" y="659892"/>
                </a:lnTo>
                <a:lnTo>
                  <a:pt x="199644" y="0"/>
                </a:lnTo>
                <a:close/>
              </a:path>
            </a:pathLst>
          </a:custGeom>
          <a:solidFill>
            <a:srgbClr val="FF9999"/>
          </a:solidFill>
        </p:spPr>
        <p:txBody>
          <a:bodyPr wrap="square" lIns="0" tIns="0" rIns="0" bIns="0" rtlCol="0"/>
          <a:lstStyle/>
          <a:p>
            <a:endParaRPr/>
          </a:p>
        </p:txBody>
      </p:sp>
      <p:sp>
        <p:nvSpPr>
          <p:cNvPr id="256" name="object 256"/>
          <p:cNvSpPr/>
          <p:nvPr/>
        </p:nvSpPr>
        <p:spPr>
          <a:xfrm>
            <a:off x="2741676" y="4716779"/>
            <a:ext cx="201295" cy="759460"/>
          </a:xfrm>
          <a:custGeom>
            <a:avLst/>
            <a:gdLst/>
            <a:ahLst/>
            <a:cxnLst/>
            <a:rect l="l" t="t" r="r" b="b"/>
            <a:pathLst>
              <a:path w="201294" h="759460">
                <a:moveTo>
                  <a:pt x="201168" y="0"/>
                </a:moveTo>
                <a:lnTo>
                  <a:pt x="0" y="0"/>
                </a:lnTo>
                <a:lnTo>
                  <a:pt x="0" y="758952"/>
                </a:lnTo>
                <a:lnTo>
                  <a:pt x="201168" y="758952"/>
                </a:lnTo>
                <a:lnTo>
                  <a:pt x="201168" y="0"/>
                </a:lnTo>
                <a:close/>
              </a:path>
            </a:pathLst>
          </a:custGeom>
          <a:solidFill>
            <a:srgbClr val="FF9999"/>
          </a:solidFill>
        </p:spPr>
        <p:txBody>
          <a:bodyPr wrap="square" lIns="0" tIns="0" rIns="0" bIns="0" rtlCol="0"/>
          <a:lstStyle/>
          <a:p>
            <a:endParaRPr/>
          </a:p>
        </p:txBody>
      </p:sp>
      <p:sp>
        <p:nvSpPr>
          <p:cNvPr id="257" name="object 257"/>
          <p:cNvSpPr/>
          <p:nvPr/>
        </p:nvSpPr>
        <p:spPr>
          <a:xfrm>
            <a:off x="3043427" y="4607052"/>
            <a:ext cx="201295" cy="868680"/>
          </a:xfrm>
          <a:custGeom>
            <a:avLst/>
            <a:gdLst/>
            <a:ahLst/>
            <a:cxnLst/>
            <a:rect l="l" t="t" r="r" b="b"/>
            <a:pathLst>
              <a:path w="201294" h="868679">
                <a:moveTo>
                  <a:pt x="201168" y="0"/>
                </a:moveTo>
                <a:lnTo>
                  <a:pt x="0" y="0"/>
                </a:lnTo>
                <a:lnTo>
                  <a:pt x="0" y="868680"/>
                </a:lnTo>
                <a:lnTo>
                  <a:pt x="201168" y="868680"/>
                </a:lnTo>
                <a:lnTo>
                  <a:pt x="201168" y="0"/>
                </a:lnTo>
                <a:close/>
              </a:path>
            </a:pathLst>
          </a:custGeom>
          <a:solidFill>
            <a:srgbClr val="FF9999"/>
          </a:solidFill>
        </p:spPr>
        <p:txBody>
          <a:bodyPr wrap="square" lIns="0" tIns="0" rIns="0" bIns="0" rtlCol="0"/>
          <a:lstStyle/>
          <a:p>
            <a:endParaRPr/>
          </a:p>
        </p:txBody>
      </p:sp>
      <p:sp>
        <p:nvSpPr>
          <p:cNvPr id="258" name="object 258"/>
          <p:cNvSpPr/>
          <p:nvPr/>
        </p:nvSpPr>
        <p:spPr>
          <a:xfrm>
            <a:off x="934211" y="5251703"/>
            <a:ext cx="201295" cy="224154"/>
          </a:xfrm>
          <a:custGeom>
            <a:avLst/>
            <a:gdLst/>
            <a:ahLst/>
            <a:cxnLst/>
            <a:rect l="l" t="t" r="r" b="b"/>
            <a:pathLst>
              <a:path w="201294" h="224154">
                <a:moveTo>
                  <a:pt x="0" y="0"/>
                </a:moveTo>
                <a:lnTo>
                  <a:pt x="201168" y="0"/>
                </a:lnTo>
                <a:lnTo>
                  <a:pt x="201168" y="224028"/>
                </a:lnTo>
                <a:lnTo>
                  <a:pt x="0" y="224028"/>
                </a:lnTo>
                <a:lnTo>
                  <a:pt x="0" y="0"/>
                </a:lnTo>
                <a:close/>
              </a:path>
            </a:pathLst>
          </a:custGeom>
          <a:ln w="9144">
            <a:solidFill>
              <a:srgbClr val="BEBEBE"/>
            </a:solidFill>
          </a:ln>
        </p:spPr>
        <p:txBody>
          <a:bodyPr wrap="square" lIns="0" tIns="0" rIns="0" bIns="0" rtlCol="0"/>
          <a:lstStyle/>
          <a:p>
            <a:endParaRPr/>
          </a:p>
        </p:txBody>
      </p:sp>
      <p:sp>
        <p:nvSpPr>
          <p:cNvPr id="259" name="object 259"/>
          <p:cNvSpPr/>
          <p:nvPr/>
        </p:nvSpPr>
        <p:spPr>
          <a:xfrm>
            <a:off x="1235963" y="5164835"/>
            <a:ext cx="201295" cy="311150"/>
          </a:xfrm>
          <a:custGeom>
            <a:avLst/>
            <a:gdLst/>
            <a:ahLst/>
            <a:cxnLst/>
            <a:rect l="l" t="t" r="r" b="b"/>
            <a:pathLst>
              <a:path w="201294" h="311150">
                <a:moveTo>
                  <a:pt x="0" y="0"/>
                </a:moveTo>
                <a:lnTo>
                  <a:pt x="201168" y="0"/>
                </a:lnTo>
                <a:lnTo>
                  <a:pt x="201168" y="310895"/>
                </a:lnTo>
                <a:lnTo>
                  <a:pt x="0" y="310895"/>
                </a:lnTo>
                <a:lnTo>
                  <a:pt x="0" y="0"/>
                </a:lnTo>
                <a:close/>
              </a:path>
            </a:pathLst>
          </a:custGeom>
          <a:ln w="9144">
            <a:solidFill>
              <a:srgbClr val="BEBEBE"/>
            </a:solidFill>
          </a:ln>
        </p:spPr>
        <p:txBody>
          <a:bodyPr wrap="square" lIns="0" tIns="0" rIns="0" bIns="0" rtlCol="0"/>
          <a:lstStyle/>
          <a:p>
            <a:endParaRPr/>
          </a:p>
        </p:txBody>
      </p:sp>
      <p:sp>
        <p:nvSpPr>
          <p:cNvPr id="260" name="object 260"/>
          <p:cNvSpPr/>
          <p:nvPr/>
        </p:nvSpPr>
        <p:spPr>
          <a:xfrm>
            <a:off x="1537716" y="5084064"/>
            <a:ext cx="200025" cy="391795"/>
          </a:xfrm>
          <a:custGeom>
            <a:avLst/>
            <a:gdLst/>
            <a:ahLst/>
            <a:cxnLst/>
            <a:rect l="l" t="t" r="r" b="b"/>
            <a:pathLst>
              <a:path w="200025" h="391795">
                <a:moveTo>
                  <a:pt x="0" y="0"/>
                </a:moveTo>
                <a:lnTo>
                  <a:pt x="199644" y="0"/>
                </a:lnTo>
                <a:lnTo>
                  <a:pt x="199644" y="391668"/>
                </a:lnTo>
                <a:lnTo>
                  <a:pt x="0" y="391668"/>
                </a:lnTo>
                <a:lnTo>
                  <a:pt x="0" y="0"/>
                </a:lnTo>
                <a:close/>
              </a:path>
            </a:pathLst>
          </a:custGeom>
          <a:ln w="9144">
            <a:solidFill>
              <a:srgbClr val="BEBEBE"/>
            </a:solidFill>
          </a:ln>
        </p:spPr>
        <p:txBody>
          <a:bodyPr wrap="square" lIns="0" tIns="0" rIns="0" bIns="0" rtlCol="0"/>
          <a:lstStyle/>
          <a:p>
            <a:endParaRPr/>
          </a:p>
        </p:txBody>
      </p:sp>
      <p:sp>
        <p:nvSpPr>
          <p:cNvPr id="261" name="object 261"/>
          <p:cNvSpPr/>
          <p:nvPr/>
        </p:nvSpPr>
        <p:spPr>
          <a:xfrm>
            <a:off x="1837944" y="5018532"/>
            <a:ext cx="201295" cy="457200"/>
          </a:xfrm>
          <a:custGeom>
            <a:avLst/>
            <a:gdLst/>
            <a:ahLst/>
            <a:cxnLst/>
            <a:rect l="l" t="t" r="r" b="b"/>
            <a:pathLst>
              <a:path w="201294" h="457200">
                <a:moveTo>
                  <a:pt x="0" y="0"/>
                </a:moveTo>
                <a:lnTo>
                  <a:pt x="201168" y="0"/>
                </a:lnTo>
                <a:lnTo>
                  <a:pt x="201168" y="457200"/>
                </a:lnTo>
                <a:lnTo>
                  <a:pt x="0" y="457200"/>
                </a:lnTo>
                <a:lnTo>
                  <a:pt x="0" y="0"/>
                </a:lnTo>
                <a:close/>
              </a:path>
            </a:pathLst>
          </a:custGeom>
          <a:ln w="9144">
            <a:solidFill>
              <a:srgbClr val="BEBEBE"/>
            </a:solidFill>
          </a:ln>
        </p:spPr>
        <p:txBody>
          <a:bodyPr wrap="square" lIns="0" tIns="0" rIns="0" bIns="0" rtlCol="0"/>
          <a:lstStyle/>
          <a:p>
            <a:endParaRPr/>
          </a:p>
        </p:txBody>
      </p:sp>
      <p:sp>
        <p:nvSpPr>
          <p:cNvPr id="262" name="object 262"/>
          <p:cNvSpPr/>
          <p:nvPr/>
        </p:nvSpPr>
        <p:spPr>
          <a:xfrm>
            <a:off x="2139695" y="4901184"/>
            <a:ext cx="201295" cy="574675"/>
          </a:xfrm>
          <a:custGeom>
            <a:avLst/>
            <a:gdLst/>
            <a:ahLst/>
            <a:cxnLst/>
            <a:rect l="l" t="t" r="r" b="b"/>
            <a:pathLst>
              <a:path w="201294" h="574675">
                <a:moveTo>
                  <a:pt x="0" y="0"/>
                </a:moveTo>
                <a:lnTo>
                  <a:pt x="201168" y="0"/>
                </a:lnTo>
                <a:lnTo>
                  <a:pt x="201168" y="574548"/>
                </a:lnTo>
                <a:lnTo>
                  <a:pt x="0" y="574548"/>
                </a:lnTo>
                <a:lnTo>
                  <a:pt x="0" y="0"/>
                </a:lnTo>
                <a:close/>
              </a:path>
            </a:pathLst>
          </a:custGeom>
          <a:ln w="9144">
            <a:solidFill>
              <a:srgbClr val="BEBEBE"/>
            </a:solidFill>
          </a:ln>
        </p:spPr>
        <p:txBody>
          <a:bodyPr wrap="square" lIns="0" tIns="0" rIns="0" bIns="0" rtlCol="0"/>
          <a:lstStyle/>
          <a:p>
            <a:endParaRPr/>
          </a:p>
        </p:txBody>
      </p:sp>
      <p:sp>
        <p:nvSpPr>
          <p:cNvPr id="263" name="object 263"/>
          <p:cNvSpPr/>
          <p:nvPr/>
        </p:nvSpPr>
        <p:spPr>
          <a:xfrm>
            <a:off x="2441448" y="4815840"/>
            <a:ext cx="200025" cy="660400"/>
          </a:xfrm>
          <a:custGeom>
            <a:avLst/>
            <a:gdLst/>
            <a:ahLst/>
            <a:cxnLst/>
            <a:rect l="l" t="t" r="r" b="b"/>
            <a:pathLst>
              <a:path w="200025" h="660400">
                <a:moveTo>
                  <a:pt x="0" y="0"/>
                </a:moveTo>
                <a:lnTo>
                  <a:pt x="199644" y="0"/>
                </a:lnTo>
                <a:lnTo>
                  <a:pt x="199644" y="659892"/>
                </a:lnTo>
                <a:lnTo>
                  <a:pt x="0" y="659892"/>
                </a:lnTo>
                <a:lnTo>
                  <a:pt x="0" y="0"/>
                </a:lnTo>
                <a:close/>
              </a:path>
            </a:pathLst>
          </a:custGeom>
          <a:ln w="9144">
            <a:solidFill>
              <a:srgbClr val="BEBEBE"/>
            </a:solidFill>
          </a:ln>
        </p:spPr>
        <p:txBody>
          <a:bodyPr wrap="square" lIns="0" tIns="0" rIns="0" bIns="0" rtlCol="0"/>
          <a:lstStyle/>
          <a:p>
            <a:endParaRPr/>
          </a:p>
        </p:txBody>
      </p:sp>
      <p:sp>
        <p:nvSpPr>
          <p:cNvPr id="264" name="object 264"/>
          <p:cNvSpPr/>
          <p:nvPr/>
        </p:nvSpPr>
        <p:spPr>
          <a:xfrm>
            <a:off x="2741676" y="4716779"/>
            <a:ext cx="201295" cy="759460"/>
          </a:xfrm>
          <a:custGeom>
            <a:avLst/>
            <a:gdLst/>
            <a:ahLst/>
            <a:cxnLst/>
            <a:rect l="l" t="t" r="r" b="b"/>
            <a:pathLst>
              <a:path w="201294" h="759460">
                <a:moveTo>
                  <a:pt x="0" y="0"/>
                </a:moveTo>
                <a:lnTo>
                  <a:pt x="201168" y="0"/>
                </a:lnTo>
                <a:lnTo>
                  <a:pt x="201168" y="758952"/>
                </a:lnTo>
                <a:lnTo>
                  <a:pt x="0" y="758952"/>
                </a:lnTo>
                <a:lnTo>
                  <a:pt x="0" y="0"/>
                </a:lnTo>
                <a:close/>
              </a:path>
            </a:pathLst>
          </a:custGeom>
          <a:ln w="9144">
            <a:solidFill>
              <a:srgbClr val="BEBEBE"/>
            </a:solidFill>
          </a:ln>
        </p:spPr>
        <p:txBody>
          <a:bodyPr wrap="square" lIns="0" tIns="0" rIns="0" bIns="0" rtlCol="0"/>
          <a:lstStyle/>
          <a:p>
            <a:endParaRPr/>
          </a:p>
        </p:txBody>
      </p:sp>
      <p:sp>
        <p:nvSpPr>
          <p:cNvPr id="265" name="object 265"/>
          <p:cNvSpPr/>
          <p:nvPr/>
        </p:nvSpPr>
        <p:spPr>
          <a:xfrm>
            <a:off x="3043427" y="4607052"/>
            <a:ext cx="201295" cy="868680"/>
          </a:xfrm>
          <a:custGeom>
            <a:avLst/>
            <a:gdLst/>
            <a:ahLst/>
            <a:cxnLst/>
            <a:rect l="l" t="t" r="r" b="b"/>
            <a:pathLst>
              <a:path w="201294" h="868679">
                <a:moveTo>
                  <a:pt x="0" y="0"/>
                </a:moveTo>
                <a:lnTo>
                  <a:pt x="201168" y="0"/>
                </a:lnTo>
                <a:lnTo>
                  <a:pt x="201168" y="868680"/>
                </a:lnTo>
                <a:lnTo>
                  <a:pt x="0" y="868680"/>
                </a:lnTo>
                <a:lnTo>
                  <a:pt x="0" y="0"/>
                </a:lnTo>
                <a:close/>
              </a:path>
            </a:pathLst>
          </a:custGeom>
          <a:ln w="9144">
            <a:solidFill>
              <a:srgbClr val="BEBEBE"/>
            </a:solidFill>
          </a:ln>
        </p:spPr>
        <p:txBody>
          <a:bodyPr wrap="square" lIns="0" tIns="0" rIns="0" bIns="0" rtlCol="0"/>
          <a:lstStyle/>
          <a:p>
            <a:endParaRPr/>
          </a:p>
        </p:txBody>
      </p:sp>
      <p:sp>
        <p:nvSpPr>
          <p:cNvPr id="266" name="object 266"/>
          <p:cNvSpPr/>
          <p:nvPr/>
        </p:nvSpPr>
        <p:spPr>
          <a:xfrm>
            <a:off x="934211" y="5221223"/>
            <a:ext cx="201295" cy="30480"/>
          </a:xfrm>
          <a:custGeom>
            <a:avLst/>
            <a:gdLst/>
            <a:ahLst/>
            <a:cxnLst/>
            <a:rect l="l" t="t" r="r" b="b"/>
            <a:pathLst>
              <a:path w="201294" h="30479">
                <a:moveTo>
                  <a:pt x="0" y="30479"/>
                </a:moveTo>
                <a:lnTo>
                  <a:pt x="201168" y="30479"/>
                </a:lnTo>
                <a:lnTo>
                  <a:pt x="201168" y="0"/>
                </a:lnTo>
                <a:lnTo>
                  <a:pt x="0" y="0"/>
                </a:lnTo>
                <a:lnTo>
                  <a:pt x="0" y="30479"/>
                </a:lnTo>
                <a:close/>
              </a:path>
            </a:pathLst>
          </a:custGeom>
          <a:solidFill>
            <a:srgbClr val="8ADEFF"/>
          </a:solidFill>
        </p:spPr>
        <p:txBody>
          <a:bodyPr wrap="square" lIns="0" tIns="0" rIns="0" bIns="0" rtlCol="0"/>
          <a:lstStyle/>
          <a:p>
            <a:endParaRPr/>
          </a:p>
        </p:txBody>
      </p:sp>
      <p:sp>
        <p:nvSpPr>
          <p:cNvPr id="267" name="object 267"/>
          <p:cNvSpPr/>
          <p:nvPr/>
        </p:nvSpPr>
        <p:spPr>
          <a:xfrm>
            <a:off x="1235963" y="5114544"/>
            <a:ext cx="201295" cy="50800"/>
          </a:xfrm>
          <a:custGeom>
            <a:avLst/>
            <a:gdLst/>
            <a:ahLst/>
            <a:cxnLst/>
            <a:rect l="l" t="t" r="r" b="b"/>
            <a:pathLst>
              <a:path w="201294" h="50800">
                <a:moveTo>
                  <a:pt x="0" y="50292"/>
                </a:moveTo>
                <a:lnTo>
                  <a:pt x="201168" y="50292"/>
                </a:lnTo>
                <a:lnTo>
                  <a:pt x="201168" y="0"/>
                </a:lnTo>
                <a:lnTo>
                  <a:pt x="0" y="0"/>
                </a:lnTo>
                <a:lnTo>
                  <a:pt x="0" y="50292"/>
                </a:lnTo>
                <a:close/>
              </a:path>
            </a:pathLst>
          </a:custGeom>
          <a:solidFill>
            <a:srgbClr val="8ADEFF"/>
          </a:solidFill>
        </p:spPr>
        <p:txBody>
          <a:bodyPr wrap="square" lIns="0" tIns="0" rIns="0" bIns="0" rtlCol="0"/>
          <a:lstStyle/>
          <a:p>
            <a:endParaRPr/>
          </a:p>
        </p:txBody>
      </p:sp>
      <p:sp>
        <p:nvSpPr>
          <p:cNvPr id="268" name="object 268"/>
          <p:cNvSpPr/>
          <p:nvPr/>
        </p:nvSpPr>
        <p:spPr>
          <a:xfrm>
            <a:off x="1537716" y="5010911"/>
            <a:ext cx="200025" cy="73660"/>
          </a:xfrm>
          <a:custGeom>
            <a:avLst/>
            <a:gdLst/>
            <a:ahLst/>
            <a:cxnLst/>
            <a:rect l="l" t="t" r="r" b="b"/>
            <a:pathLst>
              <a:path w="200025" h="73660">
                <a:moveTo>
                  <a:pt x="199644" y="0"/>
                </a:moveTo>
                <a:lnTo>
                  <a:pt x="0" y="0"/>
                </a:lnTo>
                <a:lnTo>
                  <a:pt x="0" y="73151"/>
                </a:lnTo>
                <a:lnTo>
                  <a:pt x="199644" y="73151"/>
                </a:lnTo>
                <a:lnTo>
                  <a:pt x="199644" y="0"/>
                </a:lnTo>
                <a:close/>
              </a:path>
            </a:pathLst>
          </a:custGeom>
          <a:solidFill>
            <a:srgbClr val="8ADEFF"/>
          </a:solidFill>
        </p:spPr>
        <p:txBody>
          <a:bodyPr wrap="square" lIns="0" tIns="0" rIns="0" bIns="0" rtlCol="0"/>
          <a:lstStyle/>
          <a:p>
            <a:endParaRPr/>
          </a:p>
        </p:txBody>
      </p:sp>
      <p:sp>
        <p:nvSpPr>
          <p:cNvPr id="269" name="object 269"/>
          <p:cNvSpPr/>
          <p:nvPr/>
        </p:nvSpPr>
        <p:spPr>
          <a:xfrm>
            <a:off x="1837944" y="4925567"/>
            <a:ext cx="201295" cy="93345"/>
          </a:xfrm>
          <a:custGeom>
            <a:avLst/>
            <a:gdLst/>
            <a:ahLst/>
            <a:cxnLst/>
            <a:rect l="l" t="t" r="r" b="b"/>
            <a:pathLst>
              <a:path w="201294" h="93345">
                <a:moveTo>
                  <a:pt x="201168" y="0"/>
                </a:moveTo>
                <a:lnTo>
                  <a:pt x="0" y="0"/>
                </a:lnTo>
                <a:lnTo>
                  <a:pt x="0" y="92963"/>
                </a:lnTo>
                <a:lnTo>
                  <a:pt x="201168" y="92963"/>
                </a:lnTo>
                <a:lnTo>
                  <a:pt x="201168" y="0"/>
                </a:lnTo>
                <a:close/>
              </a:path>
            </a:pathLst>
          </a:custGeom>
          <a:solidFill>
            <a:srgbClr val="8ADEFF"/>
          </a:solidFill>
        </p:spPr>
        <p:txBody>
          <a:bodyPr wrap="square" lIns="0" tIns="0" rIns="0" bIns="0" rtlCol="0"/>
          <a:lstStyle/>
          <a:p>
            <a:endParaRPr/>
          </a:p>
        </p:txBody>
      </p:sp>
      <p:sp>
        <p:nvSpPr>
          <p:cNvPr id="270" name="object 270"/>
          <p:cNvSpPr/>
          <p:nvPr/>
        </p:nvSpPr>
        <p:spPr>
          <a:xfrm>
            <a:off x="2139695" y="4785359"/>
            <a:ext cx="201295" cy="116205"/>
          </a:xfrm>
          <a:custGeom>
            <a:avLst/>
            <a:gdLst/>
            <a:ahLst/>
            <a:cxnLst/>
            <a:rect l="l" t="t" r="r" b="b"/>
            <a:pathLst>
              <a:path w="201294" h="116204">
                <a:moveTo>
                  <a:pt x="201168" y="0"/>
                </a:moveTo>
                <a:lnTo>
                  <a:pt x="0" y="0"/>
                </a:lnTo>
                <a:lnTo>
                  <a:pt x="0" y="115823"/>
                </a:lnTo>
                <a:lnTo>
                  <a:pt x="201168" y="115823"/>
                </a:lnTo>
                <a:lnTo>
                  <a:pt x="201168" y="0"/>
                </a:lnTo>
                <a:close/>
              </a:path>
            </a:pathLst>
          </a:custGeom>
          <a:solidFill>
            <a:srgbClr val="8ADEFF"/>
          </a:solidFill>
        </p:spPr>
        <p:txBody>
          <a:bodyPr wrap="square" lIns="0" tIns="0" rIns="0" bIns="0" rtlCol="0"/>
          <a:lstStyle/>
          <a:p>
            <a:endParaRPr/>
          </a:p>
        </p:txBody>
      </p:sp>
      <p:sp>
        <p:nvSpPr>
          <p:cNvPr id="271" name="object 271"/>
          <p:cNvSpPr/>
          <p:nvPr/>
        </p:nvSpPr>
        <p:spPr>
          <a:xfrm>
            <a:off x="2441448" y="4672584"/>
            <a:ext cx="200025" cy="143510"/>
          </a:xfrm>
          <a:custGeom>
            <a:avLst/>
            <a:gdLst/>
            <a:ahLst/>
            <a:cxnLst/>
            <a:rect l="l" t="t" r="r" b="b"/>
            <a:pathLst>
              <a:path w="200025" h="143510">
                <a:moveTo>
                  <a:pt x="199644" y="0"/>
                </a:moveTo>
                <a:lnTo>
                  <a:pt x="0" y="0"/>
                </a:lnTo>
                <a:lnTo>
                  <a:pt x="0" y="143256"/>
                </a:lnTo>
                <a:lnTo>
                  <a:pt x="199644" y="143256"/>
                </a:lnTo>
                <a:lnTo>
                  <a:pt x="199644" y="0"/>
                </a:lnTo>
                <a:close/>
              </a:path>
            </a:pathLst>
          </a:custGeom>
          <a:solidFill>
            <a:srgbClr val="8ADEFF"/>
          </a:solidFill>
        </p:spPr>
        <p:txBody>
          <a:bodyPr wrap="square" lIns="0" tIns="0" rIns="0" bIns="0" rtlCol="0"/>
          <a:lstStyle/>
          <a:p>
            <a:endParaRPr/>
          </a:p>
        </p:txBody>
      </p:sp>
      <p:sp>
        <p:nvSpPr>
          <p:cNvPr id="272" name="object 272"/>
          <p:cNvSpPr/>
          <p:nvPr/>
        </p:nvSpPr>
        <p:spPr>
          <a:xfrm>
            <a:off x="2741676" y="4541520"/>
            <a:ext cx="201295" cy="175260"/>
          </a:xfrm>
          <a:custGeom>
            <a:avLst/>
            <a:gdLst/>
            <a:ahLst/>
            <a:cxnLst/>
            <a:rect l="l" t="t" r="r" b="b"/>
            <a:pathLst>
              <a:path w="201294" h="175260">
                <a:moveTo>
                  <a:pt x="201168" y="0"/>
                </a:moveTo>
                <a:lnTo>
                  <a:pt x="0" y="0"/>
                </a:lnTo>
                <a:lnTo>
                  <a:pt x="0" y="175259"/>
                </a:lnTo>
                <a:lnTo>
                  <a:pt x="201168" y="175259"/>
                </a:lnTo>
                <a:lnTo>
                  <a:pt x="201168" y="0"/>
                </a:lnTo>
                <a:close/>
              </a:path>
            </a:pathLst>
          </a:custGeom>
          <a:solidFill>
            <a:srgbClr val="8ADEFF"/>
          </a:solidFill>
        </p:spPr>
        <p:txBody>
          <a:bodyPr wrap="square" lIns="0" tIns="0" rIns="0" bIns="0" rtlCol="0"/>
          <a:lstStyle/>
          <a:p>
            <a:endParaRPr/>
          </a:p>
        </p:txBody>
      </p:sp>
      <p:sp>
        <p:nvSpPr>
          <p:cNvPr id="273" name="object 273"/>
          <p:cNvSpPr/>
          <p:nvPr/>
        </p:nvSpPr>
        <p:spPr>
          <a:xfrm>
            <a:off x="3043427" y="4404359"/>
            <a:ext cx="201295" cy="203200"/>
          </a:xfrm>
          <a:custGeom>
            <a:avLst/>
            <a:gdLst/>
            <a:ahLst/>
            <a:cxnLst/>
            <a:rect l="l" t="t" r="r" b="b"/>
            <a:pathLst>
              <a:path w="201294" h="203200">
                <a:moveTo>
                  <a:pt x="201168" y="0"/>
                </a:moveTo>
                <a:lnTo>
                  <a:pt x="0" y="0"/>
                </a:lnTo>
                <a:lnTo>
                  <a:pt x="0" y="202691"/>
                </a:lnTo>
                <a:lnTo>
                  <a:pt x="201168" y="202691"/>
                </a:lnTo>
                <a:lnTo>
                  <a:pt x="201168" y="0"/>
                </a:lnTo>
                <a:close/>
              </a:path>
            </a:pathLst>
          </a:custGeom>
          <a:solidFill>
            <a:srgbClr val="8ADEFF"/>
          </a:solidFill>
        </p:spPr>
        <p:txBody>
          <a:bodyPr wrap="square" lIns="0" tIns="0" rIns="0" bIns="0" rtlCol="0"/>
          <a:lstStyle/>
          <a:p>
            <a:endParaRPr/>
          </a:p>
        </p:txBody>
      </p:sp>
      <p:sp>
        <p:nvSpPr>
          <p:cNvPr id="274" name="object 274"/>
          <p:cNvSpPr/>
          <p:nvPr/>
        </p:nvSpPr>
        <p:spPr>
          <a:xfrm>
            <a:off x="934211" y="5221223"/>
            <a:ext cx="201295" cy="30480"/>
          </a:xfrm>
          <a:custGeom>
            <a:avLst/>
            <a:gdLst/>
            <a:ahLst/>
            <a:cxnLst/>
            <a:rect l="l" t="t" r="r" b="b"/>
            <a:pathLst>
              <a:path w="201294" h="30479">
                <a:moveTo>
                  <a:pt x="0" y="0"/>
                </a:moveTo>
                <a:lnTo>
                  <a:pt x="201168" y="0"/>
                </a:lnTo>
                <a:lnTo>
                  <a:pt x="201168" y="30479"/>
                </a:lnTo>
                <a:lnTo>
                  <a:pt x="0" y="30479"/>
                </a:lnTo>
                <a:lnTo>
                  <a:pt x="0" y="0"/>
                </a:lnTo>
                <a:close/>
              </a:path>
            </a:pathLst>
          </a:custGeom>
          <a:ln w="9144">
            <a:solidFill>
              <a:srgbClr val="BEBEBE"/>
            </a:solidFill>
          </a:ln>
        </p:spPr>
        <p:txBody>
          <a:bodyPr wrap="square" lIns="0" tIns="0" rIns="0" bIns="0" rtlCol="0"/>
          <a:lstStyle/>
          <a:p>
            <a:endParaRPr/>
          </a:p>
        </p:txBody>
      </p:sp>
      <p:sp>
        <p:nvSpPr>
          <p:cNvPr id="275" name="object 275"/>
          <p:cNvSpPr/>
          <p:nvPr/>
        </p:nvSpPr>
        <p:spPr>
          <a:xfrm>
            <a:off x="1235963" y="5114544"/>
            <a:ext cx="201295" cy="50800"/>
          </a:xfrm>
          <a:custGeom>
            <a:avLst/>
            <a:gdLst/>
            <a:ahLst/>
            <a:cxnLst/>
            <a:rect l="l" t="t" r="r" b="b"/>
            <a:pathLst>
              <a:path w="201294" h="50800">
                <a:moveTo>
                  <a:pt x="0" y="0"/>
                </a:moveTo>
                <a:lnTo>
                  <a:pt x="201168" y="0"/>
                </a:lnTo>
                <a:lnTo>
                  <a:pt x="201168" y="50291"/>
                </a:lnTo>
                <a:lnTo>
                  <a:pt x="0" y="50291"/>
                </a:lnTo>
                <a:lnTo>
                  <a:pt x="0" y="0"/>
                </a:lnTo>
                <a:close/>
              </a:path>
            </a:pathLst>
          </a:custGeom>
          <a:ln w="9144">
            <a:solidFill>
              <a:srgbClr val="BEBEBE"/>
            </a:solidFill>
          </a:ln>
        </p:spPr>
        <p:txBody>
          <a:bodyPr wrap="square" lIns="0" tIns="0" rIns="0" bIns="0" rtlCol="0"/>
          <a:lstStyle/>
          <a:p>
            <a:endParaRPr/>
          </a:p>
        </p:txBody>
      </p:sp>
      <p:sp>
        <p:nvSpPr>
          <p:cNvPr id="276" name="object 276"/>
          <p:cNvSpPr/>
          <p:nvPr/>
        </p:nvSpPr>
        <p:spPr>
          <a:xfrm>
            <a:off x="1537716" y="5010911"/>
            <a:ext cx="200025" cy="73660"/>
          </a:xfrm>
          <a:custGeom>
            <a:avLst/>
            <a:gdLst/>
            <a:ahLst/>
            <a:cxnLst/>
            <a:rect l="l" t="t" r="r" b="b"/>
            <a:pathLst>
              <a:path w="200025" h="73660">
                <a:moveTo>
                  <a:pt x="0" y="0"/>
                </a:moveTo>
                <a:lnTo>
                  <a:pt x="199644" y="0"/>
                </a:lnTo>
                <a:lnTo>
                  <a:pt x="199644" y="73151"/>
                </a:lnTo>
                <a:lnTo>
                  <a:pt x="0" y="73151"/>
                </a:lnTo>
                <a:lnTo>
                  <a:pt x="0" y="0"/>
                </a:lnTo>
                <a:close/>
              </a:path>
            </a:pathLst>
          </a:custGeom>
          <a:ln w="9144">
            <a:solidFill>
              <a:srgbClr val="BEBEBE"/>
            </a:solidFill>
          </a:ln>
        </p:spPr>
        <p:txBody>
          <a:bodyPr wrap="square" lIns="0" tIns="0" rIns="0" bIns="0" rtlCol="0"/>
          <a:lstStyle/>
          <a:p>
            <a:endParaRPr/>
          </a:p>
        </p:txBody>
      </p:sp>
      <p:sp>
        <p:nvSpPr>
          <p:cNvPr id="277" name="object 277"/>
          <p:cNvSpPr/>
          <p:nvPr/>
        </p:nvSpPr>
        <p:spPr>
          <a:xfrm>
            <a:off x="1837944" y="4925567"/>
            <a:ext cx="201295" cy="93345"/>
          </a:xfrm>
          <a:custGeom>
            <a:avLst/>
            <a:gdLst/>
            <a:ahLst/>
            <a:cxnLst/>
            <a:rect l="l" t="t" r="r" b="b"/>
            <a:pathLst>
              <a:path w="201294" h="93345">
                <a:moveTo>
                  <a:pt x="0" y="0"/>
                </a:moveTo>
                <a:lnTo>
                  <a:pt x="201168" y="0"/>
                </a:lnTo>
                <a:lnTo>
                  <a:pt x="201168" y="92963"/>
                </a:lnTo>
                <a:lnTo>
                  <a:pt x="0" y="92963"/>
                </a:lnTo>
                <a:lnTo>
                  <a:pt x="0" y="0"/>
                </a:lnTo>
                <a:close/>
              </a:path>
            </a:pathLst>
          </a:custGeom>
          <a:ln w="9144">
            <a:solidFill>
              <a:srgbClr val="BEBEBE"/>
            </a:solidFill>
          </a:ln>
        </p:spPr>
        <p:txBody>
          <a:bodyPr wrap="square" lIns="0" tIns="0" rIns="0" bIns="0" rtlCol="0"/>
          <a:lstStyle/>
          <a:p>
            <a:endParaRPr/>
          </a:p>
        </p:txBody>
      </p:sp>
      <p:sp>
        <p:nvSpPr>
          <p:cNvPr id="278" name="object 278"/>
          <p:cNvSpPr/>
          <p:nvPr/>
        </p:nvSpPr>
        <p:spPr>
          <a:xfrm>
            <a:off x="2139695" y="4785359"/>
            <a:ext cx="201295" cy="116205"/>
          </a:xfrm>
          <a:custGeom>
            <a:avLst/>
            <a:gdLst/>
            <a:ahLst/>
            <a:cxnLst/>
            <a:rect l="l" t="t" r="r" b="b"/>
            <a:pathLst>
              <a:path w="201294" h="116204">
                <a:moveTo>
                  <a:pt x="0" y="0"/>
                </a:moveTo>
                <a:lnTo>
                  <a:pt x="201168" y="0"/>
                </a:lnTo>
                <a:lnTo>
                  <a:pt x="201168" y="115823"/>
                </a:lnTo>
                <a:lnTo>
                  <a:pt x="0" y="115823"/>
                </a:lnTo>
                <a:lnTo>
                  <a:pt x="0" y="0"/>
                </a:lnTo>
                <a:close/>
              </a:path>
            </a:pathLst>
          </a:custGeom>
          <a:ln w="9144">
            <a:solidFill>
              <a:srgbClr val="BEBEBE"/>
            </a:solidFill>
          </a:ln>
        </p:spPr>
        <p:txBody>
          <a:bodyPr wrap="square" lIns="0" tIns="0" rIns="0" bIns="0" rtlCol="0"/>
          <a:lstStyle/>
          <a:p>
            <a:endParaRPr/>
          </a:p>
        </p:txBody>
      </p:sp>
      <p:sp>
        <p:nvSpPr>
          <p:cNvPr id="279" name="object 279"/>
          <p:cNvSpPr/>
          <p:nvPr/>
        </p:nvSpPr>
        <p:spPr>
          <a:xfrm>
            <a:off x="2441448" y="4672584"/>
            <a:ext cx="200025" cy="143510"/>
          </a:xfrm>
          <a:custGeom>
            <a:avLst/>
            <a:gdLst/>
            <a:ahLst/>
            <a:cxnLst/>
            <a:rect l="l" t="t" r="r" b="b"/>
            <a:pathLst>
              <a:path w="200025" h="143510">
                <a:moveTo>
                  <a:pt x="0" y="0"/>
                </a:moveTo>
                <a:lnTo>
                  <a:pt x="199644" y="0"/>
                </a:lnTo>
                <a:lnTo>
                  <a:pt x="199644" y="143256"/>
                </a:lnTo>
                <a:lnTo>
                  <a:pt x="0" y="143256"/>
                </a:lnTo>
                <a:lnTo>
                  <a:pt x="0" y="0"/>
                </a:lnTo>
                <a:close/>
              </a:path>
            </a:pathLst>
          </a:custGeom>
          <a:ln w="9144">
            <a:solidFill>
              <a:srgbClr val="BEBEBE"/>
            </a:solidFill>
          </a:ln>
        </p:spPr>
        <p:txBody>
          <a:bodyPr wrap="square" lIns="0" tIns="0" rIns="0" bIns="0" rtlCol="0"/>
          <a:lstStyle/>
          <a:p>
            <a:endParaRPr/>
          </a:p>
        </p:txBody>
      </p:sp>
      <p:sp>
        <p:nvSpPr>
          <p:cNvPr id="280" name="object 280"/>
          <p:cNvSpPr/>
          <p:nvPr/>
        </p:nvSpPr>
        <p:spPr>
          <a:xfrm>
            <a:off x="2741676" y="4541520"/>
            <a:ext cx="201295" cy="175260"/>
          </a:xfrm>
          <a:custGeom>
            <a:avLst/>
            <a:gdLst/>
            <a:ahLst/>
            <a:cxnLst/>
            <a:rect l="l" t="t" r="r" b="b"/>
            <a:pathLst>
              <a:path w="201294" h="175260">
                <a:moveTo>
                  <a:pt x="0" y="0"/>
                </a:moveTo>
                <a:lnTo>
                  <a:pt x="201168" y="0"/>
                </a:lnTo>
                <a:lnTo>
                  <a:pt x="201168" y="175259"/>
                </a:lnTo>
                <a:lnTo>
                  <a:pt x="0" y="175259"/>
                </a:lnTo>
                <a:lnTo>
                  <a:pt x="0" y="0"/>
                </a:lnTo>
                <a:close/>
              </a:path>
            </a:pathLst>
          </a:custGeom>
          <a:ln w="9143">
            <a:solidFill>
              <a:srgbClr val="BEBEBE"/>
            </a:solidFill>
          </a:ln>
        </p:spPr>
        <p:txBody>
          <a:bodyPr wrap="square" lIns="0" tIns="0" rIns="0" bIns="0" rtlCol="0"/>
          <a:lstStyle/>
          <a:p>
            <a:endParaRPr/>
          </a:p>
        </p:txBody>
      </p:sp>
      <p:sp>
        <p:nvSpPr>
          <p:cNvPr id="281" name="object 281"/>
          <p:cNvSpPr/>
          <p:nvPr/>
        </p:nvSpPr>
        <p:spPr>
          <a:xfrm>
            <a:off x="3043427" y="4404359"/>
            <a:ext cx="201295" cy="203200"/>
          </a:xfrm>
          <a:custGeom>
            <a:avLst/>
            <a:gdLst/>
            <a:ahLst/>
            <a:cxnLst/>
            <a:rect l="l" t="t" r="r" b="b"/>
            <a:pathLst>
              <a:path w="201294" h="203200">
                <a:moveTo>
                  <a:pt x="0" y="0"/>
                </a:moveTo>
                <a:lnTo>
                  <a:pt x="201168" y="0"/>
                </a:lnTo>
                <a:lnTo>
                  <a:pt x="201168" y="202691"/>
                </a:lnTo>
                <a:lnTo>
                  <a:pt x="0" y="202691"/>
                </a:lnTo>
                <a:lnTo>
                  <a:pt x="0" y="0"/>
                </a:lnTo>
                <a:close/>
              </a:path>
            </a:pathLst>
          </a:custGeom>
          <a:ln w="9144">
            <a:solidFill>
              <a:srgbClr val="BEBEBE"/>
            </a:solidFill>
          </a:ln>
        </p:spPr>
        <p:txBody>
          <a:bodyPr wrap="square" lIns="0" tIns="0" rIns="0" bIns="0" rtlCol="0"/>
          <a:lstStyle/>
          <a:p>
            <a:endParaRPr/>
          </a:p>
        </p:txBody>
      </p:sp>
      <p:sp>
        <p:nvSpPr>
          <p:cNvPr id="282" name="object 282"/>
          <p:cNvSpPr/>
          <p:nvPr/>
        </p:nvSpPr>
        <p:spPr>
          <a:xfrm>
            <a:off x="934211" y="4835652"/>
            <a:ext cx="201295" cy="386080"/>
          </a:xfrm>
          <a:custGeom>
            <a:avLst/>
            <a:gdLst/>
            <a:ahLst/>
            <a:cxnLst/>
            <a:rect l="l" t="t" r="r" b="b"/>
            <a:pathLst>
              <a:path w="201294" h="386079">
                <a:moveTo>
                  <a:pt x="201168" y="0"/>
                </a:moveTo>
                <a:lnTo>
                  <a:pt x="0" y="0"/>
                </a:lnTo>
                <a:lnTo>
                  <a:pt x="0" y="385572"/>
                </a:lnTo>
                <a:lnTo>
                  <a:pt x="201168" y="385572"/>
                </a:lnTo>
                <a:lnTo>
                  <a:pt x="201168" y="0"/>
                </a:lnTo>
                <a:close/>
              </a:path>
            </a:pathLst>
          </a:custGeom>
          <a:solidFill>
            <a:srgbClr val="CC0033"/>
          </a:solidFill>
        </p:spPr>
        <p:txBody>
          <a:bodyPr wrap="square" lIns="0" tIns="0" rIns="0" bIns="0" rtlCol="0"/>
          <a:lstStyle/>
          <a:p>
            <a:endParaRPr/>
          </a:p>
        </p:txBody>
      </p:sp>
      <p:sp>
        <p:nvSpPr>
          <p:cNvPr id="283" name="object 283"/>
          <p:cNvSpPr/>
          <p:nvPr/>
        </p:nvSpPr>
        <p:spPr>
          <a:xfrm>
            <a:off x="1235963" y="4610100"/>
            <a:ext cx="201295" cy="504825"/>
          </a:xfrm>
          <a:custGeom>
            <a:avLst/>
            <a:gdLst/>
            <a:ahLst/>
            <a:cxnLst/>
            <a:rect l="l" t="t" r="r" b="b"/>
            <a:pathLst>
              <a:path w="201294" h="504825">
                <a:moveTo>
                  <a:pt x="201168" y="0"/>
                </a:moveTo>
                <a:lnTo>
                  <a:pt x="0" y="0"/>
                </a:lnTo>
                <a:lnTo>
                  <a:pt x="0" y="504444"/>
                </a:lnTo>
                <a:lnTo>
                  <a:pt x="201168" y="504444"/>
                </a:lnTo>
                <a:lnTo>
                  <a:pt x="201168" y="0"/>
                </a:lnTo>
                <a:close/>
              </a:path>
            </a:pathLst>
          </a:custGeom>
          <a:solidFill>
            <a:srgbClr val="CC0033"/>
          </a:solidFill>
        </p:spPr>
        <p:txBody>
          <a:bodyPr wrap="square" lIns="0" tIns="0" rIns="0" bIns="0" rtlCol="0"/>
          <a:lstStyle/>
          <a:p>
            <a:endParaRPr/>
          </a:p>
        </p:txBody>
      </p:sp>
      <p:sp>
        <p:nvSpPr>
          <p:cNvPr id="284" name="object 284"/>
          <p:cNvSpPr/>
          <p:nvPr/>
        </p:nvSpPr>
        <p:spPr>
          <a:xfrm>
            <a:off x="1537716" y="4415028"/>
            <a:ext cx="200025" cy="596265"/>
          </a:xfrm>
          <a:custGeom>
            <a:avLst/>
            <a:gdLst/>
            <a:ahLst/>
            <a:cxnLst/>
            <a:rect l="l" t="t" r="r" b="b"/>
            <a:pathLst>
              <a:path w="200025" h="596264">
                <a:moveTo>
                  <a:pt x="199644" y="0"/>
                </a:moveTo>
                <a:lnTo>
                  <a:pt x="0" y="0"/>
                </a:lnTo>
                <a:lnTo>
                  <a:pt x="0" y="595884"/>
                </a:lnTo>
                <a:lnTo>
                  <a:pt x="199644" y="595884"/>
                </a:lnTo>
                <a:lnTo>
                  <a:pt x="199644" y="0"/>
                </a:lnTo>
                <a:close/>
              </a:path>
            </a:pathLst>
          </a:custGeom>
          <a:solidFill>
            <a:srgbClr val="CC0033"/>
          </a:solidFill>
        </p:spPr>
        <p:txBody>
          <a:bodyPr wrap="square" lIns="0" tIns="0" rIns="0" bIns="0" rtlCol="0"/>
          <a:lstStyle/>
          <a:p>
            <a:endParaRPr/>
          </a:p>
        </p:txBody>
      </p:sp>
      <p:sp>
        <p:nvSpPr>
          <p:cNvPr id="285" name="object 285"/>
          <p:cNvSpPr/>
          <p:nvPr/>
        </p:nvSpPr>
        <p:spPr>
          <a:xfrm>
            <a:off x="1837944" y="4273296"/>
            <a:ext cx="201295" cy="652780"/>
          </a:xfrm>
          <a:custGeom>
            <a:avLst/>
            <a:gdLst/>
            <a:ahLst/>
            <a:cxnLst/>
            <a:rect l="l" t="t" r="r" b="b"/>
            <a:pathLst>
              <a:path w="201294" h="652779">
                <a:moveTo>
                  <a:pt x="201168" y="0"/>
                </a:moveTo>
                <a:lnTo>
                  <a:pt x="0" y="0"/>
                </a:lnTo>
                <a:lnTo>
                  <a:pt x="0" y="652271"/>
                </a:lnTo>
                <a:lnTo>
                  <a:pt x="201168" y="652271"/>
                </a:lnTo>
                <a:lnTo>
                  <a:pt x="201168" y="0"/>
                </a:lnTo>
                <a:close/>
              </a:path>
            </a:pathLst>
          </a:custGeom>
          <a:solidFill>
            <a:srgbClr val="CC0033"/>
          </a:solidFill>
        </p:spPr>
        <p:txBody>
          <a:bodyPr wrap="square" lIns="0" tIns="0" rIns="0" bIns="0" rtlCol="0"/>
          <a:lstStyle/>
          <a:p>
            <a:endParaRPr/>
          </a:p>
        </p:txBody>
      </p:sp>
      <p:sp>
        <p:nvSpPr>
          <p:cNvPr id="286" name="object 286"/>
          <p:cNvSpPr/>
          <p:nvPr/>
        </p:nvSpPr>
        <p:spPr>
          <a:xfrm>
            <a:off x="2139695" y="3912108"/>
            <a:ext cx="201295" cy="873760"/>
          </a:xfrm>
          <a:custGeom>
            <a:avLst/>
            <a:gdLst/>
            <a:ahLst/>
            <a:cxnLst/>
            <a:rect l="l" t="t" r="r" b="b"/>
            <a:pathLst>
              <a:path w="201294" h="873760">
                <a:moveTo>
                  <a:pt x="201168" y="0"/>
                </a:moveTo>
                <a:lnTo>
                  <a:pt x="0" y="0"/>
                </a:lnTo>
                <a:lnTo>
                  <a:pt x="0" y="873252"/>
                </a:lnTo>
                <a:lnTo>
                  <a:pt x="201168" y="873252"/>
                </a:lnTo>
                <a:lnTo>
                  <a:pt x="201168" y="0"/>
                </a:lnTo>
                <a:close/>
              </a:path>
            </a:pathLst>
          </a:custGeom>
          <a:solidFill>
            <a:srgbClr val="CC0033"/>
          </a:solidFill>
        </p:spPr>
        <p:txBody>
          <a:bodyPr wrap="square" lIns="0" tIns="0" rIns="0" bIns="0" rtlCol="0"/>
          <a:lstStyle/>
          <a:p>
            <a:endParaRPr/>
          </a:p>
        </p:txBody>
      </p:sp>
      <p:sp>
        <p:nvSpPr>
          <p:cNvPr id="287" name="object 287"/>
          <p:cNvSpPr/>
          <p:nvPr/>
        </p:nvSpPr>
        <p:spPr>
          <a:xfrm>
            <a:off x="2441448" y="3666744"/>
            <a:ext cx="200025" cy="1005840"/>
          </a:xfrm>
          <a:custGeom>
            <a:avLst/>
            <a:gdLst/>
            <a:ahLst/>
            <a:cxnLst/>
            <a:rect l="l" t="t" r="r" b="b"/>
            <a:pathLst>
              <a:path w="200025" h="1005839">
                <a:moveTo>
                  <a:pt x="199644" y="0"/>
                </a:moveTo>
                <a:lnTo>
                  <a:pt x="0" y="0"/>
                </a:lnTo>
                <a:lnTo>
                  <a:pt x="0" y="1005839"/>
                </a:lnTo>
                <a:lnTo>
                  <a:pt x="199644" y="1005839"/>
                </a:lnTo>
                <a:lnTo>
                  <a:pt x="199644" y="0"/>
                </a:lnTo>
                <a:close/>
              </a:path>
            </a:pathLst>
          </a:custGeom>
          <a:solidFill>
            <a:srgbClr val="CC0033"/>
          </a:solidFill>
        </p:spPr>
        <p:txBody>
          <a:bodyPr wrap="square" lIns="0" tIns="0" rIns="0" bIns="0" rtlCol="0"/>
          <a:lstStyle/>
          <a:p>
            <a:endParaRPr/>
          </a:p>
        </p:txBody>
      </p:sp>
      <p:sp>
        <p:nvSpPr>
          <p:cNvPr id="288" name="object 288"/>
          <p:cNvSpPr/>
          <p:nvPr/>
        </p:nvSpPr>
        <p:spPr>
          <a:xfrm>
            <a:off x="2741676" y="3396996"/>
            <a:ext cx="201295" cy="1144905"/>
          </a:xfrm>
          <a:custGeom>
            <a:avLst/>
            <a:gdLst/>
            <a:ahLst/>
            <a:cxnLst/>
            <a:rect l="l" t="t" r="r" b="b"/>
            <a:pathLst>
              <a:path w="201294" h="1144904">
                <a:moveTo>
                  <a:pt x="201168" y="0"/>
                </a:moveTo>
                <a:lnTo>
                  <a:pt x="0" y="0"/>
                </a:lnTo>
                <a:lnTo>
                  <a:pt x="0" y="1144523"/>
                </a:lnTo>
                <a:lnTo>
                  <a:pt x="201168" y="1144523"/>
                </a:lnTo>
                <a:lnTo>
                  <a:pt x="201168" y="0"/>
                </a:lnTo>
                <a:close/>
              </a:path>
            </a:pathLst>
          </a:custGeom>
          <a:solidFill>
            <a:srgbClr val="CC0033"/>
          </a:solidFill>
        </p:spPr>
        <p:txBody>
          <a:bodyPr wrap="square" lIns="0" tIns="0" rIns="0" bIns="0" rtlCol="0"/>
          <a:lstStyle/>
          <a:p>
            <a:endParaRPr/>
          </a:p>
        </p:txBody>
      </p:sp>
      <p:sp>
        <p:nvSpPr>
          <p:cNvPr id="289" name="object 289"/>
          <p:cNvSpPr/>
          <p:nvPr/>
        </p:nvSpPr>
        <p:spPr>
          <a:xfrm>
            <a:off x="3043427" y="3157727"/>
            <a:ext cx="201295" cy="1247140"/>
          </a:xfrm>
          <a:custGeom>
            <a:avLst/>
            <a:gdLst/>
            <a:ahLst/>
            <a:cxnLst/>
            <a:rect l="l" t="t" r="r" b="b"/>
            <a:pathLst>
              <a:path w="201294" h="1247139">
                <a:moveTo>
                  <a:pt x="201168" y="0"/>
                </a:moveTo>
                <a:lnTo>
                  <a:pt x="0" y="0"/>
                </a:lnTo>
                <a:lnTo>
                  <a:pt x="0" y="1246632"/>
                </a:lnTo>
                <a:lnTo>
                  <a:pt x="201168" y="1246632"/>
                </a:lnTo>
                <a:lnTo>
                  <a:pt x="201168" y="0"/>
                </a:lnTo>
                <a:close/>
              </a:path>
            </a:pathLst>
          </a:custGeom>
          <a:solidFill>
            <a:srgbClr val="CC0033"/>
          </a:solidFill>
        </p:spPr>
        <p:txBody>
          <a:bodyPr wrap="square" lIns="0" tIns="0" rIns="0" bIns="0" rtlCol="0"/>
          <a:lstStyle/>
          <a:p>
            <a:endParaRPr/>
          </a:p>
        </p:txBody>
      </p:sp>
      <p:sp>
        <p:nvSpPr>
          <p:cNvPr id="290" name="object 290"/>
          <p:cNvSpPr/>
          <p:nvPr/>
        </p:nvSpPr>
        <p:spPr>
          <a:xfrm>
            <a:off x="934211" y="4835652"/>
            <a:ext cx="201295" cy="386080"/>
          </a:xfrm>
          <a:custGeom>
            <a:avLst/>
            <a:gdLst/>
            <a:ahLst/>
            <a:cxnLst/>
            <a:rect l="l" t="t" r="r" b="b"/>
            <a:pathLst>
              <a:path w="201294" h="386079">
                <a:moveTo>
                  <a:pt x="0" y="0"/>
                </a:moveTo>
                <a:lnTo>
                  <a:pt x="201168" y="0"/>
                </a:lnTo>
                <a:lnTo>
                  <a:pt x="201168" y="385572"/>
                </a:lnTo>
                <a:lnTo>
                  <a:pt x="0" y="385572"/>
                </a:lnTo>
                <a:lnTo>
                  <a:pt x="0" y="0"/>
                </a:lnTo>
                <a:close/>
              </a:path>
            </a:pathLst>
          </a:custGeom>
          <a:ln w="9144">
            <a:solidFill>
              <a:srgbClr val="BEBEBE"/>
            </a:solidFill>
          </a:ln>
        </p:spPr>
        <p:txBody>
          <a:bodyPr wrap="square" lIns="0" tIns="0" rIns="0" bIns="0" rtlCol="0"/>
          <a:lstStyle/>
          <a:p>
            <a:endParaRPr/>
          </a:p>
        </p:txBody>
      </p:sp>
      <p:sp>
        <p:nvSpPr>
          <p:cNvPr id="291" name="object 291"/>
          <p:cNvSpPr/>
          <p:nvPr/>
        </p:nvSpPr>
        <p:spPr>
          <a:xfrm>
            <a:off x="1235963" y="4610100"/>
            <a:ext cx="201295" cy="504825"/>
          </a:xfrm>
          <a:custGeom>
            <a:avLst/>
            <a:gdLst/>
            <a:ahLst/>
            <a:cxnLst/>
            <a:rect l="l" t="t" r="r" b="b"/>
            <a:pathLst>
              <a:path w="201294" h="504825">
                <a:moveTo>
                  <a:pt x="0" y="0"/>
                </a:moveTo>
                <a:lnTo>
                  <a:pt x="201168" y="0"/>
                </a:lnTo>
                <a:lnTo>
                  <a:pt x="201168" y="504444"/>
                </a:lnTo>
                <a:lnTo>
                  <a:pt x="0" y="504444"/>
                </a:lnTo>
                <a:lnTo>
                  <a:pt x="0" y="0"/>
                </a:lnTo>
                <a:close/>
              </a:path>
            </a:pathLst>
          </a:custGeom>
          <a:ln w="9144">
            <a:solidFill>
              <a:srgbClr val="BEBEBE"/>
            </a:solidFill>
          </a:ln>
        </p:spPr>
        <p:txBody>
          <a:bodyPr wrap="square" lIns="0" tIns="0" rIns="0" bIns="0" rtlCol="0"/>
          <a:lstStyle/>
          <a:p>
            <a:endParaRPr/>
          </a:p>
        </p:txBody>
      </p:sp>
      <p:sp>
        <p:nvSpPr>
          <p:cNvPr id="292" name="object 292"/>
          <p:cNvSpPr/>
          <p:nvPr/>
        </p:nvSpPr>
        <p:spPr>
          <a:xfrm>
            <a:off x="1537716" y="4415028"/>
            <a:ext cx="200025" cy="596265"/>
          </a:xfrm>
          <a:custGeom>
            <a:avLst/>
            <a:gdLst/>
            <a:ahLst/>
            <a:cxnLst/>
            <a:rect l="l" t="t" r="r" b="b"/>
            <a:pathLst>
              <a:path w="200025" h="596264">
                <a:moveTo>
                  <a:pt x="0" y="0"/>
                </a:moveTo>
                <a:lnTo>
                  <a:pt x="199644" y="0"/>
                </a:lnTo>
                <a:lnTo>
                  <a:pt x="199644" y="595884"/>
                </a:lnTo>
                <a:lnTo>
                  <a:pt x="0" y="595884"/>
                </a:lnTo>
                <a:lnTo>
                  <a:pt x="0" y="0"/>
                </a:lnTo>
                <a:close/>
              </a:path>
            </a:pathLst>
          </a:custGeom>
          <a:ln w="9144">
            <a:solidFill>
              <a:srgbClr val="BEBEBE"/>
            </a:solidFill>
          </a:ln>
        </p:spPr>
        <p:txBody>
          <a:bodyPr wrap="square" lIns="0" tIns="0" rIns="0" bIns="0" rtlCol="0"/>
          <a:lstStyle/>
          <a:p>
            <a:endParaRPr/>
          </a:p>
        </p:txBody>
      </p:sp>
      <p:sp>
        <p:nvSpPr>
          <p:cNvPr id="293" name="object 293"/>
          <p:cNvSpPr/>
          <p:nvPr/>
        </p:nvSpPr>
        <p:spPr>
          <a:xfrm>
            <a:off x="1837944" y="4273296"/>
            <a:ext cx="201295" cy="652780"/>
          </a:xfrm>
          <a:custGeom>
            <a:avLst/>
            <a:gdLst/>
            <a:ahLst/>
            <a:cxnLst/>
            <a:rect l="l" t="t" r="r" b="b"/>
            <a:pathLst>
              <a:path w="201294" h="652779">
                <a:moveTo>
                  <a:pt x="0" y="0"/>
                </a:moveTo>
                <a:lnTo>
                  <a:pt x="201168" y="0"/>
                </a:lnTo>
                <a:lnTo>
                  <a:pt x="201168" y="652271"/>
                </a:lnTo>
                <a:lnTo>
                  <a:pt x="0" y="652271"/>
                </a:lnTo>
                <a:lnTo>
                  <a:pt x="0" y="0"/>
                </a:lnTo>
                <a:close/>
              </a:path>
            </a:pathLst>
          </a:custGeom>
          <a:ln w="9144">
            <a:solidFill>
              <a:srgbClr val="BEBEBE"/>
            </a:solidFill>
          </a:ln>
        </p:spPr>
        <p:txBody>
          <a:bodyPr wrap="square" lIns="0" tIns="0" rIns="0" bIns="0" rtlCol="0"/>
          <a:lstStyle/>
          <a:p>
            <a:endParaRPr/>
          </a:p>
        </p:txBody>
      </p:sp>
      <p:sp>
        <p:nvSpPr>
          <p:cNvPr id="294" name="object 294"/>
          <p:cNvSpPr/>
          <p:nvPr/>
        </p:nvSpPr>
        <p:spPr>
          <a:xfrm>
            <a:off x="2139695" y="3912108"/>
            <a:ext cx="201295" cy="873760"/>
          </a:xfrm>
          <a:custGeom>
            <a:avLst/>
            <a:gdLst/>
            <a:ahLst/>
            <a:cxnLst/>
            <a:rect l="l" t="t" r="r" b="b"/>
            <a:pathLst>
              <a:path w="201294" h="873760">
                <a:moveTo>
                  <a:pt x="0" y="0"/>
                </a:moveTo>
                <a:lnTo>
                  <a:pt x="201168" y="0"/>
                </a:lnTo>
                <a:lnTo>
                  <a:pt x="201168" y="873252"/>
                </a:lnTo>
                <a:lnTo>
                  <a:pt x="0" y="873252"/>
                </a:lnTo>
                <a:lnTo>
                  <a:pt x="0" y="0"/>
                </a:lnTo>
                <a:close/>
              </a:path>
            </a:pathLst>
          </a:custGeom>
          <a:ln w="9144">
            <a:solidFill>
              <a:srgbClr val="BEBEBE"/>
            </a:solidFill>
          </a:ln>
        </p:spPr>
        <p:txBody>
          <a:bodyPr wrap="square" lIns="0" tIns="0" rIns="0" bIns="0" rtlCol="0"/>
          <a:lstStyle/>
          <a:p>
            <a:endParaRPr/>
          </a:p>
        </p:txBody>
      </p:sp>
      <p:sp>
        <p:nvSpPr>
          <p:cNvPr id="295" name="object 295"/>
          <p:cNvSpPr/>
          <p:nvPr/>
        </p:nvSpPr>
        <p:spPr>
          <a:xfrm>
            <a:off x="2441448" y="3666744"/>
            <a:ext cx="200025" cy="1005840"/>
          </a:xfrm>
          <a:custGeom>
            <a:avLst/>
            <a:gdLst/>
            <a:ahLst/>
            <a:cxnLst/>
            <a:rect l="l" t="t" r="r" b="b"/>
            <a:pathLst>
              <a:path w="200025" h="1005839">
                <a:moveTo>
                  <a:pt x="0" y="0"/>
                </a:moveTo>
                <a:lnTo>
                  <a:pt x="199644" y="0"/>
                </a:lnTo>
                <a:lnTo>
                  <a:pt x="199644" y="1005839"/>
                </a:lnTo>
                <a:lnTo>
                  <a:pt x="0" y="1005839"/>
                </a:lnTo>
                <a:lnTo>
                  <a:pt x="0" y="0"/>
                </a:lnTo>
                <a:close/>
              </a:path>
            </a:pathLst>
          </a:custGeom>
          <a:ln w="9143">
            <a:solidFill>
              <a:srgbClr val="BEBEBE"/>
            </a:solidFill>
          </a:ln>
        </p:spPr>
        <p:txBody>
          <a:bodyPr wrap="square" lIns="0" tIns="0" rIns="0" bIns="0" rtlCol="0"/>
          <a:lstStyle/>
          <a:p>
            <a:endParaRPr/>
          </a:p>
        </p:txBody>
      </p:sp>
      <p:sp>
        <p:nvSpPr>
          <p:cNvPr id="296" name="object 296"/>
          <p:cNvSpPr/>
          <p:nvPr/>
        </p:nvSpPr>
        <p:spPr>
          <a:xfrm>
            <a:off x="2741676" y="3396996"/>
            <a:ext cx="201295" cy="1144905"/>
          </a:xfrm>
          <a:custGeom>
            <a:avLst/>
            <a:gdLst/>
            <a:ahLst/>
            <a:cxnLst/>
            <a:rect l="l" t="t" r="r" b="b"/>
            <a:pathLst>
              <a:path w="201294" h="1144904">
                <a:moveTo>
                  <a:pt x="0" y="0"/>
                </a:moveTo>
                <a:lnTo>
                  <a:pt x="201168" y="0"/>
                </a:lnTo>
                <a:lnTo>
                  <a:pt x="201168" y="1144523"/>
                </a:lnTo>
                <a:lnTo>
                  <a:pt x="0" y="1144523"/>
                </a:lnTo>
                <a:lnTo>
                  <a:pt x="0" y="0"/>
                </a:lnTo>
                <a:close/>
              </a:path>
            </a:pathLst>
          </a:custGeom>
          <a:ln w="9143">
            <a:solidFill>
              <a:srgbClr val="BEBEBE"/>
            </a:solidFill>
          </a:ln>
        </p:spPr>
        <p:txBody>
          <a:bodyPr wrap="square" lIns="0" tIns="0" rIns="0" bIns="0" rtlCol="0"/>
          <a:lstStyle/>
          <a:p>
            <a:endParaRPr/>
          </a:p>
        </p:txBody>
      </p:sp>
      <p:sp>
        <p:nvSpPr>
          <p:cNvPr id="297" name="object 297"/>
          <p:cNvSpPr/>
          <p:nvPr/>
        </p:nvSpPr>
        <p:spPr>
          <a:xfrm>
            <a:off x="3043427" y="3157727"/>
            <a:ext cx="201295" cy="1247140"/>
          </a:xfrm>
          <a:custGeom>
            <a:avLst/>
            <a:gdLst/>
            <a:ahLst/>
            <a:cxnLst/>
            <a:rect l="l" t="t" r="r" b="b"/>
            <a:pathLst>
              <a:path w="201294" h="1247139">
                <a:moveTo>
                  <a:pt x="0" y="0"/>
                </a:moveTo>
                <a:lnTo>
                  <a:pt x="201168" y="0"/>
                </a:lnTo>
                <a:lnTo>
                  <a:pt x="201168" y="1246632"/>
                </a:lnTo>
                <a:lnTo>
                  <a:pt x="0" y="1246632"/>
                </a:lnTo>
                <a:lnTo>
                  <a:pt x="0" y="0"/>
                </a:lnTo>
                <a:close/>
              </a:path>
            </a:pathLst>
          </a:custGeom>
          <a:ln w="9144">
            <a:solidFill>
              <a:srgbClr val="BEBEBE"/>
            </a:solidFill>
          </a:ln>
        </p:spPr>
        <p:txBody>
          <a:bodyPr wrap="square" lIns="0" tIns="0" rIns="0" bIns="0" rtlCol="0"/>
          <a:lstStyle/>
          <a:p>
            <a:endParaRPr/>
          </a:p>
        </p:txBody>
      </p:sp>
      <p:sp>
        <p:nvSpPr>
          <p:cNvPr id="298" name="object 298"/>
          <p:cNvSpPr/>
          <p:nvPr/>
        </p:nvSpPr>
        <p:spPr>
          <a:xfrm>
            <a:off x="934211" y="4695444"/>
            <a:ext cx="201295" cy="140335"/>
          </a:xfrm>
          <a:custGeom>
            <a:avLst/>
            <a:gdLst/>
            <a:ahLst/>
            <a:cxnLst/>
            <a:rect l="l" t="t" r="r" b="b"/>
            <a:pathLst>
              <a:path w="201294" h="140335">
                <a:moveTo>
                  <a:pt x="201168" y="0"/>
                </a:moveTo>
                <a:lnTo>
                  <a:pt x="0" y="0"/>
                </a:lnTo>
                <a:lnTo>
                  <a:pt x="0" y="140207"/>
                </a:lnTo>
                <a:lnTo>
                  <a:pt x="201168" y="140207"/>
                </a:lnTo>
                <a:lnTo>
                  <a:pt x="201168" y="0"/>
                </a:lnTo>
                <a:close/>
              </a:path>
            </a:pathLst>
          </a:custGeom>
          <a:solidFill>
            <a:srgbClr val="009EDF"/>
          </a:solidFill>
        </p:spPr>
        <p:txBody>
          <a:bodyPr wrap="square" lIns="0" tIns="0" rIns="0" bIns="0" rtlCol="0"/>
          <a:lstStyle/>
          <a:p>
            <a:endParaRPr/>
          </a:p>
        </p:txBody>
      </p:sp>
      <p:sp>
        <p:nvSpPr>
          <p:cNvPr id="299" name="object 299"/>
          <p:cNvSpPr/>
          <p:nvPr/>
        </p:nvSpPr>
        <p:spPr>
          <a:xfrm>
            <a:off x="1235963" y="4421123"/>
            <a:ext cx="201295" cy="189230"/>
          </a:xfrm>
          <a:custGeom>
            <a:avLst/>
            <a:gdLst/>
            <a:ahLst/>
            <a:cxnLst/>
            <a:rect l="l" t="t" r="r" b="b"/>
            <a:pathLst>
              <a:path w="201294" h="189229">
                <a:moveTo>
                  <a:pt x="201168" y="0"/>
                </a:moveTo>
                <a:lnTo>
                  <a:pt x="0" y="0"/>
                </a:lnTo>
                <a:lnTo>
                  <a:pt x="0" y="188975"/>
                </a:lnTo>
                <a:lnTo>
                  <a:pt x="201168" y="188975"/>
                </a:lnTo>
                <a:lnTo>
                  <a:pt x="201168" y="0"/>
                </a:lnTo>
                <a:close/>
              </a:path>
            </a:pathLst>
          </a:custGeom>
          <a:solidFill>
            <a:srgbClr val="009EDF"/>
          </a:solidFill>
        </p:spPr>
        <p:txBody>
          <a:bodyPr wrap="square" lIns="0" tIns="0" rIns="0" bIns="0" rtlCol="0"/>
          <a:lstStyle/>
          <a:p>
            <a:endParaRPr/>
          </a:p>
        </p:txBody>
      </p:sp>
      <p:sp>
        <p:nvSpPr>
          <p:cNvPr id="300" name="object 300"/>
          <p:cNvSpPr/>
          <p:nvPr/>
        </p:nvSpPr>
        <p:spPr>
          <a:xfrm>
            <a:off x="1537716" y="4181855"/>
            <a:ext cx="200025" cy="233679"/>
          </a:xfrm>
          <a:custGeom>
            <a:avLst/>
            <a:gdLst/>
            <a:ahLst/>
            <a:cxnLst/>
            <a:rect l="l" t="t" r="r" b="b"/>
            <a:pathLst>
              <a:path w="200025" h="233679">
                <a:moveTo>
                  <a:pt x="199644" y="0"/>
                </a:moveTo>
                <a:lnTo>
                  <a:pt x="0" y="0"/>
                </a:lnTo>
                <a:lnTo>
                  <a:pt x="0" y="233172"/>
                </a:lnTo>
                <a:lnTo>
                  <a:pt x="199644" y="233172"/>
                </a:lnTo>
                <a:lnTo>
                  <a:pt x="199644" y="0"/>
                </a:lnTo>
                <a:close/>
              </a:path>
            </a:pathLst>
          </a:custGeom>
          <a:solidFill>
            <a:srgbClr val="009EDF"/>
          </a:solidFill>
        </p:spPr>
        <p:txBody>
          <a:bodyPr wrap="square" lIns="0" tIns="0" rIns="0" bIns="0" rtlCol="0"/>
          <a:lstStyle/>
          <a:p>
            <a:endParaRPr/>
          </a:p>
        </p:txBody>
      </p:sp>
      <p:sp>
        <p:nvSpPr>
          <p:cNvPr id="301" name="object 301"/>
          <p:cNvSpPr/>
          <p:nvPr/>
        </p:nvSpPr>
        <p:spPr>
          <a:xfrm>
            <a:off x="1837944" y="3983735"/>
            <a:ext cx="201295" cy="289560"/>
          </a:xfrm>
          <a:custGeom>
            <a:avLst/>
            <a:gdLst/>
            <a:ahLst/>
            <a:cxnLst/>
            <a:rect l="l" t="t" r="r" b="b"/>
            <a:pathLst>
              <a:path w="201294" h="289560">
                <a:moveTo>
                  <a:pt x="201168" y="0"/>
                </a:moveTo>
                <a:lnTo>
                  <a:pt x="0" y="0"/>
                </a:lnTo>
                <a:lnTo>
                  <a:pt x="0" y="289559"/>
                </a:lnTo>
                <a:lnTo>
                  <a:pt x="201168" y="289559"/>
                </a:lnTo>
                <a:lnTo>
                  <a:pt x="201168" y="0"/>
                </a:lnTo>
                <a:close/>
              </a:path>
            </a:pathLst>
          </a:custGeom>
          <a:solidFill>
            <a:srgbClr val="009EDF"/>
          </a:solidFill>
        </p:spPr>
        <p:txBody>
          <a:bodyPr wrap="square" lIns="0" tIns="0" rIns="0" bIns="0" rtlCol="0"/>
          <a:lstStyle/>
          <a:p>
            <a:endParaRPr/>
          </a:p>
        </p:txBody>
      </p:sp>
      <p:sp>
        <p:nvSpPr>
          <p:cNvPr id="302" name="object 302"/>
          <p:cNvSpPr/>
          <p:nvPr/>
        </p:nvSpPr>
        <p:spPr>
          <a:xfrm>
            <a:off x="2139695" y="3541776"/>
            <a:ext cx="201295" cy="370840"/>
          </a:xfrm>
          <a:custGeom>
            <a:avLst/>
            <a:gdLst/>
            <a:ahLst/>
            <a:cxnLst/>
            <a:rect l="l" t="t" r="r" b="b"/>
            <a:pathLst>
              <a:path w="201294" h="370839">
                <a:moveTo>
                  <a:pt x="201168" y="0"/>
                </a:moveTo>
                <a:lnTo>
                  <a:pt x="0" y="0"/>
                </a:lnTo>
                <a:lnTo>
                  <a:pt x="0" y="370331"/>
                </a:lnTo>
                <a:lnTo>
                  <a:pt x="201168" y="370331"/>
                </a:lnTo>
                <a:lnTo>
                  <a:pt x="201168" y="0"/>
                </a:lnTo>
                <a:close/>
              </a:path>
            </a:pathLst>
          </a:custGeom>
          <a:solidFill>
            <a:srgbClr val="009EDF"/>
          </a:solidFill>
        </p:spPr>
        <p:txBody>
          <a:bodyPr wrap="square" lIns="0" tIns="0" rIns="0" bIns="0" rtlCol="0"/>
          <a:lstStyle/>
          <a:p>
            <a:endParaRPr/>
          </a:p>
        </p:txBody>
      </p:sp>
      <p:sp>
        <p:nvSpPr>
          <p:cNvPr id="303" name="object 303"/>
          <p:cNvSpPr/>
          <p:nvPr/>
        </p:nvSpPr>
        <p:spPr>
          <a:xfrm>
            <a:off x="2441448" y="3206495"/>
            <a:ext cx="200025" cy="460375"/>
          </a:xfrm>
          <a:custGeom>
            <a:avLst/>
            <a:gdLst/>
            <a:ahLst/>
            <a:cxnLst/>
            <a:rect l="l" t="t" r="r" b="b"/>
            <a:pathLst>
              <a:path w="200025" h="460375">
                <a:moveTo>
                  <a:pt x="199644" y="0"/>
                </a:moveTo>
                <a:lnTo>
                  <a:pt x="0" y="0"/>
                </a:lnTo>
                <a:lnTo>
                  <a:pt x="0" y="460247"/>
                </a:lnTo>
                <a:lnTo>
                  <a:pt x="199644" y="460247"/>
                </a:lnTo>
                <a:lnTo>
                  <a:pt x="199644" y="0"/>
                </a:lnTo>
                <a:close/>
              </a:path>
            </a:pathLst>
          </a:custGeom>
          <a:solidFill>
            <a:srgbClr val="009EDF"/>
          </a:solidFill>
        </p:spPr>
        <p:txBody>
          <a:bodyPr wrap="square" lIns="0" tIns="0" rIns="0" bIns="0" rtlCol="0"/>
          <a:lstStyle/>
          <a:p>
            <a:endParaRPr/>
          </a:p>
        </p:txBody>
      </p:sp>
      <p:sp>
        <p:nvSpPr>
          <p:cNvPr id="304" name="object 304"/>
          <p:cNvSpPr/>
          <p:nvPr/>
        </p:nvSpPr>
        <p:spPr>
          <a:xfrm>
            <a:off x="2741676" y="2883407"/>
            <a:ext cx="201295" cy="513715"/>
          </a:xfrm>
          <a:custGeom>
            <a:avLst/>
            <a:gdLst/>
            <a:ahLst/>
            <a:cxnLst/>
            <a:rect l="l" t="t" r="r" b="b"/>
            <a:pathLst>
              <a:path w="201294" h="513714">
                <a:moveTo>
                  <a:pt x="201168" y="0"/>
                </a:moveTo>
                <a:lnTo>
                  <a:pt x="0" y="0"/>
                </a:lnTo>
                <a:lnTo>
                  <a:pt x="0" y="513588"/>
                </a:lnTo>
                <a:lnTo>
                  <a:pt x="201168" y="513588"/>
                </a:lnTo>
                <a:lnTo>
                  <a:pt x="201168" y="0"/>
                </a:lnTo>
                <a:close/>
              </a:path>
            </a:pathLst>
          </a:custGeom>
          <a:solidFill>
            <a:srgbClr val="009EDF"/>
          </a:solidFill>
        </p:spPr>
        <p:txBody>
          <a:bodyPr wrap="square" lIns="0" tIns="0" rIns="0" bIns="0" rtlCol="0"/>
          <a:lstStyle/>
          <a:p>
            <a:endParaRPr/>
          </a:p>
        </p:txBody>
      </p:sp>
      <p:sp>
        <p:nvSpPr>
          <p:cNvPr id="305" name="object 305"/>
          <p:cNvSpPr/>
          <p:nvPr/>
        </p:nvSpPr>
        <p:spPr>
          <a:xfrm>
            <a:off x="3043427" y="2618232"/>
            <a:ext cx="201295" cy="539750"/>
          </a:xfrm>
          <a:custGeom>
            <a:avLst/>
            <a:gdLst/>
            <a:ahLst/>
            <a:cxnLst/>
            <a:rect l="l" t="t" r="r" b="b"/>
            <a:pathLst>
              <a:path w="201294" h="539750">
                <a:moveTo>
                  <a:pt x="201168" y="0"/>
                </a:moveTo>
                <a:lnTo>
                  <a:pt x="0" y="0"/>
                </a:lnTo>
                <a:lnTo>
                  <a:pt x="0" y="539495"/>
                </a:lnTo>
                <a:lnTo>
                  <a:pt x="201168" y="539495"/>
                </a:lnTo>
                <a:lnTo>
                  <a:pt x="201168" y="0"/>
                </a:lnTo>
                <a:close/>
              </a:path>
            </a:pathLst>
          </a:custGeom>
          <a:solidFill>
            <a:srgbClr val="009EDF"/>
          </a:solidFill>
        </p:spPr>
        <p:txBody>
          <a:bodyPr wrap="square" lIns="0" tIns="0" rIns="0" bIns="0" rtlCol="0"/>
          <a:lstStyle/>
          <a:p>
            <a:endParaRPr/>
          </a:p>
        </p:txBody>
      </p:sp>
      <p:sp>
        <p:nvSpPr>
          <p:cNvPr id="306" name="object 306"/>
          <p:cNvSpPr/>
          <p:nvPr/>
        </p:nvSpPr>
        <p:spPr>
          <a:xfrm>
            <a:off x="934211" y="4695444"/>
            <a:ext cx="201295" cy="140335"/>
          </a:xfrm>
          <a:custGeom>
            <a:avLst/>
            <a:gdLst/>
            <a:ahLst/>
            <a:cxnLst/>
            <a:rect l="l" t="t" r="r" b="b"/>
            <a:pathLst>
              <a:path w="201294" h="140335">
                <a:moveTo>
                  <a:pt x="0" y="0"/>
                </a:moveTo>
                <a:lnTo>
                  <a:pt x="201168" y="0"/>
                </a:lnTo>
                <a:lnTo>
                  <a:pt x="201168" y="140207"/>
                </a:lnTo>
                <a:lnTo>
                  <a:pt x="0" y="140207"/>
                </a:lnTo>
                <a:lnTo>
                  <a:pt x="0" y="0"/>
                </a:lnTo>
                <a:close/>
              </a:path>
            </a:pathLst>
          </a:custGeom>
          <a:ln w="9144">
            <a:solidFill>
              <a:srgbClr val="BEBEBE"/>
            </a:solidFill>
          </a:ln>
        </p:spPr>
        <p:txBody>
          <a:bodyPr wrap="square" lIns="0" tIns="0" rIns="0" bIns="0" rtlCol="0"/>
          <a:lstStyle/>
          <a:p>
            <a:endParaRPr/>
          </a:p>
        </p:txBody>
      </p:sp>
      <p:sp>
        <p:nvSpPr>
          <p:cNvPr id="307" name="object 307"/>
          <p:cNvSpPr/>
          <p:nvPr/>
        </p:nvSpPr>
        <p:spPr>
          <a:xfrm>
            <a:off x="1235963" y="4421123"/>
            <a:ext cx="201295" cy="189230"/>
          </a:xfrm>
          <a:custGeom>
            <a:avLst/>
            <a:gdLst/>
            <a:ahLst/>
            <a:cxnLst/>
            <a:rect l="l" t="t" r="r" b="b"/>
            <a:pathLst>
              <a:path w="201294" h="189229">
                <a:moveTo>
                  <a:pt x="0" y="0"/>
                </a:moveTo>
                <a:lnTo>
                  <a:pt x="201168" y="0"/>
                </a:lnTo>
                <a:lnTo>
                  <a:pt x="201168" y="188975"/>
                </a:lnTo>
                <a:lnTo>
                  <a:pt x="0" y="188975"/>
                </a:lnTo>
                <a:lnTo>
                  <a:pt x="0" y="0"/>
                </a:lnTo>
                <a:close/>
              </a:path>
            </a:pathLst>
          </a:custGeom>
          <a:ln w="9144">
            <a:solidFill>
              <a:srgbClr val="BEBEBE"/>
            </a:solidFill>
          </a:ln>
        </p:spPr>
        <p:txBody>
          <a:bodyPr wrap="square" lIns="0" tIns="0" rIns="0" bIns="0" rtlCol="0"/>
          <a:lstStyle/>
          <a:p>
            <a:endParaRPr/>
          </a:p>
        </p:txBody>
      </p:sp>
      <p:sp>
        <p:nvSpPr>
          <p:cNvPr id="308" name="object 308"/>
          <p:cNvSpPr/>
          <p:nvPr/>
        </p:nvSpPr>
        <p:spPr>
          <a:xfrm>
            <a:off x="1537716" y="4181855"/>
            <a:ext cx="200025" cy="233679"/>
          </a:xfrm>
          <a:custGeom>
            <a:avLst/>
            <a:gdLst/>
            <a:ahLst/>
            <a:cxnLst/>
            <a:rect l="l" t="t" r="r" b="b"/>
            <a:pathLst>
              <a:path w="200025" h="233679">
                <a:moveTo>
                  <a:pt x="0" y="0"/>
                </a:moveTo>
                <a:lnTo>
                  <a:pt x="199644" y="0"/>
                </a:lnTo>
                <a:lnTo>
                  <a:pt x="199644" y="233172"/>
                </a:lnTo>
                <a:lnTo>
                  <a:pt x="0" y="233172"/>
                </a:lnTo>
                <a:lnTo>
                  <a:pt x="0" y="0"/>
                </a:lnTo>
                <a:close/>
              </a:path>
            </a:pathLst>
          </a:custGeom>
          <a:ln w="9144">
            <a:solidFill>
              <a:srgbClr val="BEBEBE"/>
            </a:solidFill>
          </a:ln>
        </p:spPr>
        <p:txBody>
          <a:bodyPr wrap="square" lIns="0" tIns="0" rIns="0" bIns="0" rtlCol="0"/>
          <a:lstStyle/>
          <a:p>
            <a:endParaRPr/>
          </a:p>
        </p:txBody>
      </p:sp>
      <p:sp>
        <p:nvSpPr>
          <p:cNvPr id="309" name="object 309"/>
          <p:cNvSpPr/>
          <p:nvPr/>
        </p:nvSpPr>
        <p:spPr>
          <a:xfrm>
            <a:off x="1837944" y="3983735"/>
            <a:ext cx="201295" cy="289560"/>
          </a:xfrm>
          <a:custGeom>
            <a:avLst/>
            <a:gdLst/>
            <a:ahLst/>
            <a:cxnLst/>
            <a:rect l="l" t="t" r="r" b="b"/>
            <a:pathLst>
              <a:path w="201294" h="289560">
                <a:moveTo>
                  <a:pt x="0" y="0"/>
                </a:moveTo>
                <a:lnTo>
                  <a:pt x="201168" y="0"/>
                </a:lnTo>
                <a:lnTo>
                  <a:pt x="201168" y="289559"/>
                </a:lnTo>
                <a:lnTo>
                  <a:pt x="0" y="289559"/>
                </a:lnTo>
                <a:lnTo>
                  <a:pt x="0" y="0"/>
                </a:lnTo>
                <a:close/>
              </a:path>
            </a:pathLst>
          </a:custGeom>
          <a:ln w="9144">
            <a:solidFill>
              <a:srgbClr val="BEBEBE"/>
            </a:solidFill>
          </a:ln>
        </p:spPr>
        <p:txBody>
          <a:bodyPr wrap="square" lIns="0" tIns="0" rIns="0" bIns="0" rtlCol="0"/>
          <a:lstStyle/>
          <a:p>
            <a:endParaRPr/>
          </a:p>
        </p:txBody>
      </p:sp>
      <p:sp>
        <p:nvSpPr>
          <p:cNvPr id="310" name="object 310"/>
          <p:cNvSpPr/>
          <p:nvPr/>
        </p:nvSpPr>
        <p:spPr>
          <a:xfrm>
            <a:off x="2139695" y="3541776"/>
            <a:ext cx="201295" cy="370840"/>
          </a:xfrm>
          <a:custGeom>
            <a:avLst/>
            <a:gdLst/>
            <a:ahLst/>
            <a:cxnLst/>
            <a:rect l="l" t="t" r="r" b="b"/>
            <a:pathLst>
              <a:path w="201294" h="370839">
                <a:moveTo>
                  <a:pt x="0" y="0"/>
                </a:moveTo>
                <a:lnTo>
                  <a:pt x="201168" y="0"/>
                </a:lnTo>
                <a:lnTo>
                  <a:pt x="201168" y="370331"/>
                </a:lnTo>
                <a:lnTo>
                  <a:pt x="0" y="370331"/>
                </a:lnTo>
                <a:lnTo>
                  <a:pt x="0" y="0"/>
                </a:lnTo>
                <a:close/>
              </a:path>
            </a:pathLst>
          </a:custGeom>
          <a:ln w="9144">
            <a:solidFill>
              <a:srgbClr val="BEBEBE"/>
            </a:solidFill>
          </a:ln>
        </p:spPr>
        <p:txBody>
          <a:bodyPr wrap="square" lIns="0" tIns="0" rIns="0" bIns="0" rtlCol="0"/>
          <a:lstStyle/>
          <a:p>
            <a:endParaRPr/>
          </a:p>
        </p:txBody>
      </p:sp>
      <p:sp>
        <p:nvSpPr>
          <p:cNvPr id="311" name="object 311"/>
          <p:cNvSpPr/>
          <p:nvPr/>
        </p:nvSpPr>
        <p:spPr>
          <a:xfrm>
            <a:off x="2441448" y="3206495"/>
            <a:ext cx="200025" cy="460375"/>
          </a:xfrm>
          <a:custGeom>
            <a:avLst/>
            <a:gdLst/>
            <a:ahLst/>
            <a:cxnLst/>
            <a:rect l="l" t="t" r="r" b="b"/>
            <a:pathLst>
              <a:path w="200025" h="460375">
                <a:moveTo>
                  <a:pt x="0" y="0"/>
                </a:moveTo>
                <a:lnTo>
                  <a:pt x="199644" y="0"/>
                </a:lnTo>
                <a:lnTo>
                  <a:pt x="199644" y="460247"/>
                </a:lnTo>
                <a:lnTo>
                  <a:pt x="0" y="460247"/>
                </a:lnTo>
                <a:lnTo>
                  <a:pt x="0" y="0"/>
                </a:lnTo>
                <a:close/>
              </a:path>
            </a:pathLst>
          </a:custGeom>
          <a:ln w="9143">
            <a:solidFill>
              <a:srgbClr val="BEBEBE"/>
            </a:solidFill>
          </a:ln>
        </p:spPr>
        <p:txBody>
          <a:bodyPr wrap="square" lIns="0" tIns="0" rIns="0" bIns="0" rtlCol="0"/>
          <a:lstStyle/>
          <a:p>
            <a:endParaRPr/>
          </a:p>
        </p:txBody>
      </p:sp>
      <p:sp>
        <p:nvSpPr>
          <p:cNvPr id="312" name="object 312"/>
          <p:cNvSpPr/>
          <p:nvPr/>
        </p:nvSpPr>
        <p:spPr>
          <a:xfrm>
            <a:off x="2741676" y="2883407"/>
            <a:ext cx="201295" cy="513715"/>
          </a:xfrm>
          <a:custGeom>
            <a:avLst/>
            <a:gdLst/>
            <a:ahLst/>
            <a:cxnLst/>
            <a:rect l="l" t="t" r="r" b="b"/>
            <a:pathLst>
              <a:path w="201294" h="513714">
                <a:moveTo>
                  <a:pt x="0" y="0"/>
                </a:moveTo>
                <a:lnTo>
                  <a:pt x="201168" y="0"/>
                </a:lnTo>
                <a:lnTo>
                  <a:pt x="201168" y="513588"/>
                </a:lnTo>
                <a:lnTo>
                  <a:pt x="0" y="513588"/>
                </a:lnTo>
                <a:lnTo>
                  <a:pt x="0" y="0"/>
                </a:lnTo>
                <a:close/>
              </a:path>
            </a:pathLst>
          </a:custGeom>
          <a:ln w="9144">
            <a:solidFill>
              <a:srgbClr val="BEBEBE"/>
            </a:solidFill>
          </a:ln>
        </p:spPr>
        <p:txBody>
          <a:bodyPr wrap="square" lIns="0" tIns="0" rIns="0" bIns="0" rtlCol="0"/>
          <a:lstStyle/>
          <a:p>
            <a:endParaRPr/>
          </a:p>
        </p:txBody>
      </p:sp>
      <p:sp>
        <p:nvSpPr>
          <p:cNvPr id="313" name="object 313"/>
          <p:cNvSpPr/>
          <p:nvPr/>
        </p:nvSpPr>
        <p:spPr>
          <a:xfrm>
            <a:off x="3043427" y="2618232"/>
            <a:ext cx="201295" cy="539750"/>
          </a:xfrm>
          <a:custGeom>
            <a:avLst/>
            <a:gdLst/>
            <a:ahLst/>
            <a:cxnLst/>
            <a:rect l="l" t="t" r="r" b="b"/>
            <a:pathLst>
              <a:path w="201294" h="539750">
                <a:moveTo>
                  <a:pt x="0" y="0"/>
                </a:moveTo>
                <a:lnTo>
                  <a:pt x="201168" y="0"/>
                </a:lnTo>
                <a:lnTo>
                  <a:pt x="201168" y="539495"/>
                </a:lnTo>
                <a:lnTo>
                  <a:pt x="0" y="539495"/>
                </a:lnTo>
                <a:lnTo>
                  <a:pt x="0" y="0"/>
                </a:lnTo>
                <a:close/>
              </a:path>
            </a:pathLst>
          </a:custGeom>
          <a:ln w="9144">
            <a:solidFill>
              <a:srgbClr val="BEBEBE"/>
            </a:solidFill>
          </a:ln>
        </p:spPr>
        <p:txBody>
          <a:bodyPr wrap="square" lIns="0" tIns="0" rIns="0" bIns="0" rtlCol="0"/>
          <a:lstStyle/>
          <a:p>
            <a:endParaRPr/>
          </a:p>
        </p:txBody>
      </p:sp>
      <p:sp>
        <p:nvSpPr>
          <p:cNvPr id="314" name="object 314"/>
          <p:cNvSpPr/>
          <p:nvPr/>
        </p:nvSpPr>
        <p:spPr>
          <a:xfrm>
            <a:off x="883919" y="2298192"/>
            <a:ext cx="0" cy="3177540"/>
          </a:xfrm>
          <a:custGeom>
            <a:avLst/>
            <a:gdLst/>
            <a:ahLst/>
            <a:cxnLst/>
            <a:rect l="l" t="t" r="r" b="b"/>
            <a:pathLst>
              <a:path h="3177540">
                <a:moveTo>
                  <a:pt x="0" y="3177540"/>
                </a:moveTo>
                <a:lnTo>
                  <a:pt x="0" y="0"/>
                </a:lnTo>
              </a:path>
            </a:pathLst>
          </a:custGeom>
          <a:ln w="9144">
            <a:solidFill>
              <a:srgbClr val="666666"/>
            </a:solidFill>
          </a:ln>
        </p:spPr>
        <p:txBody>
          <a:bodyPr wrap="square" lIns="0" tIns="0" rIns="0" bIns="0" rtlCol="0"/>
          <a:lstStyle/>
          <a:p>
            <a:endParaRPr/>
          </a:p>
        </p:txBody>
      </p:sp>
      <p:sp>
        <p:nvSpPr>
          <p:cNvPr id="315" name="object 315"/>
          <p:cNvSpPr/>
          <p:nvPr/>
        </p:nvSpPr>
        <p:spPr>
          <a:xfrm>
            <a:off x="883919" y="54757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16" name="object 316"/>
          <p:cNvSpPr/>
          <p:nvPr/>
        </p:nvSpPr>
        <p:spPr>
          <a:xfrm>
            <a:off x="883919" y="46817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17" name="object 317"/>
          <p:cNvSpPr/>
          <p:nvPr/>
        </p:nvSpPr>
        <p:spPr>
          <a:xfrm>
            <a:off x="883919" y="388620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18" name="object 318"/>
          <p:cNvSpPr/>
          <p:nvPr/>
        </p:nvSpPr>
        <p:spPr>
          <a:xfrm>
            <a:off x="883919" y="309219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19" name="object 319"/>
          <p:cNvSpPr/>
          <p:nvPr/>
        </p:nvSpPr>
        <p:spPr>
          <a:xfrm>
            <a:off x="883919" y="229819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20" name="object 320"/>
          <p:cNvSpPr/>
          <p:nvPr/>
        </p:nvSpPr>
        <p:spPr>
          <a:xfrm>
            <a:off x="883919" y="5475732"/>
            <a:ext cx="2411095" cy="0"/>
          </a:xfrm>
          <a:custGeom>
            <a:avLst/>
            <a:gdLst/>
            <a:ahLst/>
            <a:cxnLst/>
            <a:rect l="l" t="t" r="r" b="b"/>
            <a:pathLst>
              <a:path w="2411095">
                <a:moveTo>
                  <a:pt x="0" y="0"/>
                </a:moveTo>
                <a:lnTo>
                  <a:pt x="2410968" y="0"/>
                </a:lnTo>
              </a:path>
            </a:pathLst>
          </a:custGeom>
          <a:ln w="9144">
            <a:solidFill>
              <a:srgbClr val="666666"/>
            </a:solidFill>
          </a:ln>
        </p:spPr>
        <p:txBody>
          <a:bodyPr wrap="square" lIns="0" tIns="0" rIns="0" bIns="0" rtlCol="0"/>
          <a:lstStyle/>
          <a:p>
            <a:endParaRPr/>
          </a:p>
        </p:txBody>
      </p:sp>
      <p:sp>
        <p:nvSpPr>
          <p:cNvPr id="321" name="object 321"/>
          <p:cNvSpPr txBox="1"/>
          <p:nvPr/>
        </p:nvSpPr>
        <p:spPr>
          <a:xfrm>
            <a:off x="608177" y="535279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322" name="object 322"/>
          <p:cNvSpPr txBox="1"/>
          <p:nvPr/>
        </p:nvSpPr>
        <p:spPr>
          <a:xfrm>
            <a:off x="608177" y="455790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323" name="object 323"/>
          <p:cNvSpPr txBox="1"/>
          <p:nvPr/>
        </p:nvSpPr>
        <p:spPr>
          <a:xfrm>
            <a:off x="509117" y="376326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324" name="object 324"/>
          <p:cNvSpPr txBox="1"/>
          <p:nvPr/>
        </p:nvSpPr>
        <p:spPr>
          <a:xfrm>
            <a:off x="509117" y="296862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325" name="object 325"/>
          <p:cNvSpPr txBox="1"/>
          <p:nvPr/>
        </p:nvSpPr>
        <p:spPr>
          <a:xfrm>
            <a:off x="509117" y="2185034"/>
            <a:ext cx="3308985" cy="235585"/>
          </a:xfrm>
          <a:prstGeom prst="rect">
            <a:avLst/>
          </a:prstGeom>
        </p:spPr>
        <p:txBody>
          <a:bodyPr vert="horz" wrap="square" lIns="0" tIns="0" rIns="0" bIns="0" rtlCol="0">
            <a:spAutoFit/>
          </a:bodyPr>
          <a:lstStyle/>
          <a:p>
            <a:pPr marL="12700">
              <a:lnSpc>
                <a:spcPct val="100000"/>
              </a:lnSpc>
              <a:tabLst>
                <a:tab pos="3097530" algn="l"/>
              </a:tabLst>
            </a:pPr>
            <a:r>
              <a:rPr sz="2100" b="0" spc="-7" baseline="3968" dirty="0">
                <a:latin typeface="Univers for BP Light"/>
                <a:cs typeface="Univers for BP Light"/>
              </a:rPr>
              <a:t>2</a:t>
            </a:r>
            <a:r>
              <a:rPr sz="2100" b="0" baseline="3968" dirty="0">
                <a:latin typeface="Univers for BP Light"/>
                <a:cs typeface="Univers for BP Light"/>
              </a:rPr>
              <a:t>0	</a:t>
            </a:r>
            <a:r>
              <a:rPr sz="1400" b="0" spc="-5" dirty="0">
                <a:latin typeface="Univers for BP Light"/>
                <a:cs typeface="Univers for BP Light"/>
              </a:rPr>
              <a:t>20</a:t>
            </a:r>
            <a:endParaRPr sz="1400">
              <a:latin typeface="Univers for BP Light"/>
              <a:cs typeface="Univers for BP Light"/>
            </a:endParaRPr>
          </a:p>
        </p:txBody>
      </p:sp>
      <p:sp>
        <p:nvSpPr>
          <p:cNvPr id="326" name="object 326"/>
          <p:cNvSpPr/>
          <p:nvPr/>
        </p:nvSpPr>
        <p:spPr>
          <a:xfrm>
            <a:off x="1024737" y="5642774"/>
            <a:ext cx="2420391" cy="326593"/>
          </a:xfrm>
          <a:prstGeom prst="rect">
            <a:avLst/>
          </a:prstGeom>
          <a:blipFill>
            <a:blip r:embed="rId4" cstate="print"/>
            <a:stretch>
              <a:fillRect/>
            </a:stretch>
          </a:blipFill>
        </p:spPr>
        <p:txBody>
          <a:bodyPr wrap="square" lIns="0" tIns="0" rIns="0" bIns="0" rtlCol="0"/>
          <a:lstStyle/>
          <a:p>
            <a:endParaRPr/>
          </a:p>
        </p:txBody>
      </p:sp>
      <p:sp>
        <p:nvSpPr>
          <p:cNvPr id="327" name="object 327"/>
          <p:cNvSpPr/>
          <p:nvPr/>
        </p:nvSpPr>
        <p:spPr>
          <a:xfrm>
            <a:off x="1007363" y="2319527"/>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009EDF"/>
          </a:solidFill>
        </p:spPr>
        <p:txBody>
          <a:bodyPr wrap="square" lIns="0" tIns="0" rIns="0" bIns="0" rtlCol="0"/>
          <a:lstStyle/>
          <a:p>
            <a:endParaRPr/>
          </a:p>
        </p:txBody>
      </p:sp>
      <p:sp>
        <p:nvSpPr>
          <p:cNvPr id="328" name="object 328"/>
          <p:cNvSpPr/>
          <p:nvPr/>
        </p:nvSpPr>
        <p:spPr>
          <a:xfrm>
            <a:off x="1007363" y="2319527"/>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329" name="object 329"/>
          <p:cNvSpPr/>
          <p:nvPr/>
        </p:nvSpPr>
        <p:spPr>
          <a:xfrm>
            <a:off x="1007363" y="2580132"/>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solidFill>
            <a:srgbClr val="CC0033"/>
          </a:solidFill>
        </p:spPr>
        <p:txBody>
          <a:bodyPr wrap="square" lIns="0" tIns="0" rIns="0" bIns="0" rtlCol="0"/>
          <a:lstStyle/>
          <a:p>
            <a:endParaRPr/>
          </a:p>
        </p:txBody>
      </p:sp>
      <p:sp>
        <p:nvSpPr>
          <p:cNvPr id="330" name="object 330"/>
          <p:cNvSpPr/>
          <p:nvPr/>
        </p:nvSpPr>
        <p:spPr>
          <a:xfrm>
            <a:off x="1007363" y="2580132"/>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331" name="object 331"/>
          <p:cNvSpPr txBox="1"/>
          <p:nvPr/>
        </p:nvSpPr>
        <p:spPr>
          <a:xfrm>
            <a:off x="1135176" y="2244725"/>
            <a:ext cx="3754120" cy="495300"/>
          </a:xfrm>
          <a:prstGeom prst="rect">
            <a:avLst/>
          </a:prstGeom>
        </p:spPr>
        <p:txBody>
          <a:bodyPr vert="horz" wrap="square" lIns="0" tIns="0" rIns="0" bIns="0" rtlCol="0">
            <a:spAutoFit/>
          </a:bodyPr>
          <a:lstStyle/>
          <a:p>
            <a:pPr marL="12700">
              <a:lnSpc>
                <a:spcPct val="100000"/>
              </a:lnSpc>
              <a:tabLst>
                <a:tab pos="3265804" algn="l"/>
              </a:tabLst>
            </a:pPr>
            <a:r>
              <a:rPr sz="1400" spc="-10" dirty="0">
                <a:latin typeface="Univers for BP"/>
                <a:cs typeface="Univers for BP"/>
              </a:rPr>
              <a:t>T</a:t>
            </a:r>
            <a:r>
              <a:rPr sz="1400" dirty="0">
                <a:latin typeface="Univers for BP"/>
                <a:cs typeface="Univers for BP"/>
              </a:rPr>
              <a:t>ra</a:t>
            </a:r>
            <a:r>
              <a:rPr sz="1400" spc="-10" dirty="0">
                <a:latin typeface="Univers for BP"/>
                <a:cs typeface="Univers for BP"/>
              </a:rPr>
              <a:t>nsp</a:t>
            </a:r>
            <a:r>
              <a:rPr sz="1400" dirty="0">
                <a:latin typeface="Univers for BP"/>
                <a:cs typeface="Univers for BP"/>
              </a:rPr>
              <a:t>o</a:t>
            </a:r>
            <a:r>
              <a:rPr sz="1400" spc="-10" dirty="0">
                <a:latin typeface="Univers for BP"/>
                <a:cs typeface="Univers for BP"/>
              </a:rPr>
              <a:t>r</a:t>
            </a:r>
            <a:r>
              <a:rPr sz="1400" dirty="0">
                <a:latin typeface="Univers for BP"/>
                <a:cs typeface="Univers for BP"/>
              </a:rPr>
              <a:t>t	</a:t>
            </a:r>
            <a:r>
              <a:rPr sz="2100" baseline="3968" dirty="0">
                <a:latin typeface="Univers for BP"/>
                <a:cs typeface="Univers for BP"/>
              </a:rPr>
              <a:t>Ot</a:t>
            </a:r>
            <a:r>
              <a:rPr sz="2100" spc="-15" baseline="3968" dirty="0">
                <a:latin typeface="Univers for BP"/>
                <a:cs typeface="Univers for BP"/>
              </a:rPr>
              <a:t>h</a:t>
            </a:r>
            <a:r>
              <a:rPr sz="2100" baseline="3968" dirty="0">
                <a:latin typeface="Univers for BP"/>
                <a:cs typeface="Univers for BP"/>
              </a:rPr>
              <a:t>er</a:t>
            </a:r>
            <a:endParaRPr sz="2100" baseline="3968">
              <a:latin typeface="Univers for BP"/>
              <a:cs typeface="Univers for BP"/>
            </a:endParaRPr>
          </a:p>
          <a:p>
            <a:pPr marL="12700">
              <a:lnSpc>
                <a:spcPct val="100000"/>
              </a:lnSpc>
              <a:spcBef>
                <a:spcPts val="365"/>
              </a:spcBef>
            </a:pPr>
            <a:r>
              <a:rPr sz="1400" spc="-5" dirty="0">
                <a:latin typeface="Univers for BP"/>
                <a:cs typeface="Univers for BP"/>
              </a:rPr>
              <a:t>Industry*</a:t>
            </a:r>
            <a:endParaRPr sz="1400">
              <a:latin typeface="Univers for BP"/>
              <a:cs typeface="Univers for BP"/>
            </a:endParaRPr>
          </a:p>
        </p:txBody>
      </p:sp>
      <p:sp>
        <p:nvSpPr>
          <p:cNvPr id="332" name="object 332"/>
          <p:cNvSpPr/>
          <p:nvPr/>
        </p:nvSpPr>
        <p:spPr>
          <a:xfrm>
            <a:off x="1007363" y="2839211"/>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solidFill>
            <a:srgbClr val="8ADEFF"/>
          </a:solidFill>
        </p:spPr>
        <p:txBody>
          <a:bodyPr wrap="square" lIns="0" tIns="0" rIns="0" bIns="0" rtlCol="0"/>
          <a:lstStyle/>
          <a:p>
            <a:endParaRPr/>
          </a:p>
        </p:txBody>
      </p:sp>
      <p:sp>
        <p:nvSpPr>
          <p:cNvPr id="333" name="object 333"/>
          <p:cNvSpPr/>
          <p:nvPr/>
        </p:nvSpPr>
        <p:spPr>
          <a:xfrm>
            <a:off x="1007363" y="2839211"/>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334" name="object 334"/>
          <p:cNvSpPr txBox="1"/>
          <p:nvPr/>
        </p:nvSpPr>
        <p:spPr>
          <a:xfrm>
            <a:off x="1135176" y="2763773"/>
            <a:ext cx="137985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Non-combusted</a:t>
            </a:r>
            <a:endParaRPr sz="1400">
              <a:latin typeface="Univers for BP"/>
              <a:cs typeface="Univers for BP"/>
            </a:endParaRPr>
          </a:p>
        </p:txBody>
      </p:sp>
      <p:sp>
        <p:nvSpPr>
          <p:cNvPr id="335" name="object 335"/>
          <p:cNvSpPr/>
          <p:nvPr/>
        </p:nvSpPr>
        <p:spPr>
          <a:xfrm>
            <a:off x="1007363" y="3098292"/>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FF9999"/>
          </a:solidFill>
        </p:spPr>
        <p:txBody>
          <a:bodyPr wrap="square" lIns="0" tIns="0" rIns="0" bIns="0" rtlCol="0"/>
          <a:lstStyle/>
          <a:p>
            <a:endParaRPr/>
          </a:p>
        </p:txBody>
      </p:sp>
      <p:sp>
        <p:nvSpPr>
          <p:cNvPr id="336" name="object 336"/>
          <p:cNvSpPr/>
          <p:nvPr/>
        </p:nvSpPr>
        <p:spPr>
          <a:xfrm>
            <a:off x="1007363" y="3098292"/>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337" name="object 337"/>
          <p:cNvSpPr txBox="1"/>
          <p:nvPr/>
        </p:nvSpPr>
        <p:spPr>
          <a:xfrm>
            <a:off x="1135176" y="3023234"/>
            <a:ext cx="81597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Buildings</a:t>
            </a:r>
            <a:endParaRPr sz="1400">
              <a:latin typeface="Univers for BP"/>
              <a:cs typeface="Univers for BP"/>
            </a:endParaRPr>
          </a:p>
        </p:txBody>
      </p:sp>
      <p:sp>
        <p:nvSpPr>
          <p:cNvPr id="338" name="object 338"/>
          <p:cNvSpPr/>
          <p:nvPr/>
        </p:nvSpPr>
        <p:spPr>
          <a:xfrm>
            <a:off x="5471159" y="2311907"/>
            <a:ext cx="0" cy="3204210"/>
          </a:xfrm>
          <a:custGeom>
            <a:avLst/>
            <a:gdLst/>
            <a:ahLst/>
            <a:cxnLst/>
            <a:rect l="l" t="t" r="r" b="b"/>
            <a:pathLst>
              <a:path h="3204210">
                <a:moveTo>
                  <a:pt x="0" y="0"/>
                </a:moveTo>
                <a:lnTo>
                  <a:pt x="0" y="3203955"/>
                </a:lnTo>
              </a:path>
            </a:pathLst>
          </a:custGeom>
          <a:ln w="9144">
            <a:solidFill>
              <a:srgbClr val="4D4D4D"/>
            </a:solidFill>
            <a:prstDash val="sysDash"/>
          </a:ln>
        </p:spPr>
        <p:txBody>
          <a:bodyPr wrap="square" lIns="0" tIns="0" rIns="0" bIns="0" rtlCol="0"/>
          <a:lstStyle/>
          <a:p>
            <a:endParaRPr/>
          </a:p>
        </p:txBody>
      </p:sp>
      <p:sp>
        <p:nvSpPr>
          <p:cNvPr id="339" name="object 339"/>
          <p:cNvSpPr/>
          <p:nvPr/>
        </p:nvSpPr>
        <p:spPr>
          <a:xfrm>
            <a:off x="2383535" y="3028188"/>
            <a:ext cx="0" cy="2448560"/>
          </a:xfrm>
          <a:custGeom>
            <a:avLst/>
            <a:gdLst/>
            <a:ahLst/>
            <a:cxnLst/>
            <a:rect l="l" t="t" r="r" b="b"/>
            <a:pathLst>
              <a:path h="2448560">
                <a:moveTo>
                  <a:pt x="0" y="0"/>
                </a:moveTo>
                <a:lnTo>
                  <a:pt x="0" y="2448052"/>
                </a:lnTo>
              </a:path>
            </a:pathLst>
          </a:custGeom>
          <a:ln w="9144">
            <a:solidFill>
              <a:srgbClr val="4D4D4D"/>
            </a:solidFill>
            <a:prstDash val="sysDash"/>
          </a:ln>
        </p:spPr>
        <p:txBody>
          <a:bodyPr wrap="square" lIns="0" tIns="0" rIns="0" bIns="0" rtlCol="0"/>
          <a:lstStyle/>
          <a:p>
            <a:endParaRPr/>
          </a:p>
        </p:txBody>
      </p:sp>
      <p:sp>
        <p:nvSpPr>
          <p:cNvPr id="340" name="object 340"/>
          <p:cNvSpPr/>
          <p:nvPr/>
        </p:nvSpPr>
        <p:spPr>
          <a:xfrm>
            <a:off x="1095755" y="1414272"/>
            <a:ext cx="2044064" cy="325120"/>
          </a:xfrm>
          <a:custGeom>
            <a:avLst/>
            <a:gdLst/>
            <a:ahLst/>
            <a:cxnLst/>
            <a:rect l="l" t="t" r="r" b="b"/>
            <a:pathLst>
              <a:path w="2044064" h="325119">
                <a:moveTo>
                  <a:pt x="1989582" y="0"/>
                </a:moveTo>
                <a:lnTo>
                  <a:pt x="54102" y="0"/>
                </a:lnTo>
                <a:lnTo>
                  <a:pt x="33041" y="4256"/>
                </a:lnTo>
                <a:lnTo>
                  <a:pt x="15844" y="15859"/>
                </a:lnTo>
                <a:lnTo>
                  <a:pt x="4251" y="33057"/>
                </a:lnTo>
                <a:lnTo>
                  <a:pt x="0" y="54101"/>
                </a:lnTo>
                <a:lnTo>
                  <a:pt x="0" y="270510"/>
                </a:lnTo>
                <a:lnTo>
                  <a:pt x="4251" y="291554"/>
                </a:lnTo>
                <a:lnTo>
                  <a:pt x="15844" y="308752"/>
                </a:lnTo>
                <a:lnTo>
                  <a:pt x="33041" y="320355"/>
                </a:lnTo>
                <a:lnTo>
                  <a:pt x="54102" y="324612"/>
                </a:lnTo>
                <a:lnTo>
                  <a:pt x="1989582" y="324612"/>
                </a:lnTo>
                <a:lnTo>
                  <a:pt x="2010626" y="320355"/>
                </a:lnTo>
                <a:lnTo>
                  <a:pt x="2027824" y="308752"/>
                </a:lnTo>
                <a:lnTo>
                  <a:pt x="2039427" y="291554"/>
                </a:lnTo>
                <a:lnTo>
                  <a:pt x="2043683" y="270510"/>
                </a:lnTo>
                <a:lnTo>
                  <a:pt x="2043683" y="54101"/>
                </a:lnTo>
                <a:lnTo>
                  <a:pt x="2039427" y="33057"/>
                </a:lnTo>
                <a:lnTo>
                  <a:pt x="2027824" y="15859"/>
                </a:lnTo>
                <a:lnTo>
                  <a:pt x="2010626" y="4256"/>
                </a:lnTo>
                <a:lnTo>
                  <a:pt x="1989582" y="0"/>
                </a:lnTo>
                <a:close/>
              </a:path>
            </a:pathLst>
          </a:custGeom>
          <a:solidFill>
            <a:srgbClr val="EAEAEA"/>
          </a:solidFill>
        </p:spPr>
        <p:txBody>
          <a:bodyPr wrap="square" lIns="0" tIns="0" rIns="0" bIns="0" rtlCol="0"/>
          <a:lstStyle/>
          <a:p>
            <a:endParaRPr/>
          </a:p>
        </p:txBody>
      </p:sp>
      <p:sp>
        <p:nvSpPr>
          <p:cNvPr id="341" name="object 341"/>
          <p:cNvSpPr/>
          <p:nvPr/>
        </p:nvSpPr>
        <p:spPr>
          <a:xfrm>
            <a:off x="4155947" y="1414272"/>
            <a:ext cx="2044064" cy="325120"/>
          </a:xfrm>
          <a:custGeom>
            <a:avLst/>
            <a:gdLst/>
            <a:ahLst/>
            <a:cxnLst/>
            <a:rect l="l" t="t" r="r" b="b"/>
            <a:pathLst>
              <a:path w="2044064" h="325119">
                <a:moveTo>
                  <a:pt x="1989581" y="0"/>
                </a:moveTo>
                <a:lnTo>
                  <a:pt x="54101" y="0"/>
                </a:lnTo>
                <a:lnTo>
                  <a:pt x="33057" y="4256"/>
                </a:lnTo>
                <a:lnTo>
                  <a:pt x="15859" y="15859"/>
                </a:lnTo>
                <a:lnTo>
                  <a:pt x="4256" y="33057"/>
                </a:lnTo>
                <a:lnTo>
                  <a:pt x="0" y="54101"/>
                </a:lnTo>
                <a:lnTo>
                  <a:pt x="0" y="270510"/>
                </a:lnTo>
                <a:lnTo>
                  <a:pt x="4256" y="291554"/>
                </a:lnTo>
                <a:lnTo>
                  <a:pt x="15859" y="308752"/>
                </a:lnTo>
                <a:lnTo>
                  <a:pt x="33057" y="320355"/>
                </a:lnTo>
                <a:lnTo>
                  <a:pt x="54101" y="324612"/>
                </a:lnTo>
                <a:lnTo>
                  <a:pt x="1989581" y="324612"/>
                </a:lnTo>
                <a:lnTo>
                  <a:pt x="2010626" y="320355"/>
                </a:lnTo>
                <a:lnTo>
                  <a:pt x="2027824" y="308752"/>
                </a:lnTo>
                <a:lnTo>
                  <a:pt x="2039427" y="291554"/>
                </a:lnTo>
                <a:lnTo>
                  <a:pt x="2043684" y="270510"/>
                </a:lnTo>
                <a:lnTo>
                  <a:pt x="2043684" y="54101"/>
                </a:lnTo>
                <a:lnTo>
                  <a:pt x="2039427" y="33057"/>
                </a:lnTo>
                <a:lnTo>
                  <a:pt x="2027824" y="15859"/>
                </a:lnTo>
                <a:lnTo>
                  <a:pt x="2010626" y="4256"/>
                </a:lnTo>
                <a:lnTo>
                  <a:pt x="1989581" y="0"/>
                </a:lnTo>
                <a:close/>
              </a:path>
            </a:pathLst>
          </a:custGeom>
          <a:solidFill>
            <a:srgbClr val="EAEAEA"/>
          </a:solidFill>
        </p:spPr>
        <p:txBody>
          <a:bodyPr wrap="square" lIns="0" tIns="0" rIns="0" bIns="0" rtlCol="0"/>
          <a:lstStyle/>
          <a:p>
            <a:endParaRPr/>
          </a:p>
        </p:txBody>
      </p:sp>
      <p:sp>
        <p:nvSpPr>
          <p:cNvPr id="342" name="object 342"/>
          <p:cNvSpPr txBox="1"/>
          <p:nvPr/>
        </p:nvSpPr>
        <p:spPr>
          <a:xfrm>
            <a:off x="497230" y="979296"/>
            <a:ext cx="5979795" cy="1024255"/>
          </a:xfrm>
          <a:prstGeom prst="rect">
            <a:avLst/>
          </a:prstGeom>
        </p:spPr>
        <p:txBody>
          <a:bodyPr vert="horz" wrap="square" lIns="0" tIns="0" rIns="0" bIns="0" rtlCol="0">
            <a:spAutoFit/>
          </a:bodyPr>
          <a:lstStyle/>
          <a:p>
            <a:pPr marL="3350260">
              <a:lnSpc>
                <a:spcPct val="100000"/>
              </a:lnSpc>
            </a:pPr>
            <a:r>
              <a:rPr sz="1800" spc="-5" dirty="0">
                <a:latin typeface="Univers for BP"/>
                <a:cs typeface="Univers for BP"/>
              </a:rPr>
              <a:t>Primary energy</a:t>
            </a:r>
            <a:r>
              <a:rPr sz="1800" spc="-50" dirty="0">
                <a:latin typeface="Univers for BP"/>
                <a:cs typeface="Univers for BP"/>
              </a:rPr>
              <a:t> </a:t>
            </a:r>
            <a:r>
              <a:rPr sz="1800" dirty="0">
                <a:latin typeface="Univers for BP"/>
                <a:cs typeface="Univers for BP"/>
              </a:rPr>
              <a:t>demand</a:t>
            </a:r>
            <a:endParaRPr sz="1800">
              <a:latin typeface="Univers for BP"/>
              <a:cs typeface="Univers for BP"/>
            </a:endParaRPr>
          </a:p>
          <a:p>
            <a:pPr marL="818515">
              <a:lnSpc>
                <a:spcPct val="100000"/>
              </a:lnSpc>
              <a:spcBef>
                <a:spcPts val="1420"/>
              </a:spcBef>
              <a:tabLst>
                <a:tab pos="4298950" algn="l"/>
              </a:tabLst>
            </a:pPr>
            <a:r>
              <a:rPr sz="2700" baseline="1543" dirty="0">
                <a:latin typeface="Univers for BP"/>
                <a:cs typeface="Univers for BP"/>
              </a:rPr>
              <a:t>End-use</a:t>
            </a:r>
            <a:r>
              <a:rPr sz="2700" spc="-15" baseline="1543" dirty="0">
                <a:latin typeface="Univers for BP"/>
                <a:cs typeface="Univers for BP"/>
              </a:rPr>
              <a:t> </a:t>
            </a:r>
            <a:r>
              <a:rPr sz="2700" baseline="1543" dirty="0">
                <a:latin typeface="Univers for BP"/>
                <a:cs typeface="Univers for BP"/>
              </a:rPr>
              <a:t>sector	</a:t>
            </a:r>
            <a:r>
              <a:rPr sz="1800" spc="-5" dirty="0">
                <a:latin typeface="Univers for BP"/>
                <a:cs typeface="Univers for BP"/>
              </a:rPr>
              <a:t>Region</a:t>
            </a:r>
            <a:endParaRPr sz="1800">
              <a:latin typeface="Univers for BP"/>
              <a:cs typeface="Univers for BP"/>
            </a:endParaRPr>
          </a:p>
          <a:p>
            <a:pPr marL="12700">
              <a:lnSpc>
                <a:spcPct val="100000"/>
              </a:lnSpc>
              <a:spcBef>
                <a:spcPts val="635"/>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343" name="object 343"/>
          <p:cNvSpPr/>
          <p:nvPr/>
        </p:nvSpPr>
        <p:spPr>
          <a:xfrm>
            <a:off x="7226807" y="1414272"/>
            <a:ext cx="2044064" cy="325120"/>
          </a:xfrm>
          <a:custGeom>
            <a:avLst/>
            <a:gdLst/>
            <a:ahLst/>
            <a:cxnLst/>
            <a:rect l="l" t="t" r="r" b="b"/>
            <a:pathLst>
              <a:path w="2044065" h="325119">
                <a:moveTo>
                  <a:pt x="1989582" y="0"/>
                </a:moveTo>
                <a:lnTo>
                  <a:pt x="54101" y="0"/>
                </a:lnTo>
                <a:lnTo>
                  <a:pt x="33057" y="4256"/>
                </a:lnTo>
                <a:lnTo>
                  <a:pt x="15859" y="15859"/>
                </a:lnTo>
                <a:lnTo>
                  <a:pt x="4256" y="33057"/>
                </a:lnTo>
                <a:lnTo>
                  <a:pt x="0" y="54101"/>
                </a:lnTo>
                <a:lnTo>
                  <a:pt x="0" y="270510"/>
                </a:lnTo>
                <a:lnTo>
                  <a:pt x="4256" y="291554"/>
                </a:lnTo>
                <a:lnTo>
                  <a:pt x="15859" y="308752"/>
                </a:lnTo>
                <a:lnTo>
                  <a:pt x="33057" y="320355"/>
                </a:lnTo>
                <a:lnTo>
                  <a:pt x="54101" y="324612"/>
                </a:lnTo>
                <a:lnTo>
                  <a:pt x="1989582" y="324612"/>
                </a:lnTo>
                <a:lnTo>
                  <a:pt x="2010626" y="320355"/>
                </a:lnTo>
                <a:lnTo>
                  <a:pt x="2027824" y="308752"/>
                </a:lnTo>
                <a:lnTo>
                  <a:pt x="2039427" y="291554"/>
                </a:lnTo>
                <a:lnTo>
                  <a:pt x="2043684" y="270510"/>
                </a:lnTo>
                <a:lnTo>
                  <a:pt x="2043684" y="54101"/>
                </a:lnTo>
                <a:lnTo>
                  <a:pt x="2039427" y="33057"/>
                </a:lnTo>
                <a:lnTo>
                  <a:pt x="2027824" y="15859"/>
                </a:lnTo>
                <a:lnTo>
                  <a:pt x="2010626" y="4256"/>
                </a:lnTo>
                <a:lnTo>
                  <a:pt x="1989582" y="0"/>
                </a:lnTo>
                <a:close/>
              </a:path>
            </a:pathLst>
          </a:custGeom>
          <a:solidFill>
            <a:srgbClr val="EAEAEA"/>
          </a:solidFill>
        </p:spPr>
        <p:txBody>
          <a:bodyPr wrap="square" lIns="0" tIns="0" rIns="0" bIns="0" rtlCol="0"/>
          <a:lstStyle/>
          <a:p>
            <a:endParaRPr/>
          </a:p>
        </p:txBody>
      </p:sp>
      <p:sp>
        <p:nvSpPr>
          <p:cNvPr id="344" name="object 344"/>
          <p:cNvSpPr txBox="1"/>
          <p:nvPr/>
        </p:nvSpPr>
        <p:spPr>
          <a:xfrm>
            <a:off x="8008746" y="1434084"/>
            <a:ext cx="483234" cy="299085"/>
          </a:xfrm>
          <a:prstGeom prst="rect">
            <a:avLst/>
          </a:prstGeom>
        </p:spPr>
        <p:txBody>
          <a:bodyPr vert="horz" wrap="square" lIns="0" tIns="0" rIns="0" bIns="0" rtlCol="0">
            <a:spAutoFit/>
          </a:bodyPr>
          <a:lstStyle/>
          <a:p>
            <a:pPr marL="12700">
              <a:lnSpc>
                <a:spcPct val="100000"/>
              </a:lnSpc>
            </a:pPr>
            <a:r>
              <a:rPr sz="1800" spc="-10" dirty="0">
                <a:latin typeface="Univers for BP"/>
                <a:cs typeface="Univers for BP"/>
              </a:rPr>
              <a:t>F</a:t>
            </a:r>
            <a:r>
              <a:rPr sz="1800" dirty="0">
                <a:latin typeface="Univers for BP"/>
                <a:cs typeface="Univers for BP"/>
              </a:rPr>
              <a:t>uel</a:t>
            </a:r>
            <a:endParaRPr sz="1800">
              <a:latin typeface="Univers for BP"/>
              <a:cs typeface="Univers for BP"/>
            </a:endParaRPr>
          </a:p>
        </p:txBody>
      </p:sp>
      <p:sp>
        <p:nvSpPr>
          <p:cNvPr id="345" name="object 345"/>
          <p:cNvSpPr/>
          <p:nvPr/>
        </p:nvSpPr>
        <p:spPr>
          <a:xfrm>
            <a:off x="530351" y="120395"/>
            <a:ext cx="1036319" cy="253365"/>
          </a:xfrm>
          <a:custGeom>
            <a:avLst/>
            <a:gdLst/>
            <a:ahLst/>
            <a:cxnLst/>
            <a:rect l="l" t="t" r="r" b="b"/>
            <a:pathLst>
              <a:path w="1036319" h="253365">
                <a:moveTo>
                  <a:pt x="0" y="42163"/>
                </a:moveTo>
                <a:lnTo>
                  <a:pt x="3312" y="25771"/>
                </a:lnTo>
                <a:lnTo>
                  <a:pt x="12347" y="12366"/>
                </a:lnTo>
                <a:lnTo>
                  <a:pt x="25749" y="3319"/>
                </a:lnTo>
                <a:lnTo>
                  <a:pt x="42164" y="0"/>
                </a:lnTo>
                <a:lnTo>
                  <a:pt x="994156" y="0"/>
                </a:lnTo>
                <a:lnTo>
                  <a:pt x="1010548" y="3319"/>
                </a:lnTo>
                <a:lnTo>
                  <a:pt x="1023953" y="12366"/>
                </a:lnTo>
                <a:lnTo>
                  <a:pt x="1033000" y="25771"/>
                </a:lnTo>
                <a:lnTo>
                  <a:pt x="1036319" y="42163"/>
                </a:lnTo>
                <a:lnTo>
                  <a:pt x="1036319" y="210820"/>
                </a:lnTo>
                <a:lnTo>
                  <a:pt x="1033000" y="227212"/>
                </a:lnTo>
                <a:lnTo>
                  <a:pt x="1023953" y="240617"/>
                </a:lnTo>
                <a:lnTo>
                  <a:pt x="1010548" y="249664"/>
                </a:lnTo>
                <a:lnTo>
                  <a:pt x="994156" y="252983"/>
                </a:lnTo>
                <a:lnTo>
                  <a:pt x="42164" y="252983"/>
                </a:lnTo>
                <a:lnTo>
                  <a:pt x="25749" y="249664"/>
                </a:lnTo>
                <a:lnTo>
                  <a:pt x="12347" y="240617"/>
                </a:lnTo>
                <a:lnTo>
                  <a:pt x="3312" y="227212"/>
                </a:lnTo>
                <a:lnTo>
                  <a:pt x="0" y="210820"/>
                </a:lnTo>
                <a:lnTo>
                  <a:pt x="0" y="42163"/>
                </a:lnTo>
                <a:close/>
              </a:path>
            </a:pathLst>
          </a:custGeom>
          <a:ln w="9144">
            <a:solidFill>
              <a:srgbClr val="000000"/>
            </a:solidFill>
          </a:ln>
        </p:spPr>
        <p:txBody>
          <a:bodyPr wrap="square" lIns="0" tIns="0" rIns="0" bIns="0" rtlCol="0"/>
          <a:lstStyle/>
          <a:p>
            <a:endParaRPr/>
          </a:p>
        </p:txBody>
      </p:sp>
      <p:sp>
        <p:nvSpPr>
          <p:cNvPr id="346" name="object 346"/>
          <p:cNvSpPr txBox="1"/>
          <p:nvPr/>
        </p:nvSpPr>
        <p:spPr>
          <a:xfrm>
            <a:off x="530351" y="141223"/>
            <a:ext cx="1036319" cy="232410"/>
          </a:xfrm>
          <a:prstGeom prst="rect">
            <a:avLst/>
          </a:prstGeom>
        </p:spPr>
        <p:txBody>
          <a:bodyPr vert="horz" wrap="square" lIns="0" tIns="0" rIns="0" bIns="0" rtlCol="0">
            <a:spAutoFit/>
          </a:bodyPr>
          <a:lstStyle/>
          <a:p>
            <a:pPr marL="103505">
              <a:lnSpc>
                <a:spcPct val="100000"/>
              </a:lnSpc>
            </a:pPr>
            <a:r>
              <a:rPr sz="1250" i="1" spc="-30" dirty="0">
                <a:latin typeface="Univers for BP"/>
                <a:cs typeface="Univers for BP"/>
              </a:rPr>
              <a:t>Overview</a:t>
            </a:r>
            <a:endParaRPr sz="1250">
              <a:latin typeface="Univers for BP"/>
              <a:cs typeface="Univers for BP"/>
            </a:endParaRPr>
          </a:p>
        </p:txBody>
      </p:sp>
      <p:sp>
        <p:nvSpPr>
          <p:cNvPr id="347" name="object 34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348" name="object 348"/>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7503795" cy="361950"/>
          </a:xfrm>
          <a:prstGeom prst="rect">
            <a:avLst/>
          </a:prstGeom>
        </p:spPr>
        <p:txBody>
          <a:bodyPr vert="horz" wrap="square" lIns="0" tIns="0" rIns="0" bIns="0" rtlCol="0">
            <a:spAutoFit/>
          </a:bodyPr>
          <a:lstStyle/>
          <a:p>
            <a:pPr marL="12700">
              <a:lnSpc>
                <a:spcPct val="100000"/>
              </a:lnSpc>
            </a:pPr>
            <a:r>
              <a:rPr spc="-5" dirty="0"/>
              <a:t>…through three different lenses: sector, region and</a:t>
            </a:r>
            <a:r>
              <a:rPr spc="225" dirty="0"/>
              <a:t> </a:t>
            </a:r>
            <a:r>
              <a:rPr spc="-5" dirty="0"/>
              <a:t>fuels</a:t>
            </a:r>
          </a:p>
        </p:txBody>
      </p:sp>
      <p:sp>
        <p:nvSpPr>
          <p:cNvPr id="3" name="object 3"/>
          <p:cNvSpPr txBox="1"/>
          <p:nvPr/>
        </p:nvSpPr>
        <p:spPr>
          <a:xfrm>
            <a:off x="517651" y="1345438"/>
            <a:ext cx="8933180" cy="4688840"/>
          </a:xfrm>
          <a:prstGeom prst="rect">
            <a:avLst/>
          </a:prstGeom>
        </p:spPr>
        <p:txBody>
          <a:bodyPr vert="horz" wrap="square" lIns="0" tIns="0" rIns="0" bIns="0" rtlCol="0">
            <a:spAutoFit/>
          </a:bodyPr>
          <a:lstStyle/>
          <a:p>
            <a:pPr marL="287020" marR="4000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Outlook considers </a:t>
            </a:r>
            <a:r>
              <a:rPr sz="1800" b="0" dirty="0">
                <a:latin typeface="Univers for BP Light"/>
                <a:cs typeface="Univers for BP Light"/>
              </a:rPr>
              <a:t>the </a:t>
            </a:r>
            <a:r>
              <a:rPr sz="1800" b="0" spc="-5" dirty="0">
                <a:latin typeface="Univers for BP Light"/>
                <a:cs typeface="Univers for BP Light"/>
              </a:rPr>
              <a:t>energy transition through three different lenses </a:t>
            </a:r>
            <a:r>
              <a:rPr sz="1800" b="0" dirty="0">
                <a:latin typeface="Univers for BP Light"/>
                <a:cs typeface="Univers for BP Light"/>
              </a:rPr>
              <a:t>– </a:t>
            </a:r>
            <a:r>
              <a:rPr sz="1800" b="0" spc="-5" dirty="0">
                <a:latin typeface="Univers for BP Light"/>
                <a:cs typeface="Univers for BP Light"/>
              </a:rPr>
              <a:t>sectors,  regions </a:t>
            </a:r>
            <a:r>
              <a:rPr sz="1800" b="0" dirty="0">
                <a:latin typeface="Univers for BP Light"/>
                <a:cs typeface="Univers for BP Light"/>
              </a:rPr>
              <a:t>and </a:t>
            </a:r>
            <a:r>
              <a:rPr sz="1800" b="0" spc="-5" dirty="0">
                <a:latin typeface="Univers for BP Light"/>
                <a:cs typeface="Univers for BP Light"/>
              </a:rPr>
              <a:t>fuels </a:t>
            </a:r>
            <a:r>
              <a:rPr sz="1800" b="0" dirty="0">
                <a:latin typeface="Univers for BP Light"/>
                <a:cs typeface="Univers for BP Light"/>
              </a:rPr>
              <a:t>– each of which </a:t>
            </a:r>
            <a:r>
              <a:rPr sz="1800" b="0" spc="-5" dirty="0">
                <a:latin typeface="Univers for BP Light"/>
                <a:cs typeface="Univers for BP Light"/>
              </a:rPr>
              <a:t>illuminates different aspects </a:t>
            </a:r>
            <a:r>
              <a:rPr sz="1800" b="0" dirty="0">
                <a:latin typeface="Univers for BP Light"/>
                <a:cs typeface="Univers for BP Light"/>
              </a:rPr>
              <a:t>of the</a:t>
            </a:r>
            <a:r>
              <a:rPr sz="1800" b="0" spc="110" dirty="0">
                <a:latin typeface="Univers for BP Light"/>
                <a:cs typeface="Univers for BP Light"/>
              </a:rPr>
              <a:t> </a:t>
            </a:r>
            <a:r>
              <a:rPr sz="1800" b="0" spc="-5" dirty="0">
                <a:latin typeface="Univers for BP Light"/>
                <a:cs typeface="Univers for BP Light"/>
              </a:rPr>
              <a:t>transition.</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global </a:t>
            </a:r>
            <a:r>
              <a:rPr sz="1800" b="0" spc="-10" dirty="0">
                <a:latin typeface="Univers for BP Light"/>
                <a:cs typeface="Univers for BP Light"/>
              </a:rPr>
              <a:t>energy demand </a:t>
            </a:r>
            <a:r>
              <a:rPr sz="1800" b="0" spc="-5" dirty="0">
                <a:latin typeface="Univers for BP Light"/>
                <a:cs typeface="Univers for BP Light"/>
              </a:rPr>
              <a:t>grows by around </a:t>
            </a:r>
            <a:r>
              <a:rPr sz="1800" b="0" dirty="0">
                <a:latin typeface="Univers for BP Light"/>
                <a:cs typeface="Univers for BP Light"/>
              </a:rPr>
              <a:t>a </a:t>
            </a:r>
            <a:r>
              <a:rPr sz="1800" b="0" spc="-5" dirty="0">
                <a:latin typeface="Univers for BP Light"/>
                <a:cs typeface="Univers for BP Light"/>
              </a:rPr>
              <a:t>third by 2040 </a:t>
            </a:r>
            <a:r>
              <a:rPr sz="1800" b="0" dirty="0">
                <a:latin typeface="Univers for BP Light"/>
                <a:cs typeface="Univers for BP Light"/>
              </a:rPr>
              <a:t>–</a:t>
            </a:r>
            <a:r>
              <a:rPr sz="1800" b="0" spc="140" dirty="0">
                <a:latin typeface="Univers for BP Light"/>
                <a:cs typeface="Univers for BP Light"/>
              </a:rPr>
              <a:t> </a:t>
            </a:r>
            <a:r>
              <a:rPr sz="1800" b="0" dirty="0">
                <a:latin typeface="Univers for BP Light"/>
                <a:cs typeface="Univers for BP Light"/>
              </a:rPr>
              <a:t>a</a:t>
            </a:r>
            <a:endParaRPr sz="1800">
              <a:latin typeface="Univers for BP Light"/>
              <a:cs typeface="Univers for BP Light"/>
            </a:endParaRPr>
          </a:p>
          <a:p>
            <a:pPr marL="287020">
              <a:lnSpc>
                <a:spcPct val="100000"/>
              </a:lnSpc>
            </a:pPr>
            <a:r>
              <a:rPr sz="1800" b="0" spc="-5" dirty="0">
                <a:latin typeface="Univers for BP Light"/>
                <a:cs typeface="Univers for BP Light"/>
              </a:rPr>
              <a:t>significantly slower </a:t>
            </a:r>
            <a:r>
              <a:rPr sz="1800" b="0" dirty="0">
                <a:latin typeface="Univers for BP Light"/>
                <a:cs typeface="Univers for BP Light"/>
              </a:rPr>
              <a:t>rate of </a:t>
            </a:r>
            <a:r>
              <a:rPr sz="1800" b="0" spc="-5" dirty="0">
                <a:latin typeface="Univers for BP Light"/>
                <a:cs typeface="Univers for BP Light"/>
              </a:rPr>
              <a:t>growth </a:t>
            </a:r>
            <a:r>
              <a:rPr sz="1800" b="0" dirty="0">
                <a:latin typeface="Univers for BP Light"/>
                <a:cs typeface="Univers for BP Light"/>
              </a:rPr>
              <a:t>than in the </a:t>
            </a:r>
            <a:r>
              <a:rPr sz="1800" b="0" spc="-5" dirty="0">
                <a:latin typeface="Univers for BP Light"/>
                <a:cs typeface="Univers for BP Light"/>
              </a:rPr>
              <a:t>previous </a:t>
            </a:r>
            <a:r>
              <a:rPr sz="1800" b="0" dirty="0">
                <a:latin typeface="Univers for BP Light"/>
                <a:cs typeface="Univers for BP Light"/>
              </a:rPr>
              <a:t>25</a:t>
            </a:r>
            <a:r>
              <a:rPr sz="1800" b="0" spc="30"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Demand growth </a:t>
            </a:r>
            <a:r>
              <a:rPr sz="1800" b="0" dirty="0">
                <a:latin typeface="Univers for BP Light"/>
                <a:cs typeface="Univers for BP Light"/>
              </a:rPr>
              <a:t>is </a:t>
            </a:r>
            <a:r>
              <a:rPr sz="1800" b="0" spc="-5" dirty="0">
                <a:latin typeface="Univers for BP Light"/>
                <a:cs typeface="Univers for BP Light"/>
              </a:rPr>
              <a:t>broadly based </a:t>
            </a:r>
            <a:r>
              <a:rPr sz="1800" b="0" dirty="0">
                <a:latin typeface="Univers for BP Light"/>
                <a:cs typeface="Univers for BP Light"/>
              </a:rPr>
              <a:t>across all the main </a:t>
            </a:r>
            <a:r>
              <a:rPr sz="1800" b="0" spc="-5" dirty="0">
                <a:latin typeface="Univers for BP Light"/>
                <a:cs typeface="Univers for BP Light"/>
              </a:rPr>
              <a:t>sectors, </a:t>
            </a:r>
            <a:r>
              <a:rPr sz="1800" b="0" dirty="0">
                <a:latin typeface="Univers for BP Light"/>
                <a:cs typeface="Univers for BP Light"/>
              </a:rPr>
              <a:t>with the </a:t>
            </a:r>
            <a:r>
              <a:rPr sz="1800" b="0" spc="-5" dirty="0">
                <a:latin typeface="Univers for BP Light"/>
                <a:cs typeface="Univers for BP Light"/>
              </a:rPr>
              <a:t>industrial  sector accounting </a:t>
            </a:r>
            <a:r>
              <a:rPr sz="1800" b="0" dirty="0">
                <a:latin typeface="Univers for BP Light"/>
                <a:cs typeface="Univers for BP Light"/>
              </a:rPr>
              <a:t>for </a:t>
            </a:r>
            <a:r>
              <a:rPr sz="1800" b="0" spc="-5" dirty="0">
                <a:latin typeface="Univers for BP Light"/>
                <a:cs typeface="Univers for BP Light"/>
              </a:rPr>
              <a:t>around half </a:t>
            </a:r>
            <a:r>
              <a:rPr sz="1800" b="0" dirty="0">
                <a:latin typeface="Univers for BP Light"/>
                <a:cs typeface="Univers for BP Light"/>
              </a:rPr>
              <a:t>of the </a:t>
            </a:r>
            <a:r>
              <a:rPr sz="1800" b="0" spc="-5" dirty="0">
                <a:latin typeface="Univers for BP Light"/>
                <a:cs typeface="Univers for BP Light"/>
              </a:rPr>
              <a:t>overall increase. Growth </a:t>
            </a:r>
            <a:r>
              <a:rPr sz="1800" b="0" dirty="0">
                <a:latin typeface="Univers for BP Light"/>
                <a:cs typeface="Univers for BP Light"/>
              </a:rPr>
              <a:t>in </a:t>
            </a:r>
            <a:r>
              <a:rPr sz="1800" b="0" spc="-5" dirty="0">
                <a:latin typeface="Univers for BP Light"/>
                <a:cs typeface="Univers for BP Light"/>
              </a:rPr>
              <a:t>transport demand  </a:t>
            </a:r>
            <a:r>
              <a:rPr sz="1800" b="0" dirty="0">
                <a:latin typeface="Univers for BP Light"/>
                <a:cs typeface="Univers for BP Light"/>
              </a:rPr>
              <a:t>is </a:t>
            </a:r>
            <a:r>
              <a:rPr sz="1800" b="0" spc="-5" dirty="0">
                <a:latin typeface="Univers for BP Light"/>
                <a:cs typeface="Univers for BP Light"/>
              </a:rPr>
              <a:t>much slower </a:t>
            </a:r>
            <a:r>
              <a:rPr sz="1800" b="0" dirty="0">
                <a:latin typeface="Univers for BP Light"/>
                <a:cs typeface="Univers for BP Light"/>
              </a:rPr>
              <a:t>than in the past, </a:t>
            </a:r>
            <a:r>
              <a:rPr sz="1800" b="0" spc="-5" dirty="0">
                <a:latin typeface="Univers for BP Light"/>
                <a:cs typeface="Univers for BP Light"/>
              </a:rPr>
              <a:t>reflecting </a:t>
            </a:r>
            <a:r>
              <a:rPr sz="1800" b="0" dirty="0">
                <a:latin typeface="Univers for BP Light"/>
                <a:cs typeface="Univers for BP Light"/>
              </a:rPr>
              <a:t>faster </a:t>
            </a:r>
            <a:r>
              <a:rPr sz="1800" b="0" spc="-5" dirty="0">
                <a:latin typeface="Univers for BP Light"/>
                <a:cs typeface="Univers for BP Light"/>
              </a:rPr>
              <a:t>gains </a:t>
            </a:r>
            <a:r>
              <a:rPr sz="1800" b="0" dirty="0">
                <a:latin typeface="Univers for BP Light"/>
                <a:cs typeface="Univers for BP Light"/>
              </a:rPr>
              <a:t>in </a:t>
            </a:r>
            <a:r>
              <a:rPr sz="1800" b="0" spc="-5" dirty="0">
                <a:latin typeface="Univers for BP Light"/>
                <a:cs typeface="Univers for BP Light"/>
              </a:rPr>
              <a:t>vehicle efficiency (Sectors  pp</a:t>
            </a:r>
            <a:r>
              <a:rPr sz="1800" b="0" spc="-95" dirty="0">
                <a:latin typeface="Univers for BP Light"/>
                <a:cs typeface="Univers for BP Light"/>
              </a:rPr>
              <a:t> </a:t>
            </a:r>
            <a:r>
              <a:rPr sz="1800" b="0" spc="-5" dirty="0">
                <a:latin typeface="Univers for BP Light"/>
                <a:cs typeface="Univers for BP Light"/>
              </a:rPr>
              <a:t>32-41).</a:t>
            </a:r>
            <a:endParaRPr sz="1800">
              <a:latin typeface="Univers for BP Light"/>
              <a:cs typeface="Univers for BP Light"/>
            </a:endParaRPr>
          </a:p>
          <a:p>
            <a:pPr marL="287020" marR="15367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By </a:t>
            </a:r>
            <a:r>
              <a:rPr sz="1800" b="0" spc="-5" dirty="0">
                <a:latin typeface="Univers for BP Light"/>
                <a:cs typeface="Univers for BP Light"/>
              </a:rPr>
              <a:t>region, </a:t>
            </a:r>
            <a:r>
              <a:rPr sz="1800" b="0" dirty="0">
                <a:latin typeface="Univers for BP Light"/>
                <a:cs typeface="Univers for BP Light"/>
              </a:rPr>
              <a:t>all of 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energy demand comes </a:t>
            </a:r>
            <a:r>
              <a:rPr sz="1800" b="0" dirty="0">
                <a:latin typeface="Univers for BP Light"/>
                <a:cs typeface="Univers for BP Light"/>
              </a:rPr>
              <a:t>from </a:t>
            </a:r>
            <a:r>
              <a:rPr sz="1800" b="0" spc="-5" dirty="0">
                <a:latin typeface="Univers for BP Light"/>
                <a:cs typeface="Univers for BP Light"/>
              </a:rPr>
              <a:t>fast-growing developing  economies, driven </a:t>
            </a:r>
            <a:r>
              <a:rPr sz="1800" b="0" dirty="0">
                <a:latin typeface="Univers for BP Light"/>
                <a:cs typeface="Univers for BP Light"/>
              </a:rPr>
              <a:t>by </a:t>
            </a:r>
            <a:r>
              <a:rPr sz="1800" b="0" spc="-5" dirty="0">
                <a:latin typeface="Univers for BP Light"/>
                <a:cs typeface="Univers for BP Light"/>
              </a:rPr>
              <a:t>increasing prosperity. China, India </a:t>
            </a:r>
            <a:r>
              <a:rPr sz="1800" b="0" dirty="0">
                <a:latin typeface="Univers for BP Light"/>
                <a:cs typeface="Univers for BP Light"/>
              </a:rPr>
              <a:t>and </a:t>
            </a:r>
            <a:r>
              <a:rPr sz="1800" b="0" spc="-5" dirty="0">
                <a:latin typeface="Univers for BP Light"/>
                <a:cs typeface="Univers for BP Light"/>
              </a:rPr>
              <a:t>other emerging </a:t>
            </a:r>
            <a:r>
              <a:rPr sz="1800" b="0" dirty="0">
                <a:latin typeface="Univers for BP Light"/>
                <a:cs typeface="Univers for BP Light"/>
              </a:rPr>
              <a:t>Asia  </a:t>
            </a:r>
            <a:r>
              <a:rPr sz="1800" b="0" spc="-5" dirty="0">
                <a:latin typeface="Univers for BP Light"/>
                <a:cs typeface="Univers for BP Light"/>
              </a:rPr>
              <a:t>account </a:t>
            </a:r>
            <a:r>
              <a:rPr sz="1800" b="0" dirty="0">
                <a:latin typeface="Univers for BP Light"/>
                <a:cs typeface="Univers for BP Light"/>
              </a:rPr>
              <a:t>for </a:t>
            </a:r>
            <a:r>
              <a:rPr sz="1800" b="0" spc="-5" dirty="0">
                <a:latin typeface="Univers for BP Light"/>
                <a:cs typeface="Univers for BP Light"/>
              </a:rPr>
              <a:t>around two-thirds of </a:t>
            </a:r>
            <a:r>
              <a:rPr sz="1800" b="0" dirty="0">
                <a:latin typeface="Univers for BP Light"/>
                <a:cs typeface="Univers for BP Light"/>
              </a:rPr>
              <a:t>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energy consumption (Regions </a:t>
            </a:r>
            <a:r>
              <a:rPr sz="1800" b="0" dirty="0">
                <a:latin typeface="Univers for BP Light"/>
                <a:cs typeface="Univers for BP Light"/>
              </a:rPr>
              <a:t>pp 52-  </a:t>
            </a:r>
            <a:r>
              <a:rPr sz="1800" b="0" spc="-5" dirty="0">
                <a:latin typeface="Univers for BP Light"/>
                <a:cs typeface="Univers for BP Light"/>
              </a:rPr>
              <a:t>65).</a:t>
            </a:r>
            <a:endParaRPr sz="1800">
              <a:latin typeface="Univers for BP Light"/>
              <a:cs typeface="Univers for BP Light"/>
            </a:endParaRPr>
          </a:p>
          <a:p>
            <a:pPr marL="287020" marR="80645" indent="-274320">
              <a:lnSpc>
                <a:spcPct val="100000"/>
              </a:lnSpc>
              <a:spcBef>
                <a:spcPts val="1085"/>
              </a:spcBef>
              <a:buClr>
                <a:srgbClr val="009900"/>
              </a:buClr>
              <a:buFont typeface="Univers for BP"/>
              <a:buChar char="•"/>
              <a:tabLst>
                <a:tab pos="286385" algn="l"/>
                <a:tab pos="287020" algn="l"/>
              </a:tabLst>
            </a:pPr>
            <a:r>
              <a:rPr sz="1800" b="0" spc="-5" dirty="0">
                <a:latin typeface="Univers for BP Light"/>
                <a:cs typeface="Univers for BP Light"/>
              </a:rPr>
              <a:t>Renewable energy </a:t>
            </a:r>
            <a:r>
              <a:rPr sz="1800" b="0" dirty="0">
                <a:latin typeface="Univers for BP Light"/>
                <a:cs typeface="Univers for BP Light"/>
              </a:rPr>
              <a:t>is the fastest </a:t>
            </a:r>
            <a:r>
              <a:rPr sz="1800" b="0" spc="-5" dirty="0">
                <a:latin typeface="Univers for BP Light"/>
                <a:cs typeface="Univers for BP Light"/>
              </a:rPr>
              <a:t>growing energy source, accounting </a:t>
            </a:r>
            <a:r>
              <a:rPr sz="1800" b="0" dirty="0">
                <a:latin typeface="Univers for BP Light"/>
                <a:cs typeface="Univers for BP Light"/>
              </a:rPr>
              <a:t>for </a:t>
            </a:r>
            <a:r>
              <a:rPr sz="1800" b="0" spc="-5" dirty="0">
                <a:latin typeface="Univers for BP Light"/>
                <a:cs typeface="Univers for BP Light"/>
              </a:rPr>
              <a:t>40%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energy. Natural </a:t>
            </a:r>
            <a:r>
              <a:rPr sz="1800" b="0" dirty="0">
                <a:latin typeface="Univers for BP Light"/>
                <a:cs typeface="Univers for BP Light"/>
              </a:rPr>
              <a:t>gas </a:t>
            </a:r>
            <a:r>
              <a:rPr sz="1800" b="0" spc="-5" dirty="0">
                <a:latin typeface="Univers for BP Light"/>
                <a:cs typeface="Univers for BP Light"/>
              </a:rPr>
              <a:t>grows much </a:t>
            </a:r>
            <a:r>
              <a:rPr sz="1800" b="0" dirty="0">
                <a:latin typeface="Univers for BP Light"/>
                <a:cs typeface="Univers for BP Light"/>
              </a:rPr>
              <a:t>faster than </a:t>
            </a:r>
            <a:r>
              <a:rPr sz="1800" b="0" spc="-5" dirty="0">
                <a:latin typeface="Univers for BP Light"/>
                <a:cs typeface="Univers for BP Light"/>
              </a:rPr>
              <a:t>either oil </a:t>
            </a:r>
            <a:r>
              <a:rPr sz="1800" b="0" dirty="0">
                <a:latin typeface="Univers for BP Light"/>
                <a:cs typeface="Univers for BP Light"/>
              </a:rPr>
              <a:t>or </a:t>
            </a:r>
            <a:r>
              <a:rPr sz="1800" b="0" spc="-5" dirty="0">
                <a:latin typeface="Univers for BP Light"/>
                <a:cs typeface="Univers for BP Light"/>
              </a:rPr>
              <a:t>coal. The energy  mix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is the </a:t>
            </a:r>
            <a:r>
              <a:rPr sz="1800" b="0" spc="-5" dirty="0">
                <a:latin typeface="Univers for BP Light"/>
                <a:cs typeface="Univers for BP Light"/>
              </a:rPr>
              <a:t>most diversified ever seen (Fuels </a:t>
            </a:r>
            <a:r>
              <a:rPr sz="1800" b="0" dirty="0">
                <a:latin typeface="Univers for BP Light"/>
                <a:cs typeface="Univers for BP Light"/>
              </a:rPr>
              <a:t>pp</a:t>
            </a:r>
            <a:r>
              <a:rPr sz="1800" b="0" spc="85" dirty="0">
                <a:latin typeface="Univers for BP Light"/>
                <a:cs typeface="Univers for BP Light"/>
              </a:rPr>
              <a:t> </a:t>
            </a:r>
            <a:r>
              <a:rPr sz="1800" b="0" spc="-5" dirty="0">
                <a:latin typeface="Univers for BP Light"/>
                <a:cs typeface="Univers for BP Light"/>
              </a:rPr>
              <a:t>68-01).</a:t>
            </a:r>
            <a:endParaRPr sz="1800">
              <a:latin typeface="Univers for BP Light"/>
              <a:cs typeface="Univers for BP Light"/>
            </a:endParaRPr>
          </a:p>
        </p:txBody>
      </p:sp>
      <p:sp>
        <p:nvSpPr>
          <p:cNvPr id="4" name="object 4"/>
          <p:cNvSpPr/>
          <p:nvPr/>
        </p:nvSpPr>
        <p:spPr>
          <a:xfrm>
            <a:off x="530351" y="120395"/>
            <a:ext cx="1036319" cy="253365"/>
          </a:xfrm>
          <a:custGeom>
            <a:avLst/>
            <a:gdLst/>
            <a:ahLst/>
            <a:cxnLst/>
            <a:rect l="l" t="t" r="r" b="b"/>
            <a:pathLst>
              <a:path w="1036319" h="253365">
                <a:moveTo>
                  <a:pt x="0" y="42163"/>
                </a:moveTo>
                <a:lnTo>
                  <a:pt x="3312" y="25771"/>
                </a:lnTo>
                <a:lnTo>
                  <a:pt x="12347" y="12366"/>
                </a:lnTo>
                <a:lnTo>
                  <a:pt x="25749" y="3319"/>
                </a:lnTo>
                <a:lnTo>
                  <a:pt x="42164" y="0"/>
                </a:lnTo>
                <a:lnTo>
                  <a:pt x="994156" y="0"/>
                </a:lnTo>
                <a:lnTo>
                  <a:pt x="1010548" y="3319"/>
                </a:lnTo>
                <a:lnTo>
                  <a:pt x="1023953" y="12366"/>
                </a:lnTo>
                <a:lnTo>
                  <a:pt x="1033000" y="25771"/>
                </a:lnTo>
                <a:lnTo>
                  <a:pt x="1036319" y="42163"/>
                </a:lnTo>
                <a:lnTo>
                  <a:pt x="1036319" y="210820"/>
                </a:lnTo>
                <a:lnTo>
                  <a:pt x="1033000" y="227212"/>
                </a:lnTo>
                <a:lnTo>
                  <a:pt x="1023953" y="240617"/>
                </a:lnTo>
                <a:lnTo>
                  <a:pt x="1010548" y="249664"/>
                </a:lnTo>
                <a:lnTo>
                  <a:pt x="994156" y="252983"/>
                </a:lnTo>
                <a:lnTo>
                  <a:pt x="42164" y="252983"/>
                </a:lnTo>
                <a:lnTo>
                  <a:pt x="25749" y="249664"/>
                </a:lnTo>
                <a:lnTo>
                  <a:pt x="12347" y="240617"/>
                </a:lnTo>
                <a:lnTo>
                  <a:pt x="3312" y="227212"/>
                </a:lnTo>
                <a:lnTo>
                  <a:pt x="0" y="210820"/>
                </a:lnTo>
                <a:lnTo>
                  <a:pt x="0" y="42163"/>
                </a:lnTo>
                <a:close/>
              </a:path>
            </a:pathLst>
          </a:custGeom>
          <a:ln w="9144">
            <a:solidFill>
              <a:srgbClr val="000000"/>
            </a:solidFill>
          </a:ln>
        </p:spPr>
        <p:txBody>
          <a:bodyPr wrap="square" lIns="0" tIns="0" rIns="0" bIns="0" rtlCol="0"/>
          <a:lstStyle/>
          <a:p>
            <a:endParaRPr/>
          </a:p>
        </p:txBody>
      </p:sp>
      <p:sp>
        <p:nvSpPr>
          <p:cNvPr id="5" name="object 5"/>
          <p:cNvSpPr txBox="1"/>
          <p:nvPr/>
        </p:nvSpPr>
        <p:spPr>
          <a:xfrm>
            <a:off x="530351" y="141223"/>
            <a:ext cx="1036319" cy="232410"/>
          </a:xfrm>
          <a:prstGeom prst="rect">
            <a:avLst/>
          </a:prstGeom>
        </p:spPr>
        <p:txBody>
          <a:bodyPr vert="horz" wrap="square" lIns="0" tIns="0" rIns="0" bIns="0" rtlCol="0">
            <a:spAutoFit/>
          </a:bodyPr>
          <a:lstStyle/>
          <a:p>
            <a:pPr marL="103505">
              <a:lnSpc>
                <a:spcPct val="100000"/>
              </a:lnSpc>
            </a:pPr>
            <a:r>
              <a:rPr sz="1250" i="1" spc="-30" dirty="0">
                <a:latin typeface="Univers for BP"/>
                <a:cs typeface="Univers for BP"/>
              </a:rPr>
              <a:t>Overview</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969" y="2661666"/>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C8E3FF"/>
          </a:solidFill>
        </p:spPr>
        <p:txBody>
          <a:bodyPr wrap="square" lIns="0" tIns="0" rIns="0" bIns="0" rtlCol="0"/>
          <a:lstStyle/>
          <a:p>
            <a:endParaRPr/>
          </a:p>
        </p:txBody>
      </p:sp>
      <p:sp>
        <p:nvSpPr>
          <p:cNvPr id="3" name="object 3"/>
          <p:cNvSpPr/>
          <p:nvPr/>
        </p:nvSpPr>
        <p:spPr>
          <a:xfrm>
            <a:off x="521969" y="2661666"/>
            <a:ext cx="8902065" cy="996950"/>
          </a:xfrm>
          <a:custGeom>
            <a:avLst/>
            <a:gdLst/>
            <a:ahLst/>
            <a:cxnLst/>
            <a:rect l="l" t="t" r="r" b="b"/>
            <a:pathLst>
              <a:path w="8902065" h="996950">
                <a:moveTo>
                  <a:pt x="0" y="69850"/>
                </a:moveTo>
                <a:lnTo>
                  <a:pt x="5490" y="42648"/>
                </a:lnTo>
                <a:lnTo>
                  <a:pt x="20462" y="20447"/>
                </a:lnTo>
                <a:lnTo>
                  <a:pt x="42669" y="5484"/>
                </a:lnTo>
                <a:lnTo>
                  <a:pt x="69862" y="0"/>
                </a:lnTo>
                <a:lnTo>
                  <a:pt x="8831834" y="0"/>
                </a:lnTo>
                <a:lnTo>
                  <a:pt x="8859035" y="5484"/>
                </a:lnTo>
                <a:lnTo>
                  <a:pt x="8881237" y="20447"/>
                </a:lnTo>
                <a:lnTo>
                  <a:pt x="8896199" y="42648"/>
                </a:lnTo>
                <a:lnTo>
                  <a:pt x="8901684" y="69850"/>
                </a:lnTo>
                <a:lnTo>
                  <a:pt x="8901684" y="926846"/>
                </a:lnTo>
                <a:lnTo>
                  <a:pt x="8896199" y="954047"/>
                </a:lnTo>
                <a:lnTo>
                  <a:pt x="8881237" y="976249"/>
                </a:lnTo>
                <a:lnTo>
                  <a:pt x="8859035" y="991211"/>
                </a:lnTo>
                <a:lnTo>
                  <a:pt x="8831834" y="996696"/>
                </a:lnTo>
                <a:lnTo>
                  <a:pt x="69862" y="996696"/>
                </a:lnTo>
                <a:lnTo>
                  <a:pt x="42669" y="991211"/>
                </a:lnTo>
                <a:lnTo>
                  <a:pt x="20462" y="976249"/>
                </a:lnTo>
                <a:lnTo>
                  <a:pt x="5490" y="954047"/>
                </a:lnTo>
                <a:lnTo>
                  <a:pt x="0" y="926846"/>
                </a:lnTo>
                <a:lnTo>
                  <a:pt x="0" y="69850"/>
                </a:lnTo>
                <a:close/>
              </a:path>
            </a:pathLst>
          </a:custGeom>
          <a:ln w="19812">
            <a:solidFill>
              <a:srgbClr val="C8E3FF"/>
            </a:solidFill>
          </a:ln>
        </p:spPr>
        <p:txBody>
          <a:bodyPr wrap="square" lIns="0" tIns="0" rIns="0" bIns="0" rtlCol="0"/>
          <a:lstStyle/>
          <a:p>
            <a:endParaRPr/>
          </a:p>
        </p:txBody>
      </p:sp>
      <p:sp>
        <p:nvSpPr>
          <p:cNvPr id="4" name="object 4"/>
          <p:cNvSpPr txBox="1">
            <a:spLocks noGrp="1"/>
          </p:cNvSpPr>
          <p:nvPr>
            <p:ph type="title"/>
          </p:nvPr>
        </p:nvSpPr>
        <p:spPr>
          <a:xfrm>
            <a:off x="2113026" y="2772790"/>
            <a:ext cx="5720715" cy="775335"/>
          </a:xfrm>
          <a:prstGeom prst="rect">
            <a:avLst/>
          </a:prstGeom>
        </p:spPr>
        <p:txBody>
          <a:bodyPr vert="horz" wrap="square" lIns="0" tIns="0" rIns="0" bIns="0" rtlCol="0">
            <a:spAutoFit/>
          </a:bodyPr>
          <a:lstStyle/>
          <a:p>
            <a:pPr marL="12700">
              <a:lnSpc>
                <a:spcPct val="100000"/>
              </a:lnSpc>
            </a:pPr>
            <a:r>
              <a:rPr sz="4800" spc="-5" dirty="0">
                <a:solidFill>
                  <a:srgbClr val="000000"/>
                </a:solidFill>
              </a:rPr>
              <a:t>Economic</a:t>
            </a:r>
            <a:r>
              <a:rPr sz="4800" spc="-15" dirty="0">
                <a:solidFill>
                  <a:srgbClr val="000000"/>
                </a:solidFill>
              </a:rPr>
              <a:t> </a:t>
            </a:r>
            <a:r>
              <a:rPr sz="4800" spc="-5" dirty="0">
                <a:solidFill>
                  <a:srgbClr val="000000"/>
                </a:solidFill>
              </a:rPr>
              <a:t>backdrop</a:t>
            </a:r>
            <a:endParaRPr sz="4800"/>
          </a:p>
        </p:txBody>
      </p:sp>
      <p:sp>
        <p:nvSpPr>
          <p:cNvPr id="5" name="object 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6" name="object 6"/>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7905115" cy="361950"/>
          </a:xfrm>
          <a:prstGeom prst="rect">
            <a:avLst/>
          </a:prstGeom>
        </p:spPr>
        <p:txBody>
          <a:bodyPr vert="horz" wrap="square" lIns="0" tIns="0" rIns="0" bIns="0" rtlCol="0">
            <a:spAutoFit/>
          </a:bodyPr>
          <a:lstStyle/>
          <a:p>
            <a:pPr marL="12700">
              <a:lnSpc>
                <a:spcPct val="100000"/>
              </a:lnSpc>
            </a:pPr>
            <a:r>
              <a:rPr spc="-5" dirty="0"/>
              <a:t>GDP is projected to grow at a similar rate to past 25</a:t>
            </a:r>
            <a:r>
              <a:rPr spc="200" dirty="0"/>
              <a:t> </a:t>
            </a:r>
            <a:r>
              <a:rPr spc="-5" dirty="0"/>
              <a:t>years…</a:t>
            </a:r>
          </a:p>
        </p:txBody>
      </p:sp>
      <p:sp>
        <p:nvSpPr>
          <p:cNvPr id="3" name="object 3"/>
          <p:cNvSpPr txBox="1"/>
          <p:nvPr/>
        </p:nvSpPr>
        <p:spPr>
          <a:xfrm>
            <a:off x="531977" y="1259078"/>
            <a:ext cx="6207760" cy="791210"/>
          </a:xfrm>
          <a:prstGeom prst="rect">
            <a:avLst/>
          </a:prstGeom>
        </p:spPr>
        <p:txBody>
          <a:bodyPr vert="horz" wrap="square" lIns="0" tIns="0" rIns="0" bIns="0" rtlCol="0">
            <a:spAutoFit/>
          </a:bodyPr>
          <a:lstStyle/>
          <a:p>
            <a:pPr marL="2627630">
              <a:lnSpc>
                <a:spcPct val="100000"/>
              </a:lnSpc>
            </a:pPr>
            <a:r>
              <a:rPr sz="1800" dirty="0">
                <a:latin typeface="Univers for BP"/>
                <a:cs typeface="Univers for BP"/>
              </a:rPr>
              <a:t>GDP growth by </a:t>
            </a:r>
            <a:r>
              <a:rPr sz="1800" spc="-5" dirty="0">
                <a:latin typeface="Univers for BP"/>
                <a:cs typeface="Univers for BP"/>
              </a:rPr>
              <a:t>region </a:t>
            </a:r>
            <a:r>
              <a:rPr sz="1800" dirty="0">
                <a:latin typeface="Univers for BP"/>
                <a:cs typeface="Univers for BP"/>
              </a:rPr>
              <a:t>and</a:t>
            </a:r>
            <a:r>
              <a:rPr sz="1800" spc="-55" dirty="0">
                <a:latin typeface="Univers for BP"/>
                <a:cs typeface="Univers for BP"/>
              </a:rPr>
              <a:t> </a:t>
            </a:r>
            <a:r>
              <a:rPr sz="1800" spc="-5" dirty="0">
                <a:latin typeface="Univers for BP"/>
                <a:cs typeface="Univers for BP"/>
              </a:rPr>
              <a:t>factor</a:t>
            </a:r>
            <a:endParaRPr sz="1800">
              <a:latin typeface="Univers for BP"/>
              <a:cs typeface="Univers for BP"/>
            </a:endParaRPr>
          </a:p>
          <a:p>
            <a:pPr>
              <a:lnSpc>
                <a:spcPct val="100000"/>
              </a:lnSpc>
              <a:spcBef>
                <a:spcPts val="30"/>
              </a:spcBef>
            </a:pPr>
            <a:endParaRPr sz="1900">
              <a:latin typeface="Times New Roman"/>
              <a:cs typeface="Times New Roman"/>
            </a:endParaRPr>
          </a:p>
          <a:p>
            <a:pPr marL="12700">
              <a:lnSpc>
                <a:spcPct val="100000"/>
              </a:lnSpc>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4" name="object 4"/>
          <p:cNvSpPr/>
          <p:nvPr/>
        </p:nvSpPr>
        <p:spPr>
          <a:xfrm>
            <a:off x="1417319" y="5452871"/>
            <a:ext cx="390144" cy="47091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2740151" y="5672328"/>
            <a:ext cx="390144" cy="251459"/>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4062984" y="5332476"/>
            <a:ext cx="390143" cy="591312"/>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5385815" y="4995671"/>
            <a:ext cx="390144" cy="928115"/>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6708647" y="5669279"/>
            <a:ext cx="390144" cy="254507"/>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8031480" y="5443728"/>
            <a:ext cx="390144" cy="480059"/>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1417319" y="5452871"/>
            <a:ext cx="390525" cy="471170"/>
          </a:xfrm>
          <a:custGeom>
            <a:avLst/>
            <a:gdLst/>
            <a:ahLst/>
            <a:cxnLst/>
            <a:rect l="l" t="t" r="r" b="b"/>
            <a:pathLst>
              <a:path w="390525" h="471170">
                <a:moveTo>
                  <a:pt x="0" y="0"/>
                </a:moveTo>
                <a:lnTo>
                  <a:pt x="390144" y="0"/>
                </a:lnTo>
                <a:lnTo>
                  <a:pt x="390144" y="470915"/>
                </a:lnTo>
                <a:lnTo>
                  <a:pt x="0" y="470915"/>
                </a:lnTo>
                <a:lnTo>
                  <a:pt x="0" y="0"/>
                </a:lnTo>
                <a:close/>
              </a:path>
            </a:pathLst>
          </a:custGeom>
          <a:ln w="9143">
            <a:solidFill>
              <a:srgbClr val="BEBEBE"/>
            </a:solidFill>
          </a:ln>
        </p:spPr>
        <p:txBody>
          <a:bodyPr wrap="square" lIns="0" tIns="0" rIns="0" bIns="0" rtlCol="0"/>
          <a:lstStyle/>
          <a:p>
            <a:endParaRPr/>
          </a:p>
        </p:txBody>
      </p:sp>
      <p:sp>
        <p:nvSpPr>
          <p:cNvPr id="11" name="object 11"/>
          <p:cNvSpPr/>
          <p:nvPr/>
        </p:nvSpPr>
        <p:spPr>
          <a:xfrm>
            <a:off x="2740151" y="5672328"/>
            <a:ext cx="390525" cy="251460"/>
          </a:xfrm>
          <a:custGeom>
            <a:avLst/>
            <a:gdLst/>
            <a:ahLst/>
            <a:cxnLst/>
            <a:rect l="l" t="t" r="r" b="b"/>
            <a:pathLst>
              <a:path w="390525" h="251460">
                <a:moveTo>
                  <a:pt x="0" y="0"/>
                </a:moveTo>
                <a:lnTo>
                  <a:pt x="390144" y="0"/>
                </a:lnTo>
                <a:lnTo>
                  <a:pt x="390144" y="251460"/>
                </a:lnTo>
                <a:lnTo>
                  <a:pt x="0" y="251460"/>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4062984" y="5332476"/>
            <a:ext cx="390525" cy="591820"/>
          </a:xfrm>
          <a:custGeom>
            <a:avLst/>
            <a:gdLst/>
            <a:ahLst/>
            <a:cxnLst/>
            <a:rect l="l" t="t" r="r" b="b"/>
            <a:pathLst>
              <a:path w="390525" h="591820">
                <a:moveTo>
                  <a:pt x="0" y="0"/>
                </a:moveTo>
                <a:lnTo>
                  <a:pt x="390143" y="0"/>
                </a:lnTo>
                <a:lnTo>
                  <a:pt x="390143" y="591312"/>
                </a:lnTo>
                <a:lnTo>
                  <a:pt x="0" y="591312"/>
                </a:lnTo>
                <a:lnTo>
                  <a:pt x="0" y="0"/>
                </a:lnTo>
                <a:close/>
              </a:path>
            </a:pathLst>
          </a:custGeom>
          <a:ln w="9143">
            <a:solidFill>
              <a:srgbClr val="BEBEBE"/>
            </a:solidFill>
          </a:ln>
        </p:spPr>
        <p:txBody>
          <a:bodyPr wrap="square" lIns="0" tIns="0" rIns="0" bIns="0" rtlCol="0"/>
          <a:lstStyle/>
          <a:p>
            <a:endParaRPr/>
          </a:p>
        </p:txBody>
      </p:sp>
      <p:sp>
        <p:nvSpPr>
          <p:cNvPr id="13" name="object 13"/>
          <p:cNvSpPr/>
          <p:nvPr/>
        </p:nvSpPr>
        <p:spPr>
          <a:xfrm>
            <a:off x="5385815" y="4995671"/>
            <a:ext cx="390525" cy="928369"/>
          </a:xfrm>
          <a:custGeom>
            <a:avLst/>
            <a:gdLst/>
            <a:ahLst/>
            <a:cxnLst/>
            <a:rect l="l" t="t" r="r" b="b"/>
            <a:pathLst>
              <a:path w="390525" h="928370">
                <a:moveTo>
                  <a:pt x="0" y="0"/>
                </a:moveTo>
                <a:lnTo>
                  <a:pt x="390144" y="0"/>
                </a:lnTo>
                <a:lnTo>
                  <a:pt x="390144" y="928115"/>
                </a:lnTo>
                <a:lnTo>
                  <a:pt x="0" y="928115"/>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6708647" y="5669279"/>
            <a:ext cx="390525" cy="254635"/>
          </a:xfrm>
          <a:custGeom>
            <a:avLst/>
            <a:gdLst/>
            <a:ahLst/>
            <a:cxnLst/>
            <a:rect l="l" t="t" r="r" b="b"/>
            <a:pathLst>
              <a:path w="390525" h="254635">
                <a:moveTo>
                  <a:pt x="0" y="0"/>
                </a:moveTo>
                <a:lnTo>
                  <a:pt x="390144" y="0"/>
                </a:lnTo>
                <a:lnTo>
                  <a:pt x="390144" y="254508"/>
                </a:lnTo>
                <a:lnTo>
                  <a:pt x="0" y="254508"/>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8031480" y="5443728"/>
            <a:ext cx="390525" cy="480059"/>
          </a:xfrm>
          <a:custGeom>
            <a:avLst/>
            <a:gdLst/>
            <a:ahLst/>
            <a:cxnLst/>
            <a:rect l="l" t="t" r="r" b="b"/>
            <a:pathLst>
              <a:path w="390525" h="480060">
                <a:moveTo>
                  <a:pt x="0" y="0"/>
                </a:moveTo>
                <a:lnTo>
                  <a:pt x="390144" y="0"/>
                </a:lnTo>
                <a:lnTo>
                  <a:pt x="390144" y="480060"/>
                </a:lnTo>
                <a:lnTo>
                  <a:pt x="0" y="480060"/>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1417319" y="4707635"/>
            <a:ext cx="390525" cy="745490"/>
          </a:xfrm>
          <a:custGeom>
            <a:avLst/>
            <a:gdLst/>
            <a:ahLst/>
            <a:cxnLst/>
            <a:rect l="l" t="t" r="r" b="b"/>
            <a:pathLst>
              <a:path w="390525" h="745489">
                <a:moveTo>
                  <a:pt x="390144" y="0"/>
                </a:moveTo>
                <a:lnTo>
                  <a:pt x="0" y="0"/>
                </a:lnTo>
                <a:lnTo>
                  <a:pt x="0" y="745235"/>
                </a:lnTo>
                <a:lnTo>
                  <a:pt x="390144" y="745235"/>
                </a:lnTo>
                <a:lnTo>
                  <a:pt x="390144" y="0"/>
                </a:lnTo>
                <a:close/>
              </a:path>
            </a:pathLst>
          </a:custGeom>
          <a:solidFill>
            <a:srgbClr val="006FC0"/>
          </a:solidFill>
        </p:spPr>
        <p:txBody>
          <a:bodyPr wrap="square" lIns="0" tIns="0" rIns="0" bIns="0" rtlCol="0"/>
          <a:lstStyle/>
          <a:p>
            <a:endParaRPr/>
          </a:p>
        </p:txBody>
      </p:sp>
      <p:sp>
        <p:nvSpPr>
          <p:cNvPr id="17" name="object 17"/>
          <p:cNvSpPr/>
          <p:nvPr/>
        </p:nvSpPr>
        <p:spPr>
          <a:xfrm>
            <a:off x="2740151" y="2354579"/>
            <a:ext cx="390525" cy="3317875"/>
          </a:xfrm>
          <a:custGeom>
            <a:avLst/>
            <a:gdLst/>
            <a:ahLst/>
            <a:cxnLst/>
            <a:rect l="l" t="t" r="r" b="b"/>
            <a:pathLst>
              <a:path w="390525" h="3317875">
                <a:moveTo>
                  <a:pt x="390144" y="0"/>
                </a:moveTo>
                <a:lnTo>
                  <a:pt x="0" y="0"/>
                </a:lnTo>
                <a:lnTo>
                  <a:pt x="0" y="3317748"/>
                </a:lnTo>
                <a:lnTo>
                  <a:pt x="390144" y="3317748"/>
                </a:lnTo>
                <a:lnTo>
                  <a:pt x="390144" y="0"/>
                </a:lnTo>
                <a:close/>
              </a:path>
            </a:pathLst>
          </a:custGeom>
          <a:solidFill>
            <a:srgbClr val="006FC0"/>
          </a:solidFill>
        </p:spPr>
        <p:txBody>
          <a:bodyPr wrap="square" lIns="0" tIns="0" rIns="0" bIns="0" rtlCol="0"/>
          <a:lstStyle/>
          <a:p>
            <a:endParaRPr/>
          </a:p>
        </p:txBody>
      </p:sp>
      <p:sp>
        <p:nvSpPr>
          <p:cNvPr id="18" name="object 18"/>
          <p:cNvSpPr/>
          <p:nvPr/>
        </p:nvSpPr>
        <p:spPr>
          <a:xfrm>
            <a:off x="4062984" y="3560064"/>
            <a:ext cx="390525" cy="1772920"/>
          </a:xfrm>
          <a:custGeom>
            <a:avLst/>
            <a:gdLst/>
            <a:ahLst/>
            <a:cxnLst/>
            <a:rect l="l" t="t" r="r" b="b"/>
            <a:pathLst>
              <a:path w="390525" h="1772920">
                <a:moveTo>
                  <a:pt x="390143" y="0"/>
                </a:moveTo>
                <a:lnTo>
                  <a:pt x="0" y="0"/>
                </a:lnTo>
                <a:lnTo>
                  <a:pt x="0" y="1772412"/>
                </a:lnTo>
                <a:lnTo>
                  <a:pt x="390143" y="1772412"/>
                </a:lnTo>
                <a:lnTo>
                  <a:pt x="390143" y="0"/>
                </a:lnTo>
                <a:close/>
              </a:path>
            </a:pathLst>
          </a:custGeom>
          <a:solidFill>
            <a:srgbClr val="006FC0"/>
          </a:solidFill>
        </p:spPr>
        <p:txBody>
          <a:bodyPr wrap="square" lIns="0" tIns="0" rIns="0" bIns="0" rtlCol="0"/>
          <a:lstStyle/>
          <a:p>
            <a:endParaRPr/>
          </a:p>
        </p:txBody>
      </p:sp>
      <p:sp>
        <p:nvSpPr>
          <p:cNvPr id="19" name="object 19"/>
          <p:cNvSpPr/>
          <p:nvPr/>
        </p:nvSpPr>
        <p:spPr>
          <a:xfrm>
            <a:off x="5385815" y="4546091"/>
            <a:ext cx="390525" cy="449580"/>
          </a:xfrm>
          <a:custGeom>
            <a:avLst/>
            <a:gdLst/>
            <a:ahLst/>
            <a:cxnLst/>
            <a:rect l="l" t="t" r="r" b="b"/>
            <a:pathLst>
              <a:path w="390525" h="449579">
                <a:moveTo>
                  <a:pt x="390144" y="0"/>
                </a:moveTo>
                <a:lnTo>
                  <a:pt x="0" y="0"/>
                </a:lnTo>
                <a:lnTo>
                  <a:pt x="0" y="449579"/>
                </a:lnTo>
                <a:lnTo>
                  <a:pt x="390144" y="449579"/>
                </a:lnTo>
                <a:lnTo>
                  <a:pt x="390144" y="0"/>
                </a:lnTo>
                <a:close/>
              </a:path>
            </a:pathLst>
          </a:custGeom>
          <a:solidFill>
            <a:srgbClr val="006FC0"/>
          </a:solidFill>
        </p:spPr>
        <p:txBody>
          <a:bodyPr wrap="square" lIns="0" tIns="0" rIns="0" bIns="0" rtlCol="0"/>
          <a:lstStyle/>
          <a:p>
            <a:endParaRPr/>
          </a:p>
        </p:txBody>
      </p:sp>
      <p:sp>
        <p:nvSpPr>
          <p:cNvPr id="20" name="object 20"/>
          <p:cNvSpPr/>
          <p:nvPr/>
        </p:nvSpPr>
        <p:spPr>
          <a:xfrm>
            <a:off x="6708647" y="5151120"/>
            <a:ext cx="390525" cy="518159"/>
          </a:xfrm>
          <a:custGeom>
            <a:avLst/>
            <a:gdLst/>
            <a:ahLst/>
            <a:cxnLst/>
            <a:rect l="l" t="t" r="r" b="b"/>
            <a:pathLst>
              <a:path w="390525" h="518160">
                <a:moveTo>
                  <a:pt x="390144" y="0"/>
                </a:moveTo>
                <a:lnTo>
                  <a:pt x="0" y="0"/>
                </a:lnTo>
                <a:lnTo>
                  <a:pt x="0" y="518159"/>
                </a:lnTo>
                <a:lnTo>
                  <a:pt x="390144" y="518159"/>
                </a:lnTo>
                <a:lnTo>
                  <a:pt x="390144" y="0"/>
                </a:lnTo>
                <a:close/>
              </a:path>
            </a:pathLst>
          </a:custGeom>
          <a:solidFill>
            <a:srgbClr val="006FC0"/>
          </a:solidFill>
        </p:spPr>
        <p:txBody>
          <a:bodyPr wrap="square" lIns="0" tIns="0" rIns="0" bIns="0" rtlCol="0"/>
          <a:lstStyle/>
          <a:p>
            <a:endParaRPr/>
          </a:p>
        </p:txBody>
      </p:sp>
      <p:sp>
        <p:nvSpPr>
          <p:cNvPr id="21" name="object 21"/>
          <p:cNvSpPr/>
          <p:nvPr/>
        </p:nvSpPr>
        <p:spPr>
          <a:xfrm>
            <a:off x="8031480" y="4835652"/>
            <a:ext cx="390525" cy="608330"/>
          </a:xfrm>
          <a:custGeom>
            <a:avLst/>
            <a:gdLst/>
            <a:ahLst/>
            <a:cxnLst/>
            <a:rect l="l" t="t" r="r" b="b"/>
            <a:pathLst>
              <a:path w="390525" h="608329">
                <a:moveTo>
                  <a:pt x="390144" y="0"/>
                </a:moveTo>
                <a:lnTo>
                  <a:pt x="0" y="0"/>
                </a:lnTo>
                <a:lnTo>
                  <a:pt x="0" y="608076"/>
                </a:lnTo>
                <a:lnTo>
                  <a:pt x="390144" y="608076"/>
                </a:lnTo>
                <a:lnTo>
                  <a:pt x="390144" y="0"/>
                </a:lnTo>
                <a:close/>
              </a:path>
            </a:pathLst>
          </a:custGeom>
          <a:solidFill>
            <a:srgbClr val="006FC0"/>
          </a:solidFill>
        </p:spPr>
        <p:txBody>
          <a:bodyPr wrap="square" lIns="0" tIns="0" rIns="0" bIns="0" rtlCol="0"/>
          <a:lstStyle/>
          <a:p>
            <a:endParaRPr/>
          </a:p>
        </p:txBody>
      </p:sp>
      <p:sp>
        <p:nvSpPr>
          <p:cNvPr id="22" name="object 22"/>
          <p:cNvSpPr/>
          <p:nvPr/>
        </p:nvSpPr>
        <p:spPr>
          <a:xfrm>
            <a:off x="1417319" y="4707635"/>
            <a:ext cx="390525" cy="745490"/>
          </a:xfrm>
          <a:custGeom>
            <a:avLst/>
            <a:gdLst/>
            <a:ahLst/>
            <a:cxnLst/>
            <a:rect l="l" t="t" r="r" b="b"/>
            <a:pathLst>
              <a:path w="390525" h="745489">
                <a:moveTo>
                  <a:pt x="0" y="0"/>
                </a:moveTo>
                <a:lnTo>
                  <a:pt x="390144" y="0"/>
                </a:lnTo>
                <a:lnTo>
                  <a:pt x="390144" y="745235"/>
                </a:lnTo>
                <a:lnTo>
                  <a:pt x="0" y="745235"/>
                </a:lnTo>
                <a:lnTo>
                  <a:pt x="0" y="0"/>
                </a:lnTo>
                <a:close/>
              </a:path>
            </a:pathLst>
          </a:custGeom>
          <a:ln w="9144">
            <a:solidFill>
              <a:srgbClr val="BEBEBE"/>
            </a:solidFill>
          </a:ln>
        </p:spPr>
        <p:txBody>
          <a:bodyPr wrap="square" lIns="0" tIns="0" rIns="0" bIns="0" rtlCol="0"/>
          <a:lstStyle/>
          <a:p>
            <a:endParaRPr/>
          </a:p>
        </p:txBody>
      </p:sp>
      <p:sp>
        <p:nvSpPr>
          <p:cNvPr id="23" name="object 23"/>
          <p:cNvSpPr/>
          <p:nvPr/>
        </p:nvSpPr>
        <p:spPr>
          <a:xfrm>
            <a:off x="2740151" y="2354579"/>
            <a:ext cx="390525" cy="3317875"/>
          </a:xfrm>
          <a:custGeom>
            <a:avLst/>
            <a:gdLst/>
            <a:ahLst/>
            <a:cxnLst/>
            <a:rect l="l" t="t" r="r" b="b"/>
            <a:pathLst>
              <a:path w="390525" h="3317875">
                <a:moveTo>
                  <a:pt x="0" y="0"/>
                </a:moveTo>
                <a:lnTo>
                  <a:pt x="390144" y="0"/>
                </a:lnTo>
                <a:lnTo>
                  <a:pt x="390144" y="3317748"/>
                </a:lnTo>
                <a:lnTo>
                  <a:pt x="0" y="3317748"/>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4062984" y="3560064"/>
            <a:ext cx="390525" cy="1772920"/>
          </a:xfrm>
          <a:custGeom>
            <a:avLst/>
            <a:gdLst/>
            <a:ahLst/>
            <a:cxnLst/>
            <a:rect l="l" t="t" r="r" b="b"/>
            <a:pathLst>
              <a:path w="390525" h="1772920">
                <a:moveTo>
                  <a:pt x="0" y="0"/>
                </a:moveTo>
                <a:lnTo>
                  <a:pt x="390143" y="0"/>
                </a:lnTo>
                <a:lnTo>
                  <a:pt x="390143" y="1772412"/>
                </a:lnTo>
                <a:lnTo>
                  <a:pt x="0" y="1772412"/>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5385815" y="4546091"/>
            <a:ext cx="390525" cy="449580"/>
          </a:xfrm>
          <a:custGeom>
            <a:avLst/>
            <a:gdLst/>
            <a:ahLst/>
            <a:cxnLst/>
            <a:rect l="l" t="t" r="r" b="b"/>
            <a:pathLst>
              <a:path w="390525" h="449579">
                <a:moveTo>
                  <a:pt x="0" y="0"/>
                </a:moveTo>
                <a:lnTo>
                  <a:pt x="390144" y="0"/>
                </a:lnTo>
                <a:lnTo>
                  <a:pt x="390144" y="449579"/>
                </a:lnTo>
                <a:lnTo>
                  <a:pt x="0" y="449579"/>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6708647" y="5151120"/>
            <a:ext cx="390525" cy="518159"/>
          </a:xfrm>
          <a:custGeom>
            <a:avLst/>
            <a:gdLst/>
            <a:ahLst/>
            <a:cxnLst/>
            <a:rect l="l" t="t" r="r" b="b"/>
            <a:pathLst>
              <a:path w="390525" h="518160">
                <a:moveTo>
                  <a:pt x="0" y="0"/>
                </a:moveTo>
                <a:lnTo>
                  <a:pt x="390144" y="0"/>
                </a:lnTo>
                <a:lnTo>
                  <a:pt x="390144" y="518159"/>
                </a:lnTo>
                <a:lnTo>
                  <a:pt x="0" y="518159"/>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8031480" y="4835652"/>
            <a:ext cx="390525" cy="608330"/>
          </a:xfrm>
          <a:custGeom>
            <a:avLst/>
            <a:gdLst/>
            <a:ahLst/>
            <a:cxnLst/>
            <a:rect l="l" t="t" r="r" b="b"/>
            <a:pathLst>
              <a:path w="390525" h="608329">
                <a:moveTo>
                  <a:pt x="0" y="0"/>
                </a:moveTo>
                <a:lnTo>
                  <a:pt x="390144" y="0"/>
                </a:lnTo>
                <a:lnTo>
                  <a:pt x="390144" y="608076"/>
                </a:lnTo>
                <a:lnTo>
                  <a:pt x="0" y="608076"/>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1857755" y="5603747"/>
            <a:ext cx="390144" cy="320040"/>
          </a:xfrm>
          <a:prstGeom prst="rect">
            <a:avLst/>
          </a:prstGeom>
          <a:blipFill>
            <a:blip r:embed="rId8" cstate="print"/>
            <a:stretch>
              <a:fillRect/>
            </a:stretch>
          </a:blipFill>
        </p:spPr>
        <p:txBody>
          <a:bodyPr wrap="square" lIns="0" tIns="0" rIns="0" bIns="0" rtlCol="0"/>
          <a:lstStyle/>
          <a:p>
            <a:endParaRPr/>
          </a:p>
        </p:txBody>
      </p:sp>
      <p:sp>
        <p:nvSpPr>
          <p:cNvPr id="29" name="object 29"/>
          <p:cNvSpPr/>
          <p:nvPr/>
        </p:nvSpPr>
        <p:spPr>
          <a:xfrm>
            <a:off x="3180588" y="5907023"/>
            <a:ext cx="390144" cy="16763"/>
          </a:xfrm>
          <a:prstGeom prst="rect">
            <a:avLst/>
          </a:prstGeom>
          <a:blipFill>
            <a:blip r:embed="rId9" cstate="print"/>
            <a:stretch>
              <a:fillRect/>
            </a:stretch>
          </a:blipFill>
        </p:spPr>
        <p:txBody>
          <a:bodyPr wrap="square" lIns="0" tIns="0" rIns="0" bIns="0" rtlCol="0"/>
          <a:lstStyle/>
          <a:p>
            <a:endParaRPr/>
          </a:p>
        </p:txBody>
      </p:sp>
      <p:sp>
        <p:nvSpPr>
          <p:cNvPr id="30" name="object 30"/>
          <p:cNvSpPr/>
          <p:nvPr/>
        </p:nvSpPr>
        <p:spPr>
          <a:xfrm>
            <a:off x="4503420" y="5631179"/>
            <a:ext cx="390143" cy="292607"/>
          </a:xfrm>
          <a:prstGeom prst="rect">
            <a:avLst/>
          </a:prstGeom>
          <a:blipFill>
            <a:blip r:embed="rId10" cstate="print"/>
            <a:stretch>
              <a:fillRect/>
            </a:stretch>
          </a:blipFill>
        </p:spPr>
        <p:txBody>
          <a:bodyPr wrap="square" lIns="0" tIns="0" rIns="0" bIns="0" rtlCol="0"/>
          <a:lstStyle/>
          <a:p>
            <a:endParaRPr/>
          </a:p>
        </p:txBody>
      </p:sp>
      <p:sp>
        <p:nvSpPr>
          <p:cNvPr id="31" name="object 31"/>
          <p:cNvSpPr/>
          <p:nvPr/>
        </p:nvSpPr>
        <p:spPr>
          <a:xfrm>
            <a:off x="5826252" y="5100828"/>
            <a:ext cx="390144" cy="822960"/>
          </a:xfrm>
          <a:prstGeom prst="rect">
            <a:avLst/>
          </a:prstGeom>
          <a:blipFill>
            <a:blip r:embed="rId11" cstate="print"/>
            <a:stretch>
              <a:fillRect/>
            </a:stretch>
          </a:blipFill>
        </p:spPr>
        <p:txBody>
          <a:bodyPr wrap="square" lIns="0" tIns="0" rIns="0" bIns="0" rtlCol="0"/>
          <a:lstStyle/>
          <a:p>
            <a:endParaRPr/>
          </a:p>
        </p:txBody>
      </p:sp>
      <p:sp>
        <p:nvSpPr>
          <p:cNvPr id="32" name="object 32"/>
          <p:cNvSpPr/>
          <p:nvPr/>
        </p:nvSpPr>
        <p:spPr>
          <a:xfrm>
            <a:off x="7149083" y="5795771"/>
            <a:ext cx="390144" cy="128015"/>
          </a:xfrm>
          <a:prstGeom prst="rect">
            <a:avLst/>
          </a:prstGeom>
          <a:blipFill>
            <a:blip r:embed="rId12" cstate="print"/>
            <a:stretch>
              <a:fillRect/>
            </a:stretch>
          </a:blipFill>
        </p:spPr>
        <p:txBody>
          <a:bodyPr wrap="square" lIns="0" tIns="0" rIns="0" bIns="0" rtlCol="0"/>
          <a:lstStyle/>
          <a:p>
            <a:endParaRPr/>
          </a:p>
        </p:txBody>
      </p:sp>
      <p:sp>
        <p:nvSpPr>
          <p:cNvPr id="33" name="object 33"/>
          <p:cNvSpPr/>
          <p:nvPr/>
        </p:nvSpPr>
        <p:spPr>
          <a:xfrm>
            <a:off x="8471916" y="5626608"/>
            <a:ext cx="390143" cy="297179"/>
          </a:xfrm>
          <a:prstGeom prst="rect">
            <a:avLst/>
          </a:prstGeom>
          <a:blipFill>
            <a:blip r:embed="rId13" cstate="print"/>
            <a:stretch>
              <a:fillRect/>
            </a:stretch>
          </a:blipFill>
        </p:spPr>
        <p:txBody>
          <a:bodyPr wrap="square" lIns="0" tIns="0" rIns="0" bIns="0" rtlCol="0"/>
          <a:lstStyle/>
          <a:p>
            <a:endParaRPr/>
          </a:p>
        </p:txBody>
      </p:sp>
      <p:sp>
        <p:nvSpPr>
          <p:cNvPr id="34" name="object 34"/>
          <p:cNvSpPr/>
          <p:nvPr/>
        </p:nvSpPr>
        <p:spPr>
          <a:xfrm>
            <a:off x="1857755" y="5603747"/>
            <a:ext cx="390525" cy="320040"/>
          </a:xfrm>
          <a:custGeom>
            <a:avLst/>
            <a:gdLst/>
            <a:ahLst/>
            <a:cxnLst/>
            <a:rect l="l" t="t" r="r" b="b"/>
            <a:pathLst>
              <a:path w="390525" h="320039">
                <a:moveTo>
                  <a:pt x="0" y="0"/>
                </a:moveTo>
                <a:lnTo>
                  <a:pt x="390144" y="0"/>
                </a:lnTo>
                <a:lnTo>
                  <a:pt x="390144" y="320039"/>
                </a:lnTo>
                <a:lnTo>
                  <a:pt x="0" y="320039"/>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3176016" y="5902452"/>
            <a:ext cx="399415" cy="26034"/>
          </a:xfrm>
          <a:custGeom>
            <a:avLst/>
            <a:gdLst/>
            <a:ahLst/>
            <a:cxnLst/>
            <a:rect l="l" t="t" r="r" b="b"/>
            <a:pathLst>
              <a:path w="399414" h="26035">
                <a:moveTo>
                  <a:pt x="0" y="25908"/>
                </a:moveTo>
                <a:lnTo>
                  <a:pt x="399288" y="25908"/>
                </a:lnTo>
                <a:lnTo>
                  <a:pt x="399288" y="0"/>
                </a:lnTo>
                <a:lnTo>
                  <a:pt x="0" y="0"/>
                </a:lnTo>
                <a:lnTo>
                  <a:pt x="0" y="25908"/>
                </a:lnTo>
                <a:close/>
              </a:path>
            </a:pathLst>
          </a:custGeom>
          <a:solidFill>
            <a:srgbClr val="BEBEBE"/>
          </a:solidFill>
        </p:spPr>
        <p:txBody>
          <a:bodyPr wrap="square" lIns="0" tIns="0" rIns="0" bIns="0" rtlCol="0"/>
          <a:lstStyle/>
          <a:p>
            <a:endParaRPr/>
          </a:p>
        </p:txBody>
      </p:sp>
      <p:sp>
        <p:nvSpPr>
          <p:cNvPr id="36" name="object 36"/>
          <p:cNvSpPr/>
          <p:nvPr/>
        </p:nvSpPr>
        <p:spPr>
          <a:xfrm>
            <a:off x="4503420" y="5631179"/>
            <a:ext cx="390525" cy="292735"/>
          </a:xfrm>
          <a:custGeom>
            <a:avLst/>
            <a:gdLst/>
            <a:ahLst/>
            <a:cxnLst/>
            <a:rect l="l" t="t" r="r" b="b"/>
            <a:pathLst>
              <a:path w="390525" h="292735">
                <a:moveTo>
                  <a:pt x="0" y="0"/>
                </a:moveTo>
                <a:lnTo>
                  <a:pt x="390143" y="0"/>
                </a:lnTo>
                <a:lnTo>
                  <a:pt x="390143" y="292608"/>
                </a:lnTo>
                <a:lnTo>
                  <a:pt x="0" y="292608"/>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5826252" y="5100828"/>
            <a:ext cx="390525" cy="822960"/>
          </a:xfrm>
          <a:custGeom>
            <a:avLst/>
            <a:gdLst/>
            <a:ahLst/>
            <a:cxnLst/>
            <a:rect l="l" t="t" r="r" b="b"/>
            <a:pathLst>
              <a:path w="390525" h="822960">
                <a:moveTo>
                  <a:pt x="0" y="0"/>
                </a:moveTo>
                <a:lnTo>
                  <a:pt x="390144" y="0"/>
                </a:lnTo>
                <a:lnTo>
                  <a:pt x="390144" y="822960"/>
                </a:lnTo>
                <a:lnTo>
                  <a:pt x="0" y="822960"/>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7149083" y="5795771"/>
            <a:ext cx="390525" cy="128270"/>
          </a:xfrm>
          <a:custGeom>
            <a:avLst/>
            <a:gdLst/>
            <a:ahLst/>
            <a:cxnLst/>
            <a:rect l="l" t="t" r="r" b="b"/>
            <a:pathLst>
              <a:path w="390525" h="128270">
                <a:moveTo>
                  <a:pt x="0" y="0"/>
                </a:moveTo>
                <a:lnTo>
                  <a:pt x="390144" y="0"/>
                </a:lnTo>
                <a:lnTo>
                  <a:pt x="390144" y="128015"/>
                </a:lnTo>
                <a:lnTo>
                  <a:pt x="0" y="128015"/>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8471916" y="5626608"/>
            <a:ext cx="390525" cy="297180"/>
          </a:xfrm>
          <a:custGeom>
            <a:avLst/>
            <a:gdLst/>
            <a:ahLst/>
            <a:cxnLst/>
            <a:rect l="l" t="t" r="r" b="b"/>
            <a:pathLst>
              <a:path w="390525" h="297179">
                <a:moveTo>
                  <a:pt x="0" y="0"/>
                </a:moveTo>
                <a:lnTo>
                  <a:pt x="390143" y="0"/>
                </a:lnTo>
                <a:lnTo>
                  <a:pt x="390143" y="297179"/>
                </a:lnTo>
                <a:lnTo>
                  <a:pt x="0" y="297179"/>
                </a:lnTo>
                <a:lnTo>
                  <a:pt x="0" y="0"/>
                </a:lnTo>
                <a:close/>
              </a:path>
            </a:pathLst>
          </a:custGeom>
          <a:ln w="9144">
            <a:solidFill>
              <a:srgbClr val="BEBEBE"/>
            </a:solidFill>
          </a:ln>
        </p:spPr>
        <p:txBody>
          <a:bodyPr wrap="square" lIns="0" tIns="0" rIns="0" bIns="0" rtlCol="0"/>
          <a:lstStyle/>
          <a:p>
            <a:endParaRPr/>
          </a:p>
        </p:txBody>
      </p:sp>
      <p:sp>
        <p:nvSpPr>
          <p:cNvPr id="40" name="object 40"/>
          <p:cNvSpPr/>
          <p:nvPr/>
        </p:nvSpPr>
        <p:spPr>
          <a:xfrm>
            <a:off x="1857755" y="4744211"/>
            <a:ext cx="390525" cy="859790"/>
          </a:xfrm>
          <a:custGeom>
            <a:avLst/>
            <a:gdLst/>
            <a:ahLst/>
            <a:cxnLst/>
            <a:rect l="l" t="t" r="r" b="b"/>
            <a:pathLst>
              <a:path w="390525" h="859789">
                <a:moveTo>
                  <a:pt x="390144" y="0"/>
                </a:moveTo>
                <a:lnTo>
                  <a:pt x="0" y="0"/>
                </a:lnTo>
                <a:lnTo>
                  <a:pt x="0" y="859535"/>
                </a:lnTo>
                <a:lnTo>
                  <a:pt x="390144" y="859535"/>
                </a:lnTo>
                <a:lnTo>
                  <a:pt x="390144" y="0"/>
                </a:lnTo>
                <a:close/>
              </a:path>
            </a:pathLst>
          </a:custGeom>
          <a:solidFill>
            <a:srgbClr val="FF9900"/>
          </a:solidFill>
        </p:spPr>
        <p:txBody>
          <a:bodyPr wrap="square" lIns="0" tIns="0" rIns="0" bIns="0" rtlCol="0"/>
          <a:lstStyle/>
          <a:p>
            <a:endParaRPr/>
          </a:p>
        </p:txBody>
      </p:sp>
      <p:sp>
        <p:nvSpPr>
          <p:cNvPr id="41" name="object 41"/>
          <p:cNvSpPr/>
          <p:nvPr/>
        </p:nvSpPr>
        <p:spPr>
          <a:xfrm>
            <a:off x="3180588" y="4213859"/>
            <a:ext cx="390525" cy="1693545"/>
          </a:xfrm>
          <a:custGeom>
            <a:avLst/>
            <a:gdLst/>
            <a:ahLst/>
            <a:cxnLst/>
            <a:rect l="l" t="t" r="r" b="b"/>
            <a:pathLst>
              <a:path w="390525" h="1693545">
                <a:moveTo>
                  <a:pt x="390144" y="0"/>
                </a:moveTo>
                <a:lnTo>
                  <a:pt x="0" y="0"/>
                </a:lnTo>
                <a:lnTo>
                  <a:pt x="0" y="1693164"/>
                </a:lnTo>
                <a:lnTo>
                  <a:pt x="390144" y="1693164"/>
                </a:lnTo>
                <a:lnTo>
                  <a:pt x="390144" y="0"/>
                </a:lnTo>
                <a:close/>
              </a:path>
            </a:pathLst>
          </a:custGeom>
          <a:solidFill>
            <a:srgbClr val="FF9900"/>
          </a:solidFill>
        </p:spPr>
        <p:txBody>
          <a:bodyPr wrap="square" lIns="0" tIns="0" rIns="0" bIns="0" rtlCol="0"/>
          <a:lstStyle/>
          <a:p>
            <a:endParaRPr/>
          </a:p>
        </p:txBody>
      </p:sp>
      <p:sp>
        <p:nvSpPr>
          <p:cNvPr id="42" name="object 42"/>
          <p:cNvSpPr/>
          <p:nvPr/>
        </p:nvSpPr>
        <p:spPr>
          <a:xfrm>
            <a:off x="4503420" y="3692652"/>
            <a:ext cx="390525" cy="1938655"/>
          </a:xfrm>
          <a:custGeom>
            <a:avLst/>
            <a:gdLst/>
            <a:ahLst/>
            <a:cxnLst/>
            <a:rect l="l" t="t" r="r" b="b"/>
            <a:pathLst>
              <a:path w="390525" h="1938654">
                <a:moveTo>
                  <a:pt x="390143" y="0"/>
                </a:moveTo>
                <a:lnTo>
                  <a:pt x="0" y="0"/>
                </a:lnTo>
                <a:lnTo>
                  <a:pt x="0" y="1938528"/>
                </a:lnTo>
                <a:lnTo>
                  <a:pt x="390143" y="1938528"/>
                </a:lnTo>
                <a:lnTo>
                  <a:pt x="390143" y="0"/>
                </a:lnTo>
                <a:close/>
              </a:path>
            </a:pathLst>
          </a:custGeom>
          <a:solidFill>
            <a:srgbClr val="FF9900"/>
          </a:solidFill>
        </p:spPr>
        <p:txBody>
          <a:bodyPr wrap="square" lIns="0" tIns="0" rIns="0" bIns="0" rtlCol="0"/>
          <a:lstStyle/>
          <a:p>
            <a:endParaRPr/>
          </a:p>
        </p:txBody>
      </p:sp>
      <p:sp>
        <p:nvSpPr>
          <p:cNvPr id="43" name="object 43"/>
          <p:cNvSpPr/>
          <p:nvPr/>
        </p:nvSpPr>
        <p:spPr>
          <a:xfrm>
            <a:off x="5826252" y="4443984"/>
            <a:ext cx="390525" cy="657225"/>
          </a:xfrm>
          <a:custGeom>
            <a:avLst/>
            <a:gdLst/>
            <a:ahLst/>
            <a:cxnLst/>
            <a:rect l="l" t="t" r="r" b="b"/>
            <a:pathLst>
              <a:path w="390525" h="657225">
                <a:moveTo>
                  <a:pt x="390144" y="0"/>
                </a:moveTo>
                <a:lnTo>
                  <a:pt x="0" y="0"/>
                </a:lnTo>
                <a:lnTo>
                  <a:pt x="0" y="656844"/>
                </a:lnTo>
                <a:lnTo>
                  <a:pt x="390144" y="656844"/>
                </a:lnTo>
                <a:lnTo>
                  <a:pt x="390144" y="0"/>
                </a:lnTo>
                <a:close/>
              </a:path>
            </a:pathLst>
          </a:custGeom>
          <a:solidFill>
            <a:srgbClr val="FF9900"/>
          </a:solidFill>
        </p:spPr>
        <p:txBody>
          <a:bodyPr wrap="square" lIns="0" tIns="0" rIns="0" bIns="0" rtlCol="0"/>
          <a:lstStyle/>
          <a:p>
            <a:endParaRPr/>
          </a:p>
        </p:txBody>
      </p:sp>
      <p:sp>
        <p:nvSpPr>
          <p:cNvPr id="44" name="object 44"/>
          <p:cNvSpPr/>
          <p:nvPr/>
        </p:nvSpPr>
        <p:spPr>
          <a:xfrm>
            <a:off x="7149083" y="5338571"/>
            <a:ext cx="390525" cy="457200"/>
          </a:xfrm>
          <a:custGeom>
            <a:avLst/>
            <a:gdLst/>
            <a:ahLst/>
            <a:cxnLst/>
            <a:rect l="l" t="t" r="r" b="b"/>
            <a:pathLst>
              <a:path w="390525" h="457200">
                <a:moveTo>
                  <a:pt x="390144" y="0"/>
                </a:moveTo>
                <a:lnTo>
                  <a:pt x="0" y="0"/>
                </a:lnTo>
                <a:lnTo>
                  <a:pt x="0" y="457199"/>
                </a:lnTo>
                <a:lnTo>
                  <a:pt x="390144" y="457199"/>
                </a:lnTo>
                <a:lnTo>
                  <a:pt x="390144" y="0"/>
                </a:lnTo>
                <a:close/>
              </a:path>
            </a:pathLst>
          </a:custGeom>
          <a:solidFill>
            <a:srgbClr val="FF9900"/>
          </a:solidFill>
        </p:spPr>
        <p:txBody>
          <a:bodyPr wrap="square" lIns="0" tIns="0" rIns="0" bIns="0" rtlCol="0"/>
          <a:lstStyle/>
          <a:p>
            <a:endParaRPr/>
          </a:p>
        </p:txBody>
      </p:sp>
      <p:sp>
        <p:nvSpPr>
          <p:cNvPr id="45" name="object 45"/>
          <p:cNvSpPr/>
          <p:nvPr/>
        </p:nvSpPr>
        <p:spPr>
          <a:xfrm>
            <a:off x="8471916" y="4791455"/>
            <a:ext cx="390525" cy="835660"/>
          </a:xfrm>
          <a:custGeom>
            <a:avLst/>
            <a:gdLst/>
            <a:ahLst/>
            <a:cxnLst/>
            <a:rect l="l" t="t" r="r" b="b"/>
            <a:pathLst>
              <a:path w="390525" h="835660">
                <a:moveTo>
                  <a:pt x="390143" y="0"/>
                </a:moveTo>
                <a:lnTo>
                  <a:pt x="0" y="0"/>
                </a:lnTo>
                <a:lnTo>
                  <a:pt x="0" y="835152"/>
                </a:lnTo>
                <a:lnTo>
                  <a:pt x="390143" y="835152"/>
                </a:lnTo>
                <a:lnTo>
                  <a:pt x="390143" y="0"/>
                </a:lnTo>
                <a:close/>
              </a:path>
            </a:pathLst>
          </a:custGeom>
          <a:solidFill>
            <a:srgbClr val="FF9900"/>
          </a:solidFill>
        </p:spPr>
        <p:txBody>
          <a:bodyPr wrap="square" lIns="0" tIns="0" rIns="0" bIns="0" rtlCol="0"/>
          <a:lstStyle/>
          <a:p>
            <a:endParaRPr/>
          </a:p>
        </p:txBody>
      </p:sp>
      <p:sp>
        <p:nvSpPr>
          <p:cNvPr id="46" name="object 46"/>
          <p:cNvSpPr/>
          <p:nvPr/>
        </p:nvSpPr>
        <p:spPr>
          <a:xfrm>
            <a:off x="1857755" y="4744211"/>
            <a:ext cx="390525" cy="859790"/>
          </a:xfrm>
          <a:custGeom>
            <a:avLst/>
            <a:gdLst/>
            <a:ahLst/>
            <a:cxnLst/>
            <a:rect l="l" t="t" r="r" b="b"/>
            <a:pathLst>
              <a:path w="390525" h="859789">
                <a:moveTo>
                  <a:pt x="0" y="0"/>
                </a:moveTo>
                <a:lnTo>
                  <a:pt x="390144" y="0"/>
                </a:lnTo>
                <a:lnTo>
                  <a:pt x="390144" y="859535"/>
                </a:lnTo>
                <a:lnTo>
                  <a:pt x="0" y="859535"/>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3180588" y="4213859"/>
            <a:ext cx="390525" cy="1693545"/>
          </a:xfrm>
          <a:custGeom>
            <a:avLst/>
            <a:gdLst/>
            <a:ahLst/>
            <a:cxnLst/>
            <a:rect l="l" t="t" r="r" b="b"/>
            <a:pathLst>
              <a:path w="390525" h="1693545">
                <a:moveTo>
                  <a:pt x="0" y="0"/>
                </a:moveTo>
                <a:lnTo>
                  <a:pt x="390144" y="0"/>
                </a:lnTo>
                <a:lnTo>
                  <a:pt x="390144" y="1693164"/>
                </a:lnTo>
                <a:lnTo>
                  <a:pt x="0" y="1693164"/>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4503420" y="3692652"/>
            <a:ext cx="390525" cy="1938655"/>
          </a:xfrm>
          <a:custGeom>
            <a:avLst/>
            <a:gdLst/>
            <a:ahLst/>
            <a:cxnLst/>
            <a:rect l="l" t="t" r="r" b="b"/>
            <a:pathLst>
              <a:path w="390525" h="1938654">
                <a:moveTo>
                  <a:pt x="0" y="0"/>
                </a:moveTo>
                <a:lnTo>
                  <a:pt x="390143" y="0"/>
                </a:lnTo>
                <a:lnTo>
                  <a:pt x="390143" y="1938528"/>
                </a:lnTo>
                <a:lnTo>
                  <a:pt x="0" y="1938528"/>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5826252" y="4443984"/>
            <a:ext cx="390525" cy="657225"/>
          </a:xfrm>
          <a:custGeom>
            <a:avLst/>
            <a:gdLst/>
            <a:ahLst/>
            <a:cxnLst/>
            <a:rect l="l" t="t" r="r" b="b"/>
            <a:pathLst>
              <a:path w="390525" h="657225">
                <a:moveTo>
                  <a:pt x="0" y="0"/>
                </a:moveTo>
                <a:lnTo>
                  <a:pt x="390144" y="0"/>
                </a:lnTo>
                <a:lnTo>
                  <a:pt x="390144" y="656844"/>
                </a:lnTo>
                <a:lnTo>
                  <a:pt x="0" y="656844"/>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7149083" y="5338571"/>
            <a:ext cx="390525" cy="457200"/>
          </a:xfrm>
          <a:custGeom>
            <a:avLst/>
            <a:gdLst/>
            <a:ahLst/>
            <a:cxnLst/>
            <a:rect l="l" t="t" r="r" b="b"/>
            <a:pathLst>
              <a:path w="390525" h="457200">
                <a:moveTo>
                  <a:pt x="0" y="0"/>
                </a:moveTo>
                <a:lnTo>
                  <a:pt x="390144" y="0"/>
                </a:lnTo>
                <a:lnTo>
                  <a:pt x="390144" y="457199"/>
                </a:lnTo>
                <a:lnTo>
                  <a:pt x="0" y="457199"/>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8471916" y="4791455"/>
            <a:ext cx="390525" cy="835660"/>
          </a:xfrm>
          <a:custGeom>
            <a:avLst/>
            <a:gdLst/>
            <a:ahLst/>
            <a:cxnLst/>
            <a:rect l="l" t="t" r="r" b="b"/>
            <a:pathLst>
              <a:path w="390525" h="835660">
                <a:moveTo>
                  <a:pt x="0" y="0"/>
                </a:moveTo>
                <a:lnTo>
                  <a:pt x="390143" y="0"/>
                </a:lnTo>
                <a:lnTo>
                  <a:pt x="390143" y="835152"/>
                </a:lnTo>
                <a:lnTo>
                  <a:pt x="0" y="835152"/>
                </a:lnTo>
                <a:lnTo>
                  <a:pt x="0" y="0"/>
                </a:lnTo>
                <a:close/>
              </a:path>
            </a:pathLst>
          </a:custGeom>
          <a:ln w="9143">
            <a:solidFill>
              <a:srgbClr val="BEBEBE"/>
            </a:solidFill>
          </a:ln>
        </p:spPr>
        <p:txBody>
          <a:bodyPr wrap="square" lIns="0" tIns="0" rIns="0" bIns="0" rtlCol="0"/>
          <a:lstStyle/>
          <a:p>
            <a:endParaRPr/>
          </a:p>
        </p:txBody>
      </p:sp>
      <p:sp>
        <p:nvSpPr>
          <p:cNvPr id="52" name="object 52"/>
          <p:cNvSpPr/>
          <p:nvPr/>
        </p:nvSpPr>
        <p:spPr>
          <a:xfrm>
            <a:off x="1391411" y="2292095"/>
            <a:ext cx="0" cy="3632200"/>
          </a:xfrm>
          <a:custGeom>
            <a:avLst/>
            <a:gdLst/>
            <a:ahLst/>
            <a:cxnLst/>
            <a:rect l="l" t="t" r="r" b="b"/>
            <a:pathLst>
              <a:path h="3632200">
                <a:moveTo>
                  <a:pt x="0" y="3631691"/>
                </a:moveTo>
                <a:lnTo>
                  <a:pt x="0" y="0"/>
                </a:lnTo>
              </a:path>
            </a:pathLst>
          </a:custGeom>
          <a:ln w="9144">
            <a:solidFill>
              <a:srgbClr val="666666"/>
            </a:solidFill>
          </a:ln>
        </p:spPr>
        <p:txBody>
          <a:bodyPr wrap="square" lIns="0" tIns="0" rIns="0" bIns="0" rtlCol="0"/>
          <a:lstStyle/>
          <a:p>
            <a:endParaRPr/>
          </a:p>
        </p:txBody>
      </p:sp>
      <p:sp>
        <p:nvSpPr>
          <p:cNvPr id="53" name="object 53"/>
          <p:cNvSpPr/>
          <p:nvPr/>
        </p:nvSpPr>
        <p:spPr>
          <a:xfrm>
            <a:off x="1391411" y="59237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4" name="object 54"/>
          <p:cNvSpPr/>
          <p:nvPr/>
        </p:nvSpPr>
        <p:spPr>
          <a:xfrm>
            <a:off x="1391411" y="556107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5" name="object 55"/>
          <p:cNvSpPr/>
          <p:nvPr/>
        </p:nvSpPr>
        <p:spPr>
          <a:xfrm>
            <a:off x="1391411" y="51968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6" name="object 56"/>
          <p:cNvSpPr/>
          <p:nvPr/>
        </p:nvSpPr>
        <p:spPr>
          <a:xfrm>
            <a:off x="1391411" y="48341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7" name="object 57"/>
          <p:cNvSpPr/>
          <p:nvPr/>
        </p:nvSpPr>
        <p:spPr>
          <a:xfrm>
            <a:off x="1391411" y="447141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8" name="object 58"/>
          <p:cNvSpPr/>
          <p:nvPr/>
        </p:nvSpPr>
        <p:spPr>
          <a:xfrm>
            <a:off x="1391411" y="410870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9" name="object 59"/>
          <p:cNvSpPr/>
          <p:nvPr/>
        </p:nvSpPr>
        <p:spPr>
          <a:xfrm>
            <a:off x="1391411" y="37444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0" name="object 60"/>
          <p:cNvSpPr/>
          <p:nvPr/>
        </p:nvSpPr>
        <p:spPr>
          <a:xfrm>
            <a:off x="1391411" y="33817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1" name="object 61"/>
          <p:cNvSpPr/>
          <p:nvPr/>
        </p:nvSpPr>
        <p:spPr>
          <a:xfrm>
            <a:off x="1391411" y="301904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2" name="object 62"/>
          <p:cNvSpPr/>
          <p:nvPr/>
        </p:nvSpPr>
        <p:spPr>
          <a:xfrm>
            <a:off x="1391411" y="26563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3" name="object 63"/>
          <p:cNvSpPr/>
          <p:nvPr/>
        </p:nvSpPr>
        <p:spPr>
          <a:xfrm>
            <a:off x="1391411" y="229209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4" name="object 64"/>
          <p:cNvSpPr/>
          <p:nvPr/>
        </p:nvSpPr>
        <p:spPr>
          <a:xfrm>
            <a:off x="1391411" y="5923788"/>
            <a:ext cx="7496809" cy="0"/>
          </a:xfrm>
          <a:custGeom>
            <a:avLst/>
            <a:gdLst/>
            <a:ahLst/>
            <a:cxnLst/>
            <a:rect l="l" t="t" r="r" b="b"/>
            <a:pathLst>
              <a:path w="7496809">
                <a:moveTo>
                  <a:pt x="0" y="0"/>
                </a:moveTo>
                <a:lnTo>
                  <a:pt x="7496556" y="0"/>
                </a:lnTo>
              </a:path>
            </a:pathLst>
          </a:custGeom>
          <a:ln w="12192">
            <a:solidFill>
              <a:srgbClr val="666666"/>
            </a:solidFill>
          </a:ln>
        </p:spPr>
        <p:txBody>
          <a:bodyPr wrap="square" lIns="0" tIns="0" rIns="0" bIns="0" rtlCol="0"/>
          <a:lstStyle/>
          <a:p>
            <a:endParaRPr/>
          </a:p>
        </p:txBody>
      </p:sp>
      <p:sp>
        <p:nvSpPr>
          <p:cNvPr id="65" name="object 65"/>
          <p:cNvSpPr txBox="1"/>
          <p:nvPr/>
        </p:nvSpPr>
        <p:spPr>
          <a:xfrm>
            <a:off x="839216" y="2169159"/>
            <a:ext cx="401955" cy="3866515"/>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10%</a:t>
            </a:r>
            <a:endParaRPr sz="1400">
              <a:latin typeface="Univers for BP Light"/>
              <a:cs typeface="Univers for BP Light"/>
            </a:endParaRPr>
          </a:p>
          <a:p>
            <a:pPr marL="98425" algn="ctr">
              <a:lnSpc>
                <a:spcPct val="100000"/>
              </a:lnSpc>
              <a:spcBef>
                <a:spcPts val="1175"/>
              </a:spcBef>
            </a:pPr>
            <a:r>
              <a:rPr sz="1400" b="0" spc="-5" dirty="0">
                <a:latin typeface="Univers for BP Light"/>
                <a:cs typeface="Univers for BP Light"/>
              </a:rPr>
              <a:t>9%</a:t>
            </a:r>
            <a:endParaRPr sz="1400">
              <a:latin typeface="Univers for BP Light"/>
              <a:cs typeface="Univers for BP Light"/>
            </a:endParaRPr>
          </a:p>
          <a:p>
            <a:pPr marL="98425" algn="ctr">
              <a:lnSpc>
                <a:spcPct val="100000"/>
              </a:lnSpc>
              <a:spcBef>
                <a:spcPts val="1175"/>
              </a:spcBef>
            </a:pPr>
            <a:r>
              <a:rPr sz="1400" b="0" dirty="0">
                <a:latin typeface="Univers for BP Light"/>
                <a:cs typeface="Univers for BP Light"/>
              </a:rPr>
              <a:t>8%</a:t>
            </a:r>
            <a:endParaRPr sz="1400">
              <a:latin typeface="Univers for BP Light"/>
              <a:cs typeface="Univers for BP Light"/>
            </a:endParaRPr>
          </a:p>
          <a:p>
            <a:pPr marL="98425" algn="ctr">
              <a:lnSpc>
                <a:spcPct val="100000"/>
              </a:lnSpc>
              <a:spcBef>
                <a:spcPts val="1180"/>
              </a:spcBef>
            </a:pPr>
            <a:r>
              <a:rPr sz="1400" b="0" spc="-5" dirty="0">
                <a:latin typeface="Univers for BP Light"/>
                <a:cs typeface="Univers for BP Light"/>
              </a:rPr>
              <a:t>7%</a:t>
            </a:r>
            <a:endParaRPr sz="1400">
              <a:latin typeface="Univers for BP Light"/>
              <a:cs typeface="Univers for BP Light"/>
            </a:endParaRPr>
          </a:p>
          <a:p>
            <a:pPr marL="98425" algn="ctr">
              <a:lnSpc>
                <a:spcPct val="100000"/>
              </a:lnSpc>
              <a:spcBef>
                <a:spcPts val="1175"/>
              </a:spcBef>
            </a:pPr>
            <a:r>
              <a:rPr sz="1400" b="0" spc="-5" dirty="0">
                <a:latin typeface="Univers for BP Light"/>
                <a:cs typeface="Univers for BP Light"/>
              </a:rPr>
              <a:t>6%</a:t>
            </a:r>
            <a:endParaRPr sz="1400">
              <a:latin typeface="Univers for BP Light"/>
              <a:cs typeface="Univers for BP Light"/>
            </a:endParaRPr>
          </a:p>
          <a:p>
            <a:pPr marL="98425" algn="ctr">
              <a:lnSpc>
                <a:spcPct val="100000"/>
              </a:lnSpc>
              <a:spcBef>
                <a:spcPts val="1175"/>
              </a:spcBef>
            </a:pPr>
            <a:r>
              <a:rPr sz="1400" b="0" spc="-5" dirty="0">
                <a:latin typeface="Univers for BP Light"/>
                <a:cs typeface="Univers for BP Light"/>
              </a:rPr>
              <a:t>5%</a:t>
            </a:r>
            <a:endParaRPr sz="1400">
              <a:latin typeface="Univers for BP Light"/>
              <a:cs typeface="Univers for BP Light"/>
            </a:endParaRPr>
          </a:p>
          <a:p>
            <a:pPr marL="98425" algn="ctr">
              <a:lnSpc>
                <a:spcPct val="100000"/>
              </a:lnSpc>
              <a:spcBef>
                <a:spcPts val="1175"/>
              </a:spcBef>
            </a:pPr>
            <a:r>
              <a:rPr sz="1400" b="0" spc="-5" dirty="0">
                <a:latin typeface="Univers for BP Light"/>
                <a:cs typeface="Univers for BP Light"/>
              </a:rPr>
              <a:t>4%</a:t>
            </a:r>
            <a:endParaRPr sz="1400">
              <a:latin typeface="Univers for BP Light"/>
              <a:cs typeface="Univers for BP Light"/>
            </a:endParaRPr>
          </a:p>
          <a:p>
            <a:pPr marL="98425" algn="ctr">
              <a:lnSpc>
                <a:spcPct val="100000"/>
              </a:lnSpc>
              <a:spcBef>
                <a:spcPts val="1180"/>
              </a:spcBef>
            </a:pPr>
            <a:r>
              <a:rPr sz="1400" b="0" spc="-5" dirty="0">
                <a:latin typeface="Univers for BP Light"/>
                <a:cs typeface="Univers for BP Light"/>
              </a:rPr>
              <a:t>3%</a:t>
            </a:r>
            <a:endParaRPr sz="1400">
              <a:latin typeface="Univers for BP Light"/>
              <a:cs typeface="Univers for BP Light"/>
            </a:endParaRPr>
          </a:p>
          <a:p>
            <a:pPr marL="98425" algn="ctr">
              <a:lnSpc>
                <a:spcPct val="100000"/>
              </a:lnSpc>
              <a:spcBef>
                <a:spcPts val="1175"/>
              </a:spcBef>
            </a:pPr>
            <a:r>
              <a:rPr sz="1400" b="0" spc="-5" dirty="0">
                <a:latin typeface="Univers for BP Light"/>
                <a:cs typeface="Univers for BP Light"/>
              </a:rPr>
              <a:t>2%</a:t>
            </a:r>
            <a:endParaRPr sz="1400">
              <a:latin typeface="Univers for BP Light"/>
              <a:cs typeface="Univers for BP Light"/>
            </a:endParaRPr>
          </a:p>
          <a:p>
            <a:pPr marL="98425" algn="ctr">
              <a:lnSpc>
                <a:spcPct val="100000"/>
              </a:lnSpc>
              <a:spcBef>
                <a:spcPts val="1180"/>
              </a:spcBef>
            </a:pPr>
            <a:r>
              <a:rPr sz="1400" b="0" spc="-5" dirty="0">
                <a:latin typeface="Univers for BP Light"/>
                <a:cs typeface="Univers for BP Light"/>
              </a:rPr>
              <a:t>1%</a:t>
            </a:r>
            <a:endParaRPr sz="1400">
              <a:latin typeface="Univers for BP Light"/>
              <a:cs typeface="Univers for BP Light"/>
            </a:endParaRPr>
          </a:p>
          <a:p>
            <a:pPr marL="98425" algn="ctr">
              <a:lnSpc>
                <a:spcPct val="100000"/>
              </a:lnSpc>
              <a:spcBef>
                <a:spcPts val="1180"/>
              </a:spcBef>
            </a:pPr>
            <a:r>
              <a:rPr sz="1400" b="0" spc="-5" dirty="0">
                <a:latin typeface="Univers for BP Light"/>
                <a:cs typeface="Univers for BP Light"/>
              </a:rPr>
              <a:t>0%</a:t>
            </a:r>
            <a:endParaRPr sz="1400">
              <a:latin typeface="Univers for BP Light"/>
              <a:cs typeface="Univers for BP Light"/>
            </a:endParaRPr>
          </a:p>
        </p:txBody>
      </p:sp>
      <p:sp>
        <p:nvSpPr>
          <p:cNvPr id="66" name="object 66"/>
          <p:cNvSpPr/>
          <p:nvPr/>
        </p:nvSpPr>
        <p:spPr>
          <a:xfrm>
            <a:off x="1168908" y="5980176"/>
            <a:ext cx="1303020" cy="269875"/>
          </a:xfrm>
          <a:custGeom>
            <a:avLst/>
            <a:gdLst/>
            <a:ahLst/>
            <a:cxnLst/>
            <a:rect l="l" t="t" r="r" b="b"/>
            <a:pathLst>
              <a:path w="1303020" h="269875">
                <a:moveTo>
                  <a:pt x="0" y="269748"/>
                </a:moveTo>
                <a:lnTo>
                  <a:pt x="1303019" y="269748"/>
                </a:lnTo>
                <a:lnTo>
                  <a:pt x="1303019" y="0"/>
                </a:lnTo>
                <a:lnTo>
                  <a:pt x="0" y="0"/>
                </a:lnTo>
                <a:lnTo>
                  <a:pt x="0" y="269748"/>
                </a:lnTo>
                <a:close/>
              </a:path>
            </a:pathLst>
          </a:custGeom>
          <a:solidFill>
            <a:srgbClr val="FFFFFF"/>
          </a:solidFill>
        </p:spPr>
        <p:txBody>
          <a:bodyPr wrap="square" lIns="0" tIns="0" rIns="0" bIns="0" rtlCol="0"/>
          <a:lstStyle/>
          <a:p>
            <a:endParaRPr/>
          </a:p>
        </p:txBody>
      </p:sp>
      <p:sp>
        <p:nvSpPr>
          <p:cNvPr id="67" name="object 67"/>
          <p:cNvSpPr txBox="1"/>
          <p:nvPr/>
        </p:nvSpPr>
        <p:spPr>
          <a:xfrm>
            <a:off x="1595374" y="6017869"/>
            <a:ext cx="5010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World</a:t>
            </a:r>
            <a:endParaRPr sz="1400">
              <a:latin typeface="Univers for BP Light"/>
              <a:cs typeface="Univers for BP Light"/>
            </a:endParaRPr>
          </a:p>
        </p:txBody>
      </p:sp>
      <p:sp>
        <p:nvSpPr>
          <p:cNvPr id="68" name="object 68"/>
          <p:cNvSpPr txBox="1"/>
          <p:nvPr/>
        </p:nvSpPr>
        <p:spPr>
          <a:xfrm>
            <a:off x="2946654" y="6017869"/>
            <a:ext cx="47117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China</a:t>
            </a:r>
            <a:endParaRPr sz="1400">
              <a:latin typeface="Univers for BP Light"/>
              <a:cs typeface="Univers for BP Light"/>
            </a:endParaRPr>
          </a:p>
        </p:txBody>
      </p:sp>
      <p:sp>
        <p:nvSpPr>
          <p:cNvPr id="69" name="object 69"/>
          <p:cNvSpPr txBox="1"/>
          <p:nvPr/>
        </p:nvSpPr>
        <p:spPr>
          <a:xfrm>
            <a:off x="4325492" y="6017869"/>
            <a:ext cx="4025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India</a:t>
            </a:r>
            <a:endParaRPr sz="1400">
              <a:latin typeface="Univers for BP Light"/>
              <a:cs typeface="Univers for BP Light"/>
            </a:endParaRPr>
          </a:p>
        </p:txBody>
      </p:sp>
      <p:sp>
        <p:nvSpPr>
          <p:cNvPr id="70" name="object 70"/>
          <p:cNvSpPr txBox="1"/>
          <p:nvPr/>
        </p:nvSpPr>
        <p:spPr>
          <a:xfrm>
            <a:off x="5591683" y="6017869"/>
            <a:ext cx="48196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Afri</a:t>
            </a:r>
            <a:r>
              <a:rPr sz="1400" b="0" spc="5" dirty="0">
                <a:latin typeface="Univers for BP Light"/>
                <a:cs typeface="Univers for BP Light"/>
              </a:rPr>
              <a:t>c</a:t>
            </a:r>
            <a:r>
              <a:rPr sz="1400" b="0" dirty="0">
                <a:latin typeface="Univers for BP Light"/>
                <a:cs typeface="Univers for BP Light"/>
              </a:rPr>
              <a:t>a</a:t>
            </a:r>
            <a:endParaRPr sz="1400">
              <a:latin typeface="Univers for BP Light"/>
              <a:cs typeface="Univers for BP Light"/>
            </a:endParaRPr>
          </a:p>
        </p:txBody>
      </p:sp>
      <p:sp>
        <p:nvSpPr>
          <p:cNvPr id="71" name="object 71"/>
          <p:cNvSpPr txBox="1"/>
          <p:nvPr/>
        </p:nvSpPr>
        <p:spPr>
          <a:xfrm>
            <a:off x="6909943" y="6017869"/>
            <a:ext cx="521334"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OECD</a:t>
            </a:r>
            <a:endParaRPr sz="1400">
              <a:latin typeface="Univers for BP Light"/>
              <a:cs typeface="Univers for BP Light"/>
            </a:endParaRPr>
          </a:p>
        </p:txBody>
      </p:sp>
      <p:sp>
        <p:nvSpPr>
          <p:cNvPr id="72" name="object 72"/>
          <p:cNvSpPr txBox="1"/>
          <p:nvPr/>
        </p:nvSpPr>
        <p:spPr>
          <a:xfrm>
            <a:off x="8238235" y="6017869"/>
            <a:ext cx="48133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Other</a:t>
            </a:r>
            <a:endParaRPr sz="1400">
              <a:latin typeface="Univers for BP Light"/>
              <a:cs typeface="Univers for BP Light"/>
            </a:endParaRPr>
          </a:p>
        </p:txBody>
      </p:sp>
      <p:sp>
        <p:nvSpPr>
          <p:cNvPr id="73" name="object 73"/>
          <p:cNvSpPr/>
          <p:nvPr/>
        </p:nvSpPr>
        <p:spPr>
          <a:xfrm>
            <a:off x="7168895" y="2930651"/>
            <a:ext cx="291465" cy="175260"/>
          </a:xfrm>
          <a:custGeom>
            <a:avLst/>
            <a:gdLst/>
            <a:ahLst/>
            <a:cxnLst/>
            <a:rect l="l" t="t" r="r" b="b"/>
            <a:pathLst>
              <a:path w="291465" h="175260">
                <a:moveTo>
                  <a:pt x="0" y="175260"/>
                </a:moveTo>
                <a:lnTo>
                  <a:pt x="291083" y="175260"/>
                </a:lnTo>
                <a:lnTo>
                  <a:pt x="291083" y="0"/>
                </a:lnTo>
                <a:lnTo>
                  <a:pt x="0" y="0"/>
                </a:lnTo>
                <a:lnTo>
                  <a:pt x="0" y="175260"/>
                </a:lnTo>
                <a:close/>
              </a:path>
            </a:pathLst>
          </a:custGeom>
          <a:solidFill>
            <a:srgbClr val="FF9900"/>
          </a:solidFill>
        </p:spPr>
        <p:txBody>
          <a:bodyPr wrap="square" lIns="0" tIns="0" rIns="0" bIns="0" rtlCol="0"/>
          <a:lstStyle/>
          <a:p>
            <a:endParaRPr/>
          </a:p>
        </p:txBody>
      </p:sp>
      <p:sp>
        <p:nvSpPr>
          <p:cNvPr id="74" name="object 74"/>
          <p:cNvSpPr/>
          <p:nvPr/>
        </p:nvSpPr>
        <p:spPr>
          <a:xfrm>
            <a:off x="7168895" y="2930651"/>
            <a:ext cx="291465" cy="175260"/>
          </a:xfrm>
          <a:custGeom>
            <a:avLst/>
            <a:gdLst/>
            <a:ahLst/>
            <a:cxnLst/>
            <a:rect l="l" t="t" r="r" b="b"/>
            <a:pathLst>
              <a:path w="291465" h="175260">
                <a:moveTo>
                  <a:pt x="0" y="175260"/>
                </a:moveTo>
                <a:lnTo>
                  <a:pt x="291083" y="175260"/>
                </a:lnTo>
                <a:lnTo>
                  <a:pt x="291083" y="0"/>
                </a:lnTo>
                <a:lnTo>
                  <a:pt x="0" y="0"/>
                </a:lnTo>
                <a:lnTo>
                  <a:pt x="0" y="175260"/>
                </a:lnTo>
                <a:close/>
              </a:path>
            </a:pathLst>
          </a:custGeom>
          <a:ln w="9144">
            <a:solidFill>
              <a:srgbClr val="BEBEBE"/>
            </a:solidFill>
          </a:ln>
        </p:spPr>
        <p:txBody>
          <a:bodyPr wrap="square" lIns="0" tIns="0" rIns="0" bIns="0" rtlCol="0"/>
          <a:lstStyle/>
          <a:p>
            <a:endParaRPr/>
          </a:p>
        </p:txBody>
      </p:sp>
      <p:sp>
        <p:nvSpPr>
          <p:cNvPr id="75" name="object 75"/>
          <p:cNvSpPr/>
          <p:nvPr/>
        </p:nvSpPr>
        <p:spPr>
          <a:xfrm>
            <a:off x="7168895" y="3144011"/>
            <a:ext cx="291083" cy="175260"/>
          </a:xfrm>
          <a:prstGeom prst="rect">
            <a:avLst/>
          </a:prstGeom>
          <a:blipFill>
            <a:blip r:embed="rId14" cstate="print"/>
            <a:stretch>
              <a:fillRect/>
            </a:stretch>
          </a:blipFill>
        </p:spPr>
        <p:txBody>
          <a:bodyPr wrap="square" lIns="0" tIns="0" rIns="0" bIns="0" rtlCol="0"/>
          <a:lstStyle/>
          <a:p>
            <a:endParaRPr/>
          </a:p>
        </p:txBody>
      </p:sp>
      <p:sp>
        <p:nvSpPr>
          <p:cNvPr id="76" name="object 76"/>
          <p:cNvSpPr/>
          <p:nvPr/>
        </p:nvSpPr>
        <p:spPr>
          <a:xfrm>
            <a:off x="7168895" y="3144011"/>
            <a:ext cx="291465" cy="175260"/>
          </a:xfrm>
          <a:custGeom>
            <a:avLst/>
            <a:gdLst/>
            <a:ahLst/>
            <a:cxnLst/>
            <a:rect l="l" t="t" r="r" b="b"/>
            <a:pathLst>
              <a:path w="291465" h="175260">
                <a:moveTo>
                  <a:pt x="0" y="175260"/>
                </a:moveTo>
                <a:lnTo>
                  <a:pt x="291083" y="175260"/>
                </a:lnTo>
                <a:lnTo>
                  <a:pt x="291083" y="0"/>
                </a:lnTo>
                <a:lnTo>
                  <a:pt x="0" y="0"/>
                </a:lnTo>
                <a:lnTo>
                  <a:pt x="0" y="175260"/>
                </a:lnTo>
                <a:close/>
              </a:path>
            </a:pathLst>
          </a:custGeom>
          <a:ln w="9144">
            <a:solidFill>
              <a:srgbClr val="BEBEBE"/>
            </a:solidFill>
          </a:ln>
        </p:spPr>
        <p:txBody>
          <a:bodyPr wrap="square" lIns="0" tIns="0" rIns="0" bIns="0" rtlCol="0"/>
          <a:lstStyle/>
          <a:p>
            <a:endParaRPr/>
          </a:p>
        </p:txBody>
      </p:sp>
      <p:sp>
        <p:nvSpPr>
          <p:cNvPr id="77" name="object 77"/>
          <p:cNvSpPr txBox="1"/>
          <p:nvPr/>
        </p:nvSpPr>
        <p:spPr>
          <a:xfrm>
            <a:off x="7569200" y="2889762"/>
            <a:ext cx="1033780" cy="468630"/>
          </a:xfrm>
          <a:prstGeom prst="rect">
            <a:avLst/>
          </a:prstGeom>
        </p:spPr>
        <p:txBody>
          <a:bodyPr vert="horz" wrap="square" lIns="0" tIns="0" rIns="0" bIns="0" rtlCol="0">
            <a:spAutoFit/>
          </a:bodyPr>
          <a:lstStyle/>
          <a:p>
            <a:pPr marL="12700" marR="5080">
              <a:lnSpc>
                <a:spcPct val="104700"/>
              </a:lnSpc>
            </a:pPr>
            <a:r>
              <a:rPr sz="1400" spc="-10" dirty="0">
                <a:latin typeface="Univers for BP"/>
                <a:cs typeface="Univers for BP"/>
              </a:rPr>
              <a:t>P</a:t>
            </a:r>
            <a:r>
              <a:rPr sz="1400" dirty="0">
                <a:latin typeface="Univers for BP"/>
                <a:cs typeface="Univers for BP"/>
              </a:rPr>
              <a:t>r</a:t>
            </a:r>
            <a:r>
              <a:rPr sz="1400" spc="-10" dirty="0">
                <a:latin typeface="Univers for BP"/>
                <a:cs typeface="Univers for BP"/>
              </a:rPr>
              <a:t>odu</a:t>
            </a:r>
            <a:r>
              <a:rPr sz="1400" dirty="0">
                <a:latin typeface="Univers for BP"/>
                <a:cs typeface="Univers for BP"/>
              </a:rPr>
              <a:t>ctiv</a:t>
            </a:r>
            <a:r>
              <a:rPr sz="1400" spc="-10" dirty="0">
                <a:latin typeface="Univers for BP"/>
                <a:cs typeface="Univers for BP"/>
              </a:rPr>
              <a:t>i</a:t>
            </a:r>
            <a:r>
              <a:rPr sz="1400" dirty="0">
                <a:latin typeface="Univers for BP"/>
                <a:cs typeface="Univers for BP"/>
              </a:rPr>
              <a:t>ty  </a:t>
            </a:r>
            <a:r>
              <a:rPr sz="1400" spc="-5" dirty="0">
                <a:latin typeface="Univers for BP"/>
                <a:cs typeface="Univers for BP"/>
              </a:rPr>
              <a:t>Population</a:t>
            </a:r>
            <a:endParaRPr sz="1400">
              <a:latin typeface="Univers for BP"/>
              <a:cs typeface="Univers for BP"/>
            </a:endParaRPr>
          </a:p>
        </p:txBody>
      </p:sp>
      <p:sp>
        <p:nvSpPr>
          <p:cNvPr id="78" name="object 78"/>
          <p:cNvSpPr/>
          <p:nvPr/>
        </p:nvSpPr>
        <p:spPr>
          <a:xfrm>
            <a:off x="6505956" y="2930651"/>
            <a:ext cx="292735" cy="175260"/>
          </a:xfrm>
          <a:custGeom>
            <a:avLst/>
            <a:gdLst/>
            <a:ahLst/>
            <a:cxnLst/>
            <a:rect l="l" t="t" r="r" b="b"/>
            <a:pathLst>
              <a:path w="292734" h="175260">
                <a:moveTo>
                  <a:pt x="0" y="175260"/>
                </a:moveTo>
                <a:lnTo>
                  <a:pt x="292607" y="175260"/>
                </a:lnTo>
                <a:lnTo>
                  <a:pt x="292607" y="0"/>
                </a:lnTo>
                <a:lnTo>
                  <a:pt x="0" y="0"/>
                </a:lnTo>
                <a:lnTo>
                  <a:pt x="0" y="175260"/>
                </a:lnTo>
                <a:close/>
              </a:path>
            </a:pathLst>
          </a:custGeom>
          <a:solidFill>
            <a:srgbClr val="006FC0"/>
          </a:solidFill>
        </p:spPr>
        <p:txBody>
          <a:bodyPr wrap="square" lIns="0" tIns="0" rIns="0" bIns="0" rtlCol="0"/>
          <a:lstStyle/>
          <a:p>
            <a:endParaRPr/>
          </a:p>
        </p:txBody>
      </p:sp>
      <p:sp>
        <p:nvSpPr>
          <p:cNvPr id="79" name="object 79"/>
          <p:cNvSpPr/>
          <p:nvPr/>
        </p:nvSpPr>
        <p:spPr>
          <a:xfrm>
            <a:off x="6505956" y="2930651"/>
            <a:ext cx="292735" cy="175260"/>
          </a:xfrm>
          <a:custGeom>
            <a:avLst/>
            <a:gdLst/>
            <a:ahLst/>
            <a:cxnLst/>
            <a:rect l="l" t="t" r="r" b="b"/>
            <a:pathLst>
              <a:path w="292734" h="175260">
                <a:moveTo>
                  <a:pt x="0" y="175260"/>
                </a:moveTo>
                <a:lnTo>
                  <a:pt x="292607" y="175260"/>
                </a:lnTo>
                <a:lnTo>
                  <a:pt x="292607" y="0"/>
                </a:lnTo>
                <a:lnTo>
                  <a:pt x="0" y="0"/>
                </a:lnTo>
                <a:lnTo>
                  <a:pt x="0" y="175260"/>
                </a:lnTo>
                <a:close/>
              </a:path>
            </a:pathLst>
          </a:custGeom>
          <a:ln w="9144">
            <a:solidFill>
              <a:srgbClr val="BEBEBE"/>
            </a:solidFill>
          </a:ln>
        </p:spPr>
        <p:txBody>
          <a:bodyPr wrap="square" lIns="0" tIns="0" rIns="0" bIns="0" rtlCol="0"/>
          <a:lstStyle/>
          <a:p>
            <a:endParaRPr/>
          </a:p>
        </p:txBody>
      </p:sp>
      <p:sp>
        <p:nvSpPr>
          <p:cNvPr id="80" name="object 80"/>
          <p:cNvSpPr/>
          <p:nvPr/>
        </p:nvSpPr>
        <p:spPr>
          <a:xfrm>
            <a:off x="6505956" y="3144011"/>
            <a:ext cx="292607" cy="175260"/>
          </a:xfrm>
          <a:prstGeom prst="rect">
            <a:avLst/>
          </a:prstGeom>
          <a:blipFill>
            <a:blip r:embed="rId15" cstate="print"/>
            <a:stretch>
              <a:fillRect/>
            </a:stretch>
          </a:blipFill>
        </p:spPr>
        <p:txBody>
          <a:bodyPr wrap="square" lIns="0" tIns="0" rIns="0" bIns="0" rtlCol="0"/>
          <a:lstStyle/>
          <a:p>
            <a:endParaRPr/>
          </a:p>
        </p:txBody>
      </p:sp>
      <p:sp>
        <p:nvSpPr>
          <p:cNvPr id="81" name="object 81"/>
          <p:cNvSpPr/>
          <p:nvPr/>
        </p:nvSpPr>
        <p:spPr>
          <a:xfrm>
            <a:off x="6505956" y="3144011"/>
            <a:ext cx="292735" cy="175260"/>
          </a:xfrm>
          <a:custGeom>
            <a:avLst/>
            <a:gdLst/>
            <a:ahLst/>
            <a:cxnLst/>
            <a:rect l="l" t="t" r="r" b="b"/>
            <a:pathLst>
              <a:path w="292734" h="175260">
                <a:moveTo>
                  <a:pt x="0" y="175260"/>
                </a:moveTo>
                <a:lnTo>
                  <a:pt x="292607" y="175260"/>
                </a:lnTo>
                <a:lnTo>
                  <a:pt x="292607" y="0"/>
                </a:lnTo>
                <a:lnTo>
                  <a:pt x="0" y="0"/>
                </a:lnTo>
                <a:lnTo>
                  <a:pt x="0" y="175260"/>
                </a:lnTo>
                <a:close/>
              </a:path>
            </a:pathLst>
          </a:custGeom>
          <a:ln w="9144">
            <a:solidFill>
              <a:srgbClr val="BEBEBE"/>
            </a:solidFill>
          </a:ln>
        </p:spPr>
        <p:txBody>
          <a:bodyPr wrap="square" lIns="0" tIns="0" rIns="0" bIns="0" rtlCol="0"/>
          <a:lstStyle/>
          <a:p>
            <a:endParaRPr/>
          </a:p>
        </p:txBody>
      </p:sp>
      <p:sp>
        <p:nvSpPr>
          <p:cNvPr id="82" name="object 82"/>
          <p:cNvSpPr txBox="1"/>
          <p:nvPr/>
        </p:nvSpPr>
        <p:spPr>
          <a:xfrm>
            <a:off x="6407911" y="2444750"/>
            <a:ext cx="481330" cy="448945"/>
          </a:xfrm>
          <a:prstGeom prst="rect">
            <a:avLst/>
          </a:prstGeom>
        </p:spPr>
        <p:txBody>
          <a:bodyPr vert="horz" wrap="square" lIns="0" tIns="0" rIns="0" bIns="0" rtlCol="0">
            <a:spAutoFit/>
          </a:bodyPr>
          <a:lstStyle/>
          <a:p>
            <a:pPr marL="12700">
              <a:lnSpc>
                <a:spcPct val="100000"/>
              </a:lnSpc>
            </a:pPr>
            <a:r>
              <a:rPr sz="1400" spc="-5" dirty="0">
                <a:solidFill>
                  <a:srgbClr val="0D0D0D"/>
                </a:solidFill>
                <a:latin typeface="Univers for BP"/>
                <a:cs typeface="Univers for BP"/>
              </a:rPr>
              <a:t>1990</a:t>
            </a:r>
            <a:r>
              <a:rPr sz="1400" dirty="0">
                <a:solidFill>
                  <a:srgbClr val="0D0D0D"/>
                </a:solidFill>
                <a:latin typeface="Univers for BP"/>
                <a:cs typeface="Univers for BP"/>
              </a:rPr>
              <a:t>-</a:t>
            </a:r>
            <a:endParaRPr sz="1400">
              <a:latin typeface="Univers for BP"/>
              <a:cs typeface="Univers for BP"/>
            </a:endParaRPr>
          </a:p>
          <a:p>
            <a:pPr marL="41275">
              <a:lnSpc>
                <a:spcPct val="100000"/>
              </a:lnSpc>
            </a:pPr>
            <a:r>
              <a:rPr sz="1400" spc="-5" dirty="0">
                <a:solidFill>
                  <a:srgbClr val="0D0D0D"/>
                </a:solidFill>
                <a:latin typeface="Univers for BP"/>
                <a:cs typeface="Univers for BP"/>
              </a:rPr>
              <a:t>2016</a:t>
            </a:r>
            <a:endParaRPr sz="1400">
              <a:latin typeface="Univers for BP"/>
              <a:cs typeface="Univers for BP"/>
            </a:endParaRPr>
          </a:p>
        </p:txBody>
      </p:sp>
      <p:sp>
        <p:nvSpPr>
          <p:cNvPr id="83" name="object 83"/>
          <p:cNvSpPr txBox="1"/>
          <p:nvPr/>
        </p:nvSpPr>
        <p:spPr>
          <a:xfrm>
            <a:off x="7096506" y="2444750"/>
            <a:ext cx="481330" cy="448945"/>
          </a:xfrm>
          <a:prstGeom prst="rect">
            <a:avLst/>
          </a:prstGeom>
        </p:spPr>
        <p:txBody>
          <a:bodyPr vert="horz" wrap="square" lIns="0" tIns="0" rIns="0" bIns="0" rtlCol="0">
            <a:spAutoFit/>
          </a:bodyPr>
          <a:lstStyle/>
          <a:p>
            <a:pPr marL="12700">
              <a:lnSpc>
                <a:spcPct val="100000"/>
              </a:lnSpc>
            </a:pPr>
            <a:r>
              <a:rPr sz="1400" spc="-5" dirty="0">
                <a:solidFill>
                  <a:srgbClr val="0D0D0D"/>
                </a:solidFill>
                <a:latin typeface="Univers for BP"/>
                <a:cs typeface="Univers for BP"/>
              </a:rPr>
              <a:t>2016</a:t>
            </a:r>
            <a:r>
              <a:rPr sz="1400" dirty="0">
                <a:solidFill>
                  <a:srgbClr val="0D0D0D"/>
                </a:solidFill>
                <a:latin typeface="Univers for BP"/>
                <a:cs typeface="Univers for BP"/>
              </a:rPr>
              <a:t>-</a:t>
            </a:r>
            <a:endParaRPr sz="1400">
              <a:latin typeface="Univers for BP"/>
              <a:cs typeface="Univers for BP"/>
            </a:endParaRPr>
          </a:p>
          <a:p>
            <a:pPr marL="41275">
              <a:lnSpc>
                <a:spcPct val="100000"/>
              </a:lnSpc>
            </a:pPr>
            <a:r>
              <a:rPr sz="1400" spc="-5" dirty="0">
                <a:solidFill>
                  <a:srgbClr val="0D0D0D"/>
                </a:solidFill>
                <a:latin typeface="Univers for BP"/>
                <a:cs typeface="Univers for BP"/>
              </a:rPr>
              <a:t>2040</a:t>
            </a:r>
            <a:endParaRPr sz="1400">
              <a:latin typeface="Univers for BP"/>
              <a:cs typeface="Univers for BP"/>
            </a:endParaRPr>
          </a:p>
        </p:txBody>
      </p:sp>
      <p:sp>
        <p:nvSpPr>
          <p:cNvPr id="84" name="object 84"/>
          <p:cNvSpPr/>
          <p:nvPr/>
        </p:nvSpPr>
        <p:spPr>
          <a:xfrm>
            <a:off x="528827" y="111252"/>
            <a:ext cx="1681480" cy="251460"/>
          </a:xfrm>
          <a:custGeom>
            <a:avLst/>
            <a:gdLst/>
            <a:ahLst/>
            <a:cxnLst/>
            <a:rect l="l" t="t" r="r" b="b"/>
            <a:pathLst>
              <a:path w="1681480" h="251460">
                <a:moveTo>
                  <a:pt x="163906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639062" y="251460"/>
                </a:lnTo>
                <a:lnTo>
                  <a:pt x="1655361" y="248161"/>
                </a:lnTo>
                <a:lnTo>
                  <a:pt x="1668684" y="239172"/>
                </a:lnTo>
                <a:lnTo>
                  <a:pt x="1677673" y="225849"/>
                </a:lnTo>
                <a:lnTo>
                  <a:pt x="1680972" y="209550"/>
                </a:lnTo>
                <a:lnTo>
                  <a:pt x="1680972" y="41909"/>
                </a:lnTo>
                <a:lnTo>
                  <a:pt x="1677673" y="25610"/>
                </a:lnTo>
                <a:lnTo>
                  <a:pt x="1668684" y="12287"/>
                </a:lnTo>
                <a:lnTo>
                  <a:pt x="1655361" y="3298"/>
                </a:lnTo>
                <a:lnTo>
                  <a:pt x="1639062" y="0"/>
                </a:lnTo>
                <a:close/>
              </a:path>
            </a:pathLst>
          </a:custGeom>
          <a:solidFill>
            <a:srgbClr val="C8E3FF"/>
          </a:solidFill>
        </p:spPr>
        <p:txBody>
          <a:bodyPr wrap="square" lIns="0" tIns="0" rIns="0" bIns="0" rtlCol="0"/>
          <a:lstStyle/>
          <a:p>
            <a:endParaRPr/>
          </a:p>
        </p:txBody>
      </p:sp>
      <p:sp>
        <p:nvSpPr>
          <p:cNvPr id="85" name="object 85"/>
          <p:cNvSpPr txBox="1"/>
          <p:nvPr/>
        </p:nvSpPr>
        <p:spPr>
          <a:xfrm>
            <a:off x="620369" y="131698"/>
            <a:ext cx="1452245"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Economic </a:t>
            </a:r>
            <a:r>
              <a:rPr sz="1250" i="1" spc="-30" dirty="0">
                <a:latin typeface="Univers for BP"/>
                <a:cs typeface="Univers for BP"/>
              </a:rPr>
              <a:t>backdrop</a:t>
            </a:r>
            <a:endParaRPr sz="1250">
              <a:latin typeface="Univers for BP"/>
              <a:cs typeface="Univers for BP"/>
            </a:endParaRPr>
          </a:p>
        </p:txBody>
      </p:sp>
      <p:sp>
        <p:nvSpPr>
          <p:cNvPr id="86" name="object 8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7" name="object 8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7642859" cy="361950"/>
          </a:xfrm>
          <a:prstGeom prst="rect">
            <a:avLst/>
          </a:prstGeom>
        </p:spPr>
        <p:txBody>
          <a:bodyPr vert="horz" wrap="square" lIns="0" tIns="0" rIns="0" bIns="0" rtlCol="0">
            <a:spAutoFit/>
          </a:bodyPr>
          <a:lstStyle/>
          <a:p>
            <a:pPr marL="12700">
              <a:lnSpc>
                <a:spcPct val="100000"/>
              </a:lnSpc>
            </a:pPr>
            <a:r>
              <a:rPr spc="-5" dirty="0"/>
              <a:t>…driven by increasing prosperity in the developing</a:t>
            </a:r>
            <a:r>
              <a:rPr spc="220" dirty="0"/>
              <a:t> </a:t>
            </a:r>
            <a:r>
              <a:rPr spc="-5" dirty="0"/>
              <a:t>world</a:t>
            </a:r>
          </a:p>
        </p:txBody>
      </p:sp>
      <p:sp>
        <p:nvSpPr>
          <p:cNvPr id="3" name="object 3"/>
          <p:cNvSpPr txBox="1"/>
          <p:nvPr/>
        </p:nvSpPr>
        <p:spPr>
          <a:xfrm>
            <a:off x="517651" y="1338326"/>
            <a:ext cx="8987155" cy="4826000"/>
          </a:xfrm>
          <a:prstGeom prst="rect">
            <a:avLst/>
          </a:prstGeom>
        </p:spPr>
        <p:txBody>
          <a:bodyPr vert="horz" wrap="square" lIns="0" tIns="0" rIns="0" bIns="0" rtlCol="0">
            <a:spAutoFit/>
          </a:bodyPr>
          <a:lstStyle/>
          <a:p>
            <a:pPr marL="287020" marR="90741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world economy continues </a:t>
            </a:r>
            <a:r>
              <a:rPr sz="1800" b="0" dirty="0">
                <a:latin typeface="Univers for BP Light"/>
                <a:cs typeface="Univers for BP Light"/>
              </a:rPr>
              <a:t>to </a:t>
            </a:r>
            <a:r>
              <a:rPr sz="1800" b="0" spc="-5" dirty="0">
                <a:latin typeface="Univers for BP Light"/>
                <a:cs typeface="Univers for BP Light"/>
              </a:rPr>
              <a:t>grow, driven </a:t>
            </a:r>
            <a:r>
              <a:rPr sz="1800" b="0" dirty="0">
                <a:latin typeface="Univers for BP Light"/>
                <a:cs typeface="Univers for BP Light"/>
              </a:rPr>
              <a:t>by </a:t>
            </a:r>
            <a:r>
              <a:rPr sz="1800" b="0" spc="-5" dirty="0">
                <a:latin typeface="Univers for BP Light"/>
                <a:cs typeface="Univers for BP Light"/>
              </a:rPr>
              <a:t>increasing prosperity </a:t>
            </a:r>
            <a:r>
              <a:rPr sz="1800" b="0" dirty="0">
                <a:latin typeface="Univers for BP Light"/>
                <a:cs typeface="Univers for BP Light"/>
              </a:rPr>
              <a:t>in the  </a:t>
            </a:r>
            <a:r>
              <a:rPr sz="1800" b="0" spc="-5" dirty="0">
                <a:latin typeface="Univers for BP Light"/>
                <a:cs typeface="Univers for BP Light"/>
              </a:rPr>
              <a:t>developing</a:t>
            </a:r>
            <a:r>
              <a:rPr sz="1800" b="0" spc="-40" dirty="0">
                <a:latin typeface="Univers for BP Light"/>
                <a:cs typeface="Univers for BP Light"/>
              </a:rPr>
              <a:t> </a:t>
            </a:r>
            <a:r>
              <a:rPr sz="1800" b="0" spc="-5" dirty="0">
                <a:latin typeface="Univers for BP Light"/>
                <a:cs typeface="Univers for BP Light"/>
              </a:rPr>
              <a:t>world.</a:t>
            </a:r>
            <a:endParaRPr sz="1800">
              <a:latin typeface="Univers for BP Light"/>
              <a:cs typeface="Univers for BP Light"/>
            </a:endParaRPr>
          </a:p>
          <a:p>
            <a:pPr marL="287020" marR="260350" indent="-274320" algn="just">
              <a:lnSpc>
                <a:spcPct val="100000"/>
              </a:lnSpc>
              <a:spcBef>
                <a:spcPts val="1080"/>
              </a:spcBef>
              <a:buClr>
                <a:srgbClr val="009900"/>
              </a:buClr>
              <a:buFont typeface="Univers for BP"/>
              <a:buChar char="•"/>
              <a:tabLst>
                <a:tab pos="287020" algn="l"/>
              </a:tabLst>
            </a:pPr>
            <a:r>
              <a:rPr sz="1800" b="0" dirty="0">
                <a:latin typeface="Univers for BP Light"/>
                <a:cs typeface="Univers for BP Light"/>
              </a:rPr>
              <a:t>In the ET </a:t>
            </a:r>
            <a:r>
              <a:rPr sz="1800" b="0" spc="-5" dirty="0">
                <a:latin typeface="Univers for BP Light"/>
                <a:cs typeface="Univers for BP Light"/>
              </a:rPr>
              <a:t>scenario, global GDP growth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average around </a:t>
            </a:r>
            <a:r>
              <a:rPr sz="1800" b="0" dirty="0">
                <a:latin typeface="Univers for BP Light"/>
                <a:cs typeface="Univers for BP Light"/>
              </a:rPr>
              <a:t>3 ¼% p.a. (at  </a:t>
            </a:r>
            <a:r>
              <a:rPr sz="1800" b="0" spc="-5" dirty="0">
                <a:latin typeface="Univers for BP Light"/>
                <a:cs typeface="Univers for BP Light"/>
              </a:rPr>
              <a:t>Purchasing Power Parity exchange rates), broadly </a:t>
            </a:r>
            <a:r>
              <a:rPr sz="1800" b="0" dirty="0">
                <a:latin typeface="Univers for BP Light"/>
                <a:cs typeface="Univers for BP Light"/>
              </a:rPr>
              <a:t>in </a:t>
            </a:r>
            <a:r>
              <a:rPr sz="1800" b="0" spc="-5" dirty="0">
                <a:latin typeface="Univers for BP Light"/>
                <a:cs typeface="Univers for BP Light"/>
              </a:rPr>
              <a:t>line with growth seen over the  </a:t>
            </a:r>
            <a:r>
              <a:rPr sz="1800" b="0" dirty="0">
                <a:latin typeface="Univers for BP Light"/>
                <a:cs typeface="Univers for BP Light"/>
              </a:rPr>
              <a:t>past 25</a:t>
            </a:r>
            <a:r>
              <a:rPr sz="1800" b="0" spc="-114"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46672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Global output </a:t>
            </a:r>
            <a:r>
              <a:rPr sz="1800" b="0" dirty="0">
                <a:latin typeface="Univers for BP Light"/>
                <a:cs typeface="Univers for BP Light"/>
              </a:rPr>
              <a:t>is </a:t>
            </a:r>
            <a:r>
              <a:rPr sz="1800" b="0" spc="-5" dirty="0">
                <a:latin typeface="Univers for BP Light"/>
                <a:cs typeface="Univers for BP Light"/>
              </a:rPr>
              <a:t>partly supported </a:t>
            </a:r>
            <a:r>
              <a:rPr sz="1800" b="0" dirty="0">
                <a:latin typeface="Univers for BP Light"/>
                <a:cs typeface="Univers for BP Light"/>
              </a:rPr>
              <a:t>by </a:t>
            </a:r>
            <a:r>
              <a:rPr sz="1800" b="0" spc="-5" dirty="0">
                <a:latin typeface="Univers for BP Light"/>
                <a:cs typeface="Univers for BP Light"/>
              </a:rPr>
              <a:t>population growth, </a:t>
            </a:r>
            <a:r>
              <a:rPr sz="1800" b="0" dirty="0">
                <a:latin typeface="Univers for BP Light"/>
                <a:cs typeface="Univers for BP Light"/>
              </a:rPr>
              <a:t>with the </a:t>
            </a:r>
            <a:r>
              <a:rPr sz="1800" b="0" spc="-5" dirty="0">
                <a:latin typeface="Univers for BP Light"/>
                <a:cs typeface="Univers for BP Light"/>
              </a:rPr>
              <a:t>world population  increasing </a:t>
            </a:r>
            <a:r>
              <a:rPr sz="1800" b="0" dirty="0">
                <a:latin typeface="Univers for BP Light"/>
                <a:cs typeface="Univers for BP Light"/>
              </a:rPr>
              <a:t>by </a:t>
            </a:r>
            <a:r>
              <a:rPr sz="1800" b="0" spc="-5" dirty="0">
                <a:latin typeface="Univers for BP Light"/>
                <a:cs typeface="Univers for BP Light"/>
              </a:rPr>
              <a:t>around </a:t>
            </a:r>
            <a:r>
              <a:rPr sz="1800" b="0" dirty="0">
                <a:latin typeface="Univers for BP Light"/>
                <a:cs typeface="Univers for BP Light"/>
              </a:rPr>
              <a:t>1.7 </a:t>
            </a:r>
            <a:r>
              <a:rPr sz="1800" b="0" spc="-5" dirty="0">
                <a:latin typeface="Univers for BP Light"/>
                <a:cs typeface="Univers for BP Light"/>
              </a:rPr>
              <a:t>billion </a:t>
            </a:r>
            <a:r>
              <a:rPr sz="1800" b="0" dirty="0">
                <a:latin typeface="Univers for BP Light"/>
                <a:cs typeface="Univers for BP Light"/>
              </a:rPr>
              <a:t>to reach </a:t>
            </a:r>
            <a:r>
              <a:rPr sz="1800" b="0" spc="-5" dirty="0">
                <a:latin typeface="Univers for BP Light"/>
                <a:cs typeface="Univers for BP Light"/>
              </a:rPr>
              <a:t>nearly </a:t>
            </a:r>
            <a:r>
              <a:rPr sz="1800" b="0" dirty="0">
                <a:latin typeface="Univers for BP Light"/>
                <a:cs typeface="Univers for BP Light"/>
              </a:rPr>
              <a:t>9.2 </a:t>
            </a:r>
            <a:r>
              <a:rPr sz="1800" b="0" spc="-5" dirty="0">
                <a:latin typeface="Univers for BP Light"/>
                <a:cs typeface="Univers for BP Light"/>
              </a:rPr>
              <a:t>billion people </a:t>
            </a:r>
            <a:r>
              <a:rPr sz="1800" b="0" dirty="0">
                <a:latin typeface="Univers for BP Light"/>
                <a:cs typeface="Univers for BP Light"/>
              </a:rPr>
              <a:t>in</a:t>
            </a:r>
            <a:r>
              <a:rPr sz="1800" b="0" spc="7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But </a:t>
            </a:r>
            <a:r>
              <a:rPr sz="1800" b="0" dirty="0">
                <a:latin typeface="Univers for BP Light"/>
                <a:cs typeface="Univers for BP Light"/>
              </a:rPr>
              <a:t>the </a:t>
            </a:r>
            <a:r>
              <a:rPr sz="1800" b="0" spc="-5" dirty="0">
                <a:latin typeface="Univers for BP Light"/>
                <a:cs typeface="Univers for BP Light"/>
              </a:rPr>
              <a:t>main driver </a:t>
            </a:r>
            <a:r>
              <a:rPr sz="1800" b="0" dirty="0">
                <a:latin typeface="Univers for BP Light"/>
                <a:cs typeface="Univers for BP Light"/>
              </a:rPr>
              <a:t>of </a:t>
            </a:r>
            <a:r>
              <a:rPr sz="1800" b="0" spc="-5" dirty="0">
                <a:latin typeface="Univers for BP Light"/>
                <a:cs typeface="Univers for BP Light"/>
              </a:rPr>
              <a:t>economic growth </a:t>
            </a:r>
            <a:r>
              <a:rPr sz="1800" b="0" dirty="0">
                <a:latin typeface="Univers for BP Light"/>
                <a:cs typeface="Univers for BP Light"/>
              </a:rPr>
              <a:t>is </a:t>
            </a:r>
            <a:r>
              <a:rPr sz="1800" b="0" spc="-5" dirty="0">
                <a:latin typeface="Univers for BP Light"/>
                <a:cs typeface="Univers for BP Light"/>
              </a:rPr>
              <a:t>increasing productivity </a:t>
            </a:r>
            <a:r>
              <a:rPr sz="1800" b="0" dirty="0">
                <a:latin typeface="Univers for BP Light"/>
                <a:cs typeface="Univers for BP Light"/>
              </a:rPr>
              <a:t>(i.e. </a:t>
            </a:r>
            <a:r>
              <a:rPr sz="1800" b="0" spc="-5" dirty="0">
                <a:latin typeface="Univers for BP Light"/>
                <a:cs typeface="Univers for BP Light"/>
              </a:rPr>
              <a:t>GDP per  person), </a:t>
            </a:r>
            <a:r>
              <a:rPr sz="1800" b="0" dirty="0">
                <a:latin typeface="Univers for BP Light"/>
                <a:cs typeface="Univers for BP Light"/>
              </a:rPr>
              <a:t>which </a:t>
            </a:r>
            <a:r>
              <a:rPr sz="1800" b="0" spc="-5" dirty="0">
                <a:latin typeface="Univers for BP Light"/>
                <a:cs typeface="Univers for BP Light"/>
              </a:rPr>
              <a:t>accounts </a:t>
            </a:r>
            <a:r>
              <a:rPr sz="1800" b="0" dirty="0">
                <a:latin typeface="Univers for BP Light"/>
                <a:cs typeface="Univers for BP Light"/>
              </a:rPr>
              <a:t>for </a:t>
            </a:r>
            <a:r>
              <a:rPr sz="1800" b="0" spc="-5" dirty="0">
                <a:latin typeface="Univers for BP Light"/>
                <a:cs typeface="Univers for BP Light"/>
              </a:rPr>
              <a:t>three-quarters </a:t>
            </a:r>
            <a:r>
              <a:rPr sz="1800" b="0" dirty="0">
                <a:latin typeface="Univers for BP Light"/>
                <a:cs typeface="Univers for BP Light"/>
              </a:rPr>
              <a:t>of </a:t>
            </a:r>
            <a:r>
              <a:rPr sz="1800" b="0" spc="-5" dirty="0">
                <a:latin typeface="Univers for BP Light"/>
                <a:cs typeface="Univers for BP Light"/>
              </a:rPr>
              <a:t>global expansion </a:t>
            </a:r>
            <a:r>
              <a:rPr sz="1800" b="0" dirty="0">
                <a:latin typeface="Univers for BP Light"/>
                <a:cs typeface="Univers for BP Light"/>
              </a:rPr>
              <a:t>and lifts </a:t>
            </a:r>
            <a:r>
              <a:rPr sz="1800" b="0" spc="-5" dirty="0">
                <a:latin typeface="Univers for BP Light"/>
                <a:cs typeface="Univers for BP Light"/>
              </a:rPr>
              <a:t>more </a:t>
            </a:r>
            <a:r>
              <a:rPr sz="1800" b="0" dirty="0">
                <a:latin typeface="Univers for BP Light"/>
                <a:cs typeface="Univers for BP Light"/>
              </a:rPr>
              <a:t>than 2.5  </a:t>
            </a:r>
            <a:r>
              <a:rPr sz="1800" b="0" spc="-5" dirty="0">
                <a:latin typeface="Univers for BP Light"/>
                <a:cs typeface="Univers for BP Light"/>
              </a:rPr>
              <a:t>billion people </a:t>
            </a:r>
            <a:r>
              <a:rPr sz="1800" b="0" dirty="0">
                <a:latin typeface="Univers for BP Light"/>
                <a:cs typeface="Univers for BP Light"/>
              </a:rPr>
              <a:t>from low </a:t>
            </a:r>
            <a:r>
              <a:rPr sz="1800" b="0" spc="-5" dirty="0">
                <a:latin typeface="Univers for BP Light"/>
                <a:cs typeface="Univers for BP Light"/>
              </a:rPr>
              <a:t>incomes. The increasing prosperity </a:t>
            </a:r>
            <a:r>
              <a:rPr sz="1800" b="0" dirty="0">
                <a:latin typeface="Univers for BP Light"/>
                <a:cs typeface="Univers for BP Light"/>
              </a:rPr>
              <a:t>of the </a:t>
            </a:r>
            <a:r>
              <a:rPr sz="1800" b="0" spc="-5" dirty="0">
                <a:latin typeface="Univers for BP Light"/>
                <a:cs typeface="Univers for BP Light"/>
              </a:rPr>
              <a:t>developing world </a:t>
            </a:r>
            <a:r>
              <a:rPr sz="1800" b="0" dirty="0">
                <a:latin typeface="Univers for BP Light"/>
                <a:cs typeface="Univers for BP Light"/>
              </a:rPr>
              <a:t>is  a key force </a:t>
            </a:r>
            <a:r>
              <a:rPr sz="1800" b="0" spc="-5" dirty="0">
                <a:latin typeface="Univers for BP Light"/>
                <a:cs typeface="Univers for BP Light"/>
              </a:rPr>
              <a:t>shaping economic </a:t>
            </a:r>
            <a:r>
              <a:rPr sz="1800" b="0" dirty="0">
                <a:latin typeface="Univers for BP Light"/>
                <a:cs typeface="Univers for BP Light"/>
              </a:rPr>
              <a:t>and </a:t>
            </a:r>
            <a:r>
              <a:rPr sz="1800" b="0" spc="-5" dirty="0">
                <a:latin typeface="Univers for BP Light"/>
                <a:cs typeface="Univers for BP Light"/>
              </a:rPr>
              <a:t>energy trends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25</a:t>
            </a:r>
            <a:r>
              <a:rPr sz="1800" b="0" spc="25"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2978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Over </a:t>
            </a:r>
            <a:r>
              <a:rPr sz="1800" b="0" spc="-5" dirty="0">
                <a:latin typeface="Univers for BP Light"/>
                <a:cs typeface="Univers for BP Light"/>
              </a:rPr>
              <a:t>80% </a:t>
            </a:r>
            <a:r>
              <a:rPr sz="1800" b="0" dirty="0">
                <a:latin typeface="Univers for BP Light"/>
                <a:cs typeface="Univers for BP Light"/>
              </a:rPr>
              <a:t>of the </a:t>
            </a:r>
            <a:r>
              <a:rPr sz="1800" b="0" spc="-5" dirty="0">
                <a:latin typeface="Univers for BP Light"/>
                <a:cs typeface="Univers for BP Light"/>
              </a:rPr>
              <a:t>expansion </a:t>
            </a:r>
            <a:r>
              <a:rPr sz="1800" b="0" dirty="0">
                <a:latin typeface="Univers for BP Light"/>
                <a:cs typeface="Univers for BP Light"/>
              </a:rPr>
              <a:t>in world </a:t>
            </a:r>
            <a:r>
              <a:rPr sz="1800" b="0" spc="-5" dirty="0">
                <a:latin typeface="Univers for BP Light"/>
                <a:cs typeface="Univers for BP Light"/>
              </a:rPr>
              <a:t>output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emerging economies, </a:t>
            </a:r>
            <a:r>
              <a:rPr sz="1800" b="0" dirty="0">
                <a:latin typeface="Univers for BP Light"/>
                <a:cs typeface="Univers for BP Light"/>
              </a:rPr>
              <a:t>with  </a:t>
            </a:r>
            <a:r>
              <a:rPr sz="1800" b="0" spc="-5" dirty="0">
                <a:latin typeface="Univers for BP Light"/>
                <a:cs typeface="Univers for BP Light"/>
              </a:rPr>
              <a:t>China </a:t>
            </a:r>
            <a:r>
              <a:rPr sz="1800" b="0" dirty="0">
                <a:latin typeface="Univers for BP Light"/>
                <a:cs typeface="Univers for BP Light"/>
              </a:rPr>
              <a:t>and </a:t>
            </a:r>
            <a:r>
              <a:rPr sz="1800" b="0" spc="-5" dirty="0">
                <a:latin typeface="Univers for BP Light"/>
                <a:cs typeface="Univers for BP Light"/>
              </a:rPr>
              <a:t>India accounting </a:t>
            </a:r>
            <a:r>
              <a:rPr sz="1800" b="0" dirty="0">
                <a:latin typeface="Univers for BP Light"/>
                <a:cs typeface="Univers for BP Light"/>
              </a:rPr>
              <a:t>for </a:t>
            </a:r>
            <a:r>
              <a:rPr sz="1800" b="0" spc="-5" dirty="0">
                <a:latin typeface="Univers for BP Light"/>
                <a:cs typeface="Univers for BP Light"/>
              </a:rPr>
              <a:t>over </a:t>
            </a:r>
            <a:r>
              <a:rPr sz="1800" b="0" dirty="0">
                <a:latin typeface="Univers for BP Light"/>
                <a:cs typeface="Univers for BP Light"/>
              </a:rPr>
              <a:t>half of that</a:t>
            </a:r>
            <a:r>
              <a:rPr sz="1800" b="0" spc="30" dirty="0">
                <a:latin typeface="Univers for BP Light"/>
                <a:cs typeface="Univers for BP Light"/>
              </a:rPr>
              <a:t> </a:t>
            </a:r>
            <a:r>
              <a:rPr sz="1800" b="0" spc="-5" dirty="0">
                <a:latin typeface="Univers for BP Light"/>
                <a:cs typeface="Univers for BP Light"/>
              </a:rPr>
              <a:t>expansion.</a:t>
            </a:r>
            <a:endParaRPr sz="1800">
              <a:latin typeface="Univers for BP Light"/>
              <a:cs typeface="Univers for BP Light"/>
            </a:endParaRPr>
          </a:p>
          <a:p>
            <a:pPr marL="287020" marR="5778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Africa </a:t>
            </a:r>
            <a:r>
              <a:rPr sz="1800" b="0" spc="-5" dirty="0">
                <a:latin typeface="Univers for BP Light"/>
                <a:cs typeface="Univers for BP Light"/>
              </a:rPr>
              <a:t>continues </a:t>
            </a:r>
            <a:r>
              <a:rPr sz="1800" b="0" dirty="0">
                <a:latin typeface="Univers for BP Light"/>
                <a:cs typeface="Univers for BP Light"/>
              </a:rPr>
              <a:t>to </a:t>
            </a:r>
            <a:r>
              <a:rPr sz="1800" b="0" spc="-5" dirty="0">
                <a:latin typeface="Univers for BP Light"/>
                <a:cs typeface="Univers for BP Light"/>
              </a:rPr>
              <a:t>be weighed down by </a:t>
            </a:r>
            <a:r>
              <a:rPr sz="1800" b="0" dirty="0">
                <a:latin typeface="Univers for BP Light"/>
                <a:cs typeface="Univers for BP Light"/>
              </a:rPr>
              <a:t>weak </a:t>
            </a:r>
            <a:r>
              <a:rPr sz="1800" b="0" spc="-5" dirty="0">
                <a:latin typeface="Univers for BP Light"/>
                <a:cs typeface="Univers for BP Light"/>
              </a:rPr>
              <a:t>productivity, accounting </a:t>
            </a:r>
            <a:r>
              <a:rPr sz="1800" b="0" dirty="0">
                <a:latin typeface="Univers for BP Light"/>
                <a:cs typeface="Univers for BP Light"/>
              </a:rPr>
              <a:t>for </a:t>
            </a:r>
            <a:r>
              <a:rPr sz="1800" b="0" spc="-5" dirty="0">
                <a:latin typeface="Univers for BP Light"/>
                <a:cs typeface="Univers for BP Light"/>
              </a:rPr>
              <a:t>nearly half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global population but less </a:t>
            </a:r>
            <a:r>
              <a:rPr sz="1800" b="0" dirty="0">
                <a:latin typeface="Univers for BP Light"/>
                <a:cs typeface="Univers for BP Light"/>
              </a:rPr>
              <a:t>than </a:t>
            </a:r>
            <a:r>
              <a:rPr sz="1800" b="0" spc="-5" dirty="0">
                <a:latin typeface="Univers for BP Light"/>
                <a:cs typeface="Univers for BP Light"/>
              </a:rPr>
              <a:t>10% </a:t>
            </a:r>
            <a:r>
              <a:rPr sz="1800" b="0" dirty="0">
                <a:latin typeface="Univers for BP Light"/>
                <a:cs typeface="Univers for BP Light"/>
              </a:rPr>
              <a:t>of </a:t>
            </a:r>
            <a:r>
              <a:rPr sz="1800" b="0" spc="-5" dirty="0">
                <a:latin typeface="Univers for BP Light"/>
                <a:cs typeface="Univers for BP Light"/>
              </a:rPr>
              <a:t>world GDP</a:t>
            </a:r>
            <a:r>
              <a:rPr sz="1800" b="0" spc="100" dirty="0">
                <a:latin typeface="Univers for BP Light"/>
                <a:cs typeface="Univers for BP Light"/>
              </a:rPr>
              <a:t> </a:t>
            </a:r>
            <a:r>
              <a:rPr sz="1800" b="0" spc="-5" dirty="0">
                <a:latin typeface="Univers for BP Light"/>
                <a:cs typeface="Univers for BP Light"/>
              </a:rPr>
              <a:t>growth.</a:t>
            </a:r>
            <a:endParaRPr sz="1800">
              <a:latin typeface="Univers for BP Light"/>
              <a:cs typeface="Univers for BP Light"/>
            </a:endParaRPr>
          </a:p>
        </p:txBody>
      </p:sp>
      <p:sp>
        <p:nvSpPr>
          <p:cNvPr id="4" name="object 4"/>
          <p:cNvSpPr/>
          <p:nvPr/>
        </p:nvSpPr>
        <p:spPr>
          <a:xfrm>
            <a:off x="528827" y="111252"/>
            <a:ext cx="1681480" cy="251460"/>
          </a:xfrm>
          <a:custGeom>
            <a:avLst/>
            <a:gdLst/>
            <a:ahLst/>
            <a:cxnLst/>
            <a:rect l="l" t="t" r="r" b="b"/>
            <a:pathLst>
              <a:path w="1681480" h="251460">
                <a:moveTo>
                  <a:pt x="163906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639062" y="251460"/>
                </a:lnTo>
                <a:lnTo>
                  <a:pt x="1655361" y="248161"/>
                </a:lnTo>
                <a:lnTo>
                  <a:pt x="1668684" y="239172"/>
                </a:lnTo>
                <a:lnTo>
                  <a:pt x="1677673" y="225849"/>
                </a:lnTo>
                <a:lnTo>
                  <a:pt x="1680972" y="209550"/>
                </a:lnTo>
                <a:lnTo>
                  <a:pt x="1680972" y="41909"/>
                </a:lnTo>
                <a:lnTo>
                  <a:pt x="1677673" y="25610"/>
                </a:lnTo>
                <a:lnTo>
                  <a:pt x="1668684" y="12287"/>
                </a:lnTo>
                <a:lnTo>
                  <a:pt x="1655361" y="3298"/>
                </a:lnTo>
                <a:lnTo>
                  <a:pt x="1639062" y="0"/>
                </a:lnTo>
                <a:close/>
              </a:path>
            </a:pathLst>
          </a:custGeom>
          <a:solidFill>
            <a:srgbClr val="C8E3FF"/>
          </a:solidFill>
        </p:spPr>
        <p:txBody>
          <a:bodyPr wrap="square" lIns="0" tIns="0" rIns="0" bIns="0" rtlCol="0"/>
          <a:lstStyle/>
          <a:p>
            <a:endParaRPr/>
          </a:p>
        </p:txBody>
      </p:sp>
      <p:sp>
        <p:nvSpPr>
          <p:cNvPr id="5" name="object 5"/>
          <p:cNvSpPr txBox="1"/>
          <p:nvPr/>
        </p:nvSpPr>
        <p:spPr>
          <a:xfrm>
            <a:off x="620369" y="131698"/>
            <a:ext cx="1452245"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Economic </a:t>
            </a:r>
            <a:r>
              <a:rPr sz="1250" i="1" spc="-30" dirty="0">
                <a:latin typeface="Univers for BP"/>
                <a:cs typeface="Univers for BP"/>
              </a:rPr>
              <a:t>backdrop</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49096" y="4716779"/>
            <a:ext cx="210820" cy="388620"/>
          </a:xfrm>
          <a:custGeom>
            <a:avLst/>
            <a:gdLst/>
            <a:ahLst/>
            <a:cxnLst/>
            <a:rect l="l" t="t" r="r" b="b"/>
            <a:pathLst>
              <a:path w="210819" h="388620">
                <a:moveTo>
                  <a:pt x="210312" y="0"/>
                </a:moveTo>
                <a:lnTo>
                  <a:pt x="0" y="0"/>
                </a:lnTo>
                <a:lnTo>
                  <a:pt x="0" y="388620"/>
                </a:lnTo>
                <a:lnTo>
                  <a:pt x="210312" y="388620"/>
                </a:lnTo>
                <a:lnTo>
                  <a:pt x="210312" y="0"/>
                </a:lnTo>
                <a:close/>
              </a:path>
            </a:pathLst>
          </a:custGeom>
          <a:solidFill>
            <a:srgbClr val="009900"/>
          </a:solidFill>
        </p:spPr>
        <p:txBody>
          <a:bodyPr wrap="square" lIns="0" tIns="0" rIns="0" bIns="0" rtlCol="0"/>
          <a:lstStyle/>
          <a:p>
            <a:endParaRPr/>
          </a:p>
        </p:txBody>
      </p:sp>
      <p:sp>
        <p:nvSpPr>
          <p:cNvPr id="3" name="object 3"/>
          <p:cNvSpPr/>
          <p:nvPr/>
        </p:nvSpPr>
        <p:spPr>
          <a:xfrm>
            <a:off x="1674876" y="4716779"/>
            <a:ext cx="208915" cy="344805"/>
          </a:xfrm>
          <a:custGeom>
            <a:avLst/>
            <a:gdLst/>
            <a:ahLst/>
            <a:cxnLst/>
            <a:rect l="l" t="t" r="r" b="b"/>
            <a:pathLst>
              <a:path w="208914" h="344804">
                <a:moveTo>
                  <a:pt x="208787" y="0"/>
                </a:moveTo>
                <a:lnTo>
                  <a:pt x="0" y="0"/>
                </a:lnTo>
                <a:lnTo>
                  <a:pt x="0" y="344424"/>
                </a:lnTo>
                <a:lnTo>
                  <a:pt x="208787" y="344424"/>
                </a:lnTo>
                <a:lnTo>
                  <a:pt x="208787" y="0"/>
                </a:lnTo>
                <a:close/>
              </a:path>
            </a:pathLst>
          </a:custGeom>
          <a:solidFill>
            <a:srgbClr val="009900"/>
          </a:solidFill>
        </p:spPr>
        <p:txBody>
          <a:bodyPr wrap="square" lIns="0" tIns="0" rIns="0" bIns="0" rtlCol="0"/>
          <a:lstStyle/>
          <a:p>
            <a:endParaRPr/>
          </a:p>
        </p:txBody>
      </p:sp>
      <p:sp>
        <p:nvSpPr>
          <p:cNvPr id="4" name="object 4"/>
          <p:cNvSpPr/>
          <p:nvPr/>
        </p:nvSpPr>
        <p:spPr>
          <a:xfrm>
            <a:off x="2199132" y="4716779"/>
            <a:ext cx="210820" cy="571500"/>
          </a:xfrm>
          <a:custGeom>
            <a:avLst/>
            <a:gdLst/>
            <a:ahLst/>
            <a:cxnLst/>
            <a:rect l="l" t="t" r="r" b="b"/>
            <a:pathLst>
              <a:path w="210819" h="571500">
                <a:moveTo>
                  <a:pt x="210312" y="0"/>
                </a:moveTo>
                <a:lnTo>
                  <a:pt x="0" y="0"/>
                </a:lnTo>
                <a:lnTo>
                  <a:pt x="0" y="571500"/>
                </a:lnTo>
                <a:lnTo>
                  <a:pt x="210312" y="571500"/>
                </a:lnTo>
                <a:lnTo>
                  <a:pt x="210312" y="0"/>
                </a:lnTo>
                <a:close/>
              </a:path>
            </a:pathLst>
          </a:custGeom>
          <a:solidFill>
            <a:srgbClr val="009900"/>
          </a:solidFill>
        </p:spPr>
        <p:txBody>
          <a:bodyPr wrap="square" lIns="0" tIns="0" rIns="0" bIns="0" rtlCol="0"/>
          <a:lstStyle/>
          <a:p>
            <a:endParaRPr/>
          </a:p>
        </p:txBody>
      </p:sp>
      <p:sp>
        <p:nvSpPr>
          <p:cNvPr id="5" name="object 5"/>
          <p:cNvSpPr/>
          <p:nvPr/>
        </p:nvSpPr>
        <p:spPr>
          <a:xfrm>
            <a:off x="2724911" y="4716779"/>
            <a:ext cx="210820" cy="426720"/>
          </a:xfrm>
          <a:custGeom>
            <a:avLst/>
            <a:gdLst/>
            <a:ahLst/>
            <a:cxnLst/>
            <a:rect l="l" t="t" r="r" b="b"/>
            <a:pathLst>
              <a:path w="210819" h="426720">
                <a:moveTo>
                  <a:pt x="210312" y="0"/>
                </a:moveTo>
                <a:lnTo>
                  <a:pt x="0" y="0"/>
                </a:lnTo>
                <a:lnTo>
                  <a:pt x="0" y="426720"/>
                </a:lnTo>
                <a:lnTo>
                  <a:pt x="210312" y="426720"/>
                </a:lnTo>
                <a:lnTo>
                  <a:pt x="210312" y="0"/>
                </a:lnTo>
                <a:close/>
              </a:path>
            </a:pathLst>
          </a:custGeom>
          <a:solidFill>
            <a:srgbClr val="009900"/>
          </a:solidFill>
        </p:spPr>
        <p:txBody>
          <a:bodyPr wrap="square" lIns="0" tIns="0" rIns="0" bIns="0" rtlCol="0"/>
          <a:lstStyle/>
          <a:p>
            <a:endParaRPr/>
          </a:p>
        </p:txBody>
      </p:sp>
      <p:sp>
        <p:nvSpPr>
          <p:cNvPr id="6" name="object 6"/>
          <p:cNvSpPr/>
          <p:nvPr/>
        </p:nvSpPr>
        <p:spPr>
          <a:xfrm>
            <a:off x="3249167" y="4716779"/>
            <a:ext cx="210820" cy="741045"/>
          </a:xfrm>
          <a:custGeom>
            <a:avLst/>
            <a:gdLst/>
            <a:ahLst/>
            <a:cxnLst/>
            <a:rect l="l" t="t" r="r" b="b"/>
            <a:pathLst>
              <a:path w="210820" h="741045">
                <a:moveTo>
                  <a:pt x="210311" y="0"/>
                </a:moveTo>
                <a:lnTo>
                  <a:pt x="0" y="0"/>
                </a:lnTo>
                <a:lnTo>
                  <a:pt x="0" y="740664"/>
                </a:lnTo>
                <a:lnTo>
                  <a:pt x="210311" y="740664"/>
                </a:lnTo>
                <a:lnTo>
                  <a:pt x="210311" y="0"/>
                </a:lnTo>
                <a:close/>
              </a:path>
            </a:pathLst>
          </a:custGeom>
          <a:solidFill>
            <a:srgbClr val="009900"/>
          </a:solidFill>
        </p:spPr>
        <p:txBody>
          <a:bodyPr wrap="square" lIns="0" tIns="0" rIns="0" bIns="0" rtlCol="0"/>
          <a:lstStyle/>
          <a:p>
            <a:endParaRPr/>
          </a:p>
        </p:txBody>
      </p:sp>
      <p:sp>
        <p:nvSpPr>
          <p:cNvPr id="7" name="object 7"/>
          <p:cNvSpPr/>
          <p:nvPr/>
        </p:nvSpPr>
        <p:spPr>
          <a:xfrm>
            <a:off x="3774947" y="4716779"/>
            <a:ext cx="210820" cy="788035"/>
          </a:xfrm>
          <a:custGeom>
            <a:avLst/>
            <a:gdLst/>
            <a:ahLst/>
            <a:cxnLst/>
            <a:rect l="l" t="t" r="r" b="b"/>
            <a:pathLst>
              <a:path w="210820" h="788035">
                <a:moveTo>
                  <a:pt x="210312" y="0"/>
                </a:moveTo>
                <a:lnTo>
                  <a:pt x="0" y="0"/>
                </a:lnTo>
                <a:lnTo>
                  <a:pt x="0" y="787908"/>
                </a:lnTo>
                <a:lnTo>
                  <a:pt x="210312" y="787908"/>
                </a:lnTo>
                <a:lnTo>
                  <a:pt x="210312" y="0"/>
                </a:lnTo>
                <a:close/>
              </a:path>
            </a:pathLst>
          </a:custGeom>
          <a:solidFill>
            <a:srgbClr val="009900"/>
          </a:solidFill>
        </p:spPr>
        <p:txBody>
          <a:bodyPr wrap="square" lIns="0" tIns="0" rIns="0" bIns="0" rtlCol="0"/>
          <a:lstStyle/>
          <a:p>
            <a:endParaRPr/>
          </a:p>
        </p:txBody>
      </p:sp>
      <p:sp>
        <p:nvSpPr>
          <p:cNvPr id="8" name="object 8"/>
          <p:cNvSpPr/>
          <p:nvPr/>
        </p:nvSpPr>
        <p:spPr>
          <a:xfrm>
            <a:off x="4300728" y="4716779"/>
            <a:ext cx="210820" cy="748665"/>
          </a:xfrm>
          <a:custGeom>
            <a:avLst/>
            <a:gdLst/>
            <a:ahLst/>
            <a:cxnLst/>
            <a:rect l="l" t="t" r="r" b="b"/>
            <a:pathLst>
              <a:path w="210820" h="748664">
                <a:moveTo>
                  <a:pt x="210312" y="0"/>
                </a:moveTo>
                <a:lnTo>
                  <a:pt x="0" y="0"/>
                </a:lnTo>
                <a:lnTo>
                  <a:pt x="0" y="748284"/>
                </a:lnTo>
                <a:lnTo>
                  <a:pt x="210312" y="748284"/>
                </a:lnTo>
                <a:lnTo>
                  <a:pt x="210312" y="0"/>
                </a:lnTo>
                <a:close/>
              </a:path>
            </a:pathLst>
          </a:custGeom>
          <a:solidFill>
            <a:srgbClr val="009900"/>
          </a:solidFill>
        </p:spPr>
        <p:txBody>
          <a:bodyPr wrap="square" lIns="0" tIns="0" rIns="0" bIns="0" rtlCol="0"/>
          <a:lstStyle/>
          <a:p>
            <a:endParaRPr/>
          </a:p>
        </p:txBody>
      </p:sp>
      <p:sp>
        <p:nvSpPr>
          <p:cNvPr id="9" name="object 9"/>
          <p:cNvSpPr/>
          <p:nvPr/>
        </p:nvSpPr>
        <p:spPr>
          <a:xfrm>
            <a:off x="1149096" y="4716779"/>
            <a:ext cx="210820" cy="388620"/>
          </a:xfrm>
          <a:custGeom>
            <a:avLst/>
            <a:gdLst/>
            <a:ahLst/>
            <a:cxnLst/>
            <a:rect l="l" t="t" r="r" b="b"/>
            <a:pathLst>
              <a:path w="210819" h="388620">
                <a:moveTo>
                  <a:pt x="0" y="388620"/>
                </a:moveTo>
                <a:lnTo>
                  <a:pt x="210312" y="388620"/>
                </a:lnTo>
                <a:lnTo>
                  <a:pt x="210312" y="0"/>
                </a:lnTo>
                <a:lnTo>
                  <a:pt x="0" y="0"/>
                </a:lnTo>
                <a:lnTo>
                  <a:pt x="0" y="388620"/>
                </a:lnTo>
                <a:close/>
              </a:path>
            </a:pathLst>
          </a:custGeom>
          <a:ln w="9144">
            <a:solidFill>
              <a:srgbClr val="BEBEBE"/>
            </a:solidFill>
          </a:ln>
        </p:spPr>
        <p:txBody>
          <a:bodyPr wrap="square" lIns="0" tIns="0" rIns="0" bIns="0" rtlCol="0"/>
          <a:lstStyle/>
          <a:p>
            <a:endParaRPr/>
          </a:p>
        </p:txBody>
      </p:sp>
      <p:sp>
        <p:nvSpPr>
          <p:cNvPr id="10" name="object 10"/>
          <p:cNvSpPr/>
          <p:nvPr/>
        </p:nvSpPr>
        <p:spPr>
          <a:xfrm>
            <a:off x="1674876" y="4716779"/>
            <a:ext cx="208915" cy="344805"/>
          </a:xfrm>
          <a:custGeom>
            <a:avLst/>
            <a:gdLst/>
            <a:ahLst/>
            <a:cxnLst/>
            <a:rect l="l" t="t" r="r" b="b"/>
            <a:pathLst>
              <a:path w="208914" h="344804">
                <a:moveTo>
                  <a:pt x="0" y="344424"/>
                </a:moveTo>
                <a:lnTo>
                  <a:pt x="208787" y="344424"/>
                </a:lnTo>
                <a:lnTo>
                  <a:pt x="208787" y="0"/>
                </a:lnTo>
                <a:lnTo>
                  <a:pt x="0" y="0"/>
                </a:lnTo>
                <a:lnTo>
                  <a:pt x="0" y="344424"/>
                </a:lnTo>
                <a:close/>
              </a:path>
            </a:pathLst>
          </a:custGeom>
          <a:ln w="9143">
            <a:solidFill>
              <a:srgbClr val="BEBEBE"/>
            </a:solidFill>
          </a:ln>
        </p:spPr>
        <p:txBody>
          <a:bodyPr wrap="square" lIns="0" tIns="0" rIns="0" bIns="0" rtlCol="0"/>
          <a:lstStyle/>
          <a:p>
            <a:endParaRPr/>
          </a:p>
        </p:txBody>
      </p:sp>
      <p:sp>
        <p:nvSpPr>
          <p:cNvPr id="11" name="object 11"/>
          <p:cNvSpPr/>
          <p:nvPr/>
        </p:nvSpPr>
        <p:spPr>
          <a:xfrm>
            <a:off x="2199132" y="4716779"/>
            <a:ext cx="210820" cy="571500"/>
          </a:xfrm>
          <a:custGeom>
            <a:avLst/>
            <a:gdLst/>
            <a:ahLst/>
            <a:cxnLst/>
            <a:rect l="l" t="t" r="r" b="b"/>
            <a:pathLst>
              <a:path w="210819" h="571500">
                <a:moveTo>
                  <a:pt x="0" y="571500"/>
                </a:moveTo>
                <a:lnTo>
                  <a:pt x="210312" y="571500"/>
                </a:lnTo>
                <a:lnTo>
                  <a:pt x="210312" y="0"/>
                </a:lnTo>
                <a:lnTo>
                  <a:pt x="0" y="0"/>
                </a:lnTo>
                <a:lnTo>
                  <a:pt x="0" y="571500"/>
                </a:lnTo>
                <a:close/>
              </a:path>
            </a:pathLst>
          </a:custGeom>
          <a:ln w="9144">
            <a:solidFill>
              <a:srgbClr val="BEBEBE"/>
            </a:solidFill>
          </a:ln>
        </p:spPr>
        <p:txBody>
          <a:bodyPr wrap="square" lIns="0" tIns="0" rIns="0" bIns="0" rtlCol="0"/>
          <a:lstStyle/>
          <a:p>
            <a:endParaRPr/>
          </a:p>
        </p:txBody>
      </p:sp>
      <p:sp>
        <p:nvSpPr>
          <p:cNvPr id="12" name="object 12"/>
          <p:cNvSpPr/>
          <p:nvPr/>
        </p:nvSpPr>
        <p:spPr>
          <a:xfrm>
            <a:off x="2724911" y="4716779"/>
            <a:ext cx="210820" cy="426720"/>
          </a:xfrm>
          <a:custGeom>
            <a:avLst/>
            <a:gdLst/>
            <a:ahLst/>
            <a:cxnLst/>
            <a:rect l="l" t="t" r="r" b="b"/>
            <a:pathLst>
              <a:path w="210819" h="426720">
                <a:moveTo>
                  <a:pt x="0" y="426720"/>
                </a:moveTo>
                <a:lnTo>
                  <a:pt x="210312" y="426720"/>
                </a:lnTo>
                <a:lnTo>
                  <a:pt x="210312" y="0"/>
                </a:lnTo>
                <a:lnTo>
                  <a:pt x="0" y="0"/>
                </a:lnTo>
                <a:lnTo>
                  <a:pt x="0" y="426720"/>
                </a:lnTo>
                <a:close/>
              </a:path>
            </a:pathLst>
          </a:custGeom>
          <a:ln w="9144">
            <a:solidFill>
              <a:srgbClr val="BEBEBE"/>
            </a:solidFill>
          </a:ln>
        </p:spPr>
        <p:txBody>
          <a:bodyPr wrap="square" lIns="0" tIns="0" rIns="0" bIns="0" rtlCol="0"/>
          <a:lstStyle/>
          <a:p>
            <a:endParaRPr/>
          </a:p>
        </p:txBody>
      </p:sp>
      <p:sp>
        <p:nvSpPr>
          <p:cNvPr id="13" name="object 13"/>
          <p:cNvSpPr/>
          <p:nvPr/>
        </p:nvSpPr>
        <p:spPr>
          <a:xfrm>
            <a:off x="3249167" y="4716779"/>
            <a:ext cx="210820" cy="741045"/>
          </a:xfrm>
          <a:custGeom>
            <a:avLst/>
            <a:gdLst/>
            <a:ahLst/>
            <a:cxnLst/>
            <a:rect l="l" t="t" r="r" b="b"/>
            <a:pathLst>
              <a:path w="210820" h="741045">
                <a:moveTo>
                  <a:pt x="0" y="740664"/>
                </a:moveTo>
                <a:lnTo>
                  <a:pt x="210311" y="740664"/>
                </a:lnTo>
                <a:lnTo>
                  <a:pt x="210311" y="0"/>
                </a:lnTo>
                <a:lnTo>
                  <a:pt x="0" y="0"/>
                </a:lnTo>
                <a:lnTo>
                  <a:pt x="0" y="740664"/>
                </a:lnTo>
                <a:close/>
              </a:path>
            </a:pathLst>
          </a:custGeom>
          <a:ln w="9144">
            <a:solidFill>
              <a:srgbClr val="BEBEBE"/>
            </a:solidFill>
          </a:ln>
        </p:spPr>
        <p:txBody>
          <a:bodyPr wrap="square" lIns="0" tIns="0" rIns="0" bIns="0" rtlCol="0"/>
          <a:lstStyle/>
          <a:p>
            <a:endParaRPr/>
          </a:p>
        </p:txBody>
      </p:sp>
      <p:sp>
        <p:nvSpPr>
          <p:cNvPr id="14" name="object 14"/>
          <p:cNvSpPr/>
          <p:nvPr/>
        </p:nvSpPr>
        <p:spPr>
          <a:xfrm>
            <a:off x="3774947" y="4716779"/>
            <a:ext cx="210820" cy="788035"/>
          </a:xfrm>
          <a:custGeom>
            <a:avLst/>
            <a:gdLst/>
            <a:ahLst/>
            <a:cxnLst/>
            <a:rect l="l" t="t" r="r" b="b"/>
            <a:pathLst>
              <a:path w="210820" h="788035">
                <a:moveTo>
                  <a:pt x="0" y="787908"/>
                </a:moveTo>
                <a:lnTo>
                  <a:pt x="210312" y="787908"/>
                </a:lnTo>
                <a:lnTo>
                  <a:pt x="210312" y="0"/>
                </a:lnTo>
                <a:lnTo>
                  <a:pt x="0" y="0"/>
                </a:lnTo>
                <a:lnTo>
                  <a:pt x="0" y="787908"/>
                </a:lnTo>
                <a:close/>
              </a:path>
            </a:pathLst>
          </a:custGeom>
          <a:ln w="9144">
            <a:solidFill>
              <a:srgbClr val="BEBEBE"/>
            </a:solidFill>
          </a:ln>
        </p:spPr>
        <p:txBody>
          <a:bodyPr wrap="square" lIns="0" tIns="0" rIns="0" bIns="0" rtlCol="0"/>
          <a:lstStyle/>
          <a:p>
            <a:endParaRPr/>
          </a:p>
        </p:txBody>
      </p:sp>
      <p:sp>
        <p:nvSpPr>
          <p:cNvPr id="15" name="object 15"/>
          <p:cNvSpPr/>
          <p:nvPr/>
        </p:nvSpPr>
        <p:spPr>
          <a:xfrm>
            <a:off x="4300728" y="4716779"/>
            <a:ext cx="210820" cy="748665"/>
          </a:xfrm>
          <a:custGeom>
            <a:avLst/>
            <a:gdLst/>
            <a:ahLst/>
            <a:cxnLst/>
            <a:rect l="l" t="t" r="r" b="b"/>
            <a:pathLst>
              <a:path w="210820" h="748664">
                <a:moveTo>
                  <a:pt x="0" y="748284"/>
                </a:moveTo>
                <a:lnTo>
                  <a:pt x="210312" y="748284"/>
                </a:lnTo>
                <a:lnTo>
                  <a:pt x="210312" y="0"/>
                </a:lnTo>
                <a:lnTo>
                  <a:pt x="0" y="0"/>
                </a:lnTo>
                <a:lnTo>
                  <a:pt x="0" y="748284"/>
                </a:lnTo>
                <a:close/>
              </a:path>
            </a:pathLst>
          </a:custGeom>
          <a:ln w="9144">
            <a:solidFill>
              <a:srgbClr val="BEBEBE"/>
            </a:solidFill>
          </a:ln>
        </p:spPr>
        <p:txBody>
          <a:bodyPr wrap="square" lIns="0" tIns="0" rIns="0" bIns="0" rtlCol="0"/>
          <a:lstStyle/>
          <a:p>
            <a:endParaRPr/>
          </a:p>
        </p:txBody>
      </p:sp>
      <p:sp>
        <p:nvSpPr>
          <p:cNvPr id="16" name="object 16"/>
          <p:cNvSpPr/>
          <p:nvPr/>
        </p:nvSpPr>
        <p:spPr>
          <a:xfrm>
            <a:off x="992124" y="2328672"/>
            <a:ext cx="0" cy="3581400"/>
          </a:xfrm>
          <a:custGeom>
            <a:avLst/>
            <a:gdLst/>
            <a:ahLst/>
            <a:cxnLst/>
            <a:rect l="l" t="t" r="r" b="b"/>
            <a:pathLst>
              <a:path h="3581400">
                <a:moveTo>
                  <a:pt x="0" y="3581400"/>
                </a:moveTo>
                <a:lnTo>
                  <a:pt x="0" y="0"/>
                </a:lnTo>
              </a:path>
            </a:pathLst>
          </a:custGeom>
          <a:ln w="9144">
            <a:solidFill>
              <a:srgbClr val="666666"/>
            </a:solidFill>
          </a:ln>
        </p:spPr>
        <p:txBody>
          <a:bodyPr wrap="square" lIns="0" tIns="0" rIns="0" bIns="0" rtlCol="0"/>
          <a:lstStyle/>
          <a:p>
            <a:endParaRPr/>
          </a:p>
        </p:txBody>
      </p:sp>
      <p:sp>
        <p:nvSpPr>
          <p:cNvPr id="17" name="object 17"/>
          <p:cNvSpPr/>
          <p:nvPr/>
        </p:nvSpPr>
        <p:spPr>
          <a:xfrm>
            <a:off x="992124" y="591007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8" name="object 18"/>
          <p:cNvSpPr/>
          <p:nvPr/>
        </p:nvSpPr>
        <p:spPr>
          <a:xfrm>
            <a:off x="992124" y="551230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9" name="object 19"/>
          <p:cNvSpPr/>
          <p:nvPr/>
        </p:nvSpPr>
        <p:spPr>
          <a:xfrm>
            <a:off x="992124" y="511454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0" name="object 20"/>
          <p:cNvSpPr/>
          <p:nvPr/>
        </p:nvSpPr>
        <p:spPr>
          <a:xfrm>
            <a:off x="992124" y="471677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1" name="object 21"/>
          <p:cNvSpPr/>
          <p:nvPr/>
        </p:nvSpPr>
        <p:spPr>
          <a:xfrm>
            <a:off x="992124" y="431749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2" name="object 22"/>
          <p:cNvSpPr/>
          <p:nvPr/>
        </p:nvSpPr>
        <p:spPr>
          <a:xfrm>
            <a:off x="992124" y="391972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3" name="object 23"/>
          <p:cNvSpPr/>
          <p:nvPr/>
        </p:nvSpPr>
        <p:spPr>
          <a:xfrm>
            <a:off x="992124" y="352196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4" name="object 24"/>
          <p:cNvSpPr/>
          <p:nvPr/>
        </p:nvSpPr>
        <p:spPr>
          <a:xfrm>
            <a:off x="992124" y="31242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5" name="object 25"/>
          <p:cNvSpPr/>
          <p:nvPr/>
        </p:nvSpPr>
        <p:spPr>
          <a:xfrm>
            <a:off x="992124" y="272643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6" name="object 26"/>
          <p:cNvSpPr/>
          <p:nvPr/>
        </p:nvSpPr>
        <p:spPr>
          <a:xfrm>
            <a:off x="992124" y="232867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7" name="object 27"/>
          <p:cNvSpPr/>
          <p:nvPr/>
        </p:nvSpPr>
        <p:spPr>
          <a:xfrm>
            <a:off x="992124" y="4716779"/>
            <a:ext cx="3676015" cy="0"/>
          </a:xfrm>
          <a:custGeom>
            <a:avLst/>
            <a:gdLst/>
            <a:ahLst/>
            <a:cxnLst/>
            <a:rect l="l" t="t" r="r" b="b"/>
            <a:pathLst>
              <a:path w="3676015">
                <a:moveTo>
                  <a:pt x="0" y="0"/>
                </a:moveTo>
                <a:lnTo>
                  <a:pt x="3675888" y="0"/>
                </a:lnTo>
              </a:path>
            </a:pathLst>
          </a:custGeom>
          <a:ln w="9144">
            <a:solidFill>
              <a:srgbClr val="666666"/>
            </a:solidFill>
          </a:ln>
        </p:spPr>
        <p:txBody>
          <a:bodyPr wrap="square" lIns="0" tIns="0" rIns="0" bIns="0" rtlCol="0"/>
          <a:lstStyle/>
          <a:p>
            <a:endParaRPr/>
          </a:p>
        </p:txBody>
      </p:sp>
      <p:sp>
        <p:nvSpPr>
          <p:cNvPr id="28" name="object 28"/>
          <p:cNvSpPr/>
          <p:nvPr/>
        </p:nvSpPr>
        <p:spPr>
          <a:xfrm>
            <a:off x="1253489" y="3091433"/>
            <a:ext cx="3152140" cy="464820"/>
          </a:xfrm>
          <a:custGeom>
            <a:avLst/>
            <a:gdLst/>
            <a:ahLst/>
            <a:cxnLst/>
            <a:rect l="l" t="t" r="r" b="b"/>
            <a:pathLst>
              <a:path w="3152140" h="464820">
                <a:moveTo>
                  <a:pt x="0" y="0"/>
                </a:moveTo>
                <a:lnTo>
                  <a:pt x="525779" y="451103"/>
                </a:lnTo>
                <a:lnTo>
                  <a:pt x="1051560" y="464819"/>
                </a:lnTo>
                <a:lnTo>
                  <a:pt x="1575816" y="135636"/>
                </a:lnTo>
                <a:lnTo>
                  <a:pt x="2101596" y="216407"/>
                </a:lnTo>
                <a:lnTo>
                  <a:pt x="2627376" y="274319"/>
                </a:lnTo>
                <a:lnTo>
                  <a:pt x="3151632" y="464819"/>
                </a:lnTo>
              </a:path>
            </a:pathLst>
          </a:custGeom>
          <a:ln w="28956">
            <a:solidFill>
              <a:srgbClr val="FF9900"/>
            </a:solidFill>
          </a:ln>
        </p:spPr>
        <p:txBody>
          <a:bodyPr wrap="square" lIns="0" tIns="0" rIns="0" bIns="0" rtlCol="0"/>
          <a:lstStyle/>
          <a:p>
            <a:endParaRPr/>
          </a:p>
        </p:txBody>
      </p:sp>
      <p:sp>
        <p:nvSpPr>
          <p:cNvPr id="29" name="object 29"/>
          <p:cNvSpPr/>
          <p:nvPr/>
        </p:nvSpPr>
        <p:spPr>
          <a:xfrm>
            <a:off x="3310128" y="3262884"/>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30" name="object 30"/>
          <p:cNvSpPr/>
          <p:nvPr/>
        </p:nvSpPr>
        <p:spPr>
          <a:xfrm>
            <a:off x="3835908" y="3320796"/>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FF9900"/>
          </a:solidFill>
        </p:spPr>
        <p:txBody>
          <a:bodyPr wrap="square" lIns="0" tIns="0" rIns="0" bIns="0" rtlCol="0"/>
          <a:lstStyle/>
          <a:p>
            <a:endParaRPr/>
          </a:p>
        </p:txBody>
      </p:sp>
      <p:sp>
        <p:nvSpPr>
          <p:cNvPr id="31" name="object 31"/>
          <p:cNvSpPr/>
          <p:nvPr/>
        </p:nvSpPr>
        <p:spPr>
          <a:xfrm>
            <a:off x="4360164" y="3511296"/>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32" name="object 32"/>
          <p:cNvSpPr/>
          <p:nvPr/>
        </p:nvSpPr>
        <p:spPr>
          <a:xfrm>
            <a:off x="1253489" y="3496817"/>
            <a:ext cx="3152140" cy="830580"/>
          </a:xfrm>
          <a:custGeom>
            <a:avLst/>
            <a:gdLst/>
            <a:ahLst/>
            <a:cxnLst/>
            <a:rect l="l" t="t" r="r" b="b"/>
            <a:pathLst>
              <a:path w="3152140" h="830579">
                <a:moveTo>
                  <a:pt x="0" y="0"/>
                </a:moveTo>
                <a:lnTo>
                  <a:pt x="525779" y="400812"/>
                </a:lnTo>
                <a:lnTo>
                  <a:pt x="1051560" y="647700"/>
                </a:lnTo>
                <a:lnTo>
                  <a:pt x="1575816" y="173736"/>
                </a:lnTo>
                <a:lnTo>
                  <a:pt x="2101596" y="579120"/>
                </a:lnTo>
                <a:lnTo>
                  <a:pt x="2627376" y="684276"/>
                </a:lnTo>
                <a:lnTo>
                  <a:pt x="3151632" y="830580"/>
                </a:lnTo>
              </a:path>
            </a:pathLst>
          </a:custGeom>
          <a:ln w="28955">
            <a:solidFill>
              <a:srgbClr val="6633C8"/>
            </a:solidFill>
          </a:ln>
        </p:spPr>
        <p:txBody>
          <a:bodyPr wrap="square" lIns="0" tIns="0" rIns="0" bIns="0" rtlCol="0"/>
          <a:lstStyle/>
          <a:p>
            <a:endParaRPr/>
          </a:p>
        </p:txBody>
      </p:sp>
      <p:sp>
        <p:nvSpPr>
          <p:cNvPr id="33" name="object 33"/>
          <p:cNvSpPr/>
          <p:nvPr/>
        </p:nvSpPr>
        <p:spPr>
          <a:xfrm>
            <a:off x="3310128" y="403097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660099"/>
          </a:solidFill>
        </p:spPr>
        <p:txBody>
          <a:bodyPr wrap="square" lIns="0" tIns="0" rIns="0" bIns="0" rtlCol="0"/>
          <a:lstStyle/>
          <a:p>
            <a:endParaRPr/>
          </a:p>
        </p:txBody>
      </p:sp>
      <p:sp>
        <p:nvSpPr>
          <p:cNvPr id="34" name="object 34"/>
          <p:cNvSpPr/>
          <p:nvPr/>
        </p:nvSpPr>
        <p:spPr>
          <a:xfrm>
            <a:off x="3835908" y="4136135"/>
            <a:ext cx="88900" cy="88900"/>
          </a:xfrm>
          <a:custGeom>
            <a:avLst/>
            <a:gdLst/>
            <a:ahLst/>
            <a:cxnLst/>
            <a:rect l="l" t="t" r="r" b="b"/>
            <a:pathLst>
              <a:path w="88900" h="88900">
                <a:moveTo>
                  <a:pt x="44195" y="0"/>
                </a:moveTo>
                <a:lnTo>
                  <a:pt x="27003" y="3476"/>
                </a:lnTo>
                <a:lnTo>
                  <a:pt x="12953" y="12954"/>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660099"/>
          </a:solidFill>
        </p:spPr>
        <p:txBody>
          <a:bodyPr wrap="square" lIns="0" tIns="0" rIns="0" bIns="0" rtlCol="0"/>
          <a:lstStyle/>
          <a:p>
            <a:endParaRPr/>
          </a:p>
        </p:txBody>
      </p:sp>
      <p:sp>
        <p:nvSpPr>
          <p:cNvPr id="35" name="object 35"/>
          <p:cNvSpPr/>
          <p:nvPr/>
        </p:nvSpPr>
        <p:spPr>
          <a:xfrm>
            <a:off x="4360164" y="4282440"/>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660099"/>
          </a:solidFill>
        </p:spPr>
        <p:txBody>
          <a:bodyPr wrap="square" lIns="0" tIns="0" rIns="0" bIns="0" rtlCol="0"/>
          <a:lstStyle/>
          <a:p>
            <a:endParaRPr/>
          </a:p>
        </p:txBody>
      </p:sp>
      <p:sp>
        <p:nvSpPr>
          <p:cNvPr id="36" name="object 36"/>
          <p:cNvSpPr txBox="1"/>
          <p:nvPr/>
        </p:nvSpPr>
        <p:spPr>
          <a:xfrm>
            <a:off x="488086" y="5389117"/>
            <a:ext cx="351790" cy="63309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a:p>
            <a:pPr marL="12700">
              <a:lnSpc>
                <a:spcPct val="100000"/>
              </a:lnSpc>
              <a:spcBef>
                <a:spcPts val="1455"/>
              </a:spcBef>
            </a:pPr>
            <a:r>
              <a:rPr sz="1400" b="0" spc="-10" dirty="0">
                <a:latin typeface="Univers for BP Light"/>
                <a:cs typeface="Univers for BP Light"/>
              </a:rPr>
              <a:t>-</a:t>
            </a:r>
            <a:r>
              <a:rPr sz="1400" b="0" dirty="0">
                <a:latin typeface="Univers for BP Light"/>
                <a:cs typeface="Univers for BP Light"/>
              </a:rPr>
              <a:t>3%</a:t>
            </a:r>
            <a:endParaRPr sz="1400">
              <a:latin typeface="Univers for BP Light"/>
              <a:cs typeface="Univers for BP Light"/>
            </a:endParaRPr>
          </a:p>
        </p:txBody>
      </p:sp>
      <p:sp>
        <p:nvSpPr>
          <p:cNvPr id="37" name="object 37"/>
          <p:cNvSpPr txBox="1"/>
          <p:nvPr/>
        </p:nvSpPr>
        <p:spPr>
          <a:xfrm>
            <a:off x="488086" y="4194809"/>
            <a:ext cx="352425" cy="1031240"/>
          </a:xfrm>
          <a:prstGeom prst="rect">
            <a:avLst/>
          </a:prstGeom>
        </p:spPr>
        <p:txBody>
          <a:bodyPr vert="horz" wrap="square" lIns="0" tIns="0" rIns="0" bIns="0" rtlCol="0">
            <a:spAutoFit/>
          </a:bodyPr>
          <a:lstStyle/>
          <a:p>
            <a:pPr marL="61594">
              <a:lnSpc>
                <a:spcPct val="100000"/>
              </a:lnSpc>
            </a:pPr>
            <a:r>
              <a:rPr sz="1400" b="0" spc="-5" dirty="0">
                <a:latin typeface="Univers for BP Light"/>
                <a:cs typeface="Univers for BP Light"/>
              </a:rPr>
              <a:t>1%</a:t>
            </a:r>
            <a:endParaRPr sz="1400">
              <a:latin typeface="Univers for BP Light"/>
              <a:cs typeface="Univers for BP Light"/>
            </a:endParaRPr>
          </a:p>
          <a:p>
            <a:pPr marL="61594">
              <a:lnSpc>
                <a:spcPct val="100000"/>
              </a:lnSpc>
              <a:spcBef>
                <a:spcPts val="1455"/>
              </a:spcBef>
            </a:pPr>
            <a:r>
              <a:rPr sz="1400" b="0" spc="-5" dirty="0">
                <a:latin typeface="Univers for BP Light"/>
                <a:cs typeface="Univers for BP Light"/>
              </a:rPr>
              <a:t>0%</a:t>
            </a:r>
            <a:endParaRPr sz="1400">
              <a:latin typeface="Univers for BP Light"/>
              <a:cs typeface="Univers for BP Light"/>
            </a:endParaRPr>
          </a:p>
          <a:p>
            <a:pPr marL="12700">
              <a:lnSpc>
                <a:spcPct val="100000"/>
              </a:lnSpc>
              <a:spcBef>
                <a:spcPts val="1455"/>
              </a:spcBef>
            </a:pPr>
            <a:r>
              <a:rPr sz="1400" b="0" spc="-10" dirty="0">
                <a:latin typeface="Univers for BP Light"/>
                <a:cs typeface="Univers for BP Light"/>
              </a:rPr>
              <a:t>-</a:t>
            </a:r>
            <a:r>
              <a:rPr sz="1400" b="0" dirty="0">
                <a:latin typeface="Univers for BP Light"/>
                <a:cs typeface="Univers for BP Light"/>
              </a:rPr>
              <a:t>1%</a:t>
            </a:r>
            <a:endParaRPr sz="1400">
              <a:latin typeface="Univers for BP Light"/>
              <a:cs typeface="Univers for BP Light"/>
            </a:endParaRPr>
          </a:p>
        </p:txBody>
      </p:sp>
      <p:sp>
        <p:nvSpPr>
          <p:cNvPr id="38" name="object 38"/>
          <p:cNvSpPr txBox="1"/>
          <p:nvPr/>
        </p:nvSpPr>
        <p:spPr>
          <a:xfrm>
            <a:off x="537463" y="3000628"/>
            <a:ext cx="302895" cy="103124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a:p>
            <a:pPr marL="12700">
              <a:lnSpc>
                <a:spcPct val="100000"/>
              </a:lnSpc>
              <a:spcBef>
                <a:spcPts val="1455"/>
              </a:spcBef>
            </a:pPr>
            <a:r>
              <a:rPr sz="1400" b="0" spc="-5" dirty="0">
                <a:latin typeface="Univers for BP Light"/>
                <a:cs typeface="Univers for BP Light"/>
              </a:rPr>
              <a:t>3%</a:t>
            </a:r>
            <a:endParaRPr sz="1400">
              <a:latin typeface="Univers for BP Light"/>
              <a:cs typeface="Univers for BP Light"/>
            </a:endParaRPr>
          </a:p>
          <a:p>
            <a:pPr marL="12700">
              <a:lnSpc>
                <a:spcPct val="100000"/>
              </a:lnSpc>
              <a:spcBef>
                <a:spcPts val="1455"/>
              </a:spcBef>
            </a:pPr>
            <a:r>
              <a:rPr sz="1400" b="0" spc="-5" dirty="0">
                <a:latin typeface="Univers for BP Light"/>
                <a:cs typeface="Univers for BP Light"/>
              </a:rPr>
              <a:t>2%</a:t>
            </a:r>
            <a:endParaRPr sz="1400">
              <a:latin typeface="Univers for BP Light"/>
              <a:cs typeface="Univers for BP Light"/>
            </a:endParaRPr>
          </a:p>
        </p:txBody>
      </p:sp>
      <p:sp>
        <p:nvSpPr>
          <p:cNvPr id="39" name="object 39"/>
          <p:cNvSpPr txBox="1"/>
          <p:nvPr/>
        </p:nvSpPr>
        <p:spPr>
          <a:xfrm>
            <a:off x="537463" y="2204465"/>
            <a:ext cx="302895" cy="63373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a:t>
            </a:r>
            <a:endParaRPr sz="1400">
              <a:latin typeface="Univers for BP Light"/>
              <a:cs typeface="Univers for BP Light"/>
            </a:endParaRPr>
          </a:p>
          <a:p>
            <a:pPr marL="12700">
              <a:lnSpc>
                <a:spcPct val="100000"/>
              </a:lnSpc>
              <a:spcBef>
                <a:spcPts val="1455"/>
              </a:spcBef>
            </a:pPr>
            <a:r>
              <a:rPr sz="1400" b="0" spc="-5" dirty="0">
                <a:latin typeface="Univers for BP Light"/>
                <a:cs typeface="Univers for BP Light"/>
              </a:rPr>
              <a:t>5%</a:t>
            </a:r>
            <a:endParaRPr sz="1400">
              <a:latin typeface="Univers for BP Light"/>
              <a:cs typeface="Univers for BP Light"/>
            </a:endParaRPr>
          </a:p>
        </p:txBody>
      </p:sp>
      <p:sp>
        <p:nvSpPr>
          <p:cNvPr id="40" name="object 40"/>
          <p:cNvSpPr txBox="1"/>
          <p:nvPr/>
        </p:nvSpPr>
        <p:spPr>
          <a:xfrm>
            <a:off x="1019047" y="6018479"/>
            <a:ext cx="3623310" cy="430887"/>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a:t>
            </a:r>
            <a:r>
              <a:rPr lang="en-GB" sz="1400" b="0" spc="-5" dirty="0">
                <a:latin typeface="Univers for BP Light"/>
                <a:cs typeface="Univers for BP Light"/>
              </a:rPr>
              <a:t> </a:t>
            </a:r>
            <a:r>
              <a:rPr sz="1400" b="0" spc="-5" dirty="0">
                <a:latin typeface="Univers for BP Light"/>
                <a:cs typeface="Univers for BP Light"/>
              </a:rPr>
              <a:t>2000- </a:t>
            </a:r>
            <a:r>
              <a:rPr lang="en-GB" sz="1400" b="0" spc="-5" dirty="0">
                <a:latin typeface="Univers for BP Light"/>
                <a:cs typeface="Univers for BP Light"/>
              </a:rPr>
              <a:t> </a:t>
            </a:r>
            <a:r>
              <a:rPr sz="1400" b="0" spc="-5" dirty="0">
                <a:latin typeface="Univers for BP Light"/>
                <a:cs typeface="Univers for BP Light"/>
              </a:rPr>
              <a:t>2010- </a:t>
            </a:r>
            <a:r>
              <a:rPr lang="en-GB" sz="1400" b="0" spc="-5" dirty="0">
                <a:latin typeface="Univers for BP Light"/>
                <a:cs typeface="Univers for BP Light"/>
              </a:rPr>
              <a:t> </a:t>
            </a:r>
            <a:r>
              <a:rPr sz="1400" b="0" spc="-5" dirty="0">
                <a:latin typeface="Univers for BP Light"/>
                <a:cs typeface="Univers for BP Light"/>
              </a:rPr>
              <a:t>2020- </a:t>
            </a:r>
            <a:r>
              <a:rPr sz="1400" b="0" spc="275" dirty="0">
                <a:latin typeface="Univers for BP Light"/>
                <a:cs typeface="Univers for BP Light"/>
              </a:rPr>
              <a:t> </a:t>
            </a:r>
            <a:r>
              <a:rPr sz="1400" b="0" spc="-5" dirty="0">
                <a:latin typeface="Univers for BP Light"/>
                <a:cs typeface="Univers for BP Light"/>
              </a:rPr>
              <a:t>2030-</a:t>
            </a:r>
            <a:endParaRPr sz="1400" dirty="0">
              <a:latin typeface="Univers for BP Light"/>
              <a:cs typeface="Univers for BP Light"/>
            </a:endParaRPr>
          </a:p>
          <a:p>
            <a:pPr marL="36830">
              <a:lnSpc>
                <a:spcPct val="100000"/>
              </a:lnSpc>
              <a:spcBef>
                <a:spcPts val="15"/>
              </a:spcBef>
              <a:tabLst>
                <a:tab pos="562610" algn="l"/>
                <a:tab pos="1087755" algn="l"/>
                <a:tab pos="1612900" algn="l"/>
                <a:tab pos="2138045" algn="l"/>
                <a:tab pos="2663825" algn="l"/>
                <a:tab pos="3188970" algn="l"/>
              </a:tabLst>
            </a:pPr>
            <a:r>
              <a:rPr sz="1400" b="0" spc="-5" dirty="0">
                <a:latin typeface="Univers for BP Light"/>
                <a:cs typeface="Univers for BP Light"/>
              </a:rPr>
              <a:t>1980</a:t>
            </a:r>
            <a:r>
              <a:rPr lang="en-GB" sz="1400" b="0" spc="-5" dirty="0">
                <a:latin typeface="Univers for BP Light"/>
                <a:cs typeface="Univers for BP Light"/>
              </a:rPr>
              <a:t>  </a:t>
            </a:r>
            <a:r>
              <a:rPr sz="1400" b="0" spc="-5" dirty="0">
                <a:latin typeface="Univers for BP Light"/>
                <a:cs typeface="Univers for BP Light"/>
              </a:rPr>
              <a:t>1990</a:t>
            </a:r>
            <a:r>
              <a:rPr lang="en-GB" sz="1400" spc="-5" dirty="0">
                <a:latin typeface="Univers for BP Light"/>
                <a:cs typeface="Univers for BP Light"/>
              </a:rPr>
              <a:t>  </a:t>
            </a:r>
            <a:r>
              <a:rPr sz="1400" b="0" spc="-5" dirty="0">
                <a:latin typeface="Univers for BP Light"/>
                <a:cs typeface="Univers for BP Light"/>
              </a:rPr>
              <a:t>2000</a:t>
            </a:r>
            <a:r>
              <a:rPr lang="en-GB" sz="1400" b="0" spc="-5" dirty="0">
                <a:latin typeface="Univers for BP Light"/>
                <a:cs typeface="Univers for BP Light"/>
              </a:rPr>
              <a:t>   </a:t>
            </a:r>
            <a:r>
              <a:rPr sz="1400" b="0" spc="-5" dirty="0">
                <a:latin typeface="Univers for BP Light"/>
                <a:cs typeface="Univers for BP Light"/>
              </a:rPr>
              <a:t>2010</a:t>
            </a:r>
            <a:r>
              <a:rPr lang="en-GB" sz="1400" spc="-5" dirty="0">
                <a:latin typeface="Univers for BP Light"/>
                <a:cs typeface="Univers for BP Light"/>
              </a:rPr>
              <a:t>  </a:t>
            </a:r>
            <a:r>
              <a:rPr sz="1400" b="0" spc="-5" dirty="0">
                <a:latin typeface="Univers for BP Light"/>
                <a:cs typeface="Univers for BP Light"/>
              </a:rPr>
              <a:t>2020</a:t>
            </a:r>
            <a:r>
              <a:rPr lang="en-GB" sz="1400" spc="-5" dirty="0">
                <a:latin typeface="Univers for BP Light"/>
                <a:cs typeface="Univers for BP Light"/>
              </a:rPr>
              <a:t>    </a:t>
            </a:r>
            <a:r>
              <a:rPr sz="1400" b="0" spc="-5" dirty="0">
                <a:latin typeface="Univers for BP Light"/>
                <a:cs typeface="Univers for BP Light"/>
              </a:rPr>
              <a:t>2030	2040</a:t>
            </a:r>
            <a:endParaRPr sz="1400" dirty="0">
              <a:latin typeface="Univers for BP Light"/>
              <a:cs typeface="Univers for BP Light"/>
            </a:endParaRPr>
          </a:p>
        </p:txBody>
      </p:sp>
      <p:sp>
        <p:nvSpPr>
          <p:cNvPr id="41" name="object 41"/>
          <p:cNvSpPr/>
          <p:nvPr/>
        </p:nvSpPr>
        <p:spPr>
          <a:xfrm>
            <a:off x="1389888" y="2801111"/>
            <a:ext cx="239395" cy="97790"/>
          </a:xfrm>
          <a:custGeom>
            <a:avLst/>
            <a:gdLst/>
            <a:ahLst/>
            <a:cxnLst/>
            <a:rect l="l" t="t" r="r" b="b"/>
            <a:pathLst>
              <a:path w="239394" h="97789">
                <a:moveTo>
                  <a:pt x="0" y="97536"/>
                </a:moveTo>
                <a:lnTo>
                  <a:pt x="239268" y="97536"/>
                </a:lnTo>
                <a:lnTo>
                  <a:pt x="239268" y="0"/>
                </a:lnTo>
                <a:lnTo>
                  <a:pt x="0" y="0"/>
                </a:lnTo>
                <a:lnTo>
                  <a:pt x="0" y="97536"/>
                </a:lnTo>
                <a:close/>
              </a:path>
            </a:pathLst>
          </a:custGeom>
          <a:solidFill>
            <a:srgbClr val="009900"/>
          </a:solidFill>
        </p:spPr>
        <p:txBody>
          <a:bodyPr wrap="square" lIns="0" tIns="0" rIns="0" bIns="0" rtlCol="0"/>
          <a:lstStyle/>
          <a:p>
            <a:endParaRPr/>
          </a:p>
        </p:txBody>
      </p:sp>
      <p:sp>
        <p:nvSpPr>
          <p:cNvPr id="42" name="object 42"/>
          <p:cNvSpPr/>
          <p:nvPr/>
        </p:nvSpPr>
        <p:spPr>
          <a:xfrm>
            <a:off x="1389888" y="2801111"/>
            <a:ext cx="239395" cy="97790"/>
          </a:xfrm>
          <a:custGeom>
            <a:avLst/>
            <a:gdLst/>
            <a:ahLst/>
            <a:cxnLst/>
            <a:rect l="l" t="t" r="r" b="b"/>
            <a:pathLst>
              <a:path w="239394" h="97789">
                <a:moveTo>
                  <a:pt x="0" y="97536"/>
                </a:moveTo>
                <a:lnTo>
                  <a:pt x="239268" y="97536"/>
                </a:lnTo>
                <a:lnTo>
                  <a:pt x="239268" y="0"/>
                </a:lnTo>
                <a:lnTo>
                  <a:pt x="0" y="0"/>
                </a:lnTo>
                <a:lnTo>
                  <a:pt x="0" y="97536"/>
                </a:lnTo>
                <a:close/>
              </a:path>
            </a:pathLst>
          </a:custGeom>
          <a:ln w="9144">
            <a:solidFill>
              <a:srgbClr val="BEBEBE"/>
            </a:solidFill>
          </a:ln>
        </p:spPr>
        <p:txBody>
          <a:bodyPr wrap="square" lIns="0" tIns="0" rIns="0" bIns="0" rtlCol="0"/>
          <a:lstStyle/>
          <a:p>
            <a:endParaRPr/>
          </a:p>
        </p:txBody>
      </p:sp>
      <p:sp>
        <p:nvSpPr>
          <p:cNvPr id="43" name="object 43"/>
          <p:cNvSpPr/>
          <p:nvPr/>
        </p:nvSpPr>
        <p:spPr>
          <a:xfrm>
            <a:off x="1390650" y="2324861"/>
            <a:ext cx="239395" cy="0"/>
          </a:xfrm>
          <a:custGeom>
            <a:avLst/>
            <a:gdLst/>
            <a:ahLst/>
            <a:cxnLst/>
            <a:rect l="l" t="t" r="r" b="b"/>
            <a:pathLst>
              <a:path w="239394">
                <a:moveTo>
                  <a:pt x="0" y="0"/>
                </a:moveTo>
                <a:lnTo>
                  <a:pt x="239268" y="0"/>
                </a:lnTo>
              </a:path>
            </a:pathLst>
          </a:custGeom>
          <a:ln w="28956">
            <a:solidFill>
              <a:srgbClr val="FF9900"/>
            </a:solidFill>
          </a:ln>
        </p:spPr>
        <p:txBody>
          <a:bodyPr wrap="square" lIns="0" tIns="0" rIns="0" bIns="0" rtlCol="0"/>
          <a:lstStyle/>
          <a:p>
            <a:endParaRPr/>
          </a:p>
        </p:txBody>
      </p:sp>
      <p:sp>
        <p:nvSpPr>
          <p:cNvPr id="44" name="object 44"/>
          <p:cNvSpPr/>
          <p:nvPr/>
        </p:nvSpPr>
        <p:spPr>
          <a:xfrm>
            <a:off x="1390650" y="2580894"/>
            <a:ext cx="239395" cy="0"/>
          </a:xfrm>
          <a:custGeom>
            <a:avLst/>
            <a:gdLst/>
            <a:ahLst/>
            <a:cxnLst/>
            <a:rect l="l" t="t" r="r" b="b"/>
            <a:pathLst>
              <a:path w="239394">
                <a:moveTo>
                  <a:pt x="0" y="0"/>
                </a:moveTo>
                <a:lnTo>
                  <a:pt x="239268" y="0"/>
                </a:lnTo>
              </a:path>
            </a:pathLst>
          </a:custGeom>
          <a:ln w="28956">
            <a:solidFill>
              <a:srgbClr val="6633C8"/>
            </a:solidFill>
          </a:ln>
        </p:spPr>
        <p:txBody>
          <a:bodyPr wrap="square" lIns="0" tIns="0" rIns="0" bIns="0" rtlCol="0"/>
          <a:lstStyle/>
          <a:p>
            <a:endParaRPr/>
          </a:p>
        </p:txBody>
      </p:sp>
      <p:sp>
        <p:nvSpPr>
          <p:cNvPr id="45" name="object 45"/>
          <p:cNvSpPr txBox="1"/>
          <p:nvPr/>
        </p:nvSpPr>
        <p:spPr>
          <a:xfrm>
            <a:off x="1648714" y="2205482"/>
            <a:ext cx="1389380" cy="758190"/>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GDP</a:t>
            </a:r>
            <a:endParaRPr sz="1400">
              <a:latin typeface="Univers for BP"/>
              <a:cs typeface="Univers for BP"/>
            </a:endParaRPr>
          </a:p>
          <a:p>
            <a:pPr marL="12700" marR="5080" indent="9525">
              <a:lnSpc>
                <a:spcPts val="2070"/>
              </a:lnSpc>
              <a:spcBef>
                <a:spcPts val="110"/>
              </a:spcBef>
            </a:pPr>
            <a:r>
              <a:rPr sz="1400" spc="-5" dirty="0">
                <a:latin typeface="Univers for BP"/>
                <a:cs typeface="Univers for BP"/>
              </a:rPr>
              <a:t>Primary energy  Energy</a:t>
            </a:r>
            <a:r>
              <a:rPr sz="1400" spc="-85" dirty="0">
                <a:latin typeface="Univers for BP"/>
                <a:cs typeface="Univers for BP"/>
              </a:rPr>
              <a:t> </a:t>
            </a:r>
            <a:r>
              <a:rPr sz="1400" spc="-5" dirty="0">
                <a:latin typeface="Univers for BP"/>
                <a:cs typeface="Univers for BP"/>
              </a:rPr>
              <a:t>intensity</a:t>
            </a:r>
            <a:endParaRPr sz="1400">
              <a:latin typeface="Univers for BP"/>
              <a:cs typeface="Univers for BP"/>
            </a:endParaRPr>
          </a:p>
        </p:txBody>
      </p:sp>
      <p:sp>
        <p:nvSpPr>
          <p:cNvPr id="46" name="object 46"/>
          <p:cNvSpPr txBox="1">
            <a:spLocks noGrp="1"/>
          </p:cNvSpPr>
          <p:nvPr>
            <p:ph type="title"/>
          </p:nvPr>
        </p:nvSpPr>
        <p:spPr>
          <a:xfrm>
            <a:off x="491439" y="556386"/>
            <a:ext cx="8402955" cy="335280"/>
          </a:xfrm>
          <a:prstGeom prst="rect">
            <a:avLst/>
          </a:prstGeom>
        </p:spPr>
        <p:txBody>
          <a:bodyPr vert="horz" wrap="square" lIns="0" tIns="0" rIns="0" bIns="0" rtlCol="0">
            <a:spAutoFit/>
          </a:bodyPr>
          <a:lstStyle/>
          <a:p>
            <a:pPr marL="12700">
              <a:lnSpc>
                <a:spcPct val="100000"/>
              </a:lnSpc>
            </a:pPr>
            <a:r>
              <a:rPr spc="-5" dirty="0"/>
              <a:t>Increasing global prosperity drives growth in energy</a:t>
            </a:r>
            <a:r>
              <a:rPr spc="229" dirty="0"/>
              <a:t> </a:t>
            </a:r>
            <a:r>
              <a:rPr spc="-5" dirty="0"/>
              <a:t>demand…</a:t>
            </a:r>
          </a:p>
        </p:txBody>
      </p:sp>
      <p:sp>
        <p:nvSpPr>
          <p:cNvPr id="47" name="object 47"/>
          <p:cNvSpPr/>
          <p:nvPr/>
        </p:nvSpPr>
        <p:spPr>
          <a:xfrm>
            <a:off x="3102864" y="3025139"/>
            <a:ext cx="0" cy="2822575"/>
          </a:xfrm>
          <a:custGeom>
            <a:avLst/>
            <a:gdLst/>
            <a:ahLst/>
            <a:cxnLst/>
            <a:rect l="l" t="t" r="r" b="b"/>
            <a:pathLst>
              <a:path h="2822575">
                <a:moveTo>
                  <a:pt x="0" y="0"/>
                </a:moveTo>
                <a:lnTo>
                  <a:pt x="0" y="2822117"/>
                </a:lnTo>
              </a:path>
            </a:pathLst>
          </a:custGeom>
          <a:ln w="9144">
            <a:solidFill>
              <a:srgbClr val="4D4D4D"/>
            </a:solidFill>
            <a:prstDash val="sysDash"/>
          </a:ln>
        </p:spPr>
        <p:txBody>
          <a:bodyPr wrap="square" lIns="0" tIns="0" rIns="0" bIns="0" rtlCol="0"/>
          <a:lstStyle/>
          <a:p>
            <a:endParaRPr/>
          </a:p>
        </p:txBody>
      </p:sp>
      <p:sp>
        <p:nvSpPr>
          <p:cNvPr id="48" name="object 48"/>
          <p:cNvSpPr txBox="1"/>
          <p:nvPr/>
        </p:nvSpPr>
        <p:spPr>
          <a:xfrm>
            <a:off x="500583" y="1181734"/>
            <a:ext cx="8885555" cy="813435"/>
          </a:xfrm>
          <a:prstGeom prst="rect">
            <a:avLst/>
          </a:prstGeom>
        </p:spPr>
        <p:txBody>
          <a:bodyPr vert="horz" wrap="square" lIns="0" tIns="0" rIns="0" bIns="0" rtlCol="0">
            <a:spAutoFit/>
          </a:bodyPr>
          <a:lstStyle/>
          <a:p>
            <a:pPr marL="318135">
              <a:lnSpc>
                <a:spcPct val="100000"/>
              </a:lnSpc>
              <a:tabLst>
                <a:tab pos="4772660" algn="l"/>
              </a:tabLst>
            </a:pPr>
            <a:r>
              <a:rPr sz="1800" dirty="0">
                <a:latin typeface="Univers for BP"/>
                <a:cs typeface="Univers for BP"/>
              </a:rPr>
              <a:t>Growth in GDP </a:t>
            </a:r>
            <a:r>
              <a:rPr sz="1800" spc="-5" dirty="0">
                <a:latin typeface="Univers for BP"/>
                <a:cs typeface="Univers for BP"/>
              </a:rPr>
              <a:t>and</a:t>
            </a:r>
            <a:r>
              <a:rPr sz="1800" spc="10" dirty="0">
                <a:latin typeface="Univers for BP"/>
                <a:cs typeface="Univers for BP"/>
              </a:rPr>
              <a:t> </a:t>
            </a:r>
            <a:r>
              <a:rPr sz="1800" dirty="0">
                <a:latin typeface="Univers for BP"/>
                <a:cs typeface="Univers for BP"/>
              </a:rPr>
              <a:t>primary</a:t>
            </a:r>
            <a:r>
              <a:rPr sz="1800" spc="-10" dirty="0">
                <a:latin typeface="Univers for BP"/>
                <a:cs typeface="Univers for BP"/>
              </a:rPr>
              <a:t> </a:t>
            </a:r>
            <a:r>
              <a:rPr sz="1800" spc="-5" dirty="0">
                <a:latin typeface="Univers for BP"/>
                <a:cs typeface="Univers for BP"/>
              </a:rPr>
              <a:t>energy	</a:t>
            </a:r>
            <a:r>
              <a:rPr sz="1800" dirty="0">
                <a:latin typeface="Univers for BP"/>
                <a:cs typeface="Univers for BP"/>
              </a:rPr>
              <a:t>Growth in urban population by</a:t>
            </a:r>
            <a:r>
              <a:rPr sz="1800" spc="-100" dirty="0">
                <a:latin typeface="Univers for BP"/>
                <a:cs typeface="Univers for BP"/>
              </a:rPr>
              <a:t> </a:t>
            </a:r>
            <a:r>
              <a:rPr sz="1800" spc="-5" dirty="0">
                <a:latin typeface="Univers for BP"/>
                <a:cs typeface="Univers for BP"/>
              </a:rPr>
              <a:t>region</a:t>
            </a:r>
            <a:endParaRPr sz="1800">
              <a:latin typeface="Univers for BP"/>
              <a:cs typeface="Univers for BP"/>
            </a:endParaRPr>
          </a:p>
          <a:p>
            <a:pPr>
              <a:lnSpc>
                <a:spcPct val="100000"/>
              </a:lnSpc>
              <a:spcBef>
                <a:spcPts val="30"/>
              </a:spcBef>
            </a:pPr>
            <a:endParaRPr sz="2200">
              <a:latin typeface="Times New Roman"/>
              <a:cs typeface="Times New Roman"/>
            </a:endParaRPr>
          </a:p>
          <a:p>
            <a:pPr marL="12700">
              <a:lnSpc>
                <a:spcPct val="100000"/>
              </a:lnSpc>
              <a:tabLst>
                <a:tab pos="4652645" algn="l"/>
              </a:tabLst>
            </a:pPr>
            <a:r>
              <a:rPr sz="1400" b="0" dirty="0">
                <a:latin typeface="Univers for BP Light"/>
                <a:cs typeface="Univers for BP Light"/>
              </a:rPr>
              <a:t>% per</a:t>
            </a:r>
            <a:r>
              <a:rPr sz="1400" b="0" spc="-15" dirty="0">
                <a:latin typeface="Univers for BP Light"/>
                <a:cs typeface="Univers for BP Light"/>
              </a:rPr>
              <a:t> </a:t>
            </a:r>
            <a:r>
              <a:rPr sz="1400" b="0" dirty="0">
                <a:latin typeface="Univers for BP Light"/>
                <a:cs typeface="Univers for BP Light"/>
              </a:rPr>
              <a:t>annum	</a:t>
            </a:r>
            <a:r>
              <a:rPr sz="2100" b="0" spc="-7" baseline="1984" dirty="0">
                <a:latin typeface="Univers for BP Light"/>
                <a:cs typeface="Univers for BP Light"/>
              </a:rPr>
              <a:t>Billions</a:t>
            </a:r>
            <a:endParaRPr sz="2100" baseline="1984">
              <a:latin typeface="Univers for BP Light"/>
              <a:cs typeface="Univers for BP Light"/>
            </a:endParaRPr>
          </a:p>
        </p:txBody>
      </p:sp>
      <p:sp>
        <p:nvSpPr>
          <p:cNvPr id="49" name="object 49"/>
          <p:cNvSpPr/>
          <p:nvPr/>
        </p:nvSpPr>
        <p:spPr>
          <a:xfrm>
            <a:off x="528827" y="111252"/>
            <a:ext cx="1681480" cy="251460"/>
          </a:xfrm>
          <a:custGeom>
            <a:avLst/>
            <a:gdLst/>
            <a:ahLst/>
            <a:cxnLst/>
            <a:rect l="l" t="t" r="r" b="b"/>
            <a:pathLst>
              <a:path w="1681480" h="251460">
                <a:moveTo>
                  <a:pt x="163906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639062" y="251460"/>
                </a:lnTo>
                <a:lnTo>
                  <a:pt x="1655361" y="248161"/>
                </a:lnTo>
                <a:lnTo>
                  <a:pt x="1668684" y="239172"/>
                </a:lnTo>
                <a:lnTo>
                  <a:pt x="1677673" y="225849"/>
                </a:lnTo>
                <a:lnTo>
                  <a:pt x="1680972" y="209550"/>
                </a:lnTo>
                <a:lnTo>
                  <a:pt x="1680972" y="41909"/>
                </a:lnTo>
                <a:lnTo>
                  <a:pt x="1677673" y="25610"/>
                </a:lnTo>
                <a:lnTo>
                  <a:pt x="1668684" y="12287"/>
                </a:lnTo>
                <a:lnTo>
                  <a:pt x="1655361" y="3298"/>
                </a:lnTo>
                <a:lnTo>
                  <a:pt x="1639062" y="0"/>
                </a:lnTo>
                <a:close/>
              </a:path>
            </a:pathLst>
          </a:custGeom>
          <a:solidFill>
            <a:srgbClr val="C8E3FF"/>
          </a:solidFill>
        </p:spPr>
        <p:txBody>
          <a:bodyPr wrap="square" lIns="0" tIns="0" rIns="0" bIns="0" rtlCol="0"/>
          <a:lstStyle/>
          <a:p>
            <a:endParaRPr/>
          </a:p>
        </p:txBody>
      </p:sp>
      <p:sp>
        <p:nvSpPr>
          <p:cNvPr id="50" name="object 50"/>
          <p:cNvSpPr txBox="1"/>
          <p:nvPr/>
        </p:nvSpPr>
        <p:spPr>
          <a:xfrm>
            <a:off x="620369" y="131698"/>
            <a:ext cx="1452245"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Economic </a:t>
            </a:r>
            <a:r>
              <a:rPr sz="1250" i="1" spc="-30" dirty="0">
                <a:latin typeface="Univers for BP"/>
                <a:cs typeface="Univers for BP"/>
              </a:rPr>
              <a:t>backdrop</a:t>
            </a:r>
            <a:endParaRPr sz="1250">
              <a:latin typeface="Univers for BP"/>
              <a:cs typeface="Univers for BP"/>
            </a:endParaRPr>
          </a:p>
        </p:txBody>
      </p:sp>
      <p:sp>
        <p:nvSpPr>
          <p:cNvPr id="51" name="object 51"/>
          <p:cNvSpPr/>
          <p:nvPr/>
        </p:nvSpPr>
        <p:spPr>
          <a:xfrm>
            <a:off x="5890259" y="5426964"/>
            <a:ext cx="1309370" cy="492759"/>
          </a:xfrm>
          <a:custGeom>
            <a:avLst/>
            <a:gdLst/>
            <a:ahLst/>
            <a:cxnLst/>
            <a:rect l="l" t="t" r="r" b="b"/>
            <a:pathLst>
              <a:path w="1309370" h="492760">
                <a:moveTo>
                  <a:pt x="1309115" y="0"/>
                </a:moveTo>
                <a:lnTo>
                  <a:pt x="0" y="0"/>
                </a:lnTo>
                <a:lnTo>
                  <a:pt x="0" y="492252"/>
                </a:lnTo>
                <a:lnTo>
                  <a:pt x="1309115" y="492252"/>
                </a:lnTo>
                <a:lnTo>
                  <a:pt x="1309115" y="0"/>
                </a:lnTo>
                <a:close/>
              </a:path>
            </a:pathLst>
          </a:custGeom>
          <a:solidFill>
            <a:srgbClr val="DC0000"/>
          </a:solidFill>
        </p:spPr>
        <p:txBody>
          <a:bodyPr wrap="square" lIns="0" tIns="0" rIns="0" bIns="0" rtlCol="0"/>
          <a:lstStyle/>
          <a:p>
            <a:endParaRPr/>
          </a:p>
        </p:txBody>
      </p:sp>
      <p:sp>
        <p:nvSpPr>
          <p:cNvPr id="52" name="object 52"/>
          <p:cNvSpPr/>
          <p:nvPr/>
        </p:nvSpPr>
        <p:spPr>
          <a:xfrm>
            <a:off x="7854695" y="4858511"/>
            <a:ext cx="1309370" cy="1061085"/>
          </a:xfrm>
          <a:custGeom>
            <a:avLst/>
            <a:gdLst/>
            <a:ahLst/>
            <a:cxnLst/>
            <a:rect l="l" t="t" r="r" b="b"/>
            <a:pathLst>
              <a:path w="1309370" h="1061085">
                <a:moveTo>
                  <a:pt x="1309115" y="0"/>
                </a:moveTo>
                <a:lnTo>
                  <a:pt x="0" y="0"/>
                </a:lnTo>
                <a:lnTo>
                  <a:pt x="0" y="1060704"/>
                </a:lnTo>
                <a:lnTo>
                  <a:pt x="1309115" y="1060704"/>
                </a:lnTo>
                <a:lnTo>
                  <a:pt x="1309115" y="0"/>
                </a:lnTo>
                <a:close/>
              </a:path>
            </a:pathLst>
          </a:custGeom>
          <a:solidFill>
            <a:srgbClr val="DC0000"/>
          </a:solidFill>
        </p:spPr>
        <p:txBody>
          <a:bodyPr wrap="square" lIns="0" tIns="0" rIns="0" bIns="0" rtlCol="0"/>
          <a:lstStyle/>
          <a:p>
            <a:endParaRPr/>
          </a:p>
        </p:txBody>
      </p:sp>
      <p:sp>
        <p:nvSpPr>
          <p:cNvPr id="53" name="object 53"/>
          <p:cNvSpPr/>
          <p:nvPr/>
        </p:nvSpPr>
        <p:spPr>
          <a:xfrm>
            <a:off x="5890259" y="5426964"/>
            <a:ext cx="1309370" cy="492759"/>
          </a:xfrm>
          <a:custGeom>
            <a:avLst/>
            <a:gdLst/>
            <a:ahLst/>
            <a:cxnLst/>
            <a:rect l="l" t="t" r="r" b="b"/>
            <a:pathLst>
              <a:path w="1309370" h="492760">
                <a:moveTo>
                  <a:pt x="0" y="0"/>
                </a:moveTo>
                <a:lnTo>
                  <a:pt x="1309115" y="0"/>
                </a:lnTo>
                <a:lnTo>
                  <a:pt x="1309115" y="492252"/>
                </a:lnTo>
                <a:lnTo>
                  <a:pt x="0" y="492252"/>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7854695" y="4858511"/>
            <a:ext cx="1309370" cy="1061085"/>
          </a:xfrm>
          <a:custGeom>
            <a:avLst/>
            <a:gdLst/>
            <a:ahLst/>
            <a:cxnLst/>
            <a:rect l="l" t="t" r="r" b="b"/>
            <a:pathLst>
              <a:path w="1309370" h="1061085">
                <a:moveTo>
                  <a:pt x="0" y="0"/>
                </a:moveTo>
                <a:lnTo>
                  <a:pt x="1309115" y="0"/>
                </a:lnTo>
                <a:lnTo>
                  <a:pt x="1309115" y="1060704"/>
                </a:lnTo>
                <a:lnTo>
                  <a:pt x="0" y="1060704"/>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5890259" y="4600955"/>
            <a:ext cx="1309370" cy="826135"/>
          </a:xfrm>
          <a:custGeom>
            <a:avLst/>
            <a:gdLst/>
            <a:ahLst/>
            <a:cxnLst/>
            <a:rect l="l" t="t" r="r" b="b"/>
            <a:pathLst>
              <a:path w="1309370" h="826135">
                <a:moveTo>
                  <a:pt x="1309115" y="0"/>
                </a:moveTo>
                <a:lnTo>
                  <a:pt x="0" y="0"/>
                </a:lnTo>
                <a:lnTo>
                  <a:pt x="0" y="826008"/>
                </a:lnTo>
                <a:lnTo>
                  <a:pt x="1309115" y="826008"/>
                </a:lnTo>
                <a:lnTo>
                  <a:pt x="1309115" y="0"/>
                </a:lnTo>
                <a:close/>
              </a:path>
            </a:pathLst>
          </a:custGeom>
          <a:solidFill>
            <a:srgbClr val="3366FF"/>
          </a:solidFill>
        </p:spPr>
        <p:txBody>
          <a:bodyPr wrap="square" lIns="0" tIns="0" rIns="0" bIns="0" rtlCol="0"/>
          <a:lstStyle/>
          <a:p>
            <a:endParaRPr/>
          </a:p>
        </p:txBody>
      </p:sp>
      <p:sp>
        <p:nvSpPr>
          <p:cNvPr id="56" name="object 56"/>
          <p:cNvSpPr/>
          <p:nvPr/>
        </p:nvSpPr>
        <p:spPr>
          <a:xfrm>
            <a:off x="7854695" y="4203191"/>
            <a:ext cx="1309370" cy="655320"/>
          </a:xfrm>
          <a:custGeom>
            <a:avLst/>
            <a:gdLst/>
            <a:ahLst/>
            <a:cxnLst/>
            <a:rect l="l" t="t" r="r" b="b"/>
            <a:pathLst>
              <a:path w="1309370" h="655320">
                <a:moveTo>
                  <a:pt x="1309115" y="0"/>
                </a:moveTo>
                <a:lnTo>
                  <a:pt x="0" y="0"/>
                </a:lnTo>
                <a:lnTo>
                  <a:pt x="0" y="655319"/>
                </a:lnTo>
                <a:lnTo>
                  <a:pt x="1309115" y="655319"/>
                </a:lnTo>
                <a:lnTo>
                  <a:pt x="1309115" y="0"/>
                </a:lnTo>
                <a:close/>
              </a:path>
            </a:pathLst>
          </a:custGeom>
          <a:solidFill>
            <a:srgbClr val="3366FF"/>
          </a:solidFill>
        </p:spPr>
        <p:txBody>
          <a:bodyPr wrap="square" lIns="0" tIns="0" rIns="0" bIns="0" rtlCol="0"/>
          <a:lstStyle/>
          <a:p>
            <a:endParaRPr/>
          </a:p>
        </p:txBody>
      </p:sp>
      <p:sp>
        <p:nvSpPr>
          <p:cNvPr id="57" name="object 57"/>
          <p:cNvSpPr/>
          <p:nvPr/>
        </p:nvSpPr>
        <p:spPr>
          <a:xfrm>
            <a:off x="5890259" y="4600955"/>
            <a:ext cx="1309370" cy="826135"/>
          </a:xfrm>
          <a:custGeom>
            <a:avLst/>
            <a:gdLst/>
            <a:ahLst/>
            <a:cxnLst/>
            <a:rect l="l" t="t" r="r" b="b"/>
            <a:pathLst>
              <a:path w="1309370" h="826135">
                <a:moveTo>
                  <a:pt x="0" y="0"/>
                </a:moveTo>
                <a:lnTo>
                  <a:pt x="1309115" y="0"/>
                </a:lnTo>
                <a:lnTo>
                  <a:pt x="1309115" y="826008"/>
                </a:lnTo>
                <a:lnTo>
                  <a:pt x="0" y="826008"/>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7854695" y="4203191"/>
            <a:ext cx="1309370" cy="655320"/>
          </a:xfrm>
          <a:custGeom>
            <a:avLst/>
            <a:gdLst/>
            <a:ahLst/>
            <a:cxnLst/>
            <a:rect l="l" t="t" r="r" b="b"/>
            <a:pathLst>
              <a:path w="1309370" h="655320">
                <a:moveTo>
                  <a:pt x="0" y="0"/>
                </a:moveTo>
                <a:lnTo>
                  <a:pt x="1309115" y="0"/>
                </a:lnTo>
                <a:lnTo>
                  <a:pt x="1309115" y="655319"/>
                </a:lnTo>
                <a:lnTo>
                  <a:pt x="0" y="655319"/>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5890259" y="4230623"/>
            <a:ext cx="1309370" cy="370840"/>
          </a:xfrm>
          <a:custGeom>
            <a:avLst/>
            <a:gdLst/>
            <a:ahLst/>
            <a:cxnLst/>
            <a:rect l="l" t="t" r="r" b="b"/>
            <a:pathLst>
              <a:path w="1309370" h="370839">
                <a:moveTo>
                  <a:pt x="1309115" y="0"/>
                </a:moveTo>
                <a:lnTo>
                  <a:pt x="0" y="0"/>
                </a:lnTo>
                <a:lnTo>
                  <a:pt x="0" y="370331"/>
                </a:lnTo>
                <a:lnTo>
                  <a:pt x="1309115" y="370331"/>
                </a:lnTo>
                <a:lnTo>
                  <a:pt x="1309115" y="0"/>
                </a:lnTo>
                <a:close/>
              </a:path>
            </a:pathLst>
          </a:custGeom>
          <a:solidFill>
            <a:srgbClr val="8ADEFF"/>
          </a:solidFill>
        </p:spPr>
        <p:txBody>
          <a:bodyPr wrap="square" lIns="0" tIns="0" rIns="0" bIns="0" rtlCol="0"/>
          <a:lstStyle/>
          <a:p>
            <a:endParaRPr/>
          </a:p>
        </p:txBody>
      </p:sp>
      <p:sp>
        <p:nvSpPr>
          <p:cNvPr id="60" name="object 60"/>
          <p:cNvSpPr/>
          <p:nvPr/>
        </p:nvSpPr>
        <p:spPr>
          <a:xfrm>
            <a:off x="7854695" y="3742944"/>
            <a:ext cx="1309370" cy="460375"/>
          </a:xfrm>
          <a:custGeom>
            <a:avLst/>
            <a:gdLst/>
            <a:ahLst/>
            <a:cxnLst/>
            <a:rect l="l" t="t" r="r" b="b"/>
            <a:pathLst>
              <a:path w="1309370" h="460375">
                <a:moveTo>
                  <a:pt x="1309115" y="0"/>
                </a:moveTo>
                <a:lnTo>
                  <a:pt x="0" y="0"/>
                </a:lnTo>
                <a:lnTo>
                  <a:pt x="0" y="460247"/>
                </a:lnTo>
                <a:lnTo>
                  <a:pt x="1309115" y="460247"/>
                </a:lnTo>
                <a:lnTo>
                  <a:pt x="1309115" y="0"/>
                </a:lnTo>
                <a:close/>
              </a:path>
            </a:pathLst>
          </a:custGeom>
          <a:solidFill>
            <a:srgbClr val="8ADEFF"/>
          </a:solidFill>
        </p:spPr>
        <p:txBody>
          <a:bodyPr wrap="square" lIns="0" tIns="0" rIns="0" bIns="0" rtlCol="0"/>
          <a:lstStyle/>
          <a:p>
            <a:endParaRPr/>
          </a:p>
        </p:txBody>
      </p:sp>
      <p:sp>
        <p:nvSpPr>
          <p:cNvPr id="61" name="object 61"/>
          <p:cNvSpPr/>
          <p:nvPr/>
        </p:nvSpPr>
        <p:spPr>
          <a:xfrm>
            <a:off x="5890259" y="4230623"/>
            <a:ext cx="1309370" cy="370840"/>
          </a:xfrm>
          <a:custGeom>
            <a:avLst/>
            <a:gdLst/>
            <a:ahLst/>
            <a:cxnLst/>
            <a:rect l="l" t="t" r="r" b="b"/>
            <a:pathLst>
              <a:path w="1309370" h="370839">
                <a:moveTo>
                  <a:pt x="0" y="0"/>
                </a:moveTo>
                <a:lnTo>
                  <a:pt x="1309115" y="0"/>
                </a:lnTo>
                <a:lnTo>
                  <a:pt x="1309115" y="370331"/>
                </a:lnTo>
                <a:lnTo>
                  <a:pt x="0" y="370331"/>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7854695" y="3742944"/>
            <a:ext cx="1309370" cy="460375"/>
          </a:xfrm>
          <a:custGeom>
            <a:avLst/>
            <a:gdLst/>
            <a:ahLst/>
            <a:cxnLst/>
            <a:rect l="l" t="t" r="r" b="b"/>
            <a:pathLst>
              <a:path w="1309370" h="460375">
                <a:moveTo>
                  <a:pt x="0" y="0"/>
                </a:moveTo>
                <a:lnTo>
                  <a:pt x="1309115" y="0"/>
                </a:lnTo>
                <a:lnTo>
                  <a:pt x="1309115" y="460247"/>
                </a:lnTo>
                <a:lnTo>
                  <a:pt x="0" y="460247"/>
                </a:lnTo>
                <a:lnTo>
                  <a:pt x="0" y="0"/>
                </a:lnTo>
                <a:close/>
              </a:path>
            </a:pathLst>
          </a:custGeom>
          <a:ln w="9144">
            <a:solidFill>
              <a:srgbClr val="BEBEBE"/>
            </a:solidFill>
          </a:ln>
        </p:spPr>
        <p:txBody>
          <a:bodyPr wrap="square" lIns="0" tIns="0" rIns="0" bIns="0" rtlCol="0"/>
          <a:lstStyle/>
          <a:p>
            <a:endParaRPr/>
          </a:p>
        </p:txBody>
      </p:sp>
      <p:sp>
        <p:nvSpPr>
          <p:cNvPr id="63" name="object 63"/>
          <p:cNvSpPr/>
          <p:nvPr/>
        </p:nvSpPr>
        <p:spPr>
          <a:xfrm>
            <a:off x="5890259" y="3788664"/>
            <a:ext cx="1309370" cy="441959"/>
          </a:xfrm>
          <a:custGeom>
            <a:avLst/>
            <a:gdLst/>
            <a:ahLst/>
            <a:cxnLst/>
            <a:rect l="l" t="t" r="r" b="b"/>
            <a:pathLst>
              <a:path w="1309370" h="441960">
                <a:moveTo>
                  <a:pt x="1309115" y="0"/>
                </a:moveTo>
                <a:lnTo>
                  <a:pt x="0" y="0"/>
                </a:lnTo>
                <a:lnTo>
                  <a:pt x="0" y="441960"/>
                </a:lnTo>
                <a:lnTo>
                  <a:pt x="1309115" y="441960"/>
                </a:lnTo>
                <a:lnTo>
                  <a:pt x="1309115" y="0"/>
                </a:lnTo>
                <a:close/>
              </a:path>
            </a:pathLst>
          </a:custGeom>
          <a:solidFill>
            <a:srgbClr val="FFCC00"/>
          </a:solidFill>
        </p:spPr>
        <p:txBody>
          <a:bodyPr wrap="square" lIns="0" tIns="0" rIns="0" bIns="0" rtlCol="0"/>
          <a:lstStyle/>
          <a:p>
            <a:endParaRPr/>
          </a:p>
        </p:txBody>
      </p:sp>
      <p:sp>
        <p:nvSpPr>
          <p:cNvPr id="64" name="object 64"/>
          <p:cNvSpPr/>
          <p:nvPr/>
        </p:nvSpPr>
        <p:spPr>
          <a:xfrm>
            <a:off x="7854695" y="3099816"/>
            <a:ext cx="1309370" cy="643255"/>
          </a:xfrm>
          <a:custGeom>
            <a:avLst/>
            <a:gdLst/>
            <a:ahLst/>
            <a:cxnLst/>
            <a:rect l="l" t="t" r="r" b="b"/>
            <a:pathLst>
              <a:path w="1309370" h="643254">
                <a:moveTo>
                  <a:pt x="1309115" y="0"/>
                </a:moveTo>
                <a:lnTo>
                  <a:pt x="0" y="0"/>
                </a:lnTo>
                <a:lnTo>
                  <a:pt x="0" y="643128"/>
                </a:lnTo>
                <a:lnTo>
                  <a:pt x="1309115" y="643128"/>
                </a:lnTo>
                <a:lnTo>
                  <a:pt x="1309115" y="0"/>
                </a:lnTo>
                <a:close/>
              </a:path>
            </a:pathLst>
          </a:custGeom>
          <a:solidFill>
            <a:srgbClr val="FFCC00"/>
          </a:solidFill>
        </p:spPr>
        <p:txBody>
          <a:bodyPr wrap="square" lIns="0" tIns="0" rIns="0" bIns="0" rtlCol="0"/>
          <a:lstStyle/>
          <a:p>
            <a:endParaRPr/>
          </a:p>
        </p:txBody>
      </p:sp>
      <p:sp>
        <p:nvSpPr>
          <p:cNvPr id="65" name="object 65"/>
          <p:cNvSpPr/>
          <p:nvPr/>
        </p:nvSpPr>
        <p:spPr>
          <a:xfrm>
            <a:off x="5890259" y="3788664"/>
            <a:ext cx="1309370" cy="441959"/>
          </a:xfrm>
          <a:custGeom>
            <a:avLst/>
            <a:gdLst/>
            <a:ahLst/>
            <a:cxnLst/>
            <a:rect l="l" t="t" r="r" b="b"/>
            <a:pathLst>
              <a:path w="1309370" h="441960">
                <a:moveTo>
                  <a:pt x="0" y="0"/>
                </a:moveTo>
                <a:lnTo>
                  <a:pt x="1309115" y="0"/>
                </a:lnTo>
                <a:lnTo>
                  <a:pt x="1309115" y="441960"/>
                </a:lnTo>
                <a:lnTo>
                  <a:pt x="0" y="441960"/>
                </a:lnTo>
                <a:lnTo>
                  <a:pt x="0" y="0"/>
                </a:lnTo>
                <a:close/>
              </a:path>
            </a:pathLst>
          </a:custGeom>
          <a:ln w="9144">
            <a:solidFill>
              <a:srgbClr val="BEBEBE"/>
            </a:solidFill>
          </a:ln>
        </p:spPr>
        <p:txBody>
          <a:bodyPr wrap="square" lIns="0" tIns="0" rIns="0" bIns="0" rtlCol="0"/>
          <a:lstStyle/>
          <a:p>
            <a:endParaRPr/>
          </a:p>
        </p:txBody>
      </p:sp>
      <p:sp>
        <p:nvSpPr>
          <p:cNvPr id="66" name="object 66"/>
          <p:cNvSpPr/>
          <p:nvPr/>
        </p:nvSpPr>
        <p:spPr>
          <a:xfrm>
            <a:off x="7854695" y="3099816"/>
            <a:ext cx="1309370" cy="643255"/>
          </a:xfrm>
          <a:custGeom>
            <a:avLst/>
            <a:gdLst/>
            <a:ahLst/>
            <a:cxnLst/>
            <a:rect l="l" t="t" r="r" b="b"/>
            <a:pathLst>
              <a:path w="1309370" h="643254">
                <a:moveTo>
                  <a:pt x="0" y="0"/>
                </a:moveTo>
                <a:lnTo>
                  <a:pt x="1309115" y="0"/>
                </a:lnTo>
                <a:lnTo>
                  <a:pt x="1309115" y="643128"/>
                </a:lnTo>
                <a:lnTo>
                  <a:pt x="0" y="643128"/>
                </a:lnTo>
                <a:lnTo>
                  <a:pt x="0" y="0"/>
                </a:lnTo>
                <a:close/>
              </a:path>
            </a:pathLst>
          </a:custGeom>
          <a:ln w="9144">
            <a:solidFill>
              <a:srgbClr val="BEBEBE"/>
            </a:solidFill>
          </a:ln>
        </p:spPr>
        <p:txBody>
          <a:bodyPr wrap="square" lIns="0" tIns="0" rIns="0" bIns="0" rtlCol="0"/>
          <a:lstStyle/>
          <a:p>
            <a:endParaRPr/>
          </a:p>
        </p:txBody>
      </p:sp>
      <p:sp>
        <p:nvSpPr>
          <p:cNvPr id="67" name="object 67"/>
          <p:cNvSpPr/>
          <p:nvPr/>
        </p:nvSpPr>
        <p:spPr>
          <a:xfrm>
            <a:off x="5890259" y="3358896"/>
            <a:ext cx="1309370" cy="429895"/>
          </a:xfrm>
          <a:custGeom>
            <a:avLst/>
            <a:gdLst/>
            <a:ahLst/>
            <a:cxnLst/>
            <a:rect l="l" t="t" r="r" b="b"/>
            <a:pathLst>
              <a:path w="1309370" h="429895">
                <a:moveTo>
                  <a:pt x="1309115" y="0"/>
                </a:moveTo>
                <a:lnTo>
                  <a:pt x="0" y="0"/>
                </a:lnTo>
                <a:lnTo>
                  <a:pt x="0" y="429767"/>
                </a:lnTo>
                <a:lnTo>
                  <a:pt x="1309115" y="429767"/>
                </a:lnTo>
                <a:lnTo>
                  <a:pt x="1309115" y="0"/>
                </a:lnTo>
                <a:close/>
              </a:path>
            </a:pathLst>
          </a:custGeom>
          <a:solidFill>
            <a:srgbClr val="009900"/>
          </a:solidFill>
        </p:spPr>
        <p:txBody>
          <a:bodyPr wrap="square" lIns="0" tIns="0" rIns="0" bIns="0" rtlCol="0"/>
          <a:lstStyle/>
          <a:p>
            <a:endParaRPr/>
          </a:p>
        </p:txBody>
      </p:sp>
      <p:sp>
        <p:nvSpPr>
          <p:cNvPr id="68" name="object 68"/>
          <p:cNvSpPr/>
          <p:nvPr/>
        </p:nvSpPr>
        <p:spPr>
          <a:xfrm>
            <a:off x="7854695" y="2759964"/>
            <a:ext cx="1309370" cy="340360"/>
          </a:xfrm>
          <a:custGeom>
            <a:avLst/>
            <a:gdLst/>
            <a:ahLst/>
            <a:cxnLst/>
            <a:rect l="l" t="t" r="r" b="b"/>
            <a:pathLst>
              <a:path w="1309370" h="340360">
                <a:moveTo>
                  <a:pt x="1309115" y="0"/>
                </a:moveTo>
                <a:lnTo>
                  <a:pt x="0" y="0"/>
                </a:lnTo>
                <a:lnTo>
                  <a:pt x="0" y="339851"/>
                </a:lnTo>
                <a:lnTo>
                  <a:pt x="1309115" y="339851"/>
                </a:lnTo>
                <a:lnTo>
                  <a:pt x="1309115" y="0"/>
                </a:lnTo>
                <a:close/>
              </a:path>
            </a:pathLst>
          </a:custGeom>
          <a:solidFill>
            <a:srgbClr val="009900"/>
          </a:solidFill>
        </p:spPr>
        <p:txBody>
          <a:bodyPr wrap="square" lIns="0" tIns="0" rIns="0" bIns="0" rtlCol="0"/>
          <a:lstStyle/>
          <a:p>
            <a:endParaRPr/>
          </a:p>
        </p:txBody>
      </p:sp>
      <p:sp>
        <p:nvSpPr>
          <p:cNvPr id="69" name="object 69"/>
          <p:cNvSpPr/>
          <p:nvPr/>
        </p:nvSpPr>
        <p:spPr>
          <a:xfrm>
            <a:off x="5890259" y="3358896"/>
            <a:ext cx="1309370" cy="429895"/>
          </a:xfrm>
          <a:custGeom>
            <a:avLst/>
            <a:gdLst/>
            <a:ahLst/>
            <a:cxnLst/>
            <a:rect l="l" t="t" r="r" b="b"/>
            <a:pathLst>
              <a:path w="1309370" h="429895">
                <a:moveTo>
                  <a:pt x="0" y="0"/>
                </a:moveTo>
                <a:lnTo>
                  <a:pt x="1309115" y="0"/>
                </a:lnTo>
                <a:lnTo>
                  <a:pt x="1309115" y="429767"/>
                </a:lnTo>
                <a:lnTo>
                  <a:pt x="0" y="429767"/>
                </a:lnTo>
                <a:lnTo>
                  <a:pt x="0" y="0"/>
                </a:lnTo>
                <a:close/>
              </a:path>
            </a:pathLst>
          </a:custGeom>
          <a:ln w="9144">
            <a:solidFill>
              <a:srgbClr val="BEBEBE"/>
            </a:solidFill>
          </a:ln>
        </p:spPr>
        <p:txBody>
          <a:bodyPr wrap="square" lIns="0" tIns="0" rIns="0" bIns="0" rtlCol="0"/>
          <a:lstStyle/>
          <a:p>
            <a:endParaRPr/>
          </a:p>
        </p:txBody>
      </p:sp>
      <p:sp>
        <p:nvSpPr>
          <p:cNvPr id="70" name="object 70"/>
          <p:cNvSpPr/>
          <p:nvPr/>
        </p:nvSpPr>
        <p:spPr>
          <a:xfrm>
            <a:off x="7854695" y="2759964"/>
            <a:ext cx="1309370" cy="340360"/>
          </a:xfrm>
          <a:custGeom>
            <a:avLst/>
            <a:gdLst/>
            <a:ahLst/>
            <a:cxnLst/>
            <a:rect l="l" t="t" r="r" b="b"/>
            <a:pathLst>
              <a:path w="1309370" h="340360">
                <a:moveTo>
                  <a:pt x="0" y="0"/>
                </a:moveTo>
                <a:lnTo>
                  <a:pt x="1309115" y="0"/>
                </a:lnTo>
                <a:lnTo>
                  <a:pt x="1309115" y="339851"/>
                </a:lnTo>
                <a:lnTo>
                  <a:pt x="0" y="339851"/>
                </a:lnTo>
                <a:lnTo>
                  <a:pt x="0" y="0"/>
                </a:lnTo>
                <a:close/>
              </a:path>
            </a:pathLst>
          </a:custGeom>
          <a:ln w="9144">
            <a:solidFill>
              <a:srgbClr val="BEBEBE"/>
            </a:solidFill>
          </a:ln>
        </p:spPr>
        <p:txBody>
          <a:bodyPr wrap="square" lIns="0" tIns="0" rIns="0" bIns="0" rtlCol="0"/>
          <a:lstStyle/>
          <a:p>
            <a:endParaRPr/>
          </a:p>
        </p:txBody>
      </p:sp>
      <p:sp>
        <p:nvSpPr>
          <p:cNvPr id="71" name="object 71"/>
          <p:cNvSpPr/>
          <p:nvPr/>
        </p:nvSpPr>
        <p:spPr>
          <a:xfrm>
            <a:off x="5890259" y="2927604"/>
            <a:ext cx="1309370" cy="431800"/>
          </a:xfrm>
          <a:custGeom>
            <a:avLst/>
            <a:gdLst/>
            <a:ahLst/>
            <a:cxnLst/>
            <a:rect l="l" t="t" r="r" b="b"/>
            <a:pathLst>
              <a:path w="1309370" h="431800">
                <a:moveTo>
                  <a:pt x="1309115" y="0"/>
                </a:moveTo>
                <a:lnTo>
                  <a:pt x="0" y="0"/>
                </a:lnTo>
                <a:lnTo>
                  <a:pt x="0" y="431292"/>
                </a:lnTo>
                <a:lnTo>
                  <a:pt x="1309115" y="431292"/>
                </a:lnTo>
                <a:lnTo>
                  <a:pt x="1309115" y="0"/>
                </a:lnTo>
                <a:close/>
              </a:path>
            </a:pathLst>
          </a:custGeom>
          <a:solidFill>
            <a:srgbClr val="BEBEBE"/>
          </a:solidFill>
        </p:spPr>
        <p:txBody>
          <a:bodyPr wrap="square" lIns="0" tIns="0" rIns="0" bIns="0" rtlCol="0"/>
          <a:lstStyle/>
          <a:p>
            <a:endParaRPr/>
          </a:p>
        </p:txBody>
      </p:sp>
      <p:sp>
        <p:nvSpPr>
          <p:cNvPr id="72" name="object 72"/>
          <p:cNvSpPr/>
          <p:nvPr/>
        </p:nvSpPr>
        <p:spPr>
          <a:xfrm>
            <a:off x="7854695" y="2377439"/>
            <a:ext cx="1309370" cy="382905"/>
          </a:xfrm>
          <a:custGeom>
            <a:avLst/>
            <a:gdLst/>
            <a:ahLst/>
            <a:cxnLst/>
            <a:rect l="l" t="t" r="r" b="b"/>
            <a:pathLst>
              <a:path w="1309370" h="382905">
                <a:moveTo>
                  <a:pt x="1309115" y="0"/>
                </a:moveTo>
                <a:lnTo>
                  <a:pt x="0" y="0"/>
                </a:lnTo>
                <a:lnTo>
                  <a:pt x="0" y="382524"/>
                </a:lnTo>
                <a:lnTo>
                  <a:pt x="1309115" y="382524"/>
                </a:lnTo>
                <a:lnTo>
                  <a:pt x="1309115" y="0"/>
                </a:lnTo>
                <a:close/>
              </a:path>
            </a:pathLst>
          </a:custGeom>
          <a:solidFill>
            <a:srgbClr val="BEBEBE"/>
          </a:solidFill>
        </p:spPr>
        <p:txBody>
          <a:bodyPr wrap="square" lIns="0" tIns="0" rIns="0" bIns="0" rtlCol="0"/>
          <a:lstStyle/>
          <a:p>
            <a:endParaRPr/>
          </a:p>
        </p:txBody>
      </p:sp>
      <p:sp>
        <p:nvSpPr>
          <p:cNvPr id="73" name="object 73"/>
          <p:cNvSpPr/>
          <p:nvPr/>
        </p:nvSpPr>
        <p:spPr>
          <a:xfrm>
            <a:off x="5562600" y="2324100"/>
            <a:ext cx="0" cy="3595370"/>
          </a:xfrm>
          <a:custGeom>
            <a:avLst/>
            <a:gdLst/>
            <a:ahLst/>
            <a:cxnLst/>
            <a:rect l="l" t="t" r="r" b="b"/>
            <a:pathLst>
              <a:path h="3595370">
                <a:moveTo>
                  <a:pt x="0" y="3595116"/>
                </a:moveTo>
                <a:lnTo>
                  <a:pt x="0" y="0"/>
                </a:lnTo>
              </a:path>
            </a:pathLst>
          </a:custGeom>
          <a:ln w="9144">
            <a:solidFill>
              <a:srgbClr val="666666"/>
            </a:solidFill>
          </a:ln>
        </p:spPr>
        <p:txBody>
          <a:bodyPr wrap="square" lIns="0" tIns="0" rIns="0" bIns="0" rtlCol="0"/>
          <a:lstStyle/>
          <a:p>
            <a:endParaRPr/>
          </a:p>
        </p:txBody>
      </p:sp>
      <p:sp>
        <p:nvSpPr>
          <p:cNvPr id="74" name="object 74"/>
          <p:cNvSpPr/>
          <p:nvPr/>
        </p:nvSpPr>
        <p:spPr>
          <a:xfrm>
            <a:off x="5562600" y="59192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5" name="object 75"/>
          <p:cNvSpPr/>
          <p:nvPr/>
        </p:nvSpPr>
        <p:spPr>
          <a:xfrm>
            <a:off x="5562600" y="50200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6" name="object 76"/>
          <p:cNvSpPr/>
          <p:nvPr/>
        </p:nvSpPr>
        <p:spPr>
          <a:xfrm>
            <a:off x="5562600" y="41208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7" name="object 77"/>
          <p:cNvSpPr/>
          <p:nvPr/>
        </p:nvSpPr>
        <p:spPr>
          <a:xfrm>
            <a:off x="5562600" y="32217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8" name="object 78"/>
          <p:cNvSpPr/>
          <p:nvPr/>
        </p:nvSpPr>
        <p:spPr>
          <a:xfrm>
            <a:off x="5562600" y="23241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9" name="object 79"/>
          <p:cNvSpPr/>
          <p:nvPr/>
        </p:nvSpPr>
        <p:spPr>
          <a:xfrm>
            <a:off x="5562600" y="5919215"/>
            <a:ext cx="3929379" cy="0"/>
          </a:xfrm>
          <a:custGeom>
            <a:avLst/>
            <a:gdLst/>
            <a:ahLst/>
            <a:cxnLst/>
            <a:rect l="l" t="t" r="r" b="b"/>
            <a:pathLst>
              <a:path w="3929379">
                <a:moveTo>
                  <a:pt x="0" y="0"/>
                </a:moveTo>
                <a:lnTo>
                  <a:pt x="3928872" y="0"/>
                </a:lnTo>
              </a:path>
            </a:pathLst>
          </a:custGeom>
          <a:ln w="9144">
            <a:solidFill>
              <a:srgbClr val="666666"/>
            </a:solidFill>
          </a:ln>
        </p:spPr>
        <p:txBody>
          <a:bodyPr wrap="square" lIns="0" tIns="0" rIns="0" bIns="0" rtlCol="0"/>
          <a:lstStyle/>
          <a:p>
            <a:endParaRPr/>
          </a:p>
        </p:txBody>
      </p:sp>
      <p:sp>
        <p:nvSpPr>
          <p:cNvPr id="80" name="object 80"/>
          <p:cNvSpPr txBox="1"/>
          <p:nvPr/>
        </p:nvSpPr>
        <p:spPr>
          <a:xfrm>
            <a:off x="6284467" y="5558840"/>
            <a:ext cx="521970" cy="235585"/>
          </a:xfrm>
          <a:prstGeom prst="rect">
            <a:avLst/>
          </a:prstGeom>
        </p:spPr>
        <p:txBody>
          <a:bodyPr vert="horz" wrap="square" lIns="0" tIns="0" rIns="0" bIns="0" rtlCol="0">
            <a:spAutoFit/>
          </a:bodyPr>
          <a:lstStyle/>
          <a:p>
            <a:pPr marL="12700">
              <a:lnSpc>
                <a:spcPct val="100000"/>
              </a:lnSpc>
            </a:pPr>
            <a:r>
              <a:rPr sz="1400" spc="-10" dirty="0">
                <a:solidFill>
                  <a:srgbClr val="FFFFFF"/>
                </a:solidFill>
                <a:latin typeface="Univers for BP"/>
                <a:cs typeface="Univers for BP"/>
              </a:rPr>
              <a:t>A</a:t>
            </a:r>
            <a:r>
              <a:rPr sz="1400" dirty="0">
                <a:solidFill>
                  <a:srgbClr val="FFFFFF"/>
                </a:solidFill>
                <a:latin typeface="Univers for BP"/>
                <a:cs typeface="Univers for BP"/>
              </a:rPr>
              <a:t>frica</a:t>
            </a:r>
            <a:endParaRPr sz="1400">
              <a:latin typeface="Univers for BP"/>
              <a:cs typeface="Univers for BP"/>
            </a:endParaRPr>
          </a:p>
        </p:txBody>
      </p:sp>
      <p:sp>
        <p:nvSpPr>
          <p:cNvPr id="93" name="object 93"/>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4" name="object 94"/>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20</a:t>
            </a:fld>
            <a:endParaRPr dirty="0"/>
          </a:p>
        </p:txBody>
      </p:sp>
      <p:sp>
        <p:nvSpPr>
          <p:cNvPr id="81" name="object 81"/>
          <p:cNvSpPr txBox="1"/>
          <p:nvPr/>
        </p:nvSpPr>
        <p:spPr>
          <a:xfrm>
            <a:off x="6290564" y="4899914"/>
            <a:ext cx="51054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h</a:t>
            </a:r>
            <a:r>
              <a:rPr sz="1400" dirty="0">
                <a:solidFill>
                  <a:srgbClr val="FFFFFF"/>
                </a:solidFill>
                <a:latin typeface="Univers for BP"/>
                <a:cs typeface="Univers for BP"/>
              </a:rPr>
              <a:t>i</a:t>
            </a:r>
            <a:r>
              <a:rPr sz="1400" spc="-10" dirty="0">
                <a:solidFill>
                  <a:srgbClr val="FFFFFF"/>
                </a:solidFill>
                <a:latin typeface="Univers for BP"/>
                <a:cs typeface="Univers for BP"/>
              </a:rPr>
              <a:t>n</a:t>
            </a:r>
            <a:r>
              <a:rPr sz="1400" dirty="0">
                <a:solidFill>
                  <a:srgbClr val="FFFFFF"/>
                </a:solidFill>
                <a:latin typeface="Univers for BP"/>
                <a:cs typeface="Univers for BP"/>
              </a:rPr>
              <a:t>a</a:t>
            </a:r>
            <a:endParaRPr sz="1400">
              <a:latin typeface="Univers for BP"/>
              <a:cs typeface="Univers for BP"/>
            </a:endParaRPr>
          </a:p>
        </p:txBody>
      </p:sp>
      <p:sp>
        <p:nvSpPr>
          <p:cNvPr id="82" name="object 82"/>
          <p:cNvSpPr txBox="1"/>
          <p:nvPr/>
        </p:nvSpPr>
        <p:spPr>
          <a:xfrm>
            <a:off x="6324091" y="4301870"/>
            <a:ext cx="44132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I</a:t>
            </a:r>
            <a:r>
              <a:rPr sz="1400" spc="-10" dirty="0">
                <a:latin typeface="Univers for BP"/>
                <a:cs typeface="Univers for BP"/>
              </a:rPr>
              <a:t>nd</a:t>
            </a:r>
            <a:r>
              <a:rPr sz="1400" dirty="0">
                <a:latin typeface="Univers for BP"/>
                <a:cs typeface="Univers for BP"/>
              </a:rPr>
              <a:t>ia</a:t>
            </a:r>
            <a:endParaRPr sz="1400">
              <a:latin typeface="Univers for BP"/>
              <a:cs typeface="Univers for BP"/>
            </a:endParaRPr>
          </a:p>
        </p:txBody>
      </p:sp>
      <p:sp>
        <p:nvSpPr>
          <p:cNvPr id="83" name="object 83"/>
          <p:cNvSpPr txBox="1"/>
          <p:nvPr/>
        </p:nvSpPr>
        <p:spPr>
          <a:xfrm>
            <a:off x="6269863" y="3040634"/>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84" name="object 84"/>
          <p:cNvSpPr txBox="1"/>
          <p:nvPr/>
        </p:nvSpPr>
        <p:spPr>
          <a:xfrm>
            <a:off x="5138673" y="5795975"/>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85" name="object 85"/>
          <p:cNvSpPr txBox="1"/>
          <p:nvPr/>
        </p:nvSpPr>
        <p:spPr>
          <a:xfrm>
            <a:off x="5138673" y="489686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86" name="object 86"/>
          <p:cNvSpPr txBox="1"/>
          <p:nvPr/>
        </p:nvSpPr>
        <p:spPr>
          <a:xfrm>
            <a:off x="5138673" y="3997959"/>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87" name="object 87"/>
          <p:cNvSpPr txBox="1"/>
          <p:nvPr/>
        </p:nvSpPr>
        <p:spPr>
          <a:xfrm>
            <a:off x="5138673" y="3098800"/>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88" name="object 88"/>
          <p:cNvSpPr txBox="1"/>
          <p:nvPr/>
        </p:nvSpPr>
        <p:spPr>
          <a:xfrm>
            <a:off x="5138673" y="219989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89" name="object 89"/>
          <p:cNvSpPr txBox="1"/>
          <p:nvPr/>
        </p:nvSpPr>
        <p:spPr>
          <a:xfrm>
            <a:off x="6211570" y="6027013"/>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1990</a:t>
            </a:r>
            <a:r>
              <a:rPr sz="1400" b="0" spc="-10" dirty="0">
                <a:latin typeface="Univers for BP Light"/>
                <a:cs typeface="Univers for BP Light"/>
              </a:rPr>
              <a:t>-</a:t>
            </a:r>
            <a:r>
              <a:rPr sz="1400" b="0" dirty="0">
                <a:latin typeface="Univers for BP Light"/>
                <a:cs typeface="Univers for BP Light"/>
              </a:rPr>
              <a:t>15</a:t>
            </a:r>
            <a:endParaRPr sz="1400">
              <a:latin typeface="Univers for BP Light"/>
              <a:cs typeface="Univers for BP Light"/>
            </a:endParaRPr>
          </a:p>
        </p:txBody>
      </p:sp>
      <p:sp>
        <p:nvSpPr>
          <p:cNvPr id="90" name="object 90"/>
          <p:cNvSpPr txBox="1"/>
          <p:nvPr/>
        </p:nvSpPr>
        <p:spPr>
          <a:xfrm>
            <a:off x="8176386" y="6027013"/>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2015</a:t>
            </a: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91" name="object 91"/>
          <p:cNvSpPr txBox="1"/>
          <p:nvPr/>
        </p:nvSpPr>
        <p:spPr>
          <a:xfrm>
            <a:off x="6295771" y="3481323"/>
            <a:ext cx="52197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10" dirty="0">
                <a:latin typeface="Univers for BP"/>
                <a:cs typeface="Univers for BP"/>
              </a:rPr>
              <a:t>E</a:t>
            </a:r>
            <a:r>
              <a:rPr sz="1400" dirty="0">
                <a:latin typeface="Univers for BP"/>
                <a:cs typeface="Univers for BP"/>
              </a:rPr>
              <a:t>CD</a:t>
            </a:r>
            <a:endParaRPr sz="1400">
              <a:latin typeface="Univers for BP"/>
              <a:cs typeface="Univers for BP"/>
            </a:endParaRPr>
          </a:p>
        </p:txBody>
      </p:sp>
      <p:sp>
        <p:nvSpPr>
          <p:cNvPr id="92" name="object 92"/>
          <p:cNvSpPr txBox="1"/>
          <p:nvPr/>
        </p:nvSpPr>
        <p:spPr>
          <a:xfrm>
            <a:off x="6101334" y="3899154"/>
            <a:ext cx="91503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Other</a:t>
            </a:r>
            <a:r>
              <a:rPr sz="1400" spc="-100" dirty="0">
                <a:latin typeface="Univers for BP"/>
                <a:cs typeface="Univers for BP"/>
              </a:rPr>
              <a:t> </a:t>
            </a:r>
            <a:r>
              <a:rPr sz="1400" spc="-5" dirty="0">
                <a:latin typeface="Univers for BP"/>
                <a:cs typeface="Univers for BP"/>
              </a:rPr>
              <a:t>Asia</a:t>
            </a:r>
            <a:endParaRPr sz="1400">
              <a:latin typeface="Univers for BP"/>
              <a:cs typeface="Univers for BP"/>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6986270" cy="361950"/>
          </a:xfrm>
          <a:prstGeom prst="rect">
            <a:avLst/>
          </a:prstGeom>
        </p:spPr>
        <p:txBody>
          <a:bodyPr vert="horz" wrap="square" lIns="0" tIns="0" rIns="0" bIns="0" rtlCol="0">
            <a:spAutoFit/>
          </a:bodyPr>
          <a:lstStyle/>
          <a:p>
            <a:pPr marL="12700">
              <a:lnSpc>
                <a:spcPct val="100000"/>
              </a:lnSpc>
            </a:pPr>
            <a:r>
              <a:rPr spc="-5" dirty="0"/>
              <a:t>…partly offset by more rapid falls in energy</a:t>
            </a:r>
            <a:r>
              <a:rPr spc="170" dirty="0"/>
              <a:t> </a:t>
            </a:r>
            <a:r>
              <a:rPr spc="-5" dirty="0"/>
              <a:t>intensity</a:t>
            </a:r>
          </a:p>
        </p:txBody>
      </p:sp>
      <p:sp>
        <p:nvSpPr>
          <p:cNvPr id="3" name="object 3"/>
          <p:cNvSpPr txBox="1"/>
          <p:nvPr/>
        </p:nvSpPr>
        <p:spPr>
          <a:xfrm>
            <a:off x="517651" y="1355471"/>
            <a:ext cx="8932545" cy="4414520"/>
          </a:xfrm>
          <a:prstGeom prst="rect">
            <a:avLst/>
          </a:prstGeom>
        </p:spPr>
        <p:txBody>
          <a:bodyPr vert="horz" wrap="square" lIns="0" tIns="0" rIns="0" bIns="0" rtlCol="0">
            <a:spAutoFit/>
          </a:bodyPr>
          <a:lstStyle/>
          <a:p>
            <a:pPr marL="287020" marR="21971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expansion </a:t>
            </a:r>
            <a:r>
              <a:rPr sz="1800" b="0" dirty="0">
                <a:latin typeface="Univers for BP Light"/>
                <a:cs typeface="Univers for BP Light"/>
              </a:rPr>
              <a:t>in </a:t>
            </a:r>
            <a:r>
              <a:rPr sz="1800" b="0" spc="-5" dirty="0">
                <a:latin typeface="Univers for BP Light"/>
                <a:cs typeface="Univers for BP Light"/>
              </a:rPr>
              <a:t>global output </a:t>
            </a:r>
            <a:r>
              <a:rPr sz="1800" b="0" dirty="0">
                <a:latin typeface="Univers for BP Light"/>
                <a:cs typeface="Univers for BP Light"/>
              </a:rPr>
              <a:t>and </a:t>
            </a:r>
            <a:r>
              <a:rPr sz="1800" b="0" spc="-5" dirty="0">
                <a:latin typeface="Univers for BP Light"/>
                <a:cs typeface="Univers for BP Light"/>
              </a:rPr>
              <a:t>prosperity drives the growth </a:t>
            </a:r>
            <a:r>
              <a:rPr sz="1800" b="0" dirty="0">
                <a:latin typeface="Univers for BP Light"/>
                <a:cs typeface="Univers for BP Light"/>
              </a:rPr>
              <a:t>in </a:t>
            </a:r>
            <a:r>
              <a:rPr sz="1800" b="0" spc="-5" dirty="0">
                <a:latin typeface="Univers for BP Light"/>
                <a:cs typeface="Univers for BP Light"/>
              </a:rPr>
              <a:t>energy demand,  </a:t>
            </a:r>
            <a:r>
              <a:rPr sz="1800" b="0" dirty="0">
                <a:latin typeface="Univers for BP Light"/>
                <a:cs typeface="Univers for BP Light"/>
              </a:rPr>
              <a:t>with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energy consumption led by fast-growing developing</a:t>
            </a:r>
            <a:r>
              <a:rPr sz="1800" b="0" spc="130" dirty="0">
                <a:latin typeface="Univers for BP Light"/>
                <a:cs typeface="Univers for BP Light"/>
              </a:rPr>
              <a:t> </a:t>
            </a:r>
            <a:r>
              <a:rPr sz="1800" b="0" spc="-5" dirty="0">
                <a:latin typeface="Univers for BP Light"/>
                <a:cs typeface="Univers for BP Light"/>
              </a:rPr>
              <a:t>economies.</a:t>
            </a:r>
            <a:endParaRPr sz="1800">
              <a:latin typeface="Univers for BP Light"/>
              <a:cs typeface="Univers for BP Light"/>
            </a:endParaRPr>
          </a:p>
          <a:p>
            <a:pPr marL="287020" marR="81470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Global energy demand </a:t>
            </a:r>
            <a:r>
              <a:rPr sz="1800" b="0" dirty="0">
                <a:latin typeface="Univers for BP Light"/>
                <a:cs typeface="Univers for BP Light"/>
              </a:rPr>
              <a:t>in the ET </a:t>
            </a:r>
            <a:r>
              <a:rPr sz="1800" b="0" spc="-5" dirty="0">
                <a:latin typeface="Univers for BP Light"/>
                <a:cs typeface="Univers for BP Light"/>
              </a:rPr>
              <a:t>scenario grows </a:t>
            </a:r>
            <a:r>
              <a:rPr sz="1800" b="0" dirty="0">
                <a:latin typeface="Univers for BP Light"/>
                <a:cs typeface="Univers for BP Light"/>
              </a:rPr>
              <a:t>at </a:t>
            </a:r>
            <a:r>
              <a:rPr sz="1800" b="0" spc="-5" dirty="0">
                <a:latin typeface="Univers for BP Light"/>
                <a:cs typeface="Univers for BP Light"/>
              </a:rPr>
              <a:t>around 1.3% </a:t>
            </a:r>
            <a:r>
              <a:rPr sz="1800" b="0" dirty="0">
                <a:latin typeface="Univers for BP Light"/>
                <a:cs typeface="Univers for BP Light"/>
              </a:rPr>
              <a:t>p.a.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Outlook, down </a:t>
            </a:r>
            <a:r>
              <a:rPr sz="1800" b="0" dirty="0">
                <a:latin typeface="Univers for BP Light"/>
                <a:cs typeface="Univers for BP Light"/>
              </a:rPr>
              <a:t>from </a:t>
            </a:r>
            <a:r>
              <a:rPr sz="1800" b="0" spc="-5" dirty="0">
                <a:latin typeface="Univers for BP Light"/>
                <a:cs typeface="Univers for BP Light"/>
              </a:rPr>
              <a:t>over </a:t>
            </a:r>
            <a:r>
              <a:rPr sz="1800" b="0" dirty="0">
                <a:latin typeface="Univers for BP Light"/>
                <a:cs typeface="Univers for BP Light"/>
              </a:rPr>
              <a:t>2% in the </a:t>
            </a:r>
            <a:r>
              <a:rPr sz="1800" b="0" spc="-5" dirty="0">
                <a:latin typeface="Univers for BP Light"/>
                <a:cs typeface="Univers for BP Light"/>
              </a:rPr>
              <a:t>previous </a:t>
            </a:r>
            <a:r>
              <a:rPr sz="1800" b="0" dirty="0">
                <a:latin typeface="Univers for BP Light"/>
                <a:cs typeface="Univers for BP Light"/>
              </a:rPr>
              <a:t>20</a:t>
            </a:r>
            <a:r>
              <a:rPr sz="1800" b="0" spc="-15"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This slowing </a:t>
            </a:r>
            <a:r>
              <a:rPr sz="1800" b="0" dirty="0">
                <a:latin typeface="Univers for BP Light"/>
                <a:cs typeface="Univers for BP Light"/>
              </a:rPr>
              <a:t>in </a:t>
            </a:r>
            <a:r>
              <a:rPr sz="1800" b="0" spc="-5" dirty="0">
                <a:latin typeface="Univers for BP Light"/>
                <a:cs typeface="Univers for BP Light"/>
              </a:rPr>
              <a:t>demand growth </a:t>
            </a:r>
            <a:r>
              <a:rPr sz="1800" b="0" dirty="0">
                <a:latin typeface="Univers for BP Light"/>
                <a:cs typeface="Univers for BP Light"/>
              </a:rPr>
              <a:t>is </a:t>
            </a:r>
            <a:r>
              <a:rPr sz="1800" b="0" spc="-5" dirty="0">
                <a:latin typeface="Univers for BP Light"/>
                <a:cs typeface="Univers for BP Light"/>
              </a:rPr>
              <a:t>largely due </a:t>
            </a:r>
            <a:r>
              <a:rPr sz="1800" b="0" dirty="0">
                <a:latin typeface="Univers for BP Light"/>
                <a:cs typeface="Univers for BP Light"/>
              </a:rPr>
              <a:t>to </a:t>
            </a:r>
            <a:r>
              <a:rPr sz="1800" b="0" spc="-5" dirty="0">
                <a:latin typeface="Univers for BP Light"/>
                <a:cs typeface="Univers for BP Light"/>
              </a:rPr>
              <a:t>energy intensity (energy used per  unit </a:t>
            </a:r>
            <a:r>
              <a:rPr sz="1800" b="0" dirty="0">
                <a:latin typeface="Univers for BP Light"/>
                <a:cs typeface="Univers for BP Light"/>
              </a:rPr>
              <a:t>of </a:t>
            </a:r>
            <a:r>
              <a:rPr sz="1800" b="0" spc="-5" dirty="0">
                <a:latin typeface="Univers for BP Light"/>
                <a:cs typeface="Univers for BP Light"/>
              </a:rPr>
              <a:t>GDP) falling more quickly </a:t>
            </a:r>
            <a:r>
              <a:rPr sz="1800" b="0" dirty="0">
                <a:latin typeface="Univers for BP Light"/>
                <a:cs typeface="Univers for BP Light"/>
              </a:rPr>
              <a:t>than in the past: </a:t>
            </a:r>
            <a:r>
              <a:rPr sz="1800" b="0" spc="-5" dirty="0">
                <a:latin typeface="Univers for BP Light"/>
                <a:cs typeface="Univers for BP Light"/>
              </a:rPr>
              <a:t>global GDP more </a:t>
            </a:r>
            <a:r>
              <a:rPr sz="1800" b="0" dirty="0">
                <a:latin typeface="Univers for BP Light"/>
                <a:cs typeface="Univers for BP Light"/>
              </a:rPr>
              <a:t>than </a:t>
            </a:r>
            <a:r>
              <a:rPr sz="1800" b="0" spc="-5" dirty="0">
                <a:latin typeface="Univers for BP Light"/>
                <a:cs typeface="Univers for BP Light"/>
              </a:rPr>
              <a:t>doubles over  </a:t>
            </a:r>
            <a:r>
              <a:rPr sz="1800" b="0" dirty="0">
                <a:latin typeface="Univers for BP Light"/>
                <a:cs typeface="Univers for BP Light"/>
              </a:rPr>
              <a:t>the </a:t>
            </a:r>
            <a:r>
              <a:rPr sz="1800" b="0" spc="-5" dirty="0">
                <a:latin typeface="Univers for BP Light"/>
                <a:cs typeface="Univers for BP Light"/>
              </a:rPr>
              <a:t>Outlook, but energy consumption increases </a:t>
            </a:r>
            <a:r>
              <a:rPr sz="1800" b="0" dirty="0">
                <a:latin typeface="Univers for BP Light"/>
                <a:cs typeface="Univers for BP Light"/>
              </a:rPr>
              <a:t>by </a:t>
            </a:r>
            <a:r>
              <a:rPr sz="1800" b="0" spc="-5" dirty="0">
                <a:latin typeface="Univers for BP Light"/>
                <a:cs typeface="Univers for BP Light"/>
              </a:rPr>
              <a:t>only</a:t>
            </a:r>
            <a:r>
              <a:rPr sz="1800" b="0" spc="75" dirty="0">
                <a:latin typeface="Univers for BP Light"/>
                <a:cs typeface="Univers for BP Light"/>
              </a:rPr>
              <a:t> </a:t>
            </a:r>
            <a:r>
              <a:rPr sz="1800" b="0" spc="-5" dirty="0">
                <a:latin typeface="Univers for BP Light"/>
                <a:cs typeface="Univers for BP Light"/>
              </a:rPr>
              <a:t>35%.</a:t>
            </a:r>
            <a:endParaRPr sz="1800">
              <a:latin typeface="Univers for BP Light"/>
              <a:cs typeface="Univers for BP Light"/>
            </a:endParaRPr>
          </a:p>
          <a:p>
            <a:pPr marL="287020" marR="495934" indent="-274320">
              <a:lnSpc>
                <a:spcPct val="100000"/>
              </a:lnSpc>
              <a:spcBef>
                <a:spcPts val="1080"/>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global trend towards increasing urbanization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continue, with  almost </a:t>
            </a:r>
            <a:r>
              <a:rPr sz="1800" b="0" dirty="0">
                <a:latin typeface="Univers for BP Light"/>
                <a:cs typeface="Univers for BP Light"/>
              </a:rPr>
              <a:t>2 </a:t>
            </a:r>
            <a:r>
              <a:rPr sz="1800" b="0" spc="-5" dirty="0">
                <a:latin typeface="Univers for BP Light"/>
                <a:cs typeface="Univers for BP Light"/>
              </a:rPr>
              <a:t>billion additional people likely </a:t>
            </a:r>
            <a:r>
              <a:rPr sz="1800" b="0" dirty="0">
                <a:latin typeface="Univers for BP Light"/>
                <a:cs typeface="Univers for BP Light"/>
              </a:rPr>
              <a:t>to </a:t>
            </a:r>
            <a:r>
              <a:rPr sz="1800" b="0" spc="-5" dirty="0">
                <a:latin typeface="Univers for BP Light"/>
                <a:cs typeface="Univers for BP Light"/>
              </a:rPr>
              <a:t>live </a:t>
            </a:r>
            <a:r>
              <a:rPr sz="1800" b="0" dirty="0">
                <a:latin typeface="Univers for BP Light"/>
                <a:cs typeface="Univers for BP Light"/>
              </a:rPr>
              <a:t>in </a:t>
            </a:r>
            <a:r>
              <a:rPr sz="1800" b="0" spc="-5" dirty="0">
                <a:latin typeface="Univers for BP Light"/>
                <a:cs typeface="Univers for BP Light"/>
              </a:rPr>
              <a:t>urban centres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a </a:t>
            </a:r>
            <a:r>
              <a:rPr sz="1800" b="0" spc="-5" dirty="0">
                <a:latin typeface="Univers for BP Light"/>
                <a:cs typeface="Univers for BP Light"/>
              </a:rPr>
              <a:t>slightly  </a:t>
            </a:r>
            <a:r>
              <a:rPr sz="1800" b="0" dirty="0">
                <a:latin typeface="Univers for BP Light"/>
                <a:cs typeface="Univers for BP Light"/>
              </a:rPr>
              <a:t>faster rate of </a:t>
            </a:r>
            <a:r>
              <a:rPr sz="1800" b="0" spc="-5" dirty="0">
                <a:latin typeface="Univers for BP Light"/>
                <a:cs typeface="Univers for BP Light"/>
              </a:rPr>
              <a:t>urbanization </a:t>
            </a:r>
            <a:r>
              <a:rPr sz="1800" b="0" dirty="0">
                <a:latin typeface="Univers for BP Light"/>
                <a:cs typeface="Univers for BP Light"/>
              </a:rPr>
              <a:t>than in </a:t>
            </a:r>
            <a:r>
              <a:rPr sz="1800" b="0" spc="-5" dirty="0">
                <a:latin typeface="Univers for BP Light"/>
                <a:cs typeface="Univers for BP Light"/>
              </a:rPr>
              <a:t>the</a:t>
            </a:r>
            <a:r>
              <a:rPr sz="1800" b="0" spc="-45" dirty="0">
                <a:latin typeface="Univers for BP Light"/>
                <a:cs typeface="Univers for BP Light"/>
              </a:rPr>
              <a:t> </a:t>
            </a:r>
            <a:r>
              <a:rPr sz="1800" b="0" dirty="0">
                <a:latin typeface="Univers for BP Light"/>
                <a:cs typeface="Univers for BP Light"/>
              </a:rPr>
              <a:t>past.</a:t>
            </a:r>
            <a:endParaRPr sz="1800">
              <a:latin typeface="Univers for BP Light"/>
              <a:cs typeface="Univers for BP Light"/>
            </a:endParaRPr>
          </a:p>
          <a:p>
            <a:pPr marL="287020" marR="7937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Much </a:t>
            </a:r>
            <a:r>
              <a:rPr sz="1800" b="0" spc="-5" dirty="0">
                <a:latin typeface="Univers for BP Light"/>
                <a:cs typeface="Univers for BP Light"/>
              </a:rPr>
              <a:t>of </a:t>
            </a:r>
            <a:r>
              <a:rPr sz="1800" b="0" dirty="0">
                <a:latin typeface="Univers for BP Light"/>
                <a:cs typeface="Univers for BP Light"/>
              </a:rPr>
              <a:t>this </a:t>
            </a:r>
            <a:r>
              <a:rPr sz="1800" b="0" spc="-5" dirty="0">
                <a:latin typeface="Univers for BP Light"/>
                <a:cs typeface="Univers for BP Light"/>
              </a:rPr>
              <a:t>urbanization occurs </a:t>
            </a:r>
            <a:r>
              <a:rPr sz="1800" b="0" dirty="0">
                <a:latin typeface="Univers for BP Light"/>
                <a:cs typeface="Univers for BP Light"/>
              </a:rPr>
              <a:t>in Africa </a:t>
            </a:r>
            <a:r>
              <a:rPr sz="1800" b="0" spc="-5" dirty="0">
                <a:latin typeface="Univers for BP Light"/>
                <a:cs typeface="Univers for BP Light"/>
              </a:rPr>
              <a:t>where </a:t>
            </a:r>
            <a:r>
              <a:rPr sz="1800" b="0" dirty="0">
                <a:latin typeface="Univers for BP Light"/>
                <a:cs typeface="Univers for BP Light"/>
              </a:rPr>
              <a:t>the </a:t>
            </a:r>
            <a:r>
              <a:rPr sz="1800" b="0" spc="-5" dirty="0">
                <a:latin typeface="Univers for BP Light"/>
                <a:cs typeface="Univers for BP Light"/>
              </a:rPr>
              <a:t>urban population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grow </a:t>
            </a:r>
            <a:r>
              <a:rPr sz="1800" b="0" dirty="0">
                <a:latin typeface="Univers for BP Light"/>
                <a:cs typeface="Univers for BP Light"/>
              </a:rPr>
              <a:t>by </a:t>
            </a:r>
            <a:r>
              <a:rPr sz="1800" b="0" spc="-5" dirty="0">
                <a:latin typeface="Univers for BP Light"/>
                <a:cs typeface="Univers for BP Light"/>
              </a:rPr>
              <a:t>nearly 600 million </a:t>
            </a:r>
            <a:r>
              <a:rPr sz="1800" b="0" dirty="0">
                <a:latin typeface="Univers for BP Light"/>
                <a:cs typeface="Univers for BP Light"/>
              </a:rPr>
              <a:t>– </a:t>
            </a:r>
            <a:r>
              <a:rPr sz="1800" b="0" spc="-5" dirty="0">
                <a:latin typeface="Univers for BP Light"/>
                <a:cs typeface="Univers for BP Light"/>
              </a:rPr>
              <a:t>about one-third </a:t>
            </a:r>
            <a:r>
              <a:rPr sz="1800" b="0" dirty="0">
                <a:latin typeface="Univers for BP Light"/>
                <a:cs typeface="Univers for BP Light"/>
              </a:rPr>
              <a:t>of the </a:t>
            </a:r>
            <a:r>
              <a:rPr sz="1800" b="0" spc="-5" dirty="0">
                <a:latin typeface="Univers for BP Light"/>
                <a:cs typeface="Univers for BP Light"/>
              </a:rPr>
              <a:t>global increase. The impact </a:t>
            </a:r>
            <a:r>
              <a:rPr sz="1800" b="0" dirty="0">
                <a:latin typeface="Univers for BP Light"/>
                <a:cs typeface="Univers for BP Light"/>
              </a:rPr>
              <a:t>on  </a:t>
            </a:r>
            <a:r>
              <a:rPr sz="1800" b="0" spc="-5" dirty="0">
                <a:latin typeface="Univers for BP Light"/>
                <a:cs typeface="Univers for BP Light"/>
              </a:rPr>
              <a:t>Africa’s energy consumption and intensity </a:t>
            </a:r>
            <a:r>
              <a:rPr sz="1800" b="0" spc="-10" dirty="0">
                <a:latin typeface="Univers for BP Light"/>
                <a:cs typeface="Univers for BP Light"/>
              </a:rPr>
              <a:t>depends </a:t>
            </a:r>
            <a:r>
              <a:rPr sz="1800" b="0" spc="-5" dirty="0">
                <a:latin typeface="Univers for BP Light"/>
                <a:cs typeface="Univers for BP Light"/>
              </a:rPr>
              <a:t>on the extent </a:t>
            </a:r>
            <a:r>
              <a:rPr sz="1800" b="0" dirty="0">
                <a:latin typeface="Univers for BP Light"/>
                <a:cs typeface="Univers for BP Light"/>
              </a:rPr>
              <a:t>to </a:t>
            </a:r>
            <a:r>
              <a:rPr sz="1800" b="0" spc="-5" dirty="0">
                <a:latin typeface="Univers for BP Light"/>
                <a:cs typeface="Univers for BP Light"/>
              </a:rPr>
              <a:t>which this  urbanization facilitates increased levels </a:t>
            </a:r>
            <a:r>
              <a:rPr sz="1800" b="0" dirty="0">
                <a:latin typeface="Univers for BP Light"/>
                <a:cs typeface="Univers for BP Light"/>
              </a:rPr>
              <a:t>of </a:t>
            </a:r>
            <a:r>
              <a:rPr sz="1800" b="0" spc="-5" dirty="0">
                <a:latin typeface="Univers for BP Light"/>
                <a:cs typeface="Univers for BP Light"/>
              </a:rPr>
              <a:t>industrialization </a:t>
            </a:r>
            <a:r>
              <a:rPr sz="1800" b="0" dirty="0">
                <a:latin typeface="Univers for BP Light"/>
                <a:cs typeface="Univers for BP Light"/>
              </a:rPr>
              <a:t>and </a:t>
            </a:r>
            <a:r>
              <a:rPr sz="1800" b="0" spc="-5" dirty="0">
                <a:latin typeface="Univers for BP Light"/>
                <a:cs typeface="Univers for BP Light"/>
              </a:rPr>
              <a:t>prosperity </a:t>
            </a:r>
            <a:r>
              <a:rPr sz="1800" b="0" dirty="0">
                <a:latin typeface="Univers for BP Light"/>
                <a:cs typeface="Univers for BP Light"/>
              </a:rPr>
              <a:t>(pp</a:t>
            </a:r>
            <a:r>
              <a:rPr sz="1800" b="0" spc="175" dirty="0">
                <a:latin typeface="Univers for BP Light"/>
                <a:cs typeface="Univers for BP Light"/>
              </a:rPr>
              <a:t> </a:t>
            </a:r>
            <a:r>
              <a:rPr sz="1800" b="0" dirty="0">
                <a:latin typeface="Univers for BP Light"/>
                <a:cs typeface="Univers for BP Light"/>
              </a:rPr>
              <a:t>60-61).</a:t>
            </a:r>
            <a:endParaRPr sz="1800">
              <a:latin typeface="Univers for BP Light"/>
              <a:cs typeface="Univers for BP Light"/>
            </a:endParaRPr>
          </a:p>
        </p:txBody>
      </p:sp>
      <p:sp>
        <p:nvSpPr>
          <p:cNvPr id="4" name="object 4"/>
          <p:cNvSpPr/>
          <p:nvPr/>
        </p:nvSpPr>
        <p:spPr>
          <a:xfrm>
            <a:off x="528827" y="111252"/>
            <a:ext cx="1681480" cy="251460"/>
          </a:xfrm>
          <a:custGeom>
            <a:avLst/>
            <a:gdLst/>
            <a:ahLst/>
            <a:cxnLst/>
            <a:rect l="l" t="t" r="r" b="b"/>
            <a:pathLst>
              <a:path w="1681480" h="251460">
                <a:moveTo>
                  <a:pt x="163906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639062" y="251460"/>
                </a:lnTo>
                <a:lnTo>
                  <a:pt x="1655361" y="248161"/>
                </a:lnTo>
                <a:lnTo>
                  <a:pt x="1668684" y="239172"/>
                </a:lnTo>
                <a:lnTo>
                  <a:pt x="1677673" y="225849"/>
                </a:lnTo>
                <a:lnTo>
                  <a:pt x="1680972" y="209550"/>
                </a:lnTo>
                <a:lnTo>
                  <a:pt x="1680972" y="41909"/>
                </a:lnTo>
                <a:lnTo>
                  <a:pt x="1677673" y="25610"/>
                </a:lnTo>
                <a:lnTo>
                  <a:pt x="1668684" y="12287"/>
                </a:lnTo>
                <a:lnTo>
                  <a:pt x="1655361" y="3298"/>
                </a:lnTo>
                <a:lnTo>
                  <a:pt x="1639062" y="0"/>
                </a:lnTo>
                <a:close/>
              </a:path>
            </a:pathLst>
          </a:custGeom>
          <a:solidFill>
            <a:srgbClr val="C8E3FF"/>
          </a:solidFill>
        </p:spPr>
        <p:txBody>
          <a:bodyPr wrap="square" lIns="0" tIns="0" rIns="0" bIns="0" rtlCol="0"/>
          <a:lstStyle/>
          <a:p>
            <a:endParaRPr/>
          </a:p>
        </p:txBody>
      </p:sp>
      <p:sp>
        <p:nvSpPr>
          <p:cNvPr id="5" name="object 5"/>
          <p:cNvSpPr txBox="1"/>
          <p:nvPr/>
        </p:nvSpPr>
        <p:spPr>
          <a:xfrm>
            <a:off x="620369" y="131698"/>
            <a:ext cx="1452245"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Economic </a:t>
            </a:r>
            <a:r>
              <a:rPr sz="1250" i="1" spc="-30" dirty="0">
                <a:latin typeface="Univers for BP"/>
                <a:cs typeface="Univers for BP"/>
              </a:rPr>
              <a:t>backdrop</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969" y="1937766"/>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CFE0A2"/>
          </a:solidFill>
        </p:spPr>
        <p:txBody>
          <a:bodyPr wrap="square" lIns="0" tIns="0" rIns="0" bIns="0" rtlCol="0"/>
          <a:lstStyle/>
          <a:p>
            <a:endParaRPr/>
          </a:p>
        </p:txBody>
      </p:sp>
      <p:sp>
        <p:nvSpPr>
          <p:cNvPr id="3" name="object 3"/>
          <p:cNvSpPr/>
          <p:nvPr/>
        </p:nvSpPr>
        <p:spPr>
          <a:xfrm>
            <a:off x="521969" y="1937766"/>
            <a:ext cx="8902065" cy="996950"/>
          </a:xfrm>
          <a:custGeom>
            <a:avLst/>
            <a:gdLst/>
            <a:ahLst/>
            <a:cxnLst/>
            <a:rect l="l" t="t" r="r" b="b"/>
            <a:pathLst>
              <a:path w="8902065" h="996950">
                <a:moveTo>
                  <a:pt x="0" y="69850"/>
                </a:moveTo>
                <a:lnTo>
                  <a:pt x="5490" y="42648"/>
                </a:lnTo>
                <a:lnTo>
                  <a:pt x="20462" y="20447"/>
                </a:lnTo>
                <a:lnTo>
                  <a:pt x="42669" y="5484"/>
                </a:lnTo>
                <a:lnTo>
                  <a:pt x="69862" y="0"/>
                </a:lnTo>
                <a:lnTo>
                  <a:pt x="8831834" y="0"/>
                </a:lnTo>
                <a:lnTo>
                  <a:pt x="8859035" y="5484"/>
                </a:lnTo>
                <a:lnTo>
                  <a:pt x="8881237" y="20447"/>
                </a:lnTo>
                <a:lnTo>
                  <a:pt x="8896199" y="42648"/>
                </a:lnTo>
                <a:lnTo>
                  <a:pt x="8901684" y="69850"/>
                </a:lnTo>
                <a:lnTo>
                  <a:pt x="8901684" y="926846"/>
                </a:lnTo>
                <a:lnTo>
                  <a:pt x="8896199" y="954047"/>
                </a:lnTo>
                <a:lnTo>
                  <a:pt x="8881237" y="976249"/>
                </a:lnTo>
                <a:lnTo>
                  <a:pt x="8859035" y="991211"/>
                </a:lnTo>
                <a:lnTo>
                  <a:pt x="8831834" y="996696"/>
                </a:lnTo>
                <a:lnTo>
                  <a:pt x="69862" y="996696"/>
                </a:lnTo>
                <a:lnTo>
                  <a:pt x="42669" y="991211"/>
                </a:lnTo>
                <a:lnTo>
                  <a:pt x="20462" y="976249"/>
                </a:lnTo>
                <a:lnTo>
                  <a:pt x="5490" y="954047"/>
                </a:lnTo>
                <a:lnTo>
                  <a:pt x="0" y="926846"/>
                </a:lnTo>
                <a:lnTo>
                  <a:pt x="0" y="69850"/>
                </a:lnTo>
                <a:close/>
              </a:path>
            </a:pathLst>
          </a:custGeom>
          <a:ln w="19812">
            <a:solidFill>
              <a:srgbClr val="CFE0A2"/>
            </a:solidFill>
          </a:ln>
        </p:spPr>
        <p:txBody>
          <a:bodyPr wrap="square" lIns="0" tIns="0" rIns="0" bIns="0" rtlCol="0"/>
          <a:lstStyle/>
          <a:p>
            <a:endParaRPr/>
          </a:p>
        </p:txBody>
      </p:sp>
      <p:sp>
        <p:nvSpPr>
          <p:cNvPr id="4" name="object 4"/>
          <p:cNvSpPr/>
          <p:nvPr/>
        </p:nvSpPr>
        <p:spPr>
          <a:xfrm>
            <a:off x="526541" y="2707385"/>
            <a:ext cx="8897620" cy="2685415"/>
          </a:xfrm>
          <a:custGeom>
            <a:avLst/>
            <a:gdLst/>
            <a:ahLst/>
            <a:cxnLst/>
            <a:rect l="l" t="t" r="r" b="b"/>
            <a:pathLst>
              <a:path w="8897620" h="2685415">
                <a:moveTo>
                  <a:pt x="0" y="112394"/>
                </a:moveTo>
                <a:lnTo>
                  <a:pt x="8831" y="68633"/>
                </a:lnTo>
                <a:lnTo>
                  <a:pt x="32916" y="32908"/>
                </a:lnTo>
                <a:lnTo>
                  <a:pt x="68638" y="8828"/>
                </a:lnTo>
                <a:lnTo>
                  <a:pt x="112382" y="0"/>
                </a:lnTo>
                <a:lnTo>
                  <a:pt x="8784716" y="0"/>
                </a:lnTo>
                <a:lnTo>
                  <a:pt x="8828478" y="8828"/>
                </a:lnTo>
                <a:lnTo>
                  <a:pt x="8864203" y="32908"/>
                </a:lnTo>
                <a:lnTo>
                  <a:pt x="8888283" y="68633"/>
                </a:lnTo>
                <a:lnTo>
                  <a:pt x="8897112" y="112394"/>
                </a:lnTo>
                <a:lnTo>
                  <a:pt x="8897112" y="2572892"/>
                </a:lnTo>
                <a:lnTo>
                  <a:pt x="8888283" y="2616654"/>
                </a:lnTo>
                <a:lnTo>
                  <a:pt x="8864203" y="2652379"/>
                </a:lnTo>
                <a:lnTo>
                  <a:pt x="8828478" y="2676459"/>
                </a:lnTo>
                <a:lnTo>
                  <a:pt x="8784716" y="2685288"/>
                </a:lnTo>
                <a:lnTo>
                  <a:pt x="112382" y="2685288"/>
                </a:lnTo>
                <a:lnTo>
                  <a:pt x="68638" y="2676459"/>
                </a:lnTo>
                <a:lnTo>
                  <a:pt x="32916" y="2652379"/>
                </a:lnTo>
                <a:lnTo>
                  <a:pt x="8831" y="2616654"/>
                </a:lnTo>
                <a:lnTo>
                  <a:pt x="0" y="2572892"/>
                </a:lnTo>
                <a:lnTo>
                  <a:pt x="0" y="112394"/>
                </a:lnTo>
                <a:close/>
              </a:path>
            </a:pathLst>
          </a:custGeom>
          <a:ln w="19812">
            <a:solidFill>
              <a:srgbClr val="CFE0A2"/>
            </a:solidFill>
          </a:ln>
        </p:spPr>
        <p:txBody>
          <a:bodyPr wrap="square" lIns="0" tIns="0" rIns="0" bIns="0" rtlCol="0"/>
          <a:lstStyle/>
          <a:p>
            <a:endParaRPr/>
          </a:p>
        </p:txBody>
      </p:sp>
      <p:sp>
        <p:nvSpPr>
          <p:cNvPr id="5" name="object 5"/>
          <p:cNvSpPr txBox="1"/>
          <p:nvPr/>
        </p:nvSpPr>
        <p:spPr>
          <a:xfrm>
            <a:off x="920902" y="3142741"/>
            <a:ext cx="2232660" cy="2197735"/>
          </a:xfrm>
          <a:prstGeom prst="rect">
            <a:avLst/>
          </a:prstGeom>
        </p:spPr>
        <p:txBody>
          <a:bodyPr vert="horz" wrap="square" lIns="0" tIns="0" rIns="0" bIns="0" rtlCol="0">
            <a:spAutoFit/>
          </a:bodyPr>
          <a:lstStyle/>
          <a:p>
            <a:pPr marL="280670" indent="-267970">
              <a:lnSpc>
                <a:spcPct val="100000"/>
              </a:lnSpc>
              <a:buFont typeface="Arial"/>
              <a:buChar char="•"/>
              <a:tabLst>
                <a:tab pos="280670" algn="l"/>
                <a:tab pos="281305" algn="l"/>
              </a:tabLst>
            </a:pPr>
            <a:r>
              <a:rPr sz="2000" dirty="0">
                <a:latin typeface="Univers for BP"/>
                <a:cs typeface="Univers for BP"/>
              </a:rPr>
              <a:t>Overview</a:t>
            </a:r>
            <a:endParaRPr sz="2000">
              <a:latin typeface="Univers for BP"/>
              <a:cs typeface="Univers for BP"/>
            </a:endParaRPr>
          </a:p>
          <a:p>
            <a:pPr marL="280670" indent="-267970">
              <a:lnSpc>
                <a:spcPct val="100000"/>
              </a:lnSpc>
              <a:spcBef>
                <a:spcPts val="300"/>
              </a:spcBef>
              <a:buFont typeface="Arial"/>
              <a:buChar char="•"/>
              <a:tabLst>
                <a:tab pos="280670" algn="l"/>
                <a:tab pos="281305" algn="l"/>
              </a:tabLst>
            </a:pPr>
            <a:r>
              <a:rPr sz="2000" dirty="0">
                <a:latin typeface="Univers for BP"/>
                <a:cs typeface="Univers for BP"/>
              </a:rPr>
              <a:t>Industry</a:t>
            </a:r>
            <a:endParaRPr sz="2000">
              <a:latin typeface="Univers for BP"/>
              <a:cs typeface="Univers for BP"/>
            </a:endParaRPr>
          </a:p>
          <a:p>
            <a:pPr marL="280670" indent="-267970">
              <a:lnSpc>
                <a:spcPct val="100000"/>
              </a:lnSpc>
              <a:spcBef>
                <a:spcPts val="295"/>
              </a:spcBef>
              <a:buFont typeface="Arial"/>
              <a:buChar char="•"/>
              <a:tabLst>
                <a:tab pos="280670" algn="l"/>
                <a:tab pos="281305" algn="l"/>
              </a:tabLst>
            </a:pPr>
            <a:r>
              <a:rPr sz="2000" dirty="0">
                <a:latin typeface="Univers for BP"/>
                <a:cs typeface="Univers for BP"/>
              </a:rPr>
              <a:t>Non-combusted</a:t>
            </a:r>
            <a:endParaRPr sz="2000">
              <a:latin typeface="Univers for BP"/>
              <a:cs typeface="Univers for BP"/>
            </a:endParaRPr>
          </a:p>
          <a:p>
            <a:pPr marL="280670" indent="-267970">
              <a:lnSpc>
                <a:spcPct val="100000"/>
              </a:lnSpc>
              <a:spcBef>
                <a:spcPts val="690"/>
              </a:spcBef>
              <a:buFont typeface="Arial"/>
              <a:buChar char="•"/>
              <a:tabLst>
                <a:tab pos="280670" algn="l"/>
                <a:tab pos="281305" algn="l"/>
              </a:tabLst>
            </a:pPr>
            <a:r>
              <a:rPr sz="2000" spc="-5" dirty="0">
                <a:latin typeface="Univers for BP"/>
                <a:cs typeface="Univers for BP"/>
              </a:rPr>
              <a:t>Buildings</a:t>
            </a:r>
            <a:endParaRPr sz="2000">
              <a:latin typeface="Univers for BP"/>
              <a:cs typeface="Univers for BP"/>
            </a:endParaRPr>
          </a:p>
          <a:p>
            <a:pPr marL="280670" indent="-267970">
              <a:lnSpc>
                <a:spcPct val="100000"/>
              </a:lnSpc>
              <a:spcBef>
                <a:spcPts val="690"/>
              </a:spcBef>
              <a:buFont typeface="Arial"/>
              <a:buChar char="•"/>
              <a:tabLst>
                <a:tab pos="280670" algn="l"/>
                <a:tab pos="281305" algn="l"/>
              </a:tabLst>
            </a:pPr>
            <a:r>
              <a:rPr sz="2000" dirty="0">
                <a:latin typeface="Univers for BP"/>
                <a:cs typeface="Univers for BP"/>
              </a:rPr>
              <a:t>Transport</a:t>
            </a:r>
            <a:endParaRPr sz="2000">
              <a:latin typeface="Univers for BP"/>
              <a:cs typeface="Univers for BP"/>
            </a:endParaRPr>
          </a:p>
          <a:p>
            <a:pPr marL="280670" indent="-267970">
              <a:lnSpc>
                <a:spcPct val="100000"/>
              </a:lnSpc>
              <a:spcBef>
                <a:spcPts val="705"/>
              </a:spcBef>
              <a:buFont typeface="Arial"/>
              <a:buChar char="•"/>
              <a:tabLst>
                <a:tab pos="280670" algn="l"/>
                <a:tab pos="281305" algn="l"/>
              </a:tabLst>
            </a:pPr>
            <a:r>
              <a:rPr sz="2000" dirty="0">
                <a:latin typeface="Univers for BP"/>
                <a:cs typeface="Univers for BP"/>
              </a:rPr>
              <a:t>Power</a:t>
            </a:r>
            <a:endParaRPr sz="2000">
              <a:latin typeface="Univers for BP"/>
              <a:cs typeface="Univers for BP"/>
            </a:endParaRPr>
          </a:p>
        </p:txBody>
      </p:sp>
      <p:sp>
        <p:nvSpPr>
          <p:cNvPr id="7" name="object 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 name="object 8"/>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23</a:t>
            </a:r>
            <a:endParaRPr sz="1200">
              <a:latin typeface="Univers for BP Light"/>
              <a:cs typeface="Univers for BP Light"/>
            </a:endParaRPr>
          </a:p>
        </p:txBody>
      </p:sp>
      <p:sp>
        <p:nvSpPr>
          <p:cNvPr id="6" name="object 6"/>
          <p:cNvSpPr txBox="1">
            <a:spLocks noGrp="1"/>
          </p:cNvSpPr>
          <p:nvPr>
            <p:ph type="title"/>
          </p:nvPr>
        </p:nvSpPr>
        <p:spPr>
          <a:xfrm>
            <a:off x="2850895" y="2049907"/>
            <a:ext cx="4243705" cy="742950"/>
          </a:xfrm>
          <a:prstGeom prst="rect">
            <a:avLst/>
          </a:prstGeom>
        </p:spPr>
        <p:txBody>
          <a:bodyPr vert="horz" wrap="square" lIns="0" tIns="0" rIns="0" bIns="0" rtlCol="0">
            <a:spAutoFit/>
          </a:bodyPr>
          <a:lstStyle/>
          <a:p>
            <a:pPr marL="12700">
              <a:lnSpc>
                <a:spcPct val="100000"/>
              </a:lnSpc>
            </a:pPr>
            <a:r>
              <a:rPr sz="4600" spc="-5" dirty="0">
                <a:solidFill>
                  <a:srgbClr val="000000"/>
                </a:solidFill>
              </a:rPr>
              <a:t>Sector</a:t>
            </a:r>
            <a:r>
              <a:rPr sz="4600" spc="-65" dirty="0">
                <a:solidFill>
                  <a:srgbClr val="000000"/>
                </a:solidFill>
              </a:rPr>
              <a:t> </a:t>
            </a:r>
            <a:r>
              <a:rPr sz="4600" spc="-5" dirty="0">
                <a:solidFill>
                  <a:srgbClr val="000000"/>
                </a:solidFill>
              </a:rPr>
              <a:t>demand</a:t>
            </a:r>
            <a:endParaRPr sz="46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161146" y="6431432"/>
            <a:ext cx="1408430" cy="360680"/>
          </a:xfrm>
          <a:prstGeom prst="rect">
            <a:avLst/>
          </a:prstGeom>
        </p:spPr>
        <p:txBody>
          <a:bodyPr vert="horz" wrap="square" lIns="0" tIns="0" rIns="0" bIns="0" rtlCol="0">
            <a:spAutoFit/>
          </a:bodyPr>
          <a:lstStyle/>
          <a:p>
            <a:pPr marL="12700">
              <a:lnSpc>
                <a:spcPct val="100000"/>
              </a:lnSpc>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a:p>
            <a:pPr marL="478790">
              <a:lnSpc>
                <a:spcPct val="100000"/>
              </a:lnSpc>
              <a:spcBef>
                <a:spcPts val="229"/>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7998459" cy="361950"/>
          </a:xfrm>
          <a:prstGeom prst="rect">
            <a:avLst/>
          </a:prstGeom>
        </p:spPr>
        <p:txBody>
          <a:bodyPr vert="horz" wrap="square" lIns="0" tIns="0" rIns="0" bIns="0" rtlCol="0">
            <a:spAutoFit/>
          </a:bodyPr>
          <a:lstStyle/>
          <a:p>
            <a:pPr marL="12700">
              <a:lnSpc>
                <a:spcPct val="100000"/>
              </a:lnSpc>
            </a:pPr>
            <a:r>
              <a:rPr spc="-5" dirty="0"/>
              <a:t>Growth of energy demand in industry and transport</a:t>
            </a:r>
            <a:r>
              <a:rPr spc="200" dirty="0"/>
              <a:t> </a:t>
            </a:r>
            <a:r>
              <a:rPr spc="-5" dirty="0"/>
              <a:t>slows…</a:t>
            </a:r>
          </a:p>
        </p:txBody>
      </p:sp>
      <p:sp>
        <p:nvSpPr>
          <p:cNvPr id="5" name="object 5"/>
          <p:cNvSpPr txBox="1"/>
          <p:nvPr/>
        </p:nvSpPr>
        <p:spPr>
          <a:xfrm>
            <a:off x="4845177" y="6598005"/>
            <a:ext cx="199390" cy="203200"/>
          </a:xfrm>
          <a:prstGeom prst="rect">
            <a:avLst/>
          </a:prstGeom>
        </p:spPr>
        <p:txBody>
          <a:bodyPr vert="horz" wrap="square" lIns="0" tIns="0" rIns="0" bIns="0" rtlCol="0">
            <a:spAutoFit/>
          </a:bodyPr>
          <a:lstStyle/>
          <a:p>
            <a:pPr marL="12700">
              <a:lnSpc>
                <a:spcPct val="100000"/>
              </a:lnSpc>
            </a:pPr>
            <a:r>
              <a:rPr sz="1200" b="0" spc="15" dirty="0">
                <a:latin typeface="Univers for BP Light"/>
                <a:cs typeface="Univers for BP Light"/>
              </a:rPr>
              <a:t>24</a:t>
            </a:r>
            <a:endParaRPr sz="1200">
              <a:latin typeface="Univers for BP Light"/>
              <a:cs typeface="Univers for BP Light"/>
            </a:endParaRPr>
          </a:p>
        </p:txBody>
      </p:sp>
      <p:sp>
        <p:nvSpPr>
          <p:cNvPr id="6" name="object 6"/>
          <p:cNvSpPr/>
          <p:nvPr/>
        </p:nvSpPr>
        <p:spPr>
          <a:xfrm>
            <a:off x="987552" y="5586984"/>
            <a:ext cx="326390" cy="250190"/>
          </a:xfrm>
          <a:custGeom>
            <a:avLst/>
            <a:gdLst/>
            <a:ahLst/>
            <a:cxnLst/>
            <a:rect l="l" t="t" r="r" b="b"/>
            <a:pathLst>
              <a:path w="326390" h="250189">
                <a:moveTo>
                  <a:pt x="326135" y="0"/>
                </a:moveTo>
                <a:lnTo>
                  <a:pt x="0" y="0"/>
                </a:lnTo>
                <a:lnTo>
                  <a:pt x="0" y="249935"/>
                </a:lnTo>
                <a:lnTo>
                  <a:pt x="326135" y="249935"/>
                </a:lnTo>
                <a:lnTo>
                  <a:pt x="326135" y="0"/>
                </a:lnTo>
                <a:close/>
              </a:path>
            </a:pathLst>
          </a:custGeom>
          <a:solidFill>
            <a:srgbClr val="FF9999"/>
          </a:solidFill>
        </p:spPr>
        <p:txBody>
          <a:bodyPr wrap="square" lIns="0" tIns="0" rIns="0" bIns="0" rtlCol="0"/>
          <a:lstStyle/>
          <a:p>
            <a:endParaRPr/>
          </a:p>
        </p:txBody>
      </p:sp>
      <p:sp>
        <p:nvSpPr>
          <p:cNvPr id="7" name="object 7"/>
          <p:cNvSpPr/>
          <p:nvPr/>
        </p:nvSpPr>
        <p:spPr>
          <a:xfrm>
            <a:off x="1478280" y="5487923"/>
            <a:ext cx="327660" cy="349250"/>
          </a:xfrm>
          <a:custGeom>
            <a:avLst/>
            <a:gdLst/>
            <a:ahLst/>
            <a:cxnLst/>
            <a:rect l="l" t="t" r="r" b="b"/>
            <a:pathLst>
              <a:path w="327660" h="349250">
                <a:moveTo>
                  <a:pt x="327659" y="0"/>
                </a:moveTo>
                <a:lnTo>
                  <a:pt x="0" y="0"/>
                </a:lnTo>
                <a:lnTo>
                  <a:pt x="0" y="348995"/>
                </a:lnTo>
                <a:lnTo>
                  <a:pt x="327659" y="348995"/>
                </a:lnTo>
                <a:lnTo>
                  <a:pt x="327659" y="0"/>
                </a:lnTo>
                <a:close/>
              </a:path>
            </a:pathLst>
          </a:custGeom>
          <a:solidFill>
            <a:srgbClr val="FF9999"/>
          </a:solidFill>
        </p:spPr>
        <p:txBody>
          <a:bodyPr wrap="square" lIns="0" tIns="0" rIns="0" bIns="0" rtlCol="0"/>
          <a:lstStyle/>
          <a:p>
            <a:endParaRPr/>
          </a:p>
        </p:txBody>
      </p:sp>
      <p:sp>
        <p:nvSpPr>
          <p:cNvPr id="8" name="object 8"/>
          <p:cNvSpPr/>
          <p:nvPr/>
        </p:nvSpPr>
        <p:spPr>
          <a:xfrm>
            <a:off x="1969007" y="5399532"/>
            <a:ext cx="327660" cy="437515"/>
          </a:xfrm>
          <a:custGeom>
            <a:avLst/>
            <a:gdLst/>
            <a:ahLst/>
            <a:cxnLst/>
            <a:rect l="l" t="t" r="r" b="b"/>
            <a:pathLst>
              <a:path w="327660" h="437514">
                <a:moveTo>
                  <a:pt x="327660" y="0"/>
                </a:moveTo>
                <a:lnTo>
                  <a:pt x="0" y="0"/>
                </a:lnTo>
                <a:lnTo>
                  <a:pt x="0" y="437388"/>
                </a:lnTo>
                <a:lnTo>
                  <a:pt x="327660" y="437388"/>
                </a:lnTo>
                <a:lnTo>
                  <a:pt x="327660" y="0"/>
                </a:lnTo>
                <a:close/>
              </a:path>
            </a:pathLst>
          </a:custGeom>
          <a:solidFill>
            <a:srgbClr val="FF9999"/>
          </a:solidFill>
        </p:spPr>
        <p:txBody>
          <a:bodyPr wrap="square" lIns="0" tIns="0" rIns="0" bIns="0" rtlCol="0"/>
          <a:lstStyle/>
          <a:p>
            <a:endParaRPr/>
          </a:p>
        </p:txBody>
      </p:sp>
      <p:sp>
        <p:nvSpPr>
          <p:cNvPr id="9" name="object 9"/>
          <p:cNvSpPr/>
          <p:nvPr/>
        </p:nvSpPr>
        <p:spPr>
          <a:xfrm>
            <a:off x="2459735" y="5326379"/>
            <a:ext cx="327660" cy="510540"/>
          </a:xfrm>
          <a:custGeom>
            <a:avLst/>
            <a:gdLst/>
            <a:ahLst/>
            <a:cxnLst/>
            <a:rect l="l" t="t" r="r" b="b"/>
            <a:pathLst>
              <a:path w="327660" h="510539">
                <a:moveTo>
                  <a:pt x="327659" y="0"/>
                </a:moveTo>
                <a:lnTo>
                  <a:pt x="0" y="0"/>
                </a:lnTo>
                <a:lnTo>
                  <a:pt x="0" y="510540"/>
                </a:lnTo>
                <a:lnTo>
                  <a:pt x="327659" y="510540"/>
                </a:lnTo>
                <a:lnTo>
                  <a:pt x="327659" y="0"/>
                </a:lnTo>
                <a:close/>
              </a:path>
            </a:pathLst>
          </a:custGeom>
          <a:solidFill>
            <a:srgbClr val="FF9999"/>
          </a:solidFill>
        </p:spPr>
        <p:txBody>
          <a:bodyPr wrap="square" lIns="0" tIns="0" rIns="0" bIns="0" rtlCol="0"/>
          <a:lstStyle/>
          <a:p>
            <a:endParaRPr/>
          </a:p>
        </p:txBody>
      </p:sp>
      <p:sp>
        <p:nvSpPr>
          <p:cNvPr id="10" name="object 10"/>
          <p:cNvSpPr/>
          <p:nvPr/>
        </p:nvSpPr>
        <p:spPr>
          <a:xfrm>
            <a:off x="2951988" y="5195315"/>
            <a:ext cx="326390" cy="641985"/>
          </a:xfrm>
          <a:custGeom>
            <a:avLst/>
            <a:gdLst/>
            <a:ahLst/>
            <a:cxnLst/>
            <a:rect l="l" t="t" r="r" b="b"/>
            <a:pathLst>
              <a:path w="326389" h="641985">
                <a:moveTo>
                  <a:pt x="326136" y="0"/>
                </a:moveTo>
                <a:lnTo>
                  <a:pt x="0" y="0"/>
                </a:lnTo>
                <a:lnTo>
                  <a:pt x="0" y="641603"/>
                </a:lnTo>
                <a:lnTo>
                  <a:pt x="326136" y="641603"/>
                </a:lnTo>
                <a:lnTo>
                  <a:pt x="326136" y="0"/>
                </a:lnTo>
                <a:close/>
              </a:path>
            </a:pathLst>
          </a:custGeom>
          <a:solidFill>
            <a:srgbClr val="FF9999"/>
          </a:solidFill>
        </p:spPr>
        <p:txBody>
          <a:bodyPr wrap="square" lIns="0" tIns="0" rIns="0" bIns="0" rtlCol="0"/>
          <a:lstStyle/>
          <a:p>
            <a:endParaRPr/>
          </a:p>
        </p:txBody>
      </p:sp>
      <p:sp>
        <p:nvSpPr>
          <p:cNvPr id="11" name="object 11"/>
          <p:cNvSpPr/>
          <p:nvPr/>
        </p:nvSpPr>
        <p:spPr>
          <a:xfrm>
            <a:off x="3442715" y="5099303"/>
            <a:ext cx="327660" cy="737870"/>
          </a:xfrm>
          <a:custGeom>
            <a:avLst/>
            <a:gdLst/>
            <a:ahLst/>
            <a:cxnLst/>
            <a:rect l="l" t="t" r="r" b="b"/>
            <a:pathLst>
              <a:path w="327660" h="737870">
                <a:moveTo>
                  <a:pt x="327660" y="0"/>
                </a:moveTo>
                <a:lnTo>
                  <a:pt x="0" y="0"/>
                </a:lnTo>
                <a:lnTo>
                  <a:pt x="0" y="737616"/>
                </a:lnTo>
                <a:lnTo>
                  <a:pt x="327660" y="737616"/>
                </a:lnTo>
                <a:lnTo>
                  <a:pt x="327660" y="0"/>
                </a:lnTo>
                <a:close/>
              </a:path>
            </a:pathLst>
          </a:custGeom>
          <a:solidFill>
            <a:srgbClr val="FF9999"/>
          </a:solidFill>
        </p:spPr>
        <p:txBody>
          <a:bodyPr wrap="square" lIns="0" tIns="0" rIns="0" bIns="0" rtlCol="0"/>
          <a:lstStyle/>
          <a:p>
            <a:endParaRPr/>
          </a:p>
        </p:txBody>
      </p:sp>
      <p:sp>
        <p:nvSpPr>
          <p:cNvPr id="12" name="object 12"/>
          <p:cNvSpPr/>
          <p:nvPr/>
        </p:nvSpPr>
        <p:spPr>
          <a:xfrm>
            <a:off x="3933444" y="4988052"/>
            <a:ext cx="327660" cy="848994"/>
          </a:xfrm>
          <a:custGeom>
            <a:avLst/>
            <a:gdLst/>
            <a:ahLst/>
            <a:cxnLst/>
            <a:rect l="l" t="t" r="r" b="b"/>
            <a:pathLst>
              <a:path w="327660" h="848995">
                <a:moveTo>
                  <a:pt x="327659" y="0"/>
                </a:moveTo>
                <a:lnTo>
                  <a:pt x="0" y="0"/>
                </a:lnTo>
                <a:lnTo>
                  <a:pt x="0" y="848868"/>
                </a:lnTo>
                <a:lnTo>
                  <a:pt x="327659" y="848868"/>
                </a:lnTo>
                <a:lnTo>
                  <a:pt x="327659" y="0"/>
                </a:lnTo>
                <a:close/>
              </a:path>
            </a:pathLst>
          </a:custGeom>
          <a:solidFill>
            <a:srgbClr val="FF9999"/>
          </a:solidFill>
        </p:spPr>
        <p:txBody>
          <a:bodyPr wrap="square" lIns="0" tIns="0" rIns="0" bIns="0" rtlCol="0"/>
          <a:lstStyle/>
          <a:p>
            <a:endParaRPr/>
          </a:p>
        </p:txBody>
      </p:sp>
      <p:sp>
        <p:nvSpPr>
          <p:cNvPr id="13" name="object 13"/>
          <p:cNvSpPr/>
          <p:nvPr/>
        </p:nvSpPr>
        <p:spPr>
          <a:xfrm>
            <a:off x="4424171" y="4867655"/>
            <a:ext cx="327660" cy="969644"/>
          </a:xfrm>
          <a:custGeom>
            <a:avLst/>
            <a:gdLst/>
            <a:ahLst/>
            <a:cxnLst/>
            <a:rect l="l" t="t" r="r" b="b"/>
            <a:pathLst>
              <a:path w="327660" h="969645">
                <a:moveTo>
                  <a:pt x="327660" y="0"/>
                </a:moveTo>
                <a:lnTo>
                  <a:pt x="0" y="0"/>
                </a:lnTo>
                <a:lnTo>
                  <a:pt x="0" y="969264"/>
                </a:lnTo>
                <a:lnTo>
                  <a:pt x="327660" y="969264"/>
                </a:lnTo>
                <a:lnTo>
                  <a:pt x="327660" y="0"/>
                </a:lnTo>
                <a:close/>
              </a:path>
            </a:pathLst>
          </a:custGeom>
          <a:solidFill>
            <a:srgbClr val="FF9999"/>
          </a:solidFill>
        </p:spPr>
        <p:txBody>
          <a:bodyPr wrap="square" lIns="0" tIns="0" rIns="0" bIns="0" rtlCol="0"/>
          <a:lstStyle/>
          <a:p>
            <a:endParaRPr/>
          </a:p>
        </p:txBody>
      </p:sp>
      <p:sp>
        <p:nvSpPr>
          <p:cNvPr id="14" name="object 14"/>
          <p:cNvSpPr/>
          <p:nvPr/>
        </p:nvSpPr>
        <p:spPr>
          <a:xfrm>
            <a:off x="987552" y="5586984"/>
            <a:ext cx="326390" cy="250190"/>
          </a:xfrm>
          <a:custGeom>
            <a:avLst/>
            <a:gdLst/>
            <a:ahLst/>
            <a:cxnLst/>
            <a:rect l="l" t="t" r="r" b="b"/>
            <a:pathLst>
              <a:path w="326390" h="250189">
                <a:moveTo>
                  <a:pt x="0" y="0"/>
                </a:moveTo>
                <a:lnTo>
                  <a:pt x="326135" y="0"/>
                </a:lnTo>
                <a:lnTo>
                  <a:pt x="326135" y="249935"/>
                </a:lnTo>
                <a:lnTo>
                  <a:pt x="0" y="249935"/>
                </a:lnTo>
                <a:lnTo>
                  <a:pt x="0" y="0"/>
                </a:lnTo>
                <a:close/>
              </a:path>
            </a:pathLst>
          </a:custGeom>
          <a:ln w="9143">
            <a:solidFill>
              <a:srgbClr val="BEBEBE"/>
            </a:solidFill>
          </a:ln>
        </p:spPr>
        <p:txBody>
          <a:bodyPr wrap="square" lIns="0" tIns="0" rIns="0" bIns="0" rtlCol="0"/>
          <a:lstStyle/>
          <a:p>
            <a:endParaRPr/>
          </a:p>
        </p:txBody>
      </p:sp>
      <p:sp>
        <p:nvSpPr>
          <p:cNvPr id="15" name="object 15"/>
          <p:cNvSpPr/>
          <p:nvPr/>
        </p:nvSpPr>
        <p:spPr>
          <a:xfrm>
            <a:off x="1478280" y="5487923"/>
            <a:ext cx="327660" cy="349250"/>
          </a:xfrm>
          <a:custGeom>
            <a:avLst/>
            <a:gdLst/>
            <a:ahLst/>
            <a:cxnLst/>
            <a:rect l="l" t="t" r="r" b="b"/>
            <a:pathLst>
              <a:path w="327660" h="349250">
                <a:moveTo>
                  <a:pt x="0" y="0"/>
                </a:moveTo>
                <a:lnTo>
                  <a:pt x="327659" y="0"/>
                </a:lnTo>
                <a:lnTo>
                  <a:pt x="327659" y="348995"/>
                </a:lnTo>
                <a:lnTo>
                  <a:pt x="0" y="348995"/>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1969007" y="5399532"/>
            <a:ext cx="327660" cy="437515"/>
          </a:xfrm>
          <a:custGeom>
            <a:avLst/>
            <a:gdLst/>
            <a:ahLst/>
            <a:cxnLst/>
            <a:rect l="l" t="t" r="r" b="b"/>
            <a:pathLst>
              <a:path w="327660" h="437514">
                <a:moveTo>
                  <a:pt x="0" y="0"/>
                </a:moveTo>
                <a:lnTo>
                  <a:pt x="327660" y="0"/>
                </a:lnTo>
                <a:lnTo>
                  <a:pt x="327660" y="437388"/>
                </a:lnTo>
                <a:lnTo>
                  <a:pt x="0" y="437388"/>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2459735" y="5326379"/>
            <a:ext cx="327660" cy="510540"/>
          </a:xfrm>
          <a:custGeom>
            <a:avLst/>
            <a:gdLst/>
            <a:ahLst/>
            <a:cxnLst/>
            <a:rect l="l" t="t" r="r" b="b"/>
            <a:pathLst>
              <a:path w="327660" h="510539">
                <a:moveTo>
                  <a:pt x="0" y="0"/>
                </a:moveTo>
                <a:lnTo>
                  <a:pt x="327659" y="0"/>
                </a:lnTo>
                <a:lnTo>
                  <a:pt x="327659" y="510540"/>
                </a:lnTo>
                <a:lnTo>
                  <a:pt x="0" y="510540"/>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2951988" y="5195315"/>
            <a:ext cx="326390" cy="641985"/>
          </a:xfrm>
          <a:custGeom>
            <a:avLst/>
            <a:gdLst/>
            <a:ahLst/>
            <a:cxnLst/>
            <a:rect l="l" t="t" r="r" b="b"/>
            <a:pathLst>
              <a:path w="326389" h="641985">
                <a:moveTo>
                  <a:pt x="0" y="0"/>
                </a:moveTo>
                <a:lnTo>
                  <a:pt x="326136" y="0"/>
                </a:lnTo>
                <a:lnTo>
                  <a:pt x="326136" y="641603"/>
                </a:lnTo>
                <a:lnTo>
                  <a:pt x="0" y="641603"/>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3442715" y="5099303"/>
            <a:ext cx="327660" cy="737870"/>
          </a:xfrm>
          <a:custGeom>
            <a:avLst/>
            <a:gdLst/>
            <a:ahLst/>
            <a:cxnLst/>
            <a:rect l="l" t="t" r="r" b="b"/>
            <a:pathLst>
              <a:path w="327660" h="737870">
                <a:moveTo>
                  <a:pt x="0" y="0"/>
                </a:moveTo>
                <a:lnTo>
                  <a:pt x="327660" y="0"/>
                </a:lnTo>
                <a:lnTo>
                  <a:pt x="327660" y="737616"/>
                </a:lnTo>
                <a:lnTo>
                  <a:pt x="0" y="737616"/>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3933444" y="4988052"/>
            <a:ext cx="327660" cy="848994"/>
          </a:xfrm>
          <a:custGeom>
            <a:avLst/>
            <a:gdLst/>
            <a:ahLst/>
            <a:cxnLst/>
            <a:rect l="l" t="t" r="r" b="b"/>
            <a:pathLst>
              <a:path w="327660" h="848995">
                <a:moveTo>
                  <a:pt x="0" y="0"/>
                </a:moveTo>
                <a:lnTo>
                  <a:pt x="327659" y="0"/>
                </a:lnTo>
                <a:lnTo>
                  <a:pt x="327659" y="848868"/>
                </a:lnTo>
                <a:lnTo>
                  <a:pt x="0" y="848868"/>
                </a:lnTo>
                <a:lnTo>
                  <a:pt x="0" y="0"/>
                </a:lnTo>
                <a:close/>
              </a:path>
            </a:pathLst>
          </a:custGeom>
          <a:ln w="9144">
            <a:solidFill>
              <a:srgbClr val="BEBEBE"/>
            </a:solidFill>
          </a:ln>
        </p:spPr>
        <p:txBody>
          <a:bodyPr wrap="square" lIns="0" tIns="0" rIns="0" bIns="0" rtlCol="0"/>
          <a:lstStyle/>
          <a:p>
            <a:endParaRPr/>
          </a:p>
        </p:txBody>
      </p:sp>
      <p:sp>
        <p:nvSpPr>
          <p:cNvPr id="21" name="object 21"/>
          <p:cNvSpPr/>
          <p:nvPr/>
        </p:nvSpPr>
        <p:spPr>
          <a:xfrm>
            <a:off x="4424171" y="4867655"/>
            <a:ext cx="327660" cy="969644"/>
          </a:xfrm>
          <a:custGeom>
            <a:avLst/>
            <a:gdLst/>
            <a:ahLst/>
            <a:cxnLst/>
            <a:rect l="l" t="t" r="r" b="b"/>
            <a:pathLst>
              <a:path w="327660" h="969645">
                <a:moveTo>
                  <a:pt x="0" y="0"/>
                </a:moveTo>
                <a:lnTo>
                  <a:pt x="327660" y="0"/>
                </a:lnTo>
                <a:lnTo>
                  <a:pt x="327660" y="969264"/>
                </a:lnTo>
                <a:lnTo>
                  <a:pt x="0" y="969264"/>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987552" y="5551932"/>
            <a:ext cx="326390" cy="35560"/>
          </a:xfrm>
          <a:custGeom>
            <a:avLst/>
            <a:gdLst/>
            <a:ahLst/>
            <a:cxnLst/>
            <a:rect l="l" t="t" r="r" b="b"/>
            <a:pathLst>
              <a:path w="326390" h="35560">
                <a:moveTo>
                  <a:pt x="0" y="35052"/>
                </a:moveTo>
                <a:lnTo>
                  <a:pt x="326135" y="35052"/>
                </a:lnTo>
                <a:lnTo>
                  <a:pt x="326135" y="0"/>
                </a:lnTo>
                <a:lnTo>
                  <a:pt x="0" y="0"/>
                </a:lnTo>
                <a:lnTo>
                  <a:pt x="0" y="35052"/>
                </a:lnTo>
                <a:close/>
              </a:path>
            </a:pathLst>
          </a:custGeom>
          <a:solidFill>
            <a:srgbClr val="8ADEFF"/>
          </a:solidFill>
        </p:spPr>
        <p:txBody>
          <a:bodyPr wrap="square" lIns="0" tIns="0" rIns="0" bIns="0" rtlCol="0"/>
          <a:lstStyle/>
          <a:p>
            <a:endParaRPr/>
          </a:p>
        </p:txBody>
      </p:sp>
      <p:sp>
        <p:nvSpPr>
          <p:cNvPr id="23" name="object 23"/>
          <p:cNvSpPr/>
          <p:nvPr/>
        </p:nvSpPr>
        <p:spPr>
          <a:xfrm>
            <a:off x="1478280" y="5433059"/>
            <a:ext cx="327660" cy="55244"/>
          </a:xfrm>
          <a:custGeom>
            <a:avLst/>
            <a:gdLst/>
            <a:ahLst/>
            <a:cxnLst/>
            <a:rect l="l" t="t" r="r" b="b"/>
            <a:pathLst>
              <a:path w="327660" h="55245">
                <a:moveTo>
                  <a:pt x="0" y="54863"/>
                </a:moveTo>
                <a:lnTo>
                  <a:pt x="327659" y="54863"/>
                </a:lnTo>
                <a:lnTo>
                  <a:pt x="327659" y="0"/>
                </a:lnTo>
                <a:lnTo>
                  <a:pt x="0" y="0"/>
                </a:lnTo>
                <a:lnTo>
                  <a:pt x="0" y="54863"/>
                </a:lnTo>
                <a:close/>
              </a:path>
            </a:pathLst>
          </a:custGeom>
          <a:solidFill>
            <a:srgbClr val="8ADEFF"/>
          </a:solidFill>
        </p:spPr>
        <p:txBody>
          <a:bodyPr wrap="square" lIns="0" tIns="0" rIns="0" bIns="0" rtlCol="0"/>
          <a:lstStyle/>
          <a:p>
            <a:endParaRPr/>
          </a:p>
        </p:txBody>
      </p:sp>
      <p:sp>
        <p:nvSpPr>
          <p:cNvPr id="24" name="object 24"/>
          <p:cNvSpPr/>
          <p:nvPr/>
        </p:nvSpPr>
        <p:spPr>
          <a:xfrm>
            <a:off x="1969007" y="5317235"/>
            <a:ext cx="327660" cy="82550"/>
          </a:xfrm>
          <a:custGeom>
            <a:avLst/>
            <a:gdLst/>
            <a:ahLst/>
            <a:cxnLst/>
            <a:rect l="l" t="t" r="r" b="b"/>
            <a:pathLst>
              <a:path w="327660" h="82550">
                <a:moveTo>
                  <a:pt x="327660" y="0"/>
                </a:moveTo>
                <a:lnTo>
                  <a:pt x="0" y="0"/>
                </a:lnTo>
                <a:lnTo>
                  <a:pt x="0" y="82295"/>
                </a:lnTo>
                <a:lnTo>
                  <a:pt x="327660" y="82295"/>
                </a:lnTo>
                <a:lnTo>
                  <a:pt x="327660" y="0"/>
                </a:lnTo>
                <a:close/>
              </a:path>
            </a:pathLst>
          </a:custGeom>
          <a:solidFill>
            <a:srgbClr val="8ADEFF"/>
          </a:solidFill>
        </p:spPr>
        <p:txBody>
          <a:bodyPr wrap="square" lIns="0" tIns="0" rIns="0" bIns="0" rtlCol="0"/>
          <a:lstStyle/>
          <a:p>
            <a:endParaRPr/>
          </a:p>
        </p:txBody>
      </p:sp>
      <p:sp>
        <p:nvSpPr>
          <p:cNvPr id="25" name="object 25"/>
          <p:cNvSpPr/>
          <p:nvPr/>
        </p:nvSpPr>
        <p:spPr>
          <a:xfrm>
            <a:off x="2459735" y="5221223"/>
            <a:ext cx="327660" cy="105410"/>
          </a:xfrm>
          <a:custGeom>
            <a:avLst/>
            <a:gdLst/>
            <a:ahLst/>
            <a:cxnLst/>
            <a:rect l="l" t="t" r="r" b="b"/>
            <a:pathLst>
              <a:path w="327660" h="105410">
                <a:moveTo>
                  <a:pt x="327659" y="0"/>
                </a:moveTo>
                <a:lnTo>
                  <a:pt x="0" y="0"/>
                </a:lnTo>
                <a:lnTo>
                  <a:pt x="0" y="105156"/>
                </a:lnTo>
                <a:lnTo>
                  <a:pt x="327659" y="105156"/>
                </a:lnTo>
                <a:lnTo>
                  <a:pt x="327659" y="0"/>
                </a:lnTo>
                <a:close/>
              </a:path>
            </a:pathLst>
          </a:custGeom>
          <a:solidFill>
            <a:srgbClr val="8ADEFF"/>
          </a:solidFill>
        </p:spPr>
        <p:txBody>
          <a:bodyPr wrap="square" lIns="0" tIns="0" rIns="0" bIns="0" rtlCol="0"/>
          <a:lstStyle/>
          <a:p>
            <a:endParaRPr/>
          </a:p>
        </p:txBody>
      </p:sp>
      <p:sp>
        <p:nvSpPr>
          <p:cNvPr id="26" name="object 26"/>
          <p:cNvSpPr/>
          <p:nvPr/>
        </p:nvSpPr>
        <p:spPr>
          <a:xfrm>
            <a:off x="2951988" y="5065776"/>
            <a:ext cx="326390" cy="129539"/>
          </a:xfrm>
          <a:custGeom>
            <a:avLst/>
            <a:gdLst/>
            <a:ahLst/>
            <a:cxnLst/>
            <a:rect l="l" t="t" r="r" b="b"/>
            <a:pathLst>
              <a:path w="326389" h="129539">
                <a:moveTo>
                  <a:pt x="326136" y="0"/>
                </a:moveTo>
                <a:lnTo>
                  <a:pt x="0" y="0"/>
                </a:lnTo>
                <a:lnTo>
                  <a:pt x="0" y="129540"/>
                </a:lnTo>
                <a:lnTo>
                  <a:pt x="326136" y="129540"/>
                </a:lnTo>
                <a:lnTo>
                  <a:pt x="326136" y="0"/>
                </a:lnTo>
                <a:close/>
              </a:path>
            </a:pathLst>
          </a:custGeom>
          <a:solidFill>
            <a:srgbClr val="8ADEFF"/>
          </a:solidFill>
        </p:spPr>
        <p:txBody>
          <a:bodyPr wrap="square" lIns="0" tIns="0" rIns="0" bIns="0" rtlCol="0"/>
          <a:lstStyle/>
          <a:p>
            <a:endParaRPr/>
          </a:p>
        </p:txBody>
      </p:sp>
      <p:sp>
        <p:nvSpPr>
          <p:cNvPr id="27" name="object 27"/>
          <p:cNvSpPr/>
          <p:nvPr/>
        </p:nvSpPr>
        <p:spPr>
          <a:xfrm>
            <a:off x="3442715" y="4940808"/>
            <a:ext cx="327660" cy="158750"/>
          </a:xfrm>
          <a:custGeom>
            <a:avLst/>
            <a:gdLst/>
            <a:ahLst/>
            <a:cxnLst/>
            <a:rect l="l" t="t" r="r" b="b"/>
            <a:pathLst>
              <a:path w="327660" h="158750">
                <a:moveTo>
                  <a:pt x="327660" y="0"/>
                </a:moveTo>
                <a:lnTo>
                  <a:pt x="0" y="0"/>
                </a:lnTo>
                <a:lnTo>
                  <a:pt x="0" y="158496"/>
                </a:lnTo>
                <a:lnTo>
                  <a:pt x="327660" y="158496"/>
                </a:lnTo>
                <a:lnTo>
                  <a:pt x="327660" y="0"/>
                </a:lnTo>
                <a:close/>
              </a:path>
            </a:pathLst>
          </a:custGeom>
          <a:solidFill>
            <a:srgbClr val="8ADEFF"/>
          </a:solidFill>
        </p:spPr>
        <p:txBody>
          <a:bodyPr wrap="square" lIns="0" tIns="0" rIns="0" bIns="0" rtlCol="0"/>
          <a:lstStyle/>
          <a:p>
            <a:endParaRPr/>
          </a:p>
        </p:txBody>
      </p:sp>
      <p:sp>
        <p:nvSpPr>
          <p:cNvPr id="28" name="object 28"/>
          <p:cNvSpPr/>
          <p:nvPr/>
        </p:nvSpPr>
        <p:spPr>
          <a:xfrm>
            <a:off x="3933444" y="4794503"/>
            <a:ext cx="327660" cy="193675"/>
          </a:xfrm>
          <a:custGeom>
            <a:avLst/>
            <a:gdLst/>
            <a:ahLst/>
            <a:cxnLst/>
            <a:rect l="l" t="t" r="r" b="b"/>
            <a:pathLst>
              <a:path w="327660" h="193675">
                <a:moveTo>
                  <a:pt x="327659" y="0"/>
                </a:moveTo>
                <a:lnTo>
                  <a:pt x="0" y="0"/>
                </a:lnTo>
                <a:lnTo>
                  <a:pt x="0" y="193548"/>
                </a:lnTo>
                <a:lnTo>
                  <a:pt x="327659" y="193548"/>
                </a:lnTo>
                <a:lnTo>
                  <a:pt x="327659" y="0"/>
                </a:lnTo>
                <a:close/>
              </a:path>
            </a:pathLst>
          </a:custGeom>
          <a:solidFill>
            <a:srgbClr val="8ADEFF"/>
          </a:solidFill>
        </p:spPr>
        <p:txBody>
          <a:bodyPr wrap="square" lIns="0" tIns="0" rIns="0" bIns="0" rtlCol="0"/>
          <a:lstStyle/>
          <a:p>
            <a:endParaRPr/>
          </a:p>
        </p:txBody>
      </p:sp>
      <p:sp>
        <p:nvSpPr>
          <p:cNvPr id="29" name="object 29"/>
          <p:cNvSpPr/>
          <p:nvPr/>
        </p:nvSpPr>
        <p:spPr>
          <a:xfrm>
            <a:off x="4424171" y="4640579"/>
            <a:ext cx="327660" cy="227329"/>
          </a:xfrm>
          <a:custGeom>
            <a:avLst/>
            <a:gdLst/>
            <a:ahLst/>
            <a:cxnLst/>
            <a:rect l="l" t="t" r="r" b="b"/>
            <a:pathLst>
              <a:path w="327660" h="227329">
                <a:moveTo>
                  <a:pt x="327660" y="0"/>
                </a:moveTo>
                <a:lnTo>
                  <a:pt x="0" y="0"/>
                </a:lnTo>
                <a:lnTo>
                  <a:pt x="0" y="227076"/>
                </a:lnTo>
                <a:lnTo>
                  <a:pt x="327660" y="227076"/>
                </a:lnTo>
                <a:lnTo>
                  <a:pt x="327660" y="0"/>
                </a:lnTo>
                <a:close/>
              </a:path>
            </a:pathLst>
          </a:custGeom>
          <a:solidFill>
            <a:srgbClr val="8ADEFF"/>
          </a:solidFill>
        </p:spPr>
        <p:txBody>
          <a:bodyPr wrap="square" lIns="0" tIns="0" rIns="0" bIns="0" rtlCol="0"/>
          <a:lstStyle/>
          <a:p>
            <a:endParaRPr/>
          </a:p>
        </p:txBody>
      </p:sp>
      <p:sp>
        <p:nvSpPr>
          <p:cNvPr id="30" name="object 30"/>
          <p:cNvSpPr/>
          <p:nvPr/>
        </p:nvSpPr>
        <p:spPr>
          <a:xfrm>
            <a:off x="987552" y="5551932"/>
            <a:ext cx="326390" cy="35560"/>
          </a:xfrm>
          <a:custGeom>
            <a:avLst/>
            <a:gdLst/>
            <a:ahLst/>
            <a:cxnLst/>
            <a:rect l="l" t="t" r="r" b="b"/>
            <a:pathLst>
              <a:path w="326390" h="35560">
                <a:moveTo>
                  <a:pt x="0" y="0"/>
                </a:moveTo>
                <a:lnTo>
                  <a:pt x="326135" y="0"/>
                </a:lnTo>
                <a:lnTo>
                  <a:pt x="326135" y="35052"/>
                </a:lnTo>
                <a:lnTo>
                  <a:pt x="0" y="35052"/>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1478280" y="5433059"/>
            <a:ext cx="327660" cy="55244"/>
          </a:xfrm>
          <a:custGeom>
            <a:avLst/>
            <a:gdLst/>
            <a:ahLst/>
            <a:cxnLst/>
            <a:rect l="l" t="t" r="r" b="b"/>
            <a:pathLst>
              <a:path w="327660" h="55245">
                <a:moveTo>
                  <a:pt x="0" y="0"/>
                </a:moveTo>
                <a:lnTo>
                  <a:pt x="327659" y="0"/>
                </a:lnTo>
                <a:lnTo>
                  <a:pt x="327659" y="54863"/>
                </a:lnTo>
                <a:lnTo>
                  <a:pt x="0" y="54863"/>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1969007" y="5317235"/>
            <a:ext cx="327660" cy="82550"/>
          </a:xfrm>
          <a:custGeom>
            <a:avLst/>
            <a:gdLst/>
            <a:ahLst/>
            <a:cxnLst/>
            <a:rect l="l" t="t" r="r" b="b"/>
            <a:pathLst>
              <a:path w="327660" h="82550">
                <a:moveTo>
                  <a:pt x="0" y="0"/>
                </a:moveTo>
                <a:lnTo>
                  <a:pt x="327660" y="0"/>
                </a:lnTo>
                <a:lnTo>
                  <a:pt x="327660" y="82295"/>
                </a:lnTo>
                <a:lnTo>
                  <a:pt x="0" y="82295"/>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2459735" y="5221223"/>
            <a:ext cx="327660" cy="105410"/>
          </a:xfrm>
          <a:custGeom>
            <a:avLst/>
            <a:gdLst/>
            <a:ahLst/>
            <a:cxnLst/>
            <a:rect l="l" t="t" r="r" b="b"/>
            <a:pathLst>
              <a:path w="327660" h="105410">
                <a:moveTo>
                  <a:pt x="0" y="0"/>
                </a:moveTo>
                <a:lnTo>
                  <a:pt x="327659" y="0"/>
                </a:lnTo>
                <a:lnTo>
                  <a:pt x="327659" y="105156"/>
                </a:lnTo>
                <a:lnTo>
                  <a:pt x="0" y="105156"/>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2951988" y="5065776"/>
            <a:ext cx="326390" cy="129539"/>
          </a:xfrm>
          <a:custGeom>
            <a:avLst/>
            <a:gdLst/>
            <a:ahLst/>
            <a:cxnLst/>
            <a:rect l="l" t="t" r="r" b="b"/>
            <a:pathLst>
              <a:path w="326389" h="129539">
                <a:moveTo>
                  <a:pt x="0" y="0"/>
                </a:moveTo>
                <a:lnTo>
                  <a:pt x="326136" y="0"/>
                </a:lnTo>
                <a:lnTo>
                  <a:pt x="326136" y="129540"/>
                </a:lnTo>
                <a:lnTo>
                  <a:pt x="0" y="129540"/>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3442715" y="4940808"/>
            <a:ext cx="327660" cy="158750"/>
          </a:xfrm>
          <a:custGeom>
            <a:avLst/>
            <a:gdLst/>
            <a:ahLst/>
            <a:cxnLst/>
            <a:rect l="l" t="t" r="r" b="b"/>
            <a:pathLst>
              <a:path w="327660" h="158750">
                <a:moveTo>
                  <a:pt x="0" y="0"/>
                </a:moveTo>
                <a:lnTo>
                  <a:pt x="327660" y="0"/>
                </a:lnTo>
                <a:lnTo>
                  <a:pt x="327660" y="158496"/>
                </a:lnTo>
                <a:lnTo>
                  <a:pt x="0" y="158496"/>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3933444" y="4794503"/>
            <a:ext cx="327660" cy="193675"/>
          </a:xfrm>
          <a:custGeom>
            <a:avLst/>
            <a:gdLst/>
            <a:ahLst/>
            <a:cxnLst/>
            <a:rect l="l" t="t" r="r" b="b"/>
            <a:pathLst>
              <a:path w="327660" h="193675">
                <a:moveTo>
                  <a:pt x="0" y="0"/>
                </a:moveTo>
                <a:lnTo>
                  <a:pt x="327659" y="0"/>
                </a:lnTo>
                <a:lnTo>
                  <a:pt x="327659" y="193548"/>
                </a:lnTo>
                <a:lnTo>
                  <a:pt x="0" y="193548"/>
                </a:lnTo>
                <a:lnTo>
                  <a:pt x="0" y="0"/>
                </a:lnTo>
                <a:close/>
              </a:path>
            </a:pathLst>
          </a:custGeom>
          <a:ln w="9143">
            <a:solidFill>
              <a:srgbClr val="BEBEBE"/>
            </a:solidFill>
          </a:ln>
        </p:spPr>
        <p:txBody>
          <a:bodyPr wrap="square" lIns="0" tIns="0" rIns="0" bIns="0" rtlCol="0"/>
          <a:lstStyle/>
          <a:p>
            <a:endParaRPr/>
          </a:p>
        </p:txBody>
      </p:sp>
      <p:sp>
        <p:nvSpPr>
          <p:cNvPr id="37" name="object 37"/>
          <p:cNvSpPr/>
          <p:nvPr/>
        </p:nvSpPr>
        <p:spPr>
          <a:xfrm>
            <a:off x="4424171" y="4640579"/>
            <a:ext cx="327660" cy="227329"/>
          </a:xfrm>
          <a:custGeom>
            <a:avLst/>
            <a:gdLst/>
            <a:ahLst/>
            <a:cxnLst/>
            <a:rect l="l" t="t" r="r" b="b"/>
            <a:pathLst>
              <a:path w="327660" h="227329">
                <a:moveTo>
                  <a:pt x="0" y="0"/>
                </a:moveTo>
                <a:lnTo>
                  <a:pt x="327660" y="0"/>
                </a:lnTo>
                <a:lnTo>
                  <a:pt x="327660" y="227076"/>
                </a:lnTo>
                <a:lnTo>
                  <a:pt x="0" y="227076"/>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987552" y="5122164"/>
            <a:ext cx="326390" cy="429895"/>
          </a:xfrm>
          <a:custGeom>
            <a:avLst/>
            <a:gdLst/>
            <a:ahLst/>
            <a:cxnLst/>
            <a:rect l="l" t="t" r="r" b="b"/>
            <a:pathLst>
              <a:path w="326390" h="429895">
                <a:moveTo>
                  <a:pt x="326135" y="0"/>
                </a:moveTo>
                <a:lnTo>
                  <a:pt x="0" y="0"/>
                </a:lnTo>
                <a:lnTo>
                  <a:pt x="0" y="429768"/>
                </a:lnTo>
                <a:lnTo>
                  <a:pt x="326135" y="429768"/>
                </a:lnTo>
                <a:lnTo>
                  <a:pt x="326135" y="0"/>
                </a:lnTo>
                <a:close/>
              </a:path>
            </a:pathLst>
          </a:custGeom>
          <a:solidFill>
            <a:srgbClr val="CC0033"/>
          </a:solidFill>
        </p:spPr>
        <p:txBody>
          <a:bodyPr wrap="square" lIns="0" tIns="0" rIns="0" bIns="0" rtlCol="0"/>
          <a:lstStyle/>
          <a:p>
            <a:endParaRPr/>
          </a:p>
        </p:txBody>
      </p:sp>
      <p:sp>
        <p:nvSpPr>
          <p:cNvPr id="39" name="object 39"/>
          <p:cNvSpPr/>
          <p:nvPr/>
        </p:nvSpPr>
        <p:spPr>
          <a:xfrm>
            <a:off x="1478280" y="4869179"/>
            <a:ext cx="327660" cy="563880"/>
          </a:xfrm>
          <a:custGeom>
            <a:avLst/>
            <a:gdLst/>
            <a:ahLst/>
            <a:cxnLst/>
            <a:rect l="l" t="t" r="r" b="b"/>
            <a:pathLst>
              <a:path w="327660" h="563879">
                <a:moveTo>
                  <a:pt x="327659" y="0"/>
                </a:moveTo>
                <a:lnTo>
                  <a:pt x="0" y="0"/>
                </a:lnTo>
                <a:lnTo>
                  <a:pt x="0" y="563880"/>
                </a:lnTo>
                <a:lnTo>
                  <a:pt x="327659" y="563880"/>
                </a:lnTo>
                <a:lnTo>
                  <a:pt x="327659" y="0"/>
                </a:lnTo>
                <a:close/>
              </a:path>
            </a:pathLst>
          </a:custGeom>
          <a:solidFill>
            <a:srgbClr val="CC0033"/>
          </a:solidFill>
        </p:spPr>
        <p:txBody>
          <a:bodyPr wrap="square" lIns="0" tIns="0" rIns="0" bIns="0" rtlCol="0"/>
          <a:lstStyle/>
          <a:p>
            <a:endParaRPr/>
          </a:p>
        </p:txBody>
      </p:sp>
      <p:sp>
        <p:nvSpPr>
          <p:cNvPr id="40" name="object 40"/>
          <p:cNvSpPr/>
          <p:nvPr/>
        </p:nvSpPr>
        <p:spPr>
          <a:xfrm>
            <a:off x="1969007" y="4652771"/>
            <a:ext cx="327660" cy="664845"/>
          </a:xfrm>
          <a:custGeom>
            <a:avLst/>
            <a:gdLst/>
            <a:ahLst/>
            <a:cxnLst/>
            <a:rect l="l" t="t" r="r" b="b"/>
            <a:pathLst>
              <a:path w="327660" h="664845">
                <a:moveTo>
                  <a:pt x="327660" y="0"/>
                </a:moveTo>
                <a:lnTo>
                  <a:pt x="0" y="0"/>
                </a:lnTo>
                <a:lnTo>
                  <a:pt x="0" y="664463"/>
                </a:lnTo>
                <a:lnTo>
                  <a:pt x="327660" y="664463"/>
                </a:lnTo>
                <a:lnTo>
                  <a:pt x="327660" y="0"/>
                </a:lnTo>
                <a:close/>
              </a:path>
            </a:pathLst>
          </a:custGeom>
          <a:solidFill>
            <a:srgbClr val="CC0033"/>
          </a:solidFill>
        </p:spPr>
        <p:txBody>
          <a:bodyPr wrap="square" lIns="0" tIns="0" rIns="0" bIns="0" rtlCol="0"/>
          <a:lstStyle/>
          <a:p>
            <a:endParaRPr/>
          </a:p>
        </p:txBody>
      </p:sp>
      <p:sp>
        <p:nvSpPr>
          <p:cNvPr id="41" name="object 41"/>
          <p:cNvSpPr/>
          <p:nvPr/>
        </p:nvSpPr>
        <p:spPr>
          <a:xfrm>
            <a:off x="2459735" y="4494276"/>
            <a:ext cx="327660" cy="727075"/>
          </a:xfrm>
          <a:custGeom>
            <a:avLst/>
            <a:gdLst/>
            <a:ahLst/>
            <a:cxnLst/>
            <a:rect l="l" t="t" r="r" b="b"/>
            <a:pathLst>
              <a:path w="327660" h="727075">
                <a:moveTo>
                  <a:pt x="327659" y="0"/>
                </a:moveTo>
                <a:lnTo>
                  <a:pt x="0" y="0"/>
                </a:lnTo>
                <a:lnTo>
                  <a:pt x="0" y="726948"/>
                </a:lnTo>
                <a:lnTo>
                  <a:pt x="327659" y="726948"/>
                </a:lnTo>
                <a:lnTo>
                  <a:pt x="327659" y="0"/>
                </a:lnTo>
                <a:close/>
              </a:path>
            </a:pathLst>
          </a:custGeom>
          <a:solidFill>
            <a:srgbClr val="CC0033"/>
          </a:solidFill>
        </p:spPr>
        <p:txBody>
          <a:bodyPr wrap="square" lIns="0" tIns="0" rIns="0" bIns="0" rtlCol="0"/>
          <a:lstStyle/>
          <a:p>
            <a:endParaRPr/>
          </a:p>
        </p:txBody>
      </p:sp>
      <p:sp>
        <p:nvSpPr>
          <p:cNvPr id="42" name="object 42"/>
          <p:cNvSpPr/>
          <p:nvPr/>
        </p:nvSpPr>
        <p:spPr>
          <a:xfrm>
            <a:off x="2951988" y="4091940"/>
            <a:ext cx="326390" cy="974090"/>
          </a:xfrm>
          <a:custGeom>
            <a:avLst/>
            <a:gdLst/>
            <a:ahLst/>
            <a:cxnLst/>
            <a:rect l="l" t="t" r="r" b="b"/>
            <a:pathLst>
              <a:path w="326389" h="974089">
                <a:moveTo>
                  <a:pt x="326136" y="0"/>
                </a:moveTo>
                <a:lnTo>
                  <a:pt x="0" y="0"/>
                </a:lnTo>
                <a:lnTo>
                  <a:pt x="0" y="973836"/>
                </a:lnTo>
                <a:lnTo>
                  <a:pt x="326136" y="973836"/>
                </a:lnTo>
                <a:lnTo>
                  <a:pt x="326136" y="0"/>
                </a:lnTo>
                <a:close/>
              </a:path>
            </a:pathLst>
          </a:custGeom>
          <a:solidFill>
            <a:srgbClr val="CC0033"/>
          </a:solidFill>
        </p:spPr>
        <p:txBody>
          <a:bodyPr wrap="square" lIns="0" tIns="0" rIns="0" bIns="0" rtlCol="0"/>
          <a:lstStyle/>
          <a:p>
            <a:endParaRPr/>
          </a:p>
        </p:txBody>
      </p:sp>
      <p:sp>
        <p:nvSpPr>
          <p:cNvPr id="43" name="object 43"/>
          <p:cNvSpPr/>
          <p:nvPr/>
        </p:nvSpPr>
        <p:spPr>
          <a:xfrm>
            <a:off x="3442715" y="3817620"/>
            <a:ext cx="327660" cy="1123315"/>
          </a:xfrm>
          <a:custGeom>
            <a:avLst/>
            <a:gdLst/>
            <a:ahLst/>
            <a:cxnLst/>
            <a:rect l="l" t="t" r="r" b="b"/>
            <a:pathLst>
              <a:path w="327660" h="1123314">
                <a:moveTo>
                  <a:pt x="327660" y="0"/>
                </a:moveTo>
                <a:lnTo>
                  <a:pt x="0" y="0"/>
                </a:lnTo>
                <a:lnTo>
                  <a:pt x="0" y="1123187"/>
                </a:lnTo>
                <a:lnTo>
                  <a:pt x="327660" y="1123187"/>
                </a:lnTo>
                <a:lnTo>
                  <a:pt x="327660" y="0"/>
                </a:lnTo>
                <a:close/>
              </a:path>
            </a:pathLst>
          </a:custGeom>
          <a:solidFill>
            <a:srgbClr val="CC0033"/>
          </a:solidFill>
        </p:spPr>
        <p:txBody>
          <a:bodyPr wrap="square" lIns="0" tIns="0" rIns="0" bIns="0" rtlCol="0"/>
          <a:lstStyle/>
          <a:p>
            <a:endParaRPr/>
          </a:p>
        </p:txBody>
      </p:sp>
      <p:sp>
        <p:nvSpPr>
          <p:cNvPr id="44" name="object 44"/>
          <p:cNvSpPr/>
          <p:nvPr/>
        </p:nvSpPr>
        <p:spPr>
          <a:xfrm>
            <a:off x="3933444" y="3515867"/>
            <a:ext cx="327660" cy="1278890"/>
          </a:xfrm>
          <a:custGeom>
            <a:avLst/>
            <a:gdLst/>
            <a:ahLst/>
            <a:cxnLst/>
            <a:rect l="l" t="t" r="r" b="b"/>
            <a:pathLst>
              <a:path w="327660" h="1278889">
                <a:moveTo>
                  <a:pt x="327659" y="0"/>
                </a:moveTo>
                <a:lnTo>
                  <a:pt x="0" y="0"/>
                </a:lnTo>
                <a:lnTo>
                  <a:pt x="0" y="1278636"/>
                </a:lnTo>
                <a:lnTo>
                  <a:pt x="327659" y="1278636"/>
                </a:lnTo>
                <a:lnTo>
                  <a:pt x="327659" y="0"/>
                </a:lnTo>
                <a:close/>
              </a:path>
            </a:pathLst>
          </a:custGeom>
          <a:solidFill>
            <a:srgbClr val="CC0033"/>
          </a:solidFill>
        </p:spPr>
        <p:txBody>
          <a:bodyPr wrap="square" lIns="0" tIns="0" rIns="0" bIns="0" rtlCol="0"/>
          <a:lstStyle/>
          <a:p>
            <a:endParaRPr/>
          </a:p>
        </p:txBody>
      </p:sp>
      <p:sp>
        <p:nvSpPr>
          <p:cNvPr id="45" name="object 45"/>
          <p:cNvSpPr/>
          <p:nvPr/>
        </p:nvSpPr>
        <p:spPr>
          <a:xfrm>
            <a:off x="4424171" y="3249167"/>
            <a:ext cx="327660" cy="1391920"/>
          </a:xfrm>
          <a:custGeom>
            <a:avLst/>
            <a:gdLst/>
            <a:ahLst/>
            <a:cxnLst/>
            <a:rect l="l" t="t" r="r" b="b"/>
            <a:pathLst>
              <a:path w="327660" h="1391920">
                <a:moveTo>
                  <a:pt x="327660" y="0"/>
                </a:moveTo>
                <a:lnTo>
                  <a:pt x="0" y="0"/>
                </a:lnTo>
                <a:lnTo>
                  <a:pt x="0" y="1391412"/>
                </a:lnTo>
                <a:lnTo>
                  <a:pt x="327660" y="1391412"/>
                </a:lnTo>
                <a:lnTo>
                  <a:pt x="327660" y="0"/>
                </a:lnTo>
                <a:close/>
              </a:path>
            </a:pathLst>
          </a:custGeom>
          <a:solidFill>
            <a:srgbClr val="CC0033"/>
          </a:solidFill>
        </p:spPr>
        <p:txBody>
          <a:bodyPr wrap="square" lIns="0" tIns="0" rIns="0" bIns="0" rtlCol="0"/>
          <a:lstStyle/>
          <a:p>
            <a:endParaRPr/>
          </a:p>
        </p:txBody>
      </p:sp>
      <p:sp>
        <p:nvSpPr>
          <p:cNvPr id="46" name="object 46"/>
          <p:cNvSpPr/>
          <p:nvPr/>
        </p:nvSpPr>
        <p:spPr>
          <a:xfrm>
            <a:off x="987552" y="5122164"/>
            <a:ext cx="326390" cy="429895"/>
          </a:xfrm>
          <a:custGeom>
            <a:avLst/>
            <a:gdLst/>
            <a:ahLst/>
            <a:cxnLst/>
            <a:rect l="l" t="t" r="r" b="b"/>
            <a:pathLst>
              <a:path w="326390" h="429895">
                <a:moveTo>
                  <a:pt x="0" y="0"/>
                </a:moveTo>
                <a:lnTo>
                  <a:pt x="326135" y="0"/>
                </a:lnTo>
                <a:lnTo>
                  <a:pt x="326135" y="429768"/>
                </a:lnTo>
                <a:lnTo>
                  <a:pt x="0" y="429768"/>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1478280" y="4869179"/>
            <a:ext cx="327660" cy="563880"/>
          </a:xfrm>
          <a:custGeom>
            <a:avLst/>
            <a:gdLst/>
            <a:ahLst/>
            <a:cxnLst/>
            <a:rect l="l" t="t" r="r" b="b"/>
            <a:pathLst>
              <a:path w="327660" h="563879">
                <a:moveTo>
                  <a:pt x="0" y="0"/>
                </a:moveTo>
                <a:lnTo>
                  <a:pt x="327659" y="0"/>
                </a:lnTo>
                <a:lnTo>
                  <a:pt x="327659" y="563880"/>
                </a:lnTo>
                <a:lnTo>
                  <a:pt x="0" y="563880"/>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1969007" y="4652771"/>
            <a:ext cx="327660" cy="664845"/>
          </a:xfrm>
          <a:custGeom>
            <a:avLst/>
            <a:gdLst/>
            <a:ahLst/>
            <a:cxnLst/>
            <a:rect l="l" t="t" r="r" b="b"/>
            <a:pathLst>
              <a:path w="327660" h="664845">
                <a:moveTo>
                  <a:pt x="0" y="0"/>
                </a:moveTo>
                <a:lnTo>
                  <a:pt x="327660" y="0"/>
                </a:lnTo>
                <a:lnTo>
                  <a:pt x="327660" y="664463"/>
                </a:lnTo>
                <a:lnTo>
                  <a:pt x="0" y="664463"/>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2459735" y="4494276"/>
            <a:ext cx="327660" cy="727075"/>
          </a:xfrm>
          <a:custGeom>
            <a:avLst/>
            <a:gdLst/>
            <a:ahLst/>
            <a:cxnLst/>
            <a:rect l="l" t="t" r="r" b="b"/>
            <a:pathLst>
              <a:path w="327660" h="727075">
                <a:moveTo>
                  <a:pt x="0" y="0"/>
                </a:moveTo>
                <a:lnTo>
                  <a:pt x="327659" y="0"/>
                </a:lnTo>
                <a:lnTo>
                  <a:pt x="327659" y="726948"/>
                </a:lnTo>
                <a:lnTo>
                  <a:pt x="0" y="726948"/>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2951988" y="4091940"/>
            <a:ext cx="326390" cy="974090"/>
          </a:xfrm>
          <a:custGeom>
            <a:avLst/>
            <a:gdLst/>
            <a:ahLst/>
            <a:cxnLst/>
            <a:rect l="l" t="t" r="r" b="b"/>
            <a:pathLst>
              <a:path w="326389" h="974089">
                <a:moveTo>
                  <a:pt x="0" y="0"/>
                </a:moveTo>
                <a:lnTo>
                  <a:pt x="326136" y="0"/>
                </a:lnTo>
                <a:lnTo>
                  <a:pt x="326136" y="973836"/>
                </a:lnTo>
                <a:lnTo>
                  <a:pt x="0" y="973836"/>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3442715" y="3817620"/>
            <a:ext cx="327660" cy="1123315"/>
          </a:xfrm>
          <a:custGeom>
            <a:avLst/>
            <a:gdLst/>
            <a:ahLst/>
            <a:cxnLst/>
            <a:rect l="l" t="t" r="r" b="b"/>
            <a:pathLst>
              <a:path w="327660" h="1123314">
                <a:moveTo>
                  <a:pt x="0" y="0"/>
                </a:moveTo>
                <a:lnTo>
                  <a:pt x="327660" y="0"/>
                </a:lnTo>
                <a:lnTo>
                  <a:pt x="327660" y="1123187"/>
                </a:lnTo>
                <a:lnTo>
                  <a:pt x="0" y="1123187"/>
                </a:lnTo>
                <a:lnTo>
                  <a:pt x="0" y="0"/>
                </a:lnTo>
                <a:close/>
              </a:path>
            </a:pathLst>
          </a:custGeom>
          <a:ln w="9143">
            <a:solidFill>
              <a:srgbClr val="BEBEBE"/>
            </a:solidFill>
          </a:ln>
        </p:spPr>
        <p:txBody>
          <a:bodyPr wrap="square" lIns="0" tIns="0" rIns="0" bIns="0" rtlCol="0"/>
          <a:lstStyle/>
          <a:p>
            <a:endParaRPr/>
          </a:p>
        </p:txBody>
      </p:sp>
      <p:sp>
        <p:nvSpPr>
          <p:cNvPr id="52" name="object 52"/>
          <p:cNvSpPr/>
          <p:nvPr/>
        </p:nvSpPr>
        <p:spPr>
          <a:xfrm>
            <a:off x="3933444" y="3515867"/>
            <a:ext cx="327660" cy="1278890"/>
          </a:xfrm>
          <a:custGeom>
            <a:avLst/>
            <a:gdLst/>
            <a:ahLst/>
            <a:cxnLst/>
            <a:rect l="l" t="t" r="r" b="b"/>
            <a:pathLst>
              <a:path w="327660" h="1278889">
                <a:moveTo>
                  <a:pt x="0" y="0"/>
                </a:moveTo>
                <a:lnTo>
                  <a:pt x="327659" y="0"/>
                </a:lnTo>
                <a:lnTo>
                  <a:pt x="327659" y="1278636"/>
                </a:lnTo>
                <a:lnTo>
                  <a:pt x="0" y="1278636"/>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4424171" y="3249167"/>
            <a:ext cx="327660" cy="1391920"/>
          </a:xfrm>
          <a:custGeom>
            <a:avLst/>
            <a:gdLst/>
            <a:ahLst/>
            <a:cxnLst/>
            <a:rect l="l" t="t" r="r" b="b"/>
            <a:pathLst>
              <a:path w="327660" h="1391920">
                <a:moveTo>
                  <a:pt x="0" y="0"/>
                </a:moveTo>
                <a:lnTo>
                  <a:pt x="327660" y="0"/>
                </a:lnTo>
                <a:lnTo>
                  <a:pt x="327660" y="1391412"/>
                </a:lnTo>
                <a:lnTo>
                  <a:pt x="0" y="1391412"/>
                </a:lnTo>
                <a:lnTo>
                  <a:pt x="0" y="0"/>
                </a:lnTo>
                <a:close/>
              </a:path>
            </a:pathLst>
          </a:custGeom>
          <a:ln w="9143">
            <a:solidFill>
              <a:srgbClr val="BEBEBE"/>
            </a:solidFill>
          </a:ln>
        </p:spPr>
        <p:txBody>
          <a:bodyPr wrap="square" lIns="0" tIns="0" rIns="0" bIns="0" rtlCol="0"/>
          <a:lstStyle/>
          <a:p>
            <a:endParaRPr/>
          </a:p>
        </p:txBody>
      </p:sp>
      <p:sp>
        <p:nvSpPr>
          <p:cNvPr id="54" name="object 54"/>
          <p:cNvSpPr/>
          <p:nvPr/>
        </p:nvSpPr>
        <p:spPr>
          <a:xfrm>
            <a:off x="987552" y="4965191"/>
            <a:ext cx="326390" cy="157480"/>
          </a:xfrm>
          <a:custGeom>
            <a:avLst/>
            <a:gdLst/>
            <a:ahLst/>
            <a:cxnLst/>
            <a:rect l="l" t="t" r="r" b="b"/>
            <a:pathLst>
              <a:path w="326390" h="157479">
                <a:moveTo>
                  <a:pt x="326135" y="0"/>
                </a:moveTo>
                <a:lnTo>
                  <a:pt x="0" y="0"/>
                </a:lnTo>
                <a:lnTo>
                  <a:pt x="0" y="156971"/>
                </a:lnTo>
                <a:lnTo>
                  <a:pt x="326135" y="156971"/>
                </a:lnTo>
                <a:lnTo>
                  <a:pt x="326135" y="0"/>
                </a:lnTo>
                <a:close/>
              </a:path>
            </a:pathLst>
          </a:custGeom>
          <a:solidFill>
            <a:srgbClr val="009EDF"/>
          </a:solidFill>
        </p:spPr>
        <p:txBody>
          <a:bodyPr wrap="square" lIns="0" tIns="0" rIns="0" bIns="0" rtlCol="0"/>
          <a:lstStyle/>
          <a:p>
            <a:endParaRPr/>
          </a:p>
        </p:txBody>
      </p:sp>
      <p:sp>
        <p:nvSpPr>
          <p:cNvPr id="55" name="object 55"/>
          <p:cNvSpPr/>
          <p:nvPr/>
        </p:nvSpPr>
        <p:spPr>
          <a:xfrm>
            <a:off x="1478280" y="4658867"/>
            <a:ext cx="327660" cy="210820"/>
          </a:xfrm>
          <a:custGeom>
            <a:avLst/>
            <a:gdLst/>
            <a:ahLst/>
            <a:cxnLst/>
            <a:rect l="l" t="t" r="r" b="b"/>
            <a:pathLst>
              <a:path w="327660" h="210820">
                <a:moveTo>
                  <a:pt x="327659" y="0"/>
                </a:moveTo>
                <a:lnTo>
                  <a:pt x="0" y="0"/>
                </a:lnTo>
                <a:lnTo>
                  <a:pt x="0" y="210311"/>
                </a:lnTo>
                <a:lnTo>
                  <a:pt x="327659" y="210311"/>
                </a:lnTo>
                <a:lnTo>
                  <a:pt x="327659" y="0"/>
                </a:lnTo>
                <a:close/>
              </a:path>
            </a:pathLst>
          </a:custGeom>
          <a:solidFill>
            <a:srgbClr val="009EDF"/>
          </a:solidFill>
        </p:spPr>
        <p:txBody>
          <a:bodyPr wrap="square" lIns="0" tIns="0" rIns="0" bIns="0" rtlCol="0"/>
          <a:lstStyle/>
          <a:p>
            <a:endParaRPr/>
          </a:p>
        </p:txBody>
      </p:sp>
      <p:sp>
        <p:nvSpPr>
          <p:cNvPr id="56" name="object 56"/>
          <p:cNvSpPr/>
          <p:nvPr/>
        </p:nvSpPr>
        <p:spPr>
          <a:xfrm>
            <a:off x="1969007" y="4392167"/>
            <a:ext cx="327660" cy="260985"/>
          </a:xfrm>
          <a:custGeom>
            <a:avLst/>
            <a:gdLst/>
            <a:ahLst/>
            <a:cxnLst/>
            <a:rect l="l" t="t" r="r" b="b"/>
            <a:pathLst>
              <a:path w="327660" h="260985">
                <a:moveTo>
                  <a:pt x="327660" y="0"/>
                </a:moveTo>
                <a:lnTo>
                  <a:pt x="0" y="0"/>
                </a:lnTo>
                <a:lnTo>
                  <a:pt x="0" y="260603"/>
                </a:lnTo>
                <a:lnTo>
                  <a:pt x="327660" y="260603"/>
                </a:lnTo>
                <a:lnTo>
                  <a:pt x="327660" y="0"/>
                </a:lnTo>
                <a:close/>
              </a:path>
            </a:pathLst>
          </a:custGeom>
          <a:solidFill>
            <a:srgbClr val="009EDF"/>
          </a:solidFill>
        </p:spPr>
        <p:txBody>
          <a:bodyPr wrap="square" lIns="0" tIns="0" rIns="0" bIns="0" rtlCol="0"/>
          <a:lstStyle/>
          <a:p>
            <a:endParaRPr/>
          </a:p>
        </p:txBody>
      </p:sp>
      <p:sp>
        <p:nvSpPr>
          <p:cNvPr id="57" name="object 57"/>
          <p:cNvSpPr/>
          <p:nvPr/>
        </p:nvSpPr>
        <p:spPr>
          <a:xfrm>
            <a:off x="2459735" y="4171188"/>
            <a:ext cx="327660" cy="323215"/>
          </a:xfrm>
          <a:custGeom>
            <a:avLst/>
            <a:gdLst/>
            <a:ahLst/>
            <a:cxnLst/>
            <a:rect l="l" t="t" r="r" b="b"/>
            <a:pathLst>
              <a:path w="327660" h="323214">
                <a:moveTo>
                  <a:pt x="327659" y="0"/>
                </a:moveTo>
                <a:lnTo>
                  <a:pt x="0" y="0"/>
                </a:lnTo>
                <a:lnTo>
                  <a:pt x="0" y="323088"/>
                </a:lnTo>
                <a:lnTo>
                  <a:pt x="327659" y="323088"/>
                </a:lnTo>
                <a:lnTo>
                  <a:pt x="327659" y="0"/>
                </a:lnTo>
                <a:close/>
              </a:path>
            </a:pathLst>
          </a:custGeom>
          <a:solidFill>
            <a:srgbClr val="009EDF"/>
          </a:solidFill>
        </p:spPr>
        <p:txBody>
          <a:bodyPr wrap="square" lIns="0" tIns="0" rIns="0" bIns="0" rtlCol="0"/>
          <a:lstStyle/>
          <a:p>
            <a:endParaRPr/>
          </a:p>
        </p:txBody>
      </p:sp>
      <p:sp>
        <p:nvSpPr>
          <p:cNvPr id="58" name="object 58"/>
          <p:cNvSpPr/>
          <p:nvPr/>
        </p:nvSpPr>
        <p:spPr>
          <a:xfrm>
            <a:off x="2951988" y="3678935"/>
            <a:ext cx="326390" cy="413384"/>
          </a:xfrm>
          <a:custGeom>
            <a:avLst/>
            <a:gdLst/>
            <a:ahLst/>
            <a:cxnLst/>
            <a:rect l="l" t="t" r="r" b="b"/>
            <a:pathLst>
              <a:path w="326389" h="413385">
                <a:moveTo>
                  <a:pt x="326136" y="0"/>
                </a:moveTo>
                <a:lnTo>
                  <a:pt x="0" y="0"/>
                </a:lnTo>
                <a:lnTo>
                  <a:pt x="0" y="413003"/>
                </a:lnTo>
                <a:lnTo>
                  <a:pt x="326136" y="413003"/>
                </a:lnTo>
                <a:lnTo>
                  <a:pt x="326136" y="0"/>
                </a:lnTo>
                <a:close/>
              </a:path>
            </a:pathLst>
          </a:custGeom>
          <a:solidFill>
            <a:srgbClr val="009EDF"/>
          </a:solidFill>
        </p:spPr>
        <p:txBody>
          <a:bodyPr wrap="square" lIns="0" tIns="0" rIns="0" bIns="0" rtlCol="0"/>
          <a:lstStyle/>
          <a:p>
            <a:endParaRPr/>
          </a:p>
        </p:txBody>
      </p:sp>
      <p:sp>
        <p:nvSpPr>
          <p:cNvPr id="59" name="object 59"/>
          <p:cNvSpPr/>
          <p:nvPr/>
        </p:nvSpPr>
        <p:spPr>
          <a:xfrm>
            <a:off x="3442715" y="3304032"/>
            <a:ext cx="327660" cy="513715"/>
          </a:xfrm>
          <a:custGeom>
            <a:avLst/>
            <a:gdLst/>
            <a:ahLst/>
            <a:cxnLst/>
            <a:rect l="l" t="t" r="r" b="b"/>
            <a:pathLst>
              <a:path w="327660" h="513714">
                <a:moveTo>
                  <a:pt x="327660" y="0"/>
                </a:moveTo>
                <a:lnTo>
                  <a:pt x="0" y="0"/>
                </a:lnTo>
                <a:lnTo>
                  <a:pt x="0" y="513587"/>
                </a:lnTo>
                <a:lnTo>
                  <a:pt x="327660" y="513587"/>
                </a:lnTo>
                <a:lnTo>
                  <a:pt x="327660" y="0"/>
                </a:lnTo>
                <a:close/>
              </a:path>
            </a:pathLst>
          </a:custGeom>
          <a:solidFill>
            <a:srgbClr val="009EDF"/>
          </a:solidFill>
        </p:spPr>
        <p:txBody>
          <a:bodyPr wrap="square" lIns="0" tIns="0" rIns="0" bIns="0" rtlCol="0"/>
          <a:lstStyle/>
          <a:p>
            <a:endParaRPr/>
          </a:p>
        </p:txBody>
      </p:sp>
      <p:sp>
        <p:nvSpPr>
          <p:cNvPr id="60" name="object 60"/>
          <p:cNvSpPr/>
          <p:nvPr/>
        </p:nvSpPr>
        <p:spPr>
          <a:xfrm>
            <a:off x="3933444" y="2942844"/>
            <a:ext cx="327660" cy="573405"/>
          </a:xfrm>
          <a:custGeom>
            <a:avLst/>
            <a:gdLst/>
            <a:ahLst/>
            <a:cxnLst/>
            <a:rect l="l" t="t" r="r" b="b"/>
            <a:pathLst>
              <a:path w="327660" h="573404">
                <a:moveTo>
                  <a:pt x="327659" y="0"/>
                </a:moveTo>
                <a:lnTo>
                  <a:pt x="0" y="0"/>
                </a:lnTo>
                <a:lnTo>
                  <a:pt x="0" y="573023"/>
                </a:lnTo>
                <a:lnTo>
                  <a:pt x="327659" y="573023"/>
                </a:lnTo>
                <a:lnTo>
                  <a:pt x="327659" y="0"/>
                </a:lnTo>
                <a:close/>
              </a:path>
            </a:pathLst>
          </a:custGeom>
          <a:solidFill>
            <a:srgbClr val="009EDF"/>
          </a:solidFill>
        </p:spPr>
        <p:txBody>
          <a:bodyPr wrap="square" lIns="0" tIns="0" rIns="0" bIns="0" rtlCol="0"/>
          <a:lstStyle/>
          <a:p>
            <a:endParaRPr/>
          </a:p>
        </p:txBody>
      </p:sp>
      <p:sp>
        <p:nvSpPr>
          <p:cNvPr id="61" name="object 61"/>
          <p:cNvSpPr/>
          <p:nvPr/>
        </p:nvSpPr>
        <p:spPr>
          <a:xfrm>
            <a:off x="4424171" y="2647188"/>
            <a:ext cx="327660" cy="601980"/>
          </a:xfrm>
          <a:custGeom>
            <a:avLst/>
            <a:gdLst/>
            <a:ahLst/>
            <a:cxnLst/>
            <a:rect l="l" t="t" r="r" b="b"/>
            <a:pathLst>
              <a:path w="327660" h="601980">
                <a:moveTo>
                  <a:pt x="327660" y="0"/>
                </a:moveTo>
                <a:lnTo>
                  <a:pt x="0" y="0"/>
                </a:lnTo>
                <a:lnTo>
                  <a:pt x="0" y="601979"/>
                </a:lnTo>
                <a:lnTo>
                  <a:pt x="327660" y="601979"/>
                </a:lnTo>
                <a:lnTo>
                  <a:pt x="327660" y="0"/>
                </a:lnTo>
                <a:close/>
              </a:path>
            </a:pathLst>
          </a:custGeom>
          <a:solidFill>
            <a:srgbClr val="009EDF"/>
          </a:solidFill>
        </p:spPr>
        <p:txBody>
          <a:bodyPr wrap="square" lIns="0" tIns="0" rIns="0" bIns="0" rtlCol="0"/>
          <a:lstStyle/>
          <a:p>
            <a:endParaRPr/>
          </a:p>
        </p:txBody>
      </p:sp>
      <p:sp>
        <p:nvSpPr>
          <p:cNvPr id="62" name="object 62"/>
          <p:cNvSpPr/>
          <p:nvPr/>
        </p:nvSpPr>
        <p:spPr>
          <a:xfrm>
            <a:off x="987552" y="4965191"/>
            <a:ext cx="326390" cy="157480"/>
          </a:xfrm>
          <a:custGeom>
            <a:avLst/>
            <a:gdLst/>
            <a:ahLst/>
            <a:cxnLst/>
            <a:rect l="l" t="t" r="r" b="b"/>
            <a:pathLst>
              <a:path w="326390" h="157479">
                <a:moveTo>
                  <a:pt x="0" y="0"/>
                </a:moveTo>
                <a:lnTo>
                  <a:pt x="326135" y="0"/>
                </a:lnTo>
                <a:lnTo>
                  <a:pt x="326135" y="156971"/>
                </a:lnTo>
                <a:lnTo>
                  <a:pt x="0" y="156971"/>
                </a:lnTo>
                <a:lnTo>
                  <a:pt x="0" y="0"/>
                </a:lnTo>
                <a:close/>
              </a:path>
            </a:pathLst>
          </a:custGeom>
          <a:ln w="9144">
            <a:solidFill>
              <a:srgbClr val="BEBEBE"/>
            </a:solidFill>
          </a:ln>
        </p:spPr>
        <p:txBody>
          <a:bodyPr wrap="square" lIns="0" tIns="0" rIns="0" bIns="0" rtlCol="0"/>
          <a:lstStyle/>
          <a:p>
            <a:endParaRPr/>
          </a:p>
        </p:txBody>
      </p:sp>
      <p:sp>
        <p:nvSpPr>
          <p:cNvPr id="63" name="object 63"/>
          <p:cNvSpPr/>
          <p:nvPr/>
        </p:nvSpPr>
        <p:spPr>
          <a:xfrm>
            <a:off x="1478280" y="4658867"/>
            <a:ext cx="327660" cy="210820"/>
          </a:xfrm>
          <a:custGeom>
            <a:avLst/>
            <a:gdLst/>
            <a:ahLst/>
            <a:cxnLst/>
            <a:rect l="l" t="t" r="r" b="b"/>
            <a:pathLst>
              <a:path w="327660" h="210820">
                <a:moveTo>
                  <a:pt x="0" y="0"/>
                </a:moveTo>
                <a:lnTo>
                  <a:pt x="327659" y="0"/>
                </a:lnTo>
                <a:lnTo>
                  <a:pt x="327659" y="210311"/>
                </a:lnTo>
                <a:lnTo>
                  <a:pt x="0" y="210311"/>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1969007" y="4392167"/>
            <a:ext cx="327660" cy="260985"/>
          </a:xfrm>
          <a:custGeom>
            <a:avLst/>
            <a:gdLst/>
            <a:ahLst/>
            <a:cxnLst/>
            <a:rect l="l" t="t" r="r" b="b"/>
            <a:pathLst>
              <a:path w="327660" h="260985">
                <a:moveTo>
                  <a:pt x="0" y="0"/>
                </a:moveTo>
                <a:lnTo>
                  <a:pt x="327660" y="0"/>
                </a:lnTo>
                <a:lnTo>
                  <a:pt x="327660" y="260603"/>
                </a:lnTo>
                <a:lnTo>
                  <a:pt x="0" y="260603"/>
                </a:lnTo>
                <a:lnTo>
                  <a:pt x="0" y="0"/>
                </a:lnTo>
                <a:close/>
              </a:path>
            </a:pathLst>
          </a:custGeom>
          <a:ln w="9144">
            <a:solidFill>
              <a:srgbClr val="BEBEBE"/>
            </a:solidFill>
          </a:ln>
        </p:spPr>
        <p:txBody>
          <a:bodyPr wrap="square" lIns="0" tIns="0" rIns="0" bIns="0" rtlCol="0"/>
          <a:lstStyle/>
          <a:p>
            <a:endParaRPr/>
          </a:p>
        </p:txBody>
      </p:sp>
      <p:sp>
        <p:nvSpPr>
          <p:cNvPr id="65" name="object 65"/>
          <p:cNvSpPr/>
          <p:nvPr/>
        </p:nvSpPr>
        <p:spPr>
          <a:xfrm>
            <a:off x="2459735" y="4171188"/>
            <a:ext cx="327660" cy="323215"/>
          </a:xfrm>
          <a:custGeom>
            <a:avLst/>
            <a:gdLst/>
            <a:ahLst/>
            <a:cxnLst/>
            <a:rect l="l" t="t" r="r" b="b"/>
            <a:pathLst>
              <a:path w="327660" h="323214">
                <a:moveTo>
                  <a:pt x="0" y="0"/>
                </a:moveTo>
                <a:lnTo>
                  <a:pt x="327659" y="0"/>
                </a:lnTo>
                <a:lnTo>
                  <a:pt x="327659" y="323088"/>
                </a:lnTo>
                <a:lnTo>
                  <a:pt x="0" y="323088"/>
                </a:lnTo>
                <a:lnTo>
                  <a:pt x="0" y="0"/>
                </a:lnTo>
                <a:close/>
              </a:path>
            </a:pathLst>
          </a:custGeom>
          <a:ln w="9144">
            <a:solidFill>
              <a:srgbClr val="BEBEBE"/>
            </a:solidFill>
          </a:ln>
        </p:spPr>
        <p:txBody>
          <a:bodyPr wrap="square" lIns="0" tIns="0" rIns="0" bIns="0" rtlCol="0"/>
          <a:lstStyle/>
          <a:p>
            <a:endParaRPr/>
          </a:p>
        </p:txBody>
      </p:sp>
      <p:sp>
        <p:nvSpPr>
          <p:cNvPr id="66" name="object 66"/>
          <p:cNvSpPr/>
          <p:nvPr/>
        </p:nvSpPr>
        <p:spPr>
          <a:xfrm>
            <a:off x="2951988" y="3678935"/>
            <a:ext cx="326390" cy="413384"/>
          </a:xfrm>
          <a:custGeom>
            <a:avLst/>
            <a:gdLst/>
            <a:ahLst/>
            <a:cxnLst/>
            <a:rect l="l" t="t" r="r" b="b"/>
            <a:pathLst>
              <a:path w="326389" h="413385">
                <a:moveTo>
                  <a:pt x="0" y="0"/>
                </a:moveTo>
                <a:lnTo>
                  <a:pt x="326136" y="0"/>
                </a:lnTo>
                <a:lnTo>
                  <a:pt x="326136" y="413003"/>
                </a:lnTo>
                <a:lnTo>
                  <a:pt x="0" y="413003"/>
                </a:lnTo>
                <a:lnTo>
                  <a:pt x="0" y="0"/>
                </a:lnTo>
                <a:close/>
              </a:path>
            </a:pathLst>
          </a:custGeom>
          <a:ln w="9144">
            <a:solidFill>
              <a:srgbClr val="BEBEBE"/>
            </a:solidFill>
          </a:ln>
        </p:spPr>
        <p:txBody>
          <a:bodyPr wrap="square" lIns="0" tIns="0" rIns="0" bIns="0" rtlCol="0"/>
          <a:lstStyle/>
          <a:p>
            <a:endParaRPr/>
          </a:p>
        </p:txBody>
      </p:sp>
      <p:sp>
        <p:nvSpPr>
          <p:cNvPr id="67" name="object 67"/>
          <p:cNvSpPr/>
          <p:nvPr/>
        </p:nvSpPr>
        <p:spPr>
          <a:xfrm>
            <a:off x="3442715" y="3304032"/>
            <a:ext cx="327660" cy="513715"/>
          </a:xfrm>
          <a:custGeom>
            <a:avLst/>
            <a:gdLst/>
            <a:ahLst/>
            <a:cxnLst/>
            <a:rect l="l" t="t" r="r" b="b"/>
            <a:pathLst>
              <a:path w="327660" h="513714">
                <a:moveTo>
                  <a:pt x="0" y="0"/>
                </a:moveTo>
                <a:lnTo>
                  <a:pt x="327660" y="0"/>
                </a:lnTo>
                <a:lnTo>
                  <a:pt x="327660" y="513587"/>
                </a:lnTo>
                <a:lnTo>
                  <a:pt x="0" y="513587"/>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3933444" y="2942844"/>
            <a:ext cx="327660" cy="573405"/>
          </a:xfrm>
          <a:custGeom>
            <a:avLst/>
            <a:gdLst/>
            <a:ahLst/>
            <a:cxnLst/>
            <a:rect l="l" t="t" r="r" b="b"/>
            <a:pathLst>
              <a:path w="327660" h="573404">
                <a:moveTo>
                  <a:pt x="0" y="0"/>
                </a:moveTo>
                <a:lnTo>
                  <a:pt x="327659" y="0"/>
                </a:lnTo>
                <a:lnTo>
                  <a:pt x="327659" y="573023"/>
                </a:lnTo>
                <a:lnTo>
                  <a:pt x="0" y="573023"/>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4424171" y="2647188"/>
            <a:ext cx="327660" cy="601980"/>
          </a:xfrm>
          <a:custGeom>
            <a:avLst/>
            <a:gdLst/>
            <a:ahLst/>
            <a:cxnLst/>
            <a:rect l="l" t="t" r="r" b="b"/>
            <a:pathLst>
              <a:path w="327660" h="601980">
                <a:moveTo>
                  <a:pt x="0" y="0"/>
                </a:moveTo>
                <a:lnTo>
                  <a:pt x="327660" y="0"/>
                </a:lnTo>
                <a:lnTo>
                  <a:pt x="327660" y="601979"/>
                </a:lnTo>
                <a:lnTo>
                  <a:pt x="0" y="601979"/>
                </a:lnTo>
                <a:lnTo>
                  <a:pt x="0" y="0"/>
                </a:lnTo>
                <a:close/>
              </a:path>
            </a:pathLst>
          </a:custGeom>
          <a:ln w="9143">
            <a:solidFill>
              <a:srgbClr val="BEBEBE"/>
            </a:solidFill>
          </a:ln>
        </p:spPr>
        <p:txBody>
          <a:bodyPr wrap="square" lIns="0" tIns="0" rIns="0" bIns="0" rtlCol="0"/>
          <a:lstStyle/>
          <a:p>
            <a:endParaRPr/>
          </a:p>
        </p:txBody>
      </p:sp>
      <p:sp>
        <p:nvSpPr>
          <p:cNvPr id="70" name="object 70"/>
          <p:cNvSpPr/>
          <p:nvPr/>
        </p:nvSpPr>
        <p:spPr>
          <a:xfrm>
            <a:off x="905255" y="2290572"/>
            <a:ext cx="0" cy="3546475"/>
          </a:xfrm>
          <a:custGeom>
            <a:avLst/>
            <a:gdLst/>
            <a:ahLst/>
            <a:cxnLst/>
            <a:rect l="l" t="t" r="r" b="b"/>
            <a:pathLst>
              <a:path h="3546475">
                <a:moveTo>
                  <a:pt x="0" y="3546348"/>
                </a:moveTo>
                <a:lnTo>
                  <a:pt x="0" y="0"/>
                </a:lnTo>
              </a:path>
            </a:pathLst>
          </a:custGeom>
          <a:ln w="9144">
            <a:solidFill>
              <a:srgbClr val="666666"/>
            </a:solidFill>
          </a:ln>
        </p:spPr>
        <p:txBody>
          <a:bodyPr wrap="square" lIns="0" tIns="0" rIns="0" bIns="0" rtlCol="0"/>
          <a:lstStyle/>
          <a:p>
            <a:endParaRPr/>
          </a:p>
        </p:txBody>
      </p:sp>
      <p:sp>
        <p:nvSpPr>
          <p:cNvPr id="71" name="object 71"/>
          <p:cNvSpPr/>
          <p:nvPr/>
        </p:nvSpPr>
        <p:spPr>
          <a:xfrm>
            <a:off x="905255" y="58369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2" name="object 72"/>
          <p:cNvSpPr/>
          <p:nvPr/>
        </p:nvSpPr>
        <p:spPr>
          <a:xfrm>
            <a:off x="905255" y="494995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3" name="object 73"/>
          <p:cNvSpPr/>
          <p:nvPr/>
        </p:nvSpPr>
        <p:spPr>
          <a:xfrm>
            <a:off x="905255" y="406298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4" name="object 74"/>
          <p:cNvSpPr/>
          <p:nvPr/>
        </p:nvSpPr>
        <p:spPr>
          <a:xfrm>
            <a:off x="905255" y="317601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5" name="object 75"/>
          <p:cNvSpPr/>
          <p:nvPr/>
        </p:nvSpPr>
        <p:spPr>
          <a:xfrm>
            <a:off x="905255" y="229057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6" name="object 76"/>
          <p:cNvSpPr/>
          <p:nvPr/>
        </p:nvSpPr>
        <p:spPr>
          <a:xfrm>
            <a:off x="905255" y="5836920"/>
            <a:ext cx="3929379" cy="0"/>
          </a:xfrm>
          <a:custGeom>
            <a:avLst/>
            <a:gdLst/>
            <a:ahLst/>
            <a:cxnLst/>
            <a:rect l="l" t="t" r="r" b="b"/>
            <a:pathLst>
              <a:path w="3929379">
                <a:moveTo>
                  <a:pt x="0" y="0"/>
                </a:moveTo>
                <a:lnTo>
                  <a:pt x="3928872" y="0"/>
                </a:lnTo>
              </a:path>
            </a:pathLst>
          </a:custGeom>
          <a:ln w="9144">
            <a:solidFill>
              <a:srgbClr val="666666"/>
            </a:solidFill>
          </a:ln>
        </p:spPr>
        <p:txBody>
          <a:bodyPr wrap="square" lIns="0" tIns="0" rIns="0" bIns="0" rtlCol="0"/>
          <a:lstStyle/>
          <a:p>
            <a:endParaRPr/>
          </a:p>
        </p:txBody>
      </p:sp>
      <p:sp>
        <p:nvSpPr>
          <p:cNvPr id="77" name="object 77"/>
          <p:cNvSpPr txBox="1"/>
          <p:nvPr/>
        </p:nvSpPr>
        <p:spPr>
          <a:xfrm>
            <a:off x="628904" y="482638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78" name="object 78"/>
          <p:cNvSpPr txBox="1"/>
          <p:nvPr/>
        </p:nvSpPr>
        <p:spPr>
          <a:xfrm>
            <a:off x="529844" y="393979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79" name="object 79"/>
          <p:cNvSpPr txBox="1"/>
          <p:nvPr/>
        </p:nvSpPr>
        <p:spPr>
          <a:xfrm>
            <a:off x="529844" y="3052826"/>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80" name="object 80"/>
          <p:cNvSpPr txBox="1"/>
          <p:nvPr/>
        </p:nvSpPr>
        <p:spPr>
          <a:xfrm>
            <a:off x="529844" y="2166111"/>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81" name="object 81"/>
          <p:cNvSpPr/>
          <p:nvPr/>
        </p:nvSpPr>
        <p:spPr>
          <a:xfrm>
            <a:off x="1342644" y="2592323"/>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009EDF"/>
          </a:solidFill>
        </p:spPr>
        <p:txBody>
          <a:bodyPr wrap="square" lIns="0" tIns="0" rIns="0" bIns="0" rtlCol="0"/>
          <a:lstStyle/>
          <a:p>
            <a:endParaRPr/>
          </a:p>
        </p:txBody>
      </p:sp>
      <p:sp>
        <p:nvSpPr>
          <p:cNvPr id="82" name="object 82"/>
          <p:cNvSpPr/>
          <p:nvPr/>
        </p:nvSpPr>
        <p:spPr>
          <a:xfrm>
            <a:off x="1342644" y="2592323"/>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3" name="object 83"/>
          <p:cNvSpPr/>
          <p:nvPr/>
        </p:nvSpPr>
        <p:spPr>
          <a:xfrm>
            <a:off x="1342644" y="283616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CC0033"/>
          </a:solidFill>
        </p:spPr>
        <p:txBody>
          <a:bodyPr wrap="square" lIns="0" tIns="0" rIns="0" bIns="0" rtlCol="0"/>
          <a:lstStyle/>
          <a:p>
            <a:endParaRPr/>
          </a:p>
        </p:txBody>
      </p:sp>
      <p:sp>
        <p:nvSpPr>
          <p:cNvPr id="84" name="object 84"/>
          <p:cNvSpPr/>
          <p:nvPr/>
        </p:nvSpPr>
        <p:spPr>
          <a:xfrm>
            <a:off x="1342644" y="283616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5" name="object 85"/>
          <p:cNvSpPr/>
          <p:nvPr/>
        </p:nvSpPr>
        <p:spPr>
          <a:xfrm>
            <a:off x="1342644" y="308000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8ADEFF"/>
          </a:solidFill>
        </p:spPr>
        <p:txBody>
          <a:bodyPr wrap="square" lIns="0" tIns="0" rIns="0" bIns="0" rtlCol="0"/>
          <a:lstStyle/>
          <a:p>
            <a:endParaRPr/>
          </a:p>
        </p:txBody>
      </p:sp>
      <p:sp>
        <p:nvSpPr>
          <p:cNvPr id="86" name="object 86"/>
          <p:cNvSpPr/>
          <p:nvPr/>
        </p:nvSpPr>
        <p:spPr>
          <a:xfrm>
            <a:off x="1342644" y="308000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7" name="object 87"/>
          <p:cNvSpPr/>
          <p:nvPr/>
        </p:nvSpPr>
        <p:spPr>
          <a:xfrm>
            <a:off x="1342644" y="332384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FF9999"/>
          </a:solidFill>
        </p:spPr>
        <p:txBody>
          <a:bodyPr wrap="square" lIns="0" tIns="0" rIns="0" bIns="0" rtlCol="0"/>
          <a:lstStyle/>
          <a:p>
            <a:endParaRPr/>
          </a:p>
        </p:txBody>
      </p:sp>
      <p:sp>
        <p:nvSpPr>
          <p:cNvPr id="88" name="object 88"/>
          <p:cNvSpPr/>
          <p:nvPr/>
        </p:nvSpPr>
        <p:spPr>
          <a:xfrm>
            <a:off x="1342644" y="332384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9" name="object 89"/>
          <p:cNvSpPr txBox="1"/>
          <p:nvPr/>
        </p:nvSpPr>
        <p:spPr>
          <a:xfrm>
            <a:off x="1470405" y="2487391"/>
            <a:ext cx="1379855" cy="997585"/>
          </a:xfrm>
          <a:prstGeom prst="rect">
            <a:avLst/>
          </a:prstGeom>
        </p:spPr>
        <p:txBody>
          <a:bodyPr vert="horz" wrap="square" lIns="0" tIns="0" rIns="0" bIns="0" rtlCol="0">
            <a:spAutoFit/>
          </a:bodyPr>
          <a:lstStyle/>
          <a:p>
            <a:pPr marL="12700" marR="539115">
              <a:lnSpc>
                <a:spcPct val="114300"/>
              </a:lnSpc>
            </a:pPr>
            <a:r>
              <a:rPr sz="1400" spc="-10" dirty="0">
                <a:latin typeface="Univers for BP"/>
                <a:cs typeface="Univers for BP"/>
              </a:rPr>
              <a:t>T</a:t>
            </a:r>
            <a:r>
              <a:rPr sz="1400" dirty="0">
                <a:latin typeface="Univers for BP"/>
                <a:cs typeface="Univers for BP"/>
              </a:rPr>
              <a:t>ra</a:t>
            </a:r>
            <a:r>
              <a:rPr sz="1400" spc="-10" dirty="0">
                <a:latin typeface="Univers for BP"/>
                <a:cs typeface="Univers for BP"/>
              </a:rPr>
              <a:t>nsp</a:t>
            </a:r>
            <a:r>
              <a:rPr sz="1400" dirty="0">
                <a:latin typeface="Univers for BP"/>
                <a:cs typeface="Univers for BP"/>
              </a:rPr>
              <a:t>o</a:t>
            </a:r>
            <a:r>
              <a:rPr sz="1400" spc="-10" dirty="0">
                <a:latin typeface="Univers for BP"/>
                <a:cs typeface="Univers for BP"/>
              </a:rPr>
              <a:t>r</a:t>
            </a:r>
            <a:r>
              <a:rPr sz="1400" dirty="0">
                <a:latin typeface="Univers for BP"/>
                <a:cs typeface="Univers for BP"/>
              </a:rPr>
              <a:t>t  </a:t>
            </a:r>
            <a:r>
              <a:rPr sz="1400" spc="-5" dirty="0">
                <a:latin typeface="Univers for BP"/>
                <a:cs typeface="Univers for BP"/>
              </a:rPr>
              <a:t>Industry*</a:t>
            </a:r>
            <a:endParaRPr sz="1400">
              <a:latin typeface="Univers for BP"/>
              <a:cs typeface="Univers for BP"/>
            </a:endParaRPr>
          </a:p>
          <a:p>
            <a:pPr marL="12700" marR="5080">
              <a:lnSpc>
                <a:spcPct val="114300"/>
              </a:lnSpc>
            </a:pPr>
            <a:r>
              <a:rPr sz="1400" dirty="0">
                <a:latin typeface="Univers for BP"/>
                <a:cs typeface="Univers for BP"/>
              </a:rPr>
              <a:t>N</a:t>
            </a:r>
            <a:r>
              <a:rPr sz="1400" spc="-10" dirty="0">
                <a:latin typeface="Univers for BP"/>
                <a:cs typeface="Univers for BP"/>
              </a:rPr>
              <a:t>on</a:t>
            </a:r>
            <a:r>
              <a:rPr sz="1400" dirty="0">
                <a:latin typeface="Univers for BP"/>
                <a:cs typeface="Univers for BP"/>
              </a:rPr>
              <a:t>-</a:t>
            </a:r>
            <a:r>
              <a:rPr sz="1400" spc="5" dirty="0">
                <a:latin typeface="Univers for BP"/>
                <a:cs typeface="Univers for BP"/>
              </a:rPr>
              <a:t>c</a:t>
            </a:r>
            <a:r>
              <a:rPr sz="1400" spc="-10" dirty="0">
                <a:latin typeface="Univers for BP"/>
                <a:cs typeface="Univers for BP"/>
              </a:rPr>
              <a:t>omb</a:t>
            </a:r>
            <a:r>
              <a:rPr sz="1400" dirty="0">
                <a:latin typeface="Univers for BP"/>
                <a:cs typeface="Univers for BP"/>
              </a:rPr>
              <a:t>u</a:t>
            </a:r>
            <a:r>
              <a:rPr sz="1400" spc="-10" dirty="0">
                <a:latin typeface="Univers for BP"/>
                <a:cs typeface="Univers for BP"/>
              </a:rPr>
              <a:t>s</a:t>
            </a:r>
            <a:r>
              <a:rPr sz="1400" dirty="0">
                <a:latin typeface="Univers for BP"/>
                <a:cs typeface="Univers for BP"/>
              </a:rPr>
              <a:t>ted  </a:t>
            </a:r>
            <a:r>
              <a:rPr sz="1400" spc="-5" dirty="0">
                <a:latin typeface="Univers for BP"/>
                <a:cs typeface="Univers for BP"/>
              </a:rPr>
              <a:t>Buildings</a:t>
            </a:r>
            <a:endParaRPr sz="1400">
              <a:latin typeface="Univers for BP"/>
              <a:cs typeface="Univers for BP"/>
            </a:endParaRPr>
          </a:p>
        </p:txBody>
      </p:sp>
      <p:sp>
        <p:nvSpPr>
          <p:cNvPr id="90" name="object 90"/>
          <p:cNvSpPr txBox="1"/>
          <p:nvPr/>
        </p:nvSpPr>
        <p:spPr>
          <a:xfrm>
            <a:off x="501497" y="1133855"/>
            <a:ext cx="3687445" cy="864235"/>
          </a:xfrm>
          <a:prstGeom prst="rect">
            <a:avLst/>
          </a:prstGeom>
        </p:spPr>
        <p:txBody>
          <a:bodyPr vert="horz" wrap="square" lIns="0" tIns="0" rIns="0" bIns="0" rtlCol="0">
            <a:spAutoFit/>
          </a:bodyPr>
          <a:lstStyle/>
          <a:p>
            <a:pPr marL="522605">
              <a:lnSpc>
                <a:spcPct val="100000"/>
              </a:lnSpc>
            </a:pPr>
            <a:r>
              <a:rPr sz="1800" spc="-5" dirty="0">
                <a:latin typeface="Univers for BP"/>
                <a:cs typeface="Univers for BP"/>
              </a:rPr>
              <a:t>Primary energy</a:t>
            </a:r>
            <a:r>
              <a:rPr sz="1800" spc="-35" dirty="0">
                <a:latin typeface="Univers for BP"/>
                <a:cs typeface="Univers for BP"/>
              </a:rPr>
              <a:t> </a:t>
            </a:r>
            <a:r>
              <a:rPr sz="1800" dirty="0">
                <a:latin typeface="Univers for BP"/>
                <a:cs typeface="Univers for BP"/>
              </a:rPr>
              <a:t>consumption</a:t>
            </a:r>
            <a:endParaRPr sz="1800">
              <a:latin typeface="Univers for BP"/>
              <a:cs typeface="Univers for BP"/>
            </a:endParaRPr>
          </a:p>
          <a:p>
            <a:pPr marL="1083310">
              <a:lnSpc>
                <a:spcPct val="100000"/>
              </a:lnSpc>
            </a:pPr>
            <a:r>
              <a:rPr sz="1800" dirty="0">
                <a:latin typeface="Univers for BP"/>
                <a:cs typeface="Univers for BP"/>
              </a:rPr>
              <a:t>by </a:t>
            </a:r>
            <a:r>
              <a:rPr sz="1800" spc="-5" dirty="0">
                <a:latin typeface="Univers for BP"/>
                <a:cs typeface="Univers for BP"/>
              </a:rPr>
              <a:t>end </a:t>
            </a:r>
            <a:r>
              <a:rPr sz="1800" dirty="0">
                <a:latin typeface="Univers for BP"/>
                <a:cs typeface="Univers for BP"/>
              </a:rPr>
              <a:t>use </a:t>
            </a:r>
            <a:r>
              <a:rPr sz="1800" spc="-5" dirty="0">
                <a:latin typeface="Univers for BP"/>
                <a:cs typeface="Univers for BP"/>
              </a:rPr>
              <a:t>sector</a:t>
            </a:r>
            <a:r>
              <a:rPr sz="1800" spc="-225" dirty="0">
                <a:latin typeface="Univers for BP"/>
                <a:cs typeface="Univers for BP"/>
              </a:rPr>
              <a:t> </a:t>
            </a:r>
            <a:r>
              <a:rPr sz="1800" b="0" baseline="25462" dirty="0">
                <a:solidFill>
                  <a:srgbClr val="666666"/>
                </a:solidFill>
                <a:latin typeface="Univers for BP Light"/>
                <a:cs typeface="Univers for BP Light"/>
              </a:rPr>
              <a:t>†</a:t>
            </a:r>
            <a:endParaRPr sz="1800" baseline="25462">
              <a:latin typeface="Univers for BP Light"/>
              <a:cs typeface="Univers for BP Light"/>
            </a:endParaRPr>
          </a:p>
          <a:p>
            <a:pPr marL="12700">
              <a:lnSpc>
                <a:spcPct val="100000"/>
              </a:lnSpc>
              <a:spcBef>
                <a:spcPts val="630"/>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91" name="object 91"/>
          <p:cNvSpPr/>
          <p:nvPr/>
        </p:nvSpPr>
        <p:spPr>
          <a:xfrm>
            <a:off x="3351276" y="2290572"/>
            <a:ext cx="0" cy="3554095"/>
          </a:xfrm>
          <a:custGeom>
            <a:avLst/>
            <a:gdLst/>
            <a:ahLst/>
            <a:cxnLst/>
            <a:rect l="l" t="t" r="r" b="b"/>
            <a:pathLst>
              <a:path h="3554095">
                <a:moveTo>
                  <a:pt x="0" y="0"/>
                </a:moveTo>
                <a:lnTo>
                  <a:pt x="0" y="3553967"/>
                </a:lnTo>
              </a:path>
            </a:pathLst>
          </a:custGeom>
          <a:ln w="9144">
            <a:solidFill>
              <a:srgbClr val="4D4D4D"/>
            </a:solidFill>
            <a:prstDash val="sysDash"/>
          </a:ln>
        </p:spPr>
        <p:txBody>
          <a:bodyPr wrap="square" lIns="0" tIns="0" rIns="0" bIns="0" rtlCol="0"/>
          <a:lstStyle/>
          <a:p>
            <a:endParaRPr/>
          </a:p>
        </p:txBody>
      </p:sp>
      <p:sp>
        <p:nvSpPr>
          <p:cNvPr id="92" name="object 92"/>
          <p:cNvSpPr/>
          <p:nvPr/>
        </p:nvSpPr>
        <p:spPr>
          <a:xfrm>
            <a:off x="6173723" y="4927091"/>
            <a:ext cx="1202690" cy="902335"/>
          </a:xfrm>
          <a:custGeom>
            <a:avLst/>
            <a:gdLst/>
            <a:ahLst/>
            <a:cxnLst/>
            <a:rect l="l" t="t" r="r" b="b"/>
            <a:pathLst>
              <a:path w="1202690" h="902335">
                <a:moveTo>
                  <a:pt x="1202435" y="0"/>
                </a:moveTo>
                <a:lnTo>
                  <a:pt x="0" y="0"/>
                </a:lnTo>
                <a:lnTo>
                  <a:pt x="0" y="902207"/>
                </a:lnTo>
                <a:lnTo>
                  <a:pt x="1202435" y="902207"/>
                </a:lnTo>
                <a:lnTo>
                  <a:pt x="1202435" y="0"/>
                </a:lnTo>
                <a:close/>
              </a:path>
            </a:pathLst>
          </a:custGeom>
          <a:solidFill>
            <a:srgbClr val="FF9999"/>
          </a:solidFill>
        </p:spPr>
        <p:txBody>
          <a:bodyPr wrap="square" lIns="0" tIns="0" rIns="0" bIns="0" rtlCol="0"/>
          <a:lstStyle/>
          <a:p>
            <a:endParaRPr/>
          </a:p>
        </p:txBody>
      </p:sp>
      <p:sp>
        <p:nvSpPr>
          <p:cNvPr id="93" name="object 93"/>
          <p:cNvSpPr/>
          <p:nvPr/>
        </p:nvSpPr>
        <p:spPr>
          <a:xfrm>
            <a:off x="7978140" y="5050535"/>
            <a:ext cx="1202690" cy="779145"/>
          </a:xfrm>
          <a:custGeom>
            <a:avLst/>
            <a:gdLst/>
            <a:ahLst/>
            <a:cxnLst/>
            <a:rect l="l" t="t" r="r" b="b"/>
            <a:pathLst>
              <a:path w="1202690" h="779145">
                <a:moveTo>
                  <a:pt x="1202435" y="0"/>
                </a:moveTo>
                <a:lnTo>
                  <a:pt x="0" y="0"/>
                </a:lnTo>
                <a:lnTo>
                  <a:pt x="0" y="778763"/>
                </a:lnTo>
                <a:lnTo>
                  <a:pt x="1202435" y="778763"/>
                </a:lnTo>
                <a:lnTo>
                  <a:pt x="1202435" y="0"/>
                </a:lnTo>
                <a:close/>
              </a:path>
            </a:pathLst>
          </a:custGeom>
          <a:solidFill>
            <a:srgbClr val="FF9999"/>
          </a:solidFill>
        </p:spPr>
        <p:txBody>
          <a:bodyPr wrap="square" lIns="0" tIns="0" rIns="0" bIns="0" rtlCol="0"/>
          <a:lstStyle/>
          <a:p>
            <a:endParaRPr/>
          </a:p>
        </p:txBody>
      </p:sp>
      <p:sp>
        <p:nvSpPr>
          <p:cNvPr id="94" name="object 94"/>
          <p:cNvSpPr/>
          <p:nvPr/>
        </p:nvSpPr>
        <p:spPr>
          <a:xfrm>
            <a:off x="6173723" y="4927091"/>
            <a:ext cx="1202690" cy="902335"/>
          </a:xfrm>
          <a:custGeom>
            <a:avLst/>
            <a:gdLst/>
            <a:ahLst/>
            <a:cxnLst/>
            <a:rect l="l" t="t" r="r" b="b"/>
            <a:pathLst>
              <a:path w="1202690" h="902335">
                <a:moveTo>
                  <a:pt x="0" y="0"/>
                </a:moveTo>
                <a:lnTo>
                  <a:pt x="1202435" y="0"/>
                </a:lnTo>
                <a:lnTo>
                  <a:pt x="1202435" y="902207"/>
                </a:lnTo>
                <a:lnTo>
                  <a:pt x="0" y="902207"/>
                </a:lnTo>
                <a:lnTo>
                  <a:pt x="0" y="0"/>
                </a:lnTo>
                <a:close/>
              </a:path>
            </a:pathLst>
          </a:custGeom>
          <a:ln w="9144">
            <a:solidFill>
              <a:srgbClr val="BEBEBE"/>
            </a:solidFill>
          </a:ln>
        </p:spPr>
        <p:txBody>
          <a:bodyPr wrap="square" lIns="0" tIns="0" rIns="0" bIns="0" rtlCol="0"/>
          <a:lstStyle/>
          <a:p>
            <a:endParaRPr/>
          </a:p>
        </p:txBody>
      </p:sp>
      <p:sp>
        <p:nvSpPr>
          <p:cNvPr id="95" name="object 95"/>
          <p:cNvSpPr/>
          <p:nvPr/>
        </p:nvSpPr>
        <p:spPr>
          <a:xfrm>
            <a:off x="7978140" y="5050535"/>
            <a:ext cx="1202690" cy="779145"/>
          </a:xfrm>
          <a:custGeom>
            <a:avLst/>
            <a:gdLst/>
            <a:ahLst/>
            <a:cxnLst/>
            <a:rect l="l" t="t" r="r" b="b"/>
            <a:pathLst>
              <a:path w="1202690" h="779145">
                <a:moveTo>
                  <a:pt x="0" y="0"/>
                </a:moveTo>
                <a:lnTo>
                  <a:pt x="1202435" y="0"/>
                </a:lnTo>
                <a:lnTo>
                  <a:pt x="1202435" y="778763"/>
                </a:lnTo>
                <a:lnTo>
                  <a:pt x="0" y="778763"/>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6173723" y="4703064"/>
            <a:ext cx="1202690" cy="224154"/>
          </a:xfrm>
          <a:custGeom>
            <a:avLst/>
            <a:gdLst/>
            <a:ahLst/>
            <a:cxnLst/>
            <a:rect l="l" t="t" r="r" b="b"/>
            <a:pathLst>
              <a:path w="1202690" h="224154">
                <a:moveTo>
                  <a:pt x="1202435" y="0"/>
                </a:moveTo>
                <a:lnTo>
                  <a:pt x="0" y="0"/>
                </a:lnTo>
                <a:lnTo>
                  <a:pt x="0" y="224028"/>
                </a:lnTo>
                <a:lnTo>
                  <a:pt x="1202435" y="224028"/>
                </a:lnTo>
                <a:lnTo>
                  <a:pt x="1202435" y="0"/>
                </a:lnTo>
                <a:close/>
              </a:path>
            </a:pathLst>
          </a:custGeom>
          <a:solidFill>
            <a:srgbClr val="8ADEFF"/>
          </a:solidFill>
        </p:spPr>
        <p:txBody>
          <a:bodyPr wrap="square" lIns="0" tIns="0" rIns="0" bIns="0" rtlCol="0"/>
          <a:lstStyle/>
          <a:p>
            <a:endParaRPr/>
          </a:p>
        </p:txBody>
      </p:sp>
      <p:sp>
        <p:nvSpPr>
          <p:cNvPr id="97" name="object 97"/>
          <p:cNvSpPr/>
          <p:nvPr/>
        </p:nvSpPr>
        <p:spPr>
          <a:xfrm>
            <a:off x="7978140" y="4826508"/>
            <a:ext cx="1202690" cy="224154"/>
          </a:xfrm>
          <a:custGeom>
            <a:avLst/>
            <a:gdLst/>
            <a:ahLst/>
            <a:cxnLst/>
            <a:rect l="l" t="t" r="r" b="b"/>
            <a:pathLst>
              <a:path w="1202690" h="224154">
                <a:moveTo>
                  <a:pt x="1202435" y="0"/>
                </a:moveTo>
                <a:lnTo>
                  <a:pt x="0" y="0"/>
                </a:lnTo>
                <a:lnTo>
                  <a:pt x="0" y="224028"/>
                </a:lnTo>
                <a:lnTo>
                  <a:pt x="1202435" y="224028"/>
                </a:lnTo>
                <a:lnTo>
                  <a:pt x="1202435" y="0"/>
                </a:lnTo>
                <a:close/>
              </a:path>
            </a:pathLst>
          </a:custGeom>
          <a:solidFill>
            <a:srgbClr val="8ADEFF"/>
          </a:solidFill>
        </p:spPr>
        <p:txBody>
          <a:bodyPr wrap="square" lIns="0" tIns="0" rIns="0" bIns="0" rtlCol="0"/>
          <a:lstStyle/>
          <a:p>
            <a:endParaRPr/>
          </a:p>
        </p:txBody>
      </p:sp>
      <p:sp>
        <p:nvSpPr>
          <p:cNvPr id="98" name="object 98"/>
          <p:cNvSpPr/>
          <p:nvPr/>
        </p:nvSpPr>
        <p:spPr>
          <a:xfrm>
            <a:off x="6173723" y="4703064"/>
            <a:ext cx="1202690" cy="224154"/>
          </a:xfrm>
          <a:custGeom>
            <a:avLst/>
            <a:gdLst/>
            <a:ahLst/>
            <a:cxnLst/>
            <a:rect l="l" t="t" r="r" b="b"/>
            <a:pathLst>
              <a:path w="1202690" h="224154">
                <a:moveTo>
                  <a:pt x="0" y="0"/>
                </a:moveTo>
                <a:lnTo>
                  <a:pt x="1202435" y="0"/>
                </a:lnTo>
                <a:lnTo>
                  <a:pt x="1202435" y="224028"/>
                </a:lnTo>
                <a:lnTo>
                  <a:pt x="0" y="224028"/>
                </a:lnTo>
                <a:lnTo>
                  <a:pt x="0" y="0"/>
                </a:lnTo>
                <a:close/>
              </a:path>
            </a:pathLst>
          </a:custGeom>
          <a:ln w="9144">
            <a:solidFill>
              <a:srgbClr val="BEBEBE"/>
            </a:solidFill>
          </a:ln>
        </p:spPr>
        <p:txBody>
          <a:bodyPr wrap="square" lIns="0" tIns="0" rIns="0" bIns="0" rtlCol="0"/>
          <a:lstStyle/>
          <a:p>
            <a:endParaRPr/>
          </a:p>
        </p:txBody>
      </p:sp>
      <p:sp>
        <p:nvSpPr>
          <p:cNvPr id="99" name="object 99"/>
          <p:cNvSpPr/>
          <p:nvPr/>
        </p:nvSpPr>
        <p:spPr>
          <a:xfrm>
            <a:off x="7978140" y="4826508"/>
            <a:ext cx="1202690" cy="224154"/>
          </a:xfrm>
          <a:custGeom>
            <a:avLst/>
            <a:gdLst/>
            <a:ahLst/>
            <a:cxnLst/>
            <a:rect l="l" t="t" r="r" b="b"/>
            <a:pathLst>
              <a:path w="1202690" h="224154">
                <a:moveTo>
                  <a:pt x="0" y="0"/>
                </a:moveTo>
                <a:lnTo>
                  <a:pt x="1202435" y="0"/>
                </a:lnTo>
                <a:lnTo>
                  <a:pt x="1202435" y="224028"/>
                </a:lnTo>
                <a:lnTo>
                  <a:pt x="0" y="224028"/>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6173723" y="3246120"/>
            <a:ext cx="1202690" cy="1457325"/>
          </a:xfrm>
          <a:custGeom>
            <a:avLst/>
            <a:gdLst/>
            <a:ahLst/>
            <a:cxnLst/>
            <a:rect l="l" t="t" r="r" b="b"/>
            <a:pathLst>
              <a:path w="1202690" h="1457325">
                <a:moveTo>
                  <a:pt x="1202435" y="0"/>
                </a:moveTo>
                <a:lnTo>
                  <a:pt x="0" y="0"/>
                </a:lnTo>
                <a:lnTo>
                  <a:pt x="0" y="1456943"/>
                </a:lnTo>
                <a:lnTo>
                  <a:pt x="1202435" y="1456943"/>
                </a:lnTo>
                <a:lnTo>
                  <a:pt x="1202435" y="0"/>
                </a:lnTo>
                <a:close/>
              </a:path>
            </a:pathLst>
          </a:custGeom>
          <a:solidFill>
            <a:srgbClr val="CC0033"/>
          </a:solidFill>
        </p:spPr>
        <p:txBody>
          <a:bodyPr wrap="square" lIns="0" tIns="0" rIns="0" bIns="0" rtlCol="0"/>
          <a:lstStyle/>
          <a:p>
            <a:endParaRPr/>
          </a:p>
        </p:txBody>
      </p:sp>
      <p:sp>
        <p:nvSpPr>
          <p:cNvPr id="101" name="object 101"/>
          <p:cNvSpPr/>
          <p:nvPr/>
        </p:nvSpPr>
        <p:spPr>
          <a:xfrm>
            <a:off x="7978140" y="3925823"/>
            <a:ext cx="1202690" cy="901065"/>
          </a:xfrm>
          <a:custGeom>
            <a:avLst/>
            <a:gdLst/>
            <a:ahLst/>
            <a:cxnLst/>
            <a:rect l="l" t="t" r="r" b="b"/>
            <a:pathLst>
              <a:path w="1202690" h="901064">
                <a:moveTo>
                  <a:pt x="1202435" y="0"/>
                </a:moveTo>
                <a:lnTo>
                  <a:pt x="0" y="0"/>
                </a:lnTo>
                <a:lnTo>
                  <a:pt x="0" y="900683"/>
                </a:lnTo>
                <a:lnTo>
                  <a:pt x="1202435" y="900683"/>
                </a:lnTo>
                <a:lnTo>
                  <a:pt x="1202435" y="0"/>
                </a:lnTo>
                <a:close/>
              </a:path>
            </a:pathLst>
          </a:custGeom>
          <a:solidFill>
            <a:srgbClr val="CC0033"/>
          </a:solidFill>
        </p:spPr>
        <p:txBody>
          <a:bodyPr wrap="square" lIns="0" tIns="0" rIns="0" bIns="0" rtlCol="0"/>
          <a:lstStyle/>
          <a:p>
            <a:endParaRPr/>
          </a:p>
        </p:txBody>
      </p:sp>
      <p:sp>
        <p:nvSpPr>
          <p:cNvPr id="102" name="object 102"/>
          <p:cNvSpPr/>
          <p:nvPr/>
        </p:nvSpPr>
        <p:spPr>
          <a:xfrm>
            <a:off x="6173723" y="3246120"/>
            <a:ext cx="1202690" cy="1457325"/>
          </a:xfrm>
          <a:custGeom>
            <a:avLst/>
            <a:gdLst/>
            <a:ahLst/>
            <a:cxnLst/>
            <a:rect l="l" t="t" r="r" b="b"/>
            <a:pathLst>
              <a:path w="1202690" h="1457325">
                <a:moveTo>
                  <a:pt x="0" y="0"/>
                </a:moveTo>
                <a:lnTo>
                  <a:pt x="1202435" y="0"/>
                </a:lnTo>
                <a:lnTo>
                  <a:pt x="1202435" y="1456943"/>
                </a:lnTo>
                <a:lnTo>
                  <a:pt x="0" y="1456943"/>
                </a:lnTo>
                <a:lnTo>
                  <a:pt x="0" y="0"/>
                </a:lnTo>
                <a:close/>
              </a:path>
            </a:pathLst>
          </a:custGeom>
          <a:ln w="9144">
            <a:solidFill>
              <a:srgbClr val="BEBEBE"/>
            </a:solidFill>
          </a:ln>
        </p:spPr>
        <p:txBody>
          <a:bodyPr wrap="square" lIns="0" tIns="0" rIns="0" bIns="0" rtlCol="0"/>
          <a:lstStyle/>
          <a:p>
            <a:endParaRPr/>
          </a:p>
        </p:txBody>
      </p:sp>
      <p:sp>
        <p:nvSpPr>
          <p:cNvPr id="103" name="object 103"/>
          <p:cNvSpPr/>
          <p:nvPr/>
        </p:nvSpPr>
        <p:spPr>
          <a:xfrm>
            <a:off x="7978140" y="3925823"/>
            <a:ext cx="1202690" cy="901065"/>
          </a:xfrm>
          <a:custGeom>
            <a:avLst/>
            <a:gdLst/>
            <a:ahLst/>
            <a:cxnLst/>
            <a:rect l="l" t="t" r="r" b="b"/>
            <a:pathLst>
              <a:path w="1202690" h="901064">
                <a:moveTo>
                  <a:pt x="0" y="0"/>
                </a:moveTo>
                <a:lnTo>
                  <a:pt x="1202435" y="0"/>
                </a:lnTo>
                <a:lnTo>
                  <a:pt x="1202435" y="900683"/>
                </a:lnTo>
                <a:lnTo>
                  <a:pt x="0" y="900683"/>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6173723" y="2462783"/>
            <a:ext cx="1202690" cy="783590"/>
          </a:xfrm>
          <a:custGeom>
            <a:avLst/>
            <a:gdLst/>
            <a:ahLst/>
            <a:cxnLst/>
            <a:rect l="l" t="t" r="r" b="b"/>
            <a:pathLst>
              <a:path w="1202690" h="783589">
                <a:moveTo>
                  <a:pt x="1202435" y="0"/>
                </a:moveTo>
                <a:lnTo>
                  <a:pt x="0" y="0"/>
                </a:lnTo>
                <a:lnTo>
                  <a:pt x="0" y="783336"/>
                </a:lnTo>
                <a:lnTo>
                  <a:pt x="1202435" y="783336"/>
                </a:lnTo>
                <a:lnTo>
                  <a:pt x="1202435" y="0"/>
                </a:lnTo>
                <a:close/>
              </a:path>
            </a:pathLst>
          </a:custGeom>
          <a:solidFill>
            <a:srgbClr val="009EDF"/>
          </a:solidFill>
        </p:spPr>
        <p:txBody>
          <a:bodyPr wrap="square" lIns="0" tIns="0" rIns="0" bIns="0" rtlCol="0"/>
          <a:lstStyle/>
          <a:p>
            <a:endParaRPr/>
          </a:p>
        </p:txBody>
      </p:sp>
      <p:sp>
        <p:nvSpPr>
          <p:cNvPr id="105" name="object 105"/>
          <p:cNvSpPr/>
          <p:nvPr/>
        </p:nvSpPr>
        <p:spPr>
          <a:xfrm>
            <a:off x="7978140" y="3572255"/>
            <a:ext cx="1202690" cy="353695"/>
          </a:xfrm>
          <a:custGeom>
            <a:avLst/>
            <a:gdLst/>
            <a:ahLst/>
            <a:cxnLst/>
            <a:rect l="l" t="t" r="r" b="b"/>
            <a:pathLst>
              <a:path w="1202690" h="353695">
                <a:moveTo>
                  <a:pt x="1202435" y="0"/>
                </a:moveTo>
                <a:lnTo>
                  <a:pt x="0" y="0"/>
                </a:lnTo>
                <a:lnTo>
                  <a:pt x="0" y="353568"/>
                </a:lnTo>
                <a:lnTo>
                  <a:pt x="1202435" y="353568"/>
                </a:lnTo>
                <a:lnTo>
                  <a:pt x="1202435" y="0"/>
                </a:lnTo>
                <a:close/>
              </a:path>
            </a:pathLst>
          </a:custGeom>
          <a:solidFill>
            <a:srgbClr val="009EDF"/>
          </a:solidFill>
        </p:spPr>
        <p:txBody>
          <a:bodyPr wrap="square" lIns="0" tIns="0" rIns="0" bIns="0" rtlCol="0"/>
          <a:lstStyle/>
          <a:p>
            <a:endParaRPr/>
          </a:p>
        </p:txBody>
      </p:sp>
      <p:sp>
        <p:nvSpPr>
          <p:cNvPr id="106" name="object 106"/>
          <p:cNvSpPr/>
          <p:nvPr/>
        </p:nvSpPr>
        <p:spPr>
          <a:xfrm>
            <a:off x="6173723" y="2462783"/>
            <a:ext cx="1202690" cy="783590"/>
          </a:xfrm>
          <a:custGeom>
            <a:avLst/>
            <a:gdLst/>
            <a:ahLst/>
            <a:cxnLst/>
            <a:rect l="l" t="t" r="r" b="b"/>
            <a:pathLst>
              <a:path w="1202690" h="783589">
                <a:moveTo>
                  <a:pt x="0" y="0"/>
                </a:moveTo>
                <a:lnTo>
                  <a:pt x="1202435" y="0"/>
                </a:lnTo>
                <a:lnTo>
                  <a:pt x="1202435" y="783336"/>
                </a:lnTo>
                <a:lnTo>
                  <a:pt x="0" y="783336"/>
                </a:lnTo>
                <a:lnTo>
                  <a:pt x="0" y="0"/>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7978140" y="3572255"/>
            <a:ext cx="1202690" cy="353695"/>
          </a:xfrm>
          <a:custGeom>
            <a:avLst/>
            <a:gdLst/>
            <a:ahLst/>
            <a:cxnLst/>
            <a:rect l="l" t="t" r="r" b="b"/>
            <a:pathLst>
              <a:path w="1202690" h="353695">
                <a:moveTo>
                  <a:pt x="0" y="0"/>
                </a:moveTo>
                <a:lnTo>
                  <a:pt x="1202435" y="0"/>
                </a:lnTo>
                <a:lnTo>
                  <a:pt x="1202435" y="353568"/>
                </a:lnTo>
                <a:lnTo>
                  <a:pt x="0" y="353568"/>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5873496" y="2282951"/>
            <a:ext cx="0" cy="3546475"/>
          </a:xfrm>
          <a:custGeom>
            <a:avLst/>
            <a:gdLst/>
            <a:ahLst/>
            <a:cxnLst/>
            <a:rect l="l" t="t" r="r" b="b"/>
            <a:pathLst>
              <a:path h="3546475">
                <a:moveTo>
                  <a:pt x="0" y="3546348"/>
                </a:moveTo>
                <a:lnTo>
                  <a:pt x="0" y="0"/>
                </a:lnTo>
              </a:path>
            </a:pathLst>
          </a:custGeom>
          <a:ln w="9144">
            <a:solidFill>
              <a:srgbClr val="666666"/>
            </a:solidFill>
          </a:ln>
        </p:spPr>
        <p:txBody>
          <a:bodyPr wrap="square" lIns="0" tIns="0" rIns="0" bIns="0" rtlCol="0"/>
          <a:lstStyle/>
          <a:p>
            <a:endParaRPr/>
          </a:p>
        </p:txBody>
      </p:sp>
      <p:sp>
        <p:nvSpPr>
          <p:cNvPr id="109" name="object 109"/>
          <p:cNvSpPr/>
          <p:nvPr/>
        </p:nvSpPr>
        <p:spPr>
          <a:xfrm>
            <a:off x="5873496" y="58293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0" name="object 110"/>
          <p:cNvSpPr/>
          <p:nvPr/>
        </p:nvSpPr>
        <p:spPr>
          <a:xfrm>
            <a:off x="5873496" y="49438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1" name="object 111"/>
          <p:cNvSpPr/>
          <p:nvPr/>
        </p:nvSpPr>
        <p:spPr>
          <a:xfrm>
            <a:off x="5873496" y="40568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2" name="object 112"/>
          <p:cNvSpPr/>
          <p:nvPr/>
        </p:nvSpPr>
        <p:spPr>
          <a:xfrm>
            <a:off x="5873496" y="316992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3" name="object 113"/>
          <p:cNvSpPr/>
          <p:nvPr/>
        </p:nvSpPr>
        <p:spPr>
          <a:xfrm>
            <a:off x="5873496" y="228295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4" name="object 114"/>
          <p:cNvSpPr/>
          <p:nvPr/>
        </p:nvSpPr>
        <p:spPr>
          <a:xfrm>
            <a:off x="5873496" y="5829300"/>
            <a:ext cx="3607435" cy="0"/>
          </a:xfrm>
          <a:custGeom>
            <a:avLst/>
            <a:gdLst/>
            <a:ahLst/>
            <a:cxnLst/>
            <a:rect l="l" t="t" r="r" b="b"/>
            <a:pathLst>
              <a:path w="3607434">
                <a:moveTo>
                  <a:pt x="0" y="0"/>
                </a:moveTo>
                <a:lnTo>
                  <a:pt x="3607307" y="0"/>
                </a:lnTo>
              </a:path>
            </a:pathLst>
          </a:custGeom>
          <a:ln w="9144">
            <a:solidFill>
              <a:srgbClr val="666666"/>
            </a:solidFill>
          </a:ln>
        </p:spPr>
        <p:txBody>
          <a:bodyPr wrap="square" lIns="0" tIns="0" rIns="0" bIns="0" rtlCol="0"/>
          <a:lstStyle/>
          <a:p>
            <a:endParaRPr/>
          </a:p>
        </p:txBody>
      </p:sp>
      <p:sp>
        <p:nvSpPr>
          <p:cNvPr id="115" name="object 115"/>
          <p:cNvSpPr txBox="1"/>
          <p:nvPr/>
        </p:nvSpPr>
        <p:spPr>
          <a:xfrm>
            <a:off x="5271642" y="4820030"/>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16" name="object 116"/>
          <p:cNvSpPr txBox="1"/>
          <p:nvPr/>
        </p:nvSpPr>
        <p:spPr>
          <a:xfrm>
            <a:off x="5271642" y="3933317"/>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17" name="object 117"/>
          <p:cNvSpPr txBox="1"/>
          <p:nvPr/>
        </p:nvSpPr>
        <p:spPr>
          <a:xfrm>
            <a:off x="5271642" y="3046348"/>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18" name="object 118"/>
          <p:cNvSpPr txBox="1"/>
          <p:nvPr/>
        </p:nvSpPr>
        <p:spPr>
          <a:xfrm>
            <a:off x="5271642" y="2159380"/>
            <a:ext cx="451484"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spc="5" dirty="0">
                <a:latin typeface="Univers for BP Light"/>
                <a:cs typeface="Univers for BP Light"/>
              </a:rPr>
              <a:t>0%</a:t>
            </a:r>
            <a:endParaRPr sz="1400">
              <a:latin typeface="Univers for BP Light"/>
              <a:cs typeface="Univers for BP Light"/>
            </a:endParaRPr>
          </a:p>
        </p:txBody>
      </p:sp>
      <p:sp>
        <p:nvSpPr>
          <p:cNvPr id="119" name="object 119"/>
          <p:cNvSpPr txBox="1"/>
          <p:nvPr/>
        </p:nvSpPr>
        <p:spPr>
          <a:xfrm>
            <a:off x="628904" y="5713374"/>
            <a:ext cx="6581775" cy="466725"/>
          </a:xfrm>
          <a:prstGeom prst="rect">
            <a:avLst/>
          </a:prstGeom>
        </p:spPr>
        <p:txBody>
          <a:bodyPr vert="horz" wrap="square" lIns="0" tIns="0" rIns="0" bIns="0" rtlCol="0">
            <a:spAutoFit/>
          </a:bodyPr>
          <a:lstStyle/>
          <a:p>
            <a:pPr marL="12700">
              <a:lnSpc>
                <a:spcPct val="100000"/>
              </a:lnSpc>
              <a:tabLst>
                <a:tab pos="4655185" algn="l"/>
              </a:tabLst>
            </a:pPr>
            <a:r>
              <a:rPr sz="1400" b="0" dirty="0">
                <a:latin typeface="Univers for BP Light"/>
                <a:cs typeface="Univers for BP Light"/>
              </a:rPr>
              <a:t>0	</a:t>
            </a:r>
            <a:r>
              <a:rPr sz="2100" b="0" spc="-7" baseline="1984" dirty="0">
                <a:latin typeface="Univers for BP Light"/>
                <a:cs typeface="Univers for BP Light"/>
              </a:rPr>
              <a:t>0.0%</a:t>
            </a:r>
            <a:endParaRPr sz="2100" baseline="1984">
              <a:latin typeface="Univers for BP Light"/>
              <a:cs typeface="Univers for BP Light"/>
            </a:endParaRPr>
          </a:p>
          <a:p>
            <a:pPr marL="323850">
              <a:lnSpc>
                <a:spcPct val="100000"/>
              </a:lnSpc>
              <a:spcBef>
                <a:spcPts val="140"/>
              </a:spcBef>
              <a:tabLst>
                <a:tab pos="5727065" algn="l"/>
              </a:tabLst>
            </a:pPr>
            <a:r>
              <a:rPr sz="1400" b="0" spc="-5" dirty="0">
                <a:latin typeface="Univers for BP Light"/>
                <a:cs typeface="Univers for BP Light"/>
              </a:rPr>
              <a:t>197</a:t>
            </a:r>
            <a:r>
              <a:rPr sz="1400" b="0" dirty="0">
                <a:latin typeface="Univers for BP Light"/>
                <a:cs typeface="Univers for BP Light"/>
              </a:rPr>
              <a:t>0 </a:t>
            </a:r>
            <a:r>
              <a:rPr sz="1400" b="0" spc="-35" dirty="0">
                <a:latin typeface="Univers for BP Light"/>
                <a:cs typeface="Univers for BP Light"/>
              </a:rPr>
              <a:t> </a:t>
            </a:r>
            <a:r>
              <a:rPr sz="1400" b="0" spc="-5" dirty="0">
                <a:latin typeface="Univers for BP Light"/>
                <a:cs typeface="Univers for BP Light"/>
              </a:rPr>
              <a:t>198</a:t>
            </a:r>
            <a:r>
              <a:rPr sz="1400" b="0" dirty="0">
                <a:latin typeface="Univers for BP Light"/>
                <a:cs typeface="Univers for BP Light"/>
              </a:rPr>
              <a:t>0 </a:t>
            </a:r>
            <a:r>
              <a:rPr sz="1400" b="0" spc="-30" dirty="0">
                <a:latin typeface="Univers for BP Light"/>
                <a:cs typeface="Univers for BP Light"/>
              </a:rPr>
              <a:t> </a:t>
            </a:r>
            <a:r>
              <a:rPr sz="1400" b="0" spc="-5" dirty="0">
                <a:latin typeface="Univers for BP Light"/>
                <a:cs typeface="Univers for BP Light"/>
              </a:rPr>
              <a:t>199</a:t>
            </a:r>
            <a:r>
              <a:rPr sz="1400" b="0" dirty="0">
                <a:latin typeface="Univers for BP Light"/>
                <a:cs typeface="Univers for BP Light"/>
              </a:rPr>
              <a:t>0 </a:t>
            </a:r>
            <a:r>
              <a:rPr sz="1400" b="0" spc="-35" dirty="0">
                <a:latin typeface="Univers for BP Light"/>
                <a:cs typeface="Univers for BP Light"/>
              </a:rPr>
              <a:t> </a:t>
            </a:r>
            <a:r>
              <a:rPr sz="1400" b="0" spc="-5" dirty="0">
                <a:latin typeface="Univers for BP Light"/>
                <a:cs typeface="Univers for BP Light"/>
              </a:rPr>
              <a:t>200</a:t>
            </a:r>
            <a:r>
              <a:rPr sz="1400" b="0" dirty="0">
                <a:latin typeface="Univers for BP Light"/>
                <a:cs typeface="Univers for BP Light"/>
              </a:rPr>
              <a:t>0 </a:t>
            </a:r>
            <a:r>
              <a:rPr sz="1400" b="0" spc="-30" dirty="0">
                <a:latin typeface="Univers for BP Light"/>
                <a:cs typeface="Univers for BP Light"/>
              </a:rPr>
              <a:t> </a:t>
            </a:r>
            <a:r>
              <a:rPr sz="1400" b="0" spc="-5" dirty="0">
                <a:latin typeface="Univers for BP Light"/>
                <a:cs typeface="Univers for BP Light"/>
              </a:rPr>
              <a:t>201</a:t>
            </a:r>
            <a:r>
              <a:rPr sz="1400" b="0" dirty="0">
                <a:latin typeface="Univers for BP Light"/>
                <a:cs typeface="Univers for BP Light"/>
              </a:rPr>
              <a:t>0 </a:t>
            </a:r>
            <a:r>
              <a:rPr sz="1400" b="0" spc="-35" dirty="0">
                <a:latin typeface="Univers for BP Light"/>
                <a:cs typeface="Univers for BP Light"/>
              </a:rPr>
              <a:t> </a:t>
            </a:r>
            <a:r>
              <a:rPr sz="1400" b="0" spc="-5" dirty="0">
                <a:latin typeface="Univers for BP Light"/>
                <a:cs typeface="Univers for BP Light"/>
              </a:rPr>
              <a:t>202</a:t>
            </a:r>
            <a:r>
              <a:rPr sz="1400" b="0" dirty="0">
                <a:latin typeface="Univers for BP Light"/>
                <a:cs typeface="Univers for BP Light"/>
              </a:rPr>
              <a:t>0 </a:t>
            </a:r>
            <a:r>
              <a:rPr sz="1400" b="0" spc="-35" dirty="0">
                <a:latin typeface="Univers for BP Light"/>
                <a:cs typeface="Univers for BP Light"/>
              </a:rPr>
              <a:t> </a:t>
            </a:r>
            <a:r>
              <a:rPr sz="1400" b="0" spc="-5" dirty="0">
                <a:latin typeface="Univers for BP Light"/>
                <a:cs typeface="Univers for BP Light"/>
              </a:rPr>
              <a:t>203</a:t>
            </a:r>
            <a:r>
              <a:rPr sz="1400" b="0" dirty="0">
                <a:latin typeface="Univers for BP Light"/>
                <a:cs typeface="Univers for BP Light"/>
              </a:rPr>
              <a:t>0 </a:t>
            </a:r>
            <a:r>
              <a:rPr sz="1400" b="0" spc="-35" dirty="0">
                <a:latin typeface="Univers for BP Light"/>
                <a:cs typeface="Univers for BP Light"/>
              </a:rPr>
              <a:t> </a:t>
            </a:r>
            <a:r>
              <a:rPr sz="1400" b="0" spc="-5" dirty="0">
                <a:latin typeface="Univers for BP Light"/>
                <a:cs typeface="Univers for BP Light"/>
              </a:rPr>
              <a:t>204</a:t>
            </a:r>
            <a:r>
              <a:rPr sz="1400" b="0" dirty="0">
                <a:latin typeface="Univers for BP Light"/>
                <a:cs typeface="Univers for BP Light"/>
              </a:rPr>
              <a:t>0	</a:t>
            </a:r>
            <a:r>
              <a:rPr sz="2100" b="0" baseline="1984" dirty="0">
                <a:latin typeface="Univers for BP Light"/>
                <a:cs typeface="Univers for BP Light"/>
              </a:rPr>
              <a:t>1990</a:t>
            </a:r>
            <a:r>
              <a:rPr sz="2100" b="0" spc="-15" baseline="1984" dirty="0">
                <a:latin typeface="Univers for BP Light"/>
                <a:cs typeface="Univers for BP Light"/>
              </a:rPr>
              <a:t>-</a:t>
            </a:r>
            <a:r>
              <a:rPr sz="2100" b="0" baseline="1984" dirty="0">
                <a:latin typeface="Univers for BP Light"/>
                <a:cs typeface="Univers for BP Light"/>
              </a:rPr>
              <a:t>2016</a:t>
            </a:r>
            <a:endParaRPr sz="2100" baseline="1984">
              <a:latin typeface="Univers for BP Light"/>
              <a:cs typeface="Univers for BP Light"/>
            </a:endParaRPr>
          </a:p>
        </p:txBody>
      </p:sp>
      <p:sp>
        <p:nvSpPr>
          <p:cNvPr id="120" name="object 120"/>
          <p:cNvSpPr txBox="1"/>
          <p:nvPr/>
        </p:nvSpPr>
        <p:spPr>
          <a:xfrm>
            <a:off x="8147684" y="5938011"/>
            <a:ext cx="86741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2016</a:t>
            </a:r>
            <a:r>
              <a:rPr sz="1400" b="0" spc="-10" dirty="0">
                <a:latin typeface="Univers for BP Light"/>
                <a:cs typeface="Univers for BP Light"/>
              </a:rPr>
              <a:t>-</a:t>
            </a:r>
            <a:r>
              <a:rPr sz="1400" b="0" dirty="0">
                <a:latin typeface="Univers for BP Light"/>
                <a:cs typeface="Univers for BP Light"/>
              </a:rPr>
              <a:t>2040</a:t>
            </a:r>
            <a:endParaRPr sz="1400">
              <a:latin typeface="Univers for BP Light"/>
              <a:cs typeface="Univers for BP Light"/>
            </a:endParaRPr>
          </a:p>
        </p:txBody>
      </p:sp>
      <p:sp>
        <p:nvSpPr>
          <p:cNvPr id="121" name="object 121"/>
          <p:cNvSpPr/>
          <p:nvPr/>
        </p:nvSpPr>
        <p:spPr>
          <a:xfrm>
            <a:off x="7667243" y="2292095"/>
            <a:ext cx="0" cy="3531870"/>
          </a:xfrm>
          <a:custGeom>
            <a:avLst/>
            <a:gdLst/>
            <a:ahLst/>
            <a:cxnLst/>
            <a:rect l="l" t="t" r="r" b="b"/>
            <a:pathLst>
              <a:path h="3531870">
                <a:moveTo>
                  <a:pt x="0" y="0"/>
                </a:moveTo>
                <a:lnTo>
                  <a:pt x="0" y="3531844"/>
                </a:lnTo>
              </a:path>
            </a:pathLst>
          </a:custGeom>
          <a:ln w="9144">
            <a:solidFill>
              <a:srgbClr val="4D4D4D"/>
            </a:solidFill>
            <a:prstDash val="sysDash"/>
          </a:ln>
        </p:spPr>
        <p:txBody>
          <a:bodyPr wrap="square" lIns="0" tIns="0" rIns="0" bIns="0" rtlCol="0"/>
          <a:lstStyle/>
          <a:p>
            <a:endParaRPr/>
          </a:p>
        </p:txBody>
      </p:sp>
      <p:sp>
        <p:nvSpPr>
          <p:cNvPr id="122" name="object 122"/>
          <p:cNvSpPr txBox="1"/>
          <p:nvPr/>
        </p:nvSpPr>
        <p:spPr>
          <a:xfrm>
            <a:off x="717905" y="6314846"/>
            <a:ext cx="6118225" cy="203200"/>
          </a:xfrm>
          <a:prstGeom prst="rect">
            <a:avLst/>
          </a:prstGeom>
        </p:spPr>
        <p:txBody>
          <a:bodyPr vert="horz" wrap="square" lIns="0" tIns="0" rIns="0" bIns="0" rtlCol="0">
            <a:spAutoFit/>
          </a:bodyPr>
          <a:lstStyle/>
          <a:p>
            <a:pPr marL="12700">
              <a:lnSpc>
                <a:spcPct val="100000"/>
              </a:lnSpc>
            </a:pPr>
            <a:r>
              <a:rPr sz="1200" b="0" baseline="2430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Primary </a:t>
            </a:r>
            <a:r>
              <a:rPr sz="1200" b="0" dirty="0">
                <a:solidFill>
                  <a:srgbClr val="666666"/>
                </a:solidFill>
                <a:latin typeface="Univers for BP Light"/>
                <a:cs typeface="Univers for BP Light"/>
              </a:rPr>
              <a:t>energy use in </a:t>
            </a:r>
            <a:r>
              <a:rPr sz="1200" b="0" spc="-5" dirty="0">
                <a:solidFill>
                  <a:srgbClr val="666666"/>
                </a:solidFill>
                <a:latin typeface="Univers for BP Light"/>
                <a:cs typeface="Univers for BP Light"/>
              </a:rPr>
              <a:t>power </a:t>
            </a:r>
            <a:r>
              <a:rPr sz="1200" b="0" dirty="0">
                <a:solidFill>
                  <a:srgbClr val="666666"/>
                </a:solidFill>
                <a:latin typeface="Univers for BP Light"/>
                <a:cs typeface="Univers for BP Light"/>
              </a:rPr>
              <a:t>is </a:t>
            </a:r>
            <a:r>
              <a:rPr sz="1200" b="0" spc="-5" dirty="0">
                <a:solidFill>
                  <a:srgbClr val="666666"/>
                </a:solidFill>
                <a:latin typeface="Univers for BP Light"/>
                <a:cs typeface="Univers for BP Light"/>
              </a:rPr>
              <a:t>allocated </a:t>
            </a:r>
            <a:r>
              <a:rPr sz="1200" b="0" dirty="0">
                <a:solidFill>
                  <a:srgbClr val="666666"/>
                </a:solidFill>
                <a:latin typeface="Univers for BP Light"/>
                <a:cs typeface="Univers for BP Light"/>
              </a:rPr>
              <a:t>according to final sector </a:t>
            </a:r>
            <a:r>
              <a:rPr sz="1200" b="0" spc="-5" dirty="0">
                <a:solidFill>
                  <a:srgbClr val="666666"/>
                </a:solidFill>
                <a:latin typeface="Univers for BP Light"/>
                <a:cs typeface="Univers for BP Light"/>
              </a:rPr>
              <a:t>electricity</a:t>
            </a:r>
            <a:r>
              <a:rPr sz="1200" b="0" spc="-70" dirty="0">
                <a:solidFill>
                  <a:srgbClr val="666666"/>
                </a:solidFill>
                <a:latin typeface="Univers for BP Light"/>
                <a:cs typeface="Univers for BP Light"/>
              </a:rPr>
              <a:t> </a:t>
            </a:r>
            <a:r>
              <a:rPr sz="1200" b="0" spc="-5" dirty="0">
                <a:solidFill>
                  <a:srgbClr val="666666"/>
                </a:solidFill>
                <a:latin typeface="Univers for BP Light"/>
                <a:cs typeface="Univers for BP Light"/>
              </a:rPr>
              <a:t>consumption</a:t>
            </a:r>
            <a:endParaRPr sz="1200">
              <a:latin typeface="Univers for BP Light"/>
              <a:cs typeface="Univers for BP Light"/>
            </a:endParaRPr>
          </a:p>
        </p:txBody>
      </p:sp>
      <p:sp>
        <p:nvSpPr>
          <p:cNvPr id="123" name="object 123"/>
          <p:cNvSpPr txBox="1"/>
          <p:nvPr/>
        </p:nvSpPr>
        <p:spPr>
          <a:xfrm>
            <a:off x="717905" y="6497726"/>
            <a:ext cx="3236595" cy="203200"/>
          </a:xfrm>
          <a:prstGeom prst="rect">
            <a:avLst/>
          </a:prstGeom>
        </p:spPr>
        <p:txBody>
          <a:bodyPr vert="horz" wrap="square" lIns="0" tIns="0" rIns="0" bIns="0" rtlCol="0">
            <a:spAutoFit/>
          </a:bodyPr>
          <a:lstStyle/>
          <a:p>
            <a:pPr marL="12700">
              <a:lnSpc>
                <a:spcPct val="100000"/>
              </a:lnSpc>
            </a:pPr>
            <a:r>
              <a:rPr sz="1200" b="0" spc="-5" dirty="0">
                <a:solidFill>
                  <a:srgbClr val="666666"/>
                </a:solidFill>
                <a:latin typeface="Univers for BP Light"/>
                <a:cs typeface="Univers for BP Light"/>
              </a:rPr>
              <a:t>*Industry excludes non-combusted </a:t>
            </a:r>
            <a:r>
              <a:rPr sz="1200" b="0" dirty="0">
                <a:solidFill>
                  <a:srgbClr val="666666"/>
                </a:solidFill>
                <a:latin typeface="Univers for BP Light"/>
                <a:cs typeface="Univers for BP Light"/>
              </a:rPr>
              <a:t>use of</a:t>
            </a:r>
            <a:r>
              <a:rPr sz="1200" b="0" spc="-5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fuels</a:t>
            </a:r>
            <a:endParaRPr sz="1200">
              <a:latin typeface="Univers for BP Light"/>
              <a:cs typeface="Univers for BP Light"/>
            </a:endParaRPr>
          </a:p>
        </p:txBody>
      </p:sp>
      <p:sp>
        <p:nvSpPr>
          <p:cNvPr id="124" name="object 124"/>
          <p:cNvSpPr/>
          <p:nvPr/>
        </p:nvSpPr>
        <p:spPr>
          <a:xfrm>
            <a:off x="524255" y="114300"/>
            <a:ext cx="838200" cy="253365"/>
          </a:xfrm>
          <a:custGeom>
            <a:avLst/>
            <a:gdLst/>
            <a:ahLst/>
            <a:cxnLst/>
            <a:rect l="l" t="t" r="r" b="b"/>
            <a:pathLst>
              <a:path w="838200" h="253365">
                <a:moveTo>
                  <a:pt x="796035" y="0"/>
                </a:moveTo>
                <a:lnTo>
                  <a:pt x="42164" y="0"/>
                </a:lnTo>
                <a:lnTo>
                  <a:pt x="25749" y="3319"/>
                </a:lnTo>
                <a:lnTo>
                  <a:pt x="12347" y="12366"/>
                </a:lnTo>
                <a:lnTo>
                  <a:pt x="3312" y="25771"/>
                </a:lnTo>
                <a:lnTo>
                  <a:pt x="0" y="42164"/>
                </a:lnTo>
                <a:lnTo>
                  <a:pt x="0" y="210820"/>
                </a:lnTo>
                <a:lnTo>
                  <a:pt x="3312" y="227212"/>
                </a:lnTo>
                <a:lnTo>
                  <a:pt x="12347" y="240617"/>
                </a:lnTo>
                <a:lnTo>
                  <a:pt x="25749" y="249664"/>
                </a:lnTo>
                <a:lnTo>
                  <a:pt x="42164" y="252984"/>
                </a:lnTo>
                <a:lnTo>
                  <a:pt x="796035" y="252984"/>
                </a:lnTo>
                <a:lnTo>
                  <a:pt x="812428" y="249664"/>
                </a:lnTo>
                <a:lnTo>
                  <a:pt x="825833" y="240617"/>
                </a:lnTo>
                <a:lnTo>
                  <a:pt x="834880" y="227212"/>
                </a:lnTo>
                <a:lnTo>
                  <a:pt x="838200" y="210820"/>
                </a:lnTo>
                <a:lnTo>
                  <a:pt x="838200" y="42164"/>
                </a:lnTo>
                <a:lnTo>
                  <a:pt x="834880" y="25771"/>
                </a:lnTo>
                <a:lnTo>
                  <a:pt x="825833" y="12366"/>
                </a:lnTo>
                <a:lnTo>
                  <a:pt x="812428" y="3319"/>
                </a:lnTo>
                <a:lnTo>
                  <a:pt x="796035" y="0"/>
                </a:lnTo>
                <a:close/>
              </a:path>
            </a:pathLst>
          </a:custGeom>
          <a:solidFill>
            <a:srgbClr val="CFE0A2"/>
          </a:solidFill>
        </p:spPr>
        <p:txBody>
          <a:bodyPr wrap="square" lIns="0" tIns="0" rIns="0" bIns="0" rtlCol="0"/>
          <a:lstStyle/>
          <a:p>
            <a:endParaRPr/>
          </a:p>
        </p:txBody>
      </p:sp>
      <p:sp>
        <p:nvSpPr>
          <p:cNvPr id="125" name="object 125"/>
          <p:cNvSpPr txBox="1"/>
          <p:nvPr/>
        </p:nvSpPr>
        <p:spPr>
          <a:xfrm>
            <a:off x="615492" y="135381"/>
            <a:ext cx="56769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Sect</a:t>
            </a:r>
            <a:r>
              <a:rPr sz="1250" i="1" spc="-40" dirty="0">
                <a:latin typeface="Univers for BP"/>
                <a:cs typeface="Univers for BP"/>
              </a:rPr>
              <a:t>o</a:t>
            </a:r>
            <a:r>
              <a:rPr sz="1250" i="1" spc="-25" dirty="0">
                <a:latin typeface="Univers for BP"/>
                <a:cs typeface="Univers for BP"/>
              </a:rPr>
              <a:t>rs</a:t>
            </a:r>
            <a:endParaRPr sz="1250">
              <a:latin typeface="Univers for BP"/>
              <a:cs typeface="Univers for BP"/>
            </a:endParaRPr>
          </a:p>
        </p:txBody>
      </p:sp>
      <p:sp>
        <p:nvSpPr>
          <p:cNvPr id="126" name="object 126"/>
          <p:cNvSpPr txBox="1"/>
          <p:nvPr/>
        </p:nvSpPr>
        <p:spPr>
          <a:xfrm>
            <a:off x="5255133" y="1133855"/>
            <a:ext cx="3888740" cy="887730"/>
          </a:xfrm>
          <a:prstGeom prst="rect">
            <a:avLst/>
          </a:prstGeom>
        </p:spPr>
        <p:txBody>
          <a:bodyPr vert="horz" wrap="square" lIns="0" tIns="0" rIns="0" bIns="0" rtlCol="0">
            <a:spAutoFit/>
          </a:bodyPr>
          <a:lstStyle/>
          <a:p>
            <a:pPr marL="828675" algn="ctr">
              <a:lnSpc>
                <a:spcPct val="100000"/>
              </a:lnSpc>
            </a:pPr>
            <a:r>
              <a:rPr sz="1800" dirty="0">
                <a:latin typeface="Univers for BP"/>
                <a:cs typeface="Univers for BP"/>
              </a:rPr>
              <a:t>Annual demand growth</a:t>
            </a:r>
            <a:r>
              <a:rPr sz="1800" spc="-105" dirty="0">
                <a:latin typeface="Univers for BP"/>
                <a:cs typeface="Univers for BP"/>
              </a:rPr>
              <a:t> </a:t>
            </a:r>
            <a:r>
              <a:rPr sz="1800" spc="-5" dirty="0">
                <a:latin typeface="Univers for BP"/>
                <a:cs typeface="Univers for BP"/>
              </a:rPr>
              <a:t>and</a:t>
            </a:r>
            <a:endParaRPr sz="1800">
              <a:latin typeface="Univers for BP"/>
              <a:cs typeface="Univers for BP"/>
            </a:endParaRPr>
          </a:p>
          <a:p>
            <a:pPr marL="828040" algn="ctr">
              <a:lnSpc>
                <a:spcPct val="100000"/>
              </a:lnSpc>
            </a:pPr>
            <a:r>
              <a:rPr sz="1800" spc="-5" dirty="0">
                <a:latin typeface="Univers for BP"/>
                <a:cs typeface="Univers for BP"/>
              </a:rPr>
              <a:t>sector</a:t>
            </a:r>
            <a:r>
              <a:rPr sz="1800" spc="-55" dirty="0">
                <a:latin typeface="Univers for BP"/>
                <a:cs typeface="Univers for BP"/>
              </a:rPr>
              <a:t> </a:t>
            </a:r>
            <a:r>
              <a:rPr sz="1800" dirty="0">
                <a:latin typeface="Univers for BP"/>
                <a:cs typeface="Univers for BP"/>
              </a:rPr>
              <a:t>contributions</a:t>
            </a:r>
            <a:endParaRPr sz="1800">
              <a:latin typeface="Univers for BP"/>
              <a:cs typeface="Univers for BP"/>
            </a:endParaRPr>
          </a:p>
          <a:p>
            <a:pPr marL="12700">
              <a:lnSpc>
                <a:spcPct val="100000"/>
              </a:lnSpc>
              <a:spcBef>
                <a:spcPts val="815"/>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161146" y="6431432"/>
            <a:ext cx="1408430" cy="179705"/>
          </a:xfrm>
          <a:prstGeom prst="rect">
            <a:avLst/>
          </a:prstGeom>
        </p:spPr>
        <p:txBody>
          <a:bodyPr vert="horz" wrap="square" lIns="0" tIns="0" rIns="0" bIns="0" rtlCol="0">
            <a:spAutoFit/>
          </a:bodyPr>
          <a:lstStyle/>
          <a:p>
            <a:pPr marL="12700">
              <a:lnSpc>
                <a:spcPct val="100000"/>
              </a:lnSpc>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5116"/>
            <a:ext cx="8282940" cy="361950"/>
          </a:xfrm>
          <a:prstGeom prst="rect">
            <a:avLst/>
          </a:prstGeom>
        </p:spPr>
        <p:txBody>
          <a:bodyPr vert="horz" wrap="square" lIns="0" tIns="0" rIns="0" bIns="0" rtlCol="0">
            <a:spAutoFit/>
          </a:bodyPr>
          <a:lstStyle/>
          <a:p>
            <a:pPr marL="12700">
              <a:lnSpc>
                <a:spcPct val="100000"/>
              </a:lnSpc>
            </a:pPr>
            <a:r>
              <a:rPr spc="-5" dirty="0"/>
              <a:t>…while buildings and non-combusted use grow in</a:t>
            </a:r>
            <a:r>
              <a:rPr spc="260" dirty="0"/>
              <a:t> </a:t>
            </a:r>
            <a:r>
              <a:rPr spc="-5" dirty="0"/>
              <a:t>importance</a:t>
            </a:r>
          </a:p>
        </p:txBody>
      </p:sp>
      <p:sp>
        <p:nvSpPr>
          <p:cNvPr id="5" name="object 5"/>
          <p:cNvSpPr txBox="1"/>
          <p:nvPr/>
        </p:nvSpPr>
        <p:spPr>
          <a:xfrm>
            <a:off x="523138" y="1361821"/>
            <a:ext cx="8835390" cy="4826000"/>
          </a:xfrm>
          <a:prstGeom prst="rect">
            <a:avLst/>
          </a:prstGeom>
        </p:spPr>
        <p:txBody>
          <a:bodyPr vert="horz" wrap="square" lIns="0" tIns="0" rIns="0" bIns="0" rtlCol="0">
            <a:spAutoFit/>
          </a:bodyPr>
          <a:lstStyle/>
          <a:p>
            <a:pPr marL="287020" marR="31051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global energy demand </a:t>
            </a:r>
            <a:r>
              <a:rPr sz="1800" b="0" dirty="0">
                <a:latin typeface="Univers for BP Light"/>
                <a:cs typeface="Univers for BP Light"/>
              </a:rPr>
              <a:t>is </a:t>
            </a:r>
            <a:r>
              <a:rPr sz="1800" b="0" spc="-5" dirty="0">
                <a:latin typeface="Univers for BP Light"/>
                <a:cs typeface="Univers for BP Light"/>
              </a:rPr>
              <a:t>broad-based </a:t>
            </a:r>
            <a:r>
              <a:rPr sz="1800" b="0" dirty="0">
                <a:latin typeface="Univers for BP Light"/>
                <a:cs typeface="Univers for BP Light"/>
              </a:rPr>
              <a:t>across all the </a:t>
            </a:r>
            <a:r>
              <a:rPr sz="1800" b="0" spc="-5" dirty="0">
                <a:latin typeface="Univers for BP Light"/>
                <a:cs typeface="Univers for BP Light"/>
              </a:rPr>
              <a:t>main sectors.  Differing trends </a:t>
            </a:r>
            <a:r>
              <a:rPr sz="1800" b="0" dirty="0">
                <a:latin typeface="Univers for BP Light"/>
                <a:cs typeface="Univers for BP Light"/>
              </a:rPr>
              <a:t>in the way </a:t>
            </a:r>
            <a:r>
              <a:rPr sz="1800" b="0" spc="-5" dirty="0">
                <a:latin typeface="Univers for BP Light"/>
                <a:cs typeface="Univers for BP Light"/>
              </a:rPr>
              <a:t>energy </a:t>
            </a:r>
            <a:r>
              <a:rPr sz="1800" b="0" dirty="0">
                <a:latin typeface="Univers for BP Light"/>
                <a:cs typeface="Univers for BP Light"/>
              </a:rPr>
              <a:t>is </a:t>
            </a:r>
            <a:r>
              <a:rPr sz="1800" b="0" spc="-5" dirty="0">
                <a:latin typeface="Univers for BP Light"/>
                <a:cs typeface="Univers for BP Light"/>
              </a:rPr>
              <a:t>used and consumed </a:t>
            </a:r>
            <a:r>
              <a:rPr sz="1800" b="0" dirty="0">
                <a:latin typeface="Univers for BP Light"/>
                <a:cs typeface="Univers for BP Light"/>
              </a:rPr>
              <a:t>in </a:t>
            </a:r>
            <a:r>
              <a:rPr sz="1800" b="0" spc="-5" dirty="0">
                <a:latin typeface="Univers for BP Light"/>
                <a:cs typeface="Univers for BP Light"/>
              </a:rPr>
              <a:t>these sectors </a:t>
            </a:r>
            <a:r>
              <a:rPr sz="1800" b="0" dirty="0">
                <a:latin typeface="Univers for BP Light"/>
                <a:cs typeface="Univers for BP Light"/>
              </a:rPr>
              <a:t>has an  </a:t>
            </a:r>
            <a:r>
              <a:rPr sz="1800" b="0" spc="-5" dirty="0">
                <a:latin typeface="Univers for BP Light"/>
                <a:cs typeface="Univers for BP Light"/>
              </a:rPr>
              <a:t>important bearing </a:t>
            </a:r>
            <a:r>
              <a:rPr sz="1800" b="0" dirty="0">
                <a:latin typeface="Univers for BP Light"/>
                <a:cs typeface="Univers for BP Light"/>
              </a:rPr>
              <a:t>on the </a:t>
            </a:r>
            <a:r>
              <a:rPr sz="1800" b="0" spc="-5" dirty="0">
                <a:latin typeface="Univers for BP Light"/>
                <a:cs typeface="Univers for BP Light"/>
              </a:rPr>
              <a:t>energy</a:t>
            </a:r>
            <a:r>
              <a:rPr sz="1800" b="0" spc="15" dirty="0">
                <a:latin typeface="Univers for BP Light"/>
                <a:cs typeface="Univers for BP Light"/>
              </a:rPr>
              <a:t> </a:t>
            </a:r>
            <a:r>
              <a:rPr sz="1800" b="0" spc="-5" dirty="0">
                <a:latin typeface="Univers for BP Light"/>
                <a:cs typeface="Univers for BP Light"/>
              </a:rPr>
              <a:t>transition.</a:t>
            </a:r>
            <a:endParaRPr sz="1800">
              <a:latin typeface="Univers for BP Light"/>
              <a:cs typeface="Univers for BP Light"/>
            </a:endParaRPr>
          </a:p>
          <a:p>
            <a:pPr marL="287020" marR="20320" indent="-274320" algn="just">
              <a:lnSpc>
                <a:spcPct val="100000"/>
              </a:lnSpc>
              <a:spcBef>
                <a:spcPts val="1080"/>
              </a:spcBef>
              <a:buClr>
                <a:srgbClr val="009900"/>
              </a:buClr>
              <a:buFont typeface="Univers for BP"/>
              <a:buChar char="•"/>
              <a:tabLst>
                <a:tab pos="287020" algn="l"/>
              </a:tabLst>
            </a:pPr>
            <a:r>
              <a:rPr sz="1800" b="0" spc="-10" dirty="0">
                <a:latin typeface="Univers for BP Light"/>
                <a:cs typeface="Univers for BP Light"/>
              </a:rPr>
              <a:t>The </a:t>
            </a:r>
            <a:r>
              <a:rPr sz="1800" b="0" spc="-5" dirty="0">
                <a:latin typeface="Univers for BP Light"/>
                <a:cs typeface="Univers for BP Light"/>
              </a:rPr>
              <a:t>industrial sector (including the non-combusted use of fuels) currently consumes  around half </a:t>
            </a:r>
            <a:r>
              <a:rPr sz="1800" b="0" dirty="0">
                <a:latin typeface="Univers for BP Light"/>
                <a:cs typeface="Univers for BP Light"/>
              </a:rPr>
              <a:t>of all </a:t>
            </a:r>
            <a:r>
              <a:rPr sz="1800" b="0" spc="-5" dirty="0">
                <a:latin typeface="Univers for BP Light"/>
                <a:cs typeface="Univers for BP Light"/>
              </a:rPr>
              <a:t>global energy </a:t>
            </a:r>
            <a:r>
              <a:rPr sz="1800" b="0" dirty="0">
                <a:latin typeface="Univers for BP Light"/>
                <a:cs typeface="Univers for BP Light"/>
              </a:rPr>
              <a:t>and </a:t>
            </a:r>
            <a:r>
              <a:rPr sz="1800" b="0" spc="-5" dirty="0">
                <a:latin typeface="Univers for BP Light"/>
                <a:cs typeface="Univers for BP Light"/>
              </a:rPr>
              <a:t>feedstock fuels, </a:t>
            </a:r>
            <a:r>
              <a:rPr sz="1800" b="0" dirty="0">
                <a:latin typeface="Univers for BP Light"/>
                <a:cs typeface="Univers for BP Light"/>
              </a:rPr>
              <a:t>with </a:t>
            </a:r>
            <a:r>
              <a:rPr sz="1800" b="0" spc="-5" dirty="0">
                <a:latin typeface="Univers for BP Light"/>
                <a:cs typeface="Univers for BP Light"/>
              </a:rPr>
              <a:t>residential </a:t>
            </a:r>
            <a:r>
              <a:rPr sz="1800" b="0" dirty="0">
                <a:latin typeface="Univers for BP Light"/>
                <a:cs typeface="Univers for BP Light"/>
              </a:rPr>
              <a:t>and </a:t>
            </a:r>
            <a:r>
              <a:rPr sz="1800" b="0" spc="-5" dirty="0">
                <a:latin typeface="Univers for BP Light"/>
                <a:cs typeface="Univers for BP Light"/>
              </a:rPr>
              <a:t>commercial  buildings (29%) </a:t>
            </a:r>
            <a:r>
              <a:rPr sz="1800" b="0" dirty="0">
                <a:latin typeface="Univers for BP Light"/>
                <a:cs typeface="Univers for BP Light"/>
              </a:rPr>
              <a:t>and </a:t>
            </a:r>
            <a:r>
              <a:rPr sz="1800" b="0" spc="-5" dirty="0">
                <a:latin typeface="Univers for BP Light"/>
                <a:cs typeface="Univers for BP Light"/>
              </a:rPr>
              <a:t>transport (20%) accounting </a:t>
            </a:r>
            <a:r>
              <a:rPr sz="1800" b="0" dirty="0">
                <a:latin typeface="Univers for BP Light"/>
                <a:cs typeface="Univers for BP Light"/>
              </a:rPr>
              <a:t>for the</a:t>
            </a:r>
            <a:r>
              <a:rPr sz="1800" b="0" spc="90" dirty="0">
                <a:latin typeface="Univers for BP Light"/>
                <a:cs typeface="Univers for BP Light"/>
              </a:rPr>
              <a:t> </a:t>
            </a:r>
            <a:r>
              <a:rPr sz="1800" b="0" spc="-5" dirty="0">
                <a:latin typeface="Univers for BP Light"/>
                <a:cs typeface="Univers for BP Light"/>
              </a:rPr>
              <a:t>remainder.</a:t>
            </a:r>
            <a:endParaRPr sz="1800">
              <a:latin typeface="Univers for BP Light"/>
              <a:cs typeface="Univers for BP Light"/>
            </a:endParaRPr>
          </a:p>
          <a:p>
            <a:pPr marL="287020" marR="24765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a:t>
            </a:r>
            <a:r>
              <a:rPr sz="1800" b="0" spc="-5" dirty="0">
                <a:latin typeface="Univers for BP Light"/>
                <a:cs typeface="Univers for BP Light"/>
              </a:rPr>
              <a:t>industrial sector accounts </a:t>
            </a:r>
            <a:r>
              <a:rPr sz="1800" b="0" dirty="0">
                <a:latin typeface="Univers for BP Light"/>
                <a:cs typeface="Univers for BP Light"/>
              </a:rPr>
              <a:t>for </a:t>
            </a:r>
            <a:r>
              <a:rPr sz="1800" b="0" spc="-5" dirty="0">
                <a:latin typeface="Univers for BP Light"/>
                <a:cs typeface="Univers for BP Light"/>
              </a:rPr>
              <a:t>around half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energy consumption, although improving energy efficiency causes growth </a:t>
            </a:r>
            <a:r>
              <a:rPr sz="1800" b="0" dirty="0">
                <a:latin typeface="Univers for BP Light"/>
                <a:cs typeface="Univers for BP Light"/>
              </a:rPr>
              <a:t>of  </a:t>
            </a:r>
            <a:r>
              <a:rPr sz="1800" b="0" spc="-5" dirty="0">
                <a:latin typeface="Univers for BP Light"/>
                <a:cs typeface="Univers for BP Light"/>
              </a:rPr>
              <a:t>industrial use outside of </a:t>
            </a:r>
            <a:r>
              <a:rPr sz="1800" b="0" dirty="0">
                <a:latin typeface="Univers for BP Light"/>
                <a:cs typeface="Univers for BP Light"/>
              </a:rPr>
              <a:t>the </a:t>
            </a:r>
            <a:r>
              <a:rPr sz="1800" b="0" spc="-5" dirty="0">
                <a:latin typeface="Univers for BP Light"/>
                <a:cs typeface="Univers for BP Light"/>
              </a:rPr>
              <a:t>non-combusted sector </a:t>
            </a:r>
            <a:r>
              <a:rPr sz="1800" b="0" dirty="0">
                <a:latin typeface="Univers for BP Light"/>
                <a:cs typeface="Univers for BP Light"/>
              </a:rPr>
              <a:t>to </a:t>
            </a:r>
            <a:r>
              <a:rPr sz="1800" b="0" spc="-5" dirty="0">
                <a:latin typeface="Univers for BP Light"/>
                <a:cs typeface="Univers for BP Light"/>
              </a:rPr>
              <a:t>slow </a:t>
            </a:r>
            <a:r>
              <a:rPr sz="1800" b="0" dirty="0">
                <a:latin typeface="Univers for BP Light"/>
                <a:cs typeface="Univers for BP Light"/>
              </a:rPr>
              <a:t>(pp</a:t>
            </a:r>
            <a:r>
              <a:rPr sz="1800" b="0" spc="55" dirty="0">
                <a:latin typeface="Univers for BP Light"/>
                <a:cs typeface="Univers for BP Light"/>
              </a:rPr>
              <a:t> </a:t>
            </a:r>
            <a:r>
              <a:rPr sz="1800" b="0" spc="-5" dirty="0">
                <a:latin typeface="Univers for BP Light"/>
                <a:cs typeface="Univers for BP Light"/>
              </a:rPr>
              <a:t>26-27).</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the </a:t>
            </a:r>
            <a:r>
              <a:rPr sz="1800" b="0" spc="-5" dirty="0">
                <a:latin typeface="Univers for BP Light"/>
                <a:cs typeface="Univers for BP Light"/>
              </a:rPr>
              <a:t>non-combusted </a:t>
            </a:r>
            <a:r>
              <a:rPr sz="1800" b="0" dirty="0">
                <a:latin typeface="Univers for BP Light"/>
                <a:cs typeface="Univers for BP Light"/>
              </a:rPr>
              <a:t>use of </a:t>
            </a:r>
            <a:r>
              <a:rPr sz="1800" b="0" spc="-5" dirty="0">
                <a:latin typeface="Univers for BP Light"/>
                <a:cs typeface="Univers for BP Light"/>
              </a:rPr>
              <a:t>fuels, particularly </a:t>
            </a:r>
            <a:r>
              <a:rPr sz="1800" b="0" dirty="0">
                <a:latin typeface="Univers for BP Light"/>
                <a:cs typeface="Univers for BP Light"/>
              </a:rPr>
              <a:t>as a </a:t>
            </a:r>
            <a:r>
              <a:rPr sz="1800" b="0" spc="-5" dirty="0">
                <a:latin typeface="Univers for BP Light"/>
                <a:cs typeface="Univers for BP Light"/>
              </a:rPr>
              <a:t>feedstock </a:t>
            </a:r>
            <a:r>
              <a:rPr sz="1800" b="0" dirty="0">
                <a:latin typeface="Univers for BP Light"/>
                <a:cs typeface="Univers for BP Light"/>
              </a:rPr>
              <a:t>in  </a:t>
            </a:r>
            <a:r>
              <a:rPr sz="1800" b="0" spc="-5" dirty="0">
                <a:latin typeface="Univers for BP Light"/>
                <a:cs typeface="Univers for BP Light"/>
              </a:rPr>
              <a:t>petrochemicals,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be the </a:t>
            </a:r>
            <a:r>
              <a:rPr sz="1800" b="0" dirty="0">
                <a:latin typeface="Univers for BP Light"/>
                <a:cs typeface="Univers for BP Light"/>
              </a:rPr>
              <a:t>fastest </a:t>
            </a:r>
            <a:r>
              <a:rPr sz="1800" b="0" spc="-5" dirty="0">
                <a:latin typeface="Univers for BP Light"/>
                <a:cs typeface="Univers for BP Light"/>
              </a:rPr>
              <a:t>growing source of demand </a:t>
            </a:r>
            <a:r>
              <a:rPr sz="1800" b="0" dirty="0">
                <a:latin typeface="Univers for BP Light"/>
                <a:cs typeface="Univers for BP Light"/>
              </a:rPr>
              <a:t>(pp</a:t>
            </a:r>
            <a:r>
              <a:rPr sz="1800" b="0" spc="120" dirty="0">
                <a:latin typeface="Univers for BP Light"/>
                <a:cs typeface="Univers for BP Light"/>
              </a:rPr>
              <a:t> </a:t>
            </a:r>
            <a:r>
              <a:rPr sz="1800" b="0" dirty="0">
                <a:latin typeface="Univers for BP Light"/>
                <a:cs typeface="Univers for BP Light"/>
              </a:rPr>
              <a:t>28-29).</a:t>
            </a:r>
            <a:endParaRPr sz="1800">
              <a:latin typeface="Univers for BP Light"/>
              <a:cs typeface="Univers for BP Light"/>
            </a:endParaRPr>
          </a:p>
          <a:p>
            <a:pPr marL="287020" marR="183515"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Energy growth </a:t>
            </a:r>
            <a:r>
              <a:rPr sz="1800" b="0" dirty="0">
                <a:latin typeface="Univers for BP Light"/>
                <a:cs typeface="Univers for BP Light"/>
              </a:rPr>
              <a:t>in the </a:t>
            </a:r>
            <a:r>
              <a:rPr sz="1800" b="0" spc="-5" dirty="0">
                <a:latin typeface="Univers for BP Light"/>
                <a:cs typeface="Univers for BP Light"/>
              </a:rPr>
              <a:t>buildings sector </a:t>
            </a:r>
            <a:r>
              <a:rPr sz="1800" b="0" dirty="0">
                <a:latin typeface="Univers for BP Light"/>
                <a:cs typeface="Univers for BP Light"/>
              </a:rPr>
              <a:t>also </a:t>
            </a:r>
            <a:r>
              <a:rPr sz="1800" b="0" spc="-5" dirty="0">
                <a:latin typeface="Univers for BP Light"/>
                <a:cs typeface="Univers for BP Light"/>
              </a:rPr>
              <a:t>grows robustly, driven </a:t>
            </a:r>
            <a:r>
              <a:rPr sz="1800" b="0" dirty="0">
                <a:latin typeface="Univers for BP Light"/>
                <a:cs typeface="Univers for BP Light"/>
              </a:rPr>
              <a:t>by an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demand </a:t>
            </a:r>
            <a:r>
              <a:rPr sz="1800" b="0" dirty="0">
                <a:latin typeface="Univers for BP Light"/>
                <a:cs typeface="Univers for BP Light"/>
              </a:rPr>
              <a:t>for space </a:t>
            </a:r>
            <a:r>
              <a:rPr sz="1800" b="0" spc="-5" dirty="0">
                <a:latin typeface="Univers for BP Light"/>
                <a:cs typeface="Univers for BP Light"/>
              </a:rPr>
              <a:t>cooling, lighting </a:t>
            </a:r>
            <a:r>
              <a:rPr sz="1800" b="0" dirty="0">
                <a:latin typeface="Univers for BP Light"/>
                <a:cs typeface="Univers for BP Light"/>
              </a:rPr>
              <a:t>and </a:t>
            </a:r>
            <a:r>
              <a:rPr sz="1800" b="0" spc="-5" dirty="0">
                <a:latin typeface="Univers for BP Light"/>
                <a:cs typeface="Univers for BP Light"/>
              </a:rPr>
              <a:t>electrical appliances </a:t>
            </a:r>
            <a:r>
              <a:rPr sz="1800" b="0" dirty="0">
                <a:latin typeface="Univers for BP Light"/>
                <a:cs typeface="Univers for BP Light"/>
              </a:rPr>
              <a:t>(pp</a:t>
            </a:r>
            <a:r>
              <a:rPr sz="1800" b="0" spc="95" dirty="0">
                <a:latin typeface="Univers for BP Light"/>
                <a:cs typeface="Univers for BP Light"/>
              </a:rPr>
              <a:t> </a:t>
            </a:r>
            <a:r>
              <a:rPr sz="1800" b="0" spc="-5" dirty="0">
                <a:latin typeface="Univers for BP Light"/>
                <a:cs typeface="Univers for BP Light"/>
              </a:rPr>
              <a:t>30-31).</a:t>
            </a:r>
            <a:endParaRPr sz="1800">
              <a:latin typeface="Univers for BP Light"/>
              <a:cs typeface="Univers for BP Light"/>
            </a:endParaRPr>
          </a:p>
          <a:p>
            <a:pPr marL="287020" marR="114998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slowing </a:t>
            </a:r>
            <a:r>
              <a:rPr sz="1800" b="0" dirty="0">
                <a:latin typeface="Univers for BP Light"/>
                <a:cs typeface="Univers for BP Light"/>
              </a:rPr>
              <a:t>in </a:t>
            </a:r>
            <a:r>
              <a:rPr sz="1800" b="0" spc="-5" dirty="0">
                <a:latin typeface="Univers for BP Light"/>
                <a:cs typeface="Univers for BP Light"/>
              </a:rPr>
              <a:t>demand growth </a:t>
            </a:r>
            <a:r>
              <a:rPr sz="1800" b="0" dirty="0">
                <a:latin typeface="Univers for BP Light"/>
                <a:cs typeface="Univers for BP Light"/>
              </a:rPr>
              <a:t>is </a:t>
            </a:r>
            <a:r>
              <a:rPr sz="1800" b="0" spc="-5" dirty="0">
                <a:latin typeface="Univers for BP Light"/>
                <a:cs typeface="Univers for BP Light"/>
              </a:rPr>
              <a:t>most marked </a:t>
            </a:r>
            <a:r>
              <a:rPr sz="1800" b="0" dirty="0">
                <a:latin typeface="Univers for BP Light"/>
                <a:cs typeface="Univers for BP Light"/>
              </a:rPr>
              <a:t>in the </a:t>
            </a:r>
            <a:r>
              <a:rPr sz="1800" b="0" spc="-5" dirty="0">
                <a:latin typeface="Univers for BP Light"/>
                <a:cs typeface="Univers for BP Light"/>
              </a:rPr>
              <a:t>transport sector </a:t>
            </a:r>
            <a:r>
              <a:rPr sz="1800" b="0" dirty="0">
                <a:latin typeface="Univers for BP Light"/>
                <a:cs typeface="Univers for BP Light"/>
              </a:rPr>
              <a:t>as  </a:t>
            </a:r>
            <a:r>
              <a:rPr sz="1800" b="0" spc="-5" dirty="0">
                <a:latin typeface="Univers for BP Light"/>
                <a:cs typeface="Univers for BP Light"/>
              </a:rPr>
              <a:t>improvements </a:t>
            </a:r>
            <a:r>
              <a:rPr sz="1800" b="0" dirty="0">
                <a:latin typeface="Univers for BP Light"/>
                <a:cs typeface="Univers for BP Light"/>
              </a:rPr>
              <a:t>in </a:t>
            </a:r>
            <a:r>
              <a:rPr sz="1800" b="0" spc="-5" dirty="0">
                <a:latin typeface="Univers for BP Light"/>
                <a:cs typeface="Univers for BP Light"/>
              </a:rPr>
              <a:t>vehicle efficiency accelerate </a:t>
            </a:r>
            <a:r>
              <a:rPr sz="1800" b="0" dirty="0">
                <a:latin typeface="Univers for BP Light"/>
                <a:cs typeface="Univers for BP Light"/>
              </a:rPr>
              <a:t>(pp</a:t>
            </a:r>
            <a:r>
              <a:rPr sz="1800" b="0" spc="90" dirty="0">
                <a:latin typeface="Univers for BP Light"/>
                <a:cs typeface="Univers for BP Light"/>
              </a:rPr>
              <a:t> </a:t>
            </a:r>
            <a:r>
              <a:rPr sz="1800" b="0" spc="-5" dirty="0">
                <a:latin typeface="Univers for BP Light"/>
                <a:cs typeface="Univers for BP Light"/>
              </a:rPr>
              <a:t>32-33).</a:t>
            </a:r>
            <a:endParaRPr sz="1800">
              <a:latin typeface="Univers for BP Light"/>
              <a:cs typeface="Univers for BP Light"/>
            </a:endParaRPr>
          </a:p>
        </p:txBody>
      </p:sp>
      <p:sp>
        <p:nvSpPr>
          <p:cNvPr id="6" name="object 6"/>
          <p:cNvSpPr/>
          <p:nvPr/>
        </p:nvSpPr>
        <p:spPr>
          <a:xfrm>
            <a:off x="524255" y="114300"/>
            <a:ext cx="838200" cy="253365"/>
          </a:xfrm>
          <a:custGeom>
            <a:avLst/>
            <a:gdLst/>
            <a:ahLst/>
            <a:cxnLst/>
            <a:rect l="l" t="t" r="r" b="b"/>
            <a:pathLst>
              <a:path w="838200" h="253365">
                <a:moveTo>
                  <a:pt x="796035" y="0"/>
                </a:moveTo>
                <a:lnTo>
                  <a:pt x="42164" y="0"/>
                </a:lnTo>
                <a:lnTo>
                  <a:pt x="25749" y="3319"/>
                </a:lnTo>
                <a:lnTo>
                  <a:pt x="12347" y="12366"/>
                </a:lnTo>
                <a:lnTo>
                  <a:pt x="3312" y="25771"/>
                </a:lnTo>
                <a:lnTo>
                  <a:pt x="0" y="42164"/>
                </a:lnTo>
                <a:lnTo>
                  <a:pt x="0" y="210820"/>
                </a:lnTo>
                <a:lnTo>
                  <a:pt x="3312" y="227212"/>
                </a:lnTo>
                <a:lnTo>
                  <a:pt x="12347" y="240617"/>
                </a:lnTo>
                <a:lnTo>
                  <a:pt x="25749" y="249664"/>
                </a:lnTo>
                <a:lnTo>
                  <a:pt x="42164" y="252984"/>
                </a:lnTo>
                <a:lnTo>
                  <a:pt x="796035" y="252984"/>
                </a:lnTo>
                <a:lnTo>
                  <a:pt x="812428" y="249664"/>
                </a:lnTo>
                <a:lnTo>
                  <a:pt x="825833" y="240617"/>
                </a:lnTo>
                <a:lnTo>
                  <a:pt x="834880" y="227212"/>
                </a:lnTo>
                <a:lnTo>
                  <a:pt x="838200" y="210820"/>
                </a:lnTo>
                <a:lnTo>
                  <a:pt x="838200" y="42164"/>
                </a:lnTo>
                <a:lnTo>
                  <a:pt x="834880" y="25771"/>
                </a:lnTo>
                <a:lnTo>
                  <a:pt x="825833" y="12366"/>
                </a:lnTo>
                <a:lnTo>
                  <a:pt x="812428" y="3319"/>
                </a:lnTo>
                <a:lnTo>
                  <a:pt x="796035" y="0"/>
                </a:lnTo>
                <a:close/>
              </a:path>
            </a:pathLst>
          </a:custGeom>
          <a:solidFill>
            <a:srgbClr val="CFE0A2"/>
          </a:solidFill>
        </p:spPr>
        <p:txBody>
          <a:bodyPr wrap="square" lIns="0" tIns="0" rIns="0" bIns="0" rtlCol="0"/>
          <a:lstStyle/>
          <a:p>
            <a:endParaRPr/>
          </a:p>
        </p:txBody>
      </p:sp>
      <p:sp>
        <p:nvSpPr>
          <p:cNvPr id="7" name="object 7"/>
          <p:cNvSpPr txBox="1"/>
          <p:nvPr/>
        </p:nvSpPr>
        <p:spPr>
          <a:xfrm>
            <a:off x="615492" y="135381"/>
            <a:ext cx="56769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Sect</a:t>
            </a:r>
            <a:r>
              <a:rPr sz="1250" i="1" spc="-40" dirty="0">
                <a:latin typeface="Univers for BP"/>
                <a:cs typeface="Univers for BP"/>
              </a:rPr>
              <a:t>o</a:t>
            </a:r>
            <a:r>
              <a:rPr sz="1250" i="1" spc="-25" dirty="0">
                <a:latin typeface="Univers for BP"/>
                <a:cs typeface="Univers for BP"/>
              </a:rPr>
              <a:t>rs</a:t>
            </a:r>
            <a:endParaRPr sz="1250">
              <a:latin typeface="Univers for BP"/>
              <a:cs typeface="Univers for BP"/>
            </a:endParaRPr>
          </a:p>
        </p:txBody>
      </p:sp>
      <p:sp>
        <p:nvSpPr>
          <p:cNvPr id="8" name="object 8"/>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25</a:t>
            </a:fld>
            <a:endParaRPr dirty="0"/>
          </a:p>
        </p:txBody>
      </p:sp>
      <p:sp>
        <p:nvSpPr>
          <p:cNvPr id="9" name="object 9"/>
          <p:cNvSpPr txBox="1"/>
          <p:nvPr/>
        </p:nvSpPr>
        <p:spPr>
          <a:xfrm>
            <a:off x="8627491" y="6613276"/>
            <a:ext cx="942340" cy="179070"/>
          </a:xfrm>
          <a:prstGeom prst="rect">
            <a:avLst/>
          </a:prstGeom>
        </p:spPr>
        <p:txBody>
          <a:bodyPr vert="horz" wrap="square" lIns="0" tIns="6985" rIns="0" bIns="0" rtlCol="0">
            <a:spAutoFit/>
          </a:bodyPr>
          <a:lstStyle/>
          <a:p>
            <a:pPr marL="12700">
              <a:lnSpc>
                <a:spcPct val="100000"/>
              </a:lnSpc>
              <a:spcBef>
                <a:spcPts val="55"/>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8161146" y="6431432"/>
            <a:ext cx="1408430" cy="179705"/>
          </a:xfrm>
          <a:prstGeom prst="rect">
            <a:avLst/>
          </a:prstGeom>
        </p:spPr>
        <p:txBody>
          <a:bodyPr vert="horz" wrap="square" lIns="0" tIns="0" rIns="0" bIns="0" rtlCol="0">
            <a:spAutoFit/>
          </a:bodyPr>
          <a:lstStyle/>
          <a:p>
            <a:pPr marL="12700">
              <a:lnSpc>
                <a:spcPct val="100000"/>
              </a:lnSpc>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4863"/>
            <a:ext cx="6598920" cy="361950"/>
          </a:xfrm>
          <a:prstGeom prst="rect">
            <a:avLst/>
          </a:prstGeom>
        </p:spPr>
        <p:txBody>
          <a:bodyPr vert="horz" wrap="square" lIns="0" tIns="0" rIns="0" bIns="0" rtlCol="0">
            <a:spAutoFit/>
          </a:bodyPr>
          <a:lstStyle/>
          <a:p>
            <a:pPr marL="12700">
              <a:lnSpc>
                <a:spcPct val="100000"/>
              </a:lnSpc>
            </a:pPr>
            <a:r>
              <a:rPr spc="-5" dirty="0"/>
              <a:t>Growth in industrial energy consumption</a:t>
            </a:r>
            <a:r>
              <a:rPr spc="145" dirty="0"/>
              <a:t> </a:t>
            </a:r>
            <a:r>
              <a:rPr spc="-5" dirty="0"/>
              <a:t>slows…</a:t>
            </a:r>
          </a:p>
        </p:txBody>
      </p:sp>
      <p:sp>
        <p:nvSpPr>
          <p:cNvPr id="5" name="object 5"/>
          <p:cNvSpPr/>
          <p:nvPr/>
        </p:nvSpPr>
        <p:spPr>
          <a:xfrm>
            <a:off x="1269491" y="4794503"/>
            <a:ext cx="643255" cy="562610"/>
          </a:xfrm>
          <a:custGeom>
            <a:avLst/>
            <a:gdLst/>
            <a:ahLst/>
            <a:cxnLst/>
            <a:rect l="l" t="t" r="r" b="b"/>
            <a:pathLst>
              <a:path w="643255" h="562610">
                <a:moveTo>
                  <a:pt x="643128" y="0"/>
                </a:moveTo>
                <a:lnTo>
                  <a:pt x="0" y="0"/>
                </a:lnTo>
                <a:lnTo>
                  <a:pt x="0" y="562356"/>
                </a:lnTo>
                <a:lnTo>
                  <a:pt x="643128" y="562356"/>
                </a:lnTo>
                <a:lnTo>
                  <a:pt x="643128" y="0"/>
                </a:lnTo>
                <a:close/>
              </a:path>
            </a:pathLst>
          </a:custGeom>
          <a:solidFill>
            <a:srgbClr val="3366FF"/>
          </a:solidFill>
        </p:spPr>
        <p:txBody>
          <a:bodyPr wrap="square" lIns="0" tIns="0" rIns="0" bIns="0" rtlCol="0"/>
          <a:lstStyle/>
          <a:p>
            <a:endParaRPr/>
          </a:p>
        </p:txBody>
      </p:sp>
      <p:sp>
        <p:nvSpPr>
          <p:cNvPr id="6" name="object 6"/>
          <p:cNvSpPr/>
          <p:nvPr/>
        </p:nvSpPr>
        <p:spPr>
          <a:xfrm>
            <a:off x="2234183" y="3505200"/>
            <a:ext cx="643255" cy="1851660"/>
          </a:xfrm>
          <a:custGeom>
            <a:avLst/>
            <a:gdLst/>
            <a:ahLst/>
            <a:cxnLst/>
            <a:rect l="l" t="t" r="r" b="b"/>
            <a:pathLst>
              <a:path w="643255" h="1851660">
                <a:moveTo>
                  <a:pt x="643128" y="0"/>
                </a:moveTo>
                <a:lnTo>
                  <a:pt x="0" y="0"/>
                </a:lnTo>
                <a:lnTo>
                  <a:pt x="0" y="1851660"/>
                </a:lnTo>
                <a:lnTo>
                  <a:pt x="643128" y="1851660"/>
                </a:lnTo>
                <a:lnTo>
                  <a:pt x="643128" y="0"/>
                </a:lnTo>
                <a:close/>
              </a:path>
            </a:pathLst>
          </a:custGeom>
          <a:solidFill>
            <a:srgbClr val="3366FF"/>
          </a:solidFill>
        </p:spPr>
        <p:txBody>
          <a:bodyPr wrap="square" lIns="0" tIns="0" rIns="0" bIns="0" rtlCol="0"/>
          <a:lstStyle/>
          <a:p>
            <a:endParaRPr/>
          </a:p>
        </p:txBody>
      </p:sp>
      <p:sp>
        <p:nvSpPr>
          <p:cNvPr id="7" name="object 7"/>
          <p:cNvSpPr/>
          <p:nvPr/>
        </p:nvSpPr>
        <p:spPr>
          <a:xfrm>
            <a:off x="3198876" y="5140452"/>
            <a:ext cx="641985" cy="216535"/>
          </a:xfrm>
          <a:custGeom>
            <a:avLst/>
            <a:gdLst/>
            <a:ahLst/>
            <a:cxnLst/>
            <a:rect l="l" t="t" r="r" b="b"/>
            <a:pathLst>
              <a:path w="641985" h="216535">
                <a:moveTo>
                  <a:pt x="641603" y="0"/>
                </a:moveTo>
                <a:lnTo>
                  <a:pt x="0" y="0"/>
                </a:lnTo>
                <a:lnTo>
                  <a:pt x="0" y="216408"/>
                </a:lnTo>
                <a:lnTo>
                  <a:pt x="641603" y="216408"/>
                </a:lnTo>
                <a:lnTo>
                  <a:pt x="641603" y="0"/>
                </a:lnTo>
                <a:close/>
              </a:path>
            </a:pathLst>
          </a:custGeom>
          <a:solidFill>
            <a:srgbClr val="3366FF"/>
          </a:solidFill>
        </p:spPr>
        <p:txBody>
          <a:bodyPr wrap="square" lIns="0" tIns="0" rIns="0" bIns="0" rtlCol="0"/>
          <a:lstStyle/>
          <a:p>
            <a:endParaRPr/>
          </a:p>
        </p:txBody>
      </p:sp>
      <p:sp>
        <p:nvSpPr>
          <p:cNvPr id="8" name="object 8"/>
          <p:cNvSpPr/>
          <p:nvPr/>
        </p:nvSpPr>
        <p:spPr>
          <a:xfrm>
            <a:off x="4162044" y="5356859"/>
            <a:ext cx="643255" cy="50800"/>
          </a:xfrm>
          <a:custGeom>
            <a:avLst/>
            <a:gdLst/>
            <a:ahLst/>
            <a:cxnLst/>
            <a:rect l="l" t="t" r="r" b="b"/>
            <a:pathLst>
              <a:path w="643254" h="50800">
                <a:moveTo>
                  <a:pt x="0" y="50291"/>
                </a:moveTo>
                <a:lnTo>
                  <a:pt x="643127" y="50291"/>
                </a:lnTo>
                <a:lnTo>
                  <a:pt x="643127" y="0"/>
                </a:lnTo>
                <a:lnTo>
                  <a:pt x="0" y="0"/>
                </a:lnTo>
                <a:lnTo>
                  <a:pt x="0" y="50291"/>
                </a:lnTo>
                <a:close/>
              </a:path>
            </a:pathLst>
          </a:custGeom>
          <a:solidFill>
            <a:srgbClr val="3366FF"/>
          </a:solidFill>
        </p:spPr>
        <p:txBody>
          <a:bodyPr wrap="square" lIns="0" tIns="0" rIns="0" bIns="0" rtlCol="0"/>
          <a:lstStyle/>
          <a:p>
            <a:endParaRPr/>
          </a:p>
        </p:txBody>
      </p:sp>
      <p:sp>
        <p:nvSpPr>
          <p:cNvPr id="9" name="object 9"/>
          <p:cNvSpPr/>
          <p:nvPr/>
        </p:nvSpPr>
        <p:spPr>
          <a:xfrm>
            <a:off x="1269491" y="4794503"/>
            <a:ext cx="643255" cy="562610"/>
          </a:xfrm>
          <a:custGeom>
            <a:avLst/>
            <a:gdLst/>
            <a:ahLst/>
            <a:cxnLst/>
            <a:rect l="l" t="t" r="r" b="b"/>
            <a:pathLst>
              <a:path w="643255" h="562610">
                <a:moveTo>
                  <a:pt x="0" y="0"/>
                </a:moveTo>
                <a:lnTo>
                  <a:pt x="643128" y="0"/>
                </a:lnTo>
                <a:lnTo>
                  <a:pt x="643128" y="562356"/>
                </a:lnTo>
                <a:lnTo>
                  <a:pt x="0" y="562356"/>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2234183" y="3505200"/>
            <a:ext cx="643255" cy="1851660"/>
          </a:xfrm>
          <a:custGeom>
            <a:avLst/>
            <a:gdLst/>
            <a:ahLst/>
            <a:cxnLst/>
            <a:rect l="l" t="t" r="r" b="b"/>
            <a:pathLst>
              <a:path w="643255" h="1851660">
                <a:moveTo>
                  <a:pt x="0" y="0"/>
                </a:moveTo>
                <a:lnTo>
                  <a:pt x="643128" y="0"/>
                </a:lnTo>
                <a:lnTo>
                  <a:pt x="643128" y="1851660"/>
                </a:lnTo>
                <a:lnTo>
                  <a:pt x="0" y="1851660"/>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3198876" y="5140452"/>
            <a:ext cx="641985" cy="216535"/>
          </a:xfrm>
          <a:custGeom>
            <a:avLst/>
            <a:gdLst/>
            <a:ahLst/>
            <a:cxnLst/>
            <a:rect l="l" t="t" r="r" b="b"/>
            <a:pathLst>
              <a:path w="641985" h="216535">
                <a:moveTo>
                  <a:pt x="0" y="0"/>
                </a:moveTo>
                <a:lnTo>
                  <a:pt x="641603" y="0"/>
                </a:lnTo>
                <a:lnTo>
                  <a:pt x="641603" y="216408"/>
                </a:lnTo>
                <a:lnTo>
                  <a:pt x="0" y="216408"/>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4162044" y="5356859"/>
            <a:ext cx="643255" cy="50800"/>
          </a:xfrm>
          <a:custGeom>
            <a:avLst/>
            <a:gdLst/>
            <a:ahLst/>
            <a:cxnLst/>
            <a:rect l="l" t="t" r="r" b="b"/>
            <a:pathLst>
              <a:path w="643254" h="50800">
                <a:moveTo>
                  <a:pt x="0" y="50291"/>
                </a:moveTo>
                <a:lnTo>
                  <a:pt x="643127" y="50291"/>
                </a:lnTo>
                <a:lnTo>
                  <a:pt x="643127" y="0"/>
                </a:lnTo>
                <a:lnTo>
                  <a:pt x="0" y="0"/>
                </a:lnTo>
                <a:lnTo>
                  <a:pt x="0" y="50291"/>
                </a:lnTo>
                <a:close/>
              </a:path>
            </a:pathLst>
          </a:custGeom>
          <a:ln w="9144">
            <a:solidFill>
              <a:srgbClr val="BEBEBE"/>
            </a:solidFill>
          </a:ln>
        </p:spPr>
        <p:txBody>
          <a:bodyPr wrap="square" lIns="0" tIns="0" rIns="0" bIns="0" rtlCol="0"/>
          <a:lstStyle/>
          <a:p>
            <a:endParaRPr/>
          </a:p>
        </p:txBody>
      </p:sp>
      <p:sp>
        <p:nvSpPr>
          <p:cNvPr id="13" name="object 13"/>
          <p:cNvSpPr/>
          <p:nvPr/>
        </p:nvSpPr>
        <p:spPr>
          <a:xfrm>
            <a:off x="1269491" y="4661915"/>
            <a:ext cx="643255" cy="132715"/>
          </a:xfrm>
          <a:custGeom>
            <a:avLst/>
            <a:gdLst/>
            <a:ahLst/>
            <a:cxnLst/>
            <a:rect l="l" t="t" r="r" b="b"/>
            <a:pathLst>
              <a:path w="643255" h="132714">
                <a:moveTo>
                  <a:pt x="643128" y="0"/>
                </a:moveTo>
                <a:lnTo>
                  <a:pt x="0" y="0"/>
                </a:lnTo>
                <a:lnTo>
                  <a:pt x="0" y="132587"/>
                </a:lnTo>
                <a:lnTo>
                  <a:pt x="643128" y="132587"/>
                </a:lnTo>
                <a:lnTo>
                  <a:pt x="643128" y="0"/>
                </a:lnTo>
                <a:close/>
              </a:path>
            </a:pathLst>
          </a:custGeom>
          <a:solidFill>
            <a:srgbClr val="8ADEFF"/>
          </a:solidFill>
        </p:spPr>
        <p:txBody>
          <a:bodyPr wrap="square" lIns="0" tIns="0" rIns="0" bIns="0" rtlCol="0"/>
          <a:lstStyle/>
          <a:p>
            <a:endParaRPr/>
          </a:p>
        </p:txBody>
      </p:sp>
      <p:sp>
        <p:nvSpPr>
          <p:cNvPr id="14" name="object 14"/>
          <p:cNvSpPr/>
          <p:nvPr/>
        </p:nvSpPr>
        <p:spPr>
          <a:xfrm>
            <a:off x="2234183" y="3226307"/>
            <a:ext cx="643255" cy="279400"/>
          </a:xfrm>
          <a:custGeom>
            <a:avLst/>
            <a:gdLst/>
            <a:ahLst/>
            <a:cxnLst/>
            <a:rect l="l" t="t" r="r" b="b"/>
            <a:pathLst>
              <a:path w="643255" h="279400">
                <a:moveTo>
                  <a:pt x="643128" y="0"/>
                </a:moveTo>
                <a:lnTo>
                  <a:pt x="0" y="0"/>
                </a:lnTo>
                <a:lnTo>
                  <a:pt x="0" y="278891"/>
                </a:lnTo>
                <a:lnTo>
                  <a:pt x="643128" y="278891"/>
                </a:lnTo>
                <a:lnTo>
                  <a:pt x="643128" y="0"/>
                </a:lnTo>
                <a:close/>
              </a:path>
            </a:pathLst>
          </a:custGeom>
          <a:solidFill>
            <a:srgbClr val="8ADEFF"/>
          </a:solidFill>
        </p:spPr>
        <p:txBody>
          <a:bodyPr wrap="square" lIns="0" tIns="0" rIns="0" bIns="0" rtlCol="0"/>
          <a:lstStyle/>
          <a:p>
            <a:endParaRPr/>
          </a:p>
        </p:txBody>
      </p:sp>
      <p:sp>
        <p:nvSpPr>
          <p:cNvPr id="15" name="object 15"/>
          <p:cNvSpPr/>
          <p:nvPr/>
        </p:nvSpPr>
        <p:spPr>
          <a:xfrm>
            <a:off x="3198876" y="4748784"/>
            <a:ext cx="641985" cy="391795"/>
          </a:xfrm>
          <a:custGeom>
            <a:avLst/>
            <a:gdLst/>
            <a:ahLst/>
            <a:cxnLst/>
            <a:rect l="l" t="t" r="r" b="b"/>
            <a:pathLst>
              <a:path w="641985" h="391795">
                <a:moveTo>
                  <a:pt x="641603" y="0"/>
                </a:moveTo>
                <a:lnTo>
                  <a:pt x="0" y="0"/>
                </a:lnTo>
                <a:lnTo>
                  <a:pt x="0" y="391668"/>
                </a:lnTo>
                <a:lnTo>
                  <a:pt x="641603" y="391668"/>
                </a:lnTo>
                <a:lnTo>
                  <a:pt x="641603" y="0"/>
                </a:lnTo>
                <a:close/>
              </a:path>
            </a:pathLst>
          </a:custGeom>
          <a:solidFill>
            <a:srgbClr val="8ADEFF"/>
          </a:solidFill>
        </p:spPr>
        <p:txBody>
          <a:bodyPr wrap="square" lIns="0" tIns="0" rIns="0" bIns="0" rtlCol="0"/>
          <a:lstStyle/>
          <a:p>
            <a:endParaRPr/>
          </a:p>
        </p:txBody>
      </p:sp>
      <p:sp>
        <p:nvSpPr>
          <p:cNvPr id="16" name="object 16"/>
          <p:cNvSpPr/>
          <p:nvPr/>
        </p:nvSpPr>
        <p:spPr>
          <a:xfrm>
            <a:off x="4162044" y="5013959"/>
            <a:ext cx="643255" cy="342900"/>
          </a:xfrm>
          <a:custGeom>
            <a:avLst/>
            <a:gdLst/>
            <a:ahLst/>
            <a:cxnLst/>
            <a:rect l="l" t="t" r="r" b="b"/>
            <a:pathLst>
              <a:path w="643254" h="342900">
                <a:moveTo>
                  <a:pt x="643127" y="0"/>
                </a:moveTo>
                <a:lnTo>
                  <a:pt x="0" y="0"/>
                </a:lnTo>
                <a:lnTo>
                  <a:pt x="0" y="342899"/>
                </a:lnTo>
                <a:lnTo>
                  <a:pt x="643127" y="342899"/>
                </a:lnTo>
                <a:lnTo>
                  <a:pt x="643127" y="0"/>
                </a:lnTo>
                <a:close/>
              </a:path>
            </a:pathLst>
          </a:custGeom>
          <a:solidFill>
            <a:srgbClr val="8ADEFF"/>
          </a:solidFill>
        </p:spPr>
        <p:txBody>
          <a:bodyPr wrap="square" lIns="0" tIns="0" rIns="0" bIns="0" rtlCol="0"/>
          <a:lstStyle/>
          <a:p>
            <a:endParaRPr/>
          </a:p>
        </p:txBody>
      </p:sp>
      <p:sp>
        <p:nvSpPr>
          <p:cNvPr id="17" name="object 17"/>
          <p:cNvSpPr/>
          <p:nvPr/>
        </p:nvSpPr>
        <p:spPr>
          <a:xfrm>
            <a:off x="1269491" y="4661915"/>
            <a:ext cx="643255" cy="132715"/>
          </a:xfrm>
          <a:custGeom>
            <a:avLst/>
            <a:gdLst/>
            <a:ahLst/>
            <a:cxnLst/>
            <a:rect l="l" t="t" r="r" b="b"/>
            <a:pathLst>
              <a:path w="643255" h="132714">
                <a:moveTo>
                  <a:pt x="0" y="0"/>
                </a:moveTo>
                <a:lnTo>
                  <a:pt x="643128" y="0"/>
                </a:lnTo>
                <a:lnTo>
                  <a:pt x="643128" y="132587"/>
                </a:lnTo>
                <a:lnTo>
                  <a:pt x="0" y="132587"/>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2234183" y="3226307"/>
            <a:ext cx="643255" cy="279400"/>
          </a:xfrm>
          <a:custGeom>
            <a:avLst/>
            <a:gdLst/>
            <a:ahLst/>
            <a:cxnLst/>
            <a:rect l="l" t="t" r="r" b="b"/>
            <a:pathLst>
              <a:path w="643255" h="279400">
                <a:moveTo>
                  <a:pt x="0" y="0"/>
                </a:moveTo>
                <a:lnTo>
                  <a:pt x="643128" y="0"/>
                </a:lnTo>
                <a:lnTo>
                  <a:pt x="643128" y="278891"/>
                </a:lnTo>
                <a:lnTo>
                  <a:pt x="0" y="278891"/>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3198876" y="4748784"/>
            <a:ext cx="641985" cy="391795"/>
          </a:xfrm>
          <a:custGeom>
            <a:avLst/>
            <a:gdLst/>
            <a:ahLst/>
            <a:cxnLst/>
            <a:rect l="l" t="t" r="r" b="b"/>
            <a:pathLst>
              <a:path w="641985" h="391795">
                <a:moveTo>
                  <a:pt x="0" y="0"/>
                </a:moveTo>
                <a:lnTo>
                  <a:pt x="641603" y="0"/>
                </a:lnTo>
                <a:lnTo>
                  <a:pt x="641603" y="391668"/>
                </a:lnTo>
                <a:lnTo>
                  <a:pt x="0" y="391668"/>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4162044" y="5013959"/>
            <a:ext cx="643255" cy="342900"/>
          </a:xfrm>
          <a:custGeom>
            <a:avLst/>
            <a:gdLst/>
            <a:ahLst/>
            <a:cxnLst/>
            <a:rect l="l" t="t" r="r" b="b"/>
            <a:pathLst>
              <a:path w="643254" h="342900">
                <a:moveTo>
                  <a:pt x="0" y="0"/>
                </a:moveTo>
                <a:lnTo>
                  <a:pt x="643127" y="0"/>
                </a:lnTo>
                <a:lnTo>
                  <a:pt x="643127" y="342899"/>
                </a:lnTo>
                <a:lnTo>
                  <a:pt x="0" y="342899"/>
                </a:lnTo>
                <a:lnTo>
                  <a:pt x="0" y="0"/>
                </a:lnTo>
                <a:close/>
              </a:path>
            </a:pathLst>
          </a:custGeom>
          <a:ln w="9144">
            <a:solidFill>
              <a:srgbClr val="BEBEBE"/>
            </a:solidFill>
          </a:ln>
        </p:spPr>
        <p:txBody>
          <a:bodyPr wrap="square" lIns="0" tIns="0" rIns="0" bIns="0" rtlCol="0"/>
          <a:lstStyle/>
          <a:p>
            <a:endParaRPr/>
          </a:p>
        </p:txBody>
      </p:sp>
      <p:sp>
        <p:nvSpPr>
          <p:cNvPr id="21" name="object 21"/>
          <p:cNvSpPr/>
          <p:nvPr/>
        </p:nvSpPr>
        <p:spPr>
          <a:xfrm>
            <a:off x="1269491" y="4465320"/>
            <a:ext cx="643255" cy="196850"/>
          </a:xfrm>
          <a:custGeom>
            <a:avLst/>
            <a:gdLst/>
            <a:ahLst/>
            <a:cxnLst/>
            <a:rect l="l" t="t" r="r" b="b"/>
            <a:pathLst>
              <a:path w="643255" h="196850">
                <a:moveTo>
                  <a:pt x="643128" y="0"/>
                </a:moveTo>
                <a:lnTo>
                  <a:pt x="0" y="0"/>
                </a:lnTo>
                <a:lnTo>
                  <a:pt x="0" y="196595"/>
                </a:lnTo>
                <a:lnTo>
                  <a:pt x="643128" y="196595"/>
                </a:lnTo>
                <a:lnTo>
                  <a:pt x="643128" y="0"/>
                </a:lnTo>
                <a:close/>
              </a:path>
            </a:pathLst>
          </a:custGeom>
          <a:solidFill>
            <a:srgbClr val="FFCC00"/>
          </a:solidFill>
        </p:spPr>
        <p:txBody>
          <a:bodyPr wrap="square" lIns="0" tIns="0" rIns="0" bIns="0" rtlCol="0"/>
          <a:lstStyle/>
          <a:p>
            <a:endParaRPr/>
          </a:p>
        </p:txBody>
      </p:sp>
      <p:sp>
        <p:nvSpPr>
          <p:cNvPr id="22" name="object 22"/>
          <p:cNvSpPr/>
          <p:nvPr/>
        </p:nvSpPr>
        <p:spPr>
          <a:xfrm>
            <a:off x="2234183" y="3058667"/>
            <a:ext cx="643255" cy="167640"/>
          </a:xfrm>
          <a:custGeom>
            <a:avLst/>
            <a:gdLst/>
            <a:ahLst/>
            <a:cxnLst/>
            <a:rect l="l" t="t" r="r" b="b"/>
            <a:pathLst>
              <a:path w="643255" h="167639">
                <a:moveTo>
                  <a:pt x="643128" y="0"/>
                </a:moveTo>
                <a:lnTo>
                  <a:pt x="0" y="0"/>
                </a:lnTo>
                <a:lnTo>
                  <a:pt x="0" y="167640"/>
                </a:lnTo>
                <a:lnTo>
                  <a:pt x="643128" y="167640"/>
                </a:lnTo>
                <a:lnTo>
                  <a:pt x="643128" y="0"/>
                </a:lnTo>
                <a:close/>
              </a:path>
            </a:pathLst>
          </a:custGeom>
          <a:solidFill>
            <a:srgbClr val="FFCC00"/>
          </a:solidFill>
        </p:spPr>
        <p:txBody>
          <a:bodyPr wrap="square" lIns="0" tIns="0" rIns="0" bIns="0" rtlCol="0"/>
          <a:lstStyle/>
          <a:p>
            <a:endParaRPr/>
          </a:p>
        </p:txBody>
      </p:sp>
      <p:sp>
        <p:nvSpPr>
          <p:cNvPr id="23" name="object 23"/>
          <p:cNvSpPr/>
          <p:nvPr/>
        </p:nvSpPr>
        <p:spPr>
          <a:xfrm>
            <a:off x="3198876" y="4524755"/>
            <a:ext cx="641985" cy="224154"/>
          </a:xfrm>
          <a:custGeom>
            <a:avLst/>
            <a:gdLst/>
            <a:ahLst/>
            <a:cxnLst/>
            <a:rect l="l" t="t" r="r" b="b"/>
            <a:pathLst>
              <a:path w="641985" h="224154">
                <a:moveTo>
                  <a:pt x="641603" y="0"/>
                </a:moveTo>
                <a:lnTo>
                  <a:pt x="0" y="0"/>
                </a:lnTo>
                <a:lnTo>
                  <a:pt x="0" y="224028"/>
                </a:lnTo>
                <a:lnTo>
                  <a:pt x="641603" y="224028"/>
                </a:lnTo>
                <a:lnTo>
                  <a:pt x="641603" y="0"/>
                </a:lnTo>
                <a:close/>
              </a:path>
            </a:pathLst>
          </a:custGeom>
          <a:solidFill>
            <a:srgbClr val="FFCC00"/>
          </a:solidFill>
        </p:spPr>
        <p:txBody>
          <a:bodyPr wrap="square" lIns="0" tIns="0" rIns="0" bIns="0" rtlCol="0"/>
          <a:lstStyle/>
          <a:p>
            <a:endParaRPr/>
          </a:p>
        </p:txBody>
      </p:sp>
      <p:sp>
        <p:nvSpPr>
          <p:cNvPr id="24" name="object 24"/>
          <p:cNvSpPr/>
          <p:nvPr/>
        </p:nvSpPr>
        <p:spPr>
          <a:xfrm>
            <a:off x="4162044" y="4826508"/>
            <a:ext cx="643255" cy="187960"/>
          </a:xfrm>
          <a:custGeom>
            <a:avLst/>
            <a:gdLst/>
            <a:ahLst/>
            <a:cxnLst/>
            <a:rect l="l" t="t" r="r" b="b"/>
            <a:pathLst>
              <a:path w="643254" h="187960">
                <a:moveTo>
                  <a:pt x="643127" y="0"/>
                </a:moveTo>
                <a:lnTo>
                  <a:pt x="0" y="0"/>
                </a:lnTo>
                <a:lnTo>
                  <a:pt x="0" y="187452"/>
                </a:lnTo>
                <a:lnTo>
                  <a:pt x="643127" y="187452"/>
                </a:lnTo>
                <a:lnTo>
                  <a:pt x="643127" y="0"/>
                </a:lnTo>
                <a:close/>
              </a:path>
            </a:pathLst>
          </a:custGeom>
          <a:solidFill>
            <a:srgbClr val="FFCC00"/>
          </a:solidFill>
        </p:spPr>
        <p:txBody>
          <a:bodyPr wrap="square" lIns="0" tIns="0" rIns="0" bIns="0" rtlCol="0"/>
          <a:lstStyle/>
          <a:p>
            <a:endParaRPr/>
          </a:p>
        </p:txBody>
      </p:sp>
      <p:sp>
        <p:nvSpPr>
          <p:cNvPr id="25" name="object 25"/>
          <p:cNvSpPr/>
          <p:nvPr/>
        </p:nvSpPr>
        <p:spPr>
          <a:xfrm>
            <a:off x="1269491" y="4465320"/>
            <a:ext cx="643255" cy="196850"/>
          </a:xfrm>
          <a:custGeom>
            <a:avLst/>
            <a:gdLst/>
            <a:ahLst/>
            <a:cxnLst/>
            <a:rect l="l" t="t" r="r" b="b"/>
            <a:pathLst>
              <a:path w="643255" h="196850">
                <a:moveTo>
                  <a:pt x="0" y="0"/>
                </a:moveTo>
                <a:lnTo>
                  <a:pt x="643128" y="0"/>
                </a:lnTo>
                <a:lnTo>
                  <a:pt x="643128" y="196595"/>
                </a:lnTo>
                <a:lnTo>
                  <a:pt x="0" y="196595"/>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2234183" y="3058667"/>
            <a:ext cx="643255" cy="167640"/>
          </a:xfrm>
          <a:custGeom>
            <a:avLst/>
            <a:gdLst/>
            <a:ahLst/>
            <a:cxnLst/>
            <a:rect l="l" t="t" r="r" b="b"/>
            <a:pathLst>
              <a:path w="643255" h="167639">
                <a:moveTo>
                  <a:pt x="0" y="0"/>
                </a:moveTo>
                <a:lnTo>
                  <a:pt x="643128" y="0"/>
                </a:lnTo>
                <a:lnTo>
                  <a:pt x="643128" y="167640"/>
                </a:lnTo>
                <a:lnTo>
                  <a:pt x="0" y="167640"/>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3198876" y="4524755"/>
            <a:ext cx="641985" cy="224154"/>
          </a:xfrm>
          <a:custGeom>
            <a:avLst/>
            <a:gdLst/>
            <a:ahLst/>
            <a:cxnLst/>
            <a:rect l="l" t="t" r="r" b="b"/>
            <a:pathLst>
              <a:path w="641985" h="224154">
                <a:moveTo>
                  <a:pt x="0" y="0"/>
                </a:moveTo>
                <a:lnTo>
                  <a:pt x="641603" y="0"/>
                </a:lnTo>
                <a:lnTo>
                  <a:pt x="641603" y="224028"/>
                </a:lnTo>
                <a:lnTo>
                  <a:pt x="0" y="224028"/>
                </a:lnTo>
                <a:lnTo>
                  <a:pt x="0" y="0"/>
                </a:lnTo>
                <a:close/>
              </a:path>
            </a:pathLst>
          </a:custGeom>
          <a:ln w="9143">
            <a:solidFill>
              <a:srgbClr val="BEBEBE"/>
            </a:solidFill>
          </a:ln>
        </p:spPr>
        <p:txBody>
          <a:bodyPr wrap="square" lIns="0" tIns="0" rIns="0" bIns="0" rtlCol="0"/>
          <a:lstStyle/>
          <a:p>
            <a:endParaRPr/>
          </a:p>
        </p:txBody>
      </p:sp>
      <p:sp>
        <p:nvSpPr>
          <p:cNvPr id="28" name="object 28"/>
          <p:cNvSpPr/>
          <p:nvPr/>
        </p:nvSpPr>
        <p:spPr>
          <a:xfrm>
            <a:off x="4162044" y="4826508"/>
            <a:ext cx="643255" cy="187960"/>
          </a:xfrm>
          <a:custGeom>
            <a:avLst/>
            <a:gdLst/>
            <a:ahLst/>
            <a:cxnLst/>
            <a:rect l="l" t="t" r="r" b="b"/>
            <a:pathLst>
              <a:path w="643254" h="187960">
                <a:moveTo>
                  <a:pt x="0" y="0"/>
                </a:moveTo>
                <a:lnTo>
                  <a:pt x="643127" y="0"/>
                </a:lnTo>
                <a:lnTo>
                  <a:pt x="643127" y="187452"/>
                </a:lnTo>
                <a:lnTo>
                  <a:pt x="0" y="187452"/>
                </a:lnTo>
                <a:lnTo>
                  <a:pt x="0" y="0"/>
                </a:lnTo>
                <a:close/>
              </a:path>
            </a:pathLst>
          </a:custGeom>
          <a:ln w="9144">
            <a:solidFill>
              <a:srgbClr val="BEBEBE"/>
            </a:solidFill>
          </a:ln>
        </p:spPr>
        <p:txBody>
          <a:bodyPr wrap="square" lIns="0" tIns="0" rIns="0" bIns="0" rtlCol="0"/>
          <a:lstStyle/>
          <a:p>
            <a:endParaRPr/>
          </a:p>
        </p:txBody>
      </p:sp>
      <p:sp>
        <p:nvSpPr>
          <p:cNvPr id="29" name="object 29"/>
          <p:cNvSpPr/>
          <p:nvPr/>
        </p:nvSpPr>
        <p:spPr>
          <a:xfrm>
            <a:off x="1269491" y="4280915"/>
            <a:ext cx="643255" cy="184785"/>
          </a:xfrm>
          <a:custGeom>
            <a:avLst/>
            <a:gdLst/>
            <a:ahLst/>
            <a:cxnLst/>
            <a:rect l="l" t="t" r="r" b="b"/>
            <a:pathLst>
              <a:path w="643255" h="184785">
                <a:moveTo>
                  <a:pt x="643128" y="0"/>
                </a:moveTo>
                <a:lnTo>
                  <a:pt x="0" y="0"/>
                </a:lnTo>
                <a:lnTo>
                  <a:pt x="0" y="184403"/>
                </a:lnTo>
                <a:lnTo>
                  <a:pt x="643128" y="184403"/>
                </a:lnTo>
                <a:lnTo>
                  <a:pt x="643128" y="0"/>
                </a:lnTo>
                <a:close/>
              </a:path>
            </a:pathLst>
          </a:custGeom>
          <a:solidFill>
            <a:srgbClr val="FF6600"/>
          </a:solidFill>
        </p:spPr>
        <p:txBody>
          <a:bodyPr wrap="square" lIns="0" tIns="0" rIns="0" bIns="0" rtlCol="0"/>
          <a:lstStyle/>
          <a:p>
            <a:endParaRPr/>
          </a:p>
        </p:txBody>
      </p:sp>
      <p:sp>
        <p:nvSpPr>
          <p:cNvPr id="30" name="object 30"/>
          <p:cNvSpPr/>
          <p:nvPr/>
        </p:nvSpPr>
        <p:spPr>
          <a:xfrm>
            <a:off x="2234183" y="2787395"/>
            <a:ext cx="643255" cy="271780"/>
          </a:xfrm>
          <a:custGeom>
            <a:avLst/>
            <a:gdLst/>
            <a:ahLst/>
            <a:cxnLst/>
            <a:rect l="l" t="t" r="r" b="b"/>
            <a:pathLst>
              <a:path w="643255" h="271780">
                <a:moveTo>
                  <a:pt x="643128" y="0"/>
                </a:moveTo>
                <a:lnTo>
                  <a:pt x="0" y="0"/>
                </a:lnTo>
                <a:lnTo>
                  <a:pt x="0" y="271271"/>
                </a:lnTo>
                <a:lnTo>
                  <a:pt x="643128" y="271271"/>
                </a:lnTo>
                <a:lnTo>
                  <a:pt x="643128" y="0"/>
                </a:lnTo>
                <a:close/>
              </a:path>
            </a:pathLst>
          </a:custGeom>
          <a:solidFill>
            <a:srgbClr val="FF6600"/>
          </a:solidFill>
        </p:spPr>
        <p:txBody>
          <a:bodyPr wrap="square" lIns="0" tIns="0" rIns="0" bIns="0" rtlCol="0"/>
          <a:lstStyle/>
          <a:p>
            <a:endParaRPr/>
          </a:p>
        </p:txBody>
      </p:sp>
      <p:sp>
        <p:nvSpPr>
          <p:cNvPr id="31" name="object 31"/>
          <p:cNvSpPr/>
          <p:nvPr/>
        </p:nvSpPr>
        <p:spPr>
          <a:xfrm>
            <a:off x="3198876" y="4367784"/>
            <a:ext cx="641985" cy="157480"/>
          </a:xfrm>
          <a:custGeom>
            <a:avLst/>
            <a:gdLst/>
            <a:ahLst/>
            <a:cxnLst/>
            <a:rect l="l" t="t" r="r" b="b"/>
            <a:pathLst>
              <a:path w="641985" h="157479">
                <a:moveTo>
                  <a:pt x="641603" y="0"/>
                </a:moveTo>
                <a:lnTo>
                  <a:pt x="0" y="0"/>
                </a:lnTo>
                <a:lnTo>
                  <a:pt x="0" y="156972"/>
                </a:lnTo>
                <a:lnTo>
                  <a:pt x="641603" y="156972"/>
                </a:lnTo>
                <a:lnTo>
                  <a:pt x="641603" y="0"/>
                </a:lnTo>
                <a:close/>
              </a:path>
            </a:pathLst>
          </a:custGeom>
          <a:solidFill>
            <a:srgbClr val="FF6600"/>
          </a:solidFill>
        </p:spPr>
        <p:txBody>
          <a:bodyPr wrap="square" lIns="0" tIns="0" rIns="0" bIns="0" rtlCol="0"/>
          <a:lstStyle/>
          <a:p>
            <a:endParaRPr/>
          </a:p>
        </p:txBody>
      </p:sp>
      <p:sp>
        <p:nvSpPr>
          <p:cNvPr id="32" name="object 32"/>
          <p:cNvSpPr/>
          <p:nvPr/>
        </p:nvSpPr>
        <p:spPr>
          <a:xfrm>
            <a:off x="4162044" y="4703064"/>
            <a:ext cx="643255" cy="123825"/>
          </a:xfrm>
          <a:custGeom>
            <a:avLst/>
            <a:gdLst/>
            <a:ahLst/>
            <a:cxnLst/>
            <a:rect l="l" t="t" r="r" b="b"/>
            <a:pathLst>
              <a:path w="643254" h="123825">
                <a:moveTo>
                  <a:pt x="643127" y="0"/>
                </a:moveTo>
                <a:lnTo>
                  <a:pt x="0" y="0"/>
                </a:lnTo>
                <a:lnTo>
                  <a:pt x="0" y="123443"/>
                </a:lnTo>
                <a:lnTo>
                  <a:pt x="643127" y="123443"/>
                </a:lnTo>
                <a:lnTo>
                  <a:pt x="643127" y="0"/>
                </a:lnTo>
                <a:close/>
              </a:path>
            </a:pathLst>
          </a:custGeom>
          <a:solidFill>
            <a:srgbClr val="FF6600"/>
          </a:solidFill>
        </p:spPr>
        <p:txBody>
          <a:bodyPr wrap="square" lIns="0" tIns="0" rIns="0" bIns="0" rtlCol="0"/>
          <a:lstStyle/>
          <a:p>
            <a:endParaRPr/>
          </a:p>
        </p:txBody>
      </p:sp>
      <p:sp>
        <p:nvSpPr>
          <p:cNvPr id="33" name="object 33"/>
          <p:cNvSpPr/>
          <p:nvPr/>
        </p:nvSpPr>
        <p:spPr>
          <a:xfrm>
            <a:off x="1269491" y="4280915"/>
            <a:ext cx="643255" cy="184785"/>
          </a:xfrm>
          <a:custGeom>
            <a:avLst/>
            <a:gdLst/>
            <a:ahLst/>
            <a:cxnLst/>
            <a:rect l="l" t="t" r="r" b="b"/>
            <a:pathLst>
              <a:path w="643255" h="184785">
                <a:moveTo>
                  <a:pt x="0" y="0"/>
                </a:moveTo>
                <a:lnTo>
                  <a:pt x="643128" y="0"/>
                </a:lnTo>
                <a:lnTo>
                  <a:pt x="643128" y="184403"/>
                </a:lnTo>
                <a:lnTo>
                  <a:pt x="0" y="184403"/>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2234183" y="2787395"/>
            <a:ext cx="643255" cy="271780"/>
          </a:xfrm>
          <a:custGeom>
            <a:avLst/>
            <a:gdLst/>
            <a:ahLst/>
            <a:cxnLst/>
            <a:rect l="l" t="t" r="r" b="b"/>
            <a:pathLst>
              <a:path w="643255" h="271780">
                <a:moveTo>
                  <a:pt x="0" y="0"/>
                </a:moveTo>
                <a:lnTo>
                  <a:pt x="643128" y="0"/>
                </a:lnTo>
                <a:lnTo>
                  <a:pt x="643128" y="271271"/>
                </a:lnTo>
                <a:lnTo>
                  <a:pt x="0" y="271271"/>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3198876" y="4367784"/>
            <a:ext cx="641985" cy="157480"/>
          </a:xfrm>
          <a:custGeom>
            <a:avLst/>
            <a:gdLst/>
            <a:ahLst/>
            <a:cxnLst/>
            <a:rect l="l" t="t" r="r" b="b"/>
            <a:pathLst>
              <a:path w="641985" h="157479">
                <a:moveTo>
                  <a:pt x="0" y="0"/>
                </a:moveTo>
                <a:lnTo>
                  <a:pt x="641603" y="0"/>
                </a:lnTo>
                <a:lnTo>
                  <a:pt x="641603" y="156972"/>
                </a:lnTo>
                <a:lnTo>
                  <a:pt x="0" y="156972"/>
                </a:lnTo>
                <a:lnTo>
                  <a:pt x="0" y="0"/>
                </a:lnTo>
                <a:close/>
              </a:path>
            </a:pathLst>
          </a:custGeom>
          <a:ln w="9143">
            <a:solidFill>
              <a:srgbClr val="BEBEBE"/>
            </a:solidFill>
          </a:ln>
        </p:spPr>
        <p:txBody>
          <a:bodyPr wrap="square" lIns="0" tIns="0" rIns="0" bIns="0" rtlCol="0"/>
          <a:lstStyle/>
          <a:p>
            <a:endParaRPr/>
          </a:p>
        </p:txBody>
      </p:sp>
      <p:sp>
        <p:nvSpPr>
          <p:cNvPr id="36" name="object 36"/>
          <p:cNvSpPr/>
          <p:nvPr/>
        </p:nvSpPr>
        <p:spPr>
          <a:xfrm>
            <a:off x="4162044" y="4703064"/>
            <a:ext cx="643255" cy="123825"/>
          </a:xfrm>
          <a:custGeom>
            <a:avLst/>
            <a:gdLst/>
            <a:ahLst/>
            <a:cxnLst/>
            <a:rect l="l" t="t" r="r" b="b"/>
            <a:pathLst>
              <a:path w="643254" h="123825">
                <a:moveTo>
                  <a:pt x="0" y="0"/>
                </a:moveTo>
                <a:lnTo>
                  <a:pt x="643127" y="0"/>
                </a:lnTo>
                <a:lnTo>
                  <a:pt x="643127" y="123443"/>
                </a:lnTo>
                <a:lnTo>
                  <a:pt x="0" y="123443"/>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1269491" y="4241291"/>
            <a:ext cx="643255" cy="40005"/>
          </a:xfrm>
          <a:custGeom>
            <a:avLst/>
            <a:gdLst/>
            <a:ahLst/>
            <a:cxnLst/>
            <a:rect l="l" t="t" r="r" b="b"/>
            <a:pathLst>
              <a:path w="643255" h="40004">
                <a:moveTo>
                  <a:pt x="0" y="39623"/>
                </a:moveTo>
                <a:lnTo>
                  <a:pt x="643128" y="39623"/>
                </a:lnTo>
                <a:lnTo>
                  <a:pt x="643128" y="0"/>
                </a:lnTo>
                <a:lnTo>
                  <a:pt x="0" y="0"/>
                </a:lnTo>
                <a:lnTo>
                  <a:pt x="0" y="39623"/>
                </a:lnTo>
                <a:close/>
              </a:path>
            </a:pathLst>
          </a:custGeom>
          <a:solidFill>
            <a:srgbClr val="DC0000"/>
          </a:solidFill>
        </p:spPr>
        <p:txBody>
          <a:bodyPr wrap="square" lIns="0" tIns="0" rIns="0" bIns="0" rtlCol="0"/>
          <a:lstStyle/>
          <a:p>
            <a:endParaRPr/>
          </a:p>
        </p:txBody>
      </p:sp>
      <p:sp>
        <p:nvSpPr>
          <p:cNvPr id="38" name="object 38"/>
          <p:cNvSpPr/>
          <p:nvPr/>
        </p:nvSpPr>
        <p:spPr>
          <a:xfrm>
            <a:off x="2234183" y="2717292"/>
            <a:ext cx="643255" cy="70485"/>
          </a:xfrm>
          <a:custGeom>
            <a:avLst/>
            <a:gdLst/>
            <a:ahLst/>
            <a:cxnLst/>
            <a:rect l="l" t="t" r="r" b="b"/>
            <a:pathLst>
              <a:path w="643255" h="70485">
                <a:moveTo>
                  <a:pt x="643128" y="0"/>
                </a:moveTo>
                <a:lnTo>
                  <a:pt x="0" y="0"/>
                </a:lnTo>
                <a:lnTo>
                  <a:pt x="0" y="70104"/>
                </a:lnTo>
                <a:lnTo>
                  <a:pt x="643128" y="70104"/>
                </a:lnTo>
                <a:lnTo>
                  <a:pt x="643128" y="0"/>
                </a:lnTo>
                <a:close/>
              </a:path>
            </a:pathLst>
          </a:custGeom>
          <a:solidFill>
            <a:srgbClr val="DC0000"/>
          </a:solidFill>
        </p:spPr>
        <p:txBody>
          <a:bodyPr wrap="square" lIns="0" tIns="0" rIns="0" bIns="0" rtlCol="0"/>
          <a:lstStyle/>
          <a:p>
            <a:endParaRPr/>
          </a:p>
        </p:txBody>
      </p:sp>
      <p:sp>
        <p:nvSpPr>
          <p:cNvPr id="39" name="object 39"/>
          <p:cNvSpPr/>
          <p:nvPr/>
        </p:nvSpPr>
        <p:spPr>
          <a:xfrm>
            <a:off x="3198876" y="4253484"/>
            <a:ext cx="641985" cy="114300"/>
          </a:xfrm>
          <a:custGeom>
            <a:avLst/>
            <a:gdLst/>
            <a:ahLst/>
            <a:cxnLst/>
            <a:rect l="l" t="t" r="r" b="b"/>
            <a:pathLst>
              <a:path w="641985" h="114300">
                <a:moveTo>
                  <a:pt x="641603" y="0"/>
                </a:moveTo>
                <a:lnTo>
                  <a:pt x="0" y="0"/>
                </a:lnTo>
                <a:lnTo>
                  <a:pt x="0" y="114300"/>
                </a:lnTo>
                <a:lnTo>
                  <a:pt x="641603" y="114300"/>
                </a:lnTo>
                <a:lnTo>
                  <a:pt x="641603" y="0"/>
                </a:lnTo>
                <a:close/>
              </a:path>
            </a:pathLst>
          </a:custGeom>
          <a:solidFill>
            <a:srgbClr val="DC0000"/>
          </a:solidFill>
        </p:spPr>
        <p:txBody>
          <a:bodyPr wrap="square" lIns="0" tIns="0" rIns="0" bIns="0" rtlCol="0"/>
          <a:lstStyle/>
          <a:p>
            <a:endParaRPr/>
          </a:p>
        </p:txBody>
      </p:sp>
      <p:sp>
        <p:nvSpPr>
          <p:cNvPr id="40" name="object 40"/>
          <p:cNvSpPr/>
          <p:nvPr/>
        </p:nvSpPr>
        <p:spPr>
          <a:xfrm>
            <a:off x="4162044" y="4526279"/>
            <a:ext cx="643255" cy="177165"/>
          </a:xfrm>
          <a:custGeom>
            <a:avLst/>
            <a:gdLst/>
            <a:ahLst/>
            <a:cxnLst/>
            <a:rect l="l" t="t" r="r" b="b"/>
            <a:pathLst>
              <a:path w="643254" h="177164">
                <a:moveTo>
                  <a:pt x="643127" y="0"/>
                </a:moveTo>
                <a:lnTo>
                  <a:pt x="0" y="0"/>
                </a:lnTo>
                <a:lnTo>
                  <a:pt x="0" y="176784"/>
                </a:lnTo>
                <a:lnTo>
                  <a:pt x="643127" y="176784"/>
                </a:lnTo>
                <a:lnTo>
                  <a:pt x="643127" y="0"/>
                </a:lnTo>
                <a:close/>
              </a:path>
            </a:pathLst>
          </a:custGeom>
          <a:solidFill>
            <a:srgbClr val="DC0000"/>
          </a:solidFill>
        </p:spPr>
        <p:txBody>
          <a:bodyPr wrap="square" lIns="0" tIns="0" rIns="0" bIns="0" rtlCol="0"/>
          <a:lstStyle/>
          <a:p>
            <a:endParaRPr/>
          </a:p>
        </p:txBody>
      </p:sp>
      <p:sp>
        <p:nvSpPr>
          <p:cNvPr id="41" name="object 41"/>
          <p:cNvSpPr/>
          <p:nvPr/>
        </p:nvSpPr>
        <p:spPr>
          <a:xfrm>
            <a:off x="1269491" y="4241291"/>
            <a:ext cx="643255" cy="40005"/>
          </a:xfrm>
          <a:custGeom>
            <a:avLst/>
            <a:gdLst/>
            <a:ahLst/>
            <a:cxnLst/>
            <a:rect l="l" t="t" r="r" b="b"/>
            <a:pathLst>
              <a:path w="643255" h="40004">
                <a:moveTo>
                  <a:pt x="0" y="0"/>
                </a:moveTo>
                <a:lnTo>
                  <a:pt x="643128" y="0"/>
                </a:lnTo>
                <a:lnTo>
                  <a:pt x="643128" y="39623"/>
                </a:lnTo>
                <a:lnTo>
                  <a:pt x="0" y="39623"/>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2234183" y="2717292"/>
            <a:ext cx="643255" cy="70485"/>
          </a:xfrm>
          <a:custGeom>
            <a:avLst/>
            <a:gdLst/>
            <a:ahLst/>
            <a:cxnLst/>
            <a:rect l="l" t="t" r="r" b="b"/>
            <a:pathLst>
              <a:path w="643255" h="70485">
                <a:moveTo>
                  <a:pt x="0" y="0"/>
                </a:moveTo>
                <a:lnTo>
                  <a:pt x="643128" y="0"/>
                </a:lnTo>
                <a:lnTo>
                  <a:pt x="643128" y="70104"/>
                </a:lnTo>
                <a:lnTo>
                  <a:pt x="0" y="70104"/>
                </a:lnTo>
                <a:lnTo>
                  <a:pt x="0" y="0"/>
                </a:lnTo>
                <a:close/>
              </a:path>
            </a:pathLst>
          </a:custGeom>
          <a:ln w="9144">
            <a:solidFill>
              <a:srgbClr val="BEBEBE"/>
            </a:solidFill>
          </a:ln>
        </p:spPr>
        <p:txBody>
          <a:bodyPr wrap="square" lIns="0" tIns="0" rIns="0" bIns="0" rtlCol="0"/>
          <a:lstStyle/>
          <a:p>
            <a:endParaRPr/>
          </a:p>
        </p:txBody>
      </p:sp>
      <p:sp>
        <p:nvSpPr>
          <p:cNvPr id="43" name="object 43"/>
          <p:cNvSpPr/>
          <p:nvPr/>
        </p:nvSpPr>
        <p:spPr>
          <a:xfrm>
            <a:off x="3198876" y="4253484"/>
            <a:ext cx="641985" cy="114300"/>
          </a:xfrm>
          <a:custGeom>
            <a:avLst/>
            <a:gdLst/>
            <a:ahLst/>
            <a:cxnLst/>
            <a:rect l="l" t="t" r="r" b="b"/>
            <a:pathLst>
              <a:path w="641985" h="114300">
                <a:moveTo>
                  <a:pt x="0" y="0"/>
                </a:moveTo>
                <a:lnTo>
                  <a:pt x="641603" y="0"/>
                </a:lnTo>
                <a:lnTo>
                  <a:pt x="641603" y="114300"/>
                </a:lnTo>
                <a:lnTo>
                  <a:pt x="0" y="114300"/>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4162044" y="4526279"/>
            <a:ext cx="643255" cy="177165"/>
          </a:xfrm>
          <a:custGeom>
            <a:avLst/>
            <a:gdLst/>
            <a:ahLst/>
            <a:cxnLst/>
            <a:rect l="l" t="t" r="r" b="b"/>
            <a:pathLst>
              <a:path w="643254" h="177164">
                <a:moveTo>
                  <a:pt x="0" y="0"/>
                </a:moveTo>
                <a:lnTo>
                  <a:pt x="643127" y="0"/>
                </a:lnTo>
                <a:lnTo>
                  <a:pt x="643127" y="176784"/>
                </a:lnTo>
                <a:lnTo>
                  <a:pt x="0" y="176784"/>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1269491" y="5356859"/>
            <a:ext cx="643255" cy="114300"/>
          </a:xfrm>
          <a:custGeom>
            <a:avLst/>
            <a:gdLst/>
            <a:ahLst/>
            <a:cxnLst/>
            <a:rect l="l" t="t" r="r" b="b"/>
            <a:pathLst>
              <a:path w="643255" h="114300">
                <a:moveTo>
                  <a:pt x="643128" y="0"/>
                </a:moveTo>
                <a:lnTo>
                  <a:pt x="0" y="0"/>
                </a:lnTo>
                <a:lnTo>
                  <a:pt x="0" y="114299"/>
                </a:lnTo>
                <a:lnTo>
                  <a:pt x="643128" y="114299"/>
                </a:lnTo>
                <a:lnTo>
                  <a:pt x="643128" y="0"/>
                </a:lnTo>
                <a:close/>
              </a:path>
            </a:pathLst>
          </a:custGeom>
          <a:solidFill>
            <a:srgbClr val="C49100"/>
          </a:solidFill>
        </p:spPr>
        <p:txBody>
          <a:bodyPr wrap="square" lIns="0" tIns="0" rIns="0" bIns="0" rtlCol="0"/>
          <a:lstStyle/>
          <a:p>
            <a:endParaRPr/>
          </a:p>
        </p:txBody>
      </p:sp>
      <p:sp>
        <p:nvSpPr>
          <p:cNvPr id="46" name="object 46"/>
          <p:cNvSpPr/>
          <p:nvPr/>
        </p:nvSpPr>
        <p:spPr>
          <a:xfrm>
            <a:off x="2234183" y="5356859"/>
            <a:ext cx="643255" cy="177165"/>
          </a:xfrm>
          <a:custGeom>
            <a:avLst/>
            <a:gdLst/>
            <a:ahLst/>
            <a:cxnLst/>
            <a:rect l="l" t="t" r="r" b="b"/>
            <a:pathLst>
              <a:path w="643255" h="177164">
                <a:moveTo>
                  <a:pt x="643128" y="0"/>
                </a:moveTo>
                <a:lnTo>
                  <a:pt x="0" y="0"/>
                </a:lnTo>
                <a:lnTo>
                  <a:pt x="0" y="176783"/>
                </a:lnTo>
                <a:lnTo>
                  <a:pt x="643128" y="176783"/>
                </a:lnTo>
                <a:lnTo>
                  <a:pt x="643128" y="0"/>
                </a:lnTo>
                <a:close/>
              </a:path>
            </a:pathLst>
          </a:custGeom>
          <a:solidFill>
            <a:srgbClr val="C49100"/>
          </a:solidFill>
        </p:spPr>
        <p:txBody>
          <a:bodyPr wrap="square" lIns="0" tIns="0" rIns="0" bIns="0" rtlCol="0"/>
          <a:lstStyle/>
          <a:p>
            <a:endParaRPr/>
          </a:p>
        </p:txBody>
      </p:sp>
      <p:sp>
        <p:nvSpPr>
          <p:cNvPr id="47" name="object 47"/>
          <p:cNvSpPr/>
          <p:nvPr/>
        </p:nvSpPr>
        <p:spPr>
          <a:xfrm>
            <a:off x="3198876" y="5356859"/>
            <a:ext cx="641985" cy="33655"/>
          </a:xfrm>
          <a:custGeom>
            <a:avLst/>
            <a:gdLst/>
            <a:ahLst/>
            <a:cxnLst/>
            <a:rect l="l" t="t" r="r" b="b"/>
            <a:pathLst>
              <a:path w="641985" h="33654">
                <a:moveTo>
                  <a:pt x="0" y="33527"/>
                </a:moveTo>
                <a:lnTo>
                  <a:pt x="641603" y="33527"/>
                </a:lnTo>
                <a:lnTo>
                  <a:pt x="641603" y="0"/>
                </a:lnTo>
                <a:lnTo>
                  <a:pt x="0" y="0"/>
                </a:lnTo>
                <a:lnTo>
                  <a:pt x="0" y="33527"/>
                </a:lnTo>
                <a:close/>
              </a:path>
            </a:pathLst>
          </a:custGeom>
          <a:solidFill>
            <a:srgbClr val="C49100"/>
          </a:solidFill>
        </p:spPr>
        <p:txBody>
          <a:bodyPr wrap="square" lIns="0" tIns="0" rIns="0" bIns="0" rtlCol="0"/>
          <a:lstStyle/>
          <a:p>
            <a:endParaRPr/>
          </a:p>
        </p:txBody>
      </p:sp>
      <p:sp>
        <p:nvSpPr>
          <p:cNvPr id="48" name="object 48"/>
          <p:cNvSpPr/>
          <p:nvPr/>
        </p:nvSpPr>
        <p:spPr>
          <a:xfrm>
            <a:off x="4162044" y="5407152"/>
            <a:ext cx="643255" cy="70485"/>
          </a:xfrm>
          <a:custGeom>
            <a:avLst/>
            <a:gdLst/>
            <a:ahLst/>
            <a:cxnLst/>
            <a:rect l="l" t="t" r="r" b="b"/>
            <a:pathLst>
              <a:path w="643254" h="70485">
                <a:moveTo>
                  <a:pt x="643127" y="0"/>
                </a:moveTo>
                <a:lnTo>
                  <a:pt x="0" y="0"/>
                </a:lnTo>
                <a:lnTo>
                  <a:pt x="0" y="70104"/>
                </a:lnTo>
                <a:lnTo>
                  <a:pt x="643127" y="70104"/>
                </a:lnTo>
                <a:lnTo>
                  <a:pt x="643127" y="0"/>
                </a:lnTo>
                <a:close/>
              </a:path>
            </a:pathLst>
          </a:custGeom>
          <a:solidFill>
            <a:srgbClr val="C49100"/>
          </a:solidFill>
        </p:spPr>
        <p:txBody>
          <a:bodyPr wrap="square" lIns="0" tIns="0" rIns="0" bIns="0" rtlCol="0"/>
          <a:lstStyle/>
          <a:p>
            <a:endParaRPr/>
          </a:p>
        </p:txBody>
      </p:sp>
      <p:sp>
        <p:nvSpPr>
          <p:cNvPr id="49" name="object 49"/>
          <p:cNvSpPr/>
          <p:nvPr/>
        </p:nvSpPr>
        <p:spPr>
          <a:xfrm>
            <a:off x="1269491" y="5356859"/>
            <a:ext cx="643255" cy="114300"/>
          </a:xfrm>
          <a:custGeom>
            <a:avLst/>
            <a:gdLst/>
            <a:ahLst/>
            <a:cxnLst/>
            <a:rect l="l" t="t" r="r" b="b"/>
            <a:pathLst>
              <a:path w="643255" h="114300">
                <a:moveTo>
                  <a:pt x="0" y="114299"/>
                </a:moveTo>
                <a:lnTo>
                  <a:pt x="643128" y="114299"/>
                </a:lnTo>
                <a:lnTo>
                  <a:pt x="643128" y="0"/>
                </a:lnTo>
                <a:lnTo>
                  <a:pt x="0" y="0"/>
                </a:lnTo>
                <a:lnTo>
                  <a:pt x="0" y="114299"/>
                </a:lnTo>
                <a:close/>
              </a:path>
            </a:pathLst>
          </a:custGeom>
          <a:ln w="9144">
            <a:solidFill>
              <a:srgbClr val="BEBEBE"/>
            </a:solidFill>
          </a:ln>
        </p:spPr>
        <p:txBody>
          <a:bodyPr wrap="square" lIns="0" tIns="0" rIns="0" bIns="0" rtlCol="0"/>
          <a:lstStyle/>
          <a:p>
            <a:endParaRPr/>
          </a:p>
        </p:txBody>
      </p:sp>
      <p:sp>
        <p:nvSpPr>
          <p:cNvPr id="50" name="object 50"/>
          <p:cNvSpPr/>
          <p:nvPr/>
        </p:nvSpPr>
        <p:spPr>
          <a:xfrm>
            <a:off x="2234183" y="5356859"/>
            <a:ext cx="643255" cy="177165"/>
          </a:xfrm>
          <a:custGeom>
            <a:avLst/>
            <a:gdLst/>
            <a:ahLst/>
            <a:cxnLst/>
            <a:rect l="l" t="t" r="r" b="b"/>
            <a:pathLst>
              <a:path w="643255" h="177164">
                <a:moveTo>
                  <a:pt x="0" y="176783"/>
                </a:moveTo>
                <a:lnTo>
                  <a:pt x="643128" y="176783"/>
                </a:lnTo>
                <a:lnTo>
                  <a:pt x="643128" y="0"/>
                </a:lnTo>
                <a:lnTo>
                  <a:pt x="0" y="0"/>
                </a:lnTo>
                <a:lnTo>
                  <a:pt x="0" y="176783"/>
                </a:lnTo>
                <a:close/>
              </a:path>
            </a:pathLst>
          </a:custGeom>
          <a:ln w="9144">
            <a:solidFill>
              <a:srgbClr val="BEBEBE"/>
            </a:solidFill>
          </a:ln>
        </p:spPr>
        <p:txBody>
          <a:bodyPr wrap="square" lIns="0" tIns="0" rIns="0" bIns="0" rtlCol="0"/>
          <a:lstStyle/>
          <a:p>
            <a:endParaRPr/>
          </a:p>
        </p:txBody>
      </p:sp>
      <p:sp>
        <p:nvSpPr>
          <p:cNvPr id="51" name="object 51"/>
          <p:cNvSpPr/>
          <p:nvPr/>
        </p:nvSpPr>
        <p:spPr>
          <a:xfrm>
            <a:off x="3198876" y="5356859"/>
            <a:ext cx="641985" cy="33655"/>
          </a:xfrm>
          <a:custGeom>
            <a:avLst/>
            <a:gdLst/>
            <a:ahLst/>
            <a:cxnLst/>
            <a:rect l="l" t="t" r="r" b="b"/>
            <a:pathLst>
              <a:path w="641985" h="33654">
                <a:moveTo>
                  <a:pt x="0" y="33527"/>
                </a:moveTo>
                <a:lnTo>
                  <a:pt x="641603" y="33527"/>
                </a:lnTo>
                <a:lnTo>
                  <a:pt x="641603" y="0"/>
                </a:lnTo>
                <a:lnTo>
                  <a:pt x="0" y="0"/>
                </a:lnTo>
                <a:lnTo>
                  <a:pt x="0" y="33527"/>
                </a:lnTo>
                <a:close/>
              </a:path>
            </a:pathLst>
          </a:custGeom>
          <a:ln w="9144">
            <a:solidFill>
              <a:srgbClr val="BEBEBE"/>
            </a:solidFill>
          </a:ln>
        </p:spPr>
        <p:txBody>
          <a:bodyPr wrap="square" lIns="0" tIns="0" rIns="0" bIns="0" rtlCol="0"/>
          <a:lstStyle/>
          <a:p>
            <a:endParaRPr/>
          </a:p>
        </p:txBody>
      </p:sp>
      <p:sp>
        <p:nvSpPr>
          <p:cNvPr id="52" name="object 52"/>
          <p:cNvSpPr/>
          <p:nvPr/>
        </p:nvSpPr>
        <p:spPr>
          <a:xfrm>
            <a:off x="4162044" y="5407152"/>
            <a:ext cx="643255" cy="70485"/>
          </a:xfrm>
          <a:custGeom>
            <a:avLst/>
            <a:gdLst/>
            <a:ahLst/>
            <a:cxnLst/>
            <a:rect l="l" t="t" r="r" b="b"/>
            <a:pathLst>
              <a:path w="643254" h="70485">
                <a:moveTo>
                  <a:pt x="0" y="70104"/>
                </a:moveTo>
                <a:lnTo>
                  <a:pt x="643127" y="70104"/>
                </a:lnTo>
                <a:lnTo>
                  <a:pt x="643127" y="0"/>
                </a:lnTo>
                <a:lnTo>
                  <a:pt x="0" y="0"/>
                </a:lnTo>
                <a:lnTo>
                  <a:pt x="0" y="70104"/>
                </a:lnTo>
                <a:close/>
              </a:path>
            </a:pathLst>
          </a:custGeom>
          <a:ln w="9143">
            <a:solidFill>
              <a:srgbClr val="BEBEBE"/>
            </a:solidFill>
          </a:ln>
        </p:spPr>
        <p:txBody>
          <a:bodyPr wrap="square" lIns="0" tIns="0" rIns="0" bIns="0" rtlCol="0"/>
          <a:lstStyle/>
          <a:p>
            <a:endParaRPr/>
          </a:p>
        </p:txBody>
      </p:sp>
      <p:sp>
        <p:nvSpPr>
          <p:cNvPr id="53" name="object 53"/>
          <p:cNvSpPr/>
          <p:nvPr/>
        </p:nvSpPr>
        <p:spPr>
          <a:xfrm>
            <a:off x="1269491" y="4006596"/>
            <a:ext cx="643255" cy="234950"/>
          </a:xfrm>
          <a:custGeom>
            <a:avLst/>
            <a:gdLst/>
            <a:ahLst/>
            <a:cxnLst/>
            <a:rect l="l" t="t" r="r" b="b"/>
            <a:pathLst>
              <a:path w="643255" h="234950">
                <a:moveTo>
                  <a:pt x="643128" y="0"/>
                </a:moveTo>
                <a:lnTo>
                  <a:pt x="0" y="0"/>
                </a:lnTo>
                <a:lnTo>
                  <a:pt x="0" y="234695"/>
                </a:lnTo>
                <a:lnTo>
                  <a:pt x="643128" y="234695"/>
                </a:lnTo>
                <a:lnTo>
                  <a:pt x="643128" y="0"/>
                </a:lnTo>
                <a:close/>
              </a:path>
            </a:pathLst>
          </a:custGeom>
          <a:solidFill>
            <a:srgbClr val="BEBEBE"/>
          </a:solidFill>
        </p:spPr>
        <p:txBody>
          <a:bodyPr wrap="square" lIns="0" tIns="0" rIns="0" bIns="0" rtlCol="0"/>
          <a:lstStyle/>
          <a:p>
            <a:endParaRPr/>
          </a:p>
        </p:txBody>
      </p:sp>
      <p:sp>
        <p:nvSpPr>
          <p:cNvPr id="54" name="object 54"/>
          <p:cNvSpPr/>
          <p:nvPr/>
        </p:nvSpPr>
        <p:spPr>
          <a:xfrm>
            <a:off x="2234183" y="2618232"/>
            <a:ext cx="643255" cy="99060"/>
          </a:xfrm>
          <a:custGeom>
            <a:avLst/>
            <a:gdLst/>
            <a:ahLst/>
            <a:cxnLst/>
            <a:rect l="l" t="t" r="r" b="b"/>
            <a:pathLst>
              <a:path w="643255" h="99060">
                <a:moveTo>
                  <a:pt x="643128" y="0"/>
                </a:moveTo>
                <a:lnTo>
                  <a:pt x="0" y="0"/>
                </a:lnTo>
                <a:lnTo>
                  <a:pt x="0" y="99059"/>
                </a:lnTo>
                <a:lnTo>
                  <a:pt x="643128" y="99059"/>
                </a:lnTo>
                <a:lnTo>
                  <a:pt x="643128" y="0"/>
                </a:lnTo>
                <a:close/>
              </a:path>
            </a:pathLst>
          </a:custGeom>
          <a:solidFill>
            <a:srgbClr val="BEBEBE"/>
          </a:solidFill>
        </p:spPr>
        <p:txBody>
          <a:bodyPr wrap="square" lIns="0" tIns="0" rIns="0" bIns="0" rtlCol="0"/>
          <a:lstStyle/>
          <a:p>
            <a:endParaRPr/>
          </a:p>
        </p:txBody>
      </p:sp>
      <p:sp>
        <p:nvSpPr>
          <p:cNvPr id="55" name="object 55"/>
          <p:cNvSpPr/>
          <p:nvPr/>
        </p:nvSpPr>
        <p:spPr>
          <a:xfrm>
            <a:off x="3198876" y="4093464"/>
            <a:ext cx="641985" cy="160020"/>
          </a:xfrm>
          <a:custGeom>
            <a:avLst/>
            <a:gdLst/>
            <a:ahLst/>
            <a:cxnLst/>
            <a:rect l="l" t="t" r="r" b="b"/>
            <a:pathLst>
              <a:path w="641985" h="160020">
                <a:moveTo>
                  <a:pt x="641603" y="0"/>
                </a:moveTo>
                <a:lnTo>
                  <a:pt x="0" y="0"/>
                </a:lnTo>
                <a:lnTo>
                  <a:pt x="0" y="160019"/>
                </a:lnTo>
                <a:lnTo>
                  <a:pt x="641603" y="160019"/>
                </a:lnTo>
                <a:lnTo>
                  <a:pt x="641603" y="0"/>
                </a:lnTo>
                <a:close/>
              </a:path>
            </a:pathLst>
          </a:custGeom>
          <a:solidFill>
            <a:srgbClr val="BEBEBE"/>
          </a:solidFill>
        </p:spPr>
        <p:txBody>
          <a:bodyPr wrap="square" lIns="0" tIns="0" rIns="0" bIns="0" rtlCol="0"/>
          <a:lstStyle/>
          <a:p>
            <a:endParaRPr/>
          </a:p>
        </p:txBody>
      </p:sp>
      <p:sp>
        <p:nvSpPr>
          <p:cNvPr id="56" name="object 56"/>
          <p:cNvSpPr/>
          <p:nvPr/>
        </p:nvSpPr>
        <p:spPr>
          <a:xfrm>
            <a:off x="4162044" y="4501896"/>
            <a:ext cx="643255" cy="24765"/>
          </a:xfrm>
          <a:custGeom>
            <a:avLst/>
            <a:gdLst/>
            <a:ahLst/>
            <a:cxnLst/>
            <a:rect l="l" t="t" r="r" b="b"/>
            <a:pathLst>
              <a:path w="643254" h="24764">
                <a:moveTo>
                  <a:pt x="0" y="24383"/>
                </a:moveTo>
                <a:lnTo>
                  <a:pt x="643127" y="24383"/>
                </a:lnTo>
                <a:lnTo>
                  <a:pt x="643127" y="0"/>
                </a:lnTo>
                <a:lnTo>
                  <a:pt x="0" y="0"/>
                </a:lnTo>
                <a:lnTo>
                  <a:pt x="0" y="24383"/>
                </a:lnTo>
                <a:close/>
              </a:path>
            </a:pathLst>
          </a:custGeom>
          <a:solidFill>
            <a:srgbClr val="BEBEBE"/>
          </a:solidFill>
        </p:spPr>
        <p:txBody>
          <a:bodyPr wrap="square" lIns="0" tIns="0" rIns="0" bIns="0" rtlCol="0"/>
          <a:lstStyle/>
          <a:p>
            <a:endParaRPr/>
          </a:p>
        </p:txBody>
      </p:sp>
      <p:sp>
        <p:nvSpPr>
          <p:cNvPr id="57" name="object 57"/>
          <p:cNvSpPr/>
          <p:nvPr/>
        </p:nvSpPr>
        <p:spPr>
          <a:xfrm>
            <a:off x="1269491" y="4006596"/>
            <a:ext cx="643255" cy="234950"/>
          </a:xfrm>
          <a:custGeom>
            <a:avLst/>
            <a:gdLst/>
            <a:ahLst/>
            <a:cxnLst/>
            <a:rect l="l" t="t" r="r" b="b"/>
            <a:pathLst>
              <a:path w="643255" h="234950">
                <a:moveTo>
                  <a:pt x="0" y="0"/>
                </a:moveTo>
                <a:lnTo>
                  <a:pt x="643128" y="0"/>
                </a:lnTo>
                <a:lnTo>
                  <a:pt x="643128" y="234695"/>
                </a:lnTo>
                <a:lnTo>
                  <a:pt x="0" y="234695"/>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2234183" y="2618232"/>
            <a:ext cx="643255" cy="99060"/>
          </a:xfrm>
          <a:custGeom>
            <a:avLst/>
            <a:gdLst/>
            <a:ahLst/>
            <a:cxnLst/>
            <a:rect l="l" t="t" r="r" b="b"/>
            <a:pathLst>
              <a:path w="643255" h="99060">
                <a:moveTo>
                  <a:pt x="0" y="0"/>
                </a:moveTo>
                <a:lnTo>
                  <a:pt x="643128" y="0"/>
                </a:lnTo>
                <a:lnTo>
                  <a:pt x="643128" y="99059"/>
                </a:lnTo>
                <a:lnTo>
                  <a:pt x="0" y="99059"/>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3198876" y="4093464"/>
            <a:ext cx="641985" cy="160020"/>
          </a:xfrm>
          <a:custGeom>
            <a:avLst/>
            <a:gdLst/>
            <a:ahLst/>
            <a:cxnLst/>
            <a:rect l="l" t="t" r="r" b="b"/>
            <a:pathLst>
              <a:path w="641985" h="160020">
                <a:moveTo>
                  <a:pt x="0" y="0"/>
                </a:moveTo>
                <a:lnTo>
                  <a:pt x="641603" y="0"/>
                </a:lnTo>
                <a:lnTo>
                  <a:pt x="641603" y="160019"/>
                </a:lnTo>
                <a:lnTo>
                  <a:pt x="0" y="160019"/>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4162044" y="4501896"/>
            <a:ext cx="643255" cy="24765"/>
          </a:xfrm>
          <a:custGeom>
            <a:avLst/>
            <a:gdLst/>
            <a:ahLst/>
            <a:cxnLst/>
            <a:rect l="l" t="t" r="r" b="b"/>
            <a:pathLst>
              <a:path w="643254" h="24764">
                <a:moveTo>
                  <a:pt x="0" y="0"/>
                </a:moveTo>
                <a:lnTo>
                  <a:pt x="643127" y="0"/>
                </a:lnTo>
                <a:lnTo>
                  <a:pt x="643127" y="24383"/>
                </a:lnTo>
                <a:lnTo>
                  <a:pt x="0" y="24383"/>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1109472" y="2295144"/>
            <a:ext cx="0" cy="3572510"/>
          </a:xfrm>
          <a:custGeom>
            <a:avLst/>
            <a:gdLst/>
            <a:ahLst/>
            <a:cxnLst/>
            <a:rect l="l" t="t" r="r" b="b"/>
            <a:pathLst>
              <a:path h="3572510">
                <a:moveTo>
                  <a:pt x="0" y="3572255"/>
                </a:moveTo>
                <a:lnTo>
                  <a:pt x="0" y="0"/>
                </a:lnTo>
              </a:path>
            </a:pathLst>
          </a:custGeom>
          <a:ln w="9144">
            <a:solidFill>
              <a:srgbClr val="666666"/>
            </a:solidFill>
          </a:ln>
        </p:spPr>
        <p:txBody>
          <a:bodyPr wrap="square" lIns="0" tIns="0" rIns="0" bIns="0" rtlCol="0"/>
          <a:lstStyle/>
          <a:p>
            <a:endParaRPr/>
          </a:p>
        </p:txBody>
      </p:sp>
      <p:sp>
        <p:nvSpPr>
          <p:cNvPr id="62" name="object 62"/>
          <p:cNvSpPr/>
          <p:nvPr/>
        </p:nvSpPr>
        <p:spPr>
          <a:xfrm>
            <a:off x="1109472" y="58674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3" name="object 63"/>
          <p:cNvSpPr/>
          <p:nvPr/>
        </p:nvSpPr>
        <p:spPr>
          <a:xfrm>
            <a:off x="1109472" y="535685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4" name="object 64"/>
          <p:cNvSpPr/>
          <p:nvPr/>
        </p:nvSpPr>
        <p:spPr>
          <a:xfrm>
            <a:off x="1109472" y="48463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5" name="object 65"/>
          <p:cNvSpPr/>
          <p:nvPr/>
        </p:nvSpPr>
        <p:spPr>
          <a:xfrm>
            <a:off x="1109472" y="433577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6" name="object 66"/>
          <p:cNvSpPr/>
          <p:nvPr/>
        </p:nvSpPr>
        <p:spPr>
          <a:xfrm>
            <a:off x="1109472" y="382524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7" name="object 67"/>
          <p:cNvSpPr/>
          <p:nvPr/>
        </p:nvSpPr>
        <p:spPr>
          <a:xfrm>
            <a:off x="1109472" y="33147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8" name="object 68"/>
          <p:cNvSpPr/>
          <p:nvPr/>
        </p:nvSpPr>
        <p:spPr>
          <a:xfrm>
            <a:off x="1109472" y="280416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9" name="object 69"/>
          <p:cNvSpPr/>
          <p:nvPr/>
        </p:nvSpPr>
        <p:spPr>
          <a:xfrm>
            <a:off x="1109472" y="229514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0" name="object 70"/>
          <p:cNvSpPr/>
          <p:nvPr/>
        </p:nvSpPr>
        <p:spPr>
          <a:xfrm>
            <a:off x="1109472" y="5356859"/>
            <a:ext cx="3857625" cy="0"/>
          </a:xfrm>
          <a:custGeom>
            <a:avLst/>
            <a:gdLst/>
            <a:ahLst/>
            <a:cxnLst/>
            <a:rect l="l" t="t" r="r" b="b"/>
            <a:pathLst>
              <a:path w="3857625">
                <a:moveTo>
                  <a:pt x="0" y="0"/>
                </a:moveTo>
                <a:lnTo>
                  <a:pt x="3857243" y="0"/>
                </a:lnTo>
              </a:path>
            </a:pathLst>
          </a:custGeom>
          <a:ln w="9144">
            <a:solidFill>
              <a:srgbClr val="666666"/>
            </a:solidFill>
          </a:ln>
        </p:spPr>
        <p:txBody>
          <a:bodyPr wrap="square" lIns="0" tIns="0" rIns="0" bIns="0" rtlCol="0"/>
          <a:lstStyle/>
          <a:p>
            <a:endParaRPr/>
          </a:p>
        </p:txBody>
      </p:sp>
      <p:sp>
        <p:nvSpPr>
          <p:cNvPr id="71" name="object 71"/>
          <p:cNvSpPr txBox="1"/>
          <p:nvPr/>
        </p:nvSpPr>
        <p:spPr>
          <a:xfrm>
            <a:off x="457606" y="5744159"/>
            <a:ext cx="501015"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0.5%</a:t>
            </a:r>
            <a:endParaRPr sz="1400">
              <a:latin typeface="Univers for BP Light"/>
              <a:cs typeface="Univers for BP Light"/>
            </a:endParaRPr>
          </a:p>
        </p:txBody>
      </p:sp>
      <p:sp>
        <p:nvSpPr>
          <p:cNvPr id="72" name="object 72"/>
          <p:cNvSpPr txBox="1"/>
          <p:nvPr/>
        </p:nvSpPr>
        <p:spPr>
          <a:xfrm>
            <a:off x="506983" y="5233670"/>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3" name="object 73"/>
          <p:cNvSpPr txBox="1"/>
          <p:nvPr/>
        </p:nvSpPr>
        <p:spPr>
          <a:xfrm>
            <a:off x="506983" y="4723129"/>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4" name="object 74"/>
          <p:cNvSpPr txBox="1"/>
          <p:nvPr/>
        </p:nvSpPr>
        <p:spPr>
          <a:xfrm>
            <a:off x="506983" y="4212590"/>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5" name="object 75"/>
          <p:cNvSpPr txBox="1"/>
          <p:nvPr/>
        </p:nvSpPr>
        <p:spPr>
          <a:xfrm>
            <a:off x="506983" y="3702050"/>
            <a:ext cx="451484"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spc="5" dirty="0">
                <a:latin typeface="Univers for BP Light"/>
                <a:cs typeface="Univers for BP Light"/>
              </a:rPr>
              <a:t>5%</a:t>
            </a:r>
            <a:endParaRPr sz="1400">
              <a:latin typeface="Univers for BP Light"/>
              <a:cs typeface="Univers for BP Light"/>
            </a:endParaRPr>
          </a:p>
        </p:txBody>
      </p:sp>
      <p:sp>
        <p:nvSpPr>
          <p:cNvPr id="76" name="object 76"/>
          <p:cNvSpPr txBox="1"/>
          <p:nvPr/>
        </p:nvSpPr>
        <p:spPr>
          <a:xfrm>
            <a:off x="506983" y="3191764"/>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7" name="object 77"/>
          <p:cNvSpPr txBox="1"/>
          <p:nvPr/>
        </p:nvSpPr>
        <p:spPr>
          <a:xfrm>
            <a:off x="506983" y="2681223"/>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8" name="object 78"/>
          <p:cNvSpPr txBox="1"/>
          <p:nvPr/>
        </p:nvSpPr>
        <p:spPr>
          <a:xfrm>
            <a:off x="506983" y="2170684"/>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9" name="object 79"/>
          <p:cNvSpPr txBox="1"/>
          <p:nvPr/>
        </p:nvSpPr>
        <p:spPr>
          <a:xfrm>
            <a:off x="1158646" y="5975502"/>
            <a:ext cx="2696845" cy="235585"/>
          </a:xfrm>
          <a:prstGeom prst="rect">
            <a:avLst/>
          </a:prstGeom>
        </p:spPr>
        <p:txBody>
          <a:bodyPr vert="horz" wrap="square" lIns="0" tIns="0" rIns="0" bIns="0" rtlCol="0">
            <a:spAutoFit/>
          </a:bodyPr>
          <a:lstStyle/>
          <a:p>
            <a:pPr marL="12700">
              <a:lnSpc>
                <a:spcPct val="100000"/>
              </a:lnSpc>
              <a:tabLst>
                <a:tab pos="1075690" algn="l"/>
                <a:tab pos="2039620" algn="l"/>
              </a:tabLst>
            </a:pPr>
            <a:r>
              <a:rPr sz="1400" b="0" dirty="0">
                <a:latin typeface="Univers for BP Light"/>
                <a:cs typeface="Univers for BP Light"/>
              </a:rPr>
              <a:t>1985</a:t>
            </a:r>
            <a:r>
              <a:rPr sz="1400" b="0" spc="-10" dirty="0">
                <a:latin typeface="Univers for BP Light"/>
                <a:cs typeface="Univers for BP Light"/>
              </a:rPr>
              <a:t>-</a:t>
            </a:r>
            <a:r>
              <a:rPr sz="1400" b="0" dirty="0">
                <a:latin typeface="Univers for BP Light"/>
                <a:cs typeface="Univers for BP Light"/>
              </a:rPr>
              <a:t>2000	2000</a:t>
            </a:r>
            <a:r>
              <a:rPr sz="1400" b="0" spc="-10" dirty="0">
                <a:latin typeface="Univers for BP Light"/>
                <a:cs typeface="Univers for BP Light"/>
              </a:rPr>
              <a:t>-</a:t>
            </a:r>
            <a:r>
              <a:rPr sz="1400" b="0" dirty="0">
                <a:latin typeface="Univers for BP Light"/>
                <a:cs typeface="Univers for BP Light"/>
              </a:rPr>
              <a:t>15	2015</a:t>
            </a:r>
            <a:r>
              <a:rPr sz="1400" b="0" spc="-10" dirty="0">
                <a:latin typeface="Univers for BP Light"/>
                <a:cs typeface="Univers for BP Light"/>
              </a:rPr>
              <a:t>-</a:t>
            </a:r>
            <a:r>
              <a:rPr sz="1400" b="0" dirty="0">
                <a:latin typeface="Univers for BP Light"/>
                <a:cs typeface="Univers for BP Light"/>
              </a:rPr>
              <a:t>30</a:t>
            </a:r>
            <a:endParaRPr sz="1400">
              <a:latin typeface="Univers for BP Light"/>
              <a:cs typeface="Univers for BP Light"/>
            </a:endParaRPr>
          </a:p>
        </p:txBody>
      </p:sp>
      <p:sp>
        <p:nvSpPr>
          <p:cNvPr id="80" name="object 80"/>
          <p:cNvSpPr txBox="1"/>
          <p:nvPr/>
        </p:nvSpPr>
        <p:spPr>
          <a:xfrm>
            <a:off x="4150614" y="5975502"/>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2030</a:t>
            </a: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81" name="object 81"/>
          <p:cNvSpPr/>
          <p:nvPr/>
        </p:nvSpPr>
        <p:spPr>
          <a:xfrm>
            <a:off x="3529584" y="2281427"/>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BEBEBE"/>
          </a:solidFill>
        </p:spPr>
        <p:txBody>
          <a:bodyPr wrap="square" lIns="0" tIns="0" rIns="0" bIns="0" rtlCol="0"/>
          <a:lstStyle/>
          <a:p>
            <a:endParaRPr/>
          </a:p>
        </p:txBody>
      </p:sp>
      <p:sp>
        <p:nvSpPr>
          <p:cNvPr id="82" name="object 82"/>
          <p:cNvSpPr/>
          <p:nvPr/>
        </p:nvSpPr>
        <p:spPr>
          <a:xfrm>
            <a:off x="3529584" y="2281427"/>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3" name="object 83"/>
          <p:cNvSpPr/>
          <p:nvPr/>
        </p:nvSpPr>
        <p:spPr>
          <a:xfrm>
            <a:off x="3529584" y="2535935"/>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C49100"/>
          </a:solidFill>
        </p:spPr>
        <p:txBody>
          <a:bodyPr wrap="square" lIns="0" tIns="0" rIns="0" bIns="0" rtlCol="0"/>
          <a:lstStyle/>
          <a:p>
            <a:endParaRPr/>
          </a:p>
        </p:txBody>
      </p:sp>
      <p:sp>
        <p:nvSpPr>
          <p:cNvPr id="84" name="object 84"/>
          <p:cNvSpPr/>
          <p:nvPr/>
        </p:nvSpPr>
        <p:spPr>
          <a:xfrm>
            <a:off x="3529584" y="2535935"/>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5" name="object 85"/>
          <p:cNvSpPr/>
          <p:nvPr/>
        </p:nvSpPr>
        <p:spPr>
          <a:xfrm>
            <a:off x="3529584" y="2790444"/>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86" name="object 86"/>
          <p:cNvSpPr/>
          <p:nvPr/>
        </p:nvSpPr>
        <p:spPr>
          <a:xfrm>
            <a:off x="3529584" y="2790444"/>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7" name="object 87"/>
          <p:cNvSpPr/>
          <p:nvPr/>
        </p:nvSpPr>
        <p:spPr>
          <a:xfrm>
            <a:off x="3529584" y="3044951"/>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FF6600"/>
          </a:solidFill>
        </p:spPr>
        <p:txBody>
          <a:bodyPr wrap="square" lIns="0" tIns="0" rIns="0" bIns="0" rtlCol="0"/>
          <a:lstStyle/>
          <a:p>
            <a:endParaRPr/>
          </a:p>
        </p:txBody>
      </p:sp>
      <p:sp>
        <p:nvSpPr>
          <p:cNvPr id="88" name="object 88"/>
          <p:cNvSpPr/>
          <p:nvPr/>
        </p:nvSpPr>
        <p:spPr>
          <a:xfrm>
            <a:off x="3529584" y="3044951"/>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9" name="object 89"/>
          <p:cNvSpPr/>
          <p:nvPr/>
        </p:nvSpPr>
        <p:spPr>
          <a:xfrm>
            <a:off x="3529584" y="3299459"/>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FFCC00"/>
          </a:solidFill>
        </p:spPr>
        <p:txBody>
          <a:bodyPr wrap="square" lIns="0" tIns="0" rIns="0" bIns="0" rtlCol="0"/>
          <a:lstStyle/>
          <a:p>
            <a:endParaRPr/>
          </a:p>
        </p:txBody>
      </p:sp>
      <p:sp>
        <p:nvSpPr>
          <p:cNvPr id="90" name="object 90"/>
          <p:cNvSpPr/>
          <p:nvPr/>
        </p:nvSpPr>
        <p:spPr>
          <a:xfrm>
            <a:off x="3529584" y="3299459"/>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91" name="object 91"/>
          <p:cNvSpPr/>
          <p:nvPr/>
        </p:nvSpPr>
        <p:spPr>
          <a:xfrm>
            <a:off x="3529584" y="3555491"/>
            <a:ext cx="96520" cy="96520"/>
          </a:xfrm>
          <a:custGeom>
            <a:avLst/>
            <a:gdLst/>
            <a:ahLst/>
            <a:cxnLst/>
            <a:rect l="l" t="t" r="r" b="b"/>
            <a:pathLst>
              <a:path w="96520" h="96520">
                <a:moveTo>
                  <a:pt x="0" y="96011"/>
                </a:moveTo>
                <a:lnTo>
                  <a:pt x="96012" y="96011"/>
                </a:lnTo>
                <a:lnTo>
                  <a:pt x="96012" y="0"/>
                </a:lnTo>
                <a:lnTo>
                  <a:pt x="0" y="0"/>
                </a:lnTo>
                <a:lnTo>
                  <a:pt x="0" y="96011"/>
                </a:lnTo>
                <a:close/>
              </a:path>
            </a:pathLst>
          </a:custGeom>
          <a:solidFill>
            <a:srgbClr val="8ADEFF"/>
          </a:solidFill>
        </p:spPr>
        <p:txBody>
          <a:bodyPr wrap="square" lIns="0" tIns="0" rIns="0" bIns="0" rtlCol="0"/>
          <a:lstStyle/>
          <a:p>
            <a:endParaRPr/>
          </a:p>
        </p:txBody>
      </p:sp>
      <p:sp>
        <p:nvSpPr>
          <p:cNvPr id="92" name="object 92"/>
          <p:cNvSpPr/>
          <p:nvPr/>
        </p:nvSpPr>
        <p:spPr>
          <a:xfrm>
            <a:off x="3529584" y="3555491"/>
            <a:ext cx="96520" cy="96520"/>
          </a:xfrm>
          <a:custGeom>
            <a:avLst/>
            <a:gdLst/>
            <a:ahLst/>
            <a:cxnLst/>
            <a:rect l="l" t="t" r="r" b="b"/>
            <a:pathLst>
              <a:path w="96520" h="96520">
                <a:moveTo>
                  <a:pt x="0" y="96011"/>
                </a:moveTo>
                <a:lnTo>
                  <a:pt x="96012" y="96011"/>
                </a:lnTo>
                <a:lnTo>
                  <a:pt x="96012" y="0"/>
                </a:lnTo>
                <a:lnTo>
                  <a:pt x="0" y="0"/>
                </a:lnTo>
                <a:lnTo>
                  <a:pt x="0" y="96011"/>
                </a:lnTo>
                <a:close/>
              </a:path>
            </a:pathLst>
          </a:custGeom>
          <a:ln w="9144">
            <a:solidFill>
              <a:srgbClr val="BEBEBE"/>
            </a:solidFill>
          </a:ln>
        </p:spPr>
        <p:txBody>
          <a:bodyPr wrap="square" lIns="0" tIns="0" rIns="0" bIns="0" rtlCol="0"/>
          <a:lstStyle/>
          <a:p>
            <a:endParaRPr/>
          </a:p>
        </p:txBody>
      </p:sp>
      <p:sp>
        <p:nvSpPr>
          <p:cNvPr id="93" name="object 93"/>
          <p:cNvSpPr/>
          <p:nvPr/>
        </p:nvSpPr>
        <p:spPr>
          <a:xfrm>
            <a:off x="3529584" y="3810000"/>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solidFill>
            <a:srgbClr val="3366FF"/>
          </a:solidFill>
        </p:spPr>
        <p:txBody>
          <a:bodyPr wrap="square" lIns="0" tIns="0" rIns="0" bIns="0" rtlCol="0"/>
          <a:lstStyle/>
          <a:p>
            <a:endParaRPr/>
          </a:p>
        </p:txBody>
      </p:sp>
      <p:sp>
        <p:nvSpPr>
          <p:cNvPr id="94" name="object 94"/>
          <p:cNvSpPr/>
          <p:nvPr/>
        </p:nvSpPr>
        <p:spPr>
          <a:xfrm>
            <a:off x="3529584" y="3810000"/>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95" name="object 95"/>
          <p:cNvSpPr txBox="1"/>
          <p:nvPr/>
        </p:nvSpPr>
        <p:spPr>
          <a:xfrm>
            <a:off x="3657727" y="2164384"/>
            <a:ext cx="1014094" cy="1805305"/>
          </a:xfrm>
          <a:prstGeom prst="rect">
            <a:avLst/>
          </a:prstGeom>
        </p:spPr>
        <p:txBody>
          <a:bodyPr vert="horz" wrap="square" lIns="0" tIns="0" rIns="0" bIns="0" rtlCol="0">
            <a:spAutoFit/>
          </a:bodyPr>
          <a:lstStyle/>
          <a:p>
            <a:pPr marL="12700" marR="518159">
              <a:lnSpc>
                <a:spcPct val="1195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  </a:t>
            </a:r>
            <a:r>
              <a:rPr sz="1400" spc="-5" dirty="0">
                <a:latin typeface="Univers for BP"/>
                <a:cs typeface="Univers for BP"/>
              </a:rPr>
              <a:t>EU</a:t>
            </a:r>
            <a:endParaRPr sz="1400">
              <a:latin typeface="Univers for BP"/>
              <a:cs typeface="Univers for BP"/>
            </a:endParaRPr>
          </a:p>
          <a:p>
            <a:pPr marL="12700" marR="5080">
              <a:lnSpc>
                <a:spcPts val="2010"/>
              </a:lnSpc>
              <a:spcBef>
                <a:spcPts val="114"/>
              </a:spcBef>
            </a:pPr>
            <a:r>
              <a:rPr sz="1400" spc="-5" dirty="0">
                <a:latin typeface="Univers for BP"/>
                <a:cs typeface="Univers for BP"/>
              </a:rPr>
              <a:t>Africa  Middle</a:t>
            </a:r>
            <a:r>
              <a:rPr sz="1400" spc="-85" dirty="0">
                <a:latin typeface="Univers for BP"/>
                <a:cs typeface="Univers for BP"/>
              </a:rPr>
              <a:t> </a:t>
            </a:r>
            <a:r>
              <a:rPr sz="1400" spc="-5" dirty="0">
                <a:latin typeface="Univers for BP"/>
                <a:cs typeface="Univers for BP"/>
              </a:rPr>
              <a:t>East  </a:t>
            </a:r>
            <a:r>
              <a:rPr sz="1400" dirty="0">
                <a:latin typeface="Univers for BP"/>
                <a:cs typeface="Univers for BP"/>
              </a:rPr>
              <a:t>Other </a:t>
            </a:r>
            <a:r>
              <a:rPr sz="1400" spc="-5" dirty="0">
                <a:latin typeface="Univers for BP"/>
                <a:cs typeface="Univers for BP"/>
              </a:rPr>
              <a:t>Asia  India</a:t>
            </a:r>
            <a:endParaRPr sz="1400">
              <a:latin typeface="Univers for BP"/>
              <a:cs typeface="Univers for BP"/>
            </a:endParaRPr>
          </a:p>
          <a:p>
            <a:pPr marL="12700">
              <a:lnSpc>
                <a:spcPct val="100000"/>
              </a:lnSpc>
              <a:spcBef>
                <a:spcPts val="200"/>
              </a:spcBef>
            </a:pPr>
            <a:r>
              <a:rPr sz="1400" spc="-5" dirty="0">
                <a:latin typeface="Univers for BP"/>
                <a:cs typeface="Univers for BP"/>
              </a:rPr>
              <a:t>China</a:t>
            </a:r>
            <a:endParaRPr sz="1400">
              <a:latin typeface="Univers for BP"/>
              <a:cs typeface="Univers for BP"/>
            </a:endParaRPr>
          </a:p>
        </p:txBody>
      </p:sp>
      <p:sp>
        <p:nvSpPr>
          <p:cNvPr id="96" name="object 96"/>
          <p:cNvSpPr/>
          <p:nvPr/>
        </p:nvSpPr>
        <p:spPr>
          <a:xfrm>
            <a:off x="3020567" y="2276855"/>
            <a:ext cx="0" cy="3606165"/>
          </a:xfrm>
          <a:custGeom>
            <a:avLst/>
            <a:gdLst/>
            <a:ahLst/>
            <a:cxnLst/>
            <a:rect l="l" t="t" r="r" b="b"/>
            <a:pathLst>
              <a:path h="3606165">
                <a:moveTo>
                  <a:pt x="0" y="0"/>
                </a:moveTo>
                <a:lnTo>
                  <a:pt x="0" y="3605644"/>
                </a:lnTo>
              </a:path>
            </a:pathLst>
          </a:custGeom>
          <a:ln w="9144">
            <a:solidFill>
              <a:srgbClr val="4D4D4D"/>
            </a:solidFill>
            <a:prstDash val="sysDash"/>
          </a:ln>
        </p:spPr>
        <p:txBody>
          <a:bodyPr wrap="square" lIns="0" tIns="0" rIns="0" bIns="0" rtlCol="0"/>
          <a:lstStyle/>
          <a:p>
            <a:endParaRPr/>
          </a:p>
        </p:txBody>
      </p:sp>
      <p:sp>
        <p:nvSpPr>
          <p:cNvPr id="97" name="object 97"/>
          <p:cNvSpPr txBox="1"/>
          <p:nvPr/>
        </p:nvSpPr>
        <p:spPr>
          <a:xfrm>
            <a:off x="717905" y="6457492"/>
            <a:ext cx="3236595" cy="203200"/>
          </a:xfrm>
          <a:prstGeom prst="rect">
            <a:avLst/>
          </a:prstGeom>
        </p:spPr>
        <p:txBody>
          <a:bodyPr vert="horz" wrap="square" lIns="0" tIns="0" rIns="0" bIns="0" rtlCol="0">
            <a:spAutoFit/>
          </a:bodyPr>
          <a:lstStyle/>
          <a:p>
            <a:pPr marL="12700">
              <a:lnSpc>
                <a:spcPct val="100000"/>
              </a:lnSpc>
            </a:pPr>
            <a:r>
              <a:rPr sz="1200" b="0" spc="-5" dirty="0">
                <a:solidFill>
                  <a:srgbClr val="666666"/>
                </a:solidFill>
                <a:latin typeface="Univers for BP Light"/>
                <a:cs typeface="Univers for BP Light"/>
              </a:rPr>
              <a:t>*Industry excludes non-combusted </a:t>
            </a:r>
            <a:r>
              <a:rPr sz="1200" b="0" dirty="0">
                <a:solidFill>
                  <a:srgbClr val="666666"/>
                </a:solidFill>
                <a:latin typeface="Univers for BP Light"/>
                <a:cs typeface="Univers for BP Light"/>
              </a:rPr>
              <a:t>use of</a:t>
            </a:r>
            <a:r>
              <a:rPr sz="1200" b="0" spc="-5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fuels</a:t>
            </a:r>
            <a:endParaRPr sz="1200">
              <a:latin typeface="Univers for BP Light"/>
              <a:cs typeface="Univers for BP Light"/>
            </a:endParaRPr>
          </a:p>
        </p:txBody>
      </p:sp>
      <p:sp>
        <p:nvSpPr>
          <p:cNvPr id="98" name="object 98"/>
          <p:cNvSpPr/>
          <p:nvPr/>
        </p:nvSpPr>
        <p:spPr>
          <a:xfrm>
            <a:off x="5695188" y="5404103"/>
            <a:ext cx="437515" cy="447040"/>
          </a:xfrm>
          <a:custGeom>
            <a:avLst/>
            <a:gdLst/>
            <a:ahLst/>
            <a:cxnLst/>
            <a:rect l="l" t="t" r="r" b="b"/>
            <a:pathLst>
              <a:path w="437514" h="447039">
                <a:moveTo>
                  <a:pt x="437388" y="0"/>
                </a:moveTo>
                <a:lnTo>
                  <a:pt x="0" y="0"/>
                </a:lnTo>
                <a:lnTo>
                  <a:pt x="0" y="446532"/>
                </a:lnTo>
                <a:lnTo>
                  <a:pt x="437388" y="446532"/>
                </a:lnTo>
                <a:lnTo>
                  <a:pt x="437388" y="0"/>
                </a:lnTo>
                <a:close/>
              </a:path>
            </a:pathLst>
          </a:custGeom>
          <a:solidFill>
            <a:srgbClr val="666666"/>
          </a:solidFill>
        </p:spPr>
        <p:txBody>
          <a:bodyPr wrap="square" lIns="0" tIns="0" rIns="0" bIns="0" rtlCol="0"/>
          <a:lstStyle/>
          <a:p>
            <a:endParaRPr/>
          </a:p>
        </p:txBody>
      </p:sp>
      <p:sp>
        <p:nvSpPr>
          <p:cNvPr id="99" name="object 99"/>
          <p:cNvSpPr/>
          <p:nvPr/>
        </p:nvSpPr>
        <p:spPr>
          <a:xfrm>
            <a:off x="6350508" y="5431535"/>
            <a:ext cx="436245" cy="419100"/>
          </a:xfrm>
          <a:custGeom>
            <a:avLst/>
            <a:gdLst/>
            <a:ahLst/>
            <a:cxnLst/>
            <a:rect l="l" t="t" r="r" b="b"/>
            <a:pathLst>
              <a:path w="436245" h="419100">
                <a:moveTo>
                  <a:pt x="435863" y="0"/>
                </a:moveTo>
                <a:lnTo>
                  <a:pt x="0" y="0"/>
                </a:lnTo>
                <a:lnTo>
                  <a:pt x="0" y="419100"/>
                </a:lnTo>
                <a:lnTo>
                  <a:pt x="435863" y="419100"/>
                </a:lnTo>
                <a:lnTo>
                  <a:pt x="435863" y="0"/>
                </a:lnTo>
                <a:close/>
              </a:path>
            </a:pathLst>
          </a:custGeom>
          <a:solidFill>
            <a:srgbClr val="666666"/>
          </a:solidFill>
        </p:spPr>
        <p:txBody>
          <a:bodyPr wrap="square" lIns="0" tIns="0" rIns="0" bIns="0" rtlCol="0"/>
          <a:lstStyle/>
          <a:p>
            <a:endParaRPr/>
          </a:p>
        </p:txBody>
      </p:sp>
      <p:sp>
        <p:nvSpPr>
          <p:cNvPr id="100" name="object 100"/>
          <p:cNvSpPr/>
          <p:nvPr/>
        </p:nvSpPr>
        <p:spPr>
          <a:xfrm>
            <a:off x="7004304" y="5079491"/>
            <a:ext cx="436245" cy="771525"/>
          </a:xfrm>
          <a:custGeom>
            <a:avLst/>
            <a:gdLst/>
            <a:ahLst/>
            <a:cxnLst/>
            <a:rect l="l" t="t" r="r" b="b"/>
            <a:pathLst>
              <a:path w="436245" h="771525">
                <a:moveTo>
                  <a:pt x="435864" y="0"/>
                </a:moveTo>
                <a:lnTo>
                  <a:pt x="0" y="0"/>
                </a:lnTo>
                <a:lnTo>
                  <a:pt x="0" y="771143"/>
                </a:lnTo>
                <a:lnTo>
                  <a:pt x="435864" y="771143"/>
                </a:lnTo>
                <a:lnTo>
                  <a:pt x="435864" y="0"/>
                </a:lnTo>
                <a:close/>
              </a:path>
            </a:pathLst>
          </a:custGeom>
          <a:solidFill>
            <a:srgbClr val="666666"/>
          </a:solidFill>
        </p:spPr>
        <p:txBody>
          <a:bodyPr wrap="square" lIns="0" tIns="0" rIns="0" bIns="0" rtlCol="0"/>
          <a:lstStyle/>
          <a:p>
            <a:endParaRPr/>
          </a:p>
        </p:txBody>
      </p:sp>
      <p:sp>
        <p:nvSpPr>
          <p:cNvPr id="101" name="object 101"/>
          <p:cNvSpPr/>
          <p:nvPr/>
        </p:nvSpPr>
        <p:spPr>
          <a:xfrm>
            <a:off x="7658100" y="5094732"/>
            <a:ext cx="437515" cy="756285"/>
          </a:xfrm>
          <a:custGeom>
            <a:avLst/>
            <a:gdLst/>
            <a:ahLst/>
            <a:cxnLst/>
            <a:rect l="l" t="t" r="r" b="b"/>
            <a:pathLst>
              <a:path w="437515" h="756285">
                <a:moveTo>
                  <a:pt x="437388" y="0"/>
                </a:moveTo>
                <a:lnTo>
                  <a:pt x="0" y="0"/>
                </a:lnTo>
                <a:lnTo>
                  <a:pt x="0" y="755904"/>
                </a:lnTo>
                <a:lnTo>
                  <a:pt x="437388" y="755904"/>
                </a:lnTo>
                <a:lnTo>
                  <a:pt x="437388" y="0"/>
                </a:lnTo>
                <a:close/>
              </a:path>
            </a:pathLst>
          </a:custGeom>
          <a:solidFill>
            <a:srgbClr val="666666"/>
          </a:solidFill>
        </p:spPr>
        <p:txBody>
          <a:bodyPr wrap="square" lIns="0" tIns="0" rIns="0" bIns="0" rtlCol="0"/>
          <a:lstStyle/>
          <a:p>
            <a:endParaRPr/>
          </a:p>
        </p:txBody>
      </p:sp>
      <p:sp>
        <p:nvSpPr>
          <p:cNvPr id="102" name="object 102"/>
          <p:cNvSpPr/>
          <p:nvPr/>
        </p:nvSpPr>
        <p:spPr>
          <a:xfrm>
            <a:off x="8313419" y="5076444"/>
            <a:ext cx="436245" cy="774700"/>
          </a:xfrm>
          <a:custGeom>
            <a:avLst/>
            <a:gdLst/>
            <a:ahLst/>
            <a:cxnLst/>
            <a:rect l="l" t="t" r="r" b="b"/>
            <a:pathLst>
              <a:path w="436245" h="774700">
                <a:moveTo>
                  <a:pt x="435863" y="0"/>
                </a:moveTo>
                <a:lnTo>
                  <a:pt x="0" y="0"/>
                </a:lnTo>
                <a:lnTo>
                  <a:pt x="0" y="774191"/>
                </a:lnTo>
                <a:lnTo>
                  <a:pt x="435863" y="774191"/>
                </a:lnTo>
                <a:lnTo>
                  <a:pt x="435863" y="0"/>
                </a:lnTo>
                <a:close/>
              </a:path>
            </a:pathLst>
          </a:custGeom>
          <a:solidFill>
            <a:srgbClr val="666666"/>
          </a:solidFill>
        </p:spPr>
        <p:txBody>
          <a:bodyPr wrap="square" lIns="0" tIns="0" rIns="0" bIns="0" rtlCol="0"/>
          <a:lstStyle/>
          <a:p>
            <a:endParaRPr/>
          </a:p>
        </p:txBody>
      </p:sp>
      <p:sp>
        <p:nvSpPr>
          <p:cNvPr id="103" name="object 103"/>
          <p:cNvSpPr/>
          <p:nvPr/>
        </p:nvSpPr>
        <p:spPr>
          <a:xfrm>
            <a:off x="8967216" y="5106923"/>
            <a:ext cx="436245" cy="744220"/>
          </a:xfrm>
          <a:custGeom>
            <a:avLst/>
            <a:gdLst/>
            <a:ahLst/>
            <a:cxnLst/>
            <a:rect l="l" t="t" r="r" b="b"/>
            <a:pathLst>
              <a:path w="436245" h="744220">
                <a:moveTo>
                  <a:pt x="435863" y="0"/>
                </a:moveTo>
                <a:lnTo>
                  <a:pt x="0" y="0"/>
                </a:lnTo>
                <a:lnTo>
                  <a:pt x="0" y="743712"/>
                </a:lnTo>
                <a:lnTo>
                  <a:pt x="435863" y="743712"/>
                </a:lnTo>
                <a:lnTo>
                  <a:pt x="435863" y="0"/>
                </a:lnTo>
                <a:close/>
              </a:path>
            </a:pathLst>
          </a:custGeom>
          <a:solidFill>
            <a:srgbClr val="666666"/>
          </a:solidFill>
        </p:spPr>
        <p:txBody>
          <a:bodyPr wrap="square" lIns="0" tIns="0" rIns="0" bIns="0" rtlCol="0"/>
          <a:lstStyle/>
          <a:p>
            <a:endParaRPr/>
          </a:p>
        </p:txBody>
      </p:sp>
      <p:sp>
        <p:nvSpPr>
          <p:cNvPr id="104" name="object 104"/>
          <p:cNvSpPr/>
          <p:nvPr/>
        </p:nvSpPr>
        <p:spPr>
          <a:xfrm>
            <a:off x="5695188" y="5404103"/>
            <a:ext cx="437515" cy="447040"/>
          </a:xfrm>
          <a:custGeom>
            <a:avLst/>
            <a:gdLst/>
            <a:ahLst/>
            <a:cxnLst/>
            <a:rect l="l" t="t" r="r" b="b"/>
            <a:pathLst>
              <a:path w="437514" h="447039">
                <a:moveTo>
                  <a:pt x="0" y="0"/>
                </a:moveTo>
                <a:lnTo>
                  <a:pt x="437388" y="0"/>
                </a:lnTo>
                <a:lnTo>
                  <a:pt x="437388" y="446532"/>
                </a:lnTo>
                <a:lnTo>
                  <a:pt x="0" y="446532"/>
                </a:lnTo>
                <a:lnTo>
                  <a:pt x="0" y="0"/>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6350508" y="5431535"/>
            <a:ext cx="436245" cy="419100"/>
          </a:xfrm>
          <a:custGeom>
            <a:avLst/>
            <a:gdLst/>
            <a:ahLst/>
            <a:cxnLst/>
            <a:rect l="l" t="t" r="r" b="b"/>
            <a:pathLst>
              <a:path w="436245" h="419100">
                <a:moveTo>
                  <a:pt x="0" y="0"/>
                </a:moveTo>
                <a:lnTo>
                  <a:pt x="435863" y="0"/>
                </a:lnTo>
                <a:lnTo>
                  <a:pt x="435863" y="419100"/>
                </a:lnTo>
                <a:lnTo>
                  <a:pt x="0" y="419100"/>
                </a:lnTo>
                <a:lnTo>
                  <a:pt x="0" y="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7004304" y="5079491"/>
            <a:ext cx="436245" cy="771525"/>
          </a:xfrm>
          <a:custGeom>
            <a:avLst/>
            <a:gdLst/>
            <a:ahLst/>
            <a:cxnLst/>
            <a:rect l="l" t="t" r="r" b="b"/>
            <a:pathLst>
              <a:path w="436245" h="771525">
                <a:moveTo>
                  <a:pt x="0" y="0"/>
                </a:moveTo>
                <a:lnTo>
                  <a:pt x="435864" y="0"/>
                </a:lnTo>
                <a:lnTo>
                  <a:pt x="435864" y="771143"/>
                </a:lnTo>
                <a:lnTo>
                  <a:pt x="0" y="771143"/>
                </a:lnTo>
                <a:lnTo>
                  <a:pt x="0" y="0"/>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7658100" y="5094732"/>
            <a:ext cx="437515" cy="756285"/>
          </a:xfrm>
          <a:custGeom>
            <a:avLst/>
            <a:gdLst/>
            <a:ahLst/>
            <a:cxnLst/>
            <a:rect l="l" t="t" r="r" b="b"/>
            <a:pathLst>
              <a:path w="437515" h="756285">
                <a:moveTo>
                  <a:pt x="0" y="0"/>
                </a:moveTo>
                <a:lnTo>
                  <a:pt x="437388" y="0"/>
                </a:lnTo>
                <a:lnTo>
                  <a:pt x="437388" y="755904"/>
                </a:lnTo>
                <a:lnTo>
                  <a:pt x="0" y="755904"/>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8313419" y="5076444"/>
            <a:ext cx="436245" cy="774700"/>
          </a:xfrm>
          <a:custGeom>
            <a:avLst/>
            <a:gdLst/>
            <a:ahLst/>
            <a:cxnLst/>
            <a:rect l="l" t="t" r="r" b="b"/>
            <a:pathLst>
              <a:path w="436245" h="774700">
                <a:moveTo>
                  <a:pt x="0" y="0"/>
                </a:moveTo>
                <a:lnTo>
                  <a:pt x="435863" y="0"/>
                </a:lnTo>
                <a:lnTo>
                  <a:pt x="435863" y="774191"/>
                </a:lnTo>
                <a:lnTo>
                  <a:pt x="0" y="774191"/>
                </a:lnTo>
                <a:lnTo>
                  <a:pt x="0" y="0"/>
                </a:lnTo>
                <a:close/>
              </a:path>
            </a:pathLst>
          </a:custGeom>
          <a:ln w="9143">
            <a:solidFill>
              <a:srgbClr val="BEBEBE"/>
            </a:solidFill>
          </a:ln>
        </p:spPr>
        <p:txBody>
          <a:bodyPr wrap="square" lIns="0" tIns="0" rIns="0" bIns="0" rtlCol="0"/>
          <a:lstStyle/>
          <a:p>
            <a:endParaRPr/>
          </a:p>
        </p:txBody>
      </p:sp>
      <p:sp>
        <p:nvSpPr>
          <p:cNvPr id="109" name="object 109"/>
          <p:cNvSpPr/>
          <p:nvPr/>
        </p:nvSpPr>
        <p:spPr>
          <a:xfrm>
            <a:off x="8967216" y="5106923"/>
            <a:ext cx="436245" cy="744220"/>
          </a:xfrm>
          <a:custGeom>
            <a:avLst/>
            <a:gdLst/>
            <a:ahLst/>
            <a:cxnLst/>
            <a:rect l="l" t="t" r="r" b="b"/>
            <a:pathLst>
              <a:path w="436245" h="744220">
                <a:moveTo>
                  <a:pt x="0" y="0"/>
                </a:moveTo>
                <a:lnTo>
                  <a:pt x="435863" y="0"/>
                </a:lnTo>
                <a:lnTo>
                  <a:pt x="435863" y="743712"/>
                </a:lnTo>
                <a:lnTo>
                  <a:pt x="0" y="743712"/>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5695188" y="5047488"/>
            <a:ext cx="437515" cy="356870"/>
          </a:xfrm>
          <a:custGeom>
            <a:avLst/>
            <a:gdLst/>
            <a:ahLst/>
            <a:cxnLst/>
            <a:rect l="l" t="t" r="r" b="b"/>
            <a:pathLst>
              <a:path w="437514" h="356870">
                <a:moveTo>
                  <a:pt x="437388" y="0"/>
                </a:moveTo>
                <a:lnTo>
                  <a:pt x="0" y="0"/>
                </a:lnTo>
                <a:lnTo>
                  <a:pt x="0" y="356616"/>
                </a:lnTo>
                <a:lnTo>
                  <a:pt x="437388" y="356616"/>
                </a:lnTo>
                <a:lnTo>
                  <a:pt x="437388" y="0"/>
                </a:lnTo>
                <a:close/>
              </a:path>
            </a:pathLst>
          </a:custGeom>
          <a:solidFill>
            <a:srgbClr val="99CC00"/>
          </a:solidFill>
        </p:spPr>
        <p:txBody>
          <a:bodyPr wrap="square" lIns="0" tIns="0" rIns="0" bIns="0" rtlCol="0"/>
          <a:lstStyle/>
          <a:p>
            <a:endParaRPr/>
          </a:p>
        </p:txBody>
      </p:sp>
      <p:sp>
        <p:nvSpPr>
          <p:cNvPr id="111" name="object 111"/>
          <p:cNvSpPr/>
          <p:nvPr/>
        </p:nvSpPr>
        <p:spPr>
          <a:xfrm>
            <a:off x="6350508" y="5061203"/>
            <a:ext cx="436245" cy="370840"/>
          </a:xfrm>
          <a:custGeom>
            <a:avLst/>
            <a:gdLst/>
            <a:ahLst/>
            <a:cxnLst/>
            <a:rect l="l" t="t" r="r" b="b"/>
            <a:pathLst>
              <a:path w="436245" h="370839">
                <a:moveTo>
                  <a:pt x="435863" y="0"/>
                </a:moveTo>
                <a:lnTo>
                  <a:pt x="0" y="0"/>
                </a:lnTo>
                <a:lnTo>
                  <a:pt x="0" y="370332"/>
                </a:lnTo>
                <a:lnTo>
                  <a:pt x="435863" y="370332"/>
                </a:lnTo>
                <a:lnTo>
                  <a:pt x="435863" y="0"/>
                </a:lnTo>
                <a:close/>
              </a:path>
            </a:pathLst>
          </a:custGeom>
          <a:solidFill>
            <a:srgbClr val="99CC00"/>
          </a:solidFill>
        </p:spPr>
        <p:txBody>
          <a:bodyPr wrap="square" lIns="0" tIns="0" rIns="0" bIns="0" rtlCol="0"/>
          <a:lstStyle/>
          <a:p>
            <a:endParaRPr/>
          </a:p>
        </p:txBody>
      </p:sp>
      <p:sp>
        <p:nvSpPr>
          <p:cNvPr id="112" name="object 112"/>
          <p:cNvSpPr/>
          <p:nvPr/>
        </p:nvSpPr>
        <p:spPr>
          <a:xfrm>
            <a:off x="7004304" y="4692396"/>
            <a:ext cx="436245" cy="387350"/>
          </a:xfrm>
          <a:custGeom>
            <a:avLst/>
            <a:gdLst/>
            <a:ahLst/>
            <a:cxnLst/>
            <a:rect l="l" t="t" r="r" b="b"/>
            <a:pathLst>
              <a:path w="436245" h="387350">
                <a:moveTo>
                  <a:pt x="435864" y="0"/>
                </a:moveTo>
                <a:lnTo>
                  <a:pt x="0" y="0"/>
                </a:lnTo>
                <a:lnTo>
                  <a:pt x="0" y="387095"/>
                </a:lnTo>
                <a:lnTo>
                  <a:pt x="435864" y="387095"/>
                </a:lnTo>
                <a:lnTo>
                  <a:pt x="435864" y="0"/>
                </a:lnTo>
                <a:close/>
              </a:path>
            </a:pathLst>
          </a:custGeom>
          <a:solidFill>
            <a:srgbClr val="99CC00"/>
          </a:solidFill>
        </p:spPr>
        <p:txBody>
          <a:bodyPr wrap="square" lIns="0" tIns="0" rIns="0" bIns="0" rtlCol="0"/>
          <a:lstStyle/>
          <a:p>
            <a:endParaRPr/>
          </a:p>
        </p:txBody>
      </p:sp>
      <p:sp>
        <p:nvSpPr>
          <p:cNvPr id="113" name="object 113"/>
          <p:cNvSpPr/>
          <p:nvPr/>
        </p:nvSpPr>
        <p:spPr>
          <a:xfrm>
            <a:off x="7658100" y="4698491"/>
            <a:ext cx="437515" cy="396240"/>
          </a:xfrm>
          <a:custGeom>
            <a:avLst/>
            <a:gdLst/>
            <a:ahLst/>
            <a:cxnLst/>
            <a:rect l="l" t="t" r="r" b="b"/>
            <a:pathLst>
              <a:path w="437515" h="396239">
                <a:moveTo>
                  <a:pt x="437388" y="0"/>
                </a:moveTo>
                <a:lnTo>
                  <a:pt x="0" y="0"/>
                </a:lnTo>
                <a:lnTo>
                  <a:pt x="0" y="396239"/>
                </a:lnTo>
                <a:lnTo>
                  <a:pt x="437388" y="396239"/>
                </a:lnTo>
                <a:lnTo>
                  <a:pt x="437388" y="0"/>
                </a:lnTo>
                <a:close/>
              </a:path>
            </a:pathLst>
          </a:custGeom>
          <a:solidFill>
            <a:srgbClr val="99CC00"/>
          </a:solidFill>
        </p:spPr>
        <p:txBody>
          <a:bodyPr wrap="square" lIns="0" tIns="0" rIns="0" bIns="0" rtlCol="0"/>
          <a:lstStyle/>
          <a:p>
            <a:endParaRPr/>
          </a:p>
        </p:txBody>
      </p:sp>
      <p:sp>
        <p:nvSpPr>
          <p:cNvPr id="114" name="object 114"/>
          <p:cNvSpPr/>
          <p:nvPr/>
        </p:nvSpPr>
        <p:spPr>
          <a:xfrm>
            <a:off x="8313419" y="4668011"/>
            <a:ext cx="436245" cy="408940"/>
          </a:xfrm>
          <a:custGeom>
            <a:avLst/>
            <a:gdLst/>
            <a:ahLst/>
            <a:cxnLst/>
            <a:rect l="l" t="t" r="r" b="b"/>
            <a:pathLst>
              <a:path w="436245" h="408939">
                <a:moveTo>
                  <a:pt x="435863" y="0"/>
                </a:moveTo>
                <a:lnTo>
                  <a:pt x="0" y="0"/>
                </a:lnTo>
                <a:lnTo>
                  <a:pt x="0" y="408431"/>
                </a:lnTo>
                <a:lnTo>
                  <a:pt x="435863" y="408431"/>
                </a:lnTo>
                <a:lnTo>
                  <a:pt x="435863" y="0"/>
                </a:lnTo>
                <a:close/>
              </a:path>
            </a:pathLst>
          </a:custGeom>
          <a:solidFill>
            <a:srgbClr val="99CC00"/>
          </a:solidFill>
        </p:spPr>
        <p:txBody>
          <a:bodyPr wrap="square" lIns="0" tIns="0" rIns="0" bIns="0" rtlCol="0"/>
          <a:lstStyle/>
          <a:p>
            <a:endParaRPr/>
          </a:p>
        </p:txBody>
      </p:sp>
      <p:sp>
        <p:nvSpPr>
          <p:cNvPr id="115" name="object 115"/>
          <p:cNvSpPr/>
          <p:nvPr/>
        </p:nvSpPr>
        <p:spPr>
          <a:xfrm>
            <a:off x="8967216" y="4706111"/>
            <a:ext cx="436245" cy="401320"/>
          </a:xfrm>
          <a:custGeom>
            <a:avLst/>
            <a:gdLst/>
            <a:ahLst/>
            <a:cxnLst/>
            <a:rect l="l" t="t" r="r" b="b"/>
            <a:pathLst>
              <a:path w="436245" h="401320">
                <a:moveTo>
                  <a:pt x="435863" y="0"/>
                </a:moveTo>
                <a:lnTo>
                  <a:pt x="0" y="0"/>
                </a:lnTo>
                <a:lnTo>
                  <a:pt x="0" y="400812"/>
                </a:lnTo>
                <a:lnTo>
                  <a:pt x="435863" y="400812"/>
                </a:lnTo>
                <a:lnTo>
                  <a:pt x="435863" y="0"/>
                </a:lnTo>
                <a:close/>
              </a:path>
            </a:pathLst>
          </a:custGeom>
          <a:solidFill>
            <a:srgbClr val="99CC00"/>
          </a:solidFill>
        </p:spPr>
        <p:txBody>
          <a:bodyPr wrap="square" lIns="0" tIns="0" rIns="0" bIns="0" rtlCol="0"/>
          <a:lstStyle/>
          <a:p>
            <a:endParaRPr/>
          </a:p>
        </p:txBody>
      </p:sp>
      <p:sp>
        <p:nvSpPr>
          <p:cNvPr id="116" name="object 116"/>
          <p:cNvSpPr/>
          <p:nvPr/>
        </p:nvSpPr>
        <p:spPr>
          <a:xfrm>
            <a:off x="5695188" y="5047488"/>
            <a:ext cx="437515" cy="356870"/>
          </a:xfrm>
          <a:custGeom>
            <a:avLst/>
            <a:gdLst/>
            <a:ahLst/>
            <a:cxnLst/>
            <a:rect l="l" t="t" r="r" b="b"/>
            <a:pathLst>
              <a:path w="437514" h="356870">
                <a:moveTo>
                  <a:pt x="0" y="0"/>
                </a:moveTo>
                <a:lnTo>
                  <a:pt x="437388" y="0"/>
                </a:lnTo>
                <a:lnTo>
                  <a:pt x="437388" y="356616"/>
                </a:lnTo>
                <a:lnTo>
                  <a:pt x="0" y="356616"/>
                </a:lnTo>
                <a:lnTo>
                  <a:pt x="0" y="0"/>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6350508" y="5061203"/>
            <a:ext cx="436245" cy="370840"/>
          </a:xfrm>
          <a:custGeom>
            <a:avLst/>
            <a:gdLst/>
            <a:ahLst/>
            <a:cxnLst/>
            <a:rect l="l" t="t" r="r" b="b"/>
            <a:pathLst>
              <a:path w="436245" h="370839">
                <a:moveTo>
                  <a:pt x="0" y="0"/>
                </a:moveTo>
                <a:lnTo>
                  <a:pt x="435863" y="0"/>
                </a:lnTo>
                <a:lnTo>
                  <a:pt x="435863" y="370332"/>
                </a:lnTo>
                <a:lnTo>
                  <a:pt x="0" y="370332"/>
                </a:lnTo>
                <a:lnTo>
                  <a:pt x="0" y="0"/>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7004304" y="4692396"/>
            <a:ext cx="436245" cy="387350"/>
          </a:xfrm>
          <a:custGeom>
            <a:avLst/>
            <a:gdLst/>
            <a:ahLst/>
            <a:cxnLst/>
            <a:rect l="l" t="t" r="r" b="b"/>
            <a:pathLst>
              <a:path w="436245" h="387350">
                <a:moveTo>
                  <a:pt x="0" y="0"/>
                </a:moveTo>
                <a:lnTo>
                  <a:pt x="435864" y="0"/>
                </a:lnTo>
                <a:lnTo>
                  <a:pt x="435864" y="387095"/>
                </a:lnTo>
                <a:lnTo>
                  <a:pt x="0" y="387095"/>
                </a:lnTo>
                <a:lnTo>
                  <a:pt x="0" y="0"/>
                </a:lnTo>
                <a:close/>
              </a:path>
            </a:pathLst>
          </a:custGeom>
          <a:ln w="9144">
            <a:solidFill>
              <a:srgbClr val="BEBEBE"/>
            </a:solidFill>
          </a:ln>
        </p:spPr>
        <p:txBody>
          <a:bodyPr wrap="square" lIns="0" tIns="0" rIns="0" bIns="0" rtlCol="0"/>
          <a:lstStyle/>
          <a:p>
            <a:endParaRPr/>
          </a:p>
        </p:txBody>
      </p:sp>
      <p:sp>
        <p:nvSpPr>
          <p:cNvPr id="119" name="object 119"/>
          <p:cNvSpPr/>
          <p:nvPr/>
        </p:nvSpPr>
        <p:spPr>
          <a:xfrm>
            <a:off x="7658100" y="4698491"/>
            <a:ext cx="437515" cy="396240"/>
          </a:xfrm>
          <a:custGeom>
            <a:avLst/>
            <a:gdLst/>
            <a:ahLst/>
            <a:cxnLst/>
            <a:rect l="l" t="t" r="r" b="b"/>
            <a:pathLst>
              <a:path w="437515" h="396239">
                <a:moveTo>
                  <a:pt x="0" y="0"/>
                </a:moveTo>
                <a:lnTo>
                  <a:pt x="437388" y="0"/>
                </a:lnTo>
                <a:lnTo>
                  <a:pt x="437388" y="396239"/>
                </a:lnTo>
                <a:lnTo>
                  <a:pt x="0" y="396239"/>
                </a:lnTo>
                <a:lnTo>
                  <a:pt x="0" y="0"/>
                </a:lnTo>
                <a:close/>
              </a:path>
            </a:pathLst>
          </a:custGeom>
          <a:ln w="9144">
            <a:solidFill>
              <a:srgbClr val="BEBEBE"/>
            </a:solidFill>
          </a:ln>
        </p:spPr>
        <p:txBody>
          <a:bodyPr wrap="square" lIns="0" tIns="0" rIns="0" bIns="0" rtlCol="0"/>
          <a:lstStyle/>
          <a:p>
            <a:endParaRPr/>
          </a:p>
        </p:txBody>
      </p:sp>
      <p:sp>
        <p:nvSpPr>
          <p:cNvPr id="120" name="object 120"/>
          <p:cNvSpPr/>
          <p:nvPr/>
        </p:nvSpPr>
        <p:spPr>
          <a:xfrm>
            <a:off x="8313419" y="4668011"/>
            <a:ext cx="436245" cy="408940"/>
          </a:xfrm>
          <a:custGeom>
            <a:avLst/>
            <a:gdLst/>
            <a:ahLst/>
            <a:cxnLst/>
            <a:rect l="l" t="t" r="r" b="b"/>
            <a:pathLst>
              <a:path w="436245" h="408939">
                <a:moveTo>
                  <a:pt x="0" y="0"/>
                </a:moveTo>
                <a:lnTo>
                  <a:pt x="435863" y="0"/>
                </a:lnTo>
                <a:lnTo>
                  <a:pt x="435863" y="408431"/>
                </a:lnTo>
                <a:lnTo>
                  <a:pt x="0" y="408431"/>
                </a:lnTo>
                <a:lnTo>
                  <a:pt x="0" y="0"/>
                </a:lnTo>
                <a:close/>
              </a:path>
            </a:pathLst>
          </a:custGeom>
          <a:ln w="9144">
            <a:solidFill>
              <a:srgbClr val="BEBEBE"/>
            </a:solidFill>
          </a:ln>
        </p:spPr>
        <p:txBody>
          <a:bodyPr wrap="square" lIns="0" tIns="0" rIns="0" bIns="0" rtlCol="0"/>
          <a:lstStyle/>
          <a:p>
            <a:endParaRPr/>
          </a:p>
        </p:txBody>
      </p:sp>
      <p:sp>
        <p:nvSpPr>
          <p:cNvPr id="121" name="object 121"/>
          <p:cNvSpPr/>
          <p:nvPr/>
        </p:nvSpPr>
        <p:spPr>
          <a:xfrm>
            <a:off x="8967216" y="4706111"/>
            <a:ext cx="436245" cy="401320"/>
          </a:xfrm>
          <a:custGeom>
            <a:avLst/>
            <a:gdLst/>
            <a:ahLst/>
            <a:cxnLst/>
            <a:rect l="l" t="t" r="r" b="b"/>
            <a:pathLst>
              <a:path w="436245" h="401320">
                <a:moveTo>
                  <a:pt x="0" y="0"/>
                </a:moveTo>
                <a:lnTo>
                  <a:pt x="435863" y="0"/>
                </a:lnTo>
                <a:lnTo>
                  <a:pt x="435863" y="400812"/>
                </a:lnTo>
                <a:lnTo>
                  <a:pt x="0" y="400812"/>
                </a:lnTo>
                <a:lnTo>
                  <a:pt x="0" y="0"/>
                </a:lnTo>
                <a:close/>
              </a:path>
            </a:pathLst>
          </a:custGeom>
          <a:ln w="9144">
            <a:solidFill>
              <a:srgbClr val="BEBEBE"/>
            </a:solidFill>
          </a:ln>
        </p:spPr>
        <p:txBody>
          <a:bodyPr wrap="square" lIns="0" tIns="0" rIns="0" bIns="0" rtlCol="0"/>
          <a:lstStyle/>
          <a:p>
            <a:endParaRPr/>
          </a:p>
        </p:txBody>
      </p:sp>
      <p:sp>
        <p:nvSpPr>
          <p:cNvPr id="122" name="object 122"/>
          <p:cNvSpPr/>
          <p:nvPr/>
        </p:nvSpPr>
        <p:spPr>
          <a:xfrm>
            <a:off x="5695188" y="4637532"/>
            <a:ext cx="437515" cy="410209"/>
          </a:xfrm>
          <a:custGeom>
            <a:avLst/>
            <a:gdLst/>
            <a:ahLst/>
            <a:cxnLst/>
            <a:rect l="l" t="t" r="r" b="b"/>
            <a:pathLst>
              <a:path w="437514" h="410210">
                <a:moveTo>
                  <a:pt x="437388" y="0"/>
                </a:moveTo>
                <a:lnTo>
                  <a:pt x="0" y="0"/>
                </a:lnTo>
                <a:lnTo>
                  <a:pt x="0" y="409956"/>
                </a:lnTo>
                <a:lnTo>
                  <a:pt x="437388" y="409956"/>
                </a:lnTo>
                <a:lnTo>
                  <a:pt x="437388" y="0"/>
                </a:lnTo>
                <a:close/>
              </a:path>
            </a:pathLst>
          </a:custGeom>
          <a:solidFill>
            <a:srgbClr val="DC0000"/>
          </a:solidFill>
        </p:spPr>
        <p:txBody>
          <a:bodyPr wrap="square" lIns="0" tIns="0" rIns="0" bIns="0" rtlCol="0"/>
          <a:lstStyle/>
          <a:p>
            <a:endParaRPr/>
          </a:p>
        </p:txBody>
      </p:sp>
      <p:sp>
        <p:nvSpPr>
          <p:cNvPr id="123" name="object 123"/>
          <p:cNvSpPr/>
          <p:nvPr/>
        </p:nvSpPr>
        <p:spPr>
          <a:xfrm>
            <a:off x="6350508" y="4585715"/>
            <a:ext cx="436245" cy="475615"/>
          </a:xfrm>
          <a:custGeom>
            <a:avLst/>
            <a:gdLst/>
            <a:ahLst/>
            <a:cxnLst/>
            <a:rect l="l" t="t" r="r" b="b"/>
            <a:pathLst>
              <a:path w="436245" h="475614">
                <a:moveTo>
                  <a:pt x="435863" y="0"/>
                </a:moveTo>
                <a:lnTo>
                  <a:pt x="0" y="0"/>
                </a:lnTo>
                <a:lnTo>
                  <a:pt x="0" y="475487"/>
                </a:lnTo>
                <a:lnTo>
                  <a:pt x="435863" y="475487"/>
                </a:lnTo>
                <a:lnTo>
                  <a:pt x="435863" y="0"/>
                </a:lnTo>
                <a:close/>
              </a:path>
            </a:pathLst>
          </a:custGeom>
          <a:solidFill>
            <a:srgbClr val="DC0000"/>
          </a:solidFill>
        </p:spPr>
        <p:txBody>
          <a:bodyPr wrap="square" lIns="0" tIns="0" rIns="0" bIns="0" rtlCol="0"/>
          <a:lstStyle/>
          <a:p>
            <a:endParaRPr/>
          </a:p>
        </p:txBody>
      </p:sp>
      <p:sp>
        <p:nvSpPr>
          <p:cNvPr id="124" name="object 124"/>
          <p:cNvSpPr/>
          <p:nvPr/>
        </p:nvSpPr>
        <p:spPr>
          <a:xfrm>
            <a:off x="7004304" y="4123944"/>
            <a:ext cx="436245" cy="568960"/>
          </a:xfrm>
          <a:custGeom>
            <a:avLst/>
            <a:gdLst/>
            <a:ahLst/>
            <a:cxnLst/>
            <a:rect l="l" t="t" r="r" b="b"/>
            <a:pathLst>
              <a:path w="436245" h="568960">
                <a:moveTo>
                  <a:pt x="435864" y="0"/>
                </a:moveTo>
                <a:lnTo>
                  <a:pt x="0" y="0"/>
                </a:lnTo>
                <a:lnTo>
                  <a:pt x="0" y="568451"/>
                </a:lnTo>
                <a:lnTo>
                  <a:pt x="435864" y="568451"/>
                </a:lnTo>
                <a:lnTo>
                  <a:pt x="435864" y="0"/>
                </a:lnTo>
                <a:close/>
              </a:path>
            </a:pathLst>
          </a:custGeom>
          <a:solidFill>
            <a:srgbClr val="DC0000"/>
          </a:solidFill>
        </p:spPr>
        <p:txBody>
          <a:bodyPr wrap="square" lIns="0" tIns="0" rIns="0" bIns="0" rtlCol="0"/>
          <a:lstStyle/>
          <a:p>
            <a:endParaRPr/>
          </a:p>
        </p:txBody>
      </p:sp>
      <p:sp>
        <p:nvSpPr>
          <p:cNvPr id="125" name="object 125"/>
          <p:cNvSpPr/>
          <p:nvPr/>
        </p:nvSpPr>
        <p:spPr>
          <a:xfrm>
            <a:off x="7658100" y="3985259"/>
            <a:ext cx="437515" cy="713740"/>
          </a:xfrm>
          <a:custGeom>
            <a:avLst/>
            <a:gdLst/>
            <a:ahLst/>
            <a:cxnLst/>
            <a:rect l="l" t="t" r="r" b="b"/>
            <a:pathLst>
              <a:path w="437515" h="713739">
                <a:moveTo>
                  <a:pt x="437388" y="0"/>
                </a:moveTo>
                <a:lnTo>
                  <a:pt x="0" y="0"/>
                </a:lnTo>
                <a:lnTo>
                  <a:pt x="0" y="713232"/>
                </a:lnTo>
                <a:lnTo>
                  <a:pt x="437388" y="713232"/>
                </a:lnTo>
                <a:lnTo>
                  <a:pt x="437388" y="0"/>
                </a:lnTo>
                <a:close/>
              </a:path>
            </a:pathLst>
          </a:custGeom>
          <a:solidFill>
            <a:srgbClr val="DC0000"/>
          </a:solidFill>
        </p:spPr>
        <p:txBody>
          <a:bodyPr wrap="square" lIns="0" tIns="0" rIns="0" bIns="0" rtlCol="0"/>
          <a:lstStyle/>
          <a:p>
            <a:endParaRPr/>
          </a:p>
        </p:txBody>
      </p:sp>
      <p:sp>
        <p:nvSpPr>
          <p:cNvPr id="126" name="object 126"/>
          <p:cNvSpPr/>
          <p:nvPr/>
        </p:nvSpPr>
        <p:spPr>
          <a:xfrm>
            <a:off x="8313419" y="3838955"/>
            <a:ext cx="436245" cy="829310"/>
          </a:xfrm>
          <a:custGeom>
            <a:avLst/>
            <a:gdLst/>
            <a:ahLst/>
            <a:cxnLst/>
            <a:rect l="l" t="t" r="r" b="b"/>
            <a:pathLst>
              <a:path w="436245" h="829310">
                <a:moveTo>
                  <a:pt x="435863" y="0"/>
                </a:moveTo>
                <a:lnTo>
                  <a:pt x="0" y="0"/>
                </a:lnTo>
                <a:lnTo>
                  <a:pt x="0" y="829056"/>
                </a:lnTo>
                <a:lnTo>
                  <a:pt x="435863" y="829056"/>
                </a:lnTo>
                <a:lnTo>
                  <a:pt x="435863" y="0"/>
                </a:lnTo>
                <a:close/>
              </a:path>
            </a:pathLst>
          </a:custGeom>
          <a:solidFill>
            <a:srgbClr val="DC0000"/>
          </a:solidFill>
        </p:spPr>
        <p:txBody>
          <a:bodyPr wrap="square" lIns="0" tIns="0" rIns="0" bIns="0" rtlCol="0"/>
          <a:lstStyle/>
          <a:p>
            <a:endParaRPr/>
          </a:p>
        </p:txBody>
      </p:sp>
      <p:sp>
        <p:nvSpPr>
          <p:cNvPr id="127" name="object 127"/>
          <p:cNvSpPr/>
          <p:nvPr/>
        </p:nvSpPr>
        <p:spPr>
          <a:xfrm>
            <a:off x="8967216" y="3771900"/>
            <a:ext cx="436245" cy="934719"/>
          </a:xfrm>
          <a:custGeom>
            <a:avLst/>
            <a:gdLst/>
            <a:ahLst/>
            <a:cxnLst/>
            <a:rect l="l" t="t" r="r" b="b"/>
            <a:pathLst>
              <a:path w="436245" h="934720">
                <a:moveTo>
                  <a:pt x="435863" y="0"/>
                </a:moveTo>
                <a:lnTo>
                  <a:pt x="0" y="0"/>
                </a:lnTo>
                <a:lnTo>
                  <a:pt x="0" y="934212"/>
                </a:lnTo>
                <a:lnTo>
                  <a:pt x="435863" y="934212"/>
                </a:lnTo>
                <a:lnTo>
                  <a:pt x="435863" y="0"/>
                </a:lnTo>
                <a:close/>
              </a:path>
            </a:pathLst>
          </a:custGeom>
          <a:solidFill>
            <a:srgbClr val="DC0000"/>
          </a:solidFill>
        </p:spPr>
        <p:txBody>
          <a:bodyPr wrap="square" lIns="0" tIns="0" rIns="0" bIns="0" rtlCol="0"/>
          <a:lstStyle/>
          <a:p>
            <a:endParaRPr/>
          </a:p>
        </p:txBody>
      </p:sp>
      <p:sp>
        <p:nvSpPr>
          <p:cNvPr id="128" name="object 128"/>
          <p:cNvSpPr/>
          <p:nvPr/>
        </p:nvSpPr>
        <p:spPr>
          <a:xfrm>
            <a:off x="5695188" y="4637532"/>
            <a:ext cx="437515" cy="410209"/>
          </a:xfrm>
          <a:custGeom>
            <a:avLst/>
            <a:gdLst/>
            <a:ahLst/>
            <a:cxnLst/>
            <a:rect l="l" t="t" r="r" b="b"/>
            <a:pathLst>
              <a:path w="437514" h="410210">
                <a:moveTo>
                  <a:pt x="0" y="0"/>
                </a:moveTo>
                <a:lnTo>
                  <a:pt x="437388" y="0"/>
                </a:lnTo>
                <a:lnTo>
                  <a:pt x="437388" y="409956"/>
                </a:lnTo>
                <a:lnTo>
                  <a:pt x="0" y="409956"/>
                </a:lnTo>
                <a:lnTo>
                  <a:pt x="0" y="0"/>
                </a:lnTo>
                <a:close/>
              </a:path>
            </a:pathLst>
          </a:custGeom>
          <a:ln w="9144">
            <a:solidFill>
              <a:srgbClr val="BEBEBE"/>
            </a:solidFill>
          </a:ln>
        </p:spPr>
        <p:txBody>
          <a:bodyPr wrap="square" lIns="0" tIns="0" rIns="0" bIns="0" rtlCol="0"/>
          <a:lstStyle/>
          <a:p>
            <a:endParaRPr/>
          </a:p>
        </p:txBody>
      </p:sp>
      <p:sp>
        <p:nvSpPr>
          <p:cNvPr id="129" name="object 129"/>
          <p:cNvSpPr/>
          <p:nvPr/>
        </p:nvSpPr>
        <p:spPr>
          <a:xfrm>
            <a:off x="6350508" y="4585715"/>
            <a:ext cx="436245" cy="475615"/>
          </a:xfrm>
          <a:custGeom>
            <a:avLst/>
            <a:gdLst/>
            <a:ahLst/>
            <a:cxnLst/>
            <a:rect l="l" t="t" r="r" b="b"/>
            <a:pathLst>
              <a:path w="436245" h="475614">
                <a:moveTo>
                  <a:pt x="0" y="0"/>
                </a:moveTo>
                <a:lnTo>
                  <a:pt x="435863" y="0"/>
                </a:lnTo>
                <a:lnTo>
                  <a:pt x="435863" y="475487"/>
                </a:lnTo>
                <a:lnTo>
                  <a:pt x="0" y="475487"/>
                </a:lnTo>
                <a:lnTo>
                  <a:pt x="0" y="0"/>
                </a:lnTo>
                <a:close/>
              </a:path>
            </a:pathLst>
          </a:custGeom>
          <a:ln w="9144">
            <a:solidFill>
              <a:srgbClr val="BEBEBE"/>
            </a:solidFill>
          </a:ln>
        </p:spPr>
        <p:txBody>
          <a:bodyPr wrap="square" lIns="0" tIns="0" rIns="0" bIns="0" rtlCol="0"/>
          <a:lstStyle/>
          <a:p>
            <a:endParaRPr/>
          </a:p>
        </p:txBody>
      </p:sp>
      <p:sp>
        <p:nvSpPr>
          <p:cNvPr id="130" name="object 130"/>
          <p:cNvSpPr/>
          <p:nvPr/>
        </p:nvSpPr>
        <p:spPr>
          <a:xfrm>
            <a:off x="7004304" y="4123944"/>
            <a:ext cx="436245" cy="568960"/>
          </a:xfrm>
          <a:custGeom>
            <a:avLst/>
            <a:gdLst/>
            <a:ahLst/>
            <a:cxnLst/>
            <a:rect l="l" t="t" r="r" b="b"/>
            <a:pathLst>
              <a:path w="436245" h="568960">
                <a:moveTo>
                  <a:pt x="0" y="0"/>
                </a:moveTo>
                <a:lnTo>
                  <a:pt x="435864" y="0"/>
                </a:lnTo>
                <a:lnTo>
                  <a:pt x="435864" y="568451"/>
                </a:lnTo>
                <a:lnTo>
                  <a:pt x="0" y="568451"/>
                </a:lnTo>
                <a:lnTo>
                  <a:pt x="0" y="0"/>
                </a:lnTo>
                <a:close/>
              </a:path>
            </a:pathLst>
          </a:custGeom>
          <a:ln w="9144">
            <a:solidFill>
              <a:srgbClr val="BEBEBE"/>
            </a:solidFill>
          </a:ln>
        </p:spPr>
        <p:txBody>
          <a:bodyPr wrap="square" lIns="0" tIns="0" rIns="0" bIns="0" rtlCol="0"/>
          <a:lstStyle/>
          <a:p>
            <a:endParaRPr/>
          </a:p>
        </p:txBody>
      </p:sp>
      <p:sp>
        <p:nvSpPr>
          <p:cNvPr id="131" name="object 131"/>
          <p:cNvSpPr/>
          <p:nvPr/>
        </p:nvSpPr>
        <p:spPr>
          <a:xfrm>
            <a:off x="7658100" y="3985259"/>
            <a:ext cx="437515" cy="713740"/>
          </a:xfrm>
          <a:custGeom>
            <a:avLst/>
            <a:gdLst/>
            <a:ahLst/>
            <a:cxnLst/>
            <a:rect l="l" t="t" r="r" b="b"/>
            <a:pathLst>
              <a:path w="437515" h="713739">
                <a:moveTo>
                  <a:pt x="0" y="0"/>
                </a:moveTo>
                <a:lnTo>
                  <a:pt x="437388" y="0"/>
                </a:lnTo>
                <a:lnTo>
                  <a:pt x="437388" y="713232"/>
                </a:lnTo>
                <a:lnTo>
                  <a:pt x="0" y="713232"/>
                </a:lnTo>
                <a:lnTo>
                  <a:pt x="0" y="0"/>
                </a:lnTo>
                <a:close/>
              </a:path>
            </a:pathLst>
          </a:custGeom>
          <a:ln w="9144">
            <a:solidFill>
              <a:srgbClr val="BEBEBE"/>
            </a:solidFill>
          </a:ln>
        </p:spPr>
        <p:txBody>
          <a:bodyPr wrap="square" lIns="0" tIns="0" rIns="0" bIns="0" rtlCol="0"/>
          <a:lstStyle/>
          <a:p>
            <a:endParaRPr/>
          </a:p>
        </p:txBody>
      </p:sp>
      <p:sp>
        <p:nvSpPr>
          <p:cNvPr id="132" name="object 132"/>
          <p:cNvSpPr/>
          <p:nvPr/>
        </p:nvSpPr>
        <p:spPr>
          <a:xfrm>
            <a:off x="8313419" y="3838955"/>
            <a:ext cx="436245" cy="829310"/>
          </a:xfrm>
          <a:custGeom>
            <a:avLst/>
            <a:gdLst/>
            <a:ahLst/>
            <a:cxnLst/>
            <a:rect l="l" t="t" r="r" b="b"/>
            <a:pathLst>
              <a:path w="436245" h="829310">
                <a:moveTo>
                  <a:pt x="0" y="0"/>
                </a:moveTo>
                <a:lnTo>
                  <a:pt x="435863" y="0"/>
                </a:lnTo>
                <a:lnTo>
                  <a:pt x="435863" y="829056"/>
                </a:lnTo>
                <a:lnTo>
                  <a:pt x="0" y="829056"/>
                </a:lnTo>
                <a:lnTo>
                  <a:pt x="0" y="0"/>
                </a:lnTo>
                <a:close/>
              </a:path>
            </a:pathLst>
          </a:custGeom>
          <a:ln w="9144">
            <a:solidFill>
              <a:srgbClr val="BEBEBE"/>
            </a:solidFill>
          </a:ln>
        </p:spPr>
        <p:txBody>
          <a:bodyPr wrap="square" lIns="0" tIns="0" rIns="0" bIns="0" rtlCol="0"/>
          <a:lstStyle/>
          <a:p>
            <a:endParaRPr/>
          </a:p>
        </p:txBody>
      </p:sp>
      <p:sp>
        <p:nvSpPr>
          <p:cNvPr id="133" name="object 133"/>
          <p:cNvSpPr/>
          <p:nvPr/>
        </p:nvSpPr>
        <p:spPr>
          <a:xfrm>
            <a:off x="8967216" y="3771900"/>
            <a:ext cx="436245" cy="934719"/>
          </a:xfrm>
          <a:custGeom>
            <a:avLst/>
            <a:gdLst/>
            <a:ahLst/>
            <a:cxnLst/>
            <a:rect l="l" t="t" r="r" b="b"/>
            <a:pathLst>
              <a:path w="436245" h="934720">
                <a:moveTo>
                  <a:pt x="0" y="0"/>
                </a:moveTo>
                <a:lnTo>
                  <a:pt x="435863" y="0"/>
                </a:lnTo>
                <a:lnTo>
                  <a:pt x="435863" y="934212"/>
                </a:lnTo>
                <a:lnTo>
                  <a:pt x="0" y="934212"/>
                </a:lnTo>
                <a:lnTo>
                  <a:pt x="0" y="0"/>
                </a:lnTo>
                <a:close/>
              </a:path>
            </a:pathLst>
          </a:custGeom>
          <a:ln w="9144">
            <a:solidFill>
              <a:srgbClr val="BEBEBE"/>
            </a:solidFill>
          </a:ln>
        </p:spPr>
        <p:txBody>
          <a:bodyPr wrap="square" lIns="0" tIns="0" rIns="0" bIns="0" rtlCol="0"/>
          <a:lstStyle/>
          <a:p>
            <a:endParaRPr/>
          </a:p>
        </p:txBody>
      </p:sp>
      <p:sp>
        <p:nvSpPr>
          <p:cNvPr id="134" name="object 134"/>
          <p:cNvSpPr/>
          <p:nvPr/>
        </p:nvSpPr>
        <p:spPr>
          <a:xfrm>
            <a:off x="5695188" y="4293108"/>
            <a:ext cx="437515" cy="344805"/>
          </a:xfrm>
          <a:custGeom>
            <a:avLst/>
            <a:gdLst/>
            <a:ahLst/>
            <a:cxnLst/>
            <a:rect l="l" t="t" r="r" b="b"/>
            <a:pathLst>
              <a:path w="437514" h="344804">
                <a:moveTo>
                  <a:pt x="437388" y="0"/>
                </a:moveTo>
                <a:lnTo>
                  <a:pt x="0" y="0"/>
                </a:lnTo>
                <a:lnTo>
                  <a:pt x="0" y="344424"/>
                </a:lnTo>
                <a:lnTo>
                  <a:pt x="437388" y="344424"/>
                </a:lnTo>
                <a:lnTo>
                  <a:pt x="437388" y="0"/>
                </a:lnTo>
                <a:close/>
              </a:path>
            </a:pathLst>
          </a:custGeom>
          <a:solidFill>
            <a:srgbClr val="6633C8"/>
          </a:solidFill>
        </p:spPr>
        <p:txBody>
          <a:bodyPr wrap="square" lIns="0" tIns="0" rIns="0" bIns="0" rtlCol="0"/>
          <a:lstStyle/>
          <a:p>
            <a:endParaRPr/>
          </a:p>
        </p:txBody>
      </p:sp>
      <p:sp>
        <p:nvSpPr>
          <p:cNvPr id="135" name="object 135"/>
          <p:cNvSpPr/>
          <p:nvPr/>
        </p:nvSpPr>
        <p:spPr>
          <a:xfrm>
            <a:off x="6350508" y="4168140"/>
            <a:ext cx="436245" cy="417830"/>
          </a:xfrm>
          <a:custGeom>
            <a:avLst/>
            <a:gdLst/>
            <a:ahLst/>
            <a:cxnLst/>
            <a:rect l="l" t="t" r="r" b="b"/>
            <a:pathLst>
              <a:path w="436245" h="417829">
                <a:moveTo>
                  <a:pt x="435863" y="0"/>
                </a:moveTo>
                <a:lnTo>
                  <a:pt x="0" y="0"/>
                </a:lnTo>
                <a:lnTo>
                  <a:pt x="0" y="417576"/>
                </a:lnTo>
                <a:lnTo>
                  <a:pt x="435863" y="417576"/>
                </a:lnTo>
                <a:lnTo>
                  <a:pt x="435863" y="0"/>
                </a:lnTo>
                <a:close/>
              </a:path>
            </a:pathLst>
          </a:custGeom>
          <a:solidFill>
            <a:srgbClr val="6633C8"/>
          </a:solidFill>
        </p:spPr>
        <p:txBody>
          <a:bodyPr wrap="square" lIns="0" tIns="0" rIns="0" bIns="0" rtlCol="0"/>
          <a:lstStyle/>
          <a:p>
            <a:endParaRPr/>
          </a:p>
        </p:txBody>
      </p:sp>
      <p:sp>
        <p:nvSpPr>
          <p:cNvPr id="136" name="object 136"/>
          <p:cNvSpPr/>
          <p:nvPr/>
        </p:nvSpPr>
        <p:spPr>
          <a:xfrm>
            <a:off x="7004304" y="3558540"/>
            <a:ext cx="436245" cy="565785"/>
          </a:xfrm>
          <a:custGeom>
            <a:avLst/>
            <a:gdLst/>
            <a:ahLst/>
            <a:cxnLst/>
            <a:rect l="l" t="t" r="r" b="b"/>
            <a:pathLst>
              <a:path w="436245" h="565785">
                <a:moveTo>
                  <a:pt x="435864" y="0"/>
                </a:moveTo>
                <a:lnTo>
                  <a:pt x="0" y="0"/>
                </a:lnTo>
                <a:lnTo>
                  <a:pt x="0" y="565404"/>
                </a:lnTo>
                <a:lnTo>
                  <a:pt x="435864" y="565404"/>
                </a:lnTo>
                <a:lnTo>
                  <a:pt x="435864" y="0"/>
                </a:lnTo>
                <a:close/>
              </a:path>
            </a:pathLst>
          </a:custGeom>
          <a:solidFill>
            <a:srgbClr val="6633C8"/>
          </a:solidFill>
        </p:spPr>
        <p:txBody>
          <a:bodyPr wrap="square" lIns="0" tIns="0" rIns="0" bIns="0" rtlCol="0"/>
          <a:lstStyle/>
          <a:p>
            <a:endParaRPr/>
          </a:p>
        </p:txBody>
      </p:sp>
      <p:sp>
        <p:nvSpPr>
          <p:cNvPr id="137" name="object 137"/>
          <p:cNvSpPr/>
          <p:nvPr/>
        </p:nvSpPr>
        <p:spPr>
          <a:xfrm>
            <a:off x="7658100" y="3252215"/>
            <a:ext cx="437515" cy="733425"/>
          </a:xfrm>
          <a:custGeom>
            <a:avLst/>
            <a:gdLst/>
            <a:ahLst/>
            <a:cxnLst/>
            <a:rect l="l" t="t" r="r" b="b"/>
            <a:pathLst>
              <a:path w="437515" h="733425">
                <a:moveTo>
                  <a:pt x="437388" y="0"/>
                </a:moveTo>
                <a:lnTo>
                  <a:pt x="0" y="0"/>
                </a:lnTo>
                <a:lnTo>
                  <a:pt x="0" y="733044"/>
                </a:lnTo>
                <a:lnTo>
                  <a:pt x="437388" y="733044"/>
                </a:lnTo>
                <a:lnTo>
                  <a:pt x="437388" y="0"/>
                </a:lnTo>
                <a:close/>
              </a:path>
            </a:pathLst>
          </a:custGeom>
          <a:solidFill>
            <a:srgbClr val="6633C8"/>
          </a:solidFill>
        </p:spPr>
        <p:txBody>
          <a:bodyPr wrap="square" lIns="0" tIns="0" rIns="0" bIns="0" rtlCol="0"/>
          <a:lstStyle/>
          <a:p>
            <a:endParaRPr/>
          </a:p>
        </p:txBody>
      </p:sp>
      <p:sp>
        <p:nvSpPr>
          <p:cNvPr id="138" name="object 138"/>
          <p:cNvSpPr/>
          <p:nvPr/>
        </p:nvSpPr>
        <p:spPr>
          <a:xfrm>
            <a:off x="8313419" y="2930651"/>
            <a:ext cx="436245" cy="908685"/>
          </a:xfrm>
          <a:custGeom>
            <a:avLst/>
            <a:gdLst/>
            <a:ahLst/>
            <a:cxnLst/>
            <a:rect l="l" t="t" r="r" b="b"/>
            <a:pathLst>
              <a:path w="436245" h="908685">
                <a:moveTo>
                  <a:pt x="435863" y="0"/>
                </a:moveTo>
                <a:lnTo>
                  <a:pt x="0" y="0"/>
                </a:lnTo>
                <a:lnTo>
                  <a:pt x="0" y="908304"/>
                </a:lnTo>
                <a:lnTo>
                  <a:pt x="435863" y="908304"/>
                </a:lnTo>
                <a:lnTo>
                  <a:pt x="435863" y="0"/>
                </a:lnTo>
                <a:close/>
              </a:path>
            </a:pathLst>
          </a:custGeom>
          <a:solidFill>
            <a:srgbClr val="6633C8"/>
          </a:solidFill>
        </p:spPr>
        <p:txBody>
          <a:bodyPr wrap="square" lIns="0" tIns="0" rIns="0" bIns="0" rtlCol="0"/>
          <a:lstStyle/>
          <a:p>
            <a:endParaRPr/>
          </a:p>
        </p:txBody>
      </p:sp>
      <p:sp>
        <p:nvSpPr>
          <p:cNvPr id="139" name="object 139"/>
          <p:cNvSpPr/>
          <p:nvPr/>
        </p:nvSpPr>
        <p:spPr>
          <a:xfrm>
            <a:off x="8967216" y="2714244"/>
            <a:ext cx="436245" cy="1057910"/>
          </a:xfrm>
          <a:custGeom>
            <a:avLst/>
            <a:gdLst/>
            <a:ahLst/>
            <a:cxnLst/>
            <a:rect l="l" t="t" r="r" b="b"/>
            <a:pathLst>
              <a:path w="436245" h="1057910">
                <a:moveTo>
                  <a:pt x="435863" y="0"/>
                </a:moveTo>
                <a:lnTo>
                  <a:pt x="0" y="0"/>
                </a:lnTo>
                <a:lnTo>
                  <a:pt x="0" y="1057655"/>
                </a:lnTo>
                <a:lnTo>
                  <a:pt x="435863" y="1057655"/>
                </a:lnTo>
                <a:lnTo>
                  <a:pt x="435863" y="0"/>
                </a:lnTo>
                <a:close/>
              </a:path>
            </a:pathLst>
          </a:custGeom>
          <a:solidFill>
            <a:srgbClr val="6633C8"/>
          </a:solidFill>
        </p:spPr>
        <p:txBody>
          <a:bodyPr wrap="square" lIns="0" tIns="0" rIns="0" bIns="0" rtlCol="0"/>
          <a:lstStyle/>
          <a:p>
            <a:endParaRPr/>
          </a:p>
        </p:txBody>
      </p:sp>
      <p:sp>
        <p:nvSpPr>
          <p:cNvPr id="140" name="object 140"/>
          <p:cNvSpPr/>
          <p:nvPr/>
        </p:nvSpPr>
        <p:spPr>
          <a:xfrm>
            <a:off x="5695188" y="4293108"/>
            <a:ext cx="437515" cy="344805"/>
          </a:xfrm>
          <a:custGeom>
            <a:avLst/>
            <a:gdLst/>
            <a:ahLst/>
            <a:cxnLst/>
            <a:rect l="l" t="t" r="r" b="b"/>
            <a:pathLst>
              <a:path w="437514" h="344804">
                <a:moveTo>
                  <a:pt x="0" y="0"/>
                </a:moveTo>
                <a:lnTo>
                  <a:pt x="437388" y="0"/>
                </a:lnTo>
                <a:lnTo>
                  <a:pt x="437388" y="344424"/>
                </a:lnTo>
                <a:lnTo>
                  <a:pt x="0" y="344424"/>
                </a:lnTo>
                <a:lnTo>
                  <a:pt x="0" y="0"/>
                </a:lnTo>
                <a:close/>
              </a:path>
            </a:pathLst>
          </a:custGeom>
          <a:ln w="9144">
            <a:solidFill>
              <a:srgbClr val="BEBEBE"/>
            </a:solidFill>
          </a:ln>
        </p:spPr>
        <p:txBody>
          <a:bodyPr wrap="square" lIns="0" tIns="0" rIns="0" bIns="0" rtlCol="0"/>
          <a:lstStyle/>
          <a:p>
            <a:endParaRPr/>
          </a:p>
        </p:txBody>
      </p:sp>
      <p:sp>
        <p:nvSpPr>
          <p:cNvPr id="141" name="object 141"/>
          <p:cNvSpPr/>
          <p:nvPr/>
        </p:nvSpPr>
        <p:spPr>
          <a:xfrm>
            <a:off x="6350508" y="4168140"/>
            <a:ext cx="436245" cy="417830"/>
          </a:xfrm>
          <a:custGeom>
            <a:avLst/>
            <a:gdLst/>
            <a:ahLst/>
            <a:cxnLst/>
            <a:rect l="l" t="t" r="r" b="b"/>
            <a:pathLst>
              <a:path w="436245" h="417829">
                <a:moveTo>
                  <a:pt x="0" y="0"/>
                </a:moveTo>
                <a:lnTo>
                  <a:pt x="435863" y="0"/>
                </a:lnTo>
                <a:lnTo>
                  <a:pt x="435863" y="417576"/>
                </a:lnTo>
                <a:lnTo>
                  <a:pt x="0" y="417576"/>
                </a:lnTo>
                <a:lnTo>
                  <a:pt x="0" y="0"/>
                </a:lnTo>
                <a:close/>
              </a:path>
            </a:pathLst>
          </a:custGeom>
          <a:ln w="9144">
            <a:solidFill>
              <a:srgbClr val="BEBEBE"/>
            </a:solidFill>
          </a:ln>
        </p:spPr>
        <p:txBody>
          <a:bodyPr wrap="square" lIns="0" tIns="0" rIns="0" bIns="0" rtlCol="0"/>
          <a:lstStyle/>
          <a:p>
            <a:endParaRPr/>
          </a:p>
        </p:txBody>
      </p:sp>
      <p:sp>
        <p:nvSpPr>
          <p:cNvPr id="142" name="object 142"/>
          <p:cNvSpPr/>
          <p:nvPr/>
        </p:nvSpPr>
        <p:spPr>
          <a:xfrm>
            <a:off x="7004304" y="3558540"/>
            <a:ext cx="436245" cy="565785"/>
          </a:xfrm>
          <a:custGeom>
            <a:avLst/>
            <a:gdLst/>
            <a:ahLst/>
            <a:cxnLst/>
            <a:rect l="l" t="t" r="r" b="b"/>
            <a:pathLst>
              <a:path w="436245" h="565785">
                <a:moveTo>
                  <a:pt x="0" y="0"/>
                </a:moveTo>
                <a:lnTo>
                  <a:pt x="435864" y="0"/>
                </a:lnTo>
                <a:lnTo>
                  <a:pt x="435864" y="565404"/>
                </a:lnTo>
                <a:lnTo>
                  <a:pt x="0" y="565404"/>
                </a:lnTo>
                <a:lnTo>
                  <a:pt x="0" y="0"/>
                </a:lnTo>
                <a:close/>
              </a:path>
            </a:pathLst>
          </a:custGeom>
          <a:ln w="9144">
            <a:solidFill>
              <a:srgbClr val="BEBEBE"/>
            </a:solidFill>
          </a:ln>
        </p:spPr>
        <p:txBody>
          <a:bodyPr wrap="square" lIns="0" tIns="0" rIns="0" bIns="0" rtlCol="0"/>
          <a:lstStyle/>
          <a:p>
            <a:endParaRPr/>
          </a:p>
        </p:txBody>
      </p:sp>
      <p:sp>
        <p:nvSpPr>
          <p:cNvPr id="143" name="object 143"/>
          <p:cNvSpPr/>
          <p:nvPr/>
        </p:nvSpPr>
        <p:spPr>
          <a:xfrm>
            <a:off x="7658100" y="3252215"/>
            <a:ext cx="437515" cy="733425"/>
          </a:xfrm>
          <a:custGeom>
            <a:avLst/>
            <a:gdLst/>
            <a:ahLst/>
            <a:cxnLst/>
            <a:rect l="l" t="t" r="r" b="b"/>
            <a:pathLst>
              <a:path w="437515" h="733425">
                <a:moveTo>
                  <a:pt x="0" y="0"/>
                </a:moveTo>
                <a:lnTo>
                  <a:pt x="437388" y="0"/>
                </a:lnTo>
                <a:lnTo>
                  <a:pt x="437388" y="733044"/>
                </a:lnTo>
                <a:lnTo>
                  <a:pt x="0" y="733044"/>
                </a:lnTo>
                <a:lnTo>
                  <a:pt x="0" y="0"/>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8313419" y="2930651"/>
            <a:ext cx="436245" cy="908685"/>
          </a:xfrm>
          <a:custGeom>
            <a:avLst/>
            <a:gdLst/>
            <a:ahLst/>
            <a:cxnLst/>
            <a:rect l="l" t="t" r="r" b="b"/>
            <a:pathLst>
              <a:path w="436245" h="908685">
                <a:moveTo>
                  <a:pt x="0" y="0"/>
                </a:moveTo>
                <a:lnTo>
                  <a:pt x="435863" y="0"/>
                </a:lnTo>
                <a:lnTo>
                  <a:pt x="435863" y="908304"/>
                </a:lnTo>
                <a:lnTo>
                  <a:pt x="0" y="908304"/>
                </a:lnTo>
                <a:lnTo>
                  <a:pt x="0" y="0"/>
                </a:lnTo>
                <a:close/>
              </a:path>
            </a:pathLst>
          </a:custGeom>
          <a:ln w="9144">
            <a:solidFill>
              <a:srgbClr val="BEBEBE"/>
            </a:solidFill>
          </a:ln>
        </p:spPr>
        <p:txBody>
          <a:bodyPr wrap="square" lIns="0" tIns="0" rIns="0" bIns="0" rtlCol="0"/>
          <a:lstStyle/>
          <a:p>
            <a:endParaRPr/>
          </a:p>
        </p:txBody>
      </p:sp>
      <p:sp>
        <p:nvSpPr>
          <p:cNvPr id="145" name="object 145"/>
          <p:cNvSpPr/>
          <p:nvPr/>
        </p:nvSpPr>
        <p:spPr>
          <a:xfrm>
            <a:off x="8967216" y="2714244"/>
            <a:ext cx="436245" cy="1057910"/>
          </a:xfrm>
          <a:custGeom>
            <a:avLst/>
            <a:gdLst/>
            <a:ahLst/>
            <a:cxnLst/>
            <a:rect l="l" t="t" r="r" b="b"/>
            <a:pathLst>
              <a:path w="436245" h="1057910">
                <a:moveTo>
                  <a:pt x="0" y="0"/>
                </a:moveTo>
                <a:lnTo>
                  <a:pt x="435863" y="0"/>
                </a:lnTo>
                <a:lnTo>
                  <a:pt x="435863" y="1057655"/>
                </a:lnTo>
                <a:lnTo>
                  <a:pt x="0" y="1057655"/>
                </a:lnTo>
                <a:lnTo>
                  <a:pt x="0" y="0"/>
                </a:lnTo>
                <a:close/>
              </a:path>
            </a:pathLst>
          </a:custGeom>
          <a:ln w="9144">
            <a:solidFill>
              <a:srgbClr val="BEBEBE"/>
            </a:solidFill>
          </a:ln>
        </p:spPr>
        <p:txBody>
          <a:bodyPr wrap="square" lIns="0" tIns="0" rIns="0" bIns="0" rtlCol="0"/>
          <a:lstStyle/>
          <a:p>
            <a:endParaRPr/>
          </a:p>
        </p:txBody>
      </p:sp>
      <p:sp>
        <p:nvSpPr>
          <p:cNvPr id="146" name="object 146"/>
          <p:cNvSpPr/>
          <p:nvPr/>
        </p:nvSpPr>
        <p:spPr>
          <a:xfrm>
            <a:off x="5586984" y="2290572"/>
            <a:ext cx="0" cy="3560445"/>
          </a:xfrm>
          <a:custGeom>
            <a:avLst/>
            <a:gdLst/>
            <a:ahLst/>
            <a:cxnLst/>
            <a:rect l="l" t="t" r="r" b="b"/>
            <a:pathLst>
              <a:path h="3560445">
                <a:moveTo>
                  <a:pt x="0" y="3560064"/>
                </a:moveTo>
                <a:lnTo>
                  <a:pt x="0" y="0"/>
                </a:lnTo>
              </a:path>
            </a:pathLst>
          </a:custGeom>
          <a:ln w="9144">
            <a:solidFill>
              <a:srgbClr val="666666"/>
            </a:solidFill>
          </a:ln>
        </p:spPr>
        <p:txBody>
          <a:bodyPr wrap="square" lIns="0" tIns="0" rIns="0" bIns="0" rtlCol="0"/>
          <a:lstStyle/>
          <a:p>
            <a:endParaRPr/>
          </a:p>
        </p:txBody>
      </p:sp>
      <p:sp>
        <p:nvSpPr>
          <p:cNvPr id="147" name="object 147"/>
          <p:cNvSpPr/>
          <p:nvPr/>
        </p:nvSpPr>
        <p:spPr>
          <a:xfrm>
            <a:off x="5586984" y="58506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48" name="object 148"/>
          <p:cNvSpPr/>
          <p:nvPr/>
        </p:nvSpPr>
        <p:spPr>
          <a:xfrm>
            <a:off x="5586984" y="52578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49" name="object 149"/>
          <p:cNvSpPr/>
          <p:nvPr/>
        </p:nvSpPr>
        <p:spPr>
          <a:xfrm>
            <a:off x="5586984" y="46649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50" name="object 150"/>
          <p:cNvSpPr/>
          <p:nvPr/>
        </p:nvSpPr>
        <p:spPr>
          <a:xfrm>
            <a:off x="5586984" y="407060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51" name="object 151"/>
          <p:cNvSpPr/>
          <p:nvPr/>
        </p:nvSpPr>
        <p:spPr>
          <a:xfrm>
            <a:off x="5586984" y="347776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52" name="object 152"/>
          <p:cNvSpPr/>
          <p:nvPr/>
        </p:nvSpPr>
        <p:spPr>
          <a:xfrm>
            <a:off x="5586984" y="288493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53" name="object 153"/>
          <p:cNvSpPr/>
          <p:nvPr/>
        </p:nvSpPr>
        <p:spPr>
          <a:xfrm>
            <a:off x="5586984" y="229057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54" name="object 154"/>
          <p:cNvSpPr/>
          <p:nvPr/>
        </p:nvSpPr>
        <p:spPr>
          <a:xfrm>
            <a:off x="5586984" y="5850635"/>
            <a:ext cx="3926204" cy="0"/>
          </a:xfrm>
          <a:custGeom>
            <a:avLst/>
            <a:gdLst/>
            <a:ahLst/>
            <a:cxnLst/>
            <a:rect l="l" t="t" r="r" b="b"/>
            <a:pathLst>
              <a:path w="3926204">
                <a:moveTo>
                  <a:pt x="0" y="0"/>
                </a:moveTo>
                <a:lnTo>
                  <a:pt x="3925823" y="0"/>
                </a:lnTo>
              </a:path>
            </a:pathLst>
          </a:custGeom>
          <a:ln w="9144">
            <a:solidFill>
              <a:srgbClr val="666666"/>
            </a:solidFill>
          </a:ln>
        </p:spPr>
        <p:txBody>
          <a:bodyPr wrap="square" lIns="0" tIns="0" rIns="0" bIns="0" rtlCol="0"/>
          <a:lstStyle/>
          <a:p>
            <a:endParaRPr/>
          </a:p>
        </p:txBody>
      </p:sp>
      <p:sp>
        <p:nvSpPr>
          <p:cNvPr id="155" name="object 155"/>
          <p:cNvSpPr txBox="1"/>
          <p:nvPr/>
        </p:nvSpPr>
        <p:spPr>
          <a:xfrm>
            <a:off x="5311266" y="572800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56" name="object 156"/>
          <p:cNvSpPr txBox="1"/>
          <p:nvPr/>
        </p:nvSpPr>
        <p:spPr>
          <a:xfrm>
            <a:off x="5311266" y="513460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157" name="object 157"/>
          <p:cNvSpPr txBox="1"/>
          <p:nvPr/>
        </p:nvSpPr>
        <p:spPr>
          <a:xfrm>
            <a:off x="5311266" y="454113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158" name="object 158"/>
          <p:cNvSpPr txBox="1"/>
          <p:nvPr/>
        </p:nvSpPr>
        <p:spPr>
          <a:xfrm>
            <a:off x="5311266" y="394766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endParaRPr sz="1400">
              <a:latin typeface="Univers for BP Light"/>
              <a:cs typeface="Univers for BP Light"/>
            </a:endParaRPr>
          </a:p>
        </p:txBody>
      </p:sp>
      <p:sp>
        <p:nvSpPr>
          <p:cNvPr id="159" name="object 159"/>
          <p:cNvSpPr txBox="1"/>
          <p:nvPr/>
        </p:nvSpPr>
        <p:spPr>
          <a:xfrm>
            <a:off x="5311266" y="3353942"/>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160" name="object 160"/>
          <p:cNvSpPr txBox="1"/>
          <p:nvPr/>
        </p:nvSpPr>
        <p:spPr>
          <a:xfrm>
            <a:off x="5311266" y="276047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161" name="object 161"/>
          <p:cNvSpPr txBox="1"/>
          <p:nvPr/>
        </p:nvSpPr>
        <p:spPr>
          <a:xfrm>
            <a:off x="5311266" y="216700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6</a:t>
            </a:r>
            <a:endParaRPr sz="1400">
              <a:latin typeface="Univers for BP Light"/>
              <a:cs typeface="Univers for BP Light"/>
            </a:endParaRPr>
          </a:p>
        </p:txBody>
      </p:sp>
      <p:sp>
        <p:nvSpPr>
          <p:cNvPr id="162" name="object 162"/>
          <p:cNvSpPr txBox="1"/>
          <p:nvPr/>
        </p:nvSpPr>
        <p:spPr>
          <a:xfrm>
            <a:off x="5704459" y="595934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163" name="object 163"/>
          <p:cNvSpPr txBox="1"/>
          <p:nvPr/>
        </p:nvSpPr>
        <p:spPr>
          <a:xfrm>
            <a:off x="6358890" y="595934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164" name="object 164"/>
          <p:cNvSpPr txBox="1"/>
          <p:nvPr/>
        </p:nvSpPr>
        <p:spPr>
          <a:xfrm>
            <a:off x="7013193" y="595934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165" name="object 165"/>
          <p:cNvSpPr txBox="1"/>
          <p:nvPr/>
        </p:nvSpPr>
        <p:spPr>
          <a:xfrm>
            <a:off x="7667625" y="5959347"/>
            <a:ext cx="1076325" cy="235585"/>
          </a:xfrm>
          <a:prstGeom prst="rect">
            <a:avLst/>
          </a:prstGeom>
        </p:spPr>
        <p:txBody>
          <a:bodyPr vert="horz" wrap="square" lIns="0" tIns="0" rIns="0" bIns="0" rtlCol="0">
            <a:spAutoFit/>
          </a:bodyPr>
          <a:lstStyle/>
          <a:p>
            <a:pPr marL="12700">
              <a:lnSpc>
                <a:spcPct val="100000"/>
              </a:lnSpc>
              <a:tabLst>
                <a:tab pos="666750" algn="l"/>
              </a:tabLst>
            </a:pPr>
            <a:r>
              <a:rPr sz="1400" b="0" spc="-5" dirty="0">
                <a:latin typeface="Univers for BP Light"/>
                <a:cs typeface="Univers for BP Light"/>
              </a:rPr>
              <a:t>202</a:t>
            </a:r>
            <a:r>
              <a:rPr sz="1400" b="0" dirty="0">
                <a:latin typeface="Univers for BP Light"/>
                <a:cs typeface="Univers for BP Light"/>
              </a:rPr>
              <a:t>0	</a:t>
            </a:r>
            <a:r>
              <a:rPr sz="1400" b="0" spc="-5" dirty="0">
                <a:latin typeface="Univers for BP Light"/>
                <a:cs typeface="Univers for BP Light"/>
              </a:rPr>
              <a:t>2030</a:t>
            </a:r>
            <a:endParaRPr sz="1400">
              <a:latin typeface="Univers for BP Light"/>
              <a:cs typeface="Univers for BP Light"/>
            </a:endParaRPr>
          </a:p>
        </p:txBody>
      </p:sp>
      <p:sp>
        <p:nvSpPr>
          <p:cNvPr id="166" name="object 166"/>
          <p:cNvSpPr txBox="1"/>
          <p:nvPr/>
        </p:nvSpPr>
        <p:spPr>
          <a:xfrm>
            <a:off x="8976486" y="595934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167" name="object 167"/>
          <p:cNvSpPr/>
          <p:nvPr/>
        </p:nvSpPr>
        <p:spPr>
          <a:xfrm>
            <a:off x="6012179" y="2436876"/>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6633C8"/>
          </a:solidFill>
        </p:spPr>
        <p:txBody>
          <a:bodyPr wrap="square" lIns="0" tIns="0" rIns="0" bIns="0" rtlCol="0"/>
          <a:lstStyle/>
          <a:p>
            <a:endParaRPr/>
          </a:p>
        </p:txBody>
      </p:sp>
      <p:sp>
        <p:nvSpPr>
          <p:cNvPr id="168" name="object 168"/>
          <p:cNvSpPr/>
          <p:nvPr/>
        </p:nvSpPr>
        <p:spPr>
          <a:xfrm>
            <a:off x="6012179" y="2436876"/>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69" name="object 169"/>
          <p:cNvSpPr/>
          <p:nvPr/>
        </p:nvSpPr>
        <p:spPr>
          <a:xfrm>
            <a:off x="6012179" y="27233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170" name="object 170"/>
          <p:cNvSpPr/>
          <p:nvPr/>
        </p:nvSpPr>
        <p:spPr>
          <a:xfrm>
            <a:off x="6012179" y="27233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71" name="object 171"/>
          <p:cNvSpPr/>
          <p:nvPr/>
        </p:nvSpPr>
        <p:spPr>
          <a:xfrm>
            <a:off x="6012179" y="300990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172" name="object 172"/>
          <p:cNvSpPr/>
          <p:nvPr/>
        </p:nvSpPr>
        <p:spPr>
          <a:xfrm>
            <a:off x="6012179" y="300990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73" name="object 173"/>
          <p:cNvSpPr/>
          <p:nvPr/>
        </p:nvSpPr>
        <p:spPr>
          <a:xfrm>
            <a:off x="6012179" y="329641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666666"/>
          </a:solidFill>
        </p:spPr>
        <p:txBody>
          <a:bodyPr wrap="square" lIns="0" tIns="0" rIns="0" bIns="0" rtlCol="0"/>
          <a:lstStyle/>
          <a:p>
            <a:endParaRPr/>
          </a:p>
        </p:txBody>
      </p:sp>
      <p:sp>
        <p:nvSpPr>
          <p:cNvPr id="174" name="object 174"/>
          <p:cNvSpPr/>
          <p:nvPr/>
        </p:nvSpPr>
        <p:spPr>
          <a:xfrm>
            <a:off x="6012179" y="329641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75" name="object 175"/>
          <p:cNvSpPr txBox="1"/>
          <p:nvPr/>
        </p:nvSpPr>
        <p:spPr>
          <a:xfrm>
            <a:off x="6141465" y="2287788"/>
            <a:ext cx="847090" cy="1169670"/>
          </a:xfrm>
          <a:prstGeom prst="rect">
            <a:avLst/>
          </a:prstGeom>
        </p:spPr>
        <p:txBody>
          <a:bodyPr vert="horz" wrap="square" lIns="0" tIns="0" rIns="0" bIns="0" rtlCol="0">
            <a:spAutoFit/>
          </a:bodyPr>
          <a:lstStyle/>
          <a:p>
            <a:pPr marL="12700" marR="5080">
              <a:lnSpc>
                <a:spcPct val="134400"/>
              </a:lnSpc>
            </a:pPr>
            <a:r>
              <a:rPr sz="1400" spc="-10" dirty="0">
                <a:latin typeface="Univers for BP"/>
                <a:cs typeface="Univers for BP"/>
              </a:rPr>
              <a:t>E</a:t>
            </a:r>
            <a:r>
              <a:rPr sz="1400" dirty="0">
                <a:latin typeface="Univers for BP"/>
                <a:cs typeface="Univers for BP"/>
              </a:rPr>
              <a:t>le</a:t>
            </a:r>
            <a:r>
              <a:rPr sz="1400" spc="-10" dirty="0">
                <a:latin typeface="Univers for BP"/>
                <a:cs typeface="Univers for BP"/>
              </a:rPr>
              <a:t>c</a:t>
            </a:r>
            <a:r>
              <a:rPr sz="1400" dirty="0">
                <a:latin typeface="Univers for BP"/>
                <a:cs typeface="Univers for BP"/>
              </a:rPr>
              <a:t>t</a:t>
            </a:r>
            <a:r>
              <a:rPr sz="1400" spc="-10" dirty="0">
                <a:latin typeface="Univers for BP"/>
                <a:cs typeface="Univers for BP"/>
              </a:rPr>
              <a:t>ri</a:t>
            </a:r>
            <a:r>
              <a:rPr sz="1400" dirty="0">
                <a:latin typeface="Univers for BP"/>
                <a:cs typeface="Univers for BP"/>
              </a:rPr>
              <a:t>c</a:t>
            </a:r>
            <a:r>
              <a:rPr sz="1400" spc="-10" dirty="0">
                <a:latin typeface="Univers for BP"/>
                <a:cs typeface="Univers for BP"/>
              </a:rPr>
              <a:t>i</a:t>
            </a:r>
            <a:r>
              <a:rPr sz="1400" dirty="0">
                <a:latin typeface="Univers for BP"/>
                <a:cs typeface="Univers for BP"/>
              </a:rPr>
              <a:t>ty  </a:t>
            </a:r>
            <a:r>
              <a:rPr sz="1400" spc="-5" dirty="0">
                <a:latin typeface="Univers for BP"/>
                <a:cs typeface="Univers for BP"/>
              </a:rPr>
              <a:t>Gas</a:t>
            </a:r>
            <a:endParaRPr sz="1400">
              <a:latin typeface="Univers for BP"/>
              <a:cs typeface="Univers for BP"/>
            </a:endParaRPr>
          </a:p>
          <a:p>
            <a:pPr marL="12700" marR="450215">
              <a:lnSpc>
                <a:spcPts val="2260"/>
              </a:lnSpc>
              <a:spcBef>
                <a:spcPts val="170"/>
              </a:spcBef>
            </a:pPr>
            <a:r>
              <a:rPr sz="1400" spc="-5" dirty="0">
                <a:latin typeface="Univers for BP"/>
                <a:cs typeface="Univers for BP"/>
              </a:rPr>
              <a:t>Oil  </a:t>
            </a:r>
            <a:r>
              <a:rPr sz="1400" dirty="0">
                <a:latin typeface="Univers for BP"/>
                <a:cs typeface="Univers for BP"/>
              </a:rPr>
              <a:t>C</a:t>
            </a:r>
            <a:r>
              <a:rPr sz="1400" spc="-10" dirty="0">
                <a:latin typeface="Univers for BP"/>
                <a:cs typeface="Univers for BP"/>
              </a:rPr>
              <a:t>o</a:t>
            </a:r>
            <a:r>
              <a:rPr sz="1400" dirty="0">
                <a:latin typeface="Univers for BP"/>
                <a:cs typeface="Univers for BP"/>
              </a:rPr>
              <a:t>al</a:t>
            </a:r>
            <a:endParaRPr sz="1400">
              <a:latin typeface="Univers for BP"/>
              <a:cs typeface="Univers for BP"/>
            </a:endParaRPr>
          </a:p>
        </p:txBody>
      </p:sp>
      <p:sp>
        <p:nvSpPr>
          <p:cNvPr id="176" name="object 176"/>
          <p:cNvSpPr/>
          <p:nvPr/>
        </p:nvSpPr>
        <p:spPr>
          <a:xfrm>
            <a:off x="7555992" y="2304288"/>
            <a:ext cx="0" cy="3530600"/>
          </a:xfrm>
          <a:custGeom>
            <a:avLst/>
            <a:gdLst/>
            <a:ahLst/>
            <a:cxnLst/>
            <a:rect l="l" t="t" r="r" b="b"/>
            <a:pathLst>
              <a:path h="3530600">
                <a:moveTo>
                  <a:pt x="0" y="0"/>
                </a:moveTo>
                <a:lnTo>
                  <a:pt x="0" y="3529977"/>
                </a:lnTo>
              </a:path>
            </a:pathLst>
          </a:custGeom>
          <a:ln w="9144">
            <a:solidFill>
              <a:srgbClr val="4D4D4D"/>
            </a:solidFill>
            <a:prstDash val="sysDash"/>
          </a:ln>
        </p:spPr>
        <p:txBody>
          <a:bodyPr wrap="square" lIns="0" tIns="0" rIns="0" bIns="0" rtlCol="0"/>
          <a:lstStyle/>
          <a:p>
            <a:endParaRPr/>
          </a:p>
        </p:txBody>
      </p:sp>
      <p:sp>
        <p:nvSpPr>
          <p:cNvPr id="177" name="object 177"/>
          <p:cNvSpPr/>
          <p:nvPr/>
        </p:nvSpPr>
        <p:spPr>
          <a:xfrm>
            <a:off x="519683" y="120395"/>
            <a:ext cx="1470660" cy="253365"/>
          </a:xfrm>
          <a:custGeom>
            <a:avLst/>
            <a:gdLst/>
            <a:ahLst/>
            <a:cxnLst/>
            <a:rect l="l" t="t" r="r" b="b"/>
            <a:pathLst>
              <a:path w="1470660" h="253365">
                <a:moveTo>
                  <a:pt x="1428496"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1428496" y="252983"/>
                </a:lnTo>
                <a:lnTo>
                  <a:pt x="1444888" y="249664"/>
                </a:lnTo>
                <a:lnTo>
                  <a:pt x="1458293" y="240617"/>
                </a:lnTo>
                <a:lnTo>
                  <a:pt x="1467340" y="227212"/>
                </a:lnTo>
                <a:lnTo>
                  <a:pt x="1470660" y="210820"/>
                </a:lnTo>
                <a:lnTo>
                  <a:pt x="1470660" y="42163"/>
                </a:lnTo>
                <a:lnTo>
                  <a:pt x="1467340" y="25771"/>
                </a:lnTo>
                <a:lnTo>
                  <a:pt x="1458293" y="12366"/>
                </a:lnTo>
                <a:lnTo>
                  <a:pt x="1444888" y="3319"/>
                </a:lnTo>
                <a:lnTo>
                  <a:pt x="1428496" y="0"/>
                </a:lnTo>
                <a:close/>
              </a:path>
            </a:pathLst>
          </a:custGeom>
          <a:solidFill>
            <a:srgbClr val="CFE0A2"/>
          </a:solidFill>
        </p:spPr>
        <p:txBody>
          <a:bodyPr wrap="square" lIns="0" tIns="0" rIns="0" bIns="0" rtlCol="0"/>
          <a:lstStyle/>
          <a:p>
            <a:endParaRPr/>
          </a:p>
        </p:txBody>
      </p:sp>
      <p:sp>
        <p:nvSpPr>
          <p:cNvPr id="178" name="object 178"/>
          <p:cNvSpPr txBox="1"/>
          <p:nvPr/>
        </p:nvSpPr>
        <p:spPr>
          <a:xfrm>
            <a:off x="610920" y="141223"/>
            <a:ext cx="124460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90" dirty="0">
                <a:latin typeface="Univers for BP"/>
                <a:cs typeface="Univers for BP"/>
              </a:rPr>
              <a:t> </a:t>
            </a:r>
            <a:r>
              <a:rPr sz="1250" i="1" spc="-30" dirty="0">
                <a:latin typeface="Univers for BP"/>
                <a:cs typeface="Univers for BP"/>
              </a:rPr>
              <a:t>Industry</a:t>
            </a:r>
            <a:endParaRPr sz="1250">
              <a:latin typeface="Univers for BP"/>
              <a:cs typeface="Univers for BP"/>
            </a:endParaRPr>
          </a:p>
        </p:txBody>
      </p:sp>
      <p:sp>
        <p:nvSpPr>
          <p:cNvPr id="181" name="object 181"/>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26</a:t>
            </a:fld>
            <a:endParaRPr dirty="0"/>
          </a:p>
        </p:txBody>
      </p:sp>
      <p:sp>
        <p:nvSpPr>
          <p:cNvPr id="182" name="object 182"/>
          <p:cNvSpPr txBox="1"/>
          <p:nvPr/>
        </p:nvSpPr>
        <p:spPr>
          <a:xfrm>
            <a:off x="8627491" y="6613276"/>
            <a:ext cx="942340" cy="179070"/>
          </a:xfrm>
          <a:prstGeom prst="rect">
            <a:avLst/>
          </a:prstGeom>
        </p:spPr>
        <p:txBody>
          <a:bodyPr vert="horz" wrap="square" lIns="0" tIns="6985" rIns="0" bIns="0" rtlCol="0">
            <a:spAutoFit/>
          </a:bodyPr>
          <a:lstStyle/>
          <a:p>
            <a:pPr marL="12700">
              <a:lnSpc>
                <a:spcPct val="100000"/>
              </a:lnSpc>
              <a:spcBef>
                <a:spcPts val="55"/>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
        <p:nvSpPr>
          <p:cNvPr id="179" name="object 179"/>
          <p:cNvSpPr txBox="1"/>
          <p:nvPr/>
        </p:nvSpPr>
        <p:spPr>
          <a:xfrm>
            <a:off x="488695" y="1108202"/>
            <a:ext cx="4262120" cy="920750"/>
          </a:xfrm>
          <a:prstGeom prst="rect">
            <a:avLst/>
          </a:prstGeom>
        </p:spPr>
        <p:txBody>
          <a:bodyPr vert="horz" wrap="square" lIns="0" tIns="0" rIns="0" bIns="0" rtlCol="0">
            <a:spAutoFit/>
          </a:bodyPr>
          <a:lstStyle/>
          <a:p>
            <a:pPr marL="1105535" marR="5080" indent="-770255">
              <a:lnSpc>
                <a:spcPct val="100000"/>
              </a:lnSpc>
            </a:pPr>
            <a:r>
              <a:rPr sz="1800" dirty="0">
                <a:latin typeface="Univers for BP"/>
                <a:cs typeface="Univers for BP"/>
              </a:rPr>
              <a:t>Growth in final </a:t>
            </a:r>
            <a:r>
              <a:rPr sz="1800" spc="-5" dirty="0">
                <a:latin typeface="Univers for BP"/>
                <a:cs typeface="Univers for BP"/>
              </a:rPr>
              <a:t>energy</a:t>
            </a:r>
            <a:r>
              <a:rPr sz="1800" spc="-80" dirty="0">
                <a:latin typeface="Univers for BP"/>
                <a:cs typeface="Univers for BP"/>
              </a:rPr>
              <a:t> </a:t>
            </a:r>
            <a:r>
              <a:rPr sz="1800" dirty="0">
                <a:latin typeface="Univers for BP"/>
                <a:cs typeface="Univers for BP"/>
              </a:rPr>
              <a:t>consumption  in industry* by</a:t>
            </a:r>
            <a:r>
              <a:rPr sz="1800" spc="-95" dirty="0">
                <a:latin typeface="Univers for BP"/>
                <a:cs typeface="Univers for BP"/>
              </a:rPr>
              <a:t> </a:t>
            </a:r>
            <a:r>
              <a:rPr sz="1800" spc="-5" dirty="0">
                <a:latin typeface="Univers for BP"/>
                <a:cs typeface="Univers for BP"/>
              </a:rPr>
              <a:t>region</a:t>
            </a:r>
            <a:endParaRPr sz="1800">
              <a:latin typeface="Univers for BP"/>
              <a:cs typeface="Univers for BP"/>
            </a:endParaRPr>
          </a:p>
          <a:p>
            <a:pPr marL="12700">
              <a:lnSpc>
                <a:spcPct val="100000"/>
              </a:lnSpc>
              <a:spcBef>
                <a:spcPts val="1075"/>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180" name="object 180"/>
          <p:cNvSpPr txBox="1"/>
          <p:nvPr/>
        </p:nvSpPr>
        <p:spPr>
          <a:xfrm>
            <a:off x="5303646" y="1108202"/>
            <a:ext cx="3723640" cy="900430"/>
          </a:xfrm>
          <a:prstGeom prst="rect">
            <a:avLst/>
          </a:prstGeom>
        </p:spPr>
        <p:txBody>
          <a:bodyPr vert="horz" wrap="square" lIns="0" tIns="0" rIns="0" bIns="0" rtlCol="0">
            <a:spAutoFit/>
          </a:bodyPr>
          <a:lstStyle/>
          <a:p>
            <a:pPr marL="1260475" marR="5080" indent="-636270">
              <a:lnSpc>
                <a:spcPct val="100000"/>
              </a:lnSpc>
            </a:pPr>
            <a:r>
              <a:rPr sz="1800" dirty="0">
                <a:latin typeface="Univers for BP"/>
                <a:cs typeface="Univers for BP"/>
              </a:rPr>
              <a:t>Final </a:t>
            </a:r>
            <a:r>
              <a:rPr sz="1800" spc="-5" dirty="0">
                <a:latin typeface="Univers for BP"/>
                <a:cs typeface="Univers for BP"/>
              </a:rPr>
              <a:t>energy </a:t>
            </a:r>
            <a:r>
              <a:rPr sz="1800" dirty="0">
                <a:latin typeface="Univers for BP"/>
                <a:cs typeface="Univers for BP"/>
              </a:rPr>
              <a:t>consumption</a:t>
            </a:r>
            <a:r>
              <a:rPr sz="1800" spc="-95" dirty="0">
                <a:latin typeface="Univers for BP"/>
                <a:cs typeface="Univers for BP"/>
              </a:rPr>
              <a:t> </a:t>
            </a:r>
            <a:r>
              <a:rPr sz="1800" dirty="0">
                <a:latin typeface="Univers for BP"/>
                <a:cs typeface="Univers for BP"/>
              </a:rPr>
              <a:t>in  industry* by</a:t>
            </a:r>
            <a:r>
              <a:rPr sz="1800" spc="-110" dirty="0">
                <a:latin typeface="Univers for BP"/>
                <a:cs typeface="Univers for BP"/>
              </a:rPr>
              <a:t> </a:t>
            </a:r>
            <a:r>
              <a:rPr sz="1800" dirty="0">
                <a:latin typeface="Univers for BP"/>
                <a:cs typeface="Univers for BP"/>
              </a:rPr>
              <a:t>fuel</a:t>
            </a:r>
            <a:endParaRPr sz="1800">
              <a:latin typeface="Univers for BP"/>
              <a:cs typeface="Univers for BP"/>
            </a:endParaRPr>
          </a:p>
          <a:p>
            <a:pPr marL="12700">
              <a:lnSpc>
                <a:spcPct val="100000"/>
              </a:lnSpc>
              <a:spcBef>
                <a:spcPts val="915"/>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9689"/>
            <a:ext cx="6880225" cy="361950"/>
          </a:xfrm>
          <a:prstGeom prst="rect">
            <a:avLst/>
          </a:prstGeom>
        </p:spPr>
        <p:txBody>
          <a:bodyPr vert="horz" wrap="square" lIns="0" tIns="0" rIns="0" bIns="0" rtlCol="0">
            <a:spAutoFit/>
          </a:bodyPr>
          <a:lstStyle/>
          <a:p>
            <a:pPr marL="12700">
              <a:lnSpc>
                <a:spcPct val="100000"/>
              </a:lnSpc>
            </a:pPr>
            <a:r>
              <a:rPr spc="-5" dirty="0"/>
              <a:t>…as China’s rapid industrialization comes to an</a:t>
            </a:r>
            <a:r>
              <a:rPr spc="175" dirty="0"/>
              <a:t> </a:t>
            </a:r>
            <a:r>
              <a:rPr spc="-5" dirty="0"/>
              <a:t>end</a:t>
            </a:r>
          </a:p>
        </p:txBody>
      </p:sp>
      <p:sp>
        <p:nvSpPr>
          <p:cNvPr id="3" name="object 3"/>
          <p:cNvSpPr txBox="1"/>
          <p:nvPr/>
        </p:nvSpPr>
        <p:spPr>
          <a:xfrm>
            <a:off x="501802" y="1358519"/>
            <a:ext cx="8973185" cy="4688840"/>
          </a:xfrm>
          <a:prstGeom prst="rect">
            <a:avLst/>
          </a:prstGeom>
        </p:spPr>
        <p:txBody>
          <a:bodyPr vert="horz" wrap="square" lIns="0" tIns="0" rIns="0" bIns="0" rtlCol="0">
            <a:spAutoFit/>
          </a:bodyPr>
          <a:lstStyle/>
          <a:p>
            <a:pPr marL="287020" marR="10668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slower growth </a:t>
            </a:r>
            <a:r>
              <a:rPr sz="1800" b="0" dirty="0">
                <a:latin typeface="Univers for BP Light"/>
                <a:cs typeface="Univers for BP Light"/>
              </a:rPr>
              <a:t>of </a:t>
            </a:r>
            <a:r>
              <a:rPr sz="1800" b="0" spc="-5" dirty="0">
                <a:latin typeface="Univers for BP Light"/>
                <a:cs typeface="Univers for BP Light"/>
              </a:rPr>
              <a:t>energy consumption within </a:t>
            </a:r>
            <a:r>
              <a:rPr sz="1800" b="0" dirty="0">
                <a:latin typeface="Univers for BP Light"/>
                <a:cs typeface="Univers for BP Light"/>
              </a:rPr>
              <a:t>the </a:t>
            </a:r>
            <a:r>
              <a:rPr sz="1800" b="0" spc="-5" dirty="0">
                <a:latin typeface="Univers for BP Light"/>
                <a:cs typeface="Univers for BP Light"/>
              </a:rPr>
              <a:t>industrial sector (excluding </a:t>
            </a:r>
            <a:r>
              <a:rPr sz="1800" b="0" dirty="0">
                <a:latin typeface="Univers for BP Light"/>
                <a:cs typeface="Univers for BP Light"/>
              </a:rPr>
              <a:t>the  </a:t>
            </a:r>
            <a:r>
              <a:rPr sz="1800" b="0" spc="-5" dirty="0">
                <a:latin typeface="Univers for BP Light"/>
                <a:cs typeface="Univers for BP Light"/>
              </a:rPr>
              <a:t>non-combusted use of fuels) masks sharply differing trends across </a:t>
            </a:r>
            <a:r>
              <a:rPr sz="1800" b="0" spc="-10" dirty="0">
                <a:latin typeface="Univers for BP Light"/>
                <a:cs typeface="Univers for BP Light"/>
              </a:rPr>
              <a:t>regions </a:t>
            </a:r>
            <a:r>
              <a:rPr sz="1800" b="0" dirty="0">
                <a:latin typeface="Univers for BP Light"/>
                <a:cs typeface="Univers for BP Light"/>
              </a:rPr>
              <a:t>as </a:t>
            </a:r>
            <a:r>
              <a:rPr sz="1800" b="0" spc="-5" dirty="0">
                <a:latin typeface="Univers for BP Light"/>
                <a:cs typeface="Univers for BP Light"/>
              </a:rPr>
              <a:t>the  global composition </a:t>
            </a:r>
            <a:r>
              <a:rPr sz="1800" b="0" dirty="0">
                <a:latin typeface="Univers for BP Light"/>
                <a:cs typeface="Univers for BP Light"/>
              </a:rPr>
              <a:t>of </a:t>
            </a:r>
            <a:r>
              <a:rPr sz="1800" b="0" spc="-5" dirty="0">
                <a:latin typeface="Univers for BP Light"/>
                <a:cs typeface="Univers for BP Light"/>
              </a:rPr>
              <a:t>industrial production</a:t>
            </a:r>
            <a:r>
              <a:rPr sz="1800" b="0" spc="85" dirty="0">
                <a:latin typeface="Univers for BP Light"/>
                <a:cs typeface="Univers for BP Light"/>
              </a:rPr>
              <a:t> </a:t>
            </a:r>
            <a:r>
              <a:rPr sz="1800" b="0" spc="-5" dirty="0">
                <a:latin typeface="Univers for BP Light"/>
                <a:cs typeface="Univers for BP Light"/>
              </a:rPr>
              <a:t>shifts.</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After </a:t>
            </a:r>
            <a:r>
              <a:rPr sz="1800" b="0" spc="-5" dirty="0">
                <a:latin typeface="Univers for BP Light"/>
                <a:cs typeface="Univers for BP Light"/>
              </a:rPr>
              <a:t>tripling over </a:t>
            </a:r>
            <a:r>
              <a:rPr sz="1800" b="0" dirty="0">
                <a:latin typeface="Univers for BP Light"/>
                <a:cs typeface="Univers for BP Light"/>
              </a:rPr>
              <a:t>the </a:t>
            </a:r>
            <a:r>
              <a:rPr sz="1800" b="0" spc="-5" dirty="0">
                <a:latin typeface="Univers for BP Light"/>
                <a:cs typeface="Univers for BP Light"/>
              </a:rPr>
              <a:t>past </a:t>
            </a:r>
            <a:r>
              <a:rPr sz="1800" b="0" dirty="0">
                <a:latin typeface="Univers for BP Light"/>
                <a:cs typeface="Univers for BP Light"/>
              </a:rPr>
              <a:t>15 years,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Chinese industrial energy demand </a:t>
            </a:r>
            <a:r>
              <a:rPr sz="1800" b="0" dirty="0">
                <a:latin typeface="Univers for BP Light"/>
                <a:cs typeface="Univers for BP Light"/>
              </a:rPr>
              <a:t>in  the ET </a:t>
            </a:r>
            <a:r>
              <a:rPr sz="1800" b="0" spc="-5" dirty="0">
                <a:latin typeface="Univers for BP Light"/>
                <a:cs typeface="Univers for BP Light"/>
              </a:rPr>
              <a:t>scenario slows </a:t>
            </a:r>
            <a:r>
              <a:rPr sz="1800" b="0" dirty="0">
                <a:latin typeface="Univers for BP Light"/>
                <a:cs typeface="Univers for BP Light"/>
              </a:rPr>
              <a:t>to a </a:t>
            </a:r>
            <a:r>
              <a:rPr sz="1800" b="0" spc="-5" dirty="0">
                <a:latin typeface="Univers for BP Light"/>
                <a:cs typeface="Univers for BP Light"/>
              </a:rPr>
              <a:t>virtual standstill, </a:t>
            </a:r>
            <a:r>
              <a:rPr sz="1800" b="0" dirty="0">
                <a:latin typeface="Univers for BP Light"/>
                <a:cs typeface="Univers for BP Light"/>
              </a:rPr>
              <a:t>as the </a:t>
            </a:r>
            <a:r>
              <a:rPr sz="1800" b="0" spc="-5" dirty="0">
                <a:latin typeface="Univers for BP Light"/>
                <a:cs typeface="Univers for BP Light"/>
              </a:rPr>
              <a:t>Chinese economy transitions </a:t>
            </a:r>
            <a:r>
              <a:rPr sz="1800" b="0" dirty="0">
                <a:latin typeface="Univers for BP Light"/>
                <a:cs typeface="Univers for BP Light"/>
              </a:rPr>
              <a:t>away  from </a:t>
            </a:r>
            <a:r>
              <a:rPr sz="1800" b="0" spc="-5" dirty="0">
                <a:latin typeface="Univers for BP Light"/>
                <a:cs typeface="Univers for BP Light"/>
              </a:rPr>
              <a:t>energy-intensive industrial sectors, </a:t>
            </a:r>
            <a:r>
              <a:rPr sz="1800" b="0" dirty="0">
                <a:latin typeface="Univers for BP Light"/>
                <a:cs typeface="Univers for BP Light"/>
              </a:rPr>
              <a:t>such as </a:t>
            </a:r>
            <a:r>
              <a:rPr sz="1800" b="0" spc="-5" dirty="0">
                <a:latin typeface="Univers for BP Light"/>
                <a:cs typeface="Univers for BP Light"/>
              </a:rPr>
              <a:t>steel </a:t>
            </a:r>
            <a:r>
              <a:rPr sz="1800" b="0" dirty="0">
                <a:latin typeface="Univers for BP Light"/>
                <a:cs typeface="Univers for BP Light"/>
              </a:rPr>
              <a:t>and </a:t>
            </a:r>
            <a:r>
              <a:rPr sz="1800" b="0" spc="-5" dirty="0">
                <a:latin typeface="Univers for BP Light"/>
                <a:cs typeface="Univers for BP Light"/>
              </a:rPr>
              <a:t>cement, towards less  energy-intensive service </a:t>
            </a:r>
            <a:r>
              <a:rPr sz="1800" b="0" dirty="0">
                <a:latin typeface="Univers for BP Light"/>
                <a:cs typeface="Univers for BP Light"/>
              </a:rPr>
              <a:t>and </a:t>
            </a:r>
            <a:r>
              <a:rPr sz="1800" b="0" spc="-5" dirty="0">
                <a:latin typeface="Univers for BP Light"/>
                <a:cs typeface="Univers for BP Light"/>
              </a:rPr>
              <a:t>consumer-facing</a:t>
            </a:r>
            <a:r>
              <a:rPr sz="1800" b="0" spc="40" dirty="0">
                <a:latin typeface="Univers for BP Light"/>
                <a:cs typeface="Univers for BP Light"/>
              </a:rPr>
              <a:t> </a:t>
            </a:r>
            <a:r>
              <a:rPr sz="1800" b="0" spc="-5" dirty="0">
                <a:latin typeface="Univers for BP Light"/>
                <a:cs typeface="Univers for BP Light"/>
              </a:rPr>
              <a:t>sectors.</a:t>
            </a:r>
            <a:endParaRPr sz="1800">
              <a:latin typeface="Univers for BP Light"/>
              <a:cs typeface="Univers for BP Light"/>
            </a:endParaRPr>
          </a:p>
          <a:p>
            <a:pPr marL="287020" marR="16510" indent="-274320" algn="just">
              <a:lnSpc>
                <a:spcPct val="100000"/>
              </a:lnSpc>
              <a:spcBef>
                <a:spcPts val="1080"/>
              </a:spcBef>
              <a:buClr>
                <a:srgbClr val="009900"/>
              </a:buClr>
              <a:buFont typeface="Univers for BP"/>
              <a:buChar char="•"/>
              <a:tabLst>
                <a:tab pos="287020" algn="l"/>
              </a:tabLst>
            </a:pPr>
            <a:r>
              <a:rPr sz="1800" b="0" dirty="0">
                <a:latin typeface="Univers for BP Light"/>
                <a:cs typeface="Univers for BP Light"/>
              </a:rPr>
              <a:t>Some of this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industrial production </a:t>
            </a:r>
            <a:r>
              <a:rPr sz="1800" b="0" dirty="0">
                <a:latin typeface="Univers for BP Light"/>
                <a:cs typeface="Univers for BP Light"/>
              </a:rPr>
              <a:t>is </a:t>
            </a:r>
            <a:r>
              <a:rPr sz="1800" b="0" spc="-5" dirty="0">
                <a:latin typeface="Univers for BP Light"/>
                <a:cs typeface="Univers for BP Light"/>
              </a:rPr>
              <a:t>displaced </a:t>
            </a:r>
            <a:r>
              <a:rPr sz="1800" b="0" dirty="0">
                <a:latin typeface="Univers for BP Light"/>
                <a:cs typeface="Univers for BP Light"/>
              </a:rPr>
              <a:t>to </a:t>
            </a:r>
            <a:r>
              <a:rPr sz="1800" b="0" spc="-5" dirty="0">
                <a:latin typeface="Univers for BP Light"/>
                <a:cs typeface="Univers for BP Light"/>
              </a:rPr>
              <a:t>lower-income economies,  </a:t>
            </a:r>
            <a:r>
              <a:rPr sz="1800" b="0" dirty="0">
                <a:latin typeface="Univers for BP Light"/>
                <a:cs typeface="Univers for BP Light"/>
              </a:rPr>
              <a:t>with </a:t>
            </a:r>
            <a:r>
              <a:rPr sz="1800" b="0" spc="-5" dirty="0">
                <a:latin typeface="Univers for BP Light"/>
                <a:cs typeface="Univers for BP Light"/>
              </a:rPr>
              <a:t>India, other emerging </a:t>
            </a:r>
            <a:r>
              <a:rPr sz="1800" b="0" dirty="0">
                <a:latin typeface="Univers for BP Light"/>
                <a:cs typeface="Univers for BP Light"/>
              </a:rPr>
              <a:t>Asia </a:t>
            </a:r>
            <a:r>
              <a:rPr sz="1800" b="0" spc="-5" dirty="0">
                <a:latin typeface="Univers for BP Light"/>
                <a:cs typeface="Univers for BP Light"/>
              </a:rPr>
              <a:t>and </a:t>
            </a:r>
            <a:r>
              <a:rPr sz="1800" b="0" dirty="0">
                <a:latin typeface="Univers for BP Light"/>
                <a:cs typeface="Univers for BP Light"/>
              </a:rPr>
              <a:t>Africa </a:t>
            </a:r>
            <a:r>
              <a:rPr sz="1800" b="0" spc="-5" dirty="0">
                <a:latin typeface="Univers for BP Light"/>
                <a:cs typeface="Univers for BP Light"/>
              </a:rPr>
              <a:t>together accounting </a:t>
            </a:r>
            <a:r>
              <a:rPr sz="1800" b="0" dirty="0">
                <a:latin typeface="Univers for BP Light"/>
                <a:cs typeface="Univers for BP Light"/>
              </a:rPr>
              <a:t>for </a:t>
            </a:r>
            <a:r>
              <a:rPr sz="1800" b="0" spc="-5" dirty="0">
                <a:latin typeface="Univers for BP Light"/>
                <a:cs typeface="Univers for BP Light"/>
              </a:rPr>
              <a:t>around 70% </a:t>
            </a:r>
            <a:r>
              <a:rPr sz="1800" b="0" dirty="0">
                <a:latin typeface="Univers for BP Light"/>
                <a:cs typeface="Univers for BP Light"/>
              </a:rPr>
              <a:t>of 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industrial energy</a:t>
            </a:r>
            <a:r>
              <a:rPr sz="1800" b="0" spc="20" dirty="0">
                <a:latin typeface="Univers for BP Light"/>
                <a:cs typeface="Univers for BP Light"/>
              </a:rPr>
              <a:t> </a:t>
            </a:r>
            <a:r>
              <a:rPr sz="1800" b="0" spc="-5" dirty="0">
                <a:latin typeface="Univers for BP Light"/>
                <a:cs typeface="Univers for BP Light"/>
              </a:rPr>
              <a:t>consumption.</a:t>
            </a:r>
            <a:endParaRPr sz="1800">
              <a:latin typeface="Univers for BP Light"/>
              <a:cs typeface="Univers for BP Light"/>
            </a:endParaRPr>
          </a:p>
          <a:p>
            <a:pPr marL="287020" marR="43942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This shift in industrial composition </a:t>
            </a:r>
            <a:r>
              <a:rPr sz="1800" b="0" dirty="0">
                <a:latin typeface="Univers for BP Light"/>
                <a:cs typeface="Univers for BP Light"/>
              </a:rPr>
              <a:t>is </a:t>
            </a:r>
            <a:r>
              <a:rPr sz="1800" b="0" spc="-5" dirty="0">
                <a:latin typeface="Univers for BP Light"/>
                <a:cs typeface="Univers for BP Light"/>
              </a:rPr>
              <a:t>accompanied by coal-to-gas switching,  particularly </a:t>
            </a:r>
            <a:r>
              <a:rPr sz="1800" b="0" dirty="0">
                <a:latin typeface="Univers for BP Light"/>
                <a:cs typeface="Univers for BP Light"/>
              </a:rPr>
              <a:t>in </a:t>
            </a:r>
            <a:r>
              <a:rPr sz="1800" b="0" spc="-5" dirty="0">
                <a:latin typeface="Univers for BP Light"/>
                <a:cs typeface="Univers for BP Light"/>
              </a:rPr>
              <a:t>China, </a:t>
            </a:r>
            <a:r>
              <a:rPr sz="1800" b="0" dirty="0">
                <a:latin typeface="Univers for BP Light"/>
                <a:cs typeface="Univers for BP Light"/>
              </a:rPr>
              <a:t>with the share of </a:t>
            </a:r>
            <a:r>
              <a:rPr sz="1800" b="0" spc="-5" dirty="0">
                <a:latin typeface="Univers for BP Light"/>
                <a:cs typeface="Univers for BP Light"/>
              </a:rPr>
              <a:t>industrial energy provided </a:t>
            </a:r>
            <a:r>
              <a:rPr sz="1800" b="0" dirty="0">
                <a:latin typeface="Univers for BP Light"/>
                <a:cs typeface="Univers for BP Light"/>
              </a:rPr>
              <a:t>by </a:t>
            </a:r>
            <a:r>
              <a:rPr sz="1800" b="0" spc="-5" dirty="0">
                <a:latin typeface="Univers for BP Light"/>
                <a:cs typeface="Univers for BP Light"/>
              </a:rPr>
              <a:t>coal declining  </a:t>
            </a:r>
            <a:r>
              <a:rPr sz="1800" b="0" dirty="0">
                <a:latin typeface="Univers for BP Light"/>
                <a:cs typeface="Univers for BP Light"/>
              </a:rPr>
              <a:t>from </a:t>
            </a:r>
            <a:r>
              <a:rPr sz="1800" b="0" spc="-5" dirty="0">
                <a:latin typeface="Univers for BP Light"/>
                <a:cs typeface="Univers for BP Light"/>
              </a:rPr>
              <a:t>almost </a:t>
            </a:r>
            <a:r>
              <a:rPr sz="1800" b="0" dirty="0">
                <a:latin typeface="Univers for BP Light"/>
                <a:cs typeface="Univers for BP Light"/>
              </a:rPr>
              <a:t>a third </a:t>
            </a:r>
            <a:r>
              <a:rPr sz="1800" b="0" spc="-5" dirty="0">
                <a:latin typeface="Univers for BP Light"/>
                <a:cs typeface="Univers for BP Light"/>
              </a:rPr>
              <a:t>today </a:t>
            </a:r>
            <a:r>
              <a:rPr sz="1800" b="0" dirty="0">
                <a:latin typeface="Univers for BP Light"/>
                <a:cs typeface="Univers for BP Light"/>
              </a:rPr>
              <a:t>to </a:t>
            </a:r>
            <a:r>
              <a:rPr sz="1800" b="0" spc="-5" dirty="0">
                <a:latin typeface="Univers for BP Light"/>
                <a:cs typeface="Univers for BP Light"/>
              </a:rPr>
              <a:t>less </a:t>
            </a:r>
            <a:r>
              <a:rPr sz="1800" b="0" dirty="0">
                <a:latin typeface="Univers for BP Light"/>
                <a:cs typeface="Univers for BP Light"/>
              </a:rPr>
              <a:t>than a </a:t>
            </a:r>
            <a:r>
              <a:rPr sz="1800" b="0" spc="-5" dirty="0">
                <a:latin typeface="Univers for BP Light"/>
                <a:cs typeface="Univers for BP Light"/>
              </a:rPr>
              <a:t>quarter </a:t>
            </a:r>
            <a:r>
              <a:rPr sz="1800" b="0" dirty="0">
                <a:latin typeface="Univers for BP Light"/>
                <a:cs typeface="Univers for BP Light"/>
              </a:rPr>
              <a:t>in</a:t>
            </a:r>
            <a:r>
              <a:rPr sz="1800" b="0" spc="-10"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450215"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Natural </a:t>
            </a:r>
            <a:r>
              <a:rPr sz="1800" b="0" dirty="0">
                <a:latin typeface="Univers for BP Light"/>
                <a:cs typeface="Univers for BP Light"/>
              </a:rPr>
              <a:t>gas </a:t>
            </a:r>
            <a:r>
              <a:rPr sz="1800" b="0" spc="-5" dirty="0">
                <a:latin typeface="Univers for BP Light"/>
                <a:cs typeface="Univers for BP Light"/>
              </a:rPr>
              <a:t>and electricity supply </a:t>
            </a:r>
            <a:r>
              <a:rPr sz="1800" b="0" dirty="0">
                <a:latin typeface="Univers for BP Light"/>
                <a:cs typeface="Univers for BP Light"/>
              </a:rPr>
              <a:t>all of the </a:t>
            </a:r>
            <a:r>
              <a:rPr sz="1800" b="0" spc="-5" dirty="0">
                <a:latin typeface="Univers for BP Light"/>
                <a:cs typeface="Univers for BP Light"/>
              </a:rPr>
              <a:t>incremental industrial energy demand,  providing around two-thirds </a:t>
            </a:r>
            <a:r>
              <a:rPr sz="1800" b="0" dirty="0">
                <a:latin typeface="Univers for BP Light"/>
                <a:cs typeface="Univers for BP Light"/>
              </a:rPr>
              <a:t>of total </a:t>
            </a:r>
            <a:r>
              <a:rPr sz="1800" b="0" spc="-5" dirty="0">
                <a:latin typeface="Univers for BP Light"/>
                <a:cs typeface="Univers for BP Light"/>
              </a:rPr>
              <a:t>industrial energy </a:t>
            </a:r>
            <a:r>
              <a:rPr sz="1800" b="0" dirty="0">
                <a:latin typeface="Univers for BP Light"/>
                <a:cs typeface="Univers for BP Light"/>
              </a:rPr>
              <a:t>by</a:t>
            </a:r>
            <a:r>
              <a:rPr sz="1800" b="0" spc="9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p:txBody>
      </p:sp>
      <p:sp>
        <p:nvSpPr>
          <p:cNvPr id="4" name="object 4"/>
          <p:cNvSpPr/>
          <p:nvPr/>
        </p:nvSpPr>
        <p:spPr>
          <a:xfrm>
            <a:off x="519683" y="120395"/>
            <a:ext cx="1470660" cy="253365"/>
          </a:xfrm>
          <a:custGeom>
            <a:avLst/>
            <a:gdLst/>
            <a:ahLst/>
            <a:cxnLst/>
            <a:rect l="l" t="t" r="r" b="b"/>
            <a:pathLst>
              <a:path w="1470660" h="253365">
                <a:moveTo>
                  <a:pt x="1428496"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1428496" y="252983"/>
                </a:lnTo>
                <a:lnTo>
                  <a:pt x="1444888" y="249664"/>
                </a:lnTo>
                <a:lnTo>
                  <a:pt x="1458293" y="240617"/>
                </a:lnTo>
                <a:lnTo>
                  <a:pt x="1467340" y="227212"/>
                </a:lnTo>
                <a:lnTo>
                  <a:pt x="1470660" y="210820"/>
                </a:lnTo>
                <a:lnTo>
                  <a:pt x="1470660" y="42163"/>
                </a:lnTo>
                <a:lnTo>
                  <a:pt x="1467340" y="25771"/>
                </a:lnTo>
                <a:lnTo>
                  <a:pt x="1458293" y="12366"/>
                </a:lnTo>
                <a:lnTo>
                  <a:pt x="1444888" y="3319"/>
                </a:lnTo>
                <a:lnTo>
                  <a:pt x="1428496" y="0"/>
                </a:lnTo>
                <a:close/>
              </a:path>
            </a:pathLst>
          </a:custGeom>
          <a:solidFill>
            <a:srgbClr val="CFE0A2"/>
          </a:solidFill>
        </p:spPr>
        <p:txBody>
          <a:bodyPr wrap="square" lIns="0" tIns="0" rIns="0" bIns="0" rtlCol="0"/>
          <a:lstStyle/>
          <a:p>
            <a:endParaRPr/>
          </a:p>
        </p:txBody>
      </p:sp>
      <p:sp>
        <p:nvSpPr>
          <p:cNvPr id="5" name="object 5"/>
          <p:cNvSpPr txBox="1"/>
          <p:nvPr/>
        </p:nvSpPr>
        <p:spPr>
          <a:xfrm>
            <a:off x="610920" y="141223"/>
            <a:ext cx="124460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90" dirty="0">
                <a:latin typeface="Univers for BP"/>
                <a:cs typeface="Univers for BP"/>
              </a:rPr>
              <a:t> </a:t>
            </a:r>
            <a:r>
              <a:rPr sz="1250" i="1" spc="-30" dirty="0">
                <a:latin typeface="Univers for BP"/>
                <a:cs typeface="Univers for BP"/>
              </a:rPr>
              <a:t>Industry</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27</a:t>
            </a:fld>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8827" y="120395"/>
            <a:ext cx="2109470" cy="253365"/>
          </a:xfrm>
          <a:custGeom>
            <a:avLst/>
            <a:gdLst/>
            <a:ahLst/>
            <a:cxnLst/>
            <a:rect l="l" t="t" r="r" b="b"/>
            <a:pathLst>
              <a:path w="2109470" h="253365">
                <a:moveTo>
                  <a:pt x="2067052"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2067052" y="252983"/>
                </a:lnTo>
                <a:lnTo>
                  <a:pt x="2083444" y="249664"/>
                </a:lnTo>
                <a:lnTo>
                  <a:pt x="2096849" y="240617"/>
                </a:lnTo>
                <a:lnTo>
                  <a:pt x="2105896" y="227212"/>
                </a:lnTo>
                <a:lnTo>
                  <a:pt x="2109216" y="210820"/>
                </a:lnTo>
                <a:lnTo>
                  <a:pt x="2109216" y="42163"/>
                </a:lnTo>
                <a:lnTo>
                  <a:pt x="2105896" y="25771"/>
                </a:lnTo>
                <a:lnTo>
                  <a:pt x="2096849" y="12366"/>
                </a:lnTo>
                <a:lnTo>
                  <a:pt x="2083444" y="3319"/>
                </a:lnTo>
                <a:lnTo>
                  <a:pt x="2067052" y="0"/>
                </a:lnTo>
                <a:close/>
              </a:path>
            </a:pathLst>
          </a:custGeom>
          <a:solidFill>
            <a:srgbClr val="CFE0A2"/>
          </a:solidFill>
        </p:spPr>
        <p:txBody>
          <a:bodyPr wrap="square" lIns="0" tIns="0" rIns="0" bIns="0" rtlCol="0"/>
          <a:lstStyle/>
          <a:p>
            <a:r>
              <a:rPr lang="en-GB" dirty="0"/>
              <a:t> 	 	</a:t>
            </a:r>
            <a:endParaRPr dirty="0"/>
          </a:p>
        </p:txBody>
      </p:sp>
      <p:sp>
        <p:nvSpPr>
          <p:cNvPr id="3" name="object 3"/>
          <p:cNvSpPr txBox="1"/>
          <p:nvPr/>
        </p:nvSpPr>
        <p:spPr>
          <a:xfrm>
            <a:off x="620369" y="141223"/>
            <a:ext cx="181038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70" dirty="0">
                <a:latin typeface="Univers for BP"/>
                <a:cs typeface="Univers for BP"/>
              </a:rPr>
              <a:t> </a:t>
            </a:r>
            <a:r>
              <a:rPr sz="1250" i="1" spc="-35" dirty="0">
                <a:latin typeface="Univers for BP"/>
                <a:cs typeface="Univers for BP"/>
              </a:rPr>
              <a:t>Non-combusted</a:t>
            </a:r>
            <a:endParaRPr sz="1250">
              <a:latin typeface="Univers for BP"/>
              <a:cs typeface="Univers for BP"/>
            </a:endParaRPr>
          </a:p>
        </p:txBody>
      </p:sp>
      <p:sp>
        <p:nvSpPr>
          <p:cNvPr id="4" name="object 4"/>
          <p:cNvSpPr/>
          <p:nvPr/>
        </p:nvSpPr>
        <p:spPr>
          <a:xfrm>
            <a:off x="5955791" y="4997196"/>
            <a:ext cx="353695" cy="622300"/>
          </a:xfrm>
          <a:custGeom>
            <a:avLst/>
            <a:gdLst/>
            <a:ahLst/>
            <a:cxnLst/>
            <a:rect l="l" t="t" r="r" b="b"/>
            <a:pathLst>
              <a:path w="353695" h="622300">
                <a:moveTo>
                  <a:pt x="353568" y="0"/>
                </a:moveTo>
                <a:lnTo>
                  <a:pt x="0" y="0"/>
                </a:lnTo>
                <a:lnTo>
                  <a:pt x="0" y="621791"/>
                </a:lnTo>
                <a:lnTo>
                  <a:pt x="353568" y="621791"/>
                </a:lnTo>
                <a:lnTo>
                  <a:pt x="353568" y="0"/>
                </a:lnTo>
                <a:close/>
              </a:path>
            </a:pathLst>
          </a:custGeom>
          <a:solidFill>
            <a:srgbClr val="6666CC"/>
          </a:solidFill>
        </p:spPr>
        <p:txBody>
          <a:bodyPr wrap="square" lIns="0" tIns="0" rIns="0" bIns="0" rtlCol="0"/>
          <a:lstStyle/>
          <a:p>
            <a:endParaRPr/>
          </a:p>
        </p:txBody>
      </p:sp>
      <p:sp>
        <p:nvSpPr>
          <p:cNvPr id="5" name="object 5"/>
          <p:cNvSpPr/>
          <p:nvPr/>
        </p:nvSpPr>
        <p:spPr>
          <a:xfrm>
            <a:off x="6556247" y="4616196"/>
            <a:ext cx="352425" cy="1003300"/>
          </a:xfrm>
          <a:custGeom>
            <a:avLst/>
            <a:gdLst/>
            <a:ahLst/>
            <a:cxnLst/>
            <a:rect l="l" t="t" r="r" b="b"/>
            <a:pathLst>
              <a:path w="352425" h="1003300">
                <a:moveTo>
                  <a:pt x="352044" y="0"/>
                </a:moveTo>
                <a:lnTo>
                  <a:pt x="0" y="0"/>
                </a:lnTo>
                <a:lnTo>
                  <a:pt x="0" y="1002791"/>
                </a:lnTo>
                <a:lnTo>
                  <a:pt x="352044" y="1002791"/>
                </a:lnTo>
                <a:lnTo>
                  <a:pt x="352044" y="0"/>
                </a:lnTo>
                <a:close/>
              </a:path>
            </a:pathLst>
          </a:custGeom>
          <a:solidFill>
            <a:srgbClr val="6666CC"/>
          </a:solidFill>
        </p:spPr>
        <p:txBody>
          <a:bodyPr wrap="square" lIns="0" tIns="0" rIns="0" bIns="0" rtlCol="0"/>
          <a:lstStyle/>
          <a:p>
            <a:endParaRPr/>
          </a:p>
        </p:txBody>
      </p:sp>
      <p:sp>
        <p:nvSpPr>
          <p:cNvPr id="6" name="object 6"/>
          <p:cNvSpPr/>
          <p:nvPr/>
        </p:nvSpPr>
        <p:spPr>
          <a:xfrm>
            <a:off x="7155180" y="4229100"/>
            <a:ext cx="352425" cy="1390015"/>
          </a:xfrm>
          <a:custGeom>
            <a:avLst/>
            <a:gdLst/>
            <a:ahLst/>
            <a:cxnLst/>
            <a:rect l="l" t="t" r="r" b="b"/>
            <a:pathLst>
              <a:path w="352425" h="1390014">
                <a:moveTo>
                  <a:pt x="352044" y="0"/>
                </a:moveTo>
                <a:lnTo>
                  <a:pt x="0" y="0"/>
                </a:lnTo>
                <a:lnTo>
                  <a:pt x="0" y="1389888"/>
                </a:lnTo>
                <a:lnTo>
                  <a:pt x="352044" y="1389888"/>
                </a:lnTo>
                <a:lnTo>
                  <a:pt x="352044" y="0"/>
                </a:lnTo>
                <a:close/>
              </a:path>
            </a:pathLst>
          </a:custGeom>
          <a:solidFill>
            <a:srgbClr val="6666CC"/>
          </a:solidFill>
        </p:spPr>
        <p:txBody>
          <a:bodyPr wrap="square" lIns="0" tIns="0" rIns="0" bIns="0" rtlCol="0"/>
          <a:lstStyle/>
          <a:p>
            <a:endParaRPr/>
          </a:p>
        </p:txBody>
      </p:sp>
      <p:sp>
        <p:nvSpPr>
          <p:cNvPr id="7" name="object 7"/>
          <p:cNvSpPr/>
          <p:nvPr/>
        </p:nvSpPr>
        <p:spPr>
          <a:xfrm>
            <a:off x="7754111" y="3970020"/>
            <a:ext cx="352425" cy="1649095"/>
          </a:xfrm>
          <a:custGeom>
            <a:avLst/>
            <a:gdLst/>
            <a:ahLst/>
            <a:cxnLst/>
            <a:rect l="l" t="t" r="r" b="b"/>
            <a:pathLst>
              <a:path w="352425" h="1649095">
                <a:moveTo>
                  <a:pt x="352044" y="0"/>
                </a:moveTo>
                <a:lnTo>
                  <a:pt x="0" y="0"/>
                </a:lnTo>
                <a:lnTo>
                  <a:pt x="0" y="1648967"/>
                </a:lnTo>
                <a:lnTo>
                  <a:pt x="352044" y="1648967"/>
                </a:lnTo>
                <a:lnTo>
                  <a:pt x="352044" y="0"/>
                </a:lnTo>
                <a:close/>
              </a:path>
            </a:pathLst>
          </a:custGeom>
          <a:solidFill>
            <a:srgbClr val="6666CC"/>
          </a:solidFill>
        </p:spPr>
        <p:txBody>
          <a:bodyPr wrap="square" lIns="0" tIns="0" rIns="0" bIns="0" rtlCol="0"/>
          <a:lstStyle/>
          <a:p>
            <a:endParaRPr/>
          </a:p>
        </p:txBody>
      </p:sp>
      <p:sp>
        <p:nvSpPr>
          <p:cNvPr id="8" name="object 8"/>
          <p:cNvSpPr/>
          <p:nvPr/>
        </p:nvSpPr>
        <p:spPr>
          <a:xfrm>
            <a:off x="8353043" y="3567684"/>
            <a:ext cx="352425" cy="2051685"/>
          </a:xfrm>
          <a:custGeom>
            <a:avLst/>
            <a:gdLst/>
            <a:ahLst/>
            <a:cxnLst/>
            <a:rect l="l" t="t" r="r" b="b"/>
            <a:pathLst>
              <a:path w="352425" h="2051685">
                <a:moveTo>
                  <a:pt x="352044" y="0"/>
                </a:moveTo>
                <a:lnTo>
                  <a:pt x="0" y="0"/>
                </a:lnTo>
                <a:lnTo>
                  <a:pt x="0" y="2051303"/>
                </a:lnTo>
                <a:lnTo>
                  <a:pt x="352044" y="2051303"/>
                </a:lnTo>
                <a:lnTo>
                  <a:pt x="352044" y="0"/>
                </a:lnTo>
                <a:close/>
              </a:path>
            </a:pathLst>
          </a:custGeom>
          <a:solidFill>
            <a:srgbClr val="6666CC"/>
          </a:solidFill>
        </p:spPr>
        <p:txBody>
          <a:bodyPr wrap="square" lIns="0" tIns="0" rIns="0" bIns="0" rtlCol="0"/>
          <a:lstStyle/>
          <a:p>
            <a:endParaRPr/>
          </a:p>
        </p:txBody>
      </p:sp>
      <p:sp>
        <p:nvSpPr>
          <p:cNvPr id="9" name="object 9"/>
          <p:cNvSpPr/>
          <p:nvPr/>
        </p:nvSpPr>
        <p:spPr>
          <a:xfrm>
            <a:off x="8951976" y="2639567"/>
            <a:ext cx="352425" cy="2979420"/>
          </a:xfrm>
          <a:custGeom>
            <a:avLst/>
            <a:gdLst/>
            <a:ahLst/>
            <a:cxnLst/>
            <a:rect l="l" t="t" r="r" b="b"/>
            <a:pathLst>
              <a:path w="352425" h="2979420">
                <a:moveTo>
                  <a:pt x="352044" y="0"/>
                </a:moveTo>
                <a:lnTo>
                  <a:pt x="0" y="0"/>
                </a:lnTo>
                <a:lnTo>
                  <a:pt x="0" y="2979420"/>
                </a:lnTo>
                <a:lnTo>
                  <a:pt x="352044" y="2979420"/>
                </a:lnTo>
                <a:lnTo>
                  <a:pt x="352044" y="0"/>
                </a:lnTo>
                <a:close/>
              </a:path>
            </a:pathLst>
          </a:custGeom>
          <a:solidFill>
            <a:srgbClr val="6666CC"/>
          </a:solidFill>
        </p:spPr>
        <p:txBody>
          <a:bodyPr wrap="square" lIns="0" tIns="0" rIns="0" bIns="0" rtlCol="0"/>
          <a:lstStyle/>
          <a:p>
            <a:endParaRPr/>
          </a:p>
        </p:txBody>
      </p:sp>
      <p:sp>
        <p:nvSpPr>
          <p:cNvPr id="10" name="object 10"/>
          <p:cNvSpPr/>
          <p:nvPr/>
        </p:nvSpPr>
        <p:spPr>
          <a:xfrm>
            <a:off x="5955791" y="4997196"/>
            <a:ext cx="353695" cy="622300"/>
          </a:xfrm>
          <a:custGeom>
            <a:avLst/>
            <a:gdLst/>
            <a:ahLst/>
            <a:cxnLst/>
            <a:rect l="l" t="t" r="r" b="b"/>
            <a:pathLst>
              <a:path w="353695" h="622300">
                <a:moveTo>
                  <a:pt x="0" y="0"/>
                </a:moveTo>
                <a:lnTo>
                  <a:pt x="353568" y="0"/>
                </a:lnTo>
                <a:lnTo>
                  <a:pt x="353568" y="621791"/>
                </a:lnTo>
                <a:lnTo>
                  <a:pt x="0" y="621791"/>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6556247" y="4616196"/>
            <a:ext cx="352425" cy="1003300"/>
          </a:xfrm>
          <a:custGeom>
            <a:avLst/>
            <a:gdLst/>
            <a:ahLst/>
            <a:cxnLst/>
            <a:rect l="l" t="t" r="r" b="b"/>
            <a:pathLst>
              <a:path w="352425" h="1003300">
                <a:moveTo>
                  <a:pt x="0" y="0"/>
                </a:moveTo>
                <a:lnTo>
                  <a:pt x="352044" y="0"/>
                </a:lnTo>
                <a:lnTo>
                  <a:pt x="352044" y="1002791"/>
                </a:lnTo>
                <a:lnTo>
                  <a:pt x="0" y="1002791"/>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7155180" y="4229100"/>
            <a:ext cx="352425" cy="1390015"/>
          </a:xfrm>
          <a:custGeom>
            <a:avLst/>
            <a:gdLst/>
            <a:ahLst/>
            <a:cxnLst/>
            <a:rect l="l" t="t" r="r" b="b"/>
            <a:pathLst>
              <a:path w="352425" h="1390014">
                <a:moveTo>
                  <a:pt x="0" y="0"/>
                </a:moveTo>
                <a:lnTo>
                  <a:pt x="352044" y="0"/>
                </a:lnTo>
                <a:lnTo>
                  <a:pt x="352044" y="1389888"/>
                </a:lnTo>
                <a:lnTo>
                  <a:pt x="0" y="1389888"/>
                </a:lnTo>
                <a:lnTo>
                  <a:pt x="0" y="0"/>
                </a:lnTo>
                <a:close/>
              </a:path>
            </a:pathLst>
          </a:custGeom>
          <a:ln w="9143">
            <a:solidFill>
              <a:srgbClr val="BEBEBE"/>
            </a:solidFill>
          </a:ln>
        </p:spPr>
        <p:txBody>
          <a:bodyPr wrap="square" lIns="0" tIns="0" rIns="0" bIns="0" rtlCol="0"/>
          <a:lstStyle/>
          <a:p>
            <a:endParaRPr/>
          </a:p>
        </p:txBody>
      </p:sp>
      <p:sp>
        <p:nvSpPr>
          <p:cNvPr id="13" name="object 13"/>
          <p:cNvSpPr/>
          <p:nvPr/>
        </p:nvSpPr>
        <p:spPr>
          <a:xfrm>
            <a:off x="7754111" y="3970020"/>
            <a:ext cx="352425" cy="1649095"/>
          </a:xfrm>
          <a:custGeom>
            <a:avLst/>
            <a:gdLst/>
            <a:ahLst/>
            <a:cxnLst/>
            <a:rect l="l" t="t" r="r" b="b"/>
            <a:pathLst>
              <a:path w="352425" h="1649095">
                <a:moveTo>
                  <a:pt x="0" y="0"/>
                </a:moveTo>
                <a:lnTo>
                  <a:pt x="352044" y="0"/>
                </a:lnTo>
                <a:lnTo>
                  <a:pt x="352044" y="1648967"/>
                </a:lnTo>
                <a:lnTo>
                  <a:pt x="0" y="1648967"/>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8353043" y="3567684"/>
            <a:ext cx="352425" cy="2051685"/>
          </a:xfrm>
          <a:custGeom>
            <a:avLst/>
            <a:gdLst/>
            <a:ahLst/>
            <a:cxnLst/>
            <a:rect l="l" t="t" r="r" b="b"/>
            <a:pathLst>
              <a:path w="352425" h="2051685">
                <a:moveTo>
                  <a:pt x="0" y="0"/>
                </a:moveTo>
                <a:lnTo>
                  <a:pt x="352044" y="0"/>
                </a:lnTo>
                <a:lnTo>
                  <a:pt x="352044" y="2051303"/>
                </a:lnTo>
                <a:lnTo>
                  <a:pt x="0" y="2051303"/>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8951976" y="2639567"/>
            <a:ext cx="352425" cy="2979420"/>
          </a:xfrm>
          <a:custGeom>
            <a:avLst/>
            <a:gdLst/>
            <a:ahLst/>
            <a:cxnLst/>
            <a:rect l="l" t="t" r="r" b="b"/>
            <a:pathLst>
              <a:path w="352425" h="2979420">
                <a:moveTo>
                  <a:pt x="0" y="0"/>
                </a:moveTo>
                <a:lnTo>
                  <a:pt x="352044" y="0"/>
                </a:lnTo>
                <a:lnTo>
                  <a:pt x="352044" y="2979420"/>
                </a:lnTo>
                <a:lnTo>
                  <a:pt x="0" y="2979420"/>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5833871" y="2290572"/>
            <a:ext cx="0" cy="3328670"/>
          </a:xfrm>
          <a:custGeom>
            <a:avLst/>
            <a:gdLst/>
            <a:ahLst/>
            <a:cxnLst/>
            <a:rect l="l" t="t" r="r" b="b"/>
            <a:pathLst>
              <a:path h="3328670">
                <a:moveTo>
                  <a:pt x="0" y="3328416"/>
                </a:moveTo>
                <a:lnTo>
                  <a:pt x="0" y="0"/>
                </a:lnTo>
              </a:path>
            </a:pathLst>
          </a:custGeom>
          <a:ln w="9144">
            <a:solidFill>
              <a:srgbClr val="666666"/>
            </a:solidFill>
          </a:ln>
        </p:spPr>
        <p:txBody>
          <a:bodyPr wrap="square" lIns="0" tIns="0" rIns="0" bIns="0" rtlCol="0"/>
          <a:lstStyle/>
          <a:p>
            <a:endParaRPr/>
          </a:p>
        </p:txBody>
      </p:sp>
      <p:sp>
        <p:nvSpPr>
          <p:cNvPr id="17" name="object 17"/>
          <p:cNvSpPr/>
          <p:nvPr/>
        </p:nvSpPr>
        <p:spPr>
          <a:xfrm>
            <a:off x="5833871" y="56189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 name="object 18"/>
          <p:cNvSpPr/>
          <p:nvPr/>
        </p:nvSpPr>
        <p:spPr>
          <a:xfrm>
            <a:off x="5833871" y="52486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9" name="object 19"/>
          <p:cNvSpPr/>
          <p:nvPr/>
        </p:nvSpPr>
        <p:spPr>
          <a:xfrm>
            <a:off x="5833871" y="48798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0" name="object 20"/>
          <p:cNvSpPr/>
          <p:nvPr/>
        </p:nvSpPr>
        <p:spPr>
          <a:xfrm>
            <a:off x="5833871" y="45095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1" name="object 21"/>
          <p:cNvSpPr/>
          <p:nvPr/>
        </p:nvSpPr>
        <p:spPr>
          <a:xfrm>
            <a:off x="5833871" y="413918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2" name="object 22"/>
          <p:cNvSpPr/>
          <p:nvPr/>
        </p:nvSpPr>
        <p:spPr>
          <a:xfrm>
            <a:off x="5833871" y="37703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 name="object 23"/>
          <p:cNvSpPr/>
          <p:nvPr/>
        </p:nvSpPr>
        <p:spPr>
          <a:xfrm>
            <a:off x="5833871" y="34000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4" name="object 24"/>
          <p:cNvSpPr/>
          <p:nvPr/>
        </p:nvSpPr>
        <p:spPr>
          <a:xfrm>
            <a:off x="5833871" y="30297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5" name="object 25"/>
          <p:cNvSpPr/>
          <p:nvPr/>
        </p:nvSpPr>
        <p:spPr>
          <a:xfrm>
            <a:off x="5833871" y="266090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6" name="object 26"/>
          <p:cNvSpPr/>
          <p:nvPr/>
        </p:nvSpPr>
        <p:spPr>
          <a:xfrm>
            <a:off x="5833871" y="229057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7" name="object 27"/>
          <p:cNvSpPr/>
          <p:nvPr/>
        </p:nvSpPr>
        <p:spPr>
          <a:xfrm>
            <a:off x="5833871" y="5618988"/>
            <a:ext cx="3594100" cy="0"/>
          </a:xfrm>
          <a:custGeom>
            <a:avLst/>
            <a:gdLst/>
            <a:ahLst/>
            <a:cxnLst/>
            <a:rect l="l" t="t" r="r" b="b"/>
            <a:pathLst>
              <a:path w="3594100">
                <a:moveTo>
                  <a:pt x="0" y="0"/>
                </a:moveTo>
                <a:lnTo>
                  <a:pt x="3593592" y="0"/>
                </a:lnTo>
              </a:path>
            </a:pathLst>
          </a:custGeom>
          <a:ln w="9144">
            <a:solidFill>
              <a:srgbClr val="666666"/>
            </a:solidFill>
          </a:ln>
        </p:spPr>
        <p:txBody>
          <a:bodyPr wrap="square" lIns="0" tIns="0" rIns="0" bIns="0" rtlCol="0"/>
          <a:lstStyle/>
          <a:p>
            <a:endParaRPr/>
          </a:p>
        </p:txBody>
      </p:sp>
      <p:sp>
        <p:nvSpPr>
          <p:cNvPr id="28" name="object 28"/>
          <p:cNvSpPr txBox="1"/>
          <p:nvPr/>
        </p:nvSpPr>
        <p:spPr>
          <a:xfrm>
            <a:off x="5281040" y="2167001"/>
            <a:ext cx="401955" cy="3563620"/>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45%</a:t>
            </a:r>
            <a:endParaRPr sz="1400">
              <a:latin typeface="Univers for BP Light"/>
              <a:cs typeface="Univers for BP Light"/>
            </a:endParaRPr>
          </a:p>
          <a:p>
            <a:pPr algn="ctr">
              <a:lnSpc>
                <a:spcPct val="100000"/>
              </a:lnSpc>
              <a:spcBef>
                <a:spcPts val="1230"/>
              </a:spcBef>
            </a:pPr>
            <a:r>
              <a:rPr sz="1400" b="0" spc="-5" dirty="0">
                <a:latin typeface="Univers for BP Light"/>
                <a:cs typeface="Univers for BP Light"/>
              </a:rPr>
              <a:t>40%</a:t>
            </a:r>
            <a:endParaRPr sz="1400">
              <a:latin typeface="Univers for BP Light"/>
              <a:cs typeface="Univers for BP Light"/>
            </a:endParaRPr>
          </a:p>
          <a:p>
            <a:pPr algn="ctr">
              <a:lnSpc>
                <a:spcPct val="100000"/>
              </a:lnSpc>
              <a:spcBef>
                <a:spcPts val="1230"/>
              </a:spcBef>
            </a:pPr>
            <a:r>
              <a:rPr sz="1400" b="0" spc="-5" dirty="0">
                <a:latin typeface="Univers for BP Light"/>
                <a:cs typeface="Univers for BP Light"/>
              </a:rPr>
              <a:t>35%</a:t>
            </a:r>
            <a:endParaRPr sz="1400">
              <a:latin typeface="Univers for BP Light"/>
              <a:cs typeface="Univers for BP Light"/>
            </a:endParaRPr>
          </a:p>
          <a:p>
            <a:pPr algn="ctr">
              <a:lnSpc>
                <a:spcPct val="100000"/>
              </a:lnSpc>
              <a:spcBef>
                <a:spcPts val="1225"/>
              </a:spcBef>
            </a:pPr>
            <a:r>
              <a:rPr sz="1400" b="0" spc="-5" dirty="0">
                <a:latin typeface="Univers for BP Light"/>
                <a:cs typeface="Univers for BP Light"/>
              </a:rPr>
              <a:t>30%</a:t>
            </a:r>
            <a:endParaRPr sz="1400">
              <a:latin typeface="Univers for BP Light"/>
              <a:cs typeface="Univers for BP Light"/>
            </a:endParaRPr>
          </a:p>
          <a:p>
            <a:pPr algn="ctr">
              <a:lnSpc>
                <a:spcPct val="100000"/>
              </a:lnSpc>
              <a:spcBef>
                <a:spcPts val="1230"/>
              </a:spcBef>
            </a:pPr>
            <a:r>
              <a:rPr sz="1400" b="0" spc="-5" dirty="0">
                <a:latin typeface="Univers for BP Light"/>
                <a:cs typeface="Univers for BP Light"/>
              </a:rPr>
              <a:t>25%</a:t>
            </a:r>
            <a:endParaRPr sz="1400">
              <a:latin typeface="Univers for BP Light"/>
              <a:cs typeface="Univers for BP Light"/>
            </a:endParaRPr>
          </a:p>
          <a:p>
            <a:pPr algn="ctr">
              <a:lnSpc>
                <a:spcPct val="100000"/>
              </a:lnSpc>
              <a:spcBef>
                <a:spcPts val="1230"/>
              </a:spcBef>
            </a:pPr>
            <a:r>
              <a:rPr sz="1400" b="0" spc="-5" dirty="0">
                <a:latin typeface="Univers for BP Light"/>
                <a:cs typeface="Univers for BP Light"/>
              </a:rPr>
              <a:t>20%</a:t>
            </a:r>
            <a:endParaRPr sz="1400">
              <a:latin typeface="Univers for BP Light"/>
              <a:cs typeface="Univers for BP Light"/>
            </a:endParaRPr>
          </a:p>
          <a:p>
            <a:pPr algn="ctr">
              <a:lnSpc>
                <a:spcPct val="100000"/>
              </a:lnSpc>
              <a:spcBef>
                <a:spcPts val="1230"/>
              </a:spcBef>
            </a:pPr>
            <a:r>
              <a:rPr sz="1400" b="0" spc="-5" dirty="0">
                <a:latin typeface="Univers for BP Light"/>
                <a:cs typeface="Univers for BP Light"/>
              </a:rPr>
              <a:t>15%</a:t>
            </a:r>
            <a:endParaRPr sz="1400">
              <a:latin typeface="Univers for BP Light"/>
              <a:cs typeface="Univers for BP Light"/>
            </a:endParaRPr>
          </a:p>
          <a:p>
            <a:pPr algn="ctr">
              <a:lnSpc>
                <a:spcPct val="100000"/>
              </a:lnSpc>
              <a:spcBef>
                <a:spcPts val="1230"/>
              </a:spcBef>
            </a:pPr>
            <a:r>
              <a:rPr sz="1400" b="0" spc="-5" dirty="0">
                <a:latin typeface="Univers for BP Light"/>
                <a:cs typeface="Univers for BP Light"/>
              </a:rPr>
              <a:t>10%</a:t>
            </a:r>
            <a:endParaRPr sz="1400">
              <a:latin typeface="Univers for BP Light"/>
              <a:cs typeface="Univers for BP Light"/>
            </a:endParaRPr>
          </a:p>
          <a:p>
            <a:pPr marL="97790" algn="ctr">
              <a:lnSpc>
                <a:spcPct val="100000"/>
              </a:lnSpc>
              <a:spcBef>
                <a:spcPts val="1225"/>
              </a:spcBef>
            </a:pPr>
            <a:r>
              <a:rPr sz="1400" b="0" spc="-5" dirty="0">
                <a:latin typeface="Univers for BP Light"/>
                <a:cs typeface="Univers for BP Light"/>
              </a:rPr>
              <a:t>5%</a:t>
            </a:r>
            <a:endParaRPr sz="1400">
              <a:latin typeface="Univers for BP Light"/>
              <a:cs typeface="Univers for BP Light"/>
            </a:endParaRPr>
          </a:p>
          <a:p>
            <a:pPr marL="97790" algn="ctr">
              <a:lnSpc>
                <a:spcPct val="100000"/>
              </a:lnSpc>
              <a:spcBef>
                <a:spcPts val="1225"/>
              </a:spcBef>
            </a:pPr>
            <a:r>
              <a:rPr sz="1400" b="0" spc="-5" dirty="0">
                <a:latin typeface="Univers for BP Light"/>
                <a:cs typeface="Univers for BP Light"/>
              </a:rPr>
              <a:t>0%</a:t>
            </a:r>
            <a:endParaRPr sz="1400">
              <a:latin typeface="Univers for BP Light"/>
              <a:cs typeface="Univers for BP Light"/>
            </a:endParaRPr>
          </a:p>
        </p:txBody>
      </p:sp>
      <p:sp>
        <p:nvSpPr>
          <p:cNvPr id="29" name="object 29"/>
          <p:cNvSpPr txBox="1"/>
          <p:nvPr/>
        </p:nvSpPr>
        <p:spPr>
          <a:xfrm>
            <a:off x="5898641" y="5726785"/>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2015</a:t>
            </a:r>
            <a:endParaRPr sz="1400">
              <a:latin typeface="Univers for BP Light"/>
              <a:cs typeface="Univers for BP Light"/>
            </a:endParaRPr>
          </a:p>
        </p:txBody>
      </p:sp>
      <p:sp>
        <p:nvSpPr>
          <p:cNvPr id="30" name="object 30"/>
          <p:cNvSpPr txBox="1"/>
          <p:nvPr/>
        </p:nvSpPr>
        <p:spPr>
          <a:xfrm>
            <a:off x="6497828" y="5726785"/>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2015-</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2020</a:t>
            </a:r>
            <a:endParaRPr sz="1400">
              <a:latin typeface="Univers for BP Light"/>
              <a:cs typeface="Univers for BP Light"/>
            </a:endParaRPr>
          </a:p>
        </p:txBody>
      </p:sp>
      <p:sp>
        <p:nvSpPr>
          <p:cNvPr id="31" name="object 31"/>
          <p:cNvSpPr txBox="1"/>
          <p:nvPr/>
        </p:nvSpPr>
        <p:spPr>
          <a:xfrm>
            <a:off x="7097014" y="5726785"/>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2025</a:t>
            </a:r>
            <a:endParaRPr sz="1400">
              <a:latin typeface="Univers for BP Light"/>
              <a:cs typeface="Univers for BP Light"/>
            </a:endParaRPr>
          </a:p>
        </p:txBody>
      </p:sp>
      <p:sp>
        <p:nvSpPr>
          <p:cNvPr id="32" name="object 32"/>
          <p:cNvSpPr txBox="1"/>
          <p:nvPr/>
        </p:nvSpPr>
        <p:spPr>
          <a:xfrm>
            <a:off x="7696327" y="5726785"/>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2025-</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2030</a:t>
            </a:r>
            <a:endParaRPr sz="1400">
              <a:latin typeface="Univers for BP Light"/>
              <a:cs typeface="Univers for BP Light"/>
            </a:endParaRPr>
          </a:p>
        </p:txBody>
      </p:sp>
      <p:sp>
        <p:nvSpPr>
          <p:cNvPr id="33" name="object 33"/>
          <p:cNvSpPr txBox="1"/>
          <p:nvPr/>
        </p:nvSpPr>
        <p:spPr>
          <a:xfrm>
            <a:off x="8295513" y="5726785"/>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2035</a:t>
            </a:r>
            <a:endParaRPr sz="1400">
              <a:latin typeface="Univers for BP Light"/>
              <a:cs typeface="Univers for BP Light"/>
            </a:endParaRPr>
          </a:p>
        </p:txBody>
      </p:sp>
      <p:sp>
        <p:nvSpPr>
          <p:cNvPr id="34" name="object 34"/>
          <p:cNvSpPr txBox="1"/>
          <p:nvPr/>
        </p:nvSpPr>
        <p:spPr>
          <a:xfrm>
            <a:off x="8894444" y="5726785"/>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2035-</a:t>
            </a:r>
            <a:endParaRPr sz="1400">
              <a:latin typeface="Univers for BP Light"/>
              <a:cs typeface="Univers for BP Light"/>
            </a:endParaRPr>
          </a:p>
          <a:p>
            <a:pPr marL="37465">
              <a:lnSpc>
                <a:spcPct val="100000"/>
              </a:lnSpc>
              <a:spcBef>
                <a:spcPts val="15"/>
              </a:spcBef>
            </a:pPr>
            <a:r>
              <a:rPr sz="1400" b="0" spc="-5" dirty="0">
                <a:latin typeface="Univers for BP Light"/>
                <a:cs typeface="Univers for BP Light"/>
              </a:rPr>
              <a:t>2040</a:t>
            </a:r>
            <a:endParaRPr sz="1400">
              <a:latin typeface="Univers for BP Light"/>
              <a:cs typeface="Univers for BP Light"/>
            </a:endParaRPr>
          </a:p>
        </p:txBody>
      </p:sp>
      <p:sp>
        <p:nvSpPr>
          <p:cNvPr id="35" name="object 35"/>
          <p:cNvSpPr txBox="1">
            <a:spLocks noGrp="1"/>
          </p:cNvSpPr>
          <p:nvPr>
            <p:ph type="title"/>
          </p:nvPr>
        </p:nvSpPr>
        <p:spPr>
          <a:xfrm>
            <a:off x="491439" y="554863"/>
            <a:ext cx="6847205" cy="361950"/>
          </a:xfrm>
          <a:prstGeom prst="rect">
            <a:avLst/>
          </a:prstGeom>
        </p:spPr>
        <p:txBody>
          <a:bodyPr vert="horz" wrap="square" lIns="0" tIns="0" rIns="0" bIns="0" rtlCol="0">
            <a:spAutoFit/>
          </a:bodyPr>
          <a:lstStyle/>
          <a:p>
            <a:pPr marL="12700">
              <a:lnSpc>
                <a:spcPct val="100000"/>
              </a:lnSpc>
            </a:pPr>
            <a:r>
              <a:rPr spc="-5" dirty="0"/>
              <a:t>Non-combusted use of fuels grows in</a:t>
            </a:r>
            <a:r>
              <a:rPr spc="155" dirty="0"/>
              <a:t> </a:t>
            </a:r>
            <a:r>
              <a:rPr spc="-5" dirty="0"/>
              <a:t>importance…</a:t>
            </a:r>
          </a:p>
        </p:txBody>
      </p:sp>
      <p:sp>
        <p:nvSpPr>
          <p:cNvPr id="36" name="object 36"/>
          <p:cNvSpPr txBox="1"/>
          <p:nvPr/>
        </p:nvSpPr>
        <p:spPr>
          <a:xfrm>
            <a:off x="5289296" y="1098550"/>
            <a:ext cx="3932554" cy="908050"/>
          </a:xfrm>
          <a:prstGeom prst="rect">
            <a:avLst/>
          </a:prstGeom>
        </p:spPr>
        <p:txBody>
          <a:bodyPr vert="horz" wrap="square" lIns="0" tIns="0" rIns="0" bIns="0" rtlCol="0">
            <a:spAutoFit/>
          </a:bodyPr>
          <a:lstStyle/>
          <a:p>
            <a:pPr marL="642620" marR="5080" indent="25400">
              <a:lnSpc>
                <a:spcPct val="100000"/>
              </a:lnSpc>
            </a:pPr>
            <a:r>
              <a:rPr sz="1800" dirty="0">
                <a:latin typeface="Univers for BP"/>
                <a:cs typeface="Univers for BP"/>
              </a:rPr>
              <a:t>Non-combusted share of total  oil &amp; gas consumption</a:t>
            </a:r>
            <a:r>
              <a:rPr sz="1800" spc="-114" dirty="0">
                <a:latin typeface="Univers for BP"/>
                <a:cs typeface="Univers for BP"/>
              </a:rPr>
              <a:t> </a:t>
            </a:r>
            <a:r>
              <a:rPr sz="1800" dirty="0">
                <a:latin typeface="Univers for BP"/>
                <a:cs typeface="Univers for BP"/>
              </a:rPr>
              <a:t>growth</a:t>
            </a:r>
            <a:endParaRPr sz="1800">
              <a:latin typeface="Univers for BP"/>
              <a:cs typeface="Univers for BP"/>
            </a:endParaRPr>
          </a:p>
          <a:p>
            <a:pPr marL="12700">
              <a:lnSpc>
                <a:spcPct val="100000"/>
              </a:lnSpc>
              <a:spcBef>
                <a:spcPts val="975"/>
              </a:spcBef>
            </a:pPr>
            <a:r>
              <a:rPr sz="1400" b="0" dirty="0">
                <a:latin typeface="Univers for BP Light"/>
                <a:cs typeface="Univers for BP Light"/>
              </a:rPr>
              <a:t>Share of growth,</a:t>
            </a:r>
            <a:r>
              <a:rPr sz="1400" b="0" spc="-170" dirty="0">
                <a:latin typeface="Univers for BP Light"/>
                <a:cs typeface="Univers for BP Light"/>
              </a:rPr>
              <a:t> </a:t>
            </a:r>
            <a:r>
              <a:rPr sz="1400" b="0" dirty="0">
                <a:latin typeface="Univers for BP Light"/>
                <a:cs typeface="Univers for BP Light"/>
              </a:rPr>
              <a:t>%</a:t>
            </a:r>
            <a:endParaRPr sz="1400">
              <a:latin typeface="Univers for BP Light"/>
              <a:cs typeface="Univers for BP Light"/>
            </a:endParaRPr>
          </a:p>
        </p:txBody>
      </p:sp>
      <p:sp>
        <p:nvSpPr>
          <p:cNvPr id="37" name="object 37"/>
          <p:cNvSpPr/>
          <p:nvPr/>
        </p:nvSpPr>
        <p:spPr>
          <a:xfrm>
            <a:off x="6417564" y="2299716"/>
            <a:ext cx="0" cy="3313429"/>
          </a:xfrm>
          <a:custGeom>
            <a:avLst/>
            <a:gdLst/>
            <a:ahLst/>
            <a:cxnLst/>
            <a:rect l="l" t="t" r="r" b="b"/>
            <a:pathLst>
              <a:path h="3313429">
                <a:moveTo>
                  <a:pt x="0" y="0"/>
                </a:moveTo>
                <a:lnTo>
                  <a:pt x="0" y="3313379"/>
                </a:lnTo>
              </a:path>
            </a:pathLst>
          </a:custGeom>
          <a:ln w="9144">
            <a:solidFill>
              <a:srgbClr val="4D4D4D"/>
            </a:solidFill>
            <a:prstDash val="sysDash"/>
          </a:ln>
        </p:spPr>
        <p:txBody>
          <a:bodyPr wrap="square" lIns="0" tIns="0" rIns="0" bIns="0" rtlCol="0"/>
          <a:lstStyle/>
          <a:p>
            <a:endParaRPr/>
          </a:p>
        </p:txBody>
      </p:sp>
      <p:sp>
        <p:nvSpPr>
          <p:cNvPr id="38" name="object 38"/>
          <p:cNvSpPr/>
          <p:nvPr/>
        </p:nvSpPr>
        <p:spPr>
          <a:xfrm>
            <a:off x="1094232" y="2385060"/>
            <a:ext cx="146685" cy="3225165"/>
          </a:xfrm>
          <a:custGeom>
            <a:avLst/>
            <a:gdLst/>
            <a:ahLst/>
            <a:cxnLst/>
            <a:rect l="l" t="t" r="r" b="b"/>
            <a:pathLst>
              <a:path w="146684" h="3225165">
                <a:moveTo>
                  <a:pt x="146304" y="0"/>
                </a:moveTo>
                <a:lnTo>
                  <a:pt x="0" y="0"/>
                </a:lnTo>
                <a:lnTo>
                  <a:pt x="0" y="3224784"/>
                </a:lnTo>
                <a:lnTo>
                  <a:pt x="146304" y="3224784"/>
                </a:lnTo>
                <a:lnTo>
                  <a:pt x="146304" y="0"/>
                </a:lnTo>
                <a:close/>
              </a:path>
            </a:pathLst>
          </a:custGeom>
          <a:solidFill>
            <a:srgbClr val="8ADEFF"/>
          </a:solidFill>
        </p:spPr>
        <p:txBody>
          <a:bodyPr wrap="square" lIns="0" tIns="0" rIns="0" bIns="0" rtlCol="0"/>
          <a:lstStyle/>
          <a:p>
            <a:endParaRPr/>
          </a:p>
        </p:txBody>
      </p:sp>
      <p:sp>
        <p:nvSpPr>
          <p:cNvPr id="39" name="object 39"/>
          <p:cNvSpPr/>
          <p:nvPr/>
        </p:nvSpPr>
        <p:spPr>
          <a:xfrm>
            <a:off x="1609344" y="2810255"/>
            <a:ext cx="147955" cy="2799715"/>
          </a:xfrm>
          <a:custGeom>
            <a:avLst/>
            <a:gdLst/>
            <a:ahLst/>
            <a:cxnLst/>
            <a:rect l="l" t="t" r="r" b="b"/>
            <a:pathLst>
              <a:path w="147955" h="2799715">
                <a:moveTo>
                  <a:pt x="147828" y="0"/>
                </a:moveTo>
                <a:lnTo>
                  <a:pt x="0" y="0"/>
                </a:lnTo>
                <a:lnTo>
                  <a:pt x="0" y="2799588"/>
                </a:lnTo>
                <a:lnTo>
                  <a:pt x="147828" y="2799588"/>
                </a:lnTo>
                <a:lnTo>
                  <a:pt x="147828" y="0"/>
                </a:lnTo>
                <a:close/>
              </a:path>
            </a:pathLst>
          </a:custGeom>
          <a:solidFill>
            <a:srgbClr val="8ADEFF"/>
          </a:solidFill>
        </p:spPr>
        <p:txBody>
          <a:bodyPr wrap="square" lIns="0" tIns="0" rIns="0" bIns="0" rtlCol="0"/>
          <a:lstStyle/>
          <a:p>
            <a:endParaRPr/>
          </a:p>
        </p:txBody>
      </p:sp>
      <p:sp>
        <p:nvSpPr>
          <p:cNvPr id="40" name="object 40"/>
          <p:cNvSpPr/>
          <p:nvPr/>
        </p:nvSpPr>
        <p:spPr>
          <a:xfrm>
            <a:off x="2124455" y="4099559"/>
            <a:ext cx="147955" cy="1510665"/>
          </a:xfrm>
          <a:custGeom>
            <a:avLst/>
            <a:gdLst/>
            <a:ahLst/>
            <a:cxnLst/>
            <a:rect l="l" t="t" r="r" b="b"/>
            <a:pathLst>
              <a:path w="147955" h="1510664">
                <a:moveTo>
                  <a:pt x="147827" y="0"/>
                </a:moveTo>
                <a:lnTo>
                  <a:pt x="0" y="0"/>
                </a:lnTo>
                <a:lnTo>
                  <a:pt x="0" y="1510283"/>
                </a:lnTo>
                <a:lnTo>
                  <a:pt x="147827" y="1510283"/>
                </a:lnTo>
                <a:lnTo>
                  <a:pt x="147827" y="0"/>
                </a:lnTo>
                <a:close/>
              </a:path>
            </a:pathLst>
          </a:custGeom>
          <a:solidFill>
            <a:srgbClr val="8ADEFF"/>
          </a:solidFill>
        </p:spPr>
        <p:txBody>
          <a:bodyPr wrap="square" lIns="0" tIns="0" rIns="0" bIns="0" rtlCol="0"/>
          <a:lstStyle/>
          <a:p>
            <a:endParaRPr/>
          </a:p>
        </p:txBody>
      </p:sp>
      <p:sp>
        <p:nvSpPr>
          <p:cNvPr id="41" name="object 41"/>
          <p:cNvSpPr/>
          <p:nvPr/>
        </p:nvSpPr>
        <p:spPr>
          <a:xfrm>
            <a:off x="2639567" y="4101084"/>
            <a:ext cx="147955" cy="1508760"/>
          </a:xfrm>
          <a:custGeom>
            <a:avLst/>
            <a:gdLst/>
            <a:ahLst/>
            <a:cxnLst/>
            <a:rect l="l" t="t" r="r" b="b"/>
            <a:pathLst>
              <a:path w="147955" h="1508760">
                <a:moveTo>
                  <a:pt x="147827" y="0"/>
                </a:moveTo>
                <a:lnTo>
                  <a:pt x="0" y="0"/>
                </a:lnTo>
                <a:lnTo>
                  <a:pt x="0" y="1508760"/>
                </a:lnTo>
                <a:lnTo>
                  <a:pt x="147827" y="1508760"/>
                </a:lnTo>
                <a:lnTo>
                  <a:pt x="147827" y="0"/>
                </a:lnTo>
                <a:close/>
              </a:path>
            </a:pathLst>
          </a:custGeom>
          <a:solidFill>
            <a:srgbClr val="8ADEFF"/>
          </a:solidFill>
        </p:spPr>
        <p:txBody>
          <a:bodyPr wrap="square" lIns="0" tIns="0" rIns="0" bIns="0" rtlCol="0"/>
          <a:lstStyle/>
          <a:p>
            <a:endParaRPr/>
          </a:p>
        </p:txBody>
      </p:sp>
      <p:sp>
        <p:nvSpPr>
          <p:cNvPr id="42" name="object 42"/>
          <p:cNvSpPr/>
          <p:nvPr/>
        </p:nvSpPr>
        <p:spPr>
          <a:xfrm>
            <a:off x="3156204" y="4280915"/>
            <a:ext cx="146685" cy="1329055"/>
          </a:xfrm>
          <a:custGeom>
            <a:avLst/>
            <a:gdLst/>
            <a:ahLst/>
            <a:cxnLst/>
            <a:rect l="l" t="t" r="r" b="b"/>
            <a:pathLst>
              <a:path w="146685" h="1329054">
                <a:moveTo>
                  <a:pt x="146304" y="0"/>
                </a:moveTo>
                <a:lnTo>
                  <a:pt x="0" y="0"/>
                </a:lnTo>
                <a:lnTo>
                  <a:pt x="0" y="1328927"/>
                </a:lnTo>
                <a:lnTo>
                  <a:pt x="146304" y="1328927"/>
                </a:lnTo>
                <a:lnTo>
                  <a:pt x="146304" y="0"/>
                </a:lnTo>
                <a:close/>
              </a:path>
            </a:pathLst>
          </a:custGeom>
          <a:solidFill>
            <a:srgbClr val="8ADEFF"/>
          </a:solidFill>
        </p:spPr>
        <p:txBody>
          <a:bodyPr wrap="square" lIns="0" tIns="0" rIns="0" bIns="0" rtlCol="0"/>
          <a:lstStyle/>
          <a:p>
            <a:endParaRPr/>
          </a:p>
        </p:txBody>
      </p:sp>
      <p:sp>
        <p:nvSpPr>
          <p:cNvPr id="43" name="object 43"/>
          <p:cNvSpPr/>
          <p:nvPr/>
        </p:nvSpPr>
        <p:spPr>
          <a:xfrm>
            <a:off x="3671315" y="4245864"/>
            <a:ext cx="147955" cy="1363980"/>
          </a:xfrm>
          <a:custGeom>
            <a:avLst/>
            <a:gdLst/>
            <a:ahLst/>
            <a:cxnLst/>
            <a:rect l="l" t="t" r="r" b="b"/>
            <a:pathLst>
              <a:path w="147954" h="1363979">
                <a:moveTo>
                  <a:pt x="147828" y="0"/>
                </a:moveTo>
                <a:lnTo>
                  <a:pt x="0" y="0"/>
                </a:lnTo>
                <a:lnTo>
                  <a:pt x="0" y="1363980"/>
                </a:lnTo>
                <a:lnTo>
                  <a:pt x="147828" y="1363980"/>
                </a:lnTo>
                <a:lnTo>
                  <a:pt x="147828" y="0"/>
                </a:lnTo>
                <a:close/>
              </a:path>
            </a:pathLst>
          </a:custGeom>
          <a:solidFill>
            <a:srgbClr val="8ADEFF"/>
          </a:solidFill>
        </p:spPr>
        <p:txBody>
          <a:bodyPr wrap="square" lIns="0" tIns="0" rIns="0" bIns="0" rtlCol="0"/>
          <a:lstStyle/>
          <a:p>
            <a:endParaRPr/>
          </a:p>
        </p:txBody>
      </p:sp>
      <p:sp>
        <p:nvSpPr>
          <p:cNvPr id="44" name="object 44"/>
          <p:cNvSpPr/>
          <p:nvPr/>
        </p:nvSpPr>
        <p:spPr>
          <a:xfrm>
            <a:off x="4186428" y="4588764"/>
            <a:ext cx="147955" cy="1021080"/>
          </a:xfrm>
          <a:custGeom>
            <a:avLst/>
            <a:gdLst/>
            <a:ahLst/>
            <a:cxnLst/>
            <a:rect l="l" t="t" r="r" b="b"/>
            <a:pathLst>
              <a:path w="147954" h="1021079">
                <a:moveTo>
                  <a:pt x="147827" y="0"/>
                </a:moveTo>
                <a:lnTo>
                  <a:pt x="0" y="0"/>
                </a:lnTo>
                <a:lnTo>
                  <a:pt x="0" y="1021080"/>
                </a:lnTo>
                <a:lnTo>
                  <a:pt x="147827" y="1021080"/>
                </a:lnTo>
                <a:lnTo>
                  <a:pt x="147827" y="0"/>
                </a:lnTo>
                <a:close/>
              </a:path>
            </a:pathLst>
          </a:custGeom>
          <a:solidFill>
            <a:srgbClr val="8ADEFF"/>
          </a:solidFill>
        </p:spPr>
        <p:txBody>
          <a:bodyPr wrap="square" lIns="0" tIns="0" rIns="0" bIns="0" rtlCol="0"/>
          <a:lstStyle/>
          <a:p>
            <a:endParaRPr/>
          </a:p>
        </p:txBody>
      </p:sp>
      <p:sp>
        <p:nvSpPr>
          <p:cNvPr id="45" name="object 45"/>
          <p:cNvSpPr/>
          <p:nvPr/>
        </p:nvSpPr>
        <p:spPr>
          <a:xfrm>
            <a:off x="1094232" y="2385060"/>
            <a:ext cx="146685" cy="3225165"/>
          </a:xfrm>
          <a:custGeom>
            <a:avLst/>
            <a:gdLst/>
            <a:ahLst/>
            <a:cxnLst/>
            <a:rect l="l" t="t" r="r" b="b"/>
            <a:pathLst>
              <a:path w="146684" h="3225165">
                <a:moveTo>
                  <a:pt x="0" y="0"/>
                </a:moveTo>
                <a:lnTo>
                  <a:pt x="146304" y="0"/>
                </a:lnTo>
                <a:lnTo>
                  <a:pt x="146304" y="3224784"/>
                </a:lnTo>
                <a:lnTo>
                  <a:pt x="0" y="3224784"/>
                </a:lnTo>
                <a:lnTo>
                  <a:pt x="0" y="0"/>
                </a:lnTo>
                <a:close/>
              </a:path>
            </a:pathLst>
          </a:custGeom>
          <a:ln w="9144">
            <a:solidFill>
              <a:srgbClr val="00CCCC"/>
            </a:solidFill>
          </a:ln>
        </p:spPr>
        <p:txBody>
          <a:bodyPr wrap="square" lIns="0" tIns="0" rIns="0" bIns="0" rtlCol="0"/>
          <a:lstStyle/>
          <a:p>
            <a:endParaRPr/>
          </a:p>
        </p:txBody>
      </p:sp>
      <p:sp>
        <p:nvSpPr>
          <p:cNvPr id="46" name="object 46"/>
          <p:cNvSpPr/>
          <p:nvPr/>
        </p:nvSpPr>
        <p:spPr>
          <a:xfrm>
            <a:off x="1609344" y="2810255"/>
            <a:ext cx="147955" cy="2799715"/>
          </a:xfrm>
          <a:custGeom>
            <a:avLst/>
            <a:gdLst/>
            <a:ahLst/>
            <a:cxnLst/>
            <a:rect l="l" t="t" r="r" b="b"/>
            <a:pathLst>
              <a:path w="147955" h="2799715">
                <a:moveTo>
                  <a:pt x="0" y="0"/>
                </a:moveTo>
                <a:lnTo>
                  <a:pt x="147828" y="0"/>
                </a:lnTo>
                <a:lnTo>
                  <a:pt x="147828" y="2799588"/>
                </a:lnTo>
                <a:lnTo>
                  <a:pt x="0" y="2799588"/>
                </a:lnTo>
                <a:lnTo>
                  <a:pt x="0" y="0"/>
                </a:lnTo>
                <a:close/>
              </a:path>
            </a:pathLst>
          </a:custGeom>
          <a:ln w="9144">
            <a:solidFill>
              <a:srgbClr val="00CCCC"/>
            </a:solidFill>
          </a:ln>
        </p:spPr>
        <p:txBody>
          <a:bodyPr wrap="square" lIns="0" tIns="0" rIns="0" bIns="0" rtlCol="0"/>
          <a:lstStyle/>
          <a:p>
            <a:endParaRPr/>
          </a:p>
        </p:txBody>
      </p:sp>
      <p:sp>
        <p:nvSpPr>
          <p:cNvPr id="47" name="object 47"/>
          <p:cNvSpPr/>
          <p:nvPr/>
        </p:nvSpPr>
        <p:spPr>
          <a:xfrm>
            <a:off x="2124455" y="4099559"/>
            <a:ext cx="147955" cy="1510665"/>
          </a:xfrm>
          <a:custGeom>
            <a:avLst/>
            <a:gdLst/>
            <a:ahLst/>
            <a:cxnLst/>
            <a:rect l="l" t="t" r="r" b="b"/>
            <a:pathLst>
              <a:path w="147955" h="1510664">
                <a:moveTo>
                  <a:pt x="0" y="0"/>
                </a:moveTo>
                <a:lnTo>
                  <a:pt x="147827" y="0"/>
                </a:lnTo>
                <a:lnTo>
                  <a:pt x="147827" y="1510283"/>
                </a:lnTo>
                <a:lnTo>
                  <a:pt x="0" y="1510283"/>
                </a:lnTo>
                <a:lnTo>
                  <a:pt x="0" y="0"/>
                </a:lnTo>
                <a:close/>
              </a:path>
            </a:pathLst>
          </a:custGeom>
          <a:ln w="9144">
            <a:solidFill>
              <a:srgbClr val="00CCCC"/>
            </a:solidFill>
          </a:ln>
        </p:spPr>
        <p:txBody>
          <a:bodyPr wrap="square" lIns="0" tIns="0" rIns="0" bIns="0" rtlCol="0"/>
          <a:lstStyle/>
          <a:p>
            <a:endParaRPr/>
          </a:p>
        </p:txBody>
      </p:sp>
      <p:sp>
        <p:nvSpPr>
          <p:cNvPr id="48" name="object 48"/>
          <p:cNvSpPr/>
          <p:nvPr/>
        </p:nvSpPr>
        <p:spPr>
          <a:xfrm>
            <a:off x="2639567" y="4101084"/>
            <a:ext cx="147955" cy="1508760"/>
          </a:xfrm>
          <a:custGeom>
            <a:avLst/>
            <a:gdLst/>
            <a:ahLst/>
            <a:cxnLst/>
            <a:rect l="l" t="t" r="r" b="b"/>
            <a:pathLst>
              <a:path w="147955" h="1508760">
                <a:moveTo>
                  <a:pt x="0" y="0"/>
                </a:moveTo>
                <a:lnTo>
                  <a:pt x="147827" y="0"/>
                </a:lnTo>
                <a:lnTo>
                  <a:pt x="147827" y="1508760"/>
                </a:lnTo>
                <a:lnTo>
                  <a:pt x="0" y="1508760"/>
                </a:lnTo>
                <a:lnTo>
                  <a:pt x="0" y="0"/>
                </a:lnTo>
                <a:close/>
              </a:path>
            </a:pathLst>
          </a:custGeom>
          <a:ln w="9144">
            <a:solidFill>
              <a:srgbClr val="00CCCC"/>
            </a:solidFill>
          </a:ln>
        </p:spPr>
        <p:txBody>
          <a:bodyPr wrap="square" lIns="0" tIns="0" rIns="0" bIns="0" rtlCol="0"/>
          <a:lstStyle/>
          <a:p>
            <a:endParaRPr/>
          </a:p>
        </p:txBody>
      </p:sp>
      <p:sp>
        <p:nvSpPr>
          <p:cNvPr id="49" name="object 49"/>
          <p:cNvSpPr/>
          <p:nvPr/>
        </p:nvSpPr>
        <p:spPr>
          <a:xfrm>
            <a:off x="3156204" y="4280915"/>
            <a:ext cx="146685" cy="1329055"/>
          </a:xfrm>
          <a:custGeom>
            <a:avLst/>
            <a:gdLst/>
            <a:ahLst/>
            <a:cxnLst/>
            <a:rect l="l" t="t" r="r" b="b"/>
            <a:pathLst>
              <a:path w="146685" h="1329054">
                <a:moveTo>
                  <a:pt x="0" y="0"/>
                </a:moveTo>
                <a:lnTo>
                  <a:pt x="146304" y="0"/>
                </a:lnTo>
                <a:lnTo>
                  <a:pt x="146304" y="1328927"/>
                </a:lnTo>
                <a:lnTo>
                  <a:pt x="0" y="1328927"/>
                </a:lnTo>
                <a:lnTo>
                  <a:pt x="0" y="0"/>
                </a:lnTo>
                <a:close/>
              </a:path>
            </a:pathLst>
          </a:custGeom>
          <a:ln w="9144">
            <a:solidFill>
              <a:srgbClr val="00CCCC"/>
            </a:solidFill>
          </a:ln>
        </p:spPr>
        <p:txBody>
          <a:bodyPr wrap="square" lIns="0" tIns="0" rIns="0" bIns="0" rtlCol="0"/>
          <a:lstStyle/>
          <a:p>
            <a:endParaRPr/>
          </a:p>
        </p:txBody>
      </p:sp>
      <p:sp>
        <p:nvSpPr>
          <p:cNvPr id="50" name="object 50"/>
          <p:cNvSpPr/>
          <p:nvPr/>
        </p:nvSpPr>
        <p:spPr>
          <a:xfrm>
            <a:off x="3671315" y="4245864"/>
            <a:ext cx="147955" cy="1363980"/>
          </a:xfrm>
          <a:custGeom>
            <a:avLst/>
            <a:gdLst/>
            <a:ahLst/>
            <a:cxnLst/>
            <a:rect l="l" t="t" r="r" b="b"/>
            <a:pathLst>
              <a:path w="147954" h="1363979">
                <a:moveTo>
                  <a:pt x="0" y="0"/>
                </a:moveTo>
                <a:lnTo>
                  <a:pt x="147828" y="0"/>
                </a:lnTo>
                <a:lnTo>
                  <a:pt x="147828" y="1363980"/>
                </a:lnTo>
                <a:lnTo>
                  <a:pt x="0" y="1363980"/>
                </a:lnTo>
                <a:lnTo>
                  <a:pt x="0" y="0"/>
                </a:lnTo>
                <a:close/>
              </a:path>
            </a:pathLst>
          </a:custGeom>
          <a:ln w="9144">
            <a:solidFill>
              <a:srgbClr val="00CCCC"/>
            </a:solidFill>
          </a:ln>
        </p:spPr>
        <p:txBody>
          <a:bodyPr wrap="square" lIns="0" tIns="0" rIns="0" bIns="0" rtlCol="0"/>
          <a:lstStyle/>
          <a:p>
            <a:endParaRPr/>
          </a:p>
        </p:txBody>
      </p:sp>
      <p:sp>
        <p:nvSpPr>
          <p:cNvPr id="51" name="object 51"/>
          <p:cNvSpPr/>
          <p:nvPr/>
        </p:nvSpPr>
        <p:spPr>
          <a:xfrm>
            <a:off x="4186428" y="4588764"/>
            <a:ext cx="147955" cy="1021080"/>
          </a:xfrm>
          <a:custGeom>
            <a:avLst/>
            <a:gdLst/>
            <a:ahLst/>
            <a:cxnLst/>
            <a:rect l="l" t="t" r="r" b="b"/>
            <a:pathLst>
              <a:path w="147954" h="1021079">
                <a:moveTo>
                  <a:pt x="0" y="0"/>
                </a:moveTo>
                <a:lnTo>
                  <a:pt x="147827" y="0"/>
                </a:lnTo>
                <a:lnTo>
                  <a:pt x="147827" y="1021080"/>
                </a:lnTo>
                <a:lnTo>
                  <a:pt x="0" y="1021080"/>
                </a:lnTo>
                <a:lnTo>
                  <a:pt x="0" y="0"/>
                </a:lnTo>
                <a:close/>
              </a:path>
            </a:pathLst>
          </a:custGeom>
          <a:ln w="9144">
            <a:solidFill>
              <a:srgbClr val="00CCCC"/>
            </a:solidFill>
          </a:ln>
        </p:spPr>
        <p:txBody>
          <a:bodyPr wrap="square" lIns="0" tIns="0" rIns="0" bIns="0" rtlCol="0"/>
          <a:lstStyle/>
          <a:p>
            <a:endParaRPr/>
          </a:p>
        </p:txBody>
      </p:sp>
      <p:sp>
        <p:nvSpPr>
          <p:cNvPr id="52" name="object 52"/>
          <p:cNvSpPr/>
          <p:nvPr/>
        </p:nvSpPr>
        <p:spPr>
          <a:xfrm>
            <a:off x="1240536" y="4052315"/>
            <a:ext cx="147955" cy="1557655"/>
          </a:xfrm>
          <a:custGeom>
            <a:avLst/>
            <a:gdLst/>
            <a:ahLst/>
            <a:cxnLst/>
            <a:rect l="l" t="t" r="r" b="b"/>
            <a:pathLst>
              <a:path w="147955" h="1557654">
                <a:moveTo>
                  <a:pt x="147827" y="0"/>
                </a:moveTo>
                <a:lnTo>
                  <a:pt x="0" y="0"/>
                </a:lnTo>
                <a:lnTo>
                  <a:pt x="0" y="1557527"/>
                </a:lnTo>
                <a:lnTo>
                  <a:pt x="147827" y="1557527"/>
                </a:lnTo>
                <a:lnTo>
                  <a:pt x="147827" y="0"/>
                </a:lnTo>
                <a:close/>
              </a:path>
            </a:pathLst>
          </a:custGeom>
          <a:solidFill>
            <a:srgbClr val="CC0033"/>
          </a:solidFill>
        </p:spPr>
        <p:txBody>
          <a:bodyPr wrap="square" lIns="0" tIns="0" rIns="0" bIns="0" rtlCol="0"/>
          <a:lstStyle/>
          <a:p>
            <a:endParaRPr/>
          </a:p>
        </p:txBody>
      </p:sp>
      <p:sp>
        <p:nvSpPr>
          <p:cNvPr id="53" name="object 53"/>
          <p:cNvSpPr/>
          <p:nvPr/>
        </p:nvSpPr>
        <p:spPr>
          <a:xfrm>
            <a:off x="1757172" y="4884420"/>
            <a:ext cx="146685" cy="725805"/>
          </a:xfrm>
          <a:custGeom>
            <a:avLst/>
            <a:gdLst/>
            <a:ahLst/>
            <a:cxnLst/>
            <a:rect l="l" t="t" r="r" b="b"/>
            <a:pathLst>
              <a:path w="146685" h="725804">
                <a:moveTo>
                  <a:pt x="146303" y="0"/>
                </a:moveTo>
                <a:lnTo>
                  <a:pt x="0" y="0"/>
                </a:lnTo>
                <a:lnTo>
                  <a:pt x="0" y="725423"/>
                </a:lnTo>
                <a:lnTo>
                  <a:pt x="146303" y="725423"/>
                </a:lnTo>
                <a:lnTo>
                  <a:pt x="146303" y="0"/>
                </a:lnTo>
                <a:close/>
              </a:path>
            </a:pathLst>
          </a:custGeom>
          <a:solidFill>
            <a:srgbClr val="CC0033"/>
          </a:solidFill>
        </p:spPr>
        <p:txBody>
          <a:bodyPr wrap="square" lIns="0" tIns="0" rIns="0" bIns="0" rtlCol="0"/>
          <a:lstStyle/>
          <a:p>
            <a:endParaRPr/>
          </a:p>
        </p:txBody>
      </p:sp>
      <p:sp>
        <p:nvSpPr>
          <p:cNvPr id="54" name="object 54"/>
          <p:cNvSpPr/>
          <p:nvPr/>
        </p:nvSpPr>
        <p:spPr>
          <a:xfrm>
            <a:off x="2272283" y="5096255"/>
            <a:ext cx="146685" cy="513715"/>
          </a:xfrm>
          <a:custGeom>
            <a:avLst/>
            <a:gdLst/>
            <a:ahLst/>
            <a:cxnLst/>
            <a:rect l="l" t="t" r="r" b="b"/>
            <a:pathLst>
              <a:path w="146685" h="513714">
                <a:moveTo>
                  <a:pt x="146304" y="0"/>
                </a:moveTo>
                <a:lnTo>
                  <a:pt x="0" y="0"/>
                </a:lnTo>
                <a:lnTo>
                  <a:pt x="0" y="513588"/>
                </a:lnTo>
                <a:lnTo>
                  <a:pt x="146304" y="513588"/>
                </a:lnTo>
                <a:lnTo>
                  <a:pt x="146304" y="0"/>
                </a:lnTo>
                <a:close/>
              </a:path>
            </a:pathLst>
          </a:custGeom>
          <a:solidFill>
            <a:srgbClr val="CC0033"/>
          </a:solidFill>
        </p:spPr>
        <p:txBody>
          <a:bodyPr wrap="square" lIns="0" tIns="0" rIns="0" bIns="0" rtlCol="0"/>
          <a:lstStyle/>
          <a:p>
            <a:endParaRPr/>
          </a:p>
        </p:txBody>
      </p:sp>
      <p:sp>
        <p:nvSpPr>
          <p:cNvPr id="55" name="object 55"/>
          <p:cNvSpPr/>
          <p:nvPr/>
        </p:nvSpPr>
        <p:spPr>
          <a:xfrm>
            <a:off x="2787395" y="3523488"/>
            <a:ext cx="147955" cy="2086610"/>
          </a:xfrm>
          <a:custGeom>
            <a:avLst/>
            <a:gdLst/>
            <a:ahLst/>
            <a:cxnLst/>
            <a:rect l="l" t="t" r="r" b="b"/>
            <a:pathLst>
              <a:path w="147955" h="2086610">
                <a:moveTo>
                  <a:pt x="147828" y="0"/>
                </a:moveTo>
                <a:lnTo>
                  <a:pt x="0" y="0"/>
                </a:lnTo>
                <a:lnTo>
                  <a:pt x="0" y="2086356"/>
                </a:lnTo>
                <a:lnTo>
                  <a:pt x="147828" y="2086356"/>
                </a:lnTo>
                <a:lnTo>
                  <a:pt x="147828" y="0"/>
                </a:lnTo>
                <a:close/>
              </a:path>
            </a:pathLst>
          </a:custGeom>
          <a:solidFill>
            <a:srgbClr val="CC0033"/>
          </a:solidFill>
        </p:spPr>
        <p:txBody>
          <a:bodyPr wrap="square" lIns="0" tIns="0" rIns="0" bIns="0" rtlCol="0"/>
          <a:lstStyle/>
          <a:p>
            <a:endParaRPr/>
          </a:p>
        </p:txBody>
      </p:sp>
      <p:sp>
        <p:nvSpPr>
          <p:cNvPr id="56" name="object 56"/>
          <p:cNvSpPr/>
          <p:nvPr/>
        </p:nvSpPr>
        <p:spPr>
          <a:xfrm>
            <a:off x="3302508" y="4770120"/>
            <a:ext cx="147955" cy="840105"/>
          </a:xfrm>
          <a:custGeom>
            <a:avLst/>
            <a:gdLst/>
            <a:ahLst/>
            <a:cxnLst/>
            <a:rect l="l" t="t" r="r" b="b"/>
            <a:pathLst>
              <a:path w="147954" h="840104">
                <a:moveTo>
                  <a:pt x="147827" y="0"/>
                </a:moveTo>
                <a:lnTo>
                  <a:pt x="0" y="0"/>
                </a:lnTo>
                <a:lnTo>
                  <a:pt x="0" y="839723"/>
                </a:lnTo>
                <a:lnTo>
                  <a:pt x="147827" y="839723"/>
                </a:lnTo>
                <a:lnTo>
                  <a:pt x="147827" y="0"/>
                </a:lnTo>
                <a:close/>
              </a:path>
            </a:pathLst>
          </a:custGeom>
          <a:solidFill>
            <a:srgbClr val="CC0033"/>
          </a:solidFill>
        </p:spPr>
        <p:txBody>
          <a:bodyPr wrap="square" lIns="0" tIns="0" rIns="0" bIns="0" rtlCol="0"/>
          <a:lstStyle/>
          <a:p>
            <a:endParaRPr/>
          </a:p>
        </p:txBody>
      </p:sp>
      <p:sp>
        <p:nvSpPr>
          <p:cNvPr id="57" name="object 57"/>
          <p:cNvSpPr/>
          <p:nvPr/>
        </p:nvSpPr>
        <p:spPr>
          <a:xfrm>
            <a:off x="3819144" y="4828032"/>
            <a:ext cx="146685" cy="782320"/>
          </a:xfrm>
          <a:custGeom>
            <a:avLst/>
            <a:gdLst/>
            <a:ahLst/>
            <a:cxnLst/>
            <a:rect l="l" t="t" r="r" b="b"/>
            <a:pathLst>
              <a:path w="146685" h="782320">
                <a:moveTo>
                  <a:pt x="146303" y="0"/>
                </a:moveTo>
                <a:lnTo>
                  <a:pt x="0" y="0"/>
                </a:lnTo>
                <a:lnTo>
                  <a:pt x="0" y="781812"/>
                </a:lnTo>
                <a:lnTo>
                  <a:pt x="146303" y="781812"/>
                </a:lnTo>
                <a:lnTo>
                  <a:pt x="146303" y="0"/>
                </a:lnTo>
                <a:close/>
              </a:path>
            </a:pathLst>
          </a:custGeom>
          <a:solidFill>
            <a:srgbClr val="CC0033"/>
          </a:solidFill>
        </p:spPr>
        <p:txBody>
          <a:bodyPr wrap="square" lIns="0" tIns="0" rIns="0" bIns="0" rtlCol="0"/>
          <a:lstStyle/>
          <a:p>
            <a:endParaRPr/>
          </a:p>
        </p:txBody>
      </p:sp>
      <p:sp>
        <p:nvSpPr>
          <p:cNvPr id="58" name="object 58"/>
          <p:cNvSpPr/>
          <p:nvPr/>
        </p:nvSpPr>
        <p:spPr>
          <a:xfrm>
            <a:off x="4334255" y="5131308"/>
            <a:ext cx="146685" cy="478790"/>
          </a:xfrm>
          <a:custGeom>
            <a:avLst/>
            <a:gdLst/>
            <a:ahLst/>
            <a:cxnLst/>
            <a:rect l="l" t="t" r="r" b="b"/>
            <a:pathLst>
              <a:path w="146685" h="478789">
                <a:moveTo>
                  <a:pt x="146304" y="0"/>
                </a:moveTo>
                <a:lnTo>
                  <a:pt x="0" y="0"/>
                </a:lnTo>
                <a:lnTo>
                  <a:pt x="0" y="478536"/>
                </a:lnTo>
                <a:lnTo>
                  <a:pt x="146304" y="478536"/>
                </a:lnTo>
                <a:lnTo>
                  <a:pt x="146304" y="0"/>
                </a:lnTo>
                <a:close/>
              </a:path>
            </a:pathLst>
          </a:custGeom>
          <a:solidFill>
            <a:srgbClr val="CC0033"/>
          </a:solidFill>
        </p:spPr>
        <p:txBody>
          <a:bodyPr wrap="square" lIns="0" tIns="0" rIns="0" bIns="0" rtlCol="0"/>
          <a:lstStyle/>
          <a:p>
            <a:endParaRPr/>
          </a:p>
        </p:txBody>
      </p:sp>
      <p:sp>
        <p:nvSpPr>
          <p:cNvPr id="59" name="object 59"/>
          <p:cNvSpPr/>
          <p:nvPr/>
        </p:nvSpPr>
        <p:spPr>
          <a:xfrm>
            <a:off x="1240536" y="4052315"/>
            <a:ext cx="147955" cy="1557655"/>
          </a:xfrm>
          <a:custGeom>
            <a:avLst/>
            <a:gdLst/>
            <a:ahLst/>
            <a:cxnLst/>
            <a:rect l="l" t="t" r="r" b="b"/>
            <a:pathLst>
              <a:path w="147955" h="1557654">
                <a:moveTo>
                  <a:pt x="0" y="0"/>
                </a:moveTo>
                <a:lnTo>
                  <a:pt x="147827" y="0"/>
                </a:lnTo>
                <a:lnTo>
                  <a:pt x="147827" y="1557527"/>
                </a:lnTo>
                <a:lnTo>
                  <a:pt x="0" y="1557527"/>
                </a:lnTo>
                <a:lnTo>
                  <a:pt x="0" y="0"/>
                </a:lnTo>
                <a:close/>
              </a:path>
            </a:pathLst>
          </a:custGeom>
          <a:ln w="9144">
            <a:solidFill>
              <a:srgbClr val="CD9BFF"/>
            </a:solidFill>
          </a:ln>
        </p:spPr>
        <p:txBody>
          <a:bodyPr wrap="square" lIns="0" tIns="0" rIns="0" bIns="0" rtlCol="0"/>
          <a:lstStyle/>
          <a:p>
            <a:endParaRPr/>
          </a:p>
        </p:txBody>
      </p:sp>
      <p:sp>
        <p:nvSpPr>
          <p:cNvPr id="60" name="object 60"/>
          <p:cNvSpPr/>
          <p:nvPr/>
        </p:nvSpPr>
        <p:spPr>
          <a:xfrm>
            <a:off x="1757172" y="4884420"/>
            <a:ext cx="146685" cy="725805"/>
          </a:xfrm>
          <a:custGeom>
            <a:avLst/>
            <a:gdLst/>
            <a:ahLst/>
            <a:cxnLst/>
            <a:rect l="l" t="t" r="r" b="b"/>
            <a:pathLst>
              <a:path w="146685" h="725804">
                <a:moveTo>
                  <a:pt x="0" y="0"/>
                </a:moveTo>
                <a:lnTo>
                  <a:pt x="146303" y="0"/>
                </a:lnTo>
                <a:lnTo>
                  <a:pt x="146303" y="725423"/>
                </a:lnTo>
                <a:lnTo>
                  <a:pt x="0" y="725423"/>
                </a:lnTo>
                <a:lnTo>
                  <a:pt x="0" y="0"/>
                </a:lnTo>
                <a:close/>
              </a:path>
            </a:pathLst>
          </a:custGeom>
          <a:ln w="9144">
            <a:solidFill>
              <a:srgbClr val="CD9BFF"/>
            </a:solidFill>
          </a:ln>
        </p:spPr>
        <p:txBody>
          <a:bodyPr wrap="square" lIns="0" tIns="0" rIns="0" bIns="0" rtlCol="0"/>
          <a:lstStyle/>
          <a:p>
            <a:endParaRPr/>
          </a:p>
        </p:txBody>
      </p:sp>
      <p:sp>
        <p:nvSpPr>
          <p:cNvPr id="61" name="object 61"/>
          <p:cNvSpPr/>
          <p:nvPr/>
        </p:nvSpPr>
        <p:spPr>
          <a:xfrm>
            <a:off x="2272283" y="5096255"/>
            <a:ext cx="146685" cy="513715"/>
          </a:xfrm>
          <a:custGeom>
            <a:avLst/>
            <a:gdLst/>
            <a:ahLst/>
            <a:cxnLst/>
            <a:rect l="l" t="t" r="r" b="b"/>
            <a:pathLst>
              <a:path w="146685" h="513714">
                <a:moveTo>
                  <a:pt x="0" y="0"/>
                </a:moveTo>
                <a:lnTo>
                  <a:pt x="146304" y="0"/>
                </a:lnTo>
                <a:lnTo>
                  <a:pt x="146304" y="513588"/>
                </a:lnTo>
                <a:lnTo>
                  <a:pt x="0" y="513588"/>
                </a:lnTo>
                <a:lnTo>
                  <a:pt x="0" y="0"/>
                </a:lnTo>
                <a:close/>
              </a:path>
            </a:pathLst>
          </a:custGeom>
          <a:ln w="9144">
            <a:solidFill>
              <a:srgbClr val="CD9BFF"/>
            </a:solidFill>
          </a:ln>
        </p:spPr>
        <p:txBody>
          <a:bodyPr wrap="square" lIns="0" tIns="0" rIns="0" bIns="0" rtlCol="0"/>
          <a:lstStyle/>
          <a:p>
            <a:endParaRPr/>
          </a:p>
        </p:txBody>
      </p:sp>
      <p:sp>
        <p:nvSpPr>
          <p:cNvPr id="62" name="object 62"/>
          <p:cNvSpPr/>
          <p:nvPr/>
        </p:nvSpPr>
        <p:spPr>
          <a:xfrm>
            <a:off x="2787395" y="3523488"/>
            <a:ext cx="147955" cy="2086610"/>
          </a:xfrm>
          <a:custGeom>
            <a:avLst/>
            <a:gdLst/>
            <a:ahLst/>
            <a:cxnLst/>
            <a:rect l="l" t="t" r="r" b="b"/>
            <a:pathLst>
              <a:path w="147955" h="2086610">
                <a:moveTo>
                  <a:pt x="0" y="0"/>
                </a:moveTo>
                <a:lnTo>
                  <a:pt x="147828" y="0"/>
                </a:lnTo>
                <a:lnTo>
                  <a:pt x="147828" y="2086356"/>
                </a:lnTo>
                <a:lnTo>
                  <a:pt x="0" y="2086356"/>
                </a:lnTo>
                <a:lnTo>
                  <a:pt x="0" y="0"/>
                </a:lnTo>
                <a:close/>
              </a:path>
            </a:pathLst>
          </a:custGeom>
          <a:ln w="9144">
            <a:solidFill>
              <a:srgbClr val="CD9BFF"/>
            </a:solidFill>
          </a:ln>
        </p:spPr>
        <p:txBody>
          <a:bodyPr wrap="square" lIns="0" tIns="0" rIns="0" bIns="0" rtlCol="0"/>
          <a:lstStyle/>
          <a:p>
            <a:endParaRPr/>
          </a:p>
        </p:txBody>
      </p:sp>
      <p:sp>
        <p:nvSpPr>
          <p:cNvPr id="63" name="object 63"/>
          <p:cNvSpPr/>
          <p:nvPr/>
        </p:nvSpPr>
        <p:spPr>
          <a:xfrm>
            <a:off x="3302508" y="4770120"/>
            <a:ext cx="147955" cy="840105"/>
          </a:xfrm>
          <a:custGeom>
            <a:avLst/>
            <a:gdLst/>
            <a:ahLst/>
            <a:cxnLst/>
            <a:rect l="l" t="t" r="r" b="b"/>
            <a:pathLst>
              <a:path w="147954" h="840104">
                <a:moveTo>
                  <a:pt x="0" y="0"/>
                </a:moveTo>
                <a:lnTo>
                  <a:pt x="147827" y="0"/>
                </a:lnTo>
                <a:lnTo>
                  <a:pt x="147827" y="839723"/>
                </a:lnTo>
                <a:lnTo>
                  <a:pt x="0" y="839723"/>
                </a:lnTo>
                <a:lnTo>
                  <a:pt x="0" y="0"/>
                </a:lnTo>
                <a:close/>
              </a:path>
            </a:pathLst>
          </a:custGeom>
          <a:ln w="9144">
            <a:solidFill>
              <a:srgbClr val="CD9BFF"/>
            </a:solidFill>
          </a:ln>
        </p:spPr>
        <p:txBody>
          <a:bodyPr wrap="square" lIns="0" tIns="0" rIns="0" bIns="0" rtlCol="0"/>
          <a:lstStyle/>
          <a:p>
            <a:endParaRPr/>
          </a:p>
        </p:txBody>
      </p:sp>
      <p:sp>
        <p:nvSpPr>
          <p:cNvPr id="64" name="object 64"/>
          <p:cNvSpPr/>
          <p:nvPr/>
        </p:nvSpPr>
        <p:spPr>
          <a:xfrm>
            <a:off x="3819144" y="4828032"/>
            <a:ext cx="146685" cy="782320"/>
          </a:xfrm>
          <a:custGeom>
            <a:avLst/>
            <a:gdLst/>
            <a:ahLst/>
            <a:cxnLst/>
            <a:rect l="l" t="t" r="r" b="b"/>
            <a:pathLst>
              <a:path w="146685" h="782320">
                <a:moveTo>
                  <a:pt x="0" y="0"/>
                </a:moveTo>
                <a:lnTo>
                  <a:pt x="146303" y="0"/>
                </a:lnTo>
                <a:lnTo>
                  <a:pt x="146303" y="781812"/>
                </a:lnTo>
                <a:lnTo>
                  <a:pt x="0" y="781812"/>
                </a:lnTo>
                <a:lnTo>
                  <a:pt x="0" y="0"/>
                </a:lnTo>
                <a:close/>
              </a:path>
            </a:pathLst>
          </a:custGeom>
          <a:ln w="9144">
            <a:solidFill>
              <a:srgbClr val="CD9BFF"/>
            </a:solidFill>
          </a:ln>
        </p:spPr>
        <p:txBody>
          <a:bodyPr wrap="square" lIns="0" tIns="0" rIns="0" bIns="0" rtlCol="0"/>
          <a:lstStyle/>
          <a:p>
            <a:endParaRPr/>
          </a:p>
        </p:txBody>
      </p:sp>
      <p:sp>
        <p:nvSpPr>
          <p:cNvPr id="65" name="object 65"/>
          <p:cNvSpPr/>
          <p:nvPr/>
        </p:nvSpPr>
        <p:spPr>
          <a:xfrm>
            <a:off x="4334255" y="5131308"/>
            <a:ext cx="146685" cy="478790"/>
          </a:xfrm>
          <a:custGeom>
            <a:avLst/>
            <a:gdLst/>
            <a:ahLst/>
            <a:cxnLst/>
            <a:rect l="l" t="t" r="r" b="b"/>
            <a:pathLst>
              <a:path w="146685" h="478789">
                <a:moveTo>
                  <a:pt x="0" y="0"/>
                </a:moveTo>
                <a:lnTo>
                  <a:pt x="146304" y="0"/>
                </a:lnTo>
                <a:lnTo>
                  <a:pt x="146304" y="478536"/>
                </a:lnTo>
                <a:lnTo>
                  <a:pt x="0" y="478536"/>
                </a:lnTo>
                <a:lnTo>
                  <a:pt x="0" y="0"/>
                </a:lnTo>
                <a:close/>
              </a:path>
            </a:pathLst>
          </a:custGeom>
          <a:ln w="9144">
            <a:solidFill>
              <a:srgbClr val="CD9BFF"/>
            </a:solidFill>
          </a:ln>
        </p:spPr>
        <p:txBody>
          <a:bodyPr wrap="square" lIns="0" tIns="0" rIns="0" bIns="0" rtlCol="0"/>
          <a:lstStyle/>
          <a:p>
            <a:endParaRPr/>
          </a:p>
        </p:txBody>
      </p:sp>
      <p:sp>
        <p:nvSpPr>
          <p:cNvPr id="66" name="object 66"/>
          <p:cNvSpPr/>
          <p:nvPr/>
        </p:nvSpPr>
        <p:spPr>
          <a:xfrm>
            <a:off x="982980" y="2286000"/>
            <a:ext cx="0" cy="3324225"/>
          </a:xfrm>
          <a:custGeom>
            <a:avLst/>
            <a:gdLst/>
            <a:ahLst/>
            <a:cxnLst/>
            <a:rect l="l" t="t" r="r" b="b"/>
            <a:pathLst>
              <a:path h="3324225">
                <a:moveTo>
                  <a:pt x="0" y="3323844"/>
                </a:moveTo>
                <a:lnTo>
                  <a:pt x="0" y="0"/>
                </a:lnTo>
              </a:path>
            </a:pathLst>
          </a:custGeom>
          <a:ln w="9144">
            <a:solidFill>
              <a:srgbClr val="666666"/>
            </a:solidFill>
          </a:ln>
        </p:spPr>
        <p:txBody>
          <a:bodyPr wrap="square" lIns="0" tIns="0" rIns="0" bIns="0" rtlCol="0"/>
          <a:lstStyle/>
          <a:p>
            <a:endParaRPr/>
          </a:p>
        </p:txBody>
      </p:sp>
      <p:sp>
        <p:nvSpPr>
          <p:cNvPr id="67" name="object 67"/>
          <p:cNvSpPr/>
          <p:nvPr/>
        </p:nvSpPr>
        <p:spPr>
          <a:xfrm>
            <a:off x="982980" y="5609844"/>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68" name="object 68"/>
          <p:cNvSpPr/>
          <p:nvPr/>
        </p:nvSpPr>
        <p:spPr>
          <a:xfrm>
            <a:off x="982980" y="4945379"/>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69" name="object 69"/>
          <p:cNvSpPr/>
          <p:nvPr/>
        </p:nvSpPr>
        <p:spPr>
          <a:xfrm>
            <a:off x="982980" y="4279391"/>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70" name="object 70"/>
          <p:cNvSpPr/>
          <p:nvPr/>
        </p:nvSpPr>
        <p:spPr>
          <a:xfrm>
            <a:off x="982980" y="3614928"/>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71" name="object 71"/>
          <p:cNvSpPr/>
          <p:nvPr/>
        </p:nvSpPr>
        <p:spPr>
          <a:xfrm>
            <a:off x="982980" y="2950464"/>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72" name="object 72"/>
          <p:cNvSpPr/>
          <p:nvPr/>
        </p:nvSpPr>
        <p:spPr>
          <a:xfrm>
            <a:off x="982980" y="2286000"/>
            <a:ext cx="58419" cy="0"/>
          </a:xfrm>
          <a:custGeom>
            <a:avLst/>
            <a:gdLst/>
            <a:ahLst/>
            <a:cxnLst/>
            <a:rect l="l" t="t" r="r" b="b"/>
            <a:pathLst>
              <a:path w="58419">
                <a:moveTo>
                  <a:pt x="0" y="0"/>
                </a:moveTo>
                <a:lnTo>
                  <a:pt x="57911" y="0"/>
                </a:lnTo>
              </a:path>
            </a:pathLst>
          </a:custGeom>
          <a:ln w="9144">
            <a:solidFill>
              <a:srgbClr val="666666"/>
            </a:solidFill>
          </a:ln>
        </p:spPr>
        <p:txBody>
          <a:bodyPr wrap="square" lIns="0" tIns="0" rIns="0" bIns="0" rtlCol="0"/>
          <a:lstStyle/>
          <a:p>
            <a:endParaRPr/>
          </a:p>
        </p:txBody>
      </p:sp>
      <p:sp>
        <p:nvSpPr>
          <p:cNvPr id="73" name="object 73"/>
          <p:cNvSpPr/>
          <p:nvPr/>
        </p:nvSpPr>
        <p:spPr>
          <a:xfrm>
            <a:off x="982980" y="5609844"/>
            <a:ext cx="3609340" cy="0"/>
          </a:xfrm>
          <a:custGeom>
            <a:avLst/>
            <a:gdLst/>
            <a:ahLst/>
            <a:cxnLst/>
            <a:rect l="l" t="t" r="r" b="b"/>
            <a:pathLst>
              <a:path w="3609340">
                <a:moveTo>
                  <a:pt x="0" y="0"/>
                </a:moveTo>
                <a:lnTo>
                  <a:pt x="3608831" y="0"/>
                </a:lnTo>
              </a:path>
            </a:pathLst>
          </a:custGeom>
          <a:ln w="9144">
            <a:solidFill>
              <a:srgbClr val="786666"/>
            </a:solidFill>
          </a:ln>
        </p:spPr>
        <p:txBody>
          <a:bodyPr wrap="square" lIns="0" tIns="0" rIns="0" bIns="0" rtlCol="0"/>
          <a:lstStyle/>
          <a:p>
            <a:endParaRPr/>
          </a:p>
        </p:txBody>
      </p:sp>
      <p:sp>
        <p:nvSpPr>
          <p:cNvPr id="74" name="object 74"/>
          <p:cNvSpPr txBox="1"/>
          <p:nvPr/>
        </p:nvSpPr>
        <p:spPr>
          <a:xfrm>
            <a:off x="529234" y="5486298"/>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75" name="object 75"/>
          <p:cNvSpPr txBox="1"/>
          <p:nvPr/>
        </p:nvSpPr>
        <p:spPr>
          <a:xfrm>
            <a:off x="529234" y="4821554"/>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a:t>
            </a:r>
            <a:endParaRPr sz="1400">
              <a:latin typeface="Univers for BP Light"/>
              <a:cs typeface="Univers for BP Light"/>
            </a:endParaRPr>
          </a:p>
        </p:txBody>
      </p:sp>
      <p:sp>
        <p:nvSpPr>
          <p:cNvPr id="76" name="object 76"/>
          <p:cNvSpPr txBox="1"/>
          <p:nvPr/>
        </p:nvSpPr>
        <p:spPr>
          <a:xfrm>
            <a:off x="529234" y="4156709"/>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a:t>
            </a:r>
            <a:endParaRPr sz="1400">
              <a:latin typeface="Univers for BP Light"/>
              <a:cs typeface="Univers for BP Light"/>
            </a:endParaRPr>
          </a:p>
        </p:txBody>
      </p:sp>
      <p:sp>
        <p:nvSpPr>
          <p:cNvPr id="77" name="object 77"/>
          <p:cNvSpPr txBox="1"/>
          <p:nvPr/>
        </p:nvSpPr>
        <p:spPr>
          <a:xfrm>
            <a:off x="529234" y="3491738"/>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a:t>
            </a:r>
            <a:endParaRPr sz="1400">
              <a:latin typeface="Univers for BP Light"/>
              <a:cs typeface="Univers for BP Light"/>
            </a:endParaRPr>
          </a:p>
        </p:txBody>
      </p:sp>
      <p:sp>
        <p:nvSpPr>
          <p:cNvPr id="78" name="object 78"/>
          <p:cNvSpPr txBox="1"/>
          <p:nvPr/>
        </p:nvSpPr>
        <p:spPr>
          <a:xfrm>
            <a:off x="529234" y="282689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p:txBody>
      </p:sp>
      <p:sp>
        <p:nvSpPr>
          <p:cNvPr id="79" name="object 79"/>
          <p:cNvSpPr txBox="1"/>
          <p:nvPr/>
        </p:nvSpPr>
        <p:spPr>
          <a:xfrm>
            <a:off x="1006246" y="5717641"/>
            <a:ext cx="3564254" cy="430887"/>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a:t>
            </a:r>
            <a:r>
              <a:rPr lang="en-GB" sz="1400" b="0" spc="-5" dirty="0">
                <a:latin typeface="Univers for BP Light"/>
                <a:cs typeface="Univers for BP Light"/>
              </a:rPr>
              <a:t> </a:t>
            </a:r>
            <a:r>
              <a:rPr sz="1400" b="0" spc="-5" dirty="0">
                <a:latin typeface="Univers for BP Light"/>
                <a:cs typeface="Univers for BP Light"/>
              </a:rPr>
              <a:t>2000- </a:t>
            </a:r>
            <a:r>
              <a:rPr lang="en-GB" sz="1400" b="0" spc="-5" dirty="0">
                <a:latin typeface="Univers for BP Light"/>
                <a:cs typeface="Univers for BP Light"/>
              </a:rPr>
              <a:t> </a:t>
            </a:r>
            <a:r>
              <a:rPr sz="1400" b="0" spc="-5" dirty="0">
                <a:latin typeface="Univers for BP Light"/>
                <a:cs typeface="Univers for BP Light"/>
              </a:rPr>
              <a:t>2010- </a:t>
            </a:r>
            <a:r>
              <a:rPr lang="en-GB" sz="1400" b="0" spc="-5" dirty="0">
                <a:latin typeface="Univers for BP Light"/>
                <a:cs typeface="Univers for BP Light"/>
              </a:rPr>
              <a:t> </a:t>
            </a:r>
            <a:r>
              <a:rPr sz="1400" b="0" spc="-5" dirty="0">
                <a:latin typeface="Univers for BP Light"/>
                <a:cs typeface="Univers for BP Light"/>
              </a:rPr>
              <a:t>2020- 2030-</a:t>
            </a:r>
            <a:endParaRPr sz="1400" dirty="0">
              <a:latin typeface="Univers for BP Light"/>
              <a:cs typeface="Univers for BP Light"/>
            </a:endParaRPr>
          </a:p>
          <a:p>
            <a:pPr marL="36830">
              <a:lnSpc>
                <a:spcPct val="100000"/>
              </a:lnSpc>
              <a:spcBef>
                <a:spcPts val="15"/>
              </a:spcBef>
            </a:pPr>
            <a:r>
              <a:rPr sz="1400" b="0" spc="-5" dirty="0">
                <a:latin typeface="Univers for BP Light"/>
                <a:cs typeface="Univers for BP Light"/>
              </a:rPr>
              <a:t>1980  1990  2000  </a:t>
            </a:r>
            <a:r>
              <a:rPr lang="en-GB" sz="1400" b="0" spc="-5" dirty="0">
                <a:latin typeface="Univers for BP Light"/>
                <a:cs typeface="Univers for BP Light"/>
              </a:rPr>
              <a:t> </a:t>
            </a:r>
            <a:r>
              <a:rPr sz="1400" b="0" spc="-5" dirty="0">
                <a:latin typeface="Univers for BP Light"/>
                <a:cs typeface="Univers for BP Light"/>
              </a:rPr>
              <a:t>2010  2020  </a:t>
            </a:r>
            <a:r>
              <a:rPr lang="en-GB" sz="1400" b="0" spc="-5" dirty="0">
                <a:latin typeface="Univers for BP Light"/>
                <a:cs typeface="Univers for BP Light"/>
              </a:rPr>
              <a:t> </a:t>
            </a:r>
            <a:r>
              <a:rPr sz="1400" b="0" spc="-5" dirty="0">
                <a:latin typeface="Univers for BP Light"/>
                <a:cs typeface="Univers for BP Light"/>
              </a:rPr>
              <a:t>2030  2040</a:t>
            </a:r>
            <a:endParaRPr sz="1400" dirty="0">
              <a:latin typeface="Univers for BP Light"/>
              <a:cs typeface="Univers for BP Light"/>
            </a:endParaRPr>
          </a:p>
        </p:txBody>
      </p:sp>
      <p:sp>
        <p:nvSpPr>
          <p:cNvPr id="80" name="object 80"/>
          <p:cNvSpPr/>
          <p:nvPr/>
        </p:nvSpPr>
        <p:spPr>
          <a:xfrm>
            <a:off x="3238500" y="2574035"/>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8ADEFF"/>
          </a:solidFill>
        </p:spPr>
        <p:txBody>
          <a:bodyPr wrap="square" lIns="0" tIns="0" rIns="0" bIns="0" rtlCol="0"/>
          <a:lstStyle/>
          <a:p>
            <a:endParaRPr/>
          </a:p>
        </p:txBody>
      </p:sp>
      <p:sp>
        <p:nvSpPr>
          <p:cNvPr id="81" name="object 81"/>
          <p:cNvSpPr/>
          <p:nvPr/>
        </p:nvSpPr>
        <p:spPr>
          <a:xfrm>
            <a:off x="3238500" y="2574035"/>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00CCCC"/>
            </a:solidFill>
          </a:ln>
        </p:spPr>
        <p:txBody>
          <a:bodyPr wrap="square" lIns="0" tIns="0" rIns="0" bIns="0" rtlCol="0"/>
          <a:lstStyle/>
          <a:p>
            <a:endParaRPr/>
          </a:p>
        </p:txBody>
      </p:sp>
      <p:sp>
        <p:nvSpPr>
          <p:cNvPr id="82" name="object 82"/>
          <p:cNvSpPr/>
          <p:nvPr/>
        </p:nvSpPr>
        <p:spPr>
          <a:xfrm>
            <a:off x="3238500" y="2833116"/>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CC0033"/>
          </a:solidFill>
        </p:spPr>
        <p:txBody>
          <a:bodyPr wrap="square" lIns="0" tIns="0" rIns="0" bIns="0" rtlCol="0"/>
          <a:lstStyle/>
          <a:p>
            <a:endParaRPr/>
          </a:p>
        </p:txBody>
      </p:sp>
      <p:sp>
        <p:nvSpPr>
          <p:cNvPr id="83" name="object 83"/>
          <p:cNvSpPr/>
          <p:nvPr/>
        </p:nvSpPr>
        <p:spPr>
          <a:xfrm>
            <a:off x="3238500" y="2833116"/>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CD9BFF"/>
            </a:solidFill>
          </a:ln>
        </p:spPr>
        <p:txBody>
          <a:bodyPr wrap="square" lIns="0" tIns="0" rIns="0" bIns="0" rtlCol="0"/>
          <a:lstStyle/>
          <a:p>
            <a:endParaRPr/>
          </a:p>
        </p:txBody>
      </p:sp>
      <p:sp>
        <p:nvSpPr>
          <p:cNvPr id="84" name="object 84"/>
          <p:cNvSpPr txBox="1"/>
          <p:nvPr/>
        </p:nvSpPr>
        <p:spPr>
          <a:xfrm>
            <a:off x="3366642" y="2453147"/>
            <a:ext cx="1379855" cy="541020"/>
          </a:xfrm>
          <a:prstGeom prst="rect">
            <a:avLst/>
          </a:prstGeom>
        </p:spPr>
        <p:txBody>
          <a:bodyPr vert="horz" wrap="square" lIns="0" tIns="0" rIns="0" bIns="0" rtlCol="0">
            <a:spAutoFit/>
          </a:bodyPr>
          <a:lstStyle/>
          <a:p>
            <a:pPr marL="12700" marR="5080">
              <a:lnSpc>
                <a:spcPct val="121600"/>
              </a:lnSpc>
            </a:pPr>
            <a:r>
              <a:rPr sz="1400" dirty="0">
                <a:latin typeface="Univers for BP"/>
                <a:cs typeface="Univers for BP"/>
              </a:rPr>
              <a:t>No</a:t>
            </a:r>
            <a:r>
              <a:rPr sz="1400" spc="-10" dirty="0">
                <a:latin typeface="Univers for BP"/>
                <a:cs typeface="Univers for BP"/>
              </a:rPr>
              <a:t>n</a:t>
            </a:r>
            <a:r>
              <a:rPr sz="1400" dirty="0">
                <a:latin typeface="Univers for BP"/>
                <a:cs typeface="Univers for BP"/>
              </a:rPr>
              <a:t>-</a:t>
            </a:r>
            <a:r>
              <a:rPr sz="1400" spc="5" dirty="0">
                <a:latin typeface="Univers for BP"/>
                <a:cs typeface="Univers for BP"/>
              </a:rPr>
              <a:t>c</a:t>
            </a:r>
            <a:r>
              <a:rPr sz="1400" spc="-10" dirty="0">
                <a:latin typeface="Univers for BP"/>
                <a:cs typeface="Univers for BP"/>
              </a:rPr>
              <a:t>o</a:t>
            </a:r>
            <a:r>
              <a:rPr sz="1400" dirty="0">
                <a:latin typeface="Univers for BP"/>
                <a:cs typeface="Univers for BP"/>
              </a:rPr>
              <a:t>m</a:t>
            </a:r>
            <a:r>
              <a:rPr sz="1400" spc="-10" dirty="0">
                <a:latin typeface="Univers for BP"/>
                <a:cs typeface="Univers for BP"/>
              </a:rPr>
              <a:t>b</a:t>
            </a:r>
            <a:r>
              <a:rPr sz="1400" dirty="0">
                <a:latin typeface="Univers for BP"/>
                <a:cs typeface="Univers for BP"/>
              </a:rPr>
              <a:t>u</a:t>
            </a:r>
            <a:r>
              <a:rPr sz="1400" spc="-10" dirty="0">
                <a:latin typeface="Univers for BP"/>
                <a:cs typeface="Univers for BP"/>
              </a:rPr>
              <a:t>s</a:t>
            </a:r>
            <a:r>
              <a:rPr sz="1400" dirty="0">
                <a:latin typeface="Univers for BP"/>
                <a:cs typeface="Univers for BP"/>
              </a:rPr>
              <a:t>ted  </a:t>
            </a:r>
            <a:r>
              <a:rPr sz="1400" spc="-5" dirty="0">
                <a:latin typeface="Univers for BP"/>
                <a:cs typeface="Univers for BP"/>
              </a:rPr>
              <a:t>Industry*</a:t>
            </a:r>
            <a:endParaRPr sz="1400">
              <a:latin typeface="Univers for BP"/>
              <a:cs typeface="Univers for BP"/>
            </a:endParaRPr>
          </a:p>
        </p:txBody>
      </p:sp>
      <p:sp>
        <p:nvSpPr>
          <p:cNvPr id="85" name="object 85"/>
          <p:cNvSpPr/>
          <p:nvPr/>
        </p:nvSpPr>
        <p:spPr>
          <a:xfrm>
            <a:off x="3035807" y="2299716"/>
            <a:ext cx="0" cy="3313429"/>
          </a:xfrm>
          <a:custGeom>
            <a:avLst/>
            <a:gdLst/>
            <a:ahLst/>
            <a:cxnLst/>
            <a:rect l="l" t="t" r="r" b="b"/>
            <a:pathLst>
              <a:path h="3313429">
                <a:moveTo>
                  <a:pt x="0" y="0"/>
                </a:moveTo>
                <a:lnTo>
                  <a:pt x="0" y="3313379"/>
                </a:lnTo>
              </a:path>
            </a:pathLst>
          </a:custGeom>
          <a:ln w="9144">
            <a:solidFill>
              <a:srgbClr val="4D4D4D"/>
            </a:solidFill>
            <a:prstDash val="sysDash"/>
          </a:ln>
        </p:spPr>
        <p:txBody>
          <a:bodyPr wrap="square" lIns="0" tIns="0" rIns="0" bIns="0" rtlCol="0"/>
          <a:lstStyle/>
          <a:p>
            <a:endParaRPr/>
          </a:p>
        </p:txBody>
      </p:sp>
      <p:sp>
        <p:nvSpPr>
          <p:cNvPr id="86" name="object 86"/>
          <p:cNvSpPr txBox="1"/>
          <p:nvPr/>
        </p:nvSpPr>
        <p:spPr>
          <a:xfrm>
            <a:off x="506679" y="1098550"/>
            <a:ext cx="4128770" cy="1298575"/>
          </a:xfrm>
          <a:prstGeom prst="rect">
            <a:avLst/>
          </a:prstGeom>
        </p:spPr>
        <p:txBody>
          <a:bodyPr vert="horz" wrap="square" lIns="0" tIns="0" rIns="0" bIns="0" rtlCol="0">
            <a:spAutoFit/>
          </a:bodyPr>
          <a:lstStyle/>
          <a:p>
            <a:pPr marL="541020" marR="5080" indent="-146685">
              <a:lnSpc>
                <a:spcPct val="100000"/>
              </a:lnSpc>
            </a:pPr>
            <a:r>
              <a:rPr sz="1800" dirty="0">
                <a:latin typeface="Univers for BP"/>
                <a:cs typeface="Univers for BP"/>
              </a:rPr>
              <a:t>Final </a:t>
            </a:r>
            <a:r>
              <a:rPr sz="1800" spc="-5" dirty="0">
                <a:latin typeface="Univers for BP"/>
                <a:cs typeface="Univers for BP"/>
              </a:rPr>
              <a:t>energy </a:t>
            </a:r>
            <a:r>
              <a:rPr sz="1800" dirty="0">
                <a:latin typeface="Univers for BP"/>
                <a:cs typeface="Univers for BP"/>
              </a:rPr>
              <a:t>consumption</a:t>
            </a:r>
            <a:r>
              <a:rPr sz="1800" spc="-95" dirty="0">
                <a:latin typeface="Univers for BP"/>
                <a:cs typeface="Univers for BP"/>
              </a:rPr>
              <a:t> </a:t>
            </a:r>
            <a:r>
              <a:rPr sz="1800" dirty="0">
                <a:latin typeface="Univers for BP"/>
                <a:cs typeface="Univers for BP"/>
              </a:rPr>
              <a:t>growth:  non-combusted </a:t>
            </a:r>
            <a:r>
              <a:rPr sz="1800" spc="-5" dirty="0">
                <a:latin typeface="Univers for BP"/>
                <a:cs typeface="Univers for BP"/>
              </a:rPr>
              <a:t>versus</a:t>
            </a:r>
            <a:r>
              <a:rPr sz="1800" spc="-85" dirty="0">
                <a:latin typeface="Univers for BP"/>
                <a:cs typeface="Univers for BP"/>
              </a:rPr>
              <a:t> </a:t>
            </a:r>
            <a:r>
              <a:rPr sz="1800" dirty="0">
                <a:latin typeface="Univers for BP"/>
                <a:cs typeface="Univers for BP"/>
              </a:rPr>
              <a:t>industry</a:t>
            </a:r>
            <a:endParaRPr sz="1800">
              <a:latin typeface="Univers for BP"/>
              <a:cs typeface="Univers for BP"/>
            </a:endParaRPr>
          </a:p>
          <a:p>
            <a:pPr marL="12700">
              <a:lnSpc>
                <a:spcPct val="100000"/>
              </a:lnSpc>
              <a:spcBef>
                <a:spcPts val="1075"/>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a:p>
            <a:pPr marL="34925">
              <a:lnSpc>
                <a:spcPct val="100000"/>
              </a:lnSpc>
              <a:spcBef>
                <a:spcPts val="1290"/>
              </a:spcBef>
            </a:pPr>
            <a:r>
              <a:rPr sz="1400" b="0" dirty="0">
                <a:latin typeface="Univers for BP Light"/>
                <a:cs typeface="Univers for BP Light"/>
              </a:rPr>
              <a:t>5%</a:t>
            </a:r>
            <a:endParaRPr sz="1400">
              <a:latin typeface="Univers for BP Light"/>
              <a:cs typeface="Univers for BP Light"/>
            </a:endParaRPr>
          </a:p>
        </p:txBody>
      </p:sp>
      <p:sp>
        <p:nvSpPr>
          <p:cNvPr id="87" name="object 8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8" name="object 88"/>
          <p:cNvSpPr txBox="1"/>
          <p:nvPr/>
        </p:nvSpPr>
        <p:spPr>
          <a:xfrm>
            <a:off x="717905" y="6450584"/>
            <a:ext cx="3236595" cy="210185"/>
          </a:xfrm>
          <a:prstGeom prst="rect">
            <a:avLst/>
          </a:prstGeom>
        </p:spPr>
        <p:txBody>
          <a:bodyPr vert="horz" wrap="square" lIns="0" tIns="6985" rIns="0" bIns="0" rtlCol="0">
            <a:spAutoFit/>
          </a:bodyPr>
          <a:lstStyle/>
          <a:p>
            <a:pPr marL="12700">
              <a:lnSpc>
                <a:spcPct val="100000"/>
              </a:lnSpc>
              <a:spcBef>
                <a:spcPts val="55"/>
              </a:spcBef>
            </a:pPr>
            <a:r>
              <a:rPr sz="1200" b="0" spc="-5" dirty="0">
                <a:solidFill>
                  <a:srgbClr val="666666"/>
                </a:solidFill>
                <a:latin typeface="Univers for BP Light"/>
                <a:cs typeface="Univers for BP Light"/>
              </a:rPr>
              <a:t>*Industry excludes non-combusted </a:t>
            </a:r>
            <a:r>
              <a:rPr sz="1200" b="0" dirty="0">
                <a:solidFill>
                  <a:srgbClr val="666666"/>
                </a:solidFill>
                <a:latin typeface="Univers for BP Light"/>
                <a:cs typeface="Univers for BP Light"/>
              </a:rPr>
              <a:t>use of</a:t>
            </a:r>
            <a:r>
              <a:rPr sz="1200" b="0" spc="-5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fuels</a:t>
            </a:r>
            <a:endParaRPr sz="1200">
              <a:latin typeface="Univers for BP Light"/>
              <a:cs typeface="Univers for BP Light"/>
            </a:endParaRPr>
          </a:p>
        </p:txBody>
      </p:sp>
      <p:sp>
        <p:nvSpPr>
          <p:cNvPr id="89" name="object 89"/>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28</a:t>
            </a:fld>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9689"/>
            <a:ext cx="8342630" cy="361950"/>
          </a:xfrm>
          <a:prstGeom prst="rect">
            <a:avLst/>
          </a:prstGeom>
        </p:spPr>
        <p:txBody>
          <a:bodyPr vert="horz" wrap="square" lIns="0" tIns="0" rIns="0" bIns="0" rtlCol="0">
            <a:spAutoFit/>
          </a:bodyPr>
          <a:lstStyle/>
          <a:p>
            <a:pPr marL="12700">
              <a:lnSpc>
                <a:spcPct val="100000"/>
              </a:lnSpc>
            </a:pPr>
            <a:r>
              <a:rPr spc="-5" dirty="0"/>
              <a:t>…becoming the main source of demand growth for oil and</a:t>
            </a:r>
            <a:r>
              <a:rPr spc="240" dirty="0"/>
              <a:t> </a:t>
            </a:r>
            <a:r>
              <a:rPr spc="-5" dirty="0"/>
              <a:t>gas</a:t>
            </a:r>
          </a:p>
        </p:txBody>
      </p:sp>
      <p:sp>
        <p:nvSpPr>
          <p:cNvPr id="3" name="object 3"/>
          <p:cNvSpPr txBox="1"/>
          <p:nvPr/>
        </p:nvSpPr>
        <p:spPr>
          <a:xfrm>
            <a:off x="501802" y="1350898"/>
            <a:ext cx="8921750" cy="4688840"/>
          </a:xfrm>
          <a:prstGeom prst="rect">
            <a:avLst/>
          </a:prstGeom>
        </p:spPr>
        <p:txBody>
          <a:bodyPr vert="horz" wrap="square" lIns="0" tIns="0" rIns="0" bIns="0" rtlCol="0">
            <a:spAutoFit/>
          </a:bodyPr>
          <a:lstStyle/>
          <a:p>
            <a:pPr marL="287020" marR="29781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non-combusted </a:t>
            </a:r>
            <a:r>
              <a:rPr sz="1800" b="0" dirty="0">
                <a:latin typeface="Univers for BP Light"/>
                <a:cs typeface="Univers for BP Light"/>
              </a:rPr>
              <a:t>use of </a:t>
            </a:r>
            <a:r>
              <a:rPr sz="1800" b="0" spc="-5" dirty="0">
                <a:latin typeface="Univers for BP Light"/>
                <a:cs typeface="Univers for BP Light"/>
              </a:rPr>
              <a:t>fuels, e.g. </a:t>
            </a:r>
            <a:r>
              <a:rPr sz="1800" b="0" dirty="0">
                <a:latin typeface="Univers for BP Light"/>
                <a:cs typeface="Univers for BP Light"/>
              </a:rPr>
              <a:t>as </a:t>
            </a:r>
            <a:r>
              <a:rPr sz="1800" b="0" spc="-5" dirty="0">
                <a:latin typeface="Univers for BP Light"/>
                <a:cs typeface="Univers for BP Light"/>
              </a:rPr>
              <a:t>feedstocks </a:t>
            </a:r>
            <a:r>
              <a:rPr sz="1800" b="0" dirty="0">
                <a:latin typeface="Univers for BP Light"/>
                <a:cs typeface="Univers for BP Light"/>
              </a:rPr>
              <a:t>for </a:t>
            </a:r>
            <a:r>
              <a:rPr sz="1800" b="0" spc="-5" dirty="0">
                <a:latin typeface="Univers for BP Light"/>
                <a:cs typeface="Univers for BP Light"/>
              </a:rPr>
              <a:t>petrochemicals, lubricants  </a:t>
            </a:r>
            <a:r>
              <a:rPr sz="1800" b="0" dirty="0">
                <a:latin typeface="Univers for BP Light"/>
                <a:cs typeface="Univers for BP Light"/>
              </a:rPr>
              <a:t>and </a:t>
            </a:r>
            <a:r>
              <a:rPr sz="1800" b="0" spc="-5" dirty="0">
                <a:latin typeface="Univers for BP Light"/>
                <a:cs typeface="Univers for BP Light"/>
              </a:rPr>
              <a:t>bitumen, becomes </a:t>
            </a:r>
            <a:r>
              <a:rPr sz="1800" b="0" dirty="0">
                <a:latin typeface="Univers for BP Light"/>
                <a:cs typeface="Univers for BP Light"/>
              </a:rPr>
              <a:t>an </a:t>
            </a:r>
            <a:r>
              <a:rPr sz="1800" b="0" spc="-5" dirty="0">
                <a:latin typeface="Univers for BP Light"/>
                <a:cs typeface="Univers for BP Light"/>
              </a:rPr>
              <a:t>increasingly important component </a:t>
            </a:r>
            <a:r>
              <a:rPr sz="1800" b="0" dirty="0">
                <a:latin typeface="Univers for BP Light"/>
                <a:cs typeface="Univers for BP Light"/>
              </a:rPr>
              <a:t>of </a:t>
            </a:r>
            <a:r>
              <a:rPr sz="1800" b="0" spc="-5" dirty="0">
                <a:latin typeface="Univers for BP Light"/>
                <a:cs typeface="Univers for BP Light"/>
              </a:rPr>
              <a:t>overall industrial  </a:t>
            </a:r>
            <a:r>
              <a:rPr sz="1800" b="0" spc="-10" dirty="0">
                <a:latin typeface="Univers for BP Light"/>
                <a:cs typeface="Univers for BP Light"/>
              </a:rPr>
              <a:t>demand </a:t>
            </a:r>
            <a:r>
              <a:rPr sz="1800" b="0" spc="-5" dirty="0">
                <a:latin typeface="Univers for BP Light"/>
                <a:cs typeface="Univers for BP Light"/>
              </a:rPr>
              <a:t>over the</a:t>
            </a:r>
            <a:r>
              <a:rPr sz="1800" b="0" spc="-15"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15938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non-combusted </a:t>
            </a:r>
            <a:r>
              <a:rPr sz="1800" b="0" dirty="0">
                <a:latin typeface="Univers for BP Light"/>
                <a:cs typeface="Univers for BP Light"/>
              </a:rPr>
              <a:t>use of </a:t>
            </a:r>
            <a:r>
              <a:rPr sz="1800" b="0" spc="-5" dirty="0">
                <a:latin typeface="Univers for BP Light"/>
                <a:cs typeface="Univers for BP Light"/>
              </a:rPr>
              <a:t>fuels grows </a:t>
            </a:r>
            <a:r>
              <a:rPr sz="1800" b="0" dirty="0">
                <a:latin typeface="Univers for BP Light"/>
                <a:cs typeface="Univers for BP Light"/>
              </a:rPr>
              <a:t>at </a:t>
            </a:r>
            <a:r>
              <a:rPr sz="1800" b="0" spc="-5" dirty="0">
                <a:latin typeface="Univers for BP Light"/>
                <a:cs typeface="Univers for BP Light"/>
              </a:rPr>
              <a:t>almost </a:t>
            </a:r>
            <a:r>
              <a:rPr sz="1800" b="0" dirty="0">
                <a:latin typeface="Univers for BP Light"/>
                <a:cs typeface="Univers for BP Light"/>
              </a:rPr>
              <a:t>twice the rate of  </a:t>
            </a:r>
            <a:r>
              <a:rPr sz="1800" b="0" spc="-5" dirty="0">
                <a:latin typeface="Univers for BP Light"/>
                <a:cs typeface="Univers for BP Light"/>
              </a:rPr>
              <a:t>other industrial uses </a:t>
            </a:r>
            <a:r>
              <a:rPr sz="1800" b="0" dirty="0">
                <a:latin typeface="Univers for BP Light"/>
                <a:cs typeface="Univers for BP Light"/>
              </a:rPr>
              <a:t>(1.9% p.a. </a:t>
            </a:r>
            <a:r>
              <a:rPr sz="1800" b="0" spc="-5" dirty="0">
                <a:latin typeface="Univers for BP Light"/>
                <a:cs typeface="Univers for BP Light"/>
              </a:rPr>
              <a:t>versus </a:t>
            </a:r>
            <a:r>
              <a:rPr sz="1800" b="0" dirty="0">
                <a:latin typeface="Univers for BP Light"/>
                <a:cs typeface="Univers for BP Light"/>
              </a:rPr>
              <a:t>1.0% p.a.), </a:t>
            </a:r>
            <a:r>
              <a:rPr sz="1800" b="0" spc="-5" dirty="0">
                <a:latin typeface="Univers for BP Light"/>
                <a:cs typeface="Univers for BP Light"/>
              </a:rPr>
              <a:t>with </a:t>
            </a:r>
            <a:r>
              <a:rPr sz="1800" b="0" dirty="0">
                <a:latin typeface="Univers for BP Light"/>
                <a:cs typeface="Univers for BP Light"/>
              </a:rPr>
              <a:t>its share of </a:t>
            </a:r>
            <a:r>
              <a:rPr sz="1800" b="0" spc="-5" dirty="0">
                <a:latin typeface="Univers for BP Light"/>
                <a:cs typeface="Univers for BP Light"/>
              </a:rPr>
              <a:t>overall industrial  demand increasing </a:t>
            </a:r>
            <a:r>
              <a:rPr sz="1800" b="0" dirty="0">
                <a:latin typeface="Univers for BP Light"/>
                <a:cs typeface="Univers for BP Light"/>
              </a:rPr>
              <a:t>to </a:t>
            </a:r>
            <a:r>
              <a:rPr sz="1800" b="0" spc="-5" dirty="0">
                <a:latin typeface="Univers for BP Light"/>
                <a:cs typeface="Univers for BP Light"/>
              </a:rPr>
              <a:t>nearly 20% </a:t>
            </a:r>
            <a:r>
              <a:rPr sz="1800" b="0" dirty="0">
                <a:latin typeface="Univers for BP Light"/>
                <a:cs typeface="Univers for BP Light"/>
              </a:rPr>
              <a:t>by</a:t>
            </a:r>
            <a:r>
              <a:rPr sz="1800" b="0" spc="10"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80645"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This stronger growth reflects </a:t>
            </a:r>
            <a:r>
              <a:rPr sz="1800" b="0" dirty="0">
                <a:latin typeface="Univers for BP Light"/>
                <a:cs typeface="Univers for BP Light"/>
              </a:rPr>
              <a:t>the </a:t>
            </a:r>
            <a:r>
              <a:rPr sz="1800" b="0" spc="-5" dirty="0">
                <a:latin typeface="Univers for BP Light"/>
                <a:cs typeface="Univers for BP Light"/>
              </a:rPr>
              <a:t>more limited scope for efficiency gains when oil,  gas and coal </a:t>
            </a:r>
            <a:r>
              <a:rPr sz="1800" b="0" dirty="0">
                <a:latin typeface="Univers for BP Light"/>
                <a:cs typeface="Univers for BP Light"/>
              </a:rPr>
              <a:t>are </a:t>
            </a:r>
            <a:r>
              <a:rPr sz="1800" b="0" spc="-5" dirty="0">
                <a:latin typeface="Univers for BP Light"/>
                <a:cs typeface="Univers for BP Light"/>
              </a:rPr>
              <a:t>used </a:t>
            </a:r>
            <a:r>
              <a:rPr sz="1800" b="0" dirty="0">
                <a:latin typeface="Univers for BP Light"/>
                <a:cs typeface="Univers for BP Light"/>
              </a:rPr>
              <a:t>as a </a:t>
            </a:r>
            <a:r>
              <a:rPr sz="1800" b="0" spc="-5" dirty="0">
                <a:latin typeface="Univers for BP Light"/>
                <a:cs typeface="Univers for BP Light"/>
              </a:rPr>
              <a:t>feedstock rather </a:t>
            </a:r>
            <a:r>
              <a:rPr sz="1800" b="0" dirty="0">
                <a:latin typeface="Univers for BP Light"/>
                <a:cs typeface="Univers for BP Light"/>
              </a:rPr>
              <a:t>than as a </a:t>
            </a:r>
            <a:r>
              <a:rPr sz="1800" b="0" spc="-5" dirty="0">
                <a:latin typeface="Univers for BP Light"/>
                <a:cs typeface="Univers for BP Light"/>
              </a:rPr>
              <a:t>source </a:t>
            </a:r>
            <a:r>
              <a:rPr sz="1800" b="0" dirty="0">
                <a:latin typeface="Univers for BP Light"/>
                <a:cs typeface="Univers for BP Light"/>
              </a:rPr>
              <a:t>of </a:t>
            </a:r>
            <a:r>
              <a:rPr sz="1800" b="0" spc="-5" dirty="0">
                <a:latin typeface="Univers for BP Light"/>
                <a:cs typeface="Univers for BP Light"/>
              </a:rPr>
              <a:t>energy. Although  increasing environmental pressures </a:t>
            </a:r>
            <a:r>
              <a:rPr sz="1800" b="0" dirty="0">
                <a:latin typeface="Univers for BP Light"/>
                <a:cs typeface="Univers for BP Light"/>
              </a:rPr>
              <a:t>on the use of </a:t>
            </a:r>
            <a:r>
              <a:rPr sz="1800" b="0" spc="-5" dirty="0">
                <a:latin typeface="Univers for BP Light"/>
                <a:cs typeface="Univers for BP Light"/>
              </a:rPr>
              <a:t>some products, particularly single-  </a:t>
            </a:r>
            <a:r>
              <a:rPr sz="1800" b="0" dirty="0">
                <a:latin typeface="Univers for BP Light"/>
                <a:cs typeface="Univers for BP Light"/>
              </a:rPr>
              <a:t>use </a:t>
            </a:r>
            <a:r>
              <a:rPr sz="1800" b="0" spc="-5" dirty="0">
                <a:latin typeface="Univers for BP Light"/>
                <a:cs typeface="Univers for BP Light"/>
              </a:rPr>
              <a:t>plastics </a:t>
            </a:r>
            <a:r>
              <a:rPr sz="1800" b="0" dirty="0">
                <a:latin typeface="Univers for BP Light"/>
                <a:cs typeface="Univers for BP Light"/>
              </a:rPr>
              <a:t>and </a:t>
            </a:r>
            <a:r>
              <a:rPr sz="1800" b="0" spc="-5" dirty="0">
                <a:latin typeface="Univers for BP Light"/>
                <a:cs typeface="Univers for BP Light"/>
              </a:rPr>
              <a:t>packaging, dampens growth quite materially relative </a:t>
            </a:r>
            <a:r>
              <a:rPr sz="1800" b="0" dirty="0">
                <a:latin typeface="Univers for BP Light"/>
                <a:cs typeface="Univers for BP Light"/>
              </a:rPr>
              <a:t>to </a:t>
            </a:r>
            <a:r>
              <a:rPr sz="1800" b="0" spc="-5" dirty="0">
                <a:latin typeface="Univers for BP Light"/>
                <a:cs typeface="Univers for BP Light"/>
              </a:rPr>
              <a:t>past</a:t>
            </a:r>
            <a:r>
              <a:rPr sz="1800" b="0" spc="190" dirty="0">
                <a:latin typeface="Univers for BP Light"/>
                <a:cs typeface="Univers for BP Light"/>
              </a:rPr>
              <a:t> </a:t>
            </a:r>
            <a:r>
              <a:rPr sz="1800" b="0" spc="-5" dirty="0">
                <a:latin typeface="Univers for BP Light"/>
                <a:cs typeface="Univers for BP Light"/>
              </a:rPr>
              <a:t>trends.</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Oil </a:t>
            </a:r>
            <a:r>
              <a:rPr sz="1800" b="0" spc="-5" dirty="0">
                <a:latin typeface="Univers for BP Light"/>
                <a:cs typeface="Univers for BP Light"/>
              </a:rPr>
              <a:t>accounts </a:t>
            </a:r>
            <a:r>
              <a:rPr sz="1800" b="0" dirty="0">
                <a:latin typeface="Univers for BP Light"/>
                <a:cs typeface="Univers for BP Light"/>
              </a:rPr>
              <a:t>for </a:t>
            </a:r>
            <a:r>
              <a:rPr sz="1800" b="0" spc="-5" dirty="0">
                <a:latin typeface="Univers for BP Light"/>
                <a:cs typeface="Univers for BP Light"/>
              </a:rPr>
              <a:t>nearly two-thirds </a:t>
            </a:r>
            <a:r>
              <a:rPr sz="1800" b="0" dirty="0">
                <a:latin typeface="Univers for BP Light"/>
                <a:cs typeface="Univers for BP Light"/>
              </a:rPr>
              <a:t>of the </a:t>
            </a:r>
            <a:r>
              <a:rPr sz="1800" b="0" spc="-5" dirty="0">
                <a:latin typeface="Univers for BP Light"/>
                <a:cs typeface="Univers for BP Light"/>
              </a:rPr>
              <a:t>growth </a:t>
            </a:r>
            <a:r>
              <a:rPr sz="1800" b="0" dirty="0">
                <a:latin typeface="Univers for BP Light"/>
                <a:cs typeface="Univers for BP Light"/>
              </a:rPr>
              <a:t>in the </a:t>
            </a:r>
            <a:r>
              <a:rPr sz="1800" b="0" spc="-5" dirty="0">
                <a:latin typeface="Univers for BP Light"/>
                <a:cs typeface="Univers for BP Light"/>
              </a:rPr>
              <a:t>non-combusted </a:t>
            </a:r>
            <a:r>
              <a:rPr sz="1800" b="0" dirty="0">
                <a:latin typeface="Univers for BP Light"/>
                <a:cs typeface="Univers for BP Light"/>
              </a:rPr>
              <a:t>use of </a:t>
            </a:r>
            <a:r>
              <a:rPr sz="1800" b="0" spc="-5" dirty="0">
                <a:latin typeface="Univers for BP Light"/>
                <a:cs typeface="Univers for BP Light"/>
              </a:rPr>
              <a:t>energy,  </a:t>
            </a:r>
            <a:r>
              <a:rPr sz="1800" b="0" dirty="0">
                <a:latin typeface="Univers for BP Light"/>
                <a:cs typeface="Univers for BP Light"/>
              </a:rPr>
              <a:t>with </a:t>
            </a:r>
            <a:r>
              <a:rPr sz="1800" b="0" spc="-5" dirty="0">
                <a:latin typeface="Univers for BP Light"/>
                <a:cs typeface="Univers for BP Light"/>
              </a:rPr>
              <a:t>natural </a:t>
            </a:r>
            <a:r>
              <a:rPr sz="1800" b="0" dirty="0">
                <a:latin typeface="Univers for BP Light"/>
                <a:cs typeface="Univers for BP Light"/>
              </a:rPr>
              <a:t>gas </a:t>
            </a:r>
            <a:r>
              <a:rPr sz="1800" b="0" spc="-5" dirty="0">
                <a:latin typeface="Univers for BP Light"/>
                <a:cs typeface="Univers for BP Light"/>
              </a:rPr>
              <a:t>providing much </a:t>
            </a:r>
            <a:r>
              <a:rPr sz="1800" b="0" dirty="0">
                <a:latin typeface="Univers for BP Light"/>
                <a:cs typeface="Univers for BP Light"/>
              </a:rPr>
              <a:t>of the</a:t>
            </a:r>
            <a:r>
              <a:rPr sz="1800" b="0" spc="5" dirty="0">
                <a:latin typeface="Univers for BP Light"/>
                <a:cs typeface="Univers for BP Light"/>
              </a:rPr>
              <a:t> </a:t>
            </a:r>
            <a:r>
              <a:rPr sz="1800" b="0" spc="-5" dirty="0">
                <a:latin typeface="Univers for BP Light"/>
                <a:cs typeface="Univers for BP Light"/>
              </a:rPr>
              <a:t>remainder.</a:t>
            </a:r>
            <a:endParaRPr sz="1800">
              <a:latin typeface="Univers for BP Light"/>
              <a:cs typeface="Univers for BP Light"/>
            </a:endParaRPr>
          </a:p>
          <a:p>
            <a:pPr marL="287020" marR="17780" indent="-274320" algn="just">
              <a:lnSpc>
                <a:spcPct val="100000"/>
              </a:lnSpc>
              <a:spcBef>
                <a:spcPts val="1080"/>
              </a:spcBef>
              <a:buClr>
                <a:srgbClr val="009900"/>
              </a:buClr>
              <a:buFont typeface="Univers for BP"/>
              <a:buChar char="•"/>
              <a:tabLst>
                <a:tab pos="287020" algn="l"/>
              </a:tabLst>
            </a:pPr>
            <a:r>
              <a:rPr sz="1800" b="0" spc="-5" dirty="0">
                <a:latin typeface="Univers for BP Light"/>
                <a:cs typeface="Univers for BP Light"/>
              </a:rPr>
              <a:t>Despite accounting </a:t>
            </a:r>
            <a:r>
              <a:rPr sz="1800" b="0" dirty="0">
                <a:latin typeface="Univers for BP Light"/>
                <a:cs typeface="Univers for BP Light"/>
              </a:rPr>
              <a:t>for </a:t>
            </a:r>
            <a:r>
              <a:rPr sz="1800" b="0" spc="-5" dirty="0">
                <a:latin typeface="Univers for BP Light"/>
                <a:cs typeface="Univers for BP Light"/>
              </a:rPr>
              <a:t>only </a:t>
            </a:r>
            <a:r>
              <a:rPr sz="1800" b="0" dirty="0">
                <a:latin typeface="Univers for BP Light"/>
                <a:cs typeface="Univers for BP Light"/>
              </a:rPr>
              <a:t>a </a:t>
            </a:r>
            <a:r>
              <a:rPr sz="1800" b="0" spc="-5" dirty="0">
                <a:latin typeface="Univers for BP Light"/>
                <a:cs typeface="Univers for BP Light"/>
              </a:rPr>
              <a:t>small fraction </a:t>
            </a:r>
            <a:r>
              <a:rPr sz="1800" b="0" dirty="0">
                <a:latin typeface="Univers for BP Light"/>
                <a:cs typeface="Univers for BP Light"/>
              </a:rPr>
              <a:t>of </a:t>
            </a:r>
            <a:r>
              <a:rPr sz="1800" b="0" spc="-5" dirty="0">
                <a:latin typeface="Univers for BP Light"/>
                <a:cs typeface="Univers for BP Light"/>
              </a:rPr>
              <a:t>current </a:t>
            </a:r>
            <a:r>
              <a:rPr sz="1800" b="0" dirty="0">
                <a:latin typeface="Univers for BP Light"/>
                <a:cs typeface="Univers for BP Light"/>
              </a:rPr>
              <a:t>oil and gas </a:t>
            </a:r>
            <a:r>
              <a:rPr sz="1800" b="0" spc="-5" dirty="0">
                <a:latin typeface="Univers for BP Light"/>
                <a:cs typeface="Univers for BP Light"/>
              </a:rPr>
              <a:t>demand (10%), </a:t>
            </a:r>
            <a:r>
              <a:rPr sz="1800" b="0" dirty="0">
                <a:latin typeface="Univers for BP Light"/>
                <a:cs typeface="Univers for BP Light"/>
              </a:rPr>
              <a:t>the  </a:t>
            </a:r>
            <a:r>
              <a:rPr sz="1800" b="0" spc="-5" dirty="0">
                <a:latin typeface="Univers for BP Light"/>
                <a:cs typeface="Univers for BP Light"/>
              </a:rPr>
              <a:t>non-combusted </a:t>
            </a:r>
            <a:r>
              <a:rPr sz="1800" b="0" dirty="0">
                <a:latin typeface="Univers for BP Light"/>
                <a:cs typeface="Univers for BP Light"/>
              </a:rPr>
              <a:t>use of </a:t>
            </a:r>
            <a:r>
              <a:rPr sz="1800" b="0" spc="-5" dirty="0">
                <a:latin typeface="Univers for BP Light"/>
                <a:cs typeface="Univers for BP Light"/>
              </a:rPr>
              <a:t>oil </a:t>
            </a:r>
            <a:r>
              <a:rPr sz="1800" b="0" dirty="0">
                <a:latin typeface="Univers for BP Light"/>
                <a:cs typeface="Univers for BP Light"/>
              </a:rPr>
              <a:t>and gas is </a:t>
            </a:r>
            <a:r>
              <a:rPr sz="1800" b="0" spc="-5" dirty="0">
                <a:latin typeface="Univers for BP Light"/>
                <a:cs typeface="Univers for BP Light"/>
              </a:rPr>
              <a:t>the largest contributor </a:t>
            </a:r>
            <a:r>
              <a:rPr sz="1800" b="0" dirty="0">
                <a:latin typeface="Univers for BP Light"/>
                <a:cs typeface="Univers for BP Light"/>
              </a:rPr>
              <a:t>of </a:t>
            </a:r>
            <a:r>
              <a:rPr sz="1800" b="0" spc="-5" dirty="0">
                <a:latin typeface="Univers for BP Light"/>
                <a:cs typeface="Univers for BP Light"/>
              </a:rPr>
              <a:t>their combined growth  </a:t>
            </a:r>
            <a:r>
              <a:rPr sz="1800" b="0" dirty="0">
                <a:latin typeface="Univers for BP Light"/>
                <a:cs typeface="Univers for BP Light"/>
              </a:rPr>
              <a:t>in the </a:t>
            </a:r>
            <a:r>
              <a:rPr sz="1800" b="0" spc="-5" dirty="0">
                <a:latin typeface="Univers for BP Light"/>
                <a:cs typeface="Univers for BP Light"/>
              </a:rPr>
              <a:t>latter </a:t>
            </a:r>
            <a:r>
              <a:rPr sz="1800" b="0" dirty="0">
                <a:latin typeface="Univers for BP Light"/>
                <a:cs typeface="Univers for BP Light"/>
              </a:rPr>
              <a:t>part of the</a:t>
            </a:r>
            <a:r>
              <a:rPr sz="1800" b="0" spc="-6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p:txBody>
      </p:sp>
      <p:sp>
        <p:nvSpPr>
          <p:cNvPr id="4" name="object 4"/>
          <p:cNvSpPr/>
          <p:nvPr/>
        </p:nvSpPr>
        <p:spPr>
          <a:xfrm>
            <a:off x="528827" y="120395"/>
            <a:ext cx="2109470" cy="253365"/>
          </a:xfrm>
          <a:custGeom>
            <a:avLst/>
            <a:gdLst/>
            <a:ahLst/>
            <a:cxnLst/>
            <a:rect l="l" t="t" r="r" b="b"/>
            <a:pathLst>
              <a:path w="2109470" h="253365">
                <a:moveTo>
                  <a:pt x="2067052"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2067052" y="252983"/>
                </a:lnTo>
                <a:lnTo>
                  <a:pt x="2083444" y="249664"/>
                </a:lnTo>
                <a:lnTo>
                  <a:pt x="2096849" y="240617"/>
                </a:lnTo>
                <a:lnTo>
                  <a:pt x="2105896" y="227212"/>
                </a:lnTo>
                <a:lnTo>
                  <a:pt x="2109216" y="210820"/>
                </a:lnTo>
                <a:lnTo>
                  <a:pt x="2109216" y="42163"/>
                </a:lnTo>
                <a:lnTo>
                  <a:pt x="2105896" y="25771"/>
                </a:lnTo>
                <a:lnTo>
                  <a:pt x="2096849" y="12366"/>
                </a:lnTo>
                <a:lnTo>
                  <a:pt x="2083444" y="3319"/>
                </a:lnTo>
                <a:lnTo>
                  <a:pt x="2067052" y="0"/>
                </a:lnTo>
                <a:close/>
              </a:path>
            </a:pathLst>
          </a:custGeom>
          <a:solidFill>
            <a:srgbClr val="CFE0A2"/>
          </a:solidFill>
        </p:spPr>
        <p:txBody>
          <a:bodyPr wrap="square" lIns="0" tIns="0" rIns="0" bIns="0" rtlCol="0"/>
          <a:lstStyle/>
          <a:p>
            <a:endParaRPr/>
          </a:p>
        </p:txBody>
      </p:sp>
      <p:sp>
        <p:nvSpPr>
          <p:cNvPr id="5" name="object 5"/>
          <p:cNvSpPr txBox="1"/>
          <p:nvPr/>
        </p:nvSpPr>
        <p:spPr>
          <a:xfrm>
            <a:off x="620369" y="141223"/>
            <a:ext cx="181038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70" dirty="0">
                <a:latin typeface="Univers for BP"/>
                <a:cs typeface="Univers for BP"/>
              </a:rPr>
              <a:t> </a:t>
            </a:r>
            <a:r>
              <a:rPr sz="1250" i="1" spc="-35" dirty="0">
                <a:latin typeface="Univers for BP"/>
                <a:cs typeface="Univers for BP"/>
              </a:rPr>
              <a:t>Non-combusted</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29</a:t>
            </a:fld>
            <a:endParaRP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763767" y="5305044"/>
            <a:ext cx="2304288" cy="559308"/>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5763767" y="4728984"/>
            <a:ext cx="2304288" cy="77417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5763767" y="4567453"/>
            <a:ext cx="2304288" cy="665962"/>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5763767" y="3590544"/>
            <a:ext cx="2304288" cy="1373123"/>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5765291" y="5329428"/>
            <a:ext cx="2260600" cy="525780"/>
          </a:xfrm>
          <a:custGeom>
            <a:avLst/>
            <a:gdLst/>
            <a:ahLst/>
            <a:cxnLst/>
            <a:rect l="l" t="t" r="r" b="b"/>
            <a:pathLst>
              <a:path w="2260600" h="525779">
                <a:moveTo>
                  <a:pt x="501396" y="0"/>
                </a:moveTo>
                <a:lnTo>
                  <a:pt x="251460" y="38100"/>
                </a:lnTo>
                <a:lnTo>
                  <a:pt x="0" y="92964"/>
                </a:lnTo>
                <a:lnTo>
                  <a:pt x="0" y="525780"/>
                </a:lnTo>
                <a:lnTo>
                  <a:pt x="2260091" y="525780"/>
                </a:lnTo>
                <a:lnTo>
                  <a:pt x="2260091" y="108204"/>
                </a:lnTo>
                <a:lnTo>
                  <a:pt x="2008632" y="96012"/>
                </a:lnTo>
                <a:lnTo>
                  <a:pt x="1822770" y="70104"/>
                </a:lnTo>
                <a:lnTo>
                  <a:pt x="1255776" y="70104"/>
                </a:lnTo>
                <a:lnTo>
                  <a:pt x="1004315" y="67056"/>
                </a:lnTo>
                <a:lnTo>
                  <a:pt x="752856" y="67056"/>
                </a:lnTo>
                <a:lnTo>
                  <a:pt x="501396" y="0"/>
                </a:lnTo>
                <a:close/>
              </a:path>
              <a:path w="2260600" h="525779">
                <a:moveTo>
                  <a:pt x="1507236" y="47244"/>
                </a:moveTo>
                <a:lnTo>
                  <a:pt x="1255776" y="70104"/>
                </a:lnTo>
                <a:lnTo>
                  <a:pt x="1822770" y="70104"/>
                </a:lnTo>
                <a:lnTo>
                  <a:pt x="1757172" y="60960"/>
                </a:lnTo>
                <a:lnTo>
                  <a:pt x="1507236" y="47244"/>
                </a:lnTo>
                <a:close/>
              </a:path>
            </a:pathLst>
          </a:custGeom>
          <a:solidFill>
            <a:srgbClr val="99CC00"/>
          </a:solidFill>
        </p:spPr>
        <p:txBody>
          <a:bodyPr wrap="square" lIns="0" tIns="0" rIns="0" bIns="0" rtlCol="0"/>
          <a:lstStyle/>
          <a:p>
            <a:endParaRPr/>
          </a:p>
        </p:txBody>
      </p:sp>
      <p:sp>
        <p:nvSpPr>
          <p:cNvPr id="7" name="object 7"/>
          <p:cNvSpPr/>
          <p:nvPr/>
        </p:nvSpPr>
        <p:spPr>
          <a:xfrm>
            <a:off x="5765291" y="5329428"/>
            <a:ext cx="2260600" cy="525780"/>
          </a:xfrm>
          <a:custGeom>
            <a:avLst/>
            <a:gdLst/>
            <a:ahLst/>
            <a:cxnLst/>
            <a:rect l="l" t="t" r="r" b="b"/>
            <a:pathLst>
              <a:path w="2260600" h="525779">
                <a:moveTo>
                  <a:pt x="0" y="92964"/>
                </a:moveTo>
                <a:lnTo>
                  <a:pt x="251460" y="38100"/>
                </a:lnTo>
                <a:lnTo>
                  <a:pt x="501396" y="0"/>
                </a:lnTo>
                <a:lnTo>
                  <a:pt x="752856" y="67056"/>
                </a:lnTo>
                <a:lnTo>
                  <a:pt x="1004315" y="67056"/>
                </a:lnTo>
                <a:lnTo>
                  <a:pt x="1255776" y="70104"/>
                </a:lnTo>
                <a:lnTo>
                  <a:pt x="1507236" y="47244"/>
                </a:lnTo>
                <a:lnTo>
                  <a:pt x="1757172" y="60960"/>
                </a:lnTo>
                <a:lnTo>
                  <a:pt x="2008632" y="96012"/>
                </a:lnTo>
                <a:lnTo>
                  <a:pt x="2260091" y="108204"/>
                </a:lnTo>
                <a:lnTo>
                  <a:pt x="2260091" y="525780"/>
                </a:lnTo>
                <a:lnTo>
                  <a:pt x="0" y="525780"/>
                </a:lnTo>
                <a:lnTo>
                  <a:pt x="0" y="92964"/>
                </a:lnTo>
                <a:close/>
              </a:path>
            </a:pathLst>
          </a:custGeom>
          <a:ln w="9144">
            <a:solidFill>
              <a:srgbClr val="BEBEBE"/>
            </a:solidFill>
          </a:ln>
        </p:spPr>
        <p:txBody>
          <a:bodyPr wrap="square" lIns="0" tIns="0" rIns="0" bIns="0" rtlCol="0"/>
          <a:lstStyle/>
          <a:p>
            <a:endParaRPr/>
          </a:p>
        </p:txBody>
      </p:sp>
      <p:sp>
        <p:nvSpPr>
          <p:cNvPr id="8" name="object 8"/>
          <p:cNvSpPr/>
          <p:nvPr/>
        </p:nvSpPr>
        <p:spPr>
          <a:xfrm>
            <a:off x="5765291" y="4753355"/>
            <a:ext cx="2260600" cy="684530"/>
          </a:xfrm>
          <a:custGeom>
            <a:avLst/>
            <a:gdLst/>
            <a:ahLst/>
            <a:cxnLst/>
            <a:rect l="l" t="t" r="r" b="b"/>
            <a:pathLst>
              <a:path w="2260600" h="684529">
                <a:moveTo>
                  <a:pt x="2260091" y="623316"/>
                </a:moveTo>
                <a:lnTo>
                  <a:pt x="1507236" y="623316"/>
                </a:lnTo>
                <a:lnTo>
                  <a:pt x="1757172" y="637032"/>
                </a:lnTo>
                <a:lnTo>
                  <a:pt x="2008632" y="672084"/>
                </a:lnTo>
                <a:lnTo>
                  <a:pt x="2260091" y="684276"/>
                </a:lnTo>
                <a:lnTo>
                  <a:pt x="2260091" y="623316"/>
                </a:lnTo>
                <a:close/>
              </a:path>
              <a:path w="2260600" h="684529">
                <a:moveTo>
                  <a:pt x="501396" y="196596"/>
                </a:moveTo>
                <a:lnTo>
                  <a:pt x="251460" y="292608"/>
                </a:lnTo>
                <a:lnTo>
                  <a:pt x="0" y="414528"/>
                </a:lnTo>
                <a:lnTo>
                  <a:pt x="0" y="669036"/>
                </a:lnTo>
                <a:lnTo>
                  <a:pt x="251460" y="614172"/>
                </a:lnTo>
                <a:lnTo>
                  <a:pt x="501396" y="576072"/>
                </a:lnTo>
                <a:lnTo>
                  <a:pt x="2260091" y="576072"/>
                </a:lnTo>
                <a:lnTo>
                  <a:pt x="2260091" y="214884"/>
                </a:lnTo>
                <a:lnTo>
                  <a:pt x="752856" y="214884"/>
                </a:lnTo>
                <a:lnTo>
                  <a:pt x="501396" y="196596"/>
                </a:lnTo>
                <a:close/>
              </a:path>
              <a:path w="2260600" h="684529">
                <a:moveTo>
                  <a:pt x="2260091" y="576072"/>
                </a:moveTo>
                <a:lnTo>
                  <a:pt x="501396" y="576072"/>
                </a:lnTo>
                <a:lnTo>
                  <a:pt x="752856" y="643128"/>
                </a:lnTo>
                <a:lnTo>
                  <a:pt x="1004315" y="643128"/>
                </a:lnTo>
                <a:lnTo>
                  <a:pt x="1255776" y="646176"/>
                </a:lnTo>
                <a:lnTo>
                  <a:pt x="1507236" y="623316"/>
                </a:lnTo>
                <a:lnTo>
                  <a:pt x="2260091" y="623316"/>
                </a:lnTo>
                <a:lnTo>
                  <a:pt x="2260091" y="576072"/>
                </a:lnTo>
                <a:close/>
              </a:path>
              <a:path w="2260600" h="684529">
                <a:moveTo>
                  <a:pt x="2008632" y="0"/>
                </a:moveTo>
                <a:lnTo>
                  <a:pt x="1757172" y="3048"/>
                </a:lnTo>
                <a:lnTo>
                  <a:pt x="1507236" y="38100"/>
                </a:lnTo>
                <a:lnTo>
                  <a:pt x="1255776" y="97536"/>
                </a:lnTo>
                <a:lnTo>
                  <a:pt x="1004315" y="146304"/>
                </a:lnTo>
                <a:lnTo>
                  <a:pt x="752856" y="214884"/>
                </a:lnTo>
                <a:lnTo>
                  <a:pt x="2260091" y="214884"/>
                </a:lnTo>
                <a:lnTo>
                  <a:pt x="2260091" y="4572"/>
                </a:lnTo>
                <a:lnTo>
                  <a:pt x="2008632" y="0"/>
                </a:lnTo>
                <a:close/>
              </a:path>
            </a:pathLst>
          </a:custGeom>
          <a:solidFill>
            <a:srgbClr val="DC0000"/>
          </a:solidFill>
        </p:spPr>
        <p:txBody>
          <a:bodyPr wrap="square" lIns="0" tIns="0" rIns="0" bIns="0" rtlCol="0"/>
          <a:lstStyle/>
          <a:p>
            <a:endParaRPr/>
          </a:p>
        </p:txBody>
      </p:sp>
      <p:sp>
        <p:nvSpPr>
          <p:cNvPr id="9" name="object 9"/>
          <p:cNvSpPr/>
          <p:nvPr/>
        </p:nvSpPr>
        <p:spPr>
          <a:xfrm>
            <a:off x="5765291" y="4753355"/>
            <a:ext cx="2260600" cy="684530"/>
          </a:xfrm>
          <a:custGeom>
            <a:avLst/>
            <a:gdLst/>
            <a:ahLst/>
            <a:cxnLst/>
            <a:rect l="l" t="t" r="r" b="b"/>
            <a:pathLst>
              <a:path w="2260600" h="684529">
                <a:moveTo>
                  <a:pt x="0" y="414528"/>
                </a:moveTo>
                <a:lnTo>
                  <a:pt x="251460" y="292608"/>
                </a:lnTo>
                <a:lnTo>
                  <a:pt x="501396" y="196596"/>
                </a:lnTo>
                <a:lnTo>
                  <a:pt x="752856" y="214884"/>
                </a:lnTo>
                <a:lnTo>
                  <a:pt x="1004315" y="146304"/>
                </a:lnTo>
                <a:lnTo>
                  <a:pt x="1255776" y="97536"/>
                </a:lnTo>
                <a:lnTo>
                  <a:pt x="1507236" y="38100"/>
                </a:lnTo>
                <a:lnTo>
                  <a:pt x="1757172" y="3048"/>
                </a:lnTo>
                <a:lnTo>
                  <a:pt x="2008632" y="0"/>
                </a:lnTo>
                <a:lnTo>
                  <a:pt x="2260091" y="4572"/>
                </a:lnTo>
                <a:lnTo>
                  <a:pt x="2260091" y="684276"/>
                </a:lnTo>
                <a:lnTo>
                  <a:pt x="2008632" y="672084"/>
                </a:lnTo>
                <a:lnTo>
                  <a:pt x="1757172" y="637032"/>
                </a:lnTo>
                <a:lnTo>
                  <a:pt x="1507236" y="623316"/>
                </a:lnTo>
                <a:lnTo>
                  <a:pt x="1255776" y="646176"/>
                </a:lnTo>
                <a:lnTo>
                  <a:pt x="1004315" y="643128"/>
                </a:lnTo>
                <a:lnTo>
                  <a:pt x="752856" y="643128"/>
                </a:lnTo>
                <a:lnTo>
                  <a:pt x="501396" y="576072"/>
                </a:lnTo>
                <a:lnTo>
                  <a:pt x="251460" y="614172"/>
                </a:lnTo>
                <a:lnTo>
                  <a:pt x="0" y="669036"/>
                </a:lnTo>
                <a:lnTo>
                  <a:pt x="0" y="414528"/>
                </a:lnTo>
                <a:close/>
              </a:path>
            </a:pathLst>
          </a:custGeom>
          <a:ln w="9144">
            <a:solidFill>
              <a:srgbClr val="BEBEBE"/>
            </a:solidFill>
          </a:ln>
        </p:spPr>
        <p:txBody>
          <a:bodyPr wrap="square" lIns="0" tIns="0" rIns="0" bIns="0" rtlCol="0"/>
          <a:lstStyle/>
          <a:p>
            <a:endParaRPr/>
          </a:p>
        </p:txBody>
      </p:sp>
      <p:sp>
        <p:nvSpPr>
          <p:cNvPr id="10" name="object 10"/>
          <p:cNvSpPr/>
          <p:nvPr/>
        </p:nvSpPr>
        <p:spPr>
          <a:xfrm>
            <a:off x="5765291" y="4591811"/>
            <a:ext cx="2260600" cy="576580"/>
          </a:xfrm>
          <a:custGeom>
            <a:avLst/>
            <a:gdLst/>
            <a:ahLst/>
            <a:cxnLst/>
            <a:rect l="l" t="t" r="r" b="b"/>
            <a:pathLst>
              <a:path w="2260600" h="576579">
                <a:moveTo>
                  <a:pt x="1004315" y="28956"/>
                </a:moveTo>
                <a:lnTo>
                  <a:pt x="752856" y="56387"/>
                </a:lnTo>
                <a:lnTo>
                  <a:pt x="501396" y="91439"/>
                </a:lnTo>
                <a:lnTo>
                  <a:pt x="251460" y="190500"/>
                </a:lnTo>
                <a:lnTo>
                  <a:pt x="0" y="306324"/>
                </a:lnTo>
                <a:lnTo>
                  <a:pt x="0" y="576071"/>
                </a:lnTo>
                <a:lnTo>
                  <a:pt x="251460" y="454151"/>
                </a:lnTo>
                <a:lnTo>
                  <a:pt x="501396" y="358139"/>
                </a:lnTo>
                <a:lnTo>
                  <a:pt x="819912" y="358139"/>
                </a:lnTo>
                <a:lnTo>
                  <a:pt x="1004315" y="307848"/>
                </a:lnTo>
                <a:lnTo>
                  <a:pt x="1255776" y="259080"/>
                </a:lnTo>
                <a:lnTo>
                  <a:pt x="1507236" y="199644"/>
                </a:lnTo>
                <a:lnTo>
                  <a:pt x="1757172" y="164592"/>
                </a:lnTo>
                <a:lnTo>
                  <a:pt x="2008632" y="161544"/>
                </a:lnTo>
                <a:lnTo>
                  <a:pt x="2260091" y="161544"/>
                </a:lnTo>
                <a:lnTo>
                  <a:pt x="2260091" y="80771"/>
                </a:lnTo>
                <a:lnTo>
                  <a:pt x="1255776" y="80771"/>
                </a:lnTo>
                <a:lnTo>
                  <a:pt x="1004315" y="28956"/>
                </a:lnTo>
                <a:close/>
              </a:path>
              <a:path w="2260600" h="576579">
                <a:moveTo>
                  <a:pt x="819912" y="358139"/>
                </a:moveTo>
                <a:lnTo>
                  <a:pt x="501396" y="358139"/>
                </a:lnTo>
                <a:lnTo>
                  <a:pt x="752856" y="376427"/>
                </a:lnTo>
                <a:lnTo>
                  <a:pt x="819912" y="358139"/>
                </a:lnTo>
                <a:close/>
              </a:path>
              <a:path w="2260600" h="576579">
                <a:moveTo>
                  <a:pt x="2260091" y="161544"/>
                </a:moveTo>
                <a:lnTo>
                  <a:pt x="2008632" y="161544"/>
                </a:lnTo>
                <a:lnTo>
                  <a:pt x="2260091" y="166115"/>
                </a:lnTo>
                <a:lnTo>
                  <a:pt x="2260091" y="161544"/>
                </a:lnTo>
                <a:close/>
              </a:path>
              <a:path w="2260600" h="576579">
                <a:moveTo>
                  <a:pt x="2008632" y="0"/>
                </a:moveTo>
                <a:lnTo>
                  <a:pt x="1757172" y="10668"/>
                </a:lnTo>
                <a:lnTo>
                  <a:pt x="1507236" y="74675"/>
                </a:lnTo>
                <a:lnTo>
                  <a:pt x="1255776" y="80771"/>
                </a:lnTo>
                <a:lnTo>
                  <a:pt x="2260091" y="80771"/>
                </a:lnTo>
                <a:lnTo>
                  <a:pt x="2260091" y="7619"/>
                </a:lnTo>
                <a:lnTo>
                  <a:pt x="2008632" y="0"/>
                </a:lnTo>
                <a:close/>
              </a:path>
            </a:pathLst>
          </a:custGeom>
          <a:solidFill>
            <a:srgbClr val="666666"/>
          </a:solidFill>
        </p:spPr>
        <p:txBody>
          <a:bodyPr wrap="square" lIns="0" tIns="0" rIns="0" bIns="0" rtlCol="0"/>
          <a:lstStyle/>
          <a:p>
            <a:endParaRPr/>
          </a:p>
        </p:txBody>
      </p:sp>
      <p:sp>
        <p:nvSpPr>
          <p:cNvPr id="11" name="object 11"/>
          <p:cNvSpPr/>
          <p:nvPr/>
        </p:nvSpPr>
        <p:spPr>
          <a:xfrm>
            <a:off x="5765291" y="4591811"/>
            <a:ext cx="2260600" cy="576580"/>
          </a:xfrm>
          <a:custGeom>
            <a:avLst/>
            <a:gdLst/>
            <a:ahLst/>
            <a:cxnLst/>
            <a:rect l="l" t="t" r="r" b="b"/>
            <a:pathLst>
              <a:path w="2260600" h="576579">
                <a:moveTo>
                  <a:pt x="0" y="306324"/>
                </a:moveTo>
                <a:lnTo>
                  <a:pt x="251460" y="190500"/>
                </a:lnTo>
                <a:lnTo>
                  <a:pt x="501396" y="91439"/>
                </a:lnTo>
                <a:lnTo>
                  <a:pt x="752856" y="56387"/>
                </a:lnTo>
                <a:lnTo>
                  <a:pt x="1004315" y="28956"/>
                </a:lnTo>
                <a:lnTo>
                  <a:pt x="1255776" y="80771"/>
                </a:lnTo>
                <a:lnTo>
                  <a:pt x="1507236" y="74675"/>
                </a:lnTo>
                <a:lnTo>
                  <a:pt x="1757172" y="10668"/>
                </a:lnTo>
                <a:lnTo>
                  <a:pt x="2008632" y="0"/>
                </a:lnTo>
                <a:lnTo>
                  <a:pt x="2260091" y="7619"/>
                </a:lnTo>
                <a:lnTo>
                  <a:pt x="2260091" y="166115"/>
                </a:lnTo>
                <a:lnTo>
                  <a:pt x="2008632" y="161544"/>
                </a:lnTo>
                <a:lnTo>
                  <a:pt x="1757172" y="164592"/>
                </a:lnTo>
                <a:lnTo>
                  <a:pt x="1507236" y="199644"/>
                </a:lnTo>
                <a:lnTo>
                  <a:pt x="1255776" y="259080"/>
                </a:lnTo>
                <a:lnTo>
                  <a:pt x="1004315" y="307848"/>
                </a:lnTo>
                <a:lnTo>
                  <a:pt x="752856" y="376427"/>
                </a:lnTo>
                <a:lnTo>
                  <a:pt x="501396" y="358139"/>
                </a:lnTo>
                <a:lnTo>
                  <a:pt x="251460" y="454151"/>
                </a:lnTo>
                <a:lnTo>
                  <a:pt x="0" y="576071"/>
                </a:lnTo>
                <a:lnTo>
                  <a:pt x="0" y="306324"/>
                </a:lnTo>
                <a:close/>
              </a:path>
            </a:pathLst>
          </a:custGeom>
          <a:ln w="9144">
            <a:solidFill>
              <a:srgbClr val="BEBEBE"/>
            </a:solidFill>
          </a:ln>
        </p:spPr>
        <p:txBody>
          <a:bodyPr wrap="square" lIns="0" tIns="0" rIns="0" bIns="0" rtlCol="0"/>
          <a:lstStyle/>
          <a:p>
            <a:endParaRPr/>
          </a:p>
        </p:txBody>
      </p:sp>
      <p:sp>
        <p:nvSpPr>
          <p:cNvPr id="12" name="object 12"/>
          <p:cNvSpPr/>
          <p:nvPr/>
        </p:nvSpPr>
        <p:spPr>
          <a:xfrm>
            <a:off x="5765291" y="3614928"/>
            <a:ext cx="2260600" cy="1283335"/>
          </a:xfrm>
          <a:custGeom>
            <a:avLst/>
            <a:gdLst/>
            <a:ahLst/>
            <a:cxnLst/>
            <a:rect l="l" t="t" r="r" b="b"/>
            <a:pathLst>
              <a:path w="2260600" h="1283335">
                <a:moveTo>
                  <a:pt x="2260091" y="0"/>
                </a:moveTo>
                <a:lnTo>
                  <a:pt x="2008632" y="89916"/>
                </a:lnTo>
                <a:lnTo>
                  <a:pt x="1757172" y="233172"/>
                </a:lnTo>
                <a:lnTo>
                  <a:pt x="1507236" y="431292"/>
                </a:lnTo>
                <a:lnTo>
                  <a:pt x="1255776" y="539496"/>
                </a:lnTo>
                <a:lnTo>
                  <a:pt x="1004315" y="573024"/>
                </a:lnTo>
                <a:lnTo>
                  <a:pt x="752856" y="684276"/>
                </a:lnTo>
                <a:lnTo>
                  <a:pt x="501396" y="789432"/>
                </a:lnTo>
                <a:lnTo>
                  <a:pt x="251460" y="954024"/>
                </a:lnTo>
                <a:lnTo>
                  <a:pt x="0" y="1133856"/>
                </a:lnTo>
                <a:lnTo>
                  <a:pt x="0" y="1283208"/>
                </a:lnTo>
                <a:lnTo>
                  <a:pt x="251460" y="1167384"/>
                </a:lnTo>
                <a:lnTo>
                  <a:pt x="501396" y="1068324"/>
                </a:lnTo>
                <a:lnTo>
                  <a:pt x="752856" y="1033272"/>
                </a:lnTo>
                <a:lnTo>
                  <a:pt x="1004315" y="1005840"/>
                </a:lnTo>
                <a:lnTo>
                  <a:pt x="1685761" y="1005840"/>
                </a:lnTo>
                <a:lnTo>
                  <a:pt x="1757172" y="987552"/>
                </a:lnTo>
                <a:lnTo>
                  <a:pt x="2008632" y="976884"/>
                </a:lnTo>
                <a:lnTo>
                  <a:pt x="2260091" y="976884"/>
                </a:lnTo>
                <a:lnTo>
                  <a:pt x="2260091" y="0"/>
                </a:lnTo>
                <a:close/>
              </a:path>
              <a:path w="2260600" h="1283335">
                <a:moveTo>
                  <a:pt x="1685761" y="1005840"/>
                </a:moveTo>
                <a:lnTo>
                  <a:pt x="1004315" y="1005840"/>
                </a:lnTo>
                <a:lnTo>
                  <a:pt x="1255776" y="1057656"/>
                </a:lnTo>
                <a:lnTo>
                  <a:pt x="1507236" y="1051560"/>
                </a:lnTo>
                <a:lnTo>
                  <a:pt x="1685761" y="1005840"/>
                </a:lnTo>
                <a:close/>
              </a:path>
              <a:path w="2260600" h="1283335">
                <a:moveTo>
                  <a:pt x="2260091" y="976884"/>
                </a:moveTo>
                <a:lnTo>
                  <a:pt x="2008632" y="976884"/>
                </a:lnTo>
                <a:lnTo>
                  <a:pt x="2260091" y="984504"/>
                </a:lnTo>
                <a:lnTo>
                  <a:pt x="2260091" y="976884"/>
                </a:lnTo>
                <a:close/>
              </a:path>
            </a:pathLst>
          </a:custGeom>
          <a:solidFill>
            <a:srgbClr val="6633C8"/>
          </a:solidFill>
        </p:spPr>
        <p:txBody>
          <a:bodyPr wrap="square" lIns="0" tIns="0" rIns="0" bIns="0" rtlCol="0"/>
          <a:lstStyle/>
          <a:p>
            <a:endParaRPr/>
          </a:p>
        </p:txBody>
      </p:sp>
      <p:sp>
        <p:nvSpPr>
          <p:cNvPr id="13" name="object 13"/>
          <p:cNvSpPr/>
          <p:nvPr/>
        </p:nvSpPr>
        <p:spPr>
          <a:xfrm>
            <a:off x="5765291" y="3614928"/>
            <a:ext cx="2260600" cy="1283335"/>
          </a:xfrm>
          <a:custGeom>
            <a:avLst/>
            <a:gdLst/>
            <a:ahLst/>
            <a:cxnLst/>
            <a:rect l="l" t="t" r="r" b="b"/>
            <a:pathLst>
              <a:path w="2260600" h="1283335">
                <a:moveTo>
                  <a:pt x="0" y="1133856"/>
                </a:moveTo>
                <a:lnTo>
                  <a:pt x="251460" y="954024"/>
                </a:lnTo>
                <a:lnTo>
                  <a:pt x="501396" y="789432"/>
                </a:lnTo>
                <a:lnTo>
                  <a:pt x="752856" y="684276"/>
                </a:lnTo>
                <a:lnTo>
                  <a:pt x="1004315" y="573024"/>
                </a:lnTo>
                <a:lnTo>
                  <a:pt x="1255776" y="539496"/>
                </a:lnTo>
                <a:lnTo>
                  <a:pt x="1507236" y="431292"/>
                </a:lnTo>
                <a:lnTo>
                  <a:pt x="1757172" y="233172"/>
                </a:lnTo>
                <a:lnTo>
                  <a:pt x="2008632" y="89916"/>
                </a:lnTo>
                <a:lnTo>
                  <a:pt x="2260091" y="0"/>
                </a:lnTo>
                <a:lnTo>
                  <a:pt x="2260091" y="984504"/>
                </a:lnTo>
                <a:lnTo>
                  <a:pt x="2008632" y="976884"/>
                </a:lnTo>
                <a:lnTo>
                  <a:pt x="1757172" y="987552"/>
                </a:lnTo>
                <a:lnTo>
                  <a:pt x="1507236" y="1051560"/>
                </a:lnTo>
                <a:lnTo>
                  <a:pt x="1255776" y="1057656"/>
                </a:lnTo>
                <a:lnTo>
                  <a:pt x="1004315" y="1005840"/>
                </a:lnTo>
                <a:lnTo>
                  <a:pt x="752856" y="1033272"/>
                </a:lnTo>
                <a:lnTo>
                  <a:pt x="501396" y="1068324"/>
                </a:lnTo>
                <a:lnTo>
                  <a:pt x="251460" y="1167384"/>
                </a:lnTo>
                <a:lnTo>
                  <a:pt x="0" y="1283208"/>
                </a:lnTo>
                <a:lnTo>
                  <a:pt x="0" y="1133856"/>
                </a:lnTo>
                <a:close/>
              </a:path>
            </a:pathLst>
          </a:custGeom>
          <a:ln w="9143">
            <a:solidFill>
              <a:srgbClr val="BEBEBE"/>
            </a:solidFill>
          </a:ln>
        </p:spPr>
        <p:txBody>
          <a:bodyPr wrap="square" lIns="0" tIns="0" rIns="0" bIns="0" rtlCol="0"/>
          <a:lstStyle/>
          <a:p>
            <a:endParaRPr/>
          </a:p>
        </p:txBody>
      </p:sp>
      <p:sp>
        <p:nvSpPr>
          <p:cNvPr id="14" name="object 14"/>
          <p:cNvSpPr/>
          <p:nvPr/>
        </p:nvSpPr>
        <p:spPr>
          <a:xfrm>
            <a:off x="8153400" y="5399532"/>
            <a:ext cx="1246631" cy="464820"/>
          </a:xfrm>
          <a:prstGeom prst="rect">
            <a:avLst/>
          </a:prstGeom>
          <a:blipFill>
            <a:blip r:embed="rId6" cstate="print"/>
            <a:stretch>
              <a:fillRect/>
            </a:stretch>
          </a:blipFill>
        </p:spPr>
        <p:txBody>
          <a:bodyPr wrap="square" lIns="0" tIns="0" rIns="0" bIns="0" rtlCol="0"/>
          <a:lstStyle/>
          <a:p>
            <a:endParaRPr/>
          </a:p>
        </p:txBody>
      </p:sp>
      <p:sp>
        <p:nvSpPr>
          <p:cNvPr id="15" name="object 15"/>
          <p:cNvSpPr/>
          <p:nvPr/>
        </p:nvSpPr>
        <p:spPr>
          <a:xfrm>
            <a:off x="8153400" y="4533912"/>
            <a:ext cx="1246631" cy="986015"/>
          </a:xfrm>
          <a:prstGeom prst="rect">
            <a:avLst/>
          </a:prstGeom>
          <a:blipFill>
            <a:blip r:embed="rId7" cstate="print"/>
            <a:stretch>
              <a:fillRect/>
            </a:stretch>
          </a:blipFill>
        </p:spPr>
        <p:txBody>
          <a:bodyPr wrap="square" lIns="0" tIns="0" rIns="0" bIns="0" rtlCol="0"/>
          <a:lstStyle/>
          <a:p>
            <a:endParaRPr/>
          </a:p>
        </p:txBody>
      </p:sp>
      <p:sp>
        <p:nvSpPr>
          <p:cNvPr id="16" name="object 16"/>
          <p:cNvSpPr/>
          <p:nvPr/>
        </p:nvSpPr>
        <p:spPr>
          <a:xfrm>
            <a:off x="8153400" y="4469942"/>
            <a:ext cx="1246631" cy="265252"/>
          </a:xfrm>
          <a:prstGeom prst="rect">
            <a:avLst/>
          </a:prstGeom>
          <a:blipFill>
            <a:blip r:embed="rId8" cstate="print"/>
            <a:stretch>
              <a:fillRect/>
            </a:stretch>
          </a:blipFill>
        </p:spPr>
        <p:txBody>
          <a:bodyPr wrap="square" lIns="0" tIns="0" rIns="0" bIns="0" rtlCol="0"/>
          <a:lstStyle/>
          <a:p>
            <a:endParaRPr/>
          </a:p>
        </p:txBody>
      </p:sp>
      <p:sp>
        <p:nvSpPr>
          <p:cNvPr id="17" name="object 17"/>
          <p:cNvSpPr/>
          <p:nvPr/>
        </p:nvSpPr>
        <p:spPr>
          <a:xfrm>
            <a:off x="8153400" y="2761488"/>
            <a:ext cx="1246631" cy="1825752"/>
          </a:xfrm>
          <a:prstGeom prst="rect">
            <a:avLst/>
          </a:prstGeom>
          <a:blipFill>
            <a:blip r:embed="rId9" cstate="print"/>
            <a:stretch>
              <a:fillRect/>
            </a:stretch>
          </a:blipFill>
        </p:spPr>
        <p:txBody>
          <a:bodyPr wrap="square" lIns="0" tIns="0" rIns="0" bIns="0" rtlCol="0"/>
          <a:lstStyle/>
          <a:p>
            <a:endParaRPr/>
          </a:p>
        </p:txBody>
      </p:sp>
      <p:sp>
        <p:nvSpPr>
          <p:cNvPr id="18" name="object 18"/>
          <p:cNvSpPr/>
          <p:nvPr/>
        </p:nvSpPr>
        <p:spPr>
          <a:xfrm>
            <a:off x="8200643" y="5423915"/>
            <a:ext cx="152400" cy="431800"/>
          </a:xfrm>
          <a:custGeom>
            <a:avLst/>
            <a:gdLst/>
            <a:ahLst/>
            <a:cxnLst/>
            <a:rect l="l" t="t" r="r" b="b"/>
            <a:pathLst>
              <a:path w="152400" h="431800">
                <a:moveTo>
                  <a:pt x="152400" y="0"/>
                </a:moveTo>
                <a:lnTo>
                  <a:pt x="0" y="0"/>
                </a:lnTo>
                <a:lnTo>
                  <a:pt x="0" y="431292"/>
                </a:lnTo>
                <a:lnTo>
                  <a:pt x="152400" y="431292"/>
                </a:lnTo>
                <a:lnTo>
                  <a:pt x="152400" y="0"/>
                </a:lnTo>
                <a:close/>
              </a:path>
            </a:pathLst>
          </a:custGeom>
          <a:solidFill>
            <a:srgbClr val="99CC00"/>
          </a:solidFill>
        </p:spPr>
        <p:txBody>
          <a:bodyPr wrap="square" lIns="0" tIns="0" rIns="0" bIns="0" rtlCol="0"/>
          <a:lstStyle/>
          <a:p>
            <a:endParaRPr/>
          </a:p>
        </p:txBody>
      </p:sp>
      <p:sp>
        <p:nvSpPr>
          <p:cNvPr id="19" name="object 19"/>
          <p:cNvSpPr/>
          <p:nvPr/>
        </p:nvSpPr>
        <p:spPr>
          <a:xfrm>
            <a:off x="8452104" y="5426964"/>
            <a:ext cx="151130" cy="428625"/>
          </a:xfrm>
          <a:custGeom>
            <a:avLst/>
            <a:gdLst/>
            <a:ahLst/>
            <a:cxnLst/>
            <a:rect l="l" t="t" r="r" b="b"/>
            <a:pathLst>
              <a:path w="151129" h="428625">
                <a:moveTo>
                  <a:pt x="150875" y="0"/>
                </a:moveTo>
                <a:lnTo>
                  <a:pt x="0" y="0"/>
                </a:lnTo>
                <a:lnTo>
                  <a:pt x="0" y="428244"/>
                </a:lnTo>
                <a:lnTo>
                  <a:pt x="150875" y="428244"/>
                </a:lnTo>
                <a:lnTo>
                  <a:pt x="150875" y="0"/>
                </a:lnTo>
                <a:close/>
              </a:path>
            </a:pathLst>
          </a:custGeom>
          <a:solidFill>
            <a:srgbClr val="99CC00"/>
          </a:solidFill>
        </p:spPr>
        <p:txBody>
          <a:bodyPr wrap="square" lIns="0" tIns="0" rIns="0" bIns="0" rtlCol="0"/>
          <a:lstStyle/>
          <a:p>
            <a:endParaRPr/>
          </a:p>
        </p:txBody>
      </p:sp>
      <p:sp>
        <p:nvSpPr>
          <p:cNvPr id="20" name="object 20"/>
          <p:cNvSpPr/>
          <p:nvPr/>
        </p:nvSpPr>
        <p:spPr>
          <a:xfrm>
            <a:off x="8702040" y="5434584"/>
            <a:ext cx="152400" cy="421005"/>
          </a:xfrm>
          <a:custGeom>
            <a:avLst/>
            <a:gdLst/>
            <a:ahLst/>
            <a:cxnLst/>
            <a:rect l="l" t="t" r="r" b="b"/>
            <a:pathLst>
              <a:path w="152400" h="421004">
                <a:moveTo>
                  <a:pt x="152400" y="0"/>
                </a:moveTo>
                <a:lnTo>
                  <a:pt x="0" y="0"/>
                </a:lnTo>
                <a:lnTo>
                  <a:pt x="0" y="420623"/>
                </a:lnTo>
                <a:lnTo>
                  <a:pt x="152400" y="420623"/>
                </a:lnTo>
                <a:lnTo>
                  <a:pt x="152400" y="0"/>
                </a:lnTo>
                <a:close/>
              </a:path>
            </a:pathLst>
          </a:custGeom>
          <a:solidFill>
            <a:srgbClr val="99CC00"/>
          </a:solidFill>
        </p:spPr>
        <p:txBody>
          <a:bodyPr wrap="square" lIns="0" tIns="0" rIns="0" bIns="0" rtlCol="0"/>
          <a:lstStyle/>
          <a:p>
            <a:endParaRPr/>
          </a:p>
        </p:txBody>
      </p:sp>
      <p:sp>
        <p:nvSpPr>
          <p:cNvPr id="21" name="object 21"/>
          <p:cNvSpPr/>
          <p:nvPr/>
        </p:nvSpPr>
        <p:spPr>
          <a:xfrm>
            <a:off x="8953500" y="5445252"/>
            <a:ext cx="152400" cy="410209"/>
          </a:xfrm>
          <a:custGeom>
            <a:avLst/>
            <a:gdLst/>
            <a:ahLst/>
            <a:cxnLst/>
            <a:rect l="l" t="t" r="r" b="b"/>
            <a:pathLst>
              <a:path w="152400" h="410210">
                <a:moveTo>
                  <a:pt x="152400" y="0"/>
                </a:moveTo>
                <a:lnTo>
                  <a:pt x="0" y="0"/>
                </a:lnTo>
                <a:lnTo>
                  <a:pt x="0" y="409956"/>
                </a:lnTo>
                <a:lnTo>
                  <a:pt x="152400" y="409956"/>
                </a:lnTo>
                <a:lnTo>
                  <a:pt x="152400" y="0"/>
                </a:lnTo>
                <a:close/>
              </a:path>
            </a:pathLst>
          </a:custGeom>
          <a:solidFill>
            <a:srgbClr val="99CC00"/>
          </a:solidFill>
        </p:spPr>
        <p:txBody>
          <a:bodyPr wrap="square" lIns="0" tIns="0" rIns="0" bIns="0" rtlCol="0"/>
          <a:lstStyle/>
          <a:p>
            <a:endParaRPr/>
          </a:p>
        </p:txBody>
      </p:sp>
      <p:sp>
        <p:nvSpPr>
          <p:cNvPr id="22" name="object 22"/>
          <p:cNvSpPr/>
          <p:nvPr/>
        </p:nvSpPr>
        <p:spPr>
          <a:xfrm>
            <a:off x="9204959" y="5454396"/>
            <a:ext cx="152400" cy="401320"/>
          </a:xfrm>
          <a:custGeom>
            <a:avLst/>
            <a:gdLst/>
            <a:ahLst/>
            <a:cxnLst/>
            <a:rect l="l" t="t" r="r" b="b"/>
            <a:pathLst>
              <a:path w="152400" h="401320">
                <a:moveTo>
                  <a:pt x="152400" y="0"/>
                </a:moveTo>
                <a:lnTo>
                  <a:pt x="0" y="0"/>
                </a:lnTo>
                <a:lnTo>
                  <a:pt x="0" y="400811"/>
                </a:lnTo>
                <a:lnTo>
                  <a:pt x="152400" y="400811"/>
                </a:lnTo>
                <a:lnTo>
                  <a:pt x="152400" y="0"/>
                </a:lnTo>
                <a:close/>
              </a:path>
            </a:pathLst>
          </a:custGeom>
          <a:solidFill>
            <a:srgbClr val="99CC00"/>
          </a:solidFill>
        </p:spPr>
        <p:txBody>
          <a:bodyPr wrap="square" lIns="0" tIns="0" rIns="0" bIns="0" rtlCol="0"/>
          <a:lstStyle/>
          <a:p>
            <a:endParaRPr/>
          </a:p>
        </p:txBody>
      </p:sp>
      <p:sp>
        <p:nvSpPr>
          <p:cNvPr id="23" name="object 23"/>
          <p:cNvSpPr/>
          <p:nvPr/>
        </p:nvSpPr>
        <p:spPr>
          <a:xfrm>
            <a:off x="8200643" y="5423915"/>
            <a:ext cx="152400" cy="431800"/>
          </a:xfrm>
          <a:custGeom>
            <a:avLst/>
            <a:gdLst/>
            <a:ahLst/>
            <a:cxnLst/>
            <a:rect l="l" t="t" r="r" b="b"/>
            <a:pathLst>
              <a:path w="152400" h="431800">
                <a:moveTo>
                  <a:pt x="0" y="0"/>
                </a:moveTo>
                <a:lnTo>
                  <a:pt x="152400" y="0"/>
                </a:lnTo>
                <a:lnTo>
                  <a:pt x="152400" y="431292"/>
                </a:lnTo>
                <a:lnTo>
                  <a:pt x="0" y="431292"/>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8452104" y="5426964"/>
            <a:ext cx="151130" cy="428625"/>
          </a:xfrm>
          <a:custGeom>
            <a:avLst/>
            <a:gdLst/>
            <a:ahLst/>
            <a:cxnLst/>
            <a:rect l="l" t="t" r="r" b="b"/>
            <a:pathLst>
              <a:path w="151129" h="428625">
                <a:moveTo>
                  <a:pt x="0" y="0"/>
                </a:moveTo>
                <a:lnTo>
                  <a:pt x="150875" y="0"/>
                </a:lnTo>
                <a:lnTo>
                  <a:pt x="150875" y="428244"/>
                </a:lnTo>
                <a:lnTo>
                  <a:pt x="0" y="428244"/>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8702040" y="5434584"/>
            <a:ext cx="152400" cy="421005"/>
          </a:xfrm>
          <a:custGeom>
            <a:avLst/>
            <a:gdLst/>
            <a:ahLst/>
            <a:cxnLst/>
            <a:rect l="l" t="t" r="r" b="b"/>
            <a:pathLst>
              <a:path w="152400" h="421004">
                <a:moveTo>
                  <a:pt x="0" y="0"/>
                </a:moveTo>
                <a:lnTo>
                  <a:pt x="152400" y="0"/>
                </a:lnTo>
                <a:lnTo>
                  <a:pt x="152400" y="420623"/>
                </a:lnTo>
                <a:lnTo>
                  <a:pt x="0" y="420623"/>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8953500" y="5445252"/>
            <a:ext cx="152400" cy="410209"/>
          </a:xfrm>
          <a:custGeom>
            <a:avLst/>
            <a:gdLst/>
            <a:ahLst/>
            <a:cxnLst/>
            <a:rect l="l" t="t" r="r" b="b"/>
            <a:pathLst>
              <a:path w="152400" h="410210">
                <a:moveTo>
                  <a:pt x="0" y="0"/>
                </a:moveTo>
                <a:lnTo>
                  <a:pt x="152400" y="0"/>
                </a:lnTo>
                <a:lnTo>
                  <a:pt x="152400" y="409956"/>
                </a:lnTo>
                <a:lnTo>
                  <a:pt x="0" y="409956"/>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9204959" y="5454396"/>
            <a:ext cx="152400" cy="401320"/>
          </a:xfrm>
          <a:custGeom>
            <a:avLst/>
            <a:gdLst/>
            <a:ahLst/>
            <a:cxnLst/>
            <a:rect l="l" t="t" r="r" b="b"/>
            <a:pathLst>
              <a:path w="152400" h="401320">
                <a:moveTo>
                  <a:pt x="0" y="0"/>
                </a:moveTo>
                <a:lnTo>
                  <a:pt x="152400" y="0"/>
                </a:lnTo>
                <a:lnTo>
                  <a:pt x="152400" y="400811"/>
                </a:lnTo>
                <a:lnTo>
                  <a:pt x="0" y="400811"/>
                </a:lnTo>
                <a:lnTo>
                  <a:pt x="0" y="0"/>
                </a:lnTo>
                <a:close/>
              </a:path>
            </a:pathLst>
          </a:custGeom>
          <a:ln w="9143">
            <a:solidFill>
              <a:srgbClr val="BEBEBE"/>
            </a:solidFill>
          </a:ln>
        </p:spPr>
        <p:txBody>
          <a:bodyPr wrap="square" lIns="0" tIns="0" rIns="0" bIns="0" rtlCol="0"/>
          <a:lstStyle/>
          <a:p>
            <a:endParaRPr/>
          </a:p>
        </p:txBody>
      </p:sp>
      <p:sp>
        <p:nvSpPr>
          <p:cNvPr id="28" name="object 28"/>
          <p:cNvSpPr/>
          <p:nvPr/>
        </p:nvSpPr>
        <p:spPr>
          <a:xfrm>
            <a:off x="8200643" y="4669535"/>
            <a:ext cx="152400" cy="754380"/>
          </a:xfrm>
          <a:custGeom>
            <a:avLst/>
            <a:gdLst/>
            <a:ahLst/>
            <a:cxnLst/>
            <a:rect l="l" t="t" r="r" b="b"/>
            <a:pathLst>
              <a:path w="152400" h="754379">
                <a:moveTo>
                  <a:pt x="152400" y="0"/>
                </a:moveTo>
                <a:lnTo>
                  <a:pt x="0" y="0"/>
                </a:lnTo>
                <a:lnTo>
                  <a:pt x="0" y="754379"/>
                </a:lnTo>
                <a:lnTo>
                  <a:pt x="152400" y="754379"/>
                </a:lnTo>
                <a:lnTo>
                  <a:pt x="152400" y="0"/>
                </a:lnTo>
                <a:close/>
              </a:path>
            </a:pathLst>
          </a:custGeom>
          <a:solidFill>
            <a:srgbClr val="DC0000"/>
          </a:solidFill>
        </p:spPr>
        <p:txBody>
          <a:bodyPr wrap="square" lIns="0" tIns="0" rIns="0" bIns="0" rtlCol="0"/>
          <a:lstStyle/>
          <a:p>
            <a:endParaRPr/>
          </a:p>
        </p:txBody>
      </p:sp>
      <p:sp>
        <p:nvSpPr>
          <p:cNvPr id="29" name="object 29"/>
          <p:cNvSpPr/>
          <p:nvPr/>
        </p:nvSpPr>
        <p:spPr>
          <a:xfrm>
            <a:off x="8452104" y="4631435"/>
            <a:ext cx="151130" cy="795655"/>
          </a:xfrm>
          <a:custGeom>
            <a:avLst/>
            <a:gdLst/>
            <a:ahLst/>
            <a:cxnLst/>
            <a:rect l="l" t="t" r="r" b="b"/>
            <a:pathLst>
              <a:path w="151129" h="795654">
                <a:moveTo>
                  <a:pt x="150875" y="0"/>
                </a:moveTo>
                <a:lnTo>
                  <a:pt x="0" y="0"/>
                </a:lnTo>
                <a:lnTo>
                  <a:pt x="0" y="795527"/>
                </a:lnTo>
                <a:lnTo>
                  <a:pt x="150875" y="795527"/>
                </a:lnTo>
                <a:lnTo>
                  <a:pt x="150875" y="0"/>
                </a:lnTo>
                <a:close/>
              </a:path>
            </a:pathLst>
          </a:custGeom>
          <a:solidFill>
            <a:srgbClr val="DC0000"/>
          </a:solidFill>
        </p:spPr>
        <p:txBody>
          <a:bodyPr wrap="square" lIns="0" tIns="0" rIns="0" bIns="0" rtlCol="0"/>
          <a:lstStyle/>
          <a:p>
            <a:endParaRPr/>
          </a:p>
        </p:txBody>
      </p:sp>
      <p:sp>
        <p:nvSpPr>
          <p:cNvPr id="30" name="object 30"/>
          <p:cNvSpPr/>
          <p:nvPr/>
        </p:nvSpPr>
        <p:spPr>
          <a:xfrm>
            <a:off x="8702040" y="4604003"/>
            <a:ext cx="152400" cy="830580"/>
          </a:xfrm>
          <a:custGeom>
            <a:avLst/>
            <a:gdLst/>
            <a:ahLst/>
            <a:cxnLst/>
            <a:rect l="l" t="t" r="r" b="b"/>
            <a:pathLst>
              <a:path w="152400" h="830579">
                <a:moveTo>
                  <a:pt x="152400" y="0"/>
                </a:moveTo>
                <a:lnTo>
                  <a:pt x="0" y="0"/>
                </a:lnTo>
                <a:lnTo>
                  <a:pt x="0" y="830580"/>
                </a:lnTo>
                <a:lnTo>
                  <a:pt x="152400" y="830580"/>
                </a:lnTo>
                <a:lnTo>
                  <a:pt x="152400" y="0"/>
                </a:lnTo>
                <a:close/>
              </a:path>
            </a:pathLst>
          </a:custGeom>
          <a:solidFill>
            <a:srgbClr val="DC0000"/>
          </a:solidFill>
        </p:spPr>
        <p:txBody>
          <a:bodyPr wrap="square" lIns="0" tIns="0" rIns="0" bIns="0" rtlCol="0"/>
          <a:lstStyle/>
          <a:p>
            <a:endParaRPr/>
          </a:p>
        </p:txBody>
      </p:sp>
      <p:sp>
        <p:nvSpPr>
          <p:cNvPr id="31" name="object 31"/>
          <p:cNvSpPr/>
          <p:nvPr/>
        </p:nvSpPr>
        <p:spPr>
          <a:xfrm>
            <a:off x="8953500" y="4579620"/>
            <a:ext cx="152400" cy="866140"/>
          </a:xfrm>
          <a:custGeom>
            <a:avLst/>
            <a:gdLst/>
            <a:ahLst/>
            <a:cxnLst/>
            <a:rect l="l" t="t" r="r" b="b"/>
            <a:pathLst>
              <a:path w="152400" h="866139">
                <a:moveTo>
                  <a:pt x="152400" y="0"/>
                </a:moveTo>
                <a:lnTo>
                  <a:pt x="0" y="0"/>
                </a:lnTo>
                <a:lnTo>
                  <a:pt x="0" y="865631"/>
                </a:lnTo>
                <a:lnTo>
                  <a:pt x="152400" y="865631"/>
                </a:lnTo>
                <a:lnTo>
                  <a:pt x="152400" y="0"/>
                </a:lnTo>
                <a:close/>
              </a:path>
            </a:pathLst>
          </a:custGeom>
          <a:solidFill>
            <a:srgbClr val="DC0000"/>
          </a:solidFill>
        </p:spPr>
        <p:txBody>
          <a:bodyPr wrap="square" lIns="0" tIns="0" rIns="0" bIns="0" rtlCol="0"/>
          <a:lstStyle/>
          <a:p>
            <a:endParaRPr/>
          </a:p>
        </p:txBody>
      </p:sp>
      <p:sp>
        <p:nvSpPr>
          <p:cNvPr id="32" name="object 32"/>
          <p:cNvSpPr/>
          <p:nvPr/>
        </p:nvSpPr>
        <p:spPr>
          <a:xfrm>
            <a:off x="9204959" y="4558284"/>
            <a:ext cx="152400" cy="896619"/>
          </a:xfrm>
          <a:custGeom>
            <a:avLst/>
            <a:gdLst/>
            <a:ahLst/>
            <a:cxnLst/>
            <a:rect l="l" t="t" r="r" b="b"/>
            <a:pathLst>
              <a:path w="152400" h="896620">
                <a:moveTo>
                  <a:pt x="152400" y="0"/>
                </a:moveTo>
                <a:lnTo>
                  <a:pt x="0" y="0"/>
                </a:lnTo>
                <a:lnTo>
                  <a:pt x="0" y="896112"/>
                </a:lnTo>
                <a:lnTo>
                  <a:pt x="152400" y="896112"/>
                </a:lnTo>
                <a:lnTo>
                  <a:pt x="152400" y="0"/>
                </a:lnTo>
                <a:close/>
              </a:path>
            </a:pathLst>
          </a:custGeom>
          <a:solidFill>
            <a:srgbClr val="DC0000"/>
          </a:solidFill>
        </p:spPr>
        <p:txBody>
          <a:bodyPr wrap="square" lIns="0" tIns="0" rIns="0" bIns="0" rtlCol="0"/>
          <a:lstStyle/>
          <a:p>
            <a:endParaRPr/>
          </a:p>
        </p:txBody>
      </p:sp>
      <p:sp>
        <p:nvSpPr>
          <p:cNvPr id="33" name="object 33"/>
          <p:cNvSpPr/>
          <p:nvPr/>
        </p:nvSpPr>
        <p:spPr>
          <a:xfrm>
            <a:off x="8200643" y="4669535"/>
            <a:ext cx="152400" cy="754380"/>
          </a:xfrm>
          <a:custGeom>
            <a:avLst/>
            <a:gdLst/>
            <a:ahLst/>
            <a:cxnLst/>
            <a:rect l="l" t="t" r="r" b="b"/>
            <a:pathLst>
              <a:path w="152400" h="754379">
                <a:moveTo>
                  <a:pt x="0" y="0"/>
                </a:moveTo>
                <a:lnTo>
                  <a:pt x="152400" y="0"/>
                </a:lnTo>
                <a:lnTo>
                  <a:pt x="152400" y="754379"/>
                </a:lnTo>
                <a:lnTo>
                  <a:pt x="0" y="754379"/>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8452104" y="4631435"/>
            <a:ext cx="151130" cy="795655"/>
          </a:xfrm>
          <a:custGeom>
            <a:avLst/>
            <a:gdLst/>
            <a:ahLst/>
            <a:cxnLst/>
            <a:rect l="l" t="t" r="r" b="b"/>
            <a:pathLst>
              <a:path w="151129" h="795654">
                <a:moveTo>
                  <a:pt x="0" y="0"/>
                </a:moveTo>
                <a:lnTo>
                  <a:pt x="150875" y="0"/>
                </a:lnTo>
                <a:lnTo>
                  <a:pt x="150875" y="795527"/>
                </a:lnTo>
                <a:lnTo>
                  <a:pt x="0" y="795527"/>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8702040" y="4604003"/>
            <a:ext cx="152400" cy="830580"/>
          </a:xfrm>
          <a:custGeom>
            <a:avLst/>
            <a:gdLst/>
            <a:ahLst/>
            <a:cxnLst/>
            <a:rect l="l" t="t" r="r" b="b"/>
            <a:pathLst>
              <a:path w="152400" h="830579">
                <a:moveTo>
                  <a:pt x="0" y="0"/>
                </a:moveTo>
                <a:lnTo>
                  <a:pt x="152400" y="0"/>
                </a:lnTo>
                <a:lnTo>
                  <a:pt x="152400" y="830580"/>
                </a:lnTo>
                <a:lnTo>
                  <a:pt x="0" y="830580"/>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8953500" y="4579620"/>
            <a:ext cx="152400" cy="866140"/>
          </a:xfrm>
          <a:custGeom>
            <a:avLst/>
            <a:gdLst/>
            <a:ahLst/>
            <a:cxnLst/>
            <a:rect l="l" t="t" r="r" b="b"/>
            <a:pathLst>
              <a:path w="152400" h="866139">
                <a:moveTo>
                  <a:pt x="0" y="0"/>
                </a:moveTo>
                <a:lnTo>
                  <a:pt x="152400" y="0"/>
                </a:lnTo>
                <a:lnTo>
                  <a:pt x="152400" y="865631"/>
                </a:lnTo>
                <a:lnTo>
                  <a:pt x="0" y="865631"/>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9204959" y="4558284"/>
            <a:ext cx="152400" cy="896619"/>
          </a:xfrm>
          <a:custGeom>
            <a:avLst/>
            <a:gdLst/>
            <a:ahLst/>
            <a:cxnLst/>
            <a:rect l="l" t="t" r="r" b="b"/>
            <a:pathLst>
              <a:path w="152400" h="896620">
                <a:moveTo>
                  <a:pt x="0" y="0"/>
                </a:moveTo>
                <a:lnTo>
                  <a:pt x="152400" y="0"/>
                </a:lnTo>
                <a:lnTo>
                  <a:pt x="152400" y="896112"/>
                </a:lnTo>
                <a:lnTo>
                  <a:pt x="0" y="896112"/>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8200643" y="4521708"/>
            <a:ext cx="152400" cy="147955"/>
          </a:xfrm>
          <a:custGeom>
            <a:avLst/>
            <a:gdLst/>
            <a:ahLst/>
            <a:cxnLst/>
            <a:rect l="l" t="t" r="r" b="b"/>
            <a:pathLst>
              <a:path w="152400" h="147954">
                <a:moveTo>
                  <a:pt x="152400" y="0"/>
                </a:moveTo>
                <a:lnTo>
                  <a:pt x="0" y="0"/>
                </a:lnTo>
                <a:lnTo>
                  <a:pt x="0" y="147828"/>
                </a:lnTo>
                <a:lnTo>
                  <a:pt x="152400" y="147828"/>
                </a:lnTo>
                <a:lnTo>
                  <a:pt x="152400" y="0"/>
                </a:lnTo>
                <a:close/>
              </a:path>
            </a:pathLst>
          </a:custGeom>
          <a:solidFill>
            <a:srgbClr val="666666"/>
          </a:solidFill>
        </p:spPr>
        <p:txBody>
          <a:bodyPr wrap="square" lIns="0" tIns="0" rIns="0" bIns="0" rtlCol="0"/>
          <a:lstStyle/>
          <a:p>
            <a:endParaRPr/>
          </a:p>
        </p:txBody>
      </p:sp>
      <p:sp>
        <p:nvSpPr>
          <p:cNvPr id="39" name="object 39"/>
          <p:cNvSpPr/>
          <p:nvPr/>
        </p:nvSpPr>
        <p:spPr>
          <a:xfrm>
            <a:off x="8452104" y="4497323"/>
            <a:ext cx="151130" cy="134620"/>
          </a:xfrm>
          <a:custGeom>
            <a:avLst/>
            <a:gdLst/>
            <a:ahLst/>
            <a:cxnLst/>
            <a:rect l="l" t="t" r="r" b="b"/>
            <a:pathLst>
              <a:path w="151129" h="134620">
                <a:moveTo>
                  <a:pt x="150875" y="0"/>
                </a:moveTo>
                <a:lnTo>
                  <a:pt x="0" y="0"/>
                </a:lnTo>
                <a:lnTo>
                  <a:pt x="0" y="134112"/>
                </a:lnTo>
                <a:lnTo>
                  <a:pt x="150875" y="134112"/>
                </a:lnTo>
                <a:lnTo>
                  <a:pt x="150875" y="0"/>
                </a:lnTo>
                <a:close/>
              </a:path>
            </a:pathLst>
          </a:custGeom>
          <a:solidFill>
            <a:srgbClr val="666666"/>
          </a:solidFill>
        </p:spPr>
        <p:txBody>
          <a:bodyPr wrap="square" lIns="0" tIns="0" rIns="0" bIns="0" rtlCol="0"/>
          <a:lstStyle/>
          <a:p>
            <a:endParaRPr/>
          </a:p>
        </p:txBody>
      </p:sp>
      <p:sp>
        <p:nvSpPr>
          <p:cNvPr id="40" name="object 40"/>
          <p:cNvSpPr/>
          <p:nvPr/>
        </p:nvSpPr>
        <p:spPr>
          <a:xfrm>
            <a:off x="8702040" y="4494276"/>
            <a:ext cx="152400" cy="109855"/>
          </a:xfrm>
          <a:custGeom>
            <a:avLst/>
            <a:gdLst/>
            <a:ahLst/>
            <a:cxnLst/>
            <a:rect l="l" t="t" r="r" b="b"/>
            <a:pathLst>
              <a:path w="152400" h="109854">
                <a:moveTo>
                  <a:pt x="152400" y="0"/>
                </a:moveTo>
                <a:lnTo>
                  <a:pt x="0" y="0"/>
                </a:lnTo>
                <a:lnTo>
                  <a:pt x="0" y="109728"/>
                </a:lnTo>
                <a:lnTo>
                  <a:pt x="152400" y="109728"/>
                </a:lnTo>
                <a:lnTo>
                  <a:pt x="152400" y="0"/>
                </a:lnTo>
                <a:close/>
              </a:path>
            </a:pathLst>
          </a:custGeom>
          <a:solidFill>
            <a:srgbClr val="666666"/>
          </a:solidFill>
        </p:spPr>
        <p:txBody>
          <a:bodyPr wrap="square" lIns="0" tIns="0" rIns="0" bIns="0" rtlCol="0"/>
          <a:lstStyle/>
          <a:p>
            <a:endParaRPr/>
          </a:p>
        </p:txBody>
      </p:sp>
      <p:sp>
        <p:nvSpPr>
          <p:cNvPr id="41" name="object 41"/>
          <p:cNvSpPr/>
          <p:nvPr/>
        </p:nvSpPr>
        <p:spPr>
          <a:xfrm>
            <a:off x="8953500" y="4501896"/>
            <a:ext cx="152400" cy="78105"/>
          </a:xfrm>
          <a:custGeom>
            <a:avLst/>
            <a:gdLst/>
            <a:ahLst/>
            <a:cxnLst/>
            <a:rect l="l" t="t" r="r" b="b"/>
            <a:pathLst>
              <a:path w="152400" h="78104">
                <a:moveTo>
                  <a:pt x="152400" y="0"/>
                </a:moveTo>
                <a:lnTo>
                  <a:pt x="0" y="0"/>
                </a:lnTo>
                <a:lnTo>
                  <a:pt x="0" y="77723"/>
                </a:lnTo>
                <a:lnTo>
                  <a:pt x="152400" y="77723"/>
                </a:lnTo>
                <a:lnTo>
                  <a:pt x="152400" y="0"/>
                </a:lnTo>
                <a:close/>
              </a:path>
            </a:pathLst>
          </a:custGeom>
          <a:solidFill>
            <a:srgbClr val="666666"/>
          </a:solidFill>
        </p:spPr>
        <p:txBody>
          <a:bodyPr wrap="square" lIns="0" tIns="0" rIns="0" bIns="0" rtlCol="0"/>
          <a:lstStyle/>
          <a:p>
            <a:endParaRPr/>
          </a:p>
        </p:txBody>
      </p:sp>
      <p:sp>
        <p:nvSpPr>
          <p:cNvPr id="42" name="object 42"/>
          <p:cNvSpPr/>
          <p:nvPr/>
        </p:nvSpPr>
        <p:spPr>
          <a:xfrm>
            <a:off x="9204959" y="4514088"/>
            <a:ext cx="152400" cy="44450"/>
          </a:xfrm>
          <a:custGeom>
            <a:avLst/>
            <a:gdLst/>
            <a:ahLst/>
            <a:cxnLst/>
            <a:rect l="l" t="t" r="r" b="b"/>
            <a:pathLst>
              <a:path w="152400" h="44450">
                <a:moveTo>
                  <a:pt x="0" y="44196"/>
                </a:moveTo>
                <a:lnTo>
                  <a:pt x="152400" y="44196"/>
                </a:lnTo>
                <a:lnTo>
                  <a:pt x="152400" y="0"/>
                </a:lnTo>
                <a:lnTo>
                  <a:pt x="0" y="0"/>
                </a:lnTo>
                <a:lnTo>
                  <a:pt x="0" y="44196"/>
                </a:lnTo>
                <a:close/>
              </a:path>
            </a:pathLst>
          </a:custGeom>
          <a:solidFill>
            <a:srgbClr val="666666"/>
          </a:solidFill>
        </p:spPr>
        <p:txBody>
          <a:bodyPr wrap="square" lIns="0" tIns="0" rIns="0" bIns="0" rtlCol="0"/>
          <a:lstStyle/>
          <a:p>
            <a:endParaRPr/>
          </a:p>
        </p:txBody>
      </p:sp>
      <p:sp>
        <p:nvSpPr>
          <p:cNvPr id="43" name="object 43"/>
          <p:cNvSpPr/>
          <p:nvPr/>
        </p:nvSpPr>
        <p:spPr>
          <a:xfrm>
            <a:off x="8200643" y="4521708"/>
            <a:ext cx="152400" cy="147955"/>
          </a:xfrm>
          <a:custGeom>
            <a:avLst/>
            <a:gdLst/>
            <a:ahLst/>
            <a:cxnLst/>
            <a:rect l="l" t="t" r="r" b="b"/>
            <a:pathLst>
              <a:path w="152400" h="147954">
                <a:moveTo>
                  <a:pt x="0" y="0"/>
                </a:moveTo>
                <a:lnTo>
                  <a:pt x="152400" y="0"/>
                </a:lnTo>
                <a:lnTo>
                  <a:pt x="152400" y="147828"/>
                </a:lnTo>
                <a:lnTo>
                  <a:pt x="0" y="147828"/>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8452104" y="4497323"/>
            <a:ext cx="151130" cy="134620"/>
          </a:xfrm>
          <a:custGeom>
            <a:avLst/>
            <a:gdLst/>
            <a:ahLst/>
            <a:cxnLst/>
            <a:rect l="l" t="t" r="r" b="b"/>
            <a:pathLst>
              <a:path w="151129" h="134620">
                <a:moveTo>
                  <a:pt x="0" y="0"/>
                </a:moveTo>
                <a:lnTo>
                  <a:pt x="150875" y="0"/>
                </a:lnTo>
                <a:lnTo>
                  <a:pt x="150875" y="134112"/>
                </a:lnTo>
                <a:lnTo>
                  <a:pt x="0" y="134112"/>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8702040" y="4494276"/>
            <a:ext cx="152400" cy="109855"/>
          </a:xfrm>
          <a:custGeom>
            <a:avLst/>
            <a:gdLst/>
            <a:ahLst/>
            <a:cxnLst/>
            <a:rect l="l" t="t" r="r" b="b"/>
            <a:pathLst>
              <a:path w="152400" h="109854">
                <a:moveTo>
                  <a:pt x="0" y="0"/>
                </a:moveTo>
                <a:lnTo>
                  <a:pt x="152400" y="0"/>
                </a:lnTo>
                <a:lnTo>
                  <a:pt x="152400" y="109728"/>
                </a:lnTo>
                <a:lnTo>
                  <a:pt x="0" y="109728"/>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8953500" y="4501896"/>
            <a:ext cx="152400" cy="78105"/>
          </a:xfrm>
          <a:custGeom>
            <a:avLst/>
            <a:gdLst/>
            <a:ahLst/>
            <a:cxnLst/>
            <a:rect l="l" t="t" r="r" b="b"/>
            <a:pathLst>
              <a:path w="152400" h="78104">
                <a:moveTo>
                  <a:pt x="0" y="0"/>
                </a:moveTo>
                <a:lnTo>
                  <a:pt x="152400" y="0"/>
                </a:lnTo>
                <a:lnTo>
                  <a:pt x="152400" y="77723"/>
                </a:lnTo>
                <a:lnTo>
                  <a:pt x="0" y="77723"/>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9204959" y="4514088"/>
            <a:ext cx="152400" cy="44450"/>
          </a:xfrm>
          <a:custGeom>
            <a:avLst/>
            <a:gdLst/>
            <a:ahLst/>
            <a:cxnLst/>
            <a:rect l="l" t="t" r="r" b="b"/>
            <a:pathLst>
              <a:path w="152400" h="44450">
                <a:moveTo>
                  <a:pt x="0" y="0"/>
                </a:moveTo>
                <a:lnTo>
                  <a:pt x="152400" y="0"/>
                </a:lnTo>
                <a:lnTo>
                  <a:pt x="152400" y="44195"/>
                </a:lnTo>
                <a:lnTo>
                  <a:pt x="0" y="44195"/>
                </a:lnTo>
                <a:lnTo>
                  <a:pt x="0" y="0"/>
                </a:lnTo>
                <a:close/>
              </a:path>
            </a:pathLst>
          </a:custGeom>
          <a:ln w="9143">
            <a:solidFill>
              <a:srgbClr val="BEBEBE"/>
            </a:solidFill>
          </a:ln>
        </p:spPr>
        <p:txBody>
          <a:bodyPr wrap="square" lIns="0" tIns="0" rIns="0" bIns="0" rtlCol="0"/>
          <a:lstStyle/>
          <a:p>
            <a:endParaRPr/>
          </a:p>
        </p:txBody>
      </p:sp>
      <p:sp>
        <p:nvSpPr>
          <p:cNvPr id="48" name="object 48"/>
          <p:cNvSpPr/>
          <p:nvPr/>
        </p:nvSpPr>
        <p:spPr>
          <a:xfrm>
            <a:off x="8200643" y="3404615"/>
            <a:ext cx="152400" cy="1117600"/>
          </a:xfrm>
          <a:custGeom>
            <a:avLst/>
            <a:gdLst/>
            <a:ahLst/>
            <a:cxnLst/>
            <a:rect l="l" t="t" r="r" b="b"/>
            <a:pathLst>
              <a:path w="152400" h="1117600">
                <a:moveTo>
                  <a:pt x="152400" y="0"/>
                </a:moveTo>
                <a:lnTo>
                  <a:pt x="0" y="0"/>
                </a:lnTo>
                <a:lnTo>
                  <a:pt x="0" y="1117092"/>
                </a:lnTo>
                <a:lnTo>
                  <a:pt x="152400" y="1117092"/>
                </a:lnTo>
                <a:lnTo>
                  <a:pt x="152400" y="0"/>
                </a:lnTo>
                <a:close/>
              </a:path>
            </a:pathLst>
          </a:custGeom>
          <a:solidFill>
            <a:srgbClr val="6633C8"/>
          </a:solidFill>
        </p:spPr>
        <p:txBody>
          <a:bodyPr wrap="square" lIns="0" tIns="0" rIns="0" bIns="0" rtlCol="0"/>
          <a:lstStyle/>
          <a:p>
            <a:endParaRPr/>
          </a:p>
        </p:txBody>
      </p:sp>
      <p:sp>
        <p:nvSpPr>
          <p:cNvPr id="49" name="object 49"/>
          <p:cNvSpPr/>
          <p:nvPr/>
        </p:nvSpPr>
        <p:spPr>
          <a:xfrm>
            <a:off x="8452104" y="3250692"/>
            <a:ext cx="151130" cy="1247140"/>
          </a:xfrm>
          <a:custGeom>
            <a:avLst/>
            <a:gdLst/>
            <a:ahLst/>
            <a:cxnLst/>
            <a:rect l="l" t="t" r="r" b="b"/>
            <a:pathLst>
              <a:path w="151129" h="1247139">
                <a:moveTo>
                  <a:pt x="150875" y="0"/>
                </a:moveTo>
                <a:lnTo>
                  <a:pt x="0" y="0"/>
                </a:lnTo>
                <a:lnTo>
                  <a:pt x="0" y="1246632"/>
                </a:lnTo>
                <a:lnTo>
                  <a:pt x="150875" y="1246632"/>
                </a:lnTo>
                <a:lnTo>
                  <a:pt x="150875" y="0"/>
                </a:lnTo>
                <a:close/>
              </a:path>
            </a:pathLst>
          </a:custGeom>
          <a:solidFill>
            <a:srgbClr val="6633C8"/>
          </a:solidFill>
        </p:spPr>
        <p:txBody>
          <a:bodyPr wrap="square" lIns="0" tIns="0" rIns="0" bIns="0" rtlCol="0"/>
          <a:lstStyle/>
          <a:p>
            <a:endParaRPr/>
          </a:p>
        </p:txBody>
      </p:sp>
      <p:sp>
        <p:nvSpPr>
          <p:cNvPr id="50" name="object 50"/>
          <p:cNvSpPr/>
          <p:nvPr/>
        </p:nvSpPr>
        <p:spPr>
          <a:xfrm>
            <a:off x="8702040" y="3093720"/>
            <a:ext cx="152400" cy="1400810"/>
          </a:xfrm>
          <a:custGeom>
            <a:avLst/>
            <a:gdLst/>
            <a:ahLst/>
            <a:cxnLst/>
            <a:rect l="l" t="t" r="r" b="b"/>
            <a:pathLst>
              <a:path w="152400" h="1400810">
                <a:moveTo>
                  <a:pt x="152400" y="0"/>
                </a:moveTo>
                <a:lnTo>
                  <a:pt x="0" y="0"/>
                </a:lnTo>
                <a:lnTo>
                  <a:pt x="0" y="1400555"/>
                </a:lnTo>
                <a:lnTo>
                  <a:pt x="152400" y="1400555"/>
                </a:lnTo>
                <a:lnTo>
                  <a:pt x="152400" y="0"/>
                </a:lnTo>
                <a:close/>
              </a:path>
            </a:pathLst>
          </a:custGeom>
          <a:solidFill>
            <a:srgbClr val="6633C8"/>
          </a:solidFill>
        </p:spPr>
        <p:txBody>
          <a:bodyPr wrap="square" lIns="0" tIns="0" rIns="0" bIns="0" rtlCol="0"/>
          <a:lstStyle/>
          <a:p>
            <a:endParaRPr/>
          </a:p>
        </p:txBody>
      </p:sp>
      <p:sp>
        <p:nvSpPr>
          <p:cNvPr id="51" name="object 51"/>
          <p:cNvSpPr/>
          <p:nvPr/>
        </p:nvSpPr>
        <p:spPr>
          <a:xfrm>
            <a:off x="8953500" y="2942844"/>
            <a:ext cx="152400" cy="1559560"/>
          </a:xfrm>
          <a:custGeom>
            <a:avLst/>
            <a:gdLst/>
            <a:ahLst/>
            <a:cxnLst/>
            <a:rect l="l" t="t" r="r" b="b"/>
            <a:pathLst>
              <a:path w="152400" h="1559560">
                <a:moveTo>
                  <a:pt x="152400" y="0"/>
                </a:moveTo>
                <a:lnTo>
                  <a:pt x="0" y="0"/>
                </a:lnTo>
                <a:lnTo>
                  <a:pt x="0" y="1559051"/>
                </a:lnTo>
                <a:lnTo>
                  <a:pt x="152400" y="1559051"/>
                </a:lnTo>
                <a:lnTo>
                  <a:pt x="152400" y="0"/>
                </a:lnTo>
                <a:close/>
              </a:path>
            </a:pathLst>
          </a:custGeom>
          <a:solidFill>
            <a:srgbClr val="6633C8"/>
          </a:solidFill>
        </p:spPr>
        <p:txBody>
          <a:bodyPr wrap="square" lIns="0" tIns="0" rIns="0" bIns="0" rtlCol="0"/>
          <a:lstStyle/>
          <a:p>
            <a:endParaRPr/>
          </a:p>
        </p:txBody>
      </p:sp>
      <p:sp>
        <p:nvSpPr>
          <p:cNvPr id="52" name="object 52"/>
          <p:cNvSpPr/>
          <p:nvPr/>
        </p:nvSpPr>
        <p:spPr>
          <a:xfrm>
            <a:off x="9204959" y="2785872"/>
            <a:ext cx="152400" cy="1728470"/>
          </a:xfrm>
          <a:custGeom>
            <a:avLst/>
            <a:gdLst/>
            <a:ahLst/>
            <a:cxnLst/>
            <a:rect l="l" t="t" r="r" b="b"/>
            <a:pathLst>
              <a:path w="152400" h="1728470">
                <a:moveTo>
                  <a:pt x="152400" y="0"/>
                </a:moveTo>
                <a:lnTo>
                  <a:pt x="0" y="0"/>
                </a:lnTo>
                <a:lnTo>
                  <a:pt x="0" y="1728215"/>
                </a:lnTo>
                <a:lnTo>
                  <a:pt x="152400" y="1728215"/>
                </a:lnTo>
                <a:lnTo>
                  <a:pt x="152400" y="0"/>
                </a:lnTo>
                <a:close/>
              </a:path>
            </a:pathLst>
          </a:custGeom>
          <a:solidFill>
            <a:srgbClr val="6633C8"/>
          </a:solidFill>
        </p:spPr>
        <p:txBody>
          <a:bodyPr wrap="square" lIns="0" tIns="0" rIns="0" bIns="0" rtlCol="0"/>
          <a:lstStyle/>
          <a:p>
            <a:endParaRPr/>
          </a:p>
        </p:txBody>
      </p:sp>
      <p:sp>
        <p:nvSpPr>
          <p:cNvPr id="53" name="object 53"/>
          <p:cNvSpPr/>
          <p:nvPr/>
        </p:nvSpPr>
        <p:spPr>
          <a:xfrm>
            <a:off x="8200643" y="3404615"/>
            <a:ext cx="152400" cy="1117600"/>
          </a:xfrm>
          <a:custGeom>
            <a:avLst/>
            <a:gdLst/>
            <a:ahLst/>
            <a:cxnLst/>
            <a:rect l="l" t="t" r="r" b="b"/>
            <a:pathLst>
              <a:path w="152400" h="1117600">
                <a:moveTo>
                  <a:pt x="0" y="0"/>
                </a:moveTo>
                <a:lnTo>
                  <a:pt x="152400" y="0"/>
                </a:lnTo>
                <a:lnTo>
                  <a:pt x="152400" y="1117092"/>
                </a:lnTo>
                <a:lnTo>
                  <a:pt x="0" y="1117092"/>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8452104" y="3250692"/>
            <a:ext cx="151130" cy="1247140"/>
          </a:xfrm>
          <a:custGeom>
            <a:avLst/>
            <a:gdLst/>
            <a:ahLst/>
            <a:cxnLst/>
            <a:rect l="l" t="t" r="r" b="b"/>
            <a:pathLst>
              <a:path w="151129" h="1247139">
                <a:moveTo>
                  <a:pt x="0" y="0"/>
                </a:moveTo>
                <a:lnTo>
                  <a:pt x="150875" y="0"/>
                </a:lnTo>
                <a:lnTo>
                  <a:pt x="150875" y="1246632"/>
                </a:lnTo>
                <a:lnTo>
                  <a:pt x="0" y="1246632"/>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8702040" y="3093720"/>
            <a:ext cx="152400" cy="1400810"/>
          </a:xfrm>
          <a:custGeom>
            <a:avLst/>
            <a:gdLst/>
            <a:ahLst/>
            <a:cxnLst/>
            <a:rect l="l" t="t" r="r" b="b"/>
            <a:pathLst>
              <a:path w="152400" h="1400810">
                <a:moveTo>
                  <a:pt x="0" y="0"/>
                </a:moveTo>
                <a:lnTo>
                  <a:pt x="152400" y="0"/>
                </a:lnTo>
                <a:lnTo>
                  <a:pt x="152400" y="1400555"/>
                </a:lnTo>
                <a:lnTo>
                  <a:pt x="0" y="1400555"/>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8953500" y="2942844"/>
            <a:ext cx="152400" cy="1559560"/>
          </a:xfrm>
          <a:custGeom>
            <a:avLst/>
            <a:gdLst/>
            <a:ahLst/>
            <a:cxnLst/>
            <a:rect l="l" t="t" r="r" b="b"/>
            <a:pathLst>
              <a:path w="152400" h="1559560">
                <a:moveTo>
                  <a:pt x="0" y="0"/>
                </a:moveTo>
                <a:lnTo>
                  <a:pt x="152400" y="0"/>
                </a:lnTo>
                <a:lnTo>
                  <a:pt x="152400" y="1559051"/>
                </a:lnTo>
                <a:lnTo>
                  <a:pt x="0" y="1559051"/>
                </a:lnTo>
                <a:lnTo>
                  <a:pt x="0" y="0"/>
                </a:lnTo>
                <a:close/>
              </a:path>
            </a:pathLst>
          </a:custGeom>
          <a:ln w="9144">
            <a:solidFill>
              <a:srgbClr val="BEBEBE"/>
            </a:solidFill>
          </a:ln>
        </p:spPr>
        <p:txBody>
          <a:bodyPr wrap="square" lIns="0" tIns="0" rIns="0" bIns="0" rtlCol="0"/>
          <a:lstStyle/>
          <a:p>
            <a:endParaRPr/>
          </a:p>
        </p:txBody>
      </p:sp>
      <p:sp>
        <p:nvSpPr>
          <p:cNvPr id="57" name="object 57"/>
          <p:cNvSpPr/>
          <p:nvPr/>
        </p:nvSpPr>
        <p:spPr>
          <a:xfrm>
            <a:off x="9204959" y="2785872"/>
            <a:ext cx="152400" cy="1728470"/>
          </a:xfrm>
          <a:custGeom>
            <a:avLst/>
            <a:gdLst/>
            <a:ahLst/>
            <a:cxnLst/>
            <a:rect l="l" t="t" r="r" b="b"/>
            <a:pathLst>
              <a:path w="152400" h="1728470">
                <a:moveTo>
                  <a:pt x="0" y="0"/>
                </a:moveTo>
                <a:lnTo>
                  <a:pt x="152400" y="0"/>
                </a:lnTo>
                <a:lnTo>
                  <a:pt x="152400" y="1728215"/>
                </a:lnTo>
                <a:lnTo>
                  <a:pt x="0" y="1728215"/>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5765291" y="2302764"/>
            <a:ext cx="0" cy="3552825"/>
          </a:xfrm>
          <a:custGeom>
            <a:avLst/>
            <a:gdLst/>
            <a:ahLst/>
            <a:cxnLst/>
            <a:rect l="l" t="t" r="r" b="b"/>
            <a:pathLst>
              <a:path h="3552825">
                <a:moveTo>
                  <a:pt x="0" y="3552444"/>
                </a:moveTo>
                <a:lnTo>
                  <a:pt x="0" y="0"/>
                </a:lnTo>
              </a:path>
            </a:pathLst>
          </a:custGeom>
          <a:ln w="9144">
            <a:solidFill>
              <a:srgbClr val="666666"/>
            </a:solidFill>
          </a:ln>
        </p:spPr>
        <p:txBody>
          <a:bodyPr wrap="square" lIns="0" tIns="0" rIns="0" bIns="0" rtlCol="0"/>
          <a:lstStyle/>
          <a:p>
            <a:endParaRPr/>
          </a:p>
        </p:txBody>
      </p:sp>
      <p:sp>
        <p:nvSpPr>
          <p:cNvPr id="59" name="object 59"/>
          <p:cNvSpPr/>
          <p:nvPr/>
        </p:nvSpPr>
        <p:spPr>
          <a:xfrm>
            <a:off x="5765291" y="585520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0" name="object 60"/>
          <p:cNvSpPr/>
          <p:nvPr/>
        </p:nvSpPr>
        <p:spPr>
          <a:xfrm>
            <a:off x="5765291" y="53477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1" name="object 61"/>
          <p:cNvSpPr/>
          <p:nvPr/>
        </p:nvSpPr>
        <p:spPr>
          <a:xfrm>
            <a:off x="5765291" y="48402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2" name="object 62"/>
          <p:cNvSpPr/>
          <p:nvPr/>
        </p:nvSpPr>
        <p:spPr>
          <a:xfrm>
            <a:off x="5765291" y="433273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3" name="object 63"/>
          <p:cNvSpPr/>
          <p:nvPr/>
        </p:nvSpPr>
        <p:spPr>
          <a:xfrm>
            <a:off x="5765291" y="382524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4" name="object 64"/>
          <p:cNvSpPr/>
          <p:nvPr/>
        </p:nvSpPr>
        <p:spPr>
          <a:xfrm>
            <a:off x="5765291" y="33177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5" name="object 65"/>
          <p:cNvSpPr/>
          <p:nvPr/>
        </p:nvSpPr>
        <p:spPr>
          <a:xfrm>
            <a:off x="5765291" y="28102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6" name="object 66"/>
          <p:cNvSpPr/>
          <p:nvPr/>
        </p:nvSpPr>
        <p:spPr>
          <a:xfrm>
            <a:off x="5765291" y="23027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7" name="object 67"/>
          <p:cNvSpPr/>
          <p:nvPr/>
        </p:nvSpPr>
        <p:spPr>
          <a:xfrm>
            <a:off x="5765291" y="5855208"/>
            <a:ext cx="3767454" cy="0"/>
          </a:xfrm>
          <a:custGeom>
            <a:avLst/>
            <a:gdLst/>
            <a:ahLst/>
            <a:cxnLst/>
            <a:rect l="l" t="t" r="r" b="b"/>
            <a:pathLst>
              <a:path w="3767454">
                <a:moveTo>
                  <a:pt x="0" y="0"/>
                </a:moveTo>
                <a:lnTo>
                  <a:pt x="3767328" y="0"/>
                </a:lnTo>
              </a:path>
            </a:pathLst>
          </a:custGeom>
          <a:ln w="9144">
            <a:solidFill>
              <a:srgbClr val="666666"/>
            </a:solidFill>
          </a:ln>
        </p:spPr>
        <p:txBody>
          <a:bodyPr wrap="square" lIns="0" tIns="0" rIns="0" bIns="0" rtlCol="0"/>
          <a:lstStyle/>
          <a:p>
            <a:endParaRPr/>
          </a:p>
        </p:txBody>
      </p:sp>
      <p:sp>
        <p:nvSpPr>
          <p:cNvPr id="68" name="object 68"/>
          <p:cNvSpPr txBox="1"/>
          <p:nvPr/>
        </p:nvSpPr>
        <p:spPr>
          <a:xfrm>
            <a:off x="5341365" y="5731967"/>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69" name="object 69"/>
          <p:cNvSpPr txBox="1"/>
          <p:nvPr/>
        </p:nvSpPr>
        <p:spPr>
          <a:xfrm>
            <a:off x="5341365" y="522452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0" name="object 70"/>
          <p:cNvSpPr txBox="1"/>
          <p:nvPr/>
        </p:nvSpPr>
        <p:spPr>
          <a:xfrm>
            <a:off x="5341365" y="4717033"/>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1" name="object 71"/>
          <p:cNvSpPr txBox="1"/>
          <p:nvPr/>
        </p:nvSpPr>
        <p:spPr>
          <a:xfrm>
            <a:off x="5341365" y="4209542"/>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2" name="object 72"/>
          <p:cNvSpPr txBox="1"/>
          <p:nvPr/>
        </p:nvSpPr>
        <p:spPr>
          <a:xfrm>
            <a:off x="5341365" y="3701669"/>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3" name="object 73"/>
          <p:cNvSpPr txBox="1"/>
          <p:nvPr/>
        </p:nvSpPr>
        <p:spPr>
          <a:xfrm>
            <a:off x="5341365" y="3194177"/>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4" name="object 74"/>
          <p:cNvSpPr txBox="1"/>
          <p:nvPr/>
        </p:nvSpPr>
        <p:spPr>
          <a:xfrm>
            <a:off x="5341365" y="268668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5" name="object 75"/>
          <p:cNvSpPr txBox="1"/>
          <p:nvPr/>
        </p:nvSpPr>
        <p:spPr>
          <a:xfrm>
            <a:off x="5341365" y="2179192"/>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6" name="object 76"/>
          <p:cNvSpPr txBox="1"/>
          <p:nvPr/>
        </p:nvSpPr>
        <p:spPr>
          <a:xfrm>
            <a:off x="5555741" y="5963310"/>
            <a:ext cx="393827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1970  1980  1990  2000  2010  2020  2030  </a:t>
            </a:r>
            <a:r>
              <a:rPr sz="1400" b="0" spc="70" dirty="0">
                <a:latin typeface="Univers for BP Light"/>
                <a:cs typeface="Univers for BP Light"/>
              </a:rPr>
              <a:t> </a:t>
            </a:r>
            <a:r>
              <a:rPr sz="1400" b="0" spc="-5" dirty="0">
                <a:latin typeface="Univers for BP Light"/>
                <a:cs typeface="Univers for BP Light"/>
              </a:rPr>
              <a:t>2040</a:t>
            </a:r>
            <a:endParaRPr sz="1400">
              <a:latin typeface="Univers for BP Light"/>
              <a:cs typeface="Univers for BP Light"/>
            </a:endParaRPr>
          </a:p>
        </p:txBody>
      </p:sp>
      <p:sp>
        <p:nvSpPr>
          <p:cNvPr id="77" name="object 77"/>
          <p:cNvSpPr/>
          <p:nvPr/>
        </p:nvSpPr>
        <p:spPr>
          <a:xfrm>
            <a:off x="6483096" y="251764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99CC00"/>
          </a:solidFill>
        </p:spPr>
        <p:txBody>
          <a:bodyPr wrap="square" lIns="0" tIns="0" rIns="0" bIns="0" rtlCol="0"/>
          <a:lstStyle/>
          <a:p>
            <a:endParaRPr/>
          </a:p>
        </p:txBody>
      </p:sp>
      <p:sp>
        <p:nvSpPr>
          <p:cNvPr id="78" name="object 78"/>
          <p:cNvSpPr/>
          <p:nvPr/>
        </p:nvSpPr>
        <p:spPr>
          <a:xfrm>
            <a:off x="6483096" y="251764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79" name="object 79"/>
          <p:cNvSpPr/>
          <p:nvPr/>
        </p:nvSpPr>
        <p:spPr>
          <a:xfrm>
            <a:off x="6483096" y="2810255"/>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DC0000"/>
          </a:solidFill>
        </p:spPr>
        <p:txBody>
          <a:bodyPr wrap="square" lIns="0" tIns="0" rIns="0" bIns="0" rtlCol="0"/>
          <a:lstStyle/>
          <a:p>
            <a:endParaRPr/>
          </a:p>
        </p:txBody>
      </p:sp>
      <p:sp>
        <p:nvSpPr>
          <p:cNvPr id="80" name="object 80"/>
          <p:cNvSpPr/>
          <p:nvPr/>
        </p:nvSpPr>
        <p:spPr>
          <a:xfrm>
            <a:off x="6483096" y="2810255"/>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81" name="object 81"/>
          <p:cNvSpPr txBox="1"/>
          <p:nvPr/>
        </p:nvSpPr>
        <p:spPr>
          <a:xfrm>
            <a:off x="6612763" y="2361986"/>
            <a:ext cx="352425" cy="608965"/>
          </a:xfrm>
          <a:prstGeom prst="rect">
            <a:avLst/>
          </a:prstGeom>
        </p:spPr>
        <p:txBody>
          <a:bodyPr vert="horz" wrap="square" lIns="0" tIns="0" rIns="0" bIns="0" rtlCol="0">
            <a:spAutoFit/>
          </a:bodyPr>
          <a:lstStyle/>
          <a:p>
            <a:pPr marL="12700" marR="5080">
              <a:lnSpc>
                <a:spcPct val="137600"/>
              </a:lnSpc>
            </a:pPr>
            <a:r>
              <a:rPr sz="1400" spc="-5" dirty="0">
                <a:latin typeface="Univers for BP"/>
                <a:cs typeface="Univers for BP"/>
              </a:rPr>
              <a:t>Oil  Gas</a:t>
            </a:r>
            <a:endParaRPr sz="1400">
              <a:latin typeface="Univers for BP"/>
              <a:cs typeface="Univers for BP"/>
            </a:endParaRPr>
          </a:p>
        </p:txBody>
      </p:sp>
      <p:sp>
        <p:nvSpPr>
          <p:cNvPr id="82" name="object 82"/>
          <p:cNvSpPr/>
          <p:nvPr/>
        </p:nvSpPr>
        <p:spPr>
          <a:xfrm>
            <a:off x="6483096" y="310438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666666"/>
          </a:solidFill>
        </p:spPr>
        <p:txBody>
          <a:bodyPr wrap="square" lIns="0" tIns="0" rIns="0" bIns="0" rtlCol="0"/>
          <a:lstStyle/>
          <a:p>
            <a:endParaRPr/>
          </a:p>
        </p:txBody>
      </p:sp>
      <p:sp>
        <p:nvSpPr>
          <p:cNvPr id="83" name="object 83"/>
          <p:cNvSpPr/>
          <p:nvPr/>
        </p:nvSpPr>
        <p:spPr>
          <a:xfrm>
            <a:off x="6483096" y="310438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84" name="object 84"/>
          <p:cNvSpPr txBox="1"/>
          <p:nvPr/>
        </p:nvSpPr>
        <p:spPr>
          <a:xfrm>
            <a:off x="6612763" y="3028950"/>
            <a:ext cx="40132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C</a:t>
            </a:r>
            <a:r>
              <a:rPr sz="1400" spc="-10" dirty="0">
                <a:latin typeface="Univers for BP"/>
                <a:cs typeface="Univers for BP"/>
              </a:rPr>
              <a:t>o</a:t>
            </a:r>
            <a:r>
              <a:rPr sz="1400" dirty="0">
                <a:latin typeface="Univers for BP"/>
                <a:cs typeface="Univers for BP"/>
              </a:rPr>
              <a:t>al</a:t>
            </a:r>
            <a:endParaRPr sz="1400">
              <a:latin typeface="Univers for BP"/>
              <a:cs typeface="Univers for BP"/>
            </a:endParaRPr>
          </a:p>
        </p:txBody>
      </p:sp>
      <p:sp>
        <p:nvSpPr>
          <p:cNvPr id="85" name="object 85"/>
          <p:cNvSpPr/>
          <p:nvPr/>
        </p:nvSpPr>
        <p:spPr>
          <a:xfrm>
            <a:off x="6483096" y="3396996"/>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6633C8"/>
          </a:solidFill>
        </p:spPr>
        <p:txBody>
          <a:bodyPr wrap="square" lIns="0" tIns="0" rIns="0" bIns="0" rtlCol="0"/>
          <a:lstStyle/>
          <a:p>
            <a:endParaRPr/>
          </a:p>
        </p:txBody>
      </p:sp>
      <p:sp>
        <p:nvSpPr>
          <p:cNvPr id="86" name="object 86"/>
          <p:cNvSpPr/>
          <p:nvPr/>
        </p:nvSpPr>
        <p:spPr>
          <a:xfrm>
            <a:off x="6483096" y="3396996"/>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87" name="object 87"/>
          <p:cNvSpPr txBox="1"/>
          <p:nvPr/>
        </p:nvSpPr>
        <p:spPr>
          <a:xfrm>
            <a:off x="6612763" y="3322573"/>
            <a:ext cx="84709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Electricity</a:t>
            </a:r>
            <a:endParaRPr sz="1400">
              <a:latin typeface="Univers for BP"/>
              <a:cs typeface="Univers for BP"/>
            </a:endParaRPr>
          </a:p>
        </p:txBody>
      </p:sp>
      <p:sp>
        <p:nvSpPr>
          <p:cNvPr id="88" name="object 88"/>
          <p:cNvSpPr txBox="1">
            <a:spLocks noGrp="1"/>
          </p:cNvSpPr>
          <p:nvPr>
            <p:ph type="title"/>
          </p:nvPr>
        </p:nvSpPr>
        <p:spPr>
          <a:xfrm>
            <a:off x="491439" y="556386"/>
            <a:ext cx="7268845" cy="361950"/>
          </a:xfrm>
          <a:prstGeom prst="rect">
            <a:avLst/>
          </a:prstGeom>
        </p:spPr>
        <p:txBody>
          <a:bodyPr vert="horz" wrap="square" lIns="0" tIns="0" rIns="0" bIns="0" rtlCol="0">
            <a:spAutoFit/>
          </a:bodyPr>
          <a:lstStyle/>
          <a:p>
            <a:pPr marL="12700">
              <a:lnSpc>
                <a:spcPct val="100000"/>
              </a:lnSpc>
            </a:pPr>
            <a:r>
              <a:rPr spc="-5" dirty="0"/>
              <a:t>Buildings account for a third of global energy</a:t>
            </a:r>
            <a:r>
              <a:rPr spc="190" dirty="0"/>
              <a:t> </a:t>
            </a:r>
            <a:r>
              <a:rPr spc="-5" dirty="0"/>
              <a:t>growth...</a:t>
            </a:r>
          </a:p>
        </p:txBody>
      </p:sp>
      <p:sp>
        <p:nvSpPr>
          <p:cNvPr id="89" name="object 89"/>
          <p:cNvSpPr/>
          <p:nvPr/>
        </p:nvSpPr>
        <p:spPr>
          <a:xfrm>
            <a:off x="1043939" y="4530852"/>
            <a:ext cx="481965" cy="1333500"/>
          </a:xfrm>
          <a:custGeom>
            <a:avLst/>
            <a:gdLst/>
            <a:ahLst/>
            <a:cxnLst/>
            <a:rect l="l" t="t" r="r" b="b"/>
            <a:pathLst>
              <a:path w="481965" h="1333500">
                <a:moveTo>
                  <a:pt x="481584" y="1333499"/>
                </a:moveTo>
                <a:lnTo>
                  <a:pt x="481584" y="0"/>
                </a:lnTo>
                <a:lnTo>
                  <a:pt x="0" y="0"/>
                </a:lnTo>
                <a:lnTo>
                  <a:pt x="0" y="1333500"/>
                </a:lnTo>
                <a:lnTo>
                  <a:pt x="481584" y="1333499"/>
                </a:lnTo>
                <a:close/>
              </a:path>
            </a:pathLst>
          </a:custGeom>
          <a:solidFill>
            <a:srgbClr val="FF9999"/>
          </a:solidFill>
        </p:spPr>
        <p:txBody>
          <a:bodyPr wrap="square" lIns="0" tIns="0" rIns="0" bIns="0" rtlCol="0"/>
          <a:lstStyle/>
          <a:p>
            <a:endParaRPr/>
          </a:p>
        </p:txBody>
      </p:sp>
      <p:sp>
        <p:nvSpPr>
          <p:cNvPr id="90" name="object 90"/>
          <p:cNvSpPr/>
          <p:nvPr/>
        </p:nvSpPr>
        <p:spPr>
          <a:xfrm>
            <a:off x="1043939" y="4530852"/>
            <a:ext cx="481965" cy="1333500"/>
          </a:xfrm>
          <a:custGeom>
            <a:avLst/>
            <a:gdLst/>
            <a:ahLst/>
            <a:cxnLst/>
            <a:rect l="l" t="t" r="r" b="b"/>
            <a:pathLst>
              <a:path w="481965" h="1333500">
                <a:moveTo>
                  <a:pt x="481584" y="1333499"/>
                </a:moveTo>
                <a:lnTo>
                  <a:pt x="481584" y="0"/>
                </a:lnTo>
                <a:lnTo>
                  <a:pt x="0" y="0"/>
                </a:lnTo>
                <a:lnTo>
                  <a:pt x="0" y="1333500"/>
                </a:lnTo>
              </a:path>
            </a:pathLst>
          </a:custGeom>
          <a:ln w="9144">
            <a:solidFill>
              <a:srgbClr val="BEBEBE"/>
            </a:solidFill>
          </a:ln>
        </p:spPr>
        <p:txBody>
          <a:bodyPr wrap="square" lIns="0" tIns="0" rIns="0" bIns="0" rtlCol="0"/>
          <a:lstStyle/>
          <a:p>
            <a:endParaRPr/>
          </a:p>
        </p:txBody>
      </p:sp>
      <p:sp>
        <p:nvSpPr>
          <p:cNvPr id="91" name="object 91"/>
          <p:cNvSpPr/>
          <p:nvPr/>
        </p:nvSpPr>
        <p:spPr>
          <a:xfrm>
            <a:off x="1670304" y="3621023"/>
            <a:ext cx="481965" cy="909955"/>
          </a:xfrm>
          <a:custGeom>
            <a:avLst/>
            <a:gdLst/>
            <a:ahLst/>
            <a:cxnLst/>
            <a:rect l="l" t="t" r="r" b="b"/>
            <a:pathLst>
              <a:path w="481964" h="909954">
                <a:moveTo>
                  <a:pt x="0" y="909827"/>
                </a:moveTo>
                <a:lnTo>
                  <a:pt x="481583" y="909827"/>
                </a:lnTo>
                <a:lnTo>
                  <a:pt x="481583" y="0"/>
                </a:lnTo>
                <a:lnTo>
                  <a:pt x="0" y="0"/>
                </a:lnTo>
                <a:lnTo>
                  <a:pt x="0" y="909827"/>
                </a:lnTo>
                <a:close/>
              </a:path>
            </a:pathLst>
          </a:custGeom>
          <a:solidFill>
            <a:srgbClr val="FFC000"/>
          </a:solidFill>
        </p:spPr>
        <p:txBody>
          <a:bodyPr wrap="square" lIns="0" tIns="0" rIns="0" bIns="0" rtlCol="0"/>
          <a:lstStyle/>
          <a:p>
            <a:endParaRPr/>
          </a:p>
        </p:txBody>
      </p:sp>
      <p:sp>
        <p:nvSpPr>
          <p:cNvPr id="92" name="object 92"/>
          <p:cNvSpPr/>
          <p:nvPr/>
        </p:nvSpPr>
        <p:spPr>
          <a:xfrm>
            <a:off x="1670304" y="3621023"/>
            <a:ext cx="481965" cy="909955"/>
          </a:xfrm>
          <a:custGeom>
            <a:avLst/>
            <a:gdLst/>
            <a:ahLst/>
            <a:cxnLst/>
            <a:rect l="l" t="t" r="r" b="b"/>
            <a:pathLst>
              <a:path w="481964" h="909954">
                <a:moveTo>
                  <a:pt x="0" y="909827"/>
                </a:moveTo>
                <a:lnTo>
                  <a:pt x="481583" y="909827"/>
                </a:lnTo>
                <a:lnTo>
                  <a:pt x="481583" y="0"/>
                </a:lnTo>
                <a:lnTo>
                  <a:pt x="0" y="0"/>
                </a:lnTo>
                <a:lnTo>
                  <a:pt x="0" y="909827"/>
                </a:lnTo>
                <a:close/>
              </a:path>
            </a:pathLst>
          </a:custGeom>
          <a:ln w="9143">
            <a:solidFill>
              <a:srgbClr val="BEBEBE"/>
            </a:solidFill>
          </a:ln>
        </p:spPr>
        <p:txBody>
          <a:bodyPr wrap="square" lIns="0" tIns="0" rIns="0" bIns="0" rtlCol="0"/>
          <a:lstStyle/>
          <a:p>
            <a:endParaRPr/>
          </a:p>
        </p:txBody>
      </p:sp>
      <p:sp>
        <p:nvSpPr>
          <p:cNvPr id="93" name="object 93"/>
          <p:cNvSpPr/>
          <p:nvPr/>
        </p:nvSpPr>
        <p:spPr>
          <a:xfrm>
            <a:off x="2921507" y="3249167"/>
            <a:ext cx="481965" cy="177165"/>
          </a:xfrm>
          <a:custGeom>
            <a:avLst/>
            <a:gdLst/>
            <a:ahLst/>
            <a:cxnLst/>
            <a:rect l="l" t="t" r="r" b="b"/>
            <a:pathLst>
              <a:path w="481964" h="177164">
                <a:moveTo>
                  <a:pt x="0" y="176784"/>
                </a:moveTo>
                <a:lnTo>
                  <a:pt x="481583" y="176784"/>
                </a:lnTo>
                <a:lnTo>
                  <a:pt x="481583" y="0"/>
                </a:lnTo>
                <a:lnTo>
                  <a:pt x="0" y="0"/>
                </a:lnTo>
                <a:lnTo>
                  <a:pt x="0" y="176784"/>
                </a:lnTo>
                <a:close/>
              </a:path>
            </a:pathLst>
          </a:custGeom>
          <a:solidFill>
            <a:srgbClr val="FF6600"/>
          </a:solidFill>
        </p:spPr>
        <p:txBody>
          <a:bodyPr wrap="square" lIns="0" tIns="0" rIns="0" bIns="0" rtlCol="0"/>
          <a:lstStyle/>
          <a:p>
            <a:endParaRPr/>
          </a:p>
        </p:txBody>
      </p:sp>
      <p:sp>
        <p:nvSpPr>
          <p:cNvPr id="94" name="object 94"/>
          <p:cNvSpPr/>
          <p:nvPr/>
        </p:nvSpPr>
        <p:spPr>
          <a:xfrm>
            <a:off x="2921507" y="3249167"/>
            <a:ext cx="481965" cy="177165"/>
          </a:xfrm>
          <a:custGeom>
            <a:avLst/>
            <a:gdLst/>
            <a:ahLst/>
            <a:cxnLst/>
            <a:rect l="l" t="t" r="r" b="b"/>
            <a:pathLst>
              <a:path w="481964" h="177164">
                <a:moveTo>
                  <a:pt x="0" y="176784"/>
                </a:moveTo>
                <a:lnTo>
                  <a:pt x="481583" y="176784"/>
                </a:lnTo>
                <a:lnTo>
                  <a:pt x="481583" y="0"/>
                </a:lnTo>
                <a:lnTo>
                  <a:pt x="0" y="0"/>
                </a:lnTo>
                <a:lnTo>
                  <a:pt x="0" y="176784"/>
                </a:lnTo>
                <a:close/>
              </a:path>
            </a:pathLst>
          </a:custGeom>
          <a:ln w="9144">
            <a:solidFill>
              <a:srgbClr val="BEBEBE"/>
            </a:solidFill>
          </a:ln>
        </p:spPr>
        <p:txBody>
          <a:bodyPr wrap="square" lIns="0" tIns="0" rIns="0" bIns="0" rtlCol="0"/>
          <a:lstStyle/>
          <a:p>
            <a:endParaRPr/>
          </a:p>
        </p:txBody>
      </p:sp>
      <p:sp>
        <p:nvSpPr>
          <p:cNvPr id="95" name="object 95"/>
          <p:cNvSpPr/>
          <p:nvPr/>
        </p:nvSpPr>
        <p:spPr>
          <a:xfrm>
            <a:off x="3547871" y="3151632"/>
            <a:ext cx="481965" cy="97790"/>
          </a:xfrm>
          <a:custGeom>
            <a:avLst/>
            <a:gdLst/>
            <a:ahLst/>
            <a:cxnLst/>
            <a:rect l="l" t="t" r="r" b="b"/>
            <a:pathLst>
              <a:path w="481964" h="97789">
                <a:moveTo>
                  <a:pt x="0" y="97536"/>
                </a:moveTo>
                <a:lnTo>
                  <a:pt x="481584" y="97536"/>
                </a:lnTo>
                <a:lnTo>
                  <a:pt x="481584" y="0"/>
                </a:lnTo>
                <a:lnTo>
                  <a:pt x="0" y="0"/>
                </a:lnTo>
                <a:lnTo>
                  <a:pt x="0" y="97536"/>
                </a:lnTo>
                <a:close/>
              </a:path>
            </a:pathLst>
          </a:custGeom>
          <a:solidFill>
            <a:srgbClr val="BEBEBE"/>
          </a:solidFill>
        </p:spPr>
        <p:txBody>
          <a:bodyPr wrap="square" lIns="0" tIns="0" rIns="0" bIns="0" rtlCol="0"/>
          <a:lstStyle/>
          <a:p>
            <a:endParaRPr/>
          </a:p>
        </p:txBody>
      </p:sp>
      <p:sp>
        <p:nvSpPr>
          <p:cNvPr id="96" name="object 96"/>
          <p:cNvSpPr/>
          <p:nvPr/>
        </p:nvSpPr>
        <p:spPr>
          <a:xfrm>
            <a:off x="3547871" y="3151632"/>
            <a:ext cx="481965" cy="97790"/>
          </a:xfrm>
          <a:custGeom>
            <a:avLst/>
            <a:gdLst/>
            <a:ahLst/>
            <a:cxnLst/>
            <a:rect l="l" t="t" r="r" b="b"/>
            <a:pathLst>
              <a:path w="481964" h="97789">
                <a:moveTo>
                  <a:pt x="0" y="97536"/>
                </a:moveTo>
                <a:lnTo>
                  <a:pt x="481584" y="97536"/>
                </a:lnTo>
                <a:lnTo>
                  <a:pt x="481584" y="0"/>
                </a:lnTo>
                <a:lnTo>
                  <a:pt x="0" y="0"/>
                </a:lnTo>
                <a:lnTo>
                  <a:pt x="0" y="97536"/>
                </a:lnTo>
                <a:close/>
              </a:path>
            </a:pathLst>
          </a:custGeom>
          <a:ln w="9144">
            <a:solidFill>
              <a:srgbClr val="BEBEBE"/>
            </a:solidFill>
          </a:ln>
        </p:spPr>
        <p:txBody>
          <a:bodyPr wrap="square" lIns="0" tIns="0" rIns="0" bIns="0" rtlCol="0"/>
          <a:lstStyle/>
          <a:p>
            <a:endParaRPr/>
          </a:p>
        </p:txBody>
      </p:sp>
      <p:sp>
        <p:nvSpPr>
          <p:cNvPr id="97" name="object 97"/>
          <p:cNvSpPr/>
          <p:nvPr/>
        </p:nvSpPr>
        <p:spPr>
          <a:xfrm>
            <a:off x="4174235" y="3151632"/>
            <a:ext cx="480059" cy="2712720"/>
          </a:xfrm>
          <a:custGeom>
            <a:avLst/>
            <a:gdLst/>
            <a:ahLst/>
            <a:cxnLst/>
            <a:rect l="l" t="t" r="r" b="b"/>
            <a:pathLst>
              <a:path w="480060" h="2712720">
                <a:moveTo>
                  <a:pt x="480060" y="2712719"/>
                </a:moveTo>
                <a:lnTo>
                  <a:pt x="480060" y="0"/>
                </a:lnTo>
                <a:lnTo>
                  <a:pt x="0" y="0"/>
                </a:lnTo>
                <a:lnTo>
                  <a:pt x="0" y="2712719"/>
                </a:lnTo>
                <a:lnTo>
                  <a:pt x="480060" y="2712719"/>
                </a:lnTo>
                <a:close/>
              </a:path>
            </a:pathLst>
          </a:custGeom>
          <a:solidFill>
            <a:srgbClr val="FF9999"/>
          </a:solidFill>
        </p:spPr>
        <p:txBody>
          <a:bodyPr wrap="square" lIns="0" tIns="0" rIns="0" bIns="0" rtlCol="0"/>
          <a:lstStyle/>
          <a:p>
            <a:endParaRPr/>
          </a:p>
        </p:txBody>
      </p:sp>
      <p:sp>
        <p:nvSpPr>
          <p:cNvPr id="98" name="object 98"/>
          <p:cNvSpPr/>
          <p:nvPr/>
        </p:nvSpPr>
        <p:spPr>
          <a:xfrm>
            <a:off x="4174235" y="3151632"/>
            <a:ext cx="480059" cy="2712720"/>
          </a:xfrm>
          <a:custGeom>
            <a:avLst/>
            <a:gdLst/>
            <a:ahLst/>
            <a:cxnLst/>
            <a:rect l="l" t="t" r="r" b="b"/>
            <a:pathLst>
              <a:path w="480060" h="2712720">
                <a:moveTo>
                  <a:pt x="480060" y="2712719"/>
                </a:moveTo>
                <a:lnTo>
                  <a:pt x="480060" y="0"/>
                </a:lnTo>
                <a:lnTo>
                  <a:pt x="0" y="0"/>
                </a:lnTo>
                <a:lnTo>
                  <a:pt x="0" y="2712719"/>
                </a:lnTo>
              </a:path>
            </a:pathLst>
          </a:custGeom>
          <a:ln w="9144">
            <a:solidFill>
              <a:srgbClr val="BEBEBE"/>
            </a:solidFill>
          </a:ln>
        </p:spPr>
        <p:txBody>
          <a:bodyPr wrap="square" lIns="0" tIns="0" rIns="0" bIns="0" rtlCol="0"/>
          <a:lstStyle/>
          <a:p>
            <a:endParaRPr/>
          </a:p>
        </p:txBody>
      </p:sp>
      <p:sp>
        <p:nvSpPr>
          <p:cNvPr id="99" name="object 99"/>
          <p:cNvSpPr/>
          <p:nvPr/>
        </p:nvSpPr>
        <p:spPr>
          <a:xfrm>
            <a:off x="2295144" y="3427476"/>
            <a:ext cx="481965" cy="193675"/>
          </a:xfrm>
          <a:custGeom>
            <a:avLst/>
            <a:gdLst/>
            <a:ahLst/>
            <a:cxnLst/>
            <a:rect l="l" t="t" r="r" b="b"/>
            <a:pathLst>
              <a:path w="481964" h="193675">
                <a:moveTo>
                  <a:pt x="0" y="193548"/>
                </a:moveTo>
                <a:lnTo>
                  <a:pt x="481583" y="193548"/>
                </a:lnTo>
                <a:lnTo>
                  <a:pt x="481583" y="0"/>
                </a:lnTo>
                <a:lnTo>
                  <a:pt x="0" y="0"/>
                </a:lnTo>
                <a:lnTo>
                  <a:pt x="0" y="193548"/>
                </a:lnTo>
                <a:close/>
              </a:path>
            </a:pathLst>
          </a:custGeom>
          <a:solidFill>
            <a:srgbClr val="DC0000"/>
          </a:solidFill>
        </p:spPr>
        <p:txBody>
          <a:bodyPr wrap="square" lIns="0" tIns="0" rIns="0" bIns="0" rtlCol="0"/>
          <a:lstStyle/>
          <a:p>
            <a:endParaRPr/>
          </a:p>
        </p:txBody>
      </p:sp>
      <p:sp>
        <p:nvSpPr>
          <p:cNvPr id="100" name="object 100"/>
          <p:cNvSpPr/>
          <p:nvPr/>
        </p:nvSpPr>
        <p:spPr>
          <a:xfrm>
            <a:off x="2295144" y="3427476"/>
            <a:ext cx="481965" cy="193675"/>
          </a:xfrm>
          <a:custGeom>
            <a:avLst/>
            <a:gdLst/>
            <a:ahLst/>
            <a:cxnLst/>
            <a:rect l="l" t="t" r="r" b="b"/>
            <a:pathLst>
              <a:path w="481964" h="193675">
                <a:moveTo>
                  <a:pt x="0" y="193548"/>
                </a:moveTo>
                <a:lnTo>
                  <a:pt x="481583" y="193548"/>
                </a:lnTo>
                <a:lnTo>
                  <a:pt x="481583" y="0"/>
                </a:lnTo>
                <a:lnTo>
                  <a:pt x="0" y="0"/>
                </a:lnTo>
                <a:lnTo>
                  <a:pt x="0" y="193548"/>
                </a:lnTo>
                <a:close/>
              </a:path>
            </a:pathLst>
          </a:custGeom>
          <a:ln w="9143">
            <a:solidFill>
              <a:srgbClr val="BEBEBE"/>
            </a:solidFill>
          </a:ln>
        </p:spPr>
        <p:txBody>
          <a:bodyPr wrap="square" lIns="0" tIns="0" rIns="0" bIns="0" rtlCol="0"/>
          <a:lstStyle/>
          <a:p>
            <a:endParaRPr/>
          </a:p>
        </p:txBody>
      </p:sp>
      <p:sp>
        <p:nvSpPr>
          <p:cNvPr id="101" name="object 101"/>
          <p:cNvSpPr/>
          <p:nvPr/>
        </p:nvSpPr>
        <p:spPr>
          <a:xfrm>
            <a:off x="972311" y="2307335"/>
            <a:ext cx="0" cy="3548379"/>
          </a:xfrm>
          <a:custGeom>
            <a:avLst/>
            <a:gdLst/>
            <a:ahLst/>
            <a:cxnLst/>
            <a:rect l="l" t="t" r="r" b="b"/>
            <a:pathLst>
              <a:path h="3548379">
                <a:moveTo>
                  <a:pt x="0" y="3547872"/>
                </a:moveTo>
                <a:lnTo>
                  <a:pt x="0" y="0"/>
                </a:lnTo>
              </a:path>
            </a:pathLst>
          </a:custGeom>
          <a:ln w="9144">
            <a:solidFill>
              <a:srgbClr val="7E7E7E"/>
            </a:solidFill>
          </a:ln>
        </p:spPr>
        <p:txBody>
          <a:bodyPr wrap="square" lIns="0" tIns="0" rIns="0" bIns="0" rtlCol="0"/>
          <a:lstStyle/>
          <a:p>
            <a:endParaRPr/>
          </a:p>
        </p:txBody>
      </p:sp>
      <p:sp>
        <p:nvSpPr>
          <p:cNvPr id="102" name="object 102"/>
          <p:cNvSpPr/>
          <p:nvPr/>
        </p:nvSpPr>
        <p:spPr>
          <a:xfrm>
            <a:off x="972311" y="5855208"/>
            <a:ext cx="56515" cy="0"/>
          </a:xfrm>
          <a:custGeom>
            <a:avLst/>
            <a:gdLst/>
            <a:ahLst/>
            <a:cxnLst/>
            <a:rect l="l" t="t" r="r" b="b"/>
            <a:pathLst>
              <a:path w="56515">
                <a:moveTo>
                  <a:pt x="0" y="0"/>
                </a:moveTo>
                <a:lnTo>
                  <a:pt x="56387" y="0"/>
                </a:lnTo>
              </a:path>
            </a:pathLst>
          </a:custGeom>
          <a:ln w="9144">
            <a:solidFill>
              <a:srgbClr val="7E7E7E"/>
            </a:solidFill>
          </a:ln>
        </p:spPr>
        <p:txBody>
          <a:bodyPr wrap="square" lIns="0" tIns="0" rIns="0" bIns="0" rtlCol="0"/>
          <a:lstStyle/>
          <a:p>
            <a:endParaRPr/>
          </a:p>
        </p:txBody>
      </p:sp>
      <p:sp>
        <p:nvSpPr>
          <p:cNvPr id="103" name="object 103"/>
          <p:cNvSpPr/>
          <p:nvPr/>
        </p:nvSpPr>
        <p:spPr>
          <a:xfrm>
            <a:off x="972311" y="4968240"/>
            <a:ext cx="56515" cy="0"/>
          </a:xfrm>
          <a:custGeom>
            <a:avLst/>
            <a:gdLst/>
            <a:ahLst/>
            <a:cxnLst/>
            <a:rect l="l" t="t" r="r" b="b"/>
            <a:pathLst>
              <a:path w="56515">
                <a:moveTo>
                  <a:pt x="0" y="0"/>
                </a:moveTo>
                <a:lnTo>
                  <a:pt x="56387" y="0"/>
                </a:lnTo>
              </a:path>
            </a:pathLst>
          </a:custGeom>
          <a:ln w="9144">
            <a:solidFill>
              <a:srgbClr val="7E7E7E"/>
            </a:solidFill>
          </a:ln>
        </p:spPr>
        <p:txBody>
          <a:bodyPr wrap="square" lIns="0" tIns="0" rIns="0" bIns="0" rtlCol="0"/>
          <a:lstStyle/>
          <a:p>
            <a:endParaRPr/>
          </a:p>
        </p:txBody>
      </p:sp>
      <p:sp>
        <p:nvSpPr>
          <p:cNvPr id="104" name="object 104"/>
          <p:cNvSpPr/>
          <p:nvPr/>
        </p:nvSpPr>
        <p:spPr>
          <a:xfrm>
            <a:off x="972311" y="4081271"/>
            <a:ext cx="56515" cy="0"/>
          </a:xfrm>
          <a:custGeom>
            <a:avLst/>
            <a:gdLst/>
            <a:ahLst/>
            <a:cxnLst/>
            <a:rect l="l" t="t" r="r" b="b"/>
            <a:pathLst>
              <a:path w="56515">
                <a:moveTo>
                  <a:pt x="0" y="0"/>
                </a:moveTo>
                <a:lnTo>
                  <a:pt x="56387" y="0"/>
                </a:lnTo>
              </a:path>
            </a:pathLst>
          </a:custGeom>
          <a:ln w="9144">
            <a:solidFill>
              <a:srgbClr val="7E7E7E"/>
            </a:solidFill>
          </a:ln>
        </p:spPr>
        <p:txBody>
          <a:bodyPr wrap="square" lIns="0" tIns="0" rIns="0" bIns="0" rtlCol="0"/>
          <a:lstStyle/>
          <a:p>
            <a:endParaRPr/>
          </a:p>
        </p:txBody>
      </p:sp>
      <p:sp>
        <p:nvSpPr>
          <p:cNvPr id="105" name="object 105"/>
          <p:cNvSpPr/>
          <p:nvPr/>
        </p:nvSpPr>
        <p:spPr>
          <a:xfrm>
            <a:off x="972311" y="3194304"/>
            <a:ext cx="56515" cy="0"/>
          </a:xfrm>
          <a:custGeom>
            <a:avLst/>
            <a:gdLst/>
            <a:ahLst/>
            <a:cxnLst/>
            <a:rect l="l" t="t" r="r" b="b"/>
            <a:pathLst>
              <a:path w="56515">
                <a:moveTo>
                  <a:pt x="0" y="0"/>
                </a:moveTo>
                <a:lnTo>
                  <a:pt x="56387" y="0"/>
                </a:lnTo>
              </a:path>
            </a:pathLst>
          </a:custGeom>
          <a:ln w="9144">
            <a:solidFill>
              <a:srgbClr val="7E7E7E"/>
            </a:solidFill>
          </a:ln>
        </p:spPr>
        <p:txBody>
          <a:bodyPr wrap="square" lIns="0" tIns="0" rIns="0" bIns="0" rtlCol="0"/>
          <a:lstStyle/>
          <a:p>
            <a:endParaRPr/>
          </a:p>
        </p:txBody>
      </p:sp>
      <p:sp>
        <p:nvSpPr>
          <p:cNvPr id="106" name="object 106"/>
          <p:cNvSpPr/>
          <p:nvPr/>
        </p:nvSpPr>
        <p:spPr>
          <a:xfrm>
            <a:off x="972311" y="2307335"/>
            <a:ext cx="56515" cy="0"/>
          </a:xfrm>
          <a:custGeom>
            <a:avLst/>
            <a:gdLst/>
            <a:ahLst/>
            <a:cxnLst/>
            <a:rect l="l" t="t" r="r" b="b"/>
            <a:pathLst>
              <a:path w="56515">
                <a:moveTo>
                  <a:pt x="0" y="0"/>
                </a:moveTo>
                <a:lnTo>
                  <a:pt x="56387" y="0"/>
                </a:lnTo>
              </a:path>
            </a:pathLst>
          </a:custGeom>
          <a:ln w="9144">
            <a:solidFill>
              <a:srgbClr val="7E7E7E"/>
            </a:solidFill>
          </a:ln>
        </p:spPr>
        <p:txBody>
          <a:bodyPr wrap="square" lIns="0" tIns="0" rIns="0" bIns="0" rtlCol="0"/>
          <a:lstStyle/>
          <a:p>
            <a:endParaRPr/>
          </a:p>
        </p:txBody>
      </p:sp>
      <p:sp>
        <p:nvSpPr>
          <p:cNvPr id="107" name="object 107"/>
          <p:cNvSpPr/>
          <p:nvPr/>
        </p:nvSpPr>
        <p:spPr>
          <a:xfrm>
            <a:off x="972311" y="5855208"/>
            <a:ext cx="3755390" cy="0"/>
          </a:xfrm>
          <a:custGeom>
            <a:avLst/>
            <a:gdLst/>
            <a:ahLst/>
            <a:cxnLst/>
            <a:rect l="l" t="t" r="r" b="b"/>
            <a:pathLst>
              <a:path w="3755390">
                <a:moveTo>
                  <a:pt x="0" y="0"/>
                </a:moveTo>
                <a:lnTo>
                  <a:pt x="3755136" y="0"/>
                </a:lnTo>
              </a:path>
            </a:pathLst>
          </a:custGeom>
          <a:ln w="9144">
            <a:solidFill>
              <a:srgbClr val="666666"/>
            </a:solidFill>
          </a:ln>
        </p:spPr>
        <p:txBody>
          <a:bodyPr wrap="square" lIns="0" tIns="0" rIns="0" bIns="0" rtlCol="0"/>
          <a:lstStyle/>
          <a:p>
            <a:endParaRPr/>
          </a:p>
        </p:txBody>
      </p:sp>
      <p:sp>
        <p:nvSpPr>
          <p:cNvPr id="108" name="object 108"/>
          <p:cNvSpPr txBox="1"/>
          <p:nvPr/>
        </p:nvSpPr>
        <p:spPr>
          <a:xfrm>
            <a:off x="547217" y="5732881"/>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09" name="object 109"/>
          <p:cNvSpPr txBox="1"/>
          <p:nvPr/>
        </p:nvSpPr>
        <p:spPr>
          <a:xfrm>
            <a:off x="547217" y="484530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10" name="object 110"/>
          <p:cNvSpPr txBox="1"/>
          <p:nvPr/>
        </p:nvSpPr>
        <p:spPr>
          <a:xfrm>
            <a:off x="547217" y="3957701"/>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11" name="object 111"/>
          <p:cNvSpPr txBox="1"/>
          <p:nvPr/>
        </p:nvSpPr>
        <p:spPr>
          <a:xfrm>
            <a:off x="547217" y="3070097"/>
            <a:ext cx="2730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12" name="object 112"/>
          <p:cNvSpPr txBox="1"/>
          <p:nvPr/>
        </p:nvSpPr>
        <p:spPr>
          <a:xfrm>
            <a:off x="547217" y="218287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13" name="object 113"/>
          <p:cNvSpPr txBox="1"/>
          <p:nvPr/>
        </p:nvSpPr>
        <p:spPr>
          <a:xfrm>
            <a:off x="1074521" y="5964224"/>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114" name="object 114"/>
          <p:cNvSpPr txBox="1"/>
          <p:nvPr/>
        </p:nvSpPr>
        <p:spPr>
          <a:xfrm>
            <a:off x="1730120" y="5964224"/>
            <a:ext cx="3619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A</a:t>
            </a:r>
            <a:r>
              <a:rPr sz="1400" b="0" spc="-10" dirty="0">
                <a:latin typeface="Univers for BP Light"/>
                <a:cs typeface="Univers for BP Light"/>
              </a:rPr>
              <a:t>s</a:t>
            </a:r>
            <a:r>
              <a:rPr sz="1400" b="0" dirty="0">
                <a:latin typeface="Univers for BP Light"/>
                <a:cs typeface="Univers for BP Light"/>
              </a:rPr>
              <a:t>ia</a:t>
            </a:r>
            <a:endParaRPr sz="1400">
              <a:latin typeface="Univers for BP Light"/>
              <a:cs typeface="Univers for BP Light"/>
            </a:endParaRPr>
          </a:p>
        </p:txBody>
      </p:sp>
      <p:sp>
        <p:nvSpPr>
          <p:cNvPr id="115" name="object 115"/>
          <p:cNvSpPr txBox="1"/>
          <p:nvPr/>
        </p:nvSpPr>
        <p:spPr>
          <a:xfrm>
            <a:off x="2297048" y="5964224"/>
            <a:ext cx="4806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Africa</a:t>
            </a:r>
            <a:endParaRPr sz="1400">
              <a:latin typeface="Univers for BP Light"/>
              <a:cs typeface="Univers for BP Light"/>
            </a:endParaRPr>
          </a:p>
        </p:txBody>
      </p:sp>
      <p:sp>
        <p:nvSpPr>
          <p:cNvPr id="116" name="object 116"/>
          <p:cNvSpPr txBox="1"/>
          <p:nvPr/>
        </p:nvSpPr>
        <p:spPr>
          <a:xfrm>
            <a:off x="2878327" y="5962091"/>
            <a:ext cx="570865" cy="452755"/>
          </a:xfrm>
          <a:prstGeom prst="rect">
            <a:avLst/>
          </a:prstGeom>
        </p:spPr>
        <p:txBody>
          <a:bodyPr vert="horz" wrap="square" lIns="0" tIns="0" rIns="0" bIns="0" rtlCol="0">
            <a:spAutoFit/>
          </a:bodyPr>
          <a:lstStyle/>
          <a:p>
            <a:pPr marL="111760" marR="5080" indent="-99060">
              <a:lnSpc>
                <a:spcPct val="101000"/>
              </a:lnSpc>
            </a:pPr>
            <a:r>
              <a:rPr sz="1400" b="0" dirty="0">
                <a:latin typeface="Univers for BP Light"/>
                <a:cs typeface="Univers for BP Light"/>
              </a:rPr>
              <a:t>Middle  </a:t>
            </a:r>
            <a:r>
              <a:rPr sz="1400" b="0" spc="-5" dirty="0">
                <a:latin typeface="Univers for BP Light"/>
                <a:cs typeface="Univers for BP Light"/>
              </a:rPr>
              <a:t>East</a:t>
            </a:r>
            <a:endParaRPr sz="1400">
              <a:latin typeface="Univers for BP Light"/>
              <a:cs typeface="Univers for BP Light"/>
            </a:endParaRPr>
          </a:p>
        </p:txBody>
      </p:sp>
      <p:sp>
        <p:nvSpPr>
          <p:cNvPr id="117" name="object 117"/>
          <p:cNvSpPr txBox="1"/>
          <p:nvPr/>
        </p:nvSpPr>
        <p:spPr>
          <a:xfrm>
            <a:off x="3548888" y="5964224"/>
            <a:ext cx="480059"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Ot</a:t>
            </a:r>
            <a:r>
              <a:rPr sz="1400" b="0" spc="-15" dirty="0">
                <a:latin typeface="Univers for BP Light"/>
                <a:cs typeface="Univers for BP Light"/>
              </a:rPr>
              <a:t>h</a:t>
            </a:r>
            <a:r>
              <a:rPr sz="1400" b="0" dirty="0">
                <a:latin typeface="Univers for BP Light"/>
                <a:cs typeface="Univers for BP Light"/>
              </a:rPr>
              <a:t>er</a:t>
            </a:r>
            <a:endParaRPr sz="1400">
              <a:latin typeface="Univers for BP Light"/>
              <a:cs typeface="Univers for BP Light"/>
            </a:endParaRPr>
          </a:p>
        </p:txBody>
      </p:sp>
      <p:sp>
        <p:nvSpPr>
          <p:cNvPr id="118" name="object 118"/>
          <p:cNvSpPr txBox="1"/>
          <p:nvPr/>
        </p:nvSpPr>
        <p:spPr>
          <a:xfrm>
            <a:off x="4204461" y="5964224"/>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119" name="object 119"/>
          <p:cNvSpPr txBox="1"/>
          <p:nvPr/>
        </p:nvSpPr>
        <p:spPr>
          <a:xfrm>
            <a:off x="482295" y="1069847"/>
            <a:ext cx="4331970" cy="951230"/>
          </a:xfrm>
          <a:prstGeom prst="rect">
            <a:avLst/>
          </a:prstGeom>
        </p:spPr>
        <p:txBody>
          <a:bodyPr vert="horz" wrap="square" lIns="0" tIns="0" rIns="0" bIns="0" rtlCol="0">
            <a:spAutoFit/>
          </a:bodyPr>
          <a:lstStyle/>
          <a:p>
            <a:pPr marL="607060" marR="5080" indent="-201295">
              <a:lnSpc>
                <a:spcPct val="100000"/>
              </a:lnSpc>
            </a:pPr>
            <a:r>
              <a:rPr sz="1800" dirty="0">
                <a:latin typeface="Univers for BP"/>
                <a:cs typeface="Univers for BP"/>
              </a:rPr>
              <a:t>Growth in final </a:t>
            </a:r>
            <a:r>
              <a:rPr sz="1800" spc="-5" dirty="0">
                <a:latin typeface="Univers for BP"/>
                <a:cs typeface="Univers for BP"/>
              </a:rPr>
              <a:t>energy</a:t>
            </a:r>
            <a:r>
              <a:rPr sz="1800" spc="-80" dirty="0">
                <a:latin typeface="Univers for BP"/>
                <a:cs typeface="Univers for BP"/>
              </a:rPr>
              <a:t> </a:t>
            </a:r>
            <a:r>
              <a:rPr sz="1800" dirty="0">
                <a:latin typeface="Univers for BP"/>
                <a:cs typeface="Univers for BP"/>
              </a:rPr>
              <a:t>consumption  in buildings by </a:t>
            </a:r>
            <a:r>
              <a:rPr sz="1800" spc="-5" dirty="0">
                <a:latin typeface="Univers for BP"/>
                <a:cs typeface="Univers for BP"/>
              </a:rPr>
              <a:t>region</a:t>
            </a:r>
            <a:r>
              <a:rPr sz="1800" spc="-80" dirty="0">
                <a:latin typeface="Univers for BP"/>
                <a:cs typeface="Univers for BP"/>
              </a:rPr>
              <a:t> </a:t>
            </a:r>
            <a:r>
              <a:rPr sz="1800" spc="-5" dirty="0">
                <a:latin typeface="Univers for BP"/>
                <a:cs typeface="Univers for BP"/>
              </a:rPr>
              <a:t>2016-2040</a:t>
            </a:r>
            <a:endParaRPr sz="1800">
              <a:latin typeface="Univers for BP"/>
              <a:cs typeface="Univers for BP"/>
            </a:endParaRPr>
          </a:p>
          <a:p>
            <a:pPr marL="12700">
              <a:lnSpc>
                <a:spcPct val="100000"/>
              </a:lnSpc>
              <a:spcBef>
                <a:spcPts val="1315"/>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120" name="object 120"/>
          <p:cNvSpPr txBox="1"/>
          <p:nvPr/>
        </p:nvSpPr>
        <p:spPr>
          <a:xfrm>
            <a:off x="1756917" y="3390772"/>
            <a:ext cx="38227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66%</a:t>
            </a:r>
            <a:endParaRPr sz="1400">
              <a:latin typeface="Univers for BP"/>
              <a:cs typeface="Univers for BP"/>
            </a:endParaRPr>
          </a:p>
        </p:txBody>
      </p:sp>
      <p:sp>
        <p:nvSpPr>
          <p:cNvPr id="121" name="object 121"/>
          <p:cNvSpPr txBox="1"/>
          <p:nvPr/>
        </p:nvSpPr>
        <p:spPr>
          <a:xfrm>
            <a:off x="2411983" y="3213100"/>
            <a:ext cx="38227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14%</a:t>
            </a:r>
            <a:endParaRPr sz="1400">
              <a:latin typeface="Univers for BP"/>
              <a:cs typeface="Univers for BP"/>
            </a:endParaRPr>
          </a:p>
        </p:txBody>
      </p:sp>
      <p:sp>
        <p:nvSpPr>
          <p:cNvPr id="122" name="object 122"/>
          <p:cNvSpPr txBox="1"/>
          <p:nvPr/>
        </p:nvSpPr>
        <p:spPr>
          <a:xfrm>
            <a:off x="3005454" y="3035427"/>
            <a:ext cx="38227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13%</a:t>
            </a:r>
            <a:endParaRPr sz="1400">
              <a:latin typeface="Univers for BP"/>
              <a:cs typeface="Univers for BP"/>
            </a:endParaRPr>
          </a:p>
        </p:txBody>
      </p:sp>
      <p:sp>
        <p:nvSpPr>
          <p:cNvPr id="123" name="object 123"/>
          <p:cNvSpPr txBox="1"/>
          <p:nvPr/>
        </p:nvSpPr>
        <p:spPr>
          <a:xfrm>
            <a:off x="6079363" y="1066546"/>
            <a:ext cx="3111500" cy="573405"/>
          </a:xfrm>
          <a:prstGeom prst="rect">
            <a:avLst/>
          </a:prstGeom>
        </p:spPr>
        <p:txBody>
          <a:bodyPr vert="horz" wrap="square" lIns="0" tIns="0" rIns="0" bIns="0" rtlCol="0">
            <a:spAutoFit/>
          </a:bodyPr>
          <a:lstStyle/>
          <a:p>
            <a:pPr algn="ctr">
              <a:lnSpc>
                <a:spcPct val="100000"/>
              </a:lnSpc>
            </a:pPr>
            <a:r>
              <a:rPr sz="1800" spc="-5" dirty="0">
                <a:latin typeface="Univers for BP"/>
                <a:cs typeface="Univers for BP"/>
              </a:rPr>
              <a:t>Final energy </a:t>
            </a:r>
            <a:r>
              <a:rPr sz="1800" dirty="0">
                <a:latin typeface="Univers for BP"/>
                <a:cs typeface="Univers for BP"/>
              </a:rPr>
              <a:t>consumption</a:t>
            </a:r>
            <a:r>
              <a:rPr sz="1800" spc="-70" dirty="0">
                <a:latin typeface="Univers for BP"/>
                <a:cs typeface="Univers for BP"/>
              </a:rPr>
              <a:t> </a:t>
            </a:r>
            <a:r>
              <a:rPr sz="1800" dirty="0">
                <a:latin typeface="Univers for BP"/>
                <a:cs typeface="Univers for BP"/>
              </a:rPr>
              <a:t>in</a:t>
            </a:r>
            <a:endParaRPr sz="1800">
              <a:latin typeface="Univers for BP"/>
              <a:cs typeface="Univers for BP"/>
            </a:endParaRPr>
          </a:p>
          <a:p>
            <a:pPr marL="1905" algn="ctr">
              <a:lnSpc>
                <a:spcPct val="100000"/>
              </a:lnSpc>
            </a:pPr>
            <a:r>
              <a:rPr sz="1800" dirty="0">
                <a:latin typeface="Univers for BP"/>
                <a:cs typeface="Univers for BP"/>
              </a:rPr>
              <a:t>buildings by fuel</a:t>
            </a:r>
            <a:r>
              <a:rPr sz="1800" spc="-105" dirty="0">
                <a:latin typeface="Univers for BP"/>
                <a:cs typeface="Univers for BP"/>
              </a:rPr>
              <a:t> </a:t>
            </a:r>
            <a:r>
              <a:rPr sz="1800" dirty="0">
                <a:latin typeface="Univers for BP"/>
                <a:cs typeface="Univers for BP"/>
              </a:rPr>
              <a:t>type</a:t>
            </a:r>
            <a:endParaRPr sz="1800">
              <a:latin typeface="Univers for BP"/>
              <a:cs typeface="Univers for BP"/>
            </a:endParaRPr>
          </a:p>
        </p:txBody>
      </p:sp>
      <p:sp>
        <p:nvSpPr>
          <p:cNvPr id="124" name="object 124"/>
          <p:cNvSpPr txBox="1"/>
          <p:nvPr/>
        </p:nvSpPr>
        <p:spPr>
          <a:xfrm>
            <a:off x="5296027" y="1795145"/>
            <a:ext cx="8077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125" name="object 125"/>
          <p:cNvSpPr txBox="1"/>
          <p:nvPr/>
        </p:nvSpPr>
        <p:spPr>
          <a:xfrm>
            <a:off x="3660140" y="2930271"/>
            <a:ext cx="2832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7%</a:t>
            </a:r>
            <a:endParaRPr sz="1400">
              <a:latin typeface="Univers for BP"/>
              <a:cs typeface="Univers for BP"/>
            </a:endParaRPr>
          </a:p>
        </p:txBody>
      </p:sp>
      <p:sp>
        <p:nvSpPr>
          <p:cNvPr id="126" name="object 126"/>
          <p:cNvSpPr/>
          <p:nvPr/>
        </p:nvSpPr>
        <p:spPr>
          <a:xfrm>
            <a:off x="522731" y="115823"/>
            <a:ext cx="1529080" cy="251460"/>
          </a:xfrm>
          <a:custGeom>
            <a:avLst/>
            <a:gdLst/>
            <a:ahLst/>
            <a:cxnLst/>
            <a:rect l="l" t="t" r="r" b="b"/>
            <a:pathLst>
              <a:path w="1529080" h="251460">
                <a:moveTo>
                  <a:pt x="1486662"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486662" y="251460"/>
                </a:lnTo>
                <a:lnTo>
                  <a:pt x="1502961" y="248161"/>
                </a:lnTo>
                <a:lnTo>
                  <a:pt x="1516284" y="239172"/>
                </a:lnTo>
                <a:lnTo>
                  <a:pt x="1525273" y="225849"/>
                </a:lnTo>
                <a:lnTo>
                  <a:pt x="1528572" y="209550"/>
                </a:lnTo>
                <a:lnTo>
                  <a:pt x="1528572" y="41909"/>
                </a:lnTo>
                <a:lnTo>
                  <a:pt x="1525273" y="25610"/>
                </a:lnTo>
                <a:lnTo>
                  <a:pt x="1516284" y="12287"/>
                </a:lnTo>
                <a:lnTo>
                  <a:pt x="1502961" y="3298"/>
                </a:lnTo>
                <a:lnTo>
                  <a:pt x="1486662" y="0"/>
                </a:lnTo>
                <a:close/>
              </a:path>
            </a:pathLst>
          </a:custGeom>
          <a:solidFill>
            <a:srgbClr val="CFE0A2"/>
          </a:solidFill>
        </p:spPr>
        <p:txBody>
          <a:bodyPr wrap="square" lIns="0" tIns="0" rIns="0" bIns="0" rtlCol="0"/>
          <a:lstStyle/>
          <a:p>
            <a:endParaRPr/>
          </a:p>
        </p:txBody>
      </p:sp>
      <p:sp>
        <p:nvSpPr>
          <p:cNvPr id="127" name="object 127"/>
          <p:cNvSpPr txBox="1"/>
          <p:nvPr/>
        </p:nvSpPr>
        <p:spPr>
          <a:xfrm>
            <a:off x="613968" y="136017"/>
            <a:ext cx="132969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114" dirty="0">
                <a:latin typeface="Univers for BP"/>
                <a:cs typeface="Univers for BP"/>
              </a:rPr>
              <a:t> </a:t>
            </a:r>
            <a:r>
              <a:rPr sz="1250" i="1" spc="-25" dirty="0">
                <a:latin typeface="Univers for BP"/>
                <a:cs typeface="Univers for BP"/>
              </a:rPr>
              <a:t>Buildings</a:t>
            </a:r>
            <a:endParaRPr sz="1250">
              <a:latin typeface="Univers for BP"/>
              <a:cs typeface="Univers for BP"/>
            </a:endParaRPr>
          </a:p>
        </p:txBody>
      </p:sp>
      <p:sp>
        <p:nvSpPr>
          <p:cNvPr id="128" name="object 12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29" name="object 129"/>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070850" cy="361950"/>
          </a:xfrm>
          <a:prstGeom prst="rect">
            <a:avLst/>
          </a:prstGeom>
        </p:spPr>
        <p:txBody>
          <a:bodyPr vert="horz" wrap="square" lIns="0" tIns="0" rIns="0" bIns="0" rtlCol="0">
            <a:spAutoFit/>
          </a:bodyPr>
          <a:lstStyle/>
          <a:p>
            <a:pPr marL="12700">
              <a:lnSpc>
                <a:spcPct val="100000"/>
              </a:lnSpc>
            </a:pPr>
            <a:r>
              <a:rPr spc="-5" dirty="0"/>
              <a:t>...almost entirely driven by increased electricity</a:t>
            </a:r>
            <a:r>
              <a:rPr spc="180" dirty="0"/>
              <a:t> </a:t>
            </a:r>
            <a:r>
              <a:rPr spc="-5" dirty="0"/>
              <a:t>consumption</a:t>
            </a:r>
          </a:p>
        </p:txBody>
      </p:sp>
      <p:sp>
        <p:nvSpPr>
          <p:cNvPr id="3" name="object 3"/>
          <p:cNvSpPr txBox="1"/>
          <p:nvPr/>
        </p:nvSpPr>
        <p:spPr>
          <a:xfrm>
            <a:off x="517651" y="1351788"/>
            <a:ext cx="8882380" cy="4688840"/>
          </a:xfrm>
          <a:prstGeom prst="rect">
            <a:avLst/>
          </a:prstGeom>
        </p:spPr>
        <p:txBody>
          <a:bodyPr vert="horz" wrap="square" lIns="0" tIns="0" rIns="0" bIns="0" rtlCol="0">
            <a:spAutoFit/>
          </a:bodyPr>
          <a:lstStyle/>
          <a:p>
            <a:pPr marL="287020" marR="511809"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increase </a:t>
            </a:r>
            <a:r>
              <a:rPr sz="1800" b="0" dirty="0">
                <a:latin typeface="Univers for BP Light"/>
                <a:cs typeface="Univers for BP Light"/>
              </a:rPr>
              <a:t>in </a:t>
            </a:r>
            <a:r>
              <a:rPr sz="1800" b="0" spc="-5" dirty="0">
                <a:latin typeface="Univers for BP Light"/>
                <a:cs typeface="Univers for BP Light"/>
              </a:rPr>
              <a:t>energy </a:t>
            </a:r>
            <a:r>
              <a:rPr sz="1800" b="0" dirty="0">
                <a:latin typeface="Univers for BP Light"/>
                <a:cs typeface="Univers for BP Light"/>
              </a:rPr>
              <a:t>use in </a:t>
            </a:r>
            <a:r>
              <a:rPr sz="1800" b="0" spc="-5" dirty="0">
                <a:latin typeface="Univers for BP Light"/>
                <a:cs typeface="Univers for BP Light"/>
              </a:rPr>
              <a:t>buildings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 </a:t>
            </a:r>
            <a:r>
              <a:rPr sz="1800" b="0" spc="-5" dirty="0">
                <a:latin typeface="Univers for BP Light"/>
                <a:cs typeface="Univers for BP Light"/>
              </a:rPr>
              <a:t>combination </a:t>
            </a:r>
            <a:r>
              <a:rPr sz="1800" b="0" dirty="0">
                <a:latin typeface="Univers for BP Light"/>
                <a:cs typeface="Univers for BP Light"/>
              </a:rPr>
              <a:t>of </a:t>
            </a:r>
            <a:r>
              <a:rPr sz="1800" b="0" spc="-5" dirty="0">
                <a:latin typeface="Univers for BP Light"/>
                <a:cs typeface="Univers for BP Light"/>
              </a:rPr>
              <a:t>growing  population </a:t>
            </a:r>
            <a:r>
              <a:rPr sz="1800" b="0" dirty="0">
                <a:latin typeface="Univers for BP Light"/>
                <a:cs typeface="Univers for BP Light"/>
              </a:rPr>
              <a:t>and </a:t>
            </a:r>
            <a:r>
              <a:rPr sz="1800" b="0" spc="-5" dirty="0">
                <a:latin typeface="Univers for BP Light"/>
                <a:cs typeface="Univers for BP Light"/>
              </a:rPr>
              <a:t>increasing prosperity, allowing people </a:t>
            </a:r>
            <a:r>
              <a:rPr sz="1800" b="0" dirty="0">
                <a:latin typeface="Univers for BP Light"/>
                <a:cs typeface="Univers for BP Light"/>
              </a:rPr>
              <a:t>to </a:t>
            </a:r>
            <a:r>
              <a:rPr sz="1800" b="0" spc="-5" dirty="0">
                <a:latin typeface="Univers for BP Light"/>
                <a:cs typeface="Univers for BP Light"/>
              </a:rPr>
              <a:t>live and </a:t>
            </a:r>
            <a:r>
              <a:rPr sz="1800" b="0" dirty="0">
                <a:latin typeface="Univers for BP Light"/>
                <a:cs typeface="Univers for BP Light"/>
              </a:rPr>
              <a:t>work in </a:t>
            </a:r>
            <a:r>
              <a:rPr sz="1800" b="0" spc="-5" dirty="0">
                <a:latin typeface="Univers for BP Light"/>
                <a:cs typeface="Univers for BP Light"/>
              </a:rPr>
              <a:t>greater  comfort.</a:t>
            </a:r>
            <a:endParaRPr sz="1800">
              <a:latin typeface="Univers for BP Light"/>
              <a:cs typeface="Univers for BP Light"/>
            </a:endParaRPr>
          </a:p>
          <a:p>
            <a:pPr marL="287020" marR="18097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both </a:t>
            </a:r>
            <a:r>
              <a:rPr sz="1800" b="0" dirty="0">
                <a:latin typeface="Univers for BP Light"/>
                <a:cs typeface="Univers for BP Light"/>
              </a:rPr>
              <a:t>of </a:t>
            </a:r>
            <a:r>
              <a:rPr sz="1800" b="0" spc="-5" dirty="0">
                <a:latin typeface="Univers for BP Light"/>
                <a:cs typeface="Univers for BP Light"/>
              </a:rPr>
              <a:t>these trends </a:t>
            </a:r>
            <a:r>
              <a:rPr sz="1800" b="0" dirty="0">
                <a:latin typeface="Univers for BP Light"/>
                <a:cs typeface="Univers for BP Light"/>
              </a:rPr>
              <a:t>– </a:t>
            </a:r>
            <a:r>
              <a:rPr sz="1800" b="0" spc="-5" dirty="0">
                <a:latin typeface="Univers for BP Light"/>
                <a:cs typeface="Univers for BP Light"/>
              </a:rPr>
              <a:t>growing population </a:t>
            </a:r>
            <a:r>
              <a:rPr sz="1800" b="0" dirty="0">
                <a:latin typeface="Univers for BP Light"/>
                <a:cs typeface="Univers for BP Light"/>
              </a:rPr>
              <a:t>and </a:t>
            </a:r>
            <a:r>
              <a:rPr sz="1800" b="0" spc="-5" dirty="0">
                <a:latin typeface="Univers for BP Light"/>
                <a:cs typeface="Univers for BP Light"/>
              </a:rPr>
              <a:t>increasing  prosperity </a:t>
            </a:r>
            <a:r>
              <a:rPr sz="1800" b="0" dirty="0">
                <a:latin typeface="Univers for BP Light"/>
                <a:cs typeface="Univers for BP Light"/>
              </a:rPr>
              <a:t>– are </a:t>
            </a:r>
            <a:r>
              <a:rPr sz="1800" b="0" spc="-5" dirty="0">
                <a:latin typeface="Univers for BP Light"/>
                <a:cs typeface="Univers for BP Light"/>
              </a:rPr>
              <a:t>particularly concentrated </a:t>
            </a:r>
            <a:r>
              <a:rPr sz="1800" b="0" dirty="0">
                <a:latin typeface="Univers for BP Light"/>
                <a:cs typeface="Univers for BP Light"/>
              </a:rPr>
              <a:t>in Asia, Africa and the </a:t>
            </a:r>
            <a:r>
              <a:rPr sz="1800" b="0" spc="-5" dirty="0">
                <a:latin typeface="Univers for BP Light"/>
                <a:cs typeface="Univers for BP Light"/>
              </a:rPr>
              <a:t>Middle </a:t>
            </a:r>
            <a:r>
              <a:rPr sz="1800" b="0" dirty="0">
                <a:latin typeface="Univers for BP Light"/>
                <a:cs typeface="Univers for BP Light"/>
              </a:rPr>
              <a:t>East, </a:t>
            </a:r>
            <a:r>
              <a:rPr sz="1800" b="0" spc="-5" dirty="0">
                <a:latin typeface="Univers for BP Light"/>
                <a:cs typeface="Univers for BP Light"/>
              </a:rPr>
              <a:t>which  together account </a:t>
            </a:r>
            <a:r>
              <a:rPr sz="1800" b="0" dirty="0">
                <a:latin typeface="Univers for BP Light"/>
                <a:cs typeface="Univers for BP Light"/>
              </a:rPr>
              <a:t>for </a:t>
            </a:r>
            <a:r>
              <a:rPr sz="1800" b="0" spc="-5" dirty="0">
                <a:latin typeface="Univers for BP Light"/>
                <a:cs typeface="Univers for BP Light"/>
              </a:rPr>
              <a:t>over 90% </a:t>
            </a:r>
            <a:r>
              <a:rPr sz="1800" b="0" dirty="0">
                <a:latin typeface="Univers for BP Light"/>
                <a:cs typeface="Univers for BP Light"/>
              </a:rPr>
              <a:t>of 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building energy</a:t>
            </a:r>
            <a:r>
              <a:rPr sz="1800" b="0" spc="75" dirty="0">
                <a:latin typeface="Univers for BP Light"/>
                <a:cs typeface="Univers for BP Light"/>
              </a:rPr>
              <a:t> </a:t>
            </a:r>
            <a:r>
              <a:rPr sz="1800" b="0" spc="-5" dirty="0">
                <a:latin typeface="Univers for BP Light"/>
                <a:cs typeface="Univers for BP Light"/>
              </a:rPr>
              <a:t>use.</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relatively </a:t>
            </a:r>
            <a:r>
              <a:rPr sz="1800" b="0" dirty="0">
                <a:latin typeface="Univers for BP Light"/>
                <a:cs typeface="Univers for BP Light"/>
              </a:rPr>
              <a:t>warm </a:t>
            </a:r>
            <a:r>
              <a:rPr sz="1800" b="0" spc="-5" dirty="0">
                <a:latin typeface="Univers for BP Light"/>
                <a:cs typeface="Univers for BP Light"/>
              </a:rPr>
              <a:t>climate covering much </a:t>
            </a:r>
            <a:r>
              <a:rPr sz="1800" b="0" dirty="0">
                <a:latin typeface="Univers for BP Light"/>
                <a:cs typeface="Univers for BP Light"/>
              </a:rPr>
              <a:t>of </a:t>
            </a:r>
            <a:r>
              <a:rPr sz="1800" b="0" spc="-5" dirty="0">
                <a:latin typeface="Univers for BP Light"/>
                <a:cs typeface="Univers for BP Light"/>
              </a:rPr>
              <a:t>these regions means </a:t>
            </a:r>
            <a:r>
              <a:rPr sz="1800" b="0" dirty="0">
                <a:latin typeface="Univers for BP Light"/>
                <a:cs typeface="Univers for BP Light"/>
              </a:rPr>
              <a:t>that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demand for space heating </a:t>
            </a:r>
            <a:r>
              <a:rPr sz="1800" b="0" dirty="0">
                <a:latin typeface="Univers for BP Light"/>
                <a:cs typeface="Univers for BP Light"/>
              </a:rPr>
              <a:t>is </a:t>
            </a:r>
            <a:r>
              <a:rPr sz="1800" b="0" spc="-5" dirty="0">
                <a:latin typeface="Univers for BP Light"/>
                <a:cs typeface="Univers for BP Light"/>
              </a:rPr>
              <a:t>small. Instead, the majority of demand </a:t>
            </a:r>
            <a:r>
              <a:rPr sz="1800" b="0" dirty="0">
                <a:latin typeface="Univers for BP Light"/>
                <a:cs typeface="Univers for BP Light"/>
              </a:rPr>
              <a:t>is </a:t>
            </a:r>
            <a:r>
              <a:rPr sz="1800" b="0" spc="-5" dirty="0">
                <a:latin typeface="Univers for BP Light"/>
                <a:cs typeface="Univers for BP Light"/>
              </a:rPr>
              <a:t>driven by  </a:t>
            </a:r>
            <a:r>
              <a:rPr sz="1800" b="0" dirty="0">
                <a:latin typeface="Univers for BP Light"/>
                <a:cs typeface="Univers for BP Light"/>
              </a:rPr>
              <a:t>the </a:t>
            </a:r>
            <a:r>
              <a:rPr sz="1800" b="0" spc="-5" dirty="0">
                <a:latin typeface="Univers for BP Light"/>
                <a:cs typeface="Univers for BP Light"/>
              </a:rPr>
              <a:t>need </a:t>
            </a:r>
            <a:r>
              <a:rPr sz="1800" b="0" dirty="0">
                <a:latin typeface="Univers for BP Light"/>
                <a:cs typeface="Univers for BP Light"/>
              </a:rPr>
              <a:t>for space </a:t>
            </a:r>
            <a:r>
              <a:rPr sz="1800" b="0" spc="-5" dirty="0">
                <a:latin typeface="Univers for BP Light"/>
                <a:cs typeface="Univers for BP Light"/>
              </a:rPr>
              <a:t>cooling </a:t>
            </a:r>
            <a:r>
              <a:rPr sz="1800" b="0" dirty="0">
                <a:latin typeface="Univers for BP Light"/>
                <a:cs typeface="Univers for BP Light"/>
              </a:rPr>
              <a:t>(air </a:t>
            </a:r>
            <a:r>
              <a:rPr sz="1800" b="0" spc="-5" dirty="0">
                <a:latin typeface="Univers for BP Light"/>
                <a:cs typeface="Univers for BP Light"/>
              </a:rPr>
              <a:t>conditioning), together </a:t>
            </a:r>
            <a:r>
              <a:rPr sz="1800" b="0" dirty="0">
                <a:latin typeface="Univers for BP Light"/>
                <a:cs typeface="Univers for BP Light"/>
              </a:rPr>
              <a:t>with </a:t>
            </a:r>
            <a:r>
              <a:rPr sz="1800" b="0" spc="-5" dirty="0">
                <a:latin typeface="Univers for BP Light"/>
                <a:cs typeface="Univers for BP Light"/>
              </a:rPr>
              <a:t>growing prosperity  increasing demand </a:t>
            </a:r>
            <a:r>
              <a:rPr sz="1800" b="0" dirty="0">
                <a:latin typeface="Univers for BP Light"/>
                <a:cs typeface="Univers for BP Light"/>
              </a:rPr>
              <a:t>for </a:t>
            </a:r>
            <a:r>
              <a:rPr sz="1800" b="0" spc="-5" dirty="0">
                <a:latin typeface="Univers for BP Light"/>
                <a:cs typeface="Univers for BP Light"/>
              </a:rPr>
              <a:t>lighting </a:t>
            </a:r>
            <a:r>
              <a:rPr sz="1800" b="0" dirty="0">
                <a:latin typeface="Univers for BP Light"/>
                <a:cs typeface="Univers for BP Light"/>
              </a:rPr>
              <a:t>and </a:t>
            </a:r>
            <a:r>
              <a:rPr sz="1800" b="0" spc="-5" dirty="0">
                <a:latin typeface="Univers for BP Light"/>
                <a:cs typeface="Univers for BP Light"/>
              </a:rPr>
              <a:t>electrical</a:t>
            </a:r>
            <a:r>
              <a:rPr sz="1800" b="0" spc="75" dirty="0">
                <a:latin typeface="Univers for BP Light"/>
                <a:cs typeface="Univers for BP Light"/>
              </a:rPr>
              <a:t> </a:t>
            </a:r>
            <a:r>
              <a:rPr sz="1800" b="0" spc="-5" dirty="0">
                <a:latin typeface="Univers for BP Light"/>
                <a:cs typeface="Univers for BP Light"/>
              </a:rPr>
              <a:t>appliances.</a:t>
            </a:r>
            <a:endParaRPr sz="1800">
              <a:latin typeface="Univers for BP Light"/>
              <a:cs typeface="Univers for BP Light"/>
            </a:endParaRPr>
          </a:p>
          <a:p>
            <a:pPr marL="287020" marR="320675" indent="-274320" algn="just">
              <a:lnSpc>
                <a:spcPct val="100000"/>
              </a:lnSpc>
              <a:spcBef>
                <a:spcPts val="1075"/>
              </a:spcBef>
              <a:buClr>
                <a:srgbClr val="009900"/>
              </a:buClr>
              <a:buFont typeface="Univers for BP"/>
              <a:buChar char="•"/>
              <a:tabLst>
                <a:tab pos="287020" algn="l"/>
              </a:tabLst>
            </a:pPr>
            <a:r>
              <a:rPr sz="1800" b="0" dirty="0">
                <a:latin typeface="Univers for BP Light"/>
                <a:cs typeface="Univers for BP Light"/>
              </a:rPr>
              <a:t>As a </a:t>
            </a:r>
            <a:r>
              <a:rPr sz="1800" b="0" spc="-5" dirty="0">
                <a:latin typeface="Univers for BP Light"/>
                <a:cs typeface="Univers for BP Light"/>
              </a:rPr>
              <a:t>result, almost </a:t>
            </a:r>
            <a:r>
              <a:rPr sz="1800" b="0" dirty="0">
                <a:latin typeface="Univers for BP Light"/>
                <a:cs typeface="Univers for BP Light"/>
              </a:rPr>
              <a:t>all 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energy consumption </a:t>
            </a:r>
            <a:r>
              <a:rPr sz="1800" b="0" dirty="0">
                <a:latin typeface="Univers for BP Light"/>
                <a:cs typeface="Univers for BP Light"/>
              </a:rPr>
              <a:t>in </a:t>
            </a:r>
            <a:r>
              <a:rPr sz="1800" b="0" spc="-5" dirty="0">
                <a:latin typeface="Univers for BP Light"/>
                <a:cs typeface="Univers for BP Light"/>
              </a:rPr>
              <a:t>buildings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is </a:t>
            </a:r>
            <a:r>
              <a:rPr sz="1800" b="0" spc="-5" dirty="0">
                <a:latin typeface="Univers for BP Light"/>
                <a:cs typeface="Univers for BP Light"/>
              </a:rPr>
              <a:t>provided </a:t>
            </a:r>
            <a:r>
              <a:rPr sz="1800" b="0" dirty="0">
                <a:latin typeface="Univers for BP Light"/>
                <a:cs typeface="Univers for BP Light"/>
              </a:rPr>
              <a:t>by </a:t>
            </a:r>
            <a:r>
              <a:rPr sz="1800" b="0" spc="-5" dirty="0">
                <a:latin typeface="Univers for BP Light"/>
                <a:cs typeface="Univers for BP Light"/>
              </a:rPr>
              <a:t>electricity, which </a:t>
            </a:r>
            <a:r>
              <a:rPr sz="1800" b="0" dirty="0">
                <a:latin typeface="Univers for BP Light"/>
                <a:cs typeface="Univers for BP Light"/>
              </a:rPr>
              <a:t>is the </a:t>
            </a:r>
            <a:r>
              <a:rPr sz="1800" b="0" spc="-5" dirty="0">
                <a:latin typeface="Univers for BP Light"/>
                <a:cs typeface="Univers for BP Light"/>
              </a:rPr>
              <a:t>most efficient source </a:t>
            </a:r>
            <a:r>
              <a:rPr sz="1800" b="0" dirty="0">
                <a:latin typeface="Univers for BP Light"/>
                <a:cs typeface="Univers for BP Light"/>
              </a:rPr>
              <a:t>of </a:t>
            </a:r>
            <a:r>
              <a:rPr sz="1800" b="0" spc="-5" dirty="0">
                <a:latin typeface="Univers for BP Light"/>
                <a:cs typeface="Univers for BP Light"/>
              </a:rPr>
              <a:t>energy </a:t>
            </a:r>
            <a:r>
              <a:rPr sz="1800" b="0" dirty="0">
                <a:latin typeface="Univers for BP Light"/>
                <a:cs typeface="Univers for BP Light"/>
              </a:rPr>
              <a:t>for  </a:t>
            </a:r>
            <a:r>
              <a:rPr sz="1800" b="0" spc="-5" dirty="0">
                <a:latin typeface="Univers for BP Light"/>
                <a:cs typeface="Univers for BP Light"/>
              </a:rPr>
              <a:t>meeting these</a:t>
            </a:r>
            <a:r>
              <a:rPr sz="1800" b="0" spc="-40" dirty="0">
                <a:latin typeface="Univers for BP Light"/>
                <a:cs typeface="Univers for BP Light"/>
              </a:rPr>
              <a:t> </a:t>
            </a:r>
            <a:r>
              <a:rPr sz="1800" b="0" spc="-5" dirty="0">
                <a:latin typeface="Univers for BP Light"/>
                <a:cs typeface="Univers for BP Light"/>
              </a:rPr>
              <a:t>demands.</a:t>
            </a:r>
            <a:endParaRPr sz="1800">
              <a:latin typeface="Univers for BP Light"/>
              <a:cs typeface="Univers for BP Light"/>
            </a:endParaRPr>
          </a:p>
          <a:p>
            <a:pPr marL="287020" marR="8001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There </a:t>
            </a:r>
            <a:r>
              <a:rPr sz="1800" b="0" dirty="0">
                <a:latin typeface="Univers for BP Light"/>
                <a:cs typeface="Univers for BP Light"/>
              </a:rPr>
              <a:t>is also a </a:t>
            </a:r>
            <a:r>
              <a:rPr sz="1800" b="0" spc="-5" dirty="0">
                <a:latin typeface="Univers for BP Light"/>
                <a:cs typeface="Univers for BP Light"/>
              </a:rPr>
              <a:t>small increase </a:t>
            </a:r>
            <a:r>
              <a:rPr sz="1800" b="0" dirty="0">
                <a:latin typeface="Univers for BP Light"/>
                <a:cs typeface="Univers for BP Light"/>
              </a:rPr>
              <a:t>in gas </a:t>
            </a:r>
            <a:r>
              <a:rPr sz="1800" b="0" spc="-5" dirty="0">
                <a:latin typeface="Univers for BP Light"/>
                <a:cs typeface="Univers for BP Light"/>
              </a:rPr>
              <a:t>consumption, which gains share </a:t>
            </a:r>
            <a:r>
              <a:rPr sz="1800" b="0" dirty="0">
                <a:latin typeface="Univers for BP Light"/>
                <a:cs typeface="Univers for BP Light"/>
              </a:rPr>
              <a:t>from </a:t>
            </a:r>
            <a:r>
              <a:rPr sz="1800" b="0" spc="-5" dirty="0">
                <a:latin typeface="Univers for BP Light"/>
                <a:cs typeface="Univers for BP Light"/>
              </a:rPr>
              <a:t>both </a:t>
            </a:r>
            <a:r>
              <a:rPr sz="1800" b="0" dirty="0">
                <a:latin typeface="Univers for BP Light"/>
                <a:cs typeface="Univers for BP Light"/>
              </a:rPr>
              <a:t>coal  and oil in space</a:t>
            </a:r>
            <a:r>
              <a:rPr sz="1800" b="0" spc="-90" dirty="0">
                <a:latin typeface="Univers for BP Light"/>
                <a:cs typeface="Univers for BP Light"/>
              </a:rPr>
              <a:t> </a:t>
            </a:r>
            <a:r>
              <a:rPr sz="1800" b="0" spc="-5" dirty="0">
                <a:latin typeface="Univers for BP Light"/>
                <a:cs typeface="Univers for BP Light"/>
              </a:rPr>
              <a:t>heating.</a:t>
            </a:r>
            <a:endParaRPr sz="1800">
              <a:latin typeface="Univers for BP Light"/>
              <a:cs typeface="Univers for BP Light"/>
            </a:endParaRPr>
          </a:p>
        </p:txBody>
      </p:sp>
      <p:sp>
        <p:nvSpPr>
          <p:cNvPr id="4" name="object 4"/>
          <p:cNvSpPr/>
          <p:nvPr/>
        </p:nvSpPr>
        <p:spPr>
          <a:xfrm>
            <a:off x="522731" y="115823"/>
            <a:ext cx="1529080" cy="251460"/>
          </a:xfrm>
          <a:custGeom>
            <a:avLst/>
            <a:gdLst/>
            <a:ahLst/>
            <a:cxnLst/>
            <a:rect l="l" t="t" r="r" b="b"/>
            <a:pathLst>
              <a:path w="1529080" h="251460">
                <a:moveTo>
                  <a:pt x="1486662"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486662" y="251460"/>
                </a:lnTo>
                <a:lnTo>
                  <a:pt x="1502961" y="248161"/>
                </a:lnTo>
                <a:lnTo>
                  <a:pt x="1516284" y="239172"/>
                </a:lnTo>
                <a:lnTo>
                  <a:pt x="1525273" y="225849"/>
                </a:lnTo>
                <a:lnTo>
                  <a:pt x="1528572" y="209550"/>
                </a:lnTo>
                <a:lnTo>
                  <a:pt x="1528572" y="41909"/>
                </a:lnTo>
                <a:lnTo>
                  <a:pt x="1525273" y="25610"/>
                </a:lnTo>
                <a:lnTo>
                  <a:pt x="1516284" y="12287"/>
                </a:lnTo>
                <a:lnTo>
                  <a:pt x="1502961" y="3298"/>
                </a:lnTo>
                <a:lnTo>
                  <a:pt x="1486662" y="0"/>
                </a:lnTo>
                <a:close/>
              </a:path>
            </a:pathLst>
          </a:custGeom>
          <a:solidFill>
            <a:srgbClr val="CFE0A2"/>
          </a:solidFill>
        </p:spPr>
        <p:txBody>
          <a:bodyPr wrap="square" lIns="0" tIns="0" rIns="0" bIns="0" rtlCol="0"/>
          <a:lstStyle/>
          <a:p>
            <a:endParaRPr/>
          </a:p>
        </p:txBody>
      </p:sp>
      <p:sp>
        <p:nvSpPr>
          <p:cNvPr id="5" name="object 5"/>
          <p:cNvSpPr txBox="1"/>
          <p:nvPr/>
        </p:nvSpPr>
        <p:spPr>
          <a:xfrm>
            <a:off x="613968" y="136017"/>
            <a:ext cx="132969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114" dirty="0">
                <a:latin typeface="Univers for BP"/>
                <a:cs typeface="Univers for BP"/>
              </a:rPr>
              <a:t> </a:t>
            </a:r>
            <a:r>
              <a:rPr sz="1250" i="1" spc="-25" dirty="0">
                <a:latin typeface="Univers for BP"/>
                <a:cs typeface="Univers for BP"/>
              </a:rPr>
              <a:t>Buildings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9117" y="556386"/>
            <a:ext cx="5526405" cy="361950"/>
          </a:xfrm>
          <a:prstGeom prst="rect">
            <a:avLst/>
          </a:prstGeom>
        </p:spPr>
        <p:txBody>
          <a:bodyPr vert="horz" wrap="square" lIns="0" tIns="0" rIns="0" bIns="0" rtlCol="0">
            <a:spAutoFit/>
          </a:bodyPr>
          <a:lstStyle/>
          <a:p>
            <a:pPr marL="12700">
              <a:lnSpc>
                <a:spcPct val="100000"/>
              </a:lnSpc>
            </a:pPr>
            <a:r>
              <a:rPr spc="-5" dirty="0"/>
              <a:t>Growth of fuels used in transport</a:t>
            </a:r>
            <a:r>
              <a:rPr spc="100" dirty="0"/>
              <a:t> </a:t>
            </a:r>
            <a:r>
              <a:rPr spc="-5" dirty="0"/>
              <a:t>slows…</a:t>
            </a:r>
          </a:p>
        </p:txBody>
      </p:sp>
      <p:sp>
        <p:nvSpPr>
          <p:cNvPr id="3" name="object 3"/>
          <p:cNvSpPr txBox="1"/>
          <p:nvPr/>
        </p:nvSpPr>
        <p:spPr>
          <a:xfrm>
            <a:off x="522833" y="1767713"/>
            <a:ext cx="8077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4" name="object 4"/>
          <p:cNvSpPr txBox="1"/>
          <p:nvPr/>
        </p:nvSpPr>
        <p:spPr>
          <a:xfrm>
            <a:off x="5330190" y="1082675"/>
            <a:ext cx="3995420" cy="918210"/>
          </a:xfrm>
          <a:prstGeom prst="rect">
            <a:avLst/>
          </a:prstGeom>
        </p:spPr>
        <p:txBody>
          <a:bodyPr vert="horz" wrap="square" lIns="0" tIns="0" rIns="0" bIns="0" rtlCol="0">
            <a:spAutoFit/>
          </a:bodyPr>
          <a:lstStyle/>
          <a:p>
            <a:pPr marL="1829435" marR="5080" indent="-1202690">
              <a:lnSpc>
                <a:spcPct val="100000"/>
              </a:lnSpc>
            </a:pPr>
            <a:r>
              <a:rPr sz="1800" dirty="0">
                <a:latin typeface="Univers for BP"/>
                <a:cs typeface="Univers for BP"/>
              </a:rPr>
              <a:t>Transport </a:t>
            </a:r>
            <a:r>
              <a:rPr sz="1800" spc="-5" dirty="0">
                <a:latin typeface="Univers for BP"/>
                <a:cs typeface="Univers for BP"/>
              </a:rPr>
              <a:t>energy</a:t>
            </a:r>
            <a:r>
              <a:rPr sz="1800" spc="-70" dirty="0">
                <a:latin typeface="Univers for BP"/>
                <a:cs typeface="Univers for BP"/>
              </a:rPr>
              <a:t> </a:t>
            </a:r>
            <a:r>
              <a:rPr sz="1800" dirty="0">
                <a:latin typeface="Univers for BP"/>
                <a:cs typeface="Univers for BP"/>
              </a:rPr>
              <a:t>consumption  by</a:t>
            </a:r>
            <a:r>
              <a:rPr sz="1800" spc="-90" dirty="0">
                <a:latin typeface="Univers for BP"/>
                <a:cs typeface="Univers for BP"/>
              </a:rPr>
              <a:t> </a:t>
            </a:r>
            <a:r>
              <a:rPr sz="1800" dirty="0">
                <a:latin typeface="Univers for BP"/>
                <a:cs typeface="Univers for BP"/>
              </a:rPr>
              <a:t>mode</a:t>
            </a:r>
            <a:endParaRPr sz="1800">
              <a:latin typeface="Univers for BP"/>
              <a:cs typeface="Univers for BP"/>
            </a:endParaRPr>
          </a:p>
          <a:p>
            <a:pPr marL="12700">
              <a:lnSpc>
                <a:spcPct val="100000"/>
              </a:lnSpc>
              <a:spcBef>
                <a:spcPts val="1055"/>
              </a:spcBef>
            </a:pPr>
            <a:r>
              <a:rPr sz="1400" b="0" dirty="0">
                <a:latin typeface="Univers for BP Light"/>
                <a:cs typeface="Univers for BP Light"/>
              </a:rPr>
              <a:t>Billion</a:t>
            </a:r>
            <a:r>
              <a:rPr sz="1400" b="0" spc="-90" dirty="0">
                <a:latin typeface="Univers for BP Light"/>
                <a:cs typeface="Univers for BP Light"/>
              </a:rPr>
              <a:t> </a:t>
            </a:r>
            <a:r>
              <a:rPr sz="1400" b="0" dirty="0">
                <a:latin typeface="Univers for BP Light"/>
                <a:cs typeface="Univers for BP Light"/>
              </a:rPr>
              <a:t>toe</a:t>
            </a:r>
            <a:endParaRPr sz="1400">
              <a:latin typeface="Univers for BP Light"/>
              <a:cs typeface="Univers for BP Light"/>
            </a:endParaRPr>
          </a:p>
        </p:txBody>
      </p:sp>
      <p:sp>
        <p:nvSpPr>
          <p:cNvPr id="5" name="object 5"/>
          <p:cNvSpPr txBox="1"/>
          <p:nvPr/>
        </p:nvSpPr>
        <p:spPr>
          <a:xfrm>
            <a:off x="1342389" y="1082675"/>
            <a:ext cx="3098165" cy="572770"/>
          </a:xfrm>
          <a:prstGeom prst="rect">
            <a:avLst/>
          </a:prstGeom>
        </p:spPr>
        <p:txBody>
          <a:bodyPr vert="horz" wrap="square" lIns="0" tIns="0" rIns="0" bIns="0" rtlCol="0">
            <a:spAutoFit/>
          </a:bodyPr>
          <a:lstStyle/>
          <a:p>
            <a:pPr marL="12700" marR="5080" indent="133985">
              <a:lnSpc>
                <a:spcPct val="100000"/>
              </a:lnSpc>
            </a:pPr>
            <a:r>
              <a:rPr sz="1800" dirty="0">
                <a:latin typeface="Univers for BP"/>
                <a:cs typeface="Univers for BP"/>
              </a:rPr>
              <a:t>Contributions to </a:t>
            </a:r>
            <a:r>
              <a:rPr sz="1800" spc="-5" dirty="0">
                <a:latin typeface="Univers for BP"/>
                <a:cs typeface="Univers for BP"/>
              </a:rPr>
              <a:t>transport  energy </a:t>
            </a:r>
            <a:r>
              <a:rPr sz="1800" dirty="0">
                <a:latin typeface="Univers for BP"/>
                <a:cs typeface="Univers for BP"/>
              </a:rPr>
              <a:t>consumption</a:t>
            </a:r>
            <a:r>
              <a:rPr sz="1800" spc="-90" dirty="0">
                <a:latin typeface="Univers for BP"/>
                <a:cs typeface="Univers for BP"/>
              </a:rPr>
              <a:t> </a:t>
            </a:r>
            <a:r>
              <a:rPr sz="1800" dirty="0">
                <a:latin typeface="Univers for BP"/>
                <a:cs typeface="Univers for BP"/>
              </a:rPr>
              <a:t>growth</a:t>
            </a:r>
            <a:endParaRPr sz="1800">
              <a:latin typeface="Univers for BP"/>
              <a:cs typeface="Univers for BP"/>
            </a:endParaRPr>
          </a:p>
        </p:txBody>
      </p:sp>
      <p:sp>
        <p:nvSpPr>
          <p:cNvPr id="6" name="object 6"/>
          <p:cNvSpPr/>
          <p:nvPr/>
        </p:nvSpPr>
        <p:spPr>
          <a:xfrm>
            <a:off x="5800344" y="5155691"/>
            <a:ext cx="967740" cy="673735"/>
          </a:xfrm>
          <a:custGeom>
            <a:avLst/>
            <a:gdLst/>
            <a:ahLst/>
            <a:cxnLst/>
            <a:rect l="l" t="t" r="r" b="b"/>
            <a:pathLst>
              <a:path w="967740" h="673735">
                <a:moveTo>
                  <a:pt x="967739" y="0"/>
                </a:moveTo>
                <a:lnTo>
                  <a:pt x="0" y="0"/>
                </a:lnTo>
                <a:lnTo>
                  <a:pt x="0" y="673607"/>
                </a:lnTo>
                <a:lnTo>
                  <a:pt x="967739" y="673607"/>
                </a:lnTo>
                <a:lnTo>
                  <a:pt x="967739" y="0"/>
                </a:lnTo>
                <a:close/>
              </a:path>
            </a:pathLst>
          </a:custGeom>
          <a:solidFill>
            <a:srgbClr val="00455F"/>
          </a:solidFill>
        </p:spPr>
        <p:txBody>
          <a:bodyPr wrap="square" lIns="0" tIns="0" rIns="0" bIns="0" rtlCol="0"/>
          <a:lstStyle/>
          <a:p>
            <a:endParaRPr/>
          </a:p>
        </p:txBody>
      </p:sp>
      <p:sp>
        <p:nvSpPr>
          <p:cNvPr id="7" name="object 7"/>
          <p:cNvSpPr/>
          <p:nvPr/>
        </p:nvSpPr>
        <p:spPr>
          <a:xfrm>
            <a:off x="7106411" y="3907535"/>
            <a:ext cx="967740" cy="83820"/>
          </a:xfrm>
          <a:custGeom>
            <a:avLst/>
            <a:gdLst/>
            <a:ahLst/>
            <a:cxnLst/>
            <a:rect l="l" t="t" r="r" b="b"/>
            <a:pathLst>
              <a:path w="967740" h="83820">
                <a:moveTo>
                  <a:pt x="967740" y="0"/>
                </a:moveTo>
                <a:lnTo>
                  <a:pt x="0" y="0"/>
                </a:lnTo>
                <a:lnTo>
                  <a:pt x="0" y="83819"/>
                </a:lnTo>
                <a:lnTo>
                  <a:pt x="967740" y="83819"/>
                </a:lnTo>
                <a:lnTo>
                  <a:pt x="967740" y="0"/>
                </a:lnTo>
                <a:close/>
              </a:path>
            </a:pathLst>
          </a:custGeom>
          <a:solidFill>
            <a:srgbClr val="00455F"/>
          </a:solidFill>
        </p:spPr>
        <p:txBody>
          <a:bodyPr wrap="square" lIns="0" tIns="0" rIns="0" bIns="0" rtlCol="0"/>
          <a:lstStyle/>
          <a:p>
            <a:endParaRPr/>
          </a:p>
        </p:txBody>
      </p:sp>
      <p:sp>
        <p:nvSpPr>
          <p:cNvPr id="8" name="object 8"/>
          <p:cNvSpPr/>
          <p:nvPr/>
        </p:nvSpPr>
        <p:spPr>
          <a:xfrm>
            <a:off x="8414004" y="5071871"/>
            <a:ext cx="967740" cy="757555"/>
          </a:xfrm>
          <a:custGeom>
            <a:avLst/>
            <a:gdLst/>
            <a:ahLst/>
            <a:cxnLst/>
            <a:rect l="l" t="t" r="r" b="b"/>
            <a:pathLst>
              <a:path w="967740" h="757554">
                <a:moveTo>
                  <a:pt x="967740" y="0"/>
                </a:moveTo>
                <a:lnTo>
                  <a:pt x="0" y="0"/>
                </a:lnTo>
                <a:lnTo>
                  <a:pt x="0" y="757427"/>
                </a:lnTo>
                <a:lnTo>
                  <a:pt x="967740" y="757427"/>
                </a:lnTo>
                <a:lnTo>
                  <a:pt x="967740" y="0"/>
                </a:lnTo>
                <a:close/>
              </a:path>
            </a:pathLst>
          </a:custGeom>
          <a:solidFill>
            <a:srgbClr val="00455F"/>
          </a:solidFill>
        </p:spPr>
        <p:txBody>
          <a:bodyPr wrap="square" lIns="0" tIns="0" rIns="0" bIns="0" rtlCol="0"/>
          <a:lstStyle/>
          <a:p>
            <a:endParaRPr/>
          </a:p>
        </p:txBody>
      </p:sp>
      <p:sp>
        <p:nvSpPr>
          <p:cNvPr id="9" name="object 9"/>
          <p:cNvSpPr/>
          <p:nvPr/>
        </p:nvSpPr>
        <p:spPr>
          <a:xfrm>
            <a:off x="5800344" y="5155691"/>
            <a:ext cx="967740" cy="673735"/>
          </a:xfrm>
          <a:custGeom>
            <a:avLst/>
            <a:gdLst/>
            <a:ahLst/>
            <a:cxnLst/>
            <a:rect l="l" t="t" r="r" b="b"/>
            <a:pathLst>
              <a:path w="967740" h="673735">
                <a:moveTo>
                  <a:pt x="0" y="0"/>
                </a:moveTo>
                <a:lnTo>
                  <a:pt x="967739" y="0"/>
                </a:lnTo>
                <a:lnTo>
                  <a:pt x="967739" y="673607"/>
                </a:lnTo>
                <a:lnTo>
                  <a:pt x="0" y="673607"/>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7106411" y="3907535"/>
            <a:ext cx="967740" cy="83820"/>
          </a:xfrm>
          <a:custGeom>
            <a:avLst/>
            <a:gdLst/>
            <a:ahLst/>
            <a:cxnLst/>
            <a:rect l="l" t="t" r="r" b="b"/>
            <a:pathLst>
              <a:path w="967740" h="83820">
                <a:moveTo>
                  <a:pt x="0" y="0"/>
                </a:moveTo>
                <a:lnTo>
                  <a:pt x="967740" y="0"/>
                </a:lnTo>
                <a:lnTo>
                  <a:pt x="967740" y="83819"/>
                </a:lnTo>
                <a:lnTo>
                  <a:pt x="0" y="83819"/>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8414004" y="5071871"/>
            <a:ext cx="967740" cy="757555"/>
          </a:xfrm>
          <a:custGeom>
            <a:avLst/>
            <a:gdLst/>
            <a:ahLst/>
            <a:cxnLst/>
            <a:rect l="l" t="t" r="r" b="b"/>
            <a:pathLst>
              <a:path w="967740" h="757554">
                <a:moveTo>
                  <a:pt x="0" y="0"/>
                </a:moveTo>
                <a:lnTo>
                  <a:pt x="967740" y="0"/>
                </a:lnTo>
                <a:lnTo>
                  <a:pt x="967740" y="757427"/>
                </a:lnTo>
                <a:lnTo>
                  <a:pt x="0" y="757427"/>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5800344" y="4428744"/>
            <a:ext cx="967740" cy="727075"/>
          </a:xfrm>
          <a:custGeom>
            <a:avLst/>
            <a:gdLst/>
            <a:ahLst/>
            <a:cxnLst/>
            <a:rect l="l" t="t" r="r" b="b"/>
            <a:pathLst>
              <a:path w="967740" h="727075">
                <a:moveTo>
                  <a:pt x="967739" y="0"/>
                </a:moveTo>
                <a:lnTo>
                  <a:pt x="0" y="0"/>
                </a:lnTo>
                <a:lnTo>
                  <a:pt x="0" y="726947"/>
                </a:lnTo>
                <a:lnTo>
                  <a:pt x="967739" y="726947"/>
                </a:lnTo>
                <a:lnTo>
                  <a:pt x="967739" y="0"/>
                </a:lnTo>
                <a:close/>
              </a:path>
            </a:pathLst>
          </a:custGeom>
          <a:solidFill>
            <a:srgbClr val="00809E"/>
          </a:solidFill>
        </p:spPr>
        <p:txBody>
          <a:bodyPr wrap="square" lIns="0" tIns="0" rIns="0" bIns="0" rtlCol="0"/>
          <a:lstStyle/>
          <a:p>
            <a:endParaRPr/>
          </a:p>
        </p:txBody>
      </p:sp>
      <p:sp>
        <p:nvSpPr>
          <p:cNvPr id="13" name="object 13"/>
          <p:cNvSpPr/>
          <p:nvPr/>
        </p:nvSpPr>
        <p:spPr>
          <a:xfrm>
            <a:off x="7106411" y="3762755"/>
            <a:ext cx="967740" cy="144780"/>
          </a:xfrm>
          <a:custGeom>
            <a:avLst/>
            <a:gdLst/>
            <a:ahLst/>
            <a:cxnLst/>
            <a:rect l="l" t="t" r="r" b="b"/>
            <a:pathLst>
              <a:path w="967740" h="144779">
                <a:moveTo>
                  <a:pt x="967740" y="0"/>
                </a:moveTo>
                <a:lnTo>
                  <a:pt x="0" y="0"/>
                </a:lnTo>
                <a:lnTo>
                  <a:pt x="0" y="144780"/>
                </a:lnTo>
                <a:lnTo>
                  <a:pt x="967740" y="144780"/>
                </a:lnTo>
                <a:lnTo>
                  <a:pt x="967740" y="0"/>
                </a:lnTo>
                <a:close/>
              </a:path>
            </a:pathLst>
          </a:custGeom>
          <a:solidFill>
            <a:srgbClr val="00809E"/>
          </a:solidFill>
        </p:spPr>
        <p:txBody>
          <a:bodyPr wrap="square" lIns="0" tIns="0" rIns="0" bIns="0" rtlCol="0"/>
          <a:lstStyle/>
          <a:p>
            <a:endParaRPr/>
          </a:p>
        </p:txBody>
      </p:sp>
      <p:sp>
        <p:nvSpPr>
          <p:cNvPr id="14" name="object 14"/>
          <p:cNvSpPr/>
          <p:nvPr/>
        </p:nvSpPr>
        <p:spPr>
          <a:xfrm>
            <a:off x="8414004" y="4200144"/>
            <a:ext cx="967740" cy="871855"/>
          </a:xfrm>
          <a:custGeom>
            <a:avLst/>
            <a:gdLst/>
            <a:ahLst/>
            <a:cxnLst/>
            <a:rect l="l" t="t" r="r" b="b"/>
            <a:pathLst>
              <a:path w="967740" h="871854">
                <a:moveTo>
                  <a:pt x="967740" y="0"/>
                </a:moveTo>
                <a:lnTo>
                  <a:pt x="0" y="0"/>
                </a:lnTo>
                <a:lnTo>
                  <a:pt x="0" y="871727"/>
                </a:lnTo>
                <a:lnTo>
                  <a:pt x="967740" y="871727"/>
                </a:lnTo>
                <a:lnTo>
                  <a:pt x="967740" y="0"/>
                </a:lnTo>
                <a:close/>
              </a:path>
            </a:pathLst>
          </a:custGeom>
          <a:solidFill>
            <a:srgbClr val="00809E"/>
          </a:solidFill>
        </p:spPr>
        <p:txBody>
          <a:bodyPr wrap="square" lIns="0" tIns="0" rIns="0" bIns="0" rtlCol="0"/>
          <a:lstStyle/>
          <a:p>
            <a:endParaRPr/>
          </a:p>
        </p:txBody>
      </p:sp>
      <p:sp>
        <p:nvSpPr>
          <p:cNvPr id="15" name="object 15"/>
          <p:cNvSpPr/>
          <p:nvPr/>
        </p:nvSpPr>
        <p:spPr>
          <a:xfrm>
            <a:off x="5800344" y="4428744"/>
            <a:ext cx="967740" cy="727075"/>
          </a:xfrm>
          <a:custGeom>
            <a:avLst/>
            <a:gdLst/>
            <a:ahLst/>
            <a:cxnLst/>
            <a:rect l="l" t="t" r="r" b="b"/>
            <a:pathLst>
              <a:path w="967740" h="727075">
                <a:moveTo>
                  <a:pt x="0" y="0"/>
                </a:moveTo>
                <a:lnTo>
                  <a:pt x="967739" y="0"/>
                </a:lnTo>
                <a:lnTo>
                  <a:pt x="967739" y="726947"/>
                </a:lnTo>
                <a:lnTo>
                  <a:pt x="0" y="726947"/>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7106411" y="3762755"/>
            <a:ext cx="967740" cy="144780"/>
          </a:xfrm>
          <a:custGeom>
            <a:avLst/>
            <a:gdLst/>
            <a:ahLst/>
            <a:cxnLst/>
            <a:rect l="l" t="t" r="r" b="b"/>
            <a:pathLst>
              <a:path w="967740" h="144779">
                <a:moveTo>
                  <a:pt x="0" y="0"/>
                </a:moveTo>
                <a:lnTo>
                  <a:pt x="967740" y="0"/>
                </a:lnTo>
                <a:lnTo>
                  <a:pt x="967740" y="144780"/>
                </a:lnTo>
                <a:lnTo>
                  <a:pt x="0" y="144780"/>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8414004" y="4200144"/>
            <a:ext cx="967740" cy="871855"/>
          </a:xfrm>
          <a:custGeom>
            <a:avLst/>
            <a:gdLst/>
            <a:ahLst/>
            <a:cxnLst/>
            <a:rect l="l" t="t" r="r" b="b"/>
            <a:pathLst>
              <a:path w="967740" h="871854">
                <a:moveTo>
                  <a:pt x="0" y="0"/>
                </a:moveTo>
                <a:lnTo>
                  <a:pt x="967740" y="0"/>
                </a:lnTo>
                <a:lnTo>
                  <a:pt x="967740" y="871727"/>
                </a:lnTo>
                <a:lnTo>
                  <a:pt x="0" y="871727"/>
                </a:lnTo>
                <a:lnTo>
                  <a:pt x="0" y="0"/>
                </a:lnTo>
                <a:close/>
              </a:path>
            </a:pathLst>
          </a:custGeom>
          <a:ln w="9143">
            <a:solidFill>
              <a:srgbClr val="BEBEBE"/>
            </a:solidFill>
          </a:ln>
        </p:spPr>
        <p:txBody>
          <a:bodyPr wrap="square" lIns="0" tIns="0" rIns="0" bIns="0" rtlCol="0"/>
          <a:lstStyle/>
          <a:p>
            <a:endParaRPr/>
          </a:p>
        </p:txBody>
      </p:sp>
      <p:sp>
        <p:nvSpPr>
          <p:cNvPr id="18" name="object 18"/>
          <p:cNvSpPr/>
          <p:nvPr/>
        </p:nvSpPr>
        <p:spPr>
          <a:xfrm>
            <a:off x="5800344" y="3989832"/>
            <a:ext cx="967740" cy="439420"/>
          </a:xfrm>
          <a:custGeom>
            <a:avLst/>
            <a:gdLst/>
            <a:ahLst/>
            <a:cxnLst/>
            <a:rect l="l" t="t" r="r" b="b"/>
            <a:pathLst>
              <a:path w="967740" h="439420">
                <a:moveTo>
                  <a:pt x="967739" y="0"/>
                </a:moveTo>
                <a:lnTo>
                  <a:pt x="0" y="0"/>
                </a:lnTo>
                <a:lnTo>
                  <a:pt x="0" y="438912"/>
                </a:lnTo>
                <a:lnTo>
                  <a:pt x="967739" y="438912"/>
                </a:lnTo>
                <a:lnTo>
                  <a:pt x="967739" y="0"/>
                </a:lnTo>
                <a:close/>
              </a:path>
            </a:pathLst>
          </a:custGeom>
          <a:solidFill>
            <a:srgbClr val="009EDF"/>
          </a:solidFill>
        </p:spPr>
        <p:txBody>
          <a:bodyPr wrap="square" lIns="0" tIns="0" rIns="0" bIns="0" rtlCol="0"/>
          <a:lstStyle/>
          <a:p>
            <a:endParaRPr/>
          </a:p>
        </p:txBody>
      </p:sp>
      <p:sp>
        <p:nvSpPr>
          <p:cNvPr id="19" name="object 19"/>
          <p:cNvSpPr/>
          <p:nvPr/>
        </p:nvSpPr>
        <p:spPr>
          <a:xfrm>
            <a:off x="7106411" y="3573779"/>
            <a:ext cx="967740" cy="189230"/>
          </a:xfrm>
          <a:custGeom>
            <a:avLst/>
            <a:gdLst/>
            <a:ahLst/>
            <a:cxnLst/>
            <a:rect l="l" t="t" r="r" b="b"/>
            <a:pathLst>
              <a:path w="967740" h="189229">
                <a:moveTo>
                  <a:pt x="967740" y="0"/>
                </a:moveTo>
                <a:lnTo>
                  <a:pt x="0" y="0"/>
                </a:lnTo>
                <a:lnTo>
                  <a:pt x="0" y="188976"/>
                </a:lnTo>
                <a:lnTo>
                  <a:pt x="967740" y="188976"/>
                </a:lnTo>
                <a:lnTo>
                  <a:pt x="967740" y="0"/>
                </a:lnTo>
                <a:close/>
              </a:path>
            </a:pathLst>
          </a:custGeom>
          <a:solidFill>
            <a:srgbClr val="009EDF"/>
          </a:solidFill>
        </p:spPr>
        <p:txBody>
          <a:bodyPr wrap="square" lIns="0" tIns="0" rIns="0" bIns="0" rtlCol="0"/>
          <a:lstStyle/>
          <a:p>
            <a:endParaRPr/>
          </a:p>
        </p:txBody>
      </p:sp>
      <p:sp>
        <p:nvSpPr>
          <p:cNvPr id="20" name="object 20"/>
          <p:cNvSpPr/>
          <p:nvPr/>
        </p:nvSpPr>
        <p:spPr>
          <a:xfrm>
            <a:off x="8414004" y="3573779"/>
            <a:ext cx="967740" cy="626745"/>
          </a:xfrm>
          <a:custGeom>
            <a:avLst/>
            <a:gdLst/>
            <a:ahLst/>
            <a:cxnLst/>
            <a:rect l="l" t="t" r="r" b="b"/>
            <a:pathLst>
              <a:path w="967740" h="626745">
                <a:moveTo>
                  <a:pt x="967740" y="0"/>
                </a:moveTo>
                <a:lnTo>
                  <a:pt x="0" y="0"/>
                </a:lnTo>
                <a:lnTo>
                  <a:pt x="0" y="626364"/>
                </a:lnTo>
                <a:lnTo>
                  <a:pt x="967740" y="626364"/>
                </a:lnTo>
                <a:lnTo>
                  <a:pt x="967740" y="0"/>
                </a:lnTo>
                <a:close/>
              </a:path>
            </a:pathLst>
          </a:custGeom>
          <a:solidFill>
            <a:srgbClr val="009EDF"/>
          </a:solidFill>
        </p:spPr>
        <p:txBody>
          <a:bodyPr wrap="square" lIns="0" tIns="0" rIns="0" bIns="0" rtlCol="0"/>
          <a:lstStyle/>
          <a:p>
            <a:endParaRPr/>
          </a:p>
        </p:txBody>
      </p:sp>
      <p:sp>
        <p:nvSpPr>
          <p:cNvPr id="21" name="object 21"/>
          <p:cNvSpPr/>
          <p:nvPr/>
        </p:nvSpPr>
        <p:spPr>
          <a:xfrm>
            <a:off x="5800344" y="3989832"/>
            <a:ext cx="967740" cy="439420"/>
          </a:xfrm>
          <a:custGeom>
            <a:avLst/>
            <a:gdLst/>
            <a:ahLst/>
            <a:cxnLst/>
            <a:rect l="l" t="t" r="r" b="b"/>
            <a:pathLst>
              <a:path w="967740" h="439420">
                <a:moveTo>
                  <a:pt x="0" y="0"/>
                </a:moveTo>
                <a:lnTo>
                  <a:pt x="967739" y="0"/>
                </a:lnTo>
                <a:lnTo>
                  <a:pt x="967739" y="438912"/>
                </a:lnTo>
                <a:lnTo>
                  <a:pt x="0" y="438912"/>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7106411" y="3573779"/>
            <a:ext cx="967740" cy="189230"/>
          </a:xfrm>
          <a:custGeom>
            <a:avLst/>
            <a:gdLst/>
            <a:ahLst/>
            <a:cxnLst/>
            <a:rect l="l" t="t" r="r" b="b"/>
            <a:pathLst>
              <a:path w="967740" h="189229">
                <a:moveTo>
                  <a:pt x="0" y="0"/>
                </a:moveTo>
                <a:lnTo>
                  <a:pt x="967740" y="0"/>
                </a:lnTo>
                <a:lnTo>
                  <a:pt x="967740" y="188976"/>
                </a:lnTo>
                <a:lnTo>
                  <a:pt x="0" y="188976"/>
                </a:lnTo>
                <a:lnTo>
                  <a:pt x="0" y="0"/>
                </a:lnTo>
                <a:close/>
              </a:path>
            </a:pathLst>
          </a:custGeom>
          <a:ln w="9144">
            <a:solidFill>
              <a:srgbClr val="BEBEBE"/>
            </a:solidFill>
          </a:ln>
        </p:spPr>
        <p:txBody>
          <a:bodyPr wrap="square" lIns="0" tIns="0" rIns="0" bIns="0" rtlCol="0"/>
          <a:lstStyle/>
          <a:p>
            <a:endParaRPr/>
          </a:p>
        </p:txBody>
      </p:sp>
      <p:sp>
        <p:nvSpPr>
          <p:cNvPr id="23" name="object 23"/>
          <p:cNvSpPr/>
          <p:nvPr/>
        </p:nvSpPr>
        <p:spPr>
          <a:xfrm>
            <a:off x="8414004" y="3573779"/>
            <a:ext cx="967740" cy="626745"/>
          </a:xfrm>
          <a:custGeom>
            <a:avLst/>
            <a:gdLst/>
            <a:ahLst/>
            <a:cxnLst/>
            <a:rect l="l" t="t" r="r" b="b"/>
            <a:pathLst>
              <a:path w="967740" h="626745">
                <a:moveTo>
                  <a:pt x="0" y="0"/>
                </a:moveTo>
                <a:lnTo>
                  <a:pt x="967740" y="0"/>
                </a:lnTo>
                <a:lnTo>
                  <a:pt x="967740" y="626364"/>
                </a:lnTo>
                <a:lnTo>
                  <a:pt x="0" y="626364"/>
                </a:lnTo>
                <a:lnTo>
                  <a:pt x="0" y="0"/>
                </a:lnTo>
                <a:close/>
              </a:path>
            </a:pathLst>
          </a:custGeom>
          <a:ln w="9143">
            <a:solidFill>
              <a:srgbClr val="BEBEBE"/>
            </a:solidFill>
          </a:ln>
        </p:spPr>
        <p:txBody>
          <a:bodyPr wrap="square" lIns="0" tIns="0" rIns="0" bIns="0" rtlCol="0"/>
          <a:lstStyle/>
          <a:p>
            <a:endParaRPr/>
          </a:p>
        </p:txBody>
      </p:sp>
      <p:sp>
        <p:nvSpPr>
          <p:cNvPr id="24" name="object 24"/>
          <p:cNvSpPr/>
          <p:nvPr/>
        </p:nvSpPr>
        <p:spPr>
          <a:xfrm>
            <a:off x="5631179" y="2308860"/>
            <a:ext cx="0" cy="3520440"/>
          </a:xfrm>
          <a:custGeom>
            <a:avLst/>
            <a:gdLst/>
            <a:ahLst/>
            <a:cxnLst/>
            <a:rect l="l" t="t" r="r" b="b"/>
            <a:pathLst>
              <a:path h="3520440">
                <a:moveTo>
                  <a:pt x="0" y="3520440"/>
                </a:moveTo>
                <a:lnTo>
                  <a:pt x="0" y="0"/>
                </a:lnTo>
              </a:path>
            </a:pathLst>
          </a:custGeom>
          <a:ln w="6096">
            <a:solidFill>
              <a:srgbClr val="666666"/>
            </a:solidFill>
          </a:ln>
        </p:spPr>
        <p:txBody>
          <a:bodyPr wrap="square" lIns="0" tIns="0" rIns="0" bIns="0" rtlCol="0"/>
          <a:lstStyle/>
          <a:p>
            <a:endParaRPr/>
          </a:p>
        </p:txBody>
      </p:sp>
      <p:sp>
        <p:nvSpPr>
          <p:cNvPr id="25" name="object 25"/>
          <p:cNvSpPr/>
          <p:nvPr/>
        </p:nvSpPr>
        <p:spPr>
          <a:xfrm>
            <a:off x="5631179" y="5829300"/>
            <a:ext cx="56515" cy="0"/>
          </a:xfrm>
          <a:custGeom>
            <a:avLst/>
            <a:gdLst/>
            <a:ahLst/>
            <a:cxnLst/>
            <a:rect l="l" t="t" r="r" b="b"/>
            <a:pathLst>
              <a:path w="56514">
                <a:moveTo>
                  <a:pt x="0" y="0"/>
                </a:moveTo>
                <a:lnTo>
                  <a:pt x="56387" y="0"/>
                </a:lnTo>
              </a:path>
            </a:pathLst>
          </a:custGeom>
          <a:ln w="6096">
            <a:solidFill>
              <a:srgbClr val="666666"/>
            </a:solidFill>
          </a:ln>
        </p:spPr>
        <p:txBody>
          <a:bodyPr wrap="square" lIns="0" tIns="0" rIns="0" bIns="0" rtlCol="0"/>
          <a:lstStyle/>
          <a:p>
            <a:endParaRPr/>
          </a:p>
        </p:txBody>
      </p:sp>
      <p:sp>
        <p:nvSpPr>
          <p:cNvPr id="26" name="object 26"/>
          <p:cNvSpPr/>
          <p:nvPr/>
        </p:nvSpPr>
        <p:spPr>
          <a:xfrm>
            <a:off x="5631179" y="5125211"/>
            <a:ext cx="56515" cy="0"/>
          </a:xfrm>
          <a:custGeom>
            <a:avLst/>
            <a:gdLst/>
            <a:ahLst/>
            <a:cxnLst/>
            <a:rect l="l" t="t" r="r" b="b"/>
            <a:pathLst>
              <a:path w="56514">
                <a:moveTo>
                  <a:pt x="0" y="0"/>
                </a:moveTo>
                <a:lnTo>
                  <a:pt x="56387" y="0"/>
                </a:lnTo>
              </a:path>
            </a:pathLst>
          </a:custGeom>
          <a:ln w="6096">
            <a:solidFill>
              <a:srgbClr val="666666"/>
            </a:solidFill>
          </a:ln>
        </p:spPr>
        <p:txBody>
          <a:bodyPr wrap="square" lIns="0" tIns="0" rIns="0" bIns="0" rtlCol="0"/>
          <a:lstStyle/>
          <a:p>
            <a:endParaRPr/>
          </a:p>
        </p:txBody>
      </p:sp>
      <p:sp>
        <p:nvSpPr>
          <p:cNvPr id="27" name="object 27"/>
          <p:cNvSpPr/>
          <p:nvPr/>
        </p:nvSpPr>
        <p:spPr>
          <a:xfrm>
            <a:off x="5631179" y="4421123"/>
            <a:ext cx="56515" cy="0"/>
          </a:xfrm>
          <a:custGeom>
            <a:avLst/>
            <a:gdLst/>
            <a:ahLst/>
            <a:cxnLst/>
            <a:rect l="l" t="t" r="r" b="b"/>
            <a:pathLst>
              <a:path w="56514">
                <a:moveTo>
                  <a:pt x="0" y="0"/>
                </a:moveTo>
                <a:lnTo>
                  <a:pt x="56387" y="0"/>
                </a:lnTo>
              </a:path>
            </a:pathLst>
          </a:custGeom>
          <a:ln w="6096">
            <a:solidFill>
              <a:srgbClr val="666666"/>
            </a:solidFill>
          </a:ln>
        </p:spPr>
        <p:txBody>
          <a:bodyPr wrap="square" lIns="0" tIns="0" rIns="0" bIns="0" rtlCol="0"/>
          <a:lstStyle/>
          <a:p>
            <a:endParaRPr/>
          </a:p>
        </p:txBody>
      </p:sp>
      <p:sp>
        <p:nvSpPr>
          <p:cNvPr id="28" name="object 28"/>
          <p:cNvSpPr/>
          <p:nvPr/>
        </p:nvSpPr>
        <p:spPr>
          <a:xfrm>
            <a:off x="5631179" y="3717035"/>
            <a:ext cx="56515" cy="0"/>
          </a:xfrm>
          <a:custGeom>
            <a:avLst/>
            <a:gdLst/>
            <a:ahLst/>
            <a:cxnLst/>
            <a:rect l="l" t="t" r="r" b="b"/>
            <a:pathLst>
              <a:path w="56514">
                <a:moveTo>
                  <a:pt x="0" y="0"/>
                </a:moveTo>
                <a:lnTo>
                  <a:pt x="56387" y="0"/>
                </a:lnTo>
              </a:path>
            </a:pathLst>
          </a:custGeom>
          <a:ln w="6096">
            <a:solidFill>
              <a:srgbClr val="666666"/>
            </a:solidFill>
          </a:ln>
        </p:spPr>
        <p:txBody>
          <a:bodyPr wrap="square" lIns="0" tIns="0" rIns="0" bIns="0" rtlCol="0"/>
          <a:lstStyle/>
          <a:p>
            <a:endParaRPr/>
          </a:p>
        </p:txBody>
      </p:sp>
      <p:sp>
        <p:nvSpPr>
          <p:cNvPr id="29" name="object 29"/>
          <p:cNvSpPr/>
          <p:nvPr/>
        </p:nvSpPr>
        <p:spPr>
          <a:xfrm>
            <a:off x="5631179" y="3012948"/>
            <a:ext cx="56515" cy="0"/>
          </a:xfrm>
          <a:custGeom>
            <a:avLst/>
            <a:gdLst/>
            <a:ahLst/>
            <a:cxnLst/>
            <a:rect l="l" t="t" r="r" b="b"/>
            <a:pathLst>
              <a:path w="56514">
                <a:moveTo>
                  <a:pt x="0" y="0"/>
                </a:moveTo>
                <a:lnTo>
                  <a:pt x="56387" y="0"/>
                </a:lnTo>
              </a:path>
            </a:pathLst>
          </a:custGeom>
          <a:ln w="6096">
            <a:solidFill>
              <a:srgbClr val="666666"/>
            </a:solidFill>
          </a:ln>
        </p:spPr>
        <p:txBody>
          <a:bodyPr wrap="square" lIns="0" tIns="0" rIns="0" bIns="0" rtlCol="0"/>
          <a:lstStyle/>
          <a:p>
            <a:endParaRPr/>
          </a:p>
        </p:txBody>
      </p:sp>
      <p:sp>
        <p:nvSpPr>
          <p:cNvPr id="30" name="object 30"/>
          <p:cNvSpPr/>
          <p:nvPr/>
        </p:nvSpPr>
        <p:spPr>
          <a:xfrm>
            <a:off x="5631179" y="2308860"/>
            <a:ext cx="56515" cy="0"/>
          </a:xfrm>
          <a:custGeom>
            <a:avLst/>
            <a:gdLst/>
            <a:ahLst/>
            <a:cxnLst/>
            <a:rect l="l" t="t" r="r" b="b"/>
            <a:pathLst>
              <a:path w="56514">
                <a:moveTo>
                  <a:pt x="0" y="0"/>
                </a:moveTo>
                <a:lnTo>
                  <a:pt x="56387" y="0"/>
                </a:lnTo>
              </a:path>
            </a:pathLst>
          </a:custGeom>
          <a:ln w="6096">
            <a:solidFill>
              <a:srgbClr val="666666"/>
            </a:solidFill>
          </a:ln>
        </p:spPr>
        <p:txBody>
          <a:bodyPr wrap="square" lIns="0" tIns="0" rIns="0" bIns="0" rtlCol="0"/>
          <a:lstStyle/>
          <a:p>
            <a:endParaRPr/>
          </a:p>
        </p:txBody>
      </p:sp>
      <p:sp>
        <p:nvSpPr>
          <p:cNvPr id="31" name="object 31"/>
          <p:cNvSpPr/>
          <p:nvPr/>
        </p:nvSpPr>
        <p:spPr>
          <a:xfrm>
            <a:off x="5631179" y="5829300"/>
            <a:ext cx="3919854" cy="0"/>
          </a:xfrm>
          <a:custGeom>
            <a:avLst/>
            <a:gdLst/>
            <a:ahLst/>
            <a:cxnLst/>
            <a:rect l="l" t="t" r="r" b="b"/>
            <a:pathLst>
              <a:path w="3919854">
                <a:moveTo>
                  <a:pt x="0" y="0"/>
                </a:moveTo>
                <a:lnTo>
                  <a:pt x="3919728" y="0"/>
                </a:lnTo>
              </a:path>
            </a:pathLst>
          </a:custGeom>
          <a:ln w="6096">
            <a:solidFill>
              <a:srgbClr val="666666"/>
            </a:solidFill>
          </a:ln>
        </p:spPr>
        <p:txBody>
          <a:bodyPr wrap="square" lIns="0" tIns="0" rIns="0" bIns="0" rtlCol="0"/>
          <a:lstStyle/>
          <a:p>
            <a:endParaRPr/>
          </a:p>
        </p:txBody>
      </p:sp>
      <p:sp>
        <p:nvSpPr>
          <p:cNvPr id="32" name="object 32"/>
          <p:cNvSpPr txBox="1"/>
          <p:nvPr/>
        </p:nvSpPr>
        <p:spPr>
          <a:xfrm>
            <a:off x="5355716" y="570544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33" name="object 33"/>
          <p:cNvSpPr txBox="1"/>
          <p:nvPr/>
        </p:nvSpPr>
        <p:spPr>
          <a:xfrm>
            <a:off x="5355716" y="500138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34" name="object 34"/>
          <p:cNvSpPr txBox="1"/>
          <p:nvPr/>
        </p:nvSpPr>
        <p:spPr>
          <a:xfrm>
            <a:off x="5355716" y="429755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35" name="object 35"/>
          <p:cNvSpPr txBox="1"/>
          <p:nvPr/>
        </p:nvSpPr>
        <p:spPr>
          <a:xfrm>
            <a:off x="5355716" y="359346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endParaRPr sz="1400">
              <a:latin typeface="Univers for BP Light"/>
              <a:cs typeface="Univers for BP Light"/>
            </a:endParaRPr>
          </a:p>
        </p:txBody>
      </p:sp>
      <p:sp>
        <p:nvSpPr>
          <p:cNvPr id="36" name="object 36"/>
          <p:cNvSpPr txBox="1"/>
          <p:nvPr/>
        </p:nvSpPr>
        <p:spPr>
          <a:xfrm>
            <a:off x="5355716" y="288937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37" name="object 37"/>
          <p:cNvSpPr txBox="1"/>
          <p:nvPr/>
        </p:nvSpPr>
        <p:spPr>
          <a:xfrm>
            <a:off x="5355716" y="218528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38" name="object 38"/>
          <p:cNvSpPr txBox="1"/>
          <p:nvPr/>
        </p:nvSpPr>
        <p:spPr>
          <a:xfrm>
            <a:off x="8688069" y="593679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39" name="object 39"/>
          <p:cNvSpPr txBox="1"/>
          <p:nvPr/>
        </p:nvSpPr>
        <p:spPr>
          <a:xfrm>
            <a:off x="5842508" y="4086352"/>
            <a:ext cx="924560"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Non-road*</a:t>
            </a:r>
            <a:endParaRPr sz="1400">
              <a:latin typeface="Univers for BP"/>
              <a:cs typeface="Univers for BP"/>
            </a:endParaRPr>
          </a:p>
        </p:txBody>
      </p:sp>
      <p:sp>
        <p:nvSpPr>
          <p:cNvPr id="40" name="object 40"/>
          <p:cNvSpPr txBox="1"/>
          <p:nvPr/>
        </p:nvSpPr>
        <p:spPr>
          <a:xfrm>
            <a:off x="5973826" y="4688078"/>
            <a:ext cx="580390"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Trucks</a:t>
            </a:r>
            <a:endParaRPr sz="1400">
              <a:latin typeface="Univers for BP"/>
              <a:cs typeface="Univers for BP"/>
            </a:endParaRPr>
          </a:p>
        </p:txBody>
      </p:sp>
      <p:sp>
        <p:nvSpPr>
          <p:cNvPr id="41" name="object 41"/>
          <p:cNvSpPr txBox="1"/>
          <p:nvPr/>
        </p:nvSpPr>
        <p:spPr>
          <a:xfrm>
            <a:off x="6032119" y="5347970"/>
            <a:ext cx="601345"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Cars**</a:t>
            </a:r>
            <a:endParaRPr sz="1400">
              <a:latin typeface="Univers for BP"/>
              <a:cs typeface="Univers for BP"/>
            </a:endParaRPr>
          </a:p>
        </p:txBody>
      </p:sp>
      <p:sp>
        <p:nvSpPr>
          <p:cNvPr id="42" name="object 42"/>
          <p:cNvSpPr/>
          <p:nvPr/>
        </p:nvSpPr>
        <p:spPr>
          <a:xfrm>
            <a:off x="876300" y="4002023"/>
            <a:ext cx="629920" cy="1826260"/>
          </a:xfrm>
          <a:custGeom>
            <a:avLst/>
            <a:gdLst/>
            <a:ahLst/>
            <a:cxnLst/>
            <a:rect l="l" t="t" r="r" b="b"/>
            <a:pathLst>
              <a:path w="629919" h="1826260">
                <a:moveTo>
                  <a:pt x="629412" y="0"/>
                </a:moveTo>
                <a:lnTo>
                  <a:pt x="0" y="0"/>
                </a:lnTo>
                <a:lnTo>
                  <a:pt x="0" y="1825752"/>
                </a:lnTo>
                <a:lnTo>
                  <a:pt x="629412" y="1825752"/>
                </a:lnTo>
                <a:lnTo>
                  <a:pt x="629412" y="0"/>
                </a:lnTo>
                <a:close/>
              </a:path>
            </a:pathLst>
          </a:custGeom>
          <a:solidFill>
            <a:srgbClr val="009EDF"/>
          </a:solidFill>
        </p:spPr>
        <p:txBody>
          <a:bodyPr wrap="square" lIns="0" tIns="0" rIns="0" bIns="0" rtlCol="0"/>
          <a:lstStyle/>
          <a:p>
            <a:endParaRPr/>
          </a:p>
        </p:txBody>
      </p:sp>
      <p:sp>
        <p:nvSpPr>
          <p:cNvPr id="43" name="object 43"/>
          <p:cNvSpPr/>
          <p:nvPr/>
        </p:nvSpPr>
        <p:spPr>
          <a:xfrm>
            <a:off x="4021835" y="3587496"/>
            <a:ext cx="629920" cy="2240280"/>
          </a:xfrm>
          <a:custGeom>
            <a:avLst/>
            <a:gdLst/>
            <a:ahLst/>
            <a:cxnLst/>
            <a:rect l="l" t="t" r="r" b="b"/>
            <a:pathLst>
              <a:path w="629920" h="2240279">
                <a:moveTo>
                  <a:pt x="629412" y="0"/>
                </a:moveTo>
                <a:lnTo>
                  <a:pt x="0" y="0"/>
                </a:lnTo>
                <a:lnTo>
                  <a:pt x="0" y="2240279"/>
                </a:lnTo>
                <a:lnTo>
                  <a:pt x="629412" y="2240279"/>
                </a:lnTo>
                <a:lnTo>
                  <a:pt x="629412" y="0"/>
                </a:lnTo>
                <a:close/>
              </a:path>
            </a:pathLst>
          </a:custGeom>
          <a:solidFill>
            <a:srgbClr val="009EDF"/>
          </a:solidFill>
        </p:spPr>
        <p:txBody>
          <a:bodyPr wrap="square" lIns="0" tIns="0" rIns="0" bIns="0" rtlCol="0"/>
          <a:lstStyle/>
          <a:p>
            <a:endParaRPr/>
          </a:p>
        </p:txBody>
      </p:sp>
      <p:sp>
        <p:nvSpPr>
          <p:cNvPr id="44" name="object 44"/>
          <p:cNvSpPr/>
          <p:nvPr/>
        </p:nvSpPr>
        <p:spPr>
          <a:xfrm>
            <a:off x="876300" y="4002023"/>
            <a:ext cx="629920" cy="1826260"/>
          </a:xfrm>
          <a:custGeom>
            <a:avLst/>
            <a:gdLst/>
            <a:ahLst/>
            <a:cxnLst/>
            <a:rect l="l" t="t" r="r" b="b"/>
            <a:pathLst>
              <a:path w="629919" h="1826260">
                <a:moveTo>
                  <a:pt x="0" y="0"/>
                </a:moveTo>
                <a:lnTo>
                  <a:pt x="629412" y="0"/>
                </a:lnTo>
                <a:lnTo>
                  <a:pt x="629412" y="1825752"/>
                </a:lnTo>
                <a:lnTo>
                  <a:pt x="0" y="1825752"/>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4021835" y="3587496"/>
            <a:ext cx="629920" cy="2240280"/>
          </a:xfrm>
          <a:custGeom>
            <a:avLst/>
            <a:gdLst/>
            <a:ahLst/>
            <a:cxnLst/>
            <a:rect l="l" t="t" r="r" b="b"/>
            <a:pathLst>
              <a:path w="629920" h="2240279">
                <a:moveTo>
                  <a:pt x="0" y="0"/>
                </a:moveTo>
                <a:lnTo>
                  <a:pt x="629412" y="0"/>
                </a:lnTo>
                <a:lnTo>
                  <a:pt x="629412" y="2240279"/>
                </a:lnTo>
                <a:lnTo>
                  <a:pt x="0" y="2240279"/>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2449067" y="2528316"/>
            <a:ext cx="629920" cy="429895"/>
          </a:xfrm>
          <a:custGeom>
            <a:avLst/>
            <a:gdLst/>
            <a:ahLst/>
            <a:cxnLst/>
            <a:rect l="l" t="t" r="r" b="b"/>
            <a:pathLst>
              <a:path w="629919" h="429894">
                <a:moveTo>
                  <a:pt x="0" y="429767"/>
                </a:moveTo>
                <a:lnTo>
                  <a:pt x="629412" y="429767"/>
                </a:lnTo>
                <a:lnTo>
                  <a:pt x="629412" y="0"/>
                </a:lnTo>
                <a:lnTo>
                  <a:pt x="0" y="0"/>
                </a:lnTo>
                <a:lnTo>
                  <a:pt x="0" y="429767"/>
                </a:lnTo>
                <a:close/>
              </a:path>
            </a:pathLst>
          </a:custGeom>
          <a:solidFill>
            <a:srgbClr val="FF9900"/>
          </a:solidFill>
        </p:spPr>
        <p:txBody>
          <a:bodyPr wrap="square" lIns="0" tIns="0" rIns="0" bIns="0" rtlCol="0"/>
          <a:lstStyle/>
          <a:p>
            <a:endParaRPr/>
          </a:p>
        </p:txBody>
      </p:sp>
      <p:sp>
        <p:nvSpPr>
          <p:cNvPr id="47" name="object 47"/>
          <p:cNvSpPr/>
          <p:nvPr/>
        </p:nvSpPr>
        <p:spPr>
          <a:xfrm>
            <a:off x="2449067" y="2528316"/>
            <a:ext cx="629920" cy="429895"/>
          </a:xfrm>
          <a:custGeom>
            <a:avLst/>
            <a:gdLst/>
            <a:ahLst/>
            <a:cxnLst/>
            <a:rect l="l" t="t" r="r" b="b"/>
            <a:pathLst>
              <a:path w="629919" h="429894">
                <a:moveTo>
                  <a:pt x="0" y="429767"/>
                </a:moveTo>
                <a:lnTo>
                  <a:pt x="629412" y="429767"/>
                </a:lnTo>
                <a:lnTo>
                  <a:pt x="629412" y="0"/>
                </a:lnTo>
                <a:lnTo>
                  <a:pt x="0" y="0"/>
                </a:lnTo>
                <a:lnTo>
                  <a:pt x="0" y="429767"/>
                </a:lnTo>
                <a:close/>
              </a:path>
            </a:pathLst>
          </a:custGeom>
          <a:ln w="9144">
            <a:solidFill>
              <a:srgbClr val="BEBEBE"/>
            </a:solidFill>
          </a:ln>
        </p:spPr>
        <p:txBody>
          <a:bodyPr wrap="square" lIns="0" tIns="0" rIns="0" bIns="0" rtlCol="0"/>
          <a:lstStyle/>
          <a:p>
            <a:endParaRPr/>
          </a:p>
        </p:txBody>
      </p:sp>
      <p:sp>
        <p:nvSpPr>
          <p:cNvPr id="48" name="object 48"/>
          <p:cNvSpPr/>
          <p:nvPr/>
        </p:nvSpPr>
        <p:spPr>
          <a:xfrm>
            <a:off x="1662683" y="2958083"/>
            <a:ext cx="629920" cy="1043940"/>
          </a:xfrm>
          <a:custGeom>
            <a:avLst/>
            <a:gdLst/>
            <a:ahLst/>
            <a:cxnLst/>
            <a:rect l="l" t="t" r="r" b="b"/>
            <a:pathLst>
              <a:path w="629919" h="1043939">
                <a:moveTo>
                  <a:pt x="0" y="1043939"/>
                </a:moveTo>
                <a:lnTo>
                  <a:pt x="629412" y="1043939"/>
                </a:lnTo>
                <a:lnTo>
                  <a:pt x="629412" y="0"/>
                </a:lnTo>
                <a:lnTo>
                  <a:pt x="0" y="0"/>
                </a:lnTo>
                <a:lnTo>
                  <a:pt x="0" y="1043939"/>
                </a:lnTo>
                <a:close/>
              </a:path>
            </a:pathLst>
          </a:custGeom>
          <a:solidFill>
            <a:srgbClr val="FBCA00"/>
          </a:solidFill>
        </p:spPr>
        <p:txBody>
          <a:bodyPr wrap="square" lIns="0" tIns="0" rIns="0" bIns="0" rtlCol="0"/>
          <a:lstStyle/>
          <a:p>
            <a:endParaRPr/>
          </a:p>
        </p:txBody>
      </p:sp>
      <p:sp>
        <p:nvSpPr>
          <p:cNvPr id="49" name="object 49"/>
          <p:cNvSpPr/>
          <p:nvPr/>
        </p:nvSpPr>
        <p:spPr>
          <a:xfrm>
            <a:off x="1662683" y="2958083"/>
            <a:ext cx="629920" cy="1043940"/>
          </a:xfrm>
          <a:custGeom>
            <a:avLst/>
            <a:gdLst/>
            <a:ahLst/>
            <a:cxnLst/>
            <a:rect l="l" t="t" r="r" b="b"/>
            <a:pathLst>
              <a:path w="629919" h="1043939">
                <a:moveTo>
                  <a:pt x="0" y="1043939"/>
                </a:moveTo>
                <a:lnTo>
                  <a:pt x="629412" y="1043939"/>
                </a:lnTo>
                <a:lnTo>
                  <a:pt x="629412" y="0"/>
                </a:lnTo>
                <a:lnTo>
                  <a:pt x="0" y="0"/>
                </a:lnTo>
                <a:lnTo>
                  <a:pt x="0" y="1043939"/>
                </a:lnTo>
                <a:close/>
              </a:path>
            </a:pathLst>
          </a:custGeom>
          <a:ln w="9143">
            <a:solidFill>
              <a:srgbClr val="BEBEBE"/>
            </a:solidFill>
          </a:ln>
        </p:spPr>
        <p:txBody>
          <a:bodyPr wrap="square" lIns="0" tIns="0" rIns="0" bIns="0" rtlCol="0"/>
          <a:lstStyle/>
          <a:p>
            <a:endParaRPr/>
          </a:p>
        </p:txBody>
      </p:sp>
      <p:sp>
        <p:nvSpPr>
          <p:cNvPr id="50" name="object 50"/>
          <p:cNvSpPr/>
          <p:nvPr/>
        </p:nvSpPr>
        <p:spPr>
          <a:xfrm>
            <a:off x="3235451" y="2528316"/>
            <a:ext cx="629920" cy="1059180"/>
          </a:xfrm>
          <a:custGeom>
            <a:avLst/>
            <a:gdLst/>
            <a:ahLst/>
            <a:cxnLst/>
            <a:rect l="l" t="t" r="r" b="b"/>
            <a:pathLst>
              <a:path w="629920" h="1059179">
                <a:moveTo>
                  <a:pt x="0" y="1059179"/>
                </a:moveTo>
                <a:lnTo>
                  <a:pt x="629412" y="1059179"/>
                </a:lnTo>
                <a:lnTo>
                  <a:pt x="629412" y="0"/>
                </a:lnTo>
                <a:lnTo>
                  <a:pt x="0" y="0"/>
                </a:lnTo>
                <a:lnTo>
                  <a:pt x="0" y="1059179"/>
                </a:lnTo>
                <a:close/>
              </a:path>
            </a:pathLst>
          </a:custGeom>
          <a:solidFill>
            <a:srgbClr val="6633C8"/>
          </a:solidFill>
        </p:spPr>
        <p:txBody>
          <a:bodyPr wrap="square" lIns="0" tIns="0" rIns="0" bIns="0" rtlCol="0"/>
          <a:lstStyle/>
          <a:p>
            <a:endParaRPr/>
          </a:p>
        </p:txBody>
      </p:sp>
      <p:sp>
        <p:nvSpPr>
          <p:cNvPr id="51" name="object 51"/>
          <p:cNvSpPr/>
          <p:nvPr/>
        </p:nvSpPr>
        <p:spPr>
          <a:xfrm>
            <a:off x="3235451" y="2528316"/>
            <a:ext cx="629920" cy="1059180"/>
          </a:xfrm>
          <a:custGeom>
            <a:avLst/>
            <a:gdLst/>
            <a:ahLst/>
            <a:cxnLst/>
            <a:rect l="l" t="t" r="r" b="b"/>
            <a:pathLst>
              <a:path w="629920" h="1059179">
                <a:moveTo>
                  <a:pt x="0" y="1059179"/>
                </a:moveTo>
                <a:lnTo>
                  <a:pt x="629412" y="1059179"/>
                </a:lnTo>
                <a:lnTo>
                  <a:pt x="629412" y="0"/>
                </a:lnTo>
                <a:lnTo>
                  <a:pt x="0" y="0"/>
                </a:lnTo>
                <a:lnTo>
                  <a:pt x="0" y="1059179"/>
                </a:lnTo>
                <a:close/>
              </a:path>
            </a:pathLst>
          </a:custGeom>
          <a:ln w="9144">
            <a:solidFill>
              <a:srgbClr val="BEBEBE"/>
            </a:solidFill>
          </a:ln>
        </p:spPr>
        <p:txBody>
          <a:bodyPr wrap="square" lIns="0" tIns="0" rIns="0" bIns="0" rtlCol="0"/>
          <a:lstStyle/>
          <a:p>
            <a:endParaRPr/>
          </a:p>
        </p:txBody>
      </p:sp>
      <p:sp>
        <p:nvSpPr>
          <p:cNvPr id="52" name="object 52"/>
          <p:cNvSpPr/>
          <p:nvPr/>
        </p:nvSpPr>
        <p:spPr>
          <a:xfrm>
            <a:off x="798576" y="2330195"/>
            <a:ext cx="0" cy="3497579"/>
          </a:xfrm>
          <a:custGeom>
            <a:avLst/>
            <a:gdLst/>
            <a:ahLst/>
            <a:cxnLst/>
            <a:rect l="l" t="t" r="r" b="b"/>
            <a:pathLst>
              <a:path h="3497579">
                <a:moveTo>
                  <a:pt x="0" y="3497579"/>
                </a:moveTo>
                <a:lnTo>
                  <a:pt x="0" y="0"/>
                </a:lnTo>
              </a:path>
            </a:pathLst>
          </a:custGeom>
          <a:ln w="6096">
            <a:solidFill>
              <a:srgbClr val="666666"/>
            </a:solidFill>
          </a:ln>
        </p:spPr>
        <p:txBody>
          <a:bodyPr wrap="square" lIns="0" tIns="0" rIns="0" bIns="0" rtlCol="0"/>
          <a:lstStyle/>
          <a:p>
            <a:endParaRPr/>
          </a:p>
        </p:txBody>
      </p:sp>
      <p:sp>
        <p:nvSpPr>
          <p:cNvPr id="53" name="object 53"/>
          <p:cNvSpPr/>
          <p:nvPr/>
        </p:nvSpPr>
        <p:spPr>
          <a:xfrm>
            <a:off x="798576" y="5827776"/>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54" name="object 54"/>
          <p:cNvSpPr/>
          <p:nvPr/>
        </p:nvSpPr>
        <p:spPr>
          <a:xfrm>
            <a:off x="798576" y="5128259"/>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55" name="object 55"/>
          <p:cNvSpPr/>
          <p:nvPr/>
        </p:nvSpPr>
        <p:spPr>
          <a:xfrm>
            <a:off x="798576" y="4428744"/>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56" name="object 56"/>
          <p:cNvSpPr/>
          <p:nvPr/>
        </p:nvSpPr>
        <p:spPr>
          <a:xfrm>
            <a:off x="798576" y="3729228"/>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57" name="object 57"/>
          <p:cNvSpPr/>
          <p:nvPr/>
        </p:nvSpPr>
        <p:spPr>
          <a:xfrm>
            <a:off x="798576" y="3029711"/>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58" name="object 58"/>
          <p:cNvSpPr/>
          <p:nvPr/>
        </p:nvSpPr>
        <p:spPr>
          <a:xfrm>
            <a:off x="798576" y="2330195"/>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59" name="object 59"/>
          <p:cNvSpPr/>
          <p:nvPr/>
        </p:nvSpPr>
        <p:spPr>
          <a:xfrm>
            <a:off x="798576" y="5827776"/>
            <a:ext cx="3931920" cy="0"/>
          </a:xfrm>
          <a:custGeom>
            <a:avLst/>
            <a:gdLst/>
            <a:ahLst/>
            <a:cxnLst/>
            <a:rect l="l" t="t" r="r" b="b"/>
            <a:pathLst>
              <a:path w="3931920">
                <a:moveTo>
                  <a:pt x="0" y="0"/>
                </a:moveTo>
                <a:lnTo>
                  <a:pt x="3931920" y="0"/>
                </a:lnTo>
              </a:path>
            </a:pathLst>
          </a:custGeom>
          <a:ln w="6096">
            <a:solidFill>
              <a:srgbClr val="666666"/>
            </a:solidFill>
          </a:ln>
        </p:spPr>
        <p:txBody>
          <a:bodyPr wrap="square" lIns="0" tIns="0" rIns="0" bIns="0" rtlCol="0"/>
          <a:lstStyle/>
          <a:p>
            <a:endParaRPr/>
          </a:p>
        </p:txBody>
      </p:sp>
      <p:sp>
        <p:nvSpPr>
          <p:cNvPr id="60" name="object 60"/>
          <p:cNvSpPr txBox="1"/>
          <p:nvPr/>
        </p:nvSpPr>
        <p:spPr>
          <a:xfrm>
            <a:off x="521614" y="570484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61" name="object 61"/>
          <p:cNvSpPr txBox="1"/>
          <p:nvPr/>
        </p:nvSpPr>
        <p:spPr>
          <a:xfrm>
            <a:off x="521614" y="500507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62" name="object 62"/>
          <p:cNvSpPr txBox="1"/>
          <p:nvPr/>
        </p:nvSpPr>
        <p:spPr>
          <a:xfrm>
            <a:off x="521614" y="430555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63" name="object 63"/>
          <p:cNvSpPr txBox="1"/>
          <p:nvPr/>
        </p:nvSpPr>
        <p:spPr>
          <a:xfrm>
            <a:off x="521614" y="360565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endParaRPr sz="1400">
              <a:latin typeface="Univers for BP Light"/>
              <a:cs typeface="Univers for BP Light"/>
            </a:endParaRPr>
          </a:p>
        </p:txBody>
      </p:sp>
      <p:sp>
        <p:nvSpPr>
          <p:cNvPr id="64" name="object 64"/>
          <p:cNvSpPr txBox="1"/>
          <p:nvPr/>
        </p:nvSpPr>
        <p:spPr>
          <a:xfrm>
            <a:off x="521614" y="290588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65" name="object 65"/>
          <p:cNvSpPr txBox="1"/>
          <p:nvPr/>
        </p:nvSpPr>
        <p:spPr>
          <a:xfrm>
            <a:off x="521614" y="220637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66" name="object 66"/>
          <p:cNvSpPr txBox="1"/>
          <p:nvPr/>
        </p:nvSpPr>
        <p:spPr>
          <a:xfrm>
            <a:off x="980947" y="593618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67" name="object 67"/>
          <p:cNvSpPr txBox="1"/>
          <p:nvPr/>
        </p:nvSpPr>
        <p:spPr>
          <a:xfrm>
            <a:off x="4127119" y="593618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68" name="object 68"/>
          <p:cNvSpPr txBox="1"/>
          <p:nvPr/>
        </p:nvSpPr>
        <p:spPr>
          <a:xfrm>
            <a:off x="1595374" y="4082669"/>
            <a:ext cx="767080" cy="375285"/>
          </a:xfrm>
          <a:prstGeom prst="rect">
            <a:avLst/>
          </a:prstGeom>
        </p:spPr>
        <p:txBody>
          <a:bodyPr vert="horz" wrap="square" lIns="0" tIns="0" rIns="0" bIns="0" rtlCol="0">
            <a:spAutoFit/>
          </a:bodyPr>
          <a:lstStyle/>
          <a:p>
            <a:pPr marL="12700" marR="5080" indent="57785">
              <a:lnSpc>
                <a:spcPts val="1390"/>
              </a:lnSpc>
            </a:pPr>
            <a:r>
              <a:rPr sz="1400" spc="-5" dirty="0">
                <a:latin typeface="Univers for BP"/>
                <a:cs typeface="Univers for BP"/>
              </a:rPr>
              <a:t>Income  per</a:t>
            </a:r>
            <a:r>
              <a:rPr sz="1400" spc="-75" dirty="0">
                <a:latin typeface="Univers for BP"/>
                <a:cs typeface="Univers for BP"/>
              </a:rPr>
              <a:t> </a:t>
            </a:r>
            <a:r>
              <a:rPr sz="1400" spc="-5" dirty="0">
                <a:latin typeface="Univers for BP"/>
                <a:cs typeface="Univers for BP"/>
              </a:rPr>
              <a:t>head</a:t>
            </a:r>
            <a:endParaRPr sz="1400">
              <a:latin typeface="Univers for BP"/>
              <a:cs typeface="Univers for BP"/>
            </a:endParaRPr>
          </a:p>
        </p:txBody>
      </p:sp>
      <p:sp>
        <p:nvSpPr>
          <p:cNvPr id="69" name="object 69"/>
          <p:cNvSpPr txBox="1"/>
          <p:nvPr/>
        </p:nvSpPr>
        <p:spPr>
          <a:xfrm>
            <a:off x="3116707" y="3636771"/>
            <a:ext cx="838835" cy="375285"/>
          </a:xfrm>
          <a:prstGeom prst="rect">
            <a:avLst/>
          </a:prstGeom>
        </p:spPr>
        <p:txBody>
          <a:bodyPr vert="horz" wrap="square" lIns="0" tIns="0" rIns="0" bIns="0" rtlCol="0">
            <a:spAutoFit/>
          </a:bodyPr>
          <a:lstStyle/>
          <a:p>
            <a:pPr marL="190500" marR="5080" indent="-178435">
              <a:lnSpc>
                <a:spcPts val="1390"/>
              </a:lnSpc>
            </a:pPr>
            <a:r>
              <a:rPr sz="1400" spc="-10" dirty="0">
                <a:latin typeface="Univers for BP"/>
                <a:cs typeface="Univers for BP"/>
              </a:rPr>
              <a:t>E</a:t>
            </a:r>
            <a:r>
              <a:rPr sz="1400" dirty="0">
                <a:latin typeface="Univers for BP"/>
                <a:cs typeface="Univers for BP"/>
              </a:rPr>
              <a:t>ff</a:t>
            </a:r>
            <a:r>
              <a:rPr sz="1400" spc="5" dirty="0">
                <a:latin typeface="Univers for BP"/>
                <a:cs typeface="Univers for BP"/>
              </a:rPr>
              <a:t>i</a:t>
            </a:r>
            <a:r>
              <a:rPr sz="1400" dirty="0">
                <a:latin typeface="Univers for BP"/>
                <a:cs typeface="Univers for BP"/>
              </a:rPr>
              <a:t>ci</a:t>
            </a:r>
            <a:r>
              <a:rPr sz="1400" spc="-15" dirty="0">
                <a:latin typeface="Univers for BP"/>
                <a:cs typeface="Univers for BP"/>
              </a:rPr>
              <a:t>e</a:t>
            </a:r>
            <a:r>
              <a:rPr sz="1400" spc="-10" dirty="0">
                <a:latin typeface="Univers for BP"/>
                <a:cs typeface="Univers for BP"/>
              </a:rPr>
              <a:t>n</a:t>
            </a:r>
            <a:r>
              <a:rPr sz="1400" dirty="0">
                <a:latin typeface="Univers for BP"/>
                <a:cs typeface="Univers for BP"/>
              </a:rPr>
              <a:t>cy  </a:t>
            </a:r>
            <a:r>
              <a:rPr sz="1400" spc="-5" dirty="0">
                <a:latin typeface="Univers for BP"/>
                <a:cs typeface="Univers for BP"/>
              </a:rPr>
              <a:t>gains</a:t>
            </a:r>
            <a:endParaRPr sz="1400">
              <a:latin typeface="Univers for BP"/>
              <a:cs typeface="Univers for BP"/>
            </a:endParaRPr>
          </a:p>
        </p:txBody>
      </p:sp>
      <p:sp>
        <p:nvSpPr>
          <p:cNvPr id="70" name="object 70"/>
          <p:cNvSpPr txBox="1"/>
          <p:nvPr/>
        </p:nvSpPr>
        <p:spPr>
          <a:xfrm>
            <a:off x="2298954" y="2028063"/>
            <a:ext cx="934719" cy="375285"/>
          </a:xfrm>
          <a:prstGeom prst="rect">
            <a:avLst/>
          </a:prstGeom>
        </p:spPr>
        <p:txBody>
          <a:bodyPr vert="horz" wrap="square" lIns="0" tIns="0" rIns="0" bIns="0" rtlCol="0">
            <a:spAutoFit/>
          </a:bodyPr>
          <a:lstStyle/>
          <a:p>
            <a:pPr marL="165100" marR="5080" indent="-152400">
              <a:lnSpc>
                <a:spcPts val="1390"/>
              </a:lnSpc>
            </a:pPr>
            <a:r>
              <a:rPr sz="1400" spc="-10" dirty="0">
                <a:latin typeface="Univers for BP"/>
                <a:cs typeface="Univers for BP"/>
              </a:rPr>
              <a:t>Popu</a:t>
            </a:r>
            <a:r>
              <a:rPr sz="1400" dirty="0">
                <a:latin typeface="Univers for BP"/>
                <a:cs typeface="Univers for BP"/>
              </a:rPr>
              <a:t>lati</a:t>
            </a:r>
            <a:r>
              <a:rPr sz="1400" spc="-10" dirty="0">
                <a:latin typeface="Univers for BP"/>
                <a:cs typeface="Univers for BP"/>
              </a:rPr>
              <a:t>o</a:t>
            </a:r>
            <a:r>
              <a:rPr sz="1400" dirty="0">
                <a:latin typeface="Univers for BP"/>
                <a:cs typeface="Univers for BP"/>
              </a:rPr>
              <a:t>n  </a:t>
            </a:r>
            <a:r>
              <a:rPr sz="1400" spc="-5" dirty="0">
                <a:latin typeface="Univers for BP"/>
                <a:cs typeface="Univers for BP"/>
              </a:rPr>
              <a:t>growth</a:t>
            </a:r>
            <a:endParaRPr sz="1400">
              <a:latin typeface="Univers for BP"/>
              <a:cs typeface="Univers for BP"/>
            </a:endParaRPr>
          </a:p>
        </p:txBody>
      </p:sp>
      <p:sp>
        <p:nvSpPr>
          <p:cNvPr id="71" name="object 71"/>
          <p:cNvSpPr txBox="1"/>
          <p:nvPr/>
        </p:nvSpPr>
        <p:spPr>
          <a:xfrm>
            <a:off x="5511165" y="5936792"/>
            <a:ext cx="1783714" cy="524510"/>
          </a:xfrm>
          <a:prstGeom prst="rect">
            <a:avLst/>
          </a:prstGeom>
        </p:spPr>
        <p:txBody>
          <a:bodyPr vert="horz" wrap="square" lIns="0" tIns="0" rIns="0" bIns="0" rtlCol="0">
            <a:spAutoFit/>
          </a:bodyPr>
          <a:lstStyle/>
          <a:p>
            <a:pPr marL="576580">
              <a:lnSpc>
                <a:spcPct val="100000"/>
              </a:lnSpc>
            </a:pPr>
            <a:r>
              <a:rPr sz="1400" b="0" spc="-5" dirty="0">
                <a:latin typeface="Univers for BP Light"/>
                <a:cs typeface="Univers for BP Light"/>
              </a:rPr>
              <a:t>2016</a:t>
            </a:r>
            <a:endParaRPr sz="1400">
              <a:latin typeface="Univers for BP Light"/>
              <a:cs typeface="Univers for BP Light"/>
            </a:endParaRPr>
          </a:p>
          <a:p>
            <a:pPr marL="12700">
              <a:lnSpc>
                <a:spcPct val="100000"/>
              </a:lnSpc>
              <a:spcBef>
                <a:spcPts val="844"/>
              </a:spcBef>
            </a:pPr>
            <a:r>
              <a:rPr sz="1200" b="0" spc="-5" dirty="0">
                <a:solidFill>
                  <a:srgbClr val="666666"/>
                </a:solidFill>
                <a:latin typeface="Univers for BP Light"/>
                <a:cs typeface="Univers for BP Light"/>
              </a:rPr>
              <a:t>*Aviation, Marine </a:t>
            </a:r>
            <a:r>
              <a:rPr sz="1200" b="0" dirty="0">
                <a:solidFill>
                  <a:srgbClr val="666666"/>
                </a:solidFill>
                <a:latin typeface="Univers for BP Light"/>
                <a:cs typeface="Univers for BP Light"/>
              </a:rPr>
              <a:t>and</a:t>
            </a:r>
            <a:r>
              <a:rPr sz="1200" b="0" spc="-70" dirty="0">
                <a:solidFill>
                  <a:srgbClr val="666666"/>
                </a:solidFill>
                <a:latin typeface="Univers for BP Light"/>
                <a:cs typeface="Univers for BP Light"/>
              </a:rPr>
              <a:t> </a:t>
            </a:r>
            <a:r>
              <a:rPr sz="1200" b="0" dirty="0">
                <a:solidFill>
                  <a:srgbClr val="666666"/>
                </a:solidFill>
                <a:latin typeface="Univers for BP Light"/>
                <a:cs typeface="Univers for BP Light"/>
              </a:rPr>
              <a:t>Rail</a:t>
            </a:r>
            <a:endParaRPr sz="1200">
              <a:latin typeface="Univers for BP Light"/>
              <a:cs typeface="Univers for BP Light"/>
            </a:endParaRPr>
          </a:p>
        </p:txBody>
      </p:sp>
      <p:sp>
        <p:nvSpPr>
          <p:cNvPr id="72" name="object 72"/>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73" name="object 73"/>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74" name="object 7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5" name="object 75"/>
          <p:cNvSpPr txBox="1"/>
          <p:nvPr/>
        </p:nvSpPr>
        <p:spPr>
          <a:xfrm>
            <a:off x="5511165" y="6433515"/>
            <a:ext cx="2057400" cy="210185"/>
          </a:xfrm>
          <a:prstGeom prst="rect">
            <a:avLst/>
          </a:prstGeom>
        </p:spPr>
        <p:txBody>
          <a:bodyPr vert="horz" wrap="square" lIns="0" tIns="6985" rIns="0" bIns="0" rtlCol="0">
            <a:spAutoFit/>
          </a:bodyPr>
          <a:lstStyle/>
          <a:p>
            <a:pPr marL="12700">
              <a:lnSpc>
                <a:spcPct val="100000"/>
              </a:lnSpc>
              <a:spcBef>
                <a:spcPts val="55"/>
              </a:spcBef>
            </a:pPr>
            <a:r>
              <a:rPr sz="1200" b="0" spc="-5" dirty="0">
                <a:solidFill>
                  <a:srgbClr val="666666"/>
                </a:solidFill>
                <a:latin typeface="Univers for BP Light"/>
                <a:cs typeface="Univers for BP Light"/>
              </a:rPr>
              <a:t>**Includes </a:t>
            </a:r>
            <a:r>
              <a:rPr sz="1200" b="0" spc="5" dirty="0">
                <a:solidFill>
                  <a:srgbClr val="666666"/>
                </a:solidFill>
                <a:latin typeface="Univers for BP Light"/>
                <a:cs typeface="Univers for BP Light"/>
              </a:rPr>
              <a:t>2- </a:t>
            </a:r>
            <a:r>
              <a:rPr sz="1200" b="0" dirty="0">
                <a:solidFill>
                  <a:srgbClr val="666666"/>
                </a:solidFill>
                <a:latin typeface="Univers for BP Light"/>
                <a:cs typeface="Univers for BP Light"/>
              </a:rPr>
              <a:t>and 3-</a:t>
            </a:r>
            <a:r>
              <a:rPr sz="1200" b="0" spc="-7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wheelers</a:t>
            </a:r>
            <a:endParaRPr sz="1200">
              <a:latin typeface="Univers for BP Light"/>
              <a:cs typeface="Univers for BP Light"/>
            </a:endParaRPr>
          </a:p>
        </p:txBody>
      </p:sp>
      <p:sp>
        <p:nvSpPr>
          <p:cNvPr id="76" name="object 76"/>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32</a:t>
            </a:fld>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281034" cy="361950"/>
          </a:xfrm>
          <a:prstGeom prst="rect">
            <a:avLst/>
          </a:prstGeom>
        </p:spPr>
        <p:txBody>
          <a:bodyPr vert="horz" wrap="square" lIns="0" tIns="0" rIns="0" bIns="0" rtlCol="0">
            <a:spAutoFit/>
          </a:bodyPr>
          <a:lstStyle/>
          <a:p>
            <a:pPr marL="12700">
              <a:lnSpc>
                <a:spcPct val="100000"/>
              </a:lnSpc>
            </a:pPr>
            <a:r>
              <a:rPr spc="-5" dirty="0"/>
              <a:t>...as the impact of rising prosperity is offset by efficiency</a:t>
            </a:r>
            <a:r>
              <a:rPr spc="275" dirty="0"/>
              <a:t> </a:t>
            </a:r>
            <a:r>
              <a:rPr spc="-5" dirty="0"/>
              <a:t>gains</a:t>
            </a:r>
          </a:p>
        </p:txBody>
      </p:sp>
      <p:sp>
        <p:nvSpPr>
          <p:cNvPr id="3" name="object 3"/>
          <p:cNvSpPr txBox="1"/>
          <p:nvPr/>
        </p:nvSpPr>
        <p:spPr>
          <a:xfrm>
            <a:off x="508812" y="1345946"/>
            <a:ext cx="8881745" cy="4826000"/>
          </a:xfrm>
          <a:prstGeom prst="rect">
            <a:avLst/>
          </a:prstGeom>
        </p:spPr>
        <p:txBody>
          <a:bodyPr vert="horz" wrap="square" lIns="0" tIns="0" rIns="0" bIns="0" rtlCol="0">
            <a:spAutoFit/>
          </a:bodyPr>
          <a:lstStyle/>
          <a:p>
            <a:pPr marL="287020" marR="23114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Increasing prosperity </a:t>
            </a:r>
            <a:r>
              <a:rPr sz="1800" b="0" dirty="0">
                <a:latin typeface="Univers for BP Light"/>
                <a:cs typeface="Univers for BP Light"/>
              </a:rPr>
              <a:t>in </a:t>
            </a:r>
            <a:r>
              <a:rPr sz="1800" b="0" spc="-5" dirty="0">
                <a:latin typeface="Univers for BP Light"/>
                <a:cs typeface="Univers for BP Light"/>
              </a:rPr>
              <a:t>developing economies causes </a:t>
            </a:r>
            <a:r>
              <a:rPr sz="1800" b="0" dirty="0">
                <a:latin typeface="Univers for BP Light"/>
                <a:cs typeface="Univers for BP Light"/>
              </a:rPr>
              <a:t>the </a:t>
            </a:r>
            <a:r>
              <a:rPr sz="1800" b="0" spc="-5" dirty="0">
                <a:latin typeface="Univers for BP Light"/>
                <a:cs typeface="Univers for BP Light"/>
              </a:rPr>
              <a:t>demand </a:t>
            </a:r>
            <a:r>
              <a:rPr sz="1800" b="0" dirty="0">
                <a:latin typeface="Univers for BP Light"/>
                <a:cs typeface="Univers for BP Light"/>
              </a:rPr>
              <a:t>for </a:t>
            </a:r>
            <a:r>
              <a:rPr sz="1800" b="0" spc="-5" dirty="0">
                <a:latin typeface="Univers for BP Light"/>
                <a:cs typeface="Univers for BP Light"/>
              </a:rPr>
              <a:t>transport </a:t>
            </a:r>
            <a:r>
              <a:rPr sz="1800" b="0" dirty="0">
                <a:latin typeface="Univers for BP Light"/>
                <a:cs typeface="Univers for BP Light"/>
              </a:rPr>
              <a:t>to  </a:t>
            </a:r>
            <a:r>
              <a:rPr sz="1800" b="0" spc="-5" dirty="0">
                <a:latin typeface="Univers for BP Light"/>
                <a:cs typeface="Univers for BP Light"/>
              </a:rPr>
              <a:t>increase, </a:t>
            </a:r>
            <a:r>
              <a:rPr sz="1800" b="0" dirty="0">
                <a:latin typeface="Univers for BP Light"/>
                <a:cs typeface="Univers for BP Light"/>
              </a:rPr>
              <a:t>with the </a:t>
            </a:r>
            <a:r>
              <a:rPr sz="1800" b="0" spc="-5" dirty="0">
                <a:latin typeface="Univers for BP Light"/>
                <a:cs typeface="Univers for BP Light"/>
              </a:rPr>
              <a:t>impact </a:t>
            </a:r>
            <a:r>
              <a:rPr sz="1800" b="0" dirty="0">
                <a:latin typeface="Univers for BP Light"/>
                <a:cs typeface="Univers for BP Light"/>
              </a:rPr>
              <a:t>on </a:t>
            </a:r>
            <a:r>
              <a:rPr sz="1800" b="0" spc="-5" dirty="0">
                <a:latin typeface="Univers for BP Light"/>
                <a:cs typeface="Univers for BP Light"/>
              </a:rPr>
              <a:t>fuel demand largely offset </a:t>
            </a:r>
            <a:r>
              <a:rPr sz="1800" b="0" dirty="0">
                <a:latin typeface="Univers for BP Light"/>
                <a:cs typeface="Univers for BP Light"/>
              </a:rPr>
              <a:t>by </a:t>
            </a:r>
            <a:r>
              <a:rPr sz="1800" b="0" spc="-5" dirty="0">
                <a:latin typeface="Univers for BP Light"/>
                <a:cs typeface="Univers for BP Light"/>
              </a:rPr>
              <a:t>efficiency</a:t>
            </a:r>
            <a:r>
              <a:rPr sz="1800" b="0" spc="110" dirty="0">
                <a:latin typeface="Univers for BP Light"/>
                <a:cs typeface="Univers for BP Light"/>
              </a:rPr>
              <a:t> </a:t>
            </a:r>
            <a:r>
              <a:rPr sz="1800" b="0" spc="-5" dirty="0">
                <a:latin typeface="Univers for BP Light"/>
                <a:cs typeface="Univers for BP Light"/>
              </a:rPr>
              <a:t>gains.</a:t>
            </a:r>
            <a:endParaRPr sz="1800">
              <a:latin typeface="Univers for BP Light"/>
              <a:cs typeface="Univers for BP Light"/>
            </a:endParaRPr>
          </a:p>
          <a:p>
            <a:pPr marL="287020" marR="10160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global demand </a:t>
            </a:r>
            <a:r>
              <a:rPr sz="1800" b="0" dirty="0">
                <a:latin typeface="Univers for BP Light"/>
                <a:cs typeface="Univers for BP Light"/>
              </a:rPr>
              <a:t>for </a:t>
            </a:r>
            <a:r>
              <a:rPr sz="1800" b="0" spc="-5" dirty="0">
                <a:latin typeface="Univers for BP Light"/>
                <a:cs typeface="Univers for BP Light"/>
              </a:rPr>
              <a:t>both passenger </a:t>
            </a:r>
            <a:r>
              <a:rPr sz="1800" b="0" dirty="0">
                <a:latin typeface="Univers for BP Light"/>
                <a:cs typeface="Univers for BP Light"/>
              </a:rPr>
              <a:t>and </a:t>
            </a:r>
            <a:r>
              <a:rPr sz="1800" b="0" spc="-5" dirty="0">
                <a:latin typeface="Univers for BP Light"/>
                <a:cs typeface="Univers for BP Light"/>
              </a:rPr>
              <a:t>freight transport services  more </a:t>
            </a:r>
            <a:r>
              <a:rPr sz="1800" b="0" dirty="0">
                <a:latin typeface="Univers for BP Light"/>
                <a:cs typeface="Univers for BP Light"/>
              </a:rPr>
              <a:t>than </a:t>
            </a:r>
            <a:r>
              <a:rPr sz="1800" b="0" spc="-5" dirty="0">
                <a:latin typeface="Univers for BP Light"/>
                <a:cs typeface="Univers for BP Light"/>
              </a:rPr>
              <a:t>double </a:t>
            </a:r>
            <a:r>
              <a:rPr sz="1800" b="0" dirty="0">
                <a:latin typeface="Univers for BP Light"/>
                <a:cs typeface="Univers for BP Light"/>
              </a:rPr>
              <a:t>by </a:t>
            </a:r>
            <a:r>
              <a:rPr sz="1800" b="0" spc="-5" dirty="0">
                <a:latin typeface="Univers for BP Light"/>
                <a:cs typeface="Univers for BP Light"/>
              </a:rPr>
              <a:t>2040. These patterns </a:t>
            </a:r>
            <a:r>
              <a:rPr sz="1800" b="0" dirty="0">
                <a:latin typeface="Univers for BP Light"/>
                <a:cs typeface="Univers for BP Light"/>
              </a:rPr>
              <a:t>are </a:t>
            </a:r>
            <a:r>
              <a:rPr sz="1800" b="0" spc="-5" dirty="0">
                <a:latin typeface="Univers for BP Light"/>
                <a:cs typeface="Univers for BP Light"/>
              </a:rPr>
              <a:t>broadly consistent </a:t>
            </a:r>
            <a:r>
              <a:rPr sz="1800" b="0" dirty="0">
                <a:latin typeface="Univers for BP Light"/>
                <a:cs typeface="Univers for BP Light"/>
              </a:rPr>
              <a:t>across </a:t>
            </a:r>
            <a:r>
              <a:rPr sz="1800" b="0" spc="-5" dirty="0">
                <a:latin typeface="Univers for BP Light"/>
                <a:cs typeface="Univers for BP Light"/>
              </a:rPr>
              <a:t>road,  aviation </a:t>
            </a:r>
            <a:r>
              <a:rPr sz="1800" b="0" dirty="0">
                <a:latin typeface="Univers for BP Light"/>
                <a:cs typeface="Univers for BP Light"/>
              </a:rPr>
              <a:t>and </a:t>
            </a:r>
            <a:r>
              <a:rPr sz="1800" b="0" spc="-5" dirty="0">
                <a:latin typeface="Univers for BP Light"/>
                <a:cs typeface="Univers for BP Light"/>
              </a:rPr>
              <a:t>marine. But </a:t>
            </a:r>
            <a:r>
              <a:rPr sz="1800" b="0" dirty="0">
                <a:latin typeface="Univers for BP Light"/>
                <a:cs typeface="Univers for BP Light"/>
              </a:rPr>
              <a:t>the </a:t>
            </a:r>
            <a:r>
              <a:rPr sz="1800" b="0" spc="-5" dirty="0">
                <a:latin typeface="Univers for BP Light"/>
                <a:cs typeface="Univers for BP Light"/>
              </a:rPr>
              <a:t>impact </a:t>
            </a:r>
            <a:r>
              <a:rPr sz="1800" b="0" dirty="0">
                <a:latin typeface="Univers for BP Light"/>
                <a:cs typeface="Univers for BP Light"/>
              </a:rPr>
              <a:t>on </a:t>
            </a:r>
            <a:r>
              <a:rPr sz="1800" b="0" spc="-5" dirty="0">
                <a:latin typeface="Univers for BP Light"/>
                <a:cs typeface="Univers for BP Light"/>
              </a:rPr>
              <a:t>transport fuel demand </a:t>
            </a:r>
            <a:r>
              <a:rPr sz="1800" b="0" dirty="0">
                <a:latin typeface="Univers for BP Light"/>
                <a:cs typeface="Univers for BP Light"/>
              </a:rPr>
              <a:t>is </a:t>
            </a:r>
            <a:r>
              <a:rPr sz="1800" b="0" spc="-5" dirty="0">
                <a:latin typeface="Univers for BP Light"/>
                <a:cs typeface="Univers for BP Light"/>
              </a:rPr>
              <a:t>largely offset </a:t>
            </a:r>
            <a:r>
              <a:rPr sz="1800" b="0" dirty="0">
                <a:latin typeface="Univers for BP Light"/>
                <a:cs typeface="Univers for BP Light"/>
              </a:rPr>
              <a:t>by  </a:t>
            </a:r>
            <a:r>
              <a:rPr sz="1800" b="0" spc="-5" dirty="0">
                <a:latin typeface="Univers for BP Light"/>
                <a:cs typeface="Univers for BP Light"/>
              </a:rPr>
              <a:t>efficiency gains: energy used </a:t>
            </a:r>
            <a:r>
              <a:rPr sz="1800" b="0" dirty="0">
                <a:latin typeface="Univers for BP Light"/>
                <a:cs typeface="Univers for BP Light"/>
              </a:rPr>
              <a:t>in </a:t>
            </a:r>
            <a:r>
              <a:rPr sz="1800" b="0" spc="-5" dirty="0">
                <a:latin typeface="Univers for BP Light"/>
                <a:cs typeface="Univers for BP Light"/>
              </a:rPr>
              <a:t>transport increases </a:t>
            </a:r>
            <a:r>
              <a:rPr sz="1800" b="0" dirty="0">
                <a:latin typeface="Univers for BP Light"/>
                <a:cs typeface="Univers for BP Light"/>
              </a:rPr>
              <a:t>by </a:t>
            </a:r>
            <a:r>
              <a:rPr sz="1800" b="0" spc="-5" dirty="0">
                <a:latin typeface="Univers for BP Light"/>
                <a:cs typeface="Univers for BP Light"/>
              </a:rPr>
              <a:t>only 25%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  far </a:t>
            </a:r>
            <a:r>
              <a:rPr sz="1800" b="0" spc="-5" dirty="0">
                <a:latin typeface="Univers for BP Light"/>
                <a:cs typeface="Univers for BP Light"/>
              </a:rPr>
              <a:t>slower </a:t>
            </a:r>
            <a:r>
              <a:rPr sz="1800" b="0" dirty="0">
                <a:latin typeface="Univers for BP Light"/>
                <a:cs typeface="Univers for BP Light"/>
              </a:rPr>
              <a:t>than the </a:t>
            </a:r>
            <a:r>
              <a:rPr sz="1800" b="0" spc="-5" dirty="0">
                <a:latin typeface="Univers for BP Light"/>
                <a:cs typeface="Univers for BP Light"/>
              </a:rPr>
              <a:t>80% increase during </a:t>
            </a:r>
            <a:r>
              <a:rPr sz="1800" b="0" dirty="0">
                <a:latin typeface="Univers for BP Light"/>
                <a:cs typeface="Univers for BP Light"/>
              </a:rPr>
              <a:t>the </a:t>
            </a:r>
            <a:r>
              <a:rPr sz="1800" b="0" spc="-5" dirty="0">
                <a:latin typeface="Univers for BP Light"/>
                <a:cs typeface="Univers for BP Light"/>
              </a:rPr>
              <a:t>previous </a:t>
            </a:r>
            <a:r>
              <a:rPr sz="1800" b="0" dirty="0">
                <a:latin typeface="Univers for BP Light"/>
                <a:cs typeface="Univers for BP Light"/>
              </a:rPr>
              <a:t>25 years – and </a:t>
            </a:r>
            <a:r>
              <a:rPr sz="1800" b="0" spc="-5" dirty="0">
                <a:latin typeface="Univers for BP Light"/>
                <a:cs typeface="Univers for BP Light"/>
              </a:rPr>
              <a:t>plateaus  towards </a:t>
            </a:r>
            <a:r>
              <a:rPr sz="1800" b="0" dirty="0">
                <a:latin typeface="Univers for BP Light"/>
                <a:cs typeface="Univers for BP Light"/>
              </a:rPr>
              <a:t>the </a:t>
            </a:r>
            <a:r>
              <a:rPr sz="1800" b="0" spc="-5" dirty="0">
                <a:latin typeface="Univers for BP Light"/>
                <a:cs typeface="Univers for BP Light"/>
              </a:rPr>
              <a:t>end of </a:t>
            </a:r>
            <a:r>
              <a:rPr sz="1800" b="0" dirty="0">
                <a:latin typeface="Univers for BP Light"/>
                <a:cs typeface="Univers for BP Light"/>
              </a:rPr>
              <a:t>the</a:t>
            </a:r>
            <a:r>
              <a:rPr sz="1800" b="0" spc="-15"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23431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Within </a:t>
            </a:r>
            <a:r>
              <a:rPr sz="1800" b="0" dirty="0">
                <a:latin typeface="Univers for BP Light"/>
                <a:cs typeface="Univers for BP Light"/>
              </a:rPr>
              <a:t>road </a:t>
            </a:r>
            <a:r>
              <a:rPr sz="1800" b="0" spc="-5" dirty="0">
                <a:latin typeface="Univers for BP Light"/>
                <a:cs typeface="Univers for BP Light"/>
              </a:rPr>
              <a:t>transport, </a:t>
            </a:r>
            <a:r>
              <a:rPr sz="1800" b="0" dirty="0">
                <a:latin typeface="Univers for BP Light"/>
                <a:cs typeface="Univers for BP Light"/>
              </a:rPr>
              <a:t>the </a:t>
            </a:r>
            <a:r>
              <a:rPr sz="1800" b="0" spc="-5" dirty="0">
                <a:latin typeface="Univers for BP Light"/>
                <a:cs typeface="Univers for BP Light"/>
              </a:rPr>
              <a:t>impact </a:t>
            </a:r>
            <a:r>
              <a:rPr sz="1800" b="0" dirty="0">
                <a:latin typeface="Univers for BP Light"/>
                <a:cs typeface="Univers for BP Light"/>
              </a:rPr>
              <a:t>from </a:t>
            </a:r>
            <a:r>
              <a:rPr sz="1800" b="0" spc="-5" dirty="0">
                <a:latin typeface="Univers for BP Light"/>
                <a:cs typeface="Univers for BP Light"/>
              </a:rPr>
              <a:t>increased ownership </a:t>
            </a:r>
            <a:r>
              <a:rPr sz="1800" b="0" dirty="0">
                <a:latin typeface="Univers for BP Light"/>
                <a:cs typeface="Univers for BP Light"/>
              </a:rPr>
              <a:t>and travel is </a:t>
            </a:r>
            <a:r>
              <a:rPr sz="1800" b="0" spc="-5" dirty="0">
                <a:latin typeface="Univers for BP Light"/>
                <a:cs typeface="Univers for BP Light"/>
              </a:rPr>
              <a:t>offset </a:t>
            </a:r>
            <a:r>
              <a:rPr sz="1800" b="0" dirty="0">
                <a:latin typeface="Univers for BP Light"/>
                <a:cs typeface="Univers for BP Light"/>
              </a:rPr>
              <a:t>by  </a:t>
            </a:r>
            <a:r>
              <a:rPr sz="1800" b="0" spc="-5" dirty="0">
                <a:latin typeface="Univers for BP Light"/>
                <a:cs typeface="Univers for BP Light"/>
              </a:rPr>
              <a:t>efficiency improvements, dampening </a:t>
            </a:r>
            <a:r>
              <a:rPr sz="1800" b="0" dirty="0">
                <a:latin typeface="Univers for BP Light"/>
                <a:cs typeface="Univers for BP Light"/>
              </a:rPr>
              <a:t>the </a:t>
            </a:r>
            <a:r>
              <a:rPr sz="1800" b="0" spc="-5" dirty="0">
                <a:latin typeface="Univers for BP Light"/>
                <a:cs typeface="Univers for BP Light"/>
              </a:rPr>
              <a:t>overall growth </a:t>
            </a:r>
            <a:r>
              <a:rPr sz="1800" b="0" dirty="0">
                <a:latin typeface="Univers for BP Light"/>
                <a:cs typeface="Univers for BP Light"/>
              </a:rPr>
              <a:t>of </a:t>
            </a:r>
            <a:r>
              <a:rPr sz="1800" b="0" spc="-5" dirty="0">
                <a:latin typeface="Univers for BP Light"/>
                <a:cs typeface="Univers for BP Light"/>
              </a:rPr>
              <a:t>fuel used </a:t>
            </a:r>
            <a:r>
              <a:rPr sz="1800" b="0" dirty="0">
                <a:latin typeface="Univers for BP Light"/>
                <a:cs typeface="Univers for BP Light"/>
              </a:rPr>
              <a:t>by cars and  </a:t>
            </a:r>
            <a:r>
              <a:rPr sz="1800" b="0" spc="-5" dirty="0">
                <a:latin typeface="Univers for BP Light"/>
                <a:cs typeface="Univers for BP Light"/>
              </a:rPr>
              <a:t>motorbikes. Growth </a:t>
            </a:r>
            <a:r>
              <a:rPr sz="1800" b="0" dirty="0">
                <a:latin typeface="Univers for BP Light"/>
                <a:cs typeface="Univers for BP Light"/>
              </a:rPr>
              <a:t>in </a:t>
            </a:r>
            <a:r>
              <a:rPr sz="1800" b="0" spc="-5" dirty="0">
                <a:latin typeface="Univers for BP Light"/>
                <a:cs typeface="Univers for BP Light"/>
              </a:rPr>
              <a:t>fuel demand </a:t>
            </a:r>
            <a:r>
              <a:rPr sz="1800" b="0" dirty="0">
                <a:latin typeface="Univers for BP Light"/>
                <a:cs typeface="Univers for BP Light"/>
              </a:rPr>
              <a:t>for </a:t>
            </a:r>
            <a:r>
              <a:rPr sz="1800" b="0" spc="-5" dirty="0">
                <a:latin typeface="Univers for BP Light"/>
                <a:cs typeface="Univers for BP Light"/>
              </a:rPr>
              <a:t>trucking </a:t>
            </a:r>
            <a:r>
              <a:rPr sz="1800" b="0" dirty="0">
                <a:latin typeface="Univers for BP Light"/>
                <a:cs typeface="Univers for BP Light"/>
              </a:rPr>
              <a:t>is </a:t>
            </a:r>
            <a:r>
              <a:rPr sz="1800" b="0" spc="-5" dirty="0">
                <a:latin typeface="Univers for BP Light"/>
                <a:cs typeface="Univers for BP Light"/>
              </a:rPr>
              <a:t>stronger, </a:t>
            </a:r>
            <a:r>
              <a:rPr sz="1800" b="0" dirty="0">
                <a:latin typeface="Univers for BP Light"/>
                <a:cs typeface="Univers for BP Light"/>
              </a:rPr>
              <a:t>with </a:t>
            </a:r>
            <a:r>
              <a:rPr sz="1800" b="0" spc="-5" dirty="0">
                <a:latin typeface="Univers for BP Light"/>
                <a:cs typeface="Univers for BP Light"/>
              </a:rPr>
              <a:t>increasing freight  activity </a:t>
            </a:r>
            <a:r>
              <a:rPr sz="1800" b="0" dirty="0">
                <a:latin typeface="Univers for BP Light"/>
                <a:cs typeface="Univers for BP Light"/>
              </a:rPr>
              <a:t>and </a:t>
            </a:r>
            <a:r>
              <a:rPr sz="1800" b="0" spc="-5" dirty="0">
                <a:latin typeface="Univers for BP Light"/>
                <a:cs typeface="Univers for BP Light"/>
              </a:rPr>
              <a:t>more modest efficiency gains causing </a:t>
            </a:r>
            <a:r>
              <a:rPr sz="1800" b="0" dirty="0">
                <a:latin typeface="Univers for BP Light"/>
                <a:cs typeface="Univers for BP Light"/>
              </a:rPr>
              <a:t>the share of </a:t>
            </a:r>
            <a:r>
              <a:rPr sz="1800" b="0" spc="-5" dirty="0">
                <a:latin typeface="Univers for BP Light"/>
                <a:cs typeface="Univers for BP Light"/>
              </a:rPr>
              <a:t>energy within  transport consumed </a:t>
            </a:r>
            <a:r>
              <a:rPr sz="1800" b="0" dirty="0">
                <a:latin typeface="Univers for BP Light"/>
                <a:cs typeface="Univers for BP Light"/>
              </a:rPr>
              <a:t>by trucks to </a:t>
            </a:r>
            <a:r>
              <a:rPr sz="1800" b="0" spc="-5" dirty="0">
                <a:latin typeface="Univers for BP Light"/>
                <a:cs typeface="Univers for BP Light"/>
              </a:rPr>
              <a:t>increase.</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Energy consumption </a:t>
            </a:r>
            <a:r>
              <a:rPr sz="1800" b="0" dirty="0">
                <a:latin typeface="Univers for BP Light"/>
                <a:cs typeface="Univers for BP Light"/>
              </a:rPr>
              <a:t>in </a:t>
            </a:r>
            <a:r>
              <a:rPr sz="1800" b="0" spc="-5" dirty="0">
                <a:latin typeface="Univers for BP Light"/>
                <a:cs typeface="Univers for BP Light"/>
              </a:rPr>
              <a:t>aviation </a:t>
            </a:r>
            <a:r>
              <a:rPr sz="1800" b="0" dirty="0">
                <a:latin typeface="Univers for BP Light"/>
                <a:cs typeface="Univers for BP Light"/>
              </a:rPr>
              <a:t>and </a:t>
            </a:r>
            <a:r>
              <a:rPr sz="1800" b="0" spc="-5" dirty="0">
                <a:latin typeface="Univers for BP Light"/>
                <a:cs typeface="Univers for BP Light"/>
              </a:rPr>
              <a:t>marine transportation increase </a:t>
            </a:r>
            <a:r>
              <a:rPr sz="1800" b="0" dirty="0">
                <a:latin typeface="Univers for BP Light"/>
                <a:cs typeface="Univers for BP Light"/>
              </a:rPr>
              <a:t>by </a:t>
            </a:r>
            <a:r>
              <a:rPr sz="1800" b="0" spc="-5" dirty="0">
                <a:latin typeface="Univers for BP Light"/>
                <a:cs typeface="Univers for BP Light"/>
              </a:rPr>
              <a:t>broadly similar  amounts, supported </a:t>
            </a:r>
            <a:r>
              <a:rPr sz="1800" b="0" dirty="0">
                <a:latin typeface="Univers for BP Light"/>
                <a:cs typeface="Univers for BP Light"/>
              </a:rPr>
              <a:t>by </a:t>
            </a:r>
            <a:r>
              <a:rPr sz="1800" b="0" spc="-5" dirty="0">
                <a:latin typeface="Univers for BP Light"/>
                <a:cs typeface="Univers for BP Light"/>
              </a:rPr>
              <a:t>the expansion </a:t>
            </a:r>
            <a:r>
              <a:rPr sz="1800" b="0" dirty="0">
                <a:latin typeface="Univers for BP Light"/>
                <a:cs typeface="Univers for BP Light"/>
              </a:rPr>
              <a:t>in </a:t>
            </a:r>
            <a:r>
              <a:rPr sz="1800" b="0" spc="-5" dirty="0">
                <a:latin typeface="Univers for BP Light"/>
                <a:cs typeface="Univers for BP Light"/>
              </a:rPr>
              <a:t>global GDP, </a:t>
            </a:r>
            <a:r>
              <a:rPr sz="1800" b="0" dirty="0">
                <a:latin typeface="Univers for BP Light"/>
                <a:cs typeface="Univers for BP Light"/>
              </a:rPr>
              <a:t>with air </a:t>
            </a:r>
            <a:r>
              <a:rPr sz="1800" b="0" spc="-5" dirty="0">
                <a:latin typeface="Univers for BP Light"/>
                <a:cs typeface="Univers for BP Light"/>
              </a:rPr>
              <a:t>passenger </a:t>
            </a:r>
            <a:r>
              <a:rPr sz="1800" b="0" dirty="0">
                <a:latin typeface="Univers for BP Light"/>
                <a:cs typeface="Univers for BP Light"/>
              </a:rPr>
              <a:t>traffic  </a:t>
            </a:r>
            <a:r>
              <a:rPr sz="1800" b="0" spc="-5" dirty="0">
                <a:latin typeface="Univers for BP Light"/>
                <a:cs typeface="Univers for BP Light"/>
              </a:rPr>
              <a:t>growing particularly</a:t>
            </a:r>
            <a:r>
              <a:rPr sz="1800" b="0" spc="-15" dirty="0">
                <a:latin typeface="Univers for BP Light"/>
                <a:cs typeface="Univers for BP Light"/>
              </a:rPr>
              <a:t> </a:t>
            </a:r>
            <a:r>
              <a:rPr sz="1800" b="0" spc="-5" dirty="0">
                <a:latin typeface="Univers for BP Light"/>
                <a:cs typeface="Univers for BP Light"/>
              </a:rPr>
              <a:t>strongly.</a:t>
            </a:r>
            <a:endParaRPr sz="1800">
              <a:latin typeface="Univers for BP Light"/>
              <a:cs typeface="Univers for BP Light"/>
            </a:endParaRPr>
          </a:p>
        </p:txBody>
      </p:sp>
      <p:sp>
        <p:nvSpPr>
          <p:cNvPr id="4" name="object 4"/>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5" name="object 5"/>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33</a:t>
            </a:fld>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570220" y="4364735"/>
            <a:ext cx="295910" cy="601980"/>
          </a:xfrm>
          <a:custGeom>
            <a:avLst/>
            <a:gdLst/>
            <a:ahLst/>
            <a:cxnLst/>
            <a:rect l="l" t="t" r="r" b="b"/>
            <a:pathLst>
              <a:path w="295910" h="601979">
                <a:moveTo>
                  <a:pt x="295655" y="0"/>
                </a:moveTo>
                <a:lnTo>
                  <a:pt x="0" y="0"/>
                </a:lnTo>
                <a:lnTo>
                  <a:pt x="0" y="601980"/>
                </a:lnTo>
                <a:lnTo>
                  <a:pt x="295655" y="601980"/>
                </a:lnTo>
                <a:lnTo>
                  <a:pt x="295655" y="0"/>
                </a:lnTo>
                <a:close/>
              </a:path>
            </a:pathLst>
          </a:custGeom>
          <a:solidFill>
            <a:srgbClr val="009900"/>
          </a:solidFill>
        </p:spPr>
        <p:txBody>
          <a:bodyPr wrap="square" lIns="0" tIns="0" rIns="0" bIns="0" rtlCol="0"/>
          <a:lstStyle/>
          <a:p>
            <a:endParaRPr/>
          </a:p>
        </p:txBody>
      </p:sp>
      <p:sp>
        <p:nvSpPr>
          <p:cNvPr id="3" name="object 3"/>
          <p:cNvSpPr/>
          <p:nvPr/>
        </p:nvSpPr>
        <p:spPr>
          <a:xfrm>
            <a:off x="6073140" y="4966715"/>
            <a:ext cx="295910" cy="146685"/>
          </a:xfrm>
          <a:custGeom>
            <a:avLst/>
            <a:gdLst/>
            <a:ahLst/>
            <a:cxnLst/>
            <a:rect l="l" t="t" r="r" b="b"/>
            <a:pathLst>
              <a:path w="295910" h="146685">
                <a:moveTo>
                  <a:pt x="295656" y="0"/>
                </a:moveTo>
                <a:lnTo>
                  <a:pt x="0" y="0"/>
                </a:lnTo>
                <a:lnTo>
                  <a:pt x="0" y="146303"/>
                </a:lnTo>
                <a:lnTo>
                  <a:pt x="295656" y="146303"/>
                </a:lnTo>
                <a:lnTo>
                  <a:pt x="295656" y="0"/>
                </a:lnTo>
                <a:close/>
              </a:path>
            </a:pathLst>
          </a:custGeom>
          <a:solidFill>
            <a:srgbClr val="009900"/>
          </a:solidFill>
        </p:spPr>
        <p:txBody>
          <a:bodyPr wrap="square" lIns="0" tIns="0" rIns="0" bIns="0" rtlCol="0"/>
          <a:lstStyle/>
          <a:p>
            <a:endParaRPr/>
          </a:p>
        </p:txBody>
      </p:sp>
      <p:sp>
        <p:nvSpPr>
          <p:cNvPr id="4" name="object 4"/>
          <p:cNvSpPr/>
          <p:nvPr/>
        </p:nvSpPr>
        <p:spPr>
          <a:xfrm>
            <a:off x="6576059" y="4843271"/>
            <a:ext cx="295910" cy="123825"/>
          </a:xfrm>
          <a:custGeom>
            <a:avLst/>
            <a:gdLst/>
            <a:ahLst/>
            <a:cxnLst/>
            <a:rect l="l" t="t" r="r" b="b"/>
            <a:pathLst>
              <a:path w="295909" h="123825">
                <a:moveTo>
                  <a:pt x="295656" y="0"/>
                </a:moveTo>
                <a:lnTo>
                  <a:pt x="0" y="0"/>
                </a:lnTo>
                <a:lnTo>
                  <a:pt x="0" y="123443"/>
                </a:lnTo>
                <a:lnTo>
                  <a:pt x="295656" y="123443"/>
                </a:lnTo>
                <a:lnTo>
                  <a:pt x="295656" y="0"/>
                </a:lnTo>
                <a:close/>
              </a:path>
            </a:pathLst>
          </a:custGeom>
          <a:solidFill>
            <a:srgbClr val="009900"/>
          </a:solidFill>
        </p:spPr>
        <p:txBody>
          <a:bodyPr wrap="square" lIns="0" tIns="0" rIns="0" bIns="0" rtlCol="0"/>
          <a:lstStyle/>
          <a:p>
            <a:endParaRPr/>
          </a:p>
        </p:txBody>
      </p:sp>
      <p:sp>
        <p:nvSpPr>
          <p:cNvPr id="5" name="object 5"/>
          <p:cNvSpPr/>
          <p:nvPr/>
        </p:nvSpPr>
        <p:spPr>
          <a:xfrm>
            <a:off x="7078980" y="4843271"/>
            <a:ext cx="295910" cy="123825"/>
          </a:xfrm>
          <a:custGeom>
            <a:avLst/>
            <a:gdLst/>
            <a:ahLst/>
            <a:cxnLst/>
            <a:rect l="l" t="t" r="r" b="b"/>
            <a:pathLst>
              <a:path w="295909" h="123825">
                <a:moveTo>
                  <a:pt x="295655" y="0"/>
                </a:moveTo>
                <a:lnTo>
                  <a:pt x="0" y="0"/>
                </a:lnTo>
                <a:lnTo>
                  <a:pt x="0" y="123443"/>
                </a:lnTo>
                <a:lnTo>
                  <a:pt x="295655" y="123443"/>
                </a:lnTo>
                <a:lnTo>
                  <a:pt x="295655" y="0"/>
                </a:lnTo>
                <a:close/>
              </a:path>
            </a:pathLst>
          </a:custGeom>
          <a:solidFill>
            <a:srgbClr val="009900"/>
          </a:solidFill>
        </p:spPr>
        <p:txBody>
          <a:bodyPr wrap="square" lIns="0" tIns="0" rIns="0" bIns="0" rtlCol="0"/>
          <a:lstStyle/>
          <a:p>
            <a:endParaRPr/>
          </a:p>
        </p:txBody>
      </p:sp>
      <p:sp>
        <p:nvSpPr>
          <p:cNvPr id="6" name="object 6"/>
          <p:cNvSpPr/>
          <p:nvPr/>
        </p:nvSpPr>
        <p:spPr>
          <a:xfrm>
            <a:off x="7581900" y="4966715"/>
            <a:ext cx="295910" cy="218440"/>
          </a:xfrm>
          <a:custGeom>
            <a:avLst/>
            <a:gdLst/>
            <a:ahLst/>
            <a:cxnLst/>
            <a:rect l="l" t="t" r="r" b="b"/>
            <a:pathLst>
              <a:path w="295909" h="218439">
                <a:moveTo>
                  <a:pt x="295655" y="0"/>
                </a:moveTo>
                <a:lnTo>
                  <a:pt x="0" y="0"/>
                </a:lnTo>
                <a:lnTo>
                  <a:pt x="0" y="217931"/>
                </a:lnTo>
                <a:lnTo>
                  <a:pt x="295655" y="217931"/>
                </a:lnTo>
                <a:lnTo>
                  <a:pt x="295655" y="0"/>
                </a:lnTo>
                <a:close/>
              </a:path>
            </a:pathLst>
          </a:custGeom>
          <a:solidFill>
            <a:srgbClr val="009900"/>
          </a:solidFill>
        </p:spPr>
        <p:txBody>
          <a:bodyPr wrap="square" lIns="0" tIns="0" rIns="0" bIns="0" rtlCol="0"/>
          <a:lstStyle/>
          <a:p>
            <a:endParaRPr/>
          </a:p>
        </p:txBody>
      </p:sp>
      <p:sp>
        <p:nvSpPr>
          <p:cNvPr id="7" name="object 7"/>
          <p:cNvSpPr/>
          <p:nvPr/>
        </p:nvSpPr>
        <p:spPr>
          <a:xfrm>
            <a:off x="8084819" y="4966715"/>
            <a:ext cx="295910" cy="332740"/>
          </a:xfrm>
          <a:custGeom>
            <a:avLst/>
            <a:gdLst/>
            <a:ahLst/>
            <a:cxnLst/>
            <a:rect l="l" t="t" r="r" b="b"/>
            <a:pathLst>
              <a:path w="295909" h="332739">
                <a:moveTo>
                  <a:pt x="295655" y="0"/>
                </a:moveTo>
                <a:lnTo>
                  <a:pt x="0" y="0"/>
                </a:lnTo>
                <a:lnTo>
                  <a:pt x="0" y="332231"/>
                </a:lnTo>
                <a:lnTo>
                  <a:pt x="295655" y="332231"/>
                </a:lnTo>
                <a:lnTo>
                  <a:pt x="295655" y="0"/>
                </a:lnTo>
                <a:close/>
              </a:path>
            </a:pathLst>
          </a:custGeom>
          <a:solidFill>
            <a:srgbClr val="009900"/>
          </a:solidFill>
        </p:spPr>
        <p:txBody>
          <a:bodyPr wrap="square" lIns="0" tIns="0" rIns="0" bIns="0" rtlCol="0"/>
          <a:lstStyle/>
          <a:p>
            <a:endParaRPr/>
          </a:p>
        </p:txBody>
      </p:sp>
      <p:sp>
        <p:nvSpPr>
          <p:cNvPr id="8" name="object 8"/>
          <p:cNvSpPr/>
          <p:nvPr/>
        </p:nvSpPr>
        <p:spPr>
          <a:xfrm>
            <a:off x="8587740" y="4966715"/>
            <a:ext cx="295910" cy="481965"/>
          </a:xfrm>
          <a:custGeom>
            <a:avLst/>
            <a:gdLst/>
            <a:ahLst/>
            <a:cxnLst/>
            <a:rect l="l" t="t" r="r" b="b"/>
            <a:pathLst>
              <a:path w="295909" h="481964">
                <a:moveTo>
                  <a:pt x="295655" y="0"/>
                </a:moveTo>
                <a:lnTo>
                  <a:pt x="0" y="0"/>
                </a:lnTo>
                <a:lnTo>
                  <a:pt x="0" y="481583"/>
                </a:lnTo>
                <a:lnTo>
                  <a:pt x="295655" y="481583"/>
                </a:lnTo>
                <a:lnTo>
                  <a:pt x="295655" y="0"/>
                </a:lnTo>
                <a:close/>
              </a:path>
            </a:pathLst>
          </a:custGeom>
          <a:solidFill>
            <a:srgbClr val="009900"/>
          </a:solidFill>
        </p:spPr>
        <p:txBody>
          <a:bodyPr wrap="square" lIns="0" tIns="0" rIns="0" bIns="0" rtlCol="0"/>
          <a:lstStyle/>
          <a:p>
            <a:endParaRPr/>
          </a:p>
        </p:txBody>
      </p:sp>
      <p:sp>
        <p:nvSpPr>
          <p:cNvPr id="9" name="object 9"/>
          <p:cNvSpPr/>
          <p:nvPr/>
        </p:nvSpPr>
        <p:spPr>
          <a:xfrm>
            <a:off x="9090659" y="4966715"/>
            <a:ext cx="295910" cy="554990"/>
          </a:xfrm>
          <a:custGeom>
            <a:avLst/>
            <a:gdLst/>
            <a:ahLst/>
            <a:cxnLst/>
            <a:rect l="l" t="t" r="r" b="b"/>
            <a:pathLst>
              <a:path w="295909" h="554989">
                <a:moveTo>
                  <a:pt x="295656" y="0"/>
                </a:moveTo>
                <a:lnTo>
                  <a:pt x="0" y="0"/>
                </a:lnTo>
                <a:lnTo>
                  <a:pt x="0" y="554735"/>
                </a:lnTo>
                <a:lnTo>
                  <a:pt x="295656" y="554735"/>
                </a:lnTo>
                <a:lnTo>
                  <a:pt x="295656" y="0"/>
                </a:lnTo>
                <a:close/>
              </a:path>
            </a:pathLst>
          </a:custGeom>
          <a:solidFill>
            <a:srgbClr val="009900"/>
          </a:solidFill>
        </p:spPr>
        <p:txBody>
          <a:bodyPr wrap="square" lIns="0" tIns="0" rIns="0" bIns="0" rtlCol="0"/>
          <a:lstStyle/>
          <a:p>
            <a:endParaRPr/>
          </a:p>
        </p:txBody>
      </p:sp>
      <p:sp>
        <p:nvSpPr>
          <p:cNvPr id="10" name="object 10"/>
          <p:cNvSpPr/>
          <p:nvPr/>
        </p:nvSpPr>
        <p:spPr>
          <a:xfrm>
            <a:off x="5570220" y="4364735"/>
            <a:ext cx="295910" cy="601980"/>
          </a:xfrm>
          <a:custGeom>
            <a:avLst/>
            <a:gdLst/>
            <a:ahLst/>
            <a:cxnLst/>
            <a:rect l="l" t="t" r="r" b="b"/>
            <a:pathLst>
              <a:path w="295910" h="601979">
                <a:moveTo>
                  <a:pt x="0" y="0"/>
                </a:moveTo>
                <a:lnTo>
                  <a:pt x="295655" y="0"/>
                </a:lnTo>
                <a:lnTo>
                  <a:pt x="295655" y="601980"/>
                </a:lnTo>
                <a:lnTo>
                  <a:pt x="0" y="601980"/>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6073140" y="4966715"/>
            <a:ext cx="295910" cy="146685"/>
          </a:xfrm>
          <a:custGeom>
            <a:avLst/>
            <a:gdLst/>
            <a:ahLst/>
            <a:cxnLst/>
            <a:rect l="l" t="t" r="r" b="b"/>
            <a:pathLst>
              <a:path w="295910" h="146685">
                <a:moveTo>
                  <a:pt x="0" y="146303"/>
                </a:moveTo>
                <a:lnTo>
                  <a:pt x="295656" y="146303"/>
                </a:lnTo>
                <a:lnTo>
                  <a:pt x="295656" y="0"/>
                </a:lnTo>
                <a:lnTo>
                  <a:pt x="0" y="0"/>
                </a:lnTo>
                <a:lnTo>
                  <a:pt x="0" y="146303"/>
                </a:lnTo>
                <a:close/>
              </a:path>
            </a:pathLst>
          </a:custGeom>
          <a:ln w="9144">
            <a:solidFill>
              <a:srgbClr val="BEBEBE"/>
            </a:solidFill>
          </a:ln>
        </p:spPr>
        <p:txBody>
          <a:bodyPr wrap="square" lIns="0" tIns="0" rIns="0" bIns="0" rtlCol="0"/>
          <a:lstStyle/>
          <a:p>
            <a:endParaRPr/>
          </a:p>
        </p:txBody>
      </p:sp>
      <p:sp>
        <p:nvSpPr>
          <p:cNvPr id="12" name="object 12"/>
          <p:cNvSpPr/>
          <p:nvPr/>
        </p:nvSpPr>
        <p:spPr>
          <a:xfrm>
            <a:off x="6576059" y="4843271"/>
            <a:ext cx="295910" cy="123825"/>
          </a:xfrm>
          <a:custGeom>
            <a:avLst/>
            <a:gdLst/>
            <a:ahLst/>
            <a:cxnLst/>
            <a:rect l="l" t="t" r="r" b="b"/>
            <a:pathLst>
              <a:path w="295909" h="123825">
                <a:moveTo>
                  <a:pt x="0" y="0"/>
                </a:moveTo>
                <a:lnTo>
                  <a:pt x="295656" y="0"/>
                </a:lnTo>
                <a:lnTo>
                  <a:pt x="295656" y="123443"/>
                </a:lnTo>
                <a:lnTo>
                  <a:pt x="0" y="123443"/>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7078980" y="4843271"/>
            <a:ext cx="295910" cy="123825"/>
          </a:xfrm>
          <a:custGeom>
            <a:avLst/>
            <a:gdLst/>
            <a:ahLst/>
            <a:cxnLst/>
            <a:rect l="l" t="t" r="r" b="b"/>
            <a:pathLst>
              <a:path w="295909" h="123825">
                <a:moveTo>
                  <a:pt x="0" y="0"/>
                </a:moveTo>
                <a:lnTo>
                  <a:pt x="295655" y="0"/>
                </a:lnTo>
                <a:lnTo>
                  <a:pt x="295655" y="123443"/>
                </a:lnTo>
                <a:lnTo>
                  <a:pt x="0" y="123443"/>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7581900" y="4966715"/>
            <a:ext cx="295910" cy="218440"/>
          </a:xfrm>
          <a:custGeom>
            <a:avLst/>
            <a:gdLst/>
            <a:ahLst/>
            <a:cxnLst/>
            <a:rect l="l" t="t" r="r" b="b"/>
            <a:pathLst>
              <a:path w="295909" h="218439">
                <a:moveTo>
                  <a:pt x="0" y="217931"/>
                </a:moveTo>
                <a:lnTo>
                  <a:pt x="295655" y="217931"/>
                </a:lnTo>
                <a:lnTo>
                  <a:pt x="295655" y="0"/>
                </a:lnTo>
                <a:lnTo>
                  <a:pt x="0" y="0"/>
                </a:lnTo>
                <a:lnTo>
                  <a:pt x="0" y="217931"/>
                </a:lnTo>
                <a:close/>
              </a:path>
            </a:pathLst>
          </a:custGeom>
          <a:ln w="9144">
            <a:solidFill>
              <a:srgbClr val="BEBEBE"/>
            </a:solidFill>
          </a:ln>
        </p:spPr>
        <p:txBody>
          <a:bodyPr wrap="square" lIns="0" tIns="0" rIns="0" bIns="0" rtlCol="0"/>
          <a:lstStyle/>
          <a:p>
            <a:endParaRPr/>
          </a:p>
        </p:txBody>
      </p:sp>
      <p:sp>
        <p:nvSpPr>
          <p:cNvPr id="15" name="object 15"/>
          <p:cNvSpPr/>
          <p:nvPr/>
        </p:nvSpPr>
        <p:spPr>
          <a:xfrm>
            <a:off x="8084819" y="4966715"/>
            <a:ext cx="295910" cy="332740"/>
          </a:xfrm>
          <a:custGeom>
            <a:avLst/>
            <a:gdLst/>
            <a:ahLst/>
            <a:cxnLst/>
            <a:rect l="l" t="t" r="r" b="b"/>
            <a:pathLst>
              <a:path w="295909" h="332739">
                <a:moveTo>
                  <a:pt x="0" y="332231"/>
                </a:moveTo>
                <a:lnTo>
                  <a:pt x="295655" y="332231"/>
                </a:lnTo>
                <a:lnTo>
                  <a:pt x="295655" y="0"/>
                </a:lnTo>
                <a:lnTo>
                  <a:pt x="0" y="0"/>
                </a:lnTo>
                <a:lnTo>
                  <a:pt x="0" y="332231"/>
                </a:lnTo>
                <a:close/>
              </a:path>
            </a:pathLst>
          </a:custGeom>
          <a:ln w="9144">
            <a:solidFill>
              <a:srgbClr val="BEBEBE"/>
            </a:solidFill>
          </a:ln>
        </p:spPr>
        <p:txBody>
          <a:bodyPr wrap="square" lIns="0" tIns="0" rIns="0" bIns="0" rtlCol="0"/>
          <a:lstStyle/>
          <a:p>
            <a:endParaRPr/>
          </a:p>
        </p:txBody>
      </p:sp>
      <p:sp>
        <p:nvSpPr>
          <p:cNvPr id="16" name="object 16"/>
          <p:cNvSpPr/>
          <p:nvPr/>
        </p:nvSpPr>
        <p:spPr>
          <a:xfrm>
            <a:off x="8587740" y="4966715"/>
            <a:ext cx="295910" cy="481965"/>
          </a:xfrm>
          <a:custGeom>
            <a:avLst/>
            <a:gdLst/>
            <a:ahLst/>
            <a:cxnLst/>
            <a:rect l="l" t="t" r="r" b="b"/>
            <a:pathLst>
              <a:path w="295909" h="481964">
                <a:moveTo>
                  <a:pt x="0" y="481583"/>
                </a:moveTo>
                <a:lnTo>
                  <a:pt x="295655" y="481583"/>
                </a:lnTo>
                <a:lnTo>
                  <a:pt x="295655" y="0"/>
                </a:lnTo>
                <a:lnTo>
                  <a:pt x="0" y="0"/>
                </a:lnTo>
                <a:lnTo>
                  <a:pt x="0" y="481583"/>
                </a:lnTo>
                <a:close/>
              </a:path>
            </a:pathLst>
          </a:custGeom>
          <a:ln w="9143">
            <a:solidFill>
              <a:srgbClr val="BEBEBE"/>
            </a:solidFill>
          </a:ln>
        </p:spPr>
        <p:txBody>
          <a:bodyPr wrap="square" lIns="0" tIns="0" rIns="0" bIns="0" rtlCol="0"/>
          <a:lstStyle/>
          <a:p>
            <a:endParaRPr/>
          </a:p>
        </p:txBody>
      </p:sp>
      <p:sp>
        <p:nvSpPr>
          <p:cNvPr id="17" name="object 17"/>
          <p:cNvSpPr/>
          <p:nvPr/>
        </p:nvSpPr>
        <p:spPr>
          <a:xfrm>
            <a:off x="9090659" y="4966715"/>
            <a:ext cx="295910" cy="554990"/>
          </a:xfrm>
          <a:custGeom>
            <a:avLst/>
            <a:gdLst/>
            <a:ahLst/>
            <a:cxnLst/>
            <a:rect l="l" t="t" r="r" b="b"/>
            <a:pathLst>
              <a:path w="295909" h="554989">
                <a:moveTo>
                  <a:pt x="0" y="554735"/>
                </a:moveTo>
                <a:lnTo>
                  <a:pt x="295656" y="554735"/>
                </a:lnTo>
                <a:lnTo>
                  <a:pt x="295656" y="0"/>
                </a:lnTo>
                <a:lnTo>
                  <a:pt x="0" y="0"/>
                </a:lnTo>
                <a:lnTo>
                  <a:pt x="0" y="554735"/>
                </a:lnTo>
                <a:close/>
              </a:path>
            </a:pathLst>
          </a:custGeom>
          <a:ln w="9144">
            <a:solidFill>
              <a:srgbClr val="BEBEBE"/>
            </a:solidFill>
          </a:ln>
        </p:spPr>
        <p:txBody>
          <a:bodyPr wrap="square" lIns="0" tIns="0" rIns="0" bIns="0" rtlCol="0"/>
          <a:lstStyle/>
          <a:p>
            <a:endParaRPr/>
          </a:p>
        </p:txBody>
      </p:sp>
      <p:sp>
        <p:nvSpPr>
          <p:cNvPr id="18" name="object 18"/>
          <p:cNvSpPr/>
          <p:nvPr/>
        </p:nvSpPr>
        <p:spPr>
          <a:xfrm>
            <a:off x="5570220" y="3649979"/>
            <a:ext cx="295910" cy="715010"/>
          </a:xfrm>
          <a:custGeom>
            <a:avLst/>
            <a:gdLst/>
            <a:ahLst/>
            <a:cxnLst/>
            <a:rect l="l" t="t" r="r" b="b"/>
            <a:pathLst>
              <a:path w="295910" h="715010">
                <a:moveTo>
                  <a:pt x="295655" y="0"/>
                </a:moveTo>
                <a:lnTo>
                  <a:pt x="0" y="0"/>
                </a:lnTo>
                <a:lnTo>
                  <a:pt x="0" y="714756"/>
                </a:lnTo>
                <a:lnTo>
                  <a:pt x="295655" y="714756"/>
                </a:lnTo>
                <a:lnTo>
                  <a:pt x="295655" y="0"/>
                </a:lnTo>
                <a:close/>
              </a:path>
            </a:pathLst>
          </a:custGeom>
          <a:solidFill>
            <a:srgbClr val="C7FA8D"/>
          </a:solidFill>
        </p:spPr>
        <p:txBody>
          <a:bodyPr wrap="square" lIns="0" tIns="0" rIns="0" bIns="0" rtlCol="0"/>
          <a:lstStyle/>
          <a:p>
            <a:endParaRPr/>
          </a:p>
        </p:txBody>
      </p:sp>
      <p:sp>
        <p:nvSpPr>
          <p:cNvPr id="19" name="object 19"/>
          <p:cNvSpPr/>
          <p:nvPr/>
        </p:nvSpPr>
        <p:spPr>
          <a:xfrm>
            <a:off x="6073140" y="3910584"/>
            <a:ext cx="295910" cy="1056640"/>
          </a:xfrm>
          <a:custGeom>
            <a:avLst/>
            <a:gdLst/>
            <a:ahLst/>
            <a:cxnLst/>
            <a:rect l="l" t="t" r="r" b="b"/>
            <a:pathLst>
              <a:path w="295910" h="1056639">
                <a:moveTo>
                  <a:pt x="295656" y="0"/>
                </a:moveTo>
                <a:lnTo>
                  <a:pt x="0" y="0"/>
                </a:lnTo>
                <a:lnTo>
                  <a:pt x="0" y="1056132"/>
                </a:lnTo>
                <a:lnTo>
                  <a:pt x="295656" y="1056132"/>
                </a:lnTo>
                <a:lnTo>
                  <a:pt x="295656" y="0"/>
                </a:lnTo>
                <a:close/>
              </a:path>
            </a:pathLst>
          </a:custGeom>
          <a:solidFill>
            <a:srgbClr val="C7FA8D"/>
          </a:solidFill>
        </p:spPr>
        <p:txBody>
          <a:bodyPr wrap="square" lIns="0" tIns="0" rIns="0" bIns="0" rtlCol="0"/>
          <a:lstStyle/>
          <a:p>
            <a:endParaRPr/>
          </a:p>
        </p:txBody>
      </p:sp>
      <p:sp>
        <p:nvSpPr>
          <p:cNvPr id="20" name="object 20"/>
          <p:cNvSpPr/>
          <p:nvPr/>
        </p:nvSpPr>
        <p:spPr>
          <a:xfrm>
            <a:off x="6576059" y="3767328"/>
            <a:ext cx="295910" cy="1076325"/>
          </a:xfrm>
          <a:custGeom>
            <a:avLst/>
            <a:gdLst/>
            <a:ahLst/>
            <a:cxnLst/>
            <a:rect l="l" t="t" r="r" b="b"/>
            <a:pathLst>
              <a:path w="295909" h="1076325">
                <a:moveTo>
                  <a:pt x="295656" y="0"/>
                </a:moveTo>
                <a:lnTo>
                  <a:pt x="0" y="0"/>
                </a:lnTo>
                <a:lnTo>
                  <a:pt x="0" y="1075944"/>
                </a:lnTo>
                <a:lnTo>
                  <a:pt x="295656" y="1075944"/>
                </a:lnTo>
                <a:lnTo>
                  <a:pt x="295656" y="0"/>
                </a:lnTo>
                <a:close/>
              </a:path>
            </a:pathLst>
          </a:custGeom>
          <a:solidFill>
            <a:srgbClr val="C7FA8D"/>
          </a:solidFill>
        </p:spPr>
        <p:txBody>
          <a:bodyPr wrap="square" lIns="0" tIns="0" rIns="0" bIns="0" rtlCol="0"/>
          <a:lstStyle/>
          <a:p>
            <a:endParaRPr/>
          </a:p>
        </p:txBody>
      </p:sp>
      <p:sp>
        <p:nvSpPr>
          <p:cNvPr id="21" name="object 21"/>
          <p:cNvSpPr/>
          <p:nvPr/>
        </p:nvSpPr>
        <p:spPr>
          <a:xfrm>
            <a:off x="7078980" y="4029455"/>
            <a:ext cx="295910" cy="814069"/>
          </a:xfrm>
          <a:custGeom>
            <a:avLst/>
            <a:gdLst/>
            <a:ahLst/>
            <a:cxnLst/>
            <a:rect l="l" t="t" r="r" b="b"/>
            <a:pathLst>
              <a:path w="295909" h="814070">
                <a:moveTo>
                  <a:pt x="295655" y="0"/>
                </a:moveTo>
                <a:lnTo>
                  <a:pt x="0" y="0"/>
                </a:lnTo>
                <a:lnTo>
                  <a:pt x="0" y="813816"/>
                </a:lnTo>
                <a:lnTo>
                  <a:pt x="295655" y="813816"/>
                </a:lnTo>
                <a:lnTo>
                  <a:pt x="295655" y="0"/>
                </a:lnTo>
                <a:close/>
              </a:path>
            </a:pathLst>
          </a:custGeom>
          <a:solidFill>
            <a:srgbClr val="C7FA8D"/>
          </a:solidFill>
        </p:spPr>
        <p:txBody>
          <a:bodyPr wrap="square" lIns="0" tIns="0" rIns="0" bIns="0" rtlCol="0"/>
          <a:lstStyle/>
          <a:p>
            <a:endParaRPr/>
          </a:p>
        </p:txBody>
      </p:sp>
      <p:sp>
        <p:nvSpPr>
          <p:cNvPr id="22" name="object 22"/>
          <p:cNvSpPr/>
          <p:nvPr/>
        </p:nvSpPr>
        <p:spPr>
          <a:xfrm>
            <a:off x="7581900" y="4145279"/>
            <a:ext cx="295910" cy="821690"/>
          </a:xfrm>
          <a:custGeom>
            <a:avLst/>
            <a:gdLst/>
            <a:ahLst/>
            <a:cxnLst/>
            <a:rect l="l" t="t" r="r" b="b"/>
            <a:pathLst>
              <a:path w="295909" h="821689">
                <a:moveTo>
                  <a:pt x="295655" y="0"/>
                </a:moveTo>
                <a:lnTo>
                  <a:pt x="0" y="0"/>
                </a:lnTo>
                <a:lnTo>
                  <a:pt x="0" y="821436"/>
                </a:lnTo>
                <a:lnTo>
                  <a:pt x="295655" y="821436"/>
                </a:lnTo>
                <a:lnTo>
                  <a:pt x="295655" y="0"/>
                </a:lnTo>
                <a:close/>
              </a:path>
            </a:pathLst>
          </a:custGeom>
          <a:solidFill>
            <a:srgbClr val="C7FA8D"/>
          </a:solidFill>
        </p:spPr>
        <p:txBody>
          <a:bodyPr wrap="square" lIns="0" tIns="0" rIns="0" bIns="0" rtlCol="0"/>
          <a:lstStyle/>
          <a:p>
            <a:endParaRPr/>
          </a:p>
        </p:txBody>
      </p:sp>
      <p:sp>
        <p:nvSpPr>
          <p:cNvPr id="23" name="object 23"/>
          <p:cNvSpPr/>
          <p:nvPr/>
        </p:nvSpPr>
        <p:spPr>
          <a:xfrm>
            <a:off x="8084819" y="4117847"/>
            <a:ext cx="295910" cy="848994"/>
          </a:xfrm>
          <a:custGeom>
            <a:avLst/>
            <a:gdLst/>
            <a:ahLst/>
            <a:cxnLst/>
            <a:rect l="l" t="t" r="r" b="b"/>
            <a:pathLst>
              <a:path w="295909" h="848995">
                <a:moveTo>
                  <a:pt x="295655" y="0"/>
                </a:moveTo>
                <a:lnTo>
                  <a:pt x="0" y="0"/>
                </a:lnTo>
                <a:lnTo>
                  <a:pt x="0" y="848868"/>
                </a:lnTo>
                <a:lnTo>
                  <a:pt x="295655" y="848868"/>
                </a:lnTo>
                <a:lnTo>
                  <a:pt x="295655" y="0"/>
                </a:lnTo>
                <a:close/>
              </a:path>
            </a:pathLst>
          </a:custGeom>
          <a:solidFill>
            <a:srgbClr val="C7FA8D"/>
          </a:solidFill>
        </p:spPr>
        <p:txBody>
          <a:bodyPr wrap="square" lIns="0" tIns="0" rIns="0" bIns="0" rtlCol="0"/>
          <a:lstStyle/>
          <a:p>
            <a:endParaRPr/>
          </a:p>
        </p:txBody>
      </p:sp>
      <p:sp>
        <p:nvSpPr>
          <p:cNvPr id="24" name="object 24"/>
          <p:cNvSpPr/>
          <p:nvPr/>
        </p:nvSpPr>
        <p:spPr>
          <a:xfrm>
            <a:off x="8587740" y="4344923"/>
            <a:ext cx="295910" cy="622300"/>
          </a:xfrm>
          <a:custGeom>
            <a:avLst/>
            <a:gdLst/>
            <a:ahLst/>
            <a:cxnLst/>
            <a:rect l="l" t="t" r="r" b="b"/>
            <a:pathLst>
              <a:path w="295909" h="622300">
                <a:moveTo>
                  <a:pt x="295655" y="0"/>
                </a:moveTo>
                <a:lnTo>
                  <a:pt x="0" y="0"/>
                </a:lnTo>
                <a:lnTo>
                  <a:pt x="0" y="621792"/>
                </a:lnTo>
                <a:lnTo>
                  <a:pt x="295655" y="621792"/>
                </a:lnTo>
                <a:lnTo>
                  <a:pt x="295655" y="0"/>
                </a:lnTo>
                <a:close/>
              </a:path>
            </a:pathLst>
          </a:custGeom>
          <a:solidFill>
            <a:srgbClr val="C7FA8D"/>
          </a:solidFill>
        </p:spPr>
        <p:txBody>
          <a:bodyPr wrap="square" lIns="0" tIns="0" rIns="0" bIns="0" rtlCol="0"/>
          <a:lstStyle/>
          <a:p>
            <a:endParaRPr/>
          </a:p>
        </p:txBody>
      </p:sp>
      <p:sp>
        <p:nvSpPr>
          <p:cNvPr id="25" name="object 25"/>
          <p:cNvSpPr/>
          <p:nvPr/>
        </p:nvSpPr>
        <p:spPr>
          <a:xfrm>
            <a:off x="9090659" y="4553711"/>
            <a:ext cx="295910" cy="413384"/>
          </a:xfrm>
          <a:custGeom>
            <a:avLst/>
            <a:gdLst/>
            <a:ahLst/>
            <a:cxnLst/>
            <a:rect l="l" t="t" r="r" b="b"/>
            <a:pathLst>
              <a:path w="295909" h="413385">
                <a:moveTo>
                  <a:pt x="295656" y="0"/>
                </a:moveTo>
                <a:lnTo>
                  <a:pt x="0" y="0"/>
                </a:lnTo>
                <a:lnTo>
                  <a:pt x="0" y="413004"/>
                </a:lnTo>
                <a:lnTo>
                  <a:pt x="295656" y="413004"/>
                </a:lnTo>
                <a:lnTo>
                  <a:pt x="295656" y="0"/>
                </a:lnTo>
                <a:close/>
              </a:path>
            </a:pathLst>
          </a:custGeom>
          <a:solidFill>
            <a:srgbClr val="C7FA8D"/>
          </a:solidFill>
        </p:spPr>
        <p:txBody>
          <a:bodyPr wrap="square" lIns="0" tIns="0" rIns="0" bIns="0" rtlCol="0"/>
          <a:lstStyle/>
          <a:p>
            <a:endParaRPr/>
          </a:p>
        </p:txBody>
      </p:sp>
      <p:sp>
        <p:nvSpPr>
          <p:cNvPr id="26" name="object 26"/>
          <p:cNvSpPr/>
          <p:nvPr/>
        </p:nvSpPr>
        <p:spPr>
          <a:xfrm>
            <a:off x="5570220" y="3649979"/>
            <a:ext cx="295910" cy="715010"/>
          </a:xfrm>
          <a:custGeom>
            <a:avLst/>
            <a:gdLst/>
            <a:ahLst/>
            <a:cxnLst/>
            <a:rect l="l" t="t" r="r" b="b"/>
            <a:pathLst>
              <a:path w="295910" h="715010">
                <a:moveTo>
                  <a:pt x="0" y="0"/>
                </a:moveTo>
                <a:lnTo>
                  <a:pt x="295655" y="0"/>
                </a:lnTo>
                <a:lnTo>
                  <a:pt x="295655" y="714756"/>
                </a:lnTo>
                <a:lnTo>
                  <a:pt x="0" y="714756"/>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6073140" y="3910584"/>
            <a:ext cx="295910" cy="1056640"/>
          </a:xfrm>
          <a:custGeom>
            <a:avLst/>
            <a:gdLst/>
            <a:ahLst/>
            <a:cxnLst/>
            <a:rect l="l" t="t" r="r" b="b"/>
            <a:pathLst>
              <a:path w="295910" h="1056639">
                <a:moveTo>
                  <a:pt x="0" y="0"/>
                </a:moveTo>
                <a:lnTo>
                  <a:pt x="295656" y="0"/>
                </a:lnTo>
                <a:lnTo>
                  <a:pt x="295656" y="1056132"/>
                </a:lnTo>
                <a:lnTo>
                  <a:pt x="0" y="1056132"/>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6576059" y="3767328"/>
            <a:ext cx="295910" cy="1076325"/>
          </a:xfrm>
          <a:custGeom>
            <a:avLst/>
            <a:gdLst/>
            <a:ahLst/>
            <a:cxnLst/>
            <a:rect l="l" t="t" r="r" b="b"/>
            <a:pathLst>
              <a:path w="295909" h="1076325">
                <a:moveTo>
                  <a:pt x="0" y="0"/>
                </a:moveTo>
                <a:lnTo>
                  <a:pt x="295656" y="0"/>
                </a:lnTo>
                <a:lnTo>
                  <a:pt x="295656" y="1075944"/>
                </a:lnTo>
                <a:lnTo>
                  <a:pt x="0" y="1075944"/>
                </a:lnTo>
                <a:lnTo>
                  <a:pt x="0" y="0"/>
                </a:lnTo>
                <a:close/>
              </a:path>
            </a:pathLst>
          </a:custGeom>
          <a:ln w="9144">
            <a:solidFill>
              <a:srgbClr val="BEBEBE"/>
            </a:solidFill>
          </a:ln>
        </p:spPr>
        <p:txBody>
          <a:bodyPr wrap="square" lIns="0" tIns="0" rIns="0" bIns="0" rtlCol="0"/>
          <a:lstStyle/>
          <a:p>
            <a:endParaRPr/>
          </a:p>
        </p:txBody>
      </p:sp>
      <p:sp>
        <p:nvSpPr>
          <p:cNvPr id="29" name="object 29"/>
          <p:cNvSpPr/>
          <p:nvPr/>
        </p:nvSpPr>
        <p:spPr>
          <a:xfrm>
            <a:off x="7078980" y="4029455"/>
            <a:ext cx="295910" cy="814069"/>
          </a:xfrm>
          <a:custGeom>
            <a:avLst/>
            <a:gdLst/>
            <a:ahLst/>
            <a:cxnLst/>
            <a:rect l="l" t="t" r="r" b="b"/>
            <a:pathLst>
              <a:path w="295909" h="814070">
                <a:moveTo>
                  <a:pt x="0" y="0"/>
                </a:moveTo>
                <a:lnTo>
                  <a:pt x="295655" y="0"/>
                </a:lnTo>
                <a:lnTo>
                  <a:pt x="295655" y="813816"/>
                </a:lnTo>
                <a:lnTo>
                  <a:pt x="0" y="813816"/>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7581900" y="4145279"/>
            <a:ext cx="295910" cy="821690"/>
          </a:xfrm>
          <a:custGeom>
            <a:avLst/>
            <a:gdLst/>
            <a:ahLst/>
            <a:cxnLst/>
            <a:rect l="l" t="t" r="r" b="b"/>
            <a:pathLst>
              <a:path w="295909" h="821689">
                <a:moveTo>
                  <a:pt x="0" y="0"/>
                </a:moveTo>
                <a:lnTo>
                  <a:pt x="295655" y="0"/>
                </a:lnTo>
                <a:lnTo>
                  <a:pt x="295655" y="821436"/>
                </a:lnTo>
                <a:lnTo>
                  <a:pt x="0" y="821436"/>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8084819" y="4117847"/>
            <a:ext cx="295910" cy="848994"/>
          </a:xfrm>
          <a:custGeom>
            <a:avLst/>
            <a:gdLst/>
            <a:ahLst/>
            <a:cxnLst/>
            <a:rect l="l" t="t" r="r" b="b"/>
            <a:pathLst>
              <a:path w="295909" h="848995">
                <a:moveTo>
                  <a:pt x="0" y="0"/>
                </a:moveTo>
                <a:lnTo>
                  <a:pt x="295655" y="0"/>
                </a:lnTo>
                <a:lnTo>
                  <a:pt x="295655" y="848868"/>
                </a:lnTo>
                <a:lnTo>
                  <a:pt x="0" y="848868"/>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8587740" y="4344923"/>
            <a:ext cx="295910" cy="622300"/>
          </a:xfrm>
          <a:custGeom>
            <a:avLst/>
            <a:gdLst/>
            <a:ahLst/>
            <a:cxnLst/>
            <a:rect l="l" t="t" r="r" b="b"/>
            <a:pathLst>
              <a:path w="295909" h="622300">
                <a:moveTo>
                  <a:pt x="0" y="0"/>
                </a:moveTo>
                <a:lnTo>
                  <a:pt x="295655" y="0"/>
                </a:lnTo>
                <a:lnTo>
                  <a:pt x="295655" y="621792"/>
                </a:lnTo>
                <a:lnTo>
                  <a:pt x="0" y="621792"/>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9090659" y="4553711"/>
            <a:ext cx="295910" cy="413384"/>
          </a:xfrm>
          <a:custGeom>
            <a:avLst/>
            <a:gdLst/>
            <a:ahLst/>
            <a:cxnLst/>
            <a:rect l="l" t="t" r="r" b="b"/>
            <a:pathLst>
              <a:path w="295909" h="413385">
                <a:moveTo>
                  <a:pt x="0" y="0"/>
                </a:moveTo>
                <a:lnTo>
                  <a:pt x="295656" y="0"/>
                </a:lnTo>
                <a:lnTo>
                  <a:pt x="295656" y="413004"/>
                </a:lnTo>
                <a:lnTo>
                  <a:pt x="0" y="413004"/>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5570220" y="3212592"/>
            <a:ext cx="295910" cy="437515"/>
          </a:xfrm>
          <a:custGeom>
            <a:avLst/>
            <a:gdLst/>
            <a:ahLst/>
            <a:cxnLst/>
            <a:rect l="l" t="t" r="r" b="b"/>
            <a:pathLst>
              <a:path w="295910" h="437514">
                <a:moveTo>
                  <a:pt x="295655" y="0"/>
                </a:moveTo>
                <a:lnTo>
                  <a:pt x="0" y="0"/>
                </a:lnTo>
                <a:lnTo>
                  <a:pt x="0" y="437388"/>
                </a:lnTo>
                <a:lnTo>
                  <a:pt x="295655" y="437388"/>
                </a:lnTo>
                <a:lnTo>
                  <a:pt x="295655" y="0"/>
                </a:lnTo>
                <a:close/>
              </a:path>
            </a:pathLst>
          </a:custGeom>
          <a:solidFill>
            <a:srgbClr val="3366FF"/>
          </a:solidFill>
        </p:spPr>
        <p:txBody>
          <a:bodyPr wrap="square" lIns="0" tIns="0" rIns="0" bIns="0" rtlCol="0"/>
          <a:lstStyle/>
          <a:p>
            <a:endParaRPr/>
          </a:p>
        </p:txBody>
      </p:sp>
      <p:sp>
        <p:nvSpPr>
          <p:cNvPr id="35" name="object 35"/>
          <p:cNvSpPr/>
          <p:nvPr/>
        </p:nvSpPr>
        <p:spPr>
          <a:xfrm>
            <a:off x="6073140" y="3354323"/>
            <a:ext cx="295910" cy="556260"/>
          </a:xfrm>
          <a:custGeom>
            <a:avLst/>
            <a:gdLst/>
            <a:ahLst/>
            <a:cxnLst/>
            <a:rect l="l" t="t" r="r" b="b"/>
            <a:pathLst>
              <a:path w="295910" h="556260">
                <a:moveTo>
                  <a:pt x="295656" y="0"/>
                </a:moveTo>
                <a:lnTo>
                  <a:pt x="0" y="0"/>
                </a:lnTo>
                <a:lnTo>
                  <a:pt x="0" y="556259"/>
                </a:lnTo>
                <a:lnTo>
                  <a:pt x="295656" y="556259"/>
                </a:lnTo>
                <a:lnTo>
                  <a:pt x="295656" y="0"/>
                </a:lnTo>
                <a:close/>
              </a:path>
            </a:pathLst>
          </a:custGeom>
          <a:solidFill>
            <a:srgbClr val="3366FF"/>
          </a:solidFill>
        </p:spPr>
        <p:txBody>
          <a:bodyPr wrap="square" lIns="0" tIns="0" rIns="0" bIns="0" rtlCol="0"/>
          <a:lstStyle/>
          <a:p>
            <a:endParaRPr/>
          </a:p>
        </p:txBody>
      </p:sp>
      <p:sp>
        <p:nvSpPr>
          <p:cNvPr id="36" name="object 36"/>
          <p:cNvSpPr/>
          <p:nvPr/>
        </p:nvSpPr>
        <p:spPr>
          <a:xfrm>
            <a:off x="6576059" y="3020567"/>
            <a:ext cx="295910" cy="746760"/>
          </a:xfrm>
          <a:custGeom>
            <a:avLst/>
            <a:gdLst/>
            <a:ahLst/>
            <a:cxnLst/>
            <a:rect l="l" t="t" r="r" b="b"/>
            <a:pathLst>
              <a:path w="295909" h="746760">
                <a:moveTo>
                  <a:pt x="295656" y="0"/>
                </a:moveTo>
                <a:lnTo>
                  <a:pt x="0" y="0"/>
                </a:lnTo>
                <a:lnTo>
                  <a:pt x="0" y="746760"/>
                </a:lnTo>
                <a:lnTo>
                  <a:pt x="295656" y="746760"/>
                </a:lnTo>
                <a:lnTo>
                  <a:pt x="295656" y="0"/>
                </a:lnTo>
                <a:close/>
              </a:path>
            </a:pathLst>
          </a:custGeom>
          <a:solidFill>
            <a:srgbClr val="3366FF"/>
          </a:solidFill>
        </p:spPr>
        <p:txBody>
          <a:bodyPr wrap="square" lIns="0" tIns="0" rIns="0" bIns="0" rtlCol="0"/>
          <a:lstStyle/>
          <a:p>
            <a:endParaRPr/>
          </a:p>
        </p:txBody>
      </p:sp>
      <p:sp>
        <p:nvSpPr>
          <p:cNvPr id="37" name="object 37"/>
          <p:cNvSpPr/>
          <p:nvPr/>
        </p:nvSpPr>
        <p:spPr>
          <a:xfrm>
            <a:off x="7078980" y="3346703"/>
            <a:ext cx="295910" cy="683260"/>
          </a:xfrm>
          <a:custGeom>
            <a:avLst/>
            <a:gdLst/>
            <a:ahLst/>
            <a:cxnLst/>
            <a:rect l="l" t="t" r="r" b="b"/>
            <a:pathLst>
              <a:path w="295909" h="683260">
                <a:moveTo>
                  <a:pt x="295655" y="0"/>
                </a:moveTo>
                <a:lnTo>
                  <a:pt x="0" y="0"/>
                </a:lnTo>
                <a:lnTo>
                  <a:pt x="0" y="682752"/>
                </a:lnTo>
                <a:lnTo>
                  <a:pt x="295655" y="682752"/>
                </a:lnTo>
                <a:lnTo>
                  <a:pt x="295655" y="0"/>
                </a:lnTo>
                <a:close/>
              </a:path>
            </a:pathLst>
          </a:custGeom>
          <a:solidFill>
            <a:srgbClr val="3366FF"/>
          </a:solidFill>
        </p:spPr>
        <p:txBody>
          <a:bodyPr wrap="square" lIns="0" tIns="0" rIns="0" bIns="0" rtlCol="0"/>
          <a:lstStyle/>
          <a:p>
            <a:endParaRPr/>
          </a:p>
        </p:txBody>
      </p:sp>
      <p:sp>
        <p:nvSpPr>
          <p:cNvPr id="38" name="object 38"/>
          <p:cNvSpPr/>
          <p:nvPr/>
        </p:nvSpPr>
        <p:spPr>
          <a:xfrm>
            <a:off x="7581900" y="3741420"/>
            <a:ext cx="295910" cy="403860"/>
          </a:xfrm>
          <a:custGeom>
            <a:avLst/>
            <a:gdLst/>
            <a:ahLst/>
            <a:cxnLst/>
            <a:rect l="l" t="t" r="r" b="b"/>
            <a:pathLst>
              <a:path w="295909" h="403860">
                <a:moveTo>
                  <a:pt x="295655" y="0"/>
                </a:moveTo>
                <a:lnTo>
                  <a:pt x="0" y="0"/>
                </a:lnTo>
                <a:lnTo>
                  <a:pt x="0" y="403859"/>
                </a:lnTo>
                <a:lnTo>
                  <a:pt x="295655" y="403859"/>
                </a:lnTo>
                <a:lnTo>
                  <a:pt x="295655" y="0"/>
                </a:lnTo>
                <a:close/>
              </a:path>
            </a:pathLst>
          </a:custGeom>
          <a:solidFill>
            <a:srgbClr val="3366FF"/>
          </a:solidFill>
        </p:spPr>
        <p:txBody>
          <a:bodyPr wrap="square" lIns="0" tIns="0" rIns="0" bIns="0" rtlCol="0"/>
          <a:lstStyle/>
          <a:p>
            <a:endParaRPr/>
          </a:p>
        </p:txBody>
      </p:sp>
      <p:sp>
        <p:nvSpPr>
          <p:cNvPr id="39" name="object 39"/>
          <p:cNvSpPr/>
          <p:nvPr/>
        </p:nvSpPr>
        <p:spPr>
          <a:xfrm>
            <a:off x="8084819" y="3817620"/>
            <a:ext cx="295910" cy="300355"/>
          </a:xfrm>
          <a:custGeom>
            <a:avLst/>
            <a:gdLst/>
            <a:ahLst/>
            <a:cxnLst/>
            <a:rect l="l" t="t" r="r" b="b"/>
            <a:pathLst>
              <a:path w="295909" h="300354">
                <a:moveTo>
                  <a:pt x="295655" y="0"/>
                </a:moveTo>
                <a:lnTo>
                  <a:pt x="0" y="0"/>
                </a:lnTo>
                <a:lnTo>
                  <a:pt x="0" y="300227"/>
                </a:lnTo>
                <a:lnTo>
                  <a:pt x="295655" y="300227"/>
                </a:lnTo>
                <a:lnTo>
                  <a:pt x="295655" y="0"/>
                </a:lnTo>
                <a:close/>
              </a:path>
            </a:pathLst>
          </a:custGeom>
          <a:solidFill>
            <a:srgbClr val="3366FF"/>
          </a:solidFill>
        </p:spPr>
        <p:txBody>
          <a:bodyPr wrap="square" lIns="0" tIns="0" rIns="0" bIns="0" rtlCol="0"/>
          <a:lstStyle/>
          <a:p>
            <a:endParaRPr/>
          </a:p>
        </p:txBody>
      </p:sp>
      <p:sp>
        <p:nvSpPr>
          <p:cNvPr id="40" name="object 40"/>
          <p:cNvSpPr/>
          <p:nvPr/>
        </p:nvSpPr>
        <p:spPr>
          <a:xfrm>
            <a:off x="8587740" y="4232147"/>
            <a:ext cx="295910" cy="113030"/>
          </a:xfrm>
          <a:custGeom>
            <a:avLst/>
            <a:gdLst/>
            <a:ahLst/>
            <a:cxnLst/>
            <a:rect l="l" t="t" r="r" b="b"/>
            <a:pathLst>
              <a:path w="295909" h="113029">
                <a:moveTo>
                  <a:pt x="295655" y="0"/>
                </a:moveTo>
                <a:lnTo>
                  <a:pt x="0" y="0"/>
                </a:lnTo>
                <a:lnTo>
                  <a:pt x="0" y="112775"/>
                </a:lnTo>
                <a:lnTo>
                  <a:pt x="295655" y="112775"/>
                </a:lnTo>
                <a:lnTo>
                  <a:pt x="295655" y="0"/>
                </a:lnTo>
                <a:close/>
              </a:path>
            </a:pathLst>
          </a:custGeom>
          <a:solidFill>
            <a:srgbClr val="3366FF"/>
          </a:solidFill>
        </p:spPr>
        <p:txBody>
          <a:bodyPr wrap="square" lIns="0" tIns="0" rIns="0" bIns="0" rtlCol="0"/>
          <a:lstStyle/>
          <a:p>
            <a:endParaRPr/>
          </a:p>
        </p:txBody>
      </p:sp>
      <p:sp>
        <p:nvSpPr>
          <p:cNvPr id="41" name="object 41"/>
          <p:cNvSpPr/>
          <p:nvPr/>
        </p:nvSpPr>
        <p:spPr>
          <a:xfrm>
            <a:off x="9090659" y="5521452"/>
            <a:ext cx="295910" cy="184785"/>
          </a:xfrm>
          <a:custGeom>
            <a:avLst/>
            <a:gdLst/>
            <a:ahLst/>
            <a:cxnLst/>
            <a:rect l="l" t="t" r="r" b="b"/>
            <a:pathLst>
              <a:path w="295909" h="184785">
                <a:moveTo>
                  <a:pt x="295656" y="0"/>
                </a:moveTo>
                <a:lnTo>
                  <a:pt x="0" y="0"/>
                </a:lnTo>
                <a:lnTo>
                  <a:pt x="0" y="184404"/>
                </a:lnTo>
                <a:lnTo>
                  <a:pt x="295656" y="184404"/>
                </a:lnTo>
                <a:lnTo>
                  <a:pt x="295656" y="0"/>
                </a:lnTo>
                <a:close/>
              </a:path>
            </a:pathLst>
          </a:custGeom>
          <a:solidFill>
            <a:srgbClr val="3366FF"/>
          </a:solidFill>
        </p:spPr>
        <p:txBody>
          <a:bodyPr wrap="square" lIns="0" tIns="0" rIns="0" bIns="0" rtlCol="0"/>
          <a:lstStyle/>
          <a:p>
            <a:endParaRPr/>
          </a:p>
        </p:txBody>
      </p:sp>
      <p:sp>
        <p:nvSpPr>
          <p:cNvPr id="42" name="object 42"/>
          <p:cNvSpPr/>
          <p:nvPr/>
        </p:nvSpPr>
        <p:spPr>
          <a:xfrm>
            <a:off x="5570220" y="3212592"/>
            <a:ext cx="295910" cy="437515"/>
          </a:xfrm>
          <a:custGeom>
            <a:avLst/>
            <a:gdLst/>
            <a:ahLst/>
            <a:cxnLst/>
            <a:rect l="l" t="t" r="r" b="b"/>
            <a:pathLst>
              <a:path w="295910" h="437514">
                <a:moveTo>
                  <a:pt x="0" y="0"/>
                </a:moveTo>
                <a:lnTo>
                  <a:pt x="295655" y="0"/>
                </a:lnTo>
                <a:lnTo>
                  <a:pt x="295655" y="437388"/>
                </a:lnTo>
                <a:lnTo>
                  <a:pt x="0" y="437388"/>
                </a:lnTo>
                <a:lnTo>
                  <a:pt x="0" y="0"/>
                </a:lnTo>
                <a:close/>
              </a:path>
            </a:pathLst>
          </a:custGeom>
          <a:ln w="9143">
            <a:solidFill>
              <a:srgbClr val="BEBEBE"/>
            </a:solidFill>
          </a:ln>
        </p:spPr>
        <p:txBody>
          <a:bodyPr wrap="square" lIns="0" tIns="0" rIns="0" bIns="0" rtlCol="0"/>
          <a:lstStyle/>
          <a:p>
            <a:endParaRPr/>
          </a:p>
        </p:txBody>
      </p:sp>
      <p:sp>
        <p:nvSpPr>
          <p:cNvPr id="43" name="object 43"/>
          <p:cNvSpPr/>
          <p:nvPr/>
        </p:nvSpPr>
        <p:spPr>
          <a:xfrm>
            <a:off x="6073140" y="3354323"/>
            <a:ext cx="295910" cy="556260"/>
          </a:xfrm>
          <a:custGeom>
            <a:avLst/>
            <a:gdLst/>
            <a:ahLst/>
            <a:cxnLst/>
            <a:rect l="l" t="t" r="r" b="b"/>
            <a:pathLst>
              <a:path w="295910" h="556260">
                <a:moveTo>
                  <a:pt x="0" y="0"/>
                </a:moveTo>
                <a:lnTo>
                  <a:pt x="295656" y="0"/>
                </a:lnTo>
                <a:lnTo>
                  <a:pt x="295656" y="556259"/>
                </a:lnTo>
                <a:lnTo>
                  <a:pt x="0" y="556259"/>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6576059" y="3020567"/>
            <a:ext cx="295910" cy="746760"/>
          </a:xfrm>
          <a:custGeom>
            <a:avLst/>
            <a:gdLst/>
            <a:ahLst/>
            <a:cxnLst/>
            <a:rect l="l" t="t" r="r" b="b"/>
            <a:pathLst>
              <a:path w="295909" h="746760">
                <a:moveTo>
                  <a:pt x="0" y="0"/>
                </a:moveTo>
                <a:lnTo>
                  <a:pt x="295656" y="0"/>
                </a:lnTo>
                <a:lnTo>
                  <a:pt x="295656" y="746760"/>
                </a:lnTo>
                <a:lnTo>
                  <a:pt x="0" y="746760"/>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7078980" y="3346703"/>
            <a:ext cx="295910" cy="683260"/>
          </a:xfrm>
          <a:custGeom>
            <a:avLst/>
            <a:gdLst/>
            <a:ahLst/>
            <a:cxnLst/>
            <a:rect l="l" t="t" r="r" b="b"/>
            <a:pathLst>
              <a:path w="295909" h="683260">
                <a:moveTo>
                  <a:pt x="0" y="0"/>
                </a:moveTo>
                <a:lnTo>
                  <a:pt x="295655" y="0"/>
                </a:lnTo>
                <a:lnTo>
                  <a:pt x="295655" y="682752"/>
                </a:lnTo>
                <a:lnTo>
                  <a:pt x="0" y="682752"/>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7581900" y="3741420"/>
            <a:ext cx="295910" cy="403860"/>
          </a:xfrm>
          <a:custGeom>
            <a:avLst/>
            <a:gdLst/>
            <a:ahLst/>
            <a:cxnLst/>
            <a:rect l="l" t="t" r="r" b="b"/>
            <a:pathLst>
              <a:path w="295909" h="403860">
                <a:moveTo>
                  <a:pt x="0" y="0"/>
                </a:moveTo>
                <a:lnTo>
                  <a:pt x="295655" y="0"/>
                </a:lnTo>
                <a:lnTo>
                  <a:pt x="295655" y="403859"/>
                </a:lnTo>
                <a:lnTo>
                  <a:pt x="0" y="403859"/>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8084819" y="3817620"/>
            <a:ext cx="295910" cy="300355"/>
          </a:xfrm>
          <a:custGeom>
            <a:avLst/>
            <a:gdLst/>
            <a:ahLst/>
            <a:cxnLst/>
            <a:rect l="l" t="t" r="r" b="b"/>
            <a:pathLst>
              <a:path w="295909" h="300354">
                <a:moveTo>
                  <a:pt x="0" y="0"/>
                </a:moveTo>
                <a:lnTo>
                  <a:pt x="295655" y="0"/>
                </a:lnTo>
                <a:lnTo>
                  <a:pt x="295655" y="300227"/>
                </a:lnTo>
                <a:lnTo>
                  <a:pt x="0" y="300227"/>
                </a:lnTo>
                <a:lnTo>
                  <a:pt x="0" y="0"/>
                </a:lnTo>
                <a:close/>
              </a:path>
            </a:pathLst>
          </a:custGeom>
          <a:ln w="9143">
            <a:solidFill>
              <a:srgbClr val="BEBEBE"/>
            </a:solidFill>
          </a:ln>
        </p:spPr>
        <p:txBody>
          <a:bodyPr wrap="square" lIns="0" tIns="0" rIns="0" bIns="0" rtlCol="0"/>
          <a:lstStyle/>
          <a:p>
            <a:endParaRPr/>
          </a:p>
        </p:txBody>
      </p:sp>
      <p:sp>
        <p:nvSpPr>
          <p:cNvPr id="48" name="object 48"/>
          <p:cNvSpPr/>
          <p:nvPr/>
        </p:nvSpPr>
        <p:spPr>
          <a:xfrm>
            <a:off x="8587740" y="4232147"/>
            <a:ext cx="295910" cy="113030"/>
          </a:xfrm>
          <a:custGeom>
            <a:avLst/>
            <a:gdLst/>
            <a:ahLst/>
            <a:cxnLst/>
            <a:rect l="l" t="t" r="r" b="b"/>
            <a:pathLst>
              <a:path w="295909" h="113029">
                <a:moveTo>
                  <a:pt x="0" y="0"/>
                </a:moveTo>
                <a:lnTo>
                  <a:pt x="295655" y="0"/>
                </a:lnTo>
                <a:lnTo>
                  <a:pt x="295655" y="112775"/>
                </a:lnTo>
                <a:lnTo>
                  <a:pt x="0" y="112775"/>
                </a:lnTo>
                <a:lnTo>
                  <a:pt x="0" y="0"/>
                </a:lnTo>
                <a:close/>
              </a:path>
            </a:pathLst>
          </a:custGeom>
          <a:ln w="9143">
            <a:solidFill>
              <a:srgbClr val="BEBEBE"/>
            </a:solidFill>
          </a:ln>
        </p:spPr>
        <p:txBody>
          <a:bodyPr wrap="square" lIns="0" tIns="0" rIns="0" bIns="0" rtlCol="0"/>
          <a:lstStyle/>
          <a:p>
            <a:endParaRPr/>
          </a:p>
        </p:txBody>
      </p:sp>
      <p:sp>
        <p:nvSpPr>
          <p:cNvPr id="49" name="object 49"/>
          <p:cNvSpPr/>
          <p:nvPr/>
        </p:nvSpPr>
        <p:spPr>
          <a:xfrm>
            <a:off x="9090659" y="5521452"/>
            <a:ext cx="295910" cy="184785"/>
          </a:xfrm>
          <a:custGeom>
            <a:avLst/>
            <a:gdLst/>
            <a:ahLst/>
            <a:cxnLst/>
            <a:rect l="l" t="t" r="r" b="b"/>
            <a:pathLst>
              <a:path w="295909" h="184785">
                <a:moveTo>
                  <a:pt x="0" y="184404"/>
                </a:moveTo>
                <a:lnTo>
                  <a:pt x="295656" y="184404"/>
                </a:lnTo>
                <a:lnTo>
                  <a:pt x="295656" y="0"/>
                </a:lnTo>
                <a:lnTo>
                  <a:pt x="0" y="0"/>
                </a:lnTo>
                <a:lnTo>
                  <a:pt x="0" y="184404"/>
                </a:lnTo>
                <a:close/>
              </a:path>
            </a:pathLst>
          </a:custGeom>
          <a:ln w="9144">
            <a:solidFill>
              <a:srgbClr val="BEBEBE"/>
            </a:solidFill>
          </a:ln>
        </p:spPr>
        <p:txBody>
          <a:bodyPr wrap="square" lIns="0" tIns="0" rIns="0" bIns="0" rtlCol="0"/>
          <a:lstStyle/>
          <a:p>
            <a:endParaRPr/>
          </a:p>
        </p:txBody>
      </p:sp>
      <p:sp>
        <p:nvSpPr>
          <p:cNvPr id="50" name="object 50"/>
          <p:cNvSpPr/>
          <p:nvPr/>
        </p:nvSpPr>
        <p:spPr>
          <a:xfrm>
            <a:off x="5570220" y="3145535"/>
            <a:ext cx="295910" cy="67310"/>
          </a:xfrm>
          <a:custGeom>
            <a:avLst/>
            <a:gdLst/>
            <a:ahLst/>
            <a:cxnLst/>
            <a:rect l="l" t="t" r="r" b="b"/>
            <a:pathLst>
              <a:path w="295910" h="67310">
                <a:moveTo>
                  <a:pt x="295655" y="0"/>
                </a:moveTo>
                <a:lnTo>
                  <a:pt x="0" y="0"/>
                </a:lnTo>
                <a:lnTo>
                  <a:pt x="0" y="67055"/>
                </a:lnTo>
                <a:lnTo>
                  <a:pt x="295655" y="67055"/>
                </a:lnTo>
                <a:lnTo>
                  <a:pt x="295655" y="0"/>
                </a:lnTo>
                <a:close/>
              </a:path>
            </a:pathLst>
          </a:custGeom>
          <a:solidFill>
            <a:srgbClr val="8ADEFF"/>
          </a:solidFill>
        </p:spPr>
        <p:txBody>
          <a:bodyPr wrap="square" lIns="0" tIns="0" rIns="0" bIns="0" rtlCol="0"/>
          <a:lstStyle/>
          <a:p>
            <a:endParaRPr/>
          </a:p>
        </p:txBody>
      </p:sp>
      <p:sp>
        <p:nvSpPr>
          <p:cNvPr id="51" name="object 51"/>
          <p:cNvSpPr/>
          <p:nvPr/>
        </p:nvSpPr>
        <p:spPr>
          <a:xfrm>
            <a:off x="6073140" y="3153155"/>
            <a:ext cx="295910" cy="201295"/>
          </a:xfrm>
          <a:custGeom>
            <a:avLst/>
            <a:gdLst/>
            <a:ahLst/>
            <a:cxnLst/>
            <a:rect l="l" t="t" r="r" b="b"/>
            <a:pathLst>
              <a:path w="295910" h="201295">
                <a:moveTo>
                  <a:pt x="295656" y="0"/>
                </a:moveTo>
                <a:lnTo>
                  <a:pt x="0" y="0"/>
                </a:lnTo>
                <a:lnTo>
                  <a:pt x="0" y="201168"/>
                </a:lnTo>
                <a:lnTo>
                  <a:pt x="295656" y="201168"/>
                </a:lnTo>
                <a:lnTo>
                  <a:pt x="295656" y="0"/>
                </a:lnTo>
                <a:close/>
              </a:path>
            </a:pathLst>
          </a:custGeom>
          <a:solidFill>
            <a:srgbClr val="8ADEFF"/>
          </a:solidFill>
        </p:spPr>
        <p:txBody>
          <a:bodyPr wrap="square" lIns="0" tIns="0" rIns="0" bIns="0" rtlCol="0"/>
          <a:lstStyle/>
          <a:p>
            <a:endParaRPr/>
          </a:p>
        </p:txBody>
      </p:sp>
      <p:sp>
        <p:nvSpPr>
          <p:cNvPr id="52" name="object 52"/>
          <p:cNvSpPr/>
          <p:nvPr/>
        </p:nvSpPr>
        <p:spPr>
          <a:xfrm>
            <a:off x="6576059" y="2854451"/>
            <a:ext cx="295910" cy="166370"/>
          </a:xfrm>
          <a:custGeom>
            <a:avLst/>
            <a:gdLst/>
            <a:ahLst/>
            <a:cxnLst/>
            <a:rect l="l" t="t" r="r" b="b"/>
            <a:pathLst>
              <a:path w="295909" h="166369">
                <a:moveTo>
                  <a:pt x="295656" y="0"/>
                </a:moveTo>
                <a:lnTo>
                  <a:pt x="0" y="0"/>
                </a:lnTo>
                <a:lnTo>
                  <a:pt x="0" y="166115"/>
                </a:lnTo>
                <a:lnTo>
                  <a:pt x="295656" y="166115"/>
                </a:lnTo>
                <a:lnTo>
                  <a:pt x="295656" y="0"/>
                </a:lnTo>
                <a:close/>
              </a:path>
            </a:pathLst>
          </a:custGeom>
          <a:solidFill>
            <a:srgbClr val="8ADEFF"/>
          </a:solidFill>
        </p:spPr>
        <p:txBody>
          <a:bodyPr wrap="square" lIns="0" tIns="0" rIns="0" bIns="0" rtlCol="0"/>
          <a:lstStyle/>
          <a:p>
            <a:endParaRPr/>
          </a:p>
        </p:txBody>
      </p:sp>
      <p:sp>
        <p:nvSpPr>
          <p:cNvPr id="53" name="object 53"/>
          <p:cNvSpPr/>
          <p:nvPr/>
        </p:nvSpPr>
        <p:spPr>
          <a:xfrm>
            <a:off x="7078980" y="3144011"/>
            <a:ext cx="295910" cy="203200"/>
          </a:xfrm>
          <a:custGeom>
            <a:avLst/>
            <a:gdLst/>
            <a:ahLst/>
            <a:cxnLst/>
            <a:rect l="l" t="t" r="r" b="b"/>
            <a:pathLst>
              <a:path w="295909" h="203200">
                <a:moveTo>
                  <a:pt x="295655" y="0"/>
                </a:moveTo>
                <a:lnTo>
                  <a:pt x="0" y="0"/>
                </a:lnTo>
                <a:lnTo>
                  <a:pt x="0" y="202691"/>
                </a:lnTo>
                <a:lnTo>
                  <a:pt x="295655" y="202691"/>
                </a:lnTo>
                <a:lnTo>
                  <a:pt x="295655" y="0"/>
                </a:lnTo>
                <a:close/>
              </a:path>
            </a:pathLst>
          </a:custGeom>
          <a:solidFill>
            <a:srgbClr val="8ADEFF"/>
          </a:solidFill>
        </p:spPr>
        <p:txBody>
          <a:bodyPr wrap="square" lIns="0" tIns="0" rIns="0" bIns="0" rtlCol="0"/>
          <a:lstStyle/>
          <a:p>
            <a:endParaRPr/>
          </a:p>
        </p:txBody>
      </p:sp>
      <p:sp>
        <p:nvSpPr>
          <p:cNvPr id="54" name="object 54"/>
          <p:cNvSpPr/>
          <p:nvPr/>
        </p:nvSpPr>
        <p:spPr>
          <a:xfrm>
            <a:off x="7581900" y="3477767"/>
            <a:ext cx="295910" cy="264160"/>
          </a:xfrm>
          <a:custGeom>
            <a:avLst/>
            <a:gdLst/>
            <a:ahLst/>
            <a:cxnLst/>
            <a:rect l="l" t="t" r="r" b="b"/>
            <a:pathLst>
              <a:path w="295909" h="264160">
                <a:moveTo>
                  <a:pt x="295655" y="0"/>
                </a:moveTo>
                <a:lnTo>
                  <a:pt x="0" y="0"/>
                </a:lnTo>
                <a:lnTo>
                  <a:pt x="0" y="263652"/>
                </a:lnTo>
                <a:lnTo>
                  <a:pt x="295655" y="263652"/>
                </a:lnTo>
                <a:lnTo>
                  <a:pt x="295655" y="0"/>
                </a:lnTo>
                <a:close/>
              </a:path>
            </a:pathLst>
          </a:custGeom>
          <a:solidFill>
            <a:srgbClr val="8ADEFF"/>
          </a:solidFill>
        </p:spPr>
        <p:txBody>
          <a:bodyPr wrap="square" lIns="0" tIns="0" rIns="0" bIns="0" rtlCol="0"/>
          <a:lstStyle/>
          <a:p>
            <a:endParaRPr/>
          </a:p>
        </p:txBody>
      </p:sp>
      <p:sp>
        <p:nvSpPr>
          <p:cNvPr id="55" name="object 55"/>
          <p:cNvSpPr/>
          <p:nvPr/>
        </p:nvSpPr>
        <p:spPr>
          <a:xfrm>
            <a:off x="8084819" y="3590544"/>
            <a:ext cx="295910" cy="227329"/>
          </a:xfrm>
          <a:custGeom>
            <a:avLst/>
            <a:gdLst/>
            <a:ahLst/>
            <a:cxnLst/>
            <a:rect l="l" t="t" r="r" b="b"/>
            <a:pathLst>
              <a:path w="295909" h="227329">
                <a:moveTo>
                  <a:pt x="295655" y="0"/>
                </a:moveTo>
                <a:lnTo>
                  <a:pt x="0" y="0"/>
                </a:lnTo>
                <a:lnTo>
                  <a:pt x="0" y="227075"/>
                </a:lnTo>
                <a:lnTo>
                  <a:pt x="295655" y="227075"/>
                </a:lnTo>
                <a:lnTo>
                  <a:pt x="295655" y="0"/>
                </a:lnTo>
                <a:close/>
              </a:path>
            </a:pathLst>
          </a:custGeom>
          <a:solidFill>
            <a:srgbClr val="8ADEFF"/>
          </a:solidFill>
        </p:spPr>
        <p:txBody>
          <a:bodyPr wrap="square" lIns="0" tIns="0" rIns="0" bIns="0" rtlCol="0"/>
          <a:lstStyle/>
          <a:p>
            <a:endParaRPr/>
          </a:p>
        </p:txBody>
      </p:sp>
      <p:sp>
        <p:nvSpPr>
          <p:cNvPr id="56" name="object 56"/>
          <p:cNvSpPr/>
          <p:nvPr/>
        </p:nvSpPr>
        <p:spPr>
          <a:xfrm>
            <a:off x="8587740" y="3933444"/>
            <a:ext cx="295910" cy="299085"/>
          </a:xfrm>
          <a:custGeom>
            <a:avLst/>
            <a:gdLst/>
            <a:ahLst/>
            <a:cxnLst/>
            <a:rect l="l" t="t" r="r" b="b"/>
            <a:pathLst>
              <a:path w="295909" h="299085">
                <a:moveTo>
                  <a:pt x="295655" y="0"/>
                </a:moveTo>
                <a:lnTo>
                  <a:pt x="0" y="0"/>
                </a:lnTo>
                <a:lnTo>
                  <a:pt x="0" y="298703"/>
                </a:lnTo>
                <a:lnTo>
                  <a:pt x="295655" y="298703"/>
                </a:lnTo>
                <a:lnTo>
                  <a:pt x="295655" y="0"/>
                </a:lnTo>
                <a:close/>
              </a:path>
            </a:pathLst>
          </a:custGeom>
          <a:solidFill>
            <a:srgbClr val="8ADEFF"/>
          </a:solidFill>
        </p:spPr>
        <p:txBody>
          <a:bodyPr wrap="square" lIns="0" tIns="0" rIns="0" bIns="0" rtlCol="0"/>
          <a:lstStyle/>
          <a:p>
            <a:endParaRPr/>
          </a:p>
        </p:txBody>
      </p:sp>
      <p:sp>
        <p:nvSpPr>
          <p:cNvPr id="57" name="object 57"/>
          <p:cNvSpPr/>
          <p:nvPr/>
        </p:nvSpPr>
        <p:spPr>
          <a:xfrm>
            <a:off x="9090659" y="4233671"/>
            <a:ext cx="295910" cy="320040"/>
          </a:xfrm>
          <a:custGeom>
            <a:avLst/>
            <a:gdLst/>
            <a:ahLst/>
            <a:cxnLst/>
            <a:rect l="l" t="t" r="r" b="b"/>
            <a:pathLst>
              <a:path w="295909" h="320039">
                <a:moveTo>
                  <a:pt x="295656" y="0"/>
                </a:moveTo>
                <a:lnTo>
                  <a:pt x="0" y="0"/>
                </a:lnTo>
                <a:lnTo>
                  <a:pt x="0" y="320039"/>
                </a:lnTo>
                <a:lnTo>
                  <a:pt x="295656" y="320039"/>
                </a:lnTo>
                <a:lnTo>
                  <a:pt x="295656" y="0"/>
                </a:lnTo>
                <a:close/>
              </a:path>
            </a:pathLst>
          </a:custGeom>
          <a:solidFill>
            <a:srgbClr val="8ADEFF"/>
          </a:solidFill>
        </p:spPr>
        <p:txBody>
          <a:bodyPr wrap="square" lIns="0" tIns="0" rIns="0" bIns="0" rtlCol="0"/>
          <a:lstStyle/>
          <a:p>
            <a:endParaRPr/>
          </a:p>
        </p:txBody>
      </p:sp>
      <p:sp>
        <p:nvSpPr>
          <p:cNvPr id="58" name="object 58"/>
          <p:cNvSpPr/>
          <p:nvPr/>
        </p:nvSpPr>
        <p:spPr>
          <a:xfrm>
            <a:off x="5570220" y="3145535"/>
            <a:ext cx="295910" cy="67310"/>
          </a:xfrm>
          <a:custGeom>
            <a:avLst/>
            <a:gdLst/>
            <a:ahLst/>
            <a:cxnLst/>
            <a:rect l="l" t="t" r="r" b="b"/>
            <a:pathLst>
              <a:path w="295910" h="67310">
                <a:moveTo>
                  <a:pt x="0" y="0"/>
                </a:moveTo>
                <a:lnTo>
                  <a:pt x="295655" y="0"/>
                </a:lnTo>
                <a:lnTo>
                  <a:pt x="295655" y="67055"/>
                </a:lnTo>
                <a:lnTo>
                  <a:pt x="0" y="67055"/>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6073140" y="3153155"/>
            <a:ext cx="295910" cy="201295"/>
          </a:xfrm>
          <a:custGeom>
            <a:avLst/>
            <a:gdLst/>
            <a:ahLst/>
            <a:cxnLst/>
            <a:rect l="l" t="t" r="r" b="b"/>
            <a:pathLst>
              <a:path w="295910" h="201295">
                <a:moveTo>
                  <a:pt x="0" y="0"/>
                </a:moveTo>
                <a:lnTo>
                  <a:pt x="295656" y="0"/>
                </a:lnTo>
                <a:lnTo>
                  <a:pt x="295656" y="201168"/>
                </a:lnTo>
                <a:lnTo>
                  <a:pt x="0" y="201168"/>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6576059" y="2854451"/>
            <a:ext cx="295910" cy="166370"/>
          </a:xfrm>
          <a:custGeom>
            <a:avLst/>
            <a:gdLst/>
            <a:ahLst/>
            <a:cxnLst/>
            <a:rect l="l" t="t" r="r" b="b"/>
            <a:pathLst>
              <a:path w="295909" h="166369">
                <a:moveTo>
                  <a:pt x="0" y="0"/>
                </a:moveTo>
                <a:lnTo>
                  <a:pt x="295656" y="0"/>
                </a:lnTo>
                <a:lnTo>
                  <a:pt x="295656" y="166115"/>
                </a:lnTo>
                <a:lnTo>
                  <a:pt x="0" y="166115"/>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7078980" y="3144011"/>
            <a:ext cx="295910" cy="203200"/>
          </a:xfrm>
          <a:custGeom>
            <a:avLst/>
            <a:gdLst/>
            <a:ahLst/>
            <a:cxnLst/>
            <a:rect l="l" t="t" r="r" b="b"/>
            <a:pathLst>
              <a:path w="295909" h="203200">
                <a:moveTo>
                  <a:pt x="0" y="0"/>
                </a:moveTo>
                <a:lnTo>
                  <a:pt x="295655" y="0"/>
                </a:lnTo>
                <a:lnTo>
                  <a:pt x="295655" y="202691"/>
                </a:lnTo>
                <a:lnTo>
                  <a:pt x="0" y="202691"/>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7581900" y="3477767"/>
            <a:ext cx="295910" cy="264160"/>
          </a:xfrm>
          <a:custGeom>
            <a:avLst/>
            <a:gdLst/>
            <a:ahLst/>
            <a:cxnLst/>
            <a:rect l="l" t="t" r="r" b="b"/>
            <a:pathLst>
              <a:path w="295909" h="264160">
                <a:moveTo>
                  <a:pt x="0" y="0"/>
                </a:moveTo>
                <a:lnTo>
                  <a:pt x="295655" y="0"/>
                </a:lnTo>
                <a:lnTo>
                  <a:pt x="295655" y="263652"/>
                </a:lnTo>
                <a:lnTo>
                  <a:pt x="0" y="263652"/>
                </a:lnTo>
                <a:lnTo>
                  <a:pt x="0" y="0"/>
                </a:lnTo>
                <a:close/>
              </a:path>
            </a:pathLst>
          </a:custGeom>
          <a:ln w="9144">
            <a:solidFill>
              <a:srgbClr val="BEBEBE"/>
            </a:solidFill>
          </a:ln>
        </p:spPr>
        <p:txBody>
          <a:bodyPr wrap="square" lIns="0" tIns="0" rIns="0" bIns="0" rtlCol="0"/>
          <a:lstStyle/>
          <a:p>
            <a:endParaRPr/>
          </a:p>
        </p:txBody>
      </p:sp>
      <p:sp>
        <p:nvSpPr>
          <p:cNvPr id="63" name="object 63"/>
          <p:cNvSpPr/>
          <p:nvPr/>
        </p:nvSpPr>
        <p:spPr>
          <a:xfrm>
            <a:off x="8084819" y="3590544"/>
            <a:ext cx="295910" cy="227329"/>
          </a:xfrm>
          <a:custGeom>
            <a:avLst/>
            <a:gdLst/>
            <a:ahLst/>
            <a:cxnLst/>
            <a:rect l="l" t="t" r="r" b="b"/>
            <a:pathLst>
              <a:path w="295909" h="227329">
                <a:moveTo>
                  <a:pt x="0" y="0"/>
                </a:moveTo>
                <a:lnTo>
                  <a:pt x="295655" y="0"/>
                </a:lnTo>
                <a:lnTo>
                  <a:pt x="295655" y="227075"/>
                </a:lnTo>
                <a:lnTo>
                  <a:pt x="0" y="227075"/>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8587740" y="3933444"/>
            <a:ext cx="295910" cy="299085"/>
          </a:xfrm>
          <a:custGeom>
            <a:avLst/>
            <a:gdLst/>
            <a:ahLst/>
            <a:cxnLst/>
            <a:rect l="l" t="t" r="r" b="b"/>
            <a:pathLst>
              <a:path w="295909" h="299085">
                <a:moveTo>
                  <a:pt x="0" y="0"/>
                </a:moveTo>
                <a:lnTo>
                  <a:pt x="295655" y="0"/>
                </a:lnTo>
                <a:lnTo>
                  <a:pt x="295655" y="298703"/>
                </a:lnTo>
                <a:lnTo>
                  <a:pt x="0" y="298703"/>
                </a:lnTo>
                <a:lnTo>
                  <a:pt x="0" y="0"/>
                </a:lnTo>
                <a:close/>
              </a:path>
            </a:pathLst>
          </a:custGeom>
          <a:ln w="9144">
            <a:solidFill>
              <a:srgbClr val="BEBEBE"/>
            </a:solidFill>
          </a:ln>
        </p:spPr>
        <p:txBody>
          <a:bodyPr wrap="square" lIns="0" tIns="0" rIns="0" bIns="0" rtlCol="0"/>
          <a:lstStyle/>
          <a:p>
            <a:endParaRPr/>
          </a:p>
        </p:txBody>
      </p:sp>
      <p:sp>
        <p:nvSpPr>
          <p:cNvPr id="65" name="object 65"/>
          <p:cNvSpPr/>
          <p:nvPr/>
        </p:nvSpPr>
        <p:spPr>
          <a:xfrm>
            <a:off x="9090659" y="4233671"/>
            <a:ext cx="295910" cy="320040"/>
          </a:xfrm>
          <a:custGeom>
            <a:avLst/>
            <a:gdLst/>
            <a:ahLst/>
            <a:cxnLst/>
            <a:rect l="l" t="t" r="r" b="b"/>
            <a:pathLst>
              <a:path w="295909" h="320039">
                <a:moveTo>
                  <a:pt x="0" y="0"/>
                </a:moveTo>
                <a:lnTo>
                  <a:pt x="295656" y="0"/>
                </a:lnTo>
                <a:lnTo>
                  <a:pt x="295656" y="320039"/>
                </a:lnTo>
                <a:lnTo>
                  <a:pt x="0" y="320039"/>
                </a:lnTo>
                <a:lnTo>
                  <a:pt x="0" y="0"/>
                </a:lnTo>
                <a:close/>
              </a:path>
            </a:pathLst>
          </a:custGeom>
          <a:ln w="9143">
            <a:solidFill>
              <a:srgbClr val="BEBEBE"/>
            </a:solidFill>
          </a:ln>
        </p:spPr>
        <p:txBody>
          <a:bodyPr wrap="square" lIns="0" tIns="0" rIns="0" bIns="0" rtlCol="0"/>
          <a:lstStyle/>
          <a:p>
            <a:endParaRPr/>
          </a:p>
        </p:txBody>
      </p:sp>
      <p:sp>
        <p:nvSpPr>
          <p:cNvPr id="66" name="object 66"/>
          <p:cNvSpPr/>
          <p:nvPr/>
        </p:nvSpPr>
        <p:spPr>
          <a:xfrm>
            <a:off x="5466588" y="2290572"/>
            <a:ext cx="0" cy="3441700"/>
          </a:xfrm>
          <a:custGeom>
            <a:avLst/>
            <a:gdLst/>
            <a:ahLst/>
            <a:cxnLst/>
            <a:rect l="l" t="t" r="r" b="b"/>
            <a:pathLst>
              <a:path h="3441700">
                <a:moveTo>
                  <a:pt x="0" y="3441191"/>
                </a:moveTo>
                <a:lnTo>
                  <a:pt x="0" y="0"/>
                </a:lnTo>
              </a:path>
            </a:pathLst>
          </a:custGeom>
          <a:ln w="6096">
            <a:solidFill>
              <a:srgbClr val="666666"/>
            </a:solidFill>
          </a:ln>
        </p:spPr>
        <p:txBody>
          <a:bodyPr wrap="square" lIns="0" tIns="0" rIns="0" bIns="0" rtlCol="0"/>
          <a:lstStyle/>
          <a:p>
            <a:endParaRPr/>
          </a:p>
        </p:txBody>
      </p:sp>
      <p:sp>
        <p:nvSpPr>
          <p:cNvPr id="67" name="object 67"/>
          <p:cNvSpPr/>
          <p:nvPr/>
        </p:nvSpPr>
        <p:spPr>
          <a:xfrm>
            <a:off x="5466588" y="5731764"/>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68" name="object 68"/>
          <p:cNvSpPr/>
          <p:nvPr/>
        </p:nvSpPr>
        <p:spPr>
          <a:xfrm>
            <a:off x="5466588" y="5349240"/>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69" name="object 69"/>
          <p:cNvSpPr/>
          <p:nvPr/>
        </p:nvSpPr>
        <p:spPr>
          <a:xfrm>
            <a:off x="5466588" y="4966715"/>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0" name="object 70"/>
          <p:cNvSpPr/>
          <p:nvPr/>
        </p:nvSpPr>
        <p:spPr>
          <a:xfrm>
            <a:off x="5466588" y="4584191"/>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1" name="object 71"/>
          <p:cNvSpPr/>
          <p:nvPr/>
        </p:nvSpPr>
        <p:spPr>
          <a:xfrm>
            <a:off x="5466588" y="4201667"/>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2" name="object 72"/>
          <p:cNvSpPr/>
          <p:nvPr/>
        </p:nvSpPr>
        <p:spPr>
          <a:xfrm>
            <a:off x="5466588" y="3820667"/>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3" name="object 73"/>
          <p:cNvSpPr/>
          <p:nvPr/>
        </p:nvSpPr>
        <p:spPr>
          <a:xfrm>
            <a:off x="5466588" y="3438144"/>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4" name="object 74"/>
          <p:cNvSpPr/>
          <p:nvPr/>
        </p:nvSpPr>
        <p:spPr>
          <a:xfrm>
            <a:off x="5466588" y="3055620"/>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5" name="object 75"/>
          <p:cNvSpPr/>
          <p:nvPr/>
        </p:nvSpPr>
        <p:spPr>
          <a:xfrm>
            <a:off x="5466588" y="2673095"/>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6" name="object 76"/>
          <p:cNvSpPr/>
          <p:nvPr/>
        </p:nvSpPr>
        <p:spPr>
          <a:xfrm>
            <a:off x="5466588" y="2290572"/>
            <a:ext cx="58419" cy="0"/>
          </a:xfrm>
          <a:custGeom>
            <a:avLst/>
            <a:gdLst/>
            <a:ahLst/>
            <a:cxnLst/>
            <a:rect l="l" t="t" r="r" b="b"/>
            <a:pathLst>
              <a:path w="58420">
                <a:moveTo>
                  <a:pt x="0" y="0"/>
                </a:moveTo>
                <a:lnTo>
                  <a:pt x="57912" y="0"/>
                </a:lnTo>
              </a:path>
            </a:pathLst>
          </a:custGeom>
          <a:ln w="6096">
            <a:solidFill>
              <a:srgbClr val="666666"/>
            </a:solidFill>
          </a:ln>
        </p:spPr>
        <p:txBody>
          <a:bodyPr wrap="square" lIns="0" tIns="0" rIns="0" bIns="0" rtlCol="0"/>
          <a:lstStyle/>
          <a:p>
            <a:endParaRPr/>
          </a:p>
        </p:txBody>
      </p:sp>
      <p:sp>
        <p:nvSpPr>
          <p:cNvPr id="77" name="object 77"/>
          <p:cNvSpPr/>
          <p:nvPr/>
        </p:nvSpPr>
        <p:spPr>
          <a:xfrm>
            <a:off x="5466588" y="4966715"/>
            <a:ext cx="4023360" cy="0"/>
          </a:xfrm>
          <a:custGeom>
            <a:avLst/>
            <a:gdLst/>
            <a:ahLst/>
            <a:cxnLst/>
            <a:rect l="l" t="t" r="r" b="b"/>
            <a:pathLst>
              <a:path w="4023359">
                <a:moveTo>
                  <a:pt x="0" y="0"/>
                </a:moveTo>
                <a:lnTo>
                  <a:pt x="4023360" y="0"/>
                </a:lnTo>
              </a:path>
            </a:pathLst>
          </a:custGeom>
          <a:ln w="6096">
            <a:solidFill>
              <a:srgbClr val="666666"/>
            </a:solidFill>
          </a:ln>
        </p:spPr>
        <p:txBody>
          <a:bodyPr wrap="square" lIns="0" tIns="0" rIns="0" bIns="0" rtlCol="0"/>
          <a:lstStyle/>
          <a:p>
            <a:endParaRPr/>
          </a:p>
        </p:txBody>
      </p:sp>
      <p:sp>
        <p:nvSpPr>
          <p:cNvPr id="78" name="object 78"/>
          <p:cNvSpPr/>
          <p:nvPr/>
        </p:nvSpPr>
        <p:spPr>
          <a:xfrm>
            <a:off x="5622035" y="3144139"/>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79" name="object 79"/>
          <p:cNvSpPr/>
          <p:nvPr/>
        </p:nvSpPr>
        <p:spPr>
          <a:xfrm>
            <a:off x="5622035" y="3125089"/>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80" name="object 80"/>
          <p:cNvSpPr/>
          <p:nvPr/>
        </p:nvSpPr>
        <p:spPr>
          <a:xfrm>
            <a:off x="6124955" y="3298063"/>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81" name="object 81"/>
          <p:cNvSpPr/>
          <p:nvPr/>
        </p:nvSpPr>
        <p:spPr>
          <a:xfrm>
            <a:off x="6124955" y="3279013"/>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82" name="object 82"/>
          <p:cNvSpPr/>
          <p:nvPr/>
        </p:nvSpPr>
        <p:spPr>
          <a:xfrm>
            <a:off x="6627876" y="2853054"/>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83" name="object 83"/>
          <p:cNvSpPr/>
          <p:nvPr/>
        </p:nvSpPr>
        <p:spPr>
          <a:xfrm>
            <a:off x="6627876" y="2834004"/>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84" name="object 84"/>
          <p:cNvSpPr/>
          <p:nvPr/>
        </p:nvSpPr>
        <p:spPr>
          <a:xfrm>
            <a:off x="7130668" y="3142614"/>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85" name="object 85"/>
          <p:cNvSpPr/>
          <p:nvPr/>
        </p:nvSpPr>
        <p:spPr>
          <a:xfrm>
            <a:off x="7130668" y="3123564"/>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86" name="object 86"/>
          <p:cNvSpPr/>
          <p:nvPr/>
        </p:nvSpPr>
        <p:spPr>
          <a:xfrm>
            <a:off x="7633589" y="3694303"/>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87" name="object 87"/>
          <p:cNvSpPr/>
          <p:nvPr/>
        </p:nvSpPr>
        <p:spPr>
          <a:xfrm>
            <a:off x="7633589" y="3675253"/>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88" name="object 88"/>
          <p:cNvSpPr/>
          <p:nvPr/>
        </p:nvSpPr>
        <p:spPr>
          <a:xfrm>
            <a:off x="8136508" y="3921378"/>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89" name="object 89"/>
          <p:cNvSpPr/>
          <p:nvPr/>
        </p:nvSpPr>
        <p:spPr>
          <a:xfrm>
            <a:off x="8136508" y="3902328"/>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90" name="object 90"/>
          <p:cNvSpPr/>
          <p:nvPr/>
        </p:nvSpPr>
        <p:spPr>
          <a:xfrm>
            <a:off x="8639429" y="4413630"/>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91" name="object 91"/>
          <p:cNvSpPr/>
          <p:nvPr/>
        </p:nvSpPr>
        <p:spPr>
          <a:xfrm>
            <a:off x="8639429" y="4394580"/>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92" name="object 92"/>
          <p:cNvSpPr/>
          <p:nvPr/>
        </p:nvSpPr>
        <p:spPr>
          <a:xfrm>
            <a:off x="9142476" y="4971415"/>
            <a:ext cx="190500" cy="0"/>
          </a:xfrm>
          <a:custGeom>
            <a:avLst/>
            <a:gdLst/>
            <a:ahLst/>
            <a:cxnLst/>
            <a:rect l="l" t="t" r="r" b="b"/>
            <a:pathLst>
              <a:path w="190500">
                <a:moveTo>
                  <a:pt x="0" y="0"/>
                </a:moveTo>
                <a:lnTo>
                  <a:pt x="190500" y="0"/>
                </a:lnTo>
              </a:path>
            </a:pathLst>
          </a:custGeom>
          <a:ln w="38100">
            <a:solidFill>
              <a:srgbClr val="000000"/>
            </a:solidFill>
          </a:ln>
        </p:spPr>
        <p:txBody>
          <a:bodyPr wrap="square" lIns="0" tIns="0" rIns="0" bIns="0" rtlCol="0"/>
          <a:lstStyle/>
          <a:p>
            <a:endParaRPr/>
          </a:p>
        </p:txBody>
      </p:sp>
      <p:sp>
        <p:nvSpPr>
          <p:cNvPr id="93" name="object 93"/>
          <p:cNvSpPr/>
          <p:nvPr/>
        </p:nvSpPr>
        <p:spPr>
          <a:xfrm>
            <a:off x="9142476" y="4952365"/>
            <a:ext cx="190500" cy="38100"/>
          </a:xfrm>
          <a:custGeom>
            <a:avLst/>
            <a:gdLst/>
            <a:ahLst/>
            <a:cxnLst/>
            <a:rect l="l" t="t" r="r" b="b"/>
            <a:pathLst>
              <a:path w="190500" h="38100">
                <a:moveTo>
                  <a:pt x="0" y="38100"/>
                </a:moveTo>
                <a:lnTo>
                  <a:pt x="190500" y="38100"/>
                </a:lnTo>
                <a:lnTo>
                  <a:pt x="190500" y="0"/>
                </a:lnTo>
                <a:lnTo>
                  <a:pt x="0" y="0"/>
                </a:lnTo>
                <a:lnTo>
                  <a:pt x="0" y="38100"/>
                </a:lnTo>
                <a:close/>
              </a:path>
            </a:pathLst>
          </a:custGeom>
          <a:ln w="6096">
            <a:solidFill>
              <a:srgbClr val="000000"/>
            </a:solidFill>
          </a:ln>
        </p:spPr>
        <p:txBody>
          <a:bodyPr wrap="square" lIns="0" tIns="0" rIns="0" bIns="0" rtlCol="0"/>
          <a:lstStyle/>
          <a:p>
            <a:endParaRPr/>
          </a:p>
        </p:txBody>
      </p:sp>
      <p:sp>
        <p:nvSpPr>
          <p:cNvPr id="94" name="object 94"/>
          <p:cNvSpPr txBox="1"/>
          <p:nvPr/>
        </p:nvSpPr>
        <p:spPr>
          <a:xfrm>
            <a:off x="4944617" y="2167382"/>
            <a:ext cx="372110" cy="3676015"/>
          </a:xfrm>
          <a:prstGeom prst="rect">
            <a:avLst/>
          </a:prstGeom>
        </p:spPr>
        <p:txBody>
          <a:bodyPr vert="horz" wrap="square" lIns="0" tIns="0" rIns="0" bIns="0" rtlCol="0">
            <a:spAutoFit/>
          </a:bodyPr>
          <a:lstStyle/>
          <a:p>
            <a:pPr marL="48895" algn="ctr">
              <a:lnSpc>
                <a:spcPct val="100000"/>
              </a:lnSpc>
            </a:pPr>
            <a:r>
              <a:rPr sz="1400" b="0" spc="-5" dirty="0">
                <a:latin typeface="Univers for BP Light"/>
                <a:cs typeface="Univers for BP Light"/>
              </a:rPr>
              <a:t>350</a:t>
            </a:r>
            <a:endParaRPr sz="1400">
              <a:latin typeface="Univers for BP Light"/>
              <a:cs typeface="Univers for BP Light"/>
            </a:endParaRPr>
          </a:p>
          <a:p>
            <a:pPr marL="48895" algn="ctr">
              <a:lnSpc>
                <a:spcPct val="100000"/>
              </a:lnSpc>
              <a:spcBef>
                <a:spcPts val="1325"/>
              </a:spcBef>
            </a:pPr>
            <a:r>
              <a:rPr sz="1400" b="0" spc="-5" dirty="0">
                <a:latin typeface="Univers for BP Light"/>
                <a:cs typeface="Univers for BP Light"/>
              </a:rPr>
              <a:t>300</a:t>
            </a:r>
            <a:endParaRPr sz="1400">
              <a:latin typeface="Univers for BP Light"/>
              <a:cs typeface="Univers for BP Light"/>
            </a:endParaRPr>
          </a:p>
          <a:p>
            <a:pPr marL="48895" algn="ctr">
              <a:lnSpc>
                <a:spcPct val="100000"/>
              </a:lnSpc>
              <a:spcBef>
                <a:spcPts val="1325"/>
              </a:spcBef>
            </a:pPr>
            <a:r>
              <a:rPr sz="1400" b="0" spc="-5" dirty="0">
                <a:latin typeface="Univers for BP Light"/>
                <a:cs typeface="Univers for BP Light"/>
              </a:rPr>
              <a:t>250</a:t>
            </a:r>
            <a:endParaRPr sz="1400">
              <a:latin typeface="Univers for BP Light"/>
              <a:cs typeface="Univers for BP Light"/>
            </a:endParaRPr>
          </a:p>
          <a:p>
            <a:pPr marL="48895" algn="ctr">
              <a:lnSpc>
                <a:spcPct val="100000"/>
              </a:lnSpc>
              <a:spcBef>
                <a:spcPts val="1330"/>
              </a:spcBef>
            </a:pPr>
            <a:r>
              <a:rPr sz="1400" b="0" spc="-5" dirty="0">
                <a:latin typeface="Univers for BP Light"/>
                <a:cs typeface="Univers for BP Light"/>
              </a:rPr>
              <a:t>200</a:t>
            </a:r>
            <a:endParaRPr sz="1400">
              <a:latin typeface="Univers for BP Light"/>
              <a:cs typeface="Univers for BP Light"/>
            </a:endParaRPr>
          </a:p>
          <a:p>
            <a:pPr marL="48895" algn="ctr">
              <a:lnSpc>
                <a:spcPct val="100000"/>
              </a:lnSpc>
              <a:spcBef>
                <a:spcPts val="1325"/>
              </a:spcBef>
            </a:pPr>
            <a:r>
              <a:rPr sz="1400" b="0" spc="-5" dirty="0">
                <a:latin typeface="Univers for BP Light"/>
                <a:cs typeface="Univers for BP Light"/>
              </a:rPr>
              <a:t>150</a:t>
            </a:r>
            <a:endParaRPr sz="1400">
              <a:latin typeface="Univers for BP Light"/>
              <a:cs typeface="Univers for BP Light"/>
            </a:endParaRPr>
          </a:p>
          <a:p>
            <a:pPr marL="48895" algn="ctr">
              <a:lnSpc>
                <a:spcPct val="100000"/>
              </a:lnSpc>
              <a:spcBef>
                <a:spcPts val="1325"/>
              </a:spcBef>
            </a:pPr>
            <a:r>
              <a:rPr sz="1400" b="0" spc="-5" dirty="0">
                <a:latin typeface="Univers for BP Light"/>
                <a:cs typeface="Univers for BP Light"/>
              </a:rPr>
              <a:t>100</a:t>
            </a:r>
            <a:endParaRPr sz="1400">
              <a:latin typeface="Univers for BP Light"/>
              <a:cs typeface="Univers for BP Light"/>
            </a:endParaRPr>
          </a:p>
          <a:p>
            <a:pPr marL="147320" algn="ctr">
              <a:lnSpc>
                <a:spcPct val="100000"/>
              </a:lnSpc>
              <a:spcBef>
                <a:spcPts val="1330"/>
              </a:spcBef>
            </a:pPr>
            <a:r>
              <a:rPr sz="1400" b="0" spc="-5" dirty="0">
                <a:latin typeface="Univers for BP Light"/>
                <a:cs typeface="Univers for BP Light"/>
              </a:rPr>
              <a:t>50</a:t>
            </a:r>
            <a:endParaRPr sz="1400">
              <a:latin typeface="Univers for BP Light"/>
              <a:cs typeface="Univers for BP Light"/>
            </a:endParaRPr>
          </a:p>
          <a:p>
            <a:pPr marR="5080" algn="r">
              <a:lnSpc>
                <a:spcPct val="100000"/>
              </a:lnSpc>
              <a:spcBef>
                <a:spcPts val="1330"/>
              </a:spcBef>
            </a:pPr>
            <a:r>
              <a:rPr sz="1400" b="0" dirty="0">
                <a:latin typeface="Univers for BP Light"/>
                <a:cs typeface="Univers for BP Light"/>
              </a:rPr>
              <a:t>0</a:t>
            </a:r>
            <a:endParaRPr sz="1400">
              <a:latin typeface="Univers for BP Light"/>
              <a:cs typeface="Univers for BP Light"/>
            </a:endParaRPr>
          </a:p>
          <a:p>
            <a:pPr marL="97790" algn="ctr">
              <a:lnSpc>
                <a:spcPct val="100000"/>
              </a:lnSpc>
              <a:spcBef>
                <a:spcPts val="1330"/>
              </a:spcBef>
            </a:pPr>
            <a:r>
              <a:rPr sz="1400" b="0" spc="-10" dirty="0">
                <a:latin typeface="Univers for BP Light"/>
                <a:cs typeface="Univers for BP Light"/>
              </a:rPr>
              <a:t>-</a:t>
            </a:r>
            <a:r>
              <a:rPr sz="1400" b="0" dirty="0">
                <a:latin typeface="Univers for BP Light"/>
                <a:cs typeface="Univers for BP Light"/>
              </a:rPr>
              <a:t>50</a:t>
            </a:r>
            <a:endParaRPr sz="1400">
              <a:latin typeface="Univers for BP Light"/>
              <a:cs typeface="Univers for BP Light"/>
            </a:endParaRPr>
          </a:p>
          <a:p>
            <a:pPr algn="ctr">
              <a:lnSpc>
                <a:spcPct val="100000"/>
              </a:lnSpc>
              <a:spcBef>
                <a:spcPts val="1325"/>
              </a:spcBef>
            </a:pPr>
            <a:r>
              <a:rPr sz="1400" b="0" spc="-10" dirty="0">
                <a:latin typeface="Univers for BP Light"/>
                <a:cs typeface="Univers for BP Light"/>
              </a:rPr>
              <a:t>-</a:t>
            </a:r>
            <a:r>
              <a:rPr sz="1400" b="0" dirty="0">
                <a:latin typeface="Univers for BP Light"/>
                <a:cs typeface="Univers for BP Light"/>
              </a:rPr>
              <a:t>100</a:t>
            </a:r>
            <a:endParaRPr sz="1400">
              <a:latin typeface="Univers for BP Light"/>
              <a:cs typeface="Univers for BP Light"/>
            </a:endParaRPr>
          </a:p>
        </p:txBody>
      </p:sp>
      <p:sp>
        <p:nvSpPr>
          <p:cNvPr id="95" name="object 95"/>
          <p:cNvSpPr txBox="1"/>
          <p:nvPr/>
        </p:nvSpPr>
        <p:spPr>
          <a:xfrm>
            <a:off x="5500242" y="5831840"/>
            <a:ext cx="3959860" cy="419100"/>
          </a:xfrm>
          <a:prstGeom prst="rect">
            <a:avLst/>
          </a:prstGeom>
        </p:spPr>
        <p:txBody>
          <a:bodyPr vert="horz" wrap="square" lIns="0" tIns="0" rIns="0" bIns="0" rtlCol="0">
            <a:spAutoFit/>
          </a:bodyPr>
          <a:lstStyle/>
          <a:p>
            <a:pPr marL="12700">
              <a:lnSpc>
                <a:spcPct val="100000"/>
              </a:lnSpc>
            </a:pPr>
            <a:r>
              <a:rPr sz="1300" b="0" spc="-5" dirty="0">
                <a:latin typeface="Univers for BP Light"/>
                <a:cs typeface="Univers for BP Light"/>
              </a:rPr>
              <a:t>2000-  2005-  2010-  2015-  2020-  2025-  2030- </a:t>
            </a:r>
            <a:r>
              <a:rPr sz="1300" b="0" spc="20" dirty="0">
                <a:latin typeface="Univers for BP Light"/>
                <a:cs typeface="Univers for BP Light"/>
              </a:rPr>
              <a:t> </a:t>
            </a:r>
            <a:r>
              <a:rPr sz="1300" b="0" spc="-5" dirty="0">
                <a:latin typeface="Univers for BP Light"/>
                <a:cs typeface="Univers for BP Light"/>
              </a:rPr>
              <a:t>2035-</a:t>
            </a:r>
            <a:endParaRPr sz="1300">
              <a:latin typeface="Univers for BP Light"/>
              <a:cs typeface="Univers for BP Light"/>
            </a:endParaRPr>
          </a:p>
          <a:p>
            <a:pPr marL="35560">
              <a:lnSpc>
                <a:spcPct val="100000"/>
              </a:lnSpc>
              <a:spcBef>
                <a:spcPts val="15"/>
              </a:spcBef>
              <a:tabLst>
                <a:tab pos="538480" algn="l"/>
                <a:tab pos="1041400" algn="l"/>
                <a:tab pos="1544320" algn="l"/>
                <a:tab pos="2047239" algn="l"/>
                <a:tab pos="2550160" algn="l"/>
                <a:tab pos="3053080" algn="l"/>
                <a:tab pos="3556000" algn="l"/>
              </a:tabLst>
            </a:pPr>
            <a:r>
              <a:rPr sz="1300" b="0" dirty="0">
                <a:latin typeface="Univers for BP Light"/>
                <a:cs typeface="Univers for BP Light"/>
              </a:rPr>
              <a:t>2005	2010	2015	2020	2025	2030	2035	2040</a:t>
            </a:r>
            <a:endParaRPr sz="1300">
              <a:latin typeface="Univers for BP Light"/>
              <a:cs typeface="Univers for BP Light"/>
            </a:endParaRPr>
          </a:p>
        </p:txBody>
      </p:sp>
      <p:sp>
        <p:nvSpPr>
          <p:cNvPr id="96" name="object 96"/>
          <p:cNvSpPr/>
          <p:nvPr/>
        </p:nvSpPr>
        <p:spPr>
          <a:xfrm>
            <a:off x="7962900" y="2286000"/>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8ADEFF"/>
          </a:solidFill>
        </p:spPr>
        <p:txBody>
          <a:bodyPr wrap="square" lIns="0" tIns="0" rIns="0" bIns="0" rtlCol="0"/>
          <a:lstStyle/>
          <a:p>
            <a:endParaRPr/>
          </a:p>
        </p:txBody>
      </p:sp>
      <p:sp>
        <p:nvSpPr>
          <p:cNvPr id="97" name="object 97"/>
          <p:cNvSpPr/>
          <p:nvPr/>
        </p:nvSpPr>
        <p:spPr>
          <a:xfrm>
            <a:off x="7962900" y="2286000"/>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98" name="object 98"/>
          <p:cNvSpPr/>
          <p:nvPr/>
        </p:nvSpPr>
        <p:spPr>
          <a:xfrm>
            <a:off x="7962900" y="251764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3366FF"/>
          </a:solidFill>
        </p:spPr>
        <p:txBody>
          <a:bodyPr wrap="square" lIns="0" tIns="0" rIns="0" bIns="0" rtlCol="0"/>
          <a:lstStyle/>
          <a:p>
            <a:endParaRPr/>
          </a:p>
        </p:txBody>
      </p:sp>
      <p:sp>
        <p:nvSpPr>
          <p:cNvPr id="99" name="object 99"/>
          <p:cNvSpPr/>
          <p:nvPr/>
        </p:nvSpPr>
        <p:spPr>
          <a:xfrm>
            <a:off x="7962900" y="251764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7962900" y="275082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C7FA8D"/>
          </a:solidFill>
        </p:spPr>
        <p:txBody>
          <a:bodyPr wrap="square" lIns="0" tIns="0" rIns="0" bIns="0" rtlCol="0"/>
          <a:lstStyle/>
          <a:p>
            <a:endParaRPr/>
          </a:p>
        </p:txBody>
      </p:sp>
      <p:sp>
        <p:nvSpPr>
          <p:cNvPr id="101" name="object 101"/>
          <p:cNvSpPr/>
          <p:nvPr/>
        </p:nvSpPr>
        <p:spPr>
          <a:xfrm>
            <a:off x="7962900" y="275082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02" name="object 102"/>
          <p:cNvSpPr/>
          <p:nvPr/>
        </p:nvSpPr>
        <p:spPr>
          <a:xfrm>
            <a:off x="7962900" y="2983992"/>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009900"/>
          </a:solidFill>
        </p:spPr>
        <p:txBody>
          <a:bodyPr wrap="square" lIns="0" tIns="0" rIns="0" bIns="0" rtlCol="0"/>
          <a:lstStyle/>
          <a:p>
            <a:endParaRPr/>
          </a:p>
        </p:txBody>
      </p:sp>
      <p:sp>
        <p:nvSpPr>
          <p:cNvPr id="103" name="object 103"/>
          <p:cNvSpPr/>
          <p:nvPr/>
        </p:nvSpPr>
        <p:spPr>
          <a:xfrm>
            <a:off x="7962900" y="2983992"/>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104" name="object 104"/>
          <p:cNvSpPr txBox="1"/>
          <p:nvPr/>
        </p:nvSpPr>
        <p:spPr>
          <a:xfrm>
            <a:off x="8092185" y="2190679"/>
            <a:ext cx="1430020" cy="953135"/>
          </a:xfrm>
          <a:prstGeom prst="rect">
            <a:avLst/>
          </a:prstGeom>
        </p:spPr>
        <p:txBody>
          <a:bodyPr vert="horz" wrap="square" lIns="0" tIns="0" rIns="0" bIns="0" rtlCol="0">
            <a:spAutoFit/>
          </a:bodyPr>
          <a:lstStyle/>
          <a:p>
            <a:pPr marL="12700" marR="924560">
              <a:lnSpc>
                <a:spcPct val="109200"/>
              </a:lnSpc>
            </a:pPr>
            <a:r>
              <a:rPr sz="1400" spc="-5" dirty="0">
                <a:latin typeface="Univers for BP"/>
                <a:cs typeface="Univers for BP"/>
              </a:rPr>
              <a:t>India  </a:t>
            </a:r>
            <a:r>
              <a:rPr sz="1400" dirty="0">
                <a:latin typeface="Univers for BP"/>
                <a:cs typeface="Univers for BP"/>
              </a:rPr>
              <a:t>C</a:t>
            </a:r>
            <a:r>
              <a:rPr sz="1400" spc="-10" dirty="0">
                <a:latin typeface="Univers for BP"/>
                <a:cs typeface="Univers for BP"/>
              </a:rPr>
              <a:t>h</a:t>
            </a:r>
            <a:r>
              <a:rPr sz="1400" dirty="0">
                <a:latin typeface="Univers for BP"/>
                <a:cs typeface="Univers for BP"/>
              </a:rPr>
              <a:t>i</a:t>
            </a:r>
            <a:r>
              <a:rPr sz="1400" spc="-10" dirty="0">
                <a:latin typeface="Univers for BP"/>
                <a:cs typeface="Univers for BP"/>
              </a:rPr>
              <a:t>n</a:t>
            </a:r>
            <a:r>
              <a:rPr sz="1400" dirty="0">
                <a:latin typeface="Univers for BP"/>
                <a:cs typeface="Univers for BP"/>
              </a:rPr>
              <a:t>a</a:t>
            </a:r>
            <a:endParaRPr sz="1400">
              <a:latin typeface="Univers for BP"/>
              <a:cs typeface="Univers for BP"/>
            </a:endParaRPr>
          </a:p>
          <a:p>
            <a:pPr marL="12700" marR="5080">
              <a:lnSpc>
                <a:spcPts val="1830"/>
              </a:lnSpc>
              <a:spcBef>
                <a:spcPts val="85"/>
              </a:spcBef>
            </a:pPr>
            <a:r>
              <a:rPr sz="1400" dirty="0">
                <a:latin typeface="Univers for BP"/>
                <a:cs typeface="Univers for BP"/>
              </a:rPr>
              <a:t>Other</a:t>
            </a:r>
            <a:r>
              <a:rPr sz="1400" spc="-80" dirty="0">
                <a:latin typeface="Univers for BP"/>
                <a:cs typeface="Univers for BP"/>
              </a:rPr>
              <a:t> </a:t>
            </a:r>
            <a:r>
              <a:rPr sz="1400" spc="-5" dirty="0">
                <a:latin typeface="Univers for BP"/>
                <a:cs typeface="Univers for BP"/>
              </a:rPr>
              <a:t>non-OECD  </a:t>
            </a:r>
            <a:r>
              <a:rPr sz="1400" dirty="0">
                <a:latin typeface="Univers for BP"/>
                <a:cs typeface="Univers for BP"/>
              </a:rPr>
              <a:t>OECD</a:t>
            </a:r>
            <a:endParaRPr sz="1400">
              <a:latin typeface="Univers for BP"/>
              <a:cs typeface="Univers for BP"/>
            </a:endParaRPr>
          </a:p>
        </p:txBody>
      </p:sp>
      <p:sp>
        <p:nvSpPr>
          <p:cNvPr id="105" name="object 105"/>
          <p:cNvSpPr/>
          <p:nvPr/>
        </p:nvSpPr>
        <p:spPr>
          <a:xfrm>
            <a:off x="7959852" y="3263646"/>
            <a:ext cx="102235" cy="0"/>
          </a:xfrm>
          <a:custGeom>
            <a:avLst/>
            <a:gdLst/>
            <a:ahLst/>
            <a:cxnLst/>
            <a:rect l="l" t="t" r="r" b="b"/>
            <a:pathLst>
              <a:path w="102234">
                <a:moveTo>
                  <a:pt x="0" y="0"/>
                </a:moveTo>
                <a:lnTo>
                  <a:pt x="102107" y="0"/>
                </a:lnTo>
              </a:path>
            </a:pathLst>
          </a:custGeom>
          <a:ln w="19812">
            <a:solidFill>
              <a:srgbClr val="000000"/>
            </a:solidFill>
          </a:ln>
        </p:spPr>
        <p:txBody>
          <a:bodyPr wrap="square" lIns="0" tIns="0" rIns="0" bIns="0" rtlCol="0"/>
          <a:lstStyle/>
          <a:p>
            <a:endParaRPr/>
          </a:p>
        </p:txBody>
      </p:sp>
      <p:sp>
        <p:nvSpPr>
          <p:cNvPr id="106" name="object 106"/>
          <p:cNvSpPr/>
          <p:nvPr/>
        </p:nvSpPr>
        <p:spPr>
          <a:xfrm>
            <a:off x="7959852" y="3253740"/>
            <a:ext cx="102235" cy="20320"/>
          </a:xfrm>
          <a:custGeom>
            <a:avLst/>
            <a:gdLst/>
            <a:ahLst/>
            <a:cxnLst/>
            <a:rect l="l" t="t" r="r" b="b"/>
            <a:pathLst>
              <a:path w="102234" h="20320">
                <a:moveTo>
                  <a:pt x="0" y="19812"/>
                </a:moveTo>
                <a:lnTo>
                  <a:pt x="102107" y="19812"/>
                </a:lnTo>
                <a:lnTo>
                  <a:pt x="102107" y="0"/>
                </a:lnTo>
                <a:lnTo>
                  <a:pt x="0" y="0"/>
                </a:lnTo>
                <a:lnTo>
                  <a:pt x="0" y="19812"/>
                </a:lnTo>
                <a:close/>
              </a:path>
            </a:pathLst>
          </a:custGeom>
          <a:ln w="6096">
            <a:solidFill>
              <a:srgbClr val="000000"/>
            </a:solidFill>
          </a:ln>
        </p:spPr>
        <p:txBody>
          <a:bodyPr wrap="square" lIns="0" tIns="0" rIns="0" bIns="0" rtlCol="0"/>
          <a:lstStyle/>
          <a:p>
            <a:endParaRPr/>
          </a:p>
        </p:txBody>
      </p:sp>
      <p:sp>
        <p:nvSpPr>
          <p:cNvPr id="107" name="object 107"/>
          <p:cNvSpPr txBox="1"/>
          <p:nvPr/>
        </p:nvSpPr>
        <p:spPr>
          <a:xfrm>
            <a:off x="8092185" y="3141217"/>
            <a:ext cx="450215"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T</a:t>
            </a:r>
            <a:r>
              <a:rPr sz="1400" dirty="0">
                <a:latin typeface="Univers for BP"/>
                <a:cs typeface="Univers for BP"/>
              </a:rPr>
              <a:t>o</a:t>
            </a:r>
            <a:r>
              <a:rPr sz="1400" spc="-15" dirty="0">
                <a:latin typeface="Univers for BP"/>
                <a:cs typeface="Univers for BP"/>
              </a:rPr>
              <a:t>t</a:t>
            </a:r>
            <a:r>
              <a:rPr sz="1400" dirty="0">
                <a:latin typeface="Univers for BP"/>
                <a:cs typeface="Univers for BP"/>
              </a:rPr>
              <a:t>al</a:t>
            </a:r>
            <a:endParaRPr sz="1400">
              <a:latin typeface="Univers for BP"/>
              <a:cs typeface="Univers for BP"/>
            </a:endParaRPr>
          </a:p>
        </p:txBody>
      </p:sp>
      <p:sp>
        <p:nvSpPr>
          <p:cNvPr id="108" name="object 108"/>
          <p:cNvSpPr/>
          <p:nvPr/>
        </p:nvSpPr>
        <p:spPr>
          <a:xfrm>
            <a:off x="982980" y="4009644"/>
            <a:ext cx="241300" cy="1706880"/>
          </a:xfrm>
          <a:custGeom>
            <a:avLst/>
            <a:gdLst/>
            <a:ahLst/>
            <a:cxnLst/>
            <a:rect l="l" t="t" r="r" b="b"/>
            <a:pathLst>
              <a:path w="241300" h="1706879">
                <a:moveTo>
                  <a:pt x="240791" y="0"/>
                </a:moveTo>
                <a:lnTo>
                  <a:pt x="0" y="0"/>
                </a:lnTo>
                <a:lnTo>
                  <a:pt x="0" y="1706879"/>
                </a:lnTo>
                <a:lnTo>
                  <a:pt x="240791" y="1706879"/>
                </a:lnTo>
                <a:lnTo>
                  <a:pt x="240791" y="0"/>
                </a:lnTo>
                <a:close/>
              </a:path>
            </a:pathLst>
          </a:custGeom>
          <a:solidFill>
            <a:srgbClr val="99CC00"/>
          </a:solidFill>
        </p:spPr>
        <p:txBody>
          <a:bodyPr wrap="square" lIns="0" tIns="0" rIns="0" bIns="0" rtlCol="0"/>
          <a:lstStyle/>
          <a:p>
            <a:endParaRPr/>
          </a:p>
        </p:txBody>
      </p:sp>
      <p:sp>
        <p:nvSpPr>
          <p:cNvPr id="109" name="object 109"/>
          <p:cNvSpPr/>
          <p:nvPr/>
        </p:nvSpPr>
        <p:spPr>
          <a:xfrm>
            <a:off x="1368552" y="3761232"/>
            <a:ext cx="241300" cy="1955800"/>
          </a:xfrm>
          <a:custGeom>
            <a:avLst/>
            <a:gdLst/>
            <a:ahLst/>
            <a:cxnLst/>
            <a:rect l="l" t="t" r="r" b="b"/>
            <a:pathLst>
              <a:path w="241300" h="1955800">
                <a:moveTo>
                  <a:pt x="240791" y="0"/>
                </a:moveTo>
                <a:lnTo>
                  <a:pt x="0" y="0"/>
                </a:lnTo>
                <a:lnTo>
                  <a:pt x="0" y="1955292"/>
                </a:lnTo>
                <a:lnTo>
                  <a:pt x="240791" y="1955292"/>
                </a:lnTo>
                <a:lnTo>
                  <a:pt x="240791" y="0"/>
                </a:lnTo>
                <a:close/>
              </a:path>
            </a:pathLst>
          </a:custGeom>
          <a:solidFill>
            <a:srgbClr val="99CC00"/>
          </a:solidFill>
        </p:spPr>
        <p:txBody>
          <a:bodyPr wrap="square" lIns="0" tIns="0" rIns="0" bIns="0" rtlCol="0"/>
          <a:lstStyle/>
          <a:p>
            <a:endParaRPr/>
          </a:p>
        </p:txBody>
      </p:sp>
      <p:sp>
        <p:nvSpPr>
          <p:cNvPr id="110" name="object 110"/>
          <p:cNvSpPr/>
          <p:nvPr/>
        </p:nvSpPr>
        <p:spPr>
          <a:xfrm>
            <a:off x="1754123" y="3622547"/>
            <a:ext cx="241300" cy="2094230"/>
          </a:xfrm>
          <a:custGeom>
            <a:avLst/>
            <a:gdLst/>
            <a:ahLst/>
            <a:cxnLst/>
            <a:rect l="l" t="t" r="r" b="b"/>
            <a:pathLst>
              <a:path w="241300" h="2094229">
                <a:moveTo>
                  <a:pt x="240792" y="0"/>
                </a:moveTo>
                <a:lnTo>
                  <a:pt x="0" y="0"/>
                </a:lnTo>
                <a:lnTo>
                  <a:pt x="0" y="2093976"/>
                </a:lnTo>
                <a:lnTo>
                  <a:pt x="240792" y="2093976"/>
                </a:lnTo>
                <a:lnTo>
                  <a:pt x="240792" y="0"/>
                </a:lnTo>
                <a:close/>
              </a:path>
            </a:pathLst>
          </a:custGeom>
          <a:solidFill>
            <a:srgbClr val="99CC00"/>
          </a:solidFill>
        </p:spPr>
        <p:txBody>
          <a:bodyPr wrap="square" lIns="0" tIns="0" rIns="0" bIns="0" rtlCol="0"/>
          <a:lstStyle/>
          <a:p>
            <a:endParaRPr/>
          </a:p>
        </p:txBody>
      </p:sp>
      <p:sp>
        <p:nvSpPr>
          <p:cNvPr id="111" name="object 111"/>
          <p:cNvSpPr/>
          <p:nvPr/>
        </p:nvSpPr>
        <p:spPr>
          <a:xfrm>
            <a:off x="2139695" y="3413759"/>
            <a:ext cx="241300" cy="2303145"/>
          </a:xfrm>
          <a:custGeom>
            <a:avLst/>
            <a:gdLst/>
            <a:ahLst/>
            <a:cxnLst/>
            <a:rect l="l" t="t" r="r" b="b"/>
            <a:pathLst>
              <a:path w="241300" h="2303145">
                <a:moveTo>
                  <a:pt x="240792" y="0"/>
                </a:moveTo>
                <a:lnTo>
                  <a:pt x="0" y="0"/>
                </a:lnTo>
                <a:lnTo>
                  <a:pt x="0" y="2302764"/>
                </a:lnTo>
                <a:lnTo>
                  <a:pt x="240792" y="2302764"/>
                </a:lnTo>
                <a:lnTo>
                  <a:pt x="240792" y="0"/>
                </a:lnTo>
                <a:close/>
              </a:path>
            </a:pathLst>
          </a:custGeom>
          <a:solidFill>
            <a:srgbClr val="99CC00"/>
          </a:solidFill>
        </p:spPr>
        <p:txBody>
          <a:bodyPr wrap="square" lIns="0" tIns="0" rIns="0" bIns="0" rtlCol="0"/>
          <a:lstStyle/>
          <a:p>
            <a:endParaRPr/>
          </a:p>
        </p:txBody>
      </p:sp>
      <p:sp>
        <p:nvSpPr>
          <p:cNvPr id="112" name="object 112"/>
          <p:cNvSpPr/>
          <p:nvPr/>
        </p:nvSpPr>
        <p:spPr>
          <a:xfrm>
            <a:off x="2525267" y="3200400"/>
            <a:ext cx="241300" cy="2516505"/>
          </a:xfrm>
          <a:custGeom>
            <a:avLst/>
            <a:gdLst/>
            <a:ahLst/>
            <a:cxnLst/>
            <a:rect l="l" t="t" r="r" b="b"/>
            <a:pathLst>
              <a:path w="241300" h="2516504">
                <a:moveTo>
                  <a:pt x="240792" y="0"/>
                </a:moveTo>
                <a:lnTo>
                  <a:pt x="0" y="0"/>
                </a:lnTo>
                <a:lnTo>
                  <a:pt x="0" y="2516124"/>
                </a:lnTo>
                <a:lnTo>
                  <a:pt x="240792" y="2516124"/>
                </a:lnTo>
                <a:lnTo>
                  <a:pt x="240792" y="0"/>
                </a:lnTo>
                <a:close/>
              </a:path>
            </a:pathLst>
          </a:custGeom>
          <a:solidFill>
            <a:srgbClr val="99CC00"/>
          </a:solidFill>
        </p:spPr>
        <p:txBody>
          <a:bodyPr wrap="square" lIns="0" tIns="0" rIns="0" bIns="0" rtlCol="0"/>
          <a:lstStyle/>
          <a:p>
            <a:endParaRPr/>
          </a:p>
        </p:txBody>
      </p:sp>
      <p:sp>
        <p:nvSpPr>
          <p:cNvPr id="113" name="object 113"/>
          <p:cNvSpPr/>
          <p:nvPr/>
        </p:nvSpPr>
        <p:spPr>
          <a:xfrm>
            <a:off x="2910839" y="3092195"/>
            <a:ext cx="241300" cy="2624455"/>
          </a:xfrm>
          <a:custGeom>
            <a:avLst/>
            <a:gdLst/>
            <a:ahLst/>
            <a:cxnLst/>
            <a:rect l="l" t="t" r="r" b="b"/>
            <a:pathLst>
              <a:path w="241300" h="2624454">
                <a:moveTo>
                  <a:pt x="240792" y="0"/>
                </a:moveTo>
                <a:lnTo>
                  <a:pt x="0" y="0"/>
                </a:lnTo>
                <a:lnTo>
                  <a:pt x="0" y="2624328"/>
                </a:lnTo>
                <a:lnTo>
                  <a:pt x="240792" y="2624328"/>
                </a:lnTo>
                <a:lnTo>
                  <a:pt x="240792" y="0"/>
                </a:lnTo>
                <a:close/>
              </a:path>
            </a:pathLst>
          </a:custGeom>
          <a:solidFill>
            <a:srgbClr val="99CC00"/>
          </a:solidFill>
        </p:spPr>
        <p:txBody>
          <a:bodyPr wrap="square" lIns="0" tIns="0" rIns="0" bIns="0" rtlCol="0"/>
          <a:lstStyle/>
          <a:p>
            <a:endParaRPr/>
          </a:p>
        </p:txBody>
      </p:sp>
      <p:sp>
        <p:nvSpPr>
          <p:cNvPr id="114" name="object 114"/>
          <p:cNvSpPr/>
          <p:nvPr/>
        </p:nvSpPr>
        <p:spPr>
          <a:xfrm>
            <a:off x="3294888" y="3020567"/>
            <a:ext cx="242570" cy="2696210"/>
          </a:xfrm>
          <a:custGeom>
            <a:avLst/>
            <a:gdLst/>
            <a:ahLst/>
            <a:cxnLst/>
            <a:rect l="l" t="t" r="r" b="b"/>
            <a:pathLst>
              <a:path w="242570" h="2696210">
                <a:moveTo>
                  <a:pt x="242315" y="0"/>
                </a:moveTo>
                <a:lnTo>
                  <a:pt x="0" y="0"/>
                </a:lnTo>
                <a:lnTo>
                  <a:pt x="0" y="2695956"/>
                </a:lnTo>
                <a:lnTo>
                  <a:pt x="242315" y="2695956"/>
                </a:lnTo>
                <a:lnTo>
                  <a:pt x="242315" y="0"/>
                </a:lnTo>
                <a:close/>
              </a:path>
            </a:pathLst>
          </a:custGeom>
          <a:solidFill>
            <a:srgbClr val="99CC00"/>
          </a:solidFill>
        </p:spPr>
        <p:txBody>
          <a:bodyPr wrap="square" lIns="0" tIns="0" rIns="0" bIns="0" rtlCol="0"/>
          <a:lstStyle/>
          <a:p>
            <a:endParaRPr/>
          </a:p>
        </p:txBody>
      </p:sp>
      <p:sp>
        <p:nvSpPr>
          <p:cNvPr id="115" name="object 115"/>
          <p:cNvSpPr/>
          <p:nvPr/>
        </p:nvSpPr>
        <p:spPr>
          <a:xfrm>
            <a:off x="3680459" y="3015995"/>
            <a:ext cx="241300" cy="2700655"/>
          </a:xfrm>
          <a:custGeom>
            <a:avLst/>
            <a:gdLst/>
            <a:ahLst/>
            <a:cxnLst/>
            <a:rect l="l" t="t" r="r" b="b"/>
            <a:pathLst>
              <a:path w="241300" h="2700654">
                <a:moveTo>
                  <a:pt x="240791" y="0"/>
                </a:moveTo>
                <a:lnTo>
                  <a:pt x="0" y="0"/>
                </a:lnTo>
                <a:lnTo>
                  <a:pt x="0" y="2700528"/>
                </a:lnTo>
                <a:lnTo>
                  <a:pt x="240791" y="2700528"/>
                </a:lnTo>
                <a:lnTo>
                  <a:pt x="240791" y="0"/>
                </a:lnTo>
                <a:close/>
              </a:path>
            </a:pathLst>
          </a:custGeom>
          <a:solidFill>
            <a:srgbClr val="99CC00"/>
          </a:solidFill>
        </p:spPr>
        <p:txBody>
          <a:bodyPr wrap="square" lIns="0" tIns="0" rIns="0" bIns="0" rtlCol="0"/>
          <a:lstStyle/>
          <a:p>
            <a:endParaRPr/>
          </a:p>
        </p:txBody>
      </p:sp>
      <p:sp>
        <p:nvSpPr>
          <p:cNvPr id="116" name="object 116"/>
          <p:cNvSpPr/>
          <p:nvPr/>
        </p:nvSpPr>
        <p:spPr>
          <a:xfrm>
            <a:off x="4066032" y="3095244"/>
            <a:ext cx="241300" cy="2621280"/>
          </a:xfrm>
          <a:custGeom>
            <a:avLst/>
            <a:gdLst/>
            <a:ahLst/>
            <a:cxnLst/>
            <a:rect l="l" t="t" r="r" b="b"/>
            <a:pathLst>
              <a:path w="241300" h="2621279">
                <a:moveTo>
                  <a:pt x="240791" y="0"/>
                </a:moveTo>
                <a:lnTo>
                  <a:pt x="0" y="0"/>
                </a:lnTo>
                <a:lnTo>
                  <a:pt x="0" y="2621279"/>
                </a:lnTo>
                <a:lnTo>
                  <a:pt x="240791" y="2621279"/>
                </a:lnTo>
                <a:lnTo>
                  <a:pt x="240791" y="0"/>
                </a:lnTo>
                <a:close/>
              </a:path>
            </a:pathLst>
          </a:custGeom>
          <a:solidFill>
            <a:srgbClr val="99CC00"/>
          </a:solidFill>
        </p:spPr>
        <p:txBody>
          <a:bodyPr wrap="square" lIns="0" tIns="0" rIns="0" bIns="0" rtlCol="0"/>
          <a:lstStyle/>
          <a:p>
            <a:endParaRPr/>
          </a:p>
        </p:txBody>
      </p:sp>
      <p:sp>
        <p:nvSpPr>
          <p:cNvPr id="117" name="object 117"/>
          <p:cNvSpPr/>
          <p:nvPr/>
        </p:nvSpPr>
        <p:spPr>
          <a:xfrm>
            <a:off x="982980" y="4009644"/>
            <a:ext cx="241300" cy="1706880"/>
          </a:xfrm>
          <a:custGeom>
            <a:avLst/>
            <a:gdLst/>
            <a:ahLst/>
            <a:cxnLst/>
            <a:rect l="l" t="t" r="r" b="b"/>
            <a:pathLst>
              <a:path w="241300" h="1706879">
                <a:moveTo>
                  <a:pt x="0" y="0"/>
                </a:moveTo>
                <a:lnTo>
                  <a:pt x="240791" y="0"/>
                </a:lnTo>
                <a:lnTo>
                  <a:pt x="240791" y="1706879"/>
                </a:lnTo>
                <a:lnTo>
                  <a:pt x="0" y="1706879"/>
                </a:lnTo>
                <a:lnTo>
                  <a:pt x="0" y="0"/>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1368552" y="3761232"/>
            <a:ext cx="241300" cy="1955800"/>
          </a:xfrm>
          <a:custGeom>
            <a:avLst/>
            <a:gdLst/>
            <a:ahLst/>
            <a:cxnLst/>
            <a:rect l="l" t="t" r="r" b="b"/>
            <a:pathLst>
              <a:path w="241300" h="1955800">
                <a:moveTo>
                  <a:pt x="0" y="0"/>
                </a:moveTo>
                <a:lnTo>
                  <a:pt x="240791" y="0"/>
                </a:lnTo>
                <a:lnTo>
                  <a:pt x="240791" y="1955292"/>
                </a:lnTo>
                <a:lnTo>
                  <a:pt x="0" y="1955292"/>
                </a:lnTo>
                <a:lnTo>
                  <a:pt x="0" y="0"/>
                </a:lnTo>
                <a:close/>
              </a:path>
            </a:pathLst>
          </a:custGeom>
          <a:ln w="9144">
            <a:solidFill>
              <a:srgbClr val="BEBEBE"/>
            </a:solidFill>
          </a:ln>
        </p:spPr>
        <p:txBody>
          <a:bodyPr wrap="square" lIns="0" tIns="0" rIns="0" bIns="0" rtlCol="0"/>
          <a:lstStyle/>
          <a:p>
            <a:endParaRPr/>
          </a:p>
        </p:txBody>
      </p:sp>
      <p:sp>
        <p:nvSpPr>
          <p:cNvPr id="119" name="object 119"/>
          <p:cNvSpPr/>
          <p:nvPr/>
        </p:nvSpPr>
        <p:spPr>
          <a:xfrm>
            <a:off x="1754123" y="3622547"/>
            <a:ext cx="241300" cy="2094230"/>
          </a:xfrm>
          <a:custGeom>
            <a:avLst/>
            <a:gdLst/>
            <a:ahLst/>
            <a:cxnLst/>
            <a:rect l="l" t="t" r="r" b="b"/>
            <a:pathLst>
              <a:path w="241300" h="2094229">
                <a:moveTo>
                  <a:pt x="0" y="0"/>
                </a:moveTo>
                <a:lnTo>
                  <a:pt x="240792" y="0"/>
                </a:lnTo>
                <a:lnTo>
                  <a:pt x="240792" y="2093976"/>
                </a:lnTo>
                <a:lnTo>
                  <a:pt x="0" y="2093976"/>
                </a:lnTo>
                <a:lnTo>
                  <a:pt x="0" y="0"/>
                </a:lnTo>
                <a:close/>
              </a:path>
            </a:pathLst>
          </a:custGeom>
          <a:ln w="9144">
            <a:solidFill>
              <a:srgbClr val="BEBEBE"/>
            </a:solidFill>
          </a:ln>
        </p:spPr>
        <p:txBody>
          <a:bodyPr wrap="square" lIns="0" tIns="0" rIns="0" bIns="0" rtlCol="0"/>
          <a:lstStyle/>
          <a:p>
            <a:endParaRPr/>
          </a:p>
        </p:txBody>
      </p:sp>
      <p:sp>
        <p:nvSpPr>
          <p:cNvPr id="120" name="object 120"/>
          <p:cNvSpPr/>
          <p:nvPr/>
        </p:nvSpPr>
        <p:spPr>
          <a:xfrm>
            <a:off x="2139695" y="3413759"/>
            <a:ext cx="241300" cy="2303145"/>
          </a:xfrm>
          <a:custGeom>
            <a:avLst/>
            <a:gdLst/>
            <a:ahLst/>
            <a:cxnLst/>
            <a:rect l="l" t="t" r="r" b="b"/>
            <a:pathLst>
              <a:path w="241300" h="2303145">
                <a:moveTo>
                  <a:pt x="0" y="0"/>
                </a:moveTo>
                <a:lnTo>
                  <a:pt x="240792" y="0"/>
                </a:lnTo>
                <a:lnTo>
                  <a:pt x="240792" y="2302764"/>
                </a:lnTo>
                <a:lnTo>
                  <a:pt x="0" y="2302764"/>
                </a:lnTo>
                <a:lnTo>
                  <a:pt x="0" y="0"/>
                </a:lnTo>
                <a:close/>
              </a:path>
            </a:pathLst>
          </a:custGeom>
          <a:ln w="9144">
            <a:solidFill>
              <a:srgbClr val="BEBEBE"/>
            </a:solidFill>
          </a:ln>
        </p:spPr>
        <p:txBody>
          <a:bodyPr wrap="square" lIns="0" tIns="0" rIns="0" bIns="0" rtlCol="0"/>
          <a:lstStyle/>
          <a:p>
            <a:endParaRPr/>
          </a:p>
        </p:txBody>
      </p:sp>
      <p:sp>
        <p:nvSpPr>
          <p:cNvPr id="121" name="object 121"/>
          <p:cNvSpPr/>
          <p:nvPr/>
        </p:nvSpPr>
        <p:spPr>
          <a:xfrm>
            <a:off x="2525267" y="3200400"/>
            <a:ext cx="241300" cy="2516505"/>
          </a:xfrm>
          <a:custGeom>
            <a:avLst/>
            <a:gdLst/>
            <a:ahLst/>
            <a:cxnLst/>
            <a:rect l="l" t="t" r="r" b="b"/>
            <a:pathLst>
              <a:path w="241300" h="2516504">
                <a:moveTo>
                  <a:pt x="0" y="0"/>
                </a:moveTo>
                <a:lnTo>
                  <a:pt x="240792" y="0"/>
                </a:lnTo>
                <a:lnTo>
                  <a:pt x="240792" y="2516124"/>
                </a:lnTo>
                <a:lnTo>
                  <a:pt x="0" y="2516124"/>
                </a:lnTo>
                <a:lnTo>
                  <a:pt x="0" y="0"/>
                </a:lnTo>
                <a:close/>
              </a:path>
            </a:pathLst>
          </a:custGeom>
          <a:ln w="9144">
            <a:solidFill>
              <a:srgbClr val="BEBEBE"/>
            </a:solidFill>
          </a:ln>
        </p:spPr>
        <p:txBody>
          <a:bodyPr wrap="square" lIns="0" tIns="0" rIns="0" bIns="0" rtlCol="0"/>
          <a:lstStyle/>
          <a:p>
            <a:endParaRPr/>
          </a:p>
        </p:txBody>
      </p:sp>
      <p:sp>
        <p:nvSpPr>
          <p:cNvPr id="122" name="object 122"/>
          <p:cNvSpPr/>
          <p:nvPr/>
        </p:nvSpPr>
        <p:spPr>
          <a:xfrm>
            <a:off x="2910839" y="3092195"/>
            <a:ext cx="241300" cy="2624455"/>
          </a:xfrm>
          <a:custGeom>
            <a:avLst/>
            <a:gdLst/>
            <a:ahLst/>
            <a:cxnLst/>
            <a:rect l="l" t="t" r="r" b="b"/>
            <a:pathLst>
              <a:path w="241300" h="2624454">
                <a:moveTo>
                  <a:pt x="0" y="0"/>
                </a:moveTo>
                <a:lnTo>
                  <a:pt x="240792" y="0"/>
                </a:lnTo>
                <a:lnTo>
                  <a:pt x="240792" y="2624328"/>
                </a:lnTo>
                <a:lnTo>
                  <a:pt x="0" y="2624328"/>
                </a:lnTo>
                <a:lnTo>
                  <a:pt x="0" y="0"/>
                </a:lnTo>
                <a:close/>
              </a:path>
            </a:pathLst>
          </a:custGeom>
          <a:ln w="9144">
            <a:solidFill>
              <a:srgbClr val="BEBEBE"/>
            </a:solidFill>
          </a:ln>
        </p:spPr>
        <p:txBody>
          <a:bodyPr wrap="square" lIns="0" tIns="0" rIns="0" bIns="0" rtlCol="0"/>
          <a:lstStyle/>
          <a:p>
            <a:endParaRPr/>
          </a:p>
        </p:txBody>
      </p:sp>
      <p:sp>
        <p:nvSpPr>
          <p:cNvPr id="123" name="object 123"/>
          <p:cNvSpPr/>
          <p:nvPr/>
        </p:nvSpPr>
        <p:spPr>
          <a:xfrm>
            <a:off x="3294888" y="3020567"/>
            <a:ext cx="242570" cy="2696210"/>
          </a:xfrm>
          <a:custGeom>
            <a:avLst/>
            <a:gdLst/>
            <a:ahLst/>
            <a:cxnLst/>
            <a:rect l="l" t="t" r="r" b="b"/>
            <a:pathLst>
              <a:path w="242570" h="2696210">
                <a:moveTo>
                  <a:pt x="0" y="0"/>
                </a:moveTo>
                <a:lnTo>
                  <a:pt x="242315" y="0"/>
                </a:lnTo>
                <a:lnTo>
                  <a:pt x="242315" y="2695956"/>
                </a:lnTo>
                <a:lnTo>
                  <a:pt x="0" y="2695956"/>
                </a:lnTo>
                <a:lnTo>
                  <a:pt x="0" y="0"/>
                </a:lnTo>
                <a:close/>
              </a:path>
            </a:pathLst>
          </a:custGeom>
          <a:ln w="9144">
            <a:solidFill>
              <a:srgbClr val="BEBEBE"/>
            </a:solidFill>
          </a:ln>
        </p:spPr>
        <p:txBody>
          <a:bodyPr wrap="square" lIns="0" tIns="0" rIns="0" bIns="0" rtlCol="0"/>
          <a:lstStyle/>
          <a:p>
            <a:endParaRPr/>
          </a:p>
        </p:txBody>
      </p:sp>
      <p:sp>
        <p:nvSpPr>
          <p:cNvPr id="124" name="object 124"/>
          <p:cNvSpPr/>
          <p:nvPr/>
        </p:nvSpPr>
        <p:spPr>
          <a:xfrm>
            <a:off x="3680459" y="3015995"/>
            <a:ext cx="241300" cy="2700655"/>
          </a:xfrm>
          <a:custGeom>
            <a:avLst/>
            <a:gdLst/>
            <a:ahLst/>
            <a:cxnLst/>
            <a:rect l="l" t="t" r="r" b="b"/>
            <a:pathLst>
              <a:path w="241300" h="2700654">
                <a:moveTo>
                  <a:pt x="0" y="0"/>
                </a:moveTo>
                <a:lnTo>
                  <a:pt x="240791" y="0"/>
                </a:lnTo>
                <a:lnTo>
                  <a:pt x="240791" y="2700528"/>
                </a:lnTo>
                <a:lnTo>
                  <a:pt x="0" y="2700528"/>
                </a:lnTo>
                <a:lnTo>
                  <a:pt x="0" y="0"/>
                </a:lnTo>
                <a:close/>
              </a:path>
            </a:pathLst>
          </a:custGeom>
          <a:ln w="9144">
            <a:solidFill>
              <a:srgbClr val="BEBEBE"/>
            </a:solidFill>
          </a:ln>
        </p:spPr>
        <p:txBody>
          <a:bodyPr wrap="square" lIns="0" tIns="0" rIns="0" bIns="0" rtlCol="0"/>
          <a:lstStyle/>
          <a:p>
            <a:endParaRPr/>
          </a:p>
        </p:txBody>
      </p:sp>
      <p:sp>
        <p:nvSpPr>
          <p:cNvPr id="125" name="object 125"/>
          <p:cNvSpPr/>
          <p:nvPr/>
        </p:nvSpPr>
        <p:spPr>
          <a:xfrm>
            <a:off x="4066032" y="3095244"/>
            <a:ext cx="241300" cy="2621280"/>
          </a:xfrm>
          <a:custGeom>
            <a:avLst/>
            <a:gdLst/>
            <a:ahLst/>
            <a:cxnLst/>
            <a:rect l="l" t="t" r="r" b="b"/>
            <a:pathLst>
              <a:path w="241300" h="2621279">
                <a:moveTo>
                  <a:pt x="0" y="0"/>
                </a:moveTo>
                <a:lnTo>
                  <a:pt x="240791" y="0"/>
                </a:lnTo>
                <a:lnTo>
                  <a:pt x="240791" y="2621279"/>
                </a:lnTo>
                <a:lnTo>
                  <a:pt x="0" y="2621279"/>
                </a:lnTo>
                <a:lnTo>
                  <a:pt x="0" y="0"/>
                </a:lnTo>
                <a:close/>
              </a:path>
            </a:pathLst>
          </a:custGeom>
          <a:ln w="9144">
            <a:solidFill>
              <a:srgbClr val="BEBEBE"/>
            </a:solidFill>
          </a:ln>
        </p:spPr>
        <p:txBody>
          <a:bodyPr wrap="square" lIns="0" tIns="0" rIns="0" bIns="0" rtlCol="0"/>
          <a:lstStyle/>
          <a:p>
            <a:endParaRPr/>
          </a:p>
        </p:txBody>
      </p:sp>
      <p:sp>
        <p:nvSpPr>
          <p:cNvPr id="126" name="object 126"/>
          <p:cNvSpPr/>
          <p:nvPr/>
        </p:nvSpPr>
        <p:spPr>
          <a:xfrm>
            <a:off x="982980" y="4008120"/>
            <a:ext cx="241300" cy="0"/>
          </a:xfrm>
          <a:custGeom>
            <a:avLst/>
            <a:gdLst/>
            <a:ahLst/>
            <a:cxnLst/>
            <a:rect l="l" t="t" r="r" b="b"/>
            <a:pathLst>
              <a:path w="241300">
                <a:moveTo>
                  <a:pt x="0" y="0"/>
                </a:moveTo>
                <a:lnTo>
                  <a:pt x="240791" y="0"/>
                </a:lnTo>
              </a:path>
            </a:pathLst>
          </a:custGeom>
          <a:ln w="3175">
            <a:solidFill>
              <a:srgbClr val="DC0000"/>
            </a:solidFill>
          </a:ln>
        </p:spPr>
        <p:txBody>
          <a:bodyPr wrap="square" lIns="0" tIns="0" rIns="0" bIns="0" rtlCol="0"/>
          <a:lstStyle/>
          <a:p>
            <a:endParaRPr/>
          </a:p>
        </p:txBody>
      </p:sp>
      <p:sp>
        <p:nvSpPr>
          <p:cNvPr id="127" name="object 127"/>
          <p:cNvSpPr/>
          <p:nvPr/>
        </p:nvSpPr>
        <p:spPr>
          <a:xfrm>
            <a:off x="1368552" y="3755897"/>
            <a:ext cx="241300" cy="0"/>
          </a:xfrm>
          <a:custGeom>
            <a:avLst/>
            <a:gdLst/>
            <a:ahLst/>
            <a:cxnLst/>
            <a:rect l="l" t="t" r="r" b="b"/>
            <a:pathLst>
              <a:path w="241300">
                <a:moveTo>
                  <a:pt x="0" y="0"/>
                </a:moveTo>
                <a:lnTo>
                  <a:pt x="240791" y="0"/>
                </a:lnTo>
              </a:path>
            </a:pathLst>
          </a:custGeom>
          <a:ln w="10668">
            <a:solidFill>
              <a:srgbClr val="DC0000"/>
            </a:solidFill>
          </a:ln>
        </p:spPr>
        <p:txBody>
          <a:bodyPr wrap="square" lIns="0" tIns="0" rIns="0" bIns="0" rtlCol="0"/>
          <a:lstStyle/>
          <a:p>
            <a:endParaRPr/>
          </a:p>
        </p:txBody>
      </p:sp>
      <p:sp>
        <p:nvSpPr>
          <p:cNvPr id="128" name="object 128"/>
          <p:cNvSpPr/>
          <p:nvPr/>
        </p:nvSpPr>
        <p:spPr>
          <a:xfrm>
            <a:off x="1754123" y="3595115"/>
            <a:ext cx="241300" cy="27940"/>
          </a:xfrm>
          <a:custGeom>
            <a:avLst/>
            <a:gdLst/>
            <a:ahLst/>
            <a:cxnLst/>
            <a:rect l="l" t="t" r="r" b="b"/>
            <a:pathLst>
              <a:path w="241300" h="27939">
                <a:moveTo>
                  <a:pt x="0" y="27432"/>
                </a:moveTo>
                <a:lnTo>
                  <a:pt x="240792" y="27432"/>
                </a:lnTo>
                <a:lnTo>
                  <a:pt x="240792" y="0"/>
                </a:lnTo>
                <a:lnTo>
                  <a:pt x="0" y="0"/>
                </a:lnTo>
                <a:lnTo>
                  <a:pt x="0" y="27432"/>
                </a:lnTo>
                <a:close/>
              </a:path>
            </a:pathLst>
          </a:custGeom>
          <a:solidFill>
            <a:srgbClr val="DC0000"/>
          </a:solidFill>
        </p:spPr>
        <p:txBody>
          <a:bodyPr wrap="square" lIns="0" tIns="0" rIns="0" bIns="0" rtlCol="0"/>
          <a:lstStyle/>
          <a:p>
            <a:endParaRPr/>
          </a:p>
        </p:txBody>
      </p:sp>
      <p:sp>
        <p:nvSpPr>
          <p:cNvPr id="129" name="object 129"/>
          <p:cNvSpPr/>
          <p:nvPr/>
        </p:nvSpPr>
        <p:spPr>
          <a:xfrm>
            <a:off x="2139695" y="3371088"/>
            <a:ext cx="241300" cy="43180"/>
          </a:xfrm>
          <a:custGeom>
            <a:avLst/>
            <a:gdLst/>
            <a:ahLst/>
            <a:cxnLst/>
            <a:rect l="l" t="t" r="r" b="b"/>
            <a:pathLst>
              <a:path w="241300" h="43179">
                <a:moveTo>
                  <a:pt x="0" y="42672"/>
                </a:moveTo>
                <a:lnTo>
                  <a:pt x="240792" y="42672"/>
                </a:lnTo>
                <a:lnTo>
                  <a:pt x="240792" y="0"/>
                </a:lnTo>
                <a:lnTo>
                  <a:pt x="0" y="0"/>
                </a:lnTo>
                <a:lnTo>
                  <a:pt x="0" y="42672"/>
                </a:lnTo>
                <a:close/>
              </a:path>
            </a:pathLst>
          </a:custGeom>
          <a:solidFill>
            <a:srgbClr val="DC0000"/>
          </a:solidFill>
        </p:spPr>
        <p:txBody>
          <a:bodyPr wrap="square" lIns="0" tIns="0" rIns="0" bIns="0" rtlCol="0"/>
          <a:lstStyle/>
          <a:p>
            <a:endParaRPr/>
          </a:p>
        </p:txBody>
      </p:sp>
      <p:sp>
        <p:nvSpPr>
          <p:cNvPr id="130" name="object 130"/>
          <p:cNvSpPr/>
          <p:nvPr/>
        </p:nvSpPr>
        <p:spPr>
          <a:xfrm>
            <a:off x="2525267" y="3136392"/>
            <a:ext cx="241300" cy="64135"/>
          </a:xfrm>
          <a:custGeom>
            <a:avLst/>
            <a:gdLst/>
            <a:ahLst/>
            <a:cxnLst/>
            <a:rect l="l" t="t" r="r" b="b"/>
            <a:pathLst>
              <a:path w="241300" h="64135">
                <a:moveTo>
                  <a:pt x="240792" y="0"/>
                </a:moveTo>
                <a:lnTo>
                  <a:pt x="0" y="0"/>
                </a:lnTo>
                <a:lnTo>
                  <a:pt x="0" y="64008"/>
                </a:lnTo>
                <a:lnTo>
                  <a:pt x="240792" y="64008"/>
                </a:lnTo>
                <a:lnTo>
                  <a:pt x="240792" y="0"/>
                </a:lnTo>
                <a:close/>
              </a:path>
            </a:pathLst>
          </a:custGeom>
          <a:solidFill>
            <a:srgbClr val="DC0000"/>
          </a:solidFill>
        </p:spPr>
        <p:txBody>
          <a:bodyPr wrap="square" lIns="0" tIns="0" rIns="0" bIns="0" rtlCol="0"/>
          <a:lstStyle/>
          <a:p>
            <a:endParaRPr/>
          </a:p>
        </p:txBody>
      </p:sp>
      <p:sp>
        <p:nvSpPr>
          <p:cNvPr id="131" name="object 131"/>
          <p:cNvSpPr/>
          <p:nvPr/>
        </p:nvSpPr>
        <p:spPr>
          <a:xfrm>
            <a:off x="2910839" y="3008376"/>
            <a:ext cx="241300" cy="83820"/>
          </a:xfrm>
          <a:custGeom>
            <a:avLst/>
            <a:gdLst/>
            <a:ahLst/>
            <a:cxnLst/>
            <a:rect l="l" t="t" r="r" b="b"/>
            <a:pathLst>
              <a:path w="241300" h="83819">
                <a:moveTo>
                  <a:pt x="240792" y="0"/>
                </a:moveTo>
                <a:lnTo>
                  <a:pt x="0" y="0"/>
                </a:lnTo>
                <a:lnTo>
                  <a:pt x="0" y="83820"/>
                </a:lnTo>
                <a:lnTo>
                  <a:pt x="240792" y="83820"/>
                </a:lnTo>
                <a:lnTo>
                  <a:pt x="240792" y="0"/>
                </a:lnTo>
                <a:close/>
              </a:path>
            </a:pathLst>
          </a:custGeom>
          <a:solidFill>
            <a:srgbClr val="DC0000"/>
          </a:solidFill>
        </p:spPr>
        <p:txBody>
          <a:bodyPr wrap="square" lIns="0" tIns="0" rIns="0" bIns="0" rtlCol="0"/>
          <a:lstStyle/>
          <a:p>
            <a:endParaRPr/>
          </a:p>
        </p:txBody>
      </p:sp>
      <p:sp>
        <p:nvSpPr>
          <p:cNvPr id="132" name="object 132"/>
          <p:cNvSpPr/>
          <p:nvPr/>
        </p:nvSpPr>
        <p:spPr>
          <a:xfrm>
            <a:off x="3294888" y="2915411"/>
            <a:ext cx="242570" cy="105410"/>
          </a:xfrm>
          <a:custGeom>
            <a:avLst/>
            <a:gdLst/>
            <a:ahLst/>
            <a:cxnLst/>
            <a:rect l="l" t="t" r="r" b="b"/>
            <a:pathLst>
              <a:path w="242570" h="105410">
                <a:moveTo>
                  <a:pt x="242315" y="0"/>
                </a:moveTo>
                <a:lnTo>
                  <a:pt x="0" y="0"/>
                </a:lnTo>
                <a:lnTo>
                  <a:pt x="0" y="105155"/>
                </a:lnTo>
                <a:lnTo>
                  <a:pt x="242315" y="105155"/>
                </a:lnTo>
                <a:lnTo>
                  <a:pt x="242315" y="0"/>
                </a:lnTo>
                <a:close/>
              </a:path>
            </a:pathLst>
          </a:custGeom>
          <a:solidFill>
            <a:srgbClr val="DC0000"/>
          </a:solidFill>
        </p:spPr>
        <p:txBody>
          <a:bodyPr wrap="square" lIns="0" tIns="0" rIns="0" bIns="0" rtlCol="0"/>
          <a:lstStyle/>
          <a:p>
            <a:endParaRPr/>
          </a:p>
        </p:txBody>
      </p:sp>
      <p:sp>
        <p:nvSpPr>
          <p:cNvPr id="133" name="object 133"/>
          <p:cNvSpPr/>
          <p:nvPr/>
        </p:nvSpPr>
        <p:spPr>
          <a:xfrm>
            <a:off x="3680459" y="2889504"/>
            <a:ext cx="241300" cy="127000"/>
          </a:xfrm>
          <a:custGeom>
            <a:avLst/>
            <a:gdLst/>
            <a:ahLst/>
            <a:cxnLst/>
            <a:rect l="l" t="t" r="r" b="b"/>
            <a:pathLst>
              <a:path w="241300" h="127000">
                <a:moveTo>
                  <a:pt x="240791" y="0"/>
                </a:moveTo>
                <a:lnTo>
                  <a:pt x="0" y="0"/>
                </a:lnTo>
                <a:lnTo>
                  <a:pt x="0" y="126492"/>
                </a:lnTo>
                <a:lnTo>
                  <a:pt x="240791" y="126492"/>
                </a:lnTo>
                <a:lnTo>
                  <a:pt x="240791" y="0"/>
                </a:lnTo>
                <a:close/>
              </a:path>
            </a:pathLst>
          </a:custGeom>
          <a:solidFill>
            <a:srgbClr val="DC0000"/>
          </a:solidFill>
        </p:spPr>
        <p:txBody>
          <a:bodyPr wrap="square" lIns="0" tIns="0" rIns="0" bIns="0" rtlCol="0"/>
          <a:lstStyle/>
          <a:p>
            <a:endParaRPr/>
          </a:p>
        </p:txBody>
      </p:sp>
      <p:sp>
        <p:nvSpPr>
          <p:cNvPr id="134" name="object 134"/>
          <p:cNvSpPr/>
          <p:nvPr/>
        </p:nvSpPr>
        <p:spPr>
          <a:xfrm>
            <a:off x="4066032" y="2944367"/>
            <a:ext cx="241300" cy="151130"/>
          </a:xfrm>
          <a:custGeom>
            <a:avLst/>
            <a:gdLst/>
            <a:ahLst/>
            <a:cxnLst/>
            <a:rect l="l" t="t" r="r" b="b"/>
            <a:pathLst>
              <a:path w="241300" h="151130">
                <a:moveTo>
                  <a:pt x="240791" y="0"/>
                </a:moveTo>
                <a:lnTo>
                  <a:pt x="0" y="0"/>
                </a:lnTo>
                <a:lnTo>
                  <a:pt x="0" y="150876"/>
                </a:lnTo>
                <a:lnTo>
                  <a:pt x="240791" y="150876"/>
                </a:lnTo>
                <a:lnTo>
                  <a:pt x="240791" y="0"/>
                </a:lnTo>
                <a:close/>
              </a:path>
            </a:pathLst>
          </a:custGeom>
          <a:solidFill>
            <a:srgbClr val="DC0000"/>
          </a:solidFill>
        </p:spPr>
        <p:txBody>
          <a:bodyPr wrap="square" lIns="0" tIns="0" rIns="0" bIns="0" rtlCol="0"/>
          <a:lstStyle/>
          <a:p>
            <a:endParaRPr/>
          </a:p>
        </p:txBody>
      </p:sp>
      <p:sp>
        <p:nvSpPr>
          <p:cNvPr id="135" name="object 135"/>
          <p:cNvSpPr/>
          <p:nvPr/>
        </p:nvSpPr>
        <p:spPr>
          <a:xfrm>
            <a:off x="978408" y="4002023"/>
            <a:ext cx="250190" cy="12700"/>
          </a:xfrm>
          <a:custGeom>
            <a:avLst/>
            <a:gdLst/>
            <a:ahLst/>
            <a:cxnLst/>
            <a:rect l="l" t="t" r="r" b="b"/>
            <a:pathLst>
              <a:path w="250190" h="12700">
                <a:moveTo>
                  <a:pt x="0" y="12192"/>
                </a:moveTo>
                <a:lnTo>
                  <a:pt x="249935" y="12192"/>
                </a:lnTo>
                <a:lnTo>
                  <a:pt x="249935" y="0"/>
                </a:lnTo>
                <a:lnTo>
                  <a:pt x="0" y="0"/>
                </a:lnTo>
                <a:lnTo>
                  <a:pt x="0" y="12192"/>
                </a:lnTo>
                <a:close/>
              </a:path>
            </a:pathLst>
          </a:custGeom>
          <a:solidFill>
            <a:srgbClr val="BEBEBE"/>
          </a:solidFill>
        </p:spPr>
        <p:txBody>
          <a:bodyPr wrap="square" lIns="0" tIns="0" rIns="0" bIns="0" rtlCol="0"/>
          <a:lstStyle/>
          <a:p>
            <a:endParaRPr/>
          </a:p>
        </p:txBody>
      </p:sp>
      <p:sp>
        <p:nvSpPr>
          <p:cNvPr id="136" name="object 136"/>
          <p:cNvSpPr/>
          <p:nvPr/>
        </p:nvSpPr>
        <p:spPr>
          <a:xfrm>
            <a:off x="1363980" y="3745991"/>
            <a:ext cx="250190" cy="20320"/>
          </a:xfrm>
          <a:custGeom>
            <a:avLst/>
            <a:gdLst/>
            <a:ahLst/>
            <a:cxnLst/>
            <a:rect l="l" t="t" r="r" b="b"/>
            <a:pathLst>
              <a:path w="250190" h="20320">
                <a:moveTo>
                  <a:pt x="0" y="19812"/>
                </a:moveTo>
                <a:lnTo>
                  <a:pt x="249935" y="19812"/>
                </a:lnTo>
                <a:lnTo>
                  <a:pt x="249935" y="0"/>
                </a:lnTo>
                <a:lnTo>
                  <a:pt x="0" y="0"/>
                </a:lnTo>
                <a:lnTo>
                  <a:pt x="0" y="19812"/>
                </a:lnTo>
                <a:close/>
              </a:path>
            </a:pathLst>
          </a:custGeom>
          <a:solidFill>
            <a:srgbClr val="BEBEBE"/>
          </a:solidFill>
        </p:spPr>
        <p:txBody>
          <a:bodyPr wrap="square" lIns="0" tIns="0" rIns="0" bIns="0" rtlCol="0"/>
          <a:lstStyle/>
          <a:p>
            <a:endParaRPr/>
          </a:p>
        </p:txBody>
      </p:sp>
      <p:sp>
        <p:nvSpPr>
          <p:cNvPr id="137" name="object 137"/>
          <p:cNvSpPr/>
          <p:nvPr/>
        </p:nvSpPr>
        <p:spPr>
          <a:xfrm>
            <a:off x="1754123" y="3595115"/>
            <a:ext cx="241300" cy="27940"/>
          </a:xfrm>
          <a:custGeom>
            <a:avLst/>
            <a:gdLst/>
            <a:ahLst/>
            <a:cxnLst/>
            <a:rect l="l" t="t" r="r" b="b"/>
            <a:pathLst>
              <a:path w="241300" h="27939">
                <a:moveTo>
                  <a:pt x="0" y="0"/>
                </a:moveTo>
                <a:lnTo>
                  <a:pt x="240792" y="0"/>
                </a:lnTo>
                <a:lnTo>
                  <a:pt x="240792" y="27432"/>
                </a:lnTo>
                <a:lnTo>
                  <a:pt x="0" y="27432"/>
                </a:lnTo>
                <a:lnTo>
                  <a:pt x="0" y="0"/>
                </a:lnTo>
                <a:close/>
              </a:path>
            </a:pathLst>
          </a:custGeom>
          <a:ln w="9144">
            <a:solidFill>
              <a:srgbClr val="BEBEBE"/>
            </a:solidFill>
          </a:ln>
        </p:spPr>
        <p:txBody>
          <a:bodyPr wrap="square" lIns="0" tIns="0" rIns="0" bIns="0" rtlCol="0"/>
          <a:lstStyle/>
          <a:p>
            <a:endParaRPr/>
          </a:p>
        </p:txBody>
      </p:sp>
      <p:sp>
        <p:nvSpPr>
          <p:cNvPr id="138" name="object 138"/>
          <p:cNvSpPr/>
          <p:nvPr/>
        </p:nvSpPr>
        <p:spPr>
          <a:xfrm>
            <a:off x="2139695" y="3371088"/>
            <a:ext cx="241300" cy="43180"/>
          </a:xfrm>
          <a:custGeom>
            <a:avLst/>
            <a:gdLst/>
            <a:ahLst/>
            <a:cxnLst/>
            <a:rect l="l" t="t" r="r" b="b"/>
            <a:pathLst>
              <a:path w="241300" h="43179">
                <a:moveTo>
                  <a:pt x="0" y="0"/>
                </a:moveTo>
                <a:lnTo>
                  <a:pt x="240792" y="0"/>
                </a:lnTo>
                <a:lnTo>
                  <a:pt x="240792" y="42672"/>
                </a:lnTo>
                <a:lnTo>
                  <a:pt x="0" y="42672"/>
                </a:lnTo>
                <a:lnTo>
                  <a:pt x="0" y="0"/>
                </a:lnTo>
                <a:close/>
              </a:path>
            </a:pathLst>
          </a:custGeom>
          <a:ln w="9144">
            <a:solidFill>
              <a:srgbClr val="BEBEBE"/>
            </a:solidFill>
          </a:ln>
        </p:spPr>
        <p:txBody>
          <a:bodyPr wrap="square" lIns="0" tIns="0" rIns="0" bIns="0" rtlCol="0"/>
          <a:lstStyle/>
          <a:p>
            <a:endParaRPr/>
          </a:p>
        </p:txBody>
      </p:sp>
      <p:sp>
        <p:nvSpPr>
          <p:cNvPr id="139" name="object 139"/>
          <p:cNvSpPr/>
          <p:nvPr/>
        </p:nvSpPr>
        <p:spPr>
          <a:xfrm>
            <a:off x="2525267" y="3136392"/>
            <a:ext cx="241300" cy="64135"/>
          </a:xfrm>
          <a:custGeom>
            <a:avLst/>
            <a:gdLst/>
            <a:ahLst/>
            <a:cxnLst/>
            <a:rect l="l" t="t" r="r" b="b"/>
            <a:pathLst>
              <a:path w="241300" h="64135">
                <a:moveTo>
                  <a:pt x="0" y="0"/>
                </a:moveTo>
                <a:lnTo>
                  <a:pt x="240792" y="0"/>
                </a:lnTo>
                <a:lnTo>
                  <a:pt x="240792" y="64008"/>
                </a:lnTo>
                <a:lnTo>
                  <a:pt x="0" y="64008"/>
                </a:lnTo>
                <a:lnTo>
                  <a:pt x="0" y="0"/>
                </a:lnTo>
                <a:close/>
              </a:path>
            </a:pathLst>
          </a:custGeom>
          <a:ln w="9144">
            <a:solidFill>
              <a:srgbClr val="BEBEBE"/>
            </a:solidFill>
          </a:ln>
        </p:spPr>
        <p:txBody>
          <a:bodyPr wrap="square" lIns="0" tIns="0" rIns="0" bIns="0" rtlCol="0"/>
          <a:lstStyle/>
          <a:p>
            <a:endParaRPr/>
          </a:p>
        </p:txBody>
      </p:sp>
      <p:sp>
        <p:nvSpPr>
          <p:cNvPr id="140" name="object 140"/>
          <p:cNvSpPr/>
          <p:nvPr/>
        </p:nvSpPr>
        <p:spPr>
          <a:xfrm>
            <a:off x="2910839" y="3008376"/>
            <a:ext cx="241300" cy="83820"/>
          </a:xfrm>
          <a:custGeom>
            <a:avLst/>
            <a:gdLst/>
            <a:ahLst/>
            <a:cxnLst/>
            <a:rect l="l" t="t" r="r" b="b"/>
            <a:pathLst>
              <a:path w="241300" h="83819">
                <a:moveTo>
                  <a:pt x="0" y="0"/>
                </a:moveTo>
                <a:lnTo>
                  <a:pt x="240792" y="0"/>
                </a:lnTo>
                <a:lnTo>
                  <a:pt x="240792" y="83820"/>
                </a:lnTo>
                <a:lnTo>
                  <a:pt x="0" y="83820"/>
                </a:lnTo>
                <a:lnTo>
                  <a:pt x="0" y="0"/>
                </a:lnTo>
                <a:close/>
              </a:path>
            </a:pathLst>
          </a:custGeom>
          <a:ln w="9144">
            <a:solidFill>
              <a:srgbClr val="BEBEBE"/>
            </a:solidFill>
          </a:ln>
        </p:spPr>
        <p:txBody>
          <a:bodyPr wrap="square" lIns="0" tIns="0" rIns="0" bIns="0" rtlCol="0"/>
          <a:lstStyle/>
          <a:p>
            <a:endParaRPr/>
          </a:p>
        </p:txBody>
      </p:sp>
      <p:sp>
        <p:nvSpPr>
          <p:cNvPr id="141" name="object 141"/>
          <p:cNvSpPr/>
          <p:nvPr/>
        </p:nvSpPr>
        <p:spPr>
          <a:xfrm>
            <a:off x="3294888" y="2915411"/>
            <a:ext cx="242570" cy="105410"/>
          </a:xfrm>
          <a:custGeom>
            <a:avLst/>
            <a:gdLst/>
            <a:ahLst/>
            <a:cxnLst/>
            <a:rect l="l" t="t" r="r" b="b"/>
            <a:pathLst>
              <a:path w="242570" h="105410">
                <a:moveTo>
                  <a:pt x="0" y="0"/>
                </a:moveTo>
                <a:lnTo>
                  <a:pt x="242315" y="0"/>
                </a:lnTo>
                <a:lnTo>
                  <a:pt x="242315" y="105155"/>
                </a:lnTo>
                <a:lnTo>
                  <a:pt x="0" y="105155"/>
                </a:lnTo>
                <a:lnTo>
                  <a:pt x="0" y="0"/>
                </a:lnTo>
                <a:close/>
              </a:path>
            </a:pathLst>
          </a:custGeom>
          <a:ln w="9144">
            <a:solidFill>
              <a:srgbClr val="BEBEBE"/>
            </a:solidFill>
          </a:ln>
        </p:spPr>
        <p:txBody>
          <a:bodyPr wrap="square" lIns="0" tIns="0" rIns="0" bIns="0" rtlCol="0"/>
          <a:lstStyle/>
          <a:p>
            <a:endParaRPr/>
          </a:p>
        </p:txBody>
      </p:sp>
      <p:sp>
        <p:nvSpPr>
          <p:cNvPr id="142" name="object 142"/>
          <p:cNvSpPr/>
          <p:nvPr/>
        </p:nvSpPr>
        <p:spPr>
          <a:xfrm>
            <a:off x="3680459" y="2889504"/>
            <a:ext cx="241300" cy="127000"/>
          </a:xfrm>
          <a:custGeom>
            <a:avLst/>
            <a:gdLst/>
            <a:ahLst/>
            <a:cxnLst/>
            <a:rect l="l" t="t" r="r" b="b"/>
            <a:pathLst>
              <a:path w="241300" h="127000">
                <a:moveTo>
                  <a:pt x="0" y="0"/>
                </a:moveTo>
                <a:lnTo>
                  <a:pt x="240791" y="0"/>
                </a:lnTo>
                <a:lnTo>
                  <a:pt x="240791" y="126492"/>
                </a:lnTo>
                <a:lnTo>
                  <a:pt x="0" y="126492"/>
                </a:lnTo>
                <a:lnTo>
                  <a:pt x="0" y="0"/>
                </a:lnTo>
                <a:close/>
              </a:path>
            </a:pathLst>
          </a:custGeom>
          <a:ln w="9144">
            <a:solidFill>
              <a:srgbClr val="BEBEBE"/>
            </a:solidFill>
          </a:ln>
        </p:spPr>
        <p:txBody>
          <a:bodyPr wrap="square" lIns="0" tIns="0" rIns="0" bIns="0" rtlCol="0"/>
          <a:lstStyle/>
          <a:p>
            <a:endParaRPr/>
          </a:p>
        </p:txBody>
      </p:sp>
      <p:sp>
        <p:nvSpPr>
          <p:cNvPr id="143" name="object 143"/>
          <p:cNvSpPr/>
          <p:nvPr/>
        </p:nvSpPr>
        <p:spPr>
          <a:xfrm>
            <a:off x="4066032" y="2944367"/>
            <a:ext cx="241300" cy="151130"/>
          </a:xfrm>
          <a:custGeom>
            <a:avLst/>
            <a:gdLst/>
            <a:ahLst/>
            <a:cxnLst/>
            <a:rect l="l" t="t" r="r" b="b"/>
            <a:pathLst>
              <a:path w="241300" h="151130">
                <a:moveTo>
                  <a:pt x="0" y="0"/>
                </a:moveTo>
                <a:lnTo>
                  <a:pt x="240791" y="0"/>
                </a:lnTo>
                <a:lnTo>
                  <a:pt x="240791" y="150876"/>
                </a:lnTo>
                <a:lnTo>
                  <a:pt x="0" y="150876"/>
                </a:lnTo>
                <a:lnTo>
                  <a:pt x="0" y="0"/>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982980" y="3992879"/>
            <a:ext cx="241300" cy="13970"/>
          </a:xfrm>
          <a:custGeom>
            <a:avLst/>
            <a:gdLst/>
            <a:ahLst/>
            <a:cxnLst/>
            <a:rect l="l" t="t" r="r" b="b"/>
            <a:pathLst>
              <a:path w="241300" h="13970">
                <a:moveTo>
                  <a:pt x="0" y="13716"/>
                </a:moveTo>
                <a:lnTo>
                  <a:pt x="240791" y="13716"/>
                </a:lnTo>
                <a:lnTo>
                  <a:pt x="240791" y="0"/>
                </a:lnTo>
                <a:lnTo>
                  <a:pt x="0" y="0"/>
                </a:lnTo>
                <a:lnTo>
                  <a:pt x="0" y="13716"/>
                </a:lnTo>
                <a:close/>
              </a:path>
            </a:pathLst>
          </a:custGeom>
          <a:solidFill>
            <a:srgbClr val="6633C8"/>
          </a:solidFill>
        </p:spPr>
        <p:txBody>
          <a:bodyPr wrap="square" lIns="0" tIns="0" rIns="0" bIns="0" rtlCol="0"/>
          <a:lstStyle/>
          <a:p>
            <a:endParaRPr/>
          </a:p>
        </p:txBody>
      </p:sp>
      <p:sp>
        <p:nvSpPr>
          <p:cNvPr id="145" name="object 145"/>
          <p:cNvSpPr/>
          <p:nvPr/>
        </p:nvSpPr>
        <p:spPr>
          <a:xfrm>
            <a:off x="1368552" y="3733800"/>
            <a:ext cx="241300" cy="17145"/>
          </a:xfrm>
          <a:custGeom>
            <a:avLst/>
            <a:gdLst/>
            <a:ahLst/>
            <a:cxnLst/>
            <a:rect l="l" t="t" r="r" b="b"/>
            <a:pathLst>
              <a:path w="241300" h="17145">
                <a:moveTo>
                  <a:pt x="0" y="16763"/>
                </a:moveTo>
                <a:lnTo>
                  <a:pt x="240791" y="16763"/>
                </a:lnTo>
                <a:lnTo>
                  <a:pt x="240791" y="0"/>
                </a:lnTo>
                <a:lnTo>
                  <a:pt x="0" y="0"/>
                </a:lnTo>
                <a:lnTo>
                  <a:pt x="0" y="16763"/>
                </a:lnTo>
                <a:close/>
              </a:path>
            </a:pathLst>
          </a:custGeom>
          <a:solidFill>
            <a:srgbClr val="6633C8"/>
          </a:solidFill>
        </p:spPr>
        <p:txBody>
          <a:bodyPr wrap="square" lIns="0" tIns="0" rIns="0" bIns="0" rtlCol="0"/>
          <a:lstStyle/>
          <a:p>
            <a:endParaRPr/>
          </a:p>
        </p:txBody>
      </p:sp>
      <p:sp>
        <p:nvSpPr>
          <p:cNvPr id="146" name="object 146"/>
          <p:cNvSpPr/>
          <p:nvPr/>
        </p:nvSpPr>
        <p:spPr>
          <a:xfrm>
            <a:off x="1754123" y="3570732"/>
            <a:ext cx="241300" cy="24765"/>
          </a:xfrm>
          <a:custGeom>
            <a:avLst/>
            <a:gdLst/>
            <a:ahLst/>
            <a:cxnLst/>
            <a:rect l="l" t="t" r="r" b="b"/>
            <a:pathLst>
              <a:path w="241300" h="24764">
                <a:moveTo>
                  <a:pt x="0" y="24383"/>
                </a:moveTo>
                <a:lnTo>
                  <a:pt x="240792" y="24383"/>
                </a:lnTo>
                <a:lnTo>
                  <a:pt x="240792" y="0"/>
                </a:lnTo>
                <a:lnTo>
                  <a:pt x="0" y="0"/>
                </a:lnTo>
                <a:lnTo>
                  <a:pt x="0" y="24383"/>
                </a:lnTo>
                <a:close/>
              </a:path>
            </a:pathLst>
          </a:custGeom>
          <a:solidFill>
            <a:srgbClr val="6633C8"/>
          </a:solidFill>
        </p:spPr>
        <p:txBody>
          <a:bodyPr wrap="square" lIns="0" tIns="0" rIns="0" bIns="0" rtlCol="0"/>
          <a:lstStyle/>
          <a:p>
            <a:endParaRPr/>
          </a:p>
        </p:txBody>
      </p:sp>
      <p:sp>
        <p:nvSpPr>
          <p:cNvPr id="147" name="object 147"/>
          <p:cNvSpPr/>
          <p:nvPr/>
        </p:nvSpPr>
        <p:spPr>
          <a:xfrm>
            <a:off x="2139695" y="3340608"/>
            <a:ext cx="241300" cy="30480"/>
          </a:xfrm>
          <a:custGeom>
            <a:avLst/>
            <a:gdLst/>
            <a:ahLst/>
            <a:cxnLst/>
            <a:rect l="l" t="t" r="r" b="b"/>
            <a:pathLst>
              <a:path w="241300" h="30479">
                <a:moveTo>
                  <a:pt x="0" y="30479"/>
                </a:moveTo>
                <a:lnTo>
                  <a:pt x="240792" y="30479"/>
                </a:lnTo>
                <a:lnTo>
                  <a:pt x="240792" y="0"/>
                </a:lnTo>
                <a:lnTo>
                  <a:pt x="0" y="0"/>
                </a:lnTo>
                <a:lnTo>
                  <a:pt x="0" y="30479"/>
                </a:lnTo>
                <a:close/>
              </a:path>
            </a:pathLst>
          </a:custGeom>
          <a:solidFill>
            <a:srgbClr val="6633C8"/>
          </a:solidFill>
        </p:spPr>
        <p:txBody>
          <a:bodyPr wrap="square" lIns="0" tIns="0" rIns="0" bIns="0" rtlCol="0"/>
          <a:lstStyle/>
          <a:p>
            <a:endParaRPr/>
          </a:p>
        </p:txBody>
      </p:sp>
      <p:sp>
        <p:nvSpPr>
          <p:cNvPr id="148" name="object 148"/>
          <p:cNvSpPr/>
          <p:nvPr/>
        </p:nvSpPr>
        <p:spPr>
          <a:xfrm>
            <a:off x="2525267" y="3099816"/>
            <a:ext cx="241300" cy="36830"/>
          </a:xfrm>
          <a:custGeom>
            <a:avLst/>
            <a:gdLst/>
            <a:ahLst/>
            <a:cxnLst/>
            <a:rect l="l" t="t" r="r" b="b"/>
            <a:pathLst>
              <a:path w="241300" h="36830">
                <a:moveTo>
                  <a:pt x="0" y="36575"/>
                </a:moveTo>
                <a:lnTo>
                  <a:pt x="240792" y="36575"/>
                </a:lnTo>
                <a:lnTo>
                  <a:pt x="240792" y="0"/>
                </a:lnTo>
                <a:lnTo>
                  <a:pt x="0" y="0"/>
                </a:lnTo>
                <a:lnTo>
                  <a:pt x="0" y="36575"/>
                </a:lnTo>
                <a:close/>
              </a:path>
            </a:pathLst>
          </a:custGeom>
          <a:solidFill>
            <a:srgbClr val="6633C8"/>
          </a:solidFill>
        </p:spPr>
        <p:txBody>
          <a:bodyPr wrap="square" lIns="0" tIns="0" rIns="0" bIns="0" rtlCol="0"/>
          <a:lstStyle/>
          <a:p>
            <a:endParaRPr/>
          </a:p>
        </p:txBody>
      </p:sp>
      <p:sp>
        <p:nvSpPr>
          <p:cNvPr id="149" name="object 149"/>
          <p:cNvSpPr/>
          <p:nvPr/>
        </p:nvSpPr>
        <p:spPr>
          <a:xfrm>
            <a:off x="2910839" y="2961132"/>
            <a:ext cx="241300" cy="47625"/>
          </a:xfrm>
          <a:custGeom>
            <a:avLst/>
            <a:gdLst/>
            <a:ahLst/>
            <a:cxnLst/>
            <a:rect l="l" t="t" r="r" b="b"/>
            <a:pathLst>
              <a:path w="241300" h="47625">
                <a:moveTo>
                  <a:pt x="0" y="47244"/>
                </a:moveTo>
                <a:lnTo>
                  <a:pt x="240792" y="47244"/>
                </a:lnTo>
                <a:lnTo>
                  <a:pt x="240792" y="0"/>
                </a:lnTo>
                <a:lnTo>
                  <a:pt x="0" y="0"/>
                </a:lnTo>
                <a:lnTo>
                  <a:pt x="0" y="47244"/>
                </a:lnTo>
                <a:close/>
              </a:path>
            </a:pathLst>
          </a:custGeom>
          <a:solidFill>
            <a:srgbClr val="6633C8"/>
          </a:solidFill>
        </p:spPr>
        <p:txBody>
          <a:bodyPr wrap="square" lIns="0" tIns="0" rIns="0" bIns="0" rtlCol="0"/>
          <a:lstStyle/>
          <a:p>
            <a:endParaRPr/>
          </a:p>
        </p:txBody>
      </p:sp>
      <p:sp>
        <p:nvSpPr>
          <p:cNvPr id="150" name="object 150"/>
          <p:cNvSpPr/>
          <p:nvPr/>
        </p:nvSpPr>
        <p:spPr>
          <a:xfrm>
            <a:off x="3294888" y="2849879"/>
            <a:ext cx="242570" cy="66040"/>
          </a:xfrm>
          <a:custGeom>
            <a:avLst/>
            <a:gdLst/>
            <a:ahLst/>
            <a:cxnLst/>
            <a:rect l="l" t="t" r="r" b="b"/>
            <a:pathLst>
              <a:path w="242570" h="66039">
                <a:moveTo>
                  <a:pt x="242315" y="0"/>
                </a:moveTo>
                <a:lnTo>
                  <a:pt x="0" y="0"/>
                </a:lnTo>
                <a:lnTo>
                  <a:pt x="0" y="65532"/>
                </a:lnTo>
                <a:lnTo>
                  <a:pt x="242315" y="65532"/>
                </a:lnTo>
                <a:lnTo>
                  <a:pt x="242315" y="0"/>
                </a:lnTo>
                <a:close/>
              </a:path>
            </a:pathLst>
          </a:custGeom>
          <a:solidFill>
            <a:srgbClr val="6633C8"/>
          </a:solidFill>
        </p:spPr>
        <p:txBody>
          <a:bodyPr wrap="square" lIns="0" tIns="0" rIns="0" bIns="0" rtlCol="0"/>
          <a:lstStyle/>
          <a:p>
            <a:endParaRPr/>
          </a:p>
        </p:txBody>
      </p:sp>
      <p:sp>
        <p:nvSpPr>
          <p:cNvPr id="151" name="object 151"/>
          <p:cNvSpPr/>
          <p:nvPr/>
        </p:nvSpPr>
        <p:spPr>
          <a:xfrm>
            <a:off x="3680459" y="2796539"/>
            <a:ext cx="241300" cy="93345"/>
          </a:xfrm>
          <a:custGeom>
            <a:avLst/>
            <a:gdLst/>
            <a:ahLst/>
            <a:cxnLst/>
            <a:rect l="l" t="t" r="r" b="b"/>
            <a:pathLst>
              <a:path w="241300" h="93344">
                <a:moveTo>
                  <a:pt x="240791" y="0"/>
                </a:moveTo>
                <a:lnTo>
                  <a:pt x="0" y="0"/>
                </a:lnTo>
                <a:lnTo>
                  <a:pt x="0" y="92963"/>
                </a:lnTo>
                <a:lnTo>
                  <a:pt x="240791" y="92963"/>
                </a:lnTo>
                <a:lnTo>
                  <a:pt x="240791" y="0"/>
                </a:lnTo>
                <a:close/>
              </a:path>
            </a:pathLst>
          </a:custGeom>
          <a:solidFill>
            <a:srgbClr val="6633C8"/>
          </a:solidFill>
        </p:spPr>
        <p:txBody>
          <a:bodyPr wrap="square" lIns="0" tIns="0" rIns="0" bIns="0" rtlCol="0"/>
          <a:lstStyle/>
          <a:p>
            <a:endParaRPr/>
          </a:p>
        </p:txBody>
      </p:sp>
      <p:sp>
        <p:nvSpPr>
          <p:cNvPr id="152" name="object 152"/>
          <p:cNvSpPr/>
          <p:nvPr/>
        </p:nvSpPr>
        <p:spPr>
          <a:xfrm>
            <a:off x="4066032" y="2813304"/>
            <a:ext cx="241300" cy="131445"/>
          </a:xfrm>
          <a:custGeom>
            <a:avLst/>
            <a:gdLst/>
            <a:ahLst/>
            <a:cxnLst/>
            <a:rect l="l" t="t" r="r" b="b"/>
            <a:pathLst>
              <a:path w="241300" h="131444">
                <a:moveTo>
                  <a:pt x="240791" y="0"/>
                </a:moveTo>
                <a:lnTo>
                  <a:pt x="0" y="0"/>
                </a:lnTo>
                <a:lnTo>
                  <a:pt x="0" y="131063"/>
                </a:lnTo>
                <a:lnTo>
                  <a:pt x="240791" y="131063"/>
                </a:lnTo>
                <a:lnTo>
                  <a:pt x="240791" y="0"/>
                </a:lnTo>
                <a:close/>
              </a:path>
            </a:pathLst>
          </a:custGeom>
          <a:solidFill>
            <a:srgbClr val="6633C8"/>
          </a:solidFill>
        </p:spPr>
        <p:txBody>
          <a:bodyPr wrap="square" lIns="0" tIns="0" rIns="0" bIns="0" rtlCol="0"/>
          <a:lstStyle/>
          <a:p>
            <a:endParaRPr/>
          </a:p>
        </p:txBody>
      </p:sp>
      <p:sp>
        <p:nvSpPr>
          <p:cNvPr id="153" name="object 153"/>
          <p:cNvSpPr/>
          <p:nvPr/>
        </p:nvSpPr>
        <p:spPr>
          <a:xfrm>
            <a:off x="978408" y="3988308"/>
            <a:ext cx="250190" cy="22860"/>
          </a:xfrm>
          <a:custGeom>
            <a:avLst/>
            <a:gdLst/>
            <a:ahLst/>
            <a:cxnLst/>
            <a:rect l="l" t="t" r="r" b="b"/>
            <a:pathLst>
              <a:path w="250190" h="22860">
                <a:moveTo>
                  <a:pt x="0" y="22860"/>
                </a:moveTo>
                <a:lnTo>
                  <a:pt x="249935" y="22860"/>
                </a:lnTo>
                <a:lnTo>
                  <a:pt x="249935" y="0"/>
                </a:lnTo>
                <a:lnTo>
                  <a:pt x="0" y="0"/>
                </a:lnTo>
                <a:lnTo>
                  <a:pt x="0" y="22860"/>
                </a:lnTo>
                <a:close/>
              </a:path>
            </a:pathLst>
          </a:custGeom>
          <a:solidFill>
            <a:srgbClr val="BEBEBE"/>
          </a:solidFill>
        </p:spPr>
        <p:txBody>
          <a:bodyPr wrap="square" lIns="0" tIns="0" rIns="0" bIns="0" rtlCol="0"/>
          <a:lstStyle/>
          <a:p>
            <a:endParaRPr/>
          </a:p>
        </p:txBody>
      </p:sp>
      <p:sp>
        <p:nvSpPr>
          <p:cNvPr id="154" name="object 154"/>
          <p:cNvSpPr/>
          <p:nvPr/>
        </p:nvSpPr>
        <p:spPr>
          <a:xfrm>
            <a:off x="1363980" y="3729228"/>
            <a:ext cx="250190" cy="26034"/>
          </a:xfrm>
          <a:custGeom>
            <a:avLst/>
            <a:gdLst/>
            <a:ahLst/>
            <a:cxnLst/>
            <a:rect l="l" t="t" r="r" b="b"/>
            <a:pathLst>
              <a:path w="250190" h="26035">
                <a:moveTo>
                  <a:pt x="0" y="25908"/>
                </a:moveTo>
                <a:lnTo>
                  <a:pt x="249935" y="25908"/>
                </a:lnTo>
                <a:lnTo>
                  <a:pt x="249935" y="0"/>
                </a:lnTo>
                <a:lnTo>
                  <a:pt x="0" y="0"/>
                </a:lnTo>
                <a:lnTo>
                  <a:pt x="0" y="25908"/>
                </a:lnTo>
                <a:close/>
              </a:path>
            </a:pathLst>
          </a:custGeom>
          <a:solidFill>
            <a:srgbClr val="BEBEBE"/>
          </a:solidFill>
        </p:spPr>
        <p:txBody>
          <a:bodyPr wrap="square" lIns="0" tIns="0" rIns="0" bIns="0" rtlCol="0"/>
          <a:lstStyle/>
          <a:p>
            <a:endParaRPr/>
          </a:p>
        </p:txBody>
      </p:sp>
      <p:sp>
        <p:nvSpPr>
          <p:cNvPr id="155" name="object 155"/>
          <p:cNvSpPr/>
          <p:nvPr/>
        </p:nvSpPr>
        <p:spPr>
          <a:xfrm>
            <a:off x="1754123" y="3570732"/>
            <a:ext cx="241300" cy="24765"/>
          </a:xfrm>
          <a:custGeom>
            <a:avLst/>
            <a:gdLst/>
            <a:ahLst/>
            <a:cxnLst/>
            <a:rect l="l" t="t" r="r" b="b"/>
            <a:pathLst>
              <a:path w="241300" h="24764">
                <a:moveTo>
                  <a:pt x="0" y="0"/>
                </a:moveTo>
                <a:lnTo>
                  <a:pt x="240792" y="0"/>
                </a:lnTo>
                <a:lnTo>
                  <a:pt x="240792" y="24383"/>
                </a:lnTo>
                <a:lnTo>
                  <a:pt x="0" y="24383"/>
                </a:lnTo>
                <a:lnTo>
                  <a:pt x="0" y="0"/>
                </a:lnTo>
                <a:close/>
              </a:path>
            </a:pathLst>
          </a:custGeom>
          <a:ln w="9144">
            <a:solidFill>
              <a:srgbClr val="BEBEBE"/>
            </a:solidFill>
          </a:ln>
        </p:spPr>
        <p:txBody>
          <a:bodyPr wrap="square" lIns="0" tIns="0" rIns="0" bIns="0" rtlCol="0"/>
          <a:lstStyle/>
          <a:p>
            <a:endParaRPr/>
          </a:p>
        </p:txBody>
      </p:sp>
      <p:sp>
        <p:nvSpPr>
          <p:cNvPr id="156" name="object 156"/>
          <p:cNvSpPr/>
          <p:nvPr/>
        </p:nvSpPr>
        <p:spPr>
          <a:xfrm>
            <a:off x="2139695" y="3340608"/>
            <a:ext cx="241300" cy="30480"/>
          </a:xfrm>
          <a:custGeom>
            <a:avLst/>
            <a:gdLst/>
            <a:ahLst/>
            <a:cxnLst/>
            <a:rect l="l" t="t" r="r" b="b"/>
            <a:pathLst>
              <a:path w="241300" h="30479">
                <a:moveTo>
                  <a:pt x="0" y="0"/>
                </a:moveTo>
                <a:lnTo>
                  <a:pt x="240792" y="0"/>
                </a:lnTo>
                <a:lnTo>
                  <a:pt x="240792" y="30479"/>
                </a:lnTo>
                <a:lnTo>
                  <a:pt x="0" y="30479"/>
                </a:lnTo>
                <a:lnTo>
                  <a:pt x="0" y="0"/>
                </a:lnTo>
                <a:close/>
              </a:path>
            </a:pathLst>
          </a:custGeom>
          <a:ln w="9144">
            <a:solidFill>
              <a:srgbClr val="BEBEBE"/>
            </a:solidFill>
          </a:ln>
        </p:spPr>
        <p:txBody>
          <a:bodyPr wrap="square" lIns="0" tIns="0" rIns="0" bIns="0" rtlCol="0"/>
          <a:lstStyle/>
          <a:p>
            <a:endParaRPr/>
          </a:p>
        </p:txBody>
      </p:sp>
      <p:sp>
        <p:nvSpPr>
          <p:cNvPr id="157" name="object 157"/>
          <p:cNvSpPr/>
          <p:nvPr/>
        </p:nvSpPr>
        <p:spPr>
          <a:xfrm>
            <a:off x="2525267" y="3099816"/>
            <a:ext cx="241300" cy="36830"/>
          </a:xfrm>
          <a:custGeom>
            <a:avLst/>
            <a:gdLst/>
            <a:ahLst/>
            <a:cxnLst/>
            <a:rect l="l" t="t" r="r" b="b"/>
            <a:pathLst>
              <a:path w="241300" h="36830">
                <a:moveTo>
                  <a:pt x="0" y="0"/>
                </a:moveTo>
                <a:lnTo>
                  <a:pt x="240792" y="0"/>
                </a:lnTo>
                <a:lnTo>
                  <a:pt x="240792" y="36575"/>
                </a:lnTo>
                <a:lnTo>
                  <a:pt x="0" y="36575"/>
                </a:lnTo>
                <a:lnTo>
                  <a:pt x="0" y="0"/>
                </a:lnTo>
                <a:close/>
              </a:path>
            </a:pathLst>
          </a:custGeom>
          <a:ln w="9143">
            <a:solidFill>
              <a:srgbClr val="BEBEBE"/>
            </a:solidFill>
          </a:ln>
        </p:spPr>
        <p:txBody>
          <a:bodyPr wrap="square" lIns="0" tIns="0" rIns="0" bIns="0" rtlCol="0"/>
          <a:lstStyle/>
          <a:p>
            <a:endParaRPr/>
          </a:p>
        </p:txBody>
      </p:sp>
      <p:sp>
        <p:nvSpPr>
          <p:cNvPr id="158" name="object 158"/>
          <p:cNvSpPr/>
          <p:nvPr/>
        </p:nvSpPr>
        <p:spPr>
          <a:xfrm>
            <a:off x="2910839" y="2961132"/>
            <a:ext cx="241300" cy="47625"/>
          </a:xfrm>
          <a:custGeom>
            <a:avLst/>
            <a:gdLst/>
            <a:ahLst/>
            <a:cxnLst/>
            <a:rect l="l" t="t" r="r" b="b"/>
            <a:pathLst>
              <a:path w="241300" h="47625">
                <a:moveTo>
                  <a:pt x="0" y="0"/>
                </a:moveTo>
                <a:lnTo>
                  <a:pt x="240792" y="0"/>
                </a:lnTo>
                <a:lnTo>
                  <a:pt x="240792" y="47243"/>
                </a:lnTo>
                <a:lnTo>
                  <a:pt x="0" y="47243"/>
                </a:lnTo>
                <a:lnTo>
                  <a:pt x="0" y="0"/>
                </a:lnTo>
                <a:close/>
              </a:path>
            </a:pathLst>
          </a:custGeom>
          <a:ln w="9144">
            <a:solidFill>
              <a:srgbClr val="BEBEBE"/>
            </a:solidFill>
          </a:ln>
        </p:spPr>
        <p:txBody>
          <a:bodyPr wrap="square" lIns="0" tIns="0" rIns="0" bIns="0" rtlCol="0"/>
          <a:lstStyle/>
          <a:p>
            <a:endParaRPr/>
          </a:p>
        </p:txBody>
      </p:sp>
      <p:sp>
        <p:nvSpPr>
          <p:cNvPr id="159" name="object 159"/>
          <p:cNvSpPr/>
          <p:nvPr/>
        </p:nvSpPr>
        <p:spPr>
          <a:xfrm>
            <a:off x="3294888" y="2849879"/>
            <a:ext cx="242570" cy="66040"/>
          </a:xfrm>
          <a:custGeom>
            <a:avLst/>
            <a:gdLst/>
            <a:ahLst/>
            <a:cxnLst/>
            <a:rect l="l" t="t" r="r" b="b"/>
            <a:pathLst>
              <a:path w="242570" h="66039">
                <a:moveTo>
                  <a:pt x="0" y="0"/>
                </a:moveTo>
                <a:lnTo>
                  <a:pt x="242315" y="0"/>
                </a:lnTo>
                <a:lnTo>
                  <a:pt x="242315" y="65532"/>
                </a:lnTo>
                <a:lnTo>
                  <a:pt x="0" y="65532"/>
                </a:lnTo>
                <a:lnTo>
                  <a:pt x="0" y="0"/>
                </a:lnTo>
                <a:close/>
              </a:path>
            </a:pathLst>
          </a:custGeom>
          <a:ln w="9144">
            <a:solidFill>
              <a:srgbClr val="BEBEBE"/>
            </a:solidFill>
          </a:ln>
        </p:spPr>
        <p:txBody>
          <a:bodyPr wrap="square" lIns="0" tIns="0" rIns="0" bIns="0" rtlCol="0"/>
          <a:lstStyle/>
          <a:p>
            <a:endParaRPr/>
          </a:p>
        </p:txBody>
      </p:sp>
      <p:sp>
        <p:nvSpPr>
          <p:cNvPr id="160" name="object 160"/>
          <p:cNvSpPr/>
          <p:nvPr/>
        </p:nvSpPr>
        <p:spPr>
          <a:xfrm>
            <a:off x="3680459" y="2796539"/>
            <a:ext cx="241300" cy="93345"/>
          </a:xfrm>
          <a:custGeom>
            <a:avLst/>
            <a:gdLst/>
            <a:ahLst/>
            <a:cxnLst/>
            <a:rect l="l" t="t" r="r" b="b"/>
            <a:pathLst>
              <a:path w="241300" h="93344">
                <a:moveTo>
                  <a:pt x="0" y="0"/>
                </a:moveTo>
                <a:lnTo>
                  <a:pt x="240791" y="0"/>
                </a:lnTo>
                <a:lnTo>
                  <a:pt x="240791" y="92963"/>
                </a:lnTo>
                <a:lnTo>
                  <a:pt x="0" y="92963"/>
                </a:lnTo>
                <a:lnTo>
                  <a:pt x="0" y="0"/>
                </a:lnTo>
                <a:close/>
              </a:path>
            </a:pathLst>
          </a:custGeom>
          <a:ln w="9144">
            <a:solidFill>
              <a:srgbClr val="BEBEBE"/>
            </a:solidFill>
          </a:ln>
        </p:spPr>
        <p:txBody>
          <a:bodyPr wrap="square" lIns="0" tIns="0" rIns="0" bIns="0" rtlCol="0"/>
          <a:lstStyle/>
          <a:p>
            <a:endParaRPr/>
          </a:p>
        </p:txBody>
      </p:sp>
      <p:sp>
        <p:nvSpPr>
          <p:cNvPr id="161" name="object 161"/>
          <p:cNvSpPr/>
          <p:nvPr/>
        </p:nvSpPr>
        <p:spPr>
          <a:xfrm>
            <a:off x="4066032" y="2813304"/>
            <a:ext cx="241300" cy="131445"/>
          </a:xfrm>
          <a:custGeom>
            <a:avLst/>
            <a:gdLst/>
            <a:ahLst/>
            <a:cxnLst/>
            <a:rect l="l" t="t" r="r" b="b"/>
            <a:pathLst>
              <a:path w="241300" h="131444">
                <a:moveTo>
                  <a:pt x="0" y="0"/>
                </a:moveTo>
                <a:lnTo>
                  <a:pt x="240791" y="0"/>
                </a:lnTo>
                <a:lnTo>
                  <a:pt x="240791" y="131063"/>
                </a:lnTo>
                <a:lnTo>
                  <a:pt x="0" y="131063"/>
                </a:lnTo>
                <a:lnTo>
                  <a:pt x="0" y="0"/>
                </a:lnTo>
                <a:close/>
              </a:path>
            </a:pathLst>
          </a:custGeom>
          <a:ln w="9144">
            <a:solidFill>
              <a:srgbClr val="BEBEBE"/>
            </a:solidFill>
          </a:ln>
        </p:spPr>
        <p:txBody>
          <a:bodyPr wrap="square" lIns="0" tIns="0" rIns="0" bIns="0" rtlCol="0"/>
          <a:lstStyle/>
          <a:p>
            <a:endParaRPr/>
          </a:p>
        </p:txBody>
      </p:sp>
      <p:sp>
        <p:nvSpPr>
          <p:cNvPr id="162" name="object 162"/>
          <p:cNvSpPr/>
          <p:nvPr/>
        </p:nvSpPr>
        <p:spPr>
          <a:xfrm>
            <a:off x="982980" y="3971544"/>
            <a:ext cx="241300" cy="21590"/>
          </a:xfrm>
          <a:custGeom>
            <a:avLst/>
            <a:gdLst/>
            <a:ahLst/>
            <a:cxnLst/>
            <a:rect l="l" t="t" r="r" b="b"/>
            <a:pathLst>
              <a:path w="241300" h="21589">
                <a:moveTo>
                  <a:pt x="0" y="21335"/>
                </a:moveTo>
                <a:lnTo>
                  <a:pt x="240791" y="21335"/>
                </a:lnTo>
                <a:lnTo>
                  <a:pt x="240791" y="0"/>
                </a:lnTo>
                <a:lnTo>
                  <a:pt x="0" y="0"/>
                </a:lnTo>
                <a:lnTo>
                  <a:pt x="0" y="21335"/>
                </a:lnTo>
                <a:close/>
              </a:path>
            </a:pathLst>
          </a:custGeom>
          <a:solidFill>
            <a:srgbClr val="BEBEBE"/>
          </a:solidFill>
        </p:spPr>
        <p:txBody>
          <a:bodyPr wrap="square" lIns="0" tIns="0" rIns="0" bIns="0" rtlCol="0"/>
          <a:lstStyle/>
          <a:p>
            <a:endParaRPr/>
          </a:p>
        </p:txBody>
      </p:sp>
      <p:sp>
        <p:nvSpPr>
          <p:cNvPr id="163" name="object 163"/>
          <p:cNvSpPr/>
          <p:nvPr/>
        </p:nvSpPr>
        <p:spPr>
          <a:xfrm>
            <a:off x="1368552" y="3700271"/>
            <a:ext cx="241300" cy="33655"/>
          </a:xfrm>
          <a:custGeom>
            <a:avLst/>
            <a:gdLst/>
            <a:ahLst/>
            <a:cxnLst/>
            <a:rect l="l" t="t" r="r" b="b"/>
            <a:pathLst>
              <a:path w="241300" h="33654">
                <a:moveTo>
                  <a:pt x="0" y="33527"/>
                </a:moveTo>
                <a:lnTo>
                  <a:pt x="240791" y="33527"/>
                </a:lnTo>
                <a:lnTo>
                  <a:pt x="240791" y="0"/>
                </a:lnTo>
                <a:lnTo>
                  <a:pt x="0" y="0"/>
                </a:lnTo>
                <a:lnTo>
                  <a:pt x="0" y="33527"/>
                </a:lnTo>
                <a:close/>
              </a:path>
            </a:pathLst>
          </a:custGeom>
          <a:solidFill>
            <a:srgbClr val="BEBEBE"/>
          </a:solidFill>
        </p:spPr>
        <p:txBody>
          <a:bodyPr wrap="square" lIns="0" tIns="0" rIns="0" bIns="0" rtlCol="0"/>
          <a:lstStyle/>
          <a:p>
            <a:endParaRPr/>
          </a:p>
        </p:txBody>
      </p:sp>
      <p:sp>
        <p:nvSpPr>
          <p:cNvPr id="164" name="object 164"/>
          <p:cNvSpPr/>
          <p:nvPr/>
        </p:nvSpPr>
        <p:spPr>
          <a:xfrm>
            <a:off x="1754123" y="3494532"/>
            <a:ext cx="241300" cy="76200"/>
          </a:xfrm>
          <a:custGeom>
            <a:avLst/>
            <a:gdLst/>
            <a:ahLst/>
            <a:cxnLst/>
            <a:rect l="l" t="t" r="r" b="b"/>
            <a:pathLst>
              <a:path w="241300" h="76200">
                <a:moveTo>
                  <a:pt x="240792" y="0"/>
                </a:moveTo>
                <a:lnTo>
                  <a:pt x="0" y="0"/>
                </a:lnTo>
                <a:lnTo>
                  <a:pt x="0" y="76200"/>
                </a:lnTo>
                <a:lnTo>
                  <a:pt x="240792" y="76200"/>
                </a:lnTo>
                <a:lnTo>
                  <a:pt x="240792" y="0"/>
                </a:lnTo>
                <a:close/>
              </a:path>
            </a:pathLst>
          </a:custGeom>
          <a:solidFill>
            <a:srgbClr val="BEBEBE"/>
          </a:solidFill>
        </p:spPr>
        <p:txBody>
          <a:bodyPr wrap="square" lIns="0" tIns="0" rIns="0" bIns="0" rtlCol="0"/>
          <a:lstStyle/>
          <a:p>
            <a:endParaRPr/>
          </a:p>
        </p:txBody>
      </p:sp>
      <p:sp>
        <p:nvSpPr>
          <p:cNvPr id="165" name="object 165"/>
          <p:cNvSpPr/>
          <p:nvPr/>
        </p:nvSpPr>
        <p:spPr>
          <a:xfrm>
            <a:off x="2139695" y="3238500"/>
            <a:ext cx="241300" cy="102235"/>
          </a:xfrm>
          <a:custGeom>
            <a:avLst/>
            <a:gdLst/>
            <a:ahLst/>
            <a:cxnLst/>
            <a:rect l="l" t="t" r="r" b="b"/>
            <a:pathLst>
              <a:path w="241300" h="102235">
                <a:moveTo>
                  <a:pt x="240792" y="0"/>
                </a:moveTo>
                <a:lnTo>
                  <a:pt x="0" y="0"/>
                </a:lnTo>
                <a:lnTo>
                  <a:pt x="0" y="102108"/>
                </a:lnTo>
                <a:lnTo>
                  <a:pt x="240792" y="102108"/>
                </a:lnTo>
                <a:lnTo>
                  <a:pt x="240792" y="0"/>
                </a:lnTo>
                <a:close/>
              </a:path>
            </a:pathLst>
          </a:custGeom>
          <a:solidFill>
            <a:srgbClr val="BEBEBE"/>
          </a:solidFill>
        </p:spPr>
        <p:txBody>
          <a:bodyPr wrap="square" lIns="0" tIns="0" rIns="0" bIns="0" rtlCol="0"/>
          <a:lstStyle/>
          <a:p>
            <a:endParaRPr/>
          </a:p>
        </p:txBody>
      </p:sp>
      <p:sp>
        <p:nvSpPr>
          <p:cNvPr id="166" name="object 166"/>
          <p:cNvSpPr/>
          <p:nvPr/>
        </p:nvSpPr>
        <p:spPr>
          <a:xfrm>
            <a:off x="2525267" y="2971800"/>
            <a:ext cx="241300" cy="128270"/>
          </a:xfrm>
          <a:custGeom>
            <a:avLst/>
            <a:gdLst/>
            <a:ahLst/>
            <a:cxnLst/>
            <a:rect l="l" t="t" r="r" b="b"/>
            <a:pathLst>
              <a:path w="241300" h="128269">
                <a:moveTo>
                  <a:pt x="240792" y="0"/>
                </a:moveTo>
                <a:lnTo>
                  <a:pt x="0" y="0"/>
                </a:lnTo>
                <a:lnTo>
                  <a:pt x="0" y="128015"/>
                </a:lnTo>
                <a:lnTo>
                  <a:pt x="240792" y="128015"/>
                </a:lnTo>
                <a:lnTo>
                  <a:pt x="240792" y="0"/>
                </a:lnTo>
                <a:close/>
              </a:path>
            </a:pathLst>
          </a:custGeom>
          <a:solidFill>
            <a:srgbClr val="BEBEBE"/>
          </a:solidFill>
        </p:spPr>
        <p:txBody>
          <a:bodyPr wrap="square" lIns="0" tIns="0" rIns="0" bIns="0" rtlCol="0"/>
          <a:lstStyle/>
          <a:p>
            <a:endParaRPr/>
          </a:p>
        </p:txBody>
      </p:sp>
      <p:sp>
        <p:nvSpPr>
          <p:cNvPr id="167" name="object 167"/>
          <p:cNvSpPr/>
          <p:nvPr/>
        </p:nvSpPr>
        <p:spPr>
          <a:xfrm>
            <a:off x="2910839" y="2810255"/>
            <a:ext cx="241300" cy="151130"/>
          </a:xfrm>
          <a:custGeom>
            <a:avLst/>
            <a:gdLst/>
            <a:ahLst/>
            <a:cxnLst/>
            <a:rect l="l" t="t" r="r" b="b"/>
            <a:pathLst>
              <a:path w="241300" h="151130">
                <a:moveTo>
                  <a:pt x="240792" y="0"/>
                </a:moveTo>
                <a:lnTo>
                  <a:pt x="0" y="0"/>
                </a:lnTo>
                <a:lnTo>
                  <a:pt x="0" y="150876"/>
                </a:lnTo>
                <a:lnTo>
                  <a:pt x="240792" y="150876"/>
                </a:lnTo>
                <a:lnTo>
                  <a:pt x="240792" y="0"/>
                </a:lnTo>
                <a:close/>
              </a:path>
            </a:pathLst>
          </a:custGeom>
          <a:solidFill>
            <a:srgbClr val="BEBEBE"/>
          </a:solidFill>
        </p:spPr>
        <p:txBody>
          <a:bodyPr wrap="square" lIns="0" tIns="0" rIns="0" bIns="0" rtlCol="0"/>
          <a:lstStyle/>
          <a:p>
            <a:endParaRPr/>
          </a:p>
        </p:txBody>
      </p:sp>
      <p:sp>
        <p:nvSpPr>
          <p:cNvPr id="168" name="object 168"/>
          <p:cNvSpPr/>
          <p:nvPr/>
        </p:nvSpPr>
        <p:spPr>
          <a:xfrm>
            <a:off x="3294888" y="2677667"/>
            <a:ext cx="242570" cy="172720"/>
          </a:xfrm>
          <a:custGeom>
            <a:avLst/>
            <a:gdLst/>
            <a:ahLst/>
            <a:cxnLst/>
            <a:rect l="l" t="t" r="r" b="b"/>
            <a:pathLst>
              <a:path w="242570" h="172719">
                <a:moveTo>
                  <a:pt x="242315" y="0"/>
                </a:moveTo>
                <a:lnTo>
                  <a:pt x="0" y="0"/>
                </a:lnTo>
                <a:lnTo>
                  <a:pt x="0" y="172212"/>
                </a:lnTo>
                <a:lnTo>
                  <a:pt x="242315" y="172212"/>
                </a:lnTo>
                <a:lnTo>
                  <a:pt x="242315" y="0"/>
                </a:lnTo>
                <a:close/>
              </a:path>
            </a:pathLst>
          </a:custGeom>
          <a:solidFill>
            <a:srgbClr val="BEBEBE"/>
          </a:solidFill>
        </p:spPr>
        <p:txBody>
          <a:bodyPr wrap="square" lIns="0" tIns="0" rIns="0" bIns="0" rtlCol="0"/>
          <a:lstStyle/>
          <a:p>
            <a:endParaRPr/>
          </a:p>
        </p:txBody>
      </p:sp>
      <p:sp>
        <p:nvSpPr>
          <p:cNvPr id="169" name="object 169"/>
          <p:cNvSpPr/>
          <p:nvPr/>
        </p:nvSpPr>
        <p:spPr>
          <a:xfrm>
            <a:off x="3680459" y="2607564"/>
            <a:ext cx="241300" cy="189230"/>
          </a:xfrm>
          <a:custGeom>
            <a:avLst/>
            <a:gdLst/>
            <a:ahLst/>
            <a:cxnLst/>
            <a:rect l="l" t="t" r="r" b="b"/>
            <a:pathLst>
              <a:path w="241300" h="189230">
                <a:moveTo>
                  <a:pt x="240791" y="0"/>
                </a:moveTo>
                <a:lnTo>
                  <a:pt x="0" y="0"/>
                </a:lnTo>
                <a:lnTo>
                  <a:pt x="0" y="188975"/>
                </a:lnTo>
                <a:lnTo>
                  <a:pt x="240791" y="188975"/>
                </a:lnTo>
                <a:lnTo>
                  <a:pt x="240791" y="0"/>
                </a:lnTo>
                <a:close/>
              </a:path>
            </a:pathLst>
          </a:custGeom>
          <a:solidFill>
            <a:srgbClr val="BEBEBE"/>
          </a:solidFill>
        </p:spPr>
        <p:txBody>
          <a:bodyPr wrap="square" lIns="0" tIns="0" rIns="0" bIns="0" rtlCol="0"/>
          <a:lstStyle/>
          <a:p>
            <a:endParaRPr/>
          </a:p>
        </p:txBody>
      </p:sp>
      <p:sp>
        <p:nvSpPr>
          <p:cNvPr id="170" name="object 170"/>
          <p:cNvSpPr/>
          <p:nvPr/>
        </p:nvSpPr>
        <p:spPr>
          <a:xfrm>
            <a:off x="4066032" y="2609088"/>
            <a:ext cx="241300" cy="204470"/>
          </a:xfrm>
          <a:custGeom>
            <a:avLst/>
            <a:gdLst/>
            <a:ahLst/>
            <a:cxnLst/>
            <a:rect l="l" t="t" r="r" b="b"/>
            <a:pathLst>
              <a:path w="241300" h="204469">
                <a:moveTo>
                  <a:pt x="240791" y="0"/>
                </a:moveTo>
                <a:lnTo>
                  <a:pt x="0" y="0"/>
                </a:lnTo>
                <a:lnTo>
                  <a:pt x="0" y="204215"/>
                </a:lnTo>
                <a:lnTo>
                  <a:pt x="240791" y="204215"/>
                </a:lnTo>
                <a:lnTo>
                  <a:pt x="240791" y="0"/>
                </a:lnTo>
                <a:close/>
              </a:path>
            </a:pathLst>
          </a:custGeom>
          <a:solidFill>
            <a:srgbClr val="BEBEBE"/>
          </a:solidFill>
        </p:spPr>
        <p:txBody>
          <a:bodyPr wrap="square" lIns="0" tIns="0" rIns="0" bIns="0" rtlCol="0"/>
          <a:lstStyle/>
          <a:p>
            <a:endParaRPr/>
          </a:p>
        </p:txBody>
      </p:sp>
      <p:sp>
        <p:nvSpPr>
          <p:cNvPr id="171" name="object 171"/>
          <p:cNvSpPr/>
          <p:nvPr/>
        </p:nvSpPr>
        <p:spPr>
          <a:xfrm>
            <a:off x="978408" y="3966971"/>
            <a:ext cx="250190" cy="30480"/>
          </a:xfrm>
          <a:custGeom>
            <a:avLst/>
            <a:gdLst/>
            <a:ahLst/>
            <a:cxnLst/>
            <a:rect l="l" t="t" r="r" b="b"/>
            <a:pathLst>
              <a:path w="250190" h="30479">
                <a:moveTo>
                  <a:pt x="0" y="30480"/>
                </a:moveTo>
                <a:lnTo>
                  <a:pt x="249935" y="30480"/>
                </a:lnTo>
                <a:lnTo>
                  <a:pt x="249935" y="0"/>
                </a:lnTo>
                <a:lnTo>
                  <a:pt x="0" y="0"/>
                </a:lnTo>
                <a:lnTo>
                  <a:pt x="0" y="30480"/>
                </a:lnTo>
                <a:close/>
              </a:path>
            </a:pathLst>
          </a:custGeom>
          <a:solidFill>
            <a:srgbClr val="BEBEBE"/>
          </a:solidFill>
        </p:spPr>
        <p:txBody>
          <a:bodyPr wrap="square" lIns="0" tIns="0" rIns="0" bIns="0" rtlCol="0"/>
          <a:lstStyle/>
          <a:p>
            <a:endParaRPr/>
          </a:p>
        </p:txBody>
      </p:sp>
      <p:sp>
        <p:nvSpPr>
          <p:cNvPr id="172" name="object 172"/>
          <p:cNvSpPr/>
          <p:nvPr/>
        </p:nvSpPr>
        <p:spPr>
          <a:xfrm>
            <a:off x="1368552" y="3700271"/>
            <a:ext cx="241300" cy="33655"/>
          </a:xfrm>
          <a:custGeom>
            <a:avLst/>
            <a:gdLst/>
            <a:ahLst/>
            <a:cxnLst/>
            <a:rect l="l" t="t" r="r" b="b"/>
            <a:pathLst>
              <a:path w="241300" h="33654">
                <a:moveTo>
                  <a:pt x="0" y="0"/>
                </a:moveTo>
                <a:lnTo>
                  <a:pt x="240791" y="0"/>
                </a:lnTo>
                <a:lnTo>
                  <a:pt x="240791" y="33527"/>
                </a:lnTo>
                <a:lnTo>
                  <a:pt x="0" y="33527"/>
                </a:lnTo>
                <a:lnTo>
                  <a:pt x="0" y="0"/>
                </a:lnTo>
                <a:close/>
              </a:path>
            </a:pathLst>
          </a:custGeom>
          <a:ln w="9144">
            <a:solidFill>
              <a:srgbClr val="BEBEBE"/>
            </a:solidFill>
          </a:ln>
        </p:spPr>
        <p:txBody>
          <a:bodyPr wrap="square" lIns="0" tIns="0" rIns="0" bIns="0" rtlCol="0"/>
          <a:lstStyle/>
          <a:p>
            <a:endParaRPr/>
          </a:p>
        </p:txBody>
      </p:sp>
      <p:sp>
        <p:nvSpPr>
          <p:cNvPr id="173" name="object 173"/>
          <p:cNvSpPr/>
          <p:nvPr/>
        </p:nvSpPr>
        <p:spPr>
          <a:xfrm>
            <a:off x="1754123" y="3494532"/>
            <a:ext cx="241300" cy="76200"/>
          </a:xfrm>
          <a:custGeom>
            <a:avLst/>
            <a:gdLst/>
            <a:ahLst/>
            <a:cxnLst/>
            <a:rect l="l" t="t" r="r" b="b"/>
            <a:pathLst>
              <a:path w="241300" h="76200">
                <a:moveTo>
                  <a:pt x="0" y="0"/>
                </a:moveTo>
                <a:lnTo>
                  <a:pt x="240792" y="0"/>
                </a:lnTo>
                <a:lnTo>
                  <a:pt x="240792" y="76200"/>
                </a:lnTo>
                <a:lnTo>
                  <a:pt x="0" y="76200"/>
                </a:lnTo>
                <a:lnTo>
                  <a:pt x="0" y="0"/>
                </a:lnTo>
                <a:close/>
              </a:path>
            </a:pathLst>
          </a:custGeom>
          <a:ln w="9144">
            <a:solidFill>
              <a:srgbClr val="BEBEBE"/>
            </a:solidFill>
          </a:ln>
        </p:spPr>
        <p:txBody>
          <a:bodyPr wrap="square" lIns="0" tIns="0" rIns="0" bIns="0" rtlCol="0"/>
          <a:lstStyle/>
          <a:p>
            <a:endParaRPr/>
          </a:p>
        </p:txBody>
      </p:sp>
      <p:sp>
        <p:nvSpPr>
          <p:cNvPr id="174" name="object 174"/>
          <p:cNvSpPr/>
          <p:nvPr/>
        </p:nvSpPr>
        <p:spPr>
          <a:xfrm>
            <a:off x="2139695" y="3238500"/>
            <a:ext cx="241300" cy="102235"/>
          </a:xfrm>
          <a:custGeom>
            <a:avLst/>
            <a:gdLst/>
            <a:ahLst/>
            <a:cxnLst/>
            <a:rect l="l" t="t" r="r" b="b"/>
            <a:pathLst>
              <a:path w="241300" h="102235">
                <a:moveTo>
                  <a:pt x="0" y="0"/>
                </a:moveTo>
                <a:lnTo>
                  <a:pt x="240792" y="0"/>
                </a:lnTo>
                <a:lnTo>
                  <a:pt x="240792" y="102108"/>
                </a:lnTo>
                <a:lnTo>
                  <a:pt x="0" y="102108"/>
                </a:lnTo>
                <a:lnTo>
                  <a:pt x="0" y="0"/>
                </a:lnTo>
                <a:close/>
              </a:path>
            </a:pathLst>
          </a:custGeom>
          <a:ln w="9144">
            <a:solidFill>
              <a:srgbClr val="BEBEBE"/>
            </a:solidFill>
          </a:ln>
        </p:spPr>
        <p:txBody>
          <a:bodyPr wrap="square" lIns="0" tIns="0" rIns="0" bIns="0" rtlCol="0"/>
          <a:lstStyle/>
          <a:p>
            <a:endParaRPr/>
          </a:p>
        </p:txBody>
      </p:sp>
      <p:sp>
        <p:nvSpPr>
          <p:cNvPr id="175" name="object 175"/>
          <p:cNvSpPr/>
          <p:nvPr/>
        </p:nvSpPr>
        <p:spPr>
          <a:xfrm>
            <a:off x="2525267" y="2971800"/>
            <a:ext cx="241300" cy="128270"/>
          </a:xfrm>
          <a:custGeom>
            <a:avLst/>
            <a:gdLst/>
            <a:ahLst/>
            <a:cxnLst/>
            <a:rect l="l" t="t" r="r" b="b"/>
            <a:pathLst>
              <a:path w="241300" h="128269">
                <a:moveTo>
                  <a:pt x="0" y="0"/>
                </a:moveTo>
                <a:lnTo>
                  <a:pt x="240792" y="0"/>
                </a:lnTo>
                <a:lnTo>
                  <a:pt x="240792" y="128015"/>
                </a:lnTo>
                <a:lnTo>
                  <a:pt x="0" y="128015"/>
                </a:lnTo>
                <a:lnTo>
                  <a:pt x="0" y="0"/>
                </a:lnTo>
                <a:close/>
              </a:path>
            </a:pathLst>
          </a:custGeom>
          <a:ln w="9144">
            <a:solidFill>
              <a:srgbClr val="BEBEBE"/>
            </a:solidFill>
          </a:ln>
        </p:spPr>
        <p:txBody>
          <a:bodyPr wrap="square" lIns="0" tIns="0" rIns="0" bIns="0" rtlCol="0"/>
          <a:lstStyle/>
          <a:p>
            <a:endParaRPr/>
          </a:p>
        </p:txBody>
      </p:sp>
      <p:sp>
        <p:nvSpPr>
          <p:cNvPr id="176" name="object 176"/>
          <p:cNvSpPr/>
          <p:nvPr/>
        </p:nvSpPr>
        <p:spPr>
          <a:xfrm>
            <a:off x="2910839" y="2810255"/>
            <a:ext cx="241300" cy="151130"/>
          </a:xfrm>
          <a:custGeom>
            <a:avLst/>
            <a:gdLst/>
            <a:ahLst/>
            <a:cxnLst/>
            <a:rect l="l" t="t" r="r" b="b"/>
            <a:pathLst>
              <a:path w="241300" h="151130">
                <a:moveTo>
                  <a:pt x="0" y="0"/>
                </a:moveTo>
                <a:lnTo>
                  <a:pt x="240792" y="0"/>
                </a:lnTo>
                <a:lnTo>
                  <a:pt x="240792" y="150876"/>
                </a:lnTo>
                <a:lnTo>
                  <a:pt x="0" y="150876"/>
                </a:lnTo>
                <a:lnTo>
                  <a:pt x="0" y="0"/>
                </a:lnTo>
                <a:close/>
              </a:path>
            </a:pathLst>
          </a:custGeom>
          <a:ln w="9144">
            <a:solidFill>
              <a:srgbClr val="BEBEBE"/>
            </a:solidFill>
          </a:ln>
        </p:spPr>
        <p:txBody>
          <a:bodyPr wrap="square" lIns="0" tIns="0" rIns="0" bIns="0" rtlCol="0"/>
          <a:lstStyle/>
          <a:p>
            <a:endParaRPr/>
          </a:p>
        </p:txBody>
      </p:sp>
      <p:sp>
        <p:nvSpPr>
          <p:cNvPr id="177" name="object 177"/>
          <p:cNvSpPr/>
          <p:nvPr/>
        </p:nvSpPr>
        <p:spPr>
          <a:xfrm>
            <a:off x="3294888" y="2677667"/>
            <a:ext cx="242570" cy="172720"/>
          </a:xfrm>
          <a:custGeom>
            <a:avLst/>
            <a:gdLst/>
            <a:ahLst/>
            <a:cxnLst/>
            <a:rect l="l" t="t" r="r" b="b"/>
            <a:pathLst>
              <a:path w="242570" h="172719">
                <a:moveTo>
                  <a:pt x="0" y="0"/>
                </a:moveTo>
                <a:lnTo>
                  <a:pt x="242315" y="0"/>
                </a:lnTo>
                <a:lnTo>
                  <a:pt x="242315" y="172212"/>
                </a:lnTo>
                <a:lnTo>
                  <a:pt x="0" y="172212"/>
                </a:lnTo>
                <a:lnTo>
                  <a:pt x="0" y="0"/>
                </a:lnTo>
                <a:close/>
              </a:path>
            </a:pathLst>
          </a:custGeom>
          <a:ln w="9144">
            <a:solidFill>
              <a:srgbClr val="BEBEBE"/>
            </a:solidFill>
          </a:ln>
        </p:spPr>
        <p:txBody>
          <a:bodyPr wrap="square" lIns="0" tIns="0" rIns="0" bIns="0" rtlCol="0"/>
          <a:lstStyle/>
          <a:p>
            <a:endParaRPr/>
          </a:p>
        </p:txBody>
      </p:sp>
      <p:sp>
        <p:nvSpPr>
          <p:cNvPr id="178" name="object 178"/>
          <p:cNvSpPr/>
          <p:nvPr/>
        </p:nvSpPr>
        <p:spPr>
          <a:xfrm>
            <a:off x="3680459" y="2607564"/>
            <a:ext cx="241300" cy="189230"/>
          </a:xfrm>
          <a:custGeom>
            <a:avLst/>
            <a:gdLst/>
            <a:ahLst/>
            <a:cxnLst/>
            <a:rect l="l" t="t" r="r" b="b"/>
            <a:pathLst>
              <a:path w="241300" h="189230">
                <a:moveTo>
                  <a:pt x="0" y="0"/>
                </a:moveTo>
                <a:lnTo>
                  <a:pt x="240791" y="0"/>
                </a:lnTo>
                <a:lnTo>
                  <a:pt x="240791" y="188975"/>
                </a:lnTo>
                <a:lnTo>
                  <a:pt x="0" y="188975"/>
                </a:lnTo>
                <a:lnTo>
                  <a:pt x="0" y="0"/>
                </a:lnTo>
                <a:close/>
              </a:path>
            </a:pathLst>
          </a:custGeom>
          <a:ln w="9144">
            <a:solidFill>
              <a:srgbClr val="BEBEBE"/>
            </a:solidFill>
          </a:ln>
        </p:spPr>
        <p:txBody>
          <a:bodyPr wrap="square" lIns="0" tIns="0" rIns="0" bIns="0" rtlCol="0"/>
          <a:lstStyle/>
          <a:p>
            <a:endParaRPr/>
          </a:p>
        </p:txBody>
      </p:sp>
      <p:sp>
        <p:nvSpPr>
          <p:cNvPr id="179" name="object 179"/>
          <p:cNvSpPr/>
          <p:nvPr/>
        </p:nvSpPr>
        <p:spPr>
          <a:xfrm>
            <a:off x="4066032" y="2609088"/>
            <a:ext cx="241300" cy="204470"/>
          </a:xfrm>
          <a:custGeom>
            <a:avLst/>
            <a:gdLst/>
            <a:ahLst/>
            <a:cxnLst/>
            <a:rect l="l" t="t" r="r" b="b"/>
            <a:pathLst>
              <a:path w="241300" h="204469">
                <a:moveTo>
                  <a:pt x="0" y="0"/>
                </a:moveTo>
                <a:lnTo>
                  <a:pt x="240791" y="0"/>
                </a:lnTo>
                <a:lnTo>
                  <a:pt x="240791" y="204215"/>
                </a:lnTo>
                <a:lnTo>
                  <a:pt x="0" y="204215"/>
                </a:lnTo>
                <a:lnTo>
                  <a:pt x="0" y="0"/>
                </a:lnTo>
                <a:close/>
              </a:path>
            </a:pathLst>
          </a:custGeom>
          <a:ln w="9144">
            <a:solidFill>
              <a:srgbClr val="BEBEBE"/>
            </a:solidFill>
          </a:ln>
        </p:spPr>
        <p:txBody>
          <a:bodyPr wrap="square" lIns="0" tIns="0" rIns="0" bIns="0" rtlCol="0"/>
          <a:lstStyle/>
          <a:p>
            <a:endParaRPr/>
          </a:p>
        </p:txBody>
      </p:sp>
      <p:sp>
        <p:nvSpPr>
          <p:cNvPr id="180" name="object 180"/>
          <p:cNvSpPr/>
          <p:nvPr/>
        </p:nvSpPr>
        <p:spPr>
          <a:xfrm>
            <a:off x="911352" y="2321051"/>
            <a:ext cx="0" cy="3395979"/>
          </a:xfrm>
          <a:custGeom>
            <a:avLst/>
            <a:gdLst/>
            <a:ahLst/>
            <a:cxnLst/>
            <a:rect l="l" t="t" r="r" b="b"/>
            <a:pathLst>
              <a:path h="3395979">
                <a:moveTo>
                  <a:pt x="0" y="3395472"/>
                </a:moveTo>
                <a:lnTo>
                  <a:pt x="0" y="0"/>
                </a:lnTo>
              </a:path>
            </a:pathLst>
          </a:custGeom>
          <a:ln w="6096">
            <a:solidFill>
              <a:srgbClr val="666666"/>
            </a:solidFill>
          </a:ln>
        </p:spPr>
        <p:txBody>
          <a:bodyPr wrap="square" lIns="0" tIns="0" rIns="0" bIns="0" rtlCol="0"/>
          <a:lstStyle/>
          <a:p>
            <a:endParaRPr/>
          </a:p>
        </p:txBody>
      </p:sp>
      <p:sp>
        <p:nvSpPr>
          <p:cNvPr id="181" name="object 181"/>
          <p:cNvSpPr/>
          <p:nvPr/>
        </p:nvSpPr>
        <p:spPr>
          <a:xfrm>
            <a:off x="911352" y="5716523"/>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2" name="object 182"/>
          <p:cNvSpPr/>
          <p:nvPr/>
        </p:nvSpPr>
        <p:spPr>
          <a:xfrm>
            <a:off x="911352" y="5231891"/>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3" name="object 183"/>
          <p:cNvSpPr/>
          <p:nvPr/>
        </p:nvSpPr>
        <p:spPr>
          <a:xfrm>
            <a:off x="911352" y="4745735"/>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4" name="object 184"/>
          <p:cNvSpPr/>
          <p:nvPr/>
        </p:nvSpPr>
        <p:spPr>
          <a:xfrm>
            <a:off x="911352" y="4261103"/>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5" name="object 185"/>
          <p:cNvSpPr/>
          <p:nvPr/>
        </p:nvSpPr>
        <p:spPr>
          <a:xfrm>
            <a:off x="911352" y="3776471"/>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6" name="object 186"/>
          <p:cNvSpPr/>
          <p:nvPr/>
        </p:nvSpPr>
        <p:spPr>
          <a:xfrm>
            <a:off x="911352" y="3290315"/>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7" name="object 187"/>
          <p:cNvSpPr/>
          <p:nvPr/>
        </p:nvSpPr>
        <p:spPr>
          <a:xfrm>
            <a:off x="911352" y="2805683"/>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8" name="object 188"/>
          <p:cNvSpPr/>
          <p:nvPr/>
        </p:nvSpPr>
        <p:spPr>
          <a:xfrm>
            <a:off x="911352" y="2321051"/>
            <a:ext cx="56515" cy="0"/>
          </a:xfrm>
          <a:custGeom>
            <a:avLst/>
            <a:gdLst/>
            <a:ahLst/>
            <a:cxnLst/>
            <a:rect l="l" t="t" r="r" b="b"/>
            <a:pathLst>
              <a:path w="56515">
                <a:moveTo>
                  <a:pt x="0" y="0"/>
                </a:moveTo>
                <a:lnTo>
                  <a:pt x="56387" y="0"/>
                </a:lnTo>
              </a:path>
            </a:pathLst>
          </a:custGeom>
          <a:ln w="6096">
            <a:solidFill>
              <a:srgbClr val="666666"/>
            </a:solidFill>
          </a:ln>
        </p:spPr>
        <p:txBody>
          <a:bodyPr wrap="square" lIns="0" tIns="0" rIns="0" bIns="0" rtlCol="0"/>
          <a:lstStyle/>
          <a:p>
            <a:endParaRPr/>
          </a:p>
        </p:txBody>
      </p:sp>
      <p:sp>
        <p:nvSpPr>
          <p:cNvPr id="189" name="object 189"/>
          <p:cNvSpPr/>
          <p:nvPr/>
        </p:nvSpPr>
        <p:spPr>
          <a:xfrm>
            <a:off x="911352" y="5716523"/>
            <a:ext cx="3469004" cy="0"/>
          </a:xfrm>
          <a:custGeom>
            <a:avLst/>
            <a:gdLst/>
            <a:ahLst/>
            <a:cxnLst/>
            <a:rect l="l" t="t" r="r" b="b"/>
            <a:pathLst>
              <a:path w="3469004">
                <a:moveTo>
                  <a:pt x="0" y="0"/>
                </a:moveTo>
                <a:lnTo>
                  <a:pt x="3468624" y="0"/>
                </a:lnTo>
              </a:path>
            </a:pathLst>
          </a:custGeom>
          <a:ln w="6096">
            <a:solidFill>
              <a:srgbClr val="666666"/>
            </a:solidFill>
          </a:ln>
        </p:spPr>
        <p:txBody>
          <a:bodyPr wrap="square" lIns="0" tIns="0" rIns="0" bIns="0" rtlCol="0"/>
          <a:lstStyle/>
          <a:p>
            <a:endParaRPr/>
          </a:p>
        </p:txBody>
      </p:sp>
      <p:sp>
        <p:nvSpPr>
          <p:cNvPr id="190" name="object 190"/>
          <p:cNvSpPr txBox="1"/>
          <p:nvPr/>
        </p:nvSpPr>
        <p:spPr>
          <a:xfrm>
            <a:off x="486562" y="5593588"/>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1" name="object 191"/>
          <p:cNvSpPr txBox="1"/>
          <p:nvPr/>
        </p:nvSpPr>
        <p:spPr>
          <a:xfrm>
            <a:off x="486562" y="5108321"/>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92" name="object 192"/>
          <p:cNvSpPr txBox="1"/>
          <p:nvPr/>
        </p:nvSpPr>
        <p:spPr>
          <a:xfrm>
            <a:off x="486562" y="462305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3" name="object 193"/>
          <p:cNvSpPr txBox="1"/>
          <p:nvPr/>
        </p:nvSpPr>
        <p:spPr>
          <a:xfrm>
            <a:off x="486562" y="413791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94" name="object 194"/>
          <p:cNvSpPr txBox="1"/>
          <p:nvPr/>
        </p:nvSpPr>
        <p:spPr>
          <a:xfrm>
            <a:off x="486562" y="365264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5" name="object 195"/>
          <p:cNvSpPr txBox="1"/>
          <p:nvPr/>
        </p:nvSpPr>
        <p:spPr>
          <a:xfrm>
            <a:off x="486562" y="3167379"/>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96" name="object 196"/>
          <p:cNvSpPr txBox="1"/>
          <p:nvPr/>
        </p:nvSpPr>
        <p:spPr>
          <a:xfrm>
            <a:off x="486562" y="2682113"/>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7" name="object 197"/>
          <p:cNvSpPr txBox="1"/>
          <p:nvPr/>
        </p:nvSpPr>
        <p:spPr>
          <a:xfrm>
            <a:off x="486562" y="219684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98" name="object 198"/>
          <p:cNvSpPr txBox="1"/>
          <p:nvPr/>
        </p:nvSpPr>
        <p:spPr>
          <a:xfrm>
            <a:off x="907796" y="5817209"/>
            <a:ext cx="393065" cy="219075"/>
          </a:xfrm>
          <a:prstGeom prst="rect">
            <a:avLst/>
          </a:prstGeom>
        </p:spPr>
        <p:txBody>
          <a:bodyPr vert="horz" wrap="square" lIns="0" tIns="0" rIns="0" bIns="0" rtlCol="0">
            <a:spAutoFit/>
          </a:bodyPr>
          <a:lstStyle/>
          <a:p>
            <a:pPr marL="12700">
              <a:lnSpc>
                <a:spcPct val="100000"/>
              </a:lnSpc>
            </a:pPr>
            <a:r>
              <a:rPr sz="1300" b="0" spc="-5" dirty="0">
                <a:latin typeface="Univers for BP Light"/>
                <a:cs typeface="Univers for BP Light"/>
              </a:rPr>
              <a:t>2</a:t>
            </a:r>
            <a:r>
              <a:rPr sz="1300" b="0" dirty="0">
                <a:latin typeface="Univers for BP Light"/>
                <a:cs typeface="Univers for BP Light"/>
              </a:rPr>
              <a:t>0</a:t>
            </a:r>
            <a:r>
              <a:rPr sz="1300" b="0" spc="-5" dirty="0">
                <a:latin typeface="Univers for BP Light"/>
                <a:cs typeface="Univers for BP Light"/>
              </a:rPr>
              <a:t>00</a:t>
            </a:r>
            <a:endParaRPr sz="1300">
              <a:latin typeface="Univers for BP Light"/>
              <a:cs typeface="Univers for BP Light"/>
            </a:endParaRPr>
          </a:p>
        </p:txBody>
      </p:sp>
      <p:sp>
        <p:nvSpPr>
          <p:cNvPr id="199" name="object 199"/>
          <p:cNvSpPr txBox="1"/>
          <p:nvPr/>
        </p:nvSpPr>
        <p:spPr>
          <a:xfrm>
            <a:off x="1678685" y="5817209"/>
            <a:ext cx="393065" cy="219075"/>
          </a:xfrm>
          <a:prstGeom prst="rect">
            <a:avLst/>
          </a:prstGeom>
        </p:spPr>
        <p:txBody>
          <a:bodyPr vert="horz" wrap="square" lIns="0" tIns="0" rIns="0" bIns="0" rtlCol="0">
            <a:spAutoFit/>
          </a:bodyPr>
          <a:lstStyle/>
          <a:p>
            <a:pPr marL="12700">
              <a:lnSpc>
                <a:spcPct val="100000"/>
              </a:lnSpc>
            </a:pPr>
            <a:r>
              <a:rPr sz="1300" b="0" spc="-5" dirty="0">
                <a:latin typeface="Univers for BP Light"/>
                <a:cs typeface="Univers for BP Light"/>
              </a:rPr>
              <a:t>2</a:t>
            </a:r>
            <a:r>
              <a:rPr sz="1300" b="0" dirty="0">
                <a:latin typeface="Univers for BP Light"/>
                <a:cs typeface="Univers for BP Light"/>
              </a:rPr>
              <a:t>0</a:t>
            </a:r>
            <a:r>
              <a:rPr sz="1300" b="0" spc="-5" dirty="0">
                <a:latin typeface="Univers for BP Light"/>
                <a:cs typeface="Univers for BP Light"/>
              </a:rPr>
              <a:t>10</a:t>
            </a:r>
            <a:endParaRPr sz="1300">
              <a:latin typeface="Univers for BP Light"/>
              <a:cs typeface="Univers for BP Light"/>
            </a:endParaRPr>
          </a:p>
        </p:txBody>
      </p:sp>
      <p:sp>
        <p:nvSpPr>
          <p:cNvPr id="200" name="object 200"/>
          <p:cNvSpPr txBox="1"/>
          <p:nvPr/>
        </p:nvSpPr>
        <p:spPr>
          <a:xfrm>
            <a:off x="2449448" y="5817209"/>
            <a:ext cx="393065" cy="219075"/>
          </a:xfrm>
          <a:prstGeom prst="rect">
            <a:avLst/>
          </a:prstGeom>
        </p:spPr>
        <p:txBody>
          <a:bodyPr vert="horz" wrap="square" lIns="0" tIns="0" rIns="0" bIns="0" rtlCol="0">
            <a:spAutoFit/>
          </a:bodyPr>
          <a:lstStyle/>
          <a:p>
            <a:pPr marL="12700">
              <a:lnSpc>
                <a:spcPct val="100000"/>
              </a:lnSpc>
            </a:pPr>
            <a:r>
              <a:rPr sz="1300" b="0" spc="-5" dirty="0">
                <a:latin typeface="Univers for BP Light"/>
                <a:cs typeface="Univers for BP Light"/>
              </a:rPr>
              <a:t>2</a:t>
            </a:r>
            <a:r>
              <a:rPr sz="1300" b="0" dirty="0">
                <a:latin typeface="Univers for BP Light"/>
                <a:cs typeface="Univers for BP Light"/>
              </a:rPr>
              <a:t>0</a:t>
            </a:r>
            <a:r>
              <a:rPr sz="1300" b="0" spc="-5" dirty="0">
                <a:latin typeface="Univers for BP Light"/>
                <a:cs typeface="Univers for BP Light"/>
              </a:rPr>
              <a:t>20</a:t>
            </a:r>
            <a:endParaRPr sz="1300">
              <a:latin typeface="Univers for BP Light"/>
              <a:cs typeface="Univers for BP Light"/>
            </a:endParaRPr>
          </a:p>
        </p:txBody>
      </p:sp>
      <p:sp>
        <p:nvSpPr>
          <p:cNvPr id="201" name="object 201"/>
          <p:cNvSpPr txBox="1"/>
          <p:nvPr/>
        </p:nvSpPr>
        <p:spPr>
          <a:xfrm>
            <a:off x="3220339" y="5817209"/>
            <a:ext cx="393065" cy="219075"/>
          </a:xfrm>
          <a:prstGeom prst="rect">
            <a:avLst/>
          </a:prstGeom>
        </p:spPr>
        <p:txBody>
          <a:bodyPr vert="horz" wrap="square" lIns="0" tIns="0" rIns="0" bIns="0" rtlCol="0">
            <a:spAutoFit/>
          </a:bodyPr>
          <a:lstStyle/>
          <a:p>
            <a:pPr marL="12700">
              <a:lnSpc>
                <a:spcPct val="100000"/>
              </a:lnSpc>
            </a:pPr>
            <a:r>
              <a:rPr sz="1300" b="0" spc="-5" dirty="0">
                <a:latin typeface="Univers for BP Light"/>
                <a:cs typeface="Univers for BP Light"/>
              </a:rPr>
              <a:t>2</a:t>
            </a:r>
            <a:r>
              <a:rPr sz="1300" b="0" dirty="0">
                <a:latin typeface="Univers for BP Light"/>
                <a:cs typeface="Univers for BP Light"/>
              </a:rPr>
              <a:t>0</a:t>
            </a:r>
            <a:r>
              <a:rPr sz="1300" b="0" spc="-5" dirty="0">
                <a:latin typeface="Univers for BP Light"/>
                <a:cs typeface="Univers for BP Light"/>
              </a:rPr>
              <a:t>30</a:t>
            </a:r>
            <a:endParaRPr sz="1300">
              <a:latin typeface="Univers for BP Light"/>
              <a:cs typeface="Univers for BP Light"/>
            </a:endParaRPr>
          </a:p>
        </p:txBody>
      </p:sp>
      <p:sp>
        <p:nvSpPr>
          <p:cNvPr id="202" name="object 202"/>
          <p:cNvSpPr txBox="1"/>
          <p:nvPr/>
        </p:nvSpPr>
        <p:spPr>
          <a:xfrm>
            <a:off x="3991102" y="5817209"/>
            <a:ext cx="393065" cy="219075"/>
          </a:xfrm>
          <a:prstGeom prst="rect">
            <a:avLst/>
          </a:prstGeom>
        </p:spPr>
        <p:txBody>
          <a:bodyPr vert="horz" wrap="square" lIns="0" tIns="0" rIns="0" bIns="0" rtlCol="0">
            <a:spAutoFit/>
          </a:bodyPr>
          <a:lstStyle/>
          <a:p>
            <a:pPr marL="12700">
              <a:lnSpc>
                <a:spcPct val="100000"/>
              </a:lnSpc>
            </a:pPr>
            <a:r>
              <a:rPr sz="1300" b="0" spc="-5" dirty="0">
                <a:latin typeface="Univers for BP Light"/>
                <a:cs typeface="Univers for BP Light"/>
              </a:rPr>
              <a:t>2</a:t>
            </a:r>
            <a:r>
              <a:rPr sz="1300" b="0" dirty="0">
                <a:latin typeface="Univers for BP Light"/>
                <a:cs typeface="Univers for BP Light"/>
              </a:rPr>
              <a:t>0</a:t>
            </a:r>
            <a:r>
              <a:rPr sz="1300" b="0" spc="-5" dirty="0">
                <a:latin typeface="Univers for BP Light"/>
                <a:cs typeface="Univers for BP Light"/>
              </a:rPr>
              <a:t>40</a:t>
            </a:r>
            <a:endParaRPr sz="1300">
              <a:latin typeface="Univers for BP Light"/>
              <a:cs typeface="Univers for BP Light"/>
            </a:endParaRPr>
          </a:p>
        </p:txBody>
      </p:sp>
      <p:sp>
        <p:nvSpPr>
          <p:cNvPr id="203" name="object 203"/>
          <p:cNvSpPr/>
          <p:nvPr/>
        </p:nvSpPr>
        <p:spPr>
          <a:xfrm>
            <a:off x="1080516" y="243840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BEBEBE"/>
          </a:solidFill>
        </p:spPr>
        <p:txBody>
          <a:bodyPr wrap="square" lIns="0" tIns="0" rIns="0" bIns="0" rtlCol="0"/>
          <a:lstStyle/>
          <a:p>
            <a:endParaRPr/>
          </a:p>
        </p:txBody>
      </p:sp>
      <p:sp>
        <p:nvSpPr>
          <p:cNvPr id="204" name="object 204"/>
          <p:cNvSpPr/>
          <p:nvPr/>
        </p:nvSpPr>
        <p:spPr>
          <a:xfrm>
            <a:off x="1080516" y="243840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05" name="object 205"/>
          <p:cNvSpPr/>
          <p:nvPr/>
        </p:nvSpPr>
        <p:spPr>
          <a:xfrm>
            <a:off x="1080516" y="2714244"/>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6633C8"/>
          </a:solidFill>
        </p:spPr>
        <p:txBody>
          <a:bodyPr wrap="square" lIns="0" tIns="0" rIns="0" bIns="0" rtlCol="0"/>
          <a:lstStyle/>
          <a:p>
            <a:endParaRPr/>
          </a:p>
        </p:txBody>
      </p:sp>
      <p:sp>
        <p:nvSpPr>
          <p:cNvPr id="206" name="object 206"/>
          <p:cNvSpPr/>
          <p:nvPr/>
        </p:nvSpPr>
        <p:spPr>
          <a:xfrm>
            <a:off x="1080516" y="2714244"/>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207" name="object 207"/>
          <p:cNvSpPr/>
          <p:nvPr/>
        </p:nvSpPr>
        <p:spPr>
          <a:xfrm>
            <a:off x="1080516" y="2988564"/>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DC0000"/>
          </a:solidFill>
        </p:spPr>
        <p:txBody>
          <a:bodyPr wrap="square" lIns="0" tIns="0" rIns="0" bIns="0" rtlCol="0"/>
          <a:lstStyle/>
          <a:p>
            <a:endParaRPr/>
          </a:p>
        </p:txBody>
      </p:sp>
      <p:sp>
        <p:nvSpPr>
          <p:cNvPr id="208" name="object 208"/>
          <p:cNvSpPr/>
          <p:nvPr/>
        </p:nvSpPr>
        <p:spPr>
          <a:xfrm>
            <a:off x="1080516" y="2988564"/>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09" name="object 209"/>
          <p:cNvSpPr/>
          <p:nvPr/>
        </p:nvSpPr>
        <p:spPr>
          <a:xfrm>
            <a:off x="1080516" y="3262884"/>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99CC00"/>
          </a:solidFill>
        </p:spPr>
        <p:txBody>
          <a:bodyPr wrap="square" lIns="0" tIns="0" rIns="0" bIns="0" rtlCol="0"/>
          <a:lstStyle/>
          <a:p>
            <a:endParaRPr/>
          </a:p>
        </p:txBody>
      </p:sp>
      <p:sp>
        <p:nvSpPr>
          <p:cNvPr id="210" name="object 210"/>
          <p:cNvSpPr/>
          <p:nvPr/>
        </p:nvSpPr>
        <p:spPr>
          <a:xfrm>
            <a:off x="1080516" y="3262884"/>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211" name="object 211"/>
          <p:cNvSpPr txBox="1"/>
          <p:nvPr/>
        </p:nvSpPr>
        <p:spPr>
          <a:xfrm>
            <a:off x="1208633" y="2302530"/>
            <a:ext cx="847090" cy="1121410"/>
          </a:xfrm>
          <a:prstGeom prst="rect">
            <a:avLst/>
          </a:prstGeom>
        </p:spPr>
        <p:txBody>
          <a:bodyPr vert="horz" wrap="square" lIns="0" tIns="0" rIns="0" bIns="0" rtlCol="0">
            <a:spAutoFit/>
          </a:bodyPr>
          <a:lstStyle/>
          <a:p>
            <a:pPr marL="12700" marR="5080">
              <a:lnSpc>
                <a:spcPct val="128800"/>
              </a:lnSpc>
            </a:pPr>
            <a:r>
              <a:rPr sz="1400" spc="-5" dirty="0">
                <a:latin typeface="Univers for BP"/>
                <a:cs typeface="Univers for BP"/>
              </a:rPr>
              <a:t>Other*  </a:t>
            </a:r>
            <a:r>
              <a:rPr sz="1400" spc="-10" dirty="0">
                <a:latin typeface="Univers for BP"/>
                <a:cs typeface="Univers for BP"/>
              </a:rPr>
              <a:t>E</a:t>
            </a:r>
            <a:r>
              <a:rPr sz="1400" dirty="0">
                <a:latin typeface="Univers for BP"/>
                <a:cs typeface="Univers for BP"/>
              </a:rPr>
              <a:t>le</a:t>
            </a:r>
            <a:r>
              <a:rPr sz="1400" spc="-10" dirty="0">
                <a:latin typeface="Univers for BP"/>
                <a:cs typeface="Univers for BP"/>
              </a:rPr>
              <a:t>c</a:t>
            </a:r>
            <a:r>
              <a:rPr sz="1400" dirty="0">
                <a:latin typeface="Univers for BP"/>
                <a:cs typeface="Univers for BP"/>
              </a:rPr>
              <a:t>t</a:t>
            </a:r>
            <a:r>
              <a:rPr sz="1400" spc="-10" dirty="0">
                <a:latin typeface="Univers for BP"/>
                <a:cs typeface="Univers for BP"/>
              </a:rPr>
              <a:t>ri</a:t>
            </a:r>
            <a:r>
              <a:rPr sz="1400" dirty="0">
                <a:latin typeface="Univers for BP"/>
                <a:cs typeface="Univers for BP"/>
              </a:rPr>
              <a:t>c</a:t>
            </a:r>
            <a:r>
              <a:rPr sz="1400" spc="-10" dirty="0">
                <a:latin typeface="Univers for BP"/>
                <a:cs typeface="Univers for BP"/>
              </a:rPr>
              <a:t>i</a:t>
            </a:r>
            <a:r>
              <a:rPr sz="1400" dirty="0">
                <a:latin typeface="Univers for BP"/>
                <a:cs typeface="Univers for BP"/>
              </a:rPr>
              <a:t>ty  </a:t>
            </a:r>
            <a:r>
              <a:rPr sz="1400" spc="-5" dirty="0">
                <a:latin typeface="Univers for BP"/>
                <a:cs typeface="Univers for BP"/>
              </a:rPr>
              <a:t>Gas</a:t>
            </a:r>
            <a:endParaRPr sz="1400">
              <a:latin typeface="Univers for BP"/>
              <a:cs typeface="Univers for BP"/>
            </a:endParaRPr>
          </a:p>
          <a:p>
            <a:pPr marL="12700">
              <a:lnSpc>
                <a:spcPct val="100000"/>
              </a:lnSpc>
              <a:spcBef>
                <a:spcPts val="484"/>
              </a:spcBef>
            </a:pPr>
            <a:r>
              <a:rPr sz="1400" spc="-5" dirty="0">
                <a:latin typeface="Univers for BP"/>
                <a:cs typeface="Univers for BP"/>
              </a:rPr>
              <a:t>Oil</a:t>
            </a:r>
            <a:endParaRPr sz="1400">
              <a:latin typeface="Univers for BP"/>
              <a:cs typeface="Univers for BP"/>
            </a:endParaRPr>
          </a:p>
        </p:txBody>
      </p:sp>
      <p:sp>
        <p:nvSpPr>
          <p:cNvPr id="212" name="object 212"/>
          <p:cNvSpPr txBox="1">
            <a:spLocks noGrp="1"/>
          </p:cNvSpPr>
          <p:nvPr>
            <p:ph type="title"/>
          </p:nvPr>
        </p:nvSpPr>
        <p:spPr>
          <a:xfrm>
            <a:off x="491439" y="556386"/>
            <a:ext cx="7193915" cy="361950"/>
          </a:xfrm>
          <a:prstGeom prst="rect">
            <a:avLst/>
          </a:prstGeom>
        </p:spPr>
        <p:txBody>
          <a:bodyPr vert="horz" wrap="square" lIns="0" tIns="0" rIns="0" bIns="0" rtlCol="0">
            <a:spAutoFit/>
          </a:bodyPr>
          <a:lstStyle/>
          <a:p>
            <a:pPr marL="12700">
              <a:lnSpc>
                <a:spcPct val="100000"/>
              </a:lnSpc>
            </a:pPr>
            <a:r>
              <a:rPr spc="-5" dirty="0"/>
              <a:t>Transport demand continues to be dominated by</a:t>
            </a:r>
            <a:r>
              <a:rPr spc="204" dirty="0"/>
              <a:t> </a:t>
            </a:r>
            <a:r>
              <a:rPr spc="-5" dirty="0"/>
              <a:t>oil…</a:t>
            </a:r>
          </a:p>
        </p:txBody>
      </p:sp>
      <p:sp>
        <p:nvSpPr>
          <p:cNvPr id="213" name="object 213"/>
          <p:cNvSpPr txBox="1"/>
          <p:nvPr/>
        </p:nvSpPr>
        <p:spPr>
          <a:xfrm>
            <a:off x="504850" y="1089025"/>
            <a:ext cx="4121785" cy="940435"/>
          </a:xfrm>
          <a:prstGeom prst="rect">
            <a:avLst/>
          </a:prstGeom>
        </p:spPr>
        <p:txBody>
          <a:bodyPr vert="horz" wrap="square" lIns="0" tIns="0" rIns="0" bIns="0" rtlCol="0">
            <a:spAutoFit/>
          </a:bodyPr>
          <a:lstStyle/>
          <a:p>
            <a:pPr marL="739775" algn="ctr">
              <a:lnSpc>
                <a:spcPct val="100000"/>
              </a:lnSpc>
            </a:pPr>
            <a:r>
              <a:rPr sz="1800" dirty="0">
                <a:latin typeface="Univers for BP"/>
                <a:cs typeface="Univers for BP"/>
              </a:rPr>
              <a:t>Transport </a:t>
            </a:r>
            <a:r>
              <a:rPr sz="1800" spc="-5" dirty="0">
                <a:latin typeface="Univers for BP"/>
                <a:cs typeface="Univers for BP"/>
              </a:rPr>
              <a:t>energy</a:t>
            </a:r>
            <a:r>
              <a:rPr sz="1800" spc="-70" dirty="0">
                <a:latin typeface="Univers for BP"/>
                <a:cs typeface="Univers for BP"/>
              </a:rPr>
              <a:t> </a:t>
            </a:r>
            <a:r>
              <a:rPr sz="1800" dirty="0">
                <a:latin typeface="Univers for BP"/>
                <a:cs typeface="Univers for BP"/>
              </a:rPr>
              <a:t>consumption</a:t>
            </a:r>
            <a:endParaRPr sz="1800">
              <a:latin typeface="Univers for BP"/>
              <a:cs typeface="Univers for BP"/>
            </a:endParaRPr>
          </a:p>
          <a:p>
            <a:pPr marL="742315" algn="ctr">
              <a:lnSpc>
                <a:spcPct val="100000"/>
              </a:lnSpc>
            </a:pPr>
            <a:r>
              <a:rPr sz="1800" dirty="0">
                <a:latin typeface="Univers for BP"/>
                <a:cs typeface="Univers for BP"/>
              </a:rPr>
              <a:t>by fuel</a:t>
            </a:r>
            <a:r>
              <a:rPr sz="1800" spc="-105" dirty="0">
                <a:latin typeface="Univers for BP"/>
                <a:cs typeface="Univers for BP"/>
              </a:rPr>
              <a:t> </a:t>
            </a:r>
            <a:r>
              <a:rPr sz="1800" dirty="0">
                <a:latin typeface="Univers for BP"/>
                <a:cs typeface="Univers for BP"/>
              </a:rPr>
              <a:t>type</a:t>
            </a:r>
            <a:endParaRPr sz="1800">
              <a:latin typeface="Univers for BP"/>
              <a:cs typeface="Univers for BP"/>
            </a:endParaRPr>
          </a:p>
          <a:p>
            <a:pPr marL="12700">
              <a:lnSpc>
                <a:spcPct val="100000"/>
              </a:lnSpc>
              <a:spcBef>
                <a:spcPts val="1225"/>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214" name="object 214"/>
          <p:cNvSpPr/>
          <p:nvPr/>
        </p:nvSpPr>
        <p:spPr>
          <a:xfrm>
            <a:off x="2452116" y="2354579"/>
            <a:ext cx="0" cy="3333115"/>
          </a:xfrm>
          <a:custGeom>
            <a:avLst/>
            <a:gdLst/>
            <a:ahLst/>
            <a:cxnLst/>
            <a:rect l="l" t="t" r="r" b="b"/>
            <a:pathLst>
              <a:path h="3333115">
                <a:moveTo>
                  <a:pt x="0" y="0"/>
                </a:moveTo>
                <a:lnTo>
                  <a:pt x="0" y="3332607"/>
                </a:lnTo>
              </a:path>
            </a:pathLst>
          </a:custGeom>
          <a:ln w="9144">
            <a:solidFill>
              <a:srgbClr val="4D4D4D"/>
            </a:solidFill>
            <a:prstDash val="sysDash"/>
          </a:ln>
        </p:spPr>
        <p:txBody>
          <a:bodyPr wrap="square" lIns="0" tIns="0" rIns="0" bIns="0" rtlCol="0"/>
          <a:lstStyle/>
          <a:p>
            <a:endParaRPr/>
          </a:p>
        </p:txBody>
      </p:sp>
      <p:sp>
        <p:nvSpPr>
          <p:cNvPr id="215" name="object 215"/>
          <p:cNvSpPr/>
          <p:nvPr/>
        </p:nvSpPr>
        <p:spPr>
          <a:xfrm>
            <a:off x="6972300" y="2328672"/>
            <a:ext cx="0" cy="3333115"/>
          </a:xfrm>
          <a:custGeom>
            <a:avLst/>
            <a:gdLst/>
            <a:ahLst/>
            <a:cxnLst/>
            <a:rect l="l" t="t" r="r" b="b"/>
            <a:pathLst>
              <a:path h="3333115">
                <a:moveTo>
                  <a:pt x="0" y="0"/>
                </a:moveTo>
                <a:lnTo>
                  <a:pt x="0" y="3332606"/>
                </a:lnTo>
              </a:path>
            </a:pathLst>
          </a:custGeom>
          <a:ln w="9144">
            <a:solidFill>
              <a:srgbClr val="4D4D4D"/>
            </a:solidFill>
            <a:prstDash val="sysDash"/>
          </a:ln>
        </p:spPr>
        <p:txBody>
          <a:bodyPr wrap="square" lIns="0" tIns="0" rIns="0" bIns="0" rtlCol="0"/>
          <a:lstStyle/>
          <a:p>
            <a:endParaRPr/>
          </a:p>
        </p:txBody>
      </p:sp>
      <p:sp>
        <p:nvSpPr>
          <p:cNvPr id="216" name="object 216"/>
          <p:cNvSpPr txBox="1"/>
          <p:nvPr/>
        </p:nvSpPr>
        <p:spPr>
          <a:xfrm>
            <a:off x="5753227" y="1094232"/>
            <a:ext cx="3380740" cy="572770"/>
          </a:xfrm>
          <a:prstGeom prst="rect">
            <a:avLst/>
          </a:prstGeom>
        </p:spPr>
        <p:txBody>
          <a:bodyPr vert="horz" wrap="square" lIns="0" tIns="0" rIns="0" bIns="0" rtlCol="0">
            <a:spAutoFit/>
          </a:bodyPr>
          <a:lstStyle/>
          <a:p>
            <a:pPr marL="758190" marR="5080" indent="-745490">
              <a:lnSpc>
                <a:spcPct val="100000"/>
              </a:lnSpc>
            </a:pPr>
            <a:r>
              <a:rPr sz="1800" dirty="0">
                <a:latin typeface="Univers for BP"/>
                <a:cs typeface="Univers for BP"/>
              </a:rPr>
              <a:t>Transport </a:t>
            </a:r>
            <a:r>
              <a:rPr sz="1800" spc="-5" dirty="0">
                <a:latin typeface="Univers for BP"/>
                <a:cs typeface="Univers for BP"/>
              </a:rPr>
              <a:t>energy</a:t>
            </a:r>
            <a:r>
              <a:rPr sz="1800" spc="-70" dirty="0">
                <a:latin typeface="Univers for BP"/>
                <a:cs typeface="Univers for BP"/>
              </a:rPr>
              <a:t> </a:t>
            </a:r>
            <a:r>
              <a:rPr sz="1800" dirty="0">
                <a:latin typeface="Univers for BP"/>
                <a:cs typeface="Univers for BP"/>
              </a:rPr>
              <a:t>consumption  growth by</a:t>
            </a:r>
            <a:r>
              <a:rPr sz="1800" spc="-75" dirty="0">
                <a:latin typeface="Univers for BP"/>
                <a:cs typeface="Univers for BP"/>
              </a:rPr>
              <a:t> </a:t>
            </a:r>
            <a:r>
              <a:rPr sz="1800" spc="-5" dirty="0">
                <a:latin typeface="Univers for BP"/>
                <a:cs typeface="Univers for BP"/>
              </a:rPr>
              <a:t>region</a:t>
            </a:r>
            <a:endParaRPr sz="1800">
              <a:latin typeface="Univers for BP"/>
              <a:cs typeface="Univers for BP"/>
            </a:endParaRPr>
          </a:p>
        </p:txBody>
      </p:sp>
      <p:sp>
        <p:nvSpPr>
          <p:cNvPr id="217" name="object 217"/>
          <p:cNvSpPr txBox="1"/>
          <p:nvPr/>
        </p:nvSpPr>
        <p:spPr>
          <a:xfrm>
            <a:off x="4990591" y="1750314"/>
            <a:ext cx="4508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M</a:t>
            </a:r>
            <a:r>
              <a:rPr sz="1400" b="0" dirty="0">
                <a:latin typeface="Univers for BP Light"/>
                <a:cs typeface="Univers for BP Light"/>
              </a:rPr>
              <a:t>toe</a:t>
            </a:r>
            <a:endParaRPr sz="1400">
              <a:latin typeface="Univers for BP Light"/>
              <a:cs typeface="Univers for BP Light"/>
            </a:endParaRPr>
          </a:p>
        </p:txBody>
      </p:sp>
      <p:sp>
        <p:nvSpPr>
          <p:cNvPr id="218" name="object 218"/>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219" name="object 219"/>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220" name="object 220"/>
          <p:cNvSpPr txBox="1"/>
          <p:nvPr/>
        </p:nvSpPr>
        <p:spPr>
          <a:xfrm>
            <a:off x="485648" y="6344208"/>
            <a:ext cx="4369435" cy="210185"/>
          </a:xfrm>
          <a:prstGeom prst="rect">
            <a:avLst/>
          </a:prstGeom>
        </p:spPr>
        <p:txBody>
          <a:bodyPr vert="horz" wrap="square" lIns="0" tIns="6985" rIns="0" bIns="0" rtlCol="0">
            <a:spAutoFit/>
          </a:bodyPr>
          <a:lstStyle/>
          <a:p>
            <a:pPr marL="12700">
              <a:lnSpc>
                <a:spcPct val="100000"/>
              </a:lnSpc>
              <a:spcBef>
                <a:spcPts val="55"/>
              </a:spcBef>
            </a:pPr>
            <a:r>
              <a:rPr sz="1200" b="0" dirty="0">
                <a:solidFill>
                  <a:srgbClr val="666666"/>
                </a:solidFill>
                <a:latin typeface="Univers for BP Light"/>
                <a:cs typeface="Univers for BP Light"/>
              </a:rPr>
              <a:t>*Other </a:t>
            </a:r>
            <a:r>
              <a:rPr sz="1200" b="0" spc="-5" dirty="0">
                <a:solidFill>
                  <a:srgbClr val="666666"/>
                </a:solidFill>
                <a:latin typeface="Univers for BP Light"/>
                <a:cs typeface="Univers for BP Light"/>
              </a:rPr>
              <a:t>includes </a:t>
            </a:r>
            <a:r>
              <a:rPr sz="1200" b="0" dirty="0">
                <a:solidFill>
                  <a:srgbClr val="666666"/>
                </a:solidFill>
                <a:latin typeface="Univers for BP Light"/>
                <a:cs typeface="Univers for BP Light"/>
              </a:rPr>
              <a:t>biofuels, gas-to-liquids, </a:t>
            </a:r>
            <a:r>
              <a:rPr sz="1200" b="0" spc="-5" dirty="0">
                <a:solidFill>
                  <a:srgbClr val="666666"/>
                </a:solidFill>
                <a:latin typeface="Univers for BP Light"/>
                <a:cs typeface="Univers for BP Light"/>
              </a:rPr>
              <a:t>coal-to-liquids,</a:t>
            </a:r>
            <a:r>
              <a:rPr sz="1200" b="0" spc="-150" dirty="0">
                <a:solidFill>
                  <a:srgbClr val="666666"/>
                </a:solidFill>
                <a:latin typeface="Univers for BP Light"/>
                <a:cs typeface="Univers for BP Light"/>
              </a:rPr>
              <a:t> </a:t>
            </a:r>
            <a:r>
              <a:rPr sz="1200" b="0" dirty="0">
                <a:solidFill>
                  <a:srgbClr val="666666"/>
                </a:solidFill>
                <a:latin typeface="Univers for BP Light"/>
                <a:cs typeface="Univers for BP Light"/>
              </a:rPr>
              <a:t>hydrogen</a:t>
            </a:r>
            <a:endParaRPr sz="1200">
              <a:latin typeface="Univers for BP Light"/>
              <a:cs typeface="Univers for BP Light"/>
            </a:endParaRPr>
          </a:p>
        </p:txBody>
      </p:sp>
      <p:sp>
        <p:nvSpPr>
          <p:cNvPr id="221" name="object 22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222" name="object 222"/>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34</a:t>
            </a:fld>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7767320" cy="361950"/>
          </a:xfrm>
          <a:prstGeom prst="rect">
            <a:avLst/>
          </a:prstGeom>
        </p:spPr>
        <p:txBody>
          <a:bodyPr vert="horz" wrap="square" lIns="0" tIns="0" rIns="0" bIns="0" rtlCol="0">
            <a:spAutoFit/>
          </a:bodyPr>
          <a:lstStyle/>
          <a:p>
            <a:pPr marL="12700">
              <a:lnSpc>
                <a:spcPct val="100000"/>
              </a:lnSpc>
            </a:pPr>
            <a:r>
              <a:rPr spc="-5" dirty="0"/>
              <a:t>…despite increasing use of both natural gas and</a:t>
            </a:r>
            <a:r>
              <a:rPr spc="229" dirty="0"/>
              <a:t> </a:t>
            </a:r>
            <a:r>
              <a:rPr spc="-5" dirty="0"/>
              <a:t>electricity</a:t>
            </a:r>
          </a:p>
        </p:txBody>
      </p:sp>
      <p:sp>
        <p:nvSpPr>
          <p:cNvPr id="3" name="object 3"/>
          <p:cNvSpPr txBox="1"/>
          <p:nvPr/>
        </p:nvSpPr>
        <p:spPr>
          <a:xfrm>
            <a:off x="517651" y="1346580"/>
            <a:ext cx="8960485" cy="4963160"/>
          </a:xfrm>
          <a:prstGeom prst="rect">
            <a:avLst/>
          </a:prstGeom>
        </p:spPr>
        <p:txBody>
          <a:bodyPr vert="horz" wrap="square" lIns="0" tIns="0" rIns="0" bIns="0" rtlCol="0">
            <a:spAutoFit/>
          </a:bodyPr>
          <a:lstStyle/>
          <a:p>
            <a:pPr marL="287020" marR="4635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transport sector continues </a:t>
            </a:r>
            <a:r>
              <a:rPr sz="1800" b="0" dirty="0">
                <a:latin typeface="Univers for BP Light"/>
                <a:cs typeface="Univers for BP Light"/>
              </a:rPr>
              <a:t>to </a:t>
            </a:r>
            <a:r>
              <a:rPr sz="1800" b="0" spc="-5" dirty="0">
                <a:latin typeface="Univers for BP Light"/>
                <a:cs typeface="Univers for BP Light"/>
              </a:rPr>
              <a:t>be dominated </a:t>
            </a:r>
            <a:r>
              <a:rPr sz="1800" b="0" dirty="0">
                <a:latin typeface="Univers for BP Light"/>
                <a:cs typeface="Univers for BP Light"/>
              </a:rPr>
              <a:t>by </a:t>
            </a:r>
            <a:r>
              <a:rPr sz="1800" b="0" spc="-5" dirty="0">
                <a:latin typeface="Univers for BP Light"/>
                <a:cs typeface="Univers for BP Light"/>
              </a:rPr>
              <a:t>oil, despite increasing penetration  </a:t>
            </a:r>
            <a:r>
              <a:rPr sz="1800" b="0" dirty="0">
                <a:latin typeface="Univers for BP Light"/>
                <a:cs typeface="Univers for BP Light"/>
              </a:rPr>
              <a:t>of </a:t>
            </a:r>
            <a:r>
              <a:rPr sz="1800" b="0" spc="-5" dirty="0">
                <a:latin typeface="Univers for BP Light"/>
                <a:cs typeface="Univers for BP Light"/>
              </a:rPr>
              <a:t>alternative fuels, particularly natural </a:t>
            </a:r>
            <a:r>
              <a:rPr sz="1800" b="0" dirty="0">
                <a:latin typeface="Univers for BP Light"/>
                <a:cs typeface="Univers for BP Light"/>
              </a:rPr>
              <a:t>gas </a:t>
            </a:r>
            <a:r>
              <a:rPr sz="1800" b="0" spc="-5" dirty="0">
                <a:latin typeface="Univers for BP Light"/>
                <a:cs typeface="Univers for BP Light"/>
              </a:rPr>
              <a:t>and</a:t>
            </a:r>
            <a:r>
              <a:rPr sz="1800" b="0" spc="110" dirty="0">
                <a:latin typeface="Univers for BP Light"/>
                <a:cs typeface="Univers for BP Light"/>
              </a:rPr>
              <a:t> </a:t>
            </a:r>
            <a:r>
              <a:rPr sz="1800" b="0" spc="-5" dirty="0">
                <a:latin typeface="Univers for BP Light"/>
                <a:cs typeface="Univers for BP Light"/>
              </a:rPr>
              <a:t>electricity.</a:t>
            </a:r>
            <a:endParaRPr sz="1800">
              <a:latin typeface="Univers for BP Light"/>
              <a:cs typeface="Univers for BP Light"/>
            </a:endParaRPr>
          </a:p>
          <a:p>
            <a:pPr marL="287020" marR="2724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oil </a:t>
            </a:r>
            <a:r>
              <a:rPr sz="1800" b="0" spc="-10" dirty="0">
                <a:latin typeface="Univers for BP Light"/>
                <a:cs typeface="Univers for BP Light"/>
              </a:rPr>
              <a:t>demand </a:t>
            </a:r>
            <a:r>
              <a:rPr sz="1800" b="0" spc="-5" dirty="0">
                <a:latin typeface="Univers for BP Light"/>
                <a:cs typeface="Univers for BP Light"/>
              </a:rPr>
              <a:t>accounts for around 85% of </a:t>
            </a:r>
            <a:r>
              <a:rPr sz="1800" b="0" dirty="0">
                <a:latin typeface="Univers for BP Light"/>
                <a:cs typeface="Univers for BP Light"/>
              </a:rPr>
              <a:t>total </a:t>
            </a:r>
            <a:r>
              <a:rPr sz="1800" b="0" spc="-5" dirty="0">
                <a:latin typeface="Univers for BP Light"/>
                <a:cs typeface="Univers for BP Light"/>
              </a:rPr>
              <a:t>transport fuel  demand </a:t>
            </a:r>
            <a:r>
              <a:rPr sz="1800" b="0" dirty="0">
                <a:latin typeface="Univers for BP Light"/>
                <a:cs typeface="Univers for BP Light"/>
              </a:rPr>
              <a:t>in </a:t>
            </a:r>
            <a:r>
              <a:rPr sz="1800" b="0" spc="-5" dirty="0">
                <a:latin typeface="Univers for BP Light"/>
                <a:cs typeface="Univers for BP Light"/>
              </a:rPr>
              <a:t>2040, down </a:t>
            </a:r>
            <a:r>
              <a:rPr sz="1800" b="0" dirty="0">
                <a:latin typeface="Univers for BP Light"/>
                <a:cs typeface="Univers for BP Light"/>
              </a:rPr>
              <a:t>from </a:t>
            </a:r>
            <a:r>
              <a:rPr sz="1800" b="0" spc="-5" dirty="0">
                <a:latin typeface="Univers for BP Light"/>
                <a:cs typeface="Univers for BP Light"/>
              </a:rPr>
              <a:t>94% currently. Natural </a:t>
            </a:r>
            <a:r>
              <a:rPr sz="1800" b="0" dirty="0">
                <a:latin typeface="Univers for BP Light"/>
                <a:cs typeface="Univers for BP Light"/>
              </a:rPr>
              <a:t>gas, </a:t>
            </a:r>
            <a:r>
              <a:rPr sz="1800" b="0" spc="-5" dirty="0">
                <a:latin typeface="Univers for BP Light"/>
                <a:cs typeface="Univers for BP Light"/>
              </a:rPr>
              <a:t>electricity </a:t>
            </a:r>
            <a:r>
              <a:rPr sz="1800" b="0" dirty="0">
                <a:latin typeface="Univers for BP Light"/>
                <a:cs typeface="Univers for BP Light"/>
              </a:rPr>
              <a:t>and a </a:t>
            </a:r>
            <a:r>
              <a:rPr sz="1800" b="0" spc="-5" dirty="0">
                <a:latin typeface="Univers for BP Light"/>
                <a:cs typeface="Univers for BP Light"/>
              </a:rPr>
              <a:t>mix </a:t>
            </a:r>
            <a:r>
              <a:rPr sz="1800" b="0" dirty="0">
                <a:latin typeface="Univers for BP Light"/>
                <a:cs typeface="Univers for BP Light"/>
              </a:rPr>
              <a:t>of  </a:t>
            </a:r>
            <a:r>
              <a:rPr sz="1800" b="0" spc="-5" dirty="0">
                <a:latin typeface="Univers for BP Light"/>
                <a:cs typeface="Univers for BP Light"/>
              </a:rPr>
              <a:t>‘other’ types </a:t>
            </a:r>
            <a:r>
              <a:rPr sz="1800" b="0" dirty="0">
                <a:latin typeface="Univers for BP Light"/>
                <a:cs typeface="Univers for BP Light"/>
              </a:rPr>
              <a:t>of </a:t>
            </a:r>
            <a:r>
              <a:rPr sz="1800" b="0" spc="-5" dirty="0">
                <a:latin typeface="Univers for BP Light"/>
                <a:cs typeface="Univers for BP Light"/>
              </a:rPr>
              <a:t>fuels </a:t>
            </a:r>
            <a:r>
              <a:rPr sz="1800" b="0" dirty="0">
                <a:latin typeface="Univers for BP Light"/>
                <a:cs typeface="Univers for BP Light"/>
              </a:rPr>
              <a:t>are </a:t>
            </a:r>
            <a:r>
              <a:rPr sz="1800" b="0" spc="-5" dirty="0">
                <a:latin typeface="Univers for BP Light"/>
                <a:cs typeface="Univers for BP Light"/>
              </a:rPr>
              <a:t>each projected </a:t>
            </a:r>
            <a:r>
              <a:rPr sz="1800" b="0" dirty="0">
                <a:latin typeface="Univers for BP Light"/>
                <a:cs typeface="Univers for BP Light"/>
              </a:rPr>
              <a:t>to </a:t>
            </a:r>
            <a:r>
              <a:rPr sz="1800" b="0" spc="-5" dirty="0">
                <a:latin typeface="Univers for BP Light"/>
                <a:cs typeface="Univers for BP Light"/>
              </a:rPr>
              <a:t>account </a:t>
            </a:r>
            <a:r>
              <a:rPr sz="1800" b="0" dirty="0">
                <a:latin typeface="Univers for BP Light"/>
                <a:cs typeface="Univers for BP Light"/>
              </a:rPr>
              <a:t>for </a:t>
            </a:r>
            <a:r>
              <a:rPr sz="1800" b="0" spc="-5" dirty="0">
                <a:latin typeface="Univers for BP Light"/>
                <a:cs typeface="Univers for BP Light"/>
              </a:rPr>
              <a:t>around </a:t>
            </a:r>
            <a:r>
              <a:rPr sz="1800" b="0" dirty="0">
                <a:latin typeface="Univers for BP Light"/>
                <a:cs typeface="Univers for BP Light"/>
              </a:rPr>
              <a:t>5% </a:t>
            </a:r>
            <a:r>
              <a:rPr sz="1800" b="0" spc="-5" dirty="0">
                <a:latin typeface="Univers for BP Light"/>
                <a:cs typeface="Univers for BP Light"/>
              </a:rPr>
              <a:t>of transport fuel  </a:t>
            </a:r>
            <a:r>
              <a:rPr sz="1800" b="0" dirty="0">
                <a:latin typeface="Univers for BP Light"/>
                <a:cs typeface="Univers for BP Light"/>
              </a:rPr>
              <a:t>by</a:t>
            </a:r>
            <a:r>
              <a:rPr sz="1800" b="0" spc="-9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natural </a:t>
            </a:r>
            <a:r>
              <a:rPr sz="1800" b="0" dirty="0">
                <a:latin typeface="Univers for BP Light"/>
                <a:cs typeface="Univers for BP Light"/>
              </a:rPr>
              <a:t>gas is </a:t>
            </a:r>
            <a:r>
              <a:rPr sz="1800" b="0" spc="-5" dirty="0">
                <a:latin typeface="Univers for BP Light"/>
                <a:cs typeface="Univers for BP Light"/>
              </a:rPr>
              <a:t>concentrated </a:t>
            </a:r>
            <a:r>
              <a:rPr sz="1800" b="0" dirty="0">
                <a:latin typeface="Univers for BP Light"/>
                <a:cs typeface="Univers for BP Light"/>
              </a:rPr>
              <a:t>in the use of </a:t>
            </a:r>
            <a:r>
              <a:rPr sz="1800" b="0" spc="-5" dirty="0">
                <a:latin typeface="Univers for BP Light"/>
                <a:cs typeface="Univers for BP Light"/>
              </a:rPr>
              <a:t>LNG </a:t>
            </a:r>
            <a:r>
              <a:rPr sz="1800" b="0" dirty="0">
                <a:latin typeface="Univers for BP Light"/>
                <a:cs typeface="Univers for BP Light"/>
              </a:rPr>
              <a:t>in </a:t>
            </a:r>
            <a:r>
              <a:rPr sz="1800" b="0" spc="-5" dirty="0">
                <a:latin typeface="Univers for BP Light"/>
                <a:cs typeface="Univers for BP Light"/>
              </a:rPr>
              <a:t>long-distance </a:t>
            </a:r>
            <a:r>
              <a:rPr sz="1800" b="0" dirty="0">
                <a:latin typeface="Univers for BP Light"/>
                <a:cs typeface="Univers for BP Light"/>
              </a:rPr>
              <a:t>road </a:t>
            </a:r>
            <a:r>
              <a:rPr sz="1800" b="0" spc="-5" dirty="0">
                <a:latin typeface="Univers for BP Light"/>
                <a:cs typeface="Univers for BP Light"/>
              </a:rPr>
              <a:t>haulage  and marine transportation. </a:t>
            </a:r>
            <a:r>
              <a:rPr sz="1800" b="0" dirty="0">
                <a:latin typeface="Univers for BP Light"/>
                <a:cs typeface="Univers for BP Light"/>
              </a:rPr>
              <a:t>In </a:t>
            </a:r>
            <a:r>
              <a:rPr sz="1800" b="0" spc="-5" dirty="0">
                <a:latin typeface="Univers for BP Light"/>
                <a:cs typeface="Univers for BP Light"/>
              </a:rPr>
              <a:t>contrast, electricity usage increases most rapidly </a:t>
            </a:r>
            <a:r>
              <a:rPr sz="1800" b="0" dirty="0">
                <a:latin typeface="Univers for BP Light"/>
                <a:cs typeface="Univers for BP Light"/>
              </a:rPr>
              <a:t>in  </a:t>
            </a:r>
            <a:r>
              <a:rPr sz="1800" b="0" spc="-5" dirty="0">
                <a:latin typeface="Univers for BP Light"/>
                <a:cs typeface="Univers for BP Light"/>
              </a:rPr>
              <a:t>passenger </a:t>
            </a:r>
            <a:r>
              <a:rPr sz="1800" b="0" dirty="0">
                <a:latin typeface="Univers for BP Light"/>
                <a:cs typeface="Univers for BP Light"/>
              </a:rPr>
              <a:t>cars and </a:t>
            </a:r>
            <a:r>
              <a:rPr sz="1800" b="0" spc="-5" dirty="0">
                <a:latin typeface="Univers for BP Light"/>
                <a:cs typeface="Univers for BP Light"/>
              </a:rPr>
              <a:t>light </a:t>
            </a:r>
            <a:r>
              <a:rPr sz="1800" b="0" dirty="0">
                <a:latin typeface="Univers for BP Light"/>
                <a:cs typeface="Univers for BP Light"/>
              </a:rPr>
              <a:t>trucks (pp 42-45 </a:t>
            </a:r>
            <a:r>
              <a:rPr sz="1800" b="0" spc="-5" dirty="0">
                <a:latin typeface="Univers for BP Light"/>
                <a:cs typeface="Univers for BP Light"/>
              </a:rPr>
              <a:t>outlines </a:t>
            </a:r>
            <a:r>
              <a:rPr sz="1800" b="0" dirty="0">
                <a:latin typeface="Univers for BP Light"/>
                <a:cs typeface="Univers for BP Light"/>
              </a:rPr>
              <a:t>an </a:t>
            </a:r>
            <a:r>
              <a:rPr sz="1800" b="0" spc="-5" dirty="0">
                <a:latin typeface="Univers for BP Light"/>
                <a:cs typeface="Univers for BP Light"/>
              </a:rPr>
              <a:t>alternative scenario </a:t>
            </a:r>
            <a:r>
              <a:rPr sz="1800" b="0" dirty="0">
                <a:latin typeface="Univers for BP Light"/>
                <a:cs typeface="Univers for BP Light"/>
              </a:rPr>
              <a:t>in which  </a:t>
            </a:r>
            <a:r>
              <a:rPr sz="1800" b="0" spc="-5" dirty="0">
                <a:latin typeface="Univers for BP Light"/>
                <a:cs typeface="Univers for BP Light"/>
              </a:rPr>
              <a:t>electric </a:t>
            </a:r>
            <a:r>
              <a:rPr sz="1800" b="0" dirty="0">
                <a:latin typeface="Univers for BP Light"/>
                <a:cs typeface="Univers for BP Light"/>
              </a:rPr>
              <a:t>cars are </a:t>
            </a:r>
            <a:r>
              <a:rPr sz="1800" b="0" spc="-5" dirty="0">
                <a:latin typeface="Univers for BP Light"/>
                <a:cs typeface="Univers for BP Light"/>
              </a:rPr>
              <a:t>assumed </a:t>
            </a:r>
            <a:r>
              <a:rPr sz="1800" b="0" dirty="0">
                <a:latin typeface="Univers for BP Light"/>
                <a:cs typeface="Univers for BP Light"/>
              </a:rPr>
              <a:t>to </a:t>
            </a:r>
            <a:r>
              <a:rPr sz="1800" b="0" spc="-5" dirty="0">
                <a:latin typeface="Univers for BP Light"/>
                <a:cs typeface="Univers for BP Light"/>
              </a:rPr>
              <a:t>grow more rapidly </a:t>
            </a:r>
            <a:r>
              <a:rPr sz="1800" b="0" dirty="0">
                <a:latin typeface="Univers for BP Light"/>
                <a:cs typeface="Univers for BP Light"/>
              </a:rPr>
              <a:t>than in </a:t>
            </a:r>
            <a:r>
              <a:rPr sz="1800" b="0" spc="-5" dirty="0">
                <a:latin typeface="Univers for BP Light"/>
                <a:cs typeface="Univers for BP Light"/>
              </a:rPr>
              <a:t>the </a:t>
            </a:r>
            <a:r>
              <a:rPr sz="1800" b="0" dirty="0">
                <a:latin typeface="Univers for BP Light"/>
                <a:cs typeface="Univers for BP Light"/>
              </a:rPr>
              <a:t>ET</a:t>
            </a:r>
            <a:r>
              <a:rPr sz="1800" b="0" spc="55"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a:p>
            <a:pPr marL="287020" marR="349885" indent="-274320" algn="just">
              <a:lnSpc>
                <a:spcPct val="100000"/>
              </a:lnSpc>
              <a:spcBef>
                <a:spcPts val="1080"/>
              </a:spcBef>
              <a:buClr>
                <a:srgbClr val="009900"/>
              </a:buClr>
              <a:buFont typeface="Univers for BP"/>
              <a:buChar char="•"/>
              <a:tabLst>
                <a:tab pos="287020" algn="l"/>
              </a:tabLst>
            </a:pPr>
            <a:r>
              <a:rPr sz="1800" b="0" spc="-5" dirty="0">
                <a:latin typeface="Univers for BP Light"/>
                <a:cs typeface="Univers for BP Light"/>
              </a:rPr>
              <a:t>‘Other’ fuels </a:t>
            </a:r>
            <a:r>
              <a:rPr sz="1800" b="0" dirty="0">
                <a:latin typeface="Univers for BP Light"/>
                <a:cs typeface="Univers for BP Light"/>
              </a:rPr>
              <a:t>are </a:t>
            </a:r>
            <a:r>
              <a:rPr sz="1800" b="0" spc="-5" dirty="0">
                <a:latin typeface="Univers for BP Light"/>
                <a:cs typeface="Univers for BP Light"/>
              </a:rPr>
              <a:t>dominated </a:t>
            </a:r>
            <a:r>
              <a:rPr sz="1800" b="0" dirty="0">
                <a:latin typeface="Univers for BP Light"/>
                <a:cs typeface="Univers for BP Light"/>
              </a:rPr>
              <a:t>by </a:t>
            </a:r>
            <a:r>
              <a:rPr sz="1800" b="0" spc="-5" dirty="0">
                <a:latin typeface="Univers for BP Light"/>
                <a:cs typeface="Univers for BP Light"/>
              </a:rPr>
              <a:t>biofuels, </a:t>
            </a:r>
            <a:r>
              <a:rPr sz="1800" b="0" dirty="0">
                <a:latin typeface="Univers for BP Light"/>
                <a:cs typeface="Univers for BP Light"/>
              </a:rPr>
              <a:t>with </a:t>
            </a:r>
            <a:r>
              <a:rPr sz="1800" b="0" spc="-5" dirty="0">
                <a:latin typeface="Univers for BP Light"/>
                <a:cs typeface="Univers for BP Light"/>
              </a:rPr>
              <a:t>hydrogen accounting </a:t>
            </a:r>
            <a:r>
              <a:rPr sz="1800" b="0" dirty="0">
                <a:latin typeface="Univers for BP Light"/>
                <a:cs typeface="Univers for BP Light"/>
              </a:rPr>
              <a:t>for </a:t>
            </a:r>
            <a:r>
              <a:rPr sz="1800" b="0" spc="-5" dirty="0">
                <a:latin typeface="Univers for BP Light"/>
                <a:cs typeface="Univers for BP Light"/>
              </a:rPr>
              <a:t>only </a:t>
            </a:r>
            <a:r>
              <a:rPr sz="1800" b="0" dirty="0">
                <a:latin typeface="Univers for BP Light"/>
                <a:cs typeface="Univers for BP Light"/>
              </a:rPr>
              <a:t>a </a:t>
            </a:r>
            <a:r>
              <a:rPr sz="1800" b="0" spc="-5" dirty="0">
                <a:latin typeface="Univers for BP Light"/>
                <a:cs typeface="Univers for BP Light"/>
              </a:rPr>
              <a:t>small  proportion </a:t>
            </a:r>
            <a:r>
              <a:rPr sz="1800" b="0" dirty="0">
                <a:latin typeface="Univers for BP Light"/>
                <a:cs typeface="Univers for BP Light"/>
              </a:rPr>
              <a:t>of total </a:t>
            </a:r>
            <a:r>
              <a:rPr sz="1800" b="0" spc="-5" dirty="0">
                <a:latin typeface="Univers for BP Light"/>
                <a:cs typeface="Univers for BP Light"/>
              </a:rPr>
              <a:t>fuel transport. The prospects </a:t>
            </a:r>
            <a:r>
              <a:rPr sz="1800" b="0" dirty="0">
                <a:latin typeface="Univers for BP Light"/>
                <a:cs typeface="Univers for BP Light"/>
              </a:rPr>
              <a:t>for </a:t>
            </a:r>
            <a:r>
              <a:rPr sz="1800" b="0" spc="-5" dirty="0">
                <a:latin typeface="Univers for BP Light"/>
                <a:cs typeface="Univers for BP Light"/>
              </a:rPr>
              <a:t>hydrogen, particularly towards  </a:t>
            </a:r>
            <a:r>
              <a:rPr sz="1800" b="0" dirty="0">
                <a:latin typeface="Univers for BP Light"/>
                <a:cs typeface="Univers for BP Light"/>
              </a:rPr>
              <a:t>the </a:t>
            </a:r>
            <a:r>
              <a:rPr sz="1800" b="0" spc="-5" dirty="0">
                <a:latin typeface="Univers for BP Light"/>
                <a:cs typeface="Univers for BP Light"/>
              </a:rPr>
              <a:t>end </a:t>
            </a:r>
            <a:r>
              <a:rPr sz="1800" b="0" dirty="0">
                <a:latin typeface="Univers for BP Light"/>
                <a:cs typeface="Univers for BP Light"/>
              </a:rPr>
              <a:t>of the </a:t>
            </a:r>
            <a:r>
              <a:rPr sz="1800" b="0" spc="-5" dirty="0">
                <a:latin typeface="Univers for BP Light"/>
                <a:cs typeface="Univers for BP Light"/>
              </a:rPr>
              <a:t>Outlook </a:t>
            </a:r>
            <a:r>
              <a:rPr sz="1800" b="0" dirty="0">
                <a:latin typeface="Univers for BP Light"/>
                <a:cs typeface="Univers for BP Light"/>
              </a:rPr>
              <a:t>and </a:t>
            </a:r>
            <a:r>
              <a:rPr sz="1800" b="0" spc="-5" dirty="0">
                <a:latin typeface="Univers for BP Light"/>
                <a:cs typeface="Univers for BP Light"/>
              </a:rPr>
              <a:t>beyond, depend </a:t>
            </a:r>
            <a:r>
              <a:rPr sz="1800" b="0" dirty="0">
                <a:latin typeface="Univers for BP Light"/>
                <a:cs typeface="Univers for BP Light"/>
              </a:rPr>
              <a:t>on the </a:t>
            </a:r>
            <a:r>
              <a:rPr sz="1800" b="0" spc="-5" dirty="0">
                <a:latin typeface="Univers for BP Light"/>
                <a:cs typeface="Univers for BP Light"/>
              </a:rPr>
              <a:t>ability </a:t>
            </a:r>
            <a:r>
              <a:rPr sz="1800" b="0" dirty="0">
                <a:latin typeface="Univers for BP Light"/>
                <a:cs typeface="Univers for BP Light"/>
              </a:rPr>
              <a:t>of </a:t>
            </a:r>
            <a:r>
              <a:rPr sz="1800" b="0" spc="-5" dirty="0">
                <a:latin typeface="Univers for BP Light"/>
                <a:cs typeface="Univers for BP Light"/>
              </a:rPr>
              <a:t>hydrogen </a:t>
            </a:r>
            <a:r>
              <a:rPr sz="1800" b="0" dirty="0">
                <a:latin typeface="Univers for BP Light"/>
                <a:cs typeface="Univers for BP Light"/>
              </a:rPr>
              <a:t>to </a:t>
            </a:r>
            <a:r>
              <a:rPr sz="1800" b="0" spc="-5" dirty="0">
                <a:latin typeface="Univers for BP Light"/>
                <a:cs typeface="Univers for BP Light"/>
              </a:rPr>
              <a:t>compete  against liquid fuels </a:t>
            </a:r>
            <a:r>
              <a:rPr sz="1800" b="0" dirty="0">
                <a:latin typeface="Univers for BP Light"/>
                <a:cs typeface="Univers for BP Light"/>
              </a:rPr>
              <a:t>and </a:t>
            </a:r>
            <a:r>
              <a:rPr sz="1800" b="0" spc="-5" dirty="0">
                <a:latin typeface="Univers for BP Light"/>
                <a:cs typeface="Univers for BP Light"/>
              </a:rPr>
              <a:t>electricity </a:t>
            </a:r>
            <a:r>
              <a:rPr sz="1800" b="0" dirty="0">
                <a:latin typeface="Univers for BP Light"/>
                <a:cs typeface="Univers for BP Light"/>
              </a:rPr>
              <a:t>in </a:t>
            </a:r>
            <a:r>
              <a:rPr sz="1800" b="0" spc="-5" dirty="0">
                <a:latin typeface="Univers for BP Light"/>
                <a:cs typeface="Univers for BP Light"/>
              </a:rPr>
              <a:t>fueling long-distance </a:t>
            </a:r>
            <a:r>
              <a:rPr sz="1800" b="0" dirty="0">
                <a:latin typeface="Univers for BP Light"/>
                <a:cs typeface="Univers for BP Light"/>
              </a:rPr>
              <a:t>road</a:t>
            </a:r>
            <a:r>
              <a:rPr sz="1800" b="0" spc="145" dirty="0">
                <a:latin typeface="Univers for BP Light"/>
                <a:cs typeface="Univers for BP Light"/>
              </a:rPr>
              <a:t> </a:t>
            </a:r>
            <a:r>
              <a:rPr sz="1800" b="0" spc="-5" dirty="0">
                <a:latin typeface="Univers for BP Light"/>
                <a:cs typeface="Univers for BP Light"/>
              </a:rPr>
              <a:t>haulage.</a:t>
            </a:r>
            <a:endParaRPr sz="1800">
              <a:latin typeface="Univers for BP Light"/>
              <a:cs typeface="Univers for BP Light"/>
            </a:endParaRPr>
          </a:p>
          <a:p>
            <a:pPr marL="287020" marR="19494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All of 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transport fuel demand comes </a:t>
            </a:r>
            <a:r>
              <a:rPr sz="1800" b="0" dirty="0">
                <a:latin typeface="Univers for BP Light"/>
                <a:cs typeface="Univers for BP Light"/>
              </a:rPr>
              <a:t>from </a:t>
            </a:r>
            <a:r>
              <a:rPr sz="1800" b="0" spc="-5" dirty="0">
                <a:latin typeface="Univers for BP Light"/>
                <a:cs typeface="Univers for BP Light"/>
              </a:rPr>
              <a:t>developing economies, </a:t>
            </a:r>
            <a:r>
              <a:rPr sz="1800" b="0" dirty="0">
                <a:latin typeface="Univers for BP Light"/>
                <a:cs typeface="Univers for BP Light"/>
              </a:rPr>
              <a:t>with  </a:t>
            </a:r>
            <a:r>
              <a:rPr sz="1800" b="0" spc="-5" dirty="0">
                <a:latin typeface="Univers for BP Light"/>
                <a:cs typeface="Univers for BP Light"/>
              </a:rPr>
              <a:t>China </a:t>
            </a:r>
            <a:r>
              <a:rPr sz="1800" b="0" dirty="0">
                <a:latin typeface="Univers for BP Light"/>
                <a:cs typeface="Univers for BP Light"/>
              </a:rPr>
              <a:t>and </a:t>
            </a:r>
            <a:r>
              <a:rPr sz="1800" b="0" spc="-5" dirty="0">
                <a:latin typeface="Univers for BP Light"/>
                <a:cs typeface="Univers for BP Light"/>
              </a:rPr>
              <a:t>India accounting </a:t>
            </a:r>
            <a:r>
              <a:rPr sz="1800" b="0" dirty="0">
                <a:latin typeface="Univers for BP Light"/>
                <a:cs typeface="Univers for BP Light"/>
              </a:rPr>
              <a:t>for </a:t>
            </a:r>
            <a:r>
              <a:rPr sz="1800" b="0" spc="-5" dirty="0">
                <a:latin typeface="Univers for BP Light"/>
                <a:cs typeface="Univers for BP Light"/>
              </a:rPr>
              <a:t>over </a:t>
            </a:r>
            <a:r>
              <a:rPr sz="1800" b="0" dirty="0">
                <a:latin typeface="Univers for BP Light"/>
                <a:cs typeface="Univers for BP Light"/>
              </a:rPr>
              <a:t>half of the</a:t>
            </a:r>
            <a:r>
              <a:rPr sz="1800" b="0" spc="35" dirty="0">
                <a:latin typeface="Univers for BP Light"/>
                <a:cs typeface="Univers for BP Light"/>
              </a:rPr>
              <a:t> </a:t>
            </a:r>
            <a:r>
              <a:rPr sz="1800" b="0" spc="-5" dirty="0">
                <a:latin typeface="Univers for BP Light"/>
                <a:cs typeface="Univers for BP Light"/>
              </a:rPr>
              <a:t>increase.</a:t>
            </a:r>
            <a:endParaRPr sz="1800">
              <a:latin typeface="Univers for BP Light"/>
              <a:cs typeface="Univers for BP Light"/>
            </a:endParaRPr>
          </a:p>
        </p:txBody>
      </p:sp>
      <p:sp>
        <p:nvSpPr>
          <p:cNvPr id="4" name="object 4"/>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5" name="object 5"/>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35</a:t>
            </a:fld>
            <a:endParaRPr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526023" y="2304288"/>
            <a:ext cx="0" cy="3398520"/>
          </a:xfrm>
          <a:custGeom>
            <a:avLst/>
            <a:gdLst/>
            <a:ahLst/>
            <a:cxnLst/>
            <a:rect l="l" t="t" r="r" b="b"/>
            <a:pathLst>
              <a:path h="3398520">
                <a:moveTo>
                  <a:pt x="0" y="3398520"/>
                </a:moveTo>
                <a:lnTo>
                  <a:pt x="0" y="0"/>
                </a:lnTo>
              </a:path>
            </a:pathLst>
          </a:custGeom>
          <a:ln w="9144">
            <a:solidFill>
              <a:srgbClr val="666666"/>
            </a:solidFill>
          </a:ln>
        </p:spPr>
        <p:txBody>
          <a:bodyPr wrap="square" lIns="0" tIns="0" rIns="0" bIns="0" rtlCol="0"/>
          <a:lstStyle/>
          <a:p>
            <a:endParaRPr/>
          </a:p>
        </p:txBody>
      </p:sp>
      <p:sp>
        <p:nvSpPr>
          <p:cNvPr id="3" name="object 3"/>
          <p:cNvSpPr/>
          <p:nvPr/>
        </p:nvSpPr>
        <p:spPr>
          <a:xfrm>
            <a:off x="5526023" y="5702808"/>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4" name="object 4"/>
          <p:cNvSpPr/>
          <p:nvPr/>
        </p:nvSpPr>
        <p:spPr>
          <a:xfrm>
            <a:off x="5526023" y="5023103"/>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5" name="object 5"/>
          <p:cNvSpPr/>
          <p:nvPr/>
        </p:nvSpPr>
        <p:spPr>
          <a:xfrm>
            <a:off x="5526023" y="434340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 name="object 6"/>
          <p:cNvSpPr/>
          <p:nvPr/>
        </p:nvSpPr>
        <p:spPr>
          <a:xfrm>
            <a:off x="5526023" y="3663696"/>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7" name="object 7"/>
          <p:cNvSpPr/>
          <p:nvPr/>
        </p:nvSpPr>
        <p:spPr>
          <a:xfrm>
            <a:off x="5526023" y="298399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8" name="object 8"/>
          <p:cNvSpPr/>
          <p:nvPr/>
        </p:nvSpPr>
        <p:spPr>
          <a:xfrm>
            <a:off x="5526023" y="2304288"/>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9" name="object 9"/>
          <p:cNvSpPr/>
          <p:nvPr/>
        </p:nvSpPr>
        <p:spPr>
          <a:xfrm>
            <a:off x="5526023" y="5702808"/>
            <a:ext cx="3718560" cy="0"/>
          </a:xfrm>
          <a:custGeom>
            <a:avLst/>
            <a:gdLst/>
            <a:ahLst/>
            <a:cxnLst/>
            <a:rect l="l" t="t" r="r" b="b"/>
            <a:pathLst>
              <a:path w="3718559">
                <a:moveTo>
                  <a:pt x="0" y="0"/>
                </a:moveTo>
                <a:lnTo>
                  <a:pt x="3718559" y="0"/>
                </a:lnTo>
              </a:path>
            </a:pathLst>
          </a:custGeom>
          <a:ln w="9144">
            <a:solidFill>
              <a:srgbClr val="666666"/>
            </a:solidFill>
          </a:ln>
        </p:spPr>
        <p:txBody>
          <a:bodyPr wrap="square" lIns="0" tIns="0" rIns="0" bIns="0" rtlCol="0"/>
          <a:lstStyle/>
          <a:p>
            <a:endParaRPr/>
          </a:p>
        </p:txBody>
      </p:sp>
      <p:sp>
        <p:nvSpPr>
          <p:cNvPr id="10" name="object 10"/>
          <p:cNvSpPr/>
          <p:nvPr/>
        </p:nvSpPr>
        <p:spPr>
          <a:xfrm>
            <a:off x="5526785" y="3192017"/>
            <a:ext cx="3718560" cy="1792605"/>
          </a:xfrm>
          <a:custGeom>
            <a:avLst/>
            <a:gdLst/>
            <a:ahLst/>
            <a:cxnLst/>
            <a:rect l="l" t="t" r="r" b="b"/>
            <a:pathLst>
              <a:path w="3718559" h="1792604">
                <a:moveTo>
                  <a:pt x="0" y="0"/>
                </a:moveTo>
                <a:lnTo>
                  <a:pt x="92963" y="24384"/>
                </a:lnTo>
                <a:lnTo>
                  <a:pt x="185927" y="60960"/>
                </a:lnTo>
                <a:lnTo>
                  <a:pt x="278891" y="86868"/>
                </a:lnTo>
                <a:lnTo>
                  <a:pt x="371855" y="117348"/>
                </a:lnTo>
                <a:lnTo>
                  <a:pt x="464819" y="131064"/>
                </a:lnTo>
                <a:lnTo>
                  <a:pt x="557784" y="147828"/>
                </a:lnTo>
                <a:lnTo>
                  <a:pt x="650748" y="185928"/>
                </a:lnTo>
                <a:lnTo>
                  <a:pt x="743712" y="260604"/>
                </a:lnTo>
                <a:lnTo>
                  <a:pt x="836676" y="376428"/>
                </a:lnTo>
                <a:lnTo>
                  <a:pt x="929639" y="455676"/>
                </a:lnTo>
                <a:lnTo>
                  <a:pt x="1022604" y="522732"/>
                </a:lnTo>
                <a:lnTo>
                  <a:pt x="1115567" y="574548"/>
                </a:lnTo>
                <a:lnTo>
                  <a:pt x="1208532" y="650748"/>
                </a:lnTo>
                <a:lnTo>
                  <a:pt x="1301495" y="702564"/>
                </a:lnTo>
                <a:lnTo>
                  <a:pt x="1394460" y="760476"/>
                </a:lnTo>
                <a:lnTo>
                  <a:pt x="1487423" y="780288"/>
                </a:lnTo>
                <a:lnTo>
                  <a:pt x="1859280" y="1057656"/>
                </a:lnTo>
                <a:lnTo>
                  <a:pt x="2324099" y="1312164"/>
                </a:lnTo>
                <a:lnTo>
                  <a:pt x="2788919" y="1514856"/>
                </a:lnTo>
                <a:lnTo>
                  <a:pt x="3253740" y="1668780"/>
                </a:lnTo>
                <a:lnTo>
                  <a:pt x="3718560" y="1792224"/>
                </a:lnTo>
              </a:path>
            </a:pathLst>
          </a:custGeom>
          <a:ln w="28956">
            <a:solidFill>
              <a:srgbClr val="C49100"/>
            </a:solidFill>
          </a:ln>
        </p:spPr>
        <p:txBody>
          <a:bodyPr wrap="square" lIns="0" tIns="0" rIns="0" bIns="0" rtlCol="0"/>
          <a:lstStyle/>
          <a:p>
            <a:endParaRPr/>
          </a:p>
        </p:txBody>
      </p:sp>
      <p:sp>
        <p:nvSpPr>
          <p:cNvPr id="11" name="object 11"/>
          <p:cNvSpPr/>
          <p:nvPr/>
        </p:nvSpPr>
        <p:spPr>
          <a:xfrm>
            <a:off x="7341107" y="4204715"/>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C49100"/>
          </a:solidFill>
        </p:spPr>
        <p:txBody>
          <a:bodyPr wrap="square" lIns="0" tIns="0" rIns="0" bIns="0" rtlCol="0"/>
          <a:lstStyle/>
          <a:p>
            <a:endParaRPr/>
          </a:p>
        </p:txBody>
      </p:sp>
      <p:sp>
        <p:nvSpPr>
          <p:cNvPr id="12" name="object 12"/>
          <p:cNvSpPr/>
          <p:nvPr/>
        </p:nvSpPr>
        <p:spPr>
          <a:xfrm>
            <a:off x="7805928" y="4459223"/>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2"/>
                </a:lnTo>
                <a:lnTo>
                  <a:pt x="61388" y="84915"/>
                </a:lnTo>
                <a:lnTo>
                  <a:pt x="75437" y="75438"/>
                </a:lnTo>
                <a:lnTo>
                  <a:pt x="84915" y="61388"/>
                </a:lnTo>
                <a:lnTo>
                  <a:pt x="88392" y="44195"/>
                </a:lnTo>
                <a:lnTo>
                  <a:pt x="84915" y="27003"/>
                </a:lnTo>
                <a:lnTo>
                  <a:pt x="75438" y="12954"/>
                </a:lnTo>
                <a:lnTo>
                  <a:pt x="61388" y="3476"/>
                </a:lnTo>
                <a:lnTo>
                  <a:pt x="44196" y="0"/>
                </a:lnTo>
                <a:close/>
              </a:path>
            </a:pathLst>
          </a:custGeom>
          <a:solidFill>
            <a:srgbClr val="C49100"/>
          </a:solidFill>
        </p:spPr>
        <p:txBody>
          <a:bodyPr wrap="square" lIns="0" tIns="0" rIns="0" bIns="0" rtlCol="0"/>
          <a:lstStyle/>
          <a:p>
            <a:endParaRPr/>
          </a:p>
        </p:txBody>
      </p:sp>
      <p:sp>
        <p:nvSpPr>
          <p:cNvPr id="13" name="object 13"/>
          <p:cNvSpPr/>
          <p:nvPr/>
        </p:nvSpPr>
        <p:spPr>
          <a:xfrm>
            <a:off x="8270747" y="4661915"/>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C49100"/>
          </a:solidFill>
        </p:spPr>
        <p:txBody>
          <a:bodyPr wrap="square" lIns="0" tIns="0" rIns="0" bIns="0" rtlCol="0"/>
          <a:lstStyle/>
          <a:p>
            <a:endParaRPr/>
          </a:p>
        </p:txBody>
      </p:sp>
      <p:sp>
        <p:nvSpPr>
          <p:cNvPr id="14" name="object 14"/>
          <p:cNvSpPr/>
          <p:nvPr/>
        </p:nvSpPr>
        <p:spPr>
          <a:xfrm>
            <a:off x="8735568" y="4815840"/>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3"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C49100"/>
          </a:solidFill>
        </p:spPr>
        <p:txBody>
          <a:bodyPr wrap="square" lIns="0" tIns="0" rIns="0" bIns="0" rtlCol="0"/>
          <a:lstStyle/>
          <a:p>
            <a:endParaRPr/>
          </a:p>
        </p:txBody>
      </p:sp>
      <p:sp>
        <p:nvSpPr>
          <p:cNvPr id="15" name="object 15"/>
          <p:cNvSpPr/>
          <p:nvPr/>
        </p:nvSpPr>
        <p:spPr>
          <a:xfrm>
            <a:off x="9200388" y="4939284"/>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C49100"/>
          </a:solidFill>
        </p:spPr>
        <p:txBody>
          <a:bodyPr wrap="square" lIns="0" tIns="0" rIns="0" bIns="0" rtlCol="0"/>
          <a:lstStyle/>
          <a:p>
            <a:endParaRPr/>
          </a:p>
        </p:txBody>
      </p:sp>
      <p:sp>
        <p:nvSpPr>
          <p:cNvPr id="16" name="object 16"/>
          <p:cNvSpPr/>
          <p:nvPr/>
        </p:nvSpPr>
        <p:spPr>
          <a:xfrm>
            <a:off x="5712714" y="2583942"/>
            <a:ext cx="3533140" cy="2308860"/>
          </a:xfrm>
          <a:custGeom>
            <a:avLst/>
            <a:gdLst/>
            <a:ahLst/>
            <a:cxnLst/>
            <a:rect l="l" t="t" r="r" b="b"/>
            <a:pathLst>
              <a:path w="3533140" h="2308860">
                <a:moveTo>
                  <a:pt x="0" y="0"/>
                </a:moveTo>
                <a:lnTo>
                  <a:pt x="92963" y="89916"/>
                </a:lnTo>
                <a:lnTo>
                  <a:pt x="185927" y="179832"/>
                </a:lnTo>
                <a:lnTo>
                  <a:pt x="278891" y="269748"/>
                </a:lnTo>
                <a:lnTo>
                  <a:pt x="371856" y="359663"/>
                </a:lnTo>
                <a:lnTo>
                  <a:pt x="464820" y="382524"/>
                </a:lnTo>
                <a:lnTo>
                  <a:pt x="557784" y="405384"/>
                </a:lnTo>
                <a:lnTo>
                  <a:pt x="650748" y="441960"/>
                </a:lnTo>
                <a:lnTo>
                  <a:pt x="743712" y="480060"/>
                </a:lnTo>
                <a:lnTo>
                  <a:pt x="836676" y="537972"/>
                </a:lnTo>
                <a:lnTo>
                  <a:pt x="929639" y="579120"/>
                </a:lnTo>
                <a:lnTo>
                  <a:pt x="1022604" y="609600"/>
                </a:lnTo>
                <a:lnTo>
                  <a:pt x="1115567" y="647700"/>
                </a:lnTo>
                <a:lnTo>
                  <a:pt x="1208532" y="757428"/>
                </a:lnTo>
                <a:lnTo>
                  <a:pt x="1301495" y="861060"/>
                </a:lnTo>
                <a:lnTo>
                  <a:pt x="1673352" y="1214628"/>
                </a:lnTo>
                <a:lnTo>
                  <a:pt x="2138171" y="1543812"/>
                </a:lnTo>
                <a:lnTo>
                  <a:pt x="2602991" y="1874520"/>
                </a:lnTo>
                <a:lnTo>
                  <a:pt x="3067812" y="2113788"/>
                </a:lnTo>
                <a:lnTo>
                  <a:pt x="3532632" y="2308860"/>
                </a:lnTo>
              </a:path>
            </a:pathLst>
          </a:custGeom>
          <a:ln w="28956">
            <a:solidFill>
              <a:srgbClr val="3366FF"/>
            </a:solidFill>
          </a:ln>
        </p:spPr>
        <p:txBody>
          <a:bodyPr wrap="square" lIns="0" tIns="0" rIns="0" bIns="0" rtlCol="0"/>
          <a:lstStyle/>
          <a:p>
            <a:endParaRPr/>
          </a:p>
        </p:txBody>
      </p:sp>
      <p:sp>
        <p:nvSpPr>
          <p:cNvPr id="17" name="object 17"/>
          <p:cNvSpPr/>
          <p:nvPr/>
        </p:nvSpPr>
        <p:spPr>
          <a:xfrm>
            <a:off x="7341107" y="3753611"/>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2"/>
                </a:lnTo>
                <a:lnTo>
                  <a:pt x="61388" y="84915"/>
                </a:lnTo>
                <a:lnTo>
                  <a:pt x="75438" y="75438"/>
                </a:lnTo>
                <a:lnTo>
                  <a:pt x="84915" y="61388"/>
                </a:lnTo>
                <a:lnTo>
                  <a:pt x="88392" y="44195"/>
                </a:lnTo>
                <a:lnTo>
                  <a:pt x="84915" y="27003"/>
                </a:lnTo>
                <a:lnTo>
                  <a:pt x="75438" y="12954"/>
                </a:lnTo>
                <a:lnTo>
                  <a:pt x="61388" y="3476"/>
                </a:lnTo>
                <a:lnTo>
                  <a:pt x="44196" y="0"/>
                </a:lnTo>
                <a:close/>
              </a:path>
            </a:pathLst>
          </a:custGeom>
          <a:solidFill>
            <a:srgbClr val="3366FF"/>
          </a:solidFill>
        </p:spPr>
        <p:txBody>
          <a:bodyPr wrap="square" lIns="0" tIns="0" rIns="0" bIns="0" rtlCol="0"/>
          <a:lstStyle/>
          <a:p>
            <a:endParaRPr/>
          </a:p>
        </p:txBody>
      </p:sp>
      <p:sp>
        <p:nvSpPr>
          <p:cNvPr id="18" name="object 18"/>
          <p:cNvSpPr/>
          <p:nvPr/>
        </p:nvSpPr>
        <p:spPr>
          <a:xfrm>
            <a:off x="7805928" y="4082796"/>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3366FF"/>
          </a:solidFill>
        </p:spPr>
        <p:txBody>
          <a:bodyPr wrap="square" lIns="0" tIns="0" rIns="0" bIns="0" rtlCol="0"/>
          <a:lstStyle/>
          <a:p>
            <a:endParaRPr/>
          </a:p>
        </p:txBody>
      </p:sp>
      <p:sp>
        <p:nvSpPr>
          <p:cNvPr id="19" name="object 19"/>
          <p:cNvSpPr/>
          <p:nvPr/>
        </p:nvSpPr>
        <p:spPr>
          <a:xfrm>
            <a:off x="8270747" y="4413503"/>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7"/>
                </a:lnTo>
                <a:lnTo>
                  <a:pt x="27003" y="84915"/>
                </a:lnTo>
                <a:lnTo>
                  <a:pt x="44196" y="88392"/>
                </a:lnTo>
                <a:lnTo>
                  <a:pt x="61388" y="84915"/>
                </a:lnTo>
                <a:lnTo>
                  <a:pt x="75437" y="75437"/>
                </a:lnTo>
                <a:lnTo>
                  <a:pt x="84915" y="61388"/>
                </a:lnTo>
                <a:lnTo>
                  <a:pt x="88392" y="44196"/>
                </a:lnTo>
                <a:lnTo>
                  <a:pt x="84915" y="27003"/>
                </a:lnTo>
                <a:lnTo>
                  <a:pt x="75438" y="12954"/>
                </a:lnTo>
                <a:lnTo>
                  <a:pt x="61388" y="3476"/>
                </a:lnTo>
                <a:lnTo>
                  <a:pt x="44196" y="0"/>
                </a:lnTo>
                <a:close/>
              </a:path>
            </a:pathLst>
          </a:custGeom>
          <a:solidFill>
            <a:srgbClr val="3366FF"/>
          </a:solidFill>
        </p:spPr>
        <p:txBody>
          <a:bodyPr wrap="square" lIns="0" tIns="0" rIns="0" bIns="0" rtlCol="0"/>
          <a:lstStyle/>
          <a:p>
            <a:endParaRPr/>
          </a:p>
        </p:txBody>
      </p:sp>
      <p:sp>
        <p:nvSpPr>
          <p:cNvPr id="20" name="object 20"/>
          <p:cNvSpPr/>
          <p:nvPr/>
        </p:nvSpPr>
        <p:spPr>
          <a:xfrm>
            <a:off x="8735568" y="465277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4"/>
                </a:lnTo>
                <a:lnTo>
                  <a:pt x="61388" y="3476"/>
                </a:lnTo>
                <a:lnTo>
                  <a:pt x="44196" y="0"/>
                </a:lnTo>
                <a:close/>
              </a:path>
            </a:pathLst>
          </a:custGeom>
          <a:solidFill>
            <a:srgbClr val="3366FF"/>
          </a:solidFill>
        </p:spPr>
        <p:txBody>
          <a:bodyPr wrap="square" lIns="0" tIns="0" rIns="0" bIns="0" rtlCol="0"/>
          <a:lstStyle/>
          <a:p>
            <a:endParaRPr/>
          </a:p>
        </p:txBody>
      </p:sp>
      <p:sp>
        <p:nvSpPr>
          <p:cNvPr id="21" name="object 21"/>
          <p:cNvSpPr/>
          <p:nvPr/>
        </p:nvSpPr>
        <p:spPr>
          <a:xfrm>
            <a:off x="9200388" y="4847844"/>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3366FF"/>
          </a:solidFill>
        </p:spPr>
        <p:txBody>
          <a:bodyPr wrap="square" lIns="0" tIns="0" rIns="0" bIns="0" rtlCol="0"/>
          <a:lstStyle/>
          <a:p>
            <a:endParaRPr/>
          </a:p>
        </p:txBody>
      </p:sp>
      <p:sp>
        <p:nvSpPr>
          <p:cNvPr id="22" name="object 22"/>
          <p:cNvSpPr/>
          <p:nvPr/>
        </p:nvSpPr>
        <p:spPr>
          <a:xfrm>
            <a:off x="5526785" y="2585466"/>
            <a:ext cx="3718560" cy="2131060"/>
          </a:xfrm>
          <a:custGeom>
            <a:avLst/>
            <a:gdLst/>
            <a:ahLst/>
            <a:cxnLst/>
            <a:rect l="l" t="t" r="r" b="b"/>
            <a:pathLst>
              <a:path w="3718559" h="2131060">
                <a:moveTo>
                  <a:pt x="0" y="0"/>
                </a:moveTo>
                <a:lnTo>
                  <a:pt x="92963" y="30480"/>
                </a:lnTo>
                <a:lnTo>
                  <a:pt x="185927" y="51816"/>
                </a:lnTo>
                <a:lnTo>
                  <a:pt x="278891" y="83820"/>
                </a:lnTo>
                <a:lnTo>
                  <a:pt x="371855" y="83820"/>
                </a:lnTo>
                <a:lnTo>
                  <a:pt x="464819" y="146304"/>
                </a:lnTo>
                <a:lnTo>
                  <a:pt x="557784" y="115824"/>
                </a:lnTo>
                <a:lnTo>
                  <a:pt x="650748" y="224028"/>
                </a:lnTo>
                <a:lnTo>
                  <a:pt x="743712" y="243839"/>
                </a:lnTo>
                <a:lnTo>
                  <a:pt x="836676" y="387096"/>
                </a:lnTo>
                <a:lnTo>
                  <a:pt x="929639" y="437388"/>
                </a:lnTo>
                <a:lnTo>
                  <a:pt x="1022604" y="403860"/>
                </a:lnTo>
                <a:lnTo>
                  <a:pt x="1115567" y="562356"/>
                </a:lnTo>
                <a:lnTo>
                  <a:pt x="1208532" y="626363"/>
                </a:lnTo>
                <a:lnTo>
                  <a:pt x="1301495" y="655320"/>
                </a:lnTo>
                <a:lnTo>
                  <a:pt x="1394460" y="716280"/>
                </a:lnTo>
                <a:lnTo>
                  <a:pt x="1487423" y="754380"/>
                </a:lnTo>
                <a:lnTo>
                  <a:pt x="1859280" y="1146048"/>
                </a:lnTo>
                <a:lnTo>
                  <a:pt x="2324099" y="1482852"/>
                </a:lnTo>
                <a:lnTo>
                  <a:pt x="2788919" y="1778508"/>
                </a:lnTo>
                <a:lnTo>
                  <a:pt x="3253740" y="1967484"/>
                </a:lnTo>
                <a:lnTo>
                  <a:pt x="3718560" y="2130552"/>
                </a:lnTo>
              </a:path>
            </a:pathLst>
          </a:custGeom>
          <a:ln w="28956">
            <a:solidFill>
              <a:srgbClr val="99CC00"/>
            </a:solidFill>
          </a:ln>
        </p:spPr>
        <p:txBody>
          <a:bodyPr wrap="square" lIns="0" tIns="0" rIns="0" bIns="0" rtlCol="0"/>
          <a:lstStyle/>
          <a:p>
            <a:endParaRPr/>
          </a:p>
        </p:txBody>
      </p:sp>
      <p:sp>
        <p:nvSpPr>
          <p:cNvPr id="23" name="object 23"/>
          <p:cNvSpPr/>
          <p:nvPr/>
        </p:nvSpPr>
        <p:spPr>
          <a:xfrm>
            <a:off x="7341107" y="3686555"/>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8" y="75438"/>
                </a:lnTo>
                <a:lnTo>
                  <a:pt x="84915" y="61388"/>
                </a:lnTo>
                <a:lnTo>
                  <a:pt x="88392" y="44196"/>
                </a:lnTo>
                <a:lnTo>
                  <a:pt x="84915" y="27003"/>
                </a:lnTo>
                <a:lnTo>
                  <a:pt x="75438" y="12954"/>
                </a:lnTo>
                <a:lnTo>
                  <a:pt x="61388" y="3476"/>
                </a:lnTo>
                <a:lnTo>
                  <a:pt x="44196" y="0"/>
                </a:lnTo>
                <a:close/>
              </a:path>
            </a:pathLst>
          </a:custGeom>
          <a:solidFill>
            <a:srgbClr val="99CC00"/>
          </a:solidFill>
        </p:spPr>
        <p:txBody>
          <a:bodyPr wrap="square" lIns="0" tIns="0" rIns="0" bIns="0" rtlCol="0"/>
          <a:lstStyle/>
          <a:p>
            <a:endParaRPr/>
          </a:p>
        </p:txBody>
      </p:sp>
      <p:sp>
        <p:nvSpPr>
          <p:cNvPr id="24" name="object 24"/>
          <p:cNvSpPr/>
          <p:nvPr/>
        </p:nvSpPr>
        <p:spPr>
          <a:xfrm>
            <a:off x="7805928" y="4023359"/>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99CC00"/>
          </a:solidFill>
        </p:spPr>
        <p:txBody>
          <a:bodyPr wrap="square" lIns="0" tIns="0" rIns="0" bIns="0" rtlCol="0"/>
          <a:lstStyle/>
          <a:p>
            <a:endParaRPr/>
          </a:p>
        </p:txBody>
      </p:sp>
      <p:sp>
        <p:nvSpPr>
          <p:cNvPr id="25" name="object 25"/>
          <p:cNvSpPr/>
          <p:nvPr/>
        </p:nvSpPr>
        <p:spPr>
          <a:xfrm>
            <a:off x="8270747" y="4319015"/>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26" name="object 26"/>
          <p:cNvSpPr/>
          <p:nvPr/>
        </p:nvSpPr>
        <p:spPr>
          <a:xfrm>
            <a:off x="8735568" y="450799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27" name="object 27"/>
          <p:cNvSpPr/>
          <p:nvPr/>
        </p:nvSpPr>
        <p:spPr>
          <a:xfrm>
            <a:off x="9200388" y="4671059"/>
            <a:ext cx="88900" cy="88900"/>
          </a:xfrm>
          <a:custGeom>
            <a:avLst/>
            <a:gdLst/>
            <a:ahLst/>
            <a:cxnLst/>
            <a:rect l="l" t="t" r="r" b="b"/>
            <a:pathLst>
              <a:path w="88900" h="88900">
                <a:moveTo>
                  <a:pt x="44195" y="0"/>
                </a:moveTo>
                <a:lnTo>
                  <a:pt x="27003" y="3476"/>
                </a:lnTo>
                <a:lnTo>
                  <a:pt x="12953" y="12954"/>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28" name="object 28"/>
          <p:cNvSpPr txBox="1"/>
          <p:nvPr/>
        </p:nvSpPr>
        <p:spPr>
          <a:xfrm>
            <a:off x="5251196" y="490016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29" name="object 29"/>
          <p:cNvSpPr txBox="1"/>
          <p:nvPr/>
        </p:nvSpPr>
        <p:spPr>
          <a:xfrm>
            <a:off x="5251196" y="422020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30" name="object 30"/>
          <p:cNvSpPr txBox="1"/>
          <p:nvPr/>
        </p:nvSpPr>
        <p:spPr>
          <a:xfrm>
            <a:off x="5251196" y="354012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6</a:t>
            </a:r>
            <a:endParaRPr sz="1400">
              <a:latin typeface="Univers for BP Light"/>
              <a:cs typeface="Univers for BP Light"/>
            </a:endParaRPr>
          </a:p>
        </p:txBody>
      </p:sp>
      <p:sp>
        <p:nvSpPr>
          <p:cNvPr id="31" name="object 31"/>
          <p:cNvSpPr txBox="1"/>
          <p:nvPr/>
        </p:nvSpPr>
        <p:spPr>
          <a:xfrm>
            <a:off x="5251196" y="286016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8</a:t>
            </a:r>
            <a:endParaRPr sz="1400">
              <a:latin typeface="Univers for BP Light"/>
              <a:cs typeface="Univers for BP Light"/>
            </a:endParaRPr>
          </a:p>
        </p:txBody>
      </p:sp>
      <p:sp>
        <p:nvSpPr>
          <p:cNvPr id="32" name="object 32"/>
          <p:cNvSpPr txBox="1"/>
          <p:nvPr/>
        </p:nvSpPr>
        <p:spPr>
          <a:xfrm>
            <a:off x="6247003" y="58112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33" name="object 33"/>
          <p:cNvSpPr txBox="1"/>
          <p:nvPr/>
        </p:nvSpPr>
        <p:spPr>
          <a:xfrm>
            <a:off x="7176643" y="58112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34" name="object 34"/>
          <p:cNvSpPr txBox="1"/>
          <p:nvPr/>
        </p:nvSpPr>
        <p:spPr>
          <a:xfrm>
            <a:off x="8106282" y="58112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35" name="object 35"/>
          <p:cNvSpPr txBox="1"/>
          <p:nvPr/>
        </p:nvSpPr>
        <p:spPr>
          <a:xfrm>
            <a:off x="9035922" y="58112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36" name="object 36"/>
          <p:cNvSpPr/>
          <p:nvPr/>
        </p:nvSpPr>
        <p:spPr>
          <a:xfrm>
            <a:off x="6887718" y="2530601"/>
            <a:ext cx="243840" cy="0"/>
          </a:xfrm>
          <a:custGeom>
            <a:avLst/>
            <a:gdLst/>
            <a:ahLst/>
            <a:cxnLst/>
            <a:rect l="l" t="t" r="r" b="b"/>
            <a:pathLst>
              <a:path w="243840">
                <a:moveTo>
                  <a:pt x="0" y="0"/>
                </a:moveTo>
                <a:lnTo>
                  <a:pt x="243839" y="0"/>
                </a:lnTo>
              </a:path>
            </a:pathLst>
          </a:custGeom>
          <a:ln w="28956">
            <a:solidFill>
              <a:srgbClr val="C49100"/>
            </a:solidFill>
          </a:ln>
        </p:spPr>
        <p:txBody>
          <a:bodyPr wrap="square" lIns="0" tIns="0" rIns="0" bIns="0" rtlCol="0"/>
          <a:lstStyle/>
          <a:p>
            <a:endParaRPr/>
          </a:p>
        </p:txBody>
      </p:sp>
      <p:sp>
        <p:nvSpPr>
          <p:cNvPr id="37" name="object 37"/>
          <p:cNvSpPr txBox="1"/>
          <p:nvPr/>
        </p:nvSpPr>
        <p:spPr>
          <a:xfrm>
            <a:off x="7145273" y="2406269"/>
            <a:ext cx="27368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EU</a:t>
            </a:r>
            <a:endParaRPr sz="1400">
              <a:latin typeface="Univers for BP"/>
              <a:cs typeface="Univers for BP"/>
            </a:endParaRPr>
          </a:p>
        </p:txBody>
      </p:sp>
      <p:sp>
        <p:nvSpPr>
          <p:cNvPr id="38" name="object 38"/>
          <p:cNvSpPr/>
          <p:nvPr/>
        </p:nvSpPr>
        <p:spPr>
          <a:xfrm>
            <a:off x="7597902" y="2530601"/>
            <a:ext cx="243840" cy="0"/>
          </a:xfrm>
          <a:custGeom>
            <a:avLst/>
            <a:gdLst/>
            <a:ahLst/>
            <a:cxnLst/>
            <a:rect l="l" t="t" r="r" b="b"/>
            <a:pathLst>
              <a:path w="243840">
                <a:moveTo>
                  <a:pt x="0" y="0"/>
                </a:moveTo>
                <a:lnTo>
                  <a:pt x="243840" y="0"/>
                </a:lnTo>
              </a:path>
            </a:pathLst>
          </a:custGeom>
          <a:ln w="28956">
            <a:solidFill>
              <a:srgbClr val="3366FF"/>
            </a:solidFill>
          </a:ln>
        </p:spPr>
        <p:txBody>
          <a:bodyPr wrap="square" lIns="0" tIns="0" rIns="0" bIns="0" rtlCol="0"/>
          <a:lstStyle/>
          <a:p>
            <a:endParaRPr/>
          </a:p>
        </p:txBody>
      </p:sp>
      <p:sp>
        <p:nvSpPr>
          <p:cNvPr id="39" name="object 39"/>
          <p:cNvSpPr txBox="1"/>
          <p:nvPr/>
        </p:nvSpPr>
        <p:spPr>
          <a:xfrm>
            <a:off x="7855966" y="2406269"/>
            <a:ext cx="51054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C</a:t>
            </a:r>
            <a:r>
              <a:rPr sz="1400" spc="-10" dirty="0">
                <a:latin typeface="Univers for BP"/>
                <a:cs typeface="Univers for BP"/>
              </a:rPr>
              <a:t>h</a:t>
            </a:r>
            <a:r>
              <a:rPr sz="1400" dirty="0">
                <a:latin typeface="Univers for BP"/>
                <a:cs typeface="Univers for BP"/>
              </a:rPr>
              <a:t>i</a:t>
            </a:r>
            <a:r>
              <a:rPr sz="1400" spc="-10" dirty="0">
                <a:latin typeface="Univers for BP"/>
                <a:cs typeface="Univers for BP"/>
              </a:rPr>
              <a:t>n</a:t>
            </a:r>
            <a:r>
              <a:rPr sz="1400" dirty="0">
                <a:latin typeface="Univers for BP"/>
                <a:cs typeface="Univers for BP"/>
              </a:rPr>
              <a:t>a</a:t>
            </a:r>
            <a:endParaRPr sz="1400">
              <a:latin typeface="Univers for BP"/>
              <a:cs typeface="Univers for BP"/>
            </a:endParaRPr>
          </a:p>
        </p:txBody>
      </p:sp>
      <p:sp>
        <p:nvSpPr>
          <p:cNvPr id="40" name="object 40"/>
          <p:cNvSpPr/>
          <p:nvPr/>
        </p:nvSpPr>
        <p:spPr>
          <a:xfrm>
            <a:off x="8544306" y="2530601"/>
            <a:ext cx="243840" cy="0"/>
          </a:xfrm>
          <a:custGeom>
            <a:avLst/>
            <a:gdLst/>
            <a:ahLst/>
            <a:cxnLst/>
            <a:rect l="l" t="t" r="r" b="b"/>
            <a:pathLst>
              <a:path w="243840">
                <a:moveTo>
                  <a:pt x="0" y="0"/>
                </a:moveTo>
                <a:lnTo>
                  <a:pt x="243840" y="0"/>
                </a:lnTo>
              </a:path>
            </a:pathLst>
          </a:custGeom>
          <a:ln w="28956">
            <a:solidFill>
              <a:srgbClr val="99CC00"/>
            </a:solidFill>
          </a:ln>
        </p:spPr>
        <p:txBody>
          <a:bodyPr wrap="square" lIns="0" tIns="0" rIns="0" bIns="0" rtlCol="0"/>
          <a:lstStyle/>
          <a:p>
            <a:endParaRPr/>
          </a:p>
        </p:txBody>
      </p:sp>
      <p:sp>
        <p:nvSpPr>
          <p:cNvPr id="41" name="object 41"/>
          <p:cNvSpPr txBox="1"/>
          <p:nvPr/>
        </p:nvSpPr>
        <p:spPr>
          <a:xfrm>
            <a:off x="8803005" y="2406269"/>
            <a:ext cx="2832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US</a:t>
            </a:r>
            <a:endParaRPr sz="1400">
              <a:latin typeface="Univers for BP"/>
              <a:cs typeface="Univers for BP"/>
            </a:endParaRPr>
          </a:p>
        </p:txBody>
      </p:sp>
      <p:sp>
        <p:nvSpPr>
          <p:cNvPr id="42" name="object 42"/>
          <p:cNvSpPr txBox="1">
            <a:spLocks noGrp="1"/>
          </p:cNvSpPr>
          <p:nvPr>
            <p:ph type="title"/>
          </p:nvPr>
        </p:nvSpPr>
        <p:spPr>
          <a:xfrm>
            <a:off x="491439" y="556386"/>
            <a:ext cx="5991225" cy="335280"/>
          </a:xfrm>
          <a:prstGeom prst="rect">
            <a:avLst/>
          </a:prstGeom>
        </p:spPr>
        <p:txBody>
          <a:bodyPr vert="horz" wrap="square" lIns="0" tIns="0" rIns="0" bIns="0" rtlCol="0">
            <a:spAutoFit/>
          </a:bodyPr>
          <a:lstStyle/>
          <a:p>
            <a:pPr marL="12700">
              <a:lnSpc>
                <a:spcPct val="100000"/>
              </a:lnSpc>
            </a:pPr>
            <a:r>
              <a:rPr spc="-5" dirty="0"/>
              <a:t>The passenger car parc grows</a:t>
            </a:r>
            <a:r>
              <a:rPr spc="110" dirty="0"/>
              <a:t> </a:t>
            </a:r>
            <a:r>
              <a:rPr spc="-5" dirty="0"/>
              <a:t>substantially...</a:t>
            </a:r>
          </a:p>
        </p:txBody>
      </p:sp>
      <p:sp>
        <p:nvSpPr>
          <p:cNvPr id="43" name="object 43"/>
          <p:cNvSpPr/>
          <p:nvPr/>
        </p:nvSpPr>
        <p:spPr>
          <a:xfrm>
            <a:off x="1069847" y="4974335"/>
            <a:ext cx="474345" cy="725805"/>
          </a:xfrm>
          <a:custGeom>
            <a:avLst/>
            <a:gdLst/>
            <a:ahLst/>
            <a:cxnLst/>
            <a:rect l="l" t="t" r="r" b="b"/>
            <a:pathLst>
              <a:path w="474344" h="725804">
                <a:moveTo>
                  <a:pt x="473964" y="0"/>
                </a:moveTo>
                <a:lnTo>
                  <a:pt x="0" y="0"/>
                </a:lnTo>
                <a:lnTo>
                  <a:pt x="0" y="725423"/>
                </a:lnTo>
                <a:lnTo>
                  <a:pt x="473964" y="725423"/>
                </a:lnTo>
                <a:lnTo>
                  <a:pt x="473964" y="0"/>
                </a:lnTo>
                <a:close/>
              </a:path>
            </a:pathLst>
          </a:custGeom>
          <a:solidFill>
            <a:srgbClr val="99CC00"/>
          </a:solidFill>
        </p:spPr>
        <p:txBody>
          <a:bodyPr wrap="square" lIns="0" tIns="0" rIns="0" bIns="0" rtlCol="0"/>
          <a:lstStyle/>
          <a:p>
            <a:endParaRPr/>
          </a:p>
        </p:txBody>
      </p:sp>
      <p:sp>
        <p:nvSpPr>
          <p:cNvPr id="44" name="object 44"/>
          <p:cNvSpPr/>
          <p:nvPr/>
        </p:nvSpPr>
        <p:spPr>
          <a:xfrm>
            <a:off x="1780032" y="4713732"/>
            <a:ext cx="474345" cy="986155"/>
          </a:xfrm>
          <a:custGeom>
            <a:avLst/>
            <a:gdLst/>
            <a:ahLst/>
            <a:cxnLst/>
            <a:rect l="l" t="t" r="r" b="b"/>
            <a:pathLst>
              <a:path w="474344" h="986154">
                <a:moveTo>
                  <a:pt x="473963" y="0"/>
                </a:moveTo>
                <a:lnTo>
                  <a:pt x="0" y="0"/>
                </a:lnTo>
                <a:lnTo>
                  <a:pt x="0" y="986028"/>
                </a:lnTo>
                <a:lnTo>
                  <a:pt x="473963" y="986028"/>
                </a:lnTo>
                <a:lnTo>
                  <a:pt x="473963" y="0"/>
                </a:lnTo>
                <a:close/>
              </a:path>
            </a:pathLst>
          </a:custGeom>
          <a:solidFill>
            <a:srgbClr val="99CC00"/>
          </a:solidFill>
        </p:spPr>
        <p:txBody>
          <a:bodyPr wrap="square" lIns="0" tIns="0" rIns="0" bIns="0" rtlCol="0"/>
          <a:lstStyle/>
          <a:p>
            <a:endParaRPr/>
          </a:p>
        </p:txBody>
      </p:sp>
      <p:sp>
        <p:nvSpPr>
          <p:cNvPr id="45" name="object 45"/>
          <p:cNvSpPr/>
          <p:nvPr/>
        </p:nvSpPr>
        <p:spPr>
          <a:xfrm>
            <a:off x="2490216" y="4131564"/>
            <a:ext cx="474345" cy="1568450"/>
          </a:xfrm>
          <a:custGeom>
            <a:avLst/>
            <a:gdLst/>
            <a:ahLst/>
            <a:cxnLst/>
            <a:rect l="l" t="t" r="r" b="b"/>
            <a:pathLst>
              <a:path w="474344" h="1568450">
                <a:moveTo>
                  <a:pt x="473963" y="0"/>
                </a:moveTo>
                <a:lnTo>
                  <a:pt x="0" y="0"/>
                </a:lnTo>
                <a:lnTo>
                  <a:pt x="0" y="1568196"/>
                </a:lnTo>
                <a:lnTo>
                  <a:pt x="473963" y="1568196"/>
                </a:lnTo>
                <a:lnTo>
                  <a:pt x="473963" y="0"/>
                </a:lnTo>
                <a:close/>
              </a:path>
            </a:pathLst>
          </a:custGeom>
          <a:solidFill>
            <a:srgbClr val="99CC00"/>
          </a:solidFill>
        </p:spPr>
        <p:txBody>
          <a:bodyPr wrap="square" lIns="0" tIns="0" rIns="0" bIns="0" rtlCol="0"/>
          <a:lstStyle/>
          <a:p>
            <a:endParaRPr/>
          </a:p>
        </p:txBody>
      </p:sp>
      <p:sp>
        <p:nvSpPr>
          <p:cNvPr id="46" name="object 46"/>
          <p:cNvSpPr/>
          <p:nvPr/>
        </p:nvSpPr>
        <p:spPr>
          <a:xfrm>
            <a:off x="3201923" y="3669791"/>
            <a:ext cx="474345" cy="2030095"/>
          </a:xfrm>
          <a:custGeom>
            <a:avLst/>
            <a:gdLst/>
            <a:ahLst/>
            <a:cxnLst/>
            <a:rect l="l" t="t" r="r" b="b"/>
            <a:pathLst>
              <a:path w="474345" h="2030095">
                <a:moveTo>
                  <a:pt x="473963" y="0"/>
                </a:moveTo>
                <a:lnTo>
                  <a:pt x="0" y="0"/>
                </a:lnTo>
                <a:lnTo>
                  <a:pt x="0" y="2029967"/>
                </a:lnTo>
                <a:lnTo>
                  <a:pt x="473963" y="2029967"/>
                </a:lnTo>
                <a:lnTo>
                  <a:pt x="473963" y="0"/>
                </a:lnTo>
                <a:close/>
              </a:path>
            </a:pathLst>
          </a:custGeom>
          <a:solidFill>
            <a:srgbClr val="99CC00"/>
          </a:solidFill>
        </p:spPr>
        <p:txBody>
          <a:bodyPr wrap="square" lIns="0" tIns="0" rIns="0" bIns="0" rtlCol="0"/>
          <a:lstStyle/>
          <a:p>
            <a:endParaRPr/>
          </a:p>
        </p:txBody>
      </p:sp>
      <p:sp>
        <p:nvSpPr>
          <p:cNvPr id="47" name="object 47"/>
          <p:cNvSpPr/>
          <p:nvPr/>
        </p:nvSpPr>
        <p:spPr>
          <a:xfrm>
            <a:off x="3912108" y="3461003"/>
            <a:ext cx="474345" cy="2239010"/>
          </a:xfrm>
          <a:custGeom>
            <a:avLst/>
            <a:gdLst/>
            <a:ahLst/>
            <a:cxnLst/>
            <a:rect l="l" t="t" r="r" b="b"/>
            <a:pathLst>
              <a:path w="474345" h="2239010">
                <a:moveTo>
                  <a:pt x="473963" y="0"/>
                </a:moveTo>
                <a:lnTo>
                  <a:pt x="0" y="0"/>
                </a:lnTo>
                <a:lnTo>
                  <a:pt x="0" y="2238756"/>
                </a:lnTo>
                <a:lnTo>
                  <a:pt x="473963" y="2238756"/>
                </a:lnTo>
                <a:lnTo>
                  <a:pt x="473963" y="0"/>
                </a:lnTo>
                <a:close/>
              </a:path>
            </a:pathLst>
          </a:custGeom>
          <a:solidFill>
            <a:srgbClr val="99CC00"/>
          </a:solidFill>
        </p:spPr>
        <p:txBody>
          <a:bodyPr wrap="square" lIns="0" tIns="0" rIns="0" bIns="0" rtlCol="0"/>
          <a:lstStyle/>
          <a:p>
            <a:endParaRPr/>
          </a:p>
        </p:txBody>
      </p:sp>
      <p:sp>
        <p:nvSpPr>
          <p:cNvPr id="48" name="object 48"/>
          <p:cNvSpPr/>
          <p:nvPr/>
        </p:nvSpPr>
        <p:spPr>
          <a:xfrm>
            <a:off x="1069847" y="4974335"/>
            <a:ext cx="474345" cy="725805"/>
          </a:xfrm>
          <a:custGeom>
            <a:avLst/>
            <a:gdLst/>
            <a:ahLst/>
            <a:cxnLst/>
            <a:rect l="l" t="t" r="r" b="b"/>
            <a:pathLst>
              <a:path w="474344" h="725804">
                <a:moveTo>
                  <a:pt x="0" y="0"/>
                </a:moveTo>
                <a:lnTo>
                  <a:pt x="473964" y="0"/>
                </a:lnTo>
                <a:lnTo>
                  <a:pt x="473964" y="725423"/>
                </a:lnTo>
                <a:lnTo>
                  <a:pt x="0" y="725423"/>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1780032" y="4713732"/>
            <a:ext cx="474345" cy="986155"/>
          </a:xfrm>
          <a:custGeom>
            <a:avLst/>
            <a:gdLst/>
            <a:ahLst/>
            <a:cxnLst/>
            <a:rect l="l" t="t" r="r" b="b"/>
            <a:pathLst>
              <a:path w="474344" h="986154">
                <a:moveTo>
                  <a:pt x="0" y="0"/>
                </a:moveTo>
                <a:lnTo>
                  <a:pt x="473963" y="0"/>
                </a:lnTo>
                <a:lnTo>
                  <a:pt x="473963" y="986028"/>
                </a:lnTo>
                <a:lnTo>
                  <a:pt x="0" y="986028"/>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2490216" y="4131564"/>
            <a:ext cx="474345" cy="1568450"/>
          </a:xfrm>
          <a:custGeom>
            <a:avLst/>
            <a:gdLst/>
            <a:ahLst/>
            <a:cxnLst/>
            <a:rect l="l" t="t" r="r" b="b"/>
            <a:pathLst>
              <a:path w="474344" h="1568450">
                <a:moveTo>
                  <a:pt x="0" y="0"/>
                </a:moveTo>
                <a:lnTo>
                  <a:pt x="473963" y="0"/>
                </a:lnTo>
                <a:lnTo>
                  <a:pt x="473963" y="1568196"/>
                </a:lnTo>
                <a:lnTo>
                  <a:pt x="0" y="1568196"/>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3201923" y="3669791"/>
            <a:ext cx="474345" cy="2030095"/>
          </a:xfrm>
          <a:custGeom>
            <a:avLst/>
            <a:gdLst/>
            <a:ahLst/>
            <a:cxnLst/>
            <a:rect l="l" t="t" r="r" b="b"/>
            <a:pathLst>
              <a:path w="474345" h="2030095">
                <a:moveTo>
                  <a:pt x="0" y="0"/>
                </a:moveTo>
                <a:lnTo>
                  <a:pt x="473963" y="0"/>
                </a:lnTo>
                <a:lnTo>
                  <a:pt x="473963" y="2029967"/>
                </a:lnTo>
                <a:lnTo>
                  <a:pt x="0" y="2029967"/>
                </a:lnTo>
                <a:lnTo>
                  <a:pt x="0" y="0"/>
                </a:lnTo>
                <a:close/>
              </a:path>
            </a:pathLst>
          </a:custGeom>
          <a:ln w="9143">
            <a:solidFill>
              <a:srgbClr val="BEBEBE"/>
            </a:solidFill>
          </a:ln>
        </p:spPr>
        <p:txBody>
          <a:bodyPr wrap="square" lIns="0" tIns="0" rIns="0" bIns="0" rtlCol="0"/>
          <a:lstStyle/>
          <a:p>
            <a:endParaRPr/>
          </a:p>
        </p:txBody>
      </p:sp>
      <p:sp>
        <p:nvSpPr>
          <p:cNvPr id="52" name="object 52"/>
          <p:cNvSpPr/>
          <p:nvPr/>
        </p:nvSpPr>
        <p:spPr>
          <a:xfrm>
            <a:off x="3912108" y="3461003"/>
            <a:ext cx="474345" cy="2239010"/>
          </a:xfrm>
          <a:custGeom>
            <a:avLst/>
            <a:gdLst/>
            <a:ahLst/>
            <a:cxnLst/>
            <a:rect l="l" t="t" r="r" b="b"/>
            <a:pathLst>
              <a:path w="474345" h="2239010">
                <a:moveTo>
                  <a:pt x="0" y="0"/>
                </a:moveTo>
                <a:lnTo>
                  <a:pt x="473963" y="0"/>
                </a:lnTo>
                <a:lnTo>
                  <a:pt x="473963" y="2238756"/>
                </a:lnTo>
                <a:lnTo>
                  <a:pt x="0" y="2238756"/>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2490216" y="4128515"/>
            <a:ext cx="474345" cy="0"/>
          </a:xfrm>
          <a:custGeom>
            <a:avLst/>
            <a:gdLst/>
            <a:ahLst/>
            <a:cxnLst/>
            <a:rect l="l" t="t" r="r" b="b"/>
            <a:pathLst>
              <a:path w="474344">
                <a:moveTo>
                  <a:pt x="0" y="0"/>
                </a:moveTo>
                <a:lnTo>
                  <a:pt x="473963" y="0"/>
                </a:lnTo>
              </a:path>
            </a:pathLst>
          </a:custGeom>
          <a:ln w="6095">
            <a:solidFill>
              <a:srgbClr val="FFCC00"/>
            </a:solidFill>
          </a:ln>
        </p:spPr>
        <p:txBody>
          <a:bodyPr wrap="square" lIns="0" tIns="0" rIns="0" bIns="0" rtlCol="0"/>
          <a:lstStyle/>
          <a:p>
            <a:endParaRPr/>
          </a:p>
        </p:txBody>
      </p:sp>
      <p:sp>
        <p:nvSpPr>
          <p:cNvPr id="54" name="object 54"/>
          <p:cNvSpPr/>
          <p:nvPr/>
        </p:nvSpPr>
        <p:spPr>
          <a:xfrm>
            <a:off x="3201923" y="3593591"/>
            <a:ext cx="474345" cy="76200"/>
          </a:xfrm>
          <a:custGeom>
            <a:avLst/>
            <a:gdLst/>
            <a:ahLst/>
            <a:cxnLst/>
            <a:rect l="l" t="t" r="r" b="b"/>
            <a:pathLst>
              <a:path w="474345" h="76200">
                <a:moveTo>
                  <a:pt x="473963" y="0"/>
                </a:moveTo>
                <a:lnTo>
                  <a:pt x="0" y="0"/>
                </a:lnTo>
                <a:lnTo>
                  <a:pt x="0" y="76200"/>
                </a:lnTo>
                <a:lnTo>
                  <a:pt x="473963" y="76200"/>
                </a:lnTo>
                <a:lnTo>
                  <a:pt x="473963" y="0"/>
                </a:lnTo>
                <a:close/>
              </a:path>
            </a:pathLst>
          </a:custGeom>
          <a:solidFill>
            <a:srgbClr val="FFCC00"/>
          </a:solidFill>
        </p:spPr>
        <p:txBody>
          <a:bodyPr wrap="square" lIns="0" tIns="0" rIns="0" bIns="0" rtlCol="0"/>
          <a:lstStyle/>
          <a:p>
            <a:endParaRPr/>
          </a:p>
        </p:txBody>
      </p:sp>
      <p:sp>
        <p:nvSpPr>
          <p:cNvPr id="55" name="object 55"/>
          <p:cNvSpPr/>
          <p:nvPr/>
        </p:nvSpPr>
        <p:spPr>
          <a:xfrm>
            <a:off x="3912108" y="3232404"/>
            <a:ext cx="474345" cy="228600"/>
          </a:xfrm>
          <a:custGeom>
            <a:avLst/>
            <a:gdLst/>
            <a:ahLst/>
            <a:cxnLst/>
            <a:rect l="l" t="t" r="r" b="b"/>
            <a:pathLst>
              <a:path w="474345" h="228600">
                <a:moveTo>
                  <a:pt x="473963" y="0"/>
                </a:moveTo>
                <a:lnTo>
                  <a:pt x="0" y="0"/>
                </a:lnTo>
                <a:lnTo>
                  <a:pt x="0" y="228600"/>
                </a:lnTo>
                <a:lnTo>
                  <a:pt x="473963" y="228600"/>
                </a:lnTo>
                <a:lnTo>
                  <a:pt x="473963" y="0"/>
                </a:lnTo>
                <a:close/>
              </a:path>
            </a:pathLst>
          </a:custGeom>
          <a:solidFill>
            <a:srgbClr val="FFCC00"/>
          </a:solidFill>
        </p:spPr>
        <p:txBody>
          <a:bodyPr wrap="square" lIns="0" tIns="0" rIns="0" bIns="0" rtlCol="0"/>
          <a:lstStyle/>
          <a:p>
            <a:endParaRPr/>
          </a:p>
        </p:txBody>
      </p:sp>
      <p:sp>
        <p:nvSpPr>
          <p:cNvPr id="56" name="object 56"/>
          <p:cNvSpPr/>
          <p:nvPr/>
        </p:nvSpPr>
        <p:spPr>
          <a:xfrm>
            <a:off x="2485644" y="4120896"/>
            <a:ext cx="483234" cy="15240"/>
          </a:xfrm>
          <a:custGeom>
            <a:avLst/>
            <a:gdLst/>
            <a:ahLst/>
            <a:cxnLst/>
            <a:rect l="l" t="t" r="r" b="b"/>
            <a:pathLst>
              <a:path w="483235" h="15239">
                <a:moveTo>
                  <a:pt x="0" y="15240"/>
                </a:moveTo>
                <a:lnTo>
                  <a:pt x="483108" y="15240"/>
                </a:lnTo>
                <a:lnTo>
                  <a:pt x="483108" y="0"/>
                </a:lnTo>
                <a:lnTo>
                  <a:pt x="0" y="0"/>
                </a:lnTo>
                <a:lnTo>
                  <a:pt x="0" y="15240"/>
                </a:lnTo>
                <a:close/>
              </a:path>
            </a:pathLst>
          </a:custGeom>
          <a:solidFill>
            <a:srgbClr val="BEBEBE"/>
          </a:solidFill>
        </p:spPr>
        <p:txBody>
          <a:bodyPr wrap="square" lIns="0" tIns="0" rIns="0" bIns="0" rtlCol="0"/>
          <a:lstStyle/>
          <a:p>
            <a:endParaRPr/>
          </a:p>
        </p:txBody>
      </p:sp>
      <p:sp>
        <p:nvSpPr>
          <p:cNvPr id="57" name="object 57"/>
          <p:cNvSpPr/>
          <p:nvPr/>
        </p:nvSpPr>
        <p:spPr>
          <a:xfrm>
            <a:off x="3201923" y="3593591"/>
            <a:ext cx="474345" cy="76200"/>
          </a:xfrm>
          <a:custGeom>
            <a:avLst/>
            <a:gdLst/>
            <a:ahLst/>
            <a:cxnLst/>
            <a:rect l="l" t="t" r="r" b="b"/>
            <a:pathLst>
              <a:path w="474345" h="76200">
                <a:moveTo>
                  <a:pt x="0" y="0"/>
                </a:moveTo>
                <a:lnTo>
                  <a:pt x="473963" y="0"/>
                </a:lnTo>
                <a:lnTo>
                  <a:pt x="473963" y="76200"/>
                </a:lnTo>
                <a:lnTo>
                  <a:pt x="0" y="76200"/>
                </a:lnTo>
                <a:lnTo>
                  <a:pt x="0" y="0"/>
                </a:lnTo>
                <a:close/>
              </a:path>
            </a:pathLst>
          </a:custGeom>
          <a:ln w="9143">
            <a:solidFill>
              <a:srgbClr val="BEBEBE"/>
            </a:solidFill>
          </a:ln>
        </p:spPr>
        <p:txBody>
          <a:bodyPr wrap="square" lIns="0" tIns="0" rIns="0" bIns="0" rtlCol="0"/>
          <a:lstStyle/>
          <a:p>
            <a:endParaRPr/>
          </a:p>
        </p:txBody>
      </p:sp>
      <p:sp>
        <p:nvSpPr>
          <p:cNvPr id="58" name="object 58"/>
          <p:cNvSpPr/>
          <p:nvPr/>
        </p:nvSpPr>
        <p:spPr>
          <a:xfrm>
            <a:off x="3912108" y="3232404"/>
            <a:ext cx="474345" cy="228600"/>
          </a:xfrm>
          <a:custGeom>
            <a:avLst/>
            <a:gdLst/>
            <a:ahLst/>
            <a:cxnLst/>
            <a:rect l="l" t="t" r="r" b="b"/>
            <a:pathLst>
              <a:path w="474345" h="228600">
                <a:moveTo>
                  <a:pt x="0" y="0"/>
                </a:moveTo>
                <a:lnTo>
                  <a:pt x="473963" y="0"/>
                </a:lnTo>
                <a:lnTo>
                  <a:pt x="473963" y="228600"/>
                </a:lnTo>
                <a:lnTo>
                  <a:pt x="0" y="228600"/>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2490216" y="4123944"/>
            <a:ext cx="474345" cy="0"/>
          </a:xfrm>
          <a:custGeom>
            <a:avLst/>
            <a:gdLst/>
            <a:ahLst/>
            <a:cxnLst/>
            <a:rect l="l" t="t" r="r" b="b"/>
            <a:pathLst>
              <a:path w="474344">
                <a:moveTo>
                  <a:pt x="0" y="0"/>
                </a:moveTo>
                <a:lnTo>
                  <a:pt x="473963" y="0"/>
                </a:lnTo>
              </a:path>
            </a:pathLst>
          </a:custGeom>
          <a:ln w="3175">
            <a:solidFill>
              <a:srgbClr val="6666CC"/>
            </a:solidFill>
          </a:ln>
        </p:spPr>
        <p:txBody>
          <a:bodyPr wrap="square" lIns="0" tIns="0" rIns="0" bIns="0" rtlCol="0"/>
          <a:lstStyle/>
          <a:p>
            <a:endParaRPr/>
          </a:p>
        </p:txBody>
      </p:sp>
      <p:sp>
        <p:nvSpPr>
          <p:cNvPr id="60" name="object 60"/>
          <p:cNvSpPr/>
          <p:nvPr/>
        </p:nvSpPr>
        <p:spPr>
          <a:xfrm>
            <a:off x="3201923" y="3540252"/>
            <a:ext cx="474345" cy="53340"/>
          </a:xfrm>
          <a:custGeom>
            <a:avLst/>
            <a:gdLst/>
            <a:ahLst/>
            <a:cxnLst/>
            <a:rect l="l" t="t" r="r" b="b"/>
            <a:pathLst>
              <a:path w="474345" h="53339">
                <a:moveTo>
                  <a:pt x="0" y="53340"/>
                </a:moveTo>
                <a:lnTo>
                  <a:pt x="473963" y="53340"/>
                </a:lnTo>
                <a:lnTo>
                  <a:pt x="473963" y="0"/>
                </a:lnTo>
                <a:lnTo>
                  <a:pt x="0" y="0"/>
                </a:lnTo>
                <a:lnTo>
                  <a:pt x="0" y="53340"/>
                </a:lnTo>
                <a:close/>
              </a:path>
            </a:pathLst>
          </a:custGeom>
          <a:solidFill>
            <a:srgbClr val="6666CC"/>
          </a:solidFill>
        </p:spPr>
        <p:txBody>
          <a:bodyPr wrap="square" lIns="0" tIns="0" rIns="0" bIns="0" rtlCol="0"/>
          <a:lstStyle/>
          <a:p>
            <a:endParaRPr/>
          </a:p>
        </p:txBody>
      </p:sp>
      <p:sp>
        <p:nvSpPr>
          <p:cNvPr id="61" name="object 61"/>
          <p:cNvSpPr/>
          <p:nvPr/>
        </p:nvSpPr>
        <p:spPr>
          <a:xfrm>
            <a:off x="3912108" y="3022092"/>
            <a:ext cx="474345" cy="210820"/>
          </a:xfrm>
          <a:custGeom>
            <a:avLst/>
            <a:gdLst/>
            <a:ahLst/>
            <a:cxnLst/>
            <a:rect l="l" t="t" r="r" b="b"/>
            <a:pathLst>
              <a:path w="474345" h="210819">
                <a:moveTo>
                  <a:pt x="473963" y="0"/>
                </a:moveTo>
                <a:lnTo>
                  <a:pt x="0" y="0"/>
                </a:lnTo>
                <a:lnTo>
                  <a:pt x="0" y="210312"/>
                </a:lnTo>
                <a:lnTo>
                  <a:pt x="473963" y="210312"/>
                </a:lnTo>
                <a:lnTo>
                  <a:pt x="473963" y="0"/>
                </a:lnTo>
                <a:close/>
              </a:path>
            </a:pathLst>
          </a:custGeom>
          <a:solidFill>
            <a:srgbClr val="6666CC"/>
          </a:solidFill>
        </p:spPr>
        <p:txBody>
          <a:bodyPr wrap="square" lIns="0" tIns="0" rIns="0" bIns="0" rtlCol="0"/>
          <a:lstStyle/>
          <a:p>
            <a:endParaRPr/>
          </a:p>
        </p:txBody>
      </p:sp>
      <p:sp>
        <p:nvSpPr>
          <p:cNvPr id="62" name="object 62"/>
          <p:cNvSpPr/>
          <p:nvPr/>
        </p:nvSpPr>
        <p:spPr>
          <a:xfrm>
            <a:off x="2485644" y="4117847"/>
            <a:ext cx="483234" cy="12700"/>
          </a:xfrm>
          <a:custGeom>
            <a:avLst/>
            <a:gdLst/>
            <a:ahLst/>
            <a:cxnLst/>
            <a:rect l="l" t="t" r="r" b="b"/>
            <a:pathLst>
              <a:path w="483235" h="12700">
                <a:moveTo>
                  <a:pt x="0" y="12192"/>
                </a:moveTo>
                <a:lnTo>
                  <a:pt x="483108" y="12192"/>
                </a:lnTo>
                <a:lnTo>
                  <a:pt x="483108" y="0"/>
                </a:lnTo>
                <a:lnTo>
                  <a:pt x="0" y="0"/>
                </a:lnTo>
                <a:lnTo>
                  <a:pt x="0" y="12192"/>
                </a:lnTo>
                <a:close/>
              </a:path>
            </a:pathLst>
          </a:custGeom>
          <a:solidFill>
            <a:srgbClr val="BEBEBE"/>
          </a:solidFill>
        </p:spPr>
        <p:txBody>
          <a:bodyPr wrap="square" lIns="0" tIns="0" rIns="0" bIns="0" rtlCol="0"/>
          <a:lstStyle/>
          <a:p>
            <a:endParaRPr/>
          </a:p>
        </p:txBody>
      </p:sp>
      <p:sp>
        <p:nvSpPr>
          <p:cNvPr id="63" name="object 63"/>
          <p:cNvSpPr/>
          <p:nvPr/>
        </p:nvSpPr>
        <p:spPr>
          <a:xfrm>
            <a:off x="3201923" y="3540252"/>
            <a:ext cx="474345" cy="53340"/>
          </a:xfrm>
          <a:custGeom>
            <a:avLst/>
            <a:gdLst/>
            <a:ahLst/>
            <a:cxnLst/>
            <a:rect l="l" t="t" r="r" b="b"/>
            <a:pathLst>
              <a:path w="474345" h="53339">
                <a:moveTo>
                  <a:pt x="0" y="0"/>
                </a:moveTo>
                <a:lnTo>
                  <a:pt x="473963" y="0"/>
                </a:lnTo>
                <a:lnTo>
                  <a:pt x="473963" y="53339"/>
                </a:lnTo>
                <a:lnTo>
                  <a:pt x="0" y="53339"/>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3912108" y="3022092"/>
            <a:ext cx="474345" cy="210820"/>
          </a:xfrm>
          <a:custGeom>
            <a:avLst/>
            <a:gdLst/>
            <a:ahLst/>
            <a:cxnLst/>
            <a:rect l="l" t="t" r="r" b="b"/>
            <a:pathLst>
              <a:path w="474345" h="210819">
                <a:moveTo>
                  <a:pt x="0" y="0"/>
                </a:moveTo>
                <a:lnTo>
                  <a:pt x="473963" y="0"/>
                </a:lnTo>
                <a:lnTo>
                  <a:pt x="473963" y="210312"/>
                </a:lnTo>
                <a:lnTo>
                  <a:pt x="0" y="210312"/>
                </a:lnTo>
                <a:lnTo>
                  <a:pt x="0" y="0"/>
                </a:lnTo>
                <a:close/>
              </a:path>
            </a:pathLst>
          </a:custGeom>
          <a:ln w="9144">
            <a:solidFill>
              <a:srgbClr val="BEBEBE"/>
            </a:solidFill>
          </a:ln>
        </p:spPr>
        <p:txBody>
          <a:bodyPr wrap="square" lIns="0" tIns="0" rIns="0" bIns="0" rtlCol="0"/>
          <a:lstStyle/>
          <a:p>
            <a:endParaRPr/>
          </a:p>
        </p:txBody>
      </p:sp>
      <p:sp>
        <p:nvSpPr>
          <p:cNvPr id="65" name="object 65"/>
          <p:cNvSpPr/>
          <p:nvPr/>
        </p:nvSpPr>
        <p:spPr>
          <a:xfrm>
            <a:off x="950975" y="2304288"/>
            <a:ext cx="0" cy="3395979"/>
          </a:xfrm>
          <a:custGeom>
            <a:avLst/>
            <a:gdLst/>
            <a:ahLst/>
            <a:cxnLst/>
            <a:rect l="l" t="t" r="r" b="b"/>
            <a:pathLst>
              <a:path h="3395979">
                <a:moveTo>
                  <a:pt x="0" y="3395472"/>
                </a:moveTo>
                <a:lnTo>
                  <a:pt x="0" y="0"/>
                </a:lnTo>
              </a:path>
            </a:pathLst>
          </a:custGeom>
          <a:ln w="9144">
            <a:solidFill>
              <a:srgbClr val="666666"/>
            </a:solidFill>
          </a:ln>
        </p:spPr>
        <p:txBody>
          <a:bodyPr wrap="square" lIns="0" tIns="0" rIns="0" bIns="0" rtlCol="0"/>
          <a:lstStyle/>
          <a:p>
            <a:endParaRPr/>
          </a:p>
        </p:txBody>
      </p:sp>
      <p:sp>
        <p:nvSpPr>
          <p:cNvPr id="66" name="object 66"/>
          <p:cNvSpPr/>
          <p:nvPr/>
        </p:nvSpPr>
        <p:spPr>
          <a:xfrm>
            <a:off x="950975" y="569975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7" name="object 67"/>
          <p:cNvSpPr/>
          <p:nvPr/>
        </p:nvSpPr>
        <p:spPr>
          <a:xfrm>
            <a:off x="950975" y="502157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8" name="object 68"/>
          <p:cNvSpPr/>
          <p:nvPr/>
        </p:nvSpPr>
        <p:spPr>
          <a:xfrm>
            <a:off x="950975" y="434187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9" name="object 69"/>
          <p:cNvSpPr/>
          <p:nvPr/>
        </p:nvSpPr>
        <p:spPr>
          <a:xfrm>
            <a:off x="950975" y="366217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0" name="object 70"/>
          <p:cNvSpPr/>
          <p:nvPr/>
        </p:nvSpPr>
        <p:spPr>
          <a:xfrm>
            <a:off x="950975" y="298246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1" name="object 71"/>
          <p:cNvSpPr/>
          <p:nvPr/>
        </p:nvSpPr>
        <p:spPr>
          <a:xfrm>
            <a:off x="950975" y="230428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2" name="object 72"/>
          <p:cNvSpPr/>
          <p:nvPr/>
        </p:nvSpPr>
        <p:spPr>
          <a:xfrm>
            <a:off x="950975" y="5699759"/>
            <a:ext cx="3554095" cy="0"/>
          </a:xfrm>
          <a:custGeom>
            <a:avLst/>
            <a:gdLst/>
            <a:ahLst/>
            <a:cxnLst/>
            <a:rect l="l" t="t" r="r" b="b"/>
            <a:pathLst>
              <a:path w="3554095">
                <a:moveTo>
                  <a:pt x="0" y="0"/>
                </a:moveTo>
                <a:lnTo>
                  <a:pt x="3553968" y="0"/>
                </a:lnTo>
              </a:path>
            </a:pathLst>
          </a:custGeom>
          <a:ln w="9144">
            <a:solidFill>
              <a:srgbClr val="666666"/>
            </a:solidFill>
          </a:ln>
        </p:spPr>
        <p:txBody>
          <a:bodyPr wrap="square" lIns="0" tIns="0" rIns="0" bIns="0" rtlCol="0"/>
          <a:lstStyle/>
          <a:p>
            <a:endParaRPr/>
          </a:p>
        </p:txBody>
      </p:sp>
      <p:sp>
        <p:nvSpPr>
          <p:cNvPr id="73" name="object 73"/>
          <p:cNvSpPr txBox="1"/>
          <p:nvPr/>
        </p:nvSpPr>
        <p:spPr>
          <a:xfrm>
            <a:off x="526491" y="489775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4" name="object 74"/>
          <p:cNvSpPr txBox="1"/>
          <p:nvPr/>
        </p:nvSpPr>
        <p:spPr>
          <a:xfrm>
            <a:off x="526491" y="421830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5" name="object 75"/>
          <p:cNvSpPr txBox="1"/>
          <p:nvPr/>
        </p:nvSpPr>
        <p:spPr>
          <a:xfrm>
            <a:off x="526491" y="3538982"/>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76" name="object 76"/>
          <p:cNvSpPr txBox="1"/>
          <p:nvPr/>
        </p:nvSpPr>
        <p:spPr>
          <a:xfrm>
            <a:off x="526491" y="2859532"/>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77" name="object 77"/>
          <p:cNvSpPr txBox="1"/>
          <p:nvPr/>
        </p:nvSpPr>
        <p:spPr>
          <a:xfrm>
            <a:off x="526491" y="2180463"/>
            <a:ext cx="4849495" cy="235585"/>
          </a:xfrm>
          <a:prstGeom prst="rect">
            <a:avLst/>
          </a:prstGeom>
        </p:spPr>
        <p:txBody>
          <a:bodyPr vert="horz" wrap="square" lIns="0" tIns="0" rIns="0" bIns="0" rtlCol="0">
            <a:spAutoFit/>
          </a:bodyPr>
          <a:lstStyle/>
          <a:p>
            <a:pPr marL="12700">
              <a:lnSpc>
                <a:spcPct val="100000"/>
              </a:lnSpc>
              <a:tabLst>
                <a:tab pos="4638040" algn="l"/>
              </a:tabLst>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	</a:t>
            </a:r>
            <a:r>
              <a:rPr sz="1400" b="0" spc="-5" dirty="0">
                <a:latin typeface="Univers for BP Light"/>
                <a:cs typeface="Univers for BP Light"/>
              </a:rPr>
              <a:t>10</a:t>
            </a:r>
            <a:endParaRPr sz="1400">
              <a:latin typeface="Univers for BP Light"/>
              <a:cs typeface="Univers for BP Light"/>
            </a:endParaRPr>
          </a:p>
        </p:txBody>
      </p:sp>
      <p:sp>
        <p:nvSpPr>
          <p:cNvPr id="78" name="object 78"/>
          <p:cNvSpPr txBox="1"/>
          <p:nvPr/>
        </p:nvSpPr>
        <p:spPr>
          <a:xfrm>
            <a:off x="520700" y="5579871"/>
            <a:ext cx="5218430" cy="769620"/>
          </a:xfrm>
          <a:prstGeom prst="rect">
            <a:avLst/>
          </a:prstGeom>
        </p:spPr>
        <p:txBody>
          <a:bodyPr vert="horz" wrap="square" lIns="0" tIns="0" rIns="0" bIns="0" rtlCol="0">
            <a:spAutoFit/>
          </a:bodyPr>
          <a:lstStyle/>
          <a:p>
            <a:pPr marL="18415">
              <a:lnSpc>
                <a:spcPct val="100000"/>
              </a:lnSpc>
              <a:tabLst>
                <a:tab pos="4742815" algn="l"/>
              </a:tabLst>
            </a:pPr>
            <a:r>
              <a:rPr sz="1400" b="0" spc="-5" dirty="0">
                <a:latin typeface="Univers for BP Light"/>
                <a:cs typeface="Univers for BP Light"/>
              </a:rPr>
              <a:t>0.0	</a:t>
            </a:r>
            <a:r>
              <a:rPr sz="1400" b="0" dirty="0">
                <a:latin typeface="Univers for BP Light"/>
                <a:cs typeface="Univers for BP Light"/>
              </a:rPr>
              <a:t>0</a:t>
            </a:r>
            <a:endParaRPr sz="1400">
              <a:latin typeface="Univers for BP Light"/>
              <a:cs typeface="Univers for BP Light"/>
            </a:endParaRPr>
          </a:p>
          <a:p>
            <a:pPr marL="588010">
              <a:lnSpc>
                <a:spcPct val="100000"/>
              </a:lnSpc>
              <a:spcBef>
                <a:spcPts val="140"/>
              </a:spcBef>
              <a:tabLst>
                <a:tab pos="1298575" algn="l"/>
                <a:tab pos="2009139" algn="l"/>
                <a:tab pos="2720340" algn="l"/>
                <a:tab pos="3430904" algn="l"/>
                <a:tab pos="4808855" algn="l"/>
              </a:tabLst>
            </a:pPr>
            <a:r>
              <a:rPr sz="1400" b="0" spc="-5" dirty="0">
                <a:latin typeface="Univers for BP Light"/>
                <a:cs typeface="Univers for BP Light"/>
              </a:rPr>
              <a:t>200</a:t>
            </a:r>
            <a:r>
              <a:rPr sz="1400" b="0" dirty="0">
                <a:latin typeface="Univers for BP Light"/>
                <a:cs typeface="Univers for BP Light"/>
              </a:rPr>
              <a:t>0	</a:t>
            </a:r>
            <a:r>
              <a:rPr sz="1400" b="0" spc="-5" dirty="0">
                <a:latin typeface="Univers for BP Light"/>
                <a:cs typeface="Univers for BP Light"/>
              </a:rPr>
              <a:t>201</a:t>
            </a:r>
            <a:r>
              <a:rPr sz="1400" b="0" dirty="0">
                <a:latin typeface="Univers for BP Light"/>
                <a:cs typeface="Univers for BP Light"/>
              </a:rPr>
              <a:t>0	</a:t>
            </a:r>
            <a:r>
              <a:rPr sz="1400" b="0" spc="-5" dirty="0">
                <a:latin typeface="Univers for BP Light"/>
                <a:cs typeface="Univers for BP Light"/>
              </a:rPr>
              <a:t>202</a:t>
            </a:r>
            <a:r>
              <a:rPr sz="1400" b="0" dirty="0">
                <a:latin typeface="Univers for BP Light"/>
                <a:cs typeface="Univers for BP Light"/>
              </a:rPr>
              <a:t>0	</a:t>
            </a:r>
            <a:r>
              <a:rPr sz="1400" b="0" spc="-5" dirty="0">
                <a:latin typeface="Univers for BP Light"/>
                <a:cs typeface="Univers for BP Light"/>
              </a:rPr>
              <a:t>203</a:t>
            </a:r>
            <a:r>
              <a:rPr sz="1400" b="0" dirty="0">
                <a:latin typeface="Univers for BP Light"/>
                <a:cs typeface="Univers for BP Light"/>
              </a:rPr>
              <a:t>0	</a:t>
            </a:r>
            <a:r>
              <a:rPr sz="1400" b="0" spc="-5" dirty="0">
                <a:latin typeface="Univers for BP Light"/>
                <a:cs typeface="Univers for BP Light"/>
              </a:rPr>
              <a:t>204</a:t>
            </a:r>
            <a:r>
              <a:rPr sz="1400" b="0" dirty="0">
                <a:latin typeface="Univers for BP Light"/>
                <a:cs typeface="Univers for BP Light"/>
              </a:rPr>
              <a:t>0	</a:t>
            </a:r>
            <a:r>
              <a:rPr sz="1400" b="0" spc="-5" dirty="0">
                <a:latin typeface="Univers for BP Light"/>
                <a:cs typeface="Univers for BP Light"/>
              </a:rPr>
              <a:t>2000</a:t>
            </a:r>
            <a:endParaRPr sz="1400">
              <a:latin typeface="Univers for BP Light"/>
              <a:cs typeface="Univers for BP Light"/>
            </a:endParaRPr>
          </a:p>
          <a:p>
            <a:pPr marL="12700">
              <a:lnSpc>
                <a:spcPct val="100000"/>
              </a:lnSpc>
              <a:spcBef>
                <a:spcPts val="950"/>
              </a:spcBef>
            </a:pPr>
            <a:r>
              <a:rPr sz="1200" b="0" dirty="0">
                <a:solidFill>
                  <a:srgbClr val="666666"/>
                </a:solidFill>
                <a:latin typeface="Univers for BP Light"/>
                <a:cs typeface="Univers for BP Light"/>
              </a:rPr>
              <a:t>*ICE </a:t>
            </a:r>
            <a:r>
              <a:rPr sz="1200" b="0" spc="-5" dirty="0">
                <a:solidFill>
                  <a:srgbClr val="666666"/>
                </a:solidFill>
                <a:latin typeface="Univers for BP Light"/>
                <a:cs typeface="Univers for BP Light"/>
              </a:rPr>
              <a:t>vehicles </a:t>
            </a:r>
            <a:r>
              <a:rPr sz="1200" b="0" dirty="0">
                <a:solidFill>
                  <a:srgbClr val="666666"/>
                </a:solidFill>
                <a:latin typeface="Univers for BP Light"/>
                <a:cs typeface="Univers for BP Light"/>
              </a:rPr>
              <a:t>includes </a:t>
            </a:r>
            <a:r>
              <a:rPr sz="1200" b="0" spc="-5" dirty="0">
                <a:solidFill>
                  <a:srgbClr val="666666"/>
                </a:solidFill>
                <a:latin typeface="Univers for BP Light"/>
                <a:cs typeface="Univers for BP Light"/>
              </a:rPr>
              <a:t>hybrid vehicles </a:t>
            </a:r>
            <a:r>
              <a:rPr sz="1200" b="0" dirty="0">
                <a:solidFill>
                  <a:srgbClr val="666666"/>
                </a:solidFill>
                <a:latin typeface="Univers for BP Light"/>
                <a:cs typeface="Univers for BP Light"/>
              </a:rPr>
              <a:t>which do not plug into the power</a:t>
            </a:r>
            <a:r>
              <a:rPr sz="1200" b="0" spc="-22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grid</a:t>
            </a:r>
            <a:endParaRPr sz="1200">
              <a:latin typeface="Univers for BP Light"/>
              <a:cs typeface="Univers for BP Light"/>
            </a:endParaRPr>
          </a:p>
        </p:txBody>
      </p:sp>
      <p:sp>
        <p:nvSpPr>
          <p:cNvPr id="79" name="object 79"/>
          <p:cNvSpPr/>
          <p:nvPr/>
        </p:nvSpPr>
        <p:spPr>
          <a:xfrm>
            <a:off x="1322832" y="2406395"/>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6666CC"/>
          </a:solidFill>
        </p:spPr>
        <p:txBody>
          <a:bodyPr wrap="square" lIns="0" tIns="0" rIns="0" bIns="0" rtlCol="0"/>
          <a:lstStyle/>
          <a:p>
            <a:endParaRPr/>
          </a:p>
        </p:txBody>
      </p:sp>
      <p:sp>
        <p:nvSpPr>
          <p:cNvPr id="80" name="object 80"/>
          <p:cNvSpPr/>
          <p:nvPr/>
        </p:nvSpPr>
        <p:spPr>
          <a:xfrm>
            <a:off x="1322832" y="2406395"/>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81" name="object 81"/>
          <p:cNvSpPr/>
          <p:nvPr/>
        </p:nvSpPr>
        <p:spPr>
          <a:xfrm>
            <a:off x="1322832" y="2688335"/>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82" name="object 82"/>
          <p:cNvSpPr/>
          <p:nvPr/>
        </p:nvSpPr>
        <p:spPr>
          <a:xfrm>
            <a:off x="1322832" y="2688335"/>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83" name="object 83"/>
          <p:cNvSpPr txBox="1"/>
          <p:nvPr/>
        </p:nvSpPr>
        <p:spPr>
          <a:xfrm>
            <a:off x="1451610" y="2330450"/>
            <a:ext cx="1280160" cy="51879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Battery</a:t>
            </a:r>
            <a:r>
              <a:rPr sz="1400" spc="-55" dirty="0">
                <a:latin typeface="Univers for BP"/>
                <a:cs typeface="Univers for BP"/>
              </a:rPr>
              <a:t> </a:t>
            </a:r>
            <a:r>
              <a:rPr sz="1400" spc="-5" dirty="0">
                <a:latin typeface="Univers for BP"/>
                <a:cs typeface="Univers for BP"/>
              </a:rPr>
              <a:t>electric</a:t>
            </a:r>
            <a:endParaRPr sz="1400">
              <a:latin typeface="Univers for BP"/>
              <a:cs typeface="Univers for BP"/>
            </a:endParaRPr>
          </a:p>
          <a:p>
            <a:pPr marL="12700">
              <a:lnSpc>
                <a:spcPct val="100000"/>
              </a:lnSpc>
              <a:spcBef>
                <a:spcPts val="550"/>
              </a:spcBef>
            </a:pPr>
            <a:r>
              <a:rPr sz="1400" spc="-5" dirty="0">
                <a:latin typeface="Univers for BP"/>
                <a:cs typeface="Univers for BP"/>
              </a:rPr>
              <a:t>Plug-in</a:t>
            </a:r>
            <a:r>
              <a:rPr sz="1400" spc="-65" dirty="0">
                <a:latin typeface="Univers for BP"/>
                <a:cs typeface="Univers for BP"/>
              </a:rPr>
              <a:t> </a:t>
            </a:r>
            <a:r>
              <a:rPr sz="1400" spc="-5" dirty="0">
                <a:latin typeface="Univers for BP"/>
                <a:cs typeface="Univers for BP"/>
              </a:rPr>
              <a:t>hybrid</a:t>
            </a:r>
            <a:endParaRPr sz="1400">
              <a:latin typeface="Univers for BP"/>
              <a:cs typeface="Univers for BP"/>
            </a:endParaRPr>
          </a:p>
        </p:txBody>
      </p:sp>
      <p:sp>
        <p:nvSpPr>
          <p:cNvPr id="84" name="object 84"/>
          <p:cNvSpPr/>
          <p:nvPr/>
        </p:nvSpPr>
        <p:spPr>
          <a:xfrm>
            <a:off x="1322832" y="2971800"/>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85" name="object 85"/>
          <p:cNvSpPr/>
          <p:nvPr/>
        </p:nvSpPr>
        <p:spPr>
          <a:xfrm>
            <a:off x="1322832" y="2971800"/>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86" name="object 86"/>
          <p:cNvSpPr txBox="1"/>
          <p:nvPr/>
        </p:nvSpPr>
        <p:spPr>
          <a:xfrm>
            <a:off x="1451610" y="2896996"/>
            <a:ext cx="40259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I</a:t>
            </a:r>
            <a:r>
              <a:rPr sz="1400" dirty="0">
                <a:latin typeface="Univers for BP"/>
                <a:cs typeface="Univers for BP"/>
              </a:rPr>
              <a:t>C</a:t>
            </a:r>
            <a:r>
              <a:rPr sz="1400" spc="-10" dirty="0">
                <a:latin typeface="Univers for BP"/>
                <a:cs typeface="Univers for BP"/>
              </a:rPr>
              <a:t>E</a:t>
            </a:r>
            <a:r>
              <a:rPr sz="1400" dirty="0">
                <a:latin typeface="Univers for BP"/>
                <a:cs typeface="Univers for BP"/>
              </a:rPr>
              <a:t>*</a:t>
            </a:r>
            <a:endParaRPr sz="1400">
              <a:latin typeface="Univers for BP"/>
              <a:cs typeface="Univers for BP"/>
            </a:endParaRPr>
          </a:p>
        </p:txBody>
      </p:sp>
      <p:sp>
        <p:nvSpPr>
          <p:cNvPr id="87" name="object 87"/>
          <p:cNvSpPr/>
          <p:nvPr/>
        </p:nvSpPr>
        <p:spPr>
          <a:xfrm>
            <a:off x="2365248" y="3081527"/>
            <a:ext cx="0" cy="2623820"/>
          </a:xfrm>
          <a:custGeom>
            <a:avLst/>
            <a:gdLst/>
            <a:ahLst/>
            <a:cxnLst/>
            <a:rect l="l" t="t" r="r" b="b"/>
            <a:pathLst>
              <a:path h="2623820">
                <a:moveTo>
                  <a:pt x="0" y="0"/>
                </a:moveTo>
                <a:lnTo>
                  <a:pt x="0" y="2623718"/>
                </a:lnTo>
              </a:path>
            </a:pathLst>
          </a:custGeom>
          <a:ln w="9144">
            <a:solidFill>
              <a:srgbClr val="4D4D4D"/>
            </a:solidFill>
            <a:prstDash val="sysDash"/>
          </a:ln>
        </p:spPr>
        <p:txBody>
          <a:bodyPr wrap="square" lIns="0" tIns="0" rIns="0" bIns="0" rtlCol="0"/>
          <a:lstStyle/>
          <a:p>
            <a:endParaRPr/>
          </a:p>
        </p:txBody>
      </p:sp>
      <p:sp>
        <p:nvSpPr>
          <p:cNvPr id="88" name="object 88"/>
          <p:cNvSpPr txBox="1"/>
          <p:nvPr/>
        </p:nvSpPr>
        <p:spPr>
          <a:xfrm>
            <a:off x="492048" y="1187450"/>
            <a:ext cx="8421370" cy="808355"/>
          </a:xfrm>
          <a:prstGeom prst="rect">
            <a:avLst/>
          </a:prstGeom>
        </p:spPr>
        <p:txBody>
          <a:bodyPr vert="horz" wrap="square" lIns="0" tIns="0" rIns="0" bIns="0" rtlCol="0">
            <a:spAutoFit/>
          </a:bodyPr>
          <a:lstStyle/>
          <a:p>
            <a:pPr marL="546100">
              <a:lnSpc>
                <a:spcPct val="100000"/>
              </a:lnSpc>
              <a:tabLst>
                <a:tab pos="5576570" algn="l"/>
              </a:tabLst>
            </a:pPr>
            <a:r>
              <a:rPr sz="2700" spc="-7" baseline="1543" dirty="0">
                <a:latin typeface="Univers for BP"/>
                <a:cs typeface="Univers for BP"/>
              </a:rPr>
              <a:t>Passenger </a:t>
            </a:r>
            <a:r>
              <a:rPr sz="2700" baseline="1543" dirty="0">
                <a:latin typeface="Univers for BP"/>
                <a:cs typeface="Univers for BP"/>
              </a:rPr>
              <a:t>car parc</a:t>
            </a:r>
            <a:r>
              <a:rPr sz="2700" spc="7" baseline="1543" dirty="0">
                <a:latin typeface="Univers for BP"/>
                <a:cs typeface="Univers for BP"/>
              </a:rPr>
              <a:t> </a:t>
            </a:r>
            <a:r>
              <a:rPr sz="2700" baseline="1543" dirty="0">
                <a:latin typeface="Univers for BP"/>
                <a:cs typeface="Univers for BP"/>
              </a:rPr>
              <a:t>by</a:t>
            </a:r>
            <a:r>
              <a:rPr sz="2700" spc="7" baseline="1543" dirty="0">
                <a:latin typeface="Univers for BP"/>
                <a:cs typeface="Univers for BP"/>
              </a:rPr>
              <a:t> </a:t>
            </a:r>
            <a:r>
              <a:rPr sz="2700" baseline="1543" dirty="0">
                <a:latin typeface="Univers for BP"/>
                <a:cs typeface="Univers for BP"/>
              </a:rPr>
              <a:t>type	</a:t>
            </a:r>
            <a:r>
              <a:rPr sz="1800" spc="-5" dirty="0">
                <a:latin typeface="Univers for BP"/>
                <a:cs typeface="Univers for BP"/>
              </a:rPr>
              <a:t>Fuel </a:t>
            </a:r>
            <a:r>
              <a:rPr sz="1800" dirty="0">
                <a:latin typeface="Univers for BP"/>
                <a:cs typeface="Univers for BP"/>
              </a:rPr>
              <a:t>economy of new</a:t>
            </a:r>
            <a:r>
              <a:rPr sz="1800" spc="-75" dirty="0">
                <a:latin typeface="Univers for BP"/>
                <a:cs typeface="Univers for BP"/>
              </a:rPr>
              <a:t> </a:t>
            </a:r>
            <a:r>
              <a:rPr sz="1800" spc="-5" dirty="0">
                <a:latin typeface="Univers for BP"/>
                <a:cs typeface="Univers for BP"/>
              </a:rPr>
              <a:t>cars</a:t>
            </a:r>
            <a:endParaRPr sz="1800">
              <a:latin typeface="Univers for BP"/>
              <a:cs typeface="Univers for BP"/>
            </a:endParaRPr>
          </a:p>
          <a:p>
            <a:pPr>
              <a:lnSpc>
                <a:spcPct val="100000"/>
              </a:lnSpc>
              <a:spcBef>
                <a:spcPts val="45"/>
              </a:spcBef>
            </a:pPr>
            <a:endParaRPr sz="2150">
              <a:latin typeface="Times New Roman"/>
              <a:cs typeface="Times New Roman"/>
            </a:endParaRPr>
          </a:p>
          <a:p>
            <a:pPr marL="12700">
              <a:lnSpc>
                <a:spcPct val="100000"/>
              </a:lnSpc>
              <a:spcBef>
                <a:spcPts val="5"/>
              </a:spcBef>
              <a:tabLst>
                <a:tab pos="4881245" algn="l"/>
              </a:tabLst>
            </a:pPr>
            <a:r>
              <a:rPr sz="1400" b="0" spc="-5" dirty="0">
                <a:latin typeface="Univers for BP Light"/>
                <a:cs typeface="Univers for BP Light"/>
              </a:rPr>
              <a:t>Billions of</a:t>
            </a:r>
            <a:r>
              <a:rPr sz="1400" b="0" spc="-15" dirty="0">
                <a:latin typeface="Univers for BP Light"/>
                <a:cs typeface="Univers for BP Light"/>
              </a:rPr>
              <a:t> </a:t>
            </a:r>
            <a:r>
              <a:rPr sz="1400" b="0" dirty="0">
                <a:latin typeface="Univers for BP Light"/>
                <a:cs typeface="Univers for BP Light"/>
              </a:rPr>
              <a:t>vehicles	</a:t>
            </a:r>
            <a:r>
              <a:rPr sz="2100" b="0" baseline="1984" dirty="0">
                <a:latin typeface="Univers for BP Light"/>
                <a:cs typeface="Univers for BP Light"/>
              </a:rPr>
              <a:t>Litres/100km**</a:t>
            </a:r>
            <a:endParaRPr sz="2100" baseline="1984">
              <a:latin typeface="Univers for BP Light"/>
              <a:cs typeface="Univers for BP Light"/>
            </a:endParaRPr>
          </a:p>
        </p:txBody>
      </p:sp>
      <p:sp>
        <p:nvSpPr>
          <p:cNvPr id="89" name="object 89"/>
          <p:cNvSpPr/>
          <p:nvPr/>
        </p:nvSpPr>
        <p:spPr>
          <a:xfrm>
            <a:off x="7016495" y="2793492"/>
            <a:ext cx="0" cy="2897505"/>
          </a:xfrm>
          <a:custGeom>
            <a:avLst/>
            <a:gdLst/>
            <a:ahLst/>
            <a:cxnLst/>
            <a:rect l="l" t="t" r="r" b="b"/>
            <a:pathLst>
              <a:path h="2897504">
                <a:moveTo>
                  <a:pt x="0" y="0"/>
                </a:moveTo>
                <a:lnTo>
                  <a:pt x="0" y="2896997"/>
                </a:lnTo>
              </a:path>
            </a:pathLst>
          </a:custGeom>
          <a:ln w="9144">
            <a:solidFill>
              <a:srgbClr val="4D4D4D"/>
            </a:solidFill>
            <a:prstDash val="sysDash"/>
          </a:ln>
        </p:spPr>
        <p:txBody>
          <a:bodyPr wrap="square" lIns="0" tIns="0" rIns="0" bIns="0" rtlCol="0"/>
          <a:lstStyle/>
          <a:p>
            <a:endParaRPr/>
          </a:p>
        </p:txBody>
      </p:sp>
      <p:sp>
        <p:nvSpPr>
          <p:cNvPr id="90" name="object 90"/>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91" name="object 91"/>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92" name="object 92"/>
          <p:cNvSpPr txBox="1"/>
          <p:nvPr/>
        </p:nvSpPr>
        <p:spPr>
          <a:xfrm>
            <a:off x="520700" y="6321653"/>
            <a:ext cx="4536440" cy="480059"/>
          </a:xfrm>
          <a:prstGeom prst="rect">
            <a:avLst/>
          </a:prstGeom>
        </p:spPr>
        <p:txBody>
          <a:bodyPr vert="horz" wrap="square" lIns="0" tIns="6985" rIns="0" bIns="0" rtlCol="0">
            <a:spAutoFit/>
          </a:bodyPr>
          <a:lstStyle/>
          <a:p>
            <a:pPr marL="12700">
              <a:lnSpc>
                <a:spcPct val="100000"/>
              </a:lnSpc>
              <a:spcBef>
                <a:spcPts val="55"/>
              </a:spcBef>
            </a:pPr>
            <a:r>
              <a:rPr sz="1200" b="0" dirty="0">
                <a:solidFill>
                  <a:srgbClr val="666666"/>
                </a:solidFill>
                <a:latin typeface="Univers for BP Light"/>
                <a:cs typeface="Univers for BP Light"/>
              </a:rPr>
              <a:t>**Based on the </a:t>
            </a:r>
            <a:r>
              <a:rPr sz="1200" b="0" spc="-5" dirty="0">
                <a:solidFill>
                  <a:srgbClr val="666666"/>
                </a:solidFill>
                <a:latin typeface="Univers for BP Light"/>
                <a:cs typeface="Univers for BP Light"/>
              </a:rPr>
              <a:t>NEDC </a:t>
            </a:r>
            <a:r>
              <a:rPr sz="1200" b="0" dirty="0">
                <a:solidFill>
                  <a:srgbClr val="666666"/>
                </a:solidFill>
                <a:latin typeface="Univers for BP Light"/>
                <a:cs typeface="Univers for BP Light"/>
              </a:rPr>
              <a:t>(New European </a:t>
            </a:r>
            <a:r>
              <a:rPr sz="1200" b="0" spc="-5" dirty="0">
                <a:solidFill>
                  <a:srgbClr val="666666"/>
                </a:solidFill>
                <a:latin typeface="Univers for BP Light"/>
                <a:cs typeface="Univers for BP Light"/>
              </a:rPr>
              <a:t>Drive </a:t>
            </a:r>
            <a:r>
              <a:rPr sz="1200" b="0" dirty="0">
                <a:solidFill>
                  <a:srgbClr val="666666"/>
                </a:solidFill>
                <a:latin typeface="Univers for BP Light"/>
                <a:cs typeface="Univers for BP Light"/>
              </a:rPr>
              <a:t>Cycle), </a:t>
            </a:r>
            <a:r>
              <a:rPr sz="1200" b="0" spc="-5" dirty="0">
                <a:solidFill>
                  <a:srgbClr val="666666"/>
                </a:solidFill>
                <a:latin typeface="Univers for BP Light"/>
                <a:cs typeface="Univers for BP Light"/>
              </a:rPr>
              <a:t>gasoline</a:t>
            </a:r>
            <a:r>
              <a:rPr sz="1200" b="0" spc="-160" dirty="0">
                <a:solidFill>
                  <a:srgbClr val="666666"/>
                </a:solidFill>
                <a:latin typeface="Univers for BP Light"/>
                <a:cs typeface="Univers for BP Light"/>
              </a:rPr>
              <a:t> </a:t>
            </a:r>
            <a:r>
              <a:rPr sz="1200" b="0" dirty="0">
                <a:solidFill>
                  <a:srgbClr val="666666"/>
                </a:solidFill>
                <a:latin typeface="Univers for BP Light"/>
                <a:cs typeface="Univers for BP Light"/>
              </a:rPr>
              <a:t>fuel</a:t>
            </a:r>
            <a:endParaRPr sz="1200">
              <a:latin typeface="Univers for BP Light"/>
              <a:cs typeface="Univers for BP Light"/>
            </a:endParaRPr>
          </a:p>
          <a:p>
            <a:pPr marR="18415" algn="r">
              <a:lnSpc>
                <a:spcPct val="100000"/>
              </a:lnSpc>
              <a:spcBef>
                <a:spcPts val="680"/>
              </a:spcBef>
            </a:pPr>
            <a:fld id="{81D60167-4931-47E6-BA6A-407CBD079E47}" type="slidenum">
              <a:rPr sz="1200" b="0" dirty="0">
                <a:latin typeface="Univers for BP Light"/>
                <a:cs typeface="Univers for BP Light"/>
              </a:rPr>
              <a:t>36</a:t>
            </a:fld>
            <a:endParaRPr sz="1200">
              <a:latin typeface="Univers for BP Light"/>
              <a:cs typeface="Univers for BP Light"/>
            </a:endParaRPr>
          </a:p>
        </p:txBody>
      </p:sp>
      <p:sp>
        <p:nvSpPr>
          <p:cNvPr id="93" name="object 93"/>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124190" cy="361950"/>
          </a:xfrm>
          <a:prstGeom prst="rect">
            <a:avLst/>
          </a:prstGeom>
        </p:spPr>
        <p:txBody>
          <a:bodyPr vert="horz" wrap="square" lIns="0" tIns="0" rIns="0" bIns="0" rtlCol="0">
            <a:spAutoFit/>
          </a:bodyPr>
          <a:lstStyle/>
          <a:p>
            <a:pPr marL="12700">
              <a:lnSpc>
                <a:spcPct val="100000"/>
              </a:lnSpc>
            </a:pPr>
            <a:r>
              <a:rPr spc="-5" dirty="0"/>
              <a:t>...with increased EVs and significant efficiency</a:t>
            </a:r>
            <a:r>
              <a:rPr spc="229" dirty="0"/>
              <a:t> </a:t>
            </a:r>
            <a:r>
              <a:rPr spc="-5" dirty="0"/>
              <a:t>improvements</a:t>
            </a:r>
          </a:p>
        </p:txBody>
      </p:sp>
      <p:sp>
        <p:nvSpPr>
          <p:cNvPr id="3" name="object 3"/>
          <p:cNvSpPr txBox="1"/>
          <p:nvPr/>
        </p:nvSpPr>
        <p:spPr>
          <a:xfrm>
            <a:off x="506983" y="1314322"/>
            <a:ext cx="8947150" cy="5100320"/>
          </a:xfrm>
          <a:prstGeom prst="rect">
            <a:avLst/>
          </a:prstGeom>
        </p:spPr>
        <p:txBody>
          <a:bodyPr vert="horz" wrap="square" lIns="0" tIns="0" rIns="0" bIns="0" rtlCol="0">
            <a:spAutoFit/>
          </a:bodyPr>
          <a:lstStyle/>
          <a:p>
            <a:pPr marL="287020" marR="55880" indent="-274320">
              <a:lnSpc>
                <a:spcPct val="100000"/>
              </a:lnSpc>
              <a:buClr>
                <a:srgbClr val="009900"/>
              </a:buClr>
              <a:buFont typeface="Univers for BP"/>
              <a:buChar char="•"/>
              <a:tabLst>
                <a:tab pos="287020" algn="l"/>
                <a:tab pos="287655" algn="l"/>
              </a:tabLst>
            </a:pPr>
            <a:r>
              <a:rPr sz="1800" b="0" spc="-5" dirty="0">
                <a:latin typeface="Univers for BP Light"/>
                <a:cs typeface="Univers for BP Light"/>
              </a:rPr>
              <a:t>The number </a:t>
            </a:r>
            <a:r>
              <a:rPr sz="1800" b="0" dirty="0">
                <a:latin typeface="Univers for BP Light"/>
                <a:cs typeface="Univers for BP Light"/>
              </a:rPr>
              <a:t>of </a:t>
            </a:r>
            <a:r>
              <a:rPr sz="1800" b="0" spc="-5" dirty="0">
                <a:latin typeface="Univers for BP Light"/>
                <a:cs typeface="Univers for BP Light"/>
              </a:rPr>
              <a:t>passenger </a:t>
            </a:r>
            <a:r>
              <a:rPr sz="1800" b="0" dirty="0">
                <a:latin typeface="Univers for BP Light"/>
                <a:cs typeface="Univers for BP Light"/>
              </a:rPr>
              <a:t>cars on the </a:t>
            </a:r>
            <a:r>
              <a:rPr sz="1800" b="0" spc="-5" dirty="0">
                <a:latin typeface="Univers for BP Light"/>
                <a:cs typeface="Univers for BP Light"/>
              </a:rPr>
              <a:t>planet increases substantially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with an  </a:t>
            </a:r>
            <a:r>
              <a:rPr sz="1800" b="0" spc="-5" dirty="0">
                <a:latin typeface="Univers for BP Light"/>
                <a:cs typeface="Univers for BP Light"/>
              </a:rPr>
              <a:t>increasing number </a:t>
            </a:r>
            <a:r>
              <a:rPr sz="1800" b="0" dirty="0">
                <a:latin typeface="Univers for BP Light"/>
                <a:cs typeface="Univers for BP Light"/>
              </a:rPr>
              <a:t>of </a:t>
            </a:r>
            <a:r>
              <a:rPr sz="1800" b="0" spc="-5" dirty="0">
                <a:latin typeface="Univers for BP Light"/>
                <a:cs typeface="Univers for BP Light"/>
              </a:rPr>
              <a:t>electric </a:t>
            </a:r>
            <a:r>
              <a:rPr sz="1800" b="0" dirty="0">
                <a:latin typeface="Univers for BP Light"/>
                <a:cs typeface="Univers for BP Light"/>
              </a:rPr>
              <a:t>cars and a </a:t>
            </a:r>
            <a:r>
              <a:rPr sz="1800" b="0" spc="-5" dirty="0">
                <a:latin typeface="Univers for BP Light"/>
                <a:cs typeface="Univers for BP Light"/>
              </a:rPr>
              <a:t>substantial improvement </a:t>
            </a:r>
            <a:r>
              <a:rPr sz="1800" b="0" dirty="0">
                <a:latin typeface="Univers for BP Light"/>
                <a:cs typeface="Univers for BP Light"/>
              </a:rPr>
              <a:t>in </a:t>
            </a:r>
            <a:r>
              <a:rPr sz="1800" b="0" spc="-5" dirty="0">
                <a:latin typeface="Univers for BP Light"/>
                <a:cs typeface="Univers for BP Light"/>
              </a:rPr>
              <a:t>vehicle  efficiency.</a:t>
            </a:r>
            <a:endParaRPr sz="1800">
              <a:latin typeface="Univers for BP Light"/>
              <a:cs typeface="Univers for BP Light"/>
            </a:endParaRPr>
          </a:p>
          <a:p>
            <a:pPr marL="287020" marR="283845" indent="-274320" algn="just">
              <a:lnSpc>
                <a:spcPct val="100000"/>
              </a:lnSpc>
              <a:spcBef>
                <a:spcPts val="1080"/>
              </a:spcBef>
              <a:buClr>
                <a:srgbClr val="009900"/>
              </a:buClr>
              <a:buFont typeface="Univers for BP"/>
              <a:buChar char="•"/>
              <a:tabLst>
                <a:tab pos="287655"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a:t>
            </a:r>
            <a:r>
              <a:rPr sz="1800" b="0" spc="-5" dirty="0">
                <a:latin typeface="Univers for BP Light"/>
                <a:cs typeface="Univers for BP Light"/>
              </a:rPr>
              <a:t>passenger </a:t>
            </a:r>
            <a:r>
              <a:rPr sz="1800" b="0" dirty="0">
                <a:latin typeface="Univers for BP Light"/>
                <a:cs typeface="Univers for BP Light"/>
              </a:rPr>
              <a:t>car parc </a:t>
            </a:r>
            <a:r>
              <a:rPr sz="1800" b="0" spc="-5" dirty="0">
                <a:latin typeface="Univers for BP Light"/>
                <a:cs typeface="Univers for BP Light"/>
              </a:rPr>
              <a:t>nearly doubles </a:t>
            </a:r>
            <a:r>
              <a:rPr sz="1800" b="0" dirty="0">
                <a:latin typeface="Univers for BP Light"/>
                <a:cs typeface="Univers for BP Light"/>
              </a:rPr>
              <a:t>to 2 </a:t>
            </a:r>
            <a:r>
              <a:rPr sz="1800" b="0" spc="-5" dirty="0">
                <a:latin typeface="Univers for BP Light"/>
                <a:cs typeface="Univers for BP Light"/>
              </a:rPr>
              <a:t>billion </a:t>
            </a:r>
            <a:r>
              <a:rPr sz="1800" b="0" dirty="0">
                <a:latin typeface="Univers for BP Light"/>
                <a:cs typeface="Univers for BP Light"/>
              </a:rPr>
              <a:t>cars by </a:t>
            </a:r>
            <a:r>
              <a:rPr sz="1800" b="0" spc="-5" dirty="0">
                <a:latin typeface="Univers for BP Light"/>
                <a:cs typeface="Univers for BP Light"/>
              </a:rPr>
              <a:t>2040,  including more </a:t>
            </a:r>
            <a:r>
              <a:rPr sz="1800" b="0" dirty="0">
                <a:latin typeface="Univers for BP Light"/>
                <a:cs typeface="Univers for BP Light"/>
              </a:rPr>
              <a:t>than </a:t>
            </a:r>
            <a:r>
              <a:rPr sz="1800" b="0" spc="-5" dirty="0">
                <a:latin typeface="Univers for BP Light"/>
                <a:cs typeface="Univers for BP Light"/>
              </a:rPr>
              <a:t>300 million electric </a:t>
            </a:r>
            <a:r>
              <a:rPr sz="1800" b="0" dirty="0">
                <a:latin typeface="Univers for BP Light"/>
                <a:cs typeface="Univers for BP Light"/>
              </a:rPr>
              <a:t>cars. </a:t>
            </a:r>
            <a:r>
              <a:rPr sz="1800" b="0" spc="-5" dirty="0">
                <a:latin typeface="Univers for BP Light"/>
                <a:cs typeface="Univers for BP Light"/>
              </a:rPr>
              <a:t>The increase </a:t>
            </a:r>
            <a:r>
              <a:rPr sz="1800" b="0" dirty="0">
                <a:latin typeface="Univers for BP Light"/>
                <a:cs typeface="Univers for BP Light"/>
              </a:rPr>
              <a:t>in </a:t>
            </a:r>
            <a:r>
              <a:rPr sz="1800" b="0" spc="-5" dirty="0">
                <a:latin typeface="Univers for BP Light"/>
                <a:cs typeface="Univers for BP Light"/>
              </a:rPr>
              <a:t>electric </a:t>
            </a:r>
            <a:r>
              <a:rPr sz="1800" b="0" dirty="0">
                <a:latin typeface="Univers for BP Light"/>
                <a:cs typeface="Univers for BP Light"/>
              </a:rPr>
              <a:t>cars in the ET  </a:t>
            </a:r>
            <a:r>
              <a:rPr sz="1800" b="0" spc="-5" dirty="0">
                <a:latin typeface="Univers for BP Light"/>
                <a:cs typeface="Univers for BP Light"/>
              </a:rPr>
              <a:t>scenario </a:t>
            </a:r>
            <a:r>
              <a:rPr sz="1800" b="0" dirty="0">
                <a:latin typeface="Univers for BP Light"/>
                <a:cs typeface="Univers for BP Light"/>
              </a:rPr>
              <a:t>is faster than in the base case in last year’s </a:t>
            </a:r>
            <a:r>
              <a:rPr sz="1800" b="0" spc="-5" dirty="0">
                <a:latin typeface="Univers for BP Light"/>
                <a:cs typeface="Univers for BP Light"/>
              </a:rPr>
              <a:t>Outlook </a:t>
            </a:r>
            <a:r>
              <a:rPr sz="1800" b="0" dirty="0">
                <a:latin typeface="Univers for BP Light"/>
                <a:cs typeface="Univers for BP Light"/>
              </a:rPr>
              <a:t>(pp</a:t>
            </a:r>
            <a:r>
              <a:rPr sz="1800" b="0" spc="-35" dirty="0">
                <a:latin typeface="Univers for BP Light"/>
                <a:cs typeface="Univers for BP Light"/>
              </a:rPr>
              <a:t> </a:t>
            </a:r>
            <a:r>
              <a:rPr sz="1800" b="0" spc="-5" dirty="0">
                <a:latin typeface="Univers for BP Light"/>
                <a:cs typeface="Univers for BP Light"/>
              </a:rPr>
              <a:t>112-113).</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7020" algn="l"/>
                <a:tab pos="287655" algn="l"/>
              </a:tabLst>
            </a:pPr>
            <a:r>
              <a:rPr sz="1800" b="0" spc="-5" dirty="0">
                <a:latin typeface="Univers for BP Light"/>
                <a:cs typeface="Univers for BP Light"/>
              </a:rPr>
              <a:t>There </a:t>
            </a:r>
            <a:r>
              <a:rPr sz="1800" b="0" dirty="0">
                <a:latin typeface="Univers for BP Light"/>
                <a:cs typeface="Univers for BP Light"/>
              </a:rPr>
              <a:t>are two </a:t>
            </a:r>
            <a:r>
              <a:rPr sz="1800" b="0" spc="-5" dirty="0">
                <a:latin typeface="Univers for BP Light"/>
                <a:cs typeface="Univers for BP Light"/>
              </a:rPr>
              <a:t>main types </a:t>
            </a:r>
            <a:r>
              <a:rPr sz="1800" b="0" dirty="0">
                <a:latin typeface="Univers for BP Light"/>
                <a:cs typeface="Univers for BP Light"/>
              </a:rPr>
              <a:t>of </a:t>
            </a:r>
            <a:r>
              <a:rPr sz="1800" b="0" spc="-5" dirty="0">
                <a:latin typeface="Univers for BP Light"/>
                <a:cs typeface="Univers for BP Light"/>
              </a:rPr>
              <a:t>electric </a:t>
            </a:r>
            <a:r>
              <a:rPr sz="1800" b="0" dirty="0">
                <a:latin typeface="Univers for BP Light"/>
                <a:cs typeface="Univers for BP Light"/>
              </a:rPr>
              <a:t>cars: </a:t>
            </a:r>
            <a:r>
              <a:rPr sz="1800" b="0" spc="-5" dirty="0">
                <a:latin typeface="Univers for BP Light"/>
                <a:cs typeface="Univers for BP Light"/>
              </a:rPr>
              <a:t>plug-in hybrids </a:t>
            </a:r>
            <a:r>
              <a:rPr sz="1800" b="0" dirty="0">
                <a:latin typeface="Univers for BP Light"/>
                <a:cs typeface="Univers for BP Light"/>
              </a:rPr>
              <a:t>(PHEVs) and battery </a:t>
            </a:r>
            <a:r>
              <a:rPr sz="1800" b="0" spc="-5" dirty="0">
                <a:latin typeface="Univers for BP Light"/>
                <a:cs typeface="Univers for BP Light"/>
              </a:rPr>
              <a:t>electric  vehicles </a:t>
            </a:r>
            <a:r>
              <a:rPr sz="1800" b="0" dirty="0">
                <a:latin typeface="Univers for BP Light"/>
                <a:cs typeface="Univers for BP Light"/>
              </a:rPr>
              <a:t>(BEVs), with </a:t>
            </a:r>
            <a:r>
              <a:rPr sz="1800" b="0" spc="-5" dirty="0">
                <a:latin typeface="Univers for BP Light"/>
                <a:cs typeface="Univers for BP Light"/>
              </a:rPr>
              <a:t>roughly equal amounts </a:t>
            </a:r>
            <a:r>
              <a:rPr sz="1800" b="0" dirty="0">
                <a:latin typeface="Univers for BP Light"/>
                <a:cs typeface="Univers for BP Light"/>
              </a:rPr>
              <a:t>of PHEVs and BEVs </a:t>
            </a:r>
            <a:r>
              <a:rPr sz="1800" b="0" spc="-5" dirty="0">
                <a:latin typeface="Univers for BP Light"/>
                <a:cs typeface="Univers for BP Light"/>
              </a:rPr>
              <a:t>by 2040. </a:t>
            </a:r>
            <a:r>
              <a:rPr sz="1800" b="0" dirty="0">
                <a:latin typeface="Univers for BP Light"/>
                <a:cs typeface="Univers for BP Light"/>
              </a:rPr>
              <a:t>PHEVs  </a:t>
            </a:r>
            <a:r>
              <a:rPr sz="1800" b="0" spc="-5" dirty="0">
                <a:latin typeface="Univers for BP Light"/>
                <a:cs typeface="Univers for BP Light"/>
              </a:rPr>
              <a:t>contain both </a:t>
            </a:r>
            <a:r>
              <a:rPr sz="1800" b="0" dirty="0">
                <a:latin typeface="Univers for BP Light"/>
                <a:cs typeface="Univers for BP Light"/>
              </a:rPr>
              <a:t>a </a:t>
            </a:r>
            <a:r>
              <a:rPr sz="1800" b="0" spc="-5" dirty="0">
                <a:latin typeface="Univers for BP Light"/>
                <a:cs typeface="Univers for BP Light"/>
              </a:rPr>
              <a:t>conventional internal combustion engine </a:t>
            </a:r>
            <a:r>
              <a:rPr sz="1800" b="0" dirty="0">
                <a:latin typeface="Univers for BP Light"/>
                <a:cs typeface="Univers for BP Light"/>
              </a:rPr>
              <a:t>(ICE) and an </a:t>
            </a:r>
            <a:r>
              <a:rPr sz="1800" b="0" spc="-5" dirty="0">
                <a:latin typeface="Univers for BP Light"/>
                <a:cs typeface="Univers for BP Light"/>
              </a:rPr>
              <a:t>electric motor,  </a:t>
            </a:r>
            <a:r>
              <a:rPr sz="1800" b="0" dirty="0">
                <a:latin typeface="Univers for BP Light"/>
                <a:cs typeface="Univers for BP Light"/>
              </a:rPr>
              <a:t>and run on a </a:t>
            </a:r>
            <a:r>
              <a:rPr sz="1800" b="0" spc="-5" dirty="0">
                <a:latin typeface="Univers for BP Light"/>
                <a:cs typeface="Univers for BP Light"/>
              </a:rPr>
              <a:t>combination </a:t>
            </a:r>
            <a:r>
              <a:rPr sz="1800" b="0" dirty="0">
                <a:latin typeface="Univers for BP Light"/>
                <a:cs typeface="Univers for BP Light"/>
              </a:rPr>
              <a:t>of </a:t>
            </a:r>
            <a:r>
              <a:rPr sz="1800" b="0" spc="-5" dirty="0">
                <a:latin typeface="Univers for BP Light"/>
                <a:cs typeface="Univers for BP Light"/>
              </a:rPr>
              <a:t>oil </a:t>
            </a:r>
            <a:r>
              <a:rPr sz="1800" b="0" dirty="0">
                <a:latin typeface="Univers for BP Light"/>
                <a:cs typeface="Univers for BP Light"/>
              </a:rPr>
              <a:t>and </a:t>
            </a:r>
            <a:r>
              <a:rPr sz="1800" b="0" spc="-5" dirty="0">
                <a:latin typeface="Univers for BP Light"/>
                <a:cs typeface="Univers for BP Light"/>
              </a:rPr>
              <a:t>electricity </a:t>
            </a:r>
            <a:r>
              <a:rPr sz="1800" b="0" dirty="0">
                <a:latin typeface="Univers for BP Light"/>
                <a:cs typeface="Univers for BP Light"/>
              </a:rPr>
              <a:t>from the </a:t>
            </a:r>
            <a:r>
              <a:rPr sz="1800" b="0" spc="-5" dirty="0">
                <a:latin typeface="Univers for BP Light"/>
                <a:cs typeface="Univers for BP Light"/>
              </a:rPr>
              <a:t>grid. </a:t>
            </a:r>
            <a:r>
              <a:rPr sz="1800" b="0" dirty="0">
                <a:latin typeface="Univers for BP Light"/>
                <a:cs typeface="Univers for BP Light"/>
              </a:rPr>
              <a:t>PHEVs are </a:t>
            </a:r>
            <a:r>
              <a:rPr sz="1800" b="0" spc="-5" dirty="0">
                <a:latin typeface="Univers for BP Light"/>
                <a:cs typeface="Univers for BP Light"/>
              </a:rPr>
              <a:t>broadly  equally powered </a:t>
            </a:r>
            <a:r>
              <a:rPr sz="1800" b="0" dirty="0">
                <a:latin typeface="Univers for BP Light"/>
                <a:cs typeface="Univers for BP Light"/>
              </a:rPr>
              <a:t>by </a:t>
            </a:r>
            <a:r>
              <a:rPr sz="1800" b="0" spc="-5" dirty="0">
                <a:latin typeface="Univers for BP Light"/>
                <a:cs typeface="Univers for BP Light"/>
              </a:rPr>
              <a:t>electricity </a:t>
            </a:r>
            <a:r>
              <a:rPr sz="1800" b="0" dirty="0">
                <a:latin typeface="Univers for BP Light"/>
                <a:cs typeface="Univers for BP Light"/>
              </a:rPr>
              <a:t>and </a:t>
            </a:r>
            <a:r>
              <a:rPr sz="1800" b="0" spc="-5" dirty="0">
                <a:latin typeface="Univers for BP Light"/>
                <a:cs typeface="Univers for BP Light"/>
              </a:rPr>
              <a:t>oil. </a:t>
            </a: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BEVs are </a:t>
            </a:r>
            <a:r>
              <a:rPr sz="1800" b="0" spc="-5" dirty="0">
                <a:latin typeface="Univers for BP Light"/>
                <a:cs typeface="Univers for BP Light"/>
              </a:rPr>
              <a:t>powered solely </a:t>
            </a:r>
            <a:r>
              <a:rPr sz="1800" b="0" dirty="0">
                <a:latin typeface="Univers for BP Light"/>
                <a:cs typeface="Univers for BP Light"/>
              </a:rPr>
              <a:t>by  </a:t>
            </a:r>
            <a:r>
              <a:rPr sz="1800" b="0" spc="-5" dirty="0">
                <a:latin typeface="Univers for BP Light"/>
                <a:cs typeface="Univers for BP Light"/>
              </a:rPr>
              <a:t>electricity.</a:t>
            </a:r>
            <a:endParaRPr sz="1800">
              <a:latin typeface="Univers for BP Light"/>
              <a:cs typeface="Univers for BP Light"/>
            </a:endParaRPr>
          </a:p>
          <a:p>
            <a:pPr marL="287020" marR="107314" indent="-274320">
              <a:lnSpc>
                <a:spcPct val="100000"/>
              </a:lnSpc>
              <a:spcBef>
                <a:spcPts val="1075"/>
              </a:spcBef>
              <a:buClr>
                <a:srgbClr val="009900"/>
              </a:buClr>
              <a:buFont typeface="Univers for BP"/>
              <a:buChar char="•"/>
              <a:tabLst>
                <a:tab pos="287020" algn="l"/>
                <a:tab pos="287655" algn="l"/>
              </a:tabLst>
            </a:pPr>
            <a:r>
              <a:rPr sz="1800" b="0" spc="-5" dirty="0">
                <a:latin typeface="Univers for BP Light"/>
                <a:cs typeface="Univers for BP Light"/>
              </a:rPr>
              <a:t>The efficiency </a:t>
            </a:r>
            <a:r>
              <a:rPr sz="1800" b="0" dirty="0">
                <a:latin typeface="Univers for BP Light"/>
                <a:cs typeface="Univers for BP Light"/>
              </a:rPr>
              <a:t>of the </a:t>
            </a:r>
            <a:r>
              <a:rPr sz="1800" b="0" spc="-5" dirty="0">
                <a:latin typeface="Univers for BP Light"/>
                <a:cs typeface="Univers for BP Light"/>
              </a:rPr>
              <a:t>global </a:t>
            </a:r>
            <a:r>
              <a:rPr sz="1800" b="0" dirty="0">
                <a:latin typeface="Univers for BP Light"/>
                <a:cs typeface="Univers for BP Light"/>
              </a:rPr>
              <a:t>car parc </a:t>
            </a:r>
            <a:r>
              <a:rPr sz="1800" b="0" spc="-5" dirty="0">
                <a:latin typeface="Univers for BP Light"/>
                <a:cs typeface="Univers for BP Light"/>
              </a:rPr>
              <a:t>improves </a:t>
            </a:r>
            <a:r>
              <a:rPr sz="1800" b="0" dirty="0">
                <a:latin typeface="Univers for BP Light"/>
                <a:cs typeface="Univers for BP Light"/>
              </a:rPr>
              <a:t>by </a:t>
            </a:r>
            <a:r>
              <a:rPr sz="1800" b="0" spc="-5" dirty="0">
                <a:latin typeface="Univers for BP Light"/>
                <a:cs typeface="Univers for BP Light"/>
              </a:rPr>
              <a:t>2-3% p.a. during </a:t>
            </a:r>
            <a:r>
              <a:rPr sz="1800" b="0" dirty="0">
                <a:latin typeface="Univers for BP Light"/>
                <a:cs typeface="Univers for BP Light"/>
              </a:rPr>
              <a:t>the </a:t>
            </a:r>
            <a:r>
              <a:rPr sz="1800" b="0" spc="-5" dirty="0">
                <a:latin typeface="Univers for BP Light"/>
                <a:cs typeface="Univers for BP Light"/>
              </a:rPr>
              <a:t>Outlook,  significantly </a:t>
            </a:r>
            <a:r>
              <a:rPr sz="1800" b="0" dirty="0">
                <a:latin typeface="Univers for BP Light"/>
                <a:cs typeface="Univers for BP Light"/>
              </a:rPr>
              <a:t>faster than the past 15 years,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tightening regulations </a:t>
            </a:r>
            <a:r>
              <a:rPr sz="1800" b="0" dirty="0">
                <a:latin typeface="Univers for BP Light"/>
                <a:cs typeface="Univers for BP Light"/>
              </a:rPr>
              <a:t>and  </a:t>
            </a:r>
            <a:r>
              <a:rPr sz="1800" b="0" spc="-5" dirty="0">
                <a:latin typeface="Univers for BP Light"/>
                <a:cs typeface="Univers for BP Light"/>
              </a:rPr>
              <a:t>government targets. </a:t>
            </a:r>
            <a:r>
              <a:rPr sz="1800" b="0" dirty="0">
                <a:latin typeface="Univers for BP Light"/>
                <a:cs typeface="Univers for BP Light"/>
              </a:rPr>
              <a:t>In the EU, </a:t>
            </a:r>
            <a:r>
              <a:rPr sz="1800" b="0" spc="-5" dirty="0">
                <a:latin typeface="Univers for BP Light"/>
                <a:cs typeface="Univers for BP Light"/>
              </a:rPr>
              <a:t>new </a:t>
            </a:r>
            <a:r>
              <a:rPr sz="1800" b="0" dirty="0">
                <a:latin typeface="Univers for BP Light"/>
                <a:cs typeface="Univers for BP Light"/>
              </a:rPr>
              <a:t>cars in </a:t>
            </a:r>
            <a:r>
              <a:rPr sz="1800" b="0" spc="-5" dirty="0">
                <a:latin typeface="Univers for BP Light"/>
                <a:cs typeface="Univers for BP Light"/>
              </a:rPr>
              <a:t>2040 </a:t>
            </a:r>
            <a:r>
              <a:rPr sz="1800" b="0" dirty="0">
                <a:latin typeface="Univers for BP Light"/>
                <a:cs typeface="Univers for BP Light"/>
              </a:rPr>
              <a:t>are </a:t>
            </a:r>
            <a:r>
              <a:rPr sz="1800" b="0" spc="-5" dirty="0">
                <a:latin typeface="Univers for BP Light"/>
                <a:cs typeface="Univers for BP Light"/>
              </a:rPr>
              <a:t>likely </a:t>
            </a:r>
            <a:r>
              <a:rPr sz="1800" b="0" dirty="0">
                <a:latin typeface="Univers for BP Light"/>
                <a:cs typeface="Univers for BP Light"/>
              </a:rPr>
              <a:t>to </a:t>
            </a:r>
            <a:r>
              <a:rPr sz="1800" b="0" spc="-5" dirty="0">
                <a:latin typeface="Univers for BP Light"/>
                <a:cs typeface="Univers for BP Light"/>
              </a:rPr>
              <a:t>be around 70% more  efficient </a:t>
            </a:r>
            <a:r>
              <a:rPr sz="1800" b="0" dirty="0">
                <a:latin typeface="Univers for BP Light"/>
                <a:cs typeface="Univers for BP Light"/>
              </a:rPr>
              <a:t>than in </a:t>
            </a:r>
            <a:r>
              <a:rPr sz="1800" b="0" spc="-5" dirty="0">
                <a:latin typeface="Univers for BP Light"/>
                <a:cs typeface="Univers for BP Light"/>
              </a:rPr>
              <a:t>2000. </a:t>
            </a:r>
            <a:r>
              <a:rPr sz="1800" b="0" dirty="0">
                <a:latin typeface="Univers for BP Light"/>
                <a:cs typeface="Univers for BP Light"/>
              </a:rPr>
              <a:t>A </a:t>
            </a:r>
            <a:r>
              <a:rPr sz="1800" b="0" spc="-5" dirty="0">
                <a:latin typeface="Univers for BP Light"/>
                <a:cs typeface="Univers for BP Light"/>
              </a:rPr>
              <a:t>typical new </a:t>
            </a:r>
            <a:r>
              <a:rPr sz="1800" b="0" dirty="0">
                <a:latin typeface="Univers for BP Light"/>
                <a:cs typeface="Univers for BP Light"/>
              </a:rPr>
              <a:t>ICE </a:t>
            </a:r>
            <a:r>
              <a:rPr sz="1800" b="0" spc="-5" dirty="0">
                <a:latin typeface="Univers for BP Light"/>
                <a:cs typeface="Univers for BP Light"/>
              </a:rPr>
              <a:t>passenger </a:t>
            </a:r>
            <a:r>
              <a:rPr sz="1800" b="0" dirty="0">
                <a:latin typeface="Univers for BP Light"/>
                <a:cs typeface="Univers for BP Light"/>
              </a:rPr>
              <a:t>car in the EU by </a:t>
            </a:r>
            <a:r>
              <a:rPr sz="1800" b="0" spc="-5" dirty="0">
                <a:latin typeface="Univers for BP Light"/>
                <a:cs typeface="Univers for BP Light"/>
              </a:rPr>
              <a:t>2040 consumes  around </a:t>
            </a:r>
            <a:r>
              <a:rPr sz="1800" b="0" dirty="0">
                <a:latin typeface="Univers for BP Light"/>
                <a:cs typeface="Univers for BP Light"/>
              </a:rPr>
              <a:t>3 </a:t>
            </a:r>
            <a:r>
              <a:rPr sz="1800" b="0" spc="-5" dirty="0">
                <a:latin typeface="Univers for BP Light"/>
                <a:cs typeface="Univers for BP Light"/>
              </a:rPr>
              <a:t>litres per 100km, compared </a:t>
            </a:r>
            <a:r>
              <a:rPr sz="1800" b="0" dirty="0">
                <a:latin typeface="Univers for BP Light"/>
                <a:cs typeface="Univers for BP Light"/>
              </a:rPr>
              <a:t>with 5 </a:t>
            </a:r>
            <a:r>
              <a:rPr sz="1800" b="0" spc="-5" dirty="0">
                <a:latin typeface="Univers for BP Light"/>
                <a:cs typeface="Univers for BP Light"/>
              </a:rPr>
              <a:t>litres today </a:t>
            </a:r>
            <a:r>
              <a:rPr sz="1800" b="0" dirty="0">
                <a:latin typeface="Univers for BP Light"/>
                <a:cs typeface="Univers for BP Light"/>
              </a:rPr>
              <a:t>and 7 </a:t>
            </a:r>
            <a:r>
              <a:rPr sz="1800" b="0" spc="-5" dirty="0">
                <a:latin typeface="Univers for BP Light"/>
                <a:cs typeface="Univers for BP Light"/>
              </a:rPr>
              <a:t>litres </a:t>
            </a:r>
            <a:r>
              <a:rPr sz="1800" b="0" dirty="0">
                <a:latin typeface="Univers for BP Light"/>
                <a:cs typeface="Univers for BP Light"/>
              </a:rPr>
              <a:t>in</a:t>
            </a:r>
            <a:r>
              <a:rPr sz="1800" b="0" spc="120" dirty="0">
                <a:latin typeface="Univers for BP Light"/>
                <a:cs typeface="Univers for BP Light"/>
              </a:rPr>
              <a:t> </a:t>
            </a:r>
            <a:r>
              <a:rPr sz="1800" b="0" spc="-5" dirty="0">
                <a:latin typeface="Univers for BP Light"/>
                <a:cs typeface="Univers for BP Light"/>
              </a:rPr>
              <a:t>2000.</a:t>
            </a:r>
            <a:endParaRPr sz="1800">
              <a:latin typeface="Univers for BP Light"/>
              <a:cs typeface="Univers for BP Light"/>
            </a:endParaRPr>
          </a:p>
        </p:txBody>
      </p:sp>
      <p:sp>
        <p:nvSpPr>
          <p:cNvPr id="4" name="object 4"/>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5" name="object 5"/>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37</a:t>
            </a:fld>
            <a:endParaRP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61644" y="4995671"/>
            <a:ext cx="338455" cy="867410"/>
          </a:xfrm>
          <a:custGeom>
            <a:avLst/>
            <a:gdLst/>
            <a:ahLst/>
            <a:cxnLst/>
            <a:rect l="l" t="t" r="r" b="b"/>
            <a:pathLst>
              <a:path w="338455" h="867410">
                <a:moveTo>
                  <a:pt x="338328" y="0"/>
                </a:moveTo>
                <a:lnTo>
                  <a:pt x="0" y="0"/>
                </a:lnTo>
                <a:lnTo>
                  <a:pt x="0" y="867155"/>
                </a:lnTo>
                <a:lnTo>
                  <a:pt x="338328" y="867155"/>
                </a:lnTo>
                <a:lnTo>
                  <a:pt x="338328" y="0"/>
                </a:lnTo>
                <a:close/>
              </a:path>
            </a:pathLst>
          </a:custGeom>
          <a:solidFill>
            <a:srgbClr val="99CC00"/>
          </a:solidFill>
        </p:spPr>
        <p:txBody>
          <a:bodyPr wrap="square" lIns="0" tIns="0" rIns="0" bIns="0" rtlCol="0"/>
          <a:lstStyle/>
          <a:p>
            <a:endParaRPr/>
          </a:p>
        </p:txBody>
      </p:sp>
      <p:sp>
        <p:nvSpPr>
          <p:cNvPr id="3" name="object 3"/>
          <p:cNvSpPr/>
          <p:nvPr/>
        </p:nvSpPr>
        <p:spPr>
          <a:xfrm>
            <a:off x="1537716" y="4831079"/>
            <a:ext cx="338455" cy="1031875"/>
          </a:xfrm>
          <a:custGeom>
            <a:avLst/>
            <a:gdLst/>
            <a:ahLst/>
            <a:cxnLst/>
            <a:rect l="l" t="t" r="r" b="b"/>
            <a:pathLst>
              <a:path w="338455" h="1031875">
                <a:moveTo>
                  <a:pt x="338328" y="0"/>
                </a:moveTo>
                <a:lnTo>
                  <a:pt x="0" y="0"/>
                </a:lnTo>
                <a:lnTo>
                  <a:pt x="0" y="1031748"/>
                </a:lnTo>
                <a:lnTo>
                  <a:pt x="338328" y="1031748"/>
                </a:lnTo>
                <a:lnTo>
                  <a:pt x="338328" y="0"/>
                </a:lnTo>
                <a:close/>
              </a:path>
            </a:pathLst>
          </a:custGeom>
          <a:solidFill>
            <a:srgbClr val="99CC00"/>
          </a:solidFill>
        </p:spPr>
        <p:txBody>
          <a:bodyPr wrap="square" lIns="0" tIns="0" rIns="0" bIns="0" rtlCol="0"/>
          <a:lstStyle/>
          <a:p>
            <a:endParaRPr/>
          </a:p>
        </p:txBody>
      </p:sp>
      <p:sp>
        <p:nvSpPr>
          <p:cNvPr id="4" name="object 4"/>
          <p:cNvSpPr/>
          <p:nvPr/>
        </p:nvSpPr>
        <p:spPr>
          <a:xfrm>
            <a:off x="2113788" y="4645152"/>
            <a:ext cx="338455" cy="1217930"/>
          </a:xfrm>
          <a:custGeom>
            <a:avLst/>
            <a:gdLst/>
            <a:ahLst/>
            <a:cxnLst/>
            <a:rect l="l" t="t" r="r" b="b"/>
            <a:pathLst>
              <a:path w="338455" h="1217929">
                <a:moveTo>
                  <a:pt x="338328" y="0"/>
                </a:moveTo>
                <a:lnTo>
                  <a:pt x="0" y="0"/>
                </a:lnTo>
                <a:lnTo>
                  <a:pt x="0" y="1217676"/>
                </a:lnTo>
                <a:lnTo>
                  <a:pt x="338328" y="1217676"/>
                </a:lnTo>
                <a:lnTo>
                  <a:pt x="338328" y="0"/>
                </a:lnTo>
                <a:close/>
              </a:path>
            </a:pathLst>
          </a:custGeom>
          <a:solidFill>
            <a:srgbClr val="99CC00"/>
          </a:solidFill>
        </p:spPr>
        <p:txBody>
          <a:bodyPr wrap="square" lIns="0" tIns="0" rIns="0" bIns="0" rtlCol="0"/>
          <a:lstStyle/>
          <a:p>
            <a:endParaRPr/>
          </a:p>
        </p:txBody>
      </p:sp>
      <p:sp>
        <p:nvSpPr>
          <p:cNvPr id="5" name="object 5"/>
          <p:cNvSpPr/>
          <p:nvPr/>
        </p:nvSpPr>
        <p:spPr>
          <a:xfrm>
            <a:off x="2689860" y="4485132"/>
            <a:ext cx="340360" cy="1377950"/>
          </a:xfrm>
          <a:custGeom>
            <a:avLst/>
            <a:gdLst/>
            <a:ahLst/>
            <a:cxnLst/>
            <a:rect l="l" t="t" r="r" b="b"/>
            <a:pathLst>
              <a:path w="340360" h="1377950">
                <a:moveTo>
                  <a:pt x="339851" y="0"/>
                </a:moveTo>
                <a:lnTo>
                  <a:pt x="0" y="0"/>
                </a:lnTo>
                <a:lnTo>
                  <a:pt x="0" y="1377696"/>
                </a:lnTo>
                <a:lnTo>
                  <a:pt x="339851" y="1377696"/>
                </a:lnTo>
                <a:lnTo>
                  <a:pt x="339851" y="0"/>
                </a:lnTo>
                <a:close/>
              </a:path>
            </a:pathLst>
          </a:custGeom>
          <a:solidFill>
            <a:srgbClr val="99CC00"/>
          </a:solidFill>
        </p:spPr>
        <p:txBody>
          <a:bodyPr wrap="square" lIns="0" tIns="0" rIns="0" bIns="0" rtlCol="0"/>
          <a:lstStyle/>
          <a:p>
            <a:endParaRPr/>
          </a:p>
        </p:txBody>
      </p:sp>
      <p:sp>
        <p:nvSpPr>
          <p:cNvPr id="6" name="object 6"/>
          <p:cNvSpPr/>
          <p:nvPr/>
        </p:nvSpPr>
        <p:spPr>
          <a:xfrm>
            <a:off x="3265932" y="4381500"/>
            <a:ext cx="340360" cy="1481455"/>
          </a:xfrm>
          <a:custGeom>
            <a:avLst/>
            <a:gdLst/>
            <a:ahLst/>
            <a:cxnLst/>
            <a:rect l="l" t="t" r="r" b="b"/>
            <a:pathLst>
              <a:path w="340360" h="1481454">
                <a:moveTo>
                  <a:pt x="339851" y="0"/>
                </a:moveTo>
                <a:lnTo>
                  <a:pt x="0" y="0"/>
                </a:lnTo>
                <a:lnTo>
                  <a:pt x="0" y="1481328"/>
                </a:lnTo>
                <a:lnTo>
                  <a:pt x="339851" y="1481328"/>
                </a:lnTo>
                <a:lnTo>
                  <a:pt x="339851" y="0"/>
                </a:lnTo>
                <a:close/>
              </a:path>
            </a:pathLst>
          </a:custGeom>
          <a:solidFill>
            <a:srgbClr val="99CC00"/>
          </a:solidFill>
        </p:spPr>
        <p:txBody>
          <a:bodyPr wrap="square" lIns="0" tIns="0" rIns="0" bIns="0" rtlCol="0"/>
          <a:lstStyle/>
          <a:p>
            <a:endParaRPr/>
          </a:p>
        </p:txBody>
      </p:sp>
      <p:sp>
        <p:nvSpPr>
          <p:cNvPr id="7" name="object 7"/>
          <p:cNvSpPr/>
          <p:nvPr/>
        </p:nvSpPr>
        <p:spPr>
          <a:xfrm>
            <a:off x="3842003" y="4328159"/>
            <a:ext cx="340360" cy="1534795"/>
          </a:xfrm>
          <a:custGeom>
            <a:avLst/>
            <a:gdLst/>
            <a:ahLst/>
            <a:cxnLst/>
            <a:rect l="l" t="t" r="r" b="b"/>
            <a:pathLst>
              <a:path w="340360" h="1534795">
                <a:moveTo>
                  <a:pt x="339851" y="0"/>
                </a:moveTo>
                <a:lnTo>
                  <a:pt x="0" y="0"/>
                </a:lnTo>
                <a:lnTo>
                  <a:pt x="0" y="1534667"/>
                </a:lnTo>
                <a:lnTo>
                  <a:pt x="339851" y="1534667"/>
                </a:lnTo>
                <a:lnTo>
                  <a:pt x="339851" y="0"/>
                </a:lnTo>
                <a:close/>
              </a:path>
            </a:pathLst>
          </a:custGeom>
          <a:solidFill>
            <a:srgbClr val="99CC00"/>
          </a:solidFill>
        </p:spPr>
        <p:txBody>
          <a:bodyPr wrap="square" lIns="0" tIns="0" rIns="0" bIns="0" rtlCol="0"/>
          <a:lstStyle/>
          <a:p>
            <a:endParaRPr/>
          </a:p>
        </p:txBody>
      </p:sp>
      <p:sp>
        <p:nvSpPr>
          <p:cNvPr id="8" name="object 8"/>
          <p:cNvSpPr/>
          <p:nvPr/>
        </p:nvSpPr>
        <p:spPr>
          <a:xfrm>
            <a:off x="961644" y="4995671"/>
            <a:ext cx="338455" cy="867410"/>
          </a:xfrm>
          <a:custGeom>
            <a:avLst/>
            <a:gdLst/>
            <a:ahLst/>
            <a:cxnLst/>
            <a:rect l="l" t="t" r="r" b="b"/>
            <a:pathLst>
              <a:path w="338455" h="867410">
                <a:moveTo>
                  <a:pt x="0" y="0"/>
                </a:moveTo>
                <a:lnTo>
                  <a:pt x="338328" y="0"/>
                </a:lnTo>
                <a:lnTo>
                  <a:pt x="338328" y="867155"/>
                </a:lnTo>
                <a:lnTo>
                  <a:pt x="0" y="867155"/>
                </a:lnTo>
                <a:lnTo>
                  <a:pt x="0" y="0"/>
                </a:lnTo>
                <a:close/>
              </a:path>
            </a:pathLst>
          </a:custGeom>
          <a:ln w="9144">
            <a:solidFill>
              <a:srgbClr val="BEBEBE"/>
            </a:solidFill>
          </a:ln>
        </p:spPr>
        <p:txBody>
          <a:bodyPr wrap="square" lIns="0" tIns="0" rIns="0" bIns="0" rtlCol="0"/>
          <a:lstStyle/>
          <a:p>
            <a:endParaRPr/>
          </a:p>
        </p:txBody>
      </p:sp>
      <p:sp>
        <p:nvSpPr>
          <p:cNvPr id="9" name="object 9"/>
          <p:cNvSpPr/>
          <p:nvPr/>
        </p:nvSpPr>
        <p:spPr>
          <a:xfrm>
            <a:off x="1537716" y="4831079"/>
            <a:ext cx="338455" cy="1031875"/>
          </a:xfrm>
          <a:custGeom>
            <a:avLst/>
            <a:gdLst/>
            <a:ahLst/>
            <a:cxnLst/>
            <a:rect l="l" t="t" r="r" b="b"/>
            <a:pathLst>
              <a:path w="338455" h="1031875">
                <a:moveTo>
                  <a:pt x="0" y="0"/>
                </a:moveTo>
                <a:lnTo>
                  <a:pt x="338328" y="0"/>
                </a:lnTo>
                <a:lnTo>
                  <a:pt x="338328" y="1031748"/>
                </a:lnTo>
                <a:lnTo>
                  <a:pt x="0" y="1031748"/>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2113788" y="4645152"/>
            <a:ext cx="338455" cy="1217930"/>
          </a:xfrm>
          <a:custGeom>
            <a:avLst/>
            <a:gdLst/>
            <a:ahLst/>
            <a:cxnLst/>
            <a:rect l="l" t="t" r="r" b="b"/>
            <a:pathLst>
              <a:path w="338455" h="1217929">
                <a:moveTo>
                  <a:pt x="0" y="0"/>
                </a:moveTo>
                <a:lnTo>
                  <a:pt x="338328" y="0"/>
                </a:lnTo>
                <a:lnTo>
                  <a:pt x="338328" y="1217676"/>
                </a:lnTo>
                <a:lnTo>
                  <a:pt x="0" y="1217676"/>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2689860" y="4485132"/>
            <a:ext cx="340360" cy="1377950"/>
          </a:xfrm>
          <a:custGeom>
            <a:avLst/>
            <a:gdLst/>
            <a:ahLst/>
            <a:cxnLst/>
            <a:rect l="l" t="t" r="r" b="b"/>
            <a:pathLst>
              <a:path w="340360" h="1377950">
                <a:moveTo>
                  <a:pt x="0" y="0"/>
                </a:moveTo>
                <a:lnTo>
                  <a:pt x="339851" y="0"/>
                </a:lnTo>
                <a:lnTo>
                  <a:pt x="339851" y="1377696"/>
                </a:lnTo>
                <a:lnTo>
                  <a:pt x="0" y="1377696"/>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3265932" y="4381500"/>
            <a:ext cx="340360" cy="1481455"/>
          </a:xfrm>
          <a:custGeom>
            <a:avLst/>
            <a:gdLst/>
            <a:ahLst/>
            <a:cxnLst/>
            <a:rect l="l" t="t" r="r" b="b"/>
            <a:pathLst>
              <a:path w="340360" h="1481454">
                <a:moveTo>
                  <a:pt x="0" y="0"/>
                </a:moveTo>
                <a:lnTo>
                  <a:pt x="339851" y="0"/>
                </a:lnTo>
                <a:lnTo>
                  <a:pt x="339851" y="1481328"/>
                </a:lnTo>
                <a:lnTo>
                  <a:pt x="0" y="1481328"/>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3842003" y="4328159"/>
            <a:ext cx="340360" cy="1534795"/>
          </a:xfrm>
          <a:custGeom>
            <a:avLst/>
            <a:gdLst/>
            <a:ahLst/>
            <a:cxnLst/>
            <a:rect l="l" t="t" r="r" b="b"/>
            <a:pathLst>
              <a:path w="340360" h="1534795">
                <a:moveTo>
                  <a:pt x="0" y="0"/>
                </a:moveTo>
                <a:lnTo>
                  <a:pt x="339851" y="0"/>
                </a:lnTo>
                <a:lnTo>
                  <a:pt x="339851" y="1534667"/>
                </a:lnTo>
                <a:lnTo>
                  <a:pt x="0" y="1534667"/>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961644" y="4971288"/>
            <a:ext cx="338455" cy="24765"/>
          </a:xfrm>
          <a:custGeom>
            <a:avLst/>
            <a:gdLst/>
            <a:ahLst/>
            <a:cxnLst/>
            <a:rect l="l" t="t" r="r" b="b"/>
            <a:pathLst>
              <a:path w="338455" h="24764">
                <a:moveTo>
                  <a:pt x="0" y="24384"/>
                </a:moveTo>
                <a:lnTo>
                  <a:pt x="338328" y="24384"/>
                </a:lnTo>
                <a:lnTo>
                  <a:pt x="338328" y="0"/>
                </a:lnTo>
                <a:lnTo>
                  <a:pt x="0" y="0"/>
                </a:lnTo>
                <a:lnTo>
                  <a:pt x="0" y="24384"/>
                </a:lnTo>
                <a:close/>
              </a:path>
            </a:pathLst>
          </a:custGeom>
          <a:solidFill>
            <a:srgbClr val="DC0000"/>
          </a:solidFill>
        </p:spPr>
        <p:txBody>
          <a:bodyPr wrap="square" lIns="0" tIns="0" rIns="0" bIns="0" rtlCol="0"/>
          <a:lstStyle/>
          <a:p>
            <a:endParaRPr/>
          </a:p>
        </p:txBody>
      </p:sp>
      <p:sp>
        <p:nvSpPr>
          <p:cNvPr id="15" name="object 15"/>
          <p:cNvSpPr/>
          <p:nvPr/>
        </p:nvSpPr>
        <p:spPr>
          <a:xfrm>
            <a:off x="1537716" y="4799076"/>
            <a:ext cx="338455" cy="32384"/>
          </a:xfrm>
          <a:custGeom>
            <a:avLst/>
            <a:gdLst/>
            <a:ahLst/>
            <a:cxnLst/>
            <a:rect l="l" t="t" r="r" b="b"/>
            <a:pathLst>
              <a:path w="338455" h="32385">
                <a:moveTo>
                  <a:pt x="0" y="32003"/>
                </a:moveTo>
                <a:lnTo>
                  <a:pt x="338328" y="32003"/>
                </a:lnTo>
                <a:lnTo>
                  <a:pt x="338328" y="0"/>
                </a:lnTo>
                <a:lnTo>
                  <a:pt x="0" y="0"/>
                </a:lnTo>
                <a:lnTo>
                  <a:pt x="0" y="32003"/>
                </a:lnTo>
                <a:close/>
              </a:path>
            </a:pathLst>
          </a:custGeom>
          <a:solidFill>
            <a:srgbClr val="DC0000"/>
          </a:solidFill>
        </p:spPr>
        <p:txBody>
          <a:bodyPr wrap="square" lIns="0" tIns="0" rIns="0" bIns="0" rtlCol="0"/>
          <a:lstStyle/>
          <a:p>
            <a:endParaRPr/>
          </a:p>
        </p:txBody>
      </p:sp>
      <p:sp>
        <p:nvSpPr>
          <p:cNvPr id="16" name="object 16"/>
          <p:cNvSpPr/>
          <p:nvPr/>
        </p:nvSpPr>
        <p:spPr>
          <a:xfrm>
            <a:off x="2113788" y="4607052"/>
            <a:ext cx="338455" cy="38100"/>
          </a:xfrm>
          <a:custGeom>
            <a:avLst/>
            <a:gdLst/>
            <a:ahLst/>
            <a:cxnLst/>
            <a:rect l="l" t="t" r="r" b="b"/>
            <a:pathLst>
              <a:path w="338455" h="38100">
                <a:moveTo>
                  <a:pt x="0" y="38100"/>
                </a:moveTo>
                <a:lnTo>
                  <a:pt x="338328" y="38100"/>
                </a:lnTo>
                <a:lnTo>
                  <a:pt x="338328" y="0"/>
                </a:lnTo>
                <a:lnTo>
                  <a:pt x="0" y="0"/>
                </a:lnTo>
                <a:lnTo>
                  <a:pt x="0" y="38100"/>
                </a:lnTo>
                <a:close/>
              </a:path>
            </a:pathLst>
          </a:custGeom>
          <a:solidFill>
            <a:srgbClr val="DC0000"/>
          </a:solidFill>
        </p:spPr>
        <p:txBody>
          <a:bodyPr wrap="square" lIns="0" tIns="0" rIns="0" bIns="0" rtlCol="0"/>
          <a:lstStyle/>
          <a:p>
            <a:endParaRPr/>
          </a:p>
        </p:txBody>
      </p:sp>
      <p:sp>
        <p:nvSpPr>
          <p:cNvPr id="17" name="object 17"/>
          <p:cNvSpPr/>
          <p:nvPr/>
        </p:nvSpPr>
        <p:spPr>
          <a:xfrm>
            <a:off x="2689860" y="4443984"/>
            <a:ext cx="340360" cy="41275"/>
          </a:xfrm>
          <a:custGeom>
            <a:avLst/>
            <a:gdLst/>
            <a:ahLst/>
            <a:cxnLst/>
            <a:rect l="l" t="t" r="r" b="b"/>
            <a:pathLst>
              <a:path w="340360" h="41275">
                <a:moveTo>
                  <a:pt x="0" y="41148"/>
                </a:moveTo>
                <a:lnTo>
                  <a:pt x="339851" y="41148"/>
                </a:lnTo>
                <a:lnTo>
                  <a:pt x="339851" y="0"/>
                </a:lnTo>
                <a:lnTo>
                  <a:pt x="0" y="0"/>
                </a:lnTo>
                <a:lnTo>
                  <a:pt x="0" y="41148"/>
                </a:lnTo>
                <a:close/>
              </a:path>
            </a:pathLst>
          </a:custGeom>
          <a:solidFill>
            <a:srgbClr val="DC0000"/>
          </a:solidFill>
        </p:spPr>
        <p:txBody>
          <a:bodyPr wrap="square" lIns="0" tIns="0" rIns="0" bIns="0" rtlCol="0"/>
          <a:lstStyle/>
          <a:p>
            <a:endParaRPr/>
          </a:p>
        </p:txBody>
      </p:sp>
      <p:sp>
        <p:nvSpPr>
          <p:cNvPr id="18" name="object 18"/>
          <p:cNvSpPr/>
          <p:nvPr/>
        </p:nvSpPr>
        <p:spPr>
          <a:xfrm>
            <a:off x="3265932" y="4338828"/>
            <a:ext cx="340360" cy="43180"/>
          </a:xfrm>
          <a:custGeom>
            <a:avLst/>
            <a:gdLst/>
            <a:ahLst/>
            <a:cxnLst/>
            <a:rect l="l" t="t" r="r" b="b"/>
            <a:pathLst>
              <a:path w="340360" h="43179">
                <a:moveTo>
                  <a:pt x="0" y="42672"/>
                </a:moveTo>
                <a:lnTo>
                  <a:pt x="339851" y="42672"/>
                </a:lnTo>
                <a:lnTo>
                  <a:pt x="339851" y="0"/>
                </a:lnTo>
                <a:lnTo>
                  <a:pt x="0" y="0"/>
                </a:lnTo>
                <a:lnTo>
                  <a:pt x="0" y="42672"/>
                </a:lnTo>
                <a:close/>
              </a:path>
            </a:pathLst>
          </a:custGeom>
          <a:solidFill>
            <a:srgbClr val="DC0000"/>
          </a:solidFill>
        </p:spPr>
        <p:txBody>
          <a:bodyPr wrap="square" lIns="0" tIns="0" rIns="0" bIns="0" rtlCol="0"/>
          <a:lstStyle/>
          <a:p>
            <a:endParaRPr/>
          </a:p>
        </p:txBody>
      </p:sp>
      <p:sp>
        <p:nvSpPr>
          <p:cNvPr id="19" name="object 19"/>
          <p:cNvSpPr/>
          <p:nvPr/>
        </p:nvSpPr>
        <p:spPr>
          <a:xfrm>
            <a:off x="3842003" y="4283964"/>
            <a:ext cx="340360" cy="44450"/>
          </a:xfrm>
          <a:custGeom>
            <a:avLst/>
            <a:gdLst/>
            <a:ahLst/>
            <a:cxnLst/>
            <a:rect l="l" t="t" r="r" b="b"/>
            <a:pathLst>
              <a:path w="340360" h="44450">
                <a:moveTo>
                  <a:pt x="0" y="44196"/>
                </a:moveTo>
                <a:lnTo>
                  <a:pt x="339851" y="44196"/>
                </a:lnTo>
                <a:lnTo>
                  <a:pt x="339851" y="0"/>
                </a:lnTo>
                <a:lnTo>
                  <a:pt x="0" y="0"/>
                </a:lnTo>
                <a:lnTo>
                  <a:pt x="0" y="44196"/>
                </a:lnTo>
                <a:close/>
              </a:path>
            </a:pathLst>
          </a:custGeom>
          <a:solidFill>
            <a:srgbClr val="DC0000"/>
          </a:solidFill>
        </p:spPr>
        <p:txBody>
          <a:bodyPr wrap="square" lIns="0" tIns="0" rIns="0" bIns="0" rtlCol="0"/>
          <a:lstStyle/>
          <a:p>
            <a:endParaRPr/>
          </a:p>
        </p:txBody>
      </p:sp>
      <p:sp>
        <p:nvSpPr>
          <p:cNvPr id="20" name="object 20"/>
          <p:cNvSpPr/>
          <p:nvPr/>
        </p:nvSpPr>
        <p:spPr>
          <a:xfrm>
            <a:off x="961644" y="4971288"/>
            <a:ext cx="338455" cy="24765"/>
          </a:xfrm>
          <a:custGeom>
            <a:avLst/>
            <a:gdLst/>
            <a:ahLst/>
            <a:cxnLst/>
            <a:rect l="l" t="t" r="r" b="b"/>
            <a:pathLst>
              <a:path w="338455" h="24764">
                <a:moveTo>
                  <a:pt x="0" y="0"/>
                </a:moveTo>
                <a:lnTo>
                  <a:pt x="338328" y="0"/>
                </a:lnTo>
                <a:lnTo>
                  <a:pt x="338328" y="24384"/>
                </a:lnTo>
                <a:lnTo>
                  <a:pt x="0" y="24384"/>
                </a:lnTo>
                <a:lnTo>
                  <a:pt x="0" y="0"/>
                </a:lnTo>
                <a:close/>
              </a:path>
            </a:pathLst>
          </a:custGeom>
          <a:ln w="9144">
            <a:solidFill>
              <a:srgbClr val="BEBEBE"/>
            </a:solidFill>
          </a:ln>
        </p:spPr>
        <p:txBody>
          <a:bodyPr wrap="square" lIns="0" tIns="0" rIns="0" bIns="0" rtlCol="0"/>
          <a:lstStyle/>
          <a:p>
            <a:endParaRPr/>
          </a:p>
        </p:txBody>
      </p:sp>
      <p:sp>
        <p:nvSpPr>
          <p:cNvPr id="21" name="object 21"/>
          <p:cNvSpPr/>
          <p:nvPr/>
        </p:nvSpPr>
        <p:spPr>
          <a:xfrm>
            <a:off x="1537716" y="4799076"/>
            <a:ext cx="338455" cy="32384"/>
          </a:xfrm>
          <a:custGeom>
            <a:avLst/>
            <a:gdLst/>
            <a:ahLst/>
            <a:cxnLst/>
            <a:rect l="l" t="t" r="r" b="b"/>
            <a:pathLst>
              <a:path w="338455" h="32385">
                <a:moveTo>
                  <a:pt x="0" y="0"/>
                </a:moveTo>
                <a:lnTo>
                  <a:pt x="338328" y="0"/>
                </a:lnTo>
                <a:lnTo>
                  <a:pt x="338328" y="32004"/>
                </a:lnTo>
                <a:lnTo>
                  <a:pt x="0" y="32004"/>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2113788" y="4607052"/>
            <a:ext cx="338455" cy="38100"/>
          </a:xfrm>
          <a:custGeom>
            <a:avLst/>
            <a:gdLst/>
            <a:ahLst/>
            <a:cxnLst/>
            <a:rect l="l" t="t" r="r" b="b"/>
            <a:pathLst>
              <a:path w="338455" h="38100">
                <a:moveTo>
                  <a:pt x="0" y="0"/>
                </a:moveTo>
                <a:lnTo>
                  <a:pt x="338328" y="0"/>
                </a:lnTo>
                <a:lnTo>
                  <a:pt x="338328" y="38100"/>
                </a:lnTo>
                <a:lnTo>
                  <a:pt x="0" y="38100"/>
                </a:lnTo>
                <a:lnTo>
                  <a:pt x="0" y="0"/>
                </a:lnTo>
                <a:close/>
              </a:path>
            </a:pathLst>
          </a:custGeom>
          <a:ln w="9144">
            <a:solidFill>
              <a:srgbClr val="BEBEBE"/>
            </a:solidFill>
          </a:ln>
        </p:spPr>
        <p:txBody>
          <a:bodyPr wrap="square" lIns="0" tIns="0" rIns="0" bIns="0" rtlCol="0"/>
          <a:lstStyle/>
          <a:p>
            <a:endParaRPr/>
          </a:p>
        </p:txBody>
      </p:sp>
      <p:sp>
        <p:nvSpPr>
          <p:cNvPr id="23" name="object 23"/>
          <p:cNvSpPr/>
          <p:nvPr/>
        </p:nvSpPr>
        <p:spPr>
          <a:xfrm>
            <a:off x="2689860" y="4443984"/>
            <a:ext cx="340360" cy="41275"/>
          </a:xfrm>
          <a:custGeom>
            <a:avLst/>
            <a:gdLst/>
            <a:ahLst/>
            <a:cxnLst/>
            <a:rect l="l" t="t" r="r" b="b"/>
            <a:pathLst>
              <a:path w="340360" h="41275">
                <a:moveTo>
                  <a:pt x="0" y="0"/>
                </a:moveTo>
                <a:lnTo>
                  <a:pt x="339851" y="0"/>
                </a:lnTo>
                <a:lnTo>
                  <a:pt x="339851" y="41148"/>
                </a:lnTo>
                <a:lnTo>
                  <a:pt x="0" y="41148"/>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3265932" y="4338828"/>
            <a:ext cx="340360" cy="43180"/>
          </a:xfrm>
          <a:custGeom>
            <a:avLst/>
            <a:gdLst/>
            <a:ahLst/>
            <a:cxnLst/>
            <a:rect l="l" t="t" r="r" b="b"/>
            <a:pathLst>
              <a:path w="340360" h="43179">
                <a:moveTo>
                  <a:pt x="0" y="0"/>
                </a:moveTo>
                <a:lnTo>
                  <a:pt x="339851" y="0"/>
                </a:lnTo>
                <a:lnTo>
                  <a:pt x="339851" y="42672"/>
                </a:lnTo>
                <a:lnTo>
                  <a:pt x="0" y="42672"/>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3842003" y="4283964"/>
            <a:ext cx="340360" cy="44450"/>
          </a:xfrm>
          <a:custGeom>
            <a:avLst/>
            <a:gdLst/>
            <a:ahLst/>
            <a:cxnLst/>
            <a:rect l="l" t="t" r="r" b="b"/>
            <a:pathLst>
              <a:path w="340360" h="44450">
                <a:moveTo>
                  <a:pt x="0" y="0"/>
                </a:moveTo>
                <a:lnTo>
                  <a:pt x="339851" y="0"/>
                </a:lnTo>
                <a:lnTo>
                  <a:pt x="339851" y="44196"/>
                </a:lnTo>
                <a:lnTo>
                  <a:pt x="0" y="44196"/>
                </a:lnTo>
                <a:lnTo>
                  <a:pt x="0" y="0"/>
                </a:lnTo>
                <a:close/>
              </a:path>
            </a:pathLst>
          </a:custGeom>
          <a:ln w="9143">
            <a:solidFill>
              <a:srgbClr val="BEBEBE"/>
            </a:solidFill>
          </a:ln>
        </p:spPr>
        <p:txBody>
          <a:bodyPr wrap="square" lIns="0" tIns="0" rIns="0" bIns="0" rtlCol="0"/>
          <a:lstStyle/>
          <a:p>
            <a:endParaRPr/>
          </a:p>
        </p:txBody>
      </p:sp>
      <p:sp>
        <p:nvSpPr>
          <p:cNvPr id="26" name="object 26"/>
          <p:cNvSpPr/>
          <p:nvPr/>
        </p:nvSpPr>
        <p:spPr>
          <a:xfrm>
            <a:off x="961644" y="4969764"/>
            <a:ext cx="338455" cy="0"/>
          </a:xfrm>
          <a:custGeom>
            <a:avLst/>
            <a:gdLst/>
            <a:ahLst/>
            <a:cxnLst/>
            <a:rect l="l" t="t" r="r" b="b"/>
            <a:pathLst>
              <a:path w="338455">
                <a:moveTo>
                  <a:pt x="0" y="0"/>
                </a:moveTo>
                <a:lnTo>
                  <a:pt x="338328" y="0"/>
                </a:lnTo>
              </a:path>
            </a:pathLst>
          </a:custGeom>
          <a:ln w="3175">
            <a:solidFill>
              <a:srgbClr val="6633C8"/>
            </a:solidFill>
          </a:ln>
        </p:spPr>
        <p:txBody>
          <a:bodyPr wrap="square" lIns="0" tIns="0" rIns="0" bIns="0" rtlCol="0"/>
          <a:lstStyle/>
          <a:p>
            <a:endParaRPr/>
          </a:p>
        </p:txBody>
      </p:sp>
      <p:sp>
        <p:nvSpPr>
          <p:cNvPr id="27" name="object 27"/>
          <p:cNvSpPr/>
          <p:nvPr/>
        </p:nvSpPr>
        <p:spPr>
          <a:xfrm>
            <a:off x="1537716" y="4783835"/>
            <a:ext cx="338455" cy="15240"/>
          </a:xfrm>
          <a:custGeom>
            <a:avLst/>
            <a:gdLst/>
            <a:ahLst/>
            <a:cxnLst/>
            <a:rect l="l" t="t" r="r" b="b"/>
            <a:pathLst>
              <a:path w="338455" h="15239">
                <a:moveTo>
                  <a:pt x="0" y="15239"/>
                </a:moveTo>
                <a:lnTo>
                  <a:pt x="338328" y="15239"/>
                </a:lnTo>
                <a:lnTo>
                  <a:pt x="338328" y="0"/>
                </a:lnTo>
                <a:lnTo>
                  <a:pt x="0" y="0"/>
                </a:lnTo>
                <a:lnTo>
                  <a:pt x="0" y="15239"/>
                </a:lnTo>
                <a:close/>
              </a:path>
            </a:pathLst>
          </a:custGeom>
          <a:solidFill>
            <a:srgbClr val="6633C8"/>
          </a:solidFill>
        </p:spPr>
        <p:txBody>
          <a:bodyPr wrap="square" lIns="0" tIns="0" rIns="0" bIns="0" rtlCol="0"/>
          <a:lstStyle/>
          <a:p>
            <a:endParaRPr/>
          </a:p>
        </p:txBody>
      </p:sp>
      <p:sp>
        <p:nvSpPr>
          <p:cNvPr id="28" name="object 28"/>
          <p:cNvSpPr/>
          <p:nvPr/>
        </p:nvSpPr>
        <p:spPr>
          <a:xfrm>
            <a:off x="2113788" y="4536947"/>
            <a:ext cx="338455" cy="70485"/>
          </a:xfrm>
          <a:custGeom>
            <a:avLst/>
            <a:gdLst/>
            <a:ahLst/>
            <a:cxnLst/>
            <a:rect l="l" t="t" r="r" b="b"/>
            <a:pathLst>
              <a:path w="338455" h="70485">
                <a:moveTo>
                  <a:pt x="338328" y="0"/>
                </a:moveTo>
                <a:lnTo>
                  <a:pt x="0" y="0"/>
                </a:lnTo>
                <a:lnTo>
                  <a:pt x="0" y="70103"/>
                </a:lnTo>
                <a:lnTo>
                  <a:pt x="338328" y="70103"/>
                </a:lnTo>
                <a:lnTo>
                  <a:pt x="338328" y="0"/>
                </a:lnTo>
                <a:close/>
              </a:path>
            </a:pathLst>
          </a:custGeom>
          <a:solidFill>
            <a:srgbClr val="6633C8"/>
          </a:solidFill>
        </p:spPr>
        <p:txBody>
          <a:bodyPr wrap="square" lIns="0" tIns="0" rIns="0" bIns="0" rtlCol="0"/>
          <a:lstStyle/>
          <a:p>
            <a:endParaRPr/>
          </a:p>
        </p:txBody>
      </p:sp>
      <p:sp>
        <p:nvSpPr>
          <p:cNvPr id="29" name="object 29"/>
          <p:cNvSpPr/>
          <p:nvPr/>
        </p:nvSpPr>
        <p:spPr>
          <a:xfrm>
            <a:off x="2689860" y="4227576"/>
            <a:ext cx="340360" cy="216535"/>
          </a:xfrm>
          <a:custGeom>
            <a:avLst/>
            <a:gdLst/>
            <a:ahLst/>
            <a:cxnLst/>
            <a:rect l="l" t="t" r="r" b="b"/>
            <a:pathLst>
              <a:path w="340360" h="216535">
                <a:moveTo>
                  <a:pt x="339851" y="0"/>
                </a:moveTo>
                <a:lnTo>
                  <a:pt x="0" y="0"/>
                </a:lnTo>
                <a:lnTo>
                  <a:pt x="0" y="216407"/>
                </a:lnTo>
                <a:lnTo>
                  <a:pt x="339851" y="216407"/>
                </a:lnTo>
                <a:lnTo>
                  <a:pt x="339851" y="0"/>
                </a:lnTo>
                <a:close/>
              </a:path>
            </a:pathLst>
          </a:custGeom>
          <a:solidFill>
            <a:srgbClr val="6633C8"/>
          </a:solidFill>
        </p:spPr>
        <p:txBody>
          <a:bodyPr wrap="square" lIns="0" tIns="0" rIns="0" bIns="0" rtlCol="0"/>
          <a:lstStyle/>
          <a:p>
            <a:endParaRPr/>
          </a:p>
        </p:txBody>
      </p:sp>
      <p:sp>
        <p:nvSpPr>
          <p:cNvPr id="30" name="object 30"/>
          <p:cNvSpPr/>
          <p:nvPr/>
        </p:nvSpPr>
        <p:spPr>
          <a:xfrm>
            <a:off x="3265932" y="3918203"/>
            <a:ext cx="340360" cy="421005"/>
          </a:xfrm>
          <a:custGeom>
            <a:avLst/>
            <a:gdLst/>
            <a:ahLst/>
            <a:cxnLst/>
            <a:rect l="l" t="t" r="r" b="b"/>
            <a:pathLst>
              <a:path w="340360" h="421004">
                <a:moveTo>
                  <a:pt x="339851" y="0"/>
                </a:moveTo>
                <a:lnTo>
                  <a:pt x="0" y="0"/>
                </a:lnTo>
                <a:lnTo>
                  <a:pt x="0" y="420624"/>
                </a:lnTo>
                <a:lnTo>
                  <a:pt x="339851" y="420624"/>
                </a:lnTo>
                <a:lnTo>
                  <a:pt x="339851" y="0"/>
                </a:lnTo>
                <a:close/>
              </a:path>
            </a:pathLst>
          </a:custGeom>
          <a:solidFill>
            <a:srgbClr val="6633C8"/>
          </a:solidFill>
        </p:spPr>
        <p:txBody>
          <a:bodyPr wrap="square" lIns="0" tIns="0" rIns="0" bIns="0" rtlCol="0"/>
          <a:lstStyle/>
          <a:p>
            <a:endParaRPr/>
          </a:p>
        </p:txBody>
      </p:sp>
      <p:sp>
        <p:nvSpPr>
          <p:cNvPr id="31" name="object 31"/>
          <p:cNvSpPr/>
          <p:nvPr/>
        </p:nvSpPr>
        <p:spPr>
          <a:xfrm>
            <a:off x="3842003" y="3575303"/>
            <a:ext cx="340360" cy="708660"/>
          </a:xfrm>
          <a:custGeom>
            <a:avLst/>
            <a:gdLst/>
            <a:ahLst/>
            <a:cxnLst/>
            <a:rect l="l" t="t" r="r" b="b"/>
            <a:pathLst>
              <a:path w="340360" h="708660">
                <a:moveTo>
                  <a:pt x="339851" y="0"/>
                </a:moveTo>
                <a:lnTo>
                  <a:pt x="0" y="0"/>
                </a:lnTo>
                <a:lnTo>
                  <a:pt x="0" y="708660"/>
                </a:lnTo>
                <a:lnTo>
                  <a:pt x="339851" y="708660"/>
                </a:lnTo>
                <a:lnTo>
                  <a:pt x="339851" y="0"/>
                </a:lnTo>
                <a:close/>
              </a:path>
            </a:pathLst>
          </a:custGeom>
          <a:solidFill>
            <a:srgbClr val="6633C8"/>
          </a:solidFill>
        </p:spPr>
        <p:txBody>
          <a:bodyPr wrap="square" lIns="0" tIns="0" rIns="0" bIns="0" rtlCol="0"/>
          <a:lstStyle/>
          <a:p>
            <a:endParaRPr/>
          </a:p>
        </p:txBody>
      </p:sp>
      <p:sp>
        <p:nvSpPr>
          <p:cNvPr id="32" name="object 32"/>
          <p:cNvSpPr/>
          <p:nvPr/>
        </p:nvSpPr>
        <p:spPr>
          <a:xfrm>
            <a:off x="957072" y="4963667"/>
            <a:ext cx="347980" cy="12700"/>
          </a:xfrm>
          <a:custGeom>
            <a:avLst/>
            <a:gdLst/>
            <a:ahLst/>
            <a:cxnLst/>
            <a:rect l="l" t="t" r="r" b="b"/>
            <a:pathLst>
              <a:path w="347980" h="12700">
                <a:moveTo>
                  <a:pt x="0" y="12192"/>
                </a:moveTo>
                <a:lnTo>
                  <a:pt x="347472" y="12192"/>
                </a:lnTo>
                <a:lnTo>
                  <a:pt x="347472" y="0"/>
                </a:lnTo>
                <a:lnTo>
                  <a:pt x="0" y="0"/>
                </a:lnTo>
                <a:lnTo>
                  <a:pt x="0" y="12192"/>
                </a:lnTo>
                <a:close/>
              </a:path>
            </a:pathLst>
          </a:custGeom>
          <a:solidFill>
            <a:srgbClr val="BEBEBE"/>
          </a:solidFill>
        </p:spPr>
        <p:txBody>
          <a:bodyPr wrap="square" lIns="0" tIns="0" rIns="0" bIns="0" rtlCol="0"/>
          <a:lstStyle/>
          <a:p>
            <a:endParaRPr/>
          </a:p>
        </p:txBody>
      </p:sp>
      <p:sp>
        <p:nvSpPr>
          <p:cNvPr id="33" name="object 33"/>
          <p:cNvSpPr/>
          <p:nvPr/>
        </p:nvSpPr>
        <p:spPr>
          <a:xfrm>
            <a:off x="1533144" y="4779264"/>
            <a:ext cx="347980" cy="24765"/>
          </a:xfrm>
          <a:custGeom>
            <a:avLst/>
            <a:gdLst/>
            <a:ahLst/>
            <a:cxnLst/>
            <a:rect l="l" t="t" r="r" b="b"/>
            <a:pathLst>
              <a:path w="347980" h="24764">
                <a:moveTo>
                  <a:pt x="0" y="24384"/>
                </a:moveTo>
                <a:lnTo>
                  <a:pt x="347472" y="24384"/>
                </a:lnTo>
                <a:lnTo>
                  <a:pt x="347472" y="0"/>
                </a:lnTo>
                <a:lnTo>
                  <a:pt x="0" y="0"/>
                </a:lnTo>
                <a:lnTo>
                  <a:pt x="0" y="24384"/>
                </a:lnTo>
                <a:close/>
              </a:path>
            </a:pathLst>
          </a:custGeom>
          <a:solidFill>
            <a:srgbClr val="BEBEBE"/>
          </a:solidFill>
        </p:spPr>
        <p:txBody>
          <a:bodyPr wrap="square" lIns="0" tIns="0" rIns="0" bIns="0" rtlCol="0"/>
          <a:lstStyle/>
          <a:p>
            <a:endParaRPr/>
          </a:p>
        </p:txBody>
      </p:sp>
      <p:sp>
        <p:nvSpPr>
          <p:cNvPr id="34" name="object 34"/>
          <p:cNvSpPr/>
          <p:nvPr/>
        </p:nvSpPr>
        <p:spPr>
          <a:xfrm>
            <a:off x="2113788" y="4536947"/>
            <a:ext cx="338455" cy="70485"/>
          </a:xfrm>
          <a:custGeom>
            <a:avLst/>
            <a:gdLst/>
            <a:ahLst/>
            <a:cxnLst/>
            <a:rect l="l" t="t" r="r" b="b"/>
            <a:pathLst>
              <a:path w="338455" h="70485">
                <a:moveTo>
                  <a:pt x="0" y="0"/>
                </a:moveTo>
                <a:lnTo>
                  <a:pt x="338328" y="0"/>
                </a:lnTo>
                <a:lnTo>
                  <a:pt x="338328" y="70103"/>
                </a:lnTo>
                <a:lnTo>
                  <a:pt x="0" y="70103"/>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2689860" y="4227576"/>
            <a:ext cx="340360" cy="216535"/>
          </a:xfrm>
          <a:custGeom>
            <a:avLst/>
            <a:gdLst/>
            <a:ahLst/>
            <a:cxnLst/>
            <a:rect l="l" t="t" r="r" b="b"/>
            <a:pathLst>
              <a:path w="340360" h="216535">
                <a:moveTo>
                  <a:pt x="0" y="0"/>
                </a:moveTo>
                <a:lnTo>
                  <a:pt x="339851" y="0"/>
                </a:lnTo>
                <a:lnTo>
                  <a:pt x="339851" y="216407"/>
                </a:lnTo>
                <a:lnTo>
                  <a:pt x="0" y="216407"/>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3265932" y="3918203"/>
            <a:ext cx="340360" cy="421005"/>
          </a:xfrm>
          <a:custGeom>
            <a:avLst/>
            <a:gdLst/>
            <a:ahLst/>
            <a:cxnLst/>
            <a:rect l="l" t="t" r="r" b="b"/>
            <a:pathLst>
              <a:path w="340360" h="421004">
                <a:moveTo>
                  <a:pt x="0" y="0"/>
                </a:moveTo>
                <a:lnTo>
                  <a:pt x="339851" y="0"/>
                </a:lnTo>
                <a:lnTo>
                  <a:pt x="339851" y="420624"/>
                </a:lnTo>
                <a:lnTo>
                  <a:pt x="0" y="420624"/>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3842003" y="3575303"/>
            <a:ext cx="340360" cy="708660"/>
          </a:xfrm>
          <a:custGeom>
            <a:avLst/>
            <a:gdLst/>
            <a:ahLst/>
            <a:cxnLst/>
            <a:rect l="l" t="t" r="r" b="b"/>
            <a:pathLst>
              <a:path w="340360" h="708660">
                <a:moveTo>
                  <a:pt x="0" y="0"/>
                </a:moveTo>
                <a:lnTo>
                  <a:pt x="339851" y="0"/>
                </a:lnTo>
                <a:lnTo>
                  <a:pt x="339851" y="708660"/>
                </a:lnTo>
                <a:lnTo>
                  <a:pt x="0" y="708660"/>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961644" y="4416552"/>
            <a:ext cx="338455" cy="551815"/>
          </a:xfrm>
          <a:custGeom>
            <a:avLst/>
            <a:gdLst/>
            <a:ahLst/>
            <a:cxnLst/>
            <a:rect l="l" t="t" r="r" b="b"/>
            <a:pathLst>
              <a:path w="338455" h="551814">
                <a:moveTo>
                  <a:pt x="338328" y="0"/>
                </a:moveTo>
                <a:lnTo>
                  <a:pt x="0" y="0"/>
                </a:lnTo>
                <a:lnTo>
                  <a:pt x="0" y="551688"/>
                </a:lnTo>
                <a:lnTo>
                  <a:pt x="338328" y="551688"/>
                </a:lnTo>
                <a:lnTo>
                  <a:pt x="338328" y="0"/>
                </a:lnTo>
                <a:close/>
              </a:path>
            </a:pathLst>
          </a:custGeom>
          <a:solidFill>
            <a:srgbClr val="99CC00"/>
          </a:solidFill>
        </p:spPr>
        <p:txBody>
          <a:bodyPr wrap="square" lIns="0" tIns="0" rIns="0" bIns="0" rtlCol="0"/>
          <a:lstStyle/>
          <a:p>
            <a:endParaRPr/>
          </a:p>
        </p:txBody>
      </p:sp>
      <p:sp>
        <p:nvSpPr>
          <p:cNvPr id="39" name="object 39"/>
          <p:cNvSpPr/>
          <p:nvPr/>
        </p:nvSpPr>
        <p:spPr>
          <a:xfrm>
            <a:off x="1537716" y="4168140"/>
            <a:ext cx="338455" cy="615950"/>
          </a:xfrm>
          <a:custGeom>
            <a:avLst/>
            <a:gdLst/>
            <a:ahLst/>
            <a:cxnLst/>
            <a:rect l="l" t="t" r="r" b="b"/>
            <a:pathLst>
              <a:path w="338455" h="615950">
                <a:moveTo>
                  <a:pt x="338328" y="0"/>
                </a:moveTo>
                <a:lnTo>
                  <a:pt x="0" y="0"/>
                </a:lnTo>
                <a:lnTo>
                  <a:pt x="0" y="615696"/>
                </a:lnTo>
                <a:lnTo>
                  <a:pt x="338328" y="615696"/>
                </a:lnTo>
                <a:lnTo>
                  <a:pt x="338328" y="0"/>
                </a:lnTo>
                <a:close/>
              </a:path>
            </a:pathLst>
          </a:custGeom>
          <a:solidFill>
            <a:srgbClr val="99CC00"/>
          </a:solidFill>
        </p:spPr>
        <p:txBody>
          <a:bodyPr wrap="square" lIns="0" tIns="0" rIns="0" bIns="0" rtlCol="0"/>
          <a:lstStyle/>
          <a:p>
            <a:endParaRPr/>
          </a:p>
        </p:txBody>
      </p:sp>
      <p:sp>
        <p:nvSpPr>
          <p:cNvPr id="40" name="object 40"/>
          <p:cNvSpPr/>
          <p:nvPr/>
        </p:nvSpPr>
        <p:spPr>
          <a:xfrm>
            <a:off x="2113788" y="3855720"/>
            <a:ext cx="338455" cy="681355"/>
          </a:xfrm>
          <a:custGeom>
            <a:avLst/>
            <a:gdLst/>
            <a:ahLst/>
            <a:cxnLst/>
            <a:rect l="l" t="t" r="r" b="b"/>
            <a:pathLst>
              <a:path w="338455" h="681354">
                <a:moveTo>
                  <a:pt x="338328" y="0"/>
                </a:moveTo>
                <a:lnTo>
                  <a:pt x="0" y="0"/>
                </a:lnTo>
                <a:lnTo>
                  <a:pt x="0" y="681227"/>
                </a:lnTo>
                <a:lnTo>
                  <a:pt x="338328" y="681227"/>
                </a:lnTo>
                <a:lnTo>
                  <a:pt x="338328" y="0"/>
                </a:lnTo>
                <a:close/>
              </a:path>
            </a:pathLst>
          </a:custGeom>
          <a:solidFill>
            <a:srgbClr val="99CC00"/>
          </a:solidFill>
        </p:spPr>
        <p:txBody>
          <a:bodyPr wrap="square" lIns="0" tIns="0" rIns="0" bIns="0" rtlCol="0"/>
          <a:lstStyle/>
          <a:p>
            <a:endParaRPr/>
          </a:p>
        </p:txBody>
      </p:sp>
      <p:sp>
        <p:nvSpPr>
          <p:cNvPr id="41" name="object 41"/>
          <p:cNvSpPr/>
          <p:nvPr/>
        </p:nvSpPr>
        <p:spPr>
          <a:xfrm>
            <a:off x="2689860" y="3467100"/>
            <a:ext cx="340360" cy="760730"/>
          </a:xfrm>
          <a:custGeom>
            <a:avLst/>
            <a:gdLst/>
            <a:ahLst/>
            <a:cxnLst/>
            <a:rect l="l" t="t" r="r" b="b"/>
            <a:pathLst>
              <a:path w="340360" h="760729">
                <a:moveTo>
                  <a:pt x="339851" y="0"/>
                </a:moveTo>
                <a:lnTo>
                  <a:pt x="0" y="0"/>
                </a:lnTo>
                <a:lnTo>
                  <a:pt x="0" y="760476"/>
                </a:lnTo>
                <a:lnTo>
                  <a:pt x="339851" y="760476"/>
                </a:lnTo>
                <a:lnTo>
                  <a:pt x="339851" y="0"/>
                </a:lnTo>
                <a:close/>
              </a:path>
            </a:pathLst>
          </a:custGeom>
          <a:solidFill>
            <a:srgbClr val="99CC00"/>
          </a:solidFill>
        </p:spPr>
        <p:txBody>
          <a:bodyPr wrap="square" lIns="0" tIns="0" rIns="0" bIns="0" rtlCol="0"/>
          <a:lstStyle/>
          <a:p>
            <a:endParaRPr/>
          </a:p>
        </p:txBody>
      </p:sp>
      <p:sp>
        <p:nvSpPr>
          <p:cNvPr id="42" name="object 42"/>
          <p:cNvSpPr/>
          <p:nvPr/>
        </p:nvSpPr>
        <p:spPr>
          <a:xfrm>
            <a:off x="3265932" y="3110483"/>
            <a:ext cx="340360" cy="807720"/>
          </a:xfrm>
          <a:custGeom>
            <a:avLst/>
            <a:gdLst/>
            <a:ahLst/>
            <a:cxnLst/>
            <a:rect l="l" t="t" r="r" b="b"/>
            <a:pathLst>
              <a:path w="340360" h="807720">
                <a:moveTo>
                  <a:pt x="339851" y="0"/>
                </a:moveTo>
                <a:lnTo>
                  <a:pt x="0" y="0"/>
                </a:lnTo>
                <a:lnTo>
                  <a:pt x="0" y="807719"/>
                </a:lnTo>
                <a:lnTo>
                  <a:pt x="339851" y="807719"/>
                </a:lnTo>
                <a:lnTo>
                  <a:pt x="339851" y="0"/>
                </a:lnTo>
                <a:close/>
              </a:path>
            </a:pathLst>
          </a:custGeom>
          <a:solidFill>
            <a:srgbClr val="99CC00"/>
          </a:solidFill>
        </p:spPr>
        <p:txBody>
          <a:bodyPr wrap="square" lIns="0" tIns="0" rIns="0" bIns="0" rtlCol="0"/>
          <a:lstStyle/>
          <a:p>
            <a:endParaRPr/>
          </a:p>
        </p:txBody>
      </p:sp>
      <p:sp>
        <p:nvSpPr>
          <p:cNvPr id="43" name="object 43"/>
          <p:cNvSpPr/>
          <p:nvPr/>
        </p:nvSpPr>
        <p:spPr>
          <a:xfrm>
            <a:off x="3842003" y="2758439"/>
            <a:ext cx="340360" cy="817244"/>
          </a:xfrm>
          <a:custGeom>
            <a:avLst/>
            <a:gdLst/>
            <a:ahLst/>
            <a:cxnLst/>
            <a:rect l="l" t="t" r="r" b="b"/>
            <a:pathLst>
              <a:path w="340360" h="817245">
                <a:moveTo>
                  <a:pt x="339851" y="0"/>
                </a:moveTo>
                <a:lnTo>
                  <a:pt x="0" y="0"/>
                </a:lnTo>
                <a:lnTo>
                  <a:pt x="0" y="816863"/>
                </a:lnTo>
                <a:lnTo>
                  <a:pt x="339851" y="816863"/>
                </a:lnTo>
                <a:lnTo>
                  <a:pt x="339851" y="0"/>
                </a:lnTo>
                <a:close/>
              </a:path>
            </a:pathLst>
          </a:custGeom>
          <a:solidFill>
            <a:srgbClr val="99CC00"/>
          </a:solidFill>
        </p:spPr>
        <p:txBody>
          <a:bodyPr wrap="square" lIns="0" tIns="0" rIns="0" bIns="0" rtlCol="0"/>
          <a:lstStyle/>
          <a:p>
            <a:endParaRPr/>
          </a:p>
        </p:txBody>
      </p:sp>
      <p:sp>
        <p:nvSpPr>
          <p:cNvPr id="44" name="object 44"/>
          <p:cNvSpPr/>
          <p:nvPr/>
        </p:nvSpPr>
        <p:spPr>
          <a:xfrm>
            <a:off x="961644" y="4416552"/>
            <a:ext cx="338455" cy="551815"/>
          </a:xfrm>
          <a:custGeom>
            <a:avLst/>
            <a:gdLst/>
            <a:ahLst/>
            <a:cxnLst/>
            <a:rect l="l" t="t" r="r" b="b"/>
            <a:pathLst>
              <a:path w="338455" h="551814">
                <a:moveTo>
                  <a:pt x="0" y="0"/>
                </a:moveTo>
                <a:lnTo>
                  <a:pt x="338328" y="0"/>
                </a:lnTo>
                <a:lnTo>
                  <a:pt x="338328" y="551688"/>
                </a:lnTo>
                <a:lnTo>
                  <a:pt x="0" y="551688"/>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1537716" y="4168140"/>
            <a:ext cx="338455" cy="615950"/>
          </a:xfrm>
          <a:custGeom>
            <a:avLst/>
            <a:gdLst/>
            <a:ahLst/>
            <a:cxnLst/>
            <a:rect l="l" t="t" r="r" b="b"/>
            <a:pathLst>
              <a:path w="338455" h="615950">
                <a:moveTo>
                  <a:pt x="0" y="0"/>
                </a:moveTo>
                <a:lnTo>
                  <a:pt x="338328" y="0"/>
                </a:lnTo>
                <a:lnTo>
                  <a:pt x="338328" y="615696"/>
                </a:lnTo>
                <a:lnTo>
                  <a:pt x="0" y="615696"/>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2113788" y="3855720"/>
            <a:ext cx="338455" cy="681355"/>
          </a:xfrm>
          <a:custGeom>
            <a:avLst/>
            <a:gdLst/>
            <a:ahLst/>
            <a:cxnLst/>
            <a:rect l="l" t="t" r="r" b="b"/>
            <a:pathLst>
              <a:path w="338455" h="681354">
                <a:moveTo>
                  <a:pt x="0" y="0"/>
                </a:moveTo>
                <a:lnTo>
                  <a:pt x="338328" y="0"/>
                </a:lnTo>
                <a:lnTo>
                  <a:pt x="338328" y="681227"/>
                </a:lnTo>
                <a:lnTo>
                  <a:pt x="0" y="681227"/>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2689860" y="3467100"/>
            <a:ext cx="340360" cy="760730"/>
          </a:xfrm>
          <a:custGeom>
            <a:avLst/>
            <a:gdLst/>
            <a:ahLst/>
            <a:cxnLst/>
            <a:rect l="l" t="t" r="r" b="b"/>
            <a:pathLst>
              <a:path w="340360" h="760729">
                <a:moveTo>
                  <a:pt x="0" y="0"/>
                </a:moveTo>
                <a:lnTo>
                  <a:pt x="339851" y="0"/>
                </a:lnTo>
                <a:lnTo>
                  <a:pt x="339851" y="760476"/>
                </a:lnTo>
                <a:lnTo>
                  <a:pt x="0" y="760476"/>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3265932" y="3110483"/>
            <a:ext cx="340360" cy="807720"/>
          </a:xfrm>
          <a:custGeom>
            <a:avLst/>
            <a:gdLst/>
            <a:ahLst/>
            <a:cxnLst/>
            <a:rect l="l" t="t" r="r" b="b"/>
            <a:pathLst>
              <a:path w="340360" h="807720">
                <a:moveTo>
                  <a:pt x="0" y="0"/>
                </a:moveTo>
                <a:lnTo>
                  <a:pt x="339851" y="0"/>
                </a:lnTo>
                <a:lnTo>
                  <a:pt x="339851" y="807719"/>
                </a:lnTo>
                <a:lnTo>
                  <a:pt x="0" y="807719"/>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3842003" y="2758439"/>
            <a:ext cx="340360" cy="817244"/>
          </a:xfrm>
          <a:custGeom>
            <a:avLst/>
            <a:gdLst/>
            <a:ahLst/>
            <a:cxnLst/>
            <a:rect l="l" t="t" r="r" b="b"/>
            <a:pathLst>
              <a:path w="340360" h="817245">
                <a:moveTo>
                  <a:pt x="0" y="0"/>
                </a:moveTo>
                <a:lnTo>
                  <a:pt x="339851" y="0"/>
                </a:lnTo>
                <a:lnTo>
                  <a:pt x="339851" y="816863"/>
                </a:lnTo>
                <a:lnTo>
                  <a:pt x="0" y="816863"/>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961644" y="4411217"/>
            <a:ext cx="338455" cy="0"/>
          </a:xfrm>
          <a:custGeom>
            <a:avLst/>
            <a:gdLst/>
            <a:ahLst/>
            <a:cxnLst/>
            <a:rect l="l" t="t" r="r" b="b"/>
            <a:pathLst>
              <a:path w="338455">
                <a:moveTo>
                  <a:pt x="0" y="0"/>
                </a:moveTo>
                <a:lnTo>
                  <a:pt x="338328" y="0"/>
                </a:lnTo>
              </a:path>
            </a:pathLst>
          </a:custGeom>
          <a:ln w="10668">
            <a:solidFill>
              <a:srgbClr val="DC0000"/>
            </a:solidFill>
          </a:ln>
        </p:spPr>
        <p:txBody>
          <a:bodyPr wrap="square" lIns="0" tIns="0" rIns="0" bIns="0" rtlCol="0"/>
          <a:lstStyle/>
          <a:p>
            <a:endParaRPr/>
          </a:p>
        </p:txBody>
      </p:sp>
      <p:sp>
        <p:nvSpPr>
          <p:cNvPr id="51" name="object 51"/>
          <p:cNvSpPr/>
          <p:nvPr/>
        </p:nvSpPr>
        <p:spPr>
          <a:xfrm>
            <a:off x="1537716" y="4155947"/>
            <a:ext cx="338455" cy="12700"/>
          </a:xfrm>
          <a:custGeom>
            <a:avLst/>
            <a:gdLst/>
            <a:ahLst/>
            <a:cxnLst/>
            <a:rect l="l" t="t" r="r" b="b"/>
            <a:pathLst>
              <a:path w="338455" h="12700">
                <a:moveTo>
                  <a:pt x="0" y="12191"/>
                </a:moveTo>
                <a:lnTo>
                  <a:pt x="338328" y="12191"/>
                </a:lnTo>
                <a:lnTo>
                  <a:pt x="338328" y="0"/>
                </a:lnTo>
                <a:lnTo>
                  <a:pt x="0" y="0"/>
                </a:lnTo>
                <a:lnTo>
                  <a:pt x="0" y="12191"/>
                </a:lnTo>
                <a:close/>
              </a:path>
            </a:pathLst>
          </a:custGeom>
          <a:solidFill>
            <a:srgbClr val="DC0000"/>
          </a:solidFill>
        </p:spPr>
        <p:txBody>
          <a:bodyPr wrap="square" lIns="0" tIns="0" rIns="0" bIns="0" rtlCol="0"/>
          <a:lstStyle/>
          <a:p>
            <a:endParaRPr/>
          </a:p>
        </p:txBody>
      </p:sp>
      <p:sp>
        <p:nvSpPr>
          <p:cNvPr id="52" name="object 52"/>
          <p:cNvSpPr/>
          <p:nvPr/>
        </p:nvSpPr>
        <p:spPr>
          <a:xfrm>
            <a:off x="2113788" y="3834384"/>
            <a:ext cx="338455" cy="21590"/>
          </a:xfrm>
          <a:custGeom>
            <a:avLst/>
            <a:gdLst/>
            <a:ahLst/>
            <a:cxnLst/>
            <a:rect l="l" t="t" r="r" b="b"/>
            <a:pathLst>
              <a:path w="338455" h="21589">
                <a:moveTo>
                  <a:pt x="0" y="21336"/>
                </a:moveTo>
                <a:lnTo>
                  <a:pt x="338328" y="21336"/>
                </a:lnTo>
                <a:lnTo>
                  <a:pt x="338328" y="0"/>
                </a:lnTo>
                <a:lnTo>
                  <a:pt x="0" y="0"/>
                </a:lnTo>
                <a:lnTo>
                  <a:pt x="0" y="21336"/>
                </a:lnTo>
                <a:close/>
              </a:path>
            </a:pathLst>
          </a:custGeom>
          <a:solidFill>
            <a:srgbClr val="DC0000"/>
          </a:solidFill>
        </p:spPr>
        <p:txBody>
          <a:bodyPr wrap="square" lIns="0" tIns="0" rIns="0" bIns="0" rtlCol="0"/>
          <a:lstStyle/>
          <a:p>
            <a:endParaRPr/>
          </a:p>
        </p:txBody>
      </p:sp>
      <p:sp>
        <p:nvSpPr>
          <p:cNvPr id="53" name="object 53"/>
          <p:cNvSpPr/>
          <p:nvPr/>
        </p:nvSpPr>
        <p:spPr>
          <a:xfrm>
            <a:off x="2689860" y="3439667"/>
            <a:ext cx="340360" cy="27940"/>
          </a:xfrm>
          <a:custGeom>
            <a:avLst/>
            <a:gdLst/>
            <a:ahLst/>
            <a:cxnLst/>
            <a:rect l="l" t="t" r="r" b="b"/>
            <a:pathLst>
              <a:path w="340360" h="27939">
                <a:moveTo>
                  <a:pt x="0" y="27432"/>
                </a:moveTo>
                <a:lnTo>
                  <a:pt x="339851" y="27432"/>
                </a:lnTo>
                <a:lnTo>
                  <a:pt x="339851" y="0"/>
                </a:lnTo>
                <a:lnTo>
                  <a:pt x="0" y="0"/>
                </a:lnTo>
                <a:lnTo>
                  <a:pt x="0" y="27432"/>
                </a:lnTo>
                <a:close/>
              </a:path>
            </a:pathLst>
          </a:custGeom>
          <a:solidFill>
            <a:srgbClr val="DC0000"/>
          </a:solidFill>
        </p:spPr>
        <p:txBody>
          <a:bodyPr wrap="square" lIns="0" tIns="0" rIns="0" bIns="0" rtlCol="0"/>
          <a:lstStyle/>
          <a:p>
            <a:endParaRPr/>
          </a:p>
        </p:txBody>
      </p:sp>
      <p:sp>
        <p:nvSpPr>
          <p:cNvPr id="54" name="object 54"/>
          <p:cNvSpPr/>
          <p:nvPr/>
        </p:nvSpPr>
        <p:spPr>
          <a:xfrm>
            <a:off x="3265932" y="3078479"/>
            <a:ext cx="340360" cy="32384"/>
          </a:xfrm>
          <a:custGeom>
            <a:avLst/>
            <a:gdLst/>
            <a:ahLst/>
            <a:cxnLst/>
            <a:rect l="l" t="t" r="r" b="b"/>
            <a:pathLst>
              <a:path w="340360" h="32385">
                <a:moveTo>
                  <a:pt x="0" y="32003"/>
                </a:moveTo>
                <a:lnTo>
                  <a:pt x="339851" y="32003"/>
                </a:lnTo>
                <a:lnTo>
                  <a:pt x="339851" y="0"/>
                </a:lnTo>
                <a:lnTo>
                  <a:pt x="0" y="0"/>
                </a:lnTo>
                <a:lnTo>
                  <a:pt x="0" y="32003"/>
                </a:lnTo>
                <a:close/>
              </a:path>
            </a:pathLst>
          </a:custGeom>
          <a:solidFill>
            <a:srgbClr val="DC0000"/>
          </a:solidFill>
        </p:spPr>
        <p:txBody>
          <a:bodyPr wrap="square" lIns="0" tIns="0" rIns="0" bIns="0" rtlCol="0"/>
          <a:lstStyle/>
          <a:p>
            <a:endParaRPr/>
          </a:p>
        </p:txBody>
      </p:sp>
      <p:sp>
        <p:nvSpPr>
          <p:cNvPr id="55" name="object 55"/>
          <p:cNvSpPr/>
          <p:nvPr/>
        </p:nvSpPr>
        <p:spPr>
          <a:xfrm>
            <a:off x="3842003" y="2721864"/>
            <a:ext cx="340360" cy="36830"/>
          </a:xfrm>
          <a:custGeom>
            <a:avLst/>
            <a:gdLst/>
            <a:ahLst/>
            <a:cxnLst/>
            <a:rect l="l" t="t" r="r" b="b"/>
            <a:pathLst>
              <a:path w="340360" h="36830">
                <a:moveTo>
                  <a:pt x="0" y="36575"/>
                </a:moveTo>
                <a:lnTo>
                  <a:pt x="339851" y="36575"/>
                </a:lnTo>
                <a:lnTo>
                  <a:pt x="339851" y="0"/>
                </a:lnTo>
                <a:lnTo>
                  <a:pt x="0" y="0"/>
                </a:lnTo>
                <a:lnTo>
                  <a:pt x="0" y="36575"/>
                </a:lnTo>
                <a:close/>
              </a:path>
            </a:pathLst>
          </a:custGeom>
          <a:solidFill>
            <a:srgbClr val="DC0000"/>
          </a:solidFill>
        </p:spPr>
        <p:txBody>
          <a:bodyPr wrap="square" lIns="0" tIns="0" rIns="0" bIns="0" rtlCol="0"/>
          <a:lstStyle/>
          <a:p>
            <a:endParaRPr/>
          </a:p>
        </p:txBody>
      </p:sp>
      <p:sp>
        <p:nvSpPr>
          <p:cNvPr id="56" name="object 56"/>
          <p:cNvSpPr/>
          <p:nvPr/>
        </p:nvSpPr>
        <p:spPr>
          <a:xfrm>
            <a:off x="957072" y="4411217"/>
            <a:ext cx="347980" cy="0"/>
          </a:xfrm>
          <a:custGeom>
            <a:avLst/>
            <a:gdLst/>
            <a:ahLst/>
            <a:cxnLst/>
            <a:rect l="l" t="t" r="r" b="b"/>
            <a:pathLst>
              <a:path w="347980">
                <a:moveTo>
                  <a:pt x="0" y="0"/>
                </a:moveTo>
                <a:lnTo>
                  <a:pt x="347472" y="0"/>
                </a:lnTo>
              </a:path>
            </a:pathLst>
          </a:custGeom>
          <a:ln w="19812">
            <a:solidFill>
              <a:srgbClr val="BEBEBE"/>
            </a:solidFill>
          </a:ln>
        </p:spPr>
        <p:txBody>
          <a:bodyPr wrap="square" lIns="0" tIns="0" rIns="0" bIns="0" rtlCol="0"/>
          <a:lstStyle/>
          <a:p>
            <a:endParaRPr/>
          </a:p>
        </p:txBody>
      </p:sp>
      <p:sp>
        <p:nvSpPr>
          <p:cNvPr id="57" name="object 57"/>
          <p:cNvSpPr/>
          <p:nvPr/>
        </p:nvSpPr>
        <p:spPr>
          <a:xfrm>
            <a:off x="1533144" y="4151376"/>
            <a:ext cx="347980" cy="21590"/>
          </a:xfrm>
          <a:custGeom>
            <a:avLst/>
            <a:gdLst/>
            <a:ahLst/>
            <a:cxnLst/>
            <a:rect l="l" t="t" r="r" b="b"/>
            <a:pathLst>
              <a:path w="347980" h="21589">
                <a:moveTo>
                  <a:pt x="0" y="21336"/>
                </a:moveTo>
                <a:lnTo>
                  <a:pt x="347472" y="21336"/>
                </a:lnTo>
                <a:lnTo>
                  <a:pt x="347472" y="0"/>
                </a:lnTo>
                <a:lnTo>
                  <a:pt x="0" y="0"/>
                </a:lnTo>
                <a:lnTo>
                  <a:pt x="0" y="21336"/>
                </a:lnTo>
                <a:close/>
              </a:path>
            </a:pathLst>
          </a:custGeom>
          <a:solidFill>
            <a:srgbClr val="BEBEBE"/>
          </a:solidFill>
        </p:spPr>
        <p:txBody>
          <a:bodyPr wrap="square" lIns="0" tIns="0" rIns="0" bIns="0" rtlCol="0"/>
          <a:lstStyle/>
          <a:p>
            <a:endParaRPr/>
          </a:p>
        </p:txBody>
      </p:sp>
      <p:sp>
        <p:nvSpPr>
          <p:cNvPr id="58" name="object 58"/>
          <p:cNvSpPr/>
          <p:nvPr/>
        </p:nvSpPr>
        <p:spPr>
          <a:xfrm>
            <a:off x="2109216" y="3829811"/>
            <a:ext cx="347980" cy="30480"/>
          </a:xfrm>
          <a:custGeom>
            <a:avLst/>
            <a:gdLst/>
            <a:ahLst/>
            <a:cxnLst/>
            <a:rect l="l" t="t" r="r" b="b"/>
            <a:pathLst>
              <a:path w="347980" h="30479">
                <a:moveTo>
                  <a:pt x="0" y="30480"/>
                </a:moveTo>
                <a:lnTo>
                  <a:pt x="347472" y="30480"/>
                </a:lnTo>
                <a:lnTo>
                  <a:pt x="347472" y="0"/>
                </a:lnTo>
                <a:lnTo>
                  <a:pt x="0" y="0"/>
                </a:lnTo>
                <a:lnTo>
                  <a:pt x="0" y="30480"/>
                </a:lnTo>
                <a:close/>
              </a:path>
            </a:pathLst>
          </a:custGeom>
          <a:solidFill>
            <a:srgbClr val="BEBEBE"/>
          </a:solidFill>
        </p:spPr>
        <p:txBody>
          <a:bodyPr wrap="square" lIns="0" tIns="0" rIns="0" bIns="0" rtlCol="0"/>
          <a:lstStyle/>
          <a:p>
            <a:endParaRPr/>
          </a:p>
        </p:txBody>
      </p:sp>
      <p:sp>
        <p:nvSpPr>
          <p:cNvPr id="59" name="object 59"/>
          <p:cNvSpPr/>
          <p:nvPr/>
        </p:nvSpPr>
        <p:spPr>
          <a:xfrm>
            <a:off x="2689860" y="3439667"/>
            <a:ext cx="340360" cy="27940"/>
          </a:xfrm>
          <a:custGeom>
            <a:avLst/>
            <a:gdLst/>
            <a:ahLst/>
            <a:cxnLst/>
            <a:rect l="l" t="t" r="r" b="b"/>
            <a:pathLst>
              <a:path w="340360" h="27939">
                <a:moveTo>
                  <a:pt x="0" y="0"/>
                </a:moveTo>
                <a:lnTo>
                  <a:pt x="339851" y="0"/>
                </a:lnTo>
                <a:lnTo>
                  <a:pt x="339851" y="27432"/>
                </a:lnTo>
                <a:lnTo>
                  <a:pt x="0" y="27432"/>
                </a:lnTo>
                <a:lnTo>
                  <a:pt x="0" y="0"/>
                </a:lnTo>
                <a:close/>
              </a:path>
            </a:pathLst>
          </a:custGeom>
          <a:ln w="9143">
            <a:solidFill>
              <a:srgbClr val="BEBEBE"/>
            </a:solidFill>
          </a:ln>
        </p:spPr>
        <p:txBody>
          <a:bodyPr wrap="square" lIns="0" tIns="0" rIns="0" bIns="0" rtlCol="0"/>
          <a:lstStyle/>
          <a:p>
            <a:endParaRPr/>
          </a:p>
        </p:txBody>
      </p:sp>
      <p:sp>
        <p:nvSpPr>
          <p:cNvPr id="60" name="object 60"/>
          <p:cNvSpPr/>
          <p:nvPr/>
        </p:nvSpPr>
        <p:spPr>
          <a:xfrm>
            <a:off x="3265932" y="3078479"/>
            <a:ext cx="340360" cy="32384"/>
          </a:xfrm>
          <a:custGeom>
            <a:avLst/>
            <a:gdLst/>
            <a:ahLst/>
            <a:cxnLst/>
            <a:rect l="l" t="t" r="r" b="b"/>
            <a:pathLst>
              <a:path w="340360" h="32385">
                <a:moveTo>
                  <a:pt x="0" y="0"/>
                </a:moveTo>
                <a:lnTo>
                  <a:pt x="339851" y="0"/>
                </a:lnTo>
                <a:lnTo>
                  <a:pt x="339851" y="32004"/>
                </a:lnTo>
                <a:lnTo>
                  <a:pt x="0" y="32004"/>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3842003" y="2721864"/>
            <a:ext cx="340360" cy="36830"/>
          </a:xfrm>
          <a:custGeom>
            <a:avLst/>
            <a:gdLst/>
            <a:ahLst/>
            <a:cxnLst/>
            <a:rect l="l" t="t" r="r" b="b"/>
            <a:pathLst>
              <a:path w="340360" h="36830">
                <a:moveTo>
                  <a:pt x="0" y="0"/>
                </a:moveTo>
                <a:lnTo>
                  <a:pt x="339851" y="0"/>
                </a:lnTo>
                <a:lnTo>
                  <a:pt x="339851" y="36575"/>
                </a:lnTo>
                <a:lnTo>
                  <a:pt x="0" y="36575"/>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961644" y="4405121"/>
            <a:ext cx="338455" cy="0"/>
          </a:xfrm>
          <a:custGeom>
            <a:avLst/>
            <a:gdLst/>
            <a:ahLst/>
            <a:cxnLst/>
            <a:rect l="l" t="t" r="r" b="b"/>
            <a:pathLst>
              <a:path w="338455">
                <a:moveTo>
                  <a:pt x="0" y="0"/>
                </a:moveTo>
                <a:lnTo>
                  <a:pt x="338328" y="0"/>
                </a:lnTo>
              </a:path>
            </a:pathLst>
          </a:custGeom>
          <a:ln w="3175">
            <a:solidFill>
              <a:srgbClr val="6633C8"/>
            </a:solidFill>
          </a:ln>
        </p:spPr>
        <p:txBody>
          <a:bodyPr wrap="square" lIns="0" tIns="0" rIns="0" bIns="0" rtlCol="0"/>
          <a:lstStyle/>
          <a:p>
            <a:endParaRPr/>
          </a:p>
        </p:txBody>
      </p:sp>
      <p:sp>
        <p:nvSpPr>
          <p:cNvPr id="63" name="object 63"/>
          <p:cNvSpPr/>
          <p:nvPr/>
        </p:nvSpPr>
        <p:spPr>
          <a:xfrm>
            <a:off x="1537716" y="4154423"/>
            <a:ext cx="338455" cy="0"/>
          </a:xfrm>
          <a:custGeom>
            <a:avLst/>
            <a:gdLst/>
            <a:ahLst/>
            <a:cxnLst/>
            <a:rect l="l" t="t" r="r" b="b"/>
            <a:pathLst>
              <a:path w="338455">
                <a:moveTo>
                  <a:pt x="0" y="0"/>
                </a:moveTo>
                <a:lnTo>
                  <a:pt x="338328" y="0"/>
                </a:lnTo>
              </a:path>
            </a:pathLst>
          </a:custGeom>
          <a:ln w="3175">
            <a:solidFill>
              <a:srgbClr val="6633C8"/>
            </a:solidFill>
          </a:ln>
        </p:spPr>
        <p:txBody>
          <a:bodyPr wrap="square" lIns="0" tIns="0" rIns="0" bIns="0" rtlCol="0"/>
          <a:lstStyle/>
          <a:p>
            <a:endParaRPr/>
          </a:p>
        </p:txBody>
      </p:sp>
      <p:sp>
        <p:nvSpPr>
          <p:cNvPr id="64" name="object 64"/>
          <p:cNvSpPr/>
          <p:nvPr/>
        </p:nvSpPr>
        <p:spPr>
          <a:xfrm>
            <a:off x="2113788" y="3806952"/>
            <a:ext cx="338455" cy="27940"/>
          </a:xfrm>
          <a:custGeom>
            <a:avLst/>
            <a:gdLst/>
            <a:ahLst/>
            <a:cxnLst/>
            <a:rect l="l" t="t" r="r" b="b"/>
            <a:pathLst>
              <a:path w="338455" h="27939">
                <a:moveTo>
                  <a:pt x="0" y="27431"/>
                </a:moveTo>
                <a:lnTo>
                  <a:pt x="338328" y="27431"/>
                </a:lnTo>
                <a:lnTo>
                  <a:pt x="338328" y="0"/>
                </a:lnTo>
                <a:lnTo>
                  <a:pt x="0" y="0"/>
                </a:lnTo>
                <a:lnTo>
                  <a:pt x="0" y="27431"/>
                </a:lnTo>
                <a:close/>
              </a:path>
            </a:pathLst>
          </a:custGeom>
          <a:solidFill>
            <a:srgbClr val="6633C8"/>
          </a:solidFill>
        </p:spPr>
        <p:txBody>
          <a:bodyPr wrap="square" lIns="0" tIns="0" rIns="0" bIns="0" rtlCol="0"/>
          <a:lstStyle/>
          <a:p>
            <a:endParaRPr/>
          </a:p>
        </p:txBody>
      </p:sp>
      <p:sp>
        <p:nvSpPr>
          <p:cNvPr id="65" name="object 65"/>
          <p:cNvSpPr/>
          <p:nvPr/>
        </p:nvSpPr>
        <p:spPr>
          <a:xfrm>
            <a:off x="2689860" y="3383279"/>
            <a:ext cx="340360" cy="56515"/>
          </a:xfrm>
          <a:custGeom>
            <a:avLst/>
            <a:gdLst/>
            <a:ahLst/>
            <a:cxnLst/>
            <a:rect l="l" t="t" r="r" b="b"/>
            <a:pathLst>
              <a:path w="340360" h="56514">
                <a:moveTo>
                  <a:pt x="0" y="56388"/>
                </a:moveTo>
                <a:lnTo>
                  <a:pt x="339851" y="56388"/>
                </a:lnTo>
                <a:lnTo>
                  <a:pt x="339851" y="0"/>
                </a:lnTo>
                <a:lnTo>
                  <a:pt x="0" y="0"/>
                </a:lnTo>
                <a:lnTo>
                  <a:pt x="0" y="56388"/>
                </a:lnTo>
                <a:close/>
              </a:path>
            </a:pathLst>
          </a:custGeom>
          <a:solidFill>
            <a:srgbClr val="6633C8"/>
          </a:solidFill>
        </p:spPr>
        <p:txBody>
          <a:bodyPr wrap="square" lIns="0" tIns="0" rIns="0" bIns="0" rtlCol="0"/>
          <a:lstStyle/>
          <a:p>
            <a:endParaRPr/>
          </a:p>
        </p:txBody>
      </p:sp>
      <p:sp>
        <p:nvSpPr>
          <p:cNvPr id="66" name="object 66"/>
          <p:cNvSpPr/>
          <p:nvPr/>
        </p:nvSpPr>
        <p:spPr>
          <a:xfrm>
            <a:off x="3265932" y="2983992"/>
            <a:ext cx="340360" cy="94615"/>
          </a:xfrm>
          <a:custGeom>
            <a:avLst/>
            <a:gdLst/>
            <a:ahLst/>
            <a:cxnLst/>
            <a:rect l="l" t="t" r="r" b="b"/>
            <a:pathLst>
              <a:path w="340360" h="94614">
                <a:moveTo>
                  <a:pt x="339851" y="0"/>
                </a:moveTo>
                <a:lnTo>
                  <a:pt x="0" y="0"/>
                </a:lnTo>
                <a:lnTo>
                  <a:pt x="0" y="94487"/>
                </a:lnTo>
                <a:lnTo>
                  <a:pt x="339851" y="94487"/>
                </a:lnTo>
                <a:lnTo>
                  <a:pt x="339851" y="0"/>
                </a:lnTo>
                <a:close/>
              </a:path>
            </a:pathLst>
          </a:custGeom>
          <a:solidFill>
            <a:srgbClr val="6633C8"/>
          </a:solidFill>
        </p:spPr>
        <p:txBody>
          <a:bodyPr wrap="square" lIns="0" tIns="0" rIns="0" bIns="0" rtlCol="0"/>
          <a:lstStyle/>
          <a:p>
            <a:endParaRPr/>
          </a:p>
        </p:txBody>
      </p:sp>
      <p:sp>
        <p:nvSpPr>
          <p:cNvPr id="67" name="object 67"/>
          <p:cNvSpPr/>
          <p:nvPr/>
        </p:nvSpPr>
        <p:spPr>
          <a:xfrm>
            <a:off x="3842003" y="2577083"/>
            <a:ext cx="340360" cy="144780"/>
          </a:xfrm>
          <a:custGeom>
            <a:avLst/>
            <a:gdLst/>
            <a:ahLst/>
            <a:cxnLst/>
            <a:rect l="l" t="t" r="r" b="b"/>
            <a:pathLst>
              <a:path w="340360" h="144780">
                <a:moveTo>
                  <a:pt x="339851" y="0"/>
                </a:moveTo>
                <a:lnTo>
                  <a:pt x="0" y="0"/>
                </a:lnTo>
                <a:lnTo>
                  <a:pt x="0" y="144779"/>
                </a:lnTo>
                <a:lnTo>
                  <a:pt x="339851" y="144779"/>
                </a:lnTo>
                <a:lnTo>
                  <a:pt x="339851" y="0"/>
                </a:lnTo>
                <a:close/>
              </a:path>
            </a:pathLst>
          </a:custGeom>
          <a:solidFill>
            <a:srgbClr val="6633C8"/>
          </a:solidFill>
        </p:spPr>
        <p:txBody>
          <a:bodyPr wrap="square" lIns="0" tIns="0" rIns="0" bIns="0" rtlCol="0"/>
          <a:lstStyle/>
          <a:p>
            <a:endParaRPr/>
          </a:p>
        </p:txBody>
      </p:sp>
      <p:sp>
        <p:nvSpPr>
          <p:cNvPr id="68" name="object 68"/>
          <p:cNvSpPr/>
          <p:nvPr/>
        </p:nvSpPr>
        <p:spPr>
          <a:xfrm>
            <a:off x="957072" y="4405121"/>
            <a:ext cx="347980" cy="0"/>
          </a:xfrm>
          <a:custGeom>
            <a:avLst/>
            <a:gdLst/>
            <a:ahLst/>
            <a:cxnLst/>
            <a:rect l="l" t="t" r="r" b="b"/>
            <a:pathLst>
              <a:path w="347980">
                <a:moveTo>
                  <a:pt x="0" y="0"/>
                </a:moveTo>
                <a:lnTo>
                  <a:pt x="347472" y="0"/>
                </a:lnTo>
              </a:path>
            </a:pathLst>
          </a:custGeom>
          <a:ln w="10668">
            <a:solidFill>
              <a:srgbClr val="BEBEBE"/>
            </a:solidFill>
          </a:ln>
        </p:spPr>
        <p:txBody>
          <a:bodyPr wrap="square" lIns="0" tIns="0" rIns="0" bIns="0" rtlCol="0"/>
          <a:lstStyle/>
          <a:p>
            <a:endParaRPr/>
          </a:p>
        </p:txBody>
      </p:sp>
      <p:sp>
        <p:nvSpPr>
          <p:cNvPr id="69" name="object 69"/>
          <p:cNvSpPr/>
          <p:nvPr/>
        </p:nvSpPr>
        <p:spPr>
          <a:xfrm>
            <a:off x="1533144" y="4148328"/>
            <a:ext cx="347980" cy="12700"/>
          </a:xfrm>
          <a:custGeom>
            <a:avLst/>
            <a:gdLst/>
            <a:ahLst/>
            <a:cxnLst/>
            <a:rect l="l" t="t" r="r" b="b"/>
            <a:pathLst>
              <a:path w="347980" h="12700">
                <a:moveTo>
                  <a:pt x="0" y="12192"/>
                </a:moveTo>
                <a:lnTo>
                  <a:pt x="347472" y="12192"/>
                </a:lnTo>
                <a:lnTo>
                  <a:pt x="347472" y="0"/>
                </a:lnTo>
                <a:lnTo>
                  <a:pt x="0" y="0"/>
                </a:lnTo>
                <a:lnTo>
                  <a:pt x="0" y="12192"/>
                </a:lnTo>
                <a:close/>
              </a:path>
            </a:pathLst>
          </a:custGeom>
          <a:solidFill>
            <a:srgbClr val="BEBEBE"/>
          </a:solidFill>
        </p:spPr>
        <p:txBody>
          <a:bodyPr wrap="square" lIns="0" tIns="0" rIns="0" bIns="0" rtlCol="0"/>
          <a:lstStyle/>
          <a:p>
            <a:endParaRPr/>
          </a:p>
        </p:txBody>
      </p:sp>
      <p:sp>
        <p:nvSpPr>
          <p:cNvPr id="70" name="object 70"/>
          <p:cNvSpPr/>
          <p:nvPr/>
        </p:nvSpPr>
        <p:spPr>
          <a:xfrm>
            <a:off x="2113788" y="3806952"/>
            <a:ext cx="338455" cy="27940"/>
          </a:xfrm>
          <a:custGeom>
            <a:avLst/>
            <a:gdLst/>
            <a:ahLst/>
            <a:cxnLst/>
            <a:rect l="l" t="t" r="r" b="b"/>
            <a:pathLst>
              <a:path w="338455" h="27939">
                <a:moveTo>
                  <a:pt x="0" y="0"/>
                </a:moveTo>
                <a:lnTo>
                  <a:pt x="338328" y="0"/>
                </a:lnTo>
                <a:lnTo>
                  <a:pt x="338328" y="27431"/>
                </a:lnTo>
                <a:lnTo>
                  <a:pt x="0" y="27431"/>
                </a:lnTo>
                <a:lnTo>
                  <a:pt x="0" y="0"/>
                </a:lnTo>
                <a:close/>
              </a:path>
            </a:pathLst>
          </a:custGeom>
          <a:ln w="9143">
            <a:solidFill>
              <a:srgbClr val="BEBEBE"/>
            </a:solidFill>
          </a:ln>
        </p:spPr>
        <p:txBody>
          <a:bodyPr wrap="square" lIns="0" tIns="0" rIns="0" bIns="0" rtlCol="0"/>
          <a:lstStyle/>
          <a:p>
            <a:endParaRPr/>
          </a:p>
        </p:txBody>
      </p:sp>
      <p:sp>
        <p:nvSpPr>
          <p:cNvPr id="71" name="object 71"/>
          <p:cNvSpPr/>
          <p:nvPr/>
        </p:nvSpPr>
        <p:spPr>
          <a:xfrm>
            <a:off x="2689860" y="3383279"/>
            <a:ext cx="340360" cy="56515"/>
          </a:xfrm>
          <a:custGeom>
            <a:avLst/>
            <a:gdLst/>
            <a:ahLst/>
            <a:cxnLst/>
            <a:rect l="l" t="t" r="r" b="b"/>
            <a:pathLst>
              <a:path w="340360" h="56514">
                <a:moveTo>
                  <a:pt x="0" y="0"/>
                </a:moveTo>
                <a:lnTo>
                  <a:pt x="339851" y="0"/>
                </a:lnTo>
                <a:lnTo>
                  <a:pt x="339851" y="56387"/>
                </a:lnTo>
                <a:lnTo>
                  <a:pt x="0" y="56387"/>
                </a:lnTo>
                <a:lnTo>
                  <a:pt x="0" y="0"/>
                </a:lnTo>
                <a:close/>
              </a:path>
            </a:pathLst>
          </a:custGeom>
          <a:ln w="9144">
            <a:solidFill>
              <a:srgbClr val="BEBEBE"/>
            </a:solidFill>
          </a:ln>
        </p:spPr>
        <p:txBody>
          <a:bodyPr wrap="square" lIns="0" tIns="0" rIns="0" bIns="0" rtlCol="0"/>
          <a:lstStyle/>
          <a:p>
            <a:endParaRPr/>
          </a:p>
        </p:txBody>
      </p:sp>
      <p:sp>
        <p:nvSpPr>
          <p:cNvPr id="72" name="object 72"/>
          <p:cNvSpPr/>
          <p:nvPr/>
        </p:nvSpPr>
        <p:spPr>
          <a:xfrm>
            <a:off x="3265932" y="2983992"/>
            <a:ext cx="340360" cy="94615"/>
          </a:xfrm>
          <a:custGeom>
            <a:avLst/>
            <a:gdLst/>
            <a:ahLst/>
            <a:cxnLst/>
            <a:rect l="l" t="t" r="r" b="b"/>
            <a:pathLst>
              <a:path w="340360" h="94614">
                <a:moveTo>
                  <a:pt x="0" y="0"/>
                </a:moveTo>
                <a:lnTo>
                  <a:pt x="339851" y="0"/>
                </a:lnTo>
                <a:lnTo>
                  <a:pt x="339851" y="94487"/>
                </a:lnTo>
                <a:lnTo>
                  <a:pt x="0" y="94487"/>
                </a:lnTo>
                <a:lnTo>
                  <a:pt x="0" y="0"/>
                </a:lnTo>
                <a:close/>
              </a:path>
            </a:pathLst>
          </a:custGeom>
          <a:ln w="9144">
            <a:solidFill>
              <a:srgbClr val="BEBEBE"/>
            </a:solidFill>
          </a:ln>
        </p:spPr>
        <p:txBody>
          <a:bodyPr wrap="square" lIns="0" tIns="0" rIns="0" bIns="0" rtlCol="0"/>
          <a:lstStyle/>
          <a:p>
            <a:endParaRPr/>
          </a:p>
        </p:txBody>
      </p:sp>
      <p:sp>
        <p:nvSpPr>
          <p:cNvPr id="73" name="object 73"/>
          <p:cNvSpPr/>
          <p:nvPr/>
        </p:nvSpPr>
        <p:spPr>
          <a:xfrm>
            <a:off x="3842003" y="2577083"/>
            <a:ext cx="340360" cy="144780"/>
          </a:xfrm>
          <a:custGeom>
            <a:avLst/>
            <a:gdLst/>
            <a:ahLst/>
            <a:cxnLst/>
            <a:rect l="l" t="t" r="r" b="b"/>
            <a:pathLst>
              <a:path w="340360" h="144780">
                <a:moveTo>
                  <a:pt x="0" y="0"/>
                </a:moveTo>
                <a:lnTo>
                  <a:pt x="339851" y="0"/>
                </a:lnTo>
                <a:lnTo>
                  <a:pt x="339851" y="144779"/>
                </a:lnTo>
                <a:lnTo>
                  <a:pt x="0" y="144779"/>
                </a:lnTo>
                <a:lnTo>
                  <a:pt x="0" y="0"/>
                </a:lnTo>
                <a:close/>
              </a:path>
            </a:pathLst>
          </a:custGeom>
          <a:ln w="9144">
            <a:solidFill>
              <a:srgbClr val="BEBEBE"/>
            </a:solidFill>
          </a:ln>
        </p:spPr>
        <p:txBody>
          <a:bodyPr wrap="square" lIns="0" tIns="0" rIns="0" bIns="0" rtlCol="0"/>
          <a:lstStyle/>
          <a:p>
            <a:endParaRPr/>
          </a:p>
        </p:txBody>
      </p:sp>
      <p:sp>
        <p:nvSpPr>
          <p:cNvPr id="74" name="object 74"/>
          <p:cNvSpPr/>
          <p:nvPr/>
        </p:nvSpPr>
        <p:spPr>
          <a:xfrm>
            <a:off x="842772" y="2293620"/>
            <a:ext cx="0" cy="3569335"/>
          </a:xfrm>
          <a:custGeom>
            <a:avLst/>
            <a:gdLst/>
            <a:ahLst/>
            <a:cxnLst/>
            <a:rect l="l" t="t" r="r" b="b"/>
            <a:pathLst>
              <a:path h="3569335">
                <a:moveTo>
                  <a:pt x="0" y="3569207"/>
                </a:moveTo>
                <a:lnTo>
                  <a:pt x="0" y="0"/>
                </a:lnTo>
              </a:path>
            </a:pathLst>
          </a:custGeom>
          <a:ln w="9144">
            <a:solidFill>
              <a:srgbClr val="666666"/>
            </a:solidFill>
          </a:ln>
        </p:spPr>
        <p:txBody>
          <a:bodyPr wrap="square" lIns="0" tIns="0" rIns="0" bIns="0" rtlCol="0"/>
          <a:lstStyle/>
          <a:p>
            <a:endParaRPr/>
          </a:p>
        </p:txBody>
      </p:sp>
      <p:sp>
        <p:nvSpPr>
          <p:cNvPr id="75" name="object 75"/>
          <p:cNvSpPr/>
          <p:nvPr/>
        </p:nvSpPr>
        <p:spPr>
          <a:xfrm>
            <a:off x="842772" y="586282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6" name="object 76"/>
          <p:cNvSpPr/>
          <p:nvPr/>
        </p:nvSpPr>
        <p:spPr>
          <a:xfrm>
            <a:off x="842772" y="514807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7" name="object 77"/>
          <p:cNvSpPr/>
          <p:nvPr/>
        </p:nvSpPr>
        <p:spPr>
          <a:xfrm>
            <a:off x="842772" y="443484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8" name="object 78"/>
          <p:cNvSpPr/>
          <p:nvPr/>
        </p:nvSpPr>
        <p:spPr>
          <a:xfrm>
            <a:off x="842772" y="372160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9" name="object 79"/>
          <p:cNvSpPr/>
          <p:nvPr/>
        </p:nvSpPr>
        <p:spPr>
          <a:xfrm>
            <a:off x="842772" y="300837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80" name="object 80"/>
          <p:cNvSpPr/>
          <p:nvPr/>
        </p:nvSpPr>
        <p:spPr>
          <a:xfrm>
            <a:off x="842772" y="22936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81" name="object 81"/>
          <p:cNvSpPr/>
          <p:nvPr/>
        </p:nvSpPr>
        <p:spPr>
          <a:xfrm>
            <a:off x="842772" y="5862828"/>
            <a:ext cx="3458210" cy="0"/>
          </a:xfrm>
          <a:custGeom>
            <a:avLst/>
            <a:gdLst/>
            <a:ahLst/>
            <a:cxnLst/>
            <a:rect l="l" t="t" r="r" b="b"/>
            <a:pathLst>
              <a:path w="3458210">
                <a:moveTo>
                  <a:pt x="0" y="0"/>
                </a:moveTo>
                <a:lnTo>
                  <a:pt x="3457955" y="0"/>
                </a:lnTo>
              </a:path>
            </a:pathLst>
          </a:custGeom>
          <a:ln w="9144">
            <a:solidFill>
              <a:srgbClr val="666666"/>
            </a:solidFill>
          </a:ln>
        </p:spPr>
        <p:txBody>
          <a:bodyPr wrap="square" lIns="0" tIns="0" rIns="0" bIns="0" rtlCol="0"/>
          <a:lstStyle/>
          <a:p>
            <a:endParaRPr/>
          </a:p>
        </p:txBody>
      </p:sp>
      <p:sp>
        <p:nvSpPr>
          <p:cNvPr id="82" name="object 82"/>
          <p:cNvSpPr/>
          <p:nvPr/>
        </p:nvSpPr>
        <p:spPr>
          <a:xfrm>
            <a:off x="1130046" y="3576065"/>
            <a:ext cx="2882265" cy="1391920"/>
          </a:xfrm>
          <a:custGeom>
            <a:avLst/>
            <a:gdLst/>
            <a:ahLst/>
            <a:cxnLst/>
            <a:rect l="l" t="t" r="r" b="b"/>
            <a:pathLst>
              <a:path w="2882265" h="1391920">
                <a:moveTo>
                  <a:pt x="0" y="1391412"/>
                </a:moveTo>
                <a:lnTo>
                  <a:pt x="576072" y="1208532"/>
                </a:lnTo>
                <a:lnTo>
                  <a:pt x="1153667" y="961644"/>
                </a:lnTo>
                <a:lnTo>
                  <a:pt x="1729739" y="652272"/>
                </a:lnTo>
                <a:lnTo>
                  <a:pt x="2305812" y="342900"/>
                </a:lnTo>
                <a:lnTo>
                  <a:pt x="2881883" y="0"/>
                </a:lnTo>
              </a:path>
            </a:pathLst>
          </a:custGeom>
          <a:ln w="19812">
            <a:solidFill>
              <a:srgbClr val="404040"/>
            </a:solidFill>
            <a:prstDash val="dash"/>
          </a:ln>
        </p:spPr>
        <p:txBody>
          <a:bodyPr wrap="square" lIns="0" tIns="0" rIns="0" bIns="0" rtlCol="0"/>
          <a:lstStyle/>
          <a:p>
            <a:endParaRPr/>
          </a:p>
        </p:txBody>
      </p:sp>
      <p:sp>
        <p:nvSpPr>
          <p:cNvPr id="83" name="object 83"/>
          <p:cNvSpPr txBox="1"/>
          <p:nvPr/>
        </p:nvSpPr>
        <p:spPr>
          <a:xfrm>
            <a:off x="566115" y="5739282"/>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84" name="object 84"/>
          <p:cNvSpPr txBox="1"/>
          <p:nvPr/>
        </p:nvSpPr>
        <p:spPr>
          <a:xfrm>
            <a:off x="467359" y="288417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85" name="object 85"/>
          <p:cNvSpPr txBox="1"/>
          <p:nvPr/>
        </p:nvSpPr>
        <p:spPr>
          <a:xfrm>
            <a:off x="467359" y="217042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86" name="object 86"/>
          <p:cNvSpPr txBox="1"/>
          <p:nvPr/>
        </p:nvSpPr>
        <p:spPr>
          <a:xfrm>
            <a:off x="920292" y="597062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87" name="object 87"/>
          <p:cNvSpPr txBox="1"/>
          <p:nvPr/>
        </p:nvSpPr>
        <p:spPr>
          <a:xfrm>
            <a:off x="1496694" y="597062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88" name="object 88"/>
          <p:cNvSpPr txBox="1"/>
          <p:nvPr/>
        </p:nvSpPr>
        <p:spPr>
          <a:xfrm>
            <a:off x="2073020" y="597062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2025</a:t>
            </a:r>
            <a:endParaRPr sz="1400">
              <a:latin typeface="Univers for BP Light"/>
              <a:cs typeface="Univers for BP Light"/>
            </a:endParaRPr>
          </a:p>
        </p:txBody>
      </p:sp>
      <p:sp>
        <p:nvSpPr>
          <p:cNvPr id="89" name="object 89"/>
          <p:cNvSpPr txBox="1"/>
          <p:nvPr/>
        </p:nvSpPr>
        <p:spPr>
          <a:xfrm>
            <a:off x="2649473" y="597062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90" name="object 90"/>
          <p:cNvSpPr txBox="1"/>
          <p:nvPr/>
        </p:nvSpPr>
        <p:spPr>
          <a:xfrm>
            <a:off x="3226054" y="597062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2035</a:t>
            </a:r>
            <a:endParaRPr sz="1400">
              <a:latin typeface="Univers for BP Light"/>
              <a:cs typeface="Univers for BP Light"/>
            </a:endParaRPr>
          </a:p>
        </p:txBody>
      </p:sp>
      <p:sp>
        <p:nvSpPr>
          <p:cNvPr id="91" name="object 91"/>
          <p:cNvSpPr txBox="1"/>
          <p:nvPr/>
        </p:nvSpPr>
        <p:spPr>
          <a:xfrm>
            <a:off x="3802507" y="597062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92" name="object 92"/>
          <p:cNvSpPr/>
          <p:nvPr/>
        </p:nvSpPr>
        <p:spPr>
          <a:xfrm>
            <a:off x="1274063" y="2490216"/>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6633C8"/>
          </a:solidFill>
        </p:spPr>
        <p:txBody>
          <a:bodyPr wrap="square" lIns="0" tIns="0" rIns="0" bIns="0" rtlCol="0"/>
          <a:lstStyle/>
          <a:p>
            <a:endParaRPr/>
          </a:p>
        </p:txBody>
      </p:sp>
      <p:sp>
        <p:nvSpPr>
          <p:cNvPr id="93" name="object 93"/>
          <p:cNvSpPr/>
          <p:nvPr/>
        </p:nvSpPr>
        <p:spPr>
          <a:xfrm>
            <a:off x="1274063" y="2490216"/>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94" name="object 94"/>
          <p:cNvSpPr txBox="1"/>
          <p:nvPr/>
        </p:nvSpPr>
        <p:spPr>
          <a:xfrm>
            <a:off x="1401825" y="2415794"/>
            <a:ext cx="84709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Electricity</a:t>
            </a:r>
            <a:endParaRPr sz="1400">
              <a:latin typeface="Univers for BP"/>
              <a:cs typeface="Univers for BP"/>
            </a:endParaRPr>
          </a:p>
        </p:txBody>
      </p:sp>
      <p:sp>
        <p:nvSpPr>
          <p:cNvPr id="95" name="object 95"/>
          <p:cNvSpPr/>
          <p:nvPr/>
        </p:nvSpPr>
        <p:spPr>
          <a:xfrm>
            <a:off x="1274063" y="2779776"/>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96" name="object 96"/>
          <p:cNvSpPr/>
          <p:nvPr/>
        </p:nvSpPr>
        <p:spPr>
          <a:xfrm>
            <a:off x="1274063" y="2779776"/>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97" name="object 97"/>
          <p:cNvSpPr txBox="1"/>
          <p:nvPr/>
        </p:nvSpPr>
        <p:spPr>
          <a:xfrm>
            <a:off x="1401825" y="2704972"/>
            <a:ext cx="35242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Gas</a:t>
            </a:r>
            <a:endParaRPr sz="1400">
              <a:latin typeface="Univers for BP"/>
              <a:cs typeface="Univers for BP"/>
            </a:endParaRPr>
          </a:p>
        </p:txBody>
      </p:sp>
      <p:sp>
        <p:nvSpPr>
          <p:cNvPr id="98" name="object 98"/>
          <p:cNvSpPr/>
          <p:nvPr/>
        </p:nvSpPr>
        <p:spPr>
          <a:xfrm>
            <a:off x="1274063" y="306933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99CC00"/>
          </a:solidFill>
        </p:spPr>
        <p:txBody>
          <a:bodyPr wrap="square" lIns="0" tIns="0" rIns="0" bIns="0" rtlCol="0"/>
          <a:lstStyle/>
          <a:p>
            <a:endParaRPr/>
          </a:p>
        </p:txBody>
      </p:sp>
      <p:sp>
        <p:nvSpPr>
          <p:cNvPr id="99" name="object 99"/>
          <p:cNvSpPr/>
          <p:nvPr/>
        </p:nvSpPr>
        <p:spPr>
          <a:xfrm>
            <a:off x="1274063" y="306933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00" name="object 100"/>
          <p:cNvSpPr txBox="1"/>
          <p:nvPr/>
        </p:nvSpPr>
        <p:spPr>
          <a:xfrm>
            <a:off x="1401825" y="2994533"/>
            <a:ext cx="6388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Liquids</a:t>
            </a:r>
            <a:endParaRPr sz="1400">
              <a:latin typeface="Univers for BP"/>
              <a:cs typeface="Univers for BP"/>
            </a:endParaRPr>
          </a:p>
        </p:txBody>
      </p:sp>
      <p:sp>
        <p:nvSpPr>
          <p:cNvPr id="101" name="object 101"/>
          <p:cNvSpPr txBox="1">
            <a:spLocks noGrp="1"/>
          </p:cNvSpPr>
          <p:nvPr>
            <p:ph type="title"/>
          </p:nvPr>
        </p:nvSpPr>
        <p:spPr>
          <a:xfrm>
            <a:off x="491439" y="556386"/>
            <a:ext cx="7859395" cy="335280"/>
          </a:xfrm>
          <a:prstGeom prst="rect">
            <a:avLst/>
          </a:prstGeom>
        </p:spPr>
        <p:txBody>
          <a:bodyPr vert="horz" wrap="square" lIns="0" tIns="0" rIns="0" bIns="0" rtlCol="0">
            <a:spAutoFit/>
          </a:bodyPr>
          <a:lstStyle/>
          <a:p>
            <a:pPr marL="12700">
              <a:lnSpc>
                <a:spcPct val="100000"/>
              </a:lnSpc>
            </a:pPr>
            <a:r>
              <a:rPr spc="-5" dirty="0"/>
              <a:t>Road transport will be affected by the mobility</a:t>
            </a:r>
            <a:r>
              <a:rPr spc="215" dirty="0"/>
              <a:t> </a:t>
            </a:r>
            <a:r>
              <a:rPr spc="-5" dirty="0"/>
              <a:t>revolution…</a:t>
            </a:r>
          </a:p>
        </p:txBody>
      </p:sp>
      <p:sp>
        <p:nvSpPr>
          <p:cNvPr id="102" name="object 102"/>
          <p:cNvSpPr txBox="1"/>
          <p:nvPr/>
        </p:nvSpPr>
        <p:spPr>
          <a:xfrm>
            <a:off x="521004" y="1200658"/>
            <a:ext cx="8656955" cy="779780"/>
          </a:xfrm>
          <a:prstGeom prst="rect">
            <a:avLst/>
          </a:prstGeom>
        </p:spPr>
        <p:txBody>
          <a:bodyPr vert="horz" wrap="square" lIns="0" tIns="0" rIns="0" bIns="0" rtlCol="0">
            <a:spAutoFit/>
          </a:bodyPr>
          <a:lstStyle/>
          <a:p>
            <a:pPr marL="115570">
              <a:lnSpc>
                <a:spcPct val="100000"/>
              </a:lnSpc>
              <a:tabLst>
                <a:tab pos="5163185" algn="l"/>
              </a:tabLst>
            </a:pPr>
            <a:r>
              <a:rPr sz="1800" spc="-5" dirty="0">
                <a:latin typeface="Univers for BP"/>
                <a:cs typeface="Univers for BP"/>
              </a:rPr>
              <a:t>Vehicle </a:t>
            </a:r>
            <a:r>
              <a:rPr sz="1800" dirty="0">
                <a:latin typeface="Univers for BP"/>
                <a:cs typeface="Univers for BP"/>
              </a:rPr>
              <a:t>kilometres (Vkm) by fuel</a:t>
            </a:r>
            <a:r>
              <a:rPr sz="1800" spc="-10" dirty="0">
                <a:latin typeface="Univers for BP"/>
                <a:cs typeface="Univers for BP"/>
              </a:rPr>
              <a:t> </a:t>
            </a:r>
            <a:r>
              <a:rPr sz="1800" dirty="0">
                <a:latin typeface="Univers for BP"/>
                <a:cs typeface="Univers for BP"/>
              </a:rPr>
              <a:t>type	</a:t>
            </a:r>
            <a:r>
              <a:rPr sz="2700" baseline="1543" dirty="0">
                <a:latin typeface="Univers for BP"/>
                <a:cs typeface="Univers for BP"/>
              </a:rPr>
              <a:t>New mobility share of total</a:t>
            </a:r>
            <a:r>
              <a:rPr sz="2700" spc="-172" baseline="1543" dirty="0">
                <a:latin typeface="Univers for BP"/>
                <a:cs typeface="Univers for BP"/>
              </a:rPr>
              <a:t> </a:t>
            </a:r>
            <a:r>
              <a:rPr sz="2700" spc="-7" baseline="1543" dirty="0">
                <a:latin typeface="Univers for BP"/>
                <a:cs typeface="Univers for BP"/>
              </a:rPr>
              <a:t>Vkm</a:t>
            </a:r>
            <a:endParaRPr sz="2700" baseline="1543">
              <a:latin typeface="Univers for BP"/>
              <a:cs typeface="Univers for BP"/>
            </a:endParaRPr>
          </a:p>
          <a:p>
            <a:pPr>
              <a:lnSpc>
                <a:spcPct val="100000"/>
              </a:lnSpc>
            </a:pPr>
            <a:endParaRPr sz="2000">
              <a:latin typeface="Times New Roman"/>
              <a:cs typeface="Times New Roman"/>
            </a:endParaRPr>
          </a:p>
          <a:p>
            <a:pPr marL="12700">
              <a:lnSpc>
                <a:spcPct val="100000"/>
              </a:lnSpc>
            </a:pPr>
            <a:r>
              <a:rPr sz="1400" b="0" dirty="0">
                <a:latin typeface="Univers for BP Light"/>
                <a:cs typeface="Univers for BP Light"/>
              </a:rPr>
              <a:t>Trillion</a:t>
            </a:r>
            <a:r>
              <a:rPr sz="1400" b="0" spc="-105" dirty="0">
                <a:latin typeface="Univers for BP Light"/>
                <a:cs typeface="Univers for BP Light"/>
              </a:rPr>
              <a:t> </a:t>
            </a:r>
            <a:r>
              <a:rPr sz="1400" b="0" dirty="0">
                <a:latin typeface="Univers for BP Light"/>
                <a:cs typeface="Univers for BP Light"/>
              </a:rPr>
              <a:t>km</a:t>
            </a:r>
            <a:endParaRPr sz="1400">
              <a:latin typeface="Univers for BP Light"/>
              <a:cs typeface="Univers for BP Light"/>
            </a:endParaRPr>
          </a:p>
        </p:txBody>
      </p:sp>
      <p:sp>
        <p:nvSpPr>
          <p:cNvPr id="103" name="object 103"/>
          <p:cNvSpPr/>
          <p:nvPr/>
        </p:nvSpPr>
        <p:spPr>
          <a:xfrm>
            <a:off x="5955791" y="5603747"/>
            <a:ext cx="365760" cy="243840"/>
          </a:xfrm>
          <a:custGeom>
            <a:avLst/>
            <a:gdLst/>
            <a:ahLst/>
            <a:cxnLst/>
            <a:rect l="l" t="t" r="r" b="b"/>
            <a:pathLst>
              <a:path w="365760" h="243839">
                <a:moveTo>
                  <a:pt x="365760" y="0"/>
                </a:moveTo>
                <a:lnTo>
                  <a:pt x="0" y="0"/>
                </a:lnTo>
                <a:lnTo>
                  <a:pt x="0" y="243839"/>
                </a:lnTo>
                <a:lnTo>
                  <a:pt x="365760" y="243839"/>
                </a:lnTo>
                <a:lnTo>
                  <a:pt x="365760" y="0"/>
                </a:lnTo>
                <a:close/>
              </a:path>
            </a:pathLst>
          </a:custGeom>
          <a:solidFill>
            <a:srgbClr val="3CA499"/>
          </a:solidFill>
        </p:spPr>
        <p:txBody>
          <a:bodyPr wrap="square" lIns="0" tIns="0" rIns="0" bIns="0" rtlCol="0"/>
          <a:lstStyle/>
          <a:p>
            <a:endParaRPr/>
          </a:p>
        </p:txBody>
      </p:sp>
      <p:sp>
        <p:nvSpPr>
          <p:cNvPr id="104" name="object 104"/>
          <p:cNvSpPr/>
          <p:nvPr/>
        </p:nvSpPr>
        <p:spPr>
          <a:xfrm>
            <a:off x="6577583" y="5588508"/>
            <a:ext cx="367665" cy="259079"/>
          </a:xfrm>
          <a:custGeom>
            <a:avLst/>
            <a:gdLst/>
            <a:ahLst/>
            <a:cxnLst/>
            <a:rect l="l" t="t" r="r" b="b"/>
            <a:pathLst>
              <a:path w="367665" h="259079">
                <a:moveTo>
                  <a:pt x="367284" y="0"/>
                </a:moveTo>
                <a:lnTo>
                  <a:pt x="0" y="0"/>
                </a:lnTo>
                <a:lnTo>
                  <a:pt x="0" y="259079"/>
                </a:lnTo>
                <a:lnTo>
                  <a:pt x="367284" y="259079"/>
                </a:lnTo>
                <a:lnTo>
                  <a:pt x="367284" y="0"/>
                </a:lnTo>
                <a:close/>
              </a:path>
            </a:pathLst>
          </a:custGeom>
          <a:solidFill>
            <a:srgbClr val="3CA499"/>
          </a:solidFill>
        </p:spPr>
        <p:txBody>
          <a:bodyPr wrap="square" lIns="0" tIns="0" rIns="0" bIns="0" rtlCol="0"/>
          <a:lstStyle/>
          <a:p>
            <a:endParaRPr/>
          </a:p>
        </p:txBody>
      </p:sp>
      <p:sp>
        <p:nvSpPr>
          <p:cNvPr id="105" name="object 105"/>
          <p:cNvSpPr/>
          <p:nvPr/>
        </p:nvSpPr>
        <p:spPr>
          <a:xfrm>
            <a:off x="7200900" y="5551932"/>
            <a:ext cx="365760" cy="295910"/>
          </a:xfrm>
          <a:custGeom>
            <a:avLst/>
            <a:gdLst/>
            <a:ahLst/>
            <a:cxnLst/>
            <a:rect l="l" t="t" r="r" b="b"/>
            <a:pathLst>
              <a:path w="365759" h="295910">
                <a:moveTo>
                  <a:pt x="365759" y="0"/>
                </a:moveTo>
                <a:lnTo>
                  <a:pt x="0" y="0"/>
                </a:lnTo>
                <a:lnTo>
                  <a:pt x="0" y="295656"/>
                </a:lnTo>
                <a:lnTo>
                  <a:pt x="365759" y="295656"/>
                </a:lnTo>
                <a:lnTo>
                  <a:pt x="365759" y="0"/>
                </a:lnTo>
                <a:close/>
              </a:path>
            </a:pathLst>
          </a:custGeom>
          <a:solidFill>
            <a:srgbClr val="3CA499"/>
          </a:solidFill>
        </p:spPr>
        <p:txBody>
          <a:bodyPr wrap="square" lIns="0" tIns="0" rIns="0" bIns="0" rtlCol="0"/>
          <a:lstStyle/>
          <a:p>
            <a:endParaRPr/>
          </a:p>
        </p:txBody>
      </p:sp>
      <p:sp>
        <p:nvSpPr>
          <p:cNvPr id="106" name="object 106"/>
          <p:cNvSpPr/>
          <p:nvPr/>
        </p:nvSpPr>
        <p:spPr>
          <a:xfrm>
            <a:off x="7822692" y="5530596"/>
            <a:ext cx="365760" cy="317500"/>
          </a:xfrm>
          <a:custGeom>
            <a:avLst/>
            <a:gdLst/>
            <a:ahLst/>
            <a:cxnLst/>
            <a:rect l="l" t="t" r="r" b="b"/>
            <a:pathLst>
              <a:path w="365759" h="317500">
                <a:moveTo>
                  <a:pt x="365759" y="0"/>
                </a:moveTo>
                <a:lnTo>
                  <a:pt x="0" y="0"/>
                </a:lnTo>
                <a:lnTo>
                  <a:pt x="0" y="316991"/>
                </a:lnTo>
                <a:lnTo>
                  <a:pt x="365759" y="316991"/>
                </a:lnTo>
                <a:lnTo>
                  <a:pt x="365759" y="0"/>
                </a:lnTo>
                <a:close/>
              </a:path>
            </a:pathLst>
          </a:custGeom>
          <a:solidFill>
            <a:srgbClr val="3CA499"/>
          </a:solidFill>
        </p:spPr>
        <p:txBody>
          <a:bodyPr wrap="square" lIns="0" tIns="0" rIns="0" bIns="0" rtlCol="0"/>
          <a:lstStyle/>
          <a:p>
            <a:endParaRPr/>
          </a:p>
        </p:txBody>
      </p:sp>
      <p:sp>
        <p:nvSpPr>
          <p:cNvPr id="107" name="object 107"/>
          <p:cNvSpPr/>
          <p:nvPr/>
        </p:nvSpPr>
        <p:spPr>
          <a:xfrm>
            <a:off x="8444483" y="5580888"/>
            <a:ext cx="367665" cy="266700"/>
          </a:xfrm>
          <a:custGeom>
            <a:avLst/>
            <a:gdLst/>
            <a:ahLst/>
            <a:cxnLst/>
            <a:rect l="l" t="t" r="r" b="b"/>
            <a:pathLst>
              <a:path w="367665" h="266700">
                <a:moveTo>
                  <a:pt x="367284" y="0"/>
                </a:moveTo>
                <a:lnTo>
                  <a:pt x="0" y="0"/>
                </a:lnTo>
                <a:lnTo>
                  <a:pt x="0" y="266700"/>
                </a:lnTo>
                <a:lnTo>
                  <a:pt x="367284" y="266700"/>
                </a:lnTo>
                <a:lnTo>
                  <a:pt x="367284" y="0"/>
                </a:lnTo>
                <a:close/>
              </a:path>
            </a:pathLst>
          </a:custGeom>
          <a:solidFill>
            <a:srgbClr val="3CA499"/>
          </a:solidFill>
        </p:spPr>
        <p:txBody>
          <a:bodyPr wrap="square" lIns="0" tIns="0" rIns="0" bIns="0" rtlCol="0"/>
          <a:lstStyle/>
          <a:p>
            <a:endParaRPr/>
          </a:p>
        </p:txBody>
      </p:sp>
      <p:sp>
        <p:nvSpPr>
          <p:cNvPr id="108" name="object 108"/>
          <p:cNvSpPr/>
          <p:nvPr/>
        </p:nvSpPr>
        <p:spPr>
          <a:xfrm>
            <a:off x="9067800" y="5650991"/>
            <a:ext cx="365760" cy="196850"/>
          </a:xfrm>
          <a:custGeom>
            <a:avLst/>
            <a:gdLst/>
            <a:ahLst/>
            <a:cxnLst/>
            <a:rect l="l" t="t" r="r" b="b"/>
            <a:pathLst>
              <a:path w="365759" h="196850">
                <a:moveTo>
                  <a:pt x="365759" y="0"/>
                </a:moveTo>
                <a:lnTo>
                  <a:pt x="0" y="0"/>
                </a:lnTo>
                <a:lnTo>
                  <a:pt x="0" y="196596"/>
                </a:lnTo>
                <a:lnTo>
                  <a:pt x="365759" y="196596"/>
                </a:lnTo>
                <a:lnTo>
                  <a:pt x="365759" y="0"/>
                </a:lnTo>
                <a:close/>
              </a:path>
            </a:pathLst>
          </a:custGeom>
          <a:solidFill>
            <a:srgbClr val="3CA499"/>
          </a:solidFill>
        </p:spPr>
        <p:txBody>
          <a:bodyPr wrap="square" lIns="0" tIns="0" rIns="0" bIns="0" rtlCol="0"/>
          <a:lstStyle/>
          <a:p>
            <a:endParaRPr/>
          </a:p>
        </p:txBody>
      </p:sp>
      <p:sp>
        <p:nvSpPr>
          <p:cNvPr id="109" name="object 109"/>
          <p:cNvSpPr/>
          <p:nvPr/>
        </p:nvSpPr>
        <p:spPr>
          <a:xfrm>
            <a:off x="5955791" y="5603747"/>
            <a:ext cx="365760" cy="243840"/>
          </a:xfrm>
          <a:custGeom>
            <a:avLst/>
            <a:gdLst/>
            <a:ahLst/>
            <a:cxnLst/>
            <a:rect l="l" t="t" r="r" b="b"/>
            <a:pathLst>
              <a:path w="365760" h="243839">
                <a:moveTo>
                  <a:pt x="0" y="0"/>
                </a:moveTo>
                <a:lnTo>
                  <a:pt x="365760" y="0"/>
                </a:lnTo>
                <a:lnTo>
                  <a:pt x="365760" y="243839"/>
                </a:lnTo>
                <a:lnTo>
                  <a:pt x="0" y="243839"/>
                </a:lnTo>
                <a:lnTo>
                  <a:pt x="0" y="0"/>
                </a:lnTo>
                <a:close/>
              </a:path>
            </a:pathLst>
          </a:custGeom>
          <a:ln w="9143">
            <a:solidFill>
              <a:srgbClr val="BEBEBE"/>
            </a:solidFill>
          </a:ln>
        </p:spPr>
        <p:txBody>
          <a:bodyPr wrap="square" lIns="0" tIns="0" rIns="0" bIns="0" rtlCol="0"/>
          <a:lstStyle/>
          <a:p>
            <a:endParaRPr/>
          </a:p>
        </p:txBody>
      </p:sp>
      <p:sp>
        <p:nvSpPr>
          <p:cNvPr id="110" name="object 110"/>
          <p:cNvSpPr/>
          <p:nvPr/>
        </p:nvSpPr>
        <p:spPr>
          <a:xfrm>
            <a:off x="6577583" y="5588508"/>
            <a:ext cx="367665" cy="259079"/>
          </a:xfrm>
          <a:custGeom>
            <a:avLst/>
            <a:gdLst/>
            <a:ahLst/>
            <a:cxnLst/>
            <a:rect l="l" t="t" r="r" b="b"/>
            <a:pathLst>
              <a:path w="367665" h="259079">
                <a:moveTo>
                  <a:pt x="0" y="0"/>
                </a:moveTo>
                <a:lnTo>
                  <a:pt x="367284" y="0"/>
                </a:lnTo>
                <a:lnTo>
                  <a:pt x="367284" y="259079"/>
                </a:lnTo>
                <a:lnTo>
                  <a:pt x="0" y="259079"/>
                </a:lnTo>
                <a:lnTo>
                  <a:pt x="0" y="0"/>
                </a:lnTo>
                <a:close/>
              </a:path>
            </a:pathLst>
          </a:custGeom>
          <a:ln w="9144">
            <a:solidFill>
              <a:srgbClr val="BEBEBE"/>
            </a:solidFill>
          </a:ln>
        </p:spPr>
        <p:txBody>
          <a:bodyPr wrap="square" lIns="0" tIns="0" rIns="0" bIns="0" rtlCol="0"/>
          <a:lstStyle/>
          <a:p>
            <a:endParaRPr/>
          </a:p>
        </p:txBody>
      </p:sp>
      <p:sp>
        <p:nvSpPr>
          <p:cNvPr id="111" name="object 111"/>
          <p:cNvSpPr/>
          <p:nvPr/>
        </p:nvSpPr>
        <p:spPr>
          <a:xfrm>
            <a:off x="7200900" y="5551932"/>
            <a:ext cx="365760" cy="295910"/>
          </a:xfrm>
          <a:custGeom>
            <a:avLst/>
            <a:gdLst/>
            <a:ahLst/>
            <a:cxnLst/>
            <a:rect l="l" t="t" r="r" b="b"/>
            <a:pathLst>
              <a:path w="365759" h="295910">
                <a:moveTo>
                  <a:pt x="0" y="0"/>
                </a:moveTo>
                <a:lnTo>
                  <a:pt x="365759" y="0"/>
                </a:lnTo>
                <a:lnTo>
                  <a:pt x="365759" y="295656"/>
                </a:lnTo>
                <a:lnTo>
                  <a:pt x="0" y="295656"/>
                </a:lnTo>
                <a:lnTo>
                  <a:pt x="0" y="0"/>
                </a:lnTo>
                <a:close/>
              </a:path>
            </a:pathLst>
          </a:custGeom>
          <a:ln w="9144">
            <a:solidFill>
              <a:srgbClr val="BEBEBE"/>
            </a:solidFill>
          </a:ln>
        </p:spPr>
        <p:txBody>
          <a:bodyPr wrap="square" lIns="0" tIns="0" rIns="0" bIns="0" rtlCol="0"/>
          <a:lstStyle/>
          <a:p>
            <a:endParaRPr/>
          </a:p>
        </p:txBody>
      </p:sp>
      <p:sp>
        <p:nvSpPr>
          <p:cNvPr id="112" name="object 112"/>
          <p:cNvSpPr/>
          <p:nvPr/>
        </p:nvSpPr>
        <p:spPr>
          <a:xfrm>
            <a:off x="7822692" y="5530596"/>
            <a:ext cx="365760" cy="317500"/>
          </a:xfrm>
          <a:custGeom>
            <a:avLst/>
            <a:gdLst/>
            <a:ahLst/>
            <a:cxnLst/>
            <a:rect l="l" t="t" r="r" b="b"/>
            <a:pathLst>
              <a:path w="365759" h="317500">
                <a:moveTo>
                  <a:pt x="0" y="0"/>
                </a:moveTo>
                <a:lnTo>
                  <a:pt x="365759" y="0"/>
                </a:lnTo>
                <a:lnTo>
                  <a:pt x="365759" y="316991"/>
                </a:lnTo>
                <a:lnTo>
                  <a:pt x="0" y="316991"/>
                </a:lnTo>
                <a:lnTo>
                  <a:pt x="0" y="0"/>
                </a:lnTo>
                <a:close/>
              </a:path>
            </a:pathLst>
          </a:custGeom>
          <a:ln w="9144">
            <a:solidFill>
              <a:srgbClr val="BEBEBE"/>
            </a:solidFill>
          </a:ln>
        </p:spPr>
        <p:txBody>
          <a:bodyPr wrap="square" lIns="0" tIns="0" rIns="0" bIns="0" rtlCol="0"/>
          <a:lstStyle/>
          <a:p>
            <a:endParaRPr/>
          </a:p>
        </p:txBody>
      </p:sp>
      <p:sp>
        <p:nvSpPr>
          <p:cNvPr id="113" name="object 113"/>
          <p:cNvSpPr/>
          <p:nvPr/>
        </p:nvSpPr>
        <p:spPr>
          <a:xfrm>
            <a:off x="8444483" y="5580888"/>
            <a:ext cx="367665" cy="266700"/>
          </a:xfrm>
          <a:custGeom>
            <a:avLst/>
            <a:gdLst/>
            <a:ahLst/>
            <a:cxnLst/>
            <a:rect l="l" t="t" r="r" b="b"/>
            <a:pathLst>
              <a:path w="367665" h="266700">
                <a:moveTo>
                  <a:pt x="0" y="0"/>
                </a:moveTo>
                <a:lnTo>
                  <a:pt x="367284" y="0"/>
                </a:lnTo>
                <a:lnTo>
                  <a:pt x="367284" y="266700"/>
                </a:lnTo>
                <a:lnTo>
                  <a:pt x="0" y="266700"/>
                </a:lnTo>
                <a:lnTo>
                  <a:pt x="0" y="0"/>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9067800" y="5650991"/>
            <a:ext cx="365760" cy="196850"/>
          </a:xfrm>
          <a:custGeom>
            <a:avLst/>
            <a:gdLst/>
            <a:ahLst/>
            <a:cxnLst/>
            <a:rect l="l" t="t" r="r" b="b"/>
            <a:pathLst>
              <a:path w="365759" h="196850">
                <a:moveTo>
                  <a:pt x="0" y="0"/>
                </a:moveTo>
                <a:lnTo>
                  <a:pt x="365759" y="0"/>
                </a:lnTo>
                <a:lnTo>
                  <a:pt x="365759" y="196596"/>
                </a:lnTo>
                <a:lnTo>
                  <a:pt x="0" y="196596"/>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7200900" y="5550408"/>
            <a:ext cx="365760" cy="0"/>
          </a:xfrm>
          <a:custGeom>
            <a:avLst/>
            <a:gdLst/>
            <a:ahLst/>
            <a:cxnLst/>
            <a:rect l="l" t="t" r="r" b="b"/>
            <a:pathLst>
              <a:path w="365759">
                <a:moveTo>
                  <a:pt x="0" y="0"/>
                </a:moveTo>
                <a:lnTo>
                  <a:pt x="365759" y="0"/>
                </a:lnTo>
              </a:path>
            </a:pathLst>
          </a:custGeom>
          <a:ln w="3175">
            <a:solidFill>
              <a:srgbClr val="8ADEFF"/>
            </a:solidFill>
          </a:ln>
        </p:spPr>
        <p:txBody>
          <a:bodyPr wrap="square" lIns="0" tIns="0" rIns="0" bIns="0" rtlCol="0"/>
          <a:lstStyle/>
          <a:p>
            <a:endParaRPr/>
          </a:p>
        </p:txBody>
      </p:sp>
      <p:sp>
        <p:nvSpPr>
          <p:cNvPr id="116" name="object 116"/>
          <p:cNvSpPr/>
          <p:nvPr/>
        </p:nvSpPr>
        <p:spPr>
          <a:xfrm>
            <a:off x="7822692" y="5362955"/>
            <a:ext cx="365760" cy="167640"/>
          </a:xfrm>
          <a:custGeom>
            <a:avLst/>
            <a:gdLst/>
            <a:ahLst/>
            <a:cxnLst/>
            <a:rect l="l" t="t" r="r" b="b"/>
            <a:pathLst>
              <a:path w="365759" h="167639">
                <a:moveTo>
                  <a:pt x="365759" y="0"/>
                </a:moveTo>
                <a:lnTo>
                  <a:pt x="0" y="0"/>
                </a:lnTo>
                <a:lnTo>
                  <a:pt x="0" y="167640"/>
                </a:lnTo>
                <a:lnTo>
                  <a:pt x="365759" y="167640"/>
                </a:lnTo>
                <a:lnTo>
                  <a:pt x="365759" y="0"/>
                </a:lnTo>
                <a:close/>
              </a:path>
            </a:pathLst>
          </a:custGeom>
          <a:solidFill>
            <a:srgbClr val="8ADEFF"/>
          </a:solidFill>
        </p:spPr>
        <p:txBody>
          <a:bodyPr wrap="square" lIns="0" tIns="0" rIns="0" bIns="0" rtlCol="0"/>
          <a:lstStyle/>
          <a:p>
            <a:endParaRPr/>
          </a:p>
        </p:txBody>
      </p:sp>
      <p:sp>
        <p:nvSpPr>
          <p:cNvPr id="117" name="object 117"/>
          <p:cNvSpPr/>
          <p:nvPr/>
        </p:nvSpPr>
        <p:spPr>
          <a:xfrm>
            <a:off x="8444483" y="4044696"/>
            <a:ext cx="367665" cy="1536700"/>
          </a:xfrm>
          <a:custGeom>
            <a:avLst/>
            <a:gdLst/>
            <a:ahLst/>
            <a:cxnLst/>
            <a:rect l="l" t="t" r="r" b="b"/>
            <a:pathLst>
              <a:path w="367665" h="1536700">
                <a:moveTo>
                  <a:pt x="367284" y="0"/>
                </a:moveTo>
                <a:lnTo>
                  <a:pt x="0" y="0"/>
                </a:lnTo>
                <a:lnTo>
                  <a:pt x="0" y="1536191"/>
                </a:lnTo>
                <a:lnTo>
                  <a:pt x="367284" y="1536191"/>
                </a:lnTo>
                <a:lnTo>
                  <a:pt x="367284" y="0"/>
                </a:lnTo>
                <a:close/>
              </a:path>
            </a:pathLst>
          </a:custGeom>
          <a:solidFill>
            <a:srgbClr val="8ADEFF"/>
          </a:solidFill>
        </p:spPr>
        <p:txBody>
          <a:bodyPr wrap="square" lIns="0" tIns="0" rIns="0" bIns="0" rtlCol="0"/>
          <a:lstStyle/>
          <a:p>
            <a:endParaRPr/>
          </a:p>
        </p:txBody>
      </p:sp>
      <p:sp>
        <p:nvSpPr>
          <p:cNvPr id="118" name="object 118"/>
          <p:cNvSpPr/>
          <p:nvPr/>
        </p:nvSpPr>
        <p:spPr>
          <a:xfrm>
            <a:off x="9067800" y="3875532"/>
            <a:ext cx="365760" cy="1775460"/>
          </a:xfrm>
          <a:custGeom>
            <a:avLst/>
            <a:gdLst/>
            <a:ahLst/>
            <a:cxnLst/>
            <a:rect l="l" t="t" r="r" b="b"/>
            <a:pathLst>
              <a:path w="365759" h="1775460">
                <a:moveTo>
                  <a:pt x="365759" y="0"/>
                </a:moveTo>
                <a:lnTo>
                  <a:pt x="0" y="0"/>
                </a:lnTo>
                <a:lnTo>
                  <a:pt x="0" y="1775460"/>
                </a:lnTo>
                <a:lnTo>
                  <a:pt x="365759" y="1775460"/>
                </a:lnTo>
                <a:lnTo>
                  <a:pt x="365759" y="0"/>
                </a:lnTo>
                <a:close/>
              </a:path>
            </a:pathLst>
          </a:custGeom>
          <a:solidFill>
            <a:srgbClr val="8ADEFF"/>
          </a:solidFill>
        </p:spPr>
        <p:txBody>
          <a:bodyPr wrap="square" lIns="0" tIns="0" rIns="0" bIns="0" rtlCol="0"/>
          <a:lstStyle/>
          <a:p>
            <a:endParaRPr/>
          </a:p>
        </p:txBody>
      </p:sp>
      <p:sp>
        <p:nvSpPr>
          <p:cNvPr id="119" name="object 119"/>
          <p:cNvSpPr/>
          <p:nvPr/>
        </p:nvSpPr>
        <p:spPr>
          <a:xfrm>
            <a:off x="7196328" y="5544311"/>
            <a:ext cx="375285" cy="12700"/>
          </a:xfrm>
          <a:custGeom>
            <a:avLst/>
            <a:gdLst/>
            <a:ahLst/>
            <a:cxnLst/>
            <a:rect l="l" t="t" r="r" b="b"/>
            <a:pathLst>
              <a:path w="375284" h="12700">
                <a:moveTo>
                  <a:pt x="0" y="12191"/>
                </a:moveTo>
                <a:lnTo>
                  <a:pt x="374903" y="12191"/>
                </a:lnTo>
                <a:lnTo>
                  <a:pt x="374903" y="0"/>
                </a:lnTo>
                <a:lnTo>
                  <a:pt x="0" y="0"/>
                </a:lnTo>
                <a:lnTo>
                  <a:pt x="0" y="12191"/>
                </a:lnTo>
                <a:close/>
              </a:path>
            </a:pathLst>
          </a:custGeom>
          <a:solidFill>
            <a:srgbClr val="BEBEBE"/>
          </a:solidFill>
        </p:spPr>
        <p:txBody>
          <a:bodyPr wrap="square" lIns="0" tIns="0" rIns="0" bIns="0" rtlCol="0"/>
          <a:lstStyle/>
          <a:p>
            <a:endParaRPr/>
          </a:p>
        </p:txBody>
      </p:sp>
      <p:sp>
        <p:nvSpPr>
          <p:cNvPr id="120" name="object 120"/>
          <p:cNvSpPr/>
          <p:nvPr/>
        </p:nvSpPr>
        <p:spPr>
          <a:xfrm>
            <a:off x="7822692" y="5362955"/>
            <a:ext cx="365760" cy="167640"/>
          </a:xfrm>
          <a:custGeom>
            <a:avLst/>
            <a:gdLst/>
            <a:ahLst/>
            <a:cxnLst/>
            <a:rect l="l" t="t" r="r" b="b"/>
            <a:pathLst>
              <a:path w="365759" h="167639">
                <a:moveTo>
                  <a:pt x="0" y="0"/>
                </a:moveTo>
                <a:lnTo>
                  <a:pt x="365759" y="0"/>
                </a:lnTo>
                <a:lnTo>
                  <a:pt x="365759" y="167640"/>
                </a:lnTo>
                <a:lnTo>
                  <a:pt x="0" y="167640"/>
                </a:lnTo>
                <a:lnTo>
                  <a:pt x="0" y="0"/>
                </a:lnTo>
                <a:close/>
              </a:path>
            </a:pathLst>
          </a:custGeom>
          <a:ln w="9144">
            <a:solidFill>
              <a:srgbClr val="BEBEBE"/>
            </a:solidFill>
          </a:ln>
        </p:spPr>
        <p:txBody>
          <a:bodyPr wrap="square" lIns="0" tIns="0" rIns="0" bIns="0" rtlCol="0"/>
          <a:lstStyle/>
          <a:p>
            <a:endParaRPr/>
          </a:p>
        </p:txBody>
      </p:sp>
      <p:sp>
        <p:nvSpPr>
          <p:cNvPr id="121" name="object 121"/>
          <p:cNvSpPr/>
          <p:nvPr/>
        </p:nvSpPr>
        <p:spPr>
          <a:xfrm>
            <a:off x="8444483" y="4044696"/>
            <a:ext cx="367665" cy="1536700"/>
          </a:xfrm>
          <a:custGeom>
            <a:avLst/>
            <a:gdLst/>
            <a:ahLst/>
            <a:cxnLst/>
            <a:rect l="l" t="t" r="r" b="b"/>
            <a:pathLst>
              <a:path w="367665" h="1536700">
                <a:moveTo>
                  <a:pt x="0" y="0"/>
                </a:moveTo>
                <a:lnTo>
                  <a:pt x="367284" y="0"/>
                </a:lnTo>
                <a:lnTo>
                  <a:pt x="367284" y="1536191"/>
                </a:lnTo>
                <a:lnTo>
                  <a:pt x="0" y="1536191"/>
                </a:lnTo>
                <a:lnTo>
                  <a:pt x="0" y="0"/>
                </a:lnTo>
                <a:close/>
              </a:path>
            </a:pathLst>
          </a:custGeom>
          <a:ln w="9144">
            <a:solidFill>
              <a:srgbClr val="BEBEBE"/>
            </a:solidFill>
          </a:ln>
        </p:spPr>
        <p:txBody>
          <a:bodyPr wrap="square" lIns="0" tIns="0" rIns="0" bIns="0" rtlCol="0"/>
          <a:lstStyle/>
          <a:p>
            <a:endParaRPr/>
          </a:p>
        </p:txBody>
      </p:sp>
      <p:sp>
        <p:nvSpPr>
          <p:cNvPr id="122" name="object 122"/>
          <p:cNvSpPr/>
          <p:nvPr/>
        </p:nvSpPr>
        <p:spPr>
          <a:xfrm>
            <a:off x="9067800" y="3875532"/>
            <a:ext cx="365760" cy="1775460"/>
          </a:xfrm>
          <a:custGeom>
            <a:avLst/>
            <a:gdLst/>
            <a:ahLst/>
            <a:cxnLst/>
            <a:rect l="l" t="t" r="r" b="b"/>
            <a:pathLst>
              <a:path w="365759" h="1775460">
                <a:moveTo>
                  <a:pt x="0" y="0"/>
                </a:moveTo>
                <a:lnTo>
                  <a:pt x="365759" y="0"/>
                </a:lnTo>
                <a:lnTo>
                  <a:pt x="365759" y="1775460"/>
                </a:lnTo>
                <a:lnTo>
                  <a:pt x="0" y="1775460"/>
                </a:lnTo>
                <a:lnTo>
                  <a:pt x="0" y="0"/>
                </a:lnTo>
                <a:close/>
              </a:path>
            </a:pathLst>
          </a:custGeom>
          <a:ln w="9143">
            <a:solidFill>
              <a:srgbClr val="BEBEBE"/>
            </a:solidFill>
          </a:ln>
        </p:spPr>
        <p:txBody>
          <a:bodyPr wrap="square" lIns="0" tIns="0" rIns="0" bIns="0" rtlCol="0"/>
          <a:lstStyle/>
          <a:p>
            <a:endParaRPr/>
          </a:p>
        </p:txBody>
      </p:sp>
      <p:sp>
        <p:nvSpPr>
          <p:cNvPr id="123" name="object 123"/>
          <p:cNvSpPr/>
          <p:nvPr/>
        </p:nvSpPr>
        <p:spPr>
          <a:xfrm>
            <a:off x="8444483" y="3985259"/>
            <a:ext cx="367665" cy="59690"/>
          </a:xfrm>
          <a:custGeom>
            <a:avLst/>
            <a:gdLst/>
            <a:ahLst/>
            <a:cxnLst/>
            <a:rect l="l" t="t" r="r" b="b"/>
            <a:pathLst>
              <a:path w="367665" h="59689">
                <a:moveTo>
                  <a:pt x="367284" y="0"/>
                </a:moveTo>
                <a:lnTo>
                  <a:pt x="0" y="0"/>
                </a:lnTo>
                <a:lnTo>
                  <a:pt x="0" y="59435"/>
                </a:lnTo>
                <a:lnTo>
                  <a:pt x="367284" y="59435"/>
                </a:lnTo>
                <a:lnTo>
                  <a:pt x="367284" y="0"/>
                </a:lnTo>
                <a:close/>
              </a:path>
            </a:pathLst>
          </a:custGeom>
          <a:solidFill>
            <a:srgbClr val="FFCC00"/>
          </a:solidFill>
        </p:spPr>
        <p:txBody>
          <a:bodyPr wrap="square" lIns="0" tIns="0" rIns="0" bIns="0" rtlCol="0"/>
          <a:lstStyle/>
          <a:p>
            <a:endParaRPr/>
          </a:p>
        </p:txBody>
      </p:sp>
      <p:sp>
        <p:nvSpPr>
          <p:cNvPr id="124" name="object 124"/>
          <p:cNvSpPr/>
          <p:nvPr/>
        </p:nvSpPr>
        <p:spPr>
          <a:xfrm>
            <a:off x="9067800" y="3238500"/>
            <a:ext cx="365760" cy="637540"/>
          </a:xfrm>
          <a:custGeom>
            <a:avLst/>
            <a:gdLst/>
            <a:ahLst/>
            <a:cxnLst/>
            <a:rect l="l" t="t" r="r" b="b"/>
            <a:pathLst>
              <a:path w="365759" h="637539">
                <a:moveTo>
                  <a:pt x="365759" y="0"/>
                </a:moveTo>
                <a:lnTo>
                  <a:pt x="0" y="0"/>
                </a:lnTo>
                <a:lnTo>
                  <a:pt x="0" y="637032"/>
                </a:lnTo>
                <a:lnTo>
                  <a:pt x="365759" y="637032"/>
                </a:lnTo>
                <a:lnTo>
                  <a:pt x="365759" y="0"/>
                </a:lnTo>
                <a:close/>
              </a:path>
            </a:pathLst>
          </a:custGeom>
          <a:solidFill>
            <a:srgbClr val="FFCC00"/>
          </a:solidFill>
        </p:spPr>
        <p:txBody>
          <a:bodyPr wrap="square" lIns="0" tIns="0" rIns="0" bIns="0" rtlCol="0"/>
          <a:lstStyle/>
          <a:p>
            <a:endParaRPr/>
          </a:p>
        </p:txBody>
      </p:sp>
      <p:sp>
        <p:nvSpPr>
          <p:cNvPr id="125" name="object 125"/>
          <p:cNvSpPr/>
          <p:nvPr/>
        </p:nvSpPr>
        <p:spPr>
          <a:xfrm>
            <a:off x="8444483" y="3985259"/>
            <a:ext cx="367665" cy="59690"/>
          </a:xfrm>
          <a:custGeom>
            <a:avLst/>
            <a:gdLst/>
            <a:ahLst/>
            <a:cxnLst/>
            <a:rect l="l" t="t" r="r" b="b"/>
            <a:pathLst>
              <a:path w="367665" h="59689">
                <a:moveTo>
                  <a:pt x="0" y="0"/>
                </a:moveTo>
                <a:lnTo>
                  <a:pt x="367284" y="0"/>
                </a:lnTo>
                <a:lnTo>
                  <a:pt x="367284" y="59435"/>
                </a:lnTo>
                <a:lnTo>
                  <a:pt x="0" y="59435"/>
                </a:lnTo>
                <a:lnTo>
                  <a:pt x="0" y="0"/>
                </a:lnTo>
                <a:close/>
              </a:path>
            </a:pathLst>
          </a:custGeom>
          <a:ln w="9143">
            <a:solidFill>
              <a:srgbClr val="BEBEBE"/>
            </a:solidFill>
          </a:ln>
        </p:spPr>
        <p:txBody>
          <a:bodyPr wrap="square" lIns="0" tIns="0" rIns="0" bIns="0" rtlCol="0"/>
          <a:lstStyle/>
          <a:p>
            <a:endParaRPr/>
          </a:p>
        </p:txBody>
      </p:sp>
      <p:sp>
        <p:nvSpPr>
          <p:cNvPr id="126" name="object 126"/>
          <p:cNvSpPr/>
          <p:nvPr/>
        </p:nvSpPr>
        <p:spPr>
          <a:xfrm>
            <a:off x="9067800" y="3238500"/>
            <a:ext cx="365760" cy="637540"/>
          </a:xfrm>
          <a:custGeom>
            <a:avLst/>
            <a:gdLst/>
            <a:ahLst/>
            <a:cxnLst/>
            <a:rect l="l" t="t" r="r" b="b"/>
            <a:pathLst>
              <a:path w="365759" h="637539">
                <a:moveTo>
                  <a:pt x="0" y="0"/>
                </a:moveTo>
                <a:lnTo>
                  <a:pt x="365759" y="0"/>
                </a:lnTo>
                <a:lnTo>
                  <a:pt x="365759" y="637032"/>
                </a:lnTo>
                <a:lnTo>
                  <a:pt x="0" y="637032"/>
                </a:lnTo>
                <a:lnTo>
                  <a:pt x="0" y="0"/>
                </a:lnTo>
                <a:close/>
              </a:path>
            </a:pathLst>
          </a:custGeom>
          <a:ln w="9144">
            <a:solidFill>
              <a:srgbClr val="BEBEBE"/>
            </a:solidFill>
          </a:ln>
        </p:spPr>
        <p:txBody>
          <a:bodyPr wrap="square" lIns="0" tIns="0" rIns="0" bIns="0" rtlCol="0"/>
          <a:lstStyle/>
          <a:p>
            <a:endParaRPr/>
          </a:p>
        </p:txBody>
      </p:sp>
      <p:sp>
        <p:nvSpPr>
          <p:cNvPr id="127" name="object 127"/>
          <p:cNvSpPr/>
          <p:nvPr/>
        </p:nvSpPr>
        <p:spPr>
          <a:xfrm>
            <a:off x="5827776" y="2311907"/>
            <a:ext cx="0" cy="3535679"/>
          </a:xfrm>
          <a:custGeom>
            <a:avLst/>
            <a:gdLst/>
            <a:ahLst/>
            <a:cxnLst/>
            <a:rect l="l" t="t" r="r" b="b"/>
            <a:pathLst>
              <a:path h="3535679">
                <a:moveTo>
                  <a:pt x="0" y="3535679"/>
                </a:moveTo>
                <a:lnTo>
                  <a:pt x="0" y="0"/>
                </a:lnTo>
              </a:path>
            </a:pathLst>
          </a:custGeom>
          <a:ln w="9144">
            <a:solidFill>
              <a:srgbClr val="666666"/>
            </a:solidFill>
          </a:ln>
        </p:spPr>
        <p:txBody>
          <a:bodyPr wrap="square" lIns="0" tIns="0" rIns="0" bIns="0" rtlCol="0"/>
          <a:lstStyle/>
          <a:p>
            <a:endParaRPr/>
          </a:p>
        </p:txBody>
      </p:sp>
      <p:sp>
        <p:nvSpPr>
          <p:cNvPr id="128" name="object 128"/>
          <p:cNvSpPr/>
          <p:nvPr/>
        </p:nvSpPr>
        <p:spPr>
          <a:xfrm>
            <a:off x="5827776" y="58475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29" name="object 129"/>
          <p:cNvSpPr/>
          <p:nvPr/>
        </p:nvSpPr>
        <p:spPr>
          <a:xfrm>
            <a:off x="5827776" y="496366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0" name="object 130"/>
          <p:cNvSpPr/>
          <p:nvPr/>
        </p:nvSpPr>
        <p:spPr>
          <a:xfrm>
            <a:off x="5827776" y="40797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1" name="object 131"/>
          <p:cNvSpPr/>
          <p:nvPr/>
        </p:nvSpPr>
        <p:spPr>
          <a:xfrm>
            <a:off x="5827776" y="319582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2" name="object 132"/>
          <p:cNvSpPr/>
          <p:nvPr/>
        </p:nvSpPr>
        <p:spPr>
          <a:xfrm>
            <a:off x="5827776" y="231190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3" name="object 133"/>
          <p:cNvSpPr/>
          <p:nvPr/>
        </p:nvSpPr>
        <p:spPr>
          <a:xfrm>
            <a:off x="5827776" y="5847588"/>
            <a:ext cx="3733800" cy="0"/>
          </a:xfrm>
          <a:custGeom>
            <a:avLst/>
            <a:gdLst/>
            <a:ahLst/>
            <a:cxnLst/>
            <a:rect l="l" t="t" r="r" b="b"/>
            <a:pathLst>
              <a:path w="3733800">
                <a:moveTo>
                  <a:pt x="0" y="0"/>
                </a:moveTo>
                <a:lnTo>
                  <a:pt x="3733800" y="0"/>
                </a:lnTo>
              </a:path>
            </a:pathLst>
          </a:custGeom>
          <a:ln w="9144">
            <a:solidFill>
              <a:srgbClr val="666666"/>
            </a:solidFill>
          </a:ln>
        </p:spPr>
        <p:txBody>
          <a:bodyPr wrap="square" lIns="0" tIns="0" rIns="0" bIns="0" rtlCol="0"/>
          <a:lstStyle/>
          <a:p>
            <a:endParaRPr/>
          </a:p>
        </p:txBody>
      </p:sp>
      <p:sp>
        <p:nvSpPr>
          <p:cNvPr id="134" name="object 134"/>
          <p:cNvSpPr txBox="1"/>
          <p:nvPr/>
        </p:nvSpPr>
        <p:spPr>
          <a:xfrm>
            <a:off x="5374385" y="5724347"/>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135" name="object 135"/>
          <p:cNvSpPr txBox="1"/>
          <p:nvPr/>
        </p:nvSpPr>
        <p:spPr>
          <a:xfrm>
            <a:off x="5275326" y="3072003"/>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136" name="object 136"/>
          <p:cNvSpPr txBox="1"/>
          <p:nvPr/>
        </p:nvSpPr>
        <p:spPr>
          <a:xfrm>
            <a:off x="5275326" y="2187702"/>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37" name="object 137"/>
          <p:cNvSpPr txBox="1"/>
          <p:nvPr/>
        </p:nvSpPr>
        <p:spPr>
          <a:xfrm>
            <a:off x="5929376" y="595538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138" name="object 138"/>
          <p:cNvSpPr txBox="1"/>
          <p:nvPr/>
        </p:nvSpPr>
        <p:spPr>
          <a:xfrm>
            <a:off x="6551803" y="595538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139" name="object 139"/>
          <p:cNvSpPr txBox="1"/>
          <p:nvPr/>
        </p:nvSpPr>
        <p:spPr>
          <a:xfrm>
            <a:off x="7174230" y="595538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2025</a:t>
            </a:r>
            <a:endParaRPr sz="1400">
              <a:latin typeface="Univers for BP Light"/>
              <a:cs typeface="Univers for BP Light"/>
            </a:endParaRPr>
          </a:p>
        </p:txBody>
      </p:sp>
      <p:sp>
        <p:nvSpPr>
          <p:cNvPr id="140" name="object 140"/>
          <p:cNvSpPr txBox="1"/>
          <p:nvPr/>
        </p:nvSpPr>
        <p:spPr>
          <a:xfrm>
            <a:off x="7796530" y="595538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141" name="object 141"/>
          <p:cNvSpPr txBox="1"/>
          <p:nvPr/>
        </p:nvSpPr>
        <p:spPr>
          <a:xfrm>
            <a:off x="8419338" y="595538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2035</a:t>
            </a:r>
            <a:endParaRPr sz="1400">
              <a:latin typeface="Univers for BP Light"/>
              <a:cs typeface="Univers for BP Light"/>
            </a:endParaRPr>
          </a:p>
        </p:txBody>
      </p:sp>
      <p:sp>
        <p:nvSpPr>
          <p:cNvPr id="142" name="object 142"/>
          <p:cNvSpPr txBox="1"/>
          <p:nvPr/>
        </p:nvSpPr>
        <p:spPr>
          <a:xfrm>
            <a:off x="9041638" y="595538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143" name="object 143"/>
          <p:cNvSpPr/>
          <p:nvPr/>
        </p:nvSpPr>
        <p:spPr>
          <a:xfrm>
            <a:off x="6231635" y="2449067"/>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144" name="object 144"/>
          <p:cNvSpPr/>
          <p:nvPr/>
        </p:nvSpPr>
        <p:spPr>
          <a:xfrm>
            <a:off x="6231635" y="2449067"/>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45" name="object 145"/>
          <p:cNvSpPr/>
          <p:nvPr/>
        </p:nvSpPr>
        <p:spPr>
          <a:xfrm>
            <a:off x="6231635" y="2764535"/>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8ADEFF"/>
          </a:solidFill>
        </p:spPr>
        <p:txBody>
          <a:bodyPr wrap="square" lIns="0" tIns="0" rIns="0" bIns="0" rtlCol="0"/>
          <a:lstStyle/>
          <a:p>
            <a:endParaRPr/>
          </a:p>
        </p:txBody>
      </p:sp>
      <p:sp>
        <p:nvSpPr>
          <p:cNvPr id="146" name="object 146"/>
          <p:cNvSpPr/>
          <p:nvPr/>
        </p:nvSpPr>
        <p:spPr>
          <a:xfrm>
            <a:off x="6231635" y="2764535"/>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47" name="object 147"/>
          <p:cNvSpPr/>
          <p:nvPr/>
        </p:nvSpPr>
        <p:spPr>
          <a:xfrm>
            <a:off x="6231635" y="307847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3CA499"/>
          </a:solidFill>
        </p:spPr>
        <p:txBody>
          <a:bodyPr wrap="square" lIns="0" tIns="0" rIns="0" bIns="0" rtlCol="0"/>
          <a:lstStyle/>
          <a:p>
            <a:endParaRPr/>
          </a:p>
        </p:txBody>
      </p:sp>
      <p:sp>
        <p:nvSpPr>
          <p:cNvPr id="148" name="object 148"/>
          <p:cNvSpPr/>
          <p:nvPr/>
        </p:nvSpPr>
        <p:spPr>
          <a:xfrm>
            <a:off x="6231635" y="307847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49" name="object 149"/>
          <p:cNvSpPr txBox="1"/>
          <p:nvPr/>
        </p:nvSpPr>
        <p:spPr>
          <a:xfrm>
            <a:off x="6360921" y="2273132"/>
            <a:ext cx="1922145" cy="965200"/>
          </a:xfrm>
          <a:prstGeom prst="rect">
            <a:avLst/>
          </a:prstGeom>
        </p:spPr>
        <p:txBody>
          <a:bodyPr vert="horz" wrap="square" lIns="0" tIns="0" rIns="0" bIns="0" rtlCol="0">
            <a:spAutoFit/>
          </a:bodyPr>
          <a:lstStyle/>
          <a:p>
            <a:pPr marL="12700" marR="5080" algn="just">
              <a:lnSpc>
                <a:spcPct val="147400"/>
              </a:lnSpc>
            </a:pPr>
            <a:r>
              <a:rPr sz="1400" spc="-5" dirty="0">
                <a:latin typeface="Univers for BP"/>
                <a:cs typeface="Univers for BP"/>
              </a:rPr>
              <a:t>Private </a:t>
            </a:r>
            <a:r>
              <a:rPr sz="1400" dirty="0">
                <a:latin typeface="Univers for BP"/>
                <a:cs typeface="Univers for BP"/>
              </a:rPr>
              <a:t>- </a:t>
            </a:r>
            <a:r>
              <a:rPr sz="1400" spc="-5" dirty="0">
                <a:latin typeface="Univers for BP"/>
                <a:cs typeface="Univers for BP"/>
              </a:rPr>
              <a:t>autonomous  </a:t>
            </a:r>
            <a:r>
              <a:rPr sz="1400" dirty="0">
                <a:latin typeface="Univers for BP"/>
                <a:cs typeface="Univers for BP"/>
              </a:rPr>
              <a:t>Shared - </a:t>
            </a:r>
            <a:r>
              <a:rPr sz="1400" spc="-5" dirty="0">
                <a:latin typeface="Univers for BP"/>
                <a:cs typeface="Univers for BP"/>
              </a:rPr>
              <a:t>autonomous  Shared </a:t>
            </a:r>
            <a:r>
              <a:rPr sz="1400" dirty="0">
                <a:latin typeface="Univers for BP"/>
                <a:cs typeface="Univers for BP"/>
              </a:rPr>
              <a:t>- </a:t>
            </a:r>
            <a:r>
              <a:rPr sz="1400" spc="-5" dirty="0">
                <a:latin typeface="Univers for BP"/>
                <a:cs typeface="Univers for BP"/>
              </a:rPr>
              <a:t>human</a:t>
            </a:r>
            <a:r>
              <a:rPr sz="1400" spc="-65" dirty="0">
                <a:latin typeface="Univers for BP"/>
                <a:cs typeface="Univers for BP"/>
              </a:rPr>
              <a:t> </a:t>
            </a:r>
            <a:r>
              <a:rPr sz="1400" spc="-5" dirty="0">
                <a:latin typeface="Univers for BP"/>
                <a:cs typeface="Univers for BP"/>
              </a:rPr>
              <a:t>driver</a:t>
            </a:r>
            <a:endParaRPr sz="1400">
              <a:latin typeface="Univers for BP"/>
              <a:cs typeface="Univers for BP"/>
            </a:endParaRPr>
          </a:p>
        </p:txBody>
      </p:sp>
      <p:sp>
        <p:nvSpPr>
          <p:cNvPr id="150" name="object 150"/>
          <p:cNvSpPr/>
          <p:nvPr/>
        </p:nvSpPr>
        <p:spPr>
          <a:xfrm>
            <a:off x="1443227" y="3442715"/>
            <a:ext cx="635" cy="2402840"/>
          </a:xfrm>
          <a:custGeom>
            <a:avLst/>
            <a:gdLst/>
            <a:ahLst/>
            <a:cxnLst/>
            <a:rect l="l" t="t" r="r" b="b"/>
            <a:pathLst>
              <a:path w="634" h="2402840">
                <a:moveTo>
                  <a:pt x="0" y="0"/>
                </a:moveTo>
                <a:lnTo>
                  <a:pt x="508" y="2402560"/>
                </a:lnTo>
              </a:path>
            </a:pathLst>
          </a:custGeom>
          <a:ln w="9144">
            <a:solidFill>
              <a:srgbClr val="4D4D4D"/>
            </a:solidFill>
            <a:prstDash val="sysDash"/>
          </a:ln>
        </p:spPr>
        <p:txBody>
          <a:bodyPr wrap="square" lIns="0" tIns="0" rIns="0" bIns="0" rtlCol="0"/>
          <a:lstStyle/>
          <a:p>
            <a:endParaRPr/>
          </a:p>
        </p:txBody>
      </p:sp>
      <p:sp>
        <p:nvSpPr>
          <p:cNvPr id="151" name="object 151"/>
          <p:cNvSpPr/>
          <p:nvPr/>
        </p:nvSpPr>
        <p:spPr>
          <a:xfrm>
            <a:off x="6426708" y="3442715"/>
            <a:ext cx="0" cy="2415540"/>
          </a:xfrm>
          <a:custGeom>
            <a:avLst/>
            <a:gdLst/>
            <a:ahLst/>
            <a:cxnLst/>
            <a:rect l="l" t="t" r="r" b="b"/>
            <a:pathLst>
              <a:path h="2415540">
                <a:moveTo>
                  <a:pt x="0" y="0"/>
                </a:moveTo>
                <a:lnTo>
                  <a:pt x="0" y="2415159"/>
                </a:lnTo>
              </a:path>
            </a:pathLst>
          </a:custGeom>
          <a:ln w="9144">
            <a:solidFill>
              <a:srgbClr val="4D4D4D"/>
            </a:solidFill>
            <a:prstDash val="sysDash"/>
          </a:ln>
        </p:spPr>
        <p:txBody>
          <a:bodyPr wrap="square" lIns="0" tIns="0" rIns="0" bIns="0" rtlCol="0"/>
          <a:lstStyle/>
          <a:p>
            <a:endParaRPr/>
          </a:p>
        </p:txBody>
      </p:sp>
      <p:sp>
        <p:nvSpPr>
          <p:cNvPr id="152" name="object 152"/>
          <p:cNvSpPr/>
          <p:nvPr/>
        </p:nvSpPr>
        <p:spPr>
          <a:xfrm>
            <a:off x="4527041" y="2562605"/>
            <a:ext cx="176530" cy="0"/>
          </a:xfrm>
          <a:custGeom>
            <a:avLst/>
            <a:gdLst/>
            <a:ahLst/>
            <a:cxnLst/>
            <a:rect l="l" t="t" r="r" b="b"/>
            <a:pathLst>
              <a:path w="176529">
                <a:moveTo>
                  <a:pt x="0" y="0"/>
                </a:moveTo>
                <a:lnTo>
                  <a:pt x="176149" y="0"/>
                </a:lnTo>
              </a:path>
            </a:pathLst>
          </a:custGeom>
          <a:ln w="19812">
            <a:solidFill>
              <a:srgbClr val="4D4D4D"/>
            </a:solidFill>
          </a:ln>
        </p:spPr>
        <p:txBody>
          <a:bodyPr wrap="square" lIns="0" tIns="0" rIns="0" bIns="0" rtlCol="0"/>
          <a:lstStyle/>
          <a:p>
            <a:endParaRPr/>
          </a:p>
        </p:txBody>
      </p:sp>
      <p:sp>
        <p:nvSpPr>
          <p:cNvPr id="153" name="object 153"/>
          <p:cNvSpPr/>
          <p:nvPr/>
        </p:nvSpPr>
        <p:spPr>
          <a:xfrm>
            <a:off x="4527041" y="3548634"/>
            <a:ext cx="176530" cy="0"/>
          </a:xfrm>
          <a:custGeom>
            <a:avLst/>
            <a:gdLst/>
            <a:ahLst/>
            <a:cxnLst/>
            <a:rect l="l" t="t" r="r" b="b"/>
            <a:pathLst>
              <a:path w="176529">
                <a:moveTo>
                  <a:pt x="0" y="0"/>
                </a:moveTo>
                <a:lnTo>
                  <a:pt x="176149" y="0"/>
                </a:lnTo>
              </a:path>
            </a:pathLst>
          </a:custGeom>
          <a:ln w="19812">
            <a:solidFill>
              <a:srgbClr val="4D4D4D"/>
            </a:solidFill>
          </a:ln>
        </p:spPr>
        <p:txBody>
          <a:bodyPr wrap="square" lIns="0" tIns="0" rIns="0" bIns="0" rtlCol="0"/>
          <a:lstStyle/>
          <a:p>
            <a:endParaRPr/>
          </a:p>
        </p:txBody>
      </p:sp>
      <p:sp>
        <p:nvSpPr>
          <p:cNvPr id="154" name="object 154"/>
          <p:cNvSpPr/>
          <p:nvPr/>
        </p:nvSpPr>
        <p:spPr>
          <a:xfrm>
            <a:off x="4612385" y="2562605"/>
            <a:ext cx="0" cy="322580"/>
          </a:xfrm>
          <a:custGeom>
            <a:avLst/>
            <a:gdLst/>
            <a:ahLst/>
            <a:cxnLst/>
            <a:rect l="l" t="t" r="r" b="b"/>
            <a:pathLst>
              <a:path h="322580">
                <a:moveTo>
                  <a:pt x="0" y="0"/>
                </a:moveTo>
                <a:lnTo>
                  <a:pt x="0" y="322325"/>
                </a:lnTo>
              </a:path>
            </a:pathLst>
          </a:custGeom>
          <a:ln w="19812">
            <a:solidFill>
              <a:srgbClr val="4D4D4D"/>
            </a:solidFill>
          </a:ln>
        </p:spPr>
        <p:txBody>
          <a:bodyPr wrap="square" lIns="0" tIns="0" rIns="0" bIns="0" rtlCol="0"/>
          <a:lstStyle/>
          <a:p>
            <a:endParaRPr/>
          </a:p>
        </p:txBody>
      </p:sp>
      <p:sp>
        <p:nvSpPr>
          <p:cNvPr id="155" name="object 155"/>
          <p:cNvSpPr/>
          <p:nvPr/>
        </p:nvSpPr>
        <p:spPr>
          <a:xfrm>
            <a:off x="4612385" y="3172967"/>
            <a:ext cx="0" cy="370840"/>
          </a:xfrm>
          <a:custGeom>
            <a:avLst/>
            <a:gdLst/>
            <a:ahLst/>
            <a:cxnLst/>
            <a:rect l="l" t="t" r="r" b="b"/>
            <a:pathLst>
              <a:path h="370839">
                <a:moveTo>
                  <a:pt x="0" y="0"/>
                </a:moveTo>
                <a:lnTo>
                  <a:pt x="0" y="370840"/>
                </a:lnTo>
              </a:path>
            </a:pathLst>
          </a:custGeom>
          <a:ln w="19812">
            <a:solidFill>
              <a:srgbClr val="4D4D4D"/>
            </a:solidFill>
          </a:ln>
        </p:spPr>
        <p:txBody>
          <a:bodyPr wrap="square" lIns="0" tIns="0" rIns="0" bIns="0" rtlCol="0"/>
          <a:lstStyle/>
          <a:p>
            <a:endParaRPr/>
          </a:p>
        </p:txBody>
      </p:sp>
      <p:sp>
        <p:nvSpPr>
          <p:cNvPr id="156" name="object 156"/>
          <p:cNvSpPr txBox="1"/>
          <p:nvPr/>
        </p:nvSpPr>
        <p:spPr>
          <a:xfrm>
            <a:off x="4343780" y="2913507"/>
            <a:ext cx="58039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Trucks</a:t>
            </a:r>
            <a:endParaRPr sz="1400">
              <a:latin typeface="Univers for BP"/>
              <a:cs typeface="Univers for BP"/>
            </a:endParaRPr>
          </a:p>
        </p:txBody>
      </p:sp>
      <p:sp>
        <p:nvSpPr>
          <p:cNvPr id="157" name="object 157"/>
          <p:cNvSpPr/>
          <p:nvPr/>
        </p:nvSpPr>
        <p:spPr>
          <a:xfrm>
            <a:off x="4527041" y="3582161"/>
            <a:ext cx="176530" cy="0"/>
          </a:xfrm>
          <a:custGeom>
            <a:avLst/>
            <a:gdLst/>
            <a:ahLst/>
            <a:cxnLst/>
            <a:rect l="l" t="t" r="r" b="b"/>
            <a:pathLst>
              <a:path w="176529">
                <a:moveTo>
                  <a:pt x="0" y="0"/>
                </a:moveTo>
                <a:lnTo>
                  <a:pt x="176149" y="0"/>
                </a:lnTo>
              </a:path>
            </a:pathLst>
          </a:custGeom>
          <a:ln w="19812">
            <a:solidFill>
              <a:srgbClr val="4D4D4D"/>
            </a:solidFill>
          </a:ln>
        </p:spPr>
        <p:txBody>
          <a:bodyPr wrap="square" lIns="0" tIns="0" rIns="0" bIns="0" rtlCol="0"/>
          <a:lstStyle/>
          <a:p>
            <a:endParaRPr/>
          </a:p>
        </p:txBody>
      </p:sp>
      <p:sp>
        <p:nvSpPr>
          <p:cNvPr id="158" name="object 158"/>
          <p:cNvSpPr/>
          <p:nvPr/>
        </p:nvSpPr>
        <p:spPr>
          <a:xfrm>
            <a:off x="4527041" y="5854446"/>
            <a:ext cx="176530" cy="0"/>
          </a:xfrm>
          <a:custGeom>
            <a:avLst/>
            <a:gdLst/>
            <a:ahLst/>
            <a:cxnLst/>
            <a:rect l="l" t="t" r="r" b="b"/>
            <a:pathLst>
              <a:path w="176529">
                <a:moveTo>
                  <a:pt x="0" y="0"/>
                </a:moveTo>
                <a:lnTo>
                  <a:pt x="176149" y="0"/>
                </a:lnTo>
              </a:path>
            </a:pathLst>
          </a:custGeom>
          <a:ln w="19812">
            <a:solidFill>
              <a:srgbClr val="4D4D4D"/>
            </a:solidFill>
          </a:ln>
        </p:spPr>
        <p:txBody>
          <a:bodyPr wrap="square" lIns="0" tIns="0" rIns="0" bIns="0" rtlCol="0"/>
          <a:lstStyle/>
          <a:p>
            <a:endParaRPr/>
          </a:p>
        </p:txBody>
      </p:sp>
      <p:sp>
        <p:nvSpPr>
          <p:cNvPr id="159" name="object 159"/>
          <p:cNvSpPr/>
          <p:nvPr/>
        </p:nvSpPr>
        <p:spPr>
          <a:xfrm>
            <a:off x="4612385" y="3582161"/>
            <a:ext cx="0" cy="999490"/>
          </a:xfrm>
          <a:custGeom>
            <a:avLst/>
            <a:gdLst/>
            <a:ahLst/>
            <a:cxnLst/>
            <a:rect l="l" t="t" r="r" b="b"/>
            <a:pathLst>
              <a:path h="999489">
                <a:moveTo>
                  <a:pt x="0" y="0"/>
                </a:moveTo>
                <a:lnTo>
                  <a:pt x="0" y="998982"/>
                </a:lnTo>
              </a:path>
            </a:pathLst>
          </a:custGeom>
          <a:ln w="19812">
            <a:solidFill>
              <a:srgbClr val="4D4D4D"/>
            </a:solidFill>
          </a:ln>
        </p:spPr>
        <p:txBody>
          <a:bodyPr wrap="square" lIns="0" tIns="0" rIns="0" bIns="0" rtlCol="0"/>
          <a:lstStyle/>
          <a:p>
            <a:endParaRPr/>
          </a:p>
        </p:txBody>
      </p:sp>
      <p:sp>
        <p:nvSpPr>
          <p:cNvPr id="160" name="object 160"/>
          <p:cNvSpPr/>
          <p:nvPr/>
        </p:nvSpPr>
        <p:spPr>
          <a:xfrm>
            <a:off x="4612385" y="4869179"/>
            <a:ext cx="0" cy="974090"/>
          </a:xfrm>
          <a:custGeom>
            <a:avLst/>
            <a:gdLst/>
            <a:ahLst/>
            <a:cxnLst/>
            <a:rect l="l" t="t" r="r" b="b"/>
            <a:pathLst>
              <a:path h="974089">
                <a:moveTo>
                  <a:pt x="0" y="0"/>
                </a:moveTo>
                <a:lnTo>
                  <a:pt x="0" y="973874"/>
                </a:lnTo>
              </a:path>
            </a:pathLst>
          </a:custGeom>
          <a:ln w="19812">
            <a:solidFill>
              <a:srgbClr val="4D4D4D"/>
            </a:solidFill>
          </a:ln>
        </p:spPr>
        <p:txBody>
          <a:bodyPr wrap="square" lIns="0" tIns="0" rIns="0" bIns="0" rtlCol="0"/>
          <a:lstStyle/>
          <a:p>
            <a:endParaRPr/>
          </a:p>
        </p:txBody>
      </p:sp>
      <p:sp>
        <p:nvSpPr>
          <p:cNvPr id="161" name="object 161"/>
          <p:cNvSpPr txBox="1"/>
          <p:nvPr/>
        </p:nvSpPr>
        <p:spPr>
          <a:xfrm>
            <a:off x="467359" y="3598036"/>
            <a:ext cx="5210175" cy="166243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a:p>
            <a:pPr marR="5080" algn="r">
              <a:lnSpc>
                <a:spcPct val="100000"/>
              </a:lnSpc>
              <a:spcBef>
                <a:spcPts val="1140"/>
              </a:spcBef>
            </a:pPr>
            <a:r>
              <a:rPr sz="1400" b="0" spc="-5" dirty="0">
                <a:latin typeface="Univers for BP Light"/>
                <a:cs typeface="Univers for BP Light"/>
              </a:rPr>
              <a:t>20%</a:t>
            </a:r>
            <a:endParaRPr sz="1400">
              <a:latin typeface="Univers for BP Light"/>
              <a:cs typeface="Univers for BP Light"/>
            </a:endParaRPr>
          </a:p>
          <a:p>
            <a:pPr marL="12700">
              <a:lnSpc>
                <a:spcPct val="100000"/>
              </a:lnSpc>
              <a:spcBef>
                <a:spcPts val="1120"/>
              </a:spcBef>
            </a:pPr>
            <a:r>
              <a:rPr sz="1400" b="0" spc="-5" dirty="0">
                <a:latin typeface="Univers for BP Light"/>
                <a:cs typeface="Univers for BP Light"/>
              </a:rPr>
              <a:t>20</a:t>
            </a:r>
            <a:endParaRPr sz="1400">
              <a:latin typeface="Univers for BP Light"/>
              <a:cs typeface="Univers for BP Light"/>
            </a:endParaRPr>
          </a:p>
          <a:p>
            <a:pPr marR="902335" algn="r">
              <a:lnSpc>
                <a:spcPct val="100000"/>
              </a:lnSpc>
              <a:spcBef>
                <a:spcPts val="665"/>
              </a:spcBef>
            </a:pPr>
            <a:r>
              <a:rPr sz="1400" dirty="0">
                <a:latin typeface="Univers for BP"/>
                <a:cs typeface="Univers for BP"/>
              </a:rPr>
              <a:t>Cars</a:t>
            </a:r>
            <a:endParaRPr sz="1400">
              <a:latin typeface="Univers for BP"/>
              <a:cs typeface="Univers for BP"/>
            </a:endParaRPr>
          </a:p>
          <a:p>
            <a:pPr marR="5080" algn="r">
              <a:lnSpc>
                <a:spcPts val="1570"/>
              </a:lnSpc>
              <a:spcBef>
                <a:spcPts val="130"/>
              </a:spcBef>
            </a:pPr>
            <a:r>
              <a:rPr sz="1400" b="0" spc="-5" dirty="0">
                <a:latin typeface="Univers for BP Light"/>
                <a:cs typeface="Univers for BP Light"/>
              </a:rPr>
              <a:t>10%</a:t>
            </a:r>
            <a:endParaRPr sz="1400">
              <a:latin typeface="Univers for BP Light"/>
              <a:cs typeface="Univers for BP Light"/>
            </a:endParaRPr>
          </a:p>
          <a:p>
            <a:pPr marL="12700">
              <a:lnSpc>
                <a:spcPts val="1570"/>
              </a:lnSpc>
            </a:pPr>
            <a:r>
              <a:rPr sz="1400" b="0" spc="-5" dirty="0">
                <a:latin typeface="Univers for BP Light"/>
                <a:cs typeface="Univers for BP Light"/>
              </a:rPr>
              <a:t>10</a:t>
            </a:r>
            <a:endParaRPr sz="1400">
              <a:latin typeface="Univers for BP Light"/>
              <a:cs typeface="Univers for BP Light"/>
            </a:endParaRPr>
          </a:p>
        </p:txBody>
      </p:sp>
      <p:sp>
        <p:nvSpPr>
          <p:cNvPr id="162" name="object 162"/>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163" name="object 163"/>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164" name="object 164"/>
          <p:cNvSpPr txBox="1"/>
          <p:nvPr/>
        </p:nvSpPr>
        <p:spPr>
          <a:xfrm>
            <a:off x="709066" y="6385052"/>
            <a:ext cx="2268855" cy="210185"/>
          </a:xfrm>
          <a:prstGeom prst="rect">
            <a:avLst/>
          </a:prstGeom>
        </p:spPr>
        <p:txBody>
          <a:bodyPr vert="horz" wrap="square" lIns="0" tIns="6985" rIns="0" bIns="0" rtlCol="0">
            <a:spAutoFit/>
          </a:bodyPr>
          <a:lstStyle/>
          <a:p>
            <a:pPr marL="12700">
              <a:lnSpc>
                <a:spcPct val="100000"/>
              </a:lnSpc>
              <a:spcBef>
                <a:spcPts val="55"/>
              </a:spcBef>
            </a:pPr>
            <a:r>
              <a:rPr sz="1200" b="0" dirty="0">
                <a:solidFill>
                  <a:srgbClr val="666666"/>
                </a:solidFill>
                <a:latin typeface="Univers for BP Light"/>
                <a:cs typeface="Univers for BP Light"/>
              </a:rPr>
              <a:t>Cars excludes </a:t>
            </a:r>
            <a:r>
              <a:rPr sz="1200" b="0" spc="5" dirty="0">
                <a:solidFill>
                  <a:srgbClr val="666666"/>
                </a:solidFill>
                <a:latin typeface="Univers for BP Light"/>
                <a:cs typeface="Univers for BP Light"/>
              </a:rPr>
              <a:t>2- </a:t>
            </a:r>
            <a:r>
              <a:rPr sz="1200" b="0" dirty="0">
                <a:solidFill>
                  <a:srgbClr val="666666"/>
                </a:solidFill>
                <a:latin typeface="Univers for BP Light"/>
                <a:cs typeface="Univers for BP Light"/>
              </a:rPr>
              <a:t>and 3-</a:t>
            </a:r>
            <a:r>
              <a:rPr sz="1200" b="0" spc="-12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wheelers</a:t>
            </a:r>
            <a:endParaRPr sz="1200">
              <a:latin typeface="Univers for BP Light"/>
              <a:cs typeface="Univers for BP Light"/>
            </a:endParaRPr>
          </a:p>
        </p:txBody>
      </p:sp>
      <p:sp>
        <p:nvSpPr>
          <p:cNvPr id="165" name="object 16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66" name="object 166"/>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38</a:t>
            </a:fld>
            <a:endParaRP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6395085" cy="361950"/>
          </a:xfrm>
          <a:prstGeom prst="rect">
            <a:avLst/>
          </a:prstGeom>
        </p:spPr>
        <p:txBody>
          <a:bodyPr vert="horz" wrap="square" lIns="0" tIns="0" rIns="0" bIns="0" rtlCol="0">
            <a:spAutoFit/>
          </a:bodyPr>
          <a:lstStyle/>
          <a:p>
            <a:pPr marL="12700">
              <a:lnSpc>
                <a:spcPct val="100000"/>
              </a:lnSpc>
            </a:pPr>
            <a:r>
              <a:rPr spc="-5" dirty="0"/>
              <a:t>...of electric cars, shared mobility and</a:t>
            </a:r>
            <a:r>
              <a:rPr spc="125" dirty="0"/>
              <a:t> </a:t>
            </a:r>
            <a:r>
              <a:rPr spc="-5" dirty="0"/>
              <a:t>autonomy</a:t>
            </a:r>
          </a:p>
        </p:txBody>
      </p:sp>
      <p:sp>
        <p:nvSpPr>
          <p:cNvPr id="3" name="object 3"/>
          <p:cNvSpPr txBox="1"/>
          <p:nvPr/>
        </p:nvSpPr>
        <p:spPr>
          <a:xfrm>
            <a:off x="505459" y="1348485"/>
            <a:ext cx="9023350" cy="4963160"/>
          </a:xfrm>
          <a:prstGeom prst="rect">
            <a:avLst/>
          </a:prstGeom>
        </p:spPr>
        <p:txBody>
          <a:bodyPr vert="horz" wrap="square" lIns="0" tIns="0" rIns="0" bIns="0" rtlCol="0">
            <a:spAutoFit/>
          </a:bodyPr>
          <a:lstStyle/>
          <a:p>
            <a:pPr marL="287020" marR="508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Fuel demand within </a:t>
            </a:r>
            <a:r>
              <a:rPr sz="1800" b="0" dirty="0">
                <a:latin typeface="Univers for BP Light"/>
                <a:cs typeface="Univers for BP Light"/>
              </a:rPr>
              <a:t>road </a:t>
            </a:r>
            <a:r>
              <a:rPr sz="1800" b="0" spc="-5" dirty="0">
                <a:latin typeface="Univers for BP Light"/>
                <a:cs typeface="Univers for BP Light"/>
              </a:rPr>
              <a:t>transport </a:t>
            </a:r>
            <a:r>
              <a:rPr sz="1800" b="0" dirty="0">
                <a:latin typeface="Univers for BP Light"/>
                <a:cs typeface="Univers for BP Light"/>
              </a:rPr>
              <a:t>is </a:t>
            </a:r>
            <a:r>
              <a:rPr sz="1800" b="0" spc="-5" dirty="0">
                <a:latin typeface="Univers for BP Light"/>
                <a:cs typeface="Univers for BP Light"/>
              </a:rPr>
              <a:t>increasingly affected </a:t>
            </a:r>
            <a:r>
              <a:rPr sz="1800" b="0" dirty="0">
                <a:latin typeface="Univers for BP Light"/>
                <a:cs typeface="Univers for BP Light"/>
              </a:rPr>
              <a:t>by </a:t>
            </a:r>
            <a:r>
              <a:rPr sz="1800" b="0" spc="-5" dirty="0">
                <a:latin typeface="Univers for BP Light"/>
                <a:cs typeface="Univers for BP Light"/>
              </a:rPr>
              <a:t>the combined impact </a:t>
            </a:r>
            <a:r>
              <a:rPr sz="1800" b="0" dirty="0">
                <a:latin typeface="Univers for BP Light"/>
                <a:cs typeface="Univers for BP Light"/>
              </a:rPr>
              <a:t>of:  </a:t>
            </a:r>
            <a:r>
              <a:rPr sz="1800" b="0" spc="-5" dirty="0">
                <a:latin typeface="Univers for BP Light"/>
                <a:cs typeface="Univers for BP Light"/>
              </a:rPr>
              <a:t>electric vehicles </a:t>
            </a:r>
            <a:r>
              <a:rPr sz="1800" b="0" dirty="0">
                <a:latin typeface="Univers for BP Light"/>
                <a:cs typeface="Univers for BP Light"/>
              </a:rPr>
              <a:t>(EVs), </a:t>
            </a:r>
            <a:r>
              <a:rPr sz="1800" b="0" spc="-5" dirty="0">
                <a:latin typeface="Univers for BP Light"/>
                <a:cs typeface="Univers for BP Light"/>
              </a:rPr>
              <a:t>shared mobility </a:t>
            </a:r>
            <a:r>
              <a:rPr sz="1800" b="0" dirty="0">
                <a:latin typeface="Univers for BP Light"/>
                <a:cs typeface="Univers for BP Light"/>
              </a:rPr>
              <a:t>and </a:t>
            </a:r>
            <a:r>
              <a:rPr sz="1800" b="0" spc="-5" dirty="0">
                <a:latin typeface="Univers for BP Light"/>
                <a:cs typeface="Univers for BP Light"/>
              </a:rPr>
              <a:t>autonomous</a:t>
            </a:r>
            <a:r>
              <a:rPr sz="1800" b="0" spc="75" dirty="0">
                <a:latin typeface="Univers for BP Light"/>
                <a:cs typeface="Univers for BP Light"/>
              </a:rPr>
              <a:t> </a:t>
            </a:r>
            <a:r>
              <a:rPr sz="1800" b="0" spc="-5" dirty="0">
                <a:latin typeface="Univers for BP Light"/>
                <a:cs typeface="Univers for BP Light"/>
              </a:rPr>
              <a:t>driving.</a:t>
            </a:r>
            <a:endParaRPr sz="1800">
              <a:latin typeface="Univers for BP Light"/>
              <a:cs typeface="Univers for BP Light"/>
            </a:endParaRPr>
          </a:p>
          <a:p>
            <a:pPr marL="287020" marR="11811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importance </a:t>
            </a:r>
            <a:r>
              <a:rPr sz="1800" b="0" dirty="0">
                <a:latin typeface="Univers for BP Light"/>
                <a:cs typeface="Univers for BP Light"/>
              </a:rPr>
              <a:t>of EVs is </a:t>
            </a:r>
            <a:r>
              <a:rPr sz="1800" b="0" spc="-5" dirty="0">
                <a:latin typeface="Univers for BP Light"/>
                <a:cs typeface="Univers for BP Light"/>
              </a:rPr>
              <a:t>best measured </a:t>
            </a:r>
            <a:r>
              <a:rPr sz="1800" b="0" dirty="0">
                <a:latin typeface="Univers for BP Light"/>
                <a:cs typeface="Univers for BP Light"/>
              </a:rPr>
              <a:t>by </a:t>
            </a:r>
            <a:r>
              <a:rPr sz="1800" b="0" spc="-5" dirty="0">
                <a:latin typeface="Univers for BP Light"/>
                <a:cs typeface="Univers for BP Light"/>
              </a:rPr>
              <a:t>the share </a:t>
            </a:r>
            <a:r>
              <a:rPr sz="1800" b="0" dirty="0">
                <a:latin typeface="Univers for BP Light"/>
                <a:cs typeface="Univers for BP Light"/>
              </a:rPr>
              <a:t>of Vkm </a:t>
            </a:r>
            <a:r>
              <a:rPr sz="1800" b="0" spc="-5" dirty="0">
                <a:latin typeface="Univers for BP Light"/>
                <a:cs typeface="Univers for BP Light"/>
              </a:rPr>
              <a:t>powered </a:t>
            </a:r>
            <a:r>
              <a:rPr sz="1800" b="0" dirty="0">
                <a:latin typeface="Univers for BP Light"/>
                <a:cs typeface="Univers for BP Light"/>
              </a:rPr>
              <a:t>by </a:t>
            </a:r>
            <a:r>
              <a:rPr sz="1800" b="0" spc="-5" dirty="0">
                <a:latin typeface="Univers for BP Light"/>
                <a:cs typeface="Univers for BP Light"/>
              </a:rPr>
              <a:t>electricity,  rather </a:t>
            </a:r>
            <a:r>
              <a:rPr sz="1800" b="0" dirty="0">
                <a:latin typeface="Univers for BP Light"/>
                <a:cs typeface="Univers for BP Light"/>
              </a:rPr>
              <a:t>than by </a:t>
            </a:r>
            <a:r>
              <a:rPr sz="1800" b="0" spc="-5" dirty="0">
                <a:latin typeface="Univers for BP Light"/>
                <a:cs typeface="Univers for BP Light"/>
              </a:rPr>
              <a:t>the number </a:t>
            </a:r>
            <a:r>
              <a:rPr sz="1800" b="0" dirty="0">
                <a:latin typeface="Univers for BP Light"/>
                <a:cs typeface="Univers for BP Light"/>
              </a:rPr>
              <a:t>of EVs, </a:t>
            </a:r>
            <a:r>
              <a:rPr sz="1800" b="0" spc="-5" dirty="0">
                <a:latin typeface="Univers for BP Light"/>
                <a:cs typeface="Univers for BP Light"/>
              </a:rPr>
              <a:t>since this </a:t>
            </a:r>
            <a:r>
              <a:rPr sz="1800" b="0" dirty="0">
                <a:latin typeface="Univers for BP Light"/>
                <a:cs typeface="Univers for BP Light"/>
              </a:rPr>
              <a:t>takes </a:t>
            </a:r>
            <a:r>
              <a:rPr sz="1800" b="0" spc="-5" dirty="0">
                <a:latin typeface="Univers for BP Light"/>
                <a:cs typeface="Univers for BP Light"/>
              </a:rPr>
              <a:t>account </a:t>
            </a:r>
            <a:r>
              <a:rPr sz="1800" b="0" dirty="0">
                <a:latin typeface="Univers for BP Light"/>
                <a:cs typeface="Univers for BP Light"/>
              </a:rPr>
              <a:t>of: </a:t>
            </a:r>
            <a:r>
              <a:rPr sz="1800" b="0" spc="5" dirty="0">
                <a:latin typeface="Univers for BP Light"/>
                <a:cs typeface="Univers for BP Light"/>
              </a:rPr>
              <a:t>(i) </a:t>
            </a:r>
            <a:r>
              <a:rPr sz="1800" b="0" spc="-5" dirty="0">
                <a:latin typeface="Univers for BP Light"/>
                <a:cs typeface="Univers for BP Light"/>
              </a:rPr>
              <a:t>different types </a:t>
            </a:r>
            <a:r>
              <a:rPr sz="1800" b="0" dirty="0">
                <a:latin typeface="Univers for BP Light"/>
                <a:cs typeface="Univers for BP Light"/>
              </a:rPr>
              <a:t>of  EVs (PHEVs </a:t>
            </a:r>
            <a:r>
              <a:rPr sz="1800" b="0" spc="-5" dirty="0">
                <a:latin typeface="Univers for BP Light"/>
                <a:cs typeface="Univers for BP Light"/>
              </a:rPr>
              <a:t>and </a:t>
            </a:r>
            <a:r>
              <a:rPr sz="1800" b="0" dirty="0">
                <a:latin typeface="Univers for BP Light"/>
                <a:cs typeface="Univers for BP Light"/>
              </a:rPr>
              <a:t>BEVs); and (ii) </a:t>
            </a:r>
            <a:r>
              <a:rPr sz="1800" b="0" spc="-5" dirty="0">
                <a:latin typeface="Univers for BP Light"/>
                <a:cs typeface="Univers for BP Light"/>
              </a:rPr>
              <a:t>different intensities </a:t>
            </a:r>
            <a:r>
              <a:rPr sz="1800" b="0" dirty="0">
                <a:latin typeface="Univers for BP Light"/>
                <a:cs typeface="Univers for BP Light"/>
              </a:rPr>
              <a:t>of </a:t>
            </a:r>
            <a:r>
              <a:rPr sz="1800" b="0" spc="-5" dirty="0">
                <a:latin typeface="Univers for BP Light"/>
                <a:cs typeface="Univers for BP Light"/>
              </a:rPr>
              <a:t>usage due </a:t>
            </a:r>
            <a:r>
              <a:rPr sz="1800" b="0" dirty="0">
                <a:latin typeface="Univers for BP Light"/>
                <a:cs typeface="Univers for BP Light"/>
              </a:rPr>
              <a:t>to </a:t>
            </a:r>
            <a:r>
              <a:rPr sz="1800" b="0" spc="-5" dirty="0">
                <a:latin typeface="Univers for BP Light"/>
                <a:cs typeface="Univers for BP Light"/>
              </a:rPr>
              <a:t>shared</a:t>
            </a:r>
            <a:r>
              <a:rPr sz="1800" b="0" spc="60" dirty="0">
                <a:latin typeface="Univers for BP Light"/>
                <a:cs typeface="Univers for BP Light"/>
              </a:rPr>
              <a:t> </a:t>
            </a:r>
            <a:r>
              <a:rPr sz="1800" b="0" spc="-5" dirty="0">
                <a:latin typeface="Univers for BP Light"/>
                <a:cs typeface="Univers for BP Light"/>
              </a:rPr>
              <a:t>mobility.</a:t>
            </a:r>
            <a:endParaRPr sz="1800">
              <a:latin typeface="Univers for BP Light"/>
              <a:cs typeface="Univers for BP Light"/>
            </a:endParaRPr>
          </a:p>
          <a:p>
            <a:pPr marL="287020" marR="1581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by </a:t>
            </a:r>
            <a:r>
              <a:rPr sz="1800" b="0" spc="-5" dirty="0">
                <a:latin typeface="Univers for BP Light"/>
                <a:cs typeface="Univers for BP Light"/>
              </a:rPr>
              <a:t>2040 around 30% </a:t>
            </a:r>
            <a:r>
              <a:rPr sz="1800" b="0" dirty="0">
                <a:latin typeface="Univers for BP Light"/>
                <a:cs typeface="Univers for BP Light"/>
              </a:rPr>
              <a:t>of </a:t>
            </a:r>
            <a:r>
              <a:rPr sz="1800" b="0" spc="-5" dirty="0">
                <a:latin typeface="Univers for BP Light"/>
                <a:cs typeface="Univers for BP Light"/>
              </a:rPr>
              <a:t>passenger </a:t>
            </a:r>
            <a:r>
              <a:rPr sz="1800" b="0" dirty="0">
                <a:latin typeface="Univers for BP Light"/>
                <a:cs typeface="Univers for BP Light"/>
              </a:rPr>
              <a:t>car Vkm are </a:t>
            </a:r>
            <a:r>
              <a:rPr sz="1800" b="0" spc="-5" dirty="0">
                <a:latin typeface="Univers for BP Light"/>
                <a:cs typeface="Univers for BP Light"/>
              </a:rPr>
              <a:t>powered </a:t>
            </a:r>
            <a:r>
              <a:rPr sz="1800" b="0" dirty="0">
                <a:latin typeface="Univers for BP Light"/>
                <a:cs typeface="Univers for BP Light"/>
              </a:rPr>
              <a:t>by  </a:t>
            </a:r>
            <a:r>
              <a:rPr sz="1800" b="0" spc="-5" dirty="0">
                <a:latin typeface="Univers for BP Light"/>
                <a:cs typeface="Univers for BP Light"/>
              </a:rPr>
              <a:t>electricity, significantly higher </a:t>
            </a:r>
            <a:r>
              <a:rPr sz="1800" b="0" dirty="0">
                <a:latin typeface="Univers for BP Light"/>
                <a:cs typeface="Univers for BP Light"/>
              </a:rPr>
              <a:t>than the </a:t>
            </a:r>
            <a:r>
              <a:rPr sz="1800" b="0" spc="-5" dirty="0">
                <a:latin typeface="Univers for BP Light"/>
                <a:cs typeface="Univers for BP Light"/>
              </a:rPr>
              <a:t>proportion </a:t>
            </a:r>
            <a:r>
              <a:rPr sz="1800" b="0" dirty="0">
                <a:latin typeface="Univers for BP Light"/>
                <a:cs typeface="Univers for BP Light"/>
              </a:rPr>
              <a:t>of EVs (BEVs </a:t>
            </a:r>
            <a:r>
              <a:rPr sz="1800" b="0" spc="-5" dirty="0">
                <a:latin typeface="Univers for BP Light"/>
                <a:cs typeface="Univers for BP Light"/>
              </a:rPr>
              <a:t>and </a:t>
            </a:r>
            <a:r>
              <a:rPr sz="1800" b="0" dirty="0">
                <a:latin typeface="Univers for BP Light"/>
                <a:cs typeface="Univers for BP Light"/>
              </a:rPr>
              <a:t>PHEVs) </a:t>
            </a:r>
            <a:r>
              <a:rPr sz="1800" b="0" spc="-5" dirty="0">
                <a:latin typeface="Univers for BP Light"/>
                <a:cs typeface="Univers for BP Light"/>
              </a:rPr>
              <a:t>in the  global </a:t>
            </a:r>
            <a:r>
              <a:rPr sz="1800" b="0" dirty="0">
                <a:latin typeface="Univers for BP Light"/>
                <a:cs typeface="Univers for BP Light"/>
              </a:rPr>
              <a:t>car parc of </a:t>
            </a:r>
            <a:r>
              <a:rPr sz="1800" b="0" spc="-5" dirty="0">
                <a:latin typeface="Univers for BP Light"/>
                <a:cs typeface="Univers for BP Light"/>
              </a:rPr>
              <a:t>just over 15%. This higher </a:t>
            </a:r>
            <a:r>
              <a:rPr sz="1800" b="0" dirty="0">
                <a:latin typeface="Univers for BP Light"/>
                <a:cs typeface="Univers for BP Light"/>
              </a:rPr>
              <a:t>share </a:t>
            </a:r>
            <a:r>
              <a:rPr sz="1800" b="0" spc="-5" dirty="0">
                <a:latin typeface="Univers for BP Light"/>
                <a:cs typeface="Univers for BP Light"/>
              </a:rPr>
              <a:t>reflects </a:t>
            </a:r>
            <a:r>
              <a:rPr sz="1800" b="0" dirty="0">
                <a:latin typeface="Univers for BP Light"/>
                <a:cs typeface="Univers for BP Light"/>
              </a:rPr>
              <a:t>the </a:t>
            </a:r>
            <a:r>
              <a:rPr sz="1800" b="0" spc="-5" dirty="0">
                <a:latin typeface="Univers for BP Light"/>
                <a:cs typeface="Univers for BP Light"/>
              </a:rPr>
              <a:t>importance </a:t>
            </a:r>
            <a:r>
              <a:rPr sz="1800" b="0" dirty="0">
                <a:latin typeface="Univers for BP Light"/>
                <a:cs typeface="Univers for BP Light"/>
              </a:rPr>
              <a:t>of EVs in  </a:t>
            </a:r>
            <a:r>
              <a:rPr sz="1800" b="0" spc="-5" dirty="0">
                <a:latin typeface="Univers for BP Light"/>
                <a:cs typeface="Univers for BP Light"/>
              </a:rPr>
              <a:t>shared mobility, where </a:t>
            </a:r>
            <a:r>
              <a:rPr sz="1800" b="0" dirty="0">
                <a:latin typeface="Univers for BP Light"/>
                <a:cs typeface="Univers for BP Light"/>
              </a:rPr>
              <a:t>the </a:t>
            </a:r>
            <a:r>
              <a:rPr sz="1800" b="0" spc="-5" dirty="0">
                <a:latin typeface="Univers for BP Light"/>
                <a:cs typeface="Univers for BP Light"/>
              </a:rPr>
              <a:t>lower </a:t>
            </a:r>
            <a:r>
              <a:rPr sz="1800" b="0" dirty="0">
                <a:latin typeface="Univers for BP Light"/>
                <a:cs typeface="Univers for BP Light"/>
              </a:rPr>
              <a:t>costs </a:t>
            </a:r>
            <a:r>
              <a:rPr sz="1800" b="0" spc="-5" dirty="0">
                <a:latin typeface="Univers for BP Light"/>
                <a:cs typeface="Univers for BP Light"/>
              </a:rPr>
              <a:t>per </a:t>
            </a:r>
            <a:r>
              <a:rPr sz="1800" b="0" dirty="0">
                <a:latin typeface="Univers for BP Light"/>
                <a:cs typeface="Univers for BP Light"/>
              </a:rPr>
              <a:t>km of EVs </a:t>
            </a:r>
            <a:r>
              <a:rPr sz="1800" b="0" spc="-5" dirty="0">
                <a:latin typeface="Univers for BP Light"/>
                <a:cs typeface="Univers for BP Light"/>
              </a:rPr>
              <a:t>make them more competitive  than </a:t>
            </a:r>
            <a:r>
              <a:rPr sz="1800" b="0" dirty="0">
                <a:latin typeface="Univers for BP Light"/>
                <a:cs typeface="Univers for BP Light"/>
              </a:rPr>
              <a:t>ICE cars, as </a:t>
            </a:r>
            <a:r>
              <a:rPr sz="1800" b="0" spc="-5" dirty="0">
                <a:latin typeface="Univers for BP Light"/>
                <a:cs typeface="Univers for BP Light"/>
              </a:rPr>
              <a:t>shared-mobility </a:t>
            </a:r>
            <a:r>
              <a:rPr sz="1800" b="0" dirty="0">
                <a:latin typeface="Univers for BP Light"/>
                <a:cs typeface="Univers for BP Light"/>
              </a:rPr>
              <a:t>cars are </a:t>
            </a:r>
            <a:r>
              <a:rPr sz="1800" b="0" spc="-5" dirty="0">
                <a:latin typeface="Univers for BP Light"/>
                <a:cs typeface="Univers for BP Light"/>
              </a:rPr>
              <a:t>used much more intensively. </a:t>
            </a:r>
            <a:r>
              <a:rPr sz="1800" b="0" dirty="0">
                <a:latin typeface="Univers for BP Light"/>
                <a:cs typeface="Univers for BP Light"/>
              </a:rPr>
              <a:t>In </a:t>
            </a:r>
            <a:r>
              <a:rPr sz="1800" b="0" spc="-5" dirty="0">
                <a:latin typeface="Univers for BP Light"/>
                <a:cs typeface="Univers for BP Light"/>
              </a:rPr>
              <a:t>particular,  </a:t>
            </a:r>
            <a:r>
              <a:rPr sz="1800" b="0" dirty="0">
                <a:latin typeface="Univers for BP Light"/>
                <a:cs typeface="Univers for BP Light"/>
              </a:rPr>
              <a:t>the sharp fall in </a:t>
            </a:r>
            <a:r>
              <a:rPr sz="1800" b="0" spc="-5" dirty="0">
                <a:latin typeface="Univers for BP Light"/>
                <a:cs typeface="Univers for BP Light"/>
              </a:rPr>
              <a:t>the </a:t>
            </a:r>
            <a:r>
              <a:rPr sz="1800" b="0" dirty="0">
                <a:latin typeface="Univers for BP Light"/>
                <a:cs typeface="Univers for BP Light"/>
              </a:rPr>
              <a:t>cost of car travel </a:t>
            </a:r>
            <a:r>
              <a:rPr sz="1800" b="0" spc="-5" dirty="0">
                <a:latin typeface="Univers for BP Light"/>
                <a:cs typeface="Univers for BP Light"/>
              </a:rPr>
              <a:t>associated </a:t>
            </a:r>
            <a:r>
              <a:rPr sz="1800" b="0" dirty="0">
                <a:latin typeface="Univers for BP Light"/>
                <a:cs typeface="Univers for BP Light"/>
              </a:rPr>
              <a:t>with </a:t>
            </a:r>
            <a:r>
              <a:rPr sz="1800" b="0" spc="-5" dirty="0">
                <a:latin typeface="Univers for BP Light"/>
                <a:cs typeface="Univers for BP Light"/>
              </a:rPr>
              <a:t>fully autonomous </a:t>
            </a:r>
            <a:r>
              <a:rPr sz="1800" b="0" dirty="0">
                <a:latin typeface="Univers for BP Light"/>
                <a:cs typeface="Univers for BP Light"/>
              </a:rPr>
              <a:t>cars, </a:t>
            </a:r>
            <a:r>
              <a:rPr sz="1800" b="0" spc="-5" dirty="0">
                <a:latin typeface="Univers for BP Light"/>
                <a:cs typeface="Univers for BP Light"/>
              </a:rPr>
              <a:t>which  </a:t>
            </a:r>
            <a:r>
              <a:rPr sz="1800" b="0" dirty="0">
                <a:latin typeface="Univers for BP Light"/>
                <a:cs typeface="Univers for BP Light"/>
              </a:rPr>
              <a:t>start to </a:t>
            </a:r>
            <a:r>
              <a:rPr sz="1800" b="0" spc="-5" dirty="0">
                <a:latin typeface="Univers for BP Light"/>
                <a:cs typeface="Univers for BP Light"/>
              </a:rPr>
              <a:t>become available </a:t>
            </a:r>
            <a:r>
              <a:rPr sz="1800" b="0" dirty="0">
                <a:latin typeface="Univers for BP Light"/>
                <a:cs typeface="Univers for BP Light"/>
              </a:rPr>
              <a:t>in the early </a:t>
            </a:r>
            <a:r>
              <a:rPr sz="1800" b="0" spc="-5" dirty="0">
                <a:latin typeface="Univers for BP Light"/>
                <a:cs typeface="Univers for BP Light"/>
              </a:rPr>
              <a:t>2020s, leads </a:t>
            </a:r>
            <a:r>
              <a:rPr sz="1800" b="0" dirty="0">
                <a:latin typeface="Univers for BP Light"/>
                <a:cs typeface="Univers for BP Light"/>
              </a:rPr>
              <a:t>to a </a:t>
            </a:r>
            <a:r>
              <a:rPr sz="1800" b="0" spc="-5" dirty="0">
                <a:latin typeface="Univers for BP Light"/>
                <a:cs typeface="Univers for BP Light"/>
              </a:rPr>
              <a:t>substantial increase </a:t>
            </a:r>
            <a:r>
              <a:rPr sz="1800" b="0" dirty="0">
                <a:latin typeface="Univers for BP Light"/>
                <a:cs typeface="Univers for BP Light"/>
              </a:rPr>
              <a:t>in </a:t>
            </a:r>
            <a:r>
              <a:rPr sz="1800" b="0" spc="-5" dirty="0">
                <a:latin typeface="Univers for BP Light"/>
                <a:cs typeface="Univers for BP Light"/>
              </a:rPr>
              <a:t>shared  mobility </a:t>
            </a:r>
            <a:r>
              <a:rPr sz="1800" b="0" dirty="0">
                <a:latin typeface="Univers for BP Light"/>
                <a:cs typeface="Univers for BP Light"/>
              </a:rPr>
              <a:t>(and use of EVs) in the</a:t>
            </a:r>
            <a:r>
              <a:rPr sz="1800" b="0" spc="-90" dirty="0">
                <a:latin typeface="Univers for BP Light"/>
                <a:cs typeface="Univers for BP Light"/>
              </a:rPr>
              <a:t> </a:t>
            </a:r>
            <a:r>
              <a:rPr sz="1800" b="0" spc="-5" dirty="0">
                <a:latin typeface="Univers for BP Light"/>
                <a:cs typeface="Univers for BP Light"/>
              </a:rPr>
              <a:t>2030s.</a:t>
            </a:r>
            <a:endParaRPr sz="1800">
              <a:latin typeface="Univers for BP Light"/>
              <a:cs typeface="Univers for BP Light"/>
            </a:endParaRPr>
          </a:p>
          <a:p>
            <a:pPr marL="28702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a:t>
            </a:r>
            <a:r>
              <a:rPr sz="1800" b="0" spc="-5" dirty="0">
                <a:latin typeface="Univers for BP Light"/>
                <a:cs typeface="Univers for BP Light"/>
              </a:rPr>
              <a:t>penetration </a:t>
            </a:r>
            <a:r>
              <a:rPr sz="1800" b="0" dirty="0">
                <a:latin typeface="Univers for BP Light"/>
                <a:cs typeface="Univers for BP Light"/>
              </a:rPr>
              <a:t>of </a:t>
            </a:r>
            <a:r>
              <a:rPr sz="1800" b="0" spc="-5" dirty="0">
                <a:latin typeface="Univers for BP Light"/>
                <a:cs typeface="Univers for BP Light"/>
              </a:rPr>
              <a:t>electricity </a:t>
            </a:r>
            <a:r>
              <a:rPr sz="1800" b="0" dirty="0">
                <a:latin typeface="Univers for BP Light"/>
                <a:cs typeface="Univers for BP Light"/>
              </a:rPr>
              <a:t>in the car </a:t>
            </a:r>
            <a:r>
              <a:rPr sz="1800" b="0" spc="-5" dirty="0">
                <a:latin typeface="Univers for BP Light"/>
                <a:cs typeface="Univers for BP Light"/>
              </a:rPr>
              <a:t>market depends equally</a:t>
            </a:r>
            <a:r>
              <a:rPr sz="1800" b="0" spc="95" dirty="0">
                <a:latin typeface="Univers for BP Light"/>
                <a:cs typeface="Univers for BP Light"/>
              </a:rPr>
              <a:t> </a:t>
            </a:r>
            <a:r>
              <a:rPr sz="1800" b="0" dirty="0">
                <a:latin typeface="Univers for BP Light"/>
                <a:cs typeface="Univers for BP Light"/>
              </a:rPr>
              <a:t>on</a:t>
            </a:r>
            <a:endParaRPr sz="1800">
              <a:latin typeface="Univers for BP Light"/>
              <a:cs typeface="Univers for BP Light"/>
            </a:endParaRPr>
          </a:p>
          <a:p>
            <a:pPr marL="287020">
              <a:lnSpc>
                <a:spcPct val="100000"/>
              </a:lnSpc>
            </a:pPr>
            <a:r>
              <a:rPr sz="1800" b="0" spc="-5" dirty="0">
                <a:latin typeface="Univers for BP Light"/>
                <a:cs typeface="Univers for BP Light"/>
              </a:rPr>
              <a:t>the increasing </a:t>
            </a:r>
            <a:r>
              <a:rPr sz="1800" b="0" spc="-10" dirty="0">
                <a:latin typeface="Univers for BP Light"/>
                <a:cs typeface="Univers for BP Light"/>
              </a:rPr>
              <a:t>number </a:t>
            </a:r>
            <a:r>
              <a:rPr sz="1800" b="0" spc="-5" dirty="0">
                <a:latin typeface="Univers for BP Light"/>
                <a:cs typeface="Univers for BP Light"/>
              </a:rPr>
              <a:t>of </a:t>
            </a:r>
            <a:r>
              <a:rPr sz="1800" b="0" dirty="0">
                <a:latin typeface="Univers for BP Light"/>
                <a:cs typeface="Univers for BP Light"/>
              </a:rPr>
              <a:t>EVs </a:t>
            </a:r>
            <a:r>
              <a:rPr sz="1800" b="0" spc="-5" dirty="0">
                <a:latin typeface="Univers for BP Light"/>
                <a:cs typeface="Univers for BP Light"/>
              </a:rPr>
              <a:t>and the interaction of autonomy with shared</a:t>
            </a:r>
            <a:r>
              <a:rPr sz="1800" b="0" spc="135" dirty="0">
                <a:latin typeface="Univers for BP Light"/>
                <a:cs typeface="Univers for BP Light"/>
              </a:rPr>
              <a:t> </a:t>
            </a:r>
            <a:r>
              <a:rPr sz="1800" b="0" spc="-5" dirty="0">
                <a:latin typeface="Univers for BP Light"/>
                <a:cs typeface="Univers for BP Light"/>
              </a:rPr>
              <a:t>mobility.</a:t>
            </a:r>
            <a:endParaRPr sz="1800">
              <a:latin typeface="Univers for BP Light"/>
              <a:cs typeface="Univers for BP Light"/>
            </a:endParaRPr>
          </a:p>
          <a:p>
            <a:pPr marL="287020" indent="-274320">
              <a:lnSpc>
                <a:spcPct val="100000"/>
              </a:lnSpc>
              <a:spcBef>
                <a:spcPts val="1085"/>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share of truck Vkm </a:t>
            </a:r>
            <a:r>
              <a:rPr sz="1800" b="0" spc="-5" dirty="0">
                <a:latin typeface="Univers for BP Light"/>
                <a:cs typeface="Univers for BP Light"/>
              </a:rPr>
              <a:t>powered </a:t>
            </a:r>
            <a:r>
              <a:rPr sz="1800" b="0" dirty="0">
                <a:latin typeface="Univers for BP Light"/>
                <a:cs typeface="Univers for BP Light"/>
              </a:rPr>
              <a:t>by </a:t>
            </a:r>
            <a:r>
              <a:rPr sz="1800" b="0" spc="-5" dirty="0">
                <a:latin typeface="Univers for BP Light"/>
                <a:cs typeface="Univers for BP Light"/>
              </a:rPr>
              <a:t>electricity reaches 15% </a:t>
            </a:r>
            <a:r>
              <a:rPr sz="1800" b="0" dirty="0">
                <a:latin typeface="Univers for BP Light"/>
                <a:cs typeface="Univers for BP Light"/>
              </a:rPr>
              <a:t>by </a:t>
            </a:r>
            <a:r>
              <a:rPr sz="1800" b="0" spc="-5" dirty="0">
                <a:latin typeface="Univers for BP Light"/>
                <a:cs typeface="Univers for BP Light"/>
              </a:rPr>
              <a:t>2040,</a:t>
            </a:r>
            <a:r>
              <a:rPr sz="1800" b="0" spc="85" dirty="0">
                <a:latin typeface="Univers for BP Light"/>
                <a:cs typeface="Univers for BP Light"/>
              </a:rPr>
              <a:t> </a:t>
            </a:r>
            <a:r>
              <a:rPr sz="1800" b="0" spc="-5" dirty="0">
                <a:latin typeface="Univers for BP Light"/>
                <a:cs typeface="Univers for BP Light"/>
              </a:rPr>
              <a:t>concentrated</a:t>
            </a:r>
            <a:endParaRPr sz="1800">
              <a:latin typeface="Univers for BP Light"/>
              <a:cs typeface="Univers for BP Light"/>
            </a:endParaRPr>
          </a:p>
        </p:txBody>
      </p:sp>
      <p:sp>
        <p:nvSpPr>
          <p:cNvPr id="4" name="object 4"/>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5" name="object 5"/>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6" name="object 6"/>
          <p:cNvSpPr txBox="1"/>
          <p:nvPr/>
        </p:nvSpPr>
        <p:spPr>
          <a:xfrm>
            <a:off x="779780" y="6283096"/>
            <a:ext cx="3454400" cy="302895"/>
          </a:xfrm>
          <a:prstGeom prst="rect">
            <a:avLst/>
          </a:prstGeom>
        </p:spPr>
        <p:txBody>
          <a:bodyPr vert="horz" wrap="square" lIns="0" tIns="3810" rIns="0" bIns="0" rtlCol="0">
            <a:spAutoFit/>
          </a:bodyPr>
          <a:lstStyle/>
          <a:p>
            <a:pPr marL="12700">
              <a:lnSpc>
                <a:spcPct val="100000"/>
              </a:lnSpc>
              <a:spcBef>
                <a:spcPts val="30"/>
              </a:spcBef>
            </a:pPr>
            <a:r>
              <a:rPr sz="1800" b="0" spc="-5" dirty="0">
                <a:latin typeface="Univers for BP Light"/>
                <a:cs typeface="Univers for BP Light"/>
              </a:rPr>
              <a:t>within short-distance, light</a:t>
            </a:r>
            <a:r>
              <a:rPr sz="1800" b="0" spc="10" dirty="0">
                <a:latin typeface="Univers for BP Light"/>
                <a:cs typeface="Univers for BP Light"/>
              </a:rPr>
              <a:t> </a:t>
            </a:r>
            <a:r>
              <a:rPr sz="1800" b="0" dirty="0">
                <a:latin typeface="Univers for BP Light"/>
                <a:cs typeface="Univers for BP Light"/>
              </a:rPr>
              <a:t>trucks.</a:t>
            </a:r>
            <a:endParaRPr sz="1800">
              <a:latin typeface="Univers for BP Light"/>
              <a:cs typeface="Univers for BP Light"/>
            </a:endParaRPr>
          </a:p>
        </p:txBody>
      </p:sp>
      <p:sp>
        <p:nvSpPr>
          <p:cNvPr id="7" name="object 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 name="object 8"/>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39</a:t>
            </a:r>
            <a:endParaRPr sz="1200">
              <a:latin typeface="Univers for BP Light"/>
              <a:cs typeface="Univers for BP Ligh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5075555" cy="361950"/>
          </a:xfrm>
          <a:prstGeom prst="rect">
            <a:avLst/>
          </a:prstGeom>
        </p:spPr>
        <p:txBody>
          <a:bodyPr vert="horz" wrap="square" lIns="0" tIns="0" rIns="0" bIns="0" rtlCol="0">
            <a:spAutoFit/>
          </a:bodyPr>
          <a:lstStyle/>
          <a:p>
            <a:pPr marL="12700">
              <a:lnSpc>
                <a:spcPct val="100000"/>
              </a:lnSpc>
            </a:pPr>
            <a:r>
              <a:rPr spc="-5" dirty="0"/>
              <a:t>Liquid fuel use in cars is broadly</a:t>
            </a:r>
            <a:r>
              <a:rPr spc="90" dirty="0"/>
              <a:t> </a:t>
            </a:r>
            <a:r>
              <a:rPr spc="-5" dirty="0"/>
              <a:t>flat…</a:t>
            </a:r>
          </a:p>
        </p:txBody>
      </p:sp>
      <p:sp>
        <p:nvSpPr>
          <p:cNvPr id="3" name="object 3"/>
          <p:cNvSpPr txBox="1"/>
          <p:nvPr/>
        </p:nvSpPr>
        <p:spPr>
          <a:xfrm>
            <a:off x="498449" y="1184402"/>
            <a:ext cx="7125334" cy="797560"/>
          </a:xfrm>
          <a:prstGeom prst="rect">
            <a:avLst/>
          </a:prstGeom>
        </p:spPr>
        <p:txBody>
          <a:bodyPr vert="horz" wrap="square" lIns="0" tIns="0" rIns="0" bIns="0" rtlCol="0">
            <a:spAutoFit/>
          </a:bodyPr>
          <a:lstStyle/>
          <a:p>
            <a:pPr marL="1857375">
              <a:lnSpc>
                <a:spcPct val="100000"/>
              </a:lnSpc>
            </a:pPr>
            <a:r>
              <a:rPr sz="1800" dirty="0">
                <a:latin typeface="Univers for BP"/>
                <a:cs typeface="Univers for BP"/>
              </a:rPr>
              <a:t>Changes in liquids demand from </a:t>
            </a:r>
            <a:r>
              <a:rPr sz="1800" spc="-5" dirty="0">
                <a:latin typeface="Univers for BP"/>
                <a:cs typeface="Univers for BP"/>
              </a:rPr>
              <a:t>cars:</a:t>
            </a:r>
            <a:r>
              <a:rPr sz="1800" spc="-90" dirty="0">
                <a:latin typeface="Univers for BP"/>
                <a:cs typeface="Univers for BP"/>
              </a:rPr>
              <a:t> </a:t>
            </a:r>
            <a:r>
              <a:rPr sz="1800" spc="-5" dirty="0">
                <a:latin typeface="Univers for BP"/>
                <a:cs typeface="Univers for BP"/>
              </a:rPr>
              <a:t>2016-2040</a:t>
            </a:r>
            <a:endParaRPr sz="1800">
              <a:latin typeface="Univers for BP"/>
              <a:cs typeface="Univers for BP"/>
            </a:endParaRPr>
          </a:p>
          <a:p>
            <a:pPr>
              <a:lnSpc>
                <a:spcPct val="100000"/>
              </a:lnSpc>
              <a:spcBef>
                <a:spcPts val="25"/>
              </a:spcBef>
            </a:pPr>
            <a:endParaRPr sz="1950">
              <a:latin typeface="Times New Roman"/>
              <a:cs typeface="Times New Roman"/>
            </a:endParaRPr>
          </a:p>
          <a:p>
            <a:pPr marL="12700">
              <a:lnSpc>
                <a:spcPct val="100000"/>
              </a:lnSpc>
            </a:pPr>
            <a:r>
              <a:rPr sz="1400" b="0" spc="-5" dirty="0">
                <a:latin typeface="Univers for BP Light"/>
                <a:cs typeface="Univers for BP Light"/>
              </a:rPr>
              <a:t>Mb/d</a:t>
            </a:r>
            <a:endParaRPr sz="1400">
              <a:latin typeface="Univers for BP Light"/>
              <a:cs typeface="Univers for BP Light"/>
            </a:endParaRPr>
          </a:p>
        </p:txBody>
      </p:sp>
      <p:sp>
        <p:nvSpPr>
          <p:cNvPr id="4" name="object 4"/>
          <p:cNvSpPr/>
          <p:nvPr/>
        </p:nvSpPr>
        <p:spPr>
          <a:xfrm>
            <a:off x="1068324" y="4227576"/>
            <a:ext cx="1347470" cy="1409700"/>
          </a:xfrm>
          <a:custGeom>
            <a:avLst/>
            <a:gdLst/>
            <a:ahLst/>
            <a:cxnLst/>
            <a:rect l="l" t="t" r="r" b="b"/>
            <a:pathLst>
              <a:path w="1347470" h="1409700">
                <a:moveTo>
                  <a:pt x="0" y="1409700"/>
                </a:moveTo>
                <a:lnTo>
                  <a:pt x="1347215" y="1409700"/>
                </a:lnTo>
                <a:lnTo>
                  <a:pt x="1347215" y="0"/>
                </a:lnTo>
                <a:lnTo>
                  <a:pt x="0" y="0"/>
                </a:lnTo>
                <a:lnTo>
                  <a:pt x="0" y="1409700"/>
                </a:lnTo>
                <a:close/>
              </a:path>
            </a:pathLst>
          </a:custGeom>
          <a:solidFill>
            <a:srgbClr val="666666"/>
          </a:solidFill>
        </p:spPr>
        <p:txBody>
          <a:bodyPr wrap="square" lIns="0" tIns="0" rIns="0" bIns="0" rtlCol="0"/>
          <a:lstStyle/>
          <a:p>
            <a:endParaRPr/>
          </a:p>
        </p:txBody>
      </p:sp>
      <p:sp>
        <p:nvSpPr>
          <p:cNvPr id="5" name="object 5"/>
          <p:cNvSpPr/>
          <p:nvPr/>
        </p:nvSpPr>
        <p:spPr>
          <a:xfrm>
            <a:off x="1068324" y="4227576"/>
            <a:ext cx="1347470" cy="1409700"/>
          </a:xfrm>
          <a:custGeom>
            <a:avLst/>
            <a:gdLst/>
            <a:ahLst/>
            <a:cxnLst/>
            <a:rect l="l" t="t" r="r" b="b"/>
            <a:pathLst>
              <a:path w="1347470" h="1409700">
                <a:moveTo>
                  <a:pt x="0" y="1409700"/>
                </a:moveTo>
                <a:lnTo>
                  <a:pt x="1347215" y="1409700"/>
                </a:lnTo>
                <a:lnTo>
                  <a:pt x="1347215" y="0"/>
                </a:lnTo>
                <a:lnTo>
                  <a:pt x="0" y="0"/>
                </a:lnTo>
                <a:lnTo>
                  <a:pt x="0" y="1409700"/>
                </a:lnTo>
                <a:close/>
              </a:path>
            </a:pathLst>
          </a:custGeom>
          <a:ln w="9144">
            <a:solidFill>
              <a:srgbClr val="BEBEBE"/>
            </a:solidFill>
          </a:ln>
        </p:spPr>
        <p:txBody>
          <a:bodyPr wrap="square" lIns="0" tIns="0" rIns="0" bIns="0" rtlCol="0"/>
          <a:lstStyle/>
          <a:p>
            <a:endParaRPr/>
          </a:p>
        </p:txBody>
      </p:sp>
      <p:sp>
        <p:nvSpPr>
          <p:cNvPr id="6" name="object 6"/>
          <p:cNvSpPr/>
          <p:nvPr/>
        </p:nvSpPr>
        <p:spPr>
          <a:xfrm>
            <a:off x="4436364" y="2712720"/>
            <a:ext cx="1347470" cy="1371600"/>
          </a:xfrm>
          <a:custGeom>
            <a:avLst/>
            <a:gdLst/>
            <a:ahLst/>
            <a:cxnLst/>
            <a:rect l="l" t="t" r="r" b="b"/>
            <a:pathLst>
              <a:path w="1347470" h="1371600">
                <a:moveTo>
                  <a:pt x="0" y="1371599"/>
                </a:moveTo>
                <a:lnTo>
                  <a:pt x="1347215" y="1371599"/>
                </a:lnTo>
                <a:lnTo>
                  <a:pt x="1347215" y="0"/>
                </a:lnTo>
                <a:lnTo>
                  <a:pt x="0" y="0"/>
                </a:lnTo>
                <a:lnTo>
                  <a:pt x="0" y="1371599"/>
                </a:lnTo>
                <a:close/>
              </a:path>
            </a:pathLst>
          </a:custGeom>
          <a:solidFill>
            <a:srgbClr val="FFCC00"/>
          </a:solidFill>
        </p:spPr>
        <p:txBody>
          <a:bodyPr wrap="square" lIns="0" tIns="0" rIns="0" bIns="0" rtlCol="0"/>
          <a:lstStyle/>
          <a:p>
            <a:endParaRPr/>
          </a:p>
        </p:txBody>
      </p:sp>
      <p:sp>
        <p:nvSpPr>
          <p:cNvPr id="7" name="object 7"/>
          <p:cNvSpPr/>
          <p:nvPr/>
        </p:nvSpPr>
        <p:spPr>
          <a:xfrm>
            <a:off x="4436364" y="2712720"/>
            <a:ext cx="1347470" cy="1371600"/>
          </a:xfrm>
          <a:custGeom>
            <a:avLst/>
            <a:gdLst/>
            <a:ahLst/>
            <a:cxnLst/>
            <a:rect l="l" t="t" r="r" b="b"/>
            <a:pathLst>
              <a:path w="1347470" h="1371600">
                <a:moveTo>
                  <a:pt x="0" y="1371599"/>
                </a:moveTo>
                <a:lnTo>
                  <a:pt x="1347215" y="1371599"/>
                </a:lnTo>
                <a:lnTo>
                  <a:pt x="1347215" y="0"/>
                </a:lnTo>
                <a:lnTo>
                  <a:pt x="0" y="0"/>
                </a:lnTo>
                <a:lnTo>
                  <a:pt x="0" y="1371599"/>
                </a:lnTo>
                <a:close/>
              </a:path>
            </a:pathLst>
          </a:custGeom>
          <a:ln w="9144">
            <a:solidFill>
              <a:srgbClr val="BEBEBE"/>
            </a:solidFill>
          </a:ln>
        </p:spPr>
        <p:txBody>
          <a:bodyPr wrap="square" lIns="0" tIns="0" rIns="0" bIns="0" rtlCol="0"/>
          <a:lstStyle/>
          <a:p>
            <a:endParaRPr/>
          </a:p>
        </p:txBody>
      </p:sp>
      <p:sp>
        <p:nvSpPr>
          <p:cNvPr id="8" name="object 8"/>
          <p:cNvSpPr/>
          <p:nvPr/>
        </p:nvSpPr>
        <p:spPr>
          <a:xfrm>
            <a:off x="4436364" y="2523744"/>
            <a:ext cx="1347470" cy="189230"/>
          </a:xfrm>
          <a:custGeom>
            <a:avLst/>
            <a:gdLst/>
            <a:ahLst/>
            <a:cxnLst/>
            <a:rect l="l" t="t" r="r" b="b"/>
            <a:pathLst>
              <a:path w="1347470" h="189230">
                <a:moveTo>
                  <a:pt x="0" y="188975"/>
                </a:moveTo>
                <a:lnTo>
                  <a:pt x="1347215" y="188975"/>
                </a:lnTo>
                <a:lnTo>
                  <a:pt x="1347215" y="0"/>
                </a:lnTo>
                <a:lnTo>
                  <a:pt x="0" y="0"/>
                </a:lnTo>
                <a:lnTo>
                  <a:pt x="0" y="188975"/>
                </a:lnTo>
                <a:close/>
              </a:path>
            </a:pathLst>
          </a:custGeom>
          <a:solidFill>
            <a:srgbClr val="DC0000"/>
          </a:solidFill>
        </p:spPr>
        <p:txBody>
          <a:bodyPr wrap="square" lIns="0" tIns="0" rIns="0" bIns="0" rtlCol="0"/>
          <a:lstStyle/>
          <a:p>
            <a:endParaRPr/>
          </a:p>
        </p:txBody>
      </p:sp>
      <p:sp>
        <p:nvSpPr>
          <p:cNvPr id="9" name="object 9"/>
          <p:cNvSpPr/>
          <p:nvPr/>
        </p:nvSpPr>
        <p:spPr>
          <a:xfrm>
            <a:off x="4436364" y="2523744"/>
            <a:ext cx="1347470" cy="189230"/>
          </a:xfrm>
          <a:custGeom>
            <a:avLst/>
            <a:gdLst/>
            <a:ahLst/>
            <a:cxnLst/>
            <a:rect l="l" t="t" r="r" b="b"/>
            <a:pathLst>
              <a:path w="1347470" h="189230">
                <a:moveTo>
                  <a:pt x="0" y="188975"/>
                </a:moveTo>
                <a:lnTo>
                  <a:pt x="1347215" y="188975"/>
                </a:lnTo>
                <a:lnTo>
                  <a:pt x="1347215" y="0"/>
                </a:lnTo>
                <a:lnTo>
                  <a:pt x="0" y="0"/>
                </a:lnTo>
                <a:lnTo>
                  <a:pt x="0" y="188975"/>
                </a:lnTo>
                <a:close/>
              </a:path>
            </a:pathLst>
          </a:custGeom>
          <a:ln w="9144">
            <a:solidFill>
              <a:srgbClr val="BEBEBE"/>
            </a:solidFill>
          </a:ln>
        </p:spPr>
        <p:txBody>
          <a:bodyPr wrap="square" lIns="0" tIns="0" rIns="0" bIns="0" rtlCol="0"/>
          <a:lstStyle/>
          <a:p>
            <a:endParaRPr/>
          </a:p>
        </p:txBody>
      </p:sp>
      <p:sp>
        <p:nvSpPr>
          <p:cNvPr id="10" name="object 10"/>
          <p:cNvSpPr/>
          <p:nvPr/>
        </p:nvSpPr>
        <p:spPr>
          <a:xfrm>
            <a:off x="6120384" y="4084320"/>
            <a:ext cx="1347470" cy="151130"/>
          </a:xfrm>
          <a:custGeom>
            <a:avLst/>
            <a:gdLst/>
            <a:ahLst/>
            <a:cxnLst/>
            <a:rect l="l" t="t" r="r" b="b"/>
            <a:pathLst>
              <a:path w="1347470" h="151129">
                <a:moveTo>
                  <a:pt x="0" y="150875"/>
                </a:moveTo>
                <a:lnTo>
                  <a:pt x="1347215" y="150875"/>
                </a:lnTo>
                <a:lnTo>
                  <a:pt x="1347215" y="0"/>
                </a:lnTo>
                <a:lnTo>
                  <a:pt x="0" y="0"/>
                </a:lnTo>
                <a:lnTo>
                  <a:pt x="0" y="150875"/>
                </a:lnTo>
                <a:close/>
              </a:path>
            </a:pathLst>
          </a:custGeom>
          <a:solidFill>
            <a:srgbClr val="009EDF"/>
          </a:solidFill>
        </p:spPr>
        <p:txBody>
          <a:bodyPr wrap="square" lIns="0" tIns="0" rIns="0" bIns="0" rtlCol="0"/>
          <a:lstStyle/>
          <a:p>
            <a:endParaRPr/>
          </a:p>
        </p:txBody>
      </p:sp>
      <p:sp>
        <p:nvSpPr>
          <p:cNvPr id="11" name="object 11"/>
          <p:cNvSpPr/>
          <p:nvPr/>
        </p:nvSpPr>
        <p:spPr>
          <a:xfrm>
            <a:off x="6120384" y="4084320"/>
            <a:ext cx="1347470" cy="151130"/>
          </a:xfrm>
          <a:custGeom>
            <a:avLst/>
            <a:gdLst/>
            <a:ahLst/>
            <a:cxnLst/>
            <a:rect l="l" t="t" r="r" b="b"/>
            <a:pathLst>
              <a:path w="1347470" h="151129">
                <a:moveTo>
                  <a:pt x="0" y="150875"/>
                </a:moveTo>
                <a:lnTo>
                  <a:pt x="1347215" y="150875"/>
                </a:lnTo>
                <a:lnTo>
                  <a:pt x="1347215" y="0"/>
                </a:lnTo>
                <a:lnTo>
                  <a:pt x="0" y="0"/>
                </a:lnTo>
                <a:lnTo>
                  <a:pt x="0" y="150875"/>
                </a:lnTo>
                <a:close/>
              </a:path>
            </a:pathLst>
          </a:custGeom>
          <a:ln w="9144">
            <a:solidFill>
              <a:srgbClr val="BEBEBE"/>
            </a:solidFill>
          </a:ln>
        </p:spPr>
        <p:txBody>
          <a:bodyPr wrap="square" lIns="0" tIns="0" rIns="0" bIns="0" rtlCol="0"/>
          <a:lstStyle/>
          <a:p>
            <a:endParaRPr/>
          </a:p>
        </p:txBody>
      </p:sp>
      <p:sp>
        <p:nvSpPr>
          <p:cNvPr id="12" name="object 12"/>
          <p:cNvSpPr/>
          <p:nvPr/>
        </p:nvSpPr>
        <p:spPr>
          <a:xfrm>
            <a:off x="899160" y="2244851"/>
            <a:ext cx="0" cy="3392804"/>
          </a:xfrm>
          <a:custGeom>
            <a:avLst/>
            <a:gdLst/>
            <a:ahLst/>
            <a:cxnLst/>
            <a:rect l="l" t="t" r="r" b="b"/>
            <a:pathLst>
              <a:path h="3392804">
                <a:moveTo>
                  <a:pt x="0" y="3392424"/>
                </a:moveTo>
                <a:lnTo>
                  <a:pt x="0" y="0"/>
                </a:lnTo>
              </a:path>
            </a:pathLst>
          </a:custGeom>
          <a:ln w="9144">
            <a:solidFill>
              <a:srgbClr val="666666"/>
            </a:solidFill>
          </a:ln>
        </p:spPr>
        <p:txBody>
          <a:bodyPr wrap="square" lIns="0" tIns="0" rIns="0" bIns="0" rtlCol="0"/>
          <a:lstStyle/>
          <a:p>
            <a:endParaRPr/>
          </a:p>
        </p:txBody>
      </p:sp>
      <p:sp>
        <p:nvSpPr>
          <p:cNvPr id="13" name="object 13"/>
          <p:cNvSpPr/>
          <p:nvPr/>
        </p:nvSpPr>
        <p:spPr>
          <a:xfrm>
            <a:off x="899160" y="563727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4" name="object 14"/>
          <p:cNvSpPr/>
          <p:nvPr/>
        </p:nvSpPr>
        <p:spPr>
          <a:xfrm>
            <a:off x="899160" y="526084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5" name="object 15"/>
          <p:cNvSpPr/>
          <p:nvPr/>
        </p:nvSpPr>
        <p:spPr>
          <a:xfrm>
            <a:off x="899160" y="488442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6" name="object 16"/>
          <p:cNvSpPr/>
          <p:nvPr/>
        </p:nvSpPr>
        <p:spPr>
          <a:xfrm>
            <a:off x="899160" y="45064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7" name="object 17"/>
          <p:cNvSpPr/>
          <p:nvPr/>
        </p:nvSpPr>
        <p:spPr>
          <a:xfrm>
            <a:off x="899160" y="41300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8" name="object 18"/>
          <p:cNvSpPr/>
          <p:nvPr/>
        </p:nvSpPr>
        <p:spPr>
          <a:xfrm>
            <a:off x="899160" y="37520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9" name="object 19"/>
          <p:cNvSpPr/>
          <p:nvPr/>
        </p:nvSpPr>
        <p:spPr>
          <a:xfrm>
            <a:off x="899160" y="337565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0" name="object 20"/>
          <p:cNvSpPr/>
          <p:nvPr/>
        </p:nvSpPr>
        <p:spPr>
          <a:xfrm>
            <a:off x="899160" y="29992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1" name="object 21"/>
          <p:cNvSpPr/>
          <p:nvPr/>
        </p:nvSpPr>
        <p:spPr>
          <a:xfrm>
            <a:off x="899160" y="26212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2" name="object 22"/>
          <p:cNvSpPr/>
          <p:nvPr/>
        </p:nvSpPr>
        <p:spPr>
          <a:xfrm>
            <a:off x="899160" y="224485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3" name="object 23"/>
          <p:cNvSpPr/>
          <p:nvPr/>
        </p:nvSpPr>
        <p:spPr>
          <a:xfrm>
            <a:off x="899160" y="5637276"/>
            <a:ext cx="8422005" cy="0"/>
          </a:xfrm>
          <a:custGeom>
            <a:avLst/>
            <a:gdLst/>
            <a:ahLst/>
            <a:cxnLst/>
            <a:rect l="l" t="t" r="r" b="b"/>
            <a:pathLst>
              <a:path w="8422005">
                <a:moveTo>
                  <a:pt x="0" y="0"/>
                </a:moveTo>
                <a:lnTo>
                  <a:pt x="8421624" y="0"/>
                </a:lnTo>
              </a:path>
            </a:pathLst>
          </a:custGeom>
          <a:ln w="9144">
            <a:solidFill>
              <a:srgbClr val="666666"/>
            </a:solidFill>
          </a:ln>
        </p:spPr>
        <p:txBody>
          <a:bodyPr wrap="square" lIns="0" tIns="0" rIns="0" bIns="0" rtlCol="0"/>
          <a:lstStyle/>
          <a:p>
            <a:endParaRPr/>
          </a:p>
        </p:txBody>
      </p:sp>
      <p:sp>
        <p:nvSpPr>
          <p:cNvPr id="24" name="object 24"/>
          <p:cNvSpPr txBox="1"/>
          <p:nvPr/>
        </p:nvSpPr>
        <p:spPr>
          <a:xfrm>
            <a:off x="1555496" y="4818760"/>
            <a:ext cx="372745"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18.7</a:t>
            </a:r>
            <a:endParaRPr sz="1400">
              <a:latin typeface="Univers for BP"/>
              <a:cs typeface="Univers for BP"/>
            </a:endParaRPr>
          </a:p>
        </p:txBody>
      </p:sp>
      <p:sp>
        <p:nvSpPr>
          <p:cNvPr id="25" name="object 25"/>
          <p:cNvSpPr txBox="1"/>
          <p:nvPr/>
        </p:nvSpPr>
        <p:spPr>
          <a:xfrm>
            <a:off x="2752344" y="2523744"/>
            <a:ext cx="1347470" cy="1704339"/>
          </a:xfrm>
          <a:prstGeom prst="rect">
            <a:avLst/>
          </a:prstGeom>
          <a:solidFill>
            <a:srgbClr val="99CC00"/>
          </a:solidFill>
          <a:ln w="9144">
            <a:solidFill>
              <a:srgbClr val="BEBEBE"/>
            </a:solidFill>
          </a:ln>
        </p:spPr>
        <p:txBody>
          <a:bodyPr vert="horz" wrap="square" lIns="0" tIns="0" rIns="0" bIns="0" rtlCol="0">
            <a:spAutoFit/>
          </a:bodyPr>
          <a:lstStyle/>
          <a:p>
            <a:pPr>
              <a:lnSpc>
                <a:spcPct val="100000"/>
              </a:lnSpc>
            </a:pPr>
            <a:endParaRPr sz="1700">
              <a:latin typeface="Times New Roman"/>
              <a:cs typeface="Times New Roman"/>
            </a:endParaRPr>
          </a:p>
          <a:p>
            <a:pPr>
              <a:lnSpc>
                <a:spcPct val="100000"/>
              </a:lnSpc>
            </a:pPr>
            <a:endParaRPr sz="1700">
              <a:latin typeface="Times New Roman"/>
              <a:cs typeface="Times New Roman"/>
            </a:endParaRPr>
          </a:p>
          <a:p>
            <a:pPr>
              <a:lnSpc>
                <a:spcPct val="100000"/>
              </a:lnSpc>
              <a:spcBef>
                <a:spcPts val="25"/>
              </a:spcBef>
            </a:pPr>
            <a:endParaRPr sz="1600">
              <a:latin typeface="Times New Roman"/>
              <a:cs typeface="Times New Roman"/>
            </a:endParaRPr>
          </a:p>
          <a:p>
            <a:pPr algn="ctr">
              <a:lnSpc>
                <a:spcPct val="100000"/>
              </a:lnSpc>
            </a:pPr>
            <a:r>
              <a:rPr sz="1400" dirty="0">
                <a:solidFill>
                  <a:srgbClr val="FFFFFF"/>
                </a:solidFill>
                <a:latin typeface="Univers for BP"/>
                <a:cs typeface="Univers for BP"/>
              </a:rPr>
              <a:t>22.6</a:t>
            </a:r>
            <a:endParaRPr sz="1400">
              <a:latin typeface="Univers for BP"/>
              <a:cs typeface="Univers for BP"/>
            </a:endParaRPr>
          </a:p>
        </p:txBody>
      </p:sp>
      <p:sp>
        <p:nvSpPr>
          <p:cNvPr id="26" name="object 26"/>
          <p:cNvSpPr txBox="1"/>
          <p:nvPr/>
        </p:nvSpPr>
        <p:spPr>
          <a:xfrm>
            <a:off x="4878451" y="3198495"/>
            <a:ext cx="372745"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18.2</a:t>
            </a:r>
            <a:endParaRPr sz="1400">
              <a:latin typeface="Univers for BP"/>
              <a:cs typeface="Univers for BP"/>
            </a:endParaRPr>
          </a:p>
        </p:txBody>
      </p:sp>
      <p:sp>
        <p:nvSpPr>
          <p:cNvPr id="27" name="object 27"/>
          <p:cNvSpPr txBox="1"/>
          <p:nvPr/>
        </p:nvSpPr>
        <p:spPr>
          <a:xfrm>
            <a:off x="4973192" y="2503804"/>
            <a:ext cx="27432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2.5</a:t>
            </a:r>
            <a:endParaRPr sz="1400">
              <a:latin typeface="Univers for BP"/>
              <a:cs typeface="Univers for BP"/>
            </a:endParaRPr>
          </a:p>
        </p:txBody>
      </p:sp>
      <p:sp>
        <p:nvSpPr>
          <p:cNvPr id="28" name="object 28"/>
          <p:cNvSpPr txBox="1"/>
          <p:nvPr/>
        </p:nvSpPr>
        <p:spPr>
          <a:xfrm>
            <a:off x="6671564" y="4232909"/>
            <a:ext cx="27432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2.0</a:t>
            </a:r>
            <a:endParaRPr sz="1400">
              <a:latin typeface="Univers for BP"/>
              <a:cs typeface="Univers for BP"/>
            </a:endParaRPr>
          </a:p>
        </p:txBody>
      </p:sp>
      <p:sp>
        <p:nvSpPr>
          <p:cNvPr id="29" name="object 29"/>
          <p:cNvSpPr txBox="1"/>
          <p:nvPr/>
        </p:nvSpPr>
        <p:spPr>
          <a:xfrm>
            <a:off x="7804404" y="4235196"/>
            <a:ext cx="1347470" cy="1402080"/>
          </a:xfrm>
          <a:prstGeom prst="rect">
            <a:avLst/>
          </a:prstGeom>
          <a:solidFill>
            <a:srgbClr val="666666"/>
          </a:solidFill>
        </p:spPr>
        <p:txBody>
          <a:bodyPr vert="horz" wrap="square" lIns="0" tIns="0" rIns="0" bIns="0" rtlCol="0">
            <a:spAutoFit/>
          </a:bodyPr>
          <a:lstStyle/>
          <a:p>
            <a:pPr>
              <a:lnSpc>
                <a:spcPct val="100000"/>
              </a:lnSpc>
            </a:pPr>
            <a:endParaRPr sz="1700">
              <a:latin typeface="Times New Roman"/>
              <a:cs typeface="Times New Roman"/>
            </a:endParaRPr>
          </a:p>
          <a:p>
            <a:pPr>
              <a:lnSpc>
                <a:spcPct val="100000"/>
              </a:lnSpc>
              <a:spcBef>
                <a:spcPts val="25"/>
              </a:spcBef>
            </a:pPr>
            <a:endParaRPr sz="2300">
              <a:latin typeface="Times New Roman"/>
              <a:cs typeface="Times New Roman"/>
            </a:endParaRPr>
          </a:p>
          <a:p>
            <a:pPr marL="3175" algn="ctr">
              <a:lnSpc>
                <a:spcPct val="100000"/>
              </a:lnSpc>
            </a:pPr>
            <a:r>
              <a:rPr sz="1400" dirty="0">
                <a:solidFill>
                  <a:srgbClr val="FFFFFF"/>
                </a:solidFill>
                <a:latin typeface="Univers for BP"/>
                <a:cs typeface="Univers for BP"/>
              </a:rPr>
              <a:t>18.6</a:t>
            </a:r>
            <a:endParaRPr sz="1400">
              <a:latin typeface="Univers for BP"/>
              <a:cs typeface="Univers for BP"/>
            </a:endParaRPr>
          </a:p>
        </p:txBody>
      </p:sp>
      <p:sp>
        <p:nvSpPr>
          <p:cNvPr id="30" name="object 30"/>
          <p:cNvSpPr txBox="1"/>
          <p:nvPr/>
        </p:nvSpPr>
        <p:spPr>
          <a:xfrm>
            <a:off x="524357" y="2121280"/>
            <a:ext cx="223520" cy="3628390"/>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45</a:t>
            </a:r>
            <a:endParaRPr sz="1400">
              <a:latin typeface="Univers for BP Light"/>
              <a:cs typeface="Univers for BP Light"/>
            </a:endParaRPr>
          </a:p>
          <a:p>
            <a:pPr algn="ctr">
              <a:lnSpc>
                <a:spcPct val="100000"/>
              </a:lnSpc>
              <a:spcBef>
                <a:spcPts val="1290"/>
              </a:spcBef>
            </a:pPr>
            <a:r>
              <a:rPr sz="1400" b="0" spc="-5" dirty="0">
                <a:latin typeface="Univers for BP Light"/>
                <a:cs typeface="Univers for BP Light"/>
              </a:rPr>
              <a:t>40</a:t>
            </a:r>
            <a:endParaRPr sz="1400">
              <a:latin typeface="Univers for BP Light"/>
              <a:cs typeface="Univers for BP Light"/>
            </a:endParaRPr>
          </a:p>
          <a:p>
            <a:pPr algn="ctr">
              <a:lnSpc>
                <a:spcPct val="100000"/>
              </a:lnSpc>
              <a:spcBef>
                <a:spcPts val="1290"/>
              </a:spcBef>
            </a:pPr>
            <a:r>
              <a:rPr sz="1400" b="0" spc="-5" dirty="0">
                <a:latin typeface="Univers for BP Light"/>
                <a:cs typeface="Univers for BP Light"/>
              </a:rPr>
              <a:t>35</a:t>
            </a:r>
            <a:endParaRPr sz="1400">
              <a:latin typeface="Univers for BP Light"/>
              <a:cs typeface="Univers for BP Light"/>
            </a:endParaRPr>
          </a:p>
          <a:p>
            <a:pPr algn="ctr">
              <a:lnSpc>
                <a:spcPct val="100000"/>
              </a:lnSpc>
              <a:spcBef>
                <a:spcPts val="1290"/>
              </a:spcBef>
            </a:pPr>
            <a:r>
              <a:rPr sz="1400" b="0" spc="-5" dirty="0">
                <a:latin typeface="Univers for BP Light"/>
                <a:cs typeface="Univers for BP Light"/>
              </a:rPr>
              <a:t>30</a:t>
            </a:r>
            <a:endParaRPr sz="1400">
              <a:latin typeface="Univers for BP Light"/>
              <a:cs typeface="Univers for BP Light"/>
            </a:endParaRPr>
          </a:p>
          <a:p>
            <a:pPr algn="ctr">
              <a:lnSpc>
                <a:spcPct val="100000"/>
              </a:lnSpc>
              <a:spcBef>
                <a:spcPts val="1285"/>
              </a:spcBef>
            </a:pPr>
            <a:r>
              <a:rPr sz="1400" b="0" spc="-5" dirty="0">
                <a:latin typeface="Univers for BP Light"/>
                <a:cs typeface="Univers for BP Light"/>
              </a:rPr>
              <a:t>25</a:t>
            </a:r>
            <a:endParaRPr sz="1400">
              <a:latin typeface="Univers for BP Light"/>
              <a:cs typeface="Univers for BP Light"/>
            </a:endParaRPr>
          </a:p>
          <a:p>
            <a:pPr algn="ctr">
              <a:lnSpc>
                <a:spcPct val="100000"/>
              </a:lnSpc>
              <a:spcBef>
                <a:spcPts val="1285"/>
              </a:spcBef>
            </a:pPr>
            <a:r>
              <a:rPr sz="1400" b="0" spc="-5" dirty="0">
                <a:latin typeface="Univers for BP Light"/>
                <a:cs typeface="Univers for BP Light"/>
              </a:rPr>
              <a:t>20</a:t>
            </a:r>
            <a:endParaRPr sz="1400">
              <a:latin typeface="Univers for BP Light"/>
              <a:cs typeface="Univers for BP Light"/>
            </a:endParaRPr>
          </a:p>
          <a:p>
            <a:pPr algn="ctr">
              <a:lnSpc>
                <a:spcPct val="100000"/>
              </a:lnSpc>
              <a:spcBef>
                <a:spcPts val="1285"/>
              </a:spcBef>
            </a:pPr>
            <a:r>
              <a:rPr sz="1400" b="0" spc="-5" dirty="0">
                <a:latin typeface="Univers for BP Light"/>
                <a:cs typeface="Univers for BP Light"/>
              </a:rPr>
              <a:t>15</a:t>
            </a:r>
            <a:endParaRPr sz="1400">
              <a:latin typeface="Univers for BP Light"/>
              <a:cs typeface="Univers for BP Light"/>
            </a:endParaRPr>
          </a:p>
          <a:p>
            <a:pPr algn="ctr">
              <a:lnSpc>
                <a:spcPct val="100000"/>
              </a:lnSpc>
              <a:spcBef>
                <a:spcPts val="1280"/>
              </a:spcBef>
            </a:pPr>
            <a:r>
              <a:rPr sz="1400" b="0" spc="-5" dirty="0">
                <a:latin typeface="Univers for BP Light"/>
                <a:cs typeface="Univers for BP Light"/>
              </a:rPr>
              <a:t>10</a:t>
            </a:r>
            <a:endParaRPr sz="1400">
              <a:latin typeface="Univers for BP Light"/>
              <a:cs typeface="Univers for BP Light"/>
            </a:endParaRPr>
          </a:p>
          <a:p>
            <a:pPr marL="98425" algn="ctr">
              <a:lnSpc>
                <a:spcPct val="100000"/>
              </a:lnSpc>
              <a:spcBef>
                <a:spcPts val="1285"/>
              </a:spcBef>
            </a:pPr>
            <a:r>
              <a:rPr sz="1400" b="0" dirty="0">
                <a:latin typeface="Univers for BP Light"/>
                <a:cs typeface="Univers for BP Light"/>
              </a:rPr>
              <a:t>5</a:t>
            </a:r>
            <a:endParaRPr sz="1400">
              <a:latin typeface="Univers for BP Light"/>
              <a:cs typeface="Univers for BP Light"/>
            </a:endParaRPr>
          </a:p>
          <a:p>
            <a:pPr marL="98425" algn="ctr">
              <a:lnSpc>
                <a:spcPct val="100000"/>
              </a:lnSpc>
              <a:spcBef>
                <a:spcPts val="1285"/>
              </a:spcBef>
            </a:pPr>
            <a:r>
              <a:rPr sz="1400" b="0" dirty="0">
                <a:latin typeface="Univers for BP Light"/>
                <a:cs typeface="Univers for BP Light"/>
              </a:rPr>
              <a:t>0</a:t>
            </a:r>
            <a:endParaRPr sz="1400">
              <a:latin typeface="Univers for BP Light"/>
              <a:cs typeface="Univers for BP Light"/>
            </a:endParaRPr>
          </a:p>
        </p:txBody>
      </p:sp>
      <p:sp>
        <p:nvSpPr>
          <p:cNvPr id="31" name="object 31"/>
          <p:cNvSpPr txBox="1"/>
          <p:nvPr/>
        </p:nvSpPr>
        <p:spPr>
          <a:xfrm>
            <a:off x="1531366" y="574568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32" name="object 32"/>
          <p:cNvSpPr txBox="1"/>
          <p:nvPr/>
        </p:nvSpPr>
        <p:spPr>
          <a:xfrm>
            <a:off x="2717038" y="5743549"/>
            <a:ext cx="1418590" cy="452755"/>
          </a:xfrm>
          <a:prstGeom prst="rect">
            <a:avLst/>
          </a:prstGeom>
        </p:spPr>
        <p:txBody>
          <a:bodyPr vert="horz" wrap="square" lIns="0" tIns="0" rIns="0" bIns="0" rtlCol="0">
            <a:spAutoFit/>
          </a:bodyPr>
          <a:lstStyle/>
          <a:p>
            <a:pPr marL="12700" marR="5080" indent="306070">
              <a:lnSpc>
                <a:spcPct val="101000"/>
              </a:lnSpc>
            </a:pPr>
            <a:r>
              <a:rPr sz="1400" b="0" spc="-5" dirty="0">
                <a:latin typeface="Univers for BP Light"/>
                <a:cs typeface="Univers for BP Light"/>
              </a:rPr>
              <a:t>Growth </a:t>
            </a:r>
            <a:r>
              <a:rPr sz="1400" b="0" dirty="0">
                <a:latin typeface="Univers for BP Light"/>
                <a:cs typeface="Univers for BP Light"/>
              </a:rPr>
              <a:t>in  demand for</a:t>
            </a:r>
            <a:r>
              <a:rPr sz="1400" b="0" spc="-95" dirty="0">
                <a:latin typeface="Univers for BP Light"/>
                <a:cs typeface="Univers for BP Light"/>
              </a:rPr>
              <a:t> </a:t>
            </a:r>
            <a:r>
              <a:rPr sz="1400" b="0" spc="-5" dirty="0">
                <a:latin typeface="Univers for BP Light"/>
                <a:cs typeface="Univers for BP Light"/>
              </a:rPr>
              <a:t>travel</a:t>
            </a:r>
            <a:endParaRPr sz="1400">
              <a:latin typeface="Univers for BP Light"/>
              <a:cs typeface="Univers for BP Light"/>
            </a:endParaRPr>
          </a:p>
        </p:txBody>
      </p:sp>
      <p:sp>
        <p:nvSpPr>
          <p:cNvPr id="33" name="object 33"/>
          <p:cNvSpPr txBox="1"/>
          <p:nvPr/>
        </p:nvSpPr>
        <p:spPr>
          <a:xfrm>
            <a:off x="4287773" y="5743549"/>
            <a:ext cx="1647189" cy="452755"/>
          </a:xfrm>
          <a:prstGeom prst="rect">
            <a:avLst/>
          </a:prstGeom>
        </p:spPr>
        <p:txBody>
          <a:bodyPr vert="horz" wrap="square" lIns="0" tIns="0" rIns="0" bIns="0" rtlCol="0">
            <a:spAutoFit/>
          </a:bodyPr>
          <a:lstStyle/>
          <a:p>
            <a:pPr marL="32384" marR="5080" indent="-20320">
              <a:lnSpc>
                <a:spcPct val="101000"/>
              </a:lnSpc>
            </a:pPr>
            <a:r>
              <a:rPr sz="1400" b="0" dirty="0">
                <a:latin typeface="Univers for BP Light"/>
                <a:cs typeface="Univers for BP Light"/>
              </a:rPr>
              <a:t>Tightening in</a:t>
            </a:r>
            <a:r>
              <a:rPr sz="1400" b="0" spc="-80" dirty="0">
                <a:latin typeface="Univers for BP Light"/>
                <a:cs typeface="Univers for BP Light"/>
              </a:rPr>
              <a:t> </a:t>
            </a:r>
            <a:r>
              <a:rPr sz="1400" b="0" spc="-5" dirty="0">
                <a:latin typeface="Univers for BP Light"/>
                <a:cs typeface="Univers for BP Light"/>
              </a:rPr>
              <a:t>vehicle  efficiency</a:t>
            </a:r>
            <a:r>
              <a:rPr sz="1400" b="0" spc="-40" dirty="0">
                <a:latin typeface="Univers for BP Light"/>
                <a:cs typeface="Univers for BP Light"/>
              </a:rPr>
              <a:t> </a:t>
            </a:r>
            <a:r>
              <a:rPr sz="1400" b="0" spc="-5" dirty="0">
                <a:latin typeface="Univers for BP Light"/>
                <a:cs typeface="Univers for BP Light"/>
              </a:rPr>
              <a:t>standards</a:t>
            </a:r>
            <a:endParaRPr sz="1400">
              <a:latin typeface="Univers for BP Light"/>
              <a:cs typeface="Univers for BP Light"/>
            </a:endParaRPr>
          </a:p>
        </p:txBody>
      </p:sp>
      <p:sp>
        <p:nvSpPr>
          <p:cNvPr id="34" name="object 34"/>
          <p:cNvSpPr txBox="1"/>
          <p:nvPr/>
        </p:nvSpPr>
        <p:spPr>
          <a:xfrm>
            <a:off x="6169914" y="5743549"/>
            <a:ext cx="1251585" cy="452755"/>
          </a:xfrm>
          <a:prstGeom prst="rect">
            <a:avLst/>
          </a:prstGeom>
        </p:spPr>
        <p:txBody>
          <a:bodyPr vert="horz" wrap="square" lIns="0" tIns="0" rIns="0" bIns="0" rtlCol="0">
            <a:spAutoFit/>
          </a:bodyPr>
          <a:lstStyle/>
          <a:p>
            <a:pPr marL="471805" marR="5080" indent="-459740">
              <a:lnSpc>
                <a:spcPct val="101000"/>
              </a:lnSpc>
            </a:pPr>
            <a:r>
              <a:rPr sz="1400" b="0" spc="-5" dirty="0">
                <a:latin typeface="Univers for BP Light"/>
                <a:cs typeface="Univers for BP Light"/>
              </a:rPr>
              <a:t>Shared</a:t>
            </a:r>
            <a:r>
              <a:rPr sz="1400" b="0" spc="-40" dirty="0">
                <a:latin typeface="Univers for BP Light"/>
                <a:cs typeface="Univers for BP Light"/>
              </a:rPr>
              <a:t> </a:t>
            </a:r>
            <a:r>
              <a:rPr sz="1400" b="0" spc="-5" dirty="0">
                <a:latin typeface="Univers for BP Light"/>
                <a:cs typeface="Univers for BP Light"/>
              </a:rPr>
              <a:t>mobility  EVs</a:t>
            </a:r>
            <a:endParaRPr sz="1400">
              <a:latin typeface="Univers for BP Light"/>
              <a:cs typeface="Univers for BP Light"/>
            </a:endParaRPr>
          </a:p>
        </p:txBody>
      </p:sp>
      <p:sp>
        <p:nvSpPr>
          <p:cNvPr id="35" name="object 35"/>
          <p:cNvSpPr txBox="1"/>
          <p:nvPr/>
        </p:nvSpPr>
        <p:spPr>
          <a:xfrm>
            <a:off x="8244585" y="574568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36" name="object 36"/>
          <p:cNvSpPr/>
          <p:nvPr/>
        </p:nvSpPr>
        <p:spPr>
          <a:xfrm>
            <a:off x="6239255" y="2654807"/>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37" name="object 37"/>
          <p:cNvSpPr/>
          <p:nvPr/>
        </p:nvSpPr>
        <p:spPr>
          <a:xfrm>
            <a:off x="6239255" y="2654807"/>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38" name="object 38"/>
          <p:cNvSpPr txBox="1"/>
          <p:nvPr/>
        </p:nvSpPr>
        <p:spPr>
          <a:xfrm>
            <a:off x="6368034" y="2580385"/>
            <a:ext cx="118300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Switch </a:t>
            </a:r>
            <a:r>
              <a:rPr sz="1400" dirty="0">
                <a:latin typeface="Univers for BP"/>
                <a:cs typeface="Univers for BP"/>
              </a:rPr>
              <a:t>to</a:t>
            </a:r>
            <a:r>
              <a:rPr sz="1400" spc="-75" dirty="0">
                <a:latin typeface="Univers for BP"/>
                <a:cs typeface="Univers for BP"/>
              </a:rPr>
              <a:t> </a:t>
            </a:r>
            <a:r>
              <a:rPr sz="1400" spc="-5" dirty="0">
                <a:latin typeface="Univers for BP"/>
                <a:cs typeface="Univers for BP"/>
              </a:rPr>
              <a:t>EVs</a:t>
            </a:r>
            <a:endParaRPr sz="1400">
              <a:latin typeface="Univers for BP"/>
              <a:cs typeface="Univers for BP"/>
            </a:endParaRPr>
          </a:p>
        </p:txBody>
      </p:sp>
      <p:sp>
        <p:nvSpPr>
          <p:cNvPr id="39" name="object 39"/>
          <p:cNvSpPr/>
          <p:nvPr/>
        </p:nvSpPr>
        <p:spPr>
          <a:xfrm>
            <a:off x="6239255" y="3063239"/>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FFCC00"/>
          </a:solidFill>
        </p:spPr>
        <p:txBody>
          <a:bodyPr wrap="square" lIns="0" tIns="0" rIns="0" bIns="0" rtlCol="0"/>
          <a:lstStyle/>
          <a:p>
            <a:endParaRPr/>
          </a:p>
        </p:txBody>
      </p:sp>
      <p:sp>
        <p:nvSpPr>
          <p:cNvPr id="40" name="object 40"/>
          <p:cNvSpPr/>
          <p:nvPr/>
        </p:nvSpPr>
        <p:spPr>
          <a:xfrm>
            <a:off x="6239255" y="3063239"/>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41" name="object 41"/>
          <p:cNvSpPr txBox="1"/>
          <p:nvPr/>
        </p:nvSpPr>
        <p:spPr>
          <a:xfrm>
            <a:off x="6368034" y="2988183"/>
            <a:ext cx="242570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Other </a:t>
            </a:r>
            <a:r>
              <a:rPr sz="1400" spc="-5" dirty="0">
                <a:latin typeface="Univers for BP"/>
                <a:cs typeface="Univers for BP"/>
              </a:rPr>
              <a:t>gains </a:t>
            </a:r>
            <a:r>
              <a:rPr sz="1400" dirty="0">
                <a:latin typeface="Univers for BP"/>
                <a:cs typeface="Univers for BP"/>
              </a:rPr>
              <a:t>in </a:t>
            </a:r>
            <a:r>
              <a:rPr sz="1400" spc="-5" dirty="0">
                <a:latin typeface="Univers for BP"/>
                <a:cs typeface="Univers for BP"/>
              </a:rPr>
              <a:t>fuel</a:t>
            </a:r>
            <a:r>
              <a:rPr sz="1400" spc="-70" dirty="0">
                <a:latin typeface="Univers for BP"/>
                <a:cs typeface="Univers for BP"/>
              </a:rPr>
              <a:t> </a:t>
            </a:r>
            <a:r>
              <a:rPr sz="1400" spc="-5" dirty="0">
                <a:latin typeface="Univers for BP"/>
                <a:cs typeface="Univers for BP"/>
              </a:rPr>
              <a:t>efficiency</a:t>
            </a:r>
            <a:endParaRPr sz="1400">
              <a:latin typeface="Univers for BP"/>
              <a:cs typeface="Univers for BP"/>
            </a:endParaRPr>
          </a:p>
        </p:txBody>
      </p:sp>
      <p:sp>
        <p:nvSpPr>
          <p:cNvPr id="42" name="object 42"/>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43" name="object 43"/>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44" name="object 4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45" name="object 45"/>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40</a:t>
            </a:r>
            <a:endParaRPr sz="1200">
              <a:latin typeface="Univers for BP Light"/>
              <a:cs typeface="Univers for BP Ligh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388985" cy="361950"/>
          </a:xfrm>
          <a:prstGeom prst="rect">
            <a:avLst/>
          </a:prstGeom>
        </p:spPr>
        <p:txBody>
          <a:bodyPr vert="horz" wrap="square" lIns="0" tIns="0" rIns="0" bIns="0" rtlCol="0">
            <a:spAutoFit/>
          </a:bodyPr>
          <a:lstStyle/>
          <a:p>
            <a:pPr marL="12700">
              <a:lnSpc>
                <a:spcPct val="100000"/>
              </a:lnSpc>
            </a:pPr>
            <a:r>
              <a:rPr spc="-5" dirty="0"/>
              <a:t>...with increased travel offset by tightening efficiency</a:t>
            </a:r>
            <a:r>
              <a:rPr spc="270" dirty="0"/>
              <a:t> </a:t>
            </a:r>
            <a:r>
              <a:rPr spc="-5" dirty="0"/>
              <a:t>standards</a:t>
            </a:r>
          </a:p>
        </p:txBody>
      </p:sp>
      <p:sp>
        <p:nvSpPr>
          <p:cNvPr id="3" name="object 3"/>
          <p:cNvSpPr txBox="1"/>
          <p:nvPr/>
        </p:nvSpPr>
        <p:spPr>
          <a:xfrm>
            <a:off x="517651" y="1356105"/>
            <a:ext cx="8885555" cy="4963160"/>
          </a:xfrm>
          <a:prstGeom prst="rect">
            <a:avLst/>
          </a:prstGeom>
        </p:spPr>
        <p:txBody>
          <a:bodyPr vert="horz" wrap="square" lIns="0" tIns="0" rIns="0" bIns="0" rtlCol="0">
            <a:spAutoFit/>
          </a:bodyPr>
          <a:lstStyle/>
          <a:p>
            <a:pPr marL="287020" marR="41465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outlook </a:t>
            </a:r>
            <a:r>
              <a:rPr sz="1800" b="0" dirty="0">
                <a:latin typeface="Univers for BP Light"/>
                <a:cs typeface="Univers for BP Light"/>
              </a:rPr>
              <a:t>for </a:t>
            </a:r>
            <a:r>
              <a:rPr sz="1800" b="0" spc="-5" dirty="0">
                <a:latin typeface="Univers for BP Light"/>
                <a:cs typeface="Univers for BP Light"/>
              </a:rPr>
              <a:t>liquid fuel consumption </a:t>
            </a:r>
            <a:r>
              <a:rPr sz="1800" b="0" dirty="0">
                <a:latin typeface="Univers for BP Light"/>
                <a:cs typeface="Univers for BP Light"/>
              </a:rPr>
              <a:t>by </a:t>
            </a:r>
            <a:r>
              <a:rPr sz="1800" b="0" spc="-5" dirty="0">
                <a:latin typeface="Univers for BP Light"/>
                <a:cs typeface="Univers for BP Light"/>
              </a:rPr>
              <a:t>passenger </a:t>
            </a:r>
            <a:r>
              <a:rPr sz="1800" b="0" dirty="0">
                <a:latin typeface="Univers for BP Light"/>
                <a:cs typeface="Univers for BP Light"/>
              </a:rPr>
              <a:t>cars is </a:t>
            </a:r>
            <a:r>
              <a:rPr sz="1800" b="0" spc="-5" dirty="0">
                <a:latin typeface="Univers for BP Light"/>
                <a:cs typeface="Univers for BP Light"/>
              </a:rPr>
              <a:t>determined </a:t>
            </a:r>
            <a:r>
              <a:rPr sz="1800" b="0" dirty="0">
                <a:latin typeface="Univers for BP Light"/>
                <a:cs typeface="Univers for BP Light"/>
              </a:rPr>
              <a:t>by </a:t>
            </a:r>
            <a:r>
              <a:rPr sz="1800" b="0" spc="-5" dirty="0">
                <a:latin typeface="Univers for BP Light"/>
                <a:cs typeface="Univers for BP Light"/>
              </a:rPr>
              <a:t>the  increased demand </a:t>
            </a:r>
            <a:r>
              <a:rPr sz="1800" b="0" dirty="0">
                <a:latin typeface="Univers for BP Light"/>
                <a:cs typeface="Univers for BP Light"/>
              </a:rPr>
              <a:t>for </a:t>
            </a:r>
            <a:r>
              <a:rPr sz="1800" b="0" spc="-5" dirty="0">
                <a:latin typeface="Univers for BP Light"/>
                <a:cs typeface="Univers for BP Light"/>
              </a:rPr>
              <a:t>passenger </a:t>
            </a:r>
            <a:r>
              <a:rPr sz="1800" b="0" dirty="0">
                <a:latin typeface="Univers for BP Light"/>
                <a:cs typeface="Univers for BP Light"/>
              </a:rPr>
              <a:t>car travel offset </a:t>
            </a:r>
            <a:r>
              <a:rPr sz="1800" b="0" spc="-5" dirty="0">
                <a:latin typeface="Univers for BP Light"/>
                <a:cs typeface="Univers for BP Light"/>
              </a:rPr>
              <a:t>by tightening vehicle efficiency  standards </a:t>
            </a:r>
            <a:r>
              <a:rPr sz="1800" b="0" dirty="0">
                <a:latin typeface="Univers for BP Light"/>
                <a:cs typeface="Univers for BP Light"/>
              </a:rPr>
              <a:t>and the </a:t>
            </a:r>
            <a:r>
              <a:rPr sz="1800" b="0" spc="-5" dirty="0">
                <a:latin typeface="Univers for BP Light"/>
                <a:cs typeface="Univers for BP Light"/>
              </a:rPr>
              <a:t>impact </a:t>
            </a:r>
            <a:r>
              <a:rPr sz="1800" b="0" dirty="0">
                <a:latin typeface="Univers for BP Light"/>
                <a:cs typeface="Univers for BP Light"/>
              </a:rPr>
              <a:t>of </a:t>
            </a:r>
            <a:r>
              <a:rPr sz="1800" b="0" spc="-5" dirty="0">
                <a:latin typeface="Univers for BP Light"/>
                <a:cs typeface="Univers for BP Light"/>
              </a:rPr>
              <a:t>increased </a:t>
            </a:r>
            <a:r>
              <a:rPr sz="1800" b="0" dirty="0">
                <a:latin typeface="Univers for BP Light"/>
                <a:cs typeface="Univers for BP Light"/>
              </a:rPr>
              <a:t>share</a:t>
            </a:r>
            <a:r>
              <a:rPr sz="1800" b="0" spc="15" dirty="0">
                <a:latin typeface="Univers for BP Light"/>
                <a:cs typeface="Univers for BP Light"/>
              </a:rPr>
              <a:t> </a:t>
            </a:r>
            <a:r>
              <a:rPr sz="1800" b="0" spc="-5" dirty="0">
                <a:latin typeface="Univers for BP Light"/>
                <a:cs typeface="Univers for BP Light"/>
              </a:rPr>
              <a:t>mobility.</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demand </a:t>
            </a:r>
            <a:r>
              <a:rPr sz="1800" b="0" dirty="0">
                <a:latin typeface="Univers for BP Light"/>
                <a:cs typeface="Univers for BP Light"/>
              </a:rPr>
              <a:t>for travel by </a:t>
            </a:r>
            <a:r>
              <a:rPr sz="1800" b="0" spc="-5" dirty="0">
                <a:latin typeface="Univers for BP Light"/>
                <a:cs typeface="Univers for BP Light"/>
              </a:rPr>
              <a:t>passenger </a:t>
            </a:r>
            <a:r>
              <a:rPr sz="1800" b="0" dirty="0">
                <a:latin typeface="Univers for BP Light"/>
                <a:cs typeface="Univers for BP Light"/>
              </a:rPr>
              <a:t>cars more than </a:t>
            </a:r>
            <a:r>
              <a:rPr sz="1800" b="0" spc="-5" dirty="0">
                <a:latin typeface="Univers for BP Light"/>
                <a:cs typeface="Univers for BP Light"/>
              </a:rPr>
              <a:t>doubles,</a:t>
            </a:r>
            <a:r>
              <a:rPr sz="1800" b="0" spc="20" dirty="0">
                <a:latin typeface="Univers for BP Light"/>
                <a:cs typeface="Univers for BP Light"/>
              </a:rPr>
              <a:t> </a:t>
            </a:r>
            <a:r>
              <a:rPr sz="1800" b="0" spc="-5" dirty="0">
                <a:latin typeface="Univers for BP Light"/>
                <a:cs typeface="Univers for BP Light"/>
              </a:rPr>
              <a:t>largely</a:t>
            </a:r>
            <a:endParaRPr sz="1800">
              <a:latin typeface="Univers for BP Light"/>
              <a:cs typeface="Univers for BP Light"/>
            </a:endParaRPr>
          </a:p>
          <a:p>
            <a:pPr marL="287020">
              <a:lnSpc>
                <a:spcPct val="100000"/>
              </a:lnSpc>
            </a:pPr>
            <a:r>
              <a:rPr sz="1800" b="0" spc="-10" dirty="0">
                <a:latin typeface="Univers for BP Light"/>
                <a:cs typeface="Univers for BP Light"/>
              </a:rPr>
              <a:t>due </a:t>
            </a:r>
            <a:r>
              <a:rPr sz="1800" b="0" dirty="0">
                <a:latin typeface="Univers for BP Light"/>
                <a:cs typeface="Univers for BP Light"/>
              </a:rPr>
              <a:t>to </a:t>
            </a:r>
            <a:r>
              <a:rPr sz="1800" b="0" spc="-5" dirty="0">
                <a:latin typeface="Univers for BP Light"/>
                <a:cs typeface="Univers for BP Light"/>
              </a:rPr>
              <a:t>increasing prosperity </a:t>
            </a:r>
            <a:r>
              <a:rPr sz="1800" b="0" dirty="0">
                <a:latin typeface="Univers for BP Light"/>
                <a:cs typeface="Univers for BP Light"/>
              </a:rPr>
              <a:t>in </a:t>
            </a:r>
            <a:r>
              <a:rPr sz="1800" b="0" spc="-5" dirty="0">
                <a:latin typeface="Univers for BP Light"/>
                <a:cs typeface="Univers for BP Light"/>
              </a:rPr>
              <a:t>developing</a:t>
            </a:r>
            <a:r>
              <a:rPr sz="1800" b="0" spc="30" dirty="0">
                <a:latin typeface="Univers for BP Light"/>
                <a:cs typeface="Univers for BP Light"/>
              </a:rPr>
              <a:t> </a:t>
            </a:r>
            <a:r>
              <a:rPr sz="1800" b="0" spc="-5" dirty="0">
                <a:latin typeface="Univers for BP Light"/>
                <a:cs typeface="Univers for BP Light"/>
              </a:rPr>
              <a:t>countries.</a:t>
            </a:r>
            <a:endParaRPr sz="1800">
              <a:latin typeface="Univers for BP Light"/>
              <a:cs typeface="Univers for BP Light"/>
            </a:endParaRPr>
          </a:p>
          <a:p>
            <a:pPr marL="287020" marR="58419"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But </a:t>
            </a:r>
            <a:r>
              <a:rPr sz="1800" b="0" dirty="0">
                <a:latin typeface="Univers for BP Light"/>
                <a:cs typeface="Univers for BP Light"/>
              </a:rPr>
              <a:t>the </a:t>
            </a:r>
            <a:r>
              <a:rPr sz="1800" b="0" spc="-5" dirty="0">
                <a:latin typeface="Univers for BP Light"/>
                <a:cs typeface="Univers for BP Light"/>
              </a:rPr>
              <a:t>impact </a:t>
            </a:r>
            <a:r>
              <a:rPr sz="1800" b="0" dirty="0">
                <a:latin typeface="Univers for BP Light"/>
                <a:cs typeface="Univers for BP Light"/>
              </a:rPr>
              <a:t>of </a:t>
            </a:r>
            <a:r>
              <a:rPr sz="1800" b="0" spc="-5" dirty="0">
                <a:latin typeface="Univers for BP Light"/>
                <a:cs typeface="Univers for BP Light"/>
              </a:rPr>
              <a:t>increased </a:t>
            </a:r>
            <a:r>
              <a:rPr sz="1800" b="0" dirty="0">
                <a:latin typeface="Univers for BP Light"/>
                <a:cs typeface="Univers for BP Light"/>
              </a:rPr>
              <a:t>car travel on </a:t>
            </a:r>
            <a:r>
              <a:rPr sz="1800" b="0" spc="-5" dirty="0">
                <a:latin typeface="Univers for BP Light"/>
                <a:cs typeface="Univers for BP Light"/>
              </a:rPr>
              <a:t>liquid fuel demand </a:t>
            </a:r>
            <a:r>
              <a:rPr sz="1800" b="0" dirty="0">
                <a:latin typeface="Univers for BP Light"/>
                <a:cs typeface="Univers for BP Light"/>
              </a:rPr>
              <a:t>is </a:t>
            </a:r>
            <a:r>
              <a:rPr sz="1800" b="0" spc="-5" dirty="0">
                <a:latin typeface="Univers for BP Light"/>
                <a:cs typeface="Univers for BP Light"/>
              </a:rPr>
              <a:t>largely offset </a:t>
            </a:r>
            <a:r>
              <a:rPr sz="1800" b="0" dirty="0">
                <a:latin typeface="Univers for BP Light"/>
                <a:cs typeface="Univers for BP Light"/>
              </a:rPr>
              <a:t>by </a:t>
            </a:r>
            <a:r>
              <a:rPr sz="1800" b="0" spc="-5" dirty="0">
                <a:latin typeface="Univers for BP Light"/>
                <a:cs typeface="Univers for BP Light"/>
              </a:rPr>
              <a:t>the  tightening </a:t>
            </a:r>
            <a:r>
              <a:rPr sz="1800" b="0" dirty="0">
                <a:latin typeface="Univers for BP Light"/>
                <a:cs typeface="Univers for BP Light"/>
              </a:rPr>
              <a:t>in </a:t>
            </a:r>
            <a:r>
              <a:rPr sz="1800" b="0" spc="-5" dirty="0">
                <a:latin typeface="Univers for BP Light"/>
                <a:cs typeface="Univers for BP Light"/>
              </a:rPr>
              <a:t>vehicle emission standards </a:t>
            </a:r>
            <a:r>
              <a:rPr sz="1800" b="0" dirty="0">
                <a:latin typeface="Univers for BP Light"/>
                <a:cs typeface="Univers for BP Light"/>
              </a:rPr>
              <a:t>(pp </a:t>
            </a:r>
            <a:r>
              <a:rPr sz="1800" b="0" spc="-5" dirty="0">
                <a:latin typeface="Univers for BP Light"/>
                <a:cs typeface="Univers for BP Light"/>
              </a:rPr>
              <a:t>36-37). </a:t>
            </a:r>
            <a:r>
              <a:rPr sz="1800" b="0" dirty="0">
                <a:latin typeface="Univers for BP Light"/>
                <a:cs typeface="Univers for BP Light"/>
              </a:rPr>
              <a:t>Car </a:t>
            </a:r>
            <a:r>
              <a:rPr sz="1800" b="0" spc="-5" dirty="0">
                <a:latin typeface="Univers for BP Light"/>
                <a:cs typeface="Univers for BP Light"/>
              </a:rPr>
              <a:t>manufacturers </a:t>
            </a:r>
            <a:r>
              <a:rPr sz="1800" b="0" dirty="0">
                <a:latin typeface="Univers for BP Light"/>
                <a:cs typeface="Univers for BP Light"/>
              </a:rPr>
              <a:t>can satisfy  </a:t>
            </a:r>
            <a:r>
              <a:rPr sz="1800" b="0" spc="-5" dirty="0">
                <a:latin typeface="Univers for BP Light"/>
                <a:cs typeface="Univers for BP Light"/>
              </a:rPr>
              <a:t>these emission standards </a:t>
            </a:r>
            <a:r>
              <a:rPr sz="1800" b="0" dirty="0">
                <a:latin typeface="Univers for BP Light"/>
                <a:cs typeface="Univers for BP Light"/>
              </a:rPr>
              <a:t>by a </a:t>
            </a:r>
            <a:r>
              <a:rPr sz="1800" b="0" spc="-5" dirty="0">
                <a:latin typeface="Univers for BP Light"/>
                <a:cs typeface="Univers for BP Light"/>
              </a:rPr>
              <a:t>combination </a:t>
            </a:r>
            <a:r>
              <a:rPr sz="1800" b="0" dirty="0">
                <a:latin typeface="Univers for BP Light"/>
                <a:cs typeface="Univers for BP Light"/>
              </a:rPr>
              <a:t>of: </a:t>
            </a:r>
            <a:r>
              <a:rPr sz="1800" b="0" spc="-5" dirty="0">
                <a:latin typeface="Univers for BP Light"/>
                <a:cs typeface="Univers for BP Light"/>
              </a:rPr>
              <a:t>changing </a:t>
            </a:r>
            <a:r>
              <a:rPr sz="1800" b="0" dirty="0">
                <a:latin typeface="Univers for BP Light"/>
                <a:cs typeface="Univers for BP Light"/>
              </a:rPr>
              <a:t>the </a:t>
            </a:r>
            <a:r>
              <a:rPr sz="1800" b="0" spc="-5" dirty="0">
                <a:latin typeface="Univers for BP Light"/>
                <a:cs typeface="Univers for BP Light"/>
              </a:rPr>
              <a:t>mix </a:t>
            </a:r>
            <a:r>
              <a:rPr sz="1800" b="0" dirty="0">
                <a:latin typeface="Univers for BP Light"/>
                <a:cs typeface="Univers for BP Light"/>
              </a:rPr>
              <a:t>of ICE cars </a:t>
            </a:r>
            <a:r>
              <a:rPr sz="1800" b="0" spc="-5" dirty="0">
                <a:latin typeface="Univers for BP Light"/>
                <a:cs typeface="Univers for BP Light"/>
              </a:rPr>
              <a:t>sold;  selling more </a:t>
            </a:r>
            <a:r>
              <a:rPr sz="1800" b="0" dirty="0">
                <a:latin typeface="Univers for BP Light"/>
                <a:cs typeface="Univers for BP Light"/>
              </a:rPr>
              <a:t>EVs; </a:t>
            </a:r>
            <a:r>
              <a:rPr sz="1800" b="0" spc="-5" dirty="0">
                <a:latin typeface="Univers for BP Light"/>
                <a:cs typeface="Univers for BP Light"/>
              </a:rPr>
              <a:t>or making other efficiency improvements, </a:t>
            </a:r>
            <a:r>
              <a:rPr sz="1800" b="0" dirty="0">
                <a:latin typeface="Univers for BP Light"/>
                <a:cs typeface="Univers for BP Light"/>
              </a:rPr>
              <a:t>such as</a:t>
            </a:r>
            <a:r>
              <a:rPr sz="1800" b="0" spc="160" dirty="0">
                <a:latin typeface="Univers for BP Light"/>
                <a:cs typeface="Univers for BP Light"/>
              </a:rPr>
              <a:t> </a:t>
            </a:r>
            <a:r>
              <a:rPr sz="1800" b="0" spc="-5" dirty="0">
                <a:latin typeface="Univers for BP Light"/>
                <a:cs typeface="Univers for BP Light"/>
              </a:rPr>
              <a:t>light-weighting.</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Car </a:t>
            </a:r>
            <a:r>
              <a:rPr sz="1800" b="0" spc="-5" dirty="0">
                <a:latin typeface="Univers for BP Light"/>
                <a:cs typeface="Univers for BP Light"/>
              </a:rPr>
              <a:t>manufacturers </a:t>
            </a:r>
            <a:r>
              <a:rPr sz="1800" b="0" dirty="0">
                <a:latin typeface="Univers for BP Light"/>
                <a:cs typeface="Univers for BP Light"/>
              </a:rPr>
              <a:t>may </a:t>
            </a:r>
            <a:r>
              <a:rPr sz="1800" b="0" spc="-5" dirty="0">
                <a:latin typeface="Univers for BP Light"/>
                <a:cs typeface="Univers for BP Light"/>
              </a:rPr>
              <a:t>choose </a:t>
            </a:r>
            <a:r>
              <a:rPr sz="1800" b="0" dirty="0">
                <a:latin typeface="Univers for BP Light"/>
                <a:cs typeface="Univers for BP Light"/>
              </a:rPr>
              <a:t>to </a:t>
            </a:r>
            <a:r>
              <a:rPr sz="1800" b="0" spc="-5" dirty="0">
                <a:latin typeface="Univers for BP Light"/>
                <a:cs typeface="Univers for BP Light"/>
              </a:rPr>
              <a:t>sell more </a:t>
            </a:r>
            <a:r>
              <a:rPr sz="1800" b="0" dirty="0">
                <a:latin typeface="Univers for BP Light"/>
                <a:cs typeface="Univers for BP Light"/>
              </a:rPr>
              <a:t>EVs for a variety of </a:t>
            </a:r>
            <a:r>
              <a:rPr sz="1800" b="0" spc="-5" dirty="0">
                <a:latin typeface="Univers for BP Light"/>
                <a:cs typeface="Univers for BP Light"/>
              </a:rPr>
              <a:t>other reasons,  including meeting customer demands </a:t>
            </a:r>
            <a:r>
              <a:rPr sz="1800" b="0" dirty="0">
                <a:latin typeface="Univers for BP Light"/>
                <a:cs typeface="Univers for BP Light"/>
              </a:rPr>
              <a:t>and </a:t>
            </a:r>
            <a:r>
              <a:rPr sz="1800" b="0" spc="-5" dirty="0">
                <a:latin typeface="Univers for BP Light"/>
                <a:cs typeface="Univers for BP Light"/>
              </a:rPr>
              <a:t>long-term strategy. But </a:t>
            </a:r>
            <a:r>
              <a:rPr sz="1800" b="0" dirty="0">
                <a:latin typeface="Univers for BP Light"/>
                <a:cs typeface="Univers for BP Light"/>
              </a:rPr>
              <a:t>for a </a:t>
            </a:r>
            <a:r>
              <a:rPr sz="1800" b="0" u="sng" spc="-5" dirty="0">
                <a:latin typeface="Univers for BP Light"/>
                <a:cs typeface="Univers for BP Light"/>
              </a:rPr>
              <a:t>given </a:t>
            </a:r>
            <a:r>
              <a:rPr sz="1800" b="0" spc="-5" dirty="0">
                <a:latin typeface="Univers for BP Light"/>
                <a:cs typeface="Univers for BP Light"/>
              </a:rPr>
              <a:t>vehicle  emission standard, </a:t>
            </a:r>
            <a:r>
              <a:rPr sz="1800" b="0" dirty="0">
                <a:latin typeface="Univers for BP Light"/>
                <a:cs typeface="Univers for BP Light"/>
              </a:rPr>
              <a:t>if the </a:t>
            </a:r>
            <a:r>
              <a:rPr sz="1800" b="0" spc="-5" dirty="0">
                <a:latin typeface="Univers for BP Light"/>
                <a:cs typeface="Univers for BP Light"/>
              </a:rPr>
              <a:t>proportion </a:t>
            </a:r>
            <a:r>
              <a:rPr sz="1800" b="0" dirty="0">
                <a:latin typeface="Univers for BP Light"/>
                <a:cs typeface="Univers for BP Light"/>
              </a:rPr>
              <a:t>of EVs </a:t>
            </a:r>
            <a:r>
              <a:rPr sz="1800" b="0" spc="-5" dirty="0">
                <a:latin typeface="Univers for BP Light"/>
                <a:cs typeface="Univers for BP Light"/>
              </a:rPr>
              <a:t>sold does increase, </a:t>
            </a:r>
            <a:r>
              <a:rPr sz="1800" b="0" dirty="0">
                <a:latin typeface="Univers for BP Light"/>
                <a:cs typeface="Univers for BP Light"/>
              </a:rPr>
              <a:t>car </a:t>
            </a:r>
            <a:r>
              <a:rPr sz="1800" b="0" spc="-5" dirty="0">
                <a:latin typeface="Univers for BP Light"/>
                <a:cs typeface="Univers for BP Light"/>
              </a:rPr>
              <a:t>manufacturers  </a:t>
            </a:r>
            <a:r>
              <a:rPr sz="1800" b="0" dirty="0">
                <a:latin typeface="Univers for BP Light"/>
                <a:cs typeface="Univers for BP Light"/>
              </a:rPr>
              <a:t>have less </a:t>
            </a:r>
            <a:r>
              <a:rPr sz="1800" b="0" spc="-5" dirty="0">
                <a:latin typeface="Univers for BP Light"/>
                <a:cs typeface="Univers for BP Light"/>
              </a:rPr>
              <a:t>incentive </a:t>
            </a:r>
            <a:r>
              <a:rPr sz="1800" b="0" dirty="0">
                <a:latin typeface="Univers for BP Light"/>
                <a:cs typeface="Univers for BP Light"/>
              </a:rPr>
              <a:t>to </a:t>
            </a:r>
            <a:r>
              <a:rPr sz="1800" b="0" spc="-5" dirty="0">
                <a:latin typeface="Univers for BP Light"/>
                <a:cs typeface="Univers for BP Light"/>
              </a:rPr>
              <a:t>invest </a:t>
            </a:r>
            <a:r>
              <a:rPr sz="1800" b="0" dirty="0">
                <a:latin typeface="Univers for BP Light"/>
                <a:cs typeface="Univers for BP Light"/>
              </a:rPr>
              <a:t>in </a:t>
            </a:r>
            <a:r>
              <a:rPr sz="1800" b="0" spc="-5" dirty="0">
                <a:latin typeface="Univers for BP Light"/>
                <a:cs typeface="Univers for BP Light"/>
              </a:rPr>
              <a:t>other types </a:t>
            </a:r>
            <a:r>
              <a:rPr sz="1800" b="0" dirty="0">
                <a:latin typeface="Univers for BP Light"/>
                <a:cs typeface="Univers for BP Light"/>
              </a:rPr>
              <a:t>of </a:t>
            </a:r>
            <a:r>
              <a:rPr sz="1800" b="0" spc="-5" dirty="0">
                <a:latin typeface="Univers for BP Light"/>
                <a:cs typeface="Univers for BP Light"/>
              </a:rPr>
              <a:t>vehicle efficiencies. </a:t>
            </a:r>
            <a:r>
              <a:rPr sz="1800" b="0" dirty="0">
                <a:latin typeface="Univers for BP Light"/>
                <a:cs typeface="Univers for BP Light"/>
              </a:rPr>
              <a:t>As </a:t>
            </a:r>
            <a:r>
              <a:rPr sz="1800" b="0" spc="-5" dirty="0">
                <a:latin typeface="Univers for BP Light"/>
                <a:cs typeface="Univers for BP Light"/>
              </a:rPr>
              <a:t>such, </a:t>
            </a:r>
            <a:r>
              <a:rPr sz="1800" b="0" dirty="0">
                <a:latin typeface="Univers for BP Light"/>
                <a:cs typeface="Univers for BP Light"/>
              </a:rPr>
              <a:t>the  </a:t>
            </a:r>
            <a:r>
              <a:rPr sz="1800" b="0" spc="-5" dirty="0">
                <a:latin typeface="Univers for BP Light"/>
                <a:cs typeface="Univers for BP Light"/>
              </a:rPr>
              <a:t>impact </a:t>
            </a:r>
            <a:r>
              <a:rPr sz="1800" b="0" dirty="0">
                <a:latin typeface="Univers for BP Light"/>
                <a:cs typeface="Univers for BP Light"/>
              </a:rPr>
              <a:t>of </a:t>
            </a:r>
            <a:r>
              <a:rPr sz="1800" b="0" spc="-5" dirty="0">
                <a:latin typeface="Univers for BP Light"/>
                <a:cs typeface="Univers for BP Light"/>
              </a:rPr>
              <a:t>more </a:t>
            </a:r>
            <a:r>
              <a:rPr sz="1800" b="0" dirty="0">
                <a:latin typeface="Univers for BP Light"/>
                <a:cs typeface="Univers for BP Light"/>
              </a:rPr>
              <a:t>EVs on </a:t>
            </a:r>
            <a:r>
              <a:rPr sz="1800" b="0" spc="-5" dirty="0">
                <a:latin typeface="Univers for BP Light"/>
                <a:cs typeface="Univers for BP Light"/>
              </a:rPr>
              <a:t>liquid fuel demand </a:t>
            </a:r>
            <a:r>
              <a:rPr sz="1800" b="0" dirty="0">
                <a:latin typeface="Univers for BP Light"/>
                <a:cs typeface="Univers for BP Light"/>
              </a:rPr>
              <a:t>is </a:t>
            </a:r>
            <a:r>
              <a:rPr sz="1800" b="0" spc="-5" dirty="0">
                <a:latin typeface="Univers for BP Light"/>
                <a:cs typeface="Univers for BP Light"/>
              </a:rPr>
              <a:t>likely </a:t>
            </a:r>
            <a:r>
              <a:rPr sz="1800" b="0" dirty="0">
                <a:latin typeface="Univers for BP Light"/>
                <a:cs typeface="Univers for BP Light"/>
              </a:rPr>
              <a:t>to </a:t>
            </a:r>
            <a:r>
              <a:rPr sz="1800" b="0" spc="-5" dirty="0">
                <a:latin typeface="Univers for BP Light"/>
                <a:cs typeface="Univers for BP Light"/>
              </a:rPr>
              <a:t>be largely</a:t>
            </a:r>
            <a:r>
              <a:rPr sz="1800" b="0" spc="95" dirty="0">
                <a:latin typeface="Univers for BP Light"/>
                <a:cs typeface="Univers for BP Light"/>
              </a:rPr>
              <a:t> </a:t>
            </a:r>
            <a:r>
              <a:rPr sz="1800" b="0" spc="-5" dirty="0">
                <a:latin typeface="Univers for BP Light"/>
                <a:cs typeface="Univers for BP Light"/>
              </a:rPr>
              <a:t>offset.</a:t>
            </a:r>
            <a:endParaRPr sz="1800">
              <a:latin typeface="Univers for BP Light"/>
              <a:cs typeface="Univers for BP Light"/>
            </a:endParaRPr>
          </a:p>
          <a:p>
            <a:pPr marL="287020" marR="8191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projected growth </a:t>
            </a:r>
            <a:r>
              <a:rPr sz="1800" b="0" dirty="0">
                <a:latin typeface="Univers for BP Light"/>
                <a:cs typeface="Univers for BP Light"/>
              </a:rPr>
              <a:t>in </a:t>
            </a:r>
            <a:r>
              <a:rPr sz="1800" b="0" spc="-5" dirty="0">
                <a:latin typeface="Univers for BP Light"/>
                <a:cs typeface="Univers for BP Light"/>
              </a:rPr>
              <a:t>liquid fuel demand </a:t>
            </a:r>
            <a:r>
              <a:rPr sz="1800" b="0" dirty="0">
                <a:latin typeface="Univers for BP Light"/>
                <a:cs typeface="Univers for BP Light"/>
              </a:rPr>
              <a:t>is also partly </a:t>
            </a:r>
            <a:r>
              <a:rPr sz="1800" b="0" spc="-5" dirty="0">
                <a:latin typeface="Univers for BP Light"/>
                <a:cs typeface="Univers for BP Light"/>
              </a:rPr>
              <a:t>offset </a:t>
            </a:r>
            <a:r>
              <a:rPr sz="1800" b="0" dirty="0">
                <a:latin typeface="Univers for BP Light"/>
                <a:cs typeface="Univers for BP Light"/>
              </a:rPr>
              <a:t>by the </a:t>
            </a:r>
            <a:r>
              <a:rPr sz="1800" b="0" spc="-5" dirty="0">
                <a:latin typeface="Univers for BP Light"/>
                <a:cs typeface="Univers for BP Light"/>
              </a:rPr>
              <a:t>increased </a:t>
            </a:r>
            <a:r>
              <a:rPr sz="1800" b="0" dirty="0">
                <a:latin typeface="Univers for BP Light"/>
                <a:cs typeface="Univers for BP Light"/>
              </a:rPr>
              <a:t>use  of </a:t>
            </a:r>
            <a:r>
              <a:rPr sz="1800" b="0" spc="-5" dirty="0">
                <a:latin typeface="Univers for BP Light"/>
                <a:cs typeface="Univers for BP Light"/>
              </a:rPr>
              <a:t>shared-mobility </a:t>
            </a:r>
            <a:r>
              <a:rPr sz="1800" b="0" dirty="0">
                <a:latin typeface="Univers for BP Light"/>
                <a:cs typeface="Univers for BP Light"/>
              </a:rPr>
              <a:t>cars, </a:t>
            </a:r>
            <a:r>
              <a:rPr sz="1800" b="0" spc="-5" dirty="0">
                <a:latin typeface="Univers for BP Light"/>
                <a:cs typeface="Univers for BP Light"/>
              </a:rPr>
              <a:t>since these </a:t>
            </a:r>
            <a:r>
              <a:rPr sz="1800" b="0" dirty="0">
                <a:latin typeface="Univers for BP Light"/>
                <a:cs typeface="Univers for BP Light"/>
              </a:rPr>
              <a:t>are </a:t>
            </a:r>
            <a:r>
              <a:rPr sz="1800" b="0" spc="-5" dirty="0">
                <a:latin typeface="Univers for BP Light"/>
                <a:cs typeface="Univers for BP Light"/>
              </a:rPr>
              <a:t>predominantly</a:t>
            </a:r>
            <a:r>
              <a:rPr sz="1800" b="0" spc="60" dirty="0">
                <a:latin typeface="Univers for BP Light"/>
                <a:cs typeface="Univers for BP Light"/>
              </a:rPr>
              <a:t> </a:t>
            </a:r>
            <a:r>
              <a:rPr sz="1800" b="0" dirty="0">
                <a:latin typeface="Univers for BP Light"/>
                <a:cs typeface="Univers for BP Light"/>
              </a:rPr>
              <a:t>EVs.</a:t>
            </a:r>
            <a:endParaRPr sz="1800">
              <a:latin typeface="Univers for BP Light"/>
              <a:cs typeface="Univers for BP Light"/>
            </a:endParaRPr>
          </a:p>
        </p:txBody>
      </p:sp>
      <p:sp>
        <p:nvSpPr>
          <p:cNvPr id="4" name="object 4"/>
          <p:cNvSpPr/>
          <p:nvPr/>
        </p:nvSpPr>
        <p:spPr>
          <a:xfrm>
            <a:off x="525780" y="114300"/>
            <a:ext cx="1562100" cy="251460"/>
          </a:xfrm>
          <a:custGeom>
            <a:avLst/>
            <a:gdLst/>
            <a:ahLst/>
            <a:cxnLst/>
            <a:rect l="l" t="t" r="r" b="b"/>
            <a:pathLst>
              <a:path w="1562100" h="251460">
                <a:moveTo>
                  <a:pt x="1520189"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1520189" y="251460"/>
                </a:lnTo>
                <a:lnTo>
                  <a:pt x="1536489" y="248161"/>
                </a:lnTo>
                <a:lnTo>
                  <a:pt x="1549812" y="239172"/>
                </a:lnTo>
                <a:lnTo>
                  <a:pt x="1558801" y="225849"/>
                </a:lnTo>
                <a:lnTo>
                  <a:pt x="1562100" y="209550"/>
                </a:lnTo>
                <a:lnTo>
                  <a:pt x="1562100" y="41909"/>
                </a:lnTo>
                <a:lnTo>
                  <a:pt x="1558801" y="25610"/>
                </a:lnTo>
                <a:lnTo>
                  <a:pt x="1549812" y="12287"/>
                </a:lnTo>
                <a:lnTo>
                  <a:pt x="1536489" y="3298"/>
                </a:lnTo>
                <a:lnTo>
                  <a:pt x="1520189" y="0"/>
                </a:lnTo>
                <a:close/>
              </a:path>
            </a:pathLst>
          </a:custGeom>
          <a:solidFill>
            <a:srgbClr val="CFE0A2"/>
          </a:solidFill>
        </p:spPr>
        <p:txBody>
          <a:bodyPr wrap="square" lIns="0" tIns="0" rIns="0" bIns="0" rtlCol="0"/>
          <a:lstStyle/>
          <a:p>
            <a:endParaRPr/>
          </a:p>
        </p:txBody>
      </p:sp>
      <p:sp>
        <p:nvSpPr>
          <p:cNvPr id="5" name="object 5"/>
          <p:cNvSpPr txBox="1"/>
          <p:nvPr/>
        </p:nvSpPr>
        <p:spPr>
          <a:xfrm>
            <a:off x="617016" y="134746"/>
            <a:ext cx="135445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85" dirty="0">
                <a:latin typeface="Univers for BP"/>
                <a:cs typeface="Univers for BP"/>
              </a:rPr>
              <a:t> </a:t>
            </a:r>
            <a:r>
              <a:rPr sz="1250" i="1" spc="-30" dirty="0">
                <a:latin typeface="Univers for BP"/>
                <a:cs typeface="Univers for BP"/>
              </a:rPr>
              <a:t>Transport</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41</a:t>
            </a:r>
            <a:endParaRPr sz="1200">
              <a:latin typeface="Univers for BP Light"/>
              <a:cs typeface="Univers for BP Ligh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8639556" y="4762500"/>
            <a:ext cx="349250" cy="1103630"/>
          </a:xfrm>
          <a:custGeom>
            <a:avLst/>
            <a:gdLst/>
            <a:ahLst/>
            <a:cxnLst/>
            <a:rect l="l" t="t" r="r" b="b"/>
            <a:pathLst>
              <a:path w="349250" h="1103629">
                <a:moveTo>
                  <a:pt x="0" y="1103376"/>
                </a:moveTo>
                <a:lnTo>
                  <a:pt x="348996" y="1103376"/>
                </a:lnTo>
                <a:lnTo>
                  <a:pt x="348996" y="0"/>
                </a:lnTo>
                <a:lnTo>
                  <a:pt x="0" y="0"/>
                </a:lnTo>
                <a:lnTo>
                  <a:pt x="0" y="1103376"/>
                </a:lnTo>
                <a:close/>
              </a:path>
            </a:pathLst>
          </a:custGeom>
          <a:solidFill>
            <a:srgbClr val="000099"/>
          </a:solidFill>
        </p:spPr>
        <p:txBody>
          <a:bodyPr wrap="square" lIns="0" tIns="0" rIns="0" bIns="0" rtlCol="0"/>
          <a:lstStyle/>
          <a:p>
            <a:endParaRPr/>
          </a:p>
        </p:txBody>
      </p:sp>
      <p:sp>
        <p:nvSpPr>
          <p:cNvPr id="5" name="object 5"/>
          <p:cNvSpPr/>
          <p:nvPr/>
        </p:nvSpPr>
        <p:spPr>
          <a:xfrm>
            <a:off x="8639556" y="4762500"/>
            <a:ext cx="349250" cy="1103630"/>
          </a:xfrm>
          <a:custGeom>
            <a:avLst/>
            <a:gdLst/>
            <a:ahLst/>
            <a:cxnLst/>
            <a:rect l="l" t="t" r="r" b="b"/>
            <a:pathLst>
              <a:path w="349250" h="1103629">
                <a:moveTo>
                  <a:pt x="0" y="1103376"/>
                </a:moveTo>
                <a:lnTo>
                  <a:pt x="348996" y="1103376"/>
                </a:lnTo>
                <a:lnTo>
                  <a:pt x="348996" y="0"/>
                </a:lnTo>
                <a:lnTo>
                  <a:pt x="0" y="0"/>
                </a:lnTo>
                <a:lnTo>
                  <a:pt x="0" y="1103376"/>
                </a:lnTo>
                <a:close/>
              </a:path>
            </a:pathLst>
          </a:custGeom>
          <a:ln w="9144">
            <a:solidFill>
              <a:srgbClr val="BEBEBE"/>
            </a:solidFill>
          </a:ln>
        </p:spPr>
        <p:txBody>
          <a:bodyPr wrap="square" lIns="0" tIns="0" rIns="0" bIns="0" rtlCol="0"/>
          <a:lstStyle/>
          <a:p>
            <a:endParaRPr/>
          </a:p>
        </p:txBody>
      </p:sp>
      <p:sp>
        <p:nvSpPr>
          <p:cNvPr id="6" name="object 6"/>
          <p:cNvSpPr/>
          <p:nvPr/>
        </p:nvSpPr>
        <p:spPr>
          <a:xfrm>
            <a:off x="5812535" y="5860541"/>
            <a:ext cx="349250" cy="0"/>
          </a:xfrm>
          <a:custGeom>
            <a:avLst/>
            <a:gdLst/>
            <a:ahLst/>
            <a:cxnLst/>
            <a:rect l="l" t="t" r="r" b="b"/>
            <a:pathLst>
              <a:path w="349250">
                <a:moveTo>
                  <a:pt x="0" y="0"/>
                </a:moveTo>
                <a:lnTo>
                  <a:pt x="348996" y="0"/>
                </a:lnTo>
              </a:path>
            </a:pathLst>
          </a:custGeom>
          <a:ln w="10667">
            <a:solidFill>
              <a:srgbClr val="000099"/>
            </a:solidFill>
          </a:ln>
        </p:spPr>
        <p:txBody>
          <a:bodyPr wrap="square" lIns="0" tIns="0" rIns="0" bIns="0" rtlCol="0"/>
          <a:lstStyle/>
          <a:p>
            <a:endParaRPr/>
          </a:p>
        </p:txBody>
      </p:sp>
      <p:sp>
        <p:nvSpPr>
          <p:cNvPr id="7" name="object 7"/>
          <p:cNvSpPr/>
          <p:nvPr/>
        </p:nvSpPr>
        <p:spPr>
          <a:xfrm>
            <a:off x="6755892" y="5841491"/>
            <a:ext cx="347980" cy="0"/>
          </a:xfrm>
          <a:custGeom>
            <a:avLst/>
            <a:gdLst/>
            <a:ahLst/>
            <a:cxnLst/>
            <a:rect l="l" t="t" r="r" b="b"/>
            <a:pathLst>
              <a:path w="347979">
                <a:moveTo>
                  <a:pt x="0" y="0"/>
                </a:moveTo>
                <a:lnTo>
                  <a:pt x="347472" y="0"/>
                </a:lnTo>
              </a:path>
            </a:pathLst>
          </a:custGeom>
          <a:ln w="48767">
            <a:solidFill>
              <a:srgbClr val="000099"/>
            </a:solidFill>
          </a:ln>
        </p:spPr>
        <p:txBody>
          <a:bodyPr wrap="square" lIns="0" tIns="0" rIns="0" bIns="0" rtlCol="0"/>
          <a:lstStyle/>
          <a:p>
            <a:endParaRPr/>
          </a:p>
        </p:txBody>
      </p:sp>
      <p:sp>
        <p:nvSpPr>
          <p:cNvPr id="8" name="object 8"/>
          <p:cNvSpPr/>
          <p:nvPr/>
        </p:nvSpPr>
        <p:spPr>
          <a:xfrm>
            <a:off x="7697723" y="5396484"/>
            <a:ext cx="349250" cy="469900"/>
          </a:xfrm>
          <a:custGeom>
            <a:avLst/>
            <a:gdLst/>
            <a:ahLst/>
            <a:cxnLst/>
            <a:rect l="l" t="t" r="r" b="b"/>
            <a:pathLst>
              <a:path w="349250" h="469900">
                <a:moveTo>
                  <a:pt x="348996" y="0"/>
                </a:moveTo>
                <a:lnTo>
                  <a:pt x="0" y="0"/>
                </a:lnTo>
                <a:lnTo>
                  <a:pt x="0" y="469391"/>
                </a:lnTo>
                <a:lnTo>
                  <a:pt x="348996" y="469391"/>
                </a:lnTo>
                <a:lnTo>
                  <a:pt x="348996" y="0"/>
                </a:lnTo>
                <a:close/>
              </a:path>
            </a:pathLst>
          </a:custGeom>
          <a:solidFill>
            <a:srgbClr val="000099"/>
          </a:solidFill>
        </p:spPr>
        <p:txBody>
          <a:bodyPr wrap="square" lIns="0" tIns="0" rIns="0" bIns="0" rtlCol="0"/>
          <a:lstStyle/>
          <a:p>
            <a:endParaRPr/>
          </a:p>
        </p:txBody>
      </p:sp>
      <p:sp>
        <p:nvSpPr>
          <p:cNvPr id="9" name="object 9"/>
          <p:cNvSpPr/>
          <p:nvPr/>
        </p:nvSpPr>
        <p:spPr>
          <a:xfrm>
            <a:off x="5807964" y="5860541"/>
            <a:ext cx="358140" cy="0"/>
          </a:xfrm>
          <a:custGeom>
            <a:avLst/>
            <a:gdLst/>
            <a:ahLst/>
            <a:cxnLst/>
            <a:rect l="l" t="t" r="r" b="b"/>
            <a:pathLst>
              <a:path w="358139">
                <a:moveTo>
                  <a:pt x="0" y="0"/>
                </a:moveTo>
                <a:lnTo>
                  <a:pt x="358140" y="0"/>
                </a:lnTo>
              </a:path>
            </a:pathLst>
          </a:custGeom>
          <a:ln w="19811">
            <a:solidFill>
              <a:srgbClr val="BEBEBE"/>
            </a:solidFill>
          </a:ln>
        </p:spPr>
        <p:txBody>
          <a:bodyPr wrap="square" lIns="0" tIns="0" rIns="0" bIns="0" rtlCol="0"/>
          <a:lstStyle/>
          <a:p>
            <a:endParaRPr/>
          </a:p>
        </p:txBody>
      </p:sp>
      <p:sp>
        <p:nvSpPr>
          <p:cNvPr id="10" name="object 10"/>
          <p:cNvSpPr/>
          <p:nvPr/>
        </p:nvSpPr>
        <p:spPr>
          <a:xfrm>
            <a:off x="6755892" y="5817108"/>
            <a:ext cx="347980" cy="48895"/>
          </a:xfrm>
          <a:custGeom>
            <a:avLst/>
            <a:gdLst/>
            <a:ahLst/>
            <a:cxnLst/>
            <a:rect l="l" t="t" r="r" b="b"/>
            <a:pathLst>
              <a:path w="347979" h="48895">
                <a:moveTo>
                  <a:pt x="0" y="0"/>
                </a:moveTo>
                <a:lnTo>
                  <a:pt x="347472" y="0"/>
                </a:lnTo>
                <a:lnTo>
                  <a:pt x="347472" y="48767"/>
                </a:lnTo>
                <a:lnTo>
                  <a:pt x="0" y="48767"/>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7697723" y="5396484"/>
            <a:ext cx="349250" cy="469900"/>
          </a:xfrm>
          <a:custGeom>
            <a:avLst/>
            <a:gdLst/>
            <a:ahLst/>
            <a:cxnLst/>
            <a:rect l="l" t="t" r="r" b="b"/>
            <a:pathLst>
              <a:path w="349250" h="469900">
                <a:moveTo>
                  <a:pt x="0" y="0"/>
                </a:moveTo>
                <a:lnTo>
                  <a:pt x="348996" y="0"/>
                </a:lnTo>
                <a:lnTo>
                  <a:pt x="348996" y="469391"/>
                </a:lnTo>
                <a:lnTo>
                  <a:pt x="0" y="469391"/>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7103364" y="5841491"/>
            <a:ext cx="349250" cy="0"/>
          </a:xfrm>
          <a:custGeom>
            <a:avLst/>
            <a:gdLst/>
            <a:ahLst/>
            <a:cxnLst/>
            <a:rect l="l" t="t" r="r" b="b"/>
            <a:pathLst>
              <a:path w="349250">
                <a:moveTo>
                  <a:pt x="0" y="0"/>
                </a:moveTo>
                <a:lnTo>
                  <a:pt x="348995" y="0"/>
                </a:lnTo>
              </a:path>
            </a:pathLst>
          </a:custGeom>
          <a:ln w="48767">
            <a:solidFill>
              <a:srgbClr val="99CC00"/>
            </a:solidFill>
          </a:ln>
        </p:spPr>
        <p:txBody>
          <a:bodyPr wrap="square" lIns="0" tIns="0" rIns="0" bIns="0" rtlCol="0"/>
          <a:lstStyle/>
          <a:p>
            <a:endParaRPr/>
          </a:p>
        </p:txBody>
      </p:sp>
      <p:sp>
        <p:nvSpPr>
          <p:cNvPr id="13" name="object 13"/>
          <p:cNvSpPr/>
          <p:nvPr/>
        </p:nvSpPr>
        <p:spPr>
          <a:xfrm>
            <a:off x="8046719" y="5148071"/>
            <a:ext cx="349250" cy="718185"/>
          </a:xfrm>
          <a:custGeom>
            <a:avLst/>
            <a:gdLst/>
            <a:ahLst/>
            <a:cxnLst/>
            <a:rect l="l" t="t" r="r" b="b"/>
            <a:pathLst>
              <a:path w="349250" h="718185">
                <a:moveTo>
                  <a:pt x="348996" y="0"/>
                </a:moveTo>
                <a:lnTo>
                  <a:pt x="0" y="0"/>
                </a:lnTo>
                <a:lnTo>
                  <a:pt x="0" y="717803"/>
                </a:lnTo>
                <a:lnTo>
                  <a:pt x="348996" y="717803"/>
                </a:lnTo>
                <a:lnTo>
                  <a:pt x="348996" y="0"/>
                </a:lnTo>
                <a:close/>
              </a:path>
            </a:pathLst>
          </a:custGeom>
          <a:solidFill>
            <a:srgbClr val="99CC00"/>
          </a:solidFill>
        </p:spPr>
        <p:txBody>
          <a:bodyPr wrap="square" lIns="0" tIns="0" rIns="0" bIns="0" rtlCol="0"/>
          <a:lstStyle/>
          <a:p>
            <a:endParaRPr/>
          </a:p>
        </p:txBody>
      </p:sp>
      <p:sp>
        <p:nvSpPr>
          <p:cNvPr id="14" name="object 14"/>
          <p:cNvSpPr/>
          <p:nvPr/>
        </p:nvSpPr>
        <p:spPr>
          <a:xfrm>
            <a:off x="8988552" y="3445764"/>
            <a:ext cx="349250" cy="2420620"/>
          </a:xfrm>
          <a:custGeom>
            <a:avLst/>
            <a:gdLst/>
            <a:ahLst/>
            <a:cxnLst/>
            <a:rect l="l" t="t" r="r" b="b"/>
            <a:pathLst>
              <a:path w="349250" h="2420620">
                <a:moveTo>
                  <a:pt x="348996" y="0"/>
                </a:moveTo>
                <a:lnTo>
                  <a:pt x="0" y="0"/>
                </a:lnTo>
                <a:lnTo>
                  <a:pt x="0" y="2420112"/>
                </a:lnTo>
                <a:lnTo>
                  <a:pt x="348996" y="2420112"/>
                </a:lnTo>
                <a:lnTo>
                  <a:pt x="348996" y="0"/>
                </a:lnTo>
                <a:close/>
              </a:path>
            </a:pathLst>
          </a:custGeom>
          <a:solidFill>
            <a:srgbClr val="99CC00"/>
          </a:solidFill>
        </p:spPr>
        <p:txBody>
          <a:bodyPr wrap="square" lIns="0" tIns="0" rIns="0" bIns="0" rtlCol="0"/>
          <a:lstStyle/>
          <a:p>
            <a:endParaRPr/>
          </a:p>
        </p:txBody>
      </p:sp>
      <p:sp>
        <p:nvSpPr>
          <p:cNvPr id="15" name="object 15"/>
          <p:cNvSpPr/>
          <p:nvPr/>
        </p:nvSpPr>
        <p:spPr>
          <a:xfrm>
            <a:off x="7103364" y="5817108"/>
            <a:ext cx="349250" cy="48895"/>
          </a:xfrm>
          <a:custGeom>
            <a:avLst/>
            <a:gdLst/>
            <a:ahLst/>
            <a:cxnLst/>
            <a:rect l="l" t="t" r="r" b="b"/>
            <a:pathLst>
              <a:path w="349250" h="48895">
                <a:moveTo>
                  <a:pt x="0" y="0"/>
                </a:moveTo>
                <a:lnTo>
                  <a:pt x="348995" y="0"/>
                </a:lnTo>
                <a:lnTo>
                  <a:pt x="348995" y="48767"/>
                </a:lnTo>
                <a:lnTo>
                  <a:pt x="0" y="48767"/>
                </a:lnTo>
                <a:lnTo>
                  <a:pt x="0" y="0"/>
                </a:lnTo>
                <a:close/>
              </a:path>
            </a:pathLst>
          </a:custGeom>
          <a:ln w="9143">
            <a:solidFill>
              <a:srgbClr val="BEBEBE"/>
            </a:solidFill>
          </a:ln>
        </p:spPr>
        <p:txBody>
          <a:bodyPr wrap="square" lIns="0" tIns="0" rIns="0" bIns="0" rtlCol="0"/>
          <a:lstStyle/>
          <a:p>
            <a:endParaRPr/>
          </a:p>
        </p:txBody>
      </p:sp>
      <p:sp>
        <p:nvSpPr>
          <p:cNvPr id="16" name="object 16"/>
          <p:cNvSpPr/>
          <p:nvPr/>
        </p:nvSpPr>
        <p:spPr>
          <a:xfrm>
            <a:off x="8046719" y="5148071"/>
            <a:ext cx="349250" cy="718185"/>
          </a:xfrm>
          <a:custGeom>
            <a:avLst/>
            <a:gdLst/>
            <a:ahLst/>
            <a:cxnLst/>
            <a:rect l="l" t="t" r="r" b="b"/>
            <a:pathLst>
              <a:path w="349250" h="718185">
                <a:moveTo>
                  <a:pt x="0" y="0"/>
                </a:moveTo>
                <a:lnTo>
                  <a:pt x="348996" y="0"/>
                </a:lnTo>
                <a:lnTo>
                  <a:pt x="348996" y="717803"/>
                </a:lnTo>
                <a:lnTo>
                  <a:pt x="0" y="717803"/>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8988552" y="3445764"/>
            <a:ext cx="349250" cy="2420620"/>
          </a:xfrm>
          <a:custGeom>
            <a:avLst/>
            <a:gdLst/>
            <a:ahLst/>
            <a:cxnLst/>
            <a:rect l="l" t="t" r="r" b="b"/>
            <a:pathLst>
              <a:path w="349250" h="2420620">
                <a:moveTo>
                  <a:pt x="0" y="0"/>
                </a:moveTo>
                <a:lnTo>
                  <a:pt x="348996" y="0"/>
                </a:lnTo>
                <a:lnTo>
                  <a:pt x="348996" y="2420112"/>
                </a:lnTo>
                <a:lnTo>
                  <a:pt x="0" y="2420112"/>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5690615" y="2307335"/>
            <a:ext cx="0" cy="3558540"/>
          </a:xfrm>
          <a:custGeom>
            <a:avLst/>
            <a:gdLst/>
            <a:ahLst/>
            <a:cxnLst/>
            <a:rect l="l" t="t" r="r" b="b"/>
            <a:pathLst>
              <a:path h="3558540">
                <a:moveTo>
                  <a:pt x="0" y="3558540"/>
                </a:moveTo>
                <a:lnTo>
                  <a:pt x="0" y="0"/>
                </a:lnTo>
              </a:path>
            </a:pathLst>
          </a:custGeom>
          <a:ln w="9144">
            <a:solidFill>
              <a:srgbClr val="666666"/>
            </a:solidFill>
          </a:ln>
        </p:spPr>
        <p:txBody>
          <a:bodyPr wrap="square" lIns="0" tIns="0" rIns="0" bIns="0" rtlCol="0"/>
          <a:lstStyle/>
          <a:p>
            <a:endParaRPr/>
          </a:p>
        </p:txBody>
      </p:sp>
      <p:sp>
        <p:nvSpPr>
          <p:cNvPr id="19" name="object 19"/>
          <p:cNvSpPr/>
          <p:nvPr/>
        </p:nvSpPr>
        <p:spPr>
          <a:xfrm>
            <a:off x="5690615" y="5865876"/>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20" name="object 20"/>
          <p:cNvSpPr/>
          <p:nvPr/>
        </p:nvSpPr>
        <p:spPr>
          <a:xfrm>
            <a:off x="5690615" y="5154167"/>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21" name="object 21"/>
          <p:cNvSpPr/>
          <p:nvPr/>
        </p:nvSpPr>
        <p:spPr>
          <a:xfrm>
            <a:off x="5690615" y="444245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22" name="object 22"/>
          <p:cNvSpPr/>
          <p:nvPr/>
        </p:nvSpPr>
        <p:spPr>
          <a:xfrm>
            <a:off x="5690615" y="373075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23" name="object 23"/>
          <p:cNvSpPr/>
          <p:nvPr/>
        </p:nvSpPr>
        <p:spPr>
          <a:xfrm>
            <a:off x="5690615" y="301904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24" name="object 24"/>
          <p:cNvSpPr/>
          <p:nvPr/>
        </p:nvSpPr>
        <p:spPr>
          <a:xfrm>
            <a:off x="5690615" y="230733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25" name="object 25"/>
          <p:cNvSpPr/>
          <p:nvPr/>
        </p:nvSpPr>
        <p:spPr>
          <a:xfrm>
            <a:off x="5690615" y="5865876"/>
            <a:ext cx="3769360" cy="0"/>
          </a:xfrm>
          <a:custGeom>
            <a:avLst/>
            <a:gdLst/>
            <a:ahLst/>
            <a:cxnLst/>
            <a:rect l="l" t="t" r="r" b="b"/>
            <a:pathLst>
              <a:path w="3769359">
                <a:moveTo>
                  <a:pt x="0" y="0"/>
                </a:moveTo>
                <a:lnTo>
                  <a:pt x="3768852" y="0"/>
                </a:lnTo>
              </a:path>
            </a:pathLst>
          </a:custGeom>
          <a:ln w="9144">
            <a:solidFill>
              <a:srgbClr val="666666"/>
            </a:solidFill>
          </a:ln>
        </p:spPr>
        <p:txBody>
          <a:bodyPr wrap="square" lIns="0" tIns="0" rIns="0" bIns="0" rtlCol="0"/>
          <a:lstStyle/>
          <a:p>
            <a:endParaRPr/>
          </a:p>
        </p:txBody>
      </p:sp>
      <p:sp>
        <p:nvSpPr>
          <p:cNvPr id="26" name="object 26"/>
          <p:cNvSpPr txBox="1"/>
          <p:nvPr/>
        </p:nvSpPr>
        <p:spPr>
          <a:xfrm>
            <a:off x="5237479" y="5742330"/>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27" name="object 27"/>
          <p:cNvSpPr txBox="1"/>
          <p:nvPr/>
        </p:nvSpPr>
        <p:spPr>
          <a:xfrm>
            <a:off x="5138673" y="503059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28" name="object 28"/>
          <p:cNvSpPr txBox="1"/>
          <p:nvPr/>
        </p:nvSpPr>
        <p:spPr>
          <a:xfrm>
            <a:off x="5138673" y="431888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29" name="object 29"/>
          <p:cNvSpPr txBox="1"/>
          <p:nvPr/>
        </p:nvSpPr>
        <p:spPr>
          <a:xfrm>
            <a:off x="5138673" y="360718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30" name="object 30"/>
          <p:cNvSpPr txBox="1"/>
          <p:nvPr/>
        </p:nvSpPr>
        <p:spPr>
          <a:xfrm>
            <a:off x="5138673" y="2895853"/>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31" name="object 31"/>
          <p:cNvSpPr txBox="1"/>
          <p:nvPr/>
        </p:nvSpPr>
        <p:spPr>
          <a:xfrm>
            <a:off x="5952490" y="597336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32" name="object 32"/>
          <p:cNvSpPr txBox="1"/>
          <p:nvPr/>
        </p:nvSpPr>
        <p:spPr>
          <a:xfrm>
            <a:off x="6894703" y="597336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33" name="object 33"/>
          <p:cNvSpPr txBox="1"/>
          <p:nvPr/>
        </p:nvSpPr>
        <p:spPr>
          <a:xfrm>
            <a:off x="7837169" y="597336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34" name="object 34"/>
          <p:cNvSpPr txBox="1"/>
          <p:nvPr/>
        </p:nvSpPr>
        <p:spPr>
          <a:xfrm>
            <a:off x="8779256" y="597336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35" name="object 35"/>
          <p:cNvSpPr/>
          <p:nvPr/>
        </p:nvSpPr>
        <p:spPr>
          <a:xfrm>
            <a:off x="7053071" y="2488692"/>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000099"/>
          </a:solidFill>
        </p:spPr>
        <p:txBody>
          <a:bodyPr wrap="square" lIns="0" tIns="0" rIns="0" bIns="0" rtlCol="0"/>
          <a:lstStyle/>
          <a:p>
            <a:endParaRPr/>
          </a:p>
        </p:txBody>
      </p:sp>
      <p:sp>
        <p:nvSpPr>
          <p:cNvPr id="36" name="object 36"/>
          <p:cNvSpPr/>
          <p:nvPr/>
        </p:nvSpPr>
        <p:spPr>
          <a:xfrm>
            <a:off x="7053071" y="2488692"/>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37" name="object 37"/>
          <p:cNvSpPr/>
          <p:nvPr/>
        </p:nvSpPr>
        <p:spPr>
          <a:xfrm>
            <a:off x="7053071" y="2811779"/>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99CC00"/>
          </a:solidFill>
        </p:spPr>
        <p:txBody>
          <a:bodyPr wrap="square" lIns="0" tIns="0" rIns="0" bIns="0" rtlCol="0"/>
          <a:lstStyle/>
          <a:p>
            <a:endParaRPr/>
          </a:p>
        </p:txBody>
      </p:sp>
      <p:sp>
        <p:nvSpPr>
          <p:cNvPr id="38" name="object 38"/>
          <p:cNvSpPr/>
          <p:nvPr/>
        </p:nvSpPr>
        <p:spPr>
          <a:xfrm>
            <a:off x="7053071" y="2811779"/>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39" name="object 39"/>
          <p:cNvSpPr txBox="1"/>
          <p:nvPr/>
        </p:nvSpPr>
        <p:spPr>
          <a:xfrm>
            <a:off x="7182104" y="2302946"/>
            <a:ext cx="1607185" cy="669290"/>
          </a:xfrm>
          <a:prstGeom prst="rect">
            <a:avLst/>
          </a:prstGeom>
        </p:spPr>
        <p:txBody>
          <a:bodyPr vert="horz" wrap="square" lIns="0" tIns="0" rIns="0" bIns="0" rtlCol="0">
            <a:spAutoFit/>
          </a:bodyPr>
          <a:lstStyle/>
          <a:p>
            <a:pPr marL="12700" marR="5080">
              <a:lnSpc>
                <a:spcPct val="151700"/>
              </a:lnSpc>
            </a:pPr>
            <a:r>
              <a:rPr sz="1400" spc="-5" dirty="0">
                <a:latin typeface="Univers for BP"/>
                <a:cs typeface="Univers for BP"/>
              </a:rPr>
              <a:t>Evolving</a:t>
            </a:r>
            <a:r>
              <a:rPr sz="1400" spc="-55" dirty="0">
                <a:latin typeface="Univers for BP"/>
                <a:cs typeface="Univers for BP"/>
              </a:rPr>
              <a:t> </a:t>
            </a:r>
            <a:r>
              <a:rPr sz="1400" spc="-5" dirty="0">
                <a:latin typeface="Univers for BP"/>
                <a:cs typeface="Univers for BP"/>
              </a:rPr>
              <a:t>transition  ICE</a:t>
            </a:r>
            <a:r>
              <a:rPr sz="1400" spc="-85" dirty="0">
                <a:latin typeface="Univers for BP"/>
                <a:cs typeface="Univers for BP"/>
              </a:rPr>
              <a:t> </a:t>
            </a:r>
            <a:r>
              <a:rPr sz="1400" spc="-5" dirty="0">
                <a:latin typeface="Univers for BP"/>
                <a:cs typeface="Univers for BP"/>
              </a:rPr>
              <a:t>ban</a:t>
            </a:r>
            <a:endParaRPr sz="1400">
              <a:latin typeface="Univers for BP"/>
              <a:cs typeface="Univers for BP"/>
            </a:endParaRPr>
          </a:p>
        </p:txBody>
      </p:sp>
      <p:sp>
        <p:nvSpPr>
          <p:cNvPr id="40" name="object 40"/>
          <p:cNvSpPr txBox="1">
            <a:spLocks noGrp="1"/>
          </p:cNvSpPr>
          <p:nvPr>
            <p:ph type="title"/>
          </p:nvPr>
        </p:nvSpPr>
        <p:spPr>
          <a:xfrm>
            <a:off x="491439" y="556386"/>
            <a:ext cx="8167370" cy="361950"/>
          </a:xfrm>
          <a:prstGeom prst="rect">
            <a:avLst/>
          </a:prstGeom>
        </p:spPr>
        <p:txBody>
          <a:bodyPr vert="horz" wrap="square" lIns="0" tIns="0" rIns="0" bIns="0" rtlCol="0">
            <a:spAutoFit/>
          </a:bodyPr>
          <a:lstStyle/>
          <a:p>
            <a:pPr marL="12700">
              <a:lnSpc>
                <a:spcPct val="100000"/>
              </a:lnSpc>
            </a:pPr>
            <a:r>
              <a:rPr spc="-5" dirty="0"/>
              <a:t>Alternative scenario: impact of faster growth in electric</a:t>
            </a:r>
            <a:r>
              <a:rPr spc="245" dirty="0"/>
              <a:t> </a:t>
            </a:r>
            <a:r>
              <a:rPr spc="-10" dirty="0"/>
              <a:t>cars…</a:t>
            </a:r>
          </a:p>
        </p:txBody>
      </p:sp>
      <p:sp>
        <p:nvSpPr>
          <p:cNvPr id="41" name="object 41"/>
          <p:cNvSpPr txBox="1"/>
          <p:nvPr/>
        </p:nvSpPr>
        <p:spPr>
          <a:xfrm>
            <a:off x="1789557" y="1136015"/>
            <a:ext cx="2450465" cy="572770"/>
          </a:xfrm>
          <a:prstGeom prst="rect">
            <a:avLst/>
          </a:prstGeom>
        </p:spPr>
        <p:txBody>
          <a:bodyPr vert="horz" wrap="square" lIns="0" tIns="0" rIns="0" bIns="0" rtlCol="0">
            <a:spAutoFit/>
          </a:bodyPr>
          <a:lstStyle/>
          <a:p>
            <a:pPr marL="12700" marR="5080" indent="68580">
              <a:lnSpc>
                <a:spcPct val="100000"/>
              </a:lnSpc>
            </a:pPr>
            <a:r>
              <a:rPr sz="1800" dirty="0">
                <a:latin typeface="Univers for BP"/>
                <a:cs typeface="Univers for BP"/>
              </a:rPr>
              <a:t>Electric car </a:t>
            </a:r>
            <a:r>
              <a:rPr sz="1800" spc="-5" dirty="0">
                <a:latin typeface="Univers for BP"/>
                <a:cs typeface="Univers for BP"/>
              </a:rPr>
              <a:t>sales </a:t>
            </a:r>
            <a:r>
              <a:rPr sz="1800" dirty="0">
                <a:latin typeface="Univers for BP"/>
                <a:cs typeface="Univers for BP"/>
              </a:rPr>
              <a:t>as a  share of total car</a:t>
            </a:r>
            <a:r>
              <a:rPr sz="1800" spc="-120" dirty="0">
                <a:latin typeface="Univers for BP"/>
                <a:cs typeface="Univers for BP"/>
              </a:rPr>
              <a:t> </a:t>
            </a:r>
            <a:r>
              <a:rPr sz="1800" dirty="0">
                <a:latin typeface="Univers for BP"/>
                <a:cs typeface="Univers for BP"/>
              </a:rPr>
              <a:t>sales</a:t>
            </a:r>
            <a:endParaRPr sz="1800">
              <a:latin typeface="Univers for BP"/>
              <a:cs typeface="Univers for BP"/>
            </a:endParaRPr>
          </a:p>
        </p:txBody>
      </p:sp>
      <p:sp>
        <p:nvSpPr>
          <p:cNvPr id="42" name="object 42"/>
          <p:cNvSpPr txBox="1"/>
          <p:nvPr/>
        </p:nvSpPr>
        <p:spPr>
          <a:xfrm>
            <a:off x="5039995" y="1599956"/>
            <a:ext cx="501015" cy="819785"/>
          </a:xfrm>
          <a:prstGeom prst="rect">
            <a:avLst/>
          </a:prstGeom>
        </p:spPr>
        <p:txBody>
          <a:bodyPr vert="horz" wrap="square" lIns="0" tIns="0" rIns="0" bIns="0" rtlCol="0">
            <a:spAutoFit/>
          </a:bodyPr>
          <a:lstStyle/>
          <a:p>
            <a:pPr marL="12700" marR="5080" indent="1905">
              <a:lnSpc>
                <a:spcPct val="186900"/>
              </a:lnSpc>
            </a:pPr>
            <a:r>
              <a:rPr sz="1400" b="0" dirty="0">
                <a:latin typeface="Univers for BP Light"/>
                <a:cs typeface="Univers for BP Light"/>
              </a:rPr>
              <a:t>Share  </a:t>
            </a:r>
            <a:r>
              <a:rPr sz="1400" b="0" spc="-5" dirty="0">
                <a:latin typeface="Univers for BP Light"/>
                <a:cs typeface="Univers for BP Light"/>
              </a:rPr>
              <a:t>100%</a:t>
            </a:r>
            <a:endParaRPr sz="1400">
              <a:latin typeface="Univers for BP Light"/>
              <a:cs typeface="Univers for BP Light"/>
            </a:endParaRPr>
          </a:p>
        </p:txBody>
      </p:sp>
      <p:sp>
        <p:nvSpPr>
          <p:cNvPr id="43" name="object 43"/>
          <p:cNvSpPr txBox="1"/>
          <p:nvPr/>
        </p:nvSpPr>
        <p:spPr>
          <a:xfrm>
            <a:off x="5907404" y="1142365"/>
            <a:ext cx="3213735" cy="572770"/>
          </a:xfrm>
          <a:prstGeom prst="rect">
            <a:avLst/>
          </a:prstGeom>
        </p:spPr>
        <p:txBody>
          <a:bodyPr vert="horz" wrap="square" lIns="0" tIns="0" rIns="0" bIns="0" rtlCol="0">
            <a:spAutoFit/>
          </a:bodyPr>
          <a:lstStyle/>
          <a:p>
            <a:pPr marL="413384" marR="5080" indent="-401320">
              <a:lnSpc>
                <a:spcPct val="100000"/>
              </a:lnSpc>
            </a:pPr>
            <a:r>
              <a:rPr sz="1800" spc="-5" dirty="0">
                <a:latin typeface="Univers for BP"/>
                <a:cs typeface="Univers for BP"/>
              </a:rPr>
              <a:t>Share </a:t>
            </a:r>
            <a:r>
              <a:rPr sz="1800" dirty="0">
                <a:latin typeface="Univers for BP"/>
                <a:cs typeface="Univers for BP"/>
              </a:rPr>
              <a:t>of total </a:t>
            </a:r>
            <a:r>
              <a:rPr sz="1800" spc="-5" dirty="0">
                <a:latin typeface="Univers for BP"/>
                <a:cs typeface="Univers for BP"/>
              </a:rPr>
              <a:t>passenger Vkm  powered </a:t>
            </a:r>
            <a:r>
              <a:rPr sz="1800" dirty="0">
                <a:latin typeface="Univers for BP"/>
                <a:cs typeface="Univers for BP"/>
              </a:rPr>
              <a:t>by</a:t>
            </a:r>
            <a:r>
              <a:rPr sz="1800" spc="-30" dirty="0">
                <a:latin typeface="Univers for BP"/>
                <a:cs typeface="Univers for BP"/>
              </a:rPr>
              <a:t> </a:t>
            </a:r>
            <a:r>
              <a:rPr sz="1800" spc="-5" dirty="0">
                <a:latin typeface="Univers for BP"/>
                <a:cs typeface="Univers for BP"/>
              </a:rPr>
              <a:t>electricity</a:t>
            </a:r>
            <a:endParaRPr sz="1800">
              <a:latin typeface="Univers for BP"/>
              <a:cs typeface="Univers for BP"/>
            </a:endParaRPr>
          </a:p>
        </p:txBody>
      </p:sp>
      <p:sp>
        <p:nvSpPr>
          <p:cNvPr id="44" name="object 44"/>
          <p:cNvSpPr/>
          <p:nvPr/>
        </p:nvSpPr>
        <p:spPr>
          <a:xfrm>
            <a:off x="6242303" y="2308860"/>
            <a:ext cx="0" cy="3531870"/>
          </a:xfrm>
          <a:custGeom>
            <a:avLst/>
            <a:gdLst/>
            <a:ahLst/>
            <a:cxnLst/>
            <a:rect l="l" t="t" r="r" b="b"/>
            <a:pathLst>
              <a:path h="3531870">
                <a:moveTo>
                  <a:pt x="0" y="0"/>
                </a:moveTo>
                <a:lnTo>
                  <a:pt x="0" y="3531476"/>
                </a:lnTo>
              </a:path>
            </a:pathLst>
          </a:custGeom>
          <a:ln w="9144">
            <a:solidFill>
              <a:srgbClr val="4D4D4D"/>
            </a:solidFill>
            <a:prstDash val="sysDash"/>
          </a:ln>
        </p:spPr>
        <p:txBody>
          <a:bodyPr wrap="square" lIns="0" tIns="0" rIns="0" bIns="0" rtlCol="0"/>
          <a:lstStyle/>
          <a:p>
            <a:endParaRPr/>
          </a:p>
        </p:txBody>
      </p:sp>
      <p:sp>
        <p:nvSpPr>
          <p:cNvPr id="45" name="object 45"/>
          <p:cNvSpPr/>
          <p:nvPr/>
        </p:nvSpPr>
        <p:spPr>
          <a:xfrm>
            <a:off x="1129283" y="2292095"/>
            <a:ext cx="0" cy="3571240"/>
          </a:xfrm>
          <a:custGeom>
            <a:avLst/>
            <a:gdLst/>
            <a:ahLst/>
            <a:cxnLst/>
            <a:rect l="l" t="t" r="r" b="b"/>
            <a:pathLst>
              <a:path h="3571240">
                <a:moveTo>
                  <a:pt x="0" y="3570731"/>
                </a:moveTo>
                <a:lnTo>
                  <a:pt x="0" y="0"/>
                </a:lnTo>
              </a:path>
            </a:pathLst>
          </a:custGeom>
          <a:ln w="9144">
            <a:solidFill>
              <a:srgbClr val="666666"/>
            </a:solidFill>
          </a:ln>
        </p:spPr>
        <p:txBody>
          <a:bodyPr wrap="square" lIns="0" tIns="0" rIns="0" bIns="0" rtlCol="0"/>
          <a:lstStyle/>
          <a:p>
            <a:endParaRPr/>
          </a:p>
        </p:txBody>
      </p:sp>
      <p:sp>
        <p:nvSpPr>
          <p:cNvPr id="46" name="object 46"/>
          <p:cNvSpPr/>
          <p:nvPr/>
        </p:nvSpPr>
        <p:spPr>
          <a:xfrm>
            <a:off x="1129283" y="58628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7" name="object 47"/>
          <p:cNvSpPr/>
          <p:nvPr/>
        </p:nvSpPr>
        <p:spPr>
          <a:xfrm>
            <a:off x="1129283" y="514807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8" name="object 48"/>
          <p:cNvSpPr/>
          <p:nvPr/>
        </p:nvSpPr>
        <p:spPr>
          <a:xfrm>
            <a:off x="1129283" y="44348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9" name="object 49"/>
          <p:cNvSpPr/>
          <p:nvPr/>
        </p:nvSpPr>
        <p:spPr>
          <a:xfrm>
            <a:off x="1129283" y="372008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0" name="object 50"/>
          <p:cNvSpPr/>
          <p:nvPr/>
        </p:nvSpPr>
        <p:spPr>
          <a:xfrm>
            <a:off x="1129283" y="300685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1" name="object 51"/>
          <p:cNvSpPr/>
          <p:nvPr/>
        </p:nvSpPr>
        <p:spPr>
          <a:xfrm>
            <a:off x="1129283" y="229209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2" name="object 52"/>
          <p:cNvSpPr/>
          <p:nvPr/>
        </p:nvSpPr>
        <p:spPr>
          <a:xfrm>
            <a:off x="1129283" y="5862828"/>
            <a:ext cx="3740150" cy="0"/>
          </a:xfrm>
          <a:custGeom>
            <a:avLst/>
            <a:gdLst/>
            <a:ahLst/>
            <a:cxnLst/>
            <a:rect l="l" t="t" r="r" b="b"/>
            <a:pathLst>
              <a:path w="3740150">
                <a:moveTo>
                  <a:pt x="0" y="0"/>
                </a:moveTo>
                <a:lnTo>
                  <a:pt x="3739895" y="0"/>
                </a:lnTo>
              </a:path>
            </a:pathLst>
          </a:custGeom>
          <a:ln w="9144">
            <a:solidFill>
              <a:srgbClr val="666666"/>
            </a:solidFill>
          </a:ln>
        </p:spPr>
        <p:txBody>
          <a:bodyPr wrap="square" lIns="0" tIns="0" rIns="0" bIns="0" rtlCol="0"/>
          <a:lstStyle/>
          <a:p>
            <a:endParaRPr/>
          </a:p>
        </p:txBody>
      </p:sp>
      <p:sp>
        <p:nvSpPr>
          <p:cNvPr id="53" name="object 53"/>
          <p:cNvSpPr/>
          <p:nvPr/>
        </p:nvSpPr>
        <p:spPr>
          <a:xfrm>
            <a:off x="1440941" y="4961382"/>
            <a:ext cx="3116580" cy="876300"/>
          </a:xfrm>
          <a:custGeom>
            <a:avLst/>
            <a:gdLst/>
            <a:ahLst/>
            <a:cxnLst/>
            <a:rect l="l" t="t" r="r" b="b"/>
            <a:pathLst>
              <a:path w="3116579" h="876300">
                <a:moveTo>
                  <a:pt x="0" y="876300"/>
                </a:moveTo>
                <a:lnTo>
                  <a:pt x="623316" y="819912"/>
                </a:lnTo>
                <a:lnTo>
                  <a:pt x="1246632" y="714756"/>
                </a:lnTo>
                <a:lnTo>
                  <a:pt x="1869948" y="480060"/>
                </a:lnTo>
                <a:lnTo>
                  <a:pt x="2493264" y="239268"/>
                </a:lnTo>
                <a:lnTo>
                  <a:pt x="3116580" y="0"/>
                </a:lnTo>
              </a:path>
            </a:pathLst>
          </a:custGeom>
          <a:ln w="28956">
            <a:solidFill>
              <a:srgbClr val="000099"/>
            </a:solidFill>
          </a:ln>
        </p:spPr>
        <p:txBody>
          <a:bodyPr wrap="square" lIns="0" tIns="0" rIns="0" bIns="0" rtlCol="0"/>
          <a:lstStyle/>
          <a:p>
            <a:endParaRPr/>
          </a:p>
        </p:txBody>
      </p:sp>
      <p:sp>
        <p:nvSpPr>
          <p:cNvPr id="54" name="object 54"/>
          <p:cNvSpPr/>
          <p:nvPr/>
        </p:nvSpPr>
        <p:spPr>
          <a:xfrm>
            <a:off x="2021204" y="5738139"/>
            <a:ext cx="88900" cy="88900"/>
          </a:xfrm>
          <a:custGeom>
            <a:avLst/>
            <a:gdLst/>
            <a:ahLst/>
            <a:cxnLst/>
            <a:rect l="l" t="t" r="r" b="b"/>
            <a:pathLst>
              <a:path w="88900" h="88900">
                <a:moveTo>
                  <a:pt x="44195" y="0"/>
                </a:moveTo>
                <a:lnTo>
                  <a:pt x="27003" y="3473"/>
                </a:lnTo>
                <a:lnTo>
                  <a:pt x="12954" y="12944"/>
                </a:lnTo>
                <a:lnTo>
                  <a:pt x="3476" y="26992"/>
                </a:lnTo>
                <a:lnTo>
                  <a:pt x="0" y="44196"/>
                </a:lnTo>
                <a:lnTo>
                  <a:pt x="3476" y="61399"/>
                </a:lnTo>
                <a:lnTo>
                  <a:pt x="12954" y="75447"/>
                </a:lnTo>
                <a:lnTo>
                  <a:pt x="27003" y="84918"/>
                </a:lnTo>
                <a:lnTo>
                  <a:pt x="44195" y="88391"/>
                </a:lnTo>
                <a:lnTo>
                  <a:pt x="61442" y="84918"/>
                </a:lnTo>
                <a:lnTo>
                  <a:pt x="75485" y="75447"/>
                </a:lnTo>
                <a:lnTo>
                  <a:pt x="84933" y="61399"/>
                </a:lnTo>
                <a:lnTo>
                  <a:pt x="88392" y="44196"/>
                </a:lnTo>
                <a:lnTo>
                  <a:pt x="84933" y="26992"/>
                </a:lnTo>
                <a:lnTo>
                  <a:pt x="75485" y="12944"/>
                </a:lnTo>
                <a:lnTo>
                  <a:pt x="61442" y="3473"/>
                </a:lnTo>
                <a:lnTo>
                  <a:pt x="44195" y="0"/>
                </a:lnTo>
                <a:close/>
              </a:path>
            </a:pathLst>
          </a:custGeom>
          <a:solidFill>
            <a:srgbClr val="000099"/>
          </a:solidFill>
        </p:spPr>
        <p:txBody>
          <a:bodyPr wrap="square" lIns="0" tIns="0" rIns="0" bIns="0" rtlCol="0"/>
          <a:lstStyle/>
          <a:p>
            <a:endParaRPr/>
          </a:p>
        </p:txBody>
      </p:sp>
      <p:sp>
        <p:nvSpPr>
          <p:cNvPr id="55" name="object 55"/>
          <p:cNvSpPr/>
          <p:nvPr/>
        </p:nvSpPr>
        <p:spPr>
          <a:xfrm>
            <a:off x="2021204" y="5738139"/>
            <a:ext cx="88900" cy="88900"/>
          </a:xfrm>
          <a:custGeom>
            <a:avLst/>
            <a:gdLst/>
            <a:ahLst/>
            <a:cxnLst/>
            <a:rect l="l" t="t" r="r" b="b"/>
            <a:pathLst>
              <a:path w="88900" h="88900">
                <a:moveTo>
                  <a:pt x="88392" y="44196"/>
                </a:moveTo>
                <a:lnTo>
                  <a:pt x="84933" y="61399"/>
                </a:lnTo>
                <a:lnTo>
                  <a:pt x="75485" y="75447"/>
                </a:lnTo>
                <a:lnTo>
                  <a:pt x="61442" y="84918"/>
                </a:lnTo>
                <a:lnTo>
                  <a:pt x="44195" y="88391"/>
                </a:lnTo>
                <a:lnTo>
                  <a:pt x="27003" y="84918"/>
                </a:lnTo>
                <a:lnTo>
                  <a:pt x="12954" y="75447"/>
                </a:lnTo>
                <a:lnTo>
                  <a:pt x="3476" y="61399"/>
                </a:lnTo>
                <a:lnTo>
                  <a:pt x="0" y="44196"/>
                </a:lnTo>
                <a:lnTo>
                  <a:pt x="3476" y="26992"/>
                </a:lnTo>
                <a:lnTo>
                  <a:pt x="12954" y="12944"/>
                </a:lnTo>
                <a:lnTo>
                  <a:pt x="27003" y="3473"/>
                </a:lnTo>
                <a:lnTo>
                  <a:pt x="44195" y="0"/>
                </a:lnTo>
                <a:lnTo>
                  <a:pt x="61442" y="3473"/>
                </a:lnTo>
                <a:lnTo>
                  <a:pt x="75485" y="12944"/>
                </a:lnTo>
                <a:lnTo>
                  <a:pt x="84933" y="26992"/>
                </a:lnTo>
                <a:lnTo>
                  <a:pt x="88392" y="44196"/>
                </a:lnTo>
                <a:close/>
              </a:path>
            </a:pathLst>
          </a:custGeom>
          <a:ln w="6096">
            <a:solidFill>
              <a:srgbClr val="000099"/>
            </a:solidFill>
          </a:ln>
        </p:spPr>
        <p:txBody>
          <a:bodyPr wrap="square" lIns="0" tIns="0" rIns="0" bIns="0" rtlCol="0"/>
          <a:lstStyle/>
          <a:p>
            <a:endParaRPr/>
          </a:p>
        </p:txBody>
      </p:sp>
      <p:sp>
        <p:nvSpPr>
          <p:cNvPr id="56" name="object 56"/>
          <p:cNvSpPr/>
          <p:nvPr/>
        </p:nvSpPr>
        <p:spPr>
          <a:xfrm>
            <a:off x="2644520" y="5632983"/>
            <a:ext cx="88900" cy="88900"/>
          </a:xfrm>
          <a:custGeom>
            <a:avLst/>
            <a:gdLst/>
            <a:ahLst/>
            <a:cxnLst/>
            <a:rect l="l" t="t" r="r" b="b"/>
            <a:pathLst>
              <a:path w="88900" h="88900">
                <a:moveTo>
                  <a:pt x="44196" y="0"/>
                </a:moveTo>
                <a:lnTo>
                  <a:pt x="27003" y="3473"/>
                </a:lnTo>
                <a:lnTo>
                  <a:pt x="12954" y="12944"/>
                </a:lnTo>
                <a:lnTo>
                  <a:pt x="3476" y="26992"/>
                </a:lnTo>
                <a:lnTo>
                  <a:pt x="0" y="44195"/>
                </a:lnTo>
                <a:lnTo>
                  <a:pt x="3476" y="61399"/>
                </a:lnTo>
                <a:lnTo>
                  <a:pt x="12953" y="75447"/>
                </a:lnTo>
                <a:lnTo>
                  <a:pt x="27003" y="84918"/>
                </a:lnTo>
                <a:lnTo>
                  <a:pt x="44196" y="88391"/>
                </a:lnTo>
                <a:lnTo>
                  <a:pt x="61442" y="84918"/>
                </a:lnTo>
                <a:lnTo>
                  <a:pt x="75485" y="75447"/>
                </a:lnTo>
                <a:lnTo>
                  <a:pt x="84933" y="61399"/>
                </a:lnTo>
                <a:lnTo>
                  <a:pt x="88392" y="44195"/>
                </a:lnTo>
                <a:lnTo>
                  <a:pt x="84933" y="26992"/>
                </a:lnTo>
                <a:lnTo>
                  <a:pt x="75485" y="12944"/>
                </a:lnTo>
                <a:lnTo>
                  <a:pt x="61442" y="3473"/>
                </a:lnTo>
                <a:lnTo>
                  <a:pt x="44196" y="0"/>
                </a:lnTo>
                <a:close/>
              </a:path>
            </a:pathLst>
          </a:custGeom>
          <a:solidFill>
            <a:srgbClr val="000099"/>
          </a:solidFill>
        </p:spPr>
        <p:txBody>
          <a:bodyPr wrap="square" lIns="0" tIns="0" rIns="0" bIns="0" rtlCol="0"/>
          <a:lstStyle/>
          <a:p>
            <a:endParaRPr/>
          </a:p>
        </p:txBody>
      </p:sp>
      <p:sp>
        <p:nvSpPr>
          <p:cNvPr id="57" name="object 57"/>
          <p:cNvSpPr/>
          <p:nvPr/>
        </p:nvSpPr>
        <p:spPr>
          <a:xfrm>
            <a:off x="2644520" y="5632983"/>
            <a:ext cx="88900" cy="88900"/>
          </a:xfrm>
          <a:custGeom>
            <a:avLst/>
            <a:gdLst/>
            <a:ahLst/>
            <a:cxnLst/>
            <a:rect l="l" t="t" r="r" b="b"/>
            <a:pathLst>
              <a:path w="88900" h="88900">
                <a:moveTo>
                  <a:pt x="88392" y="44195"/>
                </a:moveTo>
                <a:lnTo>
                  <a:pt x="84933" y="61399"/>
                </a:lnTo>
                <a:lnTo>
                  <a:pt x="75485" y="75447"/>
                </a:lnTo>
                <a:lnTo>
                  <a:pt x="61442" y="84918"/>
                </a:lnTo>
                <a:lnTo>
                  <a:pt x="44196" y="88391"/>
                </a:lnTo>
                <a:lnTo>
                  <a:pt x="27003" y="84918"/>
                </a:lnTo>
                <a:lnTo>
                  <a:pt x="12953" y="75447"/>
                </a:lnTo>
                <a:lnTo>
                  <a:pt x="3476" y="61399"/>
                </a:lnTo>
                <a:lnTo>
                  <a:pt x="0" y="44195"/>
                </a:lnTo>
                <a:lnTo>
                  <a:pt x="3476" y="26992"/>
                </a:lnTo>
                <a:lnTo>
                  <a:pt x="12954" y="12944"/>
                </a:lnTo>
                <a:lnTo>
                  <a:pt x="27003" y="3473"/>
                </a:lnTo>
                <a:lnTo>
                  <a:pt x="44196" y="0"/>
                </a:lnTo>
                <a:lnTo>
                  <a:pt x="61442" y="3473"/>
                </a:lnTo>
                <a:lnTo>
                  <a:pt x="75485" y="12944"/>
                </a:lnTo>
                <a:lnTo>
                  <a:pt x="84933" y="26992"/>
                </a:lnTo>
                <a:lnTo>
                  <a:pt x="88392" y="44195"/>
                </a:lnTo>
                <a:close/>
              </a:path>
            </a:pathLst>
          </a:custGeom>
          <a:ln w="6096">
            <a:solidFill>
              <a:srgbClr val="000099"/>
            </a:solidFill>
          </a:ln>
        </p:spPr>
        <p:txBody>
          <a:bodyPr wrap="square" lIns="0" tIns="0" rIns="0" bIns="0" rtlCol="0"/>
          <a:lstStyle/>
          <a:p>
            <a:endParaRPr/>
          </a:p>
        </p:txBody>
      </p:sp>
      <p:sp>
        <p:nvSpPr>
          <p:cNvPr id="58" name="object 58"/>
          <p:cNvSpPr/>
          <p:nvPr/>
        </p:nvSpPr>
        <p:spPr>
          <a:xfrm>
            <a:off x="3267836" y="5396738"/>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442" y="84915"/>
                </a:lnTo>
                <a:lnTo>
                  <a:pt x="75485" y="75438"/>
                </a:lnTo>
                <a:lnTo>
                  <a:pt x="84933" y="61388"/>
                </a:lnTo>
                <a:lnTo>
                  <a:pt x="88391" y="44196"/>
                </a:lnTo>
                <a:lnTo>
                  <a:pt x="84933" y="27003"/>
                </a:lnTo>
                <a:lnTo>
                  <a:pt x="75485" y="12954"/>
                </a:lnTo>
                <a:lnTo>
                  <a:pt x="61442" y="3476"/>
                </a:lnTo>
                <a:lnTo>
                  <a:pt x="44196" y="0"/>
                </a:lnTo>
                <a:close/>
              </a:path>
            </a:pathLst>
          </a:custGeom>
          <a:solidFill>
            <a:srgbClr val="000099"/>
          </a:solidFill>
        </p:spPr>
        <p:txBody>
          <a:bodyPr wrap="square" lIns="0" tIns="0" rIns="0" bIns="0" rtlCol="0"/>
          <a:lstStyle/>
          <a:p>
            <a:endParaRPr/>
          </a:p>
        </p:txBody>
      </p:sp>
      <p:sp>
        <p:nvSpPr>
          <p:cNvPr id="59" name="object 59"/>
          <p:cNvSpPr/>
          <p:nvPr/>
        </p:nvSpPr>
        <p:spPr>
          <a:xfrm>
            <a:off x="3267836" y="5396738"/>
            <a:ext cx="88900" cy="88900"/>
          </a:xfrm>
          <a:custGeom>
            <a:avLst/>
            <a:gdLst/>
            <a:ahLst/>
            <a:cxnLst/>
            <a:rect l="l" t="t" r="r" b="b"/>
            <a:pathLst>
              <a:path w="88900" h="88900">
                <a:moveTo>
                  <a:pt x="88391" y="44196"/>
                </a:moveTo>
                <a:lnTo>
                  <a:pt x="84933" y="61388"/>
                </a:lnTo>
                <a:lnTo>
                  <a:pt x="75485" y="75438"/>
                </a:lnTo>
                <a:lnTo>
                  <a:pt x="61442" y="84915"/>
                </a:lnTo>
                <a:lnTo>
                  <a:pt x="44196" y="88392"/>
                </a:lnTo>
                <a:lnTo>
                  <a:pt x="27003" y="84915"/>
                </a:lnTo>
                <a:lnTo>
                  <a:pt x="12954" y="75437"/>
                </a:lnTo>
                <a:lnTo>
                  <a:pt x="3476" y="61388"/>
                </a:lnTo>
                <a:lnTo>
                  <a:pt x="0" y="44196"/>
                </a:lnTo>
                <a:lnTo>
                  <a:pt x="3476" y="27003"/>
                </a:lnTo>
                <a:lnTo>
                  <a:pt x="12953" y="12953"/>
                </a:lnTo>
                <a:lnTo>
                  <a:pt x="27003" y="3476"/>
                </a:lnTo>
                <a:lnTo>
                  <a:pt x="44196" y="0"/>
                </a:lnTo>
                <a:lnTo>
                  <a:pt x="61442" y="3476"/>
                </a:lnTo>
                <a:lnTo>
                  <a:pt x="75485" y="12954"/>
                </a:lnTo>
                <a:lnTo>
                  <a:pt x="84933" y="27003"/>
                </a:lnTo>
                <a:lnTo>
                  <a:pt x="88391" y="44196"/>
                </a:lnTo>
                <a:close/>
              </a:path>
            </a:pathLst>
          </a:custGeom>
          <a:ln w="6096">
            <a:solidFill>
              <a:srgbClr val="000099"/>
            </a:solidFill>
          </a:ln>
        </p:spPr>
        <p:txBody>
          <a:bodyPr wrap="square" lIns="0" tIns="0" rIns="0" bIns="0" rtlCol="0"/>
          <a:lstStyle/>
          <a:p>
            <a:endParaRPr/>
          </a:p>
        </p:txBody>
      </p:sp>
      <p:sp>
        <p:nvSpPr>
          <p:cNvPr id="60" name="object 60"/>
          <p:cNvSpPr/>
          <p:nvPr/>
        </p:nvSpPr>
        <p:spPr>
          <a:xfrm>
            <a:off x="3891153" y="515747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442" y="84915"/>
                </a:lnTo>
                <a:lnTo>
                  <a:pt x="75485" y="75437"/>
                </a:lnTo>
                <a:lnTo>
                  <a:pt x="84933" y="61388"/>
                </a:lnTo>
                <a:lnTo>
                  <a:pt x="88392" y="44195"/>
                </a:lnTo>
                <a:lnTo>
                  <a:pt x="84933" y="27003"/>
                </a:lnTo>
                <a:lnTo>
                  <a:pt x="75485" y="12953"/>
                </a:lnTo>
                <a:lnTo>
                  <a:pt x="61442" y="3476"/>
                </a:lnTo>
                <a:lnTo>
                  <a:pt x="44196" y="0"/>
                </a:lnTo>
                <a:close/>
              </a:path>
            </a:pathLst>
          </a:custGeom>
          <a:solidFill>
            <a:srgbClr val="000099"/>
          </a:solidFill>
        </p:spPr>
        <p:txBody>
          <a:bodyPr wrap="square" lIns="0" tIns="0" rIns="0" bIns="0" rtlCol="0"/>
          <a:lstStyle/>
          <a:p>
            <a:endParaRPr/>
          </a:p>
        </p:txBody>
      </p:sp>
      <p:sp>
        <p:nvSpPr>
          <p:cNvPr id="61" name="object 61"/>
          <p:cNvSpPr/>
          <p:nvPr/>
        </p:nvSpPr>
        <p:spPr>
          <a:xfrm>
            <a:off x="3891153" y="5157470"/>
            <a:ext cx="88900" cy="88900"/>
          </a:xfrm>
          <a:custGeom>
            <a:avLst/>
            <a:gdLst/>
            <a:ahLst/>
            <a:cxnLst/>
            <a:rect l="l" t="t" r="r" b="b"/>
            <a:pathLst>
              <a:path w="88900" h="88900">
                <a:moveTo>
                  <a:pt x="88392" y="44195"/>
                </a:moveTo>
                <a:lnTo>
                  <a:pt x="84933" y="61388"/>
                </a:lnTo>
                <a:lnTo>
                  <a:pt x="75485" y="75437"/>
                </a:lnTo>
                <a:lnTo>
                  <a:pt x="61442" y="84915"/>
                </a:lnTo>
                <a:lnTo>
                  <a:pt x="44196" y="88391"/>
                </a:lnTo>
                <a:lnTo>
                  <a:pt x="27003" y="84915"/>
                </a:lnTo>
                <a:lnTo>
                  <a:pt x="12954" y="75437"/>
                </a:lnTo>
                <a:lnTo>
                  <a:pt x="3476" y="61388"/>
                </a:lnTo>
                <a:lnTo>
                  <a:pt x="0" y="44195"/>
                </a:lnTo>
                <a:lnTo>
                  <a:pt x="3476" y="27003"/>
                </a:lnTo>
                <a:lnTo>
                  <a:pt x="12953" y="12953"/>
                </a:lnTo>
                <a:lnTo>
                  <a:pt x="27003" y="3476"/>
                </a:lnTo>
                <a:lnTo>
                  <a:pt x="44196" y="0"/>
                </a:lnTo>
                <a:lnTo>
                  <a:pt x="61442" y="3476"/>
                </a:lnTo>
                <a:lnTo>
                  <a:pt x="75485" y="12953"/>
                </a:lnTo>
                <a:lnTo>
                  <a:pt x="84933" y="27003"/>
                </a:lnTo>
                <a:lnTo>
                  <a:pt x="88392" y="44195"/>
                </a:lnTo>
                <a:close/>
              </a:path>
            </a:pathLst>
          </a:custGeom>
          <a:ln w="6096">
            <a:solidFill>
              <a:srgbClr val="000099"/>
            </a:solidFill>
          </a:ln>
        </p:spPr>
        <p:txBody>
          <a:bodyPr wrap="square" lIns="0" tIns="0" rIns="0" bIns="0" rtlCol="0"/>
          <a:lstStyle/>
          <a:p>
            <a:endParaRPr/>
          </a:p>
        </p:txBody>
      </p:sp>
      <p:sp>
        <p:nvSpPr>
          <p:cNvPr id="62" name="object 62"/>
          <p:cNvSpPr/>
          <p:nvPr/>
        </p:nvSpPr>
        <p:spPr>
          <a:xfrm>
            <a:off x="4514469" y="4916678"/>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442" y="84915"/>
                </a:lnTo>
                <a:lnTo>
                  <a:pt x="75485" y="75437"/>
                </a:lnTo>
                <a:lnTo>
                  <a:pt x="84933" y="61388"/>
                </a:lnTo>
                <a:lnTo>
                  <a:pt x="88391" y="44196"/>
                </a:lnTo>
                <a:lnTo>
                  <a:pt x="84933" y="27003"/>
                </a:lnTo>
                <a:lnTo>
                  <a:pt x="75485" y="12954"/>
                </a:lnTo>
                <a:lnTo>
                  <a:pt x="61442" y="3476"/>
                </a:lnTo>
                <a:lnTo>
                  <a:pt x="44195" y="0"/>
                </a:lnTo>
                <a:close/>
              </a:path>
            </a:pathLst>
          </a:custGeom>
          <a:solidFill>
            <a:srgbClr val="000099"/>
          </a:solidFill>
        </p:spPr>
        <p:txBody>
          <a:bodyPr wrap="square" lIns="0" tIns="0" rIns="0" bIns="0" rtlCol="0"/>
          <a:lstStyle/>
          <a:p>
            <a:endParaRPr/>
          </a:p>
        </p:txBody>
      </p:sp>
      <p:sp>
        <p:nvSpPr>
          <p:cNvPr id="63" name="object 63"/>
          <p:cNvSpPr/>
          <p:nvPr/>
        </p:nvSpPr>
        <p:spPr>
          <a:xfrm>
            <a:off x="4514469" y="4916678"/>
            <a:ext cx="88900" cy="88900"/>
          </a:xfrm>
          <a:custGeom>
            <a:avLst/>
            <a:gdLst/>
            <a:ahLst/>
            <a:cxnLst/>
            <a:rect l="l" t="t" r="r" b="b"/>
            <a:pathLst>
              <a:path w="88900" h="88900">
                <a:moveTo>
                  <a:pt x="88391" y="44196"/>
                </a:moveTo>
                <a:lnTo>
                  <a:pt x="84933" y="61388"/>
                </a:lnTo>
                <a:lnTo>
                  <a:pt x="75485" y="75437"/>
                </a:lnTo>
                <a:lnTo>
                  <a:pt x="61442" y="84915"/>
                </a:lnTo>
                <a:lnTo>
                  <a:pt x="44195" y="88392"/>
                </a:lnTo>
                <a:lnTo>
                  <a:pt x="27003" y="84915"/>
                </a:lnTo>
                <a:lnTo>
                  <a:pt x="12953" y="75437"/>
                </a:lnTo>
                <a:lnTo>
                  <a:pt x="3476" y="61388"/>
                </a:lnTo>
                <a:lnTo>
                  <a:pt x="0" y="44196"/>
                </a:lnTo>
                <a:lnTo>
                  <a:pt x="3476" y="27003"/>
                </a:lnTo>
                <a:lnTo>
                  <a:pt x="12953" y="12953"/>
                </a:lnTo>
                <a:lnTo>
                  <a:pt x="27003" y="3476"/>
                </a:lnTo>
                <a:lnTo>
                  <a:pt x="44195" y="0"/>
                </a:lnTo>
                <a:lnTo>
                  <a:pt x="61442" y="3476"/>
                </a:lnTo>
                <a:lnTo>
                  <a:pt x="75485" y="12954"/>
                </a:lnTo>
                <a:lnTo>
                  <a:pt x="84933" y="27003"/>
                </a:lnTo>
                <a:lnTo>
                  <a:pt x="88391" y="44196"/>
                </a:lnTo>
                <a:close/>
              </a:path>
            </a:pathLst>
          </a:custGeom>
          <a:ln w="6096">
            <a:solidFill>
              <a:srgbClr val="000099"/>
            </a:solidFill>
          </a:ln>
        </p:spPr>
        <p:txBody>
          <a:bodyPr wrap="square" lIns="0" tIns="0" rIns="0" bIns="0" rtlCol="0"/>
          <a:lstStyle/>
          <a:p>
            <a:endParaRPr/>
          </a:p>
        </p:txBody>
      </p:sp>
      <p:sp>
        <p:nvSpPr>
          <p:cNvPr id="64" name="object 64"/>
          <p:cNvSpPr/>
          <p:nvPr/>
        </p:nvSpPr>
        <p:spPr>
          <a:xfrm>
            <a:off x="1440941" y="2291333"/>
            <a:ext cx="3116580" cy="3546475"/>
          </a:xfrm>
          <a:custGeom>
            <a:avLst/>
            <a:gdLst/>
            <a:ahLst/>
            <a:cxnLst/>
            <a:rect l="l" t="t" r="r" b="b"/>
            <a:pathLst>
              <a:path w="3116579" h="3546475">
                <a:moveTo>
                  <a:pt x="0" y="3546348"/>
                </a:moveTo>
                <a:lnTo>
                  <a:pt x="623316" y="3489959"/>
                </a:lnTo>
                <a:lnTo>
                  <a:pt x="1246632" y="3148584"/>
                </a:lnTo>
                <a:lnTo>
                  <a:pt x="1869948" y="2339340"/>
                </a:lnTo>
                <a:lnTo>
                  <a:pt x="2493264" y="1275588"/>
                </a:lnTo>
                <a:lnTo>
                  <a:pt x="3116580" y="0"/>
                </a:lnTo>
              </a:path>
            </a:pathLst>
          </a:custGeom>
          <a:ln w="28956">
            <a:solidFill>
              <a:srgbClr val="99CC00"/>
            </a:solidFill>
          </a:ln>
        </p:spPr>
        <p:txBody>
          <a:bodyPr wrap="square" lIns="0" tIns="0" rIns="0" bIns="0" rtlCol="0"/>
          <a:lstStyle/>
          <a:p>
            <a:endParaRPr/>
          </a:p>
        </p:txBody>
      </p:sp>
      <p:sp>
        <p:nvSpPr>
          <p:cNvPr id="65" name="object 65"/>
          <p:cNvSpPr/>
          <p:nvPr/>
        </p:nvSpPr>
        <p:spPr>
          <a:xfrm>
            <a:off x="2021204" y="5738139"/>
            <a:ext cx="88900" cy="88900"/>
          </a:xfrm>
          <a:custGeom>
            <a:avLst/>
            <a:gdLst/>
            <a:ahLst/>
            <a:cxnLst/>
            <a:rect l="l" t="t" r="r" b="b"/>
            <a:pathLst>
              <a:path w="88900" h="88900">
                <a:moveTo>
                  <a:pt x="44195" y="0"/>
                </a:moveTo>
                <a:lnTo>
                  <a:pt x="27003" y="3473"/>
                </a:lnTo>
                <a:lnTo>
                  <a:pt x="12954" y="12944"/>
                </a:lnTo>
                <a:lnTo>
                  <a:pt x="3476" y="26992"/>
                </a:lnTo>
                <a:lnTo>
                  <a:pt x="0" y="44196"/>
                </a:lnTo>
                <a:lnTo>
                  <a:pt x="3476" y="61399"/>
                </a:lnTo>
                <a:lnTo>
                  <a:pt x="12954" y="75447"/>
                </a:lnTo>
                <a:lnTo>
                  <a:pt x="27003" y="84918"/>
                </a:lnTo>
                <a:lnTo>
                  <a:pt x="44195" y="88391"/>
                </a:lnTo>
                <a:lnTo>
                  <a:pt x="61442" y="84918"/>
                </a:lnTo>
                <a:lnTo>
                  <a:pt x="75485" y="75447"/>
                </a:lnTo>
                <a:lnTo>
                  <a:pt x="84933" y="61399"/>
                </a:lnTo>
                <a:lnTo>
                  <a:pt x="88392" y="44196"/>
                </a:lnTo>
                <a:lnTo>
                  <a:pt x="84933" y="26992"/>
                </a:lnTo>
                <a:lnTo>
                  <a:pt x="75485" y="12944"/>
                </a:lnTo>
                <a:lnTo>
                  <a:pt x="61442" y="3473"/>
                </a:lnTo>
                <a:lnTo>
                  <a:pt x="44195" y="0"/>
                </a:lnTo>
                <a:close/>
              </a:path>
            </a:pathLst>
          </a:custGeom>
          <a:solidFill>
            <a:srgbClr val="99CC00"/>
          </a:solidFill>
        </p:spPr>
        <p:txBody>
          <a:bodyPr wrap="square" lIns="0" tIns="0" rIns="0" bIns="0" rtlCol="0"/>
          <a:lstStyle/>
          <a:p>
            <a:endParaRPr/>
          </a:p>
        </p:txBody>
      </p:sp>
      <p:sp>
        <p:nvSpPr>
          <p:cNvPr id="66" name="object 66"/>
          <p:cNvSpPr/>
          <p:nvPr/>
        </p:nvSpPr>
        <p:spPr>
          <a:xfrm>
            <a:off x="2021204" y="5738139"/>
            <a:ext cx="88900" cy="88900"/>
          </a:xfrm>
          <a:custGeom>
            <a:avLst/>
            <a:gdLst/>
            <a:ahLst/>
            <a:cxnLst/>
            <a:rect l="l" t="t" r="r" b="b"/>
            <a:pathLst>
              <a:path w="88900" h="88900">
                <a:moveTo>
                  <a:pt x="88392" y="44196"/>
                </a:moveTo>
                <a:lnTo>
                  <a:pt x="84933" y="61399"/>
                </a:lnTo>
                <a:lnTo>
                  <a:pt x="75485" y="75447"/>
                </a:lnTo>
                <a:lnTo>
                  <a:pt x="61442" y="84918"/>
                </a:lnTo>
                <a:lnTo>
                  <a:pt x="44195" y="88391"/>
                </a:lnTo>
                <a:lnTo>
                  <a:pt x="27003" y="84918"/>
                </a:lnTo>
                <a:lnTo>
                  <a:pt x="12954" y="75447"/>
                </a:lnTo>
                <a:lnTo>
                  <a:pt x="3476" y="61399"/>
                </a:lnTo>
                <a:lnTo>
                  <a:pt x="0" y="44196"/>
                </a:lnTo>
                <a:lnTo>
                  <a:pt x="3476" y="26992"/>
                </a:lnTo>
                <a:lnTo>
                  <a:pt x="12954" y="12944"/>
                </a:lnTo>
                <a:lnTo>
                  <a:pt x="27003" y="3473"/>
                </a:lnTo>
                <a:lnTo>
                  <a:pt x="44195" y="0"/>
                </a:lnTo>
                <a:lnTo>
                  <a:pt x="61442" y="3473"/>
                </a:lnTo>
                <a:lnTo>
                  <a:pt x="75485" y="12944"/>
                </a:lnTo>
                <a:lnTo>
                  <a:pt x="84933" y="26992"/>
                </a:lnTo>
                <a:lnTo>
                  <a:pt x="88392" y="44196"/>
                </a:lnTo>
                <a:close/>
              </a:path>
            </a:pathLst>
          </a:custGeom>
          <a:ln w="6096">
            <a:solidFill>
              <a:srgbClr val="99CC00"/>
            </a:solidFill>
          </a:ln>
        </p:spPr>
        <p:txBody>
          <a:bodyPr wrap="square" lIns="0" tIns="0" rIns="0" bIns="0" rtlCol="0"/>
          <a:lstStyle/>
          <a:p>
            <a:endParaRPr/>
          </a:p>
        </p:txBody>
      </p:sp>
      <p:sp>
        <p:nvSpPr>
          <p:cNvPr id="67" name="object 67"/>
          <p:cNvSpPr/>
          <p:nvPr/>
        </p:nvSpPr>
        <p:spPr>
          <a:xfrm>
            <a:off x="2644520" y="5396738"/>
            <a:ext cx="88900" cy="88900"/>
          </a:xfrm>
          <a:custGeom>
            <a:avLst/>
            <a:gdLst/>
            <a:ahLst/>
            <a:cxnLst/>
            <a:rect l="l" t="t" r="r" b="b"/>
            <a:pathLst>
              <a:path w="88900" h="88900">
                <a:moveTo>
                  <a:pt x="44196" y="0"/>
                </a:moveTo>
                <a:lnTo>
                  <a:pt x="27003" y="3476"/>
                </a:lnTo>
                <a:lnTo>
                  <a:pt x="12954" y="12953"/>
                </a:lnTo>
                <a:lnTo>
                  <a:pt x="3476" y="27003"/>
                </a:lnTo>
                <a:lnTo>
                  <a:pt x="0" y="44196"/>
                </a:lnTo>
                <a:lnTo>
                  <a:pt x="3476" y="61388"/>
                </a:lnTo>
                <a:lnTo>
                  <a:pt x="12953" y="75437"/>
                </a:lnTo>
                <a:lnTo>
                  <a:pt x="27003" y="84915"/>
                </a:lnTo>
                <a:lnTo>
                  <a:pt x="44196" y="88392"/>
                </a:lnTo>
                <a:lnTo>
                  <a:pt x="61442" y="84915"/>
                </a:lnTo>
                <a:lnTo>
                  <a:pt x="75485" y="75438"/>
                </a:lnTo>
                <a:lnTo>
                  <a:pt x="84933" y="61388"/>
                </a:lnTo>
                <a:lnTo>
                  <a:pt x="88392" y="44196"/>
                </a:lnTo>
                <a:lnTo>
                  <a:pt x="84933" y="27003"/>
                </a:lnTo>
                <a:lnTo>
                  <a:pt x="75485" y="12954"/>
                </a:lnTo>
                <a:lnTo>
                  <a:pt x="61442" y="3476"/>
                </a:lnTo>
                <a:lnTo>
                  <a:pt x="44196" y="0"/>
                </a:lnTo>
                <a:close/>
              </a:path>
            </a:pathLst>
          </a:custGeom>
          <a:solidFill>
            <a:srgbClr val="99CC00"/>
          </a:solidFill>
        </p:spPr>
        <p:txBody>
          <a:bodyPr wrap="square" lIns="0" tIns="0" rIns="0" bIns="0" rtlCol="0"/>
          <a:lstStyle/>
          <a:p>
            <a:endParaRPr/>
          </a:p>
        </p:txBody>
      </p:sp>
      <p:sp>
        <p:nvSpPr>
          <p:cNvPr id="68" name="object 68"/>
          <p:cNvSpPr/>
          <p:nvPr/>
        </p:nvSpPr>
        <p:spPr>
          <a:xfrm>
            <a:off x="2644520" y="5396738"/>
            <a:ext cx="88900" cy="88900"/>
          </a:xfrm>
          <a:custGeom>
            <a:avLst/>
            <a:gdLst/>
            <a:ahLst/>
            <a:cxnLst/>
            <a:rect l="l" t="t" r="r" b="b"/>
            <a:pathLst>
              <a:path w="88900" h="88900">
                <a:moveTo>
                  <a:pt x="88392" y="44196"/>
                </a:moveTo>
                <a:lnTo>
                  <a:pt x="84933" y="61388"/>
                </a:lnTo>
                <a:lnTo>
                  <a:pt x="75485" y="75438"/>
                </a:lnTo>
                <a:lnTo>
                  <a:pt x="61442" y="84915"/>
                </a:lnTo>
                <a:lnTo>
                  <a:pt x="44196" y="88392"/>
                </a:lnTo>
                <a:lnTo>
                  <a:pt x="27003" y="84915"/>
                </a:lnTo>
                <a:lnTo>
                  <a:pt x="12953" y="75437"/>
                </a:lnTo>
                <a:lnTo>
                  <a:pt x="3476" y="61388"/>
                </a:lnTo>
                <a:lnTo>
                  <a:pt x="0" y="44196"/>
                </a:lnTo>
                <a:lnTo>
                  <a:pt x="3476" y="27003"/>
                </a:lnTo>
                <a:lnTo>
                  <a:pt x="12954" y="12953"/>
                </a:lnTo>
                <a:lnTo>
                  <a:pt x="27003" y="3476"/>
                </a:lnTo>
                <a:lnTo>
                  <a:pt x="44196" y="0"/>
                </a:lnTo>
                <a:lnTo>
                  <a:pt x="61442" y="3476"/>
                </a:lnTo>
                <a:lnTo>
                  <a:pt x="75485" y="12954"/>
                </a:lnTo>
                <a:lnTo>
                  <a:pt x="84933" y="27003"/>
                </a:lnTo>
                <a:lnTo>
                  <a:pt x="88392" y="44196"/>
                </a:lnTo>
                <a:close/>
              </a:path>
            </a:pathLst>
          </a:custGeom>
          <a:ln w="6096">
            <a:solidFill>
              <a:srgbClr val="99CC00"/>
            </a:solidFill>
          </a:ln>
        </p:spPr>
        <p:txBody>
          <a:bodyPr wrap="square" lIns="0" tIns="0" rIns="0" bIns="0" rtlCol="0"/>
          <a:lstStyle/>
          <a:p>
            <a:endParaRPr/>
          </a:p>
        </p:txBody>
      </p:sp>
      <p:sp>
        <p:nvSpPr>
          <p:cNvPr id="69" name="object 69"/>
          <p:cNvSpPr/>
          <p:nvPr/>
        </p:nvSpPr>
        <p:spPr>
          <a:xfrm>
            <a:off x="3267836" y="458597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442" y="84915"/>
                </a:lnTo>
                <a:lnTo>
                  <a:pt x="75485" y="75437"/>
                </a:lnTo>
                <a:lnTo>
                  <a:pt x="84933" y="61388"/>
                </a:lnTo>
                <a:lnTo>
                  <a:pt x="88391" y="44195"/>
                </a:lnTo>
                <a:lnTo>
                  <a:pt x="84933" y="27003"/>
                </a:lnTo>
                <a:lnTo>
                  <a:pt x="75485" y="12953"/>
                </a:lnTo>
                <a:lnTo>
                  <a:pt x="61442" y="3476"/>
                </a:lnTo>
                <a:lnTo>
                  <a:pt x="44196" y="0"/>
                </a:lnTo>
                <a:close/>
              </a:path>
            </a:pathLst>
          </a:custGeom>
          <a:solidFill>
            <a:srgbClr val="99CC00"/>
          </a:solidFill>
        </p:spPr>
        <p:txBody>
          <a:bodyPr wrap="square" lIns="0" tIns="0" rIns="0" bIns="0" rtlCol="0"/>
          <a:lstStyle/>
          <a:p>
            <a:endParaRPr/>
          </a:p>
        </p:txBody>
      </p:sp>
      <p:sp>
        <p:nvSpPr>
          <p:cNvPr id="70" name="object 70"/>
          <p:cNvSpPr/>
          <p:nvPr/>
        </p:nvSpPr>
        <p:spPr>
          <a:xfrm>
            <a:off x="3267836" y="4585970"/>
            <a:ext cx="88900" cy="88900"/>
          </a:xfrm>
          <a:custGeom>
            <a:avLst/>
            <a:gdLst/>
            <a:ahLst/>
            <a:cxnLst/>
            <a:rect l="l" t="t" r="r" b="b"/>
            <a:pathLst>
              <a:path w="88900" h="88900">
                <a:moveTo>
                  <a:pt x="88391" y="44195"/>
                </a:moveTo>
                <a:lnTo>
                  <a:pt x="84933" y="61388"/>
                </a:lnTo>
                <a:lnTo>
                  <a:pt x="75485" y="75437"/>
                </a:lnTo>
                <a:lnTo>
                  <a:pt x="61442" y="84915"/>
                </a:lnTo>
                <a:lnTo>
                  <a:pt x="44196" y="88391"/>
                </a:lnTo>
                <a:lnTo>
                  <a:pt x="27003" y="84915"/>
                </a:lnTo>
                <a:lnTo>
                  <a:pt x="12954" y="75437"/>
                </a:lnTo>
                <a:lnTo>
                  <a:pt x="3476" y="61388"/>
                </a:lnTo>
                <a:lnTo>
                  <a:pt x="0" y="44195"/>
                </a:lnTo>
                <a:lnTo>
                  <a:pt x="3476" y="27003"/>
                </a:lnTo>
                <a:lnTo>
                  <a:pt x="12953" y="12953"/>
                </a:lnTo>
                <a:lnTo>
                  <a:pt x="27003" y="3476"/>
                </a:lnTo>
                <a:lnTo>
                  <a:pt x="44196" y="0"/>
                </a:lnTo>
                <a:lnTo>
                  <a:pt x="61442" y="3476"/>
                </a:lnTo>
                <a:lnTo>
                  <a:pt x="75485" y="12953"/>
                </a:lnTo>
                <a:lnTo>
                  <a:pt x="84933" y="27003"/>
                </a:lnTo>
                <a:lnTo>
                  <a:pt x="88391" y="44195"/>
                </a:lnTo>
                <a:close/>
              </a:path>
            </a:pathLst>
          </a:custGeom>
          <a:ln w="6096">
            <a:solidFill>
              <a:srgbClr val="99CC00"/>
            </a:solidFill>
          </a:ln>
        </p:spPr>
        <p:txBody>
          <a:bodyPr wrap="square" lIns="0" tIns="0" rIns="0" bIns="0" rtlCol="0"/>
          <a:lstStyle/>
          <a:p>
            <a:endParaRPr/>
          </a:p>
        </p:txBody>
      </p:sp>
      <p:sp>
        <p:nvSpPr>
          <p:cNvPr id="71" name="object 71"/>
          <p:cNvSpPr/>
          <p:nvPr/>
        </p:nvSpPr>
        <p:spPr>
          <a:xfrm>
            <a:off x="3891153" y="3522217"/>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442" y="84915"/>
                </a:lnTo>
                <a:lnTo>
                  <a:pt x="75485" y="75437"/>
                </a:lnTo>
                <a:lnTo>
                  <a:pt x="84933" y="61388"/>
                </a:lnTo>
                <a:lnTo>
                  <a:pt x="88392" y="44196"/>
                </a:lnTo>
                <a:lnTo>
                  <a:pt x="84933" y="27003"/>
                </a:lnTo>
                <a:lnTo>
                  <a:pt x="75485" y="12953"/>
                </a:lnTo>
                <a:lnTo>
                  <a:pt x="61442" y="3476"/>
                </a:lnTo>
                <a:lnTo>
                  <a:pt x="44196" y="0"/>
                </a:lnTo>
                <a:close/>
              </a:path>
            </a:pathLst>
          </a:custGeom>
          <a:solidFill>
            <a:srgbClr val="99CC00"/>
          </a:solidFill>
        </p:spPr>
        <p:txBody>
          <a:bodyPr wrap="square" lIns="0" tIns="0" rIns="0" bIns="0" rtlCol="0"/>
          <a:lstStyle/>
          <a:p>
            <a:endParaRPr/>
          </a:p>
        </p:txBody>
      </p:sp>
      <p:sp>
        <p:nvSpPr>
          <p:cNvPr id="72" name="object 72"/>
          <p:cNvSpPr/>
          <p:nvPr/>
        </p:nvSpPr>
        <p:spPr>
          <a:xfrm>
            <a:off x="3891153" y="3522217"/>
            <a:ext cx="88900" cy="88900"/>
          </a:xfrm>
          <a:custGeom>
            <a:avLst/>
            <a:gdLst/>
            <a:ahLst/>
            <a:cxnLst/>
            <a:rect l="l" t="t" r="r" b="b"/>
            <a:pathLst>
              <a:path w="88900" h="88900">
                <a:moveTo>
                  <a:pt x="88392" y="44196"/>
                </a:moveTo>
                <a:lnTo>
                  <a:pt x="84933" y="61388"/>
                </a:lnTo>
                <a:lnTo>
                  <a:pt x="75485" y="75437"/>
                </a:lnTo>
                <a:lnTo>
                  <a:pt x="61442" y="84915"/>
                </a:lnTo>
                <a:lnTo>
                  <a:pt x="44196" y="88392"/>
                </a:lnTo>
                <a:lnTo>
                  <a:pt x="27003" y="84915"/>
                </a:lnTo>
                <a:lnTo>
                  <a:pt x="12954" y="75438"/>
                </a:lnTo>
                <a:lnTo>
                  <a:pt x="3476" y="61388"/>
                </a:lnTo>
                <a:lnTo>
                  <a:pt x="0" y="44196"/>
                </a:lnTo>
                <a:lnTo>
                  <a:pt x="3476" y="27003"/>
                </a:lnTo>
                <a:lnTo>
                  <a:pt x="12953" y="12954"/>
                </a:lnTo>
                <a:lnTo>
                  <a:pt x="27003" y="3476"/>
                </a:lnTo>
                <a:lnTo>
                  <a:pt x="44196" y="0"/>
                </a:lnTo>
                <a:lnTo>
                  <a:pt x="61442" y="3476"/>
                </a:lnTo>
                <a:lnTo>
                  <a:pt x="75485" y="12953"/>
                </a:lnTo>
                <a:lnTo>
                  <a:pt x="84933" y="27003"/>
                </a:lnTo>
                <a:lnTo>
                  <a:pt x="88392" y="44196"/>
                </a:lnTo>
                <a:close/>
              </a:path>
            </a:pathLst>
          </a:custGeom>
          <a:ln w="6096">
            <a:solidFill>
              <a:srgbClr val="99CC00"/>
            </a:solidFill>
          </a:ln>
        </p:spPr>
        <p:txBody>
          <a:bodyPr wrap="square" lIns="0" tIns="0" rIns="0" bIns="0" rtlCol="0"/>
          <a:lstStyle/>
          <a:p>
            <a:endParaRPr/>
          </a:p>
        </p:txBody>
      </p:sp>
      <p:sp>
        <p:nvSpPr>
          <p:cNvPr id="73" name="object 73"/>
          <p:cNvSpPr/>
          <p:nvPr/>
        </p:nvSpPr>
        <p:spPr>
          <a:xfrm>
            <a:off x="4514469" y="2248154"/>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442" y="84915"/>
                </a:lnTo>
                <a:lnTo>
                  <a:pt x="75485" y="75437"/>
                </a:lnTo>
                <a:lnTo>
                  <a:pt x="84933" y="61388"/>
                </a:lnTo>
                <a:lnTo>
                  <a:pt x="88391" y="44196"/>
                </a:lnTo>
                <a:lnTo>
                  <a:pt x="84933" y="27003"/>
                </a:lnTo>
                <a:lnTo>
                  <a:pt x="75485" y="12953"/>
                </a:lnTo>
                <a:lnTo>
                  <a:pt x="61442" y="3476"/>
                </a:lnTo>
                <a:lnTo>
                  <a:pt x="44195" y="0"/>
                </a:lnTo>
                <a:close/>
              </a:path>
            </a:pathLst>
          </a:custGeom>
          <a:solidFill>
            <a:srgbClr val="99CC00"/>
          </a:solidFill>
        </p:spPr>
        <p:txBody>
          <a:bodyPr wrap="square" lIns="0" tIns="0" rIns="0" bIns="0" rtlCol="0"/>
          <a:lstStyle/>
          <a:p>
            <a:endParaRPr/>
          </a:p>
        </p:txBody>
      </p:sp>
      <p:sp>
        <p:nvSpPr>
          <p:cNvPr id="74" name="object 74"/>
          <p:cNvSpPr/>
          <p:nvPr/>
        </p:nvSpPr>
        <p:spPr>
          <a:xfrm>
            <a:off x="4514469" y="2248154"/>
            <a:ext cx="88900" cy="88900"/>
          </a:xfrm>
          <a:custGeom>
            <a:avLst/>
            <a:gdLst/>
            <a:ahLst/>
            <a:cxnLst/>
            <a:rect l="l" t="t" r="r" b="b"/>
            <a:pathLst>
              <a:path w="88900" h="88900">
                <a:moveTo>
                  <a:pt x="88391" y="44196"/>
                </a:moveTo>
                <a:lnTo>
                  <a:pt x="84933" y="61388"/>
                </a:lnTo>
                <a:lnTo>
                  <a:pt x="75485" y="75437"/>
                </a:lnTo>
                <a:lnTo>
                  <a:pt x="61442" y="84915"/>
                </a:lnTo>
                <a:lnTo>
                  <a:pt x="44195" y="88392"/>
                </a:lnTo>
                <a:lnTo>
                  <a:pt x="27003" y="84915"/>
                </a:lnTo>
                <a:lnTo>
                  <a:pt x="12953" y="75438"/>
                </a:lnTo>
                <a:lnTo>
                  <a:pt x="3476" y="61388"/>
                </a:lnTo>
                <a:lnTo>
                  <a:pt x="0" y="44196"/>
                </a:lnTo>
                <a:lnTo>
                  <a:pt x="3476" y="27003"/>
                </a:lnTo>
                <a:lnTo>
                  <a:pt x="12953" y="12954"/>
                </a:lnTo>
                <a:lnTo>
                  <a:pt x="27003" y="3476"/>
                </a:lnTo>
                <a:lnTo>
                  <a:pt x="44195" y="0"/>
                </a:lnTo>
                <a:lnTo>
                  <a:pt x="61442" y="3476"/>
                </a:lnTo>
                <a:lnTo>
                  <a:pt x="75485" y="12953"/>
                </a:lnTo>
                <a:lnTo>
                  <a:pt x="84933" y="27003"/>
                </a:lnTo>
                <a:lnTo>
                  <a:pt x="88391" y="44196"/>
                </a:lnTo>
                <a:close/>
              </a:path>
            </a:pathLst>
          </a:custGeom>
          <a:ln w="6096">
            <a:solidFill>
              <a:srgbClr val="99CC00"/>
            </a:solidFill>
          </a:ln>
        </p:spPr>
        <p:txBody>
          <a:bodyPr wrap="square" lIns="0" tIns="0" rIns="0" bIns="0" rtlCol="0"/>
          <a:lstStyle/>
          <a:p>
            <a:endParaRPr/>
          </a:p>
        </p:txBody>
      </p:sp>
      <p:sp>
        <p:nvSpPr>
          <p:cNvPr id="75" name="object 75"/>
          <p:cNvSpPr txBox="1"/>
          <p:nvPr/>
        </p:nvSpPr>
        <p:spPr>
          <a:xfrm>
            <a:off x="675538" y="5739891"/>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76" name="object 76"/>
          <p:cNvSpPr txBox="1"/>
          <p:nvPr/>
        </p:nvSpPr>
        <p:spPr>
          <a:xfrm>
            <a:off x="576783" y="502539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77" name="object 77"/>
          <p:cNvSpPr txBox="1"/>
          <p:nvPr/>
        </p:nvSpPr>
        <p:spPr>
          <a:xfrm>
            <a:off x="576783" y="431126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78" name="object 78"/>
          <p:cNvSpPr txBox="1"/>
          <p:nvPr/>
        </p:nvSpPr>
        <p:spPr>
          <a:xfrm>
            <a:off x="576783" y="359689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79" name="object 79"/>
          <p:cNvSpPr txBox="1"/>
          <p:nvPr/>
        </p:nvSpPr>
        <p:spPr>
          <a:xfrm>
            <a:off x="576783" y="288239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80" name="object 80"/>
          <p:cNvSpPr txBox="1"/>
          <p:nvPr/>
        </p:nvSpPr>
        <p:spPr>
          <a:xfrm>
            <a:off x="477723" y="1613534"/>
            <a:ext cx="502284" cy="789940"/>
          </a:xfrm>
          <a:prstGeom prst="rect">
            <a:avLst/>
          </a:prstGeom>
        </p:spPr>
        <p:txBody>
          <a:bodyPr vert="horz" wrap="square" lIns="0" tIns="0" rIns="0" bIns="0" rtlCol="0">
            <a:spAutoFit/>
          </a:bodyPr>
          <a:lstStyle/>
          <a:p>
            <a:pPr marL="12700" marR="5080" indent="20320">
              <a:lnSpc>
                <a:spcPct val="180000"/>
              </a:lnSpc>
            </a:pPr>
            <a:r>
              <a:rPr sz="1400" b="0" spc="-10" dirty="0">
                <a:latin typeface="Univers for BP Light"/>
                <a:cs typeface="Univers for BP Light"/>
              </a:rPr>
              <a:t>S</a:t>
            </a:r>
            <a:r>
              <a:rPr sz="1400" b="0" dirty="0">
                <a:latin typeface="Univers for BP Light"/>
                <a:cs typeface="Univers for BP Light"/>
              </a:rPr>
              <a:t>hare  </a:t>
            </a:r>
            <a:r>
              <a:rPr sz="1400" b="0" spc="-5" dirty="0">
                <a:latin typeface="Univers for BP Light"/>
                <a:cs typeface="Univers for BP Light"/>
              </a:rPr>
              <a:t>100%</a:t>
            </a:r>
            <a:endParaRPr sz="1400">
              <a:latin typeface="Univers for BP Light"/>
              <a:cs typeface="Univers for BP Light"/>
            </a:endParaRPr>
          </a:p>
        </p:txBody>
      </p:sp>
      <p:sp>
        <p:nvSpPr>
          <p:cNvPr id="81" name="object 81"/>
          <p:cNvSpPr txBox="1"/>
          <p:nvPr/>
        </p:nvSpPr>
        <p:spPr>
          <a:xfrm>
            <a:off x="1230883" y="597123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82" name="object 82"/>
          <p:cNvSpPr txBox="1"/>
          <p:nvPr/>
        </p:nvSpPr>
        <p:spPr>
          <a:xfrm>
            <a:off x="1854454" y="597123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83" name="object 83"/>
          <p:cNvSpPr txBox="1"/>
          <p:nvPr/>
        </p:nvSpPr>
        <p:spPr>
          <a:xfrm>
            <a:off x="2477770" y="597123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2025</a:t>
            </a:r>
            <a:endParaRPr sz="1400">
              <a:latin typeface="Univers for BP Light"/>
              <a:cs typeface="Univers for BP Light"/>
            </a:endParaRPr>
          </a:p>
        </p:txBody>
      </p:sp>
      <p:sp>
        <p:nvSpPr>
          <p:cNvPr id="84" name="object 84"/>
          <p:cNvSpPr txBox="1"/>
          <p:nvPr/>
        </p:nvSpPr>
        <p:spPr>
          <a:xfrm>
            <a:off x="3101467" y="597123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85" name="object 85"/>
          <p:cNvSpPr txBox="1"/>
          <p:nvPr/>
        </p:nvSpPr>
        <p:spPr>
          <a:xfrm>
            <a:off x="3724783" y="597123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2035</a:t>
            </a:r>
            <a:endParaRPr sz="1400">
              <a:latin typeface="Univers for BP Light"/>
              <a:cs typeface="Univers for BP Light"/>
            </a:endParaRPr>
          </a:p>
        </p:txBody>
      </p:sp>
      <p:sp>
        <p:nvSpPr>
          <p:cNvPr id="86" name="object 86"/>
          <p:cNvSpPr txBox="1"/>
          <p:nvPr/>
        </p:nvSpPr>
        <p:spPr>
          <a:xfrm>
            <a:off x="4348353" y="597123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87" name="object 87"/>
          <p:cNvSpPr/>
          <p:nvPr/>
        </p:nvSpPr>
        <p:spPr>
          <a:xfrm>
            <a:off x="2259329" y="2580894"/>
            <a:ext cx="243840" cy="0"/>
          </a:xfrm>
          <a:custGeom>
            <a:avLst/>
            <a:gdLst/>
            <a:ahLst/>
            <a:cxnLst/>
            <a:rect l="l" t="t" r="r" b="b"/>
            <a:pathLst>
              <a:path w="243839">
                <a:moveTo>
                  <a:pt x="0" y="0"/>
                </a:moveTo>
                <a:lnTo>
                  <a:pt x="243839" y="0"/>
                </a:lnTo>
              </a:path>
            </a:pathLst>
          </a:custGeom>
          <a:ln w="28956">
            <a:solidFill>
              <a:srgbClr val="000099"/>
            </a:solidFill>
          </a:ln>
        </p:spPr>
        <p:txBody>
          <a:bodyPr wrap="square" lIns="0" tIns="0" rIns="0" bIns="0" rtlCol="0"/>
          <a:lstStyle/>
          <a:p>
            <a:endParaRPr/>
          </a:p>
        </p:txBody>
      </p:sp>
      <p:sp>
        <p:nvSpPr>
          <p:cNvPr id="88" name="object 88"/>
          <p:cNvSpPr/>
          <p:nvPr/>
        </p:nvSpPr>
        <p:spPr>
          <a:xfrm>
            <a:off x="2336292" y="2535935"/>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89" name="object 89"/>
          <p:cNvSpPr/>
          <p:nvPr/>
        </p:nvSpPr>
        <p:spPr>
          <a:xfrm>
            <a:off x="2336292" y="2535935"/>
            <a:ext cx="88900" cy="88900"/>
          </a:xfrm>
          <a:custGeom>
            <a:avLst/>
            <a:gdLst/>
            <a:ahLst/>
            <a:cxnLst/>
            <a:rect l="l" t="t" r="r" b="b"/>
            <a:pathLst>
              <a:path w="88900" h="88900">
                <a:moveTo>
                  <a:pt x="88391" y="44196"/>
                </a:moveTo>
                <a:lnTo>
                  <a:pt x="84915" y="61388"/>
                </a:lnTo>
                <a:lnTo>
                  <a:pt x="75437" y="75437"/>
                </a:lnTo>
                <a:lnTo>
                  <a:pt x="61388" y="84915"/>
                </a:lnTo>
                <a:lnTo>
                  <a:pt x="44195" y="88391"/>
                </a:lnTo>
                <a:lnTo>
                  <a:pt x="27003" y="84915"/>
                </a:lnTo>
                <a:lnTo>
                  <a:pt x="12954" y="75437"/>
                </a:lnTo>
                <a:lnTo>
                  <a:pt x="3476" y="61388"/>
                </a:lnTo>
                <a:lnTo>
                  <a:pt x="0" y="44196"/>
                </a:lnTo>
                <a:lnTo>
                  <a:pt x="3476" y="27003"/>
                </a:lnTo>
                <a:lnTo>
                  <a:pt x="12954" y="12954"/>
                </a:lnTo>
                <a:lnTo>
                  <a:pt x="27003" y="3476"/>
                </a:lnTo>
                <a:lnTo>
                  <a:pt x="44195" y="0"/>
                </a:lnTo>
                <a:lnTo>
                  <a:pt x="61388" y="3476"/>
                </a:lnTo>
                <a:lnTo>
                  <a:pt x="75437" y="12953"/>
                </a:lnTo>
                <a:lnTo>
                  <a:pt x="84915" y="27003"/>
                </a:lnTo>
                <a:lnTo>
                  <a:pt x="88391" y="44196"/>
                </a:lnTo>
                <a:close/>
              </a:path>
            </a:pathLst>
          </a:custGeom>
          <a:ln w="6096">
            <a:solidFill>
              <a:srgbClr val="000099"/>
            </a:solidFill>
          </a:ln>
        </p:spPr>
        <p:txBody>
          <a:bodyPr wrap="square" lIns="0" tIns="0" rIns="0" bIns="0" rtlCol="0"/>
          <a:lstStyle/>
          <a:p>
            <a:endParaRPr/>
          </a:p>
        </p:txBody>
      </p:sp>
      <p:sp>
        <p:nvSpPr>
          <p:cNvPr id="90" name="object 90"/>
          <p:cNvSpPr/>
          <p:nvPr/>
        </p:nvSpPr>
        <p:spPr>
          <a:xfrm>
            <a:off x="2259329" y="2865882"/>
            <a:ext cx="243840" cy="0"/>
          </a:xfrm>
          <a:custGeom>
            <a:avLst/>
            <a:gdLst/>
            <a:ahLst/>
            <a:cxnLst/>
            <a:rect l="l" t="t" r="r" b="b"/>
            <a:pathLst>
              <a:path w="243839">
                <a:moveTo>
                  <a:pt x="0" y="0"/>
                </a:moveTo>
                <a:lnTo>
                  <a:pt x="243839" y="0"/>
                </a:lnTo>
              </a:path>
            </a:pathLst>
          </a:custGeom>
          <a:ln w="28956">
            <a:solidFill>
              <a:srgbClr val="99CC00"/>
            </a:solidFill>
          </a:ln>
        </p:spPr>
        <p:txBody>
          <a:bodyPr wrap="square" lIns="0" tIns="0" rIns="0" bIns="0" rtlCol="0"/>
          <a:lstStyle/>
          <a:p>
            <a:endParaRPr/>
          </a:p>
        </p:txBody>
      </p:sp>
      <p:sp>
        <p:nvSpPr>
          <p:cNvPr id="91" name="object 91"/>
          <p:cNvSpPr/>
          <p:nvPr/>
        </p:nvSpPr>
        <p:spPr>
          <a:xfrm>
            <a:off x="2336292" y="2820923"/>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92" name="object 92"/>
          <p:cNvSpPr/>
          <p:nvPr/>
        </p:nvSpPr>
        <p:spPr>
          <a:xfrm>
            <a:off x="2336292" y="2820923"/>
            <a:ext cx="88900" cy="88900"/>
          </a:xfrm>
          <a:custGeom>
            <a:avLst/>
            <a:gdLst/>
            <a:ahLst/>
            <a:cxnLst/>
            <a:rect l="l" t="t" r="r" b="b"/>
            <a:pathLst>
              <a:path w="88900" h="88900">
                <a:moveTo>
                  <a:pt x="88391" y="44196"/>
                </a:moveTo>
                <a:lnTo>
                  <a:pt x="84915" y="61388"/>
                </a:lnTo>
                <a:lnTo>
                  <a:pt x="75437" y="75437"/>
                </a:lnTo>
                <a:lnTo>
                  <a:pt x="61388" y="84915"/>
                </a:lnTo>
                <a:lnTo>
                  <a:pt x="44195" y="88391"/>
                </a:lnTo>
                <a:lnTo>
                  <a:pt x="27003" y="84915"/>
                </a:lnTo>
                <a:lnTo>
                  <a:pt x="12954" y="75437"/>
                </a:lnTo>
                <a:lnTo>
                  <a:pt x="3476" y="61388"/>
                </a:lnTo>
                <a:lnTo>
                  <a:pt x="0" y="44196"/>
                </a:lnTo>
                <a:lnTo>
                  <a:pt x="3476" y="27003"/>
                </a:lnTo>
                <a:lnTo>
                  <a:pt x="12954" y="12954"/>
                </a:lnTo>
                <a:lnTo>
                  <a:pt x="27003" y="3476"/>
                </a:lnTo>
                <a:lnTo>
                  <a:pt x="44195" y="0"/>
                </a:lnTo>
                <a:lnTo>
                  <a:pt x="61388" y="3476"/>
                </a:lnTo>
                <a:lnTo>
                  <a:pt x="75437" y="12953"/>
                </a:lnTo>
                <a:lnTo>
                  <a:pt x="84915" y="27003"/>
                </a:lnTo>
                <a:lnTo>
                  <a:pt x="88391" y="44196"/>
                </a:lnTo>
                <a:close/>
              </a:path>
            </a:pathLst>
          </a:custGeom>
          <a:ln w="6096">
            <a:solidFill>
              <a:srgbClr val="99CC00"/>
            </a:solidFill>
          </a:ln>
        </p:spPr>
        <p:txBody>
          <a:bodyPr wrap="square" lIns="0" tIns="0" rIns="0" bIns="0" rtlCol="0"/>
          <a:lstStyle/>
          <a:p>
            <a:endParaRPr/>
          </a:p>
        </p:txBody>
      </p:sp>
      <p:sp>
        <p:nvSpPr>
          <p:cNvPr id="93" name="object 93"/>
          <p:cNvSpPr txBox="1"/>
          <p:nvPr/>
        </p:nvSpPr>
        <p:spPr>
          <a:xfrm>
            <a:off x="2516251" y="2385974"/>
            <a:ext cx="1607185" cy="591820"/>
          </a:xfrm>
          <a:prstGeom prst="rect">
            <a:avLst/>
          </a:prstGeom>
        </p:spPr>
        <p:txBody>
          <a:bodyPr vert="horz" wrap="square" lIns="0" tIns="0" rIns="0" bIns="0" rtlCol="0">
            <a:spAutoFit/>
          </a:bodyPr>
          <a:lstStyle/>
          <a:p>
            <a:pPr marL="12700" marR="5080">
              <a:lnSpc>
                <a:spcPct val="133500"/>
              </a:lnSpc>
            </a:pPr>
            <a:r>
              <a:rPr sz="1400" spc="-5" dirty="0">
                <a:latin typeface="Univers for BP"/>
                <a:cs typeface="Univers for BP"/>
              </a:rPr>
              <a:t>Evolving</a:t>
            </a:r>
            <a:r>
              <a:rPr sz="1400" spc="-55" dirty="0">
                <a:latin typeface="Univers for BP"/>
                <a:cs typeface="Univers for BP"/>
              </a:rPr>
              <a:t> </a:t>
            </a:r>
            <a:r>
              <a:rPr sz="1400" spc="-5" dirty="0">
                <a:latin typeface="Univers for BP"/>
                <a:cs typeface="Univers for BP"/>
              </a:rPr>
              <a:t>transition  ICE</a:t>
            </a:r>
            <a:r>
              <a:rPr sz="1400" spc="-85" dirty="0">
                <a:latin typeface="Univers for BP"/>
                <a:cs typeface="Univers for BP"/>
              </a:rPr>
              <a:t> </a:t>
            </a:r>
            <a:r>
              <a:rPr sz="1400" spc="-5" dirty="0">
                <a:latin typeface="Univers for BP"/>
                <a:cs typeface="Univers for BP"/>
              </a:rPr>
              <a:t>ban</a:t>
            </a:r>
            <a:endParaRPr sz="1400">
              <a:latin typeface="Univers for BP"/>
              <a:cs typeface="Univers for BP"/>
            </a:endParaRPr>
          </a:p>
        </p:txBody>
      </p:sp>
      <p:sp>
        <p:nvSpPr>
          <p:cNvPr id="94" name="object 94"/>
          <p:cNvSpPr/>
          <p:nvPr/>
        </p:nvSpPr>
        <p:spPr>
          <a:xfrm>
            <a:off x="1527047" y="2308860"/>
            <a:ext cx="0" cy="3531870"/>
          </a:xfrm>
          <a:custGeom>
            <a:avLst/>
            <a:gdLst/>
            <a:ahLst/>
            <a:cxnLst/>
            <a:rect l="l" t="t" r="r" b="b"/>
            <a:pathLst>
              <a:path h="3531870">
                <a:moveTo>
                  <a:pt x="0" y="0"/>
                </a:moveTo>
                <a:lnTo>
                  <a:pt x="0" y="3531476"/>
                </a:lnTo>
              </a:path>
            </a:pathLst>
          </a:custGeom>
          <a:ln w="9144">
            <a:solidFill>
              <a:srgbClr val="4D4D4D"/>
            </a:solidFill>
            <a:prstDash val="sysDash"/>
          </a:ln>
        </p:spPr>
        <p:txBody>
          <a:bodyPr wrap="square" lIns="0" tIns="0" rIns="0" bIns="0" rtlCol="0"/>
          <a:lstStyle/>
          <a:p>
            <a:endParaRPr/>
          </a:p>
        </p:txBody>
      </p:sp>
      <p:sp>
        <p:nvSpPr>
          <p:cNvPr id="95" name="object 95"/>
          <p:cNvSpPr/>
          <p:nvPr/>
        </p:nvSpPr>
        <p:spPr>
          <a:xfrm>
            <a:off x="525780" y="114300"/>
            <a:ext cx="3176270" cy="251460"/>
          </a:xfrm>
          <a:custGeom>
            <a:avLst/>
            <a:gdLst/>
            <a:ahLst/>
            <a:cxnLst/>
            <a:rect l="l" t="t" r="r" b="b"/>
            <a:pathLst>
              <a:path w="3176270" h="251460">
                <a:moveTo>
                  <a:pt x="3134106"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3134106" y="251460"/>
                </a:lnTo>
                <a:lnTo>
                  <a:pt x="3150405" y="248161"/>
                </a:lnTo>
                <a:lnTo>
                  <a:pt x="3163728" y="239172"/>
                </a:lnTo>
                <a:lnTo>
                  <a:pt x="3172717" y="225849"/>
                </a:lnTo>
                <a:lnTo>
                  <a:pt x="3176016" y="209550"/>
                </a:lnTo>
                <a:lnTo>
                  <a:pt x="3176016" y="41909"/>
                </a:lnTo>
                <a:lnTo>
                  <a:pt x="3172717" y="25610"/>
                </a:lnTo>
                <a:lnTo>
                  <a:pt x="3163728" y="12287"/>
                </a:lnTo>
                <a:lnTo>
                  <a:pt x="3150405" y="3298"/>
                </a:lnTo>
                <a:lnTo>
                  <a:pt x="3134106" y="0"/>
                </a:lnTo>
                <a:close/>
              </a:path>
            </a:pathLst>
          </a:custGeom>
          <a:solidFill>
            <a:srgbClr val="CFE0A2"/>
          </a:solidFill>
        </p:spPr>
        <p:txBody>
          <a:bodyPr wrap="square" lIns="0" tIns="0" rIns="0" bIns="0" rtlCol="0"/>
          <a:lstStyle/>
          <a:p>
            <a:endParaRPr/>
          </a:p>
        </p:txBody>
      </p:sp>
      <p:sp>
        <p:nvSpPr>
          <p:cNvPr id="96" name="object 96"/>
          <p:cNvSpPr txBox="1"/>
          <p:nvPr/>
        </p:nvSpPr>
        <p:spPr>
          <a:xfrm>
            <a:off x="617016" y="134746"/>
            <a:ext cx="290639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 </a:t>
            </a:r>
            <a:r>
              <a:rPr sz="1250" i="1" spc="-30" dirty="0">
                <a:latin typeface="Univers for BP"/>
                <a:cs typeface="Univers for BP"/>
              </a:rPr>
              <a:t>Transport </a:t>
            </a:r>
            <a:r>
              <a:rPr sz="1250" i="1" spc="-20" dirty="0">
                <a:latin typeface="Univers for BP"/>
                <a:cs typeface="Univers for BP"/>
              </a:rPr>
              <a:t>- </a:t>
            </a:r>
            <a:r>
              <a:rPr sz="1250" i="1" spc="-25" dirty="0">
                <a:latin typeface="Univers for BP"/>
                <a:cs typeface="Univers for BP"/>
              </a:rPr>
              <a:t>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97" name="object 9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8" name="object 98"/>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7503795" cy="361950"/>
          </a:xfrm>
          <a:prstGeom prst="rect">
            <a:avLst/>
          </a:prstGeom>
        </p:spPr>
        <p:txBody>
          <a:bodyPr vert="horz" wrap="square" lIns="0" tIns="0" rIns="0" bIns="0" rtlCol="0">
            <a:spAutoFit/>
          </a:bodyPr>
          <a:lstStyle/>
          <a:p>
            <a:pPr marL="12700">
              <a:lnSpc>
                <a:spcPct val="100000"/>
              </a:lnSpc>
            </a:pPr>
            <a:r>
              <a:rPr spc="-5" dirty="0"/>
              <a:t>…caused by a worldwide ban on ICE </a:t>
            </a:r>
            <a:r>
              <a:rPr spc="-10" dirty="0"/>
              <a:t>car </a:t>
            </a:r>
            <a:r>
              <a:rPr spc="-5" dirty="0"/>
              <a:t>sales from</a:t>
            </a:r>
            <a:r>
              <a:rPr spc="200" dirty="0"/>
              <a:t> </a:t>
            </a:r>
            <a:r>
              <a:rPr spc="-5" dirty="0"/>
              <a:t>2040</a:t>
            </a:r>
          </a:p>
        </p:txBody>
      </p:sp>
      <p:sp>
        <p:nvSpPr>
          <p:cNvPr id="5" name="object 5"/>
          <p:cNvSpPr txBox="1"/>
          <p:nvPr/>
        </p:nvSpPr>
        <p:spPr>
          <a:xfrm>
            <a:off x="527405" y="1351788"/>
            <a:ext cx="8822055" cy="3316604"/>
          </a:xfrm>
          <a:prstGeom prst="rect">
            <a:avLst/>
          </a:prstGeom>
        </p:spPr>
        <p:txBody>
          <a:bodyPr vert="horz" wrap="square" lIns="0" tIns="0" rIns="0" bIns="0" rtlCol="0">
            <a:spAutoFit/>
          </a:bodyPr>
          <a:lstStyle/>
          <a:p>
            <a:pPr marL="287020" marR="19050" indent="-274320">
              <a:lnSpc>
                <a:spcPct val="100000"/>
              </a:lnSpc>
              <a:buClr>
                <a:srgbClr val="009900"/>
              </a:buClr>
              <a:buFont typeface="Univers for BP"/>
              <a:buChar char="•"/>
              <a:tabLst>
                <a:tab pos="287020" algn="l"/>
                <a:tab pos="287655" algn="l"/>
              </a:tabLst>
            </a:pPr>
            <a:r>
              <a:rPr sz="1800" b="0" dirty="0">
                <a:latin typeface="Univers for BP Light"/>
                <a:cs typeface="Univers for BP Light"/>
              </a:rPr>
              <a:t>A key </a:t>
            </a:r>
            <a:r>
              <a:rPr sz="1800" b="0" spc="-5" dirty="0">
                <a:latin typeface="Univers for BP Light"/>
                <a:cs typeface="Univers for BP Light"/>
              </a:rPr>
              <a:t>uncertainty surrounding </a:t>
            </a:r>
            <a:r>
              <a:rPr sz="1800" b="0" dirty="0">
                <a:latin typeface="Univers for BP Light"/>
                <a:cs typeface="Univers for BP Light"/>
              </a:rPr>
              <a:t>the </a:t>
            </a:r>
            <a:r>
              <a:rPr sz="1800" b="0" spc="-5" dirty="0">
                <a:latin typeface="Univers for BP Light"/>
                <a:cs typeface="Univers for BP Light"/>
              </a:rPr>
              <a:t>prospects </a:t>
            </a:r>
            <a:r>
              <a:rPr sz="1800" b="0" dirty="0">
                <a:latin typeface="Univers for BP Light"/>
                <a:cs typeface="Univers for BP Light"/>
              </a:rPr>
              <a:t>for </a:t>
            </a:r>
            <a:r>
              <a:rPr sz="1800" b="0" spc="-5" dirty="0">
                <a:latin typeface="Univers for BP Light"/>
                <a:cs typeface="Univers for BP Light"/>
              </a:rPr>
              <a:t>oil demand </a:t>
            </a:r>
            <a:r>
              <a:rPr sz="1800" b="0" dirty="0">
                <a:latin typeface="Univers for BP Light"/>
                <a:cs typeface="Univers for BP Light"/>
              </a:rPr>
              <a:t>is the </a:t>
            </a:r>
            <a:r>
              <a:rPr sz="1800" b="0" spc="-5" dirty="0">
                <a:latin typeface="Univers for BP Light"/>
                <a:cs typeface="Univers for BP Light"/>
              </a:rPr>
              <a:t>speed </a:t>
            </a:r>
            <a:r>
              <a:rPr sz="1800" b="0" dirty="0">
                <a:latin typeface="Univers for BP Light"/>
                <a:cs typeface="Univers for BP Light"/>
              </a:rPr>
              <a:t>with which  </a:t>
            </a:r>
            <a:r>
              <a:rPr sz="1800" b="0" spc="-5" dirty="0">
                <a:latin typeface="Univers for BP Light"/>
                <a:cs typeface="Univers for BP Light"/>
              </a:rPr>
              <a:t>sales </a:t>
            </a:r>
            <a:r>
              <a:rPr sz="1800" b="0" dirty="0">
                <a:latin typeface="Univers for BP Light"/>
                <a:cs typeface="Univers for BP Light"/>
              </a:rPr>
              <a:t>of </a:t>
            </a:r>
            <a:r>
              <a:rPr sz="1800" b="0" spc="-5" dirty="0">
                <a:latin typeface="Univers for BP Light"/>
                <a:cs typeface="Univers for BP Light"/>
              </a:rPr>
              <a:t>electric </a:t>
            </a:r>
            <a:r>
              <a:rPr sz="1800" b="0" dirty="0">
                <a:latin typeface="Univers for BP Light"/>
                <a:cs typeface="Univers for BP Light"/>
              </a:rPr>
              <a:t>cars </a:t>
            </a:r>
            <a:r>
              <a:rPr sz="1800" b="0" spc="-5" dirty="0">
                <a:latin typeface="Univers for BP Light"/>
                <a:cs typeface="Univers for BP Light"/>
              </a:rPr>
              <a:t>increase over </a:t>
            </a:r>
            <a:r>
              <a:rPr sz="1800" b="0" dirty="0">
                <a:latin typeface="Univers for BP Light"/>
                <a:cs typeface="Univers for BP Light"/>
              </a:rPr>
              <a:t>the </a:t>
            </a:r>
            <a:r>
              <a:rPr sz="1800" b="0" spc="-5" dirty="0">
                <a:latin typeface="Univers for BP Light"/>
                <a:cs typeface="Univers for BP Light"/>
              </a:rPr>
              <a:t>Outlook. This depends </a:t>
            </a:r>
            <a:r>
              <a:rPr sz="1800" b="0" dirty="0">
                <a:latin typeface="Univers for BP Light"/>
                <a:cs typeface="Univers for BP Light"/>
              </a:rPr>
              <a:t>on a </a:t>
            </a:r>
            <a:r>
              <a:rPr sz="1800" b="0" spc="-5" dirty="0">
                <a:latin typeface="Univers for BP Light"/>
                <a:cs typeface="Univers for BP Light"/>
              </a:rPr>
              <a:t>number </a:t>
            </a:r>
            <a:r>
              <a:rPr sz="1800" b="0" dirty="0">
                <a:latin typeface="Univers for BP Light"/>
                <a:cs typeface="Univers for BP Light"/>
              </a:rPr>
              <a:t>of  factors, </a:t>
            </a:r>
            <a:r>
              <a:rPr sz="1800" b="0" spc="-5" dirty="0">
                <a:latin typeface="Univers for BP Light"/>
                <a:cs typeface="Univers for BP Light"/>
              </a:rPr>
              <a:t>including government policy, technological improvements </a:t>
            </a:r>
            <a:r>
              <a:rPr sz="1800" b="0" dirty="0">
                <a:latin typeface="Univers for BP Light"/>
                <a:cs typeface="Univers for BP Light"/>
              </a:rPr>
              <a:t>and social  </a:t>
            </a:r>
            <a:r>
              <a:rPr sz="1800" b="0" spc="-5" dirty="0">
                <a:latin typeface="Univers for BP Light"/>
                <a:cs typeface="Univers for BP Light"/>
              </a:rPr>
              <a:t>preferences, and </a:t>
            </a:r>
            <a:r>
              <a:rPr sz="1800" b="0" dirty="0">
                <a:latin typeface="Univers for BP Light"/>
                <a:cs typeface="Univers for BP Light"/>
              </a:rPr>
              <a:t>as </a:t>
            </a:r>
            <a:r>
              <a:rPr sz="1800" b="0" spc="-5" dirty="0">
                <a:latin typeface="Univers for BP Light"/>
                <a:cs typeface="Univers for BP Light"/>
              </a:rPr>
              <a:t>such </a:t>
            </a:r>
            <a:r>
              <a:rPr sz="1800" b="0" dirty="0">
                <a:latin typeface="Univers for BP Light"/>
                <a:cs typeface="Univers for BP Light"/>
              </a:rPr>
              <a:t>is </a:t>
            </a:r>
            <a:r>
              <a:rPr sz="1800" b="0" spc="-5" dirty="0">
                <a:latin typeface="Univers for BP Light"/>
                <a:cs typeface="Univers for BP Light"/>
              </a:rPr>
              <a:t>hard </a:t>
            </a:r>
            <a:r>
              <a:rPr sz="1800" b="0" dirty="0">
                <a:latin typeface="Univers for BP Light"/>
                <a:cs typeface="Univers for BP Light"/>
              </a:rPr>
              <a:t>to </a:t>
            </a:r>
            <a:r>
              <a:rPr sz="1800" b="0" spc="-5" dirty="0">
                <a:latin typeface="Univers for BP Light"/>
                <a:cs typeface="Univers for BP Light"/>
              </a:rPr>
              <a:t>predict with </a:t>
            </a:r>
            <a:r>
              <a:rPr sz="1800" b="0" dirty="0">
                <a:latin typeface="Univers for BP Light"/>
                <a:cs typeface="Univers for BP Light"/>
              </a:rPr>
              <a:t>any</a:t>
            </a:r>
            <a:r>
              <a:rPr sz="1800" b="0" spc="40" dirty="0">
                <a:latin typeface="Univers for BP Light"/>
                <a:cs typeface="Univers for BP Light"/>
              </a:rPr>
              <a:t> </a:t>
            </a:r>
            <a:r>
              <a:rPr sz="1800" b="0" spc="-5" dirty="0">
                <a:latin typeface="Univers for BP Light"/>
                <a:cs typeface="Univers for BP Light"/>
              </a:rPr>
              <a:t>certainty.</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To </a:t>
            </a:r>
            <a:r>
              <a:rPr sz="1800" b="0" spc="-5" dirty="0">
                <a:latin typeface="Univers for BP Light"/>
                <a:cs typeface="Univers for BP Light"/>
              </a:rPr>
              <a:t>gauge </a:t>
            </a:r>
            <a:r>
              <a:rPr sz="1800" b="0" dirty="0">
                <a:latin typeface="Univers for BP Light"/>
                <a:cs typeface="Univers for BP Light"/>
              </a:rPr>
              <a:t>the </a:t>
            </a:r>
            <a:r>
              <a:rPr sz="1800" b="0" spc="-5" dirty="0">
                <a:latin typeface="Univers for BP Light"/>
                <a:cs typeface="Univers for BP Light"/>
              </a:rPr>
              <a:t>significance </a:t>
            </a:r>
            <a:r>
              <a:rPr sz="1800" b="0" dirty="0">
                <a:latin typeface="Univers for BP Light"/>
                <a:cs typeface="Univers for BP Light"/>
              </a:rPr>
              <a:t>of </a:t>
            </a:r>
            <a:r>
              <a:rPr sz="1800" b="0" spc="-5" dirty="0">
                <a:latin typeface="Univers for BP Light"/>
                <a:cs typeface="Univers for BP Light"/>
              </a:rPr>
              <a:t>this uncertainty, consider </a:t>
            </a:r>
            <a:r>
              <a:rPr sz="1800" b="0" dirty="0">
                <a:latin typeface="Univers for BP Light"/>
                <a:cs typeface="Univers for BP Light"/>
              </a:rPr>
              <a:t>an </a:t>
            </a:r>
            <a:r>
              <a:rPr sz="1800" b="0" spc="-5" dirty="0">
                <a:latin typeface="Univers for BP Light"/>
                <a:cs typeface="Univers for BP Light"/>
              </a:rPr>
              <a:t>alternative scenario </a:t>
            </a:r>
            <a:r>
              <a:rPr sz="1800" b="0" dirty="0">
                <a:latin typeface="Univers for BP Light"/>
                <a:cs typeface="Univers for BP Light"/>
              </a:rPr>
              <a:t>in  </a:t>
            </a:r>
            <a:r>
              <a:rPr sz="1800" b="0" spc="-5" dirty="0">
                <a:latin typeface="Univers for BP Light"/>
                <a:cs typeface="Univers for BP Light"/>
              </a:rPr>
              <a:t>which governments impose </a:t>
            </a:r>
            <a:r>
              <a:rPr sz="1800" b="0" dirty="0">
                <a:latin typeface="Univers for BP Light"/>
                <a:cs typeface="Univers for BP Light"/>
              </a:rPr>
              <a:t>a </a:t>
            </a:r>
            <a:r>
              <a:rPr sz="1800" b="0" spc="-5" dirty="0">
                <a:latin typeface="Univers for BP Light"/>
                <a:cs typeface="Univers for BP Light"/>
              </a:rPr>
              <a:t>worldwide </a:t>
            </a:r>
            <a:r>
              <a:rPr sz="1800" b="0" dirty="0">
                <a:latin typeface="Univers for BP Light"/>
                <a:cs typeface="Univers for BP Light"/>
              </a:rPr>
              <a:t>ban on the sale of all ICE </a:t>
            </a:r>
            <a:r>
              <a:rPr sz="1800" b="0" spc="-5" dirty="0">
                <a:latin typeface="Univers for BP Light"/>
                <a:cs typeface="Univers for BP Light"/>
              </a:rPr>
              <a:t>(and </a:t>
            </a:r>
            <a:r>
              <a:rPr sz="1800" b="0" dirty="0">
                <a:latin typeface="Univers for BP Light"/>
                <a:cs typeface="Univers for BP Light"/>
              </a:rPr>
              <a:t>PHEVs) cars  from </a:t>
            </a:r>
            <a:r>
              <a:rPr sz="1800" b="0" spc="-5" dirty="0">
                <a:latin typeface="Univers for BP Light"/>
                <a:cs typeface="Univers for BP Light"/>
              </a:rPr>
              <a:t>2040 onwards, </a:t>
            </a:r>
            <a:r>
              <a:rPr sz="1800" b="0" dirty="0">
                <a:latin typeface="Univers for BP Light"/>
                <a:cs typeface="Univers for BP Light"/>
              </a:rPr>
              <a:t>with the </a:t>
            </a:r>
            <a:r>
              <a:rPr sz="1800" b="0" spc="-5" dirty="0">
                <a:latin typeface="Univers for BP Light"/>
                <a:cs typeface="Univers for BP Light"/>
              </a:rPr>
              <a:t>regulations gradually increasing, </a:t>
            </a:r>
            <a:r>
              <a:rPr sz="1800" b="0" dirty="0">
                <a:latin typeface="Univers for BP Light"/>
                <a:cs typeface="Univers for BP Light"/>
              </a:rPr>
              <a:t>such that </a:t>
            </a:r>
            <a:r>
              <a:rPr sz="1800" b="0" spc="-5" dirty="0">
                <a:latin typeface="Univers for BP Light"/>
                <a:cs typeface="Univers for BP Light"/>
              </a:rPr>
              <a:t>around </a:t>
            </a:r>
            <a:r>
              <a:rPr sz="1800" b="0" dirty="0">
                <a:latin typeface="Univers for BP Light"/>
                <a:cs typeface="Univers for BP Light"/>
              </a:rPr>
              <a:t>a  </a:t>
            </a:r>
            <a:r>
              <a:rPr sz="1800" b="0" spc="-5" dirty="0">
                <a:latin typeface="Univers for BP Light"/>
                <a:cs typeface="Univers for BP Light"/>
              </a:rPr>
              <a:t>third </a:t>
            </a:r>
            <a:r>
              <a:rPr sz="1800" b="0" dirty="0">
                <a:latin typeface="Univers for BP Light"/>
                <a:cs typeface="Univers for BP Light"/>
              </a:rPr>
              <a:t>of all cars </a:t>
            </a:r>
            <a:r>
              <a:rPr sz="1800" b="0" spc="-5" dirty="0">
                <a:latin typeface="Univers for BP Light"/>
                <a:cs typeface="Univers for BP Light"/>
              </a:rPr>
              <a:t>sales </a:t>
            </a:r>
            <a:r>
              <a:rPr sz="1800" b="0" dirty="0">
                <a:latin typeface="Univers for BP Light"/>
                <a:cs typeface="Univers for BP Light"/>
              </a:rPr>
              <a:t>in </a:t>
            </a:r>
            <a:r>
              <a:rPr sz="1800" b="0" spc="-5" dirty="0">
                <a:latin typeface="Univers for BP Light"/>
                <a:cs typeface="Univers for BP Light"/>
              </a:rPr>
              <a:t>2030 </a:t>
            </a:r>
            <a:r>
              <a:rPr sz="1800" b="0" dirty="0">
                <a:latin typeface="Univers for BP Light"/>
                <a:cs typeface="Univers for BP Light"/>
              </a:rPr>
              <a:t>are BEVs, two </a:t>
            </a:r>
            <a:r>
              <a:rPr sz="1800" b="0" spc="-5" dirty="0">
                <a:latin typeface="Univers for BP Light"/>
                <a:cs typeface="Univers for BP Light"/>
              </a:rPr>
              <a:t>thirds </a:t>
            </a:r>
            <a:r>
              <a:rPr sz="1800" b="0" dirty="0">
                <a:latin typeface="Univers for BP Light"/>
                <a:cs typeface="Univers for BP Light"/>
              </a:rPr>
              <a:t>in </a:t>
            </a:r>
            <a:r>
              <a:rPr sz="1800" b="0" spc="-5" dirty="0">
                <a:latin typeface="Univers for BP Light"/>
                <a:cs typeface="Univers for BP Light"/>
              </a:rPr>
              <a:t>2035 </a:t>
            </a:r>
            <a:r>
              <a:rPr sz="1800" b="0" dirty="0">
                <a:latin typeface="Univers for BP Light"/>
                <a:cs typeface="Univers for BP Light"/>
              </a:rPr>
              <a:t>and </a:t>
            </a:r>
            <a:r>
              <a:rPr sz="1800" b="0" spc="-5" dirty="0">
                <a:latin typeface="Univers for BP Light"/>
                <a:cs typeface="Univers for BP Light"/>
              </a:rPr>
              <a:t>100% </a:t>
            </a:r>
            <a:r>
              <a:rPr sz="1800" b="0" dirty="0">
                <a:latin typeface="Univers for BP Light"/>
                <a:cs typeface="Univers for BP Light"/>
              </a:rPr>
              <a:t>in</a:t>
            </a:r>
            <a:r>
              <a:rPr sz="1800" b="0" spc="-5" dirty="0">
                <a:latin typeface="Univers for BP Light"/>
                <a:cs typeface="Univers for BP Light"/>
              </a:rPr>
              <a:t> 2040.</a:t>
            </a:r>
            <a:endParaRPr sz="1800">
              <a:latin typeface="Univers for BP Light"/>
              <a:cs typeface="Univers for BP Light"/>
            </a:endParaRPr>
          </a:p>
          <a:p>
            <a:pPr marL="287020" marR="93980" indent="-274320">
              <a:lnSpc>
                <a:spcPct val="100000"/>
              </a:lnSpc>
              <a:spcBef>
                <a:spcPts val="1080"/>
              </a:spcBef>
              <a:buClr>
                <a:srgbClr val="009900"/>
              </a:buClr>
              <a:buFont typeface="Univers for BP"/>
              <a:buChar char="•"/>
              <a:tabLst>
                <a:tab pos="287020" algn="l"/>
                <a:tab pos="287655" algn="l"/>
              </a:tabLst>
            </a:pPr>
            <a:r>
              <a:rPr sz="1800" b="0" spc="-5" dirty="0">
                <a:latin typeface="Univers for BP Light"/>
                <a:cs typeface="Univers for BP Light"/>
              </a:rPr>
              <a:t>Under this alternative </a:t>
            </a:r>
            <a:r>
              <a:rPr sz="1800" b="0" dirty="0">
                <a:latin typeface="Univers for BP Light"/>
                <a:cs typeface="Univers for BP Light"/>
              </a:rPr>
              <a:t>‘ICE </a:t>
            </a:r>
            <a:r>
              <a:rPr sz="1800" b="0" spc="-5" dirty="0">
                <a:latin typeface="Univers for BP Light"/>
                <a:cs typeface="Univers for BP Light"/>
              </a:rPr>
              <a:t>ban’ scenario, electricity powers around 20% </a:t>
            </a:r>
            <a:r>
              <a:rPr sz="1800" b="0" dirty="0">
                <a:latin typeface="Univers for BP Light"/>
                <a:cs typeface="Univers for BP Light"/>
              </a:rPr>
              <a:t>of total  </a:t>
            </a:r>
            <a:r>
              <a:rPr sz="1800" b="0" spc="-5" dirty="0">
                <a:latin typeface="Univers for BP Light"/>
                <a:cs typeface="Univers for BP Light"/>
              </a:rPr>
              <a:t>passenger </a:t>
            </a:r>
            <a:r>
              <a:rPr sz="1800" b="0" dirty="0">
                <a:latin typeface="Univers for BP Light"/>
                <a:cs typeface="Univers for BP Light"/>
              </a:rPr>
              <a:t>car Vkm in </a:t>
            </a:r>
            <a:r>
              <a:rPr sz="1800" b="0" spc="-5" dirty="0">
                <a:latin typeface="Univers for BP Light"/>
                <a:cs typeface="Univers for BP Light"/>
              </a:rPr>
              <a:t>2030 </a:t>
            </a:r>
            <a:r>
              <a:rPr sz="1800" b="0" dirty="0">
                <a:latin typeface="Univers for BP Light"/>
                <a:cs typeface="Univers for BP Light"/>
              </a:rPr>
              <a:t>and </a:t>
            </a:r>
            <a:r>
              <a:rPr sz="1800" b="0" spc="-5" dirty="0">
                <a:latin typeface="Univers for BP Light"/>
                <a:cs typeface="Univers for BP Light"/>
              </a:rPr>
              <a:t>two-thirds </a:t>
            </a:r>
            <a:r>
              <a:rPr sz="1800" b="0" dirty="0">
                <a:latin typeface="Univers for BP Light"/>
                <a:cs typeface="Univers for BP Light"/>
              </a:rPr>
              <a:t>in </a:t>
            </a:r>
            <a:r>
              <a:rPr sz="1800" b="0" spc="-5" dirty="0">
                <a:latin typeface="Univers for BP Light"/>
                <a:cs typeface="Univers for BP Light"/>
              </a:rPr>
              <a:t>2040. This compares </a:t>
            </a:r>
            <a:r>
              <a:rPr sz="1800" b="0" dirty="0">
                <a:latin typeface="Univers for BP Light"/>
                <a:cs typeface="Univers for BP Light"/>
              </a:rPr>
              <a:t>with </a:t>
            </a:r>
            <a:r>
              <a:rPr sz="1800" b="0" spc="-5" dirty="0">
                <a:latin typeface="Univers for BP Light"/>
                <a:cs typeface="Univers for BP Light"/>
              </a:rPr>
              <a:t>nearly 15%  </a:t>
            </a:r>
            <a:r>
              <a:rPr sz="1800" b="0" dirty="0">
                <a:latin typeface="Univers for BP Light"/>
                <a:cs typeface="Univers for BP Light"/>
              </a:rPr>
              <a:t>and </a:t>
            </a:r>
            <a:r>
              <a:rPr sz="1800" b="0" spc="-5" dirty="0">
                <a:latin typeface="Univers for BP Light"/>
                <a:cs typeface="Univers for BP Light"/>
              </a:rPr>
              <a:t>30%, respectively, </a:t>
            </a:r>
            <a:r>
              <a:rPr sz="1800" b="0" dirty="0">
                <a:latin typeface="Univers for BP Light"/>
                <a:cs typeface="Univers for BP Light"/>
              </a:rPr>
              <a:t>in the ET</a:t>
            </a:r>
            <a:r>
              <a:rPr sz="1800" b="0" spc="-15"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p:txBody>
      </p:sp>
      <p:sp>
        <p:nvSpPr>
          <p:cNvPr id="6" name="object 6"/>
          <p:cNvSpPr/>
          <p:nvPr/>
        </p:nvSpPr>
        <p:spPr>
          <a:xfrm>
            <a:off x="525780" y="114300"/>
            <a:ext cx="3176270" cy="251460"/>
          </a:xfrm>
          <a:custGeom>
            <a:avLst/>
            <a:gdLst/>
            <a:ahLst/>
            <a:cxnLst/>
            <a:rect l="l" t="t" r="r" b="b"/>
            <a:pathLst>
              <a:path w="3176270" h="251460">
                <a:moveTo>
                  <a:pt x="3134106"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3134106" y="251460"/>
                </a:lnTo>
                <a:lnTo>
                  <a:pt x="3150405" y="248161"/>
                </a:lnTo>
                <a:lnTo>
                  <a:pt x="3163728" y="239172"/>
                </a:lnTo>
                <a:lnTo>
                  <a:pt x="3172717" y="225849"/>
                </a:lnTo>
                <a:lnTo>
                  <a:pt x="3176016" y="209550"/>
                </a:lnTo>
                <a:lnTo>
                  <a:pt x="3176016" y="41909"/>
                </a:lnTo>
                <a:lnTo>
                  <a:pt x="3172717" y="25610"/>
                </a:lnTo>
                <a:lnTo>
                  <a:pt x="3163728" y="12287"/>
                </a:lnTo>
                <a:lnTo>
                  <a:pt x="3150405" y="3298"/>
                </a:lnTo>
                <a:lnTo>
                  <a:pt x="3134106" y="0"/>
                </a:lnTo>
                <a:close/>
              </a:path>
            </a:pathLst>
          </a:custGeom>
          <a:solidFill>
            <a:srgbClr val="CFE0A2"/>
          </a:solidFill>
        </p:spPr>
        <p:txBody>
          <a:bodyPr wrap="square" lIns="0" tIns="0" rIns="0" bIns="0" rtlCol="0"/>
          <a:lstStyle/>
          <a:p>
            <a:endParaRPr/>
          </a:p>
        </p:txBody>
      </p:sp>
      <p:sp>
        <p:nvSpPr>
          <p:cNvPr id="7" name="object 7"/>
          <p:cNvSpPr txBox="1"/>
          <p:nvPr/>
        </p:nvSpPr>
        <p:spPr>
          <a:xfrm>
            <a:off x="617016" y="134746"/>
            <a:ext cx="290639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 </a:t>
            </a:r>
            <a:r>
              <a:rPr sz="1250" i="1" spc="-30" dirty="0">
                <a:latin typeface="Univers for BP"/>
                <a:cs typeface="Univers for BP"/>
              </a:rPr>
              <a:t>Transport </a:t>
            </a:r>
            <a:r>
              <a:rPr sz="1250" i="1" spc="-20" dirty="0">
                <a:latin typeface="Univers for BP"/>
                <a:cs typeface="Univers for BP"/>
              </a:rPr>
              <a:t>- </a:t>
            </a:r>
            <a:r>
              <a:rPr sz="1250" i="1" spc="-25" dirty="0">
                <a:latin typeface="Univers for BP"/>
                <a:cs typeface="Univers for BP"/>
              </a:rPr>
              <a:t>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 name="object 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 name="object 9"/>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43</a:t>
            </a:fld>
            <a:endParaRP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129283" y="3107435"/>
            <a:ext cx="730250" cy="2758440"/>
          </a:xfrm>
          <a:custGeom>
            <a:avLst/>
            <a:gdLst/>
            <a:ahLst/>
            <a:cxnLst/>
            <a:rect l="l" t="t" r="r" b="b"/>
            <a:pathLst>
              <a:path w="730250" h="2758440">
                <a:moveTo>
                  <a:pt x="0" y="2758440"/>
                </a:moveTo>
                <a:lnTo>
                  <a:pt x="729996" y="2758440"/>
                </a:lnTo>
                <a:lnTo>
                  <a:pt x="729996" y="0"/>
                </a:lnTo>
                <a:lnTo>
                  <a:pt x="0" y="0"/>
                </a:lnTo>
                <a:lnTo>
                  <a:pt x="0" y="2758440"/>
                </a:lnTo>
                <a:close/>
              </a:path>
            </a:pathLst>
          </a:custGeom>
          <a:solidFill>
            <a:srgbClr val="666666"/>
          </a:solidFill>
        </p:spPr>
        <p:txBody>
          <a:bodyPr wrap="square" lIns="0" tIns="0" rIns="0" bIns="0" rtlCol="0"/>
          <a:lstStyle/>
          <a:p>
            <a:endParaRPr/>
          </a:p>
        </p:txBody>
      </p:sp>
      <p:sp>
        <p:nvSpPr>
          <p:cNvPr id="5" name="object 5"/>
          <p:cNvSpPr/>
          <p:nvPr/>
        </p:nvSpPr>
        <p:spPr>
          <a:xfrm>
            <a:off x="1129283" y="3107435"/>
            <a:ext cx="730250" cy="2758440"/>
          </a:xfrm>
          <a:custGeom>
            <a:avLst/>
            <a:gdLst/>
            <a:ahLst/>
            <a:cxnLst/>
            <a:rect l="l" t="t" r="r" b="b"/>
            <a:pathLst>
              <a:path w="730250" h="2758440">
                <a:moveTo>
                  <a:pt x="0" y="2758440"/>
                </a:moveTo>
                <a:lnTo>
                  <a:pt x="729996" y="2758440"/>
                </a:lnTo>
                <a:lnTo>
                  <a:pt x="729996" y="0"/>
                </a:lnTo>
                <a:lnTo>
                  <a:pt x="0" y="0"/>
                </a:lnTo>
                <a:lnTo>
                  <a:pt x="0" y="2758440"/>
                </a:lnTo>
                <a:close/>
              </a:path>
            </a:pathLst>
          </a:custGeom>
          <a:ln w="9144">
            <a:solidFill>
              <a:srgbClr val="BEBEBE"/>
            </a:solidFill>
          </a:ln>
        </p:spPr>
        <p:txBody>
          <a:bodyPr wrap="square" lIns="0" tIns="0" rIns="0" bIns="0" rtlCol="0"/>
          <a:lstStyle/>
          <a:p>
            <a:endParaRPr/>
          </a:p>
        </p:txBody>
      </p:sp>
      <p:sp>
        <p:nvSpPr>
          <p:cNvPr id="6" name="object 6"/>
          <p:cNvSpPr/>
          <p:nvPr/>
        </p:nvSpPr>
        <p:spPr>
          <a:xfrm>
            <a:off x="2371344" y="3121151"/>
            <a:ext cx="730250" cy="2745105"/>
          </a:xfrm>
          <a:custGeom>
            <a:avLst/>
            <a:gdLst/>
            <a:ahLst/>
            <a:cxnLst/>
            <a:rect l="l" t="t" r="r" b="b"/>
            <a:pathLst>
              <a:path w="730250" h="2745104">
                <a:moveTo>
                  <a:pt x="0" y="2744724"/>
                </a:moveTo>
                <a:lnTo>
                  <a:pt x="729995" y="2744724"/>
                </a:lnTo>
                <a:lnTo>
                  <a:pt x="729995" y="0"/>
                </a:lnTo>
                <a:lnTo>
                  <a:pt x="0" y="0"/>
                </a:lnTo>
                <a:lnTo>
                  <a:pt x="0" y="2744724"/>
                </a:lnTo>
                <a:close/>
              </a:path>
            </a:pathLst>
          </a:custGeom>
          <a:solidFill>
            <a:srgbClr val="000099"/>
          </a:solidFill>
        </p:spPr>
        <p:txBody>
          <a:bodyPr wrap="square" lIns="0" tIns="0" rIns="0" bIns="0" rtlCol="0"/>
          <a:lstStyle/>
          <a:p>
            <a:endParaRPr/>
          </a:p>
        </p:txBody>
      </p:sp>
      <p:sp>
        <p:nvSpPr>
          <p:cNvPr id="7" name="object 7"/>
          <p:cNvSpPr/>
          <p:nvPr/>
        </p:nvSpPr>
        <p:spPr>
          <a:xfrm>
            <a:off x="2371344" y="3121151"/>
            <a:ext cx="730250" cy="2745105"/>
          </a:xfrm>
          <a:custGeom>
            <a:avLst/>
            <a:gdLst/>
            <a:ahLst/>
            <a:cxnLst/>
            <a:rect l="l" t="t" r="r" b="b"/>
            <a:pathLst>
              <a:path w="730250" h="2745104">
                <a:moveTo>
                  <a:pt x="0" y="2744724"/>
                </a:moveTo>
                <a:lnTo>
                  <a:pt x="729995" y="2744724"/>
                </a:lnTo>
                <a:lnTo>
                  <a:pt x="729995" y="0"/>
                </a:lnTo>
                <a:lnTo>
                  <a:pt x="0" y="0"/>
                </a:lnTo>
                <a:lnTo>
                  <a:pt x="0" y="2744724"/>
                </a:lnTo>
                <a:close/>
              </a:path>
            </a:pathLst>
          </a:custGeom>
          <a:ln w="9144">
            <a:solidFill>
              <a:srgbClr val="BEBEBE"/>
            </a:solidFill>
          </a:ln>
        </p:spPr>
        <p:txBody>
          <a:bodyPr wrap="square" lIns="0" tIns="0" rIns="0" bIns="0" rtlCol="0"/>
          <a:lstStyle/>
          <a:p>
            <a:endParaRPr/>
          </a:p>
        </p:txBody>
      </p:sp>
      <p:sp>
        <p:nvSpPr>
          <p:cNvPr id="8" name="object 8"/>
          <p:cNvSpPr/>
          <p:nvPr/>
        </p:nvSpPr>
        <p:spPr>
          <a:xfrm>
            <a:off x="3613403" y="4553711"/>
            <a:ext cx="730250" cy="1312545"/>
          </a:xfrm>
          <a:custGeom>
            <a:avLst/>
            <a:gdLst/>
            <a:ahLst/>
            <a:cxnLst/>
            <a:rect l="l" t="t" r="r" b="b"/>
            <a:pathLst>
              <a:path w="730250" h="1312545">
                <a:moveTo>
                  <a:pt x="0" y="1312164"/>
                </a:moveTo>
                <a:lnTo>
                  <a:pt x="729996" y="1312164"/>
                </a:lnTo>
                <a:lnTo>
                  <a:pt x="729996" y="0"/>
                </a:lnTo>
                <a:lnTo>
                  <a:pt x="0" y="0"/>
                </a:lnTo>
                <a:lnTo>
                  <a:pt x="0" y="1312164"/>
                </a:lnTo>
                <a:close/>
              </a:path>
            </a:pathLst>
          </a:custGeom>
          <a:solidFill>
            <a:srgbClr val="99CC00"/>
          </a:solidFill>
        </p:spPr>
        <p:txBody>
          <a:bodyPr wrap="square" lIns="0" tIns="0" rIns="0" bIns="0" rtlCol="0"/>
          <a:lstStyle/>
          <a:p>
            <a:endParaRPr/>
          </a:p>
        </p:txBody>
      </p:sp>
      <p:sp>
        <p:nvSpPr>
          <p:cNvPr id="9" name="object 9"/>
          <p:cNvSpPr/>
          <p:nvPr/>
        </p:nvSpPr>
        <p:spPr>
          <a:xfrm>
            <a:off x="3613403" y="4553711"/>
            <a:ext cx="730250" cy="1312545"/>
          </a:xfrm>
          <a:custGeom>
            <a:avLst/>
            <a:gdLst/>
            <a:ahLst/>
            <a:cxnLst/>
            <a:rect l="l" t="t" r="r" b="b"/>
            <a:pathLst>
              <a:path w="730250" h="1312545">
                <a:moveTo>
                  <a:pt x="0" y="1312164"/>
                </a:moveTo>
                <a:lnTo>
                  <a:pt x="729996" y="1312164"/>
                </a:lnTo>
                <a:lnTo>
                  <a:pt x="729996" y="0"/>
                </a:lnTo>
                <a:lnTo>
                  <a:pt x="0" y="0"/>
                </a:lnTo>
                <a:lnTo>
                  <a:pt x="0" y="1312164"/>
                </a:lnTo>
                <a:close/>
              </a:path>
            </a:pathLst>
          </a:custGeom>
          <a:ln w="9144">
            <a:solidFill>
              <a:srgbClr val="BEBEBE"/>
            </a:solidFill>
          </a:ln>
        </p:spPr>
        <p:txBody>
          <a:bodyPr wrap="square" lIns="0" tIns="0" rIns="0" bIns="0" rtlCol="0"/>
          <a:lstStyle/>
          <a:p>
            <a:endParaRPr/>
          </a:p>
        </p:txBody>
      </p:sp>
      <p:sp>
        <p:nvSpPr>
          <p:cNvPr id="10" name="object 10"/>
          <p:cNvSpPr/>
          <p:nvPr/>
        </p:nvSpPr>
        <p:spPr>
          <a:xfrm>
            <a:off x="873252" y="2324100"/>
            <a:ext cx="0" cy="3542029"/>
          </a:xfrm>
          <a:custGeom>
            <a:avLst/>
            <a:gdLst/>
            <a:ahLst/>
            <a:cxnLst/>
            <a:rect l="l" t="t" r="r" b="b"/>
            <a:pathLst>
              <a:path h="3542029">
                <a:moveTo>
                  <a:pt x="0" y="3541776"/>
                </a:moveTo>
                <a:lnTo>
                  <a:pt x="0" y="0"/>
                </a:lnTo>
              </a:path>
            </a:pathLst>
          </a:custGeom>
          <a:ln w="9144">
            <a:solidFill>
              <a:srgbClr val="666666"/>
            </a:solidFill>
          </a:ln>
        </p:spPr>
        <p:txBody>
          <a:bodyPr wrap="square" lIns="0" tIns="0" rIns="0" bIns="0" rtlCol="0"/>
          <a:lstStyle/>
          <a:p>
            <a:endParaRPr/>
          </a:p>
        </p:txBody>
      </p:sp>
      <p:sp>
        <p:nvSpPr>
          <p:cNvPr id="11" name="object 11"/>
          <p:cNvSpPr/>
          <p:nvPr/>
        </p:nvSpPr>
        <p:spPr>
          <a:xfrm>
            <a:off x="873252" y="586587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2" name="object 12"/>
          <p:cNvSpPr/>
          <p:nvPr/>
        </p:nvSpPr>
        <p:spPr>
          <a:xfrm>
            <a:off x="873252" y="527608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3" name="object 13"/>
          <p:cNvSpPr/>
          <p:nvPr/>
        </p:nvSpPr>
        <p:spPr>
          <a:xfrm>
            <a:off x="873252" y="46863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4" name="object 14"/>
          <p:cNvSpPr/>
          <p:nvPr/>
        </p:nvSpPr>
        <p:spPr>
          <a:xfrm>
            <a:off x="873252" y="409498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5" name="object 15"/>
          <p:cNvSpPr/>
          <p:nvPr/>
        </p:nvSpPr>
        <p:spPr>
          <a:xfrm>
            <a:off x="873252" y="35052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6" name="object 16"/>
          <p:cNvSpPr/>
          <p:nvPr/>
        </p:nvSpPr>
        <p:spPr>
          <a:xfrm>
            <a:off x="873252" y="291541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7" name="object 17"/>
          <p:cNvSpPr/>
          <p:nvPr/>
        </p:nvSpPr>
        <p:spPr>
          <a:xfrm>
            <a:off x="873252" y="23241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8" name="object 18"/>
          <p:cNvSpPr/>
          <p:nvPr/>
        </p:nvSpPr>
        <p:spPr>
          <a:xfrm>
            <a:off x="873252" y="5865876"/>
            <a:ext cx="3726179" cy="0"/>
          </a:xfrm>
          <a:custGeom>
            <a:avLst/>
            <a:gdLst/>
            <a:ahLst/>
            <a:cxnLst/>
            <a:rect l="l" t="t" r="r" b="b"/>
            <a:pathLst>
              <a:path w="3726179">
                <a:moveTo>
                  <a:pt x="0" y="0"/>
                </a:moveTo>
                <a:lnTo>
                  <a:pt x="3726180" y="0"/>
                </a:lnTo>
              </a:path>
            </a:pathLst>
          </a:custGeom>
          <a:ln w="9144">
            <a:solidFill>
              <a:srgbClr val="666666"/>
            </a:solidFill>
          </a:ln>
        </p:spPr>
        <p:txBody>
          <a:bodyPr wrap="square" lIns="0" tIns="0" rIns="0" bIns="0" rtlCol="0"/>
          <a:lstStyle/>
          <a:p>
            <a:endParaRPr/>
          </a:p>
        </p:txBody>
      </p:sp>
      <p:sp>
        <p:nvSpPr>
          <p:cNvPr id="19" name="object 19"/>
          <p:cNvSpPr txBox="1"/>
          <p:nvPr/>
        </p:nvSpPr>
        <p:spPr>
          <a:xfrm>
            <a:off x="596595" y="574354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20" name="object 20"/>
          <p:cNvSpPr txBox="1"/>
          <p:nvPr/>
        </p:nvSpPr>
        <p:spPr>
          <a:xfrm>
            <a:off x="596595" y="5153152"/>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21" name="object 21"/>
          <p:cNvSpPr txBox="1"/>
          <p:nvPr/>
        </p:nvSpPr>
        <p:spPr>
          <a:xfrm>
            <a:off x="596595" y="456247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8</a:t>
            </a:r>
            <a:endParaRPr sz="1400">
              <a:latin typeface="Univers for BP Light"/>
              <a:cs typeface="Univers for BP Light"/>
            </a:endParaRPr>
          </a:p>
        </p:txBody>
      </p:sp>
      <p:sp>
        <p:nvSpPr>
          <p:cNvPr id="22" name="object 22"/>
          <p:cNvSpPr txBox="1"/>
          <p:nvPr/>
        </p:nvSpPr>
        <p:spPr>
          <a:xfrm>
            <a:off x="497840" y="397205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a:t>
            </a:r>
            <a:endParaRPr sz="1400">
              <a:latin typeface="Univers for BP Light"/>
              <a:cs typeface="Univers for BP Light"/>
            </a:endParaRPr>
          </a:p>
        </p:txBody>
      </p:sp>
      <p:sp>
        <p:nvSpPr>
          <p:cNvPr id="23" name="object 23"/>
          <p:cNvSpPr txBox="1"/>
          <p:nvPr/>
        </p:nvSpPr>
        <p:spPr>
          <a:xfrm>
            <a:off x="497840" y="338162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16</a:t>
            </a:r>
            <a:endParaRPr sz="1400">
              <a:latin typeface="Univers for BP Light"/>
              <a:cs typeface="Univers for BP Light"/>
            </a:endParaRPr>
          </a:p>
        </p:txBody>
      </p:sp>
      <p:sp>
        <p:nvSpPr>
          <p:cNvPr id="24" name="object 24"/>
          <p:cNvSpPr txBox="1"/>
          <p:nvPr/>
        </p:nvSpPr>
        <p:spPr>
          <a:xfrm>
            <a:off x="497840" y="279120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25" name="object 25"/>
          <p:cNvSpPr txBox="1"/>
          <p:nvPr/>
        </p:nvSpPr>
        <p:spPr>
          <a:xfrm>
            <a:off x="497840" y="220090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24</a:t>
            </a:r>
            <a:endParaRPr sz="1400">
              <a:latin typeface="Univers for BP Light"/>
              <a:cs typeface="Univers for BP Light"/>
            </a:endParaRPr>
          </a:p>
        </p:txBody>
      </p:sp>
      <p:sp>
        <p:nvSpPr>
          <p:cNvPr id="26" name="object 26"/>
          <p:cNvSpPr txBox="1"/>
          <p:nvPr/>
        </p:nvSpPr>
        <p:spPr>
          <a:xfrm>
            <a:off x="3790950" y="5928867"/>
            <a:ext cx="376555" cy="140335"/>
          </a:xfrm>
          <a:prstGeom prst="rect">
            <a:avLst/>
          </a:prstGeom>
        </p:spPr>
        <p:txBody>
          <a:bodyPr vert="horz" wrap="square" lIns="0" tIns="0" rIns="0" bIns="0" rtlCol="0">
            <a:spAutoFit/>
          </a:bodyPr>
          <a:lstStyle/>
          <a:p>
            <a:pPr marL="12700">
              <a:lnSpc>
                <a:spcPct val="100000"/>
              </a:lnSpc>
            </a:pPr>
            <a:r>
              <a:rPr sz="800" b="0" spc="-5" dirty="0">
                <a:solidFill>
                  <a:srgbClr val="FFFFFF"/>
                </a:solidFill>
                <a:latin typeface="Univers for BP Light"/>
                <a:cs typeface="Univers for BP Light"/>
              </a:rPr>
              <a:t>ICE</a:t>
            </a:r>
            <a:r>
              <a:rPr sz="800" b="0" spc="-100" dirty="0">
                <a:solidFill>
                  <a:srgbClr val="FFFFFF"/>
                </a:solidFill>
                <a:latin typeface="Univers for BP Light"/>
                <a:cs typeface="Univers for BP Light"/>
              </a:rPr>
              <a:t> </a:t>
            </a:r>
            <a:r>
              <a:rPr sz="800" b="0" dirty="0">
                <a:solidFill>
                  <a:srgbClr val="FFFFFF"/>
                </a:solidFill>
                <a:latin typeface="Univers for BP Light"/>
                <a:cs typeface="Univers for BP Light"/>
              </a:rPr>
              <a:t>ban</a:t>
            </a:r>
            <a:endParaRPr sz="800">
              <a:latin typeface="Univers for BP Light"/>
              <a:cs typeface="Univers for BP Light"/>
            </a:endParaRPr>
          </a:p>
        </p:txBody>
      </p:sp>
      <p:sp>
        <p:nvSpPr>
          <p:cNvPr id="27" name="object 27"/>
          <p:cNvSpPr/>
          <p:nvPr/>
        </p:nvSpPr>
        <p:spPr>
          <a:xfrm>
            <a:off x="2639567" y="24170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0099"/>
          </a:solidFill>
        </p:spPr>
        <p:txBody>
          <a:bodyPr wrap="square" lIns="0" tIns="0" rIns="0" bIns="0" rtlCol="0"/>
          <a:lstStyle/>
          <a:p>
            <a:endParaRPr/>
          </a:p>
        </p:txBody>
      </p:sp>
      <p:sp>
        <p:nvSpPr>
          <p:cNvPr id="28" name="object 28"/>
          <p:cNvSpPr/>
          <p:nvPr/>
        </p:nvSpPr>
        <p:spPr>
          <a:xfrm>
            <a:off x="2639567" y="24170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29" name="object 29"/>
          <p:cNvSpPr/>
          <p:nvPr/>
        </p:nvSpPr>
        <p:spPr>
          <a:xfrm>
            <a:off x="2639567" y="274015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30" name="object 30"/>
          <p:cNvSpPr/>
          <p:nvPr/>
        </p:nvSpPr>
        <p:spPr>
          <a:xfrm>
            <a:off x="2639567" y="274015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31" name="object 31"/>
          <p:cNvSpPr txBox="1"/>
          <p:nvPr/>
        </p:nvSpPr>
        <p:spPr>
          <a:xfrm>
            <a:off x="2768345" y="2230892"/>
            <a:ext cx="1607185" cy="669925"/>
          </a:xfrm>
          <a:prstGeom prst="rect">
            <a:avLst/>
          </a:prstGeom>
        </p:spPr>
        <p:txBody>
          <a:bodyPr vert="horz" wrap="square" lIns="0" tIns="0" rIns="0" bIns="0" rtlCol="0">
            <a:spAutoFit/>
          </a:bodyPr>
          <a:lstStyle/>
          <a:p>
            <a:pPr marL="12700" marR="5080">
              <a:lnSpc>
                <a:spcPct val="151900"/>
              </a:lnSpc>
            </a:pPr>
            <a:r>
              <a:rPr sz="1400" spc="-5" dirty="0">
                <a:latin typeface="Univers for BP"/>
                <a:cs typeface="Univers for BP"/>
              </a:rPr>
              <a:t>Evolving</a:t>
            </a:r>
            <a:r>
              <a:rPr sz="1400" spc="-55" dirty="0">
                <a:latin typeface="Univers for BP"/>
                <a:cs typeface="Univers for BP"/>
              </a:rPr>
              <a:t> </a:t>
            </a:r>
            <a:r>
              <a:rPr sz="1400" spc="-5" dirty="0">
                <a:latin typeface="Univers for BP"/>
                <a:cs typeface="Univers for BP"/>
              </a:rPr>
              <a:t>transition  ICE</a:t>
            </a:r>
            <a:r>
              <a:rPr sz="1400" spc="-85" dirty="0">
                <a:latin typeface="Univers for BP"/>
                <a:cs typeface="Univers for BP"/>
              </a:rPr>
              <a:t> </a:t>
            </a:r>
            <a:r>
              <a:rPr sz="1400" spc="-5" dirty="0">
                <a:latin typeface="Univers for BP"/>
                <a:cs typeface="Univers for BP"/>
              </a:rPr>
              <a:t>ban</a:t>
            </a:r>
            <a:endParaRPr sz="1400">
              <a:latin typeface="Univers for BP"/>
              <a:cs typeface="Univers for BP"/>
            </a:endParaRPr>
          </a:p>
        </p:txBody>
      </p:sp>
      <p:sp>
        <p:nvSpPr>
          <p:cNvPr id="32" name="object 32"/>
          <p:cNvSpPr/>
          <p:nvPr/>
        </p:nvSpPr>
        <p:spPr>
          <a:xfrm>
            <a:off x="4306823" y="5972555"/>
            <a:ext cx="0" cy="108585"/>
          </a:xfrm>
          <a:custGeom>
            <a:avLst/>
            <a:gdLst/>
            <a:ahLst/>
            <a:cxnLst/>
            <a:rect l="l" t="t" r="r" b="b"/>
            <a:pathLst>
              <a:path h="108585">
                <a:moveTo>
                  <a:pt x="0" y="0"/>
                </a:moveTo>
                <a:lnTo>
                  <a:pt x="0" y="108013"/>
                </a:lnTo>
              </a:path>
            </a:pathLst>
          </a:custGeom>
          <a:ln w="9144">
            <a:solidFill>
              <a:srgbClr val="000000"/>
            </a:solidFill>
          </a:ln>
        </p:spPr>
        <p:txBody>
          <a:bodyPr wrap="square" lIns="0" tIns="0" rIns="0" bIns="0" rtlCol="0"/>
          <a:lstStyle/>
          <a:p>
            <a:endParaRPr/>
          </a:p>
        </p:txBody>
      </p:sp>
      <p:sp>
        <p:nvSpPr>
          <p:cNvPr id="33" name="object 33"/>
          <p:cNvSpPr/>
          <p:nvPr/>
        </p:nvSpPr>
        <p:spPr>
          <a:xfrm>
            <a:off x="7571231" y="2328672"/>
            <a:ext cx="0" cy="2247900"/>
          </a:xfrm>
          <a:custGeom>
            <a:avLst/>
            <a:gdLst/>
            <a:ahLst/>
            <a:cxnLst/>
            <a:rect l="l" t="t" r="r" b="b"/>
            <a:pathLst>
              <a:path h="2247900">
                <a:moveTo>
                  <a:pt x="0" y="0"/>
                </a:moveTo>
                <a:lnTo>
                  <a:pt x="0" y="2247899"/>
                </a:lnTo>
              </a:path>
            </a:pathLst>
          </a:custGeom>
          <a:ln w="9144">
            <a:solidFill>
              <a:srgbClr val="4D4D4D"/>
            </a:solidFill>
            <a:prstDash val="sysDash"/>
          </a:ln>
        </p:spPr>
        <p:txBody>
          <a:bodyPr wrap="square" lIns="0" tIns="0" rIns="0" bIns="0" rtlCol="0"/>
          <a:lstStyle/>
          <a:p>
            <a:endParaRPr/>
          </a:p>
        </p:txBody>
      </p:sp>
      <p:sp>
        <p:nvSpPr>
          <p:cNvPr id="34" name="object 34"/>
          <p:cNvSpPr/>
          <p:nvPr/>
        </p:nvSpPr>
        <p:spPr>
          <a:xfrm>
            <a:off x="7571231" y="5341620"/>
            <a:ext cx="0" cy="513715"/>
          </a:xfrm>
          <a:custGeom>
            <a:avLst/>
            <a:gdLst/>
            <a:ahLst/>
            <a:cxnLst/>
            <a:rect l="l" t="t" r="r" b="b"/>
            <a:pathLst>
              <a:path h="513714">
                <a:moveTo>
                  <a:pt x="0" y="0"/>
                </a:moveTo>
                <a:lnTo>
                  <a:pt x="0" y="513333"/>
                </a:lnTo>
              </a:path>
            </a:pathLst>
          </a:custGeom>
          <a:ln w="9144">
            <a:solidFill>
              <a:srgbClr val="4D4D4D"/>
            </a:solidFill>
            <a:prstDash val="sysDash"/>
          </a:ln>
        </p:spPr>
        <p:txBody>
          <a:bodyPr wrap="square" lIns="0" tIns="0" rIns="0" bIns="0" rtlCol="0"/>
          <a:lstStyle/>
          <a:p>
            <a:endParaRPr/>
          </a:p>
        </p:txBody>
      </p:sp>
      <p:sp>
        <p:nvSpPr>
          <p:cNvPr id="35" name="object 35"/>
          <p:cNvSpPr txBox="1">
            <a:spLocks noGrp="1"/>
          </p:cNvSpPr>
          <p:nvPr>
            <p:ph type="title"/>
          </p:nvPr>
        </p:nvSpPr>
        <p:spPr>
          <a:xfrm>
            <a:off x="491439" y="556386"/>
            <a:ext cx="8312784" cy="335280"/>
          </a:xfrm>
          <a:prstGeom prst="rect">
            <a:avLst/>
          </a:prstGeom>
        </p:spPr>
        <p:txBody>
          <a:bodyPr vert="horz" wrap="square" lIns="0" tIns="0" rIns="0" bIns="0" rtlCol="0">
            <a:spAutoFit/>
          </a:bodyPr>
          <a:lstStyle/>
          <a:p>
            <a:pPr marL="12700">
              <a:lnSpc>
                <a:spcPct val="100000"/>
              </a:lnSpc>
            </a:pPr>
            <a:r>
              <a:rPr spc="-5" dirty="0"/>
              <a:t>The ICE ban has a limited impact on both liquid fuel</a:t>
            </a:r>
            <a:r>
              <a:rPr spc="220" dirty="0"/>
              <a:t> </a:t>
            </a:r>
            <a:r>
              <a:rPr spc="-5" dirty="0"/>
              <a:t>demand…</a:t>
            </a:r>
          </a:p>
        </p:txBody>
      </p:sp>
      <p:sp>
        <p:nvSpPr>
          <p:cNvPr id="36" name="object 36"/>
          <p:cNvSpPr txBox="1"/>
          <p:nvPr/>
        </p:nvSpPr>
        <p:spPr>
          <a:xfrm>
            <a:off x="494791" y="1774697"/>
            <a:ext cx="441959"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M</a:t>
            </a:r>
            <a:r>
              <a:rPr sz="1400" b="0" dirty="0">
                <a:latin typeface="Univers for BP Light"/>
                <a:cs typeface="Univers for BP Light"/>
              </a:rPr>
              <a:t>b/d</a:t>
            </a:r>
            <a:endParaRPr sz="1400">
              <a:latin typeface="Univers for BP Light"/>
              <a:cs typeface="Univers for BP Light"/>
            </a:endParaRPr>
          </a:p>
        </p:txBody>
      </p:sp>
      <p:sp>
        <p:nvSpPr>
          <p:cNvPr id="37" name="object 37"/>
          <p:cNvSpPr/>
          <p:nvPr/>
        </p:nvSpPr>
        <p:spPr>
          <a:xfrm>
            <a:off x="2080260" y="2359151"/>
            <a:ext cx="0" cy="3535045"/>
          </a:xfrm>
          <a:custGeom>
            <a:avLst/>
            <a:gdLst/>
            <a:ahLst/>
            <a:cxnLst/>
            <a:rect l="l" t="t" r="r" b="b"/>
            <a:pathLst>
              <a:path h="3535045">
                <a:moveTo>
                  <a:pt x="0" y="0"/>
                </a:moveTo>
                <a:lnTo>
                  <a:pt x="0" y="3535045"/>
                </a:lnTo>
              </a:path>
            </a:pathLst>
          </a:custGeom>
          <a:ln w="9144">
            <a:solidFill>
              <a:srgbClr val="4D4D4D"/>
            </a:solidFill>
            <a:prstDash val="sysDash"/>
          </a:ln>
        </p:spPr>
        <p:txBody>
          <a:bodyPr wrap="square" lIns="0" tIns="0" rIns="0" bIns="0" rtlCol="0"/>
          <a:lstStyle/>
          <a:p>
            <a:endParaRPr/>
          </a:p>
        </p:txBody>
      </p:sp>
      <p:sp>
        <p:nvSpPr>
          <p:cNvPr id="38" name="object 38"/>
          <p:cNvSpPr txBox="1"/>
          <p:nvPr/>
        </p:nvSpPr>
        <p:spPr>
          <a:xfrm>
            <a:off x="5224653" y="1778380"/>
            <a:ext cx="1463675" cy="26289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 tonnes</a:t>
            </a:r>
            <a:r>
              <a:rPr sz="1400" b="0" spc="-105" dirty="0">
                <a:latin typeface="Univers for BP Light"/>
                <a:cs typeface="Univers for BP Light"/>
              </a:rPr>
              <a:t> </a:t>
            </a:r>
            <a:r>
              <a:rPr sz="1400" b="0" spc="5" dirty="0">
                <a:latin typeface="Univers for BP Light"/>
                <a:cs typeface="Univers for BP Light"/>
              </a:rPr>
              <a:t>CO</a:t>
            </a:r>
            <a:r>
              <a:rPr sz="1350" b="0" spc="7" baseline="-21604" dirty="0">
                <a:latin typeface="Univers for BP Light"/>
                <a:cs typeface="Univers for BP Light"/>
              </a:rPr>
              <a:t>2</a:t>
            </a:r>
            <a:endParaRPr sz="1350" baseline="-21604">
              <a:latin typeface="Univers for BP Light"/>
              <a:cs typeface="Univers for BP Light"/>
            </a:endParaRPr>
          </a:p>
        </p:txBody>
      </p:sp>
      <p:sp>
        <p:nvSpPr>
          <p:cNvPr id="39" name="object 39"/>
          <p:cNvSpPr txBox="1"/>
          <p:nvPr/>
        </p:nvSpPr>
        <p:spPr>
          <a:xfrm>
            <a:off x="975156" y="1193927"/>
            <a:ext cx="8185784" cy="274320"/>
          </a:xfrm>
          <a:prstGeom prst="rect">
            <a:avLst/>
          </a:prstGeom>
        </p:spPr>
        <p:txBody>
          <a:bodyPr vert="horz" wrap="square" lIns="0" tIns="0" rIns="0" bIns="0" rtlCol="0">
            <a:spAutoFit/>
          </a:bodyPr>
          <a:lstStyle/>
          <a:p>
            <a:pPr marL="12700">
              <a:lnSpc>
                <a:spcPct val="100000"/>
              </a:lnSpc>
              <a:tabLst>
                <a:tab pos="4834255" algn="l"/>
              </a:tabLst>
            </a:pPr>
            <a:r>
              <a:rPr sz="2700" baseline="1543" dirty="0">
                <a:latin typeface="Univers for BP"/>
                <a:cs typeface="Univers for BP"/>
              </a:rPr>
              <a:t>Passenger </a:t>
            </a:r>
            <a:r>
              <a:rPr sz="2700" spc="-7" baseline="1543" dirty="0">
                <a:latin typeface="Univers for BP"/>
                <a:cs typeface="Univers for BP"/>
              </a:rPr>
              <a:t>cars</a:t>
            </a:r>
            <a:r>
              <a:rPr sz="2700" spc="15" baseline="1543" dirty="0">
                <a:latin typeface="Univers for BP"/>
                <a:cs typeface="Univers for BP"/>
              </a:rPr>
              <a:t> </a:t>
            </a:r>
            <a:r>
              <a:rPr sz="2700" baseline="1543" dirty="0">
                <a:latin typeface="Univers for BP"/>
                <a:cs typeface="Univers for BP"/>
              </a:rPr>
              <a:t>liquids</a:t>
            </a:r>
            <a:r>
              <a:rPr sz="2700" spc="-22" baseline="1543" dirty="0">
                <a:latin typeface="Univers for BP"/>
                <a:cs typeface="Univers for BP"/>
              </a:rPr>
              <a:t> </a:t>
            </a:r>
            <a:r>
              <a:rPr sz="2700" baseline="1543" dirty="0">
                <a:latin typeface="Univers for BP"/>
                <a:cs typeface="Univers for BP"/>
              </a:rPr>
              <a:t>demand	</a:t>
            </a:r>
            <a:r>
              <a:rPr sz="1800" spc="-5" dirty="0">
                <a:latin typeface="Univers for BP"/>
                <a:cs typeface="Univers for BP"/>
              </a:rPr>
              <a:t>Carbon </a:t>
            </a:r>
            <a:r>
              <a:rPr sz="1800" dirty="0">
                <a:latin typeface="Univers for BP"/>
                <a:cs typeface="Univers for BP"/>
              </a:rPr>
              <a:t>emissions from</a:t>
            </a:r>
            <a:r>
              <a:rPr sz="1800" spc="-70" dirty="0">
                <a:latin typeface="Univers for BP"/>
                <a:cs typeface="Univers for BP"/>
              </a:rPr>
              <a:t> </a:t>
            </a:r>
            <a:r>
              <a:rPr sz="1800" spc="-5" dirty="0">
                <a:latin typeface="Univers for BP"/>
                <a:cs typeface="Univers for BP"/>
              </a:rPr>
              <a:t>energy</a:t>
            </a:r>
            <a:endParaRPr sz="1800">
              <a:latin typeface="Univers for BP"/>
              <a:cs typeface="Univers for BP"/>
            </a:endParaRPr>
          </a:p>
        </p:txBody>
      </p:sp>
      <p:sp>
        <p:nvSpPr>
          <p:cNvPr id="40" name="object 40"/>
          <p:cNvSpPr txBox="1"/>
          <p:nvPr/>
        </p:nvSpPr>
        <p:spPr>
          <a:xfrm>
            <a:off x="1271397" y="5852667"/>
            <a:ext cx="421640" cy="342265"/>
          </a:xfrm>
          <a:prstGeom prst="rect">
            <a:avLst/>
          </a:prstGeom>
        </p:spPr>
        <p:txBody>
          <a:bodyPr vert="horz" wrap="square" lIns="0" tIns="0" rIns="0" bIns="0" rtlCol="0">
            <a:spAutoFit/>
          </a:bodyPr>
          <a:lstStyle/>
          <a:p>
            <a:pPr marL="12700">
              <a:lnSpc>
                <a:spcPct val="100000"/>
              </a:lnSpc>
            </a:pPr>
            <a:r>
              <a:rPr sz="2100" b="0" spc="-30" baseline="-33730" dirty="0">
                <a:latin typeface="Univers for BP Light"/>
                <a:cs typeface="Univers for BP Light"/>
              </a:rPr>
              <a:t>2</a:t>
            </a:r>
            <a:r>
              <a:rPr sz="800" b="0" spc="-430" dirty="0">
                <a:solidFill>
                  <a:srgbClr val="FFFFFF"/>
                </a:solidFill>
                <a:latin typeface="Univers for BP Light"/>
                <a:cs typeface="Univers for BP Light"/>
              </a:rPr>
              <a:t>2</a:t>
            </a:r>
            <a:r>
              <a:rPr sz="2100" b="0" spc="-532" baseline="-33730" dirty="0">
                <a:latin typeface="Univers for BP Light"/>
                <a:cs typeface="Univers for BP Light"/>
              </a:rPr>
              <a:t>0</a:t>
            </a:r>
            <a:r>
              <a:rPr sz="800" b="0" spc="-95" dirty="0">
                <a:solidFill>
                  <a:srgbClr val="FFFFFF"/>
                </a:solidFill>
                <a:latin typeface="Univers for BP Light"/>
                <a:cs typeface="Univers for BP Light"/>
              </a:rPr>
              <a:t>0</a:t>
            </a:r>
            <a:r>
              <a:rPr sz="2100" b="0" spc="-1035" baseline="-33730" dirty="0">
                <a:latin typeface="Univers for BP Light"/>
                <a:cs typeface="Univers for BP Light"/>
              </a:rPr>
              <a:t>1</a:t>
            </a:r>
            <a:r>
              <a:rPr sz="800" b="0" spc="-5" dirty="0">
                <a:solidFill>
                  <a:srgbClr val="FFFFFF"/>
                </a:solidFill>
                <a:latin typeface="Univers for BP Light"/>
                <a:cs typeface="Univers for BP Light"/>
              </a:rPr>
              <a:t>1</a:t>
            </a:r>
            <a:r>
              <a:rPr sz="800" b="0" spc="-204" dirty="0">
                <a:solidFill>
                  <a:srgbClr val="FFFFFF"/>
                </a:solidFill>
                <a:latin typeface="Univers for BP Light"/>
                <a:cs typeface="Univers for BP Light"/>
              </a:rPr>
              <a:t>6</a:t>
            </a:r>
            <a:r>
              <a:rPr sz="2100" b="0" spc="-7" baseline="-33730" dirty="0">
                <a:latin typeface="Univers for BP Light"/>
                <a:cs typeface="Univers for BP Light"/>
              </a:rPr>
              <a:t>6</a:t>
            </a:r>
            <a:endParaRPr sz="2100" baseline="-33730">
              <a:latin typeface="Univers for BP Light"/>
              <a:cs typeface="Univers for BP Light"/>
            </a:endParaRPr>
          </a:p>
        </p:txBody>
      </p:sp>
      <p:sp>
        <p:nvSpPr>
          <p:cNvPr id="41" name="object 41"/>
          <p:cNvSpPr txBox="1"/>
          <p:nvPr/>
        </p:nvSpPr>
        <p:spPr>
          <a:xfrm>
            <a:off x="2311400" y="5852667"/>
            <a:ext cx="1241425" cy="342265"/>
          </a:xfrm>
          <a:prstGeom prst="rect">
            <a:avLst/>
          </a:prstGeom>
        </p:spPr>
        <p:txBody>
          <a:bodyPr vert="horz" wrap="square" lIns="0" tIns="0" rIns="0" bIns="0" rtlCol="0">
            <a:spAutoFit/>
          </a:bodyPr>
          <a:lstStyle/>
          <a:p>
            <a:pPr marL="12700">
              <a:lnSpc>
                <a:spcPct val="100000"/>
              </a:lnSpc>
            </a:pPr>
            <a:r>
              <a:rPr sz="800" b="0" spc="-5" dirty="0">
                <a:solidFill>
                  <a:srgbClr val="FFFFFF"/>
                </a:solidFill>
                <a:latin typeface="Univers for BP Light"/>
                <a:cs typeface="Univers for BP Light"/>
              </a:rPr>
              <a:t>Evolving</a:t>
            </a:r>
            <a:r>
              <a:rPr sz="800" b="0" spc="-65" dirty="0">
                <a:solidFill>
                  <a:srgbClr val="FFFFFF"/>
                </a:solidFill>
                <a:latin typeface="Univers for BP Light"/>
                <a:cs typeface="Univers for BP Light"/>
              </a:rPr>
              <a:t> </a:t>
            </a:r>
            <a:r>
              <a:rPr sz="800" b="0" spc="-5" dirty="0">
                <a:solidFill>
                  <a:srgbClr val="FFFFFF"/>
                </a:solidFill>
                <a:latin typeface="Univers for BP Light"/>
                <a:cs typeface="Univers for BP Light"/>
              </a:rPr>
              <a:t>transition</a:t>
            </a:r>
            <a:r>
              <a:rPr sz="2100" b="0" spc="-7" baseline="-33730" dirty="0">
                <a:latin typeface="Univers for BP Light"/>
                <a:cs typeface="Univers for BP Light"/>
              </a:rPr>
              <a:t>2040</a:t>
            </a:r>
            <a:endParaRPr sz="2100" baseline="-33730">
              <a:latin typeface="Univers for BP Light"/>
              <a:cs typeface="Univers for BP Light"/>
            </a:endParaRPr>
          </a:p>
        </p:txBody>
      </p:sp>
      <p:sp>
        <p:nvSpPr>
          <p:cNvPr id="42" name="object 42"/>
          <p:cNvSpPr/>
          <p:nvPr/>
        </p:nvSpPr>
        <p:spPr>
          <a:xfrm>
            <a:off x="3668267" y="6079235"/>
            <a:ext cx="639445" cy="0"/>
          </a:xfrm>
          <a:custGeom>
            <a:avLst/>
            <a:gdLst/>
            <a:ahLst/>
            <a:cxnLst/>
            <a:rect l="l" t="t" r="r" b="b"/>
            <a:pathLst>
              <a:path w="639445">
                <a:moveTo>
                  <a:pt x="639064" y="0"/>
                </a:moveTo>
                <a:lnTo>
                  <a:pt x="0" y="0"/>
                </a:lnTo>
              </a:path>
            </a:pathLst>
          </a:custGeom>
          <a:ln w="9144">
            <a:solidFill>
              <a:srgbClr val="000000"/>
            </a:solidFill>
          </a:ln>
        </p:spPr>
        <p:txBody>
          <a:bodyPr wrap="square" lIns="0" tIns="0" rIns="0" bIns="0" rtlCol="0"/>
          <a:lstStyle/>
          <a:p>
            <a:endParaRPr/>
          </a:p>
        </p:txBody>
      </p:sp>
      <p:sp>
        <p:nvSpPr>
          <p:cNvPr id="43" name="object 43"/>
          <p:cNvSpPr/>
          <p:nvPr/>
        </p:nvSpPr>
        <p:spPr>
          <a:xfrm>
            <a:off x="2391155" y="6079235"/>
            <a:ext cx="639445" cy="0"/>
          </a:xfrm>
          <a:custGeom>
            <a:avLst/>
            <a:gdLst/>
            <a:ahLst/>
            <a:cxnLst/>
            <a:rect l="l" t="t" r="r" b="b"/>
            <a:pathLst>
              <a:path w="639444">
                <a:moveTo>
                  <a:pt x="639063" y="0"/>
                </a:moveTo>
                <a:lnTo>
                  <a:pt x="0" y="0"/>
                </a:lnTo>
              </a:path>
            </a:pathLst>
          </a:custGeom>
          <a:ln w="9144">
            <a:solidFill>
              <a:srgbClr val="000000"/>
            </a:solidFill>
          </a:ln>
        </p:spPr>
        <p:txBody>
          <a:bodyPr wrap="square" lIns="0" tIns="0" rIns="0" bIns="0" rtlCol="0"/>
          <a:lstStyle/>
          <a:p>
            <a:endParaRPr/>
          </a:p>
        </p:txBody>
      </p:sp>
      <p:sp>
        <p:nvSpPr>
          <p:cNvPr id="44" name="object 44"/>
          <p:cNvSpPr/>
          <p:nvPr/>
        </p:nvSpPr>
        <p:spPr>
          <a:xfrm>
            <a:off x="2391155" y="5969508"/>
            <a:ext cx="0" cy="108585"/>
          </a:xfrm>
          <a:custGeom>
            <a:avLst/>
            <a:gdLst/>
            <a:ahLst/>
            <a:cxnLst/>
            <a:rect l="l" t="t" r="r" b="b"/>
            <a:pathLst>
              <a:path h="108585">
                <a:moveTo>
                  <a:pt x="0" y="0"/>
                </a:moveTo>
                <a:lnTo>
                  <a:pt x="0" y="108000"/>
                </a:lnTo>
              </a:path>
            </a:pathLst>
          </a:custGeom>
          <a:ln w="9144">
            <a:solidFill>
              <a:srgbClr val="000000"/>
            </a:solidFill>
          </a:ln>
        </p:spPr>
        <p:txBody>
          <a:bodyPr wrap="square" lIns="0" tIns="0" rIns="0" bIns="0" rtlCol="0"/>
          <a:lstStyle/>
          <a:p>
            <a:endParaRPr/>
          </a:p>
        </p:txBody>
      </p:sp>
      <p:sp>
        <p:nvSpPr>
          <p:cNvPr id="45" name="object 45"/>
          <p:cNvSpPr/>
          <p:nvPr/>
        </p:nvSpPr>
        <p:spPr>
          <a:xfrm>
            <a:off x="525780" y="114300"/>
            <a:ext cx="3176270" cy="251460"/>
          </a:xfrm>
          <a:custGeom>
            <a:avLst/>
            <a:gdLst/>
            <a:ahLst/>
            <a:cxnLst/>
            <a:rect l="l" t="t" r="r" b="b"/>
            <a:pathLst>
              <a:path w="3176270" h="251460">
                <a:moveTo>
                  <a:pt x="3134106"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3134106" y="251460"/>
                </a:lnTo>
                <a:lnTo>
                  <a:pt x="3150405" y="248161"/>
                </a:lnTo>
                <a:lnTo>
                  <a:pt x="3163728" y="239172"/>
                </a:lnTo>
                <a:lnTo>
                  <a:pt x="3172717" y="225849"/>
                </a:lnTo>
                <a:lnTo>
                  <a:pt x="3176016" y="209550"/>
                </a:lnTo>
                <a:lnTo>
                  <a:pt x="3176016" y="41909"/>
                </a:lnTo>
                <a:lnTo>
                  <a:pt x="3172717" y="25610"/>
                </a:lnTo>
                <a:lnTo>
                  <a:pt x="3163728" y="12287"/>
                </a:lnTo>
                <a:lnTo>
                  <a:pt x="3150405" y="3298"/>
                </a:lnTo>
                <a:lnTo>
                  <a:pt x="3134106" y="0"/>
                </a:lnTo>
                <a:close/>
              </a:path>
            </a:pathLst>
          </a:custGeom>
          <a:solidFill>
            <a:srgbClr val="CFE0A2"/>
          </a:solidFill>
        </p:spPr>
        <p:txBody>
          <a:bodyPr wrap="square" lIns="0" tIns="0" rIns="0" bIns="0" rtlCol="0"/>
          <a:lstStyle/>
          <a:p>
            <a:endParaRPr/>
          </a:p>
        </p:txBody>
      </p:sp>
      <p:sp>
        <p:nvSpPr>
          <p:cNvPr id="46" name="object 46"/>
          <p:cNvSpPr txBox="1"/>
          <p:nvPr/>
        </p:nvSpPr>
        <p:spPr>
          <a:xfrm>
            <a:off x="617016" y="134746"/>
            <a:ext cx="290639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 </a:t>
            </a:r>
            <a:r>
              <a:rPr sz="1250" i="1" spc="-30" dirty="0">
                <a:latin typeface="Univers for BP"/>
                <a:cs typeface="Univers for BP"/>
              </a:rPr>
              <a:t>Transport </a:t>
            </a:r>
            <a:r>
              <a:rPr sz="1250" i="1" spc="-20" dirty="0">
                <a:latin typeface="Univers for BP"/>
                <a:cs typeface="Univers for BP"/>
              </a:rPr>
              <a:t>- </a:t>
            </a:r>
            <a:r>
              <a:rPr sz="1250" i="1" spc="-25" dirty="0">
                <a:latin typeface="Univers for BP"/>
                <a:cs typeface="Univers for BP"/>
              </a:rPr>
              <a:t>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47" name="object 47"/>
          <p:cNvSpPr/>
          <p:nvPr/>
        </p:nvSpPr>
        <p:spPr>
          <a:xfrm>
            <a:off x="5625084" y="2340864"/>
            <a:ext cx="0" cy="3514725"/>
          </a:xfrm>
          <a:custGeom>
            <a:avLst/>
            <a:gdLst/>
            <a:ahLst/>
            <a:cxnLst/>
            <a:rect l="l" t="t" r="r" b="b"/>
            <a:pathLst>
              <a:path h="3514725">
                <a:moveTo>
                  <a:pt x="0" y="3514344"/>
                </a:moveTo>
                <a:lnTo>
                  <a:pt x="0" y="0"/>
                </a:lnTo>
              </a:path>
            </a:pathLst>
          </a:custGeom>
          <a:ln w="9144">
            <a:solidFill>
              <a:srgbClr val="666666"/>
            </a:solidFill>
          </a:ln>
        </p:spPr>
        <p:txBody>
          <a:bodyPr wrap="square" lIns="0" tIns="0" rIns="0" bIns="0" rtlCol="0"/>
          <a:lstStyle/>
          <a:p>
            <a:endParaRPr/>
          </a:p>
        </p:txBody>
      </p:sp>
      <p:sp>
        <p:nvSpPr>
          <p:cNvPr id="48" name="object 48"/>
          <p:cNvSpPr/>
          <p:nvPr/>
        </p:nvSpPr>
        <p:spPr>
          <a:xfrm>
            <a:off x="5625084" y="585520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9" name="object 49"/>
          <p:cNvSpPr/>
          <p:nvPr/>
        </p:nvSpPr>
        <p:spPr>
          <a:xfrm>
            <a:off x="5625084" y="54162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0" name="object 50"/>
          <p:cNvSpPr/>
          <p:nvPr/>
        </p:nvSpPr>
        <p:spPr>
          <a:xfrm>
            <a:off x="5625084" y="497585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1" name="object 51"/>
          <p:cNvSpPr/>
          <p:nvPr/>
        </p:nvSpPr>
        <p:spPr>
          <a:xfrm>
            <a:off x="5625084" y="45369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2" name="object 52"/>
          <p:cNvSpPr/>
          <p:nvPr/>
        </p:nvSpPr>
        <p:spPr>
          <a:xfrm>
            <a:off x="5625084" y="40980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3" name="object 53"/>
          <p:cNvSpPr/>
          <p:nvPr/>
        </p:nvSpPr>
        <p:spPr>
          <a:xfrm>
            <a:off x="5625084" y="36591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4" name="object 54"/>
          <p:cNvSpPr/>
          <p:nvPr/>
        </p:nvSpPr>
        <p:spPr>
          <a:xfrm>
            <a:off x="5625084" y="32186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5" name="object 55"/>
          <p:cNvSpPr/>
          <p:nvPr/>
        </p:nvSpPr>
        <p:spPr>
          <a:xfrm>
            <a:off x="5625084" y="27797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6" name="object 56"/>
          <p:cNvSpPr/>
          <p:nvPr/>
        </p:nvSpPr>
        <p:spPr>
          <a:xfrm>
            <a:off x="5625084" y="23408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7" name="object 57"/>
          <p:cNvSpPr/>
          <p:nvPr/>
        </p:nvSpPr>
        <p:spPr>
          <a:xfrm>
            <a:off x="5625084" y="5855208"/>
            <a:ext cx="3764279" cy="0"/>
          </a:xfrm>
          <a:custGeom>
            <a:avLst/>
            <a:gdLst/>
            <a:ahLst/>
            <a:cxnLst/>
            <a:rect l="l" t="t" r="r" b="b"/>
            <a:pathLst>
              <a:path w="3764279">
                <a:moveTo>
                  <a:pt x="0" y="0"/>
                </a:moveTo>
                <a:lnTo>
                  <a:pt x="3764280" y="0"/>
                </a:lnTo>
              </a:path>
            </a:pathLst>
          </a:custGeom>
          <a:ln w="9144">
            <a:solidFill>
              <a:srgbClr val="666666"/>
            </a:solidFill>
          </a:ln>
        </p:spPr>
        <p:txBody>
          <a:bodyPr wrap="square" lIns="0" tIns="0" rIns="0" bIns="0" rtlCol="0"/>
          <a:lstStyle/>
          <a:p>
            <a:endParaRPr/>
          </a:p>
        </p:txBody>
      </p:sp>
      <p:sp>
        <p:nvSpPr>
          <p:cNvPr id="58" name="object 58"/>
          <p:cNvSpPr/>
          <p:nvPr/>
        </p:nvSpPr>
        <p:spPr>
          <a:xfrm>
            <a:off x="7582661" y="2608326"/>
            <a:ext cx="1805939" cy="309880"/>
          </a:xfrm>
          <a:custGeom>
            <a:avLst/>
            <a:gdLst/>
            <a:ahLst/>
            <a:cxnLst/>
            <a:rect l="l" t="t" r="r" b="b"/>
            <a:pathLst>
              <a:path w="1805940" h="309880">
                <a:moveTo>
                  <a:pt x="0" y="309372"/>
                </a:moveTo>
                <a:lnTo>
                  <a:pt x="300228" y="214884"/>
                </a:lnTo>
                <a:lnTo>
                  <a:pt x="676656" y="80772"/>
                </a:lnTo>
                <a:lnTo>
                  <a:pt x="1053084" y="24384"/>
                </a:lnTo>
                <a:lnTo>
                  <a:pt x="1429512" y="0"/>
                </a:lnTo>
                <a:lnTo>
                  <a:pt x="1805940" y="15239"/>
                </a:lnTo>
              </a:path>
            </a:pathLst>
          </a:custGeom>
          <a:ln w="28956">
            <a:solidFill>
              <a:srgbClr val="000099"/>
            </a:solidFill>
          </a:ln>
        </p:spPr>
        <p:txBody>
          <a:bodyPr wrap="square" lIns="0" tIns="0" rIns="0" bIns="0" rtlCol="0"/>
          <a:lstStyle/>
          <a:p>
            <a:endParaRPr/>
          </a:p>
        </p:txBody>
      </p:sp>
      <p:sp>
        <p:nvSpPr>
          <p:cNvPr id="59" name="object 59"/>
          <p:cNvSpPr/>
          <p:nvPr/>
        </p:nvSpPr>
        <p:spPr>
          <a:xfrm>
            <a:off x="7837931" y="2778251"/>
            <a:ext cx="88900" cy="88900"/>
          </a:xfrm>
          <a:custGeom>
            <a:avLst/>
            <a:gdLst/>
            <a:ahLst/>
            <a:cxnLst/>
            <a:rect l="l" t="t" r="r" b="b"/>
            <a:pathLst>
              <a:path w="88900" h="88900">
                <a:moveTo>
                  <a:pt x="44196" y="0"/>
                </a:moveTo>
                <a:lnTo>
                  <a:pt x="0" y="44196"/>
                </a:lnTo>
                <a:lnTo>
                  <a:pt x="44196" y="88392"/>
                </a:lnTo>
                <a:lnTo>
                  <a:pt x="88392" y="44196"/>
                </a:lnTo>
                <a:lnTo>
                  <a:pt x="44196" y="0"/>
                </a:lnTo>
                <a:close/>
              </a:path>
            </a:pathLst>
          </a:custGeom>
          <a:solidFill>
            <a:srgbClr val="000099"/>
          </a:solidFill>
        </p:spPr>
        <p:txBody>
          <a:bodyPr wrap="square" lIns="0" tIns="0" rIns="0" bIns="0" rtlCol="0"/>
          <a:lstStyle/>
          <a:p>
            <a:endParaRPr/>
          </a:p>
        </p:txBody>
      </p:sp>
      <p:sp>
        <p:nvSpPr>
          <p:cNvPr id="60" name="object 60"/>
          <p:cNvSpPr/>
          <p:nvPr/>
        </p:nvSpPr>
        <p:spPr>
          <a:xfrm>
            <a:off x="7837931" y="2778251"/>
            <a:ext cx="88900" cy="88900"/>
          </a:xfrm>
          <a:custGeom>
            <a:avLst/>
            <a:gdLst/>
            <a:ahLst/>
            <a:cxnLst/>
            <a:rect l="l" t="t" r="r" b="b"/>
            <a:pathLst>
              <a:path w="88900" h="88900">
                <a:moveTo>
                  <a:pt x="44196" y="0"/>
                </a:moveTo>
                <a:lnTo>
                  <a:pt x="88392" y="44196"/>
                </a:lnTo>
                <a:lnTo>
                  <a:pt x="44196" y="88392"/>
                </a:lnTo>
                <a:lnTo>
                  <a:pt x="0" y="44196"/>
                </a:lnTo>
                <a:lnTo>
                  <a:pt x="44196" y="0"/>
                </a:lnTo>
                <a:close/>
              </a:path>
            </a:pathLst>
          </a:custGeom>
          <a:ln w="9144">
            <a:solidFill>
              <a:srgbClr val="000099"/>
            </a:solidFill>
          </a:ln>
        </p:spPr>
        <p:txBody>
          <a:bodyPr wrap="square" lIns="0" tIns="0" rIns="0" bIns="0" rtlCol="0"/>
          <a:lstStyle/>
          <a:p>
            <a:endParaRPr/>
          </a:p>
        </p:txBody>
      </p:sp>
      <p:sp>
        <p:nvSpPr>
          <p:cNvPr id="61" name="object 61"/>
          <p:cNvSpPr/>
          <p:nvPr/>
        </p:nvSpPr>
        <p:spPr>
          <a:xfrm>
            <a:off x="8214359" y="2644139"/>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62" name="object 62"/>
          <p:cNvSpPr/>
          <p:nvPr/>
        </p:nvSpPr>
        <p:spPr>
          <a:xfrm>
            <a:off x="8590788" y="2587751"/>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63" name="object 63"/>
          <p:cNvSpPr/>
          <p:nvPr/>
        </p:nvSpPr>
        <p:spPr>
          <a:xfrm>
            <a:off x="8967216" y="2563367"/>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64" name="object 64"/>
          <p:cNvSpPr/>
          <p:nvPr/>
        </p:nvSpPr>
        <p:spPr>
          <a:xfrm>
            <a:off x="9343643" y="2578607"/>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65" name="object 65"/>
          <p:cNvSpPr/>
          <p:nvPr/>
        </p:nvSpPr>
        <p:spPr>
          <a:xfrm>
            <a:off x="7582661" y="2641854"/>
            <a:ext cx="1805939" cy="276225"/>
          </a:xfrm>
          <a:custGeom>
            <a:avLst/>
            <a:gdLst/>
            <a:ahLst/>
            <a:cxnLst/>
            <a:rect l="l" t="t" r="r" b="b"/>
            <a:pathLst>
              <a:path w="1805940" h="276225">
                <a:moveTo>
                  <a:pt x="0" y="275844"/>
                </a:moveTo>
                <a:lnTo>
                  <a:pt x="300228" y="179832"/>
                </a:lnTo>
                <a:lnTo>
                  <a:pt x="676656" y="45720"/>
                </a:lnTo>
                <a:lnTo>
                  <a:pt x="1053084" y="0"/>
                </a:lnTo>
                <a:lnTo>
                  <a:pt x="1429512" y="13716"/>
                </a:lnTo>
                <a:lnTo>
                  <a:pt x="1805940" y="77724"/>
                </a:lnTo>
              </a:path>
            </a:pathLst>
          </a:custGeom>
          <a:ln w="28955">
            <a:solidFill>
              <a:srgbClr val="99CC00"/>
            </a:solidFill>
          </a:ln>
        </p:spPr>
        <p:txBody>
          <a:bodyPr wrap="square" lIns="0" tIns="0" rIns="0" bIns="0" rtlCol="0"/>
          <a:lstStyle/>
          <a:p>
            <a:endParaRPr/>
          </a:p>
        </p:txBody>
      </p:sp>
      <p:sp>
        <p:nvSpPr>
          <p:cNvPr id="66" name="object 66"/>
          <p:cNvSpPr/>
          <p:nvPr/>
        </p:nvSpPr>
        <p:spPr>
          <a:xfrm>
            <a:off x="7837931" y="2776727"/>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67" name="object 67"/>
          <p:cNvSpPr/>
          <p:nvPr/>
        </p:nvSpPr>
        <p:spPr>
          <a:xfrm>
            <a:off x="8214359" y="2642616"/>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68" name="object 68"/>
          <p:cNvSpPr/>
          <p:nvPr/>
        </p:nvSpPr>
        <p:spPr>
          <a:xfrm>
            <a:off x="8590788" y="2596895"/>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69" name="object 69"/>
          <p:cNvSpPr/>
          <p:nvPr/>
        </p:nvSpPr>
        <p:spPr>
          <a:xfrm>
            <a:off x="8967216" y="2610611"/>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70" name="object 70"/>
          <p:cNvSpPr/>
          <p:nvPr/>
        </p:nvSpPr>
        <p:spPr>
          <a:xfrm>
            <a:off x="9343643" y="26746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71" name="object 71"/>
          <p:cNvSpPr/>
          <p:nvPr/>
        </p:nvSpPr>
        <p:spPr>
          <a:xfrm>
            <a:off x="5623559" y="2917698"/>
            <a:ext cx="1959610" cy="1039494"/>
          </a:xfrm>
          <a:custGeom>
            <a:avLst/>
            <a:gdLst/>
            <a:ahLst/>
            <a:cxnLst/>
            <a:rect l="l" t="t" r="r" b="b"/>
            <a:pathLst>
              <a:path w="1959609" h="1039495">
                <a:moveTo>
                  <a:pt x="0" y="1039445"/>
                </a:moveTo>
                <a:lnTo>
                  <a:pt x="762" y="1039368"/>
                </a:lnTo>
                <a:lnTo>
                  <a:pt x="76962" y="1039368"/>
                </a:lnTo>
                <a:lnTo>
                  <a:pt x="151637" y="1031747"/>
                </a:lnTo>
                <a:lnTo>
                  <a:pt x="227837" y="1028700"/>
                </a:lnTo>
                <a:lnTo>
                  <a:pt x="302513" y="1007363"/>
                </a:lnTo>
                <a:lnTo>
                  <a:pt x="377189" y="984503"/>
                </a:lnTo>
                <a:lnTo>
                  <a:pt x="453389" y="929639"/>
                </a:lnTo>
                <a:lnTo>
                  <a:pt x="528065" y="911351"/>
                </a:lnTo>
                <a:lnTo>
                  <a:pt x="604265" y="905256"/>
                </a:lnTo>
                <a:lnTo>
                  <a:pt x="678941" y="876300"/>
                </a:lnTo>
                <a:lnTo>
                  <a:pt x="753617" y="829056"/>
                </a:lnTo>
                <a:lnTo>
                  <a:pt x="829817" y="798576"/>
                </a:lnTo>
                <a:lnTo>
                  <a:pt x="904493" y="751332"/>
                </a:lnTo>
                <a:lnTo>
                  <a:pt x="980693" y="643127"/>
                </a:lnTo>
                <a:lnTo>
                  <a:pt x="1055369" y="527303"/>
                </a:lnTo>
                <a:lnTo>
                  <a:pt x="1130045" y="428243"/>
                </a:lnTo>
                <a:lnTo>
                  <a:pt x="1206245" y="352043"/>
                </a:lnTo>
                <a:lnTo>
                  <a:pt x="1280921" y="259079"/>
                </a:lnTo>
                <a:lnTo>
                  <a:pt x="1357121" y="231648"/>
                </a:lnTo>
                <a:lnTo>
                  <a:pt x="1431797" y="288036"/>
                </a:lnTo>
                <a:lnTo>
                  <a:pt x="1506473" y="167639"/>
                </a:lnTo>
                <a:lnTo>
                  <a:pt x="1582673" y="89915"/>
                </a:lnTo>
                <a:lnTo>
                  <a:pt x="1657349" y="60960"/>
                </a:lnTo>
                <a:lnTo>
                  <a:pt x="1733549" y="18287"/>
                </a:lnTo>
                <a:lnTo>
                  <a:pt x="1808225" y="7619"/>
                </a:lnTo>
                <a:lnTo>
                  <a:pt x="1882901" y="10667"/>
                </a:lnTo>
                <a:lnTo>
                  <a:pt x="1959101" y="0"/>
                </a:lnTo>
              </a:path>
            </a:pathLst>
          </a:custGeom>
          <a:ln w="28956">
            <a:solidFill>
              <a:srgbClr val="000000"/>
            </a:solidFill>
          </a:ln>
        </p:spPr>
        <p:txBody>
          <a:bodyPr wrap="square" lIns="0" tIns="0" rIns="0" bIns="0" rtlCol="0"/>
          <a:lstStyle/>
          <a:p>
            <a:endParaRPr/>
          </a:p>
        </p:txBody>
      </p:sp>
      <p:sp>
        <p:nvSpPr>
          <p:cNvPr id="72" name="object 72"/>
          <p:cNvSpPr/>
          <p:nvPr/>
        </p:nvSpPr>
        <p:spPr>
          <a:xfrm>
            <a:off x="7582661" y="2917698"/>
            <a:ext cx="1805939" cy="1388745"/>
          </a:xfrm>
          <a:custGeom>
            <a:avLst/>
            <a:gdLst/>
            <a:ahLst/>
            <a:cxnLst/>
            <a:rect l="l" t="t" r="r" b="b"/>
            <a:pathLst>
              <a:path w="1805940" h="1388745">
                <a:moveTo>
                  <a:pt x="0" y="0"/>
                </a:moveTo>
                <a:lnTo>
                  <a:pt x="300228" y="123443"/>
                </a:lnTo>
                <a:lnTo>
                  <a:pt x="676656" y="350519"/>
                </a:lnTo>
                <a:lnTo>
                  <a:pt x="1053084" y="626363"/>
                </a:lnTo>
                <a:lnTo>
                  <a:pt x="1429512" y="998219"/>
                </a:lnTo>
                <a:lnTo>
                  <a:pt x="1805940" y="1388364"/>
                </a:lnTo>
              </a:path>
            </a:pathLst>
          </a:custGeom>
          <a:ln w="28956">
            <a:solidFill>
              <a:srgbClr val="FF9900"/>
            </a:solidFill>
          </a:ln>
        </p:spPr>
        <p:txBody>
          <a:bodyPr wrap="square" lIns="0" tIns="0" rIns="0" bIns="0" rtlCol="0"/>
          <a:lstStyle/>
          <a:p>
            <a:endParaRPr/>
          </a:p>
        </p:txBody>
      </p:sp>
      <p:sp>
        <p:nvSpPr>
          <p:cNvPr id="73" name="object 73"/>
          <p:cNvSpPr/>
          <p:nvPr/>
        </p:nvSpPr>
        <p:spPr>
          <a:xfrm>
            <a:off x="7839456" y="2997707"/>
            <a:ext cx="86995" cy="86995"/>
          </a:xfrm>
          <a:custGeom>
            <a:avLst/>
            <a:gdLst/>
            <a:ahLst/>
            <a:cxnLst/>
            <a:rect l="l" t="t" r="r" b="b"/>
            <a:pathLst>
              <a:path w="86995" h="86994">
                <a:moveTo>
                  <a:pt x="43434" y="0"/>
                </a:moveTo>
                <a:lnTo>
                  <a:pt x="26521" y="3411"/>
                </a:lnTo>
                <a:lnTo>
                  <a:pt x="12715" y="12715"/>
                </a:lnTo>
                <a:lnTo>
                  <a:pt x="3411" y="26521"/>
                </a:lnTo>
                <a:lnTo>
                  <a:pt x="0" y="43433"/>
                </a:lnTo>
                <a:lnTo>
                  <a:pt x="3411" y="60346"/>
                </a:lnTo>
                <a:lnTo>
                  <a:pt x="12715" y="74152"/>
                </a:lnTo>
                <a:lnTo>
                  <a:pt x="26521" y="83456"/>
                </a:lnTo>
                <a:lnTo>
                  <a:pt x="43434" y="86867"/>
                </a:lnTo>
                <a:lnTo>
                  <a:pt x="60346" y="83456"/>
                </a:lnTo>
                <a:lnTo>
                  <a:pt x="74152" y="74152"/>
                </a:lnTo>
                <a:lnTo>
                  <a:pt x="83456" y="60346"/>
                </a:lnTo>
                <a:lnTo>
                  <a:pt x="86868" y="43433"/>
                </a:lnTo>
                <a:lnTo>
                  <a:pt x="83456" y="26521"/>
                </a:lnTo>
                <a:lnTo>
                  <a:pt x="74152" y="12715"/>
                </a:lnTo>
                <a:lnTo>
                  <a:pt x="60346" y="3411"/>
                </a:lnTo>
                <a:lnTo>
                  <a:pt x="43434" y="0"/>
                </a:lnTo>
                <a:close/>
              </a:path>
            </a:pathLst>
          </a:custGeom>
          <a:solidFill>
            <a:srgbClr val="FF9900"/>
          </a:solidFill>
        </p:spPr>
        <p:txBody>
          <a:bodyPr wrap="square" lIns="0" tIns="0" rIns="0" bIns="0" rtlCol="0"/>
          <a:lstStyle/>
          <a:p>
            <a:endParaRPr/>
          </a:p>
        </p:txBody>
      </p:sp>
      <p:sp>
        <p:nvSpPr>
          <p:cNvPr id="74" name="object 74"/>
          <p:cNvSpPr/>
          <p:nvPr/>
        </p:nvSpPr>
        <p:spPr>
          <a:xfrm>
            <a:off x="7839456" y="2997707"/>
            <a:ext cx="86995" cy="86995"/>
          </a:xfrm>
          <a:custGeom>
            <a:avLst/>
            <a:gdLst/>
            <a:ahLst/>
            <a:cxnLst/>
            <a:rect l="l" t="t" r="r" b="b"/>
            <a:pathLst>
              <a:path w="86995" h="86994">
                <a:moveTo>
                  <a:pt x="86868" y="43433"/>
                </a:moveTo>
                <a:lnTo>
                  <a:pt x="83456" y="60346"/>
                </a:lnTo>
                <a:lnTo>
                  <a:pt x="74152" y="74152"/>
                </a:lnTo>
                <a:lnTo>
                  <a:pt x="60346" y="83456"/>
                </a:lnTo>
                <a:lnTo>
                  <a:pt x="43434" y="86867"/>
                </a:lnTo>
                <a:lnTo>
                  <a:pt x="26521" y="83456"/>
                </a:lnTo>
                <a:lnTo>
                  <a:pt x="12715" y="74152"/>
                </a:lnTo>
                <a:lnTo>
                  <a:pt x="3411" y="60346"/>
                </a:lnTo>
                <a:lnTo>
                  <a:pt x="0" y="43433"/>
                </a:lnTo>
                <a:lnTo>
                  <a:pt x="3411" y="26521"/>
                </a:lnTo>
                <a:lnTo>
                  <a:pt x="12715" y="12715"/>
                </a:lnTo>
                <a:lnTo>
                  <a:pt x="26521" y="3411"/>
                </a:lnTo>
                <a:lnTo>
                  <a:pt x="43434" y="0"/>
                </a:lnTo>
                <a:lnTo>
                  <a:pt x="60346" y="3411"/>
                </a:lnTo>
                <a:lnTo>
                  <a:pt x="74152" y="12715"/>
                </a:lnTo>
                <a:lnTo>
                  <a:pt x="83456" y="26521"/>
                </a:lnTo>
                <a:lnTo>
                  <a:pt x="86868" y="43433"/>
                </a:lnTo>
                <a:close/>
              </a:path>
            </a:pathLst>
          </a:custGeom>
          <a:ln w="28956">
            <a:solidFill>
              <a:srgbClr val="FF9900"/>
            </a:solidFill>
          </a:ln>
        </p:spPr>
        <p:txBody>
          <a:bodyPr wrap="square" lIns="0" tIns="0" rIns="0" bIns="0" rtlCol="0"/>
          <a:lstStyle/>
          <a:p>
            <a:endParaRPr/>
          </a:p>
        </p:txBody>
      </p:sp>
      <p:sp>
        <p:nvSpPr>
          <p:cNvPr id="75" name="object 75"/>
          <p:cNvSpPr/>
          <p:nvPr/>
        </p:nvSpPr>
        <p:spPr>
          <a:xfrm>
            <a:off x="8215883" y="3224783"/>
            <a:ext cx="86995" cy="86995"/>
          </a:xfrm>
          <a:custGeom>
            <a:avLst/>
            <a:gdLst/>
            <a:ahLst/>
            <a:cxnLst/>
            <a:rect l="l" t="t" r="r" b="b"/>
            <a:pathLst>
              <a:path w="86995" h="86995">
                <a:moveTo>
                  <a:pt x="43434" y="0"/>
                </a:moveTo>
                <a:lnTo>
                  <a:pt x="26521" y="3411"/>
                </a:lnTo>
                <a:lnTo>
                  <a:pt x="12715" y="12715"/>
                </a:lnTo>
                <a:lnTo>
                  <a:pt x="3411" y="26521"/>
                </a:lnTo>
                <a:lnTo>
                  <a:pt x="0" y="43433"/>
                </a:lnTo>
                <a:lnTo>
                  <a:pt x="3411" y="60346"/>
                </a:lnTo>
                <a:lnTo>
                  <a:pt x="12715" y="74152"/>
                </a:lnTo>
                <a:lnTo>
                  <a:pt x="26521" y="83456"/>
                </a:lnTo>
                <a:lnTo>
                  <a:pt x="43434" y="86867"/>
                </a:lnTo>
                <a:lnTo>
                  <a:pt x="60346" y="83456"/>
                </a:lnTo>
                <a:lnTo>
                  <a:pt x="74152" y="74152"/>
                </a:lnTo>
                <a:lnTo>
                  <a:pt x="83456" y="60346"/>
                </a:lnTo>
                <a:lnTo>
                  <a:pt x="86868" y="43433"/>
                </a:lnTo>
                <a:lnTo>
                  <a:pt x="83456" y="26521"/>
                </a:lnTo>
                <a:lnTo>
                  <a:pt x="74152" y="12715"/>
                </a:lnTo>
                <a:lnTo>
                  <a:pt x="60346" y="3411"/>
                </a:lnTo>
                <a:lnTo>
                  <a:pt x="43434" y="0"/>
                </a:lnTo>
                <a:close/>
              </a:path>
            </a:pathLst>
          </a:custGeom>
          <a:solidFill>
            <a:srgbClr val="FF9900"/>
          </a:solidFill>
        </p:spPr>
        <p:txBody>
          <a:bodyPr wrap="square" lIns="0" tIns="0" rIns="0" bIns="0" rtlCol="0"/>
          <a:lstStyle/>
          <a:p>
            <a:endParaRPr/>
          </a:p>
        </p:txBody>
      </p:sp>
      <p:sp>
        <p:nvSpPr>
          <p:cNvPr id="76" name="object 76"/>
          <p:cNvSpPr/>
          <p:nvPr/>
        </p:nvSpPr>
        <p:spPr>
          <a:xfrm>
            <a:off x="8215883" y="3224783"/>
            <a:ext cx="86995" cy="86995"/>
          </a:xfrm>
          <a:custGeom>
            <a:avLst/>
            <a:gdLst/>
            <a:ahLst/>
            <a:cxnLst/>
            <a:rect l="l" t="t" r="r" b="b"/>
            <a:pathLst>
              <a:path w="86995" h="86995">
                <a:moveTo>
                  <a:pt x="86868" y="43433"/>
                </a:moveTo>
                <a:lnTo>
                  <a:pt x="83456" y="60346"/>
                </a:lnTo>
                <a:lnTo>
                  <a:pt x="74152" y="74152"/>
                </a:lnTo>
                <a:lnTo>
                  <a:pt x="60346" y="83456"/>
                </a:lnTo>
                <a:lnTo>
                  <a:pt x="43434" y="86867"/>
                </a:lnTo>
                <a:lnTo>
                  <a:pt x="26521" y="83456"/>
                </a:lnTo>
                <a:lnTo>
                  <a:pt x="12715" y="74152"/>
                </a:lnTo>
                <a:lnTo>
                  <a:pt x="3411" y="60346"/>
                </a:lnTo>
                <a:lnTo>
                  <a:pt x="0" y="43433"/>
                </a:lnTo>
                <a:lnTo>
                  <a:pt x="3411" y="26521"/>
                </a:lnTo>
                <a:lnTo>
                  <a:pt x="12715" y="12715"/>
                </a:lnTo>
                <a:lnTo>
                  <a:pt x="26521" y="3411"/>
                </a:lnTo>
                <a:lnTo>
                  <a:pt x="43434" y="0"/>
                </a:lnTo>
                <a:lnTo>
                  <a:pt x="60346" y="3411"/>
                </a:lnTo>
                <a:lnTo>
                  <a:pt x="74152" y="12715"/>
                </a:lnTo>
                <a:lnTo>
                  <a:pt x="83456" y="26521"/>
                </a:lnTo>
                <a:lnTo>
                  <a:pt x="86868" y="43433"/>
                </a:lnTo>
                <a:close/>
              </a:path>
            </a:pathLst>
          </a:custGeom>
          <a:ln w="28956">
            <a:solidFill>
              <a:srgbClr val="FF9900"/>
            </a:solidFill>
          </a:ln>
        </p:spPr>
        <p:txBody>
          <a:bodyPr wrap="square" lIns="0" tIns="0" rIns="0" bIns="0" rtlCol="0"/>
          <a:lstStyle/>
          <a:p>
            <a:endParaRPr/>
          </a:p>
        </p:txBody>
      </p:sp>
      <p:sp>
        <p:nvSpPr>
          <p:cNvPr id="77" name="object 77"/>
          <p:cNvSpPr/>
          <p:nvPr/>
        </p:nvSpPr>
        <p:spPr>
          <a:xfrm>
            <a:off x="8598407" y="3506723"/>
            <a:ext cx="74930" cy="74930"/>
          </a:xfrm>
          <a:custGeom>
            <a:avLst/>
            <a:gdLst/>
            <a:ahLst/>
            <a:cxnLst/>
            <a:rect l="l" t="t" r="r" b="b"/>
            <a:pathLst>
              <a:path w="74929" h="74929">
                <a:moveTo>
                  <a:pt x="37338" y="0"/>
                </a:moveTo>
                <a:lnTo>
                  <a:pt x="22824" y="2940"/>
                </a:lnTo>
                <a:lnTo>
                  <a:pt x="10953" y="10953"/>
                </a:lnTo>
                <a:lnTo>
                  <a:pt x="2940" y="22824"/>
                </a:lnTo>
                <a:lnTo>
                  <a:pt x="0" y="37337"/>
                </a:lnTo>
                <a:lnTo>
                  <a:pt x="2940" y="51851"/>
                </a:lnTo>
                <a:lnTo>
                  <a:pt x="10953" y="63722"/>
                </a:lnTo>
                <a:lnTo>
                  <a:pt x="22824" y="71735"/>
                </a:lnTo>
                <a:lnTo>
                  <a:pt x="37338" y="74675"/>
                </a:lnTo>
                <a:lnTo>
                  <a:pt x="51851" y="71735"/>
                </a:lnTo>
                <a:lnTo>
                  <a:pt x="63722" y="63722"/>
                </a:lnTo>
                <a:lnTo>
                  <a:pt x="71735" y="51851"/>
                </a:lnTo>
                <a:lnTo>
                  <a:pt x="74675" y="37337"/>
                </a:lnTo>
                <a:lnTo>
                  <a:pt x="71735" y="22824"/>
                </a:lnTo>
                <a:lnTo>
                  <a:pt x="63722" y="10953"/>
                </a:lnTo>
                <a:lnTo>
                  <a:pt x="51851" y="2940"/>
                </a:lnTo>
                <a:lnTo>
                  <a:pt x="37338" y="0"/>
                </a:lnTo>
                <a:close/>
              </a:path>
            </a:pathLst>
          </a:custGeom>
          <a:solidFill>
            <a:srgbClr val="FF9900"/>
          </a:solidFill>
        </p:spPr>
        <p:txBody>
          <a:bodyPr wrap="square" lIns="0" tIns="0" rIns="0" bIns="0" rtlCol="0"/>
          <a:lstStyle/>
          <a:p>
            <a:endParaRPr/>
          </a:p>
        </p:txBody>
      </p:sp>
      <p:sp>
        <p:nvSpPr>
          <p:cNvPr id="78" name="object 78"/>
          <p:cNvSpPr/>
          <p:nvPr/>
        </p:nvSpPr>
        <p:spPr>
          <a:xfrm>
            <a:off x="8598407" y="3506723"/>
            <a:ext cx="74930" cy="74930"/>
          </a:xfrm>
          <a:custGeom>
            <a:avLst/>
            <a:gdLst/>
            <a:ahLst/>
            <a:cxnLst/>
            <a:rect l="l" t="t" r="r" b="b"/>
            <a:pathLst>
              <a:path w="74929" h="74929">
                <a:moveTo>
                  <a:pt x="74675" y="37337"/>
                </a:moveTo>
                <a:lnTo>
                  <a:pt x="71735" y="51851"/>
                </a:lnTo>
                <a:lnTo>
                  <a:pt x="63722" y="63722"/>
                </a:lnTo>
                <a:lnTo>
                  <a:pt x="51851" y="71735"/>
                </a:lnTo>
                <a:lnTo>
                  <a:pt x="37338" y="74675"/>
                </a:lnTo>
                <a:lnTo>
                  <a:pt x="22824" y="71735"/>
                </a:lnTo>
                <a:lnTo>
                  <a:pt x="10953" y="63722"/>
                </a:lnTo>
                <a:lnTo>
                  <a:pt x="2940" y="51851"/>
                </a:lnTo>
                <a:lnTo>
                  <a:pt x="0" y="37337"/>
                </a:lnTo>
                <a:lnTo>
                  <a:pt x="2940" y="22824"/>
                </a:lnTo>
                <a:lnTo>
                  <a:pt x="10953" y="10953"/>
                </a:lnTo>
                <a:lnTo>
                  <a:pt x="22824" y="2940"/>
                </a:lnTo>
                <a:lnTo>
                  <a:pt x="37338" y="0"/>
                </a:lnTo>
                <a:lnTo>
                  <a:pt x="51851" y="2940"/>
                </a:lnTo>
                <a:lnTo>
                  <a:pt x="63722" y="10953"/>
                </a:lnTo>
                <a:lnTo>
                  <a:pt x="71735" y="22824"/>
                </a:lnTo>
                <a:lnTo>
                  <a:pt x="74675" y="37337"/>
                </a:lnTo>
                <a:close/>
              </a:path>
            </a:pathLst>
          </a:custGeom>
          <a:ln w="28956">
            <a:solidFill>
              <a:srgbClr val="FF9900"/>
            </a:solidFill>
          </a:ln>
        </p:spPr>
        <p:txBody>
          <a:bodyPr wrap="square" lIns="0" tIns="0" rIns="0" bIns="0" rtlCol="0"/>
          <a:lstStyle/>
          <a:p>
            <a:endParaRPr/>
          </a:p>
        </p:txBody>
      </p:sp>
      <p:sp>
        <p:nvSpPr>
          <p:cNvPr id="79" name="object 79"/>
          <p:cNvSpPr/>
          <p:nvPr/>
        </p:nvSpPr>
        <p:spPr>
          <a:xfrm>
            <a:off x="8968740" y="3872484"/>
            <a:ext cx="86995" cy="86995"/>
          </a:xfrm>
          <a:custGeom>
            <a:avLst/>
            <a:gdLst/>
            <a:ahLst/>
            <a:cxnLst/>
            <a:rect l="l" t="t" r="r" b="b"/>
            <a:pathLst>
              <a:path w="86995" h="86995">
                <a:moveTo>
                  <a:pt x="43433" y="0"/>
                </a:moveTo>
                <a:lnTo>
                  <a:pt x="26521" y="3411"/>
                </a:lnTo>
                <a:lnTo>
                  <a:pt x="12715" y="12715"/>
                </a:lnTo>
                <a:lnTo>
                  <a:pt x="3411" y="26521"/>
                </a:lnTo>
                <a:lnTo>
                  <a:pt x="0" y="43434"/>
                </a:lnTo>
                <a:lnTo>
                  <a:pt x="3411" y="60346"/>
                </a:lnTo>
                <a:lnTo>
                  <a:pt x="12715" y="74152"/>
                </a:lnTo>
                <a:lnTo>
                  <a:pt x="26521" y="83456"/>
                </a:lnTo>
                <a:lnTo>
                  <a:pt x="43433" y="86868"/>
                </a:lnTo>
                <a:lnTo>
                  <a:pt x="60346" y="83456"/>
                </a:lnTo>
                <a:lnTo>
                  <a:pt x="74152" y="74152"/>
                </a:lnTo>
                <a:lnTo>
                  <a:pt x="83456" y="60346"/>
                </a:lnTo>
                <a:lnTo>
                  <a:pt x="86867" y="43434"/>
                </a:lnTo>
                <a:lnTo>
                  <a:pt x="83456" y="26521"/>
                </a:lnTo>
                <a:lnTo>
                  <a:pt x="74152" y="12715"/>
                </a:lnTo>
                <a:lnTo>
                  <a:pt x="60346" y="3411"/>
                </a:lnTo>
                <a:lnTo>
                  <a:pt x="43433" y="0"/>
                </a:lnTo>
                <a:close/>
              </a:path>
            </a:pathLst>
          </a:custGeom>
          <a:solidFill>
            <a:srgbClr val="FF9900"/>
          </a:solidFill>
        </p:spPr>
        <p:txBody>
          <a:bodyPr wrap="square" lIns="0" tIns="0" rIns="0" bIns="0" rtlCol="0"/>
          <a:lstStyle/>
          <a:p>
            <a:endParaRPr/>
          </a:p>
        </p:txBody>
      </p:sp>
      <p:sp>
        <p:nvSpPr>
          <p:cNvPr id="80" name="object 80"/>
          <p:cNvSpPr/>
          <p:nvPr/>
        </p:nvSpPr>
        <p:spPr>
          <a:xfrm>
            <a:off x="8968740" y="3872484"/>
            <a:ext cx="86995" cy="86995"/>
          </a:xfrm>
          <a:custGeom>
            <a:avLst/>
            <a:gdLst/>
            <a:ahLst/>
            <a:cxnLst/>
            <a:rect l="l" t="t" r="r" b="b"/>
            <a:pathLst>
              <a:path w="86995" h="86995">
                <a:moveTo>
                  <a:pt x="86867" y="43434"/>
                </a:moveTo>
                <a:lnTo>
                  <a:pt x="83456" y="60346"/>
                </a:lnTo>
                <a:lnTo>
                  <a:pt x="74152" y="74152"/>
                </a:lnTo>
                <a:lnTo>
                  <a:pt x="60346" y="83456"/>
                </a:lnTo>
                <a:lnTo>
                  <a:pt x="43433" y="86868"/>
                </a:lnTo>
                <a:lnTo>
                  <a:pt x="26521" y="83456"/>
                </a:lnTo>
                <a:lnTo>
                  <a:pt x="12715" y="74152"/>
                </a:lnTo>
                <a:lnTo>
                  <a:pt x="3411" y="60346"/>
                </a:lnTo>
                <a:lnTo>
                  <a:pt x="0" y="43434"/>
                </a:lnTo>
                <a:lnTo>
                  <a:pt x="3411" y="26521"/>
                </a:lnTo>
                <a:lnTo>
                  <a:pt x="12715" y="12715"/>
                </a:lnTo>
                <a:lnTo>
                  <a:pt x="26521" y="3411"/>
                </a:lnTo>
                <a:lnTo>
                  <a:pt x="43433" y="0"/>
                </a:lnTo>
                <a:lnTo>
                  <a:pt x="60346" y="3411"/>
                </a:lnTo>
                <a:lnTo>
                  <a:pt x="74152" y="12715"/>
                </a:lnTo>
                <a:lnTo>
                  <a:pt x="83456" y="26521"/>
                </a:lnTo>
                <a:lnTo>
                  <a:pt x="86867" y="43434"/>
                </a:lnTo>
                <a:close/>
              </a:path>
            </a:pathLst>
          </a:custGeom>
          <a:ln w="28956">
            <a:solidFill>
              <a:srgbClr val="FF9900"/>
            </a:solidFill>
          </a:ln>
        </p:spPr>
        <p:txBody>
          <a:bodyPr wrap="square" lIns="0" tIns="0" rIns="0" bIns="0" rtlCol="0"/>
          <a:lstStyle/>
          <a:p>
            <a:endParaRPr/>
          </a:p>
        </p:txBody>
      </p:sp>
      <p:sp>
        <p:nvSpPr>
          <p:cNvPr id="81" name="object 81"/>
          <p:cNvSpPr/>
          <p:nvPr/>
        </p:nvSpPr>
        <p:spPr>
          <a:xfrm>
            <a:off x="9357359" y="4274820"/>
            <a:ext cx="62865" cy="62865"/>
          </a:xfrm>
          <a:custGeom>
            <a:avLst/>
            <a:gdLst/>
            <a:ahLst/>
            <a:cxnLst/>
            <a:rect l="l" t="t" r="r" b="b"/>
            <a:pathLst>
              <a:path w="62865" h="62864">
                <a:moveTo>
                  <a:pt x="31242" y="0"/>
                </a:moveTo>
                <a:lnTo>
                  <a:pt x="19073" y="2452"/>
                </a:lnTo>
                <a:lnTo>
                  <a:pt x="9144" y="9143"/>
                </a:lnTo>
                <a:lnTo>
                  <a:pt x="2452" y="19073"/>
                </a:lnTo>
                <a:lnTo>
                  <a:pt x="0" y="31241"/>
                </a:lnTo>
                <a:lnTo>
                  <a:pt x="2452" y="43410"/>
                </a:lnTo>
                <a:lnTo>
                  <a:pt x="9144" y="53339"/>
                </a:lnTo>
                <a:lnTo>
                  <a:pt x="19073" y="60031"/>
                </a:lnTo>
                <a:lnTo>
                  <a:pt x="31242" y="62483"/>
                </a:lnTo>
                <a:lnTo>
                  <a:pt x="43410" y="60031"/>
                </a:lnTo>
                <a:lnTo>
                  <a:pt x="53340" y="53339"/>
                </a:lnTo>
                <a:lnTo>
                  <a:pt x="60031" y="43410"/>
                </a:lnTo>
                <a:lnTo>
                  <a:pt x="62484" y="31241"/>
                </a:lnTo>
                <a:lnTo>
                  <a:pt x="60031" y="19073"/>
                </a:lnTo>
                <a:lnTo>
                  <a:pt x="53340" y="9143"/>
                </a:lnTo>
                <a:lnTo>
                  <a:pt x="43410" y="2452"/>
                </a:lnTo>
                <a:lnTo>
                  <a:pt x="31242" y="0"/>
                </a:lnTo>
                <a:close/>
              </a:path>
            </a:pathLst>
          </a:custGeom>
          <a:solidFill>
            <a:srgbClr val="FF9900"/>
          </a:solidFill>
        </p:spPr>
        <p:txBody>
          <a:bodyPr wrap="square" lIns="0" tIns="0" rIns="0" bIns="0" rtlCol="0"/>
          <a:lstStyle/>
          <a:p>
            <a:endParaRPr/>
          </a:p>
        </p:txBody>
      </p:sp>
      <p:sp>
        <p:nvSpPr>
          <p:cNvPr id="82" name="object 82"/>
          <p:cNvSpPr/>
          <p:nvPr/>
        </p:nvSpPr>
        <p:spPr>
          <a:xfrm>
            <a:off x="9357359" y="4274820"/>
            <a:ext cx="62865" cy="62865"/>
          </a:xfrm>
          <a:custGeom>
            <a:avLst/>
            <a:gdLst/>
            <a:ahLst/>
            <a:cxnLst/>
            <a:rect l="l" t="t" r="r" b="b"/>
            <a:pathLst>
              <a:path w="62865" h="62864">
                <a:moveTo>
                  <a:pt x="62484" y="31241"/>
                </a:moveTo>
                <a:lnTo>
                  <a:pt x="60031" y="43410"/>
                </a:lnTo>
                <a:lnTo>
                  <a:pt x="53340" y="53339"/>
                </a:lnTo>
                <a:lnTo>
                  <a:pt x="43410" y="60031"/>
                </a:lnTo>
                <a:lnTo>
                  <a:pt x="31242" y="62483"/>
                </a:lnTo>
                <a:lnTo>
                  <a:pt x="19073" y="60031"/>
                </a:lnTo>
                <a:lnTo>
                  <a:pt x="9144" y="53339"/>
                </a:lnTo>
                <a:lnTo>
                  <a:pt x="2452" y="43410"/>
                </a:lnTo>
                <a:lnTo>
                  <a:pt x="0" y="31241"/>
                </a:lnTo>
                <a:lnTo>
                  <a:pt x="2452" y="19073"/>
                </a:lnTo>
                <a:lnTo>
                  <a:pt x="9144" y="9143"/>
                </a:lnTo>
                <a:lnTo>
                  <a:pt x="19073" y="2452"/>
                </a:lnTo>
                <a:lnTo>
                  <a:pt x="31242" y="0"/>
                </a:lnTo>
                <a:lnTo>
                  <a:pt x="43410" y="2452"/>
                </a:lnTo>
                <a:lnTo>
                  <a:pt x="53340" y="9143"/>
                </a:lnTo>
                <a:lnTo>
                  <a:pt x="60031" y="19073"/>
                </a:lnTo>
                <a:lnTo>
                  <a:pt x="62484" y="31241"/>
                </a:lnTo>
                <a:close/>
              </a:path>
            </a:pathLst>
          </a:custGeom>
          <a:ln w="28956">
            <a:solidFill>
              <a:srgbClr val="FF9900"/>
            </a:solidFill>
          </a:ln>
        </p:spPr>
        <p:txBody>
          <a:bodyPr wrap="square" lIns="0" tIns="0" rIns="0" bIns="0" rtlCol="0"/>
          <a:lstStyle/>
          <a:p>
            <a:endParaRPr/>
          </a:p>
        </p:txBody>
      </p:sp>
      <p:sp>
        <p:nvSpPr>
          <p:cNvPr id="83" name="object 83"/>
          <p:cNvSpPr txBox="1"/>
          <p:nvPr/>
        </p:nvSpPr>
        <p:spPr>
          <a:xfrm>
            <a:off x="5349366" y="573196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84" name="object 84"/>
          <p:cNvSpPr txBox="1"/>
          <p:nvPr/>
        </p:nvSpPr>
        <p:spPr>
          <a:xfrm>
            <a:off x="5349366" y="529247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85" name="object 85"/>
          <p:cNvSpPr txBox="1"/>
          <p:nvPr/>
        </p:nvSpPr>
        <p:spPr>
          <a:xfrm>
            <a:off x="5250560" y="485317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86" name="object 86"/>
          <p:cNvSpPr txBox="1"/>
          <p:nvPr/>
        </p:nvSpPr>
        <p:spPr>
          <a:xfrm>
            <a:off x="5250560" y="441375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87" name="object 87"/>
          <p:cNvSpPr txBox="1"/>
          <p:nvPr/>
        </p:nvSpPr>
        <p:spPr>
          <a:xfrm>
            <a:off x="5250560" y="397446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88" name="object 88"/>
          <p:cNvSpPr txBox="1"/>
          <p:nvPr/>
        </p:nvSpPr>
        <p:spPr>
          <a:xfrm>
            <a:off x="5250560" y="353491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a:t>
            </a:r>
            <a:endParaRPr sz="1400">
              <a:latin typeface="Univers for BP Light"/>
              <a:cs typeface="Univers for BP Light"/>
            </a:endParaRPr>
          </a:p>
        </p:txBody>
      </p:sp>
      <p:sp>
        <p:nvSpPr>
          <p:cNvPr id="89" name="object 89"/>
          <p:cNvSpPr txBox="1"/>
          <p:nvPr/>
        </p:nvSpPr>
        <p:spPr>
          <a:xfrm>
            <a:off x="5250560" y="309549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90" name="object 90"/>
          <p:cNvSpPr txBox="1"/>
          <p:nvPr/>
        </p:nvSpPr>
        <p:spPr>
          <a:xfrm>
            <a:off x="5250560" y="265620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35</a:t>
            </a:r>
            <a:endParaRPr sz="1400">
              <a:latin typeface="Univers for BP Light"/>
              <a:cs typeface="Univers for BP Light"/>
            </a:endParaRPr>
          </a:p>
        </p:txBody>
      </p:sp>
      <p:sp>
        <p:nvSpPr>
          <p:cNvPr id="91" name="object 91"/>
          <p:cNvSpPr txBox="1"/>
          <p:nvPr/>
        </p:nvSpPr>
        <p:spPr>
          <a:xfrm>
            <a:off x="5250560" y="221665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92" name="object 92"/>
          <p:cNvSpPr txBox="1"/>
          <p:nvPr/>
        </p:nvSpPr>
        <p:spPr>
          <a:xfrm>
            <a:off x="5415153" y="596331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93" name="object 93"/>
          <p:cNvSpPr txBox="1"/>
          <p:nvPr/>
        </p:nvSpPr>
        <p:spPr>
          <a:xfrm>
            <a:off x="6168390" y="596331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94" name="object 94"/>
          <p:cNvSpPr txBox="1"/>
          <p:nvPr/>
        </p:nvSpPr>
        <p:spPr>
          <a:xfrm>
            <a:off x="6921245" y="596331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95" name="object 95"/>
          <p:cNvSpPr txBox="1"/>
          <p:nvPr/>
        </p:nvSpPr>
        <p:spPr>
          <a:xfrm>
            <a:off x="7674102" y="596331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96" name="object 96"/>
          <p:cNvSpPr txBox="1"/>
          <p:nvPr/>
        </p:nvSpPr>
        <p:spPr>
          <a:xfrm>
            <a:off x="8427211" y="596331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97" name="object 97"/>
          <p:cNvSpPr txBox="1"/>
          <p:nvPr/>
        </p:nvSpPr>
        <p:spPr>
          <a:xfrm>
            <a:off x="9180068" y="596331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98" name="object 98"/>
          <p:cNvSpPr/>
          <p:nvPr/>
        </p:nvSpPr>
        <p:spPr>
          <a:xfrm>
            <a:off x="6065520" y="4576571"/>
            <a:ext cx="3282950" cy="765175"/>
          </a:xfrm>
          <a:custGeom>
            <a:avLst/>
            <a:gdLst/>
            <a:ahLst/>
            <a:cxnLst/>
            <a:rect l="l" t="t" r="r" b="b"/>
            <a:pathLst>
              <a:path w="3282950" h="765175">
                <a:moveTo>
                  <a:pt x="0" y="765047"/>
                </a:moveTo>
                <a:lnTo>
                  <a:pt x="3282696" y="765047"/>
                </a:lnTo>
                <a:lnTo>
                  <a:pt x="3282696" y="0"/>
                </a:lnTo>
                <a:lnTo>
                  <a:pt x="0" y="0"/>
                </a:lnTo>
                <a:lnTo>
                  <a:pt x="0" y="765047"/>
                </a:lnTo>
                <a:close/>
              </a:path>
            </a:pathLst>
          </a:custGeom>
          <a:solidFill>
            <a:srgbClr val="EBF5FF"/>
          </a:solidFill>
        </p:spPr>
        <p:txBody>
          <a:bodyPr wrap="square" lIns="0" tIns="0" rIns="0" bIns="0" rtlCol="0"/>
          <a:lstStyle/>
          <a:p>
            <a:endParaRPr/>
          </a:p>
        </p:txBody>
      </p:sp>
      <p:sp>
        <p:nvSpPr>
          <p:cNvPr id="99" name="object 99"/>
          <p:cNvSpPr/>
          <p:nvPr/>
        </p:nvSpPr>
        <p:spPr>
          <a:xfrm>
            <a:off x="6680454" y="4703826"/>
            <a:ext cx="243840" cy="0"/>
          </a:xfrm>
          <a:custGeom>
            <a:avLst/>
            <a:gdLst/>
            <a:ahLst/>
            <a:cxnLst/>
            <a:rect l="l" t="t" r="r" b="b"/>
            <a:pathLst>
              <a:path w="243840">
                <a:moveTo>
                  <a:pt x="0" y="0"/>
                </a:moveTo>
                <a:lnTo>
                  <a:pt x="243840" y="0"/>
                </a:lnTo>
              </a:path>
            </a:pathLst>
          </a:custGeom>
          <a:ln w="28956">
            <a:solidFill>
              <a:srgbClr val="000099"/>
            </a:solidFill>
          </a:ln>
        </p:spPr>
        <p:txBody>
          <a:bodyPr wrap="square" lIns="0" tIns="0" rIns="0" bIns="0" rtlCol="0"/>
          <a:lstStyle/>
          <a:p>
            <a:endParaRPr/>
          </a:p>
        </p:txBody>
      </p:sp>
      <p:sp>
        <p:nvSpPr>
          <p:cNvPr id="100" name="object 100"/>
          <p:cNvSpPr/>
          <p:nvPr/>
        </p:nvSpPr>
        <p:spPr>
          <a:xfrm>
            <a:off x="6680454" y="4958334"/>
            <a:ext cx="243840" cy="0"/>
          </a:xfrm>
          <a:custGeom>
            <a:avLst/>
            <a:gdLst/>
            <a:ahLst/>
            <a:cxnLst/>
            <a:rect l="l" t="t" r="r" b="b"/>
            <a:pathLst>
              <a:path w="243840">
                <a:moveTo>
                  <a:pt x="0" y="0"/>
                </a:moveTo>
                <a:lnTo>
                  <a:pt x="243840" y="0"/>
                </a:lnTo>
              </a:path>
            </a:pathLst>
          </a:custGeom>
          <a:ln w="28956">
            <a:solidFill>
              <a:srgbClr val="99CC00"/>
            </a:solidFill>
          </a:ln>
        </p:spPr>
        <p:txBody>
          <a:bodyPr wrap="square" lIns="0" tIns="0" rIns="0" bIns="0" rtlCol="0"/>
          <a:lstStyle/>
          <a:p>
            <a:endParaRPr/>
          </a:p>
        </p:txBody>
      </p:sp>
      <p:sp>
        <p:nvSpPr>
          <p:cNvPr id="101" name="object 101"/>
          <p:cNvSpPr/>
          <p:nvPr/>
        </p:nvSpPr>
        <p:spPr>
          <a:xfrm>
            <a:off x="6680454" y="5212841"/>
            <a:ext cx="243840" cy="0"/>
          </a:xfrm>
          <a:custGeom>
            <a:avLst/>
            <a:gdLst/>
            <a:ahLst/>
            <a:cxnLst/>
            <a:rect l="l" t="t" r="r" b="b"/>
            <a:pathLst>
              <a:path w="243840">
                <a:moveTo>
                  <a:pt x="0" y="0"/>
                </a:moveTo>
                <a:lnTo>
                  <a:pt x="243840" y="0"/>
                </a:lnTo>
              </a:path>
            </a:pathLst>
          </a:custGeom>
          <a:ln w="28956">
            <a:solidFill>
              <a:srgbClr val="FF9900"/>
            </a:solidFill>
          </a:ln>
        </p:spPr>
        <p:txBody>
          <a:bodyPr wrap="square" lIns="0" tIns="0" rIns="0" bIns="0" rtlCol="0"/>
          <a:lstStyle/>
          <a:p>
            <a:endParaRPr/>
          </a:p>
        </p:txBody>
      </p:sp>
      <p:sp>
        <p:nvSpPr>
          <p:cNvPr id="102" name="object 102"/>
          <p:cNvSpPr txBox="1"/>
          <p:nvPr/>
        </p:nvSpPr>
        <p:spPr>
          <a:xfrm>
            <a:off x="6938518" y="4538776"/>
            <a:ext cx="1814830" cy="786765"/>
          </a:xfrm>
          <a:prstGeom prst="rect">
            <a:avLst/>
          </a:prstGeom>
        </p:spPr>
        <p:txBody>
          <a:bodyPr vert="horz" wrap="square" lIns="0" tIns="0" rIns="0" bIns="0" rtlCol="0">
            <a:spAutoFit/>
          </a:bodyPr>
          <a:lstStyle/>
          <a:p>
            <a:pPr marL="12700" marR="212090">
              <a:lnSpc>
                <a:spcPct val="119500"/>
              </a:lnSpc>
            </a:pPr>
            <a:r>
              <a:rPr sz="1400" spc="-5" dirty="0">
                <a:latin typeface="Univers for BP"/>
                <a:cs typeface="Univers for BP"/>
              </a:rPr>
              <a:t>Evolving</a:t>
            </a:r>
            <a:r>
              <a:rPr sz="1400" spc="-55" dirty="0">
                <a:latin typeface="Univers for BP"/>
                <a:cs typeface="Univers for BP"/>
              </a:rPr>
              <a:t> </a:t>
            </a:r>
            <a:r>
              <a:rPr sz="1400" spc="-5" dirty="0">
                <a:latin typeface="Univers for BP"/>
                <a:cs typeface="Univers for BP"/>
              </a:rPr>
              <a:t>transition  ICE</a:t>
            </a:r>
            <a:r>
              <a:rPr sz="1400" spc="-85" dirty="0">
                <a:latin typeface="Univers for BP"/>
                <a:cs typeface="Univers for BP"/>
              </a:rPr>
              <a:t> </a:t>
            </a:r>
            <a:r>
              <a:rPr sz="1400" spc="-5" dirty="0">
                <a:latin typeface="Univers for BP"/>
                <a:cs typeface="Univers for BP"/>
              </a:rPr>
              <a:t>ban</a:t>
            </a:r>
            <a:endParaRPr sz="1400">
              <a:latin typeface="Univers for BP"/>
              <a:cs typeface="Univers for BP"/>
            </a:endParaRPr>
          </a:p>
          <a:p>
            <a:pPr marL="12700">
              <a:lnSpc>
                <a:spcPct val="100000"/>
              </a:lnSpc>
              <a:spcBef>
                <a:spcPts val="330"/>
              </a:spcBef>
            </a:pPr>
            <a:r>
              <a:rPr sz="1400" spc="-5" dirty="0">
                <a:latin typeface="Univers for BP"/>
                <a:cs typeface="Univers for BP"/>
              </a:rPr>
              <a:t>Even faster</a:t>
            </a:r>
            <a:r>
              <a:rPr sz="1400" spc="-5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103" name="object 103"/>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04" name="object 104"/>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44</a:t>
            </a:fld>
            <a:endParaRP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3161030" cy="361950"/>
          </a:xfrm>
          <a:prstGeom prst="rect">
            <a:avLst/>
          </a:prstGeom>
        </p:spPr>
        <p:txBody>
          <a:bodyPr vert="horz" wrap="square" lIns="0" tIns="0" rIns="0" bIns="0" rtlCol="0">
            <a:spAutoFit/>
          </a:bodyPr>
          <a:lstStyle/>
          <a:p>
            <a:pPr marL="12700">
              <a:lnSpc>
                <a:spcPct val="100000"/>
              </a:lnSpc>
            </a:pPr>
            <a:r>
              <a:rPr spc="-5" dirty="0"/>
              <a:t>...and carbon</a:t>
            </a:r>
            <a:r>
              <a:rPr spc="-20" dirty="0"/>
              <a:t> </a:t>
            </a:r>
            <a:r>
              <a:rPr spc="-5" dirty="0"/>
              <a:t>emissions</a:t>
            </a:r>
          </a:p>
        </p:txBody>
      </p:sp>
      <p:sp>
        <p:nvSpPr>
          <p:cNvPr id="5" name="object 5"/>
          <p:cNvSpPr txBox="1"/>
          <p:nvPr/>
        </p:nvSpPr>
        <p:spPr>
          <a:xfrm>
            <a:off x="527100" y="1346580"/>
            <a:ext cx="8858250" cy="482600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impact </a:t>
            </a:r>
            <a:r>
              <a:rPr sz="1800" b="0" dirty="0">
                <a:latin typeface="Univers for BP Light"/>
                <a:cs typeface="Univers for BP Light"/>
              </a:rPr>
              <a:t>of the ‘ICE </a:t>
            </a:r>
            <a:r>
              <a:rPr sz="1800" b="0" spc="-5" dirty="0">
                <a:latin typeface="Univers for BP Light"/>
                <a:cs typeface="Univers for BP Light"/>
              </a:rPr>
              <a:t>ban’ scenario </a:t>
            </a:r>
            <a:r>
              <a:rPr sz="1800" b="0" dirty="0">
                <a:latin typeface="Univers for BP Light"/>
                <a:cs typeface="Univers for BP Light"/>
              </a:rPr>
              <a:t>on </a:t>
            </a:r>
            <a:r>
              <a:rPr sz="1800" b="0" spc="-5" dirty="0">
                <a:latin typeface="Univers for BP Light"/>
                <a:cs typeface="Univers for BP Light"/>
              </a:rPr>
              <a:t>liquid fuel demand depends </a:t>
            </a:r>
            <a:r>
              <a:rPr sz="1800" b="0" dirty="0">
                <a:latin typeface="Univers for BP Light"/>
                <a:cs typeface="Univers for BP Light"/>
              </a:rPr>
              <a:t>on the </a:t>
            </a:r>
            <a:r>
              <a:rPr sz="1800" b="0" spc="-5" dirty="0">
                <a:latin typeface="Univers for BP Light"/>
                <a:cs typeface="Univers for BP Light"/>
              </a:rPr>
              <a:t>extent</a:t>
            </a:r>
            <a:r>
              <a:rPr sz="1800" b="0" spc="105" dirty="0">
                <a:latin typeface="Univers for BP Light"/>
                <a:cs typeface="Univers for BP Light"/>
              </a:rPr>
              <a:t> </a:t>
            </a:r>
            <a:r>
              <a:rPr sz="1800" b="0" dirty="0">
                <a:latin typeface="Univers for BP Light"/>
                <a:cs typeface="Univers for BP Light"/>
              </a:rPr>
              <a:t>to</a:t>
            </a:r>
            <a:endParaRPr sz="1800">
              <a:latin typeface="Univers for BP Light"/>
              <a:cs typeface="Univers for BP Light"/>
            </a:endParaRPr>
          </a:p>
          <a:p>
            <a:pPr marL="287020">
              <a:lnSpc>
                <a:spcPct val="100000"/>
              </a:lnSpc>
            </a:pPr>
            <a:r>
              <a:rPr sz="1800" b="0" spc="-5" dirty="0">
                <a:latin typeface="Univers for BP Light"/>
                <a:cs typeface="Univers for BP Light"/>
              </a:rPr>
              <a:t>which vehicle emission standards </a:t>
            </a:r>
            <a:r>
              <a:rPr sz="1800" b="0" dirty="0">
                <a:latin typeface="Univers for BP Light"/>
                <a:cs typeface="Univers for BP Light"/>
              </a:rPr>
              <a:t>are </a:t>
            </a:r>
            <a:r>
              <a:rPr sz="1800" b="0" spc="-5" dirty="0">
                <a:latin typeface="Univers for BP Light"/>
                <a:cs typeface="Univers for BP Light"/>
              </a:rPr>
              <a:t>adjusted </a:t>
            </a:r>
            <a:r>
              <a:rPr sz="1800" b="0" dirty="0">
                <a:latin typeface="Univers for BP Light"/>
                <a:cs typeface="Univers for BP Light"/>
              </a:rPr>
              <a:t>in the </a:t>
            </a:r>
            <a:r>
              <a:rPr sz="1800" b="0" spc="-5" dirty="0">
                <a:latin typeface="Univers for BP Light"/>
                <a:cs typeface="Univers for BP Light"/>
              </a:rPr>
              <a:t>light </a:t>
            </a:r>
            <a:r>
              <a:rPr sz="1800" b="0" dirty="0">
                <a:latin typeface="Univers for BP Light"/>
                <a:cs typeface="Univers for BP Light"/>
              </a:rPr>
              <a:t>of the</a:t>
            </a:r>
            <a:r>
              <a:rPr sz="1800" b="0" spc="90" dirty="0">
                <a:latin typeface="Univers for BP Light"/>
                <a:cs typeface="Univers for BP Light"/>
              </a:rPr>
              <a:t> </a:t>
            </a:r>
            <a:r>
              <a:rPr sz="1800" b="0" spc="-5" dirty="0">
                <a:latin typeface="Univers for BP Light"/>
                <a:cs typeface="Univers for BP Light"/>
              </a:rPr>
              <a:t>ban.</a:t>
            </a:r>
            <a:endParaRPr sz="1800">
              <a:latin typeface="Univers for BP Light"/>
              <a:cs typeface="Univers for BP Light"/>
            </a:endParaRPr>
          </a:p>
          <a:p>
            <a:pPr marL="287020" marR="2597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If </a:t>
            </a:r>
            <a:r>
              <a:rPr sz="1800" b="0" spc="-5" dirty="0">
                <a:latin typeface="Univers for BP Light"/>
                <a:cs typeface="Univers for BP Light"/>
              </a:rPr>
              <a:t>emission standards </a:t>
            </a:r>
            <a:r>
              <a:rPr sz="1800" b="0" dirty="0">
                <a:latin typeface="Univers for BP Light"/>
                <a:cs typeface="Univers for BP Light"/>
              </a:rPr>
              <a:t>are </a:t>
            </a:r>
            <a:r>
              <a:rPr sz="1800" b="0" spc="-5" dirty="0">
                <a:latin typeface="Univers for BP Light"/>
                <a:cs typeface="Univers for BP Light"/>
              </a:rPr>
              <a:t>unchanged </a:t>
            </a:r>
            <a:r>
              <a:rPr sz="1800" b="0" dirty="0">
                <a:latin typeface="Univers for BP Light"/>
                <a:cs typeface="Univers for BP Light"/>
              </a:rPr>
              <a:t>from the </a:t>
            </a:r>
            <a:r>
              <a:rPr sz="1800" b="0" spc="-5" dirty="0">
                <a:latin typeface="Univers for BP Light"/>
                <a:cs typeface="Univers for BP Light"/>
              </a:rPr>
              <a:t>profile assumed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a:t>
            </a:r>
            <a:r>
              <a:rPr sz="1800" b="0" spc="-5" dirty="0">
                <a:latin typeface="Univers for BP Light"/>
                <a:cs typeface="Univers for BP Light"/>
              </a:rPr>
              <a:t>impact </a:t>
            </a:r>
            <a:r>
              <a:rPr sz="1800" b="0" dirty="0">
                <a:latin typeface="Univers for BP Light"/>
                <a:cs typeface="Univers for BP Light"/>
              </a:rPr>
              <a:t>of the ICE </a:t>
            </a:r>
            <a:r>
              <a:rPr sz="1800" b="0" spc="-5" dirty="0">
                <a:latin typeface="Univers for BP Light"/>
                <a:cs typeface="Univers for BP Light"/>
              </a:rPr>
              <a:t>ban </a:t>
            </a:r>
            <a:r>
              <a:rPr sz="1800" b="0" dirty="0">
                <a:latin typeface="Univers for BP Light"/>
                <a:cs typeface="Univers for BP Light"/>
              </a:rPr>
              <a:t>on </a:t>
            </a:r>
            <a:r>
              <a:rPr sz="1800" b="0" spc="-5" dirty="0">
                <a:latin typeface="Univers for BP Light"/>
                <a:cs typeface="Univers for BP Light"/>
              </a:rPr>
              <a:t>liquid fuel demand would </a:t>
            </a:r>
            <a:r>
              <a:rPr sz="1800" b="0" dirty="0">
                <a:latin typeface="Univers for BP Light"/>
                <a:cs typeface="Univers for BP Light"/>
              </a:rPr>
              <a:t>be </a:t>
            </a:r>
            <a:r>
              <a:rPr sz="1800" b="0" spc="-5" dirty="0">
                <a:latin typeface="Univers for BP Light"/>
                <a:cs typeface="Univers for BP Light"/>
              </a:rPr>
              <a:t>negligible, since the  impact of </a:t>
            </a:r>
            <a:r>
              <a:rPr sz="1800" b="0" dirty="0">
                <a:latin typeface="Univers for BP Light"/>
                <a:cs typeface="Univers for BP Light"/>
              </a:rPr>
              <a:t>the </a:t>
            </a:r>
            <a:r>
              <a:rPr sz="1800" b="0" spc="-5" dirty="0">
                <a:latin typeface="Univers for BP Light"/>
                <a:cs typeface="Univers for BP Light"/>
              </a:rPr>
              <a:t>greater </a:t>
            </a:r>
            <a:r>
              <a:rPr sz="1800" b="0" spc="-10" dirty="0">
                <a:latin typeface="Univers for BP Light"/>
                <a:cs typeface="Univers for BP Light"/>
              </a:rPr>
              <a:t>number </a:t>
            </a:r>
            <a:r>
              <a:rPr sz="1800" b="0" spc="-5" dirty="0">
                <a:latin typeface="Univers for BP Light"/>
                <a:cs typeface="Univers for BP Light"/>
              </a:rPr>
              <a:t>of </a:t>
            </a:r>
            <a:r>
              <a:rPr sz="1800" b="0" dirty="0">
                <a:latin typeface="Univers for BP Light"/>
                <a:cs typeface="Univers for BP Light"/>
              </a:rPr>
              <a:t>EVs </a:t>
            </a:r>
            <a:r>
              <a:rPr sz="1800" b="0" spc="-5" dirty="0">
                <a:latin typeface="Univers for BP Light"/>
                <a:cs typeface="Univers for BP Light"/>
              </a:rPr>
              <a:t>would be offset by less investment </a:t>
            </a:r>
            <a:r>
              <a:rPr sz="1800" b="0" dirty="0">
                <a:latin typeface="Univers for BP Light"/>
                <a:cs typeface="Univers for BP Light"/>
              </a:rPr>
              <a:t>in </a:t>
            </a:r>
            <a:r>
              <a:rPr sz="1800" b="0" spc="-5" dirty="0">
                <a:latin typeface="Univers for BP Light"/>
                <a:cs typeface="Univers for BP Light"/>
              </a:rPr>
              <a:t>other  forms </a:t>
            </a:r>
            <a:r>
              <a:rPr sz="1800" b="0" dirty="0">
                <a:latin typeface="Univers for BP Light"/>
                <a:cs typeface="Univers for BP Light"/>
              </a:rPr>
              <a:t>of </a:t>
            </a:r>
            <a:r>
              <a:rPr sz="1800" b="0" spc="-5" dirty="0">
                <a:latin typeface="Univers for BP Light"/>
                <a:cs typeface="Univers for BP Light"/>
              </a:rPr>
              <a:t>vehicle</a:t>
            </a:r>
            <a:r>
              <a:rPr sz="1800" b="0" spc="-10" dirty="0">
                <a:latin typeface="Univers for BP Light"/>
                <a:cs typeface="Univers for BP Light"/>
              </a:rPr>
              <a:t> </a:t>
            </a:r>
            <a:r>
              <a:rPr sz="1800" b="0" spc="-5" dirty="0">
                <a:latin typeface="Univers for BP Light"/>
                <a:cs typeface="Univers for BP Light"/>
              </a:rPr>
              <a:t>efficiency.</a:t>
            </a:r>
            <a:endParaRPr sz="1800">
              <a:latin typeface="Univers for BP Light"/>
              <a:cs typeface="Univers for BP Light"/>
            </a:endParaRPr>
          </a:p>
          <a:p>
            <a:pPr marL="287020" marR="15811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But assuming emission standards </a:t>
            </a:r>
            <a:r>
              <a:rPr sz="1800" b="0" dirty="0">
                <a:latin typeface="Univers for BP Light"/>
                <a:cs typeface="Univers for BP Light"/>
              </a:rPr>
              <a:t>are </a:t>
            </a:r>
            <a:r>
              <a:rPr sz="1800" b="0" spc="-5" dirty="0">
                <a:latin typeface="Univers for BP Light"/>
                <a:cs typeface="Univers for BP Light"/>
              </a:rPr>
              <a:t>tightened </a:t>
            </a:r>
            <a:r>
              <a:rPr sz="1800" b="0" dirty="0">
                <a:latin typeface="Univers for BP Light"/>
                <a:cs typeface="Univers for BP Light"/>
              </a:rPr>
              <a:t>by a </a:t>
            </a:r>
            <a:r>
              <a:rPr sz="1800" b="0" spc="-5" dirty="0">
                <a:latin typeface="Univers for BP Light"/>
                <a:cs typeface="Univers for BP Light"/>
              </a:rPr>
              <a:t>corresponding amount, </a:t>
            </a:r>
            <a:r>
              <a:rPr sz="1800" b="0" dirty="0">
                <a:latin typeface="Univers for BP Light"/>
                <a:cs typeface="Univers for BP Light"/>
              </a:rPr>
              <a:t>such  that </a:t>
            </a:r>
            <a:r>
              <a:rPr sz="1800" b="0" spc="-5" dirty="0">
                <a:latin typeface="Univers for BP Light"/>
                <a:cs typeface="Univers for BP Light"/>
              </a:rPr>
              <a:t>there </a:t>
            </a:r>
            <a:r>
              <a:rPr sz="1800" b="0" dirty="0">
                <a:latin typeface="Univers for BP Light"/>
                <a:cs typeface="Univers for BP Light"/>
              </a:rPr>
              <a:t>is no offset from </a:t>
            </a:r>
            <a:r>
              <a:rPr sz="1800" b="0" spc="-5" dirty="0">
                <a:latin typeface="Univers for BP Light"/>
                <a:cs typeface="Univers for BP Light"/>
              </a:rPr>
              <a:t>smaller efficiency gains, </a:t>
            </a:r>
            <a:r>
              <a:rPr sz="1800" b="0" dirty="0">
                <a:latin typeface="Univers for BP Light"/>
                <a:cs typeface="Univers for BP Light"/>
              </a:rPr>
              <a:t>the ICE ban </a:t>
            </a:r>
            <a:r>
              <a:rPr sz="1800" b="0" spc="-5" dirty="0">
                <a:latin typeface="Univers for BP Light"/>
                <a:cs typeface="Univers for BP Light"/>
              </a:rPr>
              <a:t>reduces liquid fuel  demand </a:t>
            </a:r>
            <a:r>
              <a:rPr sz="1800" b="0" dirty="0">
                <a:latin typeface="Univers for BP Light"/>
                <a:cs typeface="Univers for BP Light"/>
              </a:rPr>
              <a:t>by </a:t>
            </a:r>
            <a:r>
              <a:rPr sz="1800" b="0" spc="-5" dirty="0">
                <a:latin typeface="Univers for BP Light"/>
                <a:cs typeface="Univers for BP Light"/>
              </a:rPr>
              <a:t>around </a:t>
            </a:r>
            <a:r>
              <a:rPr sz="1800" b="0" dirty="0">
                <a:latin typeface="Univers for BP Light"/>
                <a:cs typeface="Univers for BP Light"/>
              </a:rPr>
              <a:t>10 Mb/d </a:t>
            </a:r>
            <a:r>
              <a:rPr sz="1800" b="0" spc="-5" dirty="0">
                <a:latin typeface="Univers for BP Light"/>
                <a:cs typeface="Univers for BP Light"/>
              </a:rPr>
              <a:t>relative </a:t>
            </a:r>
            <a:r>
              <a:rPr sz="1800" b="0" dirty="0">
                <a:latin typeface="Univers for BP Light"/>
                <a:cs typeface="Univers for BP Light"/>
              </a:rPr>
              <a:t>to the ET </a:t>
            </a:r>
            <a:r>
              <a:rPr sz="1800" b="0" spc="-5" dirty="0">
                <a:latin typeface="Univers for BP Light"/>
                <a:cs typeface="Univers for BP Light"/>
              </a:rPr>
              <a:t>scenario. </a:t>
            </a:r>
            <a:r>
              <a:rPr sz="1800" b="0" dirty="0">
                <a:latin typeface="Univers for BP Light"/>
                <a:cs typeface="Univers for BP Light"/>
              </a:rPr>
              <a:t>Even so, the </a:t>
            </a:r>
            <a:r>
              <a:rPr sz="1800" b="0" spc="-5" dirty="0">
                <a:latin typeface="Univers for BP Light"/>
                <a:cs typeface="Univers for BP Light"/>
              </a:rPr>
              <a:t>level </a:t>
            </a:r>
            <a:r>
              <a:rPr sz="1800" b="0" dirty="0">
                <a:latin typeface="Univers for BP Light"/>
                <a:cs typeface="Univers for BP Light"/>
              </a:rPr>
              <a:t>of </a:t>
            </a:r>
            <a:r>
              <a:rPr sz="1800" b="0" spc="-5" dirty="0">
                <a:latin typeface="Univers for BP Light"/>
                <a:cs typeface="Univers for BP Light"/>
              </a:rPr>
              <a:t>oil  </a:t>
            </a:r>
            <a:r>
              <a:rPr sz="1800" b="0" spc="-10" dirty="0">
                <a:latin typeface="Univers for BP Light"/>
                <a:cs typeface="Univers for BP Light"/>
              </a:rPr>
              <a:t>demand </a:t>
            </a:r>
            <a:r>
              <a:rPr sz="1800" b="0" dirty="0">
                <a:latin typeface="Univers for BP Light"/>
                <a:cs typeface="Univers for BP Light"/>
              </a:rPr>
              <a:t>in </a:t>
            </a:r>
            <a:r>
              <a:rPr sz="1800" b="0" spc="-10" dirty="0">
                <a:latin typeface="Univers for BP Light"/>
                <a:cs typeface="Univers for BP Light"/>
              </a:rPr>
              <a:t>2040 </a:t>
            </a:r>
            <a:r>
              <a:rPr sz="1800" b="0" dirty="0">
                <a:latin typeface="Univers for BP Light"/>
                <a:cs typeface="Univers for BP Light"/>
              </a:rPr>
              <a:t>in the ‘ICE </a:t>
            </a:r>
            <a:r>
              <a:rPr sz="1800" b="0" spc="-5" dirty="0">
                <a:latin typeface="Univers for BP Light"/>
                <a:cs typeface="Univers for BP Light"/>
              </a:rPr>
              <a:t>ban’ scenario </a:t>
            </a:r>
            <a:r>
              <a:rPr sz="1800" b="0" dirty="0">
                <a:latin typeface="Univers for BP Light"/>
                <a:cs typeface="Univers for BP Light"/>
              </a:rPr>
              <a:t>is </a:t>
            </a:r>
            <a:r>
              <a:rPr sz="1800" b="0" spc="-10" dirty="0">
                <a:latin typeface="Univers for BP Light"/>
                <a:cs typeface="Univers for BP Light"/>
              </a:rPr>
              <a:t>higher </a:t>
            </a:r>
            <a:r>
              <a:rPr sz="1800" b="0" spc="-5" dirty="0">
                <a:latin typeface="Univers for BP Light"/>
                <a:cs typeface="Univers for BP Light"/>
              </a:rPr>
              <a:t>than </a:t>
            </a:r>
            <a:r>
              <a:rPr sz="1800" b="0" dirty="0">
                <a:latin typeface="Univers for BP Light"/>
                <a:cs typeface="Univers for BP Light"/>
              </a:rPr>
              <a:t>in</a:t>
            </a:r>
            <a:r>
              <a:rPr sz="1800" b="0" spc="50" dirty="0">
                <a:latin typeface="Univers for BP Light"/>
                <a:cs typeface="Univers for BP Light"/>
              </a:rPr>
              <a:t> </a:t>
            </a:r>
            <a:r>
              <a:rPr sz="1800" b="0" spc="-5" dirty="0">
                <a:latin typeface="Univers for BP Light"/>
                <a:cs typeface="Univers for BP Light"/>
              </a:rPr>
              <a:t>2016.</a:t>
            </a:r>
            <a:endParaRPr sz="1800">
              <a:latin typeface="Univers for BP Light"/>
              <a:cs typeface="Univers for BP Light"/>
            </a:endParaRPr>
          </a:p>
          <a:p>
            <a:pPr marL="287020" marR="3302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relatively small impact </a:t>
            </a:r>
            <a:r>
              <a:rPr sz="1800" b="0" dirty="0">
                <a:latin typeface="Univers for BP Light"/>
                <a:cs typeface="Univers for BP Light"/>
              </a:rPr>
              <a:t>of the ICE ban on total </a:t>
            </a:r>
            <a:r>
              <a:rPr sz="1800" b="0" spc="-5" dirty="0">
                <a:latin typeface="Univers for BP Light"/>
                <a:cs typeface="Univers for BP Light"/>
              </a:rPr>
              <a:t>oil demand means </a:t>
            </a:r>
            <a:r>
              <a:rPr sz="1800" b="0" dirty="0">
                <a:latin typeface="Univers for BP Light"/>
                <a:cs typeface="Univers for BP Light"/>
              </a:rPr>
              <a:t>its </a:t>
            </a:r>
            <a:r>
              <a:rPr sz="1800" b="0" spc="-5" dirty="0">
                <a:latin typeface="Univers for BP Light"/>
                <a:cs typeface="Univers for BP Light"/>
              </a:rPr>
              <a:t>impact </a:t>
            </a:r>
            <a:r>
              <a:rPr sz="1800" b="0" dirty="0">
                <a:latin typeface="Univers for BP Light"/>
                <a:cs typeface="Univers for BP Light"/>
              </a:rPr>
              <a:t>on  </a:t>
            </a:r>
            <a:r>
              <a:rPr sz="1800" b="0" spc="-5" dirty="0">
                <a:latin typeface="Univers for BP Light"/>
                <a:cs typeface="Univers for BP Light"/>
              </a:rPr>
              <a:t>carbon emissions </a:t>
            </a:r>
            <a:r>
              <a:rPr sz="1800" b="0" dirty="0">
                <a:latin typeface="Univers for BP Light"/>
                <a:cs typeface="Univers for BP Light"/>
              </a:rPr>
              <a:t>is also </a:t>
            </a:r>
            <a:r>
              <a:rPr sz="1800" b="0" spc="-5" dirty="0">
                <a:latin typeface="Univers for BP Light"/>
                <a:cs typeface="Univers for BP Light"/>
              </a:rPr>
              <a:t>relatively limited. </a:t>
            </a:r>
            <a:r>
              <a:rPr sz="1800" b="0" dirty="0">
                <a:latin typeface="Univers for BP Light"/>
                <a:cs typeface="Univers for BP Light"/>
              </a:rPr>
              <a:t>Even if the </a:t>
            </a:r>
            <a:r>
              <a:rPr sz="1800" b="0" spc="-5" dirty="0">
                <a:latin typeface="Univers for BP Light"/>
                <a:cs typeface="Univers for BP Light"/>
              </a:rPr>
              <a:t>electricity used </a:t>
            </a:r>
            <a:r>
              <a:rPr sz="1800" b="0" dirty="0">
                <a:latin typeface="Univers for BP Light"/>
                <a:cs typeface="Univers for BP Light"/>
              </a:rPr>
              <a:t>to </a:t>
            </a:r>
            <a:r>
              <a:rPr sz="1800" b="0" spc="-5" dirty="0">
                <a:latin typeface="Univers for BP Light"/>
                <a:cs typeface="Univers for BP Light"/>
              </a:rPr>
              <a:t>power </a:t>
            </a:r>
            <a:r>
              <a:rPr sz="1800" b="0" dirty="0">
                <a:latin typeface="Univers for BP Light"/>
                <a:cs typeface="Univers for BP Light"/>
              </a:rPr>
              <a:t>the  </a:t>
            </a:r>
            <a:r>
              <a:rPr sz="1800" b="0" spc="-5" dirty="0">
                <a:latin typeface="Univers for BP Light"/>
                <a:cs typeface="Univers for BP Light"/>
              </a:rPr>
              <a:t>additional </a:t>
            </a:r>
            <a:r>
              <a:rPr sz="1800" b="0" dirty="0">
                <a:latin typeface="Univers for BP Light"/>
                <a:cs typeface="Univers for BP Light"/>
              </a:rPr>
              <a:t>EVs is </a:t>
            </a:r>
            <a:r>
              <a:rPr sz="1800" b="0" spc="-5" dirty="0">
                <a:latin typeface="Univers for BP Light"/>
                <a:cs typeface="Univers for BP Light"/>
              </a:rPr>
              <a:t>assumed </a:t>
            </a:r>
            <a:r>
              <a:rPr sz="1800" b="0" dirty="0">
                <a:latin typeface="Univers for BP Light"/>
                <a:cs typeface="Univers for BP Light"/>
              </a:rPr>
              <a:t>to </a:t>
            </a:r>
            <a:r>
              <a:rPr sz="1800" b="0" spc="-5" dirty="0">
                <a:latin typeface="Univers for BP Light"/>
                <a:cs typeface="Univers for BP Light"/>
              </a:rPr>
              <a:t>be generated entirely </a:t>
            </a:r>
            <a:r>
              <a:rPr sz="1800" b="0" dirty="0">
                <a:latin typeface="Univers for BP Light"/>
                <a:cs typeface="Univers for BP Light"/>
              </a:rPr>
              <a:t>by </a:t>
            </a:r>
            <a:r>
              <a:rPr sz="1800" b="0" spc="-5" dirty="0">
                <a:latin typeface="Univers for BP Light"/>
                <a:cs typeface="Univers for BP Light"/>
              </a:rPr>
              <a:t>renewable energy </a:t>
            </a:r>
            <a:r>
              <a:rPr sz="1800" b="0" dirty="0">
                <a:latin typeface="Univers for BP Light"/>
                <a:cs typeface="Univers for BP Light"/>
              </a:rPr>
              <a:t>and so  </a:t>
            </a:r>
            <a:r>
              <a:rPr sz="1800" b="0" spc="-5" dirty="0">
                <a:latin typeface="Univers for BP Light"/>
                <a:cs typeface="Univers for BP Light"/>
              </a:rPr>
              <a:t>leads </a:t>
            </a:r>
            <a:r>
              <a:rPr sz="1800" b="0" dirty="0">
                <a:latin typeface="Univers for BP Light"/>
                <a:cs typeface="Univers for BP Light"/>
              </a:rPr>
              <a:t>to </a:t>
            </a:r>
            <a:r>
              <a:rPr sz="1800" b="0" spc="-5" dirty="0">
                <a:latin typeface="Univers for BP Light"/>
                <a:cs typeface="Univers for BP Light"/>
              </a:rPr>
              <a:t>no additional emissions, carbon emissions </a:t>
            </a:r>
            <a:r>
              <a:rPr sz="1800" b="0" dirty="0">
                <a:latin typeface="Univers for BP Light"/>
                <a:cs typeface="Univers for BP Light"/>
              </a:rPr>
              <a:t>in the ‘ICE </a:t>
            </a:r>
            <a:r>
              <a:rPr sz="1800" b="0" spc="-5" dirty="0">
                <a:latin typeface="Univers for BP Light"/>
                <a:cs typeface="Univers for BP Light"/>
              </a:rPr>
              <a:t>ban’ scenario still  increase by </a:t>
            </a:r>
            <a:r>
              <a:rPr sz="1800" b="0" dirty="0">
                <a:latin typeface="Univers for BP Light"/>
                <a:cs typeface="Univers for BP Light"/>
              </a:rPr>
              <a:t>7%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Outlook, little different from the </a:t>
            </a:r>
            <a:r>
              <a:rPr sz="1800" b="0" dirty="0">
                <a:latin typeface="Univers for BP Light"/>
                <a:cs typeface="Univers for BP Light"/>
              </a:rPr>
              <a:t>ET </a:t>
            </a:r>
            <a:r>
              <a:rPr sz="1800" b="0" spc="-5" dirty="0">
                <a:latin typeface="Univers for BP Light"/>
                <a:cs typeface="Univers for BP Light"/>
              </a:rPr>
              <a:t>scenario, and </a:t>
            </a:r>
            <a:r>
              <a:rPr sz="1800" b="0" dirty="0">
                <a:latin typeface="Univers for BP Light"/>
                <a:cs typeface="Univers for BP Light"/>
              </a:rPr>
              <a:t>far </a:t>
            </a:r>
            <a:r>
              <a:rPr sz="1800" b="0" spc="-10" dirty="0">
                <a:latin typeface="Univers for BP Light"/>
                <a:cs typeface="Univers for BP Light"/>
              </a:rPr>
              <a:t>higher  </a:t>
            </a:r>
            <a:r>
              <a:rPr sz="1800" b="0" dirty="0">
                <a:latin typeface="Univers for BP Light"/>
                <a:cs typeface="Univers for BP Light"/>
              </a:rPr>
              <a:t>than in the </a:t>
            </a:r>
            <a:r>
              <a:rPr sz="1800" b="0" spc="-5" dirty="0">
                <a:latin typeface="Univers for BP Light"/>
                <a:cs typeface="Univers for BP Light"/>
              </a:rPr>
              <a:t>‘even </a:t>
            </a:r>
            <a:r>
              <a:rPr sz="1800" b="0" dirty="0">
                <a:latin typeface="Univers for BP Light"/>
                <a:cs typeface="Univers for BP Light"/>
              </a:rPr>
              <a:t>faster </a:t>
            </a:r>
            <a:r>
              <a:rPr sz="1800" b="0" spc="-5" dirty="0">
                <a:latin typeface="Univers for BP Light"/>
                <a:cs typeface="Univers for BP Light"/>
              </a:rPr>
              <a:t>transition’</a:t>
            </a:r>
            <a:r>
              <a:rPr sz="1800" b="0" spc="-20"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p:txBody>
      </p:sp>
      <p:sp>
        <p:nvSpPr>
          <p:cNvPr id="6" name="object 6"/>
          <p:cNvSpPr/>
          <p:nvPr/>
        </p:nvSpPr>
        <p:spPr>
          <a:xfrm>
            <a:off x="525780" y="114300"/>
            <a:ext cx="3176270" cy="251460"/>
          </a:xfrm>
          <a:custGeom>
            <a:avLst/>
            <a:gdLst/>
            <a:ahLst/>
            <a:cxnLst/>
            <a:rect l="l" t="t" r="r" b="b"/>
            <a:pathLst>
              <a:path w="3176270" h="251460">
                <a:moveTo>
                  <a:pt x="3134106"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60"/>
                </a:lnTo>
                <a:lnTo>
                  <a:pt x="3134106" y="251460"/>
                </a:lnTo>
                <a:lnTo>
                  <a:pt x="3150405" y="248161"/>
                </a:lnTo>
                <a:lnTo>
                  <a:pt x="3163728" y="239172"/>
                </a:lnTo>
                <a:lnTo>
                  <a:pt x="3172717" y="225849"/>
                </a:lnTo>
                <a:lnTo>
                  <a:pt x="3176016" y="209550"/>
                </a:lnTo>
                <a:lnTo>
                  <a:pt x="3176016" y="41909"/>
                </a:lnTo>
                <a:lnTo>
                  <a:pt x="3172717" y="25610"/>
                </a:lnTo>
                <a:lnTo>
                  <a:pt x="3163728" y="12287"/>
                </a:lnTo>
                <a:lnTo>
                  <a:pt x="3150405" y="3298"/>
                </a:lnTo>
                <a:lnTo>
                  <a:pt x="3134106" y="0"/>
                </a:lnTo>
                <a:close/>
              </a:path>
            </a:pathLst>
          </a:custGeom>
          <a:solidFill>
            <a:srgbClr val="CFE0A2"/>
          </a:solidFill>
        </p:spPr>
        <p:txBody>
          <a:bodyPr wrap="square" lIns="0" tIns="0" rIns="0" bIns="0" rtlCol="0"/>
          <a:lstStyle/>
          <a:p>
            <a:endParaRPr/>
          </a:p>
        </p:txBody>
      </p:sp>
      <p:sp>
        <p:nvSpPr>
          <p:cNvPr id="7" name="object 7"/>
          <p:cNvSpPr txBox="1"/>
          <p:nvPr/>
        </p:nvSpPr>
        <p:spPr>
          <a:xfrm>
            <a:off x="617016" y="134746"/>
            <a:ext cx="290639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 </a:t>
            </a:r>
            <a:r>
              <a:rPr sz="1250" i="1" spc="-30" dirty="0">
                <a:latin typeface="Univers for BP"/>
                <a:cs typeface="Univers for BP"/>
              </a:rPr>
              <a:t>Transport </a:t>
            </a:r>
            <a:r>
              <a:rPr sz="1250" i="1" spc="-20" dirty="0">
                <a:latin typeface="Univers for BP"/>
                <a:cs typeface="Univers for BP"/>
              </a:rPr>
              <a:t>- </a:t>
            </a:r>
            <a:r>
              <a:rPr sz="1250" i="1" spc="-25" dirty="0">
                <a:latin typeface="Univers for BP"/>
                <a:cs typeface="Univers for BP"/>
              </a:rPr>
              <a:t>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 name="object 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 name="object 9"/>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45</a:t>
            </a:fld>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4485640" cy="335280"/>
          </a:xfrm>
          <a:prstGeom prst="rect">
            <a:avLst/>
          </a:prstGeom>
        </p:spPr>
        <p:txBody>
          <a:bodyPr vert="horz" wrap="square" lIns="0" tIns="0" rIns="0" bIns="0" rtlCol="0">
            <a:spAutoFit/>
          </a:bodyPr>
          <a:lstStyle/>
          <a:p>
            <a:pPr marL="12700">
              <a:lnSpc>
                <a:spcPct val="100000"/>
              </a:lnSpc>
            </a:pPr>
            <a:r>
              <a:rPr spc="-5" dirty="0"/>
              <a:t>The world continues to</a:t>
            </a:r>
            <a:r>
              <a:rPr spc="75" dirty="0"/>
              <a:t> </a:t>
            </a:r>
            <a:r>
              <a:rPr spc="-5" dirty="0"/>
              <a:t>electrify…</a:t>
            </a:r>
          </a:p>
        </p:txBody>
      </p:sp>
      <p:sp>
        <p:nvSpPr>
          <p:cNvPr id="3" name="object 3"/>
          <p:cNvSpPr txBox="1"/>
          <p:nvPr/>
        </p:nvSpPr>
        <p:spPr>
          <a:xfrm>
            <a:off x="508812" y="1123822"/>
            <a:ext cx="3355340" cy="885190"/>
          </a:xfrm>
          <a:prstGeom prst="rect">
            <a:avLst/>
          </a:prstGeom>
        </p:spPr>
        <p:txBody>
          <a:bodyPr vert="horz" wrap="square" lIns="0" tIns="0" rIns="0" bIns="0" rtlCol="0">
            <a:spAutoFit/>
          </a:bodyPr>
          <a:lstStyle/>
          <a:p>
            <a:pPr marL="1049655" marR="5080" indent="-158750">
              <a:lnSpc>
                <a:spcPct val="100000"/>
              </a:lnSpc>
            </a:pPr>
            <a:r>
              <a:rPr sz="1800" dirty="0">
                <a:latin typeface="Univers for BP"/>
                <a:cs typeface="Univers for BP"/>
              </a:rPr>
              <a:t>Growth of GDP,</a:t>
            </a:r>
            <a:r>
              <a:rPr sz="1800" spc="-105" dirty="0">
                <a:latin typeface="Univers for BP"/>
                <a:cs typeface="Univers for BP"/>
              </a:rPr>
              <a:t> </a:t>
            </a:r>
            <a:r>
              <a:rPr sz="1800" dirty="0">
                <a:latin typeface="Univers for BP"/>
                <a:cs typeface="Univers for BP"/>
              </a:rPr>
              <a:t>power  and primary</a:t>
            </a:r>
            <a:r>
              <a:rPr sz="1800" spc="-95" dirty="0">
                <a:latin typeface="Univers for BP"/>
                <a:cs typeface="Univers for BP"/>
              </a:rPr>
              <a:t> </a:t>
            </a:r>
            <a:r>
              <a:rPr sz="1800" spc="-5" dirty="0">
                <a:latin typeface="Univers for BP"/>
                <a:cs typeface="Univers for BP"/>
              </a:rPr>
              <a:t>energy</a:t>
            </a:r>
            <a:endParaRPr sz="1800">
              <a:latin typeface="Univers for BP"/>
              <a:cs typeface="Univers for BP"/>
            </a:endParaRPr>
          </a:p>
          <a:p>
            <a:pPr marL="12700">
              <a:lnSpc>
                <a:spcPct val="100000"/>
              </a:lnSpc>
              <a:spcBef>
                <a:spcPts val="965"/>
              </a:spcBef>
            </a:pPr>
            <a:r>
              <a:rPr sz="1400" b="0" spc="5" dirty="0">
                <a:latin typeface="Univers for BP Light"/>
                <a:cs typeface="Univers for BP Light"/>
              </a:rPr>
              <a:t>% </a:t>
            </a:r>
            <a:r>
              <a:rPr sz="1400" b="0" dirty="0">
                <a:latin typeface="Univers for BP Light"/>
                <a:cs typeface="Univers for BP Light"/>
              </a:rPr>
              <a:t>per</a:t>
            </a:r>
            <a:r>
              <a:rPr sz="1400" b="0" spc="-120"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4" name="object 4"/>
          <p:cNvSpPr txBox="1"/>
          <p:nvPr/>
        </p:nvSpPr>
        <p:spPr>
          <a:xfrm>
            <a:off x="5557520" y="1113790"/>
            <a:ext cx="3581400" cy="298450"/>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Shares </a:t>
            </a:r>
            <a:r>
              <a:rPr sz="1800" dirty="0">
                <a:latin typeface="Univers for BP"/>
                <a:cs typeface="Univers for BP"/>
              </a:rPr>
              <a:t>of total power</a:t>
            </a:r>
            <a:r>
              <a:rPr sz="1800" spc="-45" dirty="0">
                <a:latin typeface="Univers for BP"/>
                <a:cs typeface="Univers for BP"/>
              </a:rPr>
              <a:t> </a:t>
            </a:r>
            <a:r>
              <a:rPr sz="1800" spc="-5" dirty="0">
                <a:latin typeface="Univers for BP"/>
                <a:cs typeface="Univers for BP"/>
              </a:rPr>
              <a:t>generation</a:t>
            </a:r>
            <a:endParaRPr sz="1800">
              <a:latin typeface="Univers for BP"/>
              <a:cs typeface="Univers for BP"/>
            </a:endParaRPr>
          </a:p>
        </p:txBody>
      </p:sp>
      <p:sp>
        <p:nvSpPr>
          <p:cNvPr id="5" name="object 5"/>
          <p:cNvSpPr/>
          <p:nvPr/>
        </p:nvSpPr>
        <p:spPr>
          <a:xfrm>
            <a:off x="5615940" y="4411979"/>
            <a:ext cx="3813175" cy="1446530"/>
          </a:xfrm>
          <a:custGeom>
            <a:avLst/>
            <a:gdLst/>
            <a:ahLst/>
            <a:cxnLst/>
            <a:rect l="l" t="t" r="r" b="b"/>
            <a:pathLst>
              <a:path w="3813175" h="1446529">
                <a:moveTo>
                  <a:pt x="0" y="0"/>
                </a:moveTo>
                <a:lnTo>
                  <a:pt x="0" y="1446276"/>
                </a:lnTo>
                <a:lnTo>
                  <a:pt x="3813048" y="1446276"/>
                </a:lnTo>
                <a:lnTo>
                  <a:pt x="3813048" y="451104"/>
                </a:lnTo>
                <a:lnTo>
                  <a:pt x="3267456" y="316992"/>
                </a:lnTo>
                <a:lnTo>
                  <a:pt x="2996184" y="234696"/>
                </a:lnTo>
                <a:lnTo>
                  <a:pt x="2723388" y="179832"/>
                </a:lnTo>
                <a:lnTo>
                  <a:pt x="2646363" y="143256"/>
                </a:lnTo>
                <a:lnTo>
                  <a:pt x="271272" y="143256"/>
                </a:lnTo>
                <a:lnTo>
                  <a:pt x="0" y="0"/>
                </a:lnTo>
                <a:close/>
              </a:path>
              <a:path w="3813175" h="1446529">
                <a:moveTo>
                  <a:pt x="816863" y="67056"/>
                </a:moveTo>
                <a:lnTo>
                  <a:pt x="544068" y="97536"/>
                </a:lnTo>
                <a:lnTo>
                  <a:pt x="271272" y="143256"/>
                </a:lnTo>
                <a:lnTo>
                  <a:pt x="2646363" y="143256"/>
                </a:lnTo>
                <a:lnTo>
                  <a:pt x="2598222" y="120396"/>
                </a:lnTo>
                <a:lnTo>
                  <a:pt x="1089660" y="120396"/>
                </a:lnTo>
                <a:lnTo>
                  <a:pt x="816863" y="67056"/>
                </a:lnTo>
                <a:close/>
              </a:path>
              <a:path w="3813175" h="1446529">
                <a:moveTo>
                  <a:pt x="2177795" y="15240"/>
                </a:moveTo>
                <a:lnTo>
                  <a:pt x="1906524" y="24384"/>
                </a:lnTo>
                <a:lnTo>
                  <a:pt x="1633728" y="71628"/>
                </a:lnTo>
                <a:lnTo>
                  <a:pt x="1360932" y="112776"/>
                </a:lnTo>
                <a:lnTo>
                  <a:pt x="1089660" y="120396"/>
                </a:lnTo>
                <a:lnTo>
                  <a:pt x="2598222" y="120396"/>
                </a:lnTo>
                <a:lnTo>
                  <a:pt x="2450591" y="50292"/>
                </a:lnTo>
                <a:lnTo>
                  <a:pt x="2177795" y="15240"/>
                </a:lnTo>
                <a:close/>
              </a:path>
            </a:pathLst>
          </a:custGeom>
          <a:solidFill>
            <a:srgbClr val="666666"/>
          </a:solidFill>
        </p:spPr>
        <p:txBody>
          <a:bodyPr wrap="square" lIns="0" tIns="0" rIns="0" bIns="0" rtlCol="0"/>
          <a:lstStyle/>
          <a:p>
            <a:endParaRPr/>
          </a:p>
        </p:txBody>
      </p:sp>
      <p:sp>
        <p:nvSpPr>
          <p:cNvPr id="6" name="object 6"/>
          <p:cNvSpPr/>
          <p:nvPr/>
        </p:nvSpPr>
        <p:spPr>
          <a:xfrm>
            <a:off x="5615940" y="4411979"/>
            <a:ext cx="3813175" cy="1446530"/>
          </a:xfrm>
          <a:custGeom>
            <a:avLst/>
            <a:gdLst/>
            <a:ahLst/>
            <a:cxnLst/>
            <a:rect l="l" t="t" r="r" b="b"/>
            <a:pathLst>
              <a:path w="3813175" h="1446529">
                <a:moveTo>
                  <a:pt x="0" y="0"/>
                </a:moveTo>
                <a:lnTo>
                  <a:pt x="271272" y="143256"/>
                </a:lnTo>
                <a:lnTo>
                  <a:pt x="544068" y="97536"/>
                </a:lnTo>
                <a:lnTo>
                  <a:pt x="816863" y="67056"/>
                </a:lnTo>
                <a:lnTo>
                  <a:pt x="1089660" y="120396"/>
                </a:lnTo>
                <a:lnTo>
                  <a:pt x="1360932" y="112776"/>
                </a:lnTo>
                <a:lnTo>
                  <a:pt x="1633728" y="71628"/>
                </a:lnTo>
                <a:lnTo>
                  <a:pt x="1906524" y="24384"/>
                </a:lnTo>
                <a:lnTo>
                  <a:pt x="2177795" y="15240"/>
                </a:lnTo>
                <a:lnTo>
                  <a:pt x="2450591" y="50292"/>
                </a:lnTo>
                <a:lnTo>
                  <a:pt x="2723388" y="179832"/>
                </a:lnTo>
                <a:lnTo>
                  <a:pt x="2996184" y="234696"/>
                </a:lnTo>
                <a:lnTo>
                  <a:pt x="3267456" y="316992"/>
                </a:lnTo>
                <a:lnTo>
                  <a:pt x="3540252" y="384048"/>
                </a:lnTo>
                <a:lnTo>
                  <a:pt x="3813048" y="451104"/>
                </a:lnTo>
                <a:lnTo>
                  <a:pt x="3813048" y="1446276"/>
                </a:lnTo>
                <a:lnTo>
                  <a:pt x="3540252" y="1446276"/>
                </a:lnTo>
                <a:lnTo>
                  <a:pt x="3267456" y="1446276"/>
                </a:lnTo>
                <a:lnTo>
                  <a:pt x="0" y="1446276"/>
                </a:lnTo>
                <a:lnTo>
                  <a:pt x="0" y="0"/>
                </a:lnTo>
                <a:close/>
              </a:path>
            </a:pathLst>
          </a:custGeom>
          <a:ln w="9144">
            <a:solidFill>
              <a:srgbClr val="BEBEBE"/>
            </a:solidFill>
          </a:ln>
        </p:spPr>
        <p:txBody>
          <a:bodyPr wrap="square" lIns="0" tIns="0" rIns="0" bIns="0" rtlCol="0"/>
          <a:lstStyle/>
          <a:p>
            <a:endParaRPr/>
          </a:p>
        </p:txBody>
      </p:sp>
      <p:sp>
        <p:nvSpPr>
          <p:cNvPr id="7" name="object 7"/>
          <p:cNvSpPr/>
          <p:nvPr/>
        </p:nvSpPr>
        <p:spPr>
          <a:xfrm>
            <a:off x="5615940" y="3707891"/>
            <a:ext cx="3813175" cy="1155700"/>
          </a:xfrm>
          <a:custGeom>
            <a:avLst/>
            <a:gdLst/>
            <a:ahLst/>
            <a:cxnLst/>
            <a:rect l="l" t="t" r="r" b="b"/>
            <a:pathLst>
              <a:path w="3813175" h="1155700">
                <a:moveTo>
                  <a:pt x="2631629" y="719327"/>
                </a:moveTo>
                <a:lnTo>
                  <a:pt x="2177795" y="719327"/>
                </a:lnTo>
                <a:lnTo>
                  <a:pt x="2450591" y="754379"/>
                </a:lnTo>
                <a:lnTo>
                  <a:pt x="2723388" y="883919"/>
                </a:lnTo>
                <a:lnTo>
                  <a:pt x="2996184" y="938783"/>
                </a:lnTo>
                <a:lnTo>
                  <a:pt x="3267456" y="1021079"/>
                </a:lnTo>
                <a:lnTo>
                  <a:pt x="3813048" y="1155191"/>
                </a:lnTo>
                <a:lnTo>
                  <a:pt x="3813048" y="1107947"/>
                </a:lnTo>
                <a:lnTo>
                  <a:pt x="3267456" y="949451"/>
                </a:lnTo>
                <a:lnTo>
                  <a:pt x="2996184" y="851915"/>
                </a:lnTo>
                <a:lnTo>
                  <a:pt x="2723388" y="775715"/>
                </a:lnTo>
                <a:lnTo>
                  <a:pt x="2631629" y="719327"/>
                </a:lnTo>
                <a:close/>
              </a:path>
              <a:path w="3813175" h="1155700">
                <a:moveTo>
                  <a:pt x="0" y="0"/>
                </a:moveTo>
                <a:lnTo>
                  <a:pt x="0" y="704087"/>
                </a:lnTo>
                <a:lnTo>
                  <a:pt x="271272" y="847343"/>
                </a:lnTo>
                <a:lnTo>
                  <a:pt x="544068" y="801623"/>
                </a:lnTo>
                <a:lnTo>
                  <a:pt x="816863" y="771143"/>
                </a:lnTo>
                <a:lnTo>
                  <a:pt x="1660127" y="771143"/>
                </a:lnTo>
                <a:lnTo>
                  <a:pt x="1906524" y="728471"/>
                </a:lnTo>
                <a:lnTo>
                  <a:pt x="2177795" y="719327"/>
                </a:lnTo>
                <a:lnTo>
                  <a:pt x="2631629" y="719327"/>
                </a:lnTo>
                <a:lnTo>
                  <a:pt x="2450591" y="608075"/>
                </a:lnTo>
                <a:lnTo>
                  <a:pt x="2177795" y="557783"/>
                </a:lnTo>
                <a:lnTo>
                  <a:pt x="1906524" y="501395"/>
                </a:lnTo>
                <a:lnTo>
                  <a:pt x="1360932" y="477011"/>
                </a:lnTo>
                <a:lnTo>
                  <a:pt x="1089660" y="417575"/>
                </a:lnTo>
                <a:lnTo>
                  <a:pt x="816863" y="339851"/>
                </a:lnTo>
                <a:lnTo>
                  <a:pt x="544068" y="88391"/>
                </a:lnTo>
                <a:lnTo>
                  <a:pt x="271272" y="48767"/>
                </a:lnTo>
                <a:lnTo>
                  <a:pt x="0" y="0"/>
                </a:lnTo>
                <a:close/>
              </a:path>
              <a:path w="3813175" h="1155700">
                <a:moveTo>
                  <a:pt x="1660127" y="771143"/>
                </a:moveTo>
                <a:lnTo>
                  <a:pt x="816863" y="771143"/>
                </a:lnTo>
                <a:lnTo>
                  <a:pt x="1089660" y="824483"/>
                </a:lnTo>
                <a:lnTo>
                  <a:pt x="1360932" y="816863"/>
                </a:lnTo>
                <a:lnTo>
                  <a:pt x="1633728" y="775715"/>
                </a:lnTo>
                <a:lnTo>
                  <a:pt x="1660127" y="771143"/>
                </a:lnTo>
                <a:close/>
              </a:path>
            </a:pathLst>
          </a:custGeom>
          <a:solidFill>
            <a:srgbClr val="99CC00"/>
          </a:solidFill>
        </p:spPr>
        <p:txBody>
          <a:bodyPr wrap="square" lIns="0" tIns="0" rIns="0" bIns="0" rtlCol="0"/>
          <a:lstStyle/>
          <a:p>
            <a:endParaRPr/>
          </a:p>
        </p:txBody>
      </p:sp>
      <p:sp>
        <p:nvSpPr>
          <p:cNvPr id="8" name="object 8"/>
          <p:cNvSpPr/>
          <p:nvPr/>
        </p:nvSpPr>
        <p:spPr>
          <a:xfrm>
            <a:off x="5615940" y="3707891"/>
            <a:ext cx="3813175" cy="1155700"/>
          </a:xfrm>
          <a:custGeom>
            <a:avLst/>
            <a:gdLst/>
            <a:ahLst/>
            <a:cxnLst/>
            <a:rect l="l" t="t" r="r" b="b"/>
            <a:pathLst>
              <a:path w="3813175" h="1155700">
                <a:moveTo>
                  <a:pt x="0" y="0"/>
                </a:moveTo>
                <a:lnTo>
                  <a:pt x="271272" y="48767"/>
                </a:lnTo>
                <a:lnTo>
                  <a:pt x="544068" y="88391"/>
                </a:lnTo>
                <a:lnTo>
                  <a:pt x="816863" y="339851"/>
                </a:lnTo>
                <a:lnTo>
                  <a:pt x="1089660" y="417575"/>
                </a:lnTo>
                <a:lnTo>
                  <a:pt x="1360932" y="477011"/>
                </a:lnTo>
                <a:lnTo>
                  <a:pt x="1633728" y="489203"/>
                </a:lnTo>
                <a:lnTo>
                  <a:pt x="1906524" y="501395"/>
                </a:lnTo>
                <a:lnTo>
                  <a:pt x="2177795" y="557783"/>
                </a:lnTo>
                <a:lnTo>
                  <a:pt x="2450591" y="608075"/>
                </a:lnTo>
                <a:lnTo>
                  <a:pt x="2723388" y="775715"/>
                </a:lnTo>
                <a:lnTo>
                  <a:pt x="2996184" y="851915"/>
                </a:lnTo>
                <a:lnTo>
                  <a:pt x="3267456" y="949451"/>
                </a:lnTo>
                <a:lnTo>
                  <a:pt x="3540252" y="1028699"/>
                </a:lnTo>
                <a:lnTo>
                  <a:pt x="3813048" y="1107947"/>
                </a:lnTo>
                <a:lnTo>
                  <a:pt x="3813048" y="1155191"/>
                </a:lnTo>
                <a:lnTo>
                  <a:pt x="3540252" y="1088135"/>
                </a:lnTo>
                <a:lnTo>
                  <a:pt x="3267456" y="1021079"/>
                </a:lnTo>
                <a:lnTo>
                  <a:pt x="2996184" y="938783"/>
                </a:lnTo>
                <a:lnTo>
                  <a:pt x="2723388" y="883919"/>
                </a:lnTo>
                <a:lnTo>
                  <a:pt x="2450591" y="754379"/>
                </a:lnTo>
                <a:lnTo>
                  <a:pt x="2177795" y="719327"/>
                </a:lnTo>
                <a:lnTo>
                  <a:pt x="1906524" y="728471"/>
                </a:lnTo>
                <a:lnTo>
                  <a:pt x="1633728" y="775715"/>
                </a:lnTo>
                <a:lnTo>
                  <a:pt x="1360932" y="816863"/>
                </a:lnTo>
                <a:lnTo>
                  <a:pt x="1089660" y="824483"/>
                </a:lnTo>
                <a:lnTo>
                  <a:pt x="816863" y="771143"/>
                </a:lnTo>
                <a:lnTo>
                  <a:pt x="544068" y="801623"/>
                </a:lnTo>
                <a:lnTo>
                  <a:pt x="271272" y="847343"/>
                </a:lnTo>
                <a:lnTo>
                  <a:pt x="0" y="704087"/>
                </a:lnTo>
                <a:lnTo>
                  <a:pt x="0" y="0"/>
                </a:lnTo>
                <a:close/>
              </a:path>
            </a:pathLst>
          </a:custGeom>
          <a:ln w="9143">
            <a:solidFill>
              <a:srgbClr val="BEBEBE"/>
            </a:solidFill>
          </a:ln>
        </p:spPr>
        <p:txBody>
          <a:bodyPr wrap="square" lIns="0" tIns="0" rIns="0" bIns="0" rtlCol="0"/>
          <a:lstStyle/>
          <a:p>
            <a:endParaRPr/>
          </a:p>
        </p:txBody>
      </p:sp>
      <p:sp>
        <p:nvSpPr>
          <p:cNvPr id="9" name="object 9"/>
          <p:cNvSpPr/>
          <p:nvPr/>
        </p:nvSpPr>
        <p:spPr>
          <a:xfrm>
            <a:off x="5615940" y="3250692"/>
            <a:ext cx="3813175" cy="1565275"/>
          </a:xfrm>
          <a:custGeom>
            <a:avLst/>
            <a:gdLst/>
            <a:ahLst/>
            <a:cxnLst/>
            <a:rect l="l" t="t" r="r" b="b"/>
            <a:pathLst>
              <a:path w="3813175" h="1565275">
                <a:moveTo>
                  <a:pt x="0" y="0"/>
                </a:moveTo>
                <a:lnTo>
                  <a:pt x="0" y="457200"/>
                </a:lnTo>
                <a:lnTo>
                  <a:pt x="271272" y="505968"/>
                </a:lnTo>
                <a:lnTo>
                  <a:pt x="544068" y="545592"/>
                </a:lnTo>
                <a:lnTo>
                  <a:pt x="816863" y="797052"/>
                </a:lnTo>
                <a:lnTo>
                  <a:pt x="1089660" y="874776"/>
                </a:lnTo>
                <a:lnTo>
                  <a:pt x="1360932" y="934212"/>
                </a:lnTo>
                <a:lnTo>
                  <a:pt x="1906524" y="958596"/>
                </a:lnTo>
                <a:lnTo>
                  <a:pt x="2177795" y="1014984"/>
                </a:lnTo>
                <a:lnTo>
                  <a:pt x="2450591" y="1065276"/>
                </a:lnTo>
                <a:lnTo>
                  <a:pt x="2723388" y="1232916"/>
                </a:lnTo>
                <a:lnTo>
                  <a:pt x="2996184" y="1309116"/>
                </a:lnTo>
                <a:lnTo>
                  <a:pt x="3267456" y="1406652"/>
                </a:lnTo>
                <a:lnTo>
                  <a:pt x="3813048" y="1565148"/>
                </a:lnTo>
                <a:lnTo>
                  <a:pt x="3813048" y="763524"/>
                </a:lnTo>
                <a:lnTo>
                  <a:pt x="3540252" y="675132"/>
                </a:lnTo>
                <a:lnTo>
                  <a:pt x="3267456" y="595884"/>
                </a:lnTo>
                <a:lnTo>
                  <a:pt x="2996184" y="496824"/>
                </a:lnTo>
                <a:lnTo>
                  <a:pt x="2723388" y="426720"/>
                </a:lnTo>
                <a:lnTo>
                  <a:pt x="2672691" y="394716"/>
                </a:lnTo>
                <a:lnTo>
                  <a:pt x="1360932" y="394716"/>
                </a:lnTo>
                <a:lnTo>
                  <a:pt x="1089660" y="350520"/>
                </a:lnTo>
                <a:lnTo>
                  <a:pt x="816863" y="342900"/>
                </a:lnTo>
                <a:lnTo>
                  <a:pt x="544068" y="115824"/>
                </a:lnTo>
                <a:lnTo>
                  <a:pt x="271272" y="64008"/>
                </a:lnTo>
                <a:lnTo>
                  <a:pt x="0" y="0"/>
                </a:lnTo>
                <a:close/>
              </a:path>
              <a:path w="3813175" h="1565275">
                <a:moveTo>
                  <a:pt x="2177795" y="217932"/>
                </a:moveTo>
                <a:lnTo>
                  <a:pt x="1906524" y="240792"/>
                </a:lnTo>
                <a:lnTo>
                  <a:pt x="1360932" y="394716"/>
                </a:lnTo>
                <a:lnTo>
                  <a:pt x="2672691" y="394716"/>
                </a:lnTo>
                <a:lnTo>
                  <a:pt x="2450591" y="254508"/>
                </a:lnTo>
                <a:lnTo>
                  <a:pt x="2177795" y="217932"/>
                </a:lnTo>
                <a:close/>
              </a:path>
            </a:pathLst>
          </a:custGeom>
          <a:solidFill>
            <a:srgbClr val="DC0000"/>
          </a:solidFill>
        </p:spPr>
        <p:txBody>
          <a:bodyPr wrap="square" lIns="0" tIns="0" rIns="0" bIns="0" rtlCol="0"/>
          <a:lstStyle/>
          <a:p>
            <a:endParaRPr/>
          </a:p>
        </p:txBody>
      </p:sp>
      <p:sp>
        <p:nvSpPr>
          <p:cNvPr id="10" name="object 10"/>
          <p:cNvSpPr/>
          <p:nvPr/>
        </p:nvSpPr>
        <p:spPr>
          <a:xfrm>
            <a:off x="5615940" y="3250692"/>
            <a:ext cx="3813175" cy="1565275"/>
          </a:xfrm>
          <a:custGeom>
            <a:avLst/>
            <a:gdLst/>
            <a:ahLst/>
            <a:cxnLst/>
            <a:rect l="l" t="t" r="r" b="b"/>
            <a:pathLst>
              <a:path w="3813175" h="1565275">
                <a:moveTo>
                  <a:pt x="0" y="0"/>
                </a:moveTo>
                <a:lnTo>
                  <a:pt x="271272" y="64008"/>
                </a:lnTo>
                <a:lnTo>
                  <a:pt x="544068" y="115824"/>
                </a:lnTo>
                <a:lnTo>
                  <a:pt x="816863" y="342900"/>
                </a:lnTo>
                <a:lnTo>
                  <a:pt x="1089660" y="350520"/>
                </a:lnTo>
                <a:lnTo>
                  <a:pt x="1360932" y="394716"/>
                </a:lnTo>
                <a:lnTo>
                  <a:pt x="1633728" y="316992"/>
                </a:lnTo>
                <a:lnTo>
                  <a:pt x="1906524" y="240792"/>
                </a:lnTo>
                <a:lnTo>
                  <a:pt x="2177795" y="217932"/>
                </a:lnTo>
                <a:lnTo>
                  <a:pt x="2450591" y="254508"/>
                </a:lnTo>
                <a:lnTo>
                  <a:pt x="2723388" y="426720"/>
                </a:lnTo>
                <a:lnTo>
                  <a:pt x="2996184" y="496824"/>
                </a:lnTo>
                <a:lnTo>
                  <a:pt x="3267456" y="595884"/>
                </a:lnTo>
                <a:lnTo>
                  <a:pt x="3540252" y="675132"/>
                </a:lnTo>
                <a:lnTo>
                  <a:pt x="3813048" y="763524"/>
                </a:lnTo>
                <a:lnTo>
                  <a:pt x="3813048" y="1565148"/>
                </a:lnTo>
                <a:lnTo>
                  <a:pt x="3540252" y="1485900"/>
                </a:lnTo>
                <a:lnTo>
                  <a:pt x="3267456" y="1406652"/>
                </a:lnTo>
                <a:lnTo>
                  <a:pt x="2996184" y="1309116"/>
                </a:lnTo>
                <a:lnTo>
                  <a:pt x="2723388" y="1232916"/>
                </a:lnTo>
                <a:lnTo>
                  <a:pt x="2450591" y="1065276"/>
                </a:lnTo>
                <a:lnTo>
                  <a:pt x="2177795" y="1014984"/>
                </a:lnTo>
                <a:lnTo>
                  <a:pt x="1906524" y="958596"/>
                </a:lnTo>
                <a:lnTo>
                  <a:pt x="1633728" y="946404"/>
                </a:lnTo>
                <a:lnTo>
                  <a:pt x="1360932" y="934212"/>
                </a:lnTo>
                <a:lnTo>
                  <a:pt x="1089660" y="874776"/>
                </a:lnTo>
                <a:lnTo>
                  <a:pt x="816863" y="797052"/>
                </a:lnTo>
                <a:lnTo>
                  <a:pt x="544068" y="545592"/>
                </a:lnTo>
                <a:lnTo>
                  <a:pt x="271272" y="505968"/>
                </a:lnTo>
                <a:lnTo>
                  <a:pt x="0" y="457200"/>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5615940" y="2956560"/>
            <a:ext cx="3813175" cy="1057910"/>
          </a:xfrm>
          <a:custGeom>
            <a:avLst/>
            <a:gdLst/>
            <a:ahLst/>
            <a:cxnLst/>
            <a:rect l="l" t="t" r="r" b="b"/>
            <a:pathLst>
              <a:path w="3813175" h="1057910">
                <a:moveTo>
                  <a:pt x="3184695" y="512063"/>
                </a:moveTo>
                <a:lnTo>
                  <a:pt x="2177795" y="512063"/>
                </a:lnTo>
                <a:lnTo>
                  <a:pt x="2450591" y="548639"/>
                </a:lnTo>
                <a:lnTo>
                  <a:pt x="2723388" y="720851"/>
                </a:lnTo>
                <a:lnTo>
                  <a:pt x="2996184" y="790956"/>
                </a:lnTo>
                <a:lnTo>
                  <a:pt x="3267456" y="890015"/>
                </a:lnTo>
                <a:lnTo>
                  <a:pt x="3540252" y="969263"/>
                </a:lnTo>
                <a:lnTo>
                  <a:pt x="3813048" y="1057656"/>
                </a:lnTo>
                <a:lnTo>
                  <a:pt x="3813048" y="716279"/>
                </a:lnTo>
                <a:lnTo>
                  <a:pt x="3184695" y="512063"/>
                </a:lnTo>
                <a:close/>
              </a:path>
              <a:path w="3813175" h="1057910">
                <a:moveTo>
                  <a:pt x="1089660" y="44195"/>
                </a:moveTo>
                <a:lnTo>
                  <a:pt x="816863" y="99060"/>
                </a:lnTo>
                <a:lnTo>
                  <a:pt x="544068" y="105155"/>
                </a:lnTo>
                <a:lnTo>
                  <a:pt x="271272" y="158495"/>
                </a:lnTo>
                <a:lnTo>
                  <a:pt x="0" y="236219"/>
                </a:lnTo>
                <a:lnTo>
                  <a:pt x="0" y="294131"/>
                </a:lnTo>
                <a:lnTo>
                  <a:pt x="271272" y="358139"/>
                </a:lnTo>
                <a:lnTo>
                  <a:pt x="544068" y="409955"/>
                </a:lnTo>
                <a:lnTo>
                  <a:pt x="816863" y="637031"/>
                </a:lnTo>
                <a:lnTo>
                  <a:pt x="1089660" y="644651"/>
                </a:lnTo>
                <a:lnTo>
                  <a:pt x="1360932" y="688847"/>
                </a:lnTo>
                <a:lnTo>
                  <a:pt x="1906524" y="534924"/>
                </a:lnTo>
                <a:lnTo>
                  <a:pt x="2177795" y="512063"/>
                </a:lnTo>
                <a:lnTo>
                  <a:pt x="3184695" y="512063"/>
                </a:lnTo>
                <a:lnTo>
                  <a:pt x="2996184" y="449579"/>
                </a:lnTo>
                <a:lnTo>
                  <a:pt x="2723388" y="336803"/>
                </a:lnTo>
                <a:lnTo>
                  <a:pt x="2450591" y="172212"/>
                </a:lnTo>
                <a:lnTo>
                  <a:pt x="2209681" y="68579"/>
                </a:lnTo>
                <a:lnTo>
                  <a:pt x="1360932" y="68579"/>
                </a:lnTo>
                <a:lnTo>
                  <a:pt x="1089660" y="44195"/>
                </a:lnTo>
                <a:close/>
              </a:path>
              <a:path w="3813175" h="1057910">
                <a:moveTo>
                  <a:pt x="1906524" y="0"/>
                </a:moveTo>
                <a:lnTo>
                  <a:pt x="1633728" y="21336"/>
                </a:lnTo>
                <a:lnTo>
                  <a:pt x="1360932" y="68579"/>
                </a:lnTo>
                <a:lnTo>
                  <a:pt x="2209681" y="68579"/>
                </a:lnTo>
                <a:lnTo>
                  <a:pt x="2177795" y="54863"/>
                </a:lnTo>
                <a:lnTo>
                  <a:pt x="1906524" y="0"/>
                </a:lnTo>
                <a:close/>
              </a:path>
            </a:pathLst>
          </a:custGeom>
          <a:solidFill>
            <a:srgbClr val="FFCC00"/>
          </a:solidFill>
        </p:spPr>
        <p:txBody>
          <a:bodyPr wrap="square" lIns="0" tIns="0" rIns="0" bIns="0" rtlCol="0"/>
          <a:lstStyle/>
          <a:p>
            <a:endParaRPr/>
          </a:p>
        </p:txBody>
      </p:sp>
      <p:sp>
        <p:nvSpPr>
          <p:cNvPr id="12" name="object 12"/>
          <p:cNvSpPr/>
          <p:nvPr/>
        </p:nvSpPr>
        <p:spPr>
          <a:xfrm>
            <a:off x="5615940" y="2956560"/>
            <a:ext cx="3813175" cy="1057910"/>
          </a:xfrm>
          <a:custGeom>
            <a:avLst/>
            <a:gdLst/>
            <a:ahLst/>
            <a:cxnLst/>
            <a:rect l="l" t="t" r="r" b="b"/>
            <a:pathLst>
              <a:path w="3813175" h="1057910">
                <a:moveTo>
                  <a:pt x="0" y="236219"/>
                </a:moveTo>
                <a:lnTo>
                  <a:pt x="271272" y="158495"/>
                </a:lnTo>
                <a:lnTo>
                  <a:pt x="544068" y="105155"/>
                </a:lnTo>
                <a:lnTo>
                  <a:pt x="816863" y="99060"/>
                </a:lnTo>
                <a:lnTo>
                  <a:pt x="1089660" y="44195"/>
                </a:lnTo>
                <a:lnTo>
                  <a:pt x="1360932" y="68579"/>
                </a:lnTo>
                <a:lnTo>
                  <a:pt x="1633728" y="21336"/>
                </a:lnTo>
                <a:lnTo>
                  <a:pt x="1906524" y="0"/>
                </a:lnTo>
                <a:lnTo>
                  <a:pt x="2177795" y="54863"/>
                </a:lnTo>
                <a:lnTo>
                  <a:pt x="2450591" y="172212"/>
                </a:lnTo>
                <a:lnTo>
                  <a:pt x="2723388" y="336803"/>
                </a:lnTo>
                <a:lnTo>
                  <a:pt x="2996184" y="449579"/>
                </a:lnTo>
                <a:lnTo>
                  <a:pt x="3267456" y="539495"/>
                </a:lnTo>
                <a:lnTo>
                  <a:pt x="3540252" y="627888"/>
                </a:lnTo>
                <a:lnTo>
                  <a:pt x="3813048" y="716279"/>
                </a:lnTo>
                <a:lnTo>
                  <a:pt x="3813048" y="1057656"/>
                </a:lnTo>
                <a:lnTo>
                  <a:pt x="3540252" y="969263"/>
                </a:lnTo>
                <a:lnTo>
                  <a:pt x="3267456" y="890015"/>
                </a:lnTo>
                <a:lnTo>
                  <a:pt x="2996184" y="790956"/>
                </a:lnTo>
                <a:lnTo>
                  <a:pt x="2723388" y="720851"/>
                </a:lnTo>
                <a:lnTo>
                  <a:pt x="2450591" y="548639"/>
                </a:lnTo>
                <a:lnTo>
                  <a:pt x="2177795" y="512063"/>
                </a:lnTo>
                <a:lnTo>
                  <a:pt x="1906524" y="534924"/>
                </a:lnTo>
                <a:lnTo>
                  <a:pt x="1633728" y="611124"/>
                </a:lnTo>
                <a:lnTo>
                  <a:pt x="1360932" y="688847"/>
                </a:lnTo>
                <a:lnTo>
                  <a:pt x="1089660" y="644651"/>
                </a:lnTo>
                <a:lnTo>
                  <a:pt x="816863" y="637031"/>
                </a:lnTo>
                <a:lnTo>
                  <a:pt x="544068" y="409955"/>
                </a:lnTo>
                <a:lnTo>
                  <a:pt x="271272" y="358139"/>
                </a:lnTo>
                <a:lnTo>
                  <a:pt x="0" y="294131"/>
                </a:lnTo>
                <a:lnTo>
                  <a:pt x="0" y="236219"/>
                </a:lnTo>
                <a:close/>
              </a:path>
            </a:pathLst>
          </a:custGeom>
          <a:ln w="9144">
            <a:solidFill>
              <a:srgbClr val="BEBEBE"/>
            </a:solidFill>
          </a:ln>
        </p:spPr>
        <p:txBody>
          <a:bodyPr wrap="square" lIns="0" tIns="0" rIns="0" bIns="0" rtlCol="0"/>
          <a:lstStyle/>
          <a:p>
            <a:endParaRPr/>
          </a:p>
        </p:txBody>
      </p:sp>
      <p:sp>
        <p:nvSpPr>
          <p:cNvPr id="13" name="object 13"/>
          <p:cNvSpPr/>
          <p:nvPr/>
        </p:nvSpPr>
        <p:spPr>
          <a:xfrm>
            <a:off x="5615940" y="2327148"/>
            <a:ext cx="3813175" cy="1346200"/>
          </a:xfrm>
          <a:custGeom>
            <a:avLst/>
            <a:gdLst/>
            <a:ahLst/>
            <a:cxnLst/>
            <a:rect l="l" t="t" r="r" b="b"/>
            <a:pathLst>
              <a:path w="3813175" h="1346200">
                <a:moveTo>
                  <a:pt x="3239985" y="629412"/>
                </a:moveTo>
                <a:lnTo>
                  <a:pt x="1906524" y="629412"/>
                </a:lnTo>
                <a:lnTo>
                  <a:pt x="2177795" y="684276"/>
                </a:lnTo>
                <a:lnTo>
                  <a:pt x="2450591" y="801624"/>
                </a:lnTo>
                <a:lnTo>
                  <a:pt x="2723388" y="966215"/>
                </a:lnTo>
                <a:lnTo>
                  <a:pt x="2996184" y="1078991"/>
                </a:lnTo>
                <a:lnTo>
                  <a:pt x="3813048" y="1345691"/>
                </a:lnTo>
                <a:lnTo>
                  <a:pt x="3813048" y="880872"/>
                </a:lnTo>
                <a:lnTo>
                  <a:pt x="3239985" y="629412"/>
                </a:lnTo>
                <a:close/>
              </a:path>
              <a:path w="3813175" h="1346200">
                <a:moveTo>
                  <a:pt x="0" y="0"/>
                </a:moveTo>
                <a:lnTo>
                  <a:pt x="0" y="865631"/>
                </a:lnTo>
                <a:lnTo>
                  <a:pt x="271272" y="787907"/>
                </a:lnTo>
                <a:lnTo>
                  <a:pt x="544068" y="734567"/>
                </a:lnTo>
                <a:lnTo>
                  <a:pt x="816863" y="728472"/>
                </a:lnTo>
                <a:lnTo>
                  <a:pt x="1089660" y="673607"/>
                </a:lnTo>
                <a:lnTo>
                  <a:pt x="1501729" y="673607"/>
                </a:lnTo>
                <a:lnTo>
                  <a:pt x="1633728" y="650748"/>
                </a:lnTo>
                <a:lnTo>
                  <a:pt x="1906524" y="629412"/>
                </a:lnTo>
                <a:lnTo>
                  <a:pt x="3239985" y="629412"/>
                </a:lnTo>
                <a:lnTo>
                  <a:pt x="2996184" y="521207"/>
                </a:lnTo>
                <a:lnTo>
                  <a:pt x="2723388" y="390143"/>
                </a:lnTo>
                <a:lnTo>
                  <a:pt x="2450591" y="230124"/>
                </a:lnTo>
                <a:lnTo>
                  <a:pt x="2177795" y="117348"/>
                </a:lnTo>
                <a:lnTo>
                  <a:pt x="1906524" y="62484"/>
                </a:lnTo>
                <a:lnTo>
                  <a:pt x="1633728" y="42672"/>
                </a:lnTo>
                <a:lnTo>
                  <a:pt x="1360932" y="33527"/>
                </a:lnTo>
                <a:lnTo>
                  <a:pt x="1089660" y="28955"/>
                </a:lnTo>
                <a:lnTo>
                  <a:pt x="816863" y="12191"/>
                </a:lnTo>
                <a:lnTo>
                  <a:pt x="544068" y="4572"/>
                </a:lnTo>
                <a:lnTo>
                  <a:pt x="0" y="0"/>
                </a:lnTo>
                <a:close/>
              </a:path>
              <a:path w="3813175" h="1346200">
                <a:moveTo>
                  <a:pt x="1501729" y="673607"/>
                </a:moveTo>
                <a:lnTo>
                  <a:pt x="1089660" y="673607"/>
                </a:lnTo>
                <a:lnTo>
                  <a:pt x="1360932" y="697991"/>
                </a:lnTo>
                <a:lnTo>
                  <a:pt x="1501729" y="673607"/>
                </a:lnTo>
                <a:close/>
              </a:path>
            </a:pathLst>
          </a:custGeom>
          <a:solidFill>
            <a:srgbClr val="009EDF"/>
          </a:solidFill>
        </p:spPr>
        <p:txBody>
          <a:bodyPr wrap="square" lIns="0" tIns="0" rIns="0" bIns="0" rtlCol="0"/>
          <a:lstStyle/>
          <a:p>
            <a:endParaRPr/>
          </a:p>
        </p:txBody>
      </p:sp>
      <p:sp>
        <p:nvSpPr>
          <p:cNvPr id="14" name="object 14"/>
          <p:cNvSpPr/>
          <p:nvPr/>
        </p:nvSpPr>
        <p:spPr>
          <a:xfrm>
            <a:off x="5615940" y="2327148"/>
            <a:ext cx="3813175" cy="1346200"/>
          </a:xfrm>
          <a:custGeom>
            <a:avLst/>
            <a:gdLst/>
            <a:ahLst/>
            <a:cxnLst/>
            <a:rect l="l" t="t" r="r" b="b"/>
            <a:pathLst>
              <a:path w="3813175" h="1346200">
                <a:moveTo>
                  <a:pt x="0" y="0"/>
                </a:moveTo>
                <a:lnTo>
                  <a:pt x="271272" y="3048"/>
                </a:lnTo>
                <a:lnTo>
                  <a:pt x="544068" y="4572"/>
                </a:lnTo>
                <a:lnTo>
                  <a:pt x="816863" y="12191"/>
                </a:lnTo>
                <a:lnTo>
                  <a:pt x="1089660" y="28955"/>
                </a:lnTo>
                <a:lnTo>
                  <a:pt x="1360932" y="33527"/>
                </a:lnTo>
                <a:lnTo>
                  <a:pt x="1633728" y="42672"/>
                </a:lnTo>
                <a:lnTo>
                  <a:pt x="1906524" y="62484"/>
                </a:lnTo>
                <a:lnTo>
                  <a:pt x="2177795" y="117348"/>
                </a:lnTo>
                <a:lnTo>
                  <a:pt x="2450591" y="230124"/>
                </a:lnTo>
                <a:lnTo>
                  <a:pt x="2723388" y="390143"/>
                </a:lnTo>
                <a:lnTo>
                  <a:pt x="2996184" y="521207"/>
                </a:lnTo>
                <a:lnTo>
                  <a:pt x="3267456" y="641603"/>
                </a:lnTo>
                <a:lnTo>
                  <a:pt x="3540252" y="762000"/>
                </a:lnTo>
                <a:lnTo>
                  <a:pt x="3813048" y="880872"/>
                </a:lnTo>
                <a:lnTo>
                  <a:pt x="3813048" y="1345691"/>
                </a:lnTo>
                <a:lnTo>
                  <a:pt x="3540252" y="1257300"/>
                </a:lnTo>
                <a:lnTo>
                  <a:pt x="3267456" y="1168907"/>
                </a:lnTo>
                <a:lnTo>
                  <a:pt x="2996184" y="1078991"/>
                </a:lnTo>
                <a:lnTo>
                  <a:pt x="2723388" y="966215"/>
                </a:lnTo>
                <a:lnTo>
                  <a:pt x="2450591" y="801624"/>
                </a:lnTo>
                <a:lnTo>
                  <a:pt x="2177795" y="684276"/>
                </a:lnTo>
                <a:lnTo>
                  <a:pt x="1906524" y="629412"/>
                </a:lnTo>
                <a:lnTo>
                  <a:pt x="1633728" y="650748"/>
                </a:lnTo>
                <a:lnTo>
                  <a:pt x="1360932" y="697991"/>
                </a:lnTo>
                <a:lnTo>
                  <a:pt x="1089660" y="673607"/>
                </a:lnTo>
                <a:lnTo>
                  <a:pt x="816863" y="728472"/>
                </a:lnTo>
                <a:lnTo>
                  <a:pt x="544068" y="734567"/>
                </a:lnTo>
                <a:lnTo>
                  <a:pt x="271272" y="787907"/>
                </a:lnTo>
                <a:lnTo>
                  <a:pt x="0" y="865631"/>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5615940" y="2319527"/>
            <a:ext cx="3813175" cy="889000"/>
          </a:xfrm>
          <a:custGeom>
            <a:avLst/>
            <a:gdLst/>
            <a:ahLst/>
            <a:cxnLst/>
            <a:rect l="l" t="t" r="r" b="b"/>
            <a:pathLst>
              <a:path w="3813175" h="889000">
                <a:moveTo>
                  <a:pt x="3813048" y="0"/>
                </a:moveTo>
                <a:lnTo>
                  <a:pt x="0" y="0"/>
                </a:lnTo>
                <a:lnTo>
                  <a:pt x="0" y="7620"/>
                </a:lnTo>
                <a:lnTo>
                  <a:pt x="544068" y="12192"/>
                </a:lnTo>
                <a:lnTo>
                  <a:pt x="816863" y="19812"/>
                </a:lnTo>
                <a:lnTo>
                  <a:pt x="1089660" y="36575"/>
                </a:lnTo>
                <a:lnTo>
                  <a:pt x="1360932" y="41148"/>
                </a:lnTo>
                <a:lnTo>
                  <a:pt x="1633728" y="50292"/>
                </a:lnTo>
                <a:lnTo>
                  <a:pt x="1906524" y="70104"/>
                </a:lnTo>
                <a:lnTo>
                  <a:pt x="2177795" y="124968"/>
                </a:lnTo>
                <a:lnTo>
                  <a:pt x="2450591" y="237744"/>
                </a:lnTo>
                <a:lnTo>
                  <a:pt x="2723388" y="397763"/>
                </a:lnTo>
                <a:lnTo>
                  <a:pt x="2996184" y="528827"/>
                </a:lnTo>
                <a:lnTo>
                  <a:pt x="3813048" y="888492"/>
                </a:lnTo>
                <a:lnTo>
                  <a:pt x="3813048" y="0"/>
                </a:lnTo>
                <a:close/>
              </a:path>
            </a:pathLst>
          </a:custGeom>
          <a:solidFill>
            <a:srgbClr val="FF6600"/>
          </a:solidFill>
        </p:spPr>
        <p:txBody>
          <a:bodyPr wrap="square" lIns="0" tIns="0" rIns="0" bIns="0" rtlCol="0"/>
          <a:lstStyle/>
          <a:p>
            <a:endParaRPr/>
          </a:p>
        </p:txBody>
      </p:sp>
      <p:sp>
        <p:nvSpPr>
          <p:cNvPr id="16" name="object 16"/>
          <p:cNvSpPr/>
          <p:nvPr/>
        </p:nvSpPr>
        <p:spPr>
          <a:xfrm>
            <a:off x="5615940" y="2319527"/>
            <a:ext cx="3813175" cy="889000"/>
          </a:xfrm>
          <a:custGeom>
            <a:avLst/>
            <a:gdLst/>
            <a:ahLst/>
            <a:cxnLst/>
            <a:rect l="l" t="t" r="r" b="b"/>
            <a:pathLst>
              <a:path w="3813175" h="889000">
                <a:moveTo>
                  <a:pt x="0" y="0"/>
                </a:moveTo>
                <a:lnTo>
                  <a:pt x="0" y="0"/>
                </a:lnTo>
                <a:lnTo>
                  <a:pt x="3813048" y="0"/>
                </a:lnTo>
                <a:lnTo>
                  <a:pt x="3813048" y="888492"/>
                </a:lnTo>
                <a:lnTo>
                  <a:pt x="3540252" y="769620"/>
                </a:lnTo>
                <a:lnTo>
                  <a:pt x="3267456" y="649224"/>
                </a:lnTo>
                <a:lnTo>
                  <a:pt x="2996184" y="528827"/>
                </a:lnTo>
                <a:lnTo>
                  <a:pt x="2723388" y="397763"/>
                </a:lnTo>
                <a:lnTo>
                  <a:pt x="2450591" y="237744"/>
                </a:lnTo>
                <a:lnTo>
                  <a:pt x="2177795" y="124968"/>
                </a:lnTo>
                <a:lnTo>
                  <a:pt x="1906524" y="70104"/>
                </a:lnTo>
                <a:lnTo>
                  <a:pt x="1633728" y="50292"/>
                </a:lnTo>
                <a:lnTo>
                  <a:pt x="1360932" y="41148"/>
                </a:lnTo>
                <a:lnTo>
                  <a:pt x="1089660" y="36575"/>
                </a:lnTo>
                <a:lnTo>
                  <a:pt x="816863" y="19812"/>
                </a:lnTo>
                <a:lnTo>
                  <a:pt x="544068" y="12192"/>
                </a:lnTo>
                <a:lnTo>
                  <a:pt x="271272" y="10668"/>
                </a:lnTo>
                <a:lnTo>
                  <a:pt x="0" y="7620"/>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5615940" y="2319527"/>
            <a:ext cx="0" cy="3538854"/>
          </a:xfrm>
          <a:custGeom>
            <a:avLst/>
            <a:gdLst/>
            <a:ahLst/>
            <a:cxnLst/>
            <a:rect l="l" t="t" r="r" b="b"/>
            <a:pathLst>
              <a:path h="3538854">
                <a:moveTo>
                  <a:pt x="0" y="3538728"/>
                </a:moveTo>
                <a:lnTo>
                  <a:pt x="0" y="0"/>
                </a:lnTo>
              </a:path>
            </a:pathLst>
          </a:custGeom>
          <a:ln w="9144">
            <a:solidFill>
              <a:srgbClr val="666666"/>
            </a:solidFill>
          </a:ln>
        </p:spPr>
        <p:txBody>
          <a:bodyPr wrap="square" lIns="0" tIns="0" rIns="0" bIns="0" rtlCol="0"/>
          <a:lstStyle/>
          <a:p>
            <a:endParaRPr/>
          </a:p>
        </p:txBody>
      </p:sp>
      <p:sp>
        <p:nvSpPr>
          <p:cNvPr id="18" name="object 18"/>
          <p:cNvSpPr/>
          <p:nvPr/>
        </p:nvSpPr>
        <p:spPr>
          <a:xfrm>
            <a:off x="5615940" y="58582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9" name="object 19"/>
          <p:cNvSpPr/>
          <p:nvPr/>
        </p:nvSpPr>
        <p:spPr>
          <a:xfrm>
            <a:off x="5615940" y="51495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0" name="object 20"/>
          <p:cNvSpPr/>
          <p:nvPr/>
        </p:nvSpPr>
        <p:spPr>
          <a:xfrm>
            <a:off x="5615940" y="444245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1" name="object 21"/>
          <p:cNvSpPr/>
          <p:nvPr/>
        </p:nvSpPr>
        <p:spPr>
          <a:xfrm>
            <a:off x="5615940" y="37353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2" name="object 22"/>
          <p:cNvSpPr/>
          <p:nvPr/>
        </p:nvSpPr>
        <p:spPr>
          <a:xfrm>
            <a:off x="5615940" y="30281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 name="object 23"/>
          <p:cNvSpPr/>
          <p:nvPr/>
        </p:nvSpPr>
        <p:spPr>
          <a:xfrm>
            <a:off x="5615940" y="231952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4" name="object 24"/>
          <p:cNvSpPr/>
          <p:nvPr/>
        </p:nvSpPr>
        <p:spPr>
          <a:xfrm>
            <a:off x="5615940" y="5858255"/>
            <a:ext cx="3813175" cy="0"/>
          </a:xfrm>
          <a:custGeom>
            <a:avLst/>
            <a:gdLst/>
            <a:ahLst/>
            <a:cxnLst/>
            <a:rect l="l" t="t" r="r" b="b"/>
            <a:pathLst>
              <a:path w="3813175">
                <a:moveTo>
                  <a:pt x="0" y="0"/>
                </a:moveTo>
                <a:lnTo>
                  <a:pt x="3813048" y="0"/>
                </a:lnTo>
              </a:path>
            </a:pathLst>
          </a:custGeom>
          <a:ln w="9144">
            <a:solidFill>
              <a:srgbClr val="666666"/>
            </a:solidFill>
          </a:ln>
        </p:spPr>
        <p:txBody>
          <a:bodyPr wrap="square" lIns="0" tIns="0" rIns="0" bIns="0" rtlCol="0"/>
          <a:lstStyle/>
          <a:p>
            <a:endParaRPr/>
          </a:p>
        </p:txBody>
      </p:sp>
      <p:sp>
        <p:nvSpPr>
          <p:cNvPr id="25" name="object 25"/>
          <p:cNvSpPr txBox="1"/>
          <p:nvPr/>
        </p:nvSpPr>
        <p:spPr>
          <a:xfrm>
            <a:off x="5162169" y="5734710"/>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26" name="object 26"/>
          <p:cNvSpPr txBox="1"/>
          <p:nvPr/>
        </p:nvSpPr>
        <p:spPr>
          <a:xfrm>
            <a:off x="5063109" y="502691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27" name="object 27"/>
          <p:cNvSpPr txBox="1"/>
          <p:nvPr/>
        </p:nvSpPr>
        <p:spPr>
          <a:xfrm>
            <a:off x="5063109" y="431927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28" name="object 28"/>
          <p:cNvSpPr txBox="1"/>
          <p:nvPr/>
        </p:nvSpPr>
        <p:spPr>
          <a:xfrm>
            <a:off x="5063109" y="361149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29" name="object 29"/>
          <p:cNvSpPr txBox="1"/>
          <p:nvPr/>
        </p:nvSpPr>
        <p:spPr>
          <a:xfrm>
            <a:off x="5063109" y="290372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30" name="object 30"/>
          <p:cNvSpPr txBox="1"/>
          <p:nvPr/>
        </p:nvSpPr>
        <p:spPr>
          <a:xfrm>
            <a:off x="4964429" y="2195957"/>
            <a:ext cx="50101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31" name="object 31"/>
          <p:cNvSpPr txBox="1"/>
          <p:nvPr/>
        </p:nvSpPr>
        <p:spPr>
          <a:xfrm>
            <a:off x="5405754" y="59660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a:t>
            </a:r>
            <a:endParaRPr sz="1400">
              <a:latin typeface="Univers for BP Light"/>
              <a:cs typeface="Univers for BP Light"/>
            </a:endParaRPr>
          </a:p>
        </p:txBody>
      </p:sp>
      <p:sp>
        <p:nvSpPr>
          <p:cNvPr id="32" name="object 32"/>
          <p:cNvSpPr txBox="1"/>
          <p:nvPr/>
        </p:nvSpPr>
        <p:spPr>
          <a:xfrm>
            <a:off x="5950711" y="5966053"/>
            <a:ext cx="1511300" cy="235585"/>
          </a:xfrm>
          <a:prstGeom prst="rect">
            <a:avLst/>
          </a:prstGeom>
        </p:spPr>
        <p:txBody>
          <a:bodyPr vert="horz" wrap="square" lIns="0" tIns="0" rIns="0" bIns="0" rtlCol="0">
            <a:spAutoFit/>
          </a:bodyPr>
          <a:lstStyle/>
          <a:p>
            <a:pPr marL="12700">
              <a:lnSpc>
                <a:spcPct val="100000"/>
              </a:lnSpc>
              <a:tabLst>
                <a:tab pos="556895" algn="l"/>
                <a:tab pos="1101725" algn="l"/>
              </a:tabLst>
            </a:pPr>
            <a:r>
              <a:rPr sz="1400" b="0" spc="-5" dirty="0">
                <a:latin typeface="Univers for BP Light"/>
                <a:cs typeface="Univers for BP Light"/>
              </a:rPr>
              <a:t>198</a:t>
            </a:r>
            <a:r>
              <a:rPr sz="1400" b="0" dirty="0">
                <a:latin typeface="Univers for BP Light"/>
                <a:cs typeface="Univers for BP Light"/>
              </a:rPr>
              <a:t>0	</a:t>
            </a:r>
            <a:r>
              <a:rPr sz="1400" b="0" spc="-5" dirty="0">
                <a:latin typeface="Univers for BP Light"/>
                <a:cs typeface="Univers for BP Light"/>
              </a:rPr>
              <a:t>199</a:t>
            </a:r>
            <a:r>
              <a:rPr sz="1400" b="0" dirty="0">
                <a:latin typeface="Univers for BP Light"/>
                <a:cs typeface="Univers for BP Light"/>
              </a:rPr>
              <a:t>0	</a:t>
            </a:r>
            <a:r>
              <a:rPr sz="1400" b="0" spc="-5" dirty="0">
                <a:latin typeface="Univers for BP Light"/>
                <a:cs typeface="Univers for BP Light"/>
              </a:rPr>
              <a:t>2000</a:t>
            </a:r>
            <a:endParaRPr sz="1400">
              <a:latin typeface="Univers for BP Light"/>
              <a:cs typeface="Univers for BP Light"/>
            </a:endParaRPr>
          </a:p>
        </p:txBody>
      </p:sp>
      <p:sp>
        <p:nvSpPr>
          <p:cNvPr id="33" name="object 33"/>
          <p:cNvSpPr txBox="1"/>
          <p:nvPr/>
        </p:nvSpPr>
        <p:spPr>
          <a:xfrm>
            <a:off x="7585075" y="5966053"/>
            <a:ext cx="2056764" cy="235585"/>
          </a:xfrm>
          <a:prstGeom prst="rect">
            <a:avLst/>
          </a:prstGeom>
        </p:spPr>
        <p:txBody>
          <a:bodyPr vert="horz" wrap="square" lIns="0" tIns="0" rIns="0" bIns="0" rtlCol="0">
            <a:spAutoFit/>
          </a:bodyPr>
          <a:lstStyle/>
          <a:p>
            <a:pPr marL="12700">
              <a:lnSpc>
                <a:spcPct val="100000"/>
              </a:lnSpc>
              <a:tabLst>
                <a:tab pos="557530" algn="l"/>
                <a:tab pos="1101725" algn="l"/>
                <a:tab pos="1647189" algn="l"/>
              </a:tabLst>
            </a:pPr>
            <a:r>
              <a:rPr sz="1400" b="0" spc="-5" dirty="0">
                <a:latin typeface="Univers for BP Light"/>
                <a:cs typeface="Univers for BP Light"/>
              </a:rPr>
              <a:t>201</a:t>
            </a:r>
            <a:r>
              <a:rPr sz="1400" b="0" dirty="0">
                <a:latin typeface="Univers for BP Light"/>
                <a:cs typeface="Univers for BP Light"/>
              </a:rPr>
              <a:t>0	</a:t>
            </a:r>
            <a:r>
              <a:rPr sz="1400" b="0" spc="-5" dirty="0">
                <a:latin typeface="Univers for BP Light"/>
                <a:cs typeface="Univers for BP Light"/>
              </a:rPr>
              <a:t>202</a:t>
            </a:r>
            <a:r>
              <a:rPr sz="1400" b="0" dirty="0">
                <a:latin typeface="Univers for BP Light"/>
                <a:cs typeface="Univers for BP Light"/>
              </a:rPr>
              <a:t>0	</a:t>
            </a:r>
            <a:r>
              <a:rPr sz="1400" b="0" spc="-5" dirty="0">
                <a:latin typeface="Univers for BP Light"/>
                <a:cs typeface="Univers for BP Light"/>
              </a:rPr>
              <a:t>203</a:t>
            </a:r>
            <a:r>
              <a:rPr sz="1400" b="0" dirty="0">
                <a:latin typeface="Univers for BP Light"/>
                <a:cs typeface="Univers for BP Light"/>
              </a:rPr>
              <a:t>0	</a:t>
            </a:r>
            <a:r>
              <a:rPr sz="1400" b="0" spc="-5" dirty="0">
                <a:latin typeface="Univers for BP Light"/>
                <a:cs typeface="Univers for BP Light"/>
              </a:rPr>
              <a:t>2040</a:t>
            </a:r>
            <a:endParaRPr sz="1400">
              <a:latin typeface="Univers for BP Light"/>
              <a:cs typeface="Univers for BP Light"/>
            </a:endParaRPr>
          </a:p>
        </p:txBody>
      </p:sp>
      <p:sp>
        <p:nvSpPr>
          <p:cNvPr id="34" name="object 34"/>
          <p:cNvSpPr/>
          <p:nvPr/>
        </p:nvSpPr>
        <p:spPr>
          <a:xfrm>
            <a:off x="8072628" y="2314955"/>
            <a:ext cx="0" cy="3548379"/>
          </a:xfrm>
          <a:custGeom>
            <a:avLst/>
            <a:gdLst/>
            <a:ahLst/>
            <a:cxnLst/>
            <a:rect l="l" t="t" r="r" b="b"/>
            <a:pathLst>
              <a:path h="3548379">
                <a:moveTo>
                  <a:pt x="0" y="0"/>
                </a:moveTo>
                <a:lnTo>
                  <a:pt x="0" y="3548062"/>
                </a:lnTo>
              </a:path>
            </a:pathLst>
          </a:custGeom>
          <a:ln w="9144">
            <a:solidFill>
              <a:srgbClr val="4D4D4D"/>
            </a:solidFill>
            <a:prstDash val="sysDash"/>
          </a:ln>
        </p:spPr>
        <p:txBody>
          <a:bodyPr wrap="square" lIns="0" tIns="0" rIns="0" bIns="0" rtlCol="0"/>
          <a:lstStyle/>
          <a:p>
            <a:endParaRPr/>
          </a:p>
        </p:txBody>
      </p:sp>
      <p:sp>
        <p:nvSpPr>
          <p:cNvPr id="35" name="object 35"/>
          <p:cNvSpPr txBox="1"/>
          <p:nvPr/>
        </p:nvSpPr>
        <p:spPr>
          <a:xfrm>
            <a:off x="8274557" y="2413889"/>
            <a:ext cx="1044575"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Renewables</a:t>
            </a:r>
            <a:endParaRPr sz="1400">
              <a:latin typeface="Univers for BP"/>
              <a:cs typeface="Univers for BP"/>
            </a:endParaRPr>
          </a:p>
        </p:txBody>
      </p:sp>
      <p:sp>
        <p:nvSpPr>
          <p:cNvPr id="36" name="object 36"/>
          <p:cNvSpPr txBox="1"/>
          <p:nvPr/>
        </p:nvSpPr>
        <p:spPr>
          <a:xfrm>
            <a:off x="6587108" y="2543809"/>
            <a:ext cx="539750" cy="235585"/>
          </a:xfrm>
          <a:prstGeom prst="rect">
            <a:avLst/>
          </a:prstGeom>
        </p:spPr>
        <p:txBody>
          <a:bodyPr vert="horz" wrap="square" lIns="0" tIns="0" rIns="0" bIns="0" rtlCol="0">
            <a:spAutoFit/>
          </a:bodyPr>
          <a:lstStyle/>
          <a:p>
            <a:pPr marL="12700">
              <a:lnSpc>
                <a:spcPct val="100000"/>
              </a:lnSpc>
            </a:pPr>
            <a:r>
              <a:rPr sz="1400" spc="-10" dirty="0">
                <a:solidFill>
                  <a:srgbClr val="FFFFFF"/>
                </a:solidFill>
                <a:latin typeface="Univers for BP"/>
                <a:cs typeface="Univers for BP"/>
              </a:rPr>
              <a:t>H</a:t>
            </a:r>
            <a:r>
              <a:rPr sz="1400" dirty="0">
                <a:solidFill>
                  <a:srgbClr val="FFFFFF"/>
                </a:solidFill>
                <a:latin typeface="Univers for BP"/>
                <a:cs typeface="Univers for BP"/>
              </a:rPr>
              <a:t>y</a:t>
            </a:r>
            <a:r>
              <a:rPr sz="1400" spc="-10" dirty="0">
                <a:solidFill>
                  <a:srgbClr val="FFFFFF"/>
                </a:solidFill>
                <a:latin typeface="Univers for BP"/>
                <a:cs typeface="Univers for BP"/>
              </a:rPr>
              <a:t>d</a:t>
            </a:r>
            <a:r>
              <a:rPr sz="1400" dirty="0">
                <a:solidFill>
                  <a:srgbClr val="FFFFFF"/>
                </a:solidFill>
                <a:latin typeface="Univers for BP"/>
                <a:cs typeface="Univers for BP"/>
              </a:rPr>
              <a:t>ro</a:t>
            </a:r>
            <a:endParaRPr sz="1400">
              <a:latin typeface="Univers for BP"/>
              <a:cs typeface="Univers for BP"/>
            </a:endParaRPr>
          </a:p>
        </p:txBody>
      </p:sp>
      <p:sp>
        <p:nvSpPr>
          <p:cNvPr id="37" name="object 37"/>
          <p:cNvSpPr txBox="1"/>
          <p:nvPr/>
        </p:nvSpPr>
        <p:spPr>
          <a:xfrm>
            <a:off x="6587108" y="3174110"/>
            <a:ext cx="68008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N</a:t>
            </a:r>
            <a:r>
              <a:rPr sz="1400" spc="-10" dirty="0">
                <a:latin typeface="Univers for BP"/>
                <a:cs typeface="Univers for BP"/>
              </a:rPr>
              <a:t>u</a:t>
            </a:r>
            <a:r>
              <a:rPr sz="1400" dirty="0">
                <a:latin typeface="Univers for BP"/>
                <a:cs typeface="Univers for BP"/>
              </a:rPr>
              <a:t>clear</a:t>
            </a:r>
            <a:endParaRPr sz="1400">
              <a:latin typeface="Univers for BP"/>
              <a:cs typeface="Univers for BP"/>
            </a:endParaRPr>
          </a:p>
        </p:txBody>
      </p:sp>
      <p:sp>
        <p:nvSpPr>
          <p:cNvPr id="38" name="object 38"/>
          <p:cNvSpPr txBox="1"/>
          <p:nvPr/>
        </p:nvSpPr>
        <p:spPr>
          <a:xfrm>
            <a:off x="6591045" y="3723385"/>
            <a:ext cx="352425"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Gas</a:t>
            </a:r>
            <a:endParaRPr sz="1400">
              <a:latin typeface="Univers for BP"/>
              <a:cs typeface="Univers for BP"/>
            </a:endParaRPr>
          </a:p>
        </p:txBody>
      </p:sp>
      <p:sp>
        <p:nvSpPr>
          <p:cNvPr id="39" name="object 39"/>
          <p:cNvSpPr txBox="1"/>
          <p:nvPr/>
        </p:nvSpPr>
        <p:spPr>
          <a:xfrm>
            <a:off x="6605396" y="4201541"/>
            <a:ext cx="26416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Oil</a:t>
            </a:r>
            <a:endParaRPr sz="1400">
              <a:latin typeface="Univers for BP"/>
              <a:cs typeface="Univers for BP"/>
            </a:endParaRPr>
          </a:p>
        </p:txBody>
      </p:sp>
      <p:sp>
        <p:nvSpPr>
          <p:cNvPr id="40" name="object 40"/>
          <p:cNvSpPr txBox="1"/>
          <p:nvPr/>
        </p:nvSpPr>
        <p:spPr>
          <a:xfrm>
            <a:off x="6606031" y="5011420"/>
            <a:ext cx="40132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o</a:t>
            </a:r>
            <a:r>
              <a:rPr sz="1400" dirty="0">
                <a:solidFill>
                  <a:srgbClr val="FFFFFF"/>
                </a:solidFill>
                <a:latin typeface="Univers for BP"/>
                <a:cs typeface="Univers for BP"/>
              </a:rPr>
              <a:t>al</a:t>
            </a:r>
            <a:endParaRPr sz="1400">
              <a:latin typeface="Univers for BP"/>
              <a:cs typeface="Univers for BP"/>
            </a:endParaRPr>
          </a:p>
        </p:txBody>
      </p:sp>
      <p:sp>
        <p:nvSpPr>
          <p:cNvPr id="41" name="object 41"/>
          <p:cNvSpPr/>
          <p:nvPr/>
        </p:nvSpPr>
        <p:spPr>
          <a:xfrm>
            <a:off x="522731" y="120395"/>
            <a:ext cx="1344295" cy="251460"/>
          </a:xfrm>
          <a:custGeom>
            <a:avLst/>
            <a:gdLst/>
            <a:ahLst/>
            <a:cxnLst/>
            <a:rect l="l" t="t" r="r" b="b"/>
            <a:pathLst>
              <a:path w="1344295" h="251460">
                <a:moveTo>
                  <a:pt x="1302258"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59"/>
                </a:lnTo>
                <a:lnTo>
                  <a:pt x="1302258" y="251459"/>
                </a:lnTo>
                <a:lnTo>
                  <a:pt x="1318557" y="248161"/>
                </a:lnTo>
                <a:lnTo>
                  <a:pt x="1331880" y="239172"/>
                </a:lnTo>
                <a:lnTo>
                  <a:pt x="1340869" y="225849"/>
                </a:lnTo>
                <a:lnTo>
                  <a:pt x="1344168" y="209550"/>
                </a:lnTo>
                <a:lnTo>
                  <a:pt x="1344168" y="41909"/>
                </a:lnTo>
                <a:lnTo>
                  <a:pt x="1340869" y="25610"/>
                </a:lnTo>
                <a:lnTo>
                  <a:pt x="1331880" y="12287"/>
                </a:lnTo>
                <a:lnTo>
                  <a:pt x="1318557" y="3298"/>
                </a:lnTo>
                <a:lnTo>
                  <a:pt x="1302258" y="0"/>
                </a:lnTo>
                <a:close/>
              </a:path>
            </a:pathLst>
          </a:custGeom>
          <a:solidFill>
            <a:srgbClr val="CFE0A2"/>
          </a:solidFill>
        </p:spPr>
        <p:txBody>
          <a:bodyPr wrap="square" lIns="0" tIns="0" rIns="0" bIns="0" rtlCol="0"/>
          <a:lstStyle/>
          <a:p>
            <a:endParaRPr/>
          </a:p>
        </p:txBody>
      </p:sp>
      <p:sp>
        <p:nvSpPr>
          <p:cNvPr id="42" name="object 42"/>
          <p:cNvSpPr txBox="1"/>
          <p:nvPr/>
        </p:nvSpPr>
        <p:spPr>
          <a:xfrm>
            <a:off x="613968" y="141223"/>
            <a:ext cx="110871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105" dirty="0">
                <a:latin typeface="Univers for BP"/>
                <a:cs typeface="Univers for BP"/>
              </a:rPr>
              <a:t> </a:t>
            </a:r>
            <a:r>
              <a:rPr sz="1250" i="1" spc="-35" dirty="0">
                <a:latin typeface="Univers for BP"/>
                <a:cs typeface="Univers for BP"/>
              </a:rPr>
              <a:t>Power</a:t>
            </a:r>
            <a:endParaRPr sz="1250">
              <a:latin typeface="Univers for BP"/>
              <a:cs typeface="Univers for BP"/>
            </a:endParaRPr>
          </a:p>
        </p:txBody>
      </p:sp>
      <p:sp>
        <p:nvSpPr>
          <p:cNvPr id="43" name="object 43"/>
          <p:cNvSpPr/>
          <p:nvPr/>
        </p:nvSpPr>
        <p:spPr>
          <a:xfrm>
            <a:off x="1223772" y="3489959"/>
            <a:ext cx="330835" cy="2371725"/>
          </a:xfrm>
          <a:custGeom>
            <a:avLst/>
            <a:gdLst/>
            <a:ahLst/>
            <a:cxnLst/>
            <a:rect l="l" t="t" r="r" b="b"/>
            <a:pathLst>
              <a:path w="330834" h="2371725">
                <a:moveTo>
                  <a:pt x="330708" y="0"/>
                </a:moveTo>
                <a:lnTo>
                  <a:pt x="0" y="0"/>
                </a:lnTo>
                <a:lnTo>
                  <a:pt x="0" y="2371343"/>
                </a:lnTo>
                <a:lnTo>
                  <a:pt x="330708" y="2371343"/>
                </a:lnTo>
                <a:lnTo>
                  <a:pt x="330708" y="0"/>
                </a:lnTo>
                <a:close/>
              </a:path>
            </a:pathLst>
          </a:custGeom>
          <a:solidFill>
            <a:srgbClr val="FF9900"/>
          </a:solidFill>
        </p:spPr>
        <p:txBody>
          <a:bodyPr wrap="square" lIns="0" tIns="0" rIns="0" bIns="0" rtlCol="0"/>
          <a:lstStyle/>
          <a:p>
            <a:endParaRPr/>
          </a:p>
        </p:txBody>
      </p:sp>
      <p:sp>
        <p:nvSpPr>
          <p:cNvPr id="44" name="object 44"/>
          <p:cNvSpPr/>
          <p:nvPr/>
        </p:nvSpPr>
        <p:spPr>
          <a:xfrm>
            <a:off x="3043427" y="3561588"/>
            <a:ext cx="330835" cy="2299970"/>
          </a:xfrm>
          <a:custGeom>
            <a:avLst/>
            <a:gdLst/>
            <a:ahLst/>
            <a:cxnLst/>
            <a:rect l="l" t="t" r="r" b="b"/>
            <a:pathLst>
              <a:path w="330835" h="2299970">
                <a:moveTo>
                  <a:pt x="330708" y="0"/>
                </a:moveTo>
                <a:lnTo>
                  <a:pt x="0" y="0"/>
                </a:lnTo>
                <a:lnTo>
                  <a:pt x="0" y="2299716"/>
                </a:lnTo>
                <a:lnTo>
                  <a:pt x="330708" y="2299716"/>
                </a:lnTo>
                <a:lnTo>
                  <a:pt x="330708" y="0"/>
                </a:lnTo>
                <a:close/>
              </a:path>
            </a:pathLst>
          </a:custGeom>
          <a:solidFill>
            <a:srgbClr val="FF9900"/>
          </a:solidFill>
        </p:spPr>
        <p:txBody>
          <a:bodyPr wrap="square" lIns="0" tIns="0" rIns="0" bIns="0" rtlCol="0"/>
          <a:lstStyle/>
          <a:p>
            <a:endParaRPr/>
          </a:p>
        </p:txBody>
      </p:sp>
      <p:sp>
        <p:nvSpPr>
          <p:cNvPr id="45" name="object 45"/>
          <p:cNvSpPr/>
          <p:nvPr/>
        </p:nvSpPr>
        <p:spPr>
          <a:xfrm>
            <a:off x="1223772" y="3489959"/>
            <a:ext cx="330835" cy="2371725"/>
          </a:xfrm>
          <a:custGeom>
            <a:avLst/>
            <a:gdLst/>
            <a:ahLst/>
            <a:cxnLst/>
            <a:rect l="l" t="t" r="r" b="b"/>
            <a:pathLst>
              <a:path w="330834" h="2371725">
                <a:moveTo>
                  <a:pt x="0" y="0"/>
                </a:moveTo>
                <a:lnTo>
                  <a:pt x="330708" y="0"/>
                </a:lnTo>
                <a:lnTo>
                  <a:pt x="330708" y="2371343"/>
                </a:lnTo>
                <a:lnTo>
                  <a:pt x="0" y="2371343"/>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3043427" y="3561588"/>
            <a:ext cx="330835" cy="2299970"/>
          </a:xfrm>
          <a:custGeom>
            <a:avLst/>
            <a:gdLst/>
            <a:ahLst/>
            <a:cxnLst/>
            <a:rect l="l" t="t" r="r" b="b"/>
            <a:pathLst>
              <a:path w="330835" h="2299970">
                <a:moveTo>
                  <a:pt x="0" y="0"/>
                </a:moveTo>
                <a:lnTo>
                  <a:pt x="330708" y="0"/>
                </a:lnTo>
                <a:lnTo>
                  <a:pt x="330708" y="2299716"/>
                </a:lnTo>
                <a:lnTo>
                  <a:pt x="0" y="2299716"/>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1554480" y="3803903"/>
            <a:ext cx="330835" cy="2057400"/>
          </a:xfrm>
          <a:custGeom>
            <a:avLst/>
            <a:gdLst/>
            <a:ahLst/>
            <a:cxnLst/>
            <a:rect l="l" t="t" r="r" b="b"/>
            <a:pathLst>
              <a:path w="330835" h="2057400">
                <a:moveTo>
                  <a:pt x="330707" y="0"/>
                </a:moveTo>
                <a:lnTo>
                  <a:pt x="0" y="0"/>
                </a:lnTo>
                <a:lnTo>
                  <a:pt x="0" y="2057400"/>
                </a:lnTo>
                <a:lnTo>
                  <a:pt x="330707" y="2057400"/>
                </a:lnTo>
                <a:lnTo>
                  <a:pt x="330707" y="0"/>
                </a:lnTo>
                <a:close/>
              </a:path>
            </a:pathLst>
          </a:custGeom>
          <a:solidFill>
            <a:srgbClr val="00CCCC"/>
          </a:solidFill>
        </p:spPr>
        <p:txBody>
          <a:bodyPr wrap="square" lIns="0" tIns="0" rIns="0" bIns="0" rtlCol="0"/>
          <a:lstStyle/>
          <a:p>
            <a:endParaRPr/>
          </a:p>
        </p:txBody>
      </p:sp>
      <p:sp>
        <p:nvSpPr>
          <p:cNvPr id="48" name="object 48"/>
          <p:cNvSpPr/>
          <p:nvPr/>
        </p:nvSpPr>
        <p:spPr>
          <a:xfrm>
            <a:off x="3374135" y="4290059"/>
            <a:ext cx="330835" cy="1571625"/>
          </a:xfrm>
          <a:custGeom>
            <a:avLst/>
            <a:gdLst/>
            <a:ahLst/>
            <a:cxnLst/>
            <a:rect l="l" t="t" r="r" b="b"/>
            <a:pathLst>
              <a:path w="330835" h="1571625">
                <a:moveTo>
                  <a:pt x="330708" y="0"/>
                </a:moveTo>
                <a:lnTo>
                  <a:pt x="0" y="0"/>
                </a:lnTo>
                <a:lnTo>
                  <a:pt x="0" y="1571243"/>
                </a:lnTo>
                <a:lnTo>
                  <a:pt x="330708" y="1571243"/>
                </a:lnTo>
                <a:lnTo>
                  <a:pt x="330708" y="0"/>
                </a:lnTo>
                <a:close/>
              </a:path>
            </a:pathLst>
          </a:custGeom>
          <a:solidFill>
            <a:srgbClr val="00CCCC"/>
          </a:solidFill>
        </p:spPr>
        <p:txBody>
          <a:bodyPr wrap="square" lIns="0" tIns="0" rIns="0" bIns="0" rtlCol="0"/>
          <a:lstStyle/>
          <a:p>
            <a:endParaRPr/>
          </a:p>
        </p:txBody>
      </p:sp>
      <p:sp>
        <p:nvSpPr>
          <p:cNvPr id="49" name="object 49"/>
          <p:cNvSpPr/>
          <p:nvPr/>
        </p:nvSpPr>
        <p:spPr>
          <a:xfrm>
            <a:off x="1554480" y="3803903"/>
            <a:ext cx="330835" cy="2057400"/>
          </a:xfrm>
          <a:custGeom>
            <a:avLst/>
            <a:gdLst/>
            <a:ahLst/>
            <a:cxnLst/>
            <a:rect l="l" t="t" r="r" b="b"/>
            <a:pathLst>
              <a:path w="330835" h="2057400">
                <a:moveTo>
                  <a:pt x="0" y="0"/>
                </a:moveTo>
                <a:lnTo>
                  <a:pt x="330707" y="0"/>
                </a:lnTo>
                <a:lnTo>
                  <a:pt x="330707" y="2057400"/>
                </a:lnTo>
                <a:lnTo>
                  <a:pt x="0" y="2057400"/>
                </a:lnTo>
                <a:lnTo>
                  <a:pt x="0" y="0"/>
                </a:lnTo>
                <a:close/>
              </a:path>
            </a:pathLst>
          </a:custGeom>
          <a:ln w="9143">
            <a:solidFill>
              <a:srgbClr val="BEBEBE"/>
            </a:solidFill>
          </a:ln>
        </p:spPr>
        <p:txBody>
          <a:bodyPr wrap="square" lIns="0" tIns="0" rIns="0" bIns="0" rtlCol="0"/>
          <a:lstStyle/>
          <a:p>
            <a:endParaRPr/>
          </a:p>
        </p:txBody>
      </p:sp>
      <p:sp>
        <p:nvSpPr>
          <p:cNvPr id="50" name="object 50"/>
          <p:cNvSpPr/>
          <p:nvPr/>
        </p:nvSpPr>
        <p:spPr>
          <a:xfrm>
            <a:off x="3374135" y="4290059"/>
            <a:ext cx="330835" cy="1571625"/>
          </a:xfrm>
          <a:custGeom>
            <a:avLst/>
            <a:gdLst/>
            <a:ahLst/>
            <a:cxnLst/>
            <a:rect l="l" t="t" r="r" b="b"/>
            <a:pathLst>
              <a:path w="330835" h="1571625">
                <a:moveTo>
                  <a:pt x="0" y="0"/>
                </a:moveTo>
                <a:lnTo>
                  <a:pt x="330708" y="0"/>
                </a:lnTo>
                <a:lnTo>
                  <a:pt x="330708" y="1571243"/>
                </a:lnTo>
                <a:lnTo>
                  <a:pt x="0" y="1571243"/>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1885188" y="4517135"/>
            <a:ext cx="330835" cy="1344295"/>
          </a:xfrm>
          <a:custGeom>
            <a:avLst/>
            <a:gdLst/>
            <a:ahLst/>
            <a:cxnLst/>
            <a:rect l="l" t="t" r="r" b="b"/>
            <a:pathLst>
              <a:path w="330835" h="1344295">
                <a:moveTo>
                  <a:pt x="330707" y="0"/>
                </a:moveTo>
                <a:lnTo>
                  <a:pt x="0" y="0"/>
                </a:lnTo>
                <a:lnTo>
                  <a:pt x="0" y="1344167"/>
                </a:lnTo>
                <a:lnTo>
                  <a:pt x="330707" y="1344167"/>
                </a:lnTo>
                <a:lnTo>
                  <a:pt x="330707" y="0"/>
                </a:lnTo>
                <a:close/>
              </a:path>
            </a:pathLst>
          </a:custGeom>
          <a:solidFill>
            <a:srgbClr val="6633C8"/>
          </a:solidFill>
        </p:spPr>
        <p:txBody>
          <a:bodyPr wrap="square" lIns="0" tIns="0" rIns="0" bIns="0" rtlCol="0"/>
          <a:lstStyle/>
          <a:p>
            <a:endParaRPr/>
          </a:p>
        </p:txBody>
      </p:sp>
      <p:sp>
        <p:nvSpPr>
          <p:cNvPr id="52" name="object 52"/>
          <p:cNvSpPr/>
          <p:nvPr/>
        </p:nvSpPr>
        <p:spPr>
          <a:xfrm>
            <a:off x="3704844" y="4960620"/>
            <a:ext cx="330835" cy="901065"/>
          </a:xfrm>
          <a:custGeom>
            <a:avLst/>
            <a:gdLst/>
            <a:ahLst/>
            <a:cxnLst/>
            <a:rect l="l" t="t" r="r" b="b"/>
            <a:pathLst>
              <a:path w="330835" h="901064">
                <a:moveTo>
                  <a:pt x="330707" y="0"/>
                </a:moveTo>
                <a:lnTo>
                  <a:pt x="0" y="0"/>
                </a:lnTo>
                <a:lnTo>
                  <a:pt x="0" y="900683"/>
                </a:lnTo>
                <a:lnTo>
                  <a:pt x="330707" y="900683"/>
                </a:lnTo>
                <a:lnTo>
                  <a:pt x="330707" y="0"/>
                </a:lnTo>
                <a:close/>
              </a:path>
            </a:pathLst>
          </a:custGeom>
          <a:solidFill>
            <a:srgbClr val="6633C8"/>
          </a:solidFill>
        </p:spPr>
        <p:txBody>
          <a:bodyPr wrap="square" lIns="0" tIns="0" rIns="0" bIns="0" rtlCol="0"/>
          <a:lstStyle/>
          <a:p>
            <a:endParaRPr/>
          </a:p>
        </p:txBody>
      </p:sp>
      <p:sp>
        <p:nvSpPr>
          <p:cNvPr id="53" name="object 53"/>
          <p:cNvSpPr/>
          <p:nvPr/>
        </p:nvSpPr>
        <p:spPr>
          <a:xfrm>
            <a:off x="1885188" y="4517135"/>
            <a:ext cx="330835" cy="1344295"/>
          </a:xfrm>
          <a:custGeom>
            <a:avLst/>
            <a:gdLst/>
            <a:ahLst/>
            <a:cxnLst/>
            <a:rect l="l" t="t" r="r" b="b"/>
            <a:pathLst>
              <a:path w="330835" h="1344295">
                <a:moveTo>
                  <a:pt x="0" y="0"/>
                </a:moveTo>
                <a:lnTo>
                  <a:pt x="330707" y="0"/>
                </a:lnTo>
                <a:lnTo>
                  <a:pt x="330707" y="1344167"/>
                </a:lnTo>
                <a:lnTo>
                  <a:pt x="0" y="1344167"/>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3704844" y="4960620"/>
            <a:ext cx="330835" cy="901065"/>
          </a:xfrm>
          <a:custGeom>
            <a:avLst/>
            <a:gdLst/>
            <a:ahLst/>
            <a:cxnLst/>
            <a:rect l="l" t="t" r="r" b="b"/>
            <a:pathLst>
              <a:path w="330835" h="901064">
                <a:moveTo>
                  <a:pt x="0" y="0"/>
                </a:moveTo>
                <a:lnTo>
                  <a:pt x="330707" y="0"/>
                </a:lnTo>
                <a:lnTo>
                  <a:pt x="330707" y="900683"/>
                </a:lnTo>
                <a:lnTo>
                  <a:pt x="0" y="900683"/>
                </a:lnTo>
                <a:lnTo>
                  <a:pt x="0" y="0"/>
                </a:lnTo>
                <a:close/>
              </a:path>
            </a:pathLst>
          </a:custGeom>
          <a:ln w="9143">
            <a:solidFill>
              <a:srgbClr val="BEBEBE"/>
            </a:solidFill>
          </a:ln>
        </p:spPr>
        <p:txBody>
          <a:bodyPr wrap="square" lIns="0" tIns="0" rIns="0" bIns="0" rtlCol="0"/>
          <a:lstStyle/>
          <a:p>
            <a:endParaRPr/>
          </a:p>
        </p:txBody>
      </p:sp>
      <p:sp>
        <p:nvSpPr>
          <p:cNvPr id="55" name="object 55"/>
          <p:cNvSpPr/>
          <p:nvPr/>
        </p:nvSpPr>
        <p:spPr>
          <a:xfrm>
            <a:off x="2215895" y="4771644"/>
            <a:ext cx="330835" cy="1089660"/>
          </a:xfrm>
          <a:custGeom>
            <a:avLst/>
            <a:gdLst/>
            <a:ahLst/>
            <a:cxnLst/>
            <a:rect l="l" t="t" r="r" b="b"/>
            <a:pathLst>
              <a:path w="330835" h="1089660">
                <a:moveTo>
                  <a:pt x="330708" y="0"/>
                </a:moveTo>
                <a:lnTo>
                  <a:pt x="0" y="0"/>
                </a:lnTo>
                <a:lnTo>
                  <a:pt x="0" y="1089659"/>
                </a:lnTo>
                <a:lnTo>
                  <a:pt x="330708" y="1089659"/>
                </a:lnTo>
                <a:lnTo>
                  <a:pt x="330708" y="0"/>
                </a:lnTo>
                <a:close/>
              </a:path>
            </a:pathLst>
          </a:custGeom>
          <a:solidFill>
            <a:srgbClr val="993333"/>
          </a:solidFill>
        </p:spPr>
        <p:txBody>
          <a:bodyPr wrap="square" lIns="0" tIns="0" rIns="0" bIns="0" rtlCol="0"/>
          <a:lstStyle/>
          <a:p>
            <a:endParaRPr/>
          </a:p>
        </p:txBody>
      </p:sp>
      <p:sp>
        <p:nvSpPr>
          <p:cNvPr id="56" name="object 56"/>
          <p:cNvSpPr/>
          <p:nvPr/>
        </p:nvSpPr>
        <p:spPr>
          <a:xfrm>
            <a:off x="4035552" y="5341620"/>
            <a:ext cx="330835" cy="520065"/>
          </a:xfrm>
          <a:custGeom>
            <a:avLst/>
            <a:gdLst/>
            <a:ahLst/>
            <a:cxnLst/>
            <a:rect l="l" t="t" r="r" b="b"/>
            <a:pathLst>
              <a:path w="330835" h="520064">
                <a:moveTo>
                  <a:pt x="330708" y="0"/>
                </a:moveTo>
                <a:lnTo>
                  <a:pt x="0" y="0"/>
                </a:lnTo>
                <a:lnTo>
                  <a:pt x="0" y="519683"/>
                </a:lnTo>
                <a:lnTo>
                  <a:pt x="330708" y="519683"/>
                </a:lnTo>
                <a:lnTo>
                  <a:pt x="330708" y="0"/>
                </a:lnTo>
                <a:close/>
              </a:path>
            </a:pathLst>
          </a:custGeom>
          <a:solidFill>
            <a:srgbClr val="993333"/>
          </a:solidFill>
        </p:spPr>
        <p:txBody>
          <a:bodyPr wrap="square" lIns="0" tIns="0" rIns="0" bIns="0" rtlCol="0"/>
          <a:lstStyle/>
          <a:p>
            <a:endParaRPr/>
          </a:p>
        </p:txBody>
      </p:sp>
      <p:sp>
        <p:nvSpPr>
          <p:cNvPr id="57" name="object 57"/>
          <p:cNvSpPr/>
          <p:nvPr/>
        </p:nvSpPr>
        <p:spPr>
          <a:xfrm>
            <a:off x="975360" y="2319527"/>
            <a:ext cx="0" cy="3542029"/>
          </a:xfrm>
          <a:custGeom>
            <a:avLst/>
            <a:gdLst/>
            <a:ahLst/>
            <a:cxnLst/>
            <a:rect l="l" t="t" r="r" b="b"/>
            <a:pathLst>
              <a:path h="3542029">
                <a:moveTo>
                  <a:pt x="0" y="3541776"/>
                </a:moveTo>
                <a:lnTo>
                  <a:pt x="0" y="0"/>
                </a:lnTo>
              </a:path>
            </a:pathLst>
          </a:custGeom>
          <a:ln w="9144">
            <a:solidFill>
              <a:srgbClr val="666666"/>
            </a:solidFill>
          </a:ln>
        </p:spPr>
        <p:txBody>
          <a:bodyPr wrap="square" lIns="0" tIns="0" rIns="0" bIns="0" rtlCol="0"/>
          <a:lstStyle/>
          <a:p>
            <a:endParaRPr/>
          </a:p>
        </p:txBody>
      </p:sp>
      <p:sp>
        <p:nvSpPr>
          <p:cNvPr id="58" name="object 58"/>
          <p:cNvSpPr/>
          <p:nvPr/>
        </p:nvSpPr>
        <p:spPr>
          <a:xfrm>
            <a:off x="975360" y="586130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9" name="object 59"/>
          <p:cNvSpPr/>
          <p:nvPr/>
        </p:nvSpPr>
        <p:spPr>
          <a:xfrm>
            <a:off x="975360" y="515264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0" name="object 60"/>
          <p:cNvSpPr/>
          <p:nvPr/>
        </p:nvSpPr>
        <p:spPr>
          <a:xfrm>
            <a:off x="975360" y="444398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1" name="object 61"/>
          <p:cNvSpPr/>
          <p:nvPr/>
        </p:nvSpPr>
        <p:spPr>
          <a:xfrm>
            <a:off x="975360" y="37353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2" name="object 62"/>
          <p:cNvSpPr/>
          <p:nvPr/>
        </p:nvSpPr>
        <p:spPr>
          <a:xfrm>
            <a:off x="975360" y="30281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3" name="object 63"/>
          <p:cNvSpPr/>
          <p:nvPr/>
        </p:nvSpPr>
        <p:spPr>
          <a:xfrm>
            <a:off x="975360" y="231952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4" name="object 64"/>
          <p:cNvSpPr/>
          <p:nvPr/>
        </p:nvSpPr>
        <p:spPr>
          <a:xfrm>
            <a:off x="975360" y="5861303"/>
            <a:ext cx="3637915" cy="0"/>
          </a:xfrm>
          <a:custGeom>
            <a:avLst/>
            <a:gdLst/>
            <a:ahLst/>
            <a:cxnLst/>
            <a:rect l="l" t="t" r="r" b="b"/>
            <a:pathLst>
              <a:path w="3637915">
                <a:moveTo>
                  <a:pt x="0" y="0"/>
                </a:moveTo>
                <a:lnTo>
                  <a:pt x="3637788" y="0"/>
                </a:lnTo>
              </a:path>
            </a:pathLst>
          </a:custGeom>
          <a:ln w="9144">
            <a:solidFill>
              <a:srgbClr val="666666"/>
            </a:solidFill>
          </a:ln>
        </p:spPr>
        <p:txBody>
          <a:bodyPr wrap="square" lIns="0" tIns="0" rIns="0" bIns="0" rtlCol="0"/>
          <a:lstStyle/>
          <a:p>
            <a:endParaRPr/>
          </a:p>
        </p:txBody>
      </p:sp>
      <p:sp>
        <p:nvSpPr>
          <p:cNvPr id="65" name="object 65"/>
          <p:cNvSpPr txBox="1"/>
          <p:nvPr/>
        </p:nvSpPr>
        <p:spPr>
          <a:xfrm>
            <a:off x="521614" y="573867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66" name="object 66"/>
          <p:cNvSpPr txBox="1"/>
          <p:nvPr/>
        </p:nvSpPr>
        <p:spPr>
          <a:xfrm>
            <a:off x="521614" y="5029961"/>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a:t>
            </a:r>
            <a:endParaRPr sz="1400">
              <a:latin typeface="Univers for BP Light"/>
              <a:cs typeface="Univers for BP Light"/>
            </a:endParaRPr>
          </a:p>
        </p:txBody>
      </p:sp>
      <p:sp>
        <p:nvSpPr>
          <p:cNvPr id="67" name="object 67"/>
          <p:cNvSpPr txBox="1"/>
          <p:nvPr/>
        </p:nvSpPr>
        <p:spPr>
          <a:xfrm>
            <a:off x="521614" y="432130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a:t>
            </a:r>
            <a:endParaRPr sz="1400">
              <a:latin typeface="Univers for BP Light"/>
              <a:cs typeface="Univers for BP Light"/>
            </a:endParaRPr>
          </a:p>
        </p:txBody>
      </p:sp>
      <p:sp>
        <p:nvSpPr>
          <p:cNvPr id="68" name="object 68"/>
          <p:cNvSpPr txBox="1"/>
          <p:nvPr/>
        </p:nvSpPr>
        <p:spPr>
          <a:xfrm>
            <a:off x="521614" y="3612388"/>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a:t>
            </a:r>
            <a:endParaRPr sz="1400">
              <a:latin typeface="Univers for BP Light"/>
              <a:cs typeface="Univers for BP Light"/>
            </a:endParaRPr>
          </a:p>
        </p:txBody>
      </p:sp>
      <p:sp>
        <p:nvSpPr>
          <p:cNvPr id="69" name="object 69"/>
          <p:cNvSpPr txBox="1"/>
          <p:nvPr/>
        </p:nvSpPr>
        <p:spPr>
          <a:xfrm>
            <a:off x="521614" y="2903728"/>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p:txBody>
      </p:sp>
      <p:sp>
        <p:nvSpPr>
          <p:cNvPr id="70" name="object 70"/>
          <p:cNvSpPr txBox="1"/>
          <p:nvPr/>
        </p:nvSpPr>
        <p:spPr>
          <a:xfrm>
            <a:off x="521614" y="2195067"/>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a:t>
            </a:r>
            <a:endParaRPr sz="1400">
              <a:latin typeface="Univers for BP Light"/>
              <a:cs typeface="Univers for BP Light"/>
            </a:endParaRPr>
          </a:p>
        </p:txBody>
      </p:sp>
      <p:sp>
        <p:nvSpPr>
          <p:cNvPr id="71" name="object 71"/>
          <p:cNvSpPr txBox="1"/>
          <p:nvPr/>
        </p:nvSpPr>
        <p:spPr>
          <a:xfrm>
            <a:off x="1452499" y="5970016"/>
            <a:ext cx="86741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1990</a:t>
            </a:r>
            <a:r>
              <a:rPr sz="1400" b="0" spc="-10" dirty="0">
                <a:latin typeface="Univers for BP Light"/>
                <a:cs typeface="Univers for BP Light"/>
              </a:rPr>
              <a:t>-</a:t>
            </a:r>
            <a:r>
              <a:rPr sz="1400" b="0" dirty="0">
                <a:latin typeface="Univers for BP Light"/>
                <a:cs typeface="Univers for BP Light"/>
              </a:rPr>
              <a:t>2016</a:t>
            </a:r>
            <a:endParaRPr sz="1400">
              <a:latin typeface="Univers for BP Light"/>
              <a:cs typeface="Univers for BP Light"/>
            </a:endParaRPr>
          </a:p>
        </p:txBody>
      </p:sp>
      <p:sp>
        <p:nvSpPr>
          <p:cNvPr id="72" name="object 72"/>
          <p:cNvSpPr txBox="1"/>
          <p:nvPr/>
        </p:nvSpPr>
        <p:spPr>
          <a:xfrm>
            <a:off x="3271773" y="5970016"/>
            <a:ext cx="86741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2016</a:t>
            </a:r>
            <a:r>
              <a:rPr sz="1400" b="0" spc="-10" dirty="0">
                <a:latin typeface="Univers for BP Light"/>
                <a:cs typeface="Univers for BP Light"/>
              </a:rPr>
              <a:t>-</a:t>
            </a:r>
            <a:r>
              <a:rPr sz="1400" b="0" dirty="0">
                <a:latin typeface="Univers for BP Light"/>
                <a:cs typeface="Univers for BP Light"/>
              </a:rPr>
              <a:t>2040</a:t>
            </a:r>
            <a:endParaRPr sz="1400">
              <a:latin typeface="Univers for BP Light"/>
              <a:cs typeface="Univers for BP Light"/>
            </a:endParaRPr>
          </a:p>
        </p:txBody>
      </p:sp>
      <p:sp>
        <p:nvSpPr>
          <p:cNvPr id="73" name="object 73"/>
          <p:cNvSpPr/>
          <p:nvPr/>
        </p:nvSpPr>
        <p:spPr>
          <a:xfrm>
            <a:off x="2028444" y="240030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9900"/>
          </a:solidFill>
        </p:spPr>
        <p:txBody>
          <a:bodyPr wrap="square" lIns="0" tIns="0" rIns="0" bIns="0" rtlCol="0"/>
          <a:lstStyle/>
          <a:p>
            <a:endParaRPr/>
          </a:p>
        </p:txBody>
      </p:sp>
      <p:sp>
        <p:nvSpPr>
          <p:cNvPr id="74" name="object 74"/>
          <p:cNvSpPr/>
          <p:nvPr/>
        </p:nvSpPr>
        <p:spPr>
          <a:xfrm>
            <a:off x="2028444" y="240030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75" name="object 75"/>
          <p:cNvSpPr/>
          <p:nvPr/>
        </p:nvSpPr>
        <p:spPr>
          <a:xfrm>
            <a:off x="2028444" y="2665476"/>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CCCC"/>
          </a:solidFill>
        </p:spPr>
        <p:txBody>
          <a:bodyPr wrap="square" lIns="0" tIns="0" rIns="0" bIns="0" rtlCol="0"/>
          <a:lstStyle/>
          <a:p>
            <a:endParaRPr/>
          </a:p>
        </p:txBody>
      </p:sp>
      <p:sp>
        <p:nvSpPr>
          <p:cNvPr id="76" name="object 76"/>
          <p:cNvSpPr/>
          <p:nvPr/>
        </p:nvSpPr>
        <p:spPr>
          <a:xfrm>
            <a:off x="2028444" y="2665476"/>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77" name="object 77"/>
          <p:cNvSpPr/>
          <p:nvPr/>
        </p:nvSpPr>
        <p:spPr>
          <a:xfrm>
            <a:off x="2028444" y="2930651"/>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6633C8"/>
          </a:solidFill>
        </p:spPr>
        <p:txBody>
          <a:bodyPr wrap="square" lIns="0" tIns="0" rIns="0" bIns="0" rtlCol="0"/>
          <a:lstStyle/>
          <a:p>
            <a:endParaRPr/>
          </a:p>
        </p:txBody>
      </p:sp>
      <p:sp>
        <p:nvSpPr>
          <p:cNvPr id="78" name="object 78"/>
          <p:cNvSpPr/>
          <p:nvPr/>
        </p:nvSpPr>
        <p:spPr>
          <a:xfrm>
            <a:off x="2028444" y="2930651"/>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79" name="object 79"/>
          <p:cNvSpPr/>
          <p:nvPr/>
        </p:nvSpPr>
        <p:spPr>
          <a:xfrm>
            <a:off x="2028444" y="319430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993333"/>
          </a:solidFill>
        </p:spPr>
        <p:txBody>
          <a:bodyPr wrap="square" lIns="0" tIns="0" rIns="0" bIns="0" rtlCol="0"/>
          <a:lstStyle/>
          <a:p>
            <a:endParaRPr/>
          </a:p>
        </p:txBody>
      </p:sp>
      <p:sp>
        <p:nvSpPr>
          <p:cNvPr id="80" name="object 80"/>
          <p:cNvSpPr txBox="1"/>
          <p:nvPr/>
        </p:nvSpPr>
        <p:spPr>
          <a:xfrm>
            <a:off x="2156586" y="2362200"/>
            <a:ext cx="2150110" cy="1029969"/>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GDP</a:t>
            </a:r>
            <a:endParaRPr sz="1400">
              <a:latin typeface="Univers for BP"/>
              <a:cs typeface="Univers for BP"/>
            </a:endParaRPr>
          </a:p>
          <a:p>
            <a:pPr marL="12700">
              <a:lnSpc>
                <a:spcPct val="100000"/>
              </a:lnSpc>
              <a:spcBef>
                <a:spcPts val="405"/>
              </a:spcBef>
            </a:pPr>
            <a:r>
              <a:rPr sz="1400" spc="-5" dirty="0">
                <a:latin typeface="Univers for BP"/>
                <a:cs typeface="Univers for BP"/>
              </a:rPr>
              <a:t>Power</a:t>
            </a:r>
            <a:endParaRPr sz="1400">
              <a:latin typeface="Univers for BP"/>
              <a:cs typeface="Univers for BP"/>
            </a:endParaRPr>
          </a:p>
          <a:p>
            <a:pPr marL="12700" marR="5080">
              <a:lnSpc>
                <a:spcPct val="124200"/>
              </a:lnSpc>
            </a:pPr>
            <a:r>
              <a:rPr sz="1400" spc="-5" dirty="0">
                <a:latin typeface="Univers for BP"/>
                <a:cs typeface="Univers for BP"/>
              </a:rPr>
              <a:t>Total primary energy  Primary energy </a:t>
            </a:r>
            <a:r>
              <a:rPr sz="1400" dirty="0">
                <a:latin typeface="Univers for BP"/>
                <a:cs typeface="Univers for BP"/>
              </a:rPr>
              <a:t>ex</a:t>
            </a:r>
            <a:r>
              <a:rPr sz="1400" spc="-50" dirty="0">
                <a:latin typeface="Univers for BP"/>
                <a:cs typeface="Univers for BP"/>
              </a:rPr>
              <a:t> </a:t>
            </a:r>
            <a:r>
              <a:rPr sz="1400" spc="-5" dirty="0">
                <a:latin typeface="Univers for BP"/>
                <a:cs typeface="Univers for BP"/>
              </a:rPr>
              <a:t>power</a:t>
            </a:r>
            <a:endParaRPr sz="1400">
              <a:latin typeface="Univers for BP"/>
              <a:cs typeface="Univers for BP"/>
            </a:endParaRPr>
          </a:p>
        </p:txBody>
      </p:sp>
      <p:sp>
        <p:nvSpPr>
          <p:cNvPr id="81" name="object 8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2" name="object 82"/>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46</a:t>
            </a:fld>
            <a:endParaRP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7487920" cy="361950"/>
          </a:xfrm>
          <a:prstGeom prst="rect">
            <a:avLst/>
          </a:prstGeom>
        </p:spPr>
        <p:txBody>
          <a:bodyPr vert="horz" wrap="square" lIns="0" tIns="0" rIns="0" bIns="0" rtlCol="0">
            <a:spAutoFit/>
          </a:bodyPr>
          <a:lstStyle/>
          <a:p>
            <a:pPr marL="12700">
              <a:lnSpc>
                <a:spcPct val="100000"/>
              </a:lnSpc>
            </a:pPr>
            <a:r>
              <a:rPr spc="-5" dirty="0"/>
              <a:t>…with renewable energy playing an ever increasing</a:t>
            </a:r>
            <a:r>
              <a:rPr spc="204" dirty="0"/>
              <a:t> </a:t>
            </a:r>
            <a:r>
              <a:rPr spc="-5" dirty="0"/>
              <a:t>role</a:t>
            </a:r>
          </a:p>
        </p:txBody>
      </p:sp>
      <p:sp>
        <p:nvSpPr>
          <p:cNvPr id="3" name="object 3"/>
          <p:cNvSpPr txBox="1"/>
          <p:nvPr/>
        </p:nvSpPr>
        <p:spPr>
          <a:xfrm>
            <a:off x="522528" y="1338960"/>
            <a:ext cx="8985250" cy="482600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world continues </a:t>
            </a:r>
            <a:r>
              <a:rPr sz="1800" b="0" dirty="0">
                <a:latin typeface="Univers for BP Light"/>
                <a:cs typeface="Univers for BP Light"/>
              </a:rPr>
              <a:t>to </a:t>
            </a:r>
            <a:r>
              <a:rPr sz="1800" b="0" spc="-5" dirty="0">
                <a:latin typeface="Univers for BP Light"/>
                <a:cs typeface="Univers for BP Light"/>
              </a:rPr>
              <a:t>electrify, </a:t>
            </a:r>
            <a:r>
              <a:rPr sz="1800" b="0" dirty="0">
                <a:latin typeface="Univers for BP Light"/>
                <a:cs typeface="Univers for BP Light"/>
              </a:rPr>
              <a:t>with </a:t>
            </a:r>
            <a:r>
              <a:rPr sz="1800" b="0" spc="-5" dirty="0">
                <a:latin typeface="Univers for BP Light"/>
                <a:cs typeface="Univers for BP Light"/>
              </a:rPr>
              <a:t>electricity consumption growing</a:t>
            </a:r>
            <a:r>
              <a:rPr sz="1800" b="0" spc="165" dirty="0">
                <a:latin typeface="Univers for BP Light"/>
                <a:cs typeface="Univers for BP Light"/>
              </a:rPr>
              <a:t> </a:t>
            </a:r>
            <a:r>
              <a:rPr sz="1800" b="0" spc="-5" dirty="0">
                <a:latin typeface="Univers for BP Light"/>
                <a:cs typeface="Univers for BP Light"/>
              </a:rPr>
              <a:t>strongly.</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almost 70% of </a:t>
            </a:r>
            <a:r>
              <a:rPr sz="1800" b="0" dirty="0">
                <a:latin typeface="Univers for BP Light"/>
                <a:cs typeface="Univers for BP Light"/>
              </a:rPr>
              <a:t>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primary </a:t>
            </a:r>
            <a:r>
              <a:rPr sz="1800" b="0" spc="-10" dirty="0">
                <a:latin typeface="Univers for BP Light"/>
                <a:cs typeface="Univers for BP Light"/>
              </a:rPr>
              <a:t>energy </a:t>
            </a:r>
            <a:r>
              <a:rPr sz="1800" b="0" dirty="0">
                <a:latin typeface="Univers for BP Light"/>
                <a:cs typeface="Univers for BP Light"/>
              </a:rPr>
              <a:t>is </a:t>
            </a:r>
            <a:r>
              <a:rPr sz="1800" b="0" spc="-5" dirty="0">
                <a:latin typeface="Univers for BP Light"/>
                <a:cs typeface="Univers for BP Light"/>
              </a:rPr>
              <a:t>used </a:t>
            </a:r>
            <a:r>
              <a:rPr sz="1800" b="0" dirty="0">
                <a:latin typeface="Univers for BP Light"/>
                <a:cs typeface="Univers for BP Light"/>
              </a:rPr>
              <a:t>for</a:t>
            </a:r>
            <a:r>
              <a:rPr sz="1800" b="0" spc="80" dirty="0">
                <a:latin typeface="Univers for BP Light"/>
                <a:cs typeface="Univers for BP Light"/>
              </a:rPr>
              <a:t> </a:t>
            </a:r>
            <a:r>
              <a:rPr sz="1800" b="0" spc="-5" dirty="0">
                <a:latin typeface="Univers for BP Light"/>
                <a:cs typeface="Univers for BP Light"/>
              </a:rPr>
              <a:t>power</a:t>
            </a:r>
            <a:endParaRPr sz="1800">
              <a:latin typeface="Univers for BP Light"/>
              <a:cs typeface="Univers for BP Light"/>
            </a:endParaRPr>
          </a:p>
          <a:p>
            <a:pPr marL="287020">
              <a:lnSpc>
                <a:spcPct val="100000"/>
              </a:lnSpc>
            </a:pPr>
            <a:r>
              <a:rPr sz="1800" b="0" spc="-5" dirty="0">
                <a:latin typeface="Univers for BP Light"/>
                <a:cs typeface="Univers for BP Light"/>
              </a:rPr>
              <a:t>generation, </a:t>
            </a:r>
            <a:r>
              <a:rPr sz="1800" b="0" dirty="0">
                <a:latin typeface="Univers for BP Light"/>
                <a:cs typeface="Univers for BP Light"/>
              </a:rPr>
              <a:t>with </a:t>
            </a:r>
            <a:r>
              <a:rPr sz="1800" b="0" spc="-5" dirty="0">
                <a:latin typeface="Univers for BP Light"/>
                <a:cs typeface="Univers for BP Light"/>
              </a:rPr>
              <a:t>power demand growing three times more quickly </a:t>
            </a:r>
            <a:r>
              <a:rPr sz="1800" b="0" dirty="0">
                <a:latin typeface="Univers for BP Light"/>
                <a:cs typeface="Univers for BP Light"/>
              </a:rPr>
              <a:t>than </a:t>
            </a:r>
            <a:r>
              <a:rPr sz="1800" b="0" spc="-5" dirty="0">
                <a:latin typeface="Univers for BP Light"/>
                <a:cs typeface="Univers for BP Light"/>
              </a:rPr>
              <a:t>other</a:t>
            </a:r>
            <a:r>
              <a:rPr sz="1800" b="0" spc="150" dirty="0">
                <a:latin typeface="Univers for BP Light"/>
                <a:cs typeface="Univers for BP Light"/>
              </a:rPr>
              <a:t> </a:t>
            </a:r>
            <a:r>
              <a:rPr sz="1800" b="0" spc="-5" dirty="0">
                <a:latin typeface="Univers for BP Light"/>
                <a:cs typeface="Univers for BP Light"/>
              </a:rPr>
              <a:t>energy.</a:t>
            </a:r>
            <a:endParaRPr sz="1800">
              <a:latin typeface="Univers for BP Light"/>
              <a:cs typeface="Univers for BP Light"/>
            </a:endParaRPr>
          </a:p>
          <a:p>
            <a:pPr marL="287020" marR="271145"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But </a:t>
            </a:r>
            <a:r>
              <a:rPr sz="1800" b="0" dirty="0">
                <a:latin typeface="Univers for BP Light"/>
                <a:cs typeface="Univers for BP Light"/>
              </a:rPr>
              <a:t>the </a:t>
            </a:r>
            <a:r>
              <a:rPr sz="1800" b="0" spc="-5" dirty="0">
                <a:latin typeface="Univers for BP Light"/>
                <a:cs typeface="Univers for BP Light"/>
              </a:rPr>
              <a:t>quickening </a:t>
            </a:r>
            <a:r>
              <a:rPr sz="1800" b="0" dirty="0">
                <a:latin typeface="Univers for BP Light"/>
                <a:cs typeface="Univers for BP Light"/>
              </a:rPr>
              <a:t>pace of </a:t>
            </a:r>
            <a:r>
              <a:rPr sz="1800" b="0" spc="-5" dirty="0">
                <a:latin typeface="Univers for BP Light"/>
                <a:cs typeface="Univers for BP Light"/>
              </a:rPr>
              <a:t>efficiency gains </a:t>
            </a:r>
            <a:r>
              <a:rPr sz="1800" b="0" dirty="0">
                <a:latin typeface="Univers for BP Light"/>
                <a:cs typeface="Univers for BP Light"/>
              </a:rPr>
              <a:t>in the </a:t>
            </a:r>
            <a:r>
              <a:rPr sz="1800" b="0" spc="-5" dirty="0">
                <a:latin typeface="Univers for BP Light"/>
                <a:cs typeface="Univers for BP Light"/>
              </a:rPr>
              <a:t>final </a:t>
            </a:r>
            <a:r>
              <a:rPr sz="1800" b="0" dirty="0">
                <a:latin typeface="Univers for BP Light"/>
                <a:cs typeface="Univers for BP Light"/>
              </a:rPr>
              <a:t>use of </a:t>
            </a:r>
            <a:r>
              <a:rPr sz="1800" b="0" spc="-5" dirty="0">
                <a:latin typeface="Univers for BP Light"/>
                <a:cs typeface="Univers for BP Light"/>
              </a:rPr>
              <a:t>electricity means </a:t>
            </a:r>
            <a:r>
              <a:rPr sz="1800" b="0" dirty="0">
                <a:latin typeface="Univers for BP Light"/>
                <a:cs typeface="Univers for BP Light"/>
              </a:rPr>
              <a:t>that  the </a:t>
            </a:r>
            <a:r>
              <a:rPr sz="1800" b="0" spc="-5" dirty="0">
                <a:latin typeface="Univers for BP Light"/>
                <a:cs typeface="Univers for BP Light"/>
              </a:rPr>
              <a:t>relationship between economic growth </a:t>
            </a:r>
            <a:r>
              <a:rPr sz="1800" b="0" dirty="0">
                <a:latin typeface="Univers for BP Light"/>
                <a:cs typeface="Univers for BP Light"/>
              </a:rPr>
              <a:t>and </a:t>
            </a:r>
            <a:r>
              <a:rPr sz="1800" b="0" spc="-5" dirty="0">
                <a:latin typeface="Univers for BP Light"/>
                <a:cs typeface="Univers for BP Light"/>
              </a:rPr>
              <a:t>electricity consumption weakens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with </a:t>
            </a:r>
            <a:r>
              <a:rPr sz="1800" b="0" spc="-5" dirty="0">
                <a:latin typeface="Univers for BP Light"/>
                <a:cs typeface="Univers for BP Light"/>
              </a:rPr>
              <a:t>this weakening particularly pronounced </a:t>
            </a:r>
            <a:r>
              <a:rPr sz="1800" b="0" dirty="0">
                <a:latin typeface="Univers for BP Light"/>
                <a:cs typeface="Univers for BP Light"/>
              </a:rPr>
              <a:t>in the</a:t>
            </a:r>
            <a:r>
              <a:rPr sz="1800" b="0" spc="120" dirty="0">
                <a:latin typeface="Univers for BP Light"/>
                <a:cs typeface="Univers for BP Light"/>
              </a:rPr>
              <a:t> </a:t>
            </a:r>
            <a:r>
              <a:rPr sz="1800" b="0" dirty="0">
                <a:latin typeface="Univers for BP Light"/>
                <a:cs typeface="Univers for BP Light"/>
              </a:rPr>
              <a:t>OECD.</a:t>
            </a:r>
            <a:endParaRPr sz="1800">
              <a:latin typeface="Univers for BP Light"/>
              <a:cs typeface="Univers for BP Light"/>
            </a:endParaRPr>
          </a:p>
          <a:p>
            <a:pPr marL="287020" marR="208279"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mix </a:t>
            </a:r>
            <a:r>
              <a:rPr sz="1800" b="0" dirty="0">
                <a:latin typeface="Univers for BP Light"/>
                <a:cs typeface="Univers for BP Light"/>
              </a:rPr>
              <a:t>of </a:t>
            </a:r>
            <a:r>
              <a:rPr sz="1800" b="0" spc="-5" dirty="0">
                <a:latin typeface="Univers for BP Light"/>
                <a:cs typeface="Univers for BP Light"/>
              </a:rPr>
              <a:t>fuels used </a:t>
            </a:r>
            <a:r>
              <a:rPr sz="1800" b="0" dirty="0">
                <a:latin typeface="Univers for BP Light"/>
                <a:cs typeface="Univers for BP Light"/>
              </a:rPr>
              <a:t>in </a:t>
            </a:r>
            <a:r>
              <a:rPr sz="1800" b="0" spc="-5" dirty="0">
                <a:latin typeface="Univers for BP Light"/>
                <a:cs typeface="Univers for BP Light"/>
              </a:rPr>
              <a:t>power generation </a:t>
            </a:r>
            <a:r>
              <a:rPr sz="1800" b="0" dirty="0">
                <a:latin typeface="Univers for BP Light"/>
                <a:cs typeface="Univers for BP Light"/>
              </a:rPr>
              <a:t>is set to </a:t>
            </a:r>
            <a:r>
              <a:rPr sz="1800" b="0" spc="-5" dirty="0">
                <a:latin typeface="Univers for BP Light"/>
                <a:cs typeface="Univers for BP Light"/>
              </a:rPr>
              <a:t>shift materially, </a:t>
            </a:r>
            <a:r>
              <a:rPr sz="1800" b="0" dirty="0">
                <a:latin typeface="Univers for BP Light"/>
                <a:cs typeface="Univers for BP Light"/>
              </a:rPr>
              <a:t>with </a:t>
            </a:r>
            <a:r>
              <a:rPr sz="1800" b="0" spc="-5" dirty="0">
                <a:latin typeface="Univers for BP Light"/>
                <a:cs typeface="Univers for BP Light"/>
              </a:rPr>
              <a:t>renewable  energy continuing </a:t>
            </a:r>
            <a:r>
              <a:rPr sz="1800" b="0" dirty="0">
                <a:latin typeface="Univers for BP Light"/>
                <a:cs typeface="Univers for BP Light"/>
              </a:rPr>
              <a:t>to </a:t>
            </a:r>
            <a:r>
              <a:rPr sz="1800" b="0" spc="-5" dirty="0">
                <a:latin typeface="Univers for BP Light"/>
                <a:cs typeface="Univers for BP Light"/>
              </a:rPr>
              <a:t>gain </a:t>
            </a:r>
            <a:r>
              <a:rPr sz="1800" b="0" dirty="0">
                <a:latin typeface="Univers for BP Light"/>
                <a:cs typeface="Univers for BP Light"/>
              </a:rPr>
              <a:t>in </a:t>
            </a:r>
            <a:r>
              <a:rPr sz="1800" b="0" spc="-5" dirty="0">
                <a:latin typeface="Univers for BP Light"/>
                <a:cs typeface="Univers for BP Light"/>
              </a:rPr>
              <a:t>importance. </a:t>
            </a:r>
            <a:r>
              <a:rPr sz="1800" b="0" dirty="0">
                <a:latin typeface="Univers for BP Light"/>
                <a:cs typeface="Univers for BP Light"/>
              </a:rPr>
              <a:t>In the ET </a:t>
            </a:r>
            <a:r>
              <a:rPr sz="1800" b="0" spc="-5" dirty="0">
                <a:latin typeface="Univers for BP Light"/>
                <a:cs typeface="Univers for BP Light"/>
              </a:rPr>
              <a:t>scenario, renewables account </a:t>
            </a:r>
            <a:r>
              <a:rPr sz="1800" b="0" dirty="0">
                <a:latin typeface="Univers for BP Light"/>
                <a:cs typeface="Univers for BP Light"/>
              </a:rPr>
              <a:t>for  </a:t>
            </a:r>
            <a:r>
              <a:rPr sz="1800" b="0" spc="-5" dirty="0">
                <a:latin typeface="Univers for BP Light"/>
                <a:cs typeface="Univers for BP Light"/>
              </a:rPr>
              <a:t>around half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power </a:t>
            </a:r>
            <a:r>
              <a:rPr sz="1800" b="0" dirty="0">
                <a:latin typeface="Univers for BP Light"/>
                <a:cs typeface="Univers for BP Light"/>
              </a:rPr>
              <a:t>and </a:t>
            </a:r>
            <a:r>
              <a:rPr sz="1800" b="0" spc="-5" dirty="0">
                <a:latin typeface="Univers for BP Light"/>
                <a:cs typeface="Univers for BP Light"/>
              </a:rPr>
              <a:t>their </a:t>
            </a:r>
            <a:r>
              <a:rPr sz="1800" b="0" dirty="0">
                <a:latin typeface="Univers for BP Light"/>
                <a:cs typeface="Univers for BP Light"/>
              </a:rPr>
              <a:t>share of total </a:t>
            </a:r>
            <a:r>
              <a:rPr sz="1800" b="0" spc="-5" dirty="0">
                <a:latin typeface="Univers for BP Light"/>
                <a:cs typeface="Univers for BP Light"/>
              </a:rPr>
              <a:t>power generation  increases </a:t>
            </a:r>
            <a:r>
              <a:rPr sz="1800" b="0" dirty="0">
                <a:latin typeface="Univers for BP Light"/>
                <a:cs typeface="Univers for BP Light"/>
              </a:rPr>
              <a:t>from 7% </a:t>
            </a:r>
            <a:r>
              <a:rPr sz="1800" b="0" spc="-5" dirty="0">
                <a:latin typeface="Univers for BP Light"/>
                <a:cs typeface="Univers for BP Light"/>
              </a:rPr>
              <a:t>today </a:t>
            </a:r>
            <a:r>
              <a:rPr sz="1800" b="0" dirty="0">
                <a:latin typeface="Univers for BP Light"/>
                <a:cs typeface="Univers for BP Light"/>
              </a:rPr>
              <a:t>to </a:t>
            </a:r>
            <a:r>
              <a:rPr sz="1800" b="0" spc="-5" dirty="0">
                <a:latin typeface="Univers for BP Light"/>
                <a:cs typeface="Univers for BP Light"/>
              </a:rPr>
              <a:t>around </a:t>
            </a:r>
            <a:r>
              <a:rPr sz="1800" b="0" dirty="0">
                <a:latin typeface="Univers for BP Light"/>
                <a:cs typeface="Univers for BP Light"/>
              </a:rPr>
              <a:t>a </a:t>
            </a:r>
            <a:r>
              <a:rPr sz="1800" b="0" spc="-5" dirty="0">
                <a:latin typeface="Univers for BP Light"/>
                <a:cs typeface="Univers for BP Light"/>
              </a:rPr>
              <a:t>quarter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(pp</a:t>
            </a:r>
            <a:r>
              <a:rPr sz="1800" b="0" spc="50" dirty="0">
                <a:latin typeface="Univers for BP Light"/>
                <a:cs typeface="Univers for BP Light"/>
              </a:rPr>
              <a:t> </a:t>
            </a:r>
            <a:r>
              <a:rPr sz="1800" b="0" spc="-5" dirty="0">
                <a:latin typeface="Univers for BP Light"/>
                <a:cs typeface="Univers for BP Light"/>
              </a:rPr>
              <a:t>94-95).</a:t>
            </a:r>
            <a:endParaRPr sz="1800">
              <a:latin typeface="Univers for BP Light"/>
              <a:cs typeface="Univers for BP Light"/>
            </a:endParaRPr>
          </a:p>
          <a:p>
            <a:pPr marL="287020" marR="29209" indent="-274320">
              <a:lnSpc>
                <a:spcPct val="100000"/>
              </a:lnSpc>
              <a:spcBef>
                <a:spcPts val="1080"/>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main loser </a:t>
            </a:r>
            <a:r>
              <a:rPr sz="1800" b="0" dirty="0">
                <a:latin typeface="Univers for BP Light"/>
                <a:cs typeface="Univers for BP Light"/>
              </a:rPr>
              <a:t>is </a:t>
            </a:r>
            <a:r>
              <a:rPr sz="1800" b="0" spc="-5" dirty="0">
                <a:latin typeface="Univers for BP Light"/>
                <a:cs typeface="Univers for BP Light"/>
              </a:rPr>
              <a:t>coal, which accounts </a:t>
            </a:r>
            <a:r>
              <a:rPr sz="1800" b="0" dirty="0">
                <a:latin typeface="Univers for BP Light"/>
                <a:cs typeface="Univers for BP Light"/>
              </a:rPr>
              <a:t>for </a:t>
            </a:r>
            <a:r>
              <a:rPr sz="1800" b="0" spc="-5" dirty="0">
                <a:latin typeface="Univers for BP Light"/>
                <a:cs typeface="Univers for BP Light"/>
              </a:rPr>
              <a:t>just 13% of </a:t>
            </a:r>
            <a:r>
              <a:rPr sz="1800" b="0" dirty="0">
                <a:latin typeface="Univers for BP Light"/>
                <a:cs typeface="Univers for BP Light"/>
              </a:rPr>
              <a:t>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power over the  Outlook compared </a:t>
            </a:r>
            <a:r>
              <a:rPr sz="1800" b="0" dirty="0">
                <a:latin typeface="Univers for BP Light"/>
                <a:cs typeface="Univers for BP Light"/>
              </a:rPr>
              <a:t>with </a:t>
            </a:r>
            <a:r>
              <a:rPr sz="1800" b="0" spc="-5" dirty="0">
                <a:latin typeface="Univers for BP Light"/>
                <a:cs typeface="Univers for BP Light"/>
              </a:rPr>
              <a:t>more </a:t>
            </a:r>
            <a:r>
              <a:rPr sz="1800" b="0" dirty="0">
                <a:latin typeface="Univers for BP Light"/>
                <a:cs typeface="Univers for BP Light"/>
              </a:rPr>
              <a:t>than </a:t>
            </a:r>
            <a:r>
              <a:rPr sz="1800" b="0" spc="-5" dirty="0">
                <a:latin typeface="Univers for BP Light"/>
                <a:cs typeface="Univers for BP Light"/>
              </a:rPr>
              <a:t>40% over </a:t>
            </a:r>
            <a:r>
              <a:rPr sz="1800" b="0" dirty="0">
                <a:latin typeface="Univers for BP Light"/>
                <a:cs typeface="Univers for BP Light"/>
              </a:rPr>
              <a:t>the </a:t>
            </a:r>
            <a:r>
              <a:rPr sz="1800" b="0" spc="-5" dirty="0">
                <a:latin typeface="Univers for BP Light"/>
                <a:cs typeface="Univers for BP Light"/>
              </a:rPr>
              <a:t>previous </a:t>
            </a:r>
            <a:r>
              <a:rPr sz="1800" b="0" dirty="0">
                <a:latin typeface="Univers for BP Light"/>
                <a:cs typeface="Univers for BP Light"/>
              </a:rPr>
              <a:t>25 years. Even so, coal  </a:t>
            </a:r>
            <a:r>
              <a:rPr sz="1800" b="0" spc="-5" dirty="0">
                <a:latin typeface="Univers for BP Light"/>
                <a:cs typeface="Univers for BP Light"/>
              </a:rPr>
              <a:t>remains </a:t>
            </a:r>
            <a:r>
              <a:rPr sz="1800" b="0" dirty="0">
                <a:latin typeface="Univers for BP Light"/>
                <a:cs typeface="Univers for BP Light"/>
              </a:rPr>
              <a:t>the </a:t>
            </a:r>
            <a:r>
              <a:rPr sz="1800" b="0" spc="-5" dirty="0">
                <a:latin typeface="Univers for BP Light"/>
                <a:cs typeface="Univers for BP Light"/>
              </a:rPr>
              <a:t>largest source </a:t>
            </a:r>
            <a:r>
              <a:rPr sz="1800" b="0" dirty="0">
                <a:latin typeface="Univers for BP Light"/>
                <a:cs typeface="Univers for BP Light"/>
              </a:rPr>
              <a:t>of </a:t>
            </a:r>
            <a:r>
              <a:rPr sz="1800" b="0" spc="-5" dirty="0">
                <a:latin typeface="Univers for BP Light"/>
                <a:cs typeface="Univers for BP Light"/>
              </a:rPr>
              <a:t>energy </a:t>
            </a:r>
            <a:r>
              <a:rPr sz="1800" b="0" dirty="0">
                <a:latin typeface="Univers for BP Light"/>
                <a:cs typeface="Univers for BP Light"/>
              </a:rPr>
              <a:t>for </a:t>
            </a:r>
            <a:r>
              <a:rPr sz="1800" b="0" spc="-5" dirty="0">
                <a:latin typeface="Univers for BP Light"/>
                <a:cs typeface="Univers for BP Light"/>
              </a:rPr>
              <a:t>power </a:t>
            </a:r>
            <a:r>
              <a:rPr sz="1800" b="0" dirty="0">
                <a:latin typeface="Univers for BP Light"/>
                <a:cs typeface="Univers for BP Light"/>
              </a:rPr>
              <a:t>in </a:t>
            </a:r>
            <a:r>
              <a:rPr sz="1800" b="0" spc="-5" dirty="0">
                <a:latin typeface="Univers for BP Light"/>
                <a:cs typeface="Univers for BP Light"/>
              </a:rPr>
              <a:t>2040, </a:t>
            </a:r>
            <a:r>
              <a:rPr sz="1800" b="0" dirty="0">
                <a:latin typeface="Univers for BP Light"/>
                <a:cs typeface="Univers for BP Light"/>
              </a:rPr>
              <a:t>with a share of </a:t>
            </a:r>
            <a:r>
              <a:rPr sz="1800" b="0" spc="-5" dirty="0">
                <a:latin typeface="Univers for BP Light"/>
                <a:cs typeface="Univers for BP Light"/>
              </a:rPr>
              <a:t>almost</a:t>
            </a:r>
            <a:r>
              <a:rPr sz="1800" b="0" spc="80" dirty="0">
                <a:latin typeface="Univers for BP Light"/>
                <a:cs typeface="Univers for BP Light"/>
              </a:rPr>
              <a:t> </a:t>
            </a:r>
            <a:r>
              <a:rPr sz="1800" b="0" spc="-5" dirty="0">
                <a:latin typeface="Univers for BP Light"/>
                <a:cs typeface="Univers for BP Light"/>
              </a:rPr>
              <a:t>30%.</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share of </a:t>
            </a:r>
            <a:r>
              <a:rPr sz="1800" b="0" spc="-5" dirty="0">
                <a:latin typeface="Univers for BP Light"/>
                <a:cs typeface="Univers for BP Light"/>
              </a:rPr>
              <a:t>natural </a:t>
            </a:r>
            <a:r>
              <a:rPr sz="1800" b="0" dirty="0">
                <a:latin typeface="Univers for BP Light"/>
                <a:cs typeface="Univers for BP Light"/>
              </a:rPr>
              <a:t>gas 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be relatively </a:t>
            </a:r>
            <a:r>
              <a:rPr sz="1800" b="0" dirty="0">
                <a:latin typeface="Univers for BP Light"/>
                <a:cs typeface="Univers for BP Light"/>
              </a:rPr>
              <a:t>flat at a </a:t>
            </a:r>
            <a:r>
              <a:rPr sz="1800" b="0" spc="-5" dirty="0">
                <a:latin typeface="Univers for BP Light"/>
                <a:cs typeface="Univers for BP Light"/>
              </a:rPr>
              <a:t>little over 20% during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after </a:t>
            </a:r>
            <a:r>
              <a:rPr sz="1800" b="0" spc="-5" dirty="0">
                <a:latin typeface="Univers for BP Light"/>
                <a:cs typeface="Univers for BP Light"/>
              </a:rPr>
              <a:t>rising gradually over </a:t>
            </a:r>
            <a:r>
              <a:rPr sz="1800" b="0" dirty="0">
                <a:latin typeface="Univers for BP Light"/>
                <a:cs typeface="Univers for BP Light"/>
              </a:rPr>
              <a:t>much of the past 25</a:t>
            </a:r>
            <a:r>
              <a:rPr sz="1800" b="0" spc="15"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p:txBody>
      </p:sp>
      <p:sp>
        <p:nvSpPr>
          <p:cNvPr id="4" name="object 4"/>
          <p:cNvSpPr/>
          <p:nvPr/>
        </p:nvSpPr>
        <p:spPr>
          <a:xfrm>
            <a:off x="522731" y="120395"/>
            <a:ext cx="1344295" cy="251460"/>
          </a:xfrm>
          <a:custGeom>
            <a:avLst/>
            <a:gdLst/>
            <a:ahLst/>
            <a:cxnLst/>
            <a:rect l="l" t="t" r="r" b="b"/>
            <a:pathLst>
              <a:path w="1344295" h="251460">
                <a:moveTo>
                  <a:pt x="1302258"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59"/>
                </a:lnTo>
                <a:lnTo>
                  <a:pt x="1302258" y="251459"/>
                </a:lnTo>
                <a:lnTo>
                  <a:pt x="1318557" y="248161"/>
                </a:lnTo>
                <a:lnTo>
                  <a:pt x="1331880" y="239172"/>
                </a:lnTo>
                <a:lnTo>
                  <a:pt x="1340869" y="225849"/>
                </a:lnTo>
                <a:lnTo>
                  <a:pt x="1344168" y="209550"/>
                </a:lnTo>
                <a:lnTo>
                  <a:pt x="1344168" y="41909"/>
                </a:lnTo>
                <a:lnTo>
                  <a:pt x="1340869" y="25610"/>
                </a:lnTo>
                <a:lnTo>
                  <a:pt x="1331880" y="12287"/>
                </a:lnTo>
                <a:lnTo>
                  <a:pt x="1318557" y="3298"/>
                </a:lnTo>
                <a:lnTo>
                  <a:pt x="1302258" y="0"/>
                </a:lnTo>
                <a:close/>
              </a:path>
            </a:pathLst>
          </a:custGeom>
          <a:solidFill>
            <a:srgbClr val="CFE0A2"/>
          </a:solidFill>
        </p:spPr>
        <p:txBody>
          <a:bodyPr wrap="square" lIns="0" tIns="0" rIns="0" bIns="0" rtlCol="0"/>
          <a:lstStyle/>
          <a:p>
            <a:endParaRPr/>
          </a:p>
        </p:txBody>
      </p:sp>
      <p:sp>
        <p:nvSpPr>
          <p:cNvPr id="5" name="object 5"/>
          <p:cNvSpPr txBox="1"/>
          <p:nvPr/>
        </p:nvSpPr>
        <p:spPr>
          <a:xfrm>
            <a:off x="613968" y="141223"/>
            <a:ext cx="110871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105" dirty="0">
                <a:latin typeface="Univers for BP"/>
                <a:cs typeface="Univers for BP"/>
              </a:rPr>
              <a:t> </a:t>
            </a:r>
            <a:r>
              <a:rPr sz="1250" i="1" spc="-35" dirty="0">
                <a:latin typeface="Univers for BP"/>
                <a:cs typeface="Univers for BP"/>
              </a:rPr>
              <a:t>Power</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18871" y="554863"/>
            <a:ext cx="8404225" cy="361950"/>
          </a:xfrm>
          <a:prstGeom prst="rect">
            <a:avLst/>
          </a:prstGeom>
        </p:spPr>
        <p:txBody>
          <a:bodyPr vert="horz" wrap="square" lIns="0" tIns="0" rIns="0" bIns="0" rtlCol="0">
            <a:spAutoFit/>
          </a:bodyPr>
          <a:lstStyle/>
          <a:p>
            <a:pPr marL="12700">
              <a:lnSpc>
                <a:spcPct val="100000"/>
              </a:lnSpc>
            </a:pPr>
            <a:r>
              <a:rPr spc="-5" dirty="0"/>
              <a:t>The increasing share of renewables is led by China and</a:t>
            </a:r>
            <a:r>
              <a:rPr spc="229" dirty="0"/>
              <a:t> </a:t>
            </a:r>
            <a:r>
              <a:rPr spc="-5" dirty="0"/>
              <a:t>OECD...</a:t>
            </a:r>
          </a:p>
        </p:txBody>
      </p:sp>
      <p:sp>
        <p:nvSpPr>
          <p:cNvPr id="3" name="object 3"/>
          <p:cNvSpPr txBox="1"/>
          <p:nvPr/>
        </p:nvSpPr>
        <p:spPr>
          <a:xfrm>
            <a:off x="602691" y="1179829"/>
            <a:ext cx="4314825" cy="299085"/>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Growth of </a:t>
            </a:r>
            <a:r>
              <a:rPr sz="1800" spc="-5" dirty="0">
                <a:latin typeface="Univers for BP"/>
                <a:cs typeface="Univers for BP"/>
              </a:rPr>
              <a:t>power generation,</a:t>
            </a:r>
            <a:r>
              <a:rPr sz="1800" spc="-25" dirty="0">
                <a:latin typeface="Univers for BP"/>
                <a:cs typeface="Univers for BP"/>
              </a:rPr>
              <a:t> </a:t>
            </a:r>
            <a:r>
              <a:rPr sz="1800" spc="-10" dirty="0">
                <a:latin typeface="Univers for BP"/>
                <a:cs typeface="Univers for BP"/>
              </a:rPr>
              <a:t>2016-2040</a:t>
            </a:r>
            <a:endParaRPr sz="1800">
              <a:latin typeface="Univers for BP"/>
              <a:cs typeface="Univers for BP"/>
            </a:endParaRPr>
          </a:p>
        </p:txBody>
      </p:sp>
      <p:sp>
        <p:nvSpPr>
          <p:cNvPr id="4" name="object 4"/>
          <p:cNvSpPr/>
          <p:nvPr/>
        </p:nvSpPr>
        <p:spPr>
          <a:xfrm>
            <a:off x="1066800" y="4660391"/>
            <a:ext cx="584200" cy="47625"/>
          </a:xfrm>
          <a:custGeom>
            <a:avLst/>
            <a:gdLst/>
            <a:ahLst/>
            <a:cxnLst/>
            <a:rect l="l" t="t" r="r" b="b"/>
            <a:pathLst>
              <a:path w="584200" h="47625">
                <a:moveTo>
                  <a:pt x="0" y="47244"/>
                </a:moveTo>
                <a:lnTo>
                  <a:pt x="583692" y="47244"/>
                </a:lnTo>
                <a:lnTo>
                  <a:pt x="583692" y="0"/>
                </a:lnTo>
                <a:lnTo>
                  <a:pt x="0" y="0"/>
                </a:lnTo>
                <a:lnTo>
                  <a:pt x="0" y="47244"/>
                </a:lnTo>
                <a:close/>
              </a:path>
            </a:pathLst>
          </a:custGeom>
          <a:solidFill>
            <a:srgbClr val="99CC00"/>
          </a:solidFill>
        </p:spPr>
        <p:txBody>
          <a:bodyPr wrap="square" lIns="0" tIns="0" rIns="0" bIns="0" rtlCol="0"/>
          <a:lstStyle/>
          <a:p>
            <a:endParaRPr/>
          </a:p>
        </p:txBody>
      </p:sp>
      <p:sp>
        <p:nvSpPr>
          <p:cNvPr id="5" name="object 5"/>
          <p:cNvSpPr/>
          <p:nvPr/>
        </p:nvSpPr>
        <p:spPr>
          <a:xfrm>
            <a:off x="2060448" y="4661915"/>
            <a:ext cx="584200" cy="0"/>
          </a:xfrm>
          <a:custGeom>
            <a:avLst/>
            <a:gdLst/>
            <a:ahLst/>
            <a:cxnLst/>
            <a:rect l="l" t="t" r="r" b="b"/>
            <a:pathLst>
              <a:path w="584200">
                <a:moveTo>
                  <a:pt x="0" y="0"/>
                </a:moveTo>
                <a:lnTo>
                  <a:pt x="583691" y="0"/>
                </a:lnTo>
              </a:path>
            </a:pathLst>
          </a:custGeom>
          <a:ln w="3175">
            <a:solidFill>
              <a:srgbClr val="99CC00"/>
            </a:solidFill>
          </a:ln>
        </p:spPr>
        <p:txBody>
          <a:bodyPr wrap="square" lIns="0" tIns="0" rIns="0" bIns="0" rtlCol="0"/>
          <a:lstStyle/>
          <a:p>
            <a:endParaRPr/>
          </a:p>
        </p:txBody>
      </p:sp>
      <p:sp>
        <p:nvSpPr>
          <p:cNvPr id="6" name="object 6"/>
          <p:cNvSpPr/>
          <p:nvPr/>
        </p:nvSpPr>
        <p:spPr>
          <a:xfrm>
            <a:off x="3052572" y="4660391"/>
            <a:ext cx="585470" cy="15240"/>
          </a:xfrm>
          <a:custGeom>
            <a:avLst/>
            <a:gdLst/>
            <a:ahLst/>
            <a:cxnLst/>
            <a:rect l="l" t="t" r="r" b="b"/>
            <a:pathLst>
              <a:path w="585470" h="15239">
                <a:moveTo>
                  <a:pt x="0" y="15239"/>
                </a:moveTo>
                <a:lnTo>
                  <a:pt x="585215" y="15239"/>
                </a:lnTo>
                <a:lnTo>
                  <a:pt x="585215" y="0"/>
                </a:lnTo>
                <a:lnTo>
                  <a:pt x="0" y="0"/>
                </a:lnTo>
                <a:lnTo>
                  <a:pt x="0" y="15239"/>
                </a:lnTo>
                <a:close/>
              </a:path>
            </a:pathLst>
          </a:custGeom>
          <a:solidFill>
            <a:srgbClr val="99CC00"/>
          </a:solidFill>
        </p:spPr>
        <p:txBody>
          <a:bodyPr wrap="square" lIns="0" tIns="0" rIns="0" bIns="0" rtlCol="0"/>
          <a:lstStyle/>
          <a:p>
            <a:endParaRPr/>
          </a:p>
        </p:txBody>
      </p:sp>
      <p:sp>
        <p:nvSpPr>
          <p:cNvPr id="7" name="object 7"/>
          <p:cNvSpPr/>
          <p:nvPr/>
        </p:nvSpPr>
        <p:spPr>
          <a:xfrm>
            <a:off x="4046220" y="4660391"/>
            <a:ext cx="584200" cy="86995"/>
          </a:xfrm>
          <a:custGeom>
            <a:avLst/>
            <a:gdLst/>
            <a:ahLst/>
            <a:cxnLst/>
            <a:rect l="l" t="t" r="r" b="b"/>
            <a:pathLst>
              <a:path w="584200" h="86995">
                <a:moveTo>
                  <a:pt x="583691" y="0"/>
                </a:moveTo>
                <a:lnTo>
                  <a:pt x="0" y="0"/>
                </a:lnTo>
                <a:lnTo>
                  <a:pt x="0" y="86867"/>
                </a:lnTo>
                <a:lnTo>
                  <a:pt x="583691" y="86867"/>
                </a:lnTo>
                <a:lnTo>
                  <a:pt x="583691" y="0"/>
                </a:lnTo>
                <a:close/>
              </a:path>
            </a:pathLst>
          </a:custGeom>
          <a:solidFill>
            <a:srgbClr val="99CC00"/>
          </a:solidFill>
        </p:spPr>
        <p:txBody>
          <a:bodyPr wrap="square" lIns="0" tIns="0" rIns="0" bIns="0" rtlCol="0"/>
          <a:lstStyle/>
          <a:p>
            <a:endParaRPr/>
          </a:p>
        </p:txBody>
      </p:sp>
      <p:sp>
        <p:nvSpPr>
          <p:cNvPr id="8" name="object 8"/>
          <p:cNvSpPr/>
          <p:nvPr/>
        </p:nvSpPr>
        <p:spPr>
          <a:xfrm>
            <a:off x="1066800" y="4660391"/>
            <a:ext cx="584200" cy="47625"/>
          </a:xfrm>
          <a:custGeom>
            <a:avLst/>
            <a:gdLst/>
            <a:ahLst/>
            <a:cxnLst/>
            <a:rect l="l" t="t" r="r" b="b"/>
            <a:pathLst>
              <a:path w="584200" h="47625">
                <a:moveTo>
                  <a:pt x="0" y="47243"/>
                </a:moveTo>
                <a:lnTo>
                  <a:pt x="583692" y="47243"/>
                </a:lnTo>
                <a:lnTo>
                  <a:pt x="583692" y="0"/>
                </a:lnTo>
                <a:lnTo>
                  <a:pt x="0" y="0"/>
                </a:lnTo>
                <a:lnTo>
                  <a:pt x="0" y="47243"/>
                </a:lnTo>
                <a:close/>
              </a:path>
            </a:pathLst>
          </a:custGeom>
          <a:ln w="9143">
            <a:solidFill>
              <a:srgbClr val="BEBEBE"/>
            </a:solidFill>
          </a:ln>
        </p:spPr>
        <p:txBody>
          <a:bodyPr wrap="square" lIns="0" tIns="0" rIns="0" bIns="0" rtlCol="0"/>
          <a:lstStyle/>
          <a:p>
            <a:endParaRPr/>
          </a:p>
        </p:txBody>
      </p:sp>
      <p:sp>
        <p:nvSpPr>
          <p:cNvPr id="9" name="object 9"/>
          <p:cNvSpPr/>
          <p:nvPr/>
        </p:nvSpPr>
        <p:spPr>
          <a:xfrm>
            <a:off x="2055876" y="4655820"/>
            <a:ext cx="593090" cy="12700"/>
          </a:xfrm>
          <a:custGeom>
            <a:avLst/>
            <a:gdLst/>
            <a:ahLst/>
            <a:cxnLst/>
            <a:rect l="l" t="t" r="r" b="b"/>
            <a:pathLst>
              <a:path w="593089" h="12700">
                <a:moveTo>
                  <a:pt x="0" y="12192"/>
                </a:moveTo>
                <a:lnTo>
                  <a:pt x="592836" y="12192"/>
                </a:lnTo>
                <a:lnTo>
                  <a:pt x="592836" y="0"/>
                </a:lnTo>
                <a:lnTo>
                  <a:pt x="0" y="0"/>
                </a:lnTo>
                <a:lnTo>
                  <a:pt x="0" y="12192"/>
                </a:lnTo>
                <a:close/>
              </a:path>
            </a:pathLst>
          </a:custGeom>
          <a:solidFill>
            <a:srgbClr val="BEBEBE"/>
          </a:solidFill>
        </p:spPr>
        <p:txBody>
          <a:bodyPr wrap="square" lIns="0" tIns="0" rIns="0" bIns="0" rtlCol="0"/>
          <a:lstStyle/>
          <a:p>
            <a:endParaRPr/>
          </a:p>
        </p:txBody>
      </p:sp>
      <p:sp>
        <p:nvSpPr>
          <p:cNvPr id="10" name="object 10"/>
          <p:cNvSpPr/>
          <p:nvPr/>
        </p:nvSpPr>
        <p:spPr>
          <a:xfrm>
            <a:off x="3048000" y="4655820"/>
            <a:ext cx="594360" cy="24765"/>
          </a:xfrm>
          <a:custGeom>
            <a:avLst/>
            <a:gdLst/>
            <a:ahLst/>
            <a:cxnLst/>
            <a:rect l="l" t="t" r="r" b="b"/>
            <a:pathLst>
              <a:path w="594360" h="24764">
                <a:moveTo>
                  <a:pt x="0" y="24383"/>
                </a:moveTo>
                <a:lnTo>
                  <a:pt x="594360" y="24383"/>
                </a:lnTo>
                <a:lnTo>
                  <a:pt x="594360" y="0"/>
                </a:lnTo>
                <a:lnTo>
                  <a:pt x="0" y="0"/>
                </a:lnTo>
                <a:lnTo>
                  <a:pt x="0" y="24383"/>
                </a:lnTo>
                <a:close/>
              </a:path>
            </a:pathLst>
          </a:custGeom>
          <a:solidFill>
            <a:srgbClr val="BEBEBE"/>
          </a:solidFill>
        </p:spPr>
        <p:txBody>
          <a:bodyPr wrap="square" lIns="0" tIns="0" rIns="0" bIns="0" rtlCol="0"/>
          <a:lstStyle/>
          <a:p>
            <a:endParaRPr/>
          </a:p>
        </p:txBody>
      </p:sp>
      <p:sp>
        <p:nvSpPr>
          <p:cNvPr id="11" name="object 11"/>
          <p:cNvSpPr/>
          <p:nvPr/>
        </p:nvSpPr>
        <p:spPr>
          <a:xfrm>
            <a:off x="4046220" y="4660391"/>
            <a:ext cx="584200" cy="86995"/>
          </a:xfrm>
          <a:custGeom>
            <a:avLst/>
            <a:gdLst/>
            <a:ahLst/>
            <a:cxnLst/>
            <a:rect l="l" t="t" r="r" b="b"/>
            <a:pathLst>
              <a:path w="584200" h="86995">
                <a:moveTo>
                  <a:pt x="0" y="86867"/>
                </a:moveTo>
                <a:lnTo>
                  <a:pt x="583691" y="86867"/>
                </a:lnTo>
                <a:lnTo>
                  <a:pt x="583691" y="0"/>
                </a:lnTo>
                <a:lnTo>
                  <a:pt x="0" y="0"/>
                </a:lnTo>
                <a:lnTo>
                  <a:pt x="0" y="86867"/>
                </a:lnTo>
                <a:close/>
              </a:path>
            </a:pathLst>
          </a:custGeom>
          <a:ln w="9143">
            <a:solidFill>
              <a:srgbClr val="BEBEBE"/>
            </a:solidFill>
          </a:ln>
        </p:spPr>
        <p:txBody>
          <a:bodyPr wrap="square" lIns="0" tIns="0" rIns="0" bIns="0" rtlCol="0"/>
          <a:lstStyle/>
          <a:p>
            <a:endParaRPr/>
          </a:p>
        </p:txBody>
      </p:sp>
      <p:sp>
        <p:nvSpPr>
          <p:cNvPr id="12" name="object 12"/>
          <p:cNvSpPr/>
          <p:nvPr/>
        </p:nvSpPr>
        <p:spPr>
          <a:xfrm>
            <a:off x="1066800" y="4238244"/>
            <a:ext cx="584200" cy="422275"/>
          </a:xfrm>
          <a:custGeom>
            <a:avLst/>
            <a:gdLst/>
            <a:ahLst/>
            <a:cxnLst/>
            <a:rect l="l" t="t" r="r" b="b"/>
            <a:pathLst>
              <a:path w="584200" h="422275">
                <a:moveTo>
                  <a:pt x="583692" y="0"/>
                </a:moveTo>
                <a:lnTo>
                  <a:pt x="0" y="0"/>
                </a:lnTo>
                <a:lnTo>
                  <a:pt x="0" y="422147"/>
                </a:lnTo>
                <a:lnTo>
                  <a:pt x="583692" y="422147"/>
                </a:lnTo>
                <a:lnTo>
                  <a:pt x="583692" y="0"/>
                </a:lnTo>
                <a:close/>
              </a:path>
            </a:pathLst>
          </a:custGeom>
          <a:solidFill>
            <a:srgbClr val="DC0000"/>
          </a:solidFill>
        </p:spPr>
        <p:txBody>
          <a:bodyPr wrap="square" lIns="0" tIns="0" rIns="0" bIns="0" rtlCol="0"/>
          <a:lstStyle/>
          <a:p>
            <a:endParaRPr/>
          </a:p>
        </p:txBody>
      </p:sp>
      <p:sp>
        <p:nvSpPr>
          <p:cNvPr id="13" name="object 13"/>
          <p:cNvSpPr/>
          <p:nvPr/>
        </p:nvSpPr>
        <p:spPr>
          <a:xfrm>
            <a:off x="2060448" y="4387596"/>
            <a:ext cx="584200" cy="273050"/>
          </a:xfrm>
          <a:custGeom>
            <a:avLst/>
            <a:gdLst/>
            <a:ahLst/>
            <a:cxnLst/>
            <a:rect l="l" t="t" r="r" b="b"/>
            <a:pathLst>
              <a:path w="584200" h="273050">
                <a:moveTo>
                  <a:pt x="583691" y="0"/>
                </a:moveTo>
                <a:lnTo>
                  <a:pt x="0" y="0"/>
                </a:lnTo>
                <a:lnTo>
                  <a:pt x="0" y="272795"/>
                </a:lnTo>
                <a:lnTo>
                  <a:pt x="583691" y="272795"/>
                </a:lnTo>
                <a:lnTo>
                  <a:pt x="583691" y="0"/>
                </a:lnTo>
                <a:close/>
              </a:path>
            </a:pathLst>
          </a:custGeom>
          <a:solidFill>
            <a:srgbClr val="DC0000"/>
          </a:solidFill>
        </p:spPr>
        <p:txBody>
          <a:bodyPr wrap="square" lIns="0" tIns="0" rIns="0" bIns="0" rtlCol="0"/>
          <a:lstStyle/>
          <a:p>
            <a:endParaRPr/>
          </a:p>
        </p:txBody>
      </p:sp>
      <p:sp>
        <p:nvSpPr>
          <p:cNvPr id="14" name="object 14"/>
          <p:cNvSpPr/>
          <p:nvPr/>
        </p:nvSpPr>
        <p:spPr>
          <a:xfrm>
            <a:off x="3052572" y="4495800"/>
            <a:ext cx="585470" cy="165100"/>
          </a:xfrm>
          <a:custGeom>
            <a:avLst/>
            <a:gdLst/>
            <a:ahLst/>
            <a:cxnLst/>
            <a:rect l="l" t="t" r="r" b="b"/>
            <a:pathLst>
              <a:path w="585470" h="165100">
                <a:moveTo>
                  <a:pt x="585215" y="0"/>
                </a:moveTo>
                <a:lnTo>
                  <a:pt x="0" y="0"/>
                </a:lnTo>
                <a:lnTo>
                  <a:pt x="0" y="164592"/>
                </a:lnTo>
                <a:lnTo>
                  <a:pt x="585215" y="164592"/>
                </a:lnTo>
                <a:lnTo>
                  <a:pt x="585215" y="0"/>
                </a:lnTo>
                <a:close/>
              </a:path>
            </a:pathLst>
          </a:custGeom>
          <a:solidFill>
            <a:srgbClr val="DC0000"/>
          </a:solidFill>
        </p:spPr>
        <p:txBody>
          <a:bodyPr wrap="square" lIns="0" tIns="0" rIns="0" bIns="0" rtlCol="0"/>
          <a:lstStyle/>
          <a:p>
            <a:endParaRPr/>
          </a:p>
        </p:txBody>
      </p:sp>
      <p:sp>
        <p:nvSpPr>
          <p:cNvPr id="15" name="object 15"/>
          <p:cNvSpPr/>
          <p:nvPr/>
        </p:nvSpPr>
        <p:spPr>
          <a:xfrm>
            <a:off x="4046220" y="4069079"/>
            <a:ext cx="584200" cy="591820"/>
          </a:xfrm>
          <a:custGeom>
            <a:avLst/>
            <a:gdLst/>
            <a:ahLst/>
            <a:cxnLst/>
            <a:rect l="l" t="t" r="r" b="b"/>
            <a:pathLst>
              <a:path w="584200" h="591820">
                <a:moveTo>
                  <a:pt x="583691" y="0"/>
                </a:moveTo>
                <a:lnTo>
                  <a:pt x="0" y="0"/>
                </a:lnTo>
                <a:lnTo>
                  <a:pt x="0" y="591312"/>
                </a:lnTo>
                <a:lnTo>
                  <a:pt x="583691" y="591312"/>
                </a:lnTo>
                <a:lnTo>
                  <a:pt x="583691" y="0"/>
                </a:lnTo>
                <a:close/>
              </a:path>
            </a:pathLst>
          </a:custGeom>
          <a:solidFill>
            <a:srgbClr val="DC0000"/>
          </a:solidFill>
        </p:spPr>
        <p:txBody>
          <a:bodyPr wrap="square" lIns="0" tIns="0" rIns="0" bIns="0" rtlCol="0"/>
          <a:lstStyle/>
          <a:p>
            <a:endParaRPr/>
          </a:p>
        </p:txBody>
      </p:sp>
      <p:sp>
        <p:nvSpPr>
          <p:cNvPr id="16" name="object 16"/>
          <p:cNvSpPr/>
          <p:nvPr/>
        </p:nvSpPr>
        <p:spPr>
          <a:xfrm>
            <a:off x="1066800" y="4238244"/>
            <a:ext cx="584200" cy="422275"/>
          </a:xfrm>
          <a:custGeom>
            <a:avLst/>
            <a:gdLst/>
            <a:ahLst/>
            <a:cxnLst/>
            <a:rect l="l" t="t" r="r" b="b"/>
            <a:pathLst>
              <a:path w="584200" h="422275">
                <a:moveTo>
                  <a:pt x="0" y="0"/>
                </a:moveTo>
                <a:lnTo>
                  <a:pt x="583692" y="0"/>
                </a:lnTo>
                <a:lnTo>
                  <a:pt x="583692" y="422147"/>
                </a:lnTo>
                <a:lnTo>
                  <a:pt x="0" y="422147"/>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2060448" y="4387596"/>
            <a:ext cx="584200" cy="273050"/>
          </a:xfrm>
          <a:custGeom>
            <a:avLst/>
            <a:gdLst/>
            <a:ahLst/>
            <a:cxnLst/>
            <a:rect l="l" t="t" r="r" b="b"/>
            <a:pathLst>
              <a:path w="584200" h="273050">
                <a:moveTo>
                  <a:pt x="0" y="0"/>
                </a:moveTo>
                <a:lnTo>
                  <a:pt x="583691" y="0"/>
                </a:lnTo>
                <a:lnTo>
                  <a:pt x="583691" y="272795"/>
                </a:lnTo>
                <a:lnTo>
                  <a:pt x="0" y="272795"/>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3052572" y="4495800"/>
            <a:ext cx="585470" cy="165100"/>
          </a:xfrm>
          <a:custGeom>
            <a:avLst/>
            <a:gdLst/>
            <a:ahLst/>
            <a:cxnLst/>
            <a:rect l="l" t="t" r="r" b="b"/>
            <a:pathLst>
              <a:path w="585470" h="165100">
                <a:moveTo>
                  <a:pt x="0" y="0"/>
                </a:moveTo>
                <a:lnTo>
                  <a:pt x="585215" y="0"/>
                </a:lnTo>
                <a:lnTo>
                  <a:pt x="585215" y="164592"/>
                </a:lnTo>
                <a:lnTo>
                  <a:pt x="0" y="164592"/>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4046220" y="4069079"/>
            <a:ext cx="584200" cy="591820"/>
          </a:xfrm>
          <a:custGeom>
            <a:avLst/>
            <a:gdLst/>
            <a:ahLst/>
            <a:cxnLst/>
            <a:rect l="l" t="t" r="r" b="b"/>
            <a:pathLst>
              <a:path w="584200" h="591820">
                <a:moveTo>
                  <a:pt x="0" y="0"/>
                </a:moveTo>
                <a:lnTo>
                  <a:pt x="583691" y="0"/>
                </a:lnTo>
                <a:lnTo>
                  <a:pt x="583691" y="591312"/>
                </a:lnTo>
                <a:lnTo>
                  <a:pt x="0" y="591312"/>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1066800" y="4707635"/>
            <a:ext cx="584200" cy="623570"/>
          </a:xfrm>
          <a:custGeom>
            <a:avLst/>
            <a:gdLst/>
            <a:ahLst/>
            <a:cxnLst/>
            <a:rect l="l" t="t" r="r" b="b"/>
            <a:pathLst>
              <a:path w="584200" h="623570">
                <a:moveTo>
                  <a:pt x="583692" y="0"/>
                </a:moveTo>
                <a:lnTo>
                  <a:pt x="0" y="0"/>
                </a:lnTo>
                <a:lnTo>
                  <a:pt x="0" y="623316"/>
                </a:lnTo>
                <a:lnTo>
                  <a:pt x="583692" y="623316"/>
                </a:lnTo>
                <a:lnTo>
                  <a:pt x="583692" y="0"/>
                </a:lnTo>
                <a:close/>
              </a:path>
            </a:pathLst>
          </a:custGeom>
          <a:solidFill>
            <a:srgbClr val="666666"/>
          </a:solidFill>
        </p:spPr>
        <p:txBody>
          <a:bodyPr wrap="square" lIns="0" tIns="0" rIns="0" bIns="0" rtlCol="0"/>
          <a:lstStyle/>
          <a:p>
            <a:endParaRPr/>
          </a:p>
        </p:txBody>
      </p:sp>
      <p:sp>
        <p:nvSpPr>
          <p:cNvPr id="21" name="object 21"/>
          <p:cNvSpPr/>
          <p:nvPr/>
        </p:nvSpPr>
        <p:spPr>
          <a:xfrm>
            <a:off x="2060448" y="4244340"/>
            <a:ext cx="584200" cy="143510"/>
          </a:xfrm>
          <a:custGeom>
            <a:avLst/>
            <a:gdLst/>
            <a:ahLst/>
            <a:cxnLst/>
            <a:rect l="l" t="t" r="r" b="b"/>
            <a:pathLst>
              <a:path w="584200" h="143510">
                <a:moveTo>
                  <a:pt x="583691" y="0"/>
                </a:moveTo>
                <a:lnTo>
                  <a:pt x="0" y="0"/>
                </a:lnTo>
                <a:lnTo>
                  <a:pt x="0" y="143256"/>
                </a:lnTo>
                <a:lnTo>
                  <a:pt x="583691" y="143256"/>
                </a:lnTo>
                <a:lnTo>
                  <a:pt x="583691" y="0"/>
                </a:lnTo>
                <a:close/>
              </a:path>
            </a:pathLst>
          </a:custGeom>
          <a:solidFill>
            <a:srgbClr val="666666"/>
          </a:solidFill>
        </p:spPr>
        <p:txBody>
          <a:bodyPr wrap="square" lIns="0" tIns="0" rIns="0" bIns="0" rtlCol="0"/>
          <a:lstStyle/>
          <a:p>
            <a:endParaRPr/>
          </a:p>
        </p:txBody>
      </p:sp>
      <p:sp>
        <p:nvSpPr>
          <p:cNvPr id="22" name="object 22"/>
          <p:cNvSpPr/>
          <p:nvPr/>
        </p:nvSpPr>
        <p:spPr>
          <a:xfrm>
            <a:off x="3052572" y="3220211"/>
            <a:ext cx="585470" cy="1275715"/>
          </a:xfrm>
          <a:custGeom>
            <a:avLst/>
            <a:gdLst/>
            <a:ahLst/>
            <a:cxnLst/>
            <a:rect l="l" t="t" r="r" b="b"/>
            <a:pathLst>
              <a:path w="585470" h="1275714">
                <a:moveTo>
                  <a:pt x="585215" y="0"/>
                </a:moveTo>
                <a:lnTo>
                  <a:pt x="0" y="0"/>
                </a:lnTo>
                <a:lnTo>
                  <a:pt x="0" y="1275588"/>
                </a:lnTo>
                <a:lnTo>
                  <a:pt x="585215" y="1275588"/>
                </a:lnTo>
                <a:lnTo>
                  <a:pt x="585215" y="0"/>
                </a:lnTo>
                <a:close/>
              </a:path>
            </a:pathLst>
          </a:custGeom>
          <a:solidFill>
            <a:srgbClr val="666666"/>
          </a:solidFill>
        </p:spPr>
        <p:txBody>
          <a:bodyPr wrap="square" lIns="0" tIns="0" rIns="0" bIns="0" rtlCol="0"/>
          <a:lstStyle/>
          <a:p>
            <a:endParaRPr/>
          </a:p>
        </p:txBody>
      </p:sp>
      <p:sp>
        <p:nvSpPr>
          <p:cNvPr id="23" name="object 23"/>
          <p:cNvSpPr/>
          <p:nvPr/>
        </p:nvSpPr>
        <p:spPr>
          <a:xfrm>
            <a:off x="4046220" y="4011167"/>
            <a:ext cx="584200" cy="58419"/>
          </a:xfrm>
          <a:custGeom>
            <a:avLst/>
            <a:gdLst/>
            <a:ahLst/>
            <a:cxnLst/>
            <a:rect l="l" t="t" r="r" b="b"/>
            <a:pathLst>
              <a:path w="584200" h="58420">
                <a:moveTo>
                  <a:pt x="583691" y="0"/>
                </a:moveTo>
                <a:lnTo>
                  <a:pt x="0" y="0"/>
                </a:lnTo>
                <a:lnTo>
                  <a:pt x="0" y="57911"/>
                </a:lnTo>
                <a:lnTo>
                  <a:pt x="583691" y="57911"/>
                </a:lnTo>
                <a:lnTo>
                  <a:pt x="583691" y="0"/>
                </a:lnTo>
                <a:close/>
              </a:path>
            </a:pathLst>
          </a:custGeom>
          <a:solidFill>
            <a:srgbClr val="666666"/>
          </a:solidFill>
        </p:spPr>
        <p:txBody>
          <a:bodyPr wrap="square" lIns="0" tIns="0" rIns="0" bIns="0" rtlCol="0"/>
          <a:lstStyle/>
          <a:p>
            <a:endParaRPr/>
          </a:p>
        </p:txBody>
      </p:sp>
      <p:sp>
        <p:nvSpPr>
          <p:cNvPr id="24" name="object 24"/>
          <p:cNvSpPr/>
          <p:nvPr/>
        </p:nvSpPr>
        <p:spPr>
          <a:xfrm>
            <a:off x="1066800" y="4707635"/>
            <a:ext cx="584200" cy="623570"/>
          </a:xfrm>
          <a:custGeom>
            <a:avLst/>
            <a:gdLst/>
            <a:ahLst/>
            <a:cxnLst/>
            <a:rect l="l" t="t" r="r" b="b"/>
            <a:pathLst>
              <a:path w="584200" h="623570">
                <a:moveTo>
                  <a:pt x="0" y="623316"/>
                </a:moveTo>
                <a:lnTo>
                  <a:pt x="583692" y="623316"/>
                </a:lnTo>
                <a:lnTo>
                  <a:pt x="583692" y="0"/>
                </a:lnTo>
                <a:lnTo>
                  <a:pt x="0" y="0"/>
                </a:lnTo>
                <a:lnTo>
                  <a:pt x="0" y="623316"/>
                </a:lnTo>
                <a:close/>
              </a:path>
            </a:pathLst>
          </a:custGeom>
          <a:ln w="9144">
            <a:solidFill>
              <a:srgbClr val="BEBEBE"/>
            </a:solidFill>
          </a:ln>
        </p:spPr>
        <p:txBody>
          <a:bodyPr wrap="square" lIns="0" tIns="0" rIns="0" bIns="0" rtlCol="0"/>
          <a:lstStyle/>
          <a:p>
            <a:endParaRPr/>
          </a:p>
        </p:txBody>
      </p:sp>
      <p:sp>
        <p:nvSpPr>
          <p:cNvPr id="25" name="object 25"/>
          <p:cNvSpPr/>
          <p:nvPr/>
        </p:nvSpPr>
        <p:spPr>
          <a:xfrm>
            <a:off x="2060448" y="4244340"/>
            <a:ext cx="584200" cy="143510"/>
          </a:xfrm>
          <a:custGeom>
            <a:avLst/>
            <a:gdLst/>
            <a:ahLst/>
            <a:cxnLst/>
            <a:rect l="l" t="t" r="r" b="b"/>
            <a:pathLst>
              <a:path w="584200" h="143510">
                <a:moveTo>
                  <a:pt x="0" y="0"/>
                </a:moveTo>
                <a:lnTo>
                  <a:pt x="583691" y="0"/>
                </a:lnTo>
                <a:lnTo>
                  <a:pt x="583691" y="143256"/>
                </a:lnTo>
                <a:lnTo>
                  <a:pt x="0" y="143256"/>
                </a:lnTo>
                <a:lnTo>
                  <a:pt x="0" y="0"/>
                </a:lnTo>
                <a:close/>
              </a:path>
            </a:pathLst>
          </a:custGeom>
          <a:ln w="9143">
            <a:solidFill>
              <a:srgbClr val="BEBEBE"/>
            </a:solidFill>
          </a:ln>
        </p:spPr>
        <p:txBody>
          <a:bodyPr wrap="square" lIns="0" tIns="0" rIns="0" bIns="0" rtlCol="0"/>
          <a:lstStyle/>
          <a:p>
            <a:endParaRPr/>
          </a:p>
        </p:txBody>
      </p:sp>
      <p:sp>
        <p:nvSpPr>
          <p:cNvPr id="26" name="object 26"/>
          <p:cNvSpPr/>
          <p:nvPr/>
        </p:nvSpPr>
        <p:spPr>
          <a:xfrm>
            <a:off x="3052572" y="3220211"/>
            <a:ext cx="585470" cy="1275715"/>
          </a:xfrm>
          <a:custGeom>
            <a:avLst/>
            <a:gdLst/>
            <a:ahLst/>
            <a:cxnLst/>
            <a:rect l="l" t="t" r="r" b="b"/>
            <a:pathLst>
              <a:path w="585470" h="1275714">
                <a:moveTo>
                  <a:pt x="0" y="0"/>
                </a:moveTo>
                <a:lnTo>
                  <a:pt x="585215" y="0"/>
                </a:lnTo>
                <a:lnTo>
                  <a:pt x="585215" y="1275588"/>
                </a:lnTo>
                <a:lnTo>
                  <a:pt x="0" y="1275588"/>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4046220" y="4011167"/>
            <a:ext cx="584200" cy="58419"/>
          </a:xfrm>
          <a:custGeom>
            <a:avLst/>
            <a:gdLst/>
            <a:ahLst/>
            <a:cxnLst/>
            <a:rect l="l" t="t" r="r" b="b"/>
            <a:pathLst>
              <a:path w="584200" h="58420">
                <a:moveTo>
                  <a:pt x="0" y="0"/>
                </a:moveTo>
                <a:lnTo>
                  <a:pt x="583691" y="0"/>
                </a:lnTo>
                <a:lnTo>
                  <a:pt x="583691" y="57911"/>
                </a:lnTo>
                <a:lnTo>
                  <a:pt x="0" y="57911"/>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1066800" y="5330952"/>
            <a:ext cx="584200" cy="140335"/>
          </a:xfrm>
          <a:custGeom>
            <a:avLst/>
            <a:gdLst/>
            <a:ahLst/>
            <a:cxnLst/>
            <a:rect l="l" t="t" r="r" b="b"/>
            <a:pathLst>
              <a:path w="584200" h="140335">
                <a:moveTo>
                  <a:pt x="583692" y="0"/>
                </a:moveTo>
                <a:lnTo>
                  <a:pt x="0" y="0"/>
                </a:lnTo>
                <a:lnTo>
                  <a:pt x="0" y="140208"/>
                </a:lnTo>
                <a:lnTo>
                  <a:pt x="583692" y="140208"/>
                </a:lnTo>
                <a:lnTo>
                  <a:pt x="583692" y="0"/>
                </a:lnTo>
                <a:close/>
              </a:path>
            </a:pathLst>
          </a:custGeom>
          <a:solidFill>
            <a:srgbClr val="FFCC00"/>
          </a:solidFill>
        </p:spPr>
        <p:txBody>
          <a:bodyPr wrap="square" lIns="0" tIns="0" rIns="0" bIns="0" rtlCol="0"/>
          <a:lstStyle/>
          <a:p>
            <a:endParaRPr/>
          </a:p>
        </p:txBody>
      </p:sp>
      <p:sp>
        <p:nvSpPr>
          <p:cNvPr id="29" name="object 29"/>
          <p:cNvSpPr/>
          <p:nvPr/>
        </p:nvSpPr>
        <p:spPr>
          <a:xfrm>
            <a:off x="2060448" y="3765803"/>
            <a:ext cx="584200" cy="478790"/>
          </a:xfrm>
          <a:custGeom>
            <a:avLst/>
            <a:gdLst/>
            <a:ahLst/>
            <a:cxnLst/>
            <a:rect l="l" t="t" r="r" b="b"/>
            <a:pathLst>
              <a:path w="584200" h="478789">
                <a:moveTo>
                  <a:pt x="583691" y="0"/>
                </a:moveTo>
                <a:lnTo>
                  <a:pt x="0" y="0"/>
                </a:lnTo>
                <a:lnTo>
                  <a:pt x="0" y="478536"/>
                </a:lnTo>
                <a:lnTo>
                  <a:pt x="583691" y="478536"/>
                </a:lnTo>
                <a:lnTo>
                  <a:pt x="583691" y="0"/>
                </a:lnTo>
                <a:close/>
              </a:path>
            </a:pathLst>
          </a:custGeom>
          <a:solidFill>
            <a:srgbClr val="FFCC00"/>
          </a:solidFill>
        </p:spPr>
        <p:txBody>
          <a:bodyPr wrap="square" lIns="0" tIns="0" rIns="0" bIns="0" rtlCol="0"/>
          <a:lstStyle/>
          <a:p>
            <a:endParaRPr/>
          </a:p>
        </p:txBody>
      </p:sp>
      <p:sp>
        <p:nvSpPr>
          <p:cNvPr id="30" name="object 30"/>
          <p:cNvSpPr/>
          <p:nvPr/>
        </p:nvSpPr>
        <p:spPr>
          <a:xfrm>
            <a:off x="3052572" y="3140964"/>
            <a:ext cx="585470" cy="79375"/>
          </a:xfrm>
          <a:custGeom>
            <a:avLst/>
            <a:gdLst/>
            <a:ahLst/>
            <a:cxnLst/>
            <a:rect l="l" t="t" r="r" b="b"/>
            <a:pathLst>
              <a:path w="585470" h="79375">
                <a:moveTo>
                  <a:pt x="585215" y="0"/>
                </a:moveTo>
                <a:lnTo>
                  <a:pt x="0" y="0"/>
                </a:lnTo>
                <a:lnTo>
                  <a:pt x="0" y="79248"/>
                </a:lnTo>
                <a:lnTo>
                  <a:pt x="585215" y="79248"/>
                </a:lnTo>
                <a:lnTo>
                  <a:pt x="585215" y="0"/>
                </a:lnTo>
                <a:close/>
              </a:path>
            </a:pathLst>
          </a:custGeom>
          <a:solidFill>
            <a:srgbClr val="FFCC00"/>
          </a:solidFill>
        </p:spPr>
        <p:txBody>
          <a:bodyPr wrap="square" lIns="0" tIns="0" rIns="0" bIns="0" rtlCol="0"/>
          <a:lstStyle/>
          <a:p>
            <a:endParaRPr/>
          </a:p>
        </p:txBody>
      </p:sp>
      <p:sp>
        <p:nvSpPr>
          <p:cNvPr id="31" name="object 31"/>
          <p:cNvSpPr/>
          <p:nvPr/>
        </p:nvSpPr>
        <p:spPr>
          <a:xfrm>
            <a:off x="4046220" y="3877055"/>
            <a:ext cx="584200" cy="134620"/>
          </a:xfrm>
          <a:custGeom>
            <a:avLst/>
            <a:gdLst/>
            <a:ahLst/>
            <a:cxnLst/>
            <a:rect l="l" t="t" r="r" b="b"/>
            <a:pathLst>
              <a:path w="584200" h="134620">
                <a:moveTo>
                  <a:pt x="583691" y="0"/>
                </a:moveTo>
                <a:lnTo>
                  <a:pt x="0" y="0"/>
                </a:lnTo>
                <a:lnTo>
                  <a:pt x="0" y="134112"/>
                </a:lnTo>
                <a:lnTo>
                  <a:pt x="583691" y="134112"/>
                </a:lnTo>
                <a:lnTo>
                  <a:pt x="583691" y="0"/>
                </a:lnTo>
                <a:close/>
              </a:path>
            </a:pathLst>
          </a:custGeom>
          <a:solidFill>
            <a:srgbClr val="FFCC00"/>
          </a:solidFill>
        </p:spPr>
        <p:txBody>
          <a:bodyPr wrap="square" lIns="0" tIns="0" rIns="0" bIns="0" rtlCol="0"/>
          <a:lstStyle/>
          <a:p>
            <a:endParaRPr/>
          </a:p>
        </p:txBody>
      </p:sp>
      <p:sp>
        <p:nvSpPr>
          <p:cNvPr id="32" name="object 32"/>
          <p:cNvSpPr/>
          <p:nvPr/>
        </p:nvSpPr>
        <p:spPr>
          <a:xfrm>
            <a:off x="1066800" y="5330952"/>
            <a:ext cx="584200" cy="140335"/>
          </a:xfrm>
          <a:custGeom>
            <a:avLst/>
            <a:gdLst/>
            <a:ahLst/>
            <a:cxnLst/>
            <a:rect l="l" t="t" r="r" b="b"/>
            <a:pathLst>
              <a:path w="584200" h="140335">
                <a:moveTo>
                  <a:pt x="0" y="140208"/>
                </a:moveTo>
                <a:lnTo>
                  <a:pt x="583692" y="140208"/>
                </a:lnTo>
                <a:lnTo>
                  <a:pt x="583692" y="0"/>
                </a:lnTo>
                <a:lnTo>
                  <a:pt x="0" y="0"/>
                </a:lnTo>
                <a:lnTo>
                  <a:pt x="0" y="140208"/>
                </a:lnTo>
                <a:close/>
              </a:path>
            </a:pathLst>
          </a:custGeom>
          <a:ln w="9144">
            <a:solidFill>
              <a:srgbClr val="BEBEBE"/>
            </a:solidFill>
          </a:ln>
        </p:spPr>
        <p:txBody>
          <a:bodyPr wrap="square" lIns="0" tIns="0" rIns="0" bIns="0" rtlCol="0"/>
          <a:lstStyle/>
          <a:p>
            <a:endParaRPr/>
          </a:p>
        </p:txBody>
      </p:sp>
      <p:sp>
        <p:nvSpPr>
          <p:cNvPr id="33" name="object 33"/>
          <p:cNvSpPr/>
          <p:nvPr/>
        </p:nvSpPr>
        <p:spPr>
          <a:xfrm>
            <a:off x="2060448" y="3765803"/>
            <a:ext cx="584200" cy="478790"/>
          </a:xfrm>
          <a:custGeom>
            <a:avLst/>
            <a:gdLst/>
            <a:ahLst/>
            <a:cxnLst/>
            <a:rect l="l" t="t" r="r" b="b"/>
            <a:pathLst>
              <a:path w="584200" h="478789">
                <a:moveTo>
                  <a:pt x="0" y="0"/>
                </a:moveTo>
                <a:lnTo>
                  <a:pt x="583691" y="0"/>
                </a:lnTo>
                <a:lnTo>
                  <a:pt x="583691" y="478536"/>
                </a:lnTo>
                <a:lnTo>
                  <a:pt x="0" y="478536"/>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3052572" y="3140964"/>
            <a:ext cx="585470" cy="79375"/>
          </a:xfrm>
          <a:custGeom>
            <a:avLst/>
            <a:gdLst/>
            <a:ahLst/>
            <a:cxnLst/>
            <a:rect l="l" t="t" r="r" b="b"/>
            <a:pathLst>
              <a:path w="585470" h="79375">
                <a:moveTo>
                  <a:pt x="0" y="0"/>
                </a:moveTo>
                <a:lnTo>
                  <a:pt x="585215" y="0"/>
                </a:lnTo>
                <a:lnTo>
                  <a:pt x="585215" y="79248"/>
                </a:lnTo>
                <a:lnTo>
                  <a:pt x="0" y="79248"/>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4046220" y="3877055"/>
            <a:ext cx="584200" cy="134620"/>
          </a:xfrm>
          <a:custGeom>
            <a:avLst/>
            <a:gdLst/>
            <a:ahLst/>
            <a:cxnLst/>
            <a:rect l="l" t="t" r="r" b="b"/>
            <a:pathLst>
              <a:path w="584200" h="134620">
                <a:moveTo>
                  <a:pt x="0" y="0"/>
                </a:moveTo>
                <a:lnTo>
                  <a:pt x="583691" y="0"/>
                </a:lnTo>
                <a:lnTo>
                  <a:pt x="583691" y="134112"/>
                </a:lnTo>
                <a:lnTo>
                  <a:pt x="0" y="134112"/>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1066800" y="4203191"/>
            <a:ext cx="584200" cy="35560"/>
          </a:xfrm>
          <a:custGeom>
            <a:avLst/>
            <a:gdLst/>
            <a:ahLst/>
            <a:cxnLst/>
            <a:rect l="l" t="t" r="r" b="b"/>
            <a:pathLst>
              <a:path w="584200" h="35560">
                <a:moveTo>
                  <a:pt x="0" y="35051"/>
                </a:moveTo>
                <a:lnTo>
                  <a:pt x="583692" y="35051"/>
                </a:lnTo>
                <a:lnTo>
                  <a:pt x="583692" y="0"/>
                </a:lnTo>
                <a:lnTo>
                  <a:pt x="0" y="0"/>
                </a:lnTo>
                <a:lnTo>
                  <a:pt x="0" y="35051"/>
                </a:lnTo>
                <a:close/>
              </a:path>
            </a:pathLst>
          </a:custGeom>
          <a:solidFill>
            <a:srgbClr val="009EDF"/>
          </a:solidFill>
        </p:spPr>
        <p:txBody>
          <a:bodyPr wrap="square" lIns="0" tIns="0" rIns="0" bIns="0" rtlCol="0"/>
          <a:lstStyle/>
          <a:p>
            <a:endParaRPr/>
          </a:p>
        </p:txBody>
      </p:sp>
      <p:sp>
        <p:nvSpPr>
          <p:cNvPr id="37" name="object 37"/>
          <p:cNvSpPr/>
          <p:nvPr/>
        </p:nvSpPr>
        <p:spPr>
          <a:xfrm>
            <a:off x="2060448" y="3617976"/>
            <a:ext cx="584200" cy="147955"/>
          </a:xfrm>
          <a:custGeom>
            <a:avLst/>
            <a:gdLst/>
            <a:ahLst/>
            <a:cxnLst/>
            <a:rect l="l" t="t" r="r" b="b"/>
            <a:pathLst>
              <a:path w="584200" h="147954">
                <a:moveTo>
                  <a:pt x="583691" y="0"/>
                </a:moveTo>
                <a:lnTo>
                  <a:pt x="0" y="0"/>
                </a:lnTo>
                <a:lnTo>
                  <a:pt x="0" y="147828"/>
                </a:lnTo>
                <a:lnTo>
                  <a:pt x="583691" y="147828"/>
                </a:lnTo>
                <a:lnTo>
                  <a:pt x="583691" y="0"/>
                </a:lnTo>
                <a:close/>
              </a:path>
            </a:pathLst>
          </a:custGeom>
          <a:solidFill>
            <a:srgbClr val="009EDF"/>
          </a:solidFill>
        </p:spPr>
        <p:txBody>
          <a:bodyPr wrap="square" lIns="0" tIns="0" rIns="0" bIns="0" rtlCol="0"/>
          <a:lstStyle/>
          <a:p>
            <a:endParaRPr/>
          </a:p>
        </p:txBody>
      </p:sp>
      <p:sp>
        <p:nvSpPr>
          <p:cNvPr id="38" name="object 38"/>
          <p:cNvSpPr/>
          <p:nvPr/>
        </p:nvSpPr>
        <p:spPr>
          <a:xfrm>
            <a:off x="3052572" y="2996183"/>
            <a:ext cx="585470" cy="144780"/>
          </a:xfrm>
          <a:custGeom>
            <a:avLst/>
            <a:gdLst/>
            <a:ahLst/>
            <a:cxnLst/>
            <a:rect l="l" t="t" r="r" b="b"/>
            <a:pathLst>
              <a:path w="585470" h="144780">
                <a:moveTo>
                  <a:pt x="585215" y="0"/>
                </a:moveTo>
                <a:lnTo>
                  <a:pt x="0" y="0"/>
                </a:lnTo>
                <a:lnTo>
                  <a:pt x="0" y="144779"/>
                </a:lnTo>
                <a:lnTo>
                  <a:pt x="585215" y="144779"/>
                </a:lnTo>
                <a:lnTo>
                  <a:pt x="585215" y="0"/>
                </a:lnTo>
                <a:close/>
              </a:path>
            </a:pathLst>
          </a:custGeom>
          <a:solidFill>
            <a:srgbClr val="009EDF"/>
          </a:solidFill>
        </p:spPr>
        <p:txBody>
          <a:bodyPr wrap="square" lIns="0" tIns="0" rIns="0" bIns="0" rtlCol="0"/>
          <a:lstStyle/>
          <a:p>
            <a:endParaRPr/>
          </a:p>
        </p:txBody>
      </p:sp>
      <p:sp>
        <p:nvSpPr>
          <p:cNvPr id="39" name="object 39"/>
          <p:cNvSpPr/>
          <p:nvPr/>
        </p:nvSpPr>
        <p:spPr>
          <a:xfrm>
            <a:off x="4046220" y="3630167"/>
            <a:ext cx="584200" cy="247015"/>
          </a:xfrm>
          <a:custGeom>
            <a:avLst/>
            <a:gdLst/>
            <a:ahLst/>
            <a:cxnLst/>
            <a:rect l="l" t="t" r="r" b="b"/>
            <a:pathLst>
              <a:path w="584200" h="247014">
                <a:moveTo>
                  <a:pt x="583691" y="0"/>
                </a:moveTo>
                <a:lnTo>
                  <a:pt x="0" y="0"/>
                </a:lnTo>
                <a:lnTo>
                  <a:pt x="0" y="246887"/>
                </a:lnTo>
                <a:lnTo>
                  <a:pt x="583691" y="246887"/>
                </a:lnTo>
                <a:lnTo>
                  <a:pt x="583691" y="0"/>
                </a:lnTo>
                <a:close/>
              </a:path>
            </a:pathLst>
          </a:custGeom>
          <a:solidFill>
            <a:srgbClr val="009EDF"/>
          </a:solidFill>
        </p:spPr>
        <p:txBody>
          <a:bodyPr wrap="square" lIns="0" tIns="0" rIns="0" bIns="0" rtlCol="0"/>
          <a:lstStyle/>
          <a:p>
            <a:endParaRPr/>
          </a:p>
        </p:txBody>
      </p:sp>
      <p:sp>
        <p:nvSpPr>
          <p:cNvPr id="40" name="object 40"/>
          <p:cNvSpPr/>
          <p:nvPr/>
        </p:nvSpPr>
        <p:spPr>
          <a:xfrm>
            <a:off x="1066800" y="4203191"/>
            <a:ext cx="584200" cy="35560"/>
          </a:xfrm>
          <a:custGeom>
            <a:avLst/>
            <a:gdLst/>
            <a:ahLst/>
            <a:cxnLst/>
            <a:rect l="l" t="t" r="r" b="b"/>
            <a:pathLst>
              <a:path w="584200" h="35560">
                <a:moveTo>
                  <a:pt x="0" y="0"/>
                </a:moveTo>
                <a:lnTo>
                  <a:pt x="583692" y="0"/>
                </a:lnTo>
                <a:lnTo>
                  <a:pt x="583692" y="35051"/>
                </a:lnTo>
                <a:lnTo>
                  <a:pt x="0" y="35051"/>
                </a:lnTo>
                <a:lnTo>
                  <a:pt x="0" y="0"/>
                </a:lnTo>
                <a:close/>
              </a:path>
            </a:pathLst>
          </a:custGeom>
          <a:ln w="9143">
            <a:solidFill>
              <a:srgbClr val="BEBEBE"/>
            </a:solidFill>
          </a:ln>
        </p:spPr>
        <p:txBody>
          <a:bodyPr wrap="square" lIns="0" tIns="0" rIns="0" bIns="0" rtlCol="0"/>
          <a:lstStyle/>
          <a:p>
            <a:endParaRPr/>
          </a:p>
        </p:txBody>
      </p:sp>
      <p:sp>
        <p:nvSpPr>
          <p:cNvPr id="41" name="object 41"/>
          <p:cNvSpPr/>
          <p:nvPr/>
        </p:nvSpPr>
        <p:spPr>
          <a:xfrm>
            <a:off x="2060448" y="3617976"/>
            <a:ext cx="584200" cy="147955"/>
          </a:xfrm>
          <a:custGeom>
            <a:avLst/>
            <a:gdLst/>
            <a:ahLst/>
            <a:cxnLst/>
            <a:rect l="l" t="t" r="r" b="b"/>
            <a:pathLst>
              <a:path w="584200" h="147954">
                <a:moveTo>
                  <a:pt x="0" y="0"/>
                </a:moveTo>
                <a:lnTo>
                  <a:pt x="583691" y="0"/>
                </a:lnTo>
                <a:lnTo>
                  <a:pt x="583691" y="147828"/>
                </a:lnTo>
                <a:lnTo>
                  <a:pt x="0" y="147828"/>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3052572" y="2996183"/>
            <a:ext cx="585470" cy="144780"/>
          </a:xfrm>
          <a:custGeom>
            <a:avLst/>
            <a:gdLst/>
            <a:ahLst/>
            <a:cxnLst/>
            <a:rect l="l" t="t" r="r" b="b"/>
            <a:pathLst>
              <a:path w="585470" h="144780">
                <a:moveTo>
                  <a:pt x="0" y="0"/>
                </a:moveTo>
                <a:lnTo>
                  <a:pt x="585215" y="0"/>
                </a:lnTo>
                <a:lnTo>
                  <a:pt x="585215" y="144779"/>
                </a:lnTo>
                <a:lnTo>
                  <a:pt x="0" y="144779"/>
                </a:lnTo>
                <a:lnTo>
                  <a:pt x="0" y="0"/>
                </a:lnTo>
                <a:close/>
              </a:path>
            </a:pathLst>
          </a:custGeom>
          <a:ln w="9143">
            <a:solidFill>
              <a:srgbClr val="BEBEBE"/>
            </a:solidFill>
          </a:ln>
        </p:spPr>
        <p:txBody>
          <a:bodyPr wrap="square" lIns="0" tIns="0" rIns="0" bIns="0" rtlCol="0"/>
          <a:lstStyle/>
          <a:p>
            <a:endParaRPr/>
          </a:p>
        </p:txBody>
      </p:sp>
      <p:sp>
        <p:nvSpPr>
          <p:cNvPr id="43" name="object 43"/>
          <p:cNvSpPr/>
          <p:nvPr/>
        </p:nvSpPr>
        <p:spPr>
          <a:xfrm>
            <a:off x="4046220" y="3630167"/>
            <a:ext cx="584200" cy="247015"/>
          </a:xfrm>
          <a:custGeom>
            <a:avLst/>
            <a:gdLst/>
            <a:ahLst/>
            <a:cxnLst/>
            <a:rect l="l" t="t" r="r" b="b"/>
            <a:pathLst>
              <a:path w="584200" h="247014">
                <a:moveTo>
                  <a:pt x="0" y="0"/>
                </a:moveTo>
                <a:lnTo>
                  <a:pt x="583691" y="0"/>
                </a:lnTo>
                <a:lnTo>
                  <a:pt x="583691" y="246887"/>
                </a:lnTo>
                <a:lnTo>
                  <a:pt x="0" y="246887"/>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1066800" y="3052572"/>
            <a:ext cx="584200" cy="1150620"/>
          </a:xfrm>
          <a:custGeom>
            <a:avLst/>
            <a:gdLst/>
            <a:ahLst/>
            <a:cxnLst/>
            <a:rect l="l" t="t" r="r" b="b"/>
            <a:pathLst>
              <a:path w="584200" h="1150620">
                <a:moveTo>
                  <a:pt x="583692" y="0"/>
                </a:moveTo>
                <a:lnTo>
                  <a:pt x="0" y="0"/>
                </a:lnTo>
                <a:lnTo>
                  <a:pt x="0" y="1150620"/>
                </a:lnTo>
                <a:lnTo>
                  <a:pt x="583692" y="1150620"/>
                </a:lnTo>
                <a:lnTo>
                  <a:pt x="583692" y="0"/>
                </a:lnTo>
                <a:close/>
              </a:path>
            </a:pathLst>
          </a:custGeom>
          <a:solidFill>
            <a:srgbClr val="FF6600"/>
          </a:solidFill>
        </p:spPr>
        <p:txBody>
          <a:bodyPr wrap="square" lIns="0" tIns="0" rIns="0" bIns="0" rtlCol="0"/>
          <a:lstStyle/>
          <a:p>
            <a:endParaRPr/>
          </a:p>
        </p:txBody>
      </p:sp>
      <p:sp>
        <p:nvSpPr>
          <p:cNvPr id="45" name="object 45"/>
          <p:cNvSpPr/>
          <p:nvPr/>
        </p:nvSpPr>
        <p:spPr>
          <a:xfrm>
            <a:off x="2060448" y="2417064"/>
            <a:ext cx="584200" cy="1201420"/>
          </a:xfrm>
          <a:custGeom>
            <a:avLst/>
            <a:gdLst/>
            <a:ahLst/>
            <a:cxnLst/>
            <a:rect l="l" t="t" r="r" b="b"/>
            <a:pathLst>
              <a:path w="584200" h="1201420">
                <a:moveTo>
                  <a:pt x="583691" y="0"/>
                </a:moveTo>
                <a:lnTo>
                  <a:pt x="0" y="0"/>
                </a:lnTo>
                <a:lnTo>
                  <a:pt x="0" y="1200912"/>
                </a:lnTo>
                <a:lnTo>
                  <a:pt x="583691" y="1200912"/>
                </a:lnTo>
                <a:lnTo>
                  <a:pt x="583691" y="0"/>
                </a:lnTo>
                <a:close/>
              </a:path>
            </a:pathLst>
          </a:custGeom>
          <a:solidFill>
            <a:srgbClr val="FF6600"/>
          </a:solidFill>
        </p:spPr>
        <p:txBody>
          <a:bodyPr wrap="square" lIns="0" tIns="0" rIns="0" bIns="0" rtlCol="0"/>
          <a:lstStyle/>
          <a:p>
            <a:endParaRPr/>
          </a:p>
        </p:txBody>
      </p:sp>
      <p:sp>
        <p:nvSpPr>
          <p:cNvPr id="46" name="object 46"/>
          <p:cNvSpPr/>
          <p:nvPr/>
        </p:nvSpPr>
        <p:spPr>
          <a:xfrm>
            <a:off x="3052572" y="2461260"/>
            <a:ext cx="585470" cy="535305"/>
          </a:xfrm>
          <a:custGeom>
            <a:avLst/>
            <a:gdLst/>
            <a:ahLst/>
            <a:cxnLst/>
            <a:rect l="l" t="t" r="r" b="b"/>
            <a:pathLst>
              <a:path w="585470" h="535305">
                <a:moveTo>
                  <a:pt x="585215" y="0"/>
                </a:moveTo>
                <a:lnTo>
                  <a:pt x="0" y="0"/>
                </a:lnTo>
                <a:lnTo>
                  <a:pt x="0" y="534924"/>
                </a:lnTo>
                <a:lnTo>
                  <a:pt x="585215" y="534924"/>
                </a:lnTo>
                <a:lnTo>
                  <a:pt x="585215" y="0"/>
                </a:lnTo>
                <a:close/>
              </a:path>
            </a:pathLst>
          </a:custGeom>
          <a:solidFill>
            <a:srgbClr val="FF6600"/>
          </a:solidFill>
        </p:spPr>
        <p:txBody>
          <a:bodyPr wrap="square" lIns="0" tIns="0" rIns="0" bIns="0" rtlCol="0"/>
          <a:lstStyle/>
          <a:p>
            <a:endParaRPr/>
          </a:p>
        </p:txBody>
      </p:sp>
      <p:sp>
        <p:nvSpPr>
          <p:cNvPr id="47" name="object 47"/>
          <p:cNvSpPr/>
          <p:nvPr/>
        </p:nvSpPr>
        <p:spPr>
          <a:xfrm>
            <a:off x="4046220" y="3137916"/>
            <a:ext cx="584200" cy="492759"/>
          </a:xfrm>
          <a:custGeom>
            <a:avLst/>
            <a:gdLst/>
            <a:ahLst/>
            <a:cxnLst/>
            <a:rect l="l" t="t" r="r" b="b"/>
            <a:pathLst>
              <a:path w="584200" h="492760">
                <a:moveTo>
                  <a:pt x="583691" y="0"/>
                </a:moveTo>
                <a:lnTo>
                  <a:pt x="0" y="0"/>
                </a:lnTo>
                <a:lnTo>
                  <a:pt x="0" y="492252"/>
                </a:lnTo>
                <a:lnTo>
                  <a:pt x="583691" y="492252"/>
                </a:lnTo>
                <a:lnTo>
                  <a:pt x="583691" y="0"/>
                </a:lnTo>
                <a:close/>
              </a:path>
            </a:pathLst>
          </a:custGeom>
          <a:solidFill>
            <a:srgbClr val="FF6600"/>
          </a:solidFill>
        </p:spPr>
        <p:txBody>
          <a:bodyPr wrap="square" lIns="0" tIns="0" rIns="0" bIns="0" rtlCol="0"/>
          <a:lstStyle/>
          <a:p>
            <a:endParaRPr/>
          </a:p>
        </p:txBody>
      </p:sp>
      <p:sp>
        <p:nvSpPr>
          <p:cNvPr id="48" name="object 48"/>
          <p:cNvSpPr/>
          <p:nvPr/>
        </p:nvSpPr>
        <p:spPr>
          <a:xfrm>
            <a:off x="1066800" y="3052572"/>
            <a:ext cx="584200" cy="1150620"/>
          </a:xfrm>
          <a:custGeom>
            <a:avLst/>
            <a:gdLst/>
            <a:ahLst/>
            <a:cxnLst/>
            <a:rect l="l" t="t" r="r" b="b"/>
            <a:pathLst>
              <a:path w="584200" h="1150620">
                <a:moveTo>
                  <a:pt x="0" y="0"/>
                </a:moveTo>
                <a:lnTo>
                  <a:pt x="583692" y="0"/>
                </a:lnTo>
                <a:lnTo>
                  <a:pt x="583692" y="1150620"/>
                </a:lnTo>
                <a:lnTo>
                  <a:pt x="0" y="1150620"/>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2060448" y="2417064"/>
            <a:ext cx="584200" cy="1201420"/>
          </a:xfrm>
          <a:custGeom>
            <a:avLst/>
            <a:gdLst/>
            <a:ahLst/>
            <a:cxnLst/>
            <a:rect l="l" t="t" r="r" b="b"/>
            <a:pathLst>
              <a:path w="584200" h="1201420">
                <a:moveTo>
                  <a:pt x="0" y="0"/>
                </a:moveTo>
                <a:lnTo>
                  <a:pt x="583691" y="0"/>
                </a:lnTo>
                <a:lnTo>
                  <a:pt x="583691" y="1200912"/>
                </a:lnTo>
                <a:lnTo>
                  <a:pt x="0" y="1200912"/>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3052572" y="2461260"/>
            <a:ext cx="585470" cy="535305"/>
          </a:xfrm>
          <a:custGeom>
            <a:avLst/>
            <a:gdLst/>
            <a:ahLst/>
            <a:cxnLst/>
            <a:rect l="l" t="t" r="r" b="b"/>
            <a:pathLst>
              <a:path w="585470" h="535305">
                <a:moveTo>
                  <a:pt x="0" y="0"/>
                </a:moveTo>
                <a:lnTo>
                  <a:pt x="585215" y="0"/>
                </a:lnTo>
                <a:lnTo>
                  <a:pt x="585215" y="534924"/>
                </a:lnTo>
                <a:lnTo>
                  <a:pt x="0" y="534924"/>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4046220" y="3137916"/>
            <a:ext cx="584200" cy="492759"/>
          </a:xfrm>
          <a:custGeom>
            <a:avLst/>
            <a:gdLst/>
            <a:ahLst/>
            <a:cxnLst/>
            <a:rect l="l" t="t" r="r" b="b"/>
            <a:pathLst>
              <a:path w="584200" h="492760">
                <a:moveTo>
                  <a:pt x="0" y="0"/>
                </a:moveTo>
                <a:lnTo>
                  <a:pt x="583691" y="0"/>
                </a:lnTo>
                <a:lnTo>
                  <a:pt x="583691" y="492252"/>
                </a:lnTo>
                <a:lnTo>
                  <a:pt x="0" y="492252"/>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862583" y="2310383"/>
            <a:ext cx="0" cy="3526790"/>
          </a:xfrm>
          <a:custGeom>
            <a:avLst/>
            <a:gdLst/>
            <a:ahLst/>
            <a:cxnLst/>
            <a:rect l="l" t="t" r="r" b="b"/>
            <a:pathLst>
              <a:path h="3526790">
                <a:moveTo>
                  <a:pt x="0" y="3526535"/>
                </a:moveTo>
                <a:lnTo>
                  <a:pt x="0" y="0"/>
                </a:lnTo>
              </a:path>
            </a:pathLst>
          </a:custGeom>
          <a:ln w="9144">
            <a:solidFill>
              <a:srgbClr val="666666"/>
            </a:solidFill>
          </a:ln>
        </p:spPr>
        <p:txBody>
          <a:bodyPr wrap="square" lIns="0" tIns="0" rIns="0" bIns="0" rtlCol="0"/>
          <a:lstStyle/>
          <a:p>
            <a:endParaRPr/>
          </a:p>
        </p:txBody>
      </p:sp>
      <p:sp>
        <p:nvSpPr>
          <p:cNvPr id="53" name="object 53"/>
          <p:cNvSpPr/>
          <p:nvPr/>
        </p:nvSpPr>
        <p:spPr>
          <a:xfrm>
            <a:off x="862583" y="58369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4" name="object 54"/>
          <p:cNvSpPr/>
          <p:nvPr/>
        </p:nvSpPr>
        <p:spPr>
          <a:xfrm>
            <a:off x="862583" y="544525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5" name="object 55"/>
          <p:cNvSpPr/>
          <p:nvPr/>
        </p:nvSpPr>
        <p:spPr>
          <a:xfrm>
            <a:off x="862583" y="505358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6" name="object 56"/>
          <p:cNvSpPr/>
          <p:nvPr/>
        </p:nvSpPr>
        <p:spPr>
          <a:xfrm>
            <a:off x="862583" y="466039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7" name="object 57"/>
          <p:cNvSpPr/>
          <p:nvPr/>
        </p:nvSpPr>
        <p:spPr>
          <a:xfrm>
            <a:off x="862583" y="4268723"/>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8" name="object 58"/>
          <p:cNvSpPr/>
          <p:nvPr/>
        </p:nvSpPr>
        <p:spPr>
          <a:xfrm>
            <a:off x="862583" y="387705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9" name="object 59"/>
          <p:cNvSpPr/>
          <p:nvPr/>
        </p:nvSpPr>
        <p:spPr>
          <a:xfrm>
            <a:off x="862583" y="348538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0" name="object 60"/>
          <p:cNvSpPr/>
          <p:nvPr/>
        </p:nvSpPr>
        <p:spPr>
          <a:xfrm>
            <a:off x="862583" y="30937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1" name="object 61"/>
          <p:cNvSpPr/>
          <p:nvPr/>
        </p:nvSpPr>
        <p:spPr>
          <a:xfrm>
            <a:off x="862583" y="270205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2" name="object 62"/>
          <p:cNvSpPr/>
          <p:nvPr/>
        </p:nvSpPr>
        <p:spPr>
          <a:xfrm>
            <a:off x="862583" y="2310383"/>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3" name="object 63"/>
          <p:cNvSpPr/>
          <p:nvPr/>
        </p:nvSpPr>
        <p:spPr>
          <a:xfrm>
            <a:off x="862583" y="4660391"/>
            <a:ext cx="3971925" cy="0"/>
          </a:xfrm>
          <a:custGeom>
            <a:avLst/>
            <a:gdLst/>
            <a:ahLst/>
            <a:cxnLst/>
            <a:rect l="l" t="t" r="r" b="b"/>
            <a:pathLst>
              <a:path w="3971925">
                <a:moveTo>
                  <a:pt x="0" y="0"/>
                </a:moveTo>
                <a:lnTo>
                  <a:pt x="3971543" y="0"/>
                </a:lnTo>
              </a:path>
            </a:pathLst>
          </a:custGeom>
          <a:ln w="9144">
            <a:solidFill>
              <a:srgbClr val="666666"/>
            </a:solidFill>
          </a:ln>
        </p:spPr>
        <p:txBody>
          <a:bodyPr wrap="square" lIns="0" tIns="0" rIns="0" bIns="0" rtlCol="0"/>
          <a:lstStyle/>
          <a:p>
            <a:endParaRPr/>
          </a:p>
        </p:txBody>
      </p:sp>
      <p:sp>
        <p:nvSpPr>
          <p:cNvPr id="64" name="object 64"/>
          <p:cNvSpPr txBox="1"/>
          <p:nvPr/>
        </p:nvSpPr>
        <p:spPr>
          <a:xfrm>
            <a:off x="536549" y="2185923"/>
            <a:ext cx="174625" cy="3763010"/>
          </a:xfrm>
          <a:prstGeom prst="rect">
            <a:avLst/>
          </a:prstGeom>
        </p:spPr>
        <p:txBody>
          <a:bodyPr vert="horz" wrap="square" lIns="0" tIns="0" rIns="0" bIns="0" rtlCol="0">
            <a:spAutoFit/>
          </a:bodyPr>
          <a:lstStyle/>
          <a:p>
            <a:pPr marL="62230">
              <a:lnSpc>
                <a:spcPct val="100000"/>
              </a:lnSpc>
            </a:pPr>
            <a:r>
              <a:rPr sz="1400" b="0" dirty="0">
                <a:latin typeface="Univers for BP Light"/>
                <a:cs typeface="Univers for BP Light"/>
              </a:rPr>
              <a:t>6</a:t>
            </a:r>
            <a:endParaRPr sz="1400">
              <a:latin typeface="Univers for BP Light"/>
              <a:cs typeface="Univers for BP Light"/>
            </a:endParaRPr>
          </a:p>
          <a:p>
            <a:pPr marL="62230">
              <a:lnSpc>
                <a:spcPct val="100000"/>
              </a:lnSpc>
              <a:spcBef>
                <a:spcPts val="1405"/>
              </a:spcBef>
            </a:pPr>
            <a:r>
              <a:rPr sz="1400" b="0" dirty="0">
                <a:latin typeface="Univers for BP Light"/>
                <a:cs typeface="Univers for BP Light"/>
              </a:rPr>
              <a:t>5</a:t>
            </a:r>
            <a:endParaRPr sz="1400">
              <a:latin typeface="Univers for BP Light"/>
              <a:cs typeface="Univers for BP Light"/>
            </a:endParaRPr>
          </a:p>
          <a:p>
            <a:pPr marL="62230">
              <a:lnSpc>
                <a:spcPct val="100000"/>
              </a:lnSpc>
              <a:spcBef>
                <a:spcPts val="1405"/>
              </a:spcBef>
            </a:pPr>
            <a:r>
              <a:rPr sz="1400" b="0" dirty="0">
                <a:latin typeface="Univers for BP Light"/>
                <a:cs typeface="Univers for BP Light"/>
              </a:rPr>
              <a:t>4</a:t>
            </a:r>
            <a:endParaRPr sz="1400">
              <a:latin typeface="Univers for BP Light"/>
              <a:cs typeface="Univers for BP Light"/>
            </a:endParaRPr>
          </a:p>
          <a:p>
            <a:pPr marL="62230">
              <a:lnSpc>
                <a:spcPct val="100000"/>
              </a:lnSpc>
              <a:spcBef>
                <a:spcPts val="1405"/>
              </a:spcBef>
            </a:pPr>
            <a:r>
              <a:rPr sz="1400" b="0" dirty="0">
                <a:latin typeface="Univers for BP Light"/>
                <a:cs typeface="Univers for BP Light"/>
              </a:rPr>
              <a:t>3</a:t>
            </a:r>
            <a:endParaRPr sz="1400">
              <a:latin typeface="Univers for BP Light"/>
              <a:cs typeface="Univers for BP Light"/>
            </a:endParaRPr>
          </a:p>
          <a:p>
            <a:pPr marL="62230">
              <a:lnSpc>
                <a:spcPct val="100000"/>
              </a:lnSpc>
              <a:spcBef>
                <a:spcPts val="1405"/>
              </a:spcBef>
            </a:pPr>
            <a:r>
              <a:rPr sz="1400" b="0" dirty="0">
                <a:latin typeface="Univers for BP Light"/>
                <a:cs typeface="Univers for BP Light"/>
              </a:rPr>
              <a:t>2</a:t>
            </a:r>
            <a:endParaRPr sz="1400">
              <a:latin typeface="Univers for BP Light"/>
              <a:cs typeface="Univers for BP Light"/>
            </a:endParaRPr>
          </a:p>
          <a:p>
            <a:pPr marL="62230">
              <a:lnSpc>
                <a:spcPct val="100000"/>
              </a:lnSpc>
              <a:spcBef>
                <a:spcPts val="1400"/>
              </a:spcBef>
            </a:pPr>
            <a:r>
              <a:rPr sz="1400" b="0" dirty="0">
                <a:latin typeface="Univers for BP Light"/>
                <a:cs typeface="Univers for BP Light"/>
              </a:rPr>
              <a:t>1</a:t>
            </a:r>
            <a:endParaRPr sz="1400">
              <a:latin typeface="Univers for BP Light"/>
              <a:cs typeface="Univers for BP Light"/>
            </a:endParaRPr>
          </a:p>
          <a:p>
            <a:pPr marL="62230">
              <a:lnSpc>
                <a:spcPct val="100000"/>
              </a:lnSpc>
              <a:spcBef>
                <a:spcPts val="1400"/>
              </a:spcBef>
            </a:pPr>
            <a:r>
              <a:rPr sz="1400" b="0" dirty="0">
                <a:latin typeface="Univers for BP Light"/>
                <a:cs typeface="Univers for BP Light"/>
              </a:rPr>
              <a:t>0</a:t>
            </a:r>
            <a:endParaRPr sz="1400">
              <a:latin typeface="Univers for BP Light"/>
              <a:cs typeface="Univers for BP Light"/>
            </a:endParaRPr>
          </a:p>
          <a:p>
            <a:pPr marL="12700">
              <a:lnSpc>
                <a:spcPct val="100000"/>
              </a:lnSpc>
              <a:spcBef>
                <a:spcPts val="1405"/>
              </a:spcBef>
            </a:pPr>
            <a:r>
              <a:rPr sz="1400" b="0" spc="-10" dirty="0">
                <a:latin typeface="Univers for BP Light"/>
                <a:cs typeface="Univers for BP Light"/>
              </a:rPr>
              <a:t>-1</a:t>
            </a:r>
            <a:endParaRPr sz="1400">
              <a:latin typeface="Univers for BP Light"/>
              <a:cs typeface="Univers for BP Light"/>
            </a:endParaRPr>
          </a:p>
          <a:p>
            <a:pPr marL="12700">
              <a:lnSpc>
                <a:spcPct val="100000"/>
              </a:lnSpc>
              <a:spcBef>
                <a:spcPts val="1405"/>
              </a:spcBef>
            </a:pPr>
            <a:r>
              <a:rPr sz="1400" b="0" spc="-10" dirty="0">
                <a:latin typeface="Univers for BP Light"/>
                <a:cs typeface="Univers for BP Light"/>
              </a:rPr>
              <a:t>-2</a:t>
            </a:r>
            <a:endParaRPr sz="1400">
              <a:latin typeface="Univers for BP Light"/>
              <a:cs typeface="Univers for BP Light"/>
            </a:endParaRPr>
          </a:p>
          <a:p>
            <a:pPr marL="12700">
              <a:lnSpc>
                <a:spcPct val="100000"/>
              </a:lnSpc>
              <a:spcBef>
                <a:spcPts val="1405"/>
              </a:spcBef>
            </a:pPr>
            <a:r>
              <a:rPr sz="1400" b="0" spc="-10" dirty="0">
                <a:latin typeface="Univers for BP Light"/>
                <a:cs typeface="Univers for BP Light"/>
              </a:rPr>
              <a:t>-3</a:t>
            </a:r>
            <a:endParaRPr sz="1400">
              <a:latin typeface="Univers for BP Light"/>
              <a:cs typeface="Univers for BP Light"/>
            </a:endParaRPr>
          </a:p>
        </p:txBody>
      </p:sp>
      <p:sp>
        <p:nvSpPr>
          <p:cNvPr id="65" name="object 65"/>
          <p:cNvSpPr txBox="1"/>
          <p:nvPr/>
        </p:nvSpPr>
        <p:spPr>
          <a:xfrm>
            <a:off x="1099515" y="5944717"/>
            <a:ext cx="52070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O</a:t>
            </a:r>
            <a:r>
              <a:rPr sz="1400" b="0" spc="-10" dirty="0">
                <a:latin typeface="Univers for BP Light"/>
                <a:cs typeface="Univers for BP Light"/>
              </a:rPr>
              <a:t>E</a:t>
            </a:r>
            <a:r>
              <a:rPr sz="1400" b="0" dirty="0">
                <a:latin typeface="Univers for BP Light"/>
                <a:cs typeface="Univers for BP Light"/>
              </a:rPr>
              <a:t>CD</a:t>
            </a:r>
            <a:endParaRPr sz="1400">
              <a:latin typeface="Univers for BP Light"/>
              <a:cs typeface="Univers for BP Light"/>
            </a:endParaRPr>
          </a:p>
        </p:txBody>
      </p:sp>
      <p:sp>
        <p:nvSpPr>
          <p:cNvPr id="66" name="object 66"/>
          <p:cNvSpPr txBox="1"/>
          <p:nvPr/>
        </p:nvSpPr>
        <p:spPr>
          <a:xfrm>
            <a:off x="2117217" y="5944717"/>
            <a:ext cx="47180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Ch</a:t>
            </a:r>
            <a:r>
              <a:rPr sz="1400" b="0" spc="-5" dirty="0">
                <a:latin typeface="Univers for BP Light"/>
                <a:cs typeface="Univers for BP Light"/>
              </a:rPr>
              <a:t>i</a:t>
            </a:r>
            <a:r>
              <a:rPr sz="1400" b="0" dirty="0">
                <a:latin typeface="Univers for BP Light"/>
                <a:cs typeface="Univers for BP Light"/>
              </a:rPr>
              <a:t>na</a:t>
            </a:r>
            <a:endParaRPr sz="1400">
              <a:latin typeface="Univers for BP Light"/>
              <a:cs typeface="Univers for BP Light"/>
            </a:endParaRPr>
          </a:p>
        </p:txBody>
      </p:sp>
      <p:sp>
        <p:nvSpPr>
          <p:cNvPr id="67" name="object 67"/>
          <p:cNvSpPr txBox="1"/>
          <p:nvPr/>
        </p:nvSpPr>
        <p:spPr>
          <a:xfrm>
            <a:off x="2913126" y="5944717"/>
            <a:ext cx="865505" cy="451484"/>
          </a:xfrm>
          <a:prstGeom prst="rect">
            <a:avLst/>
          </a:prstGeom>
        </p:spPr>
        <p:txBody>
          <a:bodyPr vert="horz" wrap="square" lIns="0" tIns="0" rIns="0" bIns="0" rtlCol="0">
            <a:spAutoFit/>
          </a:bodyPr>
          <a:lstStyle/>
          <a:p>
            <a:pPr algn="ctr">
              <a:lnSpc>
                <a:spcPct val="100000"/>
              </a:lnSpc>
            </a:pPr>
            <a:r>
              <a:rPr sz="1400" b="0" dirty="0">
                <a:latin typeface="Univers for BP Light"/>
                <a:cs typeface="Univers for BP Light"/>
              </a:rPr>
              <a:t>India</a:t>
            </a:r>
            <a:r>
              <a:rPr sz="1400" b="0" spc="-105" dirty="0">
                <a:latin typeface="Univers for BP Light"/>
                <a:cs typeface="Univers for BP Light"/>
              </a:rPr>
              <a:t> </a:t>
            </a:r>
            <a:r>
              <a:rPr sz="1400" b="0" dirty="0">
                <a:latin typeface="Univers for BP Light"/>
                <a:cs typeface="Univers for BP Light"/>
              </a:rPr>
              <a:t>&amp;</a:t>
            </a:r>
            <a:endParaRPr sz="1400">
              <a:latin typeface="Univers for BP Light"/>
              <a:cs typeface="Univers for BP Light"/>
            </a:endParaRPr>
          </a:p>
          <a:p>
            <a:pPr algn="ctr">
              <a:lnSpc>
                <a:spcPct val="100000"/>
              </a:lnSpc>
              <a:spcBef>
                <a:spcPts val="20"/>
              </a:spcBef>
            </a:pPr>
            <a:r>
              <a:rPr sz="1400" b="0" spc="-5" dirty="0">
                <a:latin typeface="Univers for BP Light"/>
                <a:cs typeface="Univers for BP Light"/>
              </a:rPr>
              <a:t>Other</a:t>
            </a:r>
            <a:r>
              <a:rPr sz="1400" b="0" spc="-65" dirty="0">
                <a:latin typeface="Univers for BP Light"/>
                <a:cs typeface="Univers for BP Light"/>
              </a:rPr>
              <a:t> </a:t>
            </a:r>
            <a:r>
              <a:rPr sz="1400" b="0" spc="-5" dirty="0">
                <a:latin typeface="Univers for BP Light"/>
                <a:cs typeface="Univers for BP Light"/>
              </a:rPr>
              <a:t>Asia</a:t>
            </a:r>
            <a:endParaRPr sz="1400">
              <a:latin typeface="Univers for BP Light"/>
              <a:cs typeface="Univers for BP Light"/>
            </a:endParaRPr>
          </a:p>
        </p:txBody>
      </p:sp>
      <p:sp>
        <p:nvSpPr>
          <p:cNvPr id="68" name="object 68"/>
          <p:cNvSpPr txBox="1"/>
          <p:nvPr/>
        </p:nvSpPr>
        <p:spPr>
          <a:xfrm>
            <a:off x="4099052" y="5944717"/>
            <a:ext cx="480059"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Ot</a:t>
            </a:r>
            <a:r>
              <a:rPr sz="1400" b="0" spc="-20" dirty="0">
                <a:latin typeface="Univers for BP Light"/>
                <a:cs typeface="Univers for BP Light"/>
              </a:rPr>
              <a:t>h</a:t>
            </a:r>
            <a:r>
              <a:rPr sz="1400" b="0" dirty="0">
                <a:latin typeface="Univers for BP Light"/>
                <a:cs typeface="Univers for BP Light"/>
              </a:rPr>
              <a:t>er</a:t>
            </a:r>
            <a:endParaRPr sz="1400">
              <a:latin typeface="Univers for BP Light"/>
              <a:cs typeface="Univers for BP Light"/>
            </a:endParaRPr>
          </a:p>
        </p:txBody>
      </p:sp>
      <p:sp>
        <p:nvSpPr>
          <p:cNvPr id="69" name="object 69"/>
          <p:cNvSpPr/>
          <p:nvPr/>
        </p:nvSpPr>
        <p:spPr>
          <a:xfrm>
            <a:off x="2075688" y="4980432"/>
            <a:ext cx="96520" cy="96520"/>
          </a:xfrm>
          <a:custGeom>
            <a:avLst/>
            <a:gdLst/>
            <a:ahLst/>
            <a:cxnLst/>
            <a:rect l="l" t="t" r="r" b="b"/>
            <a:pathLst>
              <a:path w="96519" h="96520">
                <a:moveTo>
                  <a:pt x="0" y="96012"/>
                </a:moveTo>
                <a:lnTo>
                  <a:pt x="96012" y="96012"/>
                </a:lnTo>
                <a:lnTo>
                  <a:pt x="96012" y="0"/>
                </a:lnTo>
                <a:lnTo>
                  <a:pt x="0" y="0"/>
                </a:lnTo>
                <a:lnTo>
                  <a:pt x="0" y="96012"/>
                </a:lnTo>
                <a:close/>
              </a:path>
            </a:pathLst>
          </a:custGeom>
          <a:solidFill>
            <a:srgbClr val="FF6600"/>
          </a:solidFill>
        </p:spPr>
        <p:txBody>
          <a:bodyPr wrap="square" lIns="0" tIns="0" rIns="0" bIns="0" rtlCol="0"/>
          <a:lstStyle/>
          <a:p>
            <a:endParaRPr/>
          </a:p>
        </p:txBody>
      </p:sp>
      <p:sp>
        <p:nvSpPr>
          <p:cNvPr id="70" name="object 70"/>
          <p:cNvSpPr/>
          <p:nvPr/>
        </p:nvSpPr>
        <p:spPr>
          <a:xfrm>
            <a:off x="2075688" y="4980432"/>
            <a:ext cx="96520" cy="96520"/>
          </a:xfrm>
          <a:custGeom>
            <a:avLst/>
            <a:gdLst/>
            <a:ahLst/>
            <a:cxnLst/>
            <a:rect l="l" t="t" r="r" b="b"/>
            <a:pathLst>
              <a:path w="96519" h="96520">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71" name="object 71"/>
          <p:cNvSpPr/>
          <p:nvPr/>
        </p:nvSpPr>
        <p:spPr>
          <a:xfrm>
            <a:off x="3351276" y="4980432"/>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solidFill>
            <a:srgbClr val="009EDF"/>
          </a:solidFill>
        </p:spPr>
        <p:txBody>
          <a:bodyPr wrap="square" lIns="0" tIns="0" rIns="0" bIns="0" rtlCol="0"/>
          <a:lstStyle/>
          <a:p>
            <a:endParaRPr/>
          </a:p>
        </p:txBody>
      </p:sp>
      <p:sp>
        <p:nvSpPr>
          <p:cNvPr id="72" name="object 72"/>
          <p:cNvSpPr/>
          <p:nvPr/>
        </p:nvSpPr>
        <p:spPr>
          <a:xfrm>
            <a:off x="3351276" y="4980432"/>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73" name="object 73"/>
          <p:cNvSpPr/>
          <p:nvPr/>
        </p:nvSpPr>
        <p:spPr>
          <a:xfrm>
            <a:off x="2075688" y="5248655"/>
            <a:ext cx="96520" cy="96520"/>
          </a:xfrm>
          <a:custGeom>
            <a:avLst/>
            <a:gdLst/>
            <a:ahLst/>
            <a:cxnLst/>
            <a:rect l="l" t="t" r="r" b="b"/>
            <a:pathLst>
              <a:path w="96519" h="96520">
                <a:moveTo>
                  <a:pt x="0" y="96012"/>
                </a:moveTo>
                <a:lnTo>
                  <a:pt x="96012" y="96012"/>
                </a:lnTo>
                <a:lnTo>
                  <a:pt x="96012" y="0"/>
                </a:lnTo>
                <a:lnTo>
                  <a:pt x="0" y="0"/>
                </a:lnTo>
                <a:lnTo>
                  <a:pt x="0" y="96012"/>
                </a:lnTo>
                <a:close/>
              </a:path>
            </a:pathLst>
          </a:custGeom>
          <a:solidFill>
            <a:srgbClr val="FFCC00"/>
          </a:solidFill>
        </p:spPr>
        <p:txBody>
          <a:bodyPr wrap="square" lIns="0" tIns="0" rIns="0" bIns="0" rtlCol="0"/>
          <a:lstStyle/>
          <a:p>
            <a:endParaRPr/>
          </a:p>
        </p:txBody>
      </p:sp>
      <p:sp>
        <p:nvSpPr>
          <p:cNvPr id="74" name="object 74"/>
          <p:cNvSpPr/>
          <p:nvPr/>
        </p:nvSpPr>
        <p:spPr>
          <a:xfrm>
            <a:off x="2075688" y="5248655"/>
            <a:ext cx="96520" cy="96520"/>
          </a:xfrm>
          <a:custGeom>
            <a:avLst/>
            <a:gdLst/>
            <a:ahLst/>
            <a:cxnLst/>
            <a:rect l="l" t="t" r="r" b="b"/>
            <a:pathLst>
              <a:path w="96519" h="96520">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75" name="object 75"/>
          <p:cNvSpPr/>
          <p:nvPr/>
        </p:nvSpPr>
        <p:spPr>
          <a:xfrm>
            <a:off x="3351276" y="5248655"/>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solidFill>
            <a:srgbClr val="666666"/>
          </a:solidFill>
        </p:spPr>
        <p:txBody>
          <a:bodyPr wrap="square" lIns="0" tIns="0" rIns="0" bIns="0" rtlCol="0"/>
          <a:lstStyle/>
          <a:p>
            <a:endParaRPr/>
          </a:p>
        </p:txBody>
      </p:sp>
      <p:sp>
        <p:nvSpPr>
          <p:cNvPr id="76" name="object 76"/>
          <p:cNvSpPr/>
          <p:nvPr/>
        </p:nvSpPr>
        <p:spPr>
          <a:xfrm>
            <a:off x="3351276" y="5248655"/>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77" name="object 77"/>
          <p:cNvSpPr/>
          <p:nvPr/>
        </p:nvSpPr>
        <p:spPr>
          <a:xfrm>
            <a:off x="2075688" y="551535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78" name="object 78"/>
          <p:cNvSpPr/>
          <p:nvPr/>
        </p:nvSpPr>
        <p:spPr>
          <a:xfrm>
            <a:off x="2075688" y="551535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79" name="object 79"/>
          <p:cNvSpPr txBox="1"/>
          <p:nvPr/>
        </p:nvSpPr>
        <p:spPr>
          <a:xfrm>
            <a:off x="2203830" y="4850160"/>
            <a:ext cx="1044575" cy="826135"/>
          </a:xfrm>
          <a:prstGeom prst="rect">
            <a:avLst/>
          </a:prstGeom>
        </p:spPr>
        <p:txBody>
          <a:bodyPr vert="horz" wrap="square" lIns="0" tIns="0" rIns="0" bIns="0" rtlCol="0">
            <a:spAutoFit/>
          </a:bodyPr>
          <a:lstStyle/>
          <a:p>
            <a:pPr marL="12700" marR="5080">
              <a:lnSpc>
                <a:spcPct val="125699"/>
              </a:lnSpc>
            </a:pPr>
            <a:r>
              <a:rPr sz="1400" dirty="0">
                <a:latin typeface="Univers for BP"/>
                <a:cs typeface="Univers for BP"/>
              </a:rPr>
              <a:t>Re</a:t>
            </a:r>
            <a:r>
              <a:rPr sz="1400" spc="-10" dirty="0">
                <a:latin typeface="Univers for BP"/>
                <a:cs typeface="Univers for BP"/>
              </a:rPr>
              <a:t>n</a:t>
            </a:r>
            <a:r>
              <a:rPr sz="1400" dirty="0">
                <a:latin typeface="Univers for BP"/>
                <a:cs typeface="Univers for BP"/>
              </a:rPr>
              <a:t>e</a:t>
            </a:r>
            <a:r>
              <a:rPr sz="1400" spc="-10" dirty="0">
                <a:latin typeface="Univers for BP"/>
                <a:cs typeface="Univers for BP"/>
              </a:rPr>
              <a:t>w</a:t>
            </a:r>
            <a:r>
              <a:rPr sz="1400" dirty="0">
                <a:latin typeface="Univers for BP"/>
                <a:cs typeface="Univers for BP"/>
              </a:rPr>
              <a:t>a</a:t>
            </a:r>
            <a:r>
              <a:rPr sz="1400" spc="-10" dirty="0">
                <a:latin typeface="Univers for BP"/>
                <a:cs typeface="Univers for BP"/>
              </a:rPr>
              <a:t>b</a:t>
            </a:r>
            <a:r>
              <a:rPr sz="1400" dirty="0">
                <a:latin typeface="Univers for BP"/>
                <a:cs typeface="Univers for BP"/>
              </a:rPr>
              <a:t>les  </a:t>
            </a:r>
            <a:r>
              <a:rPr sz="1400" spc="-5" dirty="0">
                <a:latin typeface="Univers for BP"/>
                <a:cs typeface="Univers for BP"/>
              </a:rPr>
              <a:t>Nuclear  Gas</a:t>
            </a:r>
            <a:endParaRPr sz="1400">
              <a:latin typeface="Univers for BP"/>
              <a:cs typeface="Univers for BP"/>
            </a:endParaRPr>
          </a:p>
        </p:txBody>
      </p:sp>
      <p:sp>
        <p:nvSpPr>
          <p:cNvPr id="80" name="object 80"/>
          <p:cNvSpPr/>
          <p:nvPr/>
        </p:nvSpPr>
        <p:spPr>
          <a:xfrm>
            <a:off x="3351276" y="5515355"/>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99CC00"/>
          </a:solidFill>
        </p:spPr>
        <p:txBody>
          <a:bodyPr wrap="square" lIns="0" tIns="0" rIns="0" bIns="0" rtlCol="0"/>
          <a:lstStyle/>
          <a:p>
            <a:endParaRPr/>
          </a:p>
        </p:txBody>
      </p:sp>
      <p:sp>
        <p:nvSpPr>
          <p:cNvPr id="81" name="object 81"/>
          <p:cNvSpPr/>
          <p:nvPr/>
        </p:nvSpPr>
        <p:spPr>
          <a:xfrm>
            <a:off x="3351276" y="5515355"/>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2" name="object 82"/>
          <p:cNvSpPr txBox="1"/>
          <p:nvPr/>
        </p:nvSpPr>
        <p:spPr>
          <a:xfrm>
            <a:off x="3479419" y="4850160"/>
            <a:ext cx="539750" cy="826135"/>
          </a:xfrm>
          <a:prstGeom prst="rect">
            <a:avLst/>
          </a:prstGeom>
        </p:spPr>
        <p:txBody>
          <a:bodyPr vert="horz" wrap="square" lIns="0" tIns="0" rIns="0" bIns="0" rtlCol="0">
            <a:spAutoFit/>
          </a:bodyPr>
          <a:lstStyle/>
          <a:p>
            <a:pPr marL="12700" marR="5080">
              <a:lnSpc>
                <a:spcPct val="125699"/>
              </a:lnSpc>
            </a:pPr>
            <a:r>
              <a:rPr sz="1400" spc="-10" dirty="0">
                <a:latin typeface="Univers for BP"/>
                <a:cs typeface="Univers for BP"/>
              </a:rPr>
              <a:t>H</a:t>
            </a:r>
            <a:r>
              <a:rPr sz="1400" dirty="0">
                <a:latin typeface="Univers for BP"/>
                <a:cs typeface="Univers for BP"/>
              </a:rPr>
              <a:t>y</a:t>
            </a:r>
            <a:r>
              <a:rPr sz="1400" spc="-10" dirty="0">
                <a:latin typeface="Univers for BP"/>
                <a:cs typeface="Univers for BP"/>
              </a:rPr>
              <a:t>d</a:t>
            </a:r>
            <a:r>
              <a:rPr sz="1400" dirty="0">
                <a:latin typeface="Univers for BP"/>
                <a:cs typeface="Univers for BP"/>
              </a:rPr>
              <a:t>ro  </a:t>
            </a:r>
            <a:r>
              <a:rPr sz="1400" spc="-5" dirty="0">
                <a:latin typeface="Univers for BP"/>
                <a:cs typeface="Univers for BP"/>
              </a:rPr>
              <a:t>Coal  Oil</a:t>
            </a:r>
            <a:endParaRPr sz="1400">
              <a:latin typeface="Univers for BP"/>
              <a:cs typeface="Univers for BP"/>
            </a:endParaRPr>
          </a:p>
        </p:txBody>
      </p:sp>
      <p:sp>
        <p:nvSpPr>
          <p:cNvPr id="83" name="object 83"/>
          <p:cNvSpPr txBox="1"/>
          <p:nvPr/>
        </p:nvSpPr>
        <p:spPr>
          <a:xfrm>
            <a:off x="508812" y="1785365"/>
            <a:ext cx="121856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Thousand</a:t>
            </a:r>
            <a:r>
              <a:rPr sz="1400" b="0" spc="-125" dirty="0">
                <a:latin typeface="Univers for BP Light"/>
                <a:cs typeface="Univers for BP Light"/>
              </a:rPr>
              <a:t> </a:t>
            </a:r>
            <a:r>
              <a:rPr sz="1400" b="0" spc="-5" dirty="0">
                <a:latin typeface="Univers for BP Light"/>
                <a:cs typeface="Univers for BP Light"/>
              </a:rPr>
              <a:t>TWh</a:t>
            </a:r>
            <a:endParaRPr sz="1400">
              <a:latin typeface="Univers for BP Light"/>
              <a:cs typeface="Univers for BP Light"/>
            </a:endParaRPr>
          </a:p>
        </p:txBody>
      </p:sp>
      <p:sp>
        <p:nvSpPr>
          <p:cNvPr id="84" name="object 84"/>
          <p:cNvSpPr txBox="1"/>
          <p:nvPr/>
        </p:nvSpPr>
        <p:spPr>
          <a:xfrm>
            <a:off x="5510910" y="1179829"/>
            <a:ext cx="3098165" cy="573405"/>
          </a:xfrm>
          <a:prstGeom prst="rect">
            <a:avLst/>
          </a:prstGeom>
        </p:spPr>
        <p:txBody>
          <a:bodyPr vert="horz" wrap="square" lIns="0" tIns="0" rIns="0" bIns="0" rtlCol="0">
            <a:spAutoFit/>
          </a:bodyPr>
          <a:lstStyle/>
          <a:p>
            <a:pPr algn="ctr">
              <a:lnSpc>
                <a:spcPct val="100000"/>
              </a:lnSpc>
            </a:pPr>
            <a:r>
              <a:rPr sz="1800" spc="-5" dirty="0">
                <a:latin typeface="Univers for BP"/>
                <a:cs typeface="Univers for BP"/>
              </a:rPr>
              <a:t>Shares </a:t>
            </a:r>
            <a:r>
              <a:rPr sz="1800" dirty="0">
                <a:latin typeface="Univers for BP"/>
                <a:cs typeface="Univers for BP"/>
              </a:rPr>
              <a:t>of </a:t>
            </a:r>
            <a:r>
              <a:rPr sz="1800" spc="-5" dirty="0">
                <a:latin typeface="Univers for BP"/>
                <a:cs typeface="Univers for BP"/>
              </a:rPr>
              <a:t>power</a:t>
            </a:r>
            <a:r>
              <a:rPr sz="1800" spc="-25" dirty="0">
                <a:latin typeface="Univers for BP"/>
                <a:cs typeface="Univers for BP"/>
              </a:rPr>
              <a:t> </a:t>
            </a:r>
            <a:r>
              <a:rPr sz="1800" spc="-5" dirty="0">
                <a:latin typeface="Univers for BP"/>
                <a:cs typeface="Univers for BP"/>
              </a:rPr>
              <a:t>generation,</a:t>
            </a:r>
            <a:endParaRPr sz="1800">
              <a:latin typeface="Univers for BP"/>
              <a:cs typeface="Univers for BP"/>
            </a:endParaRPr>
          </a:p>
          <a:p>
            <a:pPr marL="2540" algn="ctr">
              <a:lnSpc>
                <a:spcPct val="100000"/>
              </a:lnSpc>
            </a:pPr>
            <a:r>
              <a:rPr sz="1800" spc="-5" dirty="0">
                <a:latin typeface="Univers for BP"/>
                <a:cs typeface="Univers for BP"/>
              </a:rPr>
              <a:t>2016 </a:t>
            </a:r>
            <a:r>
              <a:rPr sz="1800" dirty="0">
                <a:latin typeface="Univers for BP"/>
                <a:cs typeface="Univers for BP"/>
              </a:rPr>
              <a:t>and</a:t>
            </a:r>
            <a:r>
              <a:rPr sz="1800" spc="-80" dirty="0">
                <a:latin typeface="Univers for BP"/>
                <a:cs typeface="Univers for BP"/>
              </a:rPr>
              <a:t> </a:t>
            </a:r>
            <a:r>
              <a:rPr sz="1800" spc="-5" dirty="0">
                <a:latin typeface="Univers for BP"/>
                <a:cs typeface="Univers for BP"/>
              </a:rPr>
              <a:t>2040</a:t>
            </a:r>
            <a:endParaRPr sz="1800">
              <a:latin typeface="Univers for BP"/>
              <a:cs typeface="Univers for BP"/>
            </a:endParaRPr>
          </a:p>
        </p:txBody>
      </p:sp>
      <p:sp>
        <p:nvSpPr>
          <p:cNvPr id="85" name="object 85"/>
          <p:cNvSpPr/>
          <p:nvPr/>
        </p:nvSpPr>
        <p:spPr>
          <a:xfrm>
            <a:off x="5711952" y="4479035"/>
            <a:ext cx="245745" cy="931544"/>
          </a:xfrm>
          <a:custGeom>
            <a:avLst/>
            <a:gdLst/>
            <a:ahLst/>
            <a:cxnLst/>
            <a:rect l="l" t="t" r="r" b="b"/>
            <a:pathLst>
              <a:path w="245745" h="931545">
                <a:moveTo>
                  <a:pt x="245363" y="0"/>
                </a:moveTo>
                <a:lnTo>
                  <a:pt x="0" y="0"/>
                </a:lnTo>
                <a:lnTo>
                  <a:pt x="0" y="931163"/>
                </a:lnTo>
                <a:lnTo>
                  <a:pt x="245363" y="931163"/>
                </a:lnTo>
                <a:lnTo>
                  <a:pt x="245363" y="0"/>
                </a:lnTo>
                <a:close/>
              </a:path>
            </a:pathLst>
          </a:custGeom>
          <a:solidFill>
            <a:srgbClr val="006600"/>
          </a:solidFill>
        </p:spPr>
        <p:txBody>
          <a:bodyPr wrap="square" lIns="0" tIns="0" rIns="0" bIns="0" rtlCol="0"/>
          <a:lstStyle/>
          <a:p>
            <a:endParaRPr/>
          </a:p>
        </p:txBody>
      </p:sp>
      <p:sp>
        <p:nvSpPr>
          <p:cNvPr id="86" name="object 86"/>
          <p:cNvSpPr/>
          <p:nvPr/>
        </p:nvSpPr>
        <p:spPr>
          <a:xfrm>
            <a:off x="6006084" y="5038344"/>
            <a:ext cx="243840" cy="372110"/>
          </a:xfrm>
          <a:custGeom>
            <a:avLst/>
            <a:gdLst/>
            <a:ahLst/>
            <a:cxnLst/>
            <a:rect l="l" t="t" r="r" b="b"/>
            <a:pathLst>
              <a:path w="243839" h="372110">
                <a:moveTo>
                  <a:pt x="243839" y="0"/>
                </a:moveTo>
                <a:lnTo>
                  <a:pt x="0" y="0"/>
                </a:lnTo>
                <a:lnTo>
                  <a:pt x="0" y="371855"/>
                </a:lnTo>
                <a:lnTo>
                  <a:pt x="243839" y="371855"/>
                </a:lnTo>
                <a:lnTo>
                  <a:pt x="243839" y="0"/>
                </a:lnTo>
                <a:close/>
              </a:path>
            </a:pathLst>
          </a:custGeom>
          <a:solidFill>
            <a:srgbClr val="006600"/>
          </a:solidFill>
        </p:spPr>
        <p:txBody>
          <a:bodyPr wrap="square" lIns="0" tIns="0" rIns="0" bIns="0" rtlCol="0"/>
          <a:lstStyle/>
          <a:p>
            <a:endParaRPr/>
          </a:p>
        </p:txBody>
      </p:sp>
      <p:sp>
        <p:nvSpPr>
          <p:cNvPr id="87" name="object 87"/>
          <p:cNvSpPr/>
          <p:nvPr/>
        </p:nvSpPr>
        <p:spPr>
          <a:xfrm>
            <a:off x="6592823" y="3272028"/>
            <a:ext cx="245745" cy="2138680"/>
          </a:xfrm>
          <a:custGeom>
            <a:avLst/>
            <a:gdLst/>
            <a:ahLst/>
            <a:cxnLst/>
            <a:rect l="l" t="t" r="r" b="b"/>
            <a:pathLst>
              <a:path w="245745" h="2138679">
                <a:moveTo>
                  <a:pt x="245364" y="0"/>
                </a:moveTo>
                <a:lnTo>
                  <a:pt x="0" y="0"/>
                </a:lnTo>
                <a:lnTo>
                  <a:pt x="0" y="2138172"/>
                </a:lnTo>
                <a:lnTo>
                  <a:pt x="245364" y="2138172"/>
                </a:lnTo>
                <a:lnTo>
                  <a:pt x="245364" y="0"/>
                </a:lnTo>
                <a:close/>
              </a:path>
            </a:pathLst>
          </a:custGeom>
          <a:solidFill>
            <a:srgbClr val="006600"/>
          </a:solidFill>
        </p:spPr>
        <p:txBody>
          <a:bodyPr wrap="square" lIns="0" tIns="0" rIns="0" bIns="0" rtlCol="0"/>
          <a:lstStyle/>
          <a:p>
            <a:endParaRPr/>
          </a:p>
        </p:txBody>
      </p:sp>
      <p:sp>
        <p:nvSpPr>
          <p:cNvPr id="88" name="object 88"/>
          <p:cNvSpPr/>
          <p:nvPr/>
        </p:nvSpPr>
        <p:spPr>
          <a:xfrm>
            <a:off x="6886956" y="4207764"/>
            <a:ext cx="243840" cy="1202690"/>
          </a:xfrm>
          <a:custGeom>
            <a:avLst/>
            <a:gdLst/>
            <a:ahLst/>
            <a:cxnLst/>
            <a:rect l="l" t="t" r="r" b="b"/>
            <a:pathLst>
              <a:path w="243840" h="1202689">
                <a:moveTo>
                  <a:pt x="243840" y="0"/>
                </a:moveTo>
                <a:lnTo>
                  <a:pt x="0" y="0"/>
                </a:lnTo>
                <a:lnTo>
                  <a:pt x="0" y="1202436"/>
                </a:lnTo>
                <a:lnTo>
                  <a:pt x="243840" y="1202436"/>
                </a:lnTo>
                <a:lnTo>
                  <a:pt x="243840" y="0"/>
                </a:lnTo>
                <a:close/>
              </a:path>
            </a:pathLst>
          </a:custGeom>
          <a:solidFill>
            <a:srgbClr val="006600"/>
          </a:solidFill>
        </p:spPr>
        <p:txBody>
          <a:bodyPr wrap="square" lIns="0" tIns="0" rIns="0" bIns="0" rtlCol="0"/>
          <a:lstStyle/>
          <a:p>
            <a:endParaRPr/>
          </a:p>
        </p:txBody>
      </p:sp>
      <p:sp>
        <p:nvSpPr>
          <p:cNvPr id="89" name="object 89"/>
          <p:cNvSpPr/>
          <p:nvPr/>
        </p:nvSpPr>
        <p:spPr>
          <a:xfrm>
            <a:off x="7473695" y="2973323"/>
            <a:ext cx="245745" cy="2437130"/>
          </a:xfrm>
          <a:custGeom>
            <a:avLst/>
            <a:gdLst/>
            <a:ahLst/>
            <a:cxnLst/>
            <a:rect l="l" t="t" r="r" b="b"/>
            <a:pathLst>
              <a:path w="245745" h="2437129">
                <a:moveTo>
                  <a:pt x="245363" y="0"/>
                </a:moveTo>
                <a:lnTo>
                  <a:pt x="0" y="0"/>
                </a:lnTo>
                <a:lnTo>
                  <a:pt x="0" y="2436876"/>
                </a:lnTo>
                <a:lnTo>
                  <a:pt x="245363" y="2436876"/>
                </a:lnTo>
                <a:lnTo>
                  <a:pt x="245363" y="0"/>
                </a:lnTo>
                <a:close/>
              </a:path>
            </a:pathLst>
          </a:custGeom>
          <a:solidFill>
            <a:srgbClr val="006600"/>
          </a:solidFill>
        </p:spPr>
        <p:txBody>
          <a:bodyPr wrap="square" lIns="0" tIns="0" rIns="0" bIns="0" rtlCol="0"/>
          <a:lstStyle/>
          <a:p>
            <a:endParaRPr/>
          </a:p>
        </p:txBody>
      </p:sp>
      <p:sp>
        <p:nvSpPr>
          <p:cNvPr id="90" name="object 90"/>
          <p:cNvSpPr/>
          <p:nvPr/>
        </p:nvSpPr>
        <p:spPr>
          <a:xfrm>
            <a:off x="7767828" y="3413759"/>
            <a:ext cx="243840" cy="1996439"/>
          </a:xfrm>
          <a:custGeom>
            <a:avLst/>
            <a:gdLst/>
            <a:ahLst/>
            <a:cxnLst/>
            <a:rect l="l" t="t" r="r" b="b"/>
            <a:pathLst>
              <a:path w="243840" h="1996439">
                <a:moveTo>
                  <a:pt x="243840" y="0"/>
                </a:moveTo>
                <a:lnTo>
                  <a:pt x="0" y="0"/>
                </a:lnTo>
                <a:lnTo>
                  <a:pt x="0" y="1996439"/>
                </a:lnTo>
                <a:lnTo>
                  <a:pt x="243840" y="1996439"/>
                </a:lnTo>
                <a:lnTo>
                  <a:pt x="243840" y="0"/>
                </a:lnTo>
                <a:close/>
              </a:path>
            </a:pathLst>
          </a:custGeom>
          <a:solidFill>
            <a:srgbClr val="006600"/>
          </a:solidFill>
        </p:spPr>
        <p:txBody>
          <a:bodyPr wrap="square" lIns="0" tIns="0" rIns="0" bIns="0" rtlCol="0"/>
          <a:lstStyle/>
          <a:p>
            <a:endParaRPr/>
          </a:p>
        </p:txBody>
      </p:sp>
      <p:sp>
        <p:nvSpPr>
          <p:cNvPr id="91" name="object 91"/>
          <p:cNvSpPr/>
          <p:nvPr/>
        </p:nvSpPr>
        <p:spPr>
          <a:xfrm>
            <a:off x="8354568" y="4079747"/>
            <a:ext cx="245745" cy="1330960"/>
          </a:xfrm>
          <a:custGeom>
            <a:avLst/>
            <a:gdLst/>
            <a:ahLst/>
            <a:cxnLst/>
            <a:rect l="l" t="t" r="r" b="b"/>
            <a:pathLst>
              <a:path w="245745" h="1330960">
                <a:moveTo>
                  <a:pt x="245363" y="0"/>
                </a:moveTo>
                <a:lnTo>
                  <a:pt x="0" y="0"/>
                </a:lnTo>
                <a:lnTo>
                  <a:pt x="0" y="1330452"/>
                </a:lnTo>
                <a:lnTo>
                  <a:pt x="245363" y="1330452"/>
                </a:lnTo>
                <a:lnTo>
                  <a:pt x="245363" y="0"/>
                </a:lnTo>
                <a:close/>
              </a:path>
            </a:pathLst>
          </a:custGeom>
          <a:solidFill>
            <a:srgbClr val="006600"/>
          </a:solidFill>
        </p:spPr>
        <p:txBody>
          <a:bodyPr wrap="square" lIns="0" tIns="0" rIns="0" bIns="0" rtlCol="0"/>
          <a:lstStyle/>
          <a:p>
            <a:endParaRPr/>
          </a:p>
        </p:txBody>
      </p:sp>
      <p:sp>
        <p:nvSpPr>
          <p:cNvPr id="92" name="object 92"/>
          <p:cNvSpPr/>
          <p:nvPr/>
        </p:nvSpPr>
        <p:spPr>
          <a:xfrm>
            <a:off x="8648700" y="3823715"/>
            <a:ext cx="245745" cy="1586865"/>
          </a:xfrm>
          <a:custGeom>
            <a:avLst/>
            <a:gdLst/>
            <a:ahLst/>
            <a:cxnLst/>
            <a:rect l="l" t="t" r="r" b="b"/>
            <a:pathLst>
              <a:path w="245745" h="1586864">
                <a:moveTo>
                  <a:pt x="245364" y="0"/>
                </a:moveTo>
                <a:lnTo>
                  <a:pt x="0" y="0"/>
                </a:lnTo>
                <a:lnTo>
                  <a:pt x="0" y="1586483"/>
                </a:lnTo>
                <a:lnTo>
                  <a:pt x="245364" y="1586483"/>
                </a:lnTo>
                <a:lnTo>
                  <a:pt x="245364" y="0"/>
                </a:lnTo>
                <a:close/>
              </a:path>
            </a:pathLst>
          </a:custGeom>
          <a:solidFill>
            <a:srgbClr val="006600"/>
          </a:solidFill>
        </p:spPr>
        <p:txBody>
          <a:bodyPr wrap="square" lIns="0" tIns="0" rIns="0" bIns="0" rtlCol="0"/>
          <a:lstStyle/>
          <a:p>
            <a:endParaRPr/>
          </a:p>
        </p:txBody>
      </p:sp>
      <p:sp>
        <p:nvSpPr>
          <p:cNvPr id="93" name="object 93"/>
          <p:cNvSpPr/>
          <p:nvPr/>
        </p:nvSpPr>
        <p:spPr>
          <a:xfrm>
            <a:off x="5711952" y="4479035"/>
            <a:ext cx="245745" cy="931544"/>
          </a:xfrm>
          <a:custGeom>
            <a:avLst/>
            <a:gdLst/>
            <a:ahLst/>
            <a:cxnLst/>
            <a:rect l="l" t="t" r="r" b="b"/>
            <a:pathLst>
              <a:path w="245745" h="931545">
                <a:moveTo>
                  <a:pt x="0" y="0"/>
                </a:moveTo>
                <a:lnTo>
                  <a:pt x="245363" y="0"/>
                </a:lnTo>
                <a:lnTo>
                  <a:pt x="245363" y="931163"/>
                </a:lnTo>
                <a:lnTo>
                  <a:pt x="0" y="931163"/>
                </a:lnTo>
                <a:lnTo>
                  <a:pt x="0" y="0"/>
                </a:lnTo>
                <a:close/>
              </a:path>
            </a:pathLst>
          </a:custGeom>
          <a:ln w="9144">
            <a:solidFill>
              <a:srgbClr val="BEBEBE"/>
            </a:solidFill>
          </a:ln>
        </p:spPr>
        <p:txBody>
          <a:bodyPr wrap="square" lIns="0" tIns="0" rIns="0" bIns="0" rtlCol="0"/>
          <a:lstStyle/>
          <a:p>
            <a:endParaRPr/>
          </a:p>
        </p:txBody>
      </p:sp>
      <p:sp>
        <p:nvSpPr>
          <p:cNvPr id="94" name="object 94"/>
          <p:cNvSpPr/>
          <p:nvPr/>
        </p:nvSpPr>
        <p:spPr>
          <a:xfrm>
            <a:off x="6006084" y="5038344"/>
            <a:ext cx="243840" cy="372110"/>
          </a:xfrm>
          <a:custGeom>
            <a:avLst/>
            <a:gdLst/>
            <a:ahLst/>
            <a:cxnLst/>
            <a:rect l="l" t="t" r="r" b="b"/>
            <a:pathLst>
              <a:path w="243839" h="372110">
                <a:moveTo>
                  <a:pt x="0" y="0"/>
                </a:moveTo>
                <a:lnTo>
                  <a:pt x="243839" y="0"/>
                </a:lnTo>
                <a:lnTo>
                  <a:pt x="243839" y="371855"/>
                </a:lnTo>
                <a:lnTo>
                  <a:pt x="0" y="371855"/>
                </a:lnTo>
                <a:lnTo>
                  <a:pt x="0" y="0"/>
                </a:lnTo>
                <a:close/>
              </a:path>
            </a:pathLst>
          </a:custGeom>
          <a:ln w="9144">
            <a:solidFill>
              <a:srgbClr val="BEBEBE"/>
            </a:solidFill>
          </a:ln>
        </p:spPr>
        <p:txBody>
          <a:bodyPr wrap="square" lIns="0" tIns="0" rIns="0" bIns="0" rtlCol="0"/>
          <a:lstStyle/>
          <a:p>
            <a:endParaRPr/>
          </a:p>
        </p:txBody>
      </p:sp>
      <p:sp>
        <p:nvSpPr>
          <p:cNvPr id="95" name="object 95"/>
          <p:cNvSpPr/>
          <p:nvPr/>
        </p:nvSpPr>
        <p:spPr>
          <a:xfrm>
            <a:off x="6592823" y="3272028"/>
            <a:ext cx="245745" cy="2138680"/>
          </a:xfrm>
          <a:custGeom>
            <a:avLst/>
            <a:gdLst/>
            <a:ahLst/>
            <a:cxnLst/>
            <a:rect l="l" t="t" r="r" b="b"/>
            <a:pathLst>
              <a:path w="245745" h="2138679">
                <a:moveTo>
                  <a:pt x="0" y="0"/>
                </a:moveTo>
                <a:lnTo>
                  <a:pt x="245364" y="0"/>
                </a:lnTo>
                <a:lnTo>
                  <a:pt x="245364" y="2138172"/>
                </a:lnTo>
                <a:lnTo>
                  <a:pt x="0" y="2138172"/>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6886956" y="4207764"/>
            <a:ext cx="243840" cy="1202690"/>
          </a:xfrm>
          <a:custGeom>
            <a:avLst/>
            <a:gdLst/>
            <a:ahLst/>
            <a:cxnLst/>
            <a:rect l="l" t="t" r="r" b="b"/>
            <a:pathLst>
              <a:path w="243840" h="1202689">
                <a:moveTo>
                  <a:pt x="0" y="0"/>
                </a:moveTo>
                <a:lnTo>
                  <a:pt x="243840" y="0"/>
                </a:lnTo>
                <a:lnTo>
                  <a:pt x="243840" y="1202436"/>
                </a:lnTo>
                <a:lnTo>
                  <a:pt x="0" y="1202436"/>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7473695" y="2973323"/>
            <a:ext cx="245745" cy="2437130"/>
          </a:xfrm>
          <a:custGeom>
            <a:avLst/>
            <a:gdLst/>
            <a:ahLst/>
            <a:cxnLst/>
            <a:rect l="l" t="t" r="r" b="b"/>
            <a:pathLst>
              <a:path w="245745" h="2437129">
                <a:moveTo>
                  <a:pt x="0" y="0"/>
                </a:moveTo>
                <a:lnTo>
                  <a:pt x="245363" y="0"/>
                </a:lnTo>
                <a:lnTo>
                  <a:pt x="245363" y="2436876"/>
                </a:lnTo>
                <a:lnTo>
                  <a:pt x="0" y="2436876"/>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7767828" y="3413759"/>
            <a:ext cx="243840" cy="1996439"/>
          </a:xfrm>
          <a:custGeom>
            <a:avLst/>
            <a:gdLst/>
            <a:ahLst/>
            <a:cxnLst/>
            <a:rect l="l" t="t" r="r" b="b"/>
            <a:pathLst>
              <a:path w="243840" h="1996439">
                <a:moveTo>
                  <a:pt x="0" y="0"/>
                </a:moveTo>
                <a:lnTo>
                  <a:pt x="243840" y="0"/>
                </a:lnTo>
                <a:lnTo>
                  <a:pt x="243840" y="1996439"/>
                </a:lnTo>
                <a:lnTo>
                  <a:pt x="0" y="1996439"/>
                </a:lnTo>
                <a:lnTo>
                  <a:pt x="0" y="0"/>
                </a:lnTo>
                <a:close/>
              </a:path>
            </a:pathLst>
          </a:custGeom>
          <a:ln w="9144">
            <a:solidFill>
              <a:srgbClr val="BEBEBE"/>
            </a:solidFill>
          </a:ln>
        </p:spPr>
        <p:txBody>
          <a:bodyPr wrap="square" lIns="0" tIns="0" rIns="0" bIns="0" rtlCol="0"/>
          <a:lstStyle/>
          <a:p>
            <a:endParaRPr/>
          </a:p>
        </p:txBody>
      </p:sp>
      <p:sp>
        <p:nvSpPr>
          <p:cNvPr id="99" name="object 99"/>
          <p:cNvSpPr/>
          <p:nvPr/>
        </p:nvSpPr>
        <p:spPr>
          <a:xfrm>
            <a:off x="8354568" y="4079747"/>
            <a:ext cx="245745" cy="1330960"/>
          </a:xfrm>
          <a:custGeom>
            <a:avLst/>
            <a:gdLst/>
            <a:ahLst/>
            <a:cxnLst/>
            <a:rect l="l" t="t" r="r" b="b"/>
            <a:pathLst>
              <a:path w="245745" h="1330960">
                <a:moveTo>
                  <a:pt x="0" y="0"/>
                </a:moveTo>
                <a:lnTo>
                  <a:pt x="245363" y="0"/>
                </a:lnTo>
                <a:lnTo>
                  <a:pt x="245363" y="1330452"/>
                </a:lnTo>
                <a:lnTo>
                  <a:pt x="0" y="1330452"/>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8648700" y="3823715"/>
            <a:ext cx="245745" cy="1586865"/>
          </a:xfrm>
          <a:custGeom>
            <a:avLst/>
            <a:gdLst/>
            <a:ahLst/>
            <a:cxnLst/>
            <a:rect l="l" t="t" r="r" b="b"/>
            <a:pathLst>
              <a:path w="245745" h="1586864">
                <a:moveTo>
                  <a:pt x="0" y="0"/>
                </a:moveTo>
                <a:lnTo>
                  <a:pt x="245364" y="0"/>
                </a:lnTo>
                <a:lnTo>
                  <a:pt x="245364" y="1586483"/>
                </a:lnTo>
                <a:lnTo>
                  <a:pt x="0" y="1586483"/>
                </a:lnTo>
                <a:lnTo>
                  <a:pt x="0" y="0"/>
                </a:lnTo>
                <a:close/>
              </a:path>
            </a:pathLst>
          </a:custGeom>
          <a:ln w="9144">
            <a:solidFill>
              <a:srgbClr val="BEBEBE"/>
            </a:solidFill>
          </a:ln>
        </p:spPr>
        <p:txBody>
          <a:bodyPr wrap="square" lIns="0" tIns="0" rIns="0" bIns="0" rtlCol="0"/>
          <a:lstStyle/>
          <a:p>
            <a:endParaRPr/>
          </a:p>
        </p:txBody>
      </p:sp>
      <p:sp>
        <p:nvSpPr>
          <p:cNvPr id="101" name="object 101"/>
          <p:cNvSpPr/>
          <p:nvPr/>
        </p:nvSpPr>
        <p:spPr>
          <a:xfrm>
            <a:off x="5711952" y="3633215"/>
            <a:ext cx="245745" cy="845819"/>
          </a:xfrm>
          <a:custGeom>
            <a:avLst/>
            <a:gdLst/>
            <a:ahLst/>
            <a:cxnLst/>
            <a:rect l="l" t="t" r="r" b="b"/>
            <a:pathLst>
              <a:path w="245745" h="845820">
                <a:moveTo>
                  <a:pt x="245363" y="0"/>
                </a:moveTo>
                <a:lnTo>
                  <a:pt x="0" y="0"/>
                </a:lnTo>
                <a:lnTo>
                  <a:pt x="0" y="845819"/>
                </a:lnTo>
                <a:lnTo>
                  <a:pt x="245363" y="845819"/>
                </a:lnTo>
                <a:lnTo>
                  <a:pt x="245363" y="0"/>
                </a:lnTo>
                <a:close/>
              </a:path>
            </a:pathLst>
          </a:custGeom>
          <a:solidFill>
            <a:srgbClr val="DC0000"/>
          </a:solidFill>
        </p:spPr>
        <p:txBody>
          <a:bodyPr wrap="square" lIns="0" tIns="0" rIns="0" bIns="0" rtlCol="0"/>
          <a:lstStyle/>
          <a:p>
            <a:endParaRPr/>
          </a:p>
        </p:txBody>
      </p:sp>
      <p:sp>
        <p:nvSpPr>
          <p:cNvPr id="102" name="object 102"/>
          <p:cNvSpPr/>
          <p:nvPr/>
        </p:nvSpPr>
        <p:spPr>
          <a:xfrm>
            <a:off x="6006084" y="4064508"/>
            <a:ext cx="243840" cy="974090"/>
          </a:xfrm>
          <a:custGeom>
            <a:avLst/>
            <a:gdLst/>
            <a:ahLst/>
            <a:cxnLst/>
            <a:rect l="l" t="t" r="r" b="b"/>
            <a:pathLst>
              <a:path w="243839" h="974089">
                <a:moveTo>
                  <a:pt x="243839" y="0"/>
                </a:moveTo>
                <a:lnTo>
                  <a:pt x="0" y="0"/>
                </a:lnTo>
                <a:lnTo>
                  <a:pt x="0" y="973836"/>
                </a:lnTo>
                <a:lnTo>
                  <a:pt x="243839" y="973836"/>
                </a:lnTo>
                <a:lnTo>
                  <a:pt x="243839" y="0"/>
                </a:lnTo>
                <a:close/>
              </a:path>
            </a:pathLst>
          </a:custGeom>
          <a:solidFill>
            <a:srgbClr val="DC0000"/>
          </a:solidFill>
        </p:spPr>
        <p:txBody>
          <a:bodyPr wrap="square" lIns="0" tIns="0" rIns="0" bIns="0" rtlCol="0"/>
          <a:lstStyle/>
          <a:p>
            <a:endParaRPr/>
          </a:p>
        </p:txBody>
      </p:sp>
      <p:sp>
        <p:nvSpPr>
          <p:cNvPr id="103" name="object 103"/>
          <p:cNvSpPr/>
          <p:nvPr/>
        </p:nvSpPr>
        <p:spPr>
          <a:xfrm>
            <a:off x="6592823" y="3189732"/>
            <a:ext cx="245745" cy="82550"/>
          </a:xfrm>
          <a:custGeom>
            <a:avLst/>
            <a:gdLst/>
            <a:ahLst/>
            <a:cxnLst/>
            <a:rect l="l" t="t" r="r" b="b"/>
            <a:pathLst>
              <a:path w="245745" h="82550">
                <a:moveTo>
                  <a:pt x="245364" y="0"/>
                </a:moveTo>
                <a:lnTo>
                  <a:pt x="0" y="0"/>
                </a:lnTo>
                <a:lnTo>
                  <a:pt x="0" y="82295"/>
                </a:lnTo>
                <a:lnTo>
                  <a:pt x="245364" y="82295"/>
                </a:lnTo>
                <a:lnTo>
                  <a:pt x="245364" y="0"/>
                </a:lnTo>
                <a:close/>
              </a:path>
            </a:pathLst>
          </a:custGeom>
          <a:solidFill>
            <a:srgbClr val="DC0000"/>
          </a:solidFill>
        </p:spPr>
        <p:txBody>
          <a:bodyPr wrap="square" lIns="0" tIns="0" rIns="0" bIns="0" rtlCol="0"/>
          <a:lstStyle/>
          <a:p>
            <a:endParaRPr/>
          </a:p>
        </p:txBody>
      </p:sp>
      <p:sp>
        <p:nvSpPr>
          <p:cNvPr id="104" name="object 104"/>
          <p:cNvSpPr/>
          <p:nvPr/>
        </p:nvSpPr>
        <p:spPr>
          <a:xfrm>
            <a:off x="6886956" y="3982211"/>
            <a:ext cx="243840" cy="226060"/>
          </a:xfrm>
          <a:custGeom>
            <a:avLst/>
            <a:gdLst/>
            <a:ahLst/>
            <a:cxnLst/>
            <a:rect l="l" t="t" r="r" b="b"/>
            <a:pathLst>
              <a:path w="243840" h="226060">
                <a:moveTo>
                  <a:pt x="243840" y="0"/>
                </a:moveTo>
                <a:lnTo>
                  <a:pt x="0" y="0"/>
                </a:lnTo>
                <a:lnTo>
                  <a:pt x="0" y="225551"/>
                </a:lnTo>
                <a:lnTo>
                  <a:pt x="243840" y="225551"/>
                </a:lnTo>
                <a:lnTo>
                  <a:pt x="243840" y="0"/>
                </a:lnTo>
                <a:close/>
              </a:path>
            </a:pathLst>
          </a:custGeom>
          <a:solidFill>
            <a:srgbClr val="DC0000"/>
          </a:solidFill>
        </p:spPr>
        <p:txBody>
          <a:bodyPr wrap="square" lIns="0" tIns="0" rIns="0" bIns="0" rtlCol="0"/>
          <a:lstStyle/>
          <a:p>
            <a:endParaRPr/>
          </a:p>
        </p:txBody>
      </p:sp>
      <p:sp>
        <p:nvSpPr>
          <p:cNvPr id="105" name="object 105"/>
          <p:cNvSpPr/>
          <p:nvPr/>
        </p:nvSpPr>
        <p:spPr>
          <a:xfrm>
            <a:off x="7473695" y="2813304"/>
            <a:ext cx="245745" cy="160020"/>
          </a:xfrm>
          <a:custGeom>
            <a:avLst/>
            <a:gdLst/>
            <a:ahLst/>
            <a:cxnLst/>
            <a:rect l="l" t="t" r="r" b="b"/>
            <a:pathLst>
              <a:path w="245745" h="160019">
                <a:moveTo>
                  <a:pt x="245363" y="0"/>
                </a:moveTo>
                <a:lnTo>
                  <a:pt x="0" y="0"/>
                </a:lnTo>
                <a:lnTo>
                  <a:pt x="0" y="160020"/>
                </a:lnTo>
                <a:lnTo>
                  <a:pt x="245363" y="160020"/>
                </a:lnTo>
                <a:lnTo>
                  <a:pt x="245363" y="0"/>
                </a:lnTo>
                <a:close/>
              </a:path>
            </a:pathLst>
          </a:custGeom>
          <a:solidFill>
            <a:srgbClr val="DC0000"/>
          </a:solidFill>
        </p:spPr>
        <p:txBody>
          <a:bodyPr wrap="square" lIns="0" tIns="0" rIns="0" bIns="0" rtlCol="0"/>
          <a:lstStyle/>
          <a:p>
            <a:endParaRPr/>
          </a:p>
        </p:txBody>
      </p:sp>
      <p:sp>
        <p:nvSpPr>
          <p:cNvPr id="106" name="object 106"/>
          <p:cNvSpPr/>
          <p:nvPr/>
        </p:nvSpPr>
        <p:spPr>
          <a:xfrm>
            <a:off x="7767828" y="3284220"/>
            <a:ext cx="243840" cy="129539"/>
          </a:xfrm>
          <a:custGeom>
            <a:avLst/>
            <a:gdLst/>
            <a:ahLst/>
            <a:cxnLst/>
            <a:rect l="l" t="t" r="r" b="b"/>
            <a:pathLst>
              <a:path w="243840" h="129539">
                <a:moveTo>
                  <a:pt x="243840" y="0"/>
                </a:moveTo>
                <a:lnTo>
                  <a:pt x="0" y="0"/>
                </a:lnTo>
                <a:lnTo>
                  <a:pt x="0" y="129539"/>
                </a:lnTo>
                <a:lnTo>
                  <a:pt x="243840" y="129539"/>
                </a:lnTo>
                <a:lnTo>
                  <a:pt x="243840" y="0"/>
                </a:lnTo>
                <a:close/>
              </a:path>
            </a:pathLst>
          </a:custGeom>
          <a:solidFill>
            <a:srgbClr val="DC0000"/>
          </a:solidFill>
        </p:spPr>
        <p:txBody>
          <a:bodyPr wrap="square" lIns="0" tIns="0" rIns="0" bIns="0" rtlCol="0"/>
          <a:lstStyle/>
          <a:p>
            <a:endParaRPr/>
          </a:p>
        </p:txBody>
      </p:sp>
      <p:sp>
        <p:nvSpPr>
          <p:cNvPr id="107" name="object 107"/>
          <p:cNvSpPr/>
          <p:nvPr/>
        </p:nvSpPr>
        <p:spPr>
          <a:xfrm>
            <a:off x="8354568" y="2916935"/>
            <a:ext cx="245745" cy="1163320"/>
          </a:xfrm>
          <a:custGeom>
            <a:avLst/>
            <a:gdLst/>
            <a:ahLst/>
            <a:cxnLst/>
            <a:rect l="l" t="t" r="r" b="b"/>
            <a:pathLst>
              <a:path w="245745" h="1163320">
                <a:moveTo>
                  <a:pt x="245363" y="0"/>
                </a:moveTo>
                <a:lnTo>
                  <a:pt x="0" y="0"/>
                </a:lnTo>
                <a:lnTo>
                  <a:pt x="0" y="1162812"/>
                </a:lnTo>
                <a:lnTo>
                  <a:pt x="245363" y="1162812"/>
                </a:lnTo>
                <a:lnTo>
                  <a:pt x="245363" y="0"/>
                </a:lnTo>
                <a:close/>
              </a:path>
            </a:pathLst>
          </a:custGeom>
          <a:solidFill>
            <a:srgbClr val="DC0000"/>
          </a:solidFill>
        </p:spPr>
        <p:txBody>
          <a:bodyPr wrap="square" lIns="0" tIns="0" rIns="0" bIns="0" rtlCol="0"/>
          <a:lstStyle/>
          <a:p>
            <a:endParaRPr/>
          </a:p>
        </p:txBody>
      </p:sp>
      <p:sp>
        <p:nvSpPr>
          <p:cNvPr id="108" name="object 108"/>
          <p:cNvSpPr/>
          <p:nvPr/>
        </p:nvSpPr>
        <p:spPr>
          <a:xfrm>
            <a:off x="8648700" y="3095244"/>
            <a:ext cx="245745" cy="728980"/>
          </a:xfrm>
          <a:custGeom>
            <a:avLst/>
            <a:gdLst/>
            <a:ahLst/>
            <a:cxnLst/>
            <a:rect l="l" t="t" r="r" b="b"/>
            <a:pathLst>
              <a:path w="245745" h="728979">
                <a:moveTo>
                  <a:pt x="245364" y="0"/>
                </a:moveTo>
                <a:lnTo>
                  <a:pt x="0" y="0"/>
                </a:lnTo>
                <a:lnTo>
                  <a:pt x="0" y="728471"/>
                </a:lnTo>
                <a:lnTo>
                  <a:pt x="245364" y="728471"/>
                </a:lnTo>
                <a:lnTo>
                  <a:pt x="245364" y="0"/>
                </a:lnTo>
                <a:close/>
              </a:path>
            </a:pathLst>
          </a:custGeom>
          <a:solidFill>
            <a:srgbClr val="DC0000"/>
          </a:solidFill>
        </p:spPr>
        <p:txBody>
          <a:bodyPr wrap="square" lIns="0" tIns="0" rIns="0" bIns="0" rtlCol="0"/>
          <a:lstStyle/>
          <a:p>
            <a:endParaRPr/>
          </a:p>
        </p:txBody>
      </p:sp>
      <p:sp>
        <p:nvSpPr>
          <p:cNvPr id="109" name="object 109"/>
          <p:cNvSpPr/>
          <p:nvPr/>
        </p:nvSpPr>
        <p:spPr>
          <a:xfrm>
            <a:off x="5711952" y="3633215"/>
            <a:ext cx="245745" cy="845819"/>
          </a:xfrm>
          <a:custGeom>
            <a:avLst/>
            <a:gdLst/>
            <a:ahLst/>
            <a:cxnLst/>
            <a:rect l="l" t="t" r="r" b="b"/>
            <a:pathLst>
              <a:path w="245745" h="845820">
                <a:moveTo>
                  <a:pt x="0" y="0"/>
                </a:moveTo>
                <a:lnTo>
                  <a:pt x="245363" y="0"/>
                </a:lnTo>
                <a:lnTo>
                  <a:pt x="245363" y="845819"/>
                </a:lnTo>
                <a:lnTo>
                  <a:pt x="0" y="845819"/>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6006084" y="4064508"/>
            <a:ext cx="243840" cy="974090"/>
          </a:xfrm>
          <a:custGeom>
            <a:avLst/>
            <a:gdLst/>
            <a:ahLst/>
            <a:cxnLst/>
            <a:rect l="l" t="t" r="r" b="b"/>
            <a:pathLst>
              <a:path w="243839" h="974089">
                <a:moveTo>
                  <a:pt x="0" y="0"/>
                </a:moveTo>
                <a:lnTo>
                  <a:pt x="243839" y="0"/>
                </a:lnTo>
                <a:lnTo>
                  <a:pt x="243839" y="973836"/>
                </a:lnTo>
                <a:lnTo>
                  <a:pt x="0" y="973836"/>
                </a:lnTo>
                <a:lnTo>
                  <a:pt x="0" y="0"/>
                </a:lnTo>
                <a:close/>
              </a:path>
            </a:pathLst>
          </a:custGeom>
          <a:ln w="9144">
            <a:solidFill>
              <a:srgbClr val="BEBEBE"/>
            </a:solidFill>
          </a:ln>
        </p:spPr>
        <p:txBody>
          <a:bodyPr wrap="square" lIns="0" tIns="0" rIns="0" bIns="0" rtlCol="0"/>
          <a:lstStyle/>
          <a:p>
            <a:endParaRPr/>
          </a:p>
        </p:txBody>
      </p:sp>
      <p:sp>
        <p:nvSpPr>
          <p:cNvPr id="111" name="object 111"/>
          <p:cNvSpPr/>
          <p:nvPr/>
        </p:nvSpPr>
        <p:spPr>
          <a:xfrm>
            <a:off x="6592823" y="3189732"/>
            <a:ext cx="245745" cy="82550"/>
          </a:xfrm>
          <a:custGeom>
            <a:avLst/>
            <a:gdLst/>
            <a:ahLst/>
            <a:cxnLst/>
            <a:rect l="l" t="t" r="r" b="b"/>
            <a:pathLst>
              <a:path w="245745" h="82550">
                <a:moveTo>
                  <a:pt x="0" y="0"/>
                </a:moveTo>
                <a:lnTo>
                  <a:pt x="245364" y="0"/>
                </a:lnTo>
                <a:lnTo>
                  <a:pt x="245364" y="82295"/>
                </a:lnTo>
                <a:lnTo>
                  <a:pt x="0" y="82295"/>
                </a:lnTo>
                <a:lnTo>
                  <a:pt x="0" y="0"/>
                </a:lnTo>
                <a:close/>
              </a:path>
            </a:pathLst>
          </a:custGeom>
          <a:ln w="9144">
            <a:solidFill>
              <a:srgbClr val="BEBEBE"/>
            </a:solidFill>
          </a:ln>
        </p:spPr>
        <p:txBody>
          <a:bodyPr wrap="square" lIns="0" tIns="0" rIns="0" bIns="0" rtlCol="0"/>
          <a:lstStyle/>
          <a:p>
            <a:endParaRPr/>
          </a:p>
        </p:txBody>
      </p:sp>
      <p:sp>
        <p:nvSpPr>
          <p:cNvPr id="112" name="object 112"/>
          <p:cNvSpPr/>
          <p:nvPr/>
        </p:nvSpPr>
        <p:spPr>
          <a:xfrm>
            <a:off x="6886956" y="3982211"/>
            <a:ext cx="243840" cy="226060"/>
          </a:xfrm>
          <a:custGeom>
            <a:avLst/>
            <a:gdLst/>
            <a:ahLst/>
            <a:cxnLst/>
            <a:rect l="l" t="t" r="r" b="b"/>
            <a:pathLst>
              <a:path w="243840" h="226060">
                <a:moveTo>
                  <a:pt x="0" y="0"/>
                </a:moveTo>
                <a:lnTo>
                  <a:pt x="243840" y="0"/>
                </a:lnTo>
                <a:lnTo>
                  <a:pt x="243840" y="225551"/>
                </a:lnTo>
                <a:lnTo>
                  <a:pt x="0" y="225551"/>
                </a:lnTo>
                <a:lnTo>
                  <a:pt x="0" y="0"/>
                </a:lnTo>
                <a:close/>
              </a:path>
            </a:pathLst>
          </a:custGeom>
          <a:ln w="9143">
            <a:solidFill>
              <a:srgbClr val="BEBEBE"/>
            </a:solidFill>
          </a:ln>
        </p:spPr>
        <p:txBody>
          <a:bodyPr wrap="square" lIns="0" tIns="0" rIns="0" bIns="0" rtlCol="0"/>
          <a:lstStyle/>
          <a:p>
            <a:endParaRPr/>
          </a:p>
        </p:txBody>
      </p:sp>
      <p:sp>
        <p:nvSpPr>
          <p:cNvPr id="113" name="object 113"/>
          <p:cNvSpPr/>
          <p:nvPr/>
        </p:nvSpPr>
        <p:spPr>
          <a:xfrm>
            <a:off x="7473695" y="2813304"/>
            <a:ext cx="245745" cy="160020"/>
          </a:xfrm>
          <a:custGeom>
            <a:avLst/>
            <a:gdLst/>
            <a:ahLst/>
            <a:cxnLst/>
            <a:rect l="l" t="t" r="r" b="b"/>
            <a:pathLst>
              <a:path w="245745" h="160019">
                <a:moveTo>
                  <a:pt x="0" y="0"/>
                </a:moveTo>
                <a:lnTo>
                  <a:pt x="245363" y="0"/>
                </a:lnTo>
                <a:lnTo>
                  <a:pt x="245363" y="160020"/>
                </a:lnTo>
                <a:lnTo>
                  <a:pt x="0" y="160020"/>
                </a:lnTo>
                <a:lnTo>
                  <a:pt x="0" y="0"/>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7767828" y="3284220"/>
            <a:ext cx="243840" cy="129539"/>
          </a:xfrm>
          <a:custGeom>
            <a:avLst/>
            <a:gdLst/>
            <a:ahLst/>
            <a:cxnLst/>
            <a:rect l="l" t="t" r="r" b="b"/>
            <a:pathLst>
              <a:path w="243840" h="129539">
                <a:moveTo>
                  <a:pt x="0" y="0"/>
                </a:moveTo>
                <a:lnTo>
                  <a:pt x="243840" y="0"/>
                </a:lnTo>
                <a:lnTo>
                  <a:pt x="243840" y="129539"/>
                </a:lnTo>
                <a:lnTo>
                  <a:pt x="0" y="129539"/>
                </a:lnTo>
                <a:lnTo>
                  <a:pt x="0" y="0"/>
                </a:lnTo>
                <a:close/>
              </a:path>
            </a:pathLst>
          </a:custGeom>
          <a:ln w="9143">
            <a:solidFill>
              <a:srgbClr val="BEBEBE"/>
            </a:solidFill>
          </a:ln>
        </p:spPr>
        <p:txBody>
          <a:bodyPr wrap="square" lIns="0" tIns="0" rIns="0" bIns="0" rtlCol="0"/>
          <a:lstStyle/>
          <a:p>
            <a:endParaRPr/>
          </a:p>
        </p:txBody>
      </p:sp>
      <p:sp>
        <p:nvSpPr>
          <p:cNvPr id="115" name="object 115"/>
          <p:cNvSpPr/>
          <p:nvPr/>
        </p:nvSpPr>
        <p:spPr>
          <a:xfrm>
            <a:off x="8354568" y="2916935"/>
            <a:ext cx="245745" cy="1163320"/>
          </a:xfrm>
          <a:custGeom>
            <a:avLst/>
            <a:gdLst/>
            <a:ahLst/>
            <a:cxnLst/>
            <a:rect l="l" t="t" r="r" b="b"/>
            <a:pathLst>
              <a:path w="245745" h="1163320">
                <a:moveTo>
                  <a:pt x="0" y="0"/>
                </a:moveTo>
                <a:lnTo>
                  <a:pt x="245363" y="0"/>
                </a:lnTo>
                <a:lnTo>
                  <a:pt x="245363" y="1162812"/>
                </a:lnTo>
                <a:lnTo>
                  <a:pt x="0" y="1162812"/>
                </a:lnTo>
                <a:lnTo>
                  <a:pt x="0" y="0"/>
                </a:lnTo>
                <a:close/>
              </a:path>
            </a:pathLst>
          </a:custGeom>
          <a:ln w="9143">
            <a:solidFill>
              <a:srgbClr val="BEBEBE"/>
            </a:solidFill>
          </a:ln>
        </p:spPr>
        <p:txBody>
          <a:bodyPr wrap="square" lIns="0" tIns="0" rIns="0" bIns="0" rtlCol="0"/>
          <a:lstStyle/>
          <a:p>
            <a:endParaRPr/>
          </a:p>
        </p:txBody>
      </p:sp>
      <p:sp>
        <p:nvSpPr>
          <p:cNvPr id="116" name="object 116"/>
          <p:cNvSpPr/>
          <p:nvPr/>
        </p:nvSpPr>
        <p:spPr>
          <a:xfrm>
            <a:off x="8648700" y="3095244"/>
            <a:ext cx="245745" cy="728980"/>
          </a:xfrm>
          <a:custGeom>
            <a:avLst/>
            <a:gdLst/>
            <a:ahLst/>
            <a:cxnLst/>
            <a:rect l="l" t="t" r="r" b="b"/>
            <a:pathLst>
              <a:path w="245745" h="728979">
                <a:moveTo>
                  <a:pt x="0" y="0"/>
                </a:moveTo>
                <a:lnTo>
                  <a:pt x="245364" y="0"/>
                </a:lnTo>
                <a:lnTo>
                  <a:pt x="245364" y="728471"/>
                </a:lnTo>
                <a:lnTo>
                  <a:pt x="0" y="728471"/>
                </a:lnTo>
                <a:lnTo>
                  <a:pt x="0" y="0"/>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5711952" y="2302764"/>
            <a:ext cx="245745" cy="1330960"/>
          </a:xfrm>
          <a:custGeom>
            <a:avLst/>
            <a:gdLst/>
            <a:ahLst/>
            <a:cxnLst/>
            <a:rect l="l" t="t" r="r" b="b"/>
            <a:pathLst>
              <a:path w="245745" h="1330960">
                <a:moveTo>
                  <a:pt x="245363" y="0"/>
                </a:moveTo>
                <a:lnTo>
                  <a:pt x="0" y="0"/>
                </a:lnTo>
                <a:lnTo>
                  <a:pt x="0" y="1330452"/>
                </a:lnTo>
                <a:lnTo>
                  <a:pt x="245363" y="1330452"/>
                </a:lnTo>
                <a:lnTo>
                  <a:pt x="245363" y="0"/>
                </a:lnTo>
                <a:close/>
              </a:path>
            </a:pathLst>
          </a:custGeom>
          <a:solidFill>
            <a:srgbClr val="00CCCC"/>
          </a:solidFill>
        </p:spPr>
        <p:txBody>
          <a:bodyPr wrap="square" lIns="0" tIns="0" rIns="0" bIns="0" rtlCol="0"/>
          <a:lstStyle/>
          <a:p>
            <a:endParaRPr/>
          </a:p>
        </p:txBody>
      </p:sp>
      <p:sp>
        <p:nvSpPr>
          <p:cNvPr id="118" name="object 118"/>
          <p:cNvSpPr/>
          <p:nvPr/>
        </p:nvSpPr>
        <p:spPr>
          <a:xfrm>
            <a:off x="6006084" y="2302764"/>
            <a:ext cx="243840" cy="1762125"/>
          </a:xfrm>
          <a:custGeom>
            <a:avLst/>
            <a:gdLst/>
            <a:ahLst/>
            <a:cxnLst/>
            <a:rect l="l" t="t" r="r" b="b"/>
            <a:pathLst>
              <a:path w="243839" h="1762125">
                <a:moveTo>
                  <a:pt x="243839" y="0"/>
                </a:moveTo>
                <a:lnTo>
                  <a:pt x="0" y="0"/>
                </a:lnTo>
                <a:lnTo>
                  <a:pt x="0" y="1761744"/>
                </a:lnTo>
                <a:lnTo>
                  <a:pt x="243839" y="1761744"/>
                </a:lnTo>
                <a:lnTo>
                  <a:pt x="243839" y="0"/>
                </a:lnTo>
                <a:close/>
              </a:path>
            </a:pathLst>
          </a:custGeom>
          <a:solidFill>
            <a:srgbClr val="00CCCC"/>
          </a:solidFill>
        </p:spPr>
        <p:txBody>
          <a:bodyPr wrap="square" lIns="0" tIns="0" rIns="0" bIns="0" rtlCol="0"/>
          <a:lstStyle/>
          <a:p>
            <a:endParaRPr/>
          </a:p>
        </p:txBody>
      </p:sp>
      <p:sp>
        <p:nvSpPr>
          <p:cNvPr id="119" name="object 119"/>
          <p:cNvSpPr/>
          <p:nvPr/>
        </p:nvSpPr>
        <p:spPr>
          <a:xfrm>
            <a:off x="6592823" y="2302764"/>
            <a:ext cx="245745" cy="887094"/>
          </a:xfrm>
          <a:custGeom>
            <a:avLst/>
            <a:gdLst/>
            <a:ahLst/>
            <a:cxnLst/>
            <a:rect l="l" t="t" r="r" b="b"/>
            <a:pathLst>
              <a:path w="245745" h="887094">
                <a:moveTo>
                  <a:pt x="245364" y="0"/>
                </a:moveTo>
                <a:lnTo>
                  <a:pt x="0" y="0"/>
                </a:lnTo>
                <a:lnTo>
                  <a:pt x="0" y="886968"/>
                </a:lnTo>
                <a:lnTo>
                  <a:pt x="245364" y="886968"/>
                </a:lnTo>
                <a:lnTo>
                  <a:pt x="245364" y="0"/>
                </a:lnTo>
                <a:close/>
              </a:path>
            </a:pathLst>
          </a:custGeom>
          <a:solidFill>
            <a:srgbClr val="00CCCC"/>
          </a:solidFill>
        </p:spPr>
        <p:txBody>
          <a:bodyPr wrap="square" lIns="0" tIns="0" rIns="0" bIns="0" rtlCol="0"/>
          <a:lstStyle/>
          <a:p>
            <a:endParaRPr/>
          </a:p>
        </p:txBody>
      </p:sp>
      <p:sp>
        <p:nvSpPr>
          <p:cNvPr id="120" name="object 120"/>
          <p:cNvSpPr/>
          <p:nvPr/>
        </p:nvSpPr>
        <p:spPr>
          <a:xfrm>
            <a:off x="6886956" y="2302764"/>
            <a:ext cx="243840" cy="1679575"/>
          </a:xfrm>
          <a:custGeom>
            <a:avLst/>
            <a:gdLst/>
            <a:ahLst/>
            <a:cxnLst/>
            <a:rect l="l" t="t" r="r" b="b"/>
            <a:pathLst>
              <a:path w="243840" h="1679575">
                <a:moveTo>
                  <a:pt x="243840" y="0"/>
                </a:moveTo>
                <a:lnTo>
                  <a:pt x="0" y="0"/>
                </a:lnTo>
                <a:lnTo>
                  <a:pt x="0" y="1679448"/>
                </a:lnTo>
                <a:lnTo>
                  <a:pt x="243840" y="1679448"/>
                </a:lnTo>
                <a:lnTo>
                  <a:pt x="243840" y="0"/>
                </a:lnTo>
                <a:close/>
              </a:path>
            </a:pathLst>
          </a:custGeom>
          <a:solidFill>
            <a:srgbClr val="00CCCC"/>
          </a:solidFill>
        </p:spPr>
        <p:txBody>
          <a:bodyPr wrap="square" lIns="0" tIns="0" rIns="0" bIns="0" rtlCol="0"/>
          <a:lstStyle/>
          <a:p>
            <a:endParaRPr/>
          </a:p>
        </p:txBody>
      </p:sp>
      <p:sp>
        <p:nvSpPr>
          <p:cNvPr id="121" name="object 121"/>
          <p:cNvSpPr/>
          <p:nvPr/>
        </p:nvSpPr>
        <p:spPr>
          <a:xfrm>
            <a:off x="7473695" y="2302764"/>
            <a:ext cx="245745" cy="510540"/>
          </a:xfrm>
          <a:custGeom>
            <a:avLst/>
            <a:gdLst/>
            <a:ahLst/>
            <a:cxnLst/>
            <a:rect l="l" t="t" r="r" b="b"/>
            <a:pathLst>
              <a:path w="245745" h="510539">
                <a:moveTo>
                  <a:pt x="245363" y="0"/>
                </a:moveTo>
                <a:lnTo>
                  <a:pt x="0" y="0"/>
                </a:lnTo>
                <a:lnTo>
                  <a:pt x="0" y="510539"/>
                </a:lnTo>
                <a:lnTo>
                  <a:pt x="245363" y="510539"/>
                </a:lnTo>
                <a:lnTo>
                  <a:pt x="245363" y="0"/>
                </a:lnTo>
                <a:close/>
              </a:path>
            </a:pathLst>
          </a:custGeom>
          <a:solidFill>
            <a:srgbClr val="00CCCC"/>
          </a:solidFill>
        </p:spPr>
        <p:txBody>
          <a:bodyPr wrap="square" lIns="0" tIns="0" rIns="0" bIns="0" rtlCol="0"/>
          <a:lstStyle/>
          <a:p>
            <a:endParaRPr/>
          </a:p>
        </p:txBody>
      </p:sp>
      <p:sp>
        <p:nvSpPr>
          <p:cNvPr id="122" name="object 122"/>
          <p:cNvSpPr/>
          <p:nvPr/>
        </p:nvSpPr>
        <p:spPr>
          <a:xfrm>
            <a:off x="7767828" y="2302764"/>
            <a:ext cx="243840" cy="981710"/>
          </a:xfrm>
          <a:custGeom>
            <a:avLst/>
            <a:gdLst/>
            <a:ahLst/>
            <a:cxnLst/>
            <a:rect l="l" t="t" r="r" b="b"/>
            <a:pathLst>
              <a:path w="243840" h="981710">
                <a:moveTo>
                  <a:pt x="243840" y="0"/>
                </a:moveTo>
                <a:lnTo>
                  <a:pt x="0" y="0"/>
                </a:lnTo>
                <a:lnTo>
                  <a:pt x="0" y="981456"/>
                </a:lnTo>
                <a:lnTo>
                  <a:pt x="243840" y="981456"/>
                </a:lnTo>
                <a:lnTo>
                  <a:pt x="243840" y="0"/>
                </a:lnTo>
                <a:close/>
              </a:path>
            </a:pathLst>
          </a:custGeom>
          <a:solidFill>
            <a:srgbClr val="00CCCC"/>
          </a:solidFill>
        </p:spPr>
        <p:txBody>
          <a:bodyPr wrap="square" lIns="0" tIns="0" rIns="0" bIns="0" rtlCol="0"/>
          <a:lstStyle/>
          <a:p>
            <a:endParaRPr/>
          </a:p>
        </p:txBody>
      </p:sp>
      <p:sp>
        <p:nvSpPr>
          <p:cNvPr id="123" name="object 123"/>
          <p:cNvSpPr/>
          <p:nvPr/>
        </p:nvSpPr>
        <p:spPr>
          <a:xfrm>
            <a:off x="8354568" y="2302764"/>
            <a:ext cx="245745" cy="614680"/>
          </a:xfrm>
          <a:custGeom>
            <a:avLst/>
            <a:gdLst/>
            <a:ahLst/>
            <a:cxnLst/>
            <a:rect l="l" t="t" r="r" b="b"/>
            <a:pathLst>
              <a:path w="245745" h="614680">
                <a:moveTo>
                  <a:pt x="245363" y="0"/>
                </a:moveTo>
                <a:lnTo>
                  <a:pt x="0" y="0"/>
                </a:lnTo>
                <a:lnTo>
                  <a:pt x="0" y="614172"/>
                </a:lnTo>
                <a:lnTo>
                  <a:pt x="245363" y="614172"/>
                </a:lnTo>
                <a:lnTo>
                  <a:pt x="245363" y="0"/>
                </a:lnTo>
                <a:close/>
              </a:path>
            </a:pathLst>
          </a:custGeom>
          <a:solidFill>
            <a:srgbClr val="00CCCC"/>
          </a:solidFill>
        </p:spPr>
        <p:txBody>
          <a:bodyPr wrap="square" lIns="0" tIns="0" rIns="0" bIns="0" rtlCol="0"/>
          <a:lstStyle/>
          <a:p>
            <a:endParaRPr/>
          </a:p>
        </p:txBody>
      </p:sp>
      <p:sp>
        <p:nvSpPr>
          <p:cNvPr id="124" name="object 124"/>
          <p:cNvSpPr/>
          <p:nvPr/>
        </p:nvSpPr>
        <p:spPr>
          <a:xfrm>
            <a:off x="8648700" y="2302764"/>
            <a:ext cx="245745" cy="792480"/>
          </a:xfrm>
          <a:custGeom>
            <a:avLst/>
            <a:gdLst/>
            <a:ahLst/>
            <a:cxnLst/>
            <a:rect l="l" t="t" r="r" b="b"/>
            <a:pathLst>
              <a:path w="245745" h="792480">
                <a:moveTo>
                  <a:pt x="245364" y="0"/>
                </a:moveTo>
                <a:lnTo>
                  <a:pt x="0" y="0"/>
                </a:lnTo>
                <a:lnTo>
                  <a:pt x="0" y="792480"/>
                </a:lnTo>
                <a:lnTo>
                  <a:pt x="245364" y="792480"/>
                </a:lnTo>
                <a:lnTo>
                  <a:pt x="245364" y="0"/>
                </a:lnTo>
                <a:close/>
              </a:path>
            </a:pathLst>
          </a:custGeom>
          <a:solidFill>
            <a:srgbClr val="00CCCC"/>
          </a:solidFill>
        </p:spPr>
        <p:txBody>
          <a:bodyPr wrap="square" lIns="0" tIns="0" rIns="0" bIns="0" rtlCol="0"/>
          <a:lstStyle/>
          <a:p>
            <a:endParaRPr/>
          </a:p>
        </p:txBody>
      </p:sp>
      <p:sp>
        <p:nvSpPr>
          <p:cNvPr id="125" name="object 125"/>
          <p:cNvSpPr/>
          <p:nvPr/>
        </p:nvSpPr>
        <p:spPr>
          <a:xfrm>
            <a:off x="5711952" y="2302764"/>
            <a:ext cx="245745" cy="1330960"/>
          </a:xfrm>
          <a:custGeom>
            <a:avLst/>
            <a:gdLst/>
            <a:ahLst/>
            <a:cxnLst/>
            <a:rect l="l" t="t" r="r" b="b"/>
            <a:pathLst>
              <a:path w="245745" h="1330960">
                <a:moveTo>
                  <a:pt x="0" y="0"/>
                </a:moveTo>
                <a:lnTo>
                  <a:pt x="245363" y="0"/>
                </a:lnTo>
                <a:lnTo>
                  <a:pt x="245363" y="1330452"/>
                </a:lnTo>
                <a:lnTo>
                  <a:pt x="0" y="1330452"/>
                </a:lnTo>
                <a:lnTo>
                  <a:pt x="0" y="0"/>
                </a:lnTo>
                <a:close/>
              </a:path>
            </a:pathLst>
          </a:custGeom>
          <a:ln w="9144">
            <a:solidFill>
              <a:srgbClr val="BEBEBE"/>
            </a:solidFill>
          </a:ln>
        </p:spPr>
        <p:txBody>
          <a:bodyPr wrap="square" lIns="0" tIns="0" rIns="0" bIns="0" rtlCol="0"/>
          <a:lstStyle/>
          <a:p>
            <a:endParaRPr/>
          </a:p>
        </p:txBody>
      </p:sp>
      <p:sp>
        <p:nvSpPr>
          <p:cNvPr id="126" name="object 126"/>
          <p:cNvSpPr/>
          <p:nvPr/>
        </p:nvSpPr>
        <p:spPr>
          <a:xfrm>
            <a:off x="6006084" y="2302764"/>
            <a:ext cx="243840" cy="1762125"/>
          </a:xfrm>
          <a:custGeom>
            <a:avLst/>
            <a:gdLst/>
            <a:ahLst/>
            <a:cxnLst/>
            <a:rect l="l" t="t" r="r" b="b"/>
            <a:pathLst>
              <a:path w="243839" h="1762125">
                <a:moveTo>
                  <a:pt x="0" y="0"/>
                </a:moveTo>
                <a:lnTo>
                  <a:pt x="243839" y="0"/>
                </a:lnTo>
                <a:lnTo>
                  <a:pt x="243839" y="1761744"/>
                </a:lnTo>
                <a:lnTo>
                  <a:pt x="0" y="1761744"/>
                </a:lnTo>
                <a:lnTo>
                  <a:pt x="0" y="0"/>
                </a:lnTo>
                <a:close/>
              </a:path>
            </a:pathLst>
          </a:custGeom>
          <a:ln w="9144">
            <a:solidFill>
              <a:srgbClr val="BEBEBE"/>
            </a:solidFill>
          </a:ln>
        </p:spPr>
        <p:txBody>
          <a:bodyPr wrap="square" lIns="0" tIns="0" rIns="0" bIns="0" rtlCol="0"/>
          <a:lstStyle/>
          <a:p>
            <a:endParaRPr/>
          </a:p>
        </p:txBody>
      </p:sp>
      <p:sp>
        <p:nvSpPr>
          <p:cNvPr id="127" name="object 127"/>
          <p:cNvSpPr/>
          <p:nvPr/>
        </p:nvSpPr>
        <p:spPr>
          <a:xfrm>
            <a:off x="6592823" y="2302764"/>
            <a:ext cx="245745" cy="887094"/>
          </a:xfrm>
          <a:custGeom>
            <a:avLst/>
            <a:gdLst/>
            <a:ahLst/>
            <a:cxnLst/>
            <a:rect l="l" t="t" r="r" b="b"/>
            <a:pathLst>
              <a:path w="245745" h="887094">
                <a:moveTo>
                  <a:pt x="0" y="0"/>
                </a:moveTo>
                <a:lnTo>
                  <a:pt x="245364" y="0"/>
                </a:lnTo>
                <a:lnTo>
                  <a:pt x="245364" y="886968"/>
                </a:lnTo>
                <a:lnTo>
                  <a:pt x="0" y="886968"/>
                </a:lnTo>
                <a:lnTo>
                  <a:pt x="0" y="0"/>
                </a:lnTo>
                <a:close/>
              </a:path>
            </a:pathLst>
          </a:custGeom>
          <a:ln w="9144">
            <a:solidFill>
              <a:srgbClr val="BEBEBE"/>
            </a:solidFill>
          </a:ln>
        </p:spPr>
        <p:txBody>
          <a:bodyPr wrap="square" lIns="0" tIns="0" rIns="0" bIns="0" rtlCol="0"/>
          <a:lstStyle/>
          <a:p>
            <a:endParaRPr/>
          </a:p>
        </p:txBody>
      </p:sp>
      <p:sp>
        <p:nvSpPr>
          <p:cNvPr id="128" name="object 128"/>
          <p:cNvSpPr/>
          <p:nvPr/>
        </p:nvSpPr>
        <p:spPr>
          <a:xfrm>
            <a:off x="6886956" y="2302764"/>
            <a:ext cx="243840" cy="1679575"/>
          </a:xfrm>
          <a:custGeom>
            <a:avLst/>
            <a:gdLst/>
            <a:ahLst/>
            <a:cxnLst/>
            <a:rect l="l" t="t" r="r" b="b"/>
            <a:pathLst>
              <a:path w="243840" h="1679575">
                <a:moveTo>
                  <a:pt x="0" y="0"/>
                </a:moveTo>
                <a:lnTo>
                  <a:pt x="243840" y="0"/>
                </a:lnTo>
                <a:lnTo>
                  <a:pt x="243840" y="1679448"/>
                </a:lnTo>
                <a:lnTo>
                  <a:pt x="0" y="1679448"/>
                </a:lnTo>
                <a:lnTo>
                  <a:pt x="0" y="0"/>
                </a:lnTo>
                <a:close/>
              </a:path>
            </a:pathLst>
          </a:custGeom>
          <a:ln w="9144">
            <a:solidFill>
              <a:srgbClr val="BEBEBE"/>
            </a:solidFill>
          </a:ln>
        </p:spPr>
        <p:txBody>
          <a:bodyPr wrap="square" lIns="0" tIns="0" rIns="0" bIns="0" rtlCol="0"/>
          <a:lstStyle/>
          <a:p>
            <a:endParaRPr/>
          </a:p>
        </p:txBody>
      </p:sp>
      <p:sp>
        <p:nvSpPr>
          <p:cNvPr id="129" name="object 129"/>
          <p:cNvSpPr/>
          <p:nvPr/>
        </p:nvSpPr>
        <p:spPr>
          <a:xfrm>
            <a:off x="7473695" y="2302764"/>
            <a:ext cx="245745" cy="510540"/>
          </a:xfrm>
          <a:custGeom>
            <a:avLst/>
            <a:gdLst/>
            <a:ahLst/>
            <a:cxnLst/>
            <a:rect l="l" t="t" r="r" b="b"/>
            <a:pathLst>
              <a:path w="245745" h="510539">
                <a:moveTo>
                  <a:pt x="0" y="0"/>
                </a:moveTo>
                <a:lnTo>
                  <a:pt x="245363" y="0"/>
                </a:lnTo>
                <a:lnTo>
                  <a:pt x="245363" y="510539"/>
                </a:lnTo>
                <a:lnTo>
                  <a:pt x="0" y="510539"/>
                </a:lnTo>
                <a:lnTo>
                  <a:pt x="0" y="0"/>
                </a:lnTo>
                <a:close/>
              </a:path>
            </a:pathLst>
          </a:custGeom>
          <a:ln w="9143">
            <a:solidFill>
              <a:srgbClr val="BEBEBE"/>
            </a:solidFill>
          </a:ln>
        </p:spPr>
        <p:txBody>
          <a:bodyPr wrap="square" lIns="0" tIns="0" rIns="0" bIns="0" rtlCol="0"/>
          <a:lstStyle/>
          <a:p>
            <a:endParaRPr/>
          </a:p>
        </p:txBody>
      </p:sp>
      <p:sp>
        <p:nvSpPr>
          <p:cNvPr id="130" name="object 130"/>
          <p:cNvSpPr/>
          <p:nvPr/>
        </p:nvSpPr>
        <p:spPr>
          <a:xfrm>
            <a:off x="7767828" y="2302764"/>
            <a:ext cx="243840" cy="981710"/>
          </a:xfrm>
          <a:custGeom>
            <a:avLst/>
            <a:gdLst/>
            <a:ahLst/>
            <a:cxnLst/>
            <a:rect l="l" t="t" r="r" b="b"/>
            <a:pathLst>
              <a:path w="243840" h="981710">
                <a:moveTo>
                  <a:pt x="0" y="0"/>
                </a:moveTo>
                <a:lnTo>
                  <a:pt x="243840" y="0"/>
                </a:lnTo>
                <a:lnTo>
                  <a:pt x="243840" y="981456"/>
                </a:lnTo>
                <a:lnTo>
                  <a:pt x="0" y="981456"/>
                </a:lnTo>
                <a:lnTo>
                  <a:pt x="0" y="0"/>
                </a:lnTo>
                <a:close/>
              </a:path>
            </a:pathLst>
          </a:custGeom>
          <a:ln w="9143">
            <a:solidFill>
              <a:srgbClr val="BEBEBE"/>
            </a:solidFill>
          </a:ln>
        </p:spPr>
        <p:txBody>
          <a:bodyPr wrap="square" lIns="0" tIns="0" rIns="0" bIns="0" rtlCol="0"/>
          <a:lstStyle/>
          <a:p>
            <a:endParaRPr/>
          </a:p>
        </p:txBody>
      </p:sp>
      <p:sp>
        <p:nvSpPr>
          <p:cNvPr id="131" name="object 131"/>
          <p:cNvSpPr/>
          <p:nvPr/>
        </p:nvSpPr>
        <p:spPr>
          <a:xfrm>
            <a:off x="8354568" y="2302764"/>
            <a:ext cx="245745" cy="614680"/>
          </a:xfrm>
          <a:custGeom>
            <a:avLst/>
            <a:gdLst/>
            <a:ahLst/>
            <a:cxnLst/>
            <a:rect l="l" t="t" r="r" b="b"/>
            <a:pathLst>
              <a:path w="245745" h="614680">
                <a:moveTo>
                  <a:pt x="0" y="0"/>
                </a:moveTo>
                <a:lnTo>
                  <a:pt x="245363" y="0"/>
                </a:lnTo>
                <a:lnTo>
                  <a:pt x="245363" y="614172"/>
                </a:lnTo>
                <a:lnTo>
                  <a:pt x="0" y="614172"/>
                </a:lnTo>
                <a:lnTo>
                  <a:pt x="0" y="0"/>
                </a:lnTo>
                <a:close/>
              </a:path>
            </a:pathLst>
          </a:custGeom>
          <a:ln w="9144">
            <a:solidFill>
              <a:srgbClr val="BEBEBE"/>
            </a:solidFill>
          </a:ln>
        </p:spPr>
        <p:txBody>
          <a:bodyPr wrap="square" lIns="0" tIns="0" rIns="0" bIns="0" rtlCol="0"/>
          <a:lstStyle/>
          <a:p>
            <a:endParaRPr/>
          </a:p>
        </p:txBody>
      </p:sp>
      <p:sp>
        <p:nvSpPr>
          <p:cNvPr id="132" name="object 132"/>
          <p:cNvSpPr/>
          <p:nvPr/>
        </p:nvSpPr>
        <p:spPr>
          <a:xfrm>
            <a:off x="8648700" y="2302764"/>
            <a:ext cx="245745" cy="792480"/>
          </a:xfrm>
          <a:custGeom>
            <a:avLst/>
            <a:gdLst/>
            <a:ahLst/>
            <a:cxnLst/>
            <a:rect l="l" t="t" r="r" b="b"/>
            <a:pathLst>
              <a:path w="245745" h="792480">
                <a:moveTo>
                  <a:pt x="0" y="0"/>
                </a:moveTo>
                <a:lnTo>
                  <a:pt x="245364" y="0"/>
                </a:lnTo>
                <a:lnTo>
                  <a:pt x="245364" y="792480"/>
                </a:lnTo>
                <a:lnTo>
                  <a:pt x="0" y="792480"/>
                </a:lnTo>
                <a:lnTo>
                  <a:pt x="0" y="0"/>
                </a:lnTo>
                <a:close/>
              </a:path>
            </a:pathLst>
          </a:custGeom>
          <a:ln w="9144">
            <a:solidFill>
              <a:srgbClr val="BEBEBE"/>
            </a:solidFill>
          </a:ln>
        </p:spPr>
        <p:txBody>
          <a:bodyPr wrap="square" lIns="0" tIns="0" rIns="0" bIns="0" rtlCol="0"/>
          <a:lstStyle/>
          <a:p>
            <a:endParaRPr/>
          </a:p>
        </p:txBody>
      </p:sp>
      <p:sp>
        <p:nvSpPr>
          <p:cNvPr id="133" name="object 133"/>
          <p:cNvSpPr/>
          <p:nvPr/>
        </p:nvSpPr>
        <p:spPr>
          <a:xfrm>
            <a:off x="5687567" y="2302764"/>
            <a:ext cx="0" cy="3107690"/>
          </a:xfrm>
          <a:custGeom>
            <a:avLst/>
            <a:gdLst/>
            <a:ahLst/>
            <a:cxnLst/>
            <a:rect l="l" t="t" r="r" b="b"/>
            <a:pathLst>
              <a:path h="3107690">
                <a:moveTo>
                  <a:pt x="0" y="3107436"/>
                </a:moveTo>
                <a:lnTo>
                  <a:pt x="0" y="0"/>
                </a:lnTo>
              </a:path>
            </a:pathLst>
          </a:custGeom>
          <a:ln w="9144">
            <a:solidFill>
              <a:srgbClr val="666666"/>
            </a:solidFill>
          </a:ln>
        </p:spPr>
        <p:txBody>
          <a:bodyPr wrap="square" lIns="0" tIns="0" rIns="0" bIns="0" rtlCol="0"/>
          <a:lstStyle/>
          <a:p>
            <a:endParaRPr/>
          </a:p>
        </p:txBody>
      </p:sp>
      <p:sp>
        <p:nvSpPr>
          <p:cNvPr id="134" name="object 134"/>
          <p:cNvSpPr/>
          <p:nvPr/>
        </p:nvSpPr>
        <p:spPr>
          <a:xfrm>
            <a:off x="5687567" y="54102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5" name="object 135"/>
          <p:cNvSpPr/>
          <p:nvPr/>
        </p:nvSpPr>
        <p:spPr>
          <a:xfrm>
            <a:off x="5687567" y="478840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6" name="object 136"/>
          <p:cNvSpPr/>
          <p:nvPr/>
        </p:nvSpPr>
        <p:spPr>
          <a:xfrm>
            <a:off x="5687567" y="41666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7" name="object 137"/>
          <p:cNvSpPr/>
          <p:nvPr/>
        </p:nvSpPr>
        <p:spPr>
          <a:xfrm>
            <a:off x="5687567" y="35463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8" name="object 138"/>
          <p:cNvSpPr/>
          <p:nvPr/>
        </p:nvSpPr>
        <p:spPr>
          <a:xfrm>
            <a:off x="5687567" y="29245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9" name="object 139"/>
          <p:cNvSpPr/>
          <p:nvPr/>
        </p:nvSpPr>
        <p:spPr>
          <a:xfrm>
            <a:off x="5687567" y="23027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40" name="object 140"/>
          <p:cNvSpPr/>
          <p:nvPr/>
        </p:nvSpPr>
        <p:spPr>
          <a:xfrm>
            <a:off x="5687567" y="5410200"/>
            <a:ext cx="3230880" cy="0"/>
          </a:xfrm>
          <a:custGeom>
            <a:avLst/>
            <a:gdLst/>
            <a:ahLst/>
            <a:cxnLst/>
            <a:rect l="l" t="t" r="r" b="b"/>
            <a:pathLst>
              <a:path w="3230879">
                <a:moveTo>
                  <a:pt x="0" y="0"/>
                </a:moveTo>
                <a:lnTo>
                  <a:pt x="3230880" y="0"/>
                </a:lnTo>
              </a:path>
            </a:pathLst>
          </a:custGeom>
          <a:ln w="9144">
            <a:solidFill>
              <a:srgbClr val="666666"/>
            </a:solidFill>
          </a:ln>
        </p:spPr>
        <p:txBody>
          <a:bodyPr wrap="square" lIns="0" tIns="0" rIns="0" bIns="0" rtlCol="0"/>
          <a:lstStyle/>
          <a:p>
            <a:endParaRPr/>
          </a:p>
        </p:txBody>
      </p:sp>
      <p:sp>
        <p:nvSpPr>
          <p:cNvPr id="141" name="object 141"/>
          <p:cNvSpPr txBox="1"/>
          <p:nvPr/>
        </p:nvSpPr>
        <p:spPr>
          <a:xfrm>
            <a:off x="5234178" y="5287009"/>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142" name="object 142"/>
          <p:cNvSpPr txBox="1"/>
          <p:nvPr/>
        </p:nvSpPr>
        <p:spPr>
          <a:xfrm>
            <a:off x="5135371" y="466547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43" name="object 143"/>
          <p:cNvSpPr txBox="1"/>
          <p:nvPr/>
        </p:nvSpPr>
        <p:spPr>
          <a:xfrm>
            <a:off x="5135371" y="404367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44" name="object 144"/>
          <p:cNvSpPr txBox="1"/>
          <p:nvPr/>
        </p:nvSpPr>
        <p:spPr>
          <a:xfrm>
            <a:off x="5135371" y="342214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145" name="object 145"/>
          <p:cNvSpPr txBox="1"/>
          <p:nvPr/>
        </p:nvSpPr>
        <p:spPr>
          <a:xfrm>
            <a:off x="5135371" y="280073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146" name="object 146"/>
          <p:cNvSpPr txBox="1"/>
          <p:nvPr/>
        </p:nvSpPr>
        <p:spPr>
          <a:xfrm>
            <a:off x="5036311" y="2178939"/>
            <a:ext cx="50101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147" name="object 147"/>
          <p:cNvSpPr txBox="1"/>
          <p:nvPr/>
        </p:nvSpPr>
        <p:spPr>
          <a:xfrm>
            <a:off x="5730062" y="5496255"/>
            <a:ext cx="504190"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69"/>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48" name="object 148"/>
          <p:cNvSpPr txBox="1"/>
          <p:nvPr/>
        </p:nvSpPr>
        <p:spPr>
          <a:xfrm>
            <a:off x="6610640" y="5496188"/>
            <a:ext cx="504190"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5"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69"/>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49" name="object 149"/>
          <p:cNvSpPr txBox="1"/>
          <p:nvPr/>
        </p:nvSpPr>
        <p:spPr>
          <a:xfrm>
            <a:off x="7492060" y="5496255"/>
            <a:ext cx="504190"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7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50" name="object 150"/>
          <p:cNvSpPr txBox="1"/>
          <p:nvPr/>
        </p:nvSpPr>
        <p:spPr>
          <a:xfrm>
            <a:off x="8373312" y="5496255"/>
            <a:ext cx="504190"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69"/>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51" name="object 151"/>
          <p:cNvSpPr/>
          <p:nvPr/>
        </p:nvSpPr>
        <p:spPr>
          <a:xfrm>
            <a:off x="8994647" y="2726435"/>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00CCCC"/>
          </a:solidFill>
        </p:spPr>
        <p:txBody>
          <a:bodyPr wrap="square" lIns="0" tIns="0" rIns="0" bIns="0" rtlCol="0"/>
          <a:lstStyle/>
          <a:p>
            <a:endParaRPr/>
          </a:p>
        </p:txBody>
      </p:sp>
      <p:sp>
        <p:nvSpPr>
          <p:cNvPr id="152" name="object 152"/>
          <p:cNvSpPr/>
          <p:nvPr/>
        </p:nvSpPr>
        <p:spPr>
          <a:xfrm>
            <a:off x="8994647" y="2726435"/>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53" name="object 153"/>
          <p:cNvSpPr txBox="1"/>
          <p:nvPr/>
        </p:nvSpPr>
        <p:spPr>
          <a:xfrm>
            <a:off x="9123426" y="2649880"/>
            <a:ext cx="469900" cy="452755"/>
          </a:xfrm>
          <a:prstGeom prst="rect">
            <a:avLst/>
          </a:prstGeom>
        </p:spPr>
        <p:txBody>
          <a:bodyPr vert="horz" wrap="square" lIns="0" tIns="0" rIns="0" bIns="0" rtlCol="0">
            <a:spAutoFit/>
          </a:bodyPr>
          <a:lstStyle/>
          <a:p>
            <a:pPr marL="12700" marR="5080">
              <a:lnSpc>
                <a:spcPct val="101000"/>
              </a:lnSpc>
            </a:pPr>
            <a:r>
              <a:rPr sz="1400" spc="-5" dirty="0">
                <a:latin typeface="Univers for BP"/>
                <a:cs typeface="Univers for BP"/>
              </a:rPr>
              <a:t>Non-  </a:t>
            </a:r>
            <a:r>
              <a:rPr sz="1400" dirty="0">
                <a:latin typeface="Univers for BP"/>
                <a:cs typeface="Univers for BP"/>
              </a:rPr>
              <a:t>f</a:t>
            </a:r>
            <a:r>
              <a:rPr sz="1400" spc="-10" dirty="0">
                <a:latin typeface="Univers for BP"/>
                <a:cs typeface="Univers for BP"/>
              </a:rPr>
              <a:t>os</a:t>
            </a:r>
            <a:r>
              <a:rPr sz="1400" dirty="0">
                <a:latin typeface="Univers for BP"/>
                <a:cs typeface="Univers for BP"/>
              </a:rPr>
              <a:t>s</a:t>
            </a:r>
            <a:r>
              <a:rPr sz="1400" spc="-10" dirty="0">
                <a:latin typeface="Univers for BP"/>
                <a:cs typeface="Univers for BP"/>
              </a:rPr>
              <a:t>i</a:t>
            </a:r>
            <a:r>
              <a:rPr sz="1400" dirty="0">
                <a:latin typeface="Univers for BP"/>
                <a:cs typeface="Univers for BP"/>
              </a:rPr>
              <a:t>l</a:t>
            </a:r>
            <a:endParaRPr sz="1400">
              <a:latin typeface="Univers for BP"/>
              <a:cs typeface="Univers for BP"/>
            </a:endParaRPr>
          </a:p>
        </p:txBody>
      </p:sp>
      <p:sp>
        <p:nvSpPr>
          <p:cNvPr id="154" name="object 154"/>
          <p:cNvSpPr/>
          <p:nvPr/>
        </p:nvSpPr>
        <p:spPr>
          <a:xfrm>
            <a:off x="8994647" y="3352800"/>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DC0000"/>
          </a:solidFill>
        </p:spPr>
        <p:txBody>
          <a:bodyPr wrap="square" lIns="0" tIns="0" rIns="0" bIns="0" rtlCol="0"/>
          <a:lstStyle/>
          <a:p>
            <a:endParaRPr/>
          </a:p>
        </p:txBody>
      </p:sp>
      <p:sp>
        <p:nvSpPr>
          <p:cNvPr id="155" name="object 155"/>
          <p:cNvSpPr/>
          <p:nvPr/>
        </p:nvSpPr>
        <p:spPr>
          <a:xfrm>
            <a:off x="8994647" y="3352800"/>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56" name="object 156"/>
          <p:cNvSpPr txBox="1"/>
          <p:nvPr/>
        </p:nvSpPr>
        <p:spPr>
          <a:xfrm>
            <a:off x="9123426" y="3277996"/>
            <a:ext cx="35242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Gas</a:t>
            </a:r>
            <a:endParaRPr sz="1400">
              <a:latin typeface="Univers for BP"/>
              <a:cs typeface="Univers for BP"/>
            </a:endParaRPr>
          </a:p>
        </p:txBody>
      </p:sp>
      <p:sp>
        <p:nvSpPr>
          <p:cNvPr id="157" name="object 157"/>
          <p:cNvSpPr/>
          <p:nvPr/>
        </p:nvSpPr>
        <p:spPr>
          <a:xfrm>
            <a:off x="8994647" y="3979164"/>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006600"/>
          </a:solidFill>
        </p:spPr>
        <p:txBody>
          <a:bodyPr wrap="square" lIns="0" tIns="0" rIns="0" bIns="0" rtlCol="0"/>
          <a:lstStyle/>
          <a:p>
            <a:endParaRPr/>
          </a:p>
        </p:txBody>
      </p:sp>
      <p:sp>
        <p:nvSpPr>
          <p:cNvPr id="158" name="object 158"/>
          <p:cNvSpPr/>
          <p:nvPr/>
        </p:nvSpPr>
        <p:spPr>
          <a:xfrm>
            <a:off x="8994647" y="3979164"/>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59" name="object 159"/>
          <p:cNvSpPr txBox="1"/>
          <p:nvPr/>
        </p:nvSpPr>
        <p:spPr>
          <a:xfrm>
            <a:off x="9123426" y="3901973"/>
            <a:ext cx="421005" cy="452755"/>
          </a:xfrm>
          <a:prstGeom prst="rect">
            <a:avLst/>
          </a:prstGeom>
        </p:spPr>
        <p:txBody>
          <a:bodyPr vert="horz" wrap="square" lIns="0" tIns="0" rIns="0" bIns="0" rtlCol="0">
            <a:spAutoFit/>
          </a:bodyPr>
          <a:lstStyle/>
          <a:p>
            <a:pPr marL="12700" marR="5080">
              <a:lnSpc>
                <a:spcPct val="101000"/>
              </a:lnSpc>
            </a:pPr>
            <a:r>
              <a:rPr sz="1400" spc="-5" dirty="0">
                <a:latin typeface="Univers for BP"/>
                <a:cs typeface="Univers for BP"/>
              </a:rPr>
              <a:t>Coal  </a:t>
            </a:r>
            <a:r>
              <a:rPr sz="1400" dirty="0">
                <a:latin typeface="Univers for BP"/>
                <a:cs typeface="Univers for BP"/>
              </a:rPr>
              <a:t>&amp;</a:t>
            </a:r>
            <a:r>
              <a:rPr sz="1400" spc="-100" dirty="0">
                <a:latin typeface="Univers for BP"/>
                <a:cs typeface="Univers for BP"/>
              </a:rPr>
              <a:t> </a:t>
            </a:r>
            <a:r>
              <a:rPr sz="1400" spc="-5" dirty="0">
                <a:latin typeface="Univers for BP"/>
                <a:cs typeface="Univers for BP"/>
              </a:rPr>
              <a:t>oil</a:t>
            </a:r>
            <a:endParaRPr sz="1400">
              <a:latin typeface="Univers for BP"/>
              <a:cs typeface="Univers for BP"/>
            </a:endParaRPr>
          </a:p>
        </p:txBody>
      </p:sp>
      <p:sp>
        <p:nvSpPr>
          <p:cNvPr id="160" name="object 160"/>
          <p:cNvSpPr txBox="1"/>
          <p:nvPr/>
        </p:nvSpPr>
        <p:spPr>
          <a:xfrm>
            <a:off x="5746241" y="5955690"/>
            <a:ext cx="52006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a:t>
            </a:r>
            <a:r>
              <a:rPr sz="1400" b="0" spc="-10" dirty="0">
                <a:latin typeface="Univers for BP Light"/>
                <a:cs typeface="Univers for BP Light"/>
              </a:rPr>
              <a:t>E</a:t>
            </a:r>
            <a:r>
              <a:rPr sz="1400" b="0" dirty="0">
                <a:latin typeface="Univers for BP Light"/>
                <a:cs typeface="Univers for BP Light"/>
              </a:rPr>
              <a:t>CD</a:t>
            </a:r>
            <a:endParaRPr sz="1400">
              <a:latin typeface="Univers for BP Light"/>
              <a:cs typeface="Univers for BP Light"/>
            </a:endParaRPr>
          </a:p>
        </p:txBody>
      </p:sp>
      <p:sp>
        <p:nvSpPr>
          <p:cNvPr id="161" name="object 161"/>
          <p:cNvSpPr txBox="1"/>
          <p:nvPr/>
        </p:nvSpPr>
        <p:spPr>
          <a:xfrm>
            <a:off x="6635242" y="5955690"/>
            <a:ext cx="47117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China</a:t>
            </a:r>
            <a:endParaRPr sz="1400">
              <a:latin typeface="Univers for BP Light"/>
              <a:cs typeface="Univers for BP Light"/>
            </a:endParaRPr>
          </a:p>
        </p:txBody>
      </p:sp>
      <p:sp>
        <p:nvSpPr>
          <p:cNvPr id="162" name="object 162"/>
          <p:cNvSpPr txBox="1"/>
          <p:nvPr/>
        </p:nvSpPr>
        <p:spPr>
          <a:xfrm>
            <a:off x="7567421" y="5955690"/>
            <a:ext cx="4025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India</a:t>
            </a:r>
            <a:endParaRPr sz="1400">
              <a:latin typeface="Univers for BP Light"/>
              <a:cs typeface="Univers for BP Light"/>
            </a:endParaRPr>
          </a:p>
        </p:txBody>
      </p:sp>
      <p:sp>
        <p:nvSpPr>
          <p:cNvPr id="163" name="object 163"/>
          <p:cNvSpPr txBox="1"/>
          <p:nvPr/>
        </p:nvSpPr>
        <p:spPr>
          <a:xfrm>
            <a:off x="8214106" y="5955690"/>
            <a:ext cx="86423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Other</a:t>
            </a:r>
            <a:r>
              <a:rPr sz="1400" b="0" spc="-114" dirty="0">
                <a:latin typeface="Univers for BP Light"/>
                <a:cs typeface="Univers for BP Light"/>
              </a:rPr>
              <a:t> </a:t>
            </a:r>
            <a:r>
              <a:rPr sz="1400" b="0" dirty="0">
                <a:latin typeface="Univers for BP Light"/>
                <a:cs typeface="Univers for BP Light"/>
              </a:rPr>
              <a:t>Asia</a:t>
            </a:r>
            <a:endParaRPr sz="1400">
              <a:latin typeface="Univers for BP Light"/>
              <a:cs typeface="Univers for BP Light"/>
            </a:endParaRPr>
          </a:p>
        </p:txBody>
      </p:sp>
      <p:sp>
        <p:nvSpPr>
          <p:cNvPr id="164" name="object 164"/>
          <p:cNvSpPr/>
          <p:nvPr/>
        </p:nvSpPr>
        <p:spPr>
          <a:xfrm>
            <a:off x="522731" y="120395"/>
            <a:ext cx="1344295" cy="251460"/>
          </a:xfrm>
          <a:custGeom>
            <a:avLst/>
            <a:gdLst/>
            <a:ahLst/>
            <a:cxnLst/>
            <a:rect l="l" t="t" r="r" b="b"/>
            <a:pathLst>
              <a:path w="1344295" h="251460">
                <a:moveTo>
                  <a:pt x="1302258"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59"/>
                </a:lnTo>
                <a:lnTo>
                  <a:pt x="1302258" y="251459"/>
                </a:lnTo>
                <a:lnTo>
                  <a:pt x="1318557" y="248161"/>
                </a:lnTo>
                <a:lnTo>
                  <a:pt x="1331880" y="239172"/>
                </a:lnTo>
                <a:lnTo>
                  <a:pt x="1340869" y="225849"/>
                </a:lnTo>
                <a:lnTo>
                  <a:pt x="1344168" y="209550"/>
                </a:lnTo>
                <a:lnTo>
                  <a:pt x="1344168" y="41909"/>
                </a:lnTo>
                <a:lnTo>
                  <a:pt x="1340869" y="25610"/>
                </a:lnTo>
                <a:lnTo>
                  <a:pt x="1331880" y="12287"/>
                </a:lnTo>
                <a:lnTo>
                  <a:pt x="1318557" y="3298"/>
                </a:lnTo>
                <a:lnTo>
                  <a:pt x="1302258" y="0"/>
                </a:lnTo>
                <a:close/>
              </a:path>
            </a:pathLst>
          </a:custGeom>
          <a:solidFill>
            <a:srgbClr val="CFE0A2"/>
          </a:solidFill>
        </p:spPr>
        <p:txBody>
          <a:bodyPr wrap="square" lIns="0" tIns="0" rIns="0" bIns="0" rtlCol="0"/>
          <a:lstStyle/>
          <a:p>
            <a:endParaRPr/>
          </a:p>
        </p:txBody>
      </p:sp>
      <p:sp>
        <p:nvSpPr>
          <p:cNvPr id="165" name="object 165"/>
          <p:cNvSpPr txBox="1"/>
          <p:nvPr/>
        </p:nvSpPr>
        <p:spPr>
          <a:xfrm>
            <a:off x="613968" y="141223"/>
            <a:ext cx="110871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105" dirty="0">
                <a:latin typeface="Univers for BP"/>
                <a:cs typeface="Univers for BP"/>
              </a:rPr>
              <a:t> </a:t>
            </a:r>
            <a:r>
              <a:rPr sz="1250" i="1" spc="-35" dirty="0">
                <a:latin typeface="Univers for BP"/>
                <a:cs typeface="Univers for BP"/>
              </a:rPr>
              <a:t>Power</a:t>
            </a:r>
            <a:endParaRPr sz="1250">
              <a:latin typeface="Univers for BP"/>
              <a:cs typeface="Univers for BP"/>
            </a:endParaRPr>
          </a:p>
        </p:txBody>
      </p:sp>
      <p:sp>
        <p:nvSpPr>
          <p:cNvPr id="166" name="object 16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67" name="object 167"/>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5792470" cy="361950"/>
          </a:xfrm>
          <a:prstGeom prst="rect">
            <a:avLst/>
          </a:prstGeom>
        </p:spPr>
        <p:txBody>
          <a:bodyPr vert="horz" wrap="square" lIns="0" tIns="0" rIns="0" bIns="0" rtlCol="0">
            <a:spAutoFit/>
          </a:bodyPr>
          <a:lstStyle/>
          <a:p>
            <a:pPr marL="12700">
              <a:lnSpc>
                <a:spcPct val="100000"/>
              </a:lnSpc>
            </a:pPr>
            <a:r>
              <a:rPr spc="-5" dirty="0"/>
              <a:t>…with coal still dominant in the rest of</a:t>
            </a:r>
            <a:r>
              <a:rPr spc="140" dirty="0"/>
              <a:t> </a:t>
            </a:r>
            <a:r>
              <a:rPr spc="-5" dirty="0"/>
              <a:t>Asia</a:t>
            </a:r>
          </a:p>
        </p:txBody>
      </p:sp>
      <p:sp>
        <p:nvSpPr>
          <p:cNvPr id="3" name="object 3"/>
          <p:cNvSpPr txBox="1">
            <a:spLocks noGrp="1"/>
          </p:cNvSpPr>
          <p:nvPr>
            <p:ph type="body" idx="1"/>
          </p:nvPr>
        </p:nvSpPr>
        <p:spPr>
          <a:prstGeom prst="rect">
            <a:avLst/>
          </a:prstGeom>
        </p:spPr>
        <p:txBody>
          <a:bodyPr vert="horz" wrap="square" lIns="0" tIns="0" rIns="0" bIns="0" rtlCol="0">
            <a:spAutoFit/>
          </a:bodyPr>
          <a:lstStyle/>
          <a:p>
            <a:pPr marL="306705" marR="297180" indent="-274320">
              <a:lnSpc>
                <a:spcPct val="100000"/>
              </a:lnSpc>
              <a:buClr>
                <a:srgbClr val="009900"/>
              </a:buClr>
              <a:buFont typeface="Univers for BP"/>
              <a:buChar char="•"/>
              <a:tabLst>
                <a:tab pos="306070" algn="l"/>
                <a:tab pos="306705" algn="l"/>
              </a:tabLst>
            </a:pPr>
            <a:r>
              <a:rPr spc="-5" dirty="0"/>
              <a:t>The shifting mix </a:t>
            </a:r>
            <a:r>
              <a:rPr dirty="0"/>
              <a:t>of </a:t>
            </a:r>
            <a:r>
              <a:rPr spc="-5" dirty="0"/>
              <a:t>fuels used </a:t>
            </a:r>
            <a:r>
              <a:rPr dirty="0"/>
              <a:t>in </a:t>
            </a:r>
            <a:r>
              <a:rPr spc="-5" dirty="0"/>
              <a:t>global power generation reflects sharply different  trends </a:t>
            </a:r>
            <a:r>
              <a:rPr dirty="0"/>
              <a:t>across</a:t>
            </a:r>
            <a:r>
              <a:rPr spc="-50" dirty="0"/>
              <a:t> </a:t>
            </a:r>
            <a:r>
              <a:rPr spc="-5" dirty="0"/>
              <a:t>regions.</a:t>
            </a:r>
          </a:p>
          <a:p>
            <a:pPr marL="306705" marR="332105" indent="-274320">
              <a:lnSpc>
                <a:spcPct val="100000"/>
              </a:lnSpc>
              <a:spcBef>
                <a:spcPts val="1080"/>
              </a:spcBef>
              <a:buClr>
                <a:srgbClr val="009900"/>
              </a:buClr>
              <a:buFont typeface="Univers for BP"/>
              <a:buChar char="•"/>
              <a:tabLst>
                <a:tab pos="306070" algn="l"/>
                <a:tab pos="306705" algn="l"/>
              </a:tabLst>
            </a:pPr>
            <a:r>
              <a:rPr spc="-5" dirty="0"/>
              <a:t>The increase </a:t>
            </a:r>
            <a:r>
              <a:rPr dirty="0"/>
              <a:t>in </a:t>
            </a:r>
            <a:r>
              <a:rPr spc="-5" dirty="0"/>
              <a:t>renewable power </a:t>
            </a:r>
            <a:r>
              <a:rPr dirty="0"/>
              <a:t>in the ET </a:t>
            </a:r>
            <a:r>
              <a:rPr spc="-5" dirty="0"/>
              <a:t>scenario </a:t>
            </a:r>
            <a:r>
              <a:rPr dirty="0"/>
              <a:t>is </a:t>
            </a:r>
            <a:r>
              <a:rPr spc="-5" dirty="0"/>
              <a:t>driven </a:t>
            </a:r>
            <a:r>
              <a:rPr dirty="0"/>
              <a:t>by </a:t>
            </a:r>
            <a:r>
              <a:rPr spc="-5" dirty="0"/>
              <a:t>the </a:t>
            </a:r>
            <a:r>
              <a:rPr dirty="0"/>
              <a:t>OECD and  </a:t>
            </a:r>
            <a:r>
              <a:rPr spc="-5" dirty="0"/>
              <a:t>China, </a:t>
            </a:r>
            <a:r>
              <a:rPr dirty="0"/>
              <a:t>with </a:t>
            </a:r>
            <a:r>
              <a:rPr spc="-5" dirty="0"/>
              <a:t>coal-powered generation falling </a:t>
            </a:r>
            <a:r>
              <a:rPr dirty="0"/>
              <a:t>in the OECD and </a:t>
            </a:r>
            <a:r>
              <a:rPr spc="-5" dirty="0"/>
              <a:t>starting </a:t>
            </a:r>
            <a:r>
              <a:rPr dirty="0"/>
              <a:t>to </a:t>
            </a:r>
            <a:r>
              <a:rPr spc="-5" dirty="0"/>
              <a:t>decline </a:t>
            </a:r>
            <a:r>
              <a:rPr dirty="0"/>
              <a:t>in  </a:t>
            </a:r>
            <a:r>
              <a:rPr spc="-5" dirty="0"/>
              <a:t>China </a:t>
            </a:r>
            <a:r>
              <a:rPr dirty="0"/>
              <a:t>from </a:t>
            </a:r>
            <a:r>
              <a:rPr spc="-5" dirty="0"/>
              <a:t>around</a:t>
            </a:r>
            <a:r>
              <a:rPr spc="-60" dirty="0"/>
              <a:t> </a:t>
            </a:r>
            <a:r>
              <a:rPr spc="-5" dirty="0"/>
              <a:t>2030.</a:t>
            </a:r>
          </a:p>
          <a:p>
            <a:pPr marL="306705" marR="5080" indent="-274320">
              <a:lnSpc>
                <a:spcPct val="100000"/>
              </a:lnSpc>
              <a:spcBef>
                <a:spcPts val="1080"/>
              </a:spcBef>
              <a:buClr>
                <a:srgbClr val="009900"/>
              </a:buClr>
              <a:buFont typeface="Univers for BP"/>
              <a:buChar char="•"/>
              <a:tabLst>
                <a:tab pos="306070" algn="l"/>
                <a:tab pos="306705" algn="l"/>
              </a:tabLst>
            </a:pPr>
            <a:r>
              <a:rPr dirty="0"/>
              <a:t>By </a:t>
            </a:r>
            <a:r>
              <a:rPr spc="-5" dirty="0"/>
              <a:t>2040, </a:t>
            </a:r>
            <a:r>
              <a:rPr dirty="0"/>
              <a:t>the share of </a:t>
            </a:r>
            <a:r>
              <a:rPr spc="-5" dirty="0"/>
              <a:t>non-fossil fuels </a:t>
            </a:r>
            <a:r>
              <a:rPr dirty="0"/>
              <a:t>in the OECD and </a:t>
            </a:r>
            <a:r>
              <a:rPr spc="-5" dirty="0"/>
              <a:t>Chinese power sectors </a:t>
            </a:r>
            <a:r>
              <a:rPr dirty="0"/>
              <a:t>is  </a:t>
            </a:r>
            <a:r>
              <a:rPr spc="-5" dirty="0"/>
              <a:t>projected </a:t>
            </a:r>
            <a:r>
              <a:rPr dirty="0"/>
              <a:t>to </a:t>
            </a:r>
            <a:r>
              <a:rPr spc="-5" dirty="0"/>
              <a:t>be broadly similar, although </a:t>
            </a:r>
            <a:r>
              <a:rPr dirty="0"/>
              <a:t>the ratio of coal to gas </a:t>
            </a:r>
            <a:r>
              <a:rPr spc="-5" dirty="0"/>
              <a:t>remains much higher  </a:t>
            </a:r>
            <a:r>
              <a:rPr dirty="0"/>
              <a:t>in</a:t>
            </a:r>
            <a:r>
              <a:rPr spc="-95" dirty="0"/>
              <a:t> </a:t>
            </a:r>
            <a:r>
              <a:rPr spc="-5" dirty="0"/>
              <a:t>China.</a:t>
            </a:r>
          </a:p>
          <a:p>
            <a:pPr marL="306705" marR="90805" indent="-274320">
              <a:lnSpc>
                <a:spcPct val="100000"/>
              </a:lnSpc>
              <a:spcBef>
                <a:spcPts val="1080"/>
              </a:spcBef>
              <a:buClr>
                <a:srgbClr val="009900"/>
              </a:buClr>
              <a:buFont typeface="Univers for BP"/>
              <a:buChar char="•"/>
              <a:tabLst>
                <a:tab pos="306070" algn="l"/>
                <a:tab pos="306705" algn="l"/>
              </a:tabLst>
            </a:pPr>
            <a:r>
              <a:rPr dirty="0"/>
              <a:t>In </a:t>
            </a:r>
            <a:r>
              <a:rPr spc="-5" dirty="0"/>
              <a:t>contrast, </a:t>
            </a:r>
            <a:r>
              <a:rPr dirty="0"/>
              <a:t>coal </a:t>
            </a:r>
            <a:r>
              <a:rPr spc="-5" dirty="0"/>
              <a:t>remains </a:t>
            </a:r>
            <a:r>
              <a:rPr dirty="0"/>
              <a:t>the </a:t>
            </a:r>
            <a:r>
              <a:rPr spc="-5" dirty="0"/>
              <a:t>dominant source </a:t>
            </a:r>
            <a:r>
              <a:rPr dirty="0"/>
              <a:t>of </a:t>
            </a:r>
            <a:r>
              <a:rPr spc="-5" dirty="0"/>
              <a:t>energy </a:t>
            </a:r>
            <a:r>
              <a:rPr dirty="0"/>
              <a:t>for </a:t>
            </a:r>
            <a:r>
              <a:rPr spc="-5" dirty="0"/>
              <a:t>power generation </a:t>
            </a:r>
            <a:r>
              <a:rPr dirty="0"/>
              <a:t>in the  rest of Asia, </a:t>
            </a:r>
            <a:r>
              <a:rPr spc="-5" dirty="0"/>
              <a:t>accounting </a:t>
            </a:r>
            <a:r>
              <a:rPr dirty="0"/>
              <a:t>for the vast </a:t>
            </a:r>
            <a:r>
              <a:rPr spc="-5" dirty="0"/>
              <a:t>majority </a:t>
            </a:r>
            <a:r>
              <a:rPr dirty="0"/>
              <a:t>of the </a:t>
            </a:r>
            <a:r>
              <a:rPr spc="-5" dirty="0"/>
              <a:t>increase </a:t>
            </a:r>
            <a:r>
              <a:rPr dirty="0"/>
              <a:t>in </a:t>
            </a:r>
            <a:r>
              <a:rPr spc="-5" dirty="0"/>
              <a:t>power generation </a:t>
            </a:r>
            <a:r>
              <a:rPr dirty="0"/>
              <a:t>in  the </a:t>
            </a:r>
            <a:r>
              <a:rPr spc="-5" dirty="0"/>
              <a:t>region over </a:t>
            </a:r>
            <a:r>
              <a:rPr dirty="0"/>
              <a:t>the</a:t>
            </a:r>
            <a:r>
              <a:rPr spc="-40" dirty="0"/>
              <a:t> </a:t>
            </a:r>
            <a:r>
              <a:rPr spc="-5" dirty="0"/>
              <a:t>Outlook.</a:t>
            </a:r>
          </a:p>
          <a:p>
            <a:pPr marL="306705" marR="128905" indent="-274320">
              <a:lnSpc>
                <a:spcPct val="100000"/>
              </a:lnSpc>
              <a:spcBef>
                <a:spcPts val="1075"/>
              </a:spcBef>
              <a:buClr>
                <a:srgbClr val="009900"/>
              </a:buClr>
              <a:buFont typeface="Univers for BP"/>
              <a:buChar char="•"/>
              <a:tabLst>
                <a:tab pos="306070" algn="l"/>
                <a:tab pos="306705" algn="l"/>
              </a:tabLst>
            </a:pPr>
            <a:r>
              <a:rPr dirty="0"/>
              <a:t>As a </a:t>
            </a:r>
            <a:r>
              <a:rPr spc="-5" dirty="0"/>
              <a:t>result, </a:t>
            </a:r>
            <a:r>
              <a:rPr dirty="0"/>
              <a:t>the pace of </a:t>
            </a:r>
            <a:r>
              <a:rPr spc="-5" dirty="0"/>
              <a:t>change </a:t>
            </a:r>
            <a:r>
              <a:rPr dirty="0"/>
              <a:t>in the structure of </a:t>
            </a:r>
            <a:r>
              <a:rPr spc="-5" dirty="0"/>
              <a:t>power generation </a:t>
            </a:r>
            <a:r>
              <a:rPr dirty="0"/>
              <a:t>in the rest of  Asia is </a:t>
            </a:r>
            <a:r>
              <a:rPr spc="-5" dirty="0"/>
              <a:t>less pronounced </a:t>
            </a:r>
            <a:r>
              <a:rPr dirty="0"/>
              <a:t>than in </a:t>
            </a:r>
            <a:r>
              <a:rPr spc="-5" dirty="0"/>
              <a:t>China. </a:t>
            </a:r>
            <a:r>
              <a:rPr dirty="0"/>
              <a:t>In the ET </a:t>
            </a:r>
            <a:r>
              <a:rPr spc="-5" dirty="0"/>
              <a:t>scenario, </a:t>
            </a:r>
            <a:r>
              <a:rPr dirty="0"/>
              <a:t>the </a:t>
            </a:r>
            <a:r>
              <a:rPr spc="-5" dirty="0"/>
              <a:t>broad structure </a:t>
            </a:r>
            <a:r>
              <a:rPr dirty="0"/>
              <a:t>of the  </a:t>
            </a:r>
            <a:r>
              <a:rPr spc="-5" dirty="0"/>
              <a:t>fuel mix </a:t>
            </a:r>
            <a:r>
              <a:rPr dirty="0"/>
              <a:t>in </a:t>
            </a:r>
            <a:r>
              <a:rPr spc="-5" dirty="0"/>
              <a:t>the Indian power sector </a:t>
            </a:r>
            <a:r>
              <a:rPr dirty="0"/>
              <a:t>in </a:t>
            </a:r>
            <a:r>
              <a:rPr spc="-5" dirty="0"/>
              <a:t>2040 </a:t>
            </a:r>
            <a:r>
              <a:rPr dirty="0"/>
              <a:t>is </a:t>
            </a:r>
            <a:r>
              <a:rPr spc="-5" dirty="0"/>
              <a:t>broadly similar </a:t>
            </a:r>
            <a:r>
              <a:rPr dirty="0"/>
              <a:t>to the mix in </a:t>
            </a:r>
            <a:r>
              <a:rPr spc="-5" dirty="0"/>
              <a:t>China  today.</a:t>
            </a:r>
          </a:p>
        </p:txBody>
      </p:sp>
      <p:sp>
        <p:nvSpPr>
          <p:cNvPr id="4" name="object 4"/>
          <p:cNvSpPr/>
          <p:nvPr/>
        </p:nvSpPr>
        <p:spPr>
          <a:xfrm>
            <a:off x="522731" y="120395"/>
            <a:ext cx="1344295" cy="251460"/>
          </a:xfrm>
          <a:custGeom>
            <a:avLst/>
            <a:gdLst/>
            <a:ahLst/>
            <a:cxnLst/>
            <a:rect l="l" t="t" r="r" b="b"/>
            <a:pathLst>
              <a:path w="1344295" h="251460">
                <a:moveTo>
                  <a:pt x="1302258" y="0"/>
                </a:moveTo>
                <a:lnTo>
                  <a:pt x="41910" y="0"/>
                </a:lnTo>
                <a:lnTo>
                  <a:pt x="25594" y="3298"/>
                </a:lnTo>
                <a:lnTo>
                  <a:pt x="12272" y="12287"/>
                </a:lnTo>
                <a:lnTo>
                  <a:pt x="3292" y="25610"/>
                </a:lnTo>
                <a:lnTo>
                  <a:pt x="0" y="41909"/>
                </a:lnTo>
                <a:lnTo>
                  <a:pt x="0" y="209550"/>
                </a:lnTo>
                <a:lnTo>
                  <a:pt x="3292" y="225849"/>
                </a:lnTo>
                <a:lnTo>
                  <a:pt x="12272" y="239172"/>
                </a:lnTo>
                <a:lnTo>
                  <a:pt x="25594" y="248161"/>
                </a:lnTo>
                <a:lnTo>
                  <a:pt x="41910" y="251459"/>
                </a:lnTo>
                <a:lnTo>
                  <a:pt x="1302258" y="251459"/>
                </a:lnTo>
                <a:lnTo>
                  <a:pt x="1318557" y="248161"/>
                </a:lnTo>
                <a:lnTo>
                  <a:pt x="1331880" y="239172"/>
                </a:lnTo>
                <a:lnTo>
                  <a:pt x="1340869" y="225849"/>
                </a:lnTo>
                <a:lnTo>
                  <a:pt x="1344168" y="209550"/>
                </a:lnTo>
                <a:lnTo>
                  <a:pt x="1344168" y="41909"/>
                </a:lnTo>
                <a:lnTo>
                  <a:pt x="1340869" y="25610"/>
                </a:lnTo>
                <a:lnTo>
                  <a:pt x="1331880" y="12287"/>
                </a:lnTo>
                <a:lnTo>
                  <a:pt x="1318557" y="3298"/>
                </a:lnTo>
                <a:lnTo>
                  <a:pt x="1302258" y="0"/>
                </a:lnTo>
                <a:close/>
              </a:path>
            </a:pathLst>
          </a:custGeom>
          <a:solidFill>
            <a:srgbClr val="CFE0A2"/>
          </a:solidFill>
        </p:spPr>
        <p:txBody>
          <a:bodyPr wrap="square" lIns="0" tIns="0" rIns="0" bIns="0" rtlCol="0"/>
          <a:lstStyle/>
          <a:p>
            <a:endParaRPr/>
          </a:p>
        </p:txBody>
      </p:sp>
      <p:sp>
        <p:nvSpPr>
          <p:cNvPr id="5" name="object 5"/>
          <p:cNvSpPr txBox="1"/>
          <p:nvPr/>
        </p:nvSpPr>
        <p:spPr>
          <a:xfrm>
            <a:off x="613968" y="141223"/>
            <a:ext cx="110871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Sectors:</a:t>
            </a:r>
            <a:r>
              <a:rPr sz="1250" i="1" spc="-105" dirty="0">
                <a:latin typeface="Univers for BP"/>
                <a:cs typeface="Univers for BP"/>
              </a:rPr>
              <a:t> </a:t>
            </a:r>
            <a:r>
              <a:rPr sz="1250" i="1" spc="-35" dirty="0">
                <a:latin typeface="Univers for BP"/>
                <a:cs typeface="Univers for BP"/>
              </a:rPr>
              <a:t>Power</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15240" rIns="0" bIns="0" rtlCol="0">
            <a:spAutoFit/>
          </a:bodyPr>
          <a:lstStyle/>
          <a:p>
            <a:pPr marL="25400">
              <a:lnSpc>
                <a:spcPct val="100000"/>
              </a:lnSpc>
              <a:spcBef>
                <a:spcPts val="120"/>
              </a:spcBef>
            </a:pPr>
            <a:fld id="{81D60167-4931-47E6-BA6A-407CBD079E47}" type="slidenum">
              <a:rPr dirty="0"/>
              <a:t>49</a:t>
            </a:fld>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969" y="1937766"/>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FAECAE"/>
          </a:solidFill>
        </p:spPr>
        <p:txBody>
          <a:bodyPr wrap="square" lIns="0" tIns="0" rIns="0" bIns="0" rtlCol="0"/>
          <a:lstStyle/>
          <a:p>
            <a:endParaRPr/>
          </a:p>
        </p:txBody>
      </p:sp>
      <p:sp>
        <p:nvSpPr>
          <p:cNvPr id="3" name="object 3"/>
          <p:cNvSpPr/>
          <p:nvPr/>
        </p:nvSpPr>
        <p:spPr>
          <a:xfrm>
            <a:off x="521969" y="1937766"/>
            <a:ext cx="8902065" cy="996950"/>
          </a:xfrm>
          <a:custGeom>
            <a:avLst/>
            <a:gdLst/>
            <a:ahLst/>
            <a:cxnLst/>
            <a:rect l="l" t="t" r="r" b="b"/>
            <a:pathLst>
              <a:path w="8902065" h="996950">
                <a:moveTo>
                  <a:pt x="0" y="69850"/>
                </a:moveTo>
                <a:lnTo>
                  <a:pt x="5490" y="42648"/>
                </a:lnTo>
                <a:lnTo>
                  <a:pt x="20462" y="20447"/>
                </a:lnTo>
                <a:lnTo>
                  <a:pt x="42669" y="5484"/>
                </a:lnTo>
                <a:lnTo>
                  <a:pt x="69862" y="0"/>
                </a:lnTo>
                <a:lnTo>
                  <a:pt x="8831834" y="0"/>
                </a:lnTo>
                <a:lnTo>
                  <a:pt x="8859035" y="5484"/>
                </a:lnTo>
                <a:lnTo>
                  <a:pt x="8881237" y="20447"/>
                </a:lnTo>
                <a:lnTo>
                  <a:pt x="8896199" y="42648"/>
                </a:lnTo>
                <a:lnTo>
                  <a:pt x="8901684" y="69850"/>
                </a:lnTo>
                <a:lnTo>
                  <a:pt x="8901684" y="926846"/>
                </a:lnTo>
                <a:lnTo>
                  <a:pt x="8896199" y="954047"/>
                </a:lnTo>
                <a:lnTo>
                  <a:pt x="8881237" y="976249"/>
                </a:lnTo>
                <a:lnTo>
                  <a:pt x="8859035" y="991211"/>
                </a:lnTo>
                <a:lnTo>
                  <a:pt x="8831834" y="996696"/>
                </a:lnTo>
                <a:lnTo>
                  <a:pt x="69862" y="996696"/>
                </a:lnTo>
                <a:lnTo>
                  <a:pt x="42669" y="991211"/>
                </a:lnTo>
                <a:lnTo>
                  <a:pt x="20462" y="976249"/>
                </a:lnTo>
                <a:lnTo>
                  <a:pt x="5490" y="954047"/>
                </a:lnTo>
                <a:lnTo>
                  <a:pt x="0" y="926846"/>
                </a:lnTo>
                <a:lnTo>
                  <a:pt x="0" y="69850"/>
                </a:lnTo>
                <a:close/>
              </a:path>
            </a:pathLst>
          </a:custGeom>
          <a:ln w="19812">
            <a:solidFill>
              <a:srgbClr val="FAECAE"/>
            </a:solidFill>
          </a:ln>
        </p:spPr>
        <p:txBody>
          <a:bodyPr wrap="square" lIns="0" tIns="0" rIns="0" bIns="0" rtlCol="0"/>
          <a:lstStyle/>
          <a:p>
            <a:endParaRPr/>
          </a:p>
        </p:txBody>
      </p:sp>
      <p:sp>
        <p:nvSpPr>
          <p:cNvPr id="4" name="object 4"/>
          <p:cNvSpPr/>
          <p:nvPr/>
        </p:nvSpPr>
        <p:spPr>
          <a:xfrm>
            <a:off x="526541" y="2707385"/>
            <a:ext cx="8897620" cy="2914015"/>
          </a:xfrm>
          <a:custGeom>
            <a:avLst/>
            <a:gdLst/>
            <a:ahLst/>
            <a:cxnLst/>
            <a:rect l="l" t="t" r="r" b="b"/>
            <a:pathLst>
              <a:path w="8897620" h="2914015">
                <a:moveTo>
                  <a:pt x="0" y="121919"/>
                </a:moveTo>
                <a:lnTo>
                  <a:pt x="9583" y="74473"/>
                </a:lnTo>
                <a:lnTo>
                  <a:pt x="35717" y="35718"/>
                </a:lnTo>
                <a:lnTo>
                  <a:pt x="74478" y="9584"/>
                </a:lnTo>
                <a:lnTo>
                  <a:pt x="121945" y="0"/>
                </a:lnTo>
                <a:lnTo>
                  <a:pt x="8775191" y="0"/>
                </a:lnTo>
                <a:lnTo>
                  <a:pt x="8822638" y="9584"/>
                </a:lnTo>
                <a:lnTo>
                  <a:pt x="8861393" y="35718"/>
                </a:lnTo>
                <a:lnTo>
                  <a:pt x="8887527" y="74473"/>
                </a:lnTo>
                <a:lnTo>
                  <a:pt x="8897112" y="121919"/>
                </a:lnTo>
                <a:lnTo>
                  <a:pt x="8897112" y="2791967"/>
                </a:lnTo>
                <a:lnTo>
                  <a:pt x="8887527" y="2839414"/>
                </a:lnTo>
                <a:lnTo>
                  <a:pt x="8861393" y="2878169"/>
                </a:lnTo>
                <a:lnTo>
                  <a:pt x="8822638" y="2904303"/>
                </a:lnTo>
                <a:lnTo>
                  <a:pt x="8775191" y="2913888"/>
                </a:lnTo>
                <a:lnTo>
                  <a:pt x="121945" y="2913888"/>
                </a:lnTo>
                <a:lnTo>
                  <a:pt x="74478" y="2904303"/>
                </a:lnTo>
                <a:lnTo>
                  <a:pt x="35717" y="2878169"/>
                </a:lnTo>
                <a:lnTo>
                  <a:pt x="9583" y="2839414"/>
                </a:lnTo>
                <a:lnTo>
                  <a:pt x="0" y="2791967"/>
                </a:lnTo>
                <a:lnTo>
                  <a:pt x="0" y="121919"/>
                </a:lnTo>
                <a:close/>
              </a:path>
            </a:pathLst>
          </a:custGeom>
          <a:ln w="19812">
            <a:solidFill>
              <a:srgbClr val="FAECAE"/>
            </a:solidFill>
          </a:ln>
        </p:spPr>
        <p:txBody>
          <a:bodyPr wrap="square" lIns="0" tIns="0" rIns="0" bIns="0" rtlCol="0"/>
          <a:lstStyle/>
          <a:p>
            <a:endParaRPr/>
          </a:p>
        </p:txBody>
      </p:sp>
      <p:sp>
        <p:nvSpPr>
          <p:cNvPr id="5" name="object 5"/>
          <p:cNvSpPr txBox="1"/>
          <p:nvPr/>
        </p:nvSpPr>
        <p:spPr>
          <a:xfrm>
            <a:off x="923645" y="3157601"/>
            <a:ext cx="1441450" cy="2261870"/>
          </a:xfrm>
          <a:prstGeom prst="rect">
            <a:avLst/>
          </a:prstGeom>
        </p:spPr>
        <p:txBody>
          <a:bodyPr vert="horz" wrap="square" lIns="0" tIns="0" rIns="0" bIns="0" rtlCol="0">
            <a:spAutoFit/>
          </a:bodyPr>
          <a:lstStyle/>
          <a:p>
            <a:pPr marL="280670" indent="-267970">
              <a:lnSpc>
                <a:spcPct val="100000"/>
              </a:lnSpc>
              <a:buFont typeface="Arial"/>
              <a:buChar char="•"/>
              <a:tabLst>
                <a:tab pos="280670" algn="l"/>
                <a:tab pos="281305" algn="l"/>
              </a:tabLst>
            </a:pPr>
            <a:r>
              <a:rPr sz="2000" dirty="0">
                <a:latin typeface="Univers for BP"/>
                <a:cs typeface="Univers for BP"/>
              </a:rPr>
              <a:t>Overview</a:t>
            </a:r>
            <a:endParaRPr sz="2000">
              <a:latin typeface="Univers for BP"/>
              <a:cs typeface="Univers for BP"/>
            </a:endParaRPr>
          </a:p>
          <a:p>
            <a:pPr marL="280670" indent="-267970">
              <a:lnSpc>
                <a:spcPct val="100000"/>
              </a:lnSpc>
              <a:spcBef>
                <a:spcPts val="395"/>
              </a:spcBef>
              <a:buFont typeface="Arial"/>
              <a:buChar char="•"/>
              <a:tabLst>
                <a:tab pos="280670" algn="l"/>
                <a:tab pos="281305" algn="l"/>
              </a:tabLst>
            </a:pPr>
            <a:r>
              <a:rPr sz="2000" dirty="0">
                <a:latin typeface="Univers for BP"/>
                <a:cs typeface="Univers for BP"/>
              </a:rPr>
              <a:t>China</a:t>
            </a:r>
            <a:endParaRPr sz="2000">
              <a:latin typeface="Univers for BP"/>
              <a:cs typeface="Univers for BP"/>
            </a:endParaRPr>
          </a:p>
          <a:p>
            <a:pPr marL="280670" indent="-267970">
              <a:lnSpc>
                <a:spcPct val="100000"/>
              </a:lnSpc>
              <a:spcBef>
                <a:spcPts val="705"/>
              </a:spcBef>
              <a:buFont typeface="Arial"/>
              <a:buChar char="•"/>
              <a:tabLst>
                <a:tab pos="280670" algn="l"/>
                <a:tab pos="281305" algn="l"/>
              </a:tabLst>
            </a:pPr>
            <a:r>
              <a:rPr sz="2000" spc="-5" dirty="0">
                <a:latin typeface="Univers for BP"/>
                <a:cs typeface="Univers for BP"/>
              </a:rPr>
              <a:t>India</a:t>
            </a:r>
            <a:endParaRPr sz="2000">
              <a:latin typeface="Univers for BP"/>
              <a:cs typeface="Univers for BP"/>
            </a:endParaRPr>
          </a:p>
          <a:p>
            <a:pPr marL="280670" indent="-267970">
              <a:lnSpc>
                <a:spcPct val="100000"/>
              </a:lnSpc>
              <a:spcBef>
                <a:spcPts val="695"/>
              </a:spcBef>
              <a:buFont typeface="Arial"/>
              <a:buChar char="•"/>
              <a:tabLst>
                <a:tab pos="280670" algn="l"/>
                <a:tab pos="281305" algn="l"/>
              </a:tabLst>
            </a:pPr>
            <a:r>
              <a:rPr sz="2000" dirty="0">
                <a:latin typeface="Univers for BP"/>
                <a:cs typeface="Univers for BP"/>
              </a:rPr>
              <a:t>Africa</a:t>
            </a:r>
            <a:endParaRPr sz="2000">
              <a:latin typeface="Univers for BP"/>
              <a:cs typeface="Univers for BP"/>
            </a:endParaRPr>
          </a:p>
          <a:p>
            <a:pPr marL="280670" indent="-267970">
              <a:lnSpc>
                <a:spcPct val="100000"/>
              </a:lnSpc>
              <a:spcBef>
                <a:spcPts val="695"/>
              </a:spcBef>
              <a:buFont typeface="Arial"/>
              <a:buChar char="•"/>
              <a:tabLst>
                <a:tab pos="280670" algn="l"/>
                <a:tab pos="281305" algn="l"/>
              </a:tabLst>
            </a:pPr>
            <a:r>
              <a:rPr sz="2000" dirty="0">
                <a:latin typeface="Univers for BP"/>
                <a:cs typeface="Univers for BP"/>
              </a:rPr>
              <a:t>US</a:t>
            </a:r>
            <a:endParaRPr sz="2000">
              <a:latin typeface="Univers for BP"/>
              <a:cs typeface="Univers for BP"/>
            </a:endParaRPr>
          </a:p>
          <a:p>
            <a:pPr marL="280670" indent="-267970">
              <a:lnSpc>
                <a:spcPct val="100000"/>
              </a:lnSpc>
              <a:spcBef>
                <a:spcPts val="705"/>
              </a:spcBef>
              <a:buFont typeface="Arial"/>
              <a:buChar char="•"/>
              <a:tabLst>
                <a:tab pos="280670" algn="l"/>
                <a:tab pos="281305" algn="l"/>
              </a:tabLst>
            </a:pPr>
            <a:r>
              <a:rPr sz="2000" spc="-5" dirty="0">
                <a:latin typeface="Univers for BP"/>
                <a:cs typeface="Univers for BP"/>
              </a:rPr>
              <a:t>EU</a:t>
            </a:r>
            <a:endParaRPr sz="2000">
              <a:latin typeface="Univers for BP"/>
              <a:cs typeface="Univers for BP"/>
            </a:endParaRPr>
          </a:p>
        </p:txBody>
      </p:sp>
      <p:sp>
        <p:nvSpPr>
          <p:cNvPr id="7" name="object 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 name="object 8"/>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51</a:t>
            </a:fld>
            <a:endParaRPr dirty="0"/>
          </a:p>
        </p:txBody>
      </p:sp>
      <p:sp>
        <p:nvSpPr>
          <p:cNvPr id="6" name="object 6"/>
          <p:cNvSpPr txBox="1">
            <a:spLocks noGrp="1"/>
          </p:cNvSpPr>
          <p:nvPr>
            <p:ph type="title"/>
          </p:nvPr>
        </p:nvSpPr>
        <p:spPr>
          <a:xfrm>
            <a:off x="2770123" y="2049907"/>
            <a:ext cx="4403725" cy="742950"/>
          </a:xfrm>
          <a:prstGeom prst="rect">
            <a:avLst/>
          </a:prstGeom>
        </p:spPr>
        <p:txBody>
          <a:bodyPr vert="horz" wrap="square" lIns="0" tIns="0" rIns="0" bIns="0" rtlCol="0">
            <a:spAutoFit/>
          </a:bodyPr>
          <a:lstStyle/>
          <a:p>
            <a:pPr marL="12700">
              <a:lnSpc>
                <a:spcPct val="100000"/>
              </a:lnSpc>
            </a:pPr>
            <a:r>
              <a:rPr sz="4600" spc="-5" dirty="0">
                <a:solidFill>
                  <a:srgbClr val="000000"/>
                </a:solidFill>
              </a:rPr>
              <a:t>Region</a:t>
            </a:r>
            <a:r>
              <a:rPr sz="4600" spc="-75" dirty="0">
                <a:solidFill>
                  <a:srgbClr val="000000"/>
                </a:solidFill>
              </a:rPr>
              <a:t> </a:t>
            </a:r>
            <a:r>
              <a:rPr sz="4600" spc="-5" dirty="0">
                <a:solidFill>
                  <a:srgbClr val="000000"/>
                </a:solidFill>
              </a:rPr>
              <a:t>demand</a:t>
            </a:r>
            <a:endParaRPr sz="46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67739" y="5228844"/>
            <a:ext cx="320040" cy="623570"/>
          </a:xfrm>
          <a:custGeom>
            <a:avLst/>
            <a:gdLst/>
            <a:ahLst/>
            <a:cxnLst/>
            <a:rect l="l" t="t" r="r" b="b"/>
            <a:pathLst>
              <a:path w="320040" h="623570">
                <a:moveTo>
                  <a:pt x="320040" y="0"/>
                </a:moveTo>
                <a:lnTo>
                  <a:pt x="0" y="0"/>
                </a:lnTo>
                <a:lnTo>
                  <a:pt x="0" y="623315"/>
                </a:lnTo>
                <a:lnTo>
                  <a:pt x="320040" y="623315"/>
                </a:lnTo>
                <a:lnTo>
                  <a:pt x="320040" y="0"/>
                </a:lnTo>
                <a:close/>
              </a:path>
            </a:pathLst>
          </a:custGeom>
          <a:solidFill>
            <a:srgbClr val="009900"/>
          </a:solidFill>
        </p:spPr>
        <p:txBody>
          <a:bodyPr wrap="square" lIns="0" tIns="0" rIns="0" bIns="0" rtlCol="0"/>
          <a:lstStyle/>
          <a:p>
            <a:endParaRPr/>
          </a:p>
        </p:txBody>
      </p:sp>
      <p:sp>
        <p:nvSpPr>
          <p:cNvPr id="3" name="object 3"/>
          <p:cNvSpPr/>
          <p:nvPr/>
        </p:nvSpPr>
        <p:spPr>
          <a:xfrm>
            <a:off x="1449324" y="5097779"/>
            <a:ext cx="320040" cy="754380"/>
          </a:xfrm>
          <a:custGeom>
            <a:avLst/>
            <a:gdLst/>
            <a:ahLst/>
            <a:cxnLst/>
            <a:rect l="l" t="t" r="r" b="b"/>
            <a:pathLst>
              <a:path w="320039" h="754379">
                <a:moveTo>
                  <a:pt x="320039" y="0"/>
                </a:moveTo>
                <a:lnTo>
                  <a:pt x="0" y="0"/>
                </a:lnTo>
                <a:lnTo>
                  <a:pt x="0" y="754380"/>
                </a:lnTo>
                <a:lnTo>
                  <a:pt x="320039" y="754380"/>
                </a:lnTo>
                <a:lnTo>
                  <a:pt x="320039" y="0"/>
                </a:lnTo>
                <a:close/>
              </a:path>
            </a:pathLst>
          </a:custGeom>
          <a:solidFill>
            <a:srgbClr val="009900"/>
          </a:solidFill>
        </p:spPr>
        <p:txBody>
          <a:bodyPr wrap="square" lIns="0" tIns="0" rIns="0" bIns="0" rtlCol="0"/>
          <a:lstStyle/>
          <a:p>
            <a:endParaRPr/>
          </a:p>
        </p:txBody>
      </p:sp>
      <p:sp>
        <p:nvSpPr>
          <p:cNvPr id="4" name="object 4"/>
          <p:cNvSpPr/>
          <p:nvPr/>
        </p:nvSpPr>
        <p:spPr>
          <a:xfrm>
            <a:off x="1929383" y="5006340"/>
            <a:ext cx="320040" cy="845819"/>
          </a:xfrm>
          <a:custGeom>
            <a:avLst/>
            <a:gdLst/>
            <a:ahLst/>
            <a:cxnLst/>
            <a:rect l="l" t="t" r="r" b="b"/>
            <a:pathLst>
              <a:path w="320039" h="845820">
                <a:moveTo>
                  <a:pt x="320040" y="0"/>
                </a:moveTo>
                <a:lnTo>
                  <a:pt x="0" y="0"/>
                </a:lnTo>
                <a:lnTo>
                  <a:pt x="0" y="845820"/>
                </a:lnTo>
                <a:lnTo>
                  <a:pt x="320040" y="845820"/>
                </a:lnTo>
                <a:lnTo>
                  <a:pt x="320040" y="0"/>
                </a:lnTo>
                <a:close/>
              </a:path>
            </a:pathLst>
          </a:custGeom>
          <a:solidFill>
            <a:srgbClr val="009900"/>
          </a:solidFill>
        </p:spPr>
        <p:txBody>
          <a:bodyPr wrap="square" lIns="0" tIns="0" rIns="0" bIns="0" rtlCol="0"/>
          <a:lstStyle/>
          <a:p>
            <a:endParaRPr/>
          </a:p>
        </p:txBody>
      </p:sp>
      <p:sp>
        <p:nvSpPr>
          <p:cNvPr id="5" name="object 5"/>
          <p:cNvSpPr/>
          <p:nvPr/>
        </p:nvSpPr>
        <p:spPr>
          <a:xfrm>
            <a:off x="2409444" y="4881371"/>
            <a:ext cx="320040" cy="970915"/>
          </a:xfrm>
          <a:custGeom>
            <a:avLst/>
            <a:gdLst/>
            <a:ahLst/>
            <a:cxnLst/>
            <a:rect l="l" t="t" r="r" b="b"/>
            <a:pathLst>
              <a:path w="320039" h="970914">
                <a:moveTo>
                  <a:pt x="320039" y="0"/>
                </a:moveTo>
                <a:lnTo>
                  <a:pt x="0" y="0"/>
                </a:lnTo>
                <a:lnTo>
                  <a:pt x="0" y="970787"/>
                </a:lnTo>
                <a:lnTo>
                  <a:pt x="320039" y="970787"/>
                </a:lnTo>
                <a:lnTo>
                  <a:pt x="320039" y="0"/>
                </a:lnTo>
                <a:close/>
              </a:path>
            </a:pathLst>
          </a:custGeom>
          <a:solidFill>
            <a:srgbClr val="009900"/>
          </a:solidFill>
        </p:spPr>
        <p:txBody>
          <a:bodyPr wrap="square" lIns="0" tIns="0" rIns="0" bIns="0" rtlCol="0"/>
          <a:lstStyle/>
          <a:p>
            <a:endParaRPr/>
          </a:p>
        </p:txBody>
      </p:sp>
      <p:sp>
        <p:nvSpPr>
          <p:cNvPr id="6" name="object 6"/>
          <p:cNvSpPr/>
          <p:nvPr/>
        </p:nvSpPr>
        <p:spPr>
          <a:xfrm>
            <a:off x="2889504" y="4852415"/>
            <a:ext cx="320040" cy="1000125"/>
          </a:xfrm>
          <a:custGeom>
            <a:avLst/>
            <a:gdLst/>
            <a:ahLst/>
            <a:cxnLst/>
            <a:rect l="l" t="t" r="r" b="b"/>
            <a:pathLst>
              <a:path w="320039" h="1000125">
                <a:moveTo>
                  <a:pt x="320039" y="0"/>
                </a:moveTo>
                <a:lnTo>
                  <a:pt x="0" y="0"/>
                </a:lnTo>
                <a:lnTo>
                  <a:pt x="0" y="999743"/>
                </a:lnTo>
                <a:lnTo>
                  <a:pt x="320039" y="999743"/>
                </a:lnTo>
                <a:lnTo>
                  <a:pt x="320039" y="0"/>
                </a:lnTo>
                <a:close/>
              </a:path>
            </a:pathLst>
          </a:custGeom>
          <a:solidFill>
            <a:srgbClr val="009900"/>
          </a:solidFill>
        </p:spPr>
        <p:txBody>
          <a:bodyPr wrap="square" lIns="0" tIns="0" rIns="0" bIns="0" rtlCol="0"/>
          <a:lstStyle/>
          <a:p>
            <a:endParaRPr/>
          </a:p>
        </p:txBody>
      </p:sp>
      <p:sp>
        <p:nvSpPr>
          <p:cNvPr id="7" name="object 7"/>
          <p:cNvSpPr/>
          <p:nvPr/>
        </p:nvSpPr>
        <p:spPr>
          <a:xfrm>
            <a:off x="3369564" y="4840223"/>
            <a:ext cx="320040" cy="1012190"/>
          </a:xfrm>
          <a:custGeom>
            <a:avLst/>
            <a:gdLst/>
            <a:ahLst/>
            <a:cxnLst/>
            <a:rect l="l" t="t" r="r" b="b"/>
            <a:pathLst>
              <a:path w="320039" h="1012189">
                <a:moveTo>
                  <a:pt x="320039" y="0"/>
                </a:moveTo>
                <a:lnTo>
                  <a:pt x="0" y="0"/>
                </a:lnTo>
                <a:lnTo>
                  <a:pt x="0" y="1011935"/>
                </a:lnTo>
                <a:lnTo>
                  <a:pt x="320039" y="1011935"/>
                </a:lnTo>
                <a:lnTo>
                  <a:pt x="320039" y="0"/>
                </a:lnTo>
                <a:close/>
              </a:path>
            </a:pathLst>
          </a:custGeom>
          <a:solidFill>
            <a:srgbClr val="009900"/>
          </a:solidFill>
        </p:spPr>
        <p:txBody>
          <a:bodyPr wrap="square" lIns="0" tIns="0" rIns="0" bIns="0" rtlCol="0"/>
          <a:lstStyle/>
          <a:p>
            <a:endParaRPr/>
          </a:p>
        </p:txBody>
      </p:sp>
      <p:sp>
        <p:nvSpPr>
          <p:cNvPr id="8" name="object 8"/>
          <p:cNvSpPr/>
          <p:nvPr/>
        </p:nvSpPr>
        <p:spPr>
          <a:xfrm>
            <a:off x="3849623" y="4843271"/>
            <a:ext cx="320040" cy="1009015"/>
          </a:xfrm>
          <a:custGeom>
            <a:avLst/>
            <a:gdLst/>
            <a:ahLst/>
            <a:cxnLst/>
            <a:rect l="l" t="t" r="r" b="b"/>
            <a:pathLst>
              <a:path w="320039" h="1009014">
                <a:moveTo>
                  <a:pt x="320039" y="0"/>
                </a:moveTo>
                <a:lnTo>
                  <a:pt x="0" y="0"/>
                </a:lnTo>
                <a:lnTo>
                  <a:pt x="0" y="1008887"/>
                </a:lnTo>
                <a:lnTo>
                  <a:pt x="320039" y="1008887"/>
                </a:lnTo>
                <a:lnTo>
                  <a:pt x="320039" y="0"/>
                </a:lnTo>
                <a:close/>
              </a:path>
            </a:pathLst>
          </a:custGeom>
          <a:solidFill>
            <a:srgbClr val="009900"/>
          </a:solidFill>
        </p:spPr>
        <p:txBody>
          <a:bodyPr wrap="square" lIns="0" tIns="0" rIns="0" bIns="0" rtlCol="0"/>
          <a:lstStyle/>
          <a:p>
            <a:endParaRPr/>
          </a:p>
        </p:txBody>
      </p:sp>
      <p:sp>
        <p:nvSpPr>
          <p:cNvPr id="9" name="object 9"/>
          <p:cNvSpPr/>
          <p:nvPr/>
        </p:nvSpPr>
        <p:spPr>
          <a:xfrm>
            <a:off x="4329684" y="4849367"/>
            <a:ext cx="321945" cy="1003300"/>
          </a:xfrm>
          <a:custGeom>
            <a:avLst/>
            <a:gdLst/>
            <a:ahLst/>
            <a:cxnLst/>
            <a:rect l="l" t="t" r="r" b="b"/>
            <a:pathLst>
              <a:path w="321945" h="1003300">
                <a:moveTo>
                  <a:pt x="321563" y="0"/>
                </a:moveTo>
                <a:lnTo>
                  <a:pt x="0" y="0"/>
                </a:lnTo>
                <a:lnTo>
                  <a:pt x="0" y="1002791"/>
                </a:lnTo>
                <a:lnTo>
                  <a:pt x="321563" y="1002791"/>
                </a:lnTo>
                <a:lnTo>
                  <a:pt x="321563" y="0"/>
                </a:lnTo>
                <a:close/>
              </a:path>
            </a:pathLst>
          </a:custGeom>
          <a:solidFill>
            <a:srgbClr val="009900"/>
          </a:solidFill>
        </p:spPr>
        <p:txBody>
          <a:bodyPr wrap="square" lIns="0" tIns="0" rIns="0" bIns="0" rtlCol="0"/>
          <a:lstStyle/>
          <a:p>
            <a:endParaRPr/>
          </a:p>
        </p:txBody>
      </p:sp>
      <p:sp>
        <p:nvSpPr>
          <p:cNvPr id="10" name="object 10"/>
          <p:cNvSpPr/>
          <p:nvPr/>
        </p:nvSpPr>
        <p:spPr>
          <a:xfrm>
            <a:off x="967739" y="5228844"/>
            <a:ext cx="320040" cy="623570"/>
          </a:xfrm>
          <a:custGeom>
            <a:avLst/>
            <a:gdLst/>
            <a:ahLst/>
            <a:cxnLst/>
            <a:rect l="l" t="t" r="r" b="b"/>
            <a:pathLst>
              <a:path w="320040" h="623570">
                <a:moveTo>
                  <a:pt x="0" y="0"/>
                </a:moveTo>
                <a:lnTo>
                  <a:pt x="320040" y="0"/>
                </a:lnTo>
                <a:lnTo>
                  <a:pt x="320040" y="623315"/>
                </a:lnTo>
                <a:lnTo>
                  <a:pt x="0" y="623315"/>
                </a:lnTo>
                <a:lnTo>
                  <a:pt x="0" y="0"/>
                </a:lnTo>
                <a:close/>
              </a:path>
            </a:pathLst>
          </a:custGeom>
          <a:ln w="9143">
            <a:solidFill>
              <a:srgbClr val="BEBEBE"/>
            </a:solidFill>
          </a:ln>
        </p:spPr>
        <p:txBody>
          <a:bodyPr wrap="square" lIns="0" tIns="0" rIns="0" bIns="0" rtlCol="0"/>
          <a:lstStyle/>
          <a:p>
            <a:endParaRPr/>
          </a:p>
        </p:txBody>
      </p:sp>
      <p:sp>
        <p:nvSpPr>
          <p:cNvPr id="11" name="object 11"/>
          <p:cNvSpPr/>
          <p:nvPr/>
        </p:nvSpPr>
        <p:spPr>
          <a:xfrm>
            <a:off x="1449324" y="5097779"/>
            <a:ext cx="320040" cy="754380"/>
          </a:xfrm>
          <a:custGeom>
            <a:avLst/>
            <a:gdLst/>
            <a:ahLst/>
            <a:cxnLst/>
            <a:rect l="l" t="t" r="r" b="b"/>
            <a:pathLst>
              <a:path w="320039" h="754379">
                <a:moveTo>
                  <a:pt x="0" y="0"/>
                </a:moveTo>
                <a:lnTo>
                  <a:pt x="320039" y="0"/>
                </a:lnTo>
                <a:lnTo>
                  <a:pt x="320039" y="754380"/>
                </a:lnTo>
                <a:lnTo>
                  <a:pt x="0" y="754380"/>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1929383" y="5006340"/>
            <a:ext cx="320040" cy="845819"/>
          </a:xfrm>
          <a:custGeom>
            <a:avLst/>
            <a:gdLst/>
            <a:ahLst/>
            <a:cxnLst/>
            <a:rect l="l" t="t" r="r" b="b"/>
            <a:pathLst>
              <a:path w="320039" h="845820">
                <a:moveTo>
                  <a:pt x="0" y="0"/>
                </a:moveTo>
                <a:lnTo>
                  <a:pt x="320040" y="0"/>
                </a:lnTo>
                <a:lnTo>
                  <a:pt x="320040" y="845820"/>
                </a:lnTo>
                <a:lnTo>
                  <a:pt x="0" y="845820"/>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2409444" y="4881371"/>
            <a:ext cx="320040" cy="970915"/>
          </a:xfrm>
          <a:custGeom>
            <a:avLst/>
            <a:gdLst/>
            <a:ahLst/>
            <a:cxnLst/>
            <a:rect l="l" t="t" r="r" b="b"/>
            <a:pathLst>
              <a:path w="320039" h="970914">
                <a:moveTo>
                  <a:pt x="0" y="0"/>
                </a:moveTo>
                <a:lnTo>
                  <a:pt x="320039" y="0"/>
                </a:lnTo>
                <a:lnTo>
                  <a:pt x="320039" y="970787"/>
                </a:lnTo>
                <a:lnTo>
                  <a:pt x="0" y="970787"/>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2889504" y="4852415"/>
            <a:ext cx="320040" cy="1000125"/>
          </a:xfrm>
          <a:custGeom>
            <a:avLst/>
            <a:gdLst/>
            <a:ahLst/>
            <a:cxnLst/>
            <a:rect l="l" t="t" r="r" b="b"/>
            <a:pathLst>
              <a:path w="320039" h="1000125">
                <a:moveTo>
                  <a:pt x="0" y="0"/>
                </a:moveTo>
                <a:lnTo>
                  <a:pt x="320039" y="0"/>
                </a:lnTo>
                <a:lnTo>
                  <a:pt x="320039" y="999743"/>
                </a:lnTo>
                <a:lnTo>
                  <a:pt x="0" y="999743"/>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3369564" y="4840223"/>
            <a:ext cx="320040" cy="1012190"/>
          </a:xfrm>
          <a:custGeom>
            <a:avLst/>
            <a:gdLst/>
            <a:ahLst/>
            <a:cxnLst/>
            <a:rect l="l" t="t" r="r" b="b"/>
            <a:pathLst>
              <a:path w="320039" h="1012189">
                <a:moveTo>
                  <a:pt x="0" y="0"/>
                </a:moveTo>
                <a:lnTo>
                  <a:pt x="320039" y="0"/>
                </a:lnTo>
                <a:lnTo>
                  <a:pt x="320039" y="1011935"/>
                </a:lnTo>
                <a:lnTo>
                  <a:pt x="0" y="1011935"/>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3849623" y="4843271"/>
            <a:ext cx="320040" cy="1009015"/>
          </a:xfrm>
          <a:custGeom>
            <a:avLst/>
            <a:gdLst/>
            <a:ahLst/>
            <a:cxnLst/>
            <a:rect l="l" t="t" r="r" b="b"/>
            <a:pathLst>
              <a:path w="320039" h="1009014">
                <a:moveTo>
                  <a:pt x="0" y="0"/>
                </a:moveTo>
                <a:lnTo>
                  <a:pt x="320039" y="0"/>
                </a:lnTo>
                <a:lnTo>
                  <a:pt x="320039" y="1008887"/>
                </a:lnTo>
                <a:lnTo>
                  <a:pt x="0" y="1008887"/>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4329684" y="4849367"/>
            <a:ext cx="321945" cy="1003300"/>
          </a:xfrm>
          <a:custGeom>
            <a:avLst/>
            <a:gdLst/>
            <a:ahLst/>
            <a:cxnLst/>
            <a:rect l="l" t="t" r="r" b="b"/>
            <a:pathLst>
              <a:path w="321945" h="1003300">
                <a:moveTo>
                  <a:pt x="0" y="0"/>
                </a:moveTo>
                <a:lnTo>
                  <a:pt x="321563" y="0"/>
                </a:lnTo>
                <a:lnTo>
                  <a:pt x="321563" y="1002791"/>
                </a:lnTo>
                <a:lnTo>
                  <a:pt x="0" y="1002791"/>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967739" y="5193791"/>
            <a:ext cx="320040" cy="35560"/>
          </a:xfrm>
          <a:custGeom>
            <a:avLst/>
            <a:gdLst/>
            <a:ahLst/>
            <a:cxnLst/>
            <a:rect l="l" t="t" r="r" b="b"/>
            <a:pathLst>
              <a:path w="320040" h="35560">
                <a:moveTo>
                  <a:pt x="0" y="35051"/>
                </a:moveTo>
                <a:lnTo>
                  <a:pt x="320040" y="35051"/>
                </a:lnTo>
                <a:lnTo>
                  <a:pt x="320040" y="0"/>
                </a:lnTo>
                <a:lnTo>
                  <a:pt x="0" y="0"/>
                </a:lnTo>
                <a:lnTo>
                  <a:pt x="0" y="35051"/>
                </a:lnTo>
                <a:close/>
              </a:path>
            </a:pathLst>
          </a:custGeom>
          <a:solidFill>
            <a:srgbClr val="3366FF"/>
          </a:solidFill>
        </p:spPr>
        <p:txBody>
          <a:bodyPr wrap="square" lIns="0" tIns="0" rIns="0" bIns="0" rtlCol="0"/>
          <a:lstStyle/>
          <a:p>
            <a:endParaRPr/>
          </a:p>
        </p:txBody>
      </p:sp>
      <p:sp>
        <p:nvSpPr>
          <p:cNvPr id="19" name="object 19"/>
          <p:cNvSpPr/>
          <p:nvPr/>
        </p:nvSpPr>
        <p:spPr>
          <a:xfrm>
            <a:off x="1449324" y="5023103"/>
            <a:ext cx="320040" cy="74930"/>
          </a:xfrm>
          <a:custGeom>
            <a:avLst/>
            <a:gdLst/>
            <a:ahLst/>
            <a:cxnLst/>
            <a:rect l="l" t="t" r="r" b="b"/>
            <a:pathLst>
              <a:path w="320039" h="74929">
                <a:moveTo>
                  <a:pt x="320039" y="0"/>
                </a:moveTo>
                <a:lnTo>
                  <a:pt x="0" y="0"/>
                </a:lnTo>
                <a:lnTo>
                  <a:pt x="0" y="74676"/>
                </a:lnTo>
                <a:lnTo>
                  <a:pt x="320039" y="74676"/>
                </a:lnTo>
                <a:lnTo>
                  <a:pt x="320039" y="0"/>
                </a:lnTo>
                <a:close/>
              </a:path>
            </a:pathLst>
          </a:custGeom>
          <a:solidFill>
            <a:srgbClr val="3366FF"/>
          </a:solidFill>
        </p:spPr>
        <p:txBody>
          <a:bodyPr wrap="square" lIns="0" tIns="0" rIns="0" bIns="0" rtlCol="0"/>
          <a:lstStyle/>
          <a:p>
            <a:endParaRPr/>
          </a:p>
        </p:txBody>
      </p:sp>
      <p:sp>
        <p:nvSpPr>
          <p:cNvPr id="20" name="object 20"/>
          <p:cNvSpPr/>
          <p:nvPr/>
        </p:nvSpPr>
        <p:spPr>
          <a:xfrm>
            <a:off x="1929383" y="4885944"/>
            <a:ext cx="320040" cy="120650"/>
          </a:xfrm>
          <a:custGeom>
            <a:avLst/>
            <a:gdLst/>
            <a:ahLst/>
            <a:cxnLst/>
            <a:rect l="l" t="t" r="r" b="b"/>
            <a:pathLst>
              <a:path w="320039" h="120650">
                <a:moveTo>
                  <a:pt x="320040" y="0"/>
                </a:moveTo>
                <a:lnTo>
                  <a:pt x="0" y="0"/>
                </a:lnTo>
                <a:lnTo>
                  <a:pt x="0" y="120395"/>
                </a:lnTo>
                <a:lnTo>
                  <a:pt x="320040" y="120395"/>
                </a:lnTo>
                <a:lnTo>
                  <a:pt x="320040" y="0"/>
                </a:lnTo>
                <a:close/>
              </a:path>
            </a:pathLst>
          </a:custGeom>
          <a:solidFill>
            <a:srgbClr val="3366FF"/>
          </a:solidFill>
        </p:spPr>
        <p:txBody>
          <a:bodyPr wrap="square" lIns="0" tIns="0" rIns="0" bIns="0" rtlCol="0"/>
          <a:lstStyle/>
          <a:p>
            <a:endParaRPr/>
          </a:p>
        </p:txBody>
      </p:sp>
      <p:sp>
        <p:nvSpPr>
          <p:cNvPr id="21" name="object 21"/>
          <p:cNvSpPr/>
          <p:nvPr/>
        </p:nvSpPr>
        <p:spPr>
          <a:xfrm>
            <a:off x="2409444" y="4703064"/>
            <a:ext cx="320040" cy="178435"/>
          </a:xfrm>
          <a:custGeom>
            <a:avLst/>
            <a:gdLst/>
            <a:ahLst/>
            <a:cxnLst/>
            <a:rect l="l" t="t" r="r" b="b"/>
            <a:pathLst>
              <a:path w="320039" h="178435">
                <a:moveTo>
                  <a:pt x="320039" y="0"/>
                </a:moveTo>
                <a:lnTo>
                  <a:pt x="0" y="0"/>
                </a:lnTo>
                <a:lnTo>
                  <a:pt x="0" y="178308"/>
                </a:lnTo>
                <a:lnTo>
                  <a:pt x="320039" y="178308"/>
                </a:lnTo>
                <a:lnTo>
                  <a:pt x="320039" y="0"/>
                </a:lnTo>
                <a:close/>
              </a:path>
            </a:pathLst>
          </a:custGeom>
          <a:solidFill>
            <a:srgbClr val="3366FF"/>
          </a:solidFill>
        </p:spPr>
        <p:txBody>
          <a:bodyPr wrap="square" lIns="0" tIns="0" rIns="0" bIns="0" rtlCol="0"/>
          <a:lstStyle/>
          <a:p>
            <a:endParaRPr/>
          </a:p>
        </p:txBody>
      </p:sp>
      <p:sp>
        <p:nvSpPr>
          <p:cNvPr id="22" name="object 22"/>
          <p:cNvSpPr/>
          <p:nvPr/>
        </p:nvSpPr>
        <p:spPr>
          <a:xfrm>
            <a:off x="2889504" y="4413503"/>
            <a:ext cx="320040" cy="439420"/>
          </a:xfrm>
          <a:custGeom>
            <a:avLst/>
            <a:gdLst/>
            <a:ahLst/>
            <a:cxnLst/>
            <a:rect l="l" t="t" r="r" b="b"/>
            <a:pathLst>
              <a:path w="320039" h="439420">
                <a:moveTo>
                  <a:pt x="320039" y="0"/>
                </a:moveTo>
                <a:lnTo>
                  <a:pt x="0" y="0"/>
                </a:lnTo>
                <a:lnTo>
                  <a:pt x="0" y="438912"/>
                </a:lnTo>
                <a:lnTo>
                  <a:pt x="320039" y="438912"/>
                </a:lnTo>
                <a:lnTo>
                  <a:pt x="320039" y="0"/>
                </a:lnTo>
                <a:close/>
              </a:path>
            </a:pathLst>
          </a:custGeom>
          <a:solidFill>
            <a:srgbClr val="3366FF"/>
          </a:solidFill>
        </p:spPr>
        <p:txBody>
          <a:bodyPr wrap="square" lIns="0" tIns="0" rIns="0" bIns="0" rtlCol="0"/>
          <a:lstStyle/>
          <a:p>
            <a:endParaRPr/>
          </a:p>
        </p:txBody>
      </p:sp>
      <p:sp>
        <p:nvSpPr>
          <p:cNvPr id="23" name="object 23"/>
          <p:cNvSpPr/>
          <p:nvPr/>
        </p:nvSpPr>
        <p:spPr>
          <a:xfrm>
            <a:off x="3369564" y="4247388"/>
            <a:ext cx="320040" cy="593090"/>
          </a:xfrm>
          <a:custGeom>
            <a:avLst/>
            <a:gdLst/>
            <a:ahLst/>
            <a:cxnLst/>
            <a:rect l="l" t="t" r="r" b="b"/>
            <a:pathLst>
              <a:path w="320039" h="593089">
                <a:moveTo>
                  <a:pt x="320039" y="0"/>
                </a:moveTo>
                <a:lnTo>
                  <a:pt x="0" y="0"/>
                </a:lnTo>
                <a:lnTo>
                  <a:pt x="0" y="592836"/>
                </a:lnTo>
                <a:lnTo>
                  <a:pt x="320039" y="592836"/>
                </a:lnTo>
                <a:lnTo>
                  <a:pt x="320039" y="0"/>
                </a:lnTo>
                <a:close/>
              </a:path>
            </a:pathLst>
          </a:custGeom>
          <a:solidFill>
            <a:srgbClr val="3366FF"/>
          </a:solidFill>
        </p:spPr>
        <p:txBody>
          <a:bodyPr wrap="square" lIns="0" tIns="0" rIns="0" bIns="0" rtlCol="0"/>
          <a:lstStyle/>
          <a:p>
            <a:endParaRPr/>
          </a:p>
        </p:txBody>
      </p:sp>
      <p:sp>
        <p:nvSpPr>
          <p:cNvPr id="24" name="object 24"/>
          <p:cNvSpPr/>
          <p:nvPr/>
        </p:nvSpPr>
        <p:spPr>
          <a:xfrm>
            <a:off x="3849623" y="4134611"/>
            <a:ext cx="320040" cy="708660"/>
          </a:xfrm>
          <a:custGeom>
            <a:avLst/>
            <a:gdLst/>
            <a:ahLst/>
            <a:cxnLst/>
            <a:rect l="l" t="t" r="r" b="b"/>
            <a:pathLst>
              <a:path w="320039" h="708660">
                <a:moveTo>
                  <a:pt x="320039" y="0"/>
                </a:moveTo>
                <a:lnTo>
                  <a:pt x="0" y="0"/>
                </a:lnTo>
                <a:lnTo>
                  <a:pt x="0" y="708660"/>
                </a:lnTo>
                <a:lnTo>
                  <a:pt x="320039" y="708660"/>
                </a:lnTo>
                <a:lnTo>
                  <a:pt x="320039" y="0"/>
                </a:lnTo>
                <a:close/>
              </a:path>
            </a:pathLst>
          </a:custGeom>
          <a:solidFill>
            <a:srgbClr val="3366FF"/>
          </a:solidFill>
        </p:spPr>
        <p:txBody>
          <a:bodyPr wrap="square" lIns="0" tIns="0" rIns="0" bIns="0" rtlCol="0"/>
          <a:lstStyle/>
          <a:p>
            <a:endParaRPr/>
          </a:p>
        </p:txBody>
      </p:sp>
      <p:sp>
        <p:nvSpPr>
          <p:cNvPr id="25" name="object 25"/>
          <p:cNvSpPr/>
          <p:nvPr/>
        </p:nvSpPr>
        <p:spPr>
          <a:xfrm>
            <a:off x="4329684" y="4079747"/>
            <a:ext cx="321945" cy="769620"/>
          </a:xfrm>
          <a:custGeom>
            <a:avLst/>
            <a:gdLst/>
            <a:ahLst/>
            <a:cxnLst/>
            <a:rect l="l" t="t" r="r" b="b"/>
            <a:pathLst>
              <a:path w="321945" h="769620">
                <a:moveTo>
                  <a:pt x="321563" y="0"/>
                </a:moveTo>
                <a:lnTo>
                  <a:pt x="0" y="0"/>
                </a:lnTo>
                <a:lnTo>
                  <a:pt x="0" y="769619"/>
                </a:lnTo>
                <a:lnTo>
                  <a:pt x="321563" y="769619"/>
                </a:lnTo>
                <a:lnTo>
                  <a:pt x="321563" y="0"/>
                </a:lnTo>
                <a:close/>
              </a:path>
            </a:pathLst>
          </a:custGeom>
          <a:solidFill>
            <a:srgbClr val="3366FF"/>
          </a:solidFill>
        </p:spPr>
        <p:txBody>
          <a:bodyPr wrap="square" lIns="0" tIns="0" rIns="0" bIns="0" rtlCol="0"/>
          <a:lstStyle/>
          <a:p>
            <a:endParaRPr/>
          </a:p>
        </p:txBody>
      </p:sp>
      <p:sp>
        <p:nvSpPr>
          <p:cNvPr id="26" name="object 26"/>
          <p:cNvSpPr/>
          <p:nvPr/>
        </p:nvSpPr>
        <p:spPr>
          <a:xfrm>
            <a:off x="967739" y="5193791"/>
            <a:ext cx="320040" cy="35560"/>
          </a:xfrm>
          <a:custGeom>
            <a:avLst/>
            <a:gdLst/>
            <a:ahLst/>
            <a:cxnLst/>
            <a:rect l="l" t="t" r="r" b="b"/>
            <a:pathLst>
              <a:path w="320040" h="35560">
                <a:moveTo>
                  <a:pt x="0" y="0"/>
                </a:moveTo>
                <a:lnTo>
                  <a:pt x="320040" y="0"/>
                </a:lnTo>
                <a:lnTo>
                  <a:pt x="320040" y="35051"/>
                </a:lnTo>
                <a:lnTo>
                  <a:pt x="0" y="35051"/>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1449324" y="5023103"/>
            <a:ext cx="320040" cy="74930"/>
          </a:xfrm>
          <a:custGeom>
            <a:avLst/>
            <a:gdLst/>
            <a:ahLst/>
            <a:cxnLst/>
            <a:rect l="l" t="t" r="r" b="b"/>
            <a:pathLst>
              <a:path w="320039" h="74929">
                <a:moveTo>
                  <a:pt x="0" y="0"/>
                </a:moveTo>
                <a:lnTo>
                  <a:pt x="320039" y="0"/>
                </a:lnTo>
                <a:lnTo>
                  <a:pt x="320039" y="74676"/>
                </a:lnTo>
                <a:lnTo>
                  <a:pt x="0" y="74676"/>
                </a:lnTo>
                <a:lnTo>
                  <a:pt x="0" y="0"/>
                </a:lnTo>
                <a:close/>
              </a:path>
            </a:pathLst>
          </a:custGeom>
          <a:ln w="9143">
            <a:solidFill>
              <a:srgbClr val="BEBEBE"/>
            </a:solidFill>
          </a:ln>
        </p:spPr>
        <p:txBody>
          <a:bodyPr wrap="square" lIns="0" tIns="0" rIns="0" bIns="0" rtlCol="0"/>
          <a:lstStyle/>
          <a:p>
            <a:endParaRPr/>
          </a:p>
        </p:txBody>
      </p:sp>
      <p:sp>
        <p:nvSpPr>
          <p:cNvPr id="28" name="object 28"/>
          <p:cNvSpPr/>
          <p:nvPr/>
        </p:nvSpPr>
        <p:spPr>
          <a:xfrm>
            <a:off x="1929383" y="4885944"/>
            <a:ext cx="320040" cy="120650"/>
          </a:xfrm>
          <a:custGeom>
            <a:avLst/>
            <a:gdLst/>
            <a:ahLst/>
            <a:cxnLst/>
            <a:rect l="l" t="t" r="r" b="b"/>
            <a:pathLst>
              <a:path w="320039" h="120650">
                <a:moveTo>
                  <a:pt x="0" y="0"/>
                </a:moveTo>
                <a:lnTo>
                  <a:pt x="320040" y="0"/>
                </a:lnTo>
                <a:lnTo>
                  <a:pt x="320040" y="120395"/>
                </a:lnTo>
                <a:lnTo>
                  <a:pt x="0" y="120395"/>
                </a:lnTo>
                <a:lnTo>
                  <a:pt x="0" y="0"/>
                </a:lnTo>
                <a:close/>
              </a:path>
            </a:pathLst>
          </a:custGeom>
          <a:ln w="9144">
            <a:solidFill>
              <a:srgbClr val="BEBEBE"/>
            </a:solidFill>
          </a:ln>
        </p:spPr>
        <p:txBody>
          <a:bodyPr wrap="square" lIns="0" tIns="0" rIns="0" bIns="0" rtlCol="0"/>
          <a:lstStyle/>
          <a:p>
            <a:endParaRPr/>
          </a:p>
        </p:txBody>
      </p:sp>
      <p:sp>
        <p:nvSpPr>
          <p:cNvPr id="29" name="object 29"/>
          <p:cNvSpPr/>
          <p:nvPr/>
        </p:nvSpPr>
        <p:spPr>
          <a:xfrm>
            <a:off x="2409444" y="4703064"/>
            <a:ext cx="320040" cy="178435"/>
          </a:xfrm>
          <a:custGeom>
            <a:avLst/>
            <a:gdLst/>
            <a:ahLst/>
            <a:cxnLst/>
            <a:rect l="l" t="t" r="r" b="b"/>
            <a:pathLst>
              <a:path w="320039" h="178435">
                <a:moveTo>
                  <a:pt x="0" y="0"/>
                </a:moveTo>
                <a:lnTo>
                  <a:pt x="320039" y="0"/>
                </a:lnTo>
                <a:lnTo>
                  <a:pt x="320039" y="178308"/>
                </a:lnTo>
                <a:lnTo>
                  <a:pt x="0" y="178308"/>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2889504" y="4413503"/>
            <a:ext cx="320040" cy="439420"/>
          </a:xfrm>
          <a:custGeom>
            <a:avLst/>
            <a:gdLst/>
            <a:ahLst/>
            <a:cxnLst/>
            <a:rect l="l" t="t" r="r" b="b"/>
            <a:pathLst>
              <a:path w="320039" h="439420">
                <a:moveTo>
                  <a:pt x="0" y="0"/>
                </a:moveTo>
                <a:lnTo>
                  <a:pt x="320039" y="0"/>
                </a:lnTo>
                <a:lnTo>
                  <a:pt x="320039" y="438912"/>
                </a:lnTo>
                <a:lnTo>
                  <a:pt x="0" y="438912"/>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3369564" y="4247388"/>
            <a:ext cx="320040" cy="593090"/>
          </a:xfrm>
          <a:custGeom>
            <a:avLst/>
            <a:gdLst/>
            <a:ahLst/>
            <a:cxnLst/>
            <a:rect l="l" t="t" r="r" b="b"/>
            <a:pathLst>
              <a:path w="320039" h="593089">
                <a:moveTo>
                  <a:pt x="0" y="0"/>
                </a:moveTo>
                <a:lnTo>
                  <a:pt x="320039" y="0"/>
                </a:lnTo>
                <a:lnTo>
                  <a:pt x="320039" y="592836"/>
                </a:lnTo>
                <a:lnTo>
                  <a:pt x="0" y="592836"/>
                </a:lnTo>
                <a:lnTo>
                  <a:pt x="0" y="0"/>
                </a:lnTo>
                <a:close/>
              </a:path>
            </a:pathLst>
          </a:custGeom>
          <a:ln w="9143">
            <a:solidFill>
              <a:srgbClr val="BEBEBE"/>
            </a:solidFill>
          </a:ln>
        </p:spPr>
        <p:txBody>
          <a:bodyPr wrap="square" lIns="0" tIns="0" rIns="0" bIns="0" rtlCol="0"/>
          <a:lstStyle/>
          <a:p>
            <a:endParaRPr/>
          </a:p>
        </p:txBody>
      </p:sp>
      <p:sp>
        <p:nvSpPr>
          <p:cNvPr id="32" name="object 32"/>
          <p:cNvSpPr/>
          <p:nvPr/>
        </p:nvSpPr>
        <p:spPr>
          <a:xfrm>
            <a:off x="3849623" y="4134611"/>
            <a:ext cx="320040" cy="708660"/>
          </a:xfrm>
          <a:custGeom>
            <a:avLst/>
            <a:gdLst/>
            <a:ahLst/>
            <a:cxnLst/>
            <a:rect l="l" t="t" r="r" b="b"/>
            <a:pathLst>
              <a:path w="320039" h="708660">
                <a:moveTo>
                  <a:pt x="0" y="0"/>
                </a:moveTo>
                <a:lnTo>
                  <a:pt x="320039" y="0"/>
                </a:lnTo>
                <a:lnTo>
                  <a:pt x="320039" y="708660"/>
                </a:lnTo>
                <a:lnTo>
                  <a:pt x="0" y="708660"/>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4329684" y="4079747"/>
            <a:ext cx="321945" cy="769620"/>
          </a:xfrm>
          <a:custGeom>
            <a:avLst/>
            <a:gdLst/>
            <a:ahLst/>
            <a:cxnLst/>
            <a:rect l="l" t="t" r="r" b="b"/>
            <a:pathLst>
              <a:path w="321945" h="769620">
                <a:moveTo>
                  <a:pt x="0" y="0"/>
                </a:moveTo>
                <a:lnTo>
                  <a:pt x="321563" y="0"/>
                </a:lnTo>
                <a:lnTo>
                  <a:pt x="321563" y="769619"/>
                </a:lnTo>
                <a:lnTo>
                  <a:pt x="0" y="769619"/>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967739" y="5181600"/>
            <a:ext cx="320040" cy="12700"/>
          </a:xfrm>
          <a:custGeom>
            <a:avLst/>
            <a:gdLst/>
            <a:ahLst/>
            <a:cxnLst/>
            <a:rect l="l" t="t" r="r" b="b"/>
            <a:pathLst>
              <a:path w="320040" h="12700">
                <a:moveTo>
                  <a:pt x="0" y="12192"/>
                </a:moveTo>
                <a:lnTo>
                  <a:pt x="320040" y="12192"/>
                </a:lnTo>
                <a:lnTo>
                  <a:pt x="320040" y="0"/>
                </a:lnTo>
                <a:lnTo>
                  <a:pt x="0" y="0"/>
                </a:lnTo>
                <a:lnTo>
                  <a:pt x="0" y="12192"/>
                </a:lnTo>
                <a:close/>
              </a:path>
            </a:pathLst>
          </a:custGeom>
          <a:solidFill>
            <a:srgbClr val="8ADEFF"/>
          </a:solidFill>
        </p:spPr>
        <p:txBody>
          <a:bodyPr wrap="square" lIns="0" tIns="0" rIns="0" bIns="0" rtlCol="0"/>
          <a:lstStyle/>
          <a:p>
            <a:endParaRPr/>
          </a:p>
        </p:txBody>
      </p:sp>
      <p:sp>
        <p:nvSpPr>
          <p:cNvPr id="35" name="object 35"/>
          <p:cNvSpPr/>
          <p:nvPr/>
        </p:nvSpPr>
        <p:spPr>
          <a:xfrm>
            <a:off x="1449324" y="5004815"/>
            <a:ext cx="320040" cy="18415"/>
          </a:xfrm>
          <a:custGeom>
            <a:avLst/>
            <a:gdLst/>
            <a:ahLst/>
            <a:cxnLst/>
            <a:rect l="l" t="t" r="r" b="b"/>
            <a:pathLst>
              <a:path w="320039" h="18414">
                <a:moveTo>
                  <a:pt x="0" y="18287"/>
                </a:moveTo>
                <a:lnTo>
                  <a:pt x="320039" y="18287"/>
                </a:lnTo>
                <a:lnTo>
                  <a:pt x="320039" y="0"/>
                </a:lnTo>
                <a:lnTo>
                  <a:pt x="0" y="0"/>
                </a:lnTo>
                <a:lnTo>
                  <a:pt x="0" y="18287"/>
                </a:lnTo>
                <a:close/>
              </a:path>
            </a:pathLst>
          </a:custGeom>
          <a:solidFill>
            <a:srgbClr val="8ADEFF"/>
          </a:solidFill>
        </p:spPr>
        <p:txBody>
          <a:bodyPr wrap="square" lIns="0" tIns="0" rIns="0" bIns="0" rtlCol="0"/>
          <a:lstStyle/>
          <a:p>
            <a:endParaRPr/>
          </a:p>
        </p:txBody>
      </p:sp>
      <p:sp>
        <p:nvSpPr>
          <p:cNvPr id="36" name="object 36"/>
          <p:cNvSpPr/>
          <p:nvPr/>
        </p:nvSpPr>
        <p:spPr>
          <a:xfrm>
            <a:off x="1929383" y="4852415"/>
            <a:ext cx="320040" cy="33655"/>
          </a:xfrm>
          <a:custGeom>
            <a:avLst/>
            <a:gdLst/>
            <a:ahLst/>
            <a:cxnLst/>
            <a:rect l="l" t="t" r="r" b="b"/>
            <a:pathLst>
              <a:path w="320039" h="33654">
                <a:moveTo>
                  <a:pt x="0" y="33527"/>
                </a:moveTo>
                <a:lnTo>
                  <a:pt x="320040" y="33527"/>
                </a:lnTo>
                <a:lnTo>
                  <a:pt x="320040" y="0"/>
                </a:lnTo>
                <a:lnTo>
                  <a:pt x="0" y="0"/>
                </a:lnTo>
                <a:lnTo>
                  <a:pt x="0" y="33527"/>
                </a:lnTo>
                <a:close/>
              </a:path>
            </a:pathLst>
          </a:custGeom>
          <a:solidFill>
            <a:srgbClr val="8ADEFF"/>
          </a:solidFill>
        </p:spPr>
        <p:txBody>
          <a:bodyPr wrap="square" lIns="0" tIns="0" rIns="0" bIns="0" rtlCol="0"/>
          <a:lstStyle/>
          <a:p>
            <a:endParaRPr/>
          </a:p>
        </p:txBody>
      </p:sp>
      <p:sp>
        <p:nvSpPr>
          <p:cNvPr id="37" name="object 37"/>
          <p:cNvSpPr/>
          <p:nvPr/>
        </p:nvSpPr>
        <p:spPr>
          <a:xfrm>
            <a:off x="2409444" y="4646676"/>
            <a:ext cx="320040" cy="56515"/>
          </a:xfrm>
          <a:custGeom>
            <a:avLst/>
            <a:gdLst/>
            <a:ahLst/>
            <a:cxnLst/>
            <a:rect l="l" t="t" r="r" b="b"/>
            <a:pathLst>
              <a:path w="320039" h="56514">
                <a:moveTo>
                  <a:pt x="0" y="56387"/>
                </a:moveTo>
                <a:lnTo>
                  <a:pt x="320039" y="56387"/>
                </a:lnTo>
                <a:lnTo>
                  <a:pt x="320039" y="0"/>
                </a:lnTo>
                <a:lnTo>
                  <a:pt x="0" y="0"/>
                </a:lnTo>
                <a:lnTo>
                  <a:pt x="0" y="56387"/>
                </a:lnTo>
                <a:close/>
              </a:path>
            </a:pathLst>
          </a:custGeom>
          <a:solidFill>
            <a:srgbClr val="8ADEFF"/>
          </a:solidFill>
        </p:spPr>
        <p:txBody>
          <a:bodyPr wrap="square" lIns="0" tIns="0" rIns="0" bIns="0" rtlCol="0"/>
          <a:lstStyle/>
          <a:p>
            <a:endParaRPr/>
          </a:p>
        </p:txBody>
      </p:sp>
      <p:sp>
        <p:nvSpPr>
          <p:cNvPr id="38" name="object 38"/>
          <p:cNvSpPr/>
          <p:nvPr/>
        </p:nvSpPr>
        <p:spPr>
          <a:xfrm>
            <a:off x="2889504" y="4319015"/>
            <a:ext cx="320040" cy="94615"/>
          </a:xfrm>
          <a:custGeom>
            <a:avLst/>
            <a:gdLst/>
            <a:ahLst/>
            <a:cxnLst/>
            <a:rect l="l" t="t" r="r" b="b"/>
            <a:pathLst>
              <a:path w="320039" h="94614">
                <a:moveTo>
                  <a:pt x="320039" y="0"/>
                </a:moveTo>
                <a:lnTo>
                  <a:pt x="0" y="0"/>
                </a:lnTo>
                <a:lnTo>
                  <a:pt x="0" y="94487"/>
                </a:lnTo>
                <a:lnTo>
                  <a:pt x="320039" y="94487"/>
                </a:lnTo>
                <a:lnTo>
                  <a:pt x="320039" y="0"/>
                </a:lnTo>
                <a:close/>
              </a:path>
            </a:pathLst>
          </a:custGeom>
          <a:solidFill>
            <a:srgbClr val="8ADEFF"/>
          </a:solidFill>
        </p:spPr>
        <p:txBody>
          <a:bodyPr wrap="square" lIns="0" tIns="0" rIns="0" bIns="0" rtlCol="0"/>
          <a:lstStyle/>
          <a:p>
            <a:endParaRPr/>
          </a:p>
        </p:txBody>
      </p:sp>
      <p:sp>
        <p:nvSpPr>
          <p:cNvPr id="39" name="object 39"/>
          <p:cNvSpPr/>
          <p:nvPr/>
        </p:nvSpPr>
        <p:spPr>
          <a:xfrm>
            <a:off x="3369564" y="4091940"/>
            <a:ext cx="320040" cy="155575"/>
          </a:xfrm>
          <a:custGeom>
            <a:avLst/>
            <a:gdLst/>
            <a:ahLst/>
            <a:cxnLst/>
            <a:rect l="l" t="t" r="r" b="b"/>
            <a:pathLst>
              <a:path w="320039" h="155575">
                <a:moveTo>
                  <a:pt x="320039" y="0"/>
                </a:moveTo>
                <a:lnTo>
                  <a:pt x="0" y="0"/>
                </a:lnTo>
                <a:lnTo>
                  <a:pt x="0" y="155448"/>
                </a:lnTo>
                <a:lnTo>
                  <a:pt x="320039" y="155448"/>
                </a:lnTo>
                <a:lnTo>
                  <a:pt x="320039" y="0"/>
                </a:lnTo>
                <a:close/>
              </a:path>
            </a:pathLst>
          </a:custGeom>
          <a:solidFill>
            <a:srgbClr val="8ADEFF"/>
          </a:solidFill>
        </p:spPr>
        <p:txBody>
          <a:bodyPr wrap="square" lIns="0" tIns="0" rIns="0" bIns="0" rtlCol="0"/>
          <a:lstStyle/>
          <a:p>
            <a:endParaRPr/>
          </a:p>
        </p:txBody>
      </p:sp>
      <p:sp>
        <p:nvSpPr>
          <p:cNvPr id="40" name="object 40"/>
          <p:cNvSpPr/>
          <p:nvPr/>
        </p:nvSpPr>
        <p:spPr>
          <a:xfrm>
            <a:off x="3849623" y="3892296"/>
            <a:ext cx="320040" cy="242570"/>
          </a:xfrm>
          <a:custGeom>
            <a:avLst/>
            <a:gdLst/>
            <a:ahLst/>
            <a:cxnLst/>
            <a:rect l="l" t="t" r="r" b="b"/>
            <a:pathLst>
              <a:path w="320039" h="242570">
                <a:moveTo>
                  <a:pt x="320039" y="0"/>
                </a:moveTo>
                <a:lnTo>
                  <a:pt x="0" y="0"/>
                </a:lnTo>
                <a:lnTo>
                  <a:pt x="0" y="242315"/>
                </a:lnTo>
                <a:lnTo>
                  <a:pt x="320039" y="242315"/>
                </a:lnTo>
                <a:lnTo>
                  <a:pt x="320039" y="0"/>
                </a:lnTo>
                <a:close/>
              </a:path>
            </a:pathLst>
          </a:custGeom>
          <a:solidFill>
            <a:srgbClr val="8ADEFF"/>
          </a:solidFill>
        </p:spPr>
        <p:txBody>
          <a:bodyPr wrap="square" lIns="0" tIns="0" rIns="0" bIns="0" rtlCol="0"/>
          <a:lstStyle/>
          <a:p>
            <a:endParaRPr/>
          </a:p>
        </p:txBody>
      </p:sp>
      <p:sp>
        <p:nvSpPr>
          <p:cNvPr id="41" name="object 41"/>
          <p:cNvSpPr/>
          <p:nvPr/>
        </p:nvSpPr>
        <p:spPr>
          <a:xfrm>
            <a:off x="4329684" y="3739896"/>
            <a:ext cx="321945" cy="340360"/>
          </a:xfrm>
          <a:custGeom>
            <a:avLst/>
            <a:gdLst/>
            <a:ahLst/>
            <a:cxnLst/>
            <a:rect l="l" t="t" r="r" b="b"/>
            <a:pathLst>
              <a:path w="321945" h="340360">
                <a:moveTo>
                  <a:pt x="321563" y="0"/>
                </a:moveTo>
                <a:lnTo>
                  <a:pt x="0" y="0"/>
                </a:lnTo>
                <a:lnTo>
                  <a:pt x="0" y="339851"/>
                </a:lnTo>
                <a:lnTo>
                  <a:pt x="321563" y="339851"/>
                </a:lnTo>
                <a:lnTo>
                  <a:pt x="321563" y="0"/>
                </a:lnTo>
                <a:close/>
              </a:path>
            </a:pathLst>
          </a:custGeom>
          <a:solidFill>
            <a:srgbClr val="8ADEFF"/>
          </a:solidFill>
        </p:spPr>
        <p:txBody>
          <a:bodyPr wrap="square" lIns="0" tIns="0" rIns="0" bIns="0" rtlCol="0"/>
          <a:lstStyle/>
          <a:p>
            <a:endParaRPr/>
          </a:p>
        </p:txBody>
      </p:sp>
      <p:sp>
        <p:nvSpPr>
          <p:cNvPr id="42" name="object 42"/>
          <p:cNvSpPr/>
          <p:nvPr/>
        </p:nvSpPr>
        <p:spPr>
          <a:xfrm>
            <a:off x="963167" y="5177028"/>
            <a:ext cx="329565" cy="21590"/>
          </a:xfrm>
          <a:custGeom>
            <a:avLst/>
            <a:gdLst/>
            <a:ahLst/>
            <a:cxnLst/>
            <a:rect l="l" t="t" r="r" b="b"/>
            <a:pathLst>
              <a:path w="329565" h="21589">
                <a:moveTo>
                  <a:pt x="0" y="21336"/>
                </a:moveTo>
                <a:lnTo>
                  <a:pt x="329184" y="21336"/>
                </a:lnTo>
                <a:lnTo>
                  <a:pt x="329184" y="0"/>
                </a:lnTo>
                <a:lnTo>
                  <a:pt x="0" y="0"/>
                </a:lnTo>
                <a:lnTo>
                  <a:pt x="0" y="21336"/>
                </a:lnTo>
                <a:close/>
              </a:path>
            </a:pathLst>
          </a:custGeom>
          <a:solidFill>
            <a:srgbClr val="BEBEBE"/>
          </a:solidFill>
        </p:spPr>
        <p:txBody>
          <a:bodyPr wrap="square" lIns="0" tIns="0" rIns="0" bIns="0" rtlCol="0"/>
          <a:lstStyle/>
          <a:p>
            <a:endParaRPr/>
          </a:p>
        </p:txBody>
      </p:sp>
      <p:sp>
        <p:nvSpPr>
          <p:cNvPr id="43" name="object 43"/>
          <p:cNvSpPr/>
          <p:nvPr/>
        </p:nvSpPr>
        <p:spPr>
          <a:xfrm>
            <a:off x="1444752" y="5000244"/>
            <a:ext cx="329565" cy="27940"/>
          </a:xfrm>
          <a:custGeom>
            <a:avLst/>
            <a:gdLst/>
            <a:ahLst/>
            <a:cxnLst/>
            <a:rect l="l" t="t" r="r" b="b"/>
            <a:pathLst>
              <a:path w="329564" h="27939">
                <a:moveTo>
                  <a:pt x="0" y="27431"/>
                </a:moveTo>
                <a:lnTo>
                  <a:pt x="329184" y="27431"/>
                </a:lnTo>
                <a:lnTo>
                  <a:pt x="329184" y="0"/>
                </a:lnTo>
                <a:lnTo>
                  <a:pt x="0" y="0"/>
                </a:lnTo>
                <a:lnTo>
                  <a:pt x="0" y="27431"/>
                </a:lnTo>
                <a:close/>
              </a:path>
            </a:pathLst>
          </a:custGeom>
          <a:solidFill>
            <a:srgbClr val="BEBEBE"/>
          </a:solidFill>
        </p:spPr>
        <p:txBody>
          <a:bodyPr wrap="square" lIns="0" tIns="0" rIns="0" bIns="0" rtlCol="0"/>
          <a:lstStyle/>
          <a:p>
            <a:endParaRPr/>
          </a:p>
        </p:txBody>
      </p:sp>
      <p:sp>
        <p:nvSpPr>
          <p:cNvPr id="44" name="object 44"/>
          <p:cNvSpPr/>
          <p:nvPr/>
        </p:nvSpPr>
        <p:spPr>
          <a:xfrm>
            <a:off x="1929383" y="4852415"/>
            <a:ext cx="320040" cy="33655"/>
          </a:xfrm>
          <a:custGeom>
            <a:avLst/>
            <a:gdLst/>
            <a:ahLst/>
            <a:cxnLst/>
            <a:rect l="l" t="t" r="r" b="b"/>
            <a:pathLst>
              <a:path w="320039" h="33654">
                <a:moveTo>
                  <a:pt x="0" y="0"/>
                </a:moveTo>
                <a:lnTo>
                  <a:pt x="320040" y="0"/>
                </a:lnTo>
                <a:lnTo>
                  <a:pt x="320040" y="33527"/>
                </a:lnTo>
                <a:lnTo>
                  <a:pt x="0" y="33527"/>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2409444" y="4646676"/>
            <a:ext cx="320040" cy="56515"/>
          </a:xfrm>
          <a:custGeom>
            <a:avLst/>
            <a:gdLst/>
            <a:ahLst/>
            <a:cxnLst/>
            <a:rect l="l" t="t" r="r" b="b"/>
            <a:pathLst>
              <a:path w="320039" h="56514">
                <a:moveTo>
                  <a:pt x="0" y="0"/>
                </a:moveTo>
                <a:lnTo>
                  <a:pt x="320039" y="0"/>
                </a:lnTo>
                <a:lnTo>
                  <a:pt x="320039" y="56387"/>
                </a:lnTo>
                <a:lnTo>
                  <a:pt x="0" y="56387"/>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2889504" y="4319015"/>
            <a:ext cx="320040" cy="94615"/>
          </a:xfrm>
          <a:custGeom>
            <a:avLst/>
            <a:gdLst/>
            <a:ahLst/>
            <a:cxnLst/>
            <a:rect l="l" t="t" r="r" b="b"/>
            <a:pathLst>
              <a:path w="320039" h="94614">
                <a:moveTo>
                  <a:pt x="0" y="0"/>
                </a:moveTo>
                <a:lnTo>
                  <a:pt x="320039" y="0"/>
                </a:lnTo>
                <a:lnTo>
                  <a:pt x="320039" y="94487"/>
                </a:lnTo>
                <a:lnTo>
                  <a:pt x="0" y="94487"/>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3369564" y="4091940"/>
            <a:ext cx="320040" cy="155575"/>
          </a:xfrm>
          <a:custGeom>
            <a:avLst/>
            <a:gdLst/>
            <a:ahLst/>
            <a:cxnLst/>
            <a:rect l="l" t="t" r="r" b="b"/>
            <a:pathLst>
              <a:path w="320039" h="155575">
                <a:moveTo>
                  <a:pt x="0" y="0"/>
                </a:moveTo>
                <a:lnTo>
                  <a:pt x="320039" y="0"/>
                </a:lnTo>
                <a:lnTo>
                  <a:pt x="320039" y="155448"/>
                </a:lnTo>
                <a:lnTo>
                  <a:pt x="0" y="155448"/>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3849623" y="3892296"/>
            <a:ext cx="320040" cy="242570"/>
          </a:xfrm>
          <a:custGeom>
            <a:avLst/>
            <a:gdLst/>
            <a:ahLst/>
            <a:cxnLst/>
            <a:rect l="l" t="t" r="r" b="b"/>
            <a:pathLst>
              <a:path w="320039" h="242570">
                <a:moveTo>
                  <a:pt x="0" y="0"/>
                </a:moveTo>
                <a:lnTo>
                  <a:pt x="320039" y="0"/>
                </a:lnTo>
                <a:lnTo>
                  <a:pt x="320039" y="242315"/>
                </a:lnTo>
                <a:lnTo>
                  <a:pt x="0" y="242315"/>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4329684" y="3739896"/>
            <a:ext cx="321945" cy="340360"/>
          </a:xfrm>
          <a:custGeom>
            <a:avLst/>
            <a:gdLst/>
            <a:ahLst/>
            <a:cxnLst/>
            <a:rect l="l" t="t" r="r" b="b"/>
            <a:pathLst>
              <a:path w="321945" h="340360">
                <a:moveTo>
                  <a:pt x="0" y="0"/>
                </a:moveTo>
                <a:lnTo>
                  <a:pt x="321563" y="0"/>
                </a:lnTo>
                <a:lnTo>
                  <a:pt x="321563" y="339851"/>
                </a:lnTo>
                <a:lnTo>
                  <a:pt x="0" y="339851"/>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967739" y="5166359"/>
            <a:ext cx="320040" cy="15240"/>
          </a:xfrm>
          <a:custGeom>
            <a:avLst/>
            <a:gdLst/>
            <a:ahLst/>
            <a:cxnLst/>
            <a:rect l="l" t="t" r="r" b="b"/>
            <a:pathLst>
              <a:path w="320040" h="15239">
                <a:moveTo>
                  <a:pt x="0" y="15239"/>
                </a:moveTo>
                <a:lnTo>
                  <a:pt x="320040" y="15239"/>
                </a:lnTo>
                <a:lnTo>
                  <a:pt x="320040" y="0"/>
                </a:lnTo>
                <a:lnTo>
                  <a:pt x="0" y="0"/>
                </a:lnTo>
                <a:lnTo>
                  <a:pt x="0" y="15239"/>
                </a:lnTo>
                <a:close/>
              </a:path>
            </a:pathLst>
          </a:custGeom>
          <a:solidFill>
            <a:srgbClr val="FFCC00"/>
          </a:solidFill>
        </p:spPr>
        <p:txBody>
          <a:bodyPr wrap="square" lIns="0" tIns="0" rIns="0" bIns="0" rtlCol="0"/>
          <a:lstStyle/>
          <a:p>
            <a:endParaRPr/>
          </a:p>
        </p:txBody>
      </p:sp>
      <p:sp>
        <p:nvSpPr>
          <p:cNvPr id="51" name="object 51"/>
          <p:cNvSpPr/>
          <p:nvPr/>
        </p:nvSpPr>
        <p:spPr>
          <a:xfrm>
            <a:off x="1449324" y="4975859"/>
            <a:ext cx="320040" cy="29209"/>
          </a:xfrm>
          <a:custGeom>
            <a:avLst/>
            <a:gdLst/>
            <a:ahLst/>
            <a:cxnLst/>
            <a:rect l="l" t="t" r="r" b="b"/>
            <a:pathLst>
              <a:path w="320039" h="29210">
                <a:moveTo>
                  <a:pt x="0" y="28955"/>
                </a:moveTo>
                <a:lnTo>
                  <a:pt x="320039" y="28955"/>
                </a:lnTo>
                <a:lnTo>
                  <a:pt x="320039" y="0"/>
                </a:lnTo>
                <a:lnTo>
                  <a:pt x="0" y="0"/>
                </a:lnTo>
                <a:lnTo>
                  <a:pt x="0" y="28955"/>
                </a:lnTo>
                <a:close/>
              </a:path>
            </a:pathLst>
          </a:custGeom>
          <a:solidFill>
            <a:srgbClr val="FFCC00"/>
          </a:solidFill>
        </p:spPr>
        <p:txBody>
          <a:bodyPr wrap="square" lIns="0" tIns="0" rIns="0" bIns="0" rtlCol="0"/>
          <a:lstStyle/>
          <a:p>
            <a:endParaRPr/>
          </a:p>
        </p:txBody>
      </p:sp>
      <p:sp>
        <p:nvSpPr>
          <p:cNvPr id="52" name="object 52"/>
          <p:cNvSpPr/>
          <p:nvPr/>
        </p:nvSpPr>
        <p:spPr>
          <a:xfrm>
            <a:off x="1929383" y="4800600"/>
            <a:ext cx="320040" cy="52069"/>
          </a:xfrm>
          <a:custGeom>
            <a:avLst/>
            <a:gdLst/>
            <a:ahLst/>
            <a:cxnLst/>
            <a:rect l="l" t="t" r="r" b="b"/>
            <a:pathLst>
              <a:path w="320039" h="52070">
                <a:moveTo>
                  <a:pt x="0" y="51816"/>
                </a:moveTo>
                <a:lnTo>
                  <a:pt x="320040" y="51816"/>
                </a:lnTo>
                <a:lnTo>
                  <a:pt x="320040" y="0"/>
                </a:lnTo>
                <a:lnTo>
                  <a:pt x="0" y="0"/>
                </a:lnTo>
                <a:lnTo>
                  <a:pt x="0" y="51816"/>
                </a:lnTo>
                <a:close/>
              </a:path>
            </a:pathLst>
          </a:custGeom>
          <a:solidFill>
            <a:srgbClr val="FFCC00"/>
          </a:solidFill>
        </p:spPr>
        <p:txBody>
          <a:bodyPr wrap="square" lIns="0" tIns="0" rIns="0" bIns="0" rtlCol="0"/>
          <a:lstStyle/>
          <a:p>
            <a:endParaRPr/>
          </a:p>
        </p:txBody>
      </p:sp>
      <p:sp>
        <p:nvSpPr>
          <p:cNvPr id="53" name="object 53"/>
          <p:cNvSpPr/>
          <p:nvPr/>
        </p:nvSpPr>
        <p:spPr>
          <a:xfrm>
            <a:off x="2409444" y="4559808"/>
            <a:ext cx="320040" cy="86995"/>
          </a:xfrm>
          <a:custGeom>
            <a:avLst/>
            <a:gdLst/>
            <a:ahLst/>
            <a:cxnLst/>
            <a:rect l="l" t="t" r="r" b="b"/>
            <a:pathLst>
              <a:path w="320039" h="86995">
                <a:moveTo>
                  <a:pt x="320039" y="0"/>
                </a:moveTo>
                <a:lnTo>
                  <a:pt x="0" y="0"/>
                </a:lnTo>
                <a:lnTo>
                  <a:pt x="0" y="86868"/>
                </a:lnTo>
                <a:lnTo>
                  <a:pt x="320039" y="86868"/>
                </a:lnTo>
                <a:lnTo>
                  <a:pt x="320039" y="0"/>
                </a:lnTo>
                <a:close/>
              </a:path>
            </a:pathLst>
          </a:custGeom>
          <a:solidFill>
            <a:srgbClr val="FFCC00"/>
          </a:solidFill>
        </p:spPr>
        <p:txBody>
          <a:bodyPr wrap="square" lIns="0" tIns="0" rIns="0" bIns="0" rtlCol="0"/>
          <a:lstStyle/>
          <a:p>
            <a:endParaRPr/>
          </a:p>
        </p:txBody>
      </p:sp>
      <p:sp>
        <p:nvSpPr>
          <p:cNvPr id="54" name="object 54"/>
          <p:cNvSpPr/>
          <p:nvPr/>
        </p:nvSpPr>
        <p:spPr>
          <a:xfrm>
            <a:off x="2889504" y="4186428"/>
            <a:ext cx="320040" cy="132715"/>
          </a:xfrm>
          <a:custGeom>
            <a:avLst/>
            <a:gdLst/>
            <a:ahLst/>
            <a:cxnLst/>
            <a:rect l="l" t="t" r="r" b="b"/>
            <a:pathLst>
              <a:path w="320039" h="132714">
                <a:moveTo>
                  <a:pt x="320039" y="0"/>
                </a:moveTo>
                <a:lnTo>
                  <a:pt x="0" y="0"/>
                </a:lnTo>
                <a:lnTo>
                  <a:pt x="0" y="132588"/>
                </a:lnTo>
                <a:lnTo>
                  <a:pt x="320039" y="132588"/>
                </a:lnTo>
                <a:lnTo>
                  <a:pt x="320039" y="0"/>
                </a:lnTo>
                <a:close/>
              </a:path>
            </a:pathLst>
          </a:custGeom>
          <a:solidFill>
            <a:srgbClr val="FFCC00"/>
          </a:solidFill>
        </p:spPr>
        <p:txBody>
          <a:bodyPr wrap="square" lIns="0" tIns="0" rIns="0" bIns="0" rtlCol="0"/>
          <a:lstStyle/>
          <a:p>
            <a:endParaRPr/>
          </a:p>
        </p:txBody>
      </p:sp>
      <p:sp>
        <p:nvSpPr>
          <p:cNvPr id="55" name="object 55"/>
          <p:cNvSpPr/>
          <p:nvPr/>
        </p:nvSpPr>
        <p:spPr>
          <a:xfrm>
            <a:off x="3369564" y="3907535"/>
            <a:ext cx="320040" cy="184785"/>
          </a:xfrm>
          <a:custGeom>
            <a:avLst/>
            <a:gdLst/>
            <a:ahLst/>
            <a:cxnLst/>
            <a:rect l="l" t="t" r="r" b="b"/>
            <a:pathLst>
              <a:path w="320039" h="184785">
                <a:moveTo>
                  <a:pt x="320039" y="0"/>
                </a:moveTo>
                <a:lnTo>
                  <a:pt x="0" y="0"/>
                </a:lnTo>
                <a:lnTo>
                  <a:pt x="0" y="184403"/>
                </a:lnTo>
                <a:lnTo>
                  <a:pt x="320039" y="184403"/>
                </a:lnTo>
                <a:lnTo>
                  <a:pt x="320039" y="0"/>
                </a:lnTo>
                <a:close/>
              </a:path>
            </a:pathLst>
          </a:custGeom>
          <a:solidFill>
            <a:srgbClr val="FFCC00"/>
          </a:solidFill>
        </p:spPr>
        <p:txBody>
          <a:bodyPr wrap="square" lIns="0" tIns="0" rIns="0" bIns="0" rtlCol="0"/>
          <a:lstStyle/>
          <a:p>
            <a:endParaRPr/>
          </a:p>
        </p:txBody>
      </p:sp>
      <p:sp>
        <p:nvSpPr>
          <p:cNvPr id="56" name="object 56"/>
          <p:cNvSpPr/>
          <p:nvPr/>
        </p:nvSpPr>
        <p:spPr>
          <a:xfrm>
            <a:off x="3849623" y="3653028"/>
            <a:ext cx="320040" cy="239395"/>
          </a:xfrm>
          <a:custGeom>
            <a:avLst/>
            <a:gdLst/>
            <a:ahLst/>
            <a:cxnLst/>
            <a:rect l="l" t="t" r="r" b="b"/>
            <a:pathLst>
              <a:path w="320039" h="239395">
                <a:moveTo>
                  <a:pt x="320039" y="0"/>
                </a:moveTo>
                <a:lnTo>
                  <a:pt x="0" y="0"/>
                </a:lnTo>
                <a:lnTo>
                  <a:pt x="0" y="239268"/>
                </a:lnTo>
                <a:lnTo>
                  <a:pt x="320039" y="239268"/>
                </a:lnTo>
                <a:lnTo>
                  <a:pt x="320039" y="0"/>
                </a:lnTo>
                <a:close/>
              </a:path>
            </a:pathLst>
          </a:custGeom>
          <a:solidFill>
            <a:srgbClr val="FFCC00"/>
          </a:solidFill>
        </p:spPr>
        <p:txBody>
          <a:bodyPr wrap="square" lIns="0" tIns="0" rIns="0" bIns="0" rtlCol="0"/>
          <a:lstStyle/>
          <a:p>
            <a:endParaRPr/>
          </a:p>
        </p:txBody>
      </p:sp>
      <p:sp>
        <p:nvSpPr>
          <p:cNvPr id="57" name="object 57"/>
          <p:cNvSpPr/>
          <p:nvPr/>
        </p:nvSpPr>
        <p:spPr>
          <a:xfrm>
            <a:off x="4329684" y="3448811"/>
            <a:ext cx="321945" cy="291465"/>
          </a:xfrm>
          <a:custGeom>
            <a:avLst/>
            <a:gdLst/>
            <a:ahLst/>
            <a:cxnLst/>
            <a:rect l="l" t="t" r="r" b="b"/>
            <a:pathLst>
              <a:path w="321945" h="291464">
                <a:moveTo>
                  <a:pt x="321563" y="0"/>
                </a:moveTo>
                <a:lnTo>
                  <a:pt x="0" y="0"/>
                </a:lnTo>
                <a:lnTo>
                  <a:pt x="0" y="291083"/>
                </a:lnTo>
                <a:lnTo>
                  <a:pt x="321563" y="291083"/>
                </a:lnTo>
                <a:lnTo>
                  <a:pt x="321563" y="0"/>
                </a:lnTo>
                <a:close/>
              </a:path>
            </a:pathLst>
          </a:custGeom>
          <a:solidFill>
            <a:srgbClr val="FFCC00"/>
          </a:solidFill>
        </p:spPr>
        <p:txBody>
          <a:bodyPr wrap="square" lIns="0" tIns="0" rIns="0" bIns="0" rtlCol="0"/>
          <a:lstStyle/>
          <a:p>
            <a:endParaRPr/>
          </a:p>
        </p:txBody>
      </p:sp>
      <p:sp>
        <p:nvSpPr>
          <p:cNvPr id="58" name="object 58"/>
          <p:cNvSpPr/>
          <p:nvPr/>
        </p:nvSpPr>
        <p:spPr>
          <a:xfrm>
            <a:off x="963167" y="5161788"/>
            <a:ext cx="329565" cy="24765"/>
          </a:xfrm>
          <a:custGeom>
            <a:avLst/>
            <a:gdLst/>
            <a:ahLst/>
            <a:cxnLst/>
            <a:rect l="l" t="t" r="r" b="b"/>
            <a:pathLst>
              <a:path w="329565" h="24764">
                <a:moveTo>
                  <a:pt x="0" y="24384"/>
                </a:moveTo>
                <a:lnTo>
                  <a:pt x="329184" y="24384"/>
                </a:lnTo>
                <a:lnTo>
                  <a:pt x="329184" y="0"/>
                </a:lnTo>
                <a:lnTo>
                  <a:pt x="0" y="0"/>
                </a:lnTo>
                <a:lnTo>
                  <a:pt x="0" y="24384"/>
                </a:lnTo>
                <a:close/>
              </a:path>
            </a:pathLst>
          </a:custGeom>
          <a:solidFill>
            <a:srgbClr val="BEBEBE"/>
          </a:solidFill>
        </p:spPr>
        <p:txBody>
          <a:bodyPr wrap="square" lIns="0" tIns="0" rIns="0" bIns="0" rtlCol="0"/>
          <a:lstStyle/>
          <a:p>
            <a:endParaRPr/>
          </a:p>
        </p:txBody>
      </p:sp>
      <p:sp>
        <p:nvSpPr>
          <p:cNvPr id="59" name="object 59"/>
          <p:cNvSpPr/>
          <p:nvPr/>
        </p:nvSpPr>
        <p:spPr>
          <a:xfrm>
            <a:off x="1449324" y="4975859"/>
            <a:ext cx="320040" cy="29209"/>
          </a:xfrm>
          <a:custGeom>
            <a:avLst/>
            <a:gdLst/>
            <a:ahLst/>
            <a:cxnLst/>
            <a:rect l="l" t="t" r="r" b="b"/>
            <a:pathLst>
              <a:path w="320039" h="29210">
                <a:moveTo>
                  <a:pt x="0" y="0"/>
                </a:moveTo>
                <a:lnTo>
                  <a:pt x="320039" y="0"/>
                </a:lnTo>
                <a:lnTo>
                  <a:pt x="320039" y="28956"/>
                </a:lnTo>
                <a:lnTo>
                  <a:pt x="0" y="28956"/>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1929383" y="4800600"/>
            <a:ext cx="320040" cy="52069"/>
          </a:xfrm>
          <a:custGeom>
            <a:avLst/>
            <a:gdLst/>
            <a:ahLst/>
            <a:cxnLst/>
            <a:rect l="l" t="t" r="r" b="b"/>
            <a:pathLst>
              <a:path w="320039" h="52070">
                <a:moveTo>
                  <a:pt x="0" y="0"/>
                </a:moveTo>
                <a:lnTo>
                  <a:pt x="320040" y="0"/>
                </a:lnTo>
                <a:lnTo>
                  <a:pt x="320040" y="51816"/>
                </a:lnTo>
                <a:lnTo>
                  <a:pt x="0" y="51816"/>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2409444" y="4559808"/>
            <a:ext cx="320040" cy="86995"/>
          </a:xfrm>
          <a:custGeom>
            <a:avLst/>
            <a:gdLst/>
            <a:ahLst/>
            <a:cxnLst/>
            <a:rect l="l" t="t" r="r" b="b"/>
            <a:pathLst>
              <a:path w="320039" h="86995">
                <a:moveTo>
                  <a:pt x="0" y="0"/>
                </a:moveTo>
                <a:lnTo>
                  <a:pt x="320039" y="0"/>
                </a:lnTo>
                <a:lnTo>
                  <a:pt x="320039" y="86868"/>
                </a:lnTo>
                <a:lnTo>
                  <a:pt x="0" y="86868"/>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2889504" y="4186428"/>
            <a:ext cx="320040" cy="132715"/>
          </a:xfrm>
          <a:custGeom>
            <a:avLst/>
            <a:gdLst/>
            <a:ahLst/>
            <a:cxnLst/>
            <a:rect l="l" t="t" r="r" b="b"/>
            <a:pathLst>
              <a:path w="320039" h="132714">
                <a:moveTo>
                  <a:pt x="0" y="0"/>
                </a:moveTo>
                <a:lnTo>
                  <a:pt x="320039" y="0"/>
                </a:lnTo>
                <a:lnTo>
                  <a:pt x="320039" y="132588"/>
                </a:lnTo>
                <a:lnTo>
                  <a:pt x="0" y="132588"/>
                </a:lnTo>
                <a:lnTo>
                  <a:pt x="0" y="0"/>
                </a:lnTo>
                <a:close/>
              </a:path>
            </a:pathLst>
          </a:custGeom>
          <a:ln w="9143">
            <a:solidFill>
              <a:srgbClr val="BEBEBE"/>
            </a:solidFill>
          </a:ln>
        </p:spPr>
        <p:txBody>
          <a:bodyPr wrap="square" lIns="0" tIns="0" rIns="0" bIns="0" rtlCol="0"/>
          <a:lstStyle/>
          <a:p>
            <a:endParaRPr/>
          </a:p>
        </p:txBody>
      </p:sp>
      <p:sp>
        <p:nvSpPr>
          <p:cNvPr id="63" name="object 63"/>
          <p:cNvSpPr/>
          <p:nvPr/>
        </p:nvSpPr>
        <p:spPr>
          <a:xfrm>
            <a:off x="3369564" y="3907535"/>
            <a:ext cx="320040" cy="184785"/>
          </a:xfrm>
          <a:custGeom>
            <a:avLst/>
            <a:gdLst/>
            <a:ahLst/>
            <a:cxnLst/>
            <a:rect l="l" t="t" r="r" b="b"/>
            <a:pathLst>
              <a:path w="320039" h="184785">
                <a:moveTo>
                  <a:pt x="0" y="0"/>
                </a:moveTo>
                <a:lnTo>
                  <a:pt x="320039" y="0"/>
                </a:lnTo>
                <a:lnTo>
                  <a:pt x="320039" y="184403"/>
                </a:lnTo>
                <a:lnTo>
                  <a:pt x="0" y="184403"/>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3849623" y="3653028"/>
            <a:ext cx="320040" cy="239395"/>
          </a:xfrm>
          <a:custGeom>
            <a:avLst/>
            <a:gdLst/>
            <a:ahLst/>
            <a:cxnLst/>
            <a:rect l="l" t="t" r="r" b="b"/>
            <a:pathLst>
              <a:path w="320039" h="239395">
                <a:moveTo>
                  <a:pt x="0" y="0"/>
                </a:moveTo>
                <a:lnTo>
                  <a:pt x="320039" y="0"/>
                </a:lnTo>
                <a:lnTo>
                  <a:pt x="320039" y="239268"/>
                </a:lnTo>
                <a:lnTo>
                  <a:pt x="0" y="239268"/>
                </a:lnTo>
                <a:lnTo>
                  <a:pt x="0" y="0"/>
                </a:lnTo>
                <a:close/>
              </a:path>
            </a:pathLst>
          </a:custGeom>
          <a:ln w="9144">
            <a:solidFill>
              <a:srgbClr val="BEBEBE"/>
            </a:solidFill>
          </a:ln>
        </p:spPr>
        <p:txBody>
          <a:bodyPr wrap="square" lIns="0" tIns="0" rIns="0" bIns="0" rtlCol="0"/>
          <a:lstStyle/>
          <a:p>
            <a:endParaRPr/>
          </a:p>
        </p:txBody>
      </p:sp>
      <p:sp>
        <p:nvSpPr>
          <p:cNvPr id="65" name="object 65"/>
          <p:cNvSpPr/>
          <p:nvPr/>
        </p:nvSpPr>
        <p:spPr>
          <a:xfrm>
            <a:off x="4329684" y="3448811"/>
            <a:ext cx="321945" cy="291465"/>
          </a:xfrm>
          <a:custGeom>
            <a:avLst/>
            <a:gdLst/>
            <a:ahLst/>
            <a:cxnLst/>
            <a:rect l="l" t="t" r="r" b="b"/>
            <a:pathLst>
              <a:path w="321945" h="291464">
                <a:moveTo>
                  <a:pt x="0" y="0"/>
                </a:moveTo>
                <a:lnTo>
                  <a:pt x="321563" y="0"/>
                </a:lnTo>
                <a:lnTo>
                  <a:pt x="321563" y="291083"/>
                </a:lnTo>
                <a:lnTo>
                  <a:pt x="0" y="291083"/>
                </a:lnTo>
                <a:lnTo>
                  <a:pt x="0" y="0"/>
                </a:lnTo>
                <a:close/>
              </a:path>
            </a:pathLst>
          </a:custGeom>
          <a:ln w="9143">
            <a:solidFill>
              <a:srgbClr val="BEBEBE"/>
            </a:solidFill>
          </a:ln>
        </p:spPr>
        <p:txBody>
          <a:bodyPr wrap="square" lIns="0" tIns="0" rIns="0" bIns="0" rtlCol="0"/>
          <a:lstStyle/>
          <a:p>
            <a:endParaRPr/>
          </a:p>
        </p:txBody>
      </p:sp>
      <p:sp>
        <p:nvSpPr>
          <p:cNvPr id="66" name="object 66"/>
          <p:cNvSpPr/>
          <p:nvPr/>
        </p:nvSpPr>
        <p:spPr>
          <a:xfrm>
            <a:off x="967739" y="5152644"/>
            <a:ext cx="320040" cy="13970"/>
          </a:xfrm>
          <a:custGeom>
            <a:avLst/>
            <a:gdLst/>
            <a:ahLst/>
            <a:cxnLst/>
            <a:rect l="l" t="t" r="r" b="b"/>
            <a:pathLst>
              <a:path w="320040" h="13970">
                <a:moveTo>
                  <a:pt x="0" y="13716"/>
                </a:moveTo>
                <a:lnTo>
                  <a:pt x="320040" y="13716"/>
                </a:lnTo>
                <a:lnTo>
                  <a:pt x="320040" y="0"/>
                </a:lnTo>
                <a:lnTo>
                  <a:pt x="0" y="0"/>
                </a:lnTo>
                <a:lnTo>
                  <a:pt x="0" y="13716"/>
                </a:lnTo>
                <a:close/>
              </a:path>
            </a:pathLst>
          </a:custGeom>
          <a:solidFill>
            <a:srgbClr val="DC0000"/>
          </a:solidFill>
        </p:spPr>
        <p:txBody>
          <a:bodyPr wrap="square" lIns="0" tIns="0" rIns="0" bIns="0" rtlCol="0"/>
          <a:lstStyle/>
          <a:p>
            <a:endParaRPr/>
          </a:p>
        </p:txBody>
      </p:sp>
      <p:sp>
        <p:nvSpPr>
          <p:cNvPr id="67" name="object 67"/>
          <p:cNvSpPr/>
          <p:nvPr/>
        </p:nvSpPr>
        <p:spPr>
          <a:xfrm>
            <a:off x="1449324" y="4949952"/>
            <a:ext cx="320040" cy="26034"/>
          </a:xfrm>
          <a:custGeom>
            <a:avLst/>
            <a:gdLst/>
            <a:ahLst/>
            <a:cxnLst/>
            <a:rect l="l" t="t" r="r" b="b"/>
            <a:pathLst>
              <a:path w="320039" h="26035">
                <a:moveTo>
                  <a:pt x="0" y="25908"/>
                </a:moveTo>
                <a:lnTo>
                  <a:pt x="320039" y="25908"/>
                </a:lnTo>
                <a:lnTo>
                  <a:pt x="320039" y="0"/>
                </a:lnTo>
                <a:lnTo>
                  <a:pt x="0" y="0"/>
                </a:lnTo>
                <a:lnTo>
                  <a:pt x="0" y="25908"/>
                </a:lnTo>
                <a:close/>
              </a:path>
            </a:pathLst>
          </a:custGeom>
          <a:solidFill>
            <a:srgbClr val="DC0000"/>
          </a:solidFill>
        </p:spPr>
        <p:txBody>
          <a:bodyPr wrap="square" lIns="0" tIns="0" rIns="0" bIns="0" rtlCol="0"/>
          <a:lstStyle/>
          <a:p>
            <a:endParaRPr/>
          </a:p>
        </p:txBody>
      </p:sp>
      <p:sp>
        <p:nvSpPr>
          <p:cNvPr id="68" name="object 68"/>
          <p:cNvSpPr/>
          <p:nvPr/>
        </p:nvSpPr>
        <p:spPr>
          <a:xfrm>
            <a:off x="1929383" y="4760976"/>
            <a:ext cx="320040" cy="40005"/>
          </a:xfrm>
          <a:custGeom>
            <a:avLst/>
            <a:gdLst/>
            <a:ahLst/>
            <a:cxnLst/>
            <a:rect l="l" t="t" r="r" b="b"/>
            <a:pathLst>
              <a:path w="320039" h="40004">
                <a:moveTo>
                  <a:pt x="0" y="39624"/>
                </a:moveTo>
                <a:lnTo>
                  <a:pt x="320040" y="39624"/>
                </a:lnTo>
                <a:lnTo>
                  <a:pt x="320040" y="0"/>
                </a:lnTo>
                <a:lnTo>
                  <a:pt x="0" y="0"/>
                </a:lnTo>
                <a:lnTo>
                  <a:pt x="0" y="39624"/>
                </a:lnTo>
                <a:close/>
              </a:path>
            </a:pathLst>
          </a:custGeom>
          <a:solidFill>
            <a:srgbClr val="DC0000"/>
          </a:solidFill>
        </p:spPr>
        <p:txBody>
          <a:bodyPr wrap="square" lIns="0" tIns="0" rIns="0" bIns="0" rtlCol="0"/>
          <a:lstStyle/>
          <a:p>
            <a:endParaRPr/>
          </a:p>
        </p:txBody>
      </p:sp>
      <p:sp>
        <p:nvSpPr>
          <p:cNvPr id="69" name="object 69"/>
          <p:cNvSpPr/>
          <p:nvPr/>
        </p:nvSpPr>
        <p:spPr>
          <a:xfrm>
            <a:off x="2409444" y="4511040"/>
            <a:ext cx="320040" cy="48895"/>
          </a:xfrm>
          <a:custGeom>
            <a:avLst/>
            <a:gdLst/>
            <a:ahLst/>
            <a:cxnLst/>
            <a:rect l="l" t="t" r="r" b="b"/>
            <a:pathLst>
              <a:path w="320039" h="48895">
                <a:moveTo>
                  <a:pt x="0" y="48768"/>
                </a:moveTo>
                <a:lnTo>
                  <a:pt x="320039" y="48768"/>
                </a:lnTo>
                <a:lnTo>
                  <a:pt x="320039" y="0"/>
                </a:lnTo>
                <a:lnTo>
                  <a:pt x="0" y="0"/>
                </a:lnTo>
                <a:lnTo>
                  <a:pt x="0" y="48768"/>
                </a:lnTo>
                <a:close/>
              </a:path>
            </a:pathLst>
          </a:custGeom>
          <a:solidFill>
            <a:srgbClr val="DC0000"/>
          </a:solidFill>
        </p:spPr>
        <p:txBody>
          <a:bodyPr wrap="square" lIns="0" tIns="0" rIns="0" bIns="0" rtlCol="0"/>
          <a:lstStyle/>
          <a:p>
            <a:endParaRPr/>
          </a:p>
        </p:txBody>
      </p:sp>
      <p:sp>
        <p:nvSpPr>
          <p:cNvPr id="70" name="object 70"/>
          <p:cNvSpPr/>
          <p:nvPr/>
        </p:nvSpPr>
        <p:spPr>
          <a:xfrm>
            <a:off x="2889504" y="4117847"/>
            <a:ext cx="320040" cy="68580"/>
          </a:xfrm>
          <a:custGeom>
            <a:avLst/>
            <a:gdLst/>
            <a:ahLst/>
            <a:cxnLst/>
            <a:rect l="l" t="t" r="r" b="b"/>
            <a:pathLst>
              <a:path w="320039" h="68579">
                <a:moveTo>
                  <a:pt x="320039" y="0"/>
                </a:moveTo>
                <a:lnTo>
                  <a:pt x="0" y="0"/>
                </a:lnTo>
                <a:lnTo>
                  <a:pt x="0" y="68579"/>
                </a:lnTo>
                <a:lnTo>
                  <a:pt x="320039" y="68579"/>
                </a:lnTo>
                <a:lnTo>
                  <a:pt x="320039" y="0"/>
                </a:lnTo>
                <a:close/>
              </a:path>
            </a:pathLst>
          </a:custGeom>
          <a:solidFill>
            <a:srgbClr val="DC0000"/>
          </a:solidFill>
        </p:spPr>
        <p:txBody>
          <a:bodyPr wrap="square" lIns="0" tIns="0" rIns="0" bIns="0" rtlCol="0"/>
          <a:lstStyle/>
          <a:p>
            <a:endParaRPr/>
          </a:p>
        </p:txBody>
      </p:sp>
      <p:sp>
        <p:nvSpPr>
          <p:cNvPr id="71" name="object 71"/>
          <p:cNvSpPr/>
          <p:nvPr/>
        </p:nvSpPr>
        <p:spPr>
          <a:xfrm>
            <a:off x="3369564" y="3819144"/>
            <a:ext cx="320040" cy="88900"/>
          </a:xfrm>
          <a:custGeom>
            <a:avLst/>
            <a:gdLst/>
            <a:ahLst/>
            <a:cxnLst/>
            <a:rect l="l" t="t" r="r" b="b"/>
            <a:pathLst>
              <a:path w="320039" h="88900">
                <a:moveTo>
                  <a:pt x="320039" y="0"/>
                </a:moveTo>
                <a:lnTo>
                  <a:pt x="0" y="0"/>
                </a:lnTo>
                <a:lnTo>
                  <a:pt x="0" y="88391"/>
                </a:lnTo>
                <a:lnTo>
                  <a:pt x="320039" y="88391"/>
                </a:lnTo>
                <a:lnTo>
                  <a:pt x="320039" y="0"/>
                </a:lnTo>
                <a:close/>
              </a:path>
            </a:pathLst>
          </a:custGeom>
          <a:solidFill>
            <a:srgbClr val="DC0000"/>
          </a:solidFill>
        </p:spPr>
        <p:txBody>
          <a:bodyPr wrap="square" lIns="0" tIns="0" rIns="0" bIns="0" rtlCol="0"/>
          <a:lstStyle/>
          <a:p>
            <a:endParaRPr/>
          </a:p>
        </p:txBody>
      </p:sp>
      <p:sp>
        <p:nvSpPr>
          <p:cNvPr id="72" name="object 72"/>
          <p:cNvSpPr/>
          <p:nvPr/>
        </p:nvSpPr>
        <p:spPr>
          <a:xfrm>
            <a:off x="3849623" y="3528059"/>
            <a:ext cx="320040" cy="125095"/>
          </a:xfrm>
          <a:custGeom>
            <a:avLst/>
            <a:gdLst/>
            <a:ahLst/>
            <a:cxnLst/>
            <a:rect l="l" t="t" r="r" b="b"/>
            <a:pathLst>
              <a:path w="320039" h="125095">
                <a:moveTo>
                  <a:pt x="320039" y="0"/>
                </a:moveTo>
                <a:lnTo>
                  <a:pt x="0" y="0"/>
                </a:lnTo>
                <a:lnTo>
                  <a:pt x="0" y="124967"/>
                </a:lnTo>
                <a:lnTo>
                  <a:pt x="320039" y="124967"/>
                </a:lnTo>
                <a:lnTo>
                  <a:pt x="320039" y="0"/>
                </a:lnTo>
                <a:close/>
              </a:path>
            </a:pathLst>
          </a:custGeom>
          <a:solidFill>
            <a:srgbClr val="DC0000"/>
          </a:solidFill>
        </p:spPr>
        <p:txBody>
          <a:bodyPr wrap="square" lIns="0" tIns="0" rIns="0" bIns="0" rtlCol="0"/>
          <a:lstStyle/>
          <a:p>
            <a:endParaRPr/>
          </a:p>
        </p:txBody>
      </p:sp>
      <p:sp>
        <p:nvSpPr>
          <p:cNvPr id="73" name="object 73"/>
          <p:cNvSpPr/>
          <p:nvPr/>
        </p:nvSpPr>
        <p:spPr>
          <a:xfrm>
            <a:off x="4329684" y="3273552"/>
            <a:ext cx="321945" cy="175260"/>
          </a:xfrm>
          <a:custGeom>
            <a:avLst/>
            <a:gdLst/>
            <a:ahLst/>
            <a:cxnLst/>
            <a:rect l="l" t="t" r="r" b="b"/>
            <a:pathLst>
              <a:path w="321945" h="175260">
                <a:moveTo>
                  <a:pt x="321563" y="0"/>
                </a:moveTo>
                <a:lnTo>
                  <a:pt x="0" y="0"/>
                </a:lnTo>
                <a:lnTo>
                  <a:pt x="0" y="175260"/>
                </a:lnTo>
                <a:lnTo>
                  <a:pt x="321563" y="175260"/>
                </a:lnTo>
                <a:lnTo>
                  <a:pt x="321563" y="0"/>
                </a:lnTo>
                <a:close/>
              </a:path>
            </a:pathLst>
          </a:custGeom>
          <a:solidFill>
            <a:srgbClr val="DC0000"/>
          </a:solidFill>
        </p:spPr>
        <p:txBody>
          <a:bodyPr wrap="square" lIns="0" tIns="0" rIns="0" bIns="0" rtlCol="0"/>
          <a:lstStyle/>
          <a:p>
            <a:endParaRPr/>
          </a:p>
        </p:txBody>
      </p:sp>
      <p:sp>
        <p:nvSpPr>
          <p:cNvPr id="74" name="object 74"/>
          <p:cNvSpPr/>
          <p:nvPr/>
        </p:nvSpPr>
        <p:spPr>
          <a:xfrm>
            <a:off x="963167" y="5148071"/>
            <a:ext cx="329565" cy="22860"/>
          </a:xfrm>
          <a:custGeom>
            <a:avLst/>
            <a:gdLst/>
            <a:ahLst/>
            <a:cxnLst/>
            <a:rect l="l" t="t" r="r" b="b"/>
            <a:pathLst>
              <a:path w="329565" h="22860">
                <a:moveTo>
                  <a:pt x="0" y="22860"/>
                </a:moveTo>
                <a:lnTo>
                  <a:pt x="329184" y="22860"/>
                </a:lnTo>
                <a:lnTo>
                  <a:pt x="329184" y="0"/>
                </a:lnTo>
                <a:lnTo>
                  <a:pt x="0" y="0"/>
                </a:lnTo>
                <a:lnTo>
                  <a:pt x="0" y="22860"/>
                </a:lnTo>
                <a:close/>
              </a:path>
            </a:pathLst>
          </a:custGeom>
          <a:solidFill>
            <a:srgbClr val="BEBEBE"/>
          </a:solidFill>
        </p:spPr>
        <p:txBody>
          <a:bodyPr wrap="square" lIns="0" tIns="0" rIns="0" bIns="0" rtlCol="0"/>
          <a:lstStyle/>
          <a:p>
            <a:endParaRPr/>
          </a:p>
        </p:txBody>
      </p:sp>
      <p:sp>
        <p:nvSpPr>
          <p:cNvPr id="75" name="object 75"/>
          <p:cNvSpPr/>
          <p:nvPr/>
        </p:nvSpPr>
        <p:spPr>
          <a:xfrm>
            <a:off x="1449324" y="4949952"/>
            <a:ext cx="320040" cy="26034"/>
          </a:xfrm>
          <a:custGeom>
            <a:avLst/>
            <a:gdLst/>
            <a:ahLst/>
            <a:cxnLst/>
            <a:rect l="l" t="t" r="r" b="b"/>
            <a:pathLst>
              <a:path w="320039" h="26035">
                <a:moveTo>
                  <a:pt x="0" y="0"/>
                </a:moveTo>
                <a:lnTo>
                  <a:pt x="320039" y="0"/>
                </a:lnTo>
                <a:lnTo>
                  <a:pt x="320039" y="25908"/>
                </a:lnTo>
                <a:lnTo>
                  <a:pt x="0" y="25908"/>
                </a:lnTo>
                <a:lnTo>
                  <a:pt x="0" y="0"/>
                </a:lnTo>
                <a:close/>
              </a:path>
            </a:pathLst>
          </a:custGeom>
          <a:ln w="9143">
            <a:solidFill>
              <a:srgbClr val="BEBEBE"/>
            </a:solidFill>
          </a:ln>
        </p:spPr>
        <p:txBody>
          <a:bodyPr wrap="square" lIns="0" tIns="0" rIns="0" bIns="0" rtlCol="0"/>
          <a:lstStyle/>
          <a:p>
            <a:endParaRPr/>
          </a:p>
        </p:txBody>
      </p:sp>
      <p:sp>
        <p:nvSpPr>
          <p:cNvPr id="76" name="object 76"/>
          <p:cNvSpPr/>
          <p:nvPr/>
        </p:nvSpPr>
        <p:spPr>
          <a:xfrm>
            <a:off x="1929383" y="4760976"/>
            <a:ext cx="320040" cy="40005"/>
          </a:xfrm>
          <a:custGeom>
            <a:avLst/>
            <a:gdLst/>
            <a:ahLst/>
            <a:cxnLst/>
            <a:rect l="l" t="t" r="r" b="b"/>
            <a:pathLst>
              <a:path w="320039" h="40004">
                <a:moveTo>
                  <a:pt x="0" y="0"/>
                </a:moveTo>
                <a:lnTo>
                  <a:pt x="320040" y="0"/>
                </a:lnTo>
                <a:lnTo>
                  <a:pt x="320040" y="39624"/>
                </a:lnTo>
                <a:lnTo>
                  <a:pt x="0" y="39624"/>
                </a:lnTo>
                <a:lnTo>
                  <a:pt x="0" y="0"/>
                </a:lnTo>
                <a:close/>
              </a:path>
            </a:pathLst>
          </a:custGeom>
          <a:ln w="9143">
            <a:solidFill>
              <a:srgbClr val="BEBEBE"/>
            </a:solidFill>
          </a:ln>
        </p:spPr>
        <p:txBody>
          <a:bodyPr wrap="square" lIns="0" tIns="0" rIns="0" bIns="0" rtlCol="0"/>
          <a:lstStyle/>
          <a:p>
            <a:endParaRPr/>
          </a:p>
        </p:txBody>
      </p:sp>
      <p:sp>
        <p:nvSpPr>
          <p:cNvPr id="77" name="object 77"/>
          <p:cNvSpPr/>
          <p:nvPr/>
        </p:nvSpPr>
        <p:spPr>
          <a:xfrm>
            <a:off x="2409444" y="4511040"/>
            <a:ext cx="320040" cy="48895"/>
          </a:xfrm>
          <a:custGeom>
            <a:avLst/>
            <a:gdLst/>
            <a:ahLst/>
            <a:cxnLst/>
            <a:rect l="l" t="t" r="r" b="b"/>
            <a:pathLst>
              <a:path w="320039" h="48895">
                <a:moveTo>
                  <a:pt x="0" y="0"/>
                </a:moveTo>
                <a:lnTo>
                  <a:pt x="320039" y="0"/>
                </a:lnTo>
                <a:lnTo>
                  <a:pt x="320039" y="48768"/>
                </a:lnTo>
                <a:lnTo>
                  <a:pt x="0" y="48768"/>
                </a:lnTo>
                <a:lnTo>
                  <a:pt x="0" y="0"/>
                </a:lnTo>
                <a:close/>
              </a:path>
            </a:pathLst>
          </a:custGeom>
          <a:ln w="9143">
            <a:solidFill>
              <a:srgbClr val="BEBEBE"/>
            </a:solidFill>
          </a:ln>
        </p:spPr>
        <p:txBody>
          <a:bodyPr wrap="square" lIns="0" tIns="0" rIns="0" bIns="0" rtlCol="0"/>
          <a:lstStyle/>
          <a:p>
            <a:endParaRPr/>
          </a:p>
        </p:txBody>
      </p:sp>
      <p:sp>
        <p:nvSpPr>
          <p:cNvPr id="78" name="object 78"/>
          <p:cNvSpPr/>
          <p:nvPr/>
        </p:nvSpPr>
        <p:spPr>
          <a:xfrm>
            <a:off x="2889504" y="4117847"/>
            <a:ext cx="320040" cy="68580"/>
          </a:xfrm>
          <a:custGeom>
            <a:avLst/>
            <a:gdLst/>
            <a:ahLst/>
            <a:cxnLst/>
            <a:rect l="l" t="t" r="r" b="b"/>
            <a:pathLst>
              <a:path w="320039" h="68579">
                <a:moveTo>
                  <a:pt x="0" y="0"/>
                </a:moveTo>
                <a:lnTo>
                  <a:pt x="320039" y="0"/>
                </a:lnTo>
                <a:lnTo>
                  <a:pt x="320039" y="68579"/>
                </a:lnTo>
                <a:lnTo>
                  <a:pt x="0" y="68579"/>
                </a:lnTo>
                <a:lnTo>
                  <a:pt x="0" y="0"/>
                </a:lnTo>
                <a:close/>
              </a:path>
            </a:pathLst>
          </a:custGeom>
          <a:ln w="9144">
            <a:solidFill>
              <a:srgbClr val="BEBEBE"/>
            </a:solidFill>
          </a:ln>
        </p:spPr>
        <p:txBody>
          <a:bodyPr wrap="square" lIns="0" tIns="0" rIns="0" bIns="0" rtlCol="0"/>
          <a:lstStyle/>
          <a:p>
            <a:endParaRPr/>
          </a:p>
        </p:txBody>
      </p:sp>
      <p:sp>
        <p:nvSpPr>
          <p:cNvPr id="79" name="object 79"/>
          <p:cNvSpPr/>
          <p:nvPr/>
        </p:nvSpPr>
        <p:spPr>
          <a:xfrm>
            <a:off x="3369564" y="3819144"/>
            <a:ext cx="320040" cy="88900"/>
          </a:xfrm>
          <a:custGeom>
            <a:avLst/>
            <a:gdLst/>
            <a:ahLst/>
            <a:cxnLst/>
            <a:rect l="l" t="t" r="r" b="b"/>
            <a:pathLst>
              <a:path w="320039" h="88900">
                <a:moveTo>
                  <a:pt x="0" y="0"/>
                </a:moveTo>
                <a:lnTo>
                  <a:pt x="320039" y="0"/>
                </a:lnTo>
                <a:lnTo>
                  <a:pt x="320039" y="88391"/>
                </a:lnTo>
                <a:lnTo>
                  <a:pt x="0" y="88391"/>
                </a:lnTo>
                <a:lnTo>
                  <a:pt x="0" y="0"/>
                </a:lnTo>
                <a:close/>
              </a:path>
            </a:pathLst>
          </a:custGeom>
          <a:ln w="9144">
            <a:solidFill>
              <a:srgbClr val="BEBEBE"/>
            </a:solidFill>
          </a:ln>
        </p:spPr>
        <p:txBody>
          <a:bodyPr wrap="square" lIns="0" tIns="0" rIns="0" bIns="0" rtlCol="0"/>
          <a:lstStyle/>
          <a:p>
            <a:endParaRPr/>
          </a:p>
        </p:txBody>
      </p:sp>
      <p:sp>
        <p:nvSpPr>
          <p:cNvPr id="80" name="object 80"/>
          <p:cNvSpPr/>
          <p:nvPr/>
        </p:nvSpPr>
        <p:spPr>
          <a:xfrm>
            <a:off x="3849623" y="3528059"/>
            <a:ext cx="320040" cy="125095"/>
          </a:xfrm>
          <a:custGeom>
            <a:avLst/>
            <a:gdLst/>
            <a:ahLst/>
            <a:cxnLst/>
            <a:rect l="l" t="t" r="r" b="b"/>
            <a:pathLst>
              <a:path w="320039" h="125095">
                <a:moveTo>
                  <a:pt x="0" y="0"/>
                </a:moveTo>
                <a:lnTo>
                  <a:pt x="320039" y="0"/>
                </a:lnTo>
                <a:lnTo>
                  <a:pt x="320039" y="124967"/>
                </a:lnTo>
                <a:lnTo>
                  <a:pt x="0" y="124967"/>
                </a:lnTo>
                <a:lnTo>
                  <a:pt x="0" y="0"/>
                </a:lnTo>
                <a:close/>
              </a:path>
            </a:pathLst>
          </a:custGeom>
          <a:ln w="9143">
            <a:solidFill>
              <a:srgbClr val="BEBEBE"/>
            </a:solidFill>
          </a:ln>
        </p:spPr>
        <p:txBody>
          <a:bodyPr wrap="square" lIns="0" tIns="0" rIns="0" bIns="0" rtlCol="0"/>
          <a:lstStyle/>
          <a:p>
            <a:endParaRPr/>
          </a:p>
        </p:txBody>
      </p:sp>
      <p:sp>
        <p:nvSpPr>
          <p:cNvPr id="81" name="object 81"/>
          <p:cNvSpPr/>
          <p:nvPr/>
        </p:nvSpPr>
        <p:spPr>
          <a:xfrm>
            <a:off x="4329684" y="3273552"/>
            <a:ext cx="321945" cy="175260"/>
          </a:xfrm>
          <a:custGeom>
            <a:avLst/>
            <a:gdLst/>
            <a:ahLst/>
            <a:cxnLst/>
            <a:rect l="l" t="t" r="r" b="b"/>
            <a:pathLst>
              <a:path w="321945" h="175260">
                <a:moveTo>
                  <a:pt x="0" y="0"/>
                </a:moveTo>
                <a:lnTo>
                  <a:pt x="321563" y="0"/>
                </a:lnTo>
                <a:lnTo>
                  <a:pt x="321563" y="175260"/>
                </a:lnTo>
                <a:lnTo>
                  <a:pt x="0" y="175260"/>
                </a:lnTo>
                <a:lnTo>
                  <a:pt x="0" y="0"/>
                </a:lnTo>
                <a:close/>
              </a:path>
            </a:pathLst>
          </a:custGeom>
          <a:ln w="9144">
            <a:solidFill>
              <a:srgbClr val="BEBEBE"/>
            </a:solidFill>
          </a:ln>
        </p:spPr>
        <p:txBody>
          <a:bodyPr wrap="square" lIns="0" tIns="0" rIns="0" bIns="0" rtlCol="0"/>
          <a:lstStyle/>
          <a:p>
            <a:endParaRPr/>
          </a:p>
        </p:txBody>
      </p:sp>
      <p:sp>
        <p:nvSpPr>
          <p:cNvPr id="82" name="object 82"/>
          <p:cNvSpPr/>
          <p:nvPr/>
        </p:nvSpPr>
        <p:spPr>
          <a:xfrm>
            <a:off x="967739" y="4985003"/>
            <a:ext cx="320040" cy="167640"/>
          </a:xfrm>
          <a:custGeom>
            <a:avLst/>
            <a:gdLst/>
            <a:ahLst/>
            <a:cxnLst/>
            <a:rect l="l" t="t" r="r" b="b"/>
            <a:pathLst>
              <a:path w="320040" h="167639">
                <a:moveTo>
                  <a:pt x="320040" y="0"/>
                </a:moveTo>
                <a:lnTo>
                  <a:pt x="0" y="0"/>
                </a:lnTo>
                <a:lnTo>
                  <a:pt x="0" y="167640"/>
                </a:lnTo>
                <a:lnTo>
                  <a:pt x="320040" y="167640"/>
                </a:lnTo>
                <a:lnTo>
                  <a:pt x="320040" y="0"/>
                </a:lnTo>
                <a:close/>
              </a:path>
            </a:pathLst>
          </a:custGeom>
          <a:solidFill>
            <a:srgbClr val="BEBEBE"/>
          </a:solidFill>
        </p:spPr>
        <p:txBody>
          <a:bodyPr wrap="square" lIns="0" tIns="0" rIns="0" bIns="0" rtlCol="0"/>
          <a:lstStyle/>
          <a:p>
            <a:endParaRPr/>
          </a:p>
        </p:txBody>
      </p:sp>
      <p:sp>
        <p:nvSpPr>
          <p:cNvPr id="83" name="object 83"/>
          <p:cNvSpPr/>
          <p:nvPr/>
        </p:nvSpPr>
        <p:spPr>
          <a:xfrm>
            <a:off x="1449324" y="4678679"/>
            <a:ext cx="320040" cy="271780"/>
          </a:xfrm>
          <a:custGeom>
            <a:avLst/>
            <a:gdLst/>
            <a:ahLst/>
            <a:cxnLst/>
            <a:rect l="l" t="t" r="r" b="b"/>
            <a:pathLst>
              <a:path w="320039" h="271779">
                <a:moveTo>
                  <a:pt x="320039" y="0"/>
                </a:moveTo>
                <a:lnTo>
                  <a:pt x="0" y="0"/>
                </a:lnTo>
                <a:lnTo>
                  <a:pt x="0" y="271272"/>
                </a:lnTo>
                <a:lnTo>
                  <a:pt x="320039" y="271272"/>
                </a:lnTo>
                <a:lnTo>
                  <a:pt x="320039" y="0"/>
                </a:lnTo>
                <a:close/>
              </a:path>
            </a:pathLst>
          </a:custGeom>
          <a:solidFill>
            <a:srgbClr val="BEBEBE"/>
          </a:solidFill>
        </p:spPr>
        <p:txBody>
          <a:bodyPr wrap="square" lIns="0" tIns="0" rIns="0" bIns="0" rtlCol="0"/>
          <a:lstStyle/>
          <a:p>
            <a:endParaRPr/>
          </a:p>
        </p:txBody>
      </p:sp>
      <p:sp>
        <p:nvSpPr>
          <p:cNvPr id="84" name="object 84"/>
          <p:cNvSpPr/>
          <p:nvPr/>
        </p:nvSpPr>
        <p:spPr>
          <a:xfrm>
            <a:off x="1929383" y="4415028"/>
            <a:ext cx="320040" cy="346075"/>
          </a:xfrm>
          <a:custGeom>
            <a:avLst/>
            <a:gdLst/>
            <a:ahLst/>
            <a:cxnLst/>
            <a:rect l="l" t="t" r="r" b="b"/>
            <a:pathLst>
              <a:path w="320039" h="346075">
                <a:moveTo>
                  <a:pt x="320040" y="0"/>
                </a:moveTo>
                <a:lnTo>
                  <a:pt x="0" y="0"/>
                </a:lnTo>
                <a:lnTo>
                  <a:pt x="0" y="345948"/>
                </a:lnTo>
                <a:lnTo>
                  <a:pt x="320040" y="345948"/>
                </a:lnTo>
                <a:lnTo>
                  <a:pt x="320040" y="0"/>
                </a:lnTo>
                <a:close/>
              </a:path>
            </a:pathLst>
          </a:custGeom>
          <a:solidFill>
            <a:srgbClr val="BEBEBE"/>
          </a:solidFill>
        </p:spPr>
        <p:txBody>
          <a:bodyPr wrap="square" lIns="0" tIns="0" rIns="0" bIns="0" rtlCol="0"/>
          <a:lstStyle/>
          <a:p>
            <a:endParaRPr/>
          </a:p>
        </p:txBody>
      </p:sp>
      <p:sp>
        <p:nvSpPr>
          <p:cNvPr id="85" name="object 85"/>
          <p:cNvSpPr/>
          <p:nvPr/>
        </p:nvSpPr>
        <p:spPr>
          <a:xfrm>
            <a:off x="2409444" y="4194047"/>
            <a:ext cx="320040" cy="317500"/>
          </a:xfrm>
          <a:custGeom>
            <a:avLst/>
            <a:gdLst/>
            <a:ahLst/>
            <a:cxnLst/>
            <a:rect l="l" t="t" r="r" b="b"/>
            <a:pathLst>
              <a:path w="320039" h="317500">
                <a:moveTo>
                  <a:pt x="320039" y="0"/>
                </a:moveTo>
                <a:lnTo>
                  <a:pt x="0" y="0"/>
                </a:lnTo>
                <a:lnTo>
                  <a:pt x="0" y="316991"/>
                </a:lnTo>
                <a:lnTo>
                  <a:pt x="320039" y="316991"/>
                </a:lnTo>
                <a:lnTo>
                  <a:pt x="320039" y="0"/>
                </a:lnTo>
                <a:close/>
              </a:path>
            </a:pathLst>
          </a:custGeom>
          <a:solidFill>
            <a:srgbClr val="BEBEBE"/>
          </a:solidFill>
        </p:spPr>
        <p:txBody>
          <a:bodyPr wrap="square" lIns="0" tIns="0" rIns="0" bIns="0" rtlCol="0"/>
          <a:lstStyle/>
          <a:p>
            <a:endParaRPr/>
          </a:p>
        </p:txBody>
      </p:sp>
      <p:sp>
        <p:nvSpPr>
          <p:cNvPr id="86" name="object 86"/>
          <p:cNvSpPr/>
          <p:nvPr/>
        </p:nvSpPr>
        <p:spPr>
          <a:xfrm>
            <a:off x="2889504" y="3703320"/>
            <a:ext cx="320040" cy="414655"/>
          </a:xfrm>
          <a:custGeom>
            <a:avLst/>
            <a:gdLst/>
            <a:ahLst/>
            <a:cxnLst/>
            <a:rect l="l" t="t" r="r" b="b"/>
            <a:pathLst>
              <a:path w="320039" h="414654">
                <a:moveTo>
                  <a:pt x="320039" y="0"/>
                </a:moveTo>
                <a:lnTo>
                  <a:pt x="0" y="0"/>
                </a:lnTo>
                <a:lnTo>
                  <a:pt x="0" y="414527"/>
                </a:lnTo>
                <a:lnTo>
                  <a:pt x="320039" y="414527"/>
                </a:lnTo>
                <a:lnTo>
                  <a:pt x="320039" y="0"/>
                </a:lnTo>
                <a:close/>
              </a:path>
            </a:pathLst>
          </a:custGeom>
          <a:solidFill>
            <a:srgbClr val="BEBEBE"/>
          </a:solidFill>
        </p:spPr>
        <p:txBody>
          <a:bodyPr wrap="square" lIns="0" tIns="0" rIns="0" bIns="0" rtlCol="0"/>
          <a:lstStyle/>
          <a:p>
            <a:endParaRPr/>
          </a:p>
        </p:txBody>
      </p:sp>
      <p:sp>
        <p:nvSpPr>
          <p:cNvPr id="87" name="object 87"/>
          <p:cNvSpPr/>
          <p:nvPr/>
        </p:nvSpPr>
        <p:spPr>
          <a:xfrm>
            <a:off x="3369564" y="3334511"/>
            <a:ext cx="320040" cy="485140"/>
          </a:xfrm>
          <a:custGeom>
            <a:avLst/>
            <a:gdLst/>
            <a:ahLst/>
            <a:cxnLst/>
            <a:rect l="l" t="t" r="r" b="b"/>
            <a:pathLst>
              <a:path w="320039" h="485139">
                <a:moveTo>
                  <a:pt x="320039" y="0"/>
                </a:moveTo>
                <a:lnTo>
                  <a:pt x="0" y="0"/>
                </a:lnTo>
                <a:lnTo>
                  <a:pt x="0" y="484631"/>
                </a:lnTo>
                <a:lnTo>
                  <a:pt x="320039" y="484631"/>
                </a:lnTo>
                <a:lnTo>
                  <a:pt x="320039" y="0"/>
                </a:lnTo>
                <a:close/>
              </a:path>
            </a:pathLst>
          </a:custGeom>
          <a:solidFill>
            <a:srgbClr val="BEBEBE"/>
          </a:solidFill>
        </p:spPr>
        <p:txBody>
          <a:bodyPr wrap="square" lIns="0" tIns="0" rIns="0" bIns="0" rtlCol="0"/>
          <a:lstStyle/>
          <a:p>
            <a:endParaRPr/>
          </a:p>
        </p:txBody>
      </p:sp>
      <p:sp>
        <p:nvSpPr>
          <p:cNvPr id="88" name="object 88"/>
          <p:cNvSpPr/>
          <p:nvPr/>
        </p:nvSpPr>
        <p:spPr>
          <a:xfrm>
            <a:off x="3849623" y="2971800"/>
            <a:ext cx="320040" cy="556260"/>
          </a:xfrm>
          <a:custGeom>
            <a:avLst/>
            <a:gdLst/>
            <a:ahLst/>
            <a:cxnLst/>
            <a:rect l="l" t="t" r="r" b="b"/>
            <a:pathLst>
              <a:path w="320039" h="556260">
                <a:moveTo>
                  <a:pt x="320039" y="0"/>
                </a:moveTo>
                <a:lnTo>
                  <a:pt x="0" y="0"/>
                </a:lnTo>
                <a:lnTo>
                  <a:pt x="0" y="556260"/>
                </a:lnTo>
                <a:lnTo>
                  <a:pt x="320039" y="556260"/>
                </a:lnTo>
                <a:lnTo>
                  <a:pt x="320039" y="0"/>
                </a:lnTo>
                <a:close/>
              </a:path>
            </a:pathLst>
          </a:custGeom>
          <a:solidFill>
            <a:srgbClr val="BEBEBE"/>
          </a:solidFill>
        </p:spPr>
        <p:txBody>
          <a:bodyPr wrap="square" lIns="0" tIns="0" rIns="0" bIns="0" rtlCol="0"/>
          <a:lstStyle/>
          <a:p>
            <a:endParaRPr/>
          </a:p>
        </p:txBody>
      </p:sp>
      <p:sp>
        <p:nvSpPr>
          <p:cNvPr id="89" name="object 89"/>
          <p:cNvSpPr/>
          <p:nvPr/>
        </p:nvSpPr>
        <p:spPr>
          <a:xfrm>
            <a:off x="4329684" y="2657855"/>
            <a:ext cx="321945" cy="615950"/>
          </a:xfrm>
          <a:custGeom>
            <a:avLst/>
            <a:gdLst/>
            <a:ahLst/>
            <a:cxnLst/>
            <a:rect l="l" t="t" r="r" b="b"/>
            <a:pathLst>
              <a:path w="321945" h="615950">
                <a:moveTo>
                  <a:pt x="321563" y="0"/>
                </a:moveTo>
                <a:lnTo>
                  <a:pt x="0" y="0"/>
                </a:lnTo>
                <a:lnTo>
                  <a:pt x="0" y="615696"/>
                </a:lnTo>
                <a:lnTo>
                  <a:pt x="321563" y="615696"/>
                </a:lnTo>
                <a:lnTo>
                  <a:pt x="321563" y="0"/>
                </a:lnTo>
                <a:close/>
              </a:path>
            </a:pathLst>
          </a:custGeom>
          <a:solidFill>
            <a:srgbClr val="BEBEBE"/>
          </a:solidFill>
        </p:spPr>
        <p:txBody>
          <a:bodyPr wrap="square" lIns="0" tIns="0" rIns="0" bIns="0" rtlCol="0"/>
          <a:lstStyle/>
          <a:p>
            <a:endParaRPr/>
          </a:p>
        </p:txBody>
      </p:sp>
      <p:sp>
        <p:nvSpPr>
          <p:cNvPr id="90" name="object 90"/>
          <p:cNvSpPr/>
          <p:nvPr/>
        </p:nvSpPr>
        <p:spPr>
          <a:xfrm>
            <a:off x="967739" y="4985003"/>
            <a:ext cx="320040" cy="167640"/>
          </a:xfrm>
          <a:custGeom>
            <a:avLst/>
            <a:gdLst/>
            <a:ahLst/>
            <a:cxnLst/>
            <a:rect l="l" t="t" r="r" b="b"/>
            <a:pathLst>
              <a:path w="320040" h="167639">
                <a:moveTo>
                  <a:pt x="0" y="0"/>
                </a:moveTo>
                <a:lnTo>
                  <a:pt x="320040" y="0"/>
                </a:lnTo>
                <a:lnTo>
                  <a:pt x="320040" y="167640"/>
                </a:lnTo>
                <a:lnTo>
                  <a:pt x="0" y="167640"/>
                </a:lnTo>
                <a:lnTo>
                  <a:pt x="0" y="0"/>
                </a:lnTo>
                <a:close/>
              </a:path>
            </a:pathLst>
          </a:custGeom>
          <a:ln w="9144">
            <a:solidFill>
              <a:srgbClr val="BEBEBE"/>
            </a:solidFill>
          </a:ln>
        </p:spPr>
        <p:txBody>
          <a:bodyPr wrap="square" lIns="0" tIns="0" rIns="0" bIns="0" rtlCol="0"/>
          <a:lstStyle/>
          <a:p>
            <a:endParaRPr/>
          </a:p>
        </p:txBody>
      </p:sp>
      <p:sp>
        <p:nvSpPr>
          <p:cNvPr id="91" name="object 91"/>
          <p:cNvSpPr/>
          <p:nvPr/>
        </p:nvSpPr>
        <p:spPr>
          <a:xfrm>
            <a:off x="1449324" y="4678679"/>
            <a:ext cx="320040" cy="271780"/>
          </a:xfrm>
          <a:custGeom>
            <a:avLst/>
            <a:gdLst/>
            <a:ahLst/>
            <a:cxnLst/>
            <a:rect l="l" t="t" r="r" b="b"/>
            <a:pathLst>
              <a:path w="320039" h="271779">
                <a:moveTo>
                  <a:pt x="0" y="0"/>
                </a:moveTo>
                <a:lnTo>
                  <a:pt x="320039" y="0"/>
                </a:lnTo>
                <a:lnTo>
                  <a:pt x="320039" y="271272"/>
                </a:lnTo>
                <a:lnTo>
                  <a:pt x="0" y="271272"/>
                </a:lnTo>
                <a:lnTo>
                  <a:pt x="0" y="0"/>
                </a:lnTo>
                <a:close/>
              </a:path>
            </a:pathLst>
          </a:custGeom>
          <a:ln w="9144">
            <a:solidFill>
              <a:srgbClr val="BEBEBE"/>
            </a:solidFill>
          </a:ln>
        </p:spPr>
        <p:txBody>
          <a:bodyPr wrap="square" lIns="0" tIns="0" rIns="0" bIns="0" rtlCol="0"/>
          <a:lstStyle/>
          <a:p>
            <a:endParaRPr/>
          </a:p>
        </p:txBody>
      </p:sp>
      <p:sp>
        <p:nvSpPr>
          <p:cNvPr id="92" name="object 92"/>
          <p:cNvSpPr/>
          <p:nvPr/>
        </p:nvSpPr>
        <p:spPr>
          <a:xfrm>
            <a:off x="1929383" y="4415028"/>
            <a:ext cx="320040" cy="346075"/>
          </a:xfrm>
          <a:custGeom>
            <a:avLst/>
            <a:gdLst/>
            <a:ahLst/>
            <a:cxnLst/>
            <a:rect l="l" t="t" r="r" b="b"/>
            <a:pathLst>
              <a:path w="320039" h="346075">
                <a:moveTo>
                  <a:pt x="0" y="0"/>
                </a:moveTo>
                <a:lnTo>
                  <a:pt x="320040" y="0"/>
                </a:lnTo>
                <a:lnTo>
                  <a:pt x="320040" y="345948"/>
                </a:lnTo>
                <a:lnTo>
                  <a:pt x="0" y="345948"/>
                </a:lnTo>
                <a:lnTo>
                  <a:pt x="0" y="0"/>
                </a:lnTo>
                <a:close/>
              </a:path>
            </a:pathLst>
          </a:custGeom>
          <a:ln w="9143">
            <a:solidFill>
              <a:srgbClr val="BEBEBE"/>
            </a:solidFill>
          </a:ln>
        </p:spPr>
        <p:txBody>
          <a:bodyPr wrap="square" lIns="0" tIns="0" rIns="0" bIns="0" rtlCol="0"/>
          <a:lstStyle/>
          <a:p>
            <a:endParaRPr/>
          </a:p>
        </p:txBody>
      </p:sp>
      <p:sp>
        <p:nvSpPr>
          <p:cNvPr id="93" name="object 93"/>
          <p:cNvSpPr/>
          <p:nvPr/>
        </p:nvSpPr>
        <p:spPr>
          <a:xfrm>
            <a:off x="2409444" y="4194047"/>
            <a:ext cx="320040" cy="317500"/>
          </a:xfrm>
          <a:custGeom>
            <a:avLst/>
            <a:gdLst/>
            <a:ahLst/>
            <a:cxnLst/>
            <a:rect l="l" t="t" r="r" b="b"/>
            <a:pathLst>
              <a:path w="320039" h="317500">
                <a:moveTo>
                  <a:pt x="0" y="0"/>
                </a:moveTo>
                <a:lnTo>
                  <a:pt x="320039" y="0"/>
                </a:lnTo>
                <a:lnTo>
                  <a:pt x="320039" y="316991"/>
                </a:lnTo>
                <a:lnTo>
                  <a:pt x="0" y="316991"/>
                </a:lnTo>
                <a:lnTo>
                  <a:pt x="0" y="0"/>
                </a:lnTo>
                <a:close/>
              </a:path>
            </a:pathLst>
          </a:custGeom>
          <a:ln w="9144">
            <a:solidFill>
              <a:srgbClr val="BEBEBE"/>
            </a:solidFill>
          </a:ln>
        </p:spPr>
        <p:txBody>
          <a:bodyPr wrap="square" lIns="0" tIns="0" rIns="0" bIns="0" rtlCol="0"/>
          <a:lstStyle/>
          <a:p>
            <a:endParaRPr/>
          </a:p>
        </p:txBody>
      </p:sp>
      <p:sp>
        <p:nvSpPr>
          <p:cNvPr id="94" name="object 94"/>
          <p:cNvSpPr/>
          <p:nvPr/>
        </p:nvSpPr>
        <p:spPr>
          <a:xfrm>
            <a:off x="2889504" y="3703320"/>
            <a:ext cx="320040" cy="414655"/>
          </a:xfrm>
          <a:custGeom>
            <a:avLst/>
            <a:gdLst/>
            <a:ahLst/>
            <a:cxnLst/>
            <a:rect l="l" t="t" r="r" b="b"/>
            <a:pathLst>
              <a:path w="320039" h="414654">
                <a:moveTo>
                  <a:pt x="0" y="0"/>
                </a:moveTo>
                <a:lnTo>
                  <a:pt x="320039" y="0"/>
                </a:lnTo>
                <a:lnTo>
                  <a:pt x="320039" y="414527"/>
                </a:lnTo>
                <a:lnTo>
                  <a:pt x="0" y="414527"/>
                </a:lnTo>
                <a:lnTo>
                  <a:pt x="0" y="0"/>
                </a:lnTo>
                <a:close/>
              </a:path>
            </a:pathLst>
          </a:custGeom>
          <a:ln w="9143">
            <a:solidFill>
              <a:srgbClr val="BEBEBE"/>
            </a:solidFill>
          </a:ln>
        </p:spPr>
        <p:txBody>
          <a:bodyPr wrap="square" lIns="0" tIns="0" rIns="0" bIns="0" rtlCol="0"/>
          <a:lstStyle/>
          <a:p>
            <a:endParaRPr/>
          </a:p>
        </p:txBody>
      </p:sp>
      <p:sp>
        <p:nvSpPr>
          <p:cNvPr id="95" name="object 95"/>
          <p:cNvSpPr/>
          <p:nvPr/>
        </p:nvSpPr>
        <p:spPr>
          <a:xfrm>
            <a:off x="3369564" y="3334511"/>
            <a:ext cx="320040" cy="485140"/>
          </a:xfrm>
          <a:custGeom>
            <a:avLst/>
            <a:gdLst/>
            <a:ahLst/>
            <a:cxnLst/>
            <a:rect l="l" t="t" r="r" b="b"/>
            <a:pathLst>
              <a:path w="320039" h="485139">
                <a:moveTo>
                  <a:pt x="0" y="0"/>
                </a:moveTo>
                <a:lnTo>
                  <a:pt x="320039" y="0"/>
                </a:lnTo>
                <a:lnTo>
                  <a:pt x="320039" y="484631"/>
                </a:lnTo>
                <a:lnTo>
                  <a:pt x="0" y="484631"/>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3849623" y="2971800"/>
            <a:ext cx="320040" cy="556260"/>
          </a:xfrm>
          <a:custGeom>
            <a:avLst/>
            <a:gdLst/>
            <a:ahLst/>
            <a:cxnLst/>
            <a:rect l="l" t="t" r="r" b="b"/>
            <a:pathLst>
              <a:path w="320039" h="556260">
                <a:moveTo>
                  <a:pt x="0" y="0"/>
                </a:moveTo>
                <a:lnTo>
                  <a:pt x="320039" y="0"/>
                </a:lnTo>
                <a:lnTo>
                  <a:pt x="320039" y="556260"/>
                </a:lnTo>
                <a:lnTo>
                  <a:pt x="0" y="556260"/>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4329684" y="2657855"/>
            <a:ext cx="321945" cy="615950"/>
          </a:xfrm>
          <a:custGeom>
            <a:avLst/>
            <a:gdLst/>
            <a:ahLst/>
            <a:cxnLst/>
            <a:rect l="l" t="t" r="r" b="b"/>
            <a:pathLst>
              <a:path w="321945" h="615950">
                <a:moveTo>
                  <a:pt x="0" y="0"/>
                </a:moveTo>
                <a:lnTo>
                  <a:pt x="321563" y="0"/>
                </a:lnTo>
                <a:lnTo>
                  <a:pt x="321563" y="615696"/>
                </a:lnTo>
                <a:lnTo>
                  <a:pt x="0" y="615696"/>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888491" y="2321051"/>
            <a:ext cx="0" cy="3531235"/>
          </a:xfrm>
          <a:custGeom>
            <a:avLst/>
            <a:gdLst/>
            <a:ahLst/>
            <a:cxnLst/>
            <a:rect l="l" t="t" r="r" b="b"/>
            <a:pathLst>
              <a:path h="3531235">
                <a:moveTo>
                  <a:pt x="0" y="3531108"/>
                </a:moveTo>
                <a:lnTo>
                  <a:pt x="0" y="0"/>
                </a:lnTo>
              </a:path>
            </a:pathLst>
          </a:custGeom>
          <a:ln w="9144">
            <a:solidFill>
              <a:srgbClr val="666666"/>
            </a:solidFill>
          </a:ln>
        </p:spPr>
        <p:txBody>
          <a:bodyPr wrap="square" lIns="0" tIns="0" rIns="0" bIns="0" rtlCol="0"/>
          <a:lstStyle/>
          <a:p>
            <a:endParaRPr/>
          </a:p>
        </p:txBody>
      </p:sp>
      <p:sp>
        <p:nvSpPr>
          <p:cNvPr id="99" name="object 99"/>
          <p:cNvSpPr/>
          <p:nvPr/>
        </p:nvSpPr>
        <p:spPr>
          <a:xfrm>
            <a:off x="888491" y="5852159"/>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00" name="object 100"/>
          <p:cNvSpPr/>
          <p:nvPr/>
        </p:nvSpPr>
        <p:spPr>
          <a:xfrm>
            <a:off x="888491" y="4969764"/>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01" name="object 101"/>
          <p:cNvSpPr/>
          <p:nvPr/>
        </p:nvSpPr>
        <p:spPr>
          <a:xfrm>
            <a:off x="888491" y="4085844"/>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02" name="object 102"/>
          <p:cNvSpPr/>
          <p:nvPr/>
        </p:nvSpPr>
        <p:spPr>
          <a:xfrm>
            <a:off x="888491" y="3203448"/>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03" name="object 103"/>
          <p:cNvSpPr/>
          <p:nvPr/>
        </p:nvSpPr>
        <p:spPr>
          <a:xfrm>
            <a:off x="888491" y="2321051"/>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04" name="object 104"/>
          <p:cNvSpPr/>
          <p:nvPr/>
        </p:nvSpPr>
        <p:spPr>
          <a:xfrm>
            <a:off x="888491" y="5852159"/>
            <a:ext cx="3842385" cy="0"/>
          </a:xfrm>
          <a:custGeom>
            <a:avLst/>
            <a:gdLst/>
            <a:ahLst/>
            <a:cxnLst/>
            <a:rect l="l" t="t" r="r" b="b"/>
            <a:pathLst>
              <a:path w="3842385">
                <a:moveTo>
                  <a:pt x="0" y="0"/>
                </a:moveTo>
                <a:lnTo>
                  <a:pt x="3842004" y="0"/>
                </a:lnTo>
              </a:path>
            </a:pathLst>
          </a:custGeom>
          <a:ln w="9144">
            <a:solidFill>
              <a:srgbClr val="666666"/>
            </a:solidFill>
          </a:ln>
        </p:spPr>
        <p:txBody>
          <a:bodyPr wrap="square" lIns="0" tIns="0" rIns="0" bIns="0" rtlCol="0"/>
          <a:lstStyle/>
          <a:p>
            <a:endParaRPr/>
          </a:p>
        </p:txBody>
      </p:sp>
      <p:sp>
        <p:nvSpPr>
          <p:cNvPr id="105" name="object 105"/>
          <p:cNvSpPr txBox="1"/>
          <p:nvPr/>
        </p:nvSpPr>
        <p:spPr>
          <a:xfrm>
            <a:off x="611835" y="572891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06" name="object 106"/>
          <p:cNvSpPr txBox="1"/>
          <p:nvPr/>
        </p:nvSpPr>
        <p:spPr>
          <a:xfrm>
            <a:off x="611835" y="484593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107" name="object 107"/>
          <p:cNvSpPr txBox="1"/>
          <p:nvPr/>
        </p:nvSpPr>
        <p:spPr>
          <a:xfrm>
            <a:off x="513080" y="396290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08" name="object 108"/>
          <p:cNvSpPr txBox="1"/>
          <p:nvPr/>
        </p:nvSpPr>
        <p:spPr>
          <a:xfrm>
            <a:off x="513080" y="307987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109" name="object 109"/>
          <p:cNvSpPr txBox="1"/>
          <p:nvPr/>
        </p:nvSpPr>
        <p:spPr>
          <a:xfrm>
            <a:off x="513080" y="2196591"/>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10" name="object 110"/>
          <p:cNvSpPr txBox="1"/>
          <p:nvPr/>
        </p:nvSpPr>
        <p:spPr>
          <a:xfrm>
            <a:off x="918159" y="5960262"/>
            <a:ext cx="378460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a:t>
            </a:r>
            <a:r>
              <a:rPr sz="1400" b="0" spc="270" dirty="0">
                <a:latin typeface="Univers for BP Light"/>
                <a:cs typeface="Univers for BP Light"/>
              </a:rPr>
              <a:t> </a:t>
            </a:r>
            <a:r>
              <a:rPr sz="1400" b="0" spc="-5" dirty="0">
                <a:latin typeface="Univers for BP Light"/>
                <a:cs typeface="Univers for BP Light"/>
              </a:rPr>
              <a:t>1980</a:t>
            </a:r>
            <a:r>
              <a:rPr sz="1400" b="0" spc="270" dirty="0">
                <a:latin typeface="Univers for BP Light"/>
                <a:cs typeface="Univers for BP Light"/>
              </a:rPr>
              <a:t> </a:t>
            </a:r>
            <a:r>
              <a:rPr sz="1400" b="0" spc="-5" dirty="0">
                <a:latin typeface="Univers for BP Light"/>
                <a:cs typeface="Univers for BP Light"/>
              </a:rPr>
              <a:t>1990</a:t>
            </a:r>
            <a:r>
              <a:rPr sz="1400" b="0" spc="270" dirty="0">
                <a:latin typeface="Univers for BP Light"/>
                <a:cs typeface="Univers for BP Light"/>
              </a:rPr>
              <a:t> </a:t>
            </a:r>
            <a:r>
              <a:rPr sz="1400" b="0" spc="-5" dirty="0">
                <a:latin typeface="Univers for BP Light"/>
                <a:cs typeface="Univers for BP Light"/>
              </a:rPr>
              <a:t>2000</a:t>
            </a:r>
            <a:r>
              <a:rPr sz="1400" b="0" spc="270" dirty="0">
                <a:latin typeface="Univers for BP Light"/>
                <a:cs typeface="Univers for BP Light"/>
              </a:rPr>
              <a:t> </a:t>
            </a:r>
            <a:r>
              <a:rPr sz="1400" b="0" spc="-5" dirty="0">
                <a:latin typeface="Univers for BP Light"/>
                <a:cs typeface="Univers for BP Light"/>
              </a:rPr>
              <a:t>2010</a:t>
            </a:r>
            <a:r>
              <a:rPr sz="1400" b="0" spc="270" dirty="0">
                <a:latin typeface="Univers for BP Light"/>
                <a:cs typeface="Univers for BP Light"/>
              </a:rPr>
              <a:t> </a:t>
            </a:r>
            <a:r>
              <a:rPr sz="1400" b="0" spc="-5" dirty="0">
                <a:latin typeface="Univers for BP Light"/>
                <a:cs typeface="Univers for BP Light"/>
              </a:rPr>
              <a:t>2020</a:t>
            </a:r>
            <a:r>
              <a:rPr sz="1400" b="0" spc="270" dirty="0">
                <a:latin typeface="Univers for BP Light"/>
                <a:cs typeface="Univers for BP Light"/>
              </a:rPr>
              <a:t> </a:t>
            </a:r>
            <a:r>
              <a:rPr sz="1400" b="0" spc="-5" dirty="0">
                <a:latin typeface="Univers for BP Light"/>
                <a:cs typeface="Univers for BP Light"/>
              </a:rPr>
              <a:t>2030</a:t>
            </a:r>
            <a:r>
              <a:rPr sz="1400" b="0" spc="270" dirty="0">
                <a:latin typeface="Univers for BP Light"/>
                <a:cs typeface="Univers for BP Light"/>
              </a:rPr>
              <a:t> </a:t>
            </a:r>
            <a:r>
              <a:rPr sz="1400" b="0" spc="-5" dirty="0">
                <a:latin typeface="Univers for BP Light"/>
                <a:cs typeface="Univers for BP Light"/>
              </a:rPr>
              <a:t>2040</a:t>
            </a:r>
            <a:endParaRPr sz="1400">
              <a:latin typeface="Univers for BP Light"/>
              <a:cs typeface="Univers for BP Light"/>
            </a:endParaRPr>
          </a:p>
        </p:txBody>
      </p:sp>
      <p:sp>
        <p:nvSpPr>
          <p:cNvPr id="111" name="object 111"/>
          <p:cNvSpPr/>
          <p:nvPr/>
        </p:nvSpPr>
        <p:spPr>
          <a:xfrm>
            <a:off x="1114044" y="238353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BEBEBE"/>
          </a:solidFill>
        </p:spPr>
        <p:txBody>
          <a:bodyPr wrap="square" lIns="0" tIns="0" rIns="0" bIns="0" rtlCol="0"/>
          <a:lstStyle/>
          <a:p>
            <a:endParaRPr/>
          </a:p>
        </p:txBody>
      </p:sp>
      <p:sp>
        <p:nvSpPr>
          <p:cNvPr id="112" name="object 112"/>
          <p:cNvSpPr/>
          <p:nvPr/>
        </p:nvSpPr>
        <p:spPr>
          <a:xfrm>
            <a:off x="1114044" y="238353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13" name="object 113"/>
          <p:cNvSpPr/>
          <p:nvPr/>
        </p:nvSpPr>
        <p:spPr>
          <a:xfrm>
            <a:off x="1114044" y="2659379"/>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114" name="object 114"/>
          <p:cNvSpPr/>
          <p:nvPr/>
        </p:nvSpPr>
        <p:spPr>
          <a:xfrm>
            <a:off x="1114044" y="2659379"/>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1114044" y="2935223"/>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FFCC00"/>
          </a:solidFill>
        </p:spPr>
        <p:txBody>
          <a:bodyPr wrap="square" lIns="0" tIns="0" rIns="0" bIns="0" rtlCol="0"/>
          <a:lstStyle/>
          <a:p>
            <a:endParaRPr/>
          </a:p>
        </p:txBody>
      </p:sp>
      <p:sp>
        <p:nvSpPr>
          <p:cNvPr id="116" name="object 116"/>
          <p:cNvSpPr/>
          <p:nvPr/>
        </p:nvSpPr>
        <p:spPr>
          <a:xfrm>
            <a:off x="1114044" y="2935223"/>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1114044" y="3211067"/>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8ADEFF"/>
          </a:solidFill>
        </p:spPr>
        <p:txBody>
          <a:bodyPr wrap="square" lIns="0" tIns="0" rIns="0" bIns="0" rtlCol="0"/>
          <a:lstStyle/>
          <a:p>
            <a:endParaRPr/>
          </a:p>
        </p:txBody>
      </p:sp>
      <p:sp>
        <p:nvSpPr>
          <p:cNvPr id="118" name="object 118"/>
          <p:cNvSpPr/>
          <p:nvPr/>
        </p:nvSpPr>
        <p:spPr>
          <a:xfrm>
            <a:off x="1114044" y="3211067"/>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19" name="object 119"/>
          <p:cNvSpPr/>
          <p:nvPr/>
        </p:nvSpPr>
        <p:spPr>
          <a:xfrm>
            <a:off x="1114044" y="3486911"/>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3366FF"/>
          </a:solidFill>
        </p:spPr>
        <p:txBody>
          <a:bodyPr wrap="square" lIns="0" tIns="0" rIns="0" bIns="0" rtlCol="0"/>
          <a:lstStyle/>
          <a:p>
            <a:endParaRPr/>
          </a:p>
        </p:txBody>
      </p:sp>
      <p:sp>
        <p:nvSpPr>
          <p:cNvPr id="120" name="object 120"/>
          <p:cNvSpPr/>
          <p:nvPr/>
        </p:nvSpPr>
        <p:spPr>
          <a:xfrm>
            <a:off x="1114044" y="3486911"/>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21" name="object 121"/>
          <p:cNvSpPr txBox="1"/>
          <p:nvPr/>
        </p:nvSpPr>
        <p:spPr>
          <a:xfrm>
            <a:off x="1242161" y="2245370"/>
            <a:ext cx="915669" cy="1402080"/>
          </a:xfrm>
          <a:prstGeom prst="rect">
            <a:avLst/>
          </a:prstGeom>
        </p:spPr>
        <p:txBody>
          <a:bodyPr vert="horz" wrap="square" lIns="0" tIns="0" rIns="0" bIns="0" rtlCol="0">
            <a:spAutoFit/>
          </a:bodyPr>
          <a:lstStyle/>
          <a:p>
            <a:pPr marL="12700" marR="5080">
              <a:lnSpc>
                <a:spcPct val="129400"/>
              </a:lnSpc>
            </a:pPr>
            <a:r>
              <a:rPr sz="1400" dirty="0">
                <a:latin typeface="Univers for BP"/>
                <a:cs typeface="Univers for BP"/>
              </a:rPr>
              <a:t>Other  </a:t>
            </a:r>
            <a:r>
              <a:rPr sz="1400" spc="-5" dirty="0">
                <a:latin typeface="Univers for BP"/>
                <a:cs typeface="Univers for BP"/>
              </a:rPr>
              <a:t>Africa  </a:t>
            </a:r>
            <a:r>
              <a:rPr sz="1400" dirty="0">
                <a:latin typeface="Univers for BP"/>
                <a:cs typeface="Univers for BP"/>
              </a:rPr>
              <a:t>Other</a:t>
            </a:r>
            <a:r>
              <a:rPr sz="1400" spc="-90" dirty="0">
                <a:latin typeface="Univers for BP"/>
                <a:cs typeface="Univers for BP"/>
              </a:rPr>
              <a:t> </a:t>
            </a:r>
            <a:r>
              <a:rPr sz="1400" spc="-5" dirty="0">
                <a:latin typeface="Univers for BP"/>
                <a:cs typeface="Univers for BP"/>
              </a:rPr>
              <a:t>Asia  India  China</a:t>
            </a:r>
            <a:endParaRPr sz="1400">
              <a:latin typeface="Univers for BP"/>
              <a:cs typeface="Univers for BP"/>
            </a:endParaRPr>
          </a:p>
        </p:txBody>
      </p:sp>
      <p:sp>
        <p:nvSpPr>
          <p:cNvPr id="122" name="object 122"/>
          <p:cNvSpPr/>
          <p:nvPr/>
        </p:nvSpPr>
        <p:spPr>
          <a:xfrm>
            <a:off x="1114044" y="376275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009900"/>
          </a:solidFill>
        </p:spPr>
        <p:txBody>
          <a:bodyPr wrap="square" lIns="0" tIns="0" rIns="0" bIns="0" rtlCol="0"/>
          <a:lstStyle/>
          <a:p>
            <a:endParaRPr/>
          </a:p>
        </p:txBody>
      </p:sp>
      <p:sp>
        <p:nvSpPr>
          <p:cNvPr id="123" name="object 123"/>
          <p:cNvSpPr/>
          <p:nvPr/>
        </p:nvSpPr>
        <p:spPr>
          <a:xfrm>
            <a:off x="1114044" y="3762755"/>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24" name="object 124"/>
          <p:cNvSpPr txBox="1"/>
          <p:nvPr/>
        </p:nvSpPr>
        <p:spPr>
          <a:xfrm>
            <a:off x="1242161" y="3688333"/>
            <a:ext cx="52197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10" dirty="0">
                <a:latin typeface="Univers for BP"/>
                <a:cs typeface="Univers for BP"/>
              </a:rPr>
              <a:t>E</a:t>
            </a:r>
            <a:r>
              <a:rPr sz="1400" dirty="0">
                <a:latin typeface="Univers for BP"/>
                <a:cs typeface="Univers for BP"/>
              </a:rPr>
              <a:t>CD</a:t>
            </a:r>
            <a:endParaRPr sz="1400">
              <a:latin typeface="Univers for BP"/>
              <a:cs typeface="Univers for BP"/>
            </a:endParaRPr>
          </a:p>
        </p:txBody>
      </p:sp>
      <p:sp>
        <p:nvSpPr>
          <p:cNvPr id="125" name="object 125"/>
          <p:cNvSpPr txBox="1">
            <a:spLocks noGrp="1"/>
          </p:cNvSpPr>
          <p:nvPr>
            <p:ph type="title"/>
          </p:nvPr>
        </p:nvSpPr>
        <p:spPr>
          <a:xfrm>
            <a:off x="491439" y="556386"/>
            <a:ext cx="8276590" cy="361950"/>
          </a:xfrm>
          <a:prstGeom prst="rect">
            <a:avLst/>
          </a:prstGeom>
        </p:spPr>
        <p:txBody>
          <a:bodyPr vert="horz" wrap="square" lIns="0" tIns="0" rIns="0" bIns="0" rtlCol="0">
            <a:spAutoFit/>
          </a:bodyPr>
          <a:lstStyle/>
          <a:p>
            <a:pPr marL="12700">
              <a:lnSpc>
                <a:spcPct val="100000"/>
              </a:lnSpc>
            </a:pPr>
            <a:r>
              <a:rPr spc="-5" dirty="0"/>
              <a:t>Growth in energy demand is driven by increasing</a:t>
            </a:r>
            <a:r>
              <a:rPr spc="210" dirty="0"/>
              <a:t> </a:t>
            </a:r>
            <a:r>
              <a:rPr spc="-5" dirty="0"/>
              <a:t>prosperity…</a:t>
            </a:r>
          </a:p>
        </p:txBody>
      </p:sp>
      <p:sp>
        <p:nvSpPr>
          <p:cNvPr id="126" name="object 126"/>
          <p:cNvSpPr txBox="1"/>
          <p:nvPr/>
        </p:nvSpPr>
        <p:spPr>
          <a:xfrm>
            <a:off x="491744" y="1144778"/>
            <a:ext cx="3830320" cy="860425"/>
          </a:xfrm>
          <a:prstGeom prst="rect">
            <a:avLst/>
          </a:prstGeom>
        </p:spPr>
        <p:txBody>
          <a:bodyPr vert="horz" wrap="square" lIns="0" tIns="0" rIns="0" bIns="0" rtlCol="0">
            <a:spAutoFit/>
          </a:bodyPr>
          <a:lstStyle/>
          <a:p>
            <a:pPr marL="1725930" marR="5080" indent="-1061085">
              <a:lnSpc>
                <a:spcPct val="100000"/>
              </a:lnSpc>
            </a:pPr>
            <a:r>
              <a:rPr sz="1800" spc="-5" dirty="0">
                <a:latin typeface="Univers for BP"/>
                <a:cs typeface="Univers for BP"/>
              </a:rPr>
              <a:t>Primary energy</a:t>
            </a:r>
            <a:r>
              <a:rPr sz="1800" spc="-35" dirty="0">
                <a:latin typeface="Univers for BP"/>
                <a:cs typeface="Univers for BP"/>
              </a:rPr>
              <a:t> </a:t>
            </a:r>
            <a:r>
              <a:rPr sz="1800" dirty="0">
                <a:latin typeface="Univers for BP"/>
                <a:cs typeface="Univers for BP"/>
              </a:rPr>
              <a:t>consumption  by</a:t>
            </a:r>
            <a:r>
              <a:rPr sz="1800" spc="-75" dirty="0">
                <a:latin typeface="Univers for BP"/>
                <a:cs typeface="Univers for BP"/>
              </a:rPr>
              <a:t> </a:t>
            </a:r>
            <a:r>
              <a:rPr sz="1800" spc="-5" dirty="0">
                <a:latin typeface="Univers for BP"/>
                <a:cs typeface="Univers for BP"/>
              </a:rPr>
              <a:t>region</a:t>
            </a:r>
            <a:endParaRPr sz="1800">
              <a:latin typeface="Univers for BP"/>
              <a:cs typeface="Univers for BP"/>
            </a:endParaRPr>
          </a:p>
          <a:p>
            <a:pPr marL="12700">
              <a:lnSpc>
                <a:spcPct val="100000"/>
              </a:lnSpc>
              <a:spcBef>
                <a:spcPts val="600"/>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127" name="object 127"/>
          <p:cNvSpPr/>
          <p:nvPr/>
        </p:nvSpPr>
        <p:spPr>
          <a:xfrm>
            <a:off x="3288791" y="2343911"/>
            <a:ext cx="0" cy="3501390"/>
          </a:xfrm>
          <a:custGeom>
            <a:avLst/>
            <a:gdLst/>
            <a:ahLst/>
            <a:cxnLst/>
            <a:rect l="l" t="t" r="r" b="b"/>
            <a:pathLst>
              <a:path h="3501390">
                <a:moveTo>
                  <a:pt x="0" y="0"/>
                </a:moveTo>
                <a:lnTo>
                  <a:pt x="0" y="3501263"/>
                </a:lnTo>
              </a:path>
            </a:pathLst>
          </a:custGeom>
          <a:ln w="9144">
            <a:solidFill>
              <a:srgbClr val="4D4D4D"/>
            </a:solidFill>
            <a:prstDash val="sysDash"/>
          </a:ln>
        </p:spPr>
        <p:txBody>
          <a:bodyPr wrap="square" lIns="0" tIns="0" rIns="0" bIns="0" rtlCol="0"/>
          <a:lstStyle/>
          <a:p>
            <a:endParaRPr/>
          </a:p>
        </p:txBody>
      </p:sp>
      <p:sp>
        <p:nvSpPr>
          <p:cNvPr id="128" name="object 128"/>
          <p:cNvSpPr/>
          <p:nvPr/>
        </p:nvSpPr>
        <p:spPr>
          <a:xfrm>
            <a:off x="5891784" y="5204459"/>
            <a:ext cx="629920" cy="152400"/>
          </a:xfrm>
          <a:custGeom>
            <a:avLst/>
            <a:gdLst/>
            <a:ahLst/>
            <a:cxnLst/>
            <a:rect l="l" t="t" r="r" b="b"/>
            <a:pathLst>
              <a:path w="629920" h="152400">
                <a:moveTo>
                  <a:pt x="629412" y="0"/>
                </a:moveTo>
                <a:lnTo>
                  <a:pt x="0" y="0"/>
                </a:lnTo>
                <a:lnTo>
                  <a:pt x="0" y="152399"/>
                </a:lnTo>
                <a:lnTo>
                  <a:pt x="629412" y="152399"/>
                </a:lnTo>
                <a:lnTo>
                  <a:pt x="629412" y="0"/>
                </a:lnTo>
                <a:close/>
              </a:path>
            </a:pathLst>
          </a:custGeom>
          <a:solidFill>
            <a:srgbClr val="009900"/>
          </a:solidFill>
        </p:spPr>
        <p:txBody>
          <a:bodyPr wrap="square" lIns="0" tIns="0" rIns="0" bIns="0" rtlCol="0"/>
          <a:lstStyle/>
          <a:p>
            <a:endParaRPr/>
          </a:p>
        </p:txBody>
      </p:sp>
      <p:sp>
        <p:nvSpPr>
          <p:cNvPr id="129" name="object 129"/>
          <p:cNvSpPr/>
          <p:nvPr/>
        </p:nvSpPr>
        <p:spPr>
          <a:xfrm>
            <a:off x="6836664" y="5311140"/>
            <a:ext cx="629920" cy="45720"/>
          </a:xfrm>
          <a:custGeom>
            <a:avLst/>
            <a:gdLst/>
            <a:ahLst/>
            <a:cxnLst/>
            <a:rect l="l" t="t" r="r" b="b"/>
            <a:pathLst>
              <a:path w="629920" h="45720">
                <a:moveTo>
                  <a:pt x="0" y="45720"/>
                </a:moveTo>
                <a:lnTo>
                  <a:pt x="629411" y="45720"/>
                </a:lnTo>
                <a:lnTo>
                  <a:pt x="629411" y="0"/>
                </a:lnTo>
                <a:lnTo>
                  <a:pt x="0" y="0"/>
                </a:lnTo>
                <a:lnTo>
                  <a:pt x="0" y="45720"/>
                </a:lnTo>
                <a:close/>
              </a:path>
            </a:pathLst>
          </a:custGeom>
          <a:solidFill>
            <a:srgbClr val="009900"/>
          </a:solidFill>
        </p:spPr>
        <p:txBody>
          <a:bodyPr wrap="square" lIns="0" tIns="0" rIns="0" bIns="0" rtlCol="0"/>
          <a:lstStyle/>
          <a:p>
            <a:endParaRPr/>
          </a:p>
        </p:txBody>
      </p:sp>
      <p:sp>
        <p:nvSpPr>
          <p:cNvPr id="130" name="object 130"/>
          <p:cNvSpPr/>
          <p:nvPr/>
        </p:nvSpPr>
        <p:spPr>
          <a:xfrm>
            <a:off x="7780019" y="5359908"/>
            <a:ext cx="629920" cy="0"/>
          </a:xfrm>
          <a:custGeom>
            <a:avLst/>
            <a:gdLst/>
            <a:ahLst/>
            <a:cxnLst/>
            <a:rect l="l" t="t" r="r" b="b"/>
            <a:pathLst>
              <a:path w="629920">
                <a:moveTo>
                  <a:pt x="0" y="0"/>
                </a:moveTo>
                <a:lnTo>
                  <a:pt x="629411" y="0"/>
                </a:lnTo>
              </a:path>
            </a:pathLst>
          </a:custGeom>
          <a:ln w="6096">
            <a:solidFill>
              <a:srgbClr val="009900"/>
            </a:solidFill>
          </a:ln>
        </p:spPr>
        <p:txBody>
          <a:bodyPr wrap="square" lIns="0" tIns="0" rIns="0" bIns="0" rtlCol="0"/>
          <a:lstStyle/>
          <a:p>
            <a:endParaRPr/>
          </a:p>
        </p:txBody>
      </p:sp>
      <p:sp>
        <p:nvSpPr>
          <p:cNvPr id="131" name="object 131"/>
          <p:cNvSpPr/>
          <p:nvPr/>
        </p:nvSpPr>
        <p:spPr>
          <a:xfrm>
            <a:off x="8724900" y="5356859"/>
            <a:ext cx="629920" cy="74930"/>
          </a:xfrm>
          <a:custGeom>
            <a:avLst/>
            <a:gdLst/>
            <a:ahLst/>
            <a:cxnLst/>
            <a:rect l="l" t="t" r="r" b="b"/>
            <a:pathLst>
              <a:path w="629920" h="74929">
                <a:moveTo>
                  <a:pt x="629411" y="0"/>
                </a:moveTo>
                <a:lnTo>
                  <a:pt x="0" y="0"/>
                </a:lnTo>
                <a:lnTo>
                  <a:pt x="0" y="74675"/>
                </a:lnTo>
                <a:lnTo>
                  <a:pt x="629411" y="74675"/>
                </a:lnTo>
                <a:lnTo>
                  <a:pt x="629411" y="0"/>
                </a:lnTo>
                <a:close/>
              </a:path>
            </a:pathLst>
          </a:custGeom>
          <a:solidFill>
            <a:srgbClr val="009900"/>
          </a:solidFill>
        </p:spPr>
        <p:txBody>
          <a:bodyPr wrap="square" lIns="0" tIns="0" rIns="0" bIns="0" rtlCol="0"/>
          <a:lstStyle/>
          <a:p>
            <a:endParaRPr/>
          </a:p>
        </p:txBody>
      </p:sp>
      <p:sp>
        <p:nvSpPr>
          <p:cNvPr id="132" name="object 132"/>
          <p:cNvSpPr/>
          <p:nvPr/>
        </p:nvSpPr>
        <p:spPr>
          <a:xfrm>
            <a:off x="5891784" y="5204459"/>
            <a:ext cx="629920" cy="152400"/>
          </a:xfrm>
          <a:custGeom>
            <a:avLst/>
            <a:gdLst/>
            <a:ahLst/>
            <a:cxnLst/>
            <a:rect l="l" t="t" r="r" b="b"/>
            <a:pathLst>
              <a:path w="629920" h="152400">
                <a:moveTo>
                  <a:pt x="0" y="0"/>
                </a:moveTo>
                <a:lnTo>
                  <a:pt x="629412" y="0"/>
                </a:lnTo>
                <a:lnTo>
                  <a:pt x="629412" y="152399"/>
                </a:lnTo>
                <a:lnTo>
                  <a:pt x="0" y="152399"/>
                </a:lnTo>
                <a:lnTo>
                  <a:pt x="0" y="0"/>
                </a:lnTo>
                <a:close/>
              </a:path>
            </a:pathLst>
          </a:custGeom>
          <a:ln w="9144">
            <a:solidFill>
              <a:srgbClr val="BEBEBE"/>
            </a:solidFill>
          </a:ln>
        </p:spPr>
        <p:txBody>
          <a:bodyPr wrap="square" lIns="0" tIns="0" rIns="0" bIns="0" rtlCol="0"/>
          <a:lstStyle/>
          <a:p>
            <a:endParaRPr/>
          </a:p>
        </p:txBody>
      </p:sp>
      <p:sp>
        <p:nvSpPr>
          <p:cNvPr id="133" name="object 133"/>
          <p:cNvSpPr/>
          <p:nvPr/>
        </p:nvSpPr>
        <p:spPr>
          <a:xfrm>
            <a:off x="6836664" y="5311140"/>
            <a:ext cx="629920" cy="45720"/>
          </a:xfrm>
          <a:custGeom>
            <a:avLst/>
            <a:gdLst/>
            <a:ahLst/>
            <a:cxnLst/>
            <a:rect l="l" t="t" r="r" b="b"/>
            <a:pathLst>
              <a:path w="629920" h="45720">
                <a:moveTo>
                  <a:pt x="0" y="0"/>
                </a:moveTo>
                <a:lnTo>
                  <a:pt x="629411" y="0"/>
                </a:lnTo>
                <a:lnTo>
                  <a:pt x="629411" y="45720"/>
                </a:lnTo>
                <a:lnTo>
                  <a:pt x="0" y="45720"/>
                </a:lnTo>
                <a:lnTo>
                  <a:pt x="0" y="0"/>
                </a:lnTo>
                <a:close/>
              </a:path>
            </a:pathLst>
          </a:custGeom>
          <a:ln w="9144">
            <a:solidFill>
              <a:srgbClr val="BEBEBE"/>
            </a:solidFill>
          </a:ln>
        </p:spPr>
        <p:txBody>
          <a:bodyPr wrap="square" lIns="0" tIns="0" rIns="0" bIns="0" rtlCol="0"/>
          <a:lstStyle/>
          <a:p>
            <a:endParaRPr/>
          </a:p>
        </p:txBody>
      </p:sp>
      <p:sp>
        <p:nvSpPr>
          <p:cNvPr id="134" name="object 134"/>
          <p:cNvSpPr/>
          <p:nvPr/>
        </p:nvSpPr>
        <p:spPr>
          <a:xfrm>
            <a:off x="7775447" y="5352288"/>
            <a:ext cx="638810" cy="15240"/>
          </a:xfrm>
          <a:custGeom>
            <a:avLst/>
            <a:gdLst/>
            <a:ahLst/>
            <a:cxnLst/>
            <a:rect l="l" t="t" r="r" b="b"/>
            <a:pathLst>
              <a:path w="638809" h="15239">
                <a:moveTo>
                  <a:pt x="0" y="15239"/>
                </a:moveTo>
                <a:lnTo>
                  <a:pt x="638555" y="15239"/>
                </a:lnTo>
                <a:lnTo>
                  <a:pt x="638555" y="0"/>
                </a:lnTo>
                <a:lnTo>
                  <a:pt x="0" y="0"/>
                </a:lnTo>
                <a:lnTo>
                  <a:pt x="0" y="15239"/>
                </a:lnTo>
                <a:close/>
              </a:path>
            </a:pathLst>
          </a:custGeom>
          <a:solidFill>
            <a:srgbClr val="BEBEBE"/>
          </a:solidFill>
        </p:spPr>
        <p:txBody>
          <a:bodyPr wrap="square" lIns="0" tIns="0" rIns="0" bIns="0" rtlCol="0"/>
          <a:lstStyle/>
          <a:p>
            <a:endParaRPr/>
          </a:p>
        </p:txBody>
      </p:sp>
      <p:sp>
        <p:nvSpPr>
          <p:cNvPr id="135" name="object 135"/>
          <p:cNvSpPr/>
          <p:nvPr/>
        </p:nvSpPr>
        <p:spPr>
          <a:xfrm>
            <a:off x="8724900" y="5356859"/>
            <a:ext cx="629920" cy="74930"/>
          </a:xfrm>
          <a:custGeom>
            <a:avLst/>
            <a:gdLst/>
            <a:ahLst/>
            <a:cxnLst/>
            <a:rect l="l" t="t" r="r" b="b"/>
            <a:pathLst>
              <a:path w="629920" h="74929">
                <a:moveTo>
                  <a:pt x="0" y="74675"/>
                </a:moveTo>
                <a:lnTo>
                  <a:pt x="629411" y="74675"/>
                </a:lnTo>
                <a:lnTo>
                  <a:pt x="629411" y="0"/>
                </a:lnTo>
                <a:lnTo>
                  <a:pt x="0" y="0"/>
                </a:lnTo>
                <a:lnTo>
                  <a:pt x="0" y="74675"/>
                </a:lnTo>
                <a:close/>
              </a:path>
            </a:pathLst>
          </a:custGeom>
          <a:ln w="9144">
            <a:solidFill>
              <a:srgbClr val="BEBEBE"/>
            </a:solidFill>
          </a:ln>
        </p:spPr>
        <p:txBody>
          <a:bodyPr wrap="square" lIns="0" tIns="0" rIns="0" bIns="0" rtlCol="0"/>
          <a:lstStyle/>
          <a:p>
            <a:endParaRPr/>
          </a:p>
        </p:txBody>
      </p:sp>
      <p:sp>
        <p:nvSpPr>
          <p:cNvPr id="136" name="object 136"/>
          <p:cNvSpPr/>
          <p:nvPr/>
        </p:nvSpPr>
        <p:spPr>
          <a:xfrm>
            <a:off x="5891784" y="3787140"/>
            <a:ext cx="629920" cy="1417320"/>
          </a:xfrm>
          <a:custGeom>
            <a:avLst/>
            <a:gdLst/>
            <a:ahLst/>
            <a:cxnLst/>
            <a:rect l="l" t="t" r="r" b="b"/>
            <a:pathLst>
              <a:path w="629920" h="1417320">
                <a:moveTo>
                  <a:pt x="629412" y="0"/>
                </a:moveTo>
                <a:lnTo>
                  <a:pt x="0" y="0"/>
                </a:lnTo>
                <a:lnTo>
                  <a:pt x="0" y="1417320"/>
                </a:lnTo>
                <a:lnTo>
                  <a:pt x="629412" y="1417320"/>
                </a:lnTo>
                <a:lnTo>
                  <a:pt x="629412" y="0"/>
                </a:lnTo>
                <a:close/>
              </a:path>
            </a:pathLst>
          </a:custGeom>
          <a:solidFill>
            <a:srgbClr val="3366FF"/>
          </a:solidFill>
        </p:spPr>
        <p:txBody>
          <a:bodyPr wrap="square" lIns="0" tIns="0" rIns="0" bIns="0" rtlCol="0"/>
          <a:lstStyle/>
          <a:p>
            <a:endParaRPr/>
          </a:p>
        </p:txBody>
      </p:sp>
      <p:sp>
        <p:nvSpPr>
          <p:cNvPr id="137" name="object 137"/>
          <p:cNvSpPr/>
          <p:nvPr/>
        </p:nvSpPr>
        <p:spPr>
          <a:xfrm>
            <a:off x="6836664" y="4619244"/>
            <a:ext cx="629920" cy="692150"/>
          </a:xfrm>
          <a:custGeom>
            <a:avLst/>
            <a:gdLst/>
            <a:ahLst/>
            <a:cxnLst/>
            <a:rect l="l" t="t" r="r" b="b"/>
            <a:pathLst>
              <a:path w="629920" h="692150">
                <a:moveTo>
                  <a:pt x="629411" y="0"/>
                </a:moveTo>
                <a:lnTo>
                  <a:pt x="0" y="0"/>
                </a:lnTo>
                <a:lnTo>
                  <a:pt x="0" y="691895"/>
                </a:lnTo>
                <a:lnTo>
                  <a:pt x="629411" y="691895"/>
                </a:lnTo>
                <a:lnTo>
                  <a:pt x="629411" y="0"/>
                </a:lnTo>
                <a:close/>
              </a:path>
            </a:pathLst>
          </a:custGeom>
          <a:solidFill>
            <a:srgbClr val="3366FF"/>
          </a:solidFill>
        </p:spPr>
        <p:txBody>
          <a:bodyPr wrap="square" lIns="0" tIns="0" rIns="0" bIns="0" rtlCol="0"/>
          <a:lstStyle/>
          <a:p>
            <a:endParaRPr/>
          </a:p>
        </p:txBody>
      </p:sp>
      <p:sp>
        <p:nvSpPr>
          <p:cNvPr id="138" name="object 138"/>
          <p:cNvSpPr/>
          <p:nvPr/>
        </p:nvSpPr>
        <p:spPr>
          <a:xfrm>
            <a:off x="7780019" y="4937759"/>
            <a:ext cx="629920" cy="419100"/>
          </a:xfrm>
          <a:custGeom>
            <a:avLst/>
            <a:gdLst/>
            <a:ahLst/>
            <a:cxnLst/>
            <a:rect l="l" t="t" r="r" b="b"/>
            <a:pathLst>
              <a:path w="629920" h="419100">
                <a:moveTo>
                  <a:pt x="629411" y="0"/>
                </a:moveTo>
                <a:lnTo>
                  <a:pt x="0" y="0"/>
                </a:lnTo>
                <a:lnTo>
                  <a:pt x="0" y="419099"/>
                </a:lnTo>
                <a:lnTo>
                  <a:pt x="629411" y="419099"/>
                </a:lnTo>
                <a:lnTo>
                  <a:pt x="629411" y="0"/>
                </a:lnTo>
                <a:close/>
              </a:path>
            </a:pathLst>
          </a:custGeom>
          <a:solidFill>
            <a:srgbClr val="3366FF"/>
          </a:solidFill>
        </p:spPr>
        <p:txBody>
          <a:bodyPr wrap="square" lIns="0" tIns="0" rIns="0" bIns="0" rtlCol="0"/>
          <a:lstStyle/>
          <a:p>
            <a:endParaRPr/>
          </a:p>
        </p:txBody>
      </p:sp>
      <p:sp>
        <p:nvSpPr>
          <p:cNvPr id="139" name="object 139"/>
          <p:cNvSpPr/>
          <p:nvPr/>
        </p:nvSpPr>
        <p:spPr>
          <a:xfrm>
            <a:off x="8724900" y="5178552"/>
            <a:ext cx="629920" cy="178435"/>
          </a:xfrm>
          <a:custGeom>
            <a:avLst/>
            <a:gdLst/>
            <a:ahLst/>
            <a:cxnLst/>
            <a:rect l="l" t="t" r="r" b="b"/>
            <a:pathLst>
              <a:path w="629920" h="178435">
                <a:moveTo>
                  <a:pt x="629411" y="0"/>
                </a:moveTo>
                <a:lnTo>
                  <a:pt x="0" y="0"/>
                </a:lnTo>
                <a:lnTo>
                  <a:pt x="0" y="178308"/>
                </a:lnTo>
                <a:lnTo>
                  <a:pt x="629411" y="178308"/>
                </a:lnTo>
                <a:lnTo>
                  <a:pt x="629411" y="0"/>
                </a:lnTo>
                <a:close/>
              </a:path>
            </a:pathLst>
          </a:custGeom>
          <a:solidFill>
            <a:srgbClr val="3366FF"/>
          </a:solidFill>
        </p:spPr>
        <p:txBody>
          <a:bodyPr wrap="square" lIns="0" tIns="0" rIns="0" bIns="0" rtlCol="0"/>
          <a:lstStyle/>
          <a:p>
            <a:endParaRPr/>
          </a:p>
        </p:txBody>
      </p:sp>
      <p:sp>
        <p:nvSpPr>
          <p:cNvPr id="140" name="object 140"/>
          <p:cNvSpPr/>
          <p:nvPr/>
        </p:nvSpPr>
        <p:spPr>
          <a:xfrm>
            <a:off x="5891784" y="3787140"/>
            <a:ext cx="629920" cy="1417320"/>
          </a:xfrm>
          <a:custGeom>
            <a:avLst/>
            <a:gdLst/>
            <a:ahLst/>
            <a:cxnLst/>
            <a:rect l="l" t="t" r="r" b="b"/>
            <a:pathLst>
              <a:path w="629920" h="1417320">
                <a:moveTo>
                  <a:pt x="0" y="0"/>
                </a:moveTo>
                <a:lnTo>
                  <a:pt x="629412" y="0"/>
                </a:lnTo>
                <a:lnTo>
                  <a:pt x="629412" y="1417320"/>
                </a:lnTo>
                <a:lnTo>
                  <a:pt x="0" y="1417320"/>
                </a:lnTo>
                <a:lnTo>
                  <a:pt x="0" y="0"/>
                </a:lnTo>
                <a:close/>
              </a:path>
            </a:pathLst>
          </a:custGeom>
          <a:ln w="9144">
            <a:solidFill>
              <a:srgbClr val="BEBEBE"/>
            </a:solidFill>
          </a:ln>
        </p:spPr>
        <p:txBody>
          <a:bodyPr wrap="square" lIns="0" tIns="0" rIns="0" bIns="0" rtlCol="0"/>
          <a:lstStyle/>
          <a:p>
            <a:endParaRPr/>
          </a:p>
        </p:txBody>
      </p:sp>
      <p:sp>
        <p:nvSpPr>
          <p:cNvPr id="141" name="object 141"/>
          <p:cNvSpPr/>
          <p:nvPr/>
        </p:nvSpPr>
        <p:spPr>
          <a:xfrm>
            <a:off x="6836664" y="4619244"/>
            <a:ext cx="629920" cy="692150"/>
          </a:xfrm>
          <a:custGeom>
            <a:avLst/>
            <a:gdLst/>
            <a:ahLst/>
            <a:cxnLst/>
            <a:rect l="l" t="t" r="r" b="b"/>
            <a:pathLst>
              <a:path w="629920" h="692150">
                <a:moveTo>
                  <a:pt x="0" y="0"/>
                </a:moveTo>
                <a:lnTo>
                  <a:pt x="629411" y="0"/>
                </a:lnTo>
                <a:lnTo>
                  <a:pt x="629411" y="691895"/>
                </a:lnTo>
                <a:lnTo>
                  <a:pt x="0" y="691895"/>
                </a:lnTo>
                <a:lnTo>
                  <a:pt x="0" y="0"/>
                </a:lnTo>
                <a:close/>
              </a:path>
            </a:pathLst>
          </a:custGeom>
          <a:ln w="9143">
            <a:solidFill>
              <a:srgbClr val="BEBEBE"/>
            </a:solidFill>
          </a:ln>
        </p:spPr>
        <p:txBody>
          <a:bodyPr wrap="square" lIns="0" tIns="0" rIns="0" bIns="0" rtlCol="0"/>
          <a:lstStyle/>
          <a:p>
            <a:endParaRPr/>
          </a:p>
        </p:txBody>
      </p:sp>
      <p:sp>
        <p:nvSpPr>
          <p:cNvPr id="142" name="object 142"/>
          <p:cNvSpPr/>
          <p:nvPr/>
        </p:nvSpPr>
        <p:spPr>
          <a:xfrm>
            <a:off x="7780019" y="4937759"/>
            <a:ext cx="629920" cy="419100"/>
          </a:xfrm>
          <a:custGeom>
            <a:avLst/>
            <a:gdLst/>
            <a:ahLst/>
            <a:cxnLst/>
            <a:rect l="l" t="t" r="r" b="b"/>
            <a:pathLst>
              <a:path w="629920" h="419100">
                <a:moveTo>
                  <a:pt x="0" y="0"/>
                </a:moveTo>
                <a:lnTo>
                  <a:pt x="629411" y="0"/>
                </a:lnTo>
                <a:lnTo>
                  <a:pt x="629411" y="419099"/>
                </a:lnTo>
                <a:lnTo>
                  <a:pt x="0" y="419099"/>
                </a:lnTo>
                <a:lnTo>
                  <a:pt x="0" y="0"/>
                </a:lnTo>
                <a:close/>
              </a:path>
            </a:pathLst>
          </a:custGeom>
          <a:ln w="9144">
            <a:solidFill>
              <a:srgbClr val="BEBEBE"/>
            </a:solidFill>
          </a:ln>
        </p:spPr>
        <p:txBody>
          <a:bodyPr wrap="square" lIns="0" tIns="0" rIns="0" bIns="0" rtlCol="0"/>
          <a:lstStyle/>
          <a:p>
            <a:endParaRPr/>
          </a:p>
        </p:txBody>
      </p:sp>
      <p:sp>
        <p:nvSpPr>
          <p:cNvPr id="143" name="object 143"/>
          <p:cNvSpPr/>
          <p:nvPr/>
        </p:nvSpPr>
        <p:spPr>
          <a:xfrm>
            <a:off x="8724900" y="5178552"/>
            <a:ext cx="629920" cy="178435"/>
          </a:xfrm>
          <a:custGeom>
            <a:avLst/>
            <a:gdLst/>
            <a:ahLst/>
            <a:cxnLst/>
            <a:rect l="l" t="t" r="r" b="b"/>
            <a:pathLst>
              <a:path w="629920" h="178435">
                <a:moveTo>
                  <a:pt x="0" y="0"/>
                </a:moveTo>
                <a:lnTo>
                  <a:pt x="629411" y="0"/>
                </a:lnTo>
                <a:lnTo>
                  <a:pt x="629411" y="178308"/>
                </a:lnTo>
                <a:lnTo>
                  <a:pt x="0" y="178308"/>
                </a:lnTo>
                <a:lnTo>
                  <a:pt x="0" y="0"/>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5891784" y="3576828"/>
            <a:ext cx="629920" cy="210820"/>
          </a:xfrm>
          <a:custGeom>
            <a:avLst/>
            <a:gdLst/>
            <a:ahLst/>
            <a:cxnLst/>
            <a:rect l="l" t="t" r="r" b="b"/>
            <a:pathLst>
              <a:path w="629920" h="210820">
                <a:moveTo>
                  <a:pt x="629412" y="0"/>
                </a:moveTo>
                <a:lnTo>
                  <a:pt x="0" y="0"/>
                </a:lnTo>
                <a:lnTo>
                  <a:pt x="0" y="210312"/>
                </a:lnTo>
                <a:lnTo>
                  <a:pt x="629412" y="210312"/>
                </a:lnTo>
                <a:lnTo>
                  <a:pt x="629412" y="0"/>
                </a:lnTo>
                <a:close/>
              </a:path>
            </a:pathLst>
          </a:custGeom>
          <a:solidFill>
            <a:srgbClr val="8ADEFF"/>
          </a:solidFill>
        </p:spPr>
        <p:txBody>
          <a:bodyPr wrap="square" lIns="0" tIns="0" rIns="0" bIns="0" rtlCol="0"/>
          <a:lstStyle/>
          <a:p>
            <a:endParaRPr/>
          </a:p>
        </p:txBody>
      </p:sp>
      <p:sp>
        <p:nvSpPr>
          <p:cNvPr id="145" name="object 145"/>
          <p:cNvSpPr/>
          <p:nvPr/>
        </p:nvSpPr>
        <p:spPr>
          <a:xfrm>
            <a:off x="6836664" y="4354067"/>
            <a:ext cx="629920" cy="265430"/>
          </a:xfrm>
          <a:custGeom>
            <a:avLst/>
            <a:gdLst/>
            <a:ahLst/>
            <a:cxnLst/>
            <a:rect l="l" t="t" r="r" b="b"/>
            <a:pathLst>
              <a:path w="629920" h="265429">
                <a:moveTo>
                  <a:pt x="629411" y="0"/>
                </a:moveTo>
                <a:lnTo>
                  <a:pt x="0" y="0"/>
                </a:lnTo>
                <a:lnTo>
                  <a:pt x="0" y="265175"/>
                </a:lnTo>
                <a:lnTo>
                  <a:pt x="629411" y="265175"/>
                </a:lnTo>
                <a:lnTo>
                  <a:pt x="629411" y="0"/>
                </a:lnTo>
                <a:close/>
              </a:path>
            </a:pathLst>
          </a:custGeom>
          <a:solidFill>
            <a:srgbClr val="8ADEFF"/>
          </a:solidFill>
        </p:spPr>
        <p:txBody>
          <a:bodyPr wrap="square" lIns="0" tIns="0" rIns="0" bIns="0" rtlCol="0"/>
          <a:lstStyle/>
          <a:p>
            <a:endParaRPr/>
          </a:p>
        </p:txBody>
      </p:sp>
      <p:sp>
        <p:nvSpPr>
          <p:cNvPr id="146" name="object 146"/>
          <p:cNvSpPr/>
          <p:nvPr/>
        </p:nvSpPr>
        <p:spPr>
          <a:xfrm>
            <a:off x="7780019" y="4614671"/>
            <a:ext cx="629920" cy="323215"/>
          </a:xfrm>
          <a:custGeom>
            <a:avLst/>
            <a:gdLst/>
            <a:ahLst/>
            <a:cxnLst/>
            <a:rect l="l" t="t" r="r" b="b"/>
            <a:pathLst>
              <a:path w="629920" h="323214">
                <a:moveTo>
                  <a:pt x="629411" y="0"/>
                </a:moveTo>
                <a:lnTo>
                  <a:pt x="0" y="0"/>
                </a:lnTo>
                <a:lnTo>
                  <a:pt x="0" y="323088"/>
                </a:lnTo>
                <a:lnTo>
                  <a:pt x="629411" y="323088"/>
                </a:lnTo>
                <a:lnTo>
                  <a:pt x="629411" y="0"/>
                </a:lnTo>
                <a:close/>
              </a:path>
            </a:pathLst>
          </a:custGeom>
          <a:solidFill>
            <a:srgbClr val="8ADEFF"/>
          </a:solidFill>
        </p:spPr>
        <p:txBody>
          <a:bodyPr wrap="square" lIns="0" tIns="0" rIns="0" bIns="0" rtlCol="0"/>
          <a:lstStyle/>
          <a:p>
            <a:endParaRPr/>
          </a:p>
        </p:txBody>
      </p:sp>
      <p:sp>
        <p:nvSpPr>
          <p:cNvPr id="147" name="object 147"/>
          <p:cNvSpPr/>
          <p:nvPr/>
        </p:nvSpPr>
        <p:spPr>
          <a:xfrm>
            <a:off x="8724900" y="4847844"/>
            <a:ext cx="629920" cy="330835"/>
          </a:xfrm>
          <a:custGeom>
            <a:avLst/>
            <a:gdLst/>
            <a:ahLst/>
            <a:cxnLst/>
            <a:rect l="l" t="t" r="r" b="b"/>
            <a:pathLst>
              <a:path w="629920" h="330835">
                <a:moveTo>
                  <a:pt x="629411" y="0"/>
                </a:moveTo>
                <a:lnTo>
                  <a:pt x="0" y="0"/>
                </a:lnTo>
                <a:lnTo>
                  <a:pt x="0" y="330707"/>
                </a:lnTo>
                <a:lnTo>
                  <a:pt x="629411" y="330707"/>
                </a:lnTo>
                <a:lnTo>
                  <a:pt x="629411" y="0"/>
                </a:lnTo>
                <a:close/>
              </a:path>
            </a:pathLst>
          </a:custGeom>
          <a:solidFill>
            <a:srgbClr val="8ADEFF"/>
          </a:solidFill>
        </p:spPr>
        <p:txBody>
          <a:bodyPr wrap="square" lIns="0" tIns="0" rIns="0" bIns="0" rtlCol="0"/>
          <a:lstStyle/>
          <a:p>
            <a:endParaRPr/>
          </a:p>
        </p:txBody>
      </p:sp>
      <p:sp>
        <p:nvSpPr>
          <p:cNvPr id="148" name="object 148"/>
          <p:cNvSpPr/>
          <p:nvPr/>
        </p:nvSpPr>
        <p:spPr>
          <a:xfrm>
            <a:off x="5891784" y="3576828"/>
            <a:ext cx="629920" cy="210820"/>
          </a:xfrm>
          <a:custGeom>
            <a:avLst/>
            <a:gdLst/>
            <a:ahLst/>
            <a:cxnLst/>
            <a:rect l="l" t="t" r="r" b="b"/>
            <a:pathLst>
              <a:path w="629920" h="210820">
                <a:moveTo>
                  <a:pt x="0" y="0"/>
                </a:moveTo>
                <a:lnTo>
                  <a:pt x="629412" y="0"/>
                </a:lnTo>
                <a:lnTo>
                  <a:pt x="629412" y="210312"/>
                </a:lnTo>
                <a:lnTo>
                  <a:pt x="0" y="210312"/>
                </a:lnTo>
                <a:lnTo>
                  <a:pt x="0" y="0"/>
                </a:lnTo>
                <a:close/>
              </a:path>
            </a:pathLst>
          </a:custGeom>
          <a:ln w="9144">
            <a:solidFill>
              <a:srgbClr val="BEBEBE"/>
            </a:solidFill>
          </a:ln>
        </p:spPr>
        <p:txBody>
          <a:bodyPr wrap="square" lIns="0" tIns="0" rIns="0" bIns="0" rtlCol="0"/>
          <a:lstStyle/>
          <a:p>
            <a:endParaRPr/>
          </a:p>
        </p:txBody>
      </p:sp>
      <p:sp>
        <p:nvSpPr>
          <p:cNvPr id="149" name="object 149"/>
          <p:cNvSpPr/>
          <p:nvPr/>
        </p:nvSpPr>
        <p:spPr>
          <a:xfrm>
            <a:off x="6836664" y="4354067"/>
            <a:ext cx="629920" cy="265430"/>
          </a:xfrm>
          <a:custGeom>
            <a:avLst/>
            <a:gdLst/>
            <a:ahLst/>
            <a:cxnLst/>
            <a:rect l="l" t="t" r="r" b="b"/>
            <a:pathLst>
              <a:path w="629920" h="265429">
                <a:moveTo>
                  <a:pt x="0" y="0"/>
                </a:moveTo>
                <a:lnTo>
                  <a:pt x="629411" y="0"/>
                </a:lnTo>
                <a:lnTo>
                  <a:pt x="629411" y="265175"/>
                </a:lnTo>
                <a:lnTo>
                  <a:pt x="0" y="265175"/>
                </a:lnTo>
                <a:lnTo>
                  <a:pt x="0" y="0"/>
                </a:lnTo>
                <a:close/>
              </a:path>
            </a:pathLst>
          </a:custGeom>
          <a:ln w="9144">
            <a:solidFill>
              <a:srgbClr val="BEBEBE"/>
            </a:solidFill>
          </a:ln>
        </p:spPr>
        <p:txBody>
          <a:bodyPr wrap="square" lIns="0" tIns="0" rIns="0" bIns="0" rtlCol="0"/>
          <a:lstStyle/>
          <a:p>
            <a:endParaRPr/>
          </a:p>
        </p:txBody>
      </p:sp>
      <p:sp>
        <p:nvSpPr>
          <p:cNvPr id="150" name="object 150"/>
          <p:cNvSpPr/>
          <p:nvPr/>
        </p:nvSpPr>
        <p:spPr>
          <a:xfrm>
            <a:off x="7780019" y="4614671"/>
            <a:ext cx="629920" cy="323215"/>
          </a:xfrm>
          <a:custGeom>
            <a:avLst/>
            <a:gdLst/>
            <a:ahLst/>
            <a:cxnLst/>
            <a:rect l="l" t="t" r="r" b="b"/>
            <a:pathLst>
              <a:path w="629920" h="323214">
                <a:moveTo>
                  <a:pt x="0" y="0"/>
                </a:moveTo>
                <a:lnTo>
                  <a:pt x="629411" y="0"/>
                </a:lnTo>
                <a:lnTo>
                  <a:pt x="629411" y="323088"/>
                </a:lnTo>
                <a:lnTo>
                  <a:pt x="0" y="323088"/>
                </a:lnTo>
                <a:lnTo>
                  <a:pt x="0" y="0"/>
                </a:lnTo>
                <a:close/>
              </a:path>
            </a:pathLst>
          </a:custGeom>
          <a:ln w="9144">
            <a:solidFill>
              <a:srgbClr val="BEBEBE"/>
            </a:solidFill>
          </a:ln>
        </p:spPr>
        <p:txBody>
          <a:bodyPr wrap="square" lIns="0" tIns="0" rIns="0" bIns="0" rtlCol="0"/>
          <a:lstStyle/>
          <a:p>
            <a:endParaRPr/>
          </a:p>
        </p:txBody>
      </p:sp>
      <p:sp>
        <p:nvSpPr>
          <p:cNvPr id="151" name="object 151"/>
          <p:cNvSpPr/>
          <p:nvPr/>
        </p:nvSpPr>
        <p:spPr>
          <a:xfrm>
            <a:off x="8724900" y="4847844"/>
            <a:ext cx="629920" cy="330835"/>
          </a:xfrm>
          <a:custGeom>
            <a:avLst/>
            <a:gdLst/>
            <a:ahLst/>
            <a:cxnLst/>
            <a:rect l="l" t="t" r="r" b="b"/>
            <a:pathLst>
              <a:path w="629920" h="330835">
                <a:moveTo>
                  <a:pt x="0" y="0"/>
                </a:moveTo>
                <a:lnTo>
                  <a:pt x="629411" y="0"/>
                </a:lnTo>
                <a:lnTo>
                  <a:pt x="629411" y="330707"/>
                </a:lnTo>
                <a:lnTo>
                  <a:pt x="0" y="330707"/>
                </a:lnTo>
                <a:lnTo>
                  <a:pt x="0" y="0"/>
                </a:lnTo>
                <a:close/>
              </a:path>
            </a:pathLst>
          </a:custGeom>
          <a:ln w="9144">
            <a:solidFill>
              <a:srgbClr val="BEBEBE"/>
            </a:solidFill>
          </a:ln>
        </p:spPr>
        <p:txBody>
          <a:bodyPr wrap="square" lIns="0" tIns="0" rIns="0" bIns="0" rtlCol="0"/>
          <a:lstStyle/>
          <a:p>
            <a:endParaRPr/>
          </a:p>
        </p:txBody>
      </p:sp>
      <p:sp>
        <p:nvSpPr>
          <p:cNvPr id="152" name="object 152"/>
          <p:cNvSpPr/>
          <p:nvPr/>
        </p:nvSpPr>
        <p:spPr>
          <a:xfrm>
            <a:off x="5891784" y="3332988"/>
            <a:ext cx="629920" cy="243840"/>
          </a:xfrm>
          <a:custGeom>
            <a:avLst/>
            <a:gdLst/>
            <a:ahLst/>
            <a:cxnLst/>
            <a:rect l="l" t="t" r="r" b="b"/>
            <a:pathLst>
              <a:path w="629920" h="243839">
                <a:moveTo>
                  <a:pt x="629412" y="0"/>
                </a:moveTo>
                <a:lnTo>
                  <a:pt x="0" y="0"/>
                </a:lnTo>
                <a:lnTo>
                  <a:pt x="0" y="243839"/>
                </a:lnTo>
                <a:lnTo>
                  <a:pt x="629412" y="243839"/>
                </a:lnTo>
                <a:lnTo>
                  <a:pt x="629412" y="0"/>
                </a:lnTo>
                <a:close/>
              </a:path>
            </a:pathLst>
          </a:custGeom>
          <a:solidFill>
            <a:srgbClr val="FFCC00"/>
          </a:solidFill>
        </p:spPr>
        <p:txBody>
          <a:bodyPr wrap="square" lIns="0" tIns="0" rIns="0" bIns="0" rtlCol="0"/>
          <a:lstStyle/>
          <a:p>
            <a:endParaRPr/>
          </a:p>
        </p:txBody>
      </p:sp>
      <p:sp>
        <p:nvSpPr>
          <p:cNvPr id="153" name="object 153"/>
          <p:cNvSpPr/>
          <p:nvPr/>
        </p:nvSpPr>
        <p:spPr>
          <a:xfrm>
            <a:off x="6836664" y="4131564"/>
            <a:ext cx="629920" cy="222885"/>
          </a:xfrm>
          <a:custGeom>
            <a:avLst/>
            <a:gdLst/>
            <a:ahLst/>
            <a:cxnLst/>
            <a:rect l="l" t="t" r="r" b="b"/>
            <a:pathLst>
              <a:path w="629920" h="222885">
                <a:moveTo>
                  <a:pt x="629411" y="0"/>
                </a:moveTo>
                <a:lnTo>
                  <a:pt x="0" y="0"/>
                </a:lnTo>
                <a:lnTo>
                  <a:pt x="0" y="222504"/>
                </a:lnTo>
                <a:lnTo>
                  <a:pt x="629411" y="222504"/>
                </a:lnTo>
                <a:lnTo>
                  <a:pt x="629411" y="0"/>
                </a:lnTo>
                <a:close/>
              </a:path>
            </a:pathLst>
          </a:custGeom>
          <a:solidFill>
            <a:srgbClr val="FFCC00"/>
          </a:solidFill>
        </p:spPr>
        <p:txBody>
          <a:bodyPr wrap="square" lIns="0" tIns="0" rIns="0" bIns="0" rtlCol="0"/>
          <a:lstStyle/>
          <a:p>
            <a:endParaRPr/>
          </a:p>
        </p:txBody>
      </p:sp>
      <p:sp>
        <p:nvSpPr>
          <p:cNvPr id="154" name="object 154"/>
          <p:cNvSpPr/>
          <p:nvPr/>
        </p:nvSpPr>
        <p:spPr>
          <a:xfrm>
            <a:off x="7780019" y="4399788"/>
            <a:ext cx="629920" cy="215265"/>
          </a:xfrm>
          <a:custGeom>
            <a:avLst/>
            <a:gdLst/>
            <a:ahLst/>
            <a:cxnLst/>
            <a:rect l="l" t="t" r="r" b="b"/>
            <a:pathLst>
              <a:path w="629920" h="215264">
                <a:moveTo>
                  <a:pt x="629411" y="0"/>
                </a:moveTo>
                <a:lnTo>
                  <a:pt x="0" y="0"/>
                </a:lnTo>
                <a:lnTo>
                  <a:pt x="0" y="214884"/>
                </a:lnTo>
                <a:lnTo>
                  <a:pt x="629411" y="214884"/>
                </a:lnTo>
                <a:lnTo>
                  <a:pt x="629411" y="0"/>
                </a:lnTo>
                <a:close/>
              </a:path>
            </a:pathLst>
          </a:custGeom>
          <a:solidFill>
            <a:srgbClr val="FFCC00"/>
          </a:solidFill>
        </p:spPr>
        <p:txBody>
          <a:bodyPr wrap="square" lIns="0" tIns="0" rIns="0" bIns="0" rtlCol="0"/>
          <a:lstStyle/>
          <a:p>
            <a:endParaRPr/>
          </a:p>
        </p:txBody>
      </p:sp>
      <p:sp>
        <p:nvSpPr>
          <p:cNvPr id="155" name="object 155"/>
          <p:cNvSpPr/>
          <p:nvPr/>
        </p:nvSpPr>
        <p:spPr>
          <a:xfrm>
            <a:off x="8724900" y="4663440"/>
            <a:ext cx="629920" cy="184785"/>
          </a:xfrm>
          <a:custGeom>
            <a:avLst/>
            <a:gdLst/>
            <a:ahLst/>
            <a:cxnLst/>
            <a:rect l="l" t="t" r="r" b="b"/>
            <a:pathLst>
              <a:path w="629920" h="184785">
                <a:moveTo>
                  <a:pt x="629411" y="0"/>
                </a:moveTo>
                <a:lnTo>
                  <a:pt x="0" y="0"/>
                </a:lnTo>
                <a:lnTo>
                  <a:pt x="0" y="184404"/>
                </a:lnTo>
                <a:lnTo>
                  <a:pt x="629411" y="184404"/>
                </a:lnTo>
                <a:lnTo>
                  <a:pt x="629411" y="0"/>
                </a:lnTo>
                <a:close/>
              </a:path>
            </a:pathLst>
          </a:custGeom>
          <a:solidFill>
            <a:srgbClr val="FFCC00"/>
          </a:solidFill>
        </p:spPr>
        <p:txBody>
          <a:bodyPr wrap="square" lIns="0" tIns="0" rIns="0" bIns="0" rtlCol="0"/>
          <a:lstStyle/>
          <a:p>
            <a:endParaRPr/>
          </a:p>
        </p:txBody>
      </p:sp>
      <p:sp>
        <p:nvSpPr>
          <p:cNvPr id="156" name="object 156"/>
          <p:cNvSpPr/>
          <p:nvPr/>
        </p:nvSpPr>
        <p:spPr>
          <a:xfrm>
            <a:off x="5891784" y="3332988"/>
            <a:ext cx="629920" cy="243840"/>
          </a:xfrm>
          <a:custGeom>
            <a:avLst/>
            <a:gdLst/>
            <a:ahLst/>
            <a:cxnLst/>
            <a:rect l="l" t="t" r="r" b="b"/>
            <a:pathLst>
              <a:path w="629920" h="243839">
                <a:moveTo>
                  <a:pt x="0" y="0"/>
                </a:moveTo>
                <a:lnTo>
                  <a:pt x="629412" y="0"/>
                </a:lnTo>
                <a:lnTo>
                  <a:pt x="629412" y="243839"/>
                </a:lnTo>
                <a:lnTo>
                  <a:pt x="0" y="243839"/>
                </a:lnTo>
                <a:lnTo>
                  <a:pt x="0" y="0"/>
                </a:lnTo>
                <a:close/>
              </a:path>
            </a:pathLst>
          </a:custGeom>
          <a:ln w="9144">
            <a:solidFill>
              <a:srgbClr val="BEBEBE"/>
            </a:solidFill>
          </a:ln>
        </p:spPr>
        <p:txBody>
          <a:bodyPr wrap="square" lIns="0" tIns="0" rIns="0" bIns="0" rtlCol="0"/>
          <a:lstStyle/>
          <a:p>
            <a:endParaRPr/>
          </a:p>
        </p:txBody>
      </p:sp>
      <p:sp>
        <p:nvSpPr>
          <p:cNvPr id="157" name="object 157"/>
          <p:cNvSpPr/>
          <p:nvPr/>
        </p:nvSpPr>
        <p:spPr>
          <a:xfrm>
            <a:off x="6836664" y="4131564"/>
            <a:ext cx="629920" cy="222885"/>
          </a:xfrm>
          <a:custGeom>
            <a:avLst/>
            <a:gdLst/>
            <a:ahLst/>
            <a:cxnLst/>
            <a:rect l="l" t="t" r="r" b="b"/>
            <a:pathLst>
              <a:path w="629920" h="222885">
                <a:moveTo>
                  <a:pt x="0" y="0"/>
                </a:moveTo>
                <a:lnTo>
                  <a:pt x="629411" y="0"/>
                </a:lnTo>
                <a:lnTo>
                  <a:pt x="629411" y="222504"/>
                </a:lnTo>
                <a:lnTo>
                  <a:pt x="0" y="222504"/>
                </a:lnTo>
                <a:lnTo>
                  <a:pt x="0" y="0"/>
                </a:lnTo>
                <a:close/>
              </a:path>
            </a:pathLst>
          </a:custGeom>
          <a:ln w="9144">
            <a:solidFill>
              <a:srgbClr val="BEBEBE"/>
            </a:solidFill>
          </a:ln>
        </p:spPr>
        <p:txBody>
          <a:bodyPr wrap="square" lIns="0" tIns="0" rIns="0" bIns="0" rtlCol="0"/>
          <a:lstStyle/>
          <a:p>
            <a:endParaRPr/>
          </a:p>
        </p:txBody>
      </p:sp>
      <p:sp>
        <p:nvSpPr>
          <p:cNvPr id="158" name="object 158"/>
          <p:cNvSpPr/>
          <p:nvPr/>
        </p:nvSpPr>
        <p:spPr>
          <a:xfrm>
            <a:off x="7780019" y="4399788"/>
            <a:ext cx="629920" cy="215265"/>
          </a:xfrm>
          <a:custGeom>
            <a:avLst/>
            <a:gdLst/>
            <a:ahLst/>
            <a:cxnLst/>
            <a:rect l="l" t="t" r="r" b="b"/>
            <a:pathLst>
              <a:path w="629920" h="215264">
                <a:moveTo>
                  <a:pt x="0" y="0"/>
                </a:moveTo>
                <a:lnTo>
                  <a:pt x="629411" y="0"/>
                </a:lnTo>
                <a:lnTo>
                  <a:pt x="629411" y="214884"/>
                </a:lnTo>
                <a:lnTo>
                  <a:pt x="0" y="214884"/>
                </a:lnTo>
                <a:lnTo>
                  <a:pt x="0" y="0"/>
                </a:lnTo>
                <a:close/>
              </a:path>
            </a:pathLst>
          </a:custGeom>
          <a:ln w="9144">
            <a:solidFill>
              <a:srgbClr val="BEBEBE"/>
            </a:solidFill>
          </a:ln>
        </p:spPr>
        <p:txBody>
          <a:bodyPr wrap="square" lIns="0" tIns="0" rIns="0" bIns="0" rtlCol="0"/>
          <a:lstStyle/>
          <a:p>
            <a:endParaRPr/>
          </a:p>
        </p:txBody>
      </p:sp>
      <p:sp>
        <p:nvSpPr>
          <p:cNvPr id="159" name="object 159"/>
          <p:cNvSpPr/>
          <p:nvPr/>
        </p:nvSpPr>
        <p:spPr>
          <a:xfrm>
            <a:off x="8724900" y="4663440"/>
            <a:ext cx="629920" cy="184785"/>
          </a:xfrm>
          <a:custGeom>
            <a:avLst/>
            <a:gdLst/>
            <a:ahLst/>
            <a:cxnLst/>
            <a:rect l="l" t="t" r="r" b="b"/>
            <a:pathLst>
              <a:path w="629920" h="184785">
                <a:moveTo>
                  <a:pt x="0" y="0"/>
                </a:moveTo>
                <a:lnTo>
                  <a:pt x="629411" y="0"/>
                </a:lnTo>
                <a:lnTo>
                  <a:pt x="629411" y="184404"/>
                </a:lnTo>
                <a:lnTo>
                  <a:pt x="0" y="184404"/>
                </a:lnTo>
                <a:lnTo>
                  <a:pt x="0" y="0"/>
                </a:lnTo>
                <a:close/>
              </a:path>
            </a:pathLst>
          </a:custGeom>
          <a:ln w="9144">
            <a:solidFill>
              <a:srgbClr val="BEBEBE"/>
            </a:solidFill>
          </a:ln>
        </p:spPr>
        <p:txBody>
          <a:bodyPr wrap="square" lIns="0" tIns="0" rIns="0" bIns="0" rtlCol="0"/>
          <a:lstStyle/>
          <a:p>
            <a:endParaRPr/>
          </a:p>
        </p:txBody>
      </p:sp>
      <p:sp>
        <p:nvSpPr>
          <p:cNvPr id="160" name="object 160"/>
          <p:cNvSpPr/>
          <p:nvPr/>
        </p:nvSpPr>
        <p:spPr>
          <a:xfrm>
            <a:off x="5891784" y="3223260"/>
            <a:ext cx="629920" cy="109855"/>
          </a:xfrm>
          <a:custGeom>
            <a:avLst/>
            <a:gdLst/>
            <a:ahLst/>
            <a:cxnLst/>
            <a:rect l="l" t="t" r="r" b="b"/>
            <a:pathLst>
              <a:path w="629920" h="109854">
                <a:moveTo>
                  <a:pt x="629412" y="0"/>
                </a:moveTo>
                <a:lnTo>
                  <a:pt x="0" y="0"/>
                </a:lnTo>
                <a:lnTo>
                  <a:pt x="0" y="109727"/>
                </a:lnTo>
                <a:lnTo>
                  <a:pt x="629412" y="109727"/>
                </a:lnTo>
                <a:lnTo>
                  <a:pt x="629412" y="0"/>
                </a:lnTo>
                <a:close/>
              </a:path>
            </a:pathLst>
          </a:custGeom>
          <a:solidFill>
            <a:srgbClr val="DC0000"/>
          </a:solidFill>
        </p:spPr>
        <p:txBody>
          <a:bodyPr wrap="square" lIns="0" tIns="0" rIns="0" bIns="0" rtlCol="0"/>
          <a:lstStyle/>
          <a:p>
            <a:endParaRPr/>
          </a:p>
        </p:txBody>
      </p:sp>
      <p:sp>
        <p:nvSpPr>
          <p:cNvPr id="161" name="object 161"/>
          <p:cNvSpPr/>
          <p:nvPr/>
        </p:nvSpPr>
        <p:spPr>
          <a:xfrm>
            <a:off x="6836664" y="4038600"/>
            <a:ext cx="629920" cy="93345"/>
          </a:xfrm>
          <a:custGeom>
            <a:avLst/>
            <a:gdLst/>
            <a:ahLst/>
            <a:cxnLst/>
            <a:rect l="l" t="t" r="r" b="b"/>
            <a:pathLst>
              <a:path w="629920" h="93345">
                <a:moveTo>
                  <a:pt x="629411" y="0"/>
                </a:moveTo>
                <a:lnTo>
                  <a:pt x="0" y="0"/>
                </a:lnTo>
                <a:lnTo>
                  <a:pt x="0" y="92963"/>
                </a:lnTo>
                <a:lnTo>
                  <a:pt x="629411" y="92963"/>
                </a:lnTo>
                <a:lnTo>
                  <a:pt x="629411" y="0"/>
                </a:lnTo>
                <a:close/>
              </a:path>
            </a:pathLst>
          </a:custGeom>
          <a:solidFill>
            <a:srgbClr val="DC0000"/>
          </a:solidFill>
        </p:spPr>
        <p:txBody>
          <a:bodyPr wrap="square" lIns="0" tIns="0" rIns="0" bIns="0" rtlCol="0"/>
          <a:lstStyle/>
          <a:p>
            <a:endParaRPr/>
          </a:p>
        </p:txBody>
      </p:sp>
      <p:sp>
        <p:nvSpPr>
          <p:cNvPr id="162" name="object 162"/>
          <p:cNvSpPr/>
          <p:nvPr/>
        </p:nvSpPr>
        <p:spPr>
          <a:xfrm>
            <a:off x="7780019" y="4265676"/>
            <a:ext cx="629920" cy="134620"/>
          </a:xfrm>
          <a:custGeom>
            <a:avLst/>
            <a:gdLst/>
            <a:ahLst/>
            <a:cxnLst/>
            <a:rect l="l" t="t" r="r" b="b"/>
            <a:pathLst>
              <a:path w="629920" h="134620">
                <a:moveTo>
                  <a:pt x="629411" y="0"/>
                </a:moveTo>
                <a:lnTo>
                  <a:pt x="0" y="0"/>
                </a:lnTo>
                <a:lnTo>
                  <a:pt x="0" y="134112"/>
                </a:lnTo>
                <a:lnTo>
                  <a:pt x="629411" y="134112"/>
                </a:lnTo>
                <a:lnTo>
                  <a:pt x="629411" y="0"/>
                </a:lnTo>
                <a:close/>
              </a:path>
            </a:pathLst>
          </a:custGeom>
          <a:solidFill>
            <a:srgbClr val="DC0000"/>
          </a:solidFill>
        </p:spPr>
        <p:txBody>
          <a:bodyPr wrap="square" lIns="0" tIns="0" rIns="0" bIns="0" rtlCol="0"/>
          <a:lstStyle/>
          <a:p>
            <a:endParaRPr/>
          </a:p>
        </p:txBody>
      </p:sp>
      <p:sp>
        <p:nvSpPr>
          <p:cNvPr id="163" name="object 163"/>
          <p:cNvSpPr/>
          <p:nvPr/>
        </p:nvSpPr>
        <p:spPr>
          <a:xfrm>
            <a:off x="8724900" y="4489703"/>
            <a:ext cx="629920" cy="173990"/>
          </a:xfrm>
          <a:custGeom>
            <a:avLst/>
            <a:gdLst/>
            <a:ahLst/>
            <a:cxnLst/>
            <a:rect l="l" t="t" r="r" b="b"/>
            <a:pathLst>
              <a:path w="629920" h="173989">
                <a:moveTo>
                  <a:pt x="629411" y="0"/>
                </a:moveTo>
                <a:lnTo>
                  <a:pt x="0" y="0"/>
                </a:lnTo>
                <a:lnTo>
                  <a:pt x="0" y="173736"/>
                </a:lnTo>
                <a:lnTo>
                  <a:pt x="629411" y="173736"/>
                </a:lnTo>
                <a:lnTo>
                  <a:pt x="629411" y="0"/>
                </a:lnTo>
                <a:close/>
              </a:path>
            </a:pathLst>
          </a:custGeom>
          <a:solidFill>
            <a:srgbClr val="DC0000"/>
          </a:solidFill>
        </p:spPr>
        <p:txBody>
          <a:bodyPr wrap="square" lIns="0" tIns="0" rIns="0" bIns="0" rtlCol="0"/>
          <a:lstStyle/>
          <a:p>
            <a:endParaRPr/>
          </a:p>
        </p:txBody>
      </p:sp>
      <p:sp>
        <p:nvSpPr>
          <p:cNvPr id="164" name="object 164"/>
          <p:cNvSpPr/>
          <p:nvPr/>
        </p:nvSpPr>
        <p:spPr>
          <a:xfrm>
            <a:off x="5891784" y="3223260"/>
            <a:ext cx="629920" cy="109855"/>
          </a:xfrm>
          <a:custGeom>
            <a:avLst/>
            <a:gdLst/>
            <a:ahLst/>
            <a:cxnLst/>
            <a:rect l="l" t="t" r="r" b="b"/>
            <a:pathLst>
              <a:path w="629920" h="109854">
                <a:moveTo>
                  <a:pt x="0" y="0"/>
                </a:moveTo>
                <a:lnTo>
                  <a:pt x="629412" y="0"/>
                </a:lnTo>
                <a:lnTo>
                  <a:pt x="629412" y="109727"/>
                </a:lnTo>
                <a:lnTo>
                  <a:pt x="0" y="109727"/>
                </a:lnTo>
                <a:lnTo>
                  <a:pt x="0" y="0"/>
                </a:lnTo>
                <a:close/>
              </a:path>
            </a:pathLst>
          </a:custGeom>
          <a:ln w="9144">
            <a:solidFill>
              <a:srgbClr val="BEBEBE"/>
            </a:solidFill>
          </a:ln>
        </p:spPr>
        <p:txBody>
          <a:bodyPr wrap="square" lIns="0" tIns="0" rIns="0" bIns="0" rtlCol="0"/>
          <a:lstStyle/>
          <a:p>
            <a:endParaRPr/>
          </a:p>
        </p:txBody>
      </p:sp>
      <p:sp>
        <p:nvSpPr>
          <p:cNvPr id="165" name="object 165"/>
          <p:cNvSpPr/>
          <p:nvPr/>
        </p:nvSpPr>
        <p:spPr>
          <a:xfrm>
            <a:off x="6836664" y="4038600"/>
            <a:ext cx="629920" cy="93345"/>
          </a:xfrm>
          <a:custGeom>
            <a:avLst/>
            <a:gdLst/>
            <a:ahLst/>
            <a:cxnLst/>
            <a:rect l="l" t="t" r="r" b="b"/>
            <a:pathLst>
              <a:path w="629920" h="93345">
                <a:moveTo>
                  <a:pt x="0" y="0"/>
                </a:moveTo>
                <a:lnTo>
                  <a:pt x="629411" y="0"/>
                </a:lnTo>
                <a:lnTo>
                  <a:pt x="629411" y="92963"/>
                </a:lnTo>
                <a:lnTo>
                  <a:pt x="0" y="92963"/>
                </a:lnTo>
                <a:lnTo>
                  <a:pt x="0" y="0"/>
                </a:lnTo>
                <a:close/>
              </a:path>
            </a:pathLst>
          </a:custGeom>
          <a:ln w="9144">
            <a:solidFill>
              <a:srgbClr val="BEBEBE"/>
            </a:solidFill>
          </a:ln>
        </p:spPr>
        <p:txBody>
          <a:bodyPr wrap="square" lIns="0" tIns="0" rIns="0" bIns="0" rtlCol="0"/>
          <a:lstStyle/>
          <a:p>
            <a:endParaRPr/>
          </a:p>
        </p:txBody>
      </p:sp>
      <p:sp>
        <p:nvSpPr>
          <p:cNvPr id="166" name="object 166"/>
          <p:cNvSpPr/>
          <p:nvPr/>
        </p:nvSpPr>
        <p:spPr>
          <a:xfrm>
            <a:off x="7780019" y="4265676"/>
            <a:ext cx="629920" cy="134620"/>
          </a:xfrm>
          <a:custGeom>
            <a:avLst/>
            <a:gdLst/>
            <a:ahLst/>
            <a:cxnLst/>
            <a:rect l="l" t="t" r="r" b="b"/>
            <a:pathLst>
              <a:path w="629920" h="134620">
                <a:moveTo>
                  <a:pt x="0" y="0"/>
                </a:moveTo>
                <a:lnTo>
                  <a:pt x="629411" y="0"/>
                </a:lnTo>
                <a:lnTo>
                  <a:pt x="629411" y="134112"/>
                </a:lnTo>
                <a:lnTo>
                  <a:pt x="0" y="134112"/>
                </a:lnTo>
                <a:lnTo>
                  <a:pt x="0" y="0"/>
                </a:lnTo>
                <a:close/>
              </a:path>
            </a:pathLst>
          </a:custGeom>
          <a:ln w="9144">
            <a:solidFill>
              <a:srgbClr val="BEBEBE"/>
            </a:solidFill>
          </a:ln>
        </p:spPr>
        <p:txBody>
          <a:bodyPr wrap="square" lIns="0" tIns="0" rIns="0" bIns="0" rtlCol="0"/>
          <a:lstStyle/>
          <a:p>
            <a:endParaRPr/>
          </a:p>
        </p:txBody>
      </p:sp>
      <p:sp>
        <p:nvSpPr>
          <p:cNvPr id="167" name="object 167"/>
          <p:cNvSpPr/>
          <p:nvPr/>
        </p:nvSpPr>
        <p:spPr>
          <a:xfrm>
            <a:off x="8724900" y="4489703"/>
            <a:ext cx="629920" cy="173990"/>
          </a:xfrm>
          <a:custGeom>
            <a:avLst/>
            <a:gdLst/>
            <a:ahLst/>
            <a:cxnLst/>
            <a:rect l="l" t="t" r="r" b="b"/>
            <a:pathLst>
              <a:path w="629920" h="173989">
                <a:moveTo>
                  <a:pt x="0" y="0"/>
                </a:moveTo>
                <a:lnTo>
                  <a:pt x="629411" y="0"/>
                </a:lnTo>
                <a:lnTo>
                  <a:pt x="629411" y="173736"/>
                </a:lnTo>
                <a:lnTo>
                  <a:pt x="0" y="173736"/>
                </a:lnTo>
                <a:lnTo>
                  <a:pt x="0" y="0"/>
                </a:lnTo>
                <a:close/>
              </a:path>
            </a:pathLst>
          </a:custGeom>
          <a:ln w="9144">
            <a:solidFill>
              <a:srgbClr val="BEBEBE"/>
            </a:solidFill>
          </a:ln>
        </p:spPr>
        <p:txBody>
          <a:bodyPr wrap="square" lIns="0" tIns="0" rIns="0" bIns="0" rtlCol="0"/>
          <a:lstStyle/>
          <a:p>
            <a:endParaRPr/>
          </a:p>
        </p:txBody>
      </p:sp>
      <p:sp>
        <p:nvSpPr>
          <p:cNvPr id="168" name="object 168"/>
          <p:cNvSpPr/>
          <p:nvPr/>
        </p:nvSpPr>
        <p:spPr>
          <a:xfrm>
            <a:off x="5891784" y="2700527"/>
            <a:ext cx="629920" cy="523240"/>
          </a:xfrm>
          <a:custGeom>
            <a:avLst/>
            <a:gdLst/>
            <a:ahLst/>
            <a:cxnLst/>
            <a:rect l="l" t="t" r="r" b="b"/>
            <a:pathLst>
              <a:path w="629920" h="523239">
                <a:moveTo>
                  <a:pt x="629412" y="0"/>
                </a:moveTo>
                <a:lnTo>
                  <a:pt x="0" y="0"/>
                </a:lnTo>
                <a:lnTo>
                  <a:pt x="0" y="522732"/>
                </a:lnTo>
                <a:lnTo>
                  <a:pt x="629412" y="522732"/>
                </a:lnTo>
                <a:lnTo>
                  <a:pt x="629412" y="0"/>
                </a:lnTo>
                <a:close/>
              </a:path>
            </a:pathLst>
          </a:custGeom>
          <a:solidFill>
            <a:srgbClr val="BEBEBE"/>
          </a:solidFill>
        </p:spPr>
        <p:txBody>
          <a:bodyPr wrap="square" lIns="0" tIns="0" rIns="0" bIns="0" rtlCol="0"/>
          <a:lstStyle/>
          <a:p>
            <a:endParaRPr/>
          </a:p>
        </p:txBody>
      </p:sp>
      <p:sp>
        <p:nvSpPr>
          <p:cNvPr id="169" name="object 169"/>
          <p:cNvSpPr/>
          <p:nvPr/>
        </p:nvSpPr>
        <p:spPr>
          <a:xfrm>
            <a:off x="6836664" y="3729228"/>
            <a:ext cx="629920" cy="309880"/>
          </a:xfrm>
          <a:custGeom>
            <a:avLst/>
            <a:gdLst/>
            <a:ahLst/>
            <a:cxnLst/>
            <a:rect l="l" t="t" r="r" b="b"/>
            <a:pathLst>
              <a:path w="629920" h="309879">
                <a:moveTo>
                  <a:pt x="629411" y="0"/>
                </a:moveTo>
                <a:lnTo>
                  <a:pt x="0" y="0"/>
                </a:lnTo>
                <a:lnTo>
                  <a:pt x="0" y="309372"/>
                </a:lnTo>
                <a:lnTo>
                  <a:pt x="629411" y="309372"/>
                </a:lnTo>
                <a:lnTo>
                  <a:pt x="629411" y="0"/>
                </a:lnTo>
                <a:close/>
              </a:path>
            </a:pathLst>
          </a:custGeom>
          <a:solidFill>
            <a:srgbClr val="BEBEBE"/>
          </a:solidFill>
        </p:spPr>
        <p:txBody>
          <a:bodyPr wrap="square" lIns="0" tIns="0" rIns="0" bIns="0" rtlCol="0"/>
          <a:lstStyle/>
          <a:p>
            <a:endParaRPr/>
          </a:p>
        </p:txBody>
      </p:sp>
      <p:sp>
        <p:nvSpPr>
          <p:cNvPr id="170" name="object 170"/>
          <p:cNvSpPr/>
          <p:nvPr/>
        </p:nvSpPr>
        <p:spPr>
          <a:xfrm>
            <a:off x="7780019" y="3991355"/>
            <a:ext cx="629920" cy="274320"/>
          </a:xfrm>
          <a:custGeom>
            <a:avLst/>
            <a:gdLst/>
            <a:ahLst/>
            <a:cxnLst/>
            <a:rect l="l" t="t" r="r" b="b"/>
            <a:pathLst>
              <a:path w="629920" h="274320">
                <a:moveTo>
                  <a:pt x="629411" y="0"/>
                </a:moveTo>
                <a:lnTo>
                  <a:pt x="0" y="0"/>
                </a:lnTo>
                <a:lnTo>
                  <a:pt x="0" y="274320"/>
                </a:lnTo>
                <a:lnTo>
                  <a:pt x="629411" y="274320"/>
                </a:lnTo>
                <a:lnTo>
                  <a:pt x="629411" y="0"/>
                </a:lnTo>
                <a:close/>
              </a:path>
            </a:pathLst>
          </a:custGeom>
          <a:solidFill>
            <a:srgbClr val="BEBEBE"/>
          </a:solidFill>
        </p:spPr>
        <p:txBody>
          <a:bodyPr wrap="square" lIns="0" tIns="0" rIns="0" bIns="0" rtlCol="0"/>
          <a:lstStyle/>
          <a:p>
            <a:endParaRPr/>
          </a:p>
        </p:txBody>
      </p:sp>
      <p:sp>
        <p:nvSpPr>
          <p:cNvPr id="171" name="object 171"/>
          <p:cNvSpPr/>
          <p:nvPr/>
        </p:nvSpPr>
        <p:spPr>
          <a:xfrm>
            <a:off x="8724900" y="4294632"/>
            <a:ext cx="629920" cy="195580"/>
          </a:xfrm>
          <a:custGeom>
            <a:avLst/>
            <a:gdLst/>
            <a:ahLst/>
            <a:cxnLst/>
            <a:rect l="l" t="t" r="r" b="b"/>
            <a:pathLst>
              <a:path w="629920" h="195579">
                <a:moveTo>
                  <a:pt x="629411" y="0"/>
                </a:moveTo>
                <a:lnTo>
                  <a:pt x="0" y="0"/>
                </a:lnTo>
                <a:lnTo>
                  <a:pt x="0" y="195072"/>
                </a:lnTo>
                <a:lnTo>
                  <a:pt x="629411" y="195072"/>
                </a:lnTo>
                <a:lnTo>
                  <a:pt x="629411" y="0"/>
                </a:lnTo>
                <a:close/>
              </a:path>
            </a:pathLst>
          </a:custGeom>
          <a:solidFill>
            <a:srgbClr val="BEBEBE"/>
          </a:solidFill>
        </p:spPr>
        <p:txBody>
          <a:bodyPr wrap="square" lIns="0" tIns="0" rIns="0" bIns="0" rtlCol="0"/>
          <a:lstStyle/>
          <a:p>
            <a:endParaRPr/>
          </a:p>
        </p:txBody>
      </p:sp>
      <p:sp>
        <p:nvSpPr>
          <p:cNvPr id="172" name="object 172"/>
          <p:cNvSpPr/>
          <p:nvPr/>
        </p:nvSpPr>
        <p:spPr>
          <a:xfrm>
            <a:off x="5891784" y="2700527"/>
            <a:ext cx="629920" cy="523240"/>
          </a:xfrm>
          <a:custGeom>
            <a:avLst/>
            <a:gdLst/>
            <a:ahLst/>
            <a:cxnLst/>
            <a:rect l="l" t="t" r="r" b="b"/>
            <a:pathLst>
              <a:path w="629920" h="523239">
                <a:moveTo>
                  <a:pt x="0" y="0"/>
                </a:moveTo>
                <a:lnTo>
                  <a:pt x="629412" y="0"/>
                </a:lnTo>
                <a:lnTo>
                  <a:pt x="629412" y="522732"/>
                </a:lnTo>
                <a:lnTo>
                  <a:pt x="0" y="522732"/>
                </a:lnTo>
                <a:lnTo>
                  <a:pt x="0" y="0"/>
                </a:lnTo>
                <a:close/>
              </a:path>
            </a:pathLst>
          </a:custGeom>
          <a:ln w="9144">
            <a:solidFill>
              <a:srgbClr val="BEBEBE"/>
            </a:solidFill>
          </a:ln>
        </p:spPr>
        <p:txBody>
          <a:bodyPr wrap="square" lIns="0" tIns="0" rIns="0" bIns="0" rtlCol="0"/>
          <a:lstStyle/>
          <a:p>
            <a:endParaRPr/>
          </a:p>
        </p:txBody>
      </p:sp>
      <p:sp>
        <p:nvSpPr>
          <p:cNvPr id="173" name="object 173"/>
          <p:cNvSpPr/>
          <p:nvPr/>
        </p:nvSpPr>
        <p:spPr>
          <a:xfrm>
            <a:off x="6836664" y="3729228"/>
            <a:ext cx="629920" cy="309880"/>
          </a:xfrm>
          <a:custGeom>
            <a:avLst/>
            <a:gdLst/>
            <a:ahLst/>
            <a:cxnLst/>
            <a:rect l="l" t="t" r="r" b="b"/>
            <a:pathLst>
              <a:path w="629920" h="309879">
                <a:moveTo>
                  <a:pt x="0" y="0"/>
                </a:moveTo>
                <a:lnTo>
                  <a:pt x="629411" y="0"/>
                </a:lnTo>
                <a:lnTo>
                  <a:pt x="629411" y="309372"/>
                </a:lnTo>
                <a:lnTo>
                  <a:pt x="0" y="309372"/>
                </a:lnTo>
                <a:lnTo>
                  <a:pt x="0" y="0"/>
                </a:lnTo>
                <a:close/>
              </a:path>
            </a:pathLst>
          </a:custGeom>
          <a:ln w="9144">
            <a:solidFill>
              <a:srgbClr val="BEBEBE"/>
            </a:solidFill>
          </a:ln>
        </p:spPr>
        <p:txBody>
          <a:bodyPr wrap="square" lIns="0" tIns="0" rIns="0" bIns="0" rtlCol="0"/>
          <a:lstStyle/>
          <a:p>
            <a:endParaRPr/>
          </a:p>
        </p:txBody>
      </p:sp>
      <p:sp>
        <p:nvSpPr>
          <p:cNvPr id="174" name="object 174"/>
          <p:cNvSpPr/>
          <p:nvPr/>
        </p:nvSpPr>
        <p:spPr>
          <a:xfrm>
            <a:off x="7780019" y="3991355"/>
            <a:ext cx="629920" cy="274320"/>
          </a:xfrm>
          <a:custGeom>
            <a:avLst/>
            <a:gdLst/>
            <a:ahLst/>
            <a:cxnLst/>
            <a:rect l="l" t="t" r="r" b="b"/>
            <a:pathLst>
              <a:path w="629920" h="274320">
                <a:moveTo>
                  <a:pt x="0" y="0"/>
                </a:moveTo>
                <a:lnTo>
                  <a:pt x="629411" y="0"/>
                </a:lnTo>
                <a:lnTo>
                  <a:pt x="629411" y="274320"/>
                </a:lnTo>
                <a:lnTo>
                  <a:pt x="0" y="274320"/>
                </a:lnTo>
                <a:lnTo>
                  <a:pt x="0" y="0"/>
                </a:lnTo>
                <a:close/>
              </a:path>
            </a:pathLst>
          </a:custGeom>
          <a:ln w="9143">
            <a:solidFill>
              <a:srgbClr val="BEBEBE"/>
            </a:solidFill>
          </a:ln>
        </p:spPr>
        <p:txBody>
          <a:bodyPr wrap="square" lIns="0" tIns="0" rIns="0" bIns="0" rtlCol="0"/>
          <a:lstStyle/>
          <a:p>
            <a:endParaRPr/>
          </a:p>
        </p:txBody>
      </p:sp>
      <p:sp>
        <p:nvSpPr>
          <p:cNvPr id="175" name="object 175"/>
          <p:cNvSpPr/>
          <p:nvPr/>
        </p:nvSpPr>
        <p:spPr>
          <a:xfrm>
            <a:off x="8724900" y="4294632"/>
            <a:ext cx="629920" cy="195580"/>
          </a:xfrm>
          <a:custGeom>
            <a:avLst/>
            <a:gdLst/>
            <a:ahLst/>
            <a:cxnLst/>
            <a:rect l="l" t="t" r="r" b="b"/>
            <a:pathLst>
              <a:path w="629920" h="195579">
                <a:moveTo>
                  <a:pt x="0" y="0"/>
                </a:moveTo>
                <a:lnTo>
                  <a:pt x="629411" y="0"/>
                </a:lnTo>
                <a:lnTo>
                  <a:pt x="629411" y="195072"/>
                </a:lnTo>
                <a:lnTo>
                  <a:pt x="0" y="195072"/>
                </a:lnTo>
                <a:lnTo>
                  <a:pt x="0" y="0"/>
                </a:lnTo>
                <a:close/>
              </a:path>
            </a:pathLst>
          </a:custGeom>
          <a:ln w="9144">
            <a:solidFill>
              <a:srgbClr val="BEBEBE"/>
            </a:solidFill>
          </a:ln>
        </p:spPr>
        <p:txBody>
          <a:bodyPr wrap="square" lIns="0" tIns="0" rIns="0" bIns="0" rtlCol="0"/>
          <a:lstStyle/>
          <a:p>
            <a:endParaRPr/>
          </a:p>
        </p:txBody>
      </p:sp>
      <p:sp>
        <p:nvSpPr>
          <p:cNvPr id="176" name="object 176"/>
          <p:cNvSpPr/>
          <p:nvPr/>
        </p:nvSpPr>
        <p:spPr>
          <a:xfrm>
            <a:off x="5734811" y="2324100"/>
            <a:ext cx="0" cy="3538854"/>
          </a:xfrm>
          <a:custGeom>
            <a:avLst/>
            <a:gdLst/>
            <a:ahLst/>
            <a:cxnLst/>
            <a:rect l="l" t="t" r="r" b="b"/>
            <a:pathLst>
              <a:path h="3538854">
                <a:moveTo>
                  <a:pt x="0" y="3538728"/>
                </a:moveTo>
                <a:lnTo>
                  <a:pt x="0" y="0"/>
                </a:lnTo>
              </a:path>
            </a:pathLst>
          </a:custGeom>
          <a:ln w="9144">
            <a:solidFill>
              <a:srgbClr val="666666"/>
            </a:solidFill>
          </a:ln>
        </p:spPr>
        <p:txBody>
          <a:bodyPr wrap="square" lIns="0" tIns="0" rIns="0" bIns="0" rtlCol="0"/>
          <a:lstStyle/>
          <a:p>
            <a:endParaRPr/>
          </a:p>
        </p:txBody>
      </p:sp>
      <p:sp>
        <p:nvSpPr>
          <p:cNvPr id="177" name="object 177"/>
          <p:cNvSpPr/>
          <p:nvPr/>
        </p:nvSpPr>
        <p:spPr>
          <a:xfrm>
            <a:off x="5734811" y="586282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78" name="object 178"/>
          <p:cNvSpPr/>
          <p:nvPr/>
        </p:nvSpPr>
        <p:spPr>
          <a:xfrm>
            <a:off x="5734811" y="535685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79" name="object 179"/>
          <p:cNvSpPr/>
          <p:nvPr/>
        </p:nvSpPr>
        <p:spPr>
          <a:xfrm>
            <a:off x="5734811" y="485089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0" name="object 180"/>
          <p:cNvSpPr/>
          <p:nvPr/>
        </p:nvSpPr>
        <p:spPr>
          <a:xfrm>
            <a:off x="5734811" y="43464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1" name="object 181"/>
          <p:cNvSpPr/>
          <p:nvPr/>
        </p:nvSpPr>
        <p:spPr>
          <a:xfrm>
            <a:off x="5734811" y="384047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2" name="object 182"/>
          <p:cNvSpPr/>
          <p:nvPr/>
        </p:nvSpPr>
        <p:spPr>
          <a:xfrm>
            <a:off x="5734811" y="33345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3" name="object 183"/>
          <p:cNvSpPr/>
          <p:nvPr/>
        </p:nvSpPr>
        <p:spPr>
          <a:xfrm>
            <a:off x="5734811" y="283006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4" name="object 184"/>
          <p:cNvSpPr/>
          <p:nvPr/>
        </p:nvSpPr>
        <p:spPr>
          <a:xfrm>
            <a:off x="5734811" y="23241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5" name="object 185"/>
          <p:cNvSpPr/>
          <p:nvPr/>
        </p:nvSpPr>
        <p:spPr>
          <a:xfrm>
            <a:off x="5734811" y="5356859"/>
            <a:ext cx="3776979" cy="0"/>
          </a:xfrm>
          <a:custGeom>
            <a:avLst/>
            <a:gdLst/>
            <a:ahLst/>
            <a:cxnLst/>
            <a:rect l="l" t="t" r="r" b="b"/>
            <a:pathLst>
              <a:path w="3776979">
                <a:moveTo>
                  <a:pt x="0" y="0"/>
                </a:moveTo>
                <a:lnTo>
                  <a:pt x="3776471" y="0"/>
                </a:lnTo>
              </a:path>
            </a:pathLst>
          </a:custGeom>
          <a:ln w="9144">
            <a:solidFill>
              <a:srgbClr val="666666"/>
            </a:solidFill>
          </a:ln>
        </p:spPr>
        <p:txBody>
          <a:bodyPr wrap="square" lIns="0" tIns="0" rIns="0" bIns="0" rtlCol="0"/>
          <a:lstStyle/>
          <a:p>
            <a:endParaRPr/>
          </a:p>
        </p:txBody>
      </p:sp>
      <p:sp>
        <p:nvSpPr>
          <p:cNvPr id="186" name="object 186"/>
          <p:cNvSpPr txBox="1"/>
          <p:nvPr/>
        </p:nvSpPr>
        <p:spPr>
          <a:xfrm>
            <a:off x="5083809" y="5739587"/>
            <a:ext cx="501015"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0.5%</a:t>
            </a:r>
            <a:endParaRPr sz="1400">
              <a:latin typeface="Univers for BP Light"/>
              <a:cs typeface="Univers for BP Light"/>
            </a:endParaRPr>
          </a:p>
        </p:txBody>
      </p:sp>
      <p:sp>
        <p:nvSpPr>
          <p:cNvPr id="187" name="object 187"/>
          <p:cNvSpPr txBox="1"/>
          <p:nvPr/>
        </p:nvSpPr>
        <p:spPr>
          <a:xfrm>
            <a:off x="5133213" y="5233923"/>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88" name="object 188"/>
          <p:cNvSpPr txBox="1"/>
          <p:nvPr/>
        </p:nvSpPr>
        <p:spPr>
          <a:xfrm>
            <a:off x="5133213" y="4728209"/>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89" name="object 189"/>
          <p:cNvSpPr txBox="1"/>
          <p:nvPr/>
        </p:nvSpPr>
        <p:spPr>
          <a:xfrm>
            <a:off x="5133213" y="4222622"/>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0" name="object 190"/>
          <p:cNvSpPr txBox="1"/>
          <p:nvPr/>
        </p:nvSpPr>
        <p:spPr>
          <a:xfrm>
            <a:off x="5133213" y="3716908"/>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91" name="object 191"/>
          <p:cNvSpPr txBox="1"/>
          <p:nvPr/>
        </p:nvSpPr>
        <p:spPr>
          <a:xfrm>
            <a:off x="5133213" y="3211321"/>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2" name="object 192"/>
          <p:cNvSpPr txBox="1"/>
          <p:nvPr/>
        </p:nvSpPr>
        <p:spPr>
          <a:xfrm>
            <a:off x="5133213" y="2705608"/>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193" name="object 193"/>
          <p:cNvSpPr txBox="1"/>
          <p:nvPr/>
        </p:nvSpPr>
        <p:spPr>
          <a:xfrm>
            <a:off x="5133213" y="2199894"/>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94" name="object 194"/>
          <p:cNvSpPr txBox="1"/>
          <p:nvPr/>
        </p:nvSpPr>
        <p:spPr>
          <a:xfrm>
            <a:off x="5775197" y="5970930"/>
            <a:ext cx="370014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2000-2010  2010-2020  2020-2030 </a:t>
            </a:r>
            <a:r>
              <a:rPr sz="1400" b="0" spc="10" dirty="0">
                <a:latin typeface="Univers for BP Light"/>
                <a:cs typeface="Univers for BP Light"/>
              </a:rPr>
              <a:t> </a:t>
            </a:r>
            <a:r>
              <a:rPr sz="1400" b="0" dirty="0">
                <a:latin typeface="Univers for BP Light"/>
                <a:cs typeface="Univers for BP Light"/>
              </a:rPr>
              <a:t>2030-2040</a:t>
            </a:r>
            <a:endParaRPr sz="1400">
              <a:latin typeface="Univers for BP Light"/>
              <a:cs typeface="Univers for BP Light"/>
            </a:endParaRPr>
          </a:p>
        </p:txBody>
      </p:sp>
      <p:sp>
        <p:nvSpPr>
          <p:cNvPr id="195" name="object 195"/>
          <p:cNvSpPr/>
          <p:nvPr/>
        </p:nvSpPr>
        <p:spPr>
          <a:xfrm>
            <a:off x="6672071" y="2313432"/>
            <a:ext cx="0" cy="3522345"/>
          </a:xfrm>
          <a:custGeom>
            <a:avLst/>
            <a:gdLst/>
            <a:ahLst/>
            <a:cxnLst/>
            <a:rect l="l" t="t" r="r" b="b"/>
            <a:pathLst>
              <a:path h="3522345">
                <a:moveTo>
                  <a:pt x="0" y="0"/>
                </a:moveTo>
                <a:lnTo>
                  <a:pt x="0" y="3521900"/>
                </a:lnTo>
              </a:path>
            </a:pathLst>
          </a:custGeom>
          <a:ln w="9144">
            <a:solidFill>
              <a:srgbClr val="4D4D4D"/>
            </a:solidFill>
            <a:prstDash val="sysDash"/>
          </a:ln>
        </p:spPr>
        <p:txBody>
          <a:bodyPr wrap="square" lIns="0" tIns="0" rIns="0" bIns="0" rtlCol="0"/>
          <a:lstStyle/>
          <a:p>
            <a:endParaRPr/>
          </a:p>
        </p:txBody>
      </p:sp>
      <p:sp>
        <p:nvSpPr>
          <p:cNvPr id="196" name="object 196"/>
          <p:cNvSpPr txBox="1"/>
          <p:nvPr/>
        </p:nvSpPr>
        <p:spPr>
          <a:xfrm>
            <a:off x="5136896" y="1144778"/>
            <a:ext cx="3951604" cy="860425"/>
          </a:xfrm>
          <a:prstGeom prst="rect">
            <a:avLst/>
          </a:prstGeom>
        </p:spPr>
        <p:txBody>
          <a:bodyPr vert="horz" wrap="square" lIns="0" tIns="0" rIns="0" bIns="0" rtlCol="0">
            <a:spAutoFit/>
          </a:bodyPr>
          <a:lstStyle/>
          <a:p>
            <a:pPr marL="1258570" marR="5080" indent="-291465">
              <a:lnSpc>
                <a:spcPct val="100000"/>
              </a:lnSpc>
            </a:pPr>
            <a:r>
              <a:rPr sz="1800" spc="-5" dirty="0">
                <a:latin typeface="Univers for BP"/>
                <a:cs typeface="Univers for BP"/>
              </a:rPr>
              <a:t>Primary energy </a:t>
            </a:r>
            <a:r>
              <a:rPr sz="1800" dirty="0">
                <a:latin typeface="Univers for BP"/>
                <a:cs typeface="Univers for BP"/>
              </a:rPr>
              <a:t>growth</a:t>
            </a:r>
            <a:r>
              <a:rPr sz="1800" spc="-40" dirty="0">
                <a:latin typeface="Univers for BP"/>
                <a:cs typeface="Univers for BP"/>
              </a:rPr>
              <a:t> </a:t>
            </a:r>
            <a:r>
              <a:rPr sz="1800" spc="-5" dirty="0">
                <a:latin typeface="Univers for BP"/>
                <a:cs typeface="Univers for BP"/>
              </a:rPr>
              <a:t>and  </a:t>
            </a:r>
            <a:r>
              <a:rPr sz="1800" dirty="0">
                <a:latin typeface="Univers for BP"/>
                <a:cs typeface="Univers for BP"/>
              </a:rPr>
              <a:t>regional</a:t>
            </a:r>
            <a:r>
              <a:rPr sz="1800" spc="-95" dirty="0">
                <a:latin typeface="Univers for BP"/>
                <a:cs typeface="Univers for BP"/>
              </a:rPr>
              <a:t> </a:t>
            </a:r>
            <a:r>
              <a:rPr sz="1800" dirty="0">
                <a:latin typeface="Univers for BP"/>
                <a:cs typeface="Univers for BP"/>
              </a:rPr>
              <a:t>contributions</a:t>
            </a:r>
            <a:endParaRPr sz="1800">
              <a:latin typeface="Univers for BP"/>
              <a:cs typeface="Univers for BP"/>
            </a:endParaRPr>
          </a:p>
          <a:p>
            <a:pPr marL="12700">
              <a:lnSpc>
                <a:spcPct val="100000"/>
              </a:lnSpc>
              <a:spcBef>
                <a:spcPts val="600"/>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197" name="object 197"/>
          <p:cNvSpPr/>
          <p:nvPr/>
        </p:nvSpPr>
        <p:spPr>
          <a:xfrm>
            <a:off x="524255" y="118871"/>
            <a:ext cx="847725" cy="251460"/>
          </a:xfrm>
          <a:custGeom>
            <a:avLst/>
            <a:gdLst/>
            <a:ahLst/>
            <a:cxnLst/>
            <a:rect l="l" t="t" r="r" b="b"/>
            <a:pathLst>
              <a:path w="847725" h="251460">
                <a:moveTo>
                  <a:pt x="80543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805434" y="251460"/>
                </a:lnTo>
                <a:lnTo>
                  <a:pt x="821733" y="248161"/>
                </a:lnTo>
                <a:lnTo>
                  <a:pt x="835056" y="239172"/>
                </a:lnTo>
                <a:lnTo>
                  <a:pt x="844045" y="225849"/>
                </a:lnTo>
                <a:lnTo>
                  <a:pt x="847344" y="209550"/>
                </a:lnTo>
                <a:lnTo>
                  <a:pt x="847344" y="41909"/>
                </a:lnTo>
                <a:lnTo>
                  <a:pt x="844045" y="25610"/>
                </a:lnTo>
                <a:lnTo>
                  <a:pt x="835056" y="12287"/>
                </a:lnTo>
                <a:lnTo>
                  <a:pt x="821733" y="3298"/>
                </a:lnTo>
                <a:lnTo>
                  <a:pt x="805434" y="0"/>
                </a:lnTo>
                <a:close/>
              </a:path>
            </a:pathLst>
          </a:custGeom>
          <a:solidFill>
            <a:srgbClr val="FAECAE"/>
          </a:solidFill>
        </p:spPr>
        <p:txBody>
          <a:bodyPr wrap="square" lIns="0" tIns="0" rIns="0" bIns="0" rtlCol="0"/>
          <a:lstStyle/>
          <a:p>
            <a:endParaRPr/>
          </a:p>
        </p:txBody>
      </p:sp>
      <p:sp>
        <p:nvSpPr>
          <p:cNvPr id="198" name="object 198"/>
          <p:cNvSpPr txBox="1"/>
          <p:nvPr/>
        </p:nvSpPr>
        <p:spPr>
          <a:xfrm>
            <a:off x="614883" y="139700"/>
            <a:ext cx="61087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endParaRPr sz="1250">
              <a:latin typeface="Univers for BP"/>
              <a:cs typeface="Univers for BP"/>
            </a:endParaRPr>
          </a:p>
        </p:txBody>
      </p:sp>
      <p:sp>
        <p:nvSpPr>
          <p:cNvPr id="199" name="object 199"/>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200" name="object 200"/>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5215890" cy="361950"/>
          </a:xfrm>
          <a:prstGeom prst="rect">
            <a:avLst/>
          </a:prstGeom>
        </p:spPr>
        <p:txBody>
          <a:bodyPr vert="horz" wrap="square" lIns="0" tIns="0" rIns="0" bIns="0" rtlCol="0">
            <a:spAutoFit/>
          </a:bodyPr>
          <a:lstStyle/>
          <a:p>
            <a:pPr marL="12700">
              <a:lnSpc>
                <a:spcPct val="100000"/>
              </a:lnSpc>
            </a:pPr>
            <a:r>
              <a:rPr spc="-5" dirty="0"/>
              <a:t>…led by fast-growing Asian</a:t>
            </a:r>
            <a:r>
              <a:rPr spc="90" dirty="0"/>
              <a:t> </a:t>
            </a:r>
            <a:r>
              <a:rPr spc="-5" dirty="0"/>
              <a:t>economies</a:t>
            </a:r>
          </a:p>
        </p:txBody>
      </p:sp>
      <p:sp>
        <p:nvSpPr>
          <p:cNvPr id="3" name="object 3"/>
          <p:cNvSpPr txBox="1"/>
          <p:nvPr/>
        </p:nvSpPr>
        <p:spPr>
          <a:xfrm>
            <a:off x="517651" y="1348994"/>
            <a:ext cx="8986520" cy="4826000"/>
          </a:xfrm>
          <a:prstGeom prst="rect">
            <a:avLst/>
          </a:prstGeom>
        </p:spPr>
        <p:txBody>
          <a:bodyPr vert="horz" wrap="square" lIns="0" tIns="0" rIns="0" bIns="0" rtlCol="0">
            <a:spAutoFit/>
          </a:bodyPr>
          <a:lstStyle/>
          <a:p>
            <a:pPr marL="287020" marR="450850" indent="-274320" algn="just">
              <a:lnSpc>
                <a:spcPct val="100000"/>
              </a:lnSpc>
              <a:buClr>
                <a:srgbClr val="009900"/>
              </a:buClr>
              <a:buFont typeface="Univers for BP"/>
              <a:buChar char="•"/>
              <a:tabLst>
                <a:tab pos="287020"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global energy demand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increasing prosperity </a:t>
            </a:r>
            <a:r>
              <a:rPr sz="1800" b="0" dirty="0">
                <a:latin typeface="Univers for BP Light"/>
                <a:cs typeface="Univers for BP Light"/>
              </a:rPr>
              <a:t>and </a:t>
            </a:r>
            <a:r>
              <a:rPr sz="1800" b="0" spc="-5" dirty="0">
                <a:latin typeface="Univers for BP Light"/>
                <a:cs typeface="Univers for BP Light"/>
              </a:rPr>
              <a:t>improving  living standards </a:t>
            </a:r>
            <a:r>
              <a:rPr sz="1800" b="0" dirty="0">
                <a:latin typeface="Univers for BP Light"/>
                <a:cs typeface="Univers for BP Light"/>
              </a:rPr>
              <a:t>in </a:t>
            </a:r>
            <a:r>
              <a:rPr sz="1800" b="0" spc="-5" dirty="0">
                <a:latin typeface="Univers for BP Light"/>
                <a:cs typeface="Univers for BP Light"/>
              </a:rPr>
              <a:t>fast-growing emerging economies. Plentiful supplies </a:t>
            </a:r>
            <a:r>
              <a:rPr sz="1800" b="0" dirty="0">
                <a:latin typeface="Univers for BP Light"/>
                <a:cs typeface="Univers for BP Light"/>
              </a:rPr>
              <a:t>of </a:t>
            </a:r>
            <a:r>
              <a:rPr sz="1800" b="0" spc="-5" dirty="0">
                <a:latin typeface="Univers for BP Light"/>
                <a:cs typeface="Univers for BP Light"/>
              </a:rPr>
              <a:t>energy  enable this increasing</a:t>
            </a:r>
            <a:r>
              <a:rPr sz="1800" b="0" spc="15" dirty="0">
                <a:latin typeface="Univers for BP Light"/>
                <a:cs typeface="Univers for BP Light"/>
              </a:rPr>
              <a:t> </a:t>
            </a:r>
            <a:r>
              <a:rPr sz="1800" b="0" spc="-5" dirty="0">
                <a:latin typeface="Univers for BP Light"/>
                <a:cs typeface="Univers for BP Light"/>
              </a:rPr>
              <a:t>prosperity.</a:t>
            </a:r>
            <a:endParaRPr sz="1800">
              <a:latin typeface="Univers for BP Light"/>
              <a:cs typeface="Univers for BP Light"/>
            </a:endParaRPr>
          </a:p>
          <a:p>
            <a:pPr marL="287020" marR="3994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a:t>
            </a:r>
            <a:r>
              <a:rPr sz="1800" b="0" spc="-5" dirty="0">
                <a:latin typeface="Univers for BP Light"/>
                <a:cs typeface="Univers for BP Light"/>
              </a:rPr>
              <a:t>majority </a:t>
            </a:r>
            <a:r>
              <a:rPr sz="1800" b="0" dirty="0">
                <a:latin typeface="Univers for BP Light"/>
                <a:cs typeface="Univers for BP Light"/>
              </a:rPr>
              <a:t>of the </a:t>
            </a:r>
            <a:r>
              <a:rPr sz="1800" b="0" spc="-5" dirty="0">
                <a:latin typeface="Univers for BP Light"/>
                <a:cs typeface="Univers for BP Light"/>
              </a:rPr>
              <a:t>increased energy </a:t>
            </a:r>
            <a:r>
              <a:rPr sz="1800" b="0" dirty="0">
                <a:latin typeface="Univers for BP Light"/>
                <a:cs typeface="Univers for BP Light"/>
              </a:rPr>
              <a:t>is </a:t>
            </a:r>
            <a:r>
              <a:rPr sz="1800" b="0" spc="-5" dirty="0">
                <a:latin typeface="Univers for BP Light"/>
                <a:cs typeface="Univers for BP Light"/>
              </a:rPr>
              <a:t>consumed </a:t>
            </a:r>
            <a:r>
              <a:rPr sz="1800" b="0" dirty="0">
                <a:latin typeface="Univers for BP Light"/>
                <a:cs typeface="Univers for BP Light"/>
              </a:rPr>
              <a:t>in Asia: with  </a:t>
            </a:r>
            <a:r>
              <a:rPr sz="1800" b="0" spc="-5" dirty="0">
                <a:latin typeface="Univers for BP Light"/>
                <a:cs typeface="Univers for BP Light"/>
              </a:rPr>
              <a:t>China, India </a:t>
            </a:r>
            <a:r>
              <a:rPr sz="1800" b="0" dirty="0">
                <a:latin typeface="Univers for BP Light"/>
                <a:cs typeface="Univers for BP Light"/>
              </a:rPr>
              <a:t>and </a:t>
            </a:r>
            <a:r>
              <a:rPr sz="1800" b="0" spc="-5" dirty="0">
                <a:latin typeface="Univers for BP Light"/>
                <a:cs typeface="Univers for BP Light"/>
              </a:rPr>
              <a:t>other </a:t>
            </a:r>
            <a:r>
              <a:rPr sz="1800" b="0" dirty="0">
                <a:latin typeface="Univers for BP Light"/>
                <a:cs typeface="Univers for BP Light"/>
              </a:rPr>
              <a:t>non-OECD Asia </a:t>
            </a:r>
            <a:r>
              <a:rPr sz="1800" b="0" spc="-5" dirty="0">
                <a:latin typeface="Univers for BP Light"/>
                <a:cs typeface="Univers for BP Light"/>
              </a:rPr>
              <a:t>accounting </a:t>
            </a:r>
            <a:r>
              <a:rPr sz="1800" b="0" dirty="0">
                <a:latin typeface="Univers for BP Light"/>
                <a:cs typeface="Univers for BP Light"/>
              </a:rPr>
              <a:t>for </a:t>
            </a:r>
            <a:r>
              <a:rPr sz="1800" b="0" spc="-5" dirty="0">
                <a:latin typeface="Univers for BP Light"/>
                <a:cs typeface="Univers for BP Light"/>
              </a:rPr>
              <a:t>around two-thirds </a:t>
            </a:r>
            <a:r>
              <a:rPr sz="1800" b="0" dirty="0">
                <a:latin typeface="Univers for BP Light"/>
                <a:cs typeface="Univers for BP Light"/>
              </a:rPr>
              <a:t>of the  </a:t>
            </a:r>
            <a:r>
              <a:rPr sz="1800" b="0" spc="-5" dirty="0">
                <a:latin typeface="Univers for BP Light"/>
                <a:cs typeface="Univers for BP Light"/>
              </a:rPr>
              <a:t>growth. Energy demand within </a:t>
            </a:r>
            <a:r>
              <a:rPr sz="1800" b="0" dirty="0">
                <a:latin typeface="Univers for BP Light"/>
                <a:cs typeface="Univers for BP Light"/>
              </a:rPr>
              <a:t>the OECD is</a:t>
            </a:r>
            <a:r>
              <a:rPr sz="1800" b="0" spc="10" dirty="0">
                <a:latin typeface="Univers for BP Light"/>
                <a:cs typeface="Univers for BP Light"/>
              </a:rPr>
              <a:t> </a:t>
            </a:r>
            <a:r>
              <a:rPr sz="1800" b="0" dirty="0">
                <a:latin typeface="Univers for BP Light"/>
                <a:cs typeface="Univers for BP Light"/>
              </a:rPr>
              <a:t>flat.</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China </a:t>
            </a:r>
            <a:r>
              <a:rPr sz="1800" b="0" dirty="0">
                <a:latin typeface="Univers for BP Light"/>
                <a:cs typeface="Univers for BP Light"/>
              </a:rPr>
              <a:t>and </a:t>
            </a:r>
            <a:r>
              <a:rPr sz="1800" b="0" spc="-5" dirty="0">
                <a:latin typeface="Univers for BP Light"/>
                <a:cs typeface="Univers for BP Light"/>
              </a:rPr>
              <a:t>India </a:t>
            </a:r>
            <a:r>
              <a:rPr sz="1800" b="0" dirty="0">
                <a:latin typeface="Univers for BP Light"/>
                <a:cs typeface="Univers for BP Light"/>
              </a:rPr>
              <a:t>each </a:t>
            </a:r>
            <a:r>
              <a:rPr sz="1800" b="0" spc="-5" dirty="0">
                <a:latin typeface="Univers for BP Light"/>
                <a:cs typeface="Univers for BP Light"/>
              </a:rPr>
              <a:t>account </a:t>
            </a:r>
            <a:r>
              <a:rPr sz="1800" b="0" dirty="0">
                <a:latin typeface="Univers for BP Light"/>
                <a:cs typeface="Univers for BP Light"/>
              </a:rPr>
              <a:t>for </a:t>
            </a:r>
            <a:r>
              <a:rPr sz="1800" b="0" spc="-5" dirty="0">
                <a:latin typeface="Univers for BP Light"/>
                <a:cs typeface="Univers for BP Light"/>
              </a:rPr>
              <a:t>around </a:t>
            </a:r>
            <a:r>
              <a:rPr sz="1800" b="0" dirty="0">
                <a:latin typeface="Univers for BP Light"/>
                <a:cs typeface="Univers for BP Light"/>
              </a:rPr>
              <a:t>a </a:t>
            </a:r>
            <a:r>
              <a:rPr sz="1800" b="0" spc="-5" dirty="0">
                <a:latin typeface="Univers for BP Light"/>
                <a:cs typeface="Univers for BP Light"/>
              </a:rPr>
              <a:t>quarter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world </a:t>
            </a:r>
            <a:r>
              <a:rPr sz="1800" b="0" spc="-5" dirty="0">
                <a:latin typeface="Univers for BP Light"/>
                <a:cs typeface="Univers for BP Light"/>
              </a:rPr>
              <a:t>energy  over </a:t>
            </a:r>
            <a:r>
              <a:rPr sz="1800" b="0" dirty="0">
                <a:latin typeface="Univers for BP Light"/>
                <a:cs typeface="Univers for BP Light"/>
              </a:rPr>
              <a:t>the </a:t>
            </a:r>
            <a:r>
              <a:rPr sz="1800" b="0" spc="-5" dirty="0">
                <a:latin typeface="Univers for BP Light"/>
                <a:cs typeface="Univers for BP Light"/>
              </a:rPr>
              <a:t>Outlook, although this </a:t>
            </a:r>
            <a:r>
              <a:rPr sz="1800" b="0" dirty="0">
                <a:latin typeface="Univers for BP Light"/>
                <a:cs typeface="Univers for BP Light"/>
              </a:rPr>
              <a:t>masks </a:t>
            </a:r>
            <a:r>
              <a:rPr sz="1800" b="0" spc="-5" dirty="0">
                <a:latin typeface="Univers for BP Light"/>
                <a:cs typeface="Univers for BP Light"/>
              </a:rPr>
              <a:t>sharply contrasting trends. China’s energy  growth slows significantly </a:t>
            </a:r>
            <a:r>
              <a:rPr sz="1800" b="0" dirty="0">
                <a:latin typeface="Univers for BP Light"/>
                <a:cs typeface="Univers for BP Light"/>
              </a:rPr>
              <a:t>as it </a:t>
            </a:r>
            <a:r>
              <a:rPr sz="1800" b="0" spc="-5" dirty="0">
                <a:latin typeface="Univers for BP Light"/>
                <a:cs typeface="Univers for BP Light"/>
              </a:rPr>
              <a:t>transitions </a:t>
            </a:r>
            <a:r>
              <a:rPr sz="1800" b="0" dirty="0">
                <a:latin typeface="Univers for BP Light"/>
                <a:cs typeface="Univers for BP Light"/>
              </a:rPr>
              <a:t>to a </a:t>
            </a:r>
            <a:r>
              <a:rPr sz="1800" b="0" spc="-5" dirty="0">
                <a:latin typeface="Univers for BP Light"/>
                <a:cs typeface="Univers for BP Light"/>
              </a:rPr>
              <a:t>more sustainable pattern </a:t>
            </a:r>
            <a:r>
              <a:rPr sz="1800" b="0" dirty="0">
                <a:latin typeface="Univers for BP Light"/>
                <a:cs typeface="Univers for BP Light"/>
              </a:rPr>
              <a:t>of </a:t>
            </a:r>
            <a:r>
              <a:rPr sz="1800" b="0" spc="-5" dirty="0">
                <a:latin typeface="Univers for BP Light"/>
                <a:cs typeface="Univers for BP Light"/>
              </a:rPr>
              <a:t>economic  growth. </a:t>
            </a: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the </a:t>
            </a:r>
            <a:r>
              <a:rPr sz="1800" b="0" spc="-5" dirty="0">
                <a:latin typeface="Univers for BP Light"/>
                <a:cs typeface="Univers for BP Light"/>
              </a:rPr>
              <a:t>slowing </a:t>
            </a:r>
            <a:r>
              <a:rPr sz="1800" b="0" dirty="0">
                <a:latin typeface="Univers for BP Light"/>
                <a:cs typeface="Univers for BP Light"/>
              </a:rPr>
              <a:t>in </a:t>
            </a:r>
            <a:r>
              <a:rPr sz="1800" b="0" spc="-5" dirty="0">
                <a:latin typeface="Univers for BP Light"/>
                <a:cs typeface="Univers for BP Light"/>
              </a:rPr>
              <a:t>India’s demand growth </a:t>
            </a:r>
            <a:r>
              <a:rPr sz="1800" b="0" dirty="0">
                <a:latin typeface="Univers for BP Light"/>
                <a:cs typeface="Univers for BP Light"/>
              </a:rPr>
              <a:t>is </a:t>
            </a:r>
            <a:r>
              <a:rPr sz="1800" b="0" spc="-5" dirty="0">
                <a:latin typeface="Univers for BP Light"/>
                <a:cs typeface="Univers for BP Light"/>
              </a:rPr>
              <a:t>less pronounced,  </a:t>
            </a:r>
            <a:r>
              <a:rPr sz="1800" b="0" spc="-10" dirty="0">
                <a:latin typeface="Univers for BP Light"/>
                <a:cs typeface="Univers for BP Light"/>
              </a:rPr>
              <a:t>underpinned </a:t>
            </a:r>
            <a:r>
              <a:rPr sz="1800" b="0" spc="-5" dirty="0">
                <a:latin typeface="Univers for BP Light"/>
                <a:cs typeface="Univers for BP Light"/>
              </a:rPr>
              <a:t>by robust economic growth. </a:t>
            </a:r>
            <a:r>
              <a:rPr sz="1800" b="0" dirty="0">
                <a:latin typeface="Univers for BP Light"/>
                <a:cs typeface="Univers for BP Light"/>
              </a:rPr>
              <a:t>As a </a:t>
            </a:r>
            <a:r>
              <a:rPr sz="1800" b="0" spc="-5" dirty="0">
                <a:latin typeface="Univers for BP Light"/>
                <a:cs typeface="Univers for BP Light"/>
              </a:rPr>
              <a:t>result, </a:t>
            </a:r>
            <a:r>
              <a:rPr sz="1800" b="0" dirty="0">
                <a:latin typeface="Univers for BP Light"/>
                <a:cs typeface="Univers for BP Light"/>
              </a:rPr>
              <a:t>by the </a:t>
            </a:r>
            <a:r>
              <a:rPr sz="1800" b="0" spc="-5" dirty="0">
                <a:latin typeface="Univers for BP Light"/>
                <a:cs typeface="Univers for BP Light"/>
              </a:rPr>
              <a:t>second half </a:t>
            </a:r>
            <a:r>
              <a:rPr sz="1800" b="0" dirty="0">
                <a:latin typeface="Univers for BP Light"/>
                <a:cs typeface="Univers for BP Light"/>
              </a:rPr>
              <a:t>of </a:t>
            </a:r>
            <a:r>
              <a:rPr sz="1800" b="0" spc="-5" dirty="0">
                <a:latin typeface="Univers for BP Light"/>
                <a:cs typeface="Univers for BP Light"/>
              </a:rPr>
              <a:t>the  Outlook, India emerges </a:t>
            </a:r>
            <a:r>
              <a:rPr sz="1800" b="0" dirty="0">
                <a:latin typeface="Univers for BP Light"/>
                <a:cs typeface="Univers for BP Light"/>
              </a:rPr>
              <a:t>as the </a:t>
            </a:r>
            <a:r>
              <a:rPr sz="1800" b="0" spc="-5" dirty="0">
                <a:latin typeface="Univers for BP Light"/>
                <a:cs typeface="Univers for BP Light"/>
              </a:rPr>
              <a:t>world’s largest growth market </a:t>
            </a:r>
            <a:r>
              <a:rPr sz="1800" b="0" dirty="0">
                <a:latin typeface="Univers for BP Light"/>
                <a:cs typeface="Univers for BP Light"/>
              </a:rPr>
              <a:t>for </a:t>
            </a:r>
            <a:r>
              <a:rPr sz="1800" b="0" spc="-5" dirty="0">
                <a:latin typeface="Univers for BP Light"/>
                <a:cs typeface="Univers for BP Light"/>
              </a:rPr>
              <a:t>energy </a:t>
            </a:r>
            <a:r>
              <a:rPr sz="1800" b="0" dirty="0">
                <a:latin typeface="Univers for BP Light"/>
                <a:cs typeface="Univers for BP Light"/>
              </a:rPr>
              <a:t>(pp</a:t>
            </a:r>
            <a:r>
              <a:rPr sz="1800" b="0" spc="165" dirty="0">
                <a:latin typeface="Univers for BP Light"/>
                <a:cs typeface="Univers for BP Light"/>
              </a:rPr>
              <a:t> </a:t>
            </a:r>
            <a:r>
              <a:rPr sz="1800" b="0" spc="-5" dirty="0">
                <a:latin typeface="Univers for BP Light"/>
                <a:cs typeface="Univers for BP Light"/>
              </a:rPr>
              <a:t>112-113).</a:t>
            </a:r>
            <a:endParaRPr sz="1800">
              <a:latin typeface="Univers for BP Light"/>
              <a:cs typeface="Univers for BP Light"/>
            </a:endParaRPr>
          </a:p>
          <a:p>
            <a:pPr marL="287020" marR="15875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Africa also plays an </a:t>
            </a:r>
            <a:r>
              <a:rPr sz="1800" b="0" spc="-5" dirty="0">
                <a:latin typeface="Univers for BP Light"/>
                <a:cs typeface="Univers for BP Light"/>
              </a:rPr>
              <a:t>increasingly important role </a:t>
            </a:r>
            <a:r>
              <a:rPr sz="1800" b="0" dirty="0">
                <a:latin typeface="Univers for BP Light"/>
                <a:cs typeface="Univers for BP Light"/>
              </a:rPr>
              <a:t>in </a:t>
            </a:r>
            <a:r>
              <a:rPr sz="1800" b="0" spc="-5" dirty="0">
                <a:latin typeface="Univers for BP Light"/>
                <a:cs typeface="Univers for BP Light"/>
              </a:rPr>
              <a:t>driving energy demand </a:t>
            </a:r>
            <a:r>
              <a:rPr sz="1800" b="0" dirty="0">
                <a:latin typeface="Univers for BP Light"/>
                <a:cs typeface="Univers for BP Light"/>
              </a:rPr>
              <a:t>in the latter  </a:t>
            </a:r>
            <a:r>
              <a:rPr sz="1800" b="0" spc="-5" dirty="0">
                <a:latin typeface="Univers for BP Light"/>
                <a:cs typeface="Univers for BP Light"/>
              </a:rPr>
              <a:t>stages </a:t>
            </a:r>
            <a:r>
              <a:rPr sz="1800" b="0" dirty="0">
                <a:latin typeface="Univers for BP Light"/>
                <a:cs typeface="Univers for BP Light"/>
              </a:rPr>
              <a:t>of the </a:t>
            </a:r>
            <a:r>
              <a:rPr sz="1800" b="0" spc="-5" dirty="0">
                <a:latin typeface="Univers for BP Light"/>
                <a:cs typeface="Univers for BP Light"/>
              </a:rPr>
              <a:t>Outlook </a:t>
            </a:r>
            <a:r>
              <a:rPr sz="1800" b="0" dirty="0">
                <a:latin typeface="Univers for BP Light"/>
                <a:cs typeface="Univers for BP Light"/>
              </a:rPr>
              <a:t>– </a:t>
            </a:r>
            <a:r>
              <a:rPr sz="1800" b="0" spc="-5" dirty="0">
                <a:latin typeface="Univers for BP Light"/>
                <a:cs typeface="Univers for BP Light"/>
              </a:rPr>
              <a:t>contributing more </a:t>
            </a:r>
            <a:r>
              <a:rPr sz="1800" b="0" dirty="0">
                <a:latin typeface="Univers for BP Light"/>
                <a:cs typeface="Univers for BP Light"/>
              </a:rPr>
              <a:t>to </a:t>
            </a:r>
            <a:r>
              <a:rPr sz="1800" b="0" spc="-5" dirty="0">
                <a:latin typeface="Univers for BP Light"/>
                <a:cs typeface="Univers for BP Light"/>
              </a:rPr>
              <a:t>global demand growth </a:t>
            </a:r>
            <a:r>
              <a:rPr sz="1800" b="0" dirty="0">
                <a:latin typeface="Univers for BP Light"/>
                <a:cs typeface="Univers for BP Light"/>
              </a:rPr>
              <a:t>in the final five  years of the </a:t>
            </a:r>
            <a:r>
              <a:rPr sz="1800" b="0" spc="-5" dirty="0">
                <a:latin typeface="Univers for BP Light"/>
                <a:cs typeface="Univers for BP Light"/>
              </a:rPr>
              <a:t>Outlook </a:t>
            </a:r>
            <a:r>
              <a:rPr sz="1800" b="0" dirty="0">
                <a:latin typeface="Univers for BP Light"/>
                <a:cs typeface="Univers for BP Light"/>
              </a:rPr>
              <a:t>than </a:t>
            </a:r>
            <a:r>
              <a:rPr sz="1800" b="0" spc="-5" dirty="0">
                <a:latin typeface="Univers for BP Light"/>
                <a:cs typeface="Univers for BP Light"/>
              </a:rPr>
              <a:t>China </a:t>
            </a:r>
            <a:r>
              <a:rPr sz="1800" b="0" dirty="0">
                <a:latin typeface="Univers for BP Light"/>
                <a:cs typeface="Univers for BP Light"/>
              </a:rPr>
              <a:t>– </a:t>
            </a:r>
            <a:r>
              <a:rPr sz="1800" b="0" spc="-5" dirty="0">
                <a:latin typeface="Univers for BP Light"/>
                <a:cs typeface="Univers for BP Light"/>
              </a:rPr>
              <a:t>supported </a:t>
            </a:r>
            <a:r>
              <a:rPr sz="1800" b="0" dirty="0">
                <a:latin typeface="Univers for BP Light"/>
                <a:cs typeface="Univers for BP Light"/>
              </a:rPr>
              <a:t>by an </a:t>
            </a:r>
            <a:r>
              <a:rPr sz="1800" b="0" spc="-5" dirty="0">
                <a:latin typeface="Univers for BP Light"/>
                <a:cs typeface="Univers for BP Light"/>
              </a:rPr>
              <a:t>increasing population together  with some pick-up </a:t>
            </a:r>
            <a:r>
              <a:rPr sz="1800" b="0" dirty="0">
                <a:latin typeface="Univers for BP Light"/>
                <a:cs typeface="Univers for BP Light"/>
              </a:rPr>
              <a:t>in</a:t>
            </a:r>
            <a:r>
              <a:rPr sz="1800" b="0" spc="-30" dirty="0">
                <a:latin typeface="Univers for BP Light"/>
                <a:cs typeface="Univers for BP Light"/>
              </a:rPr>
              <a:t> </a:t>
            </a:r>
            <a:r>
              <a:rPr sz="1800" b="0" spc="-5" dirty="0">
                <a:latin typeface="Univers for BP Light"/>
                <a:cs typeface="Univers for BP Light"/>
              </a:rPr>
              <a:t>productivity.</a:t>
            </a:r>
            <a:endParaRPr sz="1800">
              <a:latin typeface="Univers for BP Light"/>
              <a:cs typeface="Univers for BP Light"/>
            </a:endParaRPr>
          </a:p>
        </p:txBody>
      </p:sp>
      <p:sp>
        <p:nvSpPr>
          <p:cNvPr id="4" name="object 4"/>
          <p:cNvSpPr/>
          <p:nvPr/>
        </p:nvSpPr>
        <p:spPr>
          <a:xfrm>
            <a:off x="524255" y="118871"/>
            <a:ext cx="847725" cy="251460"/>
          </a:xfrm>
          <a:custGeom>
            <a:avLst/>
            <a:gdLst/>
            <a:ahLst/>
            <a:cxnLst/>
            <a:rect l="l" t="t" r="r" b="b"/>
            <a:pathLst>
              <a:path w="847725" h="251460">
                <a:moveTo>
                  <a:pt x="80543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805434" y="251460"/>
                </a:lnTo>
                <a:lnTo>
                  <a:pt x="821733" y="248161"/>
                </a:lnTo>
                <a:lnTo>
                  <a:pt x="835056" y="239172"/>
                </a:lnTo>
                <a:lnTo>
                  <a:pt x="844045" y="225849"/>
                </a:lnTo>
                <a:lnTo>
                  <a:pt x="847344" y="209550"/>
                </a:lnTo>
                <a:lnTo>
                  <a:pt x="847344" y="41909"/>
                </a:lnTo>
                <a:lnTo>
                  <a:pt x="844045" y="25610"/>
                </a:lnTo>
                <a:lnTo>
                  <a:pt x="835056" y="12287"/>
                </a:lnTo>
                <a:lnTo>
                  <a:pt x="821733" y="3298"/>
                </a:lnTo>
                <a:lnTo>
                  <a:pt x="80543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9700"/>
            <a:ext cx="61087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240785" y="5777077"/>
            <a:ext cx="865505" cy="448945"/>
          </a:xfrm>
          <a:prstGeom prst="rect">
            <a:avLst/>
          </a:prstGeom>
        </p:spPr>
        <p:txBody>
          <a:bodyPr vert="horz" wrap="square" lIns="0" tIns="0" rIns="0" bIns="0" rtlCol="0">
            <a:spAutoFit/>
          </a:bodyPr>
          <a:lstStyle/>
          <a:p>
            <a:pPr marL="1905" algn="ctr">
              <a:lnSpc>
                <a:spcPct val="100000"/>
              </a:lnSpc>
            </a:pPr>
            <a:r>
              <a:rPr sz="1400" b="0" dirty="0">
                <a:latin typeface="Univers for BP Light"/>
                <a:cs typeface="Univers for BP Light"/>
              </a:rPr>
              <a:t>India</a:t>
            </a:r>
            <a:r>
              <a:rPr sz="1400" b="0" spc="-120" dirty="0">
                <a:latin typeface="Univers for BP Light"/>
                <a:cs typeface="Univers for BP Light"/>
              </a:rPr>
              <a:t> </a:t>
            </a:r>
            <a:r>
              <a:rPr sz="1400" b="0" dirty="0">
                <a:latin typeface="Univers for BP Light"/>
                <a:cs typeface="Univers for BP Light"/>
              </a:rPr>
              <a:t>&amp;</a:t>
            </a:r>
            <a:endParaRPr sz="1400">
              <a:latin typeface="Univers for BP Light"/>
              <a:cs typeface="Univers for BP Light"/>
            </a:endParaRPr>
          </a:p>
          <a:p>
            <a:pPr algn="ctr">
              <a:lnSpc>
                <a:spcPct val="100000"/>
              </a:lnSpc>
            </a:pPr>
            <a:r>
              <a:rPr sz="1400" b="0" dirty="0">
                <a:latin typeface="Univers for BP Light"/>
                <a:cs typeface="Univers for BP Light"/>
              </a:rPr>
              <a:t>Other</a:t>
            </a:r>
            <a:r>
              <a:rPr sz="1400" b="0" spc="-110" dirty="0">
                <a:latin typeface="Univers for BP Light"/>
                <a:cs typeface="Univers for BP Light"/>
              </a:rPr>
              <a:t> </a:t>
            </a:r>
            <a:r>
              <a:rPr sz="1400" b="0" dirty="0">
                <a:latin typeface="Univers for BP Light"/>
                <a:cs typeface="Univers for BP Light"/>
              </a:rPr>
              <a:t>Asia</a:t>
            </a:r>
            <a:endParaRPr sz="1400">
              <a:latin typeface="Univers for BP Light"/>
              <a:cs typeface="Univers for BP Light"/>
            </a:endParaRPr>
          </a:p>
        </p:txBody>
      </p:sp>
      <p:sp>
        <p:nvSpPr>
          <p:cNvPr id="3" name="object 3"/>
          <p:cNvSpPr txBox="1">
            <a:spLocks noGrp="1"/>
          </p:cNvSpPr>
          <p:nvPr>
            <p:ph type="title"/>
          </p:nvPr>
        </p:nvSpPr>
        <p:spPr>
          <a:xfrm>
            <a:off x="491439" y="556386"/>
            <a:ext cx="5727065" cy="335280"/>
          </a:xfrm>
          <a:prstGeom prst="rect">
            <a:avLst/>
          </a:prstGeom>
        </p:spPr>
        <p:txBody>
          <a:bodyPr vert="horz" wrap="square" lIns="0" tIns="0" rIns="0" bIns="0" rtlCol="0">
            <a:spAutoFit/>
          </a:bodyPr>
          <a:lstStyle/>
          <a:p>
            <a:pPr marL="12700">
              <a:lnSpc>
                <a:spcPct val="100000"/>
              </a:lnSpc>
            </a:pPr>
            <a:r>
              <a:rPr spc="-5" dirty="0"/>
              <a:t>Differences in the fuel mix across</a:t>
            </a:r>
            <a:r>
              <a:rPr spc="114" dirty="0"/>
              <a:t> </a:t>
            </a:r>
            <a:r>
              <a:rPr spc="-5" dirty="0"/>
              <a:t>regions...</a:t>
            </a:r>
          </a:p>
        </p:txBody>
      </p:sp>
      <p:sp>
        <p:nvSpPr>
          <p:cNvPr id="4" name="object 4"/>
          <p:cNvSpPr/>
          <p:nvPr/>
        </p:nvSpPr>
        <p:spPr>
          <a:xfrm>
            <a:off x="809244" y="5061203"/>
            <a:ext cx="250190" cy="212090"/>
          </a:xfrm>
          <a:custGeom>
            <a:avLst/>
            <a:gdLst/>
            <a:ahLst/>
            <a:cxnLst/>
            <a:rect l="l" t="t" r="r" b="b"/>
            <a:pathLst>
              <a:path w="250190" h="212089">
                <a:moveTo>
                  <a:pt x="249936" y="0"/>
                </a:moveTo>
                <a:lnTo>
                  <a:pt x="0" y="0"/>
                </a:lnTo>
                <a:lnTo>
                  <a:pt x="0" y="211836"/>
                </a:lnTo>
                <a:lnTo>
                  <a:pt x="249936" y="211836"/>
                </a:lnTo>
                <a:lnTo>
                  <a:pt x="249936" y="0"/>
                </a:lnTo>
                <a:close/>
              </a:path>
            </a:pathLst>
          </a:custGeom>
          <a:solidFill>
            <a:srgbClr val="666666"/>
          </a:solidFill>
        </p:spPr>
        <p:txBody>
          <a:bodyPr wrap="square" lIns="0" tIns="0" rIns="0" bIns="0" rtlCol="0"/>
          <a:lstStyle/>
          <a:p>
            <a:endParaRPr/>
          </a:p>
        </p:txBody>
      </p:sp>
      <p:sp>
        <p:nvSpPr>
          <p:cNvPr id="5" name="object 5"/>
          <p:cNvSpPr/>
          <p:nvPr/>
        </p:nvSpPr>
        <p:spPr>
          <a:xfrm>
            <a:off x="1097280" y="5207508"/>
            <a:ext cx="250190" cy="66040"/>
          </a:xfrm>
          <a:custGeom>
            <a:avLst/>
            <a:gdLst/>
            <a:ahLst/>
            <a:cxnLst/>
            <a:rect l="l" t="t" r="r" b="b"/>
            <a:pathLst>
              <a:path w="250190" h="66039">
                <a:moveTo>
                  <a:pt x="249935" y="0"/>
                </a:moveTo>
                <a:lnTo>
                  <a:pt x="0" y="0"/>
                </a:lnTo>
                <a:lnTo>
                  <a:pt x="0" y="65532"/>
                </a:lnTo>
                <a:lnTo>
                  <a:pt x="249935" y="65532"/>
                </a:lnTo>
                <a:lnTo>
                  <a:pt x="249935" y="0"/>
                </a:lnTo>
                <a:close/>
              </a:path>
            </a:pathLst>
          </a:custGeom>
          <a:solidFill>
            <a:srgbClr val="666666"/>
          </a:solidFill>
        </p:spPr>
        <p:txBody>
          <a:bodyPr wrap="square" lIns="0" tIns="0" rIns="0" bIns="0" rtlCol="0"/>
          <a:lstStyle/>
          <a:p>
            <a:endParaRPr/>
          </a:p>
        </p:txBody>
      </p:sp>
      <p:sp>
        <p:nvSpPr>
          <p:cNvPr id="6" name="object 6"/>
          <p:cNvSpPr/>
          <p:nvPr/>
        </p:nvSpPr>
        <p:spPr>
          <a:xfrm>
            <a:off x="1673351" y="5132832"/>
            <a:ext cx="250190" cy="140335"/>
          </a:xfrm>
          <a:custGeom>
            <a:avLst/>
            <a:gdLst/>
            <a:ahLst/>
            <a:cxnLst/>
            <a:rect l="l" t="t" r="r" b="b"/>
            <a:pathLst>
              <a:path w="250189" h="140335">
                <a:moveTo>
                  <a:pt x="249936" y="0"/>
                </a:moveTo>
                <a:lnTo>
                  <a:pt x="0" y="0"/>
                </a:lnTo>
                <a:lnTo>
                  <a:pt x="0" y="140208"/>
                </a:lnTo>
                <a:lnTo>
                  <a:pt x="249936" y="140208"/>
                </a:lnTo>
                <a:lnTo>
                  <a:pt x="249936" y="0"/>
                </a:lnTo>
                <a:close/>
              </a:path>
            </a:pathLst>
          </a:custGeom>
          <a:solidFill>
            <a:srgbClr val="666666"/>
          </a:solidFill>
        </p:spPr>
        <p:txBody>
          <a:bodyPr wrap="square" lIns="0" tIns="0" rIns="0" bIns="0" rtlCol="0"/>
          <a:lstStyle/>
          <a:p>
            <a:endParaRPr/>
          </a:p>
        </p:txBody>
      </p:sp>
      <p:sp>
        <p:nvSpPr>
          <p:cNvPr id="7" name="object 7"/>
          <p:cNvSpPr/>
          <p:nvPr/>
        </p:nvSpPr>
        <p:spPr>
          <a:xfrm>
            <a:off x="1961388" y="5222747"/>
            <a:ext cx="250190" cy="50800"/>
          </a:xfrm>
          <a:custGeom>
            <a:avLst/>
            <a:gdLst/>
            <a:ahLst/>
            <a:cxnLst/>
            <a:rect l="l" t="t" r="r" b="b"/>
            <a:pathLst>
              <a:path w="250189" h="50800">
                <a:moveTo>
                  <a:pt x="0" y="50291"/>
                </a:moveTo>
                <a:lnTo>
                  <a:pt x="249936" y="50291"/>
                </a:lnTo>
                <a:lnTo>
                  <a:pt x="249936" y="0"/>
                </a:lnTo>
                <a:lnTo>
                  <a:pt x="0" y="0"/>
                </a:lnTo>
                <a:lnTo>
                  <a:pt x="0" y="50291"/>
                </a:lnTo>
                <a:close/>
              </a:path>
            </a:pathLst>
          </a:custGeom>
          <a:solidFill>
            <a:srgbClr val="666666"/>
          </a:solidFill>
        </p:spPr>
        <p:txBody>
          <a:bodyPr wrap="square" lIns="0" tIns="0" rIns="0" bIns="0" rtlCol="0"/>
          <a:lstStyle/>
          <a:p>
            <a:endParaRPr/>
          </a:p>
        </p:txBody>
      </p:sp>
      <p:sp>
        <p:nvSpPr>
          <p:cNvPr id="8" name="object 8"/>
          <p:cNvSpPr/>
          <p:nvPr/>
        </p:nvSpPr>
        <p:spPr>
          <a:xfrm>
            <a:off x="2537460" y="4158996"/>
            <a:ext cx="251460" cy="1114425"/>
          </a:xfrm>
          <a:custGeom>
            <a:avLst/>
            <a:gdLst/>
            <a:ahLst/>
            <a:cxnLst/>
            <a:rect l="l" t="t" r="r" b="b"/>
            <a:pathLst>
              <a:path w="251460" h="1114425">
                <a:moveTo>
                  <a:pt x="251459" y="0"/>
                </a:moveTo>
                <a:lnTo>
                  <a:pt x="0" y="0"/>
                </a:lnTo>
                <a:lnTo>
                  <a:pt x="0" y="1114043"/>
                </a:lnTo>
                <a:lnTo>
                  <a:pt x="251459" y="1114043"/>
                </a:lnTo>
                <a:lnTo>
                  <a:pt x="251459" y="0"/>
                </a:lnTo>
                <a:close/>
              </a:path>
            </a:pathLst>
          </a:custGeom>
          <a:solidFill>
            <a:srgbClr val="666666"/>
          </a:solidFill>
        </p:spPr>
        <p:txBody>
          <a:bodyPr wrap="square" lIns="0" tIns="0" rIns="0" bIns="0" rtlCol="0"/>
          <a:lstStyle/>
          <a:p>
            <a:endParaRPr/>
          </a:p>
        </p:txBody>
      </p:sp>
      <p:sp>
        <p:nvSpPr>
          <p:cNvPr id="9" name="object 9"/>
          <p:cNvSpPr/>
          <p:nvPr/>
        </p:nvSpPr>
        <p:spPr>
          <a:xfrm>
            <a:off x="2825495" y="4357115"/>
            <a:ext cx="251460" cy="916305"/>
          </a:xfrm>
          <a:custGeom>
            <a:avLst/>
            <a:gdLst/>
            <a:ahLst/>
            <a:cxnLst/>
            <a:rect l="l" t="t" r="r" b="b"/>
            <a:pathLst>
              <a:path w="251460" h="916304">
                <a:moveTo>
                  <a:pt x="251460" y="0"/>
                </a:moveTo>
                <a:lnTo>
                  <a:pt x="0" y="0"/>
                </a:lnTo>
                <a:lnTo>
                  <a:pt x="0" y="915923"/>
                </a:lnTo>
                <a:lnTo>
                  <a:pt x="251460" y="915923"/>
                </a:lnTo>
                <a:lnTo>
                  <a:pt x="251460" y="0"/>
                </a:lnTo>
                <a:close/>
              </a:path>
            </a:pathLst>
          </a:custGeom>
          <a:solidFill>
            <a:srgbClr val="666666"/>
          </a:solidFill>
        </p:spPr>
        <p:txBody>
          <a:bodyPr wrap="square" lIns="0" tIns="0" rIns="0" bIns="0" rtlCol="0"/>
          <a:lstStyle/>
          <a:p>
            <a:endParaRPr/>
          </a:p>
        </p:txBody>
      </p:sp>
      <p:sp>
        <p:nvSpPr>
          <p:cNvPr id="10" name="object 10"/>
          <p:cNvSpPr/>
          <p:nvPr/>
        </p:nvSpPr>
        <p:spPr>
          <a:xfrm>
            <a:off x="3401567" y="4907279"/>
            <a:ext cx="251460" cy="365760"/>
          </a:xfrm>
          <a:custGeom>
            <a:avLst/>
            <a:gdLst/>
            <a:ahLst/>
            <a:cxnLst/>
            <a:rect l="l" t="t" r="r" b="b"/>
            <a:pathLst>
              <a:path w="251460" h="365760">
                <a:moveTo>
                  <a:pt x="251460" y="0"/>
                </a:moveTo>
                <a:lnTo>
                  <a:pt x="0" y="0"/>
                </a:lnTo>
                <a:lnTo>
                  <a:pt x="0" y="365760"/>
                </a:lnTo>
                <a:lnTo>
                  <a:pt x="251460" y="365760"/>
                </a:lnTo>
                <a:lnTo>
                  <a:pt x="251460" y="0"/>
                </a:lnTo>
                <a:close/>
              </a:path>
            </a:pathLst>
          </a:custGeom>
          <a:solidFill>
            <a:srgbClr val="666666"/>
          </a:solidFill>
        </p:spPr>
        <p:txBody>
          <a:bodyPr wrap="square" lIns="0" tIns="0" rIns="0" bIns="0" rtlCol="0"/>
          <a:lstStyle/>
          <a:p>
            <a:endParaRPr/>
          </a:p>
        </p:txBody>
      </p:sp>
      <p:sp>
        <p:nvSpPr>
          <p:cNvPr id="11" name="object 11"/>
          <p:cNvSpPr/>
          <p:nvPr/>
        </p:nvSpPr>
        <p:spPr>
          <a:xfrm>
            <a:off x="3691128" y="4401311"/>
            <a:ext cx="250190" cy="871855"/>
          </a:xfrm>
          <a:custGeom>
            <a:avLst/>
            <a:gdLst/>
            <a:ahLst/>
            <a:cxnLst/>
            <a:rect l="l" t="t" r="r" b="b"/>
            <a:pathLst>
              <a:path w="250189" h="871854">
                <a:moveTo>
                  <a:pt x="249936" y="0"/>
                </a:moveTo>
                <a:lnTo>
                  <a:pt x="0" y="0"/>
                </a:lnTo>
                <a:lnTo>
                  <a:pt x="0" y="871728"/>
                </a:lnTo>
                <a:lnTo>
                  <a:pt x="249936" y="871728"/>
                </a:lnTo>
                <a:lnTo>
                  <a:pt x="249936" y="0"/>
                </a:lnTo>
                <a:close/>
              </a:path>
            </a:pathLst>
          </a:custGeom>
          <a:solidFill>
            <a:srgbClr val="666666"/>
          </a:solidFill>
        </p:spPr>
        <p:txBody>
          <a:bodyPr wrap="square" lIns="0" tIns="0" rIns="0" bIns="0" rtlCol="0"/>
          <a:lstStyle/>
          <a:p>
            <a:endParaRPr/>
          </a:p>
        </p:txBody>
      </p:sp>
      <p:sp>
        <p:nvSpPr>
          <p:cNvPr id="12" name="object 12"/>
          <p:cNvSpPr/>
          <p:nvPr/>
        </p:nvSpPr>
        <p:spPr>
          <a:xfrm>
            <a:off x="4267200" y="5269991"/>
            <a:ext cx="250190" cy="0"/>
          </a:xfrm>
          <a:custGeom>
            <a:avLst/>
            <a:gdLst/>
            <a:ahLst/>
            <a:cxnLst/>
            <a:rect l="l" t="t" r="r" b="b"/>
            <a:pathLst>
              <a:path w="250189">
                <a:moveTo>
                  <a:pt x="0" y="0"/>
                </a:moveTo>
                <a:lnTo>
                  <a:pt x="249936" y="0"/>
                </a:lnTo>
              </a:path>
            </a:pathLst>
          </a:custGeom>
          <a:ln w="6096">
            <a:solidFill>
              <a:srgbClr val="666666"/>
            </a:solidFill>
          </a:ln>
        </p:spPr>
        <p:txBody>
          <a:bodyPr wrap="square" lIns="0" tIns="0" rIns="0" bIns="0" rtlCol="0"/>
          <a:lstStyle/>
          <a:p>
            <a:endParaRPr/>
          </a:p>
        </p:txBody>
      </p:sp>
      <p:sp>
        <p:nvSpPr>
          <p:cNvPr id="13" name="object 13"/>
          <p:cNvSpPr/>
          <p:nvPr/>
        </p:nvSpPr>
        <p:spPr>
          <a:xfrm>
            <a:off x="4555235" y="5269991"/>
            <a:ext cx="250190" cy="0"/>
          </a:xfrm>
          <a:custGeom>
            <a:avLst/>
            <a:gdLst/>
            <a:ahLst/>
            <a:cxnLst/>
            <a:rect l="l" t="t" r="r" b="b"/>
            <a:pathLst>
              <a:path w="250189">
                <a:moveTo>
                  <a:pt x="0" y="0"/>
                </a:moveTo>
                <a:lnTo>
                  <a:pt x="249936" y="0"/>
                </a:lnTo>
              </a:path>
            </a:pathLst>
          </a:custGeom>
          <a:ln w="6096">
            <a:solidFill>
              <a:srgbClr val="666666"/>
            </a:solidFill>
          </a:ln>
        </p:spPr>
        <p:txBody>
          <a:bodyPr wrap="square" lIns="0" tIns="0" rIns="0" bIns="0" rtlCol="0"/>
          <a:lstStyle/>
          <a:p>
            <a:endParaRPr/>
          </a:p>
        </p:txBody>
      </p:sp>
      <p:sp>
        <p:nvSpPr>
          <p:cNvPr id="14" name="object 14"/>
          <p:cNvSpPr/>
          <p:nvPr/>
        </p:nvSpPr>
        <p:spPr>
          <a:xfrm>
            <a:off x="809244" y="5061203"/>
            <a:ext cx="250190" cy="212090"/>
          </a:xfrm>
          <a:custGeom>
            <a:avLst/>
            <a:gdLst/>
            <a:ahLst/>
            <a:cxnLst/>
            <a:rect l="l" t="t" r="r" b="b"/>
            <a:pathLst>
              <a:path w="250190" h="212089">
                <a:moveTo>
                  <a:pt x="0" y="0"/>
                </a:moveTo>
                <a:lnTo>
                  <a:pt x="249936" y="0"/>
                </a:lnTo>
                <a:lnTo>
                  <a:pt x="249936" y="211836"/>
                </a:lnTo>
                <a:lnTo>
                  <a:pt x="0" y="211836"/>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1097280" y="5207508"/>
            <a:ext cx="250190" cy="66040"/>
          </a:xfrm>
          <a:custGeom>
            <a:avLst/>
            <a:gdLst/>
            <a:ahLst/>
            <a:cxnLst/>
            <a:rect l="l" t="t" r="r" b="b"/>
            <a:pathLst>
              <a:path w="250190" h="66039">
                <a:moveTo>
                  <a:pt x="0" y="0"/>
                </a:moveTo>
                <a:lnTo>
                  <a:pt x="249935" y="0"/>
                </a:lnTo>
                <a:lnTo>
                  <a:pt x="249935" y="65532"/>
                </a:lnTo>
                <a:lnTo>
                  <a:pt x="0" y="65532"/>
                </a:lnTo>
                <a:lnTo>
                  <a:pt x="0" y="0"/>
                </a:lnTo>
                <a:close/>
              </a:path>
            </a:pathLst>
          </a:custGeom>
          <a:ln w="9143">
            <a:solidFill>
              <a:srgbClr val="BEBEBE"/>
            </a:solidFill>
          </a:ln>
        </p:spPr>
        <p:txBody>
          <a:bodyPr wrap="square" lIns="0" tIns="0" rIns="0" bIns="0" rtlCol="0"/>
          <a:lstStyle/>
          <a:p>
            <a:endParaRPr/>
          </a:p>
        </p:txBody>
      </p:sp>
      <p:sp>
        <p:nvSpPr>
          <p:cNvPr id="16" name="object 16"/>
          <p:cNvSpPr/>
          <p:nvPr/>
        </p:nvSpPr>
        <p:spPr>
          <a:xfrm>
            <a:off x="1673351" y="5132832"/>
            <a:ext cx="250190" cy="140335"/>
          </a:xfrm>
          <a:custGeom>
            <a:avLst/>
            <a:gdLst/>
            <a:ahLst/>
            <a:cxnLst/>
            <a:rect l="l" t="t" r="r" b="b"/>
            <a:pathLst>
              <a:path w="250189" h="140335">
                <a:moveTo>
                  <a:pt x="0" y="0"/>
                </a:moveTo>
                <a:lnTo>
                  <a:pt x="249936" y="0"/>
                </a:lnTo>
                <a:lnTo>
                  <a:pt x="249936" y="140208"/>
                </a:lnTo>
                <a:lnTo>
                  <a:pt x="0" y="140208"/>
                </a:lnTo>
                <a:lnTo>
                  <a:pt x="0" y="0"/>
                </a:lnTo>
                <a:close/>
              </a:path>
            </a:pathLst>
          </a:custGeom>
          <a:ln w="9143">
            <a:solidFill>
              <a:srgbClr val="BEBEBE"/>
            </a:solidFill>
          </a:ln>
        </p:spPr>
        <p:txBody>
          <a:bodyPr wrap="square" lIns="0" tIns="0" rIns="0" bIns="0" rtlCol="0"/>
          <a:lstStyle/>
          <a:p>
            <a:endParaRPr/>
          </a:p>
        </p:txBody>
      </p:sp>
      <p:sp>
        <p:nvSpPr>
          <p:cNvPr id="17" name="object 17"/>
          <p:cNvSpPr/>
          <p:nvPr/>
        </p:nvSpPr>
        <p:spPr>
          <a:xfrm>
            <a:off x="1961388" y="5222747"/>
            <a:ext cx="250190" cy="50800"/>
          </a:xfrm>
          <a:custGeom>
            <a:avLst/>
            <a:gdLst/>
            <a:ahLst/>
            <a:cxnLst/>
            <a:rect l="l" t="t" r="r" b="b"/>
            <a:pathLst>
              <a:path w="250189" h="50800">
                <a:moveTo>
                  <a:pt x="0" y="0"/>
                </a:moveTo>
                <a:lnTo>
                  <a:pt x="249936" y="0"/>
                </a:lnTo>
                <a:lnTo>
                  <a:pt x="249936" y="50291"/>
                </a:lnTo>
                <a:lnTo>
                  <a:pt x="0" y="50291"/>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2537460" y="4158996"/>
            <a:ext cx="251460" cy="1114425"/>
          </a:xfrm>
          <a:custGeom>
            <a:avLst/>
            <a:gdLst/>
            <a:ahLst/>
            <a:cxnLst/>
            <a:rect l="l" t="t" r="r" b="b"/>
            <a:pathLst>
              <a:path w="251460" h="1114425">
                <a:moveTo>
                  <a:pt x="0" y="0"/>
                </a:moveTo>
                <a:lnTo>
                  <a:pt x="251459" y="0"/>
                </a:lnTo>
                <a:lnTo>
                  <a:pt x="251459" y="1114043"/>
                </a:lnTo>
                <a:lnTo>
                  <a:pt x="0" y="1114043"/>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2825495" y="4357115"/>
            <a:ext cx="251460" cy="916305"/>
          </a:xfrm>
          <a:custGeom>
            <a:avLst/>
            <a:gdLst/>
            <a:ahLst/>
            <a:cxnLst/>
            <a:rect l="l" t="t" r="r" b="b"/>
            <a:pathLst>
              <a:path w="251460" h="916304">
                <a:moveTo>
                  <a:pt x="0" y="0"/>
                </a:moveTo>
                <a:lnTo>
                  <a:pt x="251460" y="0"/>
                </a:lnTo>
                <a:lnTo>
                  <a:pt x="251460" y="915923"/>
                </a:lnTo>
                <a:lnTo>
                  <a:pt x="0" y="915923"/>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3401567" y="4907279"/>
            <a:ext cx="251460" cy="365760"/>
          </a:xfrm>
          <a:custGeom>
            <a:avLst/>
            <a:gdLst/>
            <a:ahLst/>
            <a:cxnLst/>
            <a:rect l="l" t="t" r="r" b="b"/>
            <a:pathLst>
              <a:path w="251460" h="365760">
                <a:moveTo>
                  <a:pt x="0" y="0"/>
                </a:moveTo>
                <a:lnTo>
                  <a:pt x="251460" y="0"/>
                </a:lnTo>
                <a:lnTo>
                  <a:pt x="251460" y="365760"/>
                </a:lnTo>
                <a:lnTo>
                  <a:pt x="0" y="365760"/>
                </a:lnTo>
                <a:lnTo>
                  <a:pt x="0" y="0"/>
                </a:lnTo>
                <a:close/>
              </a:path>
            </a:pathLst>
          </a:custGeom>
          <a:ln w="9144">
            <a:solidFill>
              <a:srgbClr val="BEBEBE"/>
            </a:solidFill>
          </a:ln>
        </p:spPr>
        <p:txBody>
          <a:bodyPr wrap="square" lIns="0" tIns="0" rIns="0" bIns="0" rtlCol="0"/>
          <a:lstStyle/>
          <a:p>
            <a:endParaRPr/>
          </a:p>
        </p:txBody>
      </p:sp>
      <p:sp>
        <p:nvSpPr>
          <p:cNvPr id="21" name="object 21"/>
          <p:cNvSpPr/>
          <p:nvPr/>
        </p:nvSpPr>
        <p:spPr>
          <a:xfrm>
            <a:off x="3691128" y="4401311"/>
            <a:ext cx="250190" cy="871855"/>
          </a:xfrm>
          <a:custGeom>
            <a:avLst/>
            <a:gdLst/>
            <a:ahLst/>
            <a:cxnLst/>
            <a:rect l="l" t="t" r="r" b="b"/>
            <a:pathLst>
              <a:path w="250189" h="871854">
                <a:moveTo>
                  <a:pt x="0" y="0"/>
                </a:moveTo>
                <a:lnTo>
                  <a:pt x="249936" y="0"/>
                </a:lnTo>
                <a:lnTo>
                  <a:pt x="249936" y="871728"/>
                </a:lnTo>
                <a:lnTo>
                  <a:pt x="0" y="871728"/>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4262628" y="5262371"/>
            <a:ext cx="259079" cy="15240"/>
          </a:xfrm>
          <a:custGeom>
            <a:avLst/>
            <a:gdLst/>
            <a:ahLst/>
            <a:cxnLst/>
            <a:rect l="l" t="t" r="r" b="b"/>
            <a:pathLst>
              <a:path w="259079" h="15239">
                <a:moveTo>
                  <a:pt x="0" y="15239"/>
                </a:moveTo>
                <a:lnTo>
                  <a:pt x="259080" y="15239"/>
                </a:lnTo>
                <a:lnTo>
                  <a:pt x="259080" y="0"/>
                </a:lnTo>
                <a:lnTo>
                  <a:pt x="0" y="0"/>
                </a:lnTo>
                <a:lnTo>
                  <a:pt x="0" y="15239"/>
                </a:lnTo>
                <a:close/>
              </a:path>
            </a:pathLst>
          </a:custGeom>
          <a:solidFill>
            <a:srgbClr val="BEBEBE"/>
          </a:solidFill>
        </p:spPr>
        <p:txBody>
          <a:bodyPr wrap="square" lIns="0" tIns="0" rIns="0" bIns="0" rtlCol="0"/>
          <a:lstStyle/>
          <a:p>
            <a:endParaRPr/>
          </a:p>
        </p:txBody>
      </p:sp>
      <p:sp>
        <p:nvSpPr>
          <p:cNvPr id="23" name="object 23"/>
          <p:cNvSpPr/>
          <p:nvPr/>
        </p:nvSpPr>
        <p:spPr>
          <a:xfrm>
            <a:off x="4550664" y="5262371"/>
            <a:ext cx="259079" cy="15240"/>
          </a:xfrm>
          <a:custGeom>
            <a:avLst/>
            <a:gdLst/>
            <a:ahLst/>
            <a:cxnLst/>
            <a:rect l="l" t="t" r="r" b="b"/>
            <a:pathLst>
              <a:path w="259079" h="15239">
                <a:moveTo>
                  <a:pt x="0" y="15239"/>
                </a:moveTo>
                <a:lnTo>
                  <a:pt x="259080" y="15239"/>
                </a:lnTo>
                <a:lnTo>
                  <a:pt x="259080" y="0"/>
                </a:lnTo>
                <a:lnTo>
                  <a:pt x="0" y="0"/>
                </a:lnTo>
                <a:lnTo>
                  <a:pt x="0" y="15239"/>
                </a:lnTo>
                <a:close/>
              </a:path>
            </a:pathLst>
          </a:custGeom>
          <a:solidFill>
            <a:srgbClr val="BEBEBE"/>
          </a:solidFill>
        </p:spPr>
        <p:txBody>
          <a:bodyPr wrap="square" lIns="0" tIns="0" rIns="0" bIns="0" rtlCol="0"/>
          <a:lstStyle/>
          <a:p>
            <a:endParaRPr/>
          </a:p>
        </p:txBody>
      </p:sp>
      <p:sp>
        <p:nvSpPr>
          <p:cNvPr id="24" name="object 24"/>
          <p:cNvSpPr/>
          <p:nvPr/>
        </p:nvSpPr>
        <p:spPr>
          <a:xfrm>
            <a:off x="809244" y="4573523"/>
            <a:ext cx="250190" cy="487680"/>
          </a:xfrm>
          <a:custGeom>
            <a:avLst/>
            <a:gdLst/>
            <a:ahLst/>
            <a:cxnLst/>
            <a:rect l="l" t="t" r="r" b="b"/>
            <a:pathLst>
              <a:path w="250190" h="487679">
                <a:moveTo>
                  <a:pt x="249936" y="0"/>
                </a:moveTo>
                <a:lnTo>
                  <a:pt x="0" y="0"/>
                </a:lnTo>
                <a:lnTo>
                  <a:pt x="0" y="487680"/>
                </a:lnTo>
                <a:lnTo>
                  <a:pt x="249936" y="487680"/>
                </a:lnTo>
                <a:lnTo>
                  <a:pt x="249936" y="0"/>
                </a:lnTo>
                <a:close/>
              </a:path>
            </a:pathLst>
          </a:custGeom>
          <a:solidFill>
            <a:srgbClr val="99CC00"/>
          </a:solidFill>
        </p:spPr>
        <p:txBody>
          <a:bodyPr wrap="square" lIns="0" tIns="0" rIns="0" bIns="0" rtlCol="0"/>
          <a:lstStyle/>
          <a:p>
            <a:endParaRPr/>
          </a:p>
        </p:txBody>
      </p:sp>
      <p:sp>
        <p:nvSpPr>
          <p:cNvPr id="25" name="object 25"/>
          <p:cNvSpPr/>
          <p:nvPr/>
        </p:nvSpPr>
        <p:spPr>
          <a:xfrm>
            <a:off x="1097280" y="4805171"/>
            <a:ext cx="250190" cy="402590"/>
          </a:xfrm>
          <a:custGeom>
            <a:avLst/>
            <a:gdLst/>
            <a:ahLst/>
            <a:cxnLst/>
            <a:rect l="l" t="t" r="r" b="b"/>
            <a:pathLst>
              <a:path w="250190" h="402589">
                <a:moveTo>
                  <a:pt x="249935" y="0"/>
                </a:moveTo>
                <a:lnTo>
                  <a:pt x="0" y="0"/>
                </a:lnTo>
                <a:lnTo>
                  <a:pt x="0" y="402335"/>
                </a:lnTo>
                <a:lnTo>
                  <a:pt x="249935" y="402335"/>
                </a:lnTo>
                <a:lnTo>
                  <a:pt x="249935" y="0"/>
                </a:lnTo>
                <a:close/>
              </a:path>
            </a:pathLst>
          </a:custGeom>
          <a:solidFill>
            <a:srgbClr val="99CC00"/>
          </a:solidFill>
        </p:spPr>
        <p:txBody>
          <a:bodyPr wrap="square" lIns="0" tIns="0" rIns="0" bIns="0" rtlCol="0"/>
          <a:lstStyle/>
          <a:p>
            <a:endParaRPr/>
          </a:p>
        </p:txBody>
      </p:sp>
      <p:sp>
        <p:nvSpPr>
          <p:cNvPr id="26" name="object 26"/>
          <p:cNvSpPr/>
          <p:nvPr/>
        </p:nvSpPr>
        <p:spPr>
          <a:xfrm>
            <a:off x="1673351" y="4777740"/>
            <a:ext cx="250190" cy="355600"/>
          </a:xfrm>
          <a:custGeom>
            <a:avLst/>
            <a:gdLst/>
            <a:ahLst/>
            <a:cxnLst/>
            <a:rect l="l" t="t" r="r" b="b"/>
            <a:pathLst>
              <a:path w="250189" h="355600">
                <a:moveTo>
                  <a:pt x="249936" y="0"/>
                </a:moveTo>
                <a:lnTo>
                  <a:pt x="0" y="0"/>
                </a:lnTo>
                <a:lnTo>
                  <a:pt x="0" y="355092"/>
                </a:lnTo>
                <a:lnTo>
                  <a:pt x="249936" y="355092"/>
                </a:lnTo>
                <a:lnTo>
                  <a:pt x="249936" y="0"/>
                </a:lnTo>
                <a:close/>
              </a:path>
            </a:pathLst>
          </a:custGeom>
          <a:solidFill>
            <a:srgbClr val="99CC00"/>
          </a:solidFill>
        </p:spPr>
        <p:txBody>
          <a:bodyPr wrap="square" lIns="0" tIns="0" rIns="0" bIns="0" rtlCol="0"/>
          <a:lstStyle/>
          <a:p>
            <a:endParaRPr/>
          </a:p>
        </p:txBody>
      </p:sp>
      <p:sp>
        <p:nvSpPr>
          <p:cNvPr id="27" name="object 27"/>
          <p:cNvSpPr/>
          <p:nvPr/>
        </p:nvSpPr>
        <p:spPr>
          <a:xfrm>
            <a:off x="1961388" y="4997196"/>
            <a:ext cx="250190" cy="226060"/>
          </a:xfrm>
          <a:custGeom>
            <a:avLst/>
            <a:gdLst/>
            <a:ahLst/>
            <a:cxnLst/>
            <a:rect l="l" t="t" r="r" b="b"/>
            <a:pathLst>
              <a:path w="250189" h="226060">
                <a:moveTo>
                  <a:pt x="249936" y="0"/>
                </a:moveTo>
                <a:lnTo>
                  <a:pt x="0" y="0"/>
                </a:lnTo>
                <a:lnTo>
                  <a:pt x="0" y="225551"/>
                </a:lnTo>
                <a:lnTo>
                  <a:pt x="249936" y="225551"/>
                </a:lnTo>
                <a:lnTo>
                  <a:pt x="249936" y="0"/>
                </a:lnTo>
                <a:close/>
              </a:path>
            </a:pathLst>
          </a:custGeom>
          <a:solidFill>
            <a:srgbClr val="99CC00"/>
          </a:solidFill>
        </p:spPr>
        <p:txBody>
          <a:bodyPr wrap="square" lIns="0" tIns="0" rIns="0" bIns="0" rtlCol="0"/>
          <a:lstStyle/>
          <a:p>
            <a:endParaRPr/>
          </a:p>
        </p:txBody>
      </p:sp>
      <p:sp>
        <p:nvSpPr>
          <p:cNvPr id="28" name="object 28"/>
          <p:cNvSpPr/>
          <p:nvPr/>
        </p:nvSpPr>
        <p:spPr>
          <a:xfrm>
            <a:off x="2537460" y="3817620"/>
            <a:ext cx="251460" cy="341630"/>
          </a:xfrm>
          <a:custGeom>
            <a:avLst/>
            <a:gdLst/>
            <a:ahLst/>
            <a:cxnLst/>
            <a:rect l="l" t="t" r="r" b="b"/>
            <a:pathLst>
              <a:path w="251460" h="341629">
                <a:moveTo>
                  <a:pt x="251459" y="0"/>
                </a:moveTo>
                <a:lnTo>
                  <a:pt x="0" y="0"/>
                </a:lnTo>
                <a:lnTo>
                  <a:pt x="0" y="341375"/>
                </a:lnTo>
                <a:lnTo>
                  <a:pt x="251459" y="341375"/>
                </a:lnTo>
                <a:lnTo>
                  <a:pt x="251459" y="0"/>
                </a:lnTo>
                <a:close/>
              </a:path>
            </a:pathLst>
          </a:custGeom>
          <a:solidFill>
            <a:srgbClr val="99CC00"/>
          </a:solidFill>
        </p:spPr>
        <p:txBody>
          <a:bodyPr wrap="square" lIns="0" tIns="0" rIns="0" bIns="0" rtlCol="0"/>
          <a:lstStyle/>
          <a:p>
            <a:endParaRPr/>
          </a:p>
        </p:txBody>
      </p:sp>
      <p:sp>
        <p:nvSpPr>
          <p:cNvPr id="29" name="object 29"/>
          <p:cNvSpPr/>
          <p:nvPr/>
        </p:nvSpPr>
        <p:spPr>
          <a:xfrm>
            <a:off x="2825495" y="3912108"/>
            <a:ext cx="251460" cy="445134"/>
          </a:xfrm>
          <a:custGeom>
            <a:avLst/>
            <a:gdLst/>
            <a:ahLst/>
            <a:cxnLst/>
            <a:rect l="l" t="t" r="r" b="b"/>
            <a:pathLst>
              <a:path w="251460" h="445135">
                <a:moveTo>
                  <a:pt x="251460" y="0"/>
                </a:moveTo>
                <a:lnTo>
                  <a:pt x="0" y="0"/>
                </a:lnTo>
                <a:lnTo>
                  <a:pt x="0" y="445008"/>
                </a:lnTo>
                <a:lnTo>
                  <a:pt x="251460" y="445008"/>
                </a:lnTo>
                <a:lnTo>
                  <a:pt x="251460" y="0"/>
                </a:lnTo>
                <a:close/>
              </a:path>
            </a:pathLst>
          </a:custGeom>
          <a:solidFill>
            <a:srgbClr val="99CC00"/>
          </a:solidFill>
        </p:spPr>
        <p:txBody>
          <a:bodyPr wrap="square" lIns="0" tIns="0" rIns="0" bIns="0" rtlCol="0"/>
          <a:lstStyle/>
          <a:p>
            <a:endParaRPr/>
          </a:p>
        </p:txBody>
      </p:sp>
      <p:sp>
        <p:nvSpPr>
          <p:cNvPr id="30" name="object 30"/>
          <p:cNvSpPr/>
          <p:nvPr/>
        </p:nvSpPr>
        <p:spPr>
          <a:xfrm>
            <a:off x="3401567" y="4547615"/>
            <a:ext cx="251460" cy="360045"/>
          </a:xfrm>
          <a:custGeom>
            <a:avLst/>
            <a:gdLst/>
            <a:ahLst/>
            <a:cxnLst/>
            <a:rect l="l" t="t" r="r" b="b"/>
            <a:pathLst>
              <a:path w="251460" h="360045">
                <a:moveTo>
                  <a:pt x="251460" y="0"/>
                </a:moveTo>
                <a:lnTo>
                  <a:pt x="0" y="0"/>
                </a:lnTo>
                <a:lnTo>
                  <a:pt x="0" y="359663"/>
                </a:lnTo>
                <a:lnTo>
                  <a:pt x="251460" y="359663"/>
                </a:lnTo>
                <a:lnTo>
                  <a:pt x="251460" y="0"/>
                </a:lnTo>
                <a:close/>
              </a:path>
            </a:pathLst>
          </a:custGeom>
          <a:solidFill>
            <a:srgbClr val="99CC00"/>
          </a:solidFill>
        </p:spPr>
        <p:txBody>
          <a:bodyPr wrap="square" lIns="0" tIns="0" rIns="0" bIns="0" rtlCol="0"/>
          <a:lstStyle/>
          <a:p>
            <a:endParaRPr/>
          </a:p>
        </p:txBody>
      </p:sp>
      <p:sp>
        <p:nvSpPr>
          <p:cNvPr id="31" name="object 31"/>
          <p:cNvSpPr/>
          <p:nvPr/>
        </p:nvSpPr>
        <p:spPr>
          <a:xfrm>
            <a:off x="3691128" y="3785615"/>
            <a:ext cx="250190" cy="615950"/>
          </a:xfrm>
          <a:custGeom>
            <a:avLst/>
            <a:gdLst/>
            <a:ahLst/>
            <a:cxnLst/>
            <a:rect l="l" t="t" r="r" b="b"/>
            <a:pathLst>
              <a:path w="250189" h="615950">
                <a:moveTo>
                  <a:pt x="249936" y="0"/>
                </a:moveTo>
                <a:lnTo>
                  <a:pt x="0" y="0"/>
                </a:lnTo>
                <a:lnTo>
                  <a:pt x="0" y="615695"/>
                </a:lnTo>
                <a:lnTo>
                  <a:pt x="249936" y="615695"/>
                </a:lnTo>
                <a:lnTo>
                  <a:pt x="249936" y="0"/>
                </a:lnTo>
                <a:close/>
              </a:path>
            </a:pathLst>
          </a:custGeom>
          <a:solidFill>
            <a:srgbClr val="99CC00"/>
          </a:solidFill>
        </p:spPr>
        <p:txBody>
          <a:bodyPr wrap="square" lIns="0" tIns="0" rIns="0" bIns="0" rtlCol="0"/>
          <a:lstStyle/>
          <a:p>
            <a:endParaRPr/>
          </a:p>
        </p:txBody>
      </p:sp>
      <p:sp>
        <p:nvSpPr>
          <p:cNvPr id="32" name="object 32"/>
          <p:cNvSpPr/>
          <p:nvPr/>
        </p:nvSpPr>
        <p:spPr>
          <a:xfrm>
            <a:off x="4267200" y="5021579"/>
            <a:ext cx="250190" cy="245745"/>
          </a:xfrm>
          <a:custGeom>
            <a:avLst/>
            <a:gdLst/>
            <a:ahLst/>
            <a:cxnLst/>
            <a:rect l="l" t="t" r="r" b="b"/>
            <a:pathLst>
              <a:path w="250189" h="245745">
                <a:moveTo>
                  <a:pt x="249936" y="0"/>
                </a:moveTo>
                <a:lnTo>
                  <a:pt x="0" y="0"/>
                </a:lnTo>
                <a:lnTo>
                  <a:pt x="0" y="245364"/>
                </a:lnTo>
                <a:lnTo>
                  <a:pt x="249936" y="245364"/>
                </a:lnTo>
                <a:lnTo>
                  <a:pt x="249936" y="0"/>
                </a:lnTo>
                <a:close/>
              </a:path>
            </a:pathLst>
          </a:custGeom>
          <a:solidFill>
            <a:srgbClr val="99CC00"/>
          </a:solidFill>
        </p:spPr>
        <p:txBody>
          <a:bodyPr wrap="square" lIns="0" tIns="0" rIns="0" bIns="0" rtlCol="0"/>
          <a:lstStyle/>
          <a:p>
            <a:endParaRPr/>
          </a:p>
        </p:txBody>
      </p:sp>
      <p:sp>
        <p:nvSpPr>
          <p:cNvPr id="33" name="object 33"/>
          <p:cNvSpPr/>
          <p:nvPr/>
        </p:nvSpPr>
        <p:spPr>
          <a:xfrm>
            <a:off x="4555235" y="4962144"/>
            <a:ext cx="250190" cy="304800"/>
          </a:xfrm>
          <a:custGeom>
            <a:avLst/>
            <a:gdLst/>
            <a:ahLst/>
            <a:cxnLst/>
            <a:rect l="l" t="t" r="r" b="b"/>
            <a:pathLst>
              <a:path w="250189" h="304800">
                <a:moveTo>
                  <a:pt x="249936" y="0"/>
                </a:moveTo>
                <a:lnTo>
                  <a:pt x="0" y="0"/>
                </a:lnTo>
                <a:lnTo>
                  <a:pt x="0" y="304799"/>
                </a:lnTo>
                <a:lnTo>
                  <a:pt x="249936" y="304799"/>
                </a:lnTo>
                <a:lnTo>
                  <a:pt x="249936" y="0"/>
                </a:lnTo>
                <a:close/>
              </a:path>
            </a:pathLst>
          </a:custGeom>
          <a:solidFill>
            <a:srgbClr val="99CC00"/>
          </a:solidFill>
        </p:spPr>
        <p:txBody>
          <a:bodyPr wrap="square" lIns="0" tIns="0" rIns="0" bIns="0" rtlCol="0"/>
          <a:lstStyle/>
          <a:p>
            <a:endParaRPr/>
          </a:p>
        </p:txBody>
      </p:sp>
      <p:sp>
        <p:nvSpPr>
          <p:cNvPr id="34" name="object 34"/>
          <p:cNvSpPr/>
          <p:nvPr/>
        </p:nvSpPr>
        <p:spPr>
          <a:xfrm>
            <a:off x="809244" y="4573523"/>
            <a:ext cx="250190" cy="487680"/>
          </a:xfrm>
          <a:custGeom>
            <a:avLst/>
            <a:gdLst/>
            <a:ahLst/>
            <a:cxnLst/>
            <a:rect l="l" t="t" r="r" b="b"/>
            <a:pathLst>
              <a:path w="250190" h="487679">
                <a:moveTo>
                  <a:pt x="0" y="0"/>
                </a:moveTo>
                <a:lnTo>
                  <a:pt x="249936" y="0"/>
                </a:lnTo>
                <a:lnTo>
                  <a:pt x="249936" y="487680"/>
                </a:lnTo>
                <a:lnTo>
                  <a:pt x="0" y="487680"/>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1097280" y="4805171"/>
            <a:ext cx="250190" cy="402590"/>
          </a:xfrm>
          <a:custGeom>
            <a:avLst/>
            <a:gdLst/>
            <a:ahLst/>
            <a:cxnLst/>
            <a:rect l="l" t="t" r="r" b="b"/>
            <a:pathLst>
              <a:path w="250190" h="402589">
                <a:moveTo>
                  <a:pt x="0" y="0"/>
                </a:moveTo>
                <a:lnTo>
                  <a:pt x="249935" y="0"/>
                </a:lnTo>
                <a:lnTo>
                  <a:pt x="249935" y="402335"/>
                </a:lnTo>
                <a:lnTo>
                  <a:pt x="0" y="402335"/>
                </a:lnTo>
                <a:lnTo>
                  <a:pt x="0" y="0"/>
                </a:lnTo>
                <a:close/>
              </a:path>
            </a:pathLst>
          </a:custGeom>
          <a:ln w="9143">
            <a:solidFill>
              <a:srgbClr val="BEBEBE"/>
            </a:solidFill>
          </a:ln>
        </p:spPr>
        <p:txBody>
          <a:bodyPr wrap="square" lIns="0" tIns="0" rIns="0" bIns="0" rtlCol="0"/>
          <a:lstStyle/>
          <a:p>
            <a:endParaRPr/>
          </a:p>
        </p:txBody>
      </p:sp>
      <p:sp>
        <p:nvSpPr>
          <p:cNvPr id="36" name="object 36"/>
          <p:cNvSpPr/>
          <p:nvPr/>
        </p:nvSpPr>
        <p:spPr>
          <a:xfrm>
            <a:off x="1673351" y="4777740"/>
            <a:ext cx="250190" cy="355600"/>
          </a:xfrm>
          <a:custGeom>
            <a:avLst/>
            <a:gdLst/>
            <a:ahLst/>
            <a:cxnLst/>
            <a:rect l="l" t="t" r="r" b="b"/>
            <a:pathLst>
              <a:path w="250189" h="355600">
                <a:moveTo>
                  <a:pt x="0" y="0"/>
                </a:moveTo>
                <a:lnTo>
                  <a:pt x="249936" y="0"/>
                </a:lnTo>
                <a:lnTo>
                  <a:pt x="249936" y="355092"/>
                </a:lnTo>
                <a:lnTo>
                  <a:pt x="0" y="355092"/>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1961388" y="4997196"/>
            <a:ext cx="250190" cy="226060"/>
          </a:xfrm>
          <a:custGeom>
            <a:avLst/>
            <a:gdLst/>
            <a:ahLst/>
            <a:cxnLst/>
            <a:rect l="l" t="t" r="r" b="b"/>
            <a:pathLst>
              <a:path w="250189" h="226060">
                <a:moveTo>
                  <a:pt x="0" y="0"/>
                </a:moveTo>
                <a:lnTo>
                  <a:pt x="249936" y="0"/>
                </a:lnTo>
                <a:lnTo>
                  <a:pt x="249936" y="225551"/>
                </a:lnTo>
                <a:lnTo>
                  <a:pt x="0" y="225551"/>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2537460" y="3817620"/>
            <a:ext cx="251460" cy="341630"/>
          </a:xfrm>
          <a:custGeom>
            <a:avLst/>
            <a:gdLst/>
            <a:ahLst/>
            <a:cxnLst/>
            <a:rect l="l" t="t" r="r" b="b"/>
            <a:pathLst>
              <a:path w="251460" h="341629">
                <a:moveTo>
                  <a:pt x="0" y="0"/>
                </a:moveTo>
                <a:lnTo>
                  <a:pt x="251459" y="0"/>
                </a:lnTo>
                <a:lnTo>
                  <a:pt x="251459" y="341375"/>
                </a:lnTo>
                <a:lnTo>
                  <a:pt x="0" y="341375"/>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2825495" y="3912108"/>
            <a:ext cx="251460" cy="445134"/>
          </a:xfrm>
          <a:custGeom>
            <a:avLst/>
            <a:gdLst/>
            <a:ahLst/>
            <a:cxnLst/>
            <a:rect l="l" t="t" r="r" b="b"/>
            <a:pathLst>
              <a:path w="251460" h="445135">
                <a:moveTo>
                  <a:pt x="0" y="0"/>
                </a:moveTo>
                <a:lnTo>
                  <a:pt x="251460" y="0"/>
                </a:lnTo>
                <a:lnTo>
                  <a:pt x="251460" y="445008"/>
                </a:lnTo>
                <a:lnTo>
                  <a:pt x="0" y="445008"/>
                </a:lnTo>
                <a:lnTo>
                  <a:pt x="0" y="0"/>
                </a:lnTo>
                <a:close/>
              </a:path>
            </a:pathLst>
          </a:custGeom>
          <a:ln w="9144">
            <a:solidFill>
              <a:srgbClr val="BEBEBE"/>
            </a:solidFill>
          </a:ln>
        </p:spPr>
        <p:txBody>
          <a:bodyPr wrap="square" lIns="0" tIns="0" rIns="0" bIns="0" rtlCol="0"/>
          <a:lstStyle/>
          <a:p>
            <a:endParaRPr/>
          </a:p>
        </p:txBody>
      </p:sp>
      <p:sp>
        <p:nvSpPr>
          <p:cNvPr id="40" name="object 40"/>
          <p:cNvSpPr/>
          <p:nvPr/>
        </p:nvSpPr>
        <p:spPr>
          <a:xfrm>
            <a:off x="3401567" y="4547615"/>
            <a:ext cx="251460" cy="360045"/>
          </a:xfrm>
          <a:custGeom>
            <a:avLst/>
            <a:gdLst/>
            <a:ahLst/>
            <a:cxnLst/>
            <a:rect l="l" t="t" r="r" b="b"/>
            <a:pathLst>
              <a:path w="251460" h="360045">
                <a:moveTo>
                  <a:pt x="0" y="0"/>
                </a:moveTo>
                <a:lnTo>
                  <a:pt x="251460" y="0"/>
                </a:lnTo>
                <a:lnTo>
                  <a:pt x="251460" y="359663"/>
                </a:lnTo>
                <a:lnTo>
                  <a:pt x="0" y="359663"/>
                </a:lnTo>
                <a:lnTo>
                  <a:pt x="0" y="0"/>
                </a:lnTo>
                <a:close/>
              </a:path>
            </a:pathLst>
          </a:custGeom>
          <a:ln w="9144">
            <a:solidFill>
              <a:srgbClr val="BEBEBE"/>
            </a:solidFill>
          </a:ln>
        </p:spPr>
        <p:txBody>
          <a:bodyPr wrap="square" lIns="0" tIns="0" rIns="0" bIns="0" rtlCol="0"/>
          <a:lstStyle/>
          <a:p>
            <a:endParaRPr/>
          </a:p>
        </p:txBody>
      </p:sp>
      <p:sp>
        <p:nvSpPr>
          <p:cNvPr id="41" name="object 41"/>
          <p:cNvSpPr/>
          <p:nvPr/>
        </p:nvSpPr>
        <p:spPr>
          <a:xfrm>
            <a:off x="3691128" y="3785615"/>
            <a:ext cx="250190" cy="615950"/>
          </a:xfrm>
          <a:custGeom>
            <a:avLst/>
            <a:gdLst/>
            <a:ahLst/>
            <a:cxnLst/>
            <a:rect l="l" t="t" r="r" b="b"/>
            <a:pathLst>
              <a:path w="250189" h="615950">
                <a:moveTo>
                  <a:pt x="0" y="0"/>
                </a:moveTo>
                <a:lnTo>
                  <a:pt x="249936" y="0"/>
                </a:lnTo>
                <a:lnTo>
                  <a:pt x="249936" y="615695"/>
                </a:lnTo>
                <a:lnTo>
                  <a:pt x="0" y="615695"/>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4267200" y="5021579"/>
            <a:ext cx="250190" cy="245745"/>
          </a:xfrm>
          <a:custGeom>
            <a:avLst/>
            <a:gdLst/>
            <a:ahLst/>
            <a:cxnLst/>
            <a:rect l="l" t="t" r="r" b="b"/>
            <a:pathLst>
              <a:path w="250189" h="245745">
                <a:moveTo>
                  <a:pt x="0" y="0"/>
                </a:moveTo>
                <a:lnTo>
                  <a:pt x="249936" y="0"/>
                </a:lnTo>
                <a:lnTo>
                  <a:pt x="249936" y="245364"/>
                </a:lnTo>
                <a:lnTo>
                  <a:pt x="0" y="245364"/>
                </a:lnTo>
                <a:lnTo>
                  <a:pt x="0" y="0"/>
                </a:lnTo>
                <a:close/>
              </a:path>
            </a:pathLst>
          </a:custGeom>
          <a:ln w="9144">
            <a:solidFill>
              <a:srgbClr val="BEBEBE"/>
            </a:solidFill>
          </a:ln>
        </p:spPr>
        <p:txBody>
          <a:bodyPr wrap="square" lIns="0" tIns="0" rIns="0" bIns="0" rtlCol="0"/>
          <a:lstStyle/>
          <a:p>
            <a:endParaRPr/>
          </a:p>
        </p:txBody>
      </p:sp>
      <p:sp>
        <p:nvSpPr>
          <p:cNvPr id="43" name="object 43"/>
          <p:cNvSpPr/>
          <p:nvPr/>
        </p:nvSpPr>
        <p:spPr>
          <a:xfrm>
            <a:off x="4555235" y="4962144"/>
            <a:ext cx="250190" cy="304800"/>
          </a:xfrm>
          <a:custGeom>
            <a:avLst/>
            <a:gdLst/>
            <a:ahLst/>
            <a:cxnLst/>
            <a:rect l="l" t="t" r="r" b="b"/>
            <a:pathLst>
              <a:path w="250189" h="304800">
                <a:moveTo>
                  <a:pt x="0" y="0"/>
                </a:moveTo>
                <a:lnTo>
                  <a:pt x="249936" y="0"/>
                </a:lnTo>
                <a:lnTo>
                  <a:pt x="249936" y="304799"/>
                </a:lnTo>
                <a:lnTo>
                  <a:pt x="0" y="304799"/>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809244" y="4149852"/>
            <a:ext cx="250190" cy="424180"/>
          </a:xfrm>
          <a:custGeom>
            <a:avLst/>
            <a:gdLst/>
            <a:ahLst/>
            <a:cxnLst/>
            <a:rect l="l" t="t" r="r" b="b"/>
            <a:pathLst>
              <a:path w="250190" h="424179">
                <a:moveTo>
                  <a:pt x="249936" y="0"/>
                </a:moveTo>
                <a:lnTo>
                  <a:pt x="0" y="0"/>
                </a:lnTo>
                <a:lnTo>
                  <a:pt x="0" y="423672"/>
                </a:lnTo>
                <a:lnTo>
                  <a:pt x="249936" y="423672"/>
                </a:lnTo>
                <a:lnTo>
                  <a:pt x="249936" y="0"/>
                </a:lnTo>
                <a:close/>
              </a:path>
            </a:pathLst>
          </a:custGeom>
          <a:solidFill>
            <a:srgbClr val="DC0000"/>
          </a:solidFill>
        </p:spPr>
        <p:txBody>
          <a:bodyPr wrap="square" lIns="0" tIns="0" rIns="0" bIns="0" rtlCol="0"/>
          <a:lstStyle/>
          <a:p>
            <a:endParaRPr/>
          </a:p>
        </p:txBody>
      </p:sp>
      <p:sp>
        <p:nvSpPr>
          <p:cNvPr id="45" name="object 45"/>
          <p:cNvSpPr/>
          <p:nvPr/>
        </p:nvSpPr>
        <p:spPr>
          <a:xfrm>
            <a:off x="1097280" y="4258055"/>
            <a:ext cx="250190" cy="547370"/>
          </a:xfrm>
          <a:custGeom>
            <a:avLst/>
            <a:gdLst/>
            <a:ahLst/>
            <a:cxnLst/>
            <a:rect l="l" t="t" r="r" b="b"/>
            <a:pathLst>
              <a:path w="250190" h="547370">
                <a:moveTo>
                  <a:pt x="249935" y="0"/>
                </a:moveTo>
                <a:lnTo>
                  <a:pt x="0" y="0"/>
                </a:lnTo>
                <a:lnTo>
                  <a:pt x="0" y="547116"/>
                </a:lnTo>
                <a:lnTo>
                  <a:pt x="249935" y="547116"/>
                </a:lnTo>
                <a:lnTo>
                  <a:pt x="249935" y="0"/>
                </a:lnTo>
                <a:close/>
              </a:path>
            </a:pathLst>
          </a:custGeom>
          <a:solidFill>
            <a:srgbClr val="DC0000"/>
          </a:solidFill>
        </p:spPr>
        <p:txBody>
          <a:bodyPr wrap="square" lIns="0" tIns="0" rIns="0" bIns="0" rtlCol="0"/>
          <a:lstStyle/>
          <a:p>
            <a:endParaRPr/>
          </a:p>
        </p:txBody>
      </p:sp>
      <p:sp>
        <p:nvSpPr>
          <p:cNvPr id="46" name="object 46"/>
          <p:cNvSpPr/>
          <p:nvPr/>
        </p:nvSpPr>
        <p:spPr>
          <a:xfrm>
            <a:off x="1673351" y="4550664"/>
            <a:ext cx="250190" cy="227329"/>
          </a:xfrm>
          <a:custGeom>
            <a:avLst/>
            <a:gdLst/>
            <a:ahLst/>
            <a:cxnLst/>
            <a:rect l="l" t="t" r="r" b="b"/>
            <a:pathLst>
              <a:path w="250189" h="227329">
                <a:moveTo>
                  <a:pt x="249936" y="0"/>
                </a:moveTo>
                <a:lnTo>
                  <a:pt x="0" y="0"/>
                </a:lnTo>
                <a:lnTo>
                  <a:pt x="0" y="227075"/>
                </a:lnTo>
                <a:lnTo>
                  <a:pt x="249936" y="227075"/>
                </a:lnTo>
                <a:lnTo>
                  <a:pt x="249936" y="0"/>
                </a:lnTo>
                <a:close/>
              </a:path>
            </a:pathLst>
          </a:custGeom>
          <a:solidFill>
            <a:srgbClr val="DC0000"/>
          </a:solidFill>
        </p:spPr>
        <p:txBody>
          <a:bodyPr wrap="square" lIns="0" tIns="0" rIns="0" bIns="0" rtlCol="0"/>
          <a:lstStyle/>
          <a:p>
            <a:endParaRPr/>
          </a:p>
        </p:txBody>
      </p:sp>
      <p:sp>
        <p:nvSpPr>
          <p:cNvPr id="47" name="object 47"/>
          <p:cNvSpPr/>
          <p:nvPr/>
        </p:nvSpPr>
        <p:spPr>
          <a:xfrm>
            <a:off x="1961388" y="4767071"/>
            <a:ext cx="250190" cy="230504"/>
          </a:xfrm>
          <a:custGeom>
            <a:avLst/>
            <a:gdLst/>
            <a:ahLst/>
            <a:cxnLst/>
            <a:rect l="l" t="t" r="r" b="b"/>
            <a:pathLst>
              <a:path w="250189" h="230504">
                <a:moveTo>
                  <a:pt x="249936" y="0"/>
                </a:moveTo>
                <a:lnTo>
                  <a:pt x="0" y="0"/>
                </a:lnTo>
                <a:lnTo>
                  <a:pt x="0" y="230123"/>
                </a:lnTo>
                <a:lnTo>
                  <a:pt x="249936" y="230123"/>
                </a:lnTo>
                <a:lnTo>
                  <a:pt x="249936" y="0"/>
                </a:lnTo>
                <a:close/>
              </a:path>
            </a:pathLst>
          </a:custGeom>
          <a:solidFill>
            <a:srgbClr val="DC0000"/>
          </a:solidFill>
        </p:spPr>
        <p:txBody>
          <a:bodyPr wrap="square" lIns="0" tIns="0" rIns="0" bIns="0" rtlCol="0"/>
          <a:lstStyle/>
          <a:p>
            <a:endParaRPr/>
          </a:p>
        </p:txBody>
      </p:sp>
      <p:sp>
        <p:nvSpPr>
          <p:cNvPr id="48" name="object 48"/>
          <p:cNvSpPr/>
          <p:nvPr/>
        </p:nvSpPr>
        <p:spPr>
          <a:xfrm>
            <a:off x="2537460" y="3706367"/>
            <a:ext cx="251460" cy="111760"/>
          </a:xfrm>
          <a:custGeom>
            <a:avLst/>
            <a:gdLst/>
            <a:ahLst/>
            <a:cxnLst/>
            <a:rect l="l" t="t" r="r" b="b"/>
            <a:pathLst>
              <a:path w="251460" h="111760">
                <a:moveTo>
                  <a:pt x="251459" y="0"/>
                </a:moveTo>
                <a:lnTo>
                  <a:pt x="0" y="0"/>
                </a:lnTo>
                <a:lnTo>
                  <a:pt x="0" y="111251"/>
                </a:lnTo>
                <a:lnTo>
                  <a:pt x="251459" y="111251"/>
                </a:lnTo>
                <a:lnTo>
                  <a:pt x="251459" y="0"/>
                </a:lnTo>
                <a:close/>
              </a:path>
            </a:pathLst>
          </a:custGeom>
          <a:solidFill>
            <a:srgbClr val="DC0000"/>
          </a:solidFill>
        </p:spPr>
        <p:txBody>
          <a:bodyPr wrap="square" lIns="0" tIns="0" rIns="0" bIns="0" rtlCol="0"/>
          <a:lstStyle/>
          <a:p>
            <a:endParaRPr/>
          </a:p>
        </p:txBody>
      </p:sp>
      <p:sp>
        <p:nvSpPr>
          <p:cNvPr id="49" name="object 49"/>
          <p:cNvSpPr/>
          <p:nvPr/>
        </p:nvSpPr>
        <p:spPr>
          <a:xfrm>
            <a:off x="2825495" y="3584447"/>
            <a:ext cx="251460" cy="327660"/>
          </a:xfrm>
          <a:custGeom>
            <a:avLst/>
            <a:gdLst/>
            <a:ahLst/>
            <a:cxnLst/>
            <a:rect l="l" t="t" r="r" b="b"/>
            <a:pathLst>
              <a:path w="251460" h="327660">
                <a:moveTo>
                  <a:pt x="251460" y="0"/>
                </a:moveTo>
                <a:lnTo>
                  <a:pt x="0" y="0"/>
                </a:lnTo>
                <a:lnTo>
                  <a:pt x="0" y="327659"/>
                </a:lnTo>
                <a:lnTo>
                  <a:pt x="251460" y="327659"/>
                </a:lnTo>
                <a:lnTo>
                  <a:pt x="251460" y="0"/>
                </a:lnTo>
                <a:close/>
              </a:path>
            </a:pathLst>
          </a:custGeom>
          <a:solidFill>
            <a:srgbClr val="DC0000"/>
          </a:solidFill>
        </p:spPr>
        <p:txBody>
          <a:bodyPr wrap="square" lIns="0" tIns="0" rIns="0" bIns="0" rtlCol="0"/>
          <a:lstStyle/>
          <a:p>
            <a:endParaRPr/>
          </a:p>
        </p:txBody>
      </p:sp>
      <p:sp>
        <p:nvSpPr>
          <p:cNvPr id="50" name="object 50"/>
          <p:cNvSpPr/>
          <p:nvPr/>
        </p:nvSpPr>
        <p:spPr>
          <a:xfrm>
            <a:off x="3401567" y="4383023"/>
            <a:ext cx="251460" cy="165100"/>
          </a:xfrm>
          <a:custGeom>
            <a:avLst/>
            <a:gdLst/>
            <a:ahLst/>
            <a:cxnLst/>
            <a:rect l="l" t="t" r="r" b="b"/>
            <a:pathLst>
              <a:path w="251460" h="165100">
                <a:moveTo>
                  <a:pt x="251460" y="0"/>
                </a:moveTo>
                <a:lnTo>
                  <a:pt x="0" y="0"/>
                </a:lnTo>
                <a:lnTo>
                  <a:pt x="0" y="164592"/>
                </a:lnTo>
                <a:lnTo>
                  <a:pt x="251460" y="164592"/>
                </a:lnTo>
                <a:lnTo>
                  <a:pt x="251460" y="0"/>
                </a:lnTo>
                <a:close/>
              </a:path>
            </a:pathLst>
          </a:custGeom>
          <a:solidFill>
            <a:srgbClr val="DC0000"/>
          </a:solidFill>
        </p:spPr>
        <p:txBody>
          <a:bodyPr wrap="square" lIns="0" tIns="0" rIns="0" bIns="0" rtlCol="0"/>
          <a:lstStyle/>
          <a:p>
            <a:endParaRPr/>
          </a:p>
        </p:txBody>
      </p:sp>
      <p:sp>
        <p:nvSpPr>
          <p:cNvPr id="51" name="object 51"/>
          <p:cNvSpPr/>
          <p:nvPr/>
        </p:nvSpPr>
        <p:spPr>
          <a:xfrm>
            <a:off x="3691128" y="3499103"/>
            <a:ext cx="250190" cy="287020"/>
          </a:xfrm>
          <a:custGeom>
            <a:avLst/>
            <a:gdLst/>
            <a:ahLst/>
            <a:cxnLst/>
            <a:rect l="l" t="t" r="r" b="b"/>
            <a:pathLst>
              <a:path w="250189" h="287020">
                <a:moveTo>
                  <a:pt x="249936" y="0"/>
                </a:moveTo>
                <a:lnTo>
                  <a:pt x="0" y="0"/>
                </a:lnTo>
                <a:lnTo>
                  <a:pt x="0" y="286512"/>
                </a:lnTo>
                <a:lnTo>
                  <a:pt x="249936" y="286512"/>
                </a:lnTo>
                <a:lnTo>
                  <a:pt x="249936" y="0"/>
                </a:lnTo>
                <a:close/>
              </a:path>
            </a:pathLst>
          </a:custGeom>
          <a:solidFill>
            <a:srgbClr val="DC0000"/>
          </a:solidFill>
        </p:spPr>
        <p:txBody>
          <a:bodyPr wrap="square" lIns="0" tIns="0" rIns="0" bIns="0" rtlCol="0"/>
          <a:lstStyle/>
          <a:p>
            <a:endParaRPr/>
          </a:p>
        </p:txBody>
      </p:sp>
      <p:sp>
        <p:nvSpPr>
          <p:cNvPr id="52" name="object 52"/>
          <p:cNvSpPr/>
          <p:nvPr/>
        </p:nvSpPr>
        <p:spPr>
          <a:xfrm>
            <a:off x="4267200" y="4748784"/>
            <a:ext cx="250190" cy="273050"/>
          </a:xfrm>
          <a:custGeom>
            <a:avLst/>
            <a:gdLst/>
            <a:ahLst/>
            <a:cxnLst/>
            <a:rect l="l" t="t" r="r" b="b"/>
            <a:pathLst>
              <a:path w="250189" h="273050">
                <a:moveTo>
                  <a:pt x="249936" y="0"/>
                </a:moveTo>
                <a:lnTo>
                  <a:pt x="0" y="0"/>
                </a:lnTo>
                <a:lnTo>
                  <a:pt x="0" y="272796"/>
                </a:lnTo>
                <a:lnTo>
                  <a:pt x="249936" y="272796"/>
                </a:lnTo>
                <a:lnTo>
                  <a:pt x="249936" y="0"/>
                </a:lnTo>
                <a:close/>
              </a:path>
            </a:pathLst>
          </a:custGeom>
          <a:solidFill>
            <a:srgbClr val="DC0000"/>
          </a:solidFill>
        </p:spPr>
        <p:txBody>
          <a:bodyPr wrap="square" lIns="0" tIns="0" rIns="0" bIns="0" rtlCol="0"/>
          <a:lstStyle/>
          <a:p>
            <a:endParaRPr/>
          </a:p>
        </p:txBody>
      </p:sp>
      <p:sp>
        <p:nvSpPr>
          <p:cNvPr id="53" name="object 53"/>
          <p:cNvSpPr/>
          <p:nvPr/>
        </p:nvSpPr>
        <p:spPr>
          <a:xfrm>
            <a:off x="4555235" y="4521708"/>
            <a:ext cx="250190" cy="440690"/>
          </a:xfrm>
          <a:custGeom>
            <a:avLst/>
            <a:gdLst/>
            <a:ahLst/>
            <a:cxnLst/>
            <a:rect l="l" t="t" r="r" b="b"/>
            <a:pathLst>
              <a:path w="250189" h="440689">
                <a:moveTo>
                  <a:pt x="249936" y="0"/>
                </a:moveTo>
                <a:lnTo>
                  <a:pt x="0" y="0"/>
                </a:lnTo>
                <a:lnTo>
                  <a:pt x="0" y="440436"/>
                </a:lnTo>
                <a:lnTo>
                  <a:pt x="249936" y="440436"/>
                </a:lnTo>
                <a:lnTo>
                  <a:pt x="249936" y="0"/>
                </a:lnTo>
                <a:close/>
              </a:path>
            </a:pathLst>
          </a:custGeom>
          <a:solidFill>
            <a:srgbClr val="DC0000"/>
          </a:solidFill>
        </p:spPr>
        <p:txBody>
          <a:bodyPr wrap="square" lIns="0" tIns="0" rIns="0" bIns="0" rtlCol="0"/>
          <a:lstStyle/>
          <a:p>
            <a:endParaRPr/>
          </a:p>
        </p:txBody>
      </p:sp>
      <p:sp>
        <p:nvSpPr>
          <p:cNvPr id="54" name="object 54"/>
          <p:cNvSpPr/>
          <p:nvPr/>
        </p:nvSpPr>
        <p:spPr>
          <a:xfrm>
            <a:off x="809244" y="4149852"/>
            <a:ext cx="250190" cy="424180"/>
          </a:xfrm>
          <a:custGeom>
            <a:avLst/>
            <a:gdLst/>
            <a:ahLst/>
            <a:cxnLst/>
            <a:rect l="l" t="t" r="r" b="b"/>
            <a:pathLst>
              <a:path w="250190" h="424179">
                <a:moveTo>
                  <a:pt x="0" y="0"/>
                </a:moveTo>
                <a:lnTo>
                  <a:pt x="249936" y="0"/>
                </a:lnTo>
                <a:lnTo>
                  <a:pt x="249936" y="423672"/>
                </a:lnTo>
                <a:lnTo>
                  <a:pt x="0" y="423672"/>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1097280" y="4258055"/>
            <a:ext cx="250190" cy="547370"/>
          </a:xfrm>
          <a:custGeom>
            <a:avLst/>
            <a:gdLst/>
            <a:ahLst/>
            <a:cxnLst/>
            <a:rect l="l" t="t" r="r" b="b"/>
            <a:pathLst>
              <a:path w="250190" h="547370">
                <a:moveTo>
                  <a:pt x="0" y="0"/>
                </a:moveTo>
                <a:lnTo>
                  <a:pt x="249935" y="0"/>
                </a:lnTo>
                <a:lnTo>
                  <a:pt x="249935" y="547116"/>
                </a:lnTo>
                <a:lnTo>
                  <a:pt x="0" y="547116"/>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1673351" y="4550664"/>
            <a:ext cx="250190" cy="227329"/>
          </a:xfrm>
          <a:custGeom>
            <a:avLst/>
            <a:gdLst/>
            <a:ahLst/>
            <a:cxnLst/>
            <a:rect l="l" t="t" r="r" b="b"/>
            <a:pathLst>
              <a:path w="250189" h="227329">
                <a:moveTo>
                  <a:pt x="0" y="0"/>
                </a:moveTo>
                <a:lnTo>
                  <a:pt x="249936" y="0"/>
                </a:lnTo>
                <a:lnTo>
                  <a:pt x="249936" y="227075"/>
                </a:lnTo>
                <a:lnTo>
                  <a:pt x="0" y="227075"/>
                </a:lnTo>
                <a:lnTo>
                  <a:pt x="0" y="0"/>
                </a:lnTo>
                <a:close/>
              </a:path>
            </a:pathLst>
          </a:custGeom>
          <a:ln w="9144">
            <a:solidFill>
              <a:srgbClr val="BEBEBE"/>
            </a:solidFill>
          </a:ln>
        </p:spPr>
        <p:txBody>
          <a:bodyPr wrap="square" lIns="0" tIns="0" rIns="0" bIns="0" rtlCol="0"/>
          <a:lstStyle/>
          <a:p>
            <a:endParaRPr/>
          </a:p>
        </p:txBody>
      </p:sp>
      <p:sp>
        <p:nvSpPr>
          <p:cNvPr id="57" name="object 57"/>
          <p:cNvSpPr/>
          <p:nvPr/>
        </p:nvSpPr>
        <p:spPr>
          <a:xfrm>
            <a:off x="1961388" y="4767071"/>
            <a:ext cx="250190" cy="230504"/>
          </a:xfrm>
          <a:custGeom>
            <a:avLst/>
            <a:gdLst/>
            <a:ahLst/>
            <a:cxnLst/>
            <a:rect l="l" t="t" r="r" b="b"/>
            <a:pathLst>
              <a:path w="250189" h="230504">
                <a:moveTo>
                  <a:pt x="0" y="0"/>
                </a:moveTo>
                <a:lnTo>
                  <a:pt x="249936" y="0"/>
                </a:lnTo>
                <a:lnTo>
                  <a:pt x="249936" y="230123"/>
                </a:lnTo>
                <a:lnTo>
                  <a:pt x="0" y="230123"/>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2537460" y="3706367"/>
            <a:ext cx="251460" cy="111760"/>
          </a:xfrm>
          <a:custGeom>
            <a:avLst/>
            <a:gdLst/>
            <a:ahLst/>
            <a:cxnLst/>
            <a:rect l="l" t="t" r="r" b="b"/>
            <a:pathLst>
              <a:path w="251460" h="111760">
                <a:moveTo>
                  <a:pt x="0" y="0"/>
                </a:moveTo>
                <a:lnTo>
                  <a:pt x="251459" y="0"/>
                </a:lnTo>
                <a:lnTo>
                  <a:pt x="251459" y="111251"/>
                </a:lnTo>
                <a:lnTo>
                  <a:pt x="0" y="111251"/>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2825495" y="3584447"/>
            <a:ext cx="251460" cy="327660"/>
          </a:xfrm>
          <a:custGeom>
            <a:avLst/>
            <a:gdLst/>
            <a:ahLst/>
            <a:cxnLst/>
            <a:rect l="l" t="t" r="r" b="b"/>
            <a:pathLst>
              <a:path w="251460" h="327660">
                <a:moveTo>
                  <a:pt x="0" y="0"/>
                </a:moveTo>
                <a:lnTo>
                  <a:pt x="251460" y="0"/>
                </a:lnTo>
                <a:lnTo>
                  <a:pt x="251460" y="327659"/>
                </a:lnTo>
                <a:lnTo>
                  <a:pt x="0" y="327659"/>
                </a:lnTo>
                <a:lnTo>
                  <a:pt x="0" y="0"/>
                </a:lnTo>
                <a:close/>
              </a:path>
            </a:pathLst>
          </a:custGeom>
          <a:ln w="9143">
            <a:solidFill>
              <a:srgbClr val="BEBEBE"/>
            </a:solidFill>
          </a:ln>
        </p:spPr>
        <p:txBody>
          <a:bodyPr wrap="square" lIns="0" tIns="0" rIns="0" bIns="0" rtlCol="0"/>
          <a:lstStyle/>
          <a:p>
            <a:endParaRPr/>
          </a:p>
        </p:txBody>
      </p:sp>
      <p:sp>
        <p:nvSpPr>
          <p:cNvPr id="60" name="object 60"/>
          <p:cNvSpPr/>
          <p:nvPr/>
        </p:nvSpPr>
        <p:spPr>
          <a:xfrm>
            <a:off x="3401567" y="4383023"/>
            <a:ext cx="251460" cy="165100"/>
          </a:xfrm>
          <a:custGeom>
            <a:avLst/>
            <a:gdLst/>
            <a:ahLst/>
            <a:cxnLst/>
            <a:rect l="l" t="t" r="r" b="b"/>
            <a:pathLst>
              <a:path w="251460" h="165100">
                <a:moveTo>
                  <a:pt x="0" y="0"/>
                </a:moveTo>
                <a:lnTo>
                  <a:pt x="251460" y="0"/>
                </a:lnTo>
                <a:lnTo>
                  <a:pt x="251460" y="164592"/>
                </a:lnTo>
                <a:lnTo>
                  <a:pt x="0" y="164592"/>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3691128" y="3499103"/>
            <a:ext cx="250190" cy="287020"/>
          </a:xfrm>
          <a:custGeom>
            <a:avLst/>
            <a:gdLst/>
            <a:ahLst/>
            <a:cxnLst/>
            <a:rect l="l" t="t" r="r" b="b"/>
            <a:pathLst>
              <a:path w="250189" h="287020">
                <a:moveTo>
                  <a:pt x="0" y="0"/>
                </a:moveTo>
                <a:lnTo>
                  <a:pt x="249936" y="0"/>
                </a:lnTo>
                <a:lnTo>
                  <a:pt x="249936" y="286512"/>
                </a:lnTo>
                <a:lnTo>
                  <a:pt x="0" y="286512"/>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4267200" y="4748784"/>
            <a:ext cx="250190" cy="273050"/>
          </a:xfrm>
          <a:custGeom>
            <a:avLst/>
            <a:gdLst/>
            <a:ahLst/>
            <a:cxnLst/>
            <a:rect l="l" t="t" r="r" b="b"/>
            <a:pathLst>
              <a:path w="250189" h="273050">
                <a:moveTo>
                  <a:pt x="0" y="0"/>
                </a:moveTo>
                <a:lnTo>
                  <a:pt x="249936" y="0"/>
                </a:lnTo>
                <a:lnTo>
                  <a:pt x="249936" y="272796"/>
                </a:lnTo>
                <a:lnTo>
                  <a:pt x="0" y="272796"/>
                </a:lnTo>
                <a:lnTo>
                  <a:pt x="0" y="0"/>
                </a:lnTo>
                <a:close/>
              </a:path>
            </a:pathLst>
          </a:custGeom>
          <a:ln w="9144">
            <a:solidFill>
              <a:srgbClr val="BEBEBE"/>
            </a:solidFill>
          </a:ln>
        </p:spPr>
        <p:txBody>
          <a:bodyPr wrap="square" lIns="0" tIns="0" rIns="0" bIns="0" rtlCol="0"/>
          <a:lstStyle/>
          <a:p>
            <a:endParaRPr/>
          </a:p>
        </p:txBody>
      </p:sp>
      <p:sp>
        <p:nvSpPr>
          <p:cNvPr id="63" name="object 63"/>
          <p:cNvSpPr/>
          <p:nvPr/>
        </p:nvSpPr>
        <p:spPr>
          <a:xfrm>
            <a:off x="4555235" y="4521708"/>
            <a:ext cx="250190" cy="440690"/>
          </a:xfrm>
          <a:custGeom>
            <a:avLst/>
            <a:gdLst/>
            <a:ahLst/>
            <a:cxnLst/>
            <a:rect l="l" t="t" r="r" b="b"/>
            <a:pathLst>
              <a:path w="250189" h="440689">
                <a:moveTo>
                  <a:pt x="0" y="0"/>
                </a:moveTo>
                <a:lnTo>
                  <a:pt x="249936" y="0"/>
                </a:lnTo>
                <a:lnTo>
                  <a:pt x="249936" y="440436"/>
                </a:lnTo>
                <a:lnTo>
                  <a:pt x="0" y="440436"/>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809244" y="4114800"/>
            <a:ext cx="250190" cy="35560"/>
          </a:xfrm>
          <a:custGeom>
            <a:avLst/>
            <a:gdLst/>
            <a:ahLst/>
            <a:cxnLst/>
            <a:rect l="l" t="t" r="r" b="b"/>
            <a:pathLst>
              <a:path w="250190" h="35560">
                <a:moveTo>
                  <a:pt x="0" y="35051"/>
                </a:moveTo>
                <a:lnTo>
                  <a:pt x="249936" y="35051"/>
                </a:lnTo>
                <a:lnTo>
                  <a:pt x="249936" y="0"/>
                </a:lnTo>
                <a:lnTo>
                  <a:pt x="0" y="0"/>
                </a:lnTo>
                <a:lnTo>
                  <a:pt x="0" y="35051"/>
                </a:lnTo>
                <a:close/>
              </a:path>
            </a:pathLst>
          </a:custGeom>
          <a:solidFill>
            <a:srgbClr val="FFCC00"/>
          </a:solidFill>
        </p:spPr>
        <p:txBody>
          <a:bodyPr wrap="square" lIns="0" tIns="0" rIns="0" bIns="0" rtlCol="0"/>
          <a:lstStyle/>
          <a:p>
            <a:endParaRPr/>
          </a:p>
        </p:txBody>
      </p:sp>
      <p:sp>
        <p:nvSpPr>
          <p:cNvPr id="65" name="object 65"/>
          <p:cNvSpPr/>
          <p:nvPr/>
        </p:nvSpPr>
        <p:spPr>
          <a:xfrm>
            <a:off x="1097280" y="4223003"/>
            <a:ext cx="250190" cy="35560"/>
          </a:xfrm>
          <a:custGeom>
            <a:avLst/>
            <a:gdLst/>
            <a:ahLst/>
            <a:cxnLst/>
            <a:rect l="l" t="t" r="r" b="b"/>
            <a:pathLst>
              <a:path w="250190" h="35560">
                <a:moveTo>
                  <a:pt x="0" y="35052"/>
                </a:moveTo>
                <a:lnTo>
                  <a:pt x="249935" y="35052"/>
                </a:lnTo>
                <a:lnTo>
                  <a:pt x="249935" y="0"/>
                </a:lnTo>
                <a:lnTo>
                  <a:pt x="0" y="0"/>
                </a:lnTo>
                <a:lnTo>
                  <a:pt x="0" y="35052"/>
                </a:lnTo>
                <a:close/>
              </a:path>
            </a:pathLst>
          </a:custGeom>
          <a:solidFill>
            <a:srgbClr val="FFCC00"/>
          </a:solidFill>
        </p:spPr>
        <p:txBody>
          <a:bodyPr wrap="square" lIns="0" tIns="0" rIns="0" bIns="0" rtlCol="0"/>
          <a:lstStyle/>
          <a:p>
            <a:endParaRPr/>
          </a:p>
        </p:txBody>
      </p:sp>
      <p:sp>
        <p:nvSpPr>
          <p:cNvPr id="66" name="object 66"/>
          <p:cNvSpPr/>
          <p:nvPr/>
        </p:nvSpPr>
        <p:spPr>
          <a:xfrm>
            <a:off x="1673351" y="4503420"/>
            <a:ext cx="250190" cy="47625"/>
          </a:xfrm>
          <a:custGeom>
            <a:avLst/>
            <a:gdLst/>
            <a:ahLst/>
            <a:cxnLst/>
            <a:rect l="l" t="t" r="r" b="b"/>
            <a:pathLst>
              <a:path w="250189" h="47625">
                <a:moveTo>
                  <a:pt x="0" y="47244"/>
                </a:moveTo>
                <a:lnTo>
                  <a:pt x="249936" y="47244"/>
                </a:lnTo>
                <a:lnTo>
                  <a:pt x="249936" y="0"/>
                </a:lnTo>
                <a:lnTo>
                  <a:pt x="0" y="0"/>
                </a:lnTo>
                <a:lnTo>
                  <a:pt x="0" y="47244"/>
                </a:lnTo>
                <a:close/>
              </a:path>
            </a:pathLst>
          </a:custGeom>
          <a:solidFill>
            <a:srgbClr val="FFCC00"/>
          </a:solidFill>
        </p:spPr>
        <p:txBody>
          <a:bodyPr wrap="square" lIns="0" tIns="0" rIns="0" bIns="0" rtlCol="0"/>
          <a:lstStyle/>
          <a:p>
            <a:endParaRPr/>
          </a:p>
        </p:txBody>
      </p:sp>
      <p:sp>
        <p:nvSpPr>
          <p:cNvPr id="67" name="object 67"/>
          <p:cNvSpPr/>
          <p:nvPr/>
        </p:nvSpPr>
        <p:spPr>
          <a:xfrm>
            <a:off x="1961388" y="4718303"/>
            <a:ext cx="250190" cy="48895"/>
          </a:xfrm>
          <a:custGeom>
            <a:avLst/>
            <a:gdLst/>
            <a:ahLst/>
            <a:cxnLst/>
            <a:rect l="l" t="t" r="r" b="b"/>
            <a:pathLst>
              <a:path w="250189" h="48895">
                <a:moveTo>
                  <a:pt x="0" y="48768"/>
                </a:moveTo>
                <a:lnTo>
                  <a:pt x="249936" y="48768"/>
                </a:lnTo>
                <a:lnTo>
                  <a:pt x="249936" y="0"/>
                </a:lnTo>
                <a:lnTo>
                  <a:pt x="0" y="0"/>
                </a:lnTo>
                <a:lnTo>
                  <a:pt x="0" y="48768"/>
                </a:lnTo>
                <a:close/>
              </a:path>
            </a:pathLst>
          </a:custGeom>
          <a:solidFill>
            <a:srgbClr val="FFCC00"/>
          </a:solidFill>
        </p:spPr>
        <p:txBody>
          <a:bodyPr wrap="square" lIns="0" tIns="0" rIns="0" bIns="0" rtlCol="0"/>
          <a:lstStyle/>
          <a:p>
            <a:endParaRPr/>
          </a:p>
        </p:txBody>
      </p:sp>
      <p:sp>
        <p:nvSpPr>
          <p:cNvPr id="68" name="object 68"/>
          <p:cNvSpPr/>
          <p:nvPr/>
        </p:nvSpPr>
        <p:spPr>
          <a:xfrm>
            <a:off x="2537460" y="3550920"/>
            <a:ext cx="251460" cy="155575"/>
          </a:xfrm>
          <a:custGeom>
            <a:avLst/>
            <a:gdLst/>
            <a:ahLst/>
            <a:cxnLst/>
            <a:rect l="l" t="t" r="r" b="b"/>
            <a:pathLst>
              <a:path w="251460" h="155575">
                <a:moveTo>
                  <a:pt x="251459" y="0"/>
                </a:moveTo>
                <a:lnTo>
                  <a:pt x="0" y="0"/>
                </a:lnTo>
                <a:lnTo>
                  <a:pt x="0" y="155447"/>
                </a:lnTo>
                <a:lnTo>
                  <a:pt x="251459" y="155447"/>
                </a:lnTo>
                <a:lnTo>
                  <a:pt x="251459" y="0"/>
                </a:lnTo>
                <a:close/>
              </a:path>
            </a:pathLst>
          </a:custGeom>
          <a:solidFill>
            <a:srgbClr val="FFCC00"/>
          </a:solidFill>
        </p:spPr>
        <p:txBody>
          <a:bodyPr wrap="square" lIns="0" tIns="0" rIns="0" bIns="0" rtlCol="0"/>
          <a:lstStyle/>
          <a:p>
            <a:endParaRPr/>
          </a:p>
        </p:txBody>
      </p:sp>
      <p:sp>
        <p:nvSpPr>
          <p:cNvPr id="69" name="object 69"/>
          <p:cNvSpPr/>
          <p:nvPr/>
        </p:nvSpPr>
        <p:spPr>
          <a:xfrm>
            <a:off x="2825495" y="3378708"/>
            <a:ext cx="251460" cy="205740"/>
          </a:xfrm>
          <a:custGeom>
            <a:avLst/>
            <a:gdLst/>
            <a:ahLst/>
            <a:cxnLst/>
            <a:rect l="l" t="t" r="r" b="b"/>
            <a:pathLst>
              <a:path w="251460" h="205739">
                <a:moveTo>
                  <a:pt x="251460" y="0"/>
                </a:moveTo>
                <a:lnTo>
                  <a:pt x="0" y="0"/>
                </a:lnTo>
                <a:lnTo>
                  <a:pt x="0" y="205739"/>
                </a:lnTo>
                <a:lnTo>
                  <a:pt x="251460" y="205739"/>
                </a:lnTo>
                <a:lnTo>
                  <a:pt x="251460" y="0"/>
                </a:lnTo>
                <a:close/>
              </a:path>
            </a:pathLst>
          </a:custGeom>
          <a:solidFill>
            <a:srgbClr val="FFCC00"/>
          </a:solidFill>
        </p:spPr>
        <p:txBody>
          <a:bodyPr wrap="square" lIns="0" tIns="0" rIns="0" bIns="0" rtlCol="0"/>
          <a:lstStyle/>
          <a:p>
            <a:endParaRPr/>
          </a:p>
        </p:txBody>
      </p:sp>
      <p:sp>
        <p:nvSpPr>
          <p:cNvPr id="70" name="object 70"/>
          <p:cNvSpPr/>
          <p:nvPr/>
        </p:nvSpPr>
        <p:spPr>
          <a:xfrm>
            <a:off x="3401567" y="4337303"/>
            <a:ext cx="251460" cy="45720"/>
          </a:xfrm>
          <a:custGeom>
            <a:avLst/>
            <a:gdLst/>
            <a:ahLst/>
            <a:cxnLst/>
            <a:rect l="l" t="t" r="r" b="b"/>
            <a:pathLst>
              <a:path w="251460" h="45720">
                <a:moveTo>
                  <a:pt x="0" y="45720"/>
                </a:moveTo>
                <a:lnTo>
                  <a:pt x="251460" y="45720"/>
                </a:lnTo>
                <a:lnTo>
                  <a:pt x="251460" y="0"/>
                </a:lnTo>
                <a:lnTo>
                  <a:pt x="0" y="0"/>
                </a:lnTo>
                <a:lnTo>
                  <a:pt x="0" y="45720"/>
                </a:lnTo>
                <a:close/>
              </a:path>
            </a:pathLst>
          </a:custGeom>
          <a:solidFill>
            <a:srgbClr val="FFCC00"/>
          </a:solidFill>
        </p:spPr>
        <p:txBody>
          <a:bodyPr wrap="square" lIns="0" tIns="0" rIns="0" bIns="0" rtlCol="0"/>
          <a:lstStyle/>
          <a:p>
            <a:endParaRPr/>
          </a:p>
        </p:txBody>
      </p:sp>
      <p:sp>
        <p:nvSpPr>
          <p:cNvPr id="71" name="object 71"/>
          <p:cNvSpPr/>
          <p:nvPr/>
        </p:nvSpPr>
        <p:spPr>
          <a:xfrm>
            <a:off x="3691128" y="3404615"/>
            <a:ext cx="250190" cy="94615"/>
          </a:xfrm>
          <a:custGeom>
            <a:avLst/>
            <a:gdLst/>
            <a:ahLst/>
            <a:cxnLst/>
            <a:rect l="l" t="t" r="r" b="b"/>
            <a:pathLst>
              <a:path w="250189" h="94614">
                <a:moveTo>
                  <a:pt x="249936" y="0"/>
                </a:moveTo>
                <a:lnTo>
                  <a:pt x="0" y="0"/>
                </a:lnTo>
                <a:lnTo>
                  <a:pt x="0" y="94487"/>
                </a:lnTo>
                <a:lnTo>
                  <a:pt x="249936" y="94487"/>
                </a:lnTo>
                <a:lnTo>
                  <a:pt x="249936" y="0"/>
                </a:lnTo>
                <a:close/>
              </a:path>
            </a:pathLst>
          </a:custGeom>
          <a:solidFill>
            <a:srgbClr val="FFCC00"/>
          </a:solidFill>
        </p:spPr>
        <p:txBody>
          <a:bodyPr wrap="square" lIns="0" tIns="0" rIns="0" bIns="0" rtlCol="0"/>
          <a:lstStyle/>
          <a:p>
            <a:endParaRPr/>
          </a:p>
        </p:txBody>
      </p:sp>
      <p:sp>
        <p:nvSpPr>
          <p:cNvPr id="72" name="object 72"/>
          <p:cNvSpPr/>
          <p:nvPr/>
        </p:nvSpPr>
        <p:spPr>
          <a:xfrm>
            <a:off x="4267200" y="4747259"/>
            <a:ext cx="250190" cy="0"/>
          </a:xfrm>
          <a:custGeom>
            <a:avLst/>
            <a:gdLst/>
            <a:ahLst/>
            <a:cxnLst/>
            <a:rect l="l" t="t" r="r" b="b"/>
            <a:pathLst>
              <a:path w="250189">
                <a:moveTo>
                  <a:pt x="0" y="0"/>
                </a:moveTo>
                <a:lnTo>
                  <a:pt x="249936" y="0"/>
                </a:lnTo>
              </a:path>
            </a:pathLst>
          </a:custGeom>
          <a:ln w="3175">
            <a:solidFill>
              <a:srgbClr val="FFCC00"/>
            </a:solidFill>
          </a:ln>
        </p:spPr>
        <p:txBody>
          <a:bodyPr wrap="square" lIns="0" tIns="0" rIns="0" bIns="0" rtlCol="0"/>
          <a:lstStyle/>
          <a:p>
            <a:endParaRPr/>
          </a:p>
        </p:txBody>
      </p:sp>
      <p:sp>
        <p:nvSpPr>
          <p:cNvPr id="73" name="object 73"/>
          <p:cNvSpPr/>
          <p:nvPr/>
        </p:nvSpPr>
        <p:spPr>
          <a:xfrm>
            <a:off x="4555235" y="4519421"/>
            <a:ext cx="250190" cy="0"/>
          </a:xfrm>
          <a:custGeom>
            <a:avLst/>
            <a:gdLst/>
            <a:ahLst/>
            <a:cxnLst/>
            <a:rect l="l" t="t" r="r" b="b"/>
            <a:pathLst>
              <a:path w="250189">
                <a:moveTo>
                  <a:pt x="0" y="0"/>
                </a:moveTo>
                <a:lnTo>
                  <a:pt x="249936" y="0"/>
                </a:lnTo>
              </a:path>
            </a:pathLst>
          </a:custGeom>
          <a:ln w="4571">
            <a:solidFill>
              <a:srgbClr val="FFCC00"/>
            </a:solidFill>
          </a:ln>
        </p:spPr>
        <p:txBody>
          <a:bodyPr wrap="square" lIns="0" tIns="0" rIns="0" bIns="0" rtlCol="0"/>
          <a:lstStyle/>
          <a:p>
            <a:endParaRPr/>
          </a:p>
        </p:txBody>
      </p:sp>
      <p:sp>
        <p:nvSpPr>
          <p:cNvPr id="74" name="object 74"/>
          <p:cNvSpPr/>
          <p:nvPr/>
        </p:nvSpPr>
        <p:spPr>
          <a:xfrm>
            <a:off x="809244" y="4114800"/>
            <a:ext cx="250190" cy="35560"/>
          </a:xfrm>
          <a:custGeom>
            <a:avLst/>
            <a:gdLst/>
            <a:ahLst/>
            <a:cxnLst/>
            <a:rect l="l" t="t" r="r" b="b"/>
            <a:pathLst>
              <a:path w="250190" h="35560">
                <a:moveTo>
                  <a:pt x="0" y="0"/>
                </a:moveTo>
                <a:lnTo>
                  <a:pt x="249936" y="0"/>
                </a:lnTo>
                <a:lnTo>
                  <a:pt x="249936" y="35051"/>
                </a:lnTo>
                <a:lnTo>
                  <a:pt x="0" y="35051"/>
                </a:lnTo>
                <a:lnTo>
                  <a:pt x="0" y="0"/>
                </a:lnTo>
                <a:close/>
              </a:path>
            </a:pathLst>
          </a:custGeom>
          <a:ln w="9144">
            <a:solidFill>
              <a:srgbClr val="BEBEBE"/>
            </a:solidFill>
          </a:ln>
        </p:spPr>
        <p:txBody>
          <a:bodyPr wrap="square" lIns="0" tIns="0" rIns="0" bIns="0" rtlCol="0"/>
          <a:lstStyle/>
          <a:p>
            <a:endParaRPr/>
          </a:p>
        </p:txBody>
      </p:sp>
      <p:sp>
        <p:nvSpPr>
          <p:cNvPr id="75" name="object 75"/>
          <p:cNvSpPr/>
          <p:nvPr/>
        </p:nvSpPr>
        <p:spPr>
          <a:xfrm>
            <a:off x="1097280" y="4223003"/>
            <a:ext cx="250190" cy="35560"/>
          </a:xfrm>
          <a:custGeom>
            <a:avLst/>
            <a:gdLst/>
            <a:ahLst/>
            <a:cxnLst/>
            <a:rect l="l" t="t" r="r" b="b"/>
            <a:pathLst>
              <a:path w="250190" h="35560">
                <a:moveTo>
                  <a:pt x="0" y="0"/>
                </a:moveTo>
                <a:lnTo>
                  <a:pt x="249935" y="0"/>
                </a:lnTo>
                <a:lnTo>
                  <a:pt x="249935" y="35052"/>
                </a:lnTo>
                <a:lnTo>
                  <a:pt x="0" y="35052"/>
                </a:lnTo>
                <a:lnTo>
                  <a:pt x="0" y="0"/>
                </a:lnTo>
                <a:close/>
              </a:path>
            </a:pathLst>
          </a:custGeom>
          <a:ln w="9144">
            <a:solidFill>
              <a:srgbClr val="BEBEBE"/>
            </a:solidFill>
          </a:ln>
        </p:spPr>
        <p:txBody>
          <a:bodyPr wrap="square" lIns="0" tIns="0" rIns="0" bIns="0" rtlCol="0"/>
          <a:lstStyle/>
          <a:p>
            <a:endParaRPr/>
          </a:p>
        </p:txBody>
      </p:sp>
      <p:sp>
        <p:nvSpPr>
          <p:cNvPr id="76" name="object 76"/>
          <p:cNvSpPr/>
          <p:nvPr/>
        </p:nvSpPr>
        <p:spPr>
          <a:xfrm>
            <a:off x="1673351" y="4503420"/>
            <a:ext cx="250190" cy="47625"/>
          </a:xfrm>
          <a:custGeom>
            <a:avLst/>
            <a:gdLst/>
            <a:ahLst/>
            <a:cxnLst/>
            <a:rect l="l" t="t" r="r" b="b"/>
            <a:pathLst>
              <a:path w="250189" h="47625">
                <a:moveTo>
                  <a:pt x="0" y="0"/>
                </a:moveTo>
                <a:lnTo>
                  <a:pt x="249936" y="0"/>
                </a:lnTo>
                <a:lnTo>
                  <a:pt x="249936" y="47243"/>
                </a:lnTo>
                <a:lnTo>
                  <a:pt x="0" y="47243"/>
                </a:lnTo>
                <a:lnTo>
                  <a:pt x="0" y="0"/>
                </a:lnTo>
                <a:close/>
              </a:path>
            </a:pathLst>
          </a:custGeom>
          <a:ln w="9144">
            <a:solidFill>
              <a:srgbClr val="BEBEBE"/>
            </a:solidFill>
          </a:ln>
        </p:spPr>
        <p:txBody>
          <a:bodyPr wrap="square" lIns="0" tIns="0" rIns="0" bIns="0" rtlCol="0"/>
          <a:lstStyle/>
          <a:p>
            <a:endParaRPr/>
          </a:p>
        </p:txBody>
      </p:sp>
      <p:sp>
        <p:nvSpPr>
          <p:cNvPr id="77" name="object 77"/>
          <p:cNvSpPr/>
          <p:nvPr/>
        </p:nvSpPr>
        <p:spPr>
          <a:xfrm>
            <a:off x="1961388" y="4718303"/>
            <a:ext cx="250190" cy="48895"/>
          </a:xfrm>
          <a:custGeom>
            <a:avLst/>
            <a:gdLst/>
            <a:ahLst/>
            <a:cxnLst/>
            <a:rect l="l" t="t" r="r" b="b"/>
            <a:pathLst>
              <a:path w="250189" h="48895">
                <a:moveTo>
                  <a:pt x="0" y="0"/>
                </a:moveTo>
                <a:lnTo>
                  <a:pt x="249936" y="0"/>
                </a:lnTo>
                <a:lnTo>
                  <a:pt x="249936" y="48768"/>
                </a:lnTo>
                <a:lnTo>
                  <a:pt x="0" y="48768"/>
                </a:lnTo>
                <a:lnTo>
                  <a:pt x="0" y="0"/>
                </a:lnTo>
                <a:close/>
              </a:path>
            </a:pathLst>
          </a:custGeom>
          <a:ln w="9144">
            <a:solidFill>
              <a:srgbClr val="BEBEBE"/>
            </a:solidFill>
          </a:ln>
        </p:spPr>
        <p:txBody>
          <a:bodyPr wrap="square" lIns="0" tIns="0" rIns="0" bIns="0" rtlCol="0"/>
          <a:lstStyle/>
          <a:p>
            <a:endParaRPr/>
          </a:p>
        </p:txBody>
      </p:sp>
      <p:sp>
        <p:nvSpPr>
          <p:cNvPr id="78" name="object 78"/>
          <p:cNvSpPr/>
          <p:nvPr/>
        </p:nvSpPr>
        <p:spPr>
          <a:xfrm>
            <a:off x="2537460" y="3550920"/>
            <a:ext cx="251460" cy="155575"/>
          </a:xfrm>
          <a:custGeom>
            <a:avLst/>
            <a:gdLst/>
            <a:ahLst/>
            <a:cxnLst/>
            <a:rect l="l" t="t" r="r" b="b"/>
            <a:pathLst>
              <a:path w="251460" h="155575">
                <a:moveTo>
                  <a:pt x="0" y="0"/>
                </a:moveTo>
                <a:lnTo>
                  <a:pt x="251459" y="0"/>
                </a:lnTo>
                <a:lnTo>
                  <a:pt x="251459" y="155447"/>
                </a:lnTo>
                <a:lnTo>
                  <a:pt x="0" y="155447"/>
                </a:lnTo>
                <a:lnTo>
                  <a:pt x="0" y="0"/>
                </a:lnTo>
                <a:close/>
              </a:path>
            </a:pathLst>
          </a:custGeom>
          <a:ln w="9143">
            <a:solidFill>
              <a:srgbClr val="BEBEBE"/>
            </a:solidFill>
          </a:ln>
        </p:spPr>
        <p:txBody>
          <a:bodyPr wrap="square" lIns="0" tIns="0" rIns="0" bIns="0" rtlCol="0"/>
          <a:lstStyle/>
          <a:p>
            <a:endParaRPr/>
          </a:p>
        </p:txBody>
      </p:sp>
      <p:sp>
        <p:nvSpPr>
          <p:cNvPr id="79" name="object 79"/>
          <p:cNvSpPr/>
          <p:nvPr/>
        </p:nvSpPr>
        <p:spPr>
          <a:xfrm>
            <a:off x="2825495" y="3378708"/>
            <a:ext cx="251460" cy="205740"/>
          </a:xfrm>
          <a:custGeom>
            <a:avLst/>
            <a:gdLst/>
            <a:ahLst/>
            <a:cxnLst/>
            <a:rect l="l" t="t" r="r" b="b"/>
            <a:pathLst>
              <a:path w="251460" h="205739">
                <a:moveTo>
                  <a:pt x="0" y="0"/>
                </a:moveTo>
                <a:lnTo>
                  <a:pt x="251460" y="0"/>
                </a:lnTo>
                <a:lnTo>
                  <a:pt x="251460" y="205739"/>
                </a:lnTo>
                <a:lnTo>
                  <a:pt x="0" y="205739"/>
                </a:lnTo>
                <a:lnTo>
                  <a:pt x="0" y="0"/>
                </a:lnTo>
                <a:close/>
              </a:path>
            </a:pathLst>
          </a:custGeom>
          <a:ln w="9144">
            <a:solidFill>
              <a:srgbClr val="BEBEBE"/>
            </a:solidFill>
          </a:ln>
        </p:spPr>
        <p:txBody>
          <a:bodyPr wrap="square" lIns="0" tIns="0" rIns="0" bIns="0" rtlCol="0"/>
          <a:lstStyle/>
          <a:p>
            <a:endParaRPr/>
          </a:p>
        </p:txBody>
      </p:sp>
      <p:sp>
        <p:nvSpPr>
          <p:cNvPr id="80" name="object 80"/>
          <p:cNvSpPr/>
          <p:nvPr/>
        </p:nvSpPr>
        <p:spPr>
          <a:xfrm>
            <a:off x="3401567" y="4337303"/>
            <a:ext cx="251460" cy="45720"/>
          </a:xfrm>
          <a:custGeom>
            <a:avLst/>
            <a:gdLst/>
            <a:ahLst/>
            <a:cxnLst/>
            <a:rect l="l" t="t" r="r" b="b"/>
            <a:pathLst>
              <a:path w="251460" h="45720">
                <a:moveTo>
                  <a:pt x="0" y="0"/>
                </a:moveTo>
                <a:lnTo>
                  <a:pt x="251460" y="0"/>
                </a:lnTo>
                <a:lnTo>
                  <a:pt x="251460" y="45720"/>
                </a:lnTo>
                <a:lnTo>
                  <a:pt x="0" y="45720"/>
                </a:lnTo>
                <a:lnTo>
                  <a:pt x="0" y="0"/>
                </a:lnTo>
                <a:close/>
              </a:path>
            </a:pathLst>
          </a:custGeom>
          <a:ln w="9144">
            <a:solidFill>
              <a:srgbClr val="BEBEBE"/>
            </a:solidFill>
          </a:ln>
        </p:spPr>
        <p:txBody>
          <a:bodyPr wrap="square" lIns="0" tIns="0" rIns="0" bIns="0" rtlCol="0"/>
          <a:lstStyle/>
          <a:p>
            <a:endParaRPr/>
          </a:p>
        </p:txBody>
      </p:sp>
      <p:sp>
        <p:nvSpPr>
          <p:cNvPr id="81" name="object 81"/>
          <p:cNvSpPr/>
          <p:nvPr/>
        </p:nvSpPr>
        <p:spPr>
          <a:xfrm>
            <a:off x="3691128" y="3404615"/>
            <a:ext cx="250190" cy="94615"/>
          </a:xfrm>
          <a:custGeom>
            <a:avLst/>
            <a:gdLst/>
            <a:ahLst/>
            <a:cxnLst/>
            <a:rect l="l" t="t" r="r" b="b"/>
            <a:pathLst>
              <a:path w="250189" h="94614">
                <a:moveTo>
                  <a:pt x="0" y="0"/>
                </a:moveTo>
                <a:lnTo>
                  <a:pt x="249936" y="0"/>
                </a:lnTo>
                <a:lnTo>
                  <a:pt x="249936" y="94487"/>
                </a:lnTo>
                <a:lnTo>
                  <a:pt x="0" y="94487"/>
                </a:lnTo>
                <a:lnTo>
                  <a:pt x="0" y="0"/>
                </a:lnTo>
                <a:close/>
              </a:path>
            </a:pathLst>
          </a:custGeom>
          <a:ln w="9144">
            <a:solidFill>
              <a:srgbClr val="BEBEBE"/>
            </a:solidFill>
          </a:ln>
        </p:spPr>
        <p:txBody>
          <a:bodyPr wrap="square" lIns="0" tIns="0" rIns="0" bIns="0" rtlCol="0"/>
          <a:lstStyle/>
          <a:p>
            <a:endParaRPr/>
          </a:p>
        </p:txBody>
      </p:sp>
      <p:sp>
        <p:nvSpPr>
          <p:cNvPr id="82" name="object 82"/>
          <p:cNvSpPr/>
          <p:nvPr/>
        </p:nvSpPr>
        <p:spPr>
          <a:xfrm>
            <a:off x="4262628" y="4741164"/>
            <a:ext cx="259079" cy="12700"/>
          </a:xfrm>
          <a:custGeom>
            <a:avLst/>
            <a:gdLst/>
            <a:ahLst/>
            <a:cxnLst/>
            <a:rect l="l" t="t" r="r" b="b"/>
            <a:pathLst>
              <a:path w="259079" h="12700">
                <a:moveTo>
                  <a:pt x="0" y="12192"/>
                </a:moveTo>
                <a:lnTo>
                  <a:pt x="259080" y="12192"/>
                </a:lnTo>
                <a:lnTo>
                  <a:pt x="259080" y="0"/>
                </a:lnTo>
                <a:lnTo>
                  <a:pt x="0" y="0"/>
                </a:lnTo>
                <a:lnTo>
                  <a:pt x="0" y="12192"/>
                </a:lnTo>
                <a:close/>
              </a:path>
            </a:pathLst>
          </a:custGeom>
          <a:solidFill>
            <a:srgbClr val="BEBEBE"/>
          </a:solidFill>
        </p:spPr>
        <p:txBody>
          <a:bodyPr wrap="square" lIns="0" tIns="0" rIns="0" bIns="0" rtlCol="0"/>
          <a:lstStyle/>
          <a:p>
            <a:endParaRPr/>
          </a:p>
        </p:txBody>
      </p:sp>
      <p:sp>
        <p:nvSpPr>
          <p:cNvPr id="83" name="object 83"/>
          <p:cNvSpPr/>
          <p:nvPr/>
        </p:nvSpPr>
        <p:spPr>
          <a:xfrm>
            <a:off x="4550664" y="4512564"/>
            <a:ext cx="259079" cy="13970"/>
          </a:xfrm>
          <a:custGeom>
            <a:avLst/>
            <a:gdLst/>
            <a:ahLst/>
            <a:cxnLst/>
            <a:rect l="l" t="t" r="r" b="b"/>
            <a:pathLst>
              <a:path w="259079" h="13970">
                <a:moveTo>
                  <a:pt x="0" y="13716"/>
                </a:moveTo>
                <a:lnTo>
                  <a:pt x="259080" y="13716"/>
                </a:lnTo>
                <a:lnTo>
                  <a:pt x="259080" y="0"/>
                </a:lnTo>
                <a:lnTo>
                  <a:pt x="0" y="0"/>
                </a:lnTo>
                <a:lnTo>
                  <a:pt x="0" y="13716"/>
                </a:lnTo>
                <a:close/>
              </a:path>
            </a:pathLst>
          </a:custGeom>
          <a:solidFill>
            <a:srgbClr val="BEBEBE"/>
          </a:solidFill>
        </p:spPr>
        <p:txBody>
          <a:bodyPr wrap="square" lIns="0" tIns="0" rIns="0" bIns="0" rtlCol="0"/>
          <a:lstStyle/>
          <a:p>
            <a:endParaRPr/>
          </a:p>
        </p:txBody>
      </p:sp>
      <p:sp>
        <p:nvSpPr>
          <p:cNvPr id="84" name="object 84"/>
          <p:cNvSpPr/>
          <p:nvPr/>
        </p:nvSpPr>
        <p:spPr>
          <a:xfrm>
            <a:off x="809244" y="4002023"/>
            <a:ext cx="250190" cy="113030"/>
          </a:xfrm>
          <a:custGeom>
            <a:avLst/>
            <a:gdLst/>
            <a:ahLst/>
            <a:cxnLst/>
            <a:rect l="l" t="t" r="r" b="b"/>
            <a:pathLst>
              <a:path w="250190" h="113029">
                <a:moveTo>
                  <a:pt x="249936" y="0"/>
                </a:moveTo>
                <a:lnTo>
                  <a:pt x="0" y="0"/>
                </a:lnTo>
                <a:lnTo>
                  <a:pt x="0" y="112775"/>
                </a:lnTo>
                <a:lnTo>
                  <a:pt x="249936" y="112775"/>
                </a:lnTo>
                <a:lnTo>
                  <a:pt x="249936" y="0"/>
                </a:lnTo>
                <a:close/>
              </a:path>
            </a:pathLst>
          </a:custGeom>
          <a:solidFill>
            <a:srgbClr val="009EDF"/>
          </a:solidFill>
        </p:spPr>
        <p:txBody>
          <a:bodyPr wrap="square" lIns="0" tIns="0" rIns="0" bIns="0" rtlCol="0"/>
          <a:lstStyle/>
          <a:p>
            <a:endParaRPr/>
          </a:p>
        </p:txBody>
      </p:sp>
      <p:sp>
        <p:nvSpPr>
          <p:cNvPr id="85" name="object 85"/>
          <p:cNvSpPr/>
          <p:nvPr/>
        </p:nvSpPr>
        <p:spPr>
          <a:xfrm>
            <a:off x="1097280" y="4142232"/>
            <a:ext cx="250190" cy="81280"/>
          </a:xfrm>
          <a:custGeom>
            <a:avLst/>
            <a:gdLst/>
            <a:ahLst/>
            <a:cxnLst/>
            <a:rect l="l" t="t" r="r" b="b"/>
            <a:pathLst>
              <a:path w="250190" h="81279">
                <a:moveTo>
                  <a:pt x="249935" y="0"/>
                </a:moveTo>
                <a:lnTo>
                  <a:pt x="0" y="0"/>
                </a:lnTo>
                <a:lnTo>
                  <a:pt x="0" y="80772"/>
                </a:lnTo>
                <a:lnTo>
                  <a:pt x="249935" y="80772"/>
                </a:lnTo>
                <a:lnTo>
                  <a:pt x="249935" y="0"/>
                </a:lnTo>
                <a:close/>
              </a:path>
            </a:pathLst>
          </a:custGeom>
          <a:solidFill>
            <a:srgbClr val="009EDF"/>
          </a:solidFill>
        </p:spPr>
        <p:txBody>
          <a:bodyPr wrap="square" lIns="0" tIns="0" rIns="0" bIns="0" rtlCol="0"/>
          <a:lstStyle/>
          <a:p>
            <a:endParaRPr/>
          </a:p>
        </p:txBody>
      </p:sp>
      <p:sp>
        <p:nvSpPr>
          <p:cNvPr id="86" name="object 86"/>
          <p:cNvSpPr/>
          <p:nvPr/>
        </p:nvSpPr>
        <p:spPr>
          <a:xfrm>
            <a:off x="1673351" y="4392167"/>
            <a:ext cx="250190" cy="111760"/>
          </a:xfrm>
          <a:custGeom>
            <a:avLst/>
            <a:gdLst/>
            <a:ahLst/>
            <a:cxnLst/>
            <a:rect l="l" t="t" r="r" b="b"/>
            <a:pathLst>
              <a:path w="250189" h="111760">
                <a:moveTo>
                  <a:pt x="249936" y="0"/>
                </a:moveTo>
                <a:lnTo>
                  <a:pt x="0" y="0"/>
                </a:lnTo>
                <a:lnTo>
                  <a:pt x="0" y="111251"/>
                </a:lnTo>
                <a:lnTo>
                  <a:pt x="249936" y="111251"/>
                </a:lnTo>
                <a:lnTo>
                  <a:pt x="249936" y="0"/>
                </a:lnTo>
                <a:close/>
              </a:path>
            </a:pathLst>
          </a:custGeom>
          <a:solidFill>
            <a:srgbClr val="009EDF"/>
          </a:solidFill>
        </p:spPr>
        <p:txBody>
          <a:bodyPr wrap="square" lIns="0" tIns="0" rIns="0" bIns="0" rtlCol="0"/>
          <a:lstStyle/>
          <a:p>
            <a:endParaRPr/>
          </a:p>
        </p:txBody>
      </p:sp>
      <p:sp>
        <p:nvSpPr>
          <p:cNvPr id="87" name="object 87"/>
          <p:cNvSpPr/>
          <p:nvPr/>
        </p:nvSpPr>
        <p:spPr>
          <a:xfrm>
            <a:off x="1961388" y="4640579"/>
            <a:ext cx="250190" cy="78105"/>
          </a:xfrm>
          <a:custGeom>
            <a:avLst/>
            <a:gdLst/>
            <a:ahLst/>
            <a:cxnLst/>
            <a:rect l="l" t="t" r="r" b="b"/>
            <a:pathLst>
              <a:path w="250189" h="78104">
                <a:moveTo>
                  <a:pt x="249936" y="0"/>
                </a:moveTo>
                <a:lnTo>
                  <a:pt x="0" y="0"/>
                </a:lnTo>
                <a:lnTo>
                  <a:pt x="0" y="77724"/>
                </a:lnTo>
                <a:lnTo>
                  <a:pt x="249936" y="77724"/>
                </a:lnTo>
                <a:lnTo>
                  <a:pt x="249936" y="0"/>
                </a:lnTo>
                <a:close/>
              </a:path>
            </a:pathLst>
          </a:custGeom>
          <a:solidFill>
            <a:srgbClr val="009EDF"/>
          </a:solidFill>
        </p:spPr>
        <p:txBody>
          <a:bodyPr wrap="square" lIns="0" tIns="0" rIns="0" bIns="0" rtlCol="0"/>
          <a:lstStyle/>
          <a:p>
            <a:endParaRPr/>
          </a:p>
        </p:txBody>
      </p:sp>
      <p:sp>
        <p:nvSpPr>
          <p:cNvPr id="88" name="object 88"/>
          <p:cNvSpPr/>
          <p:nvPr/>
        </p:nvSpPr>
        <p:spPr>
          <a:xfrm>
            <a:off x="2537460" y="3521964"/>
            <a:ext cx="251460" cy="29209"/>
          </a:xfrm>
          <a:custGeom>
            <a:avLst/>
            <a:gdLst/>
            <a:ahLst/>
            <a:cxnLst/>
            <a:rect l="l" t="t" r="r" b="b"/>
            <a:pathLst>
              <a:path w="251460" h="29210">
                <a:moveTo>
                  <a:pt x="0" y="28955"/>
                </a:moveTo>
                <a:lnTo>
                  <a:pt x="251459" y="28955"/>
                </a:lnTo>
                <a:lnTo>
                  <a:pt x="251459" y="0"/>
                </a:lnTo>
                <a:lnTo>
                  <a:pt x="0" y="0"/>
                </a:lnTo>
                <a:lnTo>
                  <a:pt x="0" y="28955"/>
                </a:lnTo>
                <a:close/>
              </a:path>
            </a:pathLst>
          </a:custGeom>
          <a:solidFill>
            <a:srgbClr val="009EDF"/>
          </a:solidFill>
        </p:spPr>
        <p:txBody>
          <a:bodyPr wrap="square" lIns="0" tIns="0" rIns="0" bIns="0" rtlCol="0"/>
          <a:lstStyle/>
          <a:p>
            <a:endParaRPr/>
          </a:p>
        </p:txBody>
      </p:sp>
      <p:sp>
        <p:nvSpPr>
          <p:cNvPr id="89" name="object 89"/>
          <p:cNvSpPr/>
          <p:nvPr/>
        </p:nvSpPr>
        <p:spPr>
          <a:xfrm>
            <a:off x="2825495" y="3186683"/>
            <a:ext cx="251460" cy="192405"/>
          </a:xfrm>
          <a:custGeom>
            <a:avLst/>
            <a:gdLst/>
            <a:ahLst/>
            <a:cxnLst/>
            <a:rect l="l" t="t" r="r" b="b"/>
            <a:pathLst>
              <a:path w="251460" h="192404">
                <a:moveTo>
                  <a:pt x="251460" y="0"/>
                </a:moveTo>
                <a:lnTo>
                  <a:pt x="0" y="0"/>
                </a:lnTo>
                <a:lnTo>
                  <a:pt x="0" y="192024"/>
                </a:lnTo>
                <a:lnTo>
                  <a:pt x="251460" y="192024"/>
                </a:lnTo>
                <a:lnTo>
                  <a:pt x="251460" y="0"/>
                </a:lnTo>
                <a:close/>
              </a:path>
            </a:pathLst>
          </a:custGeom>
          <a:solidFill>
            <a:srgbClr val="009EDF"/>
          </a:solidFill>
        </p:spPr>
        <p:txBody>
          <a:bodyPr wrap="square" lIns="0" tIns="0" rIns="0" bIns="0" rtlCol="0"/>
          <a:lstStyle/>
          <a:p>
            <a:endParaRPr/>
          </a:p>
        </p:txBody>
      </p:sp>
      <p:sp>
        <p:nvSpPr>
          <p:cNvPr id="90" name="object 90"/>
          <p:cNvSpPr/>
          <p:nvPr/>
        </p:nvSpPr>
        <p:spPr>
          <a:xfrm>
            <a:off x="3401567" y="4331970"/>
            <a:ext cx="251460" cy="0"/>
          </a:xfrm>
          <a:custGeom>
            <a:avLst/>
            <a:gdLst/>
            <a:ahLst/>
            <a:cxnLst/>
            <a:rect l="l" t="t" r="r" b="b"/>
            <a:pathLst>
              <a:path w="251460">
                <a:moveTo>
                  <a:pt x="0" y="0"/>
                </a:moveTo>
                <a:lnTo>
                  <a:pt x="251460" y="0"/>
                </a:lnTo>
              </a:path>
            </a:pathLst>
          </a:custGeom>
          <a:ln w="10668">
            <a:solidFill>
              <a:srgbClr val="009EDF"/>
            </a:solidFill>
          </a:ln>
        </p:spPr>
        <p:txBody>
          <a:bodyPr wrap="square" lIns="0" tIns="0" rIns="0" bIns="0" rtlCol="0"/>
          <a:lstStyle/>
          <a:p>
            <a:endParaRPr/>
          </a:p>
        </p:txBody>
      </p:sp>
      <p:sp>
        <p:nvSpPr>
          <p:cNvPr id="91" name="object 91"/>
          <p:cNvSpPr/>
          <p:nvPr/>
        </p:nvSpPr>
        <p:spPr>
          <a:xfrm>
            <a:off x="3691128" y="3368040"/>
            <a:ext cx="250190" cy="36830"/>
          </a:xfrm>
          <a:custGeom>
            <a:avLst/>
            <a:gdLst/>
            <a:ahLst/>
            <a:cxnLst/>
            <a:rect l="l" t="t" r="r" b="b"/>
            <a:pathLst>
              <a:path w="250189" h="36829">
                <a:moveTo>
                  <a:pt x="0" y="36575"/>
                </a:moveTo>
                <a:lnTo>
                  <a:pt x="249936" y="36575"/>
                </a:lnTo>
                <a:lnTo>
                  <a:pt x="249936" y="0"/>
                </a:lnTo>
                <a:lnTo>
                  <a:pt x="0" y="0"/>
                </a:lnTo>
                <a:lnTo>
                  <a:pt x="0" y="36575"/>
                </a:lnTo>
                <a:close/>
              </a:path>
            </a:pathLst>
          </a:custGeom>
          <a:solidFill>
            <a:srgbClr val="009EDF"/>
          </a:solidFill>
        </p:spPr>
        <p:txBody>
          <a:bodyPr wrap="square" lIns="0" tIns="0" rIns="0" bIns="0" rtlCol="0"/>
          <a:lstStyle/>
          <a:p>
            <a:endParaRPr/>
          </a:p>
        </p:txBody>
      </p:sp>
      <p:sp>
        <p:nvSpPr>
          <p:cNvPr id="92" name="object 92"/>
          <p:cNvSpPr/>
          <p:nvPr/>
        </p:nvSpPr>
        <p:spPr>
          <a:xfrm>
            <a:off x="4267200" y="4744973"/>
            <a:ext cx="250190" cy="0"/>
          </a:xfrm>
          <a:custGeom>
            <a:avLst/>
            <a:gdLst/>
            <a:ahLst/>
            <a:cxnLst/>
            <a:rect l="l" t="t" r="r" b="b"/>
            <a:pathLst>
              <a:path w="250189">
                <a:moveTo>
                  <a:pt x="0" y="0"/>
                </a:moveTo>
                <a:lnTo>
                  <a:pt x="249936" y="0"/>
                </a:lnTo>
              </a:path>
            </a:pathLst>
          </a:custGeom>
          <a:ln w="3175">
            <a:solidFill>
              <a:srgbClr val="009EDF"/>
            </a:solidFill>
          </a:ln>
        </p:spPr>
        <p:txBody>
          <a:bodyPr wrap="square" lIns="0" tIns="0" rIns="0" bIns="0" rtlCol="0"/>
          <a:lstStyle/>
          <a:p>
            <a:endParaRPr/>
          </a:p>
        </p:txBody>
      </p:sp>
      <p:sp>
        <p:nvSpPr>
          <p:cNvPr id="93" name="object 93"/>
          <p:cNvSpPr/>
          <p:nvPr/>
        </p:nvSpPr>
        <p:spPr>
          <a:xfrm>
            <a:off x="4555235" y="4494276"/>
            <a:ext cx="250190" cy="22860"/>
          </a:xfrm>
          <a:custGeom>
            <a:avLst/>
            <a:gdLst/>
            <a:ahLst/>
            <a:cxnLst/>
            <a:rect l="l" t="t" r="r" b="b"/>
            <a:pathLst>
              <a:path w="250189" h="22860">
                <a:moveTo>
                  <a:pt x="0" y="22860"/>
                </a:moveTo>
                <a:lnTo>
                  <a:pt x="249936" y="22860"/>
                </a:lnTo>
                <a:lnTo>
                  <a:pt x="249936" y="0"/>
                </a:lnTo>
                <a:lnTo>
                  <a:pt x="0" y="0"/>
                </a:lnTo>
                <a:lnTo>
                  <a:pt x="0" y="22860"/>
                </a:lnTo>
                <a:close/>
              </a:path>
            </a:pathLst>
          </a:custGeom>
          <a:solidFill>
            <a:srgbClr val="009EDF"/>
          </a:solidFill>
        </p:spPr>
        <p:txBody>
          <a:bodyPr wrap="square" lIns="0" tIns="0" rIns="0" bIns="0" rtlCol="0"/>
          <a:lstStyle/>
          <a:p>
            <a:endParaRPr/>
          </a:p>
        </p:txBody>
      </p:sp>
      <p:sp>
        <p:nvSpPr>
          <p:cNvPr id="94" name="object 94"/>
          <p:cNvSpPr/>
          <p:nvPr/>
        </p:nvSpPr>
        <p:spPr>
          <a:xfrm>
            <a:off x="809244" y="4002023"/>
            <a:ext cx="250190" cy="113030"/>
          </a:xfrm>
          <a:custGeom>
            <a:avLst/>
            <a:gdLst/>
            <a:ahLst/>
            <a:cxnLst/>
            <a:rect l="l" t="t" r="r" b="b"/>
            <a:pathLst>
              <a:path w="250190" h="113029">
                <a:moveTo>
                  <a:pt x="0" y="0"/>
                </a:moveTo>
                <a:lnTo>
                  <a:pt x="249936" y="0"/>
                </a:lnTo>
                <a:lnTo>
                  <a:pt x="249936" y="112775"/>
                </a:lnTo>
                <a:lnTo>
                  <a:pt x="0" y="112775"/>
                </a:lnTo>
                <a:lnTo>
                  <a:pt x="0" y="0"/>
                </a:lnTo>
                <a:close/>
              </a:path>
            </a:pathLst>
          </a:custGeom>
          <a:ln w="9144">
            <a:solidFill>
              <a:srgbClr val="BEBEBE"/>
            </a:solidFill>
          </a:ln>
        </p:spPr>
        <p:txBody>
          <a:bodyPr wrap="square" lIns="0" tIns="0" rIns="0" bIns="0" rtlCol="0"/>
          <a:lstStyle/>
          <a:p>
            <a:endParaRPr/>
          </a:p>
        </p:txBody>
      </p:sp>
      <p:sp>
        <p:nvSpPr>
          <p:cNvPr id="95" name="object 95"/>
          <p:cNvSpPr/>
          <p:nvPr/>
        </p:nvSpPr>
        <p:spPr>
          <a:xfrm>
            <a:off x="1097280" y="4142232"/>
            <a:ext cx="250190" cy="81280"/>
          </a:xfrm>
          <a:custGeom>
            <a:avLst/>
            <a:gdLst/>
            <a:ahLst/>
            <a:cxnLst/>
            <a:rect l="l" t="t" r="r" b="b"/>
            <a:pathLst>
              <a:path w="250190" h="81279">
                <a:moveTo>
                  <a:pt x="0" y="0"/>
                </a:moveTo>
                <a:lnTo>
                  <a:pt x="249935" y="0"/>
                </a:lnTo>
                <a:lnTo>
                  <a:pt x="249935" y="80772"/>
                </a:lnTo>
                <a:lnTo>
                  <a:pt x="0" y="80772"/>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1673351" y="4392167"/>
            <a:ext cx="250190" cy="111760"/>
          </a:xfrm>
          <a:custGeom>
            <a:avLst/>
            <a:gdLst/>
            <a:ahLst/>
            <a:cxnLst/>
            <a:rect l="l" t="t" r="r" b="b"/>
            <a:pathLst>
              <a:path w="250189" h="111760">
                <a:moveTo>
                  <a:pt x="0" y="0"/>
                </a:moveTo>
                <a:lnTo>
                  <a:pt x="249936" y="0"/>
                </a:lnTo>
                <a:lnTo>
                  <a:pt x="249936" y="111251"/>
                </a:lnTo>
                <a:lnTo>
                  <a:pt x="0" y="111251"/>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1961388" y="4640579"/>
            <a:ext cx="250190" cy="78105"/>
          </a:xfrm>
          <a:custGeom>
            <a:avLst/>
            <a:gdLst/>
            <a:ahLst/>
            <a:cxnLst/>
            <a:rect l="l" t="t" r="r" b="b"/>
            <a:pathLst>
              <a:path w="250189" h="78104">
                <a:moveTo>
                  <a:pt x="0" y="0"/>
                </a:moveTo>
                <a:lnTo>
                  <a:pt x="249936" y="0"/>
                </a:lnTo>
                <a:lnTo>
                  <a:pt x="249936" y="77724"/>
                </a:lnTo>
                <a:lnTo>
                  <a:pt x="0" y="77724"/>
                </a:lnTo>
                <a:lnTo>
                  <a:pt x="0" y="0"/>
                </a:lnTo>
                <a:close/>
              </a:path>
            </a:pathLst>
          </a:custGeom>
          <a:ln w="9143">
            <a:solidFill>
              <a:srgbClr val="BEBEBE"/>
            </a:solidFill>
          </a:ln>
        </p:spPr>
        <p:txBody>
          <a:bodyPr wrap="square" lIns="0" tIns="0" rIns="0" bIns="0" rtlCol="0"/>
          <a:lstStyle/>
          <a:p>
            <a:endParaRPr/>
          </a:p>
        </p:txBody>
      </p:sp>
      <p:sp>
        <p:nvSpPr>
          <p:cNvPr id="98" name="object 98"/>
          <p:cNvSpPr/>
          <p:nvPr/>
        </p:nvSpPr>
        <p:spPr>
          <a:xfrm>
            <a:off x="2537460" y="3521964"/>
            <a:ext cx="251460" cy="29209"/>
          </a:xfrm>
          <a:custGeom>
            <a:avLst/>
            <a:gdLst/>
            <a:ahLst/>
            <a:cxnLst/>
            <a:rect l="l" t="t" r="r" b="b"/>
            <a:pathLst>
              <a:path w="251460" h="29210">
                <a:moveTo>
                  <a:pt x="0" y="0"/>
                </a:moveTo>
                <a:lnTo>
                  <a:pt x="251459" y="0"/>
                </a:lnTo>
                <a:lnTo>
                  <a:pt x="251459" y="28956"/>
                </a:lnTo>
                <a:lnTo>
                  <a:pt x="0" y="28956"/>
                </a:lnTo>
                <a:lnTo>
                  <a:pt x="0" y="0"/>
                </a:lnTo>
                <a:close/>
              </a:path>
            </a:pathLst>
          </a:custGeom>
          <a:ln w="9143">
            <a:solidFill>
              <a:srgbClr val="BEBEBE"/>
            </a:solidFill>
          </a:ln>
        </p:spPr>
        <p:txBody>
          <a:bodyPr wrap="square" lIns="0" tIns="0" rIns="0" bIns="0" rtlCol="0"/>
          <a:lstStyle/>
          <a:p>
            <a:endParaRPr/>
          </a:p>
        </p:txBody>
      </p:sp>
      <p:sp>
        <p:nvSpPr>
          <p:cNvPr id="99" name="object 99"/>
          <p:cNvSpPr/>
          <p:nvPr/>
        </p:nvSpPr>
        <p:spPr>
          <a:xfrm>
            <a:off x="2825495" y="3186683"/>
            <a:ext cx="251460" cy="192405"/>
          </a:xfrm>
          <a:custGeom>
            <a:avLst/>
            <a:gdLst/>
            <a:ahLst/>
            <a:cxnLst/>
            <a:rect l="l" t="t" r="r" b="b"/>
            <a:pathLst>
              <a:path w="251460" h="192404">
                <a:moveTo>
                  <a:pt x="0" y="0"/>
                </a:moveTo>
                <a:lnTo>
                  <a:pt x="251460" y="0"/>
                </a:lnTo>
                <a:lnTo>
                  <a:pt x="251460" y="192024"/>
                </a:lnTo>
                <a:lnTo>
                  <a:pt x="0" y="192024"/>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3396996" y="4322064"/>
            <a:ext cx="260985" cy="20320"/>
          </a:xfrm>
          <a:custGeom>
            <a:avLst/>
            <a:gdLst/>
            <a:ahLst/>
            <a:cxnLst/>
            <a:rect l="l" t="t" r="r" b="b"/>
            <a:pathLst>
              <a:path w="260985" h="20320">
                <a:moveTo>
                  <a:pt x="0" y="19812"/>
                </a:moveTo>
                <a:lnTo>
                  <a:pt x="260604" y="19812"/>
                </a:lnTo>
                <a:lnTo>
                  <a:pt x="260604" y="0"/>
                </a:lnTo>
                <a:lnTo>
                  <a:pt x="0" y="0"/>
                </a:lnTo>
                <a:lnTo>
                  <a:pt x="0" y="19812"/>
                </a:lnTo>
                <a:close/>
              </a:path>
            </a:pathLst>
          </a:custGeom>
          <a:solidFill>
            <a:srgbClr val="BEBEBE"/>
          </a:solidFill>
        </p:spPr>
        <p:txBody>
          <a:bodyPr wrap="square" lIns="0" tIns="0" rIns="0" bIns="0" rtlCol="0"/>
          <a:lstStyle/>
          <a:p>
            <a:endParaRPr/>
          </a:p>
        </p:txBody>
      </p:sp>
      <p:sp>
        <p:nvSpPr>
          <p:cNvPr id="101" name="object 101"/>
          <p:cNvSpPr/>
          <p:nvPr/>
        </p:nvSpPr>
        <p:spPr>
          <a:xfrm>
            <a:off x="3691128" y="3368040"/>
            <a:ext cx="250190" cy="36830"/>
          </a:xfrm>
          <a:custGeom>
            <a:avLst/>
            <a:gdLst/>
            <a:ahLst/>
            <a:cxnLst/>
            <a:rect l="l" t="t" r="r" b="b"/>
            <a:pathLst>
              <a:path w="250189" h="36829">
                <a:moveTo>
                  <a:pt x="0" y="0"/>
                </a:moveTo>
                <a:lnTo>
                  <a:pt x="249936" y="0"/>
                </a:lnTo>
                <a:lnTo>
                  <a:pt x="249936" y="36575"/>
                </a:lnTo>
                <a:lnTo>
                  <a:pt x="0" y="36575"/>
                </a:lnTo>
                <a:lnTo>
                  <a:pt x="0" y="0"/>
                </a:lnTo>
                <a:close/>
              </a:path>
            </a:pathLst>
          </a:custGeom>
          <a:ln w="9143">
            <a:solidFill>
              <a:srgbClr val="BEBEBE"/>
            </a:solidFill>
          </a:ln>
        </p:spPr>
        <p:txBody>
          <a:bodyPr wrap="square" lIns="0" tIns="0" rIns="0" bIns="0" rtlCol="0"/>
          <a:lstStyle/>
          <a:p>
            <a:endParaRPr/>
          </a:p>
        </p:txBody>
      </p:sp>
      <p:sp>
        <p:nvSpPr>
          <p:cNvPr id="102" name="object 102"/>
          <p:cNvSpPr/>
          <p:nvPr/>
        </p:nvSpPr>
        <p:spPr>
          <a:xfrm>
            <a:off x="4262628" y="4744973"/>
            <a:ext cx="259079" cy="0"/>
          </a:xfrm>
          <a:custGeom>
            <a:avLst/>
            <a:gdLst/>
            <a:ahLst/>
            <a:cxnLst/>
            <a:rect l="l" t="t" r="r" b="b"/>
            <a:pathLst>
              <a:path w="259079">
                <a:moveTo>
                  <a:pt x="0" y="0"/>
                </a:moveTo>
                <a:lnTo>
                  <a:pt x="259080" y="0"/>
                </a:lnTo>
              </a:path>
            </a:pathLst>
          </a:custGeom>
          <a:ln w="10668">
            <a:solidFill>
              <a:srgbClr val="BEBEBE"/>
            </a:solidFill>
          </a:ln>
        </p:spPr>
        <p:txBody>
          <a:bodyPr wrap="square" lIns="0" tIns="0" rIns="0" bIns="0" rtlCol="0"/>
          <a:lstStyle/>
          <a:p>
            <a:endParaRPr/>
          </a:p>
        </p:txBody>
      </p:sp>
      <p:sp>
        <p:nvSpPr>
          <p:cNvPr id="103" name="object 103"/>
          <p:cNvSpPr/>
          <p:nvPr/>
        </p:nvSpPr>
        <p:spPr>
          <a:xfrm>
            <a:off x="4555235" y="4494276"/>
            <a:ext cx="250190" cy="22860"/>
          </a:xfrm>
          <a:custGeom>
            <a:avLst/>
            <a:gdLst/>
            <a:ahLst/>
            <a:cxnLst/>
            <a:rect l="l" t="t" r="r" b="b"/>
            <a:pathLst>
              <a:path w="250189" h="22860">
                <a:moveTo>
                  <a:pt x="0" y="0"/>
                </a:moveTo>
                <a:lnTo>
                  <a:pt x="249936" y="0"/>
                </a:lnTo>
                <a:lnTo>
                  <a:pt x="249936" y="22860"/>
                </a:lnTo>
                <a:lnTo>
                  <a:pt x="0" y="22860"/>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809244" y="3931920"/>
            <a:ext cx="250190" cy="70485"/>
          </a:xfrm>
          <a:custGeom>
            <a:avLst/>
            <a:gdLst/>
            <a:ahLst/>
            <a:cxnLst/>
            <a:rect l="l" t="t" r="r" b="b"/>
            <a:pathLst>
              <a:path w="250190" h="70485">
                <a:moveTo>
                  <a:pt x="249936" y="0"/>
                </a:moveTo>
                <a:lnTo>
                  <a:pt x="0" y="0"/>
                </a:lnTo>
                <a:lnTo>
                  <a:pt x="0" y="70103"/>
                </a:lnTo>
                <a:lnTo>
                  <a:pt x="249936" y="70103"/>
                </a:lnTo>
                <a:lnTo>
                  <a:pt x="249936" y="0"/>
                </a:lnTo>
                <a:close/>
              </a:path>
            </a:pathLst>
          </a:custGeom>
          <a:solidFill>
            <a:srgbClr val="FF6600"/>
          </a:solidFill>
        </p:spPr>
        <p:txBody>
          <a:bodyPr wrap="square" lIns="0" tIns="0" rIns="0" bIns="0" rtlCol="0"/>
          <a:lstStyle/>
          <a:p>
            <a:endParaRPr/>
          </a:p>
        </p:txBody>
      </p:sp>
      <p:sp>
        <p:nvSpPr>
          <p:cNvPr id="105" name="object 105"/>
          <p:cNvSpPr/>
          <p:nvPr/>
        </p:nvSpPr>
        <p:spPr>
          <a:xfrm>
            <a:off x="1097280" y="3915155"/>
            <a:ext cx="250190" cy="227329"/>
          </a:xfrm>
          <a:custGeom>
            <a:avLst/>
            <a:gdLst/>
            <a:ahLst/>
            <a:cxnLst/>
            <a:rect l="l" t="t" r="r" b="b"/>
            <a:pathLst>
              <a:path w="250190" h="227329">
                <a:moveTo>
                  <a:pt x="249935" y="0"/>
                </a:moveTo>
                <a:lnTo>
                  <a:pt x="0" y="0"/>
                </a:lnTo>
                <a:lnTo>
                  <a:pt x="0" y="227076"/>
                </a:lnTo>
                <a:lnTo>
                  <a:pt x="249935" y="227076"/>
                </a:lnTo>
                <a:lnTo>
                  <a:pt x="249935" y="0"/>
                </a:lnTo>
                <a:close/>
              </a:path>
            </a:pathLst>
          </a:custGeom>
          <a:solidFill>
            <a:srgbClr val="FF6600"/>
          </a:solidFill>
        </p:spPr>
        <p:txBody>
          <a:bodyPr wrap="square" lIns="0" tIns="0" rIns="0" bIns="0" rtlCol="0"/>
          <a:lstStyle/>
          <a:p>
            <a:endParaRPr/>
          </a:p>
        </p:txBody>
      </p:sp>
      <p:sp>
        <p:nvSpPr>
          <p:cNvPr id="106" name="object 106"/>
          <p:cNvSpPr/>
          <p:nvPr/>
        </p:nvSpPr>
        <p:spPr>
          <a:xfrm>
            <a:off x="1673351" y="4303776"/>
            <a:ext cx="250190" cy="88900"/>
          </a:xfrm>
          <a:custGeom>
            <a:avLst/>
            <a:gdLst/>
            <a:ahLst/>
            <a:cxnLst/>
            <a:rect l="l" t="t" r="r" b="b"/>
            <a:pathLst>
              <a:path w="250189" h="88900">
                <a:moveTo>
                  <a:pt x="249936" y="0"/>
                </a:moveTo>
                <a:lnTo>
                  <a:pt x="0" y="0"/>
                </a:lnTo>
                <a:lnTo>
                  <a:pt x="0" y="88392"/>
                </a:lnTo>
                <a:lnTo>
                  <a:pt x="249936" y="88392"/>
                </a:lnTo>
                <a:lnTo>
                  <a:pt x="249936" y="0"/>
                </a:lnTo>
                <a:close/>
              </a:path>
            </a:pathLst>
          </a:custGeom>
          <a:solidFill>
            <a:srgbClr val="FF6600"/>
          </a:solidFill>
        </p:spPr>
        <p:txBody>
          <a:bodyPr wrap="square" lIns="0" tIns="0" rIns="0" bIns="0" rtlCol="0"/>
          <a:lstStyle/>
          <a:p>
            <a:endParaRPr/>
          </a:p>
        </p:txBody>
      </p:sp>
      <p:sp>
        <p:nvSpPr>
          <p:cNvPr id="107" name="object 107"/>
          <p:cNvSpPr/>
          <p:nvPr/>
        </p:nvSpPr>
        <p:spPr>
          <a:xfrm>
            <a:off x="1961388" y="4411979"/>
            <a:ext cx="250190" cy="228600"/>
          </a:xfrm>
          <a:custGeom>
            <a:avLst/>
            <a:gdLst/>
            <a:ahLst/>
            <a:cxnLst/>
            <a:rect l="l" t="t" r="r" b="b"/>
            <a:pathLst>
              <a:path w="250189" h="228600">
                <a:moveTo>
                  <a:pt x="249936" y="0"/>
                </a:moveTo>
                <a:lnTo>
                  <a:pt x="0" y="0"/>
                </a:lnTo>
                <a:lnTo>
                  <a:pt x="0" y="228600"/>
                </a:lnTo>
                <a:lnTo>
                  <a:pt x="249936" y="228600"/>
                </a:lnTo>
                <a:lnTo>
                  <a:pt x="249936" y="0"/>
                </a:lnTo>
                <a:close/>
              </a:path>
            </a:pathLst>
          </a:custGeom>
          <a:solidFill>
            <a:srgbClr val="FF6600"/>
          </a:solidFill>
        </p:spPr>
        <p:txBody>
          <a:bodyPr wrap="square" lIns="0" tIns="0" rIns="0" bIns="0" rtlCol="0"/>
          <a:lstStyle/>
          <a:p>
            <a:endParaRPr/>
          </a:p>
        </p:txBody>
      </p:sp>
      <p:sp>
        <p:nvSpPr>
          <p:cNvPr id="108" name="object 108"/>
          <p:cNvSpPr/>
          <p:nvPr/>
        </p:nvSpPr>
        <p:spPr>
          <a:xfrm>
            <a:off x="2537460" y="3470147"/>
            <a:ext cx="251460" cy="52069"/>
          </a:xfrm>
          <a:custGeom>
            <a:avLst/>
            <a:gdLst/>
            <a:ahLst/>
            <a:cxnLst/>
            <a:rect l="l" t="t" r="r" b="b"/>
            <a:pathLst>
              <a:path w="251460" h="52070">
                <a:moveTo>
                  <a:pt x="0" y="51815"/>
                </a:moveTo>
                <a:lnTo>
                  <a:pt x="251459" y="51815"/>
                </a:lnTo>
                <a:lnTo>
                  <a:pt x="251459" y="0"/>
                </a:lnTo>
                <a:lnTo>
                  <a:pt x="0" y="0"/>
                </a:lnTo>
                <a:lnTo>
                  <a:pt x="0" y="51815"/>
                </a:lnTo>
                <a:close/>
              </a:path>
            </a:pathLst>
          </a:custGeom>
          <a:solidFill>
            <a:srgbClr val="FF6600"/>
          </a:solidFill>
        </p:spPr>
        <p:txBody>
          <a:bodyPr wrap="square" lIns="0" tIns="0" rIns="0" bIns="0" rtlCol="0"/>
          <a:lstStyle/>
          <a:p>
            <a:endParaRPr/>
          </a:p>
        </p:txBody>
      </p:sp>
      <p:sp>
        <p:nvSpPr>
          <p:cNvPr id="109" name="object 109"/>
          <p:cNvSpPr/>
          <p:nvPr/>
        </p:nvSpPr>
        <p:spPr>
          <a:xfrm>
            <a:off x="2825495" y="2723388"/>
            <a:ext cx="251460" cy="463550"/>
          </a:xfrm>
          <a:custGeom>
            <a:avLst/>
            <a:gdLst/>
            <a:ahLst/>
            <a:cxnLst/>
            <a:rect l="l" t="t" r="r" b="b"/>
            <a:pathLst>
              <a:path w="251460" h="463550">
                <a:moveTo>
                  <a:pt x="251460" y="0"/>
                </a:moveTo>
                <a:lnTo>
                  <a:pt x="0" y="0"/>
                </a:lnTo>
                <a:lnTo>
                  <a:pt x="0" y="463296"/>
                </a:lnTo>
                <a:lnTo>
                  <a:pt x="251460" y="463296"/>
                </a:lnTo>
                <a:lnTo>
                  <a:pt x="251460" y="0"/>
                </a:lnTo>
                <a:close/>
              </a:path>
            </a:pathLst>
          </a:custGeom>
          <a:solidFill>
            <a:srgbClr val="FF6600"/>
          </a:solidFill>
        </p:spPr>
        <p:txBody>
          <a:bodyPr wrap="square" lIns="0" tIns="0" rIns="0" bIns="0" rtlCol="0"/>
          <a:lstStyle/>
          <a:p>
            <a:endParaRPr/>
          </a:p>
        </p:txBody>
      </p:sp>
      <p:sp>
        <p:nvSpPr>
          <p:cNvPr id="110" name="object 110"/>
          <p:cNvSpPr/>
          <p:nvPr/>
        </p:nvSpPr>
        <p:spPr>
          <a:xfrm>
            <a:off x="3401567" y="4306823"/>
            <a:ext cx="251460" cy="20320"/>
          </a:xfrm>
          <a:custGeom>
            <a:avLst/>
            <a:gdLst/>
            <a:ahLst/>
            <a:cxnLst/>
            <a:rect l="l" t="t" r="r" b="b"/>
            <a:pathLst>
              <a:path w="251460" h="20320">
                <a:moveTo>
                  <a:pt x="0" y="19812"/>
                </a:moveTo>
                <a:lnTo>
                  <a:pt x="251460" y="19812"/>
                </a:lnTo>
                <a:lnTo>
                  <a:pt x="251460" y="0"/>
                </a:lnTo>
                <a:lnTo>
                  <a:pt x="0" y="0"/>
                </a:lnTo>
                <a:lnTo>
                  <a:pt x="0" y="19812"/>
                </a:lnTo>
                <a:close/>
              </a:path>
            </a:pathLst>
          </a:custGeom>
          <a:solidFill>
            <a:srgbClr val="FF6600"/>
          </a:solidFill>
        </p:spPr>
        <p:txBody>
          <a:bodyPr wrap="square" lIns="0" tIns="0" rIns="0" bIns="0" rtlCol="0"/>
          <a:lstStyle/>
          <a:p>
            <a:endParaRPr/>
          </a:p>
        </p:txBody>
      </p:sp>
      <p:sp>
        <p:nvSpPr>
          <p:cNvPr id="111" name="object 111"/>
          <p:cNvSpPr/>
          <p:nvPr/>
        </p:nvSpPr>
        <p:spPr>
          <a:xfrm>
            <a:off x="3691128" y="3151632"/>
            <a:ext cx="250190" cy="216535"/>
          </a:xfrm>
          <a:custGeom>
            <a:avLst/>
            <a:gdLst/>
            <a:ahLst/>
            <a:cxnLst/>
            <a:rect l="l" t="t" r="r" b="b"/>
            <a:pathLst>
              <a:path w="250189" h="216535">
                <a:moveTo>
                  <a:pt x="249936" y="0"/>
                </a:moveTo>
                <a:lnTo>
                  <a:pt x="0" y="0"/>
                </a:lnTo>
                <a:lnTo>
                  <a:pt x="0" y="216407"/>
                </a:lnTo>
                <a:lnTo>
                  <a:pt x="249936" y="216407"/>
                </a:lnTo>
                <a:lnTo>
                  <a:pt x="249936" y="0"/>
                </a:lnTo>
                <a:close/>
              </a:path>
            </a:pathLst>
          </a:custGeom>
          <a:solidFill>
            <a:srgbClr val="FF6600"/>
          </a:solidFill>
        </p:spPr>
        <p:txBody>
          <a:bodyPr wrap="square" lIns="0" tIns="0" rIns="0" bIns="0" rtlCol="0"/>
          <a:lstStyle/>
          <a:p>
            <a:endParaRPr/>
          </a:p>
        </p:txBody>
      </p:sp>
      <p:sp>
        <p:nvSpPr>
          <p:cNvPr id="112" name="object 112"/>
          <p:cNvSpPr/>
          <p:nvPr/>
        </p:nvSpPr>
        <p:spPr>
          <a:xfrm>
            <a:off x="4267200" y="4744973"/>
            <a:ext cx="250190" cy="0"/>
          </a:xfrm>
          <a:custGeom>
            <a:avLst/>
            <a:gdLst/>
            <a:ahLst/>
            <a:cxnLst/>
            <a:rect l="l" t="t" r="r" b="b"/>
            <a:pathLst>
              <a:path w="250189">
                <a:moveTo>
                  <a:pt x="0" y="0"/>
                </a:moveTo>
                <a:lnTo>
                  <a:pt x="249936" y="0"/>
                </a:lnTo>
              </a:path>
            </a:pathLst>
          </a:custGeom>
          <a:ln w="3175">
            <a:solidFill>
              <a:srgbClr val="FF6600"/>
            </a:solidFill>
          </a:ln>
        </p:spPr>
        <p:txBody>
          <a:bodyPr wrap="square" lIns="0" tIns="0" rIns="0" bIns="0" rtlCol="0"/>
          <a:lstStyle/>
          <a:p>
            <a:endParaRPr/>
          </a:p>
        </p:txBody>
      </p:sp>
      <p:sp>
        <p:nvSpPr>
          <p:cNvPr id="113" name="object 113"/>
          <p:cNvSpPr/>
          <p:nvPr/>
        </p:nvSpPr>
        <p:spPr>
          <a:xfrm>
            <a:off x="4555235" y="4457700"/>
            <a:ext cx="250190" cy="36830"/>
          </a:xfrm>
          <a:custGeom>
            <a:avLst/>
            <a:gdLst/>
            <a:ahLst/>
            <a:cxnLst/>
            <a:rect l="l" t="t" r="r" b="b"/>
            <a:pathLst>
              <a:path w="250189" h="36829">
                <a:moveTo>
                  <a:pt x="0" y="36575"/>
                </a:moveTo>
                <a:lnTo>
                  <a:pt x="249936" y="36575"/>
                </a:lnTo>
                <a:lnTo>
                  <a:pt x="249936" y="0"/>
                </a:lnTo>
                <a:lnTo>
                  <a:pt x="0" y="0"/>
                </a:lnTo>
                <a:lnTo>
                  <a:pt x="0" y="36575"/>
                </a:lnTo>
                <a:close/>
              </a:path>
            </a:pathLst>
          </a:custGeom>
          <a:solidFill>
            <a:srgbClr val="FF6600"/>
          </a:solidFill>
        </p:spPr>
        <p:txBody>
          <a:bodyPr wrap="square" lIns="0" tIns="0" rIns="0" bIns="0" rtlCol="0"/>
          <a:lstStyle/>
          <a:p>
            <a:endParaRPr/>
          </a:p>
        </p:txBody>
      </p:sp>
      <p:sp>
        <p:nvSpPr>
          <p:cNvPr id="114" name="object 114"/>
          <p:cNvSpPr/>
          <p:nvPr/>
        </p:nvSpPr>
        <p:spPr>
          <a:xfrm>
            <a:off x="809244" y="3931920"/>
            <a:ext cx="250190" cy="70485"/>
          </a:xfrm>
          <a:custGeom>
            <a:avLst/>
            <a:gdLst/>
            <a:ahLst/>
            <a:cxnLst/>
            <a:rect l="l" t="t" r="r" b="b"/>
            <a:pathLst>
              <a:path w="250190" h="70485">
                <a:moveTo>
                  <a:pt x="0" y="0"/>
                </a:moveTo>
                <a:lnTo>
                  <a:pt x="249936" y="0"/>
                </a:lnTo>
                <a:lnTo>
                  <a:pt x="249936" y="70103"/>
                </a:lnTo>
                <a:lnTo>
                  <a:pt x="0" y="70103"/>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1097280" y="3915155"/>
            <a:ext cx="250190" cy="227329"/>
          </a:xfrm>
          <a:custGeom>
            <a:avLst/>
            <a:gdLst/>
            <a:ahLst/>
            <a:cxnLst/>
            <a:rect l="l" t="t" r="r" b="b"/>
            <a:pathLst>
              <a:path w="250190" h="227329">
                <a:moveTo>
                  <a:pt x="0" y="0"/>
                </a:moveTo>
                <a:lnTo>
                  <a:pt x="249935" y="0"/>
                </a:lnTo>
                <a:lnTo>
                  <a:pt x="249935" y="227076"/>
                </a:lnTo>
                <a:lnTo>
                  <a:pt x="0" y="227076"/>
                </a:lnTo>
                <a:lnTo>
                  <a:pt x="0" y="0"/>
                </a:lnTo>
                <a:close/>
              </a:path>
            </a:pathLst>
          </a:custGeom>
          <a:ln w="9144">
            <a:solidFill>
              <a:srgbClr val="BEBEBE"/>
            </a:solidFill>
          </a:ln>
        </p:spPr>
        <p:txBody>
          <a:bodyPr wrap="square" lIns="0" tIns="0" rIns="0" bIns="0" rtlCol="0"/>
          <a:lstStyle/>
          <a:p>
            <a:endParaRPr/>
          </a:p>
        </p:txBody>
      </p:sp>
      <p:sp>
        <p:nvSpPr>
          <p:cNvPr id="116" name="object 116"/>
          <p:cNvSpPr/>
          <p:nvPr/>
        </p:nvSpPr>
        <p:spPr>
          <a:xfrm>
            <a:off x="1673351" y="4303776"/>
            <a:ext cx="250190" cy="88900"/>
          </a:xfrm>
          <a:custGeom>
            <a:avLst/>
            <a:gdLst/>
            <a:ahLst/>
            <a:cxnLst/>
            <a:rect l="l" t="t" r="r" b="b"/>
            <a:pathLst>
              <a:path w="250189" h="88900">
                <a:moveTo>
                  <a:pt x="0" y="0"/>
                </a:moveTo>
                <a:lnTo>
                  <a:pt x="249936" y="0"/>
                </a:lnTo>
                <a:lnTo>
                  <a:pt x="249936" y="88392"/>
                </a:lnTo>
                <a:lnTo>
                  <a:pt x="0" y="88392"/>
                </a:lnTo>
                <a:lnTo>
                  <a:pt x="0" y="0"/>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1961388" y="4411979"/>
            <a:ext cx="250190" cy="228600"/>
          </a:xfrm>
          <a:custGeom>
            <a:avLst/>
            <a:gdLst/>
            <a:ahLst/>
            <a:cxnLst/>
            <a:rect l="l" t="t" r="r" b="b"/>
            <a:pathLst>
              <a:path w="250189" h="228600">
                <a:moveTo>
                  <a:pt x="0" y="0"/>
                </a:moveTo>
                <a:lnTo>
                  <a:pt x="249936" y="0"/>
                </a:lnTo>
                <a:lnTo>
                  <a:pt x="249936" y="228600"/>
                </a:lnTo>
                <a:lnTo>
                  <a:pt x="0" y="228600"/>
                </a:lnTo>
                <a:lnTo>
                  <a:pt x="0" y="0"/>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2537460" y="3470147"/>
            <a:ext cx="251460" cy="52069"/>
          </a:xfrm>
          <a:custGeom>
            <a:avLst/>
            <a:gdLst/>
            <a:ahLst/>
            <a:cxnLst/>
            <a:rect l="l" t="t" r="r" b="b"/>
            <a:pathLst>
              <a:path w="251460" h="52070">
                <a:moveTo>
                  <a:pt x="0" y="0"/>
                </a:moveTo>
                <a:lnTo>
                  <a:pt x="251459" y="0"/>
                </a:lnTo>
                <a:lnTo>
                  <a:pt x="251459" y="51815"/>
                </a:lnTo>
                <a:lnTo>
                  <a:pt x="0" y="51815"/>
                </a:lnTo>
                <a:lnTo>
                  <a:pt x="0" y="0"/>
                </a:lnTo>
                <a:close/>
              </a:path>
            </a:pathLst>
          </a:custGeom>
          <a:ln w="9144">
            <a:solidFill>
              <a:srgbClr val="BEBEBE"/>
            </a:solidFill>
          </a:ln>
        </p:spPr>
        <p:txBody>
          <a:bodyPr wrap="square" lIns="0" tIns="0" rIns="0" bIns="0" rtlCol="0"/>
          <a:lstStyle/>
          <a:p>
            <a:endParaRPr/>
          </a:p>
        </p:txBody>
      </p:sp>
      <p:sp>
        <p:nvSpPr>
          <p:cNvPr id="119" name="object 119"/>
          <p:cNvSpPr/>
          <p:nvPr/>
        </p:nvSpPr>
        <p:spPr>
          <a:xfrm>
            <a:off x="2825495" y="2723388"/>
            <a:ext cx="251460" cy="463550"/>
          </a:xfrm>
          <a:custGeom>
            <a:avLst/>
            <a:gdLst/>
            <a:ahLst/>
            <a:cxnLst/>
            <a:rect l="l" t="t" r="r" b="b"/>
            <a:pathLst>
              <a:path w="251460" h="463550">
                <a:moveTo>
                  <a:pt x="0" y="0"/>
                </a:moveTo>
                <a:lnTo>
                  <a:pt x="251460" y="0"/>
                </a:lnTo>
                <a:lnTo>
                  <a:pt x="251460" y="463296"/>
                </a:lnTo>
                <a:lnTo>
                  <a:pt x="0" y="463296"/>
                </a:lnTo>
                <a:lnTo>
                  <a:pt x="0" y="0"/>
                </a:lnTo>
                <a:close/>
              </a:path>
            </a:pathLst>
          </a:custGeom>
          <a:ln w="9144">
            <a:solidFill>
              <a:srgbClr val="BEBEBE"/>
            </a:solidFill>
          </a:ln>
        </p:spPr>
        <p:txBody>
          <a:bodyPr wrap="square" lIns="0" tIns="0" rIns="0" bIns="0" rtlCol="0"/>
          <a:lstStyle/>
          <a:p>
            <a:endParaRPr/>
          </a:p>
        </p:txBody>
      </p:sp>
      <p:sp>
        <p:nvSpPr>
          <p:cNvPr id="120" name="object 120"/>
          <p:cNvSpPr/>
          <p:nvPr/>
        </p:nvSpPr>
        <p:spPr>
          <a:xfrm>
            <a:off x="3396996" y="4302252"/>
            <a:ext cx="260985" cy="29209"/>
          </a:xfrm>
          <a:custGeom>
            <a:avLst/>
            <a:gdLst/>
            <a:ahLst/>
            <a:cxnLst/>
            <a:rect l="l" t="t" r="r" b="b"/>
            <a:pathLst>
              <a:path w="260985" h="29210">
                <a:moveTo>
                  <a:pt x="0" y="28956"/>
                </a:moveTo>
                <a:lnTo>
                  <a:pt x="260604" y="28956"/>
                </a:lnTo>
                <a:lnTo>
                  <a:pt x="260604" y="0"/>
                </a:lnTo>
                <a:lnTo>
                  <a:pt x="0" y="0"/>
                </a:lnTo>
                <a:lnTo>
                  <a:pt x="0" y="28956"/>
                </a:lnTo>
                <a:close/>
              </a:path>
            </a:pathLst>
          </a:custGeom>
          <a:solidFill>
            <a:srgbClr val="BEBEBE"/>
          </a:solidFill>
        </p:spPr>
        <p:txBody>
          <a:bodyPr wrap="square" lIns="0" tIns="0" rIns="0" bIns="0" rtlCol="0"/>
          <a:lstStyle/>
          <a:p>
            <a:endParaRPr/>
          </a:p>
        </p:txBody>
      </p:sp>
      <p:sp>
        <p:nvSpPr>
          <p:cNvPr id="121" name="object 121"/>
          <p:cNvSpPr/>
          <p:nvPr/>
        </p:nvSpPr>
        <p:spPr>
          <a:xfrm>
            <a:off x="3691128" y="3151632"/>
            <a:ext cx="250190" cy="216535"/>
          </a:xfrm>
          <a:custGeom>
            <a:avLst/>
            <a:gdLst/>
            <a:ahLst/>
            <a:cxnLst/>
            <a:rect l="l" t="t" r="r" b="b"/>
            <a:pathLst>
              <a:path w="250189" h="216535">
                <a:moveTo>
                  <a:pt x="0" y="0"/>
                </a:moveTo>
                <a:lnTo>
                  <a:pt x="249936" y="0"/>
                </a:lnTo>
                <a:lnTo>
                  <a:pt x="249936" y="216407"/>
                </a:lnTo>
                <a:lnTo>
                  <a:pt x="0" y="216407"/>
                </a:lnTo>
                <a:lnTo>
                  <a:pt x="0" y="0"/>
                </a:lnTo>
                <a:close/>
              </a:path>
            </a:pathLst>
          </a:custGeom>
          <a:ln w="9143">
            <a:solidFill>
              <a:srgbClr val="BEBEBE"/>
            </a:solidFill>
          </a:ln>
        </p:spPr>
        <p:txBody>
          <a:bodyPr wrap="square" lIns="0" tIns="0" rIns="0" bIns="0" rtlCol="0"/>
          <a:lstStyle/>
          <a:p>
            <a:endParaRPr/>
          </a:p>
        </p:txBody>
      </p:sp>
      <p:sp>
        <p:nvSpPr>
          <p:cNvPr id="122" name="object 122"/>
          <p:cNvSpPr/>
          <p:nvPr/>
        </p:nvSpPr>
        <p:spPr>
          <a:xfrm>
            <a:off x="4262628" y="4744973"/>
            <a:ext cx="259079" cy="0"/>
          </a:xfrm>
          <a:custGeom>
            <a:avLst/>
            <a:gdLst/>
            <a:ahLst/>
            <a:cxnLst/>
            <a:rect l="l" t="t" r="r" b="b"/>
            <a:pathLst>
              <a:path w="259079">
                <a:moveTo>
                  <a:pt x="0" y="0"/>
                </a:moveTo>
                <a:lnTo>
                  <a:pt x="259080" y="0"/>
                </a:lnTo>
              </a:path>
            </a:pathLst>
          </a:custGeom>
          <a:ln w="10668">
            <a:solidFill>
              <a:srgbClr val="BEBEBE"/>
            </a:solidFill>
          </a:ln>
        </p:spPr>
        <p:txBody>
          <a:bodyPr wrap="square" lIns="0" tIns="0" rIns="0" bIns="0" rtlCol="0"/>
          <a:lstStyle/>
          <a:p>
            <a:endParaRPr/>
          </a:p>
        </p:txBody>
      </p:sp>
      <p:sp>
        <p:nvSpPr>
          <p:cNvPr id="123" name="object 123"/>
          <p:cNvSpPr/>
          <p:nvPr/>
        </p:nvSpPr>
        <p:spPr>
          <a:xfrm>
            <a:off x="4555235" y="4457700"/>
            <a:ext cx="250190" cy="36830"/>
          </a:xfrm>
          <a:custGeom>
            <a:avLst/>
            <a:gdLst/>
            <a:ahLst/>
            <a:cxnLst/>
            <a:rect l="l" t="t" r="r" b="b"/>
            <a:pathLst>
              <a:path w="250189" h="36829">
                <a:moveTo>
                  <a:pt x="0" y="0"/>
                </a:moveTo>
                <a:lnTo>
                  <a:pt x="249936" y="0"/>
                </a:lnTo>
                <a:lnTo>
                  <a:pt x="249936" y="36575"/>
                </a:lnTo>
                <a:lnTo>
                  <a:pt x="0" y="36575"/>
                </a:lnTo>
                <a:lnTo>
                  <a:pt x="0" y="0"/>
                </a:lnTo>
                <a:close/>
              </a:path>
            </a:pathLst>
          </a:custGeom>
          <a:ln w="9143">
            <a:solidFill>
              <a:srgbClr val="BEBEBE"/>
            </a:solidFill>
          </a:ln>
        </p:spPr>
        <p:txBody>
          <a:bodyPr wrap="square" lIns="0" tIns="0" rIns="0" bIns="0" rtlCol="0"/>
          <a:lstStyle/>
          <a:p>
            <a:endParaRPr/>
          </a:p>
        </p:txBody>
      </p:sp>
      <p:sp>
        <p:nvSpPr>
          <p:cNvPr id="124" name="object 124"/>
          <p:cNvSpPr/>
          <p:nvPr/>
        </p:nvSpPr>
        <p:spPr>
          <a:xfrm>
            <a:off x="789431" y="2321051"/>
            <a:ext cx="0" cy="2952115"/>
          </a:xfrm>
          <a:custGeom>
            <a:avLst/>
            <a:gdLst/>
            <a:ahLst/>
            <a:cxnLst/>
            <a:rect l="l" t="t" r="r" b="b"/>
            <a:pathLst>
              <a:path h="2952115">
                <a:moveTo>
                  <a:pt x="0" y="2951988"/>
                </a:moveTo>
                <a:lnTo>
                  <a:pt x="0" y="0"/>
                </a:lnTo>
              </a:path>
            </a:pathLst>
          </a:custGeom>
          <a:ln w="9144">
            <a:solidFill>
              <a:srgbClr val="666666"/>
            </a:solidFill>
          </a:ln>
        </p:spPr>
        <p:txBody>
          <a:bodyPr wrap="square" lIns="0" tIns="0" rIns="0" bIns="0" rtlCol="0"/>
          <a:lstStyle/>
          <a:p>
            <a:endParaRPr/>
          </a:p>
        </p:txBody>
      </p:sp>
      <p:sp>
        <p:nvSpPr>
          <p:cNvPr id="125" name="object 125"/>
          <p:cNvSpPr/>
          <p:nvPr/>
        </p:nvSpPr>
        <p:spPr>
          <a:xfrm>
            <a:off x="789431" y="52730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6" name="object 126"/>
          <p:cNvSpPr/>
          <p:nvPr/>
        </p:nvSpPr>
        <p:spPr>
          <a:xfrm>
            <a:off x="789431" y="468325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7" name="object 127"/>
          <p:cNvSpPr/>
          <p:nvPr/>
        </p:nvSpPr>
        <p:spPr>
          <a:xfrm>
            <a:off x="789431" y="40919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8" name="object 128"/>
          <p:cNvSpPr/>
          <p:nvPr/>
        </p:nvSpPr>
        <p:spPr>
          <a:xfrm>
            <a:off x="789431" y="350215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9" name="object 129"/>
          <p:cNvSpPr/>
          <p:nvPr/>
        </p:nvSpPr>
        <p:spPr>
          <a:xfrm>
            <a:off x="789431" y="291083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0" name="object 130"/>
          <p:cNvSpPr/>
          <p:nvPr/>
        </p:nvSpPr>
        <p:spPr>
          <a:xfrm>
            <a:off x="789431" y="232105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1" name="object 131"/>
          <p:cNvSpPr/>
          <p:nvPr/>
        </p:nvSpPr>
        <p:spPr>
          <a:xfrm>
            <a:off x="789431" y="5273040"/>
            <a:ext cx="4036060" cy="0"/>
          </a:xfrm>
          <a:custGeom>
            <a:avLst/>
            <a:gdLst/>
            <a:ahLst/>
            <a:cxnLst/>
            <a:rect l="l" t="t" r="r" b="b"/>
            <a:pathLst>
              <a:path w="4036060">
                <a:moveTo>
                  <a:pt x="0" y="0"/>
                </a:moveTo>
                <a:lnTo>
                  <a:pt x="4035552" y="0"/>
                </a:lnTo>
              </a:path>
            </a:pathLst>
          </a:custGeom>
          <a:ln w="9144">
            <a:solidFill>
              <a:srgbClr val="666666"/>
            </a:solidFill>
          </a:ln>
        </p:spPr>
        <p:txBody>
          <a:bodyPr wrap="square" lIns="0" tIns="0" rIns="0" bIns="0" rtlCol="0"/>
          <a:lstStyle/>
          <a:p>
            <a:endParaRPr/>
          </a:p>
        </p:txBody>
      </p:sp>
      <p:sp>
        <p:nvSpPr>
          <p:cNvPr id="132" name="object 132"/>
          <p:cNvSpPr txBox="1"/>
          <p:nvPr/>
        </p:nvSpPr>
        <p:spPr>
          <a:xfrm>
            <a:off x="513689" y="514985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33" name="object 133"/>
          <p:cNvSpPr txBox="1"/>
          <p:nvPr/>
        </p:nvSpPr>
        <p:spPr>
          <a:xfrm>
            <a:off x="513689" y="455942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134" name="object 134"/>
          <p:cNvSpPr txBox="1"/>
          <p:nvPr/>
        </p:nvSpPr>
        <p:spPr>
          <a:xfrm>
            <a:off x="513689" y="396875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135" name="object 135"/>
          <p:cNvSpPr txBox="1"/>
          <p:nvPr/>
        </p:nvSpPr>
        <p:spPr>
          <a:xfrm>
            <a:off x="513689" y="337832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endParaRPr sz="1400">
              <a:latin typeface="Univers for BP Light"/>
              <a:cs typeface="Univers for BP Light"/>
            </a:endParaRPr>
          </a:p>
        </p:txBody>
      </p:sp>
      <p:sp>
        <p:nvSpPr>
          <p:cNvPr id="136" name="object 136"/>
          <p:cNvSpPr txBox="1"/>
          <p:nvPr/>
        </p:nvSpPr>
        <p:spPr>
          <a:xfrm>
            <a:off x="513689" y="278790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137" name="object 137"/>
          <p:cNvSpPr txBox="1"/>
          <p:nvPr/>
        </p:nvSpPr>
        <p:spPr>
          <a:xfrm>
            <a:off x="828852" y="5359028"/>
            <a:ext cx="498475"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25"/>
              </a:spcBef>
            </a:pPr>
            <a:r>
              <a:rPr sz="1200" b="0" dirty="0">
                <a:latin typeface="Univers for BP Light"/>
                <a:cs typeface="Univers for BP Light"/>
              </a:rPr>
              <a:t>2</a:t>
            </a:r>
            <a:r>
              <a:rPr sz="1200" b="0" spc="-5"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38" name="object 138"/>
          <p:cNvSpPr txBox="1"/>
          <p:nvPr/>
        </p:nvSpPr>
        <p:spPr>
          <a:xfrm>
            <a:off x="1693621" y="5359095"/>
            <a:ext cx="498475"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2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39" name="object 139"/>
          <p:cNvSpPr txBox="1"/>
          <p:nvPr/>
        </p:nvSpPr>
        <p:spPr>
          <a:xfrm>
            <a:off x="2558237" y="5359095"/>
            <a:ext cx="498475"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2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40" name="object 140"/>
          <p:cNvSpPr txBox="1"/>
          <p:nvPr/>
        </p:nvSpPr>
        <p:spPr>
          <a:xfrm>
            <a:off x="3422432" y="5359028"/>
            <a:ext cx="499109"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5"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2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41" name="object 141"/>
          <p:cNvSpPr txBox="1"/>
          <p:nvPr/>
        </p:nvSpPr>
        <p:spPr>
          <a:xfrm>
            <a:off x="4287469" y="5359095"/>
            <a:ext cx="498475" cy="364490"/>
          </a:xfrm>
          <a:prstGeom prst="rect">
            <a:avLst/>
          </a:prstGeom>
        </p:spPr>
        <p:txBody>
          <a:bodyPr vert="vert270" wrap="square" lIns="0" tIns="6985" rIns="0" bIns="0" rtlCol="0">
            <a:spAutoFit/>
          </a:bodyPr>
          <a:lstStyle/>
          <a:p>
            <a:pPr marL="12700">
              <a:lnSpc>
                <a:spcPct val="100000"/>
              </a:lnSpc>
              <a:spcBef>
                <a:spcPts val="55"/>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16</a:t>
            </a:r>
            <a:endParaRPr sz="1200">
              <a:latin typeface="Univers for BP Light"/>
              <a:cs typeface="Univers for BP Light"/>
            </a:endParaRPr>
          </a:p>
          <a:p>
            <a:pPr marL="12700">
              <a:lnSpc>
                <a:spcPct val="100000"/>
              </a:lnSpc>
              <a:spcBef>
                <a:spcPts val="830"/>
              </a:spcBef>
            </a:pPr>
            <a:r>
              <a:rPr sz="1200" b="0" dirty="0">
                <a:latin typeface="Univers for BP Light"/>
                <a:cs typeface="Univers for BP Light"/>
              </a:rPr>
              <a:t>2</a:t>
            </a:r>
            <a:r>
              <a:rPr sz="1200" b="0" spc="-10" dirty="0">
                <a:latin typeface="Univers for BP Light"/>
                <a:cs typeface="Univers for BP Light"/>
              </a:rPr>
              <a:t>0</a:t>
            </a:r>
            <a:r>
              <a:rPr sz="1200" b="0" dirty="0">
                <a:latin typeface="Univers for BP Light"/>
                <a:cs typeface="Univers for BP Light"/>
              </a:rPr>
              <a:t>40</a:t>
            </a:r>
            <a:endParaRPr sz="1200">
              <a:latin typeface="Univers for BP Light"/>
              <a:cs typeface="Univers for BP Light"/>
            </a:endParaRPr>
          </a:p>
        </p:txBody>
      </p:sp>
      <p:sp>
        <p:nvSpPr>
          <p:cNvPr id="142" name="object 142"/>
          <p:cNvSpPr/>
          <p:nvPr/>
        </p:nvSpPr>
        <p:spPr>
          <a:xfrm>
            <a:off x="1075944" y="2333244"/>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666666"/>
          </a:solidFill>
        </p:spPr>
        <p:txBody>
          <a:bodyPr wrap="square" lIns="0" tIns="0" rIns="0" bIns="0" rtlCol="0"/>
          <a:lstStyle/>
          <a:p>
            <a:endParaRPr/>
          </a:p>
        </p:txBody>
      </p:sp>
      <p:sp>
        <p:nvSpPr>
          <p:cNvPr id="143" name="object 143"/>
          <p:cNvSpPr/>
          <p:nvPr/>
        </p:nvSpPr>
        <p:spPr>
          <a:xfrm>
            <a:off x="1075944" y="2333244"/>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1075944" y="2577083"/>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145" name="object 145"/>
          <p:cNvSpPr/>
          <p:nvPr/>
        </p:nvSpPr>
        <p:spPr>
          <a:xfrm>
            <a:off x="1075944" y="2577083"/>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46" name="object 146"/>
          <p:cNvSpPr txBox="1"/>
          <p:nvPr/>
        </p:nvSpPr>
        <p:spPr>
          <a:xfrm>
            <a:off x="1204671" y="2227295"/>
            <a:ext cx="401320" cy="509905"/>
          </a:xfrm>
          <a:prstGeom prst="rect">
            <a:avLst/>
          </a:prstGeom>
        </p:spPr>
        <p:txBody>
          <a:bodyPr vert="horz" wrap="square" lIns="0" tIns="0" rIns="0" bIns="0" rtlCol="0">
            <a:spAutoFit/>
          </a:bodyPr>
          <a:lstStyle/>
          <a:p>
            <a:pPr marL="12700" marR="5080">
              <a:lnSpc>
                <a:spcPct val="114300"/>
              </a:lnSpc>
            </a:pPr>
            <a:r>
              <a:rPr sz="1400" dirty="0">
                <a:latin typeface="Univers for BP"/>
                <a:cs typeface="Univers for BP"/>
              </a:rPr>
              <a:t>C</a:t>
            </a:r>
            <a:r>
              <a:rPr sz="1400" spc="-10" dirty="0">
                <a:latin typeface="Univers for BP"/>
                <a:cs typeface="Univers for BP"/>
              </a:rPr>
              <a:t>o</a:t>
            </a:r>
            <a:r>
              <a:rPr sz="1400" dirty="0">
                <a:latin typeface="Univers for BP"/>
                <a:cs typeface="Univers for BP"/>
              </a:rPr>
              <a:t>al  </a:t>
            </a:r>
            <a:r>
              <a:rPr sz="1400" spc="-5" dirty="0">
                <a:latin typeface="Univers for BP"/>
                <a:cs typeface="Univers for BP"/>
              </a:rPr>
              <a:t>Oil</a:t>
            </a:r>
            <a:endParaRPr sz="1400">
              <a:latin typeface="Univers for BP"/>
              <a:cs typeface="Univers for BP"/>
            </a:endParaRPr>
          </a:p>
        </p:txBody>
      </p:sp>
      <p:sp>
        <p:nvSpPr>
          <p:cNvPr id="147" name="object 147"/>
          <p:cNvSpPr/>
          <p:nvPr/>
        </p:nvSpPr>
        <p:spPr>
          <a:xfrm>
            <a:off x="1075944" y="2820923"/>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DC0000"/>
          </a:solidFill>
        </p:spPr>
        <p:txBody>
          <a:bodyPr wrap="square" lIns="0" tIns="0" rIns="0" bIns="0" rtlCol="0"/>
          <a:lstStyle/>
          <a:p>
            <a:endParaRPr/>
          </a:p>
        </p:txBody>
      </p:sp>
      <p:sp>
        <p:nvSpPr>
          <p:cNvPr id="148" name="object 148"/>
          <p:cNvSpPr/>
          <p:nvPr/>
        </p:nvSpPr>
        <p:spPr>
          <a:xfrm>
            <a:off x="1075944" y="2820923"/>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49" name="object 149"/>
          <p:cNvSpPr/>
          <p:nvPr/>
        </p:nvSpPr>
        <p:spPr>
          <a:xfrm>
            <a:off x="1075944" y="3064764"/>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FFCC00"/>
          </a:solidFill>
        </p:spPr>
        <p:txBody>
          <a:bodyPr wrap="square" lIns="0" tIns="0" rIns="0" bIns="0" rtlCol="0"/>
          <a:lstStyle/>
          <a:p>
            <a:endParaRPr/>
          </a:p>
        </p:txBody>
      </p:sp>
      <p:sp>
        <p:nvSpPr>
          <p:cNvPr id="150" name="object 150"/>
          <p:cNvSpPr/>
          <p:nvPr/>
        </p:nvSpPr>
        <p:spPr>
          <a:xfrm>
            <a:off x="1075944" y="3064764"/>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51" name="object 151"/>
          <p:cNvSpPr/>
          <p:nvPr/>
        </p:nvSpPr>
        <p:spPr>
          <a:xfrm>
            <a:off x="1075944" y="3307079"/>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009EDF"/>
          </a:solidFill>
        </p:spPr>
        <p:txBody>
          <a:bodyPr wrap="square" lIns="0" tIns="0" rIns="0" bIns="0" rtlCol="0"/>
          <a:lstStyle/>
          <a:p>
            <a:endParaRPr/>
          </a:p>
        </p:txBody>
      </p:sp>
      <p:sp>
        <p:nvSpPr>
          <p:cNvPr id="152" name="object 152"/>
          <p:cNvSpPr/>
          <p:nvPr/>
        </p:nvSpPr>
        <p:spPr>
          <a:xfrm>
            <a:off x="1075944" y="3307079"/>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53" name="object 153"/>
          <p:cNvSpPr txBox="1"/>
          <p:nvPr/>
        </p:nvSpPr>
        <p:spPr>
          <a:xfrm>
            <a:off x="1204671" y="2714934"/>
            <a:ext cx="678815" cy="753110"/>
          </a:xfrm>
          <a:prstGeom prst="rect">
            <a:avLst/>
          </a:prstGeom>
        </p:spPr>
        <p:txBody>
          <a:bodyPr vert="horz" wrap="square" lIns="0" tIns="0" rIns="0" bIns="0" rtlCol="0">
            <a:spAutoFit/>
          </a:bodyPr>
          <a:lstStyle/>
          <a:p>
            <a:pPr marL="12700" marR="5080">
              <a:lnSpc>
                <a:spcPct val="114199"/>
              </a:lnSpc>
            </a:pPr>
            <a:r>
              <a:rPr sz="1400" spc="-5" dirty="0">
                <a:latin typeface="Univers for BP"/>
                <a:cs typeface="Univers for BP"/>
              </a:rPr>
              <a:t>Gas  </a:t>
            </a:r>
            <a:r>
              <a:rPr sz="1400" dirty="0">
                <a:latin typeface="Univers for BP"/>
                <a:cs typeface="Univers for BP"/>
              </a:rPr>
              <a:t>N</a:t>
            </a:r>
            <a:r>
              <a:rPr sz="1400" spc="-10" dirty="0">
                <a:latin typeface="Univers for BP"/>
                <a:cs typeface="Univers for BP"/>
              </a:rPr>
              <a:t>uc</a:t>
            </a:r>
            <a:r>
              <a:rPr sz="1400" dirty="0">
                <a:latin typeface="Univers for BP"/>
                <a:cs typeface="Univers for BP"/>
              </a:rPr>
              <a:t>lear  </a:t>
            </a:r>
            <a:r>
              <a:rPr sz="1400" spc="-5" dirty="0">
                <a:latin typeface="Univers for BP"/>
                <a:cs typeface="Univers for BP"/>
              </a:rPr>
              <a:t>Hydro</a:t>
            </a:r>
            <a:endParaRPr sz="1400">
              <a:latin typeface="Univers for BP"/>
              <a:cs typeface="Univers for BP"/>
            </a:endParaRPr>
          </a:p>
        </p:txBody>
      </p:sp>
      <p:sp>
        <p:nvSpPr>
          <p:cNvPr id="154" name="object 154"/>
          <p:cNvSpPr/>
          <p:nvPr/>
        </p:nvSpPr>
        <p:spPr>
          <a:xfrm>
            <a:off x="1075944" y="3550920"/>
            <a:ext cx="97790" cy="97790"/>
          </a:xfrm>
          <a:custGeom>
            <a:avLst/>
            <a:gdLst/>
            <a:ahLst/>
            <a:cxnLst/>
            <a:rect l="l" t="t" r="r" b="b"/>
            <a:pathLst>
              <a:path w="97790" h="97789">
                <a:moveTo>
                  <a:pt x="0" y="97535"/>
                </a:moveTo>
                <a:lnTo>
                  <a:pt x="97536" y="97535"/>
                </a:lnTo>
                <a:lnTo>
                  <a:pt x="97536" y="0"/>
                </a:lnTo>
                <a:lnTo>
                  <a:pt x="0" y="0"/>
                </a:lnTo>
                <a:lnTo>
                  <a:pt x="0" y="97535"/>
                </a:lnTo>
                <a:close/>
              </a:path>
            </a:pathLst>
          </a:custGeom>
          <a:solidFill>
            <a:srgbClr val="FF6600"/>
          </a:solidFill>
        </p:spPr>
        <p:txBody>
          <a:bodyPr wrap="square" lIns="0" tIns="0" rIns="0" bIns="0" rtlCol="0"/>
          <a:lstStyle/>
          <a:p>
            <a:endParaRPr/>
          </a:p>
        </p:txBody>
      </p:sp>
      <p:sp>
        <p:nvSpPr>
          <p:cNvPr id="155" name="object 155"/>
          <p:cNvSpPr/>
          <p:nvPr/>
        </p:nvSpPr>
        <p:spPr>
          <a:xfrm>
            <a:off x="1075944" y="3550920"/>
            <a:ext cx="97790" cy="97790"/>
          </a:xfrm>
          <a:custGeom>
            <a:avLst/>
            <a:gdLst/>
            <a:ahLst/>
            <a:cxnLst/>
            <a:rect l="l" t="t" r="r" b="b"/>
            <a:pathLst>
              <a:path w="97790" h="97789">
                <a:moveTo>
                  <a:pt x="0" y="97535"/>
                </a:moveTo>
                <a:lnTo>
                  <a:pt x="97536" y="97535"/>
                </a:lnTo>
                <a:lnTo>
                  <a:pt x="97536" y="0"/>
                </a:lnTo>
                <a:lnTo>
                  <a:pt x="0" y="0"/>
                </a:lnTo>
                <a:lnTo>
                  <a:pt x="0" y="97535"/>
                </a:lnTo>
                <a:close/>
              </a:path>
            </a:pathLst>
          </a:custGeom>
          <a:ln w="9144">
            <a:solidFill>
              <a:srgbClr val="BEBEBE"/>
            </a:solidFill>
          </a:ln>
        </p:spPr>
        <p:txBody>
          <a:bodyPr wrap="square" lIns="0" tIns="0" rIns="0" bIns="0" rtlCol="0"/>
          <a:lstStyle/>
          <a:p>
            <a:endParaRPr/>
          </a:p>
        </p:txBody>
      </p:sp>
      <p:sp>
        <p:nvSpPr>
          <p:cNvPr id="156" name="object 156"/>
          <p:cNvSpPr txBox="1"/>
          <p:nvPr/>
        </p:nvSpPr>
        <p:spPr>
          <a:xfrm>
            <a:off x="1204671" y="3476497"/>
            <a:ext cx="104457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Renewables</a:t>
            </a:r>
            <a:endParaRPr sz="1400">
              <a:latin typeface="Univers for BP"/>
              <a:cs typeface="Univers for BP"/>
            </a:endParaRPr>
          </a:p>
        </p:txBody>
      </p:sp>
      <p:sp>
        <p:nvSpPr>
          <p:cNvPr id="157" name="object 157"/>
          <p:cNvSpPr txBox="1"/>
          <p:nvPr/>
        </p:nvSpPr>
        <p:spPr>
          <a:xfrm>
            <a:off x="957783" y="5767323"/>
            <a:ext cx="262255"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US</a:t>
            </a:r>
            <a:endParaRPr sz="1400">
              <a:latin typeface="Univers for BP Light"/>
              <a:cs typeface="Univers for BP Light"/>
            </a:endParaRPr>
          </a:p>
        </p:txBody>
      </p:sp>
      <p:sp>
        <p:nvSpPr>
          <p:cNvPr id="158" name="object 158"/>
          <p:cNvSpPr txBox="1"/>
          <p:nvPr/>
        </p:nvSpPr>
        <p:spPr>
          <a:xfrm>
            <a:off x="1827022" y="5767323"/>
            <a:ext cx="26162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EU</a:t>
            </a:r>
            <a:endParaRPr sz="1400">
              <a:latin typeface="Univers for BP Light"/>
              <a:cs typeface="Univers for BP Light"/>
            </a:endParaRPr>
          </a:p>
        </p:txBody>
      </p:sp>
      <p:sp>
        <p:nvSpPr>
          <p:cNvPr id="159" name="object 159"/>
          <p:cNvSpPr txBox="1"/>
          <p:nvPr/>
        </p:nvSpPr>
        <p:spPr>
          <a:xfrm>
            <a:off x="2587244" y="5777687"/>
            <a:ext cx="47117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China</a:t>
            </a:r>
            <a:endParaRPr sz="1400">
              <a:latin typeface="Univers for BP Light"/>
              <a:cs typeface="Univers for BP Light"/>
            </a:endParaRPr>
          </a:p>
        </p:txBody>
      </p:sp>
      <p:sp>
        <p:nvSpPr>
          <p:cNvPr id="160" name="object 160"/>
          <p:cNvSpPr txBox="1"/>
          <p:nvPr/>
        </p:nvSpPr>
        <p:spPr>
          <a:xfrm>
            <a:off x="4277995" y="5777687"/>
            <a:ext cx="569595" cy="448945"/>
          </a:xfrm>
          <a:prstGeom prst="rect">
            <a:avLst/>
          </a:prstGeom>
        </p:spPr>
        <p:txBody>
          <a:bodyPr vert="horz" wrap="square" lIns="0" tIns="0" rIns="0" bIns="0" rtlCol="0">
            <a:spAutoFit/>
          </a:bodyPr>
          <a:lstStyle/>
          <a:p>
            <a:pPr marL="111125" marR="5080" indent="-99060">
              <a:lnSpc>
                <a:spcPct val="100000"/>
              </a:lnSpc>
            </a:pPr>
            <a:r>
              <a:rPr sz="1400" b="0" spc="-10" dirty="0">
                <a:latin typeface="Univers for BP Light"/>
                <a:cs typeface="Univers for BP Light"/>
              </a:rPr>
              <a:t>M</a:t>
            </a:r>
            <a:r>
              <a:rPr sz="1400" b="0" dirty="0">
                <a:latin typeface="Univers for BP Light"/>
                <a:cs typeface="Univers for BP Light"/>
              </a:rPr>
              <a:t>iddle  </a:t>
            </a:r>
            <a:r>
              <a:rPr sz="1400" b="0" spc="-5" dirty="0">
                <a:latin typeface="Univers for BP Light"/>
                <a:cs typeface="Univers for BP Light"/>
              </a:rPr>
              <a:t>East</a:t>
            </a:r>
            <a:endParaRPr sz="1400">
              <a:latin typeface="Univers for BP Light"/>
              <a:cs typeface="Univers for BP Light"/>
            </a:endParaRPr>
          </a:p>
        </p:txBody>
      </p:sp>
      <p:sp>
        <p:nvSpPr>
          <p:cNvPr id="161" name="object 161"/>
          <p:cNvSpPr/>
          <p:nvPr/>
        </p:nvSpPr>
        <p:spPr>
          <a:xfrm>
            <a:off x="6539483" y="2581655"/>
            <a:ext cx="1999614" cy="177165"/>
          </a:xfrm>
          <a:custGeom>
            <a:avLst/>
            <a:gdLst/>
            <a:ahLst/>
            <a:cxnLst/>
            <a:rect l="l" t="t" r="r" b="b"/>
            <a:pathLst>
              <a:path w="1999615" h="177164">
                <a:moveTo>
                  <a:pt x="0" y="176784"/>
                </a:moveTo>
                <a:lnTo>
                  <a:pt x="1999487" y="176784"/>
                </a:lnTo>
                <a:lnTo>
                  <a:pt x="1999487" y="0"/>
                </a:lnTo>
                <a:lnTo>
                  <a:pt x="0" y="0"/>
                </a:lnTo>
                <a:lnTo>
                  <a:pt x="0" y="176784"/>
                </a:lnTo>
                <a:close/>
              </a:path>
            </a:pathLst>
          </a:custGeom>
          <a:solidFill>
            <a:srgbClr val="3366FF"/>
          </a:solidFill>
        </p:spPr>
        <p:txBody>
          <a:bodyPr wrap="square" lIns="0" tIns="0" rIns="0" bIns="0" rtlCol="0"/>
          <a:lstStyle/>
          <a:p>
            <a:endParaRPr/>
          </a:p>
        </p:txBody>
      </p:sp>
      <p:sp>
        <p:nvSpPr>
          <p:cNvPr id="162" name="object 162"/>
          <p:cNvSpPr/>
          <p:nvPr/>
        </p:nvSpPr>
        <p:spPr>
          <a:xfrm>
            <a:off x="6539483" y="2581655"/>
            <a:ext cx="1999614" cy="177165"/>
          </a:xfrm>
          <a:custGeom>
            <a:avLst/>
            <a:gdLst/>
            <a:ahLst/>
            <a:cxnLst/>
            <a:rect l="l" t="t" r="r" b="b"/>
            <a:pathLst>
              <a:path w="1999615" h="177164">
                <a:moveTo>
                  <a:pt x="0" y="176784"/>
                </a:moveTo>
                <a:lnTo>
                  <a:pt x="1999487" y="176784"/>
                </a:lnTo>
                <a:lnTo>
                  <a:pt x="1999487" y="0"/>
                </a:lnTo>
                <a:lnTo>
                  <a:pt x="0" y="0"/>
                </a:lnTo>
                <a:lnTo>
                  <a:pt x="0" y="176784"/>
                </a:lnTo>
                <a:close/>
              </a:path>
            </a:pathLst>
          </a:custGeom>
          <a:ln w="9144">
            <a:solidFill>
              <a:srgbClr val="BEBEBE"/>
            </a:solidFill>
          </a:ln>
        </p:spPr>
        <p:txBody>
          <a:bodyPr wrap="square" lIns="0" tIns="0" rIns="0" bIns="0" rtlCol="0"/>
          <a:lstStyle/>
          <a:p>
            <a:endParaRPr/>
          </a:p>
        </p:txBody>
      </p:sp>
      <p:sp>
        <p:nvSpPr>
          <p:cNvPr id="163" name="object 163"/>
          <p:cNvSpPr/>
          <p:nvPr/>
        </p:nvSpPr>
        <p:spPr>
          <a:xfrm>
            <a:off x="6539483" y="2819400"/>
            <a:ext cx="1560830" cy="177165"/>
          </a:xfrm>
          <a:custGeom>
            <a:avLst/>
            <a:gdLst/>
            <a:ahLst/>
            <a:cxnLst/>
            <a:rect l="l" t="t" r="r" b="b"/>
            <a:pathLst>
              <a:path w="1560829" h="177164">
                <a:moveTo>
                  <a:pt x="0" y="176784"/>
                </a:moveTo>
                <a:lnTo>
                  <a:pt x="1560576" y="176784"/>
                </a:lnTo>
                <a:lnTo>
                  <a:pt x="1560576" y="0"/>
                </a:lnTo>
                <a:lnTo>
                  <a:pt x="0" y="0"/>
                </a:lnTo>
                <a:lnTo>
                  <a:pt x="0" y="176784"/>
                </a:lnTo>
                <a:close/>
              </a:path>
            </a:pathLst>
          </a:custGeom>
          <a:solidFill>
            <a:srgbClr val="8ADEFF"/>
          </a:solidFill>
        </p:spPr>
        <p:txBody>
          <a:bodyPr wrap="square" lIns="0" tIns="0" rIns="0" bIns="0" rtlCol="0"/>
          <a:lstStyle/>
          <a:p>
            <a:endParaRPr/>
          </a:p>
        </p:txBody>
      </p:sp>
      <p:sp>
        <p:nvSpPr>
          <p:cNvPr id="164" name="object 164"/>
          <p:cNvSpPr/>
          <p:nvPr/>
        </p:nvSpPr>
        <p:spPr>
          <a:xfrm>
            <a:off x="6539483" y="2819400"/>
            <a:ext cx="1560830" cy="177165"/>
          </a:xfrm>
          <a:custGeom>
            <a:avLst/>
            <a:gdLst/>
            <a:ahLst/>
            <a:cxnLst/>
            <a:rect l="l" t="t" r="r" b="b"/>
            <a:pathLst>
              <a:path w="1560829" h="177164">
                <a:moveTo>
                  <a:pt x="0" y="176784"/>
                </a:moveTo>
                <a:lnTo>
                  <a:pt x="1560576" y="176784"/>
                </a:lnTo>
                <a:lnTo>
                  <a:pt x="1560576" y="0"/>
                </a:lnTo>
                <a:lnTo>
                  <a:pt x="0" y="0"/>
                </a:lnTo>
                <a:lnTo>
                  <a:pt x="0" y="176784"/>
                </a:lnTo>
                <a:close/>
              </a:path>
            </a:pathLst>
          </a:custGeom>
          <a:ln w="9144">
            <a:solidFill>
              <a:srgbClr val="BEBEBE"/>
            </a:solidFill>
          </a:ln>
        </p:spPr>
        <p:txBody>
          <a:bodyPr wrap="square" lIns="0" tIns="0" rIns="0" bIns="0" rtlCol="0"/>
          <a:lstStyle/>
          <a:p>
            <a:endParaRPr/>
          </a:p>
        </p:txBody>
      </p:sp>
      <p:sp>
        <p:nvSpPr>
          <p:cNvPr id="165" name="object 165"/>
          <p:cNvSpPr/>
          <p:nvPr/>
        </p:nvSpPr>
        <p:spPr>
          <a:xfrm>
            <a:off x="6539483" y="3057144"/>
            <a:ext cx="1053465" cy="177165"/>
          </a:xfrm>
          <a:custGeom>
            <a:avLst/>
            <a:gdLst/>
            <a:ahLst/>
            <a:cxnLst/>
            <a:rect l="l" t="t" r="r" b="b"/>
            <a:pathLst>
              <a:path w="1053465" h="177164">
                <a:moveTo>
                  <a:pt x="0" y="176784"/>
                </a:moveTo>
                <a:lnTo>
                  <a:pt x="1053083" y="176784"/>
                </a:lnTo>
                <a:lnTo>
                  <a:pt x="1053083" y="0"/>
                </a:lnTo>
                <a:lnTo>
                  <a:pt x="0" y="0"/>
                </a:lnTo>
                <a:lnTo>
                  <a:pt x="0" y="176784"/>
                </a:lnTo>
                <a:close/>
              </a:path>
            </a:pathLst>
          </a:custGeom>
          <a:solidFill>
            <a:srgbClr val="3366FF"/>
          </a:solidFill>
        </p:spPr>
        <p:txBody>
          <a:bodyPr wrap="square" lIns="0" tIns="0" rIns="0" bIns="0" rtlCol="0"/>
          <a:lstStyle/>
          <a:p>
            <a:endParaRPr/>
          </a:p>
        </p:txBody>
      </p:sp>
      <p:sp>
        <p:nvSpPr>
          <p:cNvPr id="166" name="object 166"/>
          <p:cNvSpPr/>
          <p:nvPr/>
        </p:nvSpPr>
        <p:spPr>
          <a:xfrm>
            <a:off x="6539483" y="3057144"/>
            <a:ext cx="1053465" cy="177165"/>
          </a:xfrm>
          <a:custGeom>
            <a:avLst/>
            <a:gdLst/>
            <a:ahLst/>
            <a:cxnLst/>
            <a:rect l="l" t="t" r="r" b="b"/>
            <a:pathLst>
              <a:path w="1053465" h="177164">
                <a:moveTo>
                  <a:pt x="0" y="176784"/>
                </a:moveTo>
                <a:lnTo>
                  <a:pt x="1053083" y="176784"/>
                </a:lnTo>
                <a:lnTo>
                  <a:pt x="1053083" y="0"/>
                </a:lnTo>
                <a:lnTo>
                  <a:pt x="0" y="0"/>
                </a:lnTo>
                <a:lnTo>
                  <a:pt x="0" y="176784"/>
                </a:lnTo>
                <a:close/>
              </a:path>
            </a:pathLst>
          </a:custGeom>
          <a:ln w="9144">
            <a:solidFill>
              <a:srgbClr val="BEBEBE"/>
            </a:solidFill>
          </a:ln>
        </p:spPr>
        <p:txBody>
          <a:bodyPr wrap="square" lIns="0" tIns="0" rIns="0" bIns="0" rtlCol="0"/>
          <a:lstStyle/>
          <a:p>
            <a:endParaRPr/>
          </a:p>
        </p:txBody>
      </p:sp>
      <p:sp>
        <p:nvSpPr>
          <p:cNvPr id="167" name="object 167"/>
          <p:cNvSpPr/>
          <p:nvPr/>
        </p:nvSpPr>
        <p:spPr>
          <a:xfrm>
            <a:off x="6539483" y="3534155"/>
            <a:ext cx="820419" cy="177165"/>
          </a:xfrm>
          <a:custGeom>
            <a:avLst/>
            <a:gdLst/>
            <a:ahLst/>
            <a:cxnLst/>
            <a:rect l="l" t="t" r="r" b="b"/>
            <a:pathLst>
              <a:path w="820420" h="177164">
                <a:moveTo>
                  <a:pt x="0" y="176784"/>
                </a:moveTo>
                <a:lnTo>
                  <a:pt x="819912" y="176784"/>
                </a:lnTo>
                <a:lnTo>
                  <a:pt x="819912" y="0"/>
                </a:lnTo>
                <a:lnTo>
                  <a:pt x="0" y="0"/>
                </a:lnTo>
                <a:lnTo>
                  <a:pt x="0" y="176784"/>
                </a:lnTo>
                <a:close/>
              </a:path>
            </a:pathLst>
          </a:custGeom>
          <a:solidFill>
            <a:srgbClr val="FF6600"/>
          </a:solidFill>
        </p:spPr>
        <p:txBody>
          <a:bodyPr wrap="square" lIns="0" tIns="0" rIns="0" bIns="0" rtlCol="0"/>
          <a:lstStyle/>
          <a:p>
            <a:endParaRPr/>
          </a:p>
        </p:txBody>
      </p:sp>
      <p:sp>
        <p:nvSpPr>
          <p:cNvPr id="168" name="object 168"/>
          <p:cNvSpPr/>
          <p:nvPr/>
        </p:nvSpPr>
        <p:spPr>
          <a:xfrm>
            <a:off x="6539483" y="3534155"/>
            <a:ext cx="820419" cy="177165"/>
          </a:xfrm>
          <a:custGeom>
            <a:avLst/>
            <a:gdLst/>
            <a:ahLst/>
            <a:cxnLst/>
            <a:rect l="l" t="t" r="r" b="b"/>
            <a:pathLst>
              <a:path w="820420" h="177164">
                <a:moveTo>
                  <a:pt x="0" y="176784"/>
                </a:moveTo>
                <a:lnTo>
                  <a:pt x="819912" y="176784"/>
                </a:lnTo>
                <a:lnTo>
                  <a:pt x="819912" y="0"/>
                </a:lnTo>
                <a:lnTo>
                  <a:pt x="0" y="0"/>
                </a:lnTo>
                <a:lnTo>
                  <a:pt x="0" y="176784"/>
                </a:lnTo>
                <a:close/>
              </a:path>
            </a:pathLst>
          </a:custGeom>
          <a:ln w="9144">
            <a:solidFill>
              <a:srgbClr val="BEBEBE"/>
            </a:solidFill>
          </a:ln>
        </p:spPr>
        <p:txBody>
          <a:bodyPr wrap="square" lIns="0" tIns="0" rIns="0" bIns="0" rtlCol="0"/>
          <a:lstStyle/>
          <a:p>
            <a:endParaRPr/>
          </a:p>
        </p:txBody>
      </p:sp>
      <p:sp>
        <p:nvSpPr>
          <p:cNvPr id="169" name="object 169"/>
          <p:cNvSpPr/>
          <p:nvPr/>
        </p:nvSpPr>
        <p:spPr>
          <a:xfrm>
            <a:off x="6539483" y="3771900"/>
            <a:ext cx="794385" cy="177165"/>
          </a:xfrm>
          <a:custGeom>
            <a:avLst/>
            <a:gdLst/>
            <a:ahLst/>
            <a:cxnLst/>
            <a:rect l="l" t="t" r="r" b="b"/>
            <a:pathLst>
              <a:path w="794384" h="177164">
                <a:moveTo>
                  <a:pt x="0" y="176783"/>
                </a:moveTo>
                <a:lnTo>
                  <a:pt x="794003" y="176783"/>
                </a:lnTo>
                <a:lnTo>
                  <a:pt x="794003" y="0"/>
                </a:lnTo>
                <a:lnTo>
                  <a:pt x="0" y="0"/>
                </a:lnTo>
                <a:lnTo>
                  <a:pt x="0" y="176783"/>
                </a:lnTo>
                <a:close/>
              </a:path>
            </a:pathLst>
          </a:custGeom>
          <a:solidFill>
            <a:srgbClr val="3366FF"/>
          </a:solidFill>
        </p:spPr>
        <p:txBody>
          <a:bodyPr wrap="square" lIns="0" tIns="0" rIns="0" bIns="0" rtlCol="0"/>
          <a:lstStyle/>
          <a:p>
            <a:endParaRPr/>
          </a:p>
        </p:txBody>
      </p:sp>
      <p:sp>
        <p:nvSpPr>
          <p:cNvPr id="170" name="object 170"/>
          <p:cNvSpPr/>
          <p:nvPr/>
        </p:nvSpPr>
        <p:spPr>
          <a:xfrm>
            <a:off x="6539483" y="3771900"/>
            <a:ext cx="794385" cy="177165"/>
          </a:xfrm>
          <a:custGeom>
            <a:avLst/>
            <a:gdLst/>
            <a:ahLst/>
            <a:cxnLst/>
            <a:rect l="l" t="t" r="r" b="b"/>
            <a:pathLst>
              <a:path w="794384" h="177164">
                <a:moveTo>
                  <a:pt x="0" y="176783"/>
                </a:moveTo>
                <a:lnTo>
                  <a:pt x="794003" y="176783"/>
                </a:lnTo>
                <a:lnTo>
                  <a:pt x="794003" y="0"/>
                </a:lnTo>
                <a:lnTo>
                  <a:pt x="0" y="0"/>
                </a:lnTo>
                <a:lnTo>
                  <a:pt x="0" y="176783"/>
                </a:lnTo>
                <a:close/>
              </a:path>
            </a:pathLst>
          </a:custGeom>
          <a:ln w="9143">
            <a:solidFill>
              <a:srgbClr val="BEBEBE"/>
            </a:solidFill>
          </a:ln>
        </p:spPr>
        <p:txBody>
          <a:bodyPr wrap="square" lIns="0" tIns="0" rIns="0" bIns="0" rtlCol="0"/>
          <a:lstStyle/>
          <a:p>
            <a:endParaRPr/>
          </a:p>
        </p:txBody>
      </p:sp>
      <p:sp>
        <p:nvSpPr>
          <p:cNvPr id="171" name="object 171"/>
          <p:cNvSpPr/>
          <p:nvPr/>
        </p:nvSpPr>
        <p:spPr>
          <a:xfrm>
            <a:off x="6539483" y="4011167"/>
            <a:ext cx="784860" cy="177165"/>
          </a:xfrm>
          <a:custGeom>
            <a:avLst/>
            <a:gdLst/>
            <a:ahLst/>
            <a:cxnLst/>
            <a:rect l="l" t="t" r="r" b="b"/>
            <a:pathLst>
              <a:path w="784859" h="177164">
                <a:moveTo>
                  <a:pt x="0" y="176783"/>
                </a:moveTo>
                <a:lnTo>
                  <a:pt x="784859" y="176783"/>
                </a:lnTo>
                <a:lnTo>
                  <a:pt x="784859" y="0"/>
                </a:lnTo>
                <a:lnTo>
                  <a:pt x="0" y="0"/>
                </a:lnTo>
                <a:lnTo>
                  <a:pt x="0" y="176783"/>
                </a:lnTo>
                <a:close/>
              </a:path>
            </a:pathLst>
          </a:custGeom>
          <a:solidFill>
            <a:srgbClr val="8ADEFF"/>
          </a:solidFill>
        </p:spPr>
        <p:txBody>
          <a:bodyPr wrap="square" lIns="0" tIns="0" rIns="0" bIns="0" rtlCol="0"/>
          <a:lstStyle/>
          <a:p>
            <a:endParaRPr/>
          </a:p>
        </p:txBody>
      </p:sp>
      <p:sp>
        <p:nvSpPr>
          <p:cNvPr id="172" name="object 172"/>
          <p:cNvSpPr/>
          <p:nvPr/>
        </p:nvSpPr>
        <p:spPr>
          <a:xfrm>
            <a:off x="6539483" y="4011167"/>
            <a:ext cx="784860" cy="177165"/>
          </a:xfrm>
          <a:custGeom>
            <a:avLst/>
            <a:gdLst/>
            <a:ahLst/>
            <a:cxnLst/>
            <a:rect l="l" t="t" r="r" b="b"/>
            <a:pathLst>
              <a:path w="784859" h="177164">
                <a:moveTo>
                  <a:pt x="0" y="176783"/>
                </a:moveTo>
                <a:lnTo>
                  <a:pt x="784859" y="176783"/>
                </a:lnTo>
                <a:lnTo>
                  <a:pt x="784859" y="0"/>
                </a:lnTo>
                <a:lnTo>
                  <a:pt x="0" y="0"/>
                </a:lnTo>
                <a:lnTo>
                  <a:pt x="0" y="176783"/>
                </a:lnTo>
                <a:close/>
              </a:path>
            </a:pathLst>
          </a:custGeom>
          <a:ln w="9144">
            <a:solidFill>
              <a:srgbClr val="BEBEBE"/>
            </a:solidFill>
          </a:ln>
        </p:spPr>
        <p:txBody>
          <a:bodyPr wrap="square" lIns="0" tIns="0" rIns="0" bIns="0" rtlCol="0"/>
          <a:lstStyle/>
          <a:p>
            <a:endParaRPr/>
          </a:p>
        </p:txBody>
      </p:sp>
      <p:sp>
        <p:nvSpPr>
          <p:cNvPr id="173" name="object 173"/>
          <p:cNvSpPr/>
          <p:nvPr/>
        </p:nvSpPr>
        <p:spPr>
          <a:xfrm>
            <a:off x="6539483" y="4248911"/>
            <a:ext cx="756285" cy="177165"/>
          </a:xfrm>
          <a:custGeom>
            <a:avLst/>
            <a:gdLst/>
            <a:ahLst/>
            <a:cxnLst/>
            <a:rect l="l" t="t" r="r" b="b"/>
            <a:pathLst>
              <a:path w="756284" h="177164">
                <a:moveTo>
                  <a:pt x="0" y="176783"/>
                </a:moveTo>
                <a:lnTo>
                  <a:pt x="755903" y="176783"/>
                </a:lnTo>
                <a:lnTo>
                  <a:pt x="755903" y="0"/>
                </a:lnTo>
                <a:lnTo>
                  <a:pt x="0" y="0"/>
                </a:lnTo>
                <a:lnTo>
                  <a:pt x="0" y="176783"/>
                </a:lnTo>
                <a:close/>
              </a:path>
            </a:pathLst>
          </a:custGeom>
          <a:solidFill>
            <a:srgbClr val="99CC00"/>
          </a:solidFill>
        </p:spPr>
        <p:txBody>
          <a:bodyPr wrap="square" lIns="0" tIns="0" rIns="0" bIns="0" rtlCol="0"/>
          <a:lstStyle/>
          <a:p>
            <a:endParaRPr/>
          </a:p>
        </p:txBody>
      </p:sp>
      <p:sp>
        <p:nvSpPr>
          <p:cNvPr id="174" name="object 174"/>
          <p:cNvSpPr/>
          <p:nvPr/>
        </p:nvSpPr>
        <p:spPr>
          <a:xfrm>
            <a:off x="6539483" y="4248911"/>
            <a:ext cx="756285" cy="177165"/>
          </a:xfrm>
          <a:custGeom>
            <a:avLst/>
            <a:gdLst/>
            <a:ahLst/>
            <a:cxnLst/>
            <a:rect l="l" t="t" r="r" b="b"/>
            <a:pathLst>
              <a:path w="756284" h="177164">
                <a:moveTo>
                  <a:pt x="0" y="176783"/>
                </a:moveTo>
                <a:lnTo>
                  <a:pt x="755903" y="176783"/>
                </a:lnTo>
                <a:lnTo>
                  <a:pt x="755903" y="0"/>
                </a:lnTo>
                <a:lnTo>
                  <a:pt x="0" y="0"/>
                </a:lnTo>
                <a:lnTo>
                  <a:pt x="0" y="176783"/>
                </a:lnTo>
                <a:close/>
              </a:path>
            </a:pathLst>
          </a:custGeom>
          <a:ln w="9144">
            <a:solidFill>
              <a:srgbClr val="BEBEBE"/>
            </a:solidFill>
          </a:ln>
        </p:spPr>
        <p:txBody>
          <a:bodyPr wrap="square" lIns="0" tIns="0" rIns="0" bIns="0" rtlCol="0"/>
          <a:lstStyle/>
          <a:p>
            <a:endParaRPr/>
          </a:p>
        </p:txBody>
      </p:sp>
      <p:sp>
        <p:nvSpPr>
          <p:cNvPr id="175" name="object 175"/>
          <p:cNvSpPr/>
          <p:nvPr/>
        </p:nvSpPr>
        <p:spPr>
          <a:xfrm>
            <a:off x="6539483" y="4486655"/>
            <a:ext cx="687705" cy="177165"/>
          </a:xfrm>
          <a:custGeom>
            <a:avLst/>
            <a:gdLst/>
            <a:ahLst/>
            <a:cxnLst/>
            <a:rect l="l" t="t" r="r" b="b"/>
            <a:pathLst>
              <a:path w="687704" h="177164">
                <a:moveTo>
                  <a:pt x="0" y="176784"/>
                </a:moveTo>
                <a:lnTo>
                  <a:pt x="687324" y="176784"/>
                </a:lnTo>
                <a:lnTo>
                  <a:pt x="687324" y="0"/>
                </a:lnTo>
                <a:lnTo>
                  <a:pt x="0" y="0"/>
                </a:lnTo>
                <a:lnTo>
                  <a:pt x="0" y="176784"/>
                </a:lnTo>
                <a:close/>
              </a:path>
            </a:pathLst>
          </a:custGeom>
          <a:solidFill>
            <a:srgbClr val="8ADEFF"/>
          </a:solidFill>
        </p:spPr>
        <p:txBody>
          <a:bodyPr wrap="square" lIns="0" tIns="0" rIns="0" bIns="0" rtlCol="0"/>
          <a:lstStyle/>
          <a:p>
            <a:endParaRPr/>
          </a:p>
        </p:txBody>
      </p:sp>
      <p:sp>
        <p:nvSpPr>
          <p:cNvPr id="176" name="object 176"/>
          <p:cNvSpPr/>
          <p:nvPr/>
        </p:nvSpPr>
        <p:spPr>
          <a:xfrm>
            <a:off x="6539483" y="4486655"/>
            <a:ext cx="687705" cy="177165"/>
          </a:xfrm>
          <a:custGeom>
            <a:avLst/>
            <a:gdLst/>
            <a:ahLst/>
            <a:cxnLst/>
            <a:rect l="l" t="t" r="r" b="b"/>
            <a:pathLst>
              <a:path w="687704" h="177164">
                <a:moveTo>
                  <a:pt x="0" y="176784"/>
                </a:moveTo>
                <a:lnTo>
                  <a:pt x="687324" y="176784"/>
                </a:lnTo>
                <a:lnTo>
                  <a:pt x="687324" y="0"/>
                </a:lnTo>
                <a:lnTo>
                  <a:pt x="0" y="0"/>
                </a:lnTo>
                <a:lnTo>
                  <a:pt x="0" y="176784"/>
                </a:lnTo>
                <a:close/>
              </a:path>
            </a:pathLst>
          </a:custGeom>
          <a:ln w="9144">
            <a:solidFill>
              <a:srgbClr val="BEBEBE"/>
            </a:solidFill>
          </a:ln>
        </p:spPr>
        <p:txBody>
          <a:bodyPr wrap="square" lIns="0" tIns="0" rIns="0" bIns="0" rtlCol="0"/>
          <a:lstStyle/>
          <a:p>
            <a:endParaRPr/>
          </a:p>
        </p:txBody>
      </p:sp>
      <p:sp>
        <p:nvSpPr>
          <p:cNvPr id="177" name="object 177"/>
          <p:cNvSpPr/>
          <p:nvPr/>
        </p:nvSpPr>
        <p:spPr>
          <a:xfrm>
            <a:off x="6539483" y="4725923"/>
            <a:ext cx="685800" cy="177165"/>
          </a:xfrm>
          <a:custGeom>
            <a:avLst/>
            <a:gdLst/>
            <a:ahLst/>
            <a:cxnLst/>
            <a:rect l="l" t="t" r="r" b="b"/>
            <a:pathLst>
              <a:path w="685800" h="177164">
                <a:moveTo>
                  <a:pt x="0" y="176783"/>
                </a:moveTo>
                <a:lnTo>
                  <a:pt x="685800" y="176783"/>
                </a:lnTo>
                <a:lnTo>
                  <a:pt x="685800" y="0"/>
                </a:lnTo>
                <a:lnTo>
                  <a:pt x="0" y="0"/>
                </a:lnTo>
                <a:lnTo>
                  <a:pt x="0" y="176783"/>
                </a:lnTo>
                <a:close/>
              </a:path>
            </a:pathLst>
          </a:custGeom>
          <a:solidFill>
            <a:srgbClr val="C49100"/>
          </a:solidFill>
        </p:spPr>
        <p:txBody>
          <a:bodyPr wrap="square" lIns="0" tIns="0" rIns="0" bIns="0" rtlCol="0"/>
          <a:lstStyle/>
          <a:p>
            <a:endParaRPr/>
          </a:p>
        </p:txBody>
      </p:sp>
      <p:sp>
        <p:nvSpPr>
          <p:cNvPr id="178" name="object 178"/>
          <p:cNvSpPr/>
          <p:nvPr/>
        </p:nvSpPr>
        <p:spPr>
          <a:xfrm>
            <a:off x="6539483" y="4725923"/>
            <a:ext cx="685800" cy="177165"/>
          </a:xfrm>
          <a:custGeom>
            <a:avLst/>
            <a:gdLst/>
            <a:ahLst/>
            <a:cxnLst/>
            <a:rect l="l" t="t" r="r" b="b"/>
            <a:pathLst>
              <a:path w="685800" h="177164">
                <a:moveTo>
                  <a:pt x="0" y="176783"/>
                </a:moveTo>
                <a:lnTo>
                  <a:pt x="685800" y="176783"/>
                </a:lnTo>
                <a:lnTo>
                  <a:pt x="685800" y="0"/>
                </a:lnTo>
                <a:lnTo>
                  <a:pt x="0" y="0"/>
                </a:lnTo>
                <a:lnTo>
                  <a:pt x="0" y="176783"/>
                </a:lnTo>
                <a:close/>
              </a:path>
            </a:pathLst>
          </a:custGeom>
          <a:ln w="9144">
            <a:solidFill>
              <a:srgbClr val="BEBEBE"/>
            </a:solidFill>
          </a:ln>
        </p:spPr>
        <p:txBody>
          <a:bodyPr wrap="square" lIns="0" tIns="0" rIns="0" bIns="0" rtlCol="0"/>
          <a:lstStyle/>
          <a:p>
            <a:endParaRPr/>
          </a:p>
        </p:txBody>
      </p:sp>
      <p:sp>
        <p:nvSpPr>
          <p:cNvPr id="179" name="object 179"/>
          <p:cNvSpPr/>
          <p:nvPr/>
        </p:nvSpPr>
        <p:spPr>
          <a:xfrm>
            <a:off x="6114288" y="4963667"/>
            <a:ext cx="425450" cy="177165"/>
          </a:xfrm>
          <a:custGeom>
            <a:avLst/>
            <a:gdLst/>
            <a:ahLst/>
            <a:cxnLst/>
            <a:rect l="l" t="t" r="r" b="b"/>
            <a:pathLst>
              <a:path w="425450" h="177164">
                <a:moveTo>
                  <a:pt x="0" y="176783"/>
                </a:moveTo>
                <a:lnTo>
                  <a:pt x="425195" y="176783"/>
                </a:lnTo>
                <a:lnTo>
                  <a:pt x="425195" y="0"/>
                </a:lnTo>
                <a:lnTo>
                  <a:pt x="0" y="0"/>
                </a:lnTo>
                <a:lnTo>
                  <a:pt x="0" y="176783"/>
                </a:lnTo>
                <a:close/>
              </a:path>
            </a:pathLst>
          </a:custGeom>
          <a:solidFill>
            <a:srgbClr val="99CC00"/>
          </a:solidFill>
        </p:spPr>
        <p:txBody>
          <a:bodyPr wrap="square" lIns="0" tIns="0" rIns="0" bIns="0" rtlCol="0"/>
          <a:lstStyle/>
          <a:p>
            <a:endParaRPr/>
          </a:p>
        </p:txBody>
      </p:sp>
      <p:sp>
        <p:nvSpPr>
          <p:cNvPr id="180" name="object 180"/>
          <p:cNvSpPr/>
          <p:nvPr/>
        </p:nvSpPr>
        <p:spPr>
          <a:xfrm>
            <a:off x="6114288" y="4963667"/>
            <a:ext cx="425450" cy="177165"/>
          </a:xfrm>
          <a:custGeom>
            <a:avLst/>
            <a:gdLst/>
            <a:ahLst/>
            <a:cxnLst/>
            <a:rect l="l" t="t" r="r" b="b"/>
            <a:pathLst>
              <a:path w="425450" h="177164">
                <a:moveTo>
                  <a:pt x="0" y="176783"/>
                </a:moveTo>
                <a:lnTo>
                  <a:pt x="425195" y="176783"/>
                </a:lnTo>
                <a:lnTo>
                  <a:pt x="425195" y="0"/>
                </a:lnTo>
                <a:lnTo>
                  <a:pt x="0" y="0"/>
                </a:lnTo>
                <a:lnTo>
                  <a:pt x="0" y="176783"/>
                </a:lnTo>
                <a:close/>
              </a:path>
            </a:pathLst>
          </a:custGeom>
          <a:ln w="9143">
            <a:solidFill>
              <a:srgbClr val="BEBEBE"/>
            </a:solidFill>
          </a:ln>
        </p:spPr>
        <p:txBody>
          <a:bodyPr wrap="square" lIns="0" tIns="0" rIns="0" bIns="0" rtlCol="0"/>
          <a:lstStyle/>
          <a:p>
            <a:endParaRPr/>
          </a:p>
        </p:txBody>
      </p:sp>
      <p:sp>
        <p:nvSpPr>
          <p:cNvPr id="181" name="object 181"/>
          <p:cNvSpPr/>
          <p:nvPr/>
        </p:nvSpPr>
        <p:spPr>
          <a:xfrm>
            <a:off x="6097523" y="5201411"/>
            <a:ext cx="441959" cy="177165"/>
          </a:xfrm>
          <a:custGeom>
            <a:avLst/>
            <a:gdLst/>
            <a:ahLst/>
            <a:cxnLst/>
            <a:rect l="l" t="t" r="r" b="b"/>
            <a:pathLst>
              <a:path w="441959" h="177164">
                <a:moveTo>
                  <a:pt x="0" y="176784"/>
                </a:moveTo>
                <a:lnTo>
                  <a:pt x="441959" y="176784"/>
                </a:lnTo>
                <a:lnTo>
                  <a:pt x="441959" y="0"/>
                </a:lnTo>
                <a:lnTo>
                  <a:pt x="0" y="0"/>
                </a:lnTo>
                <a:lnTo>
                  <a:pt x="0" y="176784"/>
                </a:lnTo>
                <a:close/>
              </a:path>
            </a:pathLst>
          </a:custGeom>
          <a:solidFill>
            <a:srgbClr val="C49100"/>
          </a:solidFill>
        </p:spPr>
        <p:txBody>
          <a:bodyPr wrap="square" lIns="0" tIns="0" rIns="0" bIns="0" rtlCol="0"/>
          <a:lstStyle/>
          <a:p>
            <a:endParaRPr/>
          </a:p>
        </p:txBody>
      </p:sp>
      <p:sp>
        <p:nvSpPr>
          <p:cNvPr id="182" name="object 182"/>
          <p:cNvSpPr/>
          <p:nvPr/>
        </p:nvSpPr>
        <p:spPr>
          <a:xfrm>
            <a:off x="6097523" y="5201411"/>
            <a:ext cx="441959" cy="177165"/>
          </a:xfrm>
          <a:custGeom>
            <a:avLst/>
            <a:gdLst/>
            <a:ahLst/>
            <a:cxnLst/>
            <a:rect l="l" t="t" r="r" b="b"/>
            <a:pathLst>
              <a:path w="441959" h="177164">
                <a:moveTo>
                  <a:pt x="0" y="176784"/>
                </a:moveTo>
                <a:lnTo>
                  <a:pt x="441959" y="176784"/>
                </a:lnTo>
                <a:lnTo>
                  <a:pt x="441959" y="0"/>
                </a:lnTo>
                <a:lnTo>
                  <a:pt x="0" y="0"/>
                </a:lnTo>
                <a:lnTo>
                  <a:pt x="0" y="176784"/>
                </a:lnTo>
                <a:close/>
              </a:path>
            </a:pathLst>
          </a:custGeom>
          <a:ln w="9144">
            <a:solidFill>
              <a:srgbClr val="BEBEBE"/>
            </a:solidFill>
          </a:ln>
        </p:spPr>
        <p:txBody>
          <a:bodyPr wrap="square" lIns="0" tIns="0" rIns="0" bIns="0" rtlCol="0"/>
          <a:lstStyle/>
          <a:p>
            <a:endParaRPr/>
          </a:p>
        </p:txBody>
      </p:sp>
      <p:sp>
        <p:nvSpPr>
          <p:cNvPr id="183" name="object 183"/>
          <p:cNvSpPr/>
          <p:nvPr/>
        </p:nvSpPr>
        <p:spPr>
          <a:xfrm>
            <a:off x="5913120" y="5440679"/>
            <a:ext cx="626745" cy="177165"/>
          </a:xfrm>
          <a:custGeom>
            <a:avLst/>
            <a:gdLst/>
            <a:ahLst/>
            <a:cxnLst/>
            <a:rect l="l" t="t" r="r" b="b"/>
            <a:pathLst>
              <a:path w="626745" h="177164">
                <a:moveTo>
                  <a:pt x="0" y="176784"/>
                </a:moveTo>
                <a:lnTo>
                  <a:pt x="626364" y="176784"/>
                </a:lnTo>
                <a:lnTo>
                  <a:pt x="626364" y="0"/>
                </a:lnTo>
                <a:lnTo>
                  <a:pt x="0" y="0"/>
                </a:lnTo>
                <a:lnTo>
                  <a:pt x="0" y="176784"/>
                </a:lnTo>
                <a:close/>
              </a:path>
            </a:pathLst>
          </a:custGeom>
          <a:solidFill>
            <a:srgbClr val="C49100"/>
          </a:solidFill>
        </p:spPr>
        <p:txBody>
          <a:bodyPr wrap="square" lIns="0" tIns="0" rIns="0" bIns="0" rtlCol="0"/>
          <a:lstStyle/>
          <a:p>
            <a:endParaRPr/>
          </a:p>
        </p:txBody>
      </p:sp>
      <p:sp>
        <p:nvSpPr>
          <p:cNvPr id="184" name="object 184"/>
          <p:cNvSpPr/>
          <p:nvPr/>
        </p:nvSpPr>
        <p:spPr>
          <a:xfrm>
            <a:off x="5913120" y="5440679"/>
            <a:ext cx="626745" cy="177165"/>
          </a:xfrm>
          <a:custGeom>
            <a:avLst/>
            <a:gdLst/>
            <a:ahLst/>
            <a:cxnLst/>
            <a:rect l="l" t="t" r="r" b="b"/>
            <a:pathLst>
              <a:path w="626745" h="177164">
                <a:moveTo>
                  <a:pt x="0" y="176784"/>
                </a:moveTo>
                <a:lnTo>
                  <a:pt x="626364" y="176784"/>
                </a:lnTo>
                <a:lnTo>
                  <a:pt x="626364" y="0"/>
                </a:lnTo>
                <a:lnTo>
                  <a:pt x="0" y="0"/>
                </a:lnTo>
                <a:lnTo>
                  <a:pt x="0" y="176784"/>
                </a:lnTo>
                <a:close/>
              </a:path>
            </a:pathLst>
          </a:custGeom>
          <a:ln w="9144">
            <a:solidFill>
              <a:srgbClr val="BEBEBE"/>
            </a:solidFill>
          </a:ln>
        </p:spPr>
        <p:txBody>
          <a:bodyPr wrap="square" lIns="0" tIns="0" rIns="0" bIns="0" rtlCol="0"/>
          <a:lstStyle/>
          <a:p>
            <a:endParaRPr/>
          </a:p>
        </p:txBody>
      </p:sp>
      <p:sp>
        <p:nvSpPr>
          <p:cNvPr id="185" name="object 185"/>
          <p:cNvSpPr/>
          <p:nvPr/>
        </p:nvSpPr>
        <p:spPr>
          <a:xfrm>
            <a:off x="5830823" y="5678423"/>
            <a:ext cx="708660" cy="177165"/>
          </a:xfrm>
          <a:custGeom>
            <a:avLst/>
            <a:gdLst/>
            <a:ahLst/>
            <a:cxnLst/>
            <a:rect l="l" t="t" r="r" b="b"/>
            <a:pathLst>
              <a:path w="708659" h="177164">
                <a:moveTo>
                  <a:pt x="0" y="176784"/>
                </a:moveTo>
                <a:lnTo>
                  <a:pt x="708659" y="176784"/>
                </a:lnTo>
                <a:lnTo>
                  <a:pt x="708659" y="0"/>
                </a:lnTo>
                <a:lnTo>
                  <a:pt x="0" y="0"/>
                </a:lnTo>
                <a:lnTo>
                  <a:pt x="0" y="176784"/>
                </a:lnTo>
                <a:close/>
              </a:path>
            </a:pathLst>
          </a:custGeom>
          <a:solidFill>
            <a:srgbClr val="99CC00"/>
          </a:solidFill>
        </p:spPr>
        <p:txBody>
          <a:bodyPr wrap="square" lIns="0" tIns="0" rIns="0" bIns="0" rtlCol="0"/>
          <a:lstStyle/>
          <a:p>
            <a:endParaRPr/>
          </a:p>
        </p:txBody>
      </p:sp>
      <p:sp>
        <p:nvSpPr>
          <p:cNvPr id="186" name="object 186"/>
          <p:cNvSpPr/>
          <p:nvPr/>
        </p:nvSpPr>
        <p:spPr>
          <a:xfrm>
            <a:off x="5830823" y="5678423"/>
            <a:ext cx="708660" cy="177165"/>
          </a:xfrm>
          <a:custGeom>
            <a:avLst/>
            <a:gdLst/>
            <a:ahLst/>
            <a:cxnLst/>
            <a:rect l="l" t="t" r="r" b="b"/>
            <a:pathLst>
              <a:path w="708659" h="177164">
                <a:moveTo>
                  <a:pt x="0" y="176784"/>
                </a:moveTo>
                <a:lnTo>
                  <a:pt x="708659" y="176784"/>
                </a:lnTo>
                <a:lnTo>
                  <a:pt x="708659" y="0"/>
                </a:lnTo>
                <a:lnTo>
                  <a:pt x="0" y="0"/>
                </a:lnTo>
                <a:lnTo>
                  <a:pt x="0" y="176784"/>
                </a:lnTo>
                <a:close/>
              </a:path>
            </a:pathLst>
          </a:custGeom>
          <a:ln w="9144">
            <a:solidFill>
              <a:srgbClr val="BEBEBE"/>
            </a:solidFill>
          </a:ln>
        </p:spPr>
        <p:txBody>
          <a:bodyPr wrap="square" lIns="0" tIns="0" rIns="0" bIns="0" rtlCol="0"/>
          <a:lstStyle/>
          <a:p>
            <a:endParaRPr/>
          </a:p>
        </p:txBody>
      </p:sp>
      <p:sp>
        <p:nvSpPr>
          <p:cNvPr id="187" name="object 187"/>
          <p:cNvSpPr/>
          <p:nvPr/>
        </p:nvSpPr>
        <p:spPr>
          <a:xfrm>
            <a:off x="5574791" y="5916167"/>
            <a:ext cx="965200" cy="177165"/>
          </a:xfrm>
          <a:custGeom>
            <a:avLst/>
            <a:gdLst/>
            <a:ahLst/>
            <a:cxnLst/>
            <a:rect l="l" t="t" r="r" b="b"/>
            <a:pathLst>
              <a:path w="965200" h="177164">
                <a:moveTo>
                  <a:pt x="0" y="176783"/>
                </a:moveTo>
                <a:lnTo>
                  <a:pt x="964691" y="176783"/>
                </a:lnTo>
                <a:lnTo>
                  <a:pt x="964691" y="0"/>
                </a:lnTo>
                <a:lnTo>
                  <a:pt x="0" y="0"/>
                </a:lnTo>
                <a:lnTo>
                  <a:pt x="0" y="176783"/>
                </a:lnTo>
                <a:close/>
              </a:path>
            </a:pathLst>
          </a:custGeom>
          <a:solidFill>
            <a:srgbClr val="3366FF"/>
          </a:solidFill>
        </p:spPr>
        <p:txBody>
          <a:bodyPr wrap="square" lIns="0" tIns="0" rIns="0" bIns="0" rtlCol="0"/>
          <a:lstStyle/>
          <a:p>
            <a:endParaRPr/>
          </a:p>
        </p:txBody>
      </p:sp>
      <p:sp>
        <p:nvSpPr>
          <p:cNvPr id="188" name="object 188"/>
          <p:cNvSpPr/>
          <p:nvPr/>
        </p:nvSpPr>
        <p:spPr>
          <a:xfrm>
            <a:off x="5574791" y="5916167"/>
            <a:ext cx="965200" cy="177165"/>
          </a:xfrm>
          <a:custGeom>
            <a:avLst/>
            <a:gdLst/>
            <a:ahLst/>
            <a:cxnLst/>
            <a:rect l="l" t="t" r="r" b="b"/>
            <a:pathLst>
              <a:path w="965200" h="177164">
                <a:moveTo>
                  <a:pt x="0" y="176783"/>
                </a:moveTo>
                <a:lnTo>
                  <a:pt x="964691" y="176783"/>
                </a:lnTo>
                <a:lnTo>
                  <a:pt x="964691" y="0"/>
                </a:lnTo>
                <a:lnTo>
                  <a:pt x="0" y="0"/>
                </a:lnTo>
                <a:lnTo>
                  <a:pt x="0" y="176783"/>
                </a:lnTo>
                <a:close/>
              </a:path>
            </a:pathLst>
          </a:custGeom>
          <a:ln w="9144">
            <a:solidFill>
              <a:srgbClr val="BEBEBE"/>
            </a:solidFill>
          </a:ln>
        </p:spPr>
        <p:txBody>
          <a:bodyPr wrap="square" lIns="0" tIns="0" rIns="0" bIns="0" rtlCol="0"/>
          <a:lstStyle/>
          <a:p>
            <a:endParaRPr/>
          </a:p>
        </p:txBody>
      </p:sp>
      <p:sp>
        <p:nvSpPr>
          <p:cNvPr id="189" name="object 189"/>
          <p:cNvSpPr/>
          <p:nvPr/>
        </p:nvSpPr>
        <p:spPr>
          <a:xfrm>
            <a:off x="6539483" y="3296411"/>
            <a:ext cx="902335" cy="177165"/>
          </a:xfrm>
          <a:custGeom>
            <a:avLst/>
            <a:gdLst/>
            <a:ahLst/>
            <a:cxnLst/>
            <a:rect l="l" t="t" r="r" b="b"/>
            <a:pathLst>
              <a:path w="902334" h="177164">
                <a:moveTo>
                  <a:pt x="0" y="176784"/>
                </a:moveTo>
                <a:lnTo>
                  <a:pt x="902207" y="176784"/>
                </a:lnTo>
                <a:lnTo>
                  <a:pt x="902207" y="0"/>
                </a:lnTo>
                <a:lnTo>
                  <a:pt x="0" y="0"/>
                </a:lnTo>
                <a:lnTo>
                  <a:pt x="0" y="176784"/>
                </a:lnTo>
                <a:close/>
              </a:path>
            </a:pathLst>
          </a:custGeom>
          <a:solidFill>
            <a:srgbClr val="FACC00"/>
          </a:solidFill>
        </p:spPr>
        <p:txBody>
          <a:bodyPr wrap="square" lIns="0" tIns="0" rIns="0" bIns="0" rtlCol="0"/>
          <a:lstStyle/>
          <a:p>
            <a:endParaRPr/>
          </a:p>
        </p:txBody>
      </p:sp>
      <p:sp>
        <p:nvSpPr>
          <p:cNvPr id="190" name="object 190"/>
          <p:cNvSpPr/>
          <p:nvPr/>
        </p:nvSpPr>
        <p:spPr>
          <a:xfrm>
            <a:off x="6539483" y="3296411"/>
            <a:ext cx="902335" cy="177165"/>
          </a:xfrm>
          <a:custGeom>
            <a:avLst/>
            <a:gdLst/>
            <a:ahLst/>
            <a:cxnLst/>
            <a:rect l="l" t="t" r="r" b="b"/>
            <a:pathLst>
              <a:path w="902334" h="177164">
                <a:moveTo>
                  <a:pt x="0" y="176784"/>
                </a:moveTo>
                <a:lnTo>
                  <a:pt x="902207" y="176784"/>
                </a:lnTo>
                <a:lnTo>
                  <a:pt x="902207" y="0"/>
                </a:lnTo>
                <a:lnTo>
                  <a:pt x="0" y="0"/>
                </a:lnTo>
                <a:lnTo>
                  <a:pt x="0" y="176784"/>
                </a:lnTo>
                <a:close/>
              </a:path>
            </a:pathLst>
          </a:custGeom>
          <a:ln w="9144">
            <a:solidFill>
              <a:srgbClr val="BEBEBE"/>
            </a:solidFill>
          </a:ln>
        </p:spPr>
        <p:txBody>
          <a:bodyPr wrap="square" lIns="0" tIns="0" rIns="0" bIns="0" rtlCol="0"/>
          <a:lstStyle/>
          <a:p>
            <a:endParaRPr/>
          </a:p>
        </p:txBody>
      </p:sp>
      <p:sp>
        <p:nvSpPr>
          <p:cNvPr id="191" name="object 191"/>
          <p:cNvSpPr/>
          <p:nvPr/>
        </p:nvSpPr>
        <p:spPr>
          <a:xfrm>
            <a:off x="5390388" y="2549651"/>
            <a:ext cx="3447415" cy="0"/>
          </a:xfrm>
          <a:custGeom>
            <a:avLst/>
            <a:gdLst/>
            <a:ahLst/>
            <a:cxnLst/>
            <a:rect l="l" t="t" r="r" b="b"/>
            <a:pathLst>
              <a:path w="3447415">
                <a:moveTo>
                  <a:pt x="0" y="0"/>
                </a:moveTo>
                <a:lnTo>
                  <a:pt x="3447288" y="0"/>
                </a:lnTo>
              </a:path>
            </a:pathLst>
          </a:custGeom>
          <a:ln w="9144">
            <a:solidFill>
              <a:srgbClr val="666666"/>
            </a:solidFill>
          </a:ln>
        </p:spPr>
        <p:txBody>
          <a:bodyPr wrap="square" lIns="0" tIns="0" rIns="0" bIns="0" rtlCol="0"/>
          <a:lstStyle/>
          <a:p>
            <a:endParaRPr/>
          </a:p>
        </p:txBody>
      </p:sp>
      <p:sp>
        <p:nvSpPr>
          <p:cNvPr id="192" name="object 192"/>
          <p:cNvSpPr/>
          <p:nvPr/>
        </p:nvSpPr>
        <p:spPr>
          <a:xfrm>
            <a:off x="5390388"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3" name="object 193"/>
          <p:cNvSpPr/>
          <p:nvPr/>
        </p:nvSpPr>
        <p:spPr>
          <a:xfrm>
            <a:off x="5964935"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4" name="object 194"/>
          <p:cNvSpPr/>
          <p:nvPr/>
        </p:nvSpPr>
        <p:spPr>
          <a:xfrm>
            <a:off x="6539483"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5" name="object 195"/>
          <p:cNvSpPr/>
          <p:nvPr/>
        </p:nvSpPr>
        <p:spPr>
          <a:xfrm>
            <a:off x="7114031"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6" name="object 196"/>
          <p:cNvSpPr/>
          <p:nvPr/>
        </p:nvSpPr>
        <p:spPr>
          <a:xfrm>
            <a:off x="7688580"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7" name="object 197"/>
          <p:cNvSpPr/>
          <p:nvPr/>
        </p:nvSpPr>
        <p:spPr>
          <a:xfrm>
            <a:off x="8263128"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8" name="object 198"/>
          <p:cNvSpPr/>
          <p:nvPr/>
        </p:nvSpPr>
        <p:spPr>
          <a:xfrm>
            <a:off x="8837676" y="2549651"/>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9" name="object 199"/>
          <p:cNvSpPr/>
          <p:nvPr/>
        </p:nvSpPr>
        <p:spPr>
          <a:xfrm>
            <a:off x="6539483" y="2549651"/>
            <a:ext cx="0" cy="3575685"/>
          </a:xfrm>
          <a:custGeom>
            <a:avLst/>
            <a:gdLst/>
            <a:ahLst/>
            <a:cxnLst/>
            <a:rect l="l" t="t" r="r" b="b"/>
            <a:pathLst>
              <a:path h="3575685">
                <a:moveTo>
                  <a:pt x="0" y="0"/>
                </a:moveTo>
                <a:lnTo>
                  <a:pt x="0" y="3575304"/>
                </a:lnTo>
              </a:path>
            </a:pathLst>
          </a:custGeom>
          <a:ln w="9144">
            <a:solidFill>
              <a:srgbClr val="000000"/>
            </a:solidFill>
          </a:ln>
        </p:spPr>
        <p:txBody>
          <a:bodyPr wrap="square" lIns="0" tIns="0" rIns="0" bIns="0" rtlCol="0"/>
          <a:lstStyle/>
          <a:p>
            <a:endParaRPr/>
          </a:p>
        </p:txBody>
      </p:sp>
      <p:sp>
        <p:nvSpPr>
          <p:cNvPr id="200" name="object 200"/>
          <p:cNvSpPr txBox="1"/>
          <p:nvPr/>
        </p:nvSpPr>
        <p:spPr>
          <a:xfrm>
            <a:off x="513689" y="2197480"/>
            <a:ext cx="5638165" cy="235585"/>
          </a:xfrm>
          <a:prstGeom prst="rect">
            <a:avLst/>
          </a:prstGeom>
        </p:spPr>
        <p:txBody>
          <a:bodyPr vert="horz" wrap="square" lIns="0" tIns="0" rIns="0" bIns="0" rtlCol="0">
            <a:spAutoFit/>
          </a:bodyPr>
          <a:lstStyle/>
          <a:p>
            <a:pPr marL="12700">
              <a:lnSpc>
                <a:spcPct val="100000"/>
              </a:lnSpc>
              <a:tabLst>
                <a:tab pos="4704080" algn="l"/>
                <a:tab pos="5278120" algn="l"/>
              </a:tabLst>
            </a:pPr>
            <a:r>
              <a:rPr sz="1400" b="0" dirty="0">
                <a:latin typeface="Univers for BP Light"/>
                <a:cs typeface="Univers for BP Light"/>
              </a:rPr>
              <a:t>5	</a:t>
            </a:r>
            <a:r>
              <a:rPr sz="1400" b="0" spc="-10" dirty="0">
                <a:latin typeface="Univers for BP Light"/>
                <a:cs typeface="Univers for BP Light"/>
              </a:rPr>
              <a:t>-</a:t>
            </a:r>
            <a:r>
              <a:rPr sz="1400" b="0" dirty="0">
                <a:latin typeface="Univers for BP Light"/>
                <a:cs typeface="Univers for BP Light"/>
              </a:rPr>
              <a:t>400	</a:t>
            </a:r>
            <a:r>
              <a:rPr sz="1400" b="0" spc="-10" dirty="0">
                <a:latin typeface="Univers for BP Light"/>
                <a:cs typeface="Univers for BP Light"/>
              </a:rPr>
              <a:t>-</a:t>
            </a:r>
            <a:r>
              <a:rPr sz="1400" b="0" dirty="0">
                <a:latin typeface="Univers for BP Light"/>
                <a:cs typeface="Univers for BP Light"/>
              </a:rPr>
              <a:t>200</a:t>
            </a:r>
            <a:endParaRPr sz="1400">
              <a:latin typeface="Univers for BP Light"/>
              <a:cs typeface="Univers for BP Light"/>
            </a:endParaRPr>
          </a:p>
        </p:txBody>
      </p:sp>
      <p:sp>
        <p:nvSpPr>
          <p:cNvPr id="201" name="object 201"/>
          <p:cNvSpPr txBox="1"/>
          <p:nvPr/>
        </p:nvSpPr>
        <p:spPr>
          <a:xfrm>
            <a:off x="6478270" y="2195321"/>
            <a:ext cx="2522855" cy="235585"/>
          </a:xfrm>
          <a:prstGeom prst="rect">
            <a:avLst/>
          </a:prstGeom>
        </p:spPr>
        <p:txBody>
          <a:bodyPr vert="horz" wrap="square" lIns="0" tIns="0" rIns="0" bIns="0" rtlCol="0">
            <a:spAutoFit/>
          </a:bodyPr>
          <a:lstStyle/>
          <a:p>
            <a:pPr marL="12700">
              <a:lnSpc>
                <a:spcPct val="100000"/>
              </a:lnSpc>
              <a:tabLst>
                <a:tab pos="488315" algn="l"/>
                <a:tab pos="1062990" algn="l"/>
                <a:tab pos="1637664" algn="l"/>
                <a:tab pos="2212340" algn="l"/>
              </a:tabLst>
            </a:pPr>
            <a:r>
              <a:rPr sz="1400" b="0" dirty="0">
                <a:latin typeface="Univers for BP Light"/>
                <a:cs typeface="Univers for BP Light"/>
              </a:rPr>
              <a:t>0	</a:t>
            </a:r>
            <a:r>
              <a:rPr sz="1400" b="0" spc="-5" dirty="0">
                <a:latin typeface="Univers for BP Light"/>
                <a:cs typeface="Univers for BP Light"/>
              </a:rPr>
              <a:t>20</a:t>
            </a:r>
            <a:r>
              <a:rPr sz="1400" b="0" dirty="0">
                <a:latin typeface="Univers for BP Light"/>
                <a:cs typeface="Univers for BP Light"/>
              </a:rPr>
              <a:t>0	</a:t>
            </a:r>
            <a:r>
              <a:rPr sz="1400" b="0" spc="-5" dirty="0">
                <a:latin typeface="Univers for BP Light"/>
                <a:cs typeface="Univers for BP Light"/>
              </a:rPr>
              <a:t>40</a:t>
            </a:r>
            <a:r>
              <a:rPr sz="1400" b="0" dirty="0">
                <a:latin typeface="Univers for BP Light"/>
                <a:cs typeface="Univers for BP Light"/>
              </a:rPr>
              <a:t>0	</a:t>
            </a:r>
            <a:r>
              <a:rPr sz="1400" b="0" spc="-5" dirty="0">
                <a:latin typeface="Univers for BP Light"/>
                <a:cs typeface="Univers for BP Light"/>
              </a:rPr>
              <a:t>60</a:t>
            </a:r>
            <a:r>
              <a:rPr sz="1400" b="0" dirty="0">
                <a:latin typeface="Univers for BP Light"/>
                <a:cs typeface="Univers for BP Light"/>
              </a:rPr>
              <a:t>0	</a:t>
            </a:r>
            <a:r>
              <a:rPr sz="1400" b="0" spc="-5" dirty="0">
                <a:latin typeface="Univers for BP Light"/>
                <a:cs typeface="Univers for BP Light"/>
              </a:rPr>
              <a:t>800</a:t>
            </a:r>
            <a:endParaRPr sz="1400">
              <a:latin typeface="Univers for BP Light"/>
              <a:cs typeface="Univers for BP Light"/>
            </a:endParaRPr>
          </a:p>
        </p:txBody>
      </p:sp>
      <p:sp>
        <p:nvSpPr>
          <p:cNvPr id="202" name="object 202"/>
          <p:cNvSpPr txBox="1"/>
          <p:nvPr/>
        </p:nvSpPr>
        <p:spPr>
          <a:xfrm>
            <a:off x="5581903" y="2507955"/>
            <a:ext cx="830580" cy="2404110"/>
          </a:xfrm>
          <a:prstGeom prst="rect">
            <a:avLst/>
          </a:prstGeom>
        </p:spPr>
        <p:txBody>
          <a:bodyPr vert="horz" wrap="square" lIns="0" tIns="0" rIns="0" bIns="0" rtlCol="0">
            <a:spAutoFit/>
          </a:bodyPr>
          <a:lstStyle/>
          <a:p>
            <a:pPr marL="97155" marR="5080" indent="338455" algn="r">
              <a:lnSpc>
                <a:spcPct val="130300"/>
              </a:lnSpc>
            </a:pPr>
            <a:r>
              <a:rPr sz="1200" b="0" dirty="0">
                <a:latin typeface="Univers for BP Light"/>
                <a:cs typeface="Univers for BP Light"/>
              </a:rPr>
              <a:t>C</a:t>
            </a:r>
            <a:r>
              <a:rPr sz="1200" b="0" spc="-10" dirty="0">
                <a:latin typeface="Univers for BP Light"/>
                <a:cs typeface="Univers for BP Light"/>
              </a:rPr>
              <a:t>h</a:t>
            </a:r>
            <a:r>
              <a:rPr sz="1200" b="0" spc="5" dirty="0">
                <a:latin typeface="Univers for BP Light"/>
                <a:cs typeface="Univers for BP Light"/>
              </a:rPr>
              <a:t>i</a:t>
            </a:r>
            <a:r>
              <a:rPr sz="1200" b="0" spc="-10" dirty="0">
                <a:latin typeface="Univers for BP Light"/>
                <a:cs typeface="Univers for BP Light"/>
              </a:rPr>
              <a:t>n</a:t>
            </a:r>
            <a:r>
              <a:rPr sz="1200" b="0" dirty="0">
                <a:latin typeface="Univers for BP Light"/>
                <a:cs typeface="Univers for BP Light"/>
              </a:rPr>
              <a:t>a  I</a:t>
            </a:r>
            <a:r>
              <a:rPr sz="1200" b="0" spc="-5" dirty="0">
                <a:latin typeface="Univers for BP Light"/>
                <a:cs typeface="Univers for BP Light"/>
              </a:rPr>
              <a:t>n</a:t>
            </a:r>
            <a:r>
              <a:rPr sz="1200" b="0" dirty="0">
                <a:latin typeface="Univers for BP Light"/>
                <a:cs typeface="Univers for BP Light"/>
              </a:rPr>
              <a:t>dia  C</a:t>
            </a:r>
            <a:r>
              <a:rPr sz="1200" b="0" spc="-10" dirty="0">
                <a:latin typeface="Univers for BP Light"/>
                <a:cs typeface="Univers for BP Light"/>
              </a:rPr>
              <a:t>h</a:t>
            </a:r>
            <a:r>
              <a:rPr sz="1200" b="0" spc="5" dirty="0">
                <a:latin typeface="Univers for BP Light"/>
                <a:cs typeface="Univers for BP Light"/>
              </a:rPr>
              <a:t>i</a:t>
            </a:r>
            <a:r>
              <a:rPr sz="1200" b="0" spc="-10" dirty="0">
                <a:latin typeface="Univers for BP Light"/>
                <a:cs typeface="Univers for BP Light"/>
              </a:rPr>
              <a:t>n</a:t>
            </a:r>
            <a:r>
              <a:rPr sz="1200" b="0" dirty="0">
                <a:latin typeface="Univers for BP Light"/>
                <a:cs typeface="Univers for BP Light"/>
              </a:rPr>
              <a:t>a  </a:t>
            </a:r>
            <a:r>
              <a:rPr sz="1200" b="0" spc="-5" dirty="0">
                <a:latin typeface="Univers for BP Light"/>
                <a:cs typeface="Univers for BP Light"/>
              </a:rPr>
              <a:t>Other</a:t>
            </a:r>
            <a:r>
              <a:rPr sz="1200" b="0" spc="-90" dirty="0">
                <a:latin typeface="Univers for BP Light"/>
                <a:cs typeface="Univers for BP Light"/>
              </a:rPr>
              <a:t> </a:t>
            </a:r>
            <a:r>
              <a:rPr sz="1200" b="0" dirty="0">
                <a:latin typeface="Univers for BP Light"/>
                <a:cs typeface="Univers for BP Light"/>
              </a:rPr>
              <a:t>Asia</a:t>
            </a:r>
            <a:endParaRPr sz="1200">
              <a:latin typeface="Univers for BP Light"/>
              <a:cs typeface="Univers for BP Light"/>
            </a:endParaRPr>
          </a:p>
          <a:p>
            <a:pPr marR="5715" algn="r">
              <a:lnSpc>
                <a:spcPct val="100000"/>
              </a:lnSpc>
              <a:spcBef>
                <a:spcPts val="434"/>
              </a:spcBef>
            </a:pPr>
            <a:r>
              <a:rPr sz="1200" b="0" spc="-5" dirty="0">
                <a:latin typeface="Univers for BP Light"/>
                <a:cs typeface="Univers for BP Light"/>
              </a:rPr>
              <a:t>Middle</a:t>
            </a:r>
            <a:r>
              <a:rPr sz="1200" b="0" spc="-90" dirty="0">
                <a:latin typeface="Univers for BP Light"/>
                <a:cs typeface="Univers for BP Light"/>
              </a:rPr>
              <a:t> </a:t>
            </a:r>
            <a:r>
              <a:rPr sz="1200" b="0" dirty="0">
                <a:latin typeface="Univers for BP Light"/>
                <a:cs typeface="Univers for BP Light"/>
              </a:rPr>
              <a:t>East</a:t>
            </a:r>
            <a:endParaRPr sz="1200">
              <a:latin typeface="Univers for BP Light"/>
              <a:cs typeface="Univers for BP Light"/>
            </a:endParaRPr>
          </a:p>
          <a:p>
            <a:pPr marL="494665" marR="5080" indent="-59055" algn="r">
              <a:lnSpc>
                <a:spcPct val="130200"/>
              </a:lnSpc>
            </a:pPr>
            <a:r>
              <a:rPr sz="1200" b="0" dirty="0">
                <a:latin typeface="Univers for BP Light"/>
                <a:cs typeface="Univers for BP Light"/>
              </a:rPr>
              <a:t>C</a:t>
            </a:r>
            <a:r>
              <a:rPr sz="1200" b="0" spc="-10" dirty="0">
                <a:latin typeface="Univers for BP Light"/>
                <a:cs typeface="Univers for BP Light"/>
              </a:rPr>
              <a:t>h</a:t>
            </a:r>
            <a:r>
              <a:rPr sz="1200" b="0" spc="5" dirty="0">
                <a:latin typeface="Univers for BP Light"/>
                <a:cs typeface="Univers for BP Light"/>
              </a:rPr>
              <a:t>i</a:t>
            </a:r>
            <a:r>
              <a:rPr sz="1200" b="0" spc="-10" dirty="0">
                <a:latin typeface="Univers for BP Light"/>
                <a:cs typeface="Univers for BP Light"/>
              </a:rPr>
              <a:t>n</a:t>
            </a:r>
            <a:r>
              <a:rPr sz="1200" b="0" dirty="0">
                <a:latin typeface="Univers for BP Light"/>
                <a:cs typeface="Univers for BP Light"/>
              </a:rPr>
              <a:t>a  I</a:t>
            </a:r>
            <a:r>
              <a:rPr sz="1200" b="0" spc="-5" dirty="0">
                <a:latin typeface="Univers for BP Light"/>
                <a:cs typeface="Univers for BP Light"/>
              </a:rPr>
              <a:t>n</a:t>
            </a:r>
            <a:r>
              <a:rPr sz="1200" b="0" dirty="0">
                <a:latin typeface="Univers for BP Light"/>
                <a:cs typeface="Univers for BP Light"/>
              </a:rPr>
              <a:t>dia  </a:t>
            </a:r>
            <a:r>
              <a:rPr sz="1200" b="0" spc="-5" dirty="0">
                <a:latin typeface="Univers for BP Light"/>
                <a:cs typeface="Univers for BP Light"/>
              </a:rPr>
              <a:t>US</a:t>
            </a:r>
            <a:endParaRPr sz="1200">
              <a:latin typeface="Univers for BP Light"/>
              <a:cs typeface="Univers for BP Light"/>
            </a:endParaRPr>
          </a:p>
          <a:p>
            <a:pPr marL="614045" marR="5080" indent="-119380" algn="r">
              <a:lnSpc>
                <a:spcPct val="130300"/>
              </a:lnSpc>
            </a:pPr>
            <a:r>
              <a:rPr sz="1200" b="0" dirty="0">
                <a:latin typeface="Univers for BP Light"/>
                <a:cs typeface="Univers for BP Light"/>
              </a:rPr>
              <a:t>I</a:t>
            </a:r>
            <a:r>
              <a:rPr sz="1200" b="0" spc="-5" dirty="0">
                <a:latin typeface="Univers for BP Light"/>
                <a:cs typeface="Univers for BP Light"/>
              </a:rPr>
              <a:t>n</a:t>
            </a:r>
            <a:r>
              <a:rPr sz="1200" b="0" dirty="0">
                <a:latin typeface="Univers for BP Light"/>
                <a:cs typeface="Univers for BP Light"/>
              </a:rPr>
              <a:t>dia  </a:t>
            </a:r>
            <a:r>
              <a:rPr sz="1200" b="0" spc="-5" dirty="0">
                <a:latin typeface="Univers for BP Light"/>
                <a:cs typeface="Univers for BP Light"/>
              </a:rPr>
              <a:t>EU</a:t>
            </a:r>
            <a:endParaRPr sz="1200">
              <a:latin typeface="Univers for BP Light"/>
              <a:cs typeface="Univers for BP Light"/>
            </a:endParaRPr>
          </a:p>
        </p:txBody>
      </p:sp>
      <p:sp>
        <p:nvSpPr>
          <p:cNvPr id="203" name="object 203"/>
          <p:cNvSpPr txBox="1"/>
          <p:nvPr/>
        </p:nvSpPr>
        <p:spPr>
          <a:xfrm>
            <a:off x="6248146" y="1108583"/>
            <a:ext cx="2201545" cy="572770"/>
          </a:xfrm>
          <a:prstGeom prst="rect">
            <a:avLst/>
          </a:prstGeom>
        </p:spPr>
        <p:txBody>
          <a:bodyPr vert="horz" wrap="square" lIns="0" tIns="0" rIns="0" bIns="0" rtlCol="0">
            <a:spAutoFit/>
          </a:bodyPr>
          <a:lstStyle/>
          <a:p>
            <a:pPr marL="116205" marR="5080" indent="-104139">
              <a:lnSpc>
                <a:spcPct val="100000"/>
              </a:lnSpc>
            </a:pPr>
            <a:r>
              <a:rPr sz="1800" dirty="0">
                <a:latin typeface="Univers for BP"/>
                <a:cs typeface="Univers for BP"/>
              </a:rPr>
              <a:t>Changes</a:t>
            </a:r>
            <a:r>
              <a:rPr sz="1800" spc="-100" dirty="0">
                <a:latin typeface="Univers for BP"/>
                <a:cs typeface="Univers for BP"/>
              </a:rPr>
              <a:t> </a:t>
            </a:r>
            <a:r>
              <a:rPr sz="1800" spc="-5" dirty="0">
                <a:latin typeface="Univers for BP"/>
                <a:cs typeface="Univers for BP"/>
              </a:rPr>
              <a:t>2016-2040</a:t>
            </a:r>
            <a:r>
              <a:rPr sz="1800" spc="-7" baseline="25462" dirty="0">
                <a:latin typeface="Univers for BP"/>
                <a:cs typeface="Univers for BP"/>
              </a:rPr>
              <a:t>†  </a:t>
            </a:r>
            <a:r>
              <a:rPr sz="1800" dirty="0">
                <a:latin typeface="Univers for BP"/>
                <a:cs typeface="Univers for BP"/>
              </a:rPr>
              <a:t>by fuel and</a:t>
            </a:r>
            <a:r>
              <a:rPr sz="1800" spc="-80" dirty="0">
                <a:latin typeface="Univers for BP"/>
                <a:cs typeface="Univers for BP"/>
              </a:rPr>
              <a:t> </a:t>
            </a:r>
            <a:r>
              <a:rPr sz="1800" spc="-5" dirty="0">
                <a:latin typeface="Univers for BP"/>
                <a:cs typeface="Univers for BP"/>
              </a:rPr>
              <a:t>region</a:t>
            </a:r>
            <a:endParaRPr sz="1800">
              <a:latin typeface="Univers for BP"/>
              <a:cs typeface="Univers for BP"/>
            </a:endParaRPr>
          </a:p>
        </p:txBody>
      </p:sp>
      <p:sp>
        <p:nvSpPr>
          <p:cNvPr id="204" name="object 204"/>
          <p:cNvSpPr txBox="1"/>
          <p:nvPr/>
        </p:nvSpPr>
        <p:spPr>
          <a:xfrm>
            <a:off x="492658" y="1100073"/>
            <a:ext cx="5128260" cy="886460"/>
          </a:xfrm>
          <a:prstGeom prst="rect">
            <a:avLst/>
          </a:prstGeom>
        </p:spPr>
        <p:txBody>
          <a:bodyPr vert="horz" wrap="square" lIns="0" tIns="0" rIns="0" bIns="0" rtlCol="0">
            <a:spAutoFit/>
          </a:bodyPr>
          <a:lstStyle/>
          <a:p>
            <a:pPr marL="1226820" marR="1601470" indent="-325120">
              <a:lnSpc>
                <a:spcPct val="100000"/>
              </a:lnSpc>
            </a:pPr>
            <a:r>
              <a:rPr sz="1800" spc="-5" dirty="0">
                <a:latin typeface="Univers for BP"/>
                <a:cs typeface="Univers for BP"/>
              </a:rPr>
              <a:t>Primary energy</a:t>
            </a:r>
            <a:r>
              <a:rPr sz="1800" spc="-50" dirty="0">
                <a:latin typeface="Univers for BP"/>
                <a:cs typeface="Univers for BP"/>
              </a:rPr>
              <a:t> </a:t>
            </a:r>
            <a:r>
              <a:rPr sz="1800" dirty="0">
                <a:latin typeface="Univers for BP"/>
                <a:cs typeface="Univers for BP"/>
              </a:rPr>
              <a:t>demand  by fuel and</a:t>
            </a:r>
            <a:r>
              <a:rPr sz="1800" spc="-80" dirty="0">
                <a:latin typeface="Univers for BP"/>
                <a:cs typeface="Univers for BP"/>
              </a:rPr>
              <a:t> </a:t>
            </a:r>
            <a:r>
              <a:rPr sz="1800" spc="-5" dirty="0">
                <a:latin typeface="Univers for BP"/>
                <a:cs typeface="Univers for BP"/>
              </a:rPr>
              <a:t>region</a:t>
            </a:r>
            <a:endParaRPr sz="1800">
              <a:latin typeface="Univers for BP"/>
              <a:cs typeface="Univers for BP"/>
            </a:endParaRPr>
          </a:p>
          <a:p>
            <a:pPr marL="12700">
              <a:lnSpc>
                <a:spcPct val="100000"/>
              </a:lnSpc>
              <a:spcBef>
                <a:spcPts val="980"/>
              </a:spcBef>
              <a:tabLst>
                <a:tab pos="4689475" algn="l"/>
              </a:tabLst>
            </a:pPr>
            <a:r>
              <a:rPr sz="1400" b="0" spc="-5" dirty="0">
                <a:latin typeface="Univers for BP Light"/>
                <a:cs typeface="Univers for BP Light"/>
              </a:rPr>
              <a:t>Billio</a:t>
            </a:r>
            <a:r>
              <a:rPr sz="1400" b="0" dirty="0">
                <a:latin typeface="Univers for BP Light"/>
                <a:cs typeface="Univers for BP Light"/>
              </a:rPr>
              <a:t>n </a:t>
            </a:r>
            <a:r>
              <a:rPr sz="1400" b="0" spc="-5" dirty="0">
                <a:latin typeface="Univers for BP Light"/>
                <a:cs typeface="Univers for BP Light"/>
              </a:rPr>
              <a:t>to</a:t>
            </a:r>
            <a:r>
              <a:rPr sz="1400" b="0" dirty="0">
                <a:latin typeface="Univers for BP Light"/>
                <a:cs typeface="Univers for BP Light"/>
              </a:rPr>
              <a:t>e	</a:t>
            </a:r>
            <a:r>
              <a:rPr sz="1400" b="0" spc="-10" dirty="0">
                <a:latin typeface="Univers for BP Light"/>
                <a:cs typeface="Univers for BP Light"/>
              </a:rPr>
              <a:t>M</a:t>
            </a:r>
            <a:r>
              <a:rPr sz="1400" b="0" dirty="0">
                <a:latin typeface="Univers for BP Light"/>
                <a:cs typeface="Univers for BP Light"/>
              </a:rPr>
              <a:t>toe</a:t>
            </a:r>
            <a:endParaRPr sz="1400">
              <a:latin typeface="Univers for BP Light"/>
              <a:cs typeface="Univers for BP Light"/>
            </a:endParaRPr>
          </a:p>
        </p:txBody>
      </p:sp>
      <p:sp>
        <p:nvSpPr>
          <p:cNvPr id="205" name="object 205"/>
          <p:cNvSpPr txBox="1"/>
          <p:nvPr/>
        </p:nvSpPr>
        <p:spPr>
          <a:xfrm>
            <a:off x="8643873" y="2573401"/>
            <a:ext cx="864869" cy="203200"/>
          </a:xfrm>
          <a:prstGeom prst="rect">
            <a:avLst/>
          </a:prstGeom>
        </p:spPr>
        <p:txBody>
          <a:bodyPr vert="horz" wrap="square" lIns="0" tIns="0" rIns="0" bIns="0" rtlCol="0">
            <a:spAutoFit/>
          </a:bodyPr>
          <a:lstStyle/>
          <a:p>
            <a:pPr marL="12700">
              <a:lnSpc>
                <a:spcPct val="100000"/>
              </a:lnSpc>
            </a:pPr>
            <a:r>
              <a:rPr sz="1200" b="0" spc="-5" dirty="0">
                <a:latin typeface="Univers for BP Light"/>
                <a:cs typeface="Univers for BP Light"/>
              </a:rPr>
              <a:t>Renewables</a:t>
            </a:r>
            <a:endParaRPr sz="1200">
              <a:latin typeface="Univers for BP Light"/>
              <a:cs typeface="Univers for BP Light"/>
            </a:endParaRPr>
          </a:p>
        </p:txBody>
      </p:sp>
      <p:sp>
        <p:nvSpPr>
          <p:cNvPr id="206" name="object 206"/>
          <p:cNvSpPr txBox="1"/>
          <p:nvPr/>
        </p:nvSpPr>
        <p:spPr>
          <a:xfrm>
            <a:off x="8643873" y="3029965"/>
            <a:ext cx="288290"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Gas</a:t>
            </a:r>
            <a:endParaRPr sz="1200">
              <a:latin typeface="Univers for BP Light"/>
              <a:cs typeface="Univers for BP Light"/>
            </a:endParaRPr>
          </a:p>
        </p:txBody>
      </p:sp>
      <p:sp>
        <p:nvSpPr>
          <p:cNvPr id="207" name="object 207"/>
          <p:cNvSpPr txBox="1"/>
          <p:nvPr/>
        </p:nvSpPr>
        <p:spPr>
          <a:xfrm>
            <a:off x="8643873" y="3511930"/>
            <a:ext cx="288290"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Gas</a:t>
            </a:r>
            <a:endParaRPr sz="1200">
              <a:latin typeface="Univers for BP Light"/>
              <a:cs typeface="Univers for BP Light"/>
            </a:endParaRPr>
          </a:p>
        </p:txBody>
      </p:sp>
      <p:sp>
        <p:nvSpPr>
          <p:cNvPr id="208" name="object 208"/>
          <p:cNvSpPr txBox="1"/>
          <p:nvPr/>
        </p:nvSpPr>
        <p:spPr>
          <a:xfrm>
            <a:off x="8643873" y="3762502"/>
            <a:ext cx="542925"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Nuclear</a:t>
            </a:r>
            <a:endParaRPr sz="1200">
              <a:latin typeface="Univers for BP Light"/>
              <a:cs typeface="Univers for BP Light"/>
            </a:endParaRPr>
          </a:p>
        </p:txBody>
      </p:sp>
      <p:sp>
        <p:nvSpPr>
          <p:cNvPr id="209" name="object 209"/>
          <p:cNvSpPr txBox="1"/>
          <p:nvPr/>
        </p:nvSpPr>
        <p:spPr>
          <a:xfrm>
            <a:off x="8643873" y="3993769"/>
            <a:ext cx="212090"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Oil</a:t>
            </a:r>
            <a:endParaRPr sz="1200">
              <a:latin typeface="Univers for BP Light"/>
              <a:cs typeface="Univers for BP Light"/>
            </a:endParaRPr>
          </a:p>
        </p:txBody>
      </p:sp>
      <p:sp>
        <p:nvSpPr>
          <p:cNvPr id="210" name="object 210"/>
          <p:cNvSpPr txBox="1"/>
          <p:nvPr/>
        </p:nvSpPr>
        <p:spPr>
          <a:xfrm>
            <a:off x="8643873" y="4475733"/>
            <a:ext cx="864869" cy="203200"/>
          </a:xfrm>
          <a:prstGeom prst="rect">
            <a:avLst/>
          </a:prstGeom>
        </p:spPr>
        <p:txBody>
          <a:bodyPr vert="horz" wrap="square" lIns="0" tIns="0" rIns="0" bIns="0" rtlCol="0">
            <a:spAutoFit/>
          </a:bodyPr>
          <a:lstStyle/>
          <a:p>
            <a:pPr marL="12700">
              <a:lnSpc>
                <a:spcPct val="100000"/>
              </a:lnSpc>
            </a:pPr>
            <a:r>
              <a:rPr sz="1200" b="0" spc="-5" dirty="0">
                <a:latin typeface="Univers for BP Light"/>
                <a:cs typeface="Univers for BP Light"/>
              </a:rPr>
              <a:t>Renewables</a:t>
            </a:r>
            <a:endParaRPr sz="1200">
              <a:latin typeface="Univers for BP Light"/>
              <a:cs typeface="Univers for BP Light"/>
            </a:endParaRPr>
          </a:p>
        </p:txBody>
      </p:sp>
      <p:sp>
        <p:nvSpPr>
          <p:cNvPr id="211" name="object 211"/>
          <p:cNvSpPr txBox="1"/>
          <p:nvPr/>
        </p:nvSpPr>
        <p:spPr>
          <a:xfrm>
            <a:off x="8643873" y="4234942"/>
            <a:ext cx="864869" cy="203200"/>
          </a:xfrm>
          <a:prstGeom prst="rect">
            <a:avLst/>
          </a:prstGeom>
        </p:spPr>
        <p:txBody>
          <a:bodyPr vert="horz" wrap="square" lIns="0" tIns="0" rIns="0" bIns="0" rtlCol="0">
            <a:spAutoFit/>
          </a:bodyPr>
          <a:lstStyle/>
          <a:p>
            <a:pPr marL="12700">
              <a:lnSpc>
                <a:spcPct val="100000"/>
              </a:lnSpc>
            </a:pPr>
            <a:r>
              <a:rPr sz="1200" b="0" spc="-5" dirty="0">
                <a:latin typeface="Univers for BP Light"/>
                <a:cs typeface="Univers for BP Light"/>
              </a:rPr>
              <a:t>Renewables</a:t>
            </a:r>
            <a:endParaRPr sz="1200">
              <a:latin typeface="Univers for BP Light"/>
              <a:cs typeface="Univers for BP Light"/>
            </a:endParaRPr>
          </a:p>
        </p:txBody>
      </p:sp>
      <p:sp>
        <p:nvSpPr>
          <p:cNvPr id="212" name="object 212"/>
          <p:cNvSpPr txBox="1"/>
          <p:nvPr/>
        </p:nvSpPr>
        <p:spPr>
          <a:xfrm>
            <a:off x="8643873" y="4710429"/>
            <a:ext cx="864869" cy="203200"/>
          </a:xfrm>
          <a:prstGeom prst="rect">
            <a:avLst/>
          </a:prstGeom>
        </p:spPr>
        <p:txBody>
          <a:bodyPr vert="horz" wrap="square" lIns="0" tIns="0" rIns="0" bIns="0" rtlCol="0">
            <a:spAutoFit/>
          </a:bodyPr>
          <a:lstStyle/>
          <a:p>
            <a:pPr marL="12700">
              <a:lnSpc>
                <a:spcPct val="100000"/>
              </a:lnSpc>
            </a:pPr>
            <a:r>
              <a:rPr sz="1200" b="0" spc="-5" dirty="0">
                <a:latin typeface="Univers for BP Light"/>
                <a:cs typeface="Univers for BP Light"/>
              </a:rPr>
              <a:t>Renewables</a:t>
            </a:r>
            <a:endParaRPr sz="1200">
              <a:latin typeface="Univers for BP Light"/>
              <a:cs typeface="Univers for BP Light"/>
            </a:endParaRPr>
          </a:p>
        </p:txBody>
      </p:sp>
      <p:sp>
        <p:nvSpPr>
          <p:cNvPr id="213" name="object 213"/>
          <p:cNvSpPr txBox="1"/>
          <p:nvPr/>
        </p:nvSpPr>
        <p:spPr>
          <a:xfrm>
            <a:off x="8643873" y="2801746"/>
            <a:ext cx="322580"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Coal</a:t>
            </a:r>
            <a:endParaRPr sz="1200">
              <a:latin typeface="Univers for BP Light"/>
              <a:cs typeface="Univers for BP Light"/>
            </a:endParaRPr>
          </a:p>
        </p:txBody>
      </p:sp>
      <p:sp>
        <p:nvSpPr>
          <p:cNvPr id="214" name="object 214"/>
          <p:cNvSpPr txBox="1"/>
          <p:nvPr/>
        </p:nvSpPr>
        <p:spPr>
          <a:xfrm>
            <a:off x="8643873" y="4899416"/>
            <a:ext cx="322580" cy="1225550"/>
          </a:xfrm>
          <a:prstGeom prst="rect">
            <a:avLst/>
          </a:prstGeom>
        </p:spPr>
        <p:txBody>
          <a:bodyPr vert="horz" wrap="square" lIns="0" tIns="0" rIns="0" bIns="0" rtlCol="0">
            <a:spAutoFit/>
          </a:bodyPr>
          <a:lstStyle/>
          <a:p>
            <a:pPr marL="12700" marR="5080">
              <a:lnSpc>
                <a:spcPct val="131800"/>
              </a:lnSpc>
            </a:pPr>
            <a:r>
              <a:rPr sz="1200" b="0" dirty="0">
                <a:latin typeface="Univers for BP Light"/>
                <a:cs typeface="Univers for BP Light"/>
              </a:rPr>
              <a:t>Oil  Coal  Oil  Coal  Coal</a:t>
            </a:r>
            <a:endParaRPr sz="1200">
              <a:latin typeface="Univers for BP Light"/>
              <a:cs typeface="Univers for BP Light"/>
            </a:endParaRPr>
          </a:p>
        </p:txBody>
      </p:sp>
      <p:sp>
        <p:nvSpPr>
          <p:cNvPr id="215" name="object 215"/>
          <p:cNvSpPr txBox="1"/>
          <p:nvPr/>
        </p:nvSpPr>
        <p:spPr>
          <a:xfrm>
            <a:off x="8643873" y="3296411"/>
            <a:ext cx="322580" cy="203200"/>
          </a:xfrm>
          <a:prstGeom prst="rect">
            <a:avLst/>
          </a:prstGeom>
        </p:spPr>
        <p:txBody>
          <a:bodyPr vert="horz" wrap="square" lIns="0" tIns="0" rIns="0" bIns="0" rtlCol="0">
            <a:spAutoFit/>
          </a:bodyPr>
          <a:lstStyle/>
          <a:p>
            <a:pPr marL="12700">
              <a:lnSpc>
                <a:spcPct val="100000"/>
              </a:lnSpc>
            </a:pPr>
            <a:r>
              <a:rPr sz="1200" b="0" dirty="0">
                <a:latin typeface="Univers for BP Light"/>
                <a:cs typeface="Univers for BP Light"/>
              </a:rPr>
              <a:t>Coal</a:t>
            </a:r>
            <a:endParaRPr sz="1200">
              <a:latin typeface="Univers for BP Light"/>
              <a:cs typeface="Univers for BP Light"/>
            </a:endParaRPr>
          </a:p>
        </p:txBody>
      </p:sp>
      <p:sp>
        <p:nvSpPr>
          <p:cNvPr id="216" name="object 216"/>
          <p:cNvSpPr txBox="1"/>
          <p:nvPr/>
        </p:nvSpPr>
        <p:spPr>
          <a:xfrm>
            <a:off x="5004561" y="6214871"/>
            <a:ext cx="3218815" cy="203200"/>
          </a:xfrm>
          <a:prstGeom prst="rect">
            <a:avLst/>
          </a:prstGeom>
        </p:spPr>
        <p:txBody>
          <a:bodyPr vert="horz" wrap="square" lIns="0" tIns="0" rIns="0" bIns="0" rtlCol="0">
            <a:spAutoFit/>
          </a:bodyPr>
          <a:lstStyle/>
          <a:p>
            <a:pPr marL="12700">
              <a:lnSpc>
                <a:spcPct val="100000"/>
              </a:lnSpc>
            </a:pPr>
            <a:r>
              <a:rPr sz="1200" b="0" dirty="0">
                <a:solidFill>
                  <a:srgbClr val="666666"/>
                </a:solidFill>
                <a:latin typeface="Univers for BP Light"/>
                <a:cs typeface="Univers for BP Light"/>
              </a:rPr>
              <a:t>†Ten </a:t>
            </a:r>
            <a:r>
              <a:rPr sz="1200" b="0" spc="-5" dirty="0">
                <a:solidFill>
                  <a:srgbClr val="666666"/>
                </a:solidFill>
                <a:latin typeface="Univers for BP Light"/>
                <a:cs typeface="Univers for BP Light"/>
              </a:rPr>
              <a:t>largest </a:t>
            </a:r>
            <a:r>
              <a:rPr sz="1200" b="0" dirty="0">
                <a:solidFill>
                  <a:srgbClr val="666666"/>
                </a:solidFill>
                <a:latin typeface="Univers for BP Light"/>
                <a:cs typeface="Univers for BP Light"/>
              </a:rPr>
              <a:t>increases and </a:t>
            </a:r>
            <a:r>
              <a:rPr sz="1200" b="0" spc="-5" dirty="0">
                <a:solidFill>
                  <a:srgbClr val="666666"/>
                </a:solidFill>
                <a:latin typeface="Univers for BP Light"/>
                <a:cs typeface="Univers for BP Light"/>
              </a:rPr>
              <a:t>five largest</a:t>
            </a:r>
            <a:r>
              <a:rPr sz="1200" b="0" spc="-100" dirty="0">
                <a:solidFill>
                  <a:srgbClr val="666666"/>
                </a:solidFill>
                <a:latin typeface="Univers for BP Light"/>
                <a:cs typeface="Univers for BP Light"/>
              </a:rPr>
              <a:t> </a:t>
            </a:r>
            <a:r>
              <a:rPr sz="1200" b="0" spc="-5" dirty="0">
                <a:solidFill>
                  <a:srgbClr val="666666"/>
                </a:solidFill>
                <a:latin typeface="Univers for BP Light"/>
                <a:cs typeface="Univers for BP Light"/>
              </a:rPr>
              <a:t>declines</a:t>
            </a:r>
            <a:endParaRPr sz="1200">
              <a:latin typeface="Univers for BP Light"/>
              <a:cs typeface="Univers for BP Light"/>
            </a:endParaRPr>
          </a:p>
        </p:txBody>
      </p:sp>
      <p:sp>
        <p:nvSpPr>
          <p:cNvPr id="217" name="object 217"/>
          <p:cNvSpPr txBox="1"/>
          <p:nvPr/>
        </p:nvSpPr>
        <p:spPr>
          <a:xfrm>
            <a:off x="5994272" y="5908852"/>
            <a:ext cx="407670" cy="203200"/>
          </a:xfrm>
          <a:prstGeom prst="rect">
            <a:avLst/>
          </a:prstGeom>
        </p:spPr>
        <p:txBody>
          <a:bodyPr vert="horz" wrap="square" lIns="0" tIns="0" rIns="0" bIns="0" rtlCol="0">
            <a:spAutoFit/>
          </a:bodyPr>
          <a:lstStyle/>
          <a:p>
            <a:pPr marL="12700">
              <a:lnSpc>
                <a:spcPct val="100000"/>
              </a:lnSpc>
            </a:pPr>
            <a:r>
              <a:rPr sz="1200" b="0" dirty="0">
                <a:solidFill>
                  <a:srgbClr val="FFFFFF"/>
                </a:solidFill>
                <a:latin typeface="Univers for BP Light"/>
                <a:cs typeface="Univers for BP Light"/>
              </a:rPr>
              <a:t>China</a:t>
            </a:r>
            <a:endParaRPr sz="1200">
              <a:latin typeface="Univers for BP Light"/>
              <a:cs typeface="Univers for BP Light"/>
            </a:endParaRPr>
          </a:p>
        </p:txBody>
      </p:sp>
      <p:sp>
        <p:nvSpPr>
          <p:cNvPr id="218" name="object 218"/>
          <p:cNvSpPr/>
          <p:nvPr/>
        </p:nvSpPr>
        <p:spPr>
          <a:xfrm>
            <a:off x="524255" y="118871"/>
            <a:ext cx="847725" cy="251460"/>
          </a:xfrm>
          <a:custGeom>
            <a:avLst/>
            <a:gdLst/>
            <a:ahLst/>
            <a:cxnLst/>
            <a:rect l="l" t="t" r="r" b="b"/>
            <a:pathLst>
              <a:path w="847725" h="251460">
                <a:moveTo>
                  <a:pt x="80543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805434" y="251460"/>
                </a:lnTo>
                <a:lnTo>
                  <a:pt x="821733" y="248161"/>
                </a:lnTo>
                <a:lnTo>
                  <a:pt x="835056" y="239172"/>
                </a:lnTo>
                <a:lnTo>
                  <a:pt x="844045" y="225849"/>
                </a:lnTo>
                <a:lnTo>
                  <a:pt x="847344" y="209550"/>
                </a:lnTo>
                <a:lnTo>
                  <a:pt x="847344" y="41909"/>
                </a:lnTo>
                <a:lnTo>
                  <a:pt x="844045" y="25610"/>
                </a:lnTo>
                <a:lnTo>
                  <a:pt x="835056" y="12287"/>
                </a:lnTo>
                <a:lnTo>
                  <a:pt x="821733" y="3298"/>
                </a:lnTo>
                <a:lnTo>
                  <a:pt x="805434" y="0"/>
                </a:lnTo>
                <a:close/>
              </a:path>
            </a:pathLst>
          </a:custGeom>
          <a:solidFill>
            <a:srgbClr val="FAECAE"/>
          </a:solidFill>
        </p:spPr>
        <p:txBody>
          <a:bodyPr wrap="square" lIns="0" tIns="0" rIns="0" bIns="0" rtlCol="0"/>
          <a:lstStyle/>
          <a:p>
            <a:endParaRPr/>
          </a:p>
        </p:txBody>
      </p:sp>
      <p:sp>
        <p:nvSpPr>
          <p:cNvPr id="219" name="object 219"/>
          <p:cNvSpPr txBox="1"/>
          <p:nvPr/>
        </p:nvSpPr>
        <p:spPr>
          <a:xfrm>
            <a:off x="614883" y="139700"/>
            <a:ext cx="61087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endParaRPr sz="1250">
              <a:latin typeface="Univers for BP"/>
              <a:cs typeface="Univers for BP"/>
            </a:endParaRPr>
          </a:p>
        </p:txBody>
      </p:sp>
      <p:sp>
        <p:nvSpPr>
          <p:cNvPr id="224" name="object 22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225" name="object 225"/>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54</a:t>
            </a:fld>
            <a:endParaRPr dirty="0"/>
          </a:p>
        </p:txBody>
      </p:sp>
      <p:sp>
        <p:nvSpPr>
          <p:cNvPr id="220" name="object 220"/>
          <p:cNvSpPr txBox="1"/>
          <p:nvPr/>
        </p:nvSpPr>
        <p:spPr>
          <a:xfrm>
            <a:off x="6182359" y="5668365"/>
            <a:ext cx="227965" cy="203200"/>
          </a:xfrm>
          <a:prstGeom prst="rect">
            <a:avLst/>
          </a:prstGeom>
        </p:spPr>
        <p:txBody>
          <a:bodyPr vert="horz" wrap="square" lIns="0" tIns="0" rIns="0" bIns="0" rtlCol="0">
            <a:spAutoFit/>
          </a:bodyPr>
          <a:lstStyle/>
          <a:p>
            <a:pPr marL="12700">
              <a:lnSpc>
                <a:spcPct val="100000"/>
              </a:lnSpc>
            </a:pPr>
            <a:r>
              <a:rPr sz="1200" b="0" spc="-5" dirty="0">
                <a:solidFill>
                  <a:srgbClr val="FFFFFF"/>
                </a:solidFill>
                <a:latin typeface="Univers for BP Light"/>
                <a:cs typeface="Univers for BP Light"/>
              </a:rPr>
              <a:t>US</a:t>
            </a:r>
            <a:endParaRPr sz="1200">
              <a:latin typeface="Univers for BP Light"/>
              <a:cs typeface="Univers for BP Light"/>
            </a:endParaRPr>
          </a:p>
        </p:txBody>
      </p:sp>
      <p:sp>
        <p:nvSpPr>
          <p:cNvPr id="221" name="object 221"/>
          <p:cNvSpPr txBox="1"/>
          <p:nvPr/>
        </p:nvSpPr>
        <p:spPr>
          <a:xfrm>
            <a:off x="6186932" y="5432425"/>
            <a:ext cx="228600" cy="203200"/>
          </a:xfrm>
          <a:prstGeom prst="rect">
            <a:avLst/>
          </a:prstGeom>
        </p:spPr>
        <p:txBody>
          <a:bodyPr vert="horz" wrap="square" lIns="0" tIns="0" rIns="0" bIns="0" rtlCol="0">
            <a:spAutoFit/>
          </a:bodyPr>
          <a:lstStyle/>
          <a:p>
            <a:pPr marL="12700">
              <a:lnSpc>
                <a:spcPct val="100000"/>
              </a:lnSpc>
            </a:pPr>
            <a:r>
              <a:rPr sz="1200" b="0" spc="-5" dirty="0">
                <a:solidFill>
                  <a:srgbClr val="FFFFFF"/>
                </a:solidFill>
                <a:latin typeface="Univers for BP Light"/>
                <a:cs typeface="Univers for BP Light"/>
              </a:rPr>
              <a:t>EU</a:t>
            </a:r>
            <a:endParaRPr sz="1200">
              <a:latin typeface="Univers for BP Light"/>
              <a:cs typeface="Univers for BP Light"/>
            </a:endParaRPr>
          </a:p>
        </p:txBody>
      </p:sp>
      <p:sp>
        <p:nvSpPr>
          <p:cNvPr id="222" name="object 222"/>
          <p:cNvSpPr txBox="1"/>
          <p:nvPr/>
        </p:nvSpPr>
        <p:spPr>
          <a:xfrm>
            <a:off x="6182359" y="4956047"/>
            <a:ext cx="227965" cy="203200"/>
          </a:xfrm>
          <a:prstGeom prst="rect">
            <a:avLst/>
          </a:prstGeom>
        </p:spPr>
        <p:txBody>
          <a:bodyPr vert="horz" wrap="square" lIns="0" tIns="0" rIns="0" bIns="0" rtlCol="0">
            <a:spAutoFit/>
          </a:bodyPr>
          <a:lstStyle/>
          <a:p>
            <a:pPr marL="12700">
              <a:lnSpc>
                <a:spcPct val="100000"/>
              </a:lnSpc>
            </a:pPr>
            <a:r>
              <a:rPr sz="1200" b="0" spc="-5" dirty="0">
                <a:solidFill>
                  <a:srgbClr val="FFFFFF"/>
                </a:solidFill>
                <a:latin typeface="Univers for BP Light"/>
                <a:cs typeface="Univers for BP Light"/>
              </a:rPr>
              <a:t>US</a:t>
            </a:r>
            <a:endParaRPr sz="1200">
              <a:latin typeface="Univers for BP Light"/>
              <a:cs typeface="Univers for BP Light"/>
            </a:endParaRPr>
          </a:p>
        </p:txBody>
      </p:sp>
      <p:sp>
        <p:nvSpPr>
          <p:cNvPr id="223" name="object 223"/>
          <p:cNvSpPr txBox="1"/>
          <p:nvPr/>
        </p:nvSpPr>
        <p:spPr>
          <a:xfrm>
            <a:off x="6186932" y="5187060"/>
            <a:ext cx="228600" cy="203200"/>
          </a:xfrm>
          <a:prstGeom prst="rect">
            <a:avLst/>
          </a:prstGeom>
        </p:spPr>
        <p:txBody>
          <a:bodyPr vert="horz" wrap="square" lIns="0" tIns="0" rIns="0" bIns="0" rtlCol="0">
            <a:spAutoFit/>
          </a:bodyPr>
          <a:lstStyle/>
          <a:p>
            <a:pPr marL="12700">
              <a:lnSpc>
                <a:spcPct val="100000"/>
              </a:lnSpc>
            </a:pPr>
            <a:r>
              <a:rPr sz="1200" b="0" spc="-5" dirty="0">
                <a:solidFill>
                  <a:srgbClr val="FFFFFF"/>
                </a:solidFill>
                <a:latin typeface="Univers for BP Light"/>
                <a:cs typeface="Univers for BP Light"/>
              </a:rPr>
              <a:t>EU</a:t>
            </a:r>
            <a:endParaRPr sz="1200">
              <a:latin typeface="Univers for BP Light"/>
              <a:cs typeface="Univers for BP Light"/>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7268845" cy="361950"/>
          </a:xfrm>
          <a:prstGeom prst="rect">
            <a:avLst/>
          </a:prstGeom>
        </p:spPr>
        <p:txBody>
          <a:bodyPr vert="horz" wrap="square" lIns="0" tIns="0" rIns="0" bIns="0" rtlCol="0">
            <a:spAutoFit/>
          </a:bodyPr>
          <a:lstStyle/>
          <a:p>
            <a:pPr marL="12700">
              <a:lnSpc>
                <a:spcPct val="100000"/>
              </a:lnSpc>
            </a:pPr>
            <a:r>
              <a:rPr spc="-5" dirty="0"/>
              <a:t>…have an important influence on the energy</a:t>
            </a:r>
            <a:r>
              <a:rPr spc="195" dirty="0"/>
              <a:t> </a:t>
            </a:r>
            <a:r>
              <a:rPr spc="-5" dirty="0"/>
              <a:t>transition</a:t>
            </a:r>
          </a:p>
        </p:txBody>
      </p:sp>
      <p:sp>
        <p:nvSpPr>
          <p:cNvPr id="3" name="object 3"/>
          <p:cNvSpPr txBox="1"/>
          <p:nvPr/>
        </p:nvSpPr>
        <p:spPr>
          <a:xfrm>
            <a:off x="535025" y="1348994"/>
            <a:ext cx="8918575" cy="510032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Differences </a:t>
            </a:r>
            <a:r>
              <a:rPr sz="1800" b="0" dirty="0">
                <a:latin typeface="Univers for BP Light"/>
                <a:cs typeface="Univers for BP Light"/>
              </a:rPr>
              <a:t>in the </a:t>
            </a:r>
            <a:r>
              <a:rPr sz="1800" b="0" spc="-5" dirty="0">
                <a:latin typeface="Univers for BP Light"/>
                <a:cs typeface="Univers for BP Light"/>
              </a:rPr>
              <a:t>fuel mix across regions, and the extent </a:t>
            </a:r>
            <a:r>
              <a:rPr sz="1800" b="0" dirty="0">
                <a:latin typeface="Univers for BP Light"/>
                <a:cs typeface="Univers for BP Light"/>
              </a:rPr>
              <a:t>to </a:t>
            </a:r>
            <a:r>
              <a:rPr sz="1800" b="0" spc="-5" dirty="0">
                <a:latin typeface="Univers for BP Light"/>
                <a:cs typeface="Univers for BP Light"/>
              </a:rPr>
              <a:t>which </a:t>
            </a:r>
            <a:r>
              <a:rPr sz="1800" b="0" dirty="0">
                <a:latin typeface="Univers for BP Light"/>
                <a:cs typeface="Univers for BP Light"/>
              </a:rPr>
              <a:t>that </a:t>
            </a:r>
            <a:r>
              <a:rPr sz="1800" b="0" spc="-5" dirty="0">
                <a:latin typeface="Univers for BP Light"/>
                <a:cs typeface="Univers for BP Light"/>
              </a:rPr>
              <a:t>mix</a:t>
            </a:r>
            <a:r>
              <a:rPr sz="1800" b="0" spc="95" dirty="0">
                <a:latin typeface="Univers for BP Light"/>
                <a:cs typeface="Univers for BP Light"/>
              </a:rPr>
              <a:t> </a:t>
            </a:r>
            <a:r>
              <a:rPr sz="1800" b="0" spc="-5" dirty="0">
                <a:latin typeface="Univers for BP Light"/>
                <a:cs typeface="Univers for BP Light"/>
              </a:rPr>
              <a:t>changes</a:t>
            </a:r>
            <a:endParaRPr sz="1800">
              <a:latin typeface="Univers for BP Light"/>
              <a:cs typeface="Univers for BP Light"/>
            </a:endParaRPr>
          </a:p>
          <a:p>
            <a:pPr marL="286385">
              <a:lnSpc>
                <a:spcPct val="100000"/>
              </a:lnSpc>
            </a:pP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have an </a:t>
            </a:r>
            <a:r>
              <a:rPr sz="1800" b="0" spc="-5" dirty="0">
                <a:latin typeface="Univers for BP Light"/>
                <a:cs typeface="Univers for BP Light"/>
              </a:rPr>
              <a:t>important bearing </a:t>
            </a:r>
            <a:r>
              <a:rPr sz="1800" b="0" dirty="0">
                <a:latin typeface="Univers for BP Light"/>
                <a:cs typeface="Univers for BP Light"/>
              </a:rPr>
              <a:t>on the </a:t>
            </a:r>
            <a:r>
              <a:rPr sz="1800" b="0" spc="-5" dirty="0">
                <a:latin typeface="Univers for BP Light"/>
                <a:cs typeface="Univers for BP Light"/>
              </a:rPr>
              <a:t>energy</a:t>
            </a:r>
            <a:r>
              <a:rPr sz="1800" b="0" spc="70" dirty="0">
                <a:latin typeface="Univers for BP Light"/>
                <a:cs typeface="Univers for BP Light"/>
              </a:rPr>
              <a:t> </a:t>
            </a:r>
            <a:r>
              <a:rPr sz="1800" b="0" spc="-5" dirty="0">
                <a:latin typeface="Univers for BP Light"/>
                <a:cs typeface="Univers for BP Light"/>
              </a:rPr>
              <a:t>transition.</a:t>
            </a:r>
            <a:endParaRPr sz="1800">
              <a:latin typeface="Univers for BP Light"/>
              <a:cs typeface="Univers for BP Light"/>
            </a:endParaRPr>
          </a:p>
          <a:p>
            <a:pPr marL="287020" marR="318135"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regions accounting </a:t>
            </a:r>
            <a:r>
              <a:rPr sz="1800" b="0" dirty="0">
                <a:latin typeface="Univers for BP Light"/>
                <a:cs typeface="Univers for BP Light"/>
              </a:rPr>
              <a:t>for the </a:t>
            </a:r>
            <a:r>
              <a:rPr sz="1800" b="0" spc="-5" dirty="0">
                <a:latin typeface="Univers for BP Light"/>
                <a:cs typeface="Univers for BP Light"/>
              </a:rPr>
              <a:t>majority </a:t>
            </a:r>
            <a:r>
              <a:rPr sz="1800" b="0" dirty="0">
                <a:latin typeface="Univers for BP Light"/>
                <a:cs typeface="Univers for BP Light"/>
              </a:rPr>
              <a:t>of 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global energy demand:  China, </a:t>
            </a:r>
            <a:r>
              <a:rPr sz="1800" b="0" dirty="0">
                <a:latin typeface="Univers for BP Light"/>
                <a:cs typeface="Univers for BP Light"/>
              </a:rPr>
              <a:t>and </a:t>
            </a:r>
            <a:r>
              <a:rPr sz="1800" b="0" spc="-5" dirty="0">
                <a:latin typeface="Univers for BP Light"/>
                <a:cs typeface="Univers for BP Light"/>
              </a:rPr>
              <a:t>India </a:t>
            </a:r>
            <a:r>
              <a:rPr sz="1800" b="0" dirty="0">
                <a:latin typeface="Univers for BP Light"/>
                <a:cs typeface="Univers for BP Light"/>
              </a:rPr>
              <a:t>&amp; </a:t>
            </a:r>
            <a:r>
              <a:rPr sz="1800" b="0" spc="-5" dirty="0">
                <a:latin typeface="Univers for BP Light"/>
                <a:cs typeface="Univers for BP Light"/>
              </a:rPr>
              <a:t>other emerging </a:t>
            </a:r>
            <a:r>
              <a:rPr sz="1800" b="0" dirty="0">
                <a:latin typeface="Univers for BP Light"/>
                <a:cs typeface="Univers for BP Light"/>
              </a:rPr>
              <a:t>Asia – all start with </a:t>
            </a:r>
            <a:r>
              <a:rPr sz="1800" b="0" spc="-5" dirty="0">
                <a:latin typeface="Univers for BP Light"/>
                <a:cs typeface="Univers for BP Light"/>
              </a:rPr>
              <a:t>relatively coal-intensive fuel  mixes.</a:t>
            </a:r>
            <a:endParaRPr sz="1800">
              <a:latin typeface="Univers for BP Light"/>
              <a:cs typeface="Univers for BP Light"/>
            </a:endParaRPr>
          </a:p>
          <a:p>
            <a:pPr marL="287020" marR="32067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China’s </a:t>
            </a:r>
            <a:r>
              <a:rPr sz="1800" b="0" dirty="0">
                <a:latin typeface="Univers for BP Light"/>
                <a:cs typeface="Univers for BP Light"/>
              </a:rPr>
              <a:t>coal </a:t>
            </a:r>
            <a:r>
              <a:rPr sz="1800" b="0" spc="-5" dirty="0">
                <a:latin typeface="Univers for BP Light"/>
                <a:cs typeface="Univers for BP Light"/>
              </a:rPr>
              <a:t>intensity declines sharply, </a:t>
            </a:r>
            <a:r>
              <a:rPr sz="1800" b="0" dirty="0">
                <a:latin typeface="Univers for BP Light"/>
                <a:cs typeface="Univers for BP Light"/>
              </a:rPr>
              <a:t>with its </a:t>
            </a:r>
            <a:r>
              <a:rPr sz="1800" b="0" spc="-5" dirty="0">
                <a:latin typeface="Univers for BP Light"/>
                <a:cs typeface="Univers for BP Light"/>
              </a:rPr>
              <a:t>overall </a:t>
            </a:r>
            <a:r>
              <a:rPr sz="1800" b="0" dirty="0">
                <a:latin typeface="Univers for BP Light"/>
                <a:cs typeface="Univers for BP Light"/>
              </a:rPr>
              <a:t>coal  </a:t>
            </a:r>
            <a:r>
              <a:rPr sz="1800" b="0" spc="-5" dirty="0">
                <a:latin typeface="Univers for BP Light"/>
                <a:cs typeface="Univers for BP Light"/>
              </a:rPr>
              <a:t>consumption falling, more </a:t>
            </a:r>
            <a:r>
              <a:rPr sz="1800" b="0" dirty="0">
                <a:latin typeface="Univers for BP Light"/>
                <a:cs typeface="Univers for BP Light"/>
              </a:rPr>
              <a:t>than offset by a </a:t>
            </a:r>
            <a:r>
              <a:rPr sz="1800" b="0" spc="-5" dirty="0">
                <a:latin typeface="Univers for BP Light"/>
                <a:cs typeface="Univers for BP Light"/>
              </a:rPr>
              <a:t>large </a:t>
            </a:r>
            <a:r>
              <a:rPr sz="1800" b="0" dirty="0">
                <a:latin typeface="Univers for BP Light"/>
                <a:cs typeface="Univers for BP Light"/>
              </a:rPr>
              <a:t>rise in </a:t>
            </a:r>
            <a:r>
              <a:rPr sz="1800" b="0" spc="-5" dirty="0">
                <a:latin typeface="Univers for BP Light"/>
                <a:cs typeface="Univers for BP Light"/>
              </a:rPr>
              <a:t>renewable energy. Indeed,  </a:t>
            </a:r>
            <a:r>
              <a:rPr sz="1800" b="0" dirty="0">
                <a:latin typeface="Univers for BP Light"/>
                <a:cs typeface="Univers for BP Light"/>
              </a:rPr>
              <a:t>the </a:t>
            </a:r>
            <a:r>
              <a:rPr sz="1800" b="0" spc="-5" dirty="0">
                <a:latin typeface="Univers for BP Light"/>
                <a:cs typeface="Univers for BP Light"/>
              </a:rPr>
              <a:t>largest growth </a:t>
            </a:r>
            <a:r>
              <a:rPr sz="1800" b="0" dirty="0">
                <a:latin typeface="Univers for BP Light"/>
                <a:cs typeface="Univers for BP Light"/>
              </a:rPr>
              <a:t>of </a:t>
            </a:r>
            <a:r>
              <a:rPr sz="1800" b="0" spc="-5" dirty="0">
                <a:latin typeface="Univers for BP Light"/>
                <a:cs typeface="Univers for BP Light"/>
              </a:rPr>
              <a:t>any energy source </a:t>
            </a:r>
            <a:r>
              <a:rPr sz="1800" b="0" dirty="0">
                <a:latin typeface="Univers for BP Light"/>
                <a:cs typeface="Univers for BP Light"/>
              </a:rPr>
              <a:t>at a </a:t>
            </a:r>
            <a:r>
              <a:rPr sz="1800" b="0" spc="-5" dirty="0">
                <a:latin typeface="Univers for BP Light"/>
                <a:cs typeface="Univers for BP Light"/>
              </a:rPr>
              <a:t>regional level </a:t>
            </a:r>
            <a:r>
              <a:rPr sz="1800" b="0" dirty="0">
                <a:latin typeface="Univers for BP Light"/>
                <a:cs typeface="Univers for BP Light"/>
              </a:rPr>
              <a:t>is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renewables </a:t>
            </a:r>
            <a:r>
              <a:rPr sz="1800" b="0" dirty="0">
                <a:latin typeface="Univers for BP Light"/>
                <a:cs typeface="Univers for BP Light"/>
              </a:rPr>
              <a:t>in</a:t>
            </a:r>
            <a:r>
              <a:rPr sz="1800" b="0" spc="-45" dirty="0">
                <a:latin typeface="Univers for BP Light"/>
                <a:cs typeface="Univers for BP Light"/>
              </a:rPr>
              <a:t> </a:t>
            </a:r>
            <a:r>
              <a:rPr sz="1800" b="0" spc="-5" dirty="0">
                <a:latin typeface="Univers for BP Light"/>
                <a:cs typeface="Univers for BP Light"/>
              </a:rPr>
              <a:t>China.</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the </a:t>
            </a:r>
            <a:r>
              <a:rPr sz="1800" b="0" spc="-5" dirty="0">
                <a:latin typeface="Univers for BP Light"/>
                <a:cs typeface="Univers for BP Light"/>
              </a:rPr>
              <a:t>share </a:t>
            </a:r>
            <a:r>
              <a:rPr sz="1800" b="0" dirty="0">
                <a:latin typeface="Univers for BP Light"/>
                <a:cs typeface="Univers for BP Light"/>
              </a:rPr>
              <a:t>of </a:t>
            </a:r>
            <a:r>
              <a:rPr sz="1800" b="0" spc="-5" dirty="0">
                <a:latin typeface="Univers for BP Light"/>
                <a:cs typeface="Univers for BP Light"/>
              </a:rPr>
              <a:t>coal within India and other </a:t>
            </a:r>
            <a:r>
              <a:rPr sz="1800" b="0" spc="-10" dirty="0">
                <a:latin typeface="Univers for BP Light"/>
                <a:cs typeface="Univers for BP Light"/>
              </a:rPr>
              <a:t>emerging </a:t>
            </a:r>
            <a:r>
              <a:rPr sz="1800" b="0" spc="-5" dirty="0">
                <a:latin typeface="Univers for BP Light"/>
                <a:cs typeface="Univers for BP Light"/>
              </a:rPr>
              <a:t>Asia </a:t>
            </a:r>
            <a:r>
              <a:rPr sz="1800" b="0" dirty="0">
                <a:latin typeface="Univers for BP Light"/>
                <a:cs typeface="Univers for BP Light"/>
              </a:rPr>
              <a:t>is</a:t>
            </a:r>
            <a:r>
              <a:rPr sz="1800" b="0" spc="155" dirty="0">
                <a:latin typeface="Univers for BP Light"/>
                <a:cs typeface="Univers for BP Light"/>
              </a:rPr>
              <a:t> </a:t>
            </a:r>
            <a:r>
              <a:rPr sz="1800" b="0" spc="-5" dirty="0">
                <a:latin typeface="Univers for BP Light"/>
                <a:cs typeface="Univers for BP Light"/>
              </a:rPr>
              <a:t>largely</a:t>
            </a:r>
            <a:endParaRPr sz="1800">
              <a:latin typeface="Univers for BP Light"/>
              <a:cs typeface="Univers for BP Light"/>
            </a:endParaRPr>
          </a:p>
          <a:p>
            <a:pPr marL="286385">
              <a:lnSpc>
                <a:spcPct val="100000"/>
              </a:lnSpc>
            </a:pPr>
            <a:r>
              <a:rPr sz="1800" b="0" spc="-5" dirty="0">
                <a:latin typeface="Univers for BP Light"/>
                <a:cs typeface="Univers for BP Light"/>
              </a:rPr>
              <a:t>unchanged, </a:t>
            </a:r>
            <a:r>
              <a:rPr sz="1800" b="0" dirty="0">
                <a:latin typeface="Univers for BP Light"/>
                <a:cs typeface="Univers for BP Light"/>
              </a:rPr>
              <a:t>such that coal </a:t>
            </a:r>
            <a:r>
              <a:rPr sz="1800" b="0" spc="-5" dirty="0">
                <a:latin typeface="Univers for BP Light"/>
                <a:cs typeface="Univers for BP Light"/>
              </a:rPr>
              <a:t>demand increases along </a:t>
            </a:r>
            <a:r>
              <a:rPr sz="1800" b="0" dirty="0">
                <a:latin typeface="Univers for BP Light"/>
                <a:cs typeface="Univers for BP Light"/>
              </a:rPr>
              <a:t>with </a:t>
            </a:r>
            <a:r>
              <a:rPr sz="1800" b="0" spc="-5" dirty="0">
                <a:latin typeface="Univers for BP Light"/>
                <a:cs typeface="Univers for BP Light"/>
              </a:rPr>
              <a:t>overall energy</a:t>
            </a:r>
            <a:r>
              <a:rPr sz="1800" b="0" spc="95" dirty="0">
                <a:latin typeface="Univers for BP Light"/>
                <a:cs typeface="Univers for BP Light"/>
              </a:rPr>
              <a:t> </a:t>
            </a:r>
            <a:r>
              <a:rPr sz="1800" b="0" spc="-5" dirty="0">
                <a:latin typeface="Univers for BP Light"/>
                <a:cs typeface="Univers for BP Light"/>
              </a:rPr>
              <a:t>demand.</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US and EU </a:t>
            </a:r>
            <a:r>
              <a:rPr sz="1800" b="0" spc="-5" dirty="0">
                <a:latin typeface="Univers for BP Light"/>
                <a:cs typeface="Univers for BP Light"/>
              </a:rPr>
              <a:t>both </a:t>
            </a:r>
            <a:r>
              <a:rPr sz="1800" b="0" dirty="0">
                <a:latin typeface="Univers for BP Light"/>
                <a:cs typeface="Univers for BP Light"/>
              </a:rPr>
              <a:t>start the </a:t>
            </a:r>
            <a:r>
              <a:rPr sz="1800" b="0" spc="-5" dirty="0">
                <a:latin typeface="Univers for BP Light"/>
                <a:cs typeface="Univers for BP Light"/>
              </a:rPr>
              <a:t>Outlook </a:t>
            </a:r>
            <a:r>
              <a:rPr sz="1800" b="0" dirty="0">
                <a:latin typeface="Univers for BP Light"/>
                <a:cs typeface="Univers for BP Light"/>
              </a:rPr>
              <a:t>with </a:t>
            </a:r>
            <a:r>
              <a:rPr sz="1800" b="0" spc="-5" dirty="0">
                <a:latin typeface="Univers for BP Light"/>
                <a:cs typeface="Univers for BP Light"/>
              </a:rPr>
              <a:t>diverse fuel mixes and </a:t>
            </a:r>
            <a:r>
              <a:rPr sz="1800" b="0" dirty="0">
                <a:latin typeface="Univers for BP Light"/>
                <a:cs typeface="Univers for BP Light"/>
              </a:rPr>
              <a:t>share </a:t>
            </a:r>
            <a:r>
              <a:rPr sz="1800" b="0" spc="-5" dirty="0">
                <a:latin typeface="Univers for BP Light"/>
                <a:cs typeface="Univers for BP Light"/>
              </a:rPr>
              <a:t>similar  trajectories </a:t>
            </a:r>
            <a:r>
              <a:rPr sz="1800" b="0" dirty="0">
                <a:latin typeface="Univers for BP Light"/>
                <a:cs typeface="Univers for BP Light"/>
              </a:rPr>
              <a:t>of </a:t>
            </a:r>
            <a:r>
              <a:rPr sz="1800" b="0" spc="-5" dirty="0">
                <a:latin typeface="Univers for BP Light"/>
                <a:cs typeface="Univers for BP Light"/>
              </a:rPr>
              <a:t>declining shares </a:t>
            </a:r>
            <a:r>
              <a:rPr sz="1800" b="0" dirty="0">
                <a:latin typeface="Univers for BP Light"/>
                <a:cs typeface="Univers for BP Light"/>
              </a:rPr>
              <a:t>of coal and </a:t>
            </a:r>
            <a:r>
              <a:rPr sz="1800" b="0" spc="-5" dirty="0">
                <a:latin typeface="Univers for BP Light"/>
                <a:cs typeface="Univers for BP Light"/>
              </a:rPr>
              <a:t>oil, </a:t>
            </a:r>
            <a:r>
              <a:rPr sz="1800" b="0" dirty="0">
                <a:latin typeface="Univers for BP Light"/>
                <a:cs typeface="Univers for BP Light"/>
              </a:rPr>
              <a:t>offset by </a:t>
            </a:r>
            <a:r>
              <a:rPr sz="1800" b="0" spc="-5" dirty="0">
                <a:latin typeface="Univers for BP Light"/>
                <a:cs typeface="Univers for BP Light"/>
              </a:rPr>
              <a:t>increasing </a:t>
            </a:r>
            <a:r>
              <a:rPr sz="1800" b="0" dirty="0">
                <a:latin typeface="Univers for BP Light"/>
                <a:cs typeface="Univers for BP Light"/>
              </a:rPr>
              <a:t>use of </a:t>
            </a:r>
            <a:r>
              <a:rPr sz="1800" b="0" spc="-5" dirty="0">
                <a:latin typeface="Univers for BP Light"/>
                <a:cs typeface="Univers for BP Light"/>
              </a:rPr>
              <a:t>renewables  and, </a:t>
            </a:r>
            <a:r>
              <a:rPr sz="1800" b="0" dirty="0">
                <a:latin typeface="Univers for BP Light"/>
                <a:cs typeface="Univers for BP Light"/>
              </a:rPr>
              <a:t>in the US, </a:t>
            </a:r>
            <a:r>
              <a:rPr sz="1800" b="0" spc="-5" dirty="0">
                <a:latin typeface="Univers for BP Light"/>
                <a:cs typeface="Univers for BP Light"/>
              </a:rPr>
              <a:t>natural</a:t>
            </a:r>
            <a:r>
              <a:rPr sz="1800" b="0" spc="-55" dirty="0">
                <a:latin typeface="Univers for BP Light"/>
                <a:cs typeface="Univers for BP Light"/>
              </a:rPr>
              <a:t> </a:t>
            </a:r>
            <a:r>
              <a:rPr sz="1800" b="0" dirty="0">
                <a:latin typeface="Univers for BP Light"/>
                <a:cs typeface="Univers for BP Light"/>
              </a:rPr>
              <a:t>gas.</a:t>
            </a:r>
            <a:endParaRPr sz="1800">
              <a:latin typeface="Univers for BP Light"/>
              <a:cs typeface="Univers for BP Light"/>
            </a:endParaRPr>
          </a:p>
          <a:p>
            <a:pPr marL="287020" marR="26797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growth </a:t>
            </a:r>
            <a:r>
              <a:rPr sz="1800" b="0" dirty="0">
                <a:latin typeface="Univers for BP Light"/>
                <a:cs typeface="Univers for BP Light"/>
              </a:rPr>
              <a:t>in </a:t>
            </a:r>
            <a:r>
              <a:rPr sz="1800" b="0" spc="-5" dirty="0">
                <a:latin typeface="Univers for BP Light"/>
                <a:cs typeface="Univers for BP Light"/>
              </a:rPr>
              <a:t>Middle </a:t>
            </a:r>
            <a:r>
              <a:rPr sz="1800" b="0" dirty="0">
                <a:latin typeface="Univers for BP Light"/>
                <a:cs typeface="Univers for BP Light"/>
              </a:rPr>
              <a:t>East </a:t>
            </a:r>
            <a:r>
              <a:rPr sz="1800" b="0" spc="-5" dirty="0">
                <a:latin typeface="Univers for BP Light"/>
                <a:cs typeface="Univers for BP Light"/>
              </a:rPr>
              <a:t>energy demand </a:t>
            </a:r>
            <a:r>
              <a:rPr sz="1800" b="0" dirty="0">
                <a:latin typeface="Univers for BP Light"/>
                <a:cs typeface="Univers for BP Light"/>
              </a:rPr>
              <a:t>is </a:t>
            </a:r>
            <a:r>
              <a:rPr sz="1800" b="0" spc="-5" dirty="0">
                <a:latin typeface="Univers for BP Light"/>
                <a:cs typeface="Univers for BP Light"/>
              </a:rPr>
              <a:t>almost entirely met </a:t>
            </a:r>
            <a:r>
              <a:rPr sz="1800" b="0" dirty="0">
                <a:latin typeface="Univers for BP Light"/>
                <a:cs typeface="Univers for BP Light"/>
              </a:rPr>
              <a:t>by an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consumption </a:t>
            </a:r>
            <a:r>
              <a:rPr sz="1800" b="0" dirty="0">
                <a:latin typeface="Univers for BP Light"/>
                <a:cs typeface="Univers for BP Light"/>
              </a:rPr>
              <a:t>of </a:t>
            </a:r>
            <a:r>
              <a:rPr sz="1800" b="0" spc="-5" dirty="0">
                <a:latin typeface="Univers for BP Light"/>
                <a:cs typeface="Univers for BP Light"/>
              </a:rPr>
              <a:t>natural</a:t>
            </a:r>
            <a:r>
              <a:rPr sz="1800" b="0" spc="-25" dirty="0">
                <a:latin typeface="Univers for BP Light"/>
                <a:cs typeface="Univers for BP Light"/>
              </a:rPr>
              <a:t> </a:t>
            </a:r>
            <a:r>
              <a:rPr sz="1800" b="0" dirty="0">
                <a:latin typeface="Univers for BP Light"/>
                <a:cs typeface="Univers for BP Light"/>
              </a:rPr>
              <a:t>gas.</a:t>
            </a:r>
            <a:endParaRPr sz="1800">
              <a:latin typeface="Univers for BP Light"/>
              <a:cs typeface="Univers for BP Light"/>
            </a:endParaRPr>
          </a:p>
        </p:txBody>
      </p:sp>
      <p:sp>
        <p:nvSpPr>
          <p:cNvPr id="4" name="object 4"/>
          <p:cNvSpPr/>
          <p:nvPr/>
        </p:nvSpPr>
        <p:spPr>
          <a:xfrm>
            <a:off x="524255" y="118871"/>
            <a:ext cx="847725" cy="251460"/>
          </a:xfrm>
          <a:custGeom>
            <a:avLst/>
            <a:gdLst/>
            <a:ahLst/>
            <a:cxnLst/>
            <a:rect l="l" t="t" r="r" b="b"/>
            <a:pathLst>
              <a:path w="847725" h="251460">
                <a:moveTo>
                  <a:pt x="80543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805434" y="251460"/>
                </a:lnTo>
                <a:lnTo>
                  <a:pt x="821733" y="248161"/>
                </a:lnTo>
                <a:lnTo>
                  <a:pt x="835056" y="239172"/>
                </a:lnTo>
                <a:lnTo>
                  <a:pt x="844045" y="225849"/>
                </a:lnTo>
                <a:lnTo>
                  <a:pt x="847344" y="209550"/>
                </a:lnTo>
                <a:lnTo>
                  <a:pt x="847344" y="41909"/>
                </a:lnTo>
                <a:lnTo>
                  <a:pt x="844045" y="25610"/>
                </a:lnTo>
                <a:lnTo>
                  <a:pt x="835056" y="12287"/>
                </a:lnTo>
                <a:lnTo>
                  <a:pt x="821733" y="3298"/>
                </a:lnTo>
                <a:lnTo>
                  <a:pt x="80543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9700"/>
            <a:ext cx="61087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183880" cy="361950"/>
          </a:xfrm>
          <a:prstGeom prst="rect">
            <a:avLst/>
          </a:prstGeom>
        </p:spPr>
        <p:txBody>
          <a:bodyPr vert="horz" wrap="square" lIns="0" tIns="0" rIns="0" bIns="0" rtlCol="0">
            <a:spAutoFit/>
          </a:bodyPr>
          <a:lstStyle/>
          <a:p>
            <a:pPr marL="12700">
              <a:lnSpc>
                <a:spcPct val="100000"/>
              </a:lnSpc>
            </a:pPr>
            <a:r>
              <a:rPr spc="-5" dirty="0"/>
              <a:t>China’s energy needs are changing: slower demand</a:t>
            </a:r>
            <a:r>
              <a:rPr spc="195" dirty="0"/>
              <a:t> </a:t>
            </a:r>
            <a:r>
              <a:rPr spc="-5" dirty="0"/>
              <a:t>growth…</a:t>
            </a:r>
          </a:p>
        </p:txBody>
      </p:sp>
      <p:sp>
        <p:nvSpPr>
          <p:cNvPr id="3" name="object 3"/>
          <p:cNvSpPr/>
          <p:nvPr/>
        </p:nvSpPr>
        <p:spPr>
          <a:xfrm>
            <a:off x="1196339" y="3523488"/>
            <a:ext cx="586740" cy="1655445"/>
          </a:xfrm>
          <a:custGeom>
            <a:avLst/>
            <a:gdLst/>
            <a:ahLst/>
            <a:cxnLst/>
            <a:rect l="l" t="t" r="r" b="b"/>
            <a:pathLst>
              <a:path w="586739" h="1655445">
                <a:moveTo>
                  <a:pt x="586740" y="0"/>
                </a:moveTo>
                <a:lnTo>
                  <a:pt x="0" y="0"/>
                </a:lnTo>
                <a:lnTo>
                  <a:pt x="0" y="1655064"/>
                </a:lnTo>
                <a:lnTo>
                  <a:pt x="586740" y="1655064"/>
                </a:lnTo>
                <a:lnTo>
                  <a:pt x="586740" y="0"/>
                </a:lnTo>
                <a:close/>
              </a:path>
            </a:pathLst>
          </a:custGeom>
          <a:solidFill>
            <a:srgbClr val="666666"/>
          </a:solidFill>
        </p:spPr>
        <p:txBody>
          <a:bodyPr wrap="square" lIns="0" tIns="0" rIns="0" bIns="0" rtlCol="0"/>
          <a:lstStyle/>
          <a:p>
            <a:endParaRPr/>
          </a:p>
        </p:txBody>
      </p:sp>
      <p:sp>
        <p:nvSpPr>
          <p:cNvPr id="4" name="object 4"/>
          <p:cNvSpPr/>
          <p:nvPr/>
        </p:nvSpPr>
        <p:spPr>
          <a:xfrm>
            <a:off x="2136648" y="3666744"/>
            <a:ext cx="586740" cy="1511935"/>
          </a:xfrm>
          <a:custGeom>
            <a:avLst/>
            <a:gdLst/>
            <a:ahLst/>
            <a:cxnLst/>
            <a:rect l="l" t="t" r="r" b="b"/>
            <a:pathLst>
              <a:path w="586739" h="1511935">
                <a:moveTo>
                  <a:pt x="586739" y="0"/>
                </a:moveTo>
                <a:lnTo>
                  <a:pt x="0" y="0"/>
                </a:lnTo>
                <a:lnTo>
                  <a:pt x="0" y="1511807"/>
                </a:lnTo>
                <a:lnTo>
                  <a:pt x="586739" y="1511807"/>
                </a:lnTo>
                <a:lnTo>
                  <a:pt x="586739" y="0"/>
                </a:lnTo>
                <a:close/>
              </a:path>
            </a:pathLst>
          </a:custGeom>
          <a:solidFill>
            <a:srgbClr val="666666"/>
          </a:solidFill>
        </p:spPr>
        <p:txBody>
          <a:bodyPr wrap="square" lIns="0" tIns="0" rIns="0" bIns="0" rtlCol="0"/>
          <a:lstStyle/>
          <a:p>
            <a:endParaRPr/>
          </a:p>
        </p:txBody>
      </p:sp>
      <p:sp>
        <p:nvSpPr>
          <p:cNvPr id="5" name="object 5"/>
          <p:cNvSpPr/>
          <p:nvPr/>
        </p:nvSpPr>
        <p:spPr>
          <a:xfrm>
            <a:off x="3075432" y="5178552"/>
            <a:ext cx="588645" cy="56515"/>
          </a:xfrm>
          <a:custGeom>
            <a:avLst/>
            <a:gdLst/>
            <a:ahLst/>
            <a:cxnLst/>
            <a:rect l="l" t="t" r="r" b="b"/>
            <a:pathLst>
              <a:path w="588645" h="56514">
                <a:moveTo>
                  <a:pt x="0" y="56387"/>
                </a:moveTo>
                <a:lnTo>
                  <a:pt x="588264" y="56387"/>
                </a:lnTo>
                <a:lnTo>
                  <a:pt x="588264" y="0"/>
                </a:lnTo>
                <a:lnTo>
                  <a:pt x="0" y="0"/>
                </a:lnTo>
                <a:lnTo>
                  <a:pt x="0" y="56387"/>
                </a:lnTo>
                <a:close/>
              </a:path>
            </a:pathLst>
          </a:custGeom>
          <a:solidFill>
            <a:srgbClr val="666666"/>
          </a:solidFill>
        </p:spPr>
        <p:txBody>
          <a:bodyPr wrap="square" lIns="0" tIns="0" rIns="0" bIns="0" rtlCol="0"/>
          <a:lstStyle/>
          <a:p>
            <a:endParaRPr/>
          </a:p>
        </p:txBody>
      </p:sp>
      <p:sp>
        <p:nvSpPr>
          <p:cNvPr id="6" name="object 6"/>
          <p:cNvSpPr/>
          <p:nvPr/>
        </p:nvSpPr>
        <p:spPr>
          <a:xfrm>
            <a:off x="4015740" y="5178552"/>
            <a:ext cx="588645" cy="248920"/>
          </a:xfrm>
          <a:custGeom>
            <a:avLst/>
            <a:gdLst/>
            <a:ahLst/>
            <a:cxnLst/>
            <a:rect l="l" t="t" r="r" b="b"/>
            <a:pathLst>
              <a:path w="588645" h="248920">
                <a:moveTo>
                  <a:pt x="588263" y="0"/>
                </a:moveTo>
                <a:lnTo>
                  <a:pt x="0" y="0"/>
                </a:lnTo>
                <a:lnTo>
                  <a:pt x="0" y="248412"/>
                </a:lnTo>
                <a:lnTo>
                  <a:pt x="588263" y="248412"/>
                </a:lnTo>
                <a:lnTo>
                  <a:pt x="588263" y="0"/>
                </a:lnTo>
                <a:close/>
              </a:path>
            </a:pathLst>
          </a:custGeom>
          <a:solidFill>
            <a:srgbClr val="666666"/>
          </a:solidFill>
        </p:spPr>
        <p:txBody>
          <a:bodyPr wrap="square" lIns="0" tIns="0" rIns="0" bIns="0" rtlCol="0"/>
          <a:lstStyle/>
          <a:p>
            <a:endParaRPr/>
          </a:p>
        </p:txBody>
      </p:sp>
      <p:sp>
        <p:nvSpPr>
          <p:cNvPr id="7" name="object 7"/>
          <p:cNvSpPr/>
          <p:nvPr/>
        </p:nvSpPr>
        <p:spPr>
          <a:xfrm>
            <a:off x="1196339" y="3523488"/>
            <a:ext cx="586740" cy="1655445"/>
          </a:xfrm>
          <a:custGeom>
            <a:avLst/>
            <a:gdLst/>
            <a:ahLst/>
            <a:cxnLst/>
            <a:rect l="l" t="t" r="r" b="b"/>
            <a:pathLst>
              <a:path w="586739" h="1655445">
                <a:moveTo>
                  <a:pt x="0" y="0"/>
                </a:moveTo>
                <a:lnTo>
                  <a:pt x="586740" y="0"/>
                </a:lnTo>
                <a:lnTo>
                  <a:pt x="586740" y="1655064"/>
                </a:lnTo>
                <a:lnTo>
                  <a:pt x="0" y="1655064"/>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2136648" y="3666744"/>
            <a:ext cx="586740" cy="1511935"/>
          </a:xfrm>
          <a:custGeom>
            <a:avLst/>
            <a:gdLst/>
            <a:ahLst/>
            <a:cxnLst/>
            <a:rect l="l" t="t" r="r" b="b"/>
            <a:pathLst>
              <a:path w="586739" h="1511935">
                <a:moveTo>
                  <a:pt x="0" y="0"/>
                </a:moveTo>
                <a:lnTo>
                  <a:pt x="586739" y="0"/>
                </a:lnTo>
                <a:lnTo>
                  <a:pt x="586739" y="1511807"/>
                </a:lnTo>
                <a:lnTo>
                  <a:pt x="0" y="1511807"/>
                </a:lnTo>
                <a:lnTo>
                  <a:pt x="0" y="0"/>
                </a:lnTo>
                <a:close/>
              </a:path>
            </a:pathLst>
          </a:custGeom>
          <a:ln w="9144">
            <a:solidFill>
              <a:srgbClr val="BEBEBE"/>
            </a:solidFill>
          </a:ln>
        </p:spPr>
        <p:txBody>
          <a:bodyPr wrap="square" lIns="0" tIns="0" rIns="0" bIns="0" rtlCol="0"/>
          <a:lstStyle/>
          <a:p>
            <a:endParaRPr/>
          </a:p>
        </p:txBody>
      </p:sp>
      <p:sp>
        <p:nvSpPr>
          <p:cNvPr id="9" name="object 9"/>
          <p:cNvSpPr/>
          <p:nvPr/>
        </p:nvSpPr>
        <p:spPr>
          <a:xfrm>
            <a:off x="3075432" y="5178552"/>
            <a:ext cx="588645" cy="56515"/>
          </a:xfrm>
          <a:custGeom>
            <a:avLst/>
            <a:gdLst/>
            <a:ahLst/>
            <a:cxnLst/>
            <a:rect l="l" t="t" r="r" b="b"/>
            <a:pathLst>
              <a:path w="588645" h="56514">
                <a:moveTo>
                  <a:pt x="0" y="56388"/>
                </a:moveTo>
                <a:lnTo>
                  <a:pt x="588264" y="56388"/>
                </a:lnTo>
                <a:lnTo>
                  <a:pt x="588264" y="0"/>
                </a:lnTo>
                <a:lnTo>
                  <a:pt x="0" y="0"/>
                </a:lnTo>
                <a:lnTo>
                  <a:pt x="0" y="56388"/>
                </a:lnTo>
                <a:close/>
              </a:path>
            </a:pathLst>
          </a:custGeom>
          <a:ln w="9144">
            <a:solidFill>
              <a:srgbClr val="BEBEBE"/>
            </a:solidFill>
          </a:ln>
        </p:spPr>
        <p:txBody>
          <a:bodyPr wrap="square" lIns="0" tIns="0" rIns="0" bIns="0" rtlCol="0"/>
          <a:lstStyle/>
          <a:p>
            <a:endParaRPr/>
          </a:p>
        </p:txBody>
      </p:sp>
      <p:sp>
        <p:nvSpPr>
          <p:cNvPr id="10" name="object 10"/>
          <p:cNvSpPr/>
          <p:nvPr/>
        </p:nvSpPr>
        <p:spPr>
          <a:xfrm>
            <a:off x="4015740" y="5178552"/>
            <a:ext cx="588645" cy="248920"/>
          </a:xfrm>
          <a:custGeom>
            <a:avLst/>
            <a:gdLst/>
            <a:ahLst/>
            <a:cxnLst/>
            <a:rect l="l" t="t" r="r" b="b"/>
            <a:pathLst>
              <a:path w="588645" h="248920">
                <a:moveTo>
                  <a:pt x="0" y="248412"/>
                </a:moveTo>
                <a:lnTo>
                  <a:pt x="588263" y="248412"/>
                </a:lnTo>
                <a:lnTo>
                  <a:pt x="588263" y="0"/>
                </a:lnTo>
                <a:lnTo>
                  <a:pt x="0" y="0"/>
                </a:lnTo>
                <a:lnTo>
                  <a:pt x="0" y="248412"/>
                </a:lnTo>
                <a:close/>
              </a:path>
            </a:pathLst>
          </a:custGeom>
          <a:ln w="9144">
            <a:solidFill>
              <a:srgbClr val="BEBEBE"/>
            </a:solidFill>
          </a:ln>
        </p:spPr>
        <p:txBody>
          <a:bodyPr wrap="square" lIns="0" tIns="0" rIns="0" bIns="0" rtlCol="0"/>
          <a:lstStyle/>
          <a:p>
            <a:endParaRPr/>
          </a:p>
        </p:txBody>
      </p:sp>
      <p:sp>
        <p:nvSpPr>
          <p:cNvPr id="11" name="object 11"/>
          <p:cNvSpPr/>
          <p:nvPr/>
        </p:nvSpPr>
        <p:spPr>
          <a:xfrm>
            <a:off x="1196339" y="3176016"/>
            <a:ext cx="586740" cy="347980"/>
          </a:xfrm>
          <a:custGeom>
            <a:avLst/>
            <a:gdLst/>
            <a:ahLst/>
            <a:cxnLst/>
            <a:rect l="l" t="t" r="r" b="b"/>
            <a:pathLst>
              <a:path w="586739" h="347979">
                <a:moveTo>
                  <a:pt x="586740" y="0"/>
                </a:moveTo>
                <a:lnTo>
                  <a:pt x="0" y="0"/>
                </a:lnTo>
                <a:lnTo>
                  <a:pt x="0" y="347472"/>
                </a:lnTo>
                <a:lnTo>
                  <a:pt x="586740" y="347472"/>
                </a:lnTo>
                <a:lnTo>
                  <a:pt x="586740" y="0"/>
                </a:lnTo>
                <a:close/>
              </a:path>
            </a:pathLst>
          </a:custGeom>
          <a:solidFill>
            <a:srgbClr val="99CC00"/>
          </a:solidFill>
        </p:spPr>
        <p:txBody>
          <a:bodyPr wrap="square" lIns="0" tIns="0" rIns="0" bIns="0" rtlCol="0"/>
          <a:lstStyle/>
          <a:p>
            <a:endParaRPr/>
          </a:p>
        </p:txBody>
      </p:sp>
      <p:sp>
        <p:nvSpPr>
          <p:cNvPr id="12" name="object 12"/>
          <p:cNvSpPr/>
          <p:nvPr/>
        </p:nvSpPr>
        <p:spPr>
          <a:xfrm>
            <a:off x="2136648" y="3179064"/>
            <a:ext cx="586740" cy="487680"/>
          </a:xfrm>
          <a:custGeom>
            <a:avLst/>
            <a:gdLst/>
            <a:ahLst/>
            <a:cxnLst/>
            <a:rect l="l" t="t" r="r" b="b"/>
            <a:pathLst>
              <a:path w="586739" h="487679">
                <a:moveTo>
                  <a:pt x="586739" y="0"/>
                </a:moveTo>
                <a:lnTo>
                  <a:pt x="0" y="0"/>
                </a:lnTo>
                <a:lnTo>
                  <a:pt x="0" y="487680"/>
                </a:lnTo>
                <a:lnTo>
                  <a:pt x="586739" y="487680"/>
                </a:lnTo>
                <a:lnTo>
                  <a:pt x="586739" y="0"/>
                </a:lnTo>
                <a:close/>
              </a:path>
            </a:pathLst>
          </a:custGeom>
          <a:solidFill>
            <a:srgbClr val="99CC00"/>
          </a:solidFill>
        </p:spPr>
        <p:txBody>
          <a:bodyPr wrap="square" lIns="0" tIns="0" rIns="0" bIns="0" rtlCol="0"/>
          <a:lstStyle/>
          <a:p>
            <a:endParaRPr/>
          </a:p>
        </p:txBody>
      </p:sp>
      <p:sp>
        <p:nvSpPr>
          <p:cNvPr id="13" name="object 13"/>
          <p:cNvSpPr/>
          <p:nvPr/>
        </p:nvSpPr>
        <p:spPr>
          <a:xfrm>
            <a:off x="3075432" y="5003291"/>
            <a:ext cx="588645" cy="175260"/>
          </a:xfrm>
          <a:custGeom>
            <a:avLst/>
            <a:gdLst/>
            <a:ahLst/>
            <a:cxnLst/>
            <a:rect l="l" t="t" r="r" b="b"/>
            <a:pathLst>
              <a:path w="588645" h="175260">
                <a:moveTo>
                  <a:pt x="588264" y="0"/>
                </a:moveTo>
                <a:lnTo>
                  <a:pt x="0" y="0"/>
                </a:lnTo>
                <a:lnTo>
                  <a:pt x="0" y="175259"/>
                </a:lnTo>
                <a:lnTo>
                  <a:pt x="588264" y="175259"/>
                </a:lnTo>
                <a:lnTo>
                  <a:pt x="588264" y="0"/>
                </a:lnTo>
                <a:close/>
              </a:path>
            </a:pathLst>
          </a:custGeom>
          <a:solidFill>
            <a:srgbClr val="99CC00"/>
          </a:solidFill>
        </p:spPr>
        <p:txBody>
          <a:bodyPr wrap="square" lIns="0" tIns="0" rIns="0" bIns="0" rtlCol="0"/>
          <a:lstStyle/>
          <a:p>
            <a:endParaRPr/>
          </a:p>
        </p:txBody>
      </p:sp>
      <p:sp>
        <p:nvSpPr>
          <p:cNvPr id="14" name="object 14"/>
          <p:cNvSpPr/>
          <p:nvPr/>
        </p:nvSpPr>
        <p:spPr>
          <a:xfrm>
            <a:off x="4015740" y="5426964"/>
            <a:ext cx="588645" cy="27940"/>
          </a:xfrm>
          <a:custGeom>
            <a:avLst/>
            <a:gdLst/>
            <a:ahLst/>
            <a:cxnLst/>
            <a:rect l="l" t="t" r="r" b="b"/>
            <a:pathLst>
              <a:path w="588645" h="27939">
                <a:moveTo>
                  <a:pt x="0" y="27432"/>
                </a:moveTo>
                <a:lnTo>
                  <a:pt x="588263" y="27432"/>
                </a:lnTo>
                <a:lnTo>
                  <a:pt x="588263" y="0"/>
                </a:lnTo>
                <a:lnTo>
                  <a:pt x="0" y="0"/>
                </a:lnTo>
                <a:lnTo>
                  <a:pt x="0" y="27432"/>
                </a:lnTo>
                <a:close/>
              </a:path>
            </a:pathLst>
          </a:custGeom>
          <a:solidFill>
            <a:srgbClr val="99CC00"/>
          </a:solidFill>
        </p:spPr>
        <p:txBody>
          <a:bodyPr wrap="square" lIns="0" tIns="0" rIns="0" bIns="0" rtlCol="0"/>
          <a:lstStyle/>
          <a:p>
            <a:endParaRPr/>
          </a:p>
        </p:txBody>
      </p:sp>
      <p:sp>
        <p:nvSpPr>
          <p:cNvPr id="15" name="object 15"/>
          <p:cNvSpPr/>
          <p:nvPr/>
        </p:nvSpPr>
        <p:spPr>
          <a:xfrm>
            <a:off x="1196339" y="3176016"/>
            <a:ext cx="586740" cy="347980"/>
          </a:xfrm>
          <a:custGeom>
            <a:avLst/>
            <a:gdLst/>
            <a:ahLst/>
            <a:cxnLst/>
            <a:rect l="l" t="t" r="r" b="b"/>
            <a:pathLst>
              <a:path w="586739" h="347979">
                <a:moveTo>
                  <a:pt x="0" y="0"/>
                </a:moveTo>
                <a:lnTo>
                  <a:pt x="586740" y="0"/>
                </a:lnTo>
                <a:lnTo>
                  <a:pt x="586740" y="347472"/>
                </a:lnTo>
                <a:lnTo>
                  <a:pt x="0" y="347472"/>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2136648" y="3179064"/>
            <a:ext cx="586740" cy="487680"/>
          </a:xfrm>
          <a:custGeom>
            <a:avLst/>
            <a:gdLst/>
            <a:ahLst/>
            <a:cxnLst/>
            <a:rect l="l" t="t" r="r" b="b"/>
            <a:pathLst>
              <a:path w="586739" h="487679">
                <a:moveTo>
                  <a:pt x="0" y="0"/>
                </a:moveTo>
                <a:lnTo>
                  <a:pt x="586739" y="0"/>
                </a:lnTo>
                <a:lnTo>
                  <a:pt x="586739" y="487680"/>
                </a:lnTo>
                <a:lnTo>
                  <a:pt x="0" y="487680"/>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3075432" y="5003291"/>
            <a:ext cx="588645" cy="175260"/>
          </a:xfrm>
          <a:custGeom>
            <a:avLst/>
            <a:gdLst/>
            <a:ahLst/>
            <a:cxnLst/>
            <a:rect l="l" t="t" r="r" b="b"/>
            <a:pathLst>
              <a:path w="588645" h="175260">
                <a:moveTo>
                  <a:pt x="0" y="0"/>
                </a:moveTo>
                <a:lnTo>
                  <a:pt x="588264" y="0"/>
                </a:lnTo>
                <a:lnTo>
                  <a:pt x="588264" y="175259"/>
                </a:lnTo>
                <a:lnTo>
                  <a:pt x="0" y="175259"/>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4015740" y="5426964"/>
            <a:ext cx="588645" cy="27940"/>
          </a:xfrm>
          <a:custGeom>
            <a:avLst/>
            <a:gdLst/>
            <a:ahLst/>
            <a:cxnLst/>
            <a:rect l="l" t="t" r="r" b="b"/>
            <a:pathLst>
              <a:path w="588645" h="27939">
                <a:moveTo>
                  <a:pt x="0" y="27432"/>
                </a:moveTo>
                <a:lnTo>
                  <a:pt x="588263" y="27432"/>
                </a:lnTo>
                <a:lnTo>
                  <a:pt x="588263" y="0"/>
                </a:lnTo>
                <a:lnTo>
                  <a:pt x="0" y="0"/>
                </a:lnTo>
                <a:lnTo>
                  <a:pt x="0" y="27432"/>
                </a:lnTo>
                <a:close/>
              </a:path>
            </a:pathLst>
          </a:custGeom>
          <a:ln w="9143">
            <a:solidFill>
              <a:srgbClr val="BEBEBE"/>
            </a:solidFill>
          </a:ln>
        </p:spPr>
        <p:txBody>
          <a:bodyPr wrap="square" lIns="0" tIns="0" rIns="0" bIns="0" rtlCol="0"/>
          <a:lstStyle/>
          <a:p>
            <a:endParaRPr/>
          </a:p>
        </p:txBody>
      </p:sp>
      <p:sp>
        <p:nvSpPr>
          <p:cNvPr id="19" name="object 19"/>
          <p:cNvSpPr/>
          <p:nvPr/>
        </p:nvSpPr>
        <p:spPr>
          <a:xfrm>
            <a:off x="1196339" y="3144011"/>
            <a:ext cx="586740" cy="32384"/>
          </a:xfrm>
          <a:custGeom>
            <a:avLst/>
            <a:gdLst/>
            <a:ahLst/>
            <a:cxnLst/>
            <a:rect l="l" t="t" r="r" b="b"/>
            <a:pathLst>
              <a:path w="586739" h="32385">
                <a:moveTo>
                  <a:pt x="0" y="32003"/>
                </a:moveTo>
                <a:lnTo>
                  <a:pt x="586740" y="32003"/>
                </a:lnTo>
                <a:lnTo>
                  <a:pt x="586740" y="0"/>
                </a:lnTo>
                <a:lnTo>
                  <a:pt x="0" y="0"/>
                </a:lnTo>
                <a:lnTo>
                  <a:pt x="0" y="32003"/>
                </a:lnTo>
                <a:close/>
              </a:path>
            </a:pathLst>
          </a:custGeom>
          <a:solidFill>
            <a:srgbClr val="DC0000"/>
          </a:solidFill>
        </p:spPr>
        <p:txBody>
          <a:bodyPr wrap="square" lIns="0" tIns="0" rIns="0" bIns="0" rtlCol="0"/>
          <a:lstStyle/>
          <a:p>
            <a:endParaRPr/>
          </a:p>
        </p:txBody>
      </p:sp>
      <p:sp>
        <p:nvSpPr>
          <p:cNvPr id="20" name="object 20"/>
          <p:cNvSpPr/>
          <p:nvPr/>
        </p:nvSpPr>
        <p:spPr>
          <a:xfrm>
            <a:off x="2136648" y="2987039"/>
            <a:ext cx="586740" cy="192405"/>
          </a:xfrm>
          <a:custGeom>
            <a:avLst/>
            <a:gdLst/>
            <a:ahLst/>
            <a:cxnLst/>
            <a:rect l="l" t="t" r="r" b="b"/>
            <a:pathLst>
              <a:path w="586739" h="192405">
                <a:moveTo>
                  <a:pt x="586739" y="0"/>
                </a:moveTo>
                <a:lnTo>
                  <a:pt x="0" y="0"/>
                </a:lnTo>
                <a:lnTo>
                  <a:pt x="0" y="192024"/>
                </a:lnTo>
                <a:lnTo>
                  <a:pt x="586739" y="192024"/>
                </a:lnTo>
                <a:lnTo>
                  <a:pt x="586739" y="0"/>
                </a:lnTo>
                <a:close/>
              </a:path>
            </a:pathLst>
          </a:custGeom>
          <a:solidFill>
            <a:srgbClr val="DC0000"/>
          </a:solidFill>
        </p:spPr>
        <p:txBody>
          <a:bodyPr wrap="square" lIns="0" tIns="0" rIns="0" bIns="0" rtlCol="0"/>
          <a:lstStyle/>
          <a:p>
            <a:endParaRPr/>
          </a:p>
        </p:txBody>
      </p:sp>
      <p:sp>
        <p:nvSpPr>
          <p:cNvPr id="21" name="object 21"/>
          <p:cNvSpPr/>
          <p:nvPr/>
        </p:nvSpPr>
        <p:spPr>
          <a:xfrm>
            <a:off x="3075432" y="4800600"/>
            <a:ext cx="588645" cy="203200"/>
          </a:xfrm>
          <a:custGeom>
            <a:avLst/>
            <a:gdLst/>
            <a:ahLst/>
            <a:cxnLst/>
            <a:rect l="l" t="t" r="r" b="b"/>
            <a:pathLst>
              <a:path w="588645" h="203200">
                <a:moveTo>
                  <a:pt x="588264" y="0"/>
                </a:moveTo>
                <a:lnTo>
                  <a:pt x="0" y="0"/>
                </a:lnTo>
                <a:lnTo>
                  <a:pt x="0" y="202692"/>
                </a:lnTo>
                <a:lnTo>
                  <a:pt x="588264" y="202692"/>
                </a:lnTo>
                <a:lnTo>
                  <a:pt x="588264" y="0"/>
                </a:lnTo>
                <a:close/>
              </a:path>
            </a:pathLst>
          </a:custGeom>
          <a:solidFill>
            <a:srgbClr val="DC0000"/>
          </a:solidFill>
        </p:spPr>
        <p:txBody>
          <a:bodyPr wrap="square" lIns="0" tIns="0" rIns="0" bIns="0" rtlCol="0"/>
          <a:lstStyle/>
          <a:p>
            <a:endParaRPr/>
          </a:p>
        </p:txBody>
      </p:sp>
      <p:sp>
        <p:nvSpPr>
          <p:cNvPr id="22" name="object 22"/>
          <p:cNvSpPr/>
          <p:nvPr/>
        </p:nvSpPr>
        <p:spPr>
          <a:xfrm>
            <a:off x="4015740" y="5050535"/>
            <a:ext cx="588645" cy="128270"/>
          </a:xfrm>
          <a:custGeom>
            <a:avLst/>
            <a:gdLst/>
            <a:ahLst/>
            <a:cxnLst/>
            <a:rect l="l" t="t" r="r" b="b"/>
            <a:pathLst>
              <a:path w="588645" h="128270">
                <a:moveTo>
                  <a:pt x="588263" y="0"/>
                </a:moveTo>
                <a:lnTo>
                  <a:pt x="0" y="0"/>
                </a:lnTo>
                <a:lnTo>
                  <a:pt x="0" y="128015"/>
                </a:lnTo>
                <a:lnTo>
                  <a:pt x="588263" y="128015"/>
                </a:lnTo>
                <a:lnTo>
                  <a:pt x="588263" y="0"/>
                </a:lnTo>
                <a:close/>
              </a:path>
            </a:pathLst>
          </a:custGeom>
          <a:solidFill>
            <a:srgbClr val="DC0000"/>
          </a:solidFill>
        </p:spPr>
        <p:txBody>
          <a:bodyPr wrap="square" lIns="0" tIns="0" rIns="0" bIns="0" rtlCol="0"/>
          <a:lstStyle/>
          <a:p>
            <a:endParaRPr/>
          </a:p>
        </p:txBody>
      </p:sp>
      <p:sp>
        <p:nvSpPr>
          <p:cNvPr id="23" name="object 23"/>
          <p:cNvSpPr/>
          <p:nvPr/>
        </p:nvSpPr>
        <p:spPr>
          <a:xfrm>
            <a:off x="1196339" y="3144011"/>
            <a:ext cx="586740" cy="32384"/>
          </a:xfrm>
          <a:custGeom>
            <a:avLst/>
            <a:gdLst/>
            <a:ahLst/>
            <a:cxnLst/>
            <a:rect l="l" t="t" r="r" b="b"/>
            <a:pathLst>
              <a:path w="586739" h="32385">
                <a:moveTo>
                  <a:pt x="0" y="0"/>
                </a:moveTo>
                <a:lnTo>
                  <a:pt x="586740" y="0"/>
                </a:lnTo>
                <a:lnTo>
                  <a:pt x="586740" y="32003"/>
                </a:lnTo>
                <a:lnTo>
                  <a:pt x="0" y="32003"/>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2136648" y="2987039"/>
            <a:ext cx="586740" cy="192405"/>
          </a:xfrm>
          <a:custGeom>
            <a:avLst/>
            <a:gdLst/>
            <a:ahLst/>
            <a:cxnLst/>
            <a:rect l="l" t="t" r="r" b="b"/>
            <a:pathLst>
              <a:path w="586739" h="192405">
                <a:moveTo>
                  <a:pt x="0" y="0"/>
                </a:moveTo>
                <a:lnTo>
                  <a:pt x="586739" y="0"/>
                </a:lnTo>
                <a:lnTo>
                  <a:pt x="586739" y="192024"/>
                </a:lnTo>
                <a:lnTo>
                  <a:pt x="0" y="192024"/>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3075432" y="4800600"/>
            <a:ext cx="588645" cy="203200"/>
          </a:xfrm>
          <a:custGeom>
            <a:avLst/>
            <a:gdLst/>
            <a:ahLst/>
            <a:cxnLst/>
            <a:rect l="l" t="t" r="r" b="b"/>
            <a:pathLst>
              <a:path w="588645" h="203200">
                <a:moveTo>
                  <a:pt x="0" y="0"/>
                </a:moveTo>
                <a:lnTo>
                  <a:pt x="588264" y="0"/>
                </a:lnTo>
                <a:lnTo>
                  <a:pt x="588264" y="202692"/>
                </a:lnTo>
                <a:lnTo>
                  <a:pt x="0" y="202692"/>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4015740" y="5050535"/>
            <a:ext cx="588645" cy="128270"/>
          </a:xfrm>
          <a:custGeom>
            <a:avLst/>
            <a:gdLst/>
            <a:ahLst/>
            <a:cxnLst/>
            <a:rect l="l" t="t" r="r" b="b"/>
            <a:pathLst>
              <a:path w="588645" h="128270">
                <a:moveTo>
                  <a:pt x="0" y="0"/>
                </a:moveTo>
                <a:lnTo>
                  <a:pt x="588263" y="0"/>
                </a:lnTo>
                <a:lnTo>
                  <a:pt x="588263" y="128015"/>
                </a:lnTo>
                <a:lnTo>
                  <a:pt x="0" y="128015"/>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1196339" y="3138677"/>
            <a:ext cx="586740" cy="0"/>
          </a:xfrm>
          <a:custGeom>
            <a:avLst/>
            <a:gdLst/>
            <a:ahLst/>
            <a:cxnLst/>
            <a:rect l="l" t="t" r="r" b="b"/>
            <a:pathLst>
              <a:path w="586739">
                <a:moveTo>
                  <a:pt x="0" y="0"/>
                </a:moveTo>
                <a:lnTo>
                  <a:pt x="586740" y="0"/>
                </a:lnTo>
              </a:path>
            </a:pathLst>
          </a:custGeom>
          <a:ln w="10667">
            <a:solidFill>
              <a:srgbClr val="FFCC00"/>
            </a:solidFill>
          </a:ln>
        </p:spPr>
        <p:txBody>
          <a:bodyPr wrap="square" lIns="0" tIns="0" rIns="0" bIns="0" rtlCol="0"/>
          <a:lstStyle/>
          <a:p>
            <a:endParaRPr/>
          </a:p>
        </p:txBody>
      </p:sp>
      <p:sp>
        <p:nvSpPr>
          <p:cNvPr id="28" name="object 28"/>
          <p:cNvSpPr/>
          <p:nvPr/>
        </p:nvSpPr>
        <p:spPr>
          <a:xfrm>
            <a:off x="2136648" y="2942844"/>
            <a:ext cx="586740" cy="44450"/>
          </a:xfrm>
          <a:custGeom>
            <a:avLst/>
            <a:gdLst/>
            <a:ahLst/>
            <a:cxnLst/>
            <a:rect l="l" t="t" r="r" b="b"/>
            <a:pathLst>
              <a:path w="586739" h="44450">
                <a:moveTo>
                  <a:pt x="0" y="44196"/>
                </a:moveTo>
                <a:lnTo>
                  <a:pt x="586739" y="44196"/>
                </a:lnTo>
                <a:lnTo>
                  <a:pt x="586739" y="0"/>
                </a:lnTo>
                <a:lnTo>
                  <a:pt x="0" y="0"/>
                </a:lnTo>
                <a:lnTo>
                  <a:pt x="0" y="44196"/>
                </a:lnTo>
                <a:close/>
              </a:path>
            </a:pathLst>
          </a:custGeom>
          <a:solidFill>
            <a:srgbClr val="FFCC00"/>
          </a:solidFill>
        </p:spPr>
        <p:txBody>
          <a:bodyPr wrap="square" lIns="0" tIns="0" rIns="0" bIns="0" rtlCol="0"/>
          <a:lstStyle/>
          <a:p>
            <a:endParaRPr/>
          </a:p>
        </p:txBody>
      </p:sp>
      <p:sp>
        <p:nvSpPr>
          <p:cNvPr id="29" name="object 29"/>
          <p:cNvSpPr/>
          <p:nvPr/>
        </p:nvSpPr>
        <p:spPr>
          <a:xfrm>
            <a:off x="3075432" y="4700015"/>
            <a:ext cx="588645" cy="100965"/>
          </a:xfrm>
          <a:custGeom>
            <a:avLst/>
            <a:gdLst/>
            <a:ahLst/>
            <a:cxnLst/>
            <a:rect l="l" t="t" r="r" b="b"/>
            <a:pathLst>
              <a:path w="588645" h="100964">
                <a:moveTo>
                  <a:pt x="588264" y="0"/>
                </a:moveTo>
                <a:lnTo>
                  <a:pt x="0" y="0"/>
                </a:lnTo>
                <a:lnTo>
                  <a:pt x="0" y="100583"/>
                </a:lnTo>
                <a:lnTo>
                  <a:pt x="588264" y="100583"/>
                </a:lnTo>
                <a:lnTo>
                  <a:pt x="588264" y="0"/>
                </a:lnTo>
                <a:close/>
              </a:path>
            </a:pathLst>
          </a:custGeom>
          <a:solidFill>
            <a:srgbClr val="FFCC00"/>
          </a:solidFill>
        </p:spPr>
        <p:txBody>
          <a:bodyPr wrap="square" lIns="0" tIns="0" rIns="0" bIns="0" rtlCol="0"/>
          <a:lstStyle/>
          <a:p>
            <a:endParaRPr/>
          </a:p>
        </p:txBody>
      </p:sp>
      <p:sp>
        <p:nvSpPr>
          <p:cNvPr id="30" name="object 30"/>
          <p:cNvSpPr/>
          <p:nvPr/>
        </p:nvSpPr>
        <p:spPr>
          <a:xfrm>
            <a:off x="4015740" y="4895088"/>
            <a:ext cx="588645" cy="155575"/>
          </a:xfrm>
          <a:custGeom>
            <a:avLst/>
            <a:gdLst/>
            <a:ahLst/>
            <a:cxnLst/>
            <a:rect l="l" t="t" r="r" b="b"/>
            <a:pathLst>
              <a:path w="588645" h="155575">
                <a:moveTo>
                  <a:pt x="588263" y="0"/>
                </a:moveTo>
                <a:lnTo>
                  <a:pt x="0" y="0"/>
                </a:lnTo>
                <a:lnTo>
                  <a:pt x="0" y="155448"/>
                </a:lnTo>
                <a:lnTo>
                  <a:pt x="588263" y="155448"/>
                </a:lnTo>
                <a:lnTo>
                  <a:pt x="588263" y="0"/>
                </a:lnTo>
                <a:close/>
              </a:path>
            </a:pathLst>
          </a:custGeom>
          <a:solidFill>
            <a:srgbClr val="FFCC00"/>
          </a:solidFill>
        </p:spPr>
        <p:txBody>
          <a:bodyPr wrap="square" lIns="0" tIns="0" rIns="0" bIns="0" rtlCol="0"/>
          <a:lstStyle/>
          <a:p>
            <a:endParaRPr/>
          </a:p>
        </p:txBody>
      </p:sp>
      <p:sp>
        <p:nvSpPr>
          <p:cNvPr id="31" name="object 31"/>
          <p:cNvSpPr/>
          <p:nvPr/>
        </p:nvSpPr>
        <p:spPr>
          <a:xfrm>
            <a:off x="1191767" y="3128772"/>
            <a:ext cx="596265" cy="20320"/>
          </a:xfrm>
          <a:custGeom>
            <a:avLst/>
            <a:gdLst/>
            <a:ahLst/>
            <a:cxnLst/>
            <a:rect l="l" t="t" r="r" b="b"/>
            <a:pathLst>
              <a:path w="596264" h="20319">
                <a:moveTo>
                  <a:pt x="0" y="19811"/>
                </a:moveTo>
                <a:lnTo>
                  <a:pt x="595884" y="19811"/>
                </a:lnTo>
                <a:lnTo>
                  <a:pt x="595884" y="0"/>
                </a:lnTo>
                <a:lnTo>
                  <a:pt x="0" y="0"/>
                </a:lnTo>
                <a:lnTo>
                  <a:pt x="0" y="19811"/>
                </a:lnTo>
                <a:close/>
              </a:path>
            </a:pathLst>
          </a:custGeom>
          <a:solidFill>
            <a:srgbClr val="BEBEBE"/>
          </a:solidFill>
        </p:spPr>
        <p:txBody>
          <a:bodyPr wrap="square" lIns="0" tIns="0" rIns="0" bIns="0" rtlCol="0"/>
          <a:lstStyle/>
          <a:p>
            <a:endParaRPr/>
          </a:p>
        </p:txBody>
      </p:sp>
      <p:sp>
        <p:nvSpPr>
          <p:cNvPr id="32" name="object 32"/>
          <p:cNvSpPr/>
          <p:nvPr/>
        </p:nvSpPr>
        <p:spPr>
          <a:xfrm>
            <a:off x="2136648" y="2942844"/>
            <a:ext cx="586740" cy="44450"/>
          </a:xfrm>
          <a:custGeom>
            <a:avLst/>
            <a:gdLst/>
            <a:ahLst/>
            <a:cxnLst/>
            <a:rect l="l" t="t" r="r" b="b"/>
            <a:pathLst>
              <a:path w="586739" h="44450">
                <a:moveTo>
                  <a:pt x="0" y="0"/>
                </a:moveTo>
                <a:lnTo>
                  <a:pt x="586739" y="0"/>
                </a:lnTo>
                <a:lnTo>
                  <a:pt x="586739" y="44195"/>
                </a:lnTo>
                <a:lnTo>
                  <a:pt x="0" y="44195"/>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3075432" y="4700015"/>
            <a:ext cx="588645" cy="100965"/>
          </a:xfrm>
          <a:custGeom>
            <a:avLst/>
            <a:gdLst/>
            <a:ahLst/>
            <a:cxnLst/>
            <a:rect l="l" t="t" r="r" b="b"/>
            <a:pathLst>
              <a:path w="588645" h="100964">
                <a:moveTo>
                  <a:pt x="0" y="0"/>
                </a:moveTo>
                <a:lnTo>
                  <a:pt x="588264" y="0"/>
                </a:lnTo>
                <a:lnTo>
                  <a:pt x="588264" y="100583"/>
                </a:lnTo>
                <a:lnTo>
                  <a:pt x="0" y="100583"/>
                </a:lnTo>
                <a:lnTo>
                  <a:pt x="0" y="0"/>
                </a:lnTo>
                <a:close/>
              </a:path>
            </a:pathLst>
          </a:custGeom>
          <a:ln w="9143">
            <a:solidFill>
              <a:srgbClr val="BEBEBE"/>
            </a:solidFill>
          </a:ln>
        </p:spPr>
        <p:txBody>
          <a:bodyPr wrap="square" lIns="0" tIns="0" rIns="0" bIns="0" rtlCol="0"/>
          <a:lstStyle/>
          <a:p>
            <a:endParaRPr/>
          </a:p>
        </p:txBody>
      </p:sp>
      <p:sp>
        <p:nvSpPr>
          <p:cNvPr id="34" name="object 34"/>
          <p:cNvSpPr/>
          <p:nvPr/>
        </p:nvSpPr>
        <p:spPr>
          <a:xfrm>
            <a:off x="4015740" y="4895088"/>
            <a:ext cx="588645" cy="155575"/>
          </a:xfrm>
          <a:custGeom>
            <a:avLst/>
            <a:gdLst/>
            <a:ahLst/>
            <a:cxnLst/>
            <a:rect l="l" t="t" r="r" b="b"/>
            <a:pathLst>
              <a:path w="588645" h="155575">
                <a:moveTo>
                  <a:pt x="0" y="0"/>
                </a:moveTo>
                <a:lnTo>
                  <a:pt x="588263" y="0"/>
                </a:lnTo>
                <a:lnTo>
                  <a:pt x="588263" y="155448"/>
                </a:lnTo>
                <a:lnTo>
                  <a:pt x="0" y="155448"/>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1196339" y="3006851"/>
            <a:ext cx="586740" cy="127000"/>
          </a:xfrm>
          <a:custGeom>
            <a:avLst/>
            <a:gdLst/>
            <a:ahLst/>
            <a:cxnLst/>
            <a:rect l="l" t="t" r="r" b="b"/>
            <a:pathLst>
              <a:path w="586739" h="127000">
                <a:moveTo>
                  <a:pt x="586740" y="0"/>
                </a:moveTo>
                <a:lnTo>
                  <a:pt x="0" y="0"/>
                </a:lnTo>
                <a:lnTo>
                  <a:pt x="0" y="126492"/>
                </a:lnTo>
                <a:lnTo>
                  <a:pt x="586740" y="126492"/>
                </a:lnTo>
                <a:lnTo>
                  <a:pt x="586740" y="0"/>
                </a:lnTo>
                <a:close/>
              </a:path>
            </a:pathLst>
          </a:custGeom>
          <a:solidFill>
            <a:srgbClr val="009EDF"/>
          </a:solidFill>
        </p:spPr>
        <p:txBody>
          <a:bodyPr wrap="square" lIns="0" tIns="0" rIns="0" bIns="0" rtlCol="0"/>
          <a:lstStyle/>
          <a:p>
            <a:endParaRPr/>
          </a:p>
        </p:txBody>
      </p:sp>
      <p:sp>
        <p:nvSpPr>
          <p:cNvPr id="36" name="object 36"/>
          <p:cNvSpPr/>
          <p:nvPr/>
        </p:nvSpPr>
        <p:spPr>
          <a:xfrm>
            <a:off x="2136648" y="2689860"/>
            <a:ext cx="586740" cy="253365"/>
          </a:xfrm>
          <a:custGeom>
            <a:avLst/>
            <a:gdLst/>
            <a:ahLst/>
            <a:cxnLst/>
            <a:rect l="l" t="t" r="r" b="b"/>
            <a:pathLst>
              <a:path w="586739" h="253364">
                <a:moveTo>
                  <a:pt x="586739" y="0"/>
                </a:moveTo>
                <a:lnTo>
                  <a:pt x="0" y="0"/>
                </a:lnTo>
                <a:lnTo>
                  <a:pt x="0" y="252984"/>
                </a:lnTo>
                <a:lnTo>
                  <a:pt x="586739" y="252984"/>
                </a:lnTo>
                <a:lnTo>
                  <a:pt x="586739" y="0"/>
                </a:lnTo>
                <a:close/>
              </a:path>
            </a:pathLst>
          </a:custGeom>
          <a:solidFill>
            <a:srgbClr val="009EDF"/>
          </a:solidFill>
        </p:spPr>
        <p:txBody>
          <a:bodyPr wrap="square" lIns="0" tIns="0" rIns="0" bIns="0" rtlCol="0"/>
          <a:lstStyle/>
          <a:p>
            <a:endParaRPr/>
          </a:p>
        </p:txBody>
      </p:sp>
      <p:sp>
        <p:nvSpPr>
          <p:cNvPr id="37" name="object 37"/>
          <p:cNvSpPr/>
          <p:nvPr/>
        </p:nvSpPr>
        <p:spPr>
          <a:xfrm>
            <a:off x="3075432" y="4639055"/>
            <a:ext cx="588645" cy="60960"/>
          </a:xfrm>
          <a:custGeom>
            <a:avLst/>
            <a:gdLst/>
            <a:ahLst/>
            <a:cxnLst/>
            <a:rect l="l" t="t" r="r" b="b"/>
            <a:pathLst>
              <a:path w="588645" h="60960">
                <a:moveTo>
                  <a:pt x="588264" y="0"/>
                </a:moveTo>
                <a:lnTo>
                  <a:pt x="0" y="0"/>
                </a:lnTo>
                <a:lnTo>
                  <a:pt x="0" y="60960"/>
                </a:lnTo>
                <a:lnTo>
                  <a:pt x="588264" y="60960"/>
                </a:lnTo>
                <a:lnTo>
                  <a:pt x="588264" y="0"/>
                </a:lnTo>
                <a:close/>
              </a:path>
            </a:pathLst>
          </a:custGeom>
          <a:solidFill>
            <a:srgbClr val="009EDF"/>
          </a:solidFill>
        </p:spPr>
        <p:txBody>
          <a:bodyPr wrap="square" lIns="0" tIns="0" rIns="0" bIns="0" rtlCol="0"/>
          <a:lstStyle/>
          <a:p>
            <a:endParaRPr/>
          </a:p>
        </p:txBody>
      </p:sp>
      <p:sp>
        <p:nvSpPr>
          <p:cNvPr id="38" name="object 38"/>
          <p:cNvSpPr/>
          <p:nvPr/>
        </p:nvSpPr>
        <p:spPr>
          <a:xfrm>
            <a:off x="4015740" y="4875276"/>
            <a:ext cx="588645" cy="20320"/>
          </a:xfrm>
          <a:custGeom>
            <a:avLst/>
            <a:gdLst/>
            <a:ahLst/>
            <a:cxnLst/>
            <a:rect l="l" t="t" r="r" b="b"/>
            <a:pathLst>
              <a:path w="588645" h="20320">
                <a:moveTo>
                  <a:pt x="0" y="19812"/>
                </a:moveTo>
                <a:lnTo>
                  <a:pt x="588263" y="19812"/>
                </a:lnTo>
                <a:lnTo>
                  <a:pt x="588263" y="0"/>
                </a:lnTo>
                <a:lnTo>
                  <a:pt x="0" y="0"/>
                </a:lnTo>
                <a:lnTo>
                  <a:pt x="0" y="19812"/>
                </a:lnTo>
                <a:close/>
              </a:path>
            </a:pathLst>
          </a:custGeom>
          <a:solidFill>
            <a:srgbClr val="009EDF"/>
          </a:solidFill>
        </p:spPr>
        <p:txBody>
          <a:bodyPr wrap="square" lIns="0" tIns="0" rIns="0" bIns="0" rtlCol="0"/>
          <a:lstStyle/>
          <a:p>
            <a:endParaRPr/>
          </a:p>
        </p:txBody>
      </p:sp>
      <p:sp>
        <p:nvSpPr>
          <p:cNvPr id="39" name="object 39"/>
          <p:cNvSpPr/>
          <p:nvPr/>
        </p:nvSpPr>
        <p:spPr>
          <a:xfrm>
            <a:off x="1196339" y="3006851"/>
            <a:ext cx="586740" cy="127000"/>
          </a:xfrm>
          <a:custGeom>
            <a:avLst/>
            <a:gdLst/>
            <a:ahLst/>
            <a:cxnLst/>
            <a:rect l="l" t="t" r="r" b="b"/>
            <a:pathLst>
              <a:path w="586739" h="127000">
                <a:moveTo>
                  <a:pt x="0" y="0"/>
                </a:moveTo>
                <a:lnTo>
                  <a:pt x="586740" y="0"/>
                </a:lnTo>
                <a:lnTo>
                  <a:pt x="586740" y="126492"/>
                </a:lnTo>
                <a:lnTo>
                  <a:pt x="0" y="126492"/>
                </a:lnTo>
                <a:lnTo>
                  <a:pt x="0" y="0"/>
                </a:lnTo>
                <a:close/>
              </a:path>
            </a:pathLst>
          </a:custGeom>
          <a:ln w="9143">
            <a:solidFill>
              <a:srgbClr val="BEBEBE"/>
            </a:solidFill>
          </a:ln>
        </p:spPr>
        <p:txBody>
          <a:bodyPr wrap="square" lIns="0" tIns="0" rIns="0" bIns="0" rtlCol="0"/>
          <a:lstStyle/>
          <a:p>
            <a:endParaRPr/>
          </a:p>
        </p:txBody>
      </p:sp>
      <p:sp>
        <p:nvSpPr>
          <p:cNvPr id="40" name="object 40"/>
          <p:cNvSpPr/>
          <p:nvPr/>
        </p:nvSpPr>
        <p:spPr>
          <a:xfrm>
            <a:off x="2136648" y="2689860"/>
            <a:ext cx="586740" cy="253365"/>
          </a:xfrm>
          <a:custGeom>
            <a:avLst/>
            <a:gdLst/>
            <a:ahLst/>
            <a:cxnLst/>
            <a:rect l="l" t="t" r="r" b="b"/>
            <a:pathLst>
              <a:path w="586739" h="253364">
                <a:moveTo>
                  <a:pt x="0" y="0"/>
                </a:moveTo>
                <a:lnTo>
                  <a:pt x="586739" y="0"/>
                </a:lnTo>
                <a:lnTo>
                  <a:pt x="586739" y="252984"/>
                </a:lnTo>
                <a:lnTo>
                  <a:pt x="0" y="252984"/>
                </a:lnTo>
                <a:lnTo>
                  <a:pt x="0" y="0"/>
                </a:lnTo>
                <a:close/>
              </a:path>
            </a:pathLst>
          </a:custGeom>
          <a:ln w="9144">
            <a:solidFill>
              <a:srgbClr val="BEBEBE"/>
            </a:solidFill>
          </a:ln>
        </p:spPr>
        <p:txBody>
          <a:bodyPr wrap="square" lIns="0" tIns="0" rIns="0" bIns="0" rtlCol="0"/>
          <a:lstStyle/>
          <a:p>
            <a:endParaRPr/>
          </a:p>
        </p:txBody>
      </p:sp>
      <p:sp>
        <p:nvSpPr>
          <p:cNvPr id="41" name="object 41"/>
          <p:cNvSpPr/>
          <p:nvPr/>
        </p:nvSpPr>
        <p:spPr>
          <a:xfrm>
            <a:off x="3075432" y="4639055"/>
            <a:ext cx="588645" cy="60960"/>
          </a:xfrm>
          <a:custGeom>
            <a:avLst/>
            <a:gdLst/>
            <a:ahLst/>
            <a:cxnLst/>
            <a:rect l="l" t="t" r="r" b="b"/>
            <a:pathLst>
              <a:path w="588645" h="60960">
                <a:moveTo>
                  <a:pt x="0" y="0"/>
                </a:moveTo>
                <a:lnTo>
                  <a:pt x="588264" y="0"/>
                </a:lnTo>
                <a:lnTo>
                  <a:pt x="588264" y="60960"/>
                </a:lnTo>
                <a:lnTo>
                  <a:pt x="0" y="60960"/>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4011167" y="4870703"/>
            <a:ext cx="597535" cy="29209"/>
          </a:xfrm>
          <a:custGeom>
            <a:avLst/>
            <a:gdLst/>
            <a:ahLst/>
            <a:cxnLst/>
            <a:rect l="l" t="t" r="r" b="b"/>
            <a:pathLst>
              <a:path w="597535" h="29210">
                <a:moveTo>
                  <a:pt x="0" y="28956"/>
                </a:moveTo>
                <a:lnTo>
                  <a:pt x="597408" y="28956"/>
                </a:lnTo>
                <a:lnTo>
                  <a:pt x="597408" y="0"/>
                </a:lnTo>
                <a:lnTo>
                  <a:pt x="0" y="0"/>
                </a:lnTo>
                <a:lnTo>
                  <a:pt x="0" y="28956"/>
                </a:lnTo>
                <a:close/>
              </a:path>
            </a:pathLst>
          </a:custGeom>
          <a:solidFill>
            <a:srgbClr val="BEBEBE"/>
          </a:solidFill>
        </p:spPr>
        <p:txBody>
          <a:bodyPr wrap="square" lIns="0" tIns="0" rIns="0" bIns="0" rtlCol="0"/>
          <a:lstStyle/>
          <a:p>
            <a:endParaRPr/>
          </a:p>
        </p:txBody>
      </p:sp>
      <p:sp>
        <p:nvSpPr>
          <p:cNvPr id="43" name="object 43"/>
          <p:cNvSpPr/>
          <p:nvPr/>
        </p:nvSpPr>
        <p:spPr>
          <a:xfrm>
            <a:off x="1196339" y="3005327"/>
            <a:ext cx="586740" cy="0"/>
          </a:xfrm>
          <a:custGeom>
            <a:avLst/>
            <a:gdLst/>
            <a:ahLst/>
            <a:cxnLst/>
            <a:rect l="l" t="t" r="r" b="b"/>
            <a:pathLst>
              <a:path w="586739">
                <a:moveTo>
                  <a:pt x="0" y="0"/>
                </a:moveTo>
                <a:lnTo>
                  <a:pt x="586740" y="0"/>
                </a:lnTo>
              </a:path>
            </a:pathLst>
          </a:custGeom>
          <a:ln w="3175">
            <a:solidFill>
              <a:srgbClr val="FF6600"/>
            </a:solidFill>
          </a:ln>
        </p:spPr>
        <p:txBody>
          <a:bodyPr wrap="square" lIns="0" tIns="0" rIns="0" bIns="0" rtlCol="0"/>
          <a:lstStyle/>
          <a:p>
            <a:endParaRPr/>
          </a:p>
        </p:txBody>
      </p:sp>
      <p:sp>
        <p:nvSpPr>
          <p:cNvPr id="44" name="object 44"/>
          <p:cNvSpPr/>
          <p:nvPr/>
        </p:nvSpPr>
        <p:spPr>
          <a:xfrm>
            <a:off x="2136648" y="2612135"/>
            <a:ext cx="586740" cy="78105"/>
          </a:xfrm>
          <a:custGeom>
            <a:avLst/>
            <a:gdLst/>
            <a:ahLst/>
            <a:cxnLst/>
            <a:rect l="l" t="t" r="r" b="b"/>
            <a:pathLst>
              <a:path w="586739" h="78105">
                <a:moveTo>
                  <a:pt x="586739" y="0"/>
                </a:moveTo>
                <a:lnTo>
                  <a:pt x="0" y="0"/>
                </a:lnTo>
                <a:lnTo>
                  <a:pt x="0" y="77724"/>
                </a:lnTo>
                <a:lnTo>
                  <a:pt x="586739" y="77724"/>
                </a:lnTo>
                <a:lnTo>
                  <a:pt x="586739" y="0"/>
                </a:lnTo>
                <a:close/>
              </a:path>
            </a:pathLst>
          </a:custGeom>
          <a:solidFill>
            <a:srgbClr val="FF6600"/>
          </a:solidFill>
        </p:spPr>
        <p:txBody>
          <a:bodyPr wrap="square" lIns="0" tIns="0" rIns="0" bIns="0" rtlCol="0"/>
          <a:lstStyle/>
          <a:p>
            <a:endParaRPr/>
          </a:p>
        </p:txBody>
      </p:sp>
      <p:sp>
        <p:nvSpPr>
          <p:cNvPr id="45" name="object 45"/>
          <p:cNvSpPr/>
          <p:nvPr/>
        </p:nvSpPr>
        <p:spPr>
          <a:xfrm>
            <a:off x="3075432" y="4323588"/>
            <a:ext cx="588645" cy="315595"/>
          </a:xfrm>
          <a:custGeom>
            <a:avLst/>
            <a:gdLst/>
            <a:ahLst/>
            <a:cxnLst/>
            <a:rect l="l" t="t" r="r" b="b"/>
            <a:pathLst>
              <a:path w="588645" h="315595">
                <a:moveTo>
                  <a:pt x="588264" y="0"/>
                </a:moveTo>
                <a:lnTo>
                  <a:pt x="0" y="0"/>
                </a:lnTo>
                <a:lnTo>
                  <a:pt x="0" y="315468"/>
                </a:lnTo>
                <a:lnTo>
                  <a:pt x="588264" y="315468"/>
                </a:lnTo>
                <a:lnTo>
                  <a:pt x="588264" y="0"/>
                </a:lnTo>
                <a:close/>
              </a:path>
            </a:pathLst>
          </a:custGeom>
          <a:solidFill>
            <a:srgbClr val="FF6600"/>
          </a:solidFill>
        </p:spPr>
        <p:txBody>
          <a:bodyPr wrap="square" lIns="0" tIns="0" rIns="0" bIns="0" rtlCol="0"/>
          <a:lstStyle/>
          <a:p>
            <a:endParaRPr/>
          </a:p>
        </p:txBody>
      </p:sp>
      <p:sp>
        <p:nvSpPr>
          <p:cNvPr id="46" name="object 46"/>
          <p:cNvSpPr/>
          <p:nvPr/>
        </p:nvSpPr>
        <p:spPr>
          <a:xfrm>
            <a:off x="4015740" y="4565903"/>
            <a:ext cx="588645" cy="309880"/>
          </a:xfrm>
          <a:custGeom>
            <a:avLst/>
            <a:gdLst/>
            <a:ahLst/>
            <a:cxnLst/>
            <a:rect l="l" t="t" r="r" b="b"/>
            <a:pathLst>
              <a:path w="588645" h="309879">
                <a:moveTo>
                  <a:pt x="588263" y="0"/>
                </a:moveTo>
                <a:lnTo>
                  <a:pt x="0" y="0"/>
                </a:lnTo>
                <a:lnTo>
                  <a:pt x="0" y="309372"/>
                </a:lnTo>
                <a:lnTo>
                  <a:pt x="588263" y="309372"/>
                </a:lnTo>
                <a:lnTo>
                  <a:pt x="588263" y="0"/>
                </a:lnTo>
                <a:close/>
              </a:path>
            </a:pathLst>
          </a:custGeom>
          <a:solidFill>
            <a:srgbClr val="FF6600"/>
          </a:solidFill>
        </p:spPr>
        <p:txBody>
          <a:bodyPr wrap="square" lIns="0" tIns="0" rIns="0" bIns="0" rtlCol="0"/>
          <a:lstStyle/>
          <a:p>
            <a:endParaRPr/>
          </a:p>
        </p:txBody>
      </p:sp>
      <p:sp>
        <p:nvSpPr>
          <p:cNvPr id="47" name="object 47"/>
          <p:cNvSpPr/>
          <p:nvPr/>
        </p:nvSpPr>
        <p:spPr>
          <a:xfrm>
            <a:off x="1191767" y="2999232"/>
            <a:ext cx="596265" cy="12700"/>
          </a:xfrm>
          <a:custGeom>
            <a:avLst/>
            <a:gdLst/>
            <a:ahLst/>
            <a:cxnLst/>
            <a:rect l="l" t="t" r="r" b="b"/>
            <a:pathLst>
              <a:path w="596264" h="12700">
                <a:moveTo>
                  <a:pt x="0" y="12192"/>
                </a:moveTo>
                <a:lnTo>
                  <a:pt x="595884" y="12192"/>
                </a:lnTo>
                <a:lnTo>
                  <a:pt x="595884" y="0"/>
                </a:lnTo>
                <a:lnTo>
                  <a:pt x="0" y="0"/>
                </a:lnTo>
                <a:lnTo>
                  <a:pt x="0" y="12192"/>
                </a:lnTo>
                <a:close/>
              </a:path>
            </a:pathLst>
          </a:custGeom>
          <a:solidFill>
            <a:srgbClr val="BEBEBE"/>
          </a:solidFill>
        </p:spPr>
        <p:txBody>
          <a:bodyPr wrap="square" lIns="0" tIns="0" rIns="0" bIns="0" rtlCol="0"/>
          <a:lstStyle/>
          <a:p>
            <a:endParaRPr/>
          </a:p>
        </p:txBody>
      </p:sp>
      <p:sp>
        <p:nvSpPr>
          <p:cNvPr id="48" name="object 48"/>
          <p:cNvSpPr/>
          <p:nvPr/>
        </p:nvSpPr>
        <p:spPr>
          <a:xfrm>
            <a:off x="2136648" y="2612135"/>
            <a:ext cx="586740" cy="78105"/>
          </a:xfrm>
          <a:custGeom>
            <a:avLst/>
            <a:gdLst/>
            <a:ahLst/>
            <a:cxnLst/>
            <a:rect l="l" t="t" r="r" b="b"/>
            <a:pathLst>
              <a:path w="586739" h="78105">
                <a:moveTo>
                  <a:pt x="0" y="0"/>
                </a:moveTo>
                <a:lnTo>
                  <a:pt x="586739" y="0"/>
                </a:lnTo>
                <a:lnTo>
                  <a:pt x="586739" y="77724"/>
                </a:lnTo>
                <a:lnTo>
                  <a:pt x="0" y="77724"/>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3075432" y="4323588"/>
            <a:ext cx="588645" cy="315595"/>
          </a:xfrm>
          <a:custGeom>
            <a:avLst/>
            <a:gdLst/>
            <a:ahLst/>
            <a:cxnLst/>
            <a:rect l="l" t="t" r="r" b="b"/>
            <a:pathLst>
              <a:path w="588645" h="315595">
                <a:moveTo>
                  <a:pt x="0" y="0"/>
                </a:moveTo>
                <a:lnTo>
                  <a:pt x="588264" y="0"/>
                </a:lnTo>
                <a:lnTo>
                  <a:pt x="588264" y="315468"/>
                </a:lnTo>
                <a:lnTo>
                  <a:pt x="0" y="315468"/>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4015740" y="4565903"/>
            <a:ext cx="588645" cy="309880"/>
          </a:xfrm>
          <a:custGeom>
            <a:avLst/>
            <a:gdLst/>
            <a:ahLst/>
            <a:cxnLst/>
            <a:rect l="l" t="t" r="r" b="b"/>
            <a:pathLst>
              <a:path w="588645" h="309879">
                <a:moveTo>
                  <a:pt x="0" y="0"/>
                </a:moveTo>
                <a:lnTo>
                  <a:pt x="588263" y="0"/>
                </a:lnTo>
                <a:lnTo>
                  <a:pt x="588263" y="309372"/>
                </a:lnTo>
                <a:lnTo>
                  <a:pt x="0" y="309372"/>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1019555" y="2319527"/>
            <a:ext cx="0" cy="3676015"/>
          </a:xfrm>
          <a:custGeom>
            <a:avLst/>
            <a:gdLst/>
            <a:ahLst/>
            <a:cxnLst/>
            <a:rect l="l" t="t" r="r" b="b"/>
            <a:pathLst>
              <a:path h="3676015">
                <a:moveTo>
                  <a:pt x="0" y="3675888"/>
                </a:moveTo>
                <a:lnTo>
                  <a:pt x="0" y="0"/>
                </a:lnTo>
              </a:path>
            </a:pathLst>
          </a:custGeom>
          <a:ln w="9144">
            <a:solidFill>
              <a:srgbClr val="666666"/>
            </a:solidFill>
          </a:ln>
        </p:spPr>
        <p:txBody>
          <a:bodyPr wrap="square" lIns="0" tIns="0" rIns="0" bIns="0" rtlCol="0"/>
          <a:lstStyle/>
          <a:p>
            <a:endParaRPr/>
          </a:p>
        </p:txBody>
      </p:sp>
      <p:sp>
        <p:nvSpPr>
          <p:cNvPr id="52" name="object 52"/>
          <p:cNvSpPr/>
          <p:nvPr/>
        </p:nvSpPr>
        <p:spPr>
          <a:xfrm>
            <a:off x="1019555" y="599541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3" name="object 53"/>
          <p:cNvSpPr/>
          <p:nvPr/>
        </p:nvSpPr>
        <p:spPr>
          <a:xfrm>
            <a:off x="1019555" y="558698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4" name="object 54"/>
          <p:cNvSpPr/>
          <p:nvPr/>
        </p:nvSpPr>
        <p:spPr>
          <a:xfrm>
            <a:off x="1019555" y="517855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5" name="object 55"/>
          <p:cNvSpPr/>
          <p:nvPr/>
        </p:nvSpPr>
        <p:spPr>
          <a:xfrm>
            <a:off x="1019555" y="47701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6" name="object 56"/>
          <p:cNvSpPr/>
          <p:nvPr/>
        </p:nvSpPr>
        <p:spPr>
          <a:xfrm>
            <a:off x="1019555" y="436168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7" name="object 57"/>
          <p:cNvSpPr/>
          <p:nvPr/>
        </p:nvSpPr>
        <p:spPr>
          <a:xfrm>
            <a:off x="1019555" y="395325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8" name="object 58"/>
          <p:cNvSpPr/>
          <p:nvPr/>
        </p:nvSpPr>
        <p:spPr>
          <a:xfrm>
            <a:off x="1019555" y="3544823"/>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9" name="object 59"/>
          <p:cNvSpPr/>
          <p:nvPr/>
        </p:nvSpPr>
        <p:spPr>
          <a:xfrm>
            <a:off x="1019555" y="313639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0" name="object 60"/>
          <p:cNvSpPr/>
          <p:nvPr/>
        </p:nvSpPr>
        <p:spPr>
          <a:xfrm>
            <a:off x="1019555" y="272796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1" name="object 61"/>
          <p:cNvSpPr/>
          <p:nvPr/>
        </p:nvSpPr>
        <p:spPr>
          <a:xfrm>
            <a:off x="1019555" y="231952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2" name="object 62"/>
          <p:cNvSpPr/>
          <p:nvPr/>
        </p:nvSpPr>
        <p:spPr>
          <a:xfrm>
            <a:off x="1019555" y="5178552"/>
            <a:ext cx="3761740" cy="0"/>
          </a:xfrm>
          <a:custGeom>
            <a:avLst/>
            <a:gdLst/>
            <a:ahLst/>
            <a:cxnLst/>
            <a:rect l="l" t="t" r="r" b="b"/>
            <a:pathLst>
              <a:path w="3761740">
                <a:moveTo>
                  <a:pt x="0" y="0"/>
                </a:moveTo>
                <a:lnTo>
                  <a:pt x="3761231" y="0"/>
                </a:lnTo>
              </a:path>
            </a:pathLst>
          </a:custGeom>
          <a:ln w="9144">
            <a:solidFill>
              <a:srgbClr val="666666"/>
            </a:solidFill>
          </a:ln>
        </p:spPr>
        <p:txBody>
          <a:bodyPr wrap="square" lIns="0" tIns="0" rIns="0" bIns="0" rtlCol="0"/>
          <a:lstStyle/>
          <a:p>
            <a:endParaRPr/>
          </a:p>
        </p:txBody>
      </p:sp>
      <p:sp>
        <p:nvSpPr>
          <p:cNvPr id="63" name="object 63"/>
          <p:cNvSpPr/>
          <p:nvPr/>
        </p:nvSpPr>
        <p:spPr>
          <a:xfrm>
            <a:off x="1386839" y="3005201"/>
            <a:ext cx="201295" cy="0"/>
          </a:xfrm>
          <a:custGeom>
            <a:avLst/>
            <a:gdLst/>
            <a:ahLst/>
            <a:cxnLst/>
            <a:rect l="l" t="t" r="r" b="b"/>
            <a:pathLst>
              <a:path w="201294">
                <a:moveTo>
                  <a:pt x="0" y="0"/>
                </a:moveTo>
                <a:lnTo>
                  <a:pt x="201168" y="0"/>
                </a:lnTo>
              </a:path>
            </a:pathLst>
          </a:custGeom>
          <a:ln w="39624">
            <a:solidFill>
              <a:srgbClr val="000000"/>
            </a:solidFill>
          </a:ln>
        </p:spPr>
        <p:txBody>
          <a:bodyPr wrap="square" lIns="0" tIns="0" rIns="0" bIns="0" rtlCol="0"/>
          <a:lstStyle/>
          <a:p>
            <a:endParaRPr/>
          </a:p>
        </p:txBody>
      </p:sp>
      <p:sp>
        <p:nvSpPr>
          <p:cNvPr id="64" name="object 64"/>
          <p:cNvSpPr/>
          <p:nvPr/>
        </p:nvSpPr>
        <p:spPr>
          <a:xfrm>
            <a:off x="1386839" y="2985389"/>
            <a:ext cx="201295" cy="40005"/>
          </a:xfrm>
          <a:custGeom>
            <a:avLst/>
            <a:gdLst/>
            <a:ahLst/>
            <a:cxnLst/>
            <a:rect l="l" t="t" r="r" b="b"/>
            <a:pathLst>
              <a:path w="201294" h="40005">
                <a:moveTo>
                  <a:pt x="0" y="39624"/>
                </a:moveTo>
                <a:lnTo>
                  <a:pt x="201168" y="39624"/>
                </a:lnTo>
                <a:lnTo>
                  <a:pt x="201168" y="0"/>
                </a:lnTo>
                <a:lnTo>
                  <a:pt x="0" y="0"/>
                </a:lnTo>
                <a:lnTo>
                  <a:pt x="0" y="39624"/>
                </a:lnTo>
                <a:close/>
              </a:path>
            </a:pathLst>
          </a:custGeom>
          <a:ln w="3175">
            <a:solidFill>
              <a:srgbClr val="000000"/>
            </a:solidFill>
          </a:ln>
        </p:spPr>
        <p:txBody>
          <a:bodyPr wrap="square" lIns="0" tIns="0" rIns="0" bIns="0" rtlCol="0"/>
          <a:lstStyle/>
          <a:p>
            <a:endParaRPr/>
          </a:p>
        </p:txBody>
      </p:sp>
      <p:sp>
        <p:nvSpPr>
          <p:cNvPr id="65" name="object 65"/>
          <p:cNvSpPr/>
          <p:nvPr/>
        </p:nvSpPr>
        <p:spPr>
          <a:xfrm>
            <a:off x="2327148" y="2613532"/>
            <a:ext cx="201295" cy="0"/>
          </a:xfrm>
          <a:custGeom>
            <a:avLst/>
            <a:gdLst/>
            <a:ahLst/>
            <a:cxnLst/>
            <a:rect l="l" t="t" r="r" b="b"/>
            <a:pathLst>
              <a:path w="201294">
                <a:moveTo>
                  <a:pt x="0" y="0"/>
                </a:moveTo>
                <a:lnTo>
                  <a:pt x="201168" y="0"/>
                </a:lnTo>
              </a:path>
            </a:pathLst>
          </a:custGeom>
          <a:ln w="39624">
            <a:solidFill>
              <a:srgbClr val="000000"/>
            </a:solidFill>
          </a:ln>
        </p:spPr>
        <p:txBody>
          <a:bodyPr wrap="square" lIns="0" tIns="0" rIns="0" bIns="0" rtlCol="0"/>
          <a:lstStyle/>
          <a:p>
            <a:endParaRPr/>
          </a:p>
        </p:txBody>
      </p:sp>
      <p:sp>
        <p:nvSpPr>
          <p:cNvPr id="66" name="object 66"/>
          <p:cNvSpPr/>
          <p:nvPr/>
        </p:nvSpPr>
        <p:spPr>
          <a:xfrm>
            <a:off x="2327148" y="2593720"/>
            <a:ext cx="201295" cy="40005"/>
          </a:xfrm>
          <a:custGeom>
            <a:avLst/>
            <a:gdLst/>
            <a:ahLst/>
            <a:cxnLst/>
            <a:rect l="l" t="t" r="r" b="b"/>
            <a:pathLst>
              <a:path w="201294" h="40005">
                <a:moveTo>
                  <a:pt x="0" y="39624"/>
                </a:moveTo>
                <a:lnTo>
                  <a:pt x="201168" y="39624"/>
                </a:lnTo>
                <a:lnTo>
                  <a:pt x="201168" y="0"/>
                </a:lnTo>
                <a:lnTo>
                  <a:pt x="0" y="0"/>
                </a:lnTo>
                <a:lnTo>
                  <a:pt x="0" y="39624"/>
                </a:lnTo>
                <a:close/>
              </a:path>
            </a:pathLst>
          </a:custGeom>
          <a:ln w="3175">
            <a:solidFill>
              <a:srgbClr val="000000"/>
            </a:solidFill>
          </a:ln>
        </p:spPr>
        <p:txBody>
          <a:bodyPr wrap="square" lIns="0" tIns="0" rIns="0" bIns="0" rtlCol="0"/>
          <a:lstStyle/>
          <a:p>
            <a:endParaRPr/>
          </a:p>
        </p:txBody>
      </p:sp>
      <p:sp>
        <p:nvSpPr>
          <p:cNvPr id="67" name="object 67"/>
          <p:cNvSpPr/>
          <p:nvPr/>
        </p:nvSpPr>
        <p:spPr>
          <a:xfrm>
            <a:off x="3267455" y="4381372"/>
            <a:ext cx="201295" cy="0"/>
          </a:xfrm>
          <a:custGeom>
            <a:avLst/>
            <a:gdLst/>
            <a:ahLst/>
            <a:cxnLst/>
            <a:rect l="l" t="t" r="r" b="b"/>
            <a:pathLst>
              <a:path w="201295">
                <a:moveTo>
                  <a:pt x="0" y="0"/>
                </a:moveTo>
                <a:lnTo>
                  <a:pt x="201167" y="0"/>
                </a:lnTo>
              </a:path>
            </a:pathLst>
          </a:custGeom>
          <a:ln w="39624">
            <a:solidFill>
              <a:srgbClr val="000000"/>
            </a:solidFill>
          </a:ln>
        </p:spPr>
        <p:txBody>
          <a:bodyPr wrap="square" lIns="0" tIns="0" rIns="0" bIns="0" rtlCol="0"/>
          <a:lstStyle/>
          <a:p>
            <a:endParaRPr/>
          </a:p>
        </p:txBody>
      </p:sp>
      <p:sp>
        <p:nvSpPr>
          <p:cNvPr id="68" name="object 68"/>
          <p:cNvSpPr/>
          <p:nvPr/>
        </p:nvSpPr>
        <p:spPr>
          <a:xfrm>
            <a:off x="3267455" y="4361560"/>
            <a:ext cx="201295" cy="40005"/>
          </a:xfrm>
          <a:custGeom>
            <a:avLst/>
            <a:gdLst/>
            <a:ahLst/>
            <a:cxnLst/>
            <a:rect l="l" t="t" r="r" b="b"/>
            <a:pathLst>
              <a:path w="201295" h="40004">
                <a:moveTo>
                  <a:pt x="0" y="39624"/>
                </a:moveTo>
                <a:lnTo>
                  <a:pt x="201167" y="39624"/>
                </a:lnTo>
                <a:lnTo>
                  <a:pt x="201167" y="0"/>
                </a:lnTo>
                <a:lnTo>
                  <a:pt x="0" y="0"/>
                </a:lnTo>
                <a:lnTo>
                  <a:pt x="0" y="39624"/>
                </a:lnTo>
                <a:close/>
              </a:path>
            </a:pathLst>
          </a:custGeom>
          <a:ln w="3175">
            <a:solidFill>
              <a:srgbClr val="000000"/>
            </a:solidFill>
          </a:ln>
        </p:spPr>
        <p:txBody>
          <a:bodyPr wrap="square" lIns="0" tIns="0" rIns="0" bIns="0" rtlCol="0"/>
          <a:lstStyle/>
          <a:p>
            <a:endParaRPr/>
          </a:p>
        </p:txBody>
      </p:sp>
      <p:sp>
        <p:nvSpPr>
          <p:cNvPr id="69" name="object 69"/>
          <p:cNvSpPr/>
          <p:nvPr/>
        </p:nvSpPr>
        <p:spPr>
          <a:xfrm>
            <a:off x="4207764" y="4841621"/>
            <a:ext cx="201295" cy="0"/>
          </a:xfrm>
          <a:custGeom>
            <a:avLst/>
            <a:gdLst/>
            <a:ahLst/>
            <a:cxnLst/>
            <a:rect l="l" t="t" r="r" b="b"/>
            <a:pathLst>
              <a:path w="201295">
                <a:moveTo>
                  <a:pt x="0" y="0"/>
                </a:moveTo>
                <a:lnTo>
                  <a:pt x="201167" y="0"/>
                </a:lnTo>
              </a:path>
            </a:pathLst>
          </a:custGeom>
          <a:ln w="39624">
            <a:solidFill>
              <a:srgbClr val="000000"/>
            </a:solidFill>
          </a:ln>
        </p:spPr>
        <p:txBody>
          <a:bodyPr wrap="square" lIns="0" tIns="0" rIns="0" bIns="0" rtlCol="0"/>
          <a:lstStyle/>
          <a:p>
            <a:endParaRPr/>
          </a:p>
        </p:txBody>
      </p:sp>
      <p:sp>
        <p:nvSpPr>
          <p:cNvPr id="70" name="object 70"/>
          <p:cNvSpPr/>
          <p:nvPr/>
        </p:nvSpPr>
        <p:spPr>
          <a:xfrm>
            <a:off x="4207764" y="4821809"/>
            <a:ext cx="201295" cy="40005"/>
          </a:xfrm>
          <a:custGeom>
            <a:avLst/>
            <a:gdLst/>
            <a:ahLst/>
            <a:cxnLst/>
            <a:rect l="l" t="t" r="r" b="b"/>
            <a:pathLst>
              <a:path w="201295" h="40004">
                <a:moveTo>
                  <a:pt x="0" y="39624"/>
                </a:moveTo>
                <a:lnTo>
                  <a:pt x="201167" y="39624"/>
                </a:lnTo>
                <a:lnTo>
                  <a:pt x="201167" y="0"/>
                </a:lnTo>
                <a:lnTo>
                  <a:pt x="0" y="0"/>
                </a:lnTo>
                <a:lnTo>
                  <a:pt x="0" y="39624"/>
                </a:lnTo>
                <a:close/>
              </a:path>
            </a:pathLst>
          </a:custGeom>
          <a:ln w="3175">
            <a:solidFill>
              <a:srgbClr val="000000"/>
            </a:solidFill>
          </a:ln>
        </p:spPr>
        <p:txBody>
          <a:bodyPr wrap="square" lIns="0" tIns="0" rIns="0" bIns="0" rtlCol="0"/>
          <a:lstStyle/>
          <a:p>
            <a:endParaRPr/>
          </a:p>
        </p:txBody>
      </p:sp>
      <p:sp>
        <p:nvSpPr>
          <p:cNvPr id="71" name="object 71"/>
          <p:cNvSpPr txBox="1"/>
          <p:nvPr/>
        </p:nvSpPr>
        <p:spPr>
          <a:xfrm>
            <a:off x="515823" y="5873089"/>
            <a:ext cx="35179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p:txBody>
      </p:sp>
      <p:sp>
        <p:nvSpPr>
          <p:cNvPr id="72" name="object 72"/>
          <p:cNvSpPr txBox="1"/>
          <p:nvPr/>
        </p:nvSpPr>
        <p:spPr>
          <a:xfrm>
            <a:off x="515823" y="5464657"/>
            <a:ext cx="35179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1%</a:t>
            </a:r>
            <a:endParaRPr sz="1400">
              <a:latin typeface="Univers for BP Light"/>
              <a:cs typeface="Univers for BP Light"/>
            </a:endParaRPr>
          </a:p>
        </p:txBody>
      </p:sp>
      <p:sp>
        <p:nvSpPr>
          <p:cNvPr id="73" name="object 73"/>
          <p:cNvSpPr txBox="1"/>
          <p:nvPr/>
        </p:nvSpPr>
        <p:spPr>
          <a:xfrm>
            <a:off x="565200" y="5055870"/>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74" name="object 74"/>
          <p:cNvSpPr txBox="1"/>
          <p:nvPr/>
        </p:nvSpPr>
        <p:spPr>
          <a:xfrm>
            <a:off x="565200" y="4647183"/>
            <a:ext cx="3028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75" name="object 75"/>
          <p:cNvSpPr txBox="1"/>
          <p:nvPr/>
        </p:nvSpPr>
        <p:spPr>
          <a:xfrm>
            <a:off x="565200" y="423875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a:t>
            </a:r>
            <a:endParaRPr sz="1400">
              <a:latin typeface="Univers for BP Light"/>
              <a:cs typeface="Univers for BP Light"/>
            </a:endParaRPr>
          </a:p>
        </p:txBody>
      </p:sp>
      <p:sp>
        <p:nvSpPr>
          <p:cNvPr id="76" name="object 76"/>
          <p:cNvSpPr txBox="1"/>
          <p:nvPr/>
        </p:nvSpPr>
        <p:spPr>
          <a:xfrm>
            <a:off x="565200" y="3830066"/>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a:t>
            </a:r>
            <a:endParaRPr sz="1400">
              <a:latin typeface="Univers for BP Light"/>
              <a:cs typeface="Univers for BP Light"/>
            </a:endParaRPr>
          </a:p>
        </p:txBody>
      </p:sp>
      <p:sp>
        <p:nvSpPr>
          <p:cNvPr id="77" name="object 77"/>
          <p:cNvSpPr txBox="1"/>
          <p:nvPr/>
        </p:nvSpPr>
        <p:spPr>
          <a:xfrm>
            <a:off x="565200" y="3421634"/>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p:txBody>
      </p:sp>
      <p:sp>
        <p:nvSpPr>
          <p:cNvPr id="78" name="object 78"/>
          <p:cNvSpPr txBox="1"/>
          <p:nvPr/>
        </p:nvSpPr>
        <p:spPr>
          <a:xfrm>
            <a:off x="565200" y="3012821"/>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a:t>
            </a:r>
            <a:endParaRPr sz="1400">
              <a:latin typeface="Univers for BP Light"/>
              <a:cs typeface="Univers for BP Light"/>
            </a:endParaRPr>
          </a:p>
        </p:txBody>
      </p:sp>
      <p:sp>
        <p:nvSpPr>
          <p:cNvPr id="79" name="object 79"/>
          <p:cNvSpPr txBox="1"/>
          <p:nvPr/>
        </p:nvSpPr>
        <p:spPr>
          <a:xfrm>
            <a:off x="565200" y="2604389"/>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a:t>
            </a:r>
            <a:endParaRPr sz="1400">
              <a:latin typeface="Univers for BP Light"/>
              <a:cs typeface="Univers for BP Light"/>
            </a:endParaRPr>
          </a:p>
        </p:txBody>
      </p:sp>
      <p:sp>
        <p:nvSpPr>
          <p:cNvPr id="80" name="object 80"/>
          <p:cNvSpPr txBox="1"/>
          <p:nvPr/>
        </p:nvSpPr>
        <p:spPr>
          <a:xfrm>
            <a:off x="565200" y="2195703"/>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7%</a:t>
            </a:r>
            <a:endParaRPr sz="1400">
              <a:latin typeface="Univers for BP Light"/>
              <a:cs typeface="Univers for BP Light"/>
            </a:endParaRPr>
          </a:p>
        </p:txBody>
      </p:sp>
      <p:sp>
        <p:nvSpPr>
          <p:cNvPr id="81" name="object 81"/>
          <p:cNvSpPr txBox="1"/>
          <p:nvPr/>
        </p:nvSpPr>
        <p:spPr>
          <a:xfrm>
            <a:off x="1056843" y="6104432"/>
            <a:ext cx="274828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1975-1995  1995-2015</a:t>
            </a:r>
            <a:r>
              <a:rPr sz="1400" b="0" spc="305" dirty="0">
                <a:latin typeface="Univers for BP Light"/>
                <a:cs typeface="Univers for BP Light"/>
              </a:rPr>
              <a:t> </a:t>
            </a:r>
            <a:r>
              <a:rPr sz="1400" b="0" dirty="0">
                <a:latin typeface="Univers for BP Light"/>
                <a:cs typeface="Univers for BP Light"/>
              </a:rPr>
              <a:t>2015-2030</a:t>
            </a:r>
            <a:endParaRPr sz="1400">
              <a:latin typeface="Univers for BP Light"/>
              <a:cs typeface="Univers for BP Light"/>
            </a:endParaRPr>
          </a:p>
        </p:txBody>
      </p:sp>
      <p:sp>
        <p:nvSpPr>
          <p:cNvPr id="82" name="object 82"/>
          <p:cNvSpPr txBox="1"/>
          <p:nvPr/>
        </p:nvSpPr>
        <p:spPr>
          <a:xfrm>
            <a:off x="3976878" y="6104432"/>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2030</a:t>
            </a: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83" name="object 83"/>
          <p:cNvSpPr/>
          <p:nvPr/>
        </p:nvSpPr>
        <p:spPr>
          <a:xfrm>
            <a:off x="3625596" y="2322576"/>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6600"/>
          </a:solidFill>
        </p:spPr>
        <p:txBody>
          <a:bodyPr wrap="square" lIns="0" tIns="0" rIns="0" bIns="0" rtlCol="0"/>
          <a:lstStyle/>
          <a:p>
            <a:endParaRPr/>
          </a:p>
        </p:txBody>
      </p:sp>
      <p:sp>
        <p:nvSpPr>
          <p:cNvPr id="84" name="object 84"/>
          <p:cNvSpPr/>
          <p:nvPr/>
        </p:nvSpPr>
        <p:spPr>
          <a:xfrm>
            <a:off x="3625596" y="2322576"/>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85" name="object 85"/>
          <p:cNvSpPr/>
          <p:nvPr/>
        </p:nvSpPr>
        <p:spPr>
          <a:xfrm>
            <a:off x="3625596" y="2596895"/>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009EDF"/>
          </a:solidFill>
        </p:spPr>
        <p:txBody>
          <a:bodyPr wrap="square" lIns="0" tIns="0" rIns="0" bIns="0" rtlCol="0"/>
          <a:lstStyle/>
          <a:p>
            <a:endParaRPr/>
          </a:p>
        </p:txBody>
      </p:sp>
      <p:sp>
        <p:nvSpPr>
          <p:cNvPr id="86" name="object 86"/>
          <p:cNvSpPr/>
          <p:nvPr/>
        </p:nvSpPr>
        <p:spPr>
          <a:xfrm>
            <a:off x="3625596" y="2596895"/>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87" name="object 87"/>
          <p:cNvSpPr/>
          <p:nvPr/>
        </p:nvSpPr>
        <p:spPr>
          <a:xfrm>
            <a:off x="3625596" y="2869692"/>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FFCC00"/>
          </a:solidFill>
        </p:spPr>
        <p:txBody>
          <a:bodyPr wrap="square" lIns="0" tIns="0" rIns="0" bIns="0" rtlCol="0"/>
          <a:lstStyle/>
          <a:p>
            <a:endParaRPr/>
          </a:p>
        </p:txBody>
      </p:sp>
      <p:sp>
        <p:nvSpPr>
          <p:cNvPr id="88" name="object 88"/>
          <p:cNvSpPr/>
          <p:nvPr/>
        </p:nvSpPr>
        <p:spPr>
          <a:xfrm>
            <a:off x="3625596" y="2869692"/>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89" name="object 89"/>
          <p:cNvSpPr/>
          <p:nvPr/>
        </p:nvSpPr>
        <p:spPr>
          <a:xfrm>
            <a:off x="3625596" y="31424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90" name="object 90"/>
          <p:cNvSpPr/>
          <p:nvPr/>
        </p:nvSpPr>
        <p:spPr>
          <a:xfrm>
            <a:off x="3625596" y="31424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91" name="object 91"/>
          <p:cNvSpPr/>
          <p:nvPr/>
        </p:nvSpPr>
        <p:spPr>
          <a:xfrm>
            <a:off x="3625596" y="341528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92" name="object 92"/>
          <p:cNvSpPr/>
          <p:nvPr/>
        </p:nvSpPr>
        <p:spPr>
          <a:xfrm>
            <a:off x="3625596" y="341528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93" name="object 93"/>
          <p:cNvSpPr/>
          <p:nvPr/>
        </p:nvSpPr>
        <p:spPr>
          <a:xfrm>
            <a:off x="3625596" y="3689603"/>
            <a:ext cx="97790" cy="96520"/>
          </a:xfrm>
          <a:custGeom>
            <a:avLst/>
            <a:gdLst/>
            <a:ahLst/>
            <a:cxnLst/>
            <a:rect l="l" t="t" r="r" b="b"/>
            <a:pathLst>
              <a:path w="97789" h="96520">
                <a:moveTo>
                  <a:pt x="0" y="96012"/>
                </a:moveTo>
                <a:lnTo>
                  <a:pt x="97536" y="96012"/>
                </a:lnTo>
                <a:lnTo>
                  <a:pt x="97536" y="0"/>
                </a:lnTo>
                <a:lnTo>
                  <a:pt x="0" y="0"/>
                </a:lnTo>
                <a:lnTo>
                  <a:pt x="0" y="96012"/>
                </a:lnTo>
                <a:close/>
              </a:path>
            </a:pathLst>
          </a:custGeom>
          <a:solidFill>
            <a:srgbClr val="666666"/>
          </a:solidFill>
        </p:spPr>
        <p:txBody>
          <a:bodyPr wrap="square" lIns="0" tIns="0" rIns="0" bIns="0" rtlCol="0"/>
          <a:lstStyle/>
          <a:p>
            <a:endParaRPr/>
          </a:p>
        </p:txBody>
      </p:sp>
      <p:sp>
        <p:nvSpPr>
          <p:cNvPr id="94" name="object 94"/>
          <p:cNvSpPr/>
          <p:nvPr/>
        </p:nvSpPr>
        <p:spPr>
          <a:xfrm>
            <a:off x="3625596" y="3689603"/>
            <a:ext cx="97790" cy="96520"/>
          </a:xfrm>
          <a:custGeom>
            <a:avLst/>
            <a:gdLst/>
            <a:ahLst/>
            <a:cxnLst/>
            <a:rect l="l" t="t" r="r" b="b"/>
            <a:pathLst>
              <a:path w="97789" h="96520">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95" name="object 95"/>
          <p:cNvSpPr/>
          <p:nvPr/>
        </p:nvSpPr>
        <p:spPr>
          <a:xfrm>
            <a:off x="3624834" y="4008882"/>
            <a:ext cx="100965" cy="0"/>
          </a:xfrm>
          <a:custGeom>
            <a:avLst/>
            <a:gdLst/>
            <a:ahLst/>
            <a:cxnLst/>
            <a:rect l="l" t="t" r="r" b="b"/>
            <a:pathLst>
              <a:path w="100964">
                <a:moveTo>
                  <a:pt x="0" y="0"/>
                </a:moveTo>
                <a:lnTo>
                  <a:pt x="100584" y="0"/>
                </a:lnTo>
              </a:path>
            </a:pathLst>
          </a:custGeom>
          <a:ln w="18287">
            <a:solidFill>
              <a:srgbClr val="000000"/>
            </a:solidFill>
          </a:ln>
        </p:spPr>
        <p:txBody>
          <a:bodyPr wrap="square" lIns="0" tIns="0" rIns="0" bIns="0" rtlCol="0"/>
          <a:lstStyle/>
          <a:p>
            <a:endParaRPr/>
          </a:p>
        </p:txBody>
      </p:sp>
      <p:sp>
        <p:nvSpPr>
          <p:cNvPr id="96" name="object 96"/>
          <p:cNvSpPr/>
          <p:nvPr/>
        </p:nvSpPr>
        <p:spPr>
          <a:xfrm>
            <a:off x="3624834" y="3999738"/>
            <a:ext cx="100965" cy="18415"/>
          </a:xfrm>
          <a:custGeom>
            <a:avLst/>
            <a:gdLst/>
            <a:ahLst/>
            <a:cxnLst/>
            <a:rect l="l" t="t" r="r" b="b"/>
            <a:pathLst>
              <a:path w="100964" h="18414">
                <a:moveTo>
                  <a:pt x="0" y="18287"/>
                </a:moveTo>
                <a:lnTo>
                  <a:pt x="100584" y="18287"/>
                </a:lnTo>
                <a:lnTo>
                  <a:pt x="100584" y="0"/>
                </a:lnTo>
                <a:lnTo>
                  <a:pt x="0" y="0"/>
                </a:lnTo>
                <a:lnTo>
                  <a:pt x="0" y="18287"/>
                </a:lnTo>
                <a:close/>
              </a:path>
            </a:pathLst>
          </a:custGeom>
          <a:ln w="3175">
            <a:solidFill>
              <a:srgbClr val="000000"/>
            </a:solidFill>
          </a:ln>
        </p:spPr>
        <p:txBody>
          <a:bodyPr wrap="square" lIns="0" tIns="0" rIns="0" bIns="0" rtlCol="0"/>
          <a:lstStyle/>
          <a:p>
            <a:endParaRPr/>
          </a:p>
        </p:txBody>
      </p:sp>
      <p:sp>
        <p:nvSpPr>
          <p:cNvPr id="97" name="object 97"/>
          <p:cNvSpPr txBox="1"/>
          <p:nvPr/>
        </p:nvSpPr>
        <p:spPr>
          <a:xfrm>
            <a:off x="3754628" y="2187564"/>
            <a:ext cx="1044575" cy="1934845"/>
          </a:xfrm>
          <a:prstGeom prst="rect">
            <a:avLst/>
          </a:prstGeom>
        </p:spPr>
        <p:txBody>
          <a:bodyPr vert="horz" wrap="square" lIns="0" tIns="0" rIns="0" bIns="0" rtlCol="0">
            <a:spAutoFit/>
          </a:bodyPr>
          <a:lstStyle/>
          <a:p>
            <a:pPr marL="12700" marR="5080">
              <a:lnSpc>
                <a:spcPct val="128099"/>
              </a:lnSpc>
            </a:pPr>
            <a:r>
              <a:rPr sz="1400" dirty="0">
                <a:latin typeface="Univers for BP"/>
                <a:cs typeface="Univers for BP"/>
              </a:rPr>
              <a:t>Re</a:t>
            </a:r>
            <a:r>
              <a:rPr sz="1400" spc="-10" dirty="0">
                <a:latin typeface="Univers for BP"/>
                <a:cs typeface="Univers for BP"/>
              </a:rPr>
              <a:t>n</a:t>
            </a:r>
            <a:r>
              <a:rPr sz="1400" dirty="0">
                <a:latin typeface="Univers for BP"/>
                <a:cs typeface="Univers for BP"/>
              </a:rPr>
              <a:t>e</a:t>
            </a:r>
            <a:r>
              <a:rPr sz="1400" spc="-10" dirty="0">
                <a:latin typeface="Univers for BP"/>
                <a:cs typeface="Univers for BP"/>
              </a:rPr>
              <a:t>w</a:t>
            </a:r>
            <a:r>
              <a:rPr sz="1400" dirty="0">
                <a:latin typeface="Univers for BP"/>
                <a:cs typeface="Univers for BP"/>
              </a:rPr>
              <a:t>a</a:t>
            </a:r>
            <a:r>
              <a:rPr sz="1400" spc="-10" dirty="0">
                <a:latin typeface="Univers for BP"/>
                <a:cs typeface="Univers for BP"/>
              </a:rPr>
              <a:t>b</a:t>
            </a:r>
            <a:r>
              <a:rPr sz="1400" dirty="0">
                <a:latin typeface="Univers for BP"/>
                <a:cs typeface="Univers for BP"/>
              </a:rPr>
              <a:t>les  </a:t>
            </a:r>
            <a:r>
              <a:rPr sz="1400" spc="-5" dirty="0">
                <a:latin typeface="Univers for BP"/>
                <a:cs typeface="Univers for BP"/>
              </a:rPr>
              <a:t>Hydro  Nuclear  Gas</a:t>
            </a:r>
            <a:endParaRPr sz="1400">
              <a:latin typeface="Univers for BP"/>
              <a:cs typeface="Univers for BP"/>
            </a:endParaRPr>
          </a:p>
          <a:p>
            <a:pPr marL="12700" marR="598805">
              <a:lnSpc>
                <a:spcPct val="128099"/>
              </a:lnSpc>
            </a:pPr>
            <a:r>
              <a:rPr sz="1400" spc="-5" dirty="0">
                <a:latin typeface="Univers for BP"/>
                <a:cs typeface="Univers for BP"/>
              </a:rPr>
              <a:t>Oil  Coal  </a:t>
            </a:r>
            <a:r>
              <a:rPr sz="1400" spc="-10" dirty="0">
                <a:latin typeface="Univers for BP"/>
                <a:cs typeface="Univers for BP"/>
              </a:rPr>
              <a:t>T</a:t>
            </a:r>
            <a:r>
              <a:rPr sz="1400" dirty="0">
                <a:latin typeface="Univers for BP"/>
                <a:cs typeface="Univers for BP"/>
              </a:rPr>
              <a:t>o</a:t>
            </a:r>
            <a:r>
              <a:rPr sz="1400" spc="-15" dirty="0">
                <a:latin typeface="Univers for BP"/>
                <a:cs typeface="Univers for BP"/>
              </a:rPr>
              <a:t>t</a:t>
            </a:r>
            <a:r>
              <a:rPr sz="1400" dirty="0">
                <a:latin typeface="Univers for BP"/>
                <a:cs typeface="Univers for BP"/>
              </a:rPr>
              <a:t>al</a:t>
            </a:r>
            <a:endParaRPr sz="1400">
              <a:latin typeface="Univers for BP"/>
              <a:cs typeface="Univers for BP"/>
            </a:endParaRPr>
          </a:p>
        </p:txBody>
      </p:sp>
      <p:sp>
        <p:nvSpPr>
          <p:cNvPr id="98" name="object 98"/>
          <p:cNvSpPr/>
          <p:nvPr/>
        </p:nvSpPr>
        <p:spPr>
          <a:xfrm>
            <a:off x="5716523" y="5908547"/>
            <a:ext cx="203200" cy="90170"/>
          </a:xfrm>
          <a:custGeom>
            <a:avLst/>
            <a:gdLst/>
            <a:ahLst/>
            <a:cxnLst/>
            <a:rect l="l" t="t" r="r" b="b"/>
            <a:pathLst>
              <a:path w="203200" h="90170">
                <a:moveTo>
                  <a:pt x="202691" y="0"/>
                </a:moveTo>
                <a:lnTo>
                  <a:pt x="0" y="0"/>
                </a:lnTo>
                <a:lnTo>
                  <a:pt x="0" y="89915"/>
                </a:lnTo>
                <a:lnTo>
                  <a:pt x="202691" y="89915"/>
                </a:lnTo>
                <a:lnTo>
                  <a:pt x="202691" y="0"/>
                </a:lnTo>
                <a:close/>
              </a:path>
            </a:pathLst>
          </a:custGeom>
          <a:solidFill>
            <a:srgbClr val="99CC00"/>
          </a:solidFill>
        </p:spPr>
        <p:txBody>
          <a:bodyPr wrap="square" lIns="0" tIns="0" rIns="0" bIns="0" rtlCol="0"/>
          <a:lstStyle/>
          <a:p>
            <a:endParaRPr/>
          </a:p>
        </p:txBody>
      </p:sp>
      <p:sp>
        <p:nvSpPr>
          <p:cNvPr id="99" name="object 99"/>
          <p:cNvSpPr/>
          <p:nvPr/>
        </p:nvSpPr>
        <p:spPr>
          <a:xfrm>
            <a:off x="6060947" y="5870447"/>
            <a:ext cx="203200" cy="128270"/>
          </a:xfrm>
          <a:custGeom>
            <a:avLst/>
            <a:gdLst/>
            <a:ahLst/>
            <a:cxnLst/>
            <a:rect l="l" t="t" r="r" b="b"/>
            <a:pathLst>
              <a:path w="203200" h="128270">
                <a:moveTo>
                  <a:pt x="202691" y="0"/>
                </a:moveTo>
                <a:lnTo>
                  <a:pt x="0" y="0"/>
                </a:lnTo>
                <a:lnTo>
                  <a:pt x="0" y="128015"/>
                </a:lnTo>
                <a:lnTo>
                  <a:pt x="202691" y="128015"/>
                </a:lnTo>
                <a:lnTo>
                  <a:pt x="202691" y="0"/>
                </a:lnTo>
                <a:close/>
              </a:path>
            </a:pathLst>
          </a:custGeom>
          <a:solidFill>
            <a:srgbClr val="99CC00"/>
          </a:solidFill>
        </p:spPr>
        <p:txBody>
          <a:bodyPr wrap="square" lIns="0" tIns="0" rIns="0" bIns="0" rtlCol="0"/>
          <a:lstStyle/>
          <a:p>
            <a:endParaRPr/>
          </a:p>
        </p:txBody>
      </p:sp>
      <p:sp>
        <p:nvSpPr>
          <p:cNvPr id="100" name="object 100"/>
          <p:cNvSpPr/>
          <p:nvPr/>
        </p:nvSpPr>
        <p:spPr>
          <a:xfrm>
            <a:off x="6405371" y="5821679"/>
            <a:ext cx="203200" cy="177165"/>
          </a:xfrm>
          <a:custGeom>
            <a:avLst/>
            <a:gdLst/>
            <a:ahLst/>
            <a:cxnLst/>
            <a:rect l="l" t="t" r="r" b="b"/>
            <a:pathLst>
              <a:path w="203200" h="177164">
                <a:moveTo>
                  <a:pt x="202692" y="0"/>
                </a:moveTo>
                <a:lnTo>
                  <a:pt x="0" y="0"/>
                </a:lnTo>
                <a:lnTo>
                  <a:pt x="0" y="176784"/>
                </a:lnTo>
                <a:lnTo>
                  <a:pt x="202692" y="176784"/>
                </a:lnTo>
                <a:lnTo>
                  <a:pt x="202692" y="0"/>
                </a:lnTo>
                <a:close/>
              </a:path>
            </a:pathLst>
          </a:custGeom>
          <a:solidFill>
            <a:srgbClr val="99CC00"/>
          </a:solidFill>
        </p:spPr>
        <p:txBody>
          <a:bodyPr wrap="square" lIns="0" tIns="0" rIns="0" bIns="0" rtlCol="0"/>
          <a:lstStyle/>
          <a:p>
            <a:endParaRPr/>
          </a:p>
        </p:txBody>
      </p:sp>
      <p:sp>
        <p:nvSpPr>
          <p:cNvPr id="101" name="object 101"/>
          <p:cNvSpPr/>
          <p:nvPr/>
        </p:nvSpPr>
        <p:spPr>
          <a:xfrm>
            <a:off x="6751319" y="5731764"/>
            <a:ext cx="203200" cy="266700"/>
          </a:xfrm>
          <a:custGeom>
            <a:avLst/>
            <a:gdLst/>
            <a:ahLst/>
            <a:cxnLst/>
            <a:rect l="l" t="t" r="r" b="b"/>
            <a:pathLst>
              <a:path w="203200" h="266700">
                <a:moveTo>
                  <a:pt x="202691" y="0"/>
                </a:moveTo>
                <a:lnTo>
                  <a:pt x="0" y="0"/>
                </a:lnTo>
                <a:lnTo>
                  <a:pt x="0" y="266700"/>
                </a:lnTo>
                <a:lnTo>
                  <a:pt x="202691" y="266700"/>
                </a:lnTo>
                <a:lnTo>
                  <a:pt x="202691" y="0"/>
                </a:lnTo>
                <a:close/>
              </a:path>
            </a:pathLst>
          </a:custGeom>
          <a:solidFill>
            <a:srgbClr val="99CC00"/>
          </a:solidFill>
        </p:spPr>
        <p:txBody>
          <a:bodyPr wrap="square" lIns="0" tIns="0" rIns="0" bIns="0" rtlCol="0"/>
          <a:lstStyle/>
          <a:p>
            <a:endParaRPr/>
          </a:p>
        </p:txBody>
      </p:sp>
      <p:sp>
        <p:nvSpPr>
          <p:cNvPr id="102" name="object 102"/>
          <p:cNvSpPr/>
          <p:nvPr/>
        </p:nvSpPr>
        <p:spPr>
          <a:xfrm>
            <a:off x="7095743" y="5655564"/>
            <a:ext cx="203200" cy="342900"/>
          </a:xfrm>
          <a:custGeom>
            <a:avLst/>
            <a:gdLst/>
            <a:ahLst/>
            <a:cxnLst/>
            <a:rect l="l" t="t" r="r" b="b"/>
            <a:pathLst>
              <a:path w="203200" h="342900">
                <a:moveTo>
                  <a:pt x="202691" y="0"/>
                </a:moveTo>
                <a:lnTo>
                  <a:pt x="0" y="0"/>
                </a:lnTo>
                <a:lnTo>
                  <a:pt x="0" y="342900"/>
                </a:lnTo>
                <a:lnTo>
                  <a:pt x="202691" y="342900"/>
                </a:lnTo>
                <a:lnTo>
                  <a:pt x="202691" y="0"/>
                </a:lnTo>
                <a:close/>
              </a:path>
            </a:pathLst>
          </a:custGeom>
          <a:solidFill>
            <a:srgbClr val="99CC00"/>
          </a:solidFill>
        </p:spPr>
        <p:txBody>
          <a:bodyPr wrap="square" lIns="0" tIns="0" rIns="0" bIns="0" rtlCol="0"/>
          <a:lstStyle/>
          <a:p>
            <a:endParaRPr/>
          </a:p>
        </p:txBody>
      </p:sp>
      <p:sp>
        <p:nvSpPr>
          <p:cNvPr id="103" name="object 103"/>
          <p:cNvSpPr/>
          <p:nvPr/>
        </p:nvSpPr>
        <p:spPr>
          <a:xfrm>
            <a:off x="7440168" y="5567171"/>
            <a:ext cx="203200" cy="431800"/>
          </a:xfrm>
          <a:custGeom>
            <a:avLst/>
            <a:gdLst/>
            <a:ahLst/>
            <a:cxnLst/>
            <a:rect l="l" t="t" r="r" b="b"/>
            <a:pathLst>
              <a:path w="203200" h="431800">
                <a:moveTo>
                  <a:pt x="202691" y="0"/>
                </a:moveTo>
                <a:lnTo>
                  <a:pt x="0" y="0"/>
                </a:lnTo>
                <a:lnTo>
                  <a:pt x="0" y="431291"/>
                </a:lnTo>
                <a:lnTo>
                  <a:pt x="202691" y="431291"/>
                </a:lnTo>
                <a:lnTo>
                  <a:pt x="202691" y="0"/>
                </a:lnTo>
                <a:close/>
              </a:path>
            </a:pathLst>
          </a:custGeom>
          <a:solidFill>
            <a:srgbClr val="99CC00"/>
          </a:solidFill>
        </p:spPr>
        <p:txBody>
          <a:bodyPr wrap="square" lIns="0" tIns="0" rIns="0" bIns="0" rtlCol="0"/>
          <a:lstStyle/>
          <a:p>
            <a:endParaRPr/>
          </a:p>
        </p:txBody>
      </p:sp>
      <p:sp>
        <p:nvSpPr>
          <p:cNvPr id="104" name="object 104"/>
          <p:cNvSpPr/>
          <p:nvPr/>
        </p:nvSpPr>
        <p:spPr>
          <a:xfrm>
            <a:off x="7786116" y="5492496"/>
            <a:ext cx="203200" cy="506095"/>
          </a:xfrm>
          <a:custGeom>
            <a:avLst/>
            <a:gdLst/>
            <a:ahLst/>
            <a:cxnLst/>
            <a:rect l="l" t="t" r="r" b="b"/>
            <a:pathLst>
              <a:path w="203200" h="506095">
                <a:moveTo>
                  <a:pt x="202691" y="0"/>
                </a:moveTo>
                <a:lnTo>
                  <a:pt x="0" y="0"/>
                </a:lnTo>
                <a:lnTo>
                  <a:pt x="0" y="505967"/>
                </a:lnTo>
                <a:lnTo>
                  <a:pt x="202691" y="505967"/>
                </a:lnTo>
                <a:lnTo>
                  <a:pt x="202691" y="0"/>
                </a:lnTo>
                <a:close/>
              </a:path>
            </a:pathLst>
          </a:custGeom>
          <a:solidFill>
            <a:srgbClr val="99CC00"/>
          </a:solidFill>
        </p:spPr>
        <p:txBody>
          <a:bodyPr wrap="square" lIns="0" tIns="0" rIns="0" bIns="0" rtlCol="0"/>
          <a:lstStyle/>
          <a:p>
            <a:endParaRPr/>
          </a:p>
        </p:txBody>
      </p:sp>
      <p:sp>
        <p:nvSpPr>
          <p:cNvPr id="105" name="object 105"/>
          <p:cNvSpPr/>
          <p:nvPr/>
        </p:nvSpPr>
        <p:spPr>
          <a:xfrm>
            <a:off x="8130540" y="5448300"/>
            <a:ext cx="203200" cy="550545"/>
          </a:xfrm>
          <a:custGeom>
            <a:avLst/>
            <a:gdLst/>
            <a:ahLst/>
            <a:cxnLst/>
            <a:rect l="l" t="t" r="r" b="b"/>
            <a:pathLst>
              <a:path w="203200" h="550545">
                <a:moveTo>
                  <a:pt x="202691" y="0"/>
                </a:moveTo>
                <a:lnTo>
                  <a:pt x="0" y="0"/>
                </a:lnTo>
                <a:lnTo>
                  <a:pt x="0" y="550163"/>
                </a:lnTo>
                <a:lnTo>
                  <a:pt x="202691" y="550163"/>
                </a:lnTo>
                <a:lnTo>
                  <a:pt x="202691" y="0"/>
                </a:lnTo>
                <a:close/>
              </a:path>
            </a:pathLst>
          </a:custGeom>
          <a:solidFill>
            <a:srgbClr val="99CC00"/>
          </a:solidFill>
        </p:spPr>
        <p:txBody>
          <a:bodyPr wrap="square" lIns="0" tIns="0" rIns="0" bIns="0" rtlCol="0"/>
          <a:lstStyle/>
          <a:p>
            <a:endParaRPr/>
          </a:p>
        </p:txBody>
      </p:sp>
      <p:sp>
        <p:nvSpPr>
          <p:cNvPr id="106" name="object 106"/>
          <p:cNvSpPr/>
          <p:nvPr/>
        </p:nvSpPr>
        <p:spPr>
          <a:xfrm>
            <a:off x="8474964" y="5430011"/>
            <a:ext cx="203200" cy="568960"/>
          </a:xfrm>
          <a:custGeom>
            <a:avLst/>
            <a:gdLst/>
            <a:ahLst/>
            <a:cxnLst/>
            <a:rect l="l" t="t" r="r" b="b"/>
            <a:pathLst>
              <a:path w="203200" h="568960">
                <a:moveTo>
                  <a:pt x="202691" y="0"/>
                </a:moveTo>
                <a:lnTo>
                  <a:pt x="0" y="0"/>
                </a:lnTo>
                <a:lnTo>
                  <a:pt x="0" y="568451"/>
                </a:lnTo>
                <a:lnTo>
                  <a:pt x="202691" y="568451"/>
                </a:lnTo>
                <a:lnTo>
                  <a:pt x="202691" y="0"/>
                </a:lnTo>
                <a:close/>
              </a:path>
            </a:pathLst>
          </a:custGeom>
          <a:solidFill>
            <a:srgbClr val="99CC00"/>
          </a:solidFill>
        </p:spPr>
        <p:txBody>
          <a:bodyPr wrap="square" lIns="0" tIns="0" rIns="0" bIns="0" rtlCol="0"/>
          <a:lstStyle/>
          <a:p>
            <a:endParaRPr/>
          </a:p>
        </p:txBody>
      </p:sp>
      <p:sp>
        <p:nvSpPr>
          <p:cNvPr id="107" name="object 107"/>
          <p:cNvSpPr/>
          <p:nvPr/>
        </p:nvSpPr>
        <p:spPr>
          <a:xfrm>
            <a:off x="8820911" y="5436108"/>
            <a:ext cx="203200" cy="562610"/>
          </a:xfrm>
          <a:custGeom>
            <a:avLst/>
            <a:gdLst/>
            <a:ahLst/>
            <a:cxnLst/>
            <a:rect l="l" t="t" r="r" b="b"/>
            <a:pathLst>
              <a:path w="203200" h="562610">
                <a:moveTo>
                  <a:pt x="202692" y="0"/>
                </a:moveTo>
                <a:lnTo>
                  <a:pt x="0" y="0"/>
                </a:lnTo>
                <a:lnTo>
                  <a:pt x="0" y="562355"/>
                </a:lnTo>
                <a:lnTo>
                  <a:pt x="202692" y="562355"/>
                </a:lnTo>
                <a:lnTo>
                  <a:pt x="202692" y="0"/>
                </a:lnTo>
                <a:close/>
              </a:path>
            </a:pathLst>
          </a:custGeom>
          <a:solidFill>
            <a:srgbClr val="99CC00"/>
          </a:solidFill>
        </p:spPr>
        <p:txBody>
          <a:bodyPr wrap="square" lIns="0" tIns="0" rIns="0" bIns="0" rtlCol="0"/>
          <a:lstStyle/>
          <a:p>
            <a:endParaRPr/>
          </a:p>
        </p:txBody>
      </p:sp>
      <p:sp>
        <p:nvSpPr>
          <p:cNvPr id="108" name="object 108"/>
          <p:cNvSpPr/>
          <p:nvPr/>
        </p:nvSpPr>
        <p:spPr>
          <a:xfrm>
            <a:off x="9165335" y="5481828"/>
            <a:ext cx="203200" cy="516890"/>
          </a:xfrm>
          <a:custGeom>
            <a:avLst/>
            <a:gdLst/>
            <a:ahLst/>
            <a:cxnLst/>
            <a:rect l="l" t="t" r="r" b="b"/>
            <a:pathLst>
              <a:path w="203200" h="516889">
                <a:moveTo>
                  <a:pt x="202692" y="0"/>
                </a:moveTo>
                <a:lnTo>
                  <a:pt x="0" y="0"/>
                </a:lnTo>
                <a:lnTo>
                  <a:pt x="0" y="516636"/>
                </a:lnTo>
                <a:lnTo>
                  <a:pt x="202692" y="516636"/>
                </a:lnTo>
                <a:lnTo>
                  <a:pt x="202692" y="0"/>
                </a:lnTo>
                <a:close/>
              </a:path>
            </a:pathLst>
          </a:custGeom>
          <a:solidFill>
            <a:srgbClr val="99CC00"/>
          </a:solidFill>
        </p:spPr>
        <p:txBody>
          <a:bodyPr wrap="square" lIns="0" tIns="0" rIns="0" bIns="0" rtlCol="0"/>
          <a:lstStyle/>
          <a:p>
            <a:endParaRPr/>
          </a:p>
        </p:txBody>
      </p:sp>
      <p:sp>
        <p:nvSpPr>
          <p:cNvPr id="109" name="object 109"/>
          <p:cNvSpPr/>
          <p:nvPr/>
        </p:nvSpPr>
        <p:spPr>
          <a:xfrm>
            <a:off x="5716523" y="5908547"/>
            <a:ext cx="203200" cy="90170"/>
          </a:xfrm>
          <a:custGeom>
            <a:avLst/>
            <a:gdLst/>
            <a:ahLst/>
            <a:cxnLst/>
            <a:rect l="l" t="t" r="r" b="b"/>
            <a:pathLst>
              <a:path w="203200" h="90170">
                <a:moveTo>
                  <a:pt x="0" y="0"/>
                </a:moveTo>
                <a:lnTo>
                  <a:pt x="202691" y="0"/>
                </a:lnTo>
                <a:lnTo>
                  <a:pt x="202691" y="89915"/>
                </a:lnTo>
                <a:lnTo>
                  <a:pt x="0" y="89915"/>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6060947" y="5870447"/>
            <a:ext cx="203200" cy="128270"/>
          </a:xfrm>
          <a:custGeom>
            <a:avLst/>
            <a:gdLst/>
            <a:ahLst/>
            <a:cxnLst/>
            <a:rect l="l" t="t" r="r" b="b"/>
            <a:pathLst>
              <a:path w="203200" h="128270">
                <a:moveTo>
                  <a:pt x="0" y="0"/>
                </a:moveTo>
                <a:lnTo>
                  <a:pt x="202691" y="0"/>
                </a:lnTo>
                <a:lnTo>
                  <a:pt x="202691" y="128015"/>
                </a:lnTo>
                <a:lnTo>
                  <a:pt x="0" y="128015"/>
                </a:lnTo>
                <a:lnTo>
                  <a:pt x="0" y="0"/>
                </a:lnTo>
                <a:close/>
              </a:path>
            </a:pathLst>
          </a:custGeom>
          <a:ln w="9144">
            <a:solidFill>
              <a:srgbClr val="BEBEBE"/>
            </a:solidFill>
          </a:ln>
        </p:spPr>
        <p:txBody>
          <a:bodyPr wrap="square" lIns="0" tIns="0" rIns="0" bIns="0" rtlCol="0"/>
          <a:lstStyle/>
          <a:p>
            <a:endParaRPr/>
          </a:p>
        </p:txBody>
      </p:sp>
      <p:sp>
        <p:nvSpPr>
          <p:cNvPr id="111" name="object 111"/>
          <p:cNvSpPr/>
          <p:nvPr/>
        </p:nvSpPr>
        <p:spPr>
          <a:xfrm>
            <a:off x="6405371" y="5821679"/>
            <a:ext cx="203200" cy="177165"/>
          </a:xfrm>
          <a:custGeom>
            <a:avLst/>
            <a:gdLst/>
            <a:ahLst/>
            <a:cxnLst/>
            <a:rect l="l" t="t" r="r" b="b"/>
            <a:pathLst>
              <a:path w="203200" h="177164">
                <a:moveTo>
                  <a:pt x="0" y="0"/>
                </a:moveTo>
                <a:lnTo>
                  <a:pt x="202692" y="0"/>
                </a:lnTo>
                <a:lnTo>
                  <a:pt x="202692" y="176784"/>
                </a:lnTo>
                <a:lnTo>
                  <a:pt x="0" y="176784"/>
                </a:lnTo>
                <a:lnTo>
                  <a:pt x="0" y="0"/>
                </a:lnTo>
                <a:close/>
              </a:path>
            </a:pathLst>
          </a:custGeom>
          <a:ln w="9144">
            <a:solidFill>
              <a:srgbClr val="BEBEBE"/>
            </a:solidFill>
          </a:ln>
        </p:spPr>
        <p:txBody>
          <a:bodyPr wrap="square" lIns="0" tIns="0" rIns="0" bIns="0" rtlCol="0"/>
          <a:lstStyle/>
          <a:p>
            <a:endParaRPr/>
          </a:p>
        </p:txBody>
      </p:sp>
      <p:sp>
        <p:nvSpPr>
          <p:cNvPr id="112" name="object 112"/>
          <p:cNvSpPr/>
          <p:nvPr/>
        </p:nvSpPr>
        <p:spPr>
          <a:xfrm>
            <a:off x="6751319" y="5731764"/>
            <a:ext cx="203200" cy="266700"/>
          </a:xfrm>
          <a:custGeom>
            <a:avLst/>
            <a:gdLst/>
            <a:ahLst/>
            <a:cxnLst/>
            <a:rect l="l" t="t" r="r" b="b"/>
            <a:pathLst>
              <a:path w="203200" h="266700">
                <a:moveTo>
                  <a:pt x="0" y="0"/>
                </a:moveTo>
                <a:lnTo>
                  <a:pt x="202691" y="0"/>
                </a:lnTo>
                <a:lnTo>
                  <a:pt x="202691" y="266700"/>
                </a:lnTo>
                <a:lnTo>
                  <a:pt x="0" y="266700"/>
                </a:lnTo>
                <a:lnTo>
                  <a:pt x="0" y="0"/>
                </a:lnTo>
                <a:close/>
              </a:path>
            </a:pathLst>
          </a:custGeom>
          <a:ln w="9144">
            <a:solidFill>
              <a:srgbClr val="BEBEBE"/>
            </a:solidFill>
          </a:ln>
        </p:spPr>
        <p:txBody>
          <a:bodyPr wrap="square" lIns="0" tIns="0" rIns="0" bIns="0" rtlCol="0"/>
          <a:lstStyle/>
          <a:p>
            <a:endParaRPr/>
          </a:p>
        </p:txBody>
      </p:sp>
      <p:sp>
        <p:nvSpPr>
          <p:cNvPr id="113" name="object 113"/>
          <p:cNvSpPr/>
          <p:nvPr/>
        </p:nvSpPr>
        <p:spPr>
          <a:xfrm>
            <a:off x="7095743" y="5655564"/>
            <a:ext cx="203200" cy="342900"/>
          </a:xfrm>
          <a:custGeom>
            <a:avLst/>
            <a:gdLst/>
            <a:ahLst/>
            <a:cxnLst/>
            <a:rect l="l" t="t" r="r" b="b"/>
            <a:pathLst>
              <a:path w="203200" h="342900">
                <a:moveTo>
                  <a:pt x="0" y="0"/>
                </a:moveTo>
                <a:lnTo>
                  <a:pt x="202691" y="0"/>
                </a:lnTo>
                <a:lnTo>
                  <a:pt x="202691" y="342900"/>
                </a:lnTo>
                <a:lnTo>
                  <a:pt x="0" y="342900"/>
                </a:lnTo>
                <a:lnTo>
                  <a:pt x="0" y="0"/>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7440168" y="5567171"/>
            <a:ext cx="203200" cy="431800"/>
          </a:xfrm>
          <a:custGeom>
            <a:avLst/>
            <a:gdLst/>
            <a:ahLst/>
            <a:cxnLst/>
            <a:rect l="l" t="t" r="r" b="b"/>
            <a:pathLst>
              <a:path w="203200" h="431800">
                <a:moveTo>
                  <a:pt x="0" y="0"/>
                </a:moveTo>
                <a:lnTo>
                  <a:pt x="202691" y="0"/>
                </a:lnTo>
                <a:lnTo>
                  <a:pt x="202691" y="431291"/>
                </a:lnTo>
                <a:lnTo>
                  <a:pt x="0" y="431291"/>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7786116" y="5492496"/>
            <a:ext cx="203200" cy="506095"/>
          </a:xfrm>
          <a:custGeom>
            <a:avLst/>
            <a:gdLst/>
            <a:ahLst/>
            <a:cxnLst/>
            <a:rect l="l" t="t" r="r" b="b"/>
            <a:pathLst>
              <a:path w="203200" h="506095">
                <a:moveTo>
                  <a:pt x="0" y="0"/>
                </a:moveTo>
                <a:lnTo>
                  <a:pt x="202691" y="0"/>
                </a:lnTo>
                <a:lnTo>
                  <a:pt x="202691" y="505967"/>
                </a:lnTo>
                <a:lnTo>
                  <a:pt x="0" y="505967"/>
                </a:lnTo>
                <a:lnTo>
                  <a:pt x="0" y="0"/>
                </a:lnTo>
                <a:close/>
              </a:path>
            </a:pathLst>
          </a:custGeom>
          <a:ln w="9144">
            <a:solidFill>
              <a:srgbClr val="BEBEBE"/>
            </a:solidFill>
          </a:ln>
        </p:spPr>
        <p:txBody>
          <a:bodyPr wrap="square" lIns="0" tIns="0" rIns="0" bIns="0" rtlCol="0"/>
          <a:lstStyle/>
          <a:p>
            <a:endParaRPr/>
          </a:p>
        </p:txBody>
      </p:sp>
      <p:sp>
        <p:nvSpPr>
          <p:cNvPr id="116" name="object 116"/>
          <p:cNvSpPr/>
          <p:nvPr/>
        </p:nvSpPr>
        <p:spPr>
          <a:xfrm>
            <a:off x="8130540" y="5448300"/>
            <a:ext cx="203200" cy="550545"/>
          </a:xfrm>
          <a:custGeom>
            <a:avLst/>
            <a:gdLst/>
            <a:ahLst/>
            <a:cxnLst/>
            <a:rect l="l" t="t" r="r" b="b"/>
            <a:pathLst>
              <a:path w="203200" h="550545">
                <a:moveTo>
                  <a:pt x="0" y="0"/>
                </a:moveTo>
                <a:lnTo>
                  <a:pt x="202691" y="0"/>
                </a:lnTo>
                <a:lnTo>
                  <a:pt x="202691" y="550163"/>
                </a:lnTo>
                <a:lnTo>
                  <a:pt x="0" y="550163"/>
                </a:lnTo>
                <a:lnTo>
                  <a:pt x="0" y="0"/>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8474964" y="5430011"/>
            <a:ext cx="203200" cy="568960"/>
          </a:xfrm>
          <a:custGeom>
            <a:avLst/>
            <a:gdLst/>
            <a:ahLst/>
            <a:cxnLst/>
            <a:rect l="l" t="t" r="r" b="b"/>
            <a:pathLst>
              <a:path w="203200" h="568960">
                <a:moveTo>
                  <a:pt x="0" y="0"/>
                </a:moveTo>
                <a:lnTo>
                  <a:pt x="202691" y="0"/>
                </a:lnTo>
                <a:lnTo>
                  <a:pt x="202691" y="568451"/>
                </a:lnTo>
                <a:lnTo>
                  <a:pt x="0" y="568451"/>
                </a:lnTo>
                <a:lnTo>
                  <a:pt x="0" y="0"/>
                </a:lnTo>
                <a:close/>
              </a:path>
            </a:pathLst>
          </a:custGeom>
          <a:ln w="9143">
            <a:solidFill>
              <a:srgbClr val="BEBEBE"/>
            </a:solidFill>
          </a:ln>
        </p:spPr>
        <p:txBody>
          <a:bodyPr wrap="square" lIns="0" tIns="0" rIns="0" bIns="0" rtlCol="0"/>
          <a:lstStyle/>
          <a:p>
            <a:endParaRPr/>
          </a:p>
        </p:txBody>
      </p:sp>
      <p:sp>
        <p:nvSpPr>
          <p:cNvPr id="118" name="object 118"/>
          <p:cNvSpPr/>
          <p:nvPr/>
        </p:nvSpPr>
        <p:spPr>
          <a:xfrm>
            <a:off x="8820911" y="5436108"/>
            <a:ext cx="203200" cy="562610"/>
          </a:xfrm>
          <a:custGeom>
            <a:avLst/>
            <a:gdLst/>
            <a:ahLst/>
            <a:cxnLst/>
            <a:rect l="l" t="t" r="r" b="b"/>
            <a:pathLst>
              <a:path w="203200" h="562610">
                <a:moveTo>
                  <a:pt x="0" y="0"/>
                </a:moveTo>
                <a:lnTo>
                  <a:pt x="202692" y="0"/>
                </a:lnTo>
                <a:lnTo>
                  <a:pt x="202692" y="562355"/>
                </a:lnTo>
                <a:lnTo>
                  <a:pt x="0" y="562355"/>
                </a:lnTo>
                <a:lnTo>
                  <a:pt x="0" y="0"/>
                </a:lnTo>
                <a:close/>
              </a:path>
            </a:pathLst>
          </a:custGeom>
          <a:ln w="9143">
            <a:solidFill>
              <a:srgbClr val="BEBEBE"/>
            </a:solidFill>
          </a:ln>
        </p:spPr>
        <p:txBody>
          <a:bodyPr wrap="square" lIns="0" tIns="0" rIns="0" bIns="0" rtlCol="0"/>
          <a:lstStyle/>
          <a:p>
            <a:endParaRPr/>
          </a:p>
        </p:txBody>
      </p:sp>
      <p:sp>
        <p:nvSpPr>
          <p:cNvPr id="119" name="object 119"/>
          <p:cNvSpPr/>
          <p:nvPr/>
        </p:nvSpPr>
        <p:spPr>
          <a:xfrm>
            <a:off x="9165335" y="5481828"/>
            <a:ext cx="203200" cy="516890"/>
          </a:xfrm>
          <a:custGeom>
            <a:avLst/>
            <a:gdLst/>
            <a:ahLst/>
            <a:cxnLst/>
            <a:rect l="l" t="t" r="r" b="b"/>
            <a:pathLst>
              <a:path w="203200" h="516889">
                <a:moveTo>
                  <a:pt x="0" y="0"/>
                </a:moveTo>
                <a:lnTo>
                  <a:pt x="202692" y="0"/>
                </a:lnTo>
                <a:lnTo>
                  <a:pt x="202692" y="516636"/>
                </a:lnTo>
                <a:lnTo>
                  <a:pt x="0" y="516636"/>
                </a:lnTo>
                <a:lnTo>
                  <a:pt x="0" y="0"/>
                </a:lnTo>
                <a:close/>
              </a:path>
            </a:pathLst>
          </a:custGeom>
          <a:ln w="9144">
            <a:solidFill>
              <a:srgbClr val="BEBEBE"/>
            </a:solidFill>
          </a:ln>
        </p:spPr>
        <p:txBody>
          <a:bodyPr wrap="square" lIns="0" tIns="0" rIns="0" bIns="0" rtlCol="0"/>
          <a:lstStyle/>
          <a:p>
            <a:endParaRPr/>
          </a:p>
        </p:txBody>
      </p:sp>
      <p:sp>
        <p:nvSpPr>
          <p:cNvPr id="120" name="object 120"/>
          <p:cNvSpPr/>
          <p:nvPr/>
        </p:nvSpPr>
        <p:spPr>
          <a:xfrm>
            <a:off x="5716523" y="5904738"/>
            <a:ext cx="203200" cy="0"/>
          </a:xfrm>
          <a:custGeom>
            <a:avLst/>
            <a:gdLst/>
            <a:ahLst/>
            <a:cxnLst/>
            <a:rect l="l" t="t" r="r" b="b"/>
            <a:pathLst>
              <a:path w="203200">
                <a:moveTo>
                  <a:pt x="0" y="0"/>
                </a:moveTo>
                <a:lnTo>
                  <a:pt x="202691" y="0"/>
                </a:lnTo>
              </a:path>
            </a:pathLst>
          </a:custGeom>
          <a:ln w="7619">
            <a:solidFill>
              <a:srgbClr val="DC0000"/>
            </a:solidFill>
          </a:ln>
        </p:spPr>
        <p:txBody>
          <a:bodyPr wrap="square" lIns="0" tIns="0" rIns="0" bIns="0" rtlCol="0"/>
          <a:lstStyle/>
          <a:p>
            <a:endParaRPr/>
          </a:p>
        </p:txBody>
      </p:sp>
      <p:sp>
        <p:nvSpPr>
          <p:cNvPr id="121" name="object 121"/>
          <p:cNvSpPr/>
          <p:nvPr/>
        </p:nvSpPr>
        <p:spPr>
          <a:xfrm>
            <a:off x="6060947" y="5865876"/>
            <a:ext cx="203200" cy="0"/>
          </a:xfrm>
          <a:custGeom>
            <a:avLst/>
            <a:gdLst/>
            <a:ahLst/>
            <a:cxnLst/>
            <a:rect l="l" t="t" r="r" b="b"/>
            <a:pathLst>
              <a:path w="203200">
                <a:moveTo>
                  <a:pt x="0" y="0"/>
                </a:moveTo>
                <a:lnTo>
                  <a:pt x="202691" y="0"/>
                </a:lnTo>
              </a:path>
            </a:pathLst>
          </a:custGeom>
          <a:ln w="9143">
            <a:solidFill>
              <a:srgbClr val="DC0000"/>
            </a:solidFill>
          </a:ln>
        </p:spPr>
        <p:txBody>
          <a:bodyPr wrap="square" lIns="0" tIns="0" rIns="0" bIns="0" rtlCol="0"/>
          <a:lstStyle/>
          <a:p>
            <a:endParaRPr/>
          </a:p>
        </p:txBody>
      </p:sp>
      <p:sp>
        <p:nvSpPr>
          <p:cNvPr id="122" name="object 122"/>
          <p:cNvSpPr/>
          <p:nvPr/>
        </p:nvSpPr>
        <p:spPr>
          <a:xfrm>
            <a:off x="6405371" y="5807964"/>
            <a:ext cx="203200" cy="13970"/>
          </a:xfrm>
          <a:custGeom>
            <a:avLst/>
            <a:gdLst/>
            <a:ahLst/>
            <a:cxnLst/>
            <a:rect l="l" t="t" r="r" b="b"/>
            <a:pathLst>
              <a:path w="203200" h="13970">
                <a:moveTo>
                  <a:pt x="0" y="13716"/>
                </a:moveTo>
                <a:lnTo>
                  <a:pt x="202692" y="13716"/>
                </a:lnTo>
                <a:lnTo>
                  <a:pt x="202692" y="0"/>
                </a:lnTo>
                <a:lnTo>
                  <a:pt x="0" y="0"/>
                </a:lnTo>
                <a:lnTo>
                  <a:pt x="0" y="13716"/>
                </a:lnTo>
                <a:close/>
              </a:path>
            </a:pathLst>
          </a:custGeom>
          <a:solidFill>
            <a:srgbClr val="DC0000"/>
          </a:solidFill>
        </p:spPr>
        <p:txBody>
          <a:bodyPr wrap="square" lIns="0" tIns="0" rIns="0" bIns="0" rtlCol="0"/>
          <a:lstStyle/>
          <a:p>
            <a:endParaRPr/>
          </a:p>
        </p:txBody>
      </p:sp>
      <p:sp>
        <p:nvSpPr>
          <p:cNvPr id="123" name="object 123"/>
          <p:cNvSpPr/>
          <p:nvPr/>
        </p:nvSpPr>
        <p:spPr>
          <a:xfrm>
            <a:off x="6751319" y="5705855"/>
            <a:ext cx="203200" cy="26034"/>
          </a:xfrm>
          <a:custGeom>
            <a:avLst/>
            <a:gdLst/>
            <a:ahLst/>
            <a:cxnLst/>
            <a:rect l="l" t="t" r="r" b="b"/>
            <a:pathLst>
              <a:path w="203200" h="26035">
                <a:moveTo>
                  <a:pt x="0" y="25908"/>
                </a:moveTo>
                <a:lnTo>
                  <a:pt x="202691" y="25908"/>
                </a:lnTo>
                <a:lnTo>
                  <a:pt x="202691" y="0"/>
                </a:lnTo>
                <a:lnTo>
                  <a:pt x="0" y="0"/>
                </a:lnTo>
                <a:lnTo>
                  <a:pt x="0" y="25908"/>
                </a:lnTo>
                <a:close/>
              </a:path>
            </a:pathLst>
          </a:custGeom>
          <a:solidFill>
            <a:srgbClr val="DC0000"/>
          </a:solidFill>
        </p:spPr>
        <p:txBody>
          <a:bodyPr wrap="square" lIns="0" tIns="0" rIns="0" bIns="0" rtlCol="0"/>
          <a:lstStyle/>
          <a:p>
            <a:endParaRPr/>
          </a:p>
        </p:txBody>
      </p:sp>
      <p:sp>
        <p:nvSpPr>
          <p:cNvPr id="124" name="object 124"/>
          <p:cNvSpPr/>
          <p:nvPr/>
        </p:nvSpPr>
        <p:spPr>
          <a:xfrm>
            <a:off x="7095743" y="5588508"/>
            <a:ext cx="203200" cy="67310"/>
          </a:xfrm>
          <a:custGeom>
            <a:avLst/>
            <a:gdLst/>
            <a:ahLst/>
            <a:cxnLst/>
            <a:rect l="l" t="t" r="r" b="b"/>
            <a:pathLst>
              <a:path w="203200" h="67310">
                <a:moveTo>
                  <a:pt x="202691" y="0"/>
                </a:moveTo>
                <a:lnTo>
                  <a:pt x="0" y="0"/>
                </a:lnTo>
                <a:lnTo>
                  <a:pt x="0" y="67055"/>
                </a:lnTo>
                <a:lnTo>
                  <a:pt x="202691" y="67055"/>
                </a:lnTo>
                <a:lnTo>
                  <a:pt x="202691" y="0"/>
                </a:lnTo>
                <a:close/>
              </a:path>
            </a:pathLst>
          </a:custGeom>
          <a:solidFill>
            <a:srgbClr val="DC0000"/>
          </a:solidFill>
        </p:spPr>
        <p:txBody>
          <a:bodyPr wrap="square" lIns="0" tIns="0" rIns="0" bIns="0" rtlCol="0"/>
          <a:lstStyle/>
          <a:p>
            <a:endParaRPr/>
          </a:p>
        </p:txBody>
      </p:sp>
      <p:sp>
        <p:nvSpPr>
          <p:cNvPr id="125" name="object 125"/>
          <p:cNvSpPr/>
          <p:nvPr/>
        </p:nvSpPr>
        <p:spPr>
          <a:xfrm>
            <a:off x="7440168" y="5451347"/>
            <a:ext cx="203200" cy="116205"/>
          </a:xfrm>
          <a:custGeom>
            <a:avLst/>
            <a:gdLst/>
            <a:ahLst/>
            <a:cxnLst/>
            <a:rect l="l" t="t" r="r" b="b"/>
            <a:pathLst>
              <a:path w="203200" h="116204">
                <a:moveTo>
                  <a:pt x="202691" y="0"/>
                </a:moveTo>
                <a:lnTo>
                  <a:pt x="0" y="0"/>
                </a:lnTo>
                <a:lnTo>
                  <a:pt x="0" y="115823"/>
                </a:lnTo>
                <a:lnTo>
                  <a:pt x="202691" y="115823"/>
                </a:lnTo>
                <a:lnTo>
                  <a:pt x="202691" y="0"/>
                </a:lnTo>
                <a:close/>
              </a:path>
            </a:pathLst>
          </a:custGeom>
          <a:solidFill>
            <a:srgbClr val="DC0000"/>
          </a:solidFill>
        </p:spPr>
        <p:txBody>
          <a:bodyPr wrap="square" lIns="0" tIns="0" rIns="0" bIns="0" rtlCol="0"/>
          <a:lstStyle/>
          <a:p>
            <a:endParaRPr/>
          </a:p>
        </p:txBody>
      </p:sp>
      <p:sp>
        <p:nvSpPr>
          <p:cNvPr id="126" name="object 126"/>
          <p:cNvSpPr/>
          <p:nvPr/>
        </p:nvSpPr>
        <p:spPr>
          <a:xfrm>
            <a:off x="7786116" y="5297423"/>
            <a:ext cx="203200" cy="195580"/>
          </a:xfrm>
          <a:custGeom>
            <a:avLst/>
            <a:gdLst/>
            <a:ahLst/>
            <a:cxnLst/>
            <a:rect l="l" t="t" r="r" b="b"/>
            <a:pathLst>
              <a:path w="203200" h="195579">
                <a:moveTo>
                  <a:pt x="202691" y="0"/>
                </a:moveTo>
                <a:lnTo>
                  <a:pt x="0" y="0"/>
                </a:lnTo>
                <a:lnTo>
                  <a:pt x="0" y="195072"/>
                </a:lnTo>
                <a:lnTo>
                  <a:pt x="202691" y="195072"/>
                </a:lnTo>
                <a:lnTo>
                  <a:pt x="202691" y="0"/>
                </a:lnTo>
                <a:close/>
              </a:path>
            </a:pathLst>
          </a:custGeom>
          <a:solidFill>
            <a:srgbClr val="DC0000"/>
          </a:solidFill>
        </p:spPr>
        <p:txBody>
          <a:bodyPr wrap="square" lIns="0" tIns="0" rIns="0" bIns="0" rtlCol="0"/>
          <a:lstStyle/>
          <a:p>
            <a:endParaRPr/>
          </a:p>
        </p:txBody>
      </p:sp>
      <p:sp>
        <p:nvSpPr>
          <p:cNvPr id="127" name="object 127"/>
          <p:cNvSpPr/>
          <p:nvPr/>
        </p:nvSpPr>
        <p:spPr>
          <a:xfrm>
            <a:off x="8130540" y="5202935"/>
            <a:ext cx="203200" cy="245745"/>
          </a:xfrm>
          <a:custGeom>
            <a:avLst/>
            <a:gdLst/>
            <a:ahLst/>
            <a:cxnLst/>
            <a:rect l="l" t="t" r="r" b="b"/>
            <a:pathLst>
              <a:path w="203200" h="245745">
                <a:moveTo>
                  <a:pt x="202691" y="0"/>
                </a:moveTo>
                <a:lnTo>
                  <a:pt x="0" y="0"/>
                </a:lnTo>
                <a:lnTo>
                  <a:pt x="0" y="245363"/>
                </a:lnTo>
                <a:lnTo>
                  <a:pt x="202691" y="245363"/>
                </a:lnTo>
                <a:lnTo>
                  <a:pt x="202691" y="0"/>
                </a:lnTo>
                <a:close/>
              </a:path>
            </a:pathLst>
          </a:custGeom>
          <a:solidFill>
            <a:srgbClr val="DC0000"/>
          </a:solidFill>
        </p:spPr>
        <p:txBody>
          <a:bodyPr wrap="square" lIns="0" tIns="0" rIns="0" bIns="0" rtlCol="0"/>
          <a:lstStyle/>
          <a:p>
            <a:endParaRPr/>
          </a:p>
        </p:txBody>
      </p:sp>
      <p:sp>
        <p:nvSpPr>
          <p:cNvPr id="128" name="object 128"/>
          <p:cNvSpPr/>
          <p:nvPr/>
        </p:nvSpPr>
        <p:spPr>
          <a:xfrm>
            <a:off x="8474964" y="5135879"/>
            <a:ext cx="203200" cy="294640"/>
          </a:xfrm>
          <a:custGeom>
            <a:avLst/>
            <a:gdLst/>
            <a:ahLst/>
            <a:cxnLst/>
            <a:rect l="l" t="t" r="r" b="b"/>
            <a:pathLst>
              <a:path w="203200" h="294639">
                <a:moveTo>
                  <a:pt x="202691" y="0"/>
                </a:moveTo>
                <a:lnTo>
                  <a:pt x="0" y="0"/>
                </a:lnTo>
                <a:lnTo>
                  <a:pt x="0" y="294132"/>
                </a:lnTo>
                <a:lnTo>
                  <a:pt x="202691" y="294132"/>
                </a:lnTo>
                <a:lnTo>
                  <a:pt x="202691" y="0"/>
                </a:lnTo>
                <a:close/>
              </a:path>
            </a:pathLst>
          </a:custGeom>
          <a:solidFill>
            <a:srgbClr val="DC0000"/>
          </a:solidFill>
        </p:spPr>
        <p:txBody>
          <a:bodyPr wrap="square" lIns="0" tIns="0" rIns="0" bIns="0" rtlCol="0"/>
          <a:lstStyle/>
          <a:p>
            <a:endParaRPr/>
          </a:p>
        </p:txBody>
      </p:sp>
      <p:sp>
        <p:nvSpPr>
          <p:cNvPr id="129" name="object 129"/>
          <p:cNvSpPr/>
          <p:nvPr/>
        </p:nvSpPr>
        <p:spPr>
          <a:xfrm>
            <a:off x="8820911" y="5096255"/>
            <a:ext cx="203200" cy="340360"/>
          </a:xfrm>
          <a:custGeom>
            <a:avLst/>
            <a:gdLst/>
            <a:ahLst/>
            <a:cxnLst/>
            <a:rect l="l" t="t" r="r" b="b"/>
            <a:pathLst>
              <a:path w="203200" h="340360">
                <a:moveTo>
                  <a:pt x="202692" y="0"/>
                </a:moveTo>
                <a:lnTo>
                  <a:pt x="0" y="0"/>
                </a:lnTo>
                <a:lnTo>
                  <a:pt x="0" y="339852"/>
                </a:lnTo>
                <a:lnTo>
                  <a:pt x="202692" y="339852"/>
                </a:lnTo>
                <a:lnTo>
                  <a:pt x="202692" y="0"/>
                </a:lnTo>
                <a:close/>
              </a:path>
            </a:pathLst>
          </a:custGeom>
          <a:solidFill>
            <a:srgbClr val="DC0000"/>
          </a:solidFill>
        </p:spPr>
        <p:txBody>
          <a:bodyPr wrap="square" lIns="0" tIns="0" rIns="0" bIns="0" rtlCol="0"/>
          <a:lstStyle/>
          <a:p>
            <a:endParaRPr/>
          </a:p>
        </p:txBody>
      </p:sp>
      <p:sp>
        <p:nvSpPr>
          <p:cNvPr id="130" name="object 130"/>
          <p:cNvSpPr/>
          <p:nvPr/>
        </p:nvSpPr>
        <p:spPr>
          <a:xfrm>
            <a:off x="9165335" y="5096255"/>
            <a:ext cx="203200" cy="386080"/>
          </a:xfrm>
          <a:custGeom>
            <a:avLst/>
            <a:gdLst/>
            <a:ahLst/>
            <a:cxnLst/>
            <a:rect l="l" t="t" r="r" b="b"/>
            <a:pathLst>
              <a:path w="203200" h="386079">
                <a:moveTo>
                  <a:pt x="202692" y="0"/>
                </a:moveTo>
                <a:lnTo>
                  <a:pt x="0" y="0"/>
                </a:lnTo>
                <a:lnTo>
                  <a:pt x="0" y="385572"/>
                </a:lnTo>
                <a:lnTo>
                  <a:pt x="202692" y="385572"/>
                </a:lnTo>
                <a:lnTo>
                  <a:pt x="202692" y="0"/>
                </a:lnTo>
                <a:close/>
              </a:path>
            </a:pathLst>
          </a:custGeom>
          <a:solidFill>
            <a:srgbClr val="DC0000"/>
          </a:solidFill>
        </p:spPr>
        <p:txBody>
          <a:bodyPr wrap="square" lIns="0" tIns="0" rIns="0" bIns="0" rtlCol="0"/>
          <a:lstStyle/>
          <a:p>
            <a:endParaRPr/>
          </a:p>
        </p:txBody>
      </p:sp>
      <p:sp>
        <p:nvSpPr>
          <p:cNvPr id="131" name="object 131"/>
          <p:cNvSpPr/>
          <p:nvPr/>
        </p:nvSpPr>
        <p:spPr>
          <a:xfrm>
            <a:off x="5711952" y="5896355"/>
            <a:ext cx="212090" cy="17145"/>
          </a:xfrm>
          <a:custGeom>
            <a:avLst/>
            <a:gdLst/>
            <a:ahLst/>
            <a:cxnLst/>
            <a:rect l="l" t="t" r="r" b="b"/>
            <a:pathLst>
              <a:path w="212089" h="17145">
                <a:moveTo>
                  <a:pt x="0" y="16764"/>
                </a:moveTo>
                <a:lnTo>
                  <a:pt x="211836" y="16764"/>
                </a:lnTo>
                <a:lnTo>
                  <a:pt x="211836" y="0"/>
                </a:lnTo>
                <a:lnTo>
                  <a:pt x="0" y="0"/>
                </a:lnTo>
                <a:lnTo>
                  <a:pt x="0" y="16764"/>
                </a:lnTo>
                <a:close/>
              </a:path>
            </a:pathLst>
          </a:custGeom>
          <a:solidFill>
            <a:srgbClr val="BEBEBE"/>
          </a:solidFill>
        </p:spPr>
        <p:txBody>
          <a:bodyPr wrap="square" lIns="0" tIns="0" rIns="0" bIns="0" rtlCol="0"/>
          <a:lstStyle/>
          <a:p>
            <a:endParaRPr/>
          </a:p>
        </p:txBody>
      </p:sp>
      <p:sp>
        <p:nvSpPr>
          <p:cNvPr id="132" name="object 132"/>
          <p:cNvSpPr/>
          <p:nvPr/>
        </p:nvSpPr>
        <p:spPr>
          <a:xfrm>
            <a:off x="6056376" y="5856732"/>
            <a:ext cx="212090" cy="18415"/>
          </a:xfrm>
          <a:custGeom>
            <a:avLst/>
            <a:gdLst/>
            <a:ahLst/>
            <a:cxnLst/>
            <a:rect l="l" t="t" r="r" b="b"/>
            <a:pathLst>
              <a:path w="212089" h="18414">
                <a:moveTo>
                  <a:pt x="0" y="18288"/>
                </a:moveTo>
                <a:lnTo>
                  <a:pt x="211836" y="18288"/>
                </a:lnTo>
                <a:lnTo>
                  <a:pt x="211836" y="0"/>
                </a:lnTo>
                <a:lnTo>
                  <a:pt x="0" y="0"/>
                </a:lnTo>
                <a:lnTo>
                  <a:pt x="0" y="18288"/>
                </a:lnTo>
                <a:close/>
              </a:path>
            </a:pathLst>
          </a:custGeom>
          <a:solidFill>
            <a:srgbClr val="BEBEBE"/>
          </a:solidFill>
        </p:spPr>
        <p:txBody>
          <a:bodyPr wrap="square" lIns="0" tIns="0" rIns="0" bIns="0" rtlCol="0"/>
          <a:lstStyle/>
          <a:p>
            <a:endParaRPr/>
          </a:p>
        </p:txBody>
      </p:sp>
      <p:sp>
        <p:nvSpPr>
          <p:cNvPr id="133" name="object 133"/>
          <p:cNvSpPr/>
          <p:nvPr/>
        </p:nvSpPr>
        <p:spPr>
          <a:xfrm>
            <a:off x="6400800" y="5803391"/>
            <a:ext cx="212090" cy="22860"/>
          </a:xfrm>
          <a:custGeom>
            <a:avLst/>
            <a:gdLst/>
            <a:ahLst/>
            <a:cxnLst/>
            <a:rect l="l" t="t" r="r" b="b"/>
            <a:pathLst>
              <a:path w="212090" h="22860">
                <a:moveTo>
                  <a:pt x="0" y="22860"/>
                </a:moveTo>
                <a:lnTo>
                  <a:pt x="211836" y="22860"/>
                </a:lnTo>
                <a:lnTo>
                  <a:pt x="211836" y="0"/>
                </a:lnTo>
                <a:lnTo>
                  <a:pt x="0" y="0"/>
                </a:lnTo>
                <a:lnTo>
                  <a:pt x="0" y="22860"/>
                </a:lnTo>
                <a:close/>
              </a:path>
            </a:pathLst>
          </a:custGeom>
          <a:solidFill>
            <a:srgbClr val="BEBEBE"/>
          </a:solidFill>
        </p:spPr>
        <p:txBody>
          <a:bodyPr wrap="square" lIns="0" tIns="0" rIns="0" bIns="0" rtlCol="0"/>
          <a:lstStyle/>
          <a:p>
            <a:endParaRPr/>
          </a:p>
        </p:txBody>
      </p:sp>
      <p:sp>
        <p:nvSpPr>
          <p:cNvPr id="134" name="object 134"/>
          <p:cNvSpPr/>
          <p:nvPr/>
        </p:nvSpPr>
        <p:spPr>
          <a:xfrm>
            <a:off x="6751319" y="5705855"/>
            <a:ext cx="203200" cy="26034"/>
          </a:xfrm>
          <a:custGeom>
            <a:avLst/>
            <a:gdLst/>
            <a:ahLst/>
            <a:cxnLst/>
            <a:rect l="l" t="t" r="r" b="b"/>
            <a:pathLst>
              <a:path w="203200" h="26035">
                <a:moveTo>
                  <a:pt x="0" y="0"/>
                </a:moveTo>
                <a:lnTo>
                  <a:pt x="202691" y="0"/>
                </a:lnTo>
                <a:lnTo>
                  <a:pt x="202691" y="25908"/>
                </a:lnTo>
                <a:lnTo>
                  <a:pt x="0" y="25908"/>
                </a:lnTo>
                <a:lnTo>
                  <a:pt x="0" y="0"/>
                </a:lnTo>
                <a:close/>
              </a:path>
            </a:pathLst>
          </a:custGeom>
          <a:ln w="9144">
            <a:solidFill>
              <a:srgbClr val="BEBEBE"/>
            </a:solidFill>
          </a:ln>
        </p:spPr>
        <p:txBody>
          <a:bodyPr wrap="square" lIns="0" tIns="0" rIns="0" bIns="0" rtlCol="0"/>
          <a:lstStyle/>
          <a:p>
            <a:endParaRPr/>
          </a:p>
        </p:txBody>
      </p:sp>
      <p:sp>
        <p:nvSpPr>
          <p:cNvPr id="135" name="object 135"/>
          <p:cNvSpPr/>
          <p:nvPr/>
        </p:nvSpPr>
        <p:spPr>
          <a:xfrm>
            <a:off x="7095743" y="5588508"/>
            <a:ext cx="203200" cy="67310"/>
          </a:xfrm>
          <a:custGeom>
            <a:avLst/>
            <a:gdLst/>
            <a:ahLst/>
            <a:cxnLst/>
            <a:rect l="l" t="t" r="r" b="b"/>
            <a:pathLst>
              <a:path w="203200" h="67310">
                <a:moveTo>
                  <a:pt x="0" y="0"/>
                </a:moveTo>
                <a:lnTo>
                  <a:pt x="202691" y="0"/>
                </a:lnTo>
                <a:lnTo>
                  <a:pt x="202691" y="67055"/>
                </a:lnTo>
                <a:lnTo>
                  <a:pt x="0" y="67055"/>
                </a:lnTo>
                <a:lnTo>
                  <a:pt x="0" y="0"/>
                </a:lnTo>
                <a:close/>
              </a:path>
            </a:pathLst>
          </a:custGeom>
          <a:ln w="9143">
            <a:solidFill>
              <a:srgbClr val="BEBEBE"/>
            </a:solidFill>
          </a:ln>
        </p:spPr>
        <p:txBody>
          <a:bodyPr wrap="square" lIns="0" tIns="0" rIns="0" bIns="0" rtlCol="0"/>
          <a:lstStyle/>
          <a:p>
            <a:endParaRPr/>
          </a:p>
        </p:txBody>
      </p:sp>
      <p:sp>
        <p:nvSpPr>
          <p:cNvPr id="136" name="object 136"/>
          <p:cNvSpPr/>
          <p:nvPr/>
        </p:nvSpPr>
        <p:spPr>
          <a:xfrm>
            <a:off x="7440168" y="5451347"/>
            <a:ext cx="203200" cy="116205"/>
          </a:xfrm>
          <a:custGeom>
            <a:avLst/>
            <a:gdLst/>
            <a:ahLst/>
            <a:cxnLst/>
            <a:rect l="l" t="t" r="r" b="b"/>
            <a:pathLst>
              <a:path w="203200" h="116204">
                <a:moveTo>
                  <a:pt x="0" y="0"/>
                </a:moveTo>
                <a:lnTo>
                  <a:pt x="202691" y="0"/>
                </a:lnTo>
                <a:lnTo>
                  <a:pt x="202691" y="115823"/>
                </a:lnTo>
                <a:lnTo>
                  <a:pt x="0" y="115823"/>
                </a:lnTo>
                <a:lnTo>
                  <a:pt x="0" y="0"/>
                </a:lnTo>
                <a:close/>
              </a:path>
            </a:pathLst>
          </a:custGeom>
          <a:ln w="9144">
            <a:solidFill>
              <a:srgbClr val="BEBEBE"/>
            </a:solidFill>
          </a:ln>
        </p:spPr>
        <p:txBody>
          <a:bodyPr wrap="square" lIns="0" tIns="0" rIns="0" bIns="0" rtlCol="0"/>
          <a:lstStyle/>
          <a:p>
            <a:endParaRPr/>
          </a:p>
        </p:txBody>
      </p:sp>
      <p:sp>
        <p:nvSpPr>
          <p:cNvPr id="137" name="object 137"/>
          <p:cNvSpPr/>
          <p:nvPr/>
        </p:nvSpPr>
        <p:spPr>
          <a:xfrm>
            <a:off x="7786116" y="5297423"/>
            <a:ext cx="203200" cy="195580"/>
          </a:xfrm>
          <a:custGeom>
            <a:avLst/>
            <a:gdLst/>
            <a:ahLst/>
            <a:cxnLst/>
            <a:rect l="l" t="t" r="r" b="b"/>
            <a:pathLst>
              <a:path w="203200" h="195579">
                <a:moveTo>
                  <a:pt x="0" y="0"/>
                </a:moveTo>
                <a:lnTo>
                  <a:pt x="202691" y="0"/>
                </a:lnTo>
                <a:lnTo>
                  <a:pt x="202691" y="195072"/>
                </a:lnTo>
                <a:lnTo>
                  <a:pt x="0" y="195072"/>
                </a:lnTo>
                <a:lnTo>
                  <a:pt x="0" y="0"/>
                </a:lnTo>
                <a:close/>
              </a:path>
            </a:pathLst>
          </a:custGeom>
          <a:ln w="9144">
            <a:solidFill>
              <a:srgbClr val="BEBEBE"/>
            </a:solidFill>
          </a:ln>
        </p:spPr>
        <p:txBody>
          <a:bodyPr wrap="square" lIns="0" tIns="0" rIns="0" bIns="0" rtlCol="0"/>
          <a:lstStyle/>
          <a:p>
            <a:endParaRPr/>
          </a:p>
        </p:txBody>
      </p:sp>
      <p:sp>
        <p:nvSpPr>
          <p:cNvPr id="138" name="object 138"/>
          <p:cNvSpPr/>
          <p:nvPr/>
        </p:nvSpPr>
        <p:spPr>
          <a:xfrm>
            <a:off x="8130540" y="5202935"/>
            <a:ext cx="203200" cy="245745"/>
          </a:xfrm>
          <a:custGeom>
            <a:avLst/>
            <a:gdLst/>
            <a:ahLst/>
            <a:cxnLst/>
            <a:rect l="l" t="t" r="r" b="b"/>
            <a:pathLst>
              <a:path w="203200" h="245745">
                <a:moveTo>
                  <a:pt x="0" y="0"/>
                </a:moveTo>
                <a:lnTo>
                  <a:pt x="202691" y="0"/>
                </a:lnTo>
                <a:lnTo>
                  <a:pt x="202691" y="245363"/>
                </a:lnTo>
                <a:lnTo>
                  <a:pt x="0" y="245363"/>
                </a:lnTo>
                <a:lnTo>
                  <a:pt x="0" y="0"/>
                </a:lnTo>
                <a:close/>
              </a:path>
            </a:pathLst>
          </a:custGeom>
          <a:ln w="9144">
            <a:solidFill>
              <a:srgbClr val="BEBEBE"/>
            </a:solidFill>
          </a:ln>
        </p:spPr>
        <p:txBody>
          <a:bodyPr wrap="square" lIns="0" tIns="0" rIns="0" bIns="0" rtlCol="0"/>
          <a:lstStyle/>
          <a:p>
            <a:endParaRPr/>
          </a:p>
        </p:txBody>
      </p:sp>
      <p:sp>
        <p:nvSpPr>
          <p:cNvPr id="139" name="object 139"/>
          <p:cNvSpPr/>
          <p:nvPr/>
        </p:nvSpPr>
        <p:spPr>
          <a:xfrm>
            <a:off x="8474964" y="5135879"/>
            <a:ext cx="203200" cy="294640"/>
          </a:xfrm>
          <a:custGeom>
            <a:avLst/>
            <a:gdLst/>
            <a:ahLst/>
            <a:cxnLst/>
            <a:rect l="l" t="t" r="r" b="b"/>
            <a:pathLst>
              <a:path w="203200" h="294639">
                <a:moveTo>
                  <a:pt x="0" y="0"/>
                </a:moveTo>
                <a:lnTo>
                  <a:pt x="202691" y="0"/>
                </a:lnTo>
                <a:lnTo>
                  <a:pt x="202691" y="294132"/>
                </a:lnTo>
                <a:lnTo>
                  <a:pt x="0" y="294132"/>
                </a:lnTo>
                <a:lnTo>
                  <a:pt x="0" y="0"/>
                </a:lnTo>
                <a:close/>
              </a:path>
            </a:pathLst>
          </a:custGeom>
          <a:ln w="9144">
            <a:solidFill>
              <a:srgbClr val="BEBEBE"/>
            </a:solidFill>
          </a:ln>
        </p:spPr>
        <p:txBody>
          <a:bodyPr wrap="square" lIns="0" tIns="0" rIns="0" bIns="0" rtlCol="0"/>
          <a:lstStyle/>
          <a:p>
            <a:endParaRPr/>
          </a:p>
        </p:txBody>
      </p:sp>
      <p:sp>
        <p:nvSpPr>
          <p:cNvPr id="140" name="object 140"/>
          <p:cNvSpPr/>
          <p:nvPr/>
        </p:nvSpPr>
        <p:spPr>
          <a:xfrm>
            <a:off x="8820911" y="5096255"/>
            <a:ext cx="203200" cy="340360"/>
          </a:xfrm>
          <a:custGeom>
            <a:avLst/>
            <a:gdLst/>
            <a:ahLst/>
            <a:cxnLst/>
            <a:rect l="l" t="t" r="r" b="b"/>
            <a:pathLst>
              <a:path w="203200" h="340360">
                <a:moveTo>
                  <a:pt x="0" y="0"/>
                </a:moveTo>
                <a:lnTo>
                  <a:pt x="202692" y="0"/>
                </a:lnTo>
                <a:lnTo>
                  <a:pt x="202692" y="339852"/>
                </a:lnTo>
                <a:lnTo>
                  <a:pt x="0" y="339852"/>
                </a:lnTo>
                <a:lnTo>
                  <a:pt x="0" y="0"/>
                </a:lnTo>
                <a:close/>
              </a:path>
            </a:pathLst>
          </a:custGeom>
          <a:ln w="9144">
            <a:solidFill>
              <a:srgbClr val="BEBEBE"/>
            </a:solidFill>
          </a:ln>
        </p:spPr>
        <p:txBody>
          <a:bodyPr wrap="square" lIns="0" tIns="0" rIns="0" bIns="0" rtlCol="0"/>
          <a:lstStyle/>
          <a:p>
            <a:endParaRPr/>
          </a:p>
        </p:txBody>
      </p:sp>
      <p:sp>
        <p:nvSpPr>
          <p:cNvPr id="141" name="object 141"/>
          <p:cNvSpPr/>
          <p:nvPr/>
        </p:nvSpPr>
        <p:spPr>
          <a:xfrm>
            <a:off x="9165335" y="5096255"/>
            <a:ext cx="203200" cy="386080"/>
          </a:xfrm>
          <a:custGeom>
            <a:avLst/>
            <a:gdLst/>
            <a:ahLst/>
            <a:cxnLst/>
            <a:rect l="l" t="t" r="r" b="b"/>
            <a:pathLst>
              <a:path w="203200" h="386079">
                <a:moveTo>
                  <a:pt x="0" y="0"/>
                </a:moveTo>
                <a:lnTo>
                  <a:pt x="202692" y="0"/>
                </a:lnTo>
                <a:lnTo>
                  <a:pt x="202692" y="385572"/>
                </a:lnTo>
                <a:lnTo>
                  <a:pt x="0" y="385572"/>
                </a:lnTo>
                <a:lnTo>
                  <a:pt x="0" y="0"/>
                </a:lnTo>
                <a:close/>
              </a:path>
            </a:pathLst>
          </a:custGeom>
          <a:ln w="9144">
            <a:solidFill>
              <a:srgbClr val="BEBEBE"/>
            </a:solidFill>
          </a:ln>
        </p:spPr>
        <p:txBody>
          <a:bodyPr wrap="square" lIns="0" tIns="0" rIns="0" bIns="0" rtlCol="0"/>
          <a:lstStyle/>
          <a:p>
            <a:endParaRPr/>
          </a:p>
        </p:txBody>
      </p:sp>
      <p:sp>
        <p:nvSpPr>
          <p:cNvPr id="142" name="object 142"/>
          <p:cNvSpPr/>
          <p:nvPr/>
        </p:nvSpPr>
        <p:spPr>
          <a:xfrm>
            <a:off x="5716523" y="5283708"/>
            <a:ext cx="203200" cy="617220"/>
          </a:xfrm>
          <a:custGeom>
            <a:avLst/>
            <a:gdLst/>
            <a:ahLst/>
            <a:cxnLst/>
            <a:rect l="l" t="t" r="r" b="b"/>
            <a:pathLst>
              <a:path w="203200" h="617220">
                <a:moveTo>
                  <a:pt x="202691" y="0"/>
                </a:moveTo>
                <a:lnTo>
                  <a:pt x="0" y="0"/>
                </a:lnTo>
                <a:lnTo>
                  <a:pt x="0" y="617219"/>
                </a:lnTo>
                <a:lnTo>
                  <a:pt x="202691" y="617219"/>
                </a:lnTo>
                <a:lnTo>
                  <a:pt x="202691" y="0"/>
                </a:lnTo>
                <a:close/>
              </a:path>
            </a:pathLst>
          </a:custGeom>
          <a:solidFill>
            <a:srgbClr val="666666"/>
          </a:solidFill>
        </p:spPr>
        <p:txBody>
          <a:bodyPr wrap="square" lIns="0" tIns="0" rIns="0" bIns="0" rtlCol="0"/>
          <a:lstStyle/>
          <a:p>
            <a:endParaRPr/>
          </a:p>
        </p:txBody>
      </p:sp>
      <p:sp>
        <p:nvSpPr>
          <p:cNvPr id="143" name="object 143"/>
          <p:cNvSpPr/>
          <p:nvPr/>
        </p:nvSpPr>
        <p:spPr>
          <a:xfrm>
            <a:off x="6060947" y="5067300"/>
            <a:ext cx="203200" cy="794385"/>
          </a:xfrm>
          <a:custGeom>
            <a:avLst/>
            <a:gdLst/>
            <a:ahLst/>
            <a:cxnLst/>
            <a:rect l="l" t="t" r="r" b="b"/>
            <a:pathLst>
              <a:path w="203200" h="794385">
                <a:moveTo>
                  <a:pt x="202691" y="0"/>
                </a:moveTo>
                <a:lnTo>
                  <a:pt x="0" y="0"/>
                </a:lnTo>
                <a:lnTo>
                  <a:pt x="0" y="794004"/>
                </a:lnTo>
                <a:lnTo>
                  <a:pt x="202691" y="794004"/>
                </a:lnTo>
                <a:lnTo>
                  <a:pt x="202691" y="0"/>
                </a:lnTo>
                <a:close/>
              </a:path>
            </a:pathLst>
          </a:custGeom>
          <a:solidFill>
            <a:srgbClr val="666666"/>
          </a:solidFill>
        </p:spPr>
        <p:txBody>
          <a:bodyPr wrap="square" lIns="0" tIns="0" rIns="0" bIns="0" rtlCol="0"/>
          <a:lstStyle/>
          <a:p>
            <a:endParaRPr/>
          </a:p>
        </p:txBody>
      </p:sp>
      <p:sp>
        <p:nvSpPr>
          <p:cNvPr id="144" name="object 144"/>
          <p:cNvSpPr/>
          <p:nvPr/>
        </p:nvSpPr>
        <p:spPr>
          <a:xfrm>
            <a:off x="6405371" y="4968240"/>
            <a:ext cx="203200" cy="840105"/>
          </a:xfrm>
          <a:custGeom>
            <a:avLst/>
            <a:gdLst/>
            <a:ahLst/>
            <a:cxnLst/>
            <a:rect l="l" t="t" r="r" b="b"/>
            <a:pathLst>
              <a:path w="203200" h="840104">
                <a:moveTo>
                  <a:pt x="202692" y="0"/>
                </a:moveTo>
                <a:lnTo>
                  <a:pt x="0" y="0"/>
                </a:lnTo>
                <a:lnTo>
                  <a:pt x="0" y="839724"/>
                </a:lnTo>
                <a:lnTo>
                  <a:pt x="202692" y="839724"/>
                </a:lnTo>
                <a:lnTo>
                  <a:pt x="202692" y="0"/>
                </a:lnTo>
                <a:close/>
              </a:path>
            </a:pathLst>
          </a:custGeom>
          <a:solidFill>
            <a:srgbClr val="666666"/>
          </a:solidFill>
        </p:spPr>
        <p:txBody>
          <a:bodyPr wrap="square" lIns="0" tIns="0" rIns="0" bIns="0" rtlCol="0"/>
          <a:lstStyle/>
          <a:p>
            <a:endParaRPr/>
          </a:p>
        </p:txBody>
      </p:sp>
      <p:sp>
        <p:nvSpPr>
          <p:cNvPr id="145" name="object 145"/>
          <p:cNvSpPr/>
          <p:nvPr/>
        </p:nvSpPr>
        <p:spPr>
          <a:xfrm>
            <a:off x="6751319" y="4128515"/>
            <a:ext cx="203200" cy="1577340"/>
          </a:xfrm>
          <a:custGeom>
            <a:avLst/>
            <a:gdLst/>
            <a:ahLst/>
            <a:cxnLst/>
            <a:rect l="l" t="t" r="r" b="b"/>
            <a:pathLst>
              <a:path w="203200" h="1577339">
                <a:moveTo>
                  <a:pt x="202691" y="0"/>
                </a:moveTo>
                <a:lnTo>
                  <a:pt x="0" y="0"/>
                </a:lnTo>
                <a:lnTo>
                  <a:pt x="0" y="1577339"/>
                </a:lnTo>
                <a:lnTo>
                  <a:pt x="202691" y="1577339"/>
                </a:lnTo>
                <a:lnTo>
                  <a:pt x="202691" y="0"/>
                </a:lnTo>
                <a:close/>
              </a:path>
            </a:pathLst>
          </a:custGeom>
          <a:solidFill>
            <a:srgbClr val="666666"/>
          </a:solidFill>
        </p:spPr>
        <p:txBody>
          <a:bodyPr wrap="square" lIns="0" tIns="0" rIns="0" bIns="0" rtlCol="0"/>
          <a:lstStyle/>
          <a:p>
            <a:endParaRPr/>
          </a:p>
        </p:txBody>
      </p:sp>
      <p:sp>
        <p:nvSpPr>
          <p:cNvPr id="146" name="object 146"/>
          <p:cNvSpPr/>
          <p:nvPr/>
        </p:nvSpPr>
        <p:spPr>
          <a:xfrm>
            <a:off x="7095743" y="3502152"/>
            <a:ext cx="203200" cy="2086610"/>
          </a:xfrm>
          <a:custGeom>
            <a:avLst/>
            <a:gdLst/>
            <a:ahLst/>
            <a:cxnLst/>
            <a:rect l="l" t="t" r="r" b="b"/>
            <a:pathLst>
              <a:path w="203200" h="2086610">
                <a:moveTo>
                  <a:pt x="202691" y="0"/>
                </a:moveTo>
                <a:lnTo>
                  <a:pt x="0" y="0"/>
                </a:lnTo>
                <a:lnTo>
                  <a:pt x="0" y="2086356"/>
                </a:lnTo>
                <a:lnTo>
                  <a:pt x="202691" y="2086356"/>
                </a:lnTo>
                <a:lnTo>
                  <a:pt x="202691" y="0"/>
                </a:lnTo>
                <a:close/>
              </a:path>
            </a:pathLst>
          </a:custGeom>
          <a:solidFill>
            <a:srgbClr val="666666"/>
          </a:solidFill>
        </p:spPr>
        <p:txBody>
          <a:bodyPr wrap="square" lIns="0" tIns="0" rIns="0" bIns="0" rtlCol="0"/>
          <a:lstStyle/>
          <a:p>
            <a:endParaRPr/>
          </a:p>
        </p:txBody>
      </p:sp>
      <p:sp>
        <p:nvSpPr>
          <p:cNvPr id="147" name="object 147"/>
          <p:cNvSpPr/>
          <p:nvPr/>
        </p:nvSpPr>
        <p:spPr>
          <a:xfrm>
            <a:off x="7440168" y="3180588"/>
            <a:ext cx="203200" cy="2270760"/>
          </a:xfrm>
          <a:custGeom>
            <a:avLst/>
            <a:gdLst/>
            <a:ahLst/>
            <a:cxnLst/>
            <a:rect l="l" t="t" r="r" b="b"/>
            <a:pathLst>
              <a:path w="203200" h="2270760">
                <a:moveTo>
                  <a:pt x="202691" y="0"/>
                </a:moveTo>
                <a:lnTo>
                  <a:pt x="0" y="0"/>
                </a:lnTo>
                <a:lnTo>
                  <a:pt x="0" y="2270760"/>
                </a:lnTo>
                <a:lnTo>
                  <a:pt x="202691" y="2270760"/>
                </a:lnTo>
                <a:lnTo>
                  <a:pt x="202691" y="0"/>
                </a:lnTo>
                <a:close/>
              </a:path>
            </a:pathLst>
          </a:custGeom>
          <a:solidFill>
            <a:srgbClr val="666666"/>
          </a:solidFill>
        </p:spPr>
        <p:txBody>
          <a:bodyPr wrap="square" lIns="0" tIns="0" rIns="0" bIns="0" rtlCol="0"/>
          <a:lstStyle/>
          <a:p>
            <a:endParaRPr/>
          </a:p>
        </p:txBody>
      </p:sp>
      <p:sp>
        <p:nvSpPr>
          <p:cNvPr id="148" name="object 148"/>
          <p:cNvSpPr/>
          <p:nvPr/>
        </p:nvSpPr>
        <p:spPr>
          <a:xfrm>
            <a:off x="7786116" y="3090672"/>
            <a:ext cx="203200" cy="2207260"/>
          </a:xfrm>
          <a:custGeom>
            <a:avLst/>
            <a:gdLst/>
            <a:ahLst/>
            <a:cxnLst/>
            <a:rect l="l" t="t" r="r" b="b"/>
            <a:pathLst>
              <a:path w="203200" h="2207260">
                <a:moveTo>
                  <a:pt x="202691" y="0"/>
                </a:moveTo>
                <a:lnTo>
                  <a:pt x="0" y="0"/>
                </a:lnTo>
                <a:lnTo>
                  <a:pt x="0" y="2206752"/>
                </a:lnTo>
                <a:lnTo>
                  <a:pt x="202691" y="2206752"/>
                </a:lnTo>
                <a:lnTo>
                  <a:pt x="202691" y="0"/>
                </a:lnTo>
                <a:close/>
              </a:path>
            </a:pathLst>
          </a:custGeom>
          <a:solidFill>
            <a:srgbClr val="666666"/>
          </a:solidFill>
        </p:spPr>
        <p:txBody>
          <a:bodyPr wrap="square" lIns="0" tIns="0" rIns="0" bIns="0" rtlCol="0"/>
          <a:lstStyle/>
          <a:p>
            <a:endParaRPr/>
          </a:p>
        </p:txBody>
      </p:sp>
      <p:sp>
        <p:nvSpPr>
          <p:cNvPr id="149" name="object 149"/>
          <p:cNvSpPr/>
          <p:nvPr/>
        </p:nvSpPr>
        <p:spPr>
          <a:xfrm>
            <a:off x="8130540" y="2942844"/>
            <a:ext cx="203200" cy="2260600"/>
          </a:xfrm>
          <a:custGeom>
            <a:avLst/>
            <a:gdLst/>
            <a:ahLst/>
            <a:cxnLst/>
            <a:rect l="l" t="t" r="r" b="b"/>
            <a:pathLst>
              <a:path w="203200" h="2260600">
                <a:moveTo>
                  <a:pt x="202691" y="0"/>
                </a:moveTo>
                <a:lnTo>
                  <a:pt x="0" y="0"/>
                </a:lnTo>
                <a:lnTo>
                  <a:pt x="0" y="2260091"/>
                </a:lnTo>
                <a:lnTo>
                  <a:pt x="202691" y="2260091"/>
                </a:lnTo>
                <a:lnTo>
                  <a:pt x="202691" y="0"/>
                </a:lnTo>
                <a:close/>
              </a:path>
            </a:pathLst>
          </a:custGeom>
          <a:solidFill>
            <a:srgbClr val="666666"/>
          </a:solidFill>
        </p:spPr>
        <p:txBody>
          <a:bodyPr wrap="square" lIns="0" tIns="0" rIns="0" bIns="0" rtlCol="0"/>
          <a:lstStyle/>
          <a:p>
            <a:endParaRPr/>
          </a:p>
        </p:txBody>
      </p:sp>
      <p:sp>
        <p:nvSpPr>
          <p:cNvPr id="150" name="object 150"/>
          <p:cNvSpPr/>
          <p:nvPr/>
        </p:nvSpPr>
        <p:spPr>
          <a:xfrm>
            <a:off x="8474964" y="2982467"/>
            <a:ext cx="203200" cy="2153920"/>
          </a:xfrm>
          <a:custGeom>
            <a:avLst/>
            <a:gdLst/>
            <a:ahLst/>
            <a:cxnLst/>
            <a:rect l="l" t="t" r="r" b="b"/>
            <a:pathLst>
              <a:path w="203200" h="2153920">
                <a:moveTo>
                  <a:pt x="202691" y="0"/>
                </a:moveTo>
                <a:lnTo>
                  <a:pt x="0" y="0"/>
                </a:lnTo>
                <a:lnTo>
                  <a:pt x="0" y="2153412"/>
                </a:lnTo>
                <a:lnTo>
                  <a:pt x="202691" y="2153412"/>
                </a:lnTo>
                <a:lnTo>
                  <a:pt x="202691" y="0"/>
                </a:lnTo>
                <a:close/>
              </a:path>
            </a:pathLst>
          </a:custGeom>
          <a:solidFill>
            <a:srgbClr val="666666"/>
          </a:solidFill>
        </p:spPr>
        <p:txBody>
          <a:bodyPr wrap="square" lIns="0" tIns="0" rIns="0" bIns="0" rtlCol="0"/>
          <a:lstStyle/>
          <a:p>
            <a:endParaRPr/>
          </a:p>
        </p:txBody>
      </p:sp>
      <p:sp>
        <p:nvSpPr>
          <p:cNvPr id="151" name="object 151"/>
          <p:cNvSpPr/>
          <p:nvPr/>
        </p:nvSpPr>
        <p:spPr>
          <a:xfrm>
            <a:off x="8820911" y="3086100"/>
            <a:ext cx="203200" cy="2010410"/>
          </a:xfrm>
          <a:custGeom>
            <a:avLst/>
            <a:gdLst/>
            <a:ahLst/>
            <a:cxnLst/>
            <a:rect l="l" t="t" r="r" b="b"/>
            <a:pathLst>
              <a:path w="203200" h="2010410">
                <a:moveTo>
                  <a:pt x="202692" y="0"/>
                </a:moveTo>
                <a:lnTo>
                  <a:pt x="0" y="0"/>
                </a:lnTo>
                <a:lnTo>
                  <a:pt x="0" y="2010156"/>
                </a:lnTo>
                <a:lnTo>
                  <a:pt x="202692" y="2010156"/>
                </a:lnTo>
                <a:lnTo>
                  <a:pt x="202692" y="0"/>
                </a:lnTo>
                <a:close/>
              </a:path>
            </a:pathLst>
          </a:custGeom>
          <a:solidFill>
            <a:srgbClr val="666666"/>
          </a:solidFill>
        </p:spPr>
        <p:txBody>
          <a:bodyPr wrap="square" lIns="0" tIns="0" rIns="0" bIns="0" rtlCol="0"/>
          <a:lstStyle/>
          <a:p>
            <a:endParaRPr/>
          </a:p>
        </p:txBody>
      </p:sp>
      <p:sp>
        <p:nvSpPr>
          <p:cNvPr id="152" name="object 152"/>
          <p:cNvSpPr/>
          <p:nvPr/>
        </p:nvSpPr>
        <p:spPr>
          <a:xfrm>
            <a:off x="9165335" y="3261359"/>
            <a:ext cx="203200" cy="1835150"/>
          </a:xfrm>
          <a:custGeom>
            <a:avLst/>
            <a:gdLst/>
            <a:ahLst/>
            <a:cxnLst/>
            <a:rect l="l" t="t" r="r" b="b"/>
            <a:pathLst>
              <a:path w="203200" h="1835150">
                <a:moveTo>
                  <a:pt x="202692" y="0"/>
                </a:moveTo>
                <a:lnTo>
                  <a:pt x="0" y="0"/>
                </a:lnTo>
                <a:lnTo>
                  <a:pt x="0" y="1834895"/>
                </a:lnTo>
                <a:lnTo>
                  <a:pt x="202692" y="1834895"/>
                </a:lnTo>
                <a:lnTo>
                  <a:pt x="202692" y="0"/>
                </a:lnTo>
                <a:close/>
              </a:path>
            </a:pathLst>
          </a:custGeom>
          <a:solidFill>
            <a:srgbClr val="666666"/>
          </a:solidFill>
        </p:spPr>
        <p:txBody>
          <a:bodyPr wrap="square" lIns="0" tIns="0" rIns="0" bIns="0" rtlCol="0"/>
          <a:lstStyle/>
          <a:p>
            <a:endParaRPr/>
          </a:p>
        </p:txBody>
      </p:sp>
      <p:sp>
        <p:nvSpPr>
          <p:cNvPr id="153" name="object 153"/>
          <p:cNvSpPr/>
          <p:nvPr/>
        </p:nvSpPr>
        <p:spPr>
          <a:xfrm>
            <a:off x="5716523" y="5283708"/>
            <a:ext cx="203200" cy="617220"/>
          </a:xfrm>
          <a:custGeom>
            <a:avLst/>
            <a:gdLst/>
            <a:ahLst/>
            <a:cxnLst/>
            <a:rect l="l" t="t" r="r" b="b"/>
            <a:pathLst>
              <a:path w="203200" h="617220">
                <a:moveTo>
                  <a:pt x="0" y="0"/>
                </a:moveTo>
                <a:lnTo>
                  <a:pt x="202691" y="0"/>
                </a:lnTo>
                <a:lnTo>
                  <a:pt x="202691" y="617219"/>
                </a:lnTo>
                <a:lnTo>
                  <a:pt x="0" y="617219"/>
                </a:lnTo>
                <a:lnTo>
                  <a:pt x="0" y="0"/>
                </a:lnTo>
                <a:close/>
              </a:path>
            </a:pathLst>
          </a:custGeom>
          <a:ln w="9144">
            <a:solidFill>
              <a:srgbClr val="BEBEBE"/>
            </a:solidFill>
          </a:ln>
        </p:spPr>
        <p:txBody>
          <a:bodyPr wrap="square" lIns="0" tIns="0" rIns="0" bIns="0" rtlCol="0"/>
          <a:lstStyle/>
          <a:p>
            <a:endParaRPr/>
          </a:p>
        </p:txBody>
      </p:sp>
      <p:sp>
        <p:nvSpPr>
          <p:cNvPr id="154" name="object 154"/>
          <p:cNvSpPr/>
          <p:nvPr/>
        </p:nvSpPr>
        <p:spPr>
          <a:xfrm>
            <a:off x="6060947" y="5067300"/>
            <a:ext cx="203200" cy="794385"/>
          </a:xfrm>
          <a:custGeom>
            <a:avLst/>
            <a:gdLst/>
            <a:ahLst/>
            <a:cxnLst/>
            <a:rect l="l" t="t" r="r" b="b"/>
            <a:pathLst>
              <a:path w="203200" h="794385">
                <a:moveTo>
                  <a:pt x="0" y="0"/>
                </a:moveTo>
                <a:lnTo>
                  <a:pt x="202691" y="0"/>
                </a:lnTo>
                <a:lnTo>
                  <a:pt x="202691" y="794004"/>
                </a:lnTo>
                <a:lnTo>
                  <a:pt x="0" y="794004"/>
                </a:lnTo>
                <a:lnTo>
                  <a:pt x="0" y="0"/>
                </a:lnTo>
                <a:close/>
              </a:path>
            </a:pathLst>
          </a:custGeom>
          <a:ln w="9144">
            <a:solidFill>
              <a:srgbClr val="BEBEBE"/>
            </a:solidFill>
          </a:ln>
        </p:spPr>
        <p:txBody>
          <a:bodyPr wrap="square" lIns="0" tIns="0" rIns="0" bIns="0" rtlCol="0"/>
          <a:lstStyle/>
          <a:p>
            <a:endParaRPr/>
          </a:p>
        </p:txBody>
      </p:sp>
      <p:sp>
        <p:nvSpPr>
          <p:cNvPr id="155" name="object 155"/>
          <p:cNvSpPr/>
          <p:nvPr/>
        </p:nvSpPr>
        <p:spPr>
          <a:xfrm>
            <a:off x="6405371" y="4968240"/>
            <a:ext cx="203200" cy="840105"/>
          </a:xfrm>
          <a:custGeom>
            <a:avLst/>
            <a:gdLst/>
            <a:ahLst/>
            <a:cxnLst/>
            <a:rect l="l" t="t" r="r" b="b"/>
            <a:pathLst>
              <a:path w="203200" h="840104">
                <a:moveTo>
                  <a:pt x="0" y="0"/>
                </a:moveTo>
                <a:lnTo>
                  <a:pt x="202692" y="0"/>
                </a:lnTo>
                <a:lnTo>
                  <a:pt x="202692" y="839724"/>
                </a:lnTo>
                <a:lnTo>
                  <a:pt x="0" y="839724"/>
                </a:lnTo>
                <a:lnTo>
                  <a:pt x="0" y="0"/>
                </a:lnTo>
                <a:close/>
              </a:path>
            </a:pathLst>
          </a:custGeom>
          <a:ln w="9144">
            <a:solidFill>
              <a:srgbClr val="BEBEBE"/>
            </a:solidFill>
          </a:ln>
        </p:spPr>
        <p:txBody>
          <a:bodyPr wrap="square" lIns="0" tIns="0" rIns="0" bIns="0" rtlCol="0"/>
          <a:lstStyle/>
          <a:p>
            <a:endParaRPr/>
          </a:p>
        </p:txBody>
      </p:sp>
      <p:sp>
        <p:nvSpPr>
          <p:cNvPr id="156" name="object 156"/>
          <p:cNvSpPr/>
          <p:nvPr/>
        </p:nvSpPr>
        <p:spPr>
          <a:xfrm>
            <a:off x="6751319" y="4128515"/>
            <a:ext cx="203200" cy="1577340"/>
          </a:xfrm>
          <a:custGeom>
            <a:avLst/>
            <a:gdLst/>
            <a:ahLst/>
            <a:cxnLst/>
            <a:rect l="l" t="t" r="r" b="b"/>
            <a:pathLst>
              <a:path w="203200" h="1577339">
                <a:moveTo>
                  <a:pt x="0" y="0"/>
                </a:moveTo>
                <a:lnTo>
                  <a:pt x="202691" y="0"/>
                </a:lnTo>
                <a:lnTo>
                  <a:pt x="202691" y="1577339"/>
                </a:lnTo>
                <a:lnTo>
                  <a:pt x="0" y="1577339"/>
                </a:lnTo>
                <a:lnTo>
                  <a:pt x="0" y="0"/>
                </a:lnTo>
                <a:close/>
              </a:path>
            </a:pathLst>
          </a:custGeom>
          <a:ln w="9144">
            <a:solidFill>
              <a:srgbClr val="BEBEBE"/>
            </a:solidFill>
          </a:ln>
        </p:spPr>
        <p:txBody>
          <a:bodyPr wrap="square" lIns="0" tIns="0" rIns="0" bIns="0" rtlCol="0"/>
          <a:lstStyle/>
          <a:p>
            <a:endParaRPr/>
          </a:p>
        </p:txBody>
      </p:sp>
      <p:sp>
        <p:nvSpPr>
          <p:cNvPr id="157" name="object 157"/>
          <p:cNvSpPr/>
          <p:nvPr/>
        </p:nvSpPr>
        <p:spPr>
          <a:xfrm>
            <a:off x="7095743" y="3502152"/>
            <a:ext cx="203200" cy="2086610"/>
          </a:xfrm>
          <a:custGeom>
            <a:avLst/>
            <a:gdLst/>
            <a:ahLst/>
            <a:cxnLst/>
            <a:rect l="l" t="t" r="r" b="b"/>
            <a:pathLst>
              <a:path w="203200" h="2086610">
                <a:moveTo>
                  <a:pt x="0" y="0"/>
                </a:moveTo>
                <a:lnTo>
                  <a:pt x="202691" y="0"/>
                </a:lnTo>
                <a:lnTo>
                  <a:pt x="202691" y="2086356"/>
                </a:lnTo>
                <a:lnTo>
                  <a:pt x="0" y="2086356"/>
                </a:lnTo>
                <a:lnTo>
                  <a:pt x="0" y="0"/>
                </a:lnTo>
                <a:close/>
              </a:path>
            </a:pathLst>
          </a:custGeom>
          <a:ln w="9144">
            <a:solidFill>
              <a:srgbClr val="BEBEBE"/>
            </a:solidFill>
          </a:ln>
        </p:spPr>
        <p:txBody>
          <a:bodyPr wrap="square" lIns="0" tIns="0" rIns="0" bIns="0" rtlCol="0"/>
          <a:lstStyle/>
          <a:p>
            <a:endParaRPr/>
          </a:p>
        </p:txBody>
      </p:sp>
      <p:sp>
        <p:nvSpPr>
          <p:cNvPr id="158" name="object 158"/>
          <p:cNvSpPr/>
          <p:nvPr/>
        </p:nvSpPr>
        <p:spPr>
          <a:xfrm>
            <a:off x="7440168" y="3180588"/>
            <a:ext cx="203200" cy="2270760"/>
          </a:xfrm>
          <a:custGeom>
            <a:avLst/>
            <a:gdLst/>
            <a:ahLst/>
            <a:cxnLst/>
            <a:rect l="l" t="t" r="r" b="b"/>
            <a:pathLst>
              <a:path w="203200" h="2270760">
                <a:moveTo>
                  <a:pt x="0" y="0"/>
                </a:moveTo>
                <a:lnTo>
                  <a:pt x="202691" y="0"/>
                </a:lnTo>
                <a:lnTo>
                  <a:pt x="202691" y="2270760"/>
                </a:lnTo>
                <a:lnTo>
                  <a:pt x="0" y="2270760"/>
                </a:lnTo>
                <a:lnTo>
                  <a:pt x="0" y="0"/>
                </a:lnTo>
                <a:close/>
              </a:path>
            </a:pathLst>
          </a:custGeom>
          <a:ln w="9144">
            <a:solidFill>
              <a:srgbClr val="BEBEBE"/>
            </a:solidFill>
          </a:ln>
        </p:spPr>
        <p:txBody>
          <a:bodyPr wrap="square" lIns="0" tIns="0" rIns="0" bIns="0" rtlCol="0"/>
          <a:lstStyle/>
          <a:p>
            <a:endParaRPr/>
          </a:p>
        </p:txBody>
      </p:sp>
      <p:sp>
        <p:nvSpPr>
          <p:cNvPr id="159" name="object 159"/>
          <p:cNvSpPr/>
          <p:nvPr/>
        </p:nvSpPr>
        <p:spPr>
          <a:xfrm>
            <a:off x="7786116" y="3090672"/>
            <a:ext cx="203200" cy="2207260"/>
          </a:xfrm>
          <a:custGeom>
            <a:avLst/>
            <a:gdLst/>
            <a:ahLst/>
            <a:cxnLst/>
            <a:rect l="l" t="t" r="r" b="b"/>
            <a:pathLst>
              <a:path w="203200" h="2207260">
                <a:moveTo>
                  <a:pt x="0" y="0"/>
                </a:moveTo>
                <a:lnTo>
                  <a:pt x="202691" y="0"/>
                </a:lnTo>
                <a:lnTo>
                  <a:pt x="202691" y="2206752"/>
                </a:lnTo>
                <a:lnTo>
                  <a:pt x="0" y="2206752"/>
                </a:lnTo>
                <a:lnTo>
                  <a:pt x="0" y="0"/>
                </a:lnTo>
                <a:close/>
              </a:path>
            </a:pathLst>
          </a:custGeom>
          <a:ln w="9144">
            <a:solidFill>
              <a:srgbClr val="BEBEBE"/>
            </a:solidFill>
          </a:ln>
        </p:spPr>
        <p:txBody>
          <a:bodyPr wrap="square" lIns="0" tIns="0" rIns="0" bIns="0" rtlCol="0"/>
          <a:lstStyle/>
          <a:p>
            <a:endParaRPr/>
          </a:p>
        </p:txBody>
      </p:sp>
      <p:sp>
        <p:nvSpPr>
          <p:cNvPr id="160" name="object 160"/>
          <p:cNvSpPr/>
          <p:nvPr/>
        </p:nvSpPr>
        <p:spPr>
          <a:xfrm>
            <a:off x="8130540" y="2942844"/>
            <a:ext cx="203200" cy="2260600"/>
          </a:xfrm>
          <a:custGeom>
            <a:avLst/>
            <a:gdLst/>
            <a:ahLst/>
            <a:cxnLst/>
            <a:rect l="l" t="t" r="r" b="b"/>
            <a:pathLst>
              <a:path w="203200" h="2260600">
                <a:moveTo>
                  <a:pt x="0" y="0"/>
                </a:moveTo>
                <a:lnTo>
                  <a:pt x="202691" y="0"/>
                </a:lnTo>
                <a:lnTo>
                  <a:pt x="202691" y="2260091"/>
                </a:lnTo>
                <a:lnTo>
                  <a:pt x="0" y="2260091"/>
                </a:lnTo>
                <a:lnTo>
                  <a:pt x="0" y="0"/>
                </a:lnTo>
                <a:close/>
              </a:path>
            </a:pathLst>
          </a:custGeom>
          <a:ln w="9144">
            <a:solidFill>
              <a:srgbClr val="BEBEBE"/>
            </a:solidFill>
          </a:ln>
        </p:spPr>
        <p:txBody>
          <a:bodyPr wrap="square" lIns="0" tIns="0" rIns="0" bIns="0" rtlCol="0"/>
          <a:lstStyle/>
          <a:p>
            <a:endParaRPr/>
          </a:p>
        </p:txBody>
      </p:sp>
      <p:sp>
        <p:nvSpPr>
          <p:cNvPr id="161" name="object 161"/>
          <p:cNvSpPr/>
          <p:nvPr/>
        </p:nvSpPr>
        <p:spPr>
          <a:xfrm>
            <a:off x="8474964" y="2982467"/>
            <a:ext cx="203200" cy="2153920"/>
          </a:xfrm>
          <a:custGeom>
            <a:avLst/>
            <a:gdLst/>
            <a:ahLst/>
            <a:cxnLst/>
            <a:rect l="l" t="t" r="r" b="b"/>
            <a:pathLst>
              <a:path w="203200" h="2153920">
                <a:moveTo>
                  <a:pt x="0" y="0"/>
                </a:moveTo>
                <a:lnTo>
                  <a:pt x="202691" y="0"/>
                </a:lnTo>
                <a:lnTo>
                  <a:pt x="202691" y="2153412"/>
                </a:lnTo>
                <a:lnTo>
                  <a:pt x="0" y="2153412"/>
                </a:lnTo>
                <a:lnTo>
                  <a:pt x="0" y="0"/>
                </a:lnTo>
                <a:close/>
              </a:path>
            </a:pathLst>
          </a:custGeom>
          <a:ln w="9144">
            <a:solidFill>
              <a:srgbClr val="BEBEBE"/>
            </a:solidFill>
          </a:ln>
        </p:spPr>
        <p:txBody>
          <a:bodyPr wrap="square" lIns="0" tIns="0" rIns="0" bIns="0" rtlCol="0"/>
          <a:lstStyle/>
          <a:p>
            <a:endParaRPr/>
          </a:p>
        </p:txBody>
      </p:sp>
      <p:sp>
        <p:nvSpPr>
          <p:cNvPr id="162" name="object 162"/>
          <p:cNvSpPr/>
          <p:nvPr/>
        </p:nvSpPr>
        <p:spPr>
          <a:xfrm>
            <a:off x="8820911" y="3086100"/>
            <a:ext cx="203200" cy="2010410"/>
          </a:xfrm>
          <a:custGeom>
            <a:avLst/>
            <a:gdLst/>
            <a:ahLst/>
            <a:cxnLst/>
            <a:rect l="l" t="t" r="r" b="b"/>
            <a:pathLst>
              <a:path w="203200" h="2010410">
                <a:moveTo>
                  <a:pt x="0" y="0"/>
                </a:moveTo>
                <a:lnTo>
                  <a:pt x="202692" y="0"/>
                </a:lnTo>
                <a:lnTo>
                  <a:pt x="202692" y="2010156"/>
                </a:lnTo>
                <a:lnTo>
                  <a:pt x="0" y="2010156"/>
                </a:lnTo>
                <a:lnTo>
                  <a:pt x="0" y="0"/>
                </a:lnTo>
                <a:close/>
              </a:path>
            </a:pathLst>
          </a:custGeom>
          <a:ln w="9144">
            <a:solidFill>
              <a:srgbClr val="BEBEBE"/>
            </a:solidFill>
          </a:ln>
        </p:spPr>
        <p:txBody>
          <a:bodyPr wrap="square" lIns="0" tIns="0" rIns="0" bIns="0" rtlCol="0"/>
          <a:lstStyle/>
          <a:p>
            <a:endParaRPr/>
          </a:p>
        </p:txBody>
      </p:sp>
      <p:sp>
        <p:nvSpPr>
          <p:cNvPr id="163" name="object 163"/>
          <p:cNvSpPr/>
          <p:nvPr/>
        </p:nvSpPr>
        <p:spPr>
          <a:xfrm>
            <a:off x="9165335" y="3261359"/>
            <a:ext cx="203200" cy="1835150"/>
          </a:xfrm>
          <a:custGeom>
            <a:avLst/>
            <a:gdLst/>
            <a:ahLst/>
            <a:cxnLst/>
            <a:rect l="l" t="t" r="r" b="b"/>
            <a:pathLst>
              <a:path w="203200" h="1835150">
                <a:moveTo>
                  <a:pt x="0" y="0"/>
                </a:moveTo>
                <a:lnTo>
                  <a:pt x="202692" y="0"/>
                </a:lnTo>
                <a:lnTo>
                  <a:pt x="202692" y="1834895"/>
                </a:lnTo>
                <a:lnTo>
                  <a:pt x="0" y="1834895"/>
                </a:lnTo>
                <a:lnTo>
                  <a:pt x="0" y="0"/>
                </a:lnTo>
                <a:close/>
              </a:path>
            </a:pathLst>
          </a:custGeom>
          <a:ln w="9144">
            <a:solidFill>
              <a:srgbClr val="BEBEBE"/>
            </a:solidFill>
          </a:ln>
        </p:spPr>
        <p:txBody>
          <a:bodyPr wrap="square" lIns="0" tIns="0" rIns="0" bIns="0" rtlCol="0"/>
          <a:lstStyle/>
          <a:p>
            <a:endParaRPr/>
          </a:p>
        </p:txBody>
      </p:sp>
      <p:sp>
        <p:nvSpPr>
          <p:cNvPr id="164" name="object 164"/>
          <p:cNvSpPr/>
          <p:nvPr/>
        </p:nvSpPr>
        <p:spPr>
          <a:xfrm>
            <a:off x="5644896" y="2308860"/>
            <a:ext cx="0" cy="3689985"/>
          </a:xfrm>
          <a:custGeom>
            <a:avLst/>
            <a:gdLst/>
            <a:ahLst/>
            <a:cxnLst/>
            <a:rect l="l" t="t" r="r" b="b"/>
            <a:pathLst>
              <a:path h="3689985">
                <a:moveTo>
                  <a:pt x="0" y="3689604"/>
                </a:moveTo>
                <a:lnTo>
                  <a:pt x="0" y="0"/>
                </a:lnTo>
              </a:path>
            </a:pathLst>
          </a:custGeom>
          <a:ln w="9144">
            <a:solidFill>
              <a:srgbClr val="666666"/>
            </a:solidFill>
          </a:ln>
        </p:spPr>
        <p:txBody>
          <a:bodyPr wrap="square" lIns="0" tIns="0" rIns="0" bIns="0" rtlCol="0"/>
          <a:lstStyle/>
          <a:p>
            <a:endParaRPr/>
          </a:p>
        </p:txBody>
      </p:sp>
      <p:sp>
        <p:nvSpPr>
          <p:cNvPr id="165" name="object 165"/>
          <p:cNvSpPr/>
          <p:nvPr/>
        </p:nvSpPr>
        <p:spPr>
          <a:xfrm>
            <a:off x="5644896" y="59984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66" name="object 166"/>
          <p:cNvSpPr/>
          <p:nvPr/>
        </p:nvSpPr>
        <p:spPr>
          <a:xfrm>
            <a:off x="5644896" y="538429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67" name="object 167"/>
          <p:cNvSpPr/>
          <p:nvPr/>
        </p:nvSpPr>
        <p:spPr>
          <a:xfrm>
            <a:off x="5644896" y="47685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68" name="object 168"/>
          <p:cNvSpPr/>
          <p:nvPr/>
        </p:nvSpPr>
        <p:spPr>
          <a:xfrm>
            <a:off x="5644896" y="41544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69" name="object 169"/>
          <p:cNvSpPr/>
          <p:nvPr/>
        </p:nvSpPr>
        <p:spPr>
          <a:xfrm>
            <a:off x="5644896" y="353872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70" name="object 170"/>
          <p:cNvSpPr/>
          <p:nvPr/>
        </p:nvSpPr>
        <p:spPr>
          <a:xfrm>
            <a:off x="5644896" y="29245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71" name="object 171"/>
          <p:cNvSpPr/>
          <p:nvPr/>
        </p:nvSpPr>
        <p:spPr>
          <a:xfrm>
            <a:off x="5644896" y="230886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72" name="object 172"/>
          <p:cNvSpPr/>
          <p:nvPr/>
        </p:nvSpPr>
        <p:spPr>
          <a:xfrm>
            <a:off x="5644896" y="5998464"/>
            <a:ext cx="3794760" cy="0"/>
          </a:xfrm>
          <a:custGeom>
            <a:avLst/>
            <a:gdLst/>
            <a:ahLst/>
            <a:cxnLst/>
            <a:rect l="l" t="t" r="r" b="b"/>
            <a:pathLst>
              <a:path w="3794759">
                <a:moveTo>
                  <a:pt x="0" y="0"/>
                </a:moveTo>
                <a:lnTo>
                  <a:pt x="3794759" y="0"/>
                </a:lnTo>
              </a:path>
            </a:pathLst>
          </a:custGeom>
          <a:ln w="9144">
            <a:solidFill>
              <a:srgbClr val="666666"/>
            </a:solidFill>
          </a:ln>
        </p:spPr>
        <p:txBody>
          <a:bodyPr wrap="square" lIns="0" tIns="0" rIns="0" bIns="0" rtlCol="0"/>
          <a:lstStyle/>
          <a:p>
            <a:endParaRPr/>
          </a:p>
        </p:txBody>
      </p:sp>
      <p:sp>
        <p:nvSpPr>
          <p:cNvPr id="173" name="object 173"/>
          <p:cNvSpPr txBox="1"/>
          <p:nvPr/>
        </p:nvSpPr>
        <p:spPr>
          <a:xfrm>
            <a:off x="5369433" y="587613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74" name="object 174"/>
          <p:cNvSpPr txBox="1"/>
          <p:nvPr/>
        </p:nvSpPr>
        <p:spPr>
          <a:xfrm>
            <a:off x="5369433" y="5261102"/>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175" name="object 175"/>
          <p:cNvSpPr txBox="1"/>
          <p:nvPr/>
        </p:nvSpPr>
        <p:spPr>
          <a:xfrm>
            <a:off x="5369433" y="464591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176" name="object 176"/>
          <p:cNvSpPr txBox="1"/>
          <p:nvPr/>
        </p:nvSpPr>
        <p:spPr>
          <a:xfrm>
            <a:off x="5369433" y="4030598"/>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6</a:t>
            </a:r>
            <a:endParaRPr sz="1400">
              <a:latin typeface="Univers for BP Light"/>
              <a:cs typeface="Univers for BP Light"/>
            </a:endParaRPr>
          </a:p>
        </p:txBody>
      </p:sp>
      <p:sp>
        <p:nvSpPr>
          <p:cNvPr id="177" name="object 177"/>
          <p:cNvSpPr txBox="1"/>
          <p:nvPr/>
        </p:nvSpPr>
        <p:spPr>
          <a:xfrm>
            <a:off x="5369433" y="3415538"/>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8</a:t>
            </a:r>
            <a:endParaRPr sz="1400">
              <a:latin typeface="Univers for BP Light"/>
              <a:cs typeface="Univers for BP Light"/>
            </a:endParaRPr>
          </a:p>
        </p:txBody>
      </p:sp>
      <p:sp>
        <p:nvSpPr>
          <p:cNvPr id="178" name="object 178"/>
          <p:cNvSpPr txBox="1"/>
          <p:nvPr/>
        </p:nvSpPr>
        <p:spPr>
          <a:xfrm>
            <a:off x="5270753" y="280035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79" name="object 179"/>
          <p:cNvSpPr txBox="1"/>
          <p:nvPr/>
        </p:nvSpPr>
        <p:spPr>
          <a:xfrm>
            <a:off x="5270753" y="218528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a:t>
            </a:r>
            <a:endParaRPr sz="1400">
              <a:latin typeface="Univers for BP Light"/>
              <a:cs typeface="Univers for BP Light"/>
            </a:endParaRPr>
          </a:p>
        </p:txBody>
      </p:sp>
      <p:sp>
        <p:nvSpPr>
          <p:cNvPr id="180" name="object 180"/>
          <p:cNvSpPr txBox="1"/>
          <p:nvPr/>
        </p:nvSpPr>
        <p:spPr>
          <a:xfrm>
            <a:off x="5607811" y="610748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181" name="object 181"/>
          <p:cNvSpPr txBox="1"/>
          <p:nvPr/>
        </p:nvSpPr>
        <p:spPr>
          <a:xfrm>
            <a:off x="6297929" y="610748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182" name="object 182"/>
          <p:cNvSpPr txBox="1"/>
          <p:nvPr/>
        </p:nvSpPr>
        <p:spPr>
          <a:xfrm>
            <a:off x="6987667" y="610748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183" name="object 183"/>
          <p:cNvSpPr txBox="1"/>
          <p:nvPr/>
        </p:nvSpPr>
        <p:spPr>
          <a:xfrm>
            <a:off x="7677657" y="610748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184" name="object 184"/>
          <p:cNvSpPr txBox="1"/>
          <p:nvPr/>
        </p:nvSpPr>
        <p:spPr>
          <a:xfrm>
            <a:off x="8367776" y="610748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185" name="object 185"/>
          <p:cNvSpPr txBox="1"/>
          <p:nvPr/>
        </p:nvSpPr>
        <p:spPr>
          <a:xfrm>
            <a:off x="9057513" y="6107480"/>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186" name="object 186"/>
          <p:cNvSpPr/>
          <p:nvPr/>
        </p:nvSpPr>
        <p:spPr>
          <a:xfrm>
            <a:off x="5833871" y="2462783"/>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99CC00"/>
          </a:solidFill>
        </p:spPr>
        <p:txBody>
          <a:bodyPr wrap="square" lIns="0" tIns="0" rIns="0" bIns="0" rtlCol="0"/>
          <a:lstStyle/>
          <a:p>
            <a:endParaRPr/>
          </a:p>
        </p:txBody>
      </p:sp>
      <p:sp>
        <p:nvSpPr>
          <p:cNvPr id="187" name="object 187"/>
          <p:cNvSpPr/>
          <p:nvPr/>
        </p:nvSpPr>
        <p:spPr>
          <a:xfrm>
            <a:off x="5833871" y="2462783"/>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88" name="object 188"/>
          <p:cNvSpPr/>
          <p:nvPr/>
        </p:nvSpPr>
        <p:spPr>
          <a:xfrm>
            <a:off x="6352032" y="2462783"/>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189" name="object 189"/>
          <p:cNvSpPr/>
          <p:nvPr/>
        </p:nvSpPr>
        <p:spPr>
          <a:xfrm>
            <a:off x="6352032" y="2462783"/>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90" name="object 190"/>
          <p:cNvSpPr txBox="1"/>
          <p:nvPr/>
        </p:nvSpPr>
        <p:spPr>
          <a:xfrm>
            <a:off x="5962650" y="2387727"/>
            <a:ext cx="871219" cy="235585"/>
          </a:xfrm>
          <a:prstGeom prst="rect">
            <a:avLst/>
          </a:prstGeom>
        </p:spPr>
        <p:txBody>
          <a:bodyPr vert="horz" wrap="square" lIns="0" tIns="0" rIns="0" bIns="0" rtlCol="0">
            <a:spAutoFit/>
          </a:bodyPr>
          <a:lstStyle/>
          <a:p>
            <a:pPr marL="12700">
              <a:lnSpc>
                <a:spcPct val="100000"/>
              </a:lnSpc>
              <a:tabLst>
                <a:tab pos="530860" algn="l"/>
              </a:tabLst>
            </a:pPr>
            <a:r>
              <a:rPr sz="1400" dirty="0">
                <a:latin typeface="Univers for BP"/>
                <a:cs typeface="Univers for BP"/>
              </a:rPr>
              <a:t>O</a:t>
            </a:r>
            <a:r>
              <a:rPr sz="1400" spc="-10" dirty="0">
                <a:latin typeface="Univers for BP"/>
                <a:cs typeface="Univers for BP"/>
              </a:rPr>
              <a:t>i</a:t>
            </a:r>
            <a:r>
              <a:rPr sz="1400" dirty="0">
                <a:latin typeface="Univers for BP"/>
                <a:cs typeface="Univers for BP"/>
              </a:rPr>
              <a:t>l	</a:t>
            </a:r>
            <a:r>
              <a:rPr sz="1400" spc="-5" dirty="0">
                <a:latin typeface="Univers for BP"/>
                <a:cs typeface="Univers for BP"/>
              </a:rPr>
              <a:t>Gas</a:t>
            </a:r>
            <a:endParaRPr sz="1400">
              <a:latin typeface="Univers for BP"/>
              <a:cs typeface="Univers for BP"/>
            </a:endParaRPr>
          </a:p>
        </p:txBody>
      </p:sp>
      <p:sp>
        <p:nvSpPr>
          <p:cNvPr id="191" name="object 191"/>
          <p:cNvSpPr/>
          <p:nvPr/>
        </p:nvSpPr>
        <p:spPr>
          <a:xfrm>
            <a:off x="6960107" y="2462783"/>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666666"/>
          </a:solidFill>
        </p:spPr>
        <p:txBody>
          <a:bodyPr wrap="square" lIns="0" tIns="0" rIns="0" bIns="0" rtlCol="0"/>
          <a:lstStyle/>
          <a:p>
            <a:endParaRPr/>
          </a:p>
        </p:txBody>
      </p:sp>
      <p:sp>
        <p:nvSpPr>
          <p:cNvPr id="192" name="object 192"/>
          <p:cNvSpPr/>
          <p:nvPr/>
        </p:nvSpPr>
        <p:spPr>
          <a:xfrm>
            <a:off x="6960107" y="2462783"/>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93" name="object 193"/>
          <p:cNvSpPr txBox="1"/>
          <p:nvPr/>
        </p:nvSpPr>
        <p:spPr>
          <a:xfrm>
            <a:off x="7088885" y="2387727"/>
            <a:ext cx="40132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C</a:t>
            </a:r>
            <a:r>
              <a:rPr sz="1400" spc="-10" dirty="0">
                <a:latin typeface="Univers for BP"/>
                <a:cs typeface="Univers for BP"/>
              </a:rPr>
              <a:t>o</a:t>
            </a:r>
            <a:r>
              <a:rPr sz="1400" dirty="0">
                <a:latin typeface="Univers for BP"/>
                <a:cs typeface="Univers for BP"/>
              </a:rPr>
              <a:t>al</a:t>
            </a:r>
            <a:endParaRPr sz="1400">
              <a:latin typeface="Univers for BP"/>
              <a:cs typeface="Univers for BP"/>
            </a:endParaRPr>
          </a:p>
        </p:txBody>
      </p:sp>
      <p:sp>
        <p:nvSpPr>
          <p:cNvPr id="194" name="object 194"/>
          <p:cNvSpPr txBox="1"/>
          <p:nvPr/>
        </p:nvSpPr>
        <p:spPr>
          <a:xfrm>
            <a:off x="5259704" y="1777746"/>
            <a:ext cx="1463675" cy="26289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 tonnes</a:t>
            </a:r>
            <a:r>
              <a:rPr sz="1400" b="0" spc="-100" dirty="0">
                <a:latin typeface="Univers for BP Light"/>
                <a:cs typeface="Univers for BP Light"/>
              </a:rPr>
              <a:t> </a:t>
            </a:r>
            <a:r>
              <a:rPr sz="1400" b="0" spc="5" dirty="0">
                <a:latin typeface="Univers for BP Light"/>
                <a:cs typeface="Univers for BP Light"/>
              </a:rPr>
              <a:t>CO</a:t>
            </a:r>
            <a:r>
              <a:rPr sz="1350" b="0" spc="7" baseline="-21604" dirty="0">
                <a:latin typeface="Univers for BP Light"/>
                <a:cs typeface="Univers for BP Light"/>
              </a:rPr>
              <a:t>2</a:t>
            </a:r>
            <a:endParaRPr sz="1350" baseline="-21604">
              <a:latin typeface="Univers for BP Light"/>
              <a:cs typeface="Univers for BP Light"/>
            </a:endParaRPr>
          </a:p>
        </p:txBody>
      </p:sp>
      <p:sp>
        <p:nvSpPr>
          <p:cNvPr id="195" name="object 195"/>
          <p:cNvSpPr txBox="1"/>
          <p:nvPr/>
        </p:nvSpPr>
        <p:spPr>
          <a:xfrm>
            <a:off x="5892165" y="1116203"/>
            <a:ext cx="3086100" cy="298450"/>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Carbon </a:t>
            </a:r>
            <a:r>
              <a:rPr sz="1800" dirty="0">
                <a:latin typeface="Univers for BP"/>
                <a:cs typeface="Univers for BP"/>
              </a:rPr>
              <a:t>emissions by</a:t>
            </a:r>
            <a:r>
              <a:rPr sz="1800" spc="-85" dirty="0">
                <a:latin typeface="Univers for BP"/>
                <a:cs typeface="Univers for BP"/>
              </a:rPr>
              <a:t> </a:t>
            </a:r>
            <a:r>
              <a:rPr sz="1800" dirty="0">
                <a:latin typeface="Univers for BP"/>
                <a:cs typeface="Univers for BP"/>
              </a:rPr>
              <a:t>source</a:t>
            </a:r>
            <a:endParaRPr sz="1800">
              <a:latin typeface="Univers for BP"/>
              <a:cs typeface="Univers for BP"/>
            </a:endParaRPr>
          </a:p>
        </p:txBody>
      </p:sp>
      <p:sp>
        <p:nvSpPr>
          <p:cNvPr id="196" name="object 196"/>
          <p:cNvSpPr txBox="1"/>
          <p:nvPr/>
        </p:nvSpPr>
        <p:spPr>
          <a:xfrm>
            <a:off x="530148" y="1138682"/>
            <a:ext cx="4162425" cy="873125"/>
          </a:xfrm>
          <a:prstGeom prst="rect">
            <a:avLst/>
          </a:prstGeom>
        </p:spPr>
        <p:txBody>
          <a:bodyPr vert="horz" wrap="square" lIns="0" tIns="0" rIns="0" bIns="0" rtlCol="0">
            <a:spAutoFit/>
          </a:bodyPr>
          <a:lstStyle/>
          <a:p>
            <a:pPr marL="213360" algn="ctr">
              <a:lnSpc>
                <a:spcPct val="100000"/>
              </a:lnSpc>
            </a:pPr>
            <a:r>
              <a:rPr sz="1800" spc="-5" dirty="0">
                <a:latin typeface="Univers for BP"/>
                <a:cs typeface="Univers for BP"/>
              </a:rPr>
              <a:t>Primary energy </a:t>
            </a:r>
            <a:r>
              <a:rPr sz="1800" dirty="0">
                <a:latin typeface="Univers for BP"/>
                <a:cs typeface="Univers for BP"/>
              </a:rPr>
              <a:t>demand growth</a:t>
            </a:r>
            <a:r>
              <a:rPr sz="1800" spc="-40" dirty="0">
                <a:latin typeface="Univers for BP"/>
                <a:cs typeface="Univers for BP"/>
              </a:rPr>
              <a:t> </a:t>
            </a:r>
            <a:r>
              <a:rPr sz="1800" spc="-5" dirty="0">
                <a:latin typeface="Univers for BP"/>
                <a:cs typeface="Univers for BP"/>
              </a:rPr>
              <a:t>and</a:t>
            </a:r>
            <a:endParaRPr sz="1800">
              <a:latin typeface="Univers for BP"/>
              <a:cs typeface="Univers for BP"/>
            </a:endParaRPr>
          </a:p>
          <a:p>
            <a:pPr marL="213995" algn="ctr">
              <a:lnSpc>
                <a:spcPct val="100000"/>
              </a:lnSpc>
            </a:pPr>
            <a:r>
              <a:rPr sz="1800" dirty="0">
                <a:latin typeface="Univers for BP"/>
                <a:cs typeface="Univers for BP"/>
              </a:rPr>
              <a:t>contributions by</a:t>
            </a:r>
            <a:r>
              <a:rPr sz="1800" spc="-105" dirty="0">
                <a:latin typeface="Univers for BP"/>
                <a:cs typeface="Univers for BP"/>
              </a:rPr>
              <a:t> </a:t>
            </a:r>
            <a:r>
              <a:rPr sz="1800" dirty="0">
                <a:latin typeface="Univers for BP"/>
                <a:cs typeface="Univers for BP"/>
              </a:rPr>
              <a:t>fuels</a:t>
            </a:r>
            <a:endParaRPr sz="1800">
              <a:latin typeface="Univers for BP"/>
              <a:cs typeface="Univers for BP"/>
            </a:endParaRPr>
          </a:p>
          <a:p>
            <a:pPr marL="12700">
              <a:lnSpc>
                <a:spcPct val="100000"/>
              </a:lnSpc>
              <a:spcBef>
                <a:spcPts val="700"/>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197" name="object 197"/>
          <p:cNvSpPr/>
          <p:nvPr/>
        </p:nvSpPr>
        <p:spPr>
          <a:xfrm>
            <a:off x="2887979" y="2313432"/>
            <a:ext cx="0" cy="3658870"/>
          </a:xfrm>
          <a:custGeom>
            <a:avLst/>
            <a:gdLst/>
            <a:ahLst/>
            <a:cxnLst/>
            <a:rect l="l" t="t" r="r" b="b"/>
            <a:pathLst>
              <a:path h="3658870">
                <a:moveTo>
                  <a:pt x="0" y="0"/>
                </a:moveTo>
                <a:lnTo>
                  <a:pt x="0" y="3658374"/>
                </a:lnTo>
              </a:path>
            </a:pathLst>
          </a:custGeom>
          <a:ln w="9144">
            <a:solidFill>
              <a:srgbClr val="4D4D4D"/>
            </a:solidFill>
            <a:prstDash val="sysDash"/>
          </a:ln>
        </p:spPr>
        <p:txBody>
          <a:bodyPr wrap="square" lIns="0" tIns="0" rIns="0" bIns="0" rtlCol="0"/>
          <a:lstStyle/>
          <a:p>
            <a:endParaRPr/>
          </a:p>
        </p:txBody>
      </p:sp>
      <p:sp>
        <p:nvSpPr>
          <p:cNvPr id="198" name="object 198"/>
          <p:cNvSpPr/>
          <p:nvPr/>
        </p:nvSpPr>
        <p:spPr>
          <a:xfrm>
            <a:off x="7716011" y="2313432"/>
            <a:ext cx="0" cy="3665220"/>
          </a:xfrm>
          <a:custGeom>
            <a:avLst/>
            <a:gdLst/>
            <a:ahLst/>
            <a:cxnLst/>
            <a:rect l="l" t="t" r="r" b="b"/>
            <a:pathLst>
              <a:path h="3665220">
                <a:moveTo>
                  <a:pt x="0" y="0"/>
                </a:moveTo>
                <a:lnTo>
                  <a:pt x="0" y="3665054"/>
                </a:lnTo>
              </a:path>
            </a:pathLst>
          </a:custGeom>
          <a:ln w="9144">
            <a:solidFill>
              <a:srgbClr val="4D4D4D"/>
            </a:solidFill>
            <a:prstDash val="sysDash"/>
          </a:ln>
        </p:spPr>
        <p:txBody>
          <a:bodyPr wrap="square" lIns="0" tIns="0" rIns="0" bIns="0" rtlCol="0"/>
          <a:lstStyle/>
          <a:p>
            <a:endParaRPr/>
          </a:p>
        </p:txBody>
      </p:sp>
      <p:sp>
        <p:nvSpPr>
          <p:cNvPr id="199" name="object 199"/>
          <p:cNvSpPr/>
          <p:nvPr/>
        </p:nvSpPr>
        <p:spPr>
          <a:xfrm>
            <a:off x="524255" y="117347"/>
            <a:ext cx="1335405" cy="251460"/>
          </a:xfrm>
          <a:custGeom>
            <a:avLst/>
            <a:gdLst/>
            <a:ahLst/>
            <a:cxnLst/>
            <a:rect l="l" t="t" r="r" b="b"/>
            <a:pathLst>
              <a:path w="1335405" h="251460">
                <a:moveTo>
                  <a:pt x="129311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293114" y="251460"/>
                </a:lnTo>
                <a:lnTo>
                  <a:pt x="1309413" y="248161"/>
                </a:lnTo>
                <a:lnTo>
                  <a:pt x="1322736" y="239172"/>
                </a:lnTo>
                <a:lnTo>
                  <a:pt x="1331725" y="225849"/>
                </a:lnTo>
                <a:lnTo>
                  <a:pt x="1335024" y="209550"/>
                </a:lnTo>
                <a:lnTo>
                  <a:pt x="1335024" y="41909"/>
                </a:lnTo>
                <a:lnTo>
                  <a:pt x="1331725" y="25610"/>
                </a:lnTo>
                <a:lnTo>
                  <a:pt x="1322736" y="12287"/>
                </a:lnTo>
                <a:lnTo>
                  <a:pt x="1309413" y="3298"/>
                </a:lnTo>
                <a:lnTo>
                  <a:pt x="1293114" y="0"/>
                </a:lnTo>
                <a:close/>
              </a:path>
            </a:pathLst>
          </a:custGeom>
          <a:solidFill>
            <a:srgbClr val="FAECAE"/>
          </a:solidFill>
        </p:spPr>
        <p:txBody>
          <a:bodyPr wrap="square" lIns="0" tIns="0" rIns="0" bIns="0" rtlCol="0"/>
          <a:lstStyle/>
          <a:p>
            <a:endParaRPr/>
          </a:p>
        </p:txBody>
      </p:sp>
      <p:sp>
        <p:nvSpPr>
          <p:cNvPr id="200" name="object 200"/>
          <p:cNvSpPr txBox="1"/>
          <p:nvPr/>
        </p:nvSpPr>
        <p:spPr>
          <a:xfrm>
            <a:off x="614883" y="137159"/>
            <a:ext cx="111252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55" dirty="0">
                <a:latin typeface="Univers for BP"/>
                <a:cs typeface="Univers for BP"/>
              </a:rPr>
              <a:t> </a:t>
            </a:r>
            <a:r>
              <a:rPr sz="1250" i="1" spc="-30" dirty="0">
                <a:latin typeface="Univers for BP"/>
                <a:cs typeface="Univers for BP"/>
              </a:rPr>
              <a:t>China</a:t>
            </a:r>
            <a:endParaRPr sz="1250">
              <a:latin typeface="Univers for BP"/>
              <a:cs typeface="Univers for BP"/>
            </a:endParaRPr>
          </a:p>
        </p:txBody>
      </p:sp>
      <p:sp>
        <p:nvSpPr>
          <p:cNvPr id="201" name="object 20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202" name="object 202"/>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5373370" cy="361950"/>
          </a:xfrm>
          <a:prstGeom prst="rect">
            <a:avLst/>
          </a:prstGeom>
        </p:spPr>
        <p:txBody>
          <a:bodyPr vert="horz" wrap="square" lIns="0" tIns="0" rIns="0" bIns="0" rtlCol="0">
            <a:spAutoFit/>
          </a:bodyPr>
          <a:lstStyle/>
          <a:p>
            <a:pPr marL="12700">
              <a:lnSpc>
                <a:spcPct val="100000"/>
              </a:lnSpc>
            </a:pPr>
            <a:r>
              <a:rPr spc="-5" dirty="0"/>
              <a:t>…and a shift towards lower carbon</a:t>
            </a:r>
            <a:r>
              <a:rPr spc="120" dirty="0"/>
              <a:t> </a:t>
            </a:r>
            <a:r>
              <a:rPr spc="-5" dirty="0"/>
              <a:t>fuels</a:t>
            </a:r>
          </a:p>
        </p:txBody>
      </p:sp>
      <p:sp>
        <p:nvSpPr>
          <p:cNvPr id="3" name="object 3"/>
          <p:cNvSpPr txBox="1"/>
          <p:nvPr/>
        </p:nvSpPr>
        <p:spPr>
          <a:xfrm>
            <a:off x="517651" y="1348994"/>
            <a:ext cx="8986520" cy="4963160"/>
          </a:xfrm>
          <a:prstGeom prst="rect">
            <a:avLst/>
          </a:prstGeom>
        </p:spPr>
        <p:txBody>
          <a:bodyPr vert="horz" wrap="square" lIns="0" tIns="0" rIns="0" bIns="0" rtlCol="0">
            <a:spAutoFit/>
          </a:bodyPr>
          <a:lstStyle/>
          <a:p>
            <a:pPr marL="287020" marR="6921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China </a:t>
            </a:r>
            <a:r>
              <a:rPr sz="1800" b="0" dirty="0">
                <a:latin typeface="Univers for BP Light"/>
                <a:cs typeface="Univers for BP Light"/>
              </a:rPr>
              <a:t>is the </a:t>
            </a:r>
            <a:r>
              <a:rPr sz="1800" b="0" spc="-5" dirty="0">
                <a:latin typeface="Univers for BP Light"/>
                <a:cs typeface="Univers for BP Light"/>
              </a:rPr>
              <a:t>world’s largest consumer </a:t>
            </a:r>
            <a:r>
              <a:rPr sz="1800" b="0" dirty="0">
                <a:latin typeface="Univers for BP Light"/>
                <a:cs typeface="Univers for BP Light"/>
              </a:rPr>
              <a:t>of </a:t>
            </a:r>
            <a:r>
              <a:rPr sz="1800" b="0" spc="-5" dirty="0">
                <a:latin typeface="Univers for BP Light"/>
                <a:cs typeface="Univers for BP Light"/>
              </a:rPr>
              <a:t>energy </a:t>
            </a:r>
            <a:r>
              <a:rPr sz="1800" b="0" dirty="0">
                <a:latin typeface="Univers for BP Light"/>
                <a:cs typeface="Univers for BP Light"/>
              </a:rPr>
              <a:t>and has </a:t>
            </a:r>
            <a:r>
              <a:rPr sz="1800" b="0" spc="-5" dirty="0">
                <a:latin typeface="Univers for BP Light"/>
                <a:cs typeface="Univers for BP Light"/>
              </a:rPr>
              <a:t>been </a:t>
            </a:r>
            <a:r>
              <a:rPr sz="1800" b="0" dirty="0">
                <a:latin typeface="Univers for BP Light"/>
                <a:cs typeface="Univers for BP Light"/>
              </a:rPr>
              <a:t>the </a:t>
            </a:r>
            <a:r>
              <a:rPr sz="1800" b="0" spc="-5" dirty="0">
                <a:latin typeface="Univers for BP Light"/>
                <a:cs typeface="Univers for BP Light"/>
              </a:rPr>
              <a:t>most important  source </a:t>
            </a:r>
            <a:r>
              <a:rPr sz="1800" b="0" dirty="0">
                <a:latin typeface="Univers for BP Light"/>
                <a:cs typeface="Univers for BP Light"/>
              </a:rPr>
              <a:t>of </a:t>
            </a:r>
            <a:r>
              <a:rPr sz="1800" b="0" spc="-5" dirty="0">
                <a:latin typeface="Univers for BP Light"/>
                <a:cs typeface="Univers for BP Light"/>
              </a:rPr>
              <a:t>growth </a:t>
            </a:r>
            <a:r>
              <a:rPr sz="1800" b="0" dirty="0">
                <a:latin typeface="Univers for BP Light"/>
                <a:cs typeface="Univers for BP Light"/>
              </a:rPr>
              <a:t>for </a:t>
            </a:r>
            <a:r>
              <a:rPr sz="1800" b="0" spc="-5" dirty="0">
                <a:latin typeface="Univers for BP Light"/>
                <a:cs typeface="Univers for BP Light"/>
              </a:rPr>
              <a:t>global energy over </a:t>
            </a:r>
            <a:r>
              <a:rPr sz="1800" b="0" dirty="0">
                <a:latin typeface="Univers for BP Light"/>
                <a:cs typeface="Univers for BP Light"/>
              </a:rPr>
              <a:t>the </a:t>
            </a:r>
            <a:r>
              <a:rPr sz="1800" b="0" spc="-5" dirty="0">
                <a:latin typeface="Univers for BP Light"/>
                <a:cs typeface="Univers for BP Light"/>
              </a:rPr>
              <a:t>past </a:t>
            </a:r>
            <a:r>
              <a:rPr sz="1800" b="0" dirty="0">
                <a:latin typeface="Univers for BP Light"/>
                <a:cs typeface="Univers for BP Light"/>
              </a:rPr>
              <a:t>20 years. </a:t>
            </a:r>
            <a:r>
              <a:rPr sz="1800" b="0" spc="-5" dirty="0">
                <a:latin typeface="Univers for BP Light"/>
                <a:cs typeface="Univers for BP Light"/>
              </a:rPr>
              <a:t>But </a:t>
            </a:r>
            <a:r>
              <a:rPr sz="1800" b="0" dirty="0">
                <a:latin typeface="Univers for BP Light"/>
                <a:cs typeface="Univers for BP Light"/>
              </a:rPr>
              <a:t>as </a:t>
            </a:r>
            <a:r>
              <a:rPr sz="1800" b="0" spc="-5" dirty="0">
                <a:latin typeface="Univers for BP Light"/>
                <a:cs typeface="Univers for BP Light"/>
              </a:rPr>
              <a:t>China transitions </a:t>
            </a:r>
            <a:r>
              <a:rPr sz="1800" b="0" dirty="0">
                <a:latin typeface="Univers for BP Light"/>
                <a:cs typeface="Univers for BP Light"/>
              </a:rPr>
              <a:t>to  a </a:t>
            </a:r>
            <a:r>
              <a:rPr sz="1800" b="0" spc="-5" dirty="0">
                <a:latin typeface="Univers for BP Light"/>
                <a:cs typeface="Univers for BP Light"/>
              </a:rPr>
              <a:t>more sustainable pattern </a:t>
            </a:r>
            <a:r>
              <a:rPr sz="1800" b="0" dirty="0">
                <a:latin typeface="Univers for BP Light"/>
                <a:cs typeface="Univers for BP Light"/>
              </a:rPr>
              <a:t>of </a:t>
            </a:r>
            <a:r>
              <a:rPr sz="1800" b="0" spc="-5" dirty="0">
                <a:latin typeface="Univers for BP Light"/>
                <a:cs typeface="Univers for BP Light"/>
              </a:rPr>
              <a:t>growth, </a:t>
            </a:r>
            <a:r>
              <a:rPr sz="1800" b="0" dirty="0">
                <a:latin typeface="Univers for BP Light"/>
                <a:cs typeface="Univers for BP Light"/>
              </a:rPr>
              <a:t>its </a:t>
            </a:r>
            <a:r>
              <a:rPr sz="1800" b="0" spc="-5" dirty="0">
                <a:latin typeface="Univers for BP Light"/>
                <a:cs typeface="Univers for BP Light"/>
              </a:rPr>
              <a:t>energy needs</a:t>
            </a:r>
            <a:r>
              <a:rPr sz="1800" b="0" spc="80" dirty="0">
                <a:latin typeface="Univers for BP Light"/>
                <a:cs typeface="Univers for BP Light"/>
              </a:rPr>
              <a:t> </a:t>
            </a:r>
            <a:r>
              <a:rPr sz="1800" b="0" spc="-5" dirty="0">
                <a:latin typeface="Univers for BP Light"/>
                <a:cs typeface="Univers for BP Light"/>
              </a:rPr>
              <a:t>change.</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China’s energy demand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grow </a:t>
            </a:r>
            <a:r>
              <a:rPr sz="1800" b="0" dirty="0">
                <a:latin typeface="Univers for BP Light"/>
                <a:cs typeface="Univers for BP Light"/>
              </a:rPr>
              <a:t>by </a:t>
            </a:r>
            <a:r>
              <a:rPr sz="1800" b="0" spc="-5" dirty="0">
                <a:latin typeface="Univers for BP Light"/>
                <a:cs typeface="Univers for BP Light"/>
              </a:rPr>
              <a:t>just </a:t>
            </a:r>
            <a:r>
              <a:rPr sz="1800" b="0" dirty="0">
                <a:latin typeface="Univers for BP Light"/>
                <a:cs typeface="Univers for BP Light"/>
              </a:rPr>
              <a:t>1.5% p.a.,  </a:t>
            </a:r>
            <a:r>
              <a:rPr sz="1800" b="0" spc="-5" dirty="0">
                <a:latin typeface="Univers for BP Light"/>
                <a:cs typeface="Univers for BP Light"/>
              </a:rPr>
              <a:t>less </a:t>
            </a:r>
            <a:r>
              <a:rPr sz="1800" b="0" dirty="0">
                <a:latin typeface="Univers for BP Light"/>
                <a:cs typeface="Univers for BP Light"/>
              </a:rPr>
              <a:t>than a </a:t>
            </a:r>
            <a:r>
              <a:rPr sz="1800" b="0" spc="-5" dirty="0">
                <a:latin typeface="Univers for BP Light"/>
                <a:cs typeface="Univers for BP Light"/>
              </a:rPr>
              <a:t>quarter </a:t>
            </a:r>
            <a:r>
              <a:rPr sz="1800" b="0" dirty="0">
                <a:latin typeface="Univers for BP Light"/>
                <a:cs typeface="Univers for BP Light"/>
              </a:rPr>
              <a:t>of its </a:t>
            </a:r>
            <a:r>
              <a:rPr sz="1800" b="0" spc="-5" dirty="0">
                <a:latin typeface="Univers for BP Light"/>
                <a:cs typeface="Univers for BP Light"/>
              </a:rPr>
              <a:t>growth </a:t>
            </a:r>
            <a:r>
              <a:rPr sz="1800" b="0" dirty="0">
                <a:latin typeface="Univers for BP Light"/>
                <a:cs typeface="Univers for BP Light"/>
              </a:rPr>
              <a:t>rate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past </a:t>
            </a:r>
            <a:r>
              <a:rPr sz="1800" b="0" dirty="0">
                <a:latin typeface="Univers for BP Light"/>
                <a:cs typeface="Univers for BP Light"/>
              </a:rPr>
              <a:t>20 years. </a:t>
            </a:r>
            <a:r>
              <a:rPr sz="1800" b="0" spc="-5" dirty="0">
                <a:latin typeface="Univers for BP Light"/>
                <a:cs typeface="Univers for BP Light"/>
              </a:rPr>
              <a:t>China’s energy mix </a:t>
            </a:r>
            <a:r>
              <a:rPr sz="1800" b="0" dirty="0">
                <a:latin typeface="Univers for BP Light"/>
                <a:cs typeface="Univers for BP Light"/>
              </a:rPr>
              <a:t>also  </a:t>
            </a:r>
            <a:r>
              <a:rPr sz="1800" b="0" spc="-5" dirty="0">
                <a:latin typeface="Univers for BP Light"/>
                <a:cs typeface="Univers for BP Light"/>
              </a:rPr>
              <a:t>changes significantly, driven </a:t>
            </a:r>
            <a:r>
              <a:rPr sz="1800" b="0" dirty="0">
                <a:latin typeface="Univers for BP Light"/>
                <a:cs typeface="Univers for BP Light"/>
              </a:rPr>
              <a:t>by its </a:t>
            </a:r>
            <a:r>
              <a:rPr sz="1800" b="0" spc="-5" dirty="0">
                <a:latin typeface="Univers for BP Light"/>
                <a:cs typeface="Univers for BP Light"/>
              </a:rPr>
              <a:t>shifting economic structure and </a:t>
            </a:r>
            <a:r>
              <a:rPr sz="1800" b="0" dirty="0">
                <a:latin typeface="Univers for BP Light"/>
                <a:cs typeface="Univers for BP Light"/>
              </a:rPr>
              <a:t>its </a:t>
            </a:r>
            <a:r>
              <a:rPr sz="1800" b="0" spc="-5" dirty="0">
                <a:latin typeface="Univers for BP Light"/>
                <a:cs typeface="Univers for BP Light"/>
              </a:rPr>
              <a:t>commitment </a:t>
            </a:r>
            <a:r>
              <a:rPr sz="1800" b="0" dirty="0">
                <a:latin typeface="Univers for BP Light"/>
                <a:cs typeface="Univers for BP Light"/>
              </a:rPr>
              <a:t>to  </a:t>
            </a:r>
            <a:r>
              <a:rPr sz="1800" b="0" spc="-5" dirty="0">
                <a:latin typeface="Univers for BP Light"/>
                <a:cs typeface="Univers for BP Light"/>
              </a:rPr>
              <a:t>move </a:t>
            </a:r>
            <a:r>
              <a:rPr sz="1800" b="0" dirty="0">
                <a:latin typeface="Univers for BP Light"/>
                <a:cs typeface="Univers for BP Light"/>
              </a:rPr>
              <a:t>to </a:t>
            </a:r>
            <a:r>
              <a:rPr sz="1800" b="0" spc="-5" dirty="0">
                <a:latin typeface="Univers for BP Light"/>
                <a:cs typeface="Univers for BP Light"/>
              </a:rPr>
              <a:t>cleaner, lower carbon</a:t>
            </a:r>
            <a:r>
              <a:rPr sz="1800" b="0" spc="25" dirty="0">
                <a:latin typeface="Univers for BP Light"/>
                <a:cs typeface="Univers for BP Light"/>
              </a:rPr>
              <a:t> </a:t>
            </a:r>
            <a:r>
              <a:rPr sz="1800" b="0" spc="-5" dirty="0">
                <a:latin typeface="Univers for BP Light"/>
                <a:cs typeface="Univers for BP Light"/>
              </a:rPr>
              <a:t>fuels.</a:t>
            </a:r>
            <a:endParaRPr sz="1800">
              <a:latin typeface="Univers for BP Light"/>
              <a:cs typeface="Univers for BP Light"/>
            </a:endParaRPr>
          </a:p>
          <a:p>
            <a:pPr marL="287020" marR="2089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particular, China’s </a:t>
            </a:r>
            <a:r>
              <a:rPr sz="1800" b="0" dirty="0">
                <a:latin typeface="Univers for BP Light"/>
                <a:cs typeface="Univers for BP Light"/>
              </a:rPr>
              <a:t>coal </a:t>
            </a:r>
            <a:r>
              <a:rPr sz="1800" b="0" spc="-5" dirty="0">
                <a:latin typeface="Univers for BP Light"/>
                <a:cs typeface="Univers for BP Light"/>
              </a:rPr>
              <a:t>consumption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fall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in sharp  </a:t>
            </a:r>
            <a:r>
              <a:rPr sz="1800" b="0" spc="-5" dirty="0">
                <a:latin typeface="Univers for BP Light"/>
                <a:cs typeface="Univers for BP Light"/>
              </a:rPr>
              <a:t>contrast </a:t>
            </a:r>
            <a:r>
              <a:rPr sz="1800" b="0" dirty="0">
                <a:latin typeface="Univers for BP Light"/>
                <a:cs typeface="Univers for BP Light"/>
              </a:rPr>
              <a:t>to the past 20 years </a:t>
            </a:r>
            <a:r>
              <a:rPr sz="1800" b="0" spc="-5" dirty="0">
                <a:latin typeface="Univers for BP Light"/>
                <a:cs typeface="Univers for BP Light"/>
              </a:rPr>
              <a:t>where </a:t>
            </a:r>
            <a:r>
              <a:rPr sz="1800" b="0" dirty="0">
                <a:latin typeface="Univers for BP Light"/>
                <a:cs typeface="Univers for BP Light"/>
              </a:rPr>
              <a:t>it </a:t>
            </a:r>
            <a:r>
              <a:rPr sz="1800" b="0" spc="-5" dirty="0">
                <a:latin typeface="Univers for BP Light"/>
                <a:cs typeface="Univers for BP Light"/>
              </a:rPr>
              <a:t>provided </a:t>
            </a:r>
            <a:r>
              <a:rPr sz="1800" b="0" dirty="0">
                <a:latin typeface="Univers for BP Light"/>
                <a:cs typeface="Univers for BP Light"/>
              </a:rPr>
              <a:t>the vast </a:t>
            </a:r>
            <a:r>
              <a:rPr sz="1800" b="0" spc="-5" dirty="0">
                <a:latin typeface="Univers for BP Light"/>
                <a:cs typeface="Univers for BP Light"/>
              </a:rPr>
              <a:t>majority </a:t>
            </a:r>
            <a:r>
              <a:rPr sz="1800" b="0" dirty="0">
                <a:latin typeface="Univers for BP Light"/>
                <a:cs typeface="Univers for BP Light"/>
              </a:rPr>
              <a:t>of the </a:t>
            </a:r>
            <a:r>
              <a:rPr sz="1800" b="0" spc="-5" dirty="0">
                <a:latin typeface="Univers for BP Light"/>
                <a:cs typeface="Univers for BP Light"/>
              </a:rPr>
              <a:t>energy used  </a:t>
            </a:r>
            <a:r>
              <a:rPr sz="1800" b="0" dirty="0">
                <a:latin typeface="Univers for BP Light"/>
                <a:cs typeface="Univers for BP Light"/>
              </a:rPr>
              <a:t>to </a:t>
            </a:r>
            <a:r>
              <a:rPr sz="1800" b="0" spc="-5" dirty="0">
                <a:latin typeface="Univers for BP Light"/>
                <a:cs typeface="Univers for BP Light"/>
              </a:rPr>
              <a:t>power China’s rapid industrialization. </a:t>
            </a:r>
            <a:r>
              <a:rPr sz="1800" b="0" dirty="0">
                <a:latin typeface="Univers for BP Light"/>
                <a:cs typeface="Univers for BP Light"/>
              </a:rPr>
              <a:t>It </a:t>
            </a:r>
            <a:r>
              <a:rPr sz="1800" b="0" spc="-5" dirty="0">
                <a:latin typeface="Univers for BP Light"/>
                <a:cs typeface="Univers for BP Light"/>
              </a:rPr>
              <a:t>seems increasingly likely </a:t>
            </a:r>
            <a:r>
              <a:rPr sz="1800" b="0" dirty="0">
                <a:latin typeface="Univers for BP Light"/>
                <a:cs typeface="Univers for BP Light"/>
              </a:rPr>
              <a:t>that </a:t>
            </a:r>
            <a:r>
              <a:rPr sz="1800" b="0" spc="-5" dirty="0">
                <a:latin typeface="Univers for BP Light"/>
                <a:cs typeface="Univers for BP Light"/>
              </a:rPr>
              <a:t>China’s  consumption of coal has</a:t>
            </a:r>
            <a:r>
              <a:rPr sz="1800" b="0" spc="-30" dirty="0">
                <a:latin typeface="Univers for BP Light"/>
                <a:cs typeface="Univers for BP Light"/>
              </a:rPr>
              <a:t> </a:t>
            </a:r>
            <a:r>
              <a:rPr sz="1800" b="0" spc="-5" dirty="0">
                <a:latin typeface="Univers for BP Light"/>
                <a:cs typeface="Univers for BP Light"/>
              </a:rPr>
              <a:t>peaked.</a:t>
            </a:r>
            <a:endParaRPr sz="1800">
              <a:latin typeface="Univers for BP Light"/>
              <a:cs typeface="Univers for BP Light"/>
            </a:endParaRPr>
          </a:p>
          <a:p>
            <a:pPr marL="287020" marR="8255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contrast, renewable energy, together </a:t>
            </a:r>
            <a:r>
              <a:rPr sz="1800" b="0" dirty="0">
                <a:latin typeface="Univers for BP Light"/>
                <a:cs typeface="Univers for BP Light"/>
              </a:rPr>
              <a:t>with </a:t>
            </a:r>
            <a:r>
              <a:rPr sz="1800" b="0" spc="-5" dirty="0">
                <a:latin typeface="Univers for BP Light"/>
                <a:cs typeface="Univers for BP Light"/>
              </a:rPr>
              <a:t>nuclear </a:t>
            </a:r>
            <a:r>
              <a:rPr sz="1800" b="0" dirty="0">
                <a:latin typeface="Univers for BP Light"/>
                <a:cs typeface="Univers for BP Light"/>
              </a:rPr>
              <a:t>and </a:t>
            </a:r>
            <a:r>
              <a:rPr sz="1800" b="0" spc="-5" dirty="0">
                <a:latin typeface="Univers for BP Light"/>
                <a:cs typeface="Univers for BP Light"/>
              </a:rPr>
              <a:t>hydro, account </a:t>
            </a:r>
            <a:r>
              <a:rPr sz="1800" b="0" dirty="0">
                <a:latin typeface="Univers for BP Light"/>
                <a:cs typeface="Univers for BP Light"/>
              </a:rPr>
              <a:t>for </a:t>
            </a:r>
            <a:r>
              <a:rPr sz="1800" b="0" spc="-5" dirty="0">
                <a:latin typeface="Univers for BP Light"/>
                <a:cs typeface="Univers for BP Light"/>
              </a:rPr>
              <a:t>over  80%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China’s energy demand out </a:t>
            </a:r>
            <a:r>
              <a:rPr sz="1800" b="0" dirty="0">
                <a:latin typeface="Univers for BP Light"/>
                <a:cs typeface="Univers for BP Light"/>
              </a:rPr>
              <a:t>to </a:t>
            </a:r>
            <a:r>
              <a:rPr sz="1800" b="0" spc="-5" dirty="0">
                <a:latin typeface="Univers for BP Light"/>
                <a:cs typeface="Univers for BP Light"/>
              </a:rPr>
              <a:t>2040. Renewables overtake oil  </a:t>
            </a:r>
            <a:r>
              <a:rPr sz="1800" b="0" dirty="0">
                <a:latin typeface="Univers for BP Light"/>
                <a:cs typeface="Univers for BP Light"/>
              </a:rPr>
              <a:t>to </a:t>
            </a:r>
            <a:r>
              <a:rPr sz="1800" b="0" spc="-5" dirty="0">
                <a:latin typeface="Univers for BP Light"/>
                <a:cs typeface="Univers for BP Light"/>
              </a:rPr>
              <a:t>become </a:t>
            </a:r>
            <a:r>
              <a:rPr sz="1800" b="0" dirty="0">
                <a:latin typeface="Univers for BP Light"/>
                <a:cs typeface="Univers for BP Light"/>
              </a:rPr>
              <a:t>the </a:t>
            </a:r>
            <a:r>
              <a:rPr sz="1800" b="0" spc="-5" dirty="0">
                <a:latin typeface="Univers for BP Light"/>
                <a:cs typeface="Univers for BP Light"/>
              </a:rPr>
              <a:t>second largest energy source </a:t>
            </a:r>
            <a:r>
              <a:rPr sz="1800" b="0" dirty="0">
                <a:latin typeface="Univers for BP Light"/>
                <a:cs typeface="Univers for BP Light"/>
              </a:rPr>
              <a:t>in</a:t>
            </a:r>
            <a:r>
              <a:rPr sz="1800" b="0" spc="40" dirty="0">
                <a:latin typeface="Univers for BP Light"/>
                <a:cs typeface="Univers for BP Light"/>
              </a:rPr>
              <a:t> </a:t>
            </a:r>
            <a:r>
              <a:rPr sz="1800" b="0" spc="-5" dirty="0">
                <a:latin typeface="Univers for BP Light"/>
                <a:cs typeface="Univers for BP Light"/>
              </a:rPr>
              <a:t>China.</a:t>
            </a:r>
            <a:endParaRPr sz="1800">
              <a:latin typeface="Univers for BP Light"/>
              <a:cs typeface="Univers for BP Light"/>
            </a:endParaRPr>
          </a:p>
          <a:p>
            <a:pPr marL="28702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slowing demand growth </a:t>
            </a:r>
            <a:r>
              <a:rPr sz="1800" b="0" dirty="0">
                <a:latin typeface="Univers for BP Light"/>
                <a:cs typeface="Univers for BP Light"/>
              </a:rPr>
              <a:t>and the shift </a:t>
            </a:r>
            <a:r>
              <a:rPr sz="1800" b="0" spc="-5" dirty="0">
                <a:latin typeface="Univers for BP Light"/>
                <a:cs typeface="Univers for BP Light"/>
              </a:rPr>
              <a:t>towards lower carbon</a:t>
            </a:r>
            <a:r>
              <a:rPr sz="1800" b="0" spc="95" dirty="0">
                <a:latin typeface="Univers for BP Light"/>
                <a:cs typeface="Univers for BP Light"/>
              </a:rPr>
              <a:t> </a:t>
            </a:r>
            <a:r>
              <a:rPr sz="1800" b="0" spc="-5" dirty="0">
                <a:latin typeface="Univers for BP Light"/>
                <a:cs typeface="Univers for BP Light"/>
              </a:rPr>
              <a:t>fuels</a:t>
            </a:r>
            <a:endParaRPr sz="1800">
              <a:latin typeface="Univers for BP Light"/>
              <a:cs typeface="Univers for BP Light"/>
            </a:endParaRPr>
          </a:p>
          <a:p>
            <a:pPr marL="287020">
              <a:lnSpc>
                <a:spcPct val="100000"/>
              </a:lnSpc>
            </a:pPr>
            <a:r>
              <a:rPr sz="1800" b="0" spc="-5" dirty="0">
                <a:latin typeface="Univers for BP Light"/>
                <a:cs typeface="Univers for BP Light"/>
              </a:rPr>
              <a:t>causes China’s carbon emissions from energy use </a:t>
            </a:r>
            <a:r>
              <a:rPr sz="1800" b="0" dirty="0">
                <a:latin typeface="Univers for BP Light"/>
                <a:cs typeface="Univers for BP Light"/>
              </a:rPr>
              <a:t>to </a:t>
            </a:r>
            <a:r>
              <a:rPr sz="1800" b="0" spc="-5" dirty="0">
                <a:latin typeface="Univers for BP Light"/>
                <a:cs typeface="Univers for BP Light"/>
              </a:rPr>
              <a:t>peak </a:t>
            </a:r>
            <a:r>
              <a:rPr sz="1800" b="0" dirty="0">
                <a:latin typeface="Univers for BP Light"/>
                <a:cs typeface="Univers for BP Light"/>
              </a:rPr>
              <a:t>in the</a:t>
            </a:r>
            <a:r>
              <a:rPr sz="1800" b="0" spc="85" dirty="0">
                <a:latin typeface="Univers for BP Light"/>
                <a:cs typeface="Univers for BP Light"/>
              </a:rPr>
              <a:t> </a:t>
            </a:r>
            <a:r>
              <a:rPr sz="1800" b="0" spc="-5" dirty="0">
                <a:latin typeface="Univers for BP Light"/>
                <a:cs typeface="Univers for BP Light"/>
              </a:rPr>
              <a:t>mid-2020s.</a:t>
            </a:r>
            <a:endParaRPr sz="1800">
              <a:latin typeface="Univers for BP Light"/>
              <a:cs typeface="Univers for BP Light"/>
            </a:endParaRPr>
          </a:p>
        </p:txBody>
      </p:sp>
      <p:sp>
        <p:nvSpPr>
          <p:cNvPr id="4" name="object 4"/>
          <p:cNvSpPr/>
          <p:nvPr/>
        </p:nvSpPr>
        <p:spPr>
          <a:xfrm>
            <a:off x="524255" y="117347"/>
            <a:ext cx="1335405" cy="251460"/>
          </a:xfrm>
          <a:custGeom>
            <a:avLst/>
            <a:gdLst/>
            <a:ahLst/>
            <a:cxnLst/>
            <a:rect l="l" t="t" r="r" b="b"/>
            <a:pathLst>
              <a:path w="1335405" h="251460">
                <a:moveTo>
                  <a:pt x="129311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293114" y="251460"/>
                </a:lnTo>
                <a:lnTo>
                  <a:pt x="1309413" y="248161"/>
                </a:lnTo>
                <a:lnTo>
                  <a:pt x="1322736" y="239172"/>
                </a:lnTo>
                <a:lnTo>
                  <a:pt x="1331725" y="225849"/>
                </a:lnTo>
                <a:lnTo>
                  <a:pt x="1335024" y="209550"/>
                </a:lnTo>
                <a:lnTo>
                  <a:pt x="1335024" y="41909"/>
                </a:lnTo>
                <a:lnTo>
                  <a:pt x="1331725" y="25610"/>
                </a:lnTo>
                <a:lnTo>
                  <a:pt x="1322736" y="12287"/>
                </a:lnTo>
                <a:lnTo>
                  <a:pt x="1309413" y="3298"/>
                </a:lnTo>
                <a:lnTo>
                  <a:pt x="129311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7159"/>
            <a:ext cx="111252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55" dirty="0">
                <a:latin typeface="Univers for BP"/>
                <a:cs typeface="Univers for BP"/>
              </a:rPr>
              <a:t> </a:t>
            </a:r>
            <a:r>
              <a:rPr sz="1250" i="1" spc="-30" dirty="0">
                <a:latin typeface="Univers for BP"/>
                <a:cs typeface="Univers for BP"/>
              </a:rPr>
              <a:t>China</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718047" y="2316479"/>
            <a:ext cx="0" cy="3573779"/>
          </a:xfrm>
          <a:custGeom>
            <a:avLst/>
            <a:gdLst/>
            <a:ahLst/>
            <a:cxnLst/>
            <a:rect l="l" t="t" r="r" b="b"/>
            <a:pathLst>
              <a:path h="3573779">
                <a:moveTo>
                  <a:pt x="0" y="3573780"/>
                </a:moveTo>
                <a:lnTo>
                  <a:pt x="0" y="0"/>
                </a:lnTo>
              </a:path>
            </a:pathLst>
          </a:custGeom>
          <a:ln w="9144">
            <a:solidFill>
              <a:srgbClr val="666666"/>
            </a:solidFill>
          </a:ln>
        </p:spPr>
        <p:txBody>
          <a:bodyPr wrap="square" lIns="0" tIns="0" rIns="0" bIns="0" rtlCol="0"/>
          <a:lstStyle/>
          <a:p>
            <a:endParaRPr/>
          </a:p>
        </p:txBody>
      </p:sp>
      <p:sp>
        <p:nvSpPr>
          <p:cNvPr id="3" name="object 3"/>
          <p:cNvSpPr/>
          <p:nvPr/>
        </p:nvSpPr>
        <p:spPr>
          <a:xfrm>
            <a:off x="5718047" y="589025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 name="object 4"/>
          <p:cNvSpPr/>
          <p:nvPr/>
        </p:nvSpPr>
        <p:spPr>
          <a:xfrm>
            <a:off x="5718047" y="49971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5" name="object 5"/>
          <p:cNvSpPr/>
          <p:nvPr/>
        </p:nvSpPr>
        <p:spPr>
          <a:xfrm>
            <a:off x="5718047" y="410413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 name="object 6"/>
          <p:cNvSpPr/>
          <p:nvPr/>
        </p:nvSpPr>
        <p:spPr>
          <a:xfrm>
            <a:off x="5718047" y="321106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 name="object 7"/>
          <p:cNvSpPr/>
          <p:nvPr/>
        </p:nvSpPr>
        <p:spPr>
          <a:xfrm>
            <a:off x="5718047" y="231647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 name="object 8"/>
          <p:cNvSpPr/>
          <p:nvPr/>
        </p:nvSpPr>
        <p:spPr>
          <a:xfrm>
            <a:off x="5718047" y="5890259"/>
            <a:ext cx="3510279" cy="0"/>
          </a:xfrm>
          <a:custGeom>
            <a:avLst/>
            <a:gdLst/>
            <a:ahLst/>
            <a:cxnLst/>
            <a:rect l="l" t="t" r="r" b="b"/>
            <a:pathLst>
              <a:path w="3510279">
                <a:moveTo>
                  <a:pt x="0" y="0"/>
                </a:moveTo>
                <a:lnTo>
                  <a:pt x="3509772" y="0"/>
                </a:lnTo>
              </a:path>
            </a:pathLst>
          </a:custGeom>
          <a:ln w="9144">
            <a:solidFill>
              <a:srgbClr val="666666"/>
            </a:solidFill>
          </a:ln>
        </p:spPr>
        <p:txBody>
          <a:bodyPr wrap="square" lIns="0" tIns="0" rIns="0" bIns="0" rtlCol="0"/>
          <a:lstStyle/>
          <a:p>
            <a:endParaRPr/>
          </a:p>
        </p:txBody>
      </p:sp>
      <p:sp>
        <p:nvSpPr>
          <p:cNvPr id="9" name="object 9"/>
          <p:cNvSpPr/>
          <p:nvPr/>
        </p:nvSpPr>
        <p:spPr>
          <a:xfrm>
            <a:off x="5716523" y="3859529"/>
            <a:ext cx="3512185" cy="520065"/>
          </a:xfrm>
          <a:custGeom>
            <a:avLst/>
            <a:gdLst/>
            <a:ahLst/>
            <a:cxnLst/>
            <a:rect l="l" t="t" r="r" b="b"/>
            <a:pathLst>
              <a:path w="3512184" h="520064">
                <a:moveTo>
                  <a:pt x="0" y="259957"/>
                </a:moveTo>
                <a:lnTo>
                  <a:pt x="762" y="260604"/>
                </a:lnTo>
                <a:lnTo>
                  <a:pt x="70865" y="326136"/>
                </a:lnTo>
                <a:lnTo>
                  <a:pt x="140970" y="323088"/>
                </a:lnTo>
                <a:lnTo>
                  <a:pt x="211074" y="348996"/>
                </a:lnTo>
                <a:lnTo>
                  <a:pt x="281177" y="313944"/>
                </a:lnTo>
                <a:lnTo>
                  <a:pt x="351281" y="248412"/>
                </a:lnTo>
                <a:lnTo>
                  <a:pt x="421386" y="184404"/>
                </a:lnTo>
                <a:lnTo>
                  <a:pt x="493013" y="163068"/>
                </a:lnTo>
                <a:lnTo>
                  <a:pt x="563117" y="144780"/>
                </a:lnTo>
                <a:lnTo>
                  <a:pt x="633222" y="36576"/>
                </a:lnTo>
                <a:lnTo>
                  <a:pt x="703326" y="30480"/>
                </a:lnTo>
                <a:lnTo>
                  <a:pt x="773429" y="27432"/>
                </a:lnTo>
                <a:lnTo>
                  <a:pt x="843533" y="0"/>
                </a:lnTo>
                <a:lnTo>
                  <a:pt x="913637" y="22860"/>
                </a:lnTo>
                <a:lnTo>
                  <a:pt x="983742" y="85344"/>
                </a:lnTo>
                <a:lnTo>
                  <a:pt x="1053846" y="185928"/>
                </a:lnTo>
                <a:lnTo>
                  <a:pt x="1123950" y="185928"/>
                </a:lnTo>
                <a:lnTo>
                  <a:pt x="1194053" y="204216"/>
                </a:lnTo>
                <a:lnTo>
                  <a:pt x="1264157" y="219456"/>
                </a:lnTo>
                <a:lnTo>
                  <a:pt x="1334261" y="260604"/>
                </a:lnTo>
                <a:lnTo>
                  <a:pt x="1405890" y="307848"/>
                </a:lnTo>
                <a:lnTo>
                  <a:pt x="1475994" y="323088"/>
                </a:lnTo>
                <a:lnTo>
                  <a:pt x="1546098" y="303276"/>
                </a:lnTo>
                <a:lnTo>
                  <a:pt x="1616202" y="350520"/>
                </a:lnTo>
                <a:lnTo>
                  <a:pt x="1686305" y="408432"/>
                </a:lnTo>
                <a:lnTo>
                  <a:pt x="1756409" y="327660"/>
                </a:lnTo>
                <a:lnTo>
                  <a:pt x="1826514" y="280416"/>
                </a:lnTo>
                <a:lnTo>
                  <a:pt x="2106929" y="330708"/>
                </a:lnTo>
                <a:lnTo>
                  <a:pt x="2458974" y="387096"/>
                </a:lnTo>
                <a:lnTo>
                  <a:pt x="2809494" y="458724"/>
                </a:lnTo>
                <a:lnTo>
                  <a:pt x="3160014" y="487680"/>
                </a:lnTo>
                <a:lnTo>
                  <a:pt x="3512057" y="519684"/>
                </a:lnTo>
              </a:path>
            </a:pathLst>
          </a:custGeom>
          <a:ln w="28955">
            <a:solidFill>
              <a:srgbClr val="99CC00"/>
            </a:solidFill>
          </a:ln>
        </p:spPr>
        <p:txBody>
          <a:bodyPr wrap="square" lIns="0" tIns="0" rIns="0" bIns="0" rtlCol="0"/>
          <a:lstStyle/>
          <a:p>
            <a:endParaRPr/>
          </a:p>
        </p:txBody>
      </p:sp>
      <p:sp>
        <p:nvSpPr>
          <p:cNvPr id="10" name="object 10"/>
          <p:cNvSpPr/>
          <p:nvPr/>
        </p:nvSpPr>
        <p:spPr>
          <a:xfrm>
            <a:off x="7778495" y="414527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99CC00"/>
          </a:solidFill>
        </p:spPr>
        <p:txBody>
          <a:bodyPr wrap="square" lIns="0" tIns="0" rIns="0" bIns="0" rtlCol="0"/>
          <a:lstStyle/>
          <a:p>
            <a:endParaRPr/>
          </a:p>
        </p:txBody>
      </p:sp>
      <p:sp>
        <p:nvSpPr>
          <p:cNvPr id="11" name="object 11"/>
          <p:cNvSpPr/>
          <p:nvPr/>
        </p:nvSpPr>
        <p:spPr>
          <a:xfrm>
            <a:off x="8130540" y="4201667"/>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12" name="object 12"/>
          <p:cNvSpPr/>
          <p:nvPr/>
        </p:nvSpPr>
        <p:spPr>
          <a:xfrm>
            <a:off x="8481059" y="4273296"/>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13" name="object 13"/>
          <p:cNvSpPr/>
          <p:nvPr/>
        </p:nvSpPr>
        <p:spPr>
          <a:xfrm>
            <a:off x="8831580" y="4302252"/>
            <a:ext cx="88900" cy="88900"/>
          </a:xfrm>
          <a:custGeom>
            <a:avLst/>
            <a:gdLst/>
            <a:ahLst/>
            <a:cxnLst/>
            <a:rect l="l" t="t" r="r" b="b"/>
            <a:pathLst>
              <a:path w="88900" h="88900">
                <a:moveTo>
                  <a:pt x="44196" y="0"/>
                </a:moveTo>
                <a:lnTo>
                  <a:pt x="27003" y="3476"/>
                </a:lnTo>
                <a:lnTo>
                  <a:pt x="12954" y="12953"/>
                </a:lnTo>
                <a:lnTo>
                  <a:pt x="3476" y="27003"/>
                </a:lnTo>
                <a:lnTo>
                  <a:pt x="0" y="44196"/>
                </a:lnTo>
                <a:lnTo>
                  <a:pt x="3476" y="61388"/>
                </a:lnTo>
                <a:lnTo>
                  <a:pt x="12953" y="75437"/>
                </a:lnTo>
                <a:lnTo>
                  <a:pt x="27003" y="84915"/>
                </a:lnTo>
                <a:lnTo>
                  <a:pt x="44196" y="88392"/>
                </a:lnTo>
                <a:lnTo>
                  <a:pt x="61388" y="84915"/>
                </a:lnTo>
                <a:lnTo>
                  <a:pt x="75437" y="75437"/>
                </a:lnTo>
                <a:lnTo>
                  <a:pt x="84915" y="61388"/>
                </a:lnTo>
                <a:lnTo>
                  <a:pt x="88392" y="44196"/>
                </a:lnTo>
                <a:lnTo>
                  <a:pt x="84915" y="27003"/>
                </a:lnTo>
                <a:lnTo>
                  <a:pt x="75438" y="12954"/>
                </a:lnTo>
                <a:lnTo>
                  <a:pt x="61388" y="3476"/>
                </a:lnTo>
                <a:lnTo>
                  <a:pt x="44196" y="0"/>
                </a:lnTo>
                <a:close/>
              </a:path>
            </a:pathLst>
          </a:custGeom>
          <a:solidFill>
            <a:srgbClr val="99CC00"/>
          </a:solidFill>
        </p:spPr>
        <p:txBody>
          <a:bodyPr wrap="square" lIns="0" tIns="0" rIns="0" bIns="0" rtlCol="0"/>
          <a:lstStyle/>
          <a:p>
            <a:endParaRPr/>
          </a:p>
        </p:txBody>
      </p:sp>
      <p:sp>
        <p:nvSpPr>
          <p:cNvPr id="14" name="object 14"/>
          <p:cNvSpPr/>
          <p:nvPr/>
        </p:nvSpPr>
        <p:spPr>
          <a:xfrm>
            <a:off x="9183623" y="4334255"/>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99CC00"/>
          </a:solidFill>
        </p:spPr>
        <p:txBody>
          <a:bodyPr wrap="square" lIns="0" tIns="0" rIns="0" bIns="0" rtlCol="0"/>
          <a:lstStyle/>
          <a:p>
            <a:endParaRPr/>
          </a:p>
        </p:txBody>
      </p:sp>
      <p:sp>
        <p:nvSpPr>
          <p:cNvPr id="15" name="object 15"/>
          <p:cNvSpPr/>
          <p:nvPr/>
        </p:nvSpPr>
        <p:spPr>
          <a:xfrm>
            <a:off x="5716523" y="5289041"/>
            <a:ext cx="3512185" cy="270510"/>
          </a:xfrm>
          <a:custGeom>
            <a:avLst/>
            <a:gdLst/>
            <a:ahLst/>
            <a:cxnLst/>
            <a:rect l="l" t="t" r="r" b="b"/>
            <a:pathLst>
              <a:path w="3512184" h="270510">
                <a:moveTo>
                  <a:pt x="0" y="270112"/>
                </a:moveTo>
                <a:lnTo>
                  <a:pt x="762" y="269748"/>
                </a:lnTo>
                <a:lnTo>
                  <a:pt x="70865" y="251460"/>
                </a:lnTo>
                <a:lnTo>
                  <a:pt x="140970" y="230124"/>
                </a:lnTo>
                <a:lnTo>
                  <a:pt x="211074" y="233172"/>
                </a:lnTo>
                <a:lnTo>
                  <a:pt x="281177" y="224028"/>
                </a:lnTo>
                <a:lnTo>
                  <a:pt x="351281" y="201168"/>
                </a:lnTo>
                <a:lnTo>
                  <a:pt x="421386" y="181356"/>
                </a:lnTo>
                <a:lnTo>
                  <a:pt x="493013" y="167640"/>
                </a:lnTo>
                <a:lnTo>
                  <a:pt x="563117" y="152400"/>
                </a:lnTo>
                <a:lnTo>
                  <a:pt x="633222" y="152400"/>
                </a:lnTo>
                <a:lnTo>
                  <a:pt x="703326" y="153924"/>
                </a:lnTo>
                <a:lnTo>
                  <a:pt x="773429" y="155448"/>
                </a:lnTo>
                <a:lnTo>
                  <a:pt x="843533" y="155448"/>
                </a:lnTo>
                <a:lnTo>
                  <a:pt x="913637" y="143256"/>
                </a:lnTo>
                <a:lnTo>
                  <a:pt x="983742" y="134112"/>
                </a:lnTo>
                <a:lnTo>
                  <a:pt x="1053846" y="115824"/>
                </a:lnTo>
                <a:lnTo>
                  <a:pt x="1123950" y="118872"/>
                </a:lnTo>
                <a:lnTo>
                  <a:pt x="1194053" y="121920"/>
                </a:lnTo>
                <a:lnTo>
                  <a:pt x="1264157" y="132588"/>
                </a:lnTo>
                <a:lnTo>
                  <a:pt x="1334261" y="71628"/>
                </a:lnTo>
                <a:lnTo>
                  <a:pt x="1405890" y="0"/>
                </a:lnTo>
                <a:lnTo>
                  <a:pt x="1475994" y="25908"/>
                </a:lnTo>
                <a:lnTo>
                  <a:pt x="1546098" y="96012"/>
                </a:lnTo>
                <a:lnTo>
                  <a:pt x="1616202" y="176784"/>
                </a:lnTo>
                <a:lnTo>
                  <a:pt x="1686305" y="207264"/>
                </a:lnTo>
                <a:lnTo>
                  <a:pt x="1756409" y="243840"/>
                </a:lnTo>
                <a:lnTo>
                  <a:pt x="1826514" y="230124"/>
                </a:lnTo>
                <a:lnTo>
                  <a:pt x="2106929" y="217932"/>
                </a:lnTo>
                <a:lnTo>
                  <a:pt x="2458974" y="216408"/>
                </a:lnTo>
                <a:lnTo>
                  <a:pt x="2809494" y="214884"/>
                </a:lnTo>
                <a:lnTo>
                  <a:pt x="3160014" y="211836"/>
                </a:lnTo>
                <a:lnTo>
                  <a:pt x="3512057" y="202692"/>
                </a:lnTo>
              </a:path>
            </a:pathLst>
          </a:custGeom>
          <a:ln w="28955">
            <a:solidFill>
              <a:srgbClr val="DC0000"/>
            </a:solidFill>
          </a:ln>
        </p:spPr>
        <p:txBody>
          <a:bodyPr wrap="square" lIns="0" tIns="0" rIns="0" bIns="0" rtlCol="0"/>
          <a:lstStyle/>
          <a:p>
            <a:endParaRPr/>
          </a:p>
        </p:txBody>
      </p:sp>
      <p:sp>
        <p:nvSpPr>
          <p:cNvPr id="16" name="object 16"/>
          <p:cNvSpPr/>
          <p:nvPr/>
        </p:nvSpPr>
        <p:spPr>
          <a:xfrm>
            <a:off x="7778495" y="5462015"/>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DC0000"/>
          </a:solidFill>
        </p:spPr>
        <p:txBody>
          <a:bodyPr wrap="square" lIns="0" tIns="0" rIns="0" bIns="0" rtlCol="0"/>
          <a:lstStyle/>
          <a:p>
            <a:endParaRPr/>
          </a:p>
        </p:txBody>
      </p:sp>
      <p:sp>
        <p:nvSpPr>
          <p:cNvPr id="17" name="object 17"/>
          <p:cNvSpPr/>
          <p:nvPr/>
        </p:nvSpPr>
        <p:spPr>
          <a:xfrm>
            <a:off x="8130540" y="5460491"/>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DC0000"/>
          </a:solidFill>
        </p:spPr>
        <p:txBody>
          <a:bodyPr wrap="square" lIns="0" tIns="0" rIns="0" bIns="0" rtlCol="0"/>
          <a:lstStyle/>
          <a:p>
            <a:endParaRPr/>
          </a:p>
        </p:txBody>
      </p:sp>
      <p:sp>
        <p:nvSpPr>
          <p:cNvPr id="18" name="object 18"/>
          <p:cNvSpPr/>
          <p:nvPr/>
        </p:nvSpPr>
        <p:spPr>
          <a:xfrm>
            <a:off x="8481059" y="5458967"/>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19" name="object 19"/>
          <p:cNvSpPr/>
          <p:nvPr/>
        </p:nvSpPr>
        <p:spPr>
          <a:xfrm>
            <a:off x="8831580" y="5455920"/>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20" name="object 20"/>
          <p:cNvSpPr/>
          <p:nvPr/>
        </p:nvSpPr>
        <p:spPr>
          <a:xfrm>
            <a:off x="9183623" y="5446776"/>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3" y="75437"/>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DC0000"/>
          </a:solidFill>
        </p:spPr>
        <p:txBody>
          <a:bodyPr wrap="square" lIns="0" tIns="0" rIns="0" bIns="0" rtlCol="0"/>
          <a:lstStyle/>
          <a:p>
            <a:endParaRPr/>
          </a:p>
        </p:txBody>
      </p:sp>
      <p:sp>
        <p:nvSpPr>
          <p:cNvPr id="21" name="object 21"/>
          <p:cNvSpPr/>
          <p:nvPr/>
        </p:nvSpPr>
        <p:spPr>
          <a:xfrm>
            <a:off x="5716523" y="2411729"/>
            <a:ext cx="3512185" cy="518159"/>
          </a:xfrm>
          <a:custGeom>
            <a:avLst/>
            <a:gdLst/>
            <a:ahLst/>
            <a:cxnLst/>
            <a:rect l="l" t="t" r="r" b="b"/>
            <a:pathLst>
              <a:path w="3512184" h="518160">
                <a:moveTo>
                  <a:pt x="0" y="128264"/>
                </a:moveTo>
                <a:lnTo>
                  <a:pt x="762" y="128016"/>
                </a:lnTo>
                <a:lnTo>
                  <a:pt x="70865" y="99060"/>
                </a:lnTo>
                <a:lnTo>
                  <a:pt x="140970" y="77724"/>
                </a:lnTo>
                <a:lnTo>
                  <a:pt x="211074" y="41148"/>
                </a:lnTo>
                <a:lnTo>
                  <a:pt x="281177" y="109728"/>
                </a:lnTo>
                <a:lnTo>
                  <a:pt x="351281" y="155448"/>
                </a:lnTo>
                <a:lnTo>
                  <a:pt x="421386" y="192024"/>
                </a:lnTo>
                <a:lnTo>
                  <a:pt x="493013" y="219456"/>
                </a:lnTo>
                <a:lnTo>
                  <a:pt x="563117" y="300228"/>
                </a:lnTo>
                <a:lnTo>
                  <a:pt x="633222" y="406908"/>
                </a:lnTo>
                <a:lnTo>
                  <a:pt x="703326" y="381000"/>
                </a:lnTo>
                <a:lnTo>
                  <a:pt x="773429" y="374904"/>
                </a:lnTo>
                <a:lnTo>
                  <a:pt x="843533" y="373380"/>
                </a:lnTo>
                <a:lnTo>
                  <a:pt x="913637" y="352044"/>
                </a:lnTo>
                <a:lnTo>
                  <a:pt x="983742" y="336804"/>
                </a:lnTo>
                <a:lnTo>
                  <a:pt x="1053846" y="281940"/>
                </a:lnTo>
                <a:lnTo>
                  <a:pt x="1123950" y="323088"/>
                </a:lnTo>
                <a:lnTo>
                  <a:pt x="1194053" y="301752"/>
                </a:lnTo>
                <a:lnTo>
                  <a:pt x="1264157" y="231648"/>
                </a:lnTo>
                <a:lnTo>
                  <a:pt x="1334261" y="219456"/>
                </a:lnTo>
                <a:lnTo>
                  <a:pt x="1405890" y="259080"/>
                </a:lnTo>
                <a:lnTo>
                  <a:pt x="1475994" y="286512"/>
                </a:lnTo>
                <a:lnTo>
                  <a:pt x="1546098" y="195072"/>
                </a:lnTo>
                <a:lnTo>
                  <a:pt x="1616202" y="97536"/>
                </a:lnTo>
                <a:lnTo>
                  <a:pt x="1686305" y="0"/>
                </a:lnTo>
                <a:lnTo>
                  <a:pt x="1756409" y="32004"/>
                </a:lnTo>
                <a:lnTo>
                  <a:pt x="1826514" y="89916"/>
                </a:lnTo>
                <a:lnTo>
                  <a:pt x="2106929" y="195072"/>
                </a:lnTo>
                <a:lnTo>
                  <a:pt x="2458974" y="316992"/>
                </a:lnTo>
                <a:lnTo>
                  <a:pt x="2809494" y="381000"/>
                </a:lnTo>
                <a:lnTo>
                  <a:pt x="3160014" y="457200"/>
                </a:lnTo>
                <a:lnTo>
                  <a:pt x="3512057" y="518160"/>
                </a:lnTo>
              </a:path>
            </a:pathLst>
          </a:custGeom>
          <a:ln w="28956">
            <a:solidFill>
              <a:srgbClr val="666666"/>
            </a:solidFill>
          </a:ln>
        </p:spPr>
        <p:txBody>
          <a:bodyPr wrap="square" lIns="0" tIns="0" rIns="0" bIns="0" rtlCol="0"/>
          <a:lstStyle/>
          <a:p>
            <a:endParaRPr/>
          </a:p>
        </p:txBody>
      </p:sp>
      <p:sp>
        <p:nvSpPr>
          <p:cNvPr id="22" name="object 22"/>
          <p:cNvSpPr/>
          <p:nvPr/>
        </p:nvSpPr>
        <p:spPr>
          <a:xfrm>
            <a:off x="7778495" y="2561844"/>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666666"/>
          </a:solidFill>
        </p:spPr>
        <p:txBody>
          <a:bodyPr wrap="square" lIns="0" tIns="0" rIns="0" bIns="0" rtlCol="0"/>
          <a:lstStyle/>
          <a:p>
            <a:endParaRPr/>
          </a:p>
        </p:txBody>
      </p:sp>
      <p:sp>
        <p:nvSpPr>
          <p:cNvPr id="23" name="object 23"/>
          <p:cNvSpPr/>
          <p:nvPr/>
        </p:nvSpPr>
        <p:spPr>
          <a:xfrm>
            <a:off x="8130540" y="2683764"/>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666666"/>
          </a:solidFill>
        </p:spPr>
        <p:txBody>
          <a:bodyPr wrap="square" lIns="0" tIns="0" rIns="0" bIns="0" rtlCol="0"/>
          <a:lstStyle/>
          <a:p>
            <a:endParaRPr/>
          </a:p>
        </p:txBody>
      </p:sp>
      <p:sp>
        <p:nvSpPr>
          <p:cNvPr id="24" name="object 24"/>
          <p:cNvSpPr/>
          <p:nvPr/>
        </p:nvSpPr>
        <p:spPr>
          <a:xfrm>
            <a:off x="8481059" y="2747772"/>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666666"/>
          </a:solidFill>
        </p:spPr>
        <p:txBody>
          <a:bodyPr wrap="square" lIns="0" tIns="0" rIns="0" bIns="0" rtlCol="0"/>
          <a:lstStyle/>
          <a:p>
            <a:endParaRPr/>
          </a:p>
        </p:txBody>
      </p:sp>
      <p:sp>
        <p:nvSpPr>
          <p:cNvPr id="25" name="object 25"/>
          <p:cNvSpPr/>
          <p:nvPr/>
        </p:nvSpPr>
        <p:spPr>
          <a:xfrm>
            <a:off x="8831580" y="2823972"/>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666666"/>
          </a:solidFill>
        </p:spPr>
        <p:txBody>
          <a:bodyPr wrap="square" lIns="0" tIns="0" rIns="0" bIns="0" rtlCol="0"/>
          <a:lstStyle/>
          <a:p>
            <a:endParaRPr/>
          </a:p>
        </p:txBody>
      </p:sp>
      <p:sp>
        <p:nvSpPr>
          <p:cNvPr id="26" name="object 26"/>
          <p:cNvSpPr/>
          <p:nvPr/>
        </p:nvSpPr>
        <p:spPr>
          <a:xfrm>
            <a:off x="9183623" y="2884932"/>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666666"/>
          </a:solidFill>
        </p:spPr>
        <p:txBody>
          <a:bodyPr wrap="square" lIns="0" tIns="0" rIns="0" bIns="0" rtlCol="0"/>
          <a:lstStyle/>
          <a:p>
            <a:endParaRPr/>
          </a:p>
        </p:txBody>
      </p:sp>
      <p:sp>
        <p:nvSpPr>
          <p:cNvPr id="27" name="object 27"/>
          <p:cNvSpPr/>
          <p:nvPr/>
        </p:nvSpPr>
        <p:spPr>
          <a:xfrm>
            <a:off x="5716523" y="5097017"/>
            <a:ext cx="3512185" cy="792480"/>
          </a:xfrm>
          <a:custGeom>
            <a:avLst/>
            <a:gdLst/>
            <a:ahLst/>
            <a:cxnLst/>
            <a:rect l="l" t="t" r="r" b="b"/>
            <a:pathLst>
              <a:path w="3512184" h="792479">
                <a:moveTo>
                  <a:pt x="0" y="792479"/>
                </a:moveTo>
                <a:lnTo>
                  <a:pt x="0" y="792479"/>
                </a:lnTo>
                <a:lnTo>
                  <a:pt x="281177" y="792479"/>
                </a:lnTo>
                <a:lnTo>
                  <a:pt x="351281" y="790955"/>
                </a:lnTo>
                <a:lnTo>
                  <a:pt x="421386" y="789431"/>
                </a:lnTo>
                <a:lnTo>
                  <a:pt x="493013" y="787907"/>
                </a:lnTo>
                <a:lnTo>
                  <a:pt x="563117" y="787907"/>
                </a:lnTo>
                <a:lnTo>
                  <a:pt x="633222" y="778763"/>
                </a:lnTo>
                <a:lnTo>
                  <a:pt x="703326" y="777239"/>
                </a:lnTo>
                <a:lnTo>
                  <a:pt x="773429" y="774191"/>
                </a:lnTo>
                <a:lnTo>
                  <a:pt x="843533" y="774191"/>
                </a:lnTo>
                <a:lnTo>
                  <a:pt x="913637" y="771143"/>
                </a:lnTo>
                <a:lnTo>
                  <a:pt x="983742" y="760475"/>
                </a:lnTo>
                <a:lnTo>
                  <a:pt x="1053846" y="757427"/>
                </a:lnTo>
                <a:lnTo>
                  <a:pt x="1123950" y="743711"/>
                </a:lnTo>
                <a:lnTo>
                  <a:pt x="1194053" y="739139"/>
                </a:lnTo>
                <a:lnTo>
                  <a:pt x="1264157" y="731519"/>
                </a:lnTo>
                <a:lnTo>
                  <a:pt x="1334261" y="719327"/>
                </a:lnTo>
                <a:lnTo>
                  <a:pt x="1405890" y="711707"/>
                </a:lnTo>
                <a:lnTo>
                  <a:pt x="1475994" y="697991"/>
                </a:lnTo>
                <a:lnTo>
                  <a:pt x="1546098" y="687323"/>
                </a:lnTo>
                <a:lnTo>
                  <a:pt x="1616202" y="679703"/>
                </a:lnTo>
                <a:lnTo>
                  <a:pt x="1686305" y="682751"/>
                </a:lnTo>
                <a:lnTo>
                  <a:pt x="1756409" y="679703"/>
                </a:lnTo>
                <a:lnTo>
                  <a:pt x="1826514" y="653795"/>
                </a:lnTo>
                <a:lnTo>
                  <a:pt x="2106929" y="516635"/>
                </a:lnTo>
                <a:lnTo>
                  <a:pt x="2458974" y="335279"/>
                </a:lnTo>
                <a:lnTo>
                  <a:pt x="2809494" y="211835"/>
                </a:lnTo>
                <a:lnTo>
                  <a:pt x="3160014" y="94487"/>
                </a:lnTo>
                <a:lnTo>
                  <a:pt x="3512057" y="0"/>
                </a:lnTo>
              </a:path>
            </a:pathLst>
          </a:custGeom>
          <a:ln w="28956">
            <a:solidFill>
              <a:srgbClr val="FF6600"/>
            </a:solidFill>
          </a:ln>
        </p:spPr>
        <p:txBody>
          <a:bodyPr wrap="square" lIns="0" tIns="0" rIns="0" bIns="0" rtlCol="0"/>
          <a:lstStyle/>
          <a:p>
            <a:endParaRPr/>
          </a:p>
        </p:txBody>
      </p:sp>
      <p:sp>
        <p:nvSpPr>
          <p:cNvPr id="28" name="object 28"/>
          <p:cNvSpPr/>
          <p:nvPr/>
        </p:nvSpPr>
        <p:spPr>
          <a:xfrm>
            <a:off x="7778495" y="5568696"/>
            <a:ext cx="88900" cy="88900"/>
          </a:xfrm>
          <a:custGeom>
            <a:avLst/>
            <a:gdLst/>
            <a:ahLst/>
            <a:cxnLst/>
            <a:rect l="l" t="t" r="r" b="b"/>
            <a:pathLst>
              <a:path w="88900" h="88900">
                <a:moveTo>
                  <a:pt x="44196" y="0"/>
                </a:moveTo>
                <a:lnTo>
                  <a:pt x="27003" y="3473"/>
                </a:lnTo>
                <a:lnTo>
                  <a:pt x="12953" y="12944"/>
                </a:lnTo>
                <a:lnTo>
                  <a:pt x="3476" y="26992"/>
                </a:lnTo>
                <a:lnTo>
                  <a:pt x="0" y="44195"/>
                </a:lnTo>
                <a:lnTo>
                  <a:pt x="3476" y="61399"/>
                </a:lnTo>
                <a:lnTo>
                  <a:pt x="12953" y="75447"/>
                </a:lnTo>
                <a:lnTo>
                  <a:pt x="27003" y="84918"/>
                </a:lnTo>
                <a:lnTo>
                  <a:pt x="44196" y="88391"/>
                </a:lnTo>
                <a:lnTo>
                  <a:pt x="61388" y="84918"/>
                </a:lnTo>
                <a:lnTo>
                  <a:pt x="75437" y="75447"/>
                </a:lnTo>
                <a:lnTo>
                  <a:pt x="84915" y="61399"/>
                </a:lnTo>
                <a:lnTo>
                  <a:pt x="88392" y="44195"/>
                </a:lnTo>
                <a:lnTo>
                  <a:pt x="84915" y="26992"/>
                </a:lnTo>
                <a:lnTo>
                  <a:pt x="75438" y="12944"/>
                </a:lnTo>
                <a:lnTo>
                  <a:pt x="61388" y="3473"/>
                </a:lnTo>
                <a:lnTo>
                  <a:pt x="44196" y="0"/>
                </a:lnTo>
                <a:close/>
              </a:path>
            </a:pathLst>
          </a:custGeom>
          <a:solidFill>
            <a:srgbClr val="FF6600"/>
          </a:solidFill>
        </p:spPr>
        <p:txBody>
          <a:bodyPr wrap="square" lIns="0" tIns="0" rIns="0" bIns="0" rtlCol="0"/>
          <a:lstStyle/>
          <a:p>
            <a:endParaRPr/>
          </a:p>
        </p:txBody>
      </p:sp>
      <p:sp>
        <p:nvSpPr>
          <p:cNvPr id="29" name="object 29"/>
          <p:cNvSpPr/>
          <p:nvPr/>
        </p:nvSpPr>
        <p:spPr>
          <a:xfrm>
            <a:off x="8130540" y="5387340"/>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7"/>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FF6600"/>
          </a:solidFill>
        </p:spPr>
        <p:txBody>
          <a:bodyPr wrap="square" lIns="0" tIns="0" rIns="0" bIns="0" rtlCol="0"/>
          <a:lstStyle/>
          <a:p>
            <a:endParaRPr/>
          </a:p>
        </p:txBody>
      </p:sp>
      <p:sp>
        <p:nvSpPr>
          <p:cNvPr id="30" name="object 30"/>
          <p:cNvSpPr/>
          <p:nvPr/>
        </p:nvSpPr>
        <p:spPr>
          <a:xfrm>
            <a:off x="8481059" y="5263896"/>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FF6600"/>
          </a:solidFill>
        </p:spPr>
        <p:txBody>
          <a:bodyPr wrap="square" lIns="0" tIns="0" rIns="0" bIns="0" rtlCol="0"/>
          <a:lstStyle/>
          <a:p>
            <a:endParaRPr/>
          </a:p>
        </p:txBody>
      </p:sp>
      <p:sp>
        <p:nvSpPr>
          <p:cNvPr id="31" name="object 31"/>
          <p:cNvSpPr/>
          <p:nvPr/>
        </p:nvSpPr>
        <p:spPr>
          <a:xfrm>
            <a:off x="8831580" y="5146547"/>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FF6600"/>
          </a:solidFill>
        </p:spPr>
        <p:txBody>
          <a:bodyPr wrap="square" lIns="0" tIns="0" rIns="0" bIns="0" rtlCol="0"/>
          <a:lstStyle/>
          <a:p>
            <a:endParaRPr/>
          </a:p>
        </p:txBody>
      </p:sp>
      <p:sp>
        <p:nvSpPr>
          <p:cNvPr id="32" name="object 32"/>
          <p:cNvSpPr/>
          <p:nvPr/>
        </p:nvSpPr>
        <p:spPr>
          <a:xfrm>
            <a:off x="9183623" y="5052059"/>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FF6600"/>
          </a:solidFill>
        </p:spPr>
        <p:txBody>
          <a:bodyPr wrap="square" lIns="0" tIns="0" rIns="0" bIns="0" rtlCol="0"/>
          <a:lstStyle/>
          <a:p>
            <a:endParaRPr/>
          </a:p>
        </p:txBody>
      </p:sp>
      <p:sp>
        <p:nvSpPr>
          <p:cNvPr id="33" name="object 33"/>
          <p:cNvSpPr/>
          <p:nvPr/>
        </p:nvSpPr>
        <p:spPr>
          <a:xfrm>
            <a:off x="5716523" y="5369814"/>
            <a:ext cx="3512185" cy="228600"/>
          </a:xfrm>
          <a:custGeom>
            <a:avLst/>
            <a:gdLst/>
            <a:ahLst/>
            <a:cxnLst/>
            <a:rect l="l" t="t" r="r" b="b"/>
            <a:pathLst>
              <a:path w="3512184" h="228600">
                <a:moveTo>
                  <a:pt x="0" y="16797"/>
                </a:moveTo>
                <a:lnTo>
                  <a:pt x="762" y="16764"/>
                </a:lnTo>
                <a:lnTo>
                  <a:pt x="70865" y="0"/>
                </a:lnTo>
                <a:lnTo>
                  <a:pt x="140970" y="44196"/>
                </a:lnTo>
                <a:lnTo>
                  <a:pt x="211074" y="53340"/>
                </a:lnTo>
                <a:lnTo>
                  <a:pt x="281177" y="28956"/>
                </a:lnTo>
                <a:lnTo>
                  <a:pt x="351281" y="73152"/>
                </a:lnTo>
                <a:lnTo>
                  <a:pt x="421386" y="121920"/>
                </a:lnTo>
                <a:lnTo>
                  <a:pt x="493013" y="128016"/>
                </a:lnTo>
                <a:lnTo>
                  <a:pt x="563117" y="82296"/>
                </a:lnTo>
                <a:lnTo>
                  <a:pt x="633222" y="92964"/>
                </a:lnTo>
                <a:lnTo>
                  <a:pt x="703326" y="126492"/>
                </a:lnTo>
                <a:lnTo>
                  <a:pt x="773429" y="137160"/>
                </a:lnTo>
                <a:lnTo>
                  <a:pt x="843533" y="166116"/>
                </a:lnTo>
                <a:lnTo>
                  <a:pt x="913637" y="181356"/>
                </a:lnTo>
                <a:lnTo>
                  <a:pt x="983742" y="152400"/>
                </a:lnTo>
                <a:lnTo>
                  <a:pt x="1053846" y="128016"/>
                </a:lnTo>
                <a:lnTo>
                  <a:pt x="1123950" y="99060"/>
                </a:lnTo>
                <a:lnTo>
                  <a:pt x="1194053" y="102108"/>
                </a:lnTo>
                <a:lnTo>
                  <a:pt x="1264157" y="153924"/>
                </a:lnTo>
                <a:lnTo>
                  <a:pt x="1334261" y="198120"/>
                </a:lnTo>
                <a:lnTo>
                  <a:pt x="1405890" y="190500"/>
                </a:lnTo>
                <a:lnTo>
                  <a:pt x="1475994" y="134112"/>
                </a:lnTo>
                <a:lnTo>
                  <a:pt x="1546098" y="187452"/>
                </a:lnTo>
                <a:lnTo>
                  <a:pt x="1616202" y="164592"/>
                </a:lnTo>
                <a:lnTo>
                  <a:pt x="1686305" y="170688"/>
                </a:lnTo>
                <a:lnTo>
                  <a:pt x="1756409" y="185928"/>
                </a:lnTo>
                <a:lnTo>
                  <a:pt x="1826514" y="214884"/>
                </a:lnTo>
                <a:lnTo>
                  <a:pt x="2106929" y="208788"/>
                </a:lnTo>
                <a:lnTo>
                  <a:pt x="2458974" y="211836"/>
                </a:lnTo>
                <a:lnTo>
                  <a:pt x="2809494" y="202692"/>
                </a:lnTo>
                <a:lnTo>
                  <a:pt x="3160014" y="216408"/>
                </a:lnTo>
                <a:lnTo>
                  <a:pt x="3512057" y="228600"/>
                </a:lnTo>
              </a:path>
            </a:pathLst>
          </a:custGeom>
          <a:ln w="28956">
            <a:solidFill>
              <a:srgbClr val="00CCCC"/>
            </a:solidFill>
          </a:ln>
        </p:spPr>
        <p:txBody>
          <a:bodyPr wrap="square" lIns="0" tIns="0" rIns="0" bIns="0" rtlCol="0"/>
          <a:lstStyle/>
          <a:p>
            <a:endParaRPr/>
          </a:p>
        </p:txBody>
      </p:sp>
      <p:sp>
        <p:nvSpPr>
          <p:cNvPr id="34" name="object 34"/>
          <p:cNvSpPr/>
          <p:nvPr/>
        </p:nvSpPr>
        <p:spPr>
          <a:xfrm>
            <a:off x="7778495" y="5533644"/>
            <a:ext cx="88900" cy="88900"/>
          </a:xfrm>
          <a:custGeom>
            <a:avLst/>
            <a:gdLst/>
            <a:ahLst/>
            <a:cxnLst/>
            <a:rect l="l" t="t" r="r" b="b"/>
            <a:pathLst>
              <a:path w="88900" h="88900">
                <a:moveTo>
                  <a:pt x="44196" y="0"/>
                </a:moveTo>
                <a:lnTo>
                  <a:pt x="27003" y="3476"/>
                </a:lnTo>
                <a:lnTo>
                  <a:pt x="12953" y="12953"/>
                </a:lnTo>
                <a:lnTo>
                  <a:pt x="3476" y="27003"/>
                </a:lnTo>
                <a:lnTo>
                  <a:pt x="0" y="44195"/>
                </a:lnTo>
                <a:lnTo>
                  <a:pt x="3476" y="61399"/>
                </a:lnTo>
                <a:lnTo>
                  <a:pt x="12953" y="75447"/>
                </a:lnTo>
                <a:lnTo>
                  <a:pt x="27003" y="84918"/>
                </a:lnTo>
                <a:lnTo>
                  <a:pt x="44196" y="88391"/>
                </a:lnTo>
                <a:lnTo>
                  <a:pt x="61388" y="84918"/>
                </a:lnTo>
                <a:lnTo>
                  <a:pt x="75437" y="75447"/>
                </a:lnTo>
                <a:lnTo>
                  <a:pt x="84915" y="61399"/>
                </a:lnTo>
                <a:lnTo>
                  <a:pt x="88392" y="44195"/>
                </a:lnTo>
                <a:lnTo>
                  <a:pt x="84915" y="27003"/>
                </a:lnTo>
                <a:lnTo>
                  <a:pt x="75438" y="12953"/>
                </a:lnTo>
                <a:lnTo>
                  <a:pt x="61388" y="3476"/>
                </a:lnTo>
                <a:lnTo>
                  <a:pt x="44196" y="0"/>
                </a:lnTo>
                <a:close/>
              </a:path>
            </a:pathLst>
          </a:custGeom>
          <a:solidFill>
            <a:srgbClr val="00CCCC"/>
          </a:solidFill>
        </p:spPr>
        <p:txBody>
          <a:bodyPr wrap="square" lIns="0" tIns="0" rIns="0" bIns="0" rtlCol="0"/>
          <a:lstStyle/>
          <a:p>
            <a:endParaRPr/>
          </a:p>
        </p:txBody>
      </p:sp>
      <p:sp>
        <p:nvSpPr>
          <p:cNvPr id="35" name="object 35"/>
          <p:cNvSpPr/>
          <p:nvPr/>
        </p:nvSpPr>
        <p:spPr>
          <a:xfrm>
            <a:off x="8130540" y="5536691"/>
            <a:ext cx="88900" cy="88900"/>
          </a:xfrm>
          <a:custGeom>
            <a:avLst/>
            <a:gdLst/>
            <a:ahLst/>
            <a:cxnLst/>
            <a:rect l="l" t="t" r="r" b="b"/>
            <a:pathLst>
              <a:path w="88900" h="88900">
                <a:moveTo>
                  <a:pt x="44195" y="0"/>
                </a:moveTo>
                <a:lnTo>
                  <a:pt x="27003" y="3476"/>
                </a:lnTo>
                <a:lnTo>
                  <a:pt x="12953" y="12954"/>
                </a:lnTo>
                <a:lnTo>
                  <a:pt x="3476" y="27003"/>
                </a:lnTo>
                <a:lnTo>
                  <a:pt x="0" y="44196"/>
                </a:lnTo>
                <a:lnTo>
                  <a:pt x="3476" y="61399"/>
                </a:lnTo>
                <a:lnTo>
                  <a:pt x="12953" y="75447"/>
                </a:lnTo>
                <a:lnTo>
                  <a:pt x="27003" y="84918"/>
                </a:lnTo>
                <a:lnTo>
                  <a:pt x="44195" y="88392"/>
                </a:lnTo>
                <a:lnTo>
                  <a:pt x="61388" y="84918"/>
                </a:lnTo>
                <a:lnTo>
                  <a:pt x="75437" y="75447"/>
                </a:lnTo>
                <a:lnTo>
                  <a:pt x="84915" y="61399"/>
                </a:lnTo>
                <a:lnTo>
                  <a:pt x="88391" y="44196"/>
                </a:lnTo>
                <a:lnTo>
                  <a:pt x="84915" y="27003"/>
                </a:lnTo>
                <a:lnTo>
                  <a:pt x="75437" y="12954"/>
                </a:lnTo>
                <a:lnTo>
                  <a:pt x="61388" y="3476"/>
                </a:lnTo>
                <a:lnTo>
                  <a:pt x="44195" y="0"/>
                </a:lnTo>
                <a:close/>
              </a:path>
            </a:pathLst>
          </a:custGeom>
          <a:solidFill>
            <a:srgbClr val="00CCCC"/>
          </a:solidFill>
        </p:spPr>
        <p:txBody>
          <a:bodyPr wrap="square" lIns="0" tIns="0" rIns="0" bIns="0" rtlCol="0"/>
          <a:lstStyle/>
          <a:p>
            <a:endParaRPr/>
          </a:p>
        </p:txBody>
      </p:sp>
      <p:sp>
        <p:nvSpPr>
          <p:cNvPr id="36" name="object 36"/>
          <p:cNvSpPr/>
          <p:nvPr/>
        </p:nvSpPr>
        <p:spPr>
          <a:xfrm>
            <a:off x="8481059" y="5527547"/>
            <a:ext cx="88900" cy="88900"/>
          </a:xfrm>
          <a:custGeom>
            <a:avLst/>
            <a:gdLst/>
            <a:ahLst/>
            <a:cxnLst/>
            <a:rect l="l" t="t" r="r" b="b"/>
            <a:pathLst>
              <a:path w="88900" h="88900">
                <a:moveTo>
                  <a:pt x="44196" y="0"/>
                </a:moveTo>
                <a:lnTo>
                  <a:pt x="27003" y="3476"/>
                </a:lnTo>
                <a:lnTo>
                  <a:pt x="12954" y="12953"/>
                </a:lnTo>
                <a:lnTo>
                  <a:pt x="3476" y="27003"/>
                </a:lnTo>
                <a:lnTo>
                  <a:pt x="0" y="44195"/>
                </a:lnTo>
                <a:lnTo>
                  <a:pt x="3476" y="61399"/>
                </a:lnTo>
                <a:lnTo>
                  <a:pt x="12953" y="75447"/>
                </a:lnTo>
                <a:lnTo>
                  <a:pt x="27003" y="84918"/>
                </a:lnTo>
                <a:lnTo>
                  <a:pt x="44196" y="88391"/>
                </a:lnTo>
                <a:lnTo>
                  <a:pt x="61388" y="84918"/>
                </a:lnTo>
                <a:lnTo>
                  <a:pt x="75438" y="75447"/>
                </a:lnTo>
                <a:lnTo>
                  <a:pt x="84915" y="61399"/>
                </a:lnTo>
                <a:lnTo>
                  <a:pt x="88392" y="44195"/>
                </a:lnTo>
                <a:lnTo>
                  <a:pt x="84915" y="27003"/>
                </a:lnTo>
                <a:lnTo>
                  <a:pt x="75438" y="12953"/>
                </a:lnTo>
                <a:lnTo>
                  <a:pt x="61388" y="3476"/>
                </a:lnTo>
                <a:lnTo>
                  <a:pt x="44196" y="0"/>
                </a:lnTo>
                <a:close/>
              </a:path>
            </a:pathLst>
          </a:custGeom>
          <a:solidFill>
            <a:srgbClr val="00CCCC"/>
          </a:solidFill>
        </p:spPr>
        <p:txBody>
          <a:bodyPr wrap="square" lIns="0" tIns="0" rIns="0" bIns="0" rtlCol="0"/>
          <a:lstStyle/>
          <a:p>
            <a:endParaRPr/>
          </a:p>
        </p:txBody>
      </p:sp>
      <p:sp>
        <p:nvSpPr>
          <p:cNvPr id="37" name="object 37"/>
          <p:cNvSpPr/>
          <p:nvPr/>
        </p:nvSpPr>
        <p:spPr>
          <a:xfrm>
            <a:off x="8831580" y="5541264"/>
            <a:ext cx="88900" cy="88900"/>
          </a:xfrm>
          <a:custGeom>
            <a:avLst/>
            <a:gdLst/>
            <a:ahLst/>
            <a:cxnLst/>
            <a:rect l="l" t="t" r="r" b="b"/>
            <a:pathLst>
              <a:path w="88900" h="88900">
                <a:moveTo>
                  <a:pt x="44196" y="0"/>
                </a:moveTo>
                <a:lnTo>
                  <a:pt x="27003" y="3476"/>
                </a:lnTo>
                <a:lnTo>
                  <a:pt x="12954" y="12953"/>
                </a:lnTo>
                <a:lnTo>
                  <a:pt x="3476" y="27003"/>
                </a:lnTo>
                <a:lnTo>
                  <a:pt x="0" y="44196"/>
                </a:lnTo>
                <a:lnTo>
                  <a:pt x="3476" y="61399"/>
                </a:lnTo>
                <a:lnTo>
                  <a:pt x="12953" y="75447"/>
                </a:lnTo>
                <a:lnTo>
                  <a:pt x="27003" y="84918"/>
                </a:lnTo>
                <a:lnTo>
                  <a:pt x="44196" y="88392"/>
                </a:lnTo>
                <a:lnTo>
                  <a:pt x="61388" y="84918"/>
                </a:lnTo>
                <a:lnTo>
                  <a:pt x="75437" y="75447"/>
                </a:lnTo>
                <a:lnTo>
                  <a:pt x="84915" y="61399"/>
                </a:lnTo>
                <a:lnTo>
                  <a:pt x="88392" y="44196"/>
                </a:lnTo>
                <a:lnTo>
                  <a:pt x="84915" y="27003"/>
                </a:lnTo>
                <a:lnTo>
                  <a:pt x="75438" y="12954"/>
                </a:lnTo>
                <a:lnTo>
                  <a:pt x="61388" y="3476"/>
                </a:lnTo>
                <a:lnTo>
                  <a:pt x="44196" y="0"/>
                </a:lnTo>
                <a:close/>
              </a:path>
            </a:pathLst>
          </a:custGeom>
          <a:solidFill>
            <a:srgbClr val="00CCCC"/>
          </a:solidFill>
        </p:spPr>
        <p:txBody>
          <a:bodyPr wrap="square" lIns="0" tIns="0" rIns="0" bIns="0" rtlCol="0"/>
          <a:lstStyle/>
          <a:p>
            <a:endParaRPr/>
          </a:p>
        </p:txBody>
      </p:sp>
      <p:sp>
        <p:nvSpPr>
          <p:cNvPr id="38" name="object 38"/>
          <p:cNvSpPr/>
          <p:nvPr/>
        </p:nvSpPr>
        <p:spPr>
          <a:xfrm>
            <a:off x="9183623" y="5553455"/>
            <a:ext cx="88900" cy="88900"/>
          </a:xfrm>
          <a:custGeom>
            <a:avLst/>
            <a:gdLst/>
            <a:ahLst/>
            <a:cxnLst/>
            <a:rect l="l" t="t" r="r" b="b"/>
            <a:pathLst>
              <a:path w="88900" h="88900">
                <a:moveTo>
                  <a:pt x="44196" y="0"/>
                </a:moveTo>
                <a:lnTo>
                  <a:pt x="27003" y="3476"/>
                </a:lnTo>
                <a:lnTo>
                  <a:pt x="12953" y="12954"/>
                </a:lnTo>
                <a:lnTo>
                  <a:pt x="3476" y="27003"/>
                </a:lnTo>
                <a:lnTo>
                  <a:pt x="0" y="44196"/>
                </a:lnTo>
                <a:lnTo>
                  <a:pt x="3476" y="61399"/>
                </a:lnTo>
                <a:lnTo>
                  <a:pt x="12953" y="75447"/>
                </a:lnTo>
                <a:lnTo>
                  <a:pt x="27003" y="84918"/>
                </a:lnTo>
                <a:lnTo>
                  <a:pt x="44196" y="88392"/>
                </a:lnTo>
                <a:lnTo>
                  <a:pt x="61388" y="84918"/>
                </a:lnTo>
                <a:lnTo>
                  <a:pt x="75437" y="75447"/>
                </a:lnTo>
                <a:lnTo>
                  <a:pt x="84915" y="61399"/>
                </a:lnTo>
                <a:lnTo>
                  <a:pt x="88392" y="44196"/>
                </a:lnTo>
                <a:lnTo>
                  <a:pt x="84915" y="27003"/>
                </a:lnTo>
                <a:lnTo>
                  <a:pt x="75438" y="12954"/>
                </a:lnTo>
                <a:lnTo>
                  <a:pt x="61388" y="3476"/>
                </a:lnTo>
                <a:lnTo>
                  <a:pt x="44196" y="0"/>
                </a:lnTo>
                <a:close/>
              </a:path>
            </a:pathLst>
          </a:custGeom>
          <a:solidFill>
            <a:srgbClr val="00CCCC"/>
          </a:solidFill>
        </p:spPr>
        <p:txBody>
          <a:bodyPr wrap="square" lIns="0" tIns="0" rIns="0" bIns="0" rtlCol="0"/>
          <a:lstStyle/>
          <a:p>
            <a:endParaRPr/>
          </a:p>
        </p:txBody>
      </p:sp>
      <p:sp>
        <p:nvSpPr>
          <p:cNvPr id="39" name="object 39"/>
          <p:cNvSpPr txBox="1"/>
          <p:nvPr/>
        </p:nvSpPr>
        <p:spPr>
          <a:xfrm>
            <a:off x="5264022" y="5767323"/>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40" name="object 40"/>
          <p:cNvSpPr txBox="1"/>
          <p:nvPr/>
        </p:nvSpPr>
        <p:spPr>
          <a:xfrm>
            <a:off x="5165216" y="4873625"/>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41" name="object 41"/>
          <p:cNvSpPr txBox="1"/>
          <p:nvPr/>
        </p:nvSpPr>
        <p:spPr>
          <a:xfrm>
            <a:off x="5165216" y="3980307"/>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42" name="object 42"/>
          <p:cNvSpPr txBox="1"/>
          <p:nvPr/>
        </p:nvSpPr>
        <p:spPr>
          <a:xfrm>
            <a:off x="5165216" y="308660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45%</a:t>
            </a:r>
            <a:endParaRPr sz="1400">
              <a:latin typeface="Univers for BP Light"/>
              <a:cs typeface="Univers for BP Light"/>
            </a:endParaRPr>
          </a:p>
        </p:txBody>
      </p:sp>
      <p:sp>
        <p:nvSpPr>
          <p:cNvPr id="43" name="object 43"/>
          <p:cNvSpPr txBox="1"/>
          <p:nvPr/>
        </p:nvSpPr>
        <p:spPr>
          <a:xfrm>
            <a:off x="5165216" y="219329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44" name="object 44"/>
          <p:cNvSpPr txBox="1"/>
          <p:nvPr/>
        </p:nvSpPr>
        <p:spPr>
          <a:xfrm>
            <a:off x="5507863" y="599836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45" name="object 45"/>
          <p:cNvSpPr txBox="1"/>
          <p:nvPr/>
        </p:nvSpPr>
        <p:spPr>
          <a:xfrm>
            <a:off x="6210046" y="599836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46" name="object 46"/>
          <p:cNvSpPr txBox="1"/>
          <p:nvPr/>
        </p:nvSpPr>
        <p:spPr>
          <a:xfrm>
            <a:off x="6912356" y="599836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47" name="object 47"/>
          <p:cNvSpPr txBox="1"/>
          <p:nvPr/>
        </p:nvSpPr>
        <p:spPr>
          <a:xfrm>
            <a:off x="7614919" y="599836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48" name="object 48"/>
          <p:cNvSpPr/>
          <p:nvPr/>
        </p:nvSpPr>
        <p:spPr>
          <a:xfrm>
            <a:off x="1728216" y="4590288"/>
            <a:ext cx="640080" cy="1202690"/>
          </a:xfrm>
          <a:custGeom>
            <a:avLst/>
            <a:gdLst/>
            <a:ahLst/>
            <a:cxnLst/>
            <a:rect l="l" t="t" r="r" b="b"/>
            <a:pathLst>
              <a:path w="640080" h="1202689">
                <a:moveTo>
                  <a:pt x="640079" y="0"/>
                </a:moveTo>
                <a:lnTo>
                  <a:pt x="0" y="0"/>
                </a:lnTo>
                <a:lnTo>
                  <a:pt x="0" y="1202436"/>
                </a:lnTo>
                <a:lnTo>
                  <a:pt x="640079" y="1202436"/>
                </a:lnTo>
                <a:lnTo>
                  <a:pt x="640079" y="0"/>
                </a:lnTo>
                <a:close/>
              </a:path>
            </a:pathLst>
          </a:custGeom>
          <a:solidFill>
            <a:srgbClr val="CC0033"/>
          </a:solidFill>
        </p:spPr>
        <p:txBody>
          <a:bodyPr wrap="square" lIns="0" tIns="0" rIns="0" bIns="0" rtlCol="0"/>
          <a:lstStyle/>
          <a:p>
            <a:endParaRPr/>
          </a:p>
        </p:txBody>
      </p:sp>
      <p:sp>
        <p:nvSpPr>
          <p:cNvPr id="49" name="object 49"/>
          <p:cNvSpPr/>
          <p:nvPr/>
        </p:nvSpPr>
        <p:spPr>
          <a:xfrm>
            <a:off x="3898391" y="4835652"/>
            <a:ext cx="640080" cy="957580"/>
          </a:xfrm>
          <a:custGeom>
            <a:avLst/>
            <a:gdLst/>
            <a:ahLst/>
            <a:cxnLst/>
            <a:rect l="l" t="t" r="r" b="b"/>
            <a:pathLst>
              <a:path w="640079" h="957579">
                <a:moveTo>
                  <a:pt x="640080" y="0"/>
                </a:moveTo>
                <a:lnTo>
                  <a:pt x="0" y="0"/>
                </a:lnTo>
                <a:lnTo>
                  <a:pt x="0" y="957072"/>
                </a:lnTo>
                <a:lnTo>
                  <a:pt x="640080" y="957072"/>
                </a:lnTo>
                <a:lnTo>
                  <a:pt x="640080" y="0"/>
                </a:lnTo>
                <a:close/>
              </a:path>
            </a:pathLst>
          </a:custGeom>
          <a:solidFill>
            <a:srgbClr val="CC0033"/>
          </a:solidFill>
        </p:spPr>
        <p:txBody>
          <a:bodyPr wrap="square" lIns="0" tIns="0" rIns="0" bIns="0" rtlCol="0"/>
          <a:lstStyle/>
          <a:p>
            <a:endParaRPr/>
          </a:p>
        </p:txBody>
      </p:sp>
      <p:sp>
        <p:nvSpPr>
          <p:cNvPr id="50" name="object 50"/>
          <p:cNvSpPr/>
          <p:nvPr/>
        </p:nvSpPr>
        <p:spPr>
          <a:xfrm>
            <a:off x="1728216" y="4590288"/>
            <a:ext cx="640080" cy="1202690"/>
          </a:xfrm>
          <a:custGeom>
            <a:avLst/>
            <a:gdLst/>
            <a:ahLst/>
            <a:cxnLst/>
            <a:rect l="l" t="t" r="r" b="b"/>
            <a:pathLst>
              <a:path w="640080" h="1202689">
                <a:moveTo>
                  <a:pt x="0" y="0"/>
                </a:moveTo>
                <a:lnTo>
                  <a:pt x="640079" y="0"/>
                </a:lnTo>
                <a:lnTo>
                  <a:pt x="640079" y="1202436"/>
                </a:lnTo>
                <a:lnTo>
                  <a:pt x="0" y="1202436"/>
                </a:lnTo>
                <a:lnTo>
                  <a:pt x="0" y="0"/>
                </a:lnTo>
                <a:close/>
              </a:path>
            </a:pathLst>
          </a:custGeom>
          <a:ln w="9143">
            <a:solidFill>
              <a:srgbClr val="BEBEBE"/>
            </a:solidFill>
          </a:ln>
        </p:spPr>
        <p:txBody>
          <a:bodyPr wrap="square" lIns="0" tIns="0" rIns="0" bIns="0" rtlCol="0"/>
          <a:lstStyle/>
          <a:p>
            <a:endParaRPr/>
          </a:p>
        </p:txBody>
      </p:sp>
      <p:sp>
        <p:nvSpPr>
          <p:cNvPr id="51" name="object 51"/>
          <p:cNvSpPr/>
          <p:nvPr/>
        </p:nvSpPr>
        <p:spPr>
          <a:xfrm>
            <a:off x="3898391" y="4835652"/>
            <a:ext cx="640080" cy="957580"/>
          </a:xfrm>
          <a:custGeom>
            <a:avLst/>
            <a:gdLst/>
            <a:ahLst/>
            <a:cxnLst/>
            <a:rect l="l" t="t" r="r" b="b"/>
            <a:pathLst>
              <a:path w="640079" h="957579">
                <a:moveTo>
                  <a:pt x="0" y="0"/>
                </a:moveTo>
                <a:lnTo>
                  <a:pt x="640080" y="0"/>
                </a:lnTo>
                <a:lnTo>
                  <a:pt x="640080" y="957072"/>
                </a:lnTo>
                <a:lnTo>
                  <a:pt x="0" y="957072"/>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1728216" y="3537203"/>
            <a:ext cx="640080" cy="1053465"/>
          </a:xfrm>
          <a:custGeom>
            <a:avLst/>
            <a:gdLst/>
            <a:ahLst/>
            <a:cxnLst/>
            <a:rect l="l" t="t" r="r" b="b"/>
            <a:pathLst>
              <a:path w="640080" h="1053464">
                <a:moveTo>
                  <a:pt x="640079" y="0"/>
                </a:moveTo>
                <a:lnTo>
                  <a:pt x="0" y="0"/>
                </a:lnTo>
                <a:lnTo>
                  <a:pt x="0" y="1053084"/>
                </a:lnTo>
                <a:lnTo>
                  <a:pt x="640079" y="1053084"/>
                </a:lnTo>
                <a:lnTo>
                  <a:pt x="640079" y="0"/>
                </a:lnTo>
                <a:close/>
              </a:path>
            </a:pathLst>
          </a:custGeom>
          <a:solidFill>
            <a:srgbClr val="6633C8"/>
          </a:solidFill>
        </p:spPr>
        <p:txBody>
          <a:bodyPr wrap="square" lIns="0" tIns="0" rIns="0" bIns="0" rtlCol="0"/>
          <a:lstStyle/>
          <a:p>
            <a:endParaRPr/>
          </a:p>
        </p:txBody>
      </p:sp>
      <p:sp>
        <p:nvSpPr>
          <p:cNvPr id="53" name="object 53"/>
          <p:cNvSpPr/>
          <p:nvPr/>
        </p:nvSpPr>
        <p:spPr>
          <a:xfrm>
            <a:off x="3898391" y="3982211"/>
            <a:ext cx="640080" cy="853440"/>
          </a:xfrm>
          <a:custGeom>
            <a:avLst/>
            <a:gdLst/>
            <a:ahLst/>
            <a:cxnLst/>
            <a:rect l="l" t="t" r="r" b="b"/>
            <a:pathLst>
              <a:path w="640079" h="853439">
                <a:moveTo>
                  <a:pt x="640080" y="0"/>
                </a:moveTo>
                <a:lnTo>
                  <a:pt x="0" y="0"/>
                </a:lnTo>
                <a:lnTo>
                  <a:pt x="0" y="853439"/>
                </a:lnTo>
                <a:lnTo>
                  <a:pt x="640080" y="853439"/>
                </a:lnTo>
                <a:lnTo>
                  <a:pt x="640080" y="0"/>
                </a:lnTo>
                <a:close/>
              </a:path>
            </a:pathLst>
          </a:custGeom>
          <a:solidFill>
            <a:srgbClr val="6633C8"/>
          </a:solidFill>
        </p:spPr>
        <p:txBody>
          <a:bodyPr wrap="square" lIns="0" tIns="0" rIns="0" bIns="0" rtlCol="0"/>
          <a:lstStyle/>
          <a:p>
            <a:endParaRPr/>
          </a:p>
        </p:txBody>
      </p:sp>
      <p:sp>
        <p:nvSpPr>
          <p:cNvPr id="54" name="object 54"/>
          <p:cNvSpPr/>
          <p:nvPr/>
        </p:nvSpPr>
        <p:spPr>
          <a:xfrm>
            <a:off x="1728216" y="3537203"/>
            <a:ext cx="640080" cy="1053465"/>
          </a:xfrm>
          <a:custGeom>
            <a:avLst/>
            <a:gdLst/>
            <a:ahLst/>
            <a:cxnLst/>
            <a:rect l="l" t="t" r="r" b="b"/>
            <a:pathLst>
              <a:path w="640080" h="1053464">
                <a:moveTo>
                  <a:pt x="0" y="0"/>
                </a:moveTo>
                <a:lnTo>
                  <a:pt x="640079" y="0"/>
                </a:lnTo>
                <a:lnTo>
                  <a:pt x="640079" y="1053084"/>
                </a:lnTo>
                <a:lnTo>
                  <a:pt x="0" y="1053084"/>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3898391" y="3982211"/>
            <a:ext cx="640080" cy="853440"/>
          </a:xfrm>
          <a:custGeom>
            <a:avLst/>
            <a:gdLst/>
            <a:ahLst/>
            <a:cxnLst/>
            <a:rect l="l" t="t" r="r" b="b"/>
            <a:pathLst>
              <a:path w="640079" h="853439">
                <a:moveTo>
                  <a:pt x="0" y="0"/>
                </a:moveTo>
                <a:lnTo>
                  <a:pt x="640080" y="0"/>
                </a:lnTo>
                <a:lnTo>
                  <a:pt x="640080" y="853439"/>
                </a:lnTo>
                <a:lnTo>
                  <a:pt x="0" y="853439"/>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1005839" y="2955035"/>
            <a:ext cx="640080" cy="2837815"/>
          </a:xfrm>
          <a:custGeom>
            <a:avLst/>
            <a:gdLst/>
            <a:ahLst/>
            <a:cxnLst/>
            <a:rect l="l" t="t" r="r" b="b"/>
            <a:pathLst>
              <a:path w="640080" h="2837815">
                <a:moveTo>
                  <a:pt x="640079" y="0"/>
                </a:moveTo>
                <a:lnTo>
                  <a:pt x="0" y="0"/>
                </a:lnTo>
                <a:lnTo>
                  <a:pt x="0" y="2837688"/>
                </a:lnTo>
                <a:lnTo>
                  <a:pt x="640079" y="2837688"/>
                </a:lnTo>
                <a:lnTo>
                  <a:pt x="640079" y="0"/>
                </a:lnTo>
                <a:close/>
              </a:path>
            </a:pathLst>
          </a:custGeom>
          <a:solidFill>
            <a:srgbClr val="FF9900"/>
          </a:solidFill>
        </p:spPr>
        <p:txBody>
          <a:bodyPr wrap="square" lIns="0" tIns="0" rIns="0" bIns="0" rtlCol="0"/>
          <a:lstStyle/>
          <a:p>
            <a:endParaRPr/>
          </a:p>
        </p:txBody>
      </p:sp>
      <p:sp>
        <p:nvSpPr>
          <p:cNvPr id="57" name="object 57"/>
          <p:cNvSpPr/>
          <p:nvPr/>
        </p:nvSpPr>
        <p:spPr>
          <a:xfrm>
            <a:off x="3176016" y="3115055"/>
            <a:ext cx="640080" cy="2677795"/>
          </a:xfrm>
          <a:custGeom>
            <a:avLst/>
            <a:gdLst/>
            <a:ahLst/>
            <a:cxnLst/>
            <a:rect l="l" t="t" r="r" b="b"/>
            <a:pathLst>
              <a:path w="640079" h="2677795">
                <a:moveTo>
                  <a:pt x="640080" y="0"/>
                </a:moveTo>
                <a:lnTo>
                  <a:pt x="0" y="0"/>
                </a:lnTo>
                <a:lnTo>
                  <a:pt x="0" y="2677668"/>
                </a:lnTo>
                <a:lnTo>
                  <a:pt x="640080" y="2677668"/>
                </a:lnTo>
                <a:lnTo>
                  <a:pt x="640080" y="0"/>
                </a:lnTo>
                <a:close/>
              </a:path>
            </a:pathLst>
          </a:custGeom>
          <a:solidFill>
            <a:srgbClr val="FF9900"/>
          </a:solidFill>
        </p:spPr>
        <p:txBody>
          <a:bodyPr wrap="square" lIns="0" tIns="0" rIns="0" bIns="0" rtlCol="0"/>
          <a:lstStyle/>
          <a:p>
            <a:endParaRPr/>
          </a:p>
        </p:txBody>
      </p:sp>
      <p:sp>
        <p:nvSpPr>
          <p:cNvPr id="58" name="object 58"/>
          <p:cNvSpPr/>
          <p:nvPr/>
        </p:nvSpPr>
        <p:spPr>
          <a:xfrm>
            <a:off x="1005839" y="2955035"/>
            <a:ext cx="640080" cy="2837815"/>
          </a:xfrm>
          <a:custGeom>
            <a:avLst/>
            <a:gdLst/>
            <a:ahLst/>
            <a:cxnLst/>
            <a:rect l="l" t="t" r="r" b="b"/>
            <a:pathLst>
              <a:path w="640080" h="2837815">
                <a:moveTo>
                  <a:pt x="0" y="0"/>
                </a:moveTo>
                <a:lnTo>
                  <a:pt x="640079" y="0"/>
                </a:lnTo>
                <a:lnTo>
                  <a:pt x="640079" y="2837688"/>
                </a:lnTo>
                <a:lnTo>
                  <a:pt x="0" y="2837688"/>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3176016" y="3115055"/>
            <a:ext cx="640080" cy="2677795"/>
          </a:xfrm>
          <a:custGeom>
            <a:avLst/>
            <a:gdLst/>
            <a:ahLst/>
            <a:cxnLst/>
            <a:rect l="l" t="t" r="r" b="b"/>
            <a:pathLst>
              <a:path w="640079" h="2677795">
                <a:moveTo>
                  <a:pt x="0" y="0"/>
                </a:moveTo>
                <a:lnTo>
                  <a:pt x="640080" y="0"/>
                </a:lnTo>
                <a:lnTo>
                  <a:pt x="640080" y="2677668"/>
                </a:lnTo>
                <a:lnTo>
                  <a:pt x="0" y="2677668"/>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963167" y="2304288"/>
            <a:ext cx="0" cy="3488690"/>
          </a:xfrm>
          <a:custGeom>
            <a:avLst/>
            <a:gdLst/>
            <a:ahLst/>
            <a:cxnLst/>
            <a:rect l="l" t="t" r="r" b="b"/>
            <a:pathLst>
              <a:path h="3488690">
                <a:moveTo>
                  <a:pt x="0" y="3488436"/>
                </a:moveTo>
                <a:lnTo>
                  <a:pt x="0" y="0"/>
                </a:lnTo>
              </a:path>
            </a:pathLst>
          </a:custGeom>
          <a:ln w="9144">
            <a:solidFill>
              <a:srgbClr val="666666"/>
            </a:solidFill>
          </a:ln>
        </p:spPr>
        <p:txBody>
          <a:bodyPr wrap="square" lIns="0" tIns="0" rIns="0" bIns="0" rtlCol="0"/>
          <a:lstStyle/>
          <a:p>
            <a:endParaRPr/>
          </a:p>
        </p:txBody>
      </p:sp>
      <p:sp>
        <p:nvSpPr>
          <p:cNvPr id="61" name="object 61"/>
          <p:cNvSpPr/>
          <p:nvPr/>
        </p:nvSpPr>
        <p:spPr>
          <a:xfrm>
            <a:off x="963167" y="57927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2" name="object 62"/>
          <p:cNvSpPr/>
          <p:nvPr/>
        </p:nvSpPr>
        <p:spPr>
          <a:xfrm>
            <a:off x="963167" y="492099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3" name="object 63"/>
          <p:cNvSpPr/>
          <p:nvPr/>
        </p:nvSpPr>
        <p:spPr>
          <a:xfrm>
            <a:off x="963167" y="40492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4" name="object 64"/>
          <p:cNvSpPr/>
          <p:nvPr/>
        </p:nvSpPr>
        <p:spPr>
          <a:xfrm>
            <a:off x="963167" y="317601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5" name="object 65"/>
          <p:cNvSpPr/>
          <p:nvPr/>
        </p:nvSpPr>
        <p:spPr>
          <a:xfrm>
            <a:off x="963167" y="23042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6" name="object 66"/>
          <p:cNvSpPr/>
          <p:nvPr/>
        </p:nvSpPr>
        <p:spPr>
          <a:xfrm>
            <a:off x="963167" y="5792723"/>
            <a:ext cx="3618229" cy="0"/>
          </a:xfrm>
          <a:custGeom>
            <a:avLst/>
            <a:gdLst/>
            <a:ahLst/>
            <a:cxnLst/>
            <a:rect l="l" t="t" r="r" b="b"/>
            <a:pathLst>
              <a:path w="3618229">
                <a:moveTo>
                  <a:pt x="0" y="0"/>
                </a:moveTo>
                <a:lnTo>
                  <a:pt x="3617976" y="0"/>
                </a:lnTo>
              </a:path>
            </a:pathLst>
          </a:custGeom>
          <a:ln w="9144">
            <a:solidFill>
              <a:srgbClr val="666666"/>
            </a:solidFill>
          </a:ln>
        </p:spPr>
        <p:txBody>
          <a:bodyPr wrap="square" lIns="0" tIns="0" rIns="0" bIns="0" rtlCol="0"/>
          <a:lstStyle/>
          <a:p>
            <a:endParaRPr/>
          </a:p>
        </p:txBody>
      </p:sp>
      <p:sp>
        <p:nvSpPr>
          <p:cNvPr id="67" name="object 67"/>
          <p:cNvSpPr/>
          <p:nvPr/>
        </p:nvSpPr>
        <p:spPr>
          <a:xfrm>
            <a:off x="1921891" y="3536822"/>
            <a:ext cx="254635" cy="0"/>
          </a:xfrm>
          <a:custGeom>
            <a:avLst/>
            <a:gdLst/>
            <a:ahLst/>
            <a:cxnLst/>
            <a:rect l="l" t="t" r="r" b="b"/>
            <a:pathLst>
              <a:path w="254635">
                <a:moveTo>
                  <a:pt x="0" y="0"/>
                </a:moveTo>
                <a:lnTo>
                  <a:pt x="254507" y="0"/>
                </a:lnTo>
              </a:path>
            </a:pathLst>
          </a:custGeom>
          <a:ln w="50291">
            <a:solidFill>
              <a:srgbClr val="000000"/>
            </a:solidFill>
          </a:ln>
        </p:spPr>
        <p:txBody>
          <a:bodyPr wrap="square" lIns="0" tIns="0" rIns="0" bIns="0" rtlCol="0"/>
          <a:lstStyle/>
          <a:p>
            <a:endParaRPr/>
          </a:p>
        </p:txBody>
      </p:sp>
      <p:sp>
        <p:nvSpPr>
          <p:cNvPr id="68" name="object 68"/>
          <p:cNvSpPr/>
          <p:nvPr/>
        </p:nvSpPr>
        <p:spPr>
          <a:xfrm>
            <a:off x="1921891" y="3511677"/>
            <a:ext cx="254635" cy="50800"/>
          </a:xfrm>
          <a:custGeom>
            <a:avLst/>
            <a:gdLst/>
            <a:ahLst/>
            <a:cxnLst/>
            <a:rect l="l" t="t" r="r" b="b"/>
            <a:pathLst>
              <a:path w="254635" h="50800">
                <a:moveTo>
                  <a:pt x="0" y="50291"/>
                </a:moveTo>
                <a:lnTo>
                  <a:pt x="254507" y="50291"/>
                </a:lnTo>
                <a:lnTo>
                  <a:pt x="254507" y="0"/>
                </a:lnTo>
                <a:lnTo>
                  <a:pt x="0" y="0"/>
                </a:lnTo>
                <a:lnTo>
                  <a:pt x="0" y="50291"/>
                </a:lnTo>
                <a:close/>
              </a:path>
            </a:pathLst>
          </a:custGeom>
          <a:ln w="9144">
            <a:solidFill>
              <a:srgbClr val="000000"/>
            </a:solidFill>
          </a:ln>
        </p:spPr>
        <p:txBody>
          <a:bodyPr wrap="square" lIns="0" tIns="0" rIns="0" bIns="0" rtlCol="0"/>
          <a:lstStyle/>
          <a:p>
            <a:endParaRPr/>
          </a:p>
        </p:txBody>
      </p:sp>
      <p:sp>
        <p:nvSpPr>
          <p:cNvPr id="69" name="object 69"/>
          <p:cNvSpPr/>
          <p:nvPr/>
        </p:nvSpPr>
        <p:spPr>
          <a:xfrm>
            <a:off x="4092066" y="3981830"/>
            <a:ext cx="254635" cy="0"/>
          </a:xfrm>
          <a:custGeom>
            <a:avLst/>
            <a:gdLst/>
            <a:ahLst/>
            <a:cxnLst/>
            <a:rect l="l" t="t" r="r" b="b"/>
            <a:pathLst>
              <a:path w="254635">
                <a:moveTo>
                  <a:pt x="0" y="0"/>
                </a:moveTo>
                <a:lnTo>
                  <a:pt x="254508" y="0"/>
                </a:lnTo>
              </a:path>
            </a:pathLst>
          </a:custGeom>
          <a:ln w="50292">
            <a:solidFill>
              <a:srgbClr val="000000"/>
            </a:solidFill>
          </a:ln>
        </p:spPr>
        <p:txBody>
          <a:bodyPr wrap="square" lIns="0" tIns="0" rIns="0" bIns="0" rtlCol="0"/>
          <a:lstStyle/>
          <a:p>
            <a:endParaRPr/>
          </a:p>
        </p:txBody>
      </p:sp>
      <p:sp>
        <p:nvSpPr>
          <p:cNvPr id="70" name="object 70"/>
          <p:cNvSpPr/>
          <p:nvPr/>
        </p:nvSpPr>
        <p:spPr>
          <a:xfrm>
            <a:off x="4092066" y="3956684"/>
            <a:ext cx="254635" cy="50800"/>
          </a:xfrm>
          <a:custGeom>
            <a:avLst/>
            <a:gdLst/>
            <a:ahLst/>
            <a:cxnLst/>
            <a:rect l="l" t="t" r="r" b="b"/>
            <a:pathLst>
              <a:path w="254635" h="50800">
                <a:moveTo>
                  <a:pt x="0" y="50292"/>
                </a:moveTo>
                <a:lnTo>
                  <a:pt x="254508" y="50292"/>
                </a:lnTo>
                <a:lnTo>
                  <a:pt x="254508" y="0"/>
                </a:lnTo>
                <a:lnTo>
                  <a:pt x="0" y="0"/>
                </a:lnTo>
                <a:lnTo>
                  <a:pt x="0" y="50292"/>
                </a:lnTo>
                <a:close/>
              </a:path>
            </a:pathLst>
          </a:custGeom>
          <a:ln w="9144">
            <a:solidFill>
              <a:srgbClr val="000000"/>
            </a:solidFill>
          </a:ln>
        </p:spPr>
        <p:txBody>
          <a:bodyPr wrap="square" lIns="0" tIns="0" rIns="0" bIns="0" rtlCol="0"/>
          <a:lstStyle/>
          <a:p>
            <a:endParaRPr/>
          </a:p>
        </p:txBody>
      </p:sp>
      <p:sp>
        <p:nvSpPr>
          <p:cNvPr id="71" name="object 71"/>
          <p:cNvSpPr txBox="1"/>
          <p:nvPr/>
        </p:nvSpPr>
        <p:spPr>
          <a:xfrm>
            <a:off x="509727" y="567009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72" name="object 72"/>
          <p:cNvSpPr txBox="1"/>
          <p:nvPr/>
        </p:nvSpPr>
        <p:spPr>
          <a:xfrm>
            <a:off x="509727" y="4797805"/>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a:t>
            </a:r>
            <a:endParaRPr sz="1400">
              <a:latin typeface="Univers for BP Light"/>
              <a:cs typeface="Univers for BP Light"/>
            </a:endParaRPr>
          </a:p>
        </p:txBody>
      </p:sp>
      <p:sp>
        <p:nvSpPr>
          <p:cNvPr id="73" name="object 73"/>
          <p:cNvSpPr txBox="1"/>
          <p:nvPr/>
        </p:nvSpPr>
        <p:spPr>
          <a:xfrm>
            <a:off x="509727" y="392544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p:txBody>
      </p:sp>
      <p:sp>
        <p:nvSpPr>
          <p:cNvPr id="74" name="object 74"/>
          <p:cNvSpPr txBox="1"/>
          <p:nvPr/>
        </p:nvSpPr>
        <p:spPr>
          <a:xfrm>
            <a:off x="509727" y="3053079"/>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a:t>
            </a:r>
            <a:endParaRPr sz="1400">
              <a:latin typeface="Univers for BP Light"/>
              <a:cs typeface="Univers for BP Light"/>
            </a:endParaRPr>
          </a:p>
        </p:txBody>
      </p:sp>
      <p:sp>
        <p:nvSpPr>
          <p:cNvPr id="75" name="object 75"/>
          <p:cNvSpPr txBox="1"/>
          <p:nvPr/>
        </p:nvSpPr>
        <p:spPr>
          <a:xfrm>
            <a:off x="509727" y="2180716"/>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a:t>
            </a:r>
            <a:endParaRPr sz="1400">
              <a:latin typeface="Univers for BP Light"/>
              <a:cs typeface="Univers for BP Light"/>
            </a:endParaRPr>
          </a:p>
        </p:txBody>
      </p:sp>
      <p:sp>
        <p:nvSpPr>
          <p:cNvPr id="76" name="object 76"/>
          <p:cNvSpPr/>
          <p:nvPr/>
        </p:nvSpPr>
        <p:spPr>
          <a:xfrm>
            <a:off x="1789176" y="221894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FF9900"/>
          </a:solidFill>
        </p:spPr>
        <p:txBody>
          <a:bodyPr wrap="square" lIns="0" tIns="0" rIns="0" bIns="0" rtlCol="0"/>
          <a:lstStyle/>
          <a:p>
            <a:endParaRPr/>
          </a:p>
        </p:txBody>
      </p:sp>
      <p:sp>
        <p:nvSpPr>
          <p:cNvPr id="77" name="object 77"/>
          <p:cNvSpPr/>
          <p:nvPr/>
        </p:nvSpPr>
        <p:spPr>
          <a:xfrm>
            <a:off x="1789176" y="221894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78" name="object 78"/>
          <p:cNvSpPr/>
          <p:nvPr/>
        </p:nvSpPr>
        <p:spPr>
          <a:xfrm>
            <a:off x="1789176" y="245516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6633C8"/>
          </a:solidFill>
        </p:spPr>
        <p:txBody>
          <a:bodyPr wrap="square" lIns="0" tIns="0" rIns="0" bIns="0" rtlCol="0"/>
          <a:lstStyle/>
          <a:p>
            <a:endParaRPr/>
          </a:p>
        </p:txBody>
      </p:sp>
      <p:sp>
        <p:nvSpPr>
          <p:cNvPr id="79" name="object 79"/>
          <p:cNvSpPr/>
          <p:nvPr/>
        </p:nvSpPr>
        <p:spPr>
          <a:xfrm>
            <a:off x="1789176" y="245516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0" name="object 80"/>
          <p:cNvSpPr/>
          <p:nvPr/>
        </p:nvSpPr>
        <p:spPr>
          <a:xfrm>
            <a:off x="1789176" y="2691383"/>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CC0033"/>
          </a:solidFill>
        </p:spPr>
        <p:txBody>
          <a:bodyPr wrap="square" lIns="0" tIns="0" rIns="0" bIns="0" rtlCol="0"/>
          <a:lstStyle/>
          <a:p>
            <a:endParaRPr/>
          </a:p>
        </p:txBody>
      </p:sp>
      <p:sp>
        <p:nvSpPr>
          <p:cNvPr id="81" name="object 81"/>
          <p:cNvSpPr/>
          <p:nvPr/>
        </p:nvSpPr>
        <p:spPr>
          <a:xfrm>
            <a:off x="1789176" y="2691383"/>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2" name="object 82"/>
          <p:cNvSpPr/>
          <p:nvPr/>
        </p:nvSpPr>
        <p:spPr>
          <a:xfrm>
            <a:off x="1786127" y="2965704"/>
            <a:ext cx="102235" cy="20320"/>
          </a:xfrm>
          <a:custGeom>
            <a:avLst/>
            <a:gdLst/>
            <a:ahLst/>
            <a:cxnLst/>
            <a:rect l="l" t="t" r="r" b="b"/>
            <a:pathLst>
              <a:path w="102235" h="20319">
                <a:moveTo>
                  <a:pt x="0" y="19811"/>
                </a:moveTo>
                <a:lnTo>
                  <a:pt x="102107" y="19811"/>
                </a:lnTo>
                <a:lnTo>
                  <a:pt x="102107" y="0"/>
                </a:lnTo>
                <a:lnTo>
                  <a:pt x="0" y="0"/>
                </a:lnTo>
                <a:lnTo>
                  <a:pt x="0" y="19811"/>
                </a:lnTo>
                <a:close/>
              </a:path>
            </a:pathLst>
          </a:custGeom>
          <a:solidFill>
            <a:srgbClr val="000000"/>
          </a:solidFill>
        </p:spPr>
        <p:txBody>
          <a:bodyPr wrap="square" lIns="0" tIns="0" rIns="0" bIns="0" rtlCol="0"/>
          <a:lstStyle/>
          <a:p>
            <a:endParaRPr/>
          </a:p>
        </p:txBody>
      </p:sp>
      <p:sp>
        <p:nvSpPr>
          <p:cNvPr id="83" name="object 83"/>
          <p:cNvSpPr/>
          <p:nvPr/>
        </p:nvSpPr>
        <p:spPr>
          <a:xfrm>
            <a:off x="1781555" y="2961132"/>
            <a:ext cx="111760" cy="29209"/>
          </a:xfrm>
          <a:custGeom>
            <a:avLst/>
            <a:gdLst/>
            <a:ahLst/>
            <a:cxnLst/>
            <a:rect l="l" t="t" r="r" b="b"/>
            <a:pathLst>
              <a:path w="111760" h="29210">
                <a:moveTo>
                  <a:pt x="0" y="28955"/>
                </a:moveTo>
                <a:lnTo>
                  <a:pt x="111252" y="28955"/>
                </a:lnTo>
                <a:lnTo>
                  <a:pt x="111252"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txBox="1"/>
          <p:nvPr/>
        </p:nvSpPr>
        <p:spPr>
          <a:xfrm>
            <a:off x="1917319" y="2143886"/>
            <a:ext cx="1319530" cy="944244"/>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GDP</a:t>
            </a:r>
            <a:endParaRPr sz="1400">
              <a:latin typeface="Univers for BP"/>
              <a:cs typeface="Univers for BP"/>
            </a:endParaRPr>
          </a:p>
          <a:p>
            <a:pPr marL="12700" marR="5080">
              <a:lnSpc>
                <a:spcPts val="1860"/>
              </a:lnSpc>
              <a:spcBef>
                <a:spcPts val="90"/>
              </a:spcBef>
            </a:pPr>
            <a:r>
              <a:rPr sz="1400" dirty="0">
                <a:latin typeface="Univers for BP"/>
                <a:cs typeface="Univers for BP"/>
              </a:rPr>
              <a:t>Other </a:t>
            </a:r>
            <a:r>
              <a:rPr sz="1400" spc="-5" dirty="0">
                <a:latin typeface="Univers for BP"/>
                <a:cs typeface="Univers for BP"/>
              </a:rPr>
              <a:t>sectors  Industry*  Primary</a:t>
            </a:r>
            <a:r>
              <a:rPr sz="1400" spc="-75" dirty="0">
                <a:latin typeface="Univers for BP"/>
                <a:cs typeface="Univers for BP"/>
              </a:rPr>
              <a:t> </a:t>
            </a:r>
            <a:r>
              <a:rPr sz="1400" spc="-5" dirty="0">
                <a:latin typeface="Univers for BP"/>
                <a:cs typeface="Univers for BP"/>
              </a:rPr>
              <a:t>energy</a:t>
            </a:r>
            <a:endParaRPr sz="1400">
              <a:latin typeface="Univers for BP"/>
              <a:cs typeface="Univers for BP"/>
            </a:endParaRPr>
          </a:p>
        </p:txBody>
      </p:sp>
      <p:sp>
        <p:nvSpPr>
          <p:cNvPr id="85" name="object 85"/>
          <p:cNvSpPr txBox="1">
            <a:spLocks noGrp="1"/>
          </p:cNvSpPr>
          <p:nvPr>
            <p:ph type="title"/>
          </p:nvPr>
        </p:nvSpPr>
        <p:spPr>
          <a:xfrm>
            <a:off x="491439" y="556386"/>
            <a:ext cx="8355965" cy="335280"/>
          </a:xfrm>
          <a:prstGeom prst="rect">
            <a:avLst/>
          </a:prstGeom>
        </p:spPr>
        <p:txBody>
          <a:bodyPr vert="horz" wrap="square" lIns="0" tIns="0" rIns="0" bIns="0" rtlCol="0">
            <a:spAutoFit/>
          </a:bodyPr>
          <a:lstStyle/>
          <a:p>
            <a:pPr marL="12700">
              <a:lnSpc>
                <a:spcPct val="100000"/>
              </a:lnSpc>
            </a:pPr>
            <a:r>
              <a:rPr spc="-5" dirty="0"/>
              <a:t>India emerges as the largest growth market for global</a:t>
            </a:r>
            <a:r>
              <a:rPr spc="235" dirty="0"/>
              <a:t> </a:t>
            </a:r>
            <a:r>
              <a:rPr spc="-5" dirty="0"/>
              <a:t>energy...</a:t>
            </a:r>
          </a:p>
        </p:txBody>
      </p:sp>
      <p:sp>
        <p:nvSpPr>
          <p:cNvPr id="86" name="object 86"/>
          <p:cNvSpPr/>
          <p:nvPr/>
        </p:nvSpPr>
        <p:spPr>
          <a:xfrm>
            <a:off x="2778251" y="3182111"/>
            <a:ext cx="0" cy="2632710"/>
          </a:xfrm>
          <a:custGeom>
            <a:avLst/>
            <a:gdLst/>
            <a:ahLst/>
            <a:cxnLst/>
            <a:rect l="l" t="t" r="r" b="b"/>
            <a:pathLst>
              <a:path h="2632710">
                <a:moveTo>
                  <a:pt x="0" y="0"/>
                </a:moveTo>
                <a:lnTo>
                  <a:pt x="0" y="2632303"/>
                </a:lnTo>
              </a:path>
            </a:pathLst>
          </a:custGeom>
          <a:ln w="9144">
            <a:solidFill>
              <a:srgbClr val="4D4D4D"/>
            </a:solidFill>
            <a:prstDash val="sysDash"/>
          </a:ln>
        </p:spPr>
        <p:txBody>
          <a:bodyPr wrap="square" lIns="0" tIns="0" rIns="0" bIns="0" rtlCol="0"/>
          <a:lstStyle/>
          <a:p>
            <a:endParaRPr/>
          </a:p>
        </p:txBody>
      </p:sp>
      <p:sp>
        <p:nvSpPr>
          <p:cNvPr id="87" name="object 87"/>
          <p:cNvSpPr txBox="1"/>
          <p:nvPr/>
        </p:nvSpPr>
        <p:spPr>
          <a:xfrm>
            <a:off x="497840" y="1189990"/>
            <a:ext cx="8277859" cy="824865"/>
          </a:xfrm>
          <a:prstGeom prst="rect">
            <a:avLst/>
          </a:prstGeom>
        </p:spPr>
        <p:txBody>
          <a:bodyPr vert="horz" wrap="square" lIns="0" tIns="0" rIns="0" bIns="0" rtlCol="0">
            <a:spAutoFit/>
          </a:bodyPr>
          <a:lstStyle/>
          <a:p>
            <a:pPr marL="191135">
              <a:lnSpc>
                <a:spcPct val="100000"/>
              </a:lnSpc>
              <a:tabLst>
                <a:tab pos="5508625" algn="l"/>
              </a:tabLst>
            </a:pPr>
            <a:r>
              <a:rPr sz="1800" dirty="0">
                <a:latin typeface="Univers for BP"/>
                <a:cs typeface="Univers for BP"/>
              </a:rPr>
              <a:t>Growth of GDP and</a:t>
            </a:r>
            <a:r>
              <a:rPr sz="1800" spc="15" dirty="0">
                <a:latin typeface="Univers for BP"/>
                <a:cs typeface="Univers for BP"/>
              </a:rPr>
              <a:t> </a:t>
            </a:r>
            <a:r>
              <a:rPr sz="1800" spc="-5" dirty="0">
                <a:latin typeface="Univers for BP"/>
                <a:cs typeface="Univers for BP"/>
              </a:rPr>
              <a:t>primary</a:t>
            </a:r>
            <a:r>
              <a:rPr sz="1800" spc="5" dirty="0">
                <a:latin typeface="Univers for BP"/>
                <a:cs typeface="Univers for BP"/>
              </a:rPr>
              <a:t> </a:t>
            </a:r>
            <a:r>
              <a:rPr sz="1800" spc="-5" dirty="0">
                <a:latin typeface="Univers for BP"/>
                <a:cs typeface="Univers for BP"/>
              </a:rPr>
              <a:t>energy	Shares </a:t>
            </a:r>
            <a:r>
              <a:rPr sz="1800" dirty="0">
                <a:latin typeface="Univers for BP"/>
                <a:cs typeface="Univers for BP"/>
              </a:rPr>
              <a:t>of </a:t>
            </a:r>
            <a:r>
              <a:rPr sz="1800" spc="-5" dirty="0">
                <a:latin typeface="Univers for BP"/>
                <a:cs typeface="Univers for BP"/>
              </a:rPr>
              <a:t>primary</a:t>
            </a:r>
            <a:r>
              <a:rPr sz="1800" spc="-20" dirty="0">
                <a:latin typeface="Univers for BP"/>
                <a:cs typeface="Univers for BP"/>
              </a:rPr>
              <a:t> </a:t>
            </a:r>
            <a:r>
              <a:rPr sz="1800" spc="-5" dirty="0">
                <a:latin typeface="Univers for BP"/>
                <a:cs typeface="Univers for BP"/>
              </a:rPr>
              <a:t>energy</a:t>
            </a:r>
            <a:endParaRPr sz="1800">
              <a:latin typeface="Univers for BP"/>
              <a:cs typeface="Univers for BP"/>
            </a:endParaRPr>
          </a:p>
          <a:p>
            <a:pPr>
              <a:lnSpc>
                <a:spcPct val="100000"/>
              </a:lnSpc>
              <a:spcBef>
                <a:spcPts val="5"/>
              </a:spcBef>
            </a:pPr>
            <a:endParaRPr sz="2300">
              <a:latin typeface="Times New Roman"/>
              <a:cs typeface="Times New Roman"/>
            </a:endParaRPr>
          </a:p>
          <a:p>
            <a:pPr marL="12700">
              <a:lnSpc>
                <a:spcPct val="100000"/>
              </a:lnSpc>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88" name="object 88"/>
          <p:cNvSpPr txBox="1"/>
          <p:nvPr/>
        </p:nvSpPr>
        <p:spPr>
          <a:xfrm>
            <a:off x="6913244" y="4201541"/>
            <a:ext cx="26416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Oil</a:t>
            </a:r>
            <a:endParaRPr sz="1400">
              <a:latin typeface="Univers for BP"/>
              <a:cs typeface="Univers for BP"/>
            </a:endParaRPr>
          </a:p>
        </p:txBody>
      </p:sp>
      <p:sp>
        <p:nvSpPr>
          <p:cNvPr id="89" name="object 89"/>
          <p:cNvSpPr txBox="1"/>
          <p:nvPr/>
        </p:nvSpPr>
        <p:spPr>
          <a:xfrm>
            <a:off x="6933945" y="2269744"/>
            <a:ext cx="40195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C</a:t>
            </a:r>
            <a:r>
              <a:rPr sz="1400" spc="-10" dirty="0">
                <a:latin typeface="Univers for BP"/>
                <a:cs typeface="Univers for BP"/>
              </a:rPr>
              <a:t>o</a:t>
            </a:r>
            <a:r>
              <a:rPr sz="1400" dirty="0">
                <a:latin typeface="Univers for BP"/>
                <a:cs typeface="Univers for BP"/>
              </a:rPr>
              <a:t>al</a:t>
            </a:r>
            <a:endParaRPr sz="1400">
              <a:latin typeface="Univers for BP"/>
              <a:cs typeface="Univers for BP"/>
            </a:endParaRPr>
          </a:p>
        </p:txBody>
      </p:sp>
      <p:sp>
        <p:nvSpPr>
          <p:cNvPr id="90" name="object 90"/>
          <p:cNvSpPr txBox="1"/>
          <p:nvPr/>
        </p:nvSpPr>
        <p:spPr>
          <a:xfrm>
            <a:off x="8317230" y="5594807"/>
            <a:ext cx="1123950" cy="638810"/>
          </a:xfrm>
          <a:prstGeom prst="rect">
            <a:avLst/>
          </a:prstGeom>
        </p:spPr>
        <p:txBody>
          <a:bodyPr vert="horz" wrap="square" lIns="0" tIns="0" rIns="0" bIns="0" rtlCol="0">
            <a:spAutoFit/>
          </a:bodyPr>
          <a:lstStyle/>
          <a:p>
            <a:pPr marL="12700" indent="31115">
              <a:lnSpc>
                <a:spcPct val="100000"/>
              </a:lnSpc>
            </a:pPr>
            <a:r>
              <a:rPr sz="1400" dirty="0">
                <a:latin typeface="Univers for BP"/>
                <a:cs typeface="Univers for BP"/>
              </a:rPr>
              <a:t>Other</a:t>
            </a:r>
            <a:r>
              <a:rPr sz="1400" spc="-95" dirty="0">
                <a:latin typeface="Univers for BP"/>
                <a:cs typeface="Univers for BP"/>
              </a:rPr>
              <a:t> </a:t>
            </a:r>
            <a:r>
              <a:rPr sz="1400" spc="-5" dirty="0">
                <a:latin typeface="Univers for BP"/>
                <a:cs typeface="Univers for BP"/>
              </a:rPr>
              <a:t>fuels</a:t>
            </a:r>
            <a:endParaRPr sz="1400">
              <a:latin typeface="Univers for BP"/>
              <a:cs typeface="Univers for BP"/>
            </a:endParaRPr>
          </a:p>
          <a:p>
            <a:pPr marL="12700">
              <a:lnSpc>
                <a:spcPct val="100000"/>
              </a:lnSpc>
              <a:spcBef>
                <a:spcPts val="1495"/>
              </a:spcBef>
              <a:tabLst>
                <a:tab pos="714375" algn="l"/>
              </a:tabLst>
            </a:pPr>
            <a:r>
              <a:rPr sz="1400" b="0" spc="-5" dirty="0">
                <a:latin typeface="Univers for BP Light"/>
                <a:cs typeface="Univers for BP Light"/>
              </a:rPr>
              <a:t>203</a:t>
            </a:r>
            <a:r>
              <a:rPr sz="1400" b="0" dirty="0">
                <a:latin typeface="Univers for BP Light"/>
                <a:cs typeface="Univers for BP Light"/>
              </a:rPr>
              <a:t>0	</a:t>
            </a:r>
            <a:r>
              <a:rPr sz="1400" b="0" spc="-5" dirty="0">
                <a:latin typeface="Univers for BP Light"/>
                <a:cs typeface="Univers for BP Light"/>
              </a:rPr>
              <a:t>2040</a:t>
            </a:r>
            <a:endParaRPr sz="1400">
              <a:latin typeface="Univers for BP Light"/>
              <a:cs typeface="Univers for BP Light"/>
            </a:endParaRPr>
          </a:p>
        </p:txBody>
      </p:sp>
      <p:sp>
        <p:nvSpPr>
          <p:cNvPr id="91" name="object 91"/>
          <p:cNvSpPr/>
          <p:nvPr/>
        </p:nvSpPr>
        <p:spPr>
          <a:xfrm>
            <a:off x="7566659" y="2354579"/>
            <a:ext cx="0" cy="3528060"/>
          </a:xfrm>
          <a:custGeom>
            <a:avLst/>
            <a:gdLst/>
            <a:ahLst/>
            <a:cxnLst/>
            <a:rect l="l" t="t" r="r" b="b"/>
            <a:pathLst>
              <a:path h="3528060">
                <a:moveTo>
                  <a:pt x="0" y="0"/>
                </a:moveTo>
                <a:lnTo>
                  <a:pt x="0" y="3527996"/>
                </a:lnTo>
              </a:path>
            </a:pathLst>
          </a:custGeom>
          <a:ln w="9144">
            <a:solidFill>
              <a:srgbClr val="4D4D4D"/>
            </a:solidFill>
            <a:prstDash val="sysDash"/>
          </a:ln>
        </p:spPr>
        <p:txBody>
          <a:bodyPr wrap="square" lIns="0" tIns="0" rIns="0" bIns="0" rtlCol="0"/>
          <a:lstStyle/>
          <a:p>
            <a:endParaRPr/>
          </a:p>
        </p:txBody>
      </p:sp>
      <p:sp>
        <p:nvSpPr>
          <p:cNvPr id="92" name="object 92"/>
          <p:cNvSpPr txBox="1"/>
          <p:nvPr/>
        </p:nvSpPr>
        <p:spPr>
          <a:xfrm>
            <a:off x="7005319" y="5041010"/>
            <a:ext cx="35242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Gas</a:t>
            </a:r>
            <a:endParaRPr sz="1400">
              <a:latin typeface="Univers for BP"/>
              <a:cs typeface="Univers for BP"/>
            </a:endParaRPr>
          </a:p>
        </p:txBody>
      </p:sp>
      <p:sp>
        <p:nvSpPr>
          <p:cNvPr id="93" name="object 93"/>
          <p:cNvSpPr txBox="1"/>
          <p:nvPr/>
        </p:nvSpPr>
        <p:spPr>
          <a:xfrm>
            <a:off x="8189721" y="4824603"/>
            <a:ext cx="104457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Re</a:t>
            </a:r>
            <a:r>
              <a:rPr sz="1400" spc="-15" dirty="0">
                <a:latin typeface="Univers for BP"/>
                <a:cs typeface="Univers for BP"/>
              </a:rPr>
              <a:t>n</a:t>
            </a:r>
            <a:r>
              <a:rPr sz="1400" dirty="0">
                <a:latin typeface="Univers for BP"/>
                <a:cs typeface="Univers for BP"/>
              </a:rPr>
              <a:t>e</a:t>
            </a:r>
            <a:r>
              <a:rPr sz="1400" spc="-5" dirty="0">
                <a:latin typeface="Univers for BP"/>
                <a:cs typeface="Univers for BP"/>
              </a:rPr>
              <a:t>w</a:t>
            </a:r>
            <a:r>
              <a:rPr sz="1400" dirty="0">
                <a:latin typeface="Univers for BP"/>
                <a:cs typeface="Univers for BP"/>
              </a:rPr>
              <a:t>a</a:t>
            </a:r>
            <a:r>
              <a:rPr sz="1400" spc="-10" dirty="0">
                <a:latin typeface="Univers for BP"/>
                <a:cs typeface="Univers for BP"/>
              </a:rPr>
              <a:t>b</a:t>
            </a:r>
            <a:r>
              <a:rPr sz="1400" dirty="0">
                <a:latin typeface="Univers for BP"/>
                <a:cs typeface="Univers for BP"/>
              </a:rPr>
              <a:t>les</a:t>
            </a:r>
            <a:endParaRPr sz="1400">
              <a:latin typeface="Univers for BP"/>
              <a:cs typeface="Univers for BP"/>
            </a:endParaRPr>
          </a:p>
        </p:txBody>
      </p:sp>
      <p:sp>
        <p:nvSpPr>
          <p:cNvPr id="94" name="object 94"/>
          <p:cNvSpPr txBox="1"/>
          <p:nvPr/>
        </p:nvSpPr>
        <p:spPr>
          <a:xfrm>
            <a:off x="1276350" y="5986475"/>
            <a:ext cx="86741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1990-2016</a:t>
            </a:r>
            <a:endParaRPr sz="1400">
              <a:latin typeface="Univers for BP Light"/>
              <a:cs typeface="Univers for BP Light"/>
            </a:endParaRPr>
          </a:p>
        </p:txBody>
      </p:sp>
      <p:sp>
        <p:nvSpPr>
          <p:cNvPr id="95" name="object 95"/>
          <p:cNvSpPr txBox="1"/>
          <p:nvPr/>
        </p:nvSpPr>
        <p:spPr>
          <a:xfrm>
            <a:off x="3399535" y="5988303"/>
            <a:ext cx="86677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2016-2040</a:t>
            </a:r>
            <a:endParaRPr sz="1400">
              <a:latin typeface="Univers for BP Light"/>
              <a:cs typeface="Univers for BP Light"/>
            </a:endParaRPr>
          </a:p>
        </p:txBody>
      </p:sp>
      <p:sp>
        <p:nvSpPr>
          <p:cNvPr id="96" name="object 96"/>
          <p:cNvSpPr/>
          <p:nvPr/>
        </p:nvSpPr>
        <p:spPr>
          <a:xfrm>
            <a:off x="524255" y="115823"/>
            <a:ext cx="1313815" cy="251460"/>
          </a:xfrm>
          <a:custGeom>
            <a:avLst/>
            <a:gdLst/>
            <a:ahLst/>
            <a:cxnLst/>
            <a:rect l="l" t="t" r="r" b="b"/>
            <a:pathLst>
              <a:path w="1313814" h="251460">
                <a:moveTo>
                  <a:pt x="1271777"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271777" y="251460"/>
                </a:lnTo>
                <a:lnTo>
                  <a:pt x="1288077" y="248161"/>
                </a:lnTo>
                <a:lnTo>
                  <a:pt x="1301400" y="239172"/>
                </a:lnTo>
                <a:lnTo>
                  <a:pt x="1310389" y="225849"/>
                </a:lnTo>
                <a:lnTo>
                  <a:pt x="1313688" y="209550"/>
                </a:lnTo>
                <a:lnTo>
                  <a:pt x="1313688" y="41909"/>
                </a:lnTo>
                <a:lnTo>
                  <a:pt x="1310389" y="25610"/>
                </a:lnTo>
                <a:lnTo>
                  <a:pt x="1301400" y="12287"/>
                </a:lnTo>
                <a:lnTo>
                  <a:pt x="1288077" y="3298"/>
                </a:lnTo>
                <a:lnTo>
                  <a:pt x="1271777" y="0"/>
                </a:lnTo>
                <a:close/>
              </a:path>
            </a:pathLst>
          </a:custGeom>
          <a:solidFill>
            <a:srgbClr val="FAECAE"/>
          </a:solidFill>
        </p:spPr>
        <p:txBody>
          <a:bodyPr wrap="square" lIns="0" tIns="0" rIns="0" bIns="0" rtlCol="0"/>
          <a:lstStyle/>
          <a:p>
            <a:endParaRPr/>
          </a:p>
        </p:txBody>
      </p:sp>
      <p:sp>
        <p:nvSpPr>
          <p:cNvPr id="97" name="object 97"/>
          <p:cNvSpPr txBox="1"/>
          <p:nvPr/>
        </p:nvSpPr>
        <p:spPr>
          <a:xfrm>
            <a:off x="614883" y="136270"/>
            <a:ext cx="105283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60" dirty="0">
                <a:latin typeface="Univers for BP"/>
                <a:cs typeface="Univers for BP"/>
              </a:rPr>
              <a:t> </a:t>
            </a:r>
            <a:r>
              <a:rPr sz="1250" i="1" spc="-25" dirty="0">
                <a:latin typeface="Univers for BP"/>
                <a:cs typeface="Univers for BP"/>
              </a:rPr>
              <a:t>India</a:t>
            </a:r>
            <a:endParaRPr sz="1250">
              <a:latin typeface="Univers for BP"/>
              <a:cs typeface="Univers for BP"/>
            </a:endParaRPr>
          </a:p>
        </p:txBody>
      </p:sp>
      <p:sp>
        <p:nvSpPr>
          <p:cNvPr id="98" name="object 98"/>
          <p:cNvSpPr txBox="1"/>
          <p:nvPr/>
        </p:nvSpPr>
        <p:spPr>
          <a:xfrm>
            <a:off x="499059" y="6376212"/>
            <a:ext cx="2188845" cy="210185"/>
          </a:xfrm>
          <a:prstGeom prst="rect">
            <a:avLst/>
          </a:prstGeom>
        </p:spPr>
        <p:txBody>
          <a:bodyPr vert="horz" wrap="square" lIns="0" tIns="6985" rIns="0" bIns="0" rtlCol="0">
            <a:spAutoFit/>
          </a:bodyPr>
          <a:lstStyle/>
          <a:p>
            <a:pPr marL="12700">
              <a:lnSpc>
                <a:spcPct val="100000"/>
              </a:lnSpc>
              <a:spcBef>
                <a:spcPts val="55"/>
              </a:spcBef>
            </a:pPr>
            <a:r>
              <a:rPr sz="1200" b="0" spc="-5" dirty="0">
                <a:solidFill>
                  <a:srgbClr val="666666"/>
                </a:solidFill>
                <a:latin typeface="Univers for BP Light"/>
                <a:cs typeface="Univers for BP Light"/>
              </a:rPr>
              <a:t>*Excludes non-combusted</a:t>
            </a:r>
            <a:r>
              <a:rPr sz="1200" b="0" spc="-75" dirty="0">
                <a:solidFill>
                  <a:srgbClr val="666666"/>
                </a:solidFill>
                <a:latin typeface="Univers for BP Light"/>
                <a:cs typeface="Univers for BP Light"/>
              </a:rPr>
              <a:t> </a:t>
            </a:r>
            <a:r>
              <a:rPr sz="1200" b="0" dirty="0">
                <a:solidFill>
                  <a:srgbClr val="666666"/>
                </a:solidFill>
                <a:latin typeface="Univers for BP Light"/>
                <a:cs typeface="Univers for BP Light"/>
              </a:rPr>
              <a:t>fuels</a:t>
            </a:r>
            <a:endParaRPr sz="1200">
              <a:latin typeface="Univers for BP Light"/>
              <a:cs typeface="Univers for BP Light"/>
            </a:endParaRPr>
          </a:p>
        </p:txBody>
      </p:sp>
      <p:sp>
        <p:nvSpPr>
          <p:cNvPr id="99" name="object 99"/>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00" name="object 100"/>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5387340" cy="361950"/>
          </a:xfrm>
          <a:prstGeom prst="rect">
            <a:avLst/>
          </a:prstGeom>
        </p:spPr>
        <p:txBody>
          <a:bodyPr vert="horz" wrap="square" lIns="0" tIns="0" rIns="0" bIns="0" rtlCol="0">
            <a:spAutoFit/>
          </a:bodyPr>
          <a:lstStyle/>
          <a:p>
            <a:pPr marL="12700">
              <a:lnSpc>
                <a:spcPct val="100000"/>
              </a:lnSpc>
            </a:pPr>
            <a:r>
              <a:rPr spc="-5" dirty="0"/>
              <a:t>…supported by robust economic</a:t>
            </a:r>
            <a:r>
              <a:rPr spc="110" dirty="0"/>
              <a:t> </a:t>
            </a:r>
            <a:r>
              <a:rPr spc="-5" dirty="0"/>
              <a:t>growth</a:t>
            </a:r>
          </a:p>
        </p:txBody>
      </p:sp>
      <p:sp>
        <p:nvSpPr>
          <p:cNvPr id="3" name="object 3"/>
          <p:cNvSpPr txBox="1"/>
          <p:nvPr/>
        </p:nvSpPr>
        <p:spPr>
          <a:xfrm>
            <a:off x="517651" y="1357629"/>
            <a:ext cx="8983345" cy="496316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India’s footprint </a:t>
            </a:r>
            <a:r>
              <a:rPr sz="1800" b="0" dirty="0">
                <a:latin typeface="Univers for BP Light"/>
                <a:cs typeface="Univers for BP Light"/>
              </a:rPr>
              <a:t>in </a:t>
            </a:r>
            <a:r>
              <a:rPr sz="1800" b="0" spc="-5" dirty="0">
                <a:latin typeface="Univers for BP Light"/>
                <a:cs typeface="Univers for BP Light"/>
              </a:rPr>
              <a:t>global energy markets increases materially over </a:t>
            </a:r>
            <a:r>
              <a:rPr sz="1800" b="0" dirty="0">
                <a:latin typeface="Univers for BP Light"/>
                <a:cs typeface="Univers for BP Light"/>
              </a:rPr>
              <a:t>the </a:t>
            </a:r>
            <a:r>
              <a:rPr sz="1800" b="0" spc="-5" dirty="0">
                <a:latin typeface="Univers for BP Light"/>
                <a:cs typeface="Univers for BP Light"/>
              </a:rPr>
              <a:t>Outlook,</a:t>
            </a:r>
            <a:r>
              <a:rPr sz="1800" b="0" spc="200" dirty="0">
                <a:latin typeface="Univers for BP Light"/>
                <a:cs typeface="Univers for BP Light"/>
              </a:rPr>
              <a:t> </a:t>
            </a:r>
            <a:r>
              <a:rPr sz="1800" b="0" dirty="0">
                <a:latin typeface="Univers for BP Light"/>
                <a:cs typeface="Univers for BP Light"/>
              </a:rPr>
              <a:t>with</a:t>
            </a:r>
            <a:endParaRPr sz="1800">
              <a:latin typeface="Univers for BP Light"/>
              <a:cs typeface="Univers for BP Light"/>
            </a:endParaRPr>
          </a:p>
          <a:p>
            <a:pPr marL="287020">
              <a:lnSpc>
                <a:spcPct val="100000"/>
              </a:lnSpc>
            </a:pPr>
            <a:r>
              <a:rPr sz="1800" b="0" spc="-5" dirty="0">
                <a:latin typeface="Univers for BP Light"/>
                <a:cs typeface="Univers for BP Light"/>
              </a:rPr>
              <a:t>India emerging </a:t>
            </a:r>
            <a:r>
              <a:rPr sz="1800" b="0" dirty="0">
                <a:latin typeface="Univers for BP Light"/>
                <a:cs typeface="Univers for BP Light"/>
              </a:rPr>
              <a:t>as the </a:t>
            </a:r>
            <a:r>
              <a:rPr sz="1800" b="0" spc="-5" dirty="0">
                <a:latin typeface="Univers for BP Light"/>
                <a:cs typeface="Univers for BP Light"/>
              </a:rPr>
              <a:t>largest growth market </a:t>
            </a:r>
            <a:r>
              <a:rPr sz="1800" b="0" dirty="0">
                <a:latin typeface="Univers for BP Light"/>
                <a:cs typeface="Univers for BP Light"/>
              </a:rPr>
              <a:t>for </a:t>
            </a:r>
            <a:r>
              <a:rPr sz="1800" b="0" spc="-5" dirty="0">
                <a:latin typeface="Univers for BP Light"/>
                <a:cs typeface="Univers for BP Light"/>
              </a:rPr>
              <a:t>global</a:t>
            </a:r>
            <a:r>
              <a:rPr sz="1800" b="0" spc="85" dirty="0">
                <a:latin typeface="Univers for BP Light"/>
                <a:cs typeface="Univers for BP Light"/>
              </a:rPr>
              <a:t> </a:t>
            </a:r>
            <a:r>
              <a:rPr sz="1800" b="0" spc="-5" dirty="0">
                <a:latin typeface="Univers for BP Light"/>
                <a:cs typeface="Univers for BP Light"/>
              </a:rPr>
              <a:t>energy.</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rise </a:t>
            </a:r>
            <a:r>
              <a:rPr sz="1800" b="0" dirty="0">
                <a:latin typeface="Univers for BP Light"/>
                <a:cs typeface="Univers for BP Light"/>
              </a:rPr>
              <a:t>in </a:t>
            </a:r>
            <a:r>
              <a:rPr sz="1800" b="0" spc="-5" dirty="0">
                <a:latin typeface="Univers for BP Light"/>
                <a:cs typeface="Univers for BP Light"/>
              </a:rPr>
              <a:t>India’s </a:t>
            </a:r>
            <a:r>
              <a:rPr sz="1800" b="0" spc="-10" dirty="0">
                <a:latin typeface="Univers for BP Light"/>
                <a:cs typeface="Univers for BP Light"/>
              </a:rPr>
              <a:t>energy demand </a:t>
            </a:r>
            <a:r>
              <a:rPr sz="1800" b="0" dirty="0">
                <a:latin typeface="Univers for BP Light"/>
                <a:cs typeface="Univers for BP Light"/>
              </a:rPr>
              <a:t>is </a:t>
            </a:r>
            <a:r>
              <a:rPr sz="1800" b="0" spc="-5" dirty="0">
                <a:latin typeface="Univers for BP Light"/>
                <a:cs typeface="Univers for BP Light"/>
              </a:rPr>
              <a:t>supported by continued robust economic  growth, partially offset </a:t>
            </a:r>
            <a:r>
              <a:rPr sz="1800" b="0" dirty="0">
                <a:latin typeface="Univers for BP Light"/>
                <a:cs typeface="Univers for BP Light"/>
              </a:rPr>
              <a:t>by </a:t>
            </a:r>
            <a:r>
              <a:rPr sz="1800" b="0" spc="-5" dirty="0">
                <a:latin typeface="Univers for BP Light"/>
                <a:cs typeface="Univers for BP Light"/>
              </a:rPr>
              <a:t>quicker declines </a:t>
            </a:r>
            <a:r>
              <a:rPr sz="1800" b="0" dirty="0">
                <a:latin typeface="Univers for BP Light"/>
                <a:cs typeface="Univers for BP Light"/>
              </a:rPr>
              <a:t>in </a:t>
            </a:r>
            <a:r>
              <a:rPr sz="1800" b="0" spc="-5" dirty="0">
                <a:latin typeface="Univers for BP Light"/>
                <a:cs typeface="Univers for BP Light"/>
              </a:rPr>
              <a:t>energy intensity.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pace of </a:t>
            </a:r>
            <a:r>
              <a:rPr sz="1800" b="0" spc="-5" dirty="0">
                <a:latin typeface="Univers for BP Light"/>
                <a:cs typeface="Univers for BP Light"/>
              </a:rPr>
              <a:t>Indian industrialization slows relative </a:t>
            </a:r>
            <a:r>
              <a:rPr sz="1800" b="0" dirty="0">
                <a:latin typeface="Univers for BP Light"/>
                <a:cs typeface="Univers for BP Light"/>
              </a:rPr>
              <a:t>to the past 25 years. </a:t>
            </a:r>
            <a:r>
              <a:rPr sz="1800" b="0" spc="-5" dirty="0">
                <a:latin typeface="Univers for BP Light"/>
                <a:cs typeface="Univers for BP Light"/>
              </a:rPr>
              <a:t>But </a:t>
            </a:r>
            <a:r>
              <a:rPr sz="1800" b="0" dirty="0">
                <a:latin typeface="Univers for BP Light"/>
                <a:cs typeface="Univers for BP Light"/>
              </a:rPr>
              <a:t>if </a:t>
            </a:r>
            <a:r>
              <a:rPr sz="1800" b="0" spc="-5" dirty="0">
                <a:latin typeface="Univers for BP Light"/>
                <a:cs typeface="Univers for BP Light"/>
              </a:rPr>
              <a:t>India’s  sustained, strong economic growth </a:t>
            </a:r>
            <a:r>
              <a:rPr sz="1800" b="0" dirty="0">
                <a:latin typeface="Univers for BP Light"/>
                <a:cs typeface="Univers for BP Light"/>
              </a:rPr>
              <a:t>is </a:t>
            </a:r>
            <a:r>
              <a:rPr sz="1800" b="0" spc="-5" dirty="0">
                <a:latin typeface="Univers for BP Light"/>
                <a:cs typeface="Univers for BP Light"/>
              </a:rPr>
              <a:t>accompanied </a:t>
            </a:r>
            <a:r>
              <a:rPr sz="1800" b="0" dirty="0">
                <a:latin typeface="Univers for BP Light"/>
                <a:cs typeface="Univers for BP Light"/>
              </a:rPr>
              <a:t>by an </a:t>
            </a:r>
            <a:r>
              <a:rPr sz="1800" b="0" spc="-5" dirty="0">
                <a:latin typeface="Univers for BP Light"/>
                <a:cs typeface="Univers for BP Light"/>
              </a:rPr>
              <a:t>increasing shift </a:t>
            </a:r>
            <a:r>
              <a:rPr sz="1800" b="0" dirty="0">
                <a:latin typeface="Univers for BP Light"/>
                <a:cs typeface="Univers for BP Light"/>
              </a:rPr>
              <a:t>to </a:t>
            </a:r>
            <a:r>
              <a:rPr sz="1800" b="0" spc="-5" dirty="0">
                <a:latin typeface="Univers for BP Light"/>
                <a:cs typeface="Univers for BP Light"/>
              </a:rPr>
              <a:t>industrial  activity, this could pose upside </a:t>
            </a:r>
            <a:r>
              <a:rPr sz="1800" b="0" dirty="0">
                <a:latin typeface="Univers for BP Light"/>
                <a:cs typeface="Univers for BP Light"/>
              </a:rPr>
              <a:t>risks to </a:t>
            </a:r>
            <a:r>
              <a:rPr sz="1800" b="0" spc="-5" dirty="0">
                <a:latin typeface="Univers for BP Light"/>
                <a:cs typeface="Univers for BP Light"/>
              </a:rPr>
              <a:t>energy</a:t>
            </a:r>
            <a:r>
              <a:rPr sz="1800" b="0" spc="60" dirty="0">
                <a:latin typeface="Univers for BP Light"/>
                <a:cs typeface="Univers for BP Light"/>
              </a:rPr>
              <a:t> </a:t>
            </a:r>
            <a:r>
              <a:rPr sz="1800" b="0" spc="-5" dirty="0">
                <a:latin typeface="Univers for BP Light"/>
                <a:cs typeface="Univers for BP Light"/>
              </a:rPr>
              <a:t>demand.</a:t>
            </a:r>
            <a:endParaRPr sz="1800">
              <a:latin typeface="Univers for BP Light"/>
              <a:cs typeface="Univers for BP Light"/>
            </a:endParaRPr>
          </a:p>
          <a:p>
            <a:pPr marL="287020" marR="29400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Coal continues </a:t>
            </a:r>
            <a:r>
              <a:rPr sz="1800" b="0" dirty="0">
                <a:latin typeface="Univers for BP Light"/>
                <a:cs typeface="Univers for BP Light"/>
              </a:rPr>
              <a:t>to </a:t>
            </a:r>
            <a:r>
              <a:rPr sz="1800" b="0" spc="-5" dirty="0">
                <a:latin typeface="Univers for BP Light"/>
                <a:cs typeface="Univers for BP Light"/>
              </a:rPr>
              <a:t>provide the main source of energy supporting India’s economy,  accounting </a:t>
            </a:r>
            <a:r>
              <a:rPr sz="1800" b="0" dirty="0">
                <a:latin typeface="Univers for BP Light"/>
                <a:cs typeface="Univers for BP Light"/>
              </a:rPr>
              <a:t>for </a:t>
            </a:r>
            <a:r>
              <a:rPr sz="1800" b="0" spc="-5" dirty="0">
                <a:latin typeface="Univers for BP Light"/>
                <a:cs typeface="Univers for BP Light"/>
              </a:rPr>
              <a:t>45%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energy demand; over 70%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coal </a:t>
            </a:r>
            <a:r>
              <a:rPr sz="1800" b="0" spc="-5" dirty="0">
                <a:latin typeface="Univers for BP Light"/>
                <a:cs typeface="Univers for BP Light"/>
              </a:rPr>
              <a:t>consumption feeds the power sector </a:t>
            </a:r>
            <a:r>
              <a:rPr sz="1800" b="0" dirty="0">
                <a:latin typeface="Univers for BP Light"/>
                <a:cs typeface="Univers for BP Light"/>
              </a:rPr>
              <a:t>as </a:t>
            </a:r>
            <a:r>
              <a:rPr sz="1800" b="0" spc="-5" dirty="0">
                <a:latin typeface="Univers for BP Light"/>
                <a:cs typeface="Univers for BP Light"/>
              </a:rPr>
              <a:t>India seeks </a:t>
            </a:r>
            <a:r>
              <a:rPr sz="1800" b="0" dirty="0">
                <a:latin typeface="Univers for BP Light"/>
                <a:cs typeface="Univers for BP Light"/>
              </a:rPr>
              <a:t>to </a:t>
            </a:r>
            <a:r>
              <a:rPr sz="1800" b="0" spc="-5" dirty="0">
                <a:latin typeface="Univers for BP Light"/>
                <a:cs typeface="Univers for BP Light"/>
              </a:rPr>
              <a:t>provide </a:t>
            </a:r>
            <a:r>
              <a:rPr sz="1800" b="0" dirty="0">
                <a:latin typeface="Univers for BP Light"/>
                <a:cs typeface="Univers for BP Light"/>
              </a:rPr>
              <a:t>access to  </a:t>
            </a:r>
            <a:r>
              <a:rPr sz="1800" b="0" spc="-5" dirty="0">
                <a:latin typeface="Univers for BP Light"/>
                <a:cs typeface="Univers for BP Light"/>
              </a:rPr>
              <a:t>electricity </a:t>
            </a:r>
            <a:r>
              <a:rPr sz="1800" b="0" dirty="0">
                <a:latin typeface="Univers for BP Light"/>
                <a:cs typeface="Univers for BP Light"/>
              </a:rPr>
              <a:t>to its </a:t>
            </a:r>
            <a:r>
              <a:rPr sz="1800" b="0" spc="-5" dirty="0">
                <a:latin typeface="Univers for BP Light"/>
                <a:cs typeface="Univers for BP Light"/>
              </a:rPr>
              <a:t>entire</a:t>
            </a:r>
            <a:r>
              <a:rPr sz="1800" b="0" spc="-10" dirty="0">
                <a:latin typeface="Univers for BP Light"/>
                <a:cs typeface="Univers for BP Light"/>
              </a:rPr>
              <a:t> </a:t>
            </a:r>
            <a:r>
              <a:rPr sz="1800" b="0" spc="-5" dirty="0">
                <a:latin typeface="Univers for BP Light"/>
                <a:cs typeface="Univers for BP Light"/>
              </a:rPr>
              <a:t>population.</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Renewable energy grows rapidly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with </a:t>
            </a:r>
            <a:r>
              <a:rPr sz="1800" b="0" spc="-5" dirty="0">
                <a:latin typeface="Univers for BP Light"/>
                <a:cs typeface="Univers for BP Light"/>
              </a:rPr>
              <a:t>particularly strong growth</a:t>
            </a:r>
            <a:r>
              <a:rPr sz="1800" b="0" spc="190" dirty="0">
                <a:latin typeface="Univers for BP Light"/>
                <a:cs typeface="Univers for BP Light"/>
              </a:rPr>
              <a:t> </a:t>
            </a:r>
            <a:r>
              <a:rPr sz="1800" b="0" dirty="0">
                <a:latin typeface="Univers for BP Light"/>
                <a:cs typeface="Univers for BP Light"/>
              </a:rPr>
              <a:t>in</a:t>
            </a:r>
            <a:endParaRPr sz="1800">
              <a:latin typeface="Univers for BP Light"/>
              <a:cs typeface="Univers for BP Light"/>
            </a:endParaRPr>
          </a:p>
          <a:p>
            <a:pPr marL="287020">
              <a:lnSpc>
                <a:spcPct val="100000"/>
              </a:lnSpc>
            </a:pPr>
            <a:r>
              <a:rPr sz="1800" b="0" spc="-5" dirty="0">
                <a:latin typeface="Univers for BP Light"/>
                <a:cs typeface="Univers for BP Light"/>
              </a:rPr>
              <a:t>solar</a:t>
            </a:r>
            <a:r>
              <a:rPr sz="1800" b="0" spc="-75" dirty="0">
                <a:latin typeface="Univers for BP Light"/>
                <a:cs typeface="Univers for BP Light"/>
              </a:rPr>
              <a:t> </a:t>
            </a:r>
            <a:r>
              <a:rPr sz="1800" b="0" spc="-5" dirty="0">
                <a:latin typeface="Univers for BP Light"/>
                <a:cs typeface="Univers for BP Light"/>
              </a:rPr>
              <a:t>energy.</a:t>
            </a:r>
            <a:endParaRPr sz="1800">
              <a:latin typeface="Univers for BP Light"/>
              <a:cs typeface="Univers for BP Light"/>
            </a:endParaRPr>
          </a:p>
          <a:p>
            <a:pPr marL="287020" marR="311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Gas </a:t>
            </a:r>
            <a:r>
              <a:rPr sz="1800" b="0" spc="-5" dirty="0">
                <a:latin typeface="Univers for BP Light"/>
                <a:cs typeface="Univers for BP Light"/>
              </a:rPr>
              <a:t>consumption almost triples, </a:t>
            </a:r>
            <a:r>
              <a:rPr sz="1800" b="0" dirty="0">
                <a:latin typeface="Univers for BP Light"/>
                <a:cs typeface="Univers for BP Light"/>
              </a:rPr>
              <a:t>with strong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industrial sector use, including  </a:t>
            </a:r>
            <a:r>
              <a:rPr sz="1800" b="0" dirty="0">
                <a:latin typeface="Univers for BP Light"/>
                <a:cs typeface="Univers for BP Light"/>
              </a:rPr>
              <a:t>as a </a:t>
            </a:r>
            <a:r>
              <a:rPr sz="1800" b="0" spc="-5" dirty="0">
                <a:latin typeface="Univers for BP Light"/>
                <a:cs typeface="Univers for BP Light"/>
              </a:rPr>
              <a:t>feedstock </a:t>
            </a:r>
            <a:r>
              <a:rPr sz="1800" b="0" dirty="0">
                <a:latin typeface="Univers for BP Light"/>
                <a:cs typeface="Univers for BP Light"/>
              </a:rPr>
              <a:t>for </a:t>
            </a:r>
            <a:r>
              <a:rPr sz="1800" b="0" spc="-5" dirty="0">
                <a:latin typeface="Univers for BP Light"/>
                <a:cs typeface="Univers for BP Light"/>
              </a:rPr>
              <a:t>production </a:t>
            </a:r>
            <a:r>
              <a:rPr sz="1800" b="0" dirty="0">
                <a:latin typeface="Univers for BP Light"/>
                <a:cs typeface="Univers for BP Light"/>
              </a:rPr>
              <a:t>of </a:t>
            </a:r>
            <a:r>
              <a:rPr sz="1800" b="0" spc="-5" dirty="0">
                <a:latin typeface="Univers for BP Light"/>
                <a:cs typeface="Univers for BP Light"/>
              </a:rPr>
              <a:t>fertilizers. Growth </a:t>
            </a:r>
            <a:r>
              <a:rPr sz="1800" b="0" dirty="0">
                <a:latin typeface="Univers for BP Light"/>
                <a:cs typeface="Univers for BP Light"/>
              </a:rPr>
              <a:t>of </a:t>
            </a:r>
            <a:r>
              <a:rPr sz="1800" b="0" spc="-5" dirty="0">
                <a:latin typeface="Univers for BP Light"/>
                <a:cs typeface="Univers for BP Light"/>
              </a:rPr>
              <a:t>gas </a:t>
            </a:r>
            <a:r>
              <a:rPr sz="1800" b="0" dirty="0">
                <a:latin typeface="Univers for BP Light"/>
                <a:cs typeface="Univers for BP Light"/>
              </a:rPr>
              <a:t>in </a:t>
            </a:r>
            <a:r>
              <a:rPr sz="1800" b="0" spc="-5" dirty="0">
                <a:latin typeface="Univers for BP Light"/>
                <a:cs typeface="Univers for BP Light"/>
              </a:rPr>
              <a:t>power </a:t>
            </a:r>
            <a:r>
              <a:rPr sz="1800" b="0" dirty="0">
                <a:latin typeface="Univers for BP Light"/>
                <a:cs typeface="Univers for BP Light"/>
              </a:rPr>
              <a:t>is </a:t>
            </a:r>
            <a:r>
              <a:rPr sz="1800" b="0" spc="-5" dirty="0">
                <a:latin typeface="Univers for BP Light"/>
                <a:cs typeface="Univers for BP Light"/>
              </a:rPr>
              <a:t>less strong,  held </a:t>
            </a:r>
            <a:r>
              <a:rPr sz="1800" b="0" dirty="0">
                <a:latin typeface="Univers for BP Light"/>
                <a:cs typeface="Univers for BP Light"/>
              </a:rPr>
              <a:t>back </a:t>
            </a:r>
            <a:r>
              <a:rPr sz="1800" b="0" spc="-5" dirty="0">
                <a:latin typeface="Univers for BP Light"/>
                <a:cs typeface="Univers for BP Light"/>
              </a:rPr>
              <a:t>by </a:t>
            </a:r>
            <a:r>
              <a:rPr sz="1800" b="0" dirty="0">
                <a:latin typeface="Univers for BP Light"/>
                <a:cs typeface="Univers for BP Light"/>
              </a:rPr>
              <a:t>the </a:t>
            </a:r>
            <a:r>
              <a:rPr sz="1800" b="0" spc="-5" dirty="0">
                <a:latin typeface="Univers for BP Light"/>
                <a:cs typeface="Univers for BP Light"/>
              </a:rPr>
              <a:t>continued dominance </a:t>
            </a:r>
            <a:r>
              <a:rPr sz="1800" b="0" dirty="0">
                <a:latin typeface="Univers for BP Light"/>
                <a:cs typeface="Univers for BP Light"/>
              </a:rPr>
              <a:t>of </a:t>
            </a:r>
            <a:r>
              <a:rPr sz="1800" b="0" spc="-5" dirty="0">
                <a:latin typeface="Univers for BP Light"/>
                <a:cs typeface="Univers for BP Light"/>
              </a:rPr>
              <a:t>coal </a:t>
            </a:r>
            <a:r>
              <a:rPr sz="1800" b="0" dirty="0">
                <a:latin typeface="Univers for BP Light"/>
                <a:cs typeface="Univers for BP Light"/>
              </a:rPr>
              <a:t>and the rapid </a:t>
            </a:r>
            <a:r>
              <a:rPr sz="1800" b="0" spc="-5" dirty="0">
                <a:latin typeface="Univers for BP Light"/>
                <a:cs typeface="Univers for BP Light"/>
              </a:rPr>
              <a:t>growth </a:t>
            </a:r>
            <a:r>
              <a:rPr sz="1800" b="0" dirty="0">
                <a:latin typeface="Univers for BP Light"/>
                <a:cs typeface="Univers for BP Light"/>
              </a:rPr>
              <a:t>of</a:t>
            </a:r>
            <a:r>
              <a:rPr sz="1800" b="0" spc="65" dirty="0">
                <a:latin typeface="Univers for BP Light"/>
                <a:cs typeface="Univers for BP Light"/>
              </a:rPr>
              <a:t> </a:t>
            </a:r>
            <a:r>
              <a:rPr sz="1800" b="0" spc="-5" dirty="0">
                <a:latin typeface="Univers for BP Light"/>
                <a:cs typeface="Univers for BP Light"/>
              </a:rPr>
              <a:t>renewables.</a:t>
            </a:r>
            <a:endParaRPr sz="1800">
              <a:latin typeface="Univers for BP Light"/>
              <a:cs typeface="Univers for BP Light"/>
            </a:endParaRPr>
          </a:p>
        </p:txBody>
      </p:sp>
      <p:sp>
        <p:nvSpPr>
          <p:cNvPr id="4" name="object 4"/>
          <p:cNvSpPr/>
          <p:nvPr/>
        </p:nvSpPr>
        <p:spPr>
          <a:xfrm>
            <a:off x="524255" y="117347"/>
            <a:ext cx="1335405" cy="251460"/>
          </a:xfrm>
          <a:custGeom>
            <a:avLst/>
            <a:gdLst/>
            <a:ahLst/>
            <a:cxnLst/>
            <a:rect l="l" t="t" r="r" b="b"/>
            <a:pathLst>
              <a:path w="1335405" h="251460">
                <a:moveTo>
                  <a:pt x="129311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293114" y="251460"/>
                </a:lnTo>
                <a:lnTo>
                  <a:pt x="1309413" y="248161"/>
                </a:lnTo>
                <a:lnTo>
                  <a:pt x="1322736" y="239172"/>
                </a:lnTo>
                <a:lnTo>
                  <a:pt x="1331725" y="225849"/>
                </a:lnTo>
                <a:lnTo>
                  <a:pt x="1335024" y="209550"/>
                </a:lnTo>
                <a:lnTo>
                  <a:pt x="1335024" y="41909"/>
                </a:lnTo>
                <a:lnTo>
                  <a:pt x="1331725" y="25610"/>
                </a:lnTo>
                <a:lnTo>
                  <a:pt x="1322736" y="12287"/>
                </a:lnTo>
                <a:lnTo>
                  <a:pt x="1309413" y="3298"/>
                </a:lnTo>
                <a:lnTo>
                  <a:pt x="129311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7159"/>
            <a:ext cx="105283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60" dirty="0">
                <a:latin typeface="Univers for BP"/>
                <a:cs typeface="Univers for BP"/>
              </a:rPr>
              <a:t> </a:t>
            </a:r>
            <a:r>
              <a:rPr sz="1250" i="1" spc="-25" dirty="0">
                <a:latin typeface="Univers for BP"/>
                <a:cs typeface="Univers for BP"/>
              </a:rPr>
              <a:t>India</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4863"/>
            <a:ext cx="6520815" cy="361950"/>
          </a:xfrm>
          <a:prstGeom prst="rect">
            <a:avLst/>
          </a:prstGeom>
        </p:spPr>
        <p:txBody>
          <a:bodyPr vert="horz" wrap="square" lIns="0" tIns="0" rIns="0" bIns="0" rtlCol="0">
            <a:spAutoFit/>
          </a:bodyPr>
          <a:lstStyle/>
          <a:p>
            <a:pPr marL="12700">
              <a:lnSpc>
                <a:spcPct val="100000"/>
              </a:lnSpc>
            </a:pPr>
            <a:r>
              <a:rPr spc="-5" dirty="0"/>
              <a:t>Africa plays an increasing role in global</a:t>
            </a:r>
            <a:r>
              <a:rPr spc="140" dirty="0"/>
              <a:t> </a:t>
            </a:r>
            <a:r>
              <a:rPr spc="-5" dirty="0"/>
              <a:t>energy…</a:t>
            </a:r>
          </a:p>
        </p:txBody>
      </p:sp>
      <p:sp>
        <p:nvSpPr>
          <p:cNvPr id="3" name="object 3"/>
          <p:cNvSpPr txBox="1"/>
          <p:nvPr/>
        </p:nvSpPr>
        <p:spPr>
          <a:xfrm>
            <a:off x="6200013" y="1199134"/>
            <a:ext cx="2754630" cy="573405"/>
          </a:xfrm>
          <a:prstGeom prst="rect">
            <a:avLst/>
          </a:prstGeom>
        </p:spPr>
        <p:txBody>
          <a:bodyPr vert="horz" wrap="square" lIns="0" tIns="0" rIns="0" bIns="0" rtlCol="0">
            <a:spAutoFit/>
          </a:bodyPr>
          <a:lstStyle/>
          <a:p>
            <a:pPr marL="70485">
              <a:lnSpc>
                <a:spcPct val="100000"/>
              </a:lnSpc>
            </a:pPr>
            <a:r>
              <a:rPr sz="1800" dirty="0">
                <a:latin typeface="Univers for BP"/>
                <a:cs typeface="Univers for BP"/>
              </a:rPr>
              <a:t>Industrial </a:t>
            </a:r>
            <a:r>
              <a:rPr sz="1800" spc="-5" dirty="0">
                <a:latin typeface="Univers for BP"/>
                <a:cs typeface="Univers for BP"/>
              </a:rPr>
              <a:t>energy</a:t>
            </a:r>
            <a:r>
              <a:rPr sz="1800" spc="-85" dirty="0">
                <a:latin typeface="Univers for BP"/>
                <a:cs typeface="Univers for BP"/>
              </a:rPr>
              <a:t> </a:t>
            </a:r>
            <a:r>
              <a:rPr sz="1800" spc="-5" dirty="0">
                <a:latin typeface="Univers for BP"/>
                <a:cs typeface="Univers for BP"/>
              </a:rPr>
              <a:t>share*</a:t>
            </a:r>
            <a:endParaRPr sz="1800">
              <a:latin typeface="Univers for BP"/>
              <a:cs typeface="Univers for BP"/>
            </a:endParaRPr>
          </a:p>
          <a:p>
            <a:pPr marL="12700">
              <a:lnSpc>
                <a:spcPct val="100000"/>
              </a:lnSpc>
            </a:pPr>
            <a:r>
              <a:rPr sz="1800" spc="-5" dirty="0">
                <a:latin typeface="Univers for BP"/>
                <a:cs typeface="Univers for BP"/>
              </a:rPr>
              <a:t>(1965-2016 </a:t>
            </a:r>
            <a:r>
              <a:rPr sz="1800" dirty="0">
                <a:latin typeface="Univers for BP"/>
                <a:cs typeface="Univers for BP"/>
              </a:rPr>
              <a:t>unless</a:t>
            </a:r>
            <a:r>
              <a:rPr sz="1800" spc="-40" dirty="0">
                <a:latin typeface="Univers for BP"/>
                <a:cs typeface="Univers for BP"/>
              </a:rPr>
              <a:t> </a:t>
            </a:r>
            <a:r>
              <a:rPr sz="1800" spc="-5" dirty="0">
                <a:latin typeface="Univers for BP"/>
                <a:cs typeface="Univers for BP"/>
              </a:rPr>
              <a:t>stated)</a:t>
            </a:r>
            <a:endParaRPr sz="1800">
              <a:latin typeface="Univers for BP"/>
              <a:cs typeface="Univers for BP"/>
            </a:endParaRPr>
          </a:p>
        </p:txBody>
      </p:sp>
      <p:sp>
        <p:nvSpPr>
          <p:cNvPr id="4" name="object 4"/>
          <p:cNvSpPr/>
          <p:nvPr/>
        </p:nvSpPr>
        <p:spPr>
          <a:xfrm>
            <a:off x="5622035" y="2324100"/>
            <a:ext cx="0" cy="3510279"/>
          </a:xfrm>
          <a:custGeom>
            <a:avLst/>
            <a:gdLst/>
            <a:ahLst/>
            <a:cxnLst/>
            <a:rect l="l" t="t" r="r" b="b"/>
            <a:pathLst>
              <a:path h="3510279">
                <a:moveTo>
                  <a:pt x="0" y="3509772"/>
                </a:moveTo>
                <a:lnTo>
                  <a:pt x="0" y="0"/>
                </a:lnTo>
              </a:path>
            </a:pathLst>
          </a:custGeom>
          <a:ln w="9144">
            <a:solidFill>
              <a:srgbClr val="666666"/>
            </a:solidFill>
          </a:ln>
        </p:spPr>
        <p:txBody>
          <a:bodyPr wrap="square" lIns="0" tIns="0" rIns="0" bIns="0" rtlCol="0"/>
          <a:lstStyle/>
          <a:p>
            <a:endParaRPr/>
          </a:p>
        </p:txBody>
      </p:sp>
      <p:sp>
        <p:nvSpPr>
          <p:cNvPr id="5" name="object 5"/>
          <p:cNvSpPr/>
          <p:nvPr/>
        </p:nvSpPr>
        <p:spPr>
          <a:xfrm>
            <a:off x="5622035" y="583387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6" name="object 6"/>
          <p:cNvSpPr/>
          <p:nvPr/>
        </p:nvSpPr>
        <p:spPr>
          <a:xfrm>
            <a:off x="5622035" y="49560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 name="object 7"/>
          <p:cNvSpPr/>
          <p:nvPr/>
        </p:nvSpPr>
        <p:spPr>
          <a:xfrm>
            <a:off x="5622035" y="40782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 name="object 8"/>
          <p:cNvSpPr/>
          <p:nvPr/>
        </p:nvSpPr>
        <p:spPr>
          <a:xfrm>
            <a:off x="5622035" y="32004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 name="object 9"/>
          <p:cNvSpPr/>
          <p:nvPr/>
        </p:nvSpPr>
        <p:spPr>
          <a:xfrm>
            <a:off x="5622035" y="23241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0" name="object 10"/>
          <p:cNvSpPr/>
          <p:nvPr/>
        </p:nvSpPr>
        <p:spPr>
          <a:xfrm>
            <a:off x="5622035" y="5833871"/>
            <a:ext cx="3830320" cy="0"/>
          </a:xfrm>
          <a:custGeom>
            <a:avLst/>
            <a:gdLst/>
            <a:ahLst/>
            <a:cxnLst/>
            <a:rect l="l" t="t" r="r" b="b"/>
            <a:pathLst>
              <a:path w="3830320">
                <a:moveTo>
                  <a:pt x="0" y="0"/>
                </a:moveTo>
                <a:lnTo>
                  <a:pt x="3829812" y="0"/>
                </a:lnTo>
              </a:path>
            </a:pathLst>
          </a:custGeom>
          <a:ln w="9144">
            <a:solidFill>
              <a:srgbClr val="666666"/>
            </a:solidFill>
          </a:ln>
        </p:spPr>
        <p:txBody>
          <a:bodyPr wrap="square" lIns="0" tIns="0" rIns="0" bIns="0" rtlCol="0"/>
          <a:lstStyle/>
          <a:p>
            <a:endParaRPr/>
          </a:p>
        </p:txBody>
      </p:sp>
      <p:sp>
        <p:nvSpPr>
          <p:cNvPr id="11" name="object 11"/>
          <p:cNvSpPr/>
          <p:nvPr/>
        </p:nvSpPr>
        <p:spPr>
          <a:xfrm>
            <a:off x="5883402" y="2701289"/>
            <a:ext cx="1263650" cy="1934210"/>
          </a:xfrm>
          <a:custGeom>
            <a:avLst/>
            <a:gdLst/>
            <a:ahLst/>
            <a:cxnLst/>
            <a:rect l="l" t="t" r="r" b="b"/>
            <a:pathLst>
              <a:path w="1263650" h="1934210">
                <a:moveTo>
                  <a:pt x="3048" y="41148"/>
                </a:moveTo>
                <a:lnTo>
                  <a:pt x="0" y="0"/>
                </a:lnTo>
                <a:lnTo>
                  <a:pt x="15239" y="13715"/>
                </a:lnTo>
                <a:lnTo>
                  <a:pt x="16763" y="109727"/>
                </a:lnTo>
                <a:lnTo>
                  <a:pt x="28956" y="97536"/>
                </a:lnTo>
                <a:lnTo>
                  <a:pt x="36575" y="71627"/>
                </a:lnTo>
                <a:lnTo>
                  <a:pt x="35051" y="1075944"/>
                </a:lnTo>
                <a:lnTo>
                  <a:pt x="27432" y="897636"/>
                </a:lnTo>
                <a:lnTo>
                  <a:pt x="28956" y="999744"/>
                </a:lnTo>
                <a:lnTo>
                  <a:pt x="25908" y="829056"/>
                </a:lnTo>
                <a:lnTo>
                  <a:pt x="44196" y="836676"/>
                </a:lnTo>
                <a:lnTo>
                  <a:pt x="42672" y="836676"/>
                </a:lnTo>
                <a:lnTo>
                  <a:pt x="57912" y="757427"/>
                </a:lnTo>
                <a:lnTo>
                  <a:pt x="67056" y="797051"/>
                </a:lnTo>
                <a:lnTo>
                  <a:pt x="44196" y="1155192"/>
                </a:lnTo>
                <a:lnTo>
                  <a:pt x="56387" y="1437132"/>
                </a:lnTo>
                <a:lnTo>
                  <a:pt x="70103" y="1507236"/>
                </a:lnTo>
                <a:lnTo>
                  <a:pt x="74675" y="1156716"/>
                </a:lnTo>
                <a:lnTo>
                  <a:pt x="91439" y="1149096"/>
                </a:lnTo>
                <a:lnTo>
                  <a:pt x="96012" y="1097280"/>
                </a:lnTo>
                <a:lnTo>
                  <a:pt x="106680" y="979932"/>
                </a:lnTo>
                <a:lnTo>
                  <a:pt x="115824" y="722376"/>
                </a:lnTo>
                <a:lnTo>
                  <a:pt x="124968" y="854963"/>
                </a:lnTo>
                <a:lnTo>
                  <a:pt x="155448" y="905256"/>
                </a:lnTo>
                <a:lnTo>
                  <a:pt x="173736" y="905256"/>
                </a:lnTo>
                <a:lnTo>
                  <a:pt x="188975" y="1193292"/>
                </a:lnTo>
                <a:lnTo>
                  <a:pt x="181356" y="1466088"/>
                </a:lnTo>
                <a:lnTo>
                  <a:pt x="196596" y="1461516"/>
                </a:lnTo>
                <a:lnTo>
                  <a:pt x="208787" y="1647444"/>
                </a:lnTo>
                <a:lnTo>
                  <a:pt x="234696" y="1548384"/>
                </a:lnTo>
                <a:lnTo>
                  <a:pt x="262127" y="1830324"/>
                </a:lnTo>
                <a:lnTo>
                  <a:pt x="291084" y="1933956"/>
                </a:lnTo>
                <a:lnTo>
                  <a:pt x="304800" y="1822704"/>
                </a:lnTo>
                <a:lnTo>
                  <a:pt x="327660" y="1767840"/>
                </a:lnTo>
                <a:lnTo>
                  <a:pt x="358139" y="1577340"/>
                </a:lnTo>
                <a:lnTo>
                  <a:pt x="371856" y="1510284"/>
                </a:lnTo>
                <a:lnTo>
                  <a:pt x="385572" y="1591056"/>
                </a:lnTo>
                <a:lnTo>
                  <a:pt x="403860" y="1478280"/>
                </a:lnTo>
                <a:lnTo>
                  <a:pt x="437388" y="1612392"/>
                </a:lnTo>
                <a:lnTo>
                  <a:pt x="480060" y="1571244"/>
                </a:lnTo>
                <a:lnTo>
                  <a:pt x="534924" y="1519428"/>
                </a:lnTo>
                <a:lnTo>
                  <a:pt x="595884" y="1347216"/>
                </a:lnTo>
                <a:lnTo>
                  <a:pt x="667512" y="1432560"/>
                </a:lnTo>
                <a:lnTo>
                  <a:pt x="710183" y="1444752"/>
                </a:lnTo>
                <a:lnTo>
                  <a:pt x="746759" y="1478280"/>
                </a:lnTo>
                <a:lnTo>
                  <a:pt x="841248" y="1292352"/>
                </a:lnTo>
                <a:lnTo>
                  <a:pt x="902207" y="1153668"/>
                </a:lnTo>
                <a:lnTo>
                  <a:pt x="950976" y="1287780"/>
                </a:lnTo>
                <a:lnTo>
                  <a:pt x="1008888" y="1045464"/>
                </a:lnTo>
                <a:lnTo>
                  <a:pt x="1083564" y="1200912"/>
                </a:lnTo>
                <a:lnTo>
                  <a:pt x="1167383" y="1210056"/>
                </a:lnTo>
                <a:lnTo>
                  <a:pt x="1263396" y="1117092"/>
                </a:lnTo>
              </a:path>
            </a:pathLst>
          </a:custGeom>
          <a:ln w="28956">
            <a:solidFill>
              <a:srgbClr val="8ADEFF"/>
            </a:solidFill>
          </a:ln>
        </p:spPr>
        <p:txBody>
          <a:bodyPr wrap="square" lIns="0" tIns="0" rIns="0" bIns="0" rtlCol="0"/>
          <a:lstStyle/>
          <a:p>
            <a:endParaRPr/>
          </a:p>
        </p:txBody>
      </p:sp>
      <p:sp>
        <p:nvSpPr>
          <p:cNvPr id="12" name="object 12"/>
          <p:cNvSpPr/>
          <p:nvPr/>
        </p:nvSpPr>
        <p:spPr>
          <a:xfrm>
            <a:off x="6064758" y="3371850"/>
            <a:ext cx="1800225" cy="1468120"/>
          </a:xfrm>
          <a:custGeom>
            <a:avLst/>
            <a:gdLst/>
            <a:ahLst/>
            <a:cxnLst/>
            <a:rect l="l" t="t" r="r" b="b"/>
            <a:pathLst>
              <a:path w="1800225" h="1468120">
                <a:moveTo>
                  <a:pt x="0" y="333756"/>
                </a:moveTo>
                <a:lnTo>
                  <a:pt x="4571" y="577595"/>
                </a:lnTo>
                <a:lnTo>
                  <a:pt x="1524" y="708660"/>
                </a:lnTo>
                <a:lnTo>
                  <a:pt x="19812" y="810768"/>
                </a:lnTo>
                <a:lnTo>
                  <a:pt x="39624" y="795527"/>
                </a:lnTo>
                <a:lnTo>
                  <a:pt x="60959" y="754380"/>
                </a:lnTo>
                <a:lnTo>
                  <a:pt x="73151" y="641604"/>
                </a:lnTo>
                <a:lnTo>
                  <a:pt x="82295" y="548639"/>
                </a:lnTo>
                <a:lnTo>
                  <a:pt x="112775" y="513588"/>
                </a:lnTo>
                <a:lnTo>
                  <a:pt x="129539" y="399288"/>
                </a:lnTo>
                <a:lnTo>
                  <a:pt x="137159" y="440436"/>
                </a:lnTo>
                <a:lnTo>
                  <a:pt x="169163" y="71627"/>
                </a:lnTo>
                <a:lnTo>
                  <a:pt x="196595" y="0"/>
                </a:lnTo>
                <a:lnTo>
                  <a:pt x="230124" y="300227"/>
                </a:lnTo>
                <a:lnTo>
                  <a:pt x="256031" y="266700"/>
                </a:lnTo>
                <a:lnTo>
                  <a:pt x="281939" y="74675"/>
                </a:lnTo>
                <a:lnTo>
                  <a:pt x="307847" y="164591"/>
                </a:lnTo>
                <a:lnTo>
                  <a:pt x="320039" y="102108"/>
                </a:lnTo>
                <a:lnTo>
                  <a:pt x="348995" y="228600"/>
                </a:lnTo>
                <a:lnTo>
                  <a:pt x="371855" y="230124"/>
                </a:lnTo>
                <a:lnTo>
                  <a:pt x="370331" y="35051"/>
                </a:lnTo>
                <a:lnTo>
                  <a:pt x="394715" y="51815"/>
                </a:lnTo>
                <a:lnTo>
                  <a:pt x="429767" y="294131"/>
                </a:lnTo>
                <a:lnTo>
                  <a:pt x="464819" y="291083"/>
                </a:lnTo>
                <a:lnTo>
                  <a:pt x="509015" y="629412"/>
                </a:lnTo>
                <a:lnTo>
                  <a:pt x="551688" y="493775"/>
                </a:lnTo>
                <a:lnTo>
                  <a:pt x="591312" y="477012"/>
                </a:lnTo>
                <a:lnTo>
                  <a:pt x="637032" y="714756"/>
                </a:lnTo>
                <a:lnTo>
                  <a:pt x="679703" y="682751"/>
                </a:lnTo>
                <a:lnTo>
                  <a:pt x="731519" y="842772"/>
                </a:lnTo>
                <a:lnTo>
                  <a:pt x="789432" y="894588"/>
                </a:lnTo>
                <a:lnTo>
                  <a:pt x="844295" y="1013460"/>
                </a:lnTo>
                <a:lnTo>
                  <a:pt x="870203" y="879348"/>
                </a:lnTo>
                <a:lnTo>
                  <a:pt x="789432" y="1010412"/>
                </a:lnTo>
                <a:lnTo>
                  <a:pt x="813815" y="954024"/>
                </a:lnTo>
                <a:lnTo>
                  <a:pt x="862584" y="1034795"/>
                </a:lnTo>
                <a:lnTo>
                  <a:pt x="873251" y="964692"/>
                </a:lnTo>
                <a:lnTo>
                  <a:pt x="914399" y="839724"/>
                </a:lnTo>
                <a:lnTo>
                  <a:pt x="964691" y="643127"/>
                </a:lnTo>
                <a:lnTo>
                  <a:pt x="1033271" y="659892"/>
                </a:lnTo>
                <a:lnTo>
                  <a:pt x="1101851" y="675132"/>
                </a:lnTo>
                <a:lnTo>
                  <a:pt x="1171956" y="601980"/>
                </a:lnTo>
                <a:lnTo>
                  <a:pt x="1254251" y="717804"/>
                </a:lnTo>
                <a:lnTo>
                  <a:pt x="1306067" y="783336"/>
                </a:lnTo>
                <a:lnTo>
                  <a:pt x="1310639" y="1098804"/>
                </a:lnTo>
                <a:lnTo>
                  <a:pt x="1411223" y="1207008"/>
                </a:lnTo>
                <a:lnTo>
                  <a:pt x="1475232" y="1176527"/>
                </a:lnTo>
                <a:lnTo>
                  <a:pt x="1548384" y="1312164"/>
                </a:lnTo>
                <a:lnTo>
                  <a:pt x="1612391" y="1351788"/>
                </a:lnTo>
                <a:lnTo>
                  <a:pt x="1676399" y="1310639"/>
                </a:lnTo>
                <a:lnTo>
                  <a:pt x="1732788" y="1420368"/>
                </a:lnTo>
                <a:lnTo>
                  <a:pt x="1799843" y="1467612"/>
                </a:lnTo>
              </a:path>
            </a:pathLst>
          </a:custGeom>
          <a:ln w="28956">
            <a:solidFill>
              <a:srgbClr val="FFCC00"/>
            </a:solidFill>
          </a:ln>
        </p:spPr>
        <p:txBody>
          <a:bodyPr wrap="square" lIns="0" tIns="0" rIns="0" bIns="0" rtlCol="0"/>
          <a:lstStyle/>
          <a:p>
            <a:endParaRPr/>
          </a:p>
        </p:txBody>
      </p:sp>
      <p:sp>
        <p:nvSpPr>
          <p:cNvPr id="13" name="object 13"/>
          <p:cNvSpPr/>
          <p:nvPr/>
        </p:nvSpPr>
        <p:spPr>
          <a:xfrm>
            <a:off x="7125461" y="3954017"/>
            <a:ext cx="2019300" cy="1607820"/>
          </a:xfrm>
          <a:custGeom>
            <a:avLst/>
            <a:gdLst/>
            <a:ahLst/>
            <a:cxnLst/>
            <a:rect l="l" t="t" r="r" b="b"/>
            <a:pathLst>
              <a:path w="2019300" h="1607820">
                <a:moveTo>
                  <a:pt x="0" y="0"/>
                </a:moveTo>
                <a:lnTo>
                  <a:pt x="30480" y="102107"/>
                </a:lnTo>
                <a:lnTo>
                  <a:pt x="54864" y="112775"/>
                </a:lnTo>
                <a:lnTo>
                  <a:pt x="102108" y="128015"/>
                </a:lnTo>
                <a:lnTo>
                  <a:pt x="167640" y="230123"/>
                </a:lnTo>
                <a:lnTo>
                  <a:pt x="242316" y="350519"/>
                </a:lnTo>
                <a:lnTo>
                  <a:pt x="323088" y="333755"/>
                </a:lnTo>
                <a:lnTo>
                  <a:pt x="402336" y="181355"/>
                </a:lnTo>
                <a:lnTo>
                  <a:pt x="518160" y="297179"/>
                </a:lnTo>
                <a:lnTo>
                  <a:pt x="598932" y="294131"/>
                </a:lnTo>
                <a:lnTo>
                  <a:pt x="618744" y="344423"/>
                </a:lnTo>
                <a:lnTo>
                  <a:pt x="708660" y="399287"/>
                </a:lnTo>
                <a:lnTo>
                  <a:pt x="777240" y="318515"/>
                </a:lnTo>
                <a:lnTo>
                  <a:pt x="801624" y="358139"/>
                </a:lnTo>
                <a:lnTo>
                  <a:pt x="873252" y="329183"/>
                </a:lnTo>
                <a:lnTo>
                  <a:pt x="944880" y="284987"/>
                </a:lnTo>
                <a:lnTo>
                  <a:pt x="854964" y="449579"/>
                </a:lnTo>
                <a:lnTo>
                  <a:pt x="794004" y="586739"/>
                </a:lnTo>
                <a:lnTo>
                  <a:pt x="705612" y="704087"/>
                </a:lnTo>
                <a:lnTo>
                  <a:pt x="739140" y="726947"/>
                </a:lnTo>
                <a:lnTo>
                  <a:pt x="763524" y="731519"/>
                </a:lnTo>
                <a:lnTo>
                  <a:pt x="859536" y="649223"/>
                </a:lnTo>
                <a:lnTo>
                  <a:pt x="897636" y="778763"/>
                </a:lnTo>
                <a:lnTo>
                  <a:pt x="870204" y="856487"/>
                </a:lnTo>
                <a:lnTo>
                  <a:pt x="833628" y="772667"/>
                </a:lnTo>
                <a:lnTo>
                  <a:pt x="762000" y="830579"/>
                </a:lnTo>
                <a:lnTo>
                  <a:pt x="794004" y="914399"/>
                </a:lnTo>
                <a:lnTo>
                  <a:pt x="818388" y="646175"/>
                </a:lnTo>
                <a:lnTo>
                  <a:pt x="876300" y="813815"/>
                </a:lnTo>
                <a:lnTo>
                  <a:pt x="950976" y="800099"/>
                </a:lnTo>
                <a:lnTo>
                  <a:pt x="996696" y="859535"/>
                </a:lnTo>
                <a:lnTo>
                  <a:pt x="1028700" y="922019"/>
                </a:lnTo>
                <a:lnTo>
                  <a:pt x="1106424" y="915923"/>
                </a:lnTo>
                <a:lnTo>
                  <a:pt x="1101852" y="832103"/>
                </a:lnTo>
                <a:lnTo>
                  <a:pt x="1043940" y="943355"/>
                </a:lnTo>
                <a:lnTo>
                  <a:pt x="1086612" y="871727"/>
                </a:lnTo>
                <a:lnTo>
                  <a:pt x="1077468" y="876299"/>
                </a:lnTo>
                <a:lnTo>
                  <a:pt x="1048512" y="856487"/>
                </a:lnTo>
                <a:lnTo>
                  <a:pt x="1068324" y="888491"/>
                </a:lnTo>
                <a:lnTo>
                  <a:pt x="1194816" y="941831"/>
                </a:lnTo>
                <a:lnTo>
                  <a:pt x="1295400" y="874775"/>
                </a:lnTo>
                <a:lnTo>
                  <a:pt x="1421892" y="819911"/>
                </a:lnTo>
                <a:lnTo>
                  <a:pt x="1577340" y="984503"/>
                </a:lnTo>
                <a:lnTo>
                  <a:pt x="1687068" y="934211"/>
                </a:lnTo>
                <a:lnTo>
                  <a:pt x="1620012" y="1059179"/>
                </a:lnTo>
                <a:lnTo>
                  <a:pt x="1773936" y="1078991"/>
                </a:lnTo>
                <a:lnTo>
                  <a:pt x="1891284" y="1152143"/>
                </a:lnTo>
                <a:lnTo>
                  <a:pt x="1941576" y="1353311"/>
                </a:lnTo>
                <a:lnTo>
                  <a:pt x="2019300" y="1380743"/>
                </a:lnTo>
                <a:lnTo>
                  <a:pt x="2010156" y="1421891"/>
                </a:lnTo>
                <a:lnTo>
                  <a:pt x="1950720" y="1540763"/>
                </a:lnTo>
                <a:lnTo>
                  <a:pt x="1862328" y="1607819"/>
                </a:lnTo>
              </a:path>
            </a:pathLst>
          </a:custGeom>
          <a:ln w="28956">
            <a:solidFill>
              <a:srgbClr val="006600"/>
            </a:solidFill>
          </a:ln>
        </p:spPr>
        <p:txBody>
          <a:bodyPr wrap="square" lIns="0" tIns="0" rIns="0" bIns="0" rtlCol="0"/>
          <a:lstStyle/>
          <a:p>
            <a:endParaRPr/>
          </a:p>
        </p:txBody>
      </p:sp>
      <p:sp>
        <p:nvSpPr>
          <p:cNvPr id="14" name="object 14"/>
          <p:cNvSpPr/>
          <p:nvPr/>
        </p:nvSpPr>
        <p:spPr>
          <a:xfrm>
            <a:off x="6261353" y="3242310"/>
            <a:ext cx="535305" cy="2086610"/>
          </a:xfrm>
          <a:custGeom>
            <a:avLst/>
            <a:gdLst/>
            <a:ahLst/>
            <a:cxnLst/>
            <a:rect l="l" t="t" r="r" b="b"/>
            <a:pathLst>
              <a:path w="535304" h="2086610">
                <a:moveTo>
                  <a:pt x="1524" y="702563"/>
                </a:moveTo>
                <a:lnTo>
                  <a:pt x="0" y="740663"/>
                </a:lnTo>
                <a:lnTo>
                  <a:pt x="0" y="970788"/>
                </a:lnTo>
                <a:lnTo>
                  <a:pt x="19812" y="915923"/>
                </a:lnTo>
                <a:lnTo>
                  <a:pt x="56387" y="1013459"/>
                </a:lnTo>
                <a:lnTo>
                  <a:pt x="97536" y="978407"/>
                </a:lnTo>
                <a:lnTo>
                  <a:pt x="105156" y="1101852"/>
                </a:lnTo>
                <a:lnTo>
                  <a:pt x="128016" y="1159764"/>
                </a:lnTo>
                <a:lnTo>
                  <a:pt x="134112" y="918971"/>
                </a:lnTo>
                <a:lnTo>
                  <a:pt x="166116" y="1011935"/>
                </a:lnTo>
                <a:lnTo>
                  <a:pt x="167640" y="934212"/>
                </a:lnTo>
                <a:lnTo>
                  <a:pt x="201168" y="911351"/>
                </a:lnTo>
                <a:lnTo>
                  <a:pt x="219456" y="902207"/>
                </a:lnTo>
                <a:lnTo>
                  <a:pt x="220980" y="713232"/>
                </a:lnTo>
                <a:lnTo>
                  <a:pt x="228600" y="510539"/>
                </a:lnTo>
                <a:lnTo>
                  <a:pt x="233172" y="313943"/>
                </a:lnTo>
                <a:lnTo>
                  <a:pt x="213360" y="138684"/>
                </a:lnTo>
                <a:lnTo>
                  <a:pt x="216408" y="152400"/>
                </a:lnTo>
                <a:lnTo>
                  <a:pt x="205740" y="24384"/>
                </a:lnTo>
                <a:lnTo>
                  <a:pt x="210312" y="166115"/>
                </a:lnTo>
                <a:lnTo>
                  <a:pt x="217932" y="76200"/>
                </a:lnTo>
                <a:lnTo>
                  <a:pt x="201168" y="62484"/>
                </a:lnTo>
                <a:lnTo>
                  <a:pt x="187451" y="77724"/>
                </a:lnTo>
                <a:lnTo>
                  <a:pt x="199644" y="0"/>
                </a:lnTo>
                <a:lnTo>
                  <a:pt x="211836" y="195072"/>
                </a:lnTo>
                <a:lnTo>
                  <a:pt x="214884" y="205739"/>
                </a:lnTo>
                <a:lnTo>
                  <a:pt x="210312" y="275843"/>
                </a:lnTo>
                <a:lnTo>
                  <a:pt x="195072" y="432815"/>
                </a:lnTo>
                <a:lnTo>
                  <a:pt x="175260" y="675132"/>
                </a:lnTo>
                <a:lnTo>
                  <a:pt x="173736" y="861059"/>
                </a:lnTo>
                <a:lnTo>
                  <a:pt x="176784" y="918971"/>
                </a:lnTo>
                <a:lnTo>
                  <a:pt x="198120" y="836676"/>
                </a:lnTo>
                <a:lnTo>
                  <a:pt x="207263" y="824483"/>
                </a:lnTo>
                <a:lnTo>
                  <a:pt x="214884" y="944879"/>
                </a:lnTo>
                <a:lnTo>
                  <a:pt x="217932" y="1091183"/>
                </a:lnTo>
                <a:lnTo>
                  <a:pt x="230124" y="1002791"/>
                </a:lnTo>
                <a:lnTo>
                  <a:pt x="245364" y="891539"/>
                </a:lnTo>
                <a:lnTo>
                  <a:pt x="265175" y="841247"/>
                </a:lnTo>
                <a:lnTo>
                  <a:pt x="291084" y="1021079"/>
                </a:lnTo>
                <a:lnTo>
                  <a:pt x="320040" y="1149095"/>
                </a:lnTo>
                <a:lnTo>
                  <a:pt x="353568" y="1138427"/>
                </a:lnTo>
                <a:lnTo>
                  <a:pt x="385572" y="1190244"/>
                </a:lnTo>
                <a:lnTo>
                  <a:pt x="422148" y="1185671"/>
                </a:lnTo>
                <a:lnTo>
                  <a:pt x="455675" y="1478279"/>
                </a:lnTo>
                <a:lnTo>
                  <a:pt x="466344" y="1618488"/>
                </a:lnTo>
                <a:lnTo>
                  <a:pt x="502920" y="1613915"/>
                </a:lnTo>
                <a:lnTo>
                  <a:pt x="483107" y="1677923"/>
                </a:lnTo>
                <a:lnTo>
                  <a:pt x="519684" y="1822703"/>
                </a:lnTo>
                <a:lnTo>
                  <a:pt x="513588" y="1984247"/>
                </a:lnTo>
                <a:lnTo>
                  <a:pt x="525779" y="2086355"/>
                </a:lnTo>
                <a:lnTo>
                  <a:pt x="534924" y="2040636"/>
                </a:lnTo>
                <a:lnTo>
                  <a:pt x="528827" y="2042159"/>
                </a:lnTo>
              </a:path>
            </a:pathLst>
          </a:custGeom>
          <a:ln w="28956">
            <a:solidFill>
              <a:srgbClr val="DC0000"/>
            </a:solidFill>
          </a:ln>
        </p:spPr>
        <p:txBody>
          <a:bodyPr wrap="square" lIns="0" tIns="0" rIns="0" bIns="0" rtlCol="0"/>
          <a:lstStyle/>
          <a:p>
            <a:endParaRPr/>
          </a:p>
        </p:txBody>
      </p:sp>
      <p:sp>
        <p:nvSpPr>
          <p:cNvPr id="15" name="object 15"/>
          <p:cNvSpPr/>
          <p:nvPr/>
        </p:nvSpPr>
        <p:spPr>
          <a:xfrm>
            <a:off x="6790181" y="5225034"/>
            <a:ext cx="611505" cy="234950"/>
          </a:xfrm>
          <a:custGeom>
            <a:avLst/>
            <a:gdLst/>
            <a:ahLst/>
            <a:cxnLst/>
            <a:rect l="l" t="t" r="r" b="b"/>
            <a:pathLst>
              <a:path w="611504" h="234950">
                <a:moveTo>
                  <a:pt x="0" y="59436"/>
                </a:moveTo>
                <a:lnTo>
                  <a:pt x="62484" y="234696"/>
                </a:lnTo>
                <a:lnTo>
                  <a:pt x="179832" y="192024"/>
                </a:lnTo>
                <a:lnTo>
                  <a:pt x="303275" y="182880"/>
                </a:lnTo>
                <a:lnTo>
                  <a:pt x="443484" y="115824"/>
                </a:lnTo>
                <a:lnTo>
                  <a:pt x="611124" y="0"/>
                </a:lnTo>
              </a:path>
            </a:pathLst>
          </a:custGeom>
          <a:ln w="28956">
            <a:solidFill>
              <a:srgbClr val="DC0000"/>
            </a:solidFill>
          </a:ln>
        </p:spPr>
        <p:txBody>
          <a:bodyPr wrap="square" lIns="0" tIns="0" rIns="0" bIns="0" rtlCol="0"/>
          <a:lstStyle/>
          <a:p>
            <a:endParaRPr/>
          </a:p>
        </p:txBody>
      </p:sp>
      <p:sp>
        <p:nvSpPr>
          <p:cNvPr id="16" name="object 16"/>
          <p:cNvSpPr/>
          <p:nvPr/>
        </p:nvSpPr>
        <p:spPr>
          <a:xfrm>
            <a:off x="6752335" y="5246623"/>
            <a:ext cx="76200" cy="76200"/>
          </a:xfrm>
          <a:custGeom>
            <a:avLst/>
            <a:gdLst/>
            <a:ahLst/>
            <a:cxnLst/>
            <a:rect l="l" t="t" r="r" b="b"/>
            <a:pathLst>
              <a:path w="76200" h="76200">
                <a:moveTo>
                  <a:pt x="38100" y="0"/>
                </a:moveTo>
                <a:lnTo>
                  <a:pt x="23252" y="2988"/>
                </a:lnTo>
                <a:lnTo>
                  <a:pt x="11144" y="11144"/>
                </a:lnTo>
                <a:lnTo>
                  <a:pt x="2988" y="23252"/>
                </a:lnTo>
                <a:lnTo>
                  <a:pt x="0" y="38100"/>
                </a:lnTo>
                <a:lnTo>
                  <a:pt x="2988" y="52947"/>
                </a:lnTo>
                <a:lnTo>
                  <a:pt x="11144" y="65055"/>
                </a:lnTo>
                <a:lnTo>
                  <a:pt x="23252" y="73211"/>
                </a:lnTo>
                <a:lnTo>
                  <a:pt x="38100" y="76200"/>
                </a:lnTo>
                <a:lnTo>
                  <a:pt x="52893" y="73211"/>
                </a:lnTo>
                <a:lnTo>
                  <a:pt x="65008" y="65055"/>
                </a:lnTo>
                <a:lnTo>
                  <a:pt x="73193" y="52947"/>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17" name="object 17"/>
          <p:cNvSpPr/>
          <p:nvPr/>
        </p:nvSpPr>
        <p:spPr>
          <a:xfrm>
            <a:off x="6813295" y="5420359"/>
            <a:ext cx="76200" cy="76200"/>
          </a:xfrm>
          <a:custGeom>
            <a:avLst/>
            <a:gdLst/>
            <a:ahLst/>
            <a:cxnLst/>
            <a:rect l="l" t="t" r="r" b="b"/>
            <a:pathLst>
              <a:path w="76200" h="76200">
                <a:moveTo>
                  <a:pt x="38100" y="0"/>
                </a:moveTo>
                <a:lnTo>
                  <a:pt x="23252" y="2988"/>
                </a:lnTo>
                <a:lnTo>
                  <a:pt x="11144" y="11144"/>
                </a:lnTo>
                <a:lnTo>
                  <a:pt x="2988" y="23252"/>
                </a:lnTo>
                <a:lnTo>
                  <a:pt x="0" y="38099"/>
                </a:lnTo>
                <a:lnTo>
                  <a:pt x="2988" y="52947"/>
                </a:lnTo>
                <a:lnTo>
                  <a:pt x="11144" y="65055"/>
                </a:lnTo>
                <a:lnTo>
                  <a:pt x="23252" y="73211"/>
                </a:lnTo>
                <a:lnTo>
                  <a:pt x="38100" y="76199"/>
                </a:lnTo>
                <a:lnTo>
                  <a:pt x="52893" y="73211"/>
                </a:lnTo>
                <a:lnTo>
                  <a:pt x="65008" y="65055"/>
                </a:lnTo>
                <a:lnTo>
                  <a:pt x="73193" y="52947"/>
                </a:lnTo>
                <a:lnTo>
                  <a:pt x="76200" y="38099"/>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18" name="object 18"/>
          <p:cNvSpPr/>
          <p:nvPr/>
        </p:nvSpPr>
        <p:spPr>
          <a:xfrm>
            <a:off x="6930643" y="5377688"/>
            <a:ext cx="76200" cy="76200"/>
          </a:xfrm>
          <a:custGeom>
            <a:avLst/>
            <a:gdLst/>
            <a:ahLst/>
            <a:cxnLst/>
            <a:rect l="l" t="t" r="r" b="b"/>
            <a:pathLst>
              <a:path w="76200" h="76200">
                <a:moveTo>
                  <a:pt x="38100" y="0"/>
                </a:moveTo>
                <a:lnTo>
                  <a:pt x="23252" y="2988"/>
                </a:lnTo>
                <a:lnTo>
                  <a:pt x="11144" y="11144"/>
                </a:lnTo>
                <a:lnTo>
                  <a:pt x="2988" y="23252"/>
                </a:lnTo>
                <a:lnTo>
                  <a:pt x="0" y="38100"/>
                </a:lnTo>
                <a:lnTo>
                  <a:pt x="2988" y="52947"/>
                </a:lnTo>
                <a:lnTo>
                  <a:pt x="11144" y="65055"/>
                </a:lnTo>
                <a:lnTo>
                  <a:pt x="23252" y="73211"/>
                </a:lnTo>
                <a:lnTo>
                  <a:pt x="38100" y="76200"/>
                </a:lnTo>
                <a:lnTo>
                  <a:pt x="52893" y="73211"/>
                </a:lnTo>
                <a:lnTo>
                  <a:pt x="65008" y="65055"/>
                </a:lnTo>
                <a:lnTo>
                  <a:pt x="73193" y="52947"/>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19" name="object 19"/>
          <p:cNvSpPr/>
          <p:nvPr/>
        </p:nvSpPr>
        <p:spPr>
          <a:xfrm>
            <a:off x="7054088" y="5370067"/>
            <a:ext cx="76200" cy="76200"/>
          </a:xfrm>
          <a:custGeom>
            <a:avLst/>
            <a:gdLst/>
            <a:ahLst/>
            <a:cxnLst/>
            <a:rect l="l" t="t" r="r" b="b"/>
            <a:pathLst>
              <a:path w="76200" h="76200">
                <a:moveTo>
                  <a:pt x="38100" y="0"/>
                </a:moveTo>
                <a:lnTo>
                  <a:pt x="23252" y="2988"/>
                </a:lnTo>
                <a:lnTo>
                  <a:pt x="11144" y="11144"/>
                </a:lnTo>
                <a:lnTo>
                  <a:pt x="2988" y="23252"/>
                </a:lnTo>
                <a:lnTo>
                  <a:pt x="0" y="38099"/>
                </a:lnTo>
                <a:lnTo>
                  <a:pt x="2988" y="52947"/>
                </a:lnTo>
                <a:lnTo>
                  <a:pt x="11144" y="65055"/>
                </a:lnTo>
                <a:lnTo>
                  <a:pt x="23252" y="73211"/>
                </a:lnTo>
                <a:lnTo>
                  <a:pt x="38100" y="76199"/>
                </a:lnTo>
                <a:lnTo>
                  <a:pt x="52893" y="73211"/>
                </a:lnTo>
                <a:lnTo>
                  <a:pt x="65008" y="65055"/>
                </a:lnTo>
                <a:lnTo>
                  <a:pt x="73193" y="52947"/>
                </a:lnTo>
                <a:lnTo>
                  <a:pt x="76200" y="38099"/>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20" name="object 20"/>
          <p:cNvSpPr/>
          <p:nvPr/>
        </p:nvSpPr>
        <p:spPr>
          <a:xfrm>
            <a:off x="7195819" y="5303011"/>
            <a:ext cx="76200" cy="76200"/>
          </a:xfrm>
          <a:custGeom>
            <a:avLst/>
            <a:gdLst/>
            <a:ahLst/>
            <a:cxnLst/>
            <a:rect l="l" t="t" r="r" b="b"/>
            <a:pathLst>
              <a:path w="76200" h="76200">
                <a:moveTo>
                  <a:pt x="38100" y="0"/>
                </a:moveTo>
                <a:lnTo>
                  <a:pt x="23252" y="2988"/>
                </a:lnTo>
                <a:lnTo>
                  <a:pt x="11144" y="11144"/>
                </a:lnTo>
                <a:lnTo>
                  <a:pt x="2988" y="23252"/>
                </a:lnTo>
                <a:lnTo>
                  <a:pt x="0" y="38100"/>
                </a:lnTo>
                <a:lnTo>
                  <a:pt x="2988" y="52947"/>
                </a:lnTo>
                <a:lnTo>
                  <a:pt x="11144" y="65055"/>
                </a:lnTo>
                <a:lnTo>
                  <a:pt x="23252" y="73211"/>
                </a:lnTo>
                <a:lnTo>
                  <a:pt x="38100" y="76200"/>
                </a:lnTo>
                <a:lnTo>
                  <a:pt x="52893" y="73211"/>
                </a:lnTo>
                <a:lnTo>
                  <a:pt x="65008" y="65055"/>
                </a:lnTo>
                <a:lnTo>
                  <a:pt x="73193" y="52947"/>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21" name="object 21"/>
          <p:cNvSpPr/>
          <p:nvPr/>
        </p:nvSpPr>
        <p:spPr>
          <a:xfrm>
            <a:off x="7363459" y="5187188"/>
            <a:ext cx="76200" cy="76200"/>
          </a:xfrm>
          <a:custGeom>
            <a:avLst/>
            <a:gdLst/>
            <a:ahLst/>
            <a:cxnLst/>
            <a:rect l="l" t="t" r="r" b="b"/>
            <a:pathLst>
              <a:path w="76200" h="76200">
                <a:moveTo>
                  <a:pt x="38100" y="0"/>
                </a:moveTo>
                <a:lnTo>
                  <a:pt x="23252" y="2988"/>
                </a:lnTo>
                <a:lnTo>
                  <a:pt x="11144" y="11144"/>
                </a:lnTo>
                <a:lnTo>
                  <a:pt x="2988" y="23252"/>
                </a:lnTo>
                <a:lnTo>
                  <a:pt x="0" y="38100"/>
                </a:lnTo>
                <a:lnTo>
                  <a:pt x="2988" y="52947"/>
                </a:lnTo>
                <a:lnTo>
                  <a:pt x="11144" y="65055"/>
                </a:lnTo>
                <a:lnTo>
                  <a:pt x="23252" y="73211"/>
                </a:lnTo>
                <a:lnTo>
                  <a:pt x="38100" y="76200"/>
                </a:lnTo>
                <a:lnTo>
                  <a:pt x="52893" y="73211"/>
                </a:lnTo>
                <a:lnTo>
                  <a:pt x="65008" y="65055"/>
                </a:lnTo>
                <a:lnTo>
                  <a:pt x="73193" y="52947"/>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22" name="object 22"/>
          <p:cNvSpPr txBox="1"/>
          <p:nvPr/>
        </p:nvSpPr>
        <p:spPr>
          <a:xfrm>
            <a:off x="5069585" y="571063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23" name="object 23"/>
          <p:cNvSpPr txBox="1"/>
          <p:nvPr/>
        </p:nvSpPr>
        <p:spPr>
          <a:xfrm>
            <a:off x="5069585" y="4832857"/>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35%</a:t>
            </a:r>
            <a:endParaRPr sz="1400">
              <a:latin typeface="Univers for BP Light"/>
              <a:cs typeface="Univers for BP Light"/>
            </a:endParaRPr>
          </a:p>
        </p:txBody>
      </p:sp>
      <p:sp>
        <p:nvSpPr>
          <p:cNvPr id="24" name="object 24"/>
          <p:cNvSpPr txBox="1"/>
          <p:nvPr/>
        </p:nvSpPr>
        <p:spPr>
          <a:xfrm>
            <a:off x="5069585" y="395528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25" name="object 25"/>
          <p:cNvSpPr txBox="1"/>
          <p:nvPr/>
        </p:nvSpPr>
        <p:spPr>
          <a:xfrm>
            <a:off x="5069585" y="307746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45%</a:t>
            </a:r>
            <a:endParaRPr sz="1400">
              <a:latin typeface="Univers for BP Light"/>
              <a:cs typeface="Univers for BP Light"/>
            </a:endParaRPr>
          </a:p>
        </p:txBody>
      </p:sp>
      <p:sp>
        <p:nvSpPr>
          <p:cNvPr id="26" name="object 26"/>
          <p:cNvSpPr txBox="1"/>
          <p:nvPr/>
        </p:nvSpPr>
        <p:spPr>
          <a:xfrm>
            <a:off x="5069585" y="219989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27" name="object 27"/>
          <p:cNvSpPr txBox="1"/>
          <p:nvPr/>
        </p:nvSpPr>
        <p:spPr>
          <a:xfrm>
            <a:off x="5560314" y="594166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28" name="object 28"/>
          <p:cNvSpPr txBox="1"/>
          <p:nvPr/>
        </p:nvSpPr>
        <p:spPr>
          <a:xfrm>
            <a:off x="9342246" y="594166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29" name="object 29"/>
          <p:cNvSpPr/>
          <p:nvPr/>
        </p:nvSpPr>
        <p:spPr>
          <a:xfrm>
            <a:off x="7666481" y="2480310"/>
            <a:ext cx="243840" cy="0"/>
          </a:xfrm>
          <a:custGeom>
            <a:avLst/>
            <a:gdLst/>
            <a:ahLst/>
            <a:cxnLst/>
            <a:rect l="l" t="t" r="r" b="b"/>
            <a:pathLst>
              <a:path w="243840">
                <a:moveTo>
                  <a:pt x="0" y="0"/>
                </a:moveTo>
                <a:lnTo>
                  <a:pt x="243840" y="0"/>
                </a:lnTo>
              </a:path>
            </a:pathLst>
          </a:custGeom>
          <a:ln w="28956">
            <a:solidFill>
              <a:srgbClr val="8ADEFF"/>
            </a:solidFill>
          </a:ln>
        </p:spPr>
        <p:txBody>
          <a:bodyPr wrap="square" lIns="0" tIns="0" rIns="0" bIns="0" rtlCol="0"/>
          <a:lstStyle/>
          <a:p>
            <a:endParaRPr/>
          </a:p>
        </p:txBody>
      </p:sp>
      <p:sp>
        <p:nvSpPr>
          <p:cNvPr id="30" name="object 30"/>
          <p:cNvSpPr/>
          <p:nvPr/>
        </p:nvSpPr>
        <p:spPr>
          <a:xfrm>
            <a:off x="7666481" y="2745485"/>
            <a:ext cx="243840" cy="0"/>
          </a:xfrm>
          <a:custGeom>
            <a:avLst/>
            <a:gdLst/>
            <a:ahLst/>
            <a:cxnLst/>
            <a:rect l="l" t="t" r="r" b="b"/>
            <a:pathLst>
              <a:path w="243840">
                <a:moveTo>
                  <a:pt x="0" y="0"/>
                </a:moveTo>
                <a:lnTo>
                  <a:pt x="243840" y="0"/>
                </a:lnTo>
              </a:path>
            </a:pathLst>
          </a:custGeom>
          <a:ln w="28956">
            <a:solidFill>
              <a:srgbClr val="FFCC00"/>
            </a:solidFill>
          </a:ln>
        </p:spPr>
        <p:txBody>
          <a:bodyPr wrap="square" lIns="0" tIns="0" rIns="0" bIns="0" rtlCol="0"/>
          <a:lstStyle/>
          <a:p>
            <a:endParaRPr/>
          </a:p>
        </p:txBody>
      </p:sp>
      <p:sp>
        <p:nvSpPr>
          <p:cNvPr id="31" name="object 31"/>
          <p:cNvSpPr/>
          <p:nvPr/>
        </p:nvSpPr>
        <p:spPr>
          <a:xfrm>
            <a:off x="7666481" y="3012185"/>
            <a:ext cx="243840" cy="0"/>
          </a:xfrm>
          <a:custGeom>
            <a:avLst/>
            <a:gdLst/>
            <a:ahLst/>
            <a:cxnLst/>
            <a:rect l="l" t="t" r="r" b="b"/>
            <a:pathLst>
              <a:path w="243840">
                <a:moveTo>
                  <a:pt x="0" y="0"/>
                </a:moveTo>
                <a:lnTo>
                  <a:pt x="243840" y="0"/>
                </a:lnTo>
              </a:path>
            </a:pathLst>
          </a:custGeom>
          <a:ln w="28956">
            <a:solidFill>
              <a:srgbClr val="006600"/>
            </a:solidFill>
          </a:ln>
        </p:spPr>
        <p:txBody>
          <a:bodyPr wrap="square" lIns="0" tIns="0" rIns="0" bIns="0" rtlCol="0"/>
          <a:lstStyle/>
          <a:p>
            <a:endParaRPr/>
          </a:p>
        </p:txBody>
      </p:sp>
      <p:sp>
        <p:nvSpPr>
          <p:cNvPr id="32" name="object 32"/>
          <p:cNvSpPr/>
          <p:nvPr/>
        </p:nvSpPr>
        <p:spPr>
          <a:xfrm>
            <a:off x="7666481" y="3277361"/>
            <a:ext cx="243840" cy="0"/>
          </a:xfrm>
          <a:custGeom>
            <a:avLst/>
            <a:gdLst/>
            <a:ahLst/>
            <a:cxnLst/>
            <a:rect l="l" t="t" r="r" b="b"/>
            <a:pathLst>
              <a:path w="243840">
                <a:moveTo>
                  <a:pt x="0" y="0"/>
                </a:moveTo>
                <a:lnTo>
                  <a:pt x="243840" y="0"/>
                </a:lnTo>
              </a:path>
            </a:pathLst>
          </a:custGeom>
          <a:ln w="28956">
            <a:solidFill>
              <a:srgbClr val="DC0000"/>
            </a:solidFill>
          </a:ln>
        </p:spPr>
        <p:txBody>
          <a:bodyPr wrap="square" lIns="0" tIns="0" rIns="0" bIns="0" rtlCol="0"/>
          <a:lstStyle/>
          <a:p>
            <a:endParaRPr/>
          </a:p>
        </p:txBody>
      </p:sp>
      <p:sp>
        <p:nvSpPr>
          <p:cNvPr id="33" name="object 33"/>
          <p:cNvSpPr/>
          <p:nvPr/>
        </p:nvSpPr>
        <p:spPr>
          <a:xfrm>
            <a:off x="7666481" y="3542538"/>
            <a:ext cx="243840" cy="0"/>
          </a:xfrm>
          <a:custGeom>
            <a:avLst/>
            <a:gdLst/>
            <a:ahLst/>
            <a:cxnLst/>
            <a:rect l="l" t="t" r="r" b="b"/>
            <a:pathLst>
              <a:path w="243840">
                <a:moveTo>
                  <a:pt x="0" y="0"/>
                </a:moveTo>
                <a:lnTo>
                  <a:pt x="243840" y="0"/>
                </a:lnTo>
              </a:path>
            </a:pathLst>
          </a:custGeom>
          <a:ln w="28956">
            <a:solidFill>
              <a:srgbClr val="DC0000"/>
            </a:solidFill>
          </a:ln>
        </p:spPr>
        <p:txBody>
          <a:bodyPr wrap="square" lIns="0" tIns="0" rIns="0" bIns="0" rtlCol="0"/>
          <a:lstStyle/>
          <a:p>
            <a:endParaRPr/>
          </a:p>
        </p:txBody>
      </p:sp>
      <p:sp>
        <p:nvSpPr>
          <p:cNvPr id="34" name="object 34"/>
          <p:cNvSpPr/>
          <p:nvPr/>
        </p:nvSpPr>
        <p:spPr>
          <a:xfrm>
            <a:off x="7749540" y="3503676"/>
            <a:ext cx="76200" cy="76200"/>
          </a:xfrm>
          <a:custGeom>
            <a:avLst/>
            <a:gdLst/>
            <a:ahLst/>
            <a:cxnLst/>
            <a:rect l="l" t="t" r="r" b="b"/>
            <a:pathLst>
              <a:path w="76200" h="76200">
                <a:moveTo>
                  <a:pt x="38100" y="0"/>
                </a:moveTo>
                <a:lnTo>
                  <a:pt x="23252" y="2988"/>
                </a:lnTo>
                <a:lnTo>
                  <a:pt x="11144" y="11144"/>
                </a:lnTo>
                <a:lnTo>
                  <a:pt x="2988" y="23252"/>
                </a:lnTo>
                <a:lnTo>
                  <a:pt x="0" y="38100"/>
                </a:lnTo>
                <a:lnTo>
                  <a:pt x="2988" y="52947"/>
                </a:lnTo>
                <a:lnTo>
                  <a:pt x="11144" y="65055"/>
                </a:lnTo>
                <a:lnTo>
                  <a:pt x="23252" y="73211"/>
                </a:lnTo>
                <a:lnTo>
                  <a:pt x="38100" y="76200"/>
                </a:lnTo>
                <a:lnTo>
                  <a:pt x="52947" y="73211"/>
                </a:lnTo>
                <a:lnTo>
                  <a:pt x="65055" y="65055"/>
                </a:lnTo>
                <a:lnTo>
                  <a:pt x="73211" y="52947"/>
                </a:lnTo>
                <a:lnTo>
                  <a:pt x="76200" y="38100"/>
                </a:lnTo>
                <a:lnTo>
                  <a:pt x="73211" y="23252"/>
                </a:lnTo>
                <a:lnTo>
                  <a:pt x="65055" y="11144"/>
                </a:lnTo>
                <a:lnTo>
                  <a:pt x="52947" y="2988"/>
                </a:lnTo>
                <a:lnTo>
                  <a:pt x="38100" y="0"/>
                </a:lnTo>
                <a:close/>
              </a:path>
            </a:pathLst>
          </a:custGeom>
          <a:solidFill>
            <a:srgbClr val="DC0000"/>
          </a:solidFill>
        </p:spPr>
        <p:txBody>
          <a:bodyPr wrap="square" lIns="0" tIns="0" rIns="0" bIns="0" rtlCol="0"/>
          <a:lstStyle/>
          <a:p>
            <a:endParaRPr/>
          </a:p>
        </p:txBody>
      </p:sp>
      <p:sp>
        <p:nvSpPr>
          <p:cNvPr id="35" name="object 35"/>
          <p:cNvSpPr txBox="1"/>
          <p:nvPr/>
        </p:nvSpPr>
        <p:spPr>
          <a:xfrm>
            <a:off x="7924545" y="2304125"/>
            <a:ext cx="1339215" cy="1351280"/>
          </a:xfrm>
          <a:prstGeom prst="rect">
            <a:avLst/>
          </a:prstGeom>
        </p:spPr>
        <p:txBody>
          <a:bodyPr vert="horz" wrap="square" lIns="0" tIns="0" rIns="0" bIns="0" rtlCol="0">
            <a:spAutoFit/>
          </a:bodyPr>
          <a:lstStyle/>
          <a:p>
            <a:pPr marL="12700" marR="428625">
              <a:lnSpc>
                <a:spcPct val="124600"/>
              </a:lnSpc>
            </a:pPr>
            <a:r>
              <a:rPr sz="1400" spc="-5" dirty="0">
                <a:latin typeface="Univers for BP"/>
                <a:cs typeface="Univers for BP"/>
              </a:rPr>
              <a:t>India  </a:t>
            </a:r>
            <a:r>
              <a:rPr sz="1400" dirty="0">
                <a:latin typeface="Univers for BP"/>
                <a:cs typeface="Univers for BP"/>
              </a:rPr>
              <a:t>Other</a:t>
            </a:r>
            <a:r>
              <a:rPr sz="1400" spc="-100" dirty="0">
                <a:latin typeface="Univers for BP"/>
                <a:cs typeface="Univers for BP"/>
              </a:rPr>
              <a:t> </a:t>
            </a:r>
            <a:r>
              <a:rPr sz="1400" spc="-5" dirty="0">
                <a:latin typeface="Univers for BP"/>
                <a:cs typeface="Univers for BP"/>
              </a:rPr>
              <a:t>Asia</a:t>
            </a:r>
            <a:endParaRPr sz="1400">
              <a:latin typeface="Univers for BP"/>
              <a:cs typeface="Univers for BP"/>
            </a:endParaRPr>
          </a:p>
          <a:p>
            <a:pPr marL="12700" marR="192405">
              <a:lnSpc>
                <a:spcPct val="124500"/>
              </a:lnSpc>
            </a:pPr>
            <a:r>
              <a:rPr sz="1400" dirty="0">
                <a:latin typeface="Univers for BP"/>
                <a:cs typeface="Univers for BP"/>
              </a:rPr>
              <a:t>S&amp;C</a:t>
            </a:r>
            <a:r>
              <a:rPr sz="1400" spc="-85" dirty="0">
                <a:latin typeface="Univers for BP"/>
                <a:cs typeface="Univers for BP"/>
              </a:rPr>
              <a:t> </a:t>
            </a:r>
            <a:r>
              <a:rPr sz="1400" spc="-5" dirty="0">
                <a:latin typeface="Univers for BP"/>
                <a:cs typeface="Univers for BP"/>
              </a:rPr>
              <a:t>America  Africa</a:t>
            </a:r>
            <a:endParaRPr sz="1400">
              <a:latin typeface="Univers for BP"/>
              <a:cs typeface="Univers for BP"/>
            </a:endParaRPr>
          </a:p>
          <a:p>
            <a:pPr marL="12700">
              <a:lnSpc>
                <a:spcPct val="100000"/>
              </a:lnSpc>
              <a:spcBef>
                <a:spcPts val="409"/>
              </a:spcBef>
            </a:pPr>
            <a:r>
              <a:rPr sz="1400" spc="-5" dirty="0">
                <a:latin typeface="Univers for BP"/>
                <a:cs typeface="Univers for BP"/>
              </a:rPr>
              <a:t>Africa</a:t>
            </a:r>
            <a:r>
              <a:rPr sz="1400" spc="-60" dirty="0">
                <a:latin typeface="Univers for BP"/>
                <a:cs typeface="Univers for BP"/>
              </a:rPr>
              <a:t> </a:t>
            </a:r>
            <a:r>
              <a:rPr sz="1400" spc="-5" dirty="0">
                <a:latin typeface="Univers for BP"/>
                <a:cs typeface="Univers for BP"/>
              </a:rPr>
              <a:t>(2016-40)</a:t>
            </a:r>
            <a:endParaRPr sz="1400">
              <a:latin typeface="Univers for BP"/>
              <a:cs typeface="Univers for BP"/>
            </a:endParaRPr>
          </a:p>
        </p:txBody>
      </p:sp>
      <p:sp>
        <p:nvSpPr>
          <p:cNvPr id="36" name="object 36"/>
          <p:cNvSpPr txBox="1"/>
          <p:nvPr/>
        </p:nvSpPr>
        <p:spPr>
          <a:xfrm>
            <a:off x="6480809" y="5941669"/>
            <a:ext cx="2186940" cy="444500"/>
          </a:xfrm>
          <a:prstGeom prst="rect">
            <a:avLst/>
          </a:prstGeom>
        </p:spPr>
        <p:txBody>
          <a:bodyPr vert="horz" wrap="square" lIns="0" tIns="0" rIns="0" bIns="0" rtlCol="0">
            <a:spAutoFit/>
          </a:bodyPr>
          <a:lstStyle/>
          <a:p>
            <a:pPr marR="14604" algn="ctr">
              <a:lnSpc>
                <a:spcPts val="1664"/>
              </a:lnSpc>
              <a:tabLst>
                <a:tab pos="1227455" algn="l"/>
              </a:tabLst>
            </a:pPr>
            <a:r>
              <a:rPr sz="1400" b="0" dirty="0">
                <a:latin typeface="Univers for BP Light"/>
                <a:cs typeface="Univers for BP Light"/>
              </a:rPr>
              <a:t>5	</a:t>
            </a:r>
            <a:r>
              <a:rPr sz="1400" b="0" spc="-5" dirty="0">
                <a:latin typeface="Univers for BP Light"/>
                <a:cs typeface="Univers for BP Light"/>
              </a:rPr>
              <a:t>10</a:t>
            </a:r>
            <a:endParaRPr sz="1400">
              <a:latin typeface="Univers for BP Light"/>
              <a:cs typeface="Univers for BP Light"/>
            </a:endParaRPr>
          </a:p>
          <a:p>
            <a:pPr algn="ctr">
              <a:lnSpc>
                <a:spcPts val="1664"/>
              </a:lnSpc>
            </a:pPr>
            <a:r>
              <a:rPr sz="1400" b="0" spc="-5" dirty="0">
                <a:latin typeface="Univers for BP Light"/>
                <a:cs typeface="Univers for BP Light"/>
              </a:rPr>
              <a:t>GDP </a:t>
            </a:r>
            <a:r>
              <a:rPr sz="1400" b="0" dirty="0">
                <a:latin typeface="Univers for BP Light"/>
                <a:cs typeface="Univers for BP Light"/>
              </a:rPr>
              <a:t>per capita, $</a:t>
            </a:r>
            <a:r>
              <a:rPr sz="1400" b="0" spc="-145" dirty="0">
                <a:latin typeface="Univers for BP Light"/>
                <a:cs typeface="Univers for BP Light"/>
              </a:rPr>
              <a:t> </a:t>
            </a:r>
            <a:r>
              <a:rPr sz="1400" b="0" dirty="0">
                <a:latin typeface="Univers for BP Light"/>
                <a:cs typeface="Univers for BP Light"/>
              </a:rPr>
              <a:t>thousand</a:t>
            </a:r>
            <a:endParaRPr sz="1400">
              <a:latin typeface="Univers for BP Light"/>
              <a:cs typeface="Univers for BP Light"/>
            </a:endParaRPr>
          </a:p>
        </p:txBody>
      </p:sp>
      <p:sp>
        <p:nvSpPr>
          <p:cNvPr id="37" name="object 37"/>
          <p:cNvSpPr/>
          <p:nvPr/>
        </p:nvSpPr>
        <p:spPr>
          <a:xfrm>
            <a:off x="1053083" y="5358384"/>
            <a:ext cx="620395" cy="485140"/>
          </a:xfrm>
          <a:custGeom>
            <a:avLst/>
            <a:gdLst/>
            <a:ahLst/>
            <a:cxnLst/>
            <a:rect l="l" t="t" r="r" b="b"/>
            <a:pathLst>
              <a:path w="620394" h="485139">
                <a:moveTo>
                  <a:pt x="620267" y="0"/>
                </a:moveTo>
                <a:lnTo>
                  <a:pt x="0" y="0"/>
                </a:lnTo>
                <a:lnTo>
                  <a:pt x="0" y="484631"/>
                </a:lnTo>
                <a:lnTo>
                  <a:pt x="620267" y="484631"/>
                </a:lnTo>
                <a:lnTo>
                  <a:pt x="620267" y="0"/>
                </a:lnTo>
                <a:close/>
              </a:path>
            </a:pathLst>
          </a:custGeom>
          <a:solidFill>
            <a:srgbClr val="99CC00"/>
          </a:solidFill>
        </p:spPr>
        <p:txBody>
          <a:bodyPr wrap="square" lIns="0" tIns="0" rIns="0" bIns="0" rtlCol="0"/>
          <a:lstStyle/>
          <a:p>
            <a:endParaRPr/>
          </a:p>
        </p:txBody>
      </p:sp>
      <p:sp>
        <p:nvSpPr>
          <p:cNvPr id="38" name="object 38"/>
          <p:cNvSpPr/>
          <p:nvPr/>
        </p:nvSpPr>
        <p:spPr>
          <a:xfrm>
            <a:off x="3284220" y="4896611"/>
            <a:ext cx="620395" cy="946785"/>
          </a:xfrm>
          <a:custGeom>
            <a:avLst/>
            <a:gdLst/>
            <a:ahLst/>
            <a:cxnLst/>
            <a:rect l="l" t="t" r="r" b="b"/>
            <a:pathLst>
              <a:path w="620395" h="946785">
                <a:moveTo>
                  <a:pt x="620267" y="0"/>
                </a:moveTo>
                <a:lnTo>
                  <a:pt x="0" y="0"/>
                </a:lnTo>
                <a:lnTo>
                  <a:pt x="0" y="946404"/>
                </a:lnTo>
                <a:lnTo>
                  <a:pt x="620267" y="946404"/>
                </a:lnTo>
                <a:lnTo>
                  <a:pt x="620267" y="0"/>
                </a:lnTo>
                <a:close/>
              </a:path>
            </a:pathLst>
          </a:custGeom>
          <a:solidFill>
            <a:srgbClr val="99CC00"/>
          </a:solidFill>
        </p:spPr>
        <p:txBody>
          <a:bodyPr wrap="square" lIns="0" tIns="0" rIns="0" bIns="0" rtlCol="0"/>
          <a:lstStyle/>
          <a:p>
            <a:endParaRPr/>
          </a:p>
        </p:txBody>
      </p:sp>
      <p:sp>
        <p:nvSpPr>
          <p:cNvPr id="39" name="object 39"/>
          <p:cNvSpPr/>
          <p:nvPr/>
        </p:nvSpPr>
        <p:spPr>
          <a:xfrm>
            <a:off x="1053083" y="5358384"/>
            <a:ext cx="620395" cy="485140"/>
          </a:xfrm>
          <a:custGeom>
            <a:avLst/>
            <a:gdLst/>
            <a:ahLst/>
            <a:cxnLst/>
            <a:rect l="l" t="t" r="r" b="b"/>
            <a:pathLst>
              <a:path w="620394" h="485139">
                <a:moveTo>
                  <a:pt x="0" y="0"/>
                </a:moveTo>
                <a:lnTo>
                  <a:pt x="620267" y="0"/>
                </a:lnTo>
                <a:lnTo>
                  <a:pt x="620267" y="484631"/>
                </a:lnTo>
                <a:lnTo>
                  <a:pt x="0" y="484631"/>
                </a:lnTo>
                <a:lnTo>
                  <a:pt x="0" y="0"/>
                </a:lnTo>
                <a:close/>
              </a:path>
            </a:pathLst>
          </a:custGeom>
          <a:ln w="9144">
            <a:solidFill>
              <a:srgbClr val="BEBEBE"/>
            </a:solidFill>
          </a:ln>
        </p:spPr>
        <p:txBody>
          <a:bodyPr wrap="square" lIns="0" tIns="0" rIns="0" bIns="0" rtlCol="0"/>
          <a:lstStyle/>
          <a:p>
            <a:endParaRPr/>
          </a:p>
        </p:txBody>
      </p:sp>
      <p:sp>
        <p:nvSpPr>
          <p:cNvPr id="40" name="object 40"/>
          <p:cNvSpPr/>
          <p:nvPr/>
        </p:nvSpPr>
        <p:spPr>
          <a:xfrm>
            <a:off x="3284220" y="4896611"/>
            <a:ext cx="620395" cy="946785"/>
          </a:xfrm>
          <a:custGeom>
            <a:avLst/>
            <a:gdLst/>
            <a:ahLst/>
            <a:cxnLst/>
            <a:rect l="l" t="t" r="r" b="b"/>
            <a:pathLst>
              <a:path w="620395" h="946785">
                <a:moveTo>
                  <a:pt x="0" y="0"/>
                </a:moveTo>
                <a:lnTo>
                  <a:pt x="620267" y="0"/>
                </a:lnTo>
                <a:lnTo>
                  <a:pt x="620267" y="946404"/>
                </a:lnTo>
                <a:lnTo>
                  <a:pt x="0" y="946404"/>
                </a:lnTo>
                <a:lnTo>
                  <a:pt x="0" y="0"/>
                </a:lnTo>
                <a:close/>
              </a:path>
            </a:pathLst>
          </a:custGeom>
          <a:ln w="9144">
            <a:solidFill>
              <a:srgbClr val="BEBEBE"/>
            </a:solidFill>
          </a:ln>
        </p:spPr>
        <p:txBody>
          <a:bodyPr wrap="square" lIns="0" tIns="0" rIns="0" bIns="0" rtlCol="0"/>
          <a:lstStyle/>
          <a:p>
            <a:endParaRPr/>
          </a:p>
        </p:txBody>
      </p:sp>
      <p:sp>
        <p:nvSpPr>
          <p:cNvPr id="41" name="object 41"/>
          <p:cNvSpPr/>
          <p:nvPr/>
        </p:nvSpPr>
        <p:spPr>
          <a:xfrm>
            <a:off x="1053083" y="4876800"/>
            <a:ext cx="620395" cy="481965"/>
          </a:xfrm>
          <a:custGeom>
            <a:avLst/>
            <a:gdLst/>
            <a:ahLst/>
            <a:cxnLst/>
            <a:rect l="l" t="t" r="r" b="b"/>
            <a:pathLst>
              <a:path w="620394" h="481964">
                <a:moveTo>
                  <a:pt x="620267" y="0"/>
                </a:moveTo>
                <a:lnTo>
                  <a:pt x="0" y="0"/>
                </a:lnTo>
                <a:lnTo>
                  <a:pt x="0" y="481584"/>
                </a:lnTo>
                <a:lnTo>
                  <a:pt x="620267" y="481584"/>
                </a:lnTo>
                <a:lnTo>
                  <a:pt x="620267" y="0"/>
                </a:lnTo>
                <a:close/>
              </a:path>
            </a:pathLst>
          </a:custGeom>
          <a:solidFill>
            <a:srgbClr val="DC0000"/>
          </a:solidFill>
        </p:spPr>
        <p:txBody>
          <a:bodyPr wrap="square" lIns="0" tIns="0" rIns="0" bIns="0" rtlCol="0"/>
          <a:lstStyle/>
          <a:p>
            <a:endParaRPr/>
          </a:p>
        </p:txBody>
      </p:sp>
      <p:sp>
        <p:nvSpPr>
          <p:cNvPr id="42" name="object 42"/>
          <p:cNvSpPr/>
          <p:nvPr/>
        </p:nvSpPr>
        <p:spPr>
          <a:xfrm>
            <a:off x="3284220" y="3834384"/>
            <a:ext cx="620395" cy="1062355"/>
          </a:xfrm>
          <a:custGeom>
            <a:avLst/>
            <a:gdLst/>
            <a:ahLst/>
            <a:cxnLst/>
            <a:rect l="l" t="t" r="r" b="b"/>
            <a:pathLst>
              <a:path w="620395" h="1062354">
                <a:moveTo>
                  <a:pt x="620267" y="0"/>
                </a:moveTo>
                <a:lnTo>
                  <a:pt x="0" y="0"/>
                </a:lnTo>
                <a:lnTo>
                  <a:pt x="0" y="1062228"/>
                </a:lnTo>
                <a:lnTo>
                  <a:pt x="620267" y="1062228"/>
                </a:lnTo>
                <a:lnTo>
                  <a:pt x="620267" y="0"/>
                </a:lnTo>
                <a:close/>
              </a:path>
            </a:pathLst>
          </a:custGeom>
          <a:solidFill>
            <a:srgbClr val="DC0000"/>
          </a:solidFill>
        </p:spPr>
        <p:txBody>
          <a:bodyPr wrap="square" lIns="0" tIns="0" rIns="0" bIns="0" rtlCol="0"/>
          <a:lstStyle/>
          <a:p>
            <a:endParaRPr/>
          </a:p>
        </p:txBody>
      </p:sp>
      <p:sp>
        <p:nvSpPr>
          <p:cNvPr id="43" name="object 43"/>
          <p:cNvSpPr/>
          <p:nvPr/>
        </p:nvSpPr>
        <p:spPr>
          <a:xfrm>
            <a:off x="1053083" y="4876800"/>
            <a:ext cx="620395" cy="481965"/>
          </a:xfrm>
          <a:custGeom>
            <a:avLst/>
            <a:gdLst/>
            <a:ahLst/>
            <a:cxnLst/>
            <a:rect l="l" t="t" r="r" b="b"/>
            <a:pathLst>
              <a:path w="620394" h="481964">
                <a:moveTo>
                  <a:pt x="0" y="0"/>
                </a:moveTo>
                <a:lnTo>
                  <a:pt x="620267" y="0"/>
                </a:lnTo>
                <a:lnTo>
                  <a:pt x="620267" y="481584"/>
                </a:lnTo>
                <a:lnTo>
                  <a:pt x="0" y="481584"/>
                </a:lnTo>
                <a:lnTo>
                  <a:pt x="0" y="0"/>
                </a:lnTo>
                <a:close/>
              </a:path>
            </a:pathLst>
          </a:custGeom>
          <a:ln w="9143">
            <a:solidFill>
              <a:srgbClr val="BEBEBE"/>
            </a:solidFill>
          </a:ln>
        </p:spPr>
        <p:txBody>
          <a:bodyPr wrap="square" lIns="0" tIns="0" rIns="0" bIns="0" rtlCol="0"/>
          <a:lstStyle/>
          <a:p>
            <a:endParaRPr/>
          </a:p>
        </p:txBody>
      </p:sp>
      <p:sp>
        <p:nvSpPr>
          <p:cNvPr id="44" name="object 44"/>
          <p:cNvSpPr/>
          <p:nvPr/>
        </p:nvSpPr>
        <p:spPr>
          <a:xfrm>
            <a:off x="3284220" y="3834384"/>
            <a:ext cx="620395" cy="1062355"/>
          </a:xfrm>
          <a:custGeom>
            <a:avLst/>
            <a:gdLst/>
            <a:ahLst/>
            <a:cxnLst/>
            <a:rect l="l" t="t" r="r" b="b"/>
            <a:pathLst>
              <a:path w="620395" h="1062354">
                <a:moveTo>
                  <a:pt x="0" y="0"/>
                </a:moveTo>
                <a:lnTo>
                  <a:pt x="620267" y="0"/>
                </a:lnTo>
                <a:lnTo>
                  <a:pt x="620267" y="1062228"/>
                </a:lnTo>
                <a:lnTo>
                  <a:pt x="0" y="1062228"/>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1053083" y="4767071"/>
            <a:ext cx="620395" cy="109855"/>
          </a:xfrm>
          <a:custGeom>
            <a:avLst/>
            <a:gdLst/>
            <a:ahLst/>
            <a:cxnLst/>
            <a:rect l="l" t="t" r="r" b="b"/>
            <a:pathLst>
              <a:path w="620394" h="109854">
                <a:moveTo>
                  <a:pt x="620267" y="0"/>
                </a:moveTo>
                <a:lnTo>
                  <a:pt x="0" y="0"/>
                </a:lnTo>
                <a:lnTo>
                  <a:pt x="0" y="109727"/>
                </a:lnTo>
                <a:lnTo>
                  <a:pt x="620267" y="109727"/>
                </a:lnTo>
                <a:lnTo>
                  <a:pt x="620267" y="0"/>
                </a:lnTo>
                <a:close/>
              </a:path>
            </a:pathLst>
          </a:custGeom>
          <a:solidFill>
            <a:srgbClr val="666666"/>
          </a:solidFill>
        </p:spPr>
        <p:txBody>
          <a:bodyPr wrap="square" lIns="0" tIns="0" rIns="0" bIns="0" rtlCol="0"/>
          <a:lstStyle/>
          <a:p>
            <a:endParaRPr/>
          </a:p>
        </p:txBody>
      </p:sp>
      <p:sp>
        <p:nvSpPr>
          <p:cNvPr id="46" name="object 46"/>
          <p:cNvSpPr/>
          <p:nvPr/>
        </p:nvSpPr>
        <p:spPr>
          <a:xfrm>
            <a:off x="3284220" y="3494532"/>
            <a:ext cx="620395" cy="340360"/>
          </a:xfrm>
          <a:custGeom>
            <a:avLst/>
            <a:gdLst/>
            <a:ahLst/>
            <a:cxnLst/>
            <a:rect l="l" t="t" r="r" b="b"/>
            <a:pathLst>
              <a:path w="620395" h="340360">
                <a:moveTo>
                  <a:pt x="620267" y="0"/>
                </a:moveTo>
                <a:lnTo>
                  <a:pt x="0" y="0"/>
                </a:lnTo>
                <a:lnTo>
                  <a:pt x="0" y="339851"/>
                </a:lnTo>
                <a:lnTo>
                  <a:pt x="620267" y="339851"/>
                </a:lnTo>
                <a:lnTo>
                  <a:pt x="620267" y="0"/>
                </a:lnTo>
                <a:close/>
              </a:path>
            </a:pathLst>
          </a:custGeom>
          <a:solidFill>
            <a:srgbClr val="666666"/>
          </a:solidFill>
        </p:spPr>
        <p:txBody>
          <a:bodyPr wrap="square" lIns="0" tIns="0" rIns="0" bIns="0" rtlCol="0"/>
          <a:lstStyle/>
          <a:p>
            <a:endParaRPr/>
          </a:p>
        </p:txBody>
      </p:sp>
      <p:sp>
        <p:nvSpPr>
          <p:cNvPr id="47" name="object 47"/>
          <p:cNvSpPr/>
          <p:nvPr/>
        </p:nvSpPr>
        <p:spPr>
          <a:xfrm>
            <a:off x="1053083" y="4767071"/>
            <a:ext cx="620395" cy="109855"/>
          </a:xfrm>
          <a:custGeom>
            <a:avLst/>
            <a:gdLst/>
            <a:ahLst/>
            <a:cxnLst/>
            <a:rect l="l" t="t" r="r" b="b"/>
            <a:pathLst>
              <a:path w="620394" h="109854">
                <a:moveTo>
                  <a:pt x="0" y="0"/>
                </a:moveTo>
                <a:lnTo>
                  <a:pt x="620267" y="0"/>
                </a:lnTo>
                <a:lnTo>
                  <a:pt x="620267" y="109727"/>
                </a:lnTo>
                <a:lnTo>
                  <a:pt x="0" y="109727"/>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3284220" y="3494532"/>
            <a:ext cx="620395" cy="340360"/>
          </a:xfrm>
          <a:custGeom>
            <a:avLst/>
            <a:gdLst/>
            <a:ahLst/>
            <a:cxnLst/>
            <a:rect l="l" t="t" r="r" b="b"/>
            <a:pathLst>
              <a:path w="620395" h="340360">
                <a:moveTo>
                  <a:pt x="0" y="0"/>
                </a:moveTo>
                <a:lnTo>
                  <a:pt x="620267" y="0"/>
                </a:lnTo>
                <a:lnTo>
                  <a:pt x="620267" y="339851"/>
                </a:lnTo>
                <a:lnTo>
                  <a:pt x="0" y="339851"/>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1053083" y="4661915"/>
            <a:ext cx="620395" cy="105410"/>
          </a:xfrm>
          <a:custGeom>
            <a:avLst/>
            <a:gdLst/>
            <a:ahLst/>
            <a:cxnLst/>
            <a:rect l="l" t="t" r="r" b="b"/>
            <a:pathLst>
              <a:path w="620394" h="105410">
                <a:moveTo>
                  <a:pt x="620267" y="0"/>
                </a:moveTo>
                <a:lnTo>
                  <a:pt x="0" y="0"/>
                </a:lnTo>
                <a:lnTo>
                  <a:pt x="0" y="105155"/>
                </a:lnTo>
                <a:lnTo>
                  <a:pt x="620267" y="105155"/>
                </a:lnTo>
                <a:lnTo>
                  <a:pt x="620267" y="0"/>
                </a:lnTo>
                <a:close/>
              </a:path>
            </a:pathLst>
          </a:custGeom>
          <a:solidFill>
            <a:srgbClr val="FF6600"/>
          </a:solidFill>
        </p:spPr>
        <p:txBody>
          <a:bodyPr wrap="square" lIns="0" tIns="0" rIns="0" bIns="0" rtlCol="0"/>
          <a:lstStyle/>
          <a:p>
            <a:endParaRPr/>
          </a:p>
        </p:txBody>
      </p:sp>
      <p:sp>
        <p:nvSpPr>
          <p:cNvPr id="50" name="object 50"/>
          <p:cNvSpPr/>
          <p:nvPr/>
        </p:nvSpPr>
        <p:spPr>
          <a:xfrm>
            <a:off x="3284220" y="2542032"/>
            <a:ext cx="620395" cy="952500"/>
          </a:xfrm>
          <a:custGeom>
            <a:avLst/>
            <a:gdLst/>
            <a:ahLst/>
            <a:cxnLst/>
            <a:rect l="l" t="t" r="r" b="b"/>
            <a:pathLst>
              <a:path w="620395" h="952500">
                <a:moveTo>
                  <a:pt x="620267" y="0"/>
                </a:moveTo>
                <a:lnTo>
                  <a:pt x="0" y="0"/>
                </a:lnTo>
                <a:lnTo>
                  <a:pt x="0" y="952500"/>
                </a:lnTo>
                <a:lnTo>
                  <a:pt x="620267" y="952500"/>
                </a:lnTo>
                <a:lnTo>
                  <a:pt x="620267" y="0"/>
                </a:lnTo>
                <a:close/>
              </a:path>
            </a:pathLst>
          </a:custGeom>
          <a:solidFill>
            <a:srgbClr val="FF6600"/>
          </a:solidFill>
        </p:spPr>
        <p:txBody>
          <a:bodyPr wrap="square" lIns="0" tIns="0" rIns="0" bIns="0" rtlCol="0"/>
          <a:lstStyle/>
          <a:p>
            <a:endParaRPr/>
          </a:p>
        </p:txBody>
      </p:sp>
      <p:sp>
        <p:nvSpPr>
          <p:cNvPr id="51" name="object 51"/>
          <p:cNvSpPr/>
          <p:nvPr/>
        </p:nvSpPr>
        <p:spPr>
          <a:xfrm>
            <a:off x="1053083" y="4661915"/>
            <a:ext cx="620395" cy="105410"/>
          </a:xfrm>
          <a:custGeom>
            <a:avLst/>
            <a:gdLst/>
            <a:ahLst/>
            <a:cxnLst/>
            <a:rect l="l" t="t" r="r" b="b"/>
            <a:pathLst>
              <a:path w="620394" h="105410">
                <a:moveTo>
                  <a:pt x="0" y="0"/>
                </a:moveTo>
                <a:lnTo>
                  <a:pt x="620267" y="0"/>
                </a:lnTo>
                <a:lnTo>
                  <a:pt x="620267" y="105155"/>
                </a:lnTo>
                <a:lnTo>
                  <a:pt x="0" y="105155"/>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3284220" y="2542032"/>
            <a:ext cx="620395" cy="952500"/>
          </a:xfrm>
          <a:custGeom>
            <a:avLst/>
            <a:gdLst/>
            <a:ahLst/>
            <a:cxnLst/>
            <a:rect l="l" t="t" r="r" b="b"/>
            <a:pathLst>
              <a:path w="620395" h="952500">
                <a:moveTo>
                  <a:pt x="0" y="0"/>
                </a:moveTo>
                <a:lnTo>
                  <a:pt x="620267" y="0"/>
                </a:lnTo>
                <a:lnTo>
                  <a:pt x="620267" y="952500"/>
                </a:lnTo>
                <a:lnTo>
                  <a:pt x="0" y="952500"/>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1796795" y="5490971"/>
            <a:ext cx="620395" cy="352425"/>
          </a:xfrm>
          <a:custGeom>
            <a:avLst/>
            <a:gdLst/>
            <a:ahLst/>
            <a:cxnLst/>
            <a:rect l="l" t="t" r="r" b="b"/>
            <a:pathLst>
              <a:path w="620394" h="352425">
                <a:moveTo>
                  <a:pt x="620268" y="0"/>
                </a:moveTo>
                <a:lnTo>
                  <a:pt x="0" y="0"/>
                </a:lnTo>
                <a:lnTo>
                  <a:pt x="0" y="352043"/>
                </a:lnTo>
                <a:lnTo>
                  <a:pt x="620268" y="352043"/>
                </a:lnTo>
                <a:lnTo>
                  <a:pt x="620268" y="0"/>
                </a:lnTo>
                <a:close/>
              </a:path>
            </a:pathLst>
          </a:custGeom>
          <a:solidFill>
            <a:srgbClr val="99CC00"/>
          </a:solidFill>
        </p:spPr>
        <p:txBody>
          <a:bodyPr wrap="square" lIns="0" tIns="0" rIns="0" bIns="0" rtlCol="0"/>
          <a:lstStyle/>
          <a:p>
            <a:endParaRPr/>
          </a:p>
        </p:txBody>
      </p:sp>
      <p:sp>
        <p:nvSpPr>
          <p:cNvPr id="54" name="object 54"/>
          <p:cNvSpPr/>
          <p:nvPr/>
        </p:nvSpPr>
        <p:spPr>
          <a:xfrm>
            <a:off x="4027932" y="5721096"/>
            <a:ext cx="620395" cy="121920"/>
          </a:xfrm>
          <a:custGeom>
            <a:avLst/>
            <a:gdLst/>
            <a:ahLst/>
            <a:cxnLst/>
            <a:rect l="l" t="t" r="r" b="b"/>
            <a:pathLst>
              <a:path w="620395" h="121920">
                <a:moveTo>
                  <a:pt x="620267" y="0"/>
                </a:moveTo>
                <a:lnTo>
                  <a:pt x="0" y="0"/>
                </a:lnTo>
                <a:lnTo>
                  <a:pt x="0" y="121919"/>
                </a:lnTo>
                <a:lnTo>
                  <a:pt x="620267" y="121919"/>
                </a:lnTo>
                <a:lnTo>
                  <a:pt x="620267" y="0"/>
                </a:lnTo>
                <a:close/>
              </a:path>
            </a:pathLst>
          </a:custGeom>
          <a:solidFill>
            <a:srgbClr val="99CC00"/>
          </a:solidFill>
        </p:spPr>
        <p:txBody>
          <a:bodyPr wrap="square" lIns="0" tIns="0" rIns="0" bIns="0" rtlCol="0"/>
          <a:lstStyle/>
          <a:p>
            <a:endParaRPr/>
          </a:p>
        </p:txBody>
      </p:sp>
      <p:sp>
        <p:nvSpPr>
          <p:cNvPr id="55" name="object 55"/>
          <p:cNvSpPr/>
          <p:nvPr/>
        </p:nvSpPr>
        <p:spPr>
          <a:xfrm>
            <a:off x="1796795" y="5490971"/>
            <a:ext cx="620395" cy="352425"/>
          </a:xfrm>
          <a:custGeom>
            <a:avLst/>
            <a:gdLst/>
            <a:ahLst/>
            <a:cxnLst/>
            <a:rect l="l" t="t" r="r" b="b"/>
            <a:pathLst>
              <a:path w="620394" h="352425">
                <a:moveTo>
                  <a:pt x="0" y="0"/>
                </a:moveTo>
                <a:lnTo>
                  <a:pt x="620268" y="0"/>
                </a:lnTo>
                <a:lnTo>
                  <a:pt x="620268" y="352043"/>
                </a:lnTo>
                <a:lnTo>
                  <a:pt x="0" y="352043"/>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4027932" y="5721096"/>
            <a:ext cx="620395" cy="121920"/>
          </a:xfrm>
          <a:custGeom>
            <a:avLst/>
            <a:gdLst/>
            <a:ahLst/>
            <a:cxnLst/>
            <a:rect l="l" t="t" r="r" b="b"/>
            <a:pathLst>
              <a:path w="620395" h="121920">
                <a:moveTo>
                  <a:pt x="0" y="0"/>
                </a:moveTo>
                <a:lnTo>
                  <a:pt x="620267" y="0"/>
                </a:lnTo>
                <a:lnTo>
                  <a:pt x="620267" y="121919"/>
                </a:lnTo>
                <a:lnTo>
                  <a:pt x="0" y="121919"/>
                </a:lnTo>
                <a:lnTo>
                  <a:pt x="0" y="0"/>
                </a:lnTo>
                <a:close/>
              </a:path>
            </a:pathLst>
          </a:custGeom>
          <a:ln w="9144">
            <a:solidFill>
              <a:srgbClr val="BEBEBE"/>
            </a:solidFill>
          </a:ln>
        </p:spPr>
        <p:txBody>
          <a:bodyPr wrap="square" lIns="0" tIns="0" rIns="0" bIns="0" rtlCol="0"/>
          <a:lstStyle/>
          <a:p>
            <a:endParaRPr/>
          </a:p>
        </p:txBody>
      </p:sp>
      <p:sp>
        <p:nvSpPr>
          <p:cNvPr id="57" name="object 57"/>
          <p:cNvSpPr/>
          <p:nvPr/>
        </p:nvSpPr>
        <p:spPr>
          <a:xfrm>
            <a:off x="1796795" y="4811267"/>
            <a:ext cx="620395" cy="680085"/>
          </a:xfrm>
          <a:custGeom>
            <a:avLst/>
            <a:gdLst/>
            <a:ahLst/>
            <a:cxnLst/>
            <a:rect l="l" t="t" r="r" b="b"/>
            <a:pathLst>
              <a:path w="620394" h="680085">
                <a:moveTo>
                  <a:pt x="620268" y="0"/>
                </a:moveTo>
                <a:lnTo>
                  <a:pt x="0" y="0"/>
                </a:lnTo>
                <a:lnTo>
                  <a:pt x="0" y="679703"/>
                </a:lnTo>
                <a:lnTo>
                  <a:pt x="620268" y="679703"/>
                </a:lnTo>
                <a:lnTo>
                  <a:pt x="620268" y="0"/>
                </a:lnTo>
                <a:close/>
              </a:path>
            </a:pathLst>
          </a:custGeom>
          <a:solidFill>
            <a:srgbClr val="DC0000"/>
          </a:solidFill>
        </p:spPr>
        <p:txBody>
          <a:bodyPr wrap="square" lIns="0" tIns="0" rIns="0" bIns="0" rtlCol="0"/>
          <a:lstStyle/>
          <a:p>
            <a:endParaRPr/>
          </a:p>
        </p:txBody>
      </p:sp>
      <p:sp>
        <p:nvSpPr>
          <p:cNvPr id="58" name="object 58"/>
          <p:cNvSpPr/>
          <p:nvPr/>
        </p:nvSpPr>
        <p:spPr>
          <a:xfrm>
            <a:off x="4027932" y="4507991"/>
            <a:ext cx="620395" cy="1213485"/>
          </a:xfrm>
          <a:custGeom>
            <a:avLst/>
            <a:gdLst/>
            <a:ahLst/>
            <a:cxnLst/>
            <a:rect l="l" t="t" r="r" b="b"/>
            <a:pathLst>
              <a:path w="620395" h="1213485">
                <a:moveTo>
                  <a:pt x="620267" y="0"/>
                </a:moveTo>
                <a:lnTo>
                  <a:pt x="0" y="0"/>
                </a:lnTo>
                <a:lnTo>
                  <a:pt x="0" y="1213103"/>
                </a:lnTo>
                <a:lnTo>
                  <a:pt x="620267" y="1213103"/>
                </a:lnTo>
                <a:lnTo>
                  <a:pt x="620267" y="0"/>
                </a:lnTo>
                <a:close/>
              </a:path>
            </a:pathLst>
          </a:custGeom>
          <a:solidFill>
            <a:srgbClr val="DC0000"/>
          </a:solidFill>
        </p:spPr>
        <p:txBody>
          <a:bodyPr wrap="square" lIns="0" tIns="0" rIns="0" bIns="0" rtlCol="0"/>
          <a:lstStyle/>
          <a:p>
            <a:endParaRPr/>
          </a:p>
        </p:txBody>
      </p:sp>
      <p:sp>
        <p:nvSpPr>
          <p:cNvPr id="59" name="object 59"/>
          <p:cNvSpPr/>
          <p:nvPr/>
        </p:nvSpPr>
        <p:spPr>
          <a:xfrm>
            <a:off x="1796795" y="4811267"/>
            <a:ext cx="620395" cy="680085"/>
          </a:xfrm>
          <a:custGeom>
            <a:avLst/>
            <a:gdLst/>
            <a:ahLst/>
            <a:cxnLst/>
            <a:rect l="l" t="t" r="r" b="b"/>
            <a:pathLst>
              <a:path w="620394" h="680085">
                <a:moveTo>
                  <a:pt x="0" y="0"/>
                </a:moveTo>
                <a:lnTo>
                  <a:pt x="620268" y="0"/>
                </a:lnTo>
                <a:lnTo>
                  <a:pt x="620268" y="679703"/>
                </a:lnTo>
                <a:lnTo>
                  <a:pt x="0" y="679703"/>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4027932" y="4507991"/>
            <a:ext cx="620395" cy="1213485"/>
          </a:xfrm>
          <a:custGeom>
            <a:avLst/>
            <a:gdLst/>
            <a:ahLst/>
            <a:cxnLst/>
            <a:rect l="l" t="t" r="r" b="b"/>
            <a:pathLst>
              <a:path w="620395" h="1213485">
                <a:moveTo>
                  <a:pt x="0" y="0"/>
                </a:moveTo>
                <a:lnTo>
                  <a:pt x="620267" y="0"/>
                </a:lnTo>
                <a:lnTo>
                  <a:pt x="620267" y="1213103"/>
                </a:lnTo>
                <a:lnTo>
                  <a:pt x="0" y="1213103"/>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1796795" y="4564379"/>
            <a:ext cx="620395" cy="247015"/>
          </a:xfrm>
          <a:custGeom>
            <a:avLst/>
            <a:gdLst/>
            <a:ahLst/>
            <a:cxnLst/>
            <a:rect l="l" t="t" r="r" b="b"/>
            <a:pathLst>
              <a:path w="620394" h="247014">
                <a:moveTo>
                  <a:pt x="620268" y="0"/>
                </a:moveTo>
                <a:lnTo>
                  <a:pt x="0" y="0"/>
                </a:lnTo>
                <a:lnTo>
                  <a:pt x="0" y="246888"/>
                </a:lnTo>
                <a:lnTo>
                  <a:pt x="620268" y="246888"/>
                </a:lnTo>
                <a:lnTo>
                  <a:pt x="620268" y="0"/>
                </a:lnTo>
                <a:close/>
              </a:path>
            </a:pathLst>
          </a:custGeom>
          <a:solidFill>
            <a:srgbClr val="666666"/>
          </a:solidFill>
        </p:spPr>
        <p:txBody>
          <a:bodyPr wrap="square" lIns="0" tIns="0" rIns="0" bIns="0" rtlCol="0"/>
          <a:lstStyle/>
          <a:p>
            <a:endParaRPr/>
          </a:p>
        </p:txBody>
      </p:sp>
      <p:sp>
        <p:nvSpPr>
          <p:cNvPr id="62" name="object 62"/>
          <p:cNvSpPr/>
          <p:nvPr/>
        </p:nvSpPr>
        <p:spPr>
          <a:xfrm>
            <a:off x="4027932" y="4184903"/>
            <a:ext cx="620395" cy="323215"/>
          </a:xfrm>
          <a:custGeom>
            <a:avLst/>
            <a:gdLst/>
            <a:ahLst/>
            <a:cxnLst/>
            <a:rect l="l" t="t" r="r" b="b"/>
            <a:pathLst>
              <a:path w="620395" h="323214">
                <a:moveTo>
                  <a:pt x="620267" y="0"/>
                </a:moveTo>
                <a:lnTo>
                  <a:pt x="0" y="0"/>
                </a:lnTo>
                <a:lnTo>
                  <a:pt x="0" y="323088"/>
                </a:lnTo>
                <a:lnTo>
                  <a:pt x="620267" y="323088"/>
                </a:lnTo>
                <a:lnTo>
                  <a:pt x="620267" y="0"/>
                </a:lnTo>
                <a:close/>
              </a:path>
            </a:pathLst>
          </a:custGeom>
          <a:solidFill>
            <a:srgbClr val="666666"/>
          </a:solidFill>
        </p:spPr>
        <p:txBody>
          <a:bodyPr wrap="square" lIns="0" tIns="0" rIns="0" bIns="0" rtlCol="0"/>
          <a:lstStyle/>
          <a:p>
            <a:endParaRPr/>
          </a:p>
        </p:txBody>
      </p:sp>
      <p:sp>
        <p:nvSpPr>
          <p:cNvPr id="63" name="object 63"/>
          <p:cNvSpPr/>
          <p:nvPr/>
        </p:nvSpPr>
        <p:spPr>
          <a:xfrm>
            <a:off x="1796795" y="4564379"/>
            <a:ext cx="620395" cy="247015"/>
          </a:xfrm>
          <a:custGeom>
            <a:avLst/>
            <a:gdLst/>
            <a:ahLst/>
            <a:cxnLst/>
            <a:rect l="l" t="t" r="r" b="b"/>
            <a:pathLst>
              <a:path w="620394" h="247014">
                <a:moveTo>
                  <a:pt x="0" y="0"/>
                </a:moveTo>
                <a:lnTo>
                  <a:pt x="620268" y="0"/>
                </a:lnTo>
                <a:lnTo>
                  <a:pt x="620268" y="246888"/>
                </a:lnTo>
                <a:lnTo>
                  <a:pt x="0" y="246888"/>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4027932" y="4184903"/>
            <a:ext cx="620395" cy="323215"/>
          </a:xfrm>
          <a:custGeom>
            <a:avLst/>
            <a:gdLst/>
            <a:ahLst/>
            <a:cxnLst/>
            <a:rect l="l" t="t" r="r" b="b"/>
            <a:pathLst>
              <a:path w="620395" h="323214">
                <a:moveTo>
                  <a:pt x="0" y="0"/>
                </a:moveTo>
                <a:lnTo>
                  <a:pt x="620267" y="0"/>
                </a:lnTo>
                <a:lnTo>
                  <a:pt x="620267" y="323088"/>
                </a:lnTo>
                <a:lnTo>
                  <a:pt x="0" y="323088"/>
                </a:lnTo>
                <a:lnTo>
                  <a:pt x="0" y="0"/>
                </a:lnTo>
                <a:close/>
              </a:path>
            </a:pathLst>
          </a:custGeom>
          <a:ln w="9143">
            <a:solidFill>
              <a:srgbClr val="BEBEBE"/>
            </a:solidFill>
          </a:ln>
        </p:spPr>
        <p:txBody>
          <a:bodyPr wrap="square" lIns="0" tIns="0" rIns="0" bIns="0" rtlCol="0"/>
          <a:lstStyle/>
          <a:p>
            <a:endParaRPr/>
          </a:p>
        </p:txBody>
      </p:sp>
      <p:sp>
        <p:nvSpPr>
          <p:cNvPr id="65" name="object 65"/>
          <p:cNvSpPr/>
          <p:nvPr/>
        </p:nvSpPr>
        <p:spPr>
          <a:xfrm>
            <a:off x="1796795" y="4459223"/>
            <a:ext cx="620395" cy="105410"/>
          </a:xfrm>
          <a:custGeom>
            <a:avLst/>
            <a:gdLst/>
            <a:ahLst/>
            <a:cxnLst/>
            <a:rect l="l" t="t" r="r" b="b"/>
            <a:pathLst>
              <a:path w="620394" h="105410">
                <a:moveTo>
                  <a:pt x="620268" y="0"/>
                </a:moveTo>
                <a:lnTo>
                  <a:pt x="0" y="0"/>
                </a:lnTo>
                <a:lnTo>
                  <a:pt x="0" y="105156"/>
                </a:lnTo>
                <a:lnTo>
                  <a:pt x="620268" y="105156"/>
                </a:lnTo>
                <a:lnTo>
                  <a:pt x="620268" y="0"/>
                </a:lnTo>
                <a:close/>
              </a:path>
            </a:pathLst>
          </a:custGeom>
          <a:solidFill>
            <a:srgbClr val="FF6600"/>
          </a:solidFill>
        </p:spPr>
        <p:txBody>
          <a:bodyPr wrap="square" lIns="0" tIns="0" rIns="0" bIns="0" rtlCol="0"/>
          <a:lstStyle/>
          <a:p>
            <a:endParaRPr/>
          </a:p>
        </p:txBody>
      </p:sp>
      <p:sp>
        <p:nvSpPr>
          <p:cNvPr id="66" name="object 66"/>
          <p:cNvSpPr/>
          <p:nvPr/>
        </p:nvSpPr>
        <p:spPr>
          <a:xfrm>
            <a:off x="4027932" y="3230879"/>
            <a:ext cx="620395" cy="954405"/>
          </a:xfrm>
          <a:custGeom>
            <a:avLst/>
            <a:gdLst/>
            <a:ahLst/>
            <a:cxnLst/>
            <a:rect l="l" t="t" r="r" b="b"/>
            <a:pathLst>
              <a:path w="620395" h="954404">
                <a:moveTo>
                  <a:pt x="620267" y="0"/>
                </a:moveTo>
                <a:lnTo>
                  <a:pt x="0" y="0"/>
                </a:lnTo>
                <a:lnTo>
                  <a:pt x="0" y="954024"/>
                </a:lnTo>
                <a:lnTo>
                  <a:pt x="620267" y="954024"/>
                </a:lnTo>
                <a:lnTo>
                  <a:pt x="620267" y="0"/>
                </a:lnTo>
                <a:close/>
              </a:path>
            </a:pathLst>
          </a:custGeom>
          <a:solidFill>
            <a:srgbClr val="FF6600"/>
          </a:solidFill>
        </p:spPr>
        <p:txBody>
          <a:bodyPr wrap="square" lIns="0" tIns="0" rIns="0" bIns="0" rtlCol="0"/>
          <a:lstStyle/>
          <a:p>
            <a:endParaRPr/>
          </a:p>
        </p:txBody>
      </p:sp>
      <p:sp>
        <p:nvSpPr>
          <p:cNvPr id="67" name="object 67"/>
          <p:cNvSpPr/>
          <p:nvPr/>
        </p:nvSpPr>
        <p:spPr>
          <a:xfrm>
            <a:off x="1796795" y="4459223"/>
            <a:ext cx="620395" cy="105410"/>
          </a:xfrm>
          <a:custGeom>
            <a:avLst/>
            <a:gdLst/>
            <a:ahLst/>
            <a:cxnLst/>
            <a:rect l="l" t="t" r="r" b="b"/>
            <a:pathLst>
              <a:path w="620394" h="105410">
                <a:moveTo>
                  <a:pt x="0" y="0"/>
                </a:moveTo>
                <a:lnTo>
                  <a:pt x="620268" y="0"/>
                </a:lnTo>
                <a:lnTo>
                  <a:pt x="620268" y="105156"/>
                </a:lnTo>
                <a:lnTo>
                  <a:pt x="0" y="105156"/>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4027932" y="3230879"/>
            <a:ext cx="620395" cy="954405"/>
          </a:xfrm>
          <a:custGeom>
            <a:avLst/>
            <a:gdLst/>
            <a:ahLst/>
            <a:cxnLst/>
            <a:rect l="l" t="t" r="r" b="b"/>
            <a:pathLst>
              <a:path w="620395" h="954404">
                <a:moveTo>
                  <a:pt x="0" y="0"/>
                </a:moveTo>
                <a:lnTo>
                  <a:pt x="620267" y="0"/>
                </a:lnTo>
                <a:lnTo>
                  <a:pt x="620267" y="954024"/>
                </a:lnTo>
                <a:lnTo>
                  <a:pt x="0" y="954024"/>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990600" y="2319527"/>
            <a:ext cx="0" cy="3523615"/>
          </a:xfrm>
          <a:custGeom>
            <a:avLst/>
            <a:gdLst/>
            <a:ahLst/>
            <a:cxnLst/>
            <a:rect l="l" t="t" r="r" b="b"/>
            <a:pathLst>
              <a:path h="3523615">
                <a:moveTo>
                  <a:pt x="0" y="3523488"/>
                </a:moveTo>
                <a:lnTo>
                  <a:pt x="0" y="0"/>
                </a:lnTo>
              </a:path>
            </a:pathLst>
          </a:custGeom>
          <a:ln w="9144">
            <a:solidFill>
              <a:srgbClr val="666666"/>
            </a:solidFill>
          </a:ln>
        </p:spPr>
        <p:txBody>
          <a:bodyPr wrap="square" lIns="0" tIns="0" rIns="0" bIns="0" rtlCol="0"/>
          <a:lstStyle/>
          <a:p>
            <a:endParaRPr/>
          </a:p>
        </p:txBody>
      </p:sp>
      <p:sp>
        <p:nvSpPr>
          <p:cNvPr id="70" name="object 70"/>
          <p:cNvSpPr/>
          <p:nvPr/>
        </p:nvSpPr>
        <p:spPr>
          <a:xfrm>
            <a:off x="990600" y="584301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1" name="object 71"/>
          <p:cNvSpPr/>
          <p:nvPr/>
        </p:nvSpPr>
        <p:spPr>
          <a:xfrm>
            <a:off x="990600" y="513740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2" name="object 72"/>
          <p:cNvSpPr/>
          <p:nvPr/>
        </p:nvSpPr>
        <p:spPr>
          <a:xfrm>
            <a:off x="990600" y="443331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3" name="object 73"/>
          <p:cNvSpPr/>
          <p:nvPr/>
        </p:nvSpPr>
        <p:spPr>
          <a:xfrm>
            <a:off x="990600" y="37292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4" name="object 74"/>
          <p:cNvSpPr/>
          <p:nvPr/>
        </p:nvSpPr>
        <p:spPr>
          <a:xfrm>
            <a:off x="990600" y="302361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5" name="object 75"/>
          <p:cNvSpPr/>
          <p:nvPr/>
        </p:nvSpPr>
        <p:spPr>
          <a:xfrm>
            <a:off x="990600" y="231952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6" name="object 76"/>
          <p:cNvSpPr/>
          <p:nvPr/>
        </p:nvSpPr>
        <p:spPr>
          <a:xfrm>
            <a:off x="990600" y="5843015"/>
            <a:ext cx="3720465" cy="0"/>
          </a:xfrm>
          <a:custGeom>
            <a:avLst/>
            <a:gdLst/>
            <a:ahLst/>
            <a:cxnLst/>
            <a:rect l="l" t="t" r="r" b="b"/>
            <a:pathLst>
              <a:path w="3720465">
                <a:moveTo>
                  <a:pt x="0" y="0"/>
                </a:moveTo>
                <a:lnTo>
                  <a:pt x="3720084" y="0"/>
                </a:lnTo>
              </a:path>
            </a:pathLst>
          </a:custGeom>
          <a:ln w="12192">
            <a:solidFill>
              <a:srgbClr val="666666"/>
            </a:solidFill>
          </a:ln>
        </p:spPr>
        <p:txBody>
          <a:bodyPr wrap="square" lIns="0" tIns="0" rIns="0" bIns="0" rtlCol="0"/>
          <a:lstStyle/>
          <a:p>
            <a:endParaRPr/>
          </a:p>
        </p:txBody>
      </p:sp>
      <p:sp>
        <p:nvSpPr>
          <p:cNvPr id="77" name="object 77"/>
          <p:cNvSpPr txBox="1"/>
          <p:nvPr/>
        </p:nvSpPr>
        <p:spPr>
          <a:xfrm>
            <a:off x="714857" y="571977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78" name="object 78"/>
          <p:cNvSpPr txBox="1"/>
          <p:nvPr/>
        </p:nvSpPr>
        <p:spPr>
          <a:xfrm>
            <a:off x="714857" y="501472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79" name="object 79"/>
          <p:cNvSpPr txBox="1"/>
          <p:nvPr/>
        </p:nvSpPr>
        <p:spPr>
          <a:xfrm>
            <a:off x="616102" y="4310126"/>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80" name="object 80"/>
          <p:cNvSpPr txBox="1"/>
          <p:nvPr/>
        </p:nvSpPr>
        <p:spPr>
          <a:xfrm>
            <a:off x="616102" y="360540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81" name="object 81"/>
          <p:cNvSpPr txBox="1"/>
          <p:nvPr/>
        </p:nvSpPr>
        <p:spPr>
          <a:xfrm>
            <a:off x="616102" y="2900426"/>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82" name="object 82"/>
          <p:cNvSpPr txBox="1"/>
          <p:nvPr/>
        </p:nvSpPr>
        <p:spPr>
          <a:xfrm>
            <a:off x="616102" y="219570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a:t>
            </a:r>
            <a:endParaRPr sz="1400">
              <a:latin typeface="Univers for BP Light"/>
              <a:cs typeface="Univers for BP Light"/>
            </a:endParaRPr>
          </a:p>
        </p:txBody>
      </p:sp>
      <p:sp>
        <p:nvSpPr>
          <p:cNvPr id="83" name="object 83"/>
          <p:cNvSpPr txBox="1"/>
          <p:nvPr/>
        </p:nvSpPr>
        <p:spPr>
          <a:xfrm>
            <a:off x="1014475" y="5950813"/>
            <a:ext cx="697865"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D</a:t>
            </a:r>
            <a:r>
              <a:rPr sz="1400" b="0" dirty="0">
                <a:latin typeface="Univers for BP Light"/>
                <a:cs typeface="Univers for BP Light"/>
              </a:rPr>
              <a:t>em</a:t>
            </a:r>
            <a:r>
              <a:rPr sz="1400" b="0" spc="-10" dirty="0">
                <a:latin typeface="Univers for BP Light"/>
                <a:cs typeface="Univers for BP Light"/>
              </a:rPr>
              <a:t>a</a:t>
            </a:r>
            <a:r>
              <a:rPr sz="1400" b="0" dirty="0">
                <a:latin typeface="Univers for BP Light"/>
                <a:cs typeface="Univers for BP Light"/>
              </a:rPr>
              <a:t>nd</a:t>
            </a:r>
            <a:endParaRPr sz="1400">
              <a:latin typeface="Univers for BP Light"/>
              <a:cs typeface="Univers for BP Light"/>
            </a:endParaRPr>
          </a:p>
        </p:txBody>
      </p:sp>
      <p:sp>
        <p:nvSpPr>
          <p:cNvPr id="84" name="object 84"/>
          <p:cNvSpPr txBox="1"/>
          <p:nvPr/>
        </p:nvSpPr>
        <p:spPr>
          <a:xfrm>
            <a:off x="1827657" y="5950813"/>
            <a:ext cx="56007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S</a:t>
            </a:r>
            <a:r>
              <a:rPr sz="1400" b="0" dirty="0">
                <a:latin typeface="Univers for BP Light"/>
                <a:cs typeface="Univers for BP Light"/>
              </a:rPr>
              <a:t>upply</a:t>
            </a:r>
            <a:endParaRPr sz="1400">
              <a:latin typeface="Univers for BP Light"/>
              <a:cs typeface="Univers for BP Light"/>
            </a:endParaRPr>
          </a:p>
        </p:txBody>
      </p:sp>
      <p:sp>
        <p:nvSpPr>
          <p:cNvPr id="85" name="object 85"/>
          <p:cNvSpPr txBox="1"/>
          <p:nvPr/>
        </p:nvSpPr>
        <p:spPr>
          <a:xfrm>
            <a:off x="3246247" y="5950813"/>
            <a:ext cx="1373505" cy="235585"/>
          </a:xfrm>
          <a:prstGeom prst="rect">
            <a:avLst/>
          </a:prstGeom>
        </p:spPr>
        <p:txBody>
          <a:bodyPr vert="horz" wrap="square" lIns="0" tIns="0" rIns="0" bIns="0" rtlCol="0">
            <a:spAutoFit/>
          </a:bodyPr>
          <a:lstStyle/>
          <a:p>
            <a:pPr marL="12700">
              <a:lnSpc>
                <a:spcPct val="100000"/>
              </a:lnSpc>
              <a:tabLst>
                <a:tab pos="825500" algn="l"/>
              </a:tabLst>
            </a:pPr>
            <a:r>
              <a:rPr sz="1400" b="0" spc="-10" dirty="0">
                <a:latin typeface="Univers for BP Light"/>
                <a:cs typeface="Univers for BP Light"/>
              </a:rPr>
              <a:t>D</a:t>
            </a:r>
            <a:r>
              <a:rPr sz="1400" b="0" dirty="0">
                <a:latin typeface="Univers for BP Light"/>
                <a:cs typeface="Univers for BP Light"/>
              </a:rPr>
              <a:t>em</a:t>
            </a:r>
            <a:r>
              <a:rPr sz="1400" b="0" spc="-10" dirty="0">
                <a:latin typeface="Univers for BP Light"/>
                <a:cs typeface="Univers for BP Light"/>
              </a:rPr>
              <a:t>a</a:t>
            </a:r>
            <a:r>
              <a:rPr sz="1400" b="0" dirty="0">
                <a:latin typeface="Univers for BP Light"/>
                <a:cs typeface="Univers for BP Light"/>
              </a:rPr>
              <a:t>nd	</a:t>
            </a:r>
            <a:r>
              <a:rPr sz="1400" b="0" spc="-10" dirty="0">
                <a:latin typeface="Univers for BP Light"/>
                <a:cs typeface="Univers for BP Light"/>
              </a:rPr>
              <a:t>S</a:t>
            </a:r>
            <a:r>
              <a:rPr sz="1400" b="0" dirty="0">
                <a:latin typeface="Univers for BP Light"/>
                <a:cs typeface="Univers for BP Light"/>
              </a:rPr>
              <a:t>upply</a:t>
            </a:r>
            <a:endParaRPr sz="1400">
              <a:latin typeface="Univers for BP Light"/>
              <a:cs typeface="Univers for BP Light"/>
            </a:endParaRPr>
          </a:p>
        </p:txBody>
      </p:sp>
      <p:sp>
        <p:nvSpPr>
          <p:cNvPr id="86" name="object 86"/>
          <p:cNvSpPr/>
          <p:nvPr/>
        </p:nvSpPr>
        <p:spPr>
          <a:xfrm>
            <a:off x="1322832" y="2889504"/>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FF6600"/>
          </a:solidFill>
        </p:spPr>
        <p:txBody>
          <a:bodyPr wrap="square" lIns="0" tIns="0" rIns="0" bIns="0" rtlCol="0"/>
          <a:lstStyle/>
          <a:p>
            <a:endParaRPr/>
          </a:p>
        </p:txBody>
      </p:sp>
      <p:sp>
        <p:nvSpPr>
          <p:cNvPr id="87" name="object 87"/>
          <p:cNvSpPr/>
          <p:nvPr/>
        </p:nvSpPr>
        <p:spPr>
          <a:xfrm>
            <a:off x="1322832" y="2889504"/>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88" name="object 88"/>
          <p:cNvSpPr/>
          <p:nvPr/>
        </p:nvSpPr>
        <p:spPr>
          <a:xfrm>
            <a:off x="1322832" y="3186683"/>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666666"/>
          </a:solidFill>
        </p:spPr>
        <p:txBody>
          <a:bodyPr wrap="square" lIns="0" tIns="0" rIns="0" bIns="0" rtlCol="0"/>
          <a:lstStyle/>
          <a:p>
            <a:endParaRPr/>
          </a:p>
        </p:txBody>
      </p:sp>
      <p:sp>
        <p:nvSpPr>
          <p:cNvPr id="89" name="object 89"/>
          <p:cNvSpPr/>
          <p:nvPr/>
        </p:nvSpPr>
        <p:spPr>
          <a:xfrm>
            <a:off x="1322832" y="3186683"/>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90" name="object 90"/>
          <p:cNvSpPr/>
          <p:nvPr/>
        </p:nvSpPr>
        <p:spPr>
          <a:xfrm>
            <a:off x="1322832" y="3483864"/>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91" name="object 91"/>
          <p:cNvSpPr/>
          <p:nvPr/>
        </p:nvSpPr>
        <p:spPr>
          <a:xfrm>
            <a:off x="1322832" y="3483864"/>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92" name="object 92"/>
          <p:cNvSpPr/>
          <p:nvPr/>
        </p:nvSpPr>
        <p:spPr>
          <a:xfrm>
            <a:off x="1322832" y="3781044"/>
            <a:ext cx="97790" cy="97790"/>
          </a:xfrm>
          <a:custGeom>
            <a:avLst/>
            <a:gdLst/>
            <a:ahLst/>
            <a:cxnLst/>
            <a:rect l="l" t="t" r="r" b="b"/>
            <a:pathLst>
              <a:path w="97790" h="97789">
                <a:moveTo>
                  <a:pt x="0" y="97535"/>
                </a:moveTo>
                <a:lnTo>
                  <a:pt x="97536" y="97535"/>
                </a:lnTo>
                <a:lnTo>
                  <a:pt x="97536" y="0"/>
                </a:lnTo>
                <a:lnTo>
                  <a:pt x="0" y="0"/>
                </a:lnTo>
                <a:lnTo>
                  <a:pt x="0" y="97535"/>
                </a:lnTo>
                <a:close/>
              </a:path>
            </a:pathLst>
          </a:custGeom>
          <a:solidFill>
            <a:srgbClr val="99CC00"/>
          </a:solidFill>
        </p:spPr>
        <p:txBody>
          <a:bodyPr wrap="square" lIns="0" tIns="0" rIns="0" bIns="0" rtlCol="0"/>
          <a:lstStyle/>
          <a:p>
            <a:endParaRPr/>
          </a:p>
        </p:txBody>
      </p:sp>
      <p:sp>
        <p:nvSpPr>
          <p:cNvPr id="93" name="object 93"/>
          <p:cNvSpPr/>
          <p:nvPr/>
        </p:nvSpPr>
        <p:spPr>
          <a:xfrm>
            <a:off x="1322832" y="3781044"/>
            <a:ext cx="97790" cy="97790"/>
          </a:xfrm>
          <a:custGeom>
            <a:avLst/>
            <a:gdLst/>
            <a:ahLst/>
            <a:cxnLst/>
            <a:rect l="l" t="t" r="r" b="b"/>
            <a:pathLst>
              <a:path w="97790" h="97789">
                <a:moveTo>
                  <a:pt x="0" y="97535"/>
                </a:moveTo>
                <a:lnTo>
                  <a:pt x="97536" y="97535"/>
                </a:lnTo>
                <a:lnTo>
                  <a:pt x="97536" y="0"/>
                </a:lnTo>
                <a:lnTo>
                  <a:pt x="0" y="0"/>
                </a:lnTo>
                <a:lnTo>
                  <a:pt x="0" y="97535"/>
                </a:lnTo>
                <a:close/>
              </a:path>
            </a:pathLst>
          </a:custGeom>
          <a:ln w="9144">
            <a:solidFill>
              <a:srgbClr val="BEBEBE"/>
            </a:solidFill>
          </a:ln>
        </p:spPr>
        <p:txBody>
          <a:bodyPr wrap="square" lIns="0" tIns="0" rIns="0" bIns="0" rtlCol="0"/>
          <a:lstStyle/>
          <a:p>
            <a:endParaRPr/>
          </a:p>
        </p:txBody>
      </p:sp>
      <p:sp>
        <p:nvSpPr>
          <p:cNvPr id="94" name="object 94"/>
          <p:cNvSpPr txBox="1"/>
          <p:nvPr/>
        </p:nvSpPr>
        <p:spPr>
          <a:xfrm>
            <a:off x="1451228" y="2731658"/>
            <a:ext cx="954405" cy="1209675"/>
          </a:xfrm>
          <a:prstGeom prst="rect">
            <a:avLst/>
          </a:prstGeom>
        </p:spPr>
        <p:txBody>
          <a:bodyPr vert="horz" wrap="square" lIns="0" tIns="0" rIns="0" bIns="0" rtlCol="0">
            <a:spAutoFit/>
          </a:bodyPr>
          <a:lstStyle/>
          <a:p>
            <a:pPr marL="12700" marR="5080">
              <a:lnSpc>
                <a:spcPct val="139100"/>
              </a:lnSpc>
            </a:pPr>
            <a:r>
              <a:rPr sz="1400" dirty="0">
                <a:latin typeface="Univers for BP"/>
                <a:cs typeface="Univers for BP"/>
              </a:rPr>
              <a:t>Other</a:t>
            </a:r>
            <a:r>
              <a:rPr sz="1400" spc="-90" dirty="0">
                <a:latin typeface="Univers for BP"/>
                <a:cs typeface="Univers for BP"/>
              </a:rPr>
              <a:t> </a:t>
            </a:r>
            <a:r>
              <a:rPr sz="1400" spc="-5" dirty="0">
                <a:latin typeface="Univers for BP"/>
                <a:cs typeface="Univers for BP"/>
              </a:rPr>
              <a:t>fuels  Coal</a:t>
            </a:r>
            <a:endParaRPr sz="1400">
              <a:latin typeface="Univers for BP"/>
              <a:cs typeface="Univers for BP"/>
            </a:endParaRPr>
          </a:p>
          <a:p>
            <a:pPr marL="12700" marR="606425">
              <a:lnSpc>
                <a:spcPct val="139200"/>
              </a:lnSpc>
            </a:pPr>
            <a:r>
              <a:rPr sz="1400" spc="-5" dirty="0">
                <a:latin typeface="Univers for BP"/>
                <a:cs typeface="Univers for BP"/>
              </a:rPr>
              <a:t>Gas  Oil</a:t>
            </a:r>
            <a:endParaRPr sz="1400">
              <a:latin typeface="Univers for BP"/>
              <a:cs typeface="Univers for BP"/>
            </a:endParaRPr>
          </a:p>
        </p:txBody>
      </p:sp>
      <p:sp>
        <p:nvSpPr>
          <p:cNvPr id="95" name="object 95"/>
          <p:cNvSpPr txBox="1"/>
          <p:nvPr/>
        </p:nvSpPr>
        <p:spPr>
          <a:xfrm>
            <a:off x="505459" y="1761363"/>
            <a:ext cx="13487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Mtoe </a:t>
            </a:r>
            <a:r>
              <a:rPr sz="1400" b="0" dirty="0">
                <a:latin typeface="Univers for BP Light"/>
                <a:cs typeface="Univers for BP Light"/>
              </a:rPr>
              <a:t>per</a:t>
            </a:r>
            <a:r>
              <a:rPr sz="1400" b="0" spc="-100"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96" name="object 96"/>
          <p:cNvSpPr txBox="1"/>
          <p:nvPr/>
        </p:nvSpPr>
        <p:spPr>
          <a:xfrm>
            <a:off x="833119" y="1190878"/>
            <a:ext cx="3836670" cy="298450"/>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Energy </a:t>
            </a:r>
            <a:r>
              <a:rPr sz="1800" dirty="0">
                <a:latin typeface="Univers for BP"/>
                <a:cs typeface="Univers for BP"/>
              </a:rPr>
              <a:t>supply and demand</a:t>
            </a:r>
            <a:r>
              <a:rPr sz="1800" spc="-90" dirty="0">
                <a:latin typeface="Univers for BP"/>
                <a:cs typeface="Univers for BP"/>
              </a:rPr>
              <a:t> </a:t>
            </a:r>
            <a:r>
              <a:rPr sz="1800" dirty="0">
                <a:latin typeface="Univers for BP"/>
                <a:cs typeface="Univers for BP"/>
              </a:rPr>
              <a:t>growth</a:t>
            </a:r>
            <a:endParaRPr sz="1800">
              <a:latin typeface="Univers for BP"/>
              <a:cs typeface="Univers for BP"/>
            </a:endParaRPr>
          </a:p>
        </p:txBody>
      </p:sp>
      <p:sp>
        <p:nvSpPr>
          <p:cNvPr id="97" name="object 97"/>
          <p:cNvSpPr txBox="1"/>
          <p:nvPr/>
        </p:nvSpPr>
        <p:spPr>
          <a:xfrm>
            <a:off x="1301622" y="2194433"/>
            <a:ext cx="877569"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1990-2016</a:t>
            </a:r>
            <a:endParaRPr sz="1400">
              <a:latin typeface="Univers for BP"/>
              <a:cs typeface="Univers for BP"/>
            </a:endParaRPr>
          </a:p>
        </p:txBody>
      </p:sp>
      <p:sp>
        <p:nvSpPr>
          <p:cNvPr id="98" name="object 98"/>
          <p:cNvSpPr txBox="1"/>
          <p:nvPr/>
        </p:nvSpPr>
        <p:spPr>
          <a:xfrm>
            <a:off x="3561969" y="2194433"/>
            <a:ext cx="877569"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2016-2040</a:t>
            </a:r>
            <a:endParaRPr sz="1400">
              <a:latin typeface="Univers for BP"/>
              <a:cs typeface="Univers for BP"/>
            </a:endParaRPr>
          </a:p>
        </p:txBody>
      </p:sp>
      <p:sp>
        <p:nvSpPr>
          <p:cNvPr id="99" name="object 99"/>
          <p:cNvSpPr/>
          <p:nvPr/>
        </p:nvSpPr>
        <p:spPr>
          <a:xfrm>
            <a:off x="2827020" y="2217420"/>
            <a:ext cx="0" cy="3632200"/>
          </a:xfrm>
          <a:custGeom>
            <a:avLst/>
            <a:gdLst/>
            <a:ahLst/>
            <a:cxnLst/>
            <a:rect l="l" t="t" r="r" b="b"/>
            <a:pathLst>
              <a:path h="3632200">
                <a:moveTo>
                  <a:pt x="0" y="0"/>
                </a:moveTo>
                <a:lnTo>
                  <a:pt x="0" y="3631653"/>
                </a:lnTo>
              </a:path>
            </a:pathLst>
          </a:custGeom>
          <a:ln w="9144">
            <a:solidFill>
              <a:srgbClr val="4D4D4D"/>
            </a:solidFill>
            <a:prstDash val="sysDash"/>
          </a:ln>
        </p:spPr>
        <p:txBody>
          <a:bodyPr wrap="square" lIns="0" tIns="0" rIns="0" bIns="0" rtlCol="0"/>
          <a:lstStyle/>
          <a:p>
            <a:endParaRPr/>
          </a:p>
        </p:txBody>
      </p:sp>
      <p:sp>
        <p:nvSpPr>
          <p:cNvPr id="100" name="object 100"/>
          <p:cNvSpPr txBox="1"/>
          <p:nvPr/>
        </p:nvSpPr>
        <p:spPr>
          <a:xfrm>
            <a:off x="6133591" y="2754121"/>
            <a:ext cx="367030" cy="203200"/>
          </a:xfrm>
          <a:prstGeom prst="rect">
            <a:avLst/>
          </a:prstGeom>
        </p:spPr>
        <p:txBody>
          <a:bodyPr vert="horz" wrap="square" lIns="0" tIns="0" rIns="0" bIns="0" rtlCol="0">
            <a:spAutoFit/>
          </a:bodyPr>
          <a:lstStyle/>
          <a:p>
            <a:pPr marL="12700">
              <a:lnSpc>
                <a:spcPct val="100000"/>
              </a:lnSpc>
            </a:pPr>
            <a:r>
              <a:rPr sz="1200" dirty="0">
                <a:solidFill>
                  <a:srgbClr val="DC0000"/>
                </a:solidFill>
                <a:latin typeface="Univers for BP"/>
                <a:cs typeface="Univers for BP"/>
              </a:rPr>
              <a:t>1965</a:t>
            </a:r>
            <a:endParaRPr sz="1200">
              <a:latin typeface="Univers for BP"/>
              <a:cs typeface="Univers for BP"/>
            </a:endParaRPr>
          </a:p>
        </p:txBody>
      </p:sp>
      <p:sp>
        <p:nvSpPr>
          <p:cNvPr id="101" name="object 101"/>
          <p:cNvSpPr txBox="1"/>
          <p:nvPr/>
        </p:nvSpPr>
        <p:spPr>
          <a:xfrm>
            <a:off x="7514081" y="5105653"/>
            <a:ext cx="367030" cy="203200"/>
          </a:xfrm>
          <a:prstGeom prst="rect">
            <a:avLst/>
          </a:prstGeom>
        </p:spPr>
        <p:txBody>
          <a:bodyPr vert="horz" wrap="square" lIns="0" tIns="0" rIns="0" bIns="0" rtlCol="0">
            <a:spAutoFit/>
          </a:bodyPr>
          <a:lstStyle/>
          <a:p>
            <a:pPr marL="12700">
              <a:lnSpc>
                <a:spcPct val="100000"/>
              </a:lnSpc>
            </a:pPr>
            <a:r>
              <a:rPr sz="1200" dirty="0">
                <a:latin typeface="Univers for BP"/>
                <a:cs typeface="Univers for BP"/>
              </a:rPr>
              <a:t>2040</a:t>
            </a:r>
            <a:endParaRPr sz="1200">
              <a:latin typeface="Univers for BP"/>
              <a:cs typeface="Univers for BP"/>
            </a:endParaRPr>
          </a:p>
        </p:txBody>
      </p:sp>
      <p:sp>
        <p:nvSpPr>
          <p:cNvPr id="102" name="object 102"/>
          <p:cNvSpPr txBox="1"/>
          <p:nvPr/>
        </p:nvSpPr>
        <p:spPr>
          <a:xfrm>
            <a:off x="6358890" y="5244083"/>
            <a:ext cx="367030" cy="203200"/>
          </a:xfrm>
          <a:prstGeom prst="rect">
            <a:avLst/>
          </a:prstGeom>
        </p:spPr>
        <p:txBody>
          <a:bodyPr vert="horz" wrap="square" lIns="0" tIns="0" rIns="0" bIns="0" rtlCol="0">
            <a:spAutoFit/>
          </a:bodyPr>
          <a:lstStyle/>
          <a:p>
            <a:pPr marL="12700">
              <a:lnSpc>
                <a:spcPct val="100000"/>
              </a:lnSpc>
            </a:pPr>
            <a:r>
              <a:rPr sz="1200" dirty="0">
                <a:latin typeface="Univers for BP"/>
                <a:cs typeface="Univers for BP"/>
              </a:rPr>
              <a:t>2016</a:t>
            </a:r>
            <a:endParaRPr sz="1200">
              <a:latin typeface="Univers for BP"/>
              <a:cs typeface="Univers for BP"/>
            </a:endParaRPr>
          </a:p>
        </p:txBody>
      </p:sp>
      <p:sp>
        <p:nvSpPr>
          <p:cNvPr id="103" name="object 103"/>
          <p:cNvSpPr/>
          <p:nvPr/>
        </p:nvSpPr>
        <p:spPr>
          <a:xfrm>
            <a:off x="6226809" y="2980817"/>
            <a:ext cx="76200" cy="884555"/>
          </a:xfrm>
          <a:custGeom>
            <a:avLst/>
            <a:gdLst/>
            <a:ahLst/>
            <a:cxnLst/>
            <a:rect l="l" t="t" r="r" b="b"/>
            <a:pathLst>
              <a:path w="76200" h="884554">
                <a:moveTo>
                  <a:pt x="0" y="807466"/>
                </a:moveTo>
                <a:lnTo>
                  <a:pt x="36829" y="884301"/>
                </a:lnTo>
                <a:lnTo>
                  <a:pt x="69914" y="820801"/>
                </a:lnTo>
                <a:lnTo>
                  <a:pt x="44195" y="820801"/>
                </a:lnTo>
                <a:lnTo>
                  <a:pt x="31495" y="820674"/>
                </a:lnTo>
                <a:lnTo>
                  <a:pt x="31709" y="807994"/>
                </a:lnTo>
                <a:lnTo>
                  <a:pt x="0" y="807466"/>
                </a:lnTo>
                <a:close/>
              </a:path>
              <a:path w="76200" h="884554">
                <a:moveTo>
                  <a:pt x="31709" y="807994"/>
                </a:moveTo>
                <a:lnTo>
                  <a:pt x="31495" y="820674"/>
                </a:lnTo>
                <a:lnTo>
                  <a:pt x="44195" y="820801"/>
                </a:lnTo>
                <a:lnTo>
                  <a:pt x="44408" y="808206"/>
                </a:lnTo>
                <a:lnTo>
                  <a:pt x="31709" y="807994"/>
                </a:lnTo>
                <a:close/>
              </a:path>
              <a:path w="76200" h="884554">
                <a:moveTo>
                  <a:pt x="44408" y="808206"/>
                </a:moveTo>
                <a:lnTo>
                  <a:pt x="44195" y="820801"/>
                </a:lnTo>
                <a:lnTo>
                  <a:pt x="69914" y="820801"/>
                </a:lnTo>
                <a:lnTo>
                  <a:pt x="76200" y="808736"/>
                </a:lnTo>
                <a:lnTo>
                  <a:pt x="44408" y="808206"/>
                </a:lnTo>
                <a:close/>
              </a:path>
              <a:path w="76200" h="884554">
                <a:moveTo>
                  <a:pt x="45338" y="0"/>
                </a:moveTo>
                <a:lnTo>
                  <a:pt x="31709" y="807994"/>
                </a:lnTo>
                <a:lnTo>
                  <a:pt x="44408" y="808206"/>
                </a:lnTo>
                <a:lnTo>
                  <a:pt x="58038" y="254"/>
                </a:lnTo>
                <a:lnTo>
                  <a:pt x="45338" y="0"/>
                </a:lnTo>
                <a:close/>
              </a:path>
            </a:pathLst>
          </a:custGeom>
          <a:solidFill>
            <a:srgbClr val="000000"/>
          </a:solidFill>
        </p:spPr>
        <p:txBody>
          <a:bodyPr wrap="square" lIns="0" tIns="0" rIns="0" bIns="0" rtlCol="0"/>
          <a:lstStyle/>
          <a:p>
            <a:endParaRPr/>
          </a:p>
        </p:txBody>
      </p:sp>
      <p:sp>
        <p:nvSpPr>
          <p:cNvPr id="104" name="object 104"/>
          <p:cNvSpPr/>
          <p:nvPr/>
        </p:nvSpPr>
        <p:spPr>
          <a:xfrm>
            <a:off x="524255" y="117347"/>
            <a:ext cx="1335405" cy="251460"/>
          </a:xfrm>
          <a:custGeom>
            <a:avLst/>
            <a:gdLst/>
            <a:ahLst/>
            <a:cxnLst/>
            <a:rect l="l" t="t" r="r" b="b"/>
            <a:pathLst>
              <a:path w="1335405" h="251460">
                <a:moveTo>
                  <a:pt x="129311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293114" y="251460"/>
                </a:lnTo>
                <a:lnTo>
                  <a:pt x="1309413" y="248161"/>
                </a:lnTo>
                <a:lnTo>
                  <a:pt x="1322736" y="239172"/>
                </a:lnTo>
                <a:lnTo>
                  <a:pt x="1331725" y="225849"/>
                </a:lnTo>
                <a:lnTo>
                  <a:pt x="1335024" y="209550"/>
                </a:lnTo>
                <a:lnTo>
                  <a:pt x="1335024" y="41909"/>
                </a:lnTo>
                <a:lnTo>
                  <a:pt x="1331725" y="25610"/>
                </a:lnTo>
                <a:lnTo>
                  <a:pt x="1322736" y="12287"/>
                </a:lnTo>
                <a:lnTo>
                  <a:pt x="1309413" y="3298"/>
                </a:lnTo>
                <a:lnTo>
                  <a:pt x="1293114" y="0"/>
                </a:lnTo>
                <a:close/>
              </a:path>
            </a:pathLst>
          </a:custGeom>
          <a:solidFill>
            <a:srgbClr val="FAECAE"/>
          </a:solidFill>
        </p:spPr>
        <p:txBody>
          <a:bodyPr wrap="square" lIns="0" tIns="0" rIns="0" bIns="0" rtlCol="0"/>
          <a:lstStyle/>
          <a:p>
            <a:endParaRPr/>
          </a:p>
        </p:txBody>
      </p:sp>
      <p:sp>
        <p:nvSpPr>
          <p:cNvPr id="105" name="object 105"/>
          <p:cNvSpPr txBox="1"/>
          <p:nvPr/>
        </p:nvSpPr>
        <p:spPr>
          <a:xfrm>
            <a:off x="614883" y="137159"/>
            <a:ext cx="112014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65" dirty="0">
                <a:latin typeface="Univers for BP"/>
                <a:cs typeface="Univers for BP"/>
              </a:rPr>
              <a:t> </a:t>
            </a:r>
            <a:r>
              <a:rPr sz="1250" i="1" spc="-25" dirty="0">
                <a:latin typeface="Univers for BP"/>
                <a:cs typeface="Univers for BP"/>
              </a:rPr>
              <a:t>Africa</a:t>
            </a:r>
            <a:endParaRPr sz="1250">
              <a:latin typeface="Univers for BP"/>
              <a:cs typeface="Univers for BP"/>
            </a:endParaRPr>
          </a:p>
        </p:txBody>
      </p:sp>
      <p:sp>
        <p:nvSpPr>
          <p:cNvPr id="106" name="object 106"/>
          <p:cNvSpPr txBox="1"/>
          <p:nvPr/>
        </p:nvSpPr>
        <p:spPr>
          <a:xfrm>
            <a:off x="5455411" y="6428943"/>
            <a:ext cx="2145665" cy="210185"/>
          </a:xfrm>
          <a:prstGeom prst="rect">
            <a:avLst/>
          </a:prstGeom>
        </p:spPr>
        <p:txBody>
          <a:bodyPr vert="horz" wrap="square" lIns="0" tIns="6985" rIns="0" bIns="0" rtlCol="0">
            <a:spAutoFit/>
          </a:bodyPr>
          <a:lstStyle/>
          <a:p>
            <a:pPr marL="12700">
              <a:lnSpc>
                <a:spcPct val="100000"/>
              </a:lnSpc>
              <a:spcBef>
                <a:spcPts val="55"/>
              </a:spcBef>
            </a:pPr>
            <a:r>
              <a:rPr sz="1200" b="0" dirty="0">
                <a:solidFill>
                  <a:srgbClr val="666666"/>
                </a:solidFill>
                <a:latin typeface="Univers for BP Light"/>
                <a:cs typeface="Univers for BP Light"/>
              </a:rPr>
              <a:t>*Includes </a:t>
            </a:r>
            <a:r>
              <a:rPr sz="1200" b="0" spc="-5" dirty="0">
                <a:solidFill>
                  <a:srgbClr val="666666"/>
                </a:solidFill>
                <a:latin typeface="Univers for BP Light"/>
                <a:cs typeface="Univers for BP Light"/>
              </a:rPr>
              <a:t>non-combusted</a:t>
            </a:r>
            <a:r>
              <a:rPr sz="1200" b="0" spc="-120" dirty="0">
                <a:solidFill>
                  <a:srgbClr val="666666"/>
                </a:solidFill>
                <a:latin typeface="Univers for BP Light"/>
                <a:cs typeface="Univers for BP Light"/>
              </a:rPr>
              <a:t> </a:t>
            </a:r>
            <a:r>
              <a:rPr sz="1200" b="0" dirty="0">
                <a:solidFill>
                  <a:srgbClr val="666666"/>
                </a:solidFill>
                <a:latin typeface="Univers for BP Light"/>
                <a:cs typeface="Univers for BP Light"/>
              </a:rPr>
              <a:t>fuels</a:t>
            </a:r>
            <a:endParaRPr sz="1200">
              <a:latin typeface="Univers for BP Light"/>
              <a:cs typeface="Univers for BP Light"/>
            </a:endParaRPr>
          </a:p>
        </p:txBody>
      </p:sp>
      <p:sp>
        <p:nvSpPr>
          <p:cNvPr id="107" name="object 10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08" name="object 108"/>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65784"/>
            <a:ext cx="7703184" cy="361950"/>
          </a:xfrm>
          <a:prstGeom prst="rect">
            <a:avLst/>
          </a:prstGeom>
        </p:spPr>
        <p:txBody>
          <a:bodyPr vert="horz" wrap="square" lIns="0" tIns="0" rIns="0" bIns="0" rtlCol="0">
            <a:spAutoFit/>
          </a:bodyPr>
          <a:lstStyle/>
          <a:p>
            <a:pPr marL="12700">
              <a:lnSpc>
                <a:spcPct val="100000"/>
              </a:lnSpc>
            </a:pPr>
            <a:r>
              <a:rPr spc="-5" dirty="0"/>
              <a:t>…but extent depends on productivity and</a:t>
            </a:r>
            <a:r>
              <a:rPr spc="204" dirty="0"/>
              <a:t> </a:t>
            </a:r>
            <a:r>
              <a:rPr spc="-5" dirty="0"/>
              <a:t>industrialization</a:t>
            </a:r>
          </a:p>
        </p:txBody>
      </p:sp>
      <p:sp>
        <p:nvSpPr>
          <p:cNvPr id="3" name="object 3"/>
          <p:cNvSpPr txBox="1"/>
          <p:nvPr/>
        </p:nvSpPr>
        <p:spPr>
          <a:xfrm>
            <a:off x="513689" y="1349375"/>
            <a:ext cx="8909685" cy="4688840"/>
          </a:xfrm>
          <a:prstGeom prst="rect">
            <a:avLst/>
          </a:prstGeom>
        </p:spPr>
        <p:txBody>
          <a:bodyPr vert="horz" wrap="square" lIns="0" tIns="0" rIns="0" bIns="0" rtlCol="0">
            <a:spAutoFit/>
          </a:bodyPr>
          <a:lstStyle/>
          <a:p>
            <a:pPr marL="287020" marR="348615" indent="-274320">
              <a:lnSpc>
                <a:spcPct val="100000"/>
              </a:lnSpc>
              <a:buClr>
                <a:srgbClr val="009900"/>
              </a:buClr>
              <a:buFont typeface="Univers for BP"/>
              <a:buChar char="•"/>
              <a:tabLst>
                <a:tab pos="287020" algn="l"/>
                <a:tab pos="287655" algn="l"/>
              </a:tabLst>
            </a:pPr>
            <a:r>
              <a:rPr sz="1800" b="0" dirty="0">
                <a:latin typeface="Univers for BP Light"/>
                <a:cs typeface="Univers for BP Light"/>
              </a:rPr>
              <a:t>Africa has an </a:t>
            </a:r>
            <a:r>
              <a:rPr sz="1800" b="0" spc="-5" dirty="0">
                <a:latin typeface="Univers for BP Light"/>
                <a:cs typeface="Univers for BP Light"/>
              </a:rPr>
              <a:t>increasingly important bearing </a:t>
            </a:r>
            <a:r>
              <a:rPr sz="1800" b="0" dirty="0">
                <a:latin typeface="Univers for BP Light"/>
                <a:cs typeface="Univers for BP Light"/>
              </a:rPr>
              <a:t>on </a:t>
            </a:r>
            <a:r>
              <a:rPr sz="1800" b="0" spc="-5" dirty="0">
                <a:latin typeface="Univers for BP Light"/>
                <a:cs typeface="Univers for BP Light"/>
              </a:rPr>
              <a:t>global energy markets </a:t>
            </a:r>
            <a:r>
              <a:rPr sz="1800" b="0" dirty="0">
                <a:latin typeface="Univers for BP Light"/>
                <a:cs typeface="Univers for BP Light"/>
              </a:rPr>
              <a:t>in the latter  part of the </a:t>
            </a:r>
            <a:r>
              <a:rPr sz="1800" b="0" spc="-5" dirty="0">
                <a:latin typeface="Univers for BP Light"/>
                <a:cs typeface="Univers for BP Light"/>
              </a:rPr>
              <a:t>Outlook </a:t>
            </a:r>
            <a:r>
              <a:rPr sz="1800" b="0" dirty="0">
                <a:latin typeface="Univers for BP Light"/>
                <a:cs typeface="Univers for BP Light"/>
              </a:rPr>
              <a:t>and</a:t>
            </a:r>
            <a:r>
              <a:rPr sz="1800" b="0" spc="-70" dirty="0">
                <a:latin typeface="Univers for BP Light"/>
                <a:cs typeface="Univers for BP Light"/>
              </a:rPr>
              <a:t> </a:t>
            </a:r>
            <a:r>
              <a:rPr sz="1800" b="0" spc="-5" dirty="0">
                <a:latin typeface="Univers for BP Light"/>
                <a:cs typeface="Univers for BP Light"/>
              </a:rPr>
              <a:t>beyond.</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Africa </a:t>
            </a:r>
            <a:r>
              <a:rPr sz="1800" b="0" spc="-5" dirty="0">
                <a:latin typeface="Univers for BP Light"/>
                <a:cs typeface="Univers for BP Light"/>
              </a:rPr>
              <a:t>accounts </a:t>
            </a:r>
            <a:r>
              <a:rPr sz="1800" b="0" dirty="0">
                <a:latin typeface="Univers for BP Light"/>
                <a:cs typeface="Univers for BP Light"/>
              </a:rPr>
              <a:t>for </a:t>
            </a:r>
            <a:r>
              <a:rPr sz="1800" b="0" spc="-5" dirty="0">
                <a:latin typeface="Univers for BP Light"/>
                <a:cs typeface="Univers for BP Light"/>
              </a:rPr>
              <a:t>around one-fifth </a:t>
            </a:r>
            <a:r>
              <a:rPr sz="1800" b="0" dirty="0">
                <a:latin typeface="Univers for BP Light"/>
                <a:cs typeface="Univers for BP Light"/>
              </a:rPr>
              <a:t>of total </a:t>
            </a:r>
            <a:r>
              <a:rPr sz="1800" b="0" spc="-5" dirty="0">
                <a:latin typeface="Univers for BP Light"/>
                <a:cs typeface="Univers for BP Light"/>
              </a:rPr>
              <a:t>energy</a:t>
            </a:r>
            <a:r>
              <a:rPr sz="1800" b="0" spc="60" dirty="0">
                <a:latin typeface="Univers for BP Light"/>
                <a:cs typeface="Univers for BP Light"/>
              </a:rPr>
              <a:t> </a:t>
            </a:r>
            <a:r>
              <a:rPr sz="1800" b="0" spc="-5" dirty="0">
                <a:latin typeface="Univers for BP Light"/>
                <a:cs typeface="Univers for BP Light"/>
              </a:rPr>
              <a:t>demand</a:t>
            </a:r>
            <a:endParaRPr sz="1800">
              <a:latin typeface="Univers for BP Light"/>
              <a:cs typeface="Univers for BP Light"/>
            </a:endParaRPr>
          </a:p>
          <a:p>
            <a:pPr marL="287020">
              <a:lnSpc>
                <a:spcPct val="100000"/>
              </a:lnSpc>
            </a:pPr>
            <a:r>
              <a:rPr sz="1800" b="0" spc="-5" dirty="0">
                <a:latin typeface="Univers for BP Light"/>
                <a:cs typeface="Univers for BP Light"/>
              </a:rPr>
              <a:t>growth </a:t>
            </a:r>
            <a:r>
              <a:rPr sz="1800" b="0" dirty="0">
                <a:latin typeface="Univers for BP Light"/>
                <a:cs typeface="Univers for BP Light"/>
              </a:rPr>
              <a:t>in the </a:t>
            </a:r>
            <a:r>
              <a:rPr sz="1800" b="0" spc="-5" dirty="0">
                <a:latin typeface="Univers for BP Light"/>
                <a:cs typeface="Univers for BP Light"/>
              </a:rPr>
              <a:t>final five years </a:t>
            </a:r>
            <a:r>
              <a:rPr sz="1800" b="0" dirty="0">
                <a:latin typeface="Univers for BP Light"/>
                <a:cs typeface="Univers for BP Light"/>
              </a:rPr>
              <a:t>of </a:t>
            </a:r>
            <a:r>
              <a:rPr sz="1800" b="0" spc="-5" dirty="0">
                <a:latin typeface="Univers for BP Light"/>
                <a:cs typeface="Univers for BP Light"/>
              </a:rPr>
              <a:t>the</a:t>
            </a:r>
            <a:r>
              <a:rPr sz="1800" b="0" spc="1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Africa’s role as a </a:t>
            </a:r>
            <a:r>
              <a:rPr sz="1800" b="0" spc="-5" dirty="0">
                <a:latin typeface="Univers for BP Light"/>
                <a:cs typeface="Univers for BP Light"/>
              </a:rPr>
              <a:t>significant exporter </a:t>
            </a:r>
            <a:r>
              <a:rPr sz="1800" b="0" dirty="0">
                <a:latin typeface="Univers for BP Light"/>
                <a:cs typeface="Univers for BP Light"/>
              </a:rPr>
              <a:t>of </a:t>
            </a:r>
            <a:r>
              <a:rPr sz="1800" b="0" spc="-5" dirty="0">
                <a:latin typeface="Univers for BP Light"/>
                <a:cs typeface="Univers for BP Light"/>
              </a:rPr>
              <a:t>energy diminishes, </a:t>
            </a:r>
            <a:r>
              <a:rPr sz="1800" b="0" dirty="0">
                <a:latin typeface="Univers for BP Light"/>
                <a:cs typeface="Univers for BP Light"/>
              </a:rPr>
              <a:t>with </a:t>
            </a:r>
            <a:r>
              <a:rPr sz="1800" b="0" spc="-5" dirty="0">
                <a:latin typeface="Univers for BP Light"/>
                <a:cs typeface="Univers for BP Light"/>
              </a:rPr>
              <a:t>overall net exports  declining </a:t>
            </a:r>
            <a:r>
              <a:rPr sz="1800" b="0" dirty="0">
                <a:latin typeface="Univers for BP Light"/>
                <a:cs typeface="Univers for BP Light"/>
              </a:rPr>
              <a:t>as </a:t>
            </a:r>
            <a:r>
              <a:rPr sz="1800" b="0" spc="-5" dirty="0">
                <a:latin typeface="Univers for BP Light"/>
                <a:cs typeface="Univers for BP Light"/>
              </a:rPr>
              <a:t>domestic consumption increases </a:t>
            </a:r>
            <a:r>
              <a:rPr sz="1800" b="0" dirty="0">
                <a:latin typeface="Univers for BP Light"/>
                <a:cs typeface="Univers for BP Light"/>
              </a:rPr>
              <a:t>by </a:t>
            </a:r>
            <a:r>
              <a:rPr sz="1800" b="0" spc="-5" dirty="0">
                <a:latin typeface="Univers for BP Light"/>
                <a:cs typeface="Univers for BP Light"/>
              </a:rPr>
              <a:t>more </a:t>
            </a:r>
            <a:r>
              <a:rPr sz="1800" b="0" dirty="0">
                <a:latin typeface="Univers for BP Light"/>
                <a:cs typeface="Univers for BP Light"/>
              </a:rPr>
              <a:t>than </a:t>
            </a:r>
            <a:r>
              <a:rPr sz="1800" b="0" spc="-5" dirty="0">
                <a:latin typeface="Univers for BP Light"/>
                <a:cs typeface="Univers for BP Light"/>
              </a:rPr>
              <a:t>production. </a:t>
            </a:r>
            <a:r>
              <a:rPr sz="1800" b="0" dirty="0">
                <a:latin typeface="Univers for BP Light"/>
                <a:cs typeface="Univers for BP Light"/>
              </a:rPr>
              <a:t>A sharp  </a:t>
            </a:r>
            <a:r>
              <a:rPr sz="1800" b="0" spc="-5" dirty="0">
                <a:latin typeface="Univers for BP Light"/>
                <a:cs typeface="Univers for BP Light"/>
              </a:rPr>
              <a:t>reduction </a:t>
            </a:r>
            <a:r>
              <a:rPr sz="1800" b="0" dirty="0">
                <a:latin typeface="Univers for BP Light"/>
                <a:cs typeface="Univers for BP Light"/>
              </a:rPr>
              <a:t>in the oil </a:t>
            </a:r>
            <a:r>
              <a:rPr sz="1800" b="0" spc="-5" dirty="0">
                <a:latin typeface="Univers for BP Light"/>
                <a:cs typeface="Univers for BP Light"/>
              </a:rPr>
              <a:t>surplus </a:t>
            </a:r>
            <a:r>
              <a:rPr sz="1800" b="0" dirty="0">
                <a:latin typeface="Univers for BP Light"/>
                <a:cs typeface="Univers for BP Light"/>
              </a:rPr>
              <a:t>is </a:t>
            </a:r>
            <a:r>
              <a:rPr sz="1800" b="0" spc="-5" dirty="0">
                <a:latin typeface="Univers for BP Light"/>
                <a:cs typeface="Univers for BP Light"/>
              </a:rPr>
              <a:t>only partially offset </a:t>
            </a:r>
            <a:r>
              <a:rPr sz="1800" b="0" dirty="0">
                <a:latin typeface="Univers for BP Light"/>
                <a:cs typeface="Univers for BP Light"/>
              </a:rPr>
              <a:t>by </a:t>
            </a:r>
            <a:r>
              <a:rPr sz="1800" b="0" spc="-5" dirty="0">
                <a:latin typeface="Univers for BP Light"/>
                <a:cs typeface="Univers for BP Light"/>
              </a:rPr>
              <a:t>higher net exports </a:t>
            </a:r>
            <a:r>
              <a:rPr sz="1800" b="0" dirty="0">
                <a:latin typeface="Univers for BP Light"/>
                <a:cs typeface="Univers for BP Light"/>
              </a:rPr>
              <a:t>of </a:t>
            </a:r>
            <a:r>
              <a:rPr sz="1800" b="0" spc="-5" dirty="0">
                <a:latin typeface="Univers for BP Light"/>
                <a:cs typeface="Univers for BP Light"/>
              </a:rPr>
              <a:t>natural</a:t>
            </a:r>
            <a:r>
              <a:rPr sz="1800" b="0" spc="150" dirty="0">
                <a:latin typeface="Univers for BP Light"/>
                <a:cs typeface="Univers for BP Light"/>
              </a:rPr>
              <a:t> </a:t>
            </a:r>
            <a:r>
              <a:rPr sz="1800" b="0" dirty="0">
                <a:latin typeface="Univers for BP Light"/>
                <a:cs typeface="Univers for BP Light"/>
              </a:rPr>
              <a:t>gas.</a:t>
            </a:r>
            <a:endParaRPr sz="1800">
              <a:latin typeface="Univers for BP Light"/>
              <a:cs typeface="Univers for BP Light"/>
            </a:endParaRPr>
          </a:p>
          <a:p>
            <a:pPr marL="287020" marR="120014" indent="-274320">
              <a:lnSpc>
                <a:spcPct val="100000"/>
              </a:lnSpc>
              <a:spcBef>
                <a:spcPts val="1075"/>
              </a:spcBef>
              <a:buClr>
                <a:srgbClr val="009900"/>
              </a:buClr>
              <a:buFont typeface="Univers for BP"/>
              <a:buChar char="•"/>
              <a:tabLst>
                <a:tab pos="287020" algn="l"/>
                <a:tab pos="287655" algn="l"/>
              </a:tabLst>
            </a:pPr>
            <a:r>
              <a:rPr sz="1800" b="0" dirty="0">
                <a:latin typeface="Univers for BP Light"/>
                <a:cs typeface="Univers for BP Light"/>
              </a:rPr>
              <a:t>Africa’s </a:t>
            </a:r>
            <a:r>
              <a:rPr sz="1800" b="0" spc="-5" dirty="0">
                <a:latin typeface="Univers for BP Light"/>
                <a:cs typeface="Univers for BP Light"/>
              </a:rPr>
              <a:t>economic development until now </a:t>
            </a:r>
            <a:r>
              <a:rPr sz="1800" b="0" dirty="0">
                <a:latin typeface="Univers for BP Light"/>
                <a:cs typeface="Univers for BP Light"/>
              </a:rPr>
              <a:t>has </a:t>
            </a:r>
            <a:r>
              <a:rPr sz="1800" b="0" spc="-5" dirty="0">
                <a:latin typeface="Univers for BP Light"/>
                <a:cs typeface="Univers for BP Light"/>
              </a:rPr>
              <a:t>been held </a:t>
            </a:r>
            <a:r>
              <a:rPr sz="1800" b="0" dirty="0">
                <a:latin typeface="Univers for BP Light"/>
                <a:cs typeface="Univers for BP Light"/>
              </a:rPr>
              <a:t>back </a:t>
            </a:r>
            <a:r>
              <a:rPr sz="1800" b="0" spc="-5" dirty="0">
                <a:latin typeface="Univers for BP Light"/>
                <a:cs typeface="Univers for BP Light"/>
              </a:rPr>
              <a:t>by </a:t>
            </a:r>
            <a:r>
              <a:rPr sz="1800" b="0" dirty="0">
                <a:latin typeface="Univers for BP Light"/>
                <a:cs typeface="Univers for BP Light"/>
              </a:rPr>
              <a:t>low </a:t>
            </a:r>
            <a:r>
              <a:rPr sz="1800" b="0" spc="-5" dirty="0">
                <a:latin typeface="Univers for BP Light"/>
                <a:cs typeface="Univers for BP Light"/>
              </a:rPr>
              <a:t>levels </a:t>
            </a:r>
            <a:r>
              <a:rPr sz="1800" b="0" dirty="0">
                <a:latin typeface="Univers for BP Light"/>
                <a:cs typeface="Univers for BP Light"/>
              </a:rPr>
              <a:t>of  </a:t>
            </a:r>
            <a:r>
              <a:rPr sz="1800" b="0" spc="-5" dirty="0">
                <a:latin typeface="Univers for BP Light"/>
                <a:cs typeface="Univers for BP Light"/>
              </a:rPr>
              <a:t>industrialization and productivity. Reflecting that, </a:t>
            </a:r>
            <a:r>
              <a:rPr sz="1800" b="0" dirty="0">
                <a:latin typeface="Univers for BP Light"/>
                <a:cs typeface="Univers for BP Light"/>
              </a:rPr>
              <a:t>the </a:t>
            </a:r>
            <a:r>
              <a:rPr sz="1800" b="0" spc="-5" dirty="0">
                <a:latin typeface="Univers for BP Light"/>
                <a:cs typeface="Univers for BP Light"/>
              </a:rPr>
              <a:t>industrial share </a:t>
            </a:r>
            <a:r>
              <a:rPr sz="1800" b="0" dirty="0">
                <a:latin typeface="Univers for BP Light"/>
                <a:cs typeface="Univers for BP Light"/>
              </a:rPr>
              <a:t>of </a:t>
            </a:r>
            <a:r>
              <a:rPr sz="1800" b="0" spc="-10" dirty="0">
                <a:latin typeface="Univers for BP Light"/>
                <a:cs typeface="Univers for BP Light"/>
              </a:rPr>
              <a:t>energy  </a:t>
            </a:r>
            <a:r>
              <a:rPr sz="1800" b="0" spc="-5" dirty="0">
                <a:latin typeface="Univers for BP Light"/>
                <a:cs typeface="Univers for BP Light"/>
              </a:rPr>
              <a:t>consumption </a:t>
            </a:r>
            <a:r>
              <a:rPr sz="1800" b="0" dirty="0">
                <a:latin typeface="Univers for BP Light"/>
                <a:cs typeface="Univers for BP Light"/>
              </a:rPr>
              <a:t>in Africa has </a:t>
            </a:r>
            <a:r>
              <a:rPr sz="1800" b="0" spc="-5" dirty="0">
                <a:latin typeface="Univers for BP Light"/>
                <a:cs typeface="Univers for BP Light"/>
              </a:rPr>
              <a:t>been falling sharply since the early 1980s </a:t>
            </a:r>
            <a:r>
              <a:rPr sz="1800" b="0" dirty="0">
                <a:latin typeface="Univers for BP Light"/>
                <a:cs typeface="Univers for BP Light"/>
              </a:rPr>
              <a:t>and is far </a:t>
            </a:r>
            <a:r>
              <a:rPr sz="1800" b="0" spc="-5" dirty="0">
                <a:latin typeface="Univers for BP Light"/>
                <a:cs typeface="Univers for BP Light"/>
              </a:rPr>
              <a:t>lower  </a:t>
            </a:r>
            <a:r>
              <a:rPr sz="1800" b="0" dirty="0">
                <a:latin typeface="Univers for BP Light"/>
                <a:cs typeface="Univers for BP Light"/>
              </a:rPr>
              <a:t>than </a:t>
            </a:r>
            <a:r>
              <a:rPr sz="1800" b="0" spc="-5" dirty="0">
                <a:latin typeface="Univers for BP Light"/>
                <a:cs typeface="Univers for BP Light"/>
              </a:rPr>
              <a:t>other developing economies </a:t>
            </a:r>
            <a:r>
              <a:rPr sz="1800" b="0" dirty="0">
                <a:latin typeface="Univers for BP Light"/>
                <a:cs typeface="Univers for BP Light"/>
              </a:rPr>
              <a:t>at a </a:t>
            </a:r>
            <a:r>
              <a:rPr sz="1800" b="0" spc="-5" dirty="0">
                <a:latin typeface="Univers for BP Light"/>
                <a:cs typeface="Univers for BP Light"/>
              </a:rPr>
              <a:t>similar </a:t>
            </a:r>
            <a:r>
              <a:rPr sz="1800" b="0" dirty="0">
                <a:latin typeface="Univers for BP Light"/>
                <a:cs typeface="Univers for BP Light"/>
              </a:rPr>
              <a:t>stage of</a:t>
            </a:r>
            <a:r>
              <a:rPr sz="1800" b="0" spc="40" dirty="0">
                <a:latin typeface="Univers for BP Light"/>
                <a:cs typeface="Univers for BP Light"/>
              </a:rPr>
              <a:t> </a:t>
            </a:r>
            <a:r>
              <a:rPr sz="1800" b="0" spc="-5" dirty="0">
                <a:latin typeface="Univers for BP Light"/>
                <a:cs typeface="Univers for BP Light"/>
              </a:rPr>
              <a:t>development.</a:t>
            </a:r>
            <a:endParaRPr sz="1800">
              <a:latin typeface="Univers for BP Light"/>
              <a:cs typeface="Univers for BP Light"/>
            </a:endParaRPr>
          </a:p>
          <a:p>
            <a:pPr marL="287020" marR="360045" indent="-274320">
              <a:lnSpc>
                <a:spcPct val="100000"/>
              </a:lnSpc>
              <a:spcBef>
                <a:spcPts val="1075"/>
              </a:spcBef>
              <a:buClr>
                <a:srgbClr val="009900"/>
              </a:buClr>
              <a:buFont typeface="Univers for BP"/>
              <a:buChar char="•"/>
              <a:tabLst>
                <a:tab pos="287020" algn="l"/>
                <a:tab pos="287655"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a:t>
            </a:r>
            <a:r>
              <a:rPr sz="1800" b="0" spc="-5" dirty="0">
                <a:latin typeface="Univers for BP Light"/>
                <a:cs typeface="Univers for BP Light"/>
              </a:rPr>
              <a:t>industrial </a:t>
            </a:r>
            <a:r>
              <a:rPr sz="1800" b="0" dirty="0">
                <a:latin typeface="Univers for BP Light"/>
                <a:cs typeface="Univers for BP Light"/>
              </a:rPr>
              <a:t>share of </a:t>
            </a:r>
            <a:r>
              <a:rPr sz="1800" b="0" spc="-5" dirty="0">
                <a:latin typeface="Univers for BP Light"/>
                <a:cs typeface="Univers for BP Light"/>
              </a:rPr>
              <a:t>energy rises gradually </a:t>
            </a:r>
            <a:r>
              <a:rPr sz="1800" b="0" dirty="0">
                <a:latin typeface="Univers for BP Light"/>
                <a:cs typeface="Univers for BP Light"/>
              </a:rPr>
              <a:t>as the </a:t>
            </a:r>
            <a:r>
              <a:rPr sz="1800" b="0" spc="-5" dirty="0">
                <a:latin typeface="Univers for BP Light"/>
                <a:cs typeface="Univers for BP Light"/>
              </a:rPr>
              <a:t>level </a:t>
            </a:r>
            <a:r>
              <a:rPr sz="1800" b="0" dirty="0">
                <a:latin typeface="Univers for BP Light"/>
                <a:cs typeface="Univers for BP Light"/>
              </a:rPr>
              <a:t>of  </a:t>
            </a:r>
            <a:r>
              <a:rPr sz="1800" b="0" spc="-5" dirty="0">
                <a:latin typeface="Univers for BP Light"/>
                <a:cs typeface="Univers for BP Light"/>
              </a:rPr>
              <a:t>industrialization picks up, but </a:t>
            </a:r>
            <a:r>
              <a:rPr sz="1800" b="0" dirty="0">
                <a:latin typeface="Univers for BP Light"/>
                <a:cs typeface="Univers for BP Light"/>
              </a:rPr>
              <a:t>the </a:t>
            </a:r>
            <a:r>
              <a:rPr sz="1800" b="0" spc="-5" dirty="0">
                <a:latin typeface="Univers for BP Light"/>
                <a:cs typeface="Univers for BP Light"/>
              </a:rPr>
              <a:t>precise profile </a:t>
            </a:r>
            <a:r>
              <a:rPr sz="1800" b="0" dirty="0">
                <a:latin typeface="Univers for BP Light"/>
                <a:cs typeface="Univers for BP Light"/>
              </a:rPr>
              <a:t>is </a:t>
            </a:r>
            <a:r>
              <a:rPr sz="1800" b="0" spc="-5" dirty="0">
                <a:latin typeface="Univers for BP Light"/>
                <a:cs typeface="Univers for BP Light"/>
              </a:rPr>
              <a:t>uncertain </a:t>
            </a:r>
            <a:r>
              <a:rPr sz="1800" b="0" dirty="0">
                <a:latin typeface="Univers for BP Light"/>
                <a:cs typeface="Univers for BP Light"/>
              </a:rPr>
              <a:t>and </a:t>
            </a:r>
            <a:r>
              <a:rPr sz="1800" b="0" spc="-5" dirty="0">
                <a:latin typeface="Univers for BP Light"/>
                <a:cs typeface="Univers for BP Light"/>
              </a:rPr>
              <a:t>will depend </a:t>
            </a:r>
            <a:r>
              <a:rPr sz="1800" b="0" dirty="0">
                <a:latin typeface="Univers for BP Light"/>
                <a:cs typeface="Univers for BP Light"/>
              </a:rPr>
              <a:t>on a  </a:t>
            </a:r>
            <a:r>
              <a:rPr sz="1800" b="0" spc="-5" dirty="0">
                <a:latin typeface="Univers for BP Light"/>
                <a:cs typeface="Univers for BP Light"/>
              </a:rPr>
              <a:t>variety </a:t>
            </a:r>
            <a:r>
              <a:rPr sz="1800" b="0" dirty="0">
                <a:latin typeface="Univers for BP Light"/>
                <a:cs typeface="Univers for BP Light"/>
              </a:rPr>
              <a:t>of factors </a:t>
            </a:r>
            <a:r>
              <a:rPr sz="1800" b="0" spc="-5" dirty="0">
                <a:latin typeface="Univers for BP Light"/>
                <a:cs typeface="Univers for BP Light"/>
              </a:rPr>
              <a:t>including </a:t>
            </a:r>
            <a:r>
              <a:rPr sz="1800" b="0" dirty="0">
                <a:latin typeface="Univers for BP Light"/>
                <a:cs typeface="Univers for BP Light"/>
              </a:rPr>
              <a:t>the </a:t>
            </a:r>
            <a:r>
              <a:rPr sz="1800" b="0" spc="-5" dirty="0">
                <a:latin typeface="Univers for BP Light"/>
                <a:cs typeface="Univers for BP Light"/>
              </a:rPr>
              <a:t>efficiency </a:t>
            </a:r>
            <a:r>
              <a:rPr sz="1800" b="0" dirty="0">
                <a:latin typeface="Univers for BP Light"/>
                <a:cs typeface="Univers for BP Light"/>
              </a:rPr>
              <a:t>of Africa’s wave of </a:t>
            </a:r>
            <a:r>
              <a:rPr sz="1800" b="0" spc="-5" dirty="0">
                <a:latin typeface="Univers for BP Light"/>
                <a:cs typeface="Univers for BP Light"/>
              </a:rPr>
              <a:t>urbanization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25</a:t>
            </a:r>
            <a:r>
              <a:rPr sz="1800" b="0" spc="-80"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p:txBody>
      </p:sp>
      <p:sp>
        <p:nvSpPr>
          <p:cNvPr id="4" name="object 4"/>
          <p:cNvSpPr/>
          <p:nvPr/>
        </p:nvSpPr>
        <p:spPr>
          <a:xfrm>
            <a:off x="524255" y="117347"/>
            <a:ext cx="1335405" cy="251460"/>
          </a:xfrm>
          <a:custGeom>
            <a:avLst/>
            <a:gdLst/>
            <a:ahLst/>
            <a:cxnLst/>
            <a:rect l="l" t="t" r="r" b="b"/>
            <a:pathLst>
              <a:path w="1335405" h="251460">
                <a:moveTo>
                  <a:pt x="129311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293114" y="251460"/>
                </a:lnTo>
                <a:lnTo>
                  <a:pt x="1309413" y="248161"/>
                </a:lnTo>
                <a:lnTo>
                  <a:pt x="1322736" y="239172"/>
                </a:lnTo>
                <a:lnTo>
                  <a:pt x="1331725" y="225849"/>
                </a:lnTo>
                <a:lnTo>
                  <a:pt x="1335024" y="209550"/>
                </a:lnTo>
                <a:lnTo>
                  <a:pt x="1335024" y="41909"/>
                </a:lnTo>
                <a:lnTo>
                  <a:pt x="1331725" y="25610"/>
                </a:lnTo>
                <a:lnTo>
                  <a:pt x="1322736" y="12287"/>
                </a:lnTo>
                <a:lnTo>
                  <a:pt x="1309413" y="3298"/>
                </a:lnTo>
                <a:lnTo>
                  <a:pt x="129311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7159"/>
            <a:ext cx="112014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65" dirty="0">
                <a:latin typeface="Univers for BP"/>
                <a:cs typeface="Univers for BP"/>
              </a:rPr>
              <a:t> </a:t>
            </a:r>
            <a:r>
              <a:rPr sz="1250" i="1" spc="-25" dirty="0">
                <a:latin typeface="Univers for BP"/>
                <a:cs typeface="Univers for BP"/>
              </a:rPr>
              <a:t>Africa</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70991"/>
            <a:ext cx="6799580" cy="335280"/>
          </a:xfrm>
          <a:prstGeom prst="rect">
            <a:avLst/>
          </a:prstGeom>
        </p:spPr>
        <p:txBody>
          <a:bodyPr vert="horz" wrap="square" lIns="0" tIns="0" rIns="0" bIns="0" rtlCol="0">
            <a:spAutoFit/>
          </a:bodyPr>
          <a:lstStyle/>
          <a:p>
            <a:pPr marL="12700">
              <a:lnSpc>
                <a:spcPct val="100000"/>
              </a:lnSpc>
            </a:pPr>
            <a:r>
              <a:rPr spc="-5" dirty="0"/>
              <a:t>The US extends its lead in oil and gas</a:t>
            </a:r>
            <a:r>
              <a:rPr spc="140" dirty="0"/>
              <a:t> </a:t>
            </a:r>
            <a:r>
              <a:rPr spc="-5" dirty="0"/>
              <a:t>production…</a:t>
            </a:r>
          </a:p>
        </p:txBody>
      </p:sp>
      <p:sp>
        <p:nvSpPr>
          <p:cNvPr id="3" name="object 3"/>
          <p:cNvSpPr/>
          <p:nvPr/>
        </p:nvSpPr>
        <p:spPr>
          <a:xfrm>
            <a:off x="1060703" y="2324100"/>
            <a:ext cx="0" cy="3540760"/>
          </a:xfrm>
          <a:custGeom>
            <a:avLst/>
            <a:gdLst/>
            <a:ahLst/>
            <a:cxnLst/>
            <a:rect l="l" t="t" r="r" b="b"/>
            <a:pathLst>
              <a:path h="3540760">
                <a:moveTo>
                  <a:pt x="0" y="3540252"/>
                </a:moveTo>
                <a:lnTo>
                  <a:pt x="0" y="0"/>
                </a:lnTo>
              </a:path>
            </a:pathLst>
          </a:custGeom>
          <a:ln w="9144">
            <a:solidFill>
              <a:srgbClr val="666666"/>
            </a:solidFill>
          </a:ln>
        </p:spPr>
        <p:txBody>
          <a:bodyPr wrap="square" lIns="0" tIns="0" rIns="0" bIns="0" rtlCol="0"/>
          <a:lstStyle/>
          <a:p>
            <a:endParaRPr/>
          </a:p>
        </p:txBody>
      </p:sp>
      <p:sp>
        <p:nvSpPr>
          <p:cNvPr id="4" name="object 4"/>
          <p:cNvSpPr/>
          <p:nvPr/>
        </p:nvSpPr>
        <p:spPr>
          <a:xfrm>
            <a:off x="1060703" y="586435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 name="object 5"/>
          <p:cNvSpPr/>
          <p:nvPr/>
        </p:nvSpPr>
        <p:spPr>
          <a:xfrm>
            <a:off x="1060703" y="515569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 name="object 6"/>
          <p:cNvSpPr/>
          <p:nvPr/>
        </p:nvSpPr>
        <p:spPr>
          <a:xfrm>
            <a:off x="1060703" y="44485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 name="object 7"/>
          <p:cNvSpPr/>
          <p:nvPr/>
        </p:nvSpPr>
        <p:spPr>
          <a:xfrm>
            <a:off x="1060703" y="373989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8" name="object 8"/>
          <p:cNvSpPr/>
          <p:nvPr/>
        </p:nvSpPr>
        <p:spPr>
          <a:xfrm>
            <a:off x="1060703" y="303123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9" name="object 9"/>
          <p:cNvSpPr/>
          <p:nvPr/>
        </p:nvSpPr>
        <p:spPr>
          <a:xfrm>
            <a:off x="1060703" y="232410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0" name="object 10"/>
          <p:cNvSpPr/>
          <p:nvPr/>
        </p:nvSpPr>
        <p:spPr>
          <a:xfrm>
            <a:off x="1060703" y="5864352"/>
            <a:ext cx="3507104" cy="0"/>
          </a:xfrm>
          <a:custGeom>
            <a:avLst/>
            <a:gdLst/>
            <a:ahLst/>
            <a:cxnLst/>
            <a:rect l="l" t="t" r="r" b="b"/>
            <a:pathLst>
              <a:path w="3507104">
                <a:moveTo>
                  <a:pt x="0" y="0"/>
                </a:moveTo>
                <a:lnTo>
                  <a:pt x="3506724" y="0"/>
                </a:lnTo>
              </a:path>
            </a:pathLst>
          </a:custGeom>
          <a:ln w="9144">
            <a:solidFill>
              <a:srgbClr val="666666"/>
            </a:solidFill>
          </a:ln>
        </p:spPr>
        <p:txBody>
          <a:bodyPr wrap="square" lIns="0" tIns="0" rIns="0" bIns="0" rtlCol="0"/>
          <a:lstStyle/>
          <a:p>
            <a:endParaRPr/>
          </a:p>
        </p:txBody>
      </p:sp>
      <p:sp>
        <p:nvSpPr>
          <p:cNvPr id="11" name="object 11"/>
          <p:cNvSpPr/>
          <p:nvPr/>
        </p:nvSpPr>
        <p:spPr>
          <a:xfrm>
            <a:off x="1061466" y="4918709"/>
            <a:ext cx="1823085" cy="408940"/>
          </a:xfrm>
          <a:custGeom>
            <a:avLst/>
            <a:gdLst/>
            <a:ahLst/>
            <a:cxnLst/>
            <a:rect l="l" t="t" r="r" b="b"/>
            <a:pathLst>
              <a:path w="1823085" h="408939">
                <a:moveTo>
                  <a:pt x="0" y="16763"/>
                </a:moveTo>
                <a:lnTo>
                  <a:pt x="70103" y="0"/>
                </a:lnTo>
                <a:lnTo>
                  <a:pt x="140208" y="30479"/>
                </a:lnTo>
                <a:lnTo>
                  <a:pt x="210312" y="65531"/>
                </a:lnTo>
                <a:lnTo>
                  <a:pt x="280416" y="99059"/>
                </a:lnTo>
                <a:lnTo>
                  <a:pt x="350520" y="118871"/>
                </a:lnTo>
                <a:lnTo>
                  <a:pt x="420624" y="146303"/>
                </a:lnTo>
                <a:lnTo>
                  <a:pt x="490728" y="173735"/>
                </a:lnTo>
                <a:lnTo>
                  <a:pt x="560832" y="210312"/>
                </a:lnTo>
                <a:lnTo>
                  <a:pt x="630935" y="228600"/>
                </a:lnTo>
                <a:lnTo>
                  <a:pt x="701040" y="265175"/>
                </a:lnTo>
                <a:lnTo>
                  <a:pt x="771144" y="271271"/>
                </a:lnTo>
                <a:lnTo>
                  <a:pt x="841247" y="272795"/>
                </a:lnTo>
                <a:lnTo>
                  <a:pt x="911352" y="315467"/>
                </a:lnTo>
                <a:lnTo>
                  <a:pt x="981456" y="356615"/>
                </a:lnTo>
                <a:lnTo>
                  <a:pt x="1051560" y="390143"/>
                </a:lnTo>
                <a:lnTo>
                  <a:pt x="1121664" y="402335"/>
                </a:lnTo>
                <a:lnTo>
                  <a:pt x="1191767" y="399287"/>
                </a:lnTo>
                <a:lnTo>
                  <a:pt x="1261872" y="408431"/>
                </a:lnTo>
                <a:lnTo>
                  <a:pt x="1331976" y="358139"/>
                </a:lnTo>
                <a:lnTo>
                  <a:pt x="1402080" y="353567"/>
                </a:lnTo>
                <a:lnTo>
                  <a:pt x="1472184" y="336803"/>
                </a:lnTo>
                <a:lnTo>
                  <a:pt x="1542288" y="269747"/>
                </a:lnTo>
                <a:lnTo>
                  <a:pt x="1612392" y="178307"/>
                </a:lnTo>
                <a:lnTo>
                  <a:pt x="1682496" y="70103"/>
                </a:lnTo>
                <a:lnTo>
                  <a:pt x="1752600" y="27431"/>
                </a:lnTo>
                <a:lnTo>
                  <a:pt x="1822703" y="68579"/>
                </a:lnTo>
              </a:path>
            </a:pathLst>
          </a:custGeom>
          <a:ln w="28956">
            <a:solidFill>
              <a:srgbClr val="99CC00"/>
            </a:solidFill>
          </a:ln>
        </p:spPr>
        <p:txBody>
          <a:bodyPr wrap="square" lIns="0" tIns="0" rIns="0" bIns="0" rtlCol="0"/>
          <a:lstStyle/>
          <a:p>
            <a:endParaRPr/>
          </a:p>
        </p:txBody>
      </p:sp>
      <p:sp>
        <p:nvSpPr>
          <p:cNvPr id="12" name="object 12"/>
          <p:cNvSpPr/>
          <p:nvPr/>
        </p:nvSpPr>
        <p:spPr>
          <a:xfrm>
            <a:off x="1061466" y="4016502"/>
            <a:ext cx="1823085" cy="546100"/>
          </a:xfrm>
          <a:custGeom>
            <a:avLst/>
            <a:gdLst/>
            <a:ahLst/>
            <a:cxnLst/>
            <a:rect l="l" t="t" r="r" b="b"/>
            <a:pathLst>
              <a:path w="1823085" h="546100">
                <a:moveTo>
                  <a:pt x="0" y="15240"/>
                </a:moveTo>
                <a:lnTo>
                  <a:pt x="70103" y="50292"/>
                </a:lnTo>
                <a:lnTo>
                  <a:pt x="140208" y="51816"/>
                </a:lnTo>
                <a:lnTo>
                  <a:pt x="210312" y="44196"/>
                </a:lnTo>
                <a:lnTo>
                  <a:pt x="280416" y="0"/>
                </a:lnTo>
                <a:lnTo>
                  <a:pt x="350520" y="51816"/>
                </a:lnTo>
                <a:lnTo>
                  <a:pt x="420624" y="111252"/>
                </a:lnTo>
                <a:lnTo>
                  <a:pt x="490728" y="108204"/>
                </a:lnTo>
                <a:lnTo>
                  <a:pt x="560832" y="140208"/>
                </a:lnTo>
                <a:lnTo>
                  <a:pt x="630935" y="199644"/>
                </a:lnTo>
                <a:lnTo>
                  <a:pt x="701040" y="234696"/>
                </a:lnTo>
                <a:lnTo>
                  <a:pt x="771144" y="242316"/>
                </a:lnTo>
                <a:lnTo>
                  <a:pt x="841247" y="329184"/>
                </a:lnTo>
                <a:lnTo>
                  <a:pt x="911352" y="368808"/>
                </a:lnTo>
                <a:lnTo>
                  <a:pt x="981456" y="454152"/>
                </a:lnTo>
                <a:lnTo>
                  <a:pt x="1051560" y="530352"/>
                </a:lnTo>
                <a:lnTo>
                  <a:pt x="1121664" y="545592"/>
                </a:lnTo>
                <a:lnTo>
                  <a:pt x="1191767" y="524256"/>
                </a:lnTo>
                <a:lnTo>
                  <a:pt x="1261872" y="510540"/>
                </a:lnTo>
                <a:lnTo>
                  <a:pt x="1331976" y="440436"/>
                </a:lnTo>
                <a:lnTo>
                  <a:pt x="1402080" y="493775"/>
                </a:lnTo>
                <a:lnTo>
                  <a:pt x="1472184" y="437388"/>
                </a:lnTo>
                <a:lnTo>
                  <a:pt x="1542288" y="388620"/>
                </a:lnTo>
                <a:lnTo>
                  <a:pt x="1612392" y="400812"/>
                </a:lnTo>
                <a:lnTo>
                  <a:pt x="1682496" y="330708"/>
                </a:lnTo>
                <a:lnTo>
                  <a:pt x="1752600" y="283464"/>
                </a:lnTo>
                <a:lnTo>
                  <a:pt x="1822703" y="345948"/>
                </a:lnTo>
              </a:path>
            </a:pathLst>
          </a:custGeom>
          <a:ln w="28956">
            <a:solidFill>
              <a:srgbClr val="DC0000"/>
            </a:solidFill>
          </a:ln>
        </p:spPr>
        <p:txBody>
          <a:bodyPr wrap="square" lIns="0" tIns="0" rIns="0" bIns="0" rtlCol="0"/>
          <a:lstStyle/>
          <a:p>
            <a:endParaRPr/>
          </a:p>
        </p:txBody>
      </p:sp>
      <p:sp>
        <p:nvSpPr>
          <p:cNvPr id="13" name="object 13"/>
          <p:cNvSpPr/>
          <p:nvPr/>
        </p:nvSpPr>
        <p:spPr>
          <a:xfrm>
            <a:off x="1061466" y="2660142"/>
            <a:ext cx="1823085" cy="1534795"/>
          </a:xfrm>
          <a:custGeom>
            <a:avLst/>
            <a:gdLst/>
            <a:ahLst/>
            <a:cxnLst/>
            <a:rect l="l" t="t" r="r" b="b"/>
            <a:pathLst>
              <a:path w="1823085" h="1534795">
                <a:moveTo>
                  <a:pt x="0" y="121920"/>
                </a:moveTo>
                <a:lnTo>
                  <a:pt x="70103" y="120396"/>
                </a:lnTo>
                <a:lnTo>
                  <a:pt x="140208" y="45720"/>
                </a:lnTo>
                <a:lnTo>
                  <a:pt x="210312" y="0"/>
                </a:lnTo>
                <a:lnTo>
                  <a:pt x="280416" y="144780"/>
                </a:lnTo>
                <a:lnTo>
                  <a:pt x="350520" y="371856"/>
                </a:lnTo>
                <a:lnTo>
                  <a:pt x="420624" y="522732"/>
                </a:lnTo>
                <a:lnTo>
                  <a:pt x="490728" y="629412"/>
                </a:lnTo>
                <a:lnTo>
                  <a:pt x="560832" y="708660"/>
                </a:lnTo>
                <a:lnTo>
                  <a:pt x="630935" y="771144"/>
                </a:lnTo>
                <a:lnTo>
                  <a:pt x="701040" y="833628"/>
                </a:lnTo>
                <a:lnTo>
                  <a:pt x="771144" y="915924"/>
                </a:lnTo>
                <a:lnTo>
                  <a:pt x="841247" y="917448"/>
                </a:lnTo>
                <a:lnTo>
                  <a:pt x="911352" y="1027176"/>
                </a:lnTo>
                <a:lnTo>
                  <a:pt x="981456" y="1127760"/>
                </a:lnTo>
                <a:lnTo>
                  <a:pt x="1051560" y="1232916"/>
                </a:lnTo>
                <a:lnTo>
                  <a:pt x="1121664" y="1246632"/>
                </a:lnTo>
                <a:lnTo>
                  <a:pt x="1191767" y="1267968"/>
                </a:lnTo>
                <a:lnTo>
                  <a:pt x="1261872" y="1138428"/>
                </a:lnTo>
                <a:lnTo>
                  <a:pt x="1331976" y="1159764"/>
                </a:lnTo>
                <a:lnTo>
                  <a:pt x="1402080" y="1167384"/>
                </a:lnTo>
                <a:lnTo>
                  <a:pt x="1472184" y="1184148"/>
                </a:lnTo>
                <a:lnTo>
                  <a:pt x="1542288" y="1315212"/>
                </a:lnTo>
                <a:lnTo>
                  <a:pt x="1612392" y="1373124"/>
                </a:lnTo>
                <a:lnTo>
                  <a:pt x="1682496" y="1418844"/>
                </a:lnTo>
                <a:lnTo>
                  <a:pt x="1752600" y="1534668"/>
                </a:lnTo>
                <a:lnTo>
                  <a:pt x="1822703" y="1517904"/>
                </a:lnTo>
              </a:path>
            </a:pathLst>
          </a:custGeom>
          <a:ln w="28956">
            <a:solidFill>
              <a:srgbClr val="FF6600"/>
            </a:solidFill>
          </a:ln>
        </p:spPr>
        <p:txBody>
          <a:bodyPr wrap="square" lIns="0" tIns="0" rIns="0" bIns="0" rtlCol="0"/>
          <a:lstStyle/>
          <a:p>
            <a:endParaRPr/>
          </a:p>
        </p:txBody>
      </p:sp>
      <p:sp>
        <p:nvSpPr>
          <p:cNvPr id="14" name="object 14"/>
          <p:cNvSpPr/>
          <p:nvPr/>
        </p:nvSpPr>
        <p:spPr>
          <a:xfrm>
            <a:off x="2884170" y="4178046"/>
            <a:ext cx="1682750" cy="612775"/>
          </a:xfrm>
          <a:custGeom>
            <a:avLst/>
            <a:gdLst/>
            <a:ahLst/>
            <a:cxnLst/>
            <a:rect l="l" t="t" r="r" b="b"/>
            <a:pathLst>
              <a:path w="1682750" h="612775">
                <a:moveTo>
                  <a:pt x="0" y="0"/>
                </a:moveTo>
                <a:lnTo>
                  <a:pt x="280416" y="216407"/>
                </a:lnTo>
                <a:lnTo>
                  <a:pt x="630935" y="371855"/>
                </a:lnTo>
                <a:lnTo>
                  <a:pt x="981456" y="495299"/>
                </a:lnTo>
                <a:lnTo>
                  <a:pt x="1331976" y="573023"/>
                </a:lnTo>
                <a:lnTo>
                  <a:pt x="1682495" y="612647"/>
                </a:lnTo>
              </a:path>
            </a:pathLst>
          </a:custGeom>
          <a:ln w="28956">
            <a:solidFill>
              <a:srgbClr val="FF6600"/>
            </a:solidFill>
          </a:ln>
        </p:spPr>
        <p:txBody>
          <a:bodyPr wrap="square" lIns="0" tIns="0" rIns="0" bIns="0" rtlCol="0"/>
          <a:lstStyle/>
          <a:p>
            <a:endParaRPr/>
          </a:p>
        </p:txBody>
      </p:sp>
      <p:sp>
        <p:nvSpPr>
          <p:cNvPr id="15" name="object 15"/>
          <p:cNvSpPr/>
          <p:nvPr/>
        </p:nvSpPr>
        <p:spPr>
          <a:xfrm>
            <a:off x="3121405" y="4348860"/>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4"/>
                </a:lnTo>
                <a:lnTo>
                  <a:pt x="61388" y="3476"/>
                </a:lnTo>
                <a:lnTo>
                  <a:pt x="44195" y="0"/>
                </a:lnTo>
                <a:close/>
              </a:path>
            </a:pathLst>
          </a:custGeom>
          <a:solidFill>
            <a:srgbClr val="FF6600"/>
          </a:solidFill>
        </p:spPr>
        <p:txBody>
          <a:bodyPr wrap="square" lIns="0" tIns="0" rIns="0" bIns="0" rtlCol="0"/>
          <a:lstStyle/>
          <a:p>
            <a:endParaRPr/>
          </a:p>
        </p:txBody>
      </p:sp>
      <p:sp>
        <p:nvSpPr>
          <p:cNvPr id="16" name="object 16"/>
          <p:cNvSpPr/>
          <p:nvPr/>
        </p:nvSpPr>
        <p:spPr>
          <a:xfrm>
            <a:off x="3471926" y="4505833"/>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17" name="object 17"/>
          <p:cNvSpPr/>
          <p:nvPr/>
        </p:nvSpPr>
        <p:spPr>
          <a:xfrm>
            <a:off x="3822446" y="4627753"/>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FF6600"/>
          </a:solidFill>
        </p:spPr>
        <p:txBody>
          <a:bodyPr wrap="square" lIns="0" tIns="0" rIns="0" bIns="0" rtlCol="0"/>
          <a:lstStyle/>
          <a:p>
            <a:endParaRPr/>
          </a:p>
        </p:txBody>
      </p:sp>
      <p:sp>
        <p:nvSpPr>
          <p:cNvPr id="18" name="object 18"/>
          <p:cNvSpPr/>
          <p:nvPr/>
        </p:nvSpPr>
        <p:spPr>
          <a:xfrm>
            <a:off x="4172965" y="4707001"/>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8" y="75437"/>
                </a:lnTo>
                <a:lnTo>
                  <a:pt x="84915" y="61388"/>
                </a:lnTo>
                <a:lnTo>
                  <a:pt x="88392" y="44196"/>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19" name="object 19"/>
          <p:cNvSpPr/>
          <p:nvPr/>
        </p:nvSpPr>
        <p:spPr>
          <a:xfrm>
            <a:off x="4523485" y="4746625"/>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20" name="object 20"/>
          <p:cNvSpPr/>
          <p:nvPr/>
        </p:nvSpPr>
        <p:spPr>
          <a:xfrm>
            <a:off x="2884170" y="4173473"/>
            <a:ext cx="1682750" cy="189230"/>
          </a:xfrm>
          <a:custGeom>
            <a:avLst/>
            <a:gdLst/>
            <a:ahLst/>
            <a:cxnLst/>
            <a:rect l="l" t="t" r="r" b="b"/>
            <a:pathLst>
              <a:path w="1682750" h="189229">
                <a:moveTo>
                  <a:pt x="0" y="188975"/>
                </a:moveTo>
                <a:lnTo>
                  <a:pt x="280416" y="103631"/>
                </a:lnTo>
                <a:lnTo>
                  <a:pt x="630935" y="73151"/>
                </a:lnTo>
                <a:lnTo>
                  <a:pt x="981456" y="68580"/>
                </a:lnTo>
                <a:lnTo>
                  <a:pt x="1331976" y="38100"/>
                </a:lnTo>
                <a:lnTo>
                  <a:pt x="1682495" y="0"/>
                </a:lnTo>
              </a:path>
            </a:pathLst>
          </a:custGeom>
          <a:ln w="28955">
            <a:solidFill>
              <a:srgbClr val="DC0000"/>
            </a:solidFill>
          </a:ln>
        </p:spPr>
        <p:txBody>
          <a:bodyPr wrap="square" lIns="0" tIns="0" rIns="0" bIns="0" rtlCol="0"/>
          <a:lstStyle/>
          <a:p>
            <a:endParaRPr/>
          </a:p>
        </p:txBody>
      </p:sp>
      <p:sp>
        <p:nvSpPr>
          <p:cNvPr id="21" name="object 21"/>
          <p:cNvSpPr/>
          <p:nvPr/>
        </p:nvSpPr>
        <p:spPr>
          <a:xfrm>
            <a:off x="3121405" y="4231513"/>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7" y="75438"/>
                </a:lnTo>
                <a:lnTo>
                  <a:pt x="84915" y="61388"/>
                </a:lnTo>
                <a:lnTo>
                  <a:pt x="88392" y="44195"/>
                </a:lnTo>
                <a:lnTo>
                  <a:pt x="84915" y="27003"/>
                </a:lnTo>
                <a:lnTo>
                  <a:pt x="75438" y="12954"/>
                </a:lnTo>
                <a:lnTo>
                  <a:pt x="61388" y="3476"/>
                </a:lnTo>
                <a:lnTo>
                  <a:pt x="44195" y="0"/>
                </a:lnTo>
                <a:close/>
              </a:path>
            </a:pathLst>
          </a:custGeom>
          <a:solidFill>
            <a:srgbClr val="DC0000"/>
          </a:solidFill>
        </p:spPr>
        <p:txBody>
          <a:bodyPr wrap="square" lIns="0" tIns="0" rIns="0" bIns="0" rtlCol="0"/>
          <a:lstStyle/>
          <a:p>
            <a:endParaRPr/>
          </a:p>
        </p:txBody>
      </p:sp>
      <p:sp>
        <p:nvSpPr>
          <p:cNvPr id="22" name="object 22"/>
          <p:cNvSpPr/>
          <p:nvPr/>
        </p:nvSpPr>
        <p:spPr>
          <a:xfrm>
            <a:off x="3471926" y="4201033"/>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23" name="object 23"/>
          <p:cNvSpPr/>
          <p:nvPr/>
        </p:nvSpPr>
        <p:spPr>
          <a:xfrm>
            <a:off x="3822446" y="4196460"/>
            <a:ext cx="88900" cy="88900"/>
          </a:xfrm>
          <a:custGeom>
            <a:avLst/>
            <a:gdLst/>
            <a:ahLst/>
            <a:cxnLst/>
            <a:rect l="l" t="t" r="r" b="b"/>
            <a:pathLst>
              <a:path w="88900" h="88900">
                <a:moveTo>
                  <a:pt x="44195" y="0"/>
                </a:moveTo>
                <a:lnTo>
                  <a:pt x="27003" y="3476"/>
                </a:lnTo>
                <a:lnTo>
                  <a:pt x="12953" y="12954"/>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DC0000"/>
          </a:solidFill>
        </p:spPr>
        <p:txBody>
          <a:bodyPr wrap="square" lIns="0" tIns="0" rIns="0" bIns="0" rtlCol="0"/>
          <a:lstStyle/>
          <a:p>
            <a:endParaRPr/>
          </a:p>
        </p:txBody>
      </p:sp>
      <p:sp>
        <p:nvSpPr>
          <p:cNvPr id="24" name="object 24"/>
          <p:cNvSpPr/>
          <p:nvPr/>
        </p:nvSpPr>
        <p:spPr>
          <a:xfrm>
            <a:off x="4172965" y="4167504"/>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25" name="object 25"/>
          <p:cNvSpPr/>
          <p:nvPr/>
        </p:nvSpPr>
        <p:spPr>
          <a:xfrm>
            <a:off x="4523485" y="4129404"/>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26" name="object 26"/>
          <p:cNvSpPr/>
          <p:nvPr/>
        </p:nvSpPr>
        <p:spPr>
          <a:xfrm>
            <a:off x="2884170" y="4554473"/>
            <a:ext cx="1682750" cy="433070"/>
          </a:xfrm>
          <a:custGeom>
            <a:avLst/>
            <a:gdLst/>
            <a:ahLst/>
            <a:cxnLst/>
            <a:rect l="l" t="t" r="r" b="b"/>
            <a:pathLst>
              <a:path w="1682750" h="433070">
                <a:moveTo>
                  <a:pt x="0" y="432815"/>
                </a:moveTo>
                <a:lnTo>
                  <a:pt x="280416" y="216407"/>
                </a:lnTo>
                <a:lnTo>
                  <a:pt x="630935" y="59436"/>
                </a:lnTo>
                <a:lnTo>
                  <a:pt x="981456" y="0"/>
                </a:lnTo>
                <a:lnTo>
                  <a:pt x="1331976" y="7619"/>
                </a:lnTo>
                <a:lnTo>
                  <a:pt x="1682495" y="45719"/>
                </a:lnTo>
              </a:path>
            </a:pathLst>
          </a:custGeom>
          <a:ln w="28956">
            <a:solidFill>
              <a:srgbClr val="99CC00"/>
            </a:solidFill>
          </a:ln>
        </p:spPr>
        <p:txBody>
          <a:bodyPr wrap="square" lIns="0" tIns="0" rIns="0" bIns="0" rtlCol="0"/>
          <a:lstStyle/>
          <a:p>
            <a:endParaRPr/>
          </a:p>
        </p:txBody>
      </p:sp>
      <p:sp>
        <p:nvSpPr>
          <p:cNvPr id="27" name="object 27"/>
          <p:cNvSpPr/>
          <p:nvPr/>
        </p:nvSpPr>
        <p:spPr>
          <a:xfrm>
            <a:off x="3121405" y="4726813"/>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7" y="75438"/>
                </a:lnTo>
                <a:lnTo>
                  <a:pt x="84915" y="61388"/>
                </a:lnTo>
                <a:lnTo>
                  <a:pt x="88392" y="44195"/>
                </a:lnTo>
                <a:lnTo>
                  <a:pt x="84915" y="27003"/>
                </a:lnTo>
                <a:lnTo>
                  <a:pt x="75438" y="12954"/>
                </a:lnTo>
                <a:lnTo>
                  <a:pt x="61388" y="3476"/>
                </a:lnTo>
                <a:lnTo>
                  <a:pt x="44195" y="0"/>
                </a:lnTo>
                <a:close/>
              </a:path>
            </a:pathLst>
          </a:custGeom>
          <a:solidFill>
            <a:srgbClr val="99CC00"/>
          </a:solidFill>
        </p:spPr>
        <p:txBody>
          <a:bodyPr wrap="square" lIns="0" tIns="0" rIns="0" bIns="0" rtlCol="0"/>
          <a:lstStyle/>
          <a:p>
            <a:endParaRPr/>
          </a:p>
        </p:txBody>
      </p:sp>
      <p:sp>
        <p:nvSpPr>
          <p:cNvPr id="28" name="object 28"/>
          <p:cNvSpPr/>
          <p:nvPr/>
        </p:nvSpPr>
        <p:spPr>
          <a:xfrm>
            <a:off x="3471926" y="4568316"/>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29" name="object 29"/>
          <p:cNvSpPr/>
          <p:nvPr/>
        </p:nvSpPr>
        <p:spPr>
          <a:xfrm>
            <a:off x="3822446" y="4508880"/>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30" name="object 30"/>
          <p:cNvSpPr/>
          <p:nvPr/>
        </p:nvSpPr>
        <p:spPr>
          <a:xfrm>
            <a:off x="4172965" y="4518025"/>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8" y="75438"/>
                </a:lnTo>
                <a:lnTo>
                  <a:pt x="84915" y="61388"/>
                </a:lnTo>
                <a:lnTo>
                  <a:pt x="88392" y="44195"/>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31" name="object 31"/>
          <p:cNvSpPr/>
          <p:nvPr/>
        </p:nvSpPr>
        <p:spPr>
          <a:xfrm>
            <a:off x="4523485" y="4554601"/>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32" name="object 32"/>
          <p:cNvSpPr txBox="1"/>
          <p:nvPr/>
        </p:nvSpPr>
        <p:spPr>
          <a:xfrm>
            <a:off x="606958" y="5741416"/>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33" name="object 33"/>
          <p:cNvSpPr txBox="1"/>
          <p:nvPr/>
        </p:nvSpPr>
        <p:spPr>
          <a:xfrm>
            <a:off x="507898" y="503300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34" name="object 34"/>
          <p:cNvSpPr txBox="1"/>
          <p:nvPr/>
        </p:nvSpPr>
        <p:spPr>
          <a:xfrm>
            <a:off x="507898" y="432473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35" name="object 35"/>
          <p:cNvSpPr txBox="1"/>
          <p:nvPr/>
        </p:nvSpPr>
        <p:spPr>
          <a:xfrm>
            <a:off x="507898" y="3616325"/>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36" name="object 36"/>
          <p:cNvSpPr txBox="1"/>
          <p:nvPr/>
        </p:nvSpPr>
        <p:spPr>
          <a:xfrm>
            <a:off x="507898" y="290804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37" name="object 37"/>
          <p:cNvSpPr txBox="1"/>
          <p:nvPr/>
        </p:nvSpPr>
        <p:spPr>
          <a:xfrm>
            <a:off x="507898" y="219964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38" name="object 38"/>
          <p:cNvSpPr txBox="1"/>
          <p:nvPr/>
        </p:nvSpPr>
        <p:spPr>
          <a:xfrm>
            <a:off x="850798" y="597275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39" name="object 39"/>
          <p:cNvSpPr txBox="1"/>
          <p:nvPr/>
        </p:nvSpPr>
        <p:spPr>
          <a:xfrm>
            <a:off x="1552194" y="597275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40" name="object 40"/>
          <p:cNvSpPr txBox="1"/>
          <p:nvPr/>
        </p:nvSpPr>
        <p:spPr>
          <a:xfrm>
            <a:off x="2253488" y="597275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41" name="object 41"/>
          <p:cNvSpPr txBox="1"/>
          <p:nvPr/>
        </p:nvSpPr>
        <p:spPr>
          <a:xfrm>
            <a:off x="2954782" y="597275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42" name="object 42"/>
          <p:cNvSpPr txBox="1"/>
          <p:nvPr/>
        </p:nvSpPr>
        <p:spPr>
          <a:xfrm>
            <a:off x="3656203" y="597275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43" name="object 43"/>
          <p:cNvSpPr txBox="1"/>
          <p:nvPr/>
        </p:nvSpPr>
        <p:spPr>
          <a:xfrm>
            <a:off x="4357496" y="597275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44" name="object 44"/>
          <p:cNvSpPr/>
          <p:nvPr/>
        </p:nvSpPr>
        <p:spPr>
          <a:xfrm>
            <a:off x="2880360" y="2365248"/>
            <a:ext cx="0" cy="3475990"/>
          </a:xfrm>
          <a:custGeom>
            <a:avLst/>
            <a:gdLst/>
            <a:ahLst/>
            <a:cxnLst/>
            <a:rect l="l" t="t" r="r" b="b"/>
            <a:pathLst>
              <a:path h="3475990">
                <a:moveTo>
                  <a:pt x="0" y="0"/>
                </a:moveTo>
                <a:lnTo>
                  <a:pt x="0" y="3475697"/>
                </a:lnTo>
              </a:path>
            </a:pathLst>
          </a:custGeom>
          <a:ln w="9144">
            <a:solidFill>
              <a:srgbClr val="4D4D4D"/>
            </a:solidFill>
            <a:prstDash val="sysDash"/>
          </a:ln>
        </p:spPr>
        <p:txBody>
          <a:bodyPr wrap="square" lIns="0" tIns="0" rIns="0" bIns="0" rtlCol="0"/>
          <a:lstStyle/>
          <a:p>
            <a:endParaRPr/>
          </a:p>
        </p:txBody>
      </p:sp>
      <p:sp>
        <p:nvSpPr>
          <p:cNvPr id="45" name="object 45"/>
          <p:cNvSpPr txBox="1"/>
          <p:nvPr/>
        </p:nvSpPr>
        <p:spPr>
          <a:xfrm>
            <a:off x="976375" y="1164082"/>
            <a:ext cx="7952740" cy="843915"/>
          </a:xfrm>
          <a:prstGeom prst="rect">
            <a:avLst/>
          </a:prstGeom>
        </p:spPr>
        <p:txBody>
          <a:bodyPr vert="horz" wrap="square" lIns="0" tIns="0" rIns="0" bIns="0" rtlCol="0">
            <a:spAutoFit/>
          </a:bodyPr>
          <a:lstStyle/>
          <a:p>
            <a:pPr marL="12700">
              <a:lnSpc>
                <a:spcPct val="100000"/>
              </a:lnSpc>
              <a:tabLst>
                <a:tab pos="4916170" algn="l"/>
              </a:tabLst>
            </a:pPr>
            <a:r>
              <a:rPr sz="1800" dirty="0">
                <a:latin typeface="Univers for BP"/>
                <a:cs typeface="Univers for BP"/>
              </a:rPr>
              <a:t>US </a:t>
            </a:r>
            <a:r>
              <a:rPr sz="1800" spc="-5" dirty="0">
                <a:latin typeface="Univers for BP"/>
                <a:cs typeface="Univers for BP"/>
              </a:rPr>
              <a:t>shares </a:t>
            </a:r>
            <a:r>
              <a:rPr sz="1800" dirty="0">
                <a:latin typeface="Univers for BP"/>
                <a:cs typeface="Univers for BP"/>
              </a:rPr>
              <a:t>of</a:t>
            </a:r>
            <a:r>
              <a:rPr sz="1800" spc="25" dirty="0">
                <a:latin typeface="Univers for BP"/>
                <a:cs typeface="Univers for BP"/>
              </a:rPr>
              <a:t> </a:t>
            </a:r>
            <a:r>
              <a:rPr sz="1800" dirty="0">
                <a:latin typeface="Univers for BP"/>
                <a:cs typeface="Univers for BP"/>
              </a:rPr>
              <a:t>global</a:t>
            </a:r>
            <a:r>
              <a:rPr sz="1800" spc="-20" dirty="0">
                <a:latin typeface="Univers for BP"/>
                <a:cs typeface="Univers for BP"/>
              </a:rPr>
              <a:t> </a:t>
            </a:r>
            <a:r>
              <a:rPr sz="1800" dirty="0">
                <a:latin typeface="Univers for BP"/>
                <a:cs typeface="Univers for BP"/>
              </a:rPr>
              <a:t>production	Regional oil/gas</a:t>
            </a:r>
            <a:r>
              <a:rPr sz="1800" spc="-120" dirty="0">
                <a:latin typeface="Univers for BP"/>
                <a:cs typeface="Univers for BP"/>
              </a:rPr>
              <a:t> </a:t>
            </a:r>
            <a:r>
              <a:rPr sz="1800" dirty="0">
                <a:latin typeface="Univers for BP"/>
                <a:cs typeface="Univers for BP"/>
              </a:rPr>
              <a:t>imbalances</a:t>
            </a:r>
            <a:endParaRPr sz="1800">
              <a:latin typeface="Univers for BP"/>
              <a:cs typeface="Univers for BP"/>
            </a:endParaRPr>
          </a:p>
          <a:p>
            <a:pPr>
              <a:lnSpc>
                <a:spcPct val="100000"/>
              </a:lnSpc>
              <a:spcBef>
                <a:spcPts val="40"/>
              </a:spcBef>
            </a:pPr>
            <a:endParaRPr sz="2250">
              <a:latin typeface="Times New Roman"/>
              <a:cs typeface="Times New Roman"/>
            </a:endParaRPr>
          </a:p>
          <a:p>
            <a:pPr marL="913765" algn="ctr">
              <a:lnSpc>
                <a:spcPct val="100000"/>
              </a:lnSpc>
              <a:spcBef>
                <a:spcPts val="5"/>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46" name="object 46"/>
          <p:cNvSpPr txBox="1"/>
          <p:nvPr/>
        </p:nvSpPr>
        <p:spPr>
          <a:xfrm>
            <a:off x="2229357" y="4867275"/>
            <a:ext cx="36385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Oil*</a:t>
            </a:r>
            <a:endParaRPr sz="1400">
              <a:latin typeface="Univers for BP"/>
              <a:cs typeface="Univers for BP"/>
            </a:endParaRPr>
          </a:p>
        </p:txBody>
      </p:sp>
      <p:sp>
        <p:nvSpPr>
          <p:cNvPr id="47" name="object 47"/>
          <p:cNvSpPr txBox="1"/>
          <p:nvPr/>
        </p:nvSpPr>
        <p:spPr>
          <a:xfrm>
            <a:off x="1272286" y="3770248"/>
            <a:ext cx="35242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Gas</a:t>
            </a:r>
            <a:endParaRPr sz="1400">
              <a:latin typeface="Univers for BP"/>
              <a:cs typeface="Univers for BP"/>
            </a:endParaRPr>
          </a:p>
        </p:txBody>
      </p:sp>
      <p:sp>
        <p:nvSpPr>
          <p:cNvPr id="48" name="object 48"/>
          <p:cNvSpPr txBox="1"/>
          <p:nvPr/>
        </p:nvSpPr>
        <p:spPr>
          <a:xfrm>
            <a:off x="1492758" y="2700782"/>
            <a:ext cx="104457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Re</a:t>
            </a:r>
            <a:r>
              <a:rPr sz="1400" spc="-15" dirty="0">
                <a:latin typeface="Univers for BP"/>
                <a:cs typeface="Univers for BP"/>
              </a:rPr>
              <a:t>n</a:t>
            </a:r>
            <a:r>
              <a:rPr sz="1400" dirty="0">
                <a:latin typeface="Univers for BP"/>
                <a:cs typeface="Univers for BP"/>
              </a:rPr>
              <a:t>e</a:t>
            </a:r>
            <a:r>
              <a:rPr sz="1400" spc="-5" dirty="0">
                <a:latin typeface="Univers for BP"/>
                <a:cs typeface="Univers for BP"/>
              </a:rPr>
              <a:t>w</a:t>
            </a:r>
            <a:r>
              <a:rPr sz="1400" dirty="0">
                <a:latin typeface="Univers for BP"/>
                <a:cs typeface="Univers for BP"/>
              </a:rPr>
              <a:t>a</a:t>
            </a:r>
            <a:r>
              <a:rPr sz="1400" spc="-10" dirty="0">
                <a:latin typeface="Univers for BP"/>
                <a:cs typeface="Univers for BP"/>
              </a:rPr>
              <a:t>b</a:t>
            </a:r>
            <a:r>
              <a:rPr sz="1400" dirty="0">
                <a:latin typeface="Univers for BP"/>
                <a:cs typeface="Univers for BP"/>
              </a:rPr>
              <a:t>les</a:t>
            </a:r>
            <a:endParaRPr sz="1400">
              <a:latin typeface="Univers for BP"/>
              <a:cs typeface="Univers for BP"/>
            </a:endParaRPr>
          </a:p>
        </p:txBody>
      </p:sp>
      <p:sp>
        <p:nvSpPr>
          <p:cNvPr id="49" name="object 49"/>
          <p:cNvSpPr/>
          <p:nvPr/>
        </p:nvSpPr>
        <p:spPr>
          <a:xfrm>
            <a:off x="5340096" y="4088891"/>
            <a:ext cx="157480" cy="76200"/>
          </a:xfrm>
          <a:custGeom>
            <a:avLst/>
            <a:gdLst/>
            <a:ahLst/>
            <a:cxnLst/>
            <a:rect l="l" t="t" r="r" b="b"/>
            <a:pathLst>
              <a:path w="157479" h="76200">
                <a:moveTo>
                  <a:pt x="156971" y="0"/>
                </a:moveTo>
                <a:lnTo>
                  <a:pt x="0" y="0"/>
                </a:lnTo>
                <a:lnTo>
                  <a:pt x="0" y="76199"/>
                </a:lnTo>
                <a:lnTo>
                  <a:pt x="156971" y="76199"/>
                </a:lnTo>
                <a:lnTo>
                  <a:pt x="156971" y="0"/>
                </a:lnTo>
                <a:close/>
              </a:path>
            </a:pathLst>
          </a:custGeom>
          <a:solidFill>
            <a:srgbClr val="99CC00"/>
          </a:solidFill>
        </p:spPr>
        <p:txBody>
          <a:bodyPr wrap="square" lIns="0" tIns="0" rIns="0" bIns="0" rtlCol="0"/>
          <a:lstStyle/>
          <a:p>
            <a:endParaRPr/>
          </a:p>
        </p:txBody>
      </p:sp>
      <p:sp>
        <p:nvSpPr>
          <p:cNvPr id="50" name="object 50"/>
          <p:cNvSpPr/>
          <p:nvPr/>
        </p:nvSpPr>
        <p:spPr>
          <a:xfrm>
            <a:off x="5576315" y="4088891"/>
            <a:ext cx="158750" cy="140335"/>
          </a:xfrm>
          <a:custGeom>
            <a:avLst/>
            <a:gdLst/>
            <a:ahLst/>
            <a:cxnLst/>
            <a:rect l="l" t="t" r="r" b="b"/>
            <a:pathLst>
              <a:path w="158750" h="140335">
                <a:moveTo>
                  <a:pt x="158496" y="0"/>
                </a:moveTo>
                <a:lnTo>
                  <a:pt x="0" y="0"/>
                </a:lnTo>
                <a:lnTo>
                  <a:pt x="0" y="140207"/>
                </a:lnTo>
                <a:lnTo>
                  <a:pt x="158496" y="140207"/>
                </a:lnTo>
                <a:lnTo>
                  <a:pt x="158496" y="0"/>
                </a:lnTo>
                <a:close/>
              </a:path>
            </a:pathLst>
          </a:custGeom>
          <a:solidFill>
            <a:srgbClr val="99CC00"/>
          </a:solidFill>
        </p:spPr>
        <p:txBody>
          <a:bodyPr wrap="square" lIns="0" tIns="0" rIns="0" bIns="0" rtlCol="0"/>
          <a:lstStyle/>
          <a:p>
            <a:endParaRPr/>
          </a:p>
        </p:txBody>
      </p:sp>
      <p:sp>
        <p:nvSpPr>
          <p:cNvPr id="51" name="object 51"/>
          <p:cNvSpPr/>
          <p:nvPr/>
        </p:nvSpPr>
        <p:spPr>
          <a:xfrm>
            <a:off x="5814059" y="4088891"/>
            <a:ext cx="158750" cy="139065"/>
          </a:xfrm>
          <a:custGeom>
            <a:avLst/>
            <a:gdLst/>
            <a:ahLst/>
            <a:cxnLst/>
            <a:rect l="l" t="t" r="r" b="b"/>
            <a:pathLst>
              <a:path w="158750" h="139064">
                <a:moveTo>
                  <a:pt x="158495" y="0"/>
                </a:moveTo>
                <a:lnTo>
                  <a:pt x="0" y="0"/>
                </a:lnTo>
                <a:lnTo>
                  <a:pt x="0" y="138683"/>
                </a:lnTo>
                <a:lnTo>
                  <a:pt x="158495" y="138683"/>
                </a:lnTo>
                <a:lnTo>
                  <a:pt x="158495" y="0"/>
                </a:lnTo>
                <a:close/>
              </a:path>
            </a:pathLst>
          </a:custGeom>
          <a:solidFill>
            <a:srgbClr val="99CC00"/>
          </a:solidFill>
        </p:spPr>
        <p:txBody>
          <a:bodyPr wrap="square" lIns="0" tIns="0" rIns="0" bIns="0" rtlCol="0"/>
          <a:lstStyle/>
          <a:p>
            <a:endParaRPr/>
          </a:p>
        </p:txBody>
      </p:sp>
      <p:sp>
        <p:nvSpPr>
          <p:cNvPr id="52" name="object 52"/>
          <p:cNvSpPr/>
          <p:nvPr/>
        </p:nvSpPr>
        <p:spPr>
          <a:xfrm>
            <a:off x="6051803" y="4088891"/>
            <a:ext cx="158750" cy="100965"/>
          </a:xfrm>
          <a:custGeom>
            <a:avLst/>
            <a:gdLst/>
            <a:ahLst/>
            <a:cxnLst/>
            <a:rect l="l" t="t" r="r" b="b"/>
            <a:pathLst>
              <a:path w="158750" h="100964">
                <a:moveTo>
                  <a:pt x="158496" y="0"/>
                </a:moveTo>
                <a:lnTo>
                  <a:pt x="0" y="0"/>
                </a:lnTo>
                <a:lnTo>
                  <a:pt x="0" y="100583"/>
                </a:lnTo>
                <a:lnTo>
                  <a:pt x="158496" y="100583"/>
                </a:lnTo>
                <a:lnTo>
                  <a:pt x="158496" y="0"/>
                </a:lnTo>
                <a:close/>
              </a:path>
            </a:pathLst>
          </a:custGeom>
          <a:solidFill>
            <a:srgbClr val="99CC00"/>
          </a:solidFill>
        </p:spPr>
        <p:txBody>
          <a:bodyPr wrap="square" lIns="0" tIns="0" rIns="0" bIns="0" rtlCol="0"/>
          <a:lstStyle/>
          <a:p>
            <a:endParaRPr/>
          </a:p>
        </p:txBody>
      </p:sp>
      <p:sp>
        <p:nvSpPr>
          <p:cNvPr id="53" name="object 53"/>
          <p:cNvSpPr/>
          <p:nvPr/>
        </p:nvSpPr>
        <p:spPr>
          <a:xfrm>
            <a:off x="6288023" y="4088891"/>
            <a:ext cx="158750" cy="169545"/>
          </a:xfrm>
          <a:custGeom>
            <a:avLst/>
            <a:gdLst/>
            <a:ahLst/>
            <a:cxnLst/>
            <a:rect l="l" t="t" r="r" b="b"/>
            <a:pathLst>
              <a:path w="158750" h="169545">
                <a:moveTo>
                  <a:pt x="158496" y="0"/>
                </a:moveTo>
                <a:lnTo>
                  <a:pt x="0" y="0"/>
                </a:lnTo>
                <a:lnTo>
                  <a:pt x="0" y="169163"/>
                </a:lnTo>
                <a:lnTo>
                  <a:pt x="158496" y="169163"/>
                </a:lnTo>
                <a:lnTo>
                  <a:pt x="158496" y="0"/>
                </a:lnTo>
                <a:close/>
              </a:path>
            </a:pathLst>
          </a:custGeom>
          <a:solidFill>
            <a:srgbClr val="99CC00"/>
          </a:solidFill>
        </p:spPr>
        <p:txBody>
          <a:bodyPr wrap="square" lIns="0" tIns="0" rIns="0" bIns="0" rtlCol="0"/>
          <a:lstStyle/>
          <a:p>
            <a:endParaRPr/>
          </a:p>
        </p:txBody>
      </p:sp>
      <p:sp>
        <p:nvSpPr>
          <p:cNvPr id="54" name="object 54"/>
          <p:cNvSpPr/>
          <p:nvPr/>
        </p:nvSpPr>
        <p:spPr>
          <a:xfrm>
            <a:off x="6525768" y="4088891"/>
            <a:ext cx="158750" cy="219710"/>
          </a:xfrm>
          <a:custGeom>
            <a:avLst/>
            <a:gdLst/>
            <a:ahLst/>
            <a:cxnLst/>
            <a:rect l="l" t="t" r="r" b="b"/>
            <a:pathLst>
              <a:path w="158750" h="219710">
                <a:moveTo>
                  <a:pt x="158496" y="0"/>
                </a:moveTo>
                <a:lnTo>
                  <a:pt x="0" y="0"/>
                </a:lnTo>
                <a:lnTo>
                  <a:pt x="0" y="219455"/>
                </a:lnTo>
                <a:lnTo>
                  <a:pt x="158496" y="219455"/>
                </a:lnTo>
                <a:lnTo>
                  <a:pt x="158496" y="0"/>
                </a:lnTo>
                <a:close/>
              </a:path>
            </a:pathLst>
          </a:custGeom>
          <a:solidFill>
            <a:srgbClr val="99CC00"/>
          </a:solidFill>
        </p:spPr>
        <p:txBody>
          <a:bodyPr wrap="square" lIns="0" tIns="0" rIns="0" bIns="0" rtlCol="0"/>
          <a:lstStyle/>
          <a:p>
            <a:endParaRPr/>
          </a:p>
        </p:txBody>
      </p:sp>
      <p:sp>
        <p:nvSpPr>
          <p:cNvPr id="55" name="object 55"/>
          <p:cNvSpPr/>
          <p:nvPr/>
        </p:nvSpPr>
        <p:spPr>
          <a:xfrm>
            <a:off x="6763511" y="4088891"/>
            <a:ext cx="158750" cy="280670"/>
          </a:xfrm>
          <a:custGeom>
            <a:avLst/>
            <a:gdLst/>
            <a:ahLst/>
            <a:cxnLst/>
            <a:rect l="l" t="t" r="r" b="b"/>
            <a:pathLst>
              <a:path w="158750" h="280670">
                <a:moveTo>
                  <a:pt x="158496" y="0"/>
                </a:moveTo>
                <a:lnTo>
                  <a:pt x="0" y="0"/>
                </a:lnTo>
                <a:lnTo>
                  <a:pt x="0" y="280415"/>
                </a:lnTo>
                <a:lnTo>
                  <a:pt x="158496" y="280415"/>
                </a:lnTo>
                <a:lnTo>
                  <a:pt x="158496" y="0"/>
                </a:lnTo>
                <a:close/>
              </a:path>
            </a:pathLst>
          </a:custGeom>
          <a:solidFill>
            <a:srgbClr val="99CC00"/>
          </a:solidFill>
        </p:spPr>
        <p:txBody>
          <a:bodyPr wrap="square" lIns="0" tIns="0" rIns="0" bIns="0" rtlCol="0"/>
          <a:lstStyle/>
          <a:p>
            <a:endParaRPr/>
          </a:p>
        </p:txBody>
      </p:sp>
      <p:sp>
        <p:nvSpPr>
          <p:cNvPr id="56" name="object 56"/>
          <p:cNvSpPr/>
          <p:nvPr/>
        </p:nvSpPr>
        <p:spPr>
          <a:xfrm>
            <a:off x="7001256" y="4088891"/>
            <a:ext cx="157480" cy="317500"/>
          </a:xfrm>
          <a:custGeom>
            <a:avLst/>
            <a:gdLst/>
            <a:ahLst/>
            <a:cxnLst/>
            <a:rect l="l" t="t" r="r" b="b"/>
            <a:pathLst>
              <a:path w="157479" h="317500">
                <a:moveTo>
                  <a:pt x="156972" y="0"/>
                </a:moveTo>
                <a:lnTo>
                  <a:pt x="0" y="0"/>
                </a:lnTo>
                <a:lnTo>
                  <a:pt x="0" y="316991"/>
                </a:lnTo>
                <a:lnTo>
                  <a:pt x="156972" y="316991"/>
                </a:lnTo>
                <a:lnTo>
                  <a:pt x="156972" y="0"/>
                </a:lnTo>
                <a:close/>
              </a:path>
            </a:pathLst>
          </a:custGeom>
          <a:solidFill>
            <a:srgbClr val="99CC00"/>
          </a:solidFill>
        </p:spPr>
        <p:txBody>
          <a:bodyPr wrap="square" lIns="0" tIns="0" rIns="0" bIns="0" rtlCol="0"/>
          <a:lstStyle/>
          <a:p>
            <a:endParaRPr/>
          </a:p>
        </p:txBody>
      </p:sp>
      <p:sp>
        <p:nvSpPr>
          <p:cNvPr id="57" name="object 57"/>
          <p:cNvSpPr/>
          <p:nvPr/>
        </p:nvSpPr>
        <p:spPr>
          <a:xfrm>
            <a:off x="7237476" y="4088891"/>
            <a:ext cx="158750" cy="245745"/>
          </a:xfrm>
          <a:custGeom>
            <a:avLst/>
            <a:gdLst/>
            <a:ahLst/>
            <a:cxnLst/>
            <a:rect l="l" t="t" r="r" b="b"/>
            <a:pathLst>
              <a:path w="158750" h="245745">
                <a:moveTo>
                  <a:pt x="158496" y="0"/>
                </a:moveTo>
                <a:lnTo>
                  <a:pt x="0" y="0"/>
                </a:lnTo>
                <a:lnTo>
                  <a:pt x="0" y="245363"/>
                </a:lnTo>
                <a:lnTo>
                  <a:pt x="158496" y="245363"/>
                </a:lnTo>
                <a:lnTo>
                  <a:pt x="158496" y="0"/>
                </a:lnTo>
                <a:close/>
              </a:path>
            </a:pathLst>
          </a:custGeom>
          <a:solidFill>
            <a:srgbClr val="99CC00"/>
          </a:solidFill>
        </p:spPr>
        <p:txBody>
          <a:bodyPr wrap="square" lIns="0" tIns="0" rIns="0" bIns="0" rtlCol="0"/>
          <a:lstStyle/>
          <a:p>
            <a:endParaRPr/>
          </a:p>
        </p:txBody>
      </p:sp>
      <p:sp>
        <p:nvSpPr>
          <p:cNvPr id="58" name="object 58"/>
          <p:cNvSpPr/>
          <p:nvPr/>
        </p:nvSpPr>
        <p:spPr>
          <a:xfrm>
            <a:off x="7475219" y="4088891"/>
            <a:ext cx="158750" cy="114300"/>
          </a:xfrm>
          <a:custGeom>
            <a:avLst/>
            <a:gdLst/>
            <a:ahLst/>
            <a:cxnLst/>
            <a:rect l="l" t="t" r="r" b="b"/>
            <a:pathLst>
              <a:path w="158750" h="114300">
                <a:moveTo>
                  <a:pt x="158496" y="0"/>
                </a:moveTo>
                <a:lnTo>
                  <a:pt x="0" y="0"/>
                </a:lnTo>
                <a:lnTo>
                  <a:pt x="0" y="114299"/>
                </a:lnTo>
                <a:lnTo>
                  <a:pt x="158496" y="114299"/>
                </a:lnTo>
                <a:lnTo>
                  <a:pt x="158496" y="0"/>
                </a:lnTo>
                <a:close/>
              </a:path>
            </a:pathLst>
          </a:custGeom>
          <a:solidFill>
            <a:srgbClr val="99CC00"/>
          </a:solidFill>
        </p:spPr>
        <p:txBody>
          <a:bodyPr wrap="square" lIns="0" tIns="0" rIns="0" bIns="0" rtlCol="0"/>
          <a:lstStyle/>
          <a:p>
            <a:endParaRPr/>
          </a:p>
        </p:txBody>
      </p:sp>
      <p:sp>
        <p:nvSpPr>
          <p:cNvPr id="59" name="object 59"/>
          <p:cNvSpPr/>
          <p:nvPr/>
        </p:nvSpPr>
        <p:spPr>
          <a:xfrm>
            <a:off x="7712964" y="4088891"/>
            <a:ext cx="158750" cy="41275"/>
          </a:xfrm>
          <a:custGeom>
            <a:avLst/>
            <a:gdLst/>
            <a:ahLst/>
            <a:cxnLst/>
            <a:rect l="l" t="t" r="r" b="b"/>
            <a:pathLst>
              <a:path w="158750" h="41275">
                <a:moveTo>
                  <a:pt x="0" y="41148"/>
                </a:moveTo>
                <a:lnTo>
                  <a:pt x="158495" y="41148"/>
                </a:lnTo>
                <a:lnTo>
                  <a:pt x="158495" y="0"/>
                </a:lnTo>
                <a:lnTo>
                  <a:pt x="0" y="0"/>
                </a:lnTo>
                <a:lnTo>
                  <a:pt x="0" y="41148"/>
                </a:lnTo>
                <a:close/>
              </a:path>
            </a:pathLst>
          </a:custGeom>
          <a:solidFill>
            <a:srgbClr val="99CC00"/>
          </a:solidFill>
        </p:spPr>
        <p:txBody>
          <a:bodyPr wrap="square" lIns="0" tIns="0" rIns="0" bIns="0" rtlCol="0"/>
          <a:lstStyle/>
          <a:p>
            <a:endParaRPr/>
          </a:p>
        </p:txBody>
      </p:sp>
      <p:sp>
        <p:nvSpPr>
          <p:cNvPr id="60" name="object 60"/>
          <p:cNvSpPr/>
          <p:nvPr/>
        </p:nvSpPr>
        <p:spPr>
          <a:xfrm>
            <a:off x="7949183" y="4038600"/>
            <a:ext cx="158750" cy="50800"/>
          </a:xfrm>
          <a:custGeom>
            <a:avLst/>
            <a:gdLst/>
            <a:ahLst/>
            <a:cxnLst/>
            <a:rect l="l" t="t" r="r" b="b"/>
            <a:pathLst>
              <a:path w="158750" h="50800">
                <a:moveTo>
                  <a:pt x="0" y="50292"/>
                </a:moveTo>
                <a:lnTo>
                  <a:pt x="158496" y="50292"/>
                </a:lnTo>
                <a:lnTo>
                  <a:pt x="158496" y="0"/>
                </a:lnTo>
                <a:lnTo>
                  <a:pt x="0" y="0"/>
                </a:lnTo>
                <a:lnTo>
                  <a:pt x="0" y="50292"/>
                </a:lnTo>
                <a:close/>
              </a:path>
            </a:pathLst>
          </a:custGeom>
          <a:solidFill>
            <a:srgbClr val="99CC00"/>
          </a:solidFill>
        </p:spPr>
        <p:txBody>
          <a:bodyPr wrap="square" lIns="0" tIns="0" rIns="0" bIns="0" rtlCol="0"/>
          <a:lstStyle/>
          <a:p>
            <a:endParaRPr/>
          </a:p>
        </p:txBody>
      </p:sp>
      <p:sp>
        <p:nvSpPr>
          <p:cNvPr id="61" name="object 61"/>
          <p:cNvSpPr/>
          <p:nvPr/>
        </p:nvSpPr>
        <p:spPr>
          <a:xfrm>
            <a:off x="8186928" y="3985259"/>
            <a:ext cx="158750" cy="104139"/>
          </a:xfrm>
          <a:custGeom>
            <a:avLst/>
            <a:gdLst/>
            <a:ahLst/>
            <a:cxnLst/>
            <a:rect l="l" t="t" r="r" b="b"/>
            <a:pathLst>
              <a:path w="158750" h="104139">
                <a:moveTo>
                  <a:pt x="158496" y="0"/>
                </a:moveTo>
                <a:lnTo>
                  <a:pt x="0" y="0"/>
                </a:lnTo>
                <a:lnTo>
                  <a:pt x="0" y="103631"/>
                </a:lnTo>
                <a:lnTo>
                  <a:pt x="158496" y="103631"/>
                </a:lnTo>
                <a:lnTo>
                  <a:pt x="158496" y="0"/>
                </a:lnTo>
                <a:close/>
              </a:path>
            </a:pathLst>
          </a:custGeom>
          <a:solidFill>
            <a:srgbClr val="99CC00"/>
          </a:solidFill>
        </p:spPr>
        <p:txBody>
          <a:bodyPr wrap="square" lIns="0" tIns="0" rIns="0" bIns="0" rtlCol="0"/>
          <a:lstStyle/>
          <a:p>
            <a:endParaRPr/>
          </a:p>
        </p:txBody>
      </p:sp>
      <p:sp>
        <p:nvSpPr>
          <p:cNvPr id="62" name="object 62"/>
          <p:cNvSpPr/>
          <p:nvPr/>
        </p:nvSpPr>
        <p:spPr>
          <a:xfrm>
            <a:off x="8424671" y="3948684"/>
            <a:ext cx="158750" cy="140335"/>
          </a:xfrm>
          <a:custGeom>
            <a:avLst/>
            <a:gdLst/>
            <a:ahLst/>
            <a:cxnLst/>
            <a:rect l="l" t="t" r="r" b="b"/>
            <a:pathLst>
              <a:path w="158750" h="140335">
                <a:moveTo>
                  <a:pt x="158496" y="0"/>
                </a:moveTo>
                <a:lnTo>
                  <a:pt x="0" y="0"/>
                </a:lnTo>
                <a:lnTo>
                  <a:pt x="0" y="140208"/>
                </a:lnTo>
                <a:lnTo>
                  <a:pt x="158496" y="140208"/>
                </a:lnTo>
                <a:lnTo>
                  <a:pt x="158496" y="0"/>
                </a:lnTo>
                <a:close/>
              </a:path>
            </a:pathLst>
          </a:custGeom>
          <a:solidFill>
            <a:srgbClr val="99CC00"/>
          </a:solidFill>
        </p:spPr>
        <p:txBody>
          <a:bodyPr wrap="square" lIns="0" tIns="0" rIns="0" bIns="0" rtlCol="0"/>
          <a:lstStyle/>
          <a:p>
            <a:endParaRPr/>
          </a:p>
        </p:txBody>
      </p:sp>
      <p:sp>
        <p:nvSpPr>
          <p:cNvPr id="63" name="object 63"/>
          <p:cNvSpPr/>
          <p:nvPr/>
        </p:nvSpPr>
        <p:spPr>
          <a:xfrm>
            <a:off x="8662416" y="3930396"/>
            <a:ext cx="157480" cy="158750"/>
          </a:xfrm>
          <a:custGeom>
            <a:avLst/>
            <a:gdLst/>
            <a:ahLst/>
            <a:cxnLst/>
            <a:rect l="l" t="t" r="r" b="b"/>
            <a:pathLst>
              <a:path w="157479" h="158750">
                <a:moveTo>
                  <a:pt x="156972" y="0"/>
                </a:moveTo>
                <a:lnTo>
                  <a:pt x="0" y="0"/>
                </a:lnTo>
                <a:lnTo>
                  <a:pt x="0" y="158495"/>
                </a:lnTo>
                <a:lnTo>
                  <a:pt x="156972" y="158495"/>
                </a:lnTo>
                <a:lnTo>
                  <a:pt x="156972" y="0"/>
                </a:lnTo>
                <a:close/>
              </a:path>
            </a:pathLst>
          </a:custGeom>
          <a:solidFill>
            <a:srgbClr val="99CC00"/>
          </a:solidFill>
        </p:spPr>
        <p:txBody>
          <a:bodyPr wrap="square" lIns="0" tIns="0" rIns="0" bIns="0" rtlCol="0"/>
          <a:lstStyle/>
          <a:p>
            <a:endParaRPr/>
          </a:p>
        </p:txBody>
      </p:sp>
      <p:sp>
        <p:nvSpPr>
          <p:cNvPr id="64" name="object 64"/>
          <p:cNvSpPr/>
          <p:nvPr/>
        </p:nvSpPr>
        <p:spPr>
          <a:xfrm>
            <a:off x="5340096" y="4088891"/>
            <a:ext cx="157480" cy="76200"/>
          </a:xfrm>
          <a:custGeom>
            <a:avLst/>
            <a:gdLst/>
            <a:ahLst/>
            <a:cxnLst/>
            <a:rect l="l" t="t" r="r" b="b"/>
            <a:pathLst>
              <a:path w="157479" h="76200">
                <a:moveTo>
                  <a:pt x="0" y="76199"/>
                </a:moveTo>
                <a:lnTo>
                  <a:pt x="156971" y="76199"/>
                </a:lnTo>
                <a:lnTo>
                  <a:pt x="156971" y="0"/>
                </a:lnTo>
                <a:lnTo>
                  <a:pt x="0" y="0"/>
                </a:lnTo>
                <a:lnTo>
                  <a:pt x="0" y="76199"/>
                </a:lnTo>
                <a:close/>
              </a:path>
            </a:pathLst>
          </a:custGeom>
          <a:ln w="9144">
            <a:solidFill>
              <a:srgbClr val="BEBEBE"/>
            </a:solidFill>
          </a:ln>
        </p:spPr>
        <p:txBody>
          <a:bodyPr wrap="square" lIns="0" tIns="0" rIns="0" bIns="0" rtlCol="0"/>
          <a:lstStyle/>
          <a:p>
            <a:endParaRPr/>
          </a:p>
        </p:txBody>
      </p:sp>
      <p:sp>
        <p:nvSpPr>
          <p:cNvPr id="65" name="object 65"/>
          <p:cNvSpPr/>
          <p:nvPr/>
        </p:nvSpPr>
        <p:spPr>
          <a:xfrm>
            <a:off x="5576315" y="4088891"/>
            <a:ext cx="158750" cy="140335"/>
          </a:xfrm>
          <a:custGeom>
            <a:avLst/>
            <a:gdLst/>
            <a:ahLst/>
            <a:cxnLst/>
            <a:rect l="l" t="t" r="r" b="b"/>
            <a:pathLst>
              <a:path w="158750" h="140335">
                <a:moveTo>
                  <a:pt x="0" y="140207"/>
                </a:moveTo>
                <a:lnTo>
                  <a:pt x="158496" y="140207"/>
                </a:lnTo>
                <a:lnTo>
                  <a:pt x="158496" y="0"/>
                </a:lnTo>
                <a:lnTo>
                  <a:pt x="0" y="0"/>
                </a:lnTo>
                <a:lnTo>
                  <a:pt x="0" y="140207"/>
                </a:lnTo>
                <a:close/>
              </a:path>
            </a:pathLst>
          </a:custGeom>
          <a:ln w="9144">
            <a:solidFill>
              <a:srgbClr val="BEBEBE"/>
            </a:solidFill>
          </a:ln>
        </p:spPr>
        <p:txBody>
          <a:bodyPr wrap="square" lIns="0" tIns="0" rIns="0" bIns="0" rtlCol="0"/>
          <a:lstStyle/>
          <a:p>
            <a:endParaRPr/>
          </a:p>
        </p:txBody>
      </p:sp>
      <p:sp>
        <p:nvSpPr>
          <p:cNvPr id="66" name="object 66"/>
          <p:cNvSpPr/>
          <p:nvPr/>
        </p:nvSpPr>
        <p:spPr>
          <a:xfrm>
            <a:off x="5814059" y="4088891"/>
            <a:ext cx="158750" cy="139065"/>
          </a:xfrm>
          <a:custGeom>
            <a:avLst/>
            <a:gdLst/>
            <a:ahLst/>
            <a:cxnLst/>
            <a:rect l="l" t="t" r="r" b="b"/>
            <a:pathLst>
              <a:path w="158750" h="139064">
                <a:moveTo>
                  <a:pt x="0" y="138683"/>
                </a:moveTo>
                <a:lnTo>
                  <a:pt x="158495" y="138683"/>
                </a:lnTo>
                <a:lnTo>
                  <a:pt x="158495" y="0"/>
                </a:lnTo>
                <a:lnTo>
                  <a:pt x="0" y="0"/>
                </a:lnTo>
                <a:lnTo>
                  <a:pt x="0" y="138683"/>
                </a:lnTo>
                <a:close/>
              </a:path>
            </a:pathLst>
          </a:custGeom>
          <a:ln w="9144">
            <a:solidFill>
              <a:srgbClr val="BEBEBE"/>
            </a:solidFill>
          </a:ln>
        </p:spPr>
        <p:txBody>
          <a:bodyPr wrap="square" lIns="0" tIns="0" rIns="0" bIns="0" rtlCol="0"/>
          <a:lstStyle/>
          <a:p>
            <a:endParaRPr/>
          </a:p>
        </p:txBody>
      </p:sp>
      <p:sp>
        <p:nvSpPr>
          <p:cNvPr id="67" name="object 67"/>
          <p:cNvSpPr/>
          <p:nvPr/>
        </p:nvSpPr>
        <p:spPr>
          <a:xfrm>
            <a:off x="6051803" y="4088891"/>
            <a:ext cx="158750" cy="100965"/>
          </a:xfrm>
          <a:custGeom>
            <a:avLst/>
            <a:gdLst/>
            <a:ahLst/>
            <a:cxnLst/>
            <a:rect l="l" t="t" r="r" b="b"/>
            <a:pathLst>
              <a:path w="158750" h="100964">
                <a:moveTo>
                  <a:pt x="0" y="100583"/>
                </a:moveTo>
                <a:lnTo>
                  <a:pt x="158496" y="100583"/>
                </a:lnTo>
                <a:lnTo>
                  <a:pt x="158496" y="0"/>
                </a:lnTo>
                <a:lnTo>
                  <a:pt x="0" y="0"/>
                </a:lnTo>
                <a:lnTo>
                  <a:pt x="0" y="100583"/>
                </a:lnTo>
                <a:close/>
              </a:path>
            </a:pathLst>
          </a:custGeom>
          <a:ln w="9144">
            <a:solidFill>
              <a:srgbClr val="BEBEBE"/>
            </a:solidFill>
          </a:ln>
        </p:spPr>
        <p:txBody>
          <a:bodyPr wrap="square" lIns="0" tIns="0" rIns="0" bIns="0" rtlCol="0"/>
          <a:lstStyle/>
          <a:p>
            <a:endParaRPr/>
          </a:p>
        </p:txBody>
      </p:sp>
      <p:sp>
        <p:nvSpPr>
          <p:cNvPr id="68" name="object 68"/>
          <p:cNvSpPr/>
          <p:nvPr/>
        </p:nvSpPr>
        <p:spPr>
          <a:xfrm>
            <a:off x="6288023" y="4088891"/>
            <a:ext cx="158750" cy="169545"/>
          </a:xfrm>
          <a:custGeom>
            <a:avLst/>
            <a:gdLst/>
            <a:ahLst/>
            <a:cxnLst/>
            <a:rect l="l" t="t" r="r" b="b"/>
            <a:pathLst>
              <a:path w="158750" h="169545">
                <a:moveTo>
                  <a:pt x="0" y="169163"/>
                </a:moveTo>
                <a:lnTo>
                  <a:pt x="158496" y="169163"/>
                </a:lnTo>
                <a:lnTo>
                  <a:pt x="158496" y="0"/>
                </a:lnTo>
                <a:lnTo>
                  <a:pt x="0" y="0"/>
                </a:lnTo>
                <a:lnTo>
                  <a:pt x="0" y="169163"/>
                </a:lnTo>
                <a:close/>
              </a:path>
            </a:pathLst>
          </a:custGeom>
          <a:ln w="9144">
            <a:solidFill>
              <a:srgbClr val="BEBEBE"/>
            </a:solidFill>
          </a:ln>
        </p:spPr>
        <p:txBody>
          <a:bodyPr wrap="square" lIns="0" tIns="0" rIns="0" bIns="0" rtlCol="0"/>
          <a:lstStyle/>
          <a:p>
            <a:endParaRPr/>
          </a:p>
        </p:txBody>
      </p:sp>
      <p:sp>
        <p:nvSpPr>
          <p:cNvPr id="69" name="object 69"/>
          <p:cNvSpPr/>
          <p:nvPr/>
        </p:nvSpPr>
        <p:spPr>
          <a:xfrm>
            <a:off x="6525768" y="4088891"/>
            <a:ext cx="158750" cy="219710"/>
          </a:xfrm>
          <a:custGeom>
            <a:avLst/>
            <a:gdLst/>
            <a:ahLst/>
            <a:cxnLst/>
            <a:rect l="l" t="t" r="r" b="b"/>
            <a:pathLst>
              <a:path w="158750" h="219710">
                <a:moveTo>
                  <a:pt x="0" y="219455"/>
                </a:moveTo>
                <a:lnTo>
                  <a:pt x="158496" y="219455"/>
                </a:lnTo>
                <a:lnTo>
                  <a:pt x="158496" y="0"/>
                </a:lnTo>
                <a:lnTo>
                  <a:pt x="0" y="0"/>
                </a:lnTo>
                <a:lnTo>
                  <a:pt x="0" y="219455"/>
                </a:lnTo>
                <a:close/>
              </a:path>
            </a:pathLst>
          </a:custGeom>
          <a:ln w="9144">
            <a:solidFill>
              <a:srgbClr val="BEBEBE"/>
            </a:solidFill>
          </a:ln>
        </p:spPr>
        <p:txBody>
          <a:bodyPr wrap="square" lIns="0" tIns="0" rIns="0" bIns="0" rtlCol="0"/>
          <a:lstStyle/>
          <a:p>
            <a:endParaRPr/>
          </a:p>
        </p:txBody>
      </p:sp>
      <p:sp>
        <p:nvSpPr>
          <p:cNvPr id="70" name="object 70"/>
          <p:cNvSpPr/>
          <p:nvPr/>
        </p:nvSpPr>
        <p:spPr>
          <a:xfrm>
            <a:off x="6763511" y="4088891"/>
            <a:ext cx="158750" cy="280670"/>
          </a:xfrm>
          <a:custGeom>
            <a:avLst/>
            <a:gdLst/>
            <a:ahLst/>
            <a:cxnLst/>
            <a:rect l="l" t="t" r="r" b="b"/>
            <a:pathLst>
              <a:path w="158750" h="280670">
                <a:moveTo>
                  <a:pt x="0" y="280415"/>
                </a:moveTo>
                <a:lnTo>
                  <a:pt x="158496" y="280415"/>
                </a:lnTo>
                <a:lnTo>
                  <a:pt x="158496" y="0"/>
                </a:lnTo>
                <a:lnTo>
                  <a:pt x="0" y="0"/>
                </a:lnTo>
                <a:lnTo>
                  <a:pt x="0" y="280415"/>
                </a:lnTo>
                <a:close/>
              </a:path>
            </a:pathLst>
          </a:custGeom>
          <a:ln w="9144">
            <a:solidFill>
              <a:srgbClr val="BEBEBE"/>
            </a:solidFill>
          </a:ln>
        </p:spPr>
        <p:txBody>
          <a:bodyPr wrap="square" lIns="0" tIns="0" rIns="0" bIns="0" rtlCol="0"/>
          <a:lstStyle/>
          <a:p>
            <a:endParaRPr/>
          </a:p>
        </p:txBody>
      </p:sp>
      <p:sp>
        <p:nvSpPr>
          <p:cNvPr id="71" name="object 71"/>
          <p:cNvSpPr/>
          <p:nvPr/>
        </p:nvSpPr>
        <p:spPr>
          <a:xfrm>
            <a:off x="7001256" y="4088891"/>
            <a:ext cx="157480" cy="317500"/>
          </a:xfrm>
          <a:custGeom>
            <a:avLst/>
            <a:gdLst/>
            <a:ahLst/>
            <a:cxnLst/>
            <a:rect l="l" t="t" r="r" b="b"/>
            <a:pathLst>
              <a:path w="157479" h="317500">
                <a:moveTo>
                  <a:pt x="0" y="316991"/>
                </a:moveTo>
                <a:lnTo>
                  <a:pt x="156972" y="316991"/>
                </a:lnTo>
                <a:lnTo>
                  <a:pt x="156972" y="0"/>
                </a:lnTo>
                <a:lnTo>
                  <a:pt x="0" y="0"/>
                </a:lnTo>
                <a:lnTo>
                  <a:pt x="0" y="316991"/>
                </a:lnTo>
                <a:close/>
              </a:path>
            </a:pathLst>
          </a:custGeom>
          <a:ln w="9144">
            <a:solidFill>
              <a:srgbClr val="BEBEBE"/>
            </a:solidFill>
          </a:ln>
        </p:spPr>
        <p:txBody>
          <a:bodyPr wrap="square" lIns="0" tIns="0" rIns="0" bIns="0" rtlCol="0"/>
          <a:lstStyle/>
          <a:p>
            <a:endParaRPr/>
          </a:p>
        </p:txBody>
      </p:sp>
      <p:sp>
        <p:nvSpPr>
          <p:cNvPr id="72" name="object 72"/>
          <p:cNvSpPr/>
          <p:nvPr/>
        </p:nvSpPr>
        <p:spPr>
          <a:xfrm>
            <a:off x="7237476" y="4088891"/>
            <a:ext cx="158750" cy="245745"/>
          </a:xfrm>
          <a:custGeom>
            <a:avLst/>
            <a:gdLst/>
            <a:ahLst/>
            <a:cxnLst/>
            <a:rect l="l" t="t" r="r" b="b"/>
            <a:pathLst>
              <a:path w="158750" h="245745">
                <a:moveTo>
                  <a:pt x="0" y="245363"/>
                </a:moveTo>
                <a:lnTo>
                  <a:pt x="158496" y="245363"/>
                </a:lnTo>
                <a:lnTo>
                  <a:pt x="158496" y="0"/>
                </a:lnTo>
                <a:lnTo>
                  <a:pt x="0" y="0"/>
                </a:lnTo>
                <a:lnTo>
                  <a:pt x="0" y="245363"/>
                </a:lnTo>
                <a:close/>
              </a:path>
            </a:pathLst>
          </a:custGeom>
          <a:ln w="9144">
            <a:solidFill>
              <a:srgbClr val="BEBEBE"/>
            </a:solidFill>
          </a:ln>
        </p:spPr>
        <p:txBody>
          <a:bodyPr wrap="square" lIns="0" tIns="0" rIns="0" bIns="0" rtlCol="0"/>
          <a:lstStyle/>
          <a:p>
            <a:endParaRPr/>
          </a:p>
        </p:txBody>
      </p:sp>
      <p:sp>
        <p:nvSpPr>
          <p:cNvPr id="73" name="object 73"/>
          <p:cNvSpPr/>
          <p:nvPr/>
        </p:nvSpPr>
        <p:spPr>
          <a:xfrm>
            <a:off x="7475219" y="4088891"/>
            <a:ext cx="158750" cy="114300"/>
          </a:xfrm>
          <a:custGeom>
            <a:avLst/>
            <a:gdLst/>
            <a:ahLst/>
            <a:cxnLst/>
            <a:rect l="l" t="t" r="r" b="b"/>
            <a:pathLst>
              <a:path w="158750" h="114300">
                <a:moveTo>
                  <a:pt x="0" y="114299"/>
                </a:moveTo>
                <a:lnTo>
                  <a:pt x="158496" y="114299"/>
                </a:lnTo>
                <a:lnTo>
                  <a:pt x="158496" y="0"/>
                </a:lnTo>
                <a:lnTo>
                  <a:pt x="0" y="0"/>
                </a:lnTo>
                <a:lnTo>
                  <a:pt x="0" y="114299"/>
                </a:lnTo>
                <a:close/>
              </a:path>
            </a:pathLst>
          </a:custGeom>
          <a:ln w="9144">
            <a:solidFill>
              <a:srgbClr val="BEBEBE"/>
            </a:solidFill>
          </a:ln>
        </p:spPr>
        <p:txBody>
          <a:bodyPr wrap="square" lIns="0" tIns="0" rIns="0" bIns="0" rtlCol="0"/>
          <a:lstStyle/>
          <a:p>
            <a:endParaRPr/>
          </a:p>
        </p:txBody>
      </p:sp>
      <p:sp>
        <p:nvSpPr>
          <p:cNvPr id="74" name="object 74"/>
          <p:cNvSpPr/>
          <p:nvPr/>
        </p:nvSpPr>
        <p:spPr>
          <a:xfrm>
            <a:off x="7712964" y="4088891"/>
            <a:ext cx="158750" cy="41275"/>
          </a:xfrm>
          <a:custGeom>
            <a:avLst/>
            <a:gdLst/>
            <a:ahLst/>
            <a:cxnLst/>
            <a:rect l="l" t="t" r="r" b="b"/>
            <a:pathLst>
              <a:path w="158750" h="41275">
                <a:moveTo>
                  <a:pt x="0" y="41147"/>
                </a:moveTo>
                <a:lnTo>
                  <a:pt x="158495" y="41147"/>
                </a:lnTo>
                <a:lnTo>
                  <a:pt x="158495" y="0"/>
                </a:lnTo>
                <a:lnTo>
                  <a:pt x="0" y="0"/>
                </a:lnTo>
                <a:lnTo>
                  <a:pt x="0" y="41147"/>
                </a:lnTo>
                <a:close/>
              </a:path>
            </a:pathLst>
          </a:custGeom>
          <a:ln w="9144">
            <a:solidFill>
              <a:srgbClr val="BEBEBE"/>
            </a:solidFill>
          </a:ln>
        </p:spPr>
        <p:txBody>
          <a:bodyPr wrap="square" lIns="0" tIns="0" rIns="0" bIns="0" rtlCol="0"/>
          <a:lstStyle/>
          <a:p>
            <a:endParaRPr/>
          </a:p>
        </p:txBody>
      </p:sp>
      <p:sp>
        <p:nvSpPr>
          <p:cNvPr id="75" name="object 75"/>
          <p:cNvSpPr/>
          <p:nvPr/>
        </p:nvSpPr>
        <p:spPr>
          <a:xfrm>
            <a:off x="7949183" y="4038600"/>
            <a:ext cx="158750" cy="50800"/>
          </a:xfrm>
          <a:custGeom>
            <a:avLst/>
            <a:gdLst/>
            <a:ahLst/>
            <a:cxnLst/>
            <a:rect l="l" t="t" r="r" b="b"/>
            <a:pathLst>
              <a:path w="158750" h="50800">
                <a:moveTo>
                  <a:pt x="0" y="0"/>
                </a:moveTo>
                <a:lnTo>
                  <a:pt x="158496" y="0"/>
                </a:lnTo>
                <a:lnTo>
                  <a:pt x="158496" y="50292"/>
                </a:lnTo>
                <a:lnTo>
                  <a:pt x="0" y="50292"/>
                </a:lnTo>
                <a:lnTo>
                  <a:pt x="0" y="0"/>
                </a:lnTo>
                <a:close/>
              </a:path>
            </a:pathLst>
          </a:custGeom>
          <a:ln w="9144">
            <a:solidFill>
              <a:srgbClr val="BEBEBE"/>
            </a:solidFill>
          </a:ln>
        </p:spPr>
        <p:txBody>
          <a:bodyPr wrap="square" lIns="0" tIns="0" rIns="0" bIns="0" rtlCol="0"/>
          <a:lstStyle/>
          <a:p>
            <a:endParaRPr/>
          </a:p>
        </p:txBody>
      </p:sp>
      <p:sp>
        <p:nvSpPr>
          <p:cNvPr id="76" name="object 76"/>
          <p:cNvSpPr/>
          <p:nvPr/>
        </p:nvSpPr>
        <p:spPr>
          <a:xfrm>
            <a:off x="8186928" y="3985259"/>
            <a:ext cx="158750" cy="104139"/>
          </a:xfrm>
          <a:custGeom>
            <a:avLst/>
            <a:gdLst/>
            <a:ahLst/>
            <a:cxnLst/>
            <a:rect l="l" t="t" r="r" b="b"/>
            <a:pathLst>
              <a:path w="158750" h="104139">
                <a:moveTo>
                  <a:pt x="0" y="0"/>
                </a:moveTo>
                <a:lnTo>
                  <a:pt x="158496" y="0"/>
                </a:lnTo>
                <a:lnTo>
                  <a:pt x="158496" y="103631"/>
                </a:lnTo>
                <a:lnTo>
                  <a:pt x="0" y="103631"/>
                </a:lnTo>
                <a:lnTo>
                  <a:pt x="0" y="0"/>
                </a:lnTo>
                <a:close/>
              </a:path>
            </a:pathLst>
          </a:custGeom>
          <a:ln w="9144">
            <a:solidFill>
              <a:srgbClr val="BEBEBE"/>
            </a:solidFill>
          </a:ln>
        </p:spPr>
        <p:txBody>
          <a:bodyPr wrap="square" lIns="0" tIns="0" rIns="0" bIns="0" rtlCol="0"/>
          <a:lstStyle/>
          <a:p>
            <a:endParaRPr/>
          </a:p>
        </p:txBody>
      </p:sp>
      <p:sp>
        <p:nvSpPr>
          <p:cNvPr id="77" name="object 77"/>
          <p:cNvSpPr/>
          <p:nvPr/>
        </p:nvSpPr>
        <p:spPr>
          <a:xfrm>
            <a:off x="8424671" y="3948684"/>
            <a:ext cx="158750" cy="140335"/>
          </a:xfrm>
          <a:custGeom>
            <a:avLst/>
            <a:gdLst/>
            <a:ahLst/>
            <a:cxnLst/>
            <a:rect l="l" t="t" r="r" b="b"/>
            <a:pathLst>
              <a:path w="158750" h="140335">
                <a:moveTo>
                  <a:pt x="0" y="0"/>
                </a:moveTo>
                <a:lnTo>
                  <a:pt x="158496" y="0"/>
                </a:lnTo>
                <a:lnTo>
                  <a:pt x="158496" y="140208"/>
                </a:lnTo>
                <a:lnTo>
                  <a:pt x="0" y="140208"/>
                </a:lnTo>
                <a:lnTo>
                  <a:pt x="0" y="0"/>
                </a:lnTo>
                <a:close/>
              </a:path>
            </a:pathLst>
          </a:custGeom>
          <a:ln w="9144">
            <a:solidFill>
              <a:srgbClr val="BEBEBE"/>
            </a:solidFill>
          </a:ln>
        </p:spPr>
        <p:txBody>
          <a:bodyPr wrap="square" lIns="0" tIns="0" rIns="0" bIns="0" rtlCol="0"/>
          <a:lstStyle/>
          <a:p>
            <a:endParaRPr/>
          </a:p>
        </p:txBody>
      </p:sp>
      <p:sp>
        <p:nvSpPr>
          <p:cNvPr id="78" name="object 78"/>
          <p:cNvSpPr/>
          <p:nvPr/>
        </p:nvSpPr>
        <p:spPr>
          <a:xfrm>
            <a:off x="8662416" y="3930396"/>
            <a:ext cx="157480" cy="158750"/>
          </a:xfrm>
          <a:custGeom>
            <a:avLst/>
            <a:gdLst/>
            <a:ahLst/>
            <a:cxnLst/>
            <a:rect l="l" t="t" r="r" b="b"/>
            <a:pathLst>
              <a:path w="157479" h="158750">
                <a:moveTo>
                  <a:pt x="0" y="0"/>
                </a:moveTo>
                <a:lnTo>
                  <a:pt x="156972" y="0"/>
                </a:lnTo>
                <a:lnTo>
                  <a:pt x="156972" y="158495"/>
                </a:lnTo>
                <a:lnTo>
                  <a:pt x="0" y="158495"/>
                </a:lnTo>
                <a:lnTo>
                  <a:pt x="0" y="0"/>
                </a:lnTo>
                <a:close/>
              </a:path>
            </a:pathLst>
          </a:custGeom>
          <a:ln w="9144">
            <a:solidFill>
              <a:srgbClr val="BEBEBE"/>
            </a:solidFill>
          </a:ln>
        </p:spPr>
        <p:txBody>
          <a:bodyPr wrap="square" lIns="0" tIns="0" rIns="0" bIns="0" rtlCol="0"/>
          <a:lstStyle/>
          <a:p>
            <a:endParaRPr/>
          </a:p>
        </p:txBody>
      </p:sp>
      <p:sp>
        <p:nvSpPr>
          <p:cNvPr id="79" name="object 79"/>
          <p:cNvSpPr/>
          <p:nvPr/>
        </p:nvSpPr>
        <p:spPr>
          <a:xfrm>
            <a:off x="5340096" y="4084320"/>
            <a:ext cx="157480" cy="0"/>
          </a:xfrm>
          <a:custGeom>
            <a:avLst/>
            <a:gdLst/>
            <a:ahLst/>
            <a:cxnLst/>
            <a:rect l="l" t="t" r="r" b="b"/>
            <a:pathLst>
              <a:path w="157479">
                <a:moveTo>
                  <a:pt x="0" y="0"/>
                </a:moveTo>
                <a:lnTo>
                  <a:pt x="156971" y="0"/>
                </a:lnTo>
              </a:path>
            </a:pathLst>
          </a:custGeom>
          <a:ln w="9143">
            <a:solidFill>
              <a:srgbClr val="FF9999"/>
            </a:solidFill>
          </a:ln>
        </p:spPr>
        <p:txBody>
          <a:bodyPr wrap="square" lIns="0" tIns="0" rIns="0" bIns="0" rtlCol="0"/>
          <a:lstStyle/>
          <a:p>
            <a:endParaRPr/>
          </a:p>
        </p:txBody>
      </p:sp>
      <p:sp>
        <p:nvSpPr>
          <p:cNvPr id="80" name="object 80"/>
          <p:cNvSpPr/>
          <p:nvPr/>
        </p:nvSpPr>
        <p:spPr>
          <a:xfrm>
            <a:off x="5576315" y="4076700"/>
            <a:ext cx="158750" cy="12700"/>
          </a:xfrm>
          <a:custGeom>
            <a:avLst/>
            <a:gdLst/>
            <a:ahLst/>
            <a:cxnLst/>
            <a:rect l="l" t="t" r="r" b="b"/>
            <a:pathLst>
              <a:path w="158750" h="12700">
                <a:moveTo>
                  <a:pt x="0" y="12192"/>
                </a:moveTo>
                <a:lnTo>
                  <a:pt x="158496" y="12192"/>
                </a:lnTo>
                <a:lnTo>
                  <a:pt x="158496" y="0"/>
                </a:lnTo>
                <a:lnTo>
                  <a:pt x="0" y="0"/>
                </a:lnTo>
                <a:lnTo>
                  <a:pt x="0" y="12192"/>
                </a:lnTo>
                <a:close/>
              </a:path>
            </a:pathLst>
          </a:custGeom>
          <a:solidFill>
            <a:srgbClr val="FF9999"/>
          </a:solidFill>
        </p:spPr>
        <p:txBody>
          <a:bodyPr wrap="square" lIns="0" tIns="0" rIns="0" bIns="0" rtlCol="0"/>
          <a:lstStyle/>
          <a:p>
            <a:endParaRPr/>
          </a:p>
        </p:txBody>
      </p:sp>
      <p:sp>
        <p:nvSpPr>
          <p:cNvPr id="81" name="object 81"/>
          <p:cNvSpPr/>
          <p:nvPr/>
        </p:nvSpPr>
        <p:spPr>
          <a:xfrm>
            <a:off x="5814059" y="4056888"/>
            <a:ext cx="158750" cy="32384"/>
          </a:xfrm>
          <a:custGeom>
            <a:avLst/>
            <a:gdLst/>
            <a:ahLst/>
            <a:cxnLst/>
            <a:rect l="l" t="t" r="r" b="b"/>
            <a:pathLst>
              <a:path w="158750" h="32385">
                <a:moveTo>
                  <a:pt x="0" y="32003"/>
                </a:moveTo>
                <a:lnTo>
                  <a:pt x="158495" y="32003"/>
                </a:lnTo>
                <a:lnTo>
                  <a:pt x="158495" y="0"/>
                </a:lnTo>
                <a:lnTo>
                  <a:pt x="0" y="0"/>
                </a:lnTo>
                <a:lnTo>
                  <a:pt x="0" y="32003"/>
                </a:lnTo>
                <a:close/>
              </a:path>
            </a:pathLst>
          </a:custGeom>
          <a:solidFill>
            <a:srgbClr val="FF9999"/>
          </a:solidFill>
        </p:spPr>
        <p:txBody>
          <a:bodyPr wrap="square" lIns="0" tIns="0" rIns="0" bIns="0" rtlCol="0"/>
          <a:lstStyle/>
          <a:p>
            <a:endParaRPr/>
          </a:p>
        </p:txBody>
      </p:sp>
      <p:sp>
        <p:nvSpPr>
          <p:cNvPr id="82" name="object 82"/>
          <p:cNvSpPr/>
          <p:nvPr/>
        </p:nvSpPr>
        <p:spPr>
          <a:xfrm>
            <a:off x="6051803" y="4037076"/>
            <a:ext cx="158750" cy="52069"/>
          </a:xfrm>
          <a:custGeom>
            <a:avLst/>
            <a:gdLst/>
            <a:ahLst/>
            <a:cxnLst/>
            <a:rect l="l" t="t" r="r" b="b"/>
            <a:pathLst>
              <a:path w="158750" h="52070">
                <a:moveTo>
                  <a:pt x="0" y="51816"/>
                </a:moveTo>
                <a:lnTo>
                  <a:pt x="158496" y="51816"/>
                </a:lnTo>
                <a:lnTo>
                  <a:pt x="158496" y="0"/>
                </a:lnTo>
                <a:lnTo>
                  <a:pt x="0" y="0"/>
                </a:lnTo>
                <a:lnTo>
                  <a:pt x="0" y="51816"/>
                </a:lnTo>
                <a:close/>
              </a:path>
            </a:pathLst>
          </a:custGeom>
          <a:solidFill>
            <a:srgbClr val="FF9999"/>
          </a:solidFill>
        </p:spPr>
        <p:txBody>
          <a:bodyPr wrap="square" lIns="0" tIns="0" rIns="0" bIns="0" rtlCol="0"/>
          <a:lstStyle/>
          <a:p>
            <a:endParaRPr/>
          </a:p>
        </p:txBody>
      </p:sp>
      <p:sp>
        <p:nvSpPr>
          <p:cNvPr id="83" name="object 83"/>
          <p:cNvSpPr/>
          <p:nvPr/>
        </p:nvSpPr>
        <p:spPr>
          <a:xfrm>
            <a:off x="6288023" y="4037076"/>
            <a:ext cx="158750" cy="52069"/>
          </a:xfrm>
          <a:custGeom>
            <a:avLst/>
            <a:gdLst/>
            <a:ahLst/>
            <a:cxnLst/>
            <a:rect l="l" t="t" r="r" b="b"/>
            <a:pathLst>
              <a:path w="158750" h="52070">
                <a:moveTo>
                  <a:pt x="0" y="51816"/>
                </a:moveTo>
                <a:lnTo>
                  <a:pt x="158496" y="51816"/>
                </a:lnTo>
                <a:lnTo>
                  <a:pt x="158496" y="0"/>
                </a:lnTo>
                <a:lnTo>
                  <a:pt x="0" y="0"/>
                </a:lnTo>
                <a:lnTo>
                  <a:pt x="0" y="51816"/>
                </a:lnTo>
                <a:close/>
              </a:path>
            </a:pathLst>
          </a:custGeom>
          <a:solidFill>
            <a:srgbClr val="FF9999"/>
          </a:solidFill>
        </p:spPr>
        <p:txBody>
          <a:bodyPr wrap="square" lIns="0" tIns="0" rIns="0" bIns="0" rtlCol="0"/>
          <a:lstStyle/>
          <a:p>
            <a:endParaRPr/>
          </a:p>
        </p:txBody>
      </p:sp>
      <p:sp>
        <p:nvSpPr>
          <p:cNvPr id="84" name="object 84"/>
          <p:cNvSpPr/>
          <p:nvPr/>
        </p:nvSpPr>
        <p:spPr>
          <a:xfrm>
            <a:off x="6525768" y="4015740"/>
            <a:ext cx="158750" cy="73660"/>
          </a:xfrm>
          <a:custGeom>
            <a:avLst/>
            <a:gdLst/>
            <a:ahLst/>
            <a:cxnLst/>
            <a:rect l="l" t="t" r="r" b="b"/>
            <a:pathLst>
              <a:path w="158750" h="73660">
                <a:moveTo>
                  <a:pt x="158496" y="0"/>
                </a:moveTo>
                <a:lnTo>
                  <a:pt x="0" y="0"/>
                </a:lnTo>
                <a:lnTo>
                  <a:pt x="0" y="73152"/>
                </a:lnTo>
                <a:lnTo>
                  <a:pt x="158496" y="73152"/>
                </a:lnTo>
                <a:lnTo>
                  <a:pt x="158496" y="0"/>
                </a:lnTo>
                <a:close/>
              </a:path>
            </a:pathLst>
          </a:custGeom>
          <a:solidFill>
            <a:srgbClr val="FF9999"/>
          </a:solidFill>
        </p:spPr>
        <p:txBody>
          <a:bodyPr wrap="square" lIns="0" tIns="0" rIns="0" bIns="0" rtlCol="0"/>
          <a:lstStyle/>
          <a:p>
            <a:endParaRPr/>
          </a:p>
        </p:txBody>
      </p:sp>
      <p:sp>
        <p:nvSpPr>
          <p:cNvPr id="85" name="object 85"/>
          <p:cNvSpPr/>
          <p:nvPr/>
        </p:nvSpPr>
        <p:spPr>
          <a:xfrm>
            <a:off x="6763511" y="4008120"/>
            <a:ext cx="158750" cy="81280"/>
          </a:xfrm>
          <a:custGeom>
            <a:avLst/>
            <a:gdLst/>
            <a:ahLst/>
            <a:cxnLst/>
            <a:rect l="l" t="t" r="r" b="b"/>
            <a:pathLst>
              <a:path w="158750" h="81279">
                <a:moveTo>
                  <a:pt x="158496" y="0"/>
                </a:moveTo>
                <a:lnTo>
                  <a:pt x="0" y="0"/>
                </a:lnTo>
                <a:lnTo>
                  <a:pt x="0" y="80771"/>
                </a:lnTo>
                <a:lnTo>
                  <a:pt x="158496" y="80771"/>
                </a:lnTo>
                <a:lnTo>
                  <a:pt x="158496" y="0"/>
                </a:lnTo>
                <a:close/>
              </a:path>
            </a:pathLst>
          </a:custGeom>
          <a:solidFill>
            <a:srgbClr val="FF9999"/>
          </a:solidFill>
        </p:spPr>
        <p:txBody>
          <a:bodyPr wrap="square" lIns="0" tIns="0" rIns="0" bIns="0" rtlCol="0"/>
          <a:lstStyle/>
          <a:p>
            <a:endParaRPr/>
          </a:p>
        </p:txBody>
      </p:sp>
      <p:sp>
        <p:nvSpPr>
          <p:cNvPr id="86" name="object 86"/>
          <p:cNvSpPr/>
          <p:nvPr/>
        </p:nvSpPr>
        <p:spPr>
          <a:xfrm>
            <a:off x="7001256" y="4002023"/>
            <a:ext cx="157480" cy="86995"/>
          </a:xfrm>
          <a:custGeom>
            <a:avLst/>
            <a:gdLst/>
            <a:ahLst/>
            <a:cxnLst/>
            <a:rect l="l" t="t" r="r" b="b"/>
            <a:pathLst>
              <a:path w="157479" h="86995">
                <a:moveTo>
                  <a:pt x="156972" y="0"/>
                </a:moveTo>
                <a:lnTo>
                  <a:pt x="0" y="0"/>
                </a:lnTo>
                <a:lnTo>
                  <a:pt x="0" y="86868"/>
                </a:lnTo>
                <a:lnTo>
                  <a:pt x="156972" y="86868"/>
                </a:lnTo>
                <a:lnTo>
                  <a:pt x="156972" y="0"/>
                </a:lnTo>
                <a:close/>
              </a:path>
            </a:pathLst>
          </a:custGeom>
          <a:solidFill>
            <a:srgbClr val="FF9999"/>
          </a:solidFill>
        </p:spPr>
        <p:txBody>
          <a:bodyPr wrap="square" lIns="0" tIns="0" rIns="0" bIns="0" rtlCol="0"/>
          <a:lstStyle/>
          <a:p>
            <a:endParaRPr/>
          </a:p>
        </p:txBody>
      </p:sp>
      <p:sp>
        <p:nvSpPr>
          <p:cNvPr id="87" name="object 87"/>
          <p:cNvSpPr/>
          <p:nvPr/>
        </p:nvSpPr>
        <p:spPr>
          <a:xfrm>
            <a:off x="7237476" y="4023359"/>
            <a:ext cx="158750" cy="66040"/>
          </a:xfrm>
          <a:custGeom>
            <a:avLst/>
            <a:gdLst/>
            <a:ahLst/>
            <a:cxnLst/>
            <a:rect l="l" t="t" r="r" b="b"/>
            <a:pathLst>
              <a:path w="158750" h="66039">
                <a:moveTo>
                  <a:pt x="158496" y="0"/>
                </a:moveTo>
                <a:lnTo>
                  <a:pt x="0" y="0"/>
                </a:lnTo>
                <a:lnTo>
                  <a:pt x="0" y="65531"/>
                </a:lnTo>
                <a:lnTo>
                  <a:pt x="158496" y="65531"/>
                </a:lnTo>
                <a:lnTo>
                  <a:pt x="158496" y="0"/>
                </a:lnTo>
                <a:close/>
              </a:path>
            </a:pathLst>
          </a:custGeom>
          <a:solidFill>
            <a:srgbClr val="FF9999"/>
          </a:solidFill>
        </p:spPr>
        <p:txBody>
          <a:bodyPr wrap="square" lIns="0" tIns="0" rIns="0" bIns="0" rtlCol="0"/>
          <a:lstStyle/>
          <a:p>
            <a:endParaRPr/>
          </a:p>
        </p:txBody>
      </p:sp>
      <p:sp>
        <p:nvSpPr>
          <p:cNvPr id="88" name="object 88"/>
          <p:cNvSpPr/>
          <p:nvPr/>
        </p:nvSpPr>
        <p:spPr>
          <a:xfrm>
            <a:off x="7475219" y="4012691"/>
            <a:ext cx="158750" cy="76200"/>
          </a:xfrm>
          <a:custGeom>
            <a:avLst/>
            <a:gdLst/>
            <a:ahLst/>
            <a:cxnLst/>
            <a:rect l="l" t="t" r="r" b="b"/>
            <a:pathLst>
              <a:path w="158750" h="76200">
                <a:moveTo>
                  <a:pt x="158496" y="0"/>
                </a:moveTo>
                <a:lnTo>
                  <a:pt x="0" y="0"/>
                </a:lnTo>
                <a:lnTo>
                  <a:pt x="0" y="76199"/>
                </a:lnTo>
                <a:lnTo>
                  <a:pt x="158496" y="76199"/>
                </a:lnTo>
                <a:lnTo>
                  <a:pt x="158496" y="0"/>
                </a:lnTo>
                <a:close/>
              </a:path>
            </a:pathLst>
          </a:custGeom>
          <a:solidFill>
            <a:srgbClr val="FF9999"/>
          </a:solidFill>
        </p:spPr>
        <p:txBody>
          <a:bodyPr wrap="square" lIns="0" tIns="0" rIns="0" bIns="0" rtlCol="0"/>
          <a:lstStyle/>
          <a:p>
            <a:endParaRPr/>
          </a:p>
        </p:txBody>
      </p:sp>
      <p:sp>
        <p:nvSpPr>
          <p:cNvPr id="89" name="object 89"/>
          <p:cNvSpPr/>
          <p:nvPr/>
        </p:nvSpPr>
        <p:spPr>
          <a:xfrm>
            <a:off x="7712964" y="4017264"/>
            <a:ext cx="158750" cy="71755"/>
          </a:xfrm>
          <a:custGeom>
            <a:avLst/>
            <a:gdLst/>
            <a:ahLst/>
            <a:cxnLst/>
            <a:rect l="l" t="t" r="r" b="b"/>
            <a:pathLst>
              <a:path w="158750" h="71754">
                <a:moveTo>
                  <a:pt x="158495" y="0"/>
                </a:moveTo>
                <a:lnTo>
                  <a:pt x="0" y="0"/>
                </a:lnTo>
                <a:lnTo>
                  <a:pt x="0" y="71628"/>
                </a:lnTo>
                <a:lnTo>
                  <a:pt x="158495" y="71628"/>
                </a:lnTo>
                <a:lnTo>
                  <a:pt x="158495" y="0"/>
                </a:lnTo>
                <a:close/>
              </a:path>
            </a:pathLst>
          </a:custGeom>
          <a:solidFill>
            <a:srgbClr val="FF9999"/>
          </a:solidFill>
        </p:spPr>
        <p:txBody>
          <a:bodyPr wrap="square" lIns="0" tIns="0" rIns="0" bIns="0" rtlCol="0"/>
          <a:lstStyle/>
          <a:p>
            <a:endParaRPr/>
          </a:p>
        </p:txBody>
      </p:sp>
      <p:sp>
        <p:nvSpPr>
          <p:cNvPr id="90" name="object 90"/>
          <p:cNvSpPr/>
          <p:nvPr/>
        </p:nvSpPr>
        <p:spPr>
          <a:xfrm>
            <a:off x="7949183" y="3974591"/>
            <a:ext cx="158750" cy="64135"/>
          </a:xfrm>
          <a:custGeom>
            <a:avLst/>
            <a:gdLst/>
            <a:ahLst/>
            <a:cxnLst/>
            <a:rect l="l" t="t" r="r" b="b"/>
            <a:pathLst>
              <a:path w="158750" h="64135">
                <a:moveTo>
                  <a:pt x="158496" y="0"/>
                </a:moveTo>
                <a:lnTo>
                  <a:pt x="0" y="0"/>
                </a:lnTo>
                <a:lnTo>
                  <a:pt x="0" y="64007"/>
                </a:lnTo>
                <a:lnTo>
                  <a:pt x="158496" y="64007"/>
                </a:lnTo>
                <a:lnTo>
                  <a:pt x="158496" y="0"/>
                </a:lnTo>
                <a:close/>
              </a:path>
            </a:pathLst>
          </a:custGeom>
          <a:solidFill>
            <a:srgbClr val="FF9999"/>
          </a:solidFill>
        </p:spPr>
        <p:txBody>
          <a:bodyPr wrap="square" lIns="0" tIns="0" rIns="0" bIns="0" rtlCol="0"/>
          <a:lstStyle/>
          <a:p>
            <a:endParaRPr/>
          </a:p>
        </p:txBody>
      </p:sp>
      <p:sp>
        <p:nvSpPr>
          <p:cNvPr id="91" name="object 91"/>
          <p:cNvSpPr/>
          <p:nvPr/>
        </p:nvSpPr>
        <p:spPr>
          <a:xfrm>
            <a:off x="8186928" y="3927347"/>
            <a:ext cx="158750" cy="58419"/>
          </a:xfrm>
          <a:custGeom>
            <a:avLst/>
            <a:gdLst/>
            <a:ahLst/>
            <a:cxnLst/>
            <a:rect l="l" t="t" r="r" b="b"/>
            <a:pathLst>
              <a:path w="158750" h="58420">
                <a:moveTo>
                  <a:pt x="158496" y="0"/>
                </a:moveTo>
                <a:lnTo>
                  <a:pt x="0" y="0"/>
                </a:lnTo>
                <a:lnTo>
                  <a:pt x="0" y="57912"/>
                </a:lnTo>
                <a:lnTo>
                  <a:pt x="158496" y="57912"/>
                </a:lnTo>
                <a:lnTo>
                  <a:pt x="158496" y="0"/>
                </a:lnTo>
                <a:close/>
              </a:path>
            </a:pathLst>
          </a:custGeom>
          <a:solidFill>
            <a:srgbClr val="FF9999"/>
          </a:solidFill>
        </p:spPr>
        <p:txBody>
          <a:bodyPr wrap="square" lIns="0" tIns="0" rIns="0" bIns="0" rtlCol="0"/>
          <a:lstStyle/>
          <a:p>
            <a:endParaRPr/>
          </a:p>
        </p:txBody>
      </p:sp>
      <p:sp>
        <p:nvSpPr>
          <p:cNvPr id="92" name="object 92"/>
          <p:cNvSpPr/>
          <p:nvPr/>
        </p:nvSpPr>
        <p:spPr>
          <a:xfrm>
            <a:off x="8424671" y="3896867"/>
            <a:ext cx="158750" cy="52069"/>
          </a:xfrm>
          <a:custGeom>
            <a:avLst/>
            <a:gdLst/>
            <a:ahLst/>
            <a:cxnLst/>
            <a:rect l="l" t="t" r="r" b="b"/>
            <a:pathLst>
              <a:path w="158750" h="52070">
                <a:moveTo>
                  <a:pt x="0" y="51815"/>
                </a:moveTo>
                <a:lnTo>
                  <a:pt x="158496" y="51815"/>
                </a:lnTo>
                <a:lnTo>
                  <a:pt x="158496" y="0"/>
                </a:lnTo>
                <a:lnTo>
                  <a:pt x="0" y="0"/>
                </a:lnTo>
                <a:lnTo>
                  <a:pt x="0" y="51815"/>
                </a:lnTo>
                <a:close/>
              </a:path>
            </a:pathLst>
          </a:custGeom>
          <a:solidFill>
            <a:srgbClr val="FF9999"/>
          </a:solidFill>
        </p:spPr>
        <p:txBody>
          <a:bodyPr wrap="square" lIns="0" tIns="0" rIns="0" bIns="0" rtlCol="0"/>
          <a:lstStyle/>
          <a:p>
            <a:endParaRPr/>
          </a:p>
        </p:txBody>
      </p:sp>
      <p:sp>
        <p:nvSpPr>
          <p:cNvPr id="93" name="object 93"/>
          <p:cNvSpPr/>
          <p:nvPr/>
        </p:nvSpPr>
        <p:spPr>
          <a:xfrm>
            <a:off x="8662416" y="3889247"/>
            <a:ext cx="157480" cy="41275"/>
          </a:xfrm>
          <a:custGeom>
            <a:avLst/>
            <a:gdLst/>
            <a:ahLst/>
            <a:cxnLst/>
            <a:rect l="l" t="t" r="r" b="b"/>
            <a:pathLst>
              <a:path w="157479" h="41275">
                <a:moveTo>
                  <a:pt x="0" y="41148"/>
                </a:moveTo>
                <a:lnTo>
                  <a:pt x="156972" y="41148"/>
                </a:lnTo>
                <a:lnTo>
                  <a:pt x="156972" y="0"/>
                </a:lnTo>
                <a:lnTo>
                  <a:pt x="0" y="0"/>
                </a:lnTo>
                <a:lnTo>
                  <a:pt x="0" y="41148"/>
                </a:lnTo>
                <a:close/>
              </a:path>
            </a:pathLst>
          </a:custGeom>
          <a:solidFill>
            <a:srgbClr val="FF9999"/>
          </a:solidFill>
        </p:spPr>
        <p:txBody>
          <a:bodyPr wrap="square" lIns="0" tIns="0" rIns="0" bIns="0" rtlCol="0"/>
          <a:lstStyle/>
          <a:p>
            <a:endParaRPr/>
          </a:p>
        </p:txBody>
      </p:sp>
      <p:sp>
        <p:nvSpPr>
          <p:cNvPr id="94" name="object 94"/>
          <p:cNvSpPr/>
          <p:nvPr/>
        </p:nvSpPr>
        <p:spPr>
          <a:xfrm>
            <a:off x="5335523" y="4075176"/>
            <a:ext cx="166370" cy="18415"/>
          </a:xfrm>
          <a:custGeom>
            <a:avLst/>
            <a:gdLst/>
            <a:ahLst/>
            <a:cxnLst/>
            <a:rect l="l" t="t" r="r" b="b"/>
            <a:pathLst>
              <a:path w="166370" h="18414">
                <a:moveTo>
                  <a:pt x="0" y="18288"/>
                </a:moveTo>
                <a:lnTo>
                  <a:pt x="166115" y="18288"/>
                </a:lnTo>
                <a:lnTo>
                  <a:pt x="166115" y="0"/>
                </a:lnTo>
                <a:lnTo>
                  <a:pt x="0" y="0"/>
                </a:lnTo>
                <a:lnTo>
                  <a:pt x="0" y="18288"/>
                </a:lnTo>
                <a:close/>
              </a:path>
            </a:pathLst>
          </a:custGeom>
          <a:solidFill>
            <a:srgbClr val="BEBEBE"/>
          </a:solidFill>
        </p:spPr>
        <p:txBody>
          <a:bodyPr wrap="square" lIns="0" tIns="0" rIns="0" bIns="0" rtlCol="0"/>
          <a:lstStyle/>
          <a:p>
            <a:endParaRPr/>
          </a:p>
        </p:txBody>
      </p:sp>
      <p:sp>
        <p:nvSpPr>
          <p:cNvPr id="95" name="object 95"/>
          <p:cNvSpPr/>
          <p:nvPr/>
        </p:nvSpPr>
        <p:spPr>
          <a:xfrm>
            <a:off x="5571744" y="4072128"/>
            <a:ext cx="167640" cy="21590"/>
          </a:xfrm>
          <a:custGeom>
            <a:avLst/>
            <a:gdLst/>
            <a:ahLst/>
            <a:cxnLst/>
            <a:rect l="l" t="t" r="r" b="b"/>
            <a:pathLst>
              <a:path w="167639" h="21589">
                <a:moveTo>
                  <a:pt x="0" y="21336"/>
                </a:moveTo>
                <a:lnTo>
                  <a:pt x="167640" y="21336"/>
                </a:lnTo>
                <a:lnTo>
                  <a:pt x="167640" y="0"/>
                </a:lnTo>
                <a:lnTo>
                  <a:pt x="0" y="0"/>
                </a:lnTo>
                <a:lnTo>
                  <a:pt x="0" y="21336"/>
                </a:lnTo>
                <a:close/>
              </a:path>
            </a:pathLst>
          </a:custGeom>
          <a:solidFill>
            <a:srgbClr val="BEBEBE"/>
          </a:solidFill>
        </p:spPr>
        <p:txBody>
          <a:bodyPr wrap="square" lIns="0" tIns="0" rIns="0" bIns="0" rtlCol="0"/>
          <a:lstStyle/>
          <a:p>
            <a:endParaRPr/>
          </a:p>
        </p:txBody>
      </p:sp>
      <p:sp>
        <p:nvSpPr>
          <p:cNvPr id="96" name="object 96"/>
          <p:cNvSpPr/>
          <p:nvPr/>
        </p:nvSpPr>
        <p:spPr>
          <a:xfrm>
            <a:off x="5814059" y="4056888"/>
            <a:ext cx="158750" cy="32384"/>
          </a:xfrm>
          <a:custGeom>
            <a:avLst/>
            <a:gdLst/>
            <a:ahLst/>
            <a:cxnLst/>
            <a:rect l="l" t="t" r="r" b="b"/>
            <a:pathLst>
              <a:path w="158750" h="32385">
                <a:moveTo>
                  <a:pt x="0" y="0"/>
                </a:moveTo>
                <a:lnTo>
                  <a:pt x="158495" y="0"/>
                </a:lnTo>
                <a:lnTo>
                  <a:pt x="158495" y="32004"/>
                </a:lnTo>
                <a:lnTo>
                  <a:pt x="0" y="32004"/>
                </a:lnTo>
                <a:lnTo>
                  <a:pt x="0" y="0"/>
                </a:lnTo>
                <a:close/>
              </a:path>
            </a:pathLst>
          </a:custGeom>
          <a:ln w="9143">
            <a:solidFill>
              <a:srgbClr val="BEBEBE"/>
            </a:solidFill>
          </a:ln>
        </p:spPr>
        <p:txBody>
          <a:bodyPr wrap="square" lIns="0" tIns="0" rIns="0" bIns="0" rtlCol="0"/>
          <a:lstStyle/>
          <a:p>
            <a:endParaRPr/>
          </a:p>
        </p:txBody>
      </p:sp>
      <p:sp>
        <p:nvSpPr>
          <p:cNvPr id="97" name="object 97"/>
          <p:cNvSpPr/>
          <p:nvPr/>
        </p:nvSpPr>
        <p:spPr>
          <a:xfrm>
            <a:off x="6051803" y="4037076"/>
            <a:ext cx="158750" cy="52069"/>
          </a:xfrm>
          <a:custGeom>
            <a:avLst/>
            <a:gdLst/>
            <a:ahLst/>
            <a:cxnLst/>
            <a:rect l="l" t="t" r="r" b="b"/>
            <a:pathLst>
              <a:path w="158750" h="52070">
                <a:moveTo>
                  <a:pt x="0" y="0"/>
                </a:moveTo>
                <a:lnTo>
                  <a:pt x="158496" y="0"/>
                </a:lnTo>
                <a:lnTo>
                  <a:pt x="158496" y="51816"/>
                </a:lnTo>
                <a:lnTo>
                  <a:pt x="0" y="51816"/>
                </a:lnTo>
                <a:lnTo>
                  <a:pt x="0" y="0"/>
                </a:lnTo>
                <a:close/>
              </a:path>
            </a:pathLst>
          </a:custGeom>
          <a:ln w="9143">
            <a:solidFill>
              <a:srgbClr val="BEBEBE"/>
            </a:solidFill>
          </a:ln>
        </p:spPr>
        <p:txBody>
          <a:bodyPr wrap="square" lIns="0" tIns="0" rIns="0" bIns="0" rtlCol="0"/>
          <a:lstStyle/>
          <a:p>
            <a:endParaRPr/>
          </a:p>
        </p:txBody>
      </p:sp>
      <p:sp>
        <p:nvSpPr>
          <p:cNvPr id="98" name="object 98"/>
          <p:cNvSpPr/>
          <p:nvPr/>
        </p:nvSpPr>
        <p:spPr>
          <a:xfrm>
            <a:off x="6288023" y="4037076"/>
            <a:ext cx="158750" cy="52069"/>
          </a:xfrm>
          <a:custGeom>
            <a:avLst/>
            <a:gdLst/>
            <a:ahLst/>
            <a:cxnLst/>
            <a:rect l="l" t="t" r="r" b="b"/>
            <a:pathLst>
              <a:path w="158750" h="52070">
                <a:moveTo>
                  <a:pt x="0" y="0"/>
                </a:moveTo>
                <a:lnTo>
                  <a:pt x="158496" y="0"/>
                </a:lnTo>
                <a:lnTo>
                  <a:pt x="158496" y="51816"/>
                </a:lnTo>
                <a:lnTo>
                  <a:pt x="0" y="51816"/>
                </a:lnTo>
                <a:lnTo>
                  <a:pt x="0" y="0"/>
                </a:lnTo>
                <a:close/>
              </a:path>
            </a:pathLst>
          </a:custGeom>
          <a:ln w="9143">
            <a:solidFill>
              <a:srgbClr val="BEBEBE"/>
            </a:solidFill>
          </a:ln>
        </p:spPr>
        <p:txBody>
          <a:bodyPr wrap="square" lIns="0" tIns="0" rIns="0" bIns="0" rtlCol="0"/>
          <a:lstStyle/>
          <a:p>
            <a:endParaRPr/>
          </a:p>
        </p:txBody>
      </p:sp>
      <p:sp>
        <p:nvSpPr>
          <p:cNvPr id="99" name="object 99"/>
          <p:cNvSpPr/>
          <p:nvPr/>
        </p:nvSpPr>
        <p:spPr>
          <a:xfrm>
            <a:off x="6525768" y="4015740"/>
            <a:ext cx="158750" cy="73660"/>
          </a:xfrm>
          <a:custGeom>
            <a:avLst/>
            <a:gdLst/>
            <a:ahLst/>
            <a:cxnLst/>
            <a:rect l="l" t="t" r="r" b="b"/>
            <a:pathLst>
              <a:path w="158750" h="73660">
                <a:moveTo>
                  <a:pt x="0" y="0"/>
                </a:moveTo>
                <a:lnTo>
                  <a:pt x="158496" y="0"/>
                </a:lnTo>
                <a:lnTo>
                  <a:pt x="158496" y="73152"/>
                </a:lnTo>
                <a:lnTo>
                  <a:pt x="0" y="73152"/>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6763511" y="4008120"/>
            <a:ext cx="158750" cy="81280"/>
          </a:xfrm>
          <a:custGeom>
            <a:avLst/>
            <a:gdLst/>
            <a:ahLst/>
            <a:cxnLst/>
            <a:rect l="l" t="t" r="r" b="b"/>
            <a:pathLst>
              <a:path w="158750" h="81279">
                <a:moveTo>
                  <a:pt x="0" y="0"/>
                </a:moveTo>
                <a:lnTo>
                  <a:pt x="158496" y="0"/>
                </a:lnTo>
                <a:lnTo>
                  <a:pt x="158496" y="80771"/>
                </a:lnTo>
                <a:lnTo>
                  <a:pt x="0" y="80771"/>
                </a:lnTo>
                <a:lnTo>
                  <a:pt x="0" y="0"/>
                </a:lnTo>
                <a:close/>
              </a:path>
            </a:pathLst>
          </a:custGeom>
          <a:ln w="9144">
            <a:solidFill>
              <a:srgbClr val="BEBEBE"/>
            </a:solidFill>
          </a:ln>
        </p:spPr>
        <p:txBody>
          <a:bodyPr wrap="square" lIns="0" tIns="0" rIns="0" bIns="0" rtlCol="0"/>
          <a:lstStyle/>
          <a:p>
            <a:endParaRPr/>
          </a:p>
        </p:txBody>
      </p:sp>
      <p:sp>
        <p:nvSpPr>
          <p:cNvPr id="101" name="object 101"/>
          <p:cNvSpPr/>
          <p:nvPr/>
        </p:nvSpPr>
        <p:spPr>
          <a:xfrm>
            <a:off x="7001256" y="4002023"/>
            <a:ext cx="157480" cy="86995"/>
          </a:xfrm>
          <a:custGeom>
            <a:avLst/>
            <a:gdLst/>
            <a:ahLst/>
            <a:cxnLst/>
            <a:rect l="l" t="t" r="r" b="b"/>
            <a:pathLst>
              <a:path w="157479" h="86995">
                <a:moveTo>
                  <a:pt x="0" y="0"/>
                </a:moveTo>
                <a:lnTo>
                  <a:pt x="156972" y="0"/>
                </a:lnTo>
                <a:lnTo>
                  <a:pt x="156972" y="86868"/>
                </a:lnTo>
                <a:lnTo>
                  <a:pt x="0" y="86868"/>
                </a:lnTo>
                <a:lnTo>
                  <a:pt x="0" y="0"/>
                </a:lnTo>
                <a:close/>
              </a:path>
            </a:pathLst>
          </a:custGeom>
          <a:ln w="9144">
            <a:solidFill>
              <a:srgbClr val="BEBEBE"/>
            </a:solidFill>
          </a:ln>
        </p:spPr>
        <p:txBody>
          <a:bodyPr wrap="square" lIns="0" tIns="0" rIns="0" bIns="0" rtlCol="0"/>
          <a:lstStyle/>
          <a:p>
            <a:endParaRPr/>
          </a:p>
        </p:txBody>
      </p:sp>
      <p:sp>
        <p:nvSpPr>
          <p:cNvPr id="102" name="object 102"/>
          <p:cNvSpPr/>
          <p:nvPr/>
        </p:nvSpPr>
        <p:spPr>
          <a:xfrm>
            <a:off x="7237476" y="4023359"/>
            <a:ext cx="158750" cy="66040"/>
          </a:xfrm>
          <a:custGeom>
            <a:avLst/>
            <a:gdLst/>
            <a:ahLst/>
            <a:cxnLst/>
            <a:rect l="l" t="t" r="r" b="b"/>
            <a:pathLst>
              <a:path w="158750" h="66039">
                <a:moveTo>
                  <a:pt x="0" y="0"/>
                </a:moveTo>
                <a:lnTo>
                  <a:pt x="158496" y="0"/>
                </a:lnTo>
                <a:lnTo>
                  <a:pt x="158496" y="65531"/>
                </a:lnTo>
                <a:lnTo>
                  <a:pt x="0" y="65531"/>
                </a:lnTo>
                <a:lnTo>
                  <a:pt x="0" y="0"/>
                </a:lnTo>
                <a:close/>
              </a:path>
            </a:pathLst>
          </a:custGeom>
          <a:ln w="9144">
            <a:solidFill>
              <a:srgbClr val="BEBEBE"/>
            </a:solidFill>
          </a:ln>
        </p:spPr>
        <p:txBody>
          <a:bodyPr wrap="square" lIns="0" tIns="0" rIns="0" bIns="0" rtlCol="0"/>
          <a:lstStyle/>
          <a:p>
            <a:endParaRPr/>
          </a:p>
        </p:txBody>
      </p:sp>
      <p:sp>
        <p:nvSpPr>
          <p:cNvPr id="103" name="object 103"/>
          <p:cNvSpPr/>
          <p:nvPr/>
        </p:nvSpPr>
        <p:spPr>
          <a:xfrm>
            <a:off x="7475219" y="4012691"/>
            <a:ext cx="158750" cy="76200"/>
          </a:xfrm>
          <a:custGeom>
            <a:avLst/>
            <a:gdLst/>
            <a:ahLst/>
            <a:cxnLst/>
            <a:rect l="l" t="t" r="r" b="b"/>
            <a:pathLst>
              <a:path w="158750" h="76200">
                <a:moveTo>
                  <a:pt x="0" y="0"/>
                </a:moveTo>
                <a:lnTo>
                  <a:pt x="158496" y="0"/>
                </a:lnTo>
                <a:lnTo>
                  <a:pt x="158496" y="76199"/>
                </a:lnTo>
                <a:lnTo>
                  <a:pt x="0" y="76199"/>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7712964" y="4017264"/>
            <a:ext cx="158750" cy="71755"/>
          </a:xfrm>
          <a:custGeom>
            <a:avLst/>
            <a:gdLst/>
            <a:ahLst/>
            <a:cxnLst/>
            <a:rect l="l" t="t" r="r" b="b"/>
            <a:pathLst>
              <a:path w="158750" h="71754">
                <a:moveTo>
                  <a:pt x="0" y="0"/>
                </a:moveTo>
                <a:lnTo>
                  <a:pt x="158495" y="0"/>
                </a:lnTo>
                <a:lnTo>
                  <a:pt x="158495" y="71628"/>
                </a:lnTo>
                <a:lnTo>
                  <a:pt x="0" y="71628"/>
                </a:lnTo>
                <a:lnTo>
                  <a:pt x="0" y="0"/>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7949183" y="3974591"/>
            <a:ext cx="158750" cy="64135"/>
          </a:xfrm>
          <a:custGeom>
            <a:avLst/>
            <a:gdLst/>
            <a:ahLst/>
            <a:cxnLst/>
            <a:rect l="l" t="t" r="r" b="b"/>
            <a:pathLst>
              <a:path w="158750" h="64135">
                <a:moveTo>
                  <a:pt x="0" y="0"/>
                </a:moveTo>
                <a:lnTo>
                  <a:pt x="158496" y="0"/>
                </a:lnTo>
                <a:lnTo>
                  <a:pt x="158496" y="64007"/>
                </a:lnTo>
                <a:lnTo>
                  <a:pt x="0" y="64007"/>
                </a:lnTo>
                <a:lnTo>
                  <a:pt x="0" y="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8186928" y="3927347"/>
            <a:ext cx="158750" cy="58419"/>
          </a:xfrm>
          <a:custGeom>
            <a:avLst/>
            <a:gdLst/>
            <a:ahLst/>
            <a:cxnLst/>
            <a:rect l="l" t="t" r="r" b="b"/>
            <a:pathLst>
              <a:path w="158750" h="58420">
                <a:moveTo>
                  <a:pt x="0" y="0"/>
                </a:moveTo>
                <a:lnTo>
                  <a:pt x="158496" y="0"/>
                </a:lnTo>
                <a:lnTo>
                  <a:pt x="158496" y="57912"/>
                </a:lnTo>
                <a:lnTo>
                  <a:pt x="0" y="57912"/>
                </a:lnTo>
                <a:lnTo>
                  <a:pt x="0" y="0"/>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8424671" y="3896867"/>
            <a:ext cx="158750" cy="52069"/>
          </a:xfrm>
          <a:custGeom>
            <a:avLst/>
            <a:gdLst/>
            <a:ahLst/>
            <a:cxnLst/>
            <a:rect l="l" t="t" r="r" b="b"/>
            <a:pathLst>
              <a:path w="158750" h="52070">
                <a:moveTo>
                  <a:pt x="0" y="0"/>
                </a:moveTo>
                <a:lnTo>
                  <a:pt x="158496" y="0"/>
                </a:lnTo>
                <a:lnTo>
                  <a:pt x="158496" y="51815"/>
                </a:lnTo>
                <a:lnTo>
                  <a:pt x="0" y="51815"/>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8662416" y="3889247"/>
            <a:ext cx="157480" cy="41275"/>
          </a:xfrm>
          <a:custGeom>
            <a:avLst/>
            <a:gdLst/>
            <a:ahLst/>
            <a:cxnLst/>
            <a:rect l="l" t="t" r="r" b="b"/>
            <a:pathLst>
              <a:path w="157479" h="41275">
                <a:moveTo>
                  <a:pt x="0" y="0"/>
                </a:moveTo>
                <a:lnTo>
                  <a:pt x="156972" y="0"/>
                </a:lnTo>
                <a:lnTo>
                  <a:pt x="156972" y="41147"/>
                </a:lnTo>
                <a:lnTo>
                  <a:pt x="0" y="41147"/>
                </a:lnTo>
                <a:lnTo>
                  <a:pt x="0" y="0"/>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5340096" y="4014215"/>
            <a:ext cx="157480" cy="66040"/>
          </a:xfrm>
          <a:custGeom>
            <a:avLst/>
            <a:gdLst/>
            <a:ahLst/>
            <a:cxnLst/>
            <a:rect l="l" t="t" r="r" b="b"/>
            <a:pathLst>
              <a:path w="157479" h="66039">
                <a:moveTo>
                  <a:pt x="156971" y="0"/>
                </a:moveTo>
                <a:lnTo>
                  <a:pt x="0" y="0"/>
                </a:lnTo>
                <a:lnTo>
                  <a:pt x="0" y="65531"/>
                </a:lnTo>
                <a:lnTo>
                  <a:pt x="156971" y="65531"/>
                </a:lnTo>
                <a:lnTo>
                  <a:pt x="156971" y="0"/>
                </a:lnTo>
                <a:close/>
              </a:path>
            </a:pathLst>
          </a:custGeom>
          <a:solidFill>
            <a:srgbClr val="006600"/>
          </a:solidFill>
        </p:spPr>
        <p:txBody>
          <a:bodyPr wrap="square" lIns="0" tIns="0" rIns="0" bIns="0" rtlCol="0"/>
          <a:lstStyle/>
          <a:p>
            <a:endParaRPr/>
          </a:p>
        </p:txBody>
      </p:sp>
      <p:sp>
        <p:nvSpPr>
          <p:cNvPr id="110" name="object 110"/>
          <p:cNvSpPr/>
          <p:nvPr/>
        </p:nvSpPr>
        <p:spPr>
          <a:xfrm>
            <a:off x="5576315" y="4053840"/>
            <a:ext cx="158750" cy="22860"/>
          </a:xfrm>
          <a:custGeom>
            <a:avLst/>
            <a:gdLst/>
            <a:ahLst/>
            <a:cxnLst/>
            <a:rect l="l" t="t" r="r" b="b"/>
            <a:pathLst>
              <a:path w="158750" h="22860">
                <a:moveTo>
                  <a:pt x="0" y="22860"/>
                </a:moveTo>
                <a:lnTo>
                  <a:pt x="158496" y="22860"/>
                </a:lnTo>
                <a:lnTo>
                  <a:pt x="158496" y="0"/>
                </a:lnTo>
                <a:lnTo>
                  <a:pt x="0" y="0"/>
                </a:lnTo>
                <a:lnTo>
                  <a:pt x="0" y="22860"/>
                </a:lnTo>
                <a:close/>
              </a:path>
            </a:pathLst>
          </a:custGeom>
          <a:solidFill>
            <a:srgbClr val="006600"/>
          </a:solidFill>
        </p:spPr>
        <p:txBody>
          <a:bodyPr wrap="square" lIns="0" tIns="0" rIns="0" bIns="0" rtlCol="0"/>
          <a:lstStyle/>
          <a:p>
            <a:endParaRPr/>
          </a:p>
        </p:txBody>
      </p:sp>
      <p:sp>
        <p:nvSpPr>
          <p:cNvPr id="111" name="object 111"/>
          <p:cNvSpPr/>
          <p:nvPr/>
        </p:nvSpPr>
        <p:spPr>
          <a:xfrm>
            <a:off x="5814059" y="4052315"/>
            <a:ext cx="158750" cy="0"/>
          </a:xfrm>
          <a:custGeom>
            <a:avLst/>
            <a:gdLst/>
            <a:ahLst/>
            <a:cxnLst/>
            <a:rect l="l" t="t" r="r" b="b"/>
            <a:pathLst>
              <a:path w="158750">
                <a:moveTo>
                  <a:pt x="0" y="0"/>
                </a:moveTo>
                <a:lnTo>
                  <a:pt x="158495" y="0"/>
                </a:lnTo>
              </a:path>
            </a:pathLst>
          </a:custGeom>
          <a:ln w="9143">
            <a:solidFill>
              <a:srgbClr val="006600"/>
            </a:solidFill>
          </a:ln>
        </p:spPr>
        <p:txBody>
          <a:bodyPr wrap="square" lIns="0" tIns="0" rIns="0" bIns="0" rtlCol="0"/>
          <a:lstStyle/>
          <a:p>
            <a:endParaRPr/>
          </a:p>
        </p:txBody>
      </p:sp>
      <p:sp>
        <p:nvSpPr>
          <p:cNvPr id="112" name="object 112"/>
          <p:cNvSpPr/>
          <p:nvPr/>
        </p:nvSpPr>
        <p:spPr>
          <a:xfrm>
            <a:off x="6051803" y="4021835"/>
            <a:ext cx="158750" cy="15240"/>
          </a:xfrm>
          <a:custGeom>
            <a:avLst/>
            <a:gdLst/>
            <a:ahLst/>
            <a:cxnLst/>
            <a:rect l="l" t="t" r="r" b="b"/>
            <a:pathLst>
              <a:path w="158750" h="15239">
                <a:moveTo>
                  <a:pt x="0" y="15239"/>
                </a:moveTo>
                <a:lnTo>
                  <a:pt x="158496" y="15239"/>
                </a:lnTo>
                <a:lnTo>
                  <a:pt x="158496" y="0"/>
                </a:lnTo>
                <a:lnTo>
                  <a:pt x="0" y="0"/>
                </a:lnTo>
                <a:lnTo>
                  <a:pt x="0" y="15239"/>
                </a:lnTo>
                <a:close/>
              </a:path>
            </a:pathLst>
          </a:custGeom>
          <a:solidFill>
            <a:srgbClr val="006600"/>
          </a:solidFill>
        </p:spPr>
        <p:txBody>
          <a:bodyPr wrap="square" lIns="0" tIns="0" rIns="0" bIns="0" rtlCol="0"/>
          <a:lstStyle/>
          <a:p>
            <a:endParaRPr/>
          </a:p>
        </p:txBody>
      </p:sp>
      <p:sp>
        <p:nvSpPr>
          <p:cNvPr id="113" name="object 113"/>
          <p:cNvSpPr/>
          <p:nvPr/>
        </p:nvSpPr>
        <p:spPr>
          <a:xfrm>
            <a:off x="6288023" y="4009644"/>
            <a:ext cx="158750" cy="27940"/>
          </a:xfrm>
          <a:custGeom>
            <a:avLst/>
            <a:gdLst/>
            <a:ahLst/>
            <a:cxnLst/>
            <a:rect l="l" t="t" r="r" b="b"/>
            <a:pathLst>
              <a:path w="158750" h="27939">
                <a:moveTo>
                  <a:pt x="0" y="27431"/>
                </a:moveTo>
                <a:lnTo>
                  <a:pt x="158496" y="27431"/>
                </a:lnTo>
                <a:lnTo>
                  <a:pt x="158496" y="0"/>
                </a:lnTo>
                <a:lnTo>
                  <a:pt x="0" y="0"/>
                </a:lnTo>
                <a:lnTo>
                  <a:pt x="0" y="27431"/>
                </a:lnTo>
                <a:close/>
              </a:path>
            </a:pathLst>
          </a:custGeom>
          <a:solidFill>
            <a:srgbClr val="006600"/>
          </a:solidFill>
        </p:spPr>
        <p:txBody>
          <a:bodyPr wrap="square" lIns="0" tIns="0" rIns="0" bIns="0" rtlCol="0"/>
          <a:lstStyle/>
          <a:p>
            <a:endParaRPr/>
          </a:p>
        </p:txBody>
      </p:sp>
      <p:sp>
        <p:nvSpPr>
          <p:cNvPr id="114" name="object 114"/>
          <p:cNvSpPr/>
          <p:nvPr/>
        </p:nvSpPr>
        <p:spPr>
          <a:xfrm>
            <a:off x="6525768" y="3973067"/>
            <a:ext cx="158750" cy="43180"/>
          </a:xfrm>
          <a:custGeom>
            <a:avLst/>
            <a:gdLst/>
            <a:ahLst/>
            <a:cxnLst/>
            <a:rect l="l" t="t" r="r" b="b"/>
            <a:pathLst>
              <a:path w="158750" h="43179">
                <a:moveTo>
                  <a:pt x="0" y="42672"/>
                </a:moveTo>
                <a:lnTo>
                  <a:pt x="158496" y="42672"/>
                </a:lnTo>
                <a:lnTo>
                  <a:pt x="158496" y="0"/>
                </a:lnTo>
                <a:lnTo>
                  <a:pt x="0" y="0"/>
                </a:lnTo>
                <a:lnTo>
                  <a:pt x="0" y="42672"/>
                </a:lnTo>
                <a:close/>
              </a:path>
            </a:pathLst>
          </a:custGeom>
          <a:solidFill>
            <a:srgbClr val="006600"/>
          </a:solidFill>
        </p:spPr>
        <p:txBody>
          <a:bodyPr wrap="square" lIns="0" tIns="0" rIns="0" bIns="0" rtlCol="0"/>
          <a:lstStyle/>
          <a:p>
            <a:endParaRPr/>
          </a:p>
        </p:txBody>
      </p:sp>
      <p:sp>
        <p:nvSpPr>
          <p:cNvPr id="115" name="object 115"/>
          <p:cNvSpPr/>
          <p:nvPr/>
        </p:nvSpPr>
        <p:spPr>
          <a:xfrm>
            <a:off x="6763511" y="3956303"/>
            <a:ext cx="158750" cy="52069"/>
          </a:xfrm>
          <a:custGeom>
            <a:avLst/>
            <a:gdLst/>
            <a:ahLst/>
            <a:cxnLst/>
            <a:rect l="l" t="t" r="r" b="b"/>
            <a:pathLst>
              <a:path w="158750" h="52070">
                <a:moveTo>
                  <a:pt x="0" y="51816"/>
                </a:moveTo>
                <a:lnTo>
                  <a:pt x="158496" y="51816"/>
                </a:lnTo>
                <a:lnTo>
                  <a:pt x="158496" y="0"/>
                </a:lnTo>
                <a:lnTo>
                  <a:pt x="0" y="0"/>
                </a:lnTo>
                <a:lnTo>
                  <a:pt x="0" y="51816"/>
                </a:lnTo>
                <a:close/>
              </a:path>
            </a:pathLst>
          </a:custGeom>
          <a:solidFill>
            <a:srgbClr val="006600"/>
          </a:solidFill>
        </p:spPr>
        <p:txBody>
          <a:bodyPr wrap="square" lIns="0" tIns="0" rIns="0" bIns="0" rtlCol="0"/>
          <a:lstStyle/>
          <a:p>
            <a:endParaRPr/>
          </a:p>
        </p:txBody>
      </p:sp>
      <p:sp>
        <p:nvSpPr>
          <p:cNvPr id="116" name="object 116"/>
          <p:cNvSpPr/>
          <p:nvPr/>
        </p:nvSpPr>
        <p:spPr>
          <a:xfrm>
            <a:off x="7001256" y="3938015"/>
            <a:ext cx="157480" cy="64135"/>
          </a:xfrm>
          <a:custGeom>
            <a:avLst/>
            <a:gdLst/>
            <a:ahLst/>
            <a:cxnLst/>
            <a:rect l="l" t="t" r="r" b="b"/>
            <a:pathLst>
              <a:path w="157479" h="64135">
                <a:moveTo>
                  <a:pt x="156972" y="0"/>
                </a:moveTo>
                <a:lnTo>
                  <a:pt x="0" y="0"/>
                </a:lnTo>
                <a:lnTo>
                  <a:pt x="0" y="64007"/>
                </a:lnTo>
                <a:lnTo>
                  <a:pt x="156972" y="64007"/>
                </a:lnTo>
                <a:lnTo>
                  <a:pt x="156972" y="0"/>
                </a:lnTo>
                <a:close/>
              </a:path>
            </a:pathLst>
          </a:custGeom>
          <a:solidFill>
            <a:srgbClr val="006600"/>
          </a:solidFill>
        </p:spPr>
        <p:txBody>
          <a:bodyPr wrap="square" lIns="0" tIns="0" rIns="0" bIns="0" rtlCol="0"/>
          <a:lstStyle/>
          <a:p>
            <a:endParaRPr/>
          </a:p>
        </p:txBody>
      </p:sp>
      <p:sp>
        <p:nvSpPr>
          <p:cNvPr id="117" name="object 117"/>
          <p:cNvSpPr/>
          <p:nvPr/>
        </p:nvSpPr>
        <p:spPr>
          <a:xfrm>
            <a:off x="7237476" y="3974591"/>
            <a:ext cx="158750" cy="48895"/>
          </a:xfrm>
          <a:custGeom>
            <a:avLst/>
            <a:gdLst/>
            <a:ahLst/>
            <a:cxnLst/>
            <a:rect l="l" t="t" r="r" b="b"/>
            <a:pathLst>
              <a:path w="158750" h="48895">
                <a:moveTo>
                  <a:pt x="0" y="48768"/>
                </a:moveTo>
                <a:lnTo>
                  <a:pt x="158496" y="48768"/>
                </a:lnTo>
                <a:lnTo>
                  <a:pt x="158496" y="0"/>
                </a:lnTo>
                <a:lnTo>
                  <a:pt x="0" y="0"/>
                </a:lnTo>
                <a:lnTo>
                  <a:pt x="0" y="48768"/>
                </a:lnTo>
                <a:close/>
              </a:path>
            </a:pathLst>
          </a:custGeom>
          <a:solidFill>
            <a:srgbClr val="006600"/>
          </a:solidFill>
        </p:spPr>
        <p:txBody>
          <a:bodyPr wrap="square" lIns="0" tIns="0" rIns="0" bIns="0" rtlCol="0"/>
          <a:lstStyle/>
          <a:p>
            <a:endParaRPr/>
          </a:p>
        </p:txBody>
      </p:sp>
      <p:sp>
        <p:nvSpPr>
          <p:cNvPr id="118" name="object 118"/>
          <p:cNvSpPr/>
          <p:nvPr/>
        </p:nvSpPr>
        <p:spPr>
          <a:xfrm>
            <a:off x="7475219" y="3973067"/>
            <a:ext cx="158750" cy="40005"/>
          </a:xfrm>
          <a:custGeom>
            <a:avLst/>
            <a:gdLst/>
            <a:ahLst/>
            <a:cxnLst/>
            <a:rect l="l" t="t" r="r" b="b"/>
            <a:pathLst>
              <a:path w="158750" h="40004">
                <a:moveTo>
                  <a:pt x="0" y="39623"/>
                </a:moveTo>
                <a:lnTo>
                  <a:pt x="158496" y="39623"/>
                </a:lnTo>
                <a:lnTo>
                  <a:pt x="158496" y="0"/>
                </a:lnTo>
                <a:lnTo>
                  <a:pt x="0" y="0"/>
                </a:lnTo>
                <a:lnTo>
                  <a:pt x="0" y="39623"/>
                </a:lnTo>
                <a:close/>
              </a:path>
            </a:pathLst>
          </a:custGeom>
          <a:solidFill>
            <a:srgbClr val="006600"/>
          </a:solidFill>
        </p:spPr>
        <p:txBody>
          <a:bodyPr wrap="square" lIns="0" tIns="0" rIns="0" bIns="0" rtlCol="0"/>
          <a:lstStyle/>
          <a:p>
            <a:endParaRPr/>
          </a:p>
        </p:txBody>
      </p:sp>
      <p:sp>
        <p:nvSpPr>
          <p:cNvPr id="119" name="object 119"/>
          <p:cNvSpPr/>
          <p:nvPr/>
        </p:nvSpPr>
        <p:spPr>
          <a:xfrm>
            <a:off x="7712964" y="3986784"/>
            <a:ext cx="158750" cy="30480"/>
          </a:xfrm>
          <a:custGeom>
            <a:avLst/>
            <a:gdLst/>
            <a:ahLst/>
            <a:cxnLst/>
            <a:rect l="l" t="t" r="r" b="b"/>
            <a:pathLst>
              <a:path w="158750" h="30479">
                <a:moveTo>
                  <a:pt x="0" y="30479"/>
                </a:moveTo>
                <a:lnTo>
                  <a:pt x="158495" y="30479"/>
                </a:lnTo>
                <a:lnTo>
                  <a:pt x="158495" y="0"/>
                </a:lnTo>
                <a:lnTo>
                  <a:pt x="0" y="0"/>
                </a:lnTo>
                <a:lnTo>
                  <a:pt x="0" y="30479"/>
                </a:lnTo>
                <a:close/>
              </a:path>
            </a:pathLst>
          </a:custGeom>
          <a:solidFill>
            <a:srgbClr val="006600"/>
          </a:solidFill>
        </p:spPr>
        <p:txBody>
          <a:bodyPr wrap="square" lIns="0" tIns="0" rIns="0" bIns="0" rtlCol="0"/>
          <a:lstStyle/>
          <a:p>
            <a:endParaRPr/>
          </a:p>
        </p:txBody>
      </p:sp>
      <p:sp>
        <p:nvSpPr>
          <p:cNvPr id="120" name="object 120"/>
          <p:cNvSpPr/>
          <p:nvPr/>
        </p:nvSpPr>
        <p:spPr>
          <a:xfrm>
            <a:off x="7949183" y="3957828"/>
            <a:ext cx="158750" cy="17145"/>
          </a:xfrm>
          <a:custGeom>
            <a:avLst/>
            <a:gdLst/>
            <a:ahLst/>
            <a:cxnLst/>
            <a:rect l="l" t="t" r="r" b="b"/>
            <a:pathLst>
              <a:path w="158750" h="17145">
                <a:moveTo>
                  <a:pt x="0" y="16764"/>
                </a:moveTo>
                <a:lnTo>
                  <a:pt x="158496" y="16764"/>
                </a:lnTo>
                <a:lnTo>
                  <a:pt x="158496" y="0"/>
                </a:lnTo>
                <a:lnTo>
                  <a:pt x="0" y="0"/>
                </a:lnTo>
                <a:lnTo>
                  <a:pt x="0" y="16764"/>
                </a:lnTo>
                <a:close/>
              </a:path>
            </a:pathLst>
          </a:custGeom>
          <a:solidFill>
            <a:srgbClr val="006600"/>
          </a:solidFill>
        </p:spPr>
        <p:txBody>
          <a:bodyPr wrap="square" lIns="0" tIns="0" rIns="0" bIns="0" rtlCol="0"/>
          <a:lstStyle/>
          <a:p>
            <a:endParaRPr/>
          </a:p>
        </p:txBody>
      </p:sp>
      <p:sp>
        <p:nvSpPr>
          <p:cNvPr id="121" name="object 121"/>
          <p:cNvSpPr/>
          <p:nvPr/>
        </p:nvSpPr>
        <p:spPr>
          <a:xfrm>
            <a:off x="8186928" y="3922014"/>
            <a:ext cx="158750" cy="0"/>
          </a:xfrm>
          <a:custGeom>
            <a:avLst/>
            <a:gdLst/>
            <a:ahLst/>
            <a:cxnLst/>
            <a:rect l="l" t="t" r="r" b="b"/>
            <a:pathLst>
              <a:path w="158750">
                <a:moveTo>
                  <a:pt x="0" y="0"/>
                </a:moveTo>
                <a:lnTo>
                  <a:pt x="158496" y="0"/>
                </a:lnTo>
              </a:path>
            </a:pathLst>
          </a:custGeom>
          <a:ln w="10668">
            <a:solidFill>
              <a:srgbClr val="006600"/>
            </a:solidFill>
          </a:ln>
        </p:spPr>
        <p:txBody>
          <a:bodyPr wrap="square" lIns="0" tIns="0" rIns="0" bIns="0" rtlCol="0"/>
          <a:lstStyle/>
          <a:p>
            <a:endParaRPr/>
          </a:p>
        </p:txBody>
      </p:sp>
      <p:sp>
        <p:nvSpPr>
          <p:cNvPr id="122" name="object 122"/>
          <p:cNvSpPr/>
          <p:nvPr/>
        </p:nvSpPr>
        <p:spPr>
          <a:xfrm>
            <a:off x="8424671" y="3893820"/>
            <a:ext cx="158750" cy="0"/>
          </a:xfrm>
          <a:custGeom>
            <a:avLst/>
            <a:gdLst/>
            <a:ahLst/>
            <a:cxnLst/>
            <a:rect l="l" t="t" r="r" b="b"/>
            <a:pathLst>
              <a:path w="158750">
                <a:moveTo>
                  <a:pt x="0" y="0"/>
                </a:moveTo>
                <a:lnTo>
                  <a:pt x="158496" y="0"/>
                </a:lnTo>
              </a:path>
            </a:pathLst>
          </a:custGeom>
          <a:ln w="6095">
            <a:solidFill>
              <a:srgbClr val="006600"/>
            </a:solidFill>
          </a:ln>
        </p:spPr>
        <p:txBody>
          <a:bodyPr wrap="square" lIns="0" tIns="0" rIns="0" bIns="0" rtlCol="0"/>
          <a:lstStyle/>
          <a:p>
            <a:endParaRPr/>
          </a:p>
        </p:txBody>
      </p:sp>
      <p:sp>
        <p:nvSpPr>
          <p:cNvPr id="123" name="object 123"/>
          <p:cNvSpPr/>
          <p:nvPr/>
        </p:nvSpPr>
        <p:spPr>
          <a:xfrm>
            <a:off x="8662416" y="3888485"/>
            <a:ext cx="157480" cy="0"/>
          </a:xfrm>
          <a:custGeom>
            <a:avLst/>
            <a:gdLst/>
            <a:ahLst/>
            <a:cxnLst/>
            <a:rect l="l" t="t" r="r" b="b"/>
            <a:pathLst>
              <a:path w="157479">
                <a:moveTo>
                  <a:pt x="0" y="0"/>
                </a:moveTo>
                <a:lnTo>
                  <a:pt x="156972" y="0"/>
                </a:lnTo>
              </a:path>
            </a:pathLst>
          </a:custGeom>
          <a:ln w="3175">
            <a:solidFill>
              <a:srgbClr val="006600"/>
            </a:solidFill>
          </a:ln>
        </p:spPr>
        <p:txBody>
          <a:bodyPr wrap="square" lIns="0" tIns="0" rIns="0" bIns="0" rtlCol="0"/>
          <a:lstStyle/>
          <a:p>
            <a:endParaRPr/>
          </a:p>
        </p:txBody>
      </p:sp>
      <p:sp>
        <p:nvSpPr>
          <p:cNvPr id="124" name="object 124"/>
          <p:cNvSpPr/>
          <p:nvPr/>
        </p:nvSpPr>
        <p:spPr>
          <a:xfrm>
            <a:off x="5340096" y="4014215"/>
            <a:ext cx="157480" cy="66040"/>
          </a:xfrm>
          <a:custGeom>
            <a:avLst/>
            <a:gdLst/>
            <a:ahLst/>
            <a:cxnLst/>
            <a:rect l="l" t="t" r="r" b="b"/>
            <a:pathLst>
              <a:path w="157479" h="66039">
                <a:moveTo>
                  <a:pt x="0" y="0"/>
                </a:moveTo>
                <a:lnTo>
                  <a:pt x="156971" y="0"/>
                </a:lnTo>
                <a:lnTo>
                  <a:pt x="156971" y="65531"/>
                </a:lnTo>
                <a:lnTo>
                  <a:pt x="0" y="65531"/>
                </a:lnTo>
                <a:lnTo>
                  <a:pt x="0" y="0"/>
                </a:lnTo>
                <a:close/>
              </a:path>
            </a:pathLst>
          </a:custGeom>
          <a:ln w="9144">
            <a:solidFill>
              <a:srgbClr val="BEBEBE"/>
            </a:solidFill>
          </a:ln>
        </p:spPr>
        <p:txBody>
          <a:bodyPr wrap="square" lIns="0" tIns="0" rIns="0" bIns="0" rtlCol="0"/>
          <a:lstStyle/>
          <a:p>
            <a:endParaRPr/>
          </a:p>
        </p:txBody>
      </p:sp>
      <p:sp>
        <p:nvSpPr>
          <p:cNvPr id="125" name="object 125"/>
          <p:cNvSpPr/>
          <p:nvPr/>
        </p:nvSpPr>
        <p:spPr>
          <a:xfrm>
            <a:off x="5576315" y="4053840"/>
            <a:ext cx="158750" cy="22860"/>
          </a:xfrm>
          <a:custGeom>
            <a:avLst/>
            <a:gdLst/>
            <a:ahLst/>
            <a:cxnLst/>
            <a:rect l="l" t="t" r="r" b="b"/>
            <a:pathLst>
              <a:path w="158750" h="22860">
                <a:moveTo>
                  <a:pt x="0" y="0"/>
                </a:moveTo>
                <a:lnTo>
                  <a:pt x="158496" y="0"/>
                </a:lnTo>
                <a:lnTo>
                  <a:pt x="158496" y="22860"/>
                </a:lnTo>
                <a:lnTo>
                  <a:pt x="0" y="22860"/>
                </a:lnTo>
                <a:lnTo>
                  <a:pt x="0" y="0"/>
                </a:lnTo>
                <a:close/>
              </a:path>
            </a:pathLst>
          </a:custGeom>
          <a:ln w="9144">
            <a:solidFill>
              <a:srgbClr val="BEBEBE"/>
            </a:solidFill>
          </a:ln>
        </p:spPr>
        <p:txBody>
          <a:bodyPr wrap="square" lIns="0" tIns="0" rIns="0" bIns="0" rtlCol="0"/>
          <a:lstStyle/>
          <a:p>
            <a:endParaRPr/>
          </a:p>
        </p:txBody>
      </p:sp>
      <p:sp>
        <p:nvSpPr>
          <p:cNvPr id="126" name="object 126"/>
          <p:cNvSpPr/>
          <p:nvPr/>
        </p:nvSpPr>
        <p:spPr>
          <a:xfrm>
            <a:off x="5809488" y="4043171"/>
            <a:ext cx="167640" cy="18415"/>
          </a:xfrm>
          <a:custGeom>
            <a:avLst/>
            <a:gdLst/>
            <a:ahLst/>
            <a:cxnLst/>
            <a:rect l="l" t="t" r="r" b="b"/>
            <a:pathLst>
              <a:path w="167639" h="18414">
                <a:moveTo>
                  <a:pt x="0" y="18288"/>
                </a:moveTo>
                <a:lnTo>
                  <a:pt x="167639" y="18288"/>
                </a:lnTo>
                <a:lnTo>
                  <a:pt x="167639" y="0"/>
                </a:lnTo>
                <a:lnTo>
                  <a:pt x="0" y="0"/>
                </a:lnTo>
                <a:lnTo>
                  <a:pt x="0" y="18288"/>
                </a:lnTo>
                <a:close/>
              </a:path>
            </a:pathLst>
          </a:custGeom>
          <a:solidFill>
            <a:srgbClr val="BEBEBE"/>
          </a:solidFill>
        </p:spPr>
        <p:txBody>
          <a:bodyPr wrap="square" lIns="0" tIns="0" rIns="0" bIns="0" rtlCol="0"/>
          <a:lstStyle/>
          <a:p>
            <a:endParaRPr/>
          </a:p>
        </p:txBody>
      </p:sp>
      <p:sp>
        <p:nvSpPr>
          <p:cNvPr id="127" name="object 127"/>
          <p:cNvSpPr/>
          <p:nvPr/>
        </p:nvSpPr>
        <p:spPr>
          <a:xfrm>
            <a:off x="6047232" y="4017264"/>
            <a:ext cx="167640" cy="24765"/>
          </a:xfrm>
          <a:custGeom>
            <a:avLst/>
            <a:gdLst/>
            <a:ahLst/>
            <a:cxnLst/>
            <a:rect l="l" t="t" r="r" b="b"/>
            <a:pathLst>
              <a:path w="167639" h="24764">
                <a:moveTo>
                  <a:pt x="0" y="24384"/>
                </a:moveTo>
                <a:lnTo>
                  <a:pt x="167640" y="24384"/>
                </a:lnTo>
                <a:lnTo>
                  <a:pt x="167640" y="0"/>
                </a:lnTo>
                <a:lnTo>
                  <a:pt x="0" y="0"/>
                </a:lnTo>
                <a:lnTo>
                  <a:pt x="0" y="24384"/>
                </a:lnTo>
                <a:close/>
              </a:path>
            </a:pathLst>
          </a:custGeom>
          <a:solidFill>
            <a:srgbClr val="BEBEBE"/>
          </a:solidFill>
        </p:spPr>
        <p:txBody>
          <a:bodyPr wrap="square" lIns="0" tIns="0" rIns="0" bIns="0" rtlCol="0"/>
          <a:lstStyle/>
          <a:p>
            <a:endParaRPr/>
          </a:p>
        </p:txBody>
      </p:sp>
      <p:sp>
        <p:nvSpPr>
          <p:cNvPr id="128" name="object 128"/>
          <p:cNvSpPr/>
          <p:nvPr/>
        </p:nvSpPr>
        <p:spPr>
          <a:xfrm>
            <a:off x="6288023" y="4009644"/>
            <a:ext cx="158750" cy="27940"/>
          </a:xfrm>
          <a:custGeom>
            <a:avLst/>
            <a:gdLst/>
            <a:ahLst/>
            <a:cxnLst/>
            <a:rect l="l" t="t" r="r" b="b"/>
            <a:pathLst>
              <a:path w="158750" h="27939">
                <a:moveTo>
                  <a:pt x="0" y="0"/>
                </a:moveTo>
                <a:lnTo>
                  <a:pt x="158496" y="0"/>
                </a:lnTo>
                <a:lnTo>
                  <a:pt x="158496" y="27431"/>
                </a:lnTo>
                <a:lnTo>
                  <a:pt x="0" y="27431"/>
                </a:lnTo>
                <a:lnTo>
                  <a:pt x="0" y="0"/>
                </a:lnTo>
                <a:close/>
              </a:path>
            </a:pathLst>
          </a:custGeom>
          <a:ln w="9144">
            <a:solidFill>
              <a:srgbClr val="BEBEBE"/>
            </a:solidFill>
          </a:ln>
        </p:spPr>
        <p:txBody>
          <a:bodyPr wrap="square" lIns="0" tIns="0" rIns="0" bIns="0" rtlCol="0"/>
          <a:lstStyle/>
          <a:p>
            <a:endParaRPr/>
          </a:p>
        </p:txBody>
      </p:sp>
      <p:sp>
        <p:nvSpPr>
          <p:cNvPr id="129" name="object 129"/>
          <p:cNvSpPr/>
          <p:nvPr/>
        </p:nvSpPr>
        <p:spPr>
          <a:xfrm>
            <a:off x="6525768" y="3973067"/>
            <a:ext cx="158750" cy="43180"/>
          </a:xfrm>
          <a:custGeom>
            <a:avLst/>
            <a:gdLst/>
            <a:ahLst/>
            <a:cxnLst/>
            <a:rect l="l" t="t" r="r" b="b"/>
            <a:pathLst>
              <a:path w="158750" h="43179">
                <a:moveTo>
                  <a:pt x="0" y="0"/>
                </a:moveTo>
                <a:lnTo>
                  <a:pt x="158496" y="0"/>
                </a:lnTo>
                <a:lnTo>
                  <a:pt x="158496" y="42671"/>
                </a:lnTo>
                <a:lnTo>
                  <a:pt x="0" y="42671"/>
                </a:lnTo>
                <a:lnTo>
                  <a:pt x="0" y="0"/>
                </a:lnTo>
                <a:close/>
              </a:path>
            </a:pathLst>
          </a:custGeom>
          <a:ln w="9144">
            <a:solidFill>
              <a:srgbClr val="BEBEBE"/>
            </a:solidFill>
          </a:ln>
        </p:spPr>
        <p:txBody>
          <a:bodyPr wrap="square" lIns="0" tIns="0" rIns="0" bIns="0" rtlCol="0"/>
          <a:lstStyle/>
          <a:p>
            <a:endParaRPr/>
          </a:p>
        </p:txBody>
      </p:sp>
      <p:sp>
        <p:nvSpPr>
          <p:cNvPr id="130" name="object 130"/>
          <p:cNvSpPr/>
          <p:nvPr/>
        </p:nvSpPr>
        <p:spPr>
          <a:xfrm>
            <a:off x="6763511" y="3956303"/>
            <a:ext cx="158750" cy="52069"/>
          </a:xfrm>
          <a:custGeom>
            <a:avLst/>
            <a:gdLst/>
            <a:ahLst/>
            <a:cxnLst/>
            <a:rect l="l" t="t" r="r" b="b"/>
            <a:pathLst>
              <a:path w="158750" h="52070">
                <a:moveTo>
                  <a:pt x="0" y="0"/>
                </a:moveTo>
                <a:lnTo>
                  <a:pt x="158496" y="0"/>
                </a:lnTo>
                <a:lnTo>
                  <a:pt x="158496" y="51816"/>
                </a:lnTo>
                <a:lnTo>
                  <a:pt x="0" y="51816"/>
                </a:lnTo>
                <a:lnTo>
                  <a:pt x="0" y="0"/>
                </a:lnTo>
                <a:close/>
              </a:path>
            </a:pathLst>
          </a:custGeom>
          <a:ln w="9144">
            <a:solidFill>
              <a:srgbClr val="BEBEBE"/>
            </a:solidFill>
          </a:ln>
        </p:spPr>
        <p:txBody>
          <a:bodyPr wrap="square" lIns="0" tIns="0" rIns="0" bIns="0" rtlCol="0"/>
          <a:lstStyle/>
          <a:p>
            <a:endParaRPr/>
          </a:p>
        </p:txBody>
      </p:sp>
      <p:sp>
        <p:nvSpPr>
          <p:cNvPr id="131" name="object 131"/>
          <p:cNvSpPr/>
          <p:nvPr/>
        </p:nvSpPr>
        <p:spPr>
          <a:xfrm>
            <a:off x="7001256" y="3938015"/>
            <a:ext cx="157480" cy="64135"/>
          </a:xfrm>
          <a:custGeom>
            <a:avLst/>
            <a:gdLst/>
            <a:ahLst/>
            <a:cxnLst/>
            <a:rect l="l" t="t" r="r" b="b"/>
            <a:pathLst>
              <a:path w="157479" h="64135">
                <a:moveTo>
                  <a:pt x="0" y="0"/>
                </a:moveTo>
                <a:lnTo>
                  <a:pt x="156972" y="0"/>
                </a:lnTo>
                <a:lnTo>
                  <a:pt x="156972" y="64007"/>
                </a:lnTo>
                <a:lnTo>
                  <a:pt x="0" y="64007"/>
                </a:lnTo>
                <a:lnTo>
                  <a:pt x="0" y="0"/>
                </a:lnTo>
                <a:close/>
              </a:path>
            </a:pathLst>
          </a:custGeom>
          <a:ln w="9144">
            <a:solidFill>
              <a:srgbClr val="BEBEBE"/>
            </a:solidFill>
          </a:ln>
        </p:spPr>
        <p:txBody>
          <a:bodyPr wrap="square" lIns="0" tIns="0" rIns="0" bIns="0" rtlCol="0"/>
          <a:lstStyle/>
          <a:p>
            <a:endParaRPr/>
          </a:p>
        </p:txBody>
      </p:sp>
      <p:sp>
        <p:nvSpPr>
          <p:cNvPr id="132" name="object 132"/>
          <p:cNvSpPr/>
          <p:nvPr/>
        </p:nvSpPr>
        <p:spPr>
          <a:xfrm>
            <a:off x="7237476" y="3974591"/>
            <a:ext cx="158750" cy="48895"/>
          </a:xfrm>
          <a:custGeom>
            <a:avLst/>
            <a:gdLst/>
            <a:ahLst/>
            <a:cxnLst/>
            <a:rect l="l" t="t" r="r" b="b"/>
            <a:pathLst>
              <a:path w="158750" h="48895">
                <a:moveTo>
                  <a:pt x="0" y="0"/>
                </a:moveTo>
                <a:lnTo>
                  <a:pt x="158496" y="0"/>
                </a:lnTo>
                <a:lnTo>
                  <a:pt x="158496" y="48767"/>
                </a:lnTo>
                <a:lnTo>
                  <a:pt x="0" y="48767"/>
                </a:lnTo>
                <a:lnTo>
                  <a:pt x="0" y="0"/>
                </a:lnTo>
                <a:close/>
              </a:path>
            </a:pathLst>
          </a:custGeom>
          <a:ln w="9144">
            <a:solidFill>
              <a:srgbClr val="BEBEBE"/>
            </a:solidFill>
          </a:ln>
        </p:spPr>
        <p:txBody>
          <a:bodyPr wrap="square" lIns="0" tIns="0" rIns="0" bIns="0" rtlCol="0"/>
          <a:lstStyle/>
          <a:p>
            <a:endParaRPr/>
          </a:p>
        </p:txBody>
      </p:sp>
      <p:sp>
        <p:nvSpPr>
          <p:cNvPr id="133" name="object 133"/>
          <p:cNvSpPr/>
          <p:nvPr/>
        </p:nvSpPr>
        <p:spPr>
          <a:xfrm>
            <a:off x="7475219" y="3973067"/>
            <a:ext cx="158750" cy="40005"/>
          </a:xfrm>
          <a:custGeom>
            <a:avLst/>
            <a:gdLst/>
            <a:ahLst/>
            <a:cxnLst/>
            <a:rect l="l" t="t" r="r" b="b"/>
            <a:pathLst>
              <a:path w="158750" h="40004">
                <a:moveTo>
                  <a:pt x="0" y="0"/>
                </a:moveTo>
                <a:lnTo>
                  <a:pt x="158496" y="0"/>
                </a:lnTo>
                <a:lnTo>
                  <a:pt x="158496" y="39623"/>
                </a:lnTo>
                <a:lnTo>
                  <a:pt x="0" y="39623"/>
                </a:lnTo>
                <a:lnTo>
                  <a:pt x="0" y="0"/>
                </a:lnTo>
                <a:close/>
              </a:path>
            </a:pathLst>
          </a:custGeom>
          <a:ln w="9144">
            <a:solidFill>
              <a:srgbClr val="BEBEBE"/>
            </a:solidFill>
          </a:ln>
        </p:spPr>
        <p:txBody>
          <a:bodyPr wrap="square" lIns="0" tIns="0" rIns="0" bIns="0" rtlCol="0"/>
          <a:lstStyle/>
          <a:p>
            <a:endParaRPr/>
          </a:p>
        </p:txBody>
      </p:sp>
      <p:sp>
        <p:nvSpPr>
          <p:cNvPr id="134" name="object 134"/>
          <p:cNvSpPr/>
          <p:nvPr/>
        </p:nvSpPr>
        <p:spPr>
          <a:xfrm>
            <a:off x="7712964" y="3986784"/>
            <a:ext cx="158750" cy="30480"/>
          </a:xfrm>
          <a:custGeom>
            <a:avLst/>
            <a:gdLst/>
            <a:ahLst/>
            <a:cxnLst/>
            <a:rect l="l" t="t" r="r" b="b"/>
            <a:pathLst>
              <a:path w="158750" h="30479">
                <a:moveTo>
                  <a:pt x="0" y="0"/>
                </a:moveTo>
                <a:lnTo>
                  <a:pt x="158495" y="0"/>
                </a:lnTo>
                <a:lnTo>
                  <a:pt x="158495" y="30480"/>
                </a:lnTo>
                <a:lnTo>
                  <a:pt x="0" y="30480"/>
                </a:lnTo>
                <a:lnTo>
                  <a:pt x="0" y="0"/>
                </a:lnTo>
                <a:close/>
              </a:path>
            </a:pathLst>
          </a:custGeom>
          <a:ln w="9144">
            <a:solidFill>
              <a:srgbClr val="BEBEBE"/>
            </a:solidFill>
          </a:ln>
        </p:spPr>
        <p:txBody>
          <a:bodyPr wrap="square" lIns="0" tIns="0" rIns="0" bIns="0" rtlCol="0"/>
          <a:lstStyle/>
          <a:p>
            <a:endParaRPr/>
          </a:p>
        </p:txBody>
      </p:sp>
      <p:sp>
        <p:nvSpPr>
          <p:cNvPr id="135" name="object 135"/>
          <p:cNvSpPr/>
          <p:nvPr/>
        </p:nvSpPr>
        <p:spPr>
          <a:xfrm>
            <a:off x="7944611" y="3953255"/>
            <a:ext cx="167640" cy="26034"/>
          </a:xfrm>
          <a:custGeom>
            <a:avLst/>
            <a:gdLst/>
            <a:ahLst/>
            <a:cxnLst/>
            <a:rect l="l" t="t" r="r" b="b"/>
            <a:pathLst>
              <a:path w="167640" h="26035">
                <a:moveTo>
                  <a:pt x="0" y="25908"/>
                </a:moveTo>
                <a:lnTo>
                  <a:pt x="167640" y="25908"/>
                </a:lnTo>
                <a:lnTo>
                  <a:pt x="167640" y="0"/>
                </a:lnTo>
                <a:lnTo>
                  <a:pt x="0" y="0"/>
                </a:lnTo>
                <a:lnTo>
                  <a:pt x="0" y="25908"/>
                </a:lnTo>
                <a:close/>
              </a:path>
            </a:pathLst>
          </a:custGeom>
          <a:solidFill>
            <a:srgbClr val="BEBEBE"/>
          </a:solidFill>
        </p:spPr>
        <p:txBody>
          <a:bodyPr wrap="square" lIns="0" tIns="0" rIns="0" bIns="0" rtlCol="0"/>
          <a:lstStyle/>
          <a:p>
            <a:endParaRPr/>
          </a:p>
        </p:txBody>
      </p:sp>
      <p:sp>
        <p:nvSpPr>
          <p:cNvPr id="136" name="object 136"/>
          <p:cNvSpPr/>
          <p:nvPr/>
        </p:nvSpPr>
        <p:spPr>
          <a:xfrm>
            <a:off x="8182356" y="3912108"/>
            <a:ext cx="167640" cy="20320"/>
          </a:xfrm>
          <a:custGeom>
            <a:avLst/>
            <a:gdLst/>
            <a:ahLst/>
            <a:cxnLst/>
            <a:rect l="l" t="t" r="r" b="b"/>
            <a:pathLst>
              <a:path w="167640" h="20320">
                <a:moveTo>
                  <a:pt x="0" y="19812"/>
                </a:moveTo>
                <a:lnTo>
                  <a:pt x="167640" y="19812"/>
                </a:lnTo>
                <a:lnTo>
                  <a:pt x="167640" y="0"/>
                </a:lnTo>
                <a:lnTo>
                  <a:pt x="0" y="0"/>
                </a:lnTo>
                <a:lnTo>
                  <a:pt x="0" y="19812"/>
                </a:lnTo>
                <a:close/>
              </a:path>
            </a:pathLst>
          </a:custGeom>
          <a:solidFill>
            <a:srgbClr val="BEBEBE"/>
          </a:solidFill>
        </p:spPr>
        <p:txBody>
          <a:bodyPr wrap="square" lIns="0" tIns="0" rIns="0" bIns="0" rtlCol="0"/>
          <a:lstStyle/>
          <a:p>
            <a:endParaRPr/>
          </a:p>
        </p:txBody>
      </p:sp>
      <p:sp>
        <p:nvSpPr>
          <p:cNvPr id="137" name="object 137"/>
          <p:cNvSpPr/>
          <p:nvPr/>
        </p:nvSpPr>
        <p:spPr>
          <a:xfrm>
            <a:off x="8420100" y="3886200"/>
            <a:ext cx="167640" cy="15240"/>
          </a:xfrm>
          <a:custGeom>
            <a:avLst/>
            <a:gdLst/>
            <a:ahLst/>
            <a:cxnLst/>
            <a:rect l="l" t="t" r="r" b="b"/>
            <a:pathLst>
              <a:path w="167640" h="15239">
                <a:moveTo>
                  <a:pt x="0" y="15240"/>
                </a:moveTo>
                <a:lnTo>
                  <a:pt x="167640" y="15240"/>
                </a:lnTo>
                <a:lnTo>
                  <a:pt x="167640" y="0"/>
                </a:lnTo>
                <a:lnTo>
                  <a:pt x="0" y="0"/>
                </a:lnTo>
                <a:lnTo>
                  <a:pt x="0" y="15240"/>
                </a:lnTo>
                <a:close/>
              </a:path>
            </a:pathLst>
          </a:custGeom>
          <a:solidFill>
            <a:srgbClr val="BEBEBE"/>
          </a:solidFill>
        </p:spPr>
        <p:txBody>
          <a:bodyPr wrap="square" lIns="0" tIns="0" rIns="0" bIns="0" rtlCol="0"/>
          <a:lstStyle/>
          <a:p>
            <a:endParaRPr/>
          </a:p>
        </p:txBody>
      </p:sp>
      <p:sp>
        <p:nvSpPr>
          <p:cNvPr id="138" name="object 138"/>
          <p:cNvSpPr/>
          <p:nvPr/>
        </p:nvSpPr>
        <p:spPr>
          <a:xfrm>
            <a:off x="8657843" y="3888485"/>
            <a:ext cx="166370" cy="0"/>
          </a:xfrm>
          <a:custGeom>
            <a:avLst/>
            <a:gdLst/>
            <a:ahLst/>
            <a:cxnLst/>
            <a:rect l="l" t="t" r="r" b="b"/>
            <a:pathLst>
              <a:path w="166370">
                <a:moveTo>
                  <a:pt x="0" y="0"/>
                </a:moveTo>
                <a:lnTo>
                  <a:pt x="166116" y="0"/>
                </a:lnTo>
              </a:path>
            </a:pathLst>
          </a:custGeom>
          <a:ln w="10668">
            <a:solidFill>
              <a:srgbClr val="BEBEBE"/>
            </a:solidFill>
          </a:ln>
        </p:spPr>
        <p:txBody>
          <a:bodyPr wrap="square" lIns="0" tIns="0" rIns="0" bIns="0" rtlCol="0"/>
          <a:lstStyle/>
          <a:p>
            <a:endParaRPr/>
          </a:p>
        </p:txBody>
      </p:sp>
      <p:sp>
        <p:nvSpPr>
          <p:cNvPr id="139" name="object 139"/>
          <p:cNvSpPr/>
          <p:nvPr/>
        </p:nvSpPr>
        <p:spPr>
          <a:xfrm>
            <a:off x="5340096" y="3732276"/>
            <a:ext cx="157480" cy="281940"/>
          </a:xfrm>
          <a:custGeom>
            <a:avLst/>
            <a:gdLst/>
            <a:ahLst/>
            <a:cxnLst/>
            <a:rect l="l" t="t" r="r" b="b"/>
            <a:pathLst>
              <a:path w="157479" h="281939">
                <a:moveTo>
                  <a:pt x="156971" y="0"/>
                </a:moveTo>
                <a:lnTo>
                  <a:pt x="0" y="0"/>
                </a:lnTo>
                <a:lnTo>
                  <a:pt x="0" y="281940"/>
                </a:lnTo>
                <a:lnTo>
                  <a:pt x="156971" y="281940"/>
                </a:lnTo>
                <a:lnTo>
                  <a:pt x="156971" y="0"/>
                </a:lnTo>
                <a:close/>
              </a:path>
            </a:pathLst>
          </a:custGeom>
          <a:solidFill>
            <a:srgbClr val="FF6600"/>
          </a:solidFill>
        </p:spPr>
        <p:txBody>
          <a:bodyPr wrap="square" lIns="0" tIns="0" rIns="0" bIns="0" rtlCol="0"/>
          <a:lstStyle/>
          <a:p>
            <a:endParaRPr/>
          </a:p>
        </p:txBody>
      </p:sp>
      <p:sp>
        <p:nvSpPr>
          <p:cNvPr id="140" name="object 140"/>
          <p:cNvSpPr/>
          <p:nvPr/>
        </p:nvSpPr>
        <p:spPr>
          <a:xfrm>
            <a:off x="5576315" y="3646932"/>
            <a:ext cx="158750" cy="407034"/>
          </a:xfrm>
          <a:custGeom>
            <a:avLst/>
            <a:gdLst/>
            <a:ahLst/>
            <a:cxnLst/>
            <a:rect l="l" t="t" r="r" b="b"/>
            <a:pathLst>
              <a:path w="158750" h="407035">
                <a:moveTo>
                  <a:pt x="158496" y="0"/>
                </a:moveTo>
                <a:lnTo>
                  <a:pt x="0" y="0"/>
                </a:lnTo>
                <a:lnTo>
                  <a:pt x="0" y="406908"/>
                </a:lnTo>
                <a:lnTo>
                  <a:pt x="158496" y="406908"/>
                </a:lnTo>
                <a:lnTo>
                  <a:pt x="158496" y="0"/>
                </a:lnTo>
                <a:close/>
              </a:path>
            </a:pathLst>
          </a:custGeom>
          <a:solidFill>
            <a:srgbClr val="FF6600"/>
          </a:solidFill>
        </p:spPr>
        <p:txBody>
          <a:bodyPr wrap="square" lIns="0" tIns="0" rIns="0" bIns="0" rtlCol="0"/>
          <a:lstStyle/>
          <a:p>
            <a:endParaRPr/>
          </a:p>
        </p:txBody>
      </p:sp>
      <p:sp>
        <p:nvSpPr>
          <p:cNvPr id="141" name="object 141"/>
          <p:cNvSpPr/>
          <p:nvPr/>
        </p:nvSpPr>
        <p:spPr>
          <a:xfrm>
            <a:off x="5814059" y="3678935"/>
            <a:ext cx="158750" cy="368935"/>
          </a:xfrm>
          <a:custGeom>
            <a:avLst/>
            <a:gdLst/>
            <a:ahLst/>
            <a:cxnLst/>
            <a:rect l="l" t="t" r="r" b="b"/>
            <a:pathLst>
              <a:path w="158750" h="368935">
                <a:moveTo>
                  <a:pt x="158495" y="0"/>
                </a:moveTo>
                <a:lnTo>
                  <a:pt x="0" y="0"/>
                </a:lnTo>
                <a:lnTo>
                  <a:pt x="0" y="368807"/>
                </a:lnTo>
                <a:lnTo>
                  <a:pt x="158495" y="368807"/>
                </a:lnTo>
                <a:lnTo>
                  <a:pt x="158495" y="0"/>
                </a:lnTo>
                <a:close/>
              </a:path>
            </a:pathLst>
          </a:custGeom>
          <a:solidFill>
            <a:srgbClr val="FF6600"/>
          </a:solidFill>
        </p:spPr>
        <p:txBody>
          <a:bodyPr wrap="square" lIns="0" tIns="0" rIns="0" bIns="0" rtlCol="0"/>
          <a:lstStyle/>
          <a:p>
            <a:endParaRPr/>
          </a:p>
        </p:txBody>
      </p:sp>
      <p:sp>
        <p:nvSpPr>
          <p:cNvPr id="142" name="object 142"/>
          <p:cNvSpPr/>
          <p:nvPr/>
        </p:nvSpPr>
        <p:spPr>
          <a:xfrm>
            <a:off x="6051803" y="3857244"/>
            <a:ext cx="158750" cy="165100"/>
          </a:xfrm>
          <a:custGeom>
            <a:avLst/>
            <a:gdLst/>
            <a:ahLst/>
            <a:cxnLst/>
            <a:rect l="l" t="t" r="r" b="b"/>
            <a:pathLst>
              <a:path w="158750" h="165100">
                <a:moveTo>
                  <a:pt x="158496" y="0"/>
                </a:moveTo>
                <a:lnTo>
                  <a:pt x="0" y="0"/>
                </a:lnTo>
                <a:lnTo>
                  <a:pt x="0" y="164591"/>
                </a:lnTo>
                <a:lnTo>
                  <a:pt x="158496" y="164591"/>
                </a:lnTo>
                <a:lnTo>
                  <a:pt x="158496" y="0"/>
                </a:lnTo>
                <a:close/>
              </a:path>
            </a:pathLst>
          </a:custGeom>
          <a:solidFill>
            <a:srgbClr val="FF6600"/>
          </a:solidFill>
        </p:spPr>
        <p:txBody>
          <a:bodyPr wrap="square" lIns="0" tIns="0" rIns="0" bIns="0" rtlCol="0"/>
          <a:lstStyle/>
          <a:p>
            <a:endParaRPr/>
          </a:p>
        </p:txBody>
      </p:sp>
      <p:sp>
        <p:nvSpPr>
          <p:cNvPr id="143" name="object 143"/>
          <p:cNvSpPr/>
          <p:nvPr/>
        </p:nvSpPr>
        <p:spPr>
          <a:xfrm>
            <a:off x="6288023" y="3706367"/>
            <a:ext cx="158750" cy="303530"/>
          </a:xfrm>
          <a:custGeom>
            <a:avLst/>
            <a:gdLst/>
            <a:ahLst/>
            <a:cxnLst/>
            <a:rect l="l" t="t" r="r" b="b"/>
            <a:pathLst>
              <a:path w="158750" h="303529">
                <a:moveTo>
                  <a:pt x="158496" y="0"/>
                </a:moveTo>
                <a:lnTo>
                  <a:pt x="0" y="0"/>
                </a:lnTo>
                <a:lnTo>
                  <a:pt x="0" y="303275"/>
                </a:lnTo>
                <a:lnTo>
                  <a:pt x="158496" y="303275"/>
                </a:lnTo>
                <a:lnTo>
                  <a:pt x="158496" y="0"/>
                </a:lnTo>
                <a:close/>
              </a:path>
            </a:pathLst>
          </a:custGeom>
          <a:solidFill>
            <a:srgbClr val="FF6600"/>
          </a:solidFill>
        </p:spPr>
        <p:txBody>
          <a:bodyPr wrap="square" lIns="0" tIns="0" rIns="0" bIns="0" rtlCol="0"/>
          <a:lstStyle/>
          <a:p>
            <a:endParaRPr/>
          </a:p>
        </p:txBody>
      </p:sp>
      <p:sp>
        <p:nvSpPr>
          <p:cNvPr id="144" name="object 144"/>
          <p:cNvSpPr/>
          <p:nvPr/>
        </p:nvSpPr>
        <p:spPr>
          <a:xfrm>
            <a:off x="6525768" y="3634740"/>
            <a:ext cx="158750" cy="338455"/>
          </a:xfrm>
          <a:custGeom>
            <a:avLst/>
            <a:gdLst/>
            <a:ahLst/>
            <a:cxnLst/>
            <a:rect l="l" t="t" r="r" b="b"/>
            <a:pathLst>
              <a:path w="158750" h="338454">
                <a:moveTo>
                  <a:pt x="158496" y="0"/>
                </a:moveTo>
                <a:lnTo>
                  <a:pt x="0" y="0"/>
                </a:lnTo>
                <a:lnTo>
                  <a:pt x="0" y="338328"/>
                </a:lnTo>
                <a:lnTo>
                  <a:pt x="158496" y="338328"/>
                </a:lnTo>
                <a:lnTo>
                  <a:pt x="158496" y="0"/>
                </a:lnTo>
                <a:close/>
              </a:path>
            </a:pathLst>
          </a:custGeom>
          <a:solidFill>
            <a:srgbClr val="FF6600"/>
          </a:solidFill>
        </p:spPr>
        <p:txBody>
          <a:bodyPr wrap="square" lIns="0" tIns="0" rIns="0" bIns="0" rtlCol="0"/>
          <a:lstStyle/>
          <a:p>
            <a:endParaRPr/>
          </a:p>
        </p:txBody>
      </p:sp>
      <p:sp>
        <p:nvSpPr>
          <p:cNvPr id="145" name="object 145"/>
          <p:cNvSpPr/>
          <p:nvPr/>
        </p:nvSpPr>
        <p:spPr>
          <a:xfrm>
            <a:off x="6763511" y="3547871"/>
            <a:ext cx="158750" cy="408940"/>
          </a:xfrm>
          <a:custGeom>
            <a:avLst/>
            <a:gdLst/>
            <a:ahLst/>
            <a:cxnLst/>
            <a:rect l="l" t="t" r="r" b="b"/>
            <a:pathLst>
              <a:path w="158750" h="408939">
                <a:moveTo>
                  <a:pt x="158496" y="0"/>
                </a:moveTo>
                <a:lnTo>
                  <a:pt x="0" y="0"/>
                </a:lnTo>
                <a:lnTo>
                  <a:pt x="0" y="408431"/>
                </a:lnTo>
                <a:lnTo>
                  <a:pt x="158496" y="408431"/>
                </a:lnTo>
                <a:lnTo>
                  <a:pt x="158496" y="0"/>
                </a:lnTo>
                <a:close/>
              </a:path>
            </a:pathLst>
          </a:custGeom>
          <a:solidFill>
            <a:srgbClr val="FF6600"/>
          </a:solidFill>
        </p:spPr>
        <p:txBody>
          <a:bodyPr wrap="square" lIns="0" tIns="0" rIns="0" bIns="0" rtlCol="0"/>
          <a:lstStyle/>
          <a:p>
            <a:endParaRPr/>
          </a:p>
        </p:txBody>
      </p:sp>
      <p:sp>
        <p:nvSpPr>
          <p:cNvPr id="146" name="object 146"/>
          <p:cNvSpPr/>
          <p:nvPr/>
        </p:nvSpPr>
        <p:spPr>
          <a:xfrm>
            <a:off x="7001256" y="3512820"/>
            <a:ext cx="157480" cy="425450"/>
          </a:xfrm>
          <a:custGeom>
            <a:avLst/>
            <a:gdLst/>
            <a:ahLst/>
            <a:cxnLst/>
            <a:rect l="l" t="t" r="r" b="b"/>
            <a:pathLst>
              <a:path w="157479" h="425450">
                <a:moveTo>
                  <a:pt x="156972" y="0"/>
                </a:moveTo>
                <a:lnTo>
                  <a:pt x="0" y="0"/>
                </a:lnTo>
                <a:lnTo>
                  <a:pt x="0" y="425195"/>
                </a:lnTo>
                <a:lnTo>
                  <a:pt x="156972" y="425195"/>
                </a:lnTo>
                <a:lnTo>
                  <a:pt x="156972" y="0"/>
                </a:lnTo>
                <a:close/>
              </a:path>
            </a:pathLst>
          </a:custGeom>
          <a:solidFill>
            <a:srgbClr val="FF6600"/>
          </a:solidFill>
        </p:spPr>
        <p:txBody>
          <a:bodyPr wrap="square" lIns="0" tIns="0" rIns="0" bIns="0" rtlCol="0"/>
          <a:lstStyle/>
          <a:p>
            <a:endParaRPr/>
          </a:p>
        </p:txBody>
      </p:sp>
      <p:sp>
        <p:nvSpPr>
          <p:cNvPr id="147" name="object 147"/>
          <p:cNvSpPr/>
          <p:nvPr/>
        </p:nvSpPr>
        <p:spPr>
          <a:xfrm>
            <a:off x="7237476" y="3558540"/>
            <a:ext cx="158750" cy="416559"/>
          </a:xfrm>
          <a:custGeom>
            <a:avLst/>
            <a:gdLst/>
            <a:ahLst/>
            <a:cxnLst/>
            <a:rect l="l" t="t" r="r" b="b"/>
            <a:pathLst>
              <a:path w="158750" h="416560">
                <a:moveTo>
                  <a:pt x="158496" y="0"/>
                </a:moveTo>
                <a:lnTo>
                  <a:pt x="0" y="0"/>
                </a:lnTo>
                <a:lnTo>
                  <a:pt x="0" y="416052"/>
                </a:lnTo>
                <a:lnTo>
                  <a:pt x="158496" y="416052"/>
                </a:lnTo>
                <a:lnTo>
                  <a:pt x="158496" y="0"/>
                </a:lnTo>
                <a:close/>
              </a:path>
            </a:pathLst>
          </a:custGeom>
          <a:solidFill>
            <a:srgbClr val="FF6600"/>
          </a:solidFill>
        </p:spPr>
        <p:txBody>
          <a:bodyPr wrap="square" lIns="0" tIns="0" rIns="0" bIns="0" rtlCol="0"/>
          <a:lstStyle/>
          <a:p>
            <a:endParaRPr/>
          </a:p>
        </p:txBody>
      </p:sp>
      <p:sp>
        <p:nvSpPr>
          <p:cNvPr id="148" name="object 148"/>
          <p:cNvSpPr/>
          <p:nvPr/>
        </p:nvSpPr>
        <p:spPr>
          <a:xfrm>
            <a:off x="7475219" y="3485388"/>
            <a:ext cx="158750" cy="487680"/>
          </a:xfrm>
          <a:custGeom>
            <a:avLst/>
            <a:gdLst/>
            <a:ahLst/>
            <a:cxnLst/>
            <a:rect l="l" t="t" r="r" b="b"/>
            <a:pathLst>
              <a:path w="158750" h="487679">
                <a:moveTo>
                  <a:pt x="158496" y="0"/>
                </a:moveTo>
                <a:lnTo>
                  <a:pt x="0" y="0"/>
                </a:lnTo>
                <a:lnTo>
                  <a:pt x="0" y="487680"/>
                </a:lnTo>
                <a:lnTo>
                  <a:pt x="158496" y="487680"/>
                </a:lnTo>
                <a:lnTo>
                  <a:pt x="158496" y="0"/>
                </a:lnTo>
                <a:close/>
              </a:path>
            </a:pathLst>
          </a:custGeom>
          <a:solidFill>
            <a:srgbClr val="FF6600"/>
          </a:solidFill>
        </p:spPr>
        <p:txBody>
          <a:bodyPr wrap="square" lIns="0" tIns="0" rIns="0" bIns="0" rtlCol="0"/>
          <a:lstStyle/>
          <a:p>
            <a:endParaRPr/>
          </a:p>
        </p:txBody>
      </p:sp>
      <p:sp>
        <p:nvSpPr>
          <p:cNvPr id="149" name="object 149"/>
          <p:cNvSpPr/>
          <p:nvPr/>
        </p:nvSpPr>
        <p:spPr>
          <a:xfrm>
            <a:off x="7712964" y="3470147"/>
            <a:ext cx="158750" cy="516890"/>
          </a:xfrm>
          <a:custGeom>
            <a:avLst/>
            <a:gdLst/>
            <a:ahLst/>
            <a:cxnLst/>
            <a:rect l="l" t="t" r="r" b="b"/>
            <a:pathLst>
              <a:path w="158750" h="516889">
                <a:moveTo>
                  <a:pt x="158495" y="0"/>
                </a:moveTo>
                <a:lnTo>
                  <a:pt x="0" y="0"/>
                </a:lnTo>
                <a:lnTo>
                  <a:pt x="0" y="516635"/>
                </a:lnTo>
                <a:lnTo>
                  <a:pt x="158495" y="516635"/>
                </a:lnTo>
                <a:lnTo>
                  <a:pt x="158495" y="0"/>
                </a:lnTo>
                <a:close/>
              </a:path>
            </a:pathLst>
          </a:custGeom>
          <a:solidFill>
            <a:srgbClr val="FF6600"/>
          </a:solidFill>
        </p:spPr>
        <p:txBody>
          <a:bodyPr wrap="square" lIns="0" tIns="0" rIns="0" bIns="0" rtlCol="0"/>
          <a:lstStyle/>
          <a:p>
            <a:endParaRPr/>
          </a:p>
        </p:txBody>
      </p:sp>
      <p:sp>
        <p:nvSpPr>
          <p:cNvPr id="150" name="object 150"/>
          <p:cNvSpPr/>
          <p:nvPr/>
        </p:nvSpPr>
        <p:spPr>
          <a:xfrm>
            <a:off x="7949183" y="3419855"/>
            <a:ext cx="158750" cy="538480"/>
          </a:xfrm>
          <a:custGeom>
            <a:avLst/>
            <a:gdLst/>
            <a:ahLst/>
            <a:cxnLst/>
            <a:rect l="l" t="t" r="r" b="b"/>
            <a:pathLst>
              <a:path w="158750" h="538479">
                <a:moveTo>
                  <a:pt x="158496" y="0"/>
                </a:moveTo>
                <a:lnTo>
                  <a:pt x="0" y="0"/>
                </a:lnTo>
                <a:lnTo>
                  <a:pt x="0" y="537972"/>
                </a:lnTo>
                <a:lnTo>
                  <a:pt x="158496" y="537972"/>
                </a:lnTo>
                <a:lnTo>
                  <a:pt x="158496" y="0"/>
                </a:lnTo>
                <a:close/>
              </a:path>
            </a:pathLst>
          </a:custGeom>
          <a:solidFill>
            <a:srgbClr val="FF6600"/>
          </a:solidFill>
        </p:spPr>
        <p:txBody>
          <a:bodyPr wrap="square" lIns="0" tIns="0" rIns="0" bIns="0" rtlCol="0"/>
          <a:lstStyle/>
          <a:p>
            <a:endParaRPr/>
          </a:p>
        </p:txBody>
      </p:sp>
      <p:sp>
        <p:nvSpPr>
          <p:cNvPr id="151" name="object 151"/>
          <p:cNvSpPr/>
          <p:nvPr/>
        </p:nvSpPr>
        <p:spPr>
          <a:xfrm>
            <a:off x="8186928" y="3363467"/>
            <a:ext cx="158750" cy="553720"/>
          </a:xfrm>
          <a:custGeom>
            <a:avLst/>
            <a:gdLst/>
            <a:ahLst/>
            <a:cxnLst/>
            <a:rect l="l" t="t" r="r" b="b"/>
            <a:pathLst>
              <a:path w="158750" h="553720">
                <a:moveTo>
                  <a:pt x="158496" y="0"/>
                </a:moveTo>
                <a:lnTo>
                  <a:pt x="0" y="0"/>
                </a:lnTo>
                <a:lnTo>
                  <a:pt x="0" y="553212"/>
                </a:lnTo>
                <a:lnTo>
                  <a:pt x="158496" y="553212"/>
                </a:lnTo>
                <a:lnTo>
                  <a:pt x="158496" y="0"/>
                </a:lnTo>
                <a:close/>
              </a:path>
            </a:pathLst>
          </a:custGeom>
          <a:solidFill>
            <a:srgbClr val="FF6600"/>
          </a:solidFill>
        </p:spPr>
        <p:txBody>
          <a:bodyPr wrap="square" lIns="0" tIns="0" rIns="0" bIns="0" rtlCol="0"/>
          <a:lstStyle/>
          <a:p>
            <a:endParaRPr/>
          </a:p>
        </p:txBody>
      </p:sp>
      <p:sp>
        <p:nvSpPr>
          <p:cNvPr id="152" name="object 152"/>
          <p:cNvSpPr/>
          <p:nvPr/>
        </p:nvSpPr>
        <p:spPr>
          <a:xfrm>
            <a:off x="8424671" y="3310128"/>
            <a:ext cx="158750" cy="581025"/>
          </a:xfrm>
          <a:custGeom>
            <a:avLst/>
            <a:gdLst/>
            <a:ahLst/>
            <a:cxnLst/>
            <a:rect l="l" t="t" r="r" b="b"/>
            <a:pathLst>
              <a:path w="158750" h="581025">
                <a:moveTo>
                  <a:pt x="158496" y="0"/>
                </a:moveTo>
                <a:lnTo>
                  <a:pt x="0" y="0"/>
                </a:lnTo>
                <a:lnTo>
                  <a:pt x="0" y="580644"/>
                </a:lnTo>
                <a:lnTo>
                  <a:pt x="158496" y="580644"/>
                </a:lnTo>
                <a:lnTo>
                  <a:pt x="158496" y="0"/>
                </a:lnTo>
                <a:close/>
              </a:path>
            </a:pathLst>
          </a:custGeom>
          <a:solidFill>
            <a:srgbClr val="FF6600"/>
          </a:solidFill>
        </p:spPr>
        <p:txBody>
          <a:bodyPr wrap="square" lIns="0" tIns="0" rIns="0" bIns="0" rtlCol="0"/>
          <a:lstStyle/>
          <a:p>
            <a:endParaRPr/>
          </a:p>
        </p:txBody>
      </p:sp>
      <p:sp>
        <p:nvSpPr>
          <p:cNvPr id="153" name="object 153"/>
          <p:cNvSpPr/>
          <p:nvPr/>
        </p:nvSpPr>
        <p:spPr>
          <a:xfrm>
            <a:off x="8662416" y="3282696"/>
            <a:ext cx="157480" cy="605155"/>
          </a:xfrm>
          <a:custGeom>
            <a:avLst/>
            <a:gdLst/>
            <a:ahLst/>
            <a:cxnLst/>
            <a:rect l="l" t="t" r="r" b="b"/>
            <a:pathLst>
              <a:path w="157479" h="605154">
                <a:moveTo>
                  <a:pt x="156972" y="0"/>
                </a:moveTo>
                <a:lnTo>
                  <a:pt x="0" y="0"/>
                </a:lnTo>
                <a:lnTo>
                  <a:pt x="0" y="605027"/>
                </a:lnTo>
                <a:lnTo>
                  <a:pt x="156972" y="605027"/>
                </a:lnTo>
                <a:lnTo>
                  <a:pt x="156972" y="0"/>
                </a:lnTo>
                <a:close/>
              </a:path>
            </a:pathLst>
          </a:custGeom>
          <a:solidFill>
            <a:srgbClr val="FF6600"/>
          </a:solidFill>
        </p:spPr>
        <p:txBody>
          <a:bodyPr wrap="square" lIns="0" tIns="0" rIns="0" bIns="0" rtlCol="0"/>
          <a:lstStyle/>
          <a:p>
            <a:endParaRPr/>
          </a:p>
        </p:txBody>
      </p:sp>
      <p:sp>
        <p:nvSpPr>
          <p:cNvPr id="154" name="object 154"/>
          <p:cNvSpPr/>
          <p:nvPr/>
        </p:nvSpPr>
        <p:spPr>
          <a:xfrm>
            <a:off x="5340096" y="3732276"/>
            <a:ext cx="157480" cy="281940"/>
          </a:xfrm>
          <a:custGeom>
            <a:avLst/>
            <a:gdLst/>
            <a:ahLst/>
            <a:cxnLst/>
            <a:rect l="l" t="t" r="r" b="b"/>
            <a:pathLst>
              <a:path w="157479" h="281939">
                <a:moveTo>
                  <a:pt x="0" y="0"/>
                </a:moveTo>
                <a:lnTo>
                  <a:pt x="156971" y="0"/>
                </a:lnTo>
                <a:lnTo>
                  <a:pt x="156971" y="281940"/>
                </a:lnTo>
                <a:lnTo>
                  <a:pt x="0" y="281940"/>
                </a:lnTo>
                <a:lnTo>
                  <a:pt x="0" y="0"/>
                </a:lnTo>
                <a:close/>
              </a:path>
            </a:pathLst>
          </a:custGeom>
          <a:ln w="9143">
            <a:solidFill>
              <a:srgbClr val="BEBEBE"/>
            </a:solidFill>
          </a:ln>
        </p:spPr>
        <p:txBody>
          <a:bodyPr wrap="square" lIns="0" tIns="0" rIns="0" bIns="0" rtlCol="0"/>
          <a:lstStyle/>
          <a:p>
            <a:endParaRPr/>
          </a:p>
        </p:txBody>
      </p:sp>
      <p:sp>
        <p:nvSpPr>
          <p:cNvPr id="155" name="object 155"/>
          <p:cNvSpPr/>
          <p:nvPr/>
        </p:nvSpPr>
        <p:spPr>
          <a:xfrm>
            <a:off x="5576315" y="3646932"/>
            <a:ext cx="158750" cy="407034"/>
          </a:xfrm>
          <a:custGeom>
            <a:avLst/>
            <a:gdLst/>
            <a:ahLst/>
            <a:cxnLst/>
            <a:rect l="l" t="t" r="r" b="b"/>
            <a:pathLst>
              <a:path w="158750" h="407035">
                <a:moveTo>
                  <a:pt x="0" y="0"/>
                </a:moveTo>
                <a:lnTo>
                  <a:pt x="158496" y="0"/>
                </a:lnTo>
                <a:lnTo>
                  <a:pt x="158496" y="406908"/>
                </a:lnTo>
                <a:lnTo>
                  <a:pt x="0" y="406908"/>
                </a:lnTo>
                <a:lnTo>
                  <a:pt x="0" y="0"/>
                </a:lnTo>
                <a:close/>
              </a:path>
            </a:pathLst>
          </a:custGeom>
          <a:ln w="9144">
            <a:solidFill>
              <a:srgbClr val="BEBEBE"/>
            </a:solidFill>
          </a:ln>
        </p:spPr>
        <p:txBody>
          <a:bodyPr wrap="square" lIns="0" tIns="0" rIns="0" bIns="0" rtlCol="0"/>
          <a:lstStyle/>
          <a:p>
            <a:endParaRPr/>
          </a:p>
        </p:txBody>
      </p:sp>
      <p:sp>
        <p:nvSpPr>
          <p:cNvPr id="156" name="object 156"/>
          <p:cNvSpPr/>
          <p:nvPr/>
        </p:nvSpPr>
        <p:spPr>
          <a:xfrm>
            <a:off x="5814059" y="3678935"/>
            <a:ext cx="158750" cy="368935"/>
          </a:xfrm>
          <a:custGeom>
            <a:avLst/>
            <a:gdLst/>
            <a:ahLst/>
            <a:cxnLst/>
            <a:rect l="l" t="t" r="r" b="b"/>
            <a:pathLst>
              <a:path w="158750" h="368935">
                <a:moveTo>
                  <a:pt x="0" y="0"/>
                </a:moveTo>
                <a:lnTo>
                  <a:pt x="158495" y="0"/>
                </a:lnTo>
                <a:lnTo>
                  <a:pt x="158495" y="368807"/>
                </a:lnTo>
                <a:lnTo>
                  <a:pt x="0" y="368807"/>
                </a:lnTo>
                <a:lnTo>
                  <a:pt x="0" y="0"/>
                </a:lnTo>
                <a:close/>
              </a:path>
            </a:pathLst>
          </a:custGeom>
          <a:ln w="9144">
            <a:solidFill>
              <a:srgbClr val="BEBEBE"/>
            </a:solidFill>
          </a:ln>
        </p:spPr>
        <p:txBody>
          <a:bodyPr wrap="square" lIns="0" tIns="0" rIns="0" bIns="0" rtlCol="0"/>
          <a:lstStyle/>
          <a:p>
            <a:endParaRPr/>
          </a:p>
        </p:txBody>
      </p:sp>
      <p:sp>
        <p:nvSpPr>
          <p:cNvPr id="157" name="object 157"/>
          <p:cNvSpPr/>
          <p:nvPr/>
        </p:nvSpPr>
        <p:spPr>
          <a:xfrm>
            <a:off x="6051803" y="3857244"/>
            <a:ext cx="158750" cy="165100"/>
          </a:xfrm>
          <a:custGeom>
            <a:avLst/>
            <a:gdLst/>
            <a:ahLst/>
            <a:cxnLst/>
            <a:rect l="l" t="t" r="r" b="b"/>
            <a:pathLst>
              <a:path w="158750" h="165100">
                <a:moveTo>
                  <a:pt x="0" y="0"/>
                </a:moveTo>
                <a:lnTo>
                  <a:pt x="158496" y="0"/>
                </a:lnTo>
                <a:lnTo>
                  <a:pt x="158496" y="164591"/>
                </a:lnTo>
                <a:lnTo>
                  <a:pt x="0" y="164591"/>
                </a:lnTo>
                <a:lnTo>
                  <a:pt x="0" y="0"/>
                </a:lnTo>
                <a:close/>
              </a:path>
            </a:pathLst>
          </a:custGeom>
          <a:ln w="9144">
            <a:solidFill>
              <a:srgbClr val="BEBEBE"/>
            </a:solidFill>
          </a:ln>
        </p:spPr>
        <p:txBody>
          <a:bodyPr wrap="square" lIns="0" tIns="0" rIns="0" bIns="0" rtlCol="0"/>
          <a:lstStyle/>
          <a:p>
            <a:endParaRPr/>
          </a:p>
        </p:txBody>
      </p:sp>
      <p:sp>
        <p:nvSpPr>
          <p:cNvPr id="158" name="object 158"/>
          <p:cNvSpPr/>
          <p:nvPr/>
        </p:nvSpPr>
        <p:spPr>
          <a:xfrm>
            <a:off x="6288023" y="3706367"/>
            <a:ext cx="158750" cy="303530"/>
          </a:xfrm>
          <a:custGeom>
            <a:avLst/>
            <a:gdLst/>
            <a:ahLst/>
            <a:cxnLst/>
            <a:rect l="l" t="t" r="r" b="b"/>
            <a:pathLst>
              <a:path w="158750" h="303529">
                <a:moveTo>
                  <a:pt x="0" y="0"/>
                </a:moveTo>
                <a:lnTo>
                  <a:pt x="158496" y="0"/>
                </a:lnTo>
                <a:lnTo>
                  <a:pt x="158496" y="303275"/>
                </a:lnTo>
                <a:lnTo>
                  <a:pt x="0" y="303275"/>
                </a:lnTo>
                <a:lnTo>
                  <a:pt x="0" y="0"/>
                </a:lnTo>
                <a:close/>
              </a:path>
            </a:pathLst>
          </a:custGeom>
          <a:ln w="9144">
            <a:solidFill>
              <a:srgbClr val="BEBEBE"/>
            </a:solidFill>
          </a:ln>
        </p:spPr>
        <p:txBody>
          <a:bodyPr wrap="square" lIns="0" tIns="0" rIns="0" bIns="0" rtlCol="0"/>
          <a:lstStyle/>
          <a:p>
            <a:endParaRPr/>
          </a:p>
        </p:txBody>
      </p:sp>
      <p:sp>
        <p:nvSpPr>
          <p:cNvPr id="159" name="object 159"/>
          <p:cNvSpPr/>
          <p:nvPr/>
        </p:nvSpPr>
        <p:spPr>
          <a:xfrm>
            <a:off x="6525768" y="3634740"/>
            <a:ext cx="158750" cy="338455"/>
          </a:xfrm>
          <a:custGeom>
            <a:avLst/>
            <a:gdLst/>
            <a:ahLst/>
            <a:cxnLst/>
            <a:rect l="l" t="t" r="r" b="b"/>
            <a:pathLst>
              <a:path w="158750" h="338454">
                <a:moveTo>
                  <a:pt x="0" y="0"/>
                </a:moveTo>
                <a:lnTo>
                  <a:pt x="158496" y="0"/>
                </a:lnTo>
                <a:lnTo>
                  <a:pt x="158496" y="338328"/>
                </a:lnTo>
                <a:lnTo>
                  <a:pt x="0" y="338328"/>
                </a:lnTo>
                <a:lnTo>
                  <a:pt x="0" y="0"/>
                </a:lnTo>
                <a:close/>
              </a:path>
            </a:pathLst>
          </a:custGeom>
          <a:ln w="9144">
            <a:solidFill>
              <a:srgbClr val="BEBEBE"/>
            </a:solidFill>
          </a:ln>
        </p:spPr>
        <p:txBody>
          <a:bodyPr wrap="square" lIns="0" tIns="0" rIns="0" bIns="0" rtlCol="0"/>
          <a:lstStyle/>
          <a:p>
            <a:endParaRPr/>
          </a:p>
        </p:txBody>
      </p:sp>
      <p:sp>
        <p:nvSpPr>
          <p:cNvPr id="160" name="object 160"/>
          <p:cNvSpPr/>
          <p:nvPr/>
        </p:nvSpPr>
        <p:spPr>
          <a:xfrm>
            <a:off x="6763511" y="3547871"/>
            <a:ext cx="158750" cy="408940"/>
          </a:xfrm>
          <a:custGeom>
            <a:avLst/>
            <a:gdLst/>
            <a:ahLst/>
            <a:cxnLst/>
            <a:rect l="l" t="t" r="r" b="b"/>
            <a:pathLst>
              <a:path w="158750" h="408939">
                <a:moveTo>
                  <a:pt x="0" y="0"/>
                </a:moveTo>
                <a:lnTo>
                  <a:pt x="158496" y="0"/>
                </a:lnTo>
                <a:lnTo>
                  <a:pt x="158496" y="408431"/>
                </a:lnTo>
                <a:lnTo>
                  <a:pt x="0" y="408431"/>
                </a:lnTo>
                <a:lnTo>
                  <a:pt x="0" y="0"/>
                </a:lnTo>
                <a:close/>
              </a:path>
            </a:pathLst>
          </a:custGeom>
          <a:ln w="9144">
            <a:solidFill>
              <a:srgbClr val="BEBEBE"/>
            </a:solidFill>
          </a:ln>
        </p:spPr>
        <p:txBody>
          <a:bodyPr wrap="square" lIns="0" tIns="0" rIns="0" bIns="0" rtlCol="0"/>
          <a:lstStyle/>
          <a:p>
            <a:endParaRPr/>
          </a:p>
        </p:txBody>
      </p:sp>
      <p:sp>
        <p:nvSpPr>
          <p:cNvPr id="161" name="object 161"/>
          <p:cNvSpPr/>
          <p:nvPr/>
        </p:nvSpPr>
        <p:spPr>
          <a:xfrm>
            <a:off x="7001256" y="3512820"/>
            <a:ext cx="157480" cy="425450"/>
          </a:xfrm>
          <a:custGeom>
            <a:avLst/>
            <a:gdLst/>
            <a:ahLst/>
            <a:cxnLst/>
            <a:rect l="l" t="t" r="r" b="b"/>
            <a:pathLst>
              <a:path w="157479" h="425450">
                <a:moveTo>
                  <a:pt x="0" y="0"/>
                </a:moveTo>
                <a:lnTo>
                  <a:pt x="156972" y="0"/>
                </a:lnTo>
                <a:lnTo>
                  <a:pt x="156972" y="425195"/>
                </a:lnTo>
                <a:lnTo>
                  <a:pt x="0" y="425195"/>
                </a:lnTo>
                <a:lnTo>
                  <a:pt x="0" y="0"/>
                </a:lnTo>
                <a:close/>
              </a:path>
            </a:pathLst>
          </a:custGeom>
          <a:ln w="9144">
            <a:solidFill>
              <a:srgbClr val="BEBEBE"/>
            </a:solidFill>
          </a:ln>
        </p:spPr>
        <p:txBody>
          <a:bodyPr wrap="square" lIns="0" tIns="0" rIns="0" bIns="0" rtlCol="0"/>
          <a:lstStyle/>
          <a:p>
            <a:endParaRPr/>
          </a:p>
        </p:txBody>
      </p:sp>
      <p:sp>
        <p:nvSpPr>
          <p:cNvPr id="162" name="object 162"/>
          <p:cNvSpPr/>
          <p:nvPr/>
        </p:nvSpPr>
        <p:spPr>
          <a:xfrm>
            <a:off x="7237476" y="3558540"/>
            <a:ext cx="158750" cy="416559"/>
          </a:xfrm>
          <a:custGeom>
            <a:avLst/>
            <a:gdLst/>
            <a:ahLst/>
            <a:cxnLst/>
            <a:rect l="l" t="t" r="r" b="b"/>
            <a:pathLst>
              <a:path w="158750" h="416560">
                <a:moveTo>
                  <a:pt x="0" y="0"/>
                </a:moveTo>
                <a:lnTo>
                  <a:pt x="158496" y="0"/>
                </a:lnTo>
                <a:lnTo>
                  <a:pt x="158496" y="416052"/>
                </a:lnTo>
                <a:lnTo>
                  <a:pt x="0" y="416052"/>
                </a:lnTo>
                <a:lnTo>
                  <a:pt x="0" y="0"/>
                </a:lnTo>
                <a:close/>
              </a:path>
            </a:pathLst>
          </a:custGeom>
          <a:ln w="9144">
            <a:solidFill>
              <a:srgbClr val="BEBEBE"/>
            </a:solidFill>
          </a:ln>
        </p:spPr>
        <p:txBody>
          <a:bodyPr wrap="square" lIns="0" tIns="0" rIns="0" bIns="0" rtlCol="0"/>
          <a:lstStyle/>
          <a:p>
            <a:endParaRPr/>
          </a:p>
        </p:txBody>
      </p:sp>
      <p:sp>
        <p:nvSpPr>
          <p:cNvPr id="163" name="object 163"/>
          <p:cNvSpPr/>
          <p:nvPr/>
        </p:nvSpPr>
        <p:spPr>
          <a:xfrm>
            <a:off x="7475219" y="3485388"/>
            <a:ext cx="158750" cy="487680"/>
          </a:xfrm>
          <a:custGeom>
            <a:avLst/>
            <a:gdLst/>
            <a:ahLst/>
            <a:cxnLst/>
            <a:rect l="l" t="t" r="r" b="b"/>
            <a:pathLst>
              <a:path w="158750" h="487679">
                <a:moveTo>
                  <a:pt x="0" y="0"/>
                </a:moveTo>
                <a:lnTo>
                  <a:pt x="158496" y="0"/>
                </a:lnTo>
                <a:lnTo>
                  <a:pt x="158496" y="487680"/>
                </a:lnTo>
                <a:lnTo>
                  <a:pt x="0" y="487680"/>
                </a:lnTo>
                <a:lnTo>
                  <a:pt x="0" y="0"/>
                </a:lnTo>
                <a:close/>
              </a:path>
            </a:pathLst>
          </a:custGeom>
          <a:ln w="9144">
            <a:solidFill>
              <a:srgbClr val="BEBEBE"/>
            </a:solidFill>
          </a:ln>
        </p:spPr>
        <p:txBody>
          <a:bodyPr wrap="square" lIns="0" tIns="0" rIns="0" bIns="0" rtlCol="0"/>
          <a:lstStyle/>
          <a:p>
            <a:endParaRPr/>
          </a:p>
        </p:txBody>
      </p:sp>
      <p:sp>
        <p:nvSpPr>
          <p:cNvPr id="164" name="object 164"/>
          <p:cNvSpPr/>
          <p:nvPr/>
        </p:nvSpPr>
        <p:spPr>
          <a:xfrm>
            <a:off x="7712964" y="3470147"/>
            <a:ext cx="158750" cy="516890"/>
          </a:xfrm>
          <a:custGeom>
            <a:avLst/>
            <a:gdLst/>
            <a:ahLst/>
            <a:cxnLst/>
            <a:rect l="l" t="t" r="r" b="b"/>
            <a:pathLst>
              <a:path w="158750" h="516889">
                <a:moveTo>
                  <a:pt x="0" y="0"/>
                </a:moveTo>
                <a:lnTo>
                  <a:pt x="158495" y="0"/>
                </a:lnTo>
                <a:lnTo>
                  <a:pt x="158495" y="516635"/>
                </a:lnTo>
                <a:lnTo>
                  <a:pt x="0" y="516635"/>
                </a:lnTo>
                <a:lnTo>
                  <a:pt x="0" y="0"/>
                </a:lnTo>
                <a:close/>
              </a:path>
            </a:pathLst>
          </a:custGeom>
          <a:ln w="9144">
            <a:solidFill>
              <a:srgbClr val="BEBEBE"/>
            </a:solidFill>
          </a:ln>
        </p:spPr>
        <p:txBody>
          <a:bodyPr wrap="square" lIns="0" tIns="0" rIns="0" bIns="0" rtlCol="0"/>
          <a:lstStyle/>
          <a:p>
            <a:endParaRPr/>
          </a:p>
        </p:txBody>
      </p:sp>
      <p:sp>
        <p:nvSpPr>
          <p:cNvPr id="165" name="object 165"/>
          <p:cNvSpPr/>
          <p:nvPr/>
        </p:nvSpPr>
        <p:spPr>
          <a:xfrm>
            <a:off x="7949183" y="3419855"/>
            <a:ext cx="158750" cy="538480"/>
          </a:xfrm>
          <a:custGeom>
            <a:avLst/>
            <a:gdLst/>
            <a:ahLst/>
            <a:cxnLst/>
            <a:rect l="l" t="t" r="r" b="b"/>
            <a:pathLst>
              <a:path w="158750" h="538479">
                <a:moveTo>
                  <a:pt x="0" y="0"/>
                </a:moveTo>
                <a:lnTo>
                  <a:pt x="158496" y="0"/>
                </a:lnTo>
                <a:lnTo>
                  <a:pt x="158496" y="537972"/>
                </a:lnTo>
                <a:lnTo>
                  <a:pt x="0" y="537972"/>
                </a:lnTo>
                <a:lnTo>
                  <a:pt x="0" y="0"/>
                </a:lnTo>
                <a:close/>
              </a:path>
            </a:pathLst>
          </a:custGeom>
          <a:ln w="9144">
            <a:solidFill>
              <a:srgbClr val="BEBEBE"/>
            </a:solidFill>
          </a:ln>
        </p:spPr>
        <p:txBody>
          <a:bodyPr wrap="square" lIns="0" tIns="0" rIns="0" bIns="0" rtlCol="0"/>
          <a:lstStyle/>
          <a:p>
            <a:endParaRPr/>
          </a:p>
        </p:txBody>
      </p:sp>
      <p:sp>
        <p:nvSpPr>
          <p:cNvPr id="166" name="object 166"/>
          <p:cNvSpPr/>
          <p:nvPr/>
        </p:nvSpPr>
        <p:spPr>
          <a:xfrm>
            <a:off x="8186928" y="3363467"/>
            <a:ext cx="158750" cy="553720"/>
          </a:xfrm>
          <a:custGeom>
            <a:avLst/>
            <a:gdLst/>
            <a:ahLst/>
            <a:cxnLst/>
            <a:rect l="l" t="t" r="r" b="b"/>
            <a:pathLst>
              <a:path w="158750" h="553720">
                <a:moveTo>
                  <a:pt x="0" y="0"/>
                </a:moveTo>
                <a:lnTo>
                  <a:pt x="158496" y="0"/>
                </a:lnTo>
                <a:lnTo>
                  <a:pt x="158496" y="553212"/>
                </a:lnTo>
                <a:lnTo>
                  <a:pt x="0" y="553212"/>
                </a:lnTo>
                <a:lnTo>
                  <a:pt x="0" y="0"/>
                </a:lnTo>
                <a:close/>
              </a:path>
            </a:pathLst>
          </a:custGeom>
          <a:ln w="9144">
            <a:solidFill>
              <a:srgbClr val="BEBEBE"/>
            </a:solidFill>
          </a:ln>
        </p:spPr>
        <p:txBody>
          <a:bodyPr wrap="square" lIns="0" tIns="0" rIns="0" bIns="0" rtlCol="0"/>
          <a:lstStyle/>
          <a:p>
            <a:endParaRPr/>
          </a:p>
        </p:txBody>
      </p:sp>
      <p:sp>
        <p:nvSpPr>
          <p:cNvPr id="167" name="object 167"/>
          <p:cNvSpPr/>
          <p:nvPr/>
        </p:nvSpPr>
        <p:spPr>
          <a:xfrm>
            <a:off x="8424671" y="3310128"/>
            <a:ext cx="158750" cy="581025"/>
          </a:xfrm>
          <a:custGeom>
            <a:avLst/>
            <a:gdLst/>
            <a:ahLst/>
            <a:cxnLst/>
            <a:rect l="l" t="t" r="r" b="b"/>
            <a:pathLst>
              <a:path w="158750" h="581025">
                <a:moveTo>
                  <a:pt x="0" y="0"/>
                </a:moveTo>
                <a:lnTo>
                  <a:pt x="158496" y="0"/>
                </a:lnTo>
                <a:lnTo>
                  <a:pt x="158496" y="580644"/>
                </a:lnTo>
                <a:lnTo>
                  <a:pt x="0" y="580644"/>
                </a:lnTo>
                <a:lnTo>
                  <a:pt x="0" y="0"/>
                </a:lnTo>
                <a:close/>
              </a:path>
            </a:pathLst>
          </a:custGeom>
          <a:ln w="9144">
            <a:solidFill>
              <a:srgbClr val="BEBEBE"/>
            </a:solidFill>
          </a:ln>
        </p:spPr>
        <p:txBody>
          <a:bodyPr wrap="square" lIns="0" tIns="0" rIns="0" bIns="0" rtlCol="0"/>
          <a:lstStyle/>
          <a:p>
            <a:endParaRPr/>
          </a:p>
        </p:txBody>
      </p:sp>
      <p:sp>
        <p:nvSpPr>
          <p:cNvPr id="168" name="object 168"/>
          <p:cNvSpPr/>
          <p:nvPr/>
        </p:nvSpPr>
        <p:spPr>
          <a:xfrm>
            <a:off x="8662416" y="3282696"/>
            <a:ext cx="157480" cy="605155"/>
          </a:xfrm>
          <a:custGeom>
            <a:avLst/>
            <a:gdLst/>
            <a:ahLst/>
            <a:cxnLst/>
            <a:rect l="l" t="t" r="r" b="b"/>
            <a:pathLst>
              <a:path w="157479" h="605154">
                <a:moveTo>
                  <a:pt x="0" y="0"/>
                </a:moveTo>
                <a:lnTo>
                  <a:pt x="156972" y="0"/>
                </a:lnTo>
                <a:lnTo>
                  <a:pt x="156972" y="605027"/>
                </a:lnTo>
                <a:lnTo>
                  <a:pt x="0" y="605027"/>
                </a:lnTo>
                <a:lnTo>
                  <a:pt x="0" y="0"/>
                </a:lnTo>
                <a:close/>
              </a:path>
            </a:pathLst>
          </a:custGeom>
          <a:ln w="9143">
            <a:solidFill>
              <a:srgbClr val="BEBEBE"/>
            </a:solidFill>
          </a:ln>
        </p:spPr>
        <p:txBody>
          <a:bodyPr wrap="square" lIns="0" tIns="0" rIns="0" bIns="0" rtlCol="0"/>
          <a:lstStyle/>
          <a:p>
            <a:endParaRPr/>
          </a:p>
        </p:txBody>
      </p:sp>
      <p:sp>
        <p:nvSpPr>
          <p:cNvPr id="169" name="object 169"/>
          <p:cNvSpPr/>
          <p:nvPr/>
        </p:nvSpPr>
        <p:spPr>
          <a:xfrm>
            <a:off x="5340096" y="3617976"/>
            <a:ext cx="157480" cy="114300"/>
          </a:xfrm>
          <a:custGeom>
            <a:avLst/>
            <a:gdLst/>
            <a:ahLst/>
            <a:cxnLst/>
            <a:rect l="l" t="t" r="r" b="b"/>
            <a:pathLst>
              <a:path w="157479" h="114300">
                <a:moveTo>
                  <a:pt x="156971" y="0"/>
                </a:moveTo>
                <a:lnTo>
                  <a:pt x="0" y="0"/>
                </a:lnTo>
                <a:lnTo>
                  <a:pt x="0" y="114300"/>
                </a:lnTo>
                <a:lnTo>
                  <a:pt x="156971" y="114300"/>
                </a:lnTo>
                <a:lnTo>
                  <a:pt x="156971" y="0"/>
                </a:lnTo>
                <a:close/>
              </a:path>
            </a:pathLst>
          </a:custGeom>
          <a:solidFill>
            <a:srgbClr val="DC0000"/>
          </a:solidFill>
        </p:spPr>
        <p:txBody>
          <a:bodyPr wrap="square" lIns="0" tIns="0" rIns="0" bIns="0" rtlCol="0"/>
          <a:lstStyle/>
          <a:p>
            <a:endParaRPr/>
          </a:p>
        </p:txBody>
      </p:sp>
      <p:sp>
        <p:nvSpPr>
          <p:cNvPr id="170" name="object 170"/>
          <p:cNvSpPr/>
          <p:nvPr/>
        </p:nvSpPr>
        <p:spPr>
          <a:xfrm>
            <a:off x="5576315" y="3560064"/>
            <a:ext cx="158750" cy="86995"/>
          </a:xfrm>
          <a:custGeom>
            <a:avLst/>
            <a:gdLst/>
            <a:ahLst/>
            <a:cxnLst/>
            <a:rect l="l" t="t" r="r" b="b"/>
            <a:pathLst>
              <a:path w="158750" h="86995">
                <a:moveTo>
                  <a:pt x="158496" y="0"/>
                </a:moveTo>
                <a:lnTo>
                  <a:pt x="0" y="0"/>
                </a:lnTo>
                <a:lnTo>
                  <a:pt x="0" y="86868"/>
                </a:lnTo>
                <a:lnTo>
                  <a:pt x="158496" y="86868"/>
                </a:lnTo>
                <a:lnTo>
                  <a:pt x="158496" y="0"/>
                </a:lnTo>
                <a:close/>
              </a:path>
            </a:pathLst>
          </a:custGeom>
          <a:solidFill>
            <a:srgbClr val="DC0000"/>
          </a:solidFill>
        </p:spPr>
        <p:txBody>
          <a:bodyPr wrap="square" lIns="0" tIns="0" rIns="0" bIns="0" rtlCol="0"/>
          <a:lstStyle/>
          <a:p>
            <a:endParaRPr/>
          </a:p>
        </p:txBody>
      </p:sp>
      <p:sp>
        <p:nvSpPr>
          <p:cNvPr id="171" name="object 171"/>
          <p:cNvSpPr/>
          <p:nvPr/>
        </p:nvSpPr>
        <p:spPr>
          <a:xfrm>
            <a:off x="5814059" y="3575303"/>
            <a:ext cx="158750" cy="104139"/>
          </a:xfrm>
          <a:custGeom>
            <a:avLst/>
            <a:gdLst/>
            <a:ahLst/>
            <a:cxnLst/>
            <a:rect l="l" t="t" r="r" b="b"/>
            <a:pathLst>
              <a:path w="158750" h="104139">
                <a:moveTo>
                  <a:pt x="158495" y="0"/>
                </a:moveTo>
                <a:lnTo>
                  <a:pt x="0" y="0"/>
                </a:lnTo>
                <a:lnTo>
                  <a:pt x="0" y="103632"/>
                </a:lnTo>
                <a:lnTo>
                  <a:pt x="158495" y="103632"/>
                </a:lnTo>
                <a:lnTo>
                  <a:pt x="158495" y="0"/>
                </a:lnTo>
                <a:close/>
              </a:path>
            </a:pathLst>
          </a:custGeom>
          <a:solidFill>
            <a:srgbClr val="DC0000"/>
          </a:solidFill>
        </p:spPr>
        <p:txBody>
          <a:bodyPr wrap="square" lIns="0" tIns="0" rIns="0" bIns="0" rtlCol="0"/>
          <a:lstStyle/>
          <a:p>
            <a:endParaRPr/>
          </a:p>
        </p:txBody>
      </p:sp>
      <p:sp>
        <p:nvSpPr>
          <p:cNvPr id="172" name="object 172"/>
          <p:cNvSpPr/>
          <p:nvPr/>
        </p:nvSpPr>
        <p:spPr>
          <a:xfrm>
            <a:off x="6051803" y="3771900"/>
            <a:ext cx="158750" cy="85725"/>
          </a:xfrm>
          <a:custGeom>
            <a:avLst/>
            <a:gdLst/>
            <a:ahLst/>
            <a:cxnLst/>
            <a:rect l="l" t="t" r="r" b="b"/>
            <a:pathLst>
              <a:path w="158750" h="85725">
                <a:moveTo>
                  <a:pt x="158496" y="0"/>
                </a:moveTo>
                <a:lnTo>
                  <a:pt x="0" y="0"/>
                </a:lnTo>
                <a:lnTo>
                  <a:pt x="0" y="85343"/>
                </a:lnTo>
                <a:lnTo>
                  <a:pt x="158496" y="85343"/>
                </a:lnTo>
                <a:lnTo>
                  <a:pt x="158496" y="0"/>
                </a:lnTo>
                <a:close/>
              </a:path>
            </a:pathLst>
          </a:custGeom>
          <a:solidFill>
            <a:srgbClr val="DC0000"/>
          </a:solidFill>
        </p:spPr>
        <p:txBody>
          <a:bodyPr wrap="square" lIns="0" tIns="0" rIns="0" bIns="0" rtlCol="0"/>
          <a:lstStyle/>
          <a:p>
            <a:endParaRPr/>
          </a:p>
        </p:txBody>
      </p:sp>
      <p:sp>
        <p:nvSpPr>
          <p:cNvPr id="173" name="object 173"/>
          <p:cNvSpPr/>
          <p:nvPr/>
        </p:nvSpPr>
        <p:spPr>
          <a:xfrm>
            <a:off x="6288023" y="3596640"/>
            <a:ext cx="158750" cy="109855"/>
          </a:xfrm>
          <a:custGeom>
            <a:avLst/>
            <a:gdLst/>
            <a:ahLst/>
            <a:cxnLst/>
            <a:rect l="l" t="t" r="r" b="b"/>
            <a:pathLst>
              <a:path w="158750" h="109854">
                <a:moveTo>
                  <a:pt x="158496" y="0"/>
                </a:moveTo>
                <a:lnTo>
                  <a:pt x="0" y="0"/>
                </a:lnTo>
                <a:lnTo>
                  <a:pt x="0" y="109728"/>
                </a:lnTo>
                <a:lnTo>
                  <a:pt x="158496" y="109728"/>
                </a:lnTo>
                <a:lnTo>
                  <a:pt x="158496" y="0"/>
                </a:lnTo>
                <a:close/>
              </a:path>
            </a:pathLst>
          </a:custGeom>
          <a:solidFill>
            <a:srgbClr val="DC0000"/>
          </a:solidFill>
        </p:spPr>
        <p:txBody>
          <a:bodyPr wrap="square" lIns="0" tIns="0" rIns="0" bIns="0" rtlCol="0"/>
          <a:lstStyle/>
          <a:p>
            <a:endParaRPr/>
          </a:p>
        </p:txBody>
      </p:sp>
      <p:sp>
        <p:nvSpPr>
          <p:cNvPr id="174" name="object 174"/>
          <p:cNvSpPr/>
          <p:nvPr/>
        </p:nvSpPr>
        <p:spPr>
          <a:xfrm>
            <a:off x="6525768" y="3515867"/>
            <a:ext cx="158750" cy="119380"/>
          </a:xfrm>
          <a:custGeom>
            <a:avLst/>
            <a:gdLst/>
            <a:ahLst/>
            <a:cxnLst/>
            <a:rect l="l" t="t" r="r" b="b"/>
            <a:pathLst>
              <a:path w="158750" h="119379">
                <a:moveTo>
                  <a:pt x="158496" y="0"/>
                </a:moveTo>
                <a:lnTo>
                  <a:pt x="0" y="0"/>
                </a:lnTo>
                <a:lnTo>
                  <a:pt x="0" y="118872"/>
                </a:lnTo>
                <a:lnTo>
                  <a:pt x="158496" y="118872"/>
                </a:lnTo>
                <a:lnTo>
                  <a:pt x="158496" y="0"/>
                </a:lnTo>
                <a:close/>
              </a:path>
            </a:pathLst>
          </a:custGeom>
          <a:solidFill>
            <a:srgbClr val="DC0000"/>
          </a:solidFill>
        </p:spPr>
        <p:txBody>
          <a:bodyPr wrap="square" lIns="0" tIns="0" rIns="0" bIns="0" rtlCol="0"/>
          <a:lstStyle/>
          <a:p>
            <a:endParaRPr/>
          </a:p>
        </p:txBody>
      </p:sp>
      <p:sp>
        <p:nvSpPr>
          <p:cNvPr id="175" name="object 175"/>
          <p:cNvSpPr/>
          <p:nvPr/>
        </p:nvSpPr>
        <p:spPr>
          <a:xfrm>
            <a:off x="6763511" y="3407664"/>
            <a:ext cx="158750" cy="140335"/>
          </a:xfrm>
          <a:custGeom>
            <a:avLst/>
            <a:gdLst/>
            <a:ahLst/>
            <a:cxnLst/>
            <a:rect l="l" t="t" r="r" b="b"/>
            <a:pathLst>
              <a:path w="158750" h="140335">
                <a:moveTo>
                  <a:pt x="158496" y="0"/>
                </a:moveTo>
                <a:lnTo>
                  <a:pt x="0" y="0"/>
                </a:lnTo>
                <a:lnTo>
                  <a:pt x="0" y="140208"/>
                </a:lnTo>
                <a:lnTo>
                  <a:pt x="158496" y="140208"/>
                </a:lnTo>
                <a:lnTo>
                  <a:pt x="158496" y="0"/>
                </a:lnTo>
                <a:close/>
              </a:path>
            </a:pathLst>
          </a:custGeom>
          <a:solidFill>
            <a:srgbClr val="DC0000"/>
          </a:solidFill>
        </p:spPr>
        <p:txBody>
          <a:bodyPr wrap="square" lIns="0" tIns="0" rIns="0" bIns="0" rtlCol="0"/>
          <a:lstStyle/>
          <a:p>
            <a:endParaRPr/>
          </a:p>
        </p:txBody>
      </p:sp>
      <p:sp>
        <p:nvSpPr>
          <p:cNvPr id="176" name="object 176"/>
          <p:cNvSpPr/>
          <p:nvPr/>
        </p:nvSpPr>
        <p:spPr>
          <a:xfrm>
            <a:off x="7001256" y="3331464"/>
            <a:ext cx="157480" cy="181610"/>
          </a:xfrm>
          <a:custGeom>
            <a:avLst/>
            <a:gdLst/>
            <a:ahLst/>
            <a:cxnLst/>
            <a:rect l="l" t="t" r="r" b="b"/>
            <a:pathLst>
              <a:path w="157479" h="181610">
                <a:moveTo>
                  <a:pt x="156972" y="0"/>
                </a:moveTo>
                <a:lnTo>
                  <a:pt x="0" y="0"/>
                </a:lnTo>
                <a:lnTo>
                  <a:pt x="0" y="181356"/>
                </a:lnTo>
                <a:lnTo>
                  <a:pt x="156972" y="181356"/>
                </a:lnTo>
                <a:lnTo>
                  <a:pt x="156972" y="0"/>
                </a:lnTo>
                <a:close/>
              </a:path>
            </a:pathLst>
          </a:custGeom>
          <a:solidFill>
            <a:srgbClr val="DC0000"/>
          </a:solidFill>
        </p:spPr>
        <p:txBody>
          <a:bodyPr wrap="square" lIns="0" tIns="0" rIns="0" bIns="0" rtlCol="0"/>
          <a:lstStyle/>
          <a:p>
            <a:endParaRPr/>
          </a:p>
        </p:txBody>
      </p:sp>
      <p:sp>
        <p:nvSpPr>
          <p:cNvPr id="177" name="object 177"/>
          <p:cNvSpPr/>
          <p:nvPr/>
        </p:nvSpPr>
        <p:spPr>
          <a:xfrm>
            <a:off x="7237476" y="3378708"/>
            <a:ext cx="158750" cy="180340"/>
          </a:xfrm>
          <a:custGeom>
            <a:avLst/>
            <a:gdLst/>
            <a:ahLst/>
            <a:cxnLst/>
            <a:rect l="l" t="t" r="r" b="b"/>
            <a:pathLst>
              <a:path w="158750" h="180339">
                <a:moveTo>
                  <a:pt x="158496" y="0"/>
                </a:moveTo>
                <a:lnTo>
                  <a:pt x="0" y="0"/>
                </a:lnTo>
                <a:lnTo>
                  <a:pt x="0" y="179831"/>
                </a:lnTo>
                <a:lnTo>
                  <a:pt x="158496" y="179831"/>
                </a:lnTo>
                <a:lnTo>
                  <a:pt x="158496" y="0"/>
                </a:lnTo>
                <a:close/>
              </a:path>
            </a:pathLst>
          </a:custGeom>
          <a:solidFill>
            <a:srgbClr val="DC0000"/>
          </a:solidFill>
        </p:spPr>
        <p:txBody>
          <a:bodyPr wrap="square" lIns="0" tIns="0" rIns="0" bIns="0" rtlCol="0"/>
          <a:lstStyle/>
          <a:p>
            <a:endParaRPr/>
          </a:p>
        </p:txBody>
      </p:sp>
      <p:sp>
        <p:nvSpPr>
          <p:cNvPr id="178" name="object 178"/>
          <p:cNvSpPr/>
          <p:nvPr/>
        </p:nvSpPr>
        <p:spPr>
          <a:xfrm>
            <a:off x="7475219" y="3361944"/>
            <a:ext cx="158750" cy="123825"/>
          </a:xfrm>
          <a:custGeom>
            <a:avLst/>
            <a:gdLst/>
            <a:ahLst/>
            <a:cxnLst/>
            <a:rect l="l" t="t" r="r" b="b"/>
            <a:pathLst>
              <a:path w="158750" h="123825">
                <a:moveTo>
                  <a:pt x="158496" y="0"/>
                </a:moveTo>
                <a:lnTo>
                  <a:pt x="0" y="0"/>
                </a:lnTo>
                <a:lnTo>
                  <a:pt x="0" y="123443"/>
                </a:lnTo>
                <a:lnTo>
                  <a:pt x="158496" y="123443"/>
                </a:lnTo>
                <a:lnTo>
                  <a:pt x="158496" y="0"/>
                </a:lnTo>
                <a:close/>
              </a:path>
            </a:pathLst>
          </a:custGeom>
          <a:solidFill>
            <a:srgbClr val="DC0000"/>
          </a:solidFill>
        </p:spPr>
        <p:txBody>
          <a:bodyPr wrap="square" lIns="0" tIns="0" rIns="0" bIns="0" rtlCol="0"/>
          <a:lstStyle/>
          <a:p>
            <a:endParaRPr/>
          </a:p>
        </p:txBody>
      </p:sp>
      <p:sp>
        <p:nvSpPr>
          <p:cNvPr id="179" name="object 179"/>
          <p:cNvSpPr/>
          <p:nvPr/>
        </p:nvSpPr>
        <p:spPr>
          <a:xfrm>
            <a:off x="7712964" y="3340608"/>
            <a:ext cx="158750" cy="129539"/>
          </a:xfrm>
          <a:custGeom>
            <a:avLst/>
            <a:gdLst/>
            <a:ahLst/>
            <a:cxnLst/>
            <a:rect l="l" t="t" r="r" b="b"/>
            <a:pathLst>
              <a:path w="158750" h="129539">
                <a:moveTo>
                  <a:pt x="158495" y="0"/>
                </a:moveTo>
                <a:lnTo>
                  <a:pt x="0" y="0"/>
                </a:lnTo>
                <a:lnTo>
                  <a:pt x="0" y="129539"/>
                </a:lnTo>
                <a:lnTo>
                  <a:pt x="158495" y="129539"/>
                </a:lnTo>
                <a:lnTo>
                  <a:pt x="158495" y="0"/>
                </a:lnTo>
                <a:close/>
              </a:path>
            </a:pathLst>
          </a:custGeom>
          <a:solidFill>
            <a:srgbClr val="DC0000"/>
          </a:solidFill>
        </p:spPr>
        <p:txBody>
          <a:bodyPr wrap="square" lIns="0" tIns="0" rIns="0" bIns="0" rtlCol="0"/>
          <a:lstStyle/>
          <a:p>
            <a:endParaRPr/>
          </a:p>
        </p:txBody>
      </p:sp>
      <p:sp>
        <p:nvSpPr>
          <p:cNvPr id="180" name="object 180"/>
          <p:cNvSpPr/>
          <p:nvPr/>
        </p:nvSpPr>
        <p:spPr>
          <a:xfrm>
            <a:off x="7949183" y="3304032"/>
            <a:ext cx="158750" cy="116205"/>
          </a:xfrm>
          <a:custGeom>
            <a:avLst/>
            <a:gdLst/>
            <a:ahLst/>
            <a:cxnLst/>
            <a:rect l="l" t="t" r="r" b="b"/>
            <a:pathLst>
              <a:path w="158750" h="116204">
                <a:moveTo>
                  <a:pt x="158496" y="0"/>
                </a:moveTo>
                <a:lnTo>
                  <a:pt x="0" y="0"/>
                </a:lnTo>
                <a:lnTo>
                  <a:pt x="0" y="115823"/>
                </a:lnTo>
                <a:lnTo>
                  <a:pt x="158496" y="115823"/>
                </a:lnTo>
                <a:lnTo>
                  <a:pt x="158496" y="0"/>
                </a:lnTo>
                <a:close/>
              </a:path>
            </a:pathLst>
          </a:custGeom>
          <a:solidFill>
            <a:srgbClr val="DC0000"/>
          </a:solidFill>
        </p:spPr>
        <p:txBody>
          <a:bodyPr wrap="square" lIns="0" tIns="0" rIns="0" bIns="0" rtlCol="0"/>
          <a:lstStyle/>
          <a:p>
            <a:endParaRPr/>
          </a:p>
        </p:txBody>
      </p:sp>
      <p:sp>
        <p:nvSpPr>
          <p:cNvPr id="181" name="object 181"/>
          <p:cNvSpPr/>
          <p:nvPr/>
        </p:nvSpPr>
        <p:spPr>
          <a:xfrm>
            <a:off x="8186928" y="3262884"/>
            <a:ext cx="158750" cy="100965"/>
          </a:xfrm>
          <a:custGeom>
            <a:avLst/>
            <a:gdLst/>
            <a:ahLst/>
            <a:cxnLst/>
            <a:rect l="l" t="t" r="r" b="b"/>
            <a:pathLst>
              <a:path w="158750" h="100964">
                <a:moveTo>
                  <a:pt x="158496" y="0"/>
                </a:moveTo>
                <a:lnTo>
                  <a:pt x="0" y="0"/>
                </a:lnTo>
                <a:lnTo>
                  <a:pt x="0" y="100583"/>
                </a:lnTo>
                <a:lnTo>
                  <a:pt x="158496" y="100583"/>
                </a:lnTo>
                <a:lnTo>
                  <a:pt x="158496" y="0"/>
                </a:lnTo>
                <a:close/>
              </a:path>
            </a:pathLst>
          </a:custGeom>
          <a:solidFill>
            <a:srgbClr val="DC0000"/>
          </a:solidFill>
        </p:spPr>
        <p:txBody>
          <a:bodyPr wrap="square" lIns="0" tIns="0" rIns="0" bIns="0" rtlCol="0"/>
          <a:lstStyle/>
          <a:p>
            <a:endParaRPr/>
          </a:p>
        </p:txBody>
      </p:sp>
      <p:sp>
        <p:nvSpPr>
          <p:cNvPr id="182" name="object 182"/>
          <p:cNvSpPr/>
          <p:nvPr/>
        </p:nvSpPr>
        <p:spPr>
          <a:xfrm>
            <a:off x="8424671" y="3227832"/>
            <a:ext cx="158750" cy="82550"/>
          </a:xfrm>
          <a:custGeom>
            <a:avLst/>
            <a:gdLst/>
            <a:ahLst/>
            <a:cxnLst/>
            <a:rect l="l" t="t" r="r" b="b"/>
            <a:pathLst>
              <a:path w="158750" h="82550">
                <a:moveTo>
                  <a:pt x="158496" y="0"/>
                </a:moveTo>
                <a:lnTo>
                  <a:pt x="0" y="0"/>
                </a:lnTo>
                <a:lnTo>
                  <a:pt x="0" y="82295"/>
                </a:lnTo>
                <a:lnTo>
                  <a:pt x="158496" y="82295"/>
                </a:lnTo>
                <a:lnTo>
                  <a:pt x="158496" y="0"/>
                </a:lnTo>
                <a:close/>
              </a:path>
            </a:pathLst>
          </a:custGeom>
          <a:solidFill>
            <a:srgbClr val="DC0000"/>
          </a:solidFill>
        </p:spPr>
        <p:txBody>
          <a:bodyPr wrap="square" lIns="0" tIns="0" rIns="0" bIns="0" rtlCol="0"/>
          <a:lstStyle/>
          <a:p>
            <a:endParaRPr/>
          </a:p>
        </p:txBody>
      </p:sp>
      <p:sp>
        <p:nvSpPr>
          <p:cNvPr id="183" name="object 183"/>
          <p:cNvSpPr/>
          <p:nvPr/>
        </p:nvSpPr>
        <p:spPr>
          <a:xfrm>
            <a:off x="8662416" y="3221735"/>
            <a:ext cx="157480" cy="60960"/>
          </a:xfrm>
          <a:custGeom>
            <a:avLst/>
            <a:gdLst/>
            <a:ahLst/>
            <a:cxnLst/>
            <a:rect l="l" t="t" r="r" b="b"/>
            <a:pathLst>
              <a:path w="157479" h="60960">
                <a:moveTo>
                  <a:pt x="156972" y="0"/>
                </a:moveTo>
                <a:lnTo>
                  <a:pt x="0" y="0"/>
                </a:lnTo>
                <a:lnTo>
                  <a:pt x="0" y="60960"/>
                </a:lnTo>
                <a:lnTo>
                  <a:pt x="156972" y="60960"/>
                </a:lnTo>
                <a:lnTo>
                  <a:pt x="156972" y="0"/>
                </a:lnTo>
                <a:close/>
              </a:path>
            </a:pathLst>
          </a:custGeom>
          <a:solidFill>
            <a:srgbClr val="DC0000"/>
          </a:solidFill>
        </p:spPr>
        <p:txBody>
          <a:bodyPr wrap="square" lIns="0" tIns="0" rIns="0" bIns="0" rtlCol="0"/>
          <a:lstStyle/>
          <a:p>
            <a:endParaRPr/>
          </a:p>
        </p:txBody>
      </p:sp>
      <p:sp>
        <p:nvSpPr>
          <p:cNvPr id="184" name="object 184"/>
          <p:cNvSpPr/>
          <p:nvPr/>
        </p:nvSpPr>
        <p:spPr>
          <a:xfrm>
            <a:off x="5340096" y="3617976"/>
            <a:ext cx="157480" cy="114300"/>
          </a:xfrm>
          <a:custGeom>
            <a:avLst/>
            <a:gdLst/>
            <a:ahLst/>
            <a:cxnLst/>
            <a:rect l="l" t="t" r="r" b="b"/>
            <a:pathLst>
              <a:path w="157479" h="114300">
                <a:moveTo>
                  <a:pt x="0" y="0"/>
                </a:moveTo>
                <a:lnTo>
                  <a:pt x="156971" y="0"/>
                </a:lnTo>
                <a:lnTo>
                  <a:pt x="156971" y="114300"/>
                </a:lnTo>
                <a:lnTo>
                  <a:pt x="0" y="114300"/>
                </a:lnTo>
                <a:lnTo>
                  <a:pt x="0" y="0"/>
                </a:lnTo>
                <a:close/>
              </a:path>
            </a:pathLst>
          </a:custGeom>
          <a:ln w="9144">
            <a:solidFill>
              <a:srgbClr val="BEBEBE"/>
            </a:solidFill>
          </a:ln>
        </p:spPr>
        <p:txBody>
          <a:bodyPr wrap="square" lIns="0" tIns="0" rIns="0" bIns="0" rtlCol="0"/>
          <a:lstStyle/>
          <a:p>
            <a:endParaRPr/>
          </a:p>
        </p:txBody>
      </p:sp>
      <p:sp>
        <p:nvSpPr>
          <p:cNvPr id="185" name="object 185"/>
          <p:cNvSpPr/>
          <p:nvPr/>
        </p:nvSpPr>
        <p:spPr>
          <a:xfrm>
            <a:off x="5576315" y="3560064"/>
            <a:ext cx="158750" cy="86995"/>
          </a:xfrm>
          <a:custGeom>
            <a:avLst/>
            <a:gdLst/>
            <a:ahLst/>
            <a:cxnLst/>
            <a:rect l="l" t="t" r="r" b="b"/>
            <a:pathLst>
              <a:path w="158750" h="86995">
                <a:moveTo>
                  <a:pt x="0" y="0"/>
                </a:moveTo>
                <a:lnTo>
                  <a:pt x="158496" y="0"/>
                </a:lnTo>
                <a:lnTo>
                  <a:pt x="158496" y="86868"/>
                </a:lnTo>
                <a:lnTo>
                  <a:pt x="0" y="86868"/>
                </a:lnTo>
                <a:lnTo>
                  <a:pt x="0" y="0"/>
                </a:lnTo>
                <a:close/>
              </a:path>
            </a:pathLst>
          </a:custGeom>
          <a:ln w="9144">
            <a:solidFill>
              <a:srgbClr val="BEBEBE"/>
            </a:solidFill>
          </a:ln>
        </p:spPr>
        <p:txBody>
          <a:bodyPr wrap="square" lIns="0" tIns="0" rIns="0" bIns="0" rtlCol="0"/>
          <a:lstStyle/>
          <a:p>
            <a:endParaRPr/>
          </a:p>
        </p:txBody>
      </p:sp>
      <p:sp>
        <p:nvSpPr>
          <p:cNvPr id="186" name="object 186"/>
          <p:cNvSpPr/>
          <p:nvPr/>
        </p:nvSpPr>
        <p:spPr>
          <a:xfrm>
            <a:off x="5814059" y="3575303"/>
            <a:ext cx="158750" cy="104139"/>
          </a:xfrm>
          <a:custGeom>
            <a:avLst/>
            <a:gdLst/>
            <a:ahLst/>
            <a:cxnLst/>
            <a:rect l="l" t="t" r="r" b="b"/>
            <a:pathLst>
              <a:path w="158750" h="104139">
                <a:moveTo>
                  <a:pt x="0" y="0"/>
                </a:moveTo>
                <a:lnTo>
                  <a:pt x="158495" y="0"/>
                </a:lnTo>
                <a:lnTo>
                  <a:pt x="158495" y="103632"/>
                </a:lnTo>
                <a:lnTo>
                  <a:pt x="0" y="103632"/>
                </a:lnTo>
                <a:lnTo>
                  <a:pt x="0" y="0"/>
                </a:lnTo>
                <a:close/>
              </a:path>
            </a:pathLst>
          </a:custGeom>
          <a:ln w="9144">
            <a:solidFill>
              <a:srgbClr val="BEBEBE"/>
            </a:solidFill>
          </a:ln>
        </p:spPr>
        <p:txBody>
          <a:bodyPr wrap="square" lIns="0" tIns="0" rIns="0" bIns="0" rtlCol="0"/>
          <a:lstStyle/>
          <a:p>
            <a:endParaRPr/>
          </a:p>
        </p:txBody>
      </p:sp>
      <p:sp>
        <p:nvSpPr>
          <p:cNvPr id="187" name="object 187"/>
          <p:cNvSpPr/>
          <p:nvPr/>
        </p:nvSpPr>
        <p:spPr>
          <a:xfrm>
            <a:off x="6051803" y="3771900"/>
            <a:ext cx="158750" cy="85725"/>
          </a:xfrm>
          <a:custGeom>
            <a:avLst/>
            <a:gdLst/>
            <a:ahLst/>
            <a:cxnLst/>
            <a:rect l="l" t="t" r="r" b="b"/>
            <a:pathLst>
              <a:path w="158750" h="85725">
                <a:moveTo>
                  <a:pt x="0" y="0"/>
                </a:moveTo>
                <a:lnTo>
                  <a:pt x="158496" y="0"/>
                </a:lnTo>
                <a:lnTo>
                  <a:pt x="158496" y="85343"/>
                </a:lnTo>
                <a:lnTo>
                  <a:pt x="0" y="85343"/>
                </a:lnTo>
                <a:lnTo>
                  <a:pt x="0" y="0"/>
                </a:lnTo>
                <a:close/>
              </a:path>
            </a:pathLst>
          </a:custGeom>
          <a:ln w="9144">
            <a:solidFill>
              <a:srgbClr val="BEBEBE"/>
            </a:solidFill>
          </a:ln>
        </p:spPr>
        <p:txBody>
          <a:bodyPr wrap="square" lIns="0" tIns="0" rIns="0" bIns="0" rtlCol="0"/>
          <a:lstStyle/>
          <a:p>
            <a:endParaRPr/>
          </a:p>
        </p:txBody>
      </p:sp>
      <p:sp>
        <p:nvSpPr>
          <p:cNvPr id="188" name="object 188"/>
          <p:cNvSpPr/>
          <p:nvPr/>
        </p:nvSpPr>
        <p:spPr>
          <a:xfrm>
            <a:off x="6288023" y="3596640"/>
            <a:ext cx="158750" cy="109855"/>
          </a:xfrm>
          <a:custGeom>
            <a:avLst/>
            <a:gdLst/>
            <a:ahLst/>
            <a:cxnLst/>
            <a:rect l="l" t="t" r="r" b="b"/>
            <a:pathLst>
              <a:path w="158750" h="109854">
                <a:moveTo>
                  <a:pt x="0" y="0"/>
                </a:moveTo>
                <a:lnTo>
                  <a:pt x="158496" y="0"/>
                </a:lnTo>
                <a:lnTo>
                  <a:pt x="158496" y="109728"/>
                </a:lnTo>
                <a:lnTo>
                  <a:pt x="0" y="109728"/>
                </a:lnTo>
                <a:lnTo>
                  <a:pt x="0" y="0"/>
                </a:lnTo>
                <a:close/>
              </a:path>
            </a:pathLst>
          </a:custGeom>
          <a:ln w="9144">
            <a:solidFill>
              <a:srgbClr val="BEBEBE"/>
            </a:solidFill>
          </a:ln>
        </p:spPr>
        <p:txBody>
          <a:bodyPr wrap="square" lIns="0" tIns="0" rIns="0" bIns="0" rtlCol="0"/>
          <a:lstStyle/>
          <a:p>
            <a:endParaRPr/>
          </a:p>
        </p:txBody>
      </p:sp>
      <p:sp>
        <p:nvSpPr>
          <p:cNvPr id="189" name="object 189"/>
          <p:cNvSpPr/>
          <p:nvPr/>
        </p:nvSpPr>
        <p:spPr>
          <a:xfrm>
            <a:off x="6525768" y="3515867"/>
            <a:ext cx="158750" cy="119380"/>
          </a:xfrm>
          <a:custGeom>
            <a:avLst/>
            <a:gdLst/>
            <a:ahLst/>
            <a:cxnLst/>
            <a:rect l="l" t="t" r="r" b="b"/>
            <a:pathLst>
              <a:path w="158750" h="119379">
                <a:moveTo>
                  <a:pt x="0" y="0"/>
                </a:moveTo>
                <a:lnTo>
                  <a:pt x="158496" y="0"/>
                </a:lnTo>
                <a:lnTo>
                  <a:pt x="158496" y="118872"/>
                </a:lnTo>
                <a:lnTo>
                  <a:pt x="0" y="118872"/>
                </a:lnTo>
                <a:lnTo>
                  <a:pt x="0" y="0"/>
                </a:lnTo>
                <a:close/>
              </a:path>
            </a:pathLst>
          </a:custGeom>
          <a:ln w="9144">
            <a:solidFill>
              <a:srgbClr val="BEBEBE"/>
            </a:solidFill>
          </a:ln>
        </p:spPr>
        <p:txBody>
          <a:bodyPr wrap="square" lIns="0" tIns="0" rIns="0" bIns="0" rtlCol="0"/>
          <a:lstStyle/>
          <a:p>
            <a:endParaRPr/>
          </a:p>
        </p:txBody>
      </p:sp>
      <p:sp>
        <p:nvSpPr>
          <p:cNvPr id="190" name="object 190"/>
          <p:cNvSpPr/>
          <p:nvPr/>
        </p:nvSpPr>
        <p:spPr>
          <a:xfrm>
            <a:off x="6763511" y="3407664"/>
            <a:ext cx="158750" cy="140335"/>
          </a:xfrm>
          <a:custGeom>
            <a:avLst/>
            <a:gdLst/>
            <a:ahLst/>
            <a:cxnLst/>
            <a:rect l="l" t="t" r="r" b="b"/>
            <a:pathLst>
              <a:path w="158750" h="140335">
                <a:moveTo>
                  <a:pt x="0" y="0"/>
                </a:moveTo>
                <a:lnTo>
                  <a:pt x="158496" y="0"/>
                </a:lnTo>
                <a:lnTo>
                  <a:pt x="158496" y="140208"/>
                </a:lnTo>
                <a:lnTo>
                  <a:pt x="0" y="140208"/>
                </a:lnTo>
                <a:lnTo>
                  <a:pt x="0" y="0"/>
                </a:lnTo>
                <a:close/>
              </a:path>
            </a:pathLst>
          </a:custGeom>
          <a:ln w="9144">
            <a:solidFill>
              <a:srgbClr val="BEBEBE"/>
            </a:solidFill>
          </a:ln>
        </p:spPr>
        <p:txBody>
          <a:bodyPr wrap="square" lIns="0" tIns="0" rIns="0" bIns="0" rtlCol="0"/>
          <a:lstStyle/>
          <a:p>
            <a:endParaRPr/>
          </a:p>
        </p:txBody>
      </p:sp>
      <p:sp>
        <p:nvSpPr>
          <p:cNvPr id="191" name="object 191"/>
          <p:cNvSpPr/>
          <p:nvPr/>
        </p:nvSpPr>
        <p:spPr>
          <a:xfrm>
            <a:off x="7001256" y="3331464"/>
            <a:ext cx="157480" cy="181610"/>
          </a:xfrm>
          <a:custGeom>
            <a:avLst/>
            <a:gdLst/>
            <a:ahLst/>
            <a:cxnLst/>
            <a:rect l="l" t="t" r="r" b="b"/>
            <a:pathLst>
              <a:path w="157479" h="181610">
                <a:moveTo>
                  <a:pt x="0" y="0"/>
                </a:moveTo>
                <a:lnTo>
                  <a:pt x="156972" y="0"/>
                </a:lnTo>
                <a:lnTo>
                  <a:pt x="156972" y="181356"/>
                </a:lnTo>
                <a:lnTo>
                  <a:pt x="0" y="181356"/>
                </a:lnTo>
                <a:lnTo>
                  <a:pt x="0" y="0"/>
                </a:lnTo>
                <a:close/>
              </a:path>
            </a:pathLst>
          </a:custGeom>
          <a:ln w="9144">
            <a:solidFill>
              <a:srgbClr val="BEBEBE"/>
            </a:solidFill>
          </a:ln>
        </p:spPr>
        <p:txBody>
          <a:bodyPr wrap="square" lIns="0" tIns="0" rIns="0" bIns="0" rtlCol="0"/>
          <a:lstStyle/>
          <a:p>
            <a:endParaRPr/>
          </a:p>
        </p:txBody>
      </p:sp>
      <p:sp>
        <p:nvSpPr>
          <p:cNvPr id="192" name="object 192"/>
          <p:cNvSpPr/>
          <p:nvPr/>
        </p:nvSpPr>
        <p:spPr>
          <a:xfrm>
            <a:off x="7237476" y="3378708"/>
            <a:ext cx="158750" cy="180340"/>
          </a:xfrm>
          <a:custGeom>
            <a:avLst/>
            <a:gdLst/>
            <a:ahLst/>
            <a:cxnLst/>
            <a:rect l="l" t="t" r="r" b="b"/>
            <a:pathLst>
              <a:path w="158750" h="180339">
                <a:moveTo>
                  <a:pt x="0" y="0"/>
                </a:moveTo>
                <a:lnTo>
                  <a:pt x="158496" y="0"/>
                </a:lnTo>
                <a:lnTo>
                  <a:pt x="158496" y="179831"/>
                </a:lnTo>
                <a:lnTo>
                  <a:pt x="0" y="179831"/>
                </a:lnTo>
                <a:lnTo>
                  <a:pt x="0" y="0"/>
                </a:lnTo>
                <a:close/>
              </a:path>
            </a:pathLst>
          </a:custGeom>
          <a:ln w="9144">
            <a:solidFill>
              <a:srgbClr val="BEBEBE"/>
            </a:solidFill>
          </a:ln>
        </p:spPr>
        <p:txBody>
          <a:bodyPr wrap="square" lIns="0" tIns="0" rIns="0" bIns="0" rtlCol="0"/>
          <a:lstStyle/>
          <a:p>
            <a:endParaRPr/>
          </a:p>
        </p:txBody>
      </p:sp>
      <p:sp>
        <p:nvSpPr>
          <p:cNvPr id="193" name="object 193"/>
          <p:cNvSpPr/>
          <p:nvPr/>
        </p:nvSpPr>
        <p:spPr>
          <a:xfrm>
            <a:off x="7475219" y="3361944"/>
            <a:ext cx="158750" cy="123825"/>
          </a:xfrm>
          <a:custGeom>
            <a:avLst/>
            <a:gdLst/>
            <a:ahLst/>
            <a:cxnLst/>
            <a:rect l="l" t="t" r="r" b="b"/>
            <a:pathLst>
              <a:path w="158750" h="123825">
                <a:moveTo>
                  <a:pt x="0" y="0"/>
                </a:moveTo>
                <a:lnTo>
                  <a:pt x="158496" y="0"/>
                </a:lnTo>
                <a:lnTo>
                  <a:pt x="158496" y="123443"/>
                </a:lnTo>
                <a:lnTo>
                  <a:pt x="0" y="123443"/>
                </a:lnTo>
                <a:lnTo>
                  <a:pt x="0" y="0"/>
                </a:lnTo>
                <a:close/>
              </a:path>
            </a:pathLst>
          </a:custGeom>
          <a:ln w="9144">
            <a:solidFill>
              <a:srgbClr val="BEBEBE"/>
            </a:solidFill>
          </a:ln>
        </p:spPr>
        <p:txBody>
          <a:bodyPr wrap="square" lIns="0" tIns="0" rIns="0" bIns="0" rtlCol="0"/>
          <a:lstStyle/>
          <a:p>
            <a:endParaRPr/>
          </a:p>
        </p:txBody>
      </p:sp>
      <p:sp>
        <p:nvSpPr>
          <p:cNvPr id="194" name="object 194"/>
          <p:cNvSpPr/>
          <p:nvPr/>
        </p:nvSpPr>
        <p:spPr>
          <a:xfrm>
            <a:off x="7712964" y="3340608"/>
            <a:ext cx="158750" cy="129539"/>
          </a:xfrm>
          <a:custGeom>
            <a:avLst/>
            <a:gdLst/>
            <a:ahLst/>
            <a:cxnLst/>
            <a:rect l="l" t="t" r="r" b="b"/>
            <a:pathLst>
              <a:path w="158750" h="129539">
                <a:moveTo>
                  <a:pt x="0" y="0"/>
                </a:moveTo>
                <a:lnTo>
                  <a:pt x="158495" y="0"/>
                </a:lnTo>
                <a:lnTo>
                  <a:pt x="158495" y="129539"/>
                </a:lnTo>
                <a:lnTo>
                  <a:pt x="0" y="129539"/>
                </a:lnTo>
                <a:lnTo>
                  <a:pt x="0" y="0"/>
                </a:lnTo>
                <a:close/>
              </a:path>
            </a:pathLst>
          </a:custGeom>
          <a:ln w="9144">
            <a:solidFill>
              <a:srgbClr val="BEBEBE"/>
            </a:solidFill>
          </a:ln>
        </p:spPr>
        <p:txBody>
          <a:bodyPr wrap="square" lIns="0" tIns="0" rIns="0" bIns="0" rtlCol="0"/>
          <a:lstStyle/>
          <a:p>
            <a:endParaRPr/>
          </a:p>
        </p:txBody>
      </p:sp>
      <p:sp>
        <p:nvSpPr>
          <p:cNvPr id="195" name="object 195"/>
          <p:cNvSpPr/>
          <p:nvPr/>
        </p:nvSpPr>
        <p:spPr>
          <a:xfrm>
            <a:off x="7949183" y="3304032"/>
            <a:ext cx="158750" cy="116205"/>
          </a:xfrm>
          <a:custGeom>
            <a:avLst/>
            <a:gdLst/>
            <a:ahLst/>
            <a:cxnLst/>
            <a:rect l="l" t="t" r="r" b="b"/>
            <a:pathLst>
              <a:path w="158750" h="116204">
                <a:moveTo>
                  <a:pt x="0" y="0"/>
                </a:moveTo>
                <a:lnTo>
                  <a:pt x="158496" y="0"/>
                </a:lnTo>
                <a:lnTo>
                  <a:pt x="158496" y="115823"/>
                </a:lnTo>
                <a:lnTo>
                  <a:pt x="0" y="115823"/>
                </a:lnTo>
                <a:lnTo>
                  <a:pt x="0" y="0"/>
                </a:lnTo>
                <a:close/>
              </a:path>
            </a:pathLst>
          </a:custGeom>
          <a:ln w="9144">
            <a:solidFill>
              <a:srgbClr val="BEBEBE"/>
            </a:solidFill>
          </a:ln>
        </p:spPr>
        <p:txBody>
          <a:bodyPr wrap="square" lIns="0" tIns="0" rIns="0" bIns="0" rtlCol="0"/>
          <a:lstStyle/>
          <a:p>
            <a:endParaRPr/>
          </a:p>
        </p:txBody>
      </p:sp>
      <p:sp>
        <p:nvSpPr>
          <p:cNvPr id="196" name="object 196"/>
          <p:cNvSpPr/>
          <p:nvPr/>
        </p:nvSpPr>
        <p:spPr>
          <a:xfrm>
            <a:off x="8186928" y="3262884"/>
            <a:ext cx="158750" cy="100965"/>
          </a:xfrm>
          <a:custGeom>
            <a:avLst/>
            <a:gdLst/>
            <a:ahLst/>
            <a:cxnLst/>
            <a:rect l="l" t="t" r="r" b="b"/>
            <a:pathLst>
              <a:path w="158750" h="100964">
                <a:moveTo>
                  <a:pt x="0" y="0"/>
                </a:moveTo>
                <a:lnTo>
                  <a:pt x="158496" y="0"/>
                </a:lnTo>
                <a:lnTo>
                  <a:pt x="158496" y="100583"/>
                </a:lnTo>
                <a:lnTo>
                  <a:pt x="0" y="100583"/>
                </a:lnTo>
                <a:lnTo>
                  <a:pt x="0" y="0"/>
                </a:lnTo>
                <a:close/>
              </a:path>
            </a:pathLst>
          </a:custGeom>
          <a:ln w="9144">
            <a:solidFill>
              <a:srgbClr val="BEBEBE"/>
            </a:solidFill>
          </a:ln>
        </p:spPr>
        <p:txBody>
          <a:bodyPr wrap="square" lIns="0" tIns="0" rIns="0" bIns="0" rtlCol="0"/>
          <a:lstStyle/>
          <a:p>
            <a:endParaRPr/>
          </a:p>
        </p:txBody>
      </p:sp>
      <p:sp>
        <p:nvSpPr>
          <p:cNvPr id="197" name="object 197"/>
          <p:cNvSpPr/>
          <p:nvPr/>
        </p:nvSpPr>
        <p:spPr>
          <a:xfrm>
            <a:off x="8424671" y="3227832"/>
            <a:ext cx="158750" cy="82550"/>
          </a:xfrm>
          <a:custGeom>
            <a:avLst/>
            <a:gdLst/>
            <a:ahLst/>
            <a:cxnLst/>
            <a:rect l="l" t="t" r="r" b="b"/>
            <a:pathLst>
              <a:path w="158750" h="82550">
                <a:moveTo>
                  <a:pt x="0" y="0"/>
                </a:moveTo>
                <a:lnTo>
                  <a:pt x="158496" y="0"/>
                </a:lnTo>
                <a:lnTo>
                  <a:pt x="158496" y="82295"/>
                </a:lnTo>
                <a:lnTo>
                  <a:pt x="0" y="82295"/>
                </a:lnTo>
                <a:lnTo>
                  <a:pt x="0" y="0"/>
                </a:lnTo>
                <a:close/>
              </a:path>
            </a:pathLst>
          </a:custGeom>
          <a:ln w="9144">
            <a:solidFill>
              <a:srgbClr val="BEBEBE"/>
            </a:solidFill>
          </a:ln>
        </p:spPr>
        <p:txBody>
          <a:bodyPr wrap="square" lIns="0" tIns="0" rIns="0" bIns="0" rtlCol="0"/>
          <a:lstStyle/>
          <a:p>
            <a:endParaRPr/>
          </a:p>
        </p:txBody>
      </p:sp>
      <p:sp>
        <p:nvSpPr>
          <p:cNvPr id="198" name="object 198"/>
          <p:cNvSpPr/>
          <p:nvPr/>
        </p:nvSpPr>
        <p:spPr>
          <a:xfrm>
            <a:off x="8662416" y="3221735"/>
            <a:ext cx="157480" cy="60960"/>
          </a:xfrm>
          <a:custGeom>
            <a:avLst/>
            <a:gdLst/>
            <a:ahLst/>
            <a:cxnLst/>
            <a:rect l="l" t="t" r="r" b="b"/>
            <a:pathLst>
              <a:path w="157479" h="60960">
                <a:moveTo>
                  <a:pt x="0" y="0"/>
                </a:moveTo>
                <a:lnTo>
                  <a:pt x="156972" y="0"/>
                </a:lnTo>
                <a:lnTo>
                  <a:pt x="156972" y="60960"/>
                </a:lnTo>
                <a:lnTo>
                  <a:pt x="0" y="60960"/>
                </a:lnTo>
                <a:lnTo>
                  <a:pt x="0" y="0"/>
                </a:lnTo>
                <a:close/>
              </a:path>
            </a:pathLst>
          </a:custGeom>
          <a:ln w="9144">
            <a:solidFill>
              <a:srgbClr val="BEBEBE"/>
            </a:solidFill>
          </a:ln>
        </p:spPr>
        <p:txBody>
          <a:bodyPr wrap="square" lIns="0" tIns="0" rIns="0" bIns="0" rtlCol="0"/>
          <a:lstStyle/>
          <a:p>
            <a:endParaRPr/>
          </a:p>
        </p:txBody>
      </p:sp>
      <p:sp>
        <p:nvSpPr>
          <p:cNvPr id="199" name="object 199"/>
          <p:cNvSpPr/>
          <p:nvPr/>
        </p:nvSpPr>
        <p:spPr>
          <a:xfrm>
            <a:off x="5340096" y="4165091"/>
            <a:ext cx="157480" cy="283845"/>
          </a:xfrm>
          <a:custGeom>
            <a:avLst/>
            <a:gdLst/>
            <a:ahLst/>
            <a:cxnLst/>
            <a:rect l="l" t="t" r="r" b="b"/>
            <a:pathLst>
              <a:path w="157479" h="283845">
                <a:moveTo>
                  <a:pt x="156971" y="0"/>
                </a:moveTo>
                <a:lnTo>
                  <a:pt x="0" y="0"/>
                </a:lnTo>
                <a:lnTo>
                  <a:pt x="0" y="283463"/>
                </a:lnTo>
                <a:lnTo>
                  <a:pt x="156971" y="283463"/>
                </a:lnTo>
                <a:lnTo>
                  <a:pt x="156971" y="0"/>
                </a:lnTo>
                <a:close/>
              </a:path>
            </a:pathLst>
          </a:custGeom>
          <a:solidFill>
            <a:srgbClr val="3CA499"/>
          </a:solidFill>
        </p:spPr>
        <p:txBody>
          <a:bodyPr wrap="square" lIns="0" tIns="0" rIns="0" bIns="0" rtlCol="0"/>
          <a:lstStyle/>
          <a:p>
            <a:endParaRPr/>
          </a:p>
        </p:txBody>
      </p:sp>
      <p:sp>
        <p:nvSpPr>
          <p:cNvPr id="200" name="object 200"/>
          <p:cNvSpPr/>
          <p:nvPr/>
        </p:nvSpPr>
        <p:spPr>
          <a:xfrm>
            <a:off x="5576315" y="4229100"/>
            <a:ext cx="158750" cy="315595"/>
          </a:xfrm>
          <a:custGeom>
            <a:avLst/>
            <a:gdLst/>
            <a:ahLst/>
            <a:cxnLst/>
            <a:rect l="l" t="t" r="r" b="b"/>
            <a:pathLst>
              <a:path w="158750" h="315595">
                <a:moveTo>
                  <a:pt x="158496" y="0"/>
                </a:moveTo>
                <a:lnTo>
                  <a:pt x="0" y="0"/>
                </a:lnTo>
                <a:lnTo>
                  <a:pt x="0" y="315468"/>
                </a:lnTo>
                <a:lnTo>
                  <a:pt x="158496" y="315468"/>
                </a:lnTo>
                <a:lnTo>
                  <a:pt x="158496" y="0"/>
                </a:lnTo>
                <a:close/>
              </a:path>
            </a:pathLst>
          </a:custGeom>
          <a:solidFill>
            <a:srgbClr val="3CA499"/>
          </a:solidFill>
        </p:spPr>
        <p:txBody>
          <a:bodyPr wrap="square" lIns="0" tIns="0" rIns="0" bIns="0" rtlCol="0"/>
          <a:lstStyle/>
          <a:p>
            <a:endParaRPr/>
          </a:p>
        </p:txBody>
      </p:sp>
      <p:sp>
        <p:nvSpPr>
          <p:cNvPr id="201" name="object 201"/>
          <p:cNvSpPr/>
          <p:nvPr/>
        </p:nvSpPr>
        <p:spPr>
          <a:xfrm>
            <a:off x="5814059" y="4227576"/>
            <a:ext cx="158750" cy="299085"/>
          </a:xfrm>
          <a:custGeom>
            <a:avLst/>
            <a:gdLst/>
            <a:ahLst/>
            <a:cxnLst/>
            <a:rect l="l" t="t" r="r" b="b"/>
            <a:pathLst>
              <a:path w="158750" h="299085">
                <a:moveTo>
                  <a:pt x="158495" y="0"/>
                </a:moveTo>
                <a:lnTo>
                  <a:pt x="0" y="0"/>
                </a:lnTo>
                <a:lnTo>
                  <a:pt x="0" y="298704"/>
                </a:lnTo>
                <a:lnTo>
                  <a:pt x="158495" y="298704"/>
                </a:lnTo>
                <a:lnTo>
                  <a:pt x="158495" y="0"/>
                </a:lnTo>
                <a:close/>
              </a:path>
            </a:pathLst>
          </a:custGeom>
          <a:solidFill>
            <a:srgbClr val="3CA499"/>
          </a:solidFill>
        </p:spPr>
        <p:txBody>
          <a:bodyPr wrap="square" lIns="0" tIns="0" rIns="0" bIns="0" rtlCol="0"/>
          <a:lstStyle/>
          <a:p>
            <a:endParaRPr/>
          </a:p>
        </p:txBody>
      </p:sp>
      <p:sp>
        <p:nvSpPr>
          <p:cNvPr id="202" name="object 202"/>
          <p:cNvSpPr/>
          <p:nvPr/>
        </p:nvSpPr>
        <p:spPr>
          <a:xfrm>
            <a:off x="6051803" y="4189476"/>
            <a:ext cx="158750" cy="245745"/>
          </a:xfrm>
          <a:custGeom>
            <a:avLst/>
            <a:gdLst/>
            <a:ahLst/>
            <a:cxnLst/>
            <a:rect l="l" t="t" r="r" b="b"/>
            <a:pathLst>
              <a:path w="158750" h="245745">
                <a:moveTo>
                  <a:pt x="158496" y="0"/>
                </a:moveTo>
                <a:lnTo>
                  <a:pt x="0" y="0"/>
                </a:lnTo>
                <a:lnTo>
                  <a:pt x="0" y="245363"/>
                </a:lnTo>
                <a:lnTo>
                  <a:pt x="158496" y="245363"/>
                </a:lnTo>
                <a:lnTo>
                  <a:pt x="158496" y="0"/>
                </a:lnTo>
                <a:close/>
              </a:path>
            </a:pathLst>
          </a:custGeom>
          <a:solidFill>
            <a:srgbClr val="3CA499"/>
          </a:solidFill>
        </p:spPr>
        <p:txBody>
          <a:bodyPr wrap="square" lIns="0" tIns="0" rIns="0" bIns="0" rtlCol="0"/>
          <a:lstStyle/>
          <a:p>
            <a:endParaRPr/>
          </a:p>
        </p:txBody>
      </p:sp>
      <p:sp>
        <p:nvSpPr>
          <p:cNvPr id="203" name="object 203"/>
          <p:cNvSpPr/>
          <p:nvPr/>
        </p:nvSpPr>
        <p:spPr>
          <a:xfrm>
            <a:off x="6288023" y="4258055"/>
            <a:ext cx="158750" cy="280670"/>
          </a:xfrm>
          <a:custGeom>
            <a:avLst/>
            <a:gdLst/>
            <a:ahLst/>
            <a:cxnLst/>
            <a:rect l="l" t="t" r="r" b="b"/>
            <a:pathLst>
              <a:path w="158750" h="280670">
                <a:moveTo>
                  <a:pt x="158496" y="0"/>
                </a:moveTo>
                <a:lnTo>
                  <a:pt x="0" y="0"/>
                </a:lnTo>
                <a:lnTo>
                  <a:pt x="0" y="280416"/>
                </a:lnTo>
                <a:lnTo>
                  <a:pt x="158496" y="280416"/>
                </a:lnTo>
                <a:lnTo>
                  <a:pt x="158496" y="0"/>
                </a:lnTo>
                <a:close/>
              </a:path>
            </a:pathLst>
          </a:custGeom>
          <a:solidFill>
            <a:srgbClr val="3CA499"/>
          </a:solidFill>
        </p:spPr>
        <p:txBody>
          <a:bodyPr wrap="square" lIns="0" tIns="0" rIns="0" bIns="0" rtlCol="0"/>
          <a:lstStyle/>
          <a:p>
            <a:endParaRPr/>
          </a:p>
        </p:txBody>
      </p:sp>
      <p:sp>
        <p:nvSpPr>
          <p:cNvPr id="204" name="object 204"/>
          <p:cNvSpPr/>
          <p:nvPr/>
        </p:nvSpPr>
        <p:spPr>
          <a:xfrm>
            <a:off x="6525768" y="4308347"/>
            <a:ext cx="158750" cy="247015"/>
          </a:xfrm>
          <a:custGeom>
            <a:avLst/>
            <a:gdLst/>
            <a:ahLst/>
            <a:cxnLst/>
            <a:rect l="l" t="t" r="r" b="b"/>
            <a:pathLst>
              <a:path w="158750" h="247014">
                <a:moveTo>
                  <a:pt x="158496" y="0"/>
                </a:moveTo>
                <a:lnTo>
                  <a:pt x="0" y="0"/>
                </a:lnTo>
                <a:lnTo>
                  <a:pt x="0" y="246887"/>
                </a:lnTo>
                <a:lnTo>
                  <a:pt x="158496" y="246887"/>
                </a:lnTo>
                <a:lnTo>
                  <a:pt x="158496" y="0"/>
                </a:lnTo>
                <a:close/>
              </a:path>
            </a:pathLst>
          </a:custGeom>
          <a:solidFill>
            <a:srgbClr val="3CA499"/>
          </a:solidFill>
        </p:spPr>
        <p:txBody>
          <a:bodyPr wrap="square" lIns="0" tIns="0" rIns="0" bIns="0" rtlCol="0"/>
          <a:lstStyle/>
          <a:p>
            <a:endParaRPr/>
          </a:p>
        </p:txBody>
      </p:sp>
      <p:sp>
        <p:nvSpPr>
          <p:cNvPr id="205" name="object 205"/>
          <p:cNvSpPr/>
          <p:nvPr/>
        </p:nvSpPr>
        <p:spPr>
          <a:xfrm>
            <a:off x="6763511" y="4369308"/>
            <a:ext cx="158750" cy="260985"/>
          </a:xfrm>
          <a:custGeom>
            <a:avLst/>
            <a:gdLst/>
            <a:ahLst/>
            <a:cxnLst/>
            <a:rect l="l" t="t" r="r" b="b"/>
            <a:pathLst>
              <a:path w="158750" h="260985">
                <a:moveTo>
                  <a:pt x="158496" y="0"/>
                </a:moveTo>
                <a:lnTo>
                  <a:pt x="0" y="0"/>
                </a:lnTo>
                <a:lnTo>
                  <a:pt x="0" y="260604"/>
                </a:lnTo>
                <a:lnTo>
                  <a:pt x="158496" y="260604"/>
                </a:lnTo>
                <a:lnTo>
                  <a:pt x="158496" y="0"/>
                </a:lnTo>
                <a:close/>
              </a:path>
            </a:pathLst>
          </a:custGeom>
          <a:solidFill>
            <a:srgbClr val="3CA499"/>
          </a:solidFill>
        </p:spPr>
        <p:txBody>
          <a:bodyPr wrap="square" lIns="0" tIns="0" rIns="0" bIns="0" rtlCol="0"/>
          <a:lstStyle/>
          <a:p>
            <a:endParaRPr/>
          </a:p>
        </p:txBody>
      </p:sp>
      <p:sp>
        <p:nvSpPr>
          <p:cNvPr id="206" name="object 206"/>
          <p:cNvSpPr/>
          <p:nvPr/>
        </p:nvSpPr>
        <p:spPr>
          <a:xfrm>
            <a:off x="7001256" y="4405884"/>
            <a:ext cx="157480" cy="321945"/>
          </a:xfrm>
          <a:custGeom>
            <a:avLst/>
            <a:gdLst/>
            <a:ahLst/>
            <a:cxnLst/>
            <a:rect l="l" t="t" r="r" b="b"/>
            <a:pathLst>
              <a:path w="157479" h="321945">
                <a:moveTo>
                  <a:pt x="156972" y="0"/>
                </a:moveTo>
                <a:lnTo>
                  <a:pt x="0" y="0"/>
                </a:lnTo>
                <a:lnTo>
                  <a:pt x="0" y="321564"/>
                </a:lnTo>
                <a:lnTo>
                  <a:pt x="156972" y="321564"/>
                </a:lnTo>
                <a:lnTo>
                  <a:pt x="156972" y="0"/>
                </a:lnTo>
                <a:close/>
              </a:path>
            </a:pathLst>
          </a:custGeom>
          <a:solidFill>
            <a:srgbClr val="3CA499"/>
          </a:solidFill>
        </p:spPr>
        <p:txBody>
          <a:bodyPr wrap="square" lIns="0" tIns="0" rIns="0" bIns="0" rtlCol="0"/>
          <a:lstStyle/>
          <a:p>
            <a:endParaRPr/>
          </a:p>
        </p:txBody>
      </p:sp>
      <p:sp>
        <p:nvSpPr>
          <p:cNvPr id="207" name="object 207"/>
          <p:cNvSpPr/>
          <p:nvPr/>
        </p:nvSpPr>
        <p:spPr>
          <a:xfrm>
            <a:off x="7237476" y="4334255"/>
            <a:ext cx="158750" cy="335280"/>
          </a:xfrm>
          <a:custGeom>
            <a:avLst/>
            <a:gdLst/>
            <a:ahLst/>
            <a:cxnLst/>
            <a:rect l="l" t="t" r="r" b="b"/>
            <a:pathLst>
              <a:path w="158750" h="335279">
                <a:moveTo>
                  <a:pt x="158496" y="0"/>
                </a:moveTo>
                <a:lnTo>
                  <a:pt x="0" y="0"/>
                </a:lnTo>
                <a:lnTo>
                  <a:pt x="0" y="335280"/>
                </a:lnTo>
                <a:lnTo>
                  <a:pt x="158496" y="335280"/>
                </a:lnTo>
                <a:lnTo>
                  <a:pt x="158496" y="0"/>
                </a:lnTo>
                <a:close/>
              </a:path>
            </a:pathLst>
          </a:custGeom>
          <a:solidFill>
            <a:srgbClr val="3CA499"/>
          </a:solidFill>
        </p:spPr>
        <p:txBody>
          <a:bodyPr wrap="square" lIns="0" tIns="0" rIns="0" bIns="0" rtlCol="0"/>
          <a:lstStyle/>
          <a:p>
            <a:endParaRPr/>
          </a:p>
        </p:txBody>
      </p:sp>
      <p:sp>
        <p:nvSpPr>
          <p:cNvPr id="208" name="object 208"/>
          <p:cNvSpPr/>
          <p:nvPr/>
        </p:nvSpPr>
        <p:spPr>
          <a:xfrm>
            <a:off x="7475219" y="4203191"/>
            <a:ext cx="158750" cy="303530"/>
          </a:xfrm>
          <a:custGeom>
            <a:avLst/>
            <a:gdLst/>
            <a:ahLst/>
            <a:cxnLst/>
            <a:rect l="l" t="t" r="r" b="b"/>
            <a:pathLst>
              <a:path w="158750" h="303529">
                <a:moveTo>
                  <a:pt x="158496" y="0"/>
                </a:moveTo>
                <a:lnTo>
                  <a:pt x="0" y="0"/>
                </a:lnTo>
                <a:lnTo>
                  <a:pt x="0" y="303275"/>
                </a:lnTo>
                <a:lnTo>
                  <a:pt x="158496" y="303275"/>
                </a:lnTo>
                <a:lnTo>
                  <a:pt x="158496" y="0"/>
                </a:lnTo>
                <a:close/>
              </a:path>
            </a:pathLst>
          </a:custGeom>
          <a:solidFill>
            <a:srgbClr val="3CA499"/>
          </a:solidFill>
        </p:spPr>
        <p:txBody>
          <a:bodyPr wrap="square" lIns="0" tIns="0" rIns="0" bIns="0" rtlCol="0"/>
          <a:lstStyle/>
          <a:p>
            <a:endParaRPr/>
          </a:p>
        </p:txBody>
      </p:sp>
      <p:sp>
        <p:nvSpPr>
          <p:cNvPr id="209" name="object 209"/>
          <p:cNvSpPr/>
          <p:nvPr/>
        </p:nvSpPr>
        <p:spPr>
          <a:xfrm>
            <a:off x="7712964" y="4130040"/>
            <a:ext cx="158750" cy="347980"/>
          </a:xfrm>
          <a:custGeom>
            <a:avLst/>
            <a:gdLst/>
            <a:ahLst/>
            <a:cxnLst/>
            <a:rect l="l" t="t" r="r" b="b"/>
            <a:pathLst>
              <a:path w="158750" h="347979">
                <a:moveTo>
                  <a:pt x="158495" y="0"/>
                </a:moveTo>
                <a:lnTo>
                  <a:pt x="0" y="0"/>
                </a:lnTo>
                <a:lnTo>
                  <a:pt x="0" y="347472"/>
                </a:lnTo>
                <a:lnTo>
                  <a:pt x="158495" y="347472"/>
                </a:lnTo>
                <a:lnTo>
                  <a:pt x="158495" y="0"/>
                </a:lnTo>
                <a:close/>
              </a:path>
            </a:pathLst>
          </a:custGeom>
          <a:solidFill>
            <a:srgbClr val="3CA499"/>
          </a:solidFill>
        </p:spPr>
        <p:txBody>
          <a:bodyPr wrap="square" lIns="0" tIns="0" rIns="0" bIns="0" rtlCol="0"/>
          <a:lstStyle/>
          <a:p>
            <a:endParaRPr/>
          </a:p>
        </p:txBody>
      </p:sp>
      <p:sp>
        <p:nvSpPr>
          <p:cNvPr id="210" name="object 210"/>
          <p:cNvSpPr/>
          <p:nvPr/>
        </p:nvSpPr>
        <p:spPr>
          <a:xfrm>
            <a:off x="7949183" y="4088891"/>
            <a:ext cx="158750" cy="363220"/>
          </a:xfrm>
          <a:custGeom>
            <a:avLst/>
            <a:gdLst/>
            <a:ahLst/>
            <a:cxnLst/>
            <a:rect l="l" t="t" r="r" b="b"/>
            <a:pathLst>
              <a:path w="158750" h="363220">
                <a:moveTo>
                  <a:pt x="158496" y="0"/>
                </a:moveTo>
                <a:lnTo>
                  <a:pt x="0" y="0"/>
                </a:lnTo>
                <a:lnTo>
                  <a:pt x="0" y="362711"/>
                </a:lnTo>
                <a:lnTo>
                  <a:pt x="158496" y="362711"/>
                </a:lnTo>
                <a:lnTo>
                  <a:pt x="158496" y="0"/>
                </a:lnTo>
                <a:close/>
              </a:path>
            </a:pathLst>
          </a:custGeom>
          <a:solidFill>
            <a:srgbClr val="3CA499"/>
          </a:solidFill>
        </p:spPr>
        <p:txBody>
          <a:bodyPr wrap="square" lIns="0" tIns="0" rIns="0" bIns="0" rtlCol="0"/>
          <a:lstStyle/>
          <a:p>
            <a:endParaRPr/>
          </a:p>
        </p:txBody>
      </p:sp>
      <p:sp>
        <p:nvSpPr>
          <p:cNvPr id="211" name="object 211"/>
          <p:cNvSpPr/>
          <p:nvPr/>
        </p:nvSpPr>
        <p:spPr>
          <a:xfrm>
            <a:off x="8186928" y="4088891"/>
            <a:ext cx="158750" cy="368935"/>
          </a:xfrm>
          <a:custGeom>
            <a:avLst/>
            <a:gdLst/>
            <a:ahLst/>
            <a:cxnLst/>
            <a:rect l="l" t="t" r="r" b="b"/>
            <a:pathLst>
              <a:path w="158750" h="368935">
                <a:moveTo>
                  <a:pt x="158496" y="0"/>
                </a:moveTo>
                <a:lnTo>
                  <a:pt x="0" y="0"/>
                </a:lnTo>
                <a:lnTo>
                  <a:pt x="0" y="368807"/>
                </a:lnTo>
                <a:lnTo>
                  <a:pt x="158496" y="368807"/>
                </a:lnTo>
                <a:lnTo>
                  <a:pt x="158496" y="0"/>
                </a:lnTo>
                <a:close/>
              </a:path>
            </a:pathLst>
          </a:custGeom>
          <a:solidFill>
            <a:srgbClr val="3CA499"/>
          </a:solidFill>
        </p:spPr>
        <p:txBody>
          <a:bodyPr wrap="square" lIns="0" tIns="0" rIns="0" bIns="0" rtlCol="0"/>
          <a:lstStyle/>
          <a:p>
            <a:endParaRPr/>
          </a:p>
        </p:txBody>
      </p:sp>
      <p:sp>
        <p:nvSpPr>
          <p:cNvPr id="212" name="object 212"/>
          <p:cNvSpPr/>
          <p:nvPr/>
        </p:nvSpPr>
        <p:spPr>
          <a:xfrm>
            <a:off x="8424671" y="4088891"/>
            <a:ext cx="158750" cy="365760"/>
          </a:xfrm>
          <a:custGeom>
            <a:avLst/>
            <a:gdLst/>
            <a:ahLst/>
            <a:cxnLst/>
            <a:rect l="l" t="t" r="r" b="b"/>
            <a:pathLst>
              <a:path w="158750" h="365760">
                <a:moveTo>
                  <a:pt x="158496" y="0"/>
                </a:moveTo>
                <a:lnTo>
                  <a:pt x="0" y="0"/>
                </a:lnTo>
                <a:lnTo>
                  <a:pt x="0" y="365759"/>
                </a:lnTo>
                <a:lnTo>
                  <a:pt x="158496" y="365759"/>
                </a:lnTo>
                <a:lnTo>
                  <a:pt x="158496" y="0"/>
                </a:lnTo>
                <a:close/>
              </a:path>
            </a:pathLst>
          </a:custGeom>
          <a:solidFill>
            <a:srgbClr val="3CA499"/>
          </a:solidFill>
        </p:spPr>
        <p:txBody>
          <a:bodyPr wrap="square" lIns="0" tIns="0" rIns="0" bIns="0" rtlCol="0"/>
          <a:lstStyle/>
          <a:p>
            <a:endParaRPr/>
          </a:p>
        </p:txBody>
      </p:sp>
      <p:sp>
        <p:nvSpPr>
          <p:cNvPr id="213" name="object 213"/>
          <p:cNvSpPr/>
          <p:nvPr/>
        </p:nvSpPr>
        <p:spPr>
          <a:xfrm>
            <a:off x="8662416" y="4088891"/>
            <a:ext cx="157480" cy="347980"/>
          </a:xfrm>
          <a:custGeom>
            <a:avLst/>
            <a:gdLst/>
            <a:ahLst/>
            <a:cxnLst/>
            <a:rect l="l" t="t" r="r" b="b"/>
            <a:pathLst>
              <a:path w="157479" h="347979">
                <a:moveTo>
                  <a:pt x="156972" y="0"/>
                </a:moveTo>
                <a:lnTo>
                  <a:pt x="0" y="0"/>
                </a:lnTo>
                <a:lnTo>
                  <a:pt x="0" y="347471"/>
                </a:lnTo>
                <a:lnTo>
                  <a:pt x="156972" y="347471"/>
                </a:lnTo>
                <a:lnTo>
                  <a:pt x="156972" y="0"/>
                </a:lnTo>
                <a:close/>
              </a:path>
            </a:pathLst>
          </a:custGeom>
          <a:solidFill>
            <a:srgbClr val="3CA499"/>
          </a:solidFill>
        </p:spPr>
        <p:txBody>
          <a:bodyPr wrap="square" lIns="0" tIns="0" rIns="0" bIns="0" rtlCol="0"/>
          <a:lstStyle/>
          <a:p>
            <a:endParaRPr/>
          </a:p>
        </p:txBody>
      </p:sp>
      <p:sp>
        <p:nvSpPr>
          <p:cNvPr id="214" name="object 214"/>
          <p:cNvSpPr/>
          <p:nvPr/>
        </p:nvSpPr>
        <p:spPr>
          <a:xfrm>
            <a:off x="5340096" y="4165091"/>
            <a:ext cx="157480" cy="283845"/>
          </a:xfrm>
          <a:custGeom>
            <a:avLst/>
            <a:gdLst/>
            <a:ahLst/>
            <a:cxnLst/>
            <a:rect l="l" t="t" r="r" b="b"/>
            <a:pathLst>
              <a:path w="157479" h="283845">
                <a:moveTo>
                  <a:pt x="0" y="283463"/>
                </a:moveTo>
                <a:lnTo>
                  <a:pt x="156971" y="283463"/>
                </a:lnTo>
                <a:lnTo>
                  <a:pt x="156971" y="0"/>
                </a:lnTo>
                <a:lnTo>
                  <a:pt x="0" y="0"/>
                </a:lnTo>
                <a:lnTo>
                  <a:pt x="0" y="283463"/>
                </a:lnTo>
                <a:close/>
              </a:path>
            </a:pathLst>
          </a:custGeom>
          <a:ln w="9144">
            <a:solidFill>
              <a:srgbClr val="BEBEBE"/>
            </a:solidFill>
          </a:ln>
        </p:spPr>
        <p:txBody>
          <a:bodyPr wrap="square" lIns="0" tIns="0" rIns="0" bIns="0" rtlCol="0"/>
          <a:lstStyle/>
          <a:p>
            <a:endParaRPr/>
          </a:p>
        </p:txBody>
      </p:sp>
      <p:sp>
        <p:nvSpPr>
          <p:cNvPr id="215" name="object 215"/>
          <p:cNvSpPr/>
          <p:nvPr/>
        </p:nvSpPr>
        <p:spPr>
          <a:xfrm>
            <a:off x="5576315" y="4229100"/>
            <a:ext cx="158750" cy="315595"/>
          </a:xfrm>
          <a:custGeom>
            <a:avLst/>
            <a:gdLst/>
            <a:ahLst/>
            <a:cxnLst/>
            <a:rect l="l" t="t" r="r" b="b"/>
            <a:pathLst>
              <a:path w="158750" h="315595">
                <a:moveTo>
                  <a:pt x="0" y="315468"/>
                </a:moveTo>
                <a:lnTo>
                  <a:pt x="158496" y="315468"/>
                </a:lnTo>
                <a:lnTo>
                  <a:pt x="158496" y="0"/>
                </a:lnTo>
                <a:lnTo>
                  <a:pt x="0" y="0"/>
                </a:lnTo>
                <a:lnTo>
                  <a:pt x="0" y="315468"/>
                </a:lnTo>
                <a:close/>
              </a:path>
            </a:pathLst>
          </a:custGeom>
          <a:ln w="9144">
            <a:solidFill>
              <a:srgbClr val="BEBEBE"/>
            </a:solidFill>
          </a:ln>
        </p:spPr>
        <p:txBody>
          <a:bodyPr wrap="square" lIns="0" tIns="0" rIns="0" bIns="0" rtlCol="0"/>
          <a:lstStyle/>
          <a:p>
            <a:endParaRPr/>
          </a:p>
        </p:txBody>
      </p:sp>
      <p:sp>
        <p:nvSpPr>
          <p:cNvPr id="216" name="object 216"/>
          <p:cNvSpPr/>
          <p:nvPr/>
        </p:nvSpPr>
        <p:spPr>
          <a:xfrm>
            <a:off x="5814059" y="4227576"/>
            <a:ext cx="158750" cy="299085"/>
          </a:xfrm>
          <a:custGeom>
            <a:avLst/>
            <a:gdLst/>
            <a:ahLst/>
            <a:cxnLst/>
            <a:rect l="l" t="t" r="r" b="b"/>
            <a:pathLst>
              <a:path w="158750" h="299085">
                <a:moveTo>
                  <a:pt x="0" y="298704"/>
                </a:moveTo>
                <a:lnTo>
                  <a:pt x="158495" y="298704"/>
                </a:lnTo>
                <a:lnTo>
                  <a:pt x="158495" y="0"/>
                </a:lnTo>
                <a:lnTo>
                  <a:pt x="0" y="0"/>
                </a:lnTo>
                <a:lnTo>
                  <a:pt x="0" y="298704"/>
                </a:lnTo>
                <a:close/>
              </a:path>
            </a:pathLst>
          </a:custGeom>
          <a:ln w="9143">
            <a:solidFill>
              <a:srgbClr val="BEBEBE"/>
            </a:solidFill>
          </a:ln>
        </p:spPr>
        <p:txBody>
          <a:bodyPr wrap="square" lIns="0" tIns="0" rIns="0" bIns="0" rtlCol="0"/>
          <a:lstStyle/>
          <a:p>
            <a:endParaRPr/>
          </a:p>
        </p:txBody>
      </p:sp>
      <p:sp>
        <p:nvSpPr>
          <p:cNvPr id="217" name="object 217"/>
          <p:cNvSpPr/>
          <p:nvPr/>
        </p:nvSpPr>
        <p:spPr>
          <a:xfrm>
            <a:off x="6051803" y="4189476"/>
            <a:ext cx="158750" cy="245745"/>
          </a:xfrm>
          <a:custGeom>
            <a:avLst/>
            <a:gdLst/>
            <a:ahLst/>
            <a:cxnLst/>
            <a:rect l="l" t="t" r="r" b="b"/>
            <a:pathLst>
              <a:path w="158750" h="245745">
                <a:moveTo>
                  <a:pt x="0" y="245363"/>
                </a:moveTo>
                <a:lnTo>
                  <a:pt x="158496" y="245363"/>
                </a:lnTo>
                <a:lnTo>
                  <a:pt x="158496" y="0"/>
                </a:lnTo>
                <a:lnTo>
                  <a:pt x="0" y="0"/>
                </a:lnTo>
                <a:lnTo>
                  <a:pt x="0" y="245363"/>
                </a:lnTo>
                <a:close/>
              </a:path>
            </a:pathLst>
          </a:custGeom>
          <a:ln w="9144">
            <a:solidFill>
              <a:srgbClr val="BEBEBE"/>
            </a:solidFill>
          </a:ln>
        </p:spPr>
        <p:txBody>
          <a:bodyPr wrap="square" lIns="0" tIns="0" rIns="0" bIns="0" rtlCol="0"/>
          <a:lstStyle/>
          <a:p>
            <a:endParaRPr/>
          </a:p>
        </p:txBody>
      </p:sp>
      <p:sp>
        <p:nvSpPr>
          <p:cNvPr id="218" name="object 218"/>
          <p:cNvSpPr/>
          <p:nvPr/>
        </p:nvSpPr>
        <p:spPr>
          <a:xfrm>
            <a:off x="6288023" y="4258055"/>
            <a:ext cx="158750" cy="280670"/>
          </a:xfrm>
          <a:custGeom>
            <a:avLst/>
            <a:gdLst/>
            <a:ahLst/>
            <a:cxnLst/>
            <a:rect l="l" t="t" r="r" b="b"/>
            <a:pathLst>
              <a:path w="158750" h="280670">
                <a:moveTo>
                  <a:pt x="0" y="280416"/>
                </a:moveTo>
                <a:lnTo>
                  <a:pt x="158496" y="280416"/>
                </a:lnTo>
                <a:lnTo>
                  <a:pt x="158496" y="0"/>
                </a:lnTo>
                <a:lnTo>
                  <a:pt x="0" y="0"/>
                </a:lnTo>
                <a:lnTo>
                  <a:pt x="0" y="280416"/>
                </a:lnTo>
                <a:close/>
              </a:path>
            </a:pathLst>
          </a:custGeom>
          <a:ln w="9144">
            <a:solidFill>
              <a:srgbClr val="BEBEBE"/>
            </a:solidFill>
          </a:ln>
        </p:spPr>
        <p:txBody>
          <a:bodyPr wrap="square" lIns="0" tIns="0" rIns="0" bIns="0" rtlCol="0"/>
          <a:lstStyle/>
          <a:p>
            <a:endParaRPr/>
          </a:p>
        </p:txBody>
      </p:sp>
      <p:sp>
        <p:nvSpPr>
          <p:cNvPr id="219" name="object 219"/>
          <p:cNvSpPr/>
          <p:nvPr/>
        </p:nvSpPr>
        <p:spPr>
          <a:xfrm>
            <a:off x="6525768" y="4308347"/>
            <a:ext cx="158750" cy="247015"/>
          </a:xfrm>
          <a:custGeom>
            <a:avLst/>
            <a:gdLst/>
            <a:ahLst/>
            <a:cxnLst/>
            <a:rect l="l" t="t" r="r" b="b"/>
            <a:pathLst>
              <a:path w="158750" h="247014">
                <a:moveTo>
                  <a:pt x="0" y="246887"/>
                </a:moveTo>
                <a:lnTo>
                  <a:pt x="158496" y="246887"/>
                </a:lnTo>
                <a:lnTo>
                  <a:pt x="158496" y="0"/>
                </a:lnTo>
                <a:lnTo>
                  <a:pt x="0" y="0"/>
                </a:lnTo>
                <a:lnTo>
                  <a:pt x="0" y="246887"/>
                </a:lnTo>
                <a:close/>
              </a:path>
            </a:pathLst>
          </a:custGeom>
          <a:ln w="9143">
            <a:solidFill>
              <a:srgbClr val="BEBEBE"/>
            </a:solidFill>
          </a:ln>
        </p:spPr>
        <p:txBody>
          <a:bodyPr wrap="square" lIns="0" tIns="0" rIns="0" bIns="0" rtlCol="0"/>
          <a:lstStyle/>
          <a:p>
            <a:endParaRPr/>
          </a:p>
        </p:txBody>
      </p:sp>
      <p:sp>
        <p:nvSpPr>
          <p:cNvPr id="220" name="object 220"/>
          <p:cNvSpPr/>
          <p:nvPr/>
        </p:nvSpPr>
        <p:spPr>
          <a:xfrm>
            <a:off x="6763511" y="4369308"/>
            <a:ext cx="158750" cy="260985"/>
          </a:xfrm>
          <a:custGeom>
            <a:avLst/>
            <a:gdLst/>
            <a:ahLst/>
            <a:cxnLst/>
            <a:rect l="l" t="t" r="r" b="b"/>
            <a:pathLst>
              <a:path w="158750" h="260985">
                <a:moveTo>
                  <a:pt x="0" y="260604"/>
                </a:moveTo>
                <a:lnTo>
                  <a:pt x="158496" y="260604"/>
                </a:lnTo>
                <a:lnTo>
                  <a:pt x="158496" y="0"/>
                </a:lnTo>
                <a:lnTo>
                  <a:pt x="0" y="0"/>
                </a:lnTo>
                <a:lnTo>
                  <a:pt x="0" y="260604"/>
                </a:lnTo>
                <a:close/>
              </a:path>
            </a:pathLst>
          </a:custGeom>
          <a:ln w="9144">
            <a:solidFill>
              <a:srgbClr val="BEBEBE"/>
            </a:solidFill>
          </a:ln>
        </p:spPr>
        <p:txBody>
          <a:bodyPr wrap="square" lIns="0" tIns="0" rIns="0" bIns="0" rtlCol="0"/>
          <a:lstStyle/>
          <a:p>
            <a:endParaRPr/>
          </a:p>
        </p:txBody>
      </p:sp>
      <p:sp>
        <p:nvSpPr>
          <p:cNvPr id="221" name="object 221"/>
          <p:cNvSpPr/>
          <p:nvPr/>
        </p:nvSpPr>
        <p:spPr>
          <a:xfrm>
            <a:off x="7001256" y="4405884"/>
            <a:ext cx="157480" cy="321945"/>
          </a:xfrm>
          <a:custGeom>
            <a:avLst/>
            <a:gdLst/>
            <a:ahLst/>
            <a:cxnLst/>
            <a:rect l="l" t="t" r="r" b="b"/>
            <a:pathLst>
              <a:path w="157479" h="321945">
                <a:moveTo>
                  <a:pt x="0" y="321564"/>
                </a:moveTo>
                <a:lnTo>
                  <a:pt x="156972" y="321564"/>
                </a:lnTo>
                <a:lnTo>
                  <a:pt x="156972" y="0"/>
                </a:lnTo>
                <a:lnTo>
                  <a:pt x="0" y="0"/>
                </a:lnTo>
                <a:lnTo>
                  <a:pt x="0" y="321564"/>
                </a:lnTo>
                <a:close/>
              </a:path>
            </a:pathLst>
          </a:custGeom>
          <a:ln w="9144">
            <a:solidFill>
              <a:srgbClr val="BEBEBE"/>
            </a:solidFill>
          </a:ln>
        </p:spPr>
        <p:txBody>
          <a:bodyPr wrap="square" lIns="0" tIns="0" rIns="0" bIns="0" rtlCol="0"/>
          <a:lstStyle/>
          <a:p>
            <a:endParaRPr/>
          </a:p>
        </p:txBody>
      </p:sp>
      <p:sp>
        <p:nvSpPr>
          <p:cNvPr id="222" name="object 222"/>
          <p:cNvSpPr/>
          <p:nvPr/>
        </p:nvSpPr>
        <p:spPr>
          <a:xfrm>
            <a:off x="7237476" y="4334255"/>
            <a:ext cx="158750" cy="335280"/>
          </a:xfrm>
          <a:custGeom>
            <a:avLst/>
            <a:gdLst/>
            <a:ahLst/>
            <a:cxnLst/>
            <a:rect l="l" t="t" r="r" b="b"/>
            <a:pathLst>
              <a:path w="158750" h="335279">
                <a:moveTo>
                  <a:pt x="0" y="335280"/>
                </a:moveTo>
                <a:lnTo>
                  <a:pt x="158496" y="335280"/>
                </a:lnTo>
                <a:lnTo>
                  <a:pt x="158496" y="0"/>
                </a:lnTo>
                <a:lnTo>
                  <a:pt x="0" y="0"/>
                </a:lnTo>
                <a:lnTo>
                  <a:pt x="0" y="335280"/>
                </a:lnTo>
                <a:close/>
              </a:path>
            </a:pathLst>
          </a:custGeom>
          <a:ln w="9144">
            <a:solidFill>
              <a:srgbClr val="BEBEBE"/>
            </a:solidFill>
          </a:ln>
        </p:spPr>
        <p:txBody>
          <a:bodyPr wrap="square" lIns="0" tIns="0" rIns="0" bIns="0" rtlCol="0"/>
          <a:lstStyle/>
          <a:p>
            <a:endParaRPr/>
          </a:p>
        </p:txBody>
      </p:sp>
      <p:sp>
        <p:nvSpPr>
          <p:cNvPr id="223" name="object 223"/>
          <p:cNvSpPr/>
          <p:nvPr/>
        </p:nvSpPr>
        <p:spPr>
          <a:xfrm>
            <a:off x="7475219" y="4203191"/>
            <a:ext cx="158750" cy="303530"/>
          </a:xfrm>
          <a:custGeom>
            <a:avLst/>
            <a:gdLst/>
            <a:ahLst/>
            <a:cxnLst/>
            <a:rect l="l" t="t" r="r" b="b"/>
            <a:pathLst>
              <a:path w="158750" h="303529">
                <a:moveTo>
                  <a:pt x="0" y="303275"/>
                </a:moveTo>
                <a:lnTo>
                  <a:pt x="158496" y="303275"/>
                </a:lnTo>
                <a:lnTo>
                  <a:pt x="158496" y="0"/>
                </a:lnTo>
                <a:lnTo>
                  <a:pt x="0" y="0"/>
                </a:lnTo>
                <a:lnTo>
                  <a:pt x="0" y="303275"/>
                </a:lnTo>
                <a:close/>
              </a:path>
            </a:pathLst>
          </a:custGeom>
          <a:ln w="9144">
            <a:solidFill>
              <a:srgbClr val="BEBEBE"/>
            </a:solidFill>
          </a:ln>
        </p:spPr>
        <p:txBody>
          <a:bodyPr wrap="square" lIns="0" tIns="0" rIns="0" bIns="0" rtlCol="0"/>
          <a:lstStyle/>
          <a:p>
            <a:endParaRPr/>
          </a:p>
        </p:txBody>
      </p:sp>
      <p:sp>
        <p:nvSpPr>
          <p:cNvPr id="224" name="object 224"/>
          <p:cNvSpPr/>
          <p:nvPr/>
        </p:nvSpPr>
        <p:spPr>
          <a:xfrm>
            <a:off x="7712964" y="4130040"/>
            <a:ext cx="158750" cy="347980"/>
          </a:xfrm>
          <a:custGeom>
            <a:avLst/>
            <a:gdLst/>
            <a:ahLst/>
            <a:cxnLst/>
            <a:rect l="l" t="t" r="r" b="b"/>
            <a:pathLst>
              <a:path w="158750" h="347979">
                <a:moveTo>
                  <a:pt x="0" y="347472"/>
                </a:moveTo>
                <a:lnTo>
                  <a:pt x="158495" y="347472"/>
                </a:lnTo>
                <a:lnTo>
                  <a:pt x="158495" y="0"/>
                </a:lnTo>
                <a:lnTo>
                  <a:pt x="0" y="0"/>
                </a:lnTo>
                <a:lnTo>
                  <a:pt x="0" y="347472"/>
                </a:lnTo>
                <a:close/>
              </a:path>
            </a:pathLst>
          </a:custGeom>
          <a:ln w="9144">
            <a:solidFill>
              <a:srgbClr val="BEBEBE"/>
            </a:solidFill>
          </a:ln>
        </p:spPr>
        <p:txBody>
          <a:bodyPr wrap="square" lIns="0" tIns="0" rIns="0" bIns="0" rtlCol="0"/>
          <a:lstStyle/>
          <a:p>
            <a:endParaRPr/>
          </a:p>
        </p:txBody>
      </p:sp>
      <p:sp>
        <p:nvSpPr>
          <p:cNvPr id="225" name="object 225"/>
          <p:cNvSpPr/>
          <p:nvPr/>
        </p:nvSpPr>
        <p:spPr>
          <a:xfrm>
            <a:off x="7949183" y="4088891"/>
            <a:ext cx="158750" cy="363220"/>
          </a:xfrm>
          <a:custGeom>
            <a:avLst/>
            <a:gdLst/>
            <a:ahLst/>
            <a:cxnLst/>
            <a:rect l="l" t="t" r="r" b="b"/>
            <a:pathLst>
              <a:path w="158750" h="363220">
                <a:moveTo>
                  <a:pt x="0" y="362711"/>
                </a:moveTo>
                <a:lnTo>
                  <a:pt x="158496" y="362711"/>
                </a:lnTo>
                <a:lnTo>
                  <a:pt x="158496" y="0"/>
                </a:lnTo>
                <a:lnTo>
                  <a:pt x="0" y="0"/>
                </a:lnTo>
                <a:lnTo>
                  <a:pt x="0" y="362711"/>
                </a:lnTo>
                <a:close/>
              </a:path>
            </a:pathLst>
          </a:custGeom>
          <a:ln w="9144">
            <a:solidFill>
              <a:srgbClr val="BEBEBE"/>
            </a:solidFill>
          </a:ln>
        </p:spPr>
        <p:txBody>
          <a:bodyPr wrap="square" lIns="0" tIns="0" rIns="0" bIns="0" rtlCol="0"/>
          <a:lstStyle/>
          <a:p>
            <a:endParaRPr/>
          </a:p>
        </p:txBody>
      </p:sp>
      <p:sp>
        <p:nvSpPr>
          <p:cNvPr id="226" name="object 226"/>
          <p:cNvSpPr/>
          <p:nvPr/>
        </p:nvSpPr>
        <p:spPr>
          <a:xfrm>
            <a:off x="8186928" y="4088891"/>
            <a:ext cx="158750" cy="368935"/>
          </a:xfrm>
          <a:custGeom>
            <a:avLst/>
            <a:gdLst/>
            <a:ahLst/>
            <a:cxnLst/>
            <a:rect l="l" t="t" r="r" b="b"/>
            <a:pathLst>
              <a:path w="158750" h="368935">
                <a:moveTo>
                  <a:pt x="0" y="368807"/>
                </a:moveTo>
                <a:lnTo>
                  <a:pt x="158496" y="368807"/>
                </a:lnTo>
                <a:lnTo>
                  <a:pt x="158496" y="0"/>
                </a:lnTo>
                <a:lnTo>
                  <a:pt x="0" y="0"/>
                </a:lnTo>
                <a:lnTo>
                  <a:pt x="0" y="368807"/>
                </a:lnTo>
                <a:close/>
              </a:path>
            </a:pathLst>
          </a:custGeom>
          <a:ln w="9144">
            <a:solidFill>
              <a:srgbClr val="BEBEBE"/>
            </a:solidFill>
          </a:ln>
        </p:spPr>
        <p:txBody>
          <a:bodyPr wrap="square" lIns="0" tIns="0" rIns="0" bIns="0" rtlCol="0"/>
          <a:lstStyle/>
          <a:p>
            <a:endParaRPr/>
          </a:p>
        </p:txBody>
      </p:sp>
      <p:sp>
        <p:nvSpPr>
          <p:cNvPr id="227" name="object 227"/>
          <p:cNvSpPr/>
          <p:nvPr/>
        </p:nvSpPr>
        <p:spPr>
          <a:xfrm>
            <a:off x="8424671" y="4088891"/>
            <a:ext cx="158750" cy="365760"/>
          </a:xfrm>
          <a:custGeom>
            <a:avLst/>
            <a:gdLst/>
            <a:ahLst/>
            <a:cxnLst/>
            <a:rect l="l" t="t" r="r" b="b"/>
            <a:pathLst>
              <a:path w="158750" h="365760">
                <a:moveTo>
                  <a:pt x="0" y="365759"/>
                </a:moveTo>
                <a:lnTo>
                  <a:pt x="158496" y="365759"/>
                </a:lnTo>
                <a:lnTo>
                  <a:pt x="158496" y="0"/>
                </a:lnTo>
                <a:lnTo>
                  <a:pt x="0" y="0"/>
                </a:lnTo>
                <a:lnTo>
                  <a:pt x="0" y="365759"/>
                </a:lnTo>
                <a:close/>
              </a:path>
            </a:pathLst>
          </a:custGeom>
          <a:ln w="9144">
            <a:solidFill>
              <a:srgbClr val="BEBEBE"/>
            </a:solidFill>
          </a:ln>
        </p:spPr>
        <p:txBody>
          <a:bodyPr wrap="square" lIns="0" tIns="0" rIns="0" bIns="0" rtlCol="0"/>
          <a:lstStyle/>
          <a:p>
            <a:endParaRPr/>
          </a:p>
        </p:txBody>
      </p:sp>
      <p:sp>
        <p:nvSpPr>
          <p:cNvPr id="228" name="object 228"/>
          <p:cNvSpPr/>
          <p:nvPr/>
        </p:nvSpPr>
        <p:spPr>
          <a:xfrm>
            <a:off x="8662416" y="4088891"/>
            <a:ext cx="157480" cy="347980"/>
          </a:xfrm>
          <a:custGeom>
            <a:avLst/>
            <a:gdLst/>
            <a:ahLst/>
            <a:cxnLst/>
            <a:rect l="l" t="t" r="r" b="b"/>
            <a:pathLst>
              <a:path w="157479" h="347979">
                <a:moveTo>
                  <a:pt x="0" y="347471"/>
                </a:moveTo>
                <a:lnTo>
                  <a:pt x="156972" y="347471"/>
                </a:lnTo>
                <a:lnTo>
                  <a:pt x="156972" y="0"/>
                </a:lnTo>
                <a:lnTo>
                  <a:pt x="0" y="0"/>
                </a:lnTo>
                <a:lnTo>
                  <a:pt x="0" y="347471"/>
                </a:lnTo>
                <a:close/>
              </a:path>
            </a:pathLst>
          </a:custGeom>
          <a:ln w="9144">
            <a:solidFill>
              <a:srgbClr val="BEBEBE"/>
            </a:solidFill>
          </a:ln>
        </p:spPr>
        <p:txBody>
          <a:bodyPr wrap="square" lIns="0" tIns="0" rIns="0" bIns="0" rtlCol="0"/>
          <a:lstStyle/>
          <a:p>
            <a:endParaRPr/>
          </a:p>
        </p:txBody>
      </p:sp>
      <p:sp>
        <p:nvSpPr>
          <p:cNvPr id="229" name="object 229"/>
          <p:cNvSpPr/>
          <p:nvPr/>
        </p:nvSpPr>
        <p:spPr>
          <a:xfrm>
            <a:off x="5340096" y="4448555"/>
            <a:ext cx="157480" cy="105410"/>
          </a:xfrm>
          <a:custGeom>
            <a:avLst/>
            <a:gdLst/>
            <a:ahLst/>
            <a:cxnLst/>
            <a:rect l="l" t="t" r="r" b="b"/>
            <a:pathLst>
              <a:path w="157479" h="105410">
                <a:moveTo>
                  <a:pt x="156971" y="0"/>
                </a:moveTo>
                <a:lnTo>
                  <a:pt x="0" y="0"/>
                </a:lnTo>
                <a:lnTo>
                  <a:pt x="0" y="105156"/>
                </a:lnTo>
                <a:lnTo>
                  <a:pt x="156971" y="105156"/>
                </a:lnTo>
                <a:lnTo>
                  <a:pt x="156971" y="0"/>
                </a:lnTo>
                <a:close/>
              </a:path>
            </a:pathLst>
          </a:custGeom>
          <a:solidFill>
            <a:srgbClr val="FFCC00"/>
          </a:solidFill>
        </p:spPr>
        <p:txBody>
          <a:bodyPr wrap="square" lIns="0" tIns="0" rIns="0" bIns="0" rtlCol="0"/>
          <a:lstStyle/>
          <a:p>
            <a:endParaRPr/>
          </a:p>
        </p:txBody>
      </p:sp>
      <p:sp>
        <p:nvSpPr>
          <p:cNvPr id="230" name="object 230"/>
          <p:cNvSpPr/>
          <p:nvPr/>
        </p:nvSpPr>
        <p:spPr>
          <a:xfrm>
            <a:off x="5576315" y="4544567"/>
            <a:ext cx="158750" cy="116205"/>
          </a:xfrm>
          <a:custGeom>
            <a:avLst/>
            <a:gdLst/>
            <a:ahLst/>
            <a:cxnLst/>
            <a:rect l="l" t="t" r="r" b="b"/>
            <a:pathLst>
              <a:path w="158750" h="116204">
                <a:moveTo>
                  <a:pt x="158496" y="0"/>
                </a:moveTo>
                <a:lnTo>
                  <a:pt x="0" y="0"/>
                </a:lnTo>
                <a:lnTo>
                  <a:pt x="0" y="115823"/>
                </a:lnTo>
                <a:lnTo>
                  <a:pt x="158496" y="115823"/>
                </a:lnTo>
                <a:lnTo>
                  <a:pt x="158496" y="0"/>
                </a:lnTo>
                <a:close/>
              </a:path>
            </a:pathLst>
          </a:custGeom>
          <a:solidFill>
            <a:srgbClr val="FFCC00"/>
          </a:solidFill>
        </p:spPr>
        <p:txBody>
          <a:bodyPr wrap="square" lIns="0" tIns="0" rIns="0" bIns="0" rtlCol="0"/>
          <a:lstStyle/>
          <a:p>
            <a:endParaRPr/>
          </a:p>
        </p:txBody>
      </p:sp>
      <p:sp>
        <p:nvSpPr>
          <p:cNvPr id="231" name="object 231"/>
          <p:cNvSpPr/>
          <p:nvPr/>
        </p:nvSpPr>
        <p:spPr>
          <a:xfrm>
            <a:off x="5814059" y="4526279"/>
            <a:ext cx="158750" cy="120650"/>
          </a:xfrm>
          <a:custGeom>
            <a:avLst/>
            <a:gdLst/>
            <a:ahLst/>
            <a:cxnLst/>
            <a:rect l="l" t="t" r="r" b="b"/>
            <a:pathLst>
              <a:path w="158750" h="120650">
                <a:moveTo>
                  <a:pt x="158495" y="0"/>
                </a:moveTo>
                <a:lnTo>
                  <a:pt x="0" y="0"/>
                </a:lnTo>
                <a:lnTo>
                  <a:pt x="0" y="120396"/>
                </a:lnTo>
                <a:lnTo>
                  <a:pt x="158495" y="120396"/>
                </a:lnTo>
                <a:lnTo>
                  <a:pt x="158495" y="0"/>
                </a:lnTo>
                <a:close/>
              </a:path>
            </a:pathLst>
          </a:custGeom>
          <a:solidFill>
            <a:srgbClr val="FFCC00"/>
          </a:solidFill>
        </p:spPr>
        <p:txBody>
          <a:bodyPr wrap="square" lIns="0" tIns="0" rIns="0" bIns="0" rtlCol="0"/>
          <a:lstStyle/>
          <a:p>
            <a:endParaRPr/>
          </a:p>
        </p:txBody>
      </p:sp>
      <p:sp>
        <p:nvSpPr>
          <p:cNvPr id="232" name="object 232"/>
          <p:cNvSpPr/>
          <p:nvPr/>
        </p:nvSpPr>
        <p:spPr>
          <a:xfrm>
            <a:off x="6051803" y="4434840"/>
            <a:ext cx="158750" cy="96520"/>
          </a:xfrm>
          <a:custGeom>
            <a:avLst/>
            <a:gdLst/>
            <a:ahLst/>
            <a:cxnLst/>
            <a:rect l="l" t="t" r="r" b="b"/>
            <a:pathLst>
              <a:path w="158750" h="96520">
                <a:moveTo>
                  <a:pt x="158496" y="0"/>
                </a:moveTo>
                <a:lnTo>
                  <a:pt x="0" y="0"/>
                </a:lnTo>
                <a:lnTo>
                  <a:pt x="0" y="96012"/>
                </a:lnTo>
                <a:lnTo>
                  <a:pt x="158496" y="96012"/>
                </a:lnTo>
                <a:lnTo>
                  <a:pt x="158496" y="0"/>
                </a:lnTo>
                <a:close/>
              </a:path>
            </a:pathLst>
          </a:custGeom>
          <a:solidFill>
            <a:srgbClr val="FFCC00"/>
          </a:solidFill>
        </p:spPr>
        <p:txBody>
          <a:bodyPr wrap="square" lIns="0" tIns="0" rIns="0" bIns="0" rtlCol="0"/>
          <a:lstStyle/>
          <a:p>
            <a:endParaRPr/>
          </a:p>
        </p:txBody>
      </p:sp>
      <p:sp>
        <p:nvSpPr>
          <p:cNvPr id="233" name="object 233"/>
          <p:cNvSpPr/>
          <p:nvPr/>
        </p:nvSpPr>
        <p:spPr>
          <a:xfrm>
            <a:off x="6288023" y="4538471"/>
            <a:ext cx="158750" cy="149860"/>
          </a:xfrm>
          <a:custGeom>
            <a:avLst/>
            <a:gdLst/>
            <a:ahLst/>
            <a:cxnLst/>
            <a:rect l="l" t="t" r="r" b="b"/>
            <a:pathLst>
              <a:path w="158750" h="149860">
                <a:moveTo>
                  <a:pt x="158496" y="0"/>
                </a:moveTo>
                <a:lnTo>
                  <a:pt x="0" y="0"/>
                </a:lnTo>
                <a:lnTo>
                  <a:pt x="0" y="149351"/>
                </a:lnTo>
                <a:lnTo>
                  <a:pt x="158496" y="149351"/>
                </a:lnTo>
                <a:lnTo>
                  <a:pt x="158496" y="0"/>
                </a:lnTo>
                <a:close/>
              </a:path>
            </a:pathLst>
          </a:custGeom>
          <a:solidFill>
            <a:srgbClr val="FFCC00"/>
          </a:solidFill>
        </p:spPr>
        <p:txBody>
          <a:bodyPr wrap="square" lIns="0" tIns="0" rIns="0" bIns="0" rtlCol="0"/>
          <a:lstStyle/>
          <a:p>
            <a:endParaRPr/>
          </a:p>
        </p:txBody>
      </p:sp>
      <p:sp>
        <p:nvSpPr>
          <p:cNvPr id="234" name="object 234"/>
          <p:cNvSpPr/>
          <p:nvPr/>
        </p:nvSpPr>
        <p:spPr>
          <a:xfrm>
            <a:off x="6525768" y="4555235"/>
            <a:ext cx="158750" cy="226060"/>
          </a:xfrm>
          <a:custGeom>
            <a:avLst/>
            <a:gdLst/>
            <a:ahLst/>
            <a:cxnLst/>
            <a:rect l="l" t="t" r="r" b="b"/>
            <a:pathLst>
              <a:path w="158750" h="226060">
                <a:moveTo>
                  <a:pt x="158496" y="0"/>
                </a:moveTo>
                <a:lnTo>
                  <a:pt x="0" y="0"/>
                </a:lnTo>
                <a:lnTo>
                  <a:pt x="0" y="225551"/>
                </a:lnTo>
                <a:lnTo>
                  <a:pt x="158496" y="225551"/>
                </a:lnTo>
                <a:lnTo>
                  <a:pt x="158496" y="0"/>
                </a:lnTo>
                <a:close/>
              </a:path>
            </a:pathLst>
          </a:custGeom>
          <a:solidFill>
            <a:srgbClr val="FFCC00"/>
          </a:solidFill>
        </p:spPr>
        <p:txBody>
          <a:bodyPr wrap="square" lIns="0" tIns="0" rIns="0" bIns="0" rtlCol="0"/>
          <a:lstStyle/>
          <a:p>
            <a:endParaRPr/>
          </a:p>
        </p:txBody>
      </p:sp>
      <p:sp>
        <p:nvSpPr>
          <p:cNvPr id="235" name="object 235"/>
          <p:cNvSpPr/>
          <p:nvPr/>
        </p:nvSpPr>
        <p:spPr>
          <a:xfrm>
            <a:off x="6763511" y="4629911"/>
            <a:ext cx="158750" cy="279400"/>
          </a:xfrm>
          <a:custGeom>
            <a:avLst/>
            <a:gdLst/>
            <a:ahLst/>
            <a:cxnLst/>
            <a:rect l="l" t="t" r="r" b="b"/>
            <a:pathLst>
              <a:path w="158750" h="279400">
                <a:moveTo>
                  <a:pt x="158496" y="0"/>
                </a:moveTo>
                <a:lnTo>
                  <a:pt x="0" y="0"/>
                </a:lnTo>
                <a:lnTo>
                  <a:pt x="0" y="278892"/>
                </a:lnTo>
                <a:lnTo>
                  <a:pt x="158496" y="278892"/>
                </a:lnTo>
                <a:lnTo>
                  <a:pt x="158496" y="0"/>
                </a:lnTo>
                <a:close/>
              </a:path>
            </a:pathLst>
          </a:custGeom>
          <a:solidFill>
            <a:srgbClr val="FFCC00"/>
          </a:solidFill>
        </p:spPr>
        <p:txBody>
          <a:bodyPr wrap="square" lIns="0" tIns="0" rIns="0" bIns="0" rtlCol="0"/>
          <a:lstStyle/>
          <a:p>
            <a:endParaRPr/>
          </a:p>
        </p:txBody>
      </p:sp>
      <p:sp>
        <p:nvSpPr>
          <p:cNvPr id="236" name="object 236"/>
          <p:cNvSpPr/>
          <p:nvPr/>
        </p:nvSpPr>
        <p:spPr>
          <a:xfrm>
            <a:off x="7001256" y="4727447"/>
            <a:ext cx="157480" cy="350520"/>
          </a:xfrm>
          <a:custGeom>
            <a:avLst/>
            <a:gdLst/>
            <a:ahLst/>
            <a:cxnLst/>
            <a:rect l="l" t="t" r="r" b="b"/>
            <a:pathLst>
              <a:path w="157479" h="350520">
                <a:moveTo>
                  <a:pt x="156972" y="0"/>
                </a:moveTo>
                <a:lnTo>
                  <a:pt x="0" y="0"/>
                </a:lnTo>
                <a:lnTo>
                  <a:pt x="0" y="350519"/>
                </a:lnTo>
                <a:lnTo>
                  <a:pt x="156972" y="350519"/>
                </a:lnTo>
                <a:lnTo>
                  <a:pt x="156972" y="0"/>
                </a:lnTo>
                <a:close/>
              </a:path>
            </a:pathLst>
          </a:custGeom>
          <a:solidFill>
            <a:srgbClr val="FFCC00"/>
          </a:solidFill>
        </p:spPr>
        <p:txBody>
          <a:bodyPr wrap="square" lIns="0" tIns="0" rIns="0" bIns="0" rtlCol="0"/>
          <a:lstStyle/>
          <a:p>
            <a:endParaRPr/>
          </a:p>
        </p:txBody>
      </p:sp>
      <p:sp>
        <p:nvSpPr>
          <p:cNvPr id="237" name="object 237"/>
          <p:cNvSpPr/>
          <p:nvPr/>
        </p:nvSpPr>
        <p:spPr>
          <a:xfrm>
            <a:off x="7237476" y="4669535"/>
            <a:ext cx="158750" cy="425450"/>
          </a:xfrm>
          <a:custGeom>
            <a:avLst/>
            <a:gdLst/>
            <a:ahLst/>
            <a:cxnLst/>
            <a:rect l="l" t="t" r="r" b="b"/>
            <a:pathLst>
              <a:path w="158750" h="425450">
                <a:moveTo>
                  <a:pt x="158496" y="0"/>
                </a:moveTo>
                <a:lnTo>
                  <a:pt x="0" y="0"/>
                </a:lnTo>
                <a:lnTo>
                  <a:pt x="0" y="425195"/>
                </a:lnTo>
                <a:lnTo>
                  <a:pt x="158496" y="425195"/>
                </a:lnTo>
                <a:lnTo>
                  <a:pt x="158496" y="0"/>
                </a:lnTo>
                <a:close/>
              </a:path>
            </a:pathLst>
          </a:custGeom>
          <a:solidFill>
            <a:srgbClr val="FFCC00"/>
          </a:solidFill>
        </p:spPr>
        <p:txBody>
          <a:bodyPr wrap="square" lIns="0" tIns="0" rIns="0" bIns="0" rtlCol="0"/>
          <a:lstStyle/>
          <a:p>
            <a:endParaRPr/>
          </a:p>
        </p:txBody>
      </p:sp>
      <p:sp>
        <p:nvSpPr>
          <p:cNvPr id="238" name="object 238"/>
          <p:cNvSpPr/>
          <p:nvPr/>
        </p:nvSpPr>
        <p:spPr>
          <a:xfrm>
            <a:off x="7475219" y="4506467"/>
            <a:ext cx="158750" cy="539750"/>
          </a:xfrm>
          <a:custGeom>
            <a:avLst/>
            <a:gdLst/>
            <a:ahLst/>
            <a:cxnLst/>
            <a:rect l="l" t="t" r="r" b="b"/>
            <a:pathLst>
              <a:path w="158750" h="539750">
                <a:moveTo>
                  <a:pt x="158496" y="0"/>
                </a:moveTo>
                <a:lnTo>
                  <a:pt x="0" y="0"/>
                </a:lnTo>
                <a:lnTo>
                  <a:pt x="0" y="539495"/>
                </a:lnTo>
                <a:lnTo>
                  <a:pt x="158496" y="539495"/>
                </a:lnTo>
                <a:lnTo>
                  <a:pt x="158496" y="0"/>
                </a:lnTo>
                <a:close/>
              </a:path>
            </a:pathLst>
          </a:custGeom>
          <a:solidFill>
            <a:srgbClr val="FFCC00"/>
          </a:solidFill>
        </p:spPr>
        <p:txBody>
          <a:bodyPr wrap="square" lIns="0" tIns="0" rIns="0" bIns="0" rtlCol="0"/>
          <a:lstStyle/>
          <a:p>
            <a:endParaRPr/>
          </a:p>
        </p:txBody>
      </p:sp>
      <p:sp>
        <p:nvSpPr>
          <p:cNvPr id="239" name="object 239"/>
          <p:cNvSpPr/>
          <p:nvPr/>
        </p:nvSpPr>
        <p:spPr>
          <a:xfrm>
            <a:off x="7712964" y="4477511"/>
            <a:ext cx="158750" cy="681355"/>
          </a:xfrm>
          <a:custGeom>
            <a:avLst/>
            <a:gdLst/>
            <a:ahLst/>
            <a:cxnLst/>
            <a:rect l="l" t="t" r="r" b="b"/>
            <a:pathLst>
              <a:path w="158750" h="681354">
                <a:moveTo>
                  <a:pt x="158495" y="0"/>
                </a:moveTo>
                <a:lnTo>
                  <a:pt x="0" y="0"/>
                </a:lnTo>
                <a:lnTo>
                  <a:pt x="0" y="681227"/>
                </a:lnTo>
                <a:lnTo>
                  <a:pt x="158495" y="681227"/>
                </a:lnTo>
                <a:lnTo>
                  <a:pt x="158495" y="0"/>
                </a:lnTo>
                <a:close/>
              </a:path>
            </a:pathLst>
          </a:custGeom>
          <a:solidFill>
            <a:srgbClr val="FFCC00"/>
          </a:solidFill>
        </p:spPr>
        <p:txBody>
          <a:bodyPr wrap="square" lIns="0" tIns="0" rIns="0" bIns="0" rtlCol="0"/>
          <a:lstStyle/>
          <a:p>
            <a:endParaRPr/>
          </a:p>
        </p:txBody>
      </p:sp>
      <p:sp>
        <p:nvSpPr>
          <p:cNvPr id="240" name="object 240"/>
          <p:cNvSpPr/>
          <p:nvPr/>
        </p:nvSpPr>
        <p:spPr>
          <a:xfrm>
            <a:off x="7949183" y="4451603"/>
            <a:ext cx="158750" cy="786765"/>
          </a:xfrm>
          <a:custGeom>
            <a:avLst/>
            <a:gdLst/>
            <a:ahLst/>
            <a:cxnLst/>
            <a:rect l="l" t="t" r="r" b="b"/>
            <a:pathLst>
              <a:path w="158750" h="786764">
                <a:moveTo>
                  <a:pt x="158496" y="0"/>
                </a:moveTo>
                <a:lnTo>
                  <a:pt x="0" y="0"/>
                </a:lnTo>
                <a:lnTo>
                  <a:pt x="0" y="786384"/>
                </a:lnTo>
                <a:lnTo>
                  <a:pt x="158496" y="786384"/>
                </a:lnTo>
                <a:lnTo>
                  <a:pt x="158496" y="0"/>
                </a:lnTo>
                <a:close/>
              </a:path>
            </a:pathLst>
          </a:custGeom>
          <a:solidFill>
            <a:srgbClr val="FFCC00"/>
          </a:solidFill>
        </p:spPr>
        <p:txBody>
          <a:bodyPr wrap="square" lIns="0" tIns="0" rIns="0" bIns="0" rtlCol="0"/>
          <a:lstStyle/>
          <a:p>
            <a:endParaRPr/>
          </a:p>
        </p:txBody>
      </p:sp>
      <p:sp>
        <p:nvSpPr>
          <p:cNvPr id="241" name="object 241"/>
          <p:cNvSpPr/>
          <p:nvPr/>
        </p:nvSpPr>
        <p:spPr>
          <a:xfrm>
            <a:off x="8186928" y="4457700"/>
            <a:ext cx="158750" cy="866140"/>
          </a:xfrm>
          <a:custGeom>
            <a:avLst/>
            <a:gdLst/>
            <a:ahLst/>
            <a:cxnLst/>
            <a:rect l="l" t="t" r="r" b="b"/>
            <a:pathLst>
              <a:path w="158750" h="866139">
                <a:moveTo>
                  <a:pt x="158496" y="0"/>
                </a:moveTo>
                <a:lnTo>
                  <a:pt x="0" y="0"/>
                </a:lnTo>
                <a:lnTo>
                  <a:pt x="0" y="865632"/>
                </a:lnTo>
                <a:lnTo>
                  <a:pt x="158496" y="865632"/>
                </a:lnTo>
                <a:lnTo>
                  <a:pt x="158496" y="0"/>
                </a:lnTo>
                <a:close/>
              </a:path>
            </a:pathLst>
          </a:custGeom>
          <a:solidFill>
            <a:srgbClr val="FFCC00"/>
          </a:solidFill>
        </p:spPr>
        <p:txBody>
          <a:bodyPr wrap="square" lIns="0" tIns="0" rIns="0" bIns="0" rtlCol="0"/>
          <a:lstStyle/>
          <a:p>
            <a:endParaRPr/>
          </a:p>
        </p:txBody>
      </p:sp>
      <p:sp>
        <p:nvSpPr>
          <p:cNvPr id="242" name="object 242"/>
          <p:cNvSpPr/>
          <p:nvPr/>
        </p:nvSpPr>
        <p:spPr>
          <a:xfrm>
            <a:off x="8424671" y="4454652"/>
            <a:ext cx="158750" cy="928369"/>
          </a:xfrm>
          <a:custGeom>
            <a:avLst/>
            <a:gdLst/>
            <a:ahLst/>
            <a:cxnLst/>
            <a:rect l="l" t="t" r="r" b="b"/>
            <a:pathLst>
              <a:path w="158750" h="928370">
                <a:moveTo>
                  <a:pt x="158496" y="0"/>
                </a:moveTo>
                <a:lnTo>
                  <a:pt x="0" y="0"/>
                </a:lnTo>
                <a:lnTo>
                  <a:pt x="0" y="928116"/>
                </a:lnTo>
                <a:lnTo>
                  <a:pt x="158496" y="928116"/>
                </a:lnTo>
                <a:lnTo>
                  <a:pt x="158496" y="0"/>
                </a:lnTo>
                <a:close/>
              </a:path>
            </a:pathLst>
          </a:custGeom>
          <a:solidFill>
            <a:srgbClr val="FFCC00"/>
          </a:solidFill>
        </p:spPr>
        <p:txBody>
          <a:bodyPr wrap="square" lIns="0" tIns="0" rIns="0" bIns="0" rtlCol="0"/>
          <a:lstStyle/>
          <a:p>
            <a:endParaRPr/>
          </a:p>
        </p:txBody>
      </p:sp>
      <p:sp>
        <p:nvSpPr>
          <p:cNvPr id="243" name="object 243"/>
          <p:cNvSpPr/>
          <p:nvPr/>
        </p:nvSpPr>
        <p:spPr>
          <a:xfrm>
            <a:off x="8662416" y="4436364"/>
            <a:ext cx="157480" cy="978535"/>
          </a:xfrm>
          <a:custGeom>
            <a:avLst/>
            <a:gdLst/>
            <a:ahLst/>
            <a:cxnLst/>
            <a:rect l="l" t="t" r="r" b="b"/>
            <a:pathLst>
              <a:path w="157479" h="978535">
                <a:moveTo>
                  <a:pt x="156972" y="0"/>
                </a:moveTo>
                <a:lnTo>
                  <a:pt x="0" y="0"/>
                </a:lnTo>
                <a:lnTo>
                  <a:pt x="0" y="978408"/>
                </a:lnTo>
                <a:lnTo>
                  <a:pt x="156972" y="978408"/>
                </a:lnTo>
                <a:lnTo>
                  <a:pt x="156972" y="0"/>
                </a:lnTo>
                <a:close/>
              </a:path>
            </a:pathLst>
          </a:custGeom>
          <a:solidFill>
            <a:srgbClr val="FFCC00"/>
          </a:solidFill>
        </p:spPr>
        <p:txBody>
          <a:bodyPr wrap="square" lIns="0" tIns="0" rIns="0" bIns="0" rtlCol="0"/>
          <a:lstStyle/>
          <a:p>
            <a:endParaRPr/>
          </a:p>
        </p:txBody>
      </p:sp>
      <p:sp>
        <p:nvSpPr>
          <p:cNvPr id="244" name="object 244"/>
          <p:cNvSpPr/>
          <p:nvPr/>
        </p:nvSpPr>
        <p:spPr>
          <a:xfrm>
            <a:off x="5340096" y="4448555"/>
            <a:ext cx="157480" cy="105410"/>
          </a:xfrm>
          <a:custGeom>
            <a:avLst/>
            <a:gdLst/>
            <a:ahLst/>
            <a:cxnLst/>
            <a:rect l="l" t="t" r="r" b="b"/>
            <a:pathLst>
              <a:path w="157479" h="105410">
                <a:moveTo>
                  <a:pt x="0" y="105156"/>
                </a:moveTo>
                <a:lnTo>
                  <a:pt x="156971" y="105156"/>
                </a:lnTo>
                <a:lnTo>
                  <a:pt x="156971" y="0"/>
                </a:lnTo>
                <a:lnTo>
                  <a:pt x="0" y="0"/>
                </a:lnTo>
                <a:lnTo>
                  <a:pt x="0" y="105156"/>
                </a:lnTo>
                <a:close/>
              </a:path>
            </a:pathLst>
          </a:custGeom>
          <a:ln w="9144">
            <a:solidFill>
              <a:srgbClr val="BEBEBE"/>
            </a:solidFill>
          </a:ln>
        </p:spPr>
        <p:txBody>
          <a:bodyPr wrap="square" lIns="0" tIns="0" rIns="0" bIns="0" rtlCol="0"/>
          <a:lstStyle/>
          <a:p>
            <a:endParaRPr/>
          </a:p>
        </p:txBody>
      </p:sp>
      <p:sp>
        <p:nvSpPr>
          <p:cNvPr id="245" name="object 245"/>
          <p:cNvSpPr/>
          <p:nvPr/>
        </p:nvSpPr>
        <p:spPr>
          <a:xfrm>
            <a:off x="5576315" y="4544567"/>
            <a:ext cx="158750" cy="116205"/>
          </a:xfrm>
          <a:custGeom>
            <a:avLst/>
            <a:gdLst/>
            <a:ahLst/>
            <a:cxnLst/>
            <a:rect l="l" t="t" r="r" b="b"/>
            <a:pathLst>
              <a:path w="158750" h="116204">
                <a:moveTo>
                  <a:pt x="0" y="115823"/>
                </a:moveTo>
                <a:lnTo>
                  <a:pt x="158496" y="115823"/>
                </a:lnTo>
                <a:lnTo>
                  <a:pt x="158496" y="0"/>
                </a:lnTo>
                <a:lnTo>
                  <a:pt x="0" y="0"/>
                </a:lnTo>
                <a:lnTo>
                  <a:pt x="0" y="115823"/>
                </a:lnTo>
                <a:close/>
              </a:path>
            </a:pathLst>
          </a:custGeom>
          <a:ln w="9144">
            <a:solidFill>
              <a:srgbClr val="BEBEBE"/>
            </a:solidFill>
          </a:ln>
        </p:spPr>
        <p:txBody>
          <a:bodyPr wrap="square" lIns="0" tIns="0" rIns="0" bIns="0" rtlCol="0"/>
          <a:lstStyle/>
          <a:p>
            <a:endParaRPr/>
          </a:p>
        </p:txBody>
      </p:sp>
      <p:sp>
        <p:nvSpPr>
          <p:cNvPr id="246" name="object 246"/>
          <p:cNvSpPr/>
          <p:nvPr/>
        </p:nvSpPr>
        <p:spPr>
          <a:xfrm>
            <a:off x="5814059" y="4526279"/>
            <a:ext cx="158750" cy="120650"/>
          </a:xfrm>
          <a:custGeom>
            <a:avLst/>
            <a:gdLst/>
            <a:ahLst/>
            <a:cxnLst/>
            <a:rect l="l" t="t" r="r" b="b"/>
            <a:pathLst>
              <a:path w="158750" h="120650">
                <a:moveTo>
                  <a:pt x="0" y="120396"/>
                </a:moveTo>
                <a:lnTo>
                  <a:pt x="158495" y="120396"/>
                </a:lnTo>
                <a:lnTo>
                  <a:pt x="158495" y="0"/>
                </a:lnTo>
                <a:lnTo>
                  <a:pt x="0" y="0"/>
                </a:lnTo>
                <a:lnTo>
                  <a:pt x="0" y="120396"/>
                </a:lnTo>
                <a:close/>
              </a:path>
            </a:pathLst>
          </a:custGeom>
          <a:ln w="9144">
            <a:solidFill>
              <a:srgbClr val="BEBEBE"/>
            </a:solidFill>
          </a:ln>
        </p:spPr>
        <p:txBody>
          <a:bodyPr wrap="square" lIns="0" tIns="0" rIns="0" bIns="0" rtlCol="0"/>
          <a:lstStyle/>
          <a:p>
            <a:endParaRPr/>
          </a:p>
        </p:txBody>
      </p:sp>
      <p:sp>
        <p:nvSpPr>
          <p:cNvPr id="247" name="object 247"/>
          <p:cNvSpPr/>
          <p:nvPr/>
        </p:nvSpPr>
        <p:spPr>
          <a:xfrm>
            <a:off x="6051803" y="4434840"/>
            <a:ext cx="158750" cy="96520"/>
          </a:xfrm>
          <a:custGeom>
            <a:avLst/>
            <a:gdLst/>
            <a:ahLst/>
            <a:cxnLst/>
            <a:rect l="l" t="t" r="r" b="b"/>
            <a:pathLst>
              <a:path w="158750" h="96520">
                <a:moveTo>
                  <a:pt x="0" y="96012"/>
                </a:moveTo>
                <a:lnTo>
                  <a:pt x="158496" y="96012"/>
                </a:lnTo>
                <a:lnTo>
                  <a:pt x="158496" y="0"/>
                </a:lnTo>
                <a:lnTo>
                  <a:pt x="0" y="0"/>
                </a:lnTo>
                <a:lnTo>
                  <a:pt x="0" y="96012"/>
                </a:lnTo>
                <a:close/>
              </a:path>
            </a:pathLst>
          </a:custGeom>
          <a:ln w="9144">
            <a:solidFill>
              <a:srgbClr val="BEBEBE"/>
            </a:solidFill>
          </a:ln>
        </p:spPr>
        <p:txBody>
          <a:bodyPr wrap="square" lIns="0" tIns="0" rIns="0" bIns="0" rtlCol="0"/>
          <a:lstStyle/>
          <a:p>
            <a:endParaRPr/>
          </a:p>
        </p:txBody>
      </p:sp>
      <p:sp>
        <p:nvSpPr>
          <p:cNvPr id="248" name="object 248"/>
          <p:cNvSpPr/>
          <p:nvPr/>
        </p:nvSpPr>
        <p:spPr>
          <a:xfrm>
            <a:off x="6288023" y="4538471"/>
            <a:ext cx="158750" cy="149860"/>
          </a:xfrm>
          <a:custGeom>
            <a:avLst/>
            <a:gdLst/>
            <a:ahLst/>
            <a:cxnLst/>
            <a:rect l="l" t="t" r="r" b="b"/>
            <a:pathLst>
              <a:path w="158750" h="149860">
                <a:moveTo>
                  <a:pt x="0" y="149351"/>
                </a:moveTo>
                <a:lnTo>
                  <a:pt x="158496" y="149351"/>
                </a:lnTo>
                <a:lnTo>
                  <a:pt x="158496" y="0"/>
                </a:lnTo>
                <a:lnTo>
                  <a:pt x="0" y="0"/>
                </a:lnTo>
                <a:lnTo>
                  <a:pt x="0" y="149351"/>
                </a:lnTo>
                <a:close/>
              </a:path>
            </a:pathLst>
          </a:custGeom>
          <a:ln w="9144">
            <a:solidFill>
              <a:srgbClr val="BEBEBE"/>
            </a:solidFill>
          </a:ln>
        </p:spPr>
        <p:txBody>
          <a:bodyPr wrap="square" lIns="0" tIns="0" rIns="0" bIns="0" rtlCol="0"/>
          <a:lstStyle/>
          <a:p>
            <a:endParaRPr/>
          </a:p>
        </p:txBody>
      </p:sp>
      <p:sp>
        <p:nvSpPr>
          <p:cNvPr id="249" name="object 249"/>
          <p:cNvSpPr/>
          <p:nvPr/>
        </p:nvSpPr>
        <p:spPr>
          <a:xfrm>
            <a:off x="6525768" y="4555235"/>
            <a:ext cx="158750" cy="226060"/>
          </a:xfrm>
          <a:custGeom>
            <a:avLst/>
            <a:gdLst/>
            <a:ahLst/>
            <a:cxnLst/>
            <a:rect l="l" t="t" r="r" b="b"/>
            <a:pathLst>
              <a:path w="158750" h="226060">
                <a:moveTo>
                  <a:pt x="0" y="225551"/>
                </a:moveTo>
                <a:lnTo>
                  <a:pt x="158496" y="225551"/>
                </a:lnTo>
                <a:lnTo>
                  <a:pt x="158496" y="0"/>
                </a:lnTo>
                <a:lnTo>
                  <a:pt x="0" y="0"/>
                </a:lnTo>
                <a:lnTo>
                  <a:pt x="0" y="225551"/>
                </a:lnTo>
                <a:close/>
              </a:path>
            </a:pathLst>
          </a:custGeom>
          <a:ln w="9144">
            <a:solidFill>
              <a:srgbClr val="BEBEBE"/>
            </a:solidFill>
          </a:ln>
        </p:spPr>
        <p:txBody>
          <a:bodyPr wrap="square" lIns="0" tIns="0" rIns="0" bIns="0" rtlCol="0"/>
          <a:lstStyle/>
          <a:p>
            <a:endParaRPr/>
          </a:p>
        </p:txBody>
      </p:sp>
      <p:sp>
        <p:nvSpPr>
          <p:cNvPr id="250" name="object 250"/>
          <p:cNvSpPr/>
          <p:nvPr/>
        </p:nvSpPr>
        <p:spPr>
          <a:xfrm>
            <a:off x="6763511" y="4629911"/>
            <a:ext cx="158750" cy="279400"/>
          </a:xfrm>
          <a:custGeom>
            <a:avLst/>
            <a:gdLst/>
            <a:ahLst/>
            <a:cxnLst/>
            <a:rect l="l" t="t" r="r" b="b"/>
            <a:pathLst>
              <a:path w="158750" h="279400">
                <a:moveTo>
                  <a:pt x="0" y="278892"/>
                </a:moveTo>
                <a:lnTo>
                  <a:pt x="158496" y="278892"/>
                </a:lnTo>
                <a:lnTo>
                  <a:pt x="158496" y="0"/>
                </a:lnTo>
                <a:lnTo>
                  <a:pt x="0" y="0"/>
                </a:lnTo>
                <a:lnTo>
                  <a:pt x="0" y="278892"/>
                </a:lnTo>
                <a:close/>
              </a:path>
            </a:pathLst>
          </a:custGeom>
          <a:ln w="9144">
            <a:solidFill>
              <a:srgbClr val="BEBEBE"/>
            </a:solidFill>
          </a:ln>
        </p:spPr>
        <p:txBody>
          <a:bodyPr wrap="square" lIns="0" tIns="0" rIns="0" bIns="0" rtlCol="0"/>
          <a:lstStyle/>
          <a:p>
            <a:endParaRPr/>
          </a:p>
        </p:txBody>
      </p:sp>
      <p:sp>
        <p:nvSpPr>
          <p:cNvPr id="251" name="object 251"/>
          <p:cNvSpPr/>
          <p:nvPr/>
        </p:nvSpPr>
        <p:spPr>
          <a:xfrm>
            <a:off x="7001256" y="4727447"/>
            <a:ext cx="157480" cy="350520"/>
          </a:xfrm>
          <a:custGeom>
            <a:avLst/>
            <a:gdLst/>
            <a:ahLst/>
            <a:cxnLst/>
            <a:rect l="l" t="t" r="r" b="b"/>
            <a:pathLst>
              <a:path w="157479" h="350520">
                <a:moveTo>
                  <a:pt x="0" y="350519"/>
                </a:moveTo>
                <a:lnTo>
                  <a:pt x="156972" y="350519"/>
                </a:lnTo>
                <a:lnTo>
                  <a:pt x="156972" y="0"/>
                </a:lnTo>
                <a:lnTo>
                  <a:pt x="0" y="0"/>
                </a:lnTo>
                <a:lnTo>
                  <a:pt x="0" y="350519"/>
                </a:lnTo>
                <a:close/>
              </a:path>
            </a:pathLst>
          </a:custGeom>
          <a:ln w="9144">
            <a:solidFill>
              <a:srgbClr val="BEBEBE"/>
            </a:solidFill>
          </a:ln>
        </p:spPr>
        <p:txBody>
          <a:bodyPr wrap="square" lIns="0" tIns="0" rIns="0" bIns="0" rtlCol="0"/>
          <a:lstStyle/>
          <a:p>
            <a:endParaRPr/>
          </a:p>
        </p:txBody>
      </p:sp>
      <p:sp>
        <p:nvSpPr>
          <p:cNvPr id="252" name="object 252"/>
          <p:cNvSpPr/>
          <p:nvPr/>
        </p:nvSpPr>
        <p:spPr>
          <a:xfrm>
            <a:off x="7237476" y="4669535"/>
            <a:ext cx="158750" cy="425450"/>
          </a:xfrm>
          <a:custGeom>
            <a:avLst/>
            <a:gdLst/>
            <a:ahLst/>
            <a:cxnLst/>
            <a:rect l="l" t="t" r="r" b="b"/>
            <a:pathLst>
              <a:path w="158750" h="425450">
                <a:moveTo>
                  <a:pt x="0" y="425195"/>
                </a:moveTo>
                <a:lnTo>
                  <a:pt x="158496" y="425195"/>
                </a:lnTo>
                <a:lnTo>
                  <a:pt x="158496" y="0"/>
                </a:lnTo>
                <a:lnTo>
                  <a:pt x="0" y="0"/>
                </a:lnTo>
                <a:lnTo>
                  <a:pt x="0" y="425195"/>
                </a:lnTo>
                <a:close/>
              </a:path>
            </a:pathLst>
          </a:custGeom>
          <a:ln w="9144">
            <a:solidFill>
              <a:srgbClr val="BEBEBE"/>
            </a:solidFill>
          </a:ln>
        </p:spPr>
        <p:txBody>
          <a:bodyPr wrap="square" lIns="0" tIns="0" rIns="0" bIns="0" rtlCol="0"/>
          <a:lstStyle/>
          <a:p>
            <a:endParaRPr/>
          </a:p>
        </p:txBody>
      </p:sp>
      <p:sp>
        <p:nvSpPr>
          <p:cNvPr id="253" name="object 253"/>
          <p:cNvSpPr/>
          <p:nvPr/>
        </p:nvSpPr>
        <p:spPr>
          <a:xfrm>
            <a:off x="7475219" y="4506467"/>
            <a:ext cx="158750" cy="539750"/>
          </a:xfrm>
          <a:custGeom>
            <a:avLst/>
            <a:gdLst/>
            <a:ahLst/>
            <a:cxnLst/>
            <a:rect l="l" t="t" r="r" b="b"/>
            <a:pathLst>
              <a:path w="158750" h="539750">
                <a:moveTo>
                  <a:pt x="0" y="539495"/>
                </a:moveTo>
                <a:lnTo>
                  <a:pt x="158496" y="539495"/>
                </a:lnTo>
                <a:lnTo>
                  <a:pt x="158496" y="0"/>
                </a:lnTo>
                <a:lnTo>
                  <a:pt x="0" y="0"/>
                </a:lnTo>
                <a:lnTo>
                  <a:pt x="0" y="539495"/>
                </a:lnTo>
                <a:close/>
              </a:path>
            </a:pathLst>
          </a:custGeom>
          <a:ln w="9144">
            <a:solidFill>
              <a:srgbClr val="BEBEBE"/>
            </a:solidFill>
          </a:ln>
        </p:spPr>
        <p:txBody>
          <a:bodyPr wrap="square" lIns="0" tIns="0" rIns="0" bIns="0" rtlCol="0"/>
          <a:lstStyle/>
          <a:p>
            <a:endParaRPr/>
          </a:p>
        </p:txBody>
      </p:sp>
      <p:sp>
        <p:nvSpPr>
          <p:cNvPr id="254" name="object 254"/>
          <p:cNvSpPr/>
          <p:nvPr/>
        </p:nvSpPr>
        <p:spPr>
          <a:xfrm>
            <a:off x="7712964" y="4477511"/>
            <a:ext cx="158750" cy="681355"/>
          </a:xfrm>
          <a:custGeom>
            <a:avLst/>
            <a:gdLst/>
            <a:ahLst/>
            <a:cxnLst/>
            <a:rect l="l" t="t" r="r" b="b"/>
            <a:pathLst>
              <a:path w="158750" h="681354">
                <a:moveTo>
                  <a:pt x="0" y="681227"/>
                </a:moveTo>
                <a:lnTo>
                  <a:pt x="158495" y="681227"/>
                </a:lnTo>
                <a:lnTo>
                  <a:pt x="158495" y="0"/>
                </a:lnTo>
                <a:lnTo>
                  <a:pt x="0" y="0"/>
                </a:lnTo>
                <a:lnTo>
                  <a:pt x="0" y="681227"/>
                </a:lnTo>
                <a:close/>
              </a:path>
            </a:pathLst>
          </a:custGeom>
          <a:ln w="9144">
            <a:solidFill>
              <a:srgbClr val="BEBEBE"/>
            </a:solidFill>
          </a:ln>
        </p:spPr>
        <p:txBody>
          <a:bodyPr wrap="square" lIns="0" tIns="0" rIns="0" bIns="0" rtlCol="0"/>
          <a:lstStyle/>
          <a:p>
            <a:endParaRPr/>
          </a:p>
        </p:txBody>
      </p:sp>
      <p:sp>
        <p:nvSpPr>
          <p:cNvPr id="255" name="object 255"/>
          <p:cNvSpPr/>
          <p:nvPr/>
        </p:nvSpPr>
        <p:spPr>
          <a:xfrm>
            <a:off x="7949183" y="4451603"/>
            <a:ext cx="158750" cy="786765"/>
          </a:xfrm>
          <a:custGeom>
            <a:avLst/>
            <a:gdLst/>
            <a:ahLst/>
            <a:cxnLst/>
            <a:rect l="l" t="t" r="r" b="b"/>
            <a:pathLst>
              <a:path w="158750" h="786764">
                <a:moveTo>
                  <a:pt x="0" y="786384"/>
                </a:moveTo>
                <a:lnTo>
                  <a:pt x="158496" y="786384"/>
                </a:lnTo>
                <a:lnTo>
                  <a:pt x="158496" y="0"/>
                </a:lnTo>
                <a:lnTo>
                  <a:pt x="0" y="0"/>
                </a:lnTo>
                <a:lnTo>
                  <a:pt x="0" y="786384"/>
                </a:lnTo>
                <a:close/>
              </a:path>
            </a:pathLst>
          </a:custGeom>
          <a:ln w="9144">
            <a:solidFill>
              <a:srgbClr val="BEBEBE"/>
            </a:solidFill>
          </a:ln>
        </p:spPr>
        <p:txBody>
          <a:bodyPr wrap="square" lIns="0" tIns="0" rIns="0" bIns="0" rtlCol="0"/>
          <a:lstStyle/>
          <a:p>
            <a:endParaRPr/>
          </a:p>
        </p:txBody>
      </p:sp>
      <p:sp>
        <p:nvSpPr>
          <p:cNvPr id="256" name="object 256"/>
          <p:cNvSpPr/>
          <p:nvPr/>
        </p:nvSpPr>
        <p:spPr>
          <a:xfrm>
            <a:off x="8186928" y="4457700"/>
            <a:ext cx="158750" cy="866140"/>
          </a:xfrm>
          <a:custGeom>
            <a:avLst/>
            <a:gdLst/>
            <a:ahLst/>
            <a:cxnLst/>
            <a:rect l="l" t="t" r="r" b="b"/>
            <a:pathLst>
              <a:path w="158750" h="866139">
                <a:moveTo>
                  <a:pt x="0" y="865632"/>
                </a:moveTo>
                <a:lnTo>
                  <a:pt x="158496" y="865632"/>
                </a:lnTo>
                <a:lnTo>
                  <a:pt x="158496" y="0"/>
                </a:lnTo>
                <a:lnTo>
                  <a:pt x="0" y="0"/>
                </a:lnTo>
                <a:lnTo>
                  <a:pt x="0" y="865632"/>
                </a:lnTo>
                <a:close/>
              </a:path>
            </a:pathLst>
          </a:custGeom>
          <a:ln w="9144">
            <a:solidFill>
              <a:srgbClr val="BEBEBE"/>
            </a:solidFill>
          </a:ln>
        </p:spPr>
        <p:txBody>
          <a:bodyPr wrap="square" lIns="0" tIns="0" rIns="0" bIns="0" rtlCol="0"/>
          <a:lstStyle/>
          <a:p>
            <a:endParaRPr/>
          </a:p>
        </p:txBody>
      </p:sp>
      <p:sp>
        <p:nvSpPr>
          <p:cNvPr id="257" name="object 257"/>
          <p:cNvSpPr/>
          <p:nvPr/>
        </p:nvSpPr>
        <p:spPr>
          <a:xfrm>
            <a:off x="8424671" y="4454652"/>
            <a:ext cx="158750" cy="928369"/>
          </a:xfrm>
          <a:custGeom>
            <a:avLst/>
            <a:gdLst/>
            <a:ahLst/>
            <a:cxnLst/>
            <a:rect l="l" t="t" r="r" b="b"/>
            <a:pathLst>
              <a:path w="158750" h="928370">
                <a:moveTo>
                  <a:pt x="0" y="928116"/>
                </a:moveTo>
                <a:lnTo>
                  <a:pt x="158496" y="928116"/>
                </a:lnTo>
                <a:lnTo>
                  <a:pt x="158496" y="0"/>
                </a:lnTo>
                <a:lnTo>
                  <a:pt x="0" y="0"/>
                </a:lnTo>
                <a:lnTo>
                  <a:pt x="0" y="928116"/>
                </a:lnTo>
                <a:close/>
              </a:path>
            </a:pathLst>
          </a:custGeom>
          <a:ln w="9144">
            <a:solidFill>
              <a:srgbClr val="BEBEBE"/>
            </a:solidFill>
          </a:ln>
        </p:spPr>
        <p:txBody>
          <a:bodyPr wrap="square" lIns="0" tIns="0" rIns="0" bIns="0" rtlCol="0"/>
          <a:lstStyle/>
          <a:p>
            <a:endParaRPr/>
          </a:p>
        </p:txBody>
      </p:sp>
      <p:sp>
        <p:nvSpPr>
          <p:cNvPr id="258" name="object 258"/>
          <p:cNvSpPr/>
          <p:nvPr/>
        </p:nvSpPr>
        <p:spPr>
          <a:xfrm>
            <a:off x="8662416" y="4436364"/>
            <a:ext cx="157480" cy="978535"/>
          </a:xfrm>
          <a:custGeom>
            <a:avLst/>
            <a:gdLst/>
            <a:ahLst/>
            <a:cxnLst/>
            <a:rect l="l" t="t" r="r" b="b"/>
            <a:pathLst>
              <a:path w="157479" h="978535">
                <a:moveTo>
                  <a:pt x="0" y="978408"/>
                </a:moveTo>
                <a:lnTo>
                  <a:pt x="156972" y="978408"/>
                </a:lnTo>
                <a:lnTo>
                  <a:pt x="156972" y="0"/>
                </a:lnTo>
                <a:lnTo>
                  <a:pt x="0" y="0"/>
                </a:lnTo>
                <a:lnTo>
                  <a:pt x="0" y="978408"/>
                </a:lnTo>
                <a:close/>
              </a:path>
            </a:pathLst>
          </a:custGeom>
          <a:ln w="9144">
            <a:solidFill>
              <a:srgbClr val="BEBEBE"/>
            </a:solidFill>
          </a:ln>
        </p:spPr>
        <p:txBody>
          <a:bodyPr wrap="square" lIns="0" tIns="0" rIns="0" bIns="0" rtlCol="0"/>
          <a:lstStyle/>
          <a:p>
            <a:endParaRPr/>
          </a:p>
        </p:txBody>
      </p:sp>
      <p:sp>
        <p:nvSpPr>
          <p:cNvPr id="259" name="object 259"/>
          <p:cNvSpPr/>
          <p:nvPr/>
        </p:nvSpPr>
        <p:spPr>
          <a:xfrm>
            <a:off x="5340096" y="3572255"/>
            <a:ext cx="157480" cy="45720"/>
          </a:xfrm>
          <a:custGeom>
            <a:avLst/>
            <a:gdLst/>
            <a:ahLst/>
            <a:cxnLst/>
            <a:rect l="l" t="t" r="r" b="b"/>
            <a:pathLst>
              <a:path w="157479" h="45720">
                <a:moveTo>
                  <a:pt x="0" y="45720"/>
                </a:moveTo>
                <a:lnTo>
                  <a:pt x="156971" y="45720"/>
                </a:lnTo>
                <a:lnTo>
                  <a:pt x="156971" y="0"/>
                </a:lnTo>
                <a:lnTo>
                  <a:pt x="0" y="0"/>
                </a:lnTo>
                <a:lnTo>
                  <a:pt x="0" y="45720"/>
                </a:lnTo>
                <a:close/>
              </a:path>
            </a:pathLst>
          </a:custGeom>
          <a:solidFill>
            <a:srgbClr val="660099"/>
          </a:solidFill>
        </p:spPr>
        <p:txBody>
          <a:bodyPr wrap="square" lIns="0" tIns="0" rIns="0" bIns="0" rtlCol="0"/>
          <a:lstStyle/>
          <a:p>
            <a:endParaRPr/>
          </a:p>
        </p:txBody>
      </p:sp>
      <p:sp>
        <p:nvSpPr>
          <p:cNvPr id="260" name="object 260"/>
          <p:cNvSpPr/>
          <p:nvPr/>
        </p:nvSpPr>
        <p:spPr>
          <a:xfrm>
            <a:off x="5576315" y="3497579"/>
            <a:ext cx="158750" cy="62865"/>
          </a:xfrm>
          <a:custGeom>
            <a:avLst/>
            <a:gdLst/>
            <a:ahLst/>
            <a:cxnLst/>
            <a:rect l="l" t="t" r="r" b="b"/>
            <a:pathLst>
              <a:path w="158750" h="62864">
                <a:moveTo>
                  <a:pt x="158496" y="0"/>
                </a:moveTo>
                <a:lnTo>
                  <a:pt x="0" y="0"/>
                </a:lnTo>
                <a:lnTo>
                  <a:pt x="0" y="62484"/>
                </a:lnTo>
                <a:lnTo>
                  <a:pt x="158496" y="62484"/>
                </a:lnTo>
                <a:lnTo>
                  <a:pt x="158496" y="0"/>
                </a:lnTo>
                <a:close/>
              </a:path>
            </a:pathLst>
          </a:custGeom>
          <a:solidFill>
            <a:srgbClr val="660099"/>
          </a:solidFill>
        </p:spPr>
        <p:txBody>
          <a:bodyPr wrap="square" lIns="0" tIns="0" rIns="0" bIns="0" rtlCol="0"/>
          <a:lstStyle/>
          <a:p>
            <a:endParaRPr/>
          </a:p>
        </p:txBody>
      </p:sp>
      <p:sp>
        <p:nvSpPr>
          <p:cNvPr id="261" name="object 261"/>
          <p:cNvSpPr/>
          <p:nvPr/>
        </p:nvSpPr>
        <p:spPr>
          <a:xfrm>
            <a:off x="5814059" y="3482340"/>
            <a:ext cx="158750" cy="93345"/>
          </a:xfrm>
          <a:custGeom>
            <a:avLst/>
            <a:gdLst/>
            <a:ahLst/>
            <a:cxnLst/>
            <a:rect l="l" t="t" r="r" b="b"/>
            <a:pathLst>
              <a:path w="158750" h="93345">
                <a:moveTo>
                  <a:pt x="158495" y="0"/>
                </a:moveTo>
                <a:lnTo>
                  <a:pt x="0" y="0"/>
                </a:lnTo>
                <a:lnTo>
                  <a:pt x="0" y="92963"/>
                </a:lnTo>
                <a:lnTo>
                  <a:pt x="158495" y="92963"/>
                </a:lnTo>
                <a:lnTo>
                  <a:pt x="158495" y="0"/>
                </a:lnTo>
                <a:close/>
              </a:path>
            </a:pathLst>
          </a:custGeom>
          <a:solidFill>
            <a:srgbClr val="660099"/>
          </a:solidFill>
        </p:spPr>
        <p:txBody>
          <a:bodyPr wrap="square" lIns="0" tIns="0" rIns="0" bIns="0" rtlCol="0"/>
          <a:lstStyle/>
          <a:p>
            <a:endParaRPr/>
          </a:p>
        </p:txBody>
      </p:sp>
      <p:sp>
        <p:nvSpPr>
          <p:cNvPr id="262" name="object 262"/>
          <p:cNvSpPr/>
          <p:nvPr/>
        </p:nvSpPr>
        <p:spPr>
          <a:xfrm>
            <a:off x="6051803" y="3657600"/>
            <a:ext cx="158750" cy="114300"/>
          </a:xfrm>
          <a:custGeom>
            <a:avLst/>
            <a:gdLst/>
            <a:ahLst/>
            <a:cxnLst/>
            <a:rect l="l" t="t" r="r" b="b"/>
            <a:pathLst>
              <a:path w="158750" h="114300">
                <a:moveTo>
                  <a:pt x="158496" y="0"/>
                </a:moveTo>
                <a:lnTo>
                  <a:pt x="0" y="0"/>
                </a:lnTo>
                <a:lnTo>
                  <a:pt x="0" y="114300"/>
                </a:lnTo>
                <a:lnTo>
                  <a:pt x="158496" y="114300"/>
                </a:lnTo>
                <a:lnTo>
                  <a:pt x="158496" y="0"/>
                </a:lnTo>
                <a:close/>
              </a:path>
            </a:pathLst>
          </a:custGeom>
          <a:solidFill>
            <a:srgbClr val="660099"/>
          </a:solidFill>
        </p:spPr>
        <p:txBody>
          <a:bodyPr wrap="square" lIns="0" tIns="0" rIns="0" bIns="0" rtlCol="0"/>
          <a:lstStyle/>
          <a:p>
            <a:endParaRPr/>
          </a:p>
        </p:txBody>
      </p:sp>
      <p:sp>
        <p:nvSpPr>
          <p:cNvPr id="263" name="object 263"/>
          <p:cNvSpPr/>
          <p:nvPr/>
        </p:nvSpPr>
        <p:spPr>
          <a:xfrm>
            <a:off x="6288023" y="3474720"/>
            <a:ext cx="158750" cy="121920"/>
          </a:xfrm>
          <a:custGeom>
            <a:avLst/>
            <a:gdLst/>
            <a:ahLst/>
            <a:cxnLst/>
            <a:rect l="l" t="t" r="r" b="b"/>
            <a:pathLst>
              <a:path w="158750" h="121920">
                <a:moveTo>
                  <a:pt x="158496" y="0"/>
                </a:moveTo>
                <a:lnTo>
                  <a:pt x="0" y="0"/>
                </a:lnTo>
                <a:lnTo>
                  <a:pt x="0" y="121919"/>
                </a:lnTo>
                <a:lnTo>
                  <a:pt x="158496" y="121919"/>
                </a:lnTo>
                <a:lnTo>
                  <a:pt x="158496" y="0"/>
                </a:lnTo>
                <a:close/>
              </a:path>
            </a:pathLst>
          </a:custGeom>
          <a:solidFill>
            <a:srgbClr val="660099"/>
          </a:solidFill>
        </p:spPr>
        <p:txBody>
          <a:bodyPr wrap="square" lIns="0" tIns="0" rIns="0" bIns="0" rtlCol="0"/>
          <a:lstStyle/>
          <a:p>
            <a:endParaRPr/>
          </a:p>
        </p:txBody>
      </p:sp>
      <p:sp>
        <p:nvSpPr>
          <p:cNvPr id="264" name="object 264"/>
          <p:cNvSpPr/>
          <p:nvPr/>
        </p:nvSpPr>
        <p:spPr>
          <a:xfrm>
            <a:off x="6525768" y="3409188"/>
            <a:ext cx="158750" cy="106680"/>
          </a:xfrm>
          <a:custGeom>
            <a:avLst/>
            <a:gdLst/>
            <a:ahLst/>
            <a:cxnLst/>
            <a:rect l="l" t="t" r="r" b="b"/>
            <a:pathLst>
              <a:path w="158750" h="106679">
                <a:moveTo>
                  <a:pt x="158496" y="0"/>
                </a:moveTo>
                <a:lnTo>
                  <a:pt x="0" y="0"/>
                </a:lnTo>
                <a:lnTo>
                  <a:pt x="0" y="106679"/>
                </a:lnTo>
                <a:lnTo>
                  <a:pt x="158496" y="106679"/>
                </a:lnTo>
                <a:lnTo>
                  <a:pt x="158496" y="0"/>
                </a:lnTo>
                <a:close/>
              </a:path>
            </a:pathLst>
          </a:custGeom>
          <a:solidFill>
            <a:srgbClr val="660099"/>
          </a:solidFill>
        </p:spPr>
        <p:txBody>
          <a:bodyPr wrap="square" lIns="0" tIns="0" rIns="0" bIns="0" rtlCol="0"/>
          <a:lstStyle/>
          <a:p>
            <a:endParaRPr/>
          </a:p>
        </p:txBody>
      </p:sp>
      <p:sp>
        <p:nvSpPr>
          <p:cNvPr id="265" name="object 265"/>
          <p:cNvSpPr/>
          <p:nvPr/>
        </p:nvSpPr>
        <p:spPr>
          <a:xfrm>
            <a:off x="6763511" y="3255264"/>
            <a:ext cx="158750" cy="152400"/>
          </a:xfrm>
          <a:custGeom>
            <a:avLst/>
            <a:gdLst/>
            <a:ahLst/>
            <a:cxnLst/>
            <a:rect l="l" t="t" r="r" b="b"/>
            <a:pathLst>
              <a:path w="158750" h="152400">
                <a:moveTo>
                  <a:pt x="158496" y="0"/>
                </a:moveTo>
                <a:lnTo>
                  <a:pt x="0" y="0"/>
                </a:lnTo>
                <a:lnTo>
                  <a:pt x="0" y="152400"/>
                </a:lnTo>
                <a:lnTo>
                  <a:pt x="158496" y="152400"/>
                </a:lnTo>
                <a:lnTo>
                  <a:pt x="158496" y="0"/>
                </a:lnTo>
                <a:close/>
              </a:path>
            </a:pathLst>
          </a:custGeom>
          <a:solidFill>
            <a:srgbClr val="660099"/>
          </a:solidFill>
        </p:spPr>
        <p:txBody>
          <a:bodyPr wrap="square" lIns="0" tIns="0" rIns="0" bIns="0" rtlCol="0"/>
          <a:lstStyle/>
          <a:p>
            <a:endParaRPr/>
          </a:p>
        </p:txBody>
      </p:sp>
      <p:sp>
        <p:nvSpPr>
          <p:cNvPr id="266" name="object 266"/>
          <p:cNvSpPr/>
          <p:nvPr/>
        </p:nvSpPr>
        <p:spPr>
          <a:xfrm>
            <a:off x="7001256" y="3086100"/>
            <a:ext cx="157480" cy="245745"/>
          </a:xfrm>
          <a:custGeom>
            <a:avLst/>
            <a:gdLst/>
            <a:ahLst/>
            <a:cxnLst/>
            <a:rect l="l" t="t" r="r" b="b"/>
            <a:pathLst>
              <a:path w="157479" h="245745">
                <a:moveTo>
                  <a:pt x="156972" y="0"/>
                </a:moveTo>
                <a:lnTo>
                  <a:pt x="0" y="0"/>
                </a:lnTo>
                <a:lnTo>
                  <a:pt x="0" y="245363"/>
                </a:lnTo>
                <a:lnTo>
                  <a:pt x="156972" y="245363"/>
                </a:lnTo>
                <a:lnTo>
                  <a:pt x="156972" y="0"/>
                </a:lnTo>
                <a:close/>
              </a:path>
            </a:pathLst>
          </a:custGeom>
          <a:solidFill>
            <a:srgbClr val="660099"/>
          </a:solidFill>
        </p:spPr>
        <p:txBody>
          <a:bodyPr wrap="square" lIns="0" tIns="0" rIns="0" bIns="0" rtlCol="0"/>
          <a:lstStyle/>
          <a:p>
            <a:endParaRPr/>
          </a:p>
        </p:txBody>
      </p:sp>
      <p:sp>
        <p:nvSpPr>
          <p:cNvPr id="267" name="object 267"/>
          <p:cNvSpPr/>
          <p:nvPr/>
        </p:nvSpPr>
        <p:spPr>
          <a:xfrm>
            <a:off x="7237476" y="3099816"/>
            <a:ext cx="158750" cy="279400"/>
          </a:xfrm>
          <a:custGeom>
            <a:avLst/>
            <a:gdLst/>
            <a:ahLst/>
            <a:cxnLst/>
            <a:rect l="l" t="t" r="r" b="b"/>
            <a:pathLst>
              <a:path w="158750" h="279400">
                <a:moveTo>
                  <a:pt x="158496" y="0"/>
                </a:moveTo>
                <a:lnTo>
                  <a:pt x="0" y="0"/>
                </a:lnTo>
                <a:lnTo>
                  <a:pt x="0" y="278892"/>
                </a:lnTo>
                <a:lnTo>
                  <a:pt x="158496" y="278892"/>
                </a:lnTo>
                <a:lnTo>
                  <a:pt x="158496" y="0"/>
                </a:lnTo>
                <a:close/>
              </a:path>
            </a:pathLst>
          </a:custGeom>
          <a:solidFill>
            <a:srgbClr val="660099"/>
          </a:solidFill>
        </p:spPr>
        <p:txBody>
          <a:bodyPr wrap="square" lIns="0" tIns="0" rIns="0" bIns="0" rtlCol="0"/>
          <a:lstStyle/>
          <a:p>
            <a:endParaRPr/>
          </a:p>
        </p:txBody>
      </p:sp>
      <p:sp>
        <p:nvSpPr>
          <p:cNvPr id="268" name="object 268"/>
          <p:cNvSpPr/>
          <p:nvPr/>
        </p:nvSpPr>
        <p:spPr>
          <a:xfrm>
            <a:off x="7475219" y="3066288"/>
            <a:ext cx="158750" cy="295910"/>
          </a:xfrm>
          <a:custGeom>
            <a:avLst/>
            <a:gdLst/>
            <a:ahLst/>
            <a:cxnLst/>
            <a:rect l="l" t="t" r="r" b="b"/>
            <a:pathLst>
              <a:path w="158750" h="295910">
                <a:moveTo>
                  <a:pt x="158496" y="0"/>
                </a:moveTo>
                <a:lnTo>
                  <a:pt x="0" y="0"/>
                </a:lnTo>
                <a:lnTo>
                  <a:pt x="0" y="295656"/>
                </a:lnTo>
                <a:lnTo>
                  <a:pt x="158496" y="295656"/>
                </a:lnTo>
                <a:lnTo>
                  <a:pt x="158496" y="0"/>
                </a:lnTo>
                <a:close/>
              </a:path>
            </a:pathLst>
          </a:custGeom>
          <a:solidFill>
            <a:srgbClr val="660099"/>
          </a:solidFill>
        </p:spPr>
        <p:txBody>
          <a:bodyPr wrap="square" lIns="0" tIns="0" rIns="0" bIns="0" rtlCol="0"/>
          <a:lstStyle/>
          <a:p>
            <a:endParaRPr/>
          </a:p>
        </p:txBody>
      </p:sp>
      <p:sp>
        <p:nvSpPr>
          <p:cNvPr id="269" name="object 269"/>
          <p:cNvSpPr/>
          <p:nvPr/>
        </p:nvSpPr>
        <p:spPr>
          <a:xfrm>
            <a:off x="7712964" y="3031235"/>
            <a:ext cx="158750" cy="309880"/>
          </a:xfrm>
          <a:custGeom>
            <a:avLst/>
            <a:gdLst/>
            <a:ahLst/>
            <a:cxnLst/>
            <a:rect l="l" t="t" r="r" b="b"/>
            <a:pathLst>
              <a:path w="158750" h="309879">
                <a:moveTo>
                  <a:pt x="158495" y="0"/>
                </a:moveTo>
                <a:lnTo>
                  <a:pt x="0" y="0"/>
                </a:lnTo>
                <a:lnTo>
                  <a:pt x="0" y="309372"/>
                </a:lnTo>
                <a:lnTo>
                  <a:pt x="158495" y="309372"/>
                </a:lnTo>
                <a:lnTo>
                  <a:pt x="158495" y="0"/>
                </a:lnTo>
                <a:close/>
              </a:path>
            </a:pathLst>
          </a:custGeom>
          <a:solidFill>
            <a:srgbClr val="660099"/>
          </a:solidFill>
        </p:spPr>
        <p:txBody>
          <a:bodyPr wrap="square" lIns="0" tIns="0" rIns="0" bIns="0" rtlCol="0"/>
          <a:lstStyle/>
          <a:p>
            <a:endParaRPr/>
          </a:p>
        </p:txBody>
      </p:sp>
      <p:sp>
        <p:nvSpPr>
          <p:cNvPr id="270" name="object 270"/>
          <p:cNvSpPr/>
          <p:nvPr/>
        </p:nvSpPr>
        <p:spPr>
          <a:xfrm>
            <a:off x="7949183" y="2973323"/>
            <a:ext cx="158750" cy="330835"/>
          </a:xfrm>
          <a:custGeom>
            <a:avLst/>
            <a:gdLst/>
            <a:ahLst/>
            <a:cxnLst/>
            <a:rect l="l" t="t" r="r" b="b"/>
            <a:pathLst>
              <a:path w="158750" h="330835">
                <a:moveTo>
                  <a:pt x="158496" y="0"/>
                </a:moveTo>
                <a:lnTo>
                  <a:pt x="0" y="0"/>
                </a:lnTo>
                <a:lnTo>
                  <a:pt x="0" y="330708"/>
                </a:lnTo>
                <a:lnTo>
                  <a:pt x="158496" y="330708"/>
                </a:lnTo>
                <a:lnTo>
                  <a:pt x="158496" y="0"/>
                </a:lnTo>
                <a:close/>
              </a:path>
            </a:pathLst>
          </a:custGeom>
          <a:solidFill>
            <a:srgbClr val="660099"/>
          </a:solidFill>
        </p:spPr>
        <p:txBody>
          <a:bodyPr wrap="square" lIns="0" tIns="0" rIns="0" bIns="0" rtlCol="0"/>
          <a:lstStyle/>
          <a:p>
            <a:endParaRPr/>
          </a:p>
        </p:txBody>
      </p:sp>
      <p:sp>
        <p:nvSpPr>
          <p:cNvPr id="271" name="object 271"/>
          <p:cNvSpPr/>
          <p:nvPr/>
        </p:nvSpPr>
        <p:spPr>
          <a:xfrm>
            <a:off x="8186928" y="2901695"/>
            <a:ext cx="158750" cy="361315"/>
          </a:xfrm>
          <a:custGeom>
            <a:avLst/>
            <a:gdLst/>
            <a:ahLst/>
            <a:cxnLst/>
            <a:rect l="l" t="t" r="r" b="b"/>
            <a:pathLst>
              <a:path w="158750" h="361314">
                <a:moveTo>
                  <a:pt x="158496" y="0"/>
                </a:moveTo>
                <a:lnTo>
                  <a:pt x="0" y="0"/>
                </a:lnTo>
                <a:lnTo>
                  <a:pt x="0" y="361188"/>
                </a:lnTo>
                <a:lnTo>
                  <a:pt x="158496" y="361188"/>
                </a:lnTo>
                <a:lnTo>
                  <a:pt x="158496" y="0"/>
                </a:lnTo>
                <a:close/>
              </a:path>
            </a:pathLst>
          </a:custGeom>
          <a:solidFill>
            <a:srgbClr val="660099"/>
          </a:solidFill>
        </p:spPr>
        <p:txBody>
          <a:bodyPr wrap="square" lIns="0" tIns="0" rIns="0" bIns="0" rtlCol="0"/>
          <a:lstStyle/>
          <a:p>
            <a:endParaRPr/>
          </a:p>
        </p:txBody>
      </p:sp>
      <p:sp>
        <p:nvSpPr>
          <p:cNvPr id="272" name="object 272"/>
          <p:cNvSpPr/>
          <p:nvPr/>
        </p:nvSpPr>
        <p:spPr>
          <a:xfrm>
            <a:off x="8424671" y="2848355"/>
            <a:ext cx="158750" cy="379730"/>
          </a:xfrm>
          <a:custGeom>
            <a:avLst/>
            <a:gdLst/>
            <a:ahLst/>
            <a:cxnLst/>
            <a:rect l="l" t="t" r="r" b="b"/>
            <a:pathLst>
              <a:path w="158750" h="379730">
                <a:moveTo>
                  <a:pt x="158496" y="0"/>
                </a:moveTo>
                <a:lnTo>
                  <a:pt x="0" y="0"/>
                </a:lnTo>
                <a:lnTo>
                  <a:pt x="0" y="379476"/>
                </a:lnTo>
                <a:lnTo>
                  <a:pt x="158496" y="379476"/>
                </a:lnTo>
                <a:lnTo>
                  <a:pt x="158496" y="0"/>
                </a:lnTo>
                <a:close/>
              </a:path>
            </a:pathLst>
          </a:custGeom>
          <a:solidFill>
            <a:srgbClr val="660099"/>
          </a:solidFill>
        </p:spPr>
        <p:txBody>
          <a:bodyPr wrap="square" lIns="0" tIns="0" rIns="0" bIns="0" rtlCol="0"/>
          <a:lstStyle/>
          <a:p>
            <a:endParaRPr/>
          </a:p>
        </p:txBody>
      </p:sp>
      <p:sp>
        <p:nvSpPr>
          <p:cNvPr id="273" name="object 273"/>
          <p:cNvSpPr/>
          <p:nvPr/>
        </p:nvSpPr>
        <p:spPr>
          <a:xfrm>
            <a:off x="8662416" y="2823972"/>
            <a:ext cx="157480" cy="398145"/>
          </a:xfrm>
          <a:custGeom>
            <a:avLst/>
            <a:gdLst/>
            <a:ahLst/>
            <a:cxnLst/>
            <a:rect l="l" t="t" r="r" b="b"/>
            <a:pathLst>
              <a:path w="157479" h="398144">
                <a:moveTo>
                  <a:pt x="156972" y="0"/>
                </a:moveTo>
                <a:lnTo>
                  <a:pt x="0" y="0"/>
                </a:lnTo>
                <a:lnTo>
                  <a:pt x="0" y="397763"/>
                </a:lnTo>
                <a:lnTo>
                  <a:pt x="156972" y="397763"/>
                </a:lnTo>
                <a:lnTo>
                  <a:pt x="156972" y="0"/>
                </a:lnTo>
                <a:close/>
              </a:path>
            </a:pathLst>
          </a:custGeom>
          <a:solidFill>
            <a:srgbClr val="660099"/>
          </a:solidFill>
        </p:spPr>
        <p:txBody>
          <a:bodyPr wrap="square" lIns="0" tIns="0" rIns="0" bIns="0" rtlCol="0"/>
          <a:lstStyle/>
          <a:p>
            <a:endParaRPr/>
          </a:p>
        </p:txBody>
      </p:sp>
      <p:sp>
        <p:nvSpPr>
          <p:cNvPr id="274" name="object 274"/>
          <p:cNvSpPr/>
          <p:nvPr/>
        </p:nvSpPr>
        <p:spPr>
          <a:xfrm>
            <a:off x="5340096" y="3572255"/>
            <a:ext cx="157480" cy="45720"/>
          </a:xfrm>
          <a:custGeom>
            <a:avLst/>
            <a:gdLst/>
            <a:ahLst/>
            <a:cxnLst/>
            <a:rect l="l" t="t" r="r" b="b"/>
            <a:pathLst>
              <a:path w="157479" h="45720">
                <a:moveTo>
                  <a:pt x="0" y="0"/>
                </a:moveTo>
                <a:lnTo>
                  <a:pt x="156971" y="0"/>
                </a:lnTo>
                <a:lnTo>
                  <a:pt x="156971" y="45720"/>
                </a:lnTo>
                <a:lnTo>
                  <a:pt x="0" y="45720"/>
                </a:lnTo>
                <a:lnTo>
                  <a:pt x="0" y="0"/>
                </a:lnTo>
                <a:close/>
              </a:path>
            </a:pathLst>
          </a:custGeom>
          <a:ln w="9144">
            <a:solidFill>
              <a:srgbClr val="BEBEBE"/>
            </a:solidFill>
          </a:ln>
        </p:spPr>
        <p:txBody>
          <a:bodyPr wrap="square" lIns="0" tIns="0" rIns="0" bIns="0" rtlCol="0"/>
          <a:lstStyle/>
          <a:p>
            <a:endParaRPr/>
          </a:p>
        </p:txBody>
      </p:sp>
      <p:sp>
        <p:nvSpPr>
          <p:cNvPr id="275" name="object 275"/>
          <p:cNvSpPr/>
          <p:nvPr/>
        </p:nvSpPr>
        <p:spPr>
          <a:xfrm>
            <a:off x="5576315" y="3497579"/>
            <a:ext cx="158750" cy="62865"/>
          </a:xfrm>
          <a:custGeom>
            <a:avLst/>
            <a:gdLst/>
            <a:ahLst/>
            <a:cxnLst/>
            <a:rect l="l" t="t" r="r" b="b"/>
            <a:pathLst>
              <a:path w="158750" h="62864">
                <a:moveTo>
                  <a:pt x="0" y="0"/>
                </a:moveTo>
                <a:lnTo>
                  <a:pt x="158496" y="0"/>
                </a:lnTo>
                <a:lnTo>
                  <a:pt x="158496" y="62484"/>
                </a:lnTo>
                <a:lnTo>
                  <a:pt x="0" y="62484"/>
                </a:lnTo>
                <a:lnTo>
                  <a:pt x="0" y="0"/>
                </a:lnTo>
                <a:close/>
              </a:path>
            </a:pathLst>
          </a:custGeom>
          <a:ln w="9144">
            <a:solidFill>
              <a:srgbClr val="BEBEBE"/>
            </a:solidFill>
          </a:ln>
        </p:spPr>
        <p:txBody>
          <a:bodyPr wrap="square" lIns="0" tIns="0" rIns="0" bIns="0" rtlCol="0"/>
          <a:lstStyle/>
          <a:p>
            <a:endParaRPr/>
          </a:p>
        </p:txBody>
      </p:sp>
      <p:sp>
        <p:nvSpPr>
          <p:cNvPr id="276" name="object 276"/>
          <p:cNvSpPr/>
          <p:nvPr/>
        </p:nvSpPr>
        <p:spPr>
          <a:xfrm>
            <a:off x="5814059" y="3482340"/>
            <a:ext cx="158750" cy="93345"/>
          </a:xfrm>
          <a:custGeom>
            <a:avLst/>
            <a:gdLst/>
            <a:ahLst/>
            <a:cxnLst/>
            <a:rect l="l" t="t" r="r" b="b"/>
            <a:pathLst>
              <a:path w="158750" h="93345">
                <a:moveTo>
                  <a:pt x="0" y="0"/>
                </a:moveTo>
                <a:lnTo>
                  <a:pt x="158495" y="0"/>
                </a:lnTo>
                <a:lnTo>
                  <a:pt x="158495" y="92963"/>
                </a:lnTo>
                <a:lnTo>
                  <a:pt x="0" y="92963"/>
                </a:lnTo>
                <a:lnTo>
                  <a:pt x="0" y="0"/>
                </a:lnTo>
                <a:close/>
              </a:path>
            </a:pathLst>
          </a:custGeom>
          <a:ln w="9144">
            <a:solidFill>
              <a:srgbClr val="BEBEBE"/>
            </a:solidFill>
          </a:ln>
        </p:spPr>
        <p:txBody>
          <a:bodyPr wrap="square" lIns="0" tIns="0" rIns="0" bIns="0" rtlCol="0"/>
          <a:lstStyle/>
          <a:p>
            <a:endParaRPr/>
          </a:p>
        </p:txBody>
      </p:sp>
      <p:sp>
        <p:nvSpPr>
          <p:cNvPr id="277" name="object 277"/>
          <p:cNvSpPr/>
          <p:nvPr/>
        </p:nvSpPr>
        <p:spPr>
          <a:xfrm>
            <a:off x="6051803" y="3657600"/>
            <a:ext cx="158750" cy="114300"/>
          </a:xfrm>
          <a:custGeom>
            <a:avLst/>
            <a:gdLst/>
            <a:ahLst/>
            <a:cxnLst/>
            <a:rect l="l" t="t" r="r" b="b"/>
            <a:pathLst>
              <a:path w="158750" h="114300">
                <a:moveTo>
                  <a:pt x="0" y="0"/>
                </a:moveTo>
                <a:lnTo>
                  <a:pt x="158496" y="0"/>
                </a:lnTo>
                <a:lnTo>
                  <a:pt x="158496" y="114300"/>
                </a:lnTo>
                <a:lnTo>
                  <a:pt x="0" y="114300"/>
                </a:lnTo>
                <a:lnTo>
                  <a:pt x="0" y="0"/>
                </a:lnTo>
                <a:close/>
              </a:path>
            </a:pathLst>
          </a:custGeom>
          <a:ln w="9144">
            <a:solidFill>
              <a:srgbClr val="BEBEBE"/>
            </a:solidFill>
          </a:ln>
        </p:spPr>
        <p:txBody>
          <a:bodyPr wrap="square" lIns="0" tIns="0" rIns="0" bIns="0" rtlCol="0"/>
          <a:lstStyle/>
          <a:p>
            <a:endParaRPr/>
          </a:p>
        </p:txBody>
      </p:sp>
      <p:sp>
        <p:nvSpPr>
          <p:cNvPr id="278" name="object 278"/>
          <p:cNvSpPr/>
          <p:nvPr/>
        </p:nvSpPr>
        <p:spPr>
          <a:xfrm>
            <a:off x="6288023" y="3474720"/>
            <a:ext cx="158750" cy="121920"/>
          </a:xfrm>
          <a:custGeom>
            <a:avLst/>
            <a:gdLst/>
            <a:ahLst/>
            <a:cxnLst/>
            <a:rect l="l" t="t" r="r" b="b"/>
            <a:pathLst>
              <a:path w="158750" h="121920">
                <a:moveTo>
                  <a:pt x="0" y="0"/>
                </a:moveTo>
                <a:lnTo>
                  <a:pt x="158496" y="0"/>
                </a:lnTo>
                <a:lnTo>
                  <a:pt x="158496" y="121919"/>
                </a:lnTo>
                <a:lnTo>
                  <a:pt x="0" y="121919"/>
                </a:lnTo>
                <a:lnTo>
                  <a:pt x="0" y="0"/>
                </a:lnTo>
                <a:close/>
              </a:path>
            </a:pathLst>
          </a:custGeom>
          <a:ln w="9144">
            <a:solidFill>
              <a:srgbClr val="BEBEBE"/>
            </a:solidFill>
          </a:ln>
        </p:spPr>
        <p:txBody>
          <a:bodyPr wrap="square" lIns="0" tIns="0" rIns="0" bIns="0" rtlCol="0"/>
          <a:lstStyle/>
          <a:p>
            <a:endParaRPr/>
          </a:p>
        </p:txBody>
      </p:sp>
      <p:sp>
        <p:nvSpPr>
          <p:cNvPr id="279" name="object 279"/>
          <p:cNvSpPr/>
          <p:nvPr/>
        </p:nvSpPr>
        <p:spPr>
          <a:xfrm>
            <a:off x="6525768" y="3409188"/>
            <a:ext cx="158750" cy="106680"/>
          </a:xfrm>
          <a:custGeom>
            <a:avLst/>
            <a:gdLst/>
            <a:ahLst/>
            <a:cxnLst/>
            <a:rect l="l" t="t" r="r" b="b"/>
            <a:pathLst>
              <a:path w="158750" h="106679">
                <a:moveTo>
                  <a:pt x="0" y="0"/>
                </a:moveTo>
                <a:lnTo>
                  <a:pt x="158496" y="0"/>
                </a:lnTo>
                <a:lnTo>
                  <a:pt x="158496" y="106679"/>
                </a:lnTo>
                <a:lnTo>
                  <a:pt x="0" y="106679"/>
                </a:lnTo>
                <a:lnTo>
                  <a:pt x="0" y="0"/>
                </a:lnTo>
                <a:close/>
              </a:path>
            </a:pathLst>
          </a:custGeom>
          <a:ln w="9144">
            <a:solidFill>
              <a:srgbClr val="BEBEBE"/>
            </a:solidFill>
          </a:ln>
        </p:spPr>
        <p:txBody>
          <a:bodyPr wrap="square" lIns="0" tIns="0" rIns="0" bIns="0" rtlCol="0"/>
          <a:lstStyle/>
          <a:p>
            <a:endParaRPr/>
          </a:p>
        </p:txBody>
      </p:sp>
      <p:sp>
        <p:nvSpPr>
          <p:cNvPr id="280" name="object 280"/>
          <p:cNvSpPr/>
          <p:nvPr/>
        </p:nvSpPr>
        <p:spPr>
          <a:xfrm>
            <a:off x="6763511" y="3255264"/>
            <a:ext cx="158750" cy="152400"/>
          </a:xfrm>
          <a:custGeom>
            <a:avLst/>
            <a:gdLst/>
            <a:ahLst/>
            <a:cxnLst/>
            <a:rect l="l" t="t" r="r" b="b"/>
            <a:pathLst>
              <a:path w="158750" h="152400">
                <a:moveTo>
                  <a:pt x="0" y="0"/>
                </a:moveTo>
                <a:lnTo>
                  <a:pt x="158496" y="0"/>
                </a:lnTo>
                <a:lnTo>
                  <a:pt x="158496" y="152400"/>
                </a:lnTo>
                <a:lnTo>
                  <a:pt x="0" y="152400"/>
                </a:lnTo>
                <a:lnTo>
                  <a:pt x="0" y="0"/>
                </a:lnTo>
                <a:close/>
              </a:path>
            </a:pathLst>
          </a:custGeom>
          <a:ln w="9144">
            <a:solidFill>
              <a:srgbClr val="BEBEBE"/>
            </a:solidFill>
          </a:ln>
        </p:spPr>
        <p:txBody>
          <a:bodyPr wrap="square" lIns="0" tIns="0" rIns="0" bIns="0" rtlCol="0"/>
          <a:lstStyle/>
          <a:p>
            <a:endParaRPr/>
          </a:p>
        </p:txBody>
      </p:sp>
      <p:sp>
        <p:nvSpPr>
          <p:cNvPr id="281" name="object 281"/>
          <p:cNvSpPr/>
          <p:nvPr/>
        </p:nvSpPr>
        <p:spPr>
          <a:xfrm>
            <a:off x="7001256" y="3086100"/>
            <a:ext cx="157480" cy="245745"/>
          </a:xfrm>
          <a:custGeom>
            <a:avLst/>
            <a:gdLst/>
            <a:ahLst/>
            <a:cxnLst/>
            <a:rect l="l" t="t" r="r" b="b"/>
            <a:pathLst>
              <a:path w="157479" h="245745">
                <a:moveTo>
                  <a:pt x="0" y="0"/>
                </a:moveTo>
                <a:lnTo>
                  <a:pt x="156972" y="0"/>
                </a:lnTo>
                <a:lnTo>
                  <a:pt x="156972" y="245363"/>
                </a:lnTo>
                <a:lnTo>
                  <a:pt x="0" y="245363"/>
                </a:lnTo>
                <a:lnTo>
                  <a:pt x="0" y="0"/>
                </a:lnTo>
                <a:close/>
              </a:path>
            </a:pathLst>
          </a:custGeom>
          <a:ln w="9144">
            <a:solidFill>
              <a:srgbClr val="BEBEBE"/>
            </a:solidFill>
          </a:ln>
        </p:spPr>
        <p:txBody>
          <a:bodyPr wrap="square" lIns="0" tIns="0" rIns="0" bIns="0" rtlCol="0"/>
          <a:lstStyle/>
          <a:p>
            <a:endParaRPr/>
          </a:p>
        </p:txBody>
      </p:sp>
      <p:sp>
        <p:nvSpPr>
          <p:cNvPr id="282" name="object 282"/>
          <p:cNvSpPr/>
          <p:nvPr/>
        </p:nvSpPr>
        <p:spPr>
          <a:xfrm>
            <a:off x="7237476" y="3099816"/>
            <a:ext cx="158750" cy="279400"/>
          </a:xfrm>
          <a:custGeom>
            <a:avLst/>
            <a:gdLst/>
            <a:ahLst/>
            <a:cxnLst/>
            <a:rect l="l" t="t" r="r" b="b"/>
            <a:pathLst>
              <a:path w="158750" h="279400">
                <a:moveTo>
                  <a:pt x="0" y="0"/>
                </a:moveTo>
                <a:lnTo>
                  <a:pt x="158496" y="0"/>
                </a:lnTo>
                <a:lnTo>
                  <a:pt x="158496" y="278892"/>
                </a:lnTo>
                <a:lnTo>
                  <a:pt x="0" y="278892"/>
                </a:lnTo>
                <a:lnTo>
                  <a:pt x="0" y="0"/>
                </a:lnTo>
                <a:close/>
              </a:path>
            </a:pathLst>
          </a:custGeom>
          <a:ln w="9144">
            <a:solidFill>
              <a:srgbClr val="BEBEBE"/>
            </a:solidFill>
          </a:ln>
        </p:spPr>
        <p:txBody>
          <a:bodyPr wrap="square" lIns="0" tIns="0" rIns="0" bIns="0" rtlCol="0"/>
          <a:lstStyle/>
          <a:p>
            <a:endParaRPr/>
          </a:p>
        </p:txBody>
      </p:sp>
      <p:sp>
        <p:nvSpPr>
          <p:cNvPr id="283" name="object 283"/>
          <p:cNvSpPr/>
          <p:nvPr/>
        </p:nvSpPr>
        <p:spPr>
          <a:xfrm>
            <a:off x="7475219" y="3066288"/>
            <a:ext cx="158750" cy="295910"/>
          </a:xfrm>
          <a:custGeom>
            <a:avLst/>
            <a:gdLst/>
            <a:ahLst/>
            <a:cxnLst/>
            <a:rect l="l" t="t" r="r" b="b"/>
            <a:pathLst>
              <a:path w="158750" h="295910">
                <a:moveTo>
                  <a:pt x="0" y="0"/>
                </a:moveTo>
                <a:lnTo>
                  <a:pt x="158496" y="0"/>
                </a:lnTo>
                <a:lnTo>
                  <a:pt x="158496" y="295656"/>
                </a:lnTo>
                <a:lnTo>
                  <a:pt x="0" y="295656"/>
                </a:lnTo>
                <a:lnTo>
                  <a:pt x="0" y="0"/>
                </a:lnTo>
                <a:close/>
              </a:path>
            </a:pathLst>
          </a:custGeom>
          <a:ln w="9144">
            <a:solidFill>
              <a:srgbClr val="BEBEBE"/>
            </a:solidFill>
          </a:ln>
        </p:spPr>
        <p:txBody>
          <a:bodyPr wrap="square" lIns="0" tIns="0" rIns="0" bIns="0" rtlCol="0"/>
          <a:lstStyle/>
          <a:p>
            <a:endParaRPr/>
          </a:p>
        </p:txBody>
      </p:sp>
      <p:sp>
        <p:nvSpPr>
          <p:cNvPr id="284" name="object 284"/>
          <p:cNvSpPr/>
          <p:nvPr/>
        </p:nvSpPr>
        <p:spPr>
          <a:xfrm>
            <a:off x="7712964" y="3031235"/>
            <a:ext cx="158750" cy="309880"/>
          </a:xfrm>
          <a:custGeom>
            <a:avLst/>
            <a:gdLst/>
            <a:ahLst/>
            <a:cxnLst/>
            <a:rect l="l" t="t" r="r" b="b"/>
            <a:pathLst>
              <a:path w="158750" h="309879">
                <a:moveTo>
                  <a:pt x="0" y="0"/>
                </a:moveTo>
                <a:lnTo>
                  <a:pt x="158495" y="0"/>
                </a:lnTo>
                <a:lnTo>
                  <a:pt x="158495" y="309372"/>
                </a:lnTo>
                <a:lnTo>
                  <a:pt x="0" y="309372"/>
                </a:lnTo>
                <a:lnTo>
                  <a:pt x="0" y="0"/>
                </a:lnTo>
                <a:close/>
              </a:path>
            </a:pathLst>
          </a:custGeom>
          <a:ln w="9144">
            <a:solidFill>
              <a:srgbClr val="BEBEBE"/>
            </a:solidFill>
          </a:ln>
        </p:spPr>
        <p:txBody>
          <a:bodyPr wrap="square" lIns="0" tIns="0" rIns="0" bIns="0" rtlCol="0"/>
          <a:lstStyle/>
          <a:p>
            <a:endParaRPr/>
          </a:p>
        </p:txBody>
      </p:sp>
      <p:sp>
        <p:nvSpPr>
          <p:cNvPr id="285" name="object 285"/>
          <p:cNvSpPr/>
          <p:nvPr/>
        </p:nvSpPr>
        <p:spPr>
          <a:xfrm>
            <a:off x="7949183" y="2973323"/>
            <a:ext cx="158750" cy="330835"/>
          </a:xfrm>
          <a:custGeom>
            <a:avLst/>
            <a:gdLst/>
            <a:ahLst/>
            <a:cxnLst/>
            <a:rect l="l" t="t" r="r" b="b"/>
            <a:pathLst>
              <a:path w="158750" h="330835">
                <a:moveTo>
                  <a:pt x="0" y="0"/>
                </a:moveTo>
                <a:lnTo>
                  <a:pt x="158496" y="0"/>
                </a:lnTo>
                <a:lnTo>
                  <a:pt x="158496" y="330708"/>
                </a:lnTo>
                <a:lnTo>
                  <a:pt x="0" y="330708"/>
                </a:lnTo>
                <a:lnTo>
                  <a:pt x="0" y="0"/>
                </a:lnTo>
                <a:close/>
              </a:path>
            </a:pathLst>
          </a:custGeom>
          <a:ln w="9144">
            <a:solidFill>
              <a:srgbClr val="BEBEBE"/>
            </a:solidFill>
          </a:ln>
        </p:spPr>
        <p:txBody>
          <a:bodyPr wrap="square" lIns="0" tIns="0" rIns="0" bIns="0" rtlCol="0"/>
          <a:lstStyle/>
          <a:p>
            <a:endParaRPr/>
          </a:p>
        </p:txBody>
      </p:sp>
      <p:sp>
        <p:nvSpPr>
          <p:cNvPr id="286" name="object 286"/>
          <p:cNvSpPr/>
          <p:nvPr/>
        </p:nvSpPr>
        <p:spPr>
          <a:xfrm>
            <a:off x="8186928" y="2901695"/>
            <a:ext cx="158750" cy="361315"/>
          </a:xfrm>
          <a:custGeom>
            <a:avLst/>
            <a:gdLst/>
            <a:ahLst/>
            <a:cxnLst/>
            <a:rect l="l" t="t" r="r" b="b"/>
            <a:pathLst>
              <a:path w="158750" h="361314">
                <a:moveTo>
                  <a:pt x="0" y="0"/>
                </a:moveTo>
                <a:lnTo>
                  <a:pt x="158496" y="0"/>
                </a:lnTo>
                <a:lnTo>
                  <a:pt x="158496" y="361188"/>
                </a:lnTo>
                <a:lnTo>
                  <a:pt x="0" y="361188"/>
                </a:lnTo>
                <a:lnTo>
                  <a:pt x="0" y="0"/>
                </a:lnTo>
                <a:close/>
              </a:path>
            </a:pathLst>
          </a:custGeom>
          <a:ln w="9144">
            <a:solidFill>
              <a:srgbClr val="BEBEBE"/>
            </a:solidFill>
          </a:ln>
        </p:spPr>
        <p:txBody>
          <a:bodyPr wrap="square" lIns="0" tIns="0" rIns="0" bIns="0" rtlCol="0"/>
          <a:lstStyle/>
          <a:p>
            <a:endParaRPr/>
          </a:p>
        </p:txBody>
      </p:sp>
      <p:sp>
        <p:nvSpPr>
          <p:cNvPr id="287" name="object 287"/>
          <p:cNvSpPr/>
          <p:nvPr/>
        </p:nvSpPr>
        <p:spPr>
          <a:xfrm>
            <a:off x="8424671" y="2848355"/>
            <a:ext cx="158750" cy="379730"/>
          </a:xfrm>
          <a:custGeom>
            <a:avLst/>
            <a:gdLst/>
            <a:ahLst/>
            <a:cxnLst/>
            <a:rect l="l" t="t" r="r" b="b"/>
            <a:pathLst>
              <a:path w="158750" h="379730">
                <a:moveTo>
                  <a:pt x="0" y="0"/>
                </a:moveTo>
                <a:lnTo>
                  <a:pt x="158496" y="0"/>
                </a:lnTo>
                <a:lnTo>
                  <a:pt x="158496" y="379476"/>
                </a:lnTo>
                <a:lnTo>
                  <a:pt x="0" y="379476"/>
                </a:lnTo>
                <a:lnTo>
                  <a:pt x="0" y="0"/>
                </a:lnTo>
                <a:close/>
              </a:path>
            </a:pathLst>
          </a:custGeom>
          <a:ln w="9143">
            <a:solidFill>
              <a:srgbClr val="BEBEBE"/>
            </a:solidFill>
          </a:ln>
        </p:spPr>
        <p:txBody>
          <a:bodyPr wrap="square" lIns="0" tIns="0" rIns="0" bIns="0" rtlCol="0"/>
          <a:lstStyle/>
          <a:p>
            <a:endParaRPr/>
          </a:p>
        </p:txBody>
      </p:sp>
      <p:sp>
        <p:nvSpPr>
          <p:cNvPr id="288" name="object 288"/>
          <p:cNvSpPr/>
          <p:nvPr/>
        </p:nvSpPr>
        <p:spPr>
          <a:xfrm>
            <a:off x="8662416" y="2823972"/>
            <a:ext cx="157480" cy="398145"/>
          </a:xfrm>
          <a:custGeom>
            <a:avLst/>
            <a:gdLst/>
            <a:ahLst/>
            <a:cxnLst/>
            <a:rect l="l" t="t" r="r" b="b"/>
            <a:pathLst>
              <a:path w="157479" h="398144">
                <a:moveTo>
                  <a:pt x="0" y="0"/>
                </a:moveTo>
                <a:lnTo>
                  <a:pt x="156972" y="0"/>
                </a:lnTo>
                <a:lnTo>
                  <a:pt x="156972" y="397763"/>
                </a:lnTo>
                <a:lnTo>
                  <a:pt x="0" y="397763"/>
                </a:lnTo>
                <a:lnTo>
                  <a:pt x="0" y="0"/>
                </a:lnTo>
                <a:close/>
              </a:path>
            </a:pathLst>
          </a:custGeom>
          <a:ln w="9143">
            <a:solidFill>
              <a:srgbClr val="BEBEBE"/>
            </a:solidFill>
          </a:ln>
        </p:spPr>
        <p:txBody>
          <a:bodyPr wrap="square" lIns="0" tIns="0" rIns="0" bIns="0" rtlCol="0"/>
          <a:lstStyle/>
          <a:p>
            <a:endParaRPr/>
          </a:p>
        </p:txBody>
      </p:sp>
      <p:sp>
        <p:nvSpPr>
          <p:cNvPr id="289" name="object 289"/>
          <p:cNvSpPr/>
          <p:nvPr/>
        </p:nvSpPr>
        <p:spPr>
          <a:xfrm>
            <a:off x="5300471" y="2327148"/>
            <a:ext cx="0" cy="3522345"/>
          </a:xfrm>
          <a:custGeom>
            <a:avLst/>
            <a:gdLst/>
            <a:ahLst/>
            <a:cxnLst/>
            <a:rect l="l" t="t" r="r" b="b"/>
            <a:pathLst>
              <a:path h="3522345">
                <a:moveTo>
                  <a:pt x="0" y="3521964"/>
                </a:moveTo>
                <a:lnTo>
                  <a:pt x="0" y="0"/>
                </a:lnTo>
              </a:path>
            </a:pathLst>
          </a:custGeom>
          <a:ln w="9144">
            <a:solidFill>
              <a:srgbClr val="666666"/>
            </a:solidFill>
          </a:ln>
        </p:spPr>
        <p:txBody>
          <a:bodyPr wrap="square" lIns="0" tIns="0" rIns="0" bIns="0" rtlCol="0"/>
          <a:lstStyle/>
          <a:p>
            <a:endParaRPr/>
          </a:p>
        </p:txBody>
      </p:sp>
      <p:sp>
        <p:nvSpPr>
          <p:cNvPr id="290" name="object 290"/>
          <p:cNvSpPr/>
          <p:nvPr/>
        </p:nvSpPr>
        <p:spPr>
          <a:xfrm>
            <a:off x="5300471" y="58491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1" name="object 291"/>
          <p:cNvSpPr/>
          <p:nvPr/>
        </p:nvSpPr>
        <p:spPr>
          <a:xfrm>
            <a:off x="5300471" y="54086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2" name="object 292"/>
          <p:cNvSpPr/>
          <p:nvPr/>
        </p:nvSpPr>
        <p:spPr>
          <a:xfrm>
            <a:off x="5300471" y="496824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3" name="object 293"/>
          <p:cNvSpPr/>
          <p:nvPr/>
        </p:nvSpPr>
        <p:spPr>
          <a:xfrm>
            <a:off x="5300471" y="452780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4" name="object 294"/>
          <p:cNvSpPr/>
          <p:nvPr/>
        </p:nvSpPr>
        <p:spPr>
          <a:xfrm>
            <a:off x="5300471" y="408889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5" name="object 295"/>
          <p:cNvSpPr/>
          <p:nvPr/>
        </p:nvSpPr>
        <p:spPr>
          <a:xfrm>
            <a:off x="5300471" y="36484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6" name="object 296"/>
          <p:cNvSpPr/>
          <p:nvPr/>
        </p:nvSpPr>
        <p:spPr>
          <a:xfrm>
            <a:off x="5300471" y="320802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7" name="object 297"/>
          <p:cNvSpPr/>
          <p:nvPr/>
        </p:nvSpPr>
        <p:spPr>
          <a:xfrm>
            <a:off x="5300471" y="276758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8" name="object 298"/>
          <p:cNvSpPr/>
          <p:nvPr/>
        </p:nvSpPr>
        <p:spPr>
          <a:xfrm>
            <a:off x="5300471" y="232714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9" name="object 299"/>
          <p:cNvSpPr/>
          <p:nvPr/>
        </p:nvSpPr>
        <p:spPr>
          <a:xfrm>
            <a:off x="5300471" y="4088891"/>
            <a:ext cx="3558540" cy="0"/>
          </a:xfrm>
          <a:custGeom>
            <a:avLst/>
            <a:gdLst/>
            <a:ahLst/>
            <a:cxnLst/>
            <a:rect l="l" t="t" r="r" b="b"/>
            <a:pathLst>
              <a:path w="3558540">
                <a:moveTo>
                  <a:pt x="0" y="0"/>
                </a:moveTo>
                <a:lnTo>
                  <a:pt x="3558539" y="0"/>
                </a:lnTo>
              </a:path>
            </a:pathLst>
          </a:custGeom>
          <a:ln w="9144">
            <a:solidFill>
              <a:srgbClr val="666666"/>
            </a:solidFill>
          </a:ln>
        </p:spPr>
        <p:txBody>
          <a:bodyPr wrap="square" lIns="0" tIns="0" rIns="0" bIns="0" rtlCol="0"/>
          <a:lstStyle/>
          <a:p>
            <a:endParaRPr/>
          </a:p>
        </p:txBody>
      </p:sp>
      <p:sp>
        <p:nvSpPr>
          <p:cNvPr id="300" name="object 300"/>
          <p:cNvSpPr txBox="1"/>
          <p:nvPr/>
        </p:nvSpPr>
        <p:spPr>
          <a:xfrm>
            <a:off x="4975097" y="5726176"/>
            <a:ext cx="17272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-4</a:t>
            </a:r>
            <a:endParaRPr sz="1400">
              <a:latin typeface="Univers for BP Light"/>
              <a:cs typeface="Univers for BP Light"/>
            </a:endParaRPr>
          </a:p>
        </p:txBody>
      </p:sp>
      <p:sp>
        <p:nvSpPr>
          <p:cNvPr id="301" name="object 301"/>
          <p:cNvSpPr txBox="1"/>
          <p:nvPr/>
        </p:nvSpPr>
        <p:spPr>
          <a:xfrm>
            <a:off x="4975097" y="5285740"/>
            <a:ext cx="17272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-3</a:t>
            </a:r>
            <a:endParaRPr sz="1400">
              <a:latin typeface="Univers for BP Light"/>
              <a:cs typeface="Univers for BP Light"/>
            </a:endParaRPr>
          </a:p>
        </p:txBody>
      </p:sp>
      <p:sp>
        <p:nvSpPr>
          <p:cNvPr id="302" name="object 302"/>
          <p:cNvSpPr txBox="1"/>
          <p:nvPr/>
        </p:nvSpPr>
        <p:spPr>
          <a:xfrm>
            <a:off x="4975097" y="4845557"/>
            <a:ext cx="17272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-2</a:t>
            </a:r>
            <a:endParaRPr sz="1400">
              <a:latin typeface="Univers for BP Light"/>
              <a:cs typeface="Univers for BP Light"/>
            </a:endParaRPr>
          </a:p>
        </p:txBody>
      </p:sp>
      <p:sp>
        <p:nvSpPr>
          <p:cNvPr id="303" name="object 303"/>
          <p:cNvSpPr txBox="1"/>
          <p:nvPr/>
        </p:nvSpPr>
        <p:spPr>
          <a:xfrm>
            <a:off x="4975097" y="4405121"/>
            <a:ext cx="17272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-1</a:t>
            </a:r>
            <a:endParaRPr sz="1400">
              <a:latin typeface="Univers for BP Light"/>
              <a:cs typeface="Univers for BP Light"/>
            </a:endParaRPr>
          </a:p>
        </p:txBody>
      </p:sp>
      <p:sp>
        <p:nvSpPr>
          <p:cNvPr id="304" name="object 304"/>
          <p:cNvSpPr txBox="1"/>
          <p:nvPr/>
        </p:nvSpPr>
        <p:spPr>
          <a:xfrm>
            <a:off x="5024373" y="396468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305" name="object 305"/>
          <p:cNvSpPr txBox="1"/>
          <p:nvPr/>
        </p:nvSpPr>
        <p:spPr>
          <a:xfrm>
            <a:off x="5024373" y="352425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306" name="object 306"/>
          <p:cNvSpPr txBox="1"/>
          <p:nvPr/>
        </p:nvSpPr>
        <p:spPr>
          <a:xfrm>
            <a:off x="5024373" y="308419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307" name="object 307"/>
          <p:cNvSpPr txBox="1"/>
          <p:nvPr/>
        </p:nvSpPr>
        <p:spPr>
          <a:xfrm>
            <a:off x="5024373" y="264375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endParaRPr sz="1400">
              <a:latin typeface="Univers for BP Light"/>
              <a:cs typeface="Univers for BP Light"/>
            </a:endParaRPr>
          </a:p>
        </p:txBody>
      </p:sp>
      <p:sp>
        <p:nvSpPr>
          <p:cNvPr id="308" name="object 308"/>
          <p:cNvSpPr txBox="1"/>
          <p:nvPr/>
        </p:nvSpPr>
        <p:spPr>
          <a:xfrm>
            <a:off x="5024373" y="2203322"/>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309" name="object 309"/>
          <p:cNvSpPr txBox="1"/>
          <p:nvPr/>
        </p:nvSpPr>
        <p:spPr>
          <a:xfrm>
            <a:off x="5209159" y="5957519"/>
            <a:ext cx="37445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1970 1980  1990 2000 2010  2020 2030  </a:t>
            </a:r>
            <a:r>
              <a:rPr sz="1400" b="0" spc="75" dirty="0">
                <a:latin typeface="Univers for BP Light"/>
                <a:cs typeface="Univers for BP Light"/>
              </a:rPr>
              <a:t> </a:t>
            </a:r>
            <a:r>
              <a:rPr sz="1400" b="0" spc="-5" dirty="0">
                <a:latin typeface="Univers for BP Light"/>
                <a:cs typeface="Univers for BP Light"/>
              </a:rPr>
              <a:t>2040</a:t>
            </a:r>
            <a:endParaRPr sz="1400">
              <a:latin typeface="Univers for BP Light"/>
              <a:cs typeface="Univers for BP Light"/>
            </a:endParaRPr>
          </a:p>
        </p:txBody>
      </p:sp>
      <p:sp>
        <p:nvSpPr>
          <p:cNvPr id="310" name="object 310"/>
          <p:cNvSpPr/>
          <p:nvPr/>
        </p:nvSpPr>
        <p:spPr>
          <a:xfrm>
            <a:off x="5535167" y="2296667"/>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99CC00"/>
          </a:solidFill>
        </p:spPr>
        <p:txBody>
          <a:bodyPr wrap="square" lIns="0" tIns="0" rIns="0" bIns="0" rtlCol="0"/>
          <a:lstStyle/>
          <a:p>
            <a:endParaRPr/>
          </a:p>
        </p:txBody>
      </p:sp>
      <p:sp>
        <p:nvSpPr>
          <p:cNvPr id="311" name="object 311"/>
          <p:cNvSpPr/>
          <p:nvPr/>
        </p:nvSpPr>
        <p:spPr>
          <a:xfrm>
            <a:off x="5535167" y="2296667"/>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312" name="object 312"/>
          <p:cNvSpPr txBox="1"/>
          <p:nvPr/>
        </p:nvSpPr>
        <p:spPr>
          <a:xfrm>
            <a:off x="5664200" y="2220721"/>
            <a:ext cx="2832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US</a:t>
            </a:r>
            <a:endParaRPr sz="1400">
              <a:latin typeface="Univers for BP"/>
              <a:cs typeface="Univers for BP"/>
            </a:endParaRPr>
          </a:p>
        </p:txBody>
      </p:sp>
      <p:sp>
        <p:nvSpPr>
          <p:cNvPr id="313" name="object 313"/>
          <p:cNvSpPr/>
          <p:nvPr/>
        </p:nvSpPr>
        <p:spPr>
          <a:xfrm>
            <a:off x="7085076" y="2296667"/>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solidFill>
            <a:srgbClr val="FF9999"/>
          </a:solidFill>
        </p:spPr>
        <p:txBody>
          <a:bodyPr wrap="square" lIns="0" tIns="0" rIns="0" bIns="0" rtlCol="0"/>
          <a:lstStyle/>
          <a:p>
            <a:endParaRPr/>
          </a:p>
        </p:txBody>
      </p:sp>
      <p:sp>
        <p:nvSpPr>
          <p:cNvPr id="314" name="object 314"/>
          <p:cNvSpPr/>
          <p:nvPr/>
        </p:nvSpPr>
        <p:spPr>
          <a:xfrm>
            <a:off x="7085076" y="2296667"/>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315" name="object 315"/>
          <p:cNvSpPr/>
          <p:nvPr/>
        </p:nvSpPr>
        <p:spPr>
          <a:xfrm>
            <a:off x="5535167" y="2488692"/>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6600"/>
          </a:solidFill>
        </p:spPr>
        <p:txBody>
          <a:bodyPr wrap="square" lIns="0" tIns="0" rIns="0" bIns="0" rtlCol="0"/>
          <a:lstStyle/>
          <a:p>
            <a:endParaRPr/>
          </a:p>
        </p:txBody>
      </p:sp>
      <p:sp>
        <p:nvSpPr>
          <p:cNvPr id="316" name="object 316"/>
          <p:cNvSpPr/>
          <p:nvPr/>
        </p:nvSpPr>
        <p:spPr>
          <a:xfrm>
            <a:off x="5535167" y="2488692"/>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317" name="object 317"/>
          <p:cNvSpPr/>
          <p:nvPr/>
        </p:nvSpPr>
        <p:spPr>
          <a:xfrm>
            <a:off x="7085076" y="2488692"/>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FF6600"/>
          </a:solidFill>
        </p:spPr>
        <p:txBody>
          <a:bodyPr wrap="square" lIns="0" tIns="0" rIns="0" bIns="0" rtlCol="0"/>
          <a:lstStyle/>
          <a:p>
            <a:endParaRPr/>
          </a:p>
        </p:txBody>
      </p:sp>
      <p:sp>
        <p:nvSpPr>
          <p:cNvPr id="318" name="object 318"/>
          <p:cNvSpPr/>
          <p:nvPr/>
        </p:nvSpPr>
        <p:spPr>
          <a:xfrm>
            <a:off x="7085076" y="2488692"/>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319" name="object 319"/>
          <p:cNvSpPr txBox="1"/>
          <p:nvPr/>
        </p:nvSpPr>
        <p:spPr>
          <a:xfrm>
            <a:off x="7214107" y="2413634"/>
            <a:ext cx="1014094"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Middle</a:t>
            </a:r>
            <a:r>
              <a:rPr sz="1400" spc="-90" dirty="0">
                <a:latin typeface="Univers for BP"/>
                <a:cs typeface="Univers for BP"/>
              </a:rPr>
              <a:t> </a:t>
            </a:r>
            <a:r>
              <a:rPr sz="1400" spc="-5" dirty="0">
                <a:latin typeface="Univers for BP"/>
                <a:cs typeface="Univers for BP"/>
              </a:rPr>
              <a:t>East</a:t>
            </a:r>
            <a:endParaRPr sz="1400">
              <a:latin typeface="Univers for BP"/>
              <a:cs typeface="Univers for BP"/>
            </a:endParaRPr>
          </a:p>
        </p:txBody>
      </p:sp>
      <p:sp>
        <p:nvSpPr>
          <p:cNvPr id="320" name="object 320"/>
          <p:cNvSpPr/>
          <p:nvPr/>
        </p:nvSpPr>
        <p:spPr>
          <a:xfrm>
            <a:off x="5535167" y="2682239"/>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DC0000"/>
          </a:solidFill>
        </p:spPr>
        <p:txBody>
          <a:bodyPr wrap="square" lIns="0" tIns="0" rIns="0" bIns="0" rtlCol="0"/>
          <a:lstStyle/>
          <a:p>
            <a:endParaRPr/>
          </a:p>
        </p:txBody>
      </p:sp>
      <p:sp>
        <p:nvSpPr>
          <p:cNvPr id="321" name="object 321"/>
          <p:cNvSpPr/>
          <p:nvPr/>
        </p:nvSpPr>
        <p:spPr>
          <a:xfrm>
            <a:off x="5535167" y="2682239"/>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322" name="object 322"/>
          <p:cNvSpPr/>
          <p:nvPr/>
        </p:nvSpPr>
        <p:spPr>
          <a:xfrm>
            <a:off x="7085076" y="2682239"/>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solidFill>
            <a:srgbClr val="3CA499"/>
          </a:solidFill>
        </p:spPr>
        <p:txBody>
          <a:bodyPr wrap="square" lIns="0" tIns="0" rIns="0" bIns="0" rtlCol="0"/>
          <a:lstStyle/>
          <a:p>
            <a:endParaRPr/>
          </a:p>
        </p:txBody>
      </p:sp>
      <p:sp>
        <p:nvSpPr>
          <p:cNvPr id="323" name="object 323"/>
          <p:cNvSpPr/>
          <p:nvPr/>
        </p:nvSpPr>
        <p:spPr>
          <a:xfrm>
            <a:off x="7085076" y="2682239"/>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324" name="object 324"/>
          <p:cNvSpPr/>
          <p:nvPr/>
        </p:nvSpPr>
        <p:spPr>
          <a:xfrm>
            <a:off x="5535167" y="28742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325" name="object 325"/>
          <p:cNvSpPr/>
          <p:nvPr/>
        </p:nvSpPr>
        <p:spPr>
          <a:xfrm>
            <a:off x="5535167" y="28742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326" name="object 326"/>
          <p:cNvSpPr txBox="1"/>
          <p:nvPr/>
        </p:nvSpPr>
        <p:spPr>
          <a:xfrm>
            <a:off x="5664200" y="2437002"/>
            <a:ext cx="1250950" cy="597535"/>
          </a:xfrm>
          <a:prstGeom prst="rect">
            <a:avLst/>
          </a:prstGeom>
        </p:spPr>
        <p:txBody>
          <a:bodyPr vert="horz" wrap="square" lIns="0" tIns="0" rIns="0" bIns="0" rtlCol="0">
            <a:spAutoFit/>
          </a:bodyPr>
          <a:lstStyle/>
          <a:p>
            <a:pPr marL="12700" marR="5080">
              <a:lnSpc>
                <a:spcPts val="1520"/>
              </a:lnSpc>
            </a:pPr>
            <a:r>
              <a:rPr sz="1400" dirty="0">
                <a:latin typeface="Univers for BP"/>
                <a:cs typeface="Univers for BP"/>
              </a:rPr>
              <a:t>S &amp; C</a:t>
            </a:r>
            <a:r>
              <a:rPr sz="1400" spc="-95" dirty="0">
                <a:latin typeface="Univers for BP"/>
                <a:cs typeface="Univers for BP"/>
              </a:rPr>
              <a:t> </a:t>
            </a:r>
            <a:r>
              <a:rPr sz="1400" spc="-5" dirty="0">
                <a:latin typeface="Univers for BP"/>
                <a:cs typeface="Univers for BP"/>
              </a:rPr>
              <a:t>America  Africa</a:t>
            </a:r>
            <a:endParaRPr sz="1400">
              <a:latin typeface="Univers for BP"/>
              <a:cs typeface="Univers for BP"/>
            </a:endParaRPr>
          </a:p>
          <a:p>
            <a:pPr marL="12700">
              <a:lnSpc>
                <a:spcPts val="1495"/>
              </a:lnSpc>
            </a:pPr>
            <a:r>
              <a:rPr sz="1400" spc="-5" dirty="0">
                <a:latin typeface="Univers for BP"/>
                <a:cs typeface="Univers for BP"/>
              </a:rPr>
              <a:t>Asia</a:t>
            </a:r>
            <a:endParaRPr sz="1400">
              <a:latin typeface="Univers for BP"/>
              <a:cs typeface="Univers for BP"/>
            </a:endParaRPr>
          </a:p>
        </p:txBody>
      </p:sp>
      <p:sp>
        <p:nvSpPr>
          <p:cNvPr id="327" name="object 327"/>
          <p:cNvSpPr/>
          <p:nvPr/>
        </p:nvSpPr>
        <p:spPr>
          <a:xfrm>
            <a:off x="7085076" y="2874264"/>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660099"/>
          </a:solidFill>
        </p:spPr>
        <p:txBody>
          <a:bodyPr wrap="square" lIns="0" tIns="0" rIns="0" bIns="0" rtlCol="0"/>
          <a:lstStyle/>
          <a:p>
            <a:endParaRPr/>
          </a:p>
        </p:txBody>
      </p:sp>
      <p:sp>
        <p:nvSpPr>
          <p:cNvPr id="328" name="object 328"/>
          <p:cNvSpPr/>
          <p:nvPr/>
        </p:nvSpPr>
        <p:spPr>
          <a:xfrm>
            <a:off x="7085076" y="2874264"/>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329" name="object 329"/>
          <p:cNvSpPr txBox="1"/>
          <p:nvPr/>
        </p:nvSpPr>
        <p:spPr>
          <a:xfrm>
            <a:off x="7214107" y="2629661"/>
            <a:ext cx="629285" cy="405130"/>
          </a:xfrm>
          <a:prstGeom prst="rect">
            <a:avLst/>
          </a:prstGeom>
        </p:spPr>
        <p:txBody>
          <a:bodyPr vert="horz" wrap="square" lIns="0" tIns="0" rIns="0" bIns="0" rtlCol="0">
            <a:spAutoFit/>
          </a:bodyPr>
          <a:lstStyle/>
          <a:p>
            <a:pPr marL="12700" marR="5080">
              <a:lnSpc>
                <a:spcPts val="1520"/>
              </a:lnSpc>
            </a:pPr>
            <a:r>
              <a:rPr sz="1400" spc="-10" dirty="0">
                <a:latin typeface="Univers for BP"/>
                <a:cs typeface="Univers for BP"/>
              </a:rPr>
              <a:t>E</a:t>
            </a:r>
            <a:r>
              <a:rPr sz="1400" dirty="0">
                <a:latin typeface="Univers for BP"/>
                <a:cs typeface="Univers for BP"/>
              </a:rPr>
              <a:t>u</a:t>
            </a:r>
            <a:r>
              <a:rPr sz="1400" spc="-10" dirty="0">
                <a:latin typeface="Univers for BP"/>
                <a:cs typeface="Univers for BP"/>
              </a:rPr>
              <a:t>rop</a:t>
            </a:r>
            <a:r>
              <a:rPr sz="1400" dirty="0">
                <a:latin typeface="Univers for BP"/>
                <a:cs typeface="Univers for BP"/>
              </a:rPr>
              <a:t>e  </a:t>
            </a:r>
            <a:r>
              <a:rPr sz="1400" spc="-5" dirty="0">
                <a:latin typeface="Univers for BP"/>
                <a:cs typeface="Univers for BP"/>
              </a:rPr>
              <a:t>CIS</a:t>
            </a:r>
            <a:endParaRPr sz="1400">
              <a:latin typeface="Univers for BP"/>
              <a:cs typeface="Univers for BP"/>
            </a:endParaRPr>
          </a:p>
        </p:txBody>
      </p:sp>
      <p:sp>
        <p:nvSpPr>
          <p:cNvPr id="330" name="object 330"/>
          <p:cNvSpPr/>
          <p:nvPr/>
        </p:nvSpPr>
        <p:spPr>
          <a:xfrm>
            <a:off x="7674864" y="3089148"/>
            <a:ext cx="0" cy="2813050"/>
          </a:xfrm>
          <a:custGeom>
            <a:avLst/>
            <a:gdLst/>
            <a:ahLst/>
            <a:cxnLst/>
            <a:rect l="l" t="t" r="r" b="b"/>
            <a:pathLst>
              <a:path h="2813050">
                <a:moveTo>
                  <a:pt x="0" y="0"/>
                </a:moveTo>
                <a:lnTo>
                  <a:pt x="0" y="2812770"/>
                </a:lnTo>
              </a:path>
            </a:pathLst>
          </a:custGeom>
          <a:ln w="9144">
            <a:solidFill>
              <a:srgbClr val="4D4D4D"/>
            </a:solidFill>
            <a:prstDash val="sysDash"/>
          </a:ln>
        </p:spPr>
        <p:txBody>
          <a:bodyPr wrap="square" lIns="0" tIns="0" rIns="0" bIns="0" rtlCol="0"/>
          <a:lstStyle/>
          <a:p>
            <a:endParaRPr/>
          </a:p>
        </p:txBody>
      </p:sp>
      <p:sp>
        <p:nvSpPr>
          <p:cNvPr id="331" name="object 331"/>
          <p:cNvSpPr/>
          <p:nvPr/>
        </p:nvSpPr>
        <p:spPr>
          <a:xfrm>
            <a:off x="9109709" y="2817114"/>
            <a:ext cx="259079" cy="0"/>
          </a:xfrm>
          <a:custGeom>
            <a:avLst/>
            <a:gdLst/>
            <a:ahLst/>
            <a:cxnLst/>
            <a:rect l="l" t="t" r="r" b="b"/>
            <a:pathLst>
              <a:path w="259079">
                <a:moveTo>
                  <a:pt x="0" y="0"/>
                </a:moveTo>
                <a:lnTo>
                  <a:pt x="258825" y="0"/>
                </a:lnTo>
              </a:path>
            </a:pathLst>
          </a:custGeom>
          <a:ln w="19812">
            <a:solidFill>
              <a:srgbClr val="666666"/>
            </a:solidFill>
          </a:ln>
        </p:spPr>
        <p:txBody>
          <a:bodyPr wrap="square" lIns="0" tIns="0" rIns="0" bIns="0" rtlCol="0"/>
          <a:lstStyle/>
          <a:p>
            <a:endParaRPr/>
          </a:p>
        </p:txBody>
      </p:sp>
      <p:sp>
        <p:nvSpPr>
          <p:cNvPr id="332" name="object 332"/>
          <p:cNvSpPr/>
          <p:nvPr/>
        </p:nvSpPr>
        <p:spPr>
          <a:xfrm>
            <a:off x="9109709" y="4046982"/>
            <a:ext cx="259079" cy="0"/>
          </a:xfrm>
          <a:custGeom>
            <a:avLst/>
            <a:gdLst/>
            <a:ahLst/>
            <a:cxnLst/>
            <a:rect l="l" t="t" r="r" b="b"/>
            <a:pathLst>
              <a:path w="259079">
                <a:moveTo>
                  <a:pt x="0" y="0"/>
                </a:moveTo>
                <a:lnTo>
                  <a:pt x="258825" y="0"/>
                </a:lnTo>
              </a:path>
            </a:pathLst>
          </a:custGeom>
          <a:ln w="19812">
            <a:solidFill>
              <a:srgbClr val="666666"/>
            </a:solidFill>
          </a:ln>
        </p:spPr>
        <p:txBody>
          <a:bodyPr wrap="square" lIns="0" tIns="0" rIns="0" bIns="0" rtlCol="0"/>
          <a:lstStyle/>
          <a:p>
            <a:endParaRPr/>
          </a:p>
        </p:txBody>
      </p:sp>
      <p:sp>
        <p:nvSpPr>
          <p:cNvPr id="333" name="object 333"/>
          <p:cNvSpPr/>
          <p:nvPr/>
        </p:nvSpPr>
        <p:spPr>
          <a:xfrm>
            <a:off x="9236202" y="2817114"/>
            <a:ext cx="0" cy="409575"/>
          </a:xfrm>
          <a:custGeom>
            <a:avLst/>
            <a:gdLst/>
            <a:ahLst/>
            <a:cxnLst/>
            <a:rect l="l" t="t" r="r" b="b"/>
            <a:pathLst>
              <a:path h="409575">
                <a:moveTo>
                  <a:pt x="0" y="0"/>
                </a:moveTo>
                <a:lnTo>
                  <a:pt x="0" y="409194"/>
                </a:lnTo>
              </a:path>
            </a:pathLst>
          </a:custGeom>
          <a:ln w="19812">
            <a:solidFill>
              <a:srgbClr val="666666"/>
            </a:solidFill>
          </a:ln>
        </p:spPr>
        <p:txBody>
          <a:bodyPr wrap="square" lIns="0" tIns="0" rIns="0" bIns="0" rtlCol="0"/>
          <a:lstStyle/>
          <a:p>
            <a:endParaRPr/>
          </a:p>
        </p:txBody>
      </p:sp>
      <p:sp>
        <p:nvSpPr>
          <p:cNvPr id="334" name="object 334"/>
          <p:cNvSpPr/>
          <p:nvPr/>
        </p:nvSpPr>
        <p:spPr>
          <a:xfrm>
            <a:off x="9236202" y="3668267"/>
            <a:ext cx="0" cy="372745"/>
          </a:xfrm>
          <a:custGeom>
            <a:avLst/>
            <a:gdLst/>
            <a:ahLst/>
            <a:cxnLst/>
            <a:rect l="l" t="t" r="r" b="b"/>
            <a:pathLst>
              <a:path h="372745">
                <a:moveTo>
                  <a:pt x="0" y="0"/>
                </a:moveTo>
                <a:lnTo>
                  <a:pt x="0" y="372617"/>
                </a:lnTo>
              </a:path>
            </a:pathLst>
          </a:custGeom>
          <a:ln w="19812">
            <a:solidFill>
              <a:srgbClr val="666666"/>
            </a:solidFill>
          </a:ln>
        </p:spPr>
        <p:txBody>
          <a:bodyPr wrap="square" lIns="0" tIns="0" rIns="0" bIns="0" rtlCol="0"/>
          <a:lstStyle/>
          <a:p>
            <a:endParaRPr/>
          </a:p>
        </p:txBody>
      </p:sp>
      <p:sp>
        <p:nvSpPr>
          <p:cNvPr id="335" name="object 335"/>
          <p:cNvSpPr txBox="1"/>
          <p:nvPr/>
        </p:nvSpPr>
        <p:spPr>
          <a:xfrm>
            <a:off x="8876156" y="3255264"/>
            <a:ext cx="712470" cy="386080"/>
          </a:xfrm>
          <a:prstGeom prst="rect">
            <a:avLst/>
          </a:prstGeom>
        </p:spPr>
        <p:txBody>
          <a:bodyPr vert="horz" wrap="square" lIns="0" tIns="0" rIns="0" bIns="0" rtlCol="0">
            <a:spAutoFit/>
          </a:bodyPr>
          <a:lstStyle/>
          <a:p>
            <a:pPr marL="12700" marR="5080" indent="215900">
              <a:lnSpc>
                <a:spcPct val="100000"/>
              </a:lnSpc>
            </a:pPr>
            <a:r>
              <a:rPr sz="1200" dirty="0">
                <a:latin typeface="Univers for BP"/>
                <a:cs typeface="Univers for BP"/>
              </a:rPr>
              <a:t>Net  expor</a:t>
            </a:r>
            <a:r>
              <a:rPr sz="1200" spc="-5" dirty="0">
                <a:latin typeface="Univers for BP"/>
                <a:cs typeface="Univers for BP"/>
              </a:rPr>
              <a:t>t</a:t>
            </a:r>
            <a:r>
              <a:rPr sz="1200" dirty="0">
                <a:latin typeface="Univers for BP"/>
                <a:cs typeface="Univers for BP"/>
              </a:rPr>
              <a:t>ers</a:t>
            </a:r>
            <a:endParaRPr sz="1200">
              <a:latin typeface="Univers for BP"/>
              <a:cs typeface="Univers for BP"/>
            </a:endParaRPr>
          </a:p>
        </p:txBody>
      </p:sp>
      <p:sp>
        <p:nvSpPr>
          <p:cNvPr id="336" name="object 336"/>
          <p:cNvSpPr/>
          <p:nvPr/>
        </p:nvSpPr>
        <p:spPr>
          <a:xfrm>
            <a:off x="9109709" y="4094226"/>
            <a:ext cx="246379" cy="0"/>
          </a:xfrm>
          <a:custGeom>
            <a:avLst/>
            <a:gdLst/>
            <a:ahLst/>
            <a:cxnLst/>
            <a:rect l="l" t="t" r="r" b="b"/>
            <a:pathLst>
              <a:path w="246379">
                <a:moveTo>
                  <a:pt x="0" y="0"/>
                </a:moveTo>
                <a:lnTo>
                  <a:pt x="245872" y="0"/>
                </a:lnTo>
              </a:path>
            </a:pathLst>
          </a:custGeom>
          <a:ln w="19812">
            <a:solidFill>
              <a:srgbClr val="666666"/>
            </a:solidFill>
          </a:ln>
        </p:spPr>
        <p:txBody>
          <a:bodyPr wrap="square" lIns="0" tIns="0" rIns="0" bIns="0" rtlCol="0"/>
          <a:lstStyle/>
          <a:p>
            <a:endParaRPr/>
          </a:p>
        </p:txBody>
      </p:sp>
      <p:sp>
        <p:nvSpPr>
          <p:cNvPr id="337" name="object 337"/>
          <p:cNvSpPr/>
          <p:nvPr/>
        </p:nvSpPr>
        <p:spPr>
          <a:xfrm>
            <a:off x="9109709" y="5450585"/>
            <a:ext cx="246379" cy="0"/>
          </a:xfrm>
          <a:custGeom>
            <a:avLst/>
            <a:gdLst/>
            <a:ahLst/>
            <a:cxnLst/>
            <a:rect l="l" t="t" r="r" b="b"/>
            <a:pathLst>
              <a:path w="246379">
                <a:moveTo>
                  <a:pt x="0" y="0"/>
                </a:moveTo>
                <a:lnTo>
                  <a:pt x="245872" y="0"/>
                </a:lnTo>
              </a:path>
            </a:pathLst>
          </a:custGeom>
          <a:ln w="19812">
            <a:solidFill>
              <a:srgbClr val="666666"/>
            </a:solidFill>
          </a:ln>
        </p:spPr>
        <p:txBody>
          <a:bodyPr wrap="square" lIns="0" tIns="0" rIns="0" bIns="0" rtlCol="0"/>
          <a:lstStyle/>
          <a:p>
            <a:endParaRPr/>
          </a:p>
        </p:txBody>
      </p:sp>
      <p:sp>
        <p:nvSpPr>
          <p:cNvPr id="338" name="object 338"/>
          <p:cNvSpPr/>
          <p:nvPr/>
        </p:nvSpPr>
        <p:spPr>
          <a:xfrm>
            <a:off x="9230106" y="4094226"/>
            <a:ext cx="0" cy="447675"/>
          </a:xfrm>
          <a:custGeom>
            <a:avLst/>
            <a:gdLst/>
            <a:ahLst/>
            <a:cxnLst/>
            <a:rect l="l" t="t" r="r" b="b"/>
            <a:pathLst>
              <a:path h="447675">
                <a:moveTo>
                  <a:pt x="0" y="0"/>
                </a:moveTo>
                <a:lnTo>
                  <a:pt x="0" y="447294"/>
                </a:lnTo>
              </a:path>
            </a:pathLst>
          </a:custGeom>
          <a:ln w="19812">
            <a:solidFill>
              <a:srgbClr val="666666"/>
            </a:solidFill>
          </a:ln>
        </p:spPr>
        <p:txBody>
          <a:bodyPr wrap="square" lIns="0" tIns="0" rIns="0" bIns="0" rtlCol="0"/>
          <a:lstStyle/>
          <a:p>
            <a:endParaRPr/>
          </a:p>
        </p:txBody>
      </p:sp>
      <p:sp>
        <p:nvSpPr>
          <p:cNvPr id="339" name="object 339"/>
          <p:cNvSpPr/>
          <p:nvPr/>
        </p:nvSpPr>
        <p:spPr>
          <a:xfrm>
            <a:off x="9230106" y="4983479"/>
            <a:ext cx="0" cy="459740"/>
          </a:xfrm>
          <a:custGeom>
            <a:avLst/>
            <a:gdLst/>
            <a:ahLst/>
            <a:cxnLst/>
            <a:rect l="l" t="t" r="r" b="b"/>
            <a:pathLst>
              <a:path h="459739">
                <a:moveTo>
                  <a:pt x="0" y="0"/>
                </a:moveTo>
                <a:lnTo>
                  <a:pt x="0" y="459486"/>
                </a:lnTo>
              </a:path>
            </a:pathLst>
          </a:custGeom>
          <a:ln w="19812">
            <a:solidFill>
              <a:srgbClr val="666666"/>
            </a:solidFill>
          </a:ln>
        </p:spPr>
        <p:txBody>
          <a:bodyPr wrap="square" lIns="0" tIns="0" rIns="0" bIns="0" rtlCol="0"/>
          <a:lstStyle/>
          <a:p>
            <a:endParaRPr/>
          </a:p>
        </p:txBody>
      </p:sp>
      <p:sp>
        <p:nvSpPr>
          <p:cNvPr id="340" name="object 340"/>
          <p:cNvSpPr txBox="1"/>
          <p:nvPr/>
        </p:nvSpPr>
        <p:spPr>
          <a:xfrm>
            <a:off x="8870060" y="4570476"/>
            <a:ext cx="727710" cy="386080"/>
          </a:xfrm>
          <a:prstGeom prst="rect">
            <a:avLst/>
          </a:prstGeom>
        </p:spPr>
        <p:txBody>
          <a:bodyPr vert="horz" wrap="square" lIns="0" tIns="0" rIns="0" bIns="0" rtlCol="0">
            <a:spAutoFit/>
          </a:bodyPr>
          <a:lstStyle/>
          <a:p>
            <a:pPr marL="12700" marR="5080" indent="223520">
              <a:lnSpc>
                <a:spcPct val="100000"/>
              </a:lnSpc>
            </a:pPr>
            <a:r>
              <a:rPr sz="1200" dirty="0">
                <a:latin typeface="Univers for BP"/>
                <a:cs typeface="Univers for BP"/>
              </a:rPr>
              <a:t>Net  imp</a:t>
            </a:r>
            <a:r>
              <a:rPr sz="1200" spc="-5" dirty="0">
                <a:latin typeface="Univers for BP"/>
                <a:cs typeface="Univers for BP"/>
              </a:rPr>
              <a:t>o</a:t>
            </a:r>
            <a:r>
              <a:rPr sz="1200" dirty="0">
                <a:latin typeface="Univers for BP"/>
                <a:cs typeface="Univers for BP"/>
              </a:rPr>
              <a:t>rters</a:t>
            </a:r>
            <a:endParaRPr sz="1200">
              <a:latin typeface="Univers for BP"/>
              <a:cs typeface="Univers for BP"/>
            </a:endParaRPr>
          </a:p>
        </p:txBody>
      </p:sp>
      <p:sp>
        <p:nvSpPr>
          <p:cNvPr id="341" name="object 341"/>
          <p:cNvSpPr txBox="1"/>
          <p:nvPr/>
        </p:nvSpPr>
        <p:spPr>
          <a:xfrm>
            <a:off x="7214107" y="2223389"/>
            <a:ext cx="142875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Other N</a:t>
            </a:r>
            <a:r>
              <a:rPr sz="1400" spc="-175" dirty="0">
                <a:latin typeface="Univers for BP"/>
                <a:cs typeface="Univers for BP"/>
              </a:rPr>
              <a:t> </a:t>
            </a:r>
            <a:r>
              <a:rPr sz="1400" spc="-5" dirty="0">
                <a:latin typeface="Univers for BP"/>
                <a:cs typeface="Univers for BP"/>
              </a:rPr>
              <a:t>America</a:t>
            </a:r>
            <a:endParaRPr sz="1400">
              <a:latin typeface="Univers for BP"/>
              <a:cs typeface="Univers for BP"/>
            </a:endParaRPr>
          </a:p>
        </p:txBody>
      </p:sp>
      <p:sp>
        <p:nvSpPr>
          <p:cNvPr id="342" name="object 342"/>
          <p:cNvSpPr/>
          <p:nvPr/>
        </p:nvSpPr>
        <p:spPr>
          <a:xfrm>
            <a:off x="524255" y="117347"/>
            <a:ext cx="1129665" cy="251460"/>
          </a:xfrm>
          <a:custGeom>
            <a:avLst/>
            <a:gdLst/>
            <a:ahLst/>
            <a:cxnLst/>
            <a:rect l="l" t="t" r="r" b="b"/>
            <a:pathLst>
              <a:path w="1129664" h="251460">
                <a:moveTo>
                  <a:pt x="10873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087374" y="251460"/>
                </a:lnTo>
                <a:lnTo>
                  <a:pt x="1103673" y="248161"/>
                </a:lnTo>
                <a:lnTo>
                  <a:pt x="1116996" y="239172"/>
                </a:lnTo>
                <a:lnTo>
                  <a:pt x="1125985" y="225849"/>
                </a:lnTo>
                <a:lnTo>
                  <a:pt x="1129283" y="209550"/>
                </a:lnTo>
                <a:lnTo>
                  <a:pt x="1129283" y="41909"/>
                </a:lnTo>
                <a:lnTo>
                  <a:pt x="1125985" y="25610"/>
                </a:lnTo>
                <a:lnTo>
                  <a:pt x="1116996" y="12287"/>
                </a:lnTo>
                <a:lnTo>
                  <a:pt x="1103673" y="3298"/>
                </a:lnTo>
                <a:lnTo>
                  <a:pt x="1087374" y="0"/>
                </a:lnTo>
                <a:close/>
              </a:path>
            </a:pathLst>
          </a:custGeom>
          <a:solidFill>
            <a:srgbClr val="FAECAE"/>
          </a:solidFill>
        </p:spPr>
        <p:txBody>
          <a:bodyPr wrap="square" lIns="0" tIns="0" rIns="0" bIns="0" rtlCol="0"/>
          <a:lstStyle/>
          <a:p>
            <a:endParaRPr/>
          </a:p>
        </p:txBody>
      </p:sp>
      <p:sp>
        <p:nvSpPr>
          <p:cNvPr id="343" name="object 343"/>
          <p:cNvSpPr txBox="1"/>
          <p:nvPr/>
        </p:nvSpPr>
        <p:spPr>
          <a:xfrm>
            <a:off x="614883" y="137159"/>
            <a:ext cx="91821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60" dirty="0">
                <a:latin typeface="Univers for BP"/>
                <a:cs typeface="Univers for BP"/>
              </a:rPr>
              <a:t> </a:t>
            </a:r>
            <a:r>
              <a:rPr sz="1250" i="1" spc="-40" dirty="0">
                <a:latin typeface="Univers for BP"/>
                <a:cs typeface="Univers for BP"/>
              </a:rPr>
              <a:t>US</a:t>
            </a:r>
            <a:endParaRPr sz="1250">
              <a:latin typeface="Univers for BP"/>
              <a:cs typeface="Univers for BP"/>
            </a:endParaRPr>
          </a:p>
        </p:txBody>
      </p:sp>
      <p:sp>
        <p:nvSpPr>
          <p:cNvPr id="344" name="object 344"/>
          <p:cNvSpPr txBox="1"/>
          <p:nvPr/>
        </p:nvSpPr>
        <p:spPr>
          <a:xfrm>
            <a:off x="540816" y="6315557"/>
            <a:ext cx="1850389" cy="210185"/>
          </a:xfrm>
          <a:prstGeom prst="rect">
            <a:avLst/>
          </a:prstGeom>
        </p:spPr>
        <p:txBody>
          <a:bodyPr vert="horz" wrap="square" lIns="0" tIns="6985" rIns="0" bIns="0" rtlCol="0">
            <a:spAutoFit/>
          </a:bodyPr>
          <a:lstStyle/>
          <a:p>
            <a:pPr marL="12700">
              <a:lnSpc>
                <a:spcPct val="100000"/>
              </a:lnSpc>
              <a:spcBef>
                <a:spcPts val="55"/>
              </a:spcBef>
            </a:pPr>
            <a:r>
              <a:rPr sz="1200" b="0" dirty="0">
                <a:solidFill>
                  <a:srgbClr val="666666"/>
                </a:solidFill>
                <a:latin typeface="Univers for BP Light"/>
                <a:cs typeface="Univers for BP Light"/>
              </a:rPr>
              <a:t>* Includes crude and</a:t>
            </a:r>
            <a:r>
              <a:rPr sz="1200" b="0" spc="-150" dirty="0">
                <a:solidFill>
                  <a:srgbClr val="666666"/>
                </a:solidFill>
                <a:latin typeface="Univers for BP Light"/>
                <a:cs typeface="Univers for BP Light"/>
              </a:rPr>
              <a:t> </a:t>
            </a:r>
            <a:r>
              <a:rPr sz="1200" b="0" spc="-5" dirty="0">
                <a:solidFill>
                  <a:srgbClr val="666666"/>
                </a:solidFill>
                <a:latin typeface="Univers for BP Light"/>
                <a:cs typeface="Univers for BP Light"/>
              </a:rPr>
              <a:t>NGLs</a:t>
            </a:r>
            <a:endParaRPr sz="1200">
              <a:latin typeface="Univers for BP Light"/>
              <a:cs typeface="Univers for BP Light"/>
            </a:endParaRPr>
          </a:p>
        </p:txBody>
      </p:sp>
      <p:sp>
        <p:nvSpPr>
          <p:cNvPr id="345" name="object 34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346" name="object 346"/>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73151"/>
            <a:ext cx="5883910" cy="361950"/>
          </a:xfrm>
          <a:prstGeom prst="rect">
            <a:avLst/>
          </a:prstGeom>
        </p:spPr>
        <p:txBody>
          <a:bodyPr vert="horz" wrap="square" lIns="0" tIns="0" rIns="0" bIns="0" rtlCol="0">
            <a:spAutoFit/>
          </a:bodyPr>
          <a:lstStyle/>
          <a:p>
            <a:pPr marL="12700">
              <a:lnSpc>
                <a:spcPct val="100000"/>
              </a:lnSpc>
            </a:pPr>
            <a:r>
              <a:rPr spc="-5" dirty="0"/>
              <a:t>…but its share of global trade remains</a:t>
            </a:r>
            <a:r>
              <a:rPr spc="125" dirty="0"/>
              <a:t> </a:t>
            </a:r>
            <a:r>
              <a:rPr spc="-5" dirty="0"/>
              <a:t>small</a:t>
            </a:r>
          </a:p>
        </p:txBody>
      </p:sp>
      <p:sp>
        <p:nvSpPr>
          <p:cNvPr id="3" name="object 3"/>
          <p:cNvSpPr txBox="1"/>
          <p:nvPr/>
        </p:nvSpPr>
        <p:spPr>
          <a:xfrm>
            <a:off x="514604" y="1349375"/>
            <a:ext cx="8975090" cy="510032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US </a:t>
            </a:r>
            <a:r>
              <a:rPr sz="1800" b="0" spc="-5" dirty="0">
                <a:latin typeface="Univers for BP Light"/>
                <a:cs typeface="Univers for BP Light"/>
              </a:rPr>
              <a:t>enhances </a:t>
            </a:r>
            <a:r>
              <a:rPr sz="1800" b="0" dirty="0">
                <a:latin typeface="Univers for BP Light"/>
                <a:cs typeface="Univers for BP Light"/>
              </a:rPr>
              <a:t>its </a:t>
            </a:r>
            <a:r>
              <a:rPr sz="1800" b="0" spc="-5" dirty="0">
                <a:latin typeface="Univers for BP Light"/>
                <a:cs typeface="Univers for BP Light"/>
              </a:rPr>
              <a:t>position </a:t>
            </a:r>
            <a:r>
              <a:rPr sz="1800" b="0" dirty="0">
                <a:latin typeface="Univers for BP Light"/>
                <a:cs typeface="Univers for BP Light"/>
              </a:rPr>
              <a:t>as the </a:t>
            </a:r>
            <a:r>
              <a:rPr sz="1800" b="0" spc="-5" dirty="0">
                <a:latin typeface="Univers for BP Light"/>
                <a:cs typeface="Univers for BP Light"/>
              </a:rPr>
              <a:t>world’s largest producer </a:t>
            </a:r>
            <a:r>
              <a:rPr sz="1800" b="0" dirty="0">
                <a:latin typeface="Univers for BP Light"/>
                <a:cs typeface="Univers for BP Light"/>
              </a:rPr>
              <a:t>of </a:t>
            </a:r>
            <a:r>
              <a:rPr sz="1800" b="0" spc="-5" dirty="0">
                <a:latin typeface="Univers for BP Light"/>
                <a:cs typeface="Univers for BP Light"/>
              </a:rPr>
              <a:t>oil </a:t>
            </a:r>
            <a:r>
              <a:rPr sz="1800" b="0" dirty="0">
                <a:latin typeface="Univers for BP Light"/>
                <a:cs typeface="Univers for BP Light"/>
              </a:rPr>
              <a:t>and gas </a:t>
            </a:r>
            <a:r>
              <a:rPr sz="1800" b="0" spc="-5" dirty="0">
                <a:latin typeface="Univers for BP Light"/>
                <a:cs typeface="Univers for BP Light"/>
              </a:rPr>
              <a:t>over</a:t>
            </a:r>
            <a:r>
              <a:rPr sz="1800" b="0" spc="100" dirty="0">
                <a:latin typeface="Univers for BP Light"/>
                <a:cs typeface="Univers for BP Light"/>
              </a:rPr>
              <a:t> </a:t>
            </a:r>
            <a:r>
              <a:rPr sz="1800" b="0" dirty="0">
                <a:latin typeface="Univers for BP Light"/>
                <a:cs typeface="Univers for BP Light"/>
              </a:rPr>
              <a:t>the</a:t>
            </a:r>
            <a:endParaRPr sz="1800">
              <a:latin typeface="Univers for BP Light"/>
              <a:cs typeface="Univers for BP Light"/>
            </a:endParaRPr>
          </a:p>
          <a:p>
            <a:pPr marL="286385">
              <a:lnSpc>
                <a:spcPct val="100000"/>
              </a:lnSpc>
            </a:pPr>
            <a:r>
              <a:rPr sz="1800" b="0" spc="-5" dirty="0">
                <a:latin typeface="Univers for BP Light"/>
                <a:cs typeface="Univers for BP Light"/>
              </a:rPr>
              <a:t>Outlook, but </a:t>
            </a:r>
            <a:r>
              <a:rPr sz="1800" b="0" dirty="0">
                <a:latin typeface="Univers for BP Light"/>
                <a:cs typeface="Univers for BP Light"/>
              </a:rPr>
              <a:t>its </a:t>
            </a:r>
            <a:r>
              <a:rPr sz="1800" b="0" spc="-5" dirty="0">
                <a:latin typeface="Univers for BP Light"/>
                <a:cs typeface="Univers for BP Light"/>
              </a:rPr>
              <a:t>net exports account </a:t>
            </a:r>
            <a:r>
              <a:rPr sz="1800" b="0" dirty="0">
                <a:latin typeface="Univers for BP Light"/>
                <a:cs typeface="Univers for BP Light"/>
              </a:rPr>
              <a:t>for </a:t>
            </a:r>
            <a:r>
              <a:rPr sz="1800" b="0" spc="-5" dirty="0">
                <a:latin typeface="Univers for BP Light"/>
                <a:cs typeface="Univers for BP Light"/>
              </a:rPr>
              <a:t>only </a:t>
            </a:r>
            <a:r>
              <a:rPr sz="1800" b="0" dirty="0">
                <a:latin typeface="Univers for BP Light"/>
                <a:cs typeface="Univers for BP Light"/>
              </a:rPr>
              <a:t>a small </a:t>
            </a:r>
            <a:r>
              <a:rPr sz="1800" b="0" spc="-5" dirty="0">
                <a:latin typeface="Univers for BP Light"/>
                <a:cs typeface="Univers for BP Light"/>
              </a:rPr>
              <a:t>fraction </a:t>
            </a:r>
            <a:r>
              <a:rPr sz="1800" b="0" dirty="0">
                <a:latin typeface="Univers for BP Light"/>
                <a:cs typeface="Univers for BP Light"/>
              </a:rPr>
              <a:t>of </a:t>
            </a:r>
            <a:r>
              <a:rPr sz="1800" b="0" spc="-5" dirty="0">
                <a:latin typeface="Univers for BP Light"/>
                <a:cs typeface="Univers for BP Light"/>
              </a:rPr>
              <a:t>world</a:t>
            </a:r>
            <a:r>
              <a:rPr sz="1800" b="0" spc="120" dirty="0">
                <a:latin typeface="Univers for BP Light"/>
                <a:cs typeface="Univers for BP Light"/>
              </a:rPr>
              <a:t> </a:t>
            </a:r>
            <a:r>
              <a:rPr sz="1800" b="0" spc="-5" dirty="0">
                <a:latin typeface="Univers for BP Light"/>
                <a:cs typeface="Univers for BP Light"/>
              </a:rPr>
              <a:t>trade.</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US share of </a:t>
            </a:r>
            <a:r>
              <a:rPr sz="1800" b="0" spc="-5" dirty="0">
                <a:latin typeface="Univers for BP Light"/>
                <a:cs typeface="Univers for BP Light"/>
              </a:rPr>
              <a:t>global oil production (crude plus natural </a:t>
            </a:r>
            <a:r>
              <a:rPr sz="1800" b="0" dirty="0">
                <a:latin typeface="Univers for BP Light"/>
                <a:cs typeface="Univers for BP Light"/>
              </a:rPr>
              <a:t>gas  </a:t>
            </a:r>
            <a:r>
              <a:rPr sz="1800" b="0" spc="-5" dirty="0">
                <a:latin typeface="Univers for BP Light"/>
                <a:cs typeface="Univers for BP Light"/>
              </a:rPr>
              <a:t>liquids (NGLs)) increases </a:t>
            </a:r>
            <a:r>
              <a:rPr sz="1800" b="0" dirty="0">
                <a:latin typeface="Univers for BP Light"/>
                <a:cs typeface="Univers for BP Light"/>
              </a:rPr>
              <a:t>from </a:t>
            </a:r>
            <a:r>
              <a:rPr sz="1800" b="0" spc="-5" dirty="0">
                <a:latin typeface="Univers for BP Light"/>
                <a:cs typeface="Univers for BP Light"/>
              </a:rPr>
              <a:t>about 12% today </a:t>
            </a:r>
            <a:r>
              <a:rPr sz="1800" b="0" dirty="0">
                <a:latin typeface="Univers for BP Light"/>
                <a:cs typeface="Univers for BP Light"/>
              </a:rPr>
              <a:t>to </a:t>
            </a:r>
            <a:r>
              <a:rPr sz="1800" b="0" spc="-5" dirty="0">
                <a:latin typeface="Univers for BP Light"/>
                <a:cs typeface="Univers for BP Light"/>
              </a:rPr>
              <a:t>about 18% </a:t>
            </a:r>
            <a:r>
              <a:rPr sz="1800" b="0" dirty="0">
                <a:latin typeface="Univers for BP Light"/>
                <a:cs typeface="Univers for BP Light"/>
              </a:rPr>
              <a:t>by </a:t>
            </a:r>
            <a:r>
              <a:rPr sz="1800" b="0" spc="-5" dirty="0">
                <a:latin typeface="Univers for BP Light"/>
                <a:cs typeface="Univers for BP Light"/>
              </a:rPr>
              <a:t>2040. This </a:t>
            </a:r>
            <a:r>
              <a:rPr sz="1800" b="0" dirty="0">
                <a:latin typeface="Univers for BP Light"/>
                <a:cs typeface="Univers for BP Light"/>
              </a:rPr>
              <a:t>is </a:t>
            </a:r>
            <a:r>
              <a:rPr sz="1800" b="0" spc="-5" dirty="0">
                <a:latin typeface="Univers for BP Light"/>
                <a:cs typeface="Univers for BP Light"/>
              </a:rPr>
              <a:t>well  above Saudi Arabia </a:t>
            </a:r>
            <a:r>
              <a:rPr sz="1800" b="0" dirty="0">
                <a:latin typeface="Univers for BP Light"/>
                <a:cs typeface="Univers for BP Light"/>
              </a:rPr>
              <a:t>– the </a:t>
            </a:r>
            <a:r>
              <a:rPr sz="1800" b="0" spc="-5" dirty="0">
                <a:latin typeface="Univers for BP Light"/>
                <a:cs typeface="Univers for BP Light"/>
              </a:rPr>
              <a:t>world’s second largest producer </a:t>
            </a:r>
            <a:r>
              <a:rPr sz="1800" b="0" dirty="0">
                <a:latin typeface="Univers for BP Light"/>
                <a:cs typeface="Univers for BP Light"/>
              </a:rPr>
              <a:t>– </a:t>
            </a:r>
            <a:r>
              <a:rPr sz="1800" b="0" spc="-5" dirty="0">
                <a:latin typeface="Univers for BP Light"/>
                <a:cs typeface="Univers for BP Light"/>
              </a:rPr>
              <a:t>which </a:t>
            </a:r>
            <a:r>
              <a:rPr sz="1800" b="0" dirty="0">
                <a:latin typeface="Univers for BP Light"/>
                <a:cs typeface="Univers for BP Light"/>
              </a:rPr>
              <a:t>has a </a:t>
            </a:r>
            <a:r>
              <a:rPr sz="1800" b="0" spc="-5" dirty="0">
                <a:latin typeface="Univers for BP Light"/>
                <a:cs typeface="Univers for BP Light"/>
              </a:rPr>
              <a:t>market </a:t>
            </a:r>
            <a:r>
              <a:rPr sz="1800" b="0" dirty="0">
                <a:latin typeface="Univers for BP Light"/>
                <a:cs typeface="Univers for BP Light"/>
              </a:rPr>
              <a:t>share  of </a:t>
            </a:r>
            <a:r>
              <a:rPr sz="1800" b="0" spc="-5" dirty="0">
                <a:latin typeface="Univers for BP Light"/>
                <a:cs typeface="Univers for BP Light"/>
              </a:rPr>
              <a:t>about 13% </a:t>
            </a:r>
            <a:r>
              <a:rPr sz="1800" b="0" dirty="0">
                <a:latin typeface="Univers for BP Light"/>
                <a:cs typeface="Univers for BP Light"/>
              </a:rPr>
              <a:t>by </a:t>
            </a:r>
            <a:r>
              <a:rPr sz="1800" b="0" spc="-5" dirty="0">
                <a:latin typeface="Univers for BP Light"/>
                <a:cs typeface="Univers for BP Light"/>
              </a:rPr>
              <a:t>2040. For </a:t>
            </a:r>
            <a:r>
              <a:rPr sz="1800" b="0" dirty="0">
                <a:latin typeface="Univers for BP Light"/>
                <a:cs typeface="Univers for BP Light"/>
              </a:rPr>
              <a:t>natural gas, the US </a:t>
            </a:r>
            <a:r>
              <a:rPr sz="1800" b="0" spc="-5" dirty="0">
                <a:latin typeface="Univers for BP Light"/>
                <a:cs typeface="Univers for BP Light"/>
              </a:rPr>
              <a:t>lead </a:t>
            </a:r>
            <a:r>
              <a:rPr sz="1800" b="0" dirty="0">
                <a:latin typeface="Univers for BP Light"/>
                <a:cs typeface="Univers for BP Light"/>
              </a:rPr>
              <a:t>is </a:t>
            </a:r>
            <a:r>
              <a:rPr sz="1800" b="0" spc="-5" dirty="0">
                <a:latin typeface="Univers for BP Light"/>
                <a:cs typeface="Univers for BP Light"/>
              </a:rPr>
              <a:t>even more pronounced:  accounting </a:t>
            </a:r>
            <a:r>
              <a:rPr sz="1800" b="0" dirty="0">
                <a:latin typeface="Univers for BP Light"/>
                <a:cs typeface="Univers for BP Light"/>
              </a:rPr>
              <a:t>for </a:t>
            </a:r>
            <a:r>
              <a:rPr sz="1800" b="0" spc="-5" dirty="0">
                <a:latin typeface="Univers for BP Light"/>
                <a:cs typeface="Univers for BP Light"/>
              </a:rPr>
              <a:t>24% </a:t>
            </a:r>
            <a:r>
              <a:rPr sz="1800" b="0" dirty="0">
                <a:latin typeface="Univers for BP Light"/>
                <a:cs typeface="Univers for BP Light"/>
              </a:rPr>
              <a:t>of total </a:t>
            </a:r>
            <a:r>
              <a:rPr sz="1800" b="0" spc="-5" dirty="0">
                <a:latin typeface="Univers for BP Light"/>
                <a:cs typeface="Univers for BP Light"/>
              </a:rPr>
              <a:t>gas production </a:t>
            </a:r>
            <a:r>
              <a:rPr sz="1800" b="0" dirty="0">
                <a:latin typeface="Univers for BP Light"/>
                <a:cs typeface="Univers for BP Light"/>
              </a:rPr>
              <a:t>in </a:t>
            </a:r>
            <a:r>
              <a:rPr sz="1800" b="0" spc="-5" dirty="0">
                <a:latin typeface="Univers for BP Light"/>
                <a:cs typeface="Univers for BP Light"/>
              </a:rPr>
              <a:t>2040, compared </a:t>
            </a:r>
            <a:r>
              <a:rPr sz="1800" b="0" dirty="0">
                <a:latin typeface="Univers for BP Light"/>
                <a:cs typeface="Univers for BP Light"/>
              </a:rPr>
              <a:t>with </a:t>
            </a:r>
            <a:r>
              <a:rPr sz="1800" b="0" spc="-5" dirty="0">
                <a:latin typeface="Univers for BP Light"/>
                <a:cs typeface="Univers for BP Light"/>
              </a:rPr>
              <a:t>Russia’s </a:t>
            </a:r>
            <a:r>
              <a:rPr sz="1800" b="0" dirty="0">
                <a:latin typeface="Univers for BP Light"/>
                <a:cs typeface="Univers for BP Light"/>
              </a:rPr>
              <a:t>share of  </a:t>
            </a:r>
            <a:r>
              <a:rPr sz="1800" b="0" spc="-5" dirty="0">
                <a:latin typeface="Univers for BP Light"/>
                <a:cs typeface="Univers for BP Light"/>
              </a:rPr>
              <a:t>14%.</a:t>
            </a:r>
            <a:endParaRPr sz="1800">
              <a:latin typeface="Univers for BP Light"/>
              <a:cs typeface="Univers for BP Light"/>
            </a:endParaRPr>
          </a:p>
          <a:p>
            <a:pPr marL="287020" marR="19812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But </a:t>
            </a:r>
            <a:r>
              <a:rPr sz="1800" b="0" dirty="0">
                <a:latin typeface="Univers for BP Light"/>
                <a:cs typeface="Univers for BP Light"/>
              </a:rPr>
              <a:t>the US also </a:t>
            </a:r>
            <a:r>
              <a:rPr sz="1800" b="0" spc="-5" dirty="0">
                <a:latin typeface="Univers for BP Light"/>
                <a:cs typeface="Univers for BP Light"/>
              </a:rPr>
              <a:t>remains </a:t>
            </a:r>
            <a:r>
              <a:rPr sz="1800" b="0" dirty="0">
                <a:latin typeface="Univers for BP Light"/>
                <a:cs typeface="Univers for BP Light"/>
              </a:rPr>
              <a:t>the </a:t>
            </a:r>
            <a:r>
              <a:rPr sz="1800" b="0" spc="-5" dirty="0">
                <a:latin typeface="Univers for BP Light"/>
                <a:cs typeface="Univers for BP Light"/>
              </a:rPr>
              <a:t>world’s largest consumer </a:t>
            </a:r>
            <a:r>
              <a:rPr sz="1800" b="0" dirty="0">
                <a:latin typeface="Univers for BP Light"/>
                <a:cs typeface="Univers for BP Light"/>
              </a:rPr>
              <a:t>of </a:t>
            </a:r>
            <a:r>
              <a:rPr sz="1800" b="0" spc="-5" dirty="0">
                <a:latin typeface="Univers for BP Light"/>
                <a:cs typeface="Univers for BP Light"/>
              </a:rPr>
              <a:t>gas </a:t>
            </a:r>
            <a:r>
              <a:rPr sz="1800" b="0" dirty="0">
                <a:latin typeface="Univers for BP Light"/>
                <a:cs typeface="Univers for BP Light"/>
              </a:rPr>
              <a:t>and </a:t>
            </a:r>
            <a:r>
              <a:rPr sz="1800" b="0" spc="-5" dirty="0">
                <a:latin typeface="Univers for BP Light"/>
                <a:cs typeface="Univers for BP Light"/>
              </a:rPr>
              <a:t>second-largest  consumer </a:t>
            </a:r>
            <a:r>
              <a:rPr sz="1800" b="0" dirty="0">
                <a:latin typeface="Univers for BP Light"/>
                <a:cs typeface="Univers for BP Light"/>
              </a:rPr>
              <a:t>of </a:t>
            </a:r>
            <a:r>
              <a:rPr sz="1800" b="0" spc="-5" dirty="0">
                <a:latin typeface="Univers for BP Light"/>
                <a:cs typeface="Univers for BP Light"/>
              </a:rPr>
              <a:t>oil. </a:t>
            </a:r>
            <a:r>
              <a:rPr sz="1800" b="0" dirty="0">
                <a:latin typeface="Univers for BP Light"/>
                <a:cs typeface="Univers for BP Light"/>
              </a:rPr>
              <a:t>As </a:t>
            </a:r>
            <a:r>
              <a:rPr sz="1800" b="0" spc="-5" dirty="0">
                <a:latin typeface="Univers for BP Light"/>
                <a:cs typeface="Univers for BP Light"/>
              </a:rPr>
              <a:t>such,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its </a:t>
            </a:r>
            <a:r>
              <a:rPr sz="1800" b="0" spc="-5" dirty="0">
                <a:latin typeface="Univers for BP Light"/>
                <a:cs typeface="Univers for BP Light"/>
              </a:rPr>
              <a:t>net exports account </a:t>
            </a:r>
            <a:r>
              <a:rPr sz="1800" b="0" dirty="0">
                <a:latin typeface="Univers for BP Light"/>
                <a:cs typeface="Univers for BP Light"/>
              </a:rPr>
              <a:t>for </a:t>
            </a:r>
            <a:r>
              <a:rPr sz="1800" b="0" spc="-5" dirty="0">
                <a:latin typeface="Univers for BP Light"/>
                <a:cs typeface="Univers for BP Light"/>
              </a:rPr>
              <a:t>only </a:t>
            </a:r>
            <a:r>
              <a:rPr sz="1800" b="0" dirty="0">
                <a:latin typeface="Univers for BP Light"/>
                <a:cs typeface="Univers for BP Light"/>
              </a:rPr>
              <a:t>a  </a:t>
            </a:r>
            <a:r>
              <a:rPr sz="1800" b="0" spc="-5" dirty="0">
                <a:latin typeface="Univers for BP Light"/>
                <a:cs typeface="Univers for BP Light"/>
              </a:rPr>
              <a:t>relatively small </a:t>
            </a:r>
            <a:r>
              <a:rPr sz="1800" b="0" dirty="0">
                <a:latin typeface="Univers for BP Light"/>
                <a:cs typeface="Univers for BP Light"/>
              </a:rPr>
              <a:t>share of </a:t>
            </a:r>
            <a:r>
              <a:rPr sz="1800" b="0" spc="-5" dirty="0">
                <a:latin typeface="Univers for BP Light"/>
                <a:cs typeface="Univers for BP Light"/>
              </a:rPr>
              <a:t>overall world trade. </a:t>
            </a:r>
            <a:r>
              <a:rPr sz="1800" b="0" dirty="0">
                <a:latin typeface="Univers for BP Light"/>
                <a:cs typeface="Univers for BP Light"/>
              </a:rPr>
              <a:t>In </a:t>
            </a:r>
            <a:r>
              <a:rPr sz="1800" b="0" spc="-5" dirty="0">
                <a:latin typeface="Univers for BP Light"/>
                <a:cs typeface="Univers for BP Light"/>
              </a:rPr>
              <a:t>2040, </a:t>
            </a:r>
            <a:r>
              <a:rPr sz="1800" b="0" dirty="0">
                <a:latin typeface="Univers for BP Light"/>
                <a:cs typeface="Univers for BP Light"/>
              </a:rPr>
              <a:t>the US </a:t>
            </a:r>
            <a:r>
              <a:rPr sz="1800" b="0" spc="-5" dirty="0">
                <a:latin typeface="Univers for BP Light"/>
                <a:cs typeface="Univers for BP Light"/>
              </a:rPr>
              <a:t>exports 360 </a:t>
            </a:r>
            <a:r>
              <a:rPr sz="1800" b="0" dirty="0">
                <a:latin typeface="Univers for BP Light"/>
                <a:cs typeface="Univers for BP Light"/>
              </a:rPr>
              <a:t>Mtoe of </a:t>
            </a:r>
            <a:r>
              <a:rPr sz="1800" b="0" spc="-5" dirty="0">
                <a:latin typeface="Univers for BP Light"/>
                <a:cs typeface="Univers for BP Light"/>
              </a:rPr>
              <a:t>oil  </a:t>
            </a:r>
            <a:r>
              <a:rPr sz="1800" b="0" dirty="0">
                <a:latin typeface="Univers for BP Light"/>
                <a:cs typeface="Univers for BP Light"/>
              </a:rPr>
              <a:t>and gas </a:t>
            </a:r>
            <a:r>
              <a:rPr sz="1800" b="0" spc="-5" dirty="0">
                <a:latin typeface="Univers for BP Light"/>
                <a:cs typeface="Univers for BP Light"/>
              </a:rPr>
              <a:t>combined, equivalent </a:t>
            </a:r>
            <a:r>
              <a:rPr sz="1800" b="0" dirty="0">
                <a:latin typeface="Univers for BP Light"/>
                <a:cs typeface="Univers for BP Light"/>
              </a:rPr>
              <a:t>to </a:t>
            </a:r>
            <a:r>
              <a:rPr sz="1800" b="0" spc="-5" dirty="0">
                <a:latin typeface="Univers for BP Light"/>
                <a:cs typeface="Univers for BP Light"/>
              </a:rPr>
              <a:t>only around </a:t>
            </a:r>
            <a:r>
              <a:rPr sz="1800" b="0" dirty="0">
                <a:latin typeface="Univers for BP Light"/>
                <a:cs typeface="Univers for BP Light"/>
              </a:rPr>
              <a:t>9% </a:t>
            </a:r>
            <a:r>
              <a:rPr sz="1800" b="0" spc="-5" dirty="0">
                <a:latin typeface="Univers for BP Light"/>
                <a:cs typeface="Univers for BP Light"/>
              </a:rPr>
              <a:t>of global </a:t>
            </a:r>
            <a:r>
              <a:rPr sz="1800" b="0" dirty="0">
                <a:latin typeface="Univers for BP Light"/>
                <a:cs typeface="Univers for BP Light"/>
              </a:rPr>
              <a:t>trade in </a:t>
            </a:r>
            <a:r>
              <a:rPr sz="1800" b="0" spc="-5" dirty="0">
                <a:latin typeface="Univers for BP Light"/>
                <a:cs typeface="Univers for BP Light"/>
              </a:rPr>
              <a:t>oil </a:t>
            </a:r>
            <a:r>
              <a:rPr sz="1800" b="0" dirty="0">
                <a:latin typeface="Univers for BP Light"/>
                <a:cs typeface="Univers for BP Light"/>
              </a:rPr>
              <a:t>and gas in  </a:t>
            </a:r>
            <a:r>
              <a:rPr sz="1800" b="0" spc="-5" dirty="0">
                <a:latin typeface="Univers for BP Light"/>
                <a:cs typeface="Univers for BP Light"/>
              </a:rPr>
              <a:t>2016, </a:t>
            </a:r>
            <a:r>
              <a:rPr sz="1800" b="0" dirty="0">
                <a:latin typeface="Univers for BP Light"/>
                <a:cs typeface="Univers for BP Light"/>
              </a:rPr>
              <a:t>and less </a:t>
            </a:r>
            <a:r>
              <a:rPr sz="1800" b="0" spc="-5" dirty="0">
                <a:latin typeface="Univers for BP Light"/>
                <a:cs typeface="Univers for BP Light"/>
              </a:rPr>
              <a:t>than half </a:t>
            </a:r>
            <a:r>
              <a:rPr sz="1800" b="0" dirty="0">
                <a:latin typeface="Univers for BP Light"/>
                <a:cs typeface="Univers for BP Light"/>
              </a:rPr>
              <a:t>that of </a:t>
            </a:r>
            <a:r>
              <a:rPr sz="1800" b="0" spc="-5" dirty="0">
                <a:latin typeface="Univers for BP Light"/>
                <a:cs typeface="Univers for BP Light"/>
              </a:rPr>
              <a:t>Russia (780 </a:t>
            </a:r>
            <a:r>
              <a:rPr sz="1800" b="0" dirty="0">
                <a:latin typeface="Univers for BP Light"/>
                <a:cs typeface="Univers for BP Light"/>
              </a:rPr>
              <a:t>Mtoe in </a:t>
            </a:r>
            <a:r>
              <a:rPr sz="1800" b="0" spc="-5" dirty="0">
                <a:latin typeface="Univers for BP Light"/>
                <a:cs typeface="Univers for BP Light"/>
              </a:rPr>
              <a:t>2040) </a:t>
            </a:r>
            <a:r>
              <a:rPr sz="1800" b="0" dirty="0">
                <a:latin typeface="Univers for BP Light"/>
                <a:cs typeface="Univers for BP Light"/>
              </a:rPr>
              <a:t>– the </a:t>
            </a:r>
            <a:r>
              <a:rPr sz="1800" b="0" spc="-5" dirty="0">
                <a:latin typeface="Univers for BP Light"/>
                <a:cs typeface="Univers for BP Light"/>
              </a:rPr>
              <a:t>world’s largest  exporter </a:t>
            </a:r>
            <a:r>
              <a:rPr sz="1800" b="0" dirty="0">
                <a:latin typeface="Univers for BP Light"/>
                <a:cs typeface="Univers for BP Light"/>
              </a:rPr>
              <a:t>of </a:t>
            </a:r>
            <a:r>
              <a:rPr sz="1800" b="0" spc="-5" dirty="0">
                <a:latin typeface="Univers for BP Light"/>
                <a:cs typeface="Univers for BP Light"/>
              </a:rPr>
              <a:t>oil </a:t>
            </a:r>
            <a:r>
              <a:rPr sz="1800" b="0" dirty="0">
                <a:latin typeface="Univers for BP Light"/>
                <a:cs typeface="Univers for BP Light"/>
              </a:rPr>
              <a:t>and</a:t>
            </a:r>
            <a:r>
              <a:rPr sz="1800" b="0" spc="-60" dirty="0">
                <a:latin typeface="Univers for BP Light"/>
                <a:cs typeface="Univers for BP Light"/>
              </a:rPr>
              <a:t> </a:t>
            </a:r>
            <a:r>
              <a:rPr sz="1800" b="0" dirty="0">
                <a:latin typeface="Univers for BP Light"/>
                <a:cs typeface="Univers for BP Light"/>
              </a:rPr>
              <a:t>gas.</a:t>
            </a:r>
            <a:endParaRPr sz="1800">
              <a:latin typeface="Univers for BP Light"/>
              <a:cs typeface="Univers for BP Light"/>
            </a:endParaRPr>
          </a:p>
          <a:p>
            <a:pPr marL="287020" marR="260350" indent="-274320" algn="just">
              <a:lnSpc>
                <a:spcPct val="100000"/>
              </a:lnSpc>
              <a:spcBef>
                <a:spcPts val="1080"/>
              </a:spcBef>
              <a:buClr>
                <a:srgbClr val="009900"/>
              </a:buClr>
              <a:buFont typeface="Univers for BP"/>
              <a:buChar char="•"/>
              <a:tabLst>
                <a:tab pos="287020" algn="l"/>
              </a:tabLst>
            </a:pPr>
            <a:r>
              <a:rPr sz="1800" b="0" spc="-10" dirty="0">
                <a:latin typeface="Univers for BP Light"/>
                <a:cs typeface="Univers for BP Light"/>
              </a:rPr>
              <a:t>The </a:t>
            </a:r>
            <a:r>
              <a:rPr sz="1800" b="0" dirty="0">
                <a:latin typeface="Univers for BP Light"/>
                <a:cs typeface="Univers for BP Light"/>
              </a:rPr>
              <a:t>US </a:t>
            </a:r>
            <a:r>
              <a:rPr sz="1800" b="0" spc="-5" dirty="0">
                <a:latin typeface="Univers for BP Light"/>
                <a:cs typeface="Univers for BP Light"/>
              </a:rPr>
              <a:t>also loses </a:t>
            </a:r>
            <a:r>
              <a:rPr sz="1800" b="0" dirty="0">
                <a:latin typeface="Univers for BP Light"/>
                <a:cs typeface="Univers for BP Light"/>
              </a:rPr>
              <a:t>its </a:t>
            </a:r>
            <a:r>
              <a:rPr sz="1800" b="0" spc="-5" dirty="0">
                <a:latin typeface="Univers for BP Light"/>
                <a:cs typeface="Univers for BP Light"/>
              </a:rPr>
              <a:t>position </a:t>
            </a:r>
            <a:r>
              <a:rPr sz="1800" b="0" dirty="0">
                <a:latin typeface="Univers for BP Light"/>
                <a:cs typeface="Univers for BP Light"/>
              </a:rPr>
              <a:t>as </a:t>
            </a:r>
            <a:r>
              <a:rPr sz="1800" b="0" spc="-5" dirty="0">
                <a:latin typeface="Univers for BP Light"/>
                <a:cs typeface="Univers for BP Light"/>
              </a:rPr>
              <a:t>the largest producer of renewable energy, </a:t>
            </a:r>
            <a:r>
              <a:rPr sz="1800" b="0" dirty="0">
                <a:latin typeface="Univers for BP Light"/>
                <a:cs typeface="Univers for BP Light"/>
              </a:rPr>
              <a:t>with its  share of </a:t>
            </a:r>
            <a:r>
              <a:rPr sz="1800" b="0" spc="-5" dirty="0">
                <a:latin typeface="Univers for BP Light"/>
                <a:cs typeface="Univers for BP Light"/>
              </a:rPr>
              <a:t>global production declining </a:t>
            </a:r>
            <a:r>
              <a:rPr sz="1800" b="0" dirty="0">
                <a:latin typeface="Univers for BP Light"/>
                <a:cs typeface="Univers for BP Light"/>
              </a:rPr>
              <a:t>from </a:t>
            </a:r>
            <a:r>
              <a:rPr sz="1800" b="0" spc="-5" dirty="0">
                <a:latin typeface="Univers for BP Light"/>
                <a:cs typeface="Univers for BP Light"/>
              </a:rPr>
              <a:t>24% currently </a:t>
            </a:r>
            <a:r>
              <a:rPr sz="1800" b="0" dirty="0">
                <a:latin typeface="Univers for BP Light"/>
                <a:cs typeface="Univers for BP Light"/>
              </a:rPr>
              <a:t>to </a:t>
            </a:r>
            <a:r>
              <a:rPr sz="1800" b="0" spc="-5" dirty="0">
                <a:latin typeface="Univers for BP Light"/>
                <a:cs typeface="Univers for BP Light"/>
              </a:rPr>
              <a:t>around 15%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In  </a:t>
            </a:r>
            <a:r>
              <a:rPr sz="1800" b="0" spc="-5" dirty="0">
                <a:latin typeface="Univers for BP Light"/>
                <a:cs typeface="Univers for BP Light"/>
              </a:rPr>
              <a:t>contrast, China’s </a:t>
            </a:r>
            <a:r>
              <a:rPr sz="1800" b="0" dirty="0">
                <a:latin typeface="Univers for BP Light"/>
                <a:cs typeface="Univers for BP Light"/>
              </a:rPr>
              <a:t>share of </a:t>
            </a:r>
            <a:r>
              <a:rPr sz="1800" b="0" spc="-5" dirty="0">
                <a:latin typeface="Univers for BP Light"/>
                <a:cs typeface="Univers for BP Light"/>
              </a:rPr>
              <a:t>renewables increases </a:t>
            </a:r>
            <a:r>
              <a:rPr sz="1800" b="0" dirty="0">
                <a:latin typeface="Univers for BP Light"/>
                <a:cs typeface="Univers for BP Light"/>
              </a:rPr>
              <a:t>to </a:t>
            </a:r>
            <a:r>
              <a:rPr sz="1800" b="0" spc="-5" dirty="0">
                <a:latin typeface="Univers for BP Light"/>
                <a:cs typeface="Univers for BP Light"/>
              </a:rPr>
              <a:t>around</a:t>
            </a:r>
            <a:r>
              <a:rPr sz="1800" b="0" spc="85" dirty="0">
                <a:latin typeface="Univers for BP Light"/>
                <a:cs typeface="Univers for BP Light"/>
              </a:rPr>
              <a:t> </a:t>
            </a:r>
            <a:r>
              <a:rPr sz="1800" b="0" spc="-5" dirty="0">
                <a:latin typeface="Univers for BP Light"/>
                <a:cs typeface="Univers for BP Light"/>
              </a:rPr>
              <a:t>30%.</a:t>
            </a:r>
            <a:endParaRPr sz="1800">
              <a:latin typeface="Univers for BP Light"/>
              <a:cs typeface="Univers for BP Light"/>
            </a:endParaRPr>
          </a:p>
        </p:txBody>
      </p:sp>
      <p:sp>
        <p:nvSpPr>
          <p:cNvPr id="4" name="object 4"/>
          <p:cNvSpPr/>
          <p:nvPr/>
        </p:nvSpPr>
        <p:spPr>
          <a:xfrm>
            <a:off x="524255" y="117347"/>
            <a:ext cx="1129665" cy="251460"/>
          </a:xfrm>
          <a:custGeom>
            <a:avLst/>
            <a:gdLst/>
            <a:ahLst/>
            <a:cxnLst/>
            <a:rect l="l" t="t" r="r" b="b"/>
            <a:pathLst>
              <a:path w="1129664" h="251460">
                <a:moveTo>
                  <a:pt x="10873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087374" y="251460"/>
                </a:lnTo>
                <a:lnTo>
                  <a:pt x="1103673" y="248161"/>
                </a:lnTo>
                <a:lnTo>
                  <a:pt x="1116996" y="239172"/>
                </a:lnTo>
                <a:lnTo>
                  <a:pt x="1125985" y="225849"/>
                </a:lnTo>
                <a:lnTo>
                  <a:pt x="1129283" y="209550"/>
                </a:lnTo>
                <a:lnTo>
                  <a:pt x="1129283" y="41909"/>
                </a:lnTo>
                <a:lnTo>
                  <a:pt x="1125985" y="25610"/>
                </a:lnTo>
                <a:lnTo>
                  <a:pt x="1116996" y="12287"/>
                </a:lnTo>
                <a:lnTo>
                  <a:pt x="1103673" y="3298"/>
                </a:lnTo>
                <a:lnTo>
                  <a:pt x="108737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7159"/>
            <a:ext cx="91821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60" dirty="0">
                <a:latin typeface="Univers for BP"/>
                <a:cs typeface="Univers for BP"/>
              </a:rPr>
              <a:t> </a:t>
            </a:r>
            <a:r>
              <a:rPr sz="1250" i="1" spc="-40" dirty="0">
                <a:latin typeface="Univers for BP"/>
                <a:cs typeface="Univers for BP"/>
              </a:rPr>
              <a:t>US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63</a:t>
            </a:r>
            <a:endParaRPr sz="1200">
              <a:latin typeface="Univers for BP Light"/>
              <a:cs typeface="Univers for BP Light"/>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43355" y="2209800"/>
            <a:ext cx="0" cy="3648710"/>
          </a:xfrm>
          <a:custGeom>
            <a:avLst/>
            <a:gdLst/>
            <a:ahLst/>
            <a:cxnLst/>
            <a:rect l="l" t="t" r="r" b="b"/>
            <a:pathLst>
              <a:path h="3648710">
                <a:moveTo>
                  <a:pt x="0" y="3648455"/>
                </a:moveTo>
                <a:lnTo>
                  <a:pt x="0" y="0"/>
                </a:lnTo>
              </a:path>
            </a:pathLst>
          </a:custGeom>
          <a:ln w="9144">
            <a:solidFill>
              <a:srgbClr val="666666"/>
            </a:solidFill>
          </a:ln>
        </p:spPr>
        <p:txBody>
          <a:bodyPr wrap="square" lIns="0" tIns="0" rIns="0" bIns="0" rtlCol="0"/>
          <a:lstStyle/>
          <a:p>
            <a:endParaRPr/>
          </a:p>
        </p:txBody>
      </p:sp>
      <p:sp>
        <p:nvSpPr>
          <p:cNvPr id="3" name="object 3"/>
          <p:cNvSpPr/>
          <p:nvPr/>
        </p:nvSpPr>
        <p:spPr>
          <a:xfrm>
            <a:off x="943355" y="58582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 name="object 4"/>
          <p:cNvSpPr/>
          <p:nvPr/>
        </p:nvSpPr>
        <p:spPr>
          <a:xfrm>
            <a:off x="943355" y="433730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 name="object 5"/>
          <p:cNvSpPr/>
          <p:nvPr/>
        </p:nvSpPr>
        <p:spPr>
          <a:xfrm>
            <a:off x="943355" y="281787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 name="object 6"/>
          <p:cNvSpPr/>
          <p:nvPr/>
        </p:nvSpPr>
        <p:spPr>
          <a:xfrm>
            <a:off x="943355" y="5858255"/>
            <a:ext cx="3240405" cy="0"/>
          </a:xfrm>
          <a:custGeom>
            <a:avLst/>
            <a:gdLst/>
            <a:ahLst/>
            <a:cxnLst/>
            <a:rect l="l" t="t" r="r" b="b"/>
            <a:pathLst>
              <a:path w="3240404">
                <a:moveTo>
                  <a:pt x="0" y="0"/>
                </a:moveTo>
                <a:lnTo>
                  <a:pt x="3240023" y="0"/>
                </a:lnTo>
              </a:path>
            </a:pathLst>
          </a:custGeom>
          <a:ln w="9144">
            <a:solidFill>
              <a:srgbClr val="666666"/>
            </a:solidFill>
          </a:ln>
        </p:spPr>
        <p:txBody>
          <a:bodyPr wrap="square" lIns="0" tIns="0" rIns="0" bIns="0" rtlCol="0"/>
          <a:lstStyle/>
          <a:p>
            <a:endParaRPr/>
          </a:p>
        </p:txBody>
      </p:sp>
      <p:sp>
        <p:nvSpPr>
          <p:cNvPr id="7" name="object 7"/>
          <p:cNvSpPr/>
          <p:nvPr/>
        </p:nvSpPr>
        <p:spPr>
          <a:xfrm>
            <a:off x="944117" y="3571494"/>
            <a:ext cx="1295400" cy="767080"/>
          </a:xfrm>
          <a:custGeom>
            <a:avLst/>
            <a:gdLst/>
            <a:ahLst/>
            <a:cxnLst/>
            <a:rect l="l" t="t" r="r" b="b"/>
            <a:pathLst>
              <a:path w="1295400" h="767079">
                <a:moveTo>
                  <a:pt x="0" y="766571"/>
                </a:moveTo>
                <a:lnTo>
                  <a:pt x="80772" y="696467"/>
                </a:lnTo>
                <a:lnTo>
                  <a:pt x="161544" y="652271"/>
                </a:lnTo>
                <a:lnTo>
                  <a:pt x="242315" y="605027"/>
                </a:lnTo>
                <a:lnTo>
                  <a:pt x="324612" y="524255"/>
                </a:lnTo>
                <a:lnTo>
                  <a:pt x="405384" y="448055"/>
                </a:lnTo>
                <a:lnTo>
                  <a:pt x="486156" y="326135"/>
                </a:lnTo>
                <a:lnTo>
                  <a:pt x="566928" y="211835"/>
                </a:lnTo>
                <a:lnTo>
                  <a:pt x="647700" y="192023"/>
                </a:lnTo>
                <a:lnTo>
                  <a:pt x="728471" y="347471"/>
                </a:lnTo>
                <a:lnTo>
                  <a:pt x="809244" y="277367"/>
                </a:lnTo>
                <a:lnTo>
                  <a:pt x="891539" y="216407"/>
                </a:lnTo>
                <a:lnTo>
                  <a:pt x="972312" y="230123"/>
                </a:lnTo>
                <a:lnTo>
                  <a:pt x="1053083" y="220979"/>
                </a:lnTo>
                <a:lnTo>
                  <a:pt x="1133856" y="155447"/>
                </a:lnTo>
                <a:lnTo>
                  <a:pt x="1214627" y="73151"/>
                </a:lnTo>
                <a:lnTo>
                  <a:pt x="1295400" y="0"/>
                </a:lnTo>
              </a:path>
            </a:pathLst>
          </a:custGeom>
          <a:ln w="28956">
            <a:solidFill>
              <a:srgbClr val="FF9900"/>
            </a:solidFill>
          </a:ln>
        </p:spPr>
        <p:txBody>
          <a:bodyPr wrap="square" lIns="0" tIns="0" rIns="0" bIns="0" rtlCol="0"/>
          <a:lstStyle/>
          <a:p>
            <a:endParaRPr/>
          </a:p>
        </p:txBody>
      </p:sp>
      <p:sp>
        <p:nvSpPr>
          <p:cNvPr id="8" name="object 8"/>
          <p:cNvSpPr/>
          <p:nvPr/>
        </p:nvSpPr>
        <p:spPr>
          <a:xfrm>
            <a:off x="944117" y="4165853"/>
            <a:ext cx="1295400" cy="394970"/>
          </a:xfrm>
          <a:custGeom>
            <a:avLst/>
            <a:gdLst/>
            <a:ahLst/>
            <a:cxnLst/>
            <a:rect l="l" t="t" r="r" b="b"/>
            <a:pathLst>
              <a:path w="1295400" h="394970">
                <a:moveTo>
                  <a:pt x="0" y="172212"/>
                </a:moveTo>
                <a:lnTo>
                  <a:pt x="80772" y="112776"/>
                </a:lnTo>
                <a:lnTo>
                  <a:pt x="161544" y="134112"/>
                </a:lnTo>
                <a:lnTo>
                  <a:pt x="242315" y="71628"/>
                </a:lnTo>
                <a:lnTo>
                  <a:pt x="324612" y="27432"/>
                </a:lnTo>
                <a:lnTo>
                  <a:pt x="405384" y="18288"/>
                </a:lnTo>
                <a:lnTo>
                  <a:pt x="486156" y="0"/>
                </a:lnTo>
                <a:lnTo>
                  <a:pt x="566928" y="45720"/>
                </a:lnTo>
                <a:lnTo>
                  <a:pt x="647700" y="57912"/>
                </a:lnTo>
                <a:lnTo>
                  <a:pt x="728471" y="243840"/>
                </a:lnTo>
                <a:lnTo>
                  <a:pt x="809244" y="132588"/>
                </a:lnTo>
                <a:lnTo>
                  <a:pt x="891539" y="234696"/>
                </a:lnTo>
                <a:lnTo>
                  <a:pt x="972312" y="260604"/>
                </a:lnTo>
                <a:lnTo>
                  <a:pt x="1053083" y="281940"/>
                </a:lnTo>
                <a:lnTo>
                  <a:pt x="1133856" y="394716"/>
                </a:lnTo>
                <a:lnTo>
                  <a:pt x="1214627" y="356616"/>
                </a:lnTo>
                <a:lnTo>
                  <a:pt x="1295400" y="329184"/>
                </a:lnTo>
              </a:path>
            </a:pathLst>
          </a:custGeom>
          <a:ln w="28956">
            <a:solidFill>
              <a:srgbClr val="6633C8"/>
            </a:solidFill>
          </a:ln>
        </p:spPr>
        <p:txBody>
          <a:bodyPr wrap="square" lIns="0" tIns="0" rIns="0" bIns="0" rtlCol="0"/>
          <a:lstStyle/>
          <a:p>
            <a:endParaRPr/>
          </a:p>
        </p:txBody>
      </p:sp>
      <p:sp>
        <p:nvSpPr>
          <p:cNvPr id="9" name="object 9"/>
          <p:cNvSpPr/>
          <p:nvPr/>
        </p:nvSpPr>
        <p:spPr>
          <a:xfrm>
            <a:off x="944117" y="4187190"/>
            <a:ext cx="1295400" cy="628015"/>
          </a:xfrm>
          <a:custGeom>
            <a:avLst/>
            <a:gdLst/>
            <a:ahLst/>
            <a:cxnLst/>
            <a:rect l="l" t="t" r="r" b="b"/>
            <a:pathLst>
              <a:path w="1295400" h="628014">
                <a:moveTo>
                  <a:pt x="0" y="150876"/>
                </a:moveTo>
                <a:lnTo>
                  <a:pt x="80772" y="102108"/>
                </a:lnTo>
                <a:lnTo>
                  <a:pt x="161544" y="112776"/>
                </a:lnTo>
                <a:lnTo>
                  <a:pt x="242315" y="36576"/>
                </a:lnTo>
                <a:lnTo>
                  <a:pt x="324612" y="18287"/>
                </a:lnTo>
                <a:lnTo>
                  <a:pt x="405384" y="22860"/>
                </a:lnTo>
                <a:lnTo>
                  <a:pt x="486156" y="0"/>
                </a:lnTo>
                <a:lnTo>
                  <a:pt x="566928" y="48768"/>
                </a:lnTo>
                <a:lnTo>
                  <a:pt x="647700" y="106680"/>
                </a:lnTo>
                <a:lnTo>
                  <a:pt x="728471" y="335280"/>
                </a:lnTo>
                <a:lnTo>
                  <a:pt x="809244" y="263652"/>
                </a:lnTo>
                <a:lnTo>
                  <a:pt x="891539" y="358140"/>
                </a:lnTo>
                <a:lnTo>
                  <a:pt x="972312" y="408432"/>
                </a:lnTo>
                <a:lnTo>
                  <a:pt x="1053083" y="470916"/>
                </a:lnTo>
                <a:lnTo>
                  <a:pt x="1133856" y="627888"/>
                </a:lnTo>
                <a:lnTo>
                  <a:pt x="1214627" y="601980"/>
                </a:lnTo>
                <a:lnTo>
                  <a:pt x="1295400" y="595884"/>
                </a:lnTo>
              </a:path>
            </a:pathLst>
          </a:custGeom>
          <a:ln w="28956">
            <a:solidFill>
              <a:srgbClr val="000000"/>
            </a:solidFill>
          </a:ln>
        </p:spPr>
        <p:txBody>
          <a:bodyPr wrap="square" lIns="0" tIns="0" rIns="0" bIns="0" rtlCol="0"/>
          <a:lstStyle/>
          <a:p>
            <a:endParaRPr/>
          </a:p>
        </p:txBody>
      </p:sp>
      <p:sp>
        <p:nvSpPr>
          <p:cNvPr id="10" name="object 10"/>
          <p:cNvSpPr/>
          <p:nvPr/>
        </p:nvSpPr>
        <p:spPr>
          <a:xfrm>
            <a:off x="2239517" y="2231898"/>
            <a:ext cx="1945005" cy="1339850"/>
          </a:xfrm>
          <a:custGeom>
            <a:avLst/>
            <a:gdLst/>
            <a:ahLst/>
            <a:cxnLst/>
            <a:rect l="l" t="t" r="r" b="b"/>
            <a:pathLst>
              <a:path w="1945004" h="1339850">
                <a:moveTo>
                  <a:pt x="0" y="1339596"/>
                </a:moveTo>
                <a:lnTo>
                  <a:pt x="324612" y="1034796"/>
                </a:lnTo>
                <a:lnTo>
                  <a:pt x="729995" y="736091"/>
                </a:lnTo>
                <a:lnTo>
                  <a:pt x="1133856" y="477012"/>
                </a:lnTo>
                <a:lnTo>
                  <a:pt x="1539240" y="237743"/>
                </a:lnTo>
                <a:lnTo>
                  <a:pt x="1944623" y="0"/>
                </a:lnTo>
              </a:path>
            </a:pathLst>
          </a:custGeom>
          <a:ln w="28956">
            <a:solidFill>
              <a:srgbClr val="FF9900"/>
            </a:solidFill>
          </a:ln>
        </p:spPr>
        <p:txBody>
          <a:bodyPr wrap="square" lIns="0" tIns="0" rIns="0" bIns="0" rtlCol="0"/>
          <a:lstStyle/>
          <a:p>
            <a:endParaRPr/>
          </a:p>
        </p:txBody>
      </p:sp>
      <p:sp>
        <p:nvSpPr>
          <p:cNvPr id="11" name="object 11"/>
          <p:cNvSpPr/>
          <p:nvPr/>
        </p:nvSpPr>
        <p:spPr>
          <a:xfrm>
            <a:off x="2519679" y="3222879"/>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7" y="75437"/>
                </a:lnTo>
                <a:lnTo>
                  <a:pt x="84915" y="61388"/>
                </a:lnTo>
                <a:lnTo>
                  <a:pt x="88392" y="44196"/>
                </a:lnTo>
                <a:lnTo>
                  <a:pt x="84915" y="27003"/>
                </a:lnTo>
                <a:lnTo>
                  <a:pt x="75438" y="12953"/>
                </a:lnTo>
                <a:lnTo>
                  <a:pt x="61388" y="3476"/>
                </a:lnTo>
                <a:lnTo>
                  <a:pt x="44195" y="0"/>
                </a:lnTo>
                <a:close/>
              </a:path>
            </a:pathLst>
          </a:custGeom>
          <a:solidFill>
            <a:srgbClr val="FF9900"/>
          </a:solidFill>
        </p:spPr>
        <p:txBody>
          <a:bodyPr wrap="square" lIns="0" tIns="0" rIns="0" bIns="0" rtlCol="0"/>
          <a:lstStyle/>
          <a:p>
            <a:endParaRPr/>
          </a:p>
        </p:txBody>
      </p:sp>
      <p:sp>
        <p:nvSpPr>
          <p:cNvPr id="12" name="object 12"/>
          <p:cNvSpPr/>
          <p:nvPr/>
        </p:nvSpPr>
        <p:spPr>
          <a:xfrm>
            <a:off x="2519679" y="3222879"/>
            <a:ext cx="88900" cy="88900"/>
          </a:xfrm>
          <a:custGeom>
            <a:avLst/>
            <a:gdLst/>
            <a:ahLst/>
            <a:cxnLst/>
            <a:rect l="l" t="t" r="r" b="b"/>
            <a:pathLst>
              <a:path w="88900" h="88900">
                <a:moveTo>
                  <a:pt x="88392" y="44196"/>
                </a:moveTo>
                <a:lnTo>
                  <a:pt x="84915" y="61388"/>
                </a:lnTo>
                <a:lnTo>
                  <a:pt x="75437" y="75437"/>
                </a:lnTo>
                <a:lnTo>
                  <a:pt x="61388" y="84915"/>
                </a:lnTo>
                <a:lnTo>
                  <a:pt x="44195" y="88392"/>
                </a:lnTo>
                <a:lnTo>
                  <a:pt x="27003" y="84915"/>
                </a:lnTo>
                <a:lnTo>
                  <a:pt x="12954" y="75438"/>
                </a:lnTo>
                <a:lnTo>
                  <a:pt x="3476" y="61388"/>
                </a:lnTo>
                <a:lnTo>
                  <a:pt x="0" y="44196"/>
                </a:lnTo>
                <a:lnTo>
                  <a:pt x="3476" y="27003"/>
                </a:lnTo>
                <a:lnTo>
                  <a:pt x="12954" y="12954"/>
                </a:lnTo>
                <a:lnTo>
                  <a:pt x="27003" y="3476"/>
                </a:lnTo>
                <a:lnTo>
                  <a:pt x="44195" y="0"/>
                </a:lnTo>
                <a:lnTo>
                  <a:pt x="61388" y="3476"/>
                </a:lnTo>
                <a:lnTo>
                  <a:pt x="75438" y="12953"/>
                </a:lnTo>
                <a:lnTo>
                  <a:pt x="84915" y="27003"/>
                </a:lnTo>
                <a:lnTo>
                  <a:pt x="88392" y="44196"/>
                </a:lnTo>
                <a:close/>
              </a:path>
            </a:pathLst>
          </a:custGeom>
          <a:ln w="9144">
            <a:solidFill>
              <a:srgbClr val="FF9900"/>
            </a:solidFill>
          </a:ln>
        </p:spPr>
        <p:txBody>
          <a:bodyPr wrap="square" lIns="0" tIns="0" rIns="0" bIns="0" rtlCol="0"/>
          <a:lstStyle/>
          <a:p>
            <a:endParaRPr/>
          </a:p>
        </p:txBody>
      </p:sp>
      <p:sp>
        <p:nvSpPr>
          <p:cNvPr id="13" name="object 13"/>
          <p:cNvSpPr/>
          <p:nvPr/>
        </p:nvSpPr>
        <p:spPr>
          <a:xfrm>
            <a:off x="2925064" y="2922651"/>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7"/>
                </a:lnTo>
                <a:lnTo>
                  <a:pt x="27003" y="84915"/>
                </a:lnTo>
                <a:lnTo>
                  <a:pt x="44196" y="88391"/>
                </a:lnTo>
                <a:lnTo>
                  <a:pt x="61388" y="84915"/>
                </a:lnTo>
                <a:lnTo>
                  <a:pt x="75437" y="75437"/>
                </a:lnTo>
                <a:lnTo>
                  <a:pt x="84915" y="61388"/>
                </a:lnTo>
                <a:lnTo>
                  <a:pt x="88392" y="44196"/>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14" name="object 14"/>
          <p:cNvSpPr/>
          <p:nvPr/>
        </p:nvSpPr>
        <p:spPr>
          <a:xfrm>
            <a:off x="2925064" y="2922651"/>
            <a:ext cx="88900" cy="88900"/>
          </a:xfrm>
          <a:custGeom>
            <a:avLst/>
            <a:gdLst/>
            <a:ahLst/>
            <a:cxnLst/>
            <a:rect l="l" t="t" r="r" b="b"/>
            <a:pathLst>
              <a:path w="88900" h="88900">
                <a:moveTo>
                  <a:pt x="88392" y="44196"/>
                </a:moveTo>
                <a:lnTo>
                  <a:pt x="84915" y="61388"/>
                </a:lnTo>
                <a:lnTo>
                  <a:pt x="75437" y="75437"/>
                </a:lnTo>
                <a:lnTo>
                  <a:pt x="61388" y="84915"/>
                </a:lnTo>
                <a:lnTo>
                  <a:pt x="44196" y="88391"/>
                </a:lnTo>
                <a:lnTo>
                  <a:pt x="27003" y="84915"/>
                </a:lnTo>
                <a:lnTo>
                  <a:pt x="12953" y="75437"/>
                </a:lnTo>
                <a:lnTo>
                  <a:pt x="3476" y="61388"/>
                </a:lnTo>
                <a:lnTo>
                  <a:pt x="0" y="44196"/>
                </a:lnTo>
                <a:lnTo>
                  <a:pt x="3476" y="27003"/>
                </a:lnTo>
                <a:lnTo>
                  <a:pt x="12954" y="12954"/>
                </a:lnTo>
                <a:lnTo>
                  <a:pt x="27003" y="3476"/>
                </a:lnTo>
                <a:lnTo>
                  <a:pt x="44196" y="0"/>
                </a:lnTo>
                <a:lnTo>
                  <a:pt x="61388" y="3476"/>
                </a:lnTo>
                <a:lnTo>
                  <a:pt x="75437" y="12953"/>
                </a:lnTo>
                <a:lnTo>
                  <a:pt x="84915" y="27003"/>
                </a:lnTo>
                <a:lnTo>
                  <a:pt x="88392" y="44196"/>
                </a:lnTo>
                <a:close/>
              </a:path>
            </a:pathLst>
          </a:custGeom>
          <a:ln w="9144">
            <a:solidFill>
              <a:srgbClr val="FF9900"/>
            </a:solidFill>
          </a:ln>
        </p:spPr>
        <p:txBody>
          <a:bodyPr wrap="square" lIns="0" tIns="0" rIns="0" bIns="0" rtlCol="0"/>
          <a:lstStyle/>
          <a:p>
            <a:endParaRPr/>
          </a:p>
        </p:txBody>
      </p:sp>
      <p:sp>
        <p:nvSpPr>
          <p:cNvPr id="15" name="object 15"/>
          <p:cNvSpPr/>
          <p:nvPr/>
        </p:nvSpPr>
        <p:spPr>
          <a:xfrm>
            <a:off x="3330447" y="2665095"/>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16" name="object 16"/>
          <p:cNvSpPr/>
          <p:nvPr/>
        </p:nvSpPr>
        <p:spPr>
          <a:xfrm>
            <a:off x="3330447" y="2665095"/>
            <a:ext cx="88900" cy="88900"/>
          </a:xfrm>
          <a:custGeom>
            <a:avLst/>
            <a:gdLst/>
            <a:ahLst/>
            <a:cxnLst/>
            <a:rect l="l" t="t" r="r" b="b"/>
            <a:pathLst>
              <a:path w="88900" h="88900">
                <a:moveTo>
                  <a:pt x="88391" y="44195"/>
                </a:moveTo>
                <a:lnTo>
                  <a:pt x="84915" y="61388"/>
                </a:lnTo>
                <a:lnTo>
                  <a:pt x="75437" y="75437"/>
                </a:lnTo>
                <a:lnTo>
                  <a:pt x="61388" y="84915"/>
                </a:lnTo>
                <a:lnTo>
                  <a:pt x="44196" y="88391"/>
                </a:lnTo>
                <a:lnTo>
                  <a:pt x="27003" y="84915"/>
                </a:lnTo>
                <a:lnTo>
                  <a:pt x="12954" y="75437"/>
                </a:lnTo>
                <a:lnTo>
                  <a:pt x="3476" y="61388"/>
                </a:lnTo>
                <a:lnTo>
                  <a:pt x="0" y="44195"/>
                </a:lnTo>
                <a:lnTo>
                  <a:pt x="3476" y="27003"/>
                </a:lnTo>
                <a:lnTo>
                  <a:pt x="12953" y="12953"/>
                </a:lnTo>
                <a:lnTo>
                  <a:pt x="27003" y="3476"/>
                </a:lnTo>
                <a:lnTo>
                  <a:pt x="44196" y="0"/>
                </a:lnTo>
                <a:lnTo>
                  <a:pt x="61388" y="3476"/>
                </a:lnTo>
                <a:lnTo>
                  <a:pt x="75437" y="12953"/>
                </a:lnTo>
                <a:lnTo>
                  <a:pt x="84915" y="27003"/>
                </a:lnTo>
                <a:lnTo>
                  <a:pt x="88391" y="44195"/>
                </a:lnTo>
                <a:close/>
              </a:path>
            </a:pathLst>
          </a:custGeom>
          <a:ln w="9144">
            <a:solidFill>
              <a:srgbClr val="FF9900"/>
            </a:solidFill>
          </a:ln>
        </p:spPr>
        <p:txBody>
          <a:bodyPr wrap="square" lIns="0" tIns="0" rIns="0" bIns="0" rtlCol="0"/>
          <a:lstStyle/>
          <a:p>
            <a:endParaRPr/>
          </a:p>
        </p:txBody>
      </p:sp>
      <p:sp>
        <p:nvSpPr>
          <p:cNvPr id="17" name="object 17"/>
          <p:cNvSpPr/>
          <p:nvPr/>
        </p:nvSpPr>
        <p:spPr>
          <a:xfrm>
            <a:off x="3734308" y="2425826"/>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FF9900"/>
          </a:solidFill>
        </p:spPr>
        <p:txBody>
          <a:bodyPr wrap="square" lIns="0" tIns="0" rIns="0" bIns="0" rtlCol="0"/>
          <a:lstStyle/>
          <a:p>
            <a:endParaRPr/>
          </a:p>
        </p:txBody>
      </p:sp>
      <p:sp>
        <p:nvSpPr>
          <p:cNvPr id="18" name="object 18"/>
          <p:cNvSpPr/>
          <p:nvPr/>
        </p:nvSpPr>
        <p:spPr>
          <a:xfrm>
            <a:off x="3734308" y="2425826"/>
            <a:ext cx="88900" cy="88900"/>
          </a:xfrm>
          <a:custGeom>
            <a:avLst/>
            <a:gdLst/>
            <a:ahLst/>
            <a:cxnLst/>
            <a:rect l="l" t="t" r="r" b="b"/>
            <a:pathLst>
              <a:path w="88900" h="88900">
                <a:moveTo>
                  <a:pt x="88391" y="44196"/>
                </a:moveTo>
                <a:lnTo>
                  <a:pt x="84915" y="61388"/>
                </a:lnTo>
                <a:lnTo>
                  <a:pt x="75437" y="75437"/>
                </a:lnTo>
                <a:lnTo>
                  <a:pt x="61388" y="84915"/>
                </a:lnTo>
                <a:lnTo>
                  <a:pt x="44195" y="88392"/>
                </a:lnTo>
                <a:lnTo>
                  <a:pt x="27003" y="84915"/>
                </a:lnTo>
                <a:lnTo>
                  <a:pt x="12953" y="75438"/>
                </a:lnTo>
                <a:lnTo>
                  <a:pt x="3476" y="61388"/>
                </a:lnTo>
                <a:lnTo>
                  <a:pt x="0" y="44196"/>
                </a:lnTo>
                <a:lnTo>
                  <a:pt x="3476" y="27003"/>
                </a:lnTo>
                <a:lnTo>
                  <a:pt x="12953" y="12954"/>
                </a:lnTo>
                <a:lnTo>
                  <a:pt x="27003" y="3476"/>
                </a:lnTo>
                <a:lnTo>
                  <a:pt x="44195" y="0"/>
                </a:lnTo>
                <a:lnTo>
                  <a:pt x="61388" y="3476"/>
                </a:lnTo>
                <a:lnTo>
                  <a:pt x="75437" y="12953"/>
                </a:lnTo>
                <a:lnTo>
                  <a:pt x="84915" y="27003"/>
                </a:lnTo>
                <a:lnTo>
                  <a:pt x="88391" y="44196"/>
                </a:lnTo>
                <a:close/>
              </a:path>
            </a:pathLst>
          </a:custGeom>
          <a:ln w="9144">
            <a:solidFill>
              <a:srgbClr val="FF9900"/>
            </a:solidFill>
          </a:ln>
        </p:spPr>
        <p:txBody>
          <a:bodyPr wrap="square" lIns="0" tIns="0" rIns="0" bIns="0" rtlCol="0"/>
          <a:lstStyle/>
          <a:p>
            <a:endParaRPr/>
          </a:p>
        </p:txBody>
      </p:sp>
      <p:sp>
        <p:nvSpPr>
          <p:cNvPr id="19" name="object 19"/>
          <p:cNvSpPr/>
          <p:nvPr/>
        </p:nvSpPr>
        <p:spPr>
          <a:xfrm>
            <a:off x="4139691" y="2186558"/>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20" name="object 20"/>
          <p:cNvSpPr/>
          <p:nvPr/>
        </p:nvSpPr>
        <p:spPr>
          <a:xfrm>
            <a:off x="4139691" y="2186558"/>
            <a:ext cx="88900" cy="88900"/>
          </a:xfrm>
          <a:custGeom>
            <a:avLst/>
            <a:gdLst/>
            <a:ahLst/>
            <a:cxnLst/>
            <a:rect l="l" t="t" r="r" b="b"/>
            <a:pathLst>
              <a:path w="88900" h="88900">
                <a:moveTo>
                  <a:pt x="88392" y="44195"/>
                </a:moveTo>
                <a:lnTo>
                  <a:pt x="84915" y="61388"/>
                </a:lnTo>
                <a:lnTo>
                  <a:pt x="75438" y="75437"/>
                </a:lnTo>
                <a:lnTo>
                  <a:pt x="61388" y="84915"/>
                </a:lnTo>
                <a:lnTo>
                  <a:pt x="44196" y="88391"/>
                </a:lnTo>
                <a:lnTo>
                  <a:pt x="27003" y="84915"/>
                </a:lnTo>
                <a:lnTo>
                  <a:pt x="12954" y="75437"/>
                </a:lnTo>
                <a:lnTo>
                  <a:pt x="3476" y="61388"/>
                </a:lnTo>
                <a:lnTo>
                  <a:pt x="0" y="44195"/>
                </a:lnTo>
                <a:lnTo>
                  <a:pt x="3476" y="27003"/>
                </a:lnTo>
                <a:lnTo>
                  <a:pt x="12953" y="12953"/>
                </a:lnTo>
                <a:lnTo>
                  <a:pt x="27003" y="3476"/>
                </a:lnTo>
                <a:lnTo>
                  <a:pt x="44196" y="0"/>
                </a:lnTo>
                <a:lnTo>
                  <a:pt x="61388" y="3476"/>
                </a:lnTo>
                <a:lnTo>
                  <a:pt x="75437" y="12953"/>
                </a:lnTo>
                <a:lnTo>
                  <a:pt x="84915" y="27003"/>
                </a:lnTo>
                <a:lnTo>
                  <a:pt x="88392" y="44195"/>
                </a:lnTo>
                <a:close/>
              </a:path>
            </a:pathLst>
          </a:custGeom>
          <a:ln w="9144">
            <a:solidFill>
              <a:srgbClr val="FF9900"/>
            </a:solidFill>
          </a:ln>
        </p:spPr>
        <p:txBody>
          <a:bodyPr wrap="square" lIns="0" tIns="0" rIns="0" bIns="0" rtlCol="0"/>
          <a:lstStyle/>
          <a:p>
            <a:endParaRPr/>
          </a:p>
        </p:txBody>
      </p:sp>
      <p:sp>
        <p:nvSpPr>
          <p:cNvPr id="21" name="object 21"/>
          <p:cNvSpPr/>
          <p:nvPr/>
        </p:nvSpPr>
        <p:spPr>
          <a:xfrm>
            <a:off x="2239517" y="4450841"/>
            <a:ext cx="1945005" cy="365760"/>
          </a:xfrm>
          <a:custGeom>
            <a:avLst/>
            <a:gdLst/>
            <a:ahLst/>
            <a:cxnLst/>
            <a:rect l="l" t="t" r="r" b="b"/>
            <a:pathLst>
              <a:path w="1945004" h="365760">
                <a:moveTo>
                  <a:pt x="0" y="44195"/>
                </a:moveTo>
                <a:lnTo>
                  <a:pt x="324612" y="0"/>
                </a:lnTo>
                <a:lnTo>
                  <a:pt x="729995" y="77723"/>
                </a:lnTo>
                <a:lnTo>
                  <a:pt x="1133856" y="172211"/>
                </a:lnTo>
                <a:lnTo>
                  <a:pt x="1539240" y="271271"/>
                </a:lnTo>
                <a:lnTo>
                  <a:pt x="1944623" y="365759"/>
                </a:lnTo>
              </a:path>
            </a:pathLst>
          </a:custGeom>
          <a:ln w="28956">
            <a:solidFill>
              <a:srgbClr val="6F2F9F"/>
            </a:solidFill>
          </a:ln>
        </p:spPr>
        <p:txBody>
          <a:bodyPr wrap="square" lIns="0" tIns="0" rIns="0" bIns="0" rtlCol="0"/>
          <a:lstStyle/>
          <a:p>
            <a:endParaRPr/>
          </a:p>
        </p:txBody>
      </p:sp>
      <p:sp>
        <p:nvSpPr>
          <p:cNvPr id="22" name="object 22"/>
          <p:cNvSpPr/>
          <p:nvPr/>
        </p:nvSpPr>
        <p:spPr>
          <a:xfrm>
            <a:off x="2519679" y="4407027"/>
            <a:ext cx="88900" cy="88900"/>
          </a:xfrm>
          <a:custGeom>
            <a:avLst/>
            <a:gdLst/>
            <a:ahLst/>
            <a:cxnLst/>
            <a:rect l="l" t="t" r="r" b="b"/>
            <a:pathLst>
              <a:path w="88900" h="88900">
                <a:moveTo>
                  <a:pt x="44195" y="0"/>
                </a:moveTo>
                <a:lnTo>
                  <a:pt x="27003" y="3476"/>
                </a:lnTo>
                <a:lnTo>
                  <a:pt x="12954" y="12953"/>
                </a:lnTo>
                <a:lnTo>
                  <a:pt x="3476" y="27003"/>
                </a:lnTo>
                <a:lnTo>
                  <a:pt x="0" y="44196"/>
                </a:lnTo>
                <a:lnTo>
                  <a:pt x="3476" y="61388"/>
                </a:lnTo>
                <a:lnTo>
                  <a:pt x="12954" y="75437"/>
                </a:lnTo>
                <a:lnTo>
                  <a:pt x="27003" y="84915"/>
                </a:lnTo>
                <a:lnTo>
                  <a:pt x="44195" y="88392"/>
                </a:lnTo>
                <a:lnTo>
                  <a:pt x="61388" y="84915"/>
                </a:lnTo>
                <a:lnTo>
                  <a:pt x="75437" y="75437"/>
                </a:lnTo>
                <a:lnTo>
                  <a:pt x="84915" y="61388"/>
                </a:lnTo>
                <a:lnTo>
                  <a:pt x="88392" y="44196"/>
                </a:lnTo>
                <a:lnTo>
                  <a:pt x="84915" y="27003"/>
                </a:lnTo>
                <a:lnTo>
                  <a:pt x="75438" y="12954"/>
                </a:lnTo>
                <a:lnTo>
                  <a:pt x="61388" y="3476"/>
                </a:lnTo>
                <a:lnTo>
                  <a:pt x="44195" y="0"/>
                </a:lnTo>
                <a:close/>
              </a:path>
            </a:pathLst>
          </a:custGeom>
          <a:solidFill>
            <a:srgbClr val="6F2F9F"/>
          </a:solidFill>
        </p:spPr>
        <p:txBody>
          <a:bodyPr wrap="square" lIns="0" tIns="0" rIns="0" bIns="0" rtlCol="0"/>
          <a:lstStyle/>
          <a:p>
            <a:endParaRPr/>
          </a:p>
        </p:txBody>
      </p:sp>
      <p:sp>
        <p:nvSpPr>
          <p:cNvPr id="23" name="object 23"/>
          <p:cNvSpPr/>
          <p:nvPr/>
        </p:nvSpPr>
        <p:spPr>
          <a:xfrm>
            <a:off x="2925064" y="4484751"/>
            <a:ext cx="88900" cy="88900"/>
          </a:xfrm>
          <a:custGeom>
            <a:avLst/>
            <a:gdLst/>
            <a:ahLst/>
            <a:cxnLst/>
            <a:rect l="l" t="t" r="r" b="b"/>
            <a:pathLst>
              <a:path w="88900" h="88900">
                <a:moveTo>
                  <a:pt x="44196" y="0"/>
                </a:moveTo>
                <a:lnTo>
                  <a:pt x="27003" y="3476"/>
                </a:lnTo>
                <a:lnTo>
                  <a:pt x="12954" y="12953"/>
                </a:lnTo>
                <a:lnTo>
                  <a:pt x="3476" y="27003"/>
                </a:lnTo>
                <a:lnTo>
                  <a:pt x="0" y="44196"/>
                </a:lnTo>
                <a:lnTo>
                  <a:pt x="3476" y="61388"/>
                </a:lnTo>
                <a:lnTo>
                  <a:pt x="12953" y="75437"/>
                </a:lnTo>
                <a:lnTo>
                  <a:pt x="27003" y="84915"/>
                </a:lnTo>
                <a:lnTo>
                  <a:pt x="44196" y="88392"/>
                </a:lnTo>
                <a:lnTo>
                  <a:pt x="61388" y="84915"/>
                </a:lnTo>
                <a:lnTo>
                  <a:pt x="75437" y="75437"/>
                </a:lnTo>
                <a:lnTo>
                  <a:pt x="84915" y="61388"/>
                </a:lnTo>
                <a:lnTo>
                  <a:pt x="88392" y="44196"/>
                </a:lnTo>
                <a:lnTo>
                  <a:pt x="84915" y="27003"/>
                </a:lnTo>
                <a:lnTo>
                  <a:pt x="75437" y="12954"/>
                </a:lnTo>
                <a:lnTo>
                  <a:pt x="61388" y="3476"/>
                </a:lnTo>
                <a:lnTo>
                  <a:pt x="44196" y="0"/>
                </a:lnTo>
                <a:close/>
              </a:path>
            </a:pathLst>
          </a:custGeom>
          <a:solidFill>
            <a:srgbClr val="6F2F9F"/>
          </a:solidFill>
        </p:spPr>
        <p:txBody>
          <a:bodyPr wrap="square" lIns="0" tIns="0" rIns="0" bIns="0" rtlCol="0"/>
          <a:lstStyle/>
          <a:p>
            <a:endParaRPr/>
          </a:p>
        </p:txBody>
      </p:sp>
      <p:sp>
        <p:nvSpPr>
          <p:cNvPr id="24" name="object 24"/>
          <p:cNvSpPr/>
          <p:nvPr/>
        </p:nvSpPr>
        <p:spPr>
          <a:xfrm>
            <a:off x="3330447" y="4577715"/>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6F2F9F"/>
          </a:solidFill>
        </p:spPr>
        <p:txBody>
          <a:bodyPr wrap="square" lIns="0" tIns="0" rIns="0" bIns="0" rtlCol="0"/>
          <a:lstStyle/>
          <a:p>
            <a:endParaRPr/>
          </a:p>
        </p:txBody>
      </p:sp>
      <p:sp>
        <p:nvSpPr>
          <p:cNvPr id="25" name="object 25"/>
          <p:cNvSpPr/>
          <p:nvPr/>
        </p:nvSpPr>
        <p:spPr>
          <a:xfrm>
            <a:off x="3734308" y="4676775"/>
            <a:ext cx="88900" cy="88900"/>
          </a:xfrm>
          <a:custGeom>
            <a:avLst/>
            <a:gdLst/>
            <a:ahLst/>
            <a:cxnLst/>
            <a:rect l="l" t="t" r="r" b="b"/>
            <a:pathLst>
              <a:path w="88900" h="88900">
                <a:moveTo>
                  <a:pt x="44195" y="0"/>
                </a:moveTo>
                <a:lnTo>
                  <a:pt x="27003" y="3476"/>
                </a:lnTo>
                <a:lnTo>
                  <a:pt x="12953" y="12954"/>
                </a:lnTo>
                <a:lnTo>
                  <a:pt x="3476" y="27003"/>
                </a:lnTo>
                <a:lnTo>
                  <a:pt x="0" y="44195"/>
                </a:lnTo>
                <a:lnTo>
                  <a:pt x="3476" y="61388"/>
                </a:lnTo>
                <a:lnTo>
                  <a:pt x="12953" y="75437"/>
                </a:lnTo>
                <a:lnTo>
                  <a:pt x="27003" y="84915"/>
                </a:lnTo>
                <a:lnTo>
                  <a:pt x="44195" y="88392"/>
                </a:lnTo>
                <a:lnTo>
                  <a:pt x="61388" y="84915"/>
                </a:lnTo>
                <a:lnTo>
                  <a:pt x="75437" y="75438"/>
                </a:lnTo>
                <a:lnTo>
                  <a:pt x="84915" y="61388"/>
                </a:lnTo>
                <a:lnTo>
                  <a:pt x="88391" y="44195"/>
                </a:lnTo>
                <a:lnTo>
                  <a:pt x="84915" y="27003"/>
                </a:lnTo>
                <a:lnTo>
                  <a:pt x="75437" y="12954"/>
                </a:lnTo>
                <a:lnTo>
                  <a:pt x="61388" y="3476"/>
                </a:lnTo>
                <a:lnTo>
                  <a:pt x="44195" y="0"/>
                </a:lnTo>
                <a:close/>
              </a:path>
            </a:pathLst>
          </a:custGeom>
          <a:solidFill>
            <a:srgbClr val="6F2F9F"/>
          </a:solidFill>
        </p:spPr>
        <p:txBody>
          <a:bodyPr wrap="square" lIns="0" tIns="0" rIns="0" bIns="0" rtlCol="0"/>
          <a:lstStyle/>
          <a:p>
            <a:endParaRPr/>
          </a:p>
        </p:txBody>
      </p:sp>
      <p:sp>
        <p:nvSpPr>
          <p:cNvPr id="26" name="object 26"/>
          <p:cNvSpPr/>
          <p:nvPr/>
        </p:nvSpPr>
        <p:spPr>
          <a:xfrm>
            <a:off x="4139691" y="4771263"/>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8" y="75438"/>
                </a:lnTo>
                <a:lnTo>
                  <a:pt x="84915" y="61388"/>
                </a:lnTo>
                <a:lnTo>
                  <a:pt x="88392" y="44195"/>
                </a:lnTo>
                <a:lnTo>
                  <a:pt x="84915" y="27003"/>
                </a:lnTo>
                <a:lnTo>
                  <a:pt x="75437" y="12954"/>
                </a:lnTo>
                <a:lnTo>
                  <a:pt x="61388" y="3476"/>
                </a:lnTo>
                <a:lnTo>
                  <a:pt x="44196" y="0"/>
                </a:lnTo>
                <a:close/>
              </a:path>
            </a:pathLst>
          </a:custGeom>
          <a:solidFill>
            <a:srgbClr val="6F2F9F"/>
          </a:solidFill>
        </p:spPr>
        <p:txBody>
          <a:bodyPr wrap="square" lIns="0" tIns="0" rIns="0" bIns="0" rtlCol="0"/>
          <a:lstStyle/>
          <a:p>
            <a:endParaRPr/>
          </a:p>
        </p:txBody>
      </p:sp>
      <p:sp>
        <p:nvSpPr>
          <p:cNvPr id="27" name="object 27"/>
          <p:cNvSpPr/>
          <p:nvPr/>
        </p:nvSpPr>
        <p:spPr>
          <a:xfrm>
            <a:off x="2239517" y="4783073"/>
            <a:ext cx="1945005" cy="970915"/>
          </a:xfrm>
          <a:custGeom>
            <a:avLst/>
            <a:gdLst/>
            <a:ahLst/>
            <a:cxnLst/>
            <a:rect l="l" t="t" r="r" b="b"/>
            <a:pathLst>
              <a:path w="1945004" h="970914">
                <a:moveTo>
                  <a:pt x="0" y="0"/>
                </a:moveTo>
                <a:lnTo>
                  <a:pt x="324612" y="120395"/>
                </a:lnTo>
                <a:lnTo>
                  <a:pt x="729995" y="294131"/>
                </a:lnTo>
                <a:lnTo>
                  <a:pt x="1133856" y="565404"/>
                </a:lnTo>
                <a:lnTo>
                  <a:pt x="1539240" y="729995"/>
                </a:lnTo>
                <a:lnTo>
                  <a:pt x="1944623" y="970788"/>
                </a:lnTo>
              </a:path>
            </a:pathLst>
          </a:custGeom>
          <a:ln w="28956">
            <a:solidFill>
              <a:srgbClr val="000000"/>
            </a:solidFill>
          </a:ln>
        </p:spPr>
        <p:txBody>
          <a:bodyPr wrap="square" lIns="0" tIns="0" rIns="0" bIns="0" rtlCol="0"/>
          <a:lstStyle/>
          <a:p>
            <a:endParaRPr/>
          </a:p>
        </p:txBody>
      </p:sp>
      <p:sp>
        <p:nvSpPr>
          <p:cNvPr id="28" name="object 28"/>
          <p:cNvSpPr/>
          <p:nvPr/>
        </p:nvSpPr>
        <p:spPr>
          <a:xfrm>
            <a:off x="2519679" y="4859654"/>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7" y="75438"/>
                </a:lnTo>
                <a:lnTo>
                  <a:pt x="84915" y="61388"/>
                </a:lnTo>
                <a:lnTo>
                  <a:pt x="88392" y="44196"/>
                </a:lnTo>
                <a:lnTo>
                  <a:pt x="84915" y="27003"/>
                </a:lnTo>
                <a:lnTo>
                  <a:pt x="75438" y="12954"/>
                </a:lnTo>
                <a:lnTo>
                  <a:pt x="61388" y="3476"/>
                </a:lnTo>
                <a:lnTo>
                  <a:pt x="44195" y="0"/>
                </a:lnTo>
                <a:close/>
              </a:path>
            </a:pathLst>
          </a:custGeom>
          <a:solidFill>
            <a:srgbClr val="000000"/>
          </a:solidFill>
        </p:spPr>
        <p:txBody>
          <a:bodyPr wrap="square" lIns="0" tIns="0" rIns="0" bIns="0" rtlCol="0"/>
          <a:lstStyle/>
          <a:p>
            <a:endParaRPr/>
          </a:p>
        </p:txBody>
      </p:sp>
      <p:sp>
        <p:nvSpPr>
          <p:cNvPr id="29" name="object 29"/>
          <p:cNvSpPr/>
          <p:nvPr/>
        </p:nvSpPr>
        <p:spPr>
          <a:xfrm>
            <a:off x="2925064" y="5033390"/>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7" y="12953"/>
                </a:lnTo>
                <a:lnTo>
                  <a:pt x="61388" y="3476"/>
                </a:lnTo>
                <a:lnTo>
                  <a:pt x="44196" y="0"/>
                </a:lnTo>
                <a:close/>
              </a:path>
            </a:pathLst>
          </a:custGeom>
          <a:solidFill>
            <a:srgbClr val="000000"/>
          </a:solidFill>
        </p:spPr>
        <p:txBody>
          <a:bodyPr wrap="square" lIns="0" tIns="0" rIns="0" bIns="0" rtlCol="0"/>
          <a:lstStyle/>
          <a:p>
            <a:endParaRPr/>
          </a:p>
        </p:txBody>
      </p:sp>
      <p:sp>
        <p:nvSpPr>
          <p:cNvPr id="30" name="object 30"/>
          <p:cNvSpPr/>
          <p:nvPr/>
        </p:nvSpPr>
        <p:spPr>
          <a:xfrm>
            <a:off x="3330447" y="5304663"/>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000000"/>
          </a:solidFill>
        </p:spPr>
        <p:txBody>
          <a:bodyPr wrap="square" lIns="0" tIns="0" rIns="0" bIns="0" rtlCol="0"/>
          <a:lstStyle/>
          <a:p>
            <a:endParaRPr/>
          </a:p>
        </p:txBody>
      </p:sp>
      <p:sp>
        <p:nvSpPr>
          <p:cNvPr id="31" name="object 31"/>
          <p:cNvSpPr/>
          <p:nvPr/>
        </p:nvSpPr>
        <p:spPr>
          <a:xfrm>
            <a:off x="3734308" y="5467730"/>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000000"/>
          </a:solidFill>
        </p:spPr>
        <p:txBody>
          <a:bodyPr wrap="square" lIns="0" tIns="0" rIns="0" bIns="0" rtlCol="0"/>
          <a:lstStyle/>
          <a:p>
            <a:endParaRPr/>
          </a:p>
        </p:txBody>
      </p:sp>
      <p:sp>
        <p:nvSpPr>
          <p:cNvPr id="32" name="object 32"/>
          <p:cNvSpPr/>
          <p:nvPr/>
        </p:nvSpPr>
        <p:spPr>
          <a:xfrm>
            <a:off x="4139691" y="5710021"/>
            <a:ext cx="88900" cy="88900"/>
          </a:xfrm>
          <a:custGeom>
            <a:avLst/>
            <a:gdLst/>
            <a:ahLst/>
            <a:cxnLst/>
            <a:rect l="l" t="t" r="r" b="b"/>
            <a:pathLst>
              <a:path w="88900" h="88900">
                <a:moveTo>
                  <a:pt x="44196" y="0"/>
                </a:moveTo>
                <a:lnTo>
                  <a:pt x="27003" y="3473"/>
                </a:lnTo>
                <a:lnTo>
                  <a:pt x="12953" y="12944"/>
                </a:lnTo>
                <a:lnTo>
                  <a:pt x="3476" y="26992"/>
                </a:lnTo>
                <a:lnTo>
                  <a:pt x="0" y="44195"/>
                </a:lnTo>
                <a:lnTo>
                  <a:pt x="3476" y="61399"/>
                </a:lnTo>
                <a:lnTo>
                  <a:pt x="12954" y="75447"/>
                </a:lnTo>
                <a:lnTo>
                  <a:pt x="27003" y="84918"/>
                </a:lnTo>
                <a:lnTo>
                  <a:pt x="44196" y="88391"/>
                </a:lnTo>
                <a:lnTo>
                  <a:pt x="61388" y="84918"/>
                </a:lnTo>
                <a:lnTo>
                  <a:pt x="75438" y="75447"/>
                </a:lnTo>
                <a:lnTo>
                  <a:pt x="84915" y="61399"/>
                </a:lnTo>
                <a:lnTo>
                  <a:pt x="88392" y="44195"/>
                </a:lnTo>
                <a:lnTo>
                  <a:pt x="84915" y="26992"/>
                </a:lnTo>
                <a:lnTo>
                  <a:pt x="75437" y="12944"/>
                </a:lnTo>
                <a:lnTo>
                  <a:pt x="61388" y="3473"/>
                </a:lnTo>
                <a:lnTo>
                  <a:pt x="44196" y="0"/>
                </a:lnTo>
                <a:close/>
              </a:path>
            </a:pathLst>
          </a:custGeom>
          <a:solidFill>
            <a:srgbClr val="000000"/>
          </a:solidFill>
        </p:spPr>
        <p:txBody>
          <a:bodyPr wrap="square" lIns="0" tIns="0" rIns="0" bIns="0" rtlCol="0"/>
          <a:lstStyle/>
          <a:p>
            <a:endParaRPr/>
          </a:p>
        </p:txBody>
      </p:sp>
      <p:sp>
        <p:nvSpPr>
          <p:cNvPr id="33" name="object 33"/>
          <p:cNvSpPr txBox="1"/>
          <p:nvPr/>
        </p:nvSpPr>
        <p:spPr>
          <a:xfrm>
            <a:off x="568858" y="573501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34" name="object 34"/>
          <p:cNvSpPr txBox="1"/>
          <p:nvPr/>
        </p:nvSpPr>
        <p:spPr>
          <a:xfrm>
            <a:off x="470103" y="4214621"/>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35" name="object 35"/>
          <p:cNvSpPr txBox="1"/>
          <p:nvPr/>
        </p:nvSpPr>
        <p:spPr>
          <a:xfrm>
            <a:off x="470103" y="269430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150</a:t>
            </a:r>
            <a:endParaRPr sz="1400">
              <a:latin typeface="Univers for BP Light"/>
              <a:cs typeface="Univers for BP Light"/>
            </a:endParaRPr>
          </a:p>
        </p:txBody>
      </p:sp>
      <p:sp>
        <p:nvSpPr>
          <p:cNvPr id="36" name="object 36"/>
          <p:cNvSpPr txBox="1"/>
          <p:nvPr/>
        </p:nvSpPr>
        <p:spPr>
          <a:xfrm>
            <a:off x="733755" y="59660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37" name="object 37"/>
          <p:cNvSpPr txBox="1"/>
          <p:nvPr/>
        </p:nvSpPr>
        <p:spPr>
          <a:xfrm>
            <a:off x="1543558" y="59660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38" name="object 38"/>
          <p:cNvSpPr txBox="1"/>
          <p:nvPr/>
        </p:nvSpPr>
        <p:spPr>
          <a:xfrm>
            <a:off x="2353817" y="59660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39" name="object 39"/>
          <p:cNvSpPr txBox="1"/>
          <p:nvPr/>
        </p:nvSpPr>
        <p:spPr>
          <a:xfrm>
            <a:off x="3163951" y="59660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40" name="object 40"/>
          <p:cNvSpPr txBox="1"/>
          <p:nvPr/>
        </p:nvSpPr>
        <p:spPr>
          <a:xfrm>
            <a:off x="3973829" y="59660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41" name="object 41"/>
          <p:cNvSpPr/>
          <p:nvPr/>
        </p:nvSpPr>
        <p:spPr>
          <a:xfrm>
            <a:off x="1221486" y="2490977"/>
            <a:ext cx="243840" cy="0"/>
          </a:xfrm>
          <a:custGeom>
            <a:avLst/>
            <a:gdLst/>
            <a:ahLst/>
            <a:cxnLst/>
            <a:rect l="l" t="t" r="r" b="b"/>
            <a:pathLst>
              <a:path w="243840">
                <a:moveTo>
                  <a:pt x="0" y="0"/>
                </a:moveTo>
                <a:lnTo>
                  <a:pt x="243839" y="0"/>
                </a:lnTo>
              </a:path>
            </a:pathLst>
          </a:custGeom>
          <a:ln w="28956">
            <a:solidFill>
              <a:srgbClr val="FF9900"/>
            </a:solidFill>
          </a:ln>
        </p:spPr>
        <p:txBody>
          <a:bodyPr wrap="square" lIns="0" tIns="0" rIns="0" bIns="0" rtlCol="0"/>
          <a:lstStyle/>
          <a:p>
            <a:endParaRPr/>
          </a:p>
        </p:txBody>
      </p:sp>
      <p:sp>
        <p:nvSpPr>
          <p:cNvPr id="42" name="object 42"/>
          <p:cNvSpPr/>
          <p:nvPr/>
        </p:nvSpPr>
        <p:spPr>
          <a:xfrm>
            <a:off x="1221486" y="2792729"/>
            <a:ext cx="243840" cy="0"/>
          </a:xfrm>
          <a:custGeom>
            <a:avLst/>
            <a:gdLst/>
            <a:ahLst/>
            <a:cxnLst/>
            <a:rect l="l" t="t" r="r" b="b"/>
            <a:pathLst>
              <a:path w="243840">
                <a:moveTo>
                  <a:pt x="0" y="0"/>
                </a:moveTo>
                <a:lnTo>
                  <a:pt x="243839" y="0"/>
                </a:lnTo>
              </a:path>
            </a:pathLst>
          </a:custGeom>
          <a:ln w="28956">
            <a:solidFill>
              <a:srgbClr val="6633C8"/>
            </a:solidFill>
          </a:ln>
        </p:spPr>
        <p:txBody>
          <a:bodyPr wrap="square" lIns="0" tIns="0" rIns="0" bIns="0" rtlCol="0"/>
          <a:lstStyle/>
          <a:p>
            <a:endParaRPr/>
          </a:p>
        </p:txBody>
      </p:sp>
      <p:sp>
        <p:nvSpPr>
          <p:cNvPr id="43" name="object 43"/>
          <p:cNvSpPr/>
          <p:nvPr/>
        </p:nvSpPr>
        <p:spPr>
          <a:xfrm>
            <a:off x="1221486" y="3094482"/>
            <a:ext cx="243840" cy="0"/>
          </a:xfrm>
          <a:custGeom>
            <a:avLst/>
            <a:gdLst/>
            <a:ahLst/>
            <a:cxnLst/>
            <a:rect l="l" t="t" r="r" b="b"/>
            <a:pathLst>
              <a:path w="243840">
                <a:moveTo>
                  <a:pt x="0" y="0"/>
                </a:moveTo>
                <a:lnTo>
                  <a:pt x="243839" y="0"/>
                </a:lnTo>
              </a:path>
            </a:pathLst>
          </a:custGeom>
          <a:ln w="28956">
            <a:solidFill>
              <a:srgbClr val="000000"/>
            </a:solidFill>
          </a:ln>
        </p:spPr>
        <p:txBody>
          <a:bodyPr wrap="square" lIns="0" tIns="0" rIns="0" bIns="0" rtlCol="0"/>
          <a:lstStyle/>
          <a:p>
            <a:endParaRPr/>
          </a:p>
        </p:txBody>
      </p:sp>
      <p:sp>
        <p:nvSpPr>
          <p:cNvPr id="44" name="object 44"/>
          <p:cNvSpPr txBox="1"/>
          <p:nvPr/>
        </p:nvSpPr>
        <p:spPr>
          <a:xfrm>
            <a:off x="1478661" y="2367279"/>
            <a:ext cx="638810" cy="838200"/>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GDP</a:t>
            </a:r>
            <a:endParaRPr sz="1400">
              <a:latin typeface="Univers for BP"/>
              <a:cs typeface="Univers for BP"/>
            </a:endParaRPr>
          </a:p>
          <a:p>
            <a:pPr marL="12700" marR="5080">
              <a:lnSpc>
                <a:spcPct val="141200"/>
              </a:lnSpc>
            </a:pPr>
            <a:r>
              <a:rPr sz="1400" spc="-5" dirty="0">
                <a:latin typeface="Univers for BP"/>
                <a:cs typeface="Univers for BP"/>
              </a:rPr>
              <a:t>Energy  </a:t>
            </a:r>
            <a:r>
              <a:rPr sz="1400" dirty="0">
                <a:latin typeface="Univers for BP"/>
                <a:cs typeface="Univers for BP"/>
              </a:rPr>
              <a:t>Ca</a:t>
            </a:r>
            <a:r>
              <a:rPr sz="1400" spc="-10" dirty="0">
                <a:latin typeface="Univers for BP"/>
                <a:cs typeface="Univers for BP"/>
              </a:rPr>
              <a:t>rb</a:t>
            </a:r>
            <a:r>
              <a:rPr sz="1400" dirty="0">
                <a:latin typeface="Univers for BP"/>
                <a:cs typeface="Univers for BP"/>
              </a:rPr>
              <a:t>on</a:t>
            </a:r>
            <a:endParaRPr sz="1400">
              <a:latin typeface="Univers for BP"/>
              <a:cs typeface="Univers for BP"/>
            </a:endParaRPr>
          </a:p>
        </p:txBody>
      </p:sp>
      <p:sp>
        <p:nvSpPr>
          <p:cNvPr id="45" name="object 45"/>
          <p:cNvSpPr/>
          <p:nvPr/>
        </p:nvSpPr>
        <p:spPr>
          <a:xfrm>
            <a:off x="4139184" y="4853940"/>
            <a:ext cx="76200" cy="843280"/>
          </a:xfrm>
          <a:custGeom>
            <a:avLst/>
            <a:gdLst/>
            <a:ahLst/>
            <a:cxnLst/>
            <a:rect l="l" t="t" r="r" b="b"/>
            <a:pathLst>
              <a:path w="76200" h="843279">
                <a:moveTo>
                  <a:pt x="31750" y="766813"/>
                </a:moveTo>
                <a:lnTo>
                  <a:pt x="0" y="766813"/>
                </a:lnTo>
                <a:lnTo>
                  <a:pt x="38100" y="843013"/>
                </a:lnTo>
                <a:lnTo>
                  <a:pt x="69850" y="779513"/>
                </a:lnTo>
                <a:lnTo>
                  <a:pt x="31750" y="779513"/>
                </a:lnTo>
                <a:lnTo>
                  <a:pt x="31750" y="766813"/>
                </a:lnTo>
                <a:close/>
              </a:path>
              <a:path w="76200" h="843279">
                <a:moveTo>
                  <a:pt x="44450" y="0"/>
                </a:moveTo>
                <a:lnTo>
                  <a:pt x="31750" y="0"/>
                </a:lnTo>
                <a:lnTo>
                  <a:pt x="31750" y="779513"/>
                </a:lnTo>
                <a:lnTo>
                  <a:pt x="44450" y="779513"/>
                </a:lnTo>
                <a:lnTo>
                  <a:pt x="44450" y="0"/>
                </a:lnTo>
                <a:close/>
              </a:path>
              <a:path w="76200" h="843279">
                <a:moveTo>
                  <a:pt x="76200" y="766813"/>
                </a:moveTo>
                <a:lnTo>
                  <a:pt x="44450" y="766813"/>
                </a:lnTo>
                <a:lnTo>
                  <a:pt x="44450" y="779513"/>
                </a:lnTo>
                <a:lnTo>
                  <a:pt x="69850" y="779513"/>
                </a:lnTo>
                <a:lnTo>
                  <a:pt x="76200" y="766813"/>
                </a:lnTo>
                <a:close/>
              </a:path>
            </a:pathLst>
          </a:custGeom>
          <a:solidFill>
            <a:srgbClr val="000000"/>
          </a:solidFill>
        </p:spPr>
        <p:txBody>
          <a:bodyPr wrap="square" lIns="0" tIns="0" rIns="0" bIns="0" rtlCol="0"/>
          <a:lstStyle/>
          <a:p>
            <a:endParaRPr/>
          </a:p>
        </p:txBody>
      </p:sp>
      <p:sp>
        <p:nvSpPr>
          <p:cNvPr id="46" name="object 46"/>
          <p:cNvSpPr txBox="1">
            <a:spLocks noGrp="1"/>
          </p:cNvSpPr>
          <p:nvPr>
            <p:ph type="title"/>
          </p:nvPr>
        </p:nvSpPr>
        <p:spPr>
          <a:xfrm>
            <a:off x="491439" y="555116"/>
            <a:ext cx="7534909" cy="361950"/>
          </a:xfrm>
          <a:prstGeom prst="rect">
            <a:avLst/>
          </a:prstGeom>
        </p:spPr>
        <p:txBody>
          <a:bodyPr vert="horz" wrap="square" lIns="0" tIns="0" rIns="0" bIns="0" rtlCol="0">
            <a:spAutoFit/>
          </a:bodyPr>
          <a:lstStyle/>
          <a:p>
            <a:pPr marL="12700">
              <a:lnSpc>
                <a:spcPct val="100000"/>
              </a:lnSpc>
            </a:pPr>
            <a:r>
              <a:rPr spc="-5" dirty="0"/>
              <a:t>The EU leads the transition to a lower carbon</a:t>
            </a:r>
            <a:r>
              <a:rPr spc="200" dirty="0"/>
              <a:t> </a:t>
            </a:r>
            <a:r>
              <a:rPr spc="-5" dirty="0"/>
              <a:t>economy...</a:t>
            </a:r>
          </a:p>
        </p:txBody>
      </p:sp>
      <p:sp>
        <p:nvSpPr>
          <p:cNvPr id="47" name="object 47"/>
          <p:cNvSpPr txBox="1"/>
          <p:nvPr/>
        </p:nvSpPr>
        <p:spPr>
          <a:xfrm>
            <a:off x="508812" y="1779270"/>
            <a:ext cx="136842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Index,</a:t>
            </a:r>
            <a:r>
              <a:rPr sz="1400" b="0" spc="-120" dirty="0">
                <a:latin typeface="Univers for BP Light"/>
                <a:cs typeface="Univers for BP Light"/>
              </a:rPr>
              <a:t> </a:t>
            </a:r>
            <a:r>
              <a:rPr sz="1400" b="0" dirty="0">
                <a:latin typeface="Univers for BP Light"/>
                <a:cs typeface="Univers for BP Light"/>
              </a:rPr>
              <a:t>2000=100</a:t>
            </a:r>
            <a:endParaRPr sz="1400">
              <a:latin typeface="Univers for BP Light"/>
              <a:cs typeface="Univers for BP Light"/>
            </a:endParaRPr>
          </a:p>
        </p:txBody>
      </p:sp>
      <p:sp>
        <p:nvSpPr>
          <p:cNvPr id="48" name="object 48"/>
          <p:cNvSpPr txBox="1"/>
          <p:nvPr/>
        </p:nvSpPr>
        <p:spPr>
          <a:xfrm>
            <a:off x="744727" y="1180210"/>
            <a:ext cx="3823970" cy="299085"/>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GDP, </a:t>
            </a:r>
            <a:r>
              <a:rPr sz="1800" spc="-5" dirty="0">
                <a:latin typeface="Univers for BP"/>
                <a:cs typeface="Univers for BP"/>
              </a:rPr>
              <a:t>energy and carbon</a:t>
            </a:r>
            <a:r>
              <a:rPr sz="1800" spc="-50" dirty="0">
                <a:latin typeface="Univers for BP"/>
                <a:cs typeface="Univers for BP"/>
              </a:rPr>
              <a:t> </a:t>
            </a:r>
            <a:r>
              <a:rPr sz="1800" dirty="0">
                <a:latin typeface="Univers for BP"/>
                <a:cs typeface="Univers for BP"/>
              </a:rPr>
              <a:t>emissions</a:t>
            </a:r>
            <a:endParaRPr sz="1800">
              <a:latin typeface="Univers for BP"/>
              <a:cs typeface="Univers for BP"/>
            </a:endParaRPr>
          </a:p>
        </p:txBody>
      </p:sp>
      <p:sp>
        <p:nvSpPr>
          <p:cNvPr id="49" name="object 49"/>
          <p:cNvSpPr/>
          <p:nvPr/>
        </p:nvSpPr>
        <p:spPr>
          <a:xfrm>
            <a:off x="2205227" y="2205227"/>
            <a:ext cx="0" cy="3651250"/>
          </a:xfrm>
          <a:custGeom>
            <a:avLst/>
            <a:gdLst/>
            <a:ahLst/>
            <a:cxnLst/>
            <a:rect l="l" t="t" r="r" b="b"/>
            <a:pathLst>
              <a:path h="3651250">
                <a:moveTo>
                  <a:pt x="0" y="0"/>
                </a:moveTo>
                <a:lnTo>
                  <a:pt x="0" y="3651008"/>
                </a:lnTo>
              </a:path>
            </a:pathLst>
          </a:custGeom>
          <a:ln w="9144">
            <a:solidFill>
              <a:srgbClr val="000000"/>
            </a:solidFill>
            <a:prstDash val="sysDash"/>
          </a:ln>
        </p:spPr>
        <p:txBody>
          <a:bodyPr wrap="square" lIns="0" tIns="0" rIns="0" bIns="0" rtlCol="0"/>
          <a:lstStyle/>
          <a:p>
            <a:endParaRPr/>
          </a:p>
        </p:txBody>
      </p:sp>
      <p:sp>
        <p:nvSpPr>
          <p:cNvPr id="50" name="object 50"/>
          <p:cNvSpPr/>
          <p:nvPr/>
        </p:nvSpPr>
        <p:spPr>
          <a:xfrm>
            <a:off x="4139184" y="2282951"/>
            <a:ext cx="76200" cy="2405380"/>
          </a:xfrm>
          <a:custGeom>
            <a:avLst/>
            <a:gdLst/>
            <a:ahLst/>
            <a:cxnLst/>
            <a:rect l="l" t="t" r="r" b="b"/>
            <a:pathLst>
              <a:path w="76200" h="2405379">
                <a:moveTo>
                  <a:pt x="31750" y="2329180"/>
                </a:moveTo>
                <a:lnTo>
                  <a:pt x="0" y="2329180"/>
                </a:lnTo>
                <a:lnTo>
                  <a:pt x="38100" y="2405380"/>
                </a:lnTo>
                <a:lnTo>
                  <a:pt x="69850" y="2341880"/>
                </a:lnTo>
                <a:lnTo>
                  <a:pt x="31750" y="2341880"/>
                </a:lnTo>
                <a:lnTo>
                  <a:pt x="31750" y="2329180"/>
                </a:lnTo>
                <a:close/>
              </a:path>
              <a:path w="76200" h="2405379">
                <a:moveTo>
                  <a:pt x="44450" y="0"/>
                </a:moveTo>
                <a:lnTo>
                  <a:pt x="31750" y="0"/>
                </a:lnTo>
                <a:lnTo>
                  <a:pt x="31750" y="2341880"/>
                </a:lnTo>
                <a:lnTo>
                  <a:pt x="44450" y="2341880"/>
                </a:lnTo>
                <a:lnTo>
                  <a:pt x="44450" y="0"/>
                </a:lnTo>
                <a:close/>
              </a:path>
              <a:path w="76200" h="2405379">
                <a:moveTo>
                  <a:pt x="76200" y="2329180"/>
                </a:moveTo>
                <a:lnTo>
                  <a:pt x="44450" y="2329180"/>
                </a:lnTo>
                <a:lnTo>
                  <a:pt x="44450" y="2341880"/>
                </a:lnTo>
                <a:lnTo>
                  <a:pt x="69850" y="2341880"/>
                </a:lnTo>
                <a:lnTo>
                  <a:pt x="76200" y="2329180"/>
                </a:lnTo>
                <a:close/>
              </a:path>
            </a:pathLst>
          </a:custGeom>
          <a:solidFill>
            <a:srgbClr val="000000"/>
          </a:solidFill>
        </p:spPr>
        <p:txBody>
          <a:bodyPr wrap="square" lIns="0" tIns="0" rIns="0" bIns="0" rtlCol="0"/>
          <a:lstStyle/>
          <a:p>
            <a:endParaRPr/>
          </a:p>
        </p:txBody>
      </p:sp>
      <p:sp>
        <p:nvSpPr>
          <p:cNvPr id="51" name="object 51"/>
          <p:cNvSpPr/>
          <p:nvPr/>
        </p:nvSpPr>
        <p:spPr>
          <a:xfrm>
            <a:off x="3412235" y="3337559"/>
            <a:ext cx="1550035" cy="502920"/>
          </a:xfrm>
          <a:custGeom>
            <a:avLst/>
            <a:gdLst/>
            <a:ahLst/>
            <a:cxnLst/>
            <a:rect l="l" t="t" r="r" b="b"/>
            <a:pathLst>
              <a:path w="1550035" h="502920">
                <a:moveTo>
                  <a:pt x="0" y="502919"/>
                </a:moveTo>
                <a:lnTo>
                  <a:pt x="1549908" y="502919"/>
                </a:lnTo>
                <a:lnTo>
                  <a:pt x="1549908" y="0"/>
                </a:lnTo>
                <a:lnTo>
                  <a:pt x="0" y="0"/>
                </a:lnTo>
                <a:lnTo>
                  <a:pt x="0" y="502919"/>
                </a:lnTo>
                <a:close/>
              </a:path>
            </a:pathLst>
          </a:custGeom>
          <a:solidFill>
            <a:srgbClr val="FFFFFF"/>
          </a:solidFill>
        </p:spPr>
        <p:txBody>
          <a:bodyPr wrap="square" lIns="0" tIns="0" rIns="0" bIns="0" rtlCol="0"/>
          <a:lstStyle/>
          <a:p>
            <a:endParaRPr/>
          </a:p>
        </p:txBody>
      </p:sp>
      <p:sp>
        <p:nvSpPr>
          <p:cNvPr id="52" name="object 52"/>
          <p:cNvSpPr txBox="1"/>
          <p:nvPr/>
        </p:nvSpPr>
        <p:spPr>
          <a:xfrm>
            <a:off x="3546475" y="3377184"/>
            <a:ext cx="1281430" cy="386080"/>
          </a:xfrm>
          <a:prstGeom prst="rect">
            <a:avLst/>
          </a:prstGeom>
        </p:spPr>
        <p:txBody>
          <a:bodyPr vert="horz" wrap="square" lIns="0" tIns="0" rIns="0" bIns="0" rtlCol="0">
            <a:spAutoFit/>
          </a:bodyPr>
          <a:lstStyle/>
          <a:p>
            <a:pPr marL="55244" marR="5080" indent="-43180">
              <a:lnSpc>
                <a:spcPct val="100000"/>
              </a:lnSpc>
            </a:pPr>
            <a:r>
              <a:rPr sz="1200" dirty="0">
                <a:latin typeface="Univers for BP"/>
                <a:cs typeface="Univers for BP"/>
              </a:rPr>
              <a:t>Decline in</a:t>
            </a:r>
            <a:r>
              <a:rPr sz="1200" spc="-95" dirty="0">
                <a:latin typeface="Univers for BP"/>
                <a:cs typeface="Univers for BP"/>
              </a:rPr>
              <a:t> </a:t>
            </a:r>
            <a:r>
              <a:rPr sz="1200" dirty="0">
                <a:latin typeface="Univers for BP"/>
                <a:cs typeface="Univers for BP"/>
              </a:rPr>
              <a:t>energy  intensity of</a:t>
            </a:r>
            <a:r>
              <a:rPr sz="1200" spc="-90" dirty="0">
                <a:latin typeface="Univers for BP"/>
                <a:cs typeface="Univers for BP"/>
              </a:rPr>
              <a:t> </a:t>
            </a:r>
            <a:r>
              <a:rPr sz="1200" dirty="0">
                <a:latin typeface="Univers for BP"/>
                <a:cs typeface="Univers for BP"/>
              </a:rPr>
              <a:t>GDP</a:t>
            </a:r>
            <a:endParaRPr sz="1200">
              <a:latin typeface="Univers for BP"/>
              <a:cs typeface="Univers for BP"/>
            </a:endParaRPr>
          </a:p>
        </p:txBody>
      </p:sp>
      <p:sp>
        <p:nvSpPr>
          <p:cNvPr id="53" name="object 53"/>
          <p:cNvSpPr txBox="1"/>
          <p:nvPr/>
        </p:nvSpPr>
        <p:spPr>
          <a:xfrm>
            <a:off x="5821426" y="1195704"/>
            <a:ext cx="3177540" cy="298450"/>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Primary energy</a:t>
            </a:r>
            <a:r>
              <a:rPr sz="1800" spc="-35" dirty="0">
                <a:latin typeface="Univers for BP"/>
                <a:cs typeface="Univers for BP"/>
              </a:rPr>
              <a:t> </a:t>
            </a:r>
            <a:r>
              <a:rPr sz="1800" dirty="0">
                <a:latin typeface="Univers for BP"/>
                <a:cs typeface="Univers for BP"/>
              </a:rPr>
              <a:t>consumption</a:t>
            </a:r>
            <a:endParaRPr sz="1800">
              <a:latin typeface="Univers for BP"/>
              <a:cs typeface="Univers for BP"/>
            </a:endParaRPr>
          </a:p>
        </p:txBody>
      </p:sp>
      <p:sp>
        <p:nvSpPr>
          <p:cNvPr id="54" name="object 54"/>
          <p:cNvSpPr txBox="1"/>
          <p:nvPr/>
        </p:nvSpPr>
        <p:spPr>
          <a:xfrm>
            <a:off x="5130546" y="1779270"/>
            <a:ext cx="8077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55" name="object 55"/>
          <p:cNvSpPr/>
          <p:nvPr/>
        </p:nvSpPr>
        <p:spPr>
          <a:xfrm>
            <a:off x="3948684" y="4972811"/>
            <a:ext cx="467995" cy="396240"/>
          </a:xfrm>
          <a:custGeom>
            <a:avLst/>
            <a:gdLst/>
            <a:ahLst/>
            <a:cxnLst/>
            <a:rect l="l" t="t" r="r" b="b"/>
            <a:pathLst>
              <a:path w="467995" h="396239">
                <a:moveTo>
                  <a:pt x="0" y="396240"/>
                </a:moveTo>
                <a:lnTo>
                  <a:pt x="467867" y="396240"/>
                </a:lnTo>
                <a:lnTo>
                  <a:pt x="467867" y="0"/>
                </a:lnTo>
                <a:lnTo>
                  <a:pt x="0" y="0"/>
                </a:lnTo>
                <a:lnTo>
                  <a:pt x="0" y="396240"/>
                </a:lnTo>
                <a:close/>
              </a:path>
            </a:pathLst>
          </a:custGeom>
          <a:solidFill>
            <a:srgbClr val="FFFFFF"/>
          </a:solidFill>
        </p:spPr>
        <p:txBody>
          <a:bodyPr wrap="square" lIns="0" tIns="0" rIns="0" bIns="0" rtlCol="0"/>
          <a:lstStyle/>
          <a:p>
            <a:endParaRPr/>
          </a:p>
        </p:txBody>
      </p:sp>
      <p:sp>
        <p:nvSpPr>
          <p:cNvPr id="56" name="object 56"/>
          <p:cNvSpPr/>
          <p:nvPr/>
        </p:nvSpPr>
        <p:spPr>
          <a:xfrm>
            <a:off x="5722620" y="5114544"/>
            <a:ext cx="2296795" cy="739140"/>
          </a:xfrm>
          <a:custGeom>
            <a:avLst/>
            <a:gdLst/>
            <a:ahLst/>
            <a:cxnLst/>
            <a:rect l="l" t="t" r="r" b="b"/>
            <a:pathLst>
              <a:path w="2296795" h="739139">
                <a:moveTo>
                  <a:pt x="0" y="38099"/>
                </a:moveTo>
                <a:lnTo>
                  <a:pt x="0" y="739139"/>
                </a:lnTo>
                <a:lnTo>
                  <a:pt x="2296668" y="739139"/>
                </a:lnTo>
                <a:lnTo>
                  <a:pt x="2296668" y="356615"/>
                </a:lnTo>
                <a:lnTo>
                  <a:pt x="2042159" y="327659"/>
                </a:lnTo>
                <a:lnTo>
                  <a:pt x="1786127" y="274319"/>
                </a:lnTo>
                <a:lnTo>
                  <a:pt x="1531620" y="268223"/>
                </a:lnTo>
                <a:lnTo>
                  <a:pt x="1275587" y="205739"/>
                </a:lnTo>
                <a:lnTo>
                  <a:pt x="1096593" y="108203"/>
                </a:lnTo>
                <a:lnTo>
                  <a:pt x="254507" y="108203"/>
                </a:lnTo>
                <a:lnTo>
                  <a:pt x="0" y="38099"/>
                </a:lnTo>
                <a:close/>
              </a:path>
              <a:path w="2296795" h="739139">
                <a:moveTo>
                  <a:pt x="765047" y="0"/>
                </a:moveTo>
                <a:lnTo>
                  <a:pt x="510539" y="27431"/>
                </a:lnTo>
                <a:lnTo>
                  <a:pt x="254507" y="108203"/>
                </a:lnTo>
                <a:lnTo>
                  <a:pt x="1096593" y="108203"/>
                </a:lnTo>
                <a:lnTo>
                  <a:pt x="1021079" y="67055"/>
                </a:lnTo>
                <a:lnTo>
                  <a:pt x="765047" y="0"/>
                </a:lnTo>
                <a:close/>
              </a:path>
            </a:pathLst>
          </a:custGeom>
          <a:solidFill>
            <a:srgbClr val="666666"/>
          </a:solidFill>
        </p:spPr>
        <p:txBody>
          <a:bodyPr wrap="square" lIns="0" tIns="0" rIns="0" bIns="0" rtlCol="0"/>
          <a:lstStyle/>
          <a:p>
            <a:endParaRPr/>
          </a:p>
        </p:txBody>
      </p:sp>
      <p:sp>
        <p:nvSpPr>
          <p:cNvPr id="57" name="object 57"/>
          <p:cNvSpPr/>
          <p:nvPr/>
        </p:nvSpPr>
        <p:spPr>
          <a:xfrm>
            <a:off x="5722620" y="5114544"/>
            <a:ext cx="2296795" cy="739140"/>
          </a:xfrm>
          <a:custGeom>
            <a:avLst/>
            <a:gdLst/>
            <a:ahLst/>
            <a:cxnLst/>
            <a:rect l="l" t="t" r="r" b="b"/>
            <a:pathLst>
              <a:path w="2296795" h="739139">
                <a:moveTo>
                  <a:pt x="0" y="38099"/>
                </a:moveTo>
                <a:lnTo>
                  <a:pt x="254507" y="108203"/>
                </a:lnTo>
                <a:lnTo>
                  <a:pt x="510539" y="27431"/>
                </a:lnTo>
                <a:lnTo>
                  <a:pt x="765047" y="0"/>
                </a:lnTo>
                <a:lnTo>
                  <a:pt x="1021079" y="67055"/>
                </a:lnTo>
                <a:lnTo>
                  <a:pt x="1275587" y="205739"/>
                </a:lnTo>
                <a:lnTo>
                  <a:pt x="1531620" y="268223"/>
                </a:lnTo>
                <a:lnTo>
                  <a:pt x="1786127" y="274319"/>
                </a:lnTo>
                <a:lnTo>
                  <a:pt x="2042159" y="327659"/>
                </a:lnTo>
                <a:lnTo>
                  <a:pt x="2296668" y="356615"/>
                </a:lnTo>
                <a:lnTo>
                  <a:pt x="2296668" y="739139"/>
                </a:lnTo>
                <a:lnTo>
                  <a:pt x="2042159" y="739139"/>
                </a:lnTo>
                <a:lnTo>
                  <a:pt x="1786127" y="739139"/>
                </a:lnTo>
                <a:lnTo>
                  <a:pt x="0" y="739139"/>
                </a:lnTo>
                <a:lnTo>
                  <a:pt x="0" y="38099"/>
                </a:lnTo>
                <a:close/>
              </a:path>
            </a:pathLst>
          </a:custGeom>
          <a:ln w="9144">
            <a:solidFill>
              <a:srgbClr val="BEBEBE"/>
            </a:solidFill>
          </a:ln>
        </p:spPr>
        <p:txBody>
          <a:bodyPr wrap="square" lIns="0" tIns="0" rIns="0" bIns="0" rtlCol="0"/>
          <a:lstStyle/>
          <a:p>
            <a:endParaRPr/>
          </a:p>
        </p:txBody>
      </p:sp>
      <p:sp>
        <p:nvSpPr>
          <p:cNvPr id="58" name="object 58"/>
          <p:cNvSpPr/>
          <p:nvPr/>
        </p:nvSpPr>
        <p:spPr>
          <a:xfrm>
            <a:off x="5722620" y="4078223"/>
            <a:ext cx="2296795" cy="1393190"/>
          </a:xfrm>
          <a:custGeom>
            <a:avLst/>
            <a:gdLst/>
            <a:ahLst/>
            <a:cxnLst/>
            <a:rect l="l" t="t" r="r" b="b"/>
            <a:pathLst>
              <a:path w="2296795" h="1393189">
                <a:moveTo>
                  <a:pt x="2296668" y="1036319"/>
                </a:moveTo>
                <a:lnTo>
                  <a:pt x="765047" y="1036319"/>
                </a:lnTo>
                <a:lnTo>
                  <a:pt x="1021079" y="1103376"/>
                </a:lnTo>
                <a:lnTo>
                  <a:pt x="1275587" y="1242060"/>
                </a:lnTo>
                <a:lnTo>
                  <a:pt x="1531620" y="1304544"/>
                </a:lnTo>
                <a:lnTo>
                  <a:pt x="1786127" y="1310639"/>
                </a:lnTo>
                <a:lnTo>
                  <a:pt x="2042159" y="1363980"/>
                </a:lnTo>
                <a:lnTo>
                  <a:pt x="2296668" y="1392936"/>
                </a:lnTo>
                <a:lnTo>
                  <a:pt x="2296668" y="1036319"/>
                </a:lnTo>
                <a:close/>
              </a:path>
              <a:path w="2296795" h="1393189">
                <a:moveTo>
                  <a:pt x="510539" y="0"/>
                </a:moveTo>
                <a:lnTo>
                  <a:pt x="254507" y="118871"/>
                </a:lnTo>
                <a:lnTo>
                  <a:pt x="0" y="124968"/>
                </a:lnTo>
                <a:lnTo>
                  <a:pt x="0" y="1074420"/>
                </a:lnTo>
                <a:lnTo>
                  <a:pt x="254507" y="1144524"/>
                </a:lnTo>
                <a:lnTo>
                  <a:pt x="510539" y="1063752"/>
                </a:lnTo>
                <a:lnTo>
                  <a:pt x="765047" y="1036319"/>
                </a:lnTo>
                <a:lnTo>
                  <a:pt x="2296668" y="1036319"/>
                </a:lnTo>
                <a:lnTo>
                  <a:pt x="2296668" y="530351"/>
                </a:lnTo>
                <a:lnTo>
                  <a:pt x="2042159" y="403859"/>
                </a:lnTo>
                <a:lnTo>
                  <a:pt x="1824152" y="272795"/>
                </a:lnTo>
                <a:lnTo>
                  <a:pt x="1531620" y="272795"/>
                </a:lnTo>
                <a:lnTo>
                  <a:pt x="1275587" y="243839"/>
                </a:lnTo>
                <a:lnTo>
                  <a:pt x="1021079" y="124968"/>
                </a:lnTo>
                <a:lnTo>
                  <a:pt x="765047" y="112775"/>
                </a:lnTo>
                <a:lnTo>
                  <a:pt x="510539" y="0"/>
                </a:lnTo>
                <a:close/>
              </a:path>
              <a:path w="2296795" h="1393189">
                <a:moveTo>
                  <a:pt x="1786127" y="249936"/>
                </a:moveTo>
                <a:lnTo>
                  <a:pt x="1531620" y="272795"/>
                </a:lnTo>
                <a:lnTo>
                  <a:pt x="1824152" y="272795"/>
                </a:lnTo>
                <a:lnTo>
                  <a:pt x="1786127" y="249936"/>
                </a:lnTo>
                <a:close/>
              </a:path>
            </a:pathLst>
          </a:custGeom>
          <a:solidFill>
            <a:srgbClr val="99CC00"/>
          </a:solidFill>
        </p:spPr>
        <p:txBody>
          <a:bodyPr wrap="square" lIns="0" tIns="0" rIns="0" bIns="0" rtlCol="0"/>
          <a:lstStyle/>
          <a:p>
            <a:endParaRPr/>
          </a:p>
        </p:txBody>
      </p:sp>
      <p:sp>
        <p:nvSpPr>
          <p:cNvPr id="59" name="object 59"/>
          <p:cNvSpPr/>
          <p:nvPr/>
        </p:nvSpPr>
        <p:spPr>
          <a:xfrm>
            <a:off x="5722620" y="4078223"/>
            <a:ext cx="2296795" cy="1393190"/>
          </a:xfrm>
          <a:custGeom>
            <a:avLst/>
            <a:gdLst/>
            <a:ahLst/>
            <a:cxnLst/>
            <a:rect l="l" t="t" r="r" b="b"/>
            <a:pathLst>
              <a:path w="2296795" h="1393189">
                <a:moveTo>
                  <a:pt x="0" y="124968"/>
                </a:moveTo>
                <a:lnTo>
                  <a:pt x="254507" y="118871"/>
                </a:lnTo>
                <a:lnTo>
                  <a:pt x="510539" y="0"/>
                </a:lnTo>
                <a:lnTo>
                  <a:pt x="765047" y="112775"/>
                </a:lnTo>
                <a:lnTo>
                  <a:pt x="1021079" y="124968"/>
                </a:lnTo>
                <a:lnTo>
                  <a:pt x="1275587" y="243839"/>
                </a:lnTo>
                <a:lnTo>
                  <a:pt x="1531620" y="272795"/>
                </a:lnTo>
                <a:lnTo>
                  <a:pt x="1786127" y="249936"/>
                </a:lnTo>
                <a:lnTo>
                  <a:pt x="2042159" y="403859"/>
                </a:lnTo>
                <a:lnTo>
                  <a:pt x="2296668" y="530351"/>
                </a:lnTo>
                <a:lnTo>
                  <a:pt x="2296668" y="1392936"/>
                </a:lnTo>
                <a:lnTo>
                  <a:pt x="2042159" y="1363980"/>
                </a:lnTo>
                <a:lnTo>
                  <a:pt x="1786127" y="1310639"/>
                </a:lnTo>
                <a:lnTo>
                  <a:pt x="1531620" y="1304544"/>
                </a:lnTo>
                <a:lnTo>
                  <a:pt x="1275587" y="1242060"/>
                </a:lnTo>
                <a:lnTo>
                  <a:pt x="1021079" y="1103376"/>
                </a:lnTo>
                <a:lnTo>
                  <a:pt x="765047" y="1036319"/>
                </a:lnTo>
                <a:lnTo>
                  <a:pt x="510539" y="1063752"/>
                </a:lnTo>
                <a:lnTo>
                  <a:pt x="254507" y="1144524"/>
                </a:lnTo>
                <a:lnTo>
                  <a:pt x="0" y="1074420"/>
                </a:lnTo>
                <a:lnTo>
                  <a:pt x="0" y="124968"/>
                </a:lnTo>
                <a:close/>
              </a:path>
            </a:pathLst>
          </a:custGeom>
          <a:ln w="9144">
            <a:solidFill>
              <a:srgbClr val="BEBEBE"/>
            </a:solidFill>
          </a:ln>
        </p:spPr>
        <p:txBody>
          <a:bodyPr wrap="square" lIns="0" tIns="0" rIns="0" bIns="0" rtlCol="0"/>
          <a:lstStyle/>
          <a:p>
            <a:endParaRPr/>
          </a:p>
        </p:txBody>
      </p:sp>
      <p:sp>
        <p:nvSpPr>
          <p:cNvPr id="60" name="object 60"/>
          <p:cNvSpPr/>
          <p:nvPr/>
        </p:nvSpPr>
        <p:spPr>
          <a:xfrm>
            <a:off x="5722620" y="3672840"/>
            <a:ext cx="2296795" cy="935990"/>
          </a:xfrm>
          <a:custGeom>
            <a:avLst/>
            <a:gdLst/>
            <a:ahLst/>
            <a:cxnLst/>
            <a:rect l="l" t="t" r="r" b="b"/>
            <a:pathLst>
              <a:path w="2296795" h="935989">
                <a:moveTo>
                  <a:pt x="2296668" y="655320"/>
                </a:moveTo>
                <a:lnTo>
                  <a:pt x="1786127" y="655320"/>
                </a:lnTo>
                <a:lnTo>
                  <a:pt x="2042159" y="809244"/>
                </a:lnTo>
                <a:lnTo>
                  <a:pt x="2296668" y="935736"/>
                </a:lnTo>
                <a:lnTo>
                  <a:pt x="2296668" y="655320"/>
                </a:lnTo>
                <a:close/>
              </a:path>
              <a:path w="2296795" h="935989">
                <a:moveTo>
                  <a:pt x="2293656" y="405384"/>
                </a:moveTo>
                <a:lnTo>
                  <a:pt x="510539" y="405384"/>
                </a:lnTo>
                <a:lnTo>
                  <a:pt x="765047" y="518160"/>
                </a:lnTo>
                <a:lnTo>
                  <a:pt x="1021079" y="530352"/>
                </a:lnTo>
                <a:lnTo>
                  <a:pt x="1275587" y="649224"/>
                </a:lnTo>
                <a:lnTo>
                  <a:pt x="1531620" y="678180"/>
                </a:lnTo>
                <a:lnTo>
                  <a:pt x="1786127" y="655320"/>
                </a:lnTo>
                <a:lnTo>
                  <a:pt x="2296668" y="655320"/>
                </a:lnTo>
                <a:lnTo>
                  <a:pt x="2296668" y="408432"/>
                </a:lnTo>
                <a:lnTo>
                  <a:pt x="2293656" y="405384"/>
                </a:lnTo>
                <a:close/>
              </a:path>
              <a:path w="2296795" h="935989">
                <a:moveTo>
                  <a:pt x="510539" y="50292"/>
                </a:moveTo>
                <a:lnTo>
                  <a:pt x="254507" y="237744"/>
                </a:lnTo>
                <a:lnTo>
                  <a:pt x="0" y="390144"/>
                </a:lnTo>
                <a:lnTo>
                  <a:pt x="0" y="530352"/>
                </a:lnTo>
                <a:lnTo>
                  <a:pt x="254507" y="524256"/>
                </a:lnTo>
                <a:lnTo>
                  <a:pt x="510539" y="405384"/>
                </a:lnTo>
                <a:lnTo>
                  <a:pt x="2293656" y="405384"/>
                </a:lnTo>
                <a:lnTo>
                  <a:pt x="2048183" y="156972"/>
                </a:lnTo>
                <a:lnTo>
                  <a:pt x="1275587" y="156972"/>
                </a:lnTo>
                <a:lnTo>
                  <a:pt x="1148333" y="124968"/>
                </a:lnTo>
                <a:lnTo>
                  <a:pt x="765047" y="124968"/>
                </a:lnTo>
                <a:lnTo>
                  <a:pt x="510539" y="50292"/>
                </a:lnTo>
                <a:close/>
              </a:path>
              <a:path w="2296795" h="935989">
                <a:moveTo>
                  <a:pt x="1786127" y="0"/>
                </a:moveTo>
                <a:lnTo>
                  <a:pt x="1531620" y="96012"/>
                </a:lnTo>
                <a:lnTo>
                  <a:pt x="1275587" y="156972"/>
                </a:lnTo>
                <a:lnTo>
                  <a:pt x="2048183" y="156972"/>
                </a:lnTo>
                <a:lnTo>
                  <a:pt x="2042159" y="150876"/>
                </a:lnTo>
                <a:lnTo>
                  <a:pt x="1786127" y="0"/>
                </a:lnTo>
                <a:close/>
              </a:path>
              <a:path w="2296795" h="935989">
                <a:moveTo>
                  <a:pt x="1021079" y="92964"/>
                </a:moveTo>
                <a:lnTo>
                  <a:pt x="765047" y="124968"/>
                </a:lnTo>
                <a:lnTo>
                  <a:pt x="1148333" y="124968"/>
                </a:lnTo>
                <a:lnTo>
                  <a:pt x="1021079" y="92964"/>
                </a:lnTo>
                <a:close/>
              </a:path>
            </a:pathLst>
          </a:custGeom>
          <a:solidFill>
            <a:srgbClr val="DC0000"/>
          </a:solidFill>
        </p:spPr>
        <p:txBody>
          <a:bodyPr wrap="square" lIns="0" tIns="0" rIns="0" bIns="0" rtlCol="0"/>
          <a:lstStyle/>
          <a:p>
            <a:endParaRPr/>
          </a:p>
        </p:txBody>
      </p:sp>
      <p:sp>
        <p:nvSpPr>
          <p:cNvPr id="61" name="object 61"/>
          <p:cNvSpPr/>
          <p:nvPr/>
        </p:nvSpPr>
        <p:spPr>
          <a:xfrm>
            <a:off x="5722620" y="3672840"/>
            <a:ext cx="2296795" cy="935990"/>
          </a:xfrm>
          <a:custGeom>
            <a:avLst/>
            <a:gdLst/>
            <a:ahLst/>
            <a:cxnLst/>
            <a:rect l="l" t="t" r="r" b="b"/>
            <a:pathLst>
              <a:path w="2296795" h="935989">
                <a:moveTo>
                  <a:pt x="0" y="390144"/>
                </a:moveTo>
                <a:lnTo>
                  <a:pt x="254507" y="237744"/>
                </a:lnTo>
                <a:lnTo>
                  <a:pt x="510539" y="50292"/>
                </a:lnTo>
                <a:lnTo>
                  <a:pt x="765047" y="124968"/>
                </a:lnTo>
                <a:lnTo>
                  <a:pt x="1021079" y="92964"/>
                </a:lnTo>
                <a:lnTo>
                  <a:pt x="1275587" y="156972"/>
                </a:lnTo>
                <a:lnTo>
                  <a:pt x="1531620" y="96012"/>
                </a:lnTo>
                <a:lnTo>
                  <a:pt x="1786127" y="0"/>
                </a:lnTo>
                <a:lnTo>
                  <a:pt x="2042159" y="150876"/>
                </a:lnTo>
                <a:lnTo>
                  <a:pt x="2296668" y="408432"/>
                </a:lnTo>
                <a:lnTo>
                  <a:pt x="2296668" y="935736"/>
                </a:lnTo>
                <a:lnTo>
                  <a:pt x="2042159" y="809244"/>
                </a:lnTo>
                <a:lnTo>
                  <a:pt x="1786127" y="655320"/>
                </a:lnTo>
                <a:lnTo>
                  <a:pt x="1531620" y="678180"/>
                </a:lnTo>
                <a:lnTo>
                  <a:pt x="1275587" y="649224"/>
                </a:lnTo>
                <a:lnTo>
                  <a:pt x="1021079" y="530352"/>
                </a:lnTo>
                <a:lnTo>
                  <a:pt x="765047" y="518160"/>
                </a:lnTo>
                <a:lnTo>
                  <a:pt x="510539" y="405384"/>
                </a:lnTo>
                <a:lnTo>
                  <a:pt x="254507" y="524256"/>
                </a:lnTo>
                <a:lnTo>
                  <a:pt x="0" y="530352"/>
                </a:lnTo>
                <a:lnTo>
                  <a:pt x="0" y="390144"/>
                </a:lnTo>
                <a:close/>
              </a:path>
            </a:pathLst>
          </a:custGeom>
          <a:ln w="9144">
            <a:solidFill>
              <a:srgbClr val="BEBEBE"/>
            </a:solidFill>
          </a:ln>
        </p:spPr>
        <p:txBody>
          <a:bodyPr wrap="square" lIns="0" tIns="0" rIns="0" bIns="0" rtlCol="0"/>
          <a:lstStyle/>
          <a:p>
            <a:endParaRPr/>
          </a:p>
        </p:txBody>
      </p:sp>
      <p:sp>
        <p:nvSpPr>
          <p:cNvPr id="62" name="object 62"/>
          <p:cNvSpPr/>
          <p:nvPr/>
        </p:nvSpPr>
        <p:spPr>
          <a:xfrm>
            <a:off x="5722620" y="3340608"/>
            <a:ext cx="2296795" cy="741045"/>
          </a:xfrm>
          <a:custGeom>
            <a:avLst/>
            <a:gdLst/>
            <a:ahLst/>
            <a:cxnLst/>
            <a:rect l="l" t="t" r="r" b="b"/>
            <a:pathLst>
              <a:path w="2296795" h="741045">
                <a:moveTo>
                  <a:pt x="2183397" y="332231"/>
                </a:moveTo>
                <a:lnTo>
                  <a:pt x="1786127" y="332231"/>
                </a:lnTo>
                <a:lnTo>
                  <a:pt x="2042159" y="483107"/>
                </a:lnTo>
                <a:lnTo>
                  <a:pt x="2296668" y="740663"/>
                </a:lnTo>
                <a:lnTo>
                  <a:pt x="2296668" y="455675"/>
                </a:lnTo>
                <a:lnTo>
                  <a:pt x="2183397" y="332231"/>
                </a:lnTo>
                <a:close/>
              </a:path>
              <a:path w="2296795" h="741045">
                <a:moveTo>
                  <a:pt x="1021079" y="161543"/>
                </a:moveTo>
                <a:lnTo>
                  <a:pt x="765047" y="252983"/>
                </a:lnTo>
                <a:lnTo>
                  <a:pt x="510539" y="307847"/>
                </a:lnTo>
                <a:lnTo>
                  <a:pt x="254507" y="534923"/>
                </a:lnTo>
                <a:lnTo>
                  <a:pt x="0" y="708659"/>
                </a:lnTo>
                <a:lnTo>
                  <a:pt x="0" y="722375"/>
                </a:lnTo>
                <a:lnTo>
                  <a:pt x="254507" y="569975"/>
                </a:lnTo>
                <a:lnTo>
                  <a:pt x="510539" y="382523"/>
                </a:lnTo>
                <a:lnTo>
                  <a:pt x="1652814" y="382523"/>
                </a:lnTo>
                <a:lnTo>
                  <a:pt x="1786127" y="332231"/>
                </a:lnTo>
                <a:lnTo>
                  <a:pt x="2183397" y="332231"/>
                </a:lnTo>
                <a:lnTo>
                  <a:pt x="2058940" y="196595"/>
                </a:lnTo>
                <a:lnTo>
                  <a:pt x="1275587" y="196595"/>
                </a:lnTo>
                <a:lnTo>
                  <a:pt x="1021079" y="161543"/>
                </a:lnTo>
                <a:close/>
              </a:path>
              <a:path w="2296795" h="741045">
                <a:moveTo>
                  <a:pt x="1539699" y="425195"/>
                </a:moveTo>
                <a:lnTo>
                  <a:pt x="1021079" y="425195"/>
                </a:lnTo>
                <a:lnTo>
                  <a:pt x="1275587" y="489203"/>
                </a:lnTo>
                <a:lnTo>
                  <a:pt x="1531620" y="428243"/>
                </a:lnTo>
                <a:lnTo>
                  <a:pt x="1539699" y="425195"/>
                </a:lnTo>
                <a:close/>
              </a:path>
              <a:path w="2296795" h="741045">
                <a:moveTo>
                  <a:pt x="1652814" y="382523"/>
                </a:moveTo>
                <a:lnTo>
                  <a:pt x="510539" y="382523"/>
                </a:lnTo>
                <a:lnTo>
                  <a:pt x="765047" y="457199"/>
                </a:lnTo>
                <a:lnTo>
                  <a:pt x="1021079" y="425195"/>
                </a:lnTo>
                <a:lnTo>
                  <a:pt x="1539699" y="425195"/>
                </a:lnTo>
                <a:lnTo>
                  <a:pt x="1652814" y="382523"/>
                </a:lnTo>
                <a:close/>
              </a:path>
              <a:path w="2296795" h="741045">
                <a:moveTo>
                  <a:pt x="1786127" y="0"/>
                </a:moveTo>
                <a:lnTo>
                  <a:pt x="1531620" y="114300"/>
                </a:lnTo>
                <a:lnTo>
                  <a:pt x="1275587" y="196595"/>
                </a:lnTo>
                <a:lnTo>
                  <a:pt x="2058940" y="196595"/>
                </a:lnTo>
                <a:lnTo>
                  <a:pt x="2042159" y="178307"/>
                </a:lnTo>
                <a:lnTo>
                  <a:pt x="1786127" y="0"/>
                </a:lnTo>
                <a:close/>
              </a:path>
            </a:pathLst>
          </a:custGeom>
          <a:solidFill>
            <a:srgbClr val="FACC00"/>
          </a:solidFill>
        </p:spPr>
        <p:txBody>
          <a:bodyPr wrap="square" lIns="0" tIns="0" rIns="0" bIns="0" rtlCol="0"/>
          <a:lstStyle/>
          <a:p>
            <a:endParaRPr/>
          </a:p>
        </p:txBody>
      </p:sp>
      <p:sp>
        <p:nvSpPr>
          <p:cNvPr id="63" name="object 63"/>
          <p:cNvSpPr/>
          <p:nvPr/>
        </p:nvSpPr>
        <p:spPr>
          <a:xfrm>
            <a:off x="5722620" y="3340608"/>
            <a:ext cx="2296795" cy="741045"/>
          </a:xfrm>
          <a:custGeom>
            <a:avLst/>
            <a:gdLst/>
            <a:ahLst/>
            <a:cxnLst/>
            <a:rect l="l" t="t" r="r" b="b"/>
            <a:pathLst>
              <a:path w="2296795" h="741045">
                <a:moveTo>
                  <a:pt x="0" y="708659"/>
                </a:moveTo>
                <a:lnTo>
                  <a:pt x="254507" y="534923"/>
                </a:lnTo>
                <a:lnTo>
                  <a:pt x="510539" y="307847"/>
                </a:lnTo>
                <a:lnTo>
                  <a:pt x="765047" y="252983"/>
                </a:lnTo>
                <a:lnTo>
                  <a:pt x="1021079" y="161543"/>
                </a:lnTo>
                <a:lnTo>
                  <a:pt x="1275587" y="196595"/>
                </a:lnTo>
                <a:lnTo>
                  <a:pt x="1531620" y="114300"/>
                </a:lnTo>
                <a:lnTo>
                  <a:pt x="1786127" y="0"/>
                </a:lnTo>
                <a:lnTo>
                  <a:pt x="2042159" y="178307"/>
                </a:lnTo>
                <a:lnTo>
                  <a:pt x="2296668" y="455675"/>
                </a:lnTo>
                <a:lnTo>
                  <a:pt x="2296668" y="740663"/>
                </a:lnTo>
                <a:lnTo>
                  <a:pt x="2042159" y="483107"/>
                </a:lnTo>
                <a:lnTo>
                  <a:pt x="1786127" y="332231"/>
                </a:lnTo>
                <a:lnTo>
                  <a:pt x="1531620" y="428243"/>
                </a:lnTo>
                <a:lnTo>
                  <a:pt x="1275587" y="489203"/>
                </a:lnTo>
                <a:lnTo>
                  <a:pt x="1021079" y="425195"/>
                </a:lnTo>
                <a:lnTo>
                  <a:pt x="765047" y="457199"/>
                </a:lnTo>
                <a:lnTo>
                  <a:pt x="510539" y="382523"/>
                </a:lnTo>
                <a:lnTo>
                  <a:pt x="254507" y="569975"/>
                </a:lnTo>
                <a:lnTo>
                  <a:pt x="0" y="722375"/>
                </a:lnTo>
                <a:lnTo>
                  <a:pt x="0" y="708659"/>
                </a:lnTo>
                <a:close/>
              </a:path>
            </a:pathLst>
          </a:custGeom>
          <a:ln w="9144">
            <a:solidFill>
              <a:srgbClr val="BEBEBE"/>
            </a:solidFill>
          </a:ln>
        </p:spPr>
        <p:txBody>
          <a:bodyPr wrap="square" lIns="0" tIns="0" rIns="0" bIns="0" rtlCol="0"/>
          <a:lstStyle/>
          <a:p>
            <a:endParaRPr/>
          </a:p>
        </p:txBody>
      </p:sp>
      <p:sp>
        <p:nvSpPr>
          <p:cNvPr id="64" name="object 64"/>
          <p:cNvSpPr/>
          <p:nvPr/>
        </p:nvSpPr>
        <p:spPr>
          <a:xfrm>
            <a:off x="5722620" y="3236976"/>
            <a:ext cx="2296795" cy="812800"/>
          </a:xfrm>
          <a:custGeom>
            <a:avLst/>
            <a:gdLst/>
            <a:ahLst/>
            <a:cxnLst/>
            <a:rect l="l" t="t" r="r" b="b"/>
            <a:pathLst>
              <a:path w="2296795" h="812800">
                <a:moveTo>
                  <a:pt x="1021079" y="167639"/>
                </a:moveTo>
                <a:lnTo>
                  <a:pt x="765047" y="252984"/>
                </a:lnTo>
                <a:lnTo>
                  <a:pt x="510539" y="310896"/>
                </a:lnTo>
                <a:lnTo>
                  <a:pt x="254507" y="548640"/>
                </a:lnTo>
                <a:lnTo>
                  <a:pt x="0" y="733044"/>
                </a:lnTo>
                <a:lnTo>
                  <a:pt x="0" y="812292"/>
                </a:lnTo>
                <a:lnTo>
                  <a:pt x="254507" y="638556"/>
                </a:lnTo>
                <a:lnTo>
                  <a:pt x="510539" y="411480"/>
                </a:lnTo>
                <a:lnTo>
                  <a:pt x="765047" y="356615"/>
                </a:lnTo>
                <a:lnTo>
                  <a:pt x="1021079" y="265175"/>
                </a:lnTo>
                <a:lnTo>
                  <a:pt x="1384638" y="265175"/>
                </a:lnTo>
                <a:lnTo>
                  <a:pt x="1531620" y="217932"/>
                </a:lnTo>
                <a:lnTo>
                  <a:pt x="1596095" y="188975"/>
                </a:lnTo>
                <a:lnTo>
                  <a:pt x="1275587" y="188975"/>
                </a:lnTo>
                <a:lnTo>
                  <a:pt x="1021079" y="167639"/>
                </a:lnTo>
                <a:close/>
              </a:path>
              <a:path w="2296795" h="812800">
                <a:moveTo>
                  <a:pt x="1955158" y="103632"/>
                </a:moveTo>
                <a:lnTo>
                  <a:pt x="1786127" y="103632"/>
                </a:lnTo>
                <a:lnTo>
                  <a:pt x="2042159" y="281939"/>
                </a:lnTo>
                <a:lnTo>
                  <a:pt x="2296668" y="559307"/>
                </a:lnTo>
                <a:lnTo>
                  <a:pt x="2296668" y="445007"/>
                </a:lnTo>
                <a:lnTo>
                  <a:pt x="2042159" y="156972"/>
                </a:lnTo>
                <a:lnTo>
                  <a:pt x="1955158" y="103632"/>
                </a:lnTo>
                <a:close/>
              </a:path>
              <a:path w="2296795" h="812800">
                <a:moveTo>
                  <a:pt x="1384638" y="265175"/>
                </a:moveTo>
                <a:lnTo>
                  <a:pt x="1021079" y="265175"/>
                </a:lnTo>
                <a:lnTo>
                  <a:pt x="1275587" y="300227"/>
                </a:lnTo>
                <a:lnTo>
                  <a:pt x="1384638" y="265175"/>
                </a:lnTo>
                <a:close/>
              </a:path>
              <a:path w="2296795" h="812800">
                <a:moveTo>
                  <a:pt x="1786127" y="0"/>
                </a:moveTo>
                <a:lnTo>
                  <a:pt x="1275587" y="188975"/>
                </a:lnTo>
                <a:lnTo>
                  <a:pt x="1596095" y="188975"/>
                </a:lnTo>
                <a:lnTo>
                  <a:pt x="1786127" y="103632"/>
                </a:lnTo>
                <a:lnTo>
                  <a:pt x="1955158" y="103632"/>
                </a:lnTo>
                <a:lnTo>
                  <a:pt x="1786127" y="0"/>
                </a:lnTo>
                <a:close/>
              </a:path>
            </a:pathLst>
          </a:custGeom>
          <a:solidFill>
            <a:srgbClr val="009EDF"/>
          </a:solidFill>
        </p:spPr>
        <p:txBody>
          <a:bodyPr wrap="square" lIns="0" tIns="0" rIns="0" bIns="0" rtlCol="0"/>
          <a:lstStyle/>
          <a:p>
            <a:endParaRPr/>
          </a:p>
        </p:txBody>
      </p:sp>
      <p:sp>
        <p:nvSpPr>
          <p:cNvPr id="65" name="object 65"/>
          <p:cNvSpPr/>
          <p:nvPr/>
        </p:nvSpPr>
        <p:spPr>
          <a:xfrm>
            <a:off x="5722620" y="3236976"/>
            <a:ext cx="2296795" cy="812800"/>
          </a:xfrm>
          <a:custGeom>
            <a:avLst/>
            <a:gdLst/>
            <a:ahLst/>
            <a:cxnLst/>
            <a:rect l="l" t="t" r="r" b="b"/>
            <a:pathLst>
              <a:path w="2296795" h="812800">
                <a:moveTo>
                  <a:pt x="0" y="733044"/>
                </a:moveTo>
                <a:lnTo>
                  <a:pt x="254507" y="548640"/>
                </a:lnTo>
                <a:lnTo>
                  <a:pt x="510539" y="310896"/>
                </a:lnTo>
                <a:lnTo>
                  <a:pt x="765047" y="252984"/>
                </a:lnTo>
                <a:lnTo>
                  <a:pt x="1021079" y="167639"/>
                </a:lnTo>
                <a:lnTo>
                  <a:pt x="1275587" y="188975"/>
                </a:lnTo>
                <a:lnTo>
                  <a:pt x="1531620" y="94487"/>
                </a:lnTo>
                <a:lnTo>
                  <a:pt x="1786127" y="0"/>
                </a:lnTo>
                <a:lnTo>
                  <a:pt x="2042159" y="156972"/>
                </a:lnTo>
                <a:lnTo>
                  <a:pt x="2296668" y="445007"/>
                </a:lnTo>
                <a:lnTo>
                  <a:pt x="2296668" y="559307"/>
                </a:lnTo>
                <a:lnTo>
                  <a:pt x="2042159" y="281939"/>
                </a:lnTo>
                <a:lnTo>
                  <a:pt x="1786127" y="103632"/>
                </a:lnTo>
                <a:lnTo>
                  <a:pt x="1531620" y="217932"/>
                </a:lnTo>
                <a:lnTo>
                  <a:pt x="1275587" y="300227"/>
                </a:lnTo>
                <a:lnTo>
                  <a:pt x="1021079" y="265175"/>
                </a:lnTo>
                <a:lnTo>
                  <a:pt x="765047" y="356615"/>
                </a:lnTo>
                <a:lnTo>
                  <a:pt x="510539" y="411480"/>
                </a:lnTo>
                <a:lnTo>
                  <a:pt x="254507" y="638556"/>
                </a:lnTo>
                <a:lnTo>
                  <a:pt x="0" y="812292"/>
                </a:lnTo>
                <a:lnTo>
                  <a:pt x="0" y="733044"/>
                </a:lnTo>
                <a:close/>
              </a:path>
            </a:pathLst>
          </a:custGeom>
          <a:ln w="9144">
            <a:solidFill>
              <a:srgbClr val="BEBEBE"/>
            </a:solidFill>
          </a:ln>
        </p:spPr>
        <p:txBody>
          <a:bodyPr wrap="square" lIns="0" tIns="0" rIns="0" bIns="0" rtlCol="0"/>
          <a:lstStyle/>
          <a:p>
            <a:endParaRPr/>
          </a:p>
        </p:txBody>
      </p:sp>
      <p:sp>
        <p:nvSpPr>
          <p:cNvPr id="66" name="object 66"/>
          <p:cNvSpPr/>
          <p:nvPr/>
        </p:nvSpPr>
        <p:spPr>
          <a:xfrm>
            <a:off x="5722620" y="3182111"/>
            <a:ext cx="2296795" cy="788035"/>
          </a:xfrm>
          <a:custGeom>
            <a:avLst/>
            <a:gdLst/>
            <a:ahLst/>
            <a:cxnLst/>
            <a:rect l="l" t="t" r="r" b="b"/>
            <a:pathLst>
              <a:path w="2296795" h="788035">
                <a:moveTo>
                  <a:pt x="1021079" y="216408"/>
                </a:moveTo>
                <a:lnTo>
                  <a:pt x="765047" y="304800"/>
                </a:lnTo>
                <a:lnTo>
                  <a:pt x="510539" y="362712"/>
                </a:lnTo>
                <a:lnTo>
                  <a:pt x="254507" y="600456"/>
                </a:lnTo>
                <a:lnTo>
                  <a:pt x="0" y="784860"/>
                </a:lnTo>
                <a:lnTo>
                  <a:pt x="0" y="787907"/>
                </a:lnTo>
                <a:lnTo>
                  <a:pt x="254507" y="603504"/>
                </a:lnTo>
                <a:lnTo>
                  <a:pt x="510539" y="365760"/>
                </a:lnTo>
                <a:lnTo>
                  <a:pt x="765047" y="307848"/>
                </a:lnTo>
                <a:lnTo>
                  <a:pt x="1021079" y="222503"/>
                </a:lnTo>
                <a:lnTo>
                  <a:pt x="1113628" y="222503"/>
                </a:lnTo>
                <a:lnTo>
                  <a:pt x="1021079" y="216408"/>
                </a:lnTo>
                <a:close/>
              </a:path>
              <a:path w="2296795" h="788035">
                <a:moveTo>
                  <a:pt x="1934791" y="54863"/>
                </a:moveTo>
                <a:lnTo>
                  <a:pt x="1786127" y="54863"/>
                </a:lnTo>
                <a:lnTo>
                  <a:pt x="2042159" y="211836"/>
                </a:lnTo>
                <a:lnTo>
                  <a:pt x="2296668" y="499871"/>
                </a:lnTo>
                <a:lnTo>
                  <a:pt x="2296668" y="283463"/>
                </a:lnTo>
                <a:lnTo>
                  <a:pt x="2042159" y="94487"/>
                </a:lnTo>
                <a:lnTo>
                  <a:pt x="1934791" y="54863"/>
                </a:lnTo>
                <a:close/>
              </a:path>
              <a:path w="2296795" h="788035">
                <a:moveTo>
                  <a:pt x="1113628" y="222503"/>
                </a:moveTo>
                <a:lnTo>
                  <a:pt x="1021079" y="222503"/>
                </a:lnTo>
                <a:lnTo>
                  <a:pt x="1275587" y="243839"/>
                </a:lnTo>
                <a:lnTo>
                  <a:pt x="1304494" y="233172"/>
                </a:lnTo>
                <a:lnTo>
                  <a:pt x="1275587" y="233172"/>
                </a:lnTo>
                <a:lnTo>
                  <a:pt x="1113628" y="222503"/>
                </a:lnTo>
                <a:close/>
              </a:path>
              <a:path w="2296795" h="788035">
                <a:moveTo>
                  <a:pt x="1786127" y="0"/>
                </a:moveTo>
                <a:lnTo>
                  <a:pt x="1531620" y="128015"/>
                </a:lnTo>
                <a:lnTo>
                  <a:pt x="1275587" y="233172"/>
                </a:lnTo>
                <a:lnTo>
                  <a:pt x="1304494" y="233172"/>
                </a:lnTo>
                <a:lnTo>
                  <a:pt x="1786127" y="54863"/>
                </a:lnTo>
                <a:lnTo>
                  <a:pt x="1934791" y="54863"/>
                </a:lnTo>
                <a:lnTo>
                  <a:pt x="1786127" y="0"/>
                </a:lnTo>
                <a:close/>
              </a:path>
            </a:pathLst>
          </a:custGeom>
          <a:solidFill>
            <a:srgbClr val="FF6600"/>
          </a:solidFill>
        </p:spPr>
        <p:txBody>
          <a:bodyPr wrap="square" lIns="0" tIns="0" rIns="0" bIns="0" rtlCol="0"/>
          <a:lstStyle/>
          <a:p>
            <a:endParaRPr/>
          </a:p>
        </p:txBody>
      </p:sp>
      <p:sp>
        <p:nvSpPr>
          <p:cNvPr id="67" name="object 67"/>
          <p:cNvSpPr/>
          <p:nvPr/>
        </p:nvSpPr>
        <p:spPr>
          <a:xfrm>
            <a:off x="5722620" y="3182111"/>
            <a:ext cx="2296795" cy="788035"/>
          </a:xfrm>
          <a:custGeom>
            <a:avLst/>
            <a:gdLst/>
            <a:ahLst/>
            <a:cxnLst/>
            <a:rect l="l" t="t" r="r" b="b"/>
            <a:pathLst>
              <a:path w="2296795" h="788035">
                <a:moveTo>
                  <a:pt x="0" y="784860"/>
                </a:moveTo>
                <a:lnTo>
                  <a:pt x="254507" y="600456"/>
                </a:lnTo>
                <a:lnTo>
                  <a:pt x="510539" y="362712"/>
                </a:lnTo>
                <a:lnTo>
                  <a:pt x="765047" y="304800"/>
                </a:lnTo>
                <a:lnTo>
                  <a:pt x="1021079" y="216408"/>
                </a:lnTo>
                <a:lnTo>
                  <a:pt x="1275587" y="233172"/>
                </a:lnTo>
                <a:lnTo>
                  <a:pt x="1531620" y="128015"/>
                </a:lnTo>
                <a:lnTo>
                  <a:pt x="1786127" y="0"/>
                </a:lnTo>
                <a:lnTo>
                  <a:pt x="2042159" y="94487"/>
                </a:lnTo>
                <a:lnTo>
                  <a:pt x="2296668" y="283463"/>
                </a:lnTo>
                <a:lnTo>
                  <a:pt x="2296668" y="499871"/>
                </a:lnTo>
                <a:lnTo>
                  <a:pt x="2042159" y="211836"/>
                </a:lnTo>
                <a:lnTo>
                  <a:pt x="1786127" y="54863"/>
                </a:lnTo>
                <a:lnTo>
                  <a:pt x="1531620" y="149351"/>
                </a:lnTo>
                <a:lnTo>
                  <a:pt x="1275587" y="243839"/>
                </a:lnTo>
                <a:lnTo>
                  <a:pt x="1021079" y="222503"/>
                </a:lnTo>
                <a:lnTo>
                  <a:pt x="765047" y="307848"/>
                </a:lnTo>
                <a:lnTo>
                  <a:pt x="510539" y="365760"/>
                </a:lnTo>
                <a:lnTo>
                  <a:pt x="254507" y="603504"/>
                </a:lnTo>
                <a:lnTo>
                  <a:pt x="0" y="787907"/>
                </a:lnTo>
                <a:lnTo>
                  <a:pt x="0" y="784860"/>
                </a:lnTo>
                <a:close/>
              </a:path>
            </a:pathLst>
          </a:custGeom>
          <a:ln w="9143">
            <a:solidFill>
              <a:srgbClr val="BEBEBE"/>
            </a:solidFill>
          </a:ln>
        </p:spPr>
        <p:txBody>
          <a:bodyPr wrap="square" lIns="0" tIns="0" rIns="0" bIns="0" rtlCol="0"/>
          <a:lstStyle/>
          <a:p>
            <a:endParaRPr/>
          </a:p>
        </p:txBody>
      </p:sp>
      <p:sp>
        <p:nvSpPr>
          <p:cNvPr id="68" name="object 68"/>
          <p:cNvSpPr/>
          <p:nvPr/>
        </p:nvSpPr>
        <p:spPr>
          <a:xfrm>
            <a:off x="8194547" y="5554979"/>
            <a:ext cx="160020" cy="299085"/>
          </a:xfrm>
          <a:custGeom>
            <a:avLst/>
            <a:gdLst/>
            <a:ahLst/>
            <a:cxnLst/>
            <a:rect l="l" t="t" r="r" b="b"/>
            <a:pathLst>
              <a:path w="160020" h="299085">
                <a:moveTo>
                  <a:pt x="160020" y="0"/>
                </a:moveTo>
                <a:lnTo>
                  <a:pt x="0" y="0"/>
                </a:lnTo>
                <a:lnTo>
                  <a:pt x="0" y="298704"/>
                </a:lnTo>
                <a:lnTo>
                  <a:pt x="160020" y="298704"/>
                </a:lnTo>
                <a:lnTo>
                  <a:pt x="160020" y="0"/>
                </a:lnTo>
                <a:close/>
              </a:path>
            </a:pathLst>
          </a:custGeom>
          <a:solidFill>
            <a:srgbClr val="666666"/>
          </a:solidFill>
        </p:spPr>
        <p:txBody>
          <a:bodyPr wrap="square" lIns="0" tIns="0" rIns="0" bIns="0" rtlCol="0"/>
          <a:lstStyle/>
          <a:p>
            <a:endParaRPr/>
          </a:p>
        </p:txBody>
      </p:sp>
      <p:sp>
        <p:nvSpPr>
          <p:cNvPr id="69" name="object 69"/>
          <p:cNvSpPr/>
          <p:nvPr/>
        </p:nvSpPr>
        <p:spPr>
          <a:xfrm>
            <a:off x="8449056" y="5603747"/>
            <a:ext cx="161925" cy="250190"/>
          </a:xfrm>
          <a:custGeom>
            <a:avLst/>
            <a:gdLst/>
            <a:ahLst/>
            <a:cxnLst/>
            <a:rect l="l" t="t" r="r" b="b"/>
            <a:pathLst>
              <a:path w="161925" h="250189">
                <a:moveTo>
                  <a:pt x="161544" y="0"/>
                </a:moveTo>
                <a:lnTo>
                  <a:pt x="0" y="0"/>
                </a:lnTo>
                <a:lnTo>
                  <a:pt x="0" y="249935"/>
                </a:lnTo>
                <a:lnTo>
                  <a:pt x="161544" y="249935"/>
                </a:lnTo>
                <a:lnTo>
                  <a:pt x="161544" y="0"/>
                </a:lnTo>
                <a:close/>
              </a:path>
            </a:pathLst>
          </a:custGeom>
          <a:solidFill>
            <a:srgbClr val="666666"/>
          </a:solidFill>
        </p:spPr>
        <p:txBody>
          <a:bodyPr wrap="square" lIns="0" tIns="0" rIns="0" bIns="0" rtlCol="0"/>
          <a:lstStyle/>
          <a:p>
            <a:endParaRPr/>
          </a:p>
        </p:txBody>
      </p:sp>
      <p:sp>
        <p:nvSpPr>
          <p:cNvPr id="70" name="object 70"/>
          <p:cNvSpPr/>
          <p:nvPr/>
        </p:nvSpPr>
        <p:spPr>
          <a:xfrm>
            <a:off x="8705088" y="5675376"/>
            <a:ext cx="160020" cy="178435"/>
          </a:xfrm>
          <a:custGeom>
            <a:avLst/>
            <a:gdLst/>
            <a:ahLst/>
            <a:cxnLst/>
            <a:rect l="l" t="t" r="r" b="b"/>
            <a:pathLst>
              <a:path w="160020" h="178435">
                <a:moveTo>
                  <a:pt x="160019" y="0"/>
                </a:moveTo>
                <a:lnTo>
                  <a:pt x="0" y="0"/>
                </a:lnTo>
                <a:lnTo>
                  <a:pt x="0" y="178308"/>
                </a:lnTo>
                <a:lnTo>
                  <a:pt x="160019" y="178308"/>
                </a:lnTo>
                <a:lnTo>
                  <a:pt x="160019" y="0"/>
                </a:lnTo>
                <a:close/>
              </a:path>
            </a:pathLst>
          </a:custGeom>
          <a:solidFill>
            <a:srgbClr val="666666"/>
          </a:solidFill>
        </p:spPr>
        <p:txBody>
          <a:bodyPr wrap="square" lIns="0" tIns="0" rIns="0" bIns="0" rtlCol="0"/>
          <a:lstStyle/>
          <a:p>
            <a:endParaRPr/>
          </a:p>
        </p:txBody>
      </p:sp>
      <p:sp>
        <p:nvSpPr>
          <p:cNvPr id="71" name="object 71"/>
          <p:cNvSpPr/>
          <p:nvPr/>
        </p:nvSpPr>
        <p:spPr>
          <a:xfrm>
            <a:off x="8959595" y="5695188"/>
            <a:ext cx="161925" cy="158750"/>
          </a:xfrm>
          <a:custGeom>
            <a:avLst/>
            <a:gdLst/>
            <a:ahLst/>
            <a:cxnLst/>
            <a:rect l="l" t="t" r="r" b="b"/>
            <a:pathLst>
              <a:path w="161925" h="158750">
                <a:moveTo>
                  <a:pt x="161544" y="0"/>
                </a:moveTo>
                <a:lnTo>
                  <a:pt x="0" y="0"/>
                </a:lnTo>
                <a:lnTo>
                  <a:pt x="0" y="158496"/>
                </a:lnTo>
                <a:lnTo>
                  <a:pt x="161544" y="158496"/>
                </a:lnTo>
                <a:lnTo>
                  <a:pt x="161544" y="0"/>
                </a:lnTo>
                <a:close/>
              </a:path>
            </a:pathLst>
          </a:custGeom>
          <a:solidFill>
            <a:srgbClr val="666666"/>
          </a:solidFill>
        </p:spPr>
        <p:txBody>
          <a:bodyPr wrap="square" lIns="0" tIns="0" rIns="0" bIns="0" rtlCol="0"/>
          <a:lstStyle/>
          <a:p>
            <a:endParaRPr/>
          </a:p>
        </p:txBody>
      </p:sp>
      <p:sp>
        <p:nvSpPr>
          <p:cNvPr id="72" name="object 72"/>
          <p:cNvSpPr/>
          <p:nvPr/>
        </p:nvSpPr>
        <p:spPr>
          <a:xfrm>
            <a:off x="9215628" y="5730240"/>
            <a:ext cx="160020" cy="123825"/>
          </a:xfrm>
          <a:custGeom>
            <a:avLst/>
            <a:gdLst/>
            <a:ahLst/>
            <a:cxnLst/>
            <a:rect l="l" t="t" r="r" b="b"/>
            <a:pathLst>
              <a:path w="160020" h="123825">
                <a:moveTo>
                  <a:pt x="160020" y="0"/>
                </a:moveTo>
                <a:lnTo>
                  <a:pt x="0" y="0"/>
                </a:lnTo>
                <a:lnTo>
                  <a:pt x="0" y="123444"/>
                </a:lnTo>
                <a:lnTo>
                  <a:pt x="160020" y="123444"/>
                </a:lnTo>
                <a:lnTo>
                  <a:pt x="160020" y="0"/>
                </a:lnTo>
                <a:close/>
              </a:path>
            </a:pathLst>
          </a:custGeom>
          <a:solidFill>
            <a:srgbClr val="666666"/>
          </a:solidFill>
        </p:spPr>
        <p:txBody>
          <a:bodyPr wrap="square" lIns="0" tIns="0" rIns="0" bIns="0" rtlCol="0"/>
          <a:lstStyle/>
          <a:p>
            <a:endParaRPr/>
          </a:p>
        </p:txBody>
      </p:sp>
      <p:sp>
        <p:nvSpPr>
          <p:cNvPr id="73" name="object 73"/>
          <p:cNvSpPr/>
          <p:nvPr/>
        </p:nvSpPr>
        <p:spPr>
          <a:xfrm>
            <a:off x="8194547" y="5554979"/>
            <a:ext cx="160020" cy="299085"/>
          </a:xfrm>
          <a:custGeom>
            <a:avLst/>
            <a:gdLst/>
            <a:ahLst/>
            <a:cxnLst/>
            <a:rect l="l" t="t" r="r" b="b"/>
            <a:pathLst>
              <a:path w="160020" h="299085">
                <a:moveTo>
                  <a:pt x="0" y="0"/>
                </a:moveTo>
                <a:lnTo>
                  <a:pt x="160020" y="0"/>
                </a:lnTo>
                <a:lnTo>
                  <a:pt x="160020" y="298704"/>
                </a:lnTo>
                <a:lnTo>
                  <a:pt x="0" y="298704"/>
                </a:lnTo>
                <a:lnTo>
                  <a:pt x="0" y="0"/>
                </a:lnTo>
                <a:close/>
              </a:path>
            </a:pathLst>
          </a:custGeom>
          <a:ln w="9144">
            <a:solidFill>
              <a:srgbClr val="BEBEBE"/>
            </a:solidFill>
          </a:ln>
        </p:spPr>
        <p:txBody>
          <a:bodyPr wrap="square" lIns="0" tIns="0" rIns="0" bIns="0" rtlCol="0"/>
          <a:lstStyle/>
          <a:p>
            <a:endParaRPr/>
          </a:p>
        </p:txBody>
      </p:sp>
      <p:sp>
        <p:nvSpPr>
          <p:cNvPr id="74" name="object 74"/>
          <p:cNvSpPr/>
          <p:nvPr/>
        </p:nvSpPr>
        <p:spPr>
          <a:xfrm>
            <a:off x="8449056" y="5603747"/>
            <a:ext cx="161925" cy="250190"/>
          </a:xfrm>
          <a:custGeom>
            <a:avLst/>
            <a:gdLst/>
            <a:ahLst/>
            <a:cxnLst/>
            <a:rect l="l" t="t" r="r" b="b"/>
            <a:pathLst>
              <a:path w="161925" h="250189">
                <a:moveTo>
                  <a:pt x="0" y="0"/>
                </a:moveTo>
                <a:lnTo>
                  <a:pt x="161544" y="0"/>
                </a:lnTo>
                <a:lnTo>
                  <a:pt x="161544" y="249935"/>
                </a:lnTo>
                <a:lnTo>
                  <a:pt x="0" y="249935"/>
                </a:lnTo>
                <a:lnTo>
                  <a:pt x="0" y="0"/>
                </a:lnTo>
                <a:close/>
              </a:path>
            </a:pathLst>
          </a:custGeom>
          <a:ln w="9144">
            <a:solidFill>
              <a:srgbClr val="BEBEBE"/>
            </a:solidFill>
          </a:ln>
        </p:spPr>
        <p:txBody>
          <a:bodyPr wrap="square" lIns="0" tIns="0" rIns="0" bIns="0" rtlCol="0"/>
          <a:lstStyle/>
          <a:p>
            <a:endParaRPr/>
          </a:p>
        </p:txBody>
      </p:sp>
      <p:sp>
        <p:nvSpPr>
          <p:cNvPr id="75" name="object 75"/>
          <p:cNvSpPr/>
          <p:nvPr/>
        </p:nvSpPr>
        <p:spPr>
          <a:xfrm>
            <a:off x="8705088" y="5675376"/>
            <a:ext cx="160020" cy="178435"/>
          </a:xfrm>
          <a:custGeom>
            <a:avLst/>
            <a:gdLst/>
            <a:ahLst/>
            <a:cxnLst/>
            <a:rect l="l" t="t" r="r" b="b"/>
            <a:pathLst>
              <a:path w="160020" h="178435">
                <a:moveTo>
                  <a:pt x="0" y="0"/>
                </a:moveTo>
                <a:lnTo>
                  <a:pt x="160019" y="0"/>
                </a:lnTo>
                <a:lnTo>
                  <a:pt x="160019" y="178308"/>
                </a:lnTo>
                <a:lnTo>
                  <a:pt x="0" y="178308"/>
                </a:lnTo>
                <a:lnTo>
                  <a:pt x="0" y="0"/>
                </a:lnTo>
                <a:close/>
              </a:path>
            </a:pathLst>
          </a:custGeom>
          <a:ln w="9144">
            <a:solidFill>
              <a:srgbClr val="BEBEBE"/>
            </a:solidFill>
          </a:ln>
        </p:spPr>
        <p:txBody>
          <a:bodyPr wrap="square" lIns="0" tIns="0" rIns="0" bIns="0" rtlCol="0"/>
          <a:lstStyle/>
          <a:p>
            <a:endParaRPr/>
          </a:p>
        </p:txBody>
      </p:sp>
      <p:sp>
        <p:nvSpPr>
          <p:cNvPr id="76" name="object 76"/>
          <p:cNvSpPr/>
          <p:nvPr/>
        </p:nvSpPr>
        <p:spPr>
          <a:xfrm>
            <a:off x="8959595" y="5695188"/>
            <a:ext cx="161925" cy="158750"/>
          </a:xfrm>
          <a:custGeom>
            <a:avLst/>
            <a:gdLst/>
            <a:ahLst/>
            <a:cxnLst/>
            <a:rect l="l" t="t" r="r" b="b"/>
            <a:pathLst>
              <a:path w="161925" h="158750">
                <a:moveTo>
                  <a:pt x="0" y="0"/>
                </a:moveTo>
                <a:lnTo>
                  <a:pt x="161544" y="0"/>
                </a:lnTo>
                <a:lnTo>
                  <a:pt x="161544" y="158496"/>
                </a:lnTo>
                <a:lnTo>
                  <a:pt x="0" y="158496"/>
                </a:lnTo>
                <a:lnTo>
                  <a:pt x="0" y="0"/>
                </a:lnTo>
                <a:close/>
              </a:path>
            </a:pathLst>
          </a:custGeom>
          <a:ln w="9143">
            <a:solidFill>
              <a:srgbClr val="BEBEBE"/>
            </a:solidFill>
          </a:ln>
        </p:spPr>
        <p:txBody>
          <a:bodyPr wrap="square" lIns="0" tIns="0" rIns="0" bIns="0" rtlCol="0"/>
          <a:lstStyle/>
          <a:p>
            <a:endParaRPr/>
          </a:p>
        </p:txBody>
      </p:sp>
      <p:sp>
        <p:nvSpPr>
          <p:cNvPr id="77" name="object 77"/>
          <p:cNvSpPr/>
          <p:nvPr/>
        </p:nvSpPr>
        <p:spPr>
          <a:xfrm>
            <a:off x="9215628" y="5730240"/>
            <a:ext cx="160020" cy="123825"/>
          </a:xfrm>
          <a:custGeom>
            <a:avLst/>
            <a:gdLst/>
            <a:ahLst/>
            <a:cxnLst/>
            <a:rect l="l" t="t" r="r" b="b"/>
            <a:pathLst>
              <a:path w="160020" h="123825">
                <a:moveTo>
                  <a:pt x="0" y="0"/>
                </a:moveTo>
                <a:lnTo>
                  <a:pt x="160020" y="0"/>
                </a:lnTo>
                <a:lnTo>
                  <a:pt x="160020" y="123444"/>
                </a:lnTo>
                <a:lnTo>
                  <a:pt x="0" y="123444"/>
                </a:lnTo>
                <a:lnTo>
                  <a:pt x="0" y="0"/>
                </a:lnTo>
                <a:close/>
              </a:path>
            </a:pathLst>
          </a:custGeom>
          <a:ln w="9144">
            <a:solidFill>
              <a:srgbClr val="BEBEBE"/>
            </a:solidFill>
          </a:ln>
        </p:spPr>
        <p:txBody>
          <a:bodyPr wrap="square" lIns="0" tIns="0" rIns="0" bIns="0" rtlCol="0"/>
          <a:lstStyle/>
          <a:p>
            <a:endParaRPr/>
          </a:p>
        </p:txBody>
      </p:sp>
      <p:sp>
        <p:nvSpPr>
          <p:cNvPr id="78" name="object 78"/>
          <p:cNvSpPr/>
          <p:nvPr/>
        </p:nvSpPr>
        <p:spPr>
          <a:xfrm>
            <a:off x="8194547" y="4703064"/>
            <a:ext cx="160020" cy="852169"/>
          </a:xfrm>
          <a:custGeom>
            <a:avLst/>
            <a:gdLst/>
            <a:ahLst/>
            <a:cxnLst/>
            <a:rect l="l" t="t" r="r" b="b"/>
            <a:pathLst>
              <a:path w="160020" h="852170">
                <a:moveTo>
                  <a:pt x="160020" y="0"/>
                </a:moveTo>
                <a:lnTo>
                  <a:pt x="0" y="0"/>
                </a:lnTo>
                <a:lnTo>
                  <a:pt x="0" y="851916"/>
                </a:lnTo>
                <a:lnTo>
                  <a:pt x="160020" y="851916"/>
                </a:lnTo>
                <a:lnTo>
                  <a:pt x="160020" y="0"/>
                </a:lnTo>
                <a:close/>
              </a:path>
            </a:pathLst>
          </a:custGeom>
          <a:solidFill>
            <a:srgbClr val="99CC00"/>
          </a:solidFill>
        </p:spPr>
        <p:txBody>
          <a:bodyPr wrap="square" lIns="0" tIns="0" rIns="0" bIns="0" rtlCol="0"/>
          <a:lstStyle/>
          <a:p>
            <a:endParaRPr/>
          </a:p>
        </p:txBody>
      </p:sp>
      <p:sp>
        <p:nvSpPr>
          <p:cNvPr id="79" name="object 79"/>
          <p:cNvSpPr/>
          <p:nvPr/>
        </p:nvSpPr>
        <p:spPr>
          <a:xfrm>
            <a:off x="8449056" y="4808220"/>
            <a:ext cx="161925" cy="795655"/>
          </a:xfrm>
          <a:custGeom>
            <a:avLst/>
            <a:gdLst/>
            <a:ahLst/>
            <a:cxnLst/>
            <a:rect l="l" t="t" r="r" b="b"/>
            <a:pathLst>
              <a:path w="161925" h="795654">
                <a:moveTo>
                  <a:pt x="161544" y="0"/>
                </a:moveTo>
                <a:lnTo>
                  <a:pt x="0" y="0"/>
                </a:lnTo>
                <a:lnTo>
                  <a:pt x="0" y="795527"/>
                </a:lnTo>
                <a:lnTo>
                  <a:pt x="161544" y="795527"/>
                </a:lnTo>
                <a:lnTo>
                  <a:pt x="161544" y="0"/>
                </a:lnTo>
                <a:close/>
              </a:path>
            </a:pathLst>
          </a:custGeom>
          <a:solidFill>
            <a:srgbClr val="99CC00"/>
          </a:solidFill>
        </p:spPr>
        <p:txBody>
          <a:bodyPr wrap="square" lIns="0" tIns="0" rIns="0" bIns="0" rtlCol="0"/>
          <a:lstStyle/>
          <a:p>
            <a:endParaRPr/>
          </a:p>
        </p:txBody>
      </p:sp>
      <p:sp>
        <p:nvSpPr>
          <p:cNvPr id="80" name="object 80"/>
          <p:cNvSpPr/>
          <p:nvPr/>
        </p:nvSpPr>
        <p:spPr>
          <a:xfrm>
            <a:off x="8705088" y="4956047"/>
            <a:ext cx="160020" cy="719455"/>
          </a:xfrm>
          <a:custGeom>
            <a:avLst/>
            <a:gdLst/>
            <a:ahLst/>
            <a:cxnLst/>
            <a:rect l="l" t="t" r="r" b="b"/>
            <a:pathLst>
              <a:path w="160020" h="719454">
                <a:moveTo>
                  <a:pt x="160019" y="0"/>
                </a:moveTo>
                <a:lnTo>
                  <a:pt x="0" y="0"/>
                </a:lnTo>
                <a:lnTo>
                  <a:pt x="0" y="719327"/>
                </a:lnTo>
                <a:lnTo>
                  <a:pt x="160019" y="719327"/>
                </a:lnTo>
                <a:lnTo>
                  <a:pt x="160019" y="0"/>
                </a:lnTo>
                <a:close/>
              </a:path>
            </a:pathLst>
          </a:custGeom>
          <a:solidFill>
            <a:srgbClr val="99CC00"/>
          </a:solidFill>
        </p:spPr>
        <p:txBody>
          <a:bodyPr wrap="square" lIns="0" tIns="0" rIns="0" bIns="0" rtlCol="0"/>
          <a:lstStyle/>
          <a:p>
            <a:endParaRPr/>
          </a:p>
        </p:txBody>
      </p:sp>
      <p:sp>
        <p:nvSpPr>
          <p:cNvPr id="81" name="object 81"/>
          <p:cNvSpPr/>
          <p:nvPr/>
        </p:nvSpPr>
        <p:spPr>
          <a:xfrm>
            <a:off x="8959595" y="5050535"/>
            <a:ext cx="161925" cy="645160"/>
          </a:xfrm>
          <a:custGeom>
            <a:avLst/>
            <a:gdLst/>
            <a:ahLst/>
            <a:cxnLst/>
            <a:rect l="l" t="t" r="r" b="b"/>
            <a:pathLst>
              <a:path w="161925" h="645160">
                <a:moveTo>
                  <a:pt x="161544" y="0"/>
                </a:moveTo>
                <a:lnTo>
                  <a:pt x="0" y="0"/>
                </a:lnTo>
                <a:lnTo>
                  <a:pt x="0" y="644651"/>
                </a:lnTo>
                <a:lnTo>
                  <a:pt x="161544" y="644651"/>
                </a:lnTo>
                <a:lnTo>
                  <a:pt x="161544" y="0"/>
                </a:lnTo>
                <a:close/>
              </a:path>
            </a:pathLst>
          </a:custGeom>
          <a:solidFill>
            <a:srgbClr val="99CC00"/>
          </a:solidFill>
        </p:spPr>
        <p:txBody>
          <a:bodyPr wrap="square" lIns="0" tIns="0" rIns="0" bIns="0" rtlCol="0"/>
          <a:lstStyle/>
          <a:p>
            <a:endParaRPr/>
          </a:p>
        </p:txBody>
      </p:sp>
      <p:sp>
        <p:nvSpPr>
          <p:cNvPr id="82" name="object 82"/>
          <p:cNvSpPr/>
          <p:nvPr/>
        </p:nvSpPr>
        <p:spPr>
          <a:xfrm>
            <a:off x="9215628" y="5167884"/>
            <a:ext cx="160020" cy="562610"/>
          </a:xfrm>
          <a:custGeom>
            <a:avLst/>
            <a:gdLst/>
            <a:ahLst/>
            <a:cxnLst/>
            <a:rect l="l" t="t" r="r" b="b"/>
            <a:pathLst>
              <a:path w="160020" h="562610">
                <a:moveTo>
                  <a:pt x="160020" y="0"/>
                </a:moveTo>
                <a:lnTo>
                  <a:pt x="0" y="0"/>
                </a:lnTo>
                <a:lnTo>
                  <a:pt x="0" y="562356"/>
                </a:lnTo>
                <a:lnTo>
                  <a:pt x="160020" y="562356"/>
                </a:lnTo>
                <a:lnTo>
                  <a:pt x="160020" y="0"/>
                </a:lnTo>
                <a:close/>
              </a:path>
            </a:pathLst>
          </a:custGeom>
          <a:solidFill>
            <a:srgbClr val="99CC00"/>
          </a:solidFill>
        </p:spPr>
        <p:txBody>
          <a:bodyPr wrap="square" lIns="0" tIns="0" rIns="0" bIns="0" rtlCol="0"/>
          <a:lstStyle/>
          <a:p>
            <a:endParaRPr/>
          </a:p>
        </p:txBody>
      </p:sp>
      <p:sp>
        <p:nvSpPr>
          <p:cNvPr id="83" name="object 83"/>
          <p:cNvSpPr/>
          <p:nvPr/>
        </p:nvSpPr>
        <p:spPr>
          <a:xfrm>
            <a:off x="8194547" y="4703064"/>
            <a:ext cx="160020" cy="852169"/>
          </a:xfrm>
          <a:custGeom>
            <a:avLst/>
            <a:gdLst/>
            <a:ahLst/>
            <a:cxnLst/>
            <a:rect l="l" t="t" r="r" b="b"/>
            <a:pathLst>
              <a:path w="160020" h="852170">
                <a:moveTo>
                  <a:pt x="0" y="0"/>
                </a:moveTo>
                <a:lnTo>
                  <a:pt x="160020" y="0"/>
                </a:lnTo>
                <a:lnTo>
                  <a:pt x="160020" y="851916"/>
                </a:lnTo>
                <a:lnTo>
                  <a:pt x="0" y="851916"/>
                </a:lnTo>
                <a:lnTo>
                  <a:pt x="0" y="0"/>
                </a:lnTo>
                <a:close/>
              </a:path>
            </a:pathLst>
          </a:custGeom>
          <a:ln w="9144">
            <a:solidFill>
              <a:srgbClr val="BEBEBE"/>
            </a:solidFill>
          </a:ln>
        </p:spPr>
        <p:txBody>
          <a:bodyPr wrap="square" lIns="0" tIns="0" rIns="0" bIns="0" rtlCol="0"/>
          <a:lstStyle/>
          <a:p>
            <a:endParaRPr/>
          </a:p>
        </p:txBody>
      </p:sp>
      <p:sp>
        <p:nvSpPr>
          <p:cNvPr id="84" name="object 84"/>
          <p:cNvSpPr/>
          <p:nvPr/>
        </p:nvSpPr>
        <p:spPr>
          <a:xfrm>
            <a:off x="8449056" y="4808220"/>
            <a:ext cx="161925" cy="795655"/>
          </a:xfrm>
          <a:custGeom>
            <a:avLst/>
            <a:gdLst/>
            <a:ahLst/>
            <a:cxnLst/>
            <a:rect l="l" t="t" r="r" b="b"/>
            <a:pathLst>
              <a:path w="161925" h="795654">
                <a:moveTo>
                  <a:pt x="0" y="0"/>
                </a:moveTo>
                <a:lnTo>
                  <a:pt x="161544" y="0"/>
                </a:lnTo>
                <a:lnTo>
                  <a:pt x="161544" y="795527"/>
                </a:lnTo>
                <a:lnTo>
                  <a:pt x="0" y="795527"/>
                </a:lnTo>
                <a:lnTo>
                  <a:pt x="0" y="0"/>
                </a:lnTo>
                <a:close/>
              </a:path>
            </a:pathLst>
          </a:custGeom>
          <a:ln w="9144">
            <a:solidFill>
              <a:srgbClr val="BEBEBE"/>
            </a:solidFill>
          </a:ln>
        </p:spPr>
        <p:txBody>
          <a:bodyPr wrap="square" lIns="0" tIns="0" rIns="0" bIns="0" rtlCol="0"/>
          <a:lstStyle/>
          <a:p>
            <a:endParaRPr/>
          </a:p>
        </p:txBody>
      </p:sp>
      <p:sp>
        <p:nvSpPr>
          <p:cNvPr id="85" name="object 85"/>
          <p:cNvSpPr/>
          <p:nvPr/>
        </p:nvSpPr>
        <p:spPr>
          <a:xfrm>
            <a:off x="8705088" y="4956047"/>
            <a:ext cx="160020" cy="719455"/>
          </a:xfrm>
          <a:custGeom>
            <a:avLst/>
            <a:gdLst/>
            <a:ahLst/>
            <a:cxnLst/>
            <a:rect l="l" t="t" r="r" b="b"/>
            <a:pathLst>
              <a:path w="160020" h="719454">
                <a:moveTo>
                  <a:pt x="0" y="0"/>
                </a:moveTo>
                <a:lnTo>
                  <a:pt x="160019" y="0"/>
                </a:lnTo>
                <a:lnTo>
                  <a:pt x="160019" y="719327"/>
                </a:lnTo>
                <a:lnTo>
                  <a:pt x="0" y="719327"/>
                </a:lnTo>
                <a:lnTo>
                  <a:pt x="0" y="0"/>
                </a:lnTo>
                <a:close/>
              </a:path>
            </a:pathLst>
          </a:custGeom>
          <a:ln w="9144">
            <a:solidFill>
              <a:srgbClr val="BEBEBE"/>
            </a:solidFill>
          </a:ln>
        </p:spPr>
        <p:txBody>
          <a:bodyPr wrap="square" lIns="0" tIns="0" rIns="0" bIns="0" rtlCol="0"/>
          <a:lstStyle/>
          <a:p>
            <a:endParaRPr/>
          </a:p>
        </p:txBody>
      </p:sp>
      <p:sp>
        <p:nvSpPr>
          <p:cNvPr id="86" name="object 86"/>
          <p:cNvSpPr/>
          <p:nvPr/>
        </p:nvSpPr>
        <p:spPr>
          <a:xfrm>
            <a:off x="8959595" y="5050535"/>
            <a:ext cx="161925" cy="645160"/>
          </a:xfrm>
          <a:custGeom>
            <a:avLst/>
            <a:gdLst/>
            <a:ahLst/>
            <a:cxnLst/>
            <a:rect l="l" t="t" r="r" b="b"/>
            <a:pathLst>
              <a:path w="161925" h="645160">
                <a:moveTo>
                  <a:pt x="0" y="0"/>
                </a:moveTo>
                <a:lnTo>
                  <a:pt x="161544" y="0"/>
                </a:lnTo>
                <a:lnTo>
                  <a:pt x="161544" y="644651"/>
                </a:lnTo>
                <a:lnTo>
                  <a:pt x="0" y="644651"/>
                </a:lnTo>
                <a:lnTo>
                  <a:pt x="0" y="0"/>
                </a:lnTo>
                <a:close/>
              </a:path>
            </a:pathLst>
          </a:custGeom>
          <a:ln w="9144">
            <a:solidFill>
              <a:srgbClr val="BEBEBE"/>
            </a:solidFill>
          </a:ln>
        </p:spPr>
        <p:txBody>
          <a:bodyPr wrap="square" lIns="0" tIns="0" rIns="0" bIns="0" rtlCol="0"/>
          <a:lstStyle/>
          <a:p>
            <a:endParaRPr/>
          </a:p>
        </p:txBody>
      </p:sp>
      <p:sp>
        <p:nvSpPr>
          <p:cNvPr id="87" name="object 87"/>
          <p:cNvSpPr/>
          <p:nvPr/>
        </p:nvSpPr>
        <p:spPr>
          <a:xfrm>
            <a:off x="9215628" y="5167884"/>
            <a:ext cx="160020" cy="562610"/>
          </a:xfrm>
          <a:custGeom>
            <a:avLst/>
            <a:gdLst/>
            <a:ahLst/>
            <a:cxnLst/>
            <a:rect l="l" t="t" r="r" b="b"/>
            <a:pathLst>
              <a:path w="160020" h="562610">
                <a:moveTo>
                  <a:pt x="0" y="0"/>
                </a:moveTo>
                <a:lnTo>
                  <a:pt x="160020" y="0"/>
                </a:lnTo>
                <a:lnTo>
                  <a:pt x="160020" y="562356"/>
                </a:lnTo>
                <a:lnTo>
                  <a:pt x="0" y="562356"/>
                </a:lnTo>
                <a:lnTo>
                  <a:pt x="0" y="0"/>
                </a:lnTo>
                <a:close/>
              </a:path>
            </a:pathLst>
          </a:custGeom>
          <a:ln w="9144">
            <a:solidFill>
              <a:srgbClr val="BEBEBE"/>
            </a:solidFill>
          </a:ln>
        </p:spPr>
        <p:txBody>
          <a:bodyPr wrap="square" lIns="0" tIns="0" rIns="0" bIns="0" rtlCol="0"/>
          <a:lstStyle/>
          <a:p>
            <a:endParaRPr/>
          </a:p>
        </p:txBody>
      </p:sp>
      <p:sp>
        <p:nvSpPr>
          <p:cNvPr id="88" name="object 88"/>
          <p:cNvSpPr/>
          <p:nvPr/>
        </p:nvSpPr>
        <p:spPr>
          <a:xfrm>
            <a:off x="8194547" y="4110228"/>
            <a:ext cx="160020" cy="593090"/>
          </a:xfrm>
          <a:custGeom>
            <a:avLst/>
            <a:gdLst/>
            <a:ahLst/>
            <a:cxnLst/>
            <a:rect l="l" t="t" r="r" b="b"/>
            <a:pathLst>
              <a:path w="160020" h="593089">
                <a:moveTo>
                  <a:pt x="160020" y="0"/>
                </a:moveTo>
                <a:lnTo>
                  <a:pt x="0" y="0"/>
                </a:lnTo>
                <a:lnTo>
                  <a:pt x="0" y="592836"/>
                </a:lnTo>
                <a:lnTo>
                  <a:pt x="160020" y="592836"/>
                </a:lnTo>
                <a:lnTo>
                  <a:pt x="160020" y="0"/>
                </a:lnTo>
                <a:close/>
              </a:path>
            </a:pathLst>
          </a:custGeom>
          <a:solidFill>
            <a:srgbClr val="DC0000"/>
          </a:solidFill>
        </p:spPr>
        <p:txBody>
          <a:bodyPr wrap="square" lIns="0" tIns="0" rIns="0" bIns="0" rtlCol="0"/>
          <a:lstStyle/>
          <a:p>
            <a:endParaRPr/>
          </a:p>
        </p:txBody>
      </p:sp>
      <p:sp>
        <p:nvSpPr>
          <p:cNvPr id="89" name="object 89"/>
          <p:cNvSpPr/>
          <p:nvPr/>
        </p:nvSpPr>
        <p:spPr>
          <a:xfrm>
            <a:off x="8449056" y="4207764"/>
            <a:ext cx="161925" cy="600710"/>
          </a:xfrm>
          <a:custGeom>
            <a:avLst/>
            <a:gdLst/>
            <a:ahLst/>
            <a:cxnLst/>
            <a:rect l="l" t="t" r="r" b="b"/>
            <a:pathLst>
              <a:path w="161925" h="600710">
                <a:moveTo>
                  <a:pt x="161544" y="0"/>
                </a:moveTo>
                <a:lnTo>
                  <a:pt x="0" y="0"/>
                </a:lnTo>
                <a:lnTo>
                  <a:pt x="0" y="600456"/>
                </a:lnTo>
                <a:lnTo>
                  <a:pt x="161544" y="600456"/>
                </a:lnTo>
                <a:lnTo>
                  <a:pt x="161544" y="0"/>
                </a:lnTo>
                <a:close/>
              </a:path>
            </a:pathLst>
          </a:custGeom>
          <a:solidFill>
            <a:srgbClr val="DC0000"/>
          </a:solidFill>
        </p:spPr>
        <p:txBody>
          <a:bodyPr wrap="square" lIns="0" tIns="0" rIns="0" bIns="0" rtlCol="0"/>
          <a:lstStyle/>
          <a:p>
            <a:endParaRPr/>
          </a:p>
        </p:txBody>
      </p:sp>
      <p:sp>
        <p:nvSpPr>
          <p:cNvPr id="90" name="object 90"/>
          <p:cNvSpPr/>
          <p:nvPr/>
        </p:nvSpPr>
        <p:spPr>
          <a:xfrm>
            <a:off x="8705088" y="4358640"/>
            <a:ext cx="160020" cy="597535"/>
          </a:xfrm>
          <a:custGeom>
            <a:avLst/>
            <a:gdLst/>
            <a:ahLst/>
            <a:cxnLst/>
            <a:rect l="l" t="t" r="r" b="b"/>
            <a:pathLst>
              <a:path w="160020" h="597535">
                <a:moveTo>
                  <a:pt x="160019" y="0"/>
                </a:moveTo>
                <a:lnTo>
                  <a:pt x="0" y="0"/>
                </a:lnTo>
                <a:lnTo>
                  <a:pt x="0" y="597408"/>
                </a:lnTo>
                <a:lnTo>
                  <a:pt x="160019" y="597408"/>
                </a:lnTo>
                <a:lnTo>
                  <a:pt x="160019" y="0"/>
                </a:lnTo>
                <a:close/>
              </a:path>
            </a:pathLst>
          </a:custGeom>
          <a:solidFill>
            <a:srgbClr val="DC0000"/>
          </a:solidFill>
        </p:spPr>
        <p:txBody>
          <a:bodyPr wrap="square" lIns="0" tIns="0" rIns="0" bIns="0" rtlCol="0"/>
          <a:lstStyle/>
          <a:p>
            <a:endParaRPr/>
          </a:p>
        </p:txBody>
      </p:sp>
      <p:sp>
        <p:nvSpPr>
          <p:cNvPr id="91" name="object 91"/>
          <p:cNvSpPr/>
          <p:nvPr/>
        </p:nvSpPr>
        <p:spPr>
          <a:xfrm>
            <a:off x="8959595" y="4454652"/>
            <a:ext cx="161925" cy="596265"/>
          </a:xfrm>
          <a:custGeom>
            <a:avLst/>
            <a:gdLst/>
            <a:ahLst/>
            <a:cxnLst/>
            <a:rect l="l" t="t" r="r" b="b"/>
            <a:pathLst>
              <a:path w="161925" h="596264">
                <a:moveTo>
                  <a:pt x="161544" y="0"/>
                </a:moveTo>
                <a:lnTo>
                  <a:pt x="0" y="0"/>
                </a:lnTo>
                <a:lnTo>
                  <a:pt x="0" y="595884"/>
                </a:lnTo>
                <a:lnTo>
                  <a:pt x="161544" y="595884"/>
                </a:lnTo>
                <a:lnTo>
                  <a:pt x="161544" y="0"/>
                </a:lnTo>
                <a:close/>
              </a:path>
            </a:pathLst>
          </a:custGeom>
          <a:solidFill>
            <a:srgbClr val="DC0000"/>
          </a:solidFill>
        </p:spPr>
        <p:txBody>
          <a:bodyPr wrap="square" lIns="0" tIns="0" rIns="0" bIns="0" rtlCol="0"/>
          <a:lstStyle/>
          <a:p>
            <a:endParaRPr/>
          </a:p>
        </p:txBody>
      </p:sp>
      <p:sp>
        <p:nvSpPr>
          <p:cNvPr id="92" name="object 92"/>
          <p:cNvSpPr/>
          <p:nvPr/>
        </p:nvSpPr>
        <p:spPr>
          <a:xfrm>
            <a:off x="9215628" y="4596384"/>
            <a:ext cx="160020" cy="571500"/>
          </a:xfrm>
          <a:custGeom>
            <a:avLst/>
            <a:gdLst/>
            <a:ahLst/>
            <a:cxnLst/>
            <a:rect l="l" t="t" r="r" b="b"/>
            <a:pathLst>
              <a:path w="160020" h="571500">
                <a:moveTo>
                  <a:pt x="160020" y="0"/>
                </a:moveTo>
                <a:lnTo>
                  <a:pt x="0" y="0"/>
                </a:lnTo>
                <a:lnTo>
                  <a:pt x="0" y="571500"/>
                </a:lnTo>
                <a:lnTo>
                  <a:pt x="160020" y="571500"/>
                </a:lnTo>
                <a:lnTo>
                  <a:pt x="160020" y="0"/>
                </a:lnTo>
                <a:close/>
              </a:path>
            </a:pathLst>
          </a:custGeom>
          <a:solidFill>
            <a:srgbClr val="DC0000"/>
          </a:solidFill>
        </p:spPr>
        <p:txBody>
          <a:bodyPr wrap="square" lIns="0" tIns="0" rIns="0" bIns="0" rtlCol="0"/>
          <a:lstStyle/>
          <a:p>
            <a:endParaRPr/>
          </a:p>
        </p:txBody>
      </p:sp>
      <p:sp>
        <p:nvSpPr>
          <p:cNvPr id="93" name="object 93"/>
          <p:cNvSpPr/>
          <p:nvPr/>
        </p:nvSpPr>
        <p:spPr>
          <a:xfrm>
            <a:off x="8194547" y="4110228"/>
            <a:ext cx="160020" cy="593090"/>
          </a:xfrm>
          <a:custGeom>
            <a:avLst/>
            <a:gdLst/>
            <a:ahLst/>
            <a:cxnLst/>
            <a:rect l="l" t="t" r="r" b="b"/>
            <a:pathLst>
              <a:path w="160020" h="593089">
                <a:moveTo>
                  <a:pt x="0" y="0"/>
                </a:moveTo>
                <a:lnTo>
                  <a:pt x="160020" y="0"/>
                </a:lnTo>
                <a:lnTo>
                  <a:pt x="160020" y="592836"/>
                </a:lnTo>
                <a:lnTo>
                  <a:pt x="0" y="592836"/>
                </a:lnTo>
                <a:lnTo>
                  <a:pt x="0" y="0"/>
                </a:lnTo>
                <a:close/>
              </a:path>
            </a:pathLst>
          </a:custGeom>
          <a:ln w="9143">
            <a:solidFill>
              <a:srgbClr val="BEBEBE"/>
            </a:solidFill>
          </a:ln>
        </p:spPr>
        <p:txBody>
          <a:bodyPr wrap="square" lIns="0" tIns="0" rIns="0" bIns="0" rtlCol="0"/>
          <a:lstStyle/>
          <a:p>
            <a:endParaRPr/>
          </a:p>
        </p:txBody>
      </p:sp>
      <p:sp>
        <p:nvSpPr>
          <p:cNvPr id="94" name="object 94"/>
          <p:cNvSpPr/>
          <p:nvPr/>
        </p:nvSpPr>
        <p:spPr>
          <a:xfrm>
            <a:off x="8449056" y="4207764"/>
            <a:ext cx="161925" cy="600710"/>
          </a:xfrm>
          <a:custGeom>
            <a:avLst/>
            <a:gdLst/>
            <a:ahLst/>
            <a:cxnLst/>
            <a:rect l="l" t="t" r="r" b="b"/>
            <a:pathLst>
              <a:path w="161925" h="600710">
                <a:moveTo>
                  <a:pt x="0" y="0"/>
                </a:moveTo>
                <a:lnTo>
                  <a:pt x="161544" y="0"/>
                </a:lnTo>
                <a:lnTo>
                  <a:pt x="161544" y="600456"/>
                </a:lnTo>
                <a:lnTo>
                  <a:pt x="0" y="600456"/>
                </a:lnTo>
                <a:lnTo>
                  <a:pt x="0" y="0"/>
                </a:lnTo>
                <a:close/>
              </a:path>
            </a:pathLst>
          </a:custGeom>
          <a:ln w="9144">
            <a:solidFill>
              <a:srgbClr val="BEBEBE"/>
            </a:solidFill>
          </a:ln>
        </p:spPr>
        <p:txBody>
          <a:bodyPr wrap="square" lIns="0" tIns="0" rIns="0" bIns="0" rtlCol="0"/>
          <a:lstStyle/>
          <a:p>
            <a:endParaRPr/>
          </a:p>
        </p:txBody>
      </p:sp>
      <p:sp>
        <p:nvSpPr>
          <p:cNvPr id="95" name="object 95"/>
          <p:cNvSpPr/>
          <p:nvPr/>
        </p:nvSpPr>
        <p:spPr>
          <a:xfrm>
            <a:off x="8705088" y="4358640"/>
            <a:ext cx="160020" cy="597535"/>
          </a:xfrm>
          <a:custGeom>
            <a:avLst/>
            <a:gdLst/>
            <a:ahLst/>
            <a:cxnLst/>
            <a:rect l="l" t="t" r="r" b="b"/>
            <a:pathLst>
              <a:path w="160020" h="597535">
                <a:moveTo>
                  <a:pt x="0" y="0"/>
                </a:moveTo>
                <a:lnTo>
                  <a:pt x="160019" y="0"/>
                </a:lnTo>
                <a:lnTo>
                  <a:pt x="160019" y="597408"/>
                </a:lnTo>
                <a:lnTo>
                  <a:pt x="0" y="597408"/>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8959595" y="4454652"/>
            <a:ext cx="161925" cy="596265"/>
          </a:xfrm>
          <a:custGeom>
            <a:avLst/>
            <a:gdLst/>
            <a:ahLst/>
            <a:cxnLst/>
            <a:rect l="l" t="t" r="r" b="b"/>
            <a:pathLst>
              <a:path w="161925" h="596264">
                <a:moveTo>
                  <a:pt x="0" y="0"/>
                </a:moveTo>
                <a:lnTo>
                  <a:pt x="161544" y="0"/>
                </a:lnTo>
                <a:lnTo>
                  <a:pt x="161544" y="595884"/>
                </a:lnTo>
                <a:lnTo>
                  <a:pt x="0" y="595884"/>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9215628" y="4596384"/>
            <a:ext cx="160020" cy="571500"/>
          </a:xfrm>
          <a:custGeom>
            <a:avLst/>
            <a:gdLst/>
            <a:ahLst/>
            <a:cxnLst/>
            <a:rect l="l" t="t" r="r" b="b"/>
            <a:pathLst>
              <a:path w="160020" h="571500">
                <a:moveTo>
                  <a:pt x="0" y="0"/>
                </a:moveTo>
                <a:lnTo>
                  <a:pt x="160020" y="0"/>
                </a:lnTo>
                <a:lnTo>
                  <a:pt x="160020" y="571500"/>
                </a:lnTo>
                <a:lnTo>
                  <a:pt x="0" y="571500"/>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8194547" y="3826764"/>
            <a:ext cx="160020" cy="283845"/>
          </a:xfrm>
          <a:custGeom>
            <a:avLst/>
            <a:gdLst/>
            <a:ahLst/>
            <a:cxnLst/>
            <a:rect l="l" t="t" r="r" b="b"/>
            <a:pathLst>
              <a:path w="160020" h="283845">
                <a:moveTo>
                  <a:pt x="160020" y="0"/>
                </a:moveTo>
                <a:lnTo>
                  <a:pt x="0" y="0"/>
                </a:lnTo>
                <a:lnTo>
                  <a:pt x="0" y="283463"/>
                </a:lnTo>
                <a:lnTo>
                  <a:pt x="160020" y="283463"/>
                </a:lnTo>
                <a:lnTo>
                  <a:pt x="160020" y="0"/>
                </a:lnTo>
                <a:close/>
              </a:path>
            </a:pathLst>
          </a:custGeom>
          <a:solidFill>
            <a:srgbClr val="FACC00"/>
          </a:solidFill>
        </p:spPr>
        <p:txBody>
          <a:bodyPr wrap="square" lIns="0" tIns="0" rIns="0" bIns="0" rtlCol="0"/>
          <a:lstStyle/>
          <a:p>
            <a:endParaRPr/>
          </a:p>
        </p:txBody>
      </p:sp>
      <p:sp>
        <p:nvSpPr>
          <p:cNvPr id="99" name="object 99"/>
          <p:cNvSpPr/>
          <p:nvPr/>
        </p:nvSpPr>
        <p:spPr>
          <a:xfrm>
            <a:off x="8449056" y="3954779"/>
            <a:ext cx="161925" cy="253365"/>
          </a:xfrm>
          <a:custGeom>
            <a:avLst/>
            <a:gdLst/>
            <a:ahLst/>
            <a:cxnLst/>
            <a:rect l="l" t="t" r="r" b="b"/>
            <a:pathLst>
              <a:path w="161925" h="253364">
                <a:moveTo>
                  <a:pt x="161544" y="0"/>
                </a:moveTo>
                <a:lnTo>
                  <a:pt x="0" y="0"/>
                </a:lnTo>
                <a:lnTo>
                  <a:pt x="0" y="252984"/>
                </a:lnTo>
                <a:lnTo>
                  <a:pt x="161544" y="252984"/>
                </a:lnTo>
                <a:lnTo>
                  <a:pt x="161544" y="0"/>
                </a:lnTo>
                <a:close/>
              </a:path>
            </a:pathLst>
          </a:custGeom>
          <a:solidFill>
            <a:srgbClr val="FACC00"/>
          </a:solidFill>
        </p:spPr>
        <p:txBody>
          <a:bodyPr wrap="square" lIns="0" tIns="0" rIns="0" bIns="0" rtlCol="0"/>
          <a:lstStyle/>
          <a:p>
            <a:endParaRPr/>
          </a:p>
        </p:txBody>
      </p:sp>
      <p:sp>
        <p:nvSpPr>
          <p:cNvPr id="100" name="object 100"/>
          <p:cNvSpPr/>
          <p:nvPr/>
        </p:nvSpPr>
        <p:spPr>
          <a:xfrm>
            <a:off x="8705088" y="4085844"/>
            <a:ext cx="160020" cy="273050"/>
          </a:xfrm>
          <a:custGeom>
            <a:avLst/>
            <a:gdLst/>
            <a:ahLst/>
            <a:cxnLst/>
            <a:rect l="l" t="t" r="r" b="b"/>
            <a:pathLst>
              <a:path w="160020" h="273050">
                <a:moveTo>
                  <a:pt x="160019" y="0"/>
                </a:moveTo>
                <a:lnTo>
                  <a:pt x="0" y="0"/>
                </a:lnTo>
                <a:lnTo>
                  <a:pt x="0" y="272795"/>
                </a:lnTo>
                <a:lnTo>
                  <a:pt x="160019" y="272795"/>
                </a:lnTo>
                <a:lnTo>
                  <a:pt x="160019" y="0"/>
                </a:lnTo>
                <a:close/>
              </a:path>
            </a:pathLst>
          </a:custGeom>
          <a:solidFill>
            <a:srgbClr val="FACC00"/>
          </a:solidFill>
        </p:spPr>
        <p:txBody>
          <a:bodyPr wrap="square" lIns="0" tIns="0" rIns="0" bIns="0" rtlCol="0"/>
          <a:lstStyle/>
          <a:p>
            <a:endParaRPr/>
          </a:p>
        </p:txBody>
      </p:sp>
      <p:sp>
        <p:nvSpPr>
          <p:cNvPr id="101" name="object 101"/>
          <p:cNvSpPr/>
          <p:nvPr/>
        </p:nvSpPr>
        <p:spPr>
          <a:xfrm>
            <a:off x="8959595" y="4239767"/>
            <a:ext cx="161925" cy="215265"/>
          </a:xfrm>
          <a:custGeom>
            <a:avLst/>
            <a:gdLst/>
            <a:ahLst/>
            <a:cxnLst/>
            <a:rect l="l" t="t" r="r" b="b"/>
            <a:pathLst>
              <a:path w="161925" h="215264">
                <a:moveTo>
                  <a:pt x="161544" y="0"/>
                </a:moveTo>
                <a:lnTo>
                  <a:pt x="0" y="0"/>
                </a:lnTo>
                <a:lnTo>
                  <a:pt x="0" y="214883"/>
                </a:lnTo>
                <a:lnTo>
                  <a:pt x="161544" y="214883"/>
                </a:lnTo>
                <a:lnTo>
                  <a:pt x="161544" y="0"/>
                </a:lnTo>
                <a:close/>
              </a:path>
            </a:pathLst>
          </a:custGeom>
          <a:solidFill>
            <a:srgbClr val="FACC00"/>
          </a:solidFill>
        </p:spPr>
        <p:txBody>
          <a:bodyPr wrap="square" lIns="0" tIns="0" rIns="0" bIns="0" rtlCol="0"/>
          <a:lstStyle/>
          <a:p>
            <a:endParaRPr/>
          </a:p>
        </p:txBody>
      </p:sp>
      <p:sp>
        <p:nvSpPr>
          <p:cNvPr id="102" name="object 102"/>
          <p:cNvSpPr/>
          <p:nvPr/>
        </p:nvSpPr>
        <p:spPr>
          <a:xfrm>
            <a:off x="9215628" y="4402835"/>
            <a:ext cx="160020" cy="193675"/>
          </a:xfrm>
          <a:custGeom>
            <a:avLst/>
            <a:gdLst/>
            <a:ahLst/>
            <a:cxnLst/>
            <a:rect l="l" t="t" r="r" b="b"/>
            <a:pathLst>
              <a:path w="160020" h="193675">
                <a:moveTo>
                  <a:pt x="160020" y="0"/>
                </a:moveTo>
                <a:lnTo>
                  <a:pt x="0" y="0"/>
                </a:lnTo>
                <a:lnTo>
                  <a:pt x="0" y="193547"/>
                </a:lnTo>
                <a:lnTo>
                  <a:pt x="160020" y="193547"/>
                </a:lnTo>
                <a:lnTo>
                  <a:pt x="160020" y="0"/>
                </a:lnTo>
                <a:close/>
              </a:path>
            </a:pathLst>
          </a:custGeom>
          <a:solidFill>
            <a:srgbClr val="FACC00"/>
          </a:solidFill>
        </p:spPr>
        <p:txBody>
          <a:bodyPr wrap="square" lIns="0" tIns="0" rIns="0" bIns="0" rtlCol="0"/>
          <a:lstStyle/>
          <a:p>
            <a:endParaRPr/>
          </a:p>
        </p:txBody>
      </p:sp>
      <p:sp>
        <p:nvSpPr>
          <p:cNvPr id="103" name="object 103"/>
          <p:cNvSpPr/>
          <p:nvPr/>
        </p:nvSpPr>
        <p:spPr>
          <a:xfrm>
            <a:off x="8194547" y="3826764"/>
            <a:ext cx="160020" cy="283845"/>
          </a:xfrm>
          <a:custGeom>
            <a:avLst/>
            <a:gdLst/>
            <a:ahLst/>
            <a:cxnLst/>
            <a:rect l="l" t="t" r="r" b="b"/>
            <a:pathLst>
              <a:path w="160020" h="283845">
                <a:moveTo>
                  <a:pt x="0" y="0"/>
                </a:moveTo>
                <a:lnTo>
                  <a:pt x="160020" y="0"/>
                </a:lnTo>
                <a:lnTo>
                  <a:pt x="160020" y="283463"/>
                </a:lnTo>
                <a:lnTo>
                  <a:pt x="0" y="283463"/>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8449056" y="3954779"/>
            <a:ext cx="161925" cy="253365"/>
          </a:xfrm>
          <a:custGeom>
            <a:avLst/>
            <a:gdLst/>
            <a:ahLst/>
            <a:cxnLst/>
            <a:rect l="l" t="t" r="r" b="b"/>
            <a:pathLst>
              <a:path w="161925" h="253364">
                <a:moveTo>
                  <a:pt x="0" y="0"/>
                </a:moveTo>
                <a:lnTo>
                  <a:pt x="161544" y="0"/>
                </a:lnTo>
                <a:lnTo>
                  <a:pt x="161544" y="252984"/>
                </a:lnTo>
                <a:lnTo>
                  <a:pt x="0" y="252984"/>
                </a:lnTo>
                <a:lnTo>
                  <a:pt x="0" y="0"/>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8705088" y="4085844"/>
            <a:ext cx="160020" cy="273050"/>
          </a:xfrm>
          <a:custGeom>
            <a:avLst/>
            <a:gdLst/>
            <a:ahLst/>
            <a:cxnLst/>
            <a:rect l="l" t="t" r="r" b="b"/>
            <a:pathLst>
              <a:path w="160020" h="273050">
                <a:moveTo>
                  <a:pt x="0" y="0"/>
                </a:moveTo>
                <a:lnTo>
                  <a:pt x="160019" y="0"/>
                </a:lnTo>
                <a:lnTo>
                  <a:pt x="160019" y="272795"/>
                </a:lnTo>
                <a:lnTo>
                  <a:pt x="0" y="272795"/>
                </a:lnTo>
                <a:lnTo>
                  <a:pt x="0" y="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8959595" y="4239767"/>
            <a:ext cx="161925" cy="215265"/>
          </a:xfrm>
          <a:custGeom>
            <a:avLst/>
            <a:gdLst/>
            <a:ahLst/>
            <a:cxnLst/>
            <a:rect l="l" t="t" r="r" b="b"/>
            <a:pathLst>
              <a:path w="161925" h="215264">
                <a:moveTo>
                  <a:pt x="0" y="0"/>
                </a:moveTo>
                <a:lnTo>
                  <a:pt x="161544" y="0"/>
                </a:lnTo>
                <a:lnTo>
                  <a:pt x="161544" y="214883"/>
                </a:lnTo>
                <a:lnTo>
                  <a:pt x="0" y="214883"/>
                </a:lnTo>
                <a:lnTo>
                  <a:pt x="0" y="0"/>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9215628" y="4402835"/>
            <a:ext cx="160020" cy="193675"/>
          </a:xfrm>
          <a:custGeom>
            <a:avLst/>
            <a:gdLst/>
            <a:ahLst/>
            <a:cxnLst/>
            <a:rect l="l" t="t" r="r" b="b"/>
            <a:pathLst>
              <a:path w="160020" h="193675">
                <a:moveTo>
                  <a:pt x="0" y="0"/>
                </a:moveTo>
                <a:lnTo>
                  <a:pt x="160020" y="0"/>
                </a:lnTo>
                <a:lnTo>
                  <a:pt x="160020" y="193547"/>
                </a:lnTo>
                <a:lnTo>
                  <a:pt x="0" y="193547"/>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8194547" y="3701796"/>
            <a:ext cx="160020" cy="125095"/>
          </a:xfrm>
          <a:custGeom>
            <a:avLst/>
            <a:gdLst/>
            <a:ahLst/>
            <a:cxnLst/>
            <a:rect l="l" t="t" r="r" b="b"/>
            <a:pathLst>
              <a:path w="160020" h="125095">
                <a:moveTo>
                  <a:pt x="160020" y="0"/>
                </a:moveTo>
                <a:lnTo>
                  <a:pt x="0" y="0"/>
                </a:lnTo>
                <a:lnTo>
                  <a:pt x="0" y="124967"/>
                </a:lnTo>
                <a:lnTo>
                  <a:pt x="160020" y="124967"/>
                </a:lnTo>
                <a:lnTo>
                  <a:pt x="160020" y="0"/>
                </a:lnTo>
                <a:close/>
              </a:path>
            </a:pathLst>
          </a:custGeom>
          <a:solidFill>
            <a:srgbClr val="009EDF"/>
          </a:solidFill>
        </p:spPr>
        <p:txBody>
          <a:bodyPr wrap="square" lIns="0" tIns="0" rIns="0" bIns="0" rtlCol="0"/>
          <a:lstStyle/>
          <a:p>
            <a:endParaRPr/>
          </a:p>
        </p:txBody>
      </p:sp>
      <p:sp>
        <p:nvSpPr>
          <p:cNvPr id="109" name="object 109"/>
          <p:cNvSpPr/>
          <p:nvPr/>
        </p:nvSpPr>
        <p:spPr>
          <a:xfrm>
            <a:off x="8449056" y="3834384"/>
            <a:ext cx="161925" cy="120650"/>
          </a:xfrm>
          <a:custGeom>
            <a:avLst/>
            <a:gdLst/>
            <a:ahLst/>
            <a:cxnLst/>
            <a:rect l="l" t="t" r="r" b="b"/>
            <a:pathLst>
              <a:path w="161925" h="120650">
                <a:moveTo>
                  <a:pt x="161544" y="0"/>
                </a:moveTo>
                <a:lnTo>
                  <a:pt x="0" y="0"/>
                </a:lnTo>
                <a:lnTo>
                  <a:pt x="0" y="120396"/>
                </a:lnTo>
                <a:lnTo>
                  <a:pt x="161544" y="120396"/>
                </a:lnTo>
                <a:lnTo>
                  <a:pt x="161544" y="0"/>
                </a:lnTo>
                <a:close/>
              </a:path>
            </a:pathLst>
          </a:custGeom>
          <a:solidFill>
            <a:srgbClr val="009EDF"/>
          </a:solidFill>
        </p:spPr>
        <p:txBody>
          <a:bodyPr wrap="square" lIns="0" tIns="0" rIns="0" bIns="0" rtlCol="0"/>
          <a:lstStyle/>
          <a:p>
            <a:endParaRPr/>
          </a:p>
        </p:txBody>
      </p:sp>
      <p:sp>
        <p:nvSpPr>
          <p:cNvPr id="110" name="object 110"/>
          <p:cNvSpPr/>
          <p:nvPr/>
        </p:nvSpPr>
        <p:spPr>
          <a:xfrm>
            <a:off x="8705088" y="3963923"/>
            <a:ext cx="160020" cy="121920"/>
          </a:xfrm>
          <a:custGeom>
            <a:avLst/>
            <a:gdLst/>
            <a:ahLst/>
            <a:cxnLst/>
            <a:rect l="l" t="t" r="r" b="b"/>
            <a:pathLst>
              <a:path w="160020" h="121920">
                <a:moveTo>
                  <a:pt x="160019" y="0"/>
                </a:moveTo>
                <a:lnTo>
                  <a:pt x="0" y="0"/>
                </a:lnTo>
                <a:lnTo>
                  <a:pt x="0" y="121919"/>
                </a:lnTo>
                <a:lnTo>
                  <a:pt x="160019" y="121919"/>
                </a:lnTo>
                <a:lnTo>
                  <a:pt x="160019" y="0"/>
                </a:lnTo>
                <a:close/>
              </a:path>
            </a:pathLst>
          </a:custGeom>
          <a:solidFill>
            <a:srgbClr val="009EDF"/>
          </a:solidFill>
        </p:spPr>
        <p:txBody>
          <a:bodyPr wrap="square" lIns="0" tIns="0" rIns="0" bIns="0" rtlCol="0"/>
          <a:lstStyle/>
          <a:p>
            <a:endParaRPr/>
          </a:p>
        </p:txBody>
      </p:sp>
      <p:sp>
        <p:nvSpPr>
          <p:cNvPr id="111" name="object 111"/>
          <p:cNvSpPr/>
          <p:nvPr/>
        </p:nvSpPr>
        <p:spPr>
          <a:xfrm>
            <a:off x="8959595" y="4117847"/>
            <a:ext cx="161925" cy="121920"/>
          </a:xfrm>
          <a:custGeom>
            <a:avLst/>
            <a:gdLst/>
            <a:ahLst/>
            <a:cxnLst/>
            <a:rect l="l" t="t" r="r" b="b"/>
            <a:pathLst>
              <a:path w="161925" h="121920">
                <a:moveTo>
                  <a:pt x="161544" y="0"/>
                </a:moveTo>
                <a:lnTo>
                  <a:pt x="0" y="0"/>
                </a:lnTo>
                <a:lnTo>
                  <a:pt x="0" y="121919"/>
                </a:lnTo>
                <a:lnTo>
                  <a:pt x="161544" y="121919"/>
                </a:lnTo>
                <a:lnTo>
                  <a:pt x="161544" y="0"/>
                </a:lnTo>
                <a:close/>
              </a:path>
            </a:pathLst>
          </a:custGeom>
          <a:solidFill>
            <a:srgbClr val="009EDF"/>
          </a:solidFill>
        </p:spPr>
        <p:txBody>
          <a:bodyPr wrap="square" lIns="0" tIns="0" rIns="0" bIns="0" rtlCol="0"/>
          <a:lstStyle/>
          <a:p>
            <a:endParaRPr/>
          </a:p>
        </p:txBody>
      </p:sp>
      <p:sp>
        <p:nvSpPr>
          <p:cNvPr id="112" name="object 112"/>
          <p:cNvSpPr/>
          <p:nvPr/>
        </p:nvSpPr>
        <p:spPr>
          <a:xfrm>
            <a:off x="9215628" y="4279391"/>
            <a:ext cx="160020" cy="123825"/>
          </a:xfrm>
          <a:custGeom>
            <a:avLst/>
            <a:gdLst/>
            <a:ahLst/>
            <a:cxnLst/>
            <a:rect l="l" t="t" r="r" b="b"/>
            <a:pathLst>
              <a:path w="160020" h="123825">
                <a:moveTo>
                  <a:pt x="160020" y="0"/>
                </a:moveTo>
                <a:lnTo>
                  <a:pt x="0" y="0"/>
                </a:lnTo>
                <a:lnTo>
                  <a:pt x="0" y="123443"/>
                </a:lnTo>
                <a:lnTo>
                  <a:pt x="160020" y="123443"/>
                </a:lnTo>
                <a:lnTo>
                  <a:pt x="160020" y="0"/>
                </a:lnTo>
                <a:close/>
              </a:path>
            </a:pathLst>
          </a:custGeom>
          <a:solidFill>
            <a:srgbClr val="009EDF"/>
          </a:solidFill>
        </p:spPr>
        <p:txBody>
          <a:bodyPr wrap="square" lIns="0" tIns="0" rIns="0" bIns="0" rtlCol="0"/>
          <a:lstStyle/>
          <a:p>
            <a:endParaRPr/>
          </a:p>
        </p:txBody>
      </p:sp>
      <p:sp>
        <p:nvSpPr>
          <p:cNvPr id="113" name="object 113"/>
          <p:cNvSpPr/>
          <p:nvPr/>
        </p:nvSpPr>
        <p:spPr>
          <a:xfrm>
            <a:off x="8194547" y="3701796"/>
            <a:ext cx="160020" cy="125095"/>
          </a:xfrm>
          <a:custGeom>
            <a:avLst/>
            <a:gdLst/>
            <a:ahLst/>
            <a:cxnLst/>
            <a:rect l="l" t="t" r="r" b="b"/>
            <a:pathLst>
              <a:path w="160020" h="125095">
                <a:moveTo>
                  <a:pt x="0" y="0"/>
                </a:moveTo>
                <a:lnTo>
                  <a:pt x="160020" y="0"/>
                </a:lnTo>
                <a:lnTo>
                  <a:pt x="160020" y="124967"/>
                </a:lnTo>
                <a:lnTo>
                  <a:pt x="0" y="124967"/>
                </a:lnTo>
                <a:lnTo>
                  <a:pt x="0" y="0"/>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8449056" y="3834384"/>
            <a:ext cx="161925" cy="120650"/>
          </a:xfrm>
          <a:custGeom>
            <a:avLst/>
            <a:gdLst/>
            <a:ahLst/>
            <a:cxnLst/>
            <a:rect l="l" t="t" r="r" b="b"/>
            <a:pathLst>
              <a:path w="161925" h="120650">
                <a:moveTo>
                  <a:pt x="0" y="0"/>
                </a:moveTo>
                <a:lnTo>
                  <a:pt x="161544" y="0"/>
                </a:lnTo>
                <a:lnTo>
                  <a:pt x="161544" y="120396"/>
                </a:lnTo>
                <a:lnTo>
                  <a:pt x="0" y="120396"/>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8705088" y="3963923"/>
            <a:ext cx="160020" cy="121920"/>
          </a:xfrm>
          <a:custGeom>
            <a:avLst/>
            <a:gdLst/>
            <a:ahLst/>
            <a:cxnLst/>
            <a:rect l="l" t="t" r="r" b="b"/>
            <a:pathLst>
              <a:path w="160020" h="121920">
                <a:moveTo>
                  <a:pt x="0" y="0"/>
                </a:moveTo>
                <a:lnTo>
                  <a:pt x="160019" y="0"/>
                </a:lnTo>
                <a:lnTo>
                  <a:pt x="160019" y="121919"/>
                </a:lnTo>
                <a:lnTo>
                  <a:pt x="0" y="121919"/>
                </a:lnTo>
                <a:lnTo>
                  <a:pt x="0" y="0"/>
                </a:lnTo>
                <a:close/>
              </a:path>
            </a:pathLst>
          </a:custGeom>
          <a:ln w="9144">
            <a:solidFill>
              <a:srgbClr val="BEBEBE"/>
            </a:solidFill>
          </a:ln>
        </p:spPr>
        <p:txBody>
          <a:bodyPr wrap="square" lIns="0" tIns="0" rIns="0" bIns="0" rtlCol="0"/>
          <a:lstStyle/>
          <a:p>
            <a:endParaRPr/>
          </a:p>
        </p:txBody>
      </p:sp>
      <p:sp>
        <p:nvSpPr>
          <p:cNvPr id="116" name="object 116"/>
          <p:cNvSpPr/>
          <p:nvPr/>
        </p:nvSpPr>
        <p:spPr>
          <a:xfrm>
            <a:off x="8959595" y="4117847"/>
            <a:ext cx="161925" cy="121920"/>
          </a:xfrm>
          <a:custGeom>
            <a:avLst/>
            <a:gdLst/>
            <a:ahLst/>
            <a:cxnLst/>
            <a:rect l="l" t="t" r="r" b="b"/>
            <a:pathLst>
              <a:path w="161925" h="121920">
                <a:moveTo>
                  <a:pt x="0" y="0"/>
                </a:moveTo>
                <a:lnTo>
                  <a:pt x="161544" y="0"/>
                </a:lnTo>
                <a:lnTo>
                  <a:pt x="161544" y="121919"/>
                </a:lnTo>
                <a:lnTo>
                  <a:pt x="0" y="121919"/>
                </a:lnTo>
                <a:lnTo>
                  <a:pt x="0" y="0"/>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9215628" y="4279391"/>
            <a:ext cx="160020" cy="123825"/>
          </a:xfrm>
          <a:custGeom>
            <a:avLst/>
            <a:gdLst/>
            <a:ahLst/>
            <a:cxnLst/>
            <a:rect l="l" t="t" r="r" b="b"/>
            <a:pathLst>
              <a:path w="160020" h="123825">
                <a:moveTo>
                  <a:pt x="0" y="0"/>
                </a:moveTo>
                <a:lnTo>
                  <a:pt x="160020" y="0"/>
                </a:lnTo>
                <a:lnTo>
                  <a:pt x="160020" y="123443"/>
                </a:lnTo>
                <a:lnTo>
                  <a:pt x="0" y="123443"/>
                </a:lnTo>
                <a:lnTo>
                  <a:pt x="0" y="0"/>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8194547" y="3406140"/>
            <a:ext cx="160020" cy="295910"/>
          </a:xfrm>
          <a:custGeom>
            <a:avLst/>
            <a:gdLst/>
            <a:ahLst/>
            <a:cxnLst/>
            <a:rect l="l" t="t" r="r" b="b"/>
            <a:pathLst>
              <a:path w="160020" h="295910">
                <a:moveTo>
                  <a:pt x="160020" y="0"/>
                </a:moveTo>
                <a:lnTo>
                  <a:pt x="0" y="0"/>
                </a:lnTo>
                <a:lnTo>
                  <a:pt x="0" y="295656"/>
                </a:lnTo>
                <a:lnTo>
                  <a:pt x="160020" y="295656"/>
                </a:lnTo>
                <a:lnTo>
                  <a:pt x="160020" y="0"/>
                </a:lnTo>
                <a:close/>
              </a:path>
            </a:pathLst>
          </a:custGeom>
          <a:solidFill>
            <a:srgbClr val="FF6600"/>
          </a:solidFill>
        </p:spPr>
        <p:txBody>
          <a:bodyPr wrap="square" lIns="0" tIns="0" rIns="0" bIns="0" rtlCol="0"/>
          <a:lstStyle/>
          <a:p>
            <a:endParaRPr/>
          </a:p>
        </p:txBody>
      </p:sp>
      <p:sp>
        <p:nvSpPr>
          <p:cNvPr id="119" name="object 119"/>
          <p:cNvSpPr/>
          <p:nvPr/>
        </p:nvSpPr>
        <p:spPr>
          <a:xfrm>
            <a:off x="8449056" y="3470147"/>
            <a:ext cx="161925" cy="364490"/>
          </a:xfrm>
          <a:custGeom>
            <a:avLst/>
            <a:gdLst/>
            <a:ahLst/>
            <a:cxnLst/>
            <a:rect l="l" t="t" r="r" b="b"/>
            <a:pathLst>
              <a:path w="161925" h="364489">
                <a:moveTo>
                  <a:pt x="161544" y="0"/>
                </a:moveTo>
                <a:lnTo>
                  <a:pt x="0" y="0"/>
                </a:lnTo>
                <a:lnTo>
                  <a:pt x="0" y="364235"/>
                </a:lnTo>
                <a:lnTo>
                  <a:pt x="161544" y="364235"/>
                </a:lnTo>
                <a:lnTo>
                  <a:pt x="161544" y="0"/>
                </a:lnTo>
                <a:close/>
              </a:path>
            </a:pathLst>
          </a:custGeom>
          <a:solidFill>
            <a:srgbClr val="FF6600"/>
          </a:solidFill>
        </p:spPr>
        <p:txBody>
          <a:bodyPr wrap="square" lIns="0" tIns="0" rIns="0" bIns="0" rtlCol="0"/>
          <a:lstStyle/>
          <a:p>
            <a:endParaRPr/>
          </a:p>
        </p:txBody>
      </p:sp>
      <p:sp>
        <p:nvSpPr>
          <p:cNvPr id="120" name="object 120"/>
          <p:cNvSpPr/>
          <p:nvPr/>
        </p:nvSpPr>
        <p:spPr>
          <a:xfrm>
            <a:off x="8705088" y="3549396"/>
            <a:ext cx="160020" cy="414655"/>
          </a:xfrm>
          <a:custGeom>
            <a:avLst/>
            <a:gdLst/>
            <a:ahLst/>
            <a:cxnLst/>
            <a:rect l="l" t="t" r="r" b="b"/>
            <a:pathLst>
              <a:path w="160020" h="414654">
                <a:moveTo>
                  <a:pt x="160019" y="0"/>
                </a:moveTo>
                <a:lnTo>
                  <a:pt x="0" y="0"/>
                </a:lnTo>
                <a:lnTo>
                  <a:pt x="0" y="414527"/>
                </a:lnTo>
                <a:lnTo>
                  <a:pt x="160019" y="414527"/>
                </a:lnTo>
                <a:lnTo>
                  <a:pt x="160019" y="0"/>
                </a:lnTo>
                <a:close/>
              </a:path>
            </a:pathLst>
          </a:custGeom>
          <a:solidFill>
            <a:srgbClr val="FF6600"/>
          </a:solidFill>
        </p:spPr>
        <p:txBody>
          <a:bodyPr wrap="square" lIns="0" tIns="0" rIns="0" bIns="0" rtlCol="0"/>
          <a:lstStyle/>
          <a:p>
            <a:endParaRPr/>
          </a:p>
        </p:txBody>
      </p:sp>
      <p:sp>
        <p:nvSpPr>
          <p:cNvPr id="121" name="object 121"/>
          <p:cNvSpPr/>
          <p:nvPr/>
        </p:nvSpPr>
        <p:spPr>
          <a:xfrm>
            <a:off x="8959595" y="3631691"/>
            <a:ext cx="161925" cy="486409"/>
          </a:xfrm>
          <a:custGeom>
            <a:avLst/>
            <a:gdLst/>
            <a:ahLst/>
            <a:cxnLst/>
            <a:rect l="l" t="t" r="r" b="b"/>
            <a:pathLst>
              <a:path w="161925" h="486410">
                <a:moveTo>
                  <a:pt x="161544" y="0"/>
                </a:moveTo>
                <a:lnTo>
                  <a:pt x="0" y="0"/>
                </a:lnTo>
                <a:lnTo>
                  <a:pt x="0" y="486155"/>
                </a:lnTo>
                <a:lnTo>
                  <a:pt x="161544" y="486155"/>
                </a:lnTo>
                <a:lnTo>
                  <a:pt x="161544" y="0"/>
                </a:lnTo>
                <a:close/>
              </a:path>
            </a:pathLst>
          </a:custGeom>
          <a:solidFill>
            <a:srgbClr val="FF6600"/>
          </a:solidFill>
        </p:spPr>
        <p:txBody>
          <a:bodyPr wrap="square" lIns="0" tIns="0" rIns="0" bIns="0" rtlCol="0"/>
          <a:lstStyle/>
          <a:p>
            <a:endParaRPr/>
          </a:p>
        </p:txBody>
      </p:sp>
      <p:sp>
        <p:nvSpPr>
          <p:cNvPr id="122" name="object 122"/>
          <p:cNvSpPr/>
          <p:nvPr/>
        </p:nvSpPr>
        <p:spPr>
          <a:xfrm>
            <a:off x="9215628" y="3709415"/>
            <a:ext cx="160020" cy="570230"/>
          </a:xfrm>
          <a:custGeom>
            <a:avLst/>
            <a:gdLst/>
            <a:ahLst/>
            <a:cxnLst/>
            <a:rect l="l" t="t" r="r" b="b"/>
            <a:pathLst>
              <a:path w="160020" h="570229">
                <a:moveTo>
                  <a:pt x="160020" y="0"/>
                </a:moveTo>
                <a:lnTo>
                  <a:pt x="0" y="0"/>
                </a:lnTo>
                <a:lnTo>
                  <a:pt x="0" y="569975"/>
                </a:lnTo>
                <a:lnTo>
                  <a:pt x="160020" y="569975"/>
                </a:lnTo>
                <a:lnTo>
                  <a:pt x="160020" y="0"/>
                </a:lnTo>
                <a:close/>
              </a:path>
            </a:pathLst>
          </a:custGeom>
          <a:solidFill>
            <a:srgbClr val="FF6600"/>
          </a:solidFill>
        </p:spPr>
        <p:txBody>
          <a:bodyPr wrap="square" lIns="0" tIns="0" rIns="0" bIns="0" rtlCol="0"/>
          <a:lstStyle/>
          <a:p>
            <a:endParaRPr/>
          </a:p>
        </p:txBody>
      </p:sp>
      <p:sp>
        <p:nvSpPr>
          <p:cNvPr id="123" name="object 123"/>
          <p:cNvSpPr/>
          <p:nvPr/>
        </p:nvSpPr>
        <p:spPr>
          <a:xfrm>
            <a:off x="8194547" y="3406140"/>
            <a:ext cx="160020" cy="295910"/>
          </a:xfrm>
          <a:custGeom>
            <a:avLst/>
            <a:gdLst/>
            <a:ahLst/>
            <a:cxnLst/>
            <a:rect l="l" t="t" r="r" b="b"/>
            <a:pathLst>
              <a:path w="160020" h="295910">
                <a:moveTo>
                  <a:pt x="0" y="0"/>
                </a:moveTo>
                <a:lnTo>
                  <a:pt x="160020" y="0"/>
                </a:lnTo>
                <a:lnTo>
                  <a:pt x="160020" y="295656"/>
                </a:lnTo>
                <a:lnTo>
                  <a:pt x="0" y="295656"/>
                </a:lnTo>
                <a:lnTo>
                  <a:pt x="0" y="0"/>
                </a:lnTo>
                <a:close/>
              </a:path>
            </a:pathLst>
          </a:custGeom>
          <a:ln w="9144">
            <a:solidFill>
              <a:srgbClr val="BEBEBE"/>
            </a:solidFill>
          </a:ln>
        </p:spPr>
        <p:txBody>
          <a:bodyPr wrap="square" lIns="0" tIns="0" rIns="0" bIns="0" rtlCol="0"/>
          <a:lstStyle/>
          <a:p>
            <a:endParaRPr/>
          </a:p>
        </p:txBody>
      </p:sp>
      <p:sp>
        <p:nvSpPr>
          <p:cNvPr id="124" name="object 124"/>
          <p:cNvSpPr/>
          <p:nvPr/>
        </p:nvSpPr>
        <p:spPr>
          <a:xfrm>
            <a:off x="8449056" y="3470147"/>
            <a:ext cx="161925" cy="364490"/>
          </a:xfrm>
          <a:custGeom>
            <a:avLst/>
            <a:gdLst/>
            <a:ahLst/>
            <a:cxnLst/>
            <a:rect l="l" t="t" r="r" b="b"/>
            <a:pathLst>
              <a:path w="161925" h="364489">
                <a:moveTo>
                  <a:pt x="0" y="0"/>
                </a:moveTo>
                <a:lnTo>
                  <a:pt x="161544" y="0"/>
                </a:lnTo>
                <a:lnTo>
                  <a:pt x="161544" y="364235"/>
                </a:lnTo>
                <a:lnTo>
                  <a:pt x="0" y="364235"/>
                </a:lnTo>
                <a:lnTo>
                  <a:pt x="0" y="0"/>
                </a:lnTo>
                <a:close/>
              </a:path>
            </a:pathLst>
          </a:custGeom>
          <a:ln w="9144">
            <a:solidFill>
              <a:srgbClr val="BEBEBE"/>
            </a:solidFill>
          </a:ln>
        </p:spPr>
        <p:txBody>
          <a:bodyPr wrap="square" lIns="0" tIns="0" rIns="0" bIns="0" rtlCol="0"/>
          <a:lstStyle/>
          <a:p>
            <a:endParaRPr/>
          </a:p>
        </p:txBody>
      </p:sp>
      <p:sp>
        <p:nvSpPr>
          <p:cNvPr id="125" name="object 125"/>
          <p:cNvSpPr/>
          <p:nvPr/>
        </p:nvSpPr>
        <p:spPr>
          <a:xfrm>
            <a:off x="8705088" y="3549396"/>
            <a:ext cx="160020" cy="414655"/>
          </a:xfrm>
          <a:custGeom>
            <a:avLst/>
            <a:gdLst/>
            <a:ahLst/>
            <a:cxnLst/>
            <a:rect l="l" t="t" r="r" b="b"/>
            <a:pathLst>
              <a:path w="160020" h="414654">
                <a:moveTo>
                  <a:pt x="0" y="0"/>
                </a:moveTo>
                <a:lnTo>
                  <a:pt x="160019" y="0"/>
                </a:lnTo>
                <a:lnTo>
                  <a:pt x="160019" y="414527"/>
                </a:lnTo>
                <a:lnTo>
                  <a:pt x="0" y="414527"/>
                </a:lnTo>
                <a:lnTo>
                  <a:pt x="0" y="0"/>
                </a:lnTo>
                <a:close/>
              </a:path>
            </a:pathLst>
          </a:custGeom>
          <a:ln w="9144">
            <a:solidFill>
              <a:srgbClr val="BEBEBE"/>
            </a:solidFill>
          </a:ln>
        </p:spPr>
        <p:txBody>
          <a:bodyPr wrap="square" lIns="0" tIns="0" rIns="0" bIns="0" rtlCol="0"/>
          <a:lstStyle/>
          <a:p>
            <a:endParaRPr/>
          </a:p>
        </p:txBody>
      </p:sp>
      <p:sp>
        <p:nvSpPr>
          <p:cNvPr id="126" name="object 126"/>
          <p:cNvSpPr/>
          <p:nvPr/>
        </p:nvSpPr>
        <p:spPr>
          <a:xfrm>
            <a:off x="8959595" y="3631691"/>
            <a:ext cx="161925" cy="486409"/>
          </a:xfrm>
          <a:custGeom>
            <a:avLst/>
            <a:gdLst/>
            <a:ahLst/>
            <a:cxnLst/>
            <a:rect l="l" t="t" r="r" b="b"/>
            <a:pathLst>
              <a:path w="161925" h="486410">
                <a:moveTo>
                  <a:pt x="0" y="0"/>
                </a:moveTo>
                <a:lnTo>
                  <a:pt x="161544" y="0"/>
                </a:lnTo>
                <a:lnTo>
                  <a:pt x="161544" y="486155"/>
                </a:lnTo>
                <a:lnTo>
                  <a:pt x="0" y="486155"/>
                </a:lnTo>
                <a:lnTo>
                  <a:pt x="0" y="0"/>
                </a:lnTo>
                <a:close/>
              </a:path>
            </a:pathLst>
          </a:custGeom>
          <a:ln w="9144">
            <a:solidFill>
              <a:srgbClr val="BEBEBE"/>
            </a:solidFill>
          </a:ln>
        </p:spPr>
        <p:txBody>
          <a:bodyPr wrap="square" lIns="0" tIns="0" rIns="0" bIns="0" rtlCol="0"/>
          <a:lstStyle/>
          <a:p>
            <a:endParaRPr/>
          </a:p>
        </p:txBody>
      </p:sp>
      <p:sp>
        <p:nvSpPr>
          <p:cNvPr id="127" name="object 127"/>
          <p:cNvSpPr/>
          <p:nvPr/>
        </p:nvSpPr>
        <p:spPr>
          <a:xfrm>
            <a:off x="9215628" y="3709415"/>
            <a:ext cx="160020" cy="570230"/>
          </a:xfrm>
          <a:custGeom>
            <a:avLst/>
            <a:gdLst/>
            <a:ahLst/>
            <a:cxnLst/>
            <a:rect l="l" t="t" r="r" b="b"/>
            <a:pathLst>
              <a:path w="160020" h="570229">
                <a:moveTo>
                  <a:pt x="0" y="0"/>
                </a:moveTo>
                <a:lnTo>
                  <a:pt x="160020" y="0"/>
                </a:lnTo>
                <a:lnTo>
                  <a:pt x="160020" y="569975"/>
                </a:lnTo>
                <a:lnTo>
                  <a:pt x="0" y="569975"/>
                </a:lnTo>
                <a:lnTo>
                  <a:pt x="0" y="0"/>
                </a:lnTo>
                <a:close/>
              </a:path>
            </a:pathLst>
          </a:custGeom>
          <a:ln w="9144">
            <a:solidFill>
              <a:srgbClr val="BEBEBE"/>
            </a:solidFill>
          </a:ln>
        </p:spPr>
        <p:txBody>
          <a:bodyPr wrap="square" lIns="0" tIns="0" rIns="0" bIns="0" rtlCol="0"/>
          <a:lstStyle/>
          <a:p>
            <a:endParaRPr/>
          </a:p>
        </p:txBody>
      </p:sp>
      <p:sp>
        <p:nvSpPr>
          <p:cNvPr id="128" name="object 128"/>
          <p:cNvSpPr/>
          <p:nvPr/>
        </p:nvSpPr>
        <p:spPr>
          <a:xfrm>
            <a:off x="5594603" y="2328672"/>
            <a:ext cx="0" cy="3525520"/>
          </a:xfrm>
          <a:custGeom>
            <a:avLst/>
            <a:gdLst/>
            <a:ahLst/>
            <a:cxnLst/>
            <a:rect l="l" t="t" r="r" b="b"/>
            <a:pathLst>
              <a:path h="3525520">
                <a:moveTo>
                  <a:pt x="0" y="3525012"/>
                </a:moveTo>
                <a:lnTo>
                  <a:pt x="0" y="0"/>
                </a:lnTo>
              </a:path>
            </a:pathLst>
          </a:custGeom>
          <a:ln w="9144">
            <a:solidFill>
              <a:srgbClr val="666666"/>
            </a:solidFill>
          </a:ln>
        </p:spPr>
        <p:txBody>
          <a:bodyPr wrap="square" lIns="0" tIns="0" rIns="0" bIns="0" rtlCol="0"/>
          <a:lstStyle/>
          <a:p>
            <a:endParaRPr/>
          </a:p>
        </p:txBody>
      </p:sp>
      <p:sp>
        <p:nvSpPr>
          <p:cNvPr id="129" name="object 129"/>
          <p:cNvSpPr/>
          <p:nvPr/>
        </p:nvSpPr>
        <p:spPr>
          <a:xfrm>
            <a:off x="5594603" y="585368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0" name="object 130"/>
          <p:cNvSpPr/>
          <p:nvPr/>
        </p:nvSpPr>
        <p:spPr>
          <a:xfrm>
            <a:off x="5594603" y="52669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1" name="object 131"/>
          <p:cNvSpPr/>
          <p:nvPr/>
        </p:nvSpPr>
        <p:spPr>
          <a:xfrm>
            <a:off x="5594603" y="467867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2" name="object 132"/>
          <p:cNvSpPr/>
          <p:nvPr/>
        </p:nvSpPr>
        <p:spPr>
          <a:xfrm>
            <a:off x="5594603" y="409194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3" name="object 133"/>
          <p:cNvSpPr/>
          <p:nvPr/>
        </p:nvSpPr>
        <p:spPr>
          <a:xfrm>
            <a:off x="5594603" y="35036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4" name="object 134"/>
          <p:cNvSpPr/>
          <p:nvPr/>
        </p:nvSpPr>
        <p:spPr>
          <a:xfrm>
            <a:off x="5594603" y="29169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5" name="object 135"/>
          <p:cNvSpPr/>
          <p:nvPr/>
        </p:nvSpPr>
        <p:spPr>
          <a:xfrm>
            <a:off x="5594603" y="232867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36" name="object 136"/>
          <p:cNvSpPr/>
          <p:nvPr/>
        </p:nvSpPr>
        <p:spPr>
          <a:xfrm>
            <a:off x="5594603" y="5853684"/>
            <a:ext cx="3828415" cy="0"/>
          </a:xfrm>
          <a:custGeom>
            <a:avLst/>
            <a:gdLst/>
            <a:ahLst/>
            <a:cxnLst/>
            <a:rect l="l" t="t" r="r" b="b"/>
            <a:pathLst>
              <a:path w="3828415">
                <a:moveTo>
                  <a:pt x="0" y="0"/>
                </a:moveTo>
                <a:lnTo>
                  <a:pt x="3828288" y="0"/>
                </a:lnTo>
              </a:path>
            </a:pathLst>
          </a:custGeom>
          <a:ln w="9144">
            <a:solidFill>
              <a:srgbClr val="666666"/>
            </a:solidFill>
          </a:ln>
        </p:spPr>
        <p:txBody>
          <a:bodyPr wrap="square" lIns="0" tIns="0" rIns="0" bIns="0" rtlCol="0"/>
          <a:lstStyle/>
          <a:p>
            <a:endParaRPr/>
          </a:p>
        </p:txBody>
      </p:sp>
      <p:sp>
        <p:nvSpPr>
          <p:cNvPr id="137" name="object 137"/>
          <p:cNvSpPr txBox="1"/>
          <p:nvPr/>
        </p:nvSpPr>
        <p:spPr>
          <a:xfrm>
            <a:off x="5170678" y="5731052"/>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38" name="object 138"/>
          <p:cNvSpPr txBox="1"/>
          <p:nvPr/>
        </p:nvSpPr>
        <p:spPr>
          <a:xfrm>
            <a:off x="3463544" y="4969636"/>
            <a:ext cx="1979930" cy="408940"/>
          </a:xfrm>
          <a:prstGeom prst="rect">
            <a:avLst/>
          </a:prstGeom>
        </p:spPr>
        <p:txBody>
          <a:bodyPr vert="horz" wrap="square" lIns="0" tIns="0" rIns="0" bIns="0" rtlCol="0">
            <a:spAutoFit/>
          </a:bodyPr>
          <a:lstStyle/>
          <a:p>
            <a:pPr marL="12700" marR="5080" indent="46990">
              <a:lnSpc>
                <a:spcPts val="1540"/>
              </a:lnSpc>
              <a:tabLst>
                <a:tab pos="1719580" algn="l"/>
              </a:tabLst>
            </a:pPr>
            <a:r>
              <a:rPr sz="1200" dirty="0">
                <a:latin typeface="Univers for BP"/>
                <a:cs typeface="Univers for BP"/>
              </a:rPr>
              <a:t>Decline in carbon  </a:t>
            </a:r>
            <a:r>
              <a:rPr sz="1800" baseline="4629" dirty="0">
                <a:latin typeface="Univers for BP"/>
                <a:cs typeface="Univers for BP"/>
              </a:rPr>
              <a:t>intensity of</a:t>
            </a:r>
            <a:r>
              <a:rPr sz="1800" spc="15" baseline="4629" dirty="0">
                <a:latin typeface="Univers for BP"/>
                <a:cs typeface="Univers for BP"/>
              </a:rPr>
              <a:t> </a:t>
            </a:r>
            <a:r>
              <a:rPr sz="1800" baseline="4629" dirty="0">
                <a:latin typeface="Univers for BP"/>
                <a:cs typeface="Univers for BP"/>
              </a:rPr>
              <a:t>energy</a:t>
            </a:r>
            <a:r>
              <a:rPr sz="1400" b="0" dirty="0">
                <a:latin typeface="Univers for BP Light"/>
                <a:cs typeface="Univers for BP Light"/>
              </a:rPr>
              <a:t> 	0</a:t>
            </a:r>
            <a:r>
              <a:rPr sz="1400" b="0" spc="-10" dirty="0">
                <a:latin typeface="Univers for BP Light"/>
                <a:cs typeface="Univers for BP Light"/>
              </a:rPr>
              <a:t>.</a:t>
            </a:r>
            <a:r>
              <a:rPr sz="1400" b="0" dirty="0">
                <a:latin typeface="Univers for BP Light"/>
                <a:cs typeface="Univers for BP Light"/>
              </a:rPr>
              <a:t>4</a:t>
            </a:r>
            <a:endParaRPr sz="1400">
              <a:latin typeface="Univers for BP Light"/>
              <a:cs typeface="Univers for BP Light"/>
            </a:endParaRPr>
          </a:p>
        </p:txBody>
      </p:sp>
      <p:sp>
        <p:nvSpPr>
          <p:cNvPr id="139" name="object 139"/>
          <p:cNvSpPr txBox="1"/>
          <p:nvPr/>
        </p:nvSpPr>
        <p:spPr>
          <a:xfrm>
            <a:off x="5170678" y="455574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8</a:t>
            </a:r>
            <a:endParaRPr sz="1400">
              <a:latin typeface="Univers for BP Light"/>
              <a:cs typeface="Univers for BP Light"/>
            </a:endParaRPr>
          </a:p>
        </p:txBody>
      </p:sp>
      <p:sp>
        <p:nvSpPr>
          <p:cNvPr id="140" name="object 140"/>
          <p:cNvSpPr txBox="1"/>
          <p:nvPr/>
        </p:nvSpPr>
        <p:spPr>
          <a:xfrm>
            <a:off x="5170678" y="3968115"/>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p:txBody>
      </p:sp>
      <p:sp>
        <p:nvSpPr>
          <p:cNvPr id="141" name="object 141"/>
          <p:cNvSpPr txBox="1"/>
          <p:nvPr/>
        </p:nvSpPr>
        <p:spPr>
          <a:xfrm>
            <a:off x="5170678" y="3380485"/>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6</a:t>
            </a:r>
            <a:endParaRPr sz="1400">
              <a:latin typeface="Univers for BP Light"/>
              <a:cs typeface="Univers for BP Light"/>
            </a:endParaRPr>
          </a:p>
        </p:txBody>
      </p:sp>
      <p:sp>
        <p:nvSpPr>
          <p:cNvPr id="142" name="object 142"/>
          <p:cNvSpPr txBox="1"/>
          <p:nvPr/>
        </p:nvSpPr>
        <p:spPr>
          <a:xfrm>
            <a:off x="5170678" y="2792729"/>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43" name="object 143"/>
          <p:cNvSpPr txBox="1"/>
          <p:nvPr/>
        </p:nvSpPr>
        <p:spPr>
          <a:xfrm>
            <a:off x="5170678" y="2205101"/>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4</a:t>
            </a:r>
            <a:endParaRPr sz="1400">
              <a:latin typeface="Univers for BP Light"/>
              <a:cs typeface="Univers for BP Light"/>
            </a:endParaRPr>
          </a:p>
        </p:txBody>
      </p:sp>
      <p:sp>
        <p:nvSpPr>
          <p:cNvPr id="144" name="object 144"/>
          <p:cNvSpPr txBox="1"/>
          <p:nvPr/>
        </p:nvSpPr>
        <p:spPr>
          <a:xfrm>
            <a:off x="5512434" y="5962396"/>
            <a:ext cx="3996054" cy="21544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1970  1980  1990  2000  2010  </a:t>
            </a:r>
            <a:r>
              <a:rPr lang="en-GB" sz="1400" b="0" spc="-5" dirty="0">
                <a:latin typeface="Univers for BP Light"/>
                <a:cs typeface="Univers for BP Light"/>
              </a:rPr>
              <a:t> </a:t>
            </a:r>
            <a:r>
              <a:rPr sz="1400" b="0" spc="-5" dirty="0">
                <a:latin typeface="Univers for BP Light"/>
                <a:cs typeface="Univers for BP Light"/>
              </a:rPr>
              <a:t>2020  2030   2040</a:t>
            </a:r>
            <a:endParaRPr sz="1400" dirty="0">
              <a:latin typeface="Univers for BP Light"/>
              <a:cs typeface="Univers for BP Light"/>
            </a:endParaRPr>
          </a:p>
        </p:txBody>
      </p:sp>
      <p:sp>
        <p:nvSpPr>
          <p:cNvPr id="145" name="object 145"/>
          <p:cNvSpPr/>
          <p:nvPr/>
        </p:nvSpPr>
        <p:spPr>
          <a:xfrm>
            <a:off x="6294120" y="2516123"/>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666666"/>
          </a:solidFill>
        </p:spPr>
        <p:txBody>
          <a:bodyPr wrap="square" lIns="0" tIns="0" rIns="0" bIns="0" rtlCol="0"/>
          <a:lstStyle/>
          <a:p>
            <a:endParaRPr/>
          </a:p>
        </p:txBody>
      </p:sp>
      <p:sp>
        <p:nvSpPr>
          <p:cNvPr id="146" name="object 146"/>
          <p:cNvSpPr/>
          <p:nvPr/>
        </p:nvSpPr>
        <p:spPr>
          <a:xfrm>
            <a:off x="6294120" y="2516123"/>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47" name="object 147"/>
          <p:cNvSpPr/>
          <p:nvPr/>
        </p:nvSpPr>
        <p:spPr>
          <a:xfrm>
            <a:off x="7991856" y="2516123"/>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99CC00"/>
          </a:solidFill>
        </p:spPr>
        <p:txBody>
          <a:bodyPr wrap="square" lIns="0" tIns="0" rIns="0" bIns="0" rtlCol="0"/>
          <a:lstStyle/>
          <a:p>
            <a:endParaRPr/>
          </a:p>
        </p:txBody>
      </p:sp>
      <p:sp>
        <p:nvSpPr>
          <p:cNvPr id="148" name="object 148"/>
          <p:cNvSpPr/>
          <p:nvPr/>
        </p:nvSpPr>
        <p:spPr>
          <a:xfrm>
            <a:off x="7991856" y="2516123"/>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49" name="object 149"/>
          <p:cNvSpPr/>
          <p:nvPr/>
        </p:nvSpPr>
        <p:spPr>
          <a:xfrm>
            <a:off x="6294120" y="2723388"/>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150" name="object 150"/>
          <p:cNvSpPr/>
          <p:nvPr/>
        </p:nvSpPr>
        <p:spPr>
          <a:xfrm>
            <a:off x="6294120" y="2723388"/>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51" name="object 151"/>
          <p:cNvSpPr/>
          <p:nvPr/>
        </p:nvSpPr>
        <p:spPr>
          <a:xfrm>
            <a:off x="7991856" y="2723388"/>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FACC00"/>
          </a:solidFill>
        </p:spPr>
        <p:txBody>
          <a:bodyPr wrap="square" lIns="0" tIns="0" rIns="0" bIns="0" rtlCol="0"/>
          <a:lstStyle/>
          <a:p>
            <a:endParaRPr/>
          </a:p>
        </p:txBody>
      </p:sp>
      <p:sp>
        <p:nvSpPr>
          <p:cNvPr id="152" name="object 152"/>
          <p:cNvSpPr/>
          <p:nvPr/>
        </p:nvSpPr>
        <p:spPr>
          <a:xfrm>
            <a:off x="7991856" y="2723388"/>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53" name="object 153"/>
          <p:cNvSpPr/>
          <p:nvPr/>
        </p:nvSpPr>
        <p:spPr>
          <a:xfrm>
            <a:off x="6294120" y="2930651"/>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009EDF"/>
          </a:solidFill>
        </p:spPr>
        <p:txBody>
          <a:bodyPr wrap="square" lIns="0" tIns="0" rIns="0" bIns="0" rtlCol="0"/>
          <a:lstStyle/>
          <a:p>
            <a:endParaRPr/>
          </a:p>
        </p:txBody>
      </p:sp>
      <p:sp>
        <p:nvSpPr>
          <p:cNvPr id="154" name="object 154"/>
          <p:cNvSpPr/>
          <p:nvPr/>
        </p:nvSpPr>
        <p:spPr>
          <a:xfrm>
            <a:off x="6294120" y="2930651"/>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55" name="object 155"/>
          <p:cNvSpPr txBox="1"/>
          <p:nvPr/>
        </p:nvSpPr>
        <p:spPr>
          <a:xfrm>
            <a:off x="6422897" y="2453258"/>
            <a:ext cx="539750" cy="638175"/>
          </a:xfrm>
          <a:prstGeom prst="rect">
            <a:avLst/>
          </a:prstGeom>
        </p:spPr>
        <p:txBody>
          <a:bodyPr vert="horz" wrap="square" lIns="0" tIns="0" rIns="0" bIns="0" rtlCol="0">
            <a:spAutoFit/>
          </a:bodyPr>
          <a:lstStyle/>
          <a:p>
            <a:pPr marL="12700" marR="5080">
              <a:lnSpc>
                <a:spcPts val="1630"/>
              </a:lnSpc>
            </a:pPr>
            <a:r>
              <a:rPr sz="1400" spc="-5" dirty="0">
                <a:latin typeface="Univers for BP"/>
                <a:cs typeface="Univers for BP"/>
              </a:rPr>
              <a:t>Coal  Gas  </a:t>
            </a:r>
            <a:r>
              <a:rPr sz="1400" spc="-10" dirty="0">
                <a:latin typeface="Univers for BP"/>
                <a:cs typeface="Univers for BP"/>
              </a:rPr>
              <a:t>H</a:t>
            </a:r>
            <a:r>
              <a:rPr sz="1400" dirty="0">
                <a:latin typeface="Univers for BP"/>
                <a:cs typeface="Univers for BP"/>
              </a:rPr>
              <a:t>y</a:t>
            </a:r>
            <a:r>
              <a:rPr sz="1400" spc="-10" dirty="0">
                <a:latin typeface="Univers for BP"/>
                <a:cs typeface="Univers for BP"/>
              </a:rPr>
              <a:t>d</a:t>
            </a:r>
            <a:r>
              <a:rPr sz="1400" dirty="0">
                <a:latin typeface="Univers for BP"/>
                <a:cs typeface="Univers for BP"/>
              </a:rPr>
              <a:t>ro</a:t>
            </a:r>
            <a:endParaRPr sz="1400">
              <a:latin typeface="Univers for BP"/>
              <a:cs typeface="Univers for BP"/>
            </a:endParaRPr>
          </a:p>
        </p:txBody>
      </p:sp>
      <p:sp>
        <p:nvSpPr>
          <p:cNvPr id="156" name="object 156"/>
          <p:cNvSpPr/>
          <p:nvPr/>
        </p:nvSpPr>
        <p:spPr>
          <a:xfrm>
            <a:off x="7991856" y="2930651"/>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FF6600"/>
          </a:solidFill>
        </p:spPr>
        <p:txBody>
          <a:bodyPr wrap="square" lIns="0" tIns="0" rIns="0" bIns="0" rtlCol="0"/>
          <a:lstStyle/>
          <a:p>
            <a:endParaRPr/>
          </a:p>
        </p:txBody>
      </p:sp>
      <p:sp>
        <p:nvSpPr>
          <p:cNvPr id="157" name="object 157"/>
          <p:cNvSpPr/>
          <p:nvPr/>
        </p:nvSpPr>
        <p:spPr>
          <a:xfrm>
            <a:off x="7991856" y="2930651"/>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58" name="object 158"/>
          <p:cNvSpPr txBox="1"/>
          <p:nvPr/>
        </p:nvSpPr>
        <p:spPr>
          <a:xfrm>
            <a:off x="8120633" y="2453258"/>
            <a:ext cx="1044575" cy="638175"/>
          </a:xfrm>
          <a:prstGeom prst="rect">
            <a:avLst/>
          </a:prstGeom>
        </p:spPr>
        <p:txBody>
          <a:bodyPr vert="horz" wrap="square" lIns="0" tIns="0" rIns="0" bIns="0" rtlCol="0">
            <a:spAutoFit/>
          </a:bodyPr>
          <a:lstStyle/>
          <a:p>
            <a:pPr marL="12700" marR="370205">
              <a:lnSpc>
                <a:spcPts val="1630"/>
              </a:lnSpc>
            </a:pPr>
            <a:r>
              <a:rPr sz="1400" spc="-5" dirty="0">
                <a:latin typeface="Univers for BP"/>
                <a:cs typeface="Univers for BP"/>
              </a:rPr>
              <a:t>Oil  </a:t>
            </a:r>
            <a:r>
              <a:rPr sz="1400" dirty="0">
                <a:latin typeface="Univers for BP"/>
                <a:cs typeface="Univers for BP"/>
              </a:rPr>
              <a:t>N</a:t>
            </a:r>
            <a:r>
              <a:rPr sz="1400" spc="-10" dirty="0">
                <a:latin typeface="Univers for BP"/>
                <a:cs typeface="Univers for BP"/>
              </a:rPr>
              <a:t>uc</a:t>
            </a:r>
            <a:r>
              <a:rPr sz="1400" dirty="0">
                <a:latin typeface="Univers for BP"/>
                <a:cs typeface="Univers for BP"/>
              </a:rPr>
              <a:t>lear</a:t>
            </a:r>
            <a:endParaRPr sz="1400">
              <a:latin typeface="Univers for BP"/>
              <a:cs typeface="Univers for BP"/>
            </a:endParaRPr>
          </a:p>
          <a:p>
            <a:pPr marL="12700">
              <a:lnSpc>
                <a:spcPts val="1590"/>
              </a:lnSpc>
            </a:pPr>
            <a:r>
              <a:rPr sz="1400" spc="-5" dirty="0">
                <a:latin typeface="Univers for BP"/>
                <a:cs typeface="Univers for BP"/>
              </a:rPr>
              <a:t>Renewables</a:t>
            </a:r>
            <a:endParaRPr sz="1400">
              <a:latin typeface="Univers for BP"/>
              <a:cs typeface="Univers for BP"/>
            </a:endParaRPr>
          </a:p>
        </p:txBody>
      </p:sp>
      <p:sp>
        <p:nvSpPr>
          <p:cNvPr id="159" name="object 159"/>
          <p:cNvSpPr/>
          <p:nvPr/>
        </p:nvSpPr>
        <p:spPr>
          <a:xfrm>
            <a:off x="524255" y="117347"/>
            <a:ext cx="1129665" cy="251460"/>
          </a:xfrm>
          <a:custGeom>
            <a:avLst/>
            <a:gdLst/>
            <a:ahLst/>
            <a:cxnLst/>
            <a:rect l="l" t="t" r="r" b="b"/>
            <a:pathLst>
              <a:path w="1129664" h="251460">
                <a:moveTo>
                  <a:pt x="10873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087374" y="251460"/>
                </a:lnTo>
                <a:lnTo>
                  <a:pt x="1103673" y="248161"/>
                </a:lnTo>
                <a:lnTo>
                  <a:pt x="1116996" y="239172"/>
                </a:lnTo>
                <a:lnTo>
                  <a:pt x="1125985" y="225849"/>
                </a:lnTo>
                <a:lnTo>
                  <a:pt x="1129283" y="209550"/>
                </a:lnTo>
                <a:lnTo>
                  <a:pt x="1129283" y="41909"/>
                </a:lnTo>
                <a:lnTo>
                  <a:pt x="1125985" y="25610"/>
                </a:lnTo>
                <a:lnTo>
                  <a:pt x="1116996" y="12287"/>
                </a:lnTo>
                <a:lnTo>
                  <a:pt x="1103673" y="3298"/>
                </a:lnTo>
                <a:lnTo>
                  <a:pt x="1087374" y="0"/>
                </a:lnTo>
                <a:close/>
              </a:path>
            </a:pathLst>
          </a:custGeom>
          <a:solidFill>
            <a:srgbClr val="FAECAE"/>
          </a:solidFill>
        </p:spPr>
        <p:txBody>
          <a:bodyPr wrap="square" lIns="0" tIns="0" rIns="0" bIns="0" rtlCol="0"/>
          <a:lstStyle/>
          <a:p>
            <a:endParaRPr/>
          </a:p>
        </p:txBody>
      </p:sp>
      <p:sp>
        <p:nvSpPr>
          <p:cNvPr id="160" name="object 160"/>
          <p:cNvSpPr txBox="1"/>
          <p:nvPr/>
        </p:nvSpPr>
        <p:spPr>
          <a:xfrm>
            <a:off x="614883" y="137159"/>
            <a:ext cx="909955"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70" dirty="0">
                <a:latin typeface="Univers for BP"/>
                <a:cs typeface="Univers for BP"/>
              </a:rPr>
              <a:t> </a:t>
            </a:r>
            <a:r>
              <a:rPr sz="1250" i="1" spc="-35" dirty="0">
                <a:latin typeface="Univers for BP"/>
                <a:cs typeface="Univers for BP"/>
              </a:rPr>
              <a:t>EU</a:t>
            </a:r>
            <a:endParaRPr sz="1250">
              <a:latin typeface="Univers for BP"/>
              <a:cs typeface="Univers for BP"/>
            </a:endParaRPr>
          </a:p>
        </p:txBody>
      </p:sp>
      <p:sp>
        <p:nvSpPr>
          <p:cNvPr id="161" name="object 16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62" name="object 162"/>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64</a:t>
            </a:fld>
            <a:endParaRP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6417945" cy="361950"/>
          </a:xfrm>
          <a:prstGeom prst="rect">
            <a:avLst/>
          </a:prstGeom>
        </p:spPr>
        <p:txBody>
          <a:bodyPr vert="horz" wrap="square" lIns="0" tIns="0" rIns="0" bIns="0" rtlCol="0">
            <a:spAutoFit/>
          </a:bodyPr>
          <a:lstStyle/>
          <a:p>
            <a:pPr marL="12700">
              <a:lnSpc>
                <a:spcPct val="100000"/>
              </a:lnSpc>
            </a:pPr>
            <a:r>
              <a:rPr spc="-5" dirty="0"/>
              <a:t>…through efficiency and shifting the energy</a:t>
            </a:r>
            <a:r>
              <a:rPr spc="195" dirty="0"/>
              <a:t> </a:t>
            </a:r>
            <a:r>
              <a:rPr spc="-5" dirty="0"/>
              <a:t>mix</a:t>
            </a:r>
          </a:p>
        </p:txBody>
      </p:sp>
      <p:sp>
        <p:nvSpPr>
          <p:cNvPr id="3" name="object 3"/>
          <p:cNvSpPr txBox="1"/>
          <p:nvPr/>
        </p:nvSpPr>
        <p:spPr>
          <a:xfrm>
            <a:off x="511251" y="1352041"/>
            <a:ext cx="8923655" cy="441452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EU </a:t>
            </a:r>
            <a:r>
              <a:rPr sz="1800" b="0" spc="-5" dirty="0">
                <a:latin typeface="Univers for BP Light"/>
                <a:cs typeface="Univers for BP Light"/>
              </a:rPr>
              <a:t>continues </a:t>
            </a:r>
            <a:r>
              <a:rPr sz="1800" b="0" dirty="0">
                <a:latin typeface="Univers for BP Light"/>
                <a:cs typeface="Univers for BP Light"/>
              </a:rPr>
              <a:t>to </a:t>
            </a:r>
            <a:r>
              <a:rPr sz="1800" b="0" spc="-5" dirty="0">
                <a:latin typeface="Univers for BP Light"/>
                <a:cs typeface="Univers for BP Light"/>
              </a:rPr>
              <a:t>lead </a:t>
            </a:r>
            <a:r>
              <a:rPr sz="1800" b="0" dirty="0">
                <a:latin typeface="Univers for BP Light"/>
                <a:cs typeface="Univers for BP Light"/>
              </a:rPr>
              <a:t>the </a:t>
            </a:r>
            <a:r>
              <a:rPr sz="1800" b="0" spc="-5" dirty="0">
                <a:latin typeface="Univers for BP Light"/>
                <a:cs typeface="Univers for BP Light"/>
              </a:rPr>
              <a:t>transition towards </a:t>
            </a:r>
            <a:r>
              <a:rPr sz="1800" b="0" dirty="0">
                <a:latin typeface="Univers for BP Light"/>
                <a:cs typeface="Univers for BP Light"/>
              </a:rPr>
              <a:t>a </a:t>
            </a:r>
            <a:r>
              <a:rPr sz="1800" b="0" spc="-5" dirty="0">
                <a:latin typeface="Univers for BP Light"/>
                <a:cs typeface="Univers for BP Light"/>
              </a:rPr>
              <a:t>low carbon</a:t>
            </a:r>
            <a:r>
              <a:rPr sz="1800" b="0" spc="90" dirty="0">
                <a:latin typeface="Univers for BP Light"/>
                <a:cs typeface="Univers for BP Light"/>
              </a:rPr>
              <a:t> </a:t>
            </a:r>
            <a:r>
              <a:rPr sz="1800" b="0" spc="-5" dirty="0">
                <a:latin typeface="Univers for BP Light"/>
                <a:cs typeface="Univers for BP Light"/>
              </a:rPr>
              <a:t>economy.</a:t>
            </a:r>
            <a:endParaRPr sz="1800">
              <a:latin typeface="Univers for BP Light"/>
              <a:cs typeface="Univers for BP Light"/>
            </a:endParaRPr>
          </a:p>
          <a:p>
            <a:pPr marL="287020" marR="26225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EU </a:t>
            </a:r>
            <a:r>
              <a:rPr sz="1800" b="0" spc="-5" dirty="0">
                <a:latin typeface="Univers for BP Light"/>
                <a:cs typeface="Univers for BP Light"/>
              </a:rPr>
              <a:t>carbon emissions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are </a:t>
            </a:r>
            <a:r>
              <a:rPr sz="1800" b="0" spc="-5" dirty="0">
                <a:latin typeface="Univers for BP Light"/>
                <a:cs typeface="Univers for BP Light"/>
              </a:rPr>
              <a:t>over 35% lower </a:t>
            </a:r>
            <a:r>
              <a:rPr sz="1800" b="0" dirty="0">
                <a:latin typeface="Univers for BP Light"/>
                <a:cs typeface="Univers for BP Light"/>
              </a:rPr>
              <a:t>than in </a:t>
            </a:r>
            <a:r>
              <a:rPr sz="1800" b="0" spc="-5" dirty="0">
                <a:latin typeface="Univers for BP Light"/>
                <a:cs typeface="Univers for BP Light"/>
              </a:rPr>
              <a:t>2016  </a:t>
            </a:r>
            <a:r>
              <a:rPr sz="1800" b="0" dirty="0">
                <a:latin typeface="Univers for BP Light"/>
                <a:cs typeface="Univers for BP Light"/>
              </a:rPr>
              <a:t>and the EU’s </a:t>
            </a:r>
            <a:r>
              <a:rPr sz="1800" b="0" spc="-5" dirty="0">
                <a:latin typeface="Univers for BP Light"/>
                <a:cs typeface="Univers for BP Light"/>
              </a:rPr>
              <a:t>carbon emissions per unit </a:t>
            </a:r>
            <a:r>
              <a:rPr sz="1800" b="0" dirty="0">
                <a:latin typeface="Univers for BP Light"/>
                <a:cs typeface="Univers for BP Light"/>
              </a:rPr>
              <a:t>of </a:t>
            </a:r>
            <a:r>
              <a:rPr sz="1800" b="0" spc="-5" dirty="0">
                <a:latin typeface="Univers for BP Light"/>
                <a:cs typeface="Univers for BP Light"/>
              </a:rPr>
              <a:t>GDP </a:t>
            </a:r>
            <a:r>
              <a:rPr sz="1800" b="0" dirty="0">
                <a:latin typeface="Univers for BP Light"/>
                <a:cs typeface="Univers for BP Light"/>
              </a:rPr>
              <a:t>are </a:t>
            </a:r>
            <a:r>
              <a:rPr sz="1800" b="0" spc="-5" dirty="0">
                <a:latin typeface="Univers for BP Light"/>
                <a:cs typeface="Univers for BP Light"/>
              </a:rPr>
              <a:t>almost half </a:t>
            </a:r>
            <a:r>
              <a:rPr sz="1800" b="0" dirty="0">
                <a:latin typeface="Univers for BP Light"/>
                <a:cs typeface="Univers for BP Light"/>
              </a:rPr>
              <a:t>the </a:t>
            </a:r>
            <a:r>
              <a:rPr sz="1800" b="0" spc="-5" dirty="0">
                <a:latin typeface="Univers for BP Light"/>
                <a:cs typeface="Univers for BP Light"/>
              </a:rPr>
              <a:t>world average.  This transition </a:t>
            </a:r>
            <a:r>
              <a:rPr sz="1800" b="0" dirty="0">
                <a:latin typeface="Univers for BP Light"/>
                <a:cs typeface="Univers for BP Light"/>
              </a:rPr>
              <a:t>is </a:t>
            </a:r>
            <a:r>
              <a:rPr sz="1800" b="0" spc="-5" dirty="0">
                <a:latin typeface="Univers for BP Light"/>
                <a:cs typeface="Univers for BP Light"/>
              </a:rPr>
              <a:t>supported by </a:t>
            </a:r>
            <a:r>
              <a:rPr sz="1800" b="0" dirty="0">
                <a:latin typeface="Univers for BP Light"/>
                <a:cs typeface="Univers for BP Light"/>
              </a:rPr>
              <a:t>a </a:t>
            </a:r>
            <a:r>
              <a:rPr sz="1800" b="0" spc="-5" dirty="0">
                <a:latin typeface="Univers for BP Light"/>
                <a:cs typeface="Univers for BP Light"/>
              </a:rPr>
              <a:t>range of policies targeting </a:t>
            </a:r>
            <a:r>
              <a:rPr sz="1800" b="0" spc="-10" dirty="0">
                <a:latin typeface="Univers for BP Light"/>
                <a:cs typeface="Univers for BP Light"/>
              </a:rPr>
              <a:t>energy </a:t>
            </a:r>
            <a:r>
              <a:rPr sz="1800" b="0" spc="-5" dirty="0">
                <a:latin typeface="Univers for BP Light"/>
                <a:cs typeface="Univers for BP Light"/>
              </a:rPr>
              <a:t>efficiency and  encouraging </a:t>
            </a:r>
            <a:r>
              <a:rPr sz="1800" b="0" dirty="0">
                <a:latin typeface="Univers for BP Light"/>
                <a:cs typeface="Univers for BP Light"/>
              </a:rPr>
              <a:t>a shift </a:t>
            </a:r>
            <a:r>
              <a:rPr sz="1800" b="0" spc="-5" dirty="0">
                <a:latin typeface="Univers for BP Light"/>
                <a:cs typeface="Univers for BP Light"/>
              </a:rPr>
              <a:t>towards lower carbon</a:t>
            </a:r>
            <a:r>
              <a:rPr sz="1800" b="0" spc="50" dirty="0">
                <a:latin typeface="Univers for BP Light"/>
                <a:cs typeface="Univers for BP Light"/>
              </a:rPr>
              <a:t> </a:t>
            </a:r>
            <a:r>
              <a:rPr sz="1800" b="0" spc="-5" dirty="0">
                <a:latin typeface="Univers for BP Light"/>
                <a:cs typeface="Univers for BP Light"/>
              </a:rPr>
              <a:t>fuels.</a:t>
            </a:r>
            <a:endParaRPr sz="1800">
              <a:latin typeface="Univers for BP Light"/>
              <a:cs typeface="Univers for BP Light"/>
            </a:endParaRPr>
          </a:p>
          <a:p>
            <a:pPr marL="287020" marR="234950" indent="-274320" algn="just">
              <a:lnSpc>
                <a:spcPct val="100000"/>
              </a:lnSpc>
              <a:spcBef>
                <a:spcPts val="1080"/>
              </a:spcBef>
              <a:buClr>
                <a:srgbClr val="009900"/>
              </a:buClr>
              <a:buFont typeface="Univers for BP"/>
              <a:buChar char="•"/>
              <a:tabLst>
                <a:tab pos="287020" algn="l"/>
              </a:tabLst>
            </a:pPr>
            <a:r>
              <a:rPr sz="1800" b="0" spc="-5" dirty="0">
                <a:latin typeface="Univers for BP Light"/>
                <a:cs typeface="Univers for BP Light"/>
              </a:rPr>
              <a:t>Improvements </a:t>
            </a:r>
            <a:r>
              <a:rPr sz="1800" b="0" dirty="0">
                <a:latin typeface="Univers for BP Light"/>
                <a:cs typeface="Univers for BP Light"/>
              </a:rPr>
              <a:t>in </a:t>
            </a:r>
            <a:r>
              <a:rPr sz="1800" b="0" spc="-5" dirty="0">
                <a:latin typeface="Univers for BP Light"/>
                <a:cs typeface="Univers for BP Light"/>
              </a:rPr>
              <a:t>energy intensity continue </a:t>
            </a:r>
            <a:r>
              <a:rPr sz="1800" b="0" dirty="0">
                <a:latin typeface="Univers for BP Light"/>
                <a:cs typeface="Univers for BP Light"/>
              </a:rPr>
              <a:t>to </a:t>
            </a:r>
            <a:r>
              <a:rPr sz="1800" b="0" spc="-5" dirty="0">
                <a:latin typeface="Univers for BP Light"/>
                <a:cs typeface="Univers for BP Light"/>
              </a:rPr>
              <a:t>play </a:t>
            </a:r>
            <a:r>
              <a:rPr sz="1800" b="0" dirty="0">
                <a:latin typeface="Univers for BP Light"/>
                <a:cs typeface="Univers for BP Light"/>
              </a:rPr>
              <a:t>the </a:t>
            </a:r>
            <a:r>
              <a:rPr sz="1800" b="0" spc="-5" dirty="0">
                <a:latin typeface="Univers for BP Light"/>
                <a:cs typeface="Univers for BP Light"/>
              </a:rPr>
              <a:t>largest role: </a:t>
            </a:r>
            <a:r>
              <a:rPr sz="1800" b="0" dirty="0">
                <a:latin typeface="Univers for BP Light"/>
                <a:cs typeface="Univers for BP Light"/>
              </a:rPr>
              <a:t>in </a:t>
            </a:r>
            <a:r>
              <a:rPr sz="1800" b="0" spc="-5" dirty="0">
                <a:latin typeface="Univers for BP Light"/>
                <a:cs typeface="Univers for BP Light"/>
              </a:rPr>
              <a:t>2040, </a:t>
            </a:r>
            <a:r>
              <a:rPr sz="1800" b="0" dirty="0">
                <a:latin typeface="Univers for BP Light"/>
                <a:cs typeface="Univers for BP Light"/>
              </a:rPr>
              <a:t>the EU  </a:t>
            </a:r>
            <a:r>
              <a:rPr sz="1800" b="0" spc="-5" dirty="0">
                <a:latin typeface="Univers for BP Light"/>
                <a:cs typeface="Univers for BP Light"/>
              </a:rPr>
              <a:t>consumes roughly </a:t>
            </a:r>
            <a:r>
              <a:rPr sz="1800" b="0" dirty="0">
                <a:latin typeface="Univers for BP Light"/>
                <a:cs typeface="Univers for BP Light"/>
              </a:rPr>
              <a:t>the same </a:t>
            </a:r>
            <a:r>
              <a:rPr sz="1800" b="0" spc="-5" dirty="0">
                <a:latin typeface="Univers for BP Light"/>
                <a:cs typeface="Univers for BP Light"/>
              </a:rPr>
              <a:t>amount </a:t>
            </a:r>
            <a:r>
              <a:rPr sz="1800" b="0" dirty="0">
                <a:latin typeface="Univers for BP Light"/>
                <a:cs typeface="Univers for BP Light"/>
              </a:rPr>
              <a:t>of </a:t>
            </a:r>
            <a:r>
              <a:rPr sz="1800" b="0" spc="-5" dirty="0">
                <a:latin typeface="Univers for BP Light"/>
                <a:cs typeface="Univers for BP Light"/>
              </a:rPr>
              <a:t>energy </a:t>
            </a:r>
            <a:r>
              <a:rPr sz="1800" b="0" dirty="0">
                <a:latin typeface="Univers for BP Light"/>
                <a:cs typeface="Univers for BP Light"/>
              </a:rPr>
              <a:t>as it did in </a:t>
            </a:r>
            <a:r>
              <a:rPr sz="1800" b="0" spc="-5" dirty="0">
                <a:latin typeface="Univers for BP Light"/>
                <a:cs typeface="Univers for BP Light"/>
              </a:rPr>
              <a:t>1975, despite </a:t>
            </a:r>
            <a:r>
              <a:rPr sz="1800" b="0" dirty="0">
                <a:latin typeface="Univers for BP Light"/>
                <a:cs typeface="Univers for BP Light"/>
              </a:rPr>
              <a:t>its </a:t>
            </a:r>
            <a:r>
              <a:rPr sz="1800" b="0" spc="-5" dirty="0">
                <a:latin typeface="Univers for BP Light"/>
                <a:cs typeface="Univers for BP Light"/>
              </a:rPr>
              <a:t>level </a:t>
            </a:r>
            <a:r>
              <a:rPr sz="1800" b="0" dirty="0">
                <a:latin typeface="Univers for BP Light"/>
                <a:cs typeface="Univers for BP Light"/>
              </a:rPr>
              <a:t>of  </a:t>
            </a:r>
            <a:r>
              <a:rPr sz="1800" b="0" spc="-5" dirty="0">
                <a:latin typeface="Univers for BP Light"/>
                <a:cs typeface="Univers for BP Light"/>
              </a:rPr>
              <a:t>GDP being more </a:t>
            </a:r>
            <a:r>
              <a:rPr sz="1800" b="0" dirty="0">
                <a:latin typeface="Univers for BP Light"/>
                <a:cs typeface="Univers for BP Light"/>
              </a:rPr>
              <a:t>than three </a:t>
            </a:r>
            <a:r>
              <a:rPr sz="1800" b="0" spc="-5" dirty="0">
                <a:latin typeface="Univers for BP Light"/>
                <a:cs typeface="Univers for BP Light"/>
              </a:rPr>
              <a:t>times</a:t>
            </a:r>
            <a:r>
              <a:rPr sz="1800" b="0" spc="-20" dirty="0">
                <a:latin typeface="Univers for BP Light"/>
                <a:cs typeface="Univers for BP Light"/>
              </a:rPr>
              <a:t> </a:t>
            </a:r>
            <a:r>
              <a:rPr sz="1800" b="0" spc="-5" dirty="0">
                <a:latin typeface="Univers for BP Light"/>
                <a:cs typeface="Univers for BP Light"/>
              </a:rPr>
              <a:t>bigger.</a:t>
            </a:r>
            <a:endParaRPr sz="1800">
              <a:latin typeface="Univers for BP Light"/>
              <a:cs typeface="Univers for BP Light"/>
            </a:endParaRPr>
          </a:p>
          <a:p>
            <a:pPr marL="287020" marR="18478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A </a:t>
            </a:r>
            <a:r>
              <a:rPr sz="1800" b="0" spc="-5" dirty="0">
                <a:latin typeface="Univers for BP Light"/>
                <a:cs typeface="Univers for BP Light"/>
              </a:rPr>
              <a:t>shift </a:t>
            </a:r>
            <a:r>
              <a:rPr sz="1800" b="0" dirty="0">
                <a:latin typeface="Univers for BP Light"/>
                <a:cs typeface="Univers for BP Light"/>
              </a:rPr>
              <a:t>to a </a:t>
            </a:r>
            <a:r>
              <a:rPr sz="1800" b="0" spc="-5" dirty="0">
                <a:latin typeface="Univers for BP Light"/>
                <a:cs typeface="Univers for BP Light"/>
              </a:rPr>
              <a:t>lower carbon fuel mix </a:t>
            </a:r>
            <a:r>
              <a:rPr sz="1800" b="0" dirty="0">
                <a:latin typeface="Univers for BP Light"/>
                <a:cs typeface="Univers for BP Light"/>
              </a:rPr>
              <a:t>also </a:t>
            </a:r>
            <a:r>
              <a:rPr sz="1800" b="0" spc="-5" dirty="0">
                <a:latin typeface="Univers for BP Light"/>
                <a:cs typeface="Univers for BP Light"/>
              </a:rPr>
              <a:t>plays </a:t>
            </a:r>
            <a:r>
              <a:rPr sz="1800" b="0" dirty="0">
                <a:latin typeface="Univers for BP Light"/>
                <a:cs typeface="Univers for BP Light"/>
              </a:rPr>
              <a:t>an </a:t>
            </a:r>
            <a:r>
              <a:rPr sz="1800" b="0" spc="-5" dirty="0">
                <a:latin typeface="Univers for BP Light"/>
                <a:cs typeface="Univers for BP Light"/>
              </a:rPr>
              <a:t>important role. </a:t>
            </a:r>
            <a:r>
              <a:rPr sz="1800" b="0" dirty="0">
                <a:latin typeface="Univers for BP Light"/>
                <a:cs typeface="Univers for BP Light"/>
              </a:rPr>
              <a:t>Over the </a:t>
            </a:r>
            <a:r>
              <a:rPr sz="1800" b="0" spc="-5" dirty="0">
                <a:latin typeface="Univers for BP Light"/>
                <a:cs typeface="Univers for BP Light"/>
              </a:rPr>
              <a:t>Outlook, oil  consumption falls materially </a:t>
            </a:r>
            <a:r>
              <a:rPr sz="1800" b="0" dirty="0">
                <a:latin typeface="Univers for BP Light"/>
                <a:cs typeface="Univers for BP Light"/>
              </a:rPr>
              <a:t>–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efficiency gains </a:t>
            </a:r>
            <a:r>
              <a:rPr sz="1800" b="0" dirty="0">
                <a:latin typeface="Univers for BP Light"/>
                <a:cs typeface="Univers for BP Light"/>
              </a:rPr>
              <a:t>in road </a:t>
            </a:r>
            <a:r>
              <a:rPr sz="1800" b="0" spc="-5" dirty="0">
                <a:latin typeface="Univers for BP Light"/>
                <a:cs typeface="Univers for BP Light"/>
              </a:rPr>
              <a:t>transport </a:t>
            </a:r>
            <a:r>
              <a:rPr sz="1800" b="0" dirty="0">
                <a:latin typeface="Univers for BP Light"/>
                <a:cs typeface="Univers for BP Light"/>
              </a:rPr>
              <a:t>– as </a:t>
            </a:r>
            <a:r>
              <a:rPr sz="1800" b="0" spc="-5" dirty="0">
                <a:latin typeface="Univers for BP Light"/>
                <a:cs typeface="Univers for BP Light"/>
              </a:rPr>
              <a:t>does  </a:t>
            </a:r>
            <a:r>
              <a:rPr sz="1800" b="0" dirty="0">
                <a:latin typeface="Univers for BP Light"/>
                <a:cs typeface="Univers for BP Light"/>
              </a:rPr>
              <a:t>coal </a:t>
            </a:r>
            <a:r>
              <a:rPr sz="1800" b="0" spc="-5" dirty="0">
                <a:latin typeface="Univers for BP Light"/>
                <a:cs typeface="Univers for BP Light"/>
              </a:rPr>
              <a:t>consumption, </a:t>
            </a:r>
            <a:r>
              <a:rPr sz="1800" b="0" dirty="0">
                <a:latin typeface="Univers for BP Light"/>
                <a:cs typeface="Univers for BP Light"/>
              </a:rPr>
              <a:t>as </a:t>
            </a:r>
            <a:r>
              <a:rPr sz="1800" b="0" spc="-5" dirty="0">
                <a:latin typeface="Univers for BP Light"/>
                <a:cs typeface="Univers for BP Light"/>
              </a:rPr>
              <a:t>renewables account </a:t>
            </a:r>
            <a:r>
              <a:rPr sz="1800" b="0" dirty="0">
                <a:latin typeface="Univers for BP Light"/>
                <a:cs typeface="Univers for BP Light"/>
              </a:rPr>
              <a:t>for an </a:t>
            </a:r>
            <a:r>
              <a:rPr sz="1800" b="0" spc="-5" dirty="0">
                <a:latin typeface="Univers for BP Light"/>
                <a:cs typeface="Univers for BP Light"/>
              </a:rPr>
              <a:t>increasing </a:t>
            </a:r>
            <a:r>
              <a:rPr sz="1800" b="0" dirty="0">
                <a:latin typeface="Univers for BP Light"/>
                <a:cs typeface="Univers for BP Light"/>
              </a:rPr>
              <a:t>share of </a:t>
            </a:r>
            <a:r>
              <a:rPr sz="1800" b="0" spc="-5" dirty="0">
                <a:latin typeface="Univers for BP Light"/>
                <a:cs typeface="Univers for BP Light"/>
              </a:rPr>
              <a:t>power  generation.</a:t>
            </a:r>
            <a:endParaRPr sz="1800">
              <a:latin typeface="Univers for BP Light"/>
              <a:cs typeface="Univers for BP Light"/>
            </a:endParaRPr>
          </a:p>
          <a:p>
            <a:pPr marL="28702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By </a:t>
            </a:r>
            <a:r>
              <a:rPr sz="1800" b="0" spc="-10" dirty="0">
                <a:latin typeface="Univers for BP Light"/>
                <a:cs typeface="Univers for BP Light"/>
              </a:rPr>
              <a:t>2040, </a:t>
            </a:r>
            <a:r>
              <a:rPr sz="1800" b="0" spc="-5" dirty="0">
                <a:latin typeface="Univers for BP Light"/>
                <a:cs typeface="Univers for BP Light"/>
              </a:rPr>
              <a:t>non-fossil fuels provide around 40% of </a:t>
            </a:r>
            <a:r>
              <a:rPr sz="1800" b="0" dirty="0">
                <a:latin typeface="Univers for BP Light"/>
                <a:cs typeface="Univers for BP Light"/>
              </a:rPr>
              <a:t>EU </a:t>
            </a:r>
            <a:r>
              <a:rPr sz="1800" b="0" spc="-10" dirty="0">
                <a:latin typeface="Univers for BP Light"/>
                <a:cs typeface="Univers for BP Light"/>
              </a:rPr>
              <a:t>energy demand, </a:t>
            </a:r>
            <a:r>
              <a:rPr sz="1800" b="0" spc="-5" dirty="0">
                <a:latin typeface="Univers for BP Light"/>
                <a:cs typeface="Univers for BP Light"/>
              </a:rPr>
              <a:t>up </a:t>
            </a:r>
            <a:r>
              <a:rPr sz="1800" b="0" dirty="0">
                <a:latin typeface="Univers for BP Light"/>
                <a:cs typeface="Univers for BP Light"/>
              </a:rPr>
              <a:t>from </a:t>
            </a:r>
            <a:r>
              <a:rPr sz="1800" b="0" spc="-5" dirty="0">
                <a:latin typeface="Univers for BP Light"/>
                <a:cs typeface="Univers for BP Light"/>
              </a:rPr>
              <a:t>25%</a:t>
            </a:r>
            <a:r>
              <a:rPr sz="1800" b="0" spc="165" dirty="0">
                <a:latin typeface="Univers for BP Light"/>
                <a:cs typeface="Univers for BP Light"/>
              </a:rPr>
              <a:t> </a:t>
            </a:r>
            <a:r>
              <a:rPr sz="1800" b="0" dirty="0">
                <a:latin typeface="Univers for BP Light"/>
                <a:cs typeface="Univers for BP Light"/>
              </a:rPr>
              <a:t>in</a:t>
            </a:r>
            <a:endParaRPr sz="1800">
              <a:latin typeface="Univers for BP Light"/>
              <a:cs typeface="Univers for BP Light"/>
            </a:endParaRPr>
          </a:p>
          <a:p>
            <a:pPr marL="287020">
              <a:lnSpc>
                <a:spcPct val="100000"/>
              </a:lnSpc>
            </a:pPr>
            <a:r>
              <a:rPr sz="1800" b="0" spc="-5" dirty="0">
                <a:latin typeface="Univers for BP Light"/>
                <a:cs typeface="Univers for BP Light"/>
              </a:rPr>
              <a:t>2016 </a:t>
            </a:r>
            <a:r>
              <a:rPr sz="1800" b="0" dirty="0">
                <a:latin typeface="Univers for BP Light"/>
                <a:cs typeface="Univers for BP Light"/>
              </a:rPr>
              <a:t>and </a:t>
            </a:r>
            <a:r>
              <a:rPr sz="1800" b="0" spc="-5" dirty="0">
                <a:latin typeface="Univers for BP Light"/>
                <a:cs typeface="Univers for BP Light"/>
              </a:rPr>
              <a:t>considerably higher </a:t>
            </a:r>
            <a:r>
              <a:rPr sz="1800" b="0" dirty="0">
                <a:latin typeface="Univers for BP Light"/>
                <a:cs typeface="Univers for BP Light"/>
              </a:rPr>
              <a:t>than the world </a:t>
            </a:r>
            <a:r>
              <a:rPr sz="1800" b="0" spc="-5" dirty="0">
                <a:latin typeface="Univers for BP Light"/>
                <a:cs typeface="Univers for BP Light"/>
              </a:rPr>
              <a:t>average </a:t>
            </a:r>
            <a:r>
              <a:rPr sz="1800" b="0" dirty="0">
                <a:latin typeface="Univers for BP Light"/>
                <a:cs typeface="Univers for BP Light"/>
              </a:rPr>
              <a:t>of</a:t>
            </a:r>
            <a:r>
              <a:rPr sz="1800" b="0" spc="30" dirty="0">
                <a:latin typeface="Univers for BP Light"/>
                <a:cs typeface="Univers for BP Light"/>
              </a:rPr>
              <a:t> </a:t>
            </a:r>
            <a:r>
              <a:rPr sz="1800" b="0" spc="-5" dirty="0">
                <a:latin typeface="Univers for BP Light"/>
                <a:cs typeface="Univers for BP Light"/>
              </a:rPr>
              <a:t>25%.</a:t>
            </a:r>
            <a:endParaRPr sz="1800">
              <a:latin typeface="Univers for BP Light"/>
              <a:cs typeface="Univers for BP Light"/>
            </a:endParaRPr>
          </a:p>
        </p:txBody>
      </p:sp>
      <p:sp>
        <p:nvSpPr>
          <p:cNvPr id="4" name="object 4"/>
          <p:cNvSpPr/>
          <p:nvPr/>
        </p:nvSpPr>
        <p:spPr>
          <a:xfrm>
            <a:off x="524255" y="117347"/>
            <a:ext cx="1129665" cy="251460"/>
          </a:xfrm>
          <a:custGeom>
            <a:avLst/>
            <a:gdLst/>
            <a:ahLst/>
            <a:cxnLst/>
            <a:rect l="l" t="t" r="r" b="b"/>
            <a:pathLst>
              <a:path w="1129664" h="251460">
                <a:moveTo>
                  <a:pt x="10873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087374" y="251460"/>
                </a:lnTo>
                <a:lnTo>
                  <a:pt x="1103673" y="248161"/>
                </a:lnTo>
                <a:lnTo>
                  <a:pt x="1116996" y="239172"/>
                </a:lnTo>
                <a:lnTo>
                  <a:pt x="1125985" y="225849"/>
                </a:lnTo>
                <a:lnTo>
                  <a:pt x="1129283" y="209550"/>
                </a:lnTo>
                <a:lnTo>
                  <a:pt x="1129283" y="41909"/>
                </a:lnTo>
                <a:lnTo>
                  <a:pt x="1125985" y="25610"/>
                </a:lnTo>
                <a:lnTo>
                  <a:pt x="1116996" y="12287"/>
                </a:lnTo>
                <a:lnTo>
                  <a:pt x="1103673" y="3298"/>
                </a:lnTo>
                <a:lnTo>
                  <a:pt x="1087374" y="0"/>
                </a:lnTo>
                <a:close/>
              </a:path>
            </a:pathLst>
          </a:custGeom>
          <a:solidFill>
            <a:srgbClr val="FAECAE"/>
          </a:solidFill>
        </p:spPr>
        <p:txBody>
          <a:bodyPr wrap="square" lIns="0" tIns="0" rIns="0" bIns="0" rtlCol="0"/>
          <a:lstStyle/>
          <a:p>
            <a:endParaRPr/>
          </a:p>
        </p:txBody>
      </p:sp>
      <p:sp>
        <p:nvSpPr>
          <p:cNvPr id="5" name="object 5"/>
          <p:cNvSpPr txBox="1"/>
          <p:nvPr/>
        </p:nvSpPr>
        <p:spPr>
          <a:xfrm>
            <a:off x="614883" y="137159"/>
            <a:ext cx="909955"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Regions:</a:t>
            </a:r>
            <a:r>
              <a:rPr sz="1250" i="1" spc="-70" dirty="0">
                <a:latin typeface="Univers for BP"/>
                <a:cs typeface="Univers for BP"/>
              </a:rPr>
              <a:t> </a:t>
            </a:r>
            <a:r>
              <a:rPr sz="1250" i="1" spc="-35" dirty="0">
                <a:latin typeface="Univers for BP"/>
                <a:cs typeface="Univers for BP"/>
              </a:rPr>
              <a:t>EU</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3" name="object 3"/>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969" y="1937766"/>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B0E0D1"/>
          </a:solidFill>
        </p:spPr>
        <p:txBody>
          <a:bodyPr wrap="square" lIns="0" tIns="0" rIns="0" bIns="0" rtlCol="0"/>
          <a:lstStyle/>
          <a:p>
            <a:endParaRPr/>
          </a:p>
        </p:txBody>
      </p:sp>
      <p:sp>
        <p:nvSpPr>
          <p:cNvPr id="3" name="object 3"/>
          <p:cNvSpPr/>
          <p:nvPr/>
        </p:nvSpPr>
        <p:spPr>
          <a:xfrm>
            <a:off x="521969" y="1937766"/>
            <a:ext cx="8902065" cy="996950"/>
          </a:xfrm>
          <a:custGeom>
            <a:avLst/>
            <a:gdLst/>
            <a:ahLst/>
            <a:cxnLst/>
            <a:rect l="l" t="t" r="r" b="b"/>
            <a:pathLst>
              <a:path w="8902065" h="996950">
                <a:moveTo>
                  <a:pt x="0" y="69850"/>
                </a:moveTo>
                <a:lnTo>
                  <a:pt x="5490" y="42648"/>
                </a:lnTo>
                <a:lnTo>
                  <a:pt x="20462" y="20447"/>
                </a:lnTo>
                <a:lnTo>
                  <a:pt x="42669" y="5484"/>
                </a:lnTo>
                <a:lnTo>
                  <a:pt x="69862" y="0"/>
                </a:lnTo>
                <a:lnTo>
                  <a:pt x="8831834" y="0"/>
                </a:lnTo>
                <a:lnTo>
                  <a:pt x="8859035" y="5484"/>
                </a:lnTo>
                <a:lnTo>
                  <a:pt x="8881237" y="20447"/>
                </a:lnTo>
                <a:lnTo>
                  <a:pt x="8896199" y="42648"/>
                </a:lnTo>
                <a:lnTo>
                  <a:pt x="8901684" y="69850"/>
                </a:lnTo>
                <a:lnTo>
                  <a:pt x="8901684" y="926846"/>
                </a:lnTo>
                <a:lnTo>
                  <a:pt x="8896199" y="954047"/>
                </a:lnTo>
                <a:lnTo>
                  <a:pt x="8881237" y="976249"/>
                </a:lnTo>
                <a:lnTo>
                  <a:pt x="8859035" y="991211"/>
                </a:lnTo>
                <a:lnTo>
                  <a:pt x="8831834" y="996696"/>
                </a:lnTo>
                <a:lnTo>
                  <a:pt x="69862" y="996696"/>
                </a:lnTo>
                <a:lnTo>
                  <a:pt x="42669" y="991211"/>
                </a:lnTo>
                <a:lnTo>
                  <a:pt x="20462" y="976249"/>
                </a:lnTo>
                <a:lnTo>
                  <a:pt x="5490" y="954047"/>
                </a:lnTo>
                <a:lnTo>
                  <a:pt x="0" y="926846"/>
                </a:lnTo>
                <a:lnTo>
                  <a:pt x="0" y="69850"/>
                </a:lnTo>
                <a:close/>
              </a:path>
            </a:pathLst>
          </a:custGeom>
          <a:ln w="19812">
            <a:solidFill>
              <a:srgbClr val="B0E0D1"/>
            </a:solidFill>
          </a:ln>
        </p:spPr>
        <p:txBody>
          <a:bodyPr wrap="square" lIns="0" tIns="0" rIns="0" bIns="0" rtlCol="0"/>
          <a:lstStyle/>
          <a:p>
            <a:endParaRPr/>
          </a:p>
        </p:txBody>
      </p:sp>
      <p:sp>
        <p:nvSpPr>
          <p:cNvPr id="4" name="object 4"/>
          <p:cNvSpPr/>
          <p:nvPr/>
        </p:nvSpPr>
        <p:spPr>
          <a:xfrm>
            <a:off x="526541" y="2707385"/>
            <a:ext cx="8897620" cy="2761615"/>
          </a:xfrm>
          <a:custGeom>
            <a:avLst/>
            <a:gdLst/>
            <a:ahLst/>
            <a:cxnLst/>
            <a:rect l="l" t="t" r="r" b="b"/>
            <a:pathLst>
              <a:path w="8897620" h="2761615">
                <a:moveTo>
                  <a:pt x="0" y="115569"/>
                </a:moveTo>
                <a:lnTo>
                  <a:pt x="9081" y="70562"/>
                </a:lnTo>
                <a:lnTo>
                  <a:pt x="33847" y="33829"/>
                </a:lnTo>
                <a:lnTo>
                  <a:pt x="70578" y="9074"/>
                </a:lnTo>
                <a:lnTo>
                  <a:pt x="115557" y="0"/>
                </a:lnTo>
                <a:lnTo>
                  <a:pt x="8781541" y="0"/>
                </a:lnTo>
                <a:lnTo>
                  <a:pt x="8826549" y="9074"/>
                </a:lnTo>
                <a:lnTo>
                  <a:pt x="8863282" y="33829"/>
                </a:lnTo>
                <a:lnTo>
                  <a:pt x="8888037" y="70562"/>
                </a:lnTo>
                <a:lnTo>
                  <a:pt x="8897112" y="115569"/>
                </a:lnTo>
                <a:lnTo>
                  <a:pt x="8897112" y="2645917"/>
                </a:lnTo>
                <a:lnTo>
                  <a:pt x="8888037" y="2690925"/>
                </a:lnTo>
                <a:lnTo>
                  <a:pt x="8863282" y="2727658"/>
                </a:lnTo>
                <a:lnTo>
                  <a:pt x="8826549" y="2752413"/>
                </a:lnTo>
                <a:lnTo>
                  <a:pt x="8781541" y="2761488"/>
                </a:lnTo>
                <a:lnTo>
                  <a:pt x="115557" y="2761488"/>
                </a:lnTo>
                <a:lnTo>
                  <a:pt x="70578" y="2752413"/>
                </a:lnTo>
                <a:lnTo>
                  <a:pt x="33847" y="2727658"/>
                </a:lnTo>
                <a:lnTo>
                  <a:pt x="9081" y="2690925"/>
                </a:lnTo>
                <a:lnTo>
                  <a:pt x="0" y="2645917"/>
                </a:lnTo>
                <a:lnTo>
                  <a:pt x="0" y="115569"/>
                </a:lnTo>
                <a:close/>
              </a:path>
            </a:pathLst>
          </a:custGeom>
          <a:ln w="19812">
            <a:solidFill>
              <a:srgbClr val="B0E0D1"/>
            </a:solidFill>
          </a:ln>
        </p:spPr>
        <p:txBody>
          <a:bodyPr wrap="square" lIns="0" tIns="0" rIns="0" bIns="0" rtlCol="0"/>
          <a:lstStyle/>
          <a:p>
            <a:endParaRPr/>
          </a:p>
        </p:txBody>
      </p:sp>
      <p:sp>
        <p:nvSpPr>
          <p:cNvPr id="5" name="object 5"/>
          <p:cNvSpPr txBox="1"/>
          <p:nvPr/>
        </p:nvSpPr>
        <p:spPr>
          <a:xfrm>
            <a:off x="921816" y="3072003"/>
            <a:ext cx="2525395" cy="2299970"/>
          </a:xfrm>
          <a:prstGeom prst="rect">
            <a:avLst/>
          </a:prstGeom>
        </p:spPr>
        <p:txBody>
          <a:bodyPr vert="horz" wrap="square" lIns="0" tIns="0" rIns="0" bIns="0" rtlCol="0">
            <a:spAutoFit/>
          </a:bodyPr>
          <a:lstStyle/>
          <a:p>
            <a:pPr marL="280670" indent="-267970">
              <a:lnSpc>
                <a:spcPct val="100000"/>
              </a:lnSpc>
              <a:buFont typeface="Arial"/>
              <a:buChar char="•"/>
              <a:tabLst>
                <a:tab pos="280670" algn="l"/>
                <a:tab pos="281305" algn="l"/>
              </a:tabLst>
            </a:pPr>
            <a:r>
              <a:rPr sz="2000" dirty="0">
                <a:latin typeface="Univers for BP"/>
                <a:cs typeface="Univers for BP"/>
              </a:rPr>
              <a:t>Overview</a:t>
            </a:r>
            <a:endParaRPr sz="2000">
              <a:latin typeface="Univers for BP"/>
              <a:cs typeface="Univers for BP"/>
            </a:endParaRPr>
          </a:p>
          <a:p>
            <a:pPr marL="280670" indent="-267970">
              <a:lnSpc>
                <a:spcPct val="100000"/>
              </a:lnSpc>
              <a:spcBef>
                <a:spcPts val="695"/>
              </a:spcBef>
              <a:buFont typeface="Arial"/>
              <a:buChar char="•"/>
              <a:tabLst>
                <a:tab pos="280670" algn="l"/>
                <a:tab pos="281305" algn="l"/>
              </a:tabLst>
            </a:pPr>
            <a:r>
              <a:rPr sz="2000" dirty="0">
                <a:latin typeface="Univers for BP"/>
                <a:cs typeface="Univers for BP"/>
              </a:rPr>
              <a:t>Oil</a:t>
            </a:r>
            <a:endParaRPr sz="2000">
              <a:latin typeface="Univers for BP"/>
              <a:cs typeface="Univers for BP"/>
            </a:endParaRPr>
          </a:p>
          <a:p>
            <a:pPr marL="280670" indent="-267970">
              <a:lnSpc>
                <a:spcPct val="100000"/>
              </a:lnSpc>
              <a:spcBef>
                <a:spcPts val="705"/>
              </a:spcBef>
              <a:buFont typeface="Arial"/>
              <a:buChar char="•"/>
              <a:tabLst>
                <a:tab pos="280670" algn="l"/>
                <a:tab pos="281305" algn="l"/>
              </a:tabLst>
            </a:pPr>
            <a:r>
              <a:rPr sz="2000" dirty="0">
                <a:latin typeface="Univers for BP"/>
                <a:cs typeface="Univers for BP"/>
              </a:rPr>
              <a:t>Natural</a:t>
            </a:r>
            <a:r>
              <a:rPr sz="2000" spc="-120" dirty="0">
                <a:latin typeface="Univers for BP"/>
                <a:cs typeface="Univers for BP"/>
              </a:rPr>
              <a:t> </a:t>
            </a:r>
            <a:r>
              <a:rPr sz="2000" dirty="0">
                <a:latin typeface="Univers for BP"/>
                <a:cs typeface="Univers for BP"/>
              </a:rPr>
              <a:t>gas</a:t>
            </a:r>
            <a:endParaRPr sz="2000">
              <a:latin typeface="Univers for BP"/>
              <a:cs typeface="Univers for BP"/>
            </a:endParaRPr>
          </a:p>
          <a:p>
            <a:pPr marL="280670" indent="-267970">
              <a:lnSpc>
                <a:spcPct val="100000"/>
              </a:lnSpc>
              <a:spcBef>
                <a:spcPts val="695"/>
              </a:spcBef>
              <a:buFont typeface="Arial"/>
              <a:buChar char="•"/>
              <a:tabLst>
                <a:tab pos="280670" algn="l"/>
                <a:tab pos="281305" algn="l"/>
              </a:tabLst>
            </a:pPr>
            <a:r>
              <a:rPr sz="2000" dirty="0">
                <a:latin typeface="Univers for BP"/>
                <a:cs typeface="Univers for BP"/>
              </a:rPr>
              <a:t>Coal</a:t>
            </a:r>
            <a:endParaRPr sz="2000">
              <a:latin typeface="Univers for BP"/>
              <a:cs typeface="Univers for BP"/>
            </a:endParaRPr>
          </a:p>
          <a:p>
            <a:pPr marL="280670" indent="-267970">
              <a:lnSpc>
                <a:spcPct val="100000"/>
              </a:lnSpc>
              <a:spcBef>
                <a:spcPts val="695"/>
              </a:spcBef>
              <a:buFont typeface="Arial"/>
              <a:buChar char="•"/>
              <a:tabLst>
                <a:tab pos="280670" algn="l"/>
                <a:tab pos="281305" algn="l"/>
              </a:tabLst>
            </a:pPr>
            <a:r>
              <a:rPr sz="2000" dirty="0">
                <a:latin typeface="Univers for BP"/>
                <a:cs typeface="Univers for BP"/>
              </a:rPr>
              <a:t>Nuclear and</a:t>
            </a:r>
            <a:r>
              <a:rPr sz="2000" spc="-100" dirty="0">
                <a:latin typeface="Univers for BP"/>
                <a:cs typeface="Univers for BP"/>
              </a:rPr>
              <a:t> </a:t>
            </a:r>
            <a:r>
              <a:rPr sz="2000" dirty="0">
                <a:latin typeface="Univers for BP"/>
                <a:cs typeface="Univers for BP"/>
              </a:rPr>
              <a:t>hydro</a:t>
            </a:r>
            <a:endParaRPr sz="2000">
              <a:latin typeface="Univers for BP"/>
              <a:cs typeface="Univers for BP"/>
            </a:endParaRPr>
          </a:p>
          <a:p>
            <a:pPr marL="280670" indent="-267970">
              <a:lnSpc>
                <a:spcPct val="100000"/>
              </a:lnSpc>
              <a:spcBef>
                <a:spcPts val="710"/>
              </a:spcBef>
              <a:buFont typeface="Arial"/>
              <a:buChar char="•"/>
              <a:tabLst>
                <a:tab pos="280670" algn="l"/>
                <a:tab pos="281305" algn="l"/>
              </a:tabLst>
            </a:pPr>
            <a:r>
              <a:rPr sz="2000" dirty="0">
                <a:latin typeface="Univers for BP"/>
                <a:cs typeface="Univers for BP"/>
              </a:rPr>
              <a:t>Renewables</a:t>
            </a:r>
            <a:endParaRPr sz="2000">
              <a:latin typeface="Univers for BP"/>
              <a:cs typeface="Univers for BP"/>
            </a:endParaRPr>
          </a:p>
        </p:txBody>
      </p:sp>
      <p:sp>
        <p:nvSpPr>
          <p:cNvPr id="7" name="object 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 name="object 8"/>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67</a:t>
            </a:fld>
            <a:endParaRPr dirty="0"/>
          </a:p>
        </p:txBody>
      </p:sp>
      <p:sp>
        <p:nvSpPr>
          <p:cNvPr id="6" name="object 6"/>
          <p:cNvSpPr txBox="1">
            <a:spLocks noGrp="1"/>
          </p:cNvSpPr>
          <p:nvPr>
            <p:ph type="title"/>
          </p:nvPr>
        </p:nvSpPr>
        <p:spPr>
          <a:xfrm>
            <a:off x="1081227" y="2049907"/>
            <a:ext cx="7784465" cy="742950"/>
          </a:xfrm>
          <a:prstGeom prst="rect">
            <a:avLst/>
          </a:prstGeom>
        </p:spPr>
        <p:txBody>
          <a:bodyPr vert="horz" wrap="square" lIns="0" tIns="0" rIns="0" bIns="0" rtlCol="0">
            <a:spAutoFit/>
          </a:bodyPr>
          <a:lstStyle/>
          <a:p>
            <a:pPr marL="12700">
              <a:lnSpc>
                <a:spcPct val="100000"/>
              </a:lnSpc>
            </a:pPr>
            <a:r>
              <a:rPr sz="4600" spc="-5" dirty="0">
                <a:solidFill>
                  <a:srgbClr val="000000"/>
                </a:solidFill>
              </a:rPr>
              <a:t>Demand and supply of </a:t>
            </a:r>
            <a:r>
              <a:rPr sz="4600" dirty="0">
                <a:solidFill>
                  <a:srgbClr val="000000"/>
                </a:solidFill>
              </a:rPr>
              <a:t>fuels</a:t>
            </a:r>
            <a:endParaRPr sz="460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105655" y="2290572"/>
            <a:ext cx="0" cy="3299460"/>
          </a:xfrm>
          <a:custGeom>
            <a:avLst/>
            <a:gdLst/>
            <a:ahLst/>
            <a:cxnLst/>
            <a:rect l="l" t="t" r="r" b="b"/>
            <a:pathLst>
              <a:path h="3299460">
                <a:moveTo>
                  <a:pt x="0" y="3299459"/>
                </a:moveTo>
                <a:lnTo>
                  <a:pt x="0" y="0"/>
                </a:lnTo>
              </a:path>
            </a:pathLst>
          </a:custGeom>
          <a:ln w="9144">
            <a:solidFill>
              <a:srgbClr val="666666"/>
            </a:solidFill>
          </a:ln>
        </p:spPr>
        <p:txBody>
          <a:bodyPr wrap="square" lIns="0" tIns="0" rIns="0" bIns="0" rtlCol="0"/>
          <a:lstStyle/>
          <a:p>
            <a:endParaRPr/>
          </a:p>
        </p:txBody>
      </p:sp>
      <p:sp>
        <p:nvSpPr>
          <p:cNvPr id="3" name="object 3"/>
          <p:cNvSpPr/>
          <p:nvPr/>
        </p:nvSpPr>
        <p:spPr>
          <a:xfrm>
            <a:off x="4105655" y="5590032"/>
            <a:ext cx="56515" cy="0"/>
          </a:xfrm>
          <a:custGeom>
            <a:avLst/>
            <a:gdLst/>
            <a:ahLst/>
            <a:cxnLst/>
            <a:rect l="l" t="t" r="r" b="b"/>
            <a:pathLst>
              <a:path w="56514">
                <a:moveTo>
                  <a:pt x="0" y="0"/>
                </a:moveTo>
                <a:lnTo>
                  <a:pt x="56388" y="0"/>
                </a:lnTo>
              </a:path>
            </a:pathLst>
          </a:custGeom>
          <a:ln w="9144">
            <a:solidFill>
              <a:srgbClr val="666666"/>
            </a:solidFill>
          </a:ln>
        </p:spPr>
        <p:txBody>
          <a:bodyPr wrap="square" lIns="0" tIns="0" rIns="0" bIns="0" rtlCol="0"/>
          <a:lstStyle/>
          <a:p>
            <a:endParaRPr/>
          </a:p>
        </p:txBody>
      </p:sp>
      <p:sp>
        <p:nvSpPr>
          <p:cNvPr id="4" name="object 4"/>
          <p:cNvSpPr/>
          <p:nvPr/>
        </p:nvSpPr>
        <p:spPr>
          <a:xfrm>
            <a:off x="4105655" y="4930140"/>
            <a:ext cx="56515" cy="0"/>
          </a:xfrm>
          <a:custGeom>
            <a:avLst/>
            <a:gdLst/>
            <a:ahLst/>
            <a:cxnLst/>
            <a:rect l="l" t="t" r="r" b="b"/>
            <a:pathLst>
              <a:path w="56514">
                <a:moveTo>
                  <a:pt x="0" y="0"/>
                </a:moveTo>
                <a:lnTo>
                  <a:pt x="56388" y="0"/>
                </a:lnTo>
              </a:path>
            </a:pathLst>
          </a:custGeom>
          <a:ln w="9144">
            <a:solidFill>
              <a:srgbClr val="666666"/>
            </a:solidFill>
          </a:ln>
        </p:spPr>
        <p:txBody>
          <a:bodyPr wrap="square" lIns="0" tIns="0" rIns="0" bIns="0" rtlCol="0"/>
          <a:lstStyle/>
          <a:p>
            <a:endParaRPr/>
          </a:p>
        </p:txBody>
      </p:sp>
      <p:sp>
        <p:nvSpPr>
          <p:cNvPr id="5" name="object 5"/>
          <p:cNvSpPr/>
          <p:nvPr/>
        </p:nvSpPr>
        <p:spPr>
          <a:xfrm>
            <a:off x="4105655" y="4270247"/>
            <a:ext cx="56515" cy="0"/>
          </a:xfrm>
          <a:custGeom>
            <a:avLst/>
            <a:gdLst/>
            <a:ahLst/>
            <a:cxnLst/>
            <a:rect l="l" t="t" r="r" b="b"/>
            <a:pathLst>
              <a:path w="56514">
                <a:moveTo>
                  <a:pt x="0" y="0"/>
                </a:moveTo>
                <a:lnTo>
                  <a:pt x="56388" y="0"/>
                </a:lnTo>
              </a:path>
            </a:pathLst>
          </a:custGeom>
          <a:ln w="9144">
            <a:solidFill>
              <a:srgbClr val="666666"/>
            </a:solidFill>
          </a:ln>
        </p:spPr>
        <p:txBody>
          <a:bodyPr wrap="square" lIns="0" tIns="0" rIns="0" bIns="0" rtlCol="0"/>
          <a:lstStyle/>
          <a:p>
            <a:endParaRPr/>
          </a:p>
        </p:txBody>
      </p:sp>
      <p:sp>
        <p:nvSpPr>
          <p:cNvPr id="6" name="object 6"/>
          <p:cNvSpPr/>
          <p:nvPr/>
        </p:nvSpPr>
        <p:spPr>
          <a:xfrm>
            <a:off x="4105655" y="3610355"/>
            <a:ext cx="56515" cy="0"/>
          </a:xfrm>
          <a:custGeom>
            <a:avLst/>
            <a:gdLst/>
            <a:ahLst/>
            <a:cxnLst/>
            <a:rect l="l" t="t" r="r" b="b"/>
            <a:pathLst>
              <a:path w="56514">
                <a:moveTo>
                  <a:pt x="0" y="0"/>
                </a:moveTo>
                <a:lnTo>
                  <a:pt x="56388" y="0"/>
                </a:lnTo>
              </a:path>
            </a:pathLst>
          </a:custGeom>
          <a:ln w="9144">
            <a:solidFill>
              <a:srgbClr val="666666"/>
            </a:solidFill>
          </a:ln>
        </p:spPr>
        <p:txBody>
          <a:bodyPr wrap="square" lIns="0" tIns="0" rIns="0" bIns="0" rtlCol="0"/>
          <a:lstStyle/>
          <a:p>
            <a:endParaRPr/>
          </a:p>
        </p:txBody>
      </p:sp>
      <p:sp>
        <p:nvSpPr>
          <p:cNvPr id="7" name="object 7"/>
          <p:cNvSpPr/>
          <p:nvPr/>
        </p:nvSpPr>
        <p:spPr>
          <a:xfrm>
            <a:off x="4105655" y="2950464"/>
            <a:ext cx="56515" cy="0"/>
          </a:xfrm>
          <a:custGeom>
            <a:avLst/>
            <a:gdLst/>
            <a:ahLst/>
            <a:cxnLst/>
            <a:rect l="l" t="t" r="r" b="b"/>
            <a:pathLst>
              <a:path w="56514">
                <a:moveTo>
                  <a:pt x="0" y="0"/>
                </a:moveTo>
                <a:lnTo>
                  <a:pt x="56388" y="0"/>
                </a:lnTo>
              </a:path>
            </a:pathLst>
          </a:custGeom>
          <a:ln w="9144">
            <a:solidFill>
              <a:srgbClr val="666666"/>
            </a:solidFill>
          </a:ln>
        </p:spPr>
        <p:txBody>
          <a:bodyPr wrap="square" lIns="0" tIns="0" rIns="0" bIns="0" rtlCol="0"/>
          <a:lstStyle/>
          <a:p>
            <a:endParaRPr/>
          </a:p>
        </p:txBody>
      </p:sp>
      <p:sp>
        <p:nvSpPr>
          <p:cNvPr id="8" name="object 8"/>
          <p:cNvSpPr/>
          <p:nvPr/>
        </p:nvSpPr>
        <p:spPr>
          <a:xfrm>
            <a:off x="4105655" y="2290572"/>
            <a:ext cx="56515" cy="0"/>
          </a:xfrm>
          <a:custGeom>
            <a:avLst/>
            <a:gdLst/>
            <a:ahLst/>
            <a:cxnLst/>
            <a:rect l="l" t="t" r="r" b="b"/>
            <a:pathLst>
              <a:path w="56514">
                <a:moveTo>
                  <a:pt x="0" y="0"/>
                </a:moveTo>
                <a:lnTo>
                  <a:pt x="56388" y="0"/>
                </a:lnTo>
              </a:path>
            </a:pathLst>
          </a:custGeom>
          <a:ln w="9144">
            <a:solidFill>
              <a:srgbClr val="666666"/>
            </a:solidFill>
          </a:ln>
        </p:spPr>
        <p:txBody>
          <a:bodyPr wrap="square" lIns="0" tIns="0" rIns="0" bIns="0" rtlCol="0"/>
          <a:lstStyle/>
          <a:p>
            <a:endParaRPr/>
          </a:p>
        </p:txBody>
      </p:sp>
      <p:sp>
        <p:nvSpPr>
          <p:cNvPr id="9" name="object 9"/>
          <p:cNvSpPr/>
          <p:nvPr/>
        </p:nvSpPr>
        <p:spPr>
          <a:xfrm>
            <a:off x="4105655" y="5590032"/>
            <a:ext cx="2200910" cy="0"/>
          </a:xfrm>
          <a:custGeom>
            <a:avLst/>
            <a:gdLst/>
            <a:ahLst/>
            <a:cxnLst/>
            <a:rect l="l" t="t" r="r" b="b"/>
            <a:pathLst>
              <a:path w="2200910">
                <a:moveTo>
                  <a:pt x="0" y="0"/>
                </a:moveTo>
                <a:lnTo>
                  <a:pt x="2200656" y="0"/>
                </a:lnTo>
              </a:path>
            </a:pathLst>
          </a:custGeom>
          <a:ln w="9144">
            <a:solidFill>
              <a:srgbClr val="666666"/>
            </a:solidFill>
          </a:ln>
        </p:spPr>
        <p:txBody>
          <a:bodyPr wrap="square" lIns="0" tIns="0" rIns="0" bIns="0" rtlCol="0"/>
          <a:lstStyle/>
          <a:p>
            <a:endParaRPr/>
          </a:p>
        </p:txBody>
      </p:sp>
      <p:sp>
        <p:nvSpPr>
          <p:cNvPr id="10" name="object 10"/>
          <p:cNvSpPr/>
          <p:nvPr/>
        </p:nvSpPr>
        <p:spPr>
          <a:xfrm>
            <a:off x="4104894" y="2379726"/>
            <a:ext cx="2202180" cy="1435735"/>
          </a:xfrm>
          <a:custGeom>
            <a:avLst/>
            <a:gdLst/>
            <a:ahLst/>
            <a:cxnLst/>
            <a:rect l="l" t="t" r="r" b="b"/>
            <a:pathLst>
              <a:path w="2202179" h="1435735">
                <a:moveTo>
                  <a:pt x="0" y="182879"/>
                </a:moveTo>
                <a:lnTo>
                  <a:pt x="32003" y="132587"/>
                </a:lnTo>
                <a:lnTo>
                  <a:pt x="62483" y="64008"/>
                </a:lnTo>
                <a:lnTo>
                  <a:pt x="94487" y="0"/>
                </a:lnTo>
                <a:lnTo>
                  <a:pt x="126491" y="60960"/>
                </a:lnTo>
                <a:lnTo>
                  <a:pt x="156971" y="109727"/>
                </a:lnTo>
                <a:lnTo>
                  <a:pt x="188975" y="76200"/>
                </a:lnTo>
                <a:lnTo>
                  <a:pt x="220979" y="79248"/>
                </a:lnTo>
                <a:lnTo>
                  <a:pt x="251459" y="86868"/>
                </a:lnTo>
                <a:lnTo>
                  <a:pt x="283463" y="144779"/>
                </a:lnTo>
                <a:lnTo>
                  <a:pt x="313943" y="243839"/>
                </a:lnTo>
                <a:lnTo>
                  <a:pt x="345947" y="338327"/>
                </a:lnTo>
                <a:lnTo>
                  <a:pt x="377951" y="417575"/>
                </a:lnTo>
                <a:lnTo>
                  <a:pt x="408431" y="480060"/>
                </a:lnTo>
                <a:lnTo>
                  <a:pt x="440435" y="547115"/>
                </a:lnTo>
                <a:lnTo>
                  <a:pt x="472439" y="617220"/>
                </a:lnTo>
                <a:lnTo>
                  <a:pt x="502919" y="595884"/>
                </a:lnTo>
                <a:lnTo>
                  <a:pt x="534923" y="633984"/>
                </a:lnTo>
                <a:lnTo>
                  <a:pt x="566927" y="644651"/>
                </a:lnTo>
                <a:lnTo>
                  <a:pt x="597407" y="656844"/>
                </a:lnTo>
                <a:lnTo>
                  <a:pt x="629411" y="655320"/>
                </a:lnTo>
                <a:lnTo>
                  <a:pt x="659891" y="673608"/>
                </a:lnTo>
                <a:lnTo>
                  <a:pt x="691895" y="649224"/>
                </a:lnTo>
                <a:lnTo>
                  <a:pt x="723900" y="685800"/>
                </a:lnTo>
                <a:lnTo>
                  <a:pt x="754379" y="665988"/>
                </a:lnTo>
                <a:lnTo>
                  <a:pt x="786383" y="684276"/>
                </a:lnTo>
                <a:lnTo>
                  <a:pt x="818388" y="701039"/>
                </a:lnTo>
                <a:lnTo>
                  <a:pt x="848867" y="667512"/>
                </a:lnTo>
                <a:lnTo>
                  <a:pt x="880871" y="664463"/>
                </a:lnTo>
                <a:lnTo>
                  <a:pt x="912876" y="658368"/>
                </a:lnTo>
                <a:lnTo>
                  <a:pt x="943355" y="694944"/>
                </a:lnTo>
                <a:lnTo>
                  <a:pt x="975359" y="701039"/>
                </a:lnTo>
                <a:lnTo>
                  <a:pt x="1005839" y="736091"/>
                </a:lnTo>
                <a:lnTo>
                  <a:pt x="1037843" y="771144"/>
                </a:lnTo>
                <a:lnTo>
                  <a:pt x="1069847" y="795527"/>
                </a:lnTo>
                <a:lnTo>
                  <a:pt x="1100327" y="848868"/>
                </a:lnTo>
                <a:lnTo>
                  <a:pt x="1132331" y="893063"/>
                </a:lnTo>
                <a:lnTo>
                  <a:pt x="1164335" y="937260"/>
                </a:lnTo>
                <a:lnTo>
                  <a:pt x="1194815" y="984503"/>
                </a:lnTo>
                <a:lnTo>
                  <a:pt x="1226819" y="992124"/>
                </a:lnTo>
                <a:lnTo>
                  <a:pt x="1258823" y="1030224"/>
                </a:lnTo>
                <a:lnTo>
                  <a:pt x="1289303" y="1059179"/>
                </a:lnTo>
                <a:lnTo>
                  <a:pt x="1321307" y="1062227"/>
                </a:lnTo>
                <a:lnTo>
                  <a:pt x="1353311" y="1082039"/>
                </a:lnTo>
                <a:lnTo>
                  <a:pt x="1383791" y="1089660"/>
                </a:lnTo>
                <a:lnTo>
                  <a:pt x="1415795" y="1065276"/>
                </a:lnTo>
                <a:lnTo>
                  <a:pt x="1446276" y="1054608"/>
                </a:lnTo>
                <a:lnTo>
                  <a:pt x="1572767" y="1100327"/>
                </a:lnTo>
                <a:lnTo>
                  <a:pt x="1729739" y="1170432"/>
                </a:lnTo>
                <a:lnTo>
                  <a:pt x="1886711" y="1243584"/>
                </a:lnTo>
                <a:lnTo>
                  <a:pt x="2045207" y="1327404"/>
                </a:lnTo>
                <a:lnTo>
                  <a:pt x="2202179" y="1435608"/>
                </a:lnTo>
              </a:path>
            </a:pathLst>
          </a:custGeom>
          <a:ln w="28956">
            <a:solidFill>
              <a:srgbClr val="99CC00"/>
            </a:solidFill>
          </a:ln>
        </p:spPr>
        <p:txBody>
          <a:bodyPr wrap="square" lIns="0" tIns="0" rIns="0" bIns="0" rtlCol="0"/>
          <a:lstStyle/>
          <a:p>
            <a:endParaRPr/>
          </a:p>
        </p:txBody>
      </p:sp>
      <p:sp>
        <p:nvSpPr>
          <p:cNvPr id="11" name="object 11"/>
          <p:cNvSpPr/>
          <p:nvPr/>
        </p:nvSpPr>
        <p:spPr>
          <a:xfrm>
            <a:off x="5632703" y="3435096"/>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12" name="object 12"/>
          <p:cNvSpPr/>
          <p:nvPr/>
        </p:nvSpPr>
        <p:spPr>
          <a:xfrm>
            <a:off x="5789676" y="3505200"/>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7"/>
                </a:lnTo>
                <a:lnTo>
                  <a:pt x="27003" y="84915"/>
                </a:lnTo>
                <a:lnTo>
                  <a:pt x="44196" y="88391"/>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13" name="object 13"/>
          <p:cNvSpPr/>
          <p:nvPr/>
        </p:nvSpPr>
        <p:spPr>
          <a:xfrm>
            <a:off x="5946647" y="3578352"/>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14" name="object 14"/>
          <p:cNvSpPr/>
          <p:nvPr/>
        </p:nvSpPr>
        <p:spPr>
          <a:xfrm>
            <a:off x="6105144" y="3662171"/>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15" name="object 15"/>
          <p:cNvSpPr/>
          <p:nvPr/>
        </p:nvSpPr>
        <p:spPr>
          <a:xfrm>
            <a:off x="6262115" y="3770376"/>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8" y="75437"/>
                </a:lnTo>
                <a:lnTo>
                  <a:pt x="84915" y="61388"/>
                </a:lnTo>
                <a:lnTo>
                  <a:pt x="88392" y="44196"/>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16" name="object 16"/>
          <p:cNvSpPr/>
          <p:nvPr/>
        </p:nvSpPr>
        <p:spPr>
          <a:xfrm>
            <a:off x="4104894" y="3862578"/>
            <a:ext cx="2202180" cy="532130"/>
          </a:xfrm>
          <a:custGeom>
            <a:avLst/>
            <a:gdLst/>
            <a:ahLst/>
            <a:cxnLst/>
            <a:rect l="l" t="t" r="r" b="b"/>
            <a:pathLst>
              <a:path w="2202179" h="532129">
                <a:moveTo>
                  <a:pt x="0" y="531876"/>
                </a:moveTo>
                <a:lnTo>
                  <a:pt x="32003" y="501396"/>
                </a:lnTo>
                <a:lnTo>
                  <a:pt x="62483" y="501396"/>
                </a:lnTo>
                <a:lnTo>
                  <a:pt x="94487" y="515112"/>
                </a:lnTo>
                <a:lnTo>
                  <a:pt x="126491" y="495300"/>
                </a:lnTo>
                <a:lnTo>
                  <a:pt x="156971" y="504444"/>
                </a:lnTo>
                <a:lnTo>
                  <a:pt x="188975" y="499872"/>
                </a:lnTo>
                <a:lnTo>
                  <a:pt x="220979" y="505968"/>
                </a:lnTo>
                <a:lnTo>
                  <a:pt x="251459" y="493776"/>
                </a:lnTo>
                <a:lnTo>
                  <a:pt x="283463" y="461772"/>
                </a:lnTo>
                <a:lnTo>
                  <a:pt x="313943" y="443484"/>
                </a:lnTo>
                <a:lnTo>
                  <a:pt x="345947" y="423672"/>
                </a:lnTo>
                <a:lnTo>
                  <a:pt x="377951" y="413004"/>
                </a:lnTo>
                <a:lnTo>
                  <a:pt x="408431" y="416052"/>
                </a:lnTo>
                <a:lnTo>
                  <a:pt x="440435" y="373380"/>
                </a:lnTo>
                <a:lnTo>
                  <a:pt x="472439" y="365760"/>
                </a:lnTo>
                <a:lnTo>
                  <a:pt x="502919" y="382524"/>
                </a:lnTo>
                <a:lnTo>
                  <a:pt x="534923" y="361188"/>
                </a:lnTo>
                <a:lnTo>
                  <a:pt x="566927" y="350520"/>
                </a:lnTo>
                <a:lnTo>
                  <a:pt x="597407" y="316992"/>
                </a:lnTo>
                <a:lnTo>
                  <a:pt x="629411" y="294132"/>
                </a:lnTo>
                <a:lnTo>
                  <a:pt x="659891" y="266700"/>
                </a:lnTo>
                <a:lnTo>
                  <a:pt x="691895" y="271272"/>
                </a:lnTo>
                <a:lnTo>
                  <a:pt x="723900" y="265176"/>
                </a:lnTo>
                <a:lnTo>
                  <a:pt x="754379" y="274320"/>
                </a:lnTo>
                <a:lnTo>
                  <a:pt x="786383" y="252984"/>
                </a:lnTo>
                <a:lnTo>
                  <a:pt x="818388" y="225552"/>
                </a:lnTo>
                <a:lnTo>
                  <a:pt x="848867" y="242316"/>
                </a:lnTo>
                <a:lnTo>
                  <a:pt x="880871" y="227076"/>
                </a:lnTo>
                <a:lnTo>
                  <a:pt x="912876" y="216408"/>
                </a:lnTo>
                <a:lnTo>
                  <a:pt x="943355" y="193548"/>
                </a:lnTo>
                <a:lnTo>
                  <a:pt x="975359" y="187452"/>
                </a:lnTo>
                <a:lnTo>
                  <a:pt x="1005839" y="178308"/>
                </a:lnTo>
                <a:lnTo>
                  <a:pt x="1037843" y="192024"/>
                </a:lnTo>
                <a:lnTo>
                  <a:pt x="1069847" y="210312"/>
                </a:lnTo>
                <a:lnTo>
                  <a:pt x="1100327" y="219456"/>
                </a:lnTo>
                <a:lnTo>
                  <a:pt x="1132331" y="220980"/>
                </a:lnTo>
                <a:lnTo>
                  <a:pt x="1164335" y="207264"/>
                </a:lnTo>
                <a:lnTo>
                  <a:pt x="1194815" y="188976"/>
                </a:lnTo>
                <a:lnTo>
                  <a:pt x="1226819" y="205740"/>
                </a:lnTo>
                <a:lnTo>
                  <a:pt x="1258823" y="169164"/>
                </a:lnTo>
                <a:lnTo>
                  <a:pt x="1289303" y="176784"/>
                </a:lnTo>
                <a:lnTo>
                  <a:pt x="1321307" y="160020"/>
                </a:lnTo>
                <a:lnTo>
                  <a:pt x="1353311" y="160020"/>
                </a:lnTo>
                <a:lnTo>
                  <a:pt x="1383791" y="166116"/>
                </a:lnTo>
                <a:lnTo>
                  <a:pt x="1415795" y="143256"/>
                </a:lnTo>
                <a:lnTo>
                  <a:pt x="1446276" y="134112"/>
                </a:lnTo>
                <a:lnTo>
                  <a:pt x="1572767" y="94488"/>
                </a:lnTo>
                <a:lnTo>
                  <a:pt x="1729739" y="70104"/>
                </a:lnTo>
                <a:lnTo>
                  <a:pt x="1886711" y="50292"/>
                </a:lnTo>
                <a:lnTo>
                  <a:pt x="2045207" y="25908"/>
                </a:lnTo>
                <a:lnTo>
                  <a:pt x="2202179" y="0"/>
                </a:lnTo>
              </a:path>
            </a:pathLst>
          </a:custGeom>
          <a:ln w="28956">
            <a:solidFill>
              <a:srgbClr val="DC0000"/>
            </a:solidFill>
          </a:ln>
        </p:spPr>
        <p:txBody>
          <a:bodyPr wrap="square" lIns="0" tIns="0" rIns="0" bIns="0" rtlCol="0"/>
          <a:lstStyle/>
          <a:p>
            <a:endParaRPr/>
          </a:p>
        </p:txBody>
      </p:sp>
      <p:sp>
        <p:nvSpPr>
          <p:cNvPr id="17" name="object 17"/>
          <p:cNvSpPr/>
          <p:nvPr/>
        </p:nvSpPr>
        <p:spPr>
          <a:xfrm>
            <a:off x="5632703" y="3912108"/>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18" name="object 18"/>
          <p:cNvSpPr/>
          <p:nvPr/>
        </p:nvSpPr>
        <p:spPr>
          <a:xfrm>
            <a:off x="5789676" y="3887723"/>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19" name="object 19"/>
          <p:cNvSpPr/>
          <p:nvPr/>
        </p:nvSpPr>
        <p:spPr>
          <a:xfrm>
            <a:off x="5946647" y="3867911"/>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20" name="object 20"/>
          <p:cNvSpPr/>
          <p:nvPr/>
        </p:nvSpPr>
        <p:spPr>
          <a:xfrm>
            <a:off x="6105144" y="3843528"/>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DC0000"/>
          </a:solidFill>
        </p:spPr>
        <p:txBody>
          <a:bodyPr wrap="square" lIns="0" tIns="0" rIns="0" bIns="0" rtlCol="0"/>
          <a:lstStyle/>
          <a:p>
            <a:endParaRPr/>
          </a:p>
        </p:txBody>
      </p:sp>
      <p:sp>
        <p:nvSpPr>
          <p:cNvPr id="21" name="object 21"/>
          <p:cNvSpPr/>
          <p:nvPr/>
        </p:nvSpPr>
        <p:spPr>
          <a:xfrm>
            <a:off x="6262115" y="38176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DC0000"/>
          </a:solidFill>
        </p:spPr>
        <p:txBody>
          <a:bodyPr wrap="square" lIns="0" tIns="0" rIns="0" bIns="0" rtlCol="0"/>
          <a:lstStyle/>
          <a:p>
            <a:endParaRPr/>
          </a:p>
        </p:txBody>
      </p:sp>
      <p:sp>
        <p:nvSpPr>
          <p:cNvPr id="22" name="object 22"/>
          <p:cNvSpPr/>
          <p:nvPr/>
        </p:nvSpPr>
        <p:spPr>
          <a:xfrm>
            <a:off x="4104894" y="3573017"/>
            <a:ext cx="2202180" cy="637540"/>
          </a:xfrm>
          <a:custGeom>
            <a:avLst/>
            <a:gdLst/>
            <a:ahLst/>
            <a:cxnLst/>
            <a:rect l="l" t="t" r="r" b="b"/>
            <a:pathLst>
              <a:path w="2202179" h="637539">
                <a:moveTo>
                  <a:pt x="0" y="24384"/>
                </a:moveTo>
                <a:lnTo>
                  <a:pt x="32003" y="115824"/>
                </a:lnTo>
                <a:lnTo>
                  <a:pt x="62483" y="190500"/>
                </a:lnTo>
                <a:lnTo>
                  <a:pt x="94487" y="236220"/>
                </a:lnTo>
                <a:lnTo>
                  <a:pt x="126491" y="243840"/>
                </a:lnTo>
                <a:lnTo>
                  <a:pt x="156971" y="216408"/>
                </a:lnTo>
                <a:lnTo>
                  <a:pt x="188975" y="245364"/>
                </a:lnTo>
                <a:lnTo>
                  <a:pt x="220979" y="256032"/>
                </a:lnTo>
                <a:lnTo>
                  <a:pt x="251459" y="289560"/>
                </a:lnTo>
                <a:lnTo>
                  <a:pt x="283463" y="269748"/>
                </a:lnTo>
                <a:lnTo>
                  <a:pt x="313943" y="216408"/>
                </a:lnTo>
                <a:lnTo>
                  <a:pt x="345947" y="179832"/>
                </a:lnTo>
                <a:lnTo>
                  <a:pt x="377951" y="152400"/>
                </a:lnTo>
                <a:lnTo>
                  <a:pt x="408431" y="123444"/>
                </a:lnTo>
                <a:lnTo>
                  <a:pt x="440435" y="131064"/>
                </a:lnTo>
                <a:lnTo>
                  <a:pt x="472439" y="108204"/>
                </a:lnTo>
                <a:lnTo>
                  <a:pt x="502919" y="128016"/>
                </a:lnTo>
                <a:lnTo>
                  <a:pt x="534923" y="118872"/>
                </a:lnTo>
                <a:lnTo>
                  <a:pt x="566927" y="134112"/>
                </a:lnTo>
                <a:lnTo>
                  <a:pt x="597407" y="155448"/>
                </a:lnTo>
                <a:lnTo>
                  <a:pt x="629411" y="196596"/>
                </a:lnTo>
                <a:lnTo>
                  <a:pt x="659891" y="230124"/>
                </a:lnTo>
                <a:lnTo>
                  <a:pt x="691895" y="248412"/>
                </a:lnTo>
                <a:lnTo>
                  <a:pt x="723900" y="249936"/>
                </a:lnTo>
                <a:lnTo>
                  <a:pt x="754379" y="263652"/>
                </a:lnTo>
                <a:lnTo>
                  <a:pt x="786383" y="288036"/>
                </a:lnTo>
                <a:lnTo>
                  <a:pt x="818388" y="295656"/>
                </a:lnTo>
                <a:lnTo>
                  <a:pt x="848867" y="310896"/>
                </a:lnTo>
                <a:lnTo>
                  <a:pt x="880871" y="335280"/>
                </a:lnTo>
                <a:lnTo>
                  <a:pt x="912876" y="356616"/>
                </a:lnTo>
                <a:lnTo>
                  <a:pt x="943355" y="341376"/>
                </a:lnTo>
                <a:lnTo>
                  <a:pt x="975359" y="335280"/>
                </a:lnTo>
                <a:lnTo>
                  <a:pt x="1005839" y="307848"/>
                </a:lnTo>
                <a:lnTo>
                  <a:pt x="1037843" y="225552"/>
                </a:lnTo>
                <a:lnTo>
                  <a:pt x="1069847" y="192024"/>
                </a:lnTo>
                <a:lnTo>
                  <a:pt x="1100327" y="126492"/>
                </a:lnTo>
                <a:lnTo>
                  <a:pt x="1132331" y="88392"/>
                </a:lnTo>
                <a:lnTo>
                  <a:pt x="1164335" y="41148"/>
                </a:lnTo>
                <a:lnTo>
                  <a:pt x="1194815" y="41148"/>
                </a:lnTo>
                <a:lnTo>
                  <a:pt x="1226819" y="39624"/>
                </a:lnTo>
                <a:lnTo>
                  <a:pt x="1258823" y="45720"/>
                </a:lnTo>
                <a:lnTo>
                  <a:pt x="1289303" y="0"/>
                </a:lnTo>
                <a:lnTo>
                  <a:pt x="1321307" y="21336"/>
                </a:lnTo>
                <a:lnTo>
                  <a:pt x="1353311" y="22860"/>
                </a:lnTo>
                <a:lnTo>
                  <a:pt x="1383791" y="41148"/>
                </a:lnTo>
                <a:lnTo>
                  <a:pt x="1415795" y="111252"/>
                </a:lnTo>
                <a:lnTo>
                  <a:pt x="1446276" y="161544"/>
                </a:lnTo>
                <a:lnTo>
                  <a:pt x="1572767" y="307848"/>
                </a:lnTo>
                <a:lnTo>
                  <a:pt x="1729739" y="373380"/>
                </a:lnTo>
                <a:lnTo>
                  <a:pt x="1886711" y="470916"/>
                </a:lnTo>
                <a:lnTo>
                  <a:pt x="2045207" y="554736"/>
                </a:lnTo>
                <a:lnTo>
                  <a:pt x="2202179" y="637032"/>
                </a:lnTo>
              </a:path>
            </a:pathLst>
          </a:custGeom>
          <a:ln w="28956">
            <a:solidFill>
              <a:srgbClr val="666666"/>
            </a:solidFill>
          </a:ln>
        </p:spPr>
        <p:txBody>
          <a:bodyPr wrap="square" lIns="0" tIns="0" rIns="0" bIns="0" rtlCol="0"/>
          <a:lstStyle/>
          <a:p>
            <a:endParaRPr/>
          </a:p>
        </p:txBody>
      </p:sp>
      <p:sp>
        <p:nvSpPr>
          <p:cNvPr id="23" name="object 23"/>
          <p:cNvSpPr/>
          <p:nvPr/>
        </p:nvSpPr>
        <p:spPr>
          <a:xfrm>
            <a:off x="5632703" y="3835908"/>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666666"/>
          </a:solidFill>
        </p:spPr>
        <p:txBody>
          <a:bodyPr wrap="square" lIns="0" tIns="0" rIns="0" bIns="0" rtlCol="0"/>
          <a:lstStyle/>
          <a:p>
            <a:endParaRPr/>
          </a:p>
        </p:txBody>
      </p:sp>
      <p:sp>
        <p:nvSpPr>
          <p:cNvPr id="24" name="object 24"/>
          <p:cNvSpPr/>
          <p:nvPr/>
        </p:nvSpPr>
        <p:spPr>
          <a:xfrm>
            <a:off x="5789676" y="3901440"/>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666666"/>
          </a:solidFill>
        </p:spPr>
        <p:txBody>
          <a:bodyPr wrap="square" lIns="0" tIns="0" rIns="0" bIns="0" rtlCol="0"/>
          <a:lstStyle/>
          <a:p>
            <a:endParaRPr/>
          </a:p>
        </p:txBody>
      </p:sp>
      <p:sp>
        <p:nvSpPr>
          <p:cNvPr id="25" name="object 25"/>
          <p:cNvSpPr/>
          <p:nvPr/>
        </p:nvSpPr>
        <p:spPr>
          <a:xfrm>
            <a:off x="5946647" y="3998976"/>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666666"/>
          </a:solidFill>
        </p:spPr>
        <p:txBody>
          <a:bodyPr wrap="square" lIns="0" tIns="0" rIns="0" bIns="0" rtlCol="0"/>
          <a:lstStyle/>
          <a:p>
            <a:endParaRPr/>
          </a:p>
        </p:txBody>
      </p:sp>
      <p:sp>
        <p:nvSpPr>
          <p:cNvPr id="26" name="object 26"/>
          <p:cNvSpPr/>
          <p:nvPr/>
        </p:nvSpPr>
        <p:spPr>
          <a:xfrm>
            <a:off x="6105144" y="4082796"/>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666666"/>
          </a:solidFill>
        </p:spPr>
        <p:txBody>
          <a:bodyPr wrap="square" lIns="0" tIns="0" rIns="0" bIns="0" rtlCol="0"/>
          <a:lstStyle/>
          <a:p>
            <a:endParaRPr/>
          </a:p>
        </p:txBody>
      </p:sp>
      <p:sp>
        <p:nvSpPr>
          <p:cNvPr id="27" name="object 27"/>
          <p:cNvSpPr/>
          <p:nvPr/>
        </p:nvSpPr>
        <p:spPr>
          <a:xfrm>
            <a:off x="6262115" y="416509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666666"/>
          </a:solidFill>
        </p:spPr>
        <p:txBody>
          <a:bodyPr wrap="square" lIns="0" tIns="0" rIns="0" bIns="0" rtlCol="0"/>
          <a:lstStyle/>
          <a:p>
            <a:endParaRPr/>
          </a:p>
        </p:txBody>
      </p:sp>
      <p:sp>
        <p:nvSpPr>
          <p:cNvPr id="28" name="object 28"/>
          <p:cNvSpPr/>
          <p:nvPr/>
        </p:nvSpPr>
        <p:spPr>
          <a:xfrm>
            <a:off x="4104894" y="5173217"/>
            <a:ext cx="2202180" cy="393700"/>
          </a:xfrm>
          <a:custGeom>
            <a:avLst/>
            <a:gdLst/>
            <a:ahLst/>
            <a:cxnLst/>
            <a:rect l="l" t="t" r="r" b="b"/>
            <a:pathLst>
              <a:path w="2202179" h="393700">
                <a:moveTo>
                  <a:pt x="0" y="393191"/>
                </a:moveTo>
                <a:lnTo>
                  <a:pt x="62483" y="374903"/>
                </a:lnTo>
                <a:lnTo>
                  <a:pt x="126491" y="347471"/>
                </a:lnTo>
                <a:lnTo>
                  <a:pt x="156971" y="321563"/>
                </a:lnTo>
                <a:lnTo>
                  <a:pt x="188975" y="309371"/>
                </a:lnTo>
                <a:lnTo>
                  <a:pt x="220979" y="288035"/>
                </a:lnTo>
                <a:lnTo>
                  <a:pt x="251459" y="272795"/>
                </a:lnTo>
                <a:lnTo>
                  <a:pt x="283463" y="272795"/>
                </a:lnTo>
                <a:lnTo>
                  <a:pt x="313943" y="256031"/>
                </a:lnTo>
                <a:lnTo>
                  <a:pt x="345947" y="227075"/>
                </a:lnTo>
                <a:lnTo>
                  <a:pt x="377951" y="208787"/>
                </a:lnTo>
                <a:lnTo>
                  <a:pt x="408431" y="185927"/>
                </a:lnTo>
                <a:lnTo>
                  <a:pt x="440435" y="150875"/>
                </a:lnTo>
                <a:lnTo>
                  <a:pt x="472439" y="108203"/>
                </a:lnTo>
                <a:lnTo>
                  <a:pt x="502919" y="91439"/>
                </a:lnTo>
                <a:lnTo>
                  <a:pt x="534923" y="74675"/>
                </a:lnTo>
                <a:lnTo>
                  <a:pt x="566927" y="57911"/>
                </a:lnTo>
                <a:lnTo>
                  <a:pt x="597407" y="54863"/>
                </a:lnTo>
                <a:lnTo>
                  <a:pt x="629411" y="48767"/>
                </a:lnTo>
                <a:lnTo>
                  <a:pt x="659891" y="35051"/>
                </a:lnTo>
                <a:lnTo>
                  <a:pt x="691895" y="35051"/>
                </a:lnTo>
                <a:lnTo>
                  <a:pt x="723900" y="22859"/>
                </a:lnTo>
                <a:lnTo>
                  <a:pt x="754379" y="21335"/>
                </a:lnTo>
                <a:lnTo>
                  <a:pt x="786383" y="12191"/>
                </a:lnTo>
                <a:lnTo>
                  <a:pt x="818388" y="9143"/>
                </a:lnTo>
                <a:lnTo>
                  <a:pt x="848867" y="16763"/>
                </a:lnTo>
                <a:lnTo>
                  <a:pt x="880871" y="12191"/>
                </a:lnTo>
                <a:lnTo>
                  <a:pt x="912876" y="4571"/>
                </a:lnTo>
                <a:lnTo>
                  <a:pt x="943355" y="6095"/>
                </a:lnTo>
                <a:lnTo>
                  <a:pt x="975359" y="0"/>
                </a:lnTo>
                <a:lnTo>
                  <a:pt x="1005839" y="1523"/>
                </a:lnTo>
                <a:lnTo>
                  <a:pt x="1037843" y="24383"/>
                </a:lnTo>
                <a:lnTo>
                  <a:pt x="1069847" y="25907"/>
                </a:lnTo>
                <a:lnTo>
                  <a:pt x="1100327" y="38099"/>
                </a:lnTo>
                <a:lnTo>
                  <a:pt x="1132331" y="44195"/>
                </a:lnTo>
                <a:lnTo>
                  <a:pt x="1164335" y="64007"/>
                </a:lnTo>
                <a:lnTo>
                  <a:pt x="1194815" y="70103"/>
                </a:lnTo>
                <a:lnTo>
                  <a:pt x="1226819" y="67055"/>
                </a:lnTo>
                <a:lnTo>
                  <a:pt x="1258823" y="77723"/>
                </a:lnTo>
                <a:lnTo>
                  <a:pt x="1289303" y="99059"/>
                </a:lnTo>
                <a:lnTo>
                  <a:pt x="1321307" y="123443"/>
                </a:lnTo>
                <a:lnTo>
                  <a:pt x="1353311" y="126491"/>
                </a:lnTo>
                <a:lnTo>
                  <a:pt x="1383791" y="124967"/>
                </a:lnTo>
                <a:lnTo>
                  <a:pt x="1415795" y="123443"/>
                </a:lnTo>
                <a:lnTo>
                  <a:pt x="1446276" y="121919"/>
                </a:lnTo>
                <a:lnTo>
                  <a:pt x="1572767" y="105155"/>
                </a:lnTo>
                <a:lnTo>
                  <a:pt x="1729739" y="126491"/>
                </a:lnTo>
                <a:lnTo>
                  <a:pt x="1886711" y="103631"/>
                </a:lnTo>
                <a:lnTo>
                  <a:pt x="2045207" y="97535"/>
                </a:lnTo>
                <a:lnTo>
                  <a:pt x="2202179" y="82295"/>
                </a:lnTo>
              </a:path>
            </a:pathLst>
          </a:custGeom>
          <a:ln w="28956">
            <a:solidFill>
              <a:srgbClr val="FFCC00"/>
            </a:solidFill>
          </a:ln>
        </p:spPr>
        <p:txBody>
          <a:bodyPr wrap="square" lIns="0" tIns="0" rIns="0" bIns="0" rtlCol="0"/>
          <a:lstStyle/>
          <a:p>
            <a:endParaRPr/>
          </a:p>
        </p:txBody>
      </p:sp>
      <p:sp>
        <p:nvSpPr>
          <p:cNvPr id="29" name="object 29"/>
          <p:cNvSpPr/>
          <p:nvPr/>
        </p:nvSpPr>
        <p:spPr>
          <a:xfrm>
            <a:off x="5632703" y="5233415"/>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FFCC00"/>
          </a:solidFill>
        </p:spPr>
        <p:txBody>
          <a:bodyPr wrap="square" lIns="0" tIns="0" rIns="0" bIns="0" rtlCol="0"/>
          <a:lstStyle/>
          <a:p>
            <a:endParaRPr/>
          </a:p>
        </p:txBody>
      </p:sp>
      <p:sp>
        <p:nvSpPr>
          <p:cNvPr id="30" name="object 30"/>
          <p:cNvSpPr/>
          <p:nvPr/>
        </p:nvSpPr>
        <p:spPr>
          <a:xfrm>
            <a:off x="5789676" y="5254752"/>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7" y="75438"/>
                </a:lnTo>
                <a:lnTo>
                  <a:pt x="84915" y="61388"/>
                </a:lnTo>
                <a:lnTo>
                  <a:pt x="88391" y="44196"/>
                </a:lnTo>
                <a:lnTo>
                  <a:pt x="84915" y="27003"/>
                </a:lnTo>
                <a:lnTo>
                  <a:pt x="75437" y="12953"/>
                </a:lnTo>
                <a:lnTo>
                  <a:pt x="61388" y="3476"/>
                </a:lnTo>
                <a:lnTo>
                  <a:pt x="44196" y="0"/>
                </a:lnTo>
                <a:close/>
              </a:path>
            </a:pathLst>
          </a:custGeom>
          <a:solidFill>
            <a:srgbClr val="FFCC00"/>
          </a:solidFill>
        </p:spPr>
        <p:txBody>
          <a:bodyPr wrap="square" lIns="0" tIns="0" rIns="0" bIns="0" rtlCol="0"/>
          <a:lstStyle/>
          <a:p>
            <a:endParaRPr/>
          </a:p>
        </p:txBody>
      </p:sp>
      <p:sp>
        <p:nvSpPr>
          <p:cNvPr id="31" name="object 31"/>
          <p:cNvSpPr/>
          <p:nvPr/>
        </p:nvSpPr>
        <p:spPr>
          <a:xfrm>
            <a:off x="5946647" y="523189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FFCC00"/>
          </a:solidFill>
        </p:spPr>
        <p:txBody>
          <a:bodyPr wrap="square" lIns="0" tIns="0" rIns="0" bIns="0" rtlCol="0"/>
          <a:lstStyle/>
          <a:p>
            <a:endParaRPr/>
          </a:p>
        </p:txBody>
      </p:sp>
      <p:sp>
        <p:nvSpPr>
          <p:cNvPr id="32" name="object 32"/>
          <p:cNvSpPr/>
          <p:nvPr/>
        </p:nvSpPr>
        <p:spPr>
          <a:xfrm>
            <a:off x="6105144" y="5225796"/>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FFCC00"/>
          </a:solidFill>
        </p:spPr>
        <p:txBody>
          <a:bodyPr wrap="square" lIns="0" tIns="0" rIns="0" bIns="0" rtlCol="0"/>
          <a:lstStyle/>
          <a:p>
            <a:endParaRPr/>
          </a:p>
        </p:txBody>
      </p:sp>
      <p:sp>
        <p:nvSpPr>
          <p:cNvPr id="33" name="object 33"/>
          <p:cNvSpPr/>
          <p:nvPr/>
        </p:nvSpPr>
        <p:spPr>
          <a:xfrm>
            <a:off x="6262115" y="5210555"/>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FFCC00"/>
          </a:solidFill>
        </p:spPr>
        <p:txBody>
          <a:bodyPr wrap="square" lIns="0" tIns="0" rIns="0" bIns="0" rtlCol="0"/>
          <a:lstStyle/>
          <a:p>
            <a:endParaRPr/>
          </a:p>
        </p:txBody>
      </p:sp>
      <p:sp>
        <p:nvSpPr>
          <p:cNvPr id="34" name="object 34"/>
          <p:cNvSpPr/>
          <p:nvPr/>
        </p:nvSpPr>
        <p:spPr>
          <a:xfrm>
            <a:off x="4104894" y="5115305"/>
            <a:ext cx="2202180" cy="135890"/>
          </a:xfrm>
          <a:custGeom>
            <a:avLst/>
            <a:gdLst/>
            <a:ahLst/>
            <a:cxnLst/>
            <a:rect l="l" t="t" r="r" b="b"/>
            <a:pathLst>
              <a:path w="2202179" h="135889">
                <a:moveTo>
                  <a:pt x="0" y="117348"/>
                </a:moveTo>
                <a:lnTo>
                  <a:pt x="32003" y="117348"/>
                </a:lnTo>
                <a:lnTo>
                  <a:pt x="62483" y="120396"/>
                </a:lnTo>
                <a:lnTo>
                  <a:pt x="94487" y="135636"/>
                </a:lnTo>
                <a:lnTo>
                  <a:pt x="126491" y="103632"/>
                </a:lnTo>
                <a:lnTo>
                  <a:pt x="156971" y="99060"/>
                </a:lnTo>
                <a:lnTo>
                  <a:pt x="188975" y="120396"/>
                </a:lnTo>
                <a:lnTo>
                  <a:pt x="220979" y="123444"/>
                </a:lnTo>
                <a:lnTo>
                  <a:pt x="251459" y="106680"/>
                </a:lnTo>
                <a:lnTo>
                  <a:pt x="283463" y="102108"/>
                </a:lnTo>
                <a:lnTo>
                  <a:pt x="313943" y="92964"/>
                </a:lnTo>
                <a:lnTo>
                  <a:pt x="345947" y="83820"/>
                </a:lnTo>
                <a:lnTo>
                  <a:pt x="377951" y="65532"/>
                </a:lnTo>
                <a:lnTo>
                  <a:pt x="408431" y="53340"/>
                </a:lnTo>
                <a:lnTo>
                  <a:pt x="440435" y="59436"/>
                </a:lnTo>
                <a:lnTo>
                  <a:pt x="472439" y="62484"/>
                </a:lnTo>
                <a:lnTo>
                  <a:pt x="502919" y="67056"/>
                </a:lnTo>
                <a:lnTo>
                  <a:pt x="534923" y="74676"/>
                </a:lnTo>
                <a:lnTo>
                  <a:pt x="566927" y="77724"/>
                </a:lnTo>
                <a:lnTo>
                  <a:pt x="597407" y="86868"/>
                </a:lnTo>
                <a:lnTo>
                  <a:pt x="629411" y="79248"/>
                </a:lnTo>
                <a:lnTo>
                  <a:pt x="659891" y="71628"/>
                </a:lnTo>
                <a:lnTo>
                  <a:pt x="691895" y="74676"/>
                </a:lnTo>
                <a:lnTo>
                  <a:pt x="723900" y="53340"/>
                </a:lnTo>
                <a:lnTo>
                  <a:pt x="754379" y="56388"/>
                </a:lnTo>
                <a:lnTo>
                  <a:pt x="786383" y="42672"/>
                </a:lnTo>
                <a:lnTo>
                  <a:pt x="818388" y="48768"/>
                </a:lnTo>
                <a:lnTo>
                  <a:pt x="848867" y="45720"/>
                </a:lnTo>
                <a:lnTo>
                  <a:pt x="880871" y="44196"/>
                </a:lnTo>
                <a:lnTo>
                  <a:pt x="912876" y="48768"/>
                </a:lnTo>
                <a:lnTo>
                  <a:pt x="943355" y="51816"/>
                </a:lnTo>
                <a:lnTo>
                  <a:pt x="975359" y="67056"/>
                </a:lnTo>
                <a:lnTo>
                  <a:pt x="1005839" y="68580"/>
                </a:lnTo>
                <a:lnTo>
                  <a:pt x="1037843" y="85344"/>
                </a:lnTo>
                <a:lnTo>
                  <a:pt x="1069847" y="77724"/>
                </a:lnTo>
                <a:lnTo>
                  <a:pt x="1100327" y="76200"/>
                </a:lnTo>
                <a:lnTo>
                  <a:pt x="1132331" y="71628"/>
                </a:lnTo>
                <a:lnTo>
                  <a:pt x="1164335" y="77724"/>
                </a:lnTo>
                <a:lnTo>
                  <a:pt x="1194815" y="60960"/>
                </a:lnTo>
                <a:lnTo>
                  <a:pt x="1226819" y="54864"/>
                </a:lnTo>
                <a:lnTo>
                  <a:pt x="1258823" y="51816"/>
                </a:lnTo>
                <a:lnTo>
                  <a:pt x="1289303" y="54864"/>
                </a:lnTo>
                <a:lnTo>
                  <a:pt x="1321307" y="39624"/>
                </a:lnTo>
                <a:lnTo>
                  <a:pt x="1353311" y="33528"/>
                </a:lnTo>
                <a:lnTo>
                  <a:pt x="1383791" y="27432"/>
                </a:lnTo>
                <a:lnTo>
                  <a:pt x="1415795" y="28956"/>
                </a:lnTo>
                <a:lnTo>
                  <a:pt x="1446276" y="21336"/>
                </a:lnTo>
                <a:lnTo>
                  <a:pt x="1572767" y="4572"/>
                </a:lnTo>
                <a:lnTo>
                  <a:pt x="1729739" y="0"/>
                </a:lnTo>
                <a:lnTo>
                  <a:pt x="1886711" y="4572"/>
                </a:lnTo>
                <a:lnTo>
                  <a:pt x="2045207" y="13716"/>
                </a:lnTo>
                <a:lnTo>
                  <a:pt x="2202179" y="18288"/>
                </a:lnTo>
              </a:path>
            </a:pathLst>
          </a:custGeom>
          <a:ln w="28956">
            <a:solidFill>
              <a:srgbClr val="009EDF"/>
            </a:solidFill>
          </a:ln>
        </p:spPr>
        <p:txBody>
          <a:bodyPr wrap="square" lIns="0" tIns="0" rIns="0" bIns="0" rtlCol="0"/>
          <a:lstStyle/>
          <a:p>
            <a:endParaRPr/>
          </a:p>
        </p:txBody>
      </p:sp>
      <p:sp>
        <p:nvSpPr>
          <p:cNvPr id="35" name="object 35"/>
          <p:cNvSpPr/>
          <p:nvPr/>
        </p:nvSpPr>
        <p:spPr>
          <a:xfrm>
            <a:off x="5632703" y="50749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009EDF"/>
          </a:solidFill>
        </p:spPr>
        <p:txBody>
          <a:bodyPr wrap="square" lIns="0" tIns="0" rIns="0" bIns="0" rtlCol="0"/>
          <a:lstStyle/>
          <a:p>
            <a:endParaRPr/>
          </a:p>
        </p:txBody>
      </p:sp>
      <p:sp>
        <p:nvSpPr>
          <p:cNvPr id="36" name="object 36"/>
          <p:cNvSpPr/>
          <p:nvPr/>
        </p:nvSpPr>
        <p:spPr>
          <a:xfrm>
            <a:off x="5789676" y="5070347"/>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4"/>
                </a:lnTo>
                <a:lnTo>
                  <a:pt x="61388" y="3476"/>
                </a:lnTo>
                <a:lnTo>
                  <a:pt x="44196" y="0"/>
                </a:lnTo>
                <a:close/>
              </a:path>
            </a:pathLst>
          </a:custGeom>
          <a:solidFill>
            <a:srgbClr val="009EDF"/>
          </a:solidFill>
        </p:spPr>
        <p:txBody>
          <a:bodyPr wrap="square" lIns="0" tIns="0" rIns="0" bIns="0" rtlCol="0"/>
          <a:lstStyle/>
          <a:p>
            <a:endParaRPr/>
          </a:p>
        </p:txBody>
      </p:sp>
      <p:sp>
        <p:nvSpPr>
          <p:cNvPr id="37" name="object 37"/>
          <p:cNvSpPr/>
          <p:nvPr/>
        </p:nvSpPr>
        <p:spPr>
          <a:xfrm>
            <a:off x="5946647" y="50749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9EDF"/>
          </a:solidFill>
        </p:spPr>
        <p:txBody>
          <a:bodyPr wrap="square" lIns="0" tIns="0" rIns="0" bIns="0" rtlCol="0"/>
          <a:lstStyle/>
          <a:p>
            <a:endParaRPr/>
          </a:p>
        </p:txBody>
      </p:sp>
      <p:sp>
        <p:nvSpPr>
          <p:cNvPr id="38" name="object 38"/>
          <p:cNvSpPr/>
          <p:nvPr/>
        </p:nvSpPr>
        <p:spPr>
          <a:xfrm>
            <a:off x="6105144" y="5084064"/>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009EDF"/>
          </a:solidFill>
        </p:spPr>
        <p:txBody>
          <a:bodyPr wrap="square" lIns="0" tIns="0" rIns="0" bIns="0" rtlCol="0"/>
          <a:lstStyle/>
          <a:p>
            <a:endParaRPr/>
          </a:p>
        </p:txBody>
      </p:sp>
      <p:sp>
        <p:nvSpPr>
          <p:cNvPr id="39" name="object 39"/>
          <p:cNvSpPr/>
          <p:nvPr/>
        </p:nvSpPr>
        <p:spPr>
          <a:xfrm>
            <a:off x="6262115" y="5088635"/>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4"/>
                </a:lnTo>
                <a:lnTo>
                  <a:pt x="61388" y="3476"/>
                </a:lnTo>
                <a:lnTo>
                  <a:pt x="44196" y="0"/>
                </a:lnTo>
                <a:close/>
              </a:path>
            </a:pathLst>
          </a:custGeom>
          <a:solidFill>
            <a:srgbClr val="009EDF"/>
          </a:solidFill>
        </p:spPr>
        <p:txBody>
          <a:bodyPr wrap="square" lIns="0" tIns="0" rIns="0" bIns="0" rtlCol="0"/>
          <a:lstStyle/>
          <a:p>
            <a:endParaRPr/>
          </a:p>
        </p:txBody>
      </p:sp>
      <p:sp>
        <p:nvSpPr>
          <p:cNvPr id="40" name="object 40"/>
          <p:cNvSpPr/>
          <p:nvPr/>
        </p:nvSpPr>
        <p:spPr>
          <a:xfrm>
            <a:off x="4104894" y="4662678"/>
            <a:ext cx="2202180" cy="923925"/>
          </a:xfrm>
          <a:custGeom>
            <a:avLst/>
            <a:gdLst/>
            <a:ahLst/>
            <a:cxnLst/>
            <a:rect l="l" t="t" r="r" b="b"/>
            <a:pathLst>
              <a:path w="2202179" h="923925">
                <a:moveTo>
                  <a:pt x="0" y="923544"/>
                </a:moveTo>
                <a:lnTo>
                  <a:pt x="32003" y="923544"/>
                </a:lnTo>
                <a:lnTo>
                  <a:pt x="62483" y="923544"/>
                </a:lnTo>
                <a:lnTo>
                  <a:pt x="94487" y="923544"/>
                </a:lnTo>
                <a:lnTo>
                  <a:pt x="126491" y="922020"/>
                </a:lnTo>
                <a:lnTo>
                  <a:pt x="156971" y="922020"/>
                </a:lnTo>
                <a:lnTo>
                  <a:pt x="188975" y="922020"/>
                </a:lnTo>
                <a:lnTo>
                  <a:pt x="220979" y="922020"/>
                </a:lnTo>
                <a:lnTo>
                  <a:pt x="251459" y="922020"/>
                </a:lnTo>
                <a:lnTo>
                  <a:pt x="283463" y="920496"/>
                </a:lnTo>
                <a:lnTo>
                  <a:pt x="313943" y="920496"/>
                </a:lnTo>
                <a:lnTo>
                  <a:pt x="345947" y="918972"/>
                </a:lnTo>
                <a:lnTo>
                  <a:pt x="377951" y="915924"/>
                </a:lnTo>
                <a:lnTo>
                  <a:pt x="408431" y="914400"/>
                </a:lnTo>
                <a:lnTo>
                  <a:pt x="440435" y="912876"/>
                </a:lnTo>
                <a:lnTo>
                  <a:pt x="472439" y="911352"/>
                </a:lnTo>
                <a:lnTo>
                  <a:pt x="502919" y="909828"/>
                </a:lnTo>
                <a:lnTo>
                  <a:pt x="534923" y="908304"/>
                </a:lnTo>
                <a:lnTo>
                  <a:pt x="566927" y="908304"/>
                </a:lnTo>
                <a:lnTo>
                  <a:pt x="597407" y="900684"/>
                </a:lnTo>
                <a:lnTo>
                  <a:pt x="629411" y="899160"/>
                </a:lnTo>
                <a:lnTo>
                  <a:pt x="659891" y="896112"/>
                </a:lnTo>
                <a:lnTo>
                  <a:pt x="691895" y="896112"/>
                </a:lnTo>
                <a:lnTo>
                  <a:pt x="723900" y="894588"/>
                </a:lnTo>
                <a:lnTo>
                  <a:pt x="754379" y="893064"/>
                </a:lnTo>
                <a:lnTo>
                  <a:pt x="786383" y="893064"/>
                </a:lnTo>
                <a:lnTo>
                  <a:pt x="818388" y="893064"/>
                </a:lnTo>
                <a:lnTo>
                  <a:pt x="848867" y="890016"/>
                </a:lnTo>
                <a:lnTo>
                  <a:pt x="880871" y="888492"/>
                </a:lnTo>
                <a:lnTo>
                  <a:pt x="912876" y="886968"/>
                </a:lnTo>
                <a:lnTo>
                  <a:pt x="943355" y="885444"/>
                </a:lnTo>
                <a:lnTo>
                  <a:pt x="975359" y="882396"/>
                </a:lnTo>
                <a:lnTo>
                  <a:pt x="1005839" y="877824"/>
                </a:lnTo>
                <a:lnTo>
                  <a:pt x="1037843" y="874776"/>
                </a:lnTo>
                <a:lnTo>
                  <a:pt x="1100327" y="864108"/>
                </a:lnTo>
                <a:lnTo>
                  <a:pt x="1164335" y="844296"/>
                </a:lnTo>
                <a:lnTo>
                  <a:pt x="1194815" y="829056"/>
                </a:lnTo>
                <a:lnTo>
                  <a:pt x="1226819" y="813816"/>
                </a:lnTo>
                <a:lnTo>
                  <a:pt x="1258823" y="800100"/>
                </a:lnTo>
                <a:lnTo>
                  <a:pt x="1289303" y="784860"/>
                </a:lnTo>
                <a:lnTo>
                  <a:pt x="1321307" y="766572"/>
                </a:lnTo>
                <a:lnTo>
                  <a:pt x="1353311" y="745236"/>
                </a:lnTo>
                <a:lnTo>
                  <a:pt x="1383791" y="725424"/>
                </a:lnTo>
                <a:lnTo>
                  <a:pt x="1415795" y="702564"/>
                </a:lnTo>
                <a:lnTo>
                  <a:pt x="1446276" y="678180"/>
                </a:lnTo>
                <a:lnTo>
                  <a:pt x="1572767" y="559308"/>
                </a:lnTo>
                <a:lnTo>
                  <a:pt x="1729739" y="431292"/>
                </a:lnTo>
                <a:lnTo>
                  <a:pt x="1886711" y="298704"/>
                </a:lnTo>
                <a:lnTo>
                  <a:pt x="2045207" y="155448"/>
                </a:lnTo>
                <a:lnTo>
                  <a:pt x="2202179" y="0"/>
                </a:lnTo>
              </a:path>
            </a:pathLst>
          </a:custGeom>
          <a:ln w="28956">
            <a:solidFill>
              <a:srgbClr val="FF6600"/>
            </a:solidFill>
          </a:ln>
        </p:spPr>
        <p:txBody>
          <a:bodyPr wrap="square" lIns="0" tIns="0" rIns="0" bIns="0" rtlCol="0"/>
          <a:lstStyle/>
          <a:p>
            <a:endParaRPr/>
          </a:p>
        </p:txBody>
      </p:sp>
      <p:sp>
        <p:nvSpPr>
          <p:cNvPr id="41" name="object 41"/>
          <p:cNvSpPr/>
          <p:nvPr/>
        </p:nvSpPr>
        <p:spPr>
          <a:xfrm>
            <a:off x="5632703" y="5177028"/>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42" name="object 42"/>
          <p:cNvSpPr/>
          <p:nvPr/>
        </p:nvSpPr>
        <p:spPr>
          <a:xfrm>
            <a:off x="5789676" y="5049011"/>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43" name="object 43"/>
          <p:cNvSpPr/>
          <p:nvPr/>
        </p:nvSpPr>
        <p:spPr>
          <a:xfrm>
            <a:off x="5946647" y="4916423"/>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44" name="object 44"/>
          <p:cNvSpPr/>
          <p:nvPr/>
        </p:nvSpPr>
        <p:spPr>
          <a:xfrm>
            <a:off x="6105144" y="4773167"/>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FF6600"/>
          </a:solidFill>
        </p:spPr>
        <p:txBody>
          <a:bodyPr wrap="square" lIns="0" tIns="0" rIns="0" bIns="0" rtlCol="0"/>
          <a:lstStyle/>
          <a:p>
            <a:endParaRPr/>
          </a:p>
        </p:txBody>
      </p:sp>
      <p:sp>
        <p:nvSpPr>
          <p:cNvPr id="45" name="object 45"/>
          <p:cNvSpPr/>
          <p:nvPr/>
        </p:nvSpPr>
        <p:spPr>
          <a:xfrm>
            <a:off x="6262115" y="46177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FF6600"/>
          </a:solidFill>
        </p:spPr>
        <p:txBody>
          <a:bodyPr wrap="square" lIns="0" tIns="0" rIns="0" bIns="0" rtlCol="0"/>
          <a:lstStyle/>
          <a:p>
            <a:endParaRPr/>
          </a:p>
        </p:txBody>
      </p:sp>
      <p:sp>
        <p:nvSpPr>
          <p:cNvPr id="46" name="object 46"/>
          <p:cNvSpPr txBox="1"/>
          <p:nvPr/>
        </p:nvSpPr>
        <p:spPr>
          <a:xfrm>
            <a:off x="3651250" y="5466486"/>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47" name="object 47"/>
          <p:cNvSpPr txBox="1"/>
          <p:nvPr/>
        </p:nvSpPr>
        <p:spPr>
          <a:xfrm>
            <a:off x="3552571" y="480656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48" name="object 48"/>
          <p:cNvSpPr txBox="1"/>
          <p:nvPr/>
        </p:nvSpPr>
        <p:spPr>
          <a:xfrm>
            <a:off x="3552571" y="4146677"/>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49" name="object 49"/>
          <p:cNvSpPr txBox="1"/>
          <p:nvPr/>
        </p:nvSpPr>
        <p:spPr>
          <a:xfrm>
            <a:off x="3552571" y="348678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50" name="object 50"/>
          <p:cNvSpPr txBox="1"/>
          <p:nvPr/>
        </p:nvSpPr>
        <p:spPr>
          <a:xfrm>
            <a:off x="3552571" y="2826892"/>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51" name="object 51"/>
          <p:cNvSpPr txBox="1"/>
          <p:nvPr/>
        </p:nvSpPr>
        <p:spPr>
          <a:xfrm>
            <a:off x="3552571" y="216700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52" name="object 52"/>
          <p:cNvSpPr/>
          <p:nvPr/>
        </p:nvSpPr>
        <p:spPr>
          <a:xfrm>
            <a:off x="4094734" y="5756402"/>
            <a:ext cx="2513457" cy="326593"/>
          </a:xfrm>
          <a:prstGeom prst="rect">
            <a:avLst/>
          </a:prstGeom>
          <a:blipFill>
            <a:blip r:embed="rId2" cstate="print"/>
            <a:stretch>
              <a:fillRect/>
            </a:stretch>
          </a:blipFill>
        </p:spPr>
        <p:txBody>
          <a:bodyPr wrap="square" lIns="0" tIns="0" rIns="0" bIns="0" rtlCol="0"/>
          <a:lstStyle/>
          <a:p>
            <a:endParaRPr/>
          </a:p>
        </p:txBody>
      </p:sp>
      <p:sp>
        <p:nvSpPr>
          <p:cNvPr id="53" name="object 53"/>
          <p:cNvSpPr/>
          <p:nvPr/>
        </p:nvSpPr>
        <p:spPr>
          <a:xfrm>
            <a:off x="7132319" y="2264664"/>
            <a:ext cx="0" cy="3368040"/>
          </a:xfrm>
          <a:custGeom>
            <a:avLst/>
            <a:gdLst/>
            <a:ahLst/>
            <a:cxnLst/>
            <a:rect l="l" t="t" r="r" b="b"/>
            <a:pathLst>
              <a:path h="3368040">
                <a:moveTo>
                  <a:pt x="0" y="3368040"/>
                </a:moveTo>
                <a:lnTo>
                  <a:pt x="0" y="0"/>
                </a:lnTo>
              </a:path>
            </a:pathLst>
          </a:custGeom>
          <a:ln w="9144">
            <a:solidFill>
              <a:srgbClr val="666666"/>
            </a:solidFill>
          </a:ln>
        </p:spPr>
        <p:txBody>
          <a:bodyPr wrap="square" lIns="0" tIns="0" rIns="0" bIns="0" rtlCol="0"/>
          <a:lstStyle/>
          <a:p>
            <a:endParaRPr/>
          </a:p>
        </p:txBody>
      </p:sp>
      <p:sp>
        <p:nvSpPr>
          <p:cNvPr id="54" name="object 54"/>
          <p:cNvSpPr/>
          <p:nvPr/>
        </p:nvSpPr>
        <p:spPr>
          <a:xfrm>
            <a:off x="7132319" y="5632703"/>
            <a:ext cx="58419" cy="0"/>
          </a:xfrm>
          <a:custGeom>
            <a:avLst/>
            <a:gdLst/>
            <a:ahLst/>
            <a:cxnLst/>
            <a:rect l="l" t="t" r="r" b="b"/>
            <a:pathLst>
              <a:path w="58420">
                <a:moveTo>
                  <a:pt x="0" y="0"/>
                </a:moveTo>
                <a:lnTo>
                  <a:pt x="57911" y="0"/>
                </a:lnTo>
              </a:path>
            </a:pathLst>
          </a:custGeom>
          <a:ln w="9144">
            <a:solidFill>
              <a:srgbClr val="666666"/>
            </a:solidFill>
          </a:ln>
        </p:spPr>
        <p:txBody>
          <a:bodyPr wrap="square" lIns="0" tIns="0" rIns="0" bIns="0" rtlCol="0"/>
          <a:lstStyle/>
          <a:p>
            <a:endParaRPr/>
          </a:p>
        </p:txBody>
      </p:sp>
      <p:sp>
        <p:nvSpPr>
          <p:cNvPr id="55" name="object 55"/>
          <p:cNvSpPr/>
          <p:nvPr/>
        </p:nvSpPr>
        <p:spPr>
          <a:xfrm>
            <a:off x="7132319" y="4959096"/>
            <a:ext cx="58419" cy="0"/>
          </a:xfrm>
          <a:custGeom>
            <a:avLst/>
            <a:gdLst/>
            <a:ahLst/>
            <a:cxnLst/>
            <a:rect l="l" t="t" r="r" b="b"/>
            <a:pathLst>
              <a:path w="58420">
                <a:moveTo>
                  <a:pt x="0" y="0"/>
                </a:moveTo>
                <a:lnTo>
                  <a:pt x="57911" y="0"/>
                </a:lnTo>
              </a:path>
            </a:pathLst>
          </a:custGeom>
          <a:ln w="9144">
            <a:solidFill>
              <a:srgbClr val="666666"/>
            </a:solidFill>
          </a:ln>
        </p:spPr>
        <p:txBody>
          <a:bodyPr wrap="square" lIns="0" tIns="0" rIns="0" bIns="0" rtlCol="0"/>
          <a:lstStyle/>
          <a:p>
            <a:endParaRPr/>
          </a:p>
        </p:txBody>
      </p:sp>
      <p:sp>
        <p:nvSpPr>
          <p:cNvPr id="56" name="object 56"/>
          <p:cNvSpPr/>
          <p:nvPr/>
        </p:nvSpPr>
        <p:spPr>
          <a:xfrm>
            <a:off x="7132319" y="4285488"/>
            <a:ext cx="58419" cy="0"/>
          </a:xfrm>
          <a:custGeom>
            <a:avLst/>
            <a:gdLst/>
            <a:ahLst/>
            <a:cxnLst/>
            <a:rect l="l" t="t" r="r" b="b"/>
            <a:pathLst>
              <a:path w="58420">
                <a:moveTo>
                  <a:pt x="0" y="0"/>
                </a:moveTo>
                <a:lnTo>
                  <a:pt x="57911" y="0"/>
                </a:lnTo>
              </a:path>
            </a:pathLst>
          </a:custGeom>
          <a:ln w="9144">
            <a:solidFill>
              <a:srgbClr val="666666"/>
            </a:solidFill>
          </a:ln>
        </p:spPr>
        <p:txBody>
          <a:bodyPr wrap="square" lIns="0" tIns="0" rIns="0" bIns="0" rtlCol="0"/>
          <a:lstStyle/>
          <a:p>
            <a:endParaRPr/>
          </a:p>
        </p:txBody>
      </p:sp>
      <p:sp>
        <p:nvSpPr>
          <p:cNvPr id="57" name="object 57"/>
          <p:cNvSpPr/>
          <p:nvPr/>
        </p:nvSpPr>
        <p:spPr>
          <a:xfrm>
            <a:off x="7132319" y="3611879"/>
            <a:ext cx="58419" cy="0"/>
          </a:xfrm>
          <a:custGeom>
            <a:avLst/>
            <a:gdLst/>
            <a:ahLst/>
            <a:cxnLst/>
            <a:rect l="l" t="t" r="r" b="b"/>
            <a:pathLst>
              <a:path w="58420">
                <a:moveTo>
                  <a:pt x="0" y="0"/>
                </a:moveTo>
                <a:lnTo>
                  <a:pt x="57911" y="0"/>
                </a:lnTo>
              </a:path>
            </a:pathLst>
          </a:custGeom>
          <a:ln w="9144">
            <a:solidFill>
              <a:srgbClr val="666666"/>
            </a:solidFill>
          </a:ln>
        </p:spPr>
        <p:txBody>
          <a:bodyPr wrap="square" lIns="0" tIns="0" rIns="0" bIns="0" rtlCol="0"/>
          <a:lstStyle/>
          <a:p>
            <a:endParaRPr/>
          </a:p>
        </p:txBody>
      </p:sp>
      <p:sp>
        <p:nvSpPr>
          <p:cNvPr id="58" name="object 58"/>
          <p:cNvSpPr/>
          <p:nvPr/>
        </p:nvSpPr>
        <p:spPr>
          <a:xfrm>
            <a:off x="7132319" y="2938272"/>
            <a:ext cx="58419" cy="0"/>
          </a:xfrm>
          <a:custGeom>
            <a:avLst/>
            <a:gdLst/>
            <a:ahLst/>
            <a:cxnLst/>
            <a:rect l="l" t="t" r="r" b="b"/>
            <a:pathLst>
              <a:path w="58420">
                <a:moveTo>
                  <a:pt x="0" y="0"/>
                </a:moveTo>
                <a:lnTo>
                  <a:pt x="57911" y="0"/>
                </a:lnTo>
              </a:path>
            </a:pathLst>
          </a:custGeom>
          <a:ln w="9144">
            <a:solidFill>
              <a:srgbClr val="666666"/>
            </a:solidFill>
          </a:ln>
        </p:spPr>
        <p:txBody>
          <a:bodyPr wrap="square" lIns="0" tIns="0" rIns="0" bIns="0" rtlCol="0"/>
          <a:lstStyle/>
          <a:p>
            <a:endParaRPr/>
          </a:p>
        </p:txBody>
      </p:sp>
      <p:sp>
        <p:nvSpPr>
          <p:cNvPr id="59" name="object 59"/>
          <p:cNvSpPr/>
          <p:nvPr/>
        </p:nvSpPr>
        <p:spPr>
          <a:xfrm>
            <a:off x="7132319" y="2264664"/>
            <a:ext cx="58419" cy="0"/>
          </a:xfrm>
          <a:custGeom>
            <a:avLst/>
            <a:gdLst/>
            <a:ahLst/>
            <a:cxnLst/>
            <a:rect l="l" t="t" r="r" b="b"/>
            <a:pathLst>
              <a:path w="58420">
                <a:moveTo>
                  <a:pt x="0" y="0"/>
                </a:moveTo>
                <a:lnTo>
                  <a:pt x="57911" y="0"/>
                </a:lnTo>
              </a:path>
            </a:pathLst>
          </a:custGeom>
          <a:ln w="9144">
            <a:solidFill>
              <a:srgbClr val="666666"/>
            </a:solidFill>
          </a:ln>
        </p:spPr>
        <p:txBody>
          <a:bodyPr wrap="square" lIns="0" tIns="0" rIns="0" bIns="0" rtlCol="0"/>
          <a:lstStyle/>
          <a:p>
            <a:endParaRPr/>
          </a:p>
        </p:txBody>
      </p:sp>
      <p:sp>
        <p:nvSpPr>
          <p:cNvPr id="60" name="object 60"/>
          <p:cNvSpPr/>
          <p:nvPr/>
        </p:nvSpPr>
        <p:spPr>
          <a:xfrm>
            <a:off x="7118604" y="2427732"/>
            <a:ext cx="2186940" cy="3215640"/>
          </a:xfrm>
          <a:prstGeom prst="rect">
            <a:avLst/>
          </a:prstGeom>
          <a:blipFill>
            <a:blip r:embed="rId3" cstate="print"/>
            <a:stretch>
              <a:fillRect/>
            </a:stretch>
          </a:blipFill>
        </p:spPr>
        <p:txBody>
          <a:bodyPr wrap="square" lIns="0" tIns="0" rIns="0" bIns="0" rtlCol="0"/>
          <a:lstStyle/>
          <a:p>
            <a:endParaRPr/>
          </a:p>
        </p:txBody>
      </p:sp>
      <p:sp>
        <p:nvSpPr>
          <p:cNvPr id="61" name="object 61"/>
          <p:cNvSpPr txBox="1"/>
          <p:nvPr/>
        </p:nvSpPr>
        <p:spPr>
          <a:xfrm>
            <a:off x="6679818" y="5509463"/>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62" name="object 62"/>
          <p:cNvSpPr txBox="1"/>
          <p:nvPr/>
        </p:nvSpPr>
        <p:spPr>
          <a:xfrm>
            <a:off x="6581013" y="4835905"/>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63" name="object 63"/>
          <p:cNvSpPr txBox="1"/>
          <p:nvPr/>
        </p:nvSpPr>
        <p:spPr>
          <a:xfrm>
            <a:off x="6581013" y="4162297"/>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64" name="object 64"/>
          <p:cNvSpPr txBox="1"/>
          <p:nvPr/>
        </p:nvSpPr>
        <p:spPr>
          <a:xfrm>
            <a:off x="6581013" y="348869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65" name="object 65"/>
          <p:cNvSpPr txBox="1"/>
          <p:nvPr/>
        </p:nvSpPr>
        <p:spPr>
          <a:xfrm>
            <a:off x="6581013" y="2815082"/>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66" name="object 66"/>
          <p:cNvSpPr txBox="1"/>
          <p:nvPr/>
        </p:nvSpPr>
        <p:spPr>
          <a:xfrm>
            <a:off x="6481953" y="2141473"/>
            <a:ext cx="50101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67" name="object 67"/>
          <p:cNvSpPr/>
          <p:nvPr/>
        </p:nvSpPr>
        <p:spPr>
          <a:xfrm>
            <a:off x="7122668" y="5799493"/>
            <a:ext cx="2448559" cy="326593"/>
          </a:xfrm>
          <a:prstGeom prst="rect">
            <a:avLst/>
          </a:prstGeom>
          <a:blipFill>
            <a:blip r:embed="rId4" cstate="print"/>
            <a:stretch>
              <a:fillRect/>
            </a:stretch>
          </a:blipFill>
        </p:spPr>
        <p:txBody>
          <a:bodyPr wrap="square" lIns="0" tIns="0" rIns="0" bIns="0" rtlCol="0"/>
          <a:lstStyle/>
          <a:p>
            <a:endParaRPr/>
          </a:p>
        </p:txBody>
      </p:sp>
      <p:sp>
        <p:nvSpPr>
          <p:cNvPr id="68" name="object 68"/>
          <p:cNvSpPr txBox="1">
            <a:spLocks noGrp="1"/>
          </p:cNvSpPr>
          <p:nvPr>
            <p:ph type="title"/>
          </p:nvPr>
        </p:nvSpPr>
        <p:spPr>
          <a:xfrm>
            <a:off x="491439" y="556386"/>
            <a:ext cx="7048500" cy="361950"/>
          </a:xfrm>
          <a:prstGeom prst="rect">
            <a:avLst/>
          </a:prstGeom>
        </p:spPr>
        <p:txBody>
          <a:bodyPr vert="horz" wrap="square" lIns="0" tIns="0" rIns="0" bIns="0" rtlCol="0">
            <a:spAutoFit/>
          </a:bodyPr>
          <a:lstStyle/>
          <a:p>
            <a:pPr marL="12700">
              <a:lnSpc>
                <a:spcPct val="100000"/>
              </a:lnSpc>
            </a:pPr>
            <a:r>
              <a:rPr spc="-5" dirty="0"/>
              <a:t>The transition to a lower carbon fuel mix</a:t>
            </a:r>
            <a:r>
              <a:rPr spc="165" dirty="0"/>
              <a:t> </a:t>
            </a:r>
            <a:r>
              <a:rPr spc="-5" dirty="0"/>
              <a:t>continues…</a:t>
            </a:r>
          </a:p>
        </p:txBody>
      </p:sp>
      <p:sp>
        <p:nvSpPr>
          <p:cNvPr id="69" name="object 69"/>
          <p:cNvSpPr txBox="1"/>
          <p:nvPr/>
        </p:nvSpPr>
        <p:spPr>
          <a:xfrm>
            <a:off x="5180457" y="1099439"/>
            <a:ext cx="2781300" cy="298450"/>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Shares </a:t>
            </a:r>
            <a:r>
              <a:rPr sz="1800" dirty="0">
                <a:latin typeface="Univers for BP"/>
                <a:cs typeface="Univers for BP"/>
              </a:rPr>
              <a:t>of </a:t>
            </a:r>
            <a:r>
              <a:rPr sz="1800" spc="-5" dirty="0">
                <a:latin typeface="Univers for BP"/>
                <a:cs typeface="Univers for BP"/>
              </a:rPr>
              <a:t>primary</a:t>
            </a:r>
            <a:r>
              <a:rPr sz="1800" spc="-20" dirty="0">
                <a:latin typeface="Univers for BP"/>
                <a:cs typeface="Univers for BP"/>
              </a:rPr>
              <a:t> </a:t>
            </a:r>
            <a:r>
              <a:rPr sz="1800" spc="-5" dirty="0">
                <a:latin typeface="Univers for BP"/>
                <a:cs typeface="Univers for BP"/>
              </a:rPr>
              <a:t>energy</a:t>
            </a:r>
            <a:endParaRPr sz="1800">
              <a:latin typeface="Univers for BP"/>
              <a:cs typeface="Univers for BP"/>
            </a:endParaRPr>
          </a:p>
        </p:txBody>
      </p:sp>
      <p:sp>
        <p:nvSpPr>
          <p:cNvPr id="70" name="object 70"/>
          <p:cNvSpPr txBox="1"/>
          <p:nvPr/>
        </p:nvSpPr>
        <p:spPr>
          <a:xfrm>
            <a:off x="581659" y="6311696"/>
            <a:ext cx="3298190" cy="187960"/>
          </a:xfrm>
          <a:prstGeom prst="rect">
            <a:avLst/>
          </a:prstGeom>
        </p:spPr>
        <p:txBody>
          <a:bodyPr vert="horz" wrap="square" lIns="0" tIns="0" rIns="0" bIns="0" rtlCol="0">
            <a:spAutoFit/>
          </a:bodyPr>
          <a:lstStyle/>
          <a:p>
            <a:pPr marL="12700">
              <a:lnSpc>
                <a:spcPct val="100000"/>
              </a:lnSpc>
            </a:pPr>
            <a:r>
              <a:rPr sz="1275" spc="7" baseline="26143" dirty="0">
                <a:solidFill>
                  <a:srgbClr val="666666"/>
                </a:solidFill>
                <a:latin typeface="Univers for BP"/>
                <a:cs typeface="Univers for BP"/>
              </a:rPr>
              <a:t>† </a:t>
            </a:r>
            <a:r>
              <a:rPr sz="1100" b="0" spc="-5" dirty="0">
                <a:solidFill>
                  <a:srgbClr val="666666"/>
                </a:solidFill>
                <a:latin typeface="Univers for BP Light"/>
                <a:cs typeface="Univers for BP Light"/>
              </a:rPr>
              <a:t>Non-fossils includes </a:t>
            </a:r>
            <a:r>
              <a:rPr sz="1100" b="0" dirty="0">
                <a:solidFill>
                  <a:srgbClr val="666666"/>
                </a:solidFill>
                <a:latin typeface="Univers for BP Light"/>
                <a:cs typeface="Univers for BP Light"/>
              </a:rPr>
              <a:t>renewables, </a:t>
            </a:r>
            <a:r>
              <a:rPr sz="1100" b="0" spc="-5" dirty="0">
                <a:solidFill>
                  <a:srgbClr val="666666"/>
                </a:solidFill>
                <a:latin typeface="Univers for BP Light"/>
                <a:cs typeface="Univers for BP Light"/>
              </a:rPr>
              <a:t>nuclear </a:t>
            </a:r>
            <a:r>
              <a:rPr sz="1100" b="0" dirty="0">
                <a:solidFill>
                  <a:srgbClr val="666666"/>
                </a:solidFill>
                <a:latin typeface="Univers for BP Light"/>
                <a:cs typeface="Univers for BP Light"/>
              </a:rPr>
              <a:t>and</a:t>
            </a:r>
            <a:r>
              <a:rPr sz="1100" b="0" spc="-30" dirty="0">
                <a:solidFill>
                  <a:srgbClr val="666666"/>
                </a:solidFill>
                <a:latin typeface="Univers for BP Light"/>
                <a:cs typeface="Univers for BP Light"/>
              </a:rPr>
              <a:t> </a:t>
            </a:r>
            <a:r>
              <a:rPr sz="1100" b="0" dirty="0">
                <a:solidFill>
                  <a:srgbClr val="666666"/>
                </a:solidFill>
                <a:latin typeface="Univers for BP Light"/>
                <a:cs typeface="Univers for BP Light"/>
              </a:rPr>
              <a:t>hydro</a:t>
            </a:r>
            <a:endParaRPr sz="1100">
              <a:latin typeface="Univers for BP Light"/>
              <a:cs typeface="Univers for BP Light"/>
            </a:endParaRPr>
          </a:p>
        </p:txBody>
      </p:sp>
      <p:sp>
        <p:nvSpPr>
          <p:cNvPr id="71" name="object 71"/>
          <p:cNvSpPr/>
          <p:nvPr/>
        </p:nvSpPr>
        <p:spPr>
          <a:xfrm>
            <a:off x="949452" y="5198364"/>
            <a:ext cx="204470" cy="370840"/>
          </a:xfrm>
          <a:custGeom>
            <a:avLst/>
            <a:gdLst/>
            <a:ahLst/>
            <a:cxnLst/>
            <a:rect l="l" t="t" r="r" b="b"/>
            <a:pathLst>
              <a:path w="204469" h="370839">
                <a:moveTo>
                  <a:pt x="204215" y="0"/>
                </a:moveTo>
                <a:lnTo>
                  <a:pt x="0" y="0"/>
                </a:lnTo>
                <a:lnTo>
                  <a:pt x="0" y="370332"/>
                </a:lnTo>
                <a:lnTo>
                  <a:pt x="204215" y="370332"/>
                </a:lnTo>
                <a:lnTo>
                  <a:pt x="204215" y="0"/>
                </a:lnTo>
                <a:close/>
              </a:path>
            </a:pathLst>
          </a:custGeom>
          <a:solidFill>
            <a:srgbClr val="99CC00"/>
          </a:solidFill>
        </p:spPr>
        <p:txBody>
          <a:bodyPr wrap="square" lIns="0" tIns="0" rIns="0" bIns="0" rtlCol="0"/>
          <a:lstStyle/>
          <a:p>
            <a:endParaRPr/>
          </a:p>
        </p:txBody>
      </p:sp>
      <p:sp>
        <p:nvSpPr>
          <p:cNvPr id="72" name="object 72"/>
          <p:cNvSpPr/>
          <p:nvPr/>
        </p:nvSpPr>
        <p:spPr>
          <a:xfrm>
            <a:off x="1255775" y="5077967"/>
            <a:ext cx="203200" cy="490855"/>
          </a:xfrm>
          <a:custGeom>
            <a:avLst/>
            <a:gdLst/>
            <a:ahLst/>
            <a:cxnLst/>
            <a:rect l="l" t="t" r="r" b="b"/>
            <a:pathLst>
              <a:path w="203200" h="490854">
                <a:moveTo>
                  <a:pt x="202692" y="0"/>
                </a:moveTo>
                <a:lnTo>
                  <a:pt x="0" y="0"/>
                </a:lnTo>
                <a:lnTo>
                  <a:pt x="0" y="490727"/>
                </a:lnTo>
                <a:lnTo>
                  <a:pt x="202692" y="490727"/>
                </a:lnTo>
                <a:lnTo>
                  <a:pt x="202692" y="0"/>
                </a:lnTo>
                <a:close/>
              </a:path>
            </a:pathLst>
          </a:custGeom>
          <a:solidFill>
            <a:srgbClr val="99CC00"/>
          </a:solidFill>
        </p:spPr>
        <p:txBody>
          <a:bodyPr wrap="square" lIns="0" tIns="0" rIns="0" bIns="0" rtlCol="0"/>
          <a:lstStyle/>
          <a:p>
            <a:endParaRPr/>
          </a:p>
        </p:txBody>
      </p:sp>
      <p:sp>
        <p:nvSpPr>
          <p:cNvPr id="73" name="object 73"/>
          <p:cNvSpPr/>
          <p:nvPr/>
        </p:nvSpPr>
        <p:spPr>
          <a:xfrm>
            <a:off x="1560575" y="5050535"/>
            <a:ext cx="204470" cy="518159"/>
          </a:xfrm>
          <a:custGeom>
            <a:avLst/>
            <a:gdLst/>
            <a:ahLst/>
            <a:cxnLst/>
            <a:rect l="l" t="t" r="r" b="b"/>
            <a:pathLst>
              <a:path w="204469" h="518160">
                <a:moveTo>
                  <a:pt x="204216" y="0"/>
                </a:moveTo>
                <a:lnTo>
                  <a:pt x="0" y="0"/>
                </a:lnTo>
                <a:lnTo>
                  <a:pt x="0" y="518159"/>
                </a:lnTo>
                <a:lnTo>
                  <a:pt x="204216" y="518159"/>
                </a:lnTo>
                <a:lnTo>
                  <a:pt x="204216" y="0"/>
                </a:lnTo>
                <a:close/>
              </a:path>
            </a:pathLst>
          </a:custGeom>
          <a:solidFill>
            <a:srgbClr val="99CC00"/>
          </a:solidFill>
        </p:spPr>
        <p:txBody>
          <a:bodyPr wrap="square" lIns="0" tIns="0" rIns="0" bIns="0" rtlCol="0"/>
          <a:lstStyle/>
          <a:p>
            <a:endParaRPr/>
          </a:p>
        </p:txBody>
      </p:sp>
      <p:sp>
        <p:nvSpPr>
          <p:cNvPr id="74" name="object 74"/>
          <p:cNvSpPr/>
          <p:nvPr/>
        </p:nvSpPr>
        <p:spPr>
          <a:xfrm>
            <a:off x="1866900" y="4980432"/>
            <a:ext cx="203200" cy="588645"/>
          </a:xfrm>
          <a:custGeom>
            <a:avLst/>
            <a:gdLst/>
            <a:ahLst/>
            <a:cxnLst/>
            <a:rect l="l" t="t" r="r" b="b"/>
            <a:pathLst>
              <a:path w="203200" h="588645">
                <a:moveTo>
                  <a:pt x="202692" y="0"/>
                </a:moveTo>
                <a:lnTo>
                  <a:pt x="0" y="0"/>
                </a:lnTo>
                <a:lnTo>
                  <a:pt x="0" y="588264"/>
                </a:lnTo>
                <a:lnTo>
                  <a:pt x="202692" y="588264"/>
                </a:lnTo>
                <a:lnTo>
                  <a:pt x="202692" y="0"/>
                </a:lnTo>
                <a:close/>
              </a:path>
            </a:pathLst>
          </a:custGeom>
          <a:solidFill>
            <a:srgbClr val="99CC00"/>
          </a:solidFill>
        </p:spPr>
        <p:txBody>
          <a:bodyPr wrap="square" lIns="0" tIns="0" rIns="0" bIns="0" rtlCol="0"/>
          <a:lstStyle/>
          <a:p>
            <a:endParaRPr/>
          </a:p>
        </p:txBody>
      </p:sp>
      <p:sp>
        <p:nvSpPr>
          <p:cNvPr id="75" name="object 75"/>
          <p:cNvSpPr/>
          <p:nvPr/>
        </p:nvSpPr>
        <p:spPr>
          <a:xfrm>
            <a:off x="2171700" y="4907279"/>
            <a:ext cx="204470" cy="661670"/>
          </a:xfrm>
          <a:custGeom>
            <a:avLst/>
            <a:gdLst/>
            <a:ahLst/>
            <a:cxnLst/>
            <a:rect l="l" t="t" r="r" b="b"/>
            <a:pathLst>
              <a:path w="204469" h="661670">
                <a:moveTo>
                  <a:pt x="204216" y="0"/>
                </a:moveTo>
                <a:lnTo>
                  <a:pt x="0" y="0"/>
                </a:lnTo>
                <a:lnTo>
                  <a:pt x="0" y="661416"/>
                </a:lnTo>
                <a:lnTo>
                  <a:pt x="204216" y="661416"/>
                </a:lnTo>
                <a:lnTo>
                  <a:pt x="204216" y="0"/>
                </a:lnTo>
                <a:close/>
              </a:path>
            </a:pathLst>
          </a:custGeom>
          <a:solidFill>
            <a:srgbClr val="99CC00"/>
          </a:solidFill>
        </p:spPr>
        <p:txBody>
          <a:bodyPr wrap="square" lIns="0" tIns="0" rIns="0" bIns="0" rtlCol="0"/>
          <a:lstStyle/>
          <a:p>
            <a:endParaRPr/>
          </a:p>
        </p:txBody>
      </p:sp>
      <p:sp>
        <p:nvSpPr>
          <p:cNvPr id="76" name="object 76"/>
          <p:cNvSpPr/>
          <p:nvPr/>
        </p:nvSpPr>
        <p:spPr>
          <a:xfrm>
            <a:off x="2476500" y="4817364"/>
            <a:ext cx="204470" cy="751840"/>
          </a:xfrm>
          <a:custGeom>
            <a:avLst/>
            <a:gdLst/>
            <a:ahLst/>
            <a:cxnLst/>
            <a:rect l="l" t="t" r="r" b="b"/>
            <a:pathLst>
              <a:path w="204469" h="751839">
                <a:moveTo>
                  <a:pt x="204216" y="0"/>
                </a:moveTo>
                <a:lnTo>
                  <a:pt x="0" y="0"/>
                </a:lnTo>
                <a:lnTo>
                  <a:pt x="0" y="751332"/>
                </a:lnTo>
                <a:lnTo>
                  <a:pt x="204216" y="751332"/>
                </a:lnTo>
                <a:lnTo>
                  <a:pt x="204216" y="0"/>
                </a:lnTo>
                <a:close/>
              </a:path>
            </a:pathLst>
          </a:custGeom>
          <a:solidFill>
            <a:srgbClr val="99CC00"/>
          </a:solidFill>
        </p:spPr>
        <p:txBody>
          <a:bodyPr wrap="square" lIns="0" tIns="0" rIns="0" bIns="0" rtlCol="0"/>
          <a:lstStyle/>
          <a:p>
            <a:endParaRPr/>
          </a:p>
        </p:txBody>
      </p:sp>
      <p:sp>
        <p:nvSpPr>
          <p:cNvPr id="77" name="object 77"/>
          <p:cNvSpPr/>
          <p:nvPr/>
        </p:nvSpPr>
        <p:spPr>
          <a:xfrm>
            <a:off x="2782823" y="4768596"/>
            <a:ext cx="204470" cy="800100"/>
          </a:xfrm>
          <a:custGeom>
            <a:avLst/>
            <a:gdLst/>
            <a:ahLst/>
            <a:cxnLst/>
            <a:rect l="l" t="t" r="r" b="b"/>
            <a:pathLst>
              <a:path w="204469" h="800100">
                <a:moveTo>
                  <a:pt x="204215" y="0"/>
                </a:moveTo>
                <a:lnTo>
                  <a:pt x="0" y="0"/>
                </a:lnTo>
                <a:lnTo>
                  <a:pt x="0" y="800099"/>
                </a:lnTo>
                <a:lnTo>
                  <a:pt x="204215" y="800099"/>
                </a:lnTo>
                <a:lnTo>
                  <a:pt x="204215" y="0"/>
                </a:lnTo>
                <a:close/>
              </a:path>
            </a:pathLst>
          </a:custGeom>
          <a:solidFill>
            <a:srgbClr val="99CC00"/>
          </a:solidFill>
        </p:spPr>
        <p:txBody>
          <a:bodyPr wrap="square" lIns="0" tIns="0" rIns="0" bIns="0" rtlCol="0"/>
          <a:lstStyle/>
          <a:p>
            <a:endParaRPr/>
          </a:p>
        </p:txBody>
      </p:sp>
      <p:sp>
        <p:nvSpPr>
          <p:cNvPr id="78" name="object 78"/>
          <p:cNvSpPr/>
          <p:nvPr/>
        </p:nvSpPr>
        <p:spPr>
          <a:xfrm>
            <a:off x="3087623" y="4773167"/>
            <a:ext cx="204470" cy="795655"/>
          </a:xfrm>
          <a:custGeom>
            <a:avLst/>
            <a:gdLst/>
            <a:ahLst/>
            <a:cxnLst/>
            <a:rect l="l" t="t" r="r" b="b"/>
            <a:pathLst>
              <a:path w="204470" h="795654">
                <a:moveTo>
                  <a:pt x="204215" y="0"/>
                </a:moveTo>
                <a:lnTo>
                  <a:pt x="0" y="0"/>
                </a:lnTo>
                <a:lnTo>
                  <a:pt x="0" y="795527"/>
                </a:lnTo>
                <a:lnTo>
                  <a:pt x="204215" y="795527"/>
                </a:lnTo>
                <a:lnTo>
                  <a:pt x="204215" y="0"/>
                </a:lnTo>
                <a:close/>
              </a:path>
            </a:pathLst>
          </a:custGeom>
          <a:solidFill>
            <a:srgbClr val="99CC00"/>
          </a:solidFill>
        </p:spPr>
        <p:txBody>
          <a:bodyPr wrap="square" lIns="0" tIns="0" rIns="0" bIns="0" rtlCol="0"/>
          <a:lstStyle/>
          <a:p>
            <a:endParaRPr/>
          </a:p>
        </p:txBody>
      </p:sp>
      <p:sp>
        <p:nvSpPr>
          <p:cNvPr id="79" name="object 79"/>
          <p:cNvSpPr/>
          <p:nvPr/>
        </p:nvSpPr>
        <p:spPr>
          <a:xfrm>
            <a:off x="949452" y="5198364"/>
            <a:ext cx="204470" cy="370840"/>
          </a:xfrm>
          <a:custGeom>
            <a:avLst/>
            <a:gdLst/>
            <a:ahLst/>
            <a:cxnLst/>
            <a:rect l="l" t="t" r="r" b="b"/>
            <a:pathLst>
              <a:path w="204469" h="370839">
                <a:moveTo>
                  <a:pt x="0" y="0"/>
                </a:moveTo>
                <a:lnTo>
                  <a:pt x="204215" y="0"/>
                </a:lnTo>
                <a:lnTo>
                  <a:pt x="204215" y="370332"/>
                </a:lnTo>
                <a:lnTo>
                  <a:pt x="0" y="370332"/>
                </a:lnTo>
                <a:lnTo>
                  <a:pt x="0" y="0"/>
                </a:lnTo>
                <a:close/>
              </a:path>
            </a:pathLst>
          </a:custGeom>
          <a:ln w="9144">
            <a:solidFill>
              <a:srgbClr val="BEBEBE"/>
            </a:solidFill>
          </a:ln>
        </p:spPr>
        <p:txBody>
          <a:bodyPr wrap="square" lIns="0" tIns="0" rIns="0" bIns="0" rtlCol="0"/>
          <a:lstStyle/>
          <a:p>
            <a:endParaRPr/>
          </a:p>
        </p:txBody>
      </p:sp>
      <p:sp>
        <p:nvSpPr>
          <p:cNvPr id="80" name="object 80"/>
          <p:cNvSpPr/>
          <p:nvPr/>
        </p:nvSpPr>
        <p:spPr>
          <a:xfrm>
            <a:off x="1255775" y="5077967"/>
            <a:ext cx="203200" cy="490855"/>
          </a:xfrm>
          <a:custGeom>
            <a:avLst/>
            <a:gdLst/>
            <a:ahLst/>
            <a:cxnLst/>
            <a:rect l="l" t="t" r="r" b="b"/>
            <a:pathLst>
              <a:path w="203200" h="490854">
                <a:moveTo>
                  <a:pt x="0" y="0"/>
                </a:moveTo>
                <a:lnTo>
                  <a:pt x="202692" y="0"/>
                </a:lnTo>
                <a:lnTo>
                  <a:pt x="202692" y="490727"/>
                </a:lnTo>
                <a:lnTo>
                  <a:pt x="0" y="490727"/>
                </a:lnTo>
                <a:lnTo>
                  <a:pt x="0" y="0"/>
                </a:lnTo>
                <a:close/>
              </a:path>
            </a:pathLst>
          </a:custGeom>
          <a:ln w="9144">
            <a:solidFill>
              <a:srgbClr val="BEBEBE"/>
            </a:solidFill>
          </a:ln>
        </p:spPr>
        <p:txBody>
          <a:bodyPr wrap="square" lIns="0" tIns="0" rIns="0" bIns="0" rtlCol="0"/>
          <a:lstStyle/>
          <a:p>
            <a:endParaRPr/>
          </a:p>
        </p:txBody>
      </p:sp>
      <p:sp>
        <p:nvSpPr>
          <p:cNvPr id="81" name="object 81"/>
          <p:cNvSpPr/>
          <p:nvPr/>
        </p:nvSpPr>
        <p:spPr>
          <a:xfrm>
            <a:off x="1560575" y="5050535"/>
            <a:ext cx="204470" cy="518159"/>
          </a:xfrm>
          <a:custGeom>
            <a:avLst/>
            <a:gdLst/>
            <a:ahLst/>
            <a:cxnLst/>
            <a:rect l="l" t="t" r="r" b="b"/>
            <a:pathLst>
              <a:path w="204469" h="518160">
                <a:moveTo>
                  <a:pt x="0" y="0"/>
                </a:moveTo>
                <a:lnTo>
                  <a:pt x="204216" y="0"/>
                </a:lnTo>
                <a:lnTo>
                  <a:pt x="204216" y="518159"/>
                </a:lnTo>
                <a:lnTo>
                  <a:pt x="0" y="518159"/>
                </a:lnTo>
                <a:lnTo>
                  <a:pt x="0" y="0"/>
                </a:lnTo>
                <a:close/>
              </a:path>
            </a:pathLst>
          </a:custGeom>
          <a:ln w="9144">
            <a:solidFill>
              <a:srgbClr val="BEBEBE"/>
            </a:solidFill>
          </a:ln>
        </p:spPr>
        <p:txBody>
          <a:bodyPr wrap="square" lIns="0" tIns="0" rIns="0" bIns="0" rtlCol="0"/>
          <a:lstStyle/>
          <a:p>
            <a:endParaRPr/>
          </a:p>
        </p:txBody>
      </p:sp>
      <p:sp>
        <p:nvSpPr>
          <p:cNvPr id="82" name="object 82"/>
          <p:cNvSpPr/>
          <p:nvPr/>
        </p:nvSpPr>
        <p:spPr>
          <a:xfrm>
            <a:off x="1866900" y="4980432"/>
            <a:ext cx="203200" cy="588645"/>
          </a:xfrm>
          <a:custGeom>
            <a:avLst/>
            <a:gdLst/>
            <a:ahLst/>
            <a:cxnLst/>
            <a:rect l="l" t="t" r="r" b="b"/>
            <a:pathLst>
              <a:path w="203200" h="588645">
                <a:moveTo>
                  <a:pt x="0" y="0"/>
                </a:moveTo>
                <a:lnTo>
                  <a:pt x="202692" y="0"/>
                </a:lnTo>
                <a:lnTo>
                  <a:pt x="202692" y="588264"/>
                </a:lnTo>
                <a:lnTo>
                  <a:pt x="0" y="588264"/>
                </a:lnTo>
                <a:lnTo>
                  <a:pt x="0" y="0"/>
                </a:lnTo>
                <a:close/>
              </a:path>
            </a:pathLst>
          </a:custGeom>
          <a:ln w="9144">
            <a:solidFill>
              <a:srgbClr val="BEBEBE"/>
            </a:solidFill>
          </a:ln>
        </p:spPr>
        <p:txBody>
          <a:bodyPr wrap="square" lIns="0" tIns="0" rIns="0" bIns="0" rtlCol="0"/>
          <a:lstStyle/>
          <a:p>
            <a:endParaRPr/>
          </a:p>
        </p:txBody>
      </p:sp>
      <p:sp>
        <p:nvSpPr>
          <p:cNvPr id="83" name="object 83"/>
          <p:cNvSpPr/>
          <p:nvPr/>
        </p:nvSpPr>
        <p:spPr>
          <a:xfrm>
            <a:off x="2171700" y="4907279"/>
            <a:ext cx="204470" cy="661670"/>
          </a:xfrm>
          <a:custGeom>
            <a:avLst/>
            <a:gdLst/>
            <a:ahLst/>
            <a:cxnLst/>
            <a:rect l="l" t="t" r="r" b="b"/>
            <a:pathLst>
              <a:path w="204469" h="661670">
                <a:moveTo>
                  <a:pt x="0" y="0"/>
                </a:moveTo>
                <a:lnTo>
                  <a:pt x="204216" y="0"/>
                </a:lnTo>
                <a:lnTo>
                  <a:pt x="204216" y="661416"/>
                </a:lnTo>
                <a:lnTo>
                  <a:pt x="0" y="661416"/>
                </a:lnTo>
                <a:lnTo>
                  <a:pt x="0" y="0"/>
                </a:lnTo>
                <a:close/>
              </a:path>
            </a:pathLst>
          </a:custGeom>
          <a:ln w="9143">
            <a:solidFill>
              <a:srgbClr val="BEBEBE"/>
            </a:solidFill>
          </a:ln>
        </p:spPr>
        <p:txBody>
          <a:bodyPr wrap="square" lIns="0" tIns="0" rIns="0" bIns="0" rtlCol="0"/>
          <a:lstStyle/>
          <a:p>
            <a:endParaRPr/>
          </a:p>
        </p:txBody>
      </p:sp>
      <p:sp>
        <p:nvSpPr>
          <p:cNvPr id="84" name="object 84"/>
          <p:cNvSpPr/>
          <p:nvPr/>
        </p:nvSpPr>
        <p:spPr>
          <a:xfrm>
            <a:off x="2476500" y="4817364"/>
            <a:ext cx="204470" cy="751840"/>
          </a:xfrm>
          <a:custGeom>
            <a:avLst/>
            <a:gdLst/>
            <a:ahLst/>
            <a:cxnLst/>
            <a:rect l="l" t="t" r="r" b="b"/>
            <a:pathLst>
              <a:path w="204469" h="751839">
                <a:moveTo>
                  <a:pt x="0" y="0"/>
                </a:moveTo>
                <a:lnTo>
                  <a:pt x="204216" y="0"/>
                </a:lnTo>
                <a:lnTo>
                  <a:pt x="204216" y="751332"/>
                </a:lnTo>
                <a:lnTo>
                  <a:pt x="0" y="751332"/>
                </a:lnTo>
                <a:lnTo>
                  <a:pt x="0" y="0"/>
                </a:lnTo>
                <a:close/>
              </a:path>
            </a:pathLst>
          </a:custGeom>
          <a:ln w="9144">
            <a:solidFill>
              <a:srgbClr val="BEBEBE"/>
            </a:solidFill>
          </a:ln>
        </p:spPr>
        <p:txBody>
          <a:bodyPr wrap="square" lIns="0" tIns="0" rIns="0" bIns="0" rtlCol="0"/>
          <a:lstStyle/>
          <a:p>
            <a:endParaRPr/>
          </a:p>
        </p:txBody>
      </p:sp>
      <p:sp>
        <p:nvSpPr>
          <p:cNvPr id="85" name="object 85"/>
          <p:cNvSpPr/>
          <p:nvPr/>
        </p:nvSpPr>
        <p:spPr>
          <a:xfrm>
            <a:off x="2782823" y="4768596"/>
            <a:ext cx="204470" cy="800100"/>
          </a:xfrm>
          <a:custGeom>
            <a:avLst/>
            <a:gdLst/>
            <a:ahLst/>
            <a:cxnLst/>
            <a:rect l="l" t="t" r="r" b="b"/>
            <a:pathLst>
              <a:path w="204469" h="800100">
                <a:moveTo>
                  <a:pt x="0" y="0"/>
                </a:moveTo>
                <a:lnTo>
                  <a:pt x="204215" y="0"/>
                </a:lnTo>
                <a:lnTo>
                  <a:pt x="204215" y="800099"/>
                </a:lnTo>
                <a:lnTo>
                  <a:pt x="0" y="800099"/>
                </a:lnTo>
                <a:lnTo>
                  <a:pt x="0" y="0"/>
                </a:lnTo>
                <a:close/>
              </a:path>
            </a:pathLst>
          </a:custGeom>
          <a:ln w="9143">
            <a:solidFill>
              <a:srgbClr val="BEBEBE"/>
            </a:solidFill>
          </a:ln>
        </p:spPr>
        <p:txBody>
          <a:bodyPr wrap="square" lIns="0" tIns="0" rIns="0" bIns="0" rtlCol="0"/>
          <a:lstStyle/>
          <a:p>
            <a:endParaRPr/>
          </a:p>
        </p:txBody>
      </p:sp>
      <p:sp>
        <p:nvSpPr>
          <p:cNvPr id="86" name="object 86"/>
          <p:cNvSpPr/>
          <p:nvPr/>
        </p:nvSpPr>
        <p:spPr>
          <a:xfrm>
            <a:off x="3087623" y="4773167"/>
            <a:ext cx="204470" cy="795655"/>
          </a:xfrm>
          <a:custGeom>
            <a:avLst/>
            <a:gdLst/>
            <a:ahLst/>
            <a:cxnLst/>
            <a:rect l="l" t="t" r="r" b="b"/>
            <a:pathLst>
              <a:path w="204470" h="795654">
                <a:moveTo>
                  <a:pt x="0" y="0"/>
                </a:moveTo>
                <a:lnTo>
                  <a:pt x="204215" y="0"/>
                </a:lnTo>
                <a:lnTo>
                  <a:pt x="204215" y="795527"/>
                </a:lnTo>
                <a:lnTo>
                  <a:pt x="0" y="795527"/>
                </a:lnTo>
                <a:lnTo>
                  <a:pt x="0" y="0"/>
                </a:lnTo>
                <a:close/>
              </a:path>
            </a:pathLst>
          </a:custGeom>
          <a:ln w="9144">
            <a:solidFill>
              <a:srgbClr val="BEBEBE"/>
            </a:solidFill>
          </a:ln>
        </p:spPr>
        <p:txBody>
          <a:bodyPr wrap="square" lIns="0" tIns="0" rIns="0" bIns="0" rtlCol="0"/>
          <a:lstStyle/>
          <a:p>
            <a:endParaRPr/>
          </a:p>
        </p:txBody>
      </p:sp>
      <p:sp>
        <p:nvSpPr>
          <p:cNvPr id="87" name="object 87"/>
          <p:cNvSpPr/>
          <p:nvPr/>
        </p:nvSpPr>
        <p:spPr>
          <a:xfrm>
            <a:off x="949452" y="5052059"/>
            <a:ext cx="204470" cy="146685"/>
          </a:xfrm>
          <a:custGeom>
            <a:avLst/>
            <a:gdLst/>
            <a:ahLst/>
            <a:cxnLst/>
            <a:rect l="l" t="t" r="r" b="b"/>
            <a:pathLst>
              <a:path w="204469" h="146685">
                <a:moveTo>
                  <a:pt x="204215" y="0"/>
                </a:moveTo>
                <a:lnTo>
                  <a:pt x="0" y="0"/>
                </a:lnTo>
                <a:lnTo>
                  <a:pt x="0" y="146303"/>
                </a:lnTo>
                <a:lnTo>
                  <a:pt x="204215" y="146303"/>
                </a:lnTo>
                <a:lnTo>
                  <a:pt x="204215" y="0"/>
                </a:lnTo>
                <a:close/>
              </a:path>
            </a:pathLst>
          </a:custGeom>
          <a:solidFill>
            <a:srgbClr val="DC0000"/>
          </a:solidFill>
        </p:spPr>
        <p:txBody>
          <a:bodyPr wrap="square" lIns="0" tIns="0" rIns="0" bIns="0" rtlCol="0"/>
          <a:lstStyle/>
          <a:p>
            <a:endParaRPr/>
          </a:p>
        </p:txBody>
      </p:sp>
      <p:sp>
        <p:nvSpPr>
          <p:cNvPr id="88" name="object 88"/>
          <p:cNvSpPr/>
          <p:nvPr/>
        </p:nvSpPr>
        <p:spPr>
          <a:xfrm>
            <a:off x="1255775" y="4864608"/>
            <a:ext cx="203200" cy="213360"/>
          </a:xfrm>
          <a:custGeom>
            <a:avLst/>
            <a:gdLst/>
            <a:ahLst/>
            <a:cxnLst/>
            <a:rect l="l" t="t" r="r" b="b"/>
            <a:pathLst>
              <a:path w="203200" h="213360">
                <a:moveTo>
                  <a:pt x="202692" y="0"/>
                </a:moveTo>
                <a:lnTo>
                  <a:pt x="0" y="0"/>
                </a:lnTo>
                <a:lnTo>
                  <a:pt x="0" y="213360"/>
                </a:lnTo>
                <a:lnTo>
                  <a:pt x="202692" y="213360"/>
                </a:lnTo>
                <a:lnTo>
                  <a:pt x="202692" y="0"/>
                </a:lnTo>
                <a:close/>
              </a:path>
            </a:pathLst>
          </a:custGeom>
          <a:solidFill>
            <a:srgbClr val="DC0000"/>
          </a:solidFill>
        </p:spPr>
        <p:txBody>
          <a:bodyPr wrap="square" lIns="0" tIns="0" rIns="0" bIns="0" rtlCol="0"/>
          <a:lstStyle/>
          <a:p>
            <a:endParaRPr/>
          </a:p>
        </p:txBody>
      </p:sp>
      <p:sp>
        <p:nvSpPr>
          <p:cNvPr id="89" name="object 89"/>
          <p:cNvSpPr/>
          <p:nvPr/>
        </p:nvSpPr>
        <p:spPr>
          <a:xfrm>
            <a:off x="1560575" y="4759452"/>
            <a:ext cx="204470" cy="291465"/>
          </a:xfrm>
          <a:custGeom>
            <a:avLst/>
            <a:gdLst/>
            <a:ahLst/>
            <a:cxnLst/>
            <a:rect l="l" t="t" r="r" b="b"/>
            <a:pathLst>
              <a:path w="204469" h="291464">
                <a:moveTo>
                  <a:pt x="204216" y="0"/>
                </a:moveTo>
                <a:lnTo>
                  <a:pt x="0" y="0"/>
                </a:lnTo>
                <a:lnTo>
                  <a:pt x="0" y="291084"/>
                </a:lnTo>
                <a:lnTo>
                  <a:pt x="204216" y="291084"/>
                </a:lnTo>
                <a:lnTo>
                  <a:pt x="204216" y="0"/>
                </a:lnTo>
                <a:close/>
              </a:path>
            </a:pathLst>
          </a:custGeom>
          <a:solidFill>
            <a:srgbClr val="DC0000"/>
          </a:solidFill>
        </p:spPr>
        <p:txBody>
          <a:bodyPr wrap="square" lIns="0" tIns="0" rIns="0" bIns="0" rtlCol="0"/>
          <a:lstStyle/>
          <a:p>
            <a:endParaRPr/>
          </a:p>
        </p:txBody>
      </p:sp>
      <p:sp>
        <p:nvSpPr>
          <p:cNvPr id="90" name="object 90"/>
          <p:cNvSpPr/>
          <p:nvPr/>
        </p:nvSpPr>
        <p:spPr>
          <a:xfrm>
            <a:off x="1866900" y="4620767"/>
            <a:ext cx="203200" cy="360045"/>
          </a:xfrm>
          <a:custGeom>
            <a:avLst/>
            <a:gdLst/>
            <a:ahLst/>
            <a:cxnLst/>
            <a:rect l="l" t="t" r="r" b="b"/>
            <a:pathLst>
              <a:path w="203200" h="360045">
                <a:moveTo>
                  <a:pt x="202692" y="0"/>
                </a:moveTo>
                <a:lnTo>
                  <a:pt x="0" y="0"/>
                </a:lnTo>
                <a:lnTo>
                  <a:pt x="0" y="359663"/>
                </a:lnTo>
                <a:lnTo>
                  <a:pt x="202692" y="359663"/>
                </a:lnTo>
                <a:lnTo>
                  <a:pt x="202692" y="0"/>
                </a:lnTo>
                <a:close/>
              </a:path>
            </a:pathLst>
          </a:custGeom>
          <a:solidFill>
            <a:srgbClr val="DC0000"/>
          </a:solidFill>
        </p:spPr>
        <p:txBody>
          <a:bodyPr wrap="square" lIns="0" tIns="0" rIns="0" bIns="0" rtlCol="0"/>
          <a:lstStyle/>
          <a:p>
            <a:endParaRPr/>
          </a:p>
        </p:txBody>
      </p:sp>
      <p:sp>
        <p:nvSpPr>
          <p:cNvPr id="91" name="object 91"/>
          <p:cNvSpPr/>
          <p:nvPr/>
        </p:nvSpPr>
        <p:spPr>
          <a:xfrm>
            <a:off x="2171700" y="4434840"/>
            <a:ext cx="204470" cy="472440"/>
          </a:xfrm>
          <a:custGeom>
            <a:avLst/>
            <a:gdLst/>
            <a:ahLst/>
            <a:cxnLst/>
            <a:rect l="l" t="t" r="r" b="b"/>
            <a:pathLst>
              <a:path w="204469" h="472439">
                <a:moveTo>
                  <a:pt x="204216" y="0"/>
                </a:moveTo>
                <a:lnTo>
                  <a:pt x="0" y="0"/>
                </a:lnTo>
                <a:lnTo>
                  <a:pt x="0" y="472440"/>
                </a:lnTo>
                <a:lnTo>
                  <a:pt x="204216" y="472440"/>
                </a:lnTo>
                <a:lnTo>
                  <a:pt x="204216" y="0"/>
                </a:lnTo>
                <a:close/>
              </a:path>
            </a:pathLst>
          </a:custGeom>
          <a:solidFill>
            <a:srgbClr val="DC0000"/>
          </a:solidFill>
        </p:spPr>
        <p:txBody>
          <a:bodyPr wrap="square" lIns="0" tIns="0" rIns="0" bIns="0" rtlCol="0"/>
          <a:lstStyle/>
          <a:p>
            <a:endParaRPr/>
          </a:p>
        </p:txBody>
      </p:sp>
      <p:sp>
        <p:nvSpPr>
          <p:cNvPr id="92" name="object 92"/>
          <p:cNvSpPr/>
          <p:nvPr/>
        </p:nvSpPr>
        <p:spPr>
          <a:xfrm>
            <a:off x="2476500" y="4236720"/>
            <a:ext cx="204470" cy="581025"/>
          </a:xfrm>
          <a:custGeom>
            <a:avLst/>
            <a:gdLst/>
            <a:ahLst/>
            <a:cxnLst/>
            <a:rect l="l" t="t" r="r" b="b"/>
            <a:pathLst>
              <a:path w="204469" h="581025">
                <a:moveTo>
                  <a:pt x="204216" y="0"/>
                </a:moveTo>
                <a:lnTo>
                  <a:pt x="0" y="0"/>
                </a:lnTo>
                <a:lnTo>
                  <a:pt x="0" y="580643"/>
                </a:lnTo>
                <a:lnTo>
                  <a:pt x="204216" y="580643"/>
                </a:lnTo>
                <a:lnTo>
                  <a:pt x="204216" y="0"/>
                </a:lnTo>
                <a:close/>
              </a:path>
            </a:pathLst>
          </a:custGeom>
          <a:solidFill>
            <a:srgbClr val="DC0000"/>
          </a:solidFill>
        </p:spPr>
        <p:txBody>
          <a:bodyPr wrap="square" lIns="0" tIns="0" rIns="0" bIns="0" rtlCol="0"/>
          <a:lstStyle/>
          <a:p>
            <a:endParaRPr/>
          </a:p>
        </p:txBody>
      </p:sp>
      <p:sp>
        <p:nvSpPr>
          <p:cNvPr id="93" name="object 93"/>
          <p:cNvSpPr/>
          <p:nvPr/>
        </p:nvSpPr>
        <p:spPr>
          <a:xfrm>
            <a:off x="2782823" y="4085844"/>
            <a:ext cx="204470" cy="683260"/>
          </a:xfrm>
          <a:custGeom>
            <a:avLst/>
            <a:gdLst/>
            <a:ahLst/>
            <a:cxnLst/>
            <a:rect l="l" t="t" r="r" b="b"/>
            <a:pathLst>
              <a:path w="204469" h="683260">
                <a:moveTo>
                  <a:pt x="204215" y="0"/>
                </a:moveTo>
                <a:lnTo>
                  <a:pt x="0" y="0"/>
                </a:lnTo>
                <a:lnTo>
                  <a:pt x="0" y="682751"/>
                </a:lnTo>
                <a:lnTo>
                  <a:pt x="204215" y="682751"/>
                </a:lnTo>
                <a:lnTo>
                  <a:pt x="204215" y="0"/>
                </a:lnTo>
                <a:close/>
              </a:path>
            </a:pathLst>
          </a:custGeom>
          <a:solidFill>
            <a:srgbClr val="DC0000"/>
          </a:solidFill>
        </p:spPr>
        <p:txBody>
          <a:bodyPr wrap="square" lIns="0" tIns="0" rIns="0" bIns="0" rtlCol="0"/>
          <a:lstStyle/>
          <a:p>
            <a:endParaRPr/>
          </a:p>
        </p:txBody>
      </p:sp>
      <p:sp>
        <p:nvSpPr>
          <p:cNvPr id="94" name="object 94"/>
          <p:cNvSpPr/>
          <p:nvPr/>
        </p:nvSpPr>
        <p:spPr>
          <a:xfrm>
            <a:off x="3087623" y="3998976"/>
            <a:ext cx="204470" cy="774700"/>
          </a:xfrm>
          <a:custGeom>
            <a:avLst/>
            <a:gdLst/>
            <a:ahLst/>
            <a:cxnLst/>
            <a:rect l="l" t="t" r="r" b="b"/>
            <a:pathLst>
              <a:path w="204470" h="774700">
                <a:moveTo>
                  <a:pt x="204215" y="0"/>
                </a:moveTo>
                <a:lnTo>
                  <a:pt x="0" y="0"/>
                </a:lnTo>
                <a:lnTo>
                  <a:pt x="0" y="774192"/>
                </a:lnTo>
                <a:lnTo>
                  <a:pt x="204215" y="774192"/>
                </a:lnTo>
                <a:lnTo>
                  <a:pt x="204215" y="0"/>
                </a:lnTo>
                <a:close/>
              </a:path>
            </a:pathLst>
          </a:custGeom>
          <a:solidFill>
            <a:srgbClr val="DC0000"/>
          </a:solidFill>
        </p:spPr>
        <p:txBody>
          <a:bodyPr wrap="square" lIns="0" tIns="0" rIns="0" bIns="0" rtlCol="0"/>
          <a:lstStyle/>
          <a:p>
            <a:endParaRPr/>
          </a:p>
        </p:txBody>
      </p:sp>
      <p:sp>
        <p:nvSpPr>
          <p:cNvPr id="95" name="object 95"/>
          <p:cNvSpPr/>
          <p:nvPr/>
        </p:nvSpPr>
        <p:spPr>
          <a:xfrm>
            <a:off x="949452" y="5052059"/>
            <a:ext cx="204470" cy="146685"/>
          </a:xfrm>
          <a:custGeom>
            <a:avLst/>
            <a:gdLst/>
            <a:ahLst/>
            <a:cxnLst/>
            <a:rect l="l" t="t" r="r" b="b"/>
            <a:pathLst>
              <a:path w="204469" h="146685">
                <a:moveTo>
                  <a:pt x="0" y="0"/>
                </a:moveTo>
                <a:lnTo>
                  <a:pt x="204215" y="0"/>
                </a:lnTo>
                <a:lnTo>
                  <a:pt x="204215" y="146303"/>
                </a:lnTo>
                <a:lnTo>
                  <a:pt x="0" y="146303"/>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1255775" y="4864608"/>
            <a:ext cx="203200" cy="213360"/>
          </a:xfrm>
          <a:custGeom>
            <a:avLst/>
            <a:gdLst/>
            <a:ahLst/>
            <a:cxnLst/>
            <a:rect l="l" t="t" r="r" b="b"/>
            <a:pathLst>
              <a:path w="203200" h="213360">
                <a:moveTo>
                  <a:pt x="0" y="0"/>
                </a:moveTo>
                <a:lnTo>
                  <a:pt x="202692" y="0"/>
                </a:lnTo>
                <a:lnTo>
                  <a:pt x="202692" y="213360"/>
                </a:lnTo>
                <a:lnTo>
                  <a:pt x="0" y="213360"/>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1560575" y="4759452"/>
            <a:ext cx="204470" cy="291465"/>
          </a:xfrm>
          <a:custGeom>
            <a:avLst/>
            <a:gdLst/>
            <a:ahLst/>
            <a:cxnLst/>
            <a:rect l="l" t="t" r="r" b="b"/>
            <a:pathLst>
              <a:path w="204469" h="291464">
                <a:moveTo>
                  <a:pt x="0" y="0"/>
                </a:moveTo>
                <a:lnTo>
                  <a:pt x="204216" y="0"/>
                </a:lnTo>
                <a:lnTo>
                  <a:pt x="204216" y="291084"/>
                </a:lnTo>
                <a:lnTo>
                  <a:pt x="0" y="291084"/>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1866900" y="4620767"/>
            <a:ext cx="203200" cy="360045"/>
          </a:xfrm>
          <a:custGeom>
            <a:avLst/>
            <a:gdLst/>
            <a:ahLst/>
            <a:cxnLst/>
            <a:rect l="l" t="t" r="r" b="b"/>
            <a:pathLst>
              <a:path w="203200" h="360045">
                <a:moveTo>
                  <a:pt x="0" y="0"/>
                </a:moveTo>
                <a:lnTo>
                  <a:pt x="202692" y="0"/>
                </a:lnTo>
                <a:lnTo>
                  <a:pt x="202692" y="359663"/>
                </a:lnTo>
                <a:lnTo>
                  <a:pt x="0" y="359663"/>
                </a:lnTo>
                <a:lnTo>
                  <a:pt x="0" y="0"/>
                </a:lnTo>
                <a:close/>
              </a:path>
            </a:pathLst>
          </a:custGeom>
          <a:ln w="9143">
            <a:solidFill>
              <a:srgbClr val="BEBEBE"/>
            </a:solidFill>
          </a:ln>
        </p:spPr>
        <p:txBody>
          <a:bodyPr wrap="square" lIns="0" tIns="0" rIns="0" bIns="0" rtlCol="0"/>
          <a:lstStyle/>
          <a:p>
            <a:endParaRPr/>
          </a:p>
        </p:txBody>
      </p:sp>
      <p:sp>
        <p:nvSpPr>
          <p:cNvPr id="99" name="object 99"/>
          <p:cNvSpPr/>
          <p:nvPr/>
        </p:nvSpPr>
        <p:spPr>
          <a:xfrm>
            <a:off x="2171700" y="4434840"/>
            <a:ext cx="204470" cy="472440"/>
          </a:xfrm>
          <a:custGeom>
            <a:avLst/>
            <a:gdLst/>
            <a:ahLst/>
            <a:cxnLst/>
            <a:rect l="l" t="t" r="r" b="b"/>
            <a:pathLst>
              <a:path w="204469" h="472439">
                <a:moveTo>
                  <a:pt x="0" y="0"/>
                </a:moveTo>
                <a:lnTo>
                  <a:pt x="204216" y="0"/>
                </a:lnTo>
                <a:lnTo>
                  <a:pt x="204216" y="472440"/>
                </a:lnTo>
                <a:lnTo>
                  <a:pt x="0" y="472440"/>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2476500" y="4236720"/>
            <a:ext cx="204470" cy="581025"/>
          </a:xfrm>
          <a:custGeom>
            <a:avLst/>
            <a:gdLst/>
            <a:ahLst/>
            <a:cxnLst/>
            <a:rect l="l" t="t" r="r" b="b"/>
            <a:pathLst>
              <a:path w="204469" h="581025">
                <a:moveTo>
                  <a:pt x="0" y="0"/>
                </a:moveTo>
                <a:lnTo>
                  <a:pt x="204216" y="0"/>
                </a:lnTo>
                <a:lnTo>
                  <a:pt x="204216" y="580643"/>
                </a:lnTo>
                <a:lnTo>
                  <a:pt x="0" y="580643"/>
                </a:lnTo>
                <a:lnTo>
                  <a:pt x="0" y="0"/>
                </a:lnTo>
                <a:close/>
              </a:path>
            </a:pathLst>
          </a:custGeom>
          <a:ln w="9143">
            <a:solidFill>
              <a:srgbClr val="BEBEBE"/>
            </a:solidFill>
          </a:ln>
        </p:spPr>
        <p:txBody>
          <a:bodyPr wrap="square" lIns="0" tIns="0" rIns="0" bIns="0" rtlCol="0"/>
          <a:lstStyle/>
          <a:p>
            <a:endParaRPr/>
          </a:p>
        </p:txBody>
      </p:sp>
      <p:sp>
        <p:nvSpPr>
          <p:cNvPr id="101" name="object 101"/>
          <p:cNvSpPr/>
          <p:nvPr/>
        </p:nvSpPr>
        <p:spPr>
          <a:xfrm>
            <a:off x="2782823" y="4085844"/>
            <a:ext cx="204470" cy="683260"/>
          </a:xfrm>
          <a:custGeom>
            <a:avLst/>
            <a:gdLst/>
            <a:ahLst/>
            <a:cxnLst/>
            <a:rect l="l" t="t" r="r" b="b"/>
            <a:pathLst>
              <a:path w="204469" h="683260">
                <a:moveTo>
                  <a:pt x="0" y="0"/>
                </a:moveTo>
                <a:lnTo>
                  <a:pt x="204215" y="0"/>
                </a:lnTo>
                <a:lnTo>
                  <a:pt x="204215" y="682751"/>
                </a:lnTo>
                <a:lnTo>
                  <a:pt x="0" y="682751"/>
                </a:lnTo>
                <a:lnTo>
                  <a:pt x="0" y="0"/>
                </a:lnTo>
                <a:close/>
              </a:path>
            </a:pathLst>
          </a:custGeom>
          <a:ln w="9143">
            <a:solidFill>
              <a:srgbClr val="BEBEBE"/>
            </a:solidFill>
          </a:ln>
        </p:spPr>
        <p:txBody>
          <a:bodyPr wrap="square" lIns="0" tIns="0" rIns="0" bIns="0" rtlCol="0"/>
          <a:lstStyle/>
          <a:p>
            <a:endParaRPr/>
          </a:p>
        </p:txBody>
      </p:sp>
      <p:sp>
        <p:nvSpPr>
          <p:cNvPr id="102" name="object 102"/>
          <p:cNvSpPr/>
          <p:nvPr/>
        </p:nvSpPr>
        <p:spPr>
          <a:xfrm>
            <a:off x="3087623" y="3998976"/>
            <a:ext cx="204470" cy="774700"/>
          </a:xfrm>
          <a:custGeom>
            <a:avLst/>
            <a:gdLst/>
            <a:ahLst/>
            <a:cxnLst/>
            <a:rect l="l" t="t" r="r" b="b"/>
            <a:pathLst>
              <a:path w="204470" h="774700">
                <a:moveTo>
                  <a:pt x="0" y="0"/>
                </a:moveTo>
                <a:lnTo>
                  <a:pt x="204215" y="0"/>
                </a:lnTo>
                <a:lnTo>
                  <a:pt x="204215" y="774192"/>
                </a:lnTo>
                <a:lnTo>
                  <a:pt x="0" y="774192"/>
                </a:lnTo>
                <a:lnTo>
                  <a:pt x="0" y="0"/>
                </a:lnTo>
                <a:close/>
              </a:path>
            </a:pathLst>
          </a:custGeom>
          <a:ln w="9144">
            <a:solidFill>
              <a:srgbClr val="BEBEBE"/>
            </a:solidFill>
          </a:ln>
        </p:spPr>
        <p:txBody>
          <a:bodyPr wrap="square" lIns="0" tIns="0" rIns="0" bIns="0" rtlCol="0"/>
          <a:lstStyle/>
          <a:p>
            <a:endParaRPr/>
          </a:p>
        </p:txBody>
      </p:sp>
      <p:sp>
        <p:nvSpPr>
          <p:cNvPr id="103" name="object 103"/>
          <p:cNvSpPr/>
          <p:nvPr/>
        </p:nvSpPr>
        <p:spPr>
          <a:xfrm>
            <a:off x="949452" y="4808220"/>
            <a:ext cx="204470" cy="243840"/>
          </a:xfrm>
          <a:custGeom>
            <a:avLst/>
            <a:gdLst/>
            <a:ahLst/>
            <a:cxnLst/>
            <a:rect l="l" t="t" r="r" b="b"/>
            <a:pathLst>
              <a:path w="204469" h="243839">
                <a:moveTo>
                  <a:pt x="204215" y="0"/>
                </a:moveTo>
                <a:lnTo>
                  <a:pt x="0" y="0"/>
                </a:lnTo>
                <a:lnTo>
                  <a:pt x="0" y="243839"/>
                </a:lnTo>
                <a:lnTo>
                  <a:pt x="204215" y="243839"/>
                </a:lnTo>
                <a:lnTo>
                  <a:pt x="204215" y="0"/>
                </a:lnTo>
                <a:close/>
              </a:path>
            </a:pathLst>
          </a:custGeom>
          <a:solidFill>
            <a:srgbClr val="666666"/>
          </a:solidFill>
        </p:spPr>
        <p:txBody>
          <a:bodyPr wrap="square" lIns="0" tIns="0" rIns="0" bIns="0" rtlCol="0"/>
          <a:lstStyle/>
          <a:p>
            <a:endParaRPr/>
          </a:p>
        </p:txBody>
      </p:sp>
      <p:sp>
        <p:nvSpPr>
          <p:cNvPr id="104" name="object 104"/>
          <p:cNvSpPr/>
          <p:nvPr/>
        </p:nvSpPr>
        <p:spPr>
          <a:xfrm>
            <a:off x="1255775" y="4567428"/>
            <a:ext cx="203200" cy="297180"/>
          </a:xfrm>
          <a:custGeom>
            <a:avLst/>
            <a:gdLst/>
            <a:ahLst/>
            <a:cxnLst/>
            <a:rect l="l" t="t" r="r" b="b"/>
            <a:pathLst>
              <a:path w="203200" h="297179">
                <a:moveTo>
                  <a:pt x="202692" y="0"/>
                </a:moveTo>
                <a:lnTo>
                  <a:pt x="0" y="0"/>
                </a:lnTo>
                <a:lnTo>
                  <a:pt x="0" y="297180"/>
                </a:lnTo>
                <a:lnTo>
                  <a:pt x="202692" y="297180"/>
                </a:lnTo>
                <a:lnTo>
                  <a:pt x="202692" y="0"/>
                </a:lnTo>
                <a:close/>
              </a:path>
            </a:pathLst>
          </a:custGeom>
          <a:solidFill>
            <a:srgbClr val="666666"/>
          </a:solidFill>
        </p:spPr>
        <p:txBody>
          <a:bodyPr wrap="square" lIns="0" tIns="0" rIns="0" bIns="0" rtlCol="0"/>
          <a:lstStyle/>
          <a:p>
            <a:endParaRPr/>
          </a:p>
        </p:txBody>
      </p:sp>
      <p:sp>
        <p:nvSpPr>
          <p:cNvPr id="105" name="object 105"/>
          <p:cNvSpPr/>
          <p:nvPr/>
        </p:nvSpPr>
        <p:spPr>
          <a:xfrm>
            <a:off x="1560575" y="4390644"/>
            <a:ext cx="204470" cy="368935"/>
          </a:xfrm>
          <a:custGeom>
            <a:avLst/>
            <a:gdLst/>
            <a:ahLst/>
            <a:cxnLst/>
            <a:rect l="l" t="t" r="r" b="b"/>
            <a:pathLst>
              <a:path w="204469" h="368935">
                <a:moveTo>
                  <a:pt x="204216" y="0"/>
                </a:moveTo>
                <a:lnTo>
                  <a:pt x="0" y="0"/>
                </a:lnTo>
                <a:lnTo>
                  <a:pt x="0" y="368807"/>
                </a:lnTo>
                <a:lnTo>
                  <a:pt x="204216" y="368807"/>
                </a:lnTo>
                <a:lnTo>
                  <a:pt x="204216" y="0"/>
                </a:lnTo>
                <a:close/>
              </a:path>
            </a:pathLst>
          </a:custGeom>
          <a:solidFill>
            <a:srgbClr val="666666"/>
          </a:solidFill>
        </p:spPr>
        <p:txBody>
          <a:bodyPr wrap="square" lIns="0" tIns="0" rIns="0" bIns="0" rtlCol="0"/>
          <a:lstStyle/>
          <a:p>
            <a:endParaRPr/>
          </a:p>
        </p:txBody>
      </p:sp>
      <p:sp>
        <p:nvSpPr>
          <p:cNvPr id="106" name="object 106"/>
          <p:cNvSpPr/>
          <p:nvPr/>
        </p:nvSpPr>
        <p:spPr>
          <a:xfrm>
            <a:off x="1866900" y="4229100"/>
            <a:ext cx="203200" cy="391795"/>
          </a:xfrm>
          <a:custGeom>
            <a:avLst/>
            <a:gdLst/>
            <a:ahLst/>
            <a:cxnLst/>
            <a:rect l="l" t="t" r="r" b="b"/>
            <a:pathLst>
              <a:path w="203200" h="391795">
                <a:moveTo>
                  <a:pt x="202692" y="0"/>
                </a:moveTo>
                <a:lnTo>
                  <a:pt x="0" y="0"/>
                </a:lnTo>
                <a:lnTo>
                  <a:pt x="0" y="391668"/>
                </a:lnTo>
                <a:lnTo>
                  <a:pt x="202692" y="391668"/>
                </a:lnTo>
                <a:lnTo>
                  <a:pt x="202692" y="0"/>
                </a:lnTo>
                <a:close/>
              </a:path>
            </a:pathLst>
          </a:custGeom>
          <a:solidFill>
            <a:srgbClr val="666666"/>
          </a:solidFill>
        </p:spPr>
        <p:txBody>
          <a:bodyPr wrap="square" lIns="0" tIns="0" rIns="0" bIns="0" rtlCol="0"/>
          <a:lstStyle/>
          <a:p>
            <a:endParaRPr/>
          </a:p>
        </p:txBody>
      </p:sp>
      <p:sp>
        <p:nvSpPr>
          <p:cNvPr id="107" name="object 107"/>
          <p:cNvSpPr/>
          <p:nvPr/>
        </p:nvSpPr>
        <p:spPr>
          <a:xfrm>
            <a:off x="2171700" y="3835908"/>
            <a:ext cx="204470" cy="599440"/>
          </a:xfrm>
          <a:custGeom>
            <a:avLst/>
            <a:gdLst/>
            <a:ahLst/>
            <a:cxnLst/>
            <a:rect l="l" t="t" r="r" b="b"/>
            <a:pathLst>
              <a:path w="204469" h="599439">
                <a:moveTo>
                  <a:pt x="204216" y="0"/>
                </a:moveTo>
                <a:lnTo>
                  <a:pt x="0" y="0"/>
                </a:lnTo>
                <a:lnTo>
                  <a:pt x="0" y="598932"/>
                </a:lnTo>
                <a:lnTo>
                  <a:pt x="204216" y="598932"/>
                </a:lnTo>
                <a:lnTo>
                  <a:pt x="204216" y="0"/>
                </a:lnTo>
                <a:close/>
              </a:path>
            </a:pathLst>
          </a:custGeom>
          <a:solidFill>
            <a:srgbClr val="666666"/>
          </a:solidFill>
        </p:spPr>
        <p:txBody>
          <a:bodyPr wrap="square" lIns="0" tIns="0" rIns="0" bIns="0" rtlCol="0"/>
          <a:lstStyle/>
          <a:p>
            <a:endParaRPr/>
          </a:p>
        </p:txBody>
      </p:sp>
      <p:sp>
        <p:nvSpPr>
          <p:cNvPr id="108" name="object 108"/>
          <p:cNvSpPr/>
          <p:nvPr/>
        </p:nvSpPr>
        <p:spPr>
          <a:xfrm>
            <a:off x="2476500" y="3628644"/>
            <a:ext cx="204470" cy="608330"/>
          </a:xfrm>
          <a:custGeom>
            <a:avLst/>
            <a:gdLst/>
            <a:ahLst/>
            <a:cxnLst/>
            <a:rect l="l" t="t" r="r" b="b"/>
            <a:pathLst>
              <a:path w="204469" h="608329">
                <a:moveTo>
                  <a:pt x="204216" y="0"/>
                </a:moveTo>
                <a:lnTo>
                  <a:pt x="0" y="0"/>
                </a:lnTo>
                <a:lnTo>
                  <a:pt x="0" y="608075"/>
                </a:lnTo>
                <a:lnTo>
                  <a:pt x="204216" y="608075"/>
                </a:lnTo>
                <a:lnTo>
                  <a:pt x="204216" y="0"/>
                </a:lnTo>
                <a:close/>
              </a:path>
            </a:pathLst>
          </a:custGeom>
          <a:solidFill>
            <a:srgbClr val="666666"/>
          </a:solidFill>
        </p:spPr>
        <p:txBody>
          <a:bodyPr wrap="square" lIns="0" tIns="0" rIns="0" bIns="0" rtlCol="0"/>
          <a:lstStyle/>
          <a:p>
            <a:endParaRPr/>
          </a:p>
        </p:txBody>
      </p:sp>
      <p:sp>
        <p:nvSpPr>
          <p:cNvPr id="109" name="object 109"/>
          <p:cNvSpPr/>
          <p:nvPr/>
        </p:nvSpPr>
        <p:spPr>
          <a:xfrm>
            <a:off x="2782823" y="3457955"/>
            <a:ext cx="204470" cy="628015"/>
          </a:xfrm>
          <a:custGeom>
            <a:avLst/>
            <a:gdLst/>
            <a:ahLst/>
            <a:cxnLst/>
            <a:rect l="l" t="t" r="r" b="b"/>
            <a:pathLst>
              <a:path w="204469" h="628014">
                <a:moveTo>
                  <a:pt x="204215" y="0"/>
                </a:moveTo>
                <a:lnTo>
                  <a:pt x="0" y="0"/>
                </a:lnTo>
                <a:lnTo>
                  <a:pt x="0" y="627888"/>
                </a:lnTo>
                <a:lnTo>
                  <a:pt x="204215" y="627888"/>
                </a:lnTo>
                <a:lnTo>
                  <a:pt x="204215" y="0"/>
                </a:lnTo>
                <a:close/>
              </a:path>
            </a:pathLst>
          </a:custGeom>
          <a:solidFill>
            <a:srgbClr val="666666"/>
          </a:solidFill>
        </p:spPr>
        <p:txBody>
          <a:bodyPr wrap="square" lIns="0" tIns="0" rIns="0" bIns="0" rtlCol="0"/>
          <a:lstStyle/>
          <a:p>
            <a:endParaRPr/>
          </a:p>
        </p:txBody>
      </p:sp>
      <p:sp>
        <p:nvSpPr>
          <p:cNvPr id="110" name="object 110"/>
          <p:cNvSpPr/>
          <p:nvPr/>
        </p:nvSpPr>
        <p:spPr>
          <a:xfrm>
            <a:off x="3087623" y="3380232"/>
            <a:ext cx="204470" cy="619125"/>
          </a:xfrm>
          <a:custGeom>
            <a:avLst/>
            <a:gdLst/>
            <a:ahLst/>
            <a:cxnLst/>
            <a:rect l="l" t="t" r="r" b="b"/>
            <a:pathLst>
              <a:path w="204470" h="619125">
                <a:moveTo>
                  <a:pt x="204215" y="0"/>
                </a:moveTo>
                <a:lnTo>
                  <a:pt x="0" y="0"/>
                </a:lnTo>
                <a:lnTo>
                  <a:pt x="0" y="618743"/>
                </a:lnTo>
                <a:lnTo>
                  <a:pt x="204215" y="618743"/>
                </a:lnTo>
                <a:lnTo>
                  <a:pt x="204215" y="0"/>
                </a:lnTo>
                <a:close/>
              </a:path>
            </a:pathLst>
          </a:custGeom>
          <a:solidFill>
            <a:srgbClr val="666666"/>
          </a:solidFill>
        </p:spPr>
        <p:txBody>
          <a:bodyPr wrap="square" lIns="0" tIns="0" rIns="0" bIns="0" rtlCol="0"/>
          <a:lstStyle/>
          <a:p>
            <a:endParaRPr/>
          </a:p>
        </p:txBody>
      </p:sp>
      <p:sp>
        <p:nvSpPr>
          <p:cNvPr id="111" name="object 111"/>
          <p:cNvSpPr/>
          <p:nvPr/>
        </p:nvSpPr>
        <p:spPr>
          <a:xfrm>
            <a:off x="949452" y="4808220"/>
            <a:ext cx="204470" cy="243840"/>
          </a:xfrm>
          <a:custGeom>
            <a:avLst/>
            <a:gdLst/>
            <a:ahLst/>
            <a:cxnLst/>
            <a:rect l="l" t="t" r="r" b="b"/>
            <a:pathLst>
              <a:path w="204469" h="243839">
                <a:moveTo>
                  <a:pt x="0" y="0"/>
                </a:moveTo>
                <a:lnTo>
                  <a:pt x="204215" y="0"/>
                </a:lnTo>
                <a:lnTo>
                  <a:pt x="204215" y="243839"/>
                </a:lnTo>
                <a:lnTo>
                  <a:pt x="0" y="243839"/>
                </a:lnTo>
                <a:lnTo>
                  <a:pt x="0" y="0"/>
                </a:lnTo>
                <a:close/>
              </a:path>
            </a:pathLst>
          </a:custGeom>
          <a:ln w="9144">
            <a:solidFill>
              <a:srgbClr val="BEBEBE"/>
            </a:solidFill>
          </a:ln>
        </p:spPr>
        <p:txBody>
          <a:bodyPr wrap="square" lIns="0" tIns="0" rIns="0" bIns="0" rtlCol="0"/>
          <a:lstStyle/>
          <a:p>
            <a:endParaRPr/>
          </a:p>
        </p:txBody>
      </p:sp>
      <p:sp>
        <p:nvSpPr>
          <p:cNvPr id="112" name="object 112"/>
          <p:cNvSpPr/>
          <p:nvPr/>
        </p:nvSpPr>
        <p:spPr>
          <a:xfrm>
            <a:off x="1255775" y="4567428"/>
            <a:ext cx="203200" cy="297180"/>
          </a:xfrm>
          <a:custGeom>
            <a:avLst/>
            <a:gdLst/>
            <a:ahLst/>
            <a:cxnLst/>
            <a:rect l="l" t="t" r="r" b="b"/>
            <a:pathLst>
              <a:path w="203200" h="297179">
                <a:moveTo>
                  <a:pt x="0" y="0"/>
                </a:moveTo>
                <a:lnTo>
                  <a:pt x="202692" y="0"/>
                </a:lnTo>
                <a:lnTo>
                  <a:pt x="202692" y="297180"/>
                </a:lnTo>
                <a:lnTo>
                  <a:pt x="0" y="297180"/>
                </a:lnTo>
                <a:lnTo>
                  <a:pt x="0" y="0"/>
                </a:lnTo>
                <a:close/>
              </a:path>
            </a:pathLst>
          </a:custGeom>
          <a:ln w="9144">
            <a:solidFill>
              <a:srgbClr val="BEBEBE"/>
            </a:solidFill>
          </a:ln>
        </p:spPr>
        <p:txBody>
          <a:bodyPr wrap="square" lIns="0" tIns="0" rIns="0" bIns="0" rtlCol="0"/>
          <a:lstStyle/>
          <a:p>
            <a:endParaRPr/>
          </a:p>
        </p:txBody>
      </p:sp>
      <p:sp>
        <p:nvSpPr>
          <p:cNvPr id="113" name="object 113"/>
          <p:cNvSpPr/>
          <p:nvPr/>
        </p:nvSpPr>
        <p:spPr>
          <a:xfrm>
            <a:off x="1560575" y="4390644"/>
            <a:ext cx="204470" cy="368935"/>
          </a:xfrm>
          <a:custGeom>
            <a:avLst/>
            <a:gdLst/>
            <a:ahLst/>
            <a:cxnLst/>
            <a:rect l="l" t="t" r="r" b="b"/>
            <a:pathLst>
              <a:path w="204469" h="368935">
                <a:moveTo>
                  <a:pt x="0" y="0"/>
                </a:moveTo>
                <a:lnTo>
                  <a:pt x="204216" y="0"/>
                </a:lnTo>
                <a:lnTo>
                  <a:pt x="204216" y="368807"/>
                </a:lnTo>
                <a:lnTo>
                  <a:pt x="0" y="368807"/>
                </a:lnTo>
                <a:lnTo>
                  <a:pt x="0" y="0"/>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1866900" y="4229100"/>
            <a:ext cx="203200" cy="391795"/>
          </a:xfrm>
          <a:custGeom>
            <a:avLst/>
            <a:gdLst/>
            <a:ahLst/>
            <a:cxnLst/>
            <a:rect l="l" t="t" r="r" b="b"/>
            <a:pathLst>
              <a:path w="203200" h="391795">
                <a:moveTo>
                  <a:pt x="0" y="0"/>
                </a:moveTo>
                <a:lnTo>
                  <a:pt x="202692" y="0"/>
                </a:lnTo>
                <a:lnTo>
                  <a:pt x="202692" y="391668"/>
                </a:lnTo>
                <a:lnTo>
                  <a:pt x="0" y="391668"/>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2171700" y="3835908"/>
            <a:ext cx="204470" cy="599440"/>
          </a:xfrm>
          <a:custGeom>
            <a:avLst/>
            <a:gdLst/>
            <a:ahLst/>
            <a:cxnLst/>
            <a:rect l="l" t="t" r="r" b="b"/>
            <a:pathLst>
              <a:path w="204469" h="599439">
                <a:moveTo>
                  <a:pt x="0" y="0"/>
                </a:moveTo>
                <a:lnTo>
                  <a:pt x="204216" y="0"/>
                </a:lnTo>
                <a:lnTo>
                  <a:pt x="204216" y="598932"/>
                </a:lnTo>
                <a:lnTo>
                  <a:pt x="0" y="598932"/>
                </a:lnTo>
                <a:lnTo>
                  <a:pt x="0" y="0"/>
                </a:lnTo>
                <a:close/>
              </a:path>
            </a:pathLst>
          </a:custGeom>
          <a:ln w="9143">
            <a:solidFill>
              <a:srgbClr val="BEBEBE"/>
            </a:solidFill>
          </a:ln>
        </p:spPr>
        <p:txBody>
          <a:bodyPr wrap="square" lIns="0" tIns="0" rIns="0" bIns="0" rtlCol="0"/>
          <a:lstStyle/>
          <a:p>
            <a:endParaRPr/>
          </a:p>
        </p:txBody>
      </p:sp>
      <p:sp>
        <p:nvSpPr>
          <p:cNvPr id="116" name="object 116"/>
          <p:cNvSpPr/>
          <p:nvPr/>
        </p:nvSpPr>
        <p:spPr>
          <a:xfrm>
            <a:off x="2476500" y="3628644"/>
            <a:ext cx="204470" cy="608330"/>
          </a:xfrm>
          <a:custGeom>
            <a:avLst/>
            <a:gdLst/>
            <a:ahLst/>
            <a:cxnLst/>
            <a:rect l="l" t="t" r="r" b="b"/>
            <a:pathLst>
              <a:path w="204469" h="608329">
                <a:moveTo>
                  <a:pt x="0" y="0"/>
                </a:moveTo>
                <a:lnTo>
                  <a:pt x="204216" y="0"/>
                </a:lnTo>
                <a:lnTo>
                  <a:pt x="204216" y="608075"/>
                </a:lnTo>
                <a:lnTo>
                  <a:pt x="0" y="608075"/>
                </a:lnTo>
                <a:lnTo>
                  <a:pt x="0" y="0"/>
                </a:lnTo>
                <a:close/>
              </a:path>
            </a:pathLst>
          </a:custGeom>
          <a:ln w="9143">
            <a:solidFill>
              <a:srgbClr val="BEBEBE"/>
            </a:solidFill>
          </a:ln>
        </p:spPr>
        <p:txBody>
          <a:bodyPr wrap="square" lIns="0" tIns="0" rIns="0" bIns="0" rtlCol="0"/>
          <a:lstStyle/>
          <a:p>
            <a:endParaRPr/>
          </a:p>
        </p:txBody>
      </p:sp>
      <p:sp>
        <p:nvSpPr>
          <p:cNvPr id="117" name="object 117"/>
          <p:cNvSpPr/>
          <p:nvPr/>
        </p:nvSpPr>
        <p:spPr>
          <a:xfrm>
            <a:off x="2782823" y="3457955"/>
            <a:ext cx="204470" cy="628015"/>
          </a:xfrm>
          <a:custGeom>
            <a:avLst/>
            <a:gdLst/>
            <a:ahLst/>
            <a:cxnLst/>
            <a:rect l="l" t="t" r="r" b="b"/>
            <a:pathLst>
              <a:path w="204469" h="628014">
                <a:moveTo>
                  <a:pt x="0" y="0"/>
                </a:moveTo>
                <a:lnTo>
                  <a:pt x="204215" y="0"/>
                </a:lnTo>
                <a:lnTo>
                  <a:pt x="204215" y="627888"/>
                </a:lnTo>
                <a:lnTo>
                  <a:pt x="0" y="627888"/>
                </a:lnTo>
                <a:lnTo>
                  <a:pt x="0" y="0"/>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3087623" y="3380232"/>
            <a:ext cx="204470" cy="619125"/>
          </a:xfrm>
          <a:custGeom>
            <a:avLst/>
            <a:gdLst/>
            <a:ahLst/>
            <a:cxnLst/>
            <a:rect l="l" t="t" r="r" b="b"/>
            <a:pathLst>
              <a:path w="204470" h="619125">
                <a:moveTo>
                  <a:pt x="0" y="0"/>
                </a:moveTo>
                <a:lnTo>
                  <a:pt x="204215" y="0"/>
                </a:lnTo>
                <a:lnTo>
                  <a:pt x="204215" y="618743"/>
                </a:lnTo>
                <a:lnTo>
                  <a:pt x="0" y="618743"/>
                </a:lnTo>
                <a:lnTo>
                  <a:pt x="0" y="0"/>
                </a:lnTo>
                <a:close/>
              </a:path>
            </a:pathLst>
          </a:custGeom>
          <a:ln w="9143">
            <a:solidFill>
              <a:srgbClr val="BEBEBE"/>
            </a:solidFill>
          </a:ln>
        </p:spPr>
        <p:txBody>
          <a:bodyPr wrap="square" lIns="0" tIns="0" rIns="0" bIns="0" rtlCol="0"/>
          <a:lstStyle/>
          <a:p>
            <a:endParaRPr/>
          </a:p>
        </p:txBody>
      </p:sp>
      <p:sp>
        <p:nvSpPr>
          <p:cNvPr id="119" name="object 119"/>
          <p:cNvSpPr/>
          <p:nvPr/>
        </p:nvSpPr>
        <p:spPr>
          <a:xfrm>
            <a:off x="949452" y="4806696"/>
            <a:ext cx="204470" cy="0"/>
          </a:xfrm>
          <a:custGeom>
            <a:avLst/>
            <a:gdLst/>
            <a:ahLst/>
            <a:cxnLst/>
            <a:rect l="l" t="t" r="r" b="b"/>
            <a:pathLst>
              <a:path w="204469">
                <a:moveTo>
                  <a:pt x="0" y="0"/>
                </a:moveTo>
                <a:lnTo>
                  <a:pt x="204215" y="0"/>
                </a:lnTo>
              </a:path>
            </a:pathLst>
          </a:custGeom>
          <a:ln w="3175">
            <a:solidFill>
              <a:srgbClr val="FFCC00"/>
            </a:solidFill>
          </a:ln>
        </p:spPr>
        <p:txBody>
          <a:bodyPr wrap="square" lIns="0" tIns="0" rIns="0" bIns="0" rtlCol="0"/>
          <a:lstStyle/>
          <a:p>
            <a:endParaRPr/>
          </a:p>
        </p:txBody>
      </p:sp>
      <p:sp>
        <p:nvSpPr>
          <p:cNvPr id="120" name="object 120"/>
          <p:cNvSpPr/>
          <p:nvPr/>
        </p:nvSpPr>
        <p:spPr>
          <a:xfrm>
            <a:off x="1255775" y="4539996"/>
            <a:ext cx="203200" cy="27940"/>
          </a:xfrm>
          <a:custGeom>
            <a:avLst/>
            <a:gdLst/>
            <a:ahLst/>
            <a:cxnLst/>
            <a:rect l="l" t="t" r="r" b="b"/>
            <a:pathLst>
              <a:path w="203200" h="27939">
                <a:moveTo>
                  <a:pt x="0" y="27431"/>
                </a:moveTo>
                <a:lnTo>
                  <a:pt x="202692" y="27431"/>
                </a:lnTo>
                <a:lnTo>
                  <a:pt x="202692" y="0"/>
                </a:lnTo>
                <a:lnTo>
                  <a:pt x="0" y="0"/>
                </a:lnTo>
                <a:lnTo>
                  <a:pt x="0" y="27431"/>
                </a:lnTo>
                <a:close/>
              </a:path>
            </a:pathLst>
          </a:custGeom>
          <a:solidFill>
            <a:srgbClr val="FFCC00"/>
          </a:solidFill>
        </p:spPr>
        <p:txBody>
          <a:bodyPr wrap="square" lIns="0" tIns="0" rIns="0" bIns="0" rtlCol="0"/>
          <a:lstStyle/>
          <a:p>
            <a:endParaRPr/>
          </a:p>
        </p:txBody>
      </p:sp>
      <p:sp>
        <p:nvSpPr>
          <p:cNvPr id="121" name="object 121"/>
          <p:cNvSpPr/>
          <p:nvPr/>
        </p:nvSpPr>
        <p:spPr>
          <a:xfrm>
            <a:off x="1560575" y="4315967"/>
            <a:ext cx="204470" cy="74930"/>
          </a:xfrm>
          <a:custGeom>
            <a:avLst/>
            <a:gdLst/>
            <a:ahLst/>
            <a:cxnLst/>
            <a:rect l="l" t="t" r="r" b="b"/>
            <a:pathLst>
              <a:path w="204469" h="74929">
                <a:moveTo>
                  <a:pt x="204216" y="0"/>
                </a:moveTo>
                <a:lnTo>
                  <a:pt x="0" y="0"/>
                </a:lnTo>
                <a:lnTo>
                  <a:pt x="0" y="74675"/>
                </a:lnTo>
                <a:lnTo>
                  <a:pt x="204216" y="74675"/>
                </a:lnTo>
                <a:lnTo>
                  <a:pt x="204216" y="0"/>
                </a:lnTo>
                <a:close/>
              </a:path>
            </a:pathLst>
          </a:custGeom>
          <a:solidFill>
            <a:srgbClr val="FFCC00"/>
          </a:solidFill>
        </p:spPr>
        <p:txBody>
          <a:bodyPr wrap="square" lIns="0" tIns="0" rIns="0" bIns="0" rtlCol="0"/>
          <a:lstStyle/>
          <a:p>
            <a:endParaRPr/>
          </a:p>
        </p:txBody>
      </p:sp>
      <p:sp>
        <p:nvSpPr>
          <p:cNvPr id="122" name="object 122"/>
          <p:cNvSpPr/>
          <p:nvPr/>
        </p:nvSpPr>
        <p:spPr>
          <a:xfrm>
            <a:off x="1866900" y="4133088"/>
            <a:ext cx="203200" cy="96520"/>
          </a:xfrm>
          <a:custGeom>
            <a:avLst/>
            <a:gdLst/>
            <a:ahLst/>
            <a:cxnLst/>
            <a:rect l="l" t="t" r="r" b="b"/>
            <a:pathLst>
              <a:path w="203200" h="96520">
                <a:moveTo>
                  <a:pt x="202692" y="0"/>
                </a:moveTo>
                <a:lnTo>
                  <a:pt x="0" y="0"/>
                </a:lnTo>
                <a:lnTo>
                  <a:pt x="0" y="96012"/>
                </a:lnTo>
                <a:lnTo>
                  <a:pt x="202692" y="96012"/>
                </a:lnTo>
                <a:lnTo>
                  <a:pt x="202692" y="0"/>
                </a:lnTo>
                <a:close/>
              </a:path>
            </a:pathLst>
          </a:custGeom>
          <a:solidFill>
            <a:srgbClr val="FFCC00"/>
          </a:solidFill>
        </p:spPr>
        <p:txBody>
          <a:bodyPr wrap="square" lIns="0" tIns="0" rIns="0" bIns="0" rtlCol="0"/>
          <a:lstStyle/>
          <a:p>
            <a:endParaRPr/>
          </a:p>
        </p:txBody>
      </p:sp>
      <p:sp>
        <p:nvSpPr>
          <p:cNvPr id="123" name="object 123"/>
          <p:cNvSpPr/>
          <p:nvPr/>
        </p:nvSpPr>
        <p:spPr>
          <a:xfrm>
            <a:off x="2171700" y="3733800"/>
            <a:ext cx="204470" cy="102235"/>
          </a:xfrm>
          <a:custGeom>
            <a:avLst/>
            <a:gdLst/>
            <a:ahLst/>
            <a:cxnLst/>
            <a:rect l="l" t="t" r="r" b="b"/>
            <a:pathLst>
              <a:path w="204469" h="102235">
                <a:moveTo>
                  <a:pt x="204216" y="0"/>
                </a:moveTo>
                <a:lnTo>
                  <a:pt x="0" y="0"/>
                </a:lnTo>
                <a:lnTo>
                  <a:pt x="0" y="102107"/>
                </a:lnTo>
                <a:lnTo>
                  <a:pt x="204216" y="102107"/>
                </a:lnTo>
                <a:lnTo>
                  <a:pt x="204216" y="0"/>
                </a:lnTo>
                <a:close/>
              </a:path>
            </a:pathLst>
          </a:custGeom>
          <a:solidFill>
            <a:srgbClr val="FFCC00"/>
          </a:solidFill>
        </p:spPr>
        <p:txBody>
          <a:bodyPr wrap="square" lIns="0" tIns="0" rIns="0" bIns="0" rtlCol="0"/>
          <a:lstStyle/>
          <a:p>
            <a:endParaRPr/>
          </a:p>
        </p:txBody>
      </p:sp>
      <p:sp>
        <p:nvSpPr>
          <p:cNvPr id="124" name="object 124"/>
          <p:cNvSpPr/>
          <p:nvPr/>
        </p:nvSpPr>
        <p:spPr>
          <a:xfrm>
            <a:off x="2476500" y="3517391"/>
            <a:ext cx="204470" cy="111760"/>
          </a:xfrm>
          <a:custGeom>
            <a:avLst/>
            <a:gdLst/>
            <a:ahLst/>
            <a:cxnLst/>
            <a:rect l="l" t="t" r="r" b="b"/>
            <a:pathLst>
              <a:path w="204469" h="111760">
                <a:moveTo>
                  <a:pt x="204216" y="0"/>
                </a:moveTo>
                <a:lnTo>
                  <a:pt x="0" y="0"/>
                </a:lnTo>
                <a:lnTo>
                  <a:pt x="0" y="111252"/>
                </a:lnTo>
                <a:lnTo>
                  <a:pt x="204216" y="111252"/>
                </a:lnTo>
                <a:lnTo>
                  <a:pt x="204216" y="0"/>
                </a:lnTo>
                <a:close/>
              </a:path>
            </a:pathLst>
          </a:custGeom>
          <a:solidFill>
            <a:srgbClr val="FFCC00"/>
          </a:solidFill>
        </p:spPr>
        <p:txBody>
          <a:bodyPr wrap="square" lIns="0" tIns="0" rIns="0" bIns="0" rtlCol="0"/>
          <a:lstStyle/>
          <a:p>
            <a:endParaRPr/>
          </a:p>
        </p:txBody>
      </p:sp>
      <p:sp>
        <p:nvSpPr>
          <p:cNvPr id="125" name="object 125"/>
          <p:cNvSpPr/>
          <p:nvPr/>
        </p:nvSpPr>
        <p:spPr>
          <a:xfrm>
            <a:off x="2782823" y="3331464"/>
            <a:ext cx="204470" cy="127000"/>
          </a:xfrm>
          <a:custGeom>
            <a:avLst/>
            <a:gdLst/>
            <a:ahLst/>
            <a:cxnLst/>
            <a:rect l="l" t="t" r="r" b="b"/>
            <a:pathLst>
              <a:path w="204469" h="127000">
                <a:moveTo>
                  <a:pt x="204215" y="0"/>
                </a:moveTo>
                <a:lnTo>
                  <a:pt x="0" y="0"/>
                </a:lnTo>
                <a:lnTo>
                  <a:pt x="0" y="126491"/>
                </a:lnTo>
                <a:lnTo>
                  <a:pt x="204215" y="126491"/>
                </a:lnTo>
                <a:lnTo>
                  <a:pt x="204215" y="0"/>
                </a:lnTo>
                <a:close/>
              </a:path>
            </a:pathLst>
          </a:custGeom>
          <a:solidFill>
            <a:srgbClr val="FFCC00"/>
          </a:solidFill>
        </p:spPr>
        <p:txBody>
          <a:bodyPr wrap="square" lIns="0" tIns="0" rIns="0" bIns="0" rtlCol="0"/>
          <a:lstStyle/>
          <a:p>
            <a:endParaRPr/>
          </a:p>
        </p:txBody>
      </p:sp>
      <p:sp>
        <p:nvSpPr>
          <p:cNvPr id="126" name="object 126"/>
          <p:cNvSpPr/>
          <p:nvPr/>
        </p:nvSpPr>
        <p:spPr>
          <a:xfrm>
            <a:off x="3087623" y="3230879"/>
            <a:ext cx="204470" cy="149860"/>
          </a:xfrm>
          <a:custGeom>
            <a:avLst/>
            <a:gdLst/>
            <a:ahLst/>
            <a:cxnLst/>
            <a:rect l="l" t="t" r="r" b="b"/>
            <a:pathLst>
              <a:path w="204470" h="149860">
                <a:moveTo>
                  <a:pt x="204215" y="0"/>
                </a:moveTo>
                <a:lnTo>
                  <a:pt x="0" y="0"/>
                </a:lnTo>
                <a:lnTo>
                  <a:pt x="0" y="149352"/>
                </a:lnTo>
                <a:lnTo>
                  <a:pt x="204215" y="149352"/>
                </a:lnTo>
                <a:lnTo>
                  <a:pt x="204215" y="0"/>
                </a:lnTo>
                <a:close/>
              </a:path>
            </a:pathLst>
          </a:custGeom>
          <a:solidFill>
            <a:srgbClr val="FFCC00"/>
          </a:solidFill>
        </p:spPr>
        <p:txBody>
          <a:bodyPr wrap="square" lIns="0" tIns="0" rIns="0" bIns="0" rtlCol="0"/>
          <a:lstStyle/>
          <a:p>
            <a:endParaRPr/>
          </a:p>
        </p:txBody>
      </p:sp>
      <p:sp>
        <p:nvSpPr>
          <p:cNvPr id="127" name="object 127"/>
          <p:cNvSpPr/>
          <p:nvPr/>
        </p:nvSpPr>
        <p:spPr>
          <a:xfrm>
            <a:off x="944880" y="4800600"/>
            <a:ext cx="213360" cy="12700"/>
          </a:xfrm>
          <a:custGeom>
            <a:avLst/>
            <a:gdLst/>
            <a:ahLst/>
            <a:cxnLst/>
            <a:rect l="l" t="t" r="r" b="b"/>
            <a:pathLst>
              <a:path w="213359" h="12700">
                <a:moveTo>
                  <a:pt x="0" y="12192"/>
                </a:moveTo>
                <a:lnTo>
                  <a:pt x="213359" y="12192"/>
                </a:lnTo>
                <a:lnTo>
                  <a:pt x="213359" y="0"/>
                </a:lnTo>
                <a:lnTo>
                  <a:pt x="0" y="0"/>
                </a:lnTo>
                <a:lnTo>
                  <a:pt x="0" y="12192"/>
                </a:lnTo>
                <a:close/>
              </a:path>
            </a:pathLst>
          </a:custGeom>
          <a:solidFill>
            <a:srgbClr val="BEBEBE"/>
          </a:solidFill>
        </p:spPr>
        <p:txBody>
          <a:bodyPr wrap="square" lIns="0" tIns="0" rIns="0" bIns="0" rtlCol="0"/>
          <a:lstStyle/>
          <a:p>
            <a:endParaRPr/>
          </a:p>
        </p:txBody>
      </p:sp>
      <p:sp>
        <p:nvSpPr>
          <p:cNvPr id="128" name="object 128"/>
          <p:cNvSpPr/>
          <p:nvPr/>
        </p:nvSpPr>
        <p:spPr>
          <a:xfrm>
            <a:off x="1255775" y="4539996"/>
            <a:ext cx="203200" cy="27940"/>
          </a:xfrm>
          <a:custGeom>
            <a:avLst/>
            <a:gdLst/>
            <a:ahLst/>
            <a:cxnLst/>
            <a:rect l="l" t="t" r="r" b="b"/>
            <a:pathLst>
              <a:path w="203200" h="27939">
                <a:moveTo>
                  <a:pt x="0" y="0"/>
                </a:moveTo>
                <a:lnTo>
                  <a:pt x="202692" y="0"/>
                </a:lnTo>
                <a:lnTo>
                  <a:pt x="202692" y="27431"/>
                </a:lnTo>
                <a:lnTo>
                  <a:pt x="0" y="27431"/>
                </a:lnTo>
                <a:lnTo>
                  <a:pt x="0" y="0"/>
                </a:lnTo>
                <a:close/>
              </a:path>
            </a:pathLst>
          </a:custGeom>
          <a:ln w="9144">
            <a:solidFill>
              <a:srgbClr val="BEBEBE"/>
            </a:solidFill>
          </a:ln>
        </p:spPr>
        <p:txBody>
          <a:bodyPr wrap="square" lIns="0" tIns="0" rIns="0" bIns="0" rtlCol="0"/>
          <a:lstStyle/>
          <a:p>
            <a:endParaRPr/>
          </a:p>
        </p:txBody>
      </p:sp>
      <p:sp>
        <p:nvSpPr>
          <p:cNvPr id="129" name="object 129"/>
          <p:cNvSpPr/>
          <p:nvPr/>
        </p:nvSpPr>
        <p:spPr>
          <a:xfrm>
            <a:off x="1560575" y="4315967"/>
            <a:ext cx="204470" cy="74930"/>
          </a:xfrm>
          <a:custGeom>
            <a:avLst/>
            <a:gdLst/>
            <a:ahLst/>
            <a:cxnLst/>
            <a:rect l="l" t="t" r="r" b="b"/>
            <a:pathLst>
              <a:path w="204469" h="74929">
                <a:moveTo>
                  <a:pt x="0" y="0"/>
                </a:moveTo>
                <a:lnTo>
                  <a:pt x="204216" y="0"/>
                </a:lnTo>
                <a:lnTo>
                  <a:pt x="204216" y="74675"/>
                </a:lnTo>
                <a:lnTo>
                  <a:pt x="0" y="74675"/>
                </a:lnTo>
                <a:lnTo>
                  <a:pt x="0" y="0"/>
                </a:lnTo>
                <a:close/>
              </a:path>
            </a:pathLst>
          </a:custGeom>
          <a:ln w="9143">
            <a:solidFill>
              <a:srgbClr val="BEBEBE"/>
            </a:solidFill>
          </a:ln>
        </p:spPr>
        <p:txBody>
          <a:bodyPr wrap="square" lIns="0" tIns="0" rIns="0" bIns="0" rtlCol="0"/>
          <a:lstStyle/>
          <a:p>
            <a:endParaRPr/>
          </a:p>
        </p:txBody>
      </p:sp>
      <p:sp>
        <p:nvSpPr>
          <p:cNvPr id="130" name="object 130"/>
          <p:cNvSpPr/>
          <p:nvPr/>
        </p:nvSpPr>
        <p:spPr>
          <a:xfrm>
            <a:off x="1866900" y="4133088"/>
            <a:ext cx="203200" cy="96520"/>
          </a:xfrm>
          <a:custGeom>
            <a:avLst/>
            <a:gdLst/>
            <a:ahLst/>
            <a:cxnLst/>
            <a:rect l="l" t="t" r="r" b="b"/>
            <a:pathLst>
              <a:path w="203200" h="96520">
                <a:moveTo>
                  <a:pt x="0" y="0"/>
                </a:moveTo>
                <a:lnTo>
                  <a:pt x="202692" y="0"/>
                </a:lnTo>
                <a:lnTo>
                  <a:pt x="202692" y="96012"/>
                </a:lnTo>
                <a:lnTo>
                  <a:pt x="0" y="96012"/>
                </a:lnTo>
                <a:lnTo>
                  <a:pt x="0" y="0"/>
                </a:lnTo>
                <a:close/>
              </a:path>
            </a:pathLst>
          </a:custGeom>
          <a:ln w="9144">
            <a:solidFill>
              <a:srgbClr val="BEBEBE"/>
            </a:solidFill>
          </a:ln>
        </p:spPr>
        <p:txBody>
          <a:bodyPr wrap="square" lIns="0" tIns="0" rIns="0" bIns="0" rtlCol="0"/>
          <a:lstStyle/>
          <a:p>
            <a:endParaRPr/>
          </a:p>
        </p:txBody>
      </p:sp>
      <p:sp>
        <p:nvSpPr>
          <p:cNvPr id="131" name="object 131"/>
          <p:cNvSpPr/>
          <p:nvPr/>
        </p:nvSpPr>
        <p:spPr>
          <a:xfrm>
            <a:off x="2171700" y="3733800"/>
            <a:ext cx="204470" cy="102235"/>
          </a:xfrm>
          <a:custGeom>
            <a:avLst/>
            <a:gdLst/>
            <a:ahLst/>
            <a:cxnLst/>
            <a:rect l="l" t="t" r="r" b="b"/>
            <a:pathLst>
              <a:path w="204469" h="102235">
                <a:moveTo>
                  <a:pt x="0" y="0"/>
                </a:moveTo>
                <a:lnTo>
                  <a:pt x="204216" y="0"/>
                </a:lnTo>
                <a:lnTo>
                  <a:pt x="204216" y="102107"/>
                </a:lnTo>
                <a:lnTo>
                  <a:pt x="0" y="102107"/>
                </a:lnTo>
                <a:lnTo>
                  <a:pt x="0" y="0"/>
                </a:lnTo>
                <a:close/>
              </a:path>
            </a:pathLst>
          </a:custGeom>
          <a:ln w="9144">
            <a:solidFill>
              <a:srgbClr val="BEBEBE"/>
            </a:solidFill>
          </a:ln>
        </p:spPr>
        <p:txBody>
          <a:bodyPr wrap="square" lIns="0" tIns="0" rIns="0" bIns="0" rtlCol="0"/>
          <a:lstStyle/>
          <a:p>
            <a:endParaRPr/>
          </a:p>
        </p:txBody>
      </p:sp>
      <p:sp>
        <p:nvSpPr>
          <p:cNvPr id="132" name="object 132"/>
          <p:cNvSpPr/>
          <p:nvPr/>
        </p:nvSpPr>
        <p:spPr>
          <a:xfrm>
            <a:off x="2476500" y="3517391"/>
            <a:ext cx="204470" cy="111760"/>
          </a:xfrm>
          <a:custGeom>
            <a:avLst/>
            <a:gdLst/>
            <a:ahLst/>
            <a:cxnLst/>
            <a:rect l="l" t="t" r="r" b="b"/>
            <a:pathLst>
              <a:path w="204469" h="111760">
                <a:moveTo>
                  <a:pt x="0" y="0"/>
                </a:moveTo>
                <a:lnTo>
                  <a:pt x="204216" y="0"/>
                </a:lnTo>
                <a:lnTo>
                  <a:pt x="204216" y="111252"/>
                </a:lnTo>
                <a:lnTo>
                  <a:pt x="0" y="111252"/>
                </a:lnTo>
                <a:lnTo>
                  <a:pt x="0" y="0"/>
                </a:lnTo>
                <a:close/>
              </a:path>
            </a:pathLst>
          </a:custGeom>
          <a:ln w="9144">
            <a:solidFill>
              <a:srgbClr val="BEBEBE"/>
            </a:solidFill>
          </a:ln>
        </p:spPr>
        <p:txBody>
          <a:bodyPr wrap="square" lIns="0" tIns="0" rIns="0" bIns="0" rtlCol="0"/>
          <a:lstStyle/>
          <a:p>
            <a:endParaRPr/>
          </a:p>
        </p:txBody>
      </p:sp>
      <p:sp>
        <p:nvSpPr>
          <p:cNvPr id="133" name="object 133"/>
          <p:cNvSpPr/>
          <p:nvPr/>
        </p:nvSpPr>
        <p:spPr>
          <a:xfrm>
            <a:off x="2782823" y="3331464"/>
            <a:ext cx="204470" cy="127000"/>
          </a:xfrm>
          <a:custGeom>
            <a:avLst/>
            <a:gdLst/>
            <a:ahLst/>
            <a:cxnLst/>
            <a:rect l="l" t="t" r="r" b="b"/>
            <a:pathLst>
              <a:path w="204469" h="127000">
                <a:moveTo>
                  <a:pt x="0" y="0"/>
                </a:moveTo>
                <a:lnTo>
                  <a:pt x="204215" y="0"/>
                </a:lnTo>
                <a:lnTo>
                  <a:pt x="204215" y="126491"/>
                </a:lnTo>
                <a:lnTo>
                  <a:pt x="0" y="126491"/>
                </a:lnTo>
                <a:lnTo>
                  <a:pt x="0" y="0"/>
                </a:lnTo>
                <a:close/>
              </a:path>
            </a:pathLst>
          </a:custGeom>
          <a:ln w="9144">
            <a:solidFill>
              <a:srgbClr val="BEBEBE"/>
            </a:solidFill>
          </a:ln>
        </p:spPr>
        <p:txBody>
          <a:bodyPr wrap="square" lIns="0" tIns="0" rIns="0" bIns="0" rtlCol="0"/>
          <a:lstStyle/>
          <a:p>
            <a:endParaRPr/>
          </a:p>
        </p:txBody>
      </p:sp>
      <p:sp>
        <p:nvSpPr>
          <p:cNvPr id="134" name="object 134"/>
          <p:cNvSpPr/>
          <p:nvPr/>
        </p:nvSpPr>
        <p:spPr>
          <a:xfrm>
            <a:off x="3087623" y="3230879"/>
            <a:ext cx="204470" cy="149860"/>
          </a:xfrm>
          <a:custGeom>
            <a:avLst/>
            <a:gdLst/>
            <a:ahLst/>
            <a:cxnLst/>
            <a:rect l="l" t="t" r="r" b="b"/>
            <a:pathLst>
              <a:path w="204470" h="149860">
                <a:moveTo>
                  <a:pt x="0" y="0"/>
                </a:moveTo>
                <a:lnTo>
                  <a:pt x="204215" y="0"/>
                </a:lnTo>
                <a:lnTo>
                  <a:pt x="204215" y="149352"/>
                </a:lnTo>
                <a:lnTo>
                  <a:pt x="0" y="149352"/>
                </a:lnTo>
                <a:lnTo>
                  <a:pt x="0" y="0"/>
                </a:lnTo>
                <a:close/>
              </a:path>
            </a:pathLst>
          </a:custGeom>
          <a:ln w="9144">
            <a:solidFill>
              <a:srgbClr val="BEBEBE"/>
            </a:solidFill>
          </a:ln>
        </p:spPr>
        <p:txBody>
          <a:bodyPr wrap="square" lIns="0" tIns="0" rIns="0" bIns="0" rtlCol="0"/>
          <a:lstStyle/>
          <a:p>
            <a:endParaRPr/>
          </a:p>
        </p:txBody>
      </p:sp>
      <p:sp>
        <p:nvSpPr>
          <p:cNvPr id="135" name="object 135"/>
          <p:cNvSpPr/>
          <p:nvPr/>
        </p:nvSpPr>
        <p:spPr>
          <a:xfrm>
            <a:off x="949452" y="4760976"/>
            <a:ext cx="204470" cy="44450"/>
          </a:xfrm>
          <a:custGeom>
            <a:avLst/>
            <a:gdLst/>
            <a:ahLst/>
            <a:cxnLst/>
            <a:rect l="l" t="t" r="r" b="b"/>
            <a:pathLst>
              <a:path w="204469" h="44450">
                <a:moveTo>
                  <a:pt x="0" y="44196"/>
                </a:moveTo>
                <a:lnTo>
                  <a:pt x="204215" y="44196"/>
                </a:lnTo>
                <a:lnTo>
                  <a:pt x="204215" y="0"/>
                </a:lnTo>
                <a:lnTo>
                  <a:pt x="0" y="0"/>
                </a:lnTo>
                <a:lnTo>
                  <a:pt x="0" y="44196"/>
                </a:lnTo>
                <a:close/>
              </a:path>
            </a:pathLst>
          </a:custGeom>
          <a:solidFill>
            <a:srgbClr val="009EDF"/>
          </a:solidFill>
        </p:spPr>
        <p:txBody>
          <a:bodyPr wrap="square" lIns="0" tIns="0" rIns="0" bIns="0" rtlCol="0"/>
          <a:lstStyle/>
          <a:p>
            <a:endParaRPr/>
          </a:p>
        </p:txBody>
      </p:sp>
      <p:sp>
        <p:nvSpPr>
          <p:cNvPr id="136" name="object 136"/>
          <p:cNvSpPr/>
          <p:nvPr/>
        </p:nvSpPr>
        <p:spPr>
          <a:xfrm>
            <a:off x="1255775" y="4477511"/>
            <a:ext cx="203200" cy="62865"/>
          </a:xfrm>
          <a:custGeom>
            <a:avLst/>
            <a:gdLst/>
            <a:ahLst/>
            <a:cxnLst/>
            <a:rect l="l" t="t" r="r" b="b"/>
            <a:pathLst>
              <a:path w="203200" h="62864">
                <a:moveTo>
                  <a:pt x="202692" y="0"/>
                </a:moveTo>
                <a:lnTo>
                  <a:pt x="0" y="0"/>
                </a:lnTo>
                <a:lnTo>
                  <a:pt x="0" y="62483"/>
                </a:lnTo>
                <a:lnTo>
                  <a:pt x="202692" y="62483"/>
                </a:lnTo>
                <a:lnTo>
                  <a:pt x="202692" y="0"/>
                </a:lnTo>
                <a:close/>
              </a:path>
            </a:pathLst>
          </a:custGeom>
          <a:solidFill>
            <a:srgbClr val="009EDF"/>
          </a:solidFill>
        </p:spPr>
        <p:txBody>
          <a:bodyPr wrap="square" lIns="0" tIns="0" rIns="0" bIns="0" rtlCol="0"/>
          <a:lstStyle/>
          <a:p>
            <a:endParaRPr/>
          </a:p>
        </p:txBody>
      </p:sp>
      <p:sp>
        <p:nvSpPr>
          <p:cNvPr id="137" name="object 137"/>
          <p:cNvSpPr/>
          <p:nvPr/>
        </p:nvSpPr>
        <p:spPr>
          <a:xfrm>
            <a:off x="1560575" y="4235196"/>
            <a:ext cx="204470" cy="81280"/>
          </a:xfrm>
          <a:custGeom>
            <a:avLst/>
            <a:gdLst/>
            <a:ahLst/>
            <a:cxnLst/>
            <a:rect l="l" t="t" r="r" b="b"/>
            <a:pathLst>
              <a:path w="204469" h="81279">
                <a:moveTo>
                  <a:pt x="204216" y="0"/>
                </a:moveTo>
                <a:lnTo>
                  <a:pt x="0" y="0"/>
                </a:lnTo>
                <a:lnTo>
                  <a:pt x="0" y="80771"/>
                </a:lnTo>
                <a:lnTo>
                  <a:pt x="204216" y="80771"/>
                </a:lnTo>
                <a:lnTo>
                  <a:pt x="204216" y="0"/>
                </a:lnTo>
                <a:close/>
              </a:path>
            </a:pathLst>
          </a:custGeom>
          <a:solidFill>
            <a:srgbClr val="009EDF"/>
          </a:solidFill>
        </p:spPr>
        <p:txBody>
          <a:bodyPr wrap="square" lIns="0" tIns="0" rIns="0" bIns="0" rtlCol="0"/>
          <a:lstStyle/>
          <a:p>
            <a:endParaRPr/>
          </a:p>
        </p:txBody>
      </p:sp>
      <p:sp>
        <p:nvSpPr>
          <p:cNvPr id="138" name="object 138"/>
          <p:cNvSpPr/>
          <p:nvPr/>
        </p:nvSpPr>
        <p:spPr>
          <a:xfrm>
            <a:off x="1866900" y="4034028"/>
            <a:ext cx="203200" cy="99060"/>
          </a:xfrm>
          <a:custGeom>
            <a:avLst/>
            <a:gdLst/>
            <a:ahLst/>
            <a:cxnLst/>
            <a:rect l="l" t="t" r="r" b="b"/>
            <a:pathLst>
              <a:path w="203200" h="99060">
                <a:moveTo>
                  <a:pt x="202692" y="0"/>
                </a:moveTo>
                <a:lnTo>
                  <a:pt x="0" y="0"/>
                </a:lnTo>
                <a:lnTo>
                  <a:pt x="0" y="99060"/>
                </a:lnTo>
                <a:lnTo>
                  <a:pt x="202692" y="99060"/>
                </a:lnTo>
                <a:lnTo>
                  <a:pt x="202692" y="0"/>
                </a:lnTo>
                <a:close/>
              </a:path>
            </a:pathLst>
          </a:custGeom>
          <a:solidFill>
            <a:srgbClr val="009EDF"/>
          </a:solidFill>
        </p:spPr>
        <p:txBody>
          <a:bodyPr wrap="square" lIns="0" tIns="0" rIns="0" bIns="0" rtlCol="0"/>
          <a:lstStyle/>
          <a:p>
            <a:endParaRPr/>
          </a:p>
        </p:txBody>
      </p:sp>
      <p:sp>
        <p:nvSpPr>
          <p:cNvPr id="139" name="object 139"/>
          <p:cNvSpPr/>
          <p:nvPr/>
        </p:nvSpPr>
        <p:spPr>
          <a:xfrm>
            <a:off x="2171700" y="3605784"/>
            <a:ext cx="204470" cy="128270"/>
          </a:xfrm>
          <a:custGeom>
            <a:avLst/>
            <a:gdLst/>
            <a:ahLst/>
            <a:cxnLst/>
            <a:rect l="l" t="t" r="r" b="b"/>
            <a:pathLst>
              <a:path w="204469" h="128270">
                <a:moveTo>
                  <a:pt x="204216" y="0"/>
                </a:moveTo>
                <a:lnTo>
                  <a:pt x="0" y="0"/>
                </a:lnTo>
                <a:lnTo>
                  <a:pt x="0" y="128015"/>
                </a:lnTo>
                <a:lnTo>
                  <a:pt x="204216" y="128015"/>
                </a:lnTo>
                <a:lnTo>
                  <a:pt x="204216" y="0"/>
                </a:lnTo>
                <a:close/>
              </a:path>
            </a:pathLst>
          </a:custGeom>
          <a:solidFill>
            <a:srgbClr val="009EDF"/>
          </a:solidFill>
        </p:spPr>
        <p:txBody>
          <a:bodyPr wrap="square" lIns="0" tIns="0" rIns="0" bIns="0" rtlCol="0"/>
          <a:lstStyle/>
          <a:p>
            <a:endParaRPr/>
          </a:p>
        </p:txBody>
      </p:sp>
      <p:sp>
        <p:nvSpPr>
          <p:cNvPr id="140" name="object 140"/>
          <p:cNvSpPr/>
          <p:nvPr/>
        </p:nvSpPr>
        <p:spPr>
          <a:xfrm>
            <a:off x="2476500" y="3351276"/>
            <a:ext cx="204470" cy="166370"/>
          </a:xfrm>
          <a:custGeom>
            <a:avLst/>
            <a:gdLst/>
            <a:ahLst/>
            <a:cxnLst/>
            <a:rect l="l" t="t" r="r" b="b"/>
            <a:pathLst>
              <a:path w="204469" h="166370">
                <a:moveTo>
                  <a:pt x="204216" y="0"/>
                </a:moveTo>
                <a:lnTo>
                  <a:pt x="0" y="0"/>
                </a:lnTo>
                <a:lnTo>
                  <a:pt x="0" y="166115"/>
                </a:lnTo>
                <a:lnTo>
                  <a:pt x="204216" y="166115"/>
                </a:lnTo>
                <a:lnTo>
                  <a:pt x="204216" y="0"/>
                </a:lnTo>
                <a:close/>
              </a:path>
            </a:pathLst>
          </a:custGeom>
          <a:solidFill>
            <a:srgbClr val="009EDF"/>
          </a:solidFill>
        </p:spPr>
        <p:txBody>
          <a:bodyPr wrap="square" lIns="0" tIns="0" rIns="0" bIns="0" rtlCol="0"/>
          <a:lstStyle/>
          <a:p>
            <a:endParaRPr/>
          </a:p>
        </p:txBody>
      </p:sp>
      <p:sp>
        <p:nvSpPr>
          <p:cNvPr id="141" name="object 141"/>
          <p:cNvSpPr/>
          <p:nvPr/>
        </p:nvSpPr>
        <p:spPr>
          <a:xfrm>
            <a:off x="2782823" y="3140964"/>
            <a:ext cx="204470" cy="190500"/>
          </a:xfrm>
          <a:custGeom>
            <a:avLst/>
            <a:gdLst/>
            <a:ahLst/>
            <a:cxnLst/>
            <a:rect l="l" t="t" r="r" b="b"/>
            <a:pathLst>
              <a:path w="204469" h="190500">
                <a:moveTo>
                  <a:pt x="204215" y="0"/>
                </a:moveTo>
                <a:lnTo>
                  <a:pt x="0" y="0"/>
                </a:lnTo>
                <a:lnTo>
                  <a:pt x="0" y="190500"/>
                </a:lnTo>
                <a:lnTo>
                  <a:pt x="204215" y="190500"/>
                </a:lnTo>
                <a:lnTo>
                  <a:pt x="204215" y="0"/>
                </a:lnTo>
                <a:close/>
              </a:path>
            </a:pathLst>
          </a:custGeom>
          <a:solidFill>
            <a:srgbClr val="009EDF"/>
          </a:solidFill>
        </p:spPr>
        <p:txBody>
          <a:bodyPr wrap="square" lIns="0" tIns="0" rIns="0" bIns="0" rtlCol="0"/>
          <a:lstStyle/>
          <a:p>
            <a:endParaRPr/>
          </a:p>
        </p:txBody>
      </p:sp>
      <p:sp>
        <p:nvSpPr>
          <p:cNvPr id="142" name="object 142"/>
          <p:cNvSpPr/>
          <p:nvPr/>
        </p:nvSpPr>
        <p:spPr>
          <a:xfrm>
            <a:off x="3087623" y="3026664"/>
            <a:ext cx="204470" cy="204470"/>
          </a:xfrm>
          <a:custGeom>
            <a:avLst/>
            <a:gdLst/>
            <a:ahLst/>
            <a:cxnLst/>
            <a:rect l="l" t="t" r="r" b="b"/>
            <a:pathLst>
              <a:path w="204470" h="204469">
                <a:moveTo>
                  <a:pt x="204215" y="0"/>
                </a:moveTo>
                <a:lnTo>
                  <a:pt x="0" y="0"/>
                </a:lnTo>
                <a:lnTo>
                  <a:pt x="0" y="204215"/>
                </a:lnTo>
                <a:lnTo>
                  <a:pt x="204215" y="204215"/>
                </a:lnTo>
                <a:lnTo>
                  <a:pt x="204215" y="0"/>
                </a:lnTo>
                <a:close/>
              </a:path>
            </a:pathLst>
          </a:custGeom>
          <a:solidFill>
            <a:srgbClr val="009EDF"/>
          </a:solidFill>
        </p:spPr>
        <p:txBody>
          <a:bodyPr wrap="square" lIns="0" tIns="0" rIns="0" bIns="0" rtlCol="0"/>
          <a:lstStyle/>
          <a:p>
            <a:endParaRPr/>
          </a:p>
        </p:txBody>
      </p:sp>
      <p:sp>
        <p:nvSpPr>
          <p:cNvPr id="143" name="object 143"/>
          <p:cNvSpPr/>
          <p:nvPr/>
        </p:nvSpPr>
        <p:spPr>
          <a:xfrm>
            <a:off x="949452" y="4760976"/>
            <a:ext cx="204470" cy="44450"/>
          </a:xfrm>
          <a:custGeom>
            <a:avLst/>
            <a:gdLst/>
            <a:ahLst/>
            <a:cxnLst/>
            <a:rect l="l" t="t" r="r" b="b"/>
            <a:pathLst>
              <a:path w="204469" h="44450">
                <a:moveTo>
                  <a:pt x="0" y="0"/>
                </a:moveTo>
                <a:lnTo>
                  <a:pt x="204215" y="0"/>
                </a:lnTo>
                <a:lnTo>
                  <a:pt x="204215" y="44196"/>
                </a:lnTo>
                <a:lnTo>
                  <a:pt x="0" y="44196"/>
                </a:lnTo>
                <a:lnTo>
                  <a:pt x="0" y="0"/>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1255775" y="4477511"/>
            <a:ext cx="203200" cy="62865"/>
          </a:xfrm>
          <a:custGeom>
            <a:avLst/>
            <a:gdLst/>
            <a:ahLst/>
            <a:cxnLst/>
            <a:rect l="l" t="t" r="r" b="b"/>
            <a:pathLst>
              <a:path w="203200" h="62864">
                <a:moveTo>
                  <a:pt x="0" y="0"/>
                </a:moveTo>
                <a:lnTo>
                  <a:pt x="202692" y="0"/>
                </a:lnTo>
                <a:lnTo>
                  <a:pt x="202692" y="62483"/>
                </a:lnTo>
                <a:lnTo>
                  <a:pt x="0" y="62483"/>
                </a:lnTo>
                <a:lnTo>
                  <a:pt x="0" y="0"/>
                </a:lnTo>
                <a:close/>
              </a:path>
            </a:pathLst>
          </a:custGeom>
          <a:ln w="9144">
            <a:solidFill>
              <a:srgbClr val="BEBEBE"/>
            </a:solidFill>
          </a:ln>
        </p:spPr>
        <p:txBody>
          <a:bodyPr wrap="square" lIns="0" tIns="0" rIns="0" bIns="0" rtlCol="0"/>
          <a:lstStyle/>
          <a:p>
            <a:endParaRPr/>
          </a:p>
        </p:txBody>
      </p:sp>
      <p:sp>
        <p:nvSpPr>
          <p:cNvPr id="145" name="object 145"/>
          <p:cNvSpPr/>
          <p:nvPr/>
        </p:nvSpPr>
        <p:spPr>
          <a:xfrm>
            <a:off x="1560575" y="4235196"/>
            <a:ext cx="204470" cy="81280"/>
          </a:xfrm>
          <a:custGeom>
            <a:avLst/>
            <a:gdLst/>
            <a:ahLst/>
            <a:cxnLst/>
            <a:rect l="l" t="t" r="r" b="b"/>
            <a:pathLst>
              <a:path w="204469" h="81279">
                <a:moveTo>
                  <a:pt x="0" y="0"/>
                </a:moveTo>
                <a:lnTo>
                  <a:pt x="204216" y="0"/>
                </a:lnTo>
                <a:lnTo>
                  <a:pt x="204216" y="80771"/>
                </a:lnTo>
                <a:lnTo>
                  <a:pt x="0" y="80771"/>
                </a:lnTo>
                <a:lnTo>
                  <a:pt x="0" y="0"/>
                </a:lnTo>
                <a:close/>
              </a:path>
            </a:pathLst>
          </a:custGeom>
          <a:ln w="9144">
            <a:solidFill>
              <a:srgbClr val="BEBEBE"/>
            </a:solidFill>
          </a:ln>
        </p:spPr>
        <p:txBody>
          <a:bodyPr wrap="square" lIns="0" tIns="0" rIns="0" bIns="0" rtlCol="0"/>
          <a:lstStyle/>
          <a:p>
            <a:endParaRPr/>
          </a:p>
        </p:txBody>
      </p:sp>
      <p:sp>
        <p:nvSpPr>
          <p:cNvPr id="146" name="object 146"/>
          <p:cNvSpPr/>
          <p:nvPr/>
        </p:nvSpPr>
        <p:spPr>
          <a:xfrm>
            <a:off x="1866900" y="4034028"/>
            <a:ext cx="203200" cy="99060"/>
          </a:xfrm>
          <a:custGeom>
            <a:avLst/>
            <a:gdLst/>
            <a:ahLst/>
            <a:cxnLst/>
            <a:rect l="l" t="t" r="r" b="b"/>
            <a:pathLst>
              <a:path w="203200" h="99060">
                <a:moveTo>
                  <a:pt x="0" y="0"/>
                </a:moveTo>
                <a:lnTo>
                  <a:pt x="202692" y="0"/>
                </a:lnTo>
                <a:lnTo>
                  <a:pt x="202692" y="99060"/>
                </a:lnTo>
                <a:lnTo>
                  <a:pt x="0" y="99060"/>
                </a:lnTo>
                <a:lnTo>
                  <a:pt x="0" y="0"/>
                </a:lnTo>
                <a:close/>
              </a:path>
            </a:pathLst>
          </a:custGeom>
          <a:ln w="9144">
            <a:solidFill>
              <a:srgbClr val="BEBEBE"/>
            </a:solidFill>
          </a:ln>
        </p:spPr>
        <p:txBody>
          <a:bodyPr wrap="square" lIns="0" tIns="0" rIns="0" bIns="0" rtlCol="0"/>
          <a:lstStyle/>
          <a:p>
            <a:endParaRPr/>
          </a:p>
        </p:txBody>
      </p:sp>
      <p:sp>
        <p:nvSpPr>
          <p:cNvPr id="147" name="object 147"/>
          <p:cNvSpPr/>
          <p:nvPr/>
        </p:nvSpPr>
        <p:spPr>
          <a:xfrm>
            <a:off x="2171700" y="3605784"/>
            <a:ext cx="204470" cy="128270"/>
          </a:xfrm>
          <a:custGeom>
            <a:avLst/>
            <a:gdLst/>
            <a:ahLst/>
            <a:cxnLst/>
            <a:rect l="l" t="t" r="r" b="b"/>
            <a:pathLst>
              <a:path w="204469" h="128270">
                <a:moveTo>
                  <a:pt x="0" y="0"/>
                </a:moveTo>
                <a:lnTo>
                  <a:pt x="204216" y="0"/>
                </a:lnTo>
                <a:lnTo>
                  <a:pt x="204216" y="128015"/>
                </a:lnTo>
                <a:lnTo>
                  <a:pt x="0" y="128015"/>
                </a:lnTo>
                <a:lnTo>
                  <a:pt x="0" y="0"/>
                </a:lnTo>
                <a:close/>
              </a:path>
            </a:pathLst>
          </a:custGeom>
          <a:ln w="9144">
            <a:solidFill>
              <a:srgbClr val="BEBEBE"/>
            </a:solidFill>
          </a:ln>
        </p:spPr>
        <p:txBody>
          <a:bodyPr wrap="square" lIns="0" tIns="0" rIns="0" bIns="0" rtlCol="0"/>
          <a:lstStyle/>
          <a:p>
            <a:endParaRPr/>
          </a:p>
        </p:txBody>
      </p:sp>
      <p:sp>
        <p:nvSpPr>
          <p:cNvPr id="148" name="object 148"/>
          <p:cNvSpPr/>
          <p:nvPr/>
        </p:nvSpPr>
        <p:spPr>
          <a:xfrm>
            <a:off x="2476500" y="3351276"/>
            <a:ext cx="204470" cy="166370"/>
          </a:xfrm>
          <a:custGeom>
            <a:avLst/>
            <a:gdLst/>
            <a:ahLst/>
            <a:cxnLst/>
            <a:rect l="l" t="t" r="r" b="b"/>
            <a:pathLst>
              <a:path w="204469" h="166370">
                <a:moveTo>
                  <a:pt x="0" y="0"/>
                </a:moveTo>
                <a:lnTo>
                  <a:pt x="204216" y="0"/>
                </a:lnTo>
                <a:lnTo>
                  <a:pt x="204216" y="166115"/>
                </a:lnTo>
                <a:lnTo>
                  <a:pt x="0" y="166115"/>
                </a:lnTo>
                <a:lnTo>
                  <a:pt x="0" y="0"/>
                </a:lnTo>
                <a:close/>
              </a:path>
            </a:pathLst>
          </a:custGeom>
          <a:ln w="9144">
            <a:solidFill>
              <a:srgbClr val="BEBEBE"/>
            </a:solidFill>
          </a:ln>
        </p:spPr>
        <p:txBody>
          <a:bodyPr wrap="square" lIns="0" tIns="0" rIns="0" bIns="0" rtlCol="0"/>
          <a:lstStyle/>
          <a:p>
            <a:endParaRPr/>
          </a:p>
        </p:txBody>
      </p:sp>
      <p:sp>
        <p:nvSpPr>
          <p:cNvPr id="149" name="object 149"/>
          <p:cNvSpPr/>
          <p:nvPr/>
        </p:nvSpPr>
        <p:spPr>
          <a:xfrm>
            <a:off x="2782823" y="3140964"/>
            <a:ext cx="204470" cy="190500"/>
          </a:xfrm>
          <a:custGeom>
            <a:avLst/>
            <a:gdLst/>
            <a:ahLst/>
            <a:cxnLst/>
            <a:rect l="l" t="t" r="r" b="b"/>
            <a:pathLst>
              <a:path w="204469" h="190500">
                <a:moveTo>
                  <a:pt x="0" y="0"/>
                </a:moveTo>
                <a:lnTo>
                  <a:pt x="204215" y="0"/>
                </a:lnTo>
                <a:lnTo>
                  <a:pt x="204215" y="190500"/>
                </a:lnTo>
                <a:lnTo>
                  <a:pt x="0" y="190500"/>
                </a:lnTo>
                <a:lnTo>
                  <a:pt x="0" y="0"/>
                </a:lnTo>
                <a:close/>
              </a:path>
            </a:pathLst>
          </a:custGeom>
          <a:ln w="9144">
            <a:solidFill>
              <a:srgbClr val="BEBEBE"/>
            </a:solidFill>
          </a:ln>
        </p:spPr>
        <p:txBody>
          <a:bodyPr wrap="square" lIns="0" tIns="0" rIns="0" bIns="0" rtlCol="0"/>
          <a:lstStyle/>
          <a:p>
            <a:endParaRPr/>
          </a:p>
        </p:txBody>
      </p:sp>
      <p:sp>
        <p:nvSpPr>
          <p:cNvPr id="150" name="object 150"/>
          <p:cNvSpPr/>
          <p:nvPr/>
        </p:nvSpPr>
        <p:spPr>
          <a:xfrm>
            <a:off x="3087623" y="3026664"/>
            <a:ext cx="204470" cy="204470"/>
          </a:xfrm>
          <a:custGeom>
            <a:avLst/>
            <a:gdLst/>
            <a:ahLst/>
            <a:cxnLst/>
            <a:rect l="l" t="t" r="r" b="b"/>
            <a:pathLst>
              <a:path w="204470" h="204469">
                <a:moveTo>
                  <a:pt x="0" y="0"/>
                </a:moveTo>
                <a:lnTo>
                  <a:pt x="204215" y="0"/>
                </a:lnTo>
                <a:lnTo>
                  <a:pt x="204215" y="204215"/>
                </a:lnTo>
                <a:lnTo>
                  <a:pt x="0" y="204215"/>
                </a:lnTo>
                <a:lnTo>
                  <a:pt x="0" y="0"/>
                </a:lnTo>
                <a:close/>
              </a:path>
            </a:pathLst>
          </a:custGeom>
          <a:ln w="9144">
            <a:solidFill>
              <a:srgbClr val="BEBEBE"/>
            </a:solidFill>
          </a:ln>
        </p:spPr>
        <p:txBody>
          <a:bodyPr wrap="square" lIns="0" tIns="0" rIns="0" bIns="0" rtlCol="0"/>
          <a:lstStyle/>
          <a:p>
            <a:endParaRPr/>
          </a:p>
        </p:txBody>
      </p:sp>
      <p:sp>
        <p:nvSpPr>
          <p:cNvPr id="151" name="object 151"/>
          <p:cNvSpPr/>
          <p:nvPr/>
        </p:nvSpPr>
        <p:spPr>
          <a:xfrm>
            <a:off x="949452" y="4760214"/>
            <a:ext cx="204470" cy="0"/>
          </a:xfrm>
          <a:custGeom>
            <a:avLst/>
            <a:gdLst/>
            <a:ahLst/>
            <a:cxnLst/>
            <a:rect l="l" t="t" r="r" b="b"/>
            <a:pathLst>
              <a:path w="204469">
                <a:moveTo>
                  <a:pt x="0" y="0"/>
                </a:moveTo>
                <a:lnTo>
                  <a:pt x="204215" y="0"/>
                </a:lnTo>
              </a:path>
            </a:pathLst>
          </a:custGeom>
          <a:ln w="3175">
            <a:solidFill>
              <a:srgbClr val="FF6600"/>
            </a:solidFill>
          </a:ln>
        </p:spPr>
        <p:txBody>
          <a:bodyPr wrap="square" lIns="0" tIns="0" rIns="0" bIns="0" rtlCol="0"/>
          <a:lstStyle/>
          <a:p>
            <a:endParaRPr/>
          </a:p>
        </p:txBody>
      </p:sp>
      <p:sp>
        <p:nvSpPr>
          <p:cNvPr id="152" name="object 152"/>
          <p:cNvSpPr/>
          <p:nvPr/>
        </p:nvSpPr>
        <p:spPr>
          <a:xfrm>
            <a:off x="1255775" y="4476750"/>
            <a:ext cx="203200" cy="0"/>
          </a:xfrm>
          <a:custGeom>
            <a:avLst/>
            <a:gdLst/>
            <a:ahLst/>
            <a:cxnLst/>
            <a:rect l="l" t="t" r="r" b="b"/>
            <a:pathLst>
              <a:path w="203200">
                <a:moveTo>
                  <a:pt x="0" y="0"/>
                </a:moveTo>
                <a:lnTo>
                  <a:pt x="202692" y="0"/>
                </a:lnTo>
              </a:path>
            </a:pathLst>
          </a:custGeom>
          <a:ln w="3175">
            <a:solidFill>
              <a:srgbClr val="FF6600"/>
            </a:solidFill>
          </a:ln>
        </p:spPr>
        <p:txBody>
          <a:bodyPr wrap="square" lIns="0" tIns="0" rIns="0" bIns="0" rtlCol="0"/>
          <a:lstStyle/>
          <a:p>
            <a:endParaRPr/>
          </a:p>
        </p:txBody>
      </p:sp>
      <p:sp>
        <p:nvSpPr>
          <p:cNvPr id="153" name="object 153"/>
          <p:cNvSpPr/>
          <p:nvPr/>
        </p:nvSpPr>
        <p:spPr>
          <a:xfrm>
            <a:off x="1560575" y="4232147"/>
            <a:ext cx="204470" cy="0"/>
          </a:xfrm>
          <a:custGeom>
            <a:avLst/>
            <a:gdLst/>
            <a:ahLst/>
            <a:cxnLst/>
            <a:rect l="l" t="t" r="r" b="b"/>
            <a:pathLst>
              <a:path w="204469">
                <a:moveTo>
                  <a:pt x="0" y="0"/>
                </a:moveTo>
                <a:lnTo>
                  <a:pt x="204216" y="0"/>
                </a:lnTo>
              </a:path>
            </a:pathLst>
          </a:custGeom>
          <a:ln w="6095">
            <a:solidFill>
              <a:srgbClr val="FF6600"/>
            </a:solidFill>
          </a:ln>
        </p:spPr>
        <p:txBody>
          <a:bodyPr wrap="square" lIns="0" tIns="0" rIns="0" bIns="0" rtlCol="0"/>
          <a:lstStyle/>
          <a:p>
            <a:endParaRPr/>
          </a:p>
        </p:txBody>
      </p:sp>
      <p:sp>
        <p:nvSpPr>
          <p:cNvPr id="154" name="object 154"/>
          <p:cNvSpPr/>
          <p:nvPr/>
        </p:nvSpPr>
        <p:spPr>
          <a:xfrm>
            <a:off x="1866900" y="4029455"/>
            <a:ext cx="203200" cy="0"/>
          </a:xfrm>
          <a:custGeom>
            <a:avLst/>
            <a:gdLst/>
            <a:ahLst/>
            <a:cxnLst/>
            <a:rect l="l" t="t" r="r" b="b"/>
            <a:pathLst>
              <a:path w="203200">
                <a:moveTo>
                  <a:pt x="0" y="0"/>
                </a:moveTo>
                <a:lnTo>
                  <a:pt x="202692" y="0"/>
                </a:lnTo>
              </a:path>
            </a:pathLst>
          </a:custGeom>
          <a:ln w="9143">
            <a:solidFill>
              <a:srgbClr val="FF6600"/>
            </a:solidFill>
          </a:ln>
        </p:spPr>
        <p:txBody>
          <a:bodyPr wrap="square" lIns="0" tIns="0" rIns="0" bIns="0" rtlCol="0"/>
          <a:lstStyle/>
          <a:p>
            <a:endParaRPr/>
          </a:p>
        </p:txBody>
      </p:sp>
      <p:sp>
        <p:nvSpPr>
          <p:cNvPr id="155" name="object 155"/>
          <p:cNvSpPr/>
          <p:nvPr/>
        </p:nvSpPr>
        <p:spPr>
          <a:xfrm>
            <a:off x="2171700" y="3567684"/>
            <a:ext cx="204470" cy="38100"/>
          </a:xfrm>
          <a:custGeom>
            <a:avLst/>
            <a:gdLst/>
            <a:ahLst/>
            <a:cxnLst/>
            <a:rect l="l" t="t" r="r" b="b"/>
            <a:pathLst>
              <a:path w="204469" h="38100">
                <a:moveTo>
                  <a:pt x="0" y="38100"/>
                </a:moveTo>
                <a:lnTo>
                  <a:pt x="204216" y="38100"/>
                </a:lnTo>
                <a:lnTo>
                  <a:pt x="204216" y="0"/>
                </a:lnTo>
                <a:lnTo>
                  <a:pt x="0" y="0"/>
                </a:lnTo>
                <a:lnTo>
                  <a:pt x="0" y="38100"/>
                </a:lnTo>
                <a:close/>
              </a:path>
            </a:pathLst>
          </a:custGeom>
          <a:solidFill>
            <a:srgbClr val="FF6600"/>
          </a:solidFill>
        </p:spPr>
        <p:txBody>
          <a:bodyPr wrap="square" lIns="0" tIns="0" rIns="0" bIns="0" rtlCol="0"/>
          <a:lstStyle/>
          <a:p>
            <a:endParaRPr/>
          </a:p>
        </p:txBody>
      </p:sp>
      <p:sp>
        <p:nvSpPr>
          <p:cNvPr id="156" name="object 156"/>
          <p:cNvSpPr/>
          <p:nvPr/>
        </p:nvSpPr>
        <p:spPr>
          <a:xfrm>
            <a:off x="2476500" y="3220211"/>
            <a:ext cx="204470" cy="131445"/>
          </a:xfrm>
          <a:custGeom>
            <a:avLst/>
            <a:gdLst/>
            <a:ahLst/>
            <a:cxnLst/>
            <a:rect l="l" t="t" r="r" b="b"/>
            <a:pathLst>
              <a:path w="204469" h="131445">
                <a:moveTo>
                  <a:pt x="204216" y="0"/>
                </a:moveTo>
                <a:lnTo>
                  <a:pt x="0" y="0"/>
                </a:lnTo>
                <a:lnTo>
                  <a:pt x="0" y="131063"/>
                </a:lnTo>
                <a:lnTo>
                  <a:pt x="204216" y="131063"/>
                </a:lnTo>
                <a:lnTo>
                  <a:pt x="204216" y="0"/>
                </a:lnTo>
                <a:close/>
              </a:path>
            </a:pathLst>
          </a:custGeom>
          <a:solidFill>
            <a:srgbClr val="FF6600"/>
          </a:solidFill>
        </p:spPr>
        <p:txBody>
          <a:bodyPr wrap="square" lIns="0" tIns="0" rIns="0" bIns="0" rtlCol="0"/>
          <a:lstStyle/>
          <a:p>
            <a:endParaRPr/>
          </a:p>
        </p:txBody>
      </p:sp>
      <p:sp>
        <p:nvSpPr>
          <p:cNvPr id="157" name="object 157"/>
          <p:cNvSpPr/>
          <p:nvPr/>
        </p:nvSpPr>
        <p:spPr>
          <a:xfrm>
            <a:off x="2782823" y="2884932"/>
            <a:ext cx="204470" cy="256540"/>
          </a:xfrm>
          <a:custGeom>
            <a:avLst/>
            <a:gdLst/>
            <a:ahLst/>
            <a:cxnLst/>
            <a:rect l="l" t="t" r="r" b="b"/>
            <a:pathLst>
              <a:path w="204469" h="256539">
                <a:moveTo>
                  <a:pt x="204215" y="0"/>
                </a:moveTo>
                <a:lnTo>
                  <a:pt x="0" y="0"/>
                </a:lnTo>
                <a:lnTo>
                  <a:pt x="0" y="256031"/>
                </a:lnTo>
                <a:lnTo>
                  <a:pt x="204215" y="256031"/>
                </a:lnTo>
                <a:lnTo>
                  <a:pt x="204215" y="0"/>
                </a:lnTo>
                <a:close/>
              </a:path>
            </a:pathLst>
          </a:custGeom>
          <a:solidFill>
            <a:srgbClr val="FF6600"/>
          </a:solidFill>
        </p:spPr>
        <p:txBody>
          <a:bodyPr wrap="square" lIns="0" tIns="0" rIns="0" bIns="0" rtlCol="0"/>
          <a:lstStyle/>
          <a:p>
            <a:endParaRPr/>
          </a:p>
        </p:txBody>
      </p:sp>
      <p:sp>
        <p:nvSpPr>
          <p:cNvPr id="158" name="object 158"/>
          <p:cNvSpPr/>
          <p:nvPr/>
        </p:nvSpPr>
        <p:spPr>
          <a:xfrm>
            <a:off x="3087623" y="2610611"/>
            <a:ext cx="204470" cy="416559"/>
          </a:xfrm>
          <a:custGeom>
            <a:avLst/>
            <a:gdLst/>
            <a:ahLst/>
            <a:cxnLst/>
            <a:rect l="l" t="t" r="r" b="b"/>
            <a:pathLst>
              <a:path w="204470" h="416560">
                <a:moveTo>
                  <a:pt x="204215" y="0"/>
                </a:moveTo>
                <a:lnTo>
                  <a:pt x="0" y="0"/>
                </a:lnTo>
                <a:lnTo>
                  <a:pt x="0" y="416051"/>
                </a:lnTo>
                <a:lnTo>
                  <a:pt x="204215" y="416051"/>
                </a:lnTo>
                <a:lnTo>
                  <a:pt x="204215" y="0"/>
                </a:lnTo>
                <a:close/>
              </a:path>
            </a:pathLst>
          </a:custGeom>
          <a:solidFill>
            <a:srgbClr val="FF6600"/>
          </a:solidFill>
        </p:spPr>
        <p:txBody>
          <a:bodyPr wrap="square" lIns="0" tIns="0" rIns="0" bIns="0" rtlCol="0"/>
          <a:lstStyle/>
          <a:p>
            <a:endParaRPr/>
          </a:p>
        </p:txBody>
      </p:sp>
      <p:sp>
        <p:nvSpPr>
          <p:cNvPr id="159" name="object 159"/>
          <p:cNvSpPr/>
          <p:nvPr/>
        </p:nvSpPr>
        <p:spPr>
          <a:xfrm>
            <a:off x="944880" y="4760214"/>
            <a:ext cx="213360" cy="0"/>
          </a:xfrm>
          <a:custGeom>
            <a:avLst/>
            <a:gdLst/>
            <a:ahLst/>
            <a:cxnLst/>
            <a:rect l="l" t="t" r="r" b="b"/>
            <a:pathLst>
              <a:path w="213359">
                <a:moveTo>
                  <a:pt x="0" y="0"/>
                </a:moveTo>
                <a:lnTo>
                  <a:pt x="213359" y="0"/>
                </a:lnTo>
              </a:path>
            </a:pathLst>
          </a:custGeom>
          <a:ln w="10668">
            <a:solidFill>
              <a:srgbClr val="BEBEBE"/>
            </a:solidFill>
          </a:ln>
        </p:spPr>
        <p:txBody>
          <a:bodyPr wrap="square" lIns="0" tIns="0" rIns="0" bIns="0" rtlCol="0"/>
          <a:lstStyle/>
          <a:p>
            <a:endParaRPr/>
          </a:p>
        </p:txBody>
      </p:sp>
      <p:sp>
        <p:nvSpPr>
          <p:cNvPr id="160" name="object 160"/>
          <p:cNvSpPr/>
          <p:nvPr/>
        </p:nvSpPr>
        <p:spPr>
          <a:xfrm>
            <a:off x="1251203" y="4476750"/>
            <a:ext cx="212090" cy="0"/>
          </a:xfrm>
          <a:custGeom>
            <a:avLst/>
            <a:gdLst/>
            <a:ahLst/>
            <a:cxnLst/>
            <a:rect l="l" t="t" r="r" b="b"/>
            <a:pathLst>
              <a:path w="212090">
                <a:moveTo>
                  <a:pt x="0" y="0"/>
                </a:moveTo>
                <a:lnTo>
                  <a:pt x="211836" y="0"/>
                </a:lnTo>
              </a:path>
            </a:pathLst>
          </a:custGeom>
          <a:ln w="10668">
            <a:solidFill>
              <a:srgbClr val="BEBEBE"/>
            </a:solidFill>
          </a:ln>
        </p:spPr>
        <p:txBody>
          <a:bodyPr wrap="square" lIns="0" tIns="0" rIns="0" bIns="0" rtlCol="0"/>
          <a:lstStyle/>
          <a:p>
            <a:endParaRPr/>
          </a:p>
        </p:txBody>
      </p:sp>
      <p:sp>
        <p:nvSpPr>
          <p:cNvPr id="161" name="object 161"/>
          <p:cNvSpPr/>
          <p:nvPr/>
        </p:nvSpPr>
        <p:spPr>
          <a:xfrm>
            <a:off x="1556003" y="4224528"/>
            <a:ext cx="213360" cy="15240"/>
          </a:xfrm>
          <a:custGeom>
            <a:avLst/>
            <a:gdLst/>
            <a:ahLst/>
            <a:cxnLst/>
            <a:rect l="l" t="t" r="r" b="b"/>
            <a:pathLst>
              <a:path w="213360" h="15239">
                <a:moveTo>
                  <a:pt x="0" y="15240"/>
                </a:moveTo>
                <a:lnTo>
                  <a:pt x="213360" y="15240"/>
                </a:lnTo>
                <a:lnTo>
                  <a:pt x="213360" y="0"/>
                </a:lnTo>
                <a:lnTo>
                  <a:pt x="0" y="0"/>
                </a:lnTo>
                <a:lnTo>
                  <a:pt x="0" y="15240"/>
                </a:lnTo>
                <a:close/>
              </a:path>
            </a:pathLst>
          </a:custGeom>
          <a:solidFill>
            <a:srgbClr val="BEBEBE"/>
          </a:solidFill>
        </p:spPr>
        <p:txBody>
          <a:bodyPr wrap="square" lIns="0" tIns="0" rIns="0" bIns="0" rtlCol="0"/>
          <a:lstStyle/>
          <a:p>
            <a:endParaRPr/>
          </a:p>
        </p:txBody>
      </p:sp>
      <p:sp>
        <p:nvSpPr>
          <p:cNvPr id="162" name="object 162"/>
          <p:cNvSpPr/>
          <p:nvPr/>
        </p:nvSpPr>
        <p:spPr>
          <a:xfrm>
            <a:off x="1862327" y="4029455"/>
            <a:ext cx="212090" cy="0"/>
          </a:xfrm>
          <a:custGeom>
            <a:avLst/>
            <a:gdLst/>
            <a:ahLst/>
            <a:cxnLst/>
            <a:rect l="l" t="t" r="r" b="b"/>
            <a:pathLst>
              <a:path w="212089">
                <a:moveTo>
                  <a:pt x="0" y="0"/>
                </a:moveTo>
                <a:lnTo>
                  <a:pt x="211836" y="0"/>
                </a:lnTo>
              </a:path>
            </a:pathLst>
          </a:custGeom>
          <a:ln w="18288">
            <a:solidFill>
              <a:srgbClr val="BEBEBE"/>
            </a:solidFill>
          </a:ln>
        </p:spPr>
        <p:txBody>
          <a:bodyPr wrap="square" lIns="0" tIns="0" rIns="0" bIns="0" rtlCol="0"/>
          <a:lstStyle/>
          <a:p>
            <a:endParaRPr/>
          </a:p>
        </p:txBody>
      </p:sp>
      <p:sp>
        <p:nvSpPr>
          <p:cNvPr id="163" name="object 163"/>
          <p:cNvSpPr/>
          <p:nvPr/>
        </p:nvSpPr>
        <p:spPr>
          <a:xfrm>
            <a:off x="2171700" y="3567684"/>
            <a:ext cx="204470" cy="38100"/>
          </a:xfrm>
          <a:custGeom>
            <a:avLst/>
            <a:gdLst/>
            <a:ahLst/>
            <a:cxnLst/>
            <a:rect l="l" t="t" r="r" b="b"/>
            <a:pathLst>
              <a:path w="204469" h="38100">
                <a:moveTo>
                  <a:pt x="0" y="0"/>
                </a:moveTo>
                <a:lnTo>
                  <a:pt x="204216" y="0"/>
                </a:lnTo>
                <a:lnTo>
                  <a:pt x="204216" y="38100"/>
                </a:lnTo>
                <a:lnTo>
                  <a:pt x="0" y="38100"/>
                </a:lnTo>
                <a:lnTo>
                  <a:pt x="0" y="0"/>
                </a:lnTo>
                <a:close/>
              </a:path>
            </a:pathLst>
          </a:custGeom>
          <a:ln w="9144">
            <a:solidFill>
              <a:srgbClr val="BEBEBE"/>
            </a:solidFill>
          </a:ln>
        </p:spPr>
        <p:txBody>
          <a:bodyPr wrap="square" lIns="0" tIns="0" rIns="0" bIns="0" rtlCol="0"/>
          <a:lstStyle/>
          <a:p>
            <a:endParaRPr/>
          </a:p>
        </p:txBody>
      </p:sp>
      <p:sp>
        <p:nvSpPr>
          <p:cNvPr id="164" name="object 164"/>
          <p:cNvSpPr/>
          <p:nvPr/>
        </p:nvSpPr>
        <p:spPr>
          <a:xfrm>
            <a:off x="2476500" y="3220211"/>
            <a:ext cx="204470" cy="131445"/>
          </a:xfrm>
          <a:custGeom>
            <a:avLst/>
            <a:gdLst/>
            <a:ahLst/>
            <a:cxnLst/>
            <a:rect l="l" t="t" r="r" b="b"/>
            <a:pathLst>
              <a:path w="204469" h="131445">
                <a:moveTo>
                  <a:pt x="0" y="0"/>
                </a:moveTo>
                <a:lnTo>
                  <a:pt x="204216" y="0"/>
                </a:lnTo>
                <a:lnTo>
                  <a:pt x="204216" y="131063"/>
                </a:lnTo>
                <a:lnTo>
                  <a:pt x="0" y="131063"/>
                </a:lnTo>
                <a:lnTo>
                  <a:pt x="0" y="0"/>
                </a:lnTo>
                <a:close/>
              </a:path>
            </a:pathLst>
          </a:custGeom>
          <a:ln w="9144">
            <a:solidFill>
              <a:srgbClr val="BEBEBE"/>
            </a:solidFill>
          </a:ln>
        </p:spPr>
        <p:txBody>
          <a:bodyPr wrap="square" lIns="0" tIns="0" rIns="0" bIns="0" rtlCol="0"/>
          <a:lstStyle/>
          <a:p>
            <a:endParaRPr/>
          </a:p>
        </p:txBody>
      </p:sp>
      <p:sp>
        <p:nvSpPr>
          <p:cNvPr id="165" name="object 165"/>
          <p:cNvSpPr/>
          <p:nvPr/>
        </p:nvSpPr>
        <p:spPr>
          <a:xfrm>
            <a:off x="2782823" y="2884932"/>
            <a:ext cx="204470" cy="256540"/>
          </a:xfrm>
          <a:custGeom>
            <a:avLst/>
            <a:gdLst/>
            <a:ahLst/>
            <a:cxnLst/>
            <a:rect l="l" t="t" r="r" b="b"/>
            <a:pathLst>
              <a:path w="204469" h="256539">
                <a:moveTo>
                  <a:pt x="0" y="0"/>
                </a:moveTo>
                <a:lnTo>
                  <a:pt x="204215" y="0"/>
                </a:lnTo>
                <a:lnTo>
                  <a:pt x="204215" y="256031"/>
                </a:lnTo>
                <a:lnTo>
                  <a:pt x="0" y="256031"/>
                </a:lnTo>
                <a:lnTo>
                  <a:pt x="0" y="0"/>
                </a:lnTo>
                <a:close/>
              </a:path>
            </a:pathLst>
          </a:custGeom>
          <a:ln w="9144">
            <a:solidFill>
              <a:srgbClr val="BEBEBE"/>
            </a:solidFill>
          </a:ln>
        </p:spPr>
        <p:txBody>
          <a:bodyPr wrap="square" lIns="0" tIns="0" rIns="0" bIns="0" rtlCol="0"/>
          <a:lstStyle/>
          <a:p>
            <a:endParaRPr/>
          </a:p>
        </p:txBody>
      </p:sp>
      <p:sp>
        <p:nvSpPr>
          <p:cNvPr id="166" name="object 166"/>
          <p:cNvSpPr/>
          <p:nvPr/>
        </p:nvSpPr>
        <p:spPr>
          <a:xfrm>
            <a:off x="3087623" y="2610611"/>
            <a:ext cx="204470" cy="416559"/>
          </a:xfrm>
          <a:custGeom>
            <a:avLst/>
            <a:gdLst/>
            <a:ahLst/>
            <a:cxnLst/>
            <a:rect l="l" t="t" r="r" b="b"/>
            <a:pathLst>
              <a:path w="204470" h="416560">
                <a:moveTo>
                  <a:pt x="0" y="0"/>
                </a:moveTo>
                <a:lnTo>
                  <a:pt x="204215" y="0"/>
                </a:lnTo>
                <a:lnTo>
                  <a:pt x="204215" y="416051"/>
                </a:lnTo>
                <a:lnTo>
                  <a:pt x="0" y="416051"/>
                </a:lnTo>
                <a:lnTo>
                  <a:pt x="0" y="0"/>
                </a:lnTo>
                <a:close/>
              </a:path>
            </a:pathLst>
          </a:custGeom>
          <a:ln w="9144">
            <a:solidFill>
              <a:srgbClr val="BEBEBE"/>
            </a:solidFill>
          </a:ln>
        </p:spPr>
        <p:txBody>
          <a:bodyPr wrap="square" lIns="0" tIns="0" rIns="0" bIns="0" rtlCol="0"/>
          <a:lstStyle/>
          <a:p>
            <a:endParaRPr/>
          </a:p>
        </p:txBody>
      </p:sp>
      <p:sp>
        <p:nvSpPr>
          <p:cNvPr id="167" name="object 167"/>
          <p:cNvSpPr/>
          <p:nvPr/>
        </p:nvSpPr>
        <p:spPr>
          <a:xfrm>
            <a:off x="899160" y="2279904"/>
            <a:ext cx="0" cy="3289300"/>
          </a:xfrm>
          <a:custGeom>
            <a:avLst/>
            <a:gdLst/>
            <a:ahLst/>
            <a:cxnLst/>
            <a:rect l="l" t="t" r="r" b="b"/>
            <a:pathLst>
              <a:path h="3289300">
                <a:moveTo>
                  <a:pt x="0" y="3288792"/>
                </a:moveTo>
                <a:lnTo>
                  <a:pt x="0" y="0"/>
                </a:lnTo>
              </a:path>
            </a:pathLst>
          </a:custGeom>
          <a:ln w="9144">
            <a:solidFill>
              <a:srgbClr val="666666"/>
            </a:solidFill>
          </a:ln>
        </p:spPr>
        <p:txBody>
          <a:bodyPr wrap="square" lIns="0" tIns="0" rIns="0" bIns="0" rtlCol="0"/>
          <a:lstStyle/>
          <a:p>
            <a:endParaRPr/>
          </a:p>
        </p:txBody>
      </p:sp>
      <p:sp>
        <p:nvSpPr>
          <p:cNvPr id="168" name="object 168"/>
          <p:cNvSpPr/>
          <p:nvPr/>
        </p:nvSpPr>
        <p:spPr>
          <a:xfrm>
            <a:off x="899160" y="556869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69" name="object 169"/>
          <p:cNvSpPr/>
          <p:nvPr/>
        </p:nvSpPr>
        <p:spPr>
          <a:xfrm>
            <a:off x="899160" y="474573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70" name="object 170"/>
          <p:cNvSpPr/>
          <p:nvPr/>
        </p:nvSpPr>
        <p:spPr>
          <a:xfrm>
            <a:off x="899160" y="39243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71" name="object 171"/>
          <p:cNvSpPr/>
          <p:nvPr/>
        </p:nvSpPr>
        <p:spPr>
          <a:xfrm>
            <a:off x="899160" y="310133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72" name="object 172"/>
          <p:cNvSpPr/>
          <p:nvPr/>
        </p:nvSpPr>
        <p:spPr>
          <a:xfrm>
            <a:off x="899160" y="227990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73" name="object 173"/>
          <p:cNvSpPr/>
          <p:nvPr/>
        </p:nvSpPr>
        <p:spPr>
          <a:xfrm>
            <a:off x="899160" y="5568696"/>
            <a:ext cx="2443480" cy="0"/>
          </a:xfrm>
          <a:custGeom>
            <a:avLst/>
            <a:gdLst/>
            <a:ahLst/>
            <a:cxnLst/>
            <a:rect l="l" t="t" r="r" b="b"/>
            <a:pathLst>
              <a:path w="2443479">
                <a:moveTo>
                  <a:pt x="0" y="0"/>
                </a:moveTo>
                <a:lnTo>
                  <a:pt x="2442972" y="0"/>
                </a:lnTo>
              </a:path>
            </a:pathLst>
          </a:custGeom>
          <a:ln w="9144">
            <a:solidFill>
              <a:srgbClr val="666666"/>
            </a:solidFill>
          </a:ln>
        </p:spPr>
        <p:txBody>
          <a:bodyPr wrap="square" lIns="0" tIns="0" rIns="0" bIns="0" rtlCol="0"/>
          <a:lstStyle/>
          <a:p>
            <a:endParaRPr/>
          </a:p>
        </p:txBody>
      </p:sp>
      <p:sp>
        <p:nvSpPr>
          <p:cNvPr id="174" name="object 174"/>
          <p:cNvSpPr txBox="1"/>
          <p:nvPr/>
        </p:nvSpPr>
        <p:spPr>
          <a:xfrm>
            <a:off x="622808" y="544515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75" name="object 175"/>
          <p:cNvSpPr txBox="1"/>
          <p:nvPr/>
        </p:nvSpPr>
        <p:spPr>
          <a:xfrm>
            <a:off x="622808" y="462280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176" name="object 176"/>
          <p:cNvSpPr txBox="1"/>
          <p:nvPr/>
        </p:nvSpPr>
        <p:spPr>
          <a:xfrm>
            <a:off x="523748" y="380047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77" name="object 177"/>
          <p:cNvSpPr txBox="1"/>
          <p:nvPr/>
        </p:nvSpPr>
        <p:spPr>
          <a:xfrm>
            <a:off x="523748" y="297815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178" name="object 178"/>
          <p:cNvSpPr txBox="1"/>
          <p:nvPr/>
        </p:nvSpPr>
        <p:spPr>
          <a:xfrm>
            <a:off x="523748" y="215569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79" name="object 179"/>
          <p:cNvSpPr/>
          <p:nvPr/>
        </p:nvSpPr>
        <p:spPr>
          <a:xfrm>
            <a:off x="1041450" y="5735320"/>
            <a:ext cx="2450033" cy="326593"/>
          </a:xfrm>
          <a:prstGeom prst="rect">
            <a:avLst/>
          </a:prstGeom>
          <a:blipFill>
            <a:blip r:embed="rId5" cstate="print"/>
            <a:stretch>
              <a:fillRect/>
            </a:stretch>
          </a:blipFill>
        </p:spPr>
        <p:txBody>
          <a:bodyPr wrap="square" lIns="0" tIns="0" rIns="0" bIns="0" rtlCol="0"/>
          <a:lstStyle/>
          <a:p>
            <a:endParaRPr/>
          </a:p>
        </p:txBody>
      </p:sp>
      <p:sp>
        <p:nvSpPr>
          <p:cNvPr id="180" name="object 180"/>
          <p:cNvSpPr/>
          <p:nvPr/>
        </p:nvSpPr>
        <p:spPr>
          <a:xfrm>
            <a:off x="1202436" y="2296667"/>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FF6600"/>
          </a:solidFill>
        </p:spPr>
        <p:txBody>
          <a:bodyPr wrap="square" lIns="0" tIns="0" rIns="0" bIns="0" rtlCol="0"/>
          <a:lstStyle/>
          <a:p>
            <a:endParaRPr/>
          </a:p>
        </p:txBody>
      </p:sp>
      <p:sp>
        <p:nvSpPr>
          <p:cNvPr id="181" name="object 181"/>
          <p:cNvSpPr/>
          <p:nvPr/>
        </p:nvSpPr>
        <p:spPr>
          <a:xfrm>
            <a:off x="1202436" y="2296667"/>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82" name="object 182"/>
          <p:cNvSpPr/>
          <p:nvPr/>
        </p:nvSpPr>
        <p:spPr>
          <a:xfrm>
            <a:off x="1202436" y="2581655"/>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009EDF"/>
          </a:solidFill>
        </p:spPr>
        <p:txBody>
          <a:bodyPr wrap="square" lIns="0" tIns="0" rIns="0" bIns="0" rtlCol="0"/>
          <a:lstStyle/>
          <a:p>
            <a:endParaRPr/>
          </a:p>
        </p:txBody>
      </p:sp>
      <p:sp>
        <p:nvSpPr>
          <p:cNvPr id="183" name="object 183"/>
          <p:cNvSpPr/>
          <p:nvPr/>
        </p:nvSpPr>
        <p:spPr>
          <a:xfrm>
            <a:off x="1202436" y="2581655"/>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84" name="object 184"/>
          <p:cNvSpPr txBox="1"/>
          <p:nvPr/>
        </p:nvSpPr>
        <p:spPr>
          <a:xfrm>
            <a:off x="1330833" y="2150561"/>
            <a:ext cx="1045210" cy="590550"/>
          </a:xfrm>
          <a:prstGeom prst="rect">
            <a:avLst/>
          </a:prstGeom>
        </p:spPr>
        <p:txBody>
          <a:bodyPr vert="horz" wrap="square" lIns="0" tIns="0" rIns="0" bIns="0" rtlCol="0">
            <a:spAutoFit/>
          </a:bodyPr>
          <a:lstStyle/>
          <a:p>
            <a:pPr marL="12700" marR="5080">
              <a:lnSpc>
                <a:spcPct val="133300"/>
              </a:lnSpc>
            </a:pPr>
            <a:r>
              <a:rPr sz="1400" dirty="0">
                <a:latin typeface="Univers for BP"/>
                <a:cs typeface="Univers for BP"/>
              </a:rPr>
              <a:t>Re</a:t>
            </a:r>
            <a:r>
              <a:rPr sz="1400" spc="-5" dirty="0">
                <a:latin typeface="Univers for BP"/>
                <a:cs typeface="Univers for BP"/>
              </a:rPr>
              <a:t>n</a:t>
            </a:r>
            <a:r>
              <a:rPr sz="1400" dirty="0">
                <a:latin typeface="Univers for BP"/>
                <a:cs typeface="Univers for BP"/>
              </a:rPr>
              <a:t>ew</a:t>
            </a:r>
            <a:r>
              <a:rPr sz="1400" spc="-5" dirty="0">
                <a:latin typeface="Univers for BP"/>
                <a:cs typeface="Univers for BP"/>
              </a:rPr>
              <a:t>a</a:t>
            </a:r>
            <a:r>
              <a:rPr sz="1400" spc="-10" dirty="0">
                <a:latin typeface="Univers for BP"/>
                <a:cs typeface="Univers for BP"/>
              </a:rPr>
              <a:t>b</a:t>
            </a:r>
            <a:r>
              <a:rPr sz="1400" dirty="0">
                <a:latin typeface="Univers for BP"/>
                <a:cs typeface="Univers for BP"/>
              </a:rPr>
              <a:t>les  Hydro</a:t>
            </a:r>
            <a:endParaRPr sz="1400">
              <a:latin typeface="Univers for BP"/>
              <a:cs typeface="Univers for BP"/>
            </a:endParaRPr>
          </a:p>
        </p:txBody>
      </p:sp>
      <p:sp>
        <p:nvSpPr>
          <p:cNvPr id="185" name="object 185"/>
          <p:cNvSpPr/>
          <p:nvPr/>
        </p:nvSpPr>
        <p:spPr>
          <a:xfrm>
            <a:off x="1202436" y="2865120"/>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186" name="object 186"/>
          <p:cNvSpPr/>
          <p:nvPr/>
        </p:nvSpPr>
        <p:spPr>
          <a:xfrm>
            <a:off x="1202436" y="2865120"/>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87" name="object 187"/>
          <p:cNvSpPr/>
          <p:nvPr/>
        </p:nvSpPr>
        <p:spPr>
          <a:xfrm>
            <a:off x="1202436" y="3150107"/>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666666"/>
          </a:solidFill>
        </p:spPr>
        <p:txBody>
          <a:bodyPr wrap="square" lIns="0" tIns="0" rIns="0" bIns="0" rtlCol="0"/>
          <a:lstStyle/>
          <a:p>
            <a:endParaRPr/>
          </a:p>
        </p:txBody>
      </p:sp>
      <p:sp>
        <p:nvSpPr>
          <p:cNvPr id="188" name="object 188"/>
          <p:cNvSpPr/>
          <p:nvPr/>
        </p:nvSpPr>
        <p:spPr>
          <a:xfrm>
            <a:off x="1202436" y="3150107"/>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89" name="object 189"/>
          <p:cNvSpPr/>
          <p:nvPr/>
        </p:nvSpPr>
        <p:spPr>
          <a:xfrm>
            <a:off x="1202436" y="3433571"/>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190" name="object 190"/>
          <p:cNvSpPr/>
          <p:nvPr/>
        </p:nvSpPr>
        <p:spPr>
          <a:xfrm>
            <a:off x="1202436" y="3433571"/>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91" name="object 191"/>
          <p:cNvSpPr txBox="1"/>
          <p:nvPr/>
        </p:nvSpPr>
        <p:spPr>
          <a:xfrm>
            <a:off x="1330833" y="2719267"/>
            <a:ext cx="678815" cy="875030"/>
          </a:xfrm>
          <a:prstGeom prst="rect">
            <a:avLst/>
          </a:prstGeom>
        </p:spPr>
        <p:txBody>
          <a:bodyPr vert="horz" wrap="square" lIns="0" tIns="0" rIns="0" bIns="0" rtlCol="0">
            <a:spAutoFit/>
          </a:bodyPr>
          <a:lstStyle/>
          <a:p>
            <a:pPr marL="12700" marR="5080">
              <a:lnSpc>
                <a:spcPct val="133300"/>
              </a:lnSpc>
            </a:pPr>
            <a:r>
              <a:rPr sz="1400" dirty="0">
                <a:latin typeface="Univers for BP"/>
                <a:cs typeface="Univers for BP"/>
              </a:rPr>
              <a:t>Nu</a:t>
            </a:r>
            <a:r>
              <a:rPr sz="1400" spc="-10" dirty="0">
                <a:latin typeface="Univers for BP"/>
                <a:cs typeface="Univers for BP"/>
              </a:rPr>
              <a:t>c</a:t>
            </a:r>
            <a:r>
              <a:rPr sz="1400" dirty="0">
                <a:latin typeface="Univers for BP"/>
                <a:cs typeface="Univers for BP"/>
              </a:rPr>
              <a:t>lear  Coal  Gas</a:t>
            </a:r>
            <a:endParaRPr sz="1400">
              <a:latin typeface="Univers for BP"/>
              <a:cs typeface="Univers for BP"/>
            </a:endParaRPr>
          </a:p>
        </p:txBody>
      </p:sp>
      <p:sp>
        <p:nvSpPr>
          <p:cNvPr id="192" name="object 192"/>
          <p:cNvSpPr/>
          <p:nvPr/>
        </p:nvSpPr>
        <p:spPr>
          <a:xfrm>
            <a:off x="1202436" y="3718559"/>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193" name="object 193"/>
          <p:cNvSpPr/>
          <p:nvPr/>
        </p:nvSpPr>
        <p:spPr>
          <a:xfrm>
            <a:off x="1202436" y="3718559"/>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94" name="object 194"/>
          <p:cNvSpPr txBox="1"/>
          <p:nvPr/>
        </p:nvSpPr>
        <p:spPr>
          <a:xfrm>
            <a:off x="1330833" y="3643503"/>
            <a:ext cx="26289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5" dirty="0">
                <a:latin typeface="Univers for BP"/>
                <a:cs typeface="Univers for BP"/>
              </a:rPr>
              <a:t>i</a:t>
            </a:r>
            <a:r>
              <a:rPr sz="1400" dirty="0">
                <a:latin typeface="Univers for BP"/>
                <a:cs typeface="Univers for BP"/>
              </a:rPr>
              <a:t>l</a:t>
            </a:r>
            <a:endParaRPr sz="1400">
              <a:latin typeface="Univers for BP"/>
              <a:cs typeface="Univers for BP"/>
            </a:endParaRPr>
          </a:p>
        </p:txBody>
      </p:sp>
      <p:sp>
        <p:nvSpPr>
          <p:cNvPr id="195" name="object 195"/>
          <p:cNvSpPr txBox="1"/>
          <p:nvPr/>
        </p:nvSpPr>
        <p:spPr>
          <a:xfrm>
            <a:off x="492048" y="1103376"/>
            <a:ext cx="2741930" cy="913765"/>
          </a:xfrm>
          <a:prstGeom prst="rect">
            <a:avLst/>
          </a:prstGeom>
        </p:spPr>
        <p:txBody>
          <a:bodyPr vert="horz" wrap="square" lIns="0" tIns="0" rIns="0" bIns="0" rtlCol="0">
            <a:spAutoFit/>
          </a:bodyPr>
          <a:lstStyle/>
          <a:p>
            <a:pPr marL="495300" algn="ctr">
              <a:lnSpc>
                <a:spcPct val="100000"/>
              </a:lnSpc>
            </a:pPr>
            <a:r>
              <a:rPr sz="1800" spc="-5" dirty="0">
                <a:latin typeface="Univers for BP"/>
                <a:cs typeface="Univers for BP"/>
              </a:rPr>
              <a:t>Primary</a:t>
            </a:r>
            <a:r>
              <a:rPr sz="1800" spc="-45" dirty="0">
                <a:latin typeface="Univers for BP"/>
                <a:cs typeface="Univers for BP"/>
              </a:rPr>
              <a:t> </a:t>
            </a:r>
            <a:r>
              <a:rPr sz="1800" spc="-5" dirty="0">
                <a:latin typeface="Univers for BP"/>
                <a:cs typeface="Univers for BP"/>
              </a:rPr>
              <a:t>energy</a:t>
            </a:r>
            <a:endParaRPr sz="1800">
              <a:latin typeface="Univers for BP"/>
              <a:cs typeface="Univers for BP"/>
            </a:endParaRPr>
          </a:p>
          <a:p>
            <a:pPr marL="493395" algn="ctr">
              <a:lnSpc>
                <a:spcPct val="100000"/>
              </a:lnSpc>
            </a:pPr>
            <a:r>
              <a:rPr sz="1800" dirty="0">
                <a:latin typeface="Univers for BP"/>
                <a:cs typeface="Univers for BP"/>
              </a:rPr>
              <a:t>consumption by</a:t>
            </a:r>
            <a:r>
              <a:rPr sz="1800" spc="-110" dirty="0">
                <a:latin typeface="Univers for BP"/>
                <a:cs typeface="Univers for BP"/>
              </a:rPr>
              <a:t> </a:t>
            </a:r>
            <a:r>
              <a:rPr sz="1800" dirty="0">
                <a:latin typeface="Univers for BP"/>
                <a:cs typeface="Univers for BP"/>
              </a:rPr>
              <a:t>fuel</a:t>
            </a:r>
            <a:endParaRPr sz="1800">
              <a:latin typeface="Univers for BP"/>
              <a:cs typeface="Univers for BP"/>
            </a:endParaRPr>
          </a:p>
          <a:p>
            <a:pPr marL="12700">
              <a:lnSpc>
                <a:spcPct val="100000"/>
              </a:lnSpc>
              <a:spcBef>
                <a:spcPts val="1019"/>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196" name="object 196"/>
          <p:cNvSpPr/>
          <p:nvPr/>
        </p:nvSpPr>
        <p:spPr>
          <a:xfrm>
            <a:off x="2423160" y="2572511"/>
            <a:ext cx="0" cy="2994660"/>
          </a:xfrm>
          <a:custGeom>
            <a:avLst/>
            <a:gdLst/>
            <a:ahLst/>
            <a:cxnLst/>
            <a:rect l="l" t="t" r="r" b="b"/>
            <a:pathLst>
              <a:path h="2994660">
                <a:moveTo>
                  <a:pt x="0" y="0"/>
                </a:moveTo>
                <a:lnTo>
                  <a:pt x="0" y="2994279"/>
                </a:lnTo>
              </a:path>
            </a:pathLst>
          </a:custGeom>
          <a:ln w="9144">
            <a:solidFill>
              <a:srgbClr val="4D4D4D"/>
            </a:solidFill>
            <a:prstDash val="sysDash"/>
          </a:ln>
        </p:spPr>
        <p:txBody>
          <a:bodyPr wrap="square" lIns="0" tIns="0" rIns="0" bIns="0" rtlCol="0"/>
          <a:lstStyle/>
          <a:p>
            <a:endParaRPr/>
          </a:p>
        </p:txBody>
      </p:sp>
      <p:sp>
        <p:nvSpPr>
          <p:cNvPr id="197" name="object 197"/>
          <p:cNvSpPr/>
          <p:nvPr/>
        </p:nvSpPr>
        <p:spPr>
          <a:xfrm>
            <a:off x="5519928" y="2345435"/>
            <a:ext cx="0" cy="2092960"/>
          </a:xfrm>
          <a:custGeom>
            <a:avLst/>
            <a:gdLst/>
            <a:ahLst/>
            <a:cxnLst/>
            <a:rect l="l" t="t" r="r" b="b"/>
            <a:pathLst>
              <a:path h="2092960">
                <a:moveTo>
                  <a:pt x="0" y="0"/>
                </a:moveTo>
                <a:lnTo>
                  <a:pt x="0" y="2092452"/>
                </a:lnTo>
              </a:path>
            </a:pathLst>
          </a:custGeom>
          <a:ln w="9144">
            <a:solidFill>
              <a:srgbClr val="4D4D4D"/>
            </a:solidFill>
            <a:prstDash val="sysDash"/>
          </a:ln>
        </p:spPr>
        <p:txBody>
          <a:bodyPr wrap="square" lIns="0" tIns="0" rIns="0" bIns="0" rtlCol="0"/>
          <a:lstStyle/>
          <a:p>
            <a:endParaRPr/>
          </a:p>
        </p:txBody>
      </p:sp>
      <p:sp>
        <p:nvSpPr>
          <p:cNvPr id="198" name="object 198"/>
          <p:cNvSpPr/>
          <p:nvPr/>
        </p:nvSpPr>
        <p:spPr>
          <a:xfrm>
            <a:off x="5519928" y="4652771"/>
            <a:ext cx="0" cy="934719"/>
          </a:xfrm>
          <a:custGeom>
            <a:avLst/>
            <a:gdLst/>
            <a:ahLst/>
            <a:cxnLst/>
            <a:rect l="l" t="t" r="r" b="b"/>
            <a:pathLst>
              <a:path h="934720">
                <a:moveTo>
                  <a:pt x="0" y="0"/>
                </a:moveTo>
                <a:lnTo>
                  <a:pt x="0" y="934338"/>
                </a:lnTo>
              </a:path>
            </a:pathLst>
          </a:custGeom>
          <a:ln w="9144">
            <a:solidFill>
              <a:srgbClr val="4D4D4D"/>
            </a:solidFill>
            <a:prstDash val="sysDash"/>
          </a:ln>
        </p:spPr>
        <p:txBody>
          <a:bodyPr wrap="square" lIns="0" tIns="0" rIns="0" bIns="0" rtlCol="0"/>
          <a:lstStyle/>
          <a:p>
            <a:endParaRPr/>
          </a:p>
        </p:txBody>
      </p:sp>
      <p:sp>
        <p:nvSpPr>
          <p:cNvPr id="199" name="object 199"/>
          <p:cNvSpPr txBox="1"/>
          <p:nvPr/>
        </p:nvSpPr>
        <p:spPr>
          <a:xfrm>
            <a:off x="8526526" y="4048505"/>
            <a:ext cx="26416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5" dirty="0">
                <a:latin typeface="Univers for BP"/>
                <a:cs typeface="Univers for BP"/>
              </a:rPr>
              <a:t>i</a:t>
            </a:r>
            <a:r>
              <a:rPr sz="1400" dirty="0">
                <a:latin typeface="Univers for BP"/>
                <a:cs typeface="Univers for BP"/>
              </a:rPr>
              <a:t>l</a:t>
            </a:r>
            <a:endParaRPr sz="1400">
              <a:latin typeface="Univers for BP"/>
              <a:cs typeface="Univers for BP"/>
            </a:endParaRPr>
          </a:p>
        </p:txBody>
      </p:sp>
      <p:sp>
        <p:nvSpPr>
          <p:cNvPr id="200" name="object 200"/>
          <p:cNvSpPr txBox="1"/>
          <p:nvPr/>
        </p:nvSpPr>
        <p:spPr>
          <a:xfrm>
            <a:off x="7523733" y="2384297"/>
            <a:ext cx="40132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C</a:t>
            </a:r>
            <a:r>
              <a:rPr sz="1400" spc="-10" dirty="0">
                <a:latin typeface="Univers for BP"/>
                <a:cs typeface="Univers for BP"/>
              </a:rPr>
              <a:t>o</a:t>
            </a:r>
            <a:r>
              <a:rPr sz="1400" dirty="0">
                <a:latin typeface="Univers for BP"/>
                <a:cs typeface="Univers for BP"/>
              </a:rPr>
              <a:t>al</a:t>
            </a:r>
            <a:endParaRPr sz="1400">
              <a:latin typeface="Univers for BP"/>
              <a:cs typeface="Univers for BP"/>
            </a:endParaRPr>
          </a:p>
        </p:txBody>
      </p:sp>
      <p:sp>
        <p:nvSpPr>
          <p:cNvPr id="201" name="object 201"/>
          <p:cNvSpPr txBox="1"/>
          <p:nvPr/>
        </p:nvSpPr>
        <p:spPr>
          <a:xfrm>
            <a:off x="8010525" y="4766945"/>
            <a:ext cx="35242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Gas</a:t>
            </a:r>
            <a:endParaRPr sz="1400">
              <a:latin typeface="Univers for BP"/>
              <a:cs typeface="Univers for BP"/>
            </a:endParaRPr>
          </a:p>
        </p:txBody>
      </p:sp>
      <p:sp>
        <p:nvSpPr>
          <p:cNvPr id="202" name="object 202"/>
          <p:cNvSpPr txBox="1"/>
          <p:nvPr/>
        </p:nvSpPr>
        <p:spPr>
          <a:xfrm>
            <a:off x="4232909" y="4951983"/>
            <a:ext cx="53975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H</a:t>
            </a:r>
            <a:r>
              <a:rPr sz="1400" dirty="0">
                <a:latin typeface="Univers for BP"/>
                <a:cs typeface="Univers for BP"/>
              </a:rPr>
              <a:t>y</a:t>
            </a:r>
            <a:r>
              <a:rPr sz="1400" spc="-10" dirty="0">
                <a:latin typeface="Univers for BP"/>
                <a:cs typeface="Univers for BP"/>
              </a:rPr>
              <a:t>d</a:t>
            </a:r>
            <a:r>
              <a:rPr sz="1400" dirty="0">
                <a:latin typeface="Univers for BP"/>
                <a:cs typeface="Univers for BP"/>
              </a:rPr>
              <a:t>ro</a:t>
            </a:r>
            <a:endParaRPr sz="1400">
              <a:latin typeface="Univers for BP"/>
              <a:cs typeface="Univers for BP"/>
            </a:endParaRPr>
          </a:p>
        </p:txBody>
      </p:sp>
      <p:sp>
        <p:nvSpPr>
          <p:cNvPr id="203" name="object 203"/>
          <p:cNvSpPr txBox="1"/>
          <p:nvPr/>
        </p:nvSpPr>
        <p:spPr>
          <a:xfrm>
            <a:off x="5818378" y="5363717"/>
            <a:ext cx="68008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N</a:t>
            </a:r>
            <a:r>
              <a:rPr sz="1400" spc="-10" dirty="0">
                <a:latin typeface="Univers for BP"/>
                <a:cs typeface="Univers for BP"/>
              </a:rPr>
              <a:t>u</a:t>
            </a:r>
            <a:r>
              <a:rPr sz="1400" dirty="0">
                <a:latin typeface="Univers for BP"/>
                <a:cs typeface="Univers for BP"/>
              </a:rPr>
              <a:t>clear</a:t>
            </a:r>
            <a:endParaRPr sz="1400">
              <a:latin typeface="Univers for BP"/>
              <a:cs typeface="Univers for BP"/>
            </a:endParaRPr>
          </a:p>
        </p:txBody>
      </p:sp>
      <p:sp>
        <p:nvSpPr>
          <p:cNvPr id="204" name="object 204"/>
          <p:cNvSpPr/>
          <p:nvPr/>
        </p:nvSpPr>
        <p:spPr>
          <a:xfrm>
            <a:off x="8895588" y="2234183"/>
            <a:ext cx="0" cy="3042285"/>
          </a:xfrm>
          <a:custGeom>
            <a:avLst/>
            <a:gdLst/>
            <a:ahLst/>
            <a:cxnLst/>
            <a:rect l="l" t="t" r="r" b="b"/>
            <a:pathLst>
              <a:path h="3042285">
                <a:moveTo>
                  <a:pt x="0" y="0"/>
                </a:moveTo>
                <a:lnTo>
                  <a:pt x="0" y="3041904"/>
                </a:lnTo>
              </a:path>
            </a:pathLst>
          </a:custGeom>
          <a:ln w="9144">
            <a:solidFill>
              <a:srgbClr val="4D4D4D"/>
            </a:solidFill>
            <a:prstDash val="sysDash"/>
          </a:ln>
        </p:spPr>
        <p:txBody>
          <a:bodyPr wrap="square" lIns="0" tIns="0" rIns="0" bIns="0" rtlCol="0"/>
          <a:lstStyle/>
          <a:p>
            <a:endParaRPr/>
          </a:p>
        </p:txBody>
      </p:sp>
      <p:sp>
        <p:nvSpPr>
          <p:cNvPr id="205" name="object 205"/>
          <p:cNvSpPr/>
          <p:nvPr/>
        </p:nvSpPr>
        <p:spPr>
          <a:xfrm>
            <a:off x="8895588" y="5455920"/>
            <a:ext cx="0" cy="170180"/>
          </a:xfrm>
          <a:custGeom>
            <a:avLst/>
            <a:gdLst/>
            <a:ahLst/>
            <a:cxnLst/>
            <a:rect l="l" t="t" r="r" b="b"/>
            <a:pathLst>
              <a:path h="170179">
                <a:moveTo>
                  <a:pt x="0" y="0"/>
                </a:moveTo>
                <a:lnTo>
                  <a:pt x="0" y="169646"/>
                </a:lnTo>
              </a:path>
            </a:pathLst>
          </a:custGeom>
          <a:ln w="9144">
            <a:solidFill>
              <a:srgbClr val="4D4D4D"/>
            </a:solidFill>
            <a:prstDash val="sysDash"/>
          </a:ln>
        </p:spPr>
        <p:txBody>
          <a:bodyPr wrap="square" lIns="0" tIns="0" rIns="0" bIns="0" rtlCol="0"/>
          <a:lstStyle/>
          <a:p>
            <a:endParaRPr/>
          </a:p>
        </p:txBody>
      </p:sp>
      <p:sp>
        <p:nvSpPr>
          <p:cNvPr id="206" name="object 206"/>
          <p:cNvSpPr txBox="1"/>
          <p:nvPr/>
        </p:nvSpPr>
        <p:spPr>
          <a:xfrm>
            <a:off x="8570214" y="5212841"/>
            <a:ext cx="104140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Non-fossils</a:t>
            </a:r>
            <a:r>
              <a:rPr sz="1350" spc="-7" baseline="24691" dirty="0">
                <a:latin typeface="Univers for BP"/>
                <a:cs typeface="Univers for BP"/>
              </a:rPr>
              <a:t>†</a:t>
            </a:r>
            <a:endParaRPr sz="1350" baseline="24691">
              <a:latin typeface="Univers for BP"/>
              <a:cs typeface="Univers for BP"/>
            </a:endParaRPr>
          </a:p>
        </p:txBody>
      </p:sp>
      <p:sp>
        <p:nvSpPr>
          <p:cNvPr id="207" name="object 207"/>
          <p:cNvSpPr txBox="1"/>
          <p:nvPr/>
        </p:nvSpPr>
        <p:spPr>
          <a:xfrm>
            <a:off x="5245353" y="4420996"/>
            <a:ext cx="104457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Renewables</a:t>
            </a:r>
            <a:endParaRPr sz="1400">
              <a:latin typeface="Univers for BP"/>
              <a:cs typeface="Univers for BP"/>
            </a:endParaRPr>
          </a:p>
        </p:txBody>
      </p:sp>
      <p:sp>
        <p:nvSpPr>
          <p:cNvPr id="208" name="object 208"/>
          <p:cNvSpPr/>
          <p:nvPr/>
        </p:nvSpPr>
        <p:spPr>
          <a:xfrm>
            <a:off x="524255" y="88392"/>
            <a:ext cx="683260" cy="251460"/>
          </a:xfrm>
          <a:custGeom>
            <a:avLst/>
            <a:gdLst/>
            <a:ahLst/>
            <a:cxnLst/>
            <a:rect l="l" t="t" r="r" b="b"/>
            <a:pathLst>
              <a:path w="683260" h="251460">
                <a:moveTo>
                  <a:pt x="640841"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640841" y="251459"/>
                </a:lnTo>
                <a:lnTo>
                  <a:pt x="657157" y="248161"/>
                </a:lnTo>
                <a:lnTo>
                  <a:pt x="670479" y="239172"/>
                </a:lnTo>
                <a:lnTo>
                  <a:pt x="679459" y="225849"/>
                </a:lnTo>
                <a:lnTo>
                  <a:pt x="682752" y="209550"/>
                </a:lnTo>
                <a:lnTo>
                  <a:pt x="682752" y="41909"/>
                </a:lnTo>
                <a:lnTo>
                  <a:pt x="679459" y="25610"/>
                </a:lnTo>
                <a:lnTo>
                  <a:pt x="670479" y="12287"/>
                </a:lnTo>
                <a:lnTo>
                  <a:pt x="657157" y="3298"/>
                </a:lnTo>
                <a:lnTo>
                  <a:pt x="640841" y="0"/>
                </a:lnTo>
                <a:close/>
              </a:path>
            </a:pathLst>
          </a:custGeom>
          <a:solidFill>
            <a:srgbClr val="B0E0D1"/>
          </a:solidFill>
        </p:spPr>
        <p:txBody>
          <a:bodyPr wrap="square" lIns="0" tIns="0" rIns="0" bIns="0" rtlCol="0"/>
          <a:lstStyle/>
          <a:p>
            <a:endParaRPr/>
          </a:p>
        </p:txBody>
      </p:sp>
      <p:sp>
        <p:nvSpPr>
          <p:cNvPr id="209" name="object 209"/>
          <p:cNvSpPr txBox="1"/>
          <p:nvPr/>
        </p:nvSpPr>
        <p:spPr>
          <a:xfrm>
            <a:off x="614883" y="108839"/>
            <a:ext cx="40767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endParaRPr sz="1250">
              <a:latin typeface="Univers for BP"/>
              <a:cs typeface="Univers for BP"/>
            </a:endParaRPr>
          </a:p>
        </p:txBody>
      </p:sp>
      <p:sp>
        <p:nvSpPr>
          <p:cNvPr id="210" name="object 210"/>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211" name="object 211"/>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68</a:t>
            </a:fld>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7283450" cy="361950"/>
          </a:xfrm>
          <a:prstGeom prst="rect">
            <a:avLst/>
          </a:prstGeom>
        </p:spPr>
        <p:txBody>
          <a:bodyPr vert="horz" wrap="square" lIns="0" tIns="0" rIns="0" bIns="0" rtlCol="0">
            <a:spAutoFit/>
          </a:bodyPr>
          <a:lstStyle/>
          <a:p>
            <a:pPr marL="12700">
              <a:lnSpc>
                <a:spcPct val="100000"/>
              </a:lnSpc>
            </a:pPr>
            <a:r>
              <a:rPr spc="-5" dirty="0"/>
              <a:t>…with renewables the largest source of energy</a:t>
            </a:r>
            <a:r>
              <a:rPr spc="185" dirty="0"/>
              <a:t> </a:t>
            </a:r>
            <a:r>
              <a:rPr spc="-5" dirty="0"/>
              <a:t>growth</a:t>
            </a:r>
          </a:p>
        </p:txBody>
      </p:sp>
      <p:sp>
        <p:nvSpPr>
          <p:cNvPr id="3" name="object 3"/>
          <p:cNvSpPr txBox="1"/>
          <p:nvPr/>
        </p:nvSpPr>
        <p:spPr>
          <a:xfrm>
            <a:off x="522528" y="1338960"/>
            <a:ext cx="8896350" cy="427736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transition towards </a:t>
            </a:r>
            <a:r>
              <a:rPr sz="1800" b="0" dirty="0">
                <a:latin typeface="Univers for BP Light"/>
                <a:cs typeface="Univers for BP Light"/>
              </a:rPr>
              <a:t>a </a:t>
            </a:r>
            <a:r>
              <a:rPr sz="1800" b="0" spc="-5" dirty="0">
                <a:latin typeface="Univers for BP Light"/>
                <a:cs typeface="Univers for BP Light"/>
              </a:rPr>
              <a:t>lower carbon fuel mix </a:t>
            </a:r>
            <a:r>
              <a:rPr sz="1800" b="0" dirty="0">
                <a:latin typeface="Univers for BP Light"/>
                <a:cs typeface="Univers for BP Light"/>
              </a:rPr>
              <a:t>is set to</a:t>
            </a:r>
            <a:r>
              <a:rPr sz="1800" b="0" spc="90" dirty="0">
                <a:latin typeface="Univers for BP Light"/>
                <a:cs typeface="Univers for BP Light"/>
              </a:rPr>
              <a:t> </a:t>
            </a:r>
            <a:r>
              <a:rPr sz="1800" b="0" spc="-5" dirty="0">
                <a:latin typeface="Univers for BP Light"/>
                <a:cs typeface="Univers for BP Light"/>
              </a:rPr>
              <a:t>continue.</a:t>
            </a:r>
            <a:endParaRPr sz="1800">
              <a:latin typeface="Univers for BP Light"/>
              <a:cs typeface="Univers for BP Light"/>
            </a:endParaRPr>
          </a:p>
          <a:p>
            <a:pPr marL="287020" marR="28384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renewable energy </a:t>
            </a:r>
            <a:r>
              <a:rPr sz="1800" b="0" dirty="0">
                <a:latin typeface="Univers for BP Light"/>
                <a:cs typeface="Univers for BP Light"/>
              </a:rPr>
              <a:t>is the fastest </a:t>
            </a:r>
            <a:r>
              <a:rPr sz="1800" b="0" spc="-5" dirty="0">
                <a:latin typeface="Univers for BP Light"/>
                <a:cs typeface="Univers for BP Light"/>
              </a:rPr>
              <a:t>growing source of energy </a:t>
            </a:r>
            <a:r>
              <a:rPr sz="1800" b="0" dirty="0">
                <a:latin typeface="Univers for BP Light"/>
                <a:cs typeface="Univers for BP Light"/>
              </a:rPr>
              <a:t>(7%  p.a.), </a:t>
            </a:r>
            <a:r>
              <a:rPr sz="1800" b="0" spc="-5" dirty="0">
                <a:latin typeface="Univers for BP Light"/>
                <a:cs typeface="Univers for BP Light"/>
              </a:rPr>
              <a:t>accounting for over 40% of </a:t>
            </a:r>
            <a:r>
              <a:rPr sz="1800" b="0" dirty="0">
                <a:latin typeface="Univers for BP Light"/>
                <a:cs typeface="Univers for BP Light"/>
              </a:rPr>
              <a:t>the </a:t>
            </a:r>
            <a:r>
              <a:rPr sz="1800" b="0" spc="-5" dirty="0">
                <a:latin typeface="Univers for BP Light"/>
                <a:cs typeface="Univers for BP Light"/>
              </a:rPr>
              <a:t>increase </a:t>
            </a:r>
            <a:r>
              <a:rPr sz="1800" b="0" dirty="0">
                <a:latin typeface="Univers for BP Light"/>
                <a:cs typeface="Univers for BP Light"/>
              </a:rPr>
              <a:t>in </a:t>
            </a:r>
            <a:r>
              <a:rPr sz="1800" b="0" spc="-10" dirty="0">
                <a:latin typeface="Univers for BP Light"/>
                <a:cs typeface="Univers for BP Light"/>
              </a:rPr>
              <a:t>energy </a:t>
            </a:r>
            <a:r>
              <a:rPr sz="1800" b="0" spc="-5" dirty="0">
                <a:latin typeface="Univers for BP Light"/>
                <a:cs typeface="Univers for BP Light"/>
              </a:rPr>
              <a:t>supplies, the largest  contribution </a:t>
            </a:r>
            <a:r>
              <a:rPr sz="1800" b="0" dirty="0">
                <a:latin typeface="Univers for BP Light"/>
                <a:cs typeface="Univers for BP Light"/>
              </a:rPr>
              <a:t>of </a:t>
            </a:r>
            <a:r>
              <a:rPr sz="1800" b="0" spc="-5" dirty="0">
                <a:latin typeface="Univers for BP Light"/>
                <a:cs typeface="Univers for BP Light"/>
              </a:rPr>
              <a:t>any energy</a:t>
            </a:r>
            <a:r>
              <a:rPr sz="1800" b="0" spc="5" dirty="0">
                <a:latin typeface="Univers for BP Light"/>
                <a:cs typeface="Univers for BP Light"/>
              </a:rPr>
              <a:t> </a:t>
            </a:r>
            <a:r>
              <a:rPr sz="1800" b="0" spc="-5" dirty="0">
                <a:latin typeface="Univers for BP Light"/>
                <a:cs typeface="Univers for BP Light"/>
              </a:rPr>
              <a:t>source.</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rapid growth </a:t>
            </a:r>
            <a:r>
              <a:rPr sz="1800" b="0" dirty="0">
                <a:latin typeface="Univers for BP Light"/>
                <a:cs typeface="Univers for BP Light"/>
              </a:rPr>
              <a:t>in </a:t>
            </a:r>
            <a:r>
              <a:rPr sz="1800" b="0" spc="-5" dirty="0">
                <a:latin typeface="Univers for BP Light"/>
                <a:cs typeface="Univers for BP Light"/>
              </a:rPr>
              <a:t>renewable energy contributes </a:t>
            </a:r>
            <a:r>
              <a:rPr sz="1800" b="0" dirty="0">
                <a:latin typeface="Univers for BP Light"/>
                <a:cs typeface="Univers for BP Light"/>
              </a:rPr>
              <a:t>to a </a:t>
            </a:r>
            <a:r>
              <a:rPr sz="1800" b="0" spc="-5" dirty="0">
                <a:latin typeface="Univers for BP Light"/>
                <a:cs typeface="Univers for BP Light"/>
              </a:rPr>
              <a:t>more diversified energy mix.  </a:t>
            </a:r>
            <a:r>
              <a:rPr sz="1800" b="0" dirty="0">
                <a:latin typeface="Univers for BP Light"/>
                <a:cs typeface="Univers for BP Light"/>
              </a:rPr>
              <a:t>By </a:t>
            </a:r>
            <a:r>
              <a:rPr sz="1800" b="0" spc="-5" dirty="0">
                <a:latin typeface="Univers for BP Light"/>
                <a:cs typeface="Univers for BP Light"/>
              </a:rPr>
              <a:t>2040 oil, </a:t>
            </a:r>
            <a:r>
              <a:rPr sz="1800" b="0" dirty="0">
                <a:latin typeface="Univers for BP Light"/>
                <a:cs typeface="Univers for BP Light"/>
              </a:rPr>
              <a:t>gas, </a:t>
            </a:r>
            <a:r>
              <a:rPr sz="1800" b="0" spc="-5" dirty="0">
                <a:latin typeface="Univers for BP Light"/>
                <a:cs typeface="Univers for BP Light"/>
              </a:rPr>
              <a:t>coal, </a:t>
            </a:r>
            <a:r>
              <a:rPr sz="1800" b="0" dirty="0">
                <a:latin typeface="Univers for BP Light"/>
                <a:cs typeface="Univers for BP Light"/>
              </a:rPr>
              <a:t>and </a:t>
            </a:r>
            <a:r>
              <a:rPr sz="1800" b="0" spc="-5" dirty="0">
                <a:latin typeface="Univers for BP Light"/>
                <a:cs typeface="Univers for BP Light"/>
              </a:rPr>
              <a:t>non-fossil fuels </a:t>
            </a:r>
            <a:r>
              <a:rPr sz="1800" b="0" dirty="0">
                <a:latin typeface="Univers for BP Light"/>
                <a:cs typeface="Univers for BP Light"/>
              </a:rPr>
              <a:t>are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each provide around </a:t>
            </a:r>
            <a:r>
              <a:rPr sz="1800" b="0" dirty="0">
                <a:latin typeface="Univers for BP Light"/>
                <a:cs typeface="Univers for BP Light"/>
              </a:rPr>
              <a:t>a  </a:t>
            </a:r>
            <a:r>
              <a:rPr sz="1800" b="0" spc="-5" dirty="0">
                <a:latin typeface="Univers for BP Light"/>
                <a:cs typeface="Univers for BP Light"/>
              </a:rPr>
              <a:t>quarter </a:t>
            </a:r>
            <a:r>
              <a:rPr sz="1800" b="0" dirty="0">
                <a:latin typeface="Univers for BP Light"/>
                <a:cs typeface="Univers for BP Light"/>
              </a:rPr>
              <a:t>of the </a:t>
            </a:r>
            <a:r>
              <a:rPr sz="1800" b="0" spc="-5" dirty="0">
                <a:latin typeface="Univers for BP Light"/>
                <a:cs typeface="Univers for BP Light"/>
              </a:rPr>
              <a:t>world’s energy. This would </a:t>
            </a:r>
            <a:r>
              <a:rPr sz="1800" b="0" dirty="0">
                <a:latin typeface="Univers for BP Light"/>
                <a:cs typeface="Univers for BP Light"/>
              </a:rPr>
              <a:t>be the </a:t>
            </a:r>
            <a:r>
              <a:rPr sz="1800" b="0" spc="-5" dirty="0">
                <a:latin typeface="Univers for BP Light"/>
                <a:cs typeface="Univers for BP Light"/>
              </a:rPr>
              <a:t>most diversified fuel mix ever</a:t>
            </a:r>
            <a:r>
              <a:rPr sz="1800" b="0" spc="165" dirty="0">
                <a:latin typeface="Univers for BP Light"/>
                <a:cs typeface="Univers for BP Light"/>
              </a:rPr>
              <a:t> </a:t>
            </a:r>
            <a:r>
              <a:rPr sz="1800" b="0" spc="-5" dirty="0">
                <a:latin typeface="Univers for BP Light"/>
                <a:cs typeface="Univers for BP Light"/>
              </a:rPr>
              <a:t>seen.</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Natural gas (1.6% p.a.) grows much faster </a:t>
            </a:r>
            <a:r>
              <a:rPr sz="1800" b="0" dirty="0">
                <a:latin typeface="Univers for BP Light"/>
                <a:cs typeface="Univers for BP Light"/>
              </a:rPr>
              <a:t>than </a:t>
            </a:r>
            <a:r>
              <a:rPr sz="1800" b="0" spc="-5" dirty="0">
                <a:latin typeface="Univers for BP Light"/>
                <a:cs typeface="Univers for BP Light"/>
              </a:rPr>
              <a:t>either oil </a:t>
            </a:r>
            <a:r>
              <a:rPr sz="1800" b="0" dirty="0">
                <a:latin typeface="Univers for BP Light"/>
                <a:cs typeface="Univers for BP Light"/>
              </a:rPr>
              <a:t>or </a:t>
            </a:r>
            <a:r>
              <a:rPr sz="1800" b="0" spc="-5" dirty="0">
                <a:latin typeface="Univers for BP Light"/>
                <a:cs typeface="Univers for BP Light"/>
              </a:rPr>
              <a:t>coal, </a:t>
            </a:r>
            <a:r>
              <a:rPr sz="1800" b="0" dirty="0">
                <a:latin typeface="Univers for BP Light"/>
                <a:cs typeface="Univers for BP Light"/>
              </a:rPr>
              <a:t>with its </a:t>
            </a:r>
            <a:r>
              <a:rPr sz="1800" b="0" spc="-5" dirty="0">
                <a:latin typeface="Univers for BP Light"/>
                <a:cs typeface="Univers for BP Light"/>
              </a:rPr>
              <a:t>share</a:t>
            </a:r>
            <a:r>
              <a:rPr sz="1800" b="0" spc="100" dirty="0">
                <a:latin typeface="Univers for BP Light"/>
                <a:cs typeface="Univers for BP Light"/>
              </a:rPr>
              <a:t> </a:t>
            </a:r>
            <a:r>
              <a:rPr sz="1800" b="0" dirty="0">
                <a:latin typeface="Univers for BP Light"/>
                <a:cs typeface="Univers for BP Light"/>
              </a:rPr>
              <a:t>in</a:t>
            </a:r>
            <a:endParaRPr sz="1800">
              <a:latin typeface="Univers for BP Light"/>
              <a:cs typeface="Univers for BP Light"/>
            </a:endParaRPr>
          </a:p>
          <a:p>
            <a:pPr marR="251460" algn="ctr">
              <a:lnSpc>
                <a:spcPct val="100000"/>
              </a:lnSpc>
            </a:pPr>
            <a:r>
              <a:rPr sz="1800" b="0" spc="-5" dirty="0">
                <a:latin typeface="Univers for BP Light"/>
                <a:cs typeface="Univers for BP Light"/>
              </a:rPr>
              <a:t>primary energy overtaking </a:t>
            </a:r>
            <a:r>
              <a:rPr sz="1800" b="0" dirty="0">
                <a:latin typeface="Univers for BP Light"/>
                <a:cs typeface="Univers for BP Light"/>
              </a:rPr>
              <a:t>coal and </a:t>
            </a:r>
            <a:r>
              <a:rPr sz="1800" b="0" spc="-5" dirty="0">
                <a:latin typeface="Univers for BP Light"/>
                <a:cs typeface="Univers for BP Light"/>
              </a:rPr>
              <a:t>converging </a:t>
            </a:r>
            <a:r>
              <a:rPr sz="1800" b="0" dirty="0">
                <a:latin typeface="Univers for BP Light"/>
                <a:cs typeface="Univers for BP Light"/>
              </a:rPr>
              <a:t>on oil by </a:t>
            </a:r>
            <a:r>
              <a:rPr sz="1800" b="0" spc="-5" dirty="0">
                <a:latin typeface="Univers for BP Light"/>
                <a:cs typeface="Univers for BP Light"/>
              </a:rPr>
              <a:t>the end </a:t>
            </a:r>
            <a:r>
              <a:rPr sz="1800" b="0" dirty="0">
                <a:latin typeface="Univers for BP Light"/>
                <a:cs typeface="Univers for BP Light"/>
              </a:rPr>
              <a:t>of the</a:t>
            </a:r>
            <a:r>
              <a:rPr sz="1800" b="0" spc="8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23241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Oil </a:t>
            </a:r>
            <a:r>
              <a:rPr sz="1800" b="0" spc="-5" dirty="0">
                <a:latin typeface="Univers for BP Light"/>
                <a:cs typeface="Univers for BP Light"/>
              </a:rPr>
              <a:t>grows (0.5% </a:t>
            </a:r>
            <a:r>
              <a:rPr sz="1800" b="0" dirty="0">
                <a:latin typeface="Univers for BP Light"/>
                <a:cs typeface="Univers for BP Light"/>
              </a:rPr>
              <a:t>p.a.) </a:t>
            </a:r>
            <a:r>
              <a:rPr sz="1800" b="0" spc="-5" dirty="0">
                <a:latin typeface="Univers for BP Light"/>
                <a:cs typeface="Univers for BP Light"/>
              </a:rPr>
              <a:t>over much </a:t>
            </a:r>
            <a:r>
              <a:rPr sz="1800" b="0" dirty="0">
                <a:latin typeface="Univers for BP Light"/>
                <a:cs typeface="Univers for BP Light"/>
              </a:rPr>
              <a:t>of the </a:t>
            </a:r>
            <a:r>
              <a:rPr sz="1800" b="0" spc="-5" dirty="0">
                <a:latin typeface="Univers for BP Light"/>
                <a:cs typeface="Univers for BP Light"/>
              </a:rPr>
              <a:t>Outlook, although </a:t>
            </a:r>
            <a:r>
              <a:rPr sz="1800" b="0" dirty="0">
                <a:latin typeface="Univers for BP Light"/>
                <a:cs typeface="Univers for BP Light"/>
              </a:rPr>
              <a:t>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plateau </a:t>
            </a:r>
            <a:r>
              <a:rPr sz="1800" b="0" dirty="0">
                <a:latin typeface="Univers for BP Light"/>
                <a:cs typeface="Univers for BP Light"/>
              </a:rPr>
              <a:t>in  the final part of the</a:t>
            </a:r>
            <a:r>
              <a:rPr sz="1800" b="0" spc="-9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Coal consumption </a:t>
            </a:r>
            <a:r>
              <a:rPr sz="1800" b="0" dirty="0">
                <a:latin typeface="Univers for BP Light"/>
                <a:cs typeface="Univers for BP Light"/>
              </a:rPr>
              <a:t>is </a:t>
            </a:r>
            <a:r>
              <a:rPr sz="1800" b="0" spc="-5" dirty="0">
                <a:latin typeface="Univers for BP Light"/>
                <a:cs typeface="Univers for BP Light"/>
              </a:rPr>
              <a:t>broadly flat over </a:t>
            </a:r>
            <a:r>
              <a:rPr sz="1800" b="0" dirty="0">
                <a:latin typeface="Univers for BP Light"/>
                <a:cs typeface="Univers for BP Light"/>
              </a:rPr>
              <a:t>the </a:t>
            </a:r>
            <a:r>
              <a:rPr sz="1800" b="0" spc="-5" dirty="0">
                <a:latin typeface="Univers for BP Light"/>
                <a:cs typeface="Univers for BP Light"/>
              </a:rPr>
              <a:t>Outlook, with </a:t>
            </a:r>
            <a:r>
              <a:rPr sz="1800" b="0" dirty="0">
                <a:latin typeface="Univers for BP Light"/>
                <a:cs typeface="Univers for BP Light"/>
              </a:rPr>
              <a:t>its </a:t>
            </a:r>
            <a:r>
              <a:rPr sz="1800" b="0" spc="-5" dirty="0">
                <a:latin typeface="Univers for BP Light"/>
                <a:cs typeface="Univers for BP Light"/>
              </a:rPr>
              <a:t>share </a:t>
            </a:r>
            <a:r>
              <a:rPr sz="1800" b="0" dirty="0">
                <a:latin typeface="Univers for BP Light"/>
                <a:cs typeface="Univers for BP Light"/>
              </a:rPr>
              <a:t>in </a:t>
            </a:r>
            <a:r>
              <a:rPr sz="1800" b="0" spc="-5" dirty="0">
                <a:latin typeface="Univers for BP Light"/>
                <a:cs typeface="Univers for BP Light"/>
              </a:rPr>
              <a:t>primary</a:t>
            </a:r>
            <a:r>
              <a:rPr sz="1800" b="0" spc="125" dirty="0">
                <a:latin typeface="Univers for BP Light"/>
                <a:cs typeface="Univers for BP Light"/>
              </a:rPr>
              <a:t> </a:t>
            </a:r>
            <a:r>
              <a:rPr sz="1800" b="0" spc="-10" dirty="0">
                <a:latin typeface="Univers for BP Light"/>
                <a:cs typeface="Univers for BP Light"/>
              </a:rPr>
              <a:t>energy</a:t>
            </a:r>
            <a:endParaRPr sz="1800">
              <a:latin typeface="Univers for BP Light"/>
              <a:cs typeface="Univers for BP Light"/>
            </a:endParaRPr>
          </a:p>
          <a:p>
            <a:pPr marL="287020">
              <a:lnSpc>
                <a:spcPct val="100000"/>
              </a:lnSpc>
            </a:pPr>
            <a:r>
              <a:rPr sz="1800" b="0" spc="-5" dirty="0">
                <a:latin typeface="Univers for BP Light"/>
                <a:cs typeface="Univers for BP Light"/>
              </a:rPr>
              <a:t>declining </a:t>
            </a:r>
            <a:r>
              <a:rPr sz="1800" b="0" dirty="0">
                <a:latin typeface="Univers for BP Light"/>
                <a:cs typeface="Univers for BP Light"/>
              </a:rPr>
              <a:t>to </a:t>
            </a:r>
            <a:r>
              <a:rPr sz="1800" b="0" spc="-5" dirty="0">
                <a:latin typeface="Univers for BP Light"/>
                <a:cs typeface="Univers for BP Light"/>
              </a:rPr>
              <a:t>21%, </a:t>
            </a:r>
            <a:r>
              <a:rPr sz="1800" b="0" dirty="0">
                <a:latin typeface="Univers for BP Light"/>
                <a:cs typeface="Univers for BP Light"/>
              </a:rPr>
              <a:t>its </a:t>
            </a:r>
            <a:r>
              <a:rPr sz="1800" b="0" spc="-5" dirty="0">
                <a:latin typeface="Univers for BP Light"/>
                <a:cs typeface="Univers for BP Light"/>
              </a:rPr>
              <a:t>lowest </a:t>
            </a:r>
            <a:r>
              <a:rPr sz="1800" b="0" dirty="0">
                <a:latin typeface="Univers for BP Light"/>
                <a:cs typeface="Univers for BP Light"/>
              </a:rPr>
              <a:t>share since the </a:t>
            </a:r>
            <a:r>
              <a:rPr sz="1800" b="0" spc="-5" dirty="0">
                <a:latin typeface="Univers for BP Light"/>
                <a:cs typeface="Univers for BP Light"/>
              </a:rPr>
              <a:t>industrial</a:t>
            </a:r>
            <a:r>
              <a:rPr sz="1800" b="0" spc="45" dirty="0">
                <a:latin typeface="Univers for BP Light"/>
                <a:cs typeface="Univers for BP Light"/>
              </a:rPr>
              <a:t> </a:t>
            </a:r>
            <a:r>
              <a:rPr sz="1800" b="0" spc="-5" dirty="0">
                <a:latin typeface="Univers for BP Light"/>
                <a:cs typeface="Univers for BP Light"/>
              </a:rPr>
              <a:t>revolution.</a:t>
            </a:r>
            <a:endParaRPr sz="1800">
              <a:latin typeface="Univers for BP Light"/>
              <a:cs typeface="Univers for BP Light"/>
            </a:endParaRPr>
          </a:p>
        </p:txBody>
      </p:sp>
      <p:sp>
        <p:nvSpPr>
          <p:cNvPr id="4" name="object 4"/>
          <p:cNvSpPr/>
          <p:nvPr/>
        </p:nvSpPr>
        <p:spPr>
          <a:xfrm>
            <a:off x="524255" y="88392"/>
            <a:ext cx="683260" cy="251460"/>
          </a:xfrm>
          <a:custGeom>
            <a:avLst/>
            <a:gdLst/>
            <a:ahLst/>
            <a:cxnLst/>
            <a:rect l="l" t="t" r="r" b="b"/>
            <a:pathLst>
              <a:path w="683260" h="251460">
                <a:moveTo>
                  <a:pt x="640841"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640841" y="251459"/>
                </a:lnTo>
                <a:lnTo>
                  <a:pt x="657157" y="248161"/>
                </a:lnTo>
                <a:lnTo>
                  <a:pt x="670479" y="239172"/>
                </a:lnTo>
                <a:lnTo>
                  <a:pt x="679459" y="225849"/>
                </a:lnTo>
                <a:lnTo>
                  <a:pt x="682752" y="209550"/>
                </a:lnTo>
                <a:lnTo>
                  <a:pt x="682752" y="41909"/>
                </a:lnTo>
                <a:lnTo>
                  <a:pt x="679459" y="25610"/>
                </a:lnTo>
                <a:lnTo>
                  <a:pt x="670479" y="12287"/>
                </a:lnTo>
                <a:lnTo>
                  <a:pt x="657157" y="3298"/>
                </a:lnTo>
                <a:lnTo>
                  <a:pt x="640841"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08839"/>
            <a:ext cx="40767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979932" y="3797808"/>
            <a:ext cx="1016635" cy="1851660"/>
          </a:xfrm>
          <a:custGeom>
            <a:avLst/>
            <a:gdLst/>
            <a:ahLst/>
            <a:cxnLst/>
            <a:rect l="l" t="t" r="r" b="b"/>
            <a:pathLst>
              <a:path w="1016635" h="1851660">
                <a:moveTo>
                  <a:pt x="1016507" y="0"/>
                </a:moveTo>
                <a:lnTo>
                  <a:pt x="0" y="0"/>
                </a:lnTo>
                <a:lnTo>
                  <a:pt x="0" y="1851660"/>
                </a:lnTo>
                <a:lnTo>
                  <a:pt x="1016507" y="1851660"/>
                </a:lnTo>
                <a:lnTo>
                  <a:pt x="1016507" y="0"/>
                </a:lnTo>
                <a:close/>
              </a:path>
            </a:pathLst>
          </a:custGeom>
          <a:solidFill>
            <a:srgbClr val="666666"/>
          </a:solidFill>
        </p:spPr>
        <p:txBody>
          <a:bodyPr wrap="square" lIns="0" tIns="0" rIns="0" bIns="0" rtlCol="0"/>
          <a:lstStyle/>
          <a:p>
            <a:endParaRPr/>
          </a:p>
        </p:txBody>
      </p:sp>
      <p:sp>
        <p:nvSpPr>
          <p:cNvPr id="3" name="object 3"/>
          <p:cNvSpPr/>
          <p:nvPr/>
        </p:nvSpPr>
        <p:spPr>
          <a:xfrm>
            <a:off x="5250179" y="3631691"/>
            <a:ext cx="1018540" cy="2018030"/>
          </a:xfrm>
          <a:custGeom>
            <a:avLst/>
            <a:gdLst/>
            <a:ahLst/>
            <a:cxnLst/>
            <a:rect l="l" t="t" r="r" b="b"/>
            <a:pathLst>
              <a:path w="1018539" h="2018029">
                <a:moveTo>
                  <a:pt x="1018032" y="0"/>
                </a:moveTo>
                <a:lnTo>
                  <a:pt x="0" y="0"/>
                </a:lnTo>
                <a:lnTo>
                  <a:pt x="0" y="2017776"/>
                </a:lnTo>
                <a:lnTo>
                  <a:pt x="1018032" y="2017775"/>
                </a:lnTo>
                <a:lnTo>
                  <a:pt x="1018032" y="0"/>
                </a:lnTo>
                <a:close/>
              </a:path>
            </a:pathLst>
          </a:custGeom>
          <a:solidFill>
            <a:srgbClr val="666666"/>
          </a:solidFill>
        </p:spPr>
        <p:txBody>
          <a:bodyPr wrap="square" lIns="0" tIns="0" rIns="0" bIns="0" rtlCol="0"/>
          <a:lstStyle/>
          <a:p>
            <a:endParaRPr/>
          </a:p>
        </p:txBody>
      </p:sp>
      <p:sp>
        <p:nvSpPr>
          <p:cNvPr id="4" name="object 4"/>
          <p:cNvSpPr/>
          <p:nvPr/>
        </p:nvSpPr>
        <p:spPr>
          <a:xfrm>
            <a:off x="979932" y="3797808"/>
            <a:ext cx="1016635" cy="1851660"/>
          </a:xfrm>
          <a:custGeom>
            <a:avLst/>
            <a:gdLst/>
            <a:ahLst/>
            <a:cxnLst/>
            <a:rect l="l" t="t" r="r" b="b"/>
            <a:pathLst>
              <a:path w="1016635" h="1851660">
                <a:moveTo>
                  <a:pt x="0" y="0"/>
                </a:moveTo>
                <a:lnTo>
                  <a:pt x="1016507" y="0"/>
                </a:lnTo>
                <a:lnTo>
                  <a:pt x="1016507" y="1851660"/>
                </a:lnTo>
              </a:path>
            </a:pathLst>
          </a:custGeom>
          <a:ln w="9144">
            <a:solidFill>
              <a:srgbClr val="BEBEBE"/>
            </a:solidFill>
          </a:ln>
        </p:spPr>
        <p:txBody>
          <a:bodyPr wrap="square" lIns="0" tIns="0" rIns="0" bIns="0" rtlCol="0"/>
          <a:lstStyle/>
          <a:p>
            <a:endParaRPr/>
          </a:p>
        </p:txBody>
      </p:sp>
      <p:sp>
        <p:nvSpPr>
          <p:cNvPr id="5" name="object 5"/>
          <p:cNvSpPr/>
          <p:nvPr/>
        </p:nvSpPr>
        <p:spPr>
          <a:xfrm>
            <a:off x="979932" y="3797808"/>
            <a:ext cx="0" cy="1851660"/>
          </a:xfrm>
          <a:custGeom>
            <a:avLst/>
            <a:gdLst/>
            <a:ahLst/>
            <a:cxnLst/>
            <a:rect l="l" t="t" r="r" b="b"/>
            <a:pathLst>
              <a:path h="1851660">
                <a:moveTo>
                  <a:pt x="0" y="1851660"/>
                </a:moveTo>
                <a:lnTo>
                  <a:pt x="0" y="0"/>
                </a:lnTo>
              </a:path>
            </a:pathLst>
          </a:custGeom>
          <a:ln w="9144">
            <a:solidFill>
              <a:srgbClr val="BEBEBE"/>
            </a:solidFill>
          </a:ln>
        </p:spPr>
        <p:txBody>
          <a:bodyPr wrap="square" lIns="0" tIns="0" rIns="0" bIns="0" rtlCol="0"/>
          <a:lstStyle/>
          <a:p>
            <a:endParaRPr/>
          </a:p>
        </p:txBody>
      </p:sp>
      <p:sp>
        <p:nvSpPr>
          <p:cNvPr id="6" name="object 6"/>
          <p:cNvSpPr/>
          <p:nvPr/>
        </p:nvSpPr>
        <p:spPr>
          <a:xfrm>
            <a:off x="5250179" y="3631691"/>
            <a:ext cx="1018540" cy="2018030"/>
          </a:xfrm>
          <a:custGeom>
            <a:avLst/>
            <a:gdLst/>
            <a:ahLst/>
            <a:cxnLst/>
            <a:rect l="l" t="t" r="r" b="b"/>
            <a:pathLst>
              <a:path w="1018539" h="2018029">
                <a:moveTo>
                  <a:pt x="0" y="0"/>
                </a:moveTo>
                <a:lnTo>
                  <a:pt x="1018032" y="0"/>
                </a:lnTo>
                <a:lnTo>
                  <a:pt x="1018032" y="2017775"/>
                </a:lnTo>
              </a:path>
            </a:pathLst>
          </a:custGeom>
          <a:ln w="9144">
            <a:solidFill>
              <a:srgbClr val="BEBEBE"/>
            </a:solidFill>
          </a:ln>
        </p:spPr>
        <p:txBody>
          <a:bodyPr wrap="square" lIns="0" tIns="0" rIns="0" bIns="0" rtlCol="0"/>
          <a:lstStyle/>
          <a:p>
            <a:endParaRPr/>
          </a:p>
        </p:txBody>
      </p:sp>
      <p:sp>
        <p:nvSpPr>
          <p:cNvPr id="7" name="object 7"/>
          <p:cNvSpPr/>
          <p:nvPr/>
        </p:nvSpPr>
        <p:spPr>
          <a:xfrm>
            <a:off x="5250179" y="3631691"/>
            <a:ext cx="0" cy="2018030"/>
          </a:xfrm>
          <a:custGeom>
            <a:avLst/>
            <a:gdLst/>
            <a:ahLst/>
            <a:cxnLst/>
            <a:rect l="l" t="t" r="r" b="b"/>
            <a:pathLst>
              <a:path h="2018029">
                <a:moveTo>
                  <a:pt x="0" y="2017776"/>
                </a:moveTo>
                <a:lnTo>
                  <a:pt x="0" y="0"/>
                </a:lnTo>
              </a:path>
            </a:pathLst>
          </a:custGeom>
          <a:ln w="9144">
            <a:solidFill>
              <a:srgbClr val="BEBEBE"/>
            </a:solidFill>
          </a:ln>
        </p:spPr>
        <p:txBody>
          <a:bodyPr wrap="square" lIns="0" tIns="0" rIns="0" bIns="0" rtlCol="0"/>
          <a:lstStyle/>
          <a:p>
            <a:endParaRPr/>
          </a:p>
        </p:txBody>
      </p:sp>
      <p:sp>
        <p:nvSpPr>
          <p:cNvPr id="8" name="object 8"/>
          <p:cNvSpPr/>
          <p:nvPr/>
        </p:nvSpPr>
        <p:spPr>
          <a:xfrm>
            <a:off x="2048255" y="3797808"/>
            <a:ext cx="1016635" cy="1065530"/>
          </a:xfrm>
          <a:custGeom>
            <a:avLst/>
            <a:gdLst/>
            <a:ahLst/>
            <a:cxnLst/>
            <a:rect l="l" t="t" r="r" b="b"/>
            <a:pathLst>
              <a:path w="1016635" h="1065529">
                <a:moveTo>
                  <a:pt x="0" y="1065276"/>
                </a:moveTo>
                <a:lnTo>
                  <a:pt x="1016507" y="1065276"/>
                </a:lnTo>
                <a:lnTo>
                  <a:pt x="1016507" y="0"/>
                </a:lnTo>
                <a:lnTo>
                  <a:pt x="0" y="0"/>
                </a:lnTo>
                <a:lnTo>
                  <a:pt x="0" y="1065276"/>
                </a:lnTo>
                <a:close/>
              </a:path>
            </a:pathLst>
          </a:custGeom>
          <a:solidFill>
            <a:srgbClr val="009900"/>
          </a:solidFill>
        </p:spPr>
        <p:txBody>
          <a:bodyPr wrap="square" lIns="0" tIns="0" rIns="0" bIns="0" rtlCol="0"/>
          <a:lstStyle/>
          <a:p>
            <a:endParaRPr/>
          </a:p>
        </p:txBody>
      </p:sp>
      <p:sp>
        <p:nvSpPr>
          <p:cNvPr id="9" name="object 9"/>
          <p:cNvSpPr/>
          <p:nvPr/>
        </p:nvSpPr>
        <p:spPr>
          <a:xfrm>
            <a:off x="2048255" y="3797808"/>
            <a:ext cx="1016635" cy="1065530"/>
          </a:xfrm>
          <a:custGeom>
            <a:avLst/>
            <a:gdLst/>
            <a:ahLst/>
            <a:cxnLst/>
            <a:rect l="l" t="t" r="r" b="b"/>
            <a:pathLst>
              <a:path w="1016635" h="1065529">
                <a:moveTo>
                  <a:pt x="0" y="1065276"/>
                </a:moveTo>
                <a:lnTo>
                  <a:pt x="1016507" y="1065276"/>
                </a:lnTo>
                <a:lnTo>
                  <a:pt x="1016507" y="0"/>
                </a:lnTo>
                <a:lnTo>
                  <a:pt x="0" y="0"/>
                </a:lnTo>
                <a:lnTo>
                  <a:pt x="0" y="1065276"/>
                </a:lnTo>
                <a:close/>
              </a:path>
            </a:pathLst>
          </a:custGeom>
          <a:ln w="9144">
            <a:solidFill>
              <a:srgbClr val="BEBEBE"/>
            </a:solidFill>
          </a:ln>
        </p:spPr>
        <p:txBody>
          <a:bodyPr wrap="square" lIns="0" tIns="0" rIns="0" bIns="0" rtlCol="0"/>
          <a:lstStyle/>
          <a:p>
            <a:endParaRPr/>
          </a:p>
        </p:txBody>
      </p:sp>
      <p:sp>
        <p:nvSpPr>
          <p:cNvPr id="10" name="object 10"/>
          <p:cNvSpPr/>
          <p:nvPr/>
        </p:nvSpPr>
        <p:spPr>
          <a:xfrm>
            <a:off x="6318503" y="3631691"/>
            <a:ext cx="1016635" cy="725805"/>
          </a:xfrm>
          <a:custGeom>
            <a:avLst/>
            <a:gdLst/>
            <a:ahLst/>
            <a:cxnLst/>
            <a:rect l="l" t="t" r="r" b="b"/>
            <a:pathLst>
              <a:path w="1016634" h="725804">
                <a:moveTo>
                  <a:pt x="0" y="725423"/>
                </a:moveTo>
                <a:lnTo>
                  <a:pt x="1016507" y="725423"/>
                </a:lnTo>
                <a:lnTo>
                  <a:pt x="1016507" y="0"/>
                </a:lnTo>
                <a:lnTo>
                  <a:pt x="0" y="0"/>
                </a:lnTo>
                <a:lnTo>
                  <a:pt x="0" y="725423"/>
                </a:lnTo>
                <a:close/>
              </a:path>
            </a:pathLst>
          </a:custGeom>
          <a:solidFill>
            <a:srgbClr val="006600"/>
          </a:solidFill>
        </p:spPr>
        <p:txBody>
          <a:bodyPr wrap="square" lIns="0" tIns="0" rIns="0" bIns="0" rtlCol="0"/>
          <a:lstStyle/>
          <a:p>
            <a:endParaRPr/>
          </a:p>
        </p:txBody>
      </p:sp>
      <p:sp>
        <p:nvSpPr>
          <p:cNvPr id="11" name="object 11"/>
          <p:cNvSpPr/>
          <p:nvPr/>
        </p:nvSpPr>
        <p:spPr>
          <a:xfrm>
            <a:off x="6318503" y="3631691"/>
            <a:ext cx="1016635" cy="725805"/>
          </a:xfrm>
          <a:custGeom>
            <a:avLst/>
            <a:gdLst/>
            <a:ahLst/>
            <a:cxnLst/>
            <a:rect l="l" t="t" r="r" b="b"/>
            <a:pathLst>
              <a:path w="1016634" h="725804">
                <a:moveTo>
                  <a:pt x="0" y="725423"/>
                </a:moveTo>
                <a:lnTo>
                  <a:pt x="1016507" y="725423"/>
                </a:lnTo>
                <a:lnTo>
                  <a:pt x="1016507" y="0"/>
                </a:lnTo>
                <a:lnTo>
                  <a:pt x="0" y="0"/>
                </a:lnTo>
                <a:lnTo>
                  <a:pt x="0" y="725423"/>
                </a:lnTo>
                <a:close/>
              </a:path>
            </a:pathLst>
          </a:custGeom>
          <a:ln w="9144">
            <a:solidFill>
              <a:srgbClr val="BEBEBE"/>
            </a:solidFill>
          </a:ln>
        </p:spPr>
        <p:txBody>
          <a:bodyPr wrap="square" lIns="0" tIns="0" rIns="0" bIns="0" rtlCol="0"/>
          <a:lstStyle/>
          <a:p>
            <a:endParaRPr/>
          </a:p>
        </p:txBody>
      </p:sp>
      <p:sp>
        <p:nvSpPr>
          <p:cNvPr id="12" name="object 12"/>
          <p:cNvSpPr/>
          <p:nvPr/>
        </p:nvSpPr>
        <p:spPr>
          <a:xfrm>
            <a:off x="8453628" y="2372867"/>
            <a:ext cx="1018540" cy="696595"/>
          </a:xfrm>
          <a:custGeom>
            <a:avLst/>
            <a:gdLst/>
            <a:ahLst/>
            <a:cxnLst/>
            <a:rect l="l" t="t" r="r" b="b"/>
            <a:pathLst>
              <a:path w="1018540" h="696594">
                <a:moveTo>
                  <a:pt x="0" y="696467"/>
                </a:moveTo>
                <a:lnTo>
                  <a:pt x="1018031" y="696467"/>
                </a:lnTo>
                <a:lnTo>
                  <a:pt x="1018031" y="0"/>
                </a:lnTo>
                <a:lnTo>
                  <a:pt x="0" y="0"/>
                </a:lnTo>
                <a:lnTo>
                  <a:pt x="0" y="696467"/>
                </a:lnTo>
                <a:close/>
              </a:path>
            </a:pathLst>
          </a:custGeom>
          <a:solidFill>
            <a:srgbClr val="FCF000"/>
          </a:solidFill>
        </p:spPr>
        <p:txBody>
          <a:bodyPr wrap="square" lIns="0" tIns="0" rIns="0" bIns="0" rtlCol="0"/>
          <a:lstStyle/>
          <a:p>
            <a:endParaRPr/>
          </a:p>
        </p:txBody>
      </p:sp>
      <p:sp>
        <p:nvSpPr>
          <p:cNvPr id="13" name="object 13"/>
          <p:cNvSpPr/>
          <p:nvPr/>
        </p:nvSpPr>
        <p:spPr>
          <a:xfrm>
            <a:off x="8453628" y="2372867"/>
            <a:ext cx="1018540" cy="696595"/>
          </a:xfrm>
          <a:custGeom>
            <a:avLst/>
            <a:gdLst/>
            <a:ahLst/>
            <a:cxnLst/>
            <a:rect l="l" t="t" r="r" b="b"/>
            <a:pathLst>
              <a:path w="1018540" h="696594">
                <a:moveTo>
                  <a:pt x="0" y="696467"/>
                </a:moveTo>
                <a:lnTo>
                  <a:pt x="1018031" y="696467"/>
                </a:lnTo>
                <a:lnTo>
                  <a:pt x="1018031" y="0"/>
                </a:lnTo>
                <a:lnTo>
                  <a:pt x="0" y="0"/>
                </a:lnTo>
                <a:lnTo>
                  <a:pt x="0" y="696467"/>
                </a:lnTo>
                <a:close/>
              </a:path>
            </a:pathLst>
          </a:custGeom>
          <a:ln w="9144">
            <a:solidFill>
              <a:srgbClr val="BEBEBE"/>
            </a:solidFill>
          </a:ln>
        </p:spPr>
        <p:txBody>
          <a:bodyPr wrap="square" lIns="0" tIns="0" rIns="0" bIns="0" rtlCol="0"/>
          <a:lstStyle/>
          <a:p>
            <a:endParaRPr/>
          </a:p>
        </p:txBody>
      </p:sp>
      <p:sp>
        <p:nvSpPr>
          <p:cNvPr id="14" name="object 14"/>
          <p:cNvSpPr/>
          <p:nvPr/>
        </p:nvSpPr>
        <p:spPr>
          <a:xfrm>
            <a:off x="954024" y="2189988"/>
            <a:ext cx="0" cy="3450590"/>
          </a:xfrm>
          <a:custGeom>
            <a:avLst/>
            <a:gdLst/>
            <a:ahLst/>
            <a:cxnLst/>
            <a:rect l="l" t="t" r="r" b="b"/>
            <a:pathLst>
              <a:path h="3450590">
                <a:moveTo>
                  <a:pt x="0" y="3450336"/>
                </a:moveTo>
                <a:lnTo>
                  <a:pt x="0" y="0"/>
                </a:lnTo>
              </a:path>
            </a:pathLst>
          </a:custGeom>
          <a:ln w="9144">
            <a:solidFill>
              <a:srgbClr val="666666"/>
            </a:solidFill>
          </a:ln>
        </p:spPr>
        <p:txBody>
          <a:bodyPr wrap="square" lIns="0" tIns="0" rIns="0" bIns="0" rtlCol="0"/>
          <a:lstStyle/>
          <a:p>
            <a:endParaRPr/>
          </a:p>
        </p:txBody>
      </p:sp>
      <p:sp>
        <p:nvSpPr>
          <p:cNvPr id="15" name="object 15"/>
          <p:cNvSpPr/>
          <p:nvPr/>
        </p:nvSpPr>
        <p:spPr>
          <a:xfrm>
            <a:off x="954024" y="56403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6" name="object 16"/>
          <p:cNvSpPr/>
          <p:nvPr/>
        </p:nvSpPr>
        <p:spPr>
          <a:xfrm>
            <a:off x="954024" y="508406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7" name="object 17"/>
          <p:cNvSpPr/>
          <p:nvPr/>
        </p:nvSpPr>
        <p:spPr>
          <a:xfrm>
            <a:off x="954024" y="452780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8" name="object 18"/>
          <p:cNvSpPr/>
          <p:nvPr/>
        </p:nvSpPr>
        <p:spPr>
          <a:xfrm>
            <a:off x="954024" y="397154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9" name="object 19"/>
          <p:cNvSpPr/>
          <p:nvPr/>
        </p:nvSpPr>
        <p:spPr>
          <a:xfrm>
            <a:off x="954024" y="341528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0" name="object 20"/>
          <p:cNvSpPr/>
          <p:nvPr/>
        </p:nvSpPr>
        <p:spPr>
          <a:xfrm>
            <a:off x="954024" y="28590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1" name="object 21"/>
          <p:cNvSpPr/>
          <p:nvPr/>
        </p:nvSpPr>
        <p:spPr>
          <a:xfrm>
            <a:off x="954024" y="230276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2" name="object 22"/>
          <p:cNvSpPr/>
          <p:nvPr/>
        </p:nvSpPr>
        <p:spPr>
          <a:xfrm>
            <a:off x="954024" y="5640323"/>
            <a:ext cx="8542020" cy="0"/>
          </a:xfrm>
          <a:custGeom>
            <a:avLst/>
            <a:gdLst/>
            <a:ahLst/>
            <a:cxnLst/>
            <a:rect l="l" t="t" r="r" b="b"/>
            <a:pathLst>
              <a:path w="8542020">
                <a:moveTo>
                  <a:pt x="0" y="0"/>
                </a:moveTo>
                <a:lnTo>
                  <a:pt x="8542020" y="0"/>
                </a:lnTo>
              </a:path>
            </a:pathLst>
          </a:custGeom>
          <a:ln w="9144">
            <a:solidFill>
              <a:srgbClr val="666666"/>
            </a:solidFill>
          </a:ln>
        </p:spPr>
        <p:txBody>
          <a:bodyPr wrap="square" lIns="0" tIns="0" rIns="0" bIns="0" rtlCol="0"/>
          <a:lstStyle/>
          <a:p>
            <a:endParaRPr/>
          </a:p>
        </p:txBody>
      </p:sp>
      <p:graphicFrame>
        <p:nvGraphicFramePr>
          <p:cNvPr id="23" name="object 23"/>
          <p:cNvGraphicFramePr>
            <a:graphicFrameLocks noGrp="1"/>
          </p:cNvGraphicFramePr>
          <p:nvPr/>
        </p:nvGraphicFramePr>
        <p:xfrm>
          <a:off x="3110483" y="2363723"/>
          <a:ext cx="1016507" cy="2494786"/>
        </p:xfrm>
        <a:graphic>
          <a:graphicData uri="http://schemas.openxmlformats.org/drawingml/2006/table">
            <a:tbl>
              <a:tblPr firstRow="1" bandRow="1">
                <a:tableStyleId>{2D5ABB26-0587-4C30-8999-92F81FD0307C}</a:tableStyleId>
              </a:tblPr>
              <a:tblGrid>
                <a:gridCol w="1016507">
                  <a:extLst>
                    <a:ext uri="{9D8B030D-6E8A-4147-A177-3AD203B41FA5}">
                      <a16:colId xmlns:a16="http://schemas.microsoft.com/office/drawing/2014/main" xmlns="" val="20000"/>
                    </a:ext>
                  </a:extLst>
                </a:gridCol>
              </a:tblGrid>
              <a:tr h="315467">
                <a:tc>
                  <a:txBody>
                    <a:bodyPr/>
                    <a:lstStyle/>
                    <a:p>
                      <a:pPr algn="ctr">
                        <a:lnSpc>
                          <a:spcPct val="100000"/>
                        </a:lnSpc>
                        <a:spcBef>
                          <a:spcPts val="305"/>
                        </a:spcBef>
                      </a:pPr>
                      <a:r>
                        <a:rPr sz="1400" dirty="0">
                          <a:latin typeface="Univers for BP"/>
                          <a:cs typeface="Univers for BP"/>
                        </a:rPr>
                        <a:t>Other</a:t>
                      </a:r>
                      <a:endParaRPr sz="1400">
                        <a:latin typeface="Univers for BP"/>
                        <a:cs typeface="Univers for BP"/>
                      </a:endParaRPr>
                    </a:p>
                  </a:txBody>
                  <a:tcPr marL="0" marR="0" marT="38735"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D9D9D9"/>
                    </a:solidFill>
                  </a:tcPr>
                </a:tc>
                <a:extLst>
                  <a:ext uri="{0D108BD9-81ED-4DB2-BD59-A6C34878D82A}">
                    <a16:rowId xmlns:a16="http://schemas.microsoft.com/office/drawing/2014/main" xmlns="" val="10000"/>
                  </a:ext>
                </a:extLst>
              </a:tr>
              <a:tr h="323088">
                <a:tc>
                  <a:txBody>
                    <a:bodyPr/>
                    <a:lstStyle/>
                    <a:p>
                      <a:pPr algn="ctr">
                        <a:lnSpc>
                          <a:spcPct val="100000"/>
                        </a:lnSpc>
                        <a:spcBef>
                          <a:spcPts val="340"/>
                        </a:spcBef>
                      </a:pPr>
                      <a:r>
                        <a:rPr sz="1400" spc="-5" dirty="0">
                          <a:solidFill>
                            <a:srgbClr val="FFFFFF"/>
                          </a:solidFill>
                          <a:latin typeface="Univers for BP"/>
                          <a:cs typeface="Univers for BP"/>
                        </a:rPr>
                        <a:t>Middle</a:t>
                      </a:r>
                      <a:r>
                        <a:rPr sz="1400" spc="-80" dirty="0">
                          <a:solidFill>
                            <a:srgbClr val="FFFFFF"/>
                          </a:solidFill>
                          <a:latin typeface="Univers for BP"/>
                          <a:cs typeface="Univers for BP"/>
                        </a:rPr>
                        <a:t> </a:t>
                      </a:r>
                      <a:r>
                        <a:rPr sz="1400" spc="-5" dirty="0">
                          <a:solidFill>
                            <a:srgbClr val="FFFFFF"/>
                          </a:solidFill>
                          <a:latin typeface="Univers for BP"/>
                          <a:cs typeface="Univers for BP"/>
                        </a:rPr>
                        <a:t>East</a:t>
                      </a:r>
                      <a:endParaRPr sz="1400">
                        <a:latin typeface="Univers for BP"/>
                        <a:cs typeface="Univers for BP"/>
                      </a:endParaRPr>
                    </a:p>
                  </a:txBody>
                  <a:tcPr marL="0" marR="0" marT="43180"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DC0000"/>
                    </a:solidFill>
                  </a:tcPr>
                </a:tc>
                <a:extLst>
                  <a:ext uri="{0D108BD9-81ED-4DB2-BD59-A6C34878D82A}">
                    <a16:rowId xmlns:a16="http://schemas.microsoft.com/office/drawing/2014/main" xmlns="" val="10001"/>
                  </a:ext>
                </a:extLst>
              </a:tr>
              <a:tr h="381000">
                <a:tc>
                  <a:txBody>
                    <a:bodyPr/>
                    <a:lstStyle/>
                    <a:p>
                      <a:pPr algn="ctr">
                        <a:lnSpc>
                          <a:spcPct val="100000"/>
                        </a:lnSpc>
                        <a:spcBef>
                          <a:spcPts val="565"/>
                        </a:spcBef>
                      </a:pPr>
                      <a:r>
                        <a:rPr sz="1400" dirty="0">
                          <a:solidFill>
                            <a:srgbClr val="FFFFFF"/>
                          </a:solidFill>
                          <a:latin typeface="Univers for BP"/>
                          <a:cs typeface="Univers for BP"/>
                        </a:rPr>
                        <a:t>Africa</a:t>
                      </a:r>
                      <a:endParaRPr sz="1400">
                        <a:latin typeface="Univers for BP"/>
                        <a:cs typeface="Univers for BP"/>
                      </a:endParaRPr>
                    </a:p>
                  </a:txBody>
                  <a:tcPr marL="0" marR="0" marT="71755"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FF6600"/>
                    </a:solidFill>
                  </a:tcPr>
                </a:tc>
                <a:extLst>
                  <a:ext uri="{0D108BD9-81ED-4DB2-BD59-A6C34878D82A}">
                    <a16:rowId xmlns:a16="http://schemas.microsoft.com/office/drawing/2014/main" xmlns="" val="10002"/>
                  </a:ext>
                </a:extLst>
              </a:tr>
              <a:tr h="432816">
                <a:tc>
                  <a:txBody>
                    <a:bodyPr/>
                    <a:lstStyle/>
                    <a:p>
                      <a:pPr marL="1270" algn="ctr">
                        <a:lnSpc>
                          <a:spcPct val="100000"/>
                        </a:lnSpc>
                        <a:spcBef>
                          <a:spcPts val="770"/>
                        </a:spcBef>
                      </a:pPr>
                      <a:r>
                        <a:rPr sz="1400" dirty="0">
                          <a:latin typeface="Univers for BP"/>
                          <a:cs typeface="Univers for BP"/>
                        </a:rPr>
                        <a:t>Other</a:t>
                      </a:r>
                      <a:r>
                        <a:rPr sz="1400" spc="-90" dirty="0">
                          <a:latin typeface="Univers for BP"/>
                          <a:cs typeface="Univers for BP"/>
                        </a:rPr>
                        <a:t> </a:t>
                      </a:r>
                      <a:r>
                        <a:rPr sz="1400" spc="-5" dirty="0">
                          <a:latin typeface="Univers for BP"/>
                          <a:cs typeface="Univers for BP"/>
                        </a:rPr>
                        <a:t>Asia</a:t>
                      </a:r>
                      <a:endParaRPr sz="1400">
                        <a:latin typeface="Univers for BP"/>
                        <a:cs typeface="Univers for BP"/>
                      </a:endParaRPr>
                    </a:p>
                  </a:txBody>
                  <a:tcPr marL="0" marR="0" marT="97790"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FFCC00"/>
                    </a:solidFill>
                  </a:tcPr>
                </a:tc>
                <a:extLst>
                  <a:ext uri="{0D108BD9-81ED-4DB2-BD59-A6C34878D82A}">
                    <a16:rowId xmlns:a16="http://schemas.microsoft.com/office/drawing/2014/main" xmlns="" val="10003"/>
                  </a:ext>
                </a:extLst>
              </a:tr>
              <a:tr h="393192">
                <a:tc>
                  <a:txBody>
                    <a:bodyPr/>
                    <a:lstStyle/>
                    <a:p>
                      <a:pPr algn="ctr">
                        <a:lnSpc>
                          <a:spcPct val="100000"/>
                        </a:lnSpc>
                        <a:spcBef>
                          <a:spcPts val="610"/>
                        </a:spcBef>
                      </a:pPr>
                      <a:r>
                        <a:rPr sz="1400" spc="-5" dirty="0">
                          <a:latin typeface="Univers for BP"/>
                          <a:cs typeface="Univers for BP"/>
                        </a:rPr>
                        <a:t>China</a:t>
                      </a:r>
                      <a:endParaRPr sz="1400">
                        <a:latin typeface="Univers for BP"/>
                        <a:cs typeface="Univers for BP"/>
                      </a:endParaRPr>
                    </a:p>
                  </a:txBody>
                  <a:tcPr marL="0" marR="0" marT="77470"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8ADEFF"/>
                    </a:solidFill>
                  </a:tcPr>
                </a:tc>
                <a:extLst>
                  <a:ext uri="{0D108BD9-81ED-4DB2-BD59-A6C34878D82A}">
                    <a16:rowId xmlns:a16="http://schemas.microsoft.com/office/drawing/2014/main" xmlns="" val="10004"/>
                  </a:ext>
                </a:extLst>
              </a:tr>
              <a:tr h="649223">
                <a:tc>
                  <a:txBody>
                    <a:bodyPr/>
                    <a:lstStyle/>
                    <a:p>
                      <a:pPr>
                        <a:lnSpc>
                          <a:spcPct val="100000"/>
                        </a:lnSpc>
                        <a:spcBef>
                          <a:spcPts val="5"/>
                        </a:spcBef>
                      </a:pPr>
                      <a:endParaRPr sz="1400">
                        <a:latin typeface="Times New Roman"/>
                        <a:cs typeface="Times New Roman"/>
                      </a:endParaRPr>
                    </a:p>
                    <a:p>
                      <a:pPr marL="1270" algn="ctr">
                        <a:lnSpc>
                          <a:spcPct val="100000"/>
                        </a:lnSpc>
                        <a:spcBef>
                          <a:spcPts val="5"/>
                        </a:spcBef>
                      </a:pPr>
                      <a:r>
                        <a:rPr sz="1400" spc="-5" dirty="0">
                          <a:solidFill>
                            <a:srgbClr val="FFFFFF"/>
                          </a:solidFill>
                          <a:latin typeface="Univers for BP"/>
                          <a:cs typeface="Univers for BP"/>
                        </a:rPr>
                        <a:t>India</a:t>
                      </a:r>
                      <a:endParaRPr sz="1400">
                        <a:latin typeface="Univers for BP"/>
                        <a:cs typeface="Univers for BP"/>
                      </a:endParaRPr>
                    </a:p>
                  </a:txBody>
                  <a:tcPr marL="0" marR="0" marT="635"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3366FF"/>
                    </a:solidFill>
                  </a:tcPr>
                </a:tc>
                <a:extLst>
                  <a:ext uri="{0D108BD9-81ED-4DB2-BD59-A6C34878D82A}">
                    <a16:rowId xmlns:a16="http://schemas.microsoft.com/office/drawing/2014/main" xmlns="" val="10005"/>
                  </a:ext>
                </a:extLst>
              </a:tr>
            </a:tbl>
          </a:graphicData>
        </a:graphic>
      </p:graphicFrame>
      <p:sp>
        <p:nvSpPr>
          <p:cNvPr id="24" name="object 24"/>
          <p:cNvSpPr txBox="1"/>
          <p:nvPr/>
        </p:nvSpPr>
        <p:spPr>
          <a:xfrm>
            <a:off x="480466" y="2734817"/>
            <a:ext cx="322580" cy="3018155"/>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105</a:t>
            </a:r>
            <a:endParaRPr sz="1400">
              <a:latin typeface="Univers for BP Light"/>
              <a:cs typeface="Univers for BP Light"/>
            </a:endParaRPr>
          </a:p>
          <a:p>
            <a:pPr>
              <a:lnSpc>
                <a:spcPct val="100000"/>
              </a:lnSpc>
              <a:spcBef>
                <a:spcPts val="55"/>
              </a:spcBef>
            </a:pPr>
            <a:endParaRPr sz="2300">
              <a:latin typeface="Times New Roman"/>
              <a:cs typeface="Times New Roman"/>
            </a:endParaRPr>
          </a:p>
          <a:p>
            <a:pPr algn="ctr">
              <a:lnSpc>
                <a:spcPct val="100000"/>
              </a:lnSpc>
            </a:pPr>
            <a:r>
              <a:rPr sz="1400" b="0" spc="-5" dirty="0">
                <a:latin typeface="Univers for BP Light"/>
                <a:cs typeface="Univers for BP Light"/>
              </a:rPr>
              <a:t>100</a:t>
            </a:r>
            <a:endParaRPr sz="1400">
              <a:latin typeface="Univers for BP Light"/>
              <a:cs typeface="Univers for BP Light"/>
            </a:endParaRPr>
          </a:p>
          <a:p>
            <a:pPr>
              <a:lnSpc>
                <a:spcPct val="100000"/>
              </a:lnSpc>
            </a:pPr>
            <a:endParaRPr sz="2350">
              <a:latin typeface="Times New Roman"/>
              <a:cs typeface="Times New Roman"/>
            </a:endParaRPr>
          </a:p>
          <a:p>
            <a:pPr marL="98425" algn="ctr">
              <a:lnSpc>
                <a:spcPct val="100000"/>
              </a:lnSpc>
            </a:pPr>
            <a:r>
              <a:rPr sz="1400" b="0" spc="-5" dirty="0">
                <a:latin typeface="Univers for BP Light"/>
                <a:cs typeface="Univers for BP Light"/>
              </a:rPr>
              <a:t>95</a:t>
            </a:r>
            <a:endParaRPr sz="1400">
              <a:latin typeface="Univers for BP Light"/>
              <a:cs typeface="Univers for BP Light"/>
            </a:endParaRPr>
          </a:p>
          <a:p>
            <a:pPr>
              <a:lnSpc>
                <a:spcPct val="100000"/>
              </a:lnSpc>
              <a:spcBef>
                <a:spcPts val="55"/>
              </a:spcBef>
            </a:pPr>
            <a:endParaRPr sz="2300">
              <a:latin typeface="Times New Roman"/>
              <a:cs typeface="Times New Roman"/>
            </a:endParaRPr>
          </a:p>
          <a:p>
            <a:pPr marL="98425" algn="ctr">
              <a:lnSpc>
                <a:spcPct val="100000"/>
              </a:lnSpc>
            </a:pPr>
            <a:r>
              <a:rPr sz="1400" b="0" spc="-5" dirty="0">
                <a:latin typeface="Univers for BP Light"/>
                <a:cs typeface="Univers for BP Light"/>
              </a:rPr>
              <a:t>90</a:t>
            </a:r>
            <a:endParaRPr sz="1400">
              <a:latin typeface="Univers for BP Light"/>
              <a:cs typeface="Univers for BP Light"/>
            </a:endParaRPr>
          </a:p>
          <a:p>
            <a:pPr>
              <a:lnSpc>
                <a:spcPct val="100000"/>
              </a:lnSpc>
              <a:spcBef>
                <a:spcPts val="55"/>
              </a:spcBef>
            </a:pPr>
            <a:endParaRPr sz="2300">
              <a:latin typeface="Times New Roman"/>
              <a:cs typeface="Times New Roman"/>
            </a:endParaRPr>
          </a:p>
          <a:p>
            <a:pPr marL="98425" algn="ctr">
              <a:lnSpc>
                <a:spcPct val="100000"/>
              </a:lnSpc>
            </a:pPr>
            <a:r>
              <a:rPr sz="1400" b="0" spc="-5" dirty="0">
                <a:latin typeface="Univers for BP Light"/>
                <a:cs typeface="Univers for BP Light"/>
              </a:rPr>
              <a:t>85</a:t>
            </a:r>
            <a:endParaRPr sz="1400">
              <a:latin typeface="Univers for BP Light"/>
              <a:cs typeface="Univers for BP Light"/>
            </a:endParaRPr>
          </a:p>
          <a:p>
            <a:pPr>
              <a:lnSpc>
                <a:spcPct val="100000"/>
              </a:lnSpc>
              <a:spcBef>
                <a:spcPts val="55"/>
              </a:spcBef>
            </a:pPr>
            <a:endParaRPr sz="2300">
              <a:latin typeface="Times New Roman"/>
              <a:cs typeface="Times New Roman"/>
            </a:endParaRPr>
          </a:p>
          <a:p>
            <a:pPr marL="98425" algn="ctr">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25" name="object 25"/>
          <p:cNvSpPr txBox="1"/>
          <p:nvPr/>
        </p:nvSpPr>
        <p:spPr>
          <a:xfrm>
            <a:off x="480466" y="2178303"/>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110</a:t>
            </a:r>
            <a:endParaRPr sz="1400">
              <a:latin typeface="Univers for BP Light"/>
              <a:cs typeface="Univers for BP Light"/>
            </a:endParaRPr>
          </a:p>
        </p:txBody>
      </p:sp>
      <p:sp>
        <p:nvSpPr>
          <p:cNvPr id="26" name="object 26"/>
          <p:cNvSpPr txBox="1"/>
          <p:nvPr/>
        </p:nvSpPr>
        <p:spPr>
          <a:xfrm>
            <a:off x="1278127" y="5748731"/>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27" name="object 27"/>
          <p:cNvSpPr txBox="1"/>
          <p:nvPr/>
        </p:nvSpPr>
        <p:spPr>
          <a:xfrm>
            <a:off x="2296795" y="5748731"/>
            <a:ext cx="52006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a:t>
            </a:r>
            <a:r>
              <a:rPr sz="1400" b="0" spc="-10" dirty="0">
                <a:latin typeface="Univers for BP Light"/>
                <a:cs typeface="Univers for BP Light"/>
              </a:rPr>
              <a:t>E</a:t>
            </a:r>
            <a:r>
              <a:rPr sz="1400" b="0" dirty="0">
                <a:latin typeface="Univers for BP Light"/>
                <a:cs typeface="Univers for BP Light"/>
              </a:rPr>
              <a:t>CD</a:t>
            </a:r>
            <a:endParaRPr sz="1400">
              <a:latin typeface="Univers for BP Light"/>
              <a:cs typeface="Univers for BP Light"/>
            </a:endParaRPr>
          </a:p>
        </p:txBody>
      </p:sp>
      <p:sp>
        <p:nvSpPr>
          <p:cNvPr id="28" name="object 28"/>
          <p:cNvSpPr txBox="1"/>
          <p:nvPr/>
        </p:nvSpPr>
        <p:spPr>
          <a:xfrm>
            <a:off x="3177032" y="5748731"/>
            <a:ext cx="89535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Non-OECD</a:t>
            </a:r>
            <a:endParaRPr sz="1400">
              <a:latin typeface="Univers for BP Light"/>
              <a:cs typeface="Univers for BP Light"/>
            </a:endParaRPr>
          </a:p>
        </p:txBody>
      </p:sp>
      <p:sp>
        <p:nvSpPr>
          <p:cNvPr id="29" name="object 29"/>
          <p:cNvSpPr txBox="1"/>
          <p:nvPr/>
        </p:nvSpPr>
        <p:spPr>
          <a:xfrm>
            <a:off x="5549900" y="5748731"/>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30" name="object 30"/>
          <p:cNvSpPr txBox="1"/>
          <p:nvPr/>
        </p:nvSpPr>
        <p:spPr>
          <a:xfrm>
            <a:off x="6390513" y="5748731"/>
            <a:ext cx="876300" cy="450850"/>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Non-OPEC</a:t>
            </a:r>
            <a:endParaRPr sz="1400">
              <a:latin typeface="Univers for BP Light"/>
              <a:cs typeface="Univers for BP Light"/>
            </a:endParaRPr>
          </a:p>
          <a:p>
            <a:pPr algn="ctr">
              <a:lnSpc>
                <a:spcPct val="100000"/>
              </a:lnSpc>
              <a:spcBef>
                <a:spcPts val="15"/>
              </a:spcBef>
            </a:pPr>
            <a:r>
              <a:rPr sz="1400" b="0" dirty="0">
                <a:latin typeface="Univers for BP Light"/>
                <a:cs typeface="Univers for BP Light"/>
              </a:rPr>
              <a:t>decline</a:t>
            </a:r>
            <a:endParaRPr sz="1400">
              <a:latin typeface="Univers for BP Light"/>
              <a:cs typeface="Univers for BP Light"/>
            </a:endParaRPr>
          </a:p>
        </p:txBody>
      </p:sp>
      <p:sp>
        <p:nvSpPr>
          <p:cNvPr id="31" name="object 31"/>
          <p:cNvSpPr txBox="1"/>
          <p:nvPr/>
        </p:nvSpPr>
        <p:spPr>
          <a:xfrm>
            <a:off x="7458582" y="5748731"/>
            <a:ext cx="876300" cy="450850"/>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Non-OPEC</a:t>
            </a:r>
            <a:endParaRPr sz="1400">
              <a:latin typeface="Univers for BP Light"/>
              <a:cs typeface="Univers for BP Light"/>
            </a:endParaRPr>
          </a:p>
          <a:p>
            <a:pPr marL="635" algn="ctr">
              <a:lnSpc>
                <a:spcPct val="100000"/>
              </a:lnSpc>
              <a:spcBef>
                <a:spcPts val="15"/>
              </a:spcBef>
            </a:pPr>
            <a:r>
              <a:rPr sz="1400" b="0" dirty="0">
                <a:latin typeface="Univers for BP Light"/>
                <a:cs typeface="Univers for BP Light"/>
              </a:rPr>
              <a:t>growth</a:t>
            </a:r>
            <a:endParaRPr sz="1400">
              <a:latin typeface="Univers for BP Light"/>
              <a:cs typeface="Univers for BP Light"/>
            </a:endParaRPr>
          </a:p>
        </p:txBody>
      </p:sp>
      <p:sp>
        <p:nvSpPr>
          <p:cNvPr id="32" name="object 32"/>
          <p:cNvSpPr txBox="1"/>
          <p:nvPr/>
        </p:nvSpPr>
        <p:spPr>
          <a:xfrm>
            <a:off x="8714358" y="5748731"/>
            <a:ext cx="49974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a:t>
            </a:r>
            <a:r>
              <a:rPr sz="1400" b="0" spc="-10" dirty="0">
                <a:latin typeface="Univers for BP Light"/>
                <a:cs typeface="Univers for BP Light"/>
              </a:rPr>
              <a:t>PE</a:t>
            </a:r>
            <a:r>
              <a:rPr sz="1400" b="0" dirty="0">
                <a:latin typeface="Univers for BP Light"/>
                <a:cs typeface="Univers for BP Light"/>
              </a:rPr>
              <a:t>C</a:t>
            </a:r>
            <a:endParaRPr sz="1400">
              <a:latin typeface="Univers for BP Light"/>
              <a:cs typeface="Univers for BP Light"/>
            </a:endParaRPr>
          </a:p>
        </p:txBody>
      </p:sp>
      <p:graphicFrame>
        <p:nvGraphicFramePr>
          <p:cNvPr id="33" name="object 33"/>
          <p:cNvGraphicFramePr>
            <a:graphicFrameLocks noGrp="1"/>
          </p:cNvGraphicFramePr>
          <p:nvPr/>
        </p:nvGraphicFramePr>
        <p:xfrm>
          <a:off x="7382256" y="3064764"/>
          <a:ext cx="1016507" cy="1300988"/>
        </p:xfrm>
        <a:graphic>
          <a:graphicData uri="http://schemas.openxmlformats.org/drawingml/2006/table">
            <a:tbl>
              <a:tblPr firstRow="1" bandRow="1">
                <a:tableStyleId>{2D5ABB26-0587-4C30-8999-92F81FD0307C}</a:tableStyleId>
              </a:tblPr>
              <a:tblGrid>
                <a:gridCol w="1016507">
                  <a:extLst>
                    <a:ext uri="{9D8B030D-6E8A-4147-A177-3AD203B41FA5}">
                      <a16:colId xmlns:a16="http://schemas.microsoft.com/office/drawing/2014/main" xmlns="" val="20000"/>
                    </a:ext>
                  </a:extLst>
                </a:gridCol>
              </a:tblGrid>
              <a:tr h="219456">
                <a:tc>
                  <a:txBody>
                    <a:bodyPr/>
                    <a:lstStyle/>
                    <a:p>
                      <a:pPr marL="213995">
                        <a:lnSpc>
                          <a:spcPts val="1570"/>
                        </a:lnSpc>
                      </a:pPr>
                      <a:r>
                        <a:rPr sz="1400" dirty="0">
                          <a:solidFill>
                            <a:srgbClr val="FFFFFF"/>
                          </a:solidFill>
                          <a:latin typeface="Univers for BP"/>
                          <a:cs typeface="Univers for BP"/>
                        </a:rPr>
                        <a:t>Russia</a:t>
                      </a:r>
                      <a:endParaRPr sz="1400">
                        <a:latin typeface="Univers for BP"/>
                        <a:cs typeface="Univers for BP"/>
                      </a:endParaRPr>
                    </a:p>
                  </a:txBody>
                  <a:tcPr marL="0" marR="0" marT="0"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660099"/>
                    </a:solidFill>
                  </a:tcPr>
                </a:tc>
                <a:extLst>
                  <a:ext uri="{0D108BD9-81ED-4DB2-BD59-A6C34878D82A}">
                    <a16:rowId xmlns:a16="http://schemas.microsoft.com/office/drawing/2014/main" xmlns="" val="10000"/>
                  </a:ext>
                </a:extLst>
              </a:tr>
              <a:tr h="202691">
                <a:tc>
                  <a:txBody>
                    <a:bodyPr/>
                    <a:lstStyle/>
                    <a:p>
                      <a:pPr marL="245110">
                        <a:lnSpc>
                          <a:spcPts val="1650"/>
                        </a:lnSpc>
                      </a:pPr>
                      <a:r>
                        <a:rPr sz="1400" dirty="0">
                          <a:solidFill>
                            <a:srgbClr val="FFFFFF"/>
                          </a:solidFill>
                          <a:latin typeface="Univers for BP"/>
                          <a:cs typeface="Univers for BP"/>
                        </a:rPr>
                        <a:t>Brazil</a:t>
                      </a:r>
                      <a:endParaRPr sz="1400">
                        <a:latin typeface="Univers for BP"/>
                        <a:cs typeface="Univers for BP"/>
                      </a:endParaRPr>
                    </a:p>
                  </a:txBody>
                  <a:tcPr marL="0" marR="0" marT="0"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0000DE"/>
                    </a:solidFill>
                  </a:tcPr>
                </a:tc>
                <a:extLst>
                  <a:ext uri="{0D108BD9-81ED-4DB2-BD59-A6C34878D82A}">
                    <a16:rowId xmlns:a16="http://schemas.microsoft.com/office/drawing/2014/main" xmlns="" val="10001"/>
                  </a:ext>
                </a:extLst>
              </a:tr>
              <a:tr h="865632">
                <a:tc>
                  <a:txBody>
                    <a:bodyPr/>
                    <a:lstStyle/>
                    <a:p>
                      <a:pPr>
                        <a:lnSpc>
                          <a:spcPct val="100000"/>
                        </a:lnSpc>
                      </a:pPr>
                      <a:endParaRPr sz="1950">
                        <a:latin typeface="Times New Roman"/>
                        <a:cs typeface="Times New Roman"/>
                      </a:endParaRPr>
                    </a:p>
                    <a:p>
                      <a:pPr marR="34925" algn="ctr">
                        <a:lnSpc>
                          <a:spcPct val="100000"/>
                        </a:lnSpc>
                      </a:pPr>
                      <a:r>
                        <a:rPr sz="1400" spc="-5" dirty="0">
                          <a:solidFill>
                            <a:srgbClr val="FFFFFF"/>
                          </a:solidFill>
                          <a:latin typeface="Univers for BP"/>
                          <a:cs typeface="Univers for BP"/>
                        </a:rPr>
                        <a:t>US</a:t>
                      </a:r>
                      <a:endParaRPr sz="1400">
                        <a:latin typeface="Univers for BP"/>
                        <a:cs typeface="Univers for BP"/>
                      </a:endParaRPr>
                    </a:p>
                  </a:txBody>
                  <a:tcPr marL="0" marR="0" marT="0" marB="0">
                    <a:lnL w="9144">
                      <a:solidFill>
                        <a:srgbClr val="BEBEBE"/>
                      </a:solidFill>
                      <a:prstDash val="solid"/>
                    </a:lnL>
                    <a:lnR w="9144">
                      <a:solidFill>
                        <a:srgbClr val="BEBEBE"/>
                      </a:solidFill>
                      <a:prstDash val="solid"/>
                    </a:lnR>
                    <a:lnT w="9144">
                      <a:solidFill>
                        <a:srgbClr val="BEBEBE"/>
                      </a:solidFill>
                      <a:prstDash val="solid"/>
                    </a:lnT>
                    <a:lnB w="9144">
                      <a:solidFill>
                        <a:srgbClr val="BEBEBE"/>
                      </a:solidFill>
                      <a:prstDash val="solid"/>
                    </a:lnB>
                    <a:solidFill>
                      <a:srgbClr val="99CC00"/>
                    </a:solidFill>
                  </a:tcPr>
                </a:tc>
                <a:extLst>
                  <a:ext uri="{0D108BD9-81ED-4DB2-BD59-A6C34878D82A}">
                    <a16:rowId xmlns:a16="http://schemas.microsoft.com/office/drawing/2014/main" xmlns="" val="10002"/>
                  </a:ext>
                </a:extLst>
              </a:tr>
            </a:tbl>
          </a:graphicData>
        </a:graphic>
      </p:graphicFrame>
      <p:sp>
        <p:nvSpPr>
          <p:cNvPr id="34" name="object 34"/>
          <p:cNvSpPr txBox="1">
            <a:spLocks noGrp="1"/>
          </p:cNvSpPr>
          <p:nvPr>
            <p:ph type="title"/>
          </p:nvPr>
        </p:nvSpPr>
        <p:spPr>
          <a:xfrm>
            <a:off x="491439" y="556386"/>
            <a:ext cx="7809865" cy="335280"/>
          </a:xfrm>
          <a:prstGeom prst="rect">
            <a:avLst/>
          </a:prstGeom>
        </p:spPr>
        <p:txBody>
          <a:bodyPr vert="horz" wrap="square" lIns="0" tIns="0" rIns="0" bIns="0" rtlCol="0">
            <a:spAutoFit/>
          </a:bodyPr>
          <a:lstStyle/>
          <a:p>
            <a:pPr marL="12700">
              <a:lnSpc>
                <a:spcPct val="100000"/>
              </a:lnSpc>
            </a:pPr>
            <a:r>
              <a:rPr spc="-5" dirty="0"/>
              <a:t>Growing demand for liquid fuels in emerging</a:t>
            </a:r>
            <a:r>
              <a:rPr spc="175" dirty="0"/>
              <a:t> </a:t>
            </a:r>
            <a:r>
              <a:rPr spc="-5" dirty="0"/>
              <a:t>economies…</a:t>
            </a:r>
          </a:p>
        </p:txBody>
      </p:sp>
      <p:sp>
        <p:nvSpPr>
          <p:cNvPr id="35" name="object 35"/>
          <p:cNvSpPr/>
          <p:nvPr/>
        </p:nvSpPr>
        <p:spPr>
          <a:xfrm>
            <a:off x="4288535" y="2345435"/>
            <a:ext cx="3912870" cy="76200"/>
          </a:xfrm>
          <a:custGeom>
            <a:avLst/>
            <a:gdLst/>
            <a:ahLst/>
            <a:cxnLst/>
            <a:rect l="l" t="t" r="r" b="b"/>
            <a:pathLst>
              <a:path w="3912870" h="76200">
                <a:moveTo>
                  <a:pt x="76200" y="0"/>
                </a:moveTo>
                <a:lnTo>
                  <a:pt x="0" y="38100"/>
                </a:lnTo>
                <a:lnTo>
                  <a:pt x="76200" y="76200"/>
                </a:lnTo>
                <a:lnTo>
                  <a:pt x="76200" y="44450"/>
                </a:lnTo>
                <a:lnTo>
                  <a:pt x="63500" y="44450"/>
                </a:lnTo>
                <a:lnTo>
                  <a:pt x="63500" y="31750"/>
                </a:lnTo>
                <a:lnTo>
                  <a:pt x="76200" y="31750"/>
                </a:lnTo>
                <a:lnTo>
                  <a:pt x="76200" y="0"/>
                </a:lnTo>
                <a:close/>
              </a:path>
              <a:path w="3912870" h="76200">
                <a:moveTo>
                  <a:pt x="3836289" y="0"/>
                </a:moveTo>
                <a:lnTo>
                  <a:pt x="3836289" y="76200"/>
                </a:lnTo>
                <a:lnTo>
                  <a:pt x="3899789" y="44450"/>
                </a:lnTo>
                <a:lnTo>
                  <a:pt x="3849116" y="44450"/>
                </a:lnTo>
                <a:lnTo>
                  <a:pt x="3849116" y="31750"/>
                </a:lnTo>
                <a:lnTo>
                  <a:pt x="3899789" y="31750"/>
                </a:lnTo>
                <a:lnTo>
                  <a:pt x="3836289" y="0"/>
                </a:lnTo>
                <a:close/>
              </a:path>
              <a:path w="3912870" h="76200">
                <a:moveTo>
                  <a:pt x="76200" y="31750"/>
                </a:moveTo>
                <a:lnTo>
                  <a:pt x="63500" y="31750"/>
                </a:lnTo>
                <a:lnTo>
                  <a:pt x="63500" y="44450"/>
                </a:lnTo>
                <a:lnTo>
                  <a:pt x="76200" y="44450"/>
                </a:lnTo>
                <a:lnTo>
                  <a:pt x="76200" y="31750"/>
                </a:lnTo>
                <a:close/>
              </a:path>
              <a:path w="3912870" h="76200">
                <a:moveTo>
                  <a:pt x="3836289" y="31750"/>
                </a:moveTo>
                <a:lnTo>
                  <a:pt x="76200" y="31750"/>
                </a:lnTo>
                <a:lnTo>
                  <a:pt x="76200" y="44450"/>
                </a:lnTo>
                <a:lnTo>
                  <a:pt x="3836289" y="44450"/>
                </a:lnTo>
                <a:lnTo>
                  <a:pt x="3836289" y="31750"/>
                </a:lnTo>
                <a:close/>
              </a:path>
              <a:path w="3912870" h="76200">
                <a:moveTo>
                  <a:pt x="3899789" y="31750"/>
                </a:moveTo>
                <a:lnTo>
                  <a:pt x="3849116" y="31750"/>
                </a:lnTo>
                <a:lnTo>
                  <a:pt x="3849116" y="44450"/>
                </a:lnTo>
                <a:lnTo>
                  <a:pt x="3899789" y="44450"/>
                </a:lnTo>
                <a:lnTo>
                  <a:pt x="3912489" y="38100"/>
                </a:lnTo>
                <a:lnTo>
                  <a:pt x="3899789" y="31750"/>
                </a:lnTo>
                <a:close/>
              </a:path>
            </a:pathLst>
          </a:custGeom>
          <a:solidFill>
            <a:srgbClr val="000000"/>
          </a:solidFill>
        </p:spPr>
        <p:txBody>
          <a:bodyPr wrap="square" lIns="0" tIns="0" rIns="0" bIns="0" rtlCol="0"/>
          <a:lstStyle/>
          <a:p>
            <a:endParaRPr/>
          </a:p>
        </p:txBody>
      </p:sp>
      <p:sp>
        <p:nvSpPr>
          <p:cNvPr id="36" name="object 36"/>
          <p:cNvSpPr/>
          <p:nvPr/>
        </p:nvSpPr>
        <p:spPr>
          <a:xfrm>
            <a:off x="5669279" y="2223516"/>
            <a:ext cx="1181100" cy="256540"/>
          </a:xfrm>
          <a:custGeom>
            <a:avLst/>
            <a:gdLst/>
            <a:ahLst/>
            <a:cxnLst/>
            <a:rect l="l" t="t" r="r" b="b"/>
            <a:pathLst>
              <a:path w="1181100" h="256539">
                <a:moveTo>
                  <a:pt x="0" y="256032"/>
                </a:moveTo>
                <a:lnTo>
                  <a:pt x="1181100" y="256032"/>
                </a:lnTo>
                <a:lnTo>
                  <a:pt x="1181100" y="0"/>
                </a:lnTo>
                <a:lnTo>
                  <a:pt x="0" y="0"/>
                </a:lnTo>
                <a:lnTo>
                  <a:pt x="0" y="256032"/>
                </a:lnTo>
                <a:close/>
              </a:path>
            </a:pathLst>
          </a:custGeom>
          <a:solidFill>
            <a:srgbClr val="FFFFFF"/>
          </a:solidFill>
        </p:spPr>
        <p:txBody>
          <a:bodyPr wrap="square" lIns="0" tIns="0" rIns="0" bIns="0" rtlCol="0"/>
          <a:lstStyle/>
          <a:p>
            <a:endParaRPr/>
          </a:p>
        </p:txBody>
      </p:sp>
      <p:sp>
        <p:nvSpPr>
          <p:cNvPr id="37" name="object 37"/>
          <p:cNvSpPr txBox="1"/>
          <p:nvPr/>
        </p:nvSpPr>
        <p:spPr>
          <a:xfrm>
            <a:off x="5827014" y="2260346"/>
            <a:ext cx="86614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2040</a:t>
            </a:r>
            <a:r>
              <a:rPr sz="1400" spc="-114" dirty="0">
                <a:latin typeface="Univers for BP"/>
                <a:cs typeface="Univers for BP"/>
              </a:rPr>
              <a:t> </a:t>
            </a:r>
            <a:r>
              <a:rPr sz="1400" dirty="0">
                <a:latin typeface="Univers for BP"/>
                <a:cs typeface="Univers for BP"/>
              </a:rPr>
              <a:t>level</a:t>
            </a:r>
            <a:endParaRPr sz="1400">
              <a:latin typeface="Univers for BP"/>
              <a:cs typeface="Univers for BP"/>
            </a:endParaRPr>
          </a:p>
        </p:txBody>
      </p:sp>
      <p:sp>
        <p:nvSpPr>
          <p:cNvPr id="38" name="object 38"/>
          <p:cNvSpPr txBox="1"/>
          <p:nvPr/>
        </p:nvSpPr>
        <p:spPr>
          <a:xfrm>
            <a:off x="508812" y="1196975"/>
            <a:ext cx="7235825" cy="798195"/>
          </a:xfrm>
          <a:prstGeom prst="rect">
            <a:avLst/>
          </a:prstGeom>
        </p:spPr>
        <p:txBody>
          <a:bodyPr vert="horz" wrap="square" lIns="0" tIns="0" rIns="0" bIns="0" rtlCol="0">
            <a:spAutoFit/>
          </a:bodyPr>
          <a:lstStyle/>
          <a:p>
            <a:pPr marL="1659255">
              <a:lnSpc>
                <a:spcPct val="100000"/>
              </a:lnSpc>
              <a:tabLst>
                <a:tab pos="6458585" algn="l"/>
              </a:tabLst>
            </a:pPr>
            <a:r>
              <a:rPr sz="1800" dirty="0">
                <a:latin typeface="Univers for BP"/>
                <a:cs typeface="Univers for BP"/>
              </a:rPr>
              <a:t>D</a:t>
            </a:r>
            <a:r>
              <a:rPr sz="1800" spc="-10" dirty="0">
                <a:latin typeface="Univers for BP"/>
                <a:cs typeface="Univers for BP"/>
              </a:rPr>
              <a:t>e</a:t>
            </a:r>
            <a:r>
              <a:rPr sz="1800" dirty="0">
                <a:latin typeface="Univers for BP"/>
                <a:cs typeface="Univers for BP"/>
              </a:rPr>
              <a:t>mand	Supply</a:t>
            </a:r>
            <a:endParaRPr sz="1800">
              <a:latin typeface="Univers for BP"/>
              <a:cs typeface="Univers for BP"/>
            </a:endParaRPr>
          </a:p>
          <a:p>
            <a:pPr>
              <a:lnSpc>
                <a:spcPct val="100000"/>
              </a:lnSpc>
              <a:spcBef>
                <a:spcPts val="30"/>
              </a:spcBef>
            </a:pPr>
            <a:endParaRPr sz="1950">
              <a:latin typeface="Times New Roman"/>
              <a:cs typeface="Times New Roman"/>
            </a:endParaRPr>
          </a:p>
          <a:p>
            <a:pPr marL="12700">
              <a:lnSpc>
                <a:spcPct val="100000"/>
              </a:lnSpc>
            </a:pPr>
            <a:r>
              <a:rPr sz="1400" b="0" spc="-5" dirty="0">
                <a:latin typeface="Univers for BP Light"/>
                <a:cs typeface="Univers for BP Light"/>
              </a:rPr>
              <a:t>Mb/d</a:t>
            </a:r>
            <a:endParaRPr sz="1400">
              <a:latin typeface="Univers for BP Light"/>
              <a:cs typeface="Univers for BP Light"/>
            </a:endParaRPr>
          </a:p>
        </p:txBody>
      </p:sp>
      <p:sp>
        <p:nvSpPr>
          <p:cNvPr id="39" name="object 39"/>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40" name="object 40"/>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41" name="object 4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42" name="object 42"/>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70</a:t>
            </a:fld>
            <a:endParaRPr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6926580" cy="361950"/>
          </a:xfrm>
          <a:prstGeom prst="rect">
            <a:avLst/>
          </a:prstGeom>
        </p:spPr>
        <p:txBody>
          <a:bodyPr vert="horz" wrap="square" lIns="0" tIns="0" rIns="0" bIns="0" rtlCol="0">
            <a:spAutoFit/>
          </a:bodyPr>
          <a:lstStyle/>
          <a:p>
            <a:pPr marL="12700">
              <a:lnSpc>
                <a:spcPct val="100000"/>
              </a:lnSpc>
            </a:pPr>
            <a:r>
              <a:rPr spc="-5" dirty="0"/>
              <a:t>…is met by increased supply from the US and</a:t>
            </a:r>
            <a:r>
              <a:rPr spc="155" dirty="0"/>
              <a:t> </a:t>
            </a:r>
            <a:r>
              <a:rPr spc="-5" dirty="0"/>
              <a:t>OPEC</a:t>
            </a:r>
          </a:p>
        </p:txBody>
      </p:sp>
      <p:sp>
        <p:nvSpPr>
          <p:cNvPr id="3" name="object 3"/>
          <p:cNvSpPr txBox="1"/>
          <p:nvPr/>
        </p:nvSpPr>
        <p:spPr>
          <a:xfrm>
            <a:off x="500278" y="1343914"/>
            <a:ext cx="8882380" cy="4963160"/>
          </a:xfrm>
          <a:prstGeom prst="rect">
            <a:avLst/>
          </a:prstGeom>
        </p:spPr>
        <p:txBody>
          <a:bodyPr vert="horz" wrap="square" lIns="0" tIns="0" rIns="0" bIns="0" rtlCol="0">
            <a:spAutoFit/>
          </a:bodyPr>
          <a:lstStyle/>
          <a:p>
            <a:pPr marL="287020" marR="67754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global market </a:t>
            </a:r>
            <a:r>
              <a:rPr sz="1800" b="0" dirty="0">
                <a:latin typeface="Univers for BP Light"/>
                <a:cs typeface="Univers for BP Light"/>
              </a:rPr>
              <a:t>for </a:t>
            </a:r>
            <a:r>
              <a:rPr sz="1800" b="0" spc="-5" dirty="0">
                <a:latin typeface="Univers for BP Light"/>
                <a:cs typeface="Univers for BP Light"/>
              </a:rPr>
              <a:t>liquids expands over </a:t>
            </a:r>
            <a:r>
              <a:rPr sz="1800" b="0" dirty="0">
                <a:latin typeface="Univers for BP Light"/>
                <a:cs typeface="Univers for BP Light"/>
              </a:rPr>
              <a:t>much of the </a:t>
            </a:r>
            <a:r>
              <a:rPr sz="1800" b="0" spc="-5" dirty="0">
                <a:latin typeface="Univers for BP Light"/>
                <a:cs typeface="Univers for BP Light"/>
              </a:rPr>
              <a:t>Outlook, </a:t>
            </a:r>
            <a:r>
              <a:rPr sz="1800" b="0" dirty="0">
                <a:latin typeface="Univers for BP Light"/>
                <a:cs typeface="Univers for BP Light"/>
              </a:rPr>
              <a:t>with </a:t>
            </a:r>
            <a:r>
              <a:rPr sz="1800" b="0" spc="-5" dirty="0">
                <a:latin typeface="Univers for BP Light"/>
                <a:cs typeface="Univers for BP Light"/>
              </a:rPr>
              <a:t>growing  demand </a:t>
            </a:r>
            <a:r>
              <a:rPr sz="1800" b="0" dirty="0">
                <a:latin typeface="Univers for BP Light"/>
                <a:cs typeface="Univers for BP Light"/>
              </a:rPr>
              <a:t>from </a:t>
            </a:r>
            <a:r>
              <a:rPr sz="1800" b="0" spc="-5" dirty="0">
                <a:latin typeface="Univers for BP Light"/>
                <a:cs typeface="Univers for BP Light"/>
              </a:rPr>
              <a:t>developing economies met </a:t>
            </a:r>
            <a:r>
              <a:rPr sz="1800" b="0" dirty="0">
                <a:latin typeface="Univers for BP Light"/>
                <a:cs typeface="Univers for BP Light"/>
              </a:rPr>
              <a:t>by </a:t>
            </a:r>
            <a:r>
              <a:rPr sz="1800" b="0" spc="-5" dirty="0">
                <a:latin typeface="Univers for BP Light"/>
                <a:cs typeface="Univers for BP Light"/>
              </a:rPr>
              <a:t>increased supply </a:t>
            </a:r>
            <a:r>
              <a:rPr sz="1800" b="0" dirty="0">
                <a:latin typeface="Univers for BP Light"/>
                <a:cs typeface="Univers for BP Light"/>
              </a:rPr>
              <a:t>from low-cost  </a:t>
            </a:r>
            <a:r>
              <a:rPr sz="1800" b="0" spc="-5" dirty="0">
                <a:latin typeface="Univers for BP Light"/>
                <a:cs typeface="Univers for BP Light"/>
              </a:rPr>
              <a:t>producers.</a:t>
            </a:r>
            <a:endParaRPr sz="1800">
              <a:latin typeface="Univers for BP Light"/>
              <a:cs typeface="Univers for BP Light"/>
            </a:endParaRPr>
          </a:p>
          <a:p>
            <a:pPr marL="287020" marR="5080" indent="-274320" algn="just">
              <a:lnSpc>
                <a:spcPct val="100000"/>
              </a:lnSpc>
              <a:spcBef>
                <a:spcPts val="1080"/>
              </a:spcBef>
              <a:buClr>
                <a:srgbClr val="009900"/>
              </a:buClr>
              <a:buFont typeface="Univers for BP"/>
              <a:buChar char="•"/>
              <a:tabLst>
                <a:tab pos="287020" algn="l"/>
              </a:tabLst>
            </a:pP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global </a:t>
            </a:r>
            <a:r>
              <a:rPr sz="1800" b="0" spc="-10" dirty="0">
                <a:latin typeface="Univers for BP Light"/>
                <a:cs typeface="Univers for BP Light"/>
              </a:rPr>
              <a:t>demand </a:t>
            </a:r>
            <a:r>
              <a:rPr sz="1800" b="0" spc="-5" dirty="0">
                <a:latin typeface="Univers for BP Light"/>
                <a:cs typeface="Univers for BP Light"/>
              </a:rPr>
              <a:t>for liquid fuels (oil, biofuels, and other liquid fuels)  increases </a:t>
            </a:r>
            <a:r>
              <a:rPr sz="1800" b="0" dirty="0">
                <a:latin typeface="Univers for BP Light"/>
                <a:cs typeface="Univers for BP Light"/>
              </a:rPr>
              <a:t>by </a:t>
            </a:r>
            <a:r>
              <a:rPr sz="1800" b="0" spc="-5" dirty="0">
                <a:latin typeface="Univers for BP Light"/>
                <a:cs typeface="Univers for BP Light"/>
              </a:rPr>
              <a:t>around </a:t>
            </a:r>
            <a:r>
              <a:rPr sz="1800" b="0" dirty="0">
                <a:latin typeface="Univers for BP Light"/>
                <a:cs typeface="Univers for BP Light"/>
              </a:rPr>
              <a:t>13 </a:t>
            </a:r>
            <a:r>
              <a:rPr sz="1800" b="0" spc="-5" dirty="0">
                <a:latin typeface="Univers for BP Light"/>
                <a:cs typeface="Univers for BP Light"/>
              </a:rPr>
              <a:t>Mb/d, reaching 109 </a:t>
            </a:r>
            <a:r>
              <a:rPr sz="1800" b="0" dirty="0">
                <a:latin typeface="Univers for BP Light"/>
                <a:cs typeface="Univers for BP Light"/>
              </a:rPr>
              <a:t>Mb/d by </a:t>
            </a:r>
            <a:r>
              <a:rPr sz="1800" b="0" spc="-5" dirty="0">
                <a:latin typeface="Univers for BP Light"/>
                <a:cs typeface="Univers for BP Light"/>
              </a:rPr>
              <a:t>2040. Growth </a:t>
            </a:r>
            <a:r>
              <a:rPr sz="1800" b="0" dirty="0">
                <a:latin typeface="Univers for BP Light"/>
                <a:cs typeface="Univers for BP Light"/>
              </a:rPr>
              <a:t>in </a:t>
            </a:r>
            <a:r>
              <a:rPr sz="1800" b="0" spc="-5" dirty="0">
                <a:latin typeface="Univers for BP Light"/>
                <a:cs typeface="Univers for BP Light"/>
              </a:rPr>
              <a:t>liquids demand  gradually wanes </a:t>
            </a:r>
            <a:r>
              <a:rPr sz="1800" b="0" dirty="0">
                <a:latin typeface="Univers for BP Light"/>
                <a:cs typeface="Univers for BP Light"/>
              </a:rPr>
              <a:t>and </a:t>
            </a:r>
            <a:r>
              <a:rPr sz="1800" b="0" spc="-5" dirty="0">
                <a:latin typeface="Univers for BP Light"/>
                <a:cs typeface="Univers for BP Light"/>
              </a:rPr>
              <a:t>plateaus towards </a:t>
            </a:r>
            <a:r>
              <a:rPr sz="1800" b="0" dirty="0">
                <a:latin typeface="Univers for BP Light"/>
                <a:cs typeface="Univers for BP Light"/>
              </a:rPr>
              <a:t>the </a:t>
            </a:r>
            <a:r>
              <a:rPr sz="1800" b="0" spc="-5" dirty="0">
                <a:latin typeface="Univers for BP Light"/>
                <a:cs typeface="Univers for BP Light"/>
              </a:rPr>
              <a:t>end of </a:t>
            </a:r>
            <a:r>
              <a:rPr sz="1800" b="0" dirty="0">
                <a:latin typeface="Univers for BP Light"/>
                <a:cs typeface="Univers for BP Light"/>
              </a:rPr>
              <a:t>the</a:t>
            </a:r>
            <a:r>
              <a:rPr sz="1800" b="0" spc="85"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763905" indent="-274320" algn="just">
              <a:lnSpc>
                <a:spcPct val="100000"/>
              </a:lnSpc>
              <a:spcBef>
                <a:spcPts val="1080"/>
              </a:spcBef>
              <a:buClr>
                <a:srgbClr val="009900"/>
              </a:buClr>
              <a:buFont typeface="Univers for BP"/>
              <a:buChar char="•"/>
              <a:tabLst>
                <a:tab pos="287020" algn="l"/>
              </a:tabLst>
            </a:pPr>
            <a:r>
              <a:rPr sz="1800" b="0" dirty="0">
                <a:latin typeface="Univers for BP Light"/>
                <a:cs typeface="Univers for BP Light"/>
              </a:rPr>
              <a:t>All of the </a:t>
            </a:r>
            <a:r>
              <a:rPr sz="1800" b="0" spc="-5" dirty="0">
                <a:latin typeface="Univers for BP Light"/>
                <a:cs typeface="Univers for BP Light"/>
              </a:rPr>
              <a:t>demand growth comes </a:t>
            </a:r>
            <a:r>
              <a:rPr sz="1800" b="0" dirty="0">
                <a:latin typeface="Univers for BP Light"/>
                <a:cs typeface="Univers for BP Light"/>
              </a:rPr>
              <a:t>from </a:t>
            </a:r>
            <a:r>
              <a:rPr sz="1800" b="0" spc="-5" dirty="0">
                <a:latin typeface="Univers for BP Light"/>
                <a:cs typeface="Univers for BP Light"/>
              </a:rPr>
              <a:t>emerging economies, driven </a:t>
            </a:r>
            <a:r>
              <a:rPr sz="1800" b="0" dirty="0">
                <a:latin typeface="Univers for BP Light"/>
                <a:cs typeface="Univers for BP Light"/>
              </a:rPr>
              <a:t>by </a:t>
            </a:r>
            <a:r>
              <a:rPr sz="1800" b="0" spc="-5" dirty="0">
                <a:latin typeface="Univers for BP Light"/>
                <a:cs typeface="Univers for BP Light"/>
              </a:rPr>
              <a:t>rising  prosperity, </a:t>
            </a:r>
            <a:r>
              <a:rPr sz="1800" b="0" dirty="0">
                <a:latin typeface="Univers for BP Light"/>
                <a:cs typeface="Univers for BP Light"/>
              </a:rPr>
              <a:t>with </a:t>
            </a:r>
            <a:r>
              <a:rPr sz="1800" b="0" spc="-5" dirty="0">
                <a:latin typeface="Univers for BP Light"/>
                <a:cs typeface="Univers for BP Light"/>
              </a:rPr>
              <a:t>India replacing China </a:t>
            </a:r>
            <a:r>
              <a:rPr sz="1800" b="0" dirty="0">
                <a:latin typeface="Univers for BP Light"/>
                <a:cs typeface="Univers for BP Light"/>
              </a:rPr>
              <a:t>as the </a:t>
            </a:r>
            <a:r>
              <a:rPr sz="1800" b="0" spc="-5" dirty="0">
                <a:latin typeface="Univers for BP Light"/>
                <a:cs typeface="Univers for BP Light"/>
              </a:rPr>
              <a:t>primary source of growth. </a:t>
            </a:r>
            <a:r>
              <a:rPr sz="1800" b="0" dirty="0">
                <a:latin typeface="Univers for BP Light"/>
                <a:cs typeface="Univers for BP Light"/>
              </a:rPr>
              <a:t>OECD  </a:t>
            </a:r>
            <a:r>
              <a:rPr sz="1800" b="0" spc="-10" dirty="0">
                <a:latin typeface="Univers for BP Light"/>
                <a:cs typeface="Univers for BP Light"/>
              </a:rPr>
              <a:t>demand </a:t>
            </a:r>
            <a:r>
              <a:rPr sz="1800" b="0" spc="-5" dirty="0">
                <a:latin typeface="Univers for BP Light"/>
                <a:cs typeface="Univers for BP Light"/>
              </a:rPr>
              <a:t>resumes </a:t>
            </a:r>
            <a:r>
              <a:rPr sz="1800" b="0" dirty="0">
                <a:latin typeface="Univers for BP Light"/>
                <a:cs typeface="Univers for BP Light"/>
              </a:rPr>
              <a:t>its </a:t>
            </a:r>
            <a:r>
              <a:rPr sz="1800" b="0" spc="-5" dirty="0">
                <a:latin typeface="Univers for BP Light"/>
                <a:cs typeface="Univers for BP Light"/>
              </a:rPr>
              <a:t>trend</a:t>
            </a:r>
            <a:r>
              <a:rPr sz="1800" b="0" spc="20" dirty="0">
                <a:latin typeface="Univers for BP Light"/>
                <a:cs typeface="Univers for BP Light"/>
              </a:rPr>
              <a:t> </a:t>
            </a:r>
            <a:r>
              <a:rPr sz="1800" b="0" spc="-10" dirty="0">
                <a:latin typeface="Univers for BP Light"/>
                <a:cs typeface="Univers for BP Light"/>
              </a:rPr>
              <a:t>decline.</a:t>
            </a:r>
            <a:endParaRPr sz="1800">
              <a:latin typeface="Univers for BP Light"/>
              <a:cs typeface="Univers for BP Light"/>
            </a:endParaRPr>
          </a:p>
          <a:p>
            <a:pPr marL="287020" marR="3175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Global liquids supply increases </a:t>
            </a:r>
            <a:r>
              <a:rPr sz="1800" b="0" dirty="0">
                <a:latin typeface="Univers for BP Light"/>
                <a:cs typeface="Univers for BP Light"/>
              </a:rPr>
              <a:t>by a </a:t>
            </a:r>
            <a:r>
              <a:rPr sz="1800" b="0" spc="-5" dirty="0">
                <a:latin typeface="Univers for BP Light"/>
                <a:cs typeface="Univers for BP Light"/>
              </a:rPr>
              <a:t>little less </a:t>
            </a:r>
            <a:r>
              <a:rPr sz="1800" b="0" dirty="0">
                <a:latin typeface="Univers for BP Light"/>
                <a:cs typeface="Univers for BP Light"/>
              </a:rPr>
              <a:t>(11 </a:t>
            </a:r>
            <a:r>
              <a:rPr sz="1800" b="0" spc="-5" dirty="0">
                <a:latin typeface="Univers for BP Light"/>
                <a:cs typeface="Univers for BP Light"/>
              </a:rPr>
              <a:t>Mb/d), reflecting </a:t>
            </a:r>
            <a:r>
              <a:rPr sz="1800" b="0" dirty="0">
                <a:latin typeface="Univers for BP Light"/>
                <a:cs typeface="Univers for BP Light"/>
              </a:rPr>
              <a:t>the </a:t>
            </a:r>
            <a:r>
              <a:rPr sz="1800" b="0" spc="-5" dirty="0">
                <a:latin typeface="Univers for BP Light"/>
                <a:cs typeface="Univers for BP Light"/>
              </a:rPr>
              <a:t>excess supply  </a:t>
            </a:r>
            <a:r>
              <a:rPr sz="1800" b="0" dirty="0">
                <a:latin typeface="Univers for BP Light"/>
                <a:cs typeface="Univers for BP Light"/>
              </a:rPr>
              <a:t>of </a:t>
            </a:r>
            <a:r>
              <a:rPr sz="1800" b="0" spc="-5" dirty="0">
                <a:latin typeface="Univers for BP Light"/>
                <a:cs typeface="Univers for BP Light"/>
              </a:rPr>
              <a:t>liquids </a:t>
            </a:r>
            <a:r>
              <a:rPr sz="1800" b="0" dirty="0">
                <a:latin typeface="Univers for BP Light"/>
                <a:cs typeface="Univers for BP Light"/>
              </a:rPr>
              <a:t>in </a:t>
            </a:r>
            <a:r>
              <a:rPr sz="1800" b="0" spc="-5" dirty="0">
                <a:latin typeface="Univers for BP Light"/>
                <a:cs typeface="Univers for BP Light"/>
              </a:rPr>
              <a:t>2016. Supply increases </a:t>
            </a:r>
            <a:r>
              <a:rPr sz="1800" b="0" dirty="0">
                <a:latin typeface="Univers for BP Light"/>
                <a:cs typeface="Univers for BP Light"/>
              </a:rPr>
              <a:t>are </a:t>
            </a:r>
            <a:r>
              <a:rPr sz="1800" b="0" spc="-5" dirty="0">
                <a:latin typeface="Univers for BP Light"/>
                <a:cs typeface="Univers for BP Light"/>
              </a:rPr>
              <a:t>driven initially </a:t>
            </a:r>
            <a:r>
              <a:rPr sz="1800" b="0" dirty="0">
                <a:latin typeface="Univers for BP Light"/>
                <a:cs typeface="Univers for BP Light"/>
              </a:rPr>
              <a:t>by US </a:t>
            </a:r>
            <a:r>
              <a:rPr sz="1800" b="0" spc="-5" dirty="0">
                <a:latin typeface="Univers for BP Light"/>
                <a:cs typeface="Univers for BP Light"/>
              </a:rPr>
              <a:t>tight oil, </a:t>
            </a:r>
            <a:r>
              <a:rPr sz="1800" b="0" dirty="0">
                <a:latin typeface="Univers for BP Light"/>
                <a:cs typeface="Univers for BP Light"/>
              </a:rPr>
              <a:t>with OPEC  </a:t>
            </a:r>
            <a:r>
              <a:rPr sz="1800" b="0" spc="-5" dirty="0">
                <a:latin typeface="Univers for BP Light"/>
                <a:cs typeface="Univers for BP Light"/>
              </a:rPr>
              <a:t>taking over </a:t>
            </a:r>
            <a:r>
              <a:rPr sz="1800" b="0" dirty="0">
                <a:latin typeface="Univers for BP Light"/>
                <a:cs typeface="Univers for BP Light"/>
              </a:rPr>
              <a:t>from the late </a:t>
            </a:r>
            <a:r>
              <a:rPr sz="1800" b="0" spc="-5" dirty="0">
                <a:latin typeface="Univers for BP Light"/>
                <a:cs typeface="Univers for BP Light"/>
              </a:rPr>
              <a:t>2020s, </a:t>
            </a:r>
            <a:r>
              <a:rPr sz="1800" b="0" dirty="0">
                <a:latin typeface="Univers for BP Light"/>
                <a:cs typeface="Univers for BP Light"/>
              </a:rPr>
              <a:t>as </a:t>
            </a:r>
            <a:r>
              <a:rPr sz="1800" b="0" spc="-5" dirty="0">
                <a:latin typeface="Univers for BP Light"/>
                <a:cs typeface="Univers for BP Light"/>
              </a:rPr>
              <a:t>Middle-East producers adopt </a:t>
            </a:r>
            <a:r>
              <a:rPr sz="1800" b="0" dirty="0">
                <a:latin typeface="Univers for BP Light"/>
                <a:cs typeface="Univers for BP Light"/>
              </a:rPr>
              <a:t>a </a:t>
            </a:r>
            <a:r>
              <a:rPr sz="1800" b="0" spc="-5" dirty="0">
                <a:latin typeface="Univers for BP Light"/>
                <a:cs typeface="Univers for BP Light"/>
              </a:rPr>
              <a:t>strategy </a:t>
            </a:r>
            <a:r>
              <a:rPr sz="1800" b="0" dirty="0">
                <a:latin typeface="Univers for BP Light"/>
                <a:cs typeface="Univers for BP Light"/>
              </a:rPr>
              <a:t>of  </a:t>
            </a:r>
            <a:r>
              <a:rPr sz="1800" b="0" spc="-5" dirty="0">
                <a:latin typeface="Univers for BP Light"/>
                <a:cs typeface="Univers for BP Light"/>
              </a:rPr>
              <a:t>growing market share. </a:t>
            </a:r>
            <a:r>
              <a:rPr sz="1800" b="0" dirty="0">
                <a:latin typeface="Univers for BP Light"/>
                <a:cs typeface="Univers for BP Light"/>
              </a:rPr>
              <a:t>OPEC </a:t>
            </a:r>
            <a:r>
              <a:rPr sz="1800" b="0" spc="-5" dirty="0">
                <a:latin typeface="Univers for BP Light"/>
                <a:cs typeface="Univers for BP Light"/>
              </a:rPr>
              <a:t>output increases </a:t>
            </a:r>
            <a:r>
              <a:rPr sz="1800" b="0" dirty="0">
                <a:latin typeface="Univers for BP Light"/>
                <a:cs typeface="Univers for BP Light"/>
              </a:rPr>
              <a:t>by </a:t>
            </a:r>
            <a:r>
              <a:rPr sz="1800" b="0" spc="-5" dirty="0">
                <a:latin typeface="Univers for BP Light"/>
                <a:cs typeface="Univers for BP Light"/>
              </a:rPr>
              <a:t>around </a:t>
            </a:r>
            <a:r>
              <a:rPr sz="1800" b="0" dirty="0">
                <a:latin typeface="Univers for BP Light"/>
                <a:cs typeface="Univers for BP Light"/>
              </a:rPr>
              <a:t>6 Mb/d by</a:t>
            </a:r>
            <a:r>
              <a:rPr sz="1800" b="0" spc="6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9207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Non-OPEC supply grows </a:t>
            </a:r>
            <a:r>
              <a:rPr sz="1800" b="0" dirty="0">
                <a:latin typeface="Univers for BP Light"/>
                <a:cs typeface="Univers for BP Light"/>
              </a:rPr>
              <a:t>by 5 </a:t>
            </a:r>
            <a:r>
              <a:rPr sz="1800" b="0" spc="-5" dirty="0">
                <a:latin typeface="Univers for BP Light"/>
                <a:cs typeface="Univers for BP Light"/>
              </a:rPr>
              <a:t>Mb/d, with </a:t>
            </a:r>
            <a:r>
              <a:rPr sz="1800" b="0" dirty="0">
                <a:latin typeface="Univers for BP Light"/>
                <a:cs typeface="Univers for BP Light"/>
              </a:rPr>
              <a:t>the US </a:t>
            </a:r>
            <a:r>
              <a:rPr sz="1800" b="0" spc="-5" dirty="0">
                <a:latin typeface="Univers for BP Light"/>
                <a:cs typeface="Univers for BP Light"/>
              </a:rPr>
              <a:t>accounting </a:t>
            </a:r>
            <a:r>
              <a:rPr sz="1800" b="0" dirty="0">
                <a:latin typeface="Univers for BP Light"/>
                <a:cs typeface="Univers for BP Light"/>
              </a:rPr>
              <a:t>for </a:t>
            </a:r>
            <a:r>
              <a:rPr sz="1800" b="0" spc="-5" dirty="0">
                <a:latin typeface="Univers for BP Light"/>
                <a:cs typeface="Univers for BP Light"/>
              </a:rPr>
              <a:t>more </a:t>
            </a:r>
            <a:r>
              <a:rPr sz="1800" b="0" dirty="0">
                <a:latin typeface="Univers for BP Light"/>
                <a:cs typeface="Univers for BP Light"/>
              </a:rPr>
              <a:t>than all of the  </a:t>
            </a:r>
            <a:r>
              <a:rPr sz="1800" b="0" spc="-5" dirty="0">
                <a:latin typeface="Univers for BP Light"/>
                <a:cs typeface="Univers for BP Light"/>
              </a:rPr>
              <a:t>net growth, </a:t>
            </a:r>
            <a:r>
              <a:rPr sz="1800" b="0" dirty="0">
                <a:latin typeface="Univers for BP Light"/>
                <a:cs typeface="Univers for BP Light"/>
              </a:rPr>
              <a:t>and </a:t>
            </a:r>
            <a:r>
              <a:rPr sz="1800" b="0" spc="-5" dirty="0">
                <a:latin typeface="Univers for BP Light"/>
                <a:cs typeface="Univers for BP Light"/>
              </a:rPr>
              <a:t>higher output </a:t>
            </a:r>
            <a:r>
              <a:rPr sz="1800" b="0" dirty="0">
                <a:latin typeface="Univers for BP Light"/>
                <a:cs typeface="Univers for BP Light"/>
              </a:rPr>
              <a:t>in Brazil and </a:t>
            </a:r>
            <a:r>
              <a:rPr sz="1800" b="0" spc="-5" dirty="0">
                <a:latin typeface="Univers for BP Light"/>
                <a:cs typeface="Univers for BP Light"/>
              </a:rPr>
              <a:t>Russia partially offsetting declines </a:t>
            </a:r>
            <a:r>
              <a:rPr sz="1800" b="0" dirty="0">
                <a:latin typeface="Univers for BP Light"/>
                <a:cs typeface="Univers for BP Light"/>
              </a:rPr>
              <a:t>in  </a:t>
            </a:r>
            <a:r>
              <a:rPr sz="1800" b="0" spc="-5" dirty="0">
                <a:latin typeface="Univers for BP Light"/>
                <a:cs typeface="Univers for BP Light"/>
              </a:rPr>
              <a:t>higher-cost, mature regions.</a:t>
            </a:r>
            <a:endParaRPr sz="1800">
              <a:latin typeface="Univers for BP Light"/>
              <a:cs typeface="Univers for BP Light"/>
            </a:endParaRPr>
          </a:p>
        </p:txBody>
      </p:sp>
      <p:sp>
        <p:nvSpPr>
          <p:cNvPr id="4" name="object 4"/>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71</a:t>
            </a:fld>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13460" y="5471159"/>
            <a:ext cx="243840" cy="347980"/>
          </a:xfrm>
          <a:custGeom>
            <a:avLst/>
            <a:gdLst/>
            <a:ahLst/>
            <a:cxnLst/>
            <a:rect l="l" t="t" r="r" b="b"/>
            <a:pathLst>
              <a:path w="243840" h="347979">
                <a:moveTo>
                  <a:pt x="243840" y="0"/>
                </a:moveTo>
                <a:lnTo>
                  <a:pt x="0" y="0"/>
                </a:lnTo>
                <a:lnTo>
                  <a:pt x="0" y="347471"/>
                </a:lnTo>
                <a:lnTo>
                  <a:pt x="243840" y="347471"/>
                </a:lnTo>
                <a:lnTo>
                  <a:pt x="243840" y="0"/>
                </a:lnTo>
                <a:close/>
              </a:path>
            </a:pathLst>
          </a:custGeom>
          <a:solidFill>
            <a:srgbClr val="00455F"/>
          </a:solidFill>
        </p:spPr>
        <p:txBody>
          <a:bodyPr wrap="square" lIns="0" tIns="0" rIns="0" bIns="0" rtlCol="0"/>
          <a:lstStyle/>
          <a:p>
            <a:endParaRPr/>
          </a:p>
        </p:txBody>
      </p:sp>
      <p:sp>
        <p:nvSpPr>
          <p:cNvPr id="3" name="object 3"/>
          <p:cNvSpPr/>
          <p:nvPr/>
        </p:nvSpPr>
        <p:spPr>
          <a:xfrm>
            <a:off x="1380744" y="5423915"/>
            <a:ext cx="245745" cy="394970"/>
          </a:xfrm>
          <a:custGeom>
            <a:avLst/>
            <a:gdLst/>
            <a:ahLst/>
            <a:cxnLst/>
            <a:rect l="l" t="t" r="r" b="b"/>
            <a:pathLst>
              <a:path w="245744" h="394970">
                <a:moveTo>
                  <a:pt x="245363" y="0"/>
                </a:moveTo>
                <a:lnTo>
                  <a:pt x="0" y="0"/>
                </a:lnTo>
                <a:lnTo>
                  <a:pt x="0" y="394716"/>
                </a:lnTo>
                <a:lnTo>
                  <a:pt x="245363" y="394716"/>
                </a:lnTo>
                <a:lnTo>
                  <a:pt x="245363" y="0"/>
                </a:lnTo>
                <a:close/>
              </a:path>
            </a:pathLst>
          </a:custGeom>
          <a:solidFill>
            <a:srgbClr val="00455F"/>
          </a:solidFill>
        </p:spPr>
        <p:txBody>
          <a:bodyPr wrap="square" lIns="0" tIns="0" rIns="0" bIns="0" rtlCol="0"/>
          <a:lstStyle/>
          <a:p>
            <a:endParaRPr/>
          </a:p>
        </p:txBody>
      </p:sp>
      <p:sp>
        <p:nvSpPr>
          <p:cNvPr id="4" name="object 4"/>
          <p:cNvSpPr/>
          <p:nvPr/>
        </p:nvSpPr>
        <p:spPr>
          <a:xfrm>
            <a:off x="1748027" y="5381244"/>
            <a:ext cx="245745" cy="437515"/>
          </a:xfrm>
          <a:custGeom>
            <a:avLst/>
            <a:gdLst/>
            <a:ahLst/>
            <a:cxnLst/>
            <a:rect l="l" t="t" r="r" b="b"/>
            <a:pathLst>
              <a:path w="245744" h="437514">
                <a:moveTo>
                  <a:pt x="245364" y="0"/>
                </a:moveTo>
                <a:lnTo>
                  <a:pt x="0" y="0"/>
                </a:lnTo>
                <a:lnTo>
                  <a:pt x="0" y="437387"/>
                </a:lnTo>
                <a:lnTo>
                  <a:pt x="245364" y="437387"/>
                </a:lnTo>
                <a:lnTo>
                  <a:pt x="245364" y="0"/>
                </a:lnTo>
                <a:close/>
              </a:path>
            </a:pathLst>
          </a:custGeom>
          <a:solidFill>
            <a:srgbClr val="00455F"/>
          </a:solidFill>
        </p:spPr>
        <p:txBody>
          <a:bodyPr wrap="square" lIns="0" tIns="0" rIns="0" bIns="0" rtlCol="0"/>
          <a:lstStyle/>
          <a:p>
            <a:endParaRPr/>
          </a:p>
        </p:txBody>
      </p:sp>
      <p:sp>
        <p:nvSpPr>
          <p:cNvPr id="5" name="object 5"/>
          <p:cNvSpPr/>
          <p:nvPr/>
        </p:nvSpPr>
        <p:spPr>
          <a:xfrm>
            <a:off x="2116835" y="5314188"/>
            <a:ext cx="245745" cy="504825"/>
          </a:xfrm>
          <a:custGeom>
            <a:avLst/>
            <a:gdLst/>
            <a:ahLst/>
            <a:cxnLst/>
            <a:rect l="l" t="t" r="r" b="b"/>
            <a:pathLst>
              <a:path w="245744" h="504825">
                <a:moveTo>
                  <a:pt x="245363" y="0"/>
                </a:moveTo>
                <a:lnTo>
                  <a:pt x="0" y="0"/>
                </a:lnTo>
                <a:lnTo>
                  <a:pt x="0" y="504444"/>
                </a:lnTo>
                <a:lnTo>
                  <a:pt x="245363" y="504444"/>
                </a:lnTo>
                <a:lnTo>
                  <a:pt x="245363" y="0"/>
                </a:lnTo>
                <a:close/>
              </a:path>
            </a:pathLst>
          </a:custGeom>
          <a:solidFill>
            <a:srgbClr val="00455F"/>
          </a:solidFill>
        </p:spPr>
        <p:txBody>
          <a:bodyPr wrap="square" lIns="0" tIns="0" rIns="0" bIns="0" rtlCol="0"/>
          <a:lstStyle/>
          <a:p>
            <a:endParaRPr/>
          </a:p>
        </p:txBody>
      </p:sp>
      <p:sp>
        <p:nvSpPr>
          <p:cNvPr id="6" name="object 6"/>
          <p:cNvSpPr/>
          <p:nvPr/>
        </p:nvSpPr>
        <p:spPr>
          <a:xfrm>
            <a:off x="2484120" y="5259323"/>
            <a:ext cx="245745" cy="559435"/>
          </a:xfrm>
          <a:custGeom>
            <a:avLst/>
            <a:gdLst/>
            <a:ahLst/>
            <a:cxnLst/>
            <a:rect l="l" t="t" r="r" b="b"/>
            <a:pathLst>
              <a:path w="245744" h="559435">
                <a:moveTo>
                  <a:pt x="245363" y="0"/>
                </a:moveTo>
                <a:lnTo>
                  <a:pt x="0" y="0"/>
                </a:lnTo>
                <a:lnTo>
                  <a:pt x="0" y="559307"/>
                </a:lnTo>
                <a:lnTo>
                  <a:pt x="245363" y="559307"/>
                </a:lnTo>
                <a:lnTo>
                  <a:pt x="245363" y="0"/>
                </a:lnTo>
                <a:close/>
              </a:path>
            </a:pathLst>
          </a:custGeom>
          <a:solidFill>
            <a:srgbClr val="00455F"/>
          </a:solidFill>
        </p:spPr>
        <p:txBody>
          <a:bodyPr wrap="square" lIns="0" tIns="0" rIns="0" bIns="0" rtlCol="0"/>
          <a:lstStyle/>
          <a:p>
            <a:endParaRPr/>
          </a:p>
        </p:txBody>
      </p:sp>
      <p:sp>
        <p:nvSpPr>
          <p:cNvPr id="7" name="object 7"/>
          <p:cNvSpPr/>
          <p:nvPr/>
        </p:nvSpPr>
        <p:spPr>
          <a:xfrm>
            <a:off x="2851404" y="5239511"/>
            <a:ext cx="245745" cy="579120"/>
          </a:xfrm>
          <a:custGeom>
            <a:avLst/>
            <a:gdLst/>
            <a:ahLst/>
            <a:cxnLst/>
            <a:rect l="l" t="t" r="r" b="b"/>
            <a:pathLst>
              <a:path w="245744" h="579120">
                <a:moveTo>
                  <a:pt x="245363" y="0"/>
                </a:moveTo>
                <a:lnTo>
                  <a:pt x="0" y="0"/>
                </a:lnTo>
                <a:lnTo>
                  <a:pt x="0" y="579119"/>
                </a:lnTo>
                <a:lnTo>
                  <a:pt x="245363" y="579119"/>
                </a:lnTo>
                <a:lnTo>
                  <a:pt x="245363" y="0"/>
                </a:lnTo>
                <a:close/>
              </a:path>
            </a:pathLst>
          </a:custGeom>
          <a:solidFill>
            <a:srgbClr val="00455F"/>
          </a:solidFill>
        </p:spPr>
        <p:txBody>
          <a:bodyPr wrap="square" lIns="0" tIns="0" rIns="0" bIns="0" rtlCol="0"/>
          <a:lstStyle/>
          <a:p>
            <a:endParaRPr/>
          </a:p>
        </p:txBody>
      </p:sp>
      <p:sp>
        <p:nvSpPr>
          <p:cNvPr id="8" name="object 8"/>
          <p:cNvSpPr/>
          <p:nvPr/>
        </p:nvSpPr>
        <p:spPr>
          <a:xfrm>
            <a:off x="3220211" y="5233415"/>
            <a:ext cx="245745" cy="585470"/>
          </a:xfrm>
          <a:custGeom>
            <a:avLst/>
            <a:gdLst/>
            <a:ahLst/>
            <a:cxnLst/>
            <a:rect l="l" t="t" r="r" b="b"/>
            <a:pathLst>
              <a:path w="245745" h="585470">
                <a:moveTo>
                  <a:pt x="245363" y="0"/>
                </a:moveTo>
                <a:lnTo>
                  <a:pt x="0" y="0"/>
                </a:lnTo>
                <a:lnTo>
                  <a:pt x="0" y="585216"/>
                </a:lnTo>
                <a:lnTo>
                  <a:pt x="245363" y="585216"/>
                </a:lnTo>
                <a:lnTo>
                  <a:pt x="245363" y="0"/>
                </a:lnTo>
                <a:close/>
              </a:path>
            </a:pathLst>
          </a:custGeom>
          <a:solidFill>
            <a:srgbClr val="00455F"/>
          </a:solidFill>
        </p:spPr>
        <p:txBody>
          <a:bodyPr wrap="square" lIns="0" tIns="0" rIns="0" bIns="0" rtlCol="0"/>
          <a:lstStyle/>
          <a:p>
            <a:endParaRPr/>
          </a:p>
        </p:txBody>
      </p:sp>
      <p:sp>
        <p:nvSpPr>
          <p:cNvPr id="9" name="object 9"/>
          <p:cNvSpPr/>
          <p:nvPr/>
        </p:nvSpPr>
        <p:spPr>
          <a:xfrm>
            <a:off x="3587496" y="5247132"/>
            <a:ext cx="245745" cy="571500"/>
          </a:xfrm>
          <a:custGeom>
            <a:avLst/>
            <a:gdLst/>
            <a:ahLst/>
            <a:cxnLst/>
            <a:rect l="l" t="t" r="r" b="b"/>
            <a:pathLst>
              <a:path w="245745" h="571500">
                <a:moveTo>
                  <a:pt x="245363" y="0"/>
                </a:moveTo>
                <a:lnTo>
                  <a:pt x="0" y="0"/>
                </a:lnTo>
                <a:lnTo>
                  <a:pt x="0" y="571500"/>
                </a:lnTo>
                <a:lnTo>
                  <a:pt x="245363" y="571500"/>
                </a:lnTo>
                <a:lnTo>
                  <a:pt x="245363" y="0"/>
                </a:lnTo>
                <a:close/>
              </a:path>
            </a:pathLst>
          </a:custGeom>
          <a:solidFill>
            <a:srgbClr val="00455F"/>
          </a:solidFill>
        </p:spPr>
        <p:txBody>
          <a:bodyPr wrap="square" lIns="0" tIns="0" rIns="0" bIns="0" rtlCol="0"/>
          <a:lstStyle/>
          <a:p>
            <a:endParaRPr/>
          </a:p>
        </p:txBody>
      </p:sp>
      <p:sp>
        <p:nvSpPr>
          <p:cNvPr id="10" name="object 10"/>
          <p:cNvSpPr/>
          <p:nvPr/>
        </p:nvSpPr>
        <p:spPr>
          <a:xfrm>
            <a:off x="3956303" y="5282184"/>
            <a:ext cx="243840" cy="536575"/>
          </a:xfrm>
          <a:custGeom>
            <a:avLst/>
            <a:gdLst/>
            <a:ahLst/>
            <a:cxnLst/>
            <a:rect l="l" t="t" r="r" b="b"/>
            <a:pathLst>
              <a:path w="243839" h="536575">
                <a:moveTo>
                  <a:pt x="243840" y="0"/>
                </a:moveTo>
                <a:lnTo>
                  <a:pt x="0" y="0"/>
                </a:lnTo>
                <a:lnTo>
                  <a:pt x="0" y="536447"/>
                </a:lnTo>
                <a:lnTo>
                  <a:pt x="243840" y="536447"/>
                </a:lnTo>
                <a:lnTo>
                  <a:pt x="243840" y="0"/>
                </a:lnTo>
                <a:close/>
              </a:path>
            </a:pathLst>
          </a:custGeom>
          <a:solidFill>
            <a:srgbClr val="00455F"/>
          </a:solidFill>
        </p:spPr>
        <p:txBody>
          <a:bodyPr wrap="square" lIns="0" tIns="0" rIns="0" bIns="0" rtlCol="0"/>
          <a:lstStyle/>
          <a:p>
            <a:endParaRPr/>
          </a:p>
        </p:txBody>
      </p:sp>
      <p:sp>
        <p:nvSpPr>
          <p:cNvPr id="11" name="object 11"/>
          <p:cNvSpPr/>
          <p:nvPr/>
        </p:nvSpPr>
        <p:spPr>
          <a:xfrm>
            <a:off x="1013460" y="5471159"/>
            <a:ext cx="243840" cy="347980"/>
          </a:xfrm>
          <a:custGeom>
            <a:avLst/>
            <a:gdLst/>
            <a:ahLst/>
            <a:cxnLst/>
            <a:rect l="l" t="t" r="r" b="b"/>
            <a:pathLst>
              <a:path w="243840" h="347979">
                <a:moveTo>
                  <a:pt x="0" y="0"/>
                </a:moveTo>
                <a:lnTo>
                  <a:pt x="243840" y="0"/>
                </a:lnTo>
                <a:lnTo>
                  <a:pt x="243840" y="347471"/>
                </a:lnTo>
                <a:lnTo>
                  <a:pt x="0" y="347471"/>
                </a:lnTo>
                <a:lnTo>
                  <a:pt x="0" y="0"/>
                </a:lnTo>
                <a:close/>
              </a:path>
            </a:pathLst>
          </a:custGeom>
          <a:ln w="9143">
            <a:solidFill>
              <a:srgbClr val="BEBEBE"/>
            </a:solidFill>
          </a:ln>
        </p:spPr>
        <p:txBody>
          <a:bodyPr wrap="square" lIns="0" tIns="0" rIns="0" bIns="0" rtlCol="0"/>
          <a:lstStyle/>
          <a:p>
            <a:endParaRPr/>
          </a:p>
        </p:txBody>
      </p:sp>
      <p:sp>
        <p:nvSpPr>
          <p:cNvPr id="12" name="object 12"/>
          <p:cNvSpPr/>
          <p:nvPr/>
        </p:nvSpPr>
        <p:spPr>
          <a:xfrm>
            <a:off x="1380744" y="5423915"/>
            <a:ext cx="245745" cy="394970"/>
          </a:xfrm>
          <a:custGeom>
            <a:avLst/>
            <a:gdLst/>
            <a:ahLst/>
            <a:cxnLst/>
            <a:rect l="l" t="t" r="r" b="b"/>
            <a:pathLst>
              <a:path w="245744" h="394970">
                <a:moveTo>
                  <a:pt x="0" y="0"/>
                </a:moveTo>
                <a:lnTo>
                  <a:pt x="245363" y="0"/>
                </a:lnTo>
                <a:lnTo>
                  <a:pt x="245363" y="394716"/>
                </a:lnTo>
                <a:lnTo>
                  <a:pt x="0" y="394716"/>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1748027" y="5381244"/>
            <a:ext cx="245745" cy="437515"/>
          </a:xfrm>
          <a:custGeom>
            <a:avLst/>
            <a:gdLst/>
            <a:ahLst/>
            <a:cxnLst/>
            <a:rect l="l" t="t" r="r" b="b"/>
            <a:pathLst>
              <a:path w="245744" h="437514">
                <a:moveTo>
                  <a:pt x="0" y="0"/>
                </a:moveTo>
                <a:lnTo>
                  <a:pt x="245364" y="0"/>
                </a:lnTo>
                <a:lnTo>
                  <a:pt x="245364" y="437387"/>
                </a:lnTo>
                <a:lnTo>
                  <a:pt x="0" y="437387"/>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2116835" y="5314188"/>
            <a:ext cx="245745" cy="504825"/>
          </a:xfrm>
          <a:custGeom>
            <a:avLst/>
            <a:gdLst/>
            <a:ahLst/>
            <a:cxnLst/>
            <a:rect l="l" t="t" r="r" b="b"/>
            <a:pathLst>
              <a:path w="245744" h="504825">
                <a:moveTo>
                  <a:pt x="0" y="0"/>
                </a:moveTo>
                <a:lnTo>
                  <a:pt x="245363" y="0"/>
                </a:lnTo>
                <a:lnTo>
                  <a:pt x="245363" y="504444"/>
                </a:lnTo>
                <a:lnTo>
                  <a:pt x="0" y="504444"/>
                </a:lnTo>
                <a:lnTo>
                  <a:pt x="0" y="0"/>
                </a:lnTo>
                <a:close/>
              </a:path>
            </a:pathLst>
          </a:custGeom>
          <a:ln w="9143">
            <a:solidFill>
              <a:srgbClr val="BEBEBE"/>
            </a:solidFill>
          </a:ln>
        </p:spPr>
        <p:txBody>
          <a:bodyPr wrap="square" lIns="0" tIns="0" rIns="0" bIns="0" rtlCol="0"/>
          <a:lstStyle/>
          <a:p>
            <a:endParaRPr/>
          </a:p>
        </p:txBody>
      </p:sp>
      <p:sp>
        <p:nvSpPr>
          <p:cNvPr id="15" name="object 15"/>
          <p:cNvSpPr/>
          <p:nvPr/>
        </p:nvSpPr>
        <p:spPr>
          <a:xfrm>
            <a:off x="2484120" y="5259323"/>
            <a:ext cx="245745" cy="559435"/>
          </a:xfrm>
          <a:custGeom>
            <a:avLst/>
            <a:gdLst/>
            <a:ahLst/>
            <a:cxnLst/>
            <a:rect l="l" t="t" r="r" b="b"/>
            <a:pathLst>
              <a:path w="245744" h="559435">
                <a:moveTo>
                  <a:pt x="0" y="0"/>
                </a:moveTo>
                <a:lnTo>
                  <a:pt x="245363" y="0"/>
                </a:lnTo>
                <a:lnTo>
                  <a:pt x="245363" y="559307"/>
                </a:lnTo>
                <a:lnTo>
                  <a:pt x="0" y="559307"/>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2851404" y="5239511"/>
            <a:ext cx="245745" cy="579120"/>
          </a:xfrm>
          <a:custGeom>
            <a:avLst/>
            <a:gdLst/>
            <a:ahLst/>
            <a:cxnLst/>
            <a:rect l="l" t="t" r="r" b="b"/>
            <a:pathLst>
              <a:path w="245744" h="579120">
                <a:moveTo>
                  <a:pt x="0" y="0"/>
                </a:moveTo>
                <a:lnTo>
                  <a:pt x="245363" y="0"/>
                </a:lnTo>
                <a:lnTo>
                  <a:pt x="245363" y="579119"/>
                </a:lnTo>
                <a:lnTo>
                  <a:pt x="0" y="579119"/>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3220211" y="5233415"/>
            <a:ext cx="245745" cy="585470"/>
          </a:xfrm>
          <a:custGeom>
            <a:avLst/>
            <a:gdLst/>
            <a:ahLst/>
            <a:cxnLst/>
            <a:rect l="l" t="t" r="r" b="b"/>
            <a:pathLst>
              <a:path w="245745" h="585470">
                <a:moveTo>
                  <a:pt x="0" y="0"/>
                </a:moveTo>
                <a:lnTo>
                  <a:pt x="245363" y="0"/>
                </a:lnTo>
                <a:lnTo>
                  <a:pt x="245363" y="585216"/>
                </a:lnTo>
                <a:lnTo>
                  <a:pt x="0" y="585216"/>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3587496" y="5247132"/>
            <a:ext cx="245745" cy="571500"/>
          </a:xfrm>
          <a:custGeom>
            <a:avLst/>
            <a:gdLst/>
            <a:ahLst/>
            <a:cxnLst/>
            <a:rect l="l" t="t" r="r" b="b"/>
            <a:pathLst>
              <a:path w="245745" h="571500">
                <a:moveTo>
                  <a:pt x="0" y="0"/>
                </a:moveTo>
                <a:lnTo>
                  <a:pt x="245363" y="0"/>
                </a:lnTo>
                <a:lnTo>
                  <a:pt x="245363" y="571500"/>
                </a:lnTo>
                <a:lnTo>
                  <a:pt x="0" y="571500"/>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3956303" y="5282184"/>
            <a:ext cx="243840" cy="536575"/>
          </a:xfrm>
          <a:custGeom>
            <a:avLst/>
            <a:gdLst/>
            <a:ahLst/>
            <a:cxnLst/>
            <a:rect l="l" t="t" r="r" b="b"/>
            <a:pathLst>
              <a:path w="243839" h="536575">
                <a:moveTo>
                  <a:pt x="0" y="0"/>
                </a:moveTo>
                <a:lnTo>
                  <a:pt x="243840" y="0"/>
                </a:lnTo>
                <a:lnTo>
                  <a:pt x="243840" y="536447"/>
                </a:lnTo>
                <a:lnTo>
                  <a:pt x="0" y="536447"/>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1013460" y="5062728"/>
            <a:ext cx="243840" cy="408940"/>
          </a:xfrm>
          <a:custGeom>
            <a:avLst/>
            <a:gdLst/>
            <a:ahLst/>
            <a:cxnLst/>
            <a:rect l="l" t="t" r="r" b="b"/>
            <a:pathLst>
              <a:path w="243840" h="408939">
                <a:moveTo>
                  <a:pt x="243840" y="0"/>
                </a:moveTo>
                <a:lnTo>
                  <a:pt x="0" y="0"/>
                </a:lnTo>
                <a:lnTo>
                  <a:pt x="0" y="408432"/>
                </a:lnTo>
                <a:lnTo>
                  <a:pt x="243840" y="408432"/>
                </a:lnTo>
                <a:lnTo>
                  <a:pt x="243840" y="0"/>
                </a:lnTo>
                <a:close/>
              </a:path>
            </a:pathLst>
          </a:custGeom>
          <a:solidFill>
            <a:srgbClr val="00809E"/>
          </a:solidFill>
        </p:spPr>
        <p:txBody>
          <a:bodyPr wrap="square" lIns="0" tIns="0" rIns="0" bIns="0" rtlCol="0"/>
          <a:lstStyle/>
          <a:p>
            <a:endParaRPr/>
          </a:p>
        </p:txBody>
      </p:sp>
      <p:sp>
        <p:nvSpPr>
          <p:cNvPr id="21" name="object 21"/>
          <p:cNvSpPr/>
          <p:nvPr/>
        </p:nvSpPr>
        <p:spPr>
          <a:xfrm>
            <a:off x="1380744" y="4959096"/>
            <a:ext cx="245745" cy="464820"/>
          </a:xfrm>
          <a:custGeom>
            <a:avLst/>
            <a:gdLst/>
            <a:ahLst/>
            <a:cxnLst/>
            <a:rect l="l" t="t" r="r" b="b"/>
            <a:pathLst>
              <a:path w="245744" h="464820">
                <a:moveTo>
                  <a:pt x="245363" y="0"/>
                </a:moveTo>
                <a:lnTo>
                  <a:pt x="0" y="0"/>
                </a:lnTo>
                <a:lnTo>
                  <a:pt x="0" y="464819"/>
                </a:lnTo>
                <a:lnTo>
                  <a:pt x="245363" y="464819"/>
                </a:lnTo>
                <a:lnTo>
                  <a:pt x="245363" y="0"/>
                </a:lnTo>
                <a:close/>
              </a:path>
            </a:pathLst>
          </a:custGeom>
          <a:solidFill>
            <a:srgbClr val="00809E"/>
          </a:solidFill>
        </p:spPr>
        <p:txBody>
          <a:bodyPr wrap="square" lIns="0" tIns="0" rIns="0" bIns="0" rtlCol="0"/>
          <a:lstStyle/>
          <a:p>
            <a:endParaRPr/>
          </a:p>
        </p:txBody>
      </p:sp>
      <p:sp>
        <p:nvSpPr>
          <p:cNvPr id="22" name="object 22"/>
          <p:cNvSpPr/>
          <p:nvPr/>
        </p:nvSpPr>
        <p:spPr>
          <a:xfrm>
            <a:off x="1748027" y="4873752"/>
            <a:ext cx="245745" cy="508000"/>
          </a:xfrm>
          <a:custGeom>
            <a:avLst/>
            <a:gdLst/>
            <a:ahLst/>
            <a:cxnLst/>
            <a:rect l="l" t="t" r="r" b="b"/>
            <a:pathLst>
              <a:path w="245744" h="508000">
                <a:moveTo>
                  <a:pt x="245364" y="0"/>
                </a:moveTo>
                <a:lnTo>
                  <a:pt x="0" y="0"/>
                </a:lnTo>
                <a:lnTo>
                  <a:pt x="0" y="507492"/>
                </a:lnTo>
                <a:lnTo>
                  <a:pt x="245364" y="507492"/>
                </a:lnTo>
                <a:lnTo>
                  <a:pt x="245364" y="0"/>
                </a:lnTo>
                <a:close/>
              </a:path>
            </a:pathLst>
          </a:custGeom>
          <a:solidFill>
            <a:srgbClr val="00809E"/>
          </a:solidFill>
        </p:spPr>
        <p:txBody>
          <a:bodyPr wrap="square" lIns="0" tIns="0" rIns="0" bIns="0" rtlCol="0"/>
          <a:lstStyle/>
          <a:p>
            <a:endParaRPr/>
          </a:p>
        </p:txBody>
      </p:sp>
      <p:sp>
        <p:nvSpPr>
          <p:cNvPr id="23" name="object 23"/>
          <p:cNvSpPr/>
          <p:nvPr/>
        </p:nvSpPr>
        <p:spPr>
          <a:xfrm>
            <a:off x="2116835" y="4760976"/>
            <a:ext cx="245745" cy="553720"/>
          </a:xfrm>
          <a:custGeom>
            <a:avLst/>
            <a:gdLst/>
            <a:ahLst/>
            <a:cxnLst/>
            <a:rect l="l" t="t" r="r" b="b"/>
            <a:pathLst>
              <a:path w="245744" h="553720">
                <a:moveTo>
                  <a:pt x="245363" y="0"/>
                </a:moveTo>
                <a:lnTo>
                  <a:pt x="0" y="0"/>
                </a:lnTo>
                <a:lnTo>
                  <a:pt x="0" y="553212"/>
                </a:lnTo>
                <a:lnTo>
                  <a:pt x="245363" y="553212"/>
                </a:lnTo>
                <a:lnTo>
                  <a:pt x="245363" y="0"/>
                </a:lnTo>
                <a:close/>
              </a:path>
            </a:pathLst>
          </a:custGeom>
          <a:solidFill>
            <a:srgbClr val="00809E"/>
          </a:solidFill>
        </p:spPr>
        <p:txBody>
          <a:bodyPr wrap="square" lIns="0" tIns="0" rIns="0" bIns="0" rtlCol="0"/>
          <a:lstStyle/>
          <a:p>
            <a:endParaRPr/>
          </a:p>
        </p:txBody>
      </p:sp>
      <p:sp>
        <p:nvSpPr>
          <p:cNvPr id="24" name="object 24"/>
          <p:cNvSpPr/>
          <p:nvPr/>
        </p:nvSpPr>
        <p:spPr>
          <a:xfrm>
            <a:off x="2484120" y="4683252"/>
            <a:ext cx="245745" cy="576580"/>
          </a:xfrm>
          <a:custGeom>
            <a:avLst/>
            <a:gdLst/>
            <a:ahLst/>
            <a:cxnLst/>
            <a:rect l="l" t="t" r="r" b="b"/>
            <a:pathLst>
              <a:path w="245744" h="576579">
                <a:moveTo>
                  <a:pt x="245363" y="0"/>
                </a:moveTo>
                <a:lnTo>
                  <a:pt x="0" y="0"/>
                </a:lnTo>
                <a:lnTo>
                  <a:pt x="0" y="576072"/>
                </a:lnTo>
                <a:lnTo>
                  <a:pt x="245363" y="576072"/>
                </a:lnTo>
                <a:lnTo>
                  <a:pt x="245363" y="0"/>
                </a:lnTo>
                <a:close/>
              </a:path>
            </a:pathLst>
          </a:custGeom>
          <a:solidFill>
            <a:srgbClr val="00809E"/>
          </a:solidFill>
        </p:spPr>
        <p:txBody>
          <a:bodyPr wrap="square" lIns="0" tIns="0" rIns="0" bIns="0" rtlCol="0"/>
          <a:lstStyle/>
          <a:p>
            <a:endParaRPr/>
          </a:p>
        </p:txBody>
      </p:sp>
      <p:sp>
        <p:nvSpPr>
          <p:cNvPr id="25" name="object 25"/>
          <p:cNvSpPr/>
          <p:nvPr/>
        </p:nvSpPr>
        <p:spPr>
          <a:xfrm>
            <a:off x="2851404" y="4637532"/>
            <a:ext cx="245745" cy="601980"/>
          </a:xfrm>
          <a:custGeom>
            <a:avLst/>
            <a:gdLst/>
            <a:ahLst/>
            <a:cxnLst/>
            <a:rect l="l" t="t" r="r" b="b"/>
            <a:pathLst>
              <a:path w="245744" h="601979">
                <a:moveTo>
                  <a:pt x="245363" y="0"/>
                </a:moveTo>
                <a:lnTo>
                  <a:pt x="0" y="0"/>
                </a:lnTo>
                <a:lnTo>
                  <a:pt x="0" y="601980"/>
                </a:lnTo>
                <a:lnTo>
                  <a:pt x="245363" y="601980"/>
                </a:lnTo>
                <a:lnTo>
                  <a:pt x="245363" y="0"/>
                </a:lnTo>
                <a:close/>
              </a:path>
            </a:pathLst>
          </a:custGeom>
          <a:solidFill>
            <a:srgbClr val="00809E"/>
          </a:solidFill>
        </p:spPr>
        <p:txBody>
          <a:bodyPr wrap="square" lIns="0" tIns="0" rIns="0" bIns="0" rtlCol="0"/>
          <a:lstStyle/>
          <a:p>
            <a:endParaRPr/>
          </a:p>
        </p:txBody>
      </p:sp>
      <p:sp>
        <p:nvSpPr>
          <p:cNvPr id="26" name="object 26"/>
          <p:cNvSpPr/>
          <p:nvPr/>
        </p:nvSpPr>
        <p:spPr>
          <a:xfrm>
            <a:off x="3220211" y="4599432"/>
            <a:ext cx="245745" cy="634365"/>
          </a:xfrm>
          <a:custGeom>
            <a:avLst/>
            <a:gdLst/>
            <a:ahLst/>
            <a:cxnLst/>
            <a:rect l="l" t="t" r="r" b="b"/>
            <a:pathLst>
              <a:path w="245745" h="634364">
                <a:moveTo>
                  <a:pt x="245363" y="0"/>
                </a:moveTo>
                <a:lnTo>
                  <a:pt x="0" y="0"/>
                </a:lnTo>
                <a:lnTo>
                  <a:pt x="0" y="633984"/>
                </a:lnTo>
                <a:lnTo>
                  <a:pt x="245363" y="633984"/>
                </a:lnTo>
                <a:lnTo>
                  <a:pt x="245363" y="0"/>
                </a:lnTo>
                <a:close/>
              </a:path>
            </a:pathLst>
          </a:custGeom>
          <a:solidFill>
            <a:srgbClr val="00809E"/>
          </a:solidFill>
        </p:spPr>
        <p:txBody>
          <a:bodyPr wrap="square" lIns="0" tIns="0" rIns="0" bIns="0" rtlCol="0"/>
          <a:lstStyle/>
          <a:p>
            <a:endParaRPr/>
          </a:p>
        </p:txBody>
      </p:sp>
      <p:sp>
        <p:nvSpPr>
          <p:cNvPr id="27" name="object 27"/>
          <p:cNvSpPr/>
          <p:nvPr/>
        </p:nvSpPr>
        <p:spPr>
          <a:xfrm>
            <a:off x="3587496" y="4600955"/>
            <a:ext cx="245745" cy="646430"/>
          </a:xfrm>
          <a:custGeom>
            <a:avLst/>
            <a:gdLst/>
            <a:ahLst/>
            <a:cxnLst/>
            <a:rect l="l" t="t" r="r" b="b"/>
            <a:pathLst>
              <a:path w="245745" h="646429">
                <a:moveTo>
                  <a:pt x="245363" y="0"/>
                </a:moveTo>
                <a:lnTo>
                  <a:pt x="0" y="0"/>
                </a:lnTo>
                <a:lnTo>
                  <a:pt x="0" y="646176"/>
                </a:lnTo>
                <a:lnTo>
                  <a:pt x="245363" y="646176"/>
                </a:lnTo>
                <a:lnTo>
                  <a:pt x="245363" y="0"/>
                </a:lnTo>
                <a:close/>
              </a:path>
            </a:pathLst>
          </a:custGeom>
          <a:solidFill>
            <a:srgbClr val="00809E"/>
          </a:solidFill>
        </p:spPr>
        <p:txBody>
          <a:bodyPr wrap="square" lIns="0" tIns="0" rIns="0" bIns="0" rtlCol="0"/>
          <a:lstStyle/>
          <a:p>
            <a:endParaRPr/>
          </a:p>
        </p:txBody>
      </p:sp>
      <p:sp>
        <p:nvSpPr>
          <p:cNvPr id="28" name="object 28"/>
          <p:cNvSpPr/>
          <p:nvPr/>
        </p:nvSpPr>
        <p:spPr>
          <a:xfrm>
            <a:off x="3956303" y="4655820"/>
            <a:ext cx="243840" cy="626745"/>
          </a:xfrm>
          <a:custGeom>
            <a:avLst/>
            <a:gdLst/>
            <a:ahLst/>
            <a:cxnLst/>
            <a:rect l="l" t="t" r="r" b="b"/>
            <a:pathLst>
              <a:path w="243839" h="626745">
                <a:moveTo>
                  <a:pt x="243840" y="0"/>
                </a:moveTo>
                <a:lnTo>
                  <a:pt x="0" y="0"/>
                </a:lnTo>
                <a:lnTo>
                  <a:pt x="0" y="626363"/>
                </a:lnTo>
                <a:lnTo>
                  <a:pt x="243840" y="626363"/>
                </a:lnTo>
                <a:lnTo>
                  <a:pt x="243840" y="0"/>
                </a:lnTo>
                <a:close/>
              </a:path>
            </a:pathLst>
          </a:custGeom>
          <a:solidFill>
            <a:srgbClr val="00809E"/>
          </a:solidFill>
        </p:spPr>
        <p:txBody>
          <a:bodyPr wrap="square" lIns="0" tIns="0" rIns="0" bIns="0" rtlCol="0"/>
          <a:lstStyle/>
          <a:p>
            <a:endParaRPr/>
          </a:p>
        </p:txBody>
      </p:sp>
      <p:sp>
        <p:nvSpPr>
          <p:cNvPr id="29" name="object 29"/>
          <p:cNvSpPr/>
          <p:nvPr/>
        </p:nvSpPr>
        <p:spPr>
          <a:xfrm>
            <a:off x="1013460" y="5062728"/>
            <a:ext cx="243840" cy="408940"/>
          </a:xfrm>
          <a:custGeom>
            <a:avLst/>
            <a:gdLst/>
            <a:ahLst/>
            <a:cxnLst/>
            <a:rect l="l" t="t" r="r" b="b"/>
            <a:pathLst>
              <a:path w="243840" h="408939">
                <a:moveTo>
                  <a:pt x="0" y="0"/>
                </a:moveTo>
                <a:lnTo>
                  <a:pt x="243840" y="0"/>
                </a:lnTo>
                <a:lnTo>
                  <a:pt x="243840" y="408432"/>
                </a:lnTo>
                <a:lnTo>
                  <a:pt x="0" y="408432"/>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1380744" y="4959096"/>
            <a:ext cx="245745" cy="464820"/>
          </a:xfrm>
          <a:custGeom>
            <a:avLst/>
            <a:gdLst/>
            <a:ahLst/>
            <a:cxnLst/>
            <a:rect l="l" t="t" r="r" b="b"/>
            <a:pathLst>
              <a:path w="245744" h="464820">
                <a:moveTo>
                  <a:pt x="0" y="0"/>
                </a:moveTo>
                <a:lnTo>
                  <a:pt x="245363" y="0"/>
                </a:lnTo>
                <a:lnTo>
                  <a:pt x="245363" y="464819"/>
                </a:lnTo>
                <a:lnTo>
                  <a:pt x="0" y="464819"/>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1748027" y="4873752"/>
            <a:ext cx="245745" cy="508000"/>
          </a:xfrm>
          <a:custGeom>
            <a:avLst/>
            <a:gdLst/>
            <a:ahLst/>
            <a:cxnLst/>
            <a:rect l="l" t="t" r="r" b="b"/>
            <a:pathLst>
              <a:path w="245744" h="508000">
                <a:moveTo>
                  <a:pt x="0" y="0"/>
                </a:moveTo>
                <a:lnTo>
                  <a:pt x="245364" y="0"/>
                </a:lnTo>
                <a:lnTo>
                  <a:pt x="245364" y="507492"/>
                </a:lnTo>
                <a:lnTo>
                  <a:pt x="0" y="507492"/>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2116835" y="4760976"/>
            <a:ext cx="245745" cy="553720"/>
          </a:xfrm>
          <a:custGeom>
            <a:avLst/>
            <a:gdLst/>
            <a:ahLst/>
            <a:cxnLst/>
            <a:rect l="l" t="t" r="r" b="b"/>
            <a:pathLst>
              <a:path w="245744" h="553720">
                <a:moveTo>
                  <a:pt x="0" y="0"/>
                </a:moveTo>
                <a:lnTo>
                  <a:pt x="245363" y="0"/>
                </a:lnTo>
                <a:lnTo>
                  <a:pt x="245363" y="553212"/>
                </a:lnTo>
                <a:lnTo>
                  <a:pt x="0" y="553212"/>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2484120" y="4683252"/>
            <a:ext cx="245745" cy="576580"/>
          </a:xfrm>
          <a:custGeom>
            <a:avLst/>
            <a:gdLst/>
            <a:ahLst/>
            <a:cxnLst/>
            <a:rect l="l" t="t" r="r" b="b"/>
            <a:pathLst>
              <a:path w="245744" h="576579">
                <a:moveTo>
                  <a:pt x="0" y="0"/>
                </a:moveTo>
                <a:lnTo>
                  <a:pt x="245363" y="0"/>
                </a:lnTo>
                <a:lnTo>
                  <a:pt x="245363" y="576072"/>
                </a:lnTo>
                <a:lnTo>
                  <a:pt x="0" y="576072"/>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2851404" y="4637532"/>
            <a:ext cx="245745" cy="601980"/>
          </a:xfrm>
          <a:custGeom>
            <a:avLst/>
            <a:gdLst/>
            <a:ahLst/>
            <a:cxnLst/>
            <a:rect l="l" t="t" r="r" b="b"/>
            <a:pathLst>
              <a:path w="245744" h="601979">
                <a:moveTo>
                  <a:pt x="0" y="0"/>
                </a:moveTo>
                <a:lnTo>
                  <a:pt x="245363" y="0"/>
                </a:lnTo>
                <a:lnTo>
                  <a:pt x="245363" y="601980"/>
                </a:lnTo>
                <a:lnTo>
                  <a:pt x="0" y="601980"/>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3220211" y="4599432"/>
            <a:ext cx="245745" cy="634365"/>
          </a:xfrm>
          <a:custGeom>
            <a:avLst/>
            <a:gdLst/>
            <a:ahLst/>
            <a:cxnLst/>
            <a:rect l="l" t="t" r="r" b="b"/>
            <a:pathLst>
              <a:path w="245745" h="634364">
                <a:moveTo>
                  <a:pt x="0" y="0"/>
                </a:moveTo>
                <a:lnTo>
                  <a:pt x="245363" y="0"/>
                </a:lnTo>
                <a:lnTo>
                  <a:pt x="245363" y="633984"/>
                </a:lnTo>
                <a:lnTo>
                  <a:pt x="0" y="633984"/>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3587496" y="4600955"/>
            <a:ext cx="245745" cy="646430"/>
          </a:xfrm>
          <a:custGeom>
            <a:avLst/>
            <a:gdLst/>
            <a:ahLst/>
            <a:cxnLst/>
            <a:rect l="l" t="t" r="r" b="b"/>
            <a:pathLst>
              <a:path w="245745" h="646429">
                <a:moveTo>
                  <a:pt x="0" y="0"/>
                </a:moveTo>
                <a:lnTo>
                  <a:pt x="245363" y="0"/>
                </a:lnTo>
                <a:lnTo>
                  <a:pt x="245363" y="646176"/>
                </a:lnTo>
                <a:lnTo>
                  <a:pt x="0" y="646176"/>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3956303" y="4655820"/>
            <a:ext cx="243840" cy="626745"/>
          </a:xfrm>
          <a:custGeom>
            <a:avLst/>
            <a:gdLst/>
            <a:ahLst/>
            <a:cxnLst/>
            <a:rect l="l" t="t" r="r" b="b"/>
            <a:pathLst>
              <a:path w="243839" h="626745">
                <a:moveTo>
                  <a:pt x="0" y="0"/>
                </a:moveTo>
                <a:lnTo>
                  <a:pt x="243840" y="0"/>
                </a:lnTo>
                <a:lnTo>
                  <a:pt x="243840" y="626363"/>
                </a:lnTo>
                <a:lnTo>
                  <a:pt x="0" y="626363"/>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1013460" y="4841747"/>
            <a:ext cx="243840" cy="220979"/>
          </a:xfrm>
          <a:custGeom>
            <a:avLst/>
            <a:gdLst/>
            <a:ahLst/>
            <a:cxnLst/>
            <a:rect l="l" t="t" r="r" b="b"/>
            <a:pathLst>
              <a:path w="243840" h="220979">
                <a:moveTo>
                  <a:pt x="243840" y="0"/>
                </a:moveTo>
                <a:lnTo>
                  <a:pt x="0" y="0"/>
                </a:lnTo>
                <a:lnTo>
                  <a:pt x="0" y="220979"/>
                </a:lnTo>
                <a:lnTo>
                  <a:pt x="243840" y="220979"/>
                </a:lnTo>
                <a:lnTo>
                  <a:pt x="243840" y="0"/>
                </a:lnTo>
                <a:close/>
              </a:path>
            </a:pathLst>
          </a:custGeom>
          <a:solidFill>
            <a:srgbClr val="009EDF"/>
          </a:solidFill>
        </p:spPr>
        <p:txBody>
          <a:bodyPr wrap="square" lIns="0" tIns="0" rIns="0" bIns="0" rtlCol="0"/>
          <a:lstStyle/>
          <a:p>
            <a:endParaRPr/>
          </a:p>
        </p:txBody>
      </p:sp>
      <p:sp>
        <p:nvSpPr>
          <p:cNvPr id="39" name="object 39"/>
          <p:cNvSpPr/>
          <p:nvPr/>
        </p:nvSpPr>
        <p:spPr>
          <a:xfrm>
            <a:off x="1380744" y="4712208"/>
            <a:ext cx="245745" cy="247015"/>
          </a:xfrm>
          <a:custGeom>
            <a:avLst/>
            <a:gdLst/>
            <a:ahLst/>
            <a:cxnLst/>
            <a:rect l="l" t="t" r="r" b="b"/>
            <a:pathLst>
              <a:path w="245744" h="247014">
                <a:moveTo>
                  <a:pt x="245363" y="0"/>
                </a:moveTo>
                <a:lnTo>
                  <a:pt x="0" y="0"/>
                </a:lnTo>
                <a:lnTo>
                  <a:pt x="0" y="246888"/>
                </a:lnTo>
                <a:lnTo>
                  <a:pt x="245363" y="246888"/>
                </a:lnTo>
                <a:lnTo>
                  <a:pt x="245363" y="0"/>
                </a:lnTo>
                <a:close/>
              </a:path>
            </a:pathLst>
          </a:custGeom>
          <a:solidFill>
            <a:srgbClr val="009EDF"/>
          </a:solidFill>
        </p:spPr>
        <p:txBody>
          <a:bodyPr wrap="square" lIns="0" tIns="0" rIns="0" bIns="0" rtlCol="0"/>
          <a:lstStyle/>
          <a:p>
            <a:endParaRPr/>
          </a:p>
        </p:txBody>
      </p:sp>
      <p:sp>
        <p:nvSpPr>
          <p:cNvPr id="40" name="object 40"/>
          <p:cNvSpPr/>
          <p:nvPr/>
        </p:nvSpPr>
        <p:spPr>
          <a:xfrm>
            <a:off x="1748027" y="4614671"/>
            <a:ext cx="245745" cy="259079"/>
          </a:xfrm>
          <a:custGeom>
            <a:avLst/>
            <a:gdLst/>
            <a:ahLst/>
            <a:cxnLst/>
            <a:rect l="l" t="t" r="r" b="b"/>
            <a:pathLst>
              <a:path w="245744" h="259079">
                <a:moveTo>
                  <a:pt x="245364" y="0"/>
                </a:moveTo>
                <a:lnTo>
                  <a:pt x="0" y="0"/>
                </a:lnTo>
                <a:lnTo>
                  <a:pt x="0" y="259079"/>
                </a:lnTo>
                <a:lnTo>
                  <a:pt x="245364" y="259079"/>
                </a:lnTo>
                <a:lnTo>
                  <a:pt x="245364" y="0"/>
                </a:lnTo>
                <a:close/>
              </a:path>
            </a:pathLst>
          </a:custGeom>
          <a:solidFill>
            <a:srgbClr val="009EDF"/>
          </a:solidFill>
        </p:spPr>
        <p:txBody>
          <a:bodyPr wrap="square" lIns="0" tIns="0" rIns="0" bIns="0" rtlCol="0"/>
          <a:lstStyle/>
          <a:p>
            <a:endParaRPr/>
          </a:p>
        </p:txBody>
      </p:sp>
      <p:sp>
        <p:nvSpPr>
          <p:cNvPr id="41" name="object 41"/>
          <p:cNvSpPr/>
          <p:nvPr/>
        </p:nvSpPr>
        <p:spPr>
          <a:xfrm>
            <a:off x="2116835" y="4480559"/>
            <a:ext cx="245745" cy="280670"/>
          </a:xfrm>
          <a:custGeom>
            <a:avLst/>
            <a:gdLst/>
            <a:ahLst/>
            <a:cxnLst/>
            <a:rect l="l" t="t" r="r" b="b"/>
            <a:pathLst>
              <a:path w="245744" h="280670">
                <a:moveTo>
                  <a:pt x="245363" y="0"/>
                </a:moveTo>
                <a:lnTo>
                  <a:pt x="0" y="0"/>
                </a:lnTo>
                <a:lnTo>
                  <a:pt x="0" y="280415"/>
                </a:lnTo>
                <a:lnTo>
                  <a:pt x="245363" y="280415"/>
                </a:lnTo>
                <a:lnTo>
                  <a:pt x="245363" y="0"/>
                </a:lnTo>
                <a:close/>
              </a:path>
            </a:pathLst>
          </a:custGeom>
          <a:solidFill>
            <a:srgbClr val="009EDF"/>
          </a:solidFill>
        </p:spPr>
        <p:txBody>
          <a:bodyPr wrap="square" lIns="0" tIns="0" rIns="0" bIns="0" rtlCol="0"/>
          <a:lstStyle/>
          <a:p>
            <a:endParaRPr/>
          </a:p>
        </p:txBody>
      </p:sp>
      <p:sp>
        <p:nvSpPr>
          <p:cNvPr id="42" name="object 42"/>
          <p:cNvSpPr/>
          <p:nvPr/>
        </p:nvSpPr>
        <p:spPr>
          <a:xfrm>
            <a:off x="2484120" y="4357115"/>
            <a:ext cx="245745" cy="326390"/>
          </a:xfrm>
          <a:custGeom>
            <a:avLst/>
            <a:gdLst/>
            <a:ahLst/>
            <a:cxnLst/>
            <a:rect l="l" t="t" r="r" b="b"/>
            <a:pathLst>
              <a:path w="245744" h="326389">
                <a:moveTo>
                  <a:pt x="245363" y="0"/>
                </a:moveTo>
                <a:lnTo>
                  <a:pt x="0" y="0"/>
                </a:lnTo>
                <a:lnTo>
                  <a:pt x="0" y="326135"/>
                </a:lnTo>
                <a:lnTo>
                  <a:pt x="245363" y="326135"/>
                </a:lnTo>
                <a:lnTo>
                  <a:pt x="245363" y="0"/>
                </a:lnTo>
                <a:close/>
              </a:path>
            </a:pathLst>
          </a:custGeom>
          <a:solidFill>
            <a:srgbClr val="009EDF"/>
          </a:solidFill>
        </p:spPr>
        <p:txBody>
          <a:bodyPr wrap="square" lIns="0" tIns="0" rIns="0" bIns="0" rtlCol="0"/>
          <a:lstStyle/>
          <a:p>
            <a:endParaRPr/>
          </a:p>
        </p:txBody>
      </p:sp>
      <p:sp>
        <p:nvSpPr>
          <p:cNvPr id="43" name="object 43"/>
          <p:cNvSpPr/>
          <p:nvPr/>
        </p:nvSpPr>
        <p:spPr>
          <a:xfrm>
            <a:off x="2851404" y="4287011"/>
            <a:ext cx="245745" cy="350520"/>
          </a:xfrm>
          <a:custGeom>
            <a:avLst/>
            <a:gdLst/>
            <a:ahLst/>
            <a:cxnLst/>
            <a:rect l="l" t="t" r="r" b="b"/>
            <a:pathLst>
              <a:path w="245744" h="350520">
                <a:moveTo>
                  <a:pt x="245363" y="0"/>
                </a:moveTo>
                <a:lnTo>
                  <a:pt x="0" y="0"/>
                </a:lnTo>
                <a:lnTo>
                  <a:pt x="0" y="350519"/>
                </a:lnTo>
                <a:lnTo>
                  <a:pt x="245363" y="350519"/>
                </a:lnTo>
                <a:lnTo>
                  <a:pt x="245363" y="0"/>
                </a:lnTo>
                <a:close/>
              </a:path>
            </a:pathLst>
          </a:custGeom>
          <a:solidFill>
            <a:srgbClr val="009EDF"/>
          </a:solidFill>
        </p:spPr>
        <p:txBody>
          <a:bodyPr wrap="square" lIns="0" tIns="0" rIns="0" bIns="0" rtlCol="0"/>
          <a:lstStyle/>
          <a:p>
            <a:endParaRPr/>
          </a:p>
        </p:txBody>
      </p:sp>
      <p:sp>
        <p:nvSpPr>
          <p:cNvPr id="44" name="object 44"/>
          <p:cNvSpPr/>
          <p:nvPr/>
        </p:nvSpPr>
        <p:spPr>
          <a:xfrm>
            <a:off x="3220211" y="4238244"/>
            <a:ext cx="245745" cy="361315"/>
          </a:xfrm>
          <a:custGeom>
            <a:avLst/>
            <a:gdLst/>
            <a:ahLst/>
            <a:cxnLst/>
            <a:rect l="l" t="t" r="r" b="b"/>
            <a:pathLst>
              <a:path w="245745" h="361314">
                <a:moveTo>
                  <a:pt x="245363" y="0"/>
                </a:moveTo>
                <a:lnTo>
                  <a:pt x="0" y="0"/>
                </a:lnTo>
                <a:lnTo>
                  <a:pt x="0" y="361187"/>
                </a:lnTo>
                <a:lnTo>
                  <a:pt x="245363" y="361187"/>
                </a:lnTo>
                <a:lnTo>
                  <a:pt x="245363" y="0"/>
                </a:lnTo>
                <a:close/>
              </a:path>
            </a:pathLst>
          </a:custGeom>
          <a:solidFill>
            <a:srgbClr val="009EDF"/>
          </a:solidFill>
        </p:spPr>
        <p:txBody>
          <a:bodyPr wrap="square" lIns="0" tIns="0" rIns="0" bIns="0" rtlCol="0"/>
          <a:lstStyle/>
          <a:p>
            <a:endParaRPr/>
          </a:p>
        </p:txBody>
      </p:sp>
      <p:sp>
        <p:nvSpPr>
          <p:cNvPr id="45" name="object 45"/>
          <p:cNvSpPr/>
          <p:nvPr/>
        </p:nvSpPr>
        <p:spPr>
          <a:xfrm>
            <a:off x="3587496" y="4226052"/>
            <a:ext cx="245745" cy="375285"/>
          </a:xfrm>
          <a:custGeom>
            <a:avLst/>
            <a:gdLst/>
            <a:ahLst/>
            <a:cxnLst/>
            <a:rect l="l" t="t" r="r" b="b"/>
            <a:pathLst>
              <a:path w="245745" h="375285">
                <a:moveTo>
                  <a:pt x="245363" y="0"/>
                </a:moveTo>
                <a:lnTo>
                  <a:pt x="0" y="0"/>
                </a:lnTo>
                <a:lnTo>
                  <a:pt x="0" y="374904"/>
                </a:lnTo>
                <a:lnTo>
                  <a:pt x="245363" y="374904"/>
                </a:lnTo>
                <a:lnTo>
                  <a:pt x="245363" y="0"/>
                </a:lnTo>
                <a:close/>
              </a:path>
            </a:pathLst>
          </a:custGeom>
          <a:solidFill>
            <a:srgbClr val="009EDF"/>
          </a:solidFill>
        </p:spPr>
        <p:txBody>
          <a:bodyPr wrap="square" lIns="0" tIns="0" rIns="0" bIns="0" rtlCol="0"/>
          <a:lstStyle/>
          <a:p>
            <a:endParaRPr/>
          </a:p>
        </p:txBody>
      </p:sp>
      <p:sp>
        <p:nvSpPr>
          <p:cNvPr id="46" name="object 46"/>
          <p:cNvSpPr/>
          <p:nvPr/>
        </p:nvSpPr>
        <p:spPr>
          <a:xfrm>
            <a:off x="3956303" y="4262628"/>
            <a:ext cx="243840" cy="393700"/>
          </a:xfrm>
          <a:custGeom>
            <a:avLst/>
            <a:gdLst/>
            <a:ahLst/>
            <a:cxnLst/>
            <a:rect l="l" t="t" r="r" b="b"/>
            <a:pathLst>
              <a:path w="243839" h="393700">
                <a:moveTo>
                  <a:pt x="243840" y="0"/>
                </a:moveTo>
                <a:lnTo>
                  <a:pt x="0" y="0"/>
                </a:lnTo>
                <a:lnTo>
                  <a:pt x="0" y="393192"/>
                </a:lnTo>
                <a:lnTo>
                  <a:pt x="243840" y="393192"/>
                </a:lnTo>
                <a:lnTo>
                  <a:pt x="243840" y="0"/>
                </a:lnTo>
                <a:close/>
              </a:path>
            </a:pathLst>
          </a:custGeom>
          <a:solidFill>
            <a:srgbClr val="009EDF"/>
          </a:solidFill>
        </p:spPr>
        <p:txBody>
          <a:bodyPr wrap="square" lIns="0" tIns="0" rIns="0" bIns="0" rtlCol="0"/>
          <a:lstStyle/>
          <a:p>
            <a:endParaRPr/>
          </a:p>
        </p:txBody>
      </p:sp>
      <p:sp>
        <p:nvSpPr>
          <p:cNvPr id="47" name="object 47"/>
          <p:cNvSpPr/>
          <p:nvPr/>
        </p:nvSpPr>
        <p:spPr>
          <a:xfrm>
            <a:off x="1013460" y="4841747"/>
            <a:ext cx="243840" cy="220979"/>
          </a:xfrm>
          <a:custGeom>
            <a:avLst/>
            <a:gdLst/>
            <a:ahLst/>
            <a:cxnLst/>
            <a:rect l="l" t="t" r="r" b="b"/>
            <a:pathLst>
              <a:path w="243840" h="220979">
                <a:moveTo>
                  <a:pt x="0" y="0"/>
                </a:moveTo>
                <a:lnTo>
                  <a:pt x="243840" y="0"/>
                </a:lnTo>
                <a:lnTo>
                  <a:pt x="243840" y="220979"/>
                </a:lnTo>
                <a:lnTo>
                  <a:pt x="0" y="220979"/>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1380744" y="4712208"/>
            <a:ext cx="245745" cy="247015"/>
          </a:xfrm>
          <a:custGeom>
            <a:avLst/>
            <a:gdLst/>
            <a:ahLst/>
            <a:cxnLst/>
            <a:rect l="l" t="t" r="r" b="b"/>
            <a:pathLst>
              <a:path w="245744" h="247014">
                <a:moveTo>
                  <a:pt x="0" y="0"/>
                </a:moveTo>
                <a:lnTo>
                  <a:pt x="245363" y="0"/>
                </a:lnTo>
                <a:lnTo>
                  <a:pt x="245363" y="246888"/>
                </a:lnTo>
                <a:lnTo>
                  <a:pt x="0" y="246888"/>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1748027" y="4614671"/>
            <a:ext cx="245745" cy="259079"/>
          </a:xfrm>
          <a:custGeom>
            <a:avLst/>
            <a:gdLst/>
            <a:ahLst/>
            <a:cxnLst/>
            <a:rect l="l" t="t" r="r" b="b"/>
            <a:pathLst>
              <a:path w="245744" h="259079">
                <a:moveTo>
                  <a:pt x="0" y="0"/>
                </a:moveTo>
                <a:lnTo>
                  <a:pt x="245364" y="0"/>
                </a:lnTo>
                <a:lnTo>
                  <a:pt x="245364" y="259079"/>
                </a:lnTo>
                <a:lnTo>
                  <a:pt x="0" y="259079"/>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2116835" y="4480559"/>
            <a:ext cx="245745" cy="280670"/>
          </a:xfrm>
          <a:custGeom>
            <a:avLst/>
            <a:gdLst/>
            <a:ahLst/>
            <a:cxnLst/>
            <a:rect l="l" t="t" r="r" b="b"/>
            <a:pathLst>
              <a:path w="245744" h="280670">
                <a:moveTo>
                  <a:pt x="0" y="0"/>
                </a:moveTo>
                <a:lnTo>
                  <a:pt x="245363" y="0"/>
                </a:lnTo>
                <a:lnTo>
                  <a:pt x="245363" y="280415"/>
                </a:lnTo>
                <a:lnTo>
                  <a:pt x="0" y="280415"/>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2484120" y="4357115"/>
            <a:ext cx="245745" cy="326390"/>
          </a:xfrm>
          <a:custGeom>
            <a:avLst/>
            <a:gdLst/>
            <a:ahLst/>
            <a:cxnLst/>
            <a:rect l="l" t="t" r="r" b="b"/>
            <a:pathLst>
              <a:path w="245744" h="326389">
                <a:moveTo>
                  <a:pt x="0" y="0"/>
                </a:moveTo>
                <a:lnTo>
                  <a:pt x="245363" y="0"/>
                </a:lnTo>
                <a:lnTo>
                  <a:pt x="245363" y="326135"/>
                </a:lnTo>
                <a:lnTo>
                  <a:pt x="0" y="326135"/>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2851404" y="4287011"/>
            <a:ext cx="245745" cy="350520"/>
          </a:xfrm>
          <a:custGeom>
            <a:avLst/>
            <a:gdLst/>
            <a:ahLst/>
            <a:cxnLst/>
            <a:rect l="l" t="t" r="r" b="b"/>
            <a:pathLst>
              <a:path w="245744" h="350520">
                <a:moveTo>
                  <a:pt x="0" y="0"/>
                </a:moveTo>
                <a:lnTo>
                  <a:pt x="245363" y="0"/>
                </a:lnTo>
                <a:lnTo>
                  <a:pt x="245363" y="350519"/>
                </a:lnTo>
                <a:lnTo>
                  <a:pt x="0" y="350519"/>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3220211" y="4238244"/>
            <a:ext cx="245745" cy="361315"/>
          </a:xfrm>
          <a:custGeom>
            <a:avLst/>
            <a:gdLst/>
            <a:ahLst/>
            <a:cxnLst/>
            <a:rect l="l" t="t" r="r" b="b"/>
            <a:pathLst>
              <a:path w="245745" h="361314">
                <a:moveTo>
                  <a:pt x="0" y="0"/>
                </a:moveTo>
                <a:lnTo>
                  <a:pt x="245363" y="0"/>
                </a:lnTo>
                <a:lnTo>
                  <a:pt x="245363" y="361187"/>
                </a:lnTo>
                <a:lnTo>
                  <a:pt x="0" y="361187"/>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3587496" y="4226052"/>
            <a:ext cx="245745" cy="375285"/>
          </a:xfrm>
          <a:custGeom>
            <a:avLst/>
            <a:gdLst/>
            <a:ahLst/>
            <a:cxnLst/>
            <a:rect l="l" t="t" r="r" b="b"/>
            <a:pathLst>
              <a:path w="245745" h="375285">
                <a:moveTo>
                  <a:pt x="0" y="0"/>
                </a:moveTo>
                <a:lnTo>
                  <a:pt x="245363" y="0"/>
                </a:lnTo>
                <a:lnTo>
                  <a:pt x="245363" y="374904"/>
                </a:lnTo>
                <a:lnTo>
                  <a:pt x="0" y="374904"/>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3956303" y="4262628"/>
            <a:ext cx="243840" cy="393700"/>
          </a:xfrm>
          <a:custGeom>
            <a:avLst/>
            <a:gdLst/>
            <a:ahLst/>
            <a:cxnLst/>
            <a:rect l="l" t="t" r="r" b="b"/>
            <a:pathLst>
              <a:path w="243839" h="393700">
                <a:moveTo>
                  <a:pt x="0" y="0"/>
                </a:moveTo>
                <a:lnTo>
                  <a:pt x="243840" y="0"/>
                </a:lnTo>
                <a:lnTo>
                  <a:pt x="243840" y="393192"/>
                </a:lnTo>
                <a:lnTo>
                  <a:pt x="0" y="393192"/>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1013460" y="4575047"/>
            <a:ext cx="243840" cy="266700"/>
          </a:xfrm>
          <a:custGeom>
            <a:avLst/>
            <a:gdLst/>
            <a:ahLst/>
            <a:cxnLst/>
            <a:rect l="l" t="t" r="r" b="b"/>
            <a:pathLst>
              <a:path w="243840" h="266700">
                <a:moveTo>
                  <a:pt x="243840" y="0"/>
                </a:moveTo>
                <a:lnTo>
                  <a:pt x="0" y="0"/>
                </a:lnTo>
                <a:lnTo>
                  <a:pt x="0" y="266700"/>
                </a:lnTo>
                <a:lnTo>
                  <a:pt x="243840" y="266700"/>
                </a:lnTo>
                <a:lnTo>
                  <a:pt x="243840" y="0"/>
                </a:lnTo>
                <a:close/>
              </a:path>
            </a:pathLst>
          </a:custGeom>
          <a:solidFill>
            <a:srgbClr val="BEBEBE"/>
          </a:solidFill>
        </p:spPr>
        <p:txBody>
          <a:bodyPr wrap="square" lIns="0" tIns="0" rIns="0" bIns="0" rtlCol="0"/>
          <a:lstStyle/>
          <a:p>
            <a:endParaRPr/>
          </a:p>
        </p:txBody>
      </p:sp>
      <p:sp>
        <p:nvSpPr>
          <p:cNvPr id="57" name="object 57"/>
          <p:cNvSpPr/>
          <p:nvPr/>
        </p:nvSpPr>
        <p:spPr>
          <a:xfrm>
            <a:off x="1380744" y="4418076"/>
            <a:ext cx="245745" cy="294640"/>
          </a:xfrm>
          <a:custGeom>
            <a:avLst/>
            <a:gdLst/>
            <a:ahLst/>
            <a:cxnLst/>
            <a:rect l="l" t="t" r="r" b="b"/>
            <a:pathLst>
              <a:path w="245744" h="294639">
                <a:moveTo>
                  <a:pt x="245363" y="0"/>
                </a:moveTo>
                <a:lnTo>
                  <a:pt x="0" y="0"/>
                </a:lnTo>
                <a:lnTo>
                  <a:pt x="0" y="294131"/>
                </a:lnTo>
                <a:lnTo>
                  <a:pt x="245363" y="294131"/>
                </a:lnTo>
                <a:lnTo>
                  <a:pt x="245363" y="0"/>
                </a:lnTo>
                <a:close/>
              </a:path>
            </a:pathLst>
          </a:custGeom>
          <a:solidFill>
            <a:srgbClr val="BEBEBE"/>
          </a:solidFill>
        </p:spPr>
        <p:txBody>
          <a:bodyPr wrap="square" lIns="0" tIns="0" rIns="0" bIns="0" rtlCol="0"/>
          <a:lstStyle/>
          <a:p>
            <a:endParaRPr/>
          </a:p>
        </p:txBody>
      </p:sp>
      <p:sp>
        <p:nvSpPr>
          <p:cNvPr id="58" name="object 58"/>
          <p:cNvSpPr/>
          <p:nvPr/>
        </p:nvSpPr>
        <p:spPr>
          <a:xfrm>
            <a:off x="1748027" y="4279391"/>
            <a:ext cx="245745" cy="335280"/>
          </a:xfrm>
          <a:custGeom>
            <a:avLst/>
            <a:gdLst/>
            <a:ahLst/>
            <a:cxnLst/>
            <a:rect l="l" t="t" r="r" b="b"/>
            <a:pathLst>
              <a:path w="245744" h="335279">
                <a:moveTo>
                  <a:pt x="245364" y="0"/>
                </a:moveTo>
                <a:lnTo>
                  <a:pt x="0" y="0"/>
                </a:lnTo>
                <a:lnTo>
                  <a:pt x="0" y="335279"/>
                </a:lnTo>
                <a:lnTo>
                  <a:pt x="245364" y="335279"/>
                </a:lnTo>
                <a:lnTo>
                  <a:pt x="245364" y="0"/>
                </a:lnTo>
                <a:close/>
              </a:path>
            </a:pathLst>
          </a:custGeom>
          <a:solidFill>
            <a:srgbClr val="BEBEBE"/>
          </a:solidFill>
        </p:spPr>
        <p:txBody>
          <a:bodyPr wrap="square" lIns="0" tIns="0" rIns="0" bIns="0" rtlCol="0"/>
          <a:lstStyle/>
          <a:p>
            <a:endParaRPr/>
          </a:p>
        </p:txBody>
      </p:sp>
      <p:sp>
        <p:nvSpPr>
          <p:cNvPr id="59" name="object 59"/>
          <p:cNvSpPr/>
          <p:nvPr/>
        </p:nvSpPr>
        <p:spPr>
          <a:xfrm>
            <a:off x="2116835" y="4126991"/>
            <a:ext cx="245745" cy="353695"/>
          </a:xfrm>
          <a:custGeom>
            <a:avLst/>
            <a:gdLst/>
            <a:ahLst/>
            <a:cxnLst/>
            <a:rect l="l" t="t" r="r" b="b"/>
            <a:pathLst>
              <a:path w="245744" h="353695">
                <a:moveTo>
                  <a:pt x="245363" y="0"/>
                </a:moveTo>
                <a:lnTo>
                  <a:pt x="0" y="0"/>
                </a:lnTo>
                <a:lnTo>
                  <a:pt x="0" y="353567"/>
                </a:lnTo>
                <a:lnTo>
                  <a:pt x="245363" y="353567"/>
                </a:lnTo>
                <a:lnTo>
                  <a:pt x="245363" y="0"/>
                </a:lnTo>
                <a:close/>
              </a:path>
            </a:pathLst>
          </a:custGeom>
          <a:solidFill>
            <a:srgbClr val="BEBEBE"/>
          </a:solidFill>
        </p:spPr>
        <p:txBody>
          <a:bodyPr wrap="square" lIns="0" tIns="0" rIns="0" bIns="0" rtlCol="0"/>
          <a:lstStyle/>
          <a:p>
            <a:endParaRPr/>
          </a:p>
        </p:txBody>
      </p:sp>
      <p:sp>
        <p:nvSpPr>
          <p:cNvPr id="60" name="object 60"/>
          <p:cNvSpPr/>
          <p:nvPr/>
        </p:nvSpPr>
        <p:spPr>
          <a:xfrm>
            <a:off x="2484120" y="3962400"/>
            <a:ext cx="245745" cy="394970"/>
          </a:xfrm>
          <a:custGeom>
            <a:avLst/>
            <a:gdLst/>
            <a:ahLst/>
            <a:cxnLst/>
            <a:rect l="l" t="t" r="r" b="b"/>
            <a:pathLst>
              <a:path w="245744" h="394970">
                <a:moveTo>
                  <a:pt x="245363" y="0"/>
                </a:moveTo>
                <a:lnTo>
                  <a:pt x="0" y="0"/>
                </a:lnTo>
                <a:lnTo>
                  <a:pt x="0" y="394716"/>
                </a:lnTo>
                <a:lnTo>
                  <a:pt x="245363" y="394716"/>
                </a:lnTo>
                <a:lnTo>
                  <a:pt x="245363" y="0"/>
                </a:lnTo>
                <a:close/>
              </a:path>
            </a:pathLst>
          </a:custGeom>
          <a:solidFill>
            <a:srgbClr val="BEBEBE"/>
          </a:solidFill>
        </p:spPr>
        <p:txBody>
          <a:bodyPr wrap="square" lIns="0" tIns="0" rIns="0" bIns="0" rtlCol="0"/>
          <a:lstStyle/>
          <a:p>
            <a:endParaRPr/>
          </a:p>
        </p:txBody>
      </p:sp>
      <p:sp>
        <p:nvSpPr>
          <p:cNvPr id="61" name="object 61"/>
          <p:cNvSpPr/>
          <p:nvPr/>
        </p:nvSpPr>
        <p:spPr>
          <a:xfrm>
            <a:off x="2851404" y="3851147"/>
            <a:ext cx="245745" cy="436245"/>
          </a:xfrm>
          <a:custGeom>
            <a:avLst/>
            <a:gdLst/>
            <a:ahLst/>
            <a:cxnLst/>
            <a:rect l="l" t="t" r="r" b="b"/>
            <a:pathLst>
              <a:path w="245744" h="436245">
                <a:moveTo>
                  <a:pt x="245363" y="0"/>
                </a:moveTo>
                <a:lnTo>
                  <a:pt x="0" y="0"/>
                </a:lnTo>
                <a:lnTo>
                  <a:pt x="0" y="435863"/>
                </a:lnTo>
                <a:lnTo>
                  <a:pt x="245363" y="435863"/>
                </a:lnTo>
                <a:lnTo>
                  <a:pt x="245363" y="0"/>
                </a:lnTo>
                <a:close/>
              </a:path>
            </a:pathLst>
          </a:custGeom>
          <a:solidFill>
            <a:srgbClr val="BEBEBE"/>
          </a:solidFill>
        </p:spPr>
        <p:txBody>
          <a:bodyPr wrap="square" lIns="0" tIns="0" rIns="0" bIns="0" rtlCol="0"/>
          <a:lstStyle/>
          <a:p>
            <a:endParaRPr/>
          </a:p>
        </p:txBody>
      </p:sp>
      <p:sp>
        <p:nvSpPr>
          <p:cNvPr id="62" name="object 62"/>
          <p:cNvSpPr/>
          <p:nvPr/>
        </p:nvSpPr>
        <p:spPr>
          <a:xfrm>
            <a:off x="3220211" y="3764279"/>
            <a:ext cx="245745" cy="474345"/>
          </a:xfrm>
          <a:custGeom>
            <a:avLst/>
            <a:gdLst/>
            <a:ahLst/>
            <a:cxnLst/>
            <a:rect l="l" t="t" r="r" b="b"/>
            <a:pathLst>
              <a:path w="245745" h="474345">
                <a:moveTo>
                  <a:pt x="245363" y="0"/>
                </a:moveTo>
                <a:lnTo>
                  <a:pt x="0" y="0"/>
                </a:lnTo>
                <a:lnTo>
                  <a:pt x="0" y="473964"/>
                </a:lnTo>
                <a:lnTo>
                  <a:pt x="245363" y="473964"/>
                </a:lnTo>
                <a:lnTo>
                  <a:pt x="245363" y="0"/>
                </a:lnTo>
                <a:close/>
              </a:path>
            </a:pathLst>
          </a:custGeom>
          <a:solidFill>
            <a:srgbClr val="BEBEBE"/>
          </a:solidFill>
        </p:spPr>
        <p:txBody>
          <a:bodyPr wrap="square" lIns="0" tIns="0" rIns="0" bIns="0" rtlCol="0"/>
          <a:lstStyle/>
          <a:p>
            <a:endParaRPr/>
          </a:p>
        </p:txBody>
      </p:sp>
      <p:sp>
        <p:nvSpPr>
          <p:cNvPr id="63" name="object 63"/>
          <p:cNvSpPr/>
          <p:nvPr/>
        </p:nvSpPr>
        <p:spPr>
          <a:xfrm>
            <a:off x="3587496" y="3718559"/>
            <a:ext cx="245745" cy="508000"/>
          </a:xfrm>
          <a:custGeom>
            <a:avLst/>
            <a:gdLst/>
            <a:ahLst/>
            <a:cxnLst/>
            <a:rect l="l" t="t" r="r" b="b"/>
            <a:pathLst>
              <a:path w="245745" h="508000">
                <a:moveTo>
                  <a:pt x="245363" y="0"/>
                </a:moveTo>
                <a:lnTo>
                  <a:pt x="0" y="0"/>
                </a:lnTo>
                <a:lnTo>
                  <a:pt x="0" y="507491"/>
                </a:lnTo>
                <a:lnTo>
                  <a:pt x="245363" y="507491"/>
                </a:lnTo>
                <a:lnTo>
                  <a:pt x="245363" y="0"/>
                </a:lnTo>
                <a:close/>
              </a:path>
            </a:pathLst>
          </a:custGeom>
          <a:solidFill>
            <a:srgbClr val="BEBEBE"/>
          </a:solidFill>
        </p:spPr>
        <p:txBody>
          <a:bodyPr wrap="square" lIns="0" tIns="0" rIns="0" bIns="0" rtlCol="0"/>
          <a:lstStyle/>
          <a:p>
            <a:endParaRPr/>
          </a:p>
        </p:txBody>
      </p:sp>
      <p:sp>
        <p:nvSpPr>
          <p:cNvPr id="64" name="object 64"/>
          <p:cNvSpPr/>
          <p:nvPr/>
        </p:nvSpPr>
        <p:spPr>
          <a:xfrm>
            <a:off x="3956303" y="3720084"/>
            <a:ext cx="243840" cy="542925"/>
          </a:xfrm>
          <a:custGeom>
            <a:avLst/>
            <a:gdLst/>
            <a:ahLst/>
            <a:cxnLst/>
            <a:rect l="l" t="t" r="r" b="b"/>
            <a:pathLst>
              <a:path w="243839" h="542925">
                <a:moveTo>
                  <a:pt x="243840" y="0"/>
                </a:moveTo>
                <a:lnTo>
                  <a:pt x="0" y="0"/>
                </a:lnTo>
                <a:lnTo>
                  <a:pt x="0" y="542544"/>
                </a:lnTo>
                <a:lnTo>
                  <a:pt x="243840" y="542544"/>
                </a:lnTo>
                <a:lnTo>
                  <a:pt x="243840" y="0"/>
                </a:lnTo>
                <a:close/>
              </a:path>
            </a:pathLst>
          </a:custGeom>
          <a:solidFill>
            <a:srgbClr val="BEBEBE"/>
          </a:solidFill>
        </p:spPr>
        <p:txBody>
          <a:bodyPr wrap="square" lIns="0" tIns="0" rIns="0" bIns="0" rtlCol="0"/>
          <a:lstStyle/>
          <a:p>
            <a:endParaRPr/>
          </a:p>
        </p:txBody>
      </p:sp>
      <p:sp>
        <p:nvSpPr>
          <p:cNvPr id="65" name="object 65"/>
          <p:cNvSpPr/>
          <p:nvPr/>
        </p:nvSpPr>
        <p:spPr>
          <a:xfrm>
            <a:off x="1013460" y="4575047"/>
            <a:ext cx="243840" cy="266700"/>
          </a:xfrm>
          <a:custGeom>
            <a:avLst/>
            <a:gdLst/>
            <a:ahLst/>
            <a:cxnLst/>
            <a:rect l="l" t="t" r="r" b="b"/>
            <a:pathLst>
              <a:path w="243840" h="266700">
                <a:moveTo>
                  <a:pt x="0" y="0"/>
                </a:moveTo>
                <a:lnTo>
                  <a:pt x="243840" y="0"/>
                </a:lnTo>
                <a:lnTo>
                  <a:pt x="243840" y="266700"/>
                </a:lnTo>
                <a:lnTo>
                  <a:pt x="0" y="266700"/>
                </a:lnTo>
                <a:lnTo>
                  <a:pt x="0" y="0"/>
                </a:lnTo>
                <a:close/>
              </a:path>
            </a:pathLst>
          </a:custGeom>
          <a:ln w="9144">
            <a:solidFill>
              <a:srgbClr val="BEBEBE"/>
            </a:solidFill>
          </a:ln>
        </p:spPr>
        <p:txBody>
          <a:bodyPr wrap="square" lIns="0" tIns="0" rIns="0" bIns="0" rtlCol="0"/>
          <a:lstStyle/>
          <a:p>
            <a:endParaRPr/>
          </a:p>
        </p:txBody>
      </p:sp>
      <p:sp>
        <p:nvSpPr>
          <p:cNvPr id="66" name="object 66"/>
          <p:cNvSpPr/>
          <p:nvPr/>
        </p:nvSpPr>
        <p:spPr>
          <a:xfrm>
            <a:off x="1380744" y="4418076"/>
            <a:ext cx="245745" cy="294640"/>
          </a:xfrm>
          <a:custGeom>
            <a:avLst/>
            <a:gdLst/>
            <a:ahLst/>
            <a:cxnLst/>
            <a:rect l="l" t="t" r="r" b="b"/>
            <a:pathLst>
              <a:path w="245744" h="294639">
                <a:moveTo>
                  <a:pt x="0" y="0"/>
                </a:moveTo>
                <a:lnTo>
                  <a:pt x="245363" y="0"/>
                </a:lnTo>
                <a:lnTo>
                  <a:pt x="245363" y="294131"/>
                </a:lnTo>
                <a:lnTo>
                  <a:pt x="0" y="294131"/>
                </a:lnTo>
                <a:lnTo>
                  <a:pt x="0" y="0"/>
                </a:lnTo>
                <a:close/>
              </a:path>
            </a:pathLst>
          </a:custGeom>
          <a:ln w="9144">
            <a:solidFill>
              <a:srgbClr val="BEBEBE"/>
            </a:solidFill>
          </a:ln>
        </p:spPr>
        <p:txBody>
          <a:bodyPr wrap="square" lIns="0" tIns="0" rIns="0" bIns="0" rtlCol="0"/>
          <a:lstStyle/>
          <a:p>
            <a:endParaRPr/>
          </a:p>
        </p:txBody>
      </p:sp>
      <p:sp>
        <p:nvSpPr>
          <p:cNvPr id="67" name="object 67"/>
          <p:cNvSpPr/>
          <p:nvPr/>
        </p:nvSpPr>
        <p:spPr>
          <a:xfrm>
            <a:off x="1748027" y="4279391"/>
            <a:ext cx="245745" cy="335280"/>
          </a:xfrm>
          <a:custGeom>
            <a:avLst/>
            <a:gdLst/>
            <a:ahLst/>
            <a:cxnLst/>
            <a:rect l="l" t="t" r="r" b="b"/>
            <a:pathLst>
              <a:path w="245744" h="335279">
                <a:moveTo>
                  <a:pt x="0" y="0"/>
                </a:moveTo>
                <a:lnTo>
                  <a:pt x="245364" y="0"/>
                </a:lnTo>
                <a:lnTo>
                  <a:pt x="245364" y="335279"/>
                </a:lnTo>
                <a:lnTo>
                  <a:pt x="0" y="335279"/>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2116835" y="4126991"/>
            <a:ext cx="245745" cy="353695"/>
          </a:xfrm>
          <a:custGeom>
            <a:avLst/>
            <a:gdLst/>
            <a:ahLst/>
            <a:cxnLst/>
            <a:rect l="l" t="t" r="r" b="b"/>
            <a:pathLst>
              <a:path w="245744" h="353695">
                <a:moveTo>
                  <a:pt x="0" y="0"/>
                </a:moveTo>
                <a:lnTo>
                  <a:pt x="245363" y="0"/>
                </a:lnTo>
                <a:lnTo>
                  <a:pt x="245363" y="353567"/>
                </a:lnTo>
                <a:lnTo>
                  <a:pt x="0" y="353567"/>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2484120" y="3962400"/>
            <a:ext cx="245745" cy="394970"/>
          </a:xfrm>
          <a:custGeom>
            <a:avLst/>
            <a:gdLst/>
            <a:ahLst/>
            <a:cxnLst/>
            <a:rect l="l" t="t" r="r" b="b"/>
            <a:pathLst>
              <a:path w="245744" h="394970">
                <a:moveTo>
                  <a:pt x="0" y="0"/>
                </a:moveTo>
                <a:lnTo>
                  <a:pt x="245363" y="0"/>
                </a:lnTo>
                <a:lnTo>
                  <a:pt x="245363" y="394716"/>
                </a:lnTo>
                <a:lnTo>
                  <a:pt x="0" y="394716"/>
                </a:lnTo>
                <a:lnTo>
                  <a:pt x="0" y="0"/>
                </a:lnTo>
                <a:close/>
              </a:path>
            </a:pathLst>
          </a:custGeom>
          <a:ln w="9144">
            <a:solidFill>
              <a:srgbClr val="BEBEBE"/>
            </a:solidFill>
          </a:ln>
        </p:spPr>
        <p:txBody>
          <a:bodyPr wrap="square" lIns="0" tIns="0" rIns="0" bIns="0" rtlCol="0"/>
          <a:lstStyle/>
          <a:p>
            <a:endParaRPr/>
          </a:p>
        </p:txBody>
      </p:sp>
      <p:sp>
        <p:nvSpPr>
          <p:cNvPr id="70" name="object 70"/>
          <p:cNvSpPr/>
          <p:nvPr/>
        </p:nvSpPr>
        <p:spPr>
          <a:xfrm>
            <a:off x="2851404" y="3851147"/>
            <a:ext cx="245745" cy="436245"/>
          </a:xfrm>
          <a:custGeom>
            <a:avLst/>
            <a:gdLst/>
            <a:ahLst/>
            <a:cxnLst/>
            <a:rect l="l" t="t" r="r" b="b"/>
            <a:pathLst>
              <a:path w="245744" h="436245">
                <a:moveTo>
                  <a:pt x="0" y="0"/>
                </a:moveTo>
                <a:lnTo>
                  <a:pt x="245363" y="0"/>
                </a:lnTo>
                <a:lnTo>
                  <a:pt x="245363" y="435863"/>
                </a:lnTo>
                <a:lnTo>
                  <a:pt x="0" y="435863"/>
                </a:lnTo>
                <a:lnTo>
                  <a:pt x="0" y="0"/>
                </a:lnTo>
                <a:close/>
              </a:path>
            </a:pathLst>
          </a:custGeom>
          <a:ln w="9144">
            <a:solidFill>
              <a:srgbClr val="BEBEBE"/>
            </a:solidFill>
          </a:ln>
        </p:spPr>
        <p:txBody>
          <a:bodyPr wrap="square" lIns="0" tIns="0" rIns="0" bIns="0" rtlCol="0"/>
          <a:lstStyle/>
          <a:p>
            <a:endParaRPr/>
          </a:p>
        </p:txBody>
      </p:sp>
      <p:sp>
        <p:nvSpPr>
          <p:cNvPr id="71" name="object 71"/>
          <p:cNvSpPr/>
          <p:nvPr/>
        </p:nvSpPr>
        <p:spPr>
          <a:xfrm>
            <a:off x="3220211" y="3764279"/>
            <a:ext cx="245745" cy="474345"/>
          </a:xfrm>
          <a:custGeom>
            <a:avLst/>
            <a:gdLst/>
            <a:ahLst/>
            <a:cxnLst/>
            <a:rect l="l" t="t" r="r" b="b"/>
            <a:pathLst>
              <a:path w="245745" h="474345">
                <a:moveTo>
                  <a:pt x="0" y="0"/>
                </a:moveTo>
                <a:lnTo>
                  <a:pt x="245363" y="0"/>
                </a:lnTo>
                <a:lnTo>
                  <a:pt x="245363" y="473964"/>
                </a:lnTo>
                <a:lnTo>
                  <a:pt x="0" y="473964"/>
                </a:lnTo>
                <a:lnTo>
                  <a:pt x="0" y="0"/>
                </a:lnTo>
                <a:close/>
              </a:path>
            </a:pathLst>
          </a:custGeom>
          <a:ln w="9144">
            <a:solidFill>
              <a:srgbClr val="BEBEBE"/>
            </a:solidFill>
          </a:ln>
        </p:spPr>
        <p:txBody>
          <a:bodyPr wrap="square" lIns="0" tIns="0" rIns="0" bIns="0" rtlCol="0"/>
          <a:lstStyle/>
          <a:p>
            <a:endParaRPr/>
          </a:p>
        </p:txBody>
      </p:sp>
      <p:sp>
        <p:nvSpPr>
          <p:cNvPr id="72" name="object 72"/>
          <p:cNvSpPr/>
          <p:nvPr/>
        </p:nvSpPr>
        <p:spPr>
          <a:xfrm>
            <a:off x="3587496" y="3718559"/>
            <a:ext cx="245745" cy="508000"/>
          </a:xfrm>
          <a:custGeom>
            <a:avLst/>
            <a:gdLst/>
            <a:ahLst/>
            <a:cxnLst/>
            <a:rect l="l" t="t" r="r" b="b"/>
            <a:pathLst>
              <a:path w="245745" h="508000">
                <a:moveTo>
                  <a:pt x="0" y="0"/>
                </a:moveTo>
                <a:lnTo>
                  <a:pt x="245363" y="0"/>
                </a:lnTo>
                <a:lnTo>
                  <a:pt x="245363" y="507491"/>
                </a:lnTo>
                <a:lnTo>
                  <a:pt x="0" y="507491"/>
                </a:lnTo>
                <a:lnTo>
                  <a:pt x="0" y="0"/>
                </a:lnTo>
                <a:close/>
              </a:path>
            </a:pathLst>
          </a:custGeom>
          <a:ln w="9144">
            <a:solidFill>
              <a:srgbClr val="BEBEBE"/>
            </a:solidFill>
          </a:ln>
        </p:spPr>
        <p:txBody>
          <a:bodyPr wrap="square" lIns="0" tIns="0" rIns="0" bIns="0" rtlCol="0"/>
          <a:lstStyle/>
          <a:p>
            <a:endParaRPr/>
          </a:p>
        </p:txBody>
      </p:sp>
      <p:sp>
        <p:nvSpPr>
          <p:cNvPr id="73" name="object 73"/>
          <p:cNvSpPr/>
          <p:nvPr/>
        </p:nvSpPr>
        <p:spPr>
          <a:xfrm>
            <a:off x="3956303" y="3720084"/>
            <a:ext cx="243840" cy="542925"/>
          </a:xfrm>
          <a:custGeom>
            <a:avLst/>
            <a:gdLst/>
            <a:ahLst/>
            <a:cxnLst/>
            <a:rect l="l" t="t" r="r" b="b"/>
            <a:pathLst>
              <a:path w="243839" h="542925">
                <a:moveTo>
                  <a:pt x="0" y="0"/>
                </a:moveTo>
                <a:lnTo>
                  <a:pt x="243840" y="0"/>
                </a:lnTo>
                <a:lnTo>
                  <a:pt x="243840" y="542544"/>
                </a:lnTo>
                <a:lnTo>
                  <a:pt x="0" y="542544"/>
                </a:lnTo>
                <a:lnTo>
                  <a:pt x="0" y="0"/>
                </a:lnTo>
                <a:close/>
              </a:path>
            </a:pathLst>
          </a:custGeom>
          <a:ln w="9144">
            <a:solidFill>
              <a:srgbClr val="BEBEBE"/>
            </a:solidFill>
          </a:ln>
        </p:spPr>
        <p:txBody>
          <a:bodyPr wrap="square" lIns="0" tIns="0" rIns="0" bIns="0" rtlCol="0"/>
          <a:lstStyle/>
          <a:p>
            <a:endParaRPr/>
          </a:p>
        </p:txBody>
      </p:sp>
      <p:sp>
        <p:nvSpPr>
          <p:cNvPr id="74" name="object 74"/>
          <p:cNvSpPr/>
          <p:nvPr/>
        </p:nvSpPr>
        <p:spPr>
          <a:xfrm>
            <a:off x="1013460" y="4273296"/>
            <a:ext cx="243840" cy="302260"/>
          </a:xfrm>
          <a:custGeom>
            <a:avLst/>
            <a:gdLst/>
            <a:ahLst/>
            <a:cxnLst/>
            <a:rect l="l" t="t" r="r" b="b"/>
            <a:pathLst>
              <a:path w="243840" h="302260">
                <a:moveTo>
                  <a:pt x="243840" y="0"/>
                </a:moveTo>
                <a:lnTo>
                  <a:pt x="0" y="0"/>
                </a:lnTo>
                <a:lnTo>
                  <a:pt x="0" y="301751"/>
                </a:lnTo>
                <a:lnTo>
                  <a:pt x="243840" y="301751"/>
                </a:lnTo>
                <a:lnTo>
                  <a:pt x="243840" y="0"/>
                </a:lnTo>
                <a:close/>
              </a:path>
            </a:pathLst>
          </a:custGeom>
          <a:solidFill>
            <a:srgbClr val="CC0033"/>
          </a:solidFill>
        </p:spPr>
        <p:txBody>
          <a:bodyPr wrap="square" lIns="0" tIns="0" rIns="0" bIns="0" rtlCol="0"/>
          <a:lstStyle/>
          <a:p>
            <a:endParaRPr/>
          </a:p>
        </p:txBody>
      </p:sp>
      <p:sp>
        <p:nvSpPr>
          <p:cNvPr id="75" name="object 75"/>
          <p:cNvSpPr/>
          <p:nvPr/>
        </p:nvSpPr>
        <p:spPr>
          <a:xfrm>
            <a:off x="1380744" y="4091940"/>
            <a:ext cx="245745" cy="326390"/>
          </a:xfrm>
          <a:custGeom>
            <a:avLst/>
            <a:gdLst/>
            <a:ahLst/>
            <a:cxnLst/>
            <a:rect l="l" t="t" r="r" b="b"/>
            <a:pathLst>
              <a:path w="245744" h="326389">
                <a:moveTo>
                  <a:pt x="245363" y="0"/>
                </a:moveTo>
                <a:lnTo>
                  <a:pt x="0" y="0"/>
                </a:lnTo>
                <a:lnTo>
                  <a:pt x="0" y="326136"/>
                </a:lnTo>
                <a:lnTo>
                  <a:pt x="245363" y="326136"/>
                </a:lnTo>
                <a:lnTo>
                  <a:pt x="245363" y="0"/>
                </a:lnTo>
                <a:close/>
              </a:path>
            </a:pathLst>
          </a:custGeom>
          <a:solidFill>
            <a:srgbClr val="CC0033"/>
          </a:solidFill>
        </p:spPr>
        <p:txBody>
          <a:bodyPr wrap="square" lIns="0" tIns="0" rIns="0" bIns="0" rtlCol="0"/>
          <a:lstStyle/>
          <a:p>
            <a:endParaRPr/>
          </a:p>
        </p:txBody>
      </p:sp>
      <p:sp>
        <p:nvSpPr>
          <p:cNvPr id="76" name="object 76"/>
          <p:cNvSpPr/>
          <p:nvPr/>
        </p:nvSpPr>
        <p:spPr>
          <a:xfrm>
            <a:off x="1748027" y="3960876"/>
            <a:ext cx="245745" cy="318770"/>
          </a:xfrm>
          <a:custGeom>
            <a:avLst/>
            <a:gdLst/>
            <a:ahLst/>
            <a:cxnLst/>
            <a:rect l="l" t="t" r="r" b="b"/>
            <a:pathLst>
              <a:path w="245744" h="318770">
                <a:moveTo>
                  <a:pt x="245364" y="0"/>
                </a:moveTo>
                <a:lnTo>
                  <a:pt x="0" y="0"/>
                </a:lnTo>
                <a:lnTo>
                  <a:pt x="0" y="318516"/>
                </a:lnTo>
                <a:lnTo>
                  <a:pt x="245364" y="318516"/>
                </a:lnTo>
                <a:lnTo>
                  <a:pt x="245364" y="0"/>
                </a:lnTo>
                <a:close/>
              </a:path>
            </a:pathLst>
          </a:custGeom>
          <a:solidFill>
            <a:srgbClr val="CC0033"/>
          </a:solidFill>
        </p:spPr>
        <p:txBody>
          <a:bodyPr wrap="square" lIns="0" tIns="0" rIns="0" bIns="0" rtlCol="0"/>
          <a:lstStyle/>
          <a:p>
            <a:endParaRPr/>
          </a:p>
        </p:txBody>
      </p:sp>
      <p:sp>
        <p:nvSpPr>
          <p:cNvPr id="77" name="object 77"/>
          <p:cNvSpPr/>
          <p:nvPr/>
        </p:nvSpPr>
        <p:spPr>
          <a:xfrm>
            <a:off x="2116835" y="3814571"/>
            <a:ext cx="245745" cy="312420"/>
          </a:xfrm>
          <a:custGeom>
            <a:avLst/>
            <a:gdLst/>
            <a:ahLst/>
            <a:cxnLst/>
            <a:rect l="l" t="t" r="r" b="b"/>
            <a:pathLst>
              <a:path w="245744" h="312420">
                <a:moveTo>
                  <a:pt x="245363" y="0"/>
                </a:moveTo>
                <a:lnTo>
                  <a:pt x="0" y="0"/>
                </a:lnTo>
                <a:lnTo>
                  <a:pt x="0" y="312419"/>
                </a:lnTo>
                <a:lnTo>
                  <a:pt x="245363" y="312419"/>
                </a:lnTo>
                <a:lnTo>
                  <a:pt x="245363" y="0"/>
                </a:lnTo>
                <a:close/>
              </a:path>
            </a:pathLst>
          </a:custGeom>
          <a:solidFill>
            <a:srgbClr val="CC0033"/>
          </a:solidFill>
        </p:spPr>
        <p:txBody>
          <a:bodyPr wrap="square" lIns="0" tIns="0" rIns="0" bIns="0" rtlCol="0"/>
          <a:lstStyle/>
          <a:p>
            <a:endParaRPr/>
          </a:p>
        </p:txBody>
      </p:sp>
      <p:sp>
        <p:nvSpPr>
          <p:cNvPr id="78" name="object 78"/>
          <p:cNvSpPr/>
          <p:nvPr/>
        </p:nvSpPr>
        <p:spPr>
          <a:xfrm>
            <a:off x="2484120" y="3639311"/>
            <a:ext cx="245745" cy="323215"/>
          </a:xfrm>
          <a:custGeom>
            <a:avLst/>
            <a:gdLst/>
            <a:ahLst/>
            <a:cxnLst/>
            <a:rect l="l" t="t" r="r" b="b"/>
            <a:pathLst>
              <a:path w="245744" h="323214">
                <a:moveTo>
                  <a:pt x="245363" y="0"/>
                </a:moveTo>
                <a:lnTo>
                  <a:pt x="0" y="0"/>
                </a:lnTo>
                <a:lnTo>
                  <a:pt x="0" y="323088"/>
                </a:lnTo>
                <a:lnTo>
                  <a:pt x="245363" y="323088"/>
                </a:lnTo>
                <a:lnTo>
                  <a:pt x="245363" y="0"/>
                </a:lnTo>
                <a:close/>
              </a:path>
            </a:pathLst>
          </a:custGeom>
          <a:solidFill>
            <a:srgbClr val="CC0033"/>
          </a:solidFill>
        </p:spPr>
        <p:txBody>
          <a:bodyPr wrap="square" lIns="0" tIns="0" rIns="0" bIns="0" rtlCol="0"/>
          <a:lstStyle/>
          <a:p>
            <a:endParaRPr/>
          </a:p>
        </p:txBody>
      </p:sp>
      <p:sp>
        <p:nvSpPr>
          <p:cNvPr id="79" name="object 79"/>
          <p:cNvSpPr/>
          <p:nvPr/>
        </p:nvSpPr>
        <p:spPr>
          <a:xfrm>
            <a:off x="2851404" y="3518915"/>
            <a:ext cx="245745" cy="332740"/>
          </a:xfrm>
          <a:custGeom>
            <a:avLst/>
            <a:gdLst/>
            <a:ahLst/>
            <a:cxnLst/>
            <a:rect l="l" t="t" r="r" b="b"/>
            <a:pathLst>
              <a:path w="245744" h="332739">
                <a:moveTo>
                  <a:pt x="245363" y="0"/>
                </a:moveTo>
                <a:lnTo>
                  <a:pt x="0" y="0"/>
                </a:lnTo>
                <a:lnTo>
                  <a:pt x="0" y="332232"/>
                </a:lnTo>
                <a:lnTo>
                  <a:pt x="245363" y="332232"/>
                </a:lnTo>
                <a:lnTo>
                  <a:pt x="245363" y="0"/>
                </a:lnTo>
                <a:close/>
              </a:path>
            </a:pathLst>
          </a:custGeom>
          <a:solidFill>
            <a:srgbClr val="CC0033"/>
          </a:solidFill>
        </p:spPr>
        <p:txBody>
          <a:bodyPr wrap="square" lIns="0" tIns="0" rIns="0" bIns="0" rtlCol="0"/>
          <a:lstStyle/>
          <a:p>
            <a:endParaRPr/>
          </a:p>
        </p:txBody>
      </p:sp>
      <p:sp>
        <p:nvSpPr>
          <p:cNvPr id="80" name="object 80"/>
          <p:cNvSpPr/>
          <p:nvPr/>
        </p:nvSpPr>
        <p:spPr>
          <a:xfrm>
            <a:off x="3220211" y="3433571"/>
            <a:ext cx="245745" cy="330835"/>
          </a:xfrm>
          <a:custGeom>
            <a:avLst/>
            <a:gdLst/>
            <a:ahLst/>
            <a:cxnLst/>
            <a:rect l="l" t="t" r="r" b="b"/>
            <a:pathLst>
              <a:path w="245745" h="330835">
                <a:moveTo>
                  <a:pt x="245363" y="0"/>
                </a:moveTo>
                <a:lnTo>
                  <a:pt x="0" y="0"/>
                </a:lnTo>
                <a:lnTo>
                  <a:pt x="0" y="330707"/>
                </a:lnTo>
                <a:lnTo>
                  <a:pt x="245363" y="330707"/>
                </a:lnTo>
                <a:lnTo>
                  <a:pt x="245363" y="0"/>
                </a:lnTo>
                <a:close/>
              </a:path>
            </a:pathLst>
          </a:custGeom>
          <a:solidFill>
            <a:srgbClr val="CC0033"/>
          </a:solidFill>
        </p:spPr>
        <p:txBody>
          <a:bodyPr wrap="square" lIns="0" tIns="0" rIns="0" bIns="0" rtlCol="0"/>
          <a:lstStyle/>
          <a:p>
            <a:endParaRPr/>
          </a:p>
        </p:txBody>
      </p:sp>
      <p:sp>
        <p:nvSpPr>
          <p:cNvPr id="81" name="object 81"/>
          <p:cNvSpPr/>
          <p:nvPr/>
        </p:nvSpPr>
        <p:spPr>
          <a:xfrm>
            <a:off x="3587496" y="3390900"/>
            <a:ext cx="245745" cy="327660"/>
          </a:xfrm>
          <a:custGeom>
            <a:avLst/>
            <a:gdLst/>
            <a:ahLst/>
            <a:cxnLst/>
            <a:rect l="l" t="t" r="r" b="b"/>
            <a:pathLst>
              <a:path w="245745" h="327660">
                <a:moveTo>
                  <a:pt x="245363" y="0"/>
                </a:moveTo>
                <a:lnTo>
                  <a:pt x="0" y="0"/>
                </a:lnTo>
                <a:lnTo>
                  <a:pt x="0" y="327660"/>
                </a:lnTo>
                <a:lnTo>
                  <a:pt x="245363" y="327660"/>
                </a:lnTo>
                <a:lnTo>
                  <a:pt x="245363" y="0"/>
                </a:lnTo>
                <a:close/>
              </a:path>
            </a:pathLst>
          </a:custGeom>
          <a:solidFill>
            <a:srgbClr val="CC0033"/>
          </a:solidFill>
        </p:spPr>
        <p:txBody>
          <a:bodyPr wrap="square" lIns="0" tIns="0" rIns="0" bIns="0" rtlCol="0"/>
          <a:lstStyle/>
          <a:p>
            <a:endParaRPr/>
          </a:p>
        </p:txBody>
      </p:sp>
      <p:sp>
        <p:nvSpPr>
          <p:cNvPr id="82" name="object 82"/>
          <p:cNvSpPr/>
          <p:nvPr/>
        </p:nvSpPr>
        <p:spPr>
          <a:xfrm>
            <a:off x="3956303" y="3396996"/>
            <a:ext cx="243840" cy="323215"/>
          </a:xfrm>
          <a:custGeom>
            <a:avLst/>
            <a:gdLst/>
            <a:ahLst/>
            <a:cxnLst/>
            <a:rect l="l" t="t" r="r" b="b"/>
            <a:pathLst>
              <a:path w="243839" h="323214">
                <a:moveTo>
                  <a:pt x="243840" y="0"/>
                </a:moveTo>
                <a:lnTo>
                  <a:pt x="0" y="0"/>
                </a:lnTo>
                <a:lnTo>
                  <a:pt x="0" y="323087"/>
                </a:lnTo>
                <a:lnTo>
                  <a:pt x="243840" y="323087"/>
                </a:lnTo>
                <a:lnTo>
                  <a:pt x="243840" y="0"/>
                </a:lnTo>
                <a:close/>
              </a:path>
            </a:pathLst>
          </a:custGeom>
          <a:solidFill>
            <a:srgbClr val="CC0033"/>
          </a:solidFill>
        </p:spPr>
        <p:txBody>
          <a:bodyPr wrap="square" lIns="0" tIns="0" rIns="0" bIns="0" rtlCol="0"/>
          <a:lstStyle/>
          <a:p>
            <a:endParaRPr/>
          </a:p>
        </p:txBody>
      </p:sp>
      <p:sp>
        <p:nvSpPr>
          <p:cNvPr id="83" name="object 83"/>
          <p:cNvSpPr/>
          <p:nvPr/>
        </p:nvSpPr>
        <p:spPr>
          <a:xfrm>
            <a:off x="1013460" y="4273296"/>
            <a:ext cx="243840" cy="302260"/>
          </a:xfrm>
          <a:custGeom>
            <a:avLst/>
            <a:gdLst/>
            <a:ahLst/>
            <a:cxnLst/>
            <a:rect l="l" t="t" r="r" b="b"/>
            <a:pathLst>
              <a:path w="243840" h="302260">
                <a:moveTo>
                  <a:pt x="0" y="0"/>
                </a:moveTo>
                <a:lnTo>
                  <a:pt x="243840" y="0"/>
                </a:lnTo>
                <a:lnTo>
                  <a:pt x="243840" y="301751"/>
                </a:lnTo>
                <a:lnTo>
                  <a:pt x="0" y="301751"/>
                </a:lnTo>
                <a:lnTo>
                  <a:pt x="0" y="0"/>
                </a:lnTo>
                <a:close/>
              </a:path>
            </a:pathLst>
          </a:custGeom>
          <a:ln w="9144">
            <a:solidFill>
              <a:srgbClr val="BEBEBE"/>
            </a:solidFill>
          </a:ln>
        </p:spPr>
        <p:txBody>
          <a:bodyPr wrap="square" lIns="0" tIns="0" rIns="0" bIns="0" rtlCol="0"/>
          <a:lstStyle/>
          <a:p>
            <a:endParaRPr/>
          </a:p>
        </p:txBody>
      </p:sp>
      <p:sp>
        <p:nvSpPr>
          <p:cNvPr id="84" name="object 84"/>
          <p:cNvSpPr/>
          <p:nvPr/>
        </p:nvSpPr>
        <p:spPr>
          <a:xfrm>
            <a:off x="1380744" y="4091940"/>
            <a:ext cx="245745" cy="326390"/>
          </a:xfrm>
          <a:custGeom>
            <a:avLst/>
            <a:gdLst/>
            <a:ahLst/>
            <a:cxnLst/>
            <a:rect l="l" t="t" r="r" b="b"/>
            <a:pathLst>
              <a:path w="245744" h="326389">
                <a:moveTo>
                  <a:pt x="0" y="0"/>
                </a:moveTo>
                <a:lnTo>
                  <a:pt x="245363" y="0"/>
                </a:lnTo>
                <a:lnTo>
                  <a:pt x="245363" y="326136"/>
                </a:lnTo>
                <a:lnTo>
                  <a:pt x="0" y="326136"/>
                </a:lnTo>
                <a:lnTo>
                  <a:pt x="0" y="0"/>
                </a:lnTo>
                <a:close/>
              </a:path>
            </a:pathLst>
          </a:custGeom>
          <a:ln w="9144">
            <a:solidFill>
              <a:srgbClr val="BEBEBE"/>
            </a:solidFill>
          </a:ln>
        </p:spPr>
        <p:txBody>
          <a:bodyPr wrap="square" lIns="0" tIns="0" rIns="0" bIns="0" rtlCol="0"/>
          <a:lstStyle/>
          <a:p>
            <a:endParaRPr/>
          </a:p>
        </p:txBody>
      </p:sp>
      <p:sp>
        <p:nvSpPr>
          <p:cNvPr id="85" name="object 85"/>
          <p:cNvSpPr/>
          <p:nvPr/>
        </p:nvSpPr>
        <p:spPr>
          <a:xfrm>
            <a:off x="1748027" y="3960876"/>
            <a:ext cx="245745" cy="318770"/>
          </a:xfrm>
          <a:custGeom>
            <a:avLst/>
            <a:gdLst/>
            <a:ahLst/>
            <a:cxnLst/>
            <a:rect l="l" t="t" r="r" b="b"/>
            <a:pathLst>
              <a:path w="245744" h="318770">
                <a:moveTo>
                  <a:pt x="0" y="0"/>
                </a:moveTo>
                <a:lnTo>
                  <a:pt x="245364" y="0"/>
                </a:lnTo>
                <a:lnTo>
                  <a:pt x="245364" y="318516"/>
                </a:lnTo>
                <a:lnTo>
                  <a:pt x="0" y="318516"/>
                </a:lnTo>
                <a:lnTo>
                  <a:pt x="0" y="0"/>
                </a:lnTo>
                <a:close/>
              </a:path>
            </a:pathLst>
          </a:custGeom>
          <a:ln w="9144">
            <a:solidFill>
              <a:srgbClr val="BEBEBE"/>
            </a:solidFill>
          </a:ln>
        </p:spPr>
        <p:txBody>
          <a:bodyPr wrap="square" lIns="0" tIns="0" rIns="0" bIns="0" rtlCol="0"/>
          <a:lstStyle/>
          <a:p>
            <a:endParaRPr/>
          </a:p>
        </p:txBody>
      </p:sp>
      <p:sp>
        <p:nvSpPr>
          <p:cNvPr id="86" name="object 86"/>
          <p:cNvSpPr/>
          <p:nvPr/>
        </p:nvSpPr>
        <p:spPr>
          <a:xfrm>
            <a:off x="2116835" y="3814571"/>
            <a:ext cx="245745" cy="312420"/>
          </a:xfrm>
          <a:custGeom>
            <a:avLst/>
            <a:gdLst/>
            <a:ahLst/>
            <a:cxnLst/>
            <a:rect l="l" t="t" r="r" b="b"/>
            <a:pathLst>
              <a:path w="245744" h="312420">
                <a:moveTo>
                  <a:pt x="0" y="0"/>
                </a:moveTo>
                <a:lnTo>
                  <a:pt x="245363" y="0"/>
                </a:lnTo>
                <a:lnTo>
                  <a:pt x="245363" y="312419"/>
                </a:lnTo>
                <a:lnTo>
                  <a:pt x="0" y="312419"/>
                </a:lnTo>
                <a:lnTo>
                  <a:pt x="0" y="0"/>
                </a:lnTo>
                <a:close/>
              </a:path>
            </a:pathLst>
          </a:custGeom>
          <a:ln w="9144">
            <a:solidFill>
              <a:srgbClr val="BEBEBE"/>
            </a:solidFill>
          </a:ln>
        </p:spPr>
        <p:txBody>
          <a:bodyPr wrap="square" lIns="0" tIns="0" rIns="0" bIns="0" rtlCol="0"/>
          <a:lstStyle/>
          <a:p>
            <a:endParaRPr/>
          </a:p>
        </p:txBody>
      </p:sp>
      <p:sp>
        <p:nvSpPr>
          <p:cNvPr id="87" name="object 87"/>
          <p:cNvSpPr/>
          <p:nvPr/>
        </p:nvSpPr>
        <p:spPr>
          <a:xfrm>
            <a:off x="2484120" y="3639311"/>
            <a:ext cx="245745" cy="323215"/>
          </a:xfrm>
          <a:custGeom>
            <a:avLst/>
            <a:gdLst/>
            <a:ahLst/>
            <a:cxnLst/>
            <a:rect l="l" t="t" r="r" b="b"/>
            <a:pathLst>
              <a:path w="245744" h="323214">
                <a:moveTo>
                  <a:pt x="0" y="0"/>
                </a:moveTo>
                <a:lnTo>
                  <a:pt x="245363" y="0"/>
                </a:lnTo>
                <a:lnTo>
                  <a:pt x="245363" y="323088"/>
                </a:lnTo>
                <a:lnTo>
                  <a:pt x="0" y="323088"/>
                </a:lnTo>
                <a:lnTo>
                  <a:pt x="0" y="0"/>
                </a:lnTo>
                <a:close/>
              </a:path>
            </a:pathLst>
          </a:custGeom>
          <a:ln w="9144">
            <a:solidFill>
              <a:srgbClr val="BEBEBE"/>
            </a:solidFill>
          </a:ln>
        </p:spPr>
        <p:txBody>
          <a:bodyPr wrap="square" lIns="0" tIns="0" rIns="0" bIns="0" rtlCol="0"/>
          <a:lstStyle/>
          <a:p>
            <a:endParaRPr/>
          </a:p>
        </p:txBody>
      </p:sp>
      <p:sp>
        <p:nvSpPr>
          <p:cNvPr id="88" name="object 88"/>
          <p:cNvSpPr/>
          <p:nvPr/>
        </p:nvSpPr>
        <p:spPr>
          <a:xfrm>
            <a:off x="2851404" y="3518915"/>
            <a:ext cx="245745" cy="332740"/>
          </a:xfrm>
          <a:custGeom>
            <a:avLst/>
            <a:gdLst/>
            <a:ahLst/>
            <a:cxnLst/>
            <a:rect l="l" t="t" r="r" b="b"/>
            <a:pathLst>
              <a:path w="245744" h="332739">
                <a:moveTo>
                  <a:pt x="0" y="0"/>
                </a:moveTo>
                <a:lnTo>
                  <a:pt x="245363" y="0"/>
                </a:lnTo>
                <a:lnTo>
                  <a:pt x="245363" y="332232"/>
                </a:lnTo>
                <a:lnTo>
                  <a:pt x="0" y="332232"/>
                </a:lnTo>
                <a:lnTo>
                  <a:pt x="0" y="0"/>
                </a:lnTo>
                <a:close/>
              </a:path>
            </a:pathLst>
          </a:custGeom>
          <a:ln w="9144">
            <a:solidFill>
              <a:srgbClr val="BEBEBE"/>
            </a:solidFill>
          </a:ln>
        </p:spPr>
        <p:txBody>
          <a:bodyPr wrap="square" lIns="0" tIns="0" rIns="0" bIns="0" rtlCol="0"/>
          <a:lstStyle/>
          <a:p>
            <a:endParaRPr/>
          </a:p>
        </p:txBody>
      </p:sp>
      <p:sp>
        <p:nvSpPr>
          <p:cNvPr id="89" name="object 89"/>
          <p:cNvSpPr/>
          <p:nvPr/>
        </p:nvSpPr>
        <p:spPr>
          <a:xfrm>
            <a:off x="3220211" y="3433571"/>
            <a:ext cx="245745" cy="330835"/>
          </a:xfrm>
          <a:custGeom>
            <a:avLst/>
            <a:gdLst/>
            <a:ahLst/>
            <a:cxnLst/>
            <a:rect l="l" t="t" r="r" b="b"/>
            <a:pathLst>
              <a:path w="245745" h="330835">
                <a:moveTo>
                  <a:pt x="0" y="0"/>
                </a:moveTo>
                <a:lnTo>
                  <a:pt x="245363" y="0"/>
                </a:lnTo>
                <a:lnTo>
                  <a:pt x="245363" y="330707"/>
                </a:lnTo>
                <a:lnTo>
                  <a:pt x="0" y="330707"/>
                </a:lnTo>
                <a:lnTo>
                  <a:pt x="0" y="0"/>
                </a:lnTo>
                <a:close/>
              </a:path>
            </a:pathLst>
          </a:custGeom>
          <a:ln w="9144">
            <a:solidFill>
              <a:srgbClr val="BEBEBE"/>
            </a:solidFill>
          </a:ln>
        </p:spPr>
        <p:txBody>
          <a:bodyPr wrap="square" lIns="0" tIns="0" rIns="0" bIns="0" rtlCol="0"/>
          <a:lstStyle/>
          <a:p>
            <a:endParaRPr/>
          </a:p>
        </p:txBody>
      </p:sp>
      <p:sp>
        <p:nvSpPr>
          <p:cNvPr id="90" name="object 90"/>
          <p:cNvSpPr/>
          <p:nvPr/>
        </p:nvSpPr>
        <p:spPr>
          <a:xfrm>
            <a:off x="3587496" y="3390900"/>
            <a:ext cx="245745" cy="327660"/>
          </a:xfrm>
          <a:custGeom>
            <a:avLst/>
            <a:gdLst/>
            <a:ahLst/>
            <a:cxnLst/>
            <a:rect l="l" t="t" r="r" b="b"/>
            <a:pathLst>
              <a:path w="245745" h="327660">
                <a:moveTo>
                  <a:pt x="0" y="0"/>
                </a:moveTo>
                <a:lnTo>
                  <a:pt x="245363" y="0"/>
                </a:lnTo>
                <a:lnTo>
                  <a:pt x="245363" y="327660"/>
                </a:lnTo>
                <a:lnTo>
                  <a:pt x="0" y="327660"/>
                </a:lnTo>
                <a:lnTo>
                  <a:pt x="0" y="0"/>
                </a:lnTo>
                <a:close/>
              </a:path>
            </a:pathLst>
          </a:custGeom>
          <a:ln w="9144">
            <a:solidFill>
              <a:srgbClr val="BEBEBE"/>
            </a:solidFill>
          </a:ln>
        </p:spPr>
        <p:txBody>
          <a:bodyPr wrap="square" lIns="0" tIns="0" rIns="0" bIns="0" rtlCol="0"/>
          <a:lstStyle/>
          <a:p>
            <a:endParaRPr/>
          </a:p>
        </p:txBody>
      </p:sp>
      <p:sp>
        <p:nvSpPr>
          <p:cNvPr id="91" name="object 91"/>
          <p:cNvSpPr/>
          <p:nvPr/>
        </p:nvSpPr>
        <p:spPr>
          <a:xfrm>
            <a:off x="3956303" y="3396996"/>
            <a:ext cx="243840" cy="323215"/>
          </a:xfrm>
          <a:custGeom>
            <a:avLst/>
            <a:gdLst/>
            <a:ahLst/>
            <a:cxnLst/>
            <a:rect l="l" t="t" r="r" b="b"/>
            <a:pathLst>
              <a:path w="243839" h="323214">
                <a:moveTo>
                  <a:pt x="0" y="0"/>
                </a:moveTo>
                <a:lnTo>
                  <a:pt x="243840" y="0"/>
                </a:lnTo>
                <a:lnTo>
                  <a:pt x="243840" y="323087"/>
                </a:lnTo>
                <a:lnTo>
                  <a:pt x="0" y="323087"/>
                </a:lnTo>
                <a:lnTo>
                  <a:pt x="0" y="0"/>
                </a:lnTo>
                <a:close/>
              </a:path>
            </a:pathLst>
          </a:custGeom>
          <a:ln w="9144">
            <a:solidFill>
              <a:srgbClr val="BEBEBE"/>
            </a:solidFill>
          </a:ln>
        </p:spPr>
        <p:txBody>
          <a:bodyPr wrap="square" lIns="0" tIns="0" rIns="0" bIns="0" rtlCol="0"/>
          <a:lstStyle/>
          <a:p>
            <a:endParaRPr/>
          </a:p>
        </p:txBody>
      </p:sp>
      <p:sp>
        <p:nvSpPr>
          <p:cNvPr id="92" name="object 92"/>
          <p:cNvSpPr/>
          <p:nvPr/>
        </p:nvSpPr>
        <p:spPr>
          <a:xfrm>
            <a:off x="1013460" y="4026408"/>
            <a:ext cx="243840" cy="247015"/>
          </a:xfrm>
          <a:custGeom>
            <a:avLst/>
            <a:gdLst/>
            <a:ahLst/>
            <a:cxnLst/>
            <a:rect l="l" t="t" r="r" b="b"/>
            <a:pathLst>
              <a:path w="243840" h="247014">
                <a:moveTo>
                  <a:pt x="243840" y="0"/>
                </a:moveTo>
                <a:lnTo>
                  <a:pt x="0" y="0"/>
                </a:lnTo>
                <a:lnTo>
                  <a:pt x="0" y="246888"/>
                </a:lnTo>
                <a:lnTo>
                  <a:pt x="243840" y="246888"/>
                </a:lnTo>
                <a:lnTo>
                  <a:pt x="243840" y="0"/>
                </a:lnTo>
                <a:close/>
              </a:path>
            </a:pathLst>
          </a:custGeom>
          <a:solidFill>
            <a:srgbClr val="FF9999"/>
          </a:solidFill>
        </p:spPr>
        <p:txBody>
          <a:bodyPr wrap="square" lIns="0" tIns="0" rIns="0" bIns="0" rtlCol="0"/>
          <a:lstStyle/>
          <a:p>
            <a:endParaRPr/>
          </a:p>
        </p:txBody>
      </p:sp>
      <p:sp>
        <p:nvSpPr>
          <p:cNvPr id="93" name="object 93"/>
          <p:cNvSpPr/>
          <p:nvPr/>
        </p:nvSpPr>
        <p:spPr>
          <a:xfrm>
            <a:off x="1380744" y="3829811"/>
            <a:ext cx="245745" cy="262255"/>
          </a:xfrm>
          <a:custGeom>
            <a:avLst/>
            <a:gdLst/>
            <a:ahLst/>
            <a:cxnLst/>
            <a:rect l="l" t="t" r="r" b="b"/>
            <a:pathLst>
              <a:path w="245744" h="262254">
                <a:moveTo>
                  <a:pt x="245363" y="0"/>
                </a:moveTo>
                <a:lnTo>
                  <a:pt x="0" y="0"/>
                </a:lnTo>
                <a:lnTo>
                  <a:pt x="0" y="262127"/>
                </a:lnTo>
                <a:lnTo>
                  <a:pt x="245363" y="262127"/>
                </a:lnTo>
                <a:lnTo>
                  <a:pt x="245363" y="0"/>
                </a:lnTo>
                <a:close/>
              </a:path>
            </a:pathLst>
          </a:custGeom>
          <a:solidFill>
            <a:srgbClr val="FF9999"/>
          </a:solidFill>
        </p:spPr>
        <p:txBody>
          <a:bodyPr wrap="square" lIns="0" tIns="0" rIns="0" bIns="0" rtlCol="0"/>
          <a:lstStyle/>
          <a:p>
            <a:endParaRPr/>
          </a:p>
        </p:txBody>
      </p:sp>
      <p:sp>
        <p:nvSpPr>
          <p:cNvPr id="94" name="object 94"/>
          <p:cNvSpPr/>
          <p:nvPr/>
        </p:nvSpPr>
        <p:spPr>
          <a:xfrm>
            <a:off x="1748027" y="3712464"/>
            <a:ext cx="245745" cy="248920"/>
          </a:xfrm>
          <a:custGeom>
            <a:avLst/>
            <a:gdLst/>
            <a:ahLst/>
            <a:cxnLst/>
            <a:rect l="l" t="t" r="r" b="b"/>
            <a:pathLst>
              <a:path w="245744" h="248920">
                <a:moveTo>
                  <a:pt x="245364" y="0"/>
                </a:moveTo>
                <a:lnTo>
                  <a:pt x="0" y="0"/>
                </a:lnTo>
                <a:lnTo>
                  <a:pt x="0" y="248412"/>
                </a:lnTo>
                <a:lnTo>
                  <a:pt x="245364" y="248412"/>
                </a:lnTo>
                <a:lnTo>
                  <a:pt x="245364" y="0"/>
                </a:lnTo>
                <a:close/>
              </a:path>
            </a:pathLst>
          </a:custGeom>
          <a:solidFill>
            <a:srgbClr val="FF9999"/>
          </a:solidFill>
        </p:spPr>
        <p:txBody>
          <a:bodyPr wrap="square" lIns="0" tIns="0" rIns="0" bIns="0" rtlCol="0"/>
          <a:lstStyle/>
          <a:p>
            <a:endParaRPr/>
          </a:p>
        </p:txBody>
      </p:sp>
      <p:sp>
        <p:nvSpPr>
          <p:cNvPr id="95" name="object 95"/>
          <p:cNvSpPr/>
          <p:nvPr/>
        </p:nvSpPr>
        <p:spPr>
          <a:xfrm>
            <a:off x="2116835" y="3563111"/>
            <a:ext cx="245745" cy="251460"/>
          </a:xfrm>
          <a:custGeom>
            <a:avLst/>
            <a:gdLst/>
            <a:ahLst/>
            <a:cxnLst/>
            <a:rect l="l" t="t" r="r" b="b"/>
            <a:pathLst>
              <a:path w="245744" h="251460">
                <a:moveTo>
                  <a:pt x="245363" y="0"/>
                </a:moveTo>
                <a:lnTo>
                  <a:pt x="0" y="0"/>
                </a:lnTo>
                <a:lnTo>
                  <a:pt x="0" y="251460"/>
                </a:lnTo>
                <a:lnTo>
                  <a:pt x="245363" y="251460"/>
                </a:lnTo>
                <a:lnTo>
                  <a:pt x="245363" y="0"/>
                </a:lnTo>
                <a:close/>
              </a:path>
            </a:pathLst>
          </a:custGeom>
          <a:solidFill>
            <a:srgbClr val="FF9999"/>
          </a:solidFill>
        </p:spPr>
        <p:txBody>
          <a:bodyPr wrap="square" lIns="0" tIns="0" rIns="0" bIns="0" rtlCol="0"/>
          <a:lstStyle/>
          <a:p>
            <a:endParaRPr/>
          </a:p>
        </p:txBody>
      </p:sp>
      <p:sp>
        <p:nvSpPr>
          <p:cNvPr id="96" name="object 96"/>
          <p:cNvSpPr/>
          <p:nvPr/>
        </p:nvSpPr>
        <p:spPr>
          <a:xfrm>
            <a:off x="2484120" y="3378708"/>
            <a:ext cx="245745" cy="260985"/>
          </a:xfrm>
          <a:custGeom>
            <a:avLst/>
            <a:gdLst/>
            <a:ahLst/>
            <a:cxnLst/>
            <a:rect l="l" t="t" r="r" b="b"/>
            <a:pathLst>
              <a:path w="245744" h="260985">
                <a:moveTo>
                  <a:pt x="245363" y="0"/>
                </a:moveTo>
                <a:lnTo>
                  <a:pt x="0" y="0"/>
                </a:lnTo>
                <a:lnTo>
                  <a:pt x="0" y="260603"/>
                </a:lnTo>
                <a:lnTo>
                  <a:pt x="245363" y="260603"/>
                </a:lnTo>
                <a:lnTo>
                  <a:pt x="245363" y="0"/>
                </a:lnTo>
                <a:close/>
              </a:path>
            </a:pathLst>
          </a:custGeom>
          <a:solidFill>
            <a:srgbClr val="FF9999"/>
          </a:solidFill>
        </p:spPr>
        <p:txBody>
          <a:bodyPr wrap="square" lIns="0" tIns="0" rIns="0" bIns="0" rtlCol="0"/>
          <a:lstStyle/>
          <a:p>
            <a:endParaRPr/>
          </a:p>
        </p:txBody>
      </p:sp>
      <p:sp>
        <p:nvSpPr>
          <p:cNvPr id="97" name="object 97"/>
          <p:cNvSpPr/>
          <p:nvPr/>
        </p:nvSpPr>
        <p:spPr>
          <a:xfrm>
            <a:off x="2851404" y="3258311"/>
            <a:ext cx="245745" cy="260985"/>
          </a:xfrm>
          <a:custGeom>
            <a:avLst/>
            <a:gdLst/>
            <a:ahLst/>
            <a:cxnLst/>
            <a:rect l="l" t="t" r="r" b="b"/>
            <a:pathLst>
              <a:path w="245744" h="260985">
                <a:moveTo>
                  <a:pt x="245363" y="0"/>
                </a:moveTo>
                <a:lnTo>
                  <a:pt x="0" y="0"/>
                </a:lnTo>
                <a:lnTo>
                  <a:pt x="0" y="260603"/>
                </a:lnTo>
                <a:lnTo>
                  <a:pt x="245363" y="260603"/>
                </a:lnTo>
                <a:lnTo>
                  <a:pt x="245363" y="0"/>
                </a:lnTo>
                <a:close/>
              </a:path>
            </a:pathLst>
          </a:custGeom>
          <a:solidFill>
            <a:srgbClr val="FF9999"/>
          </a:solidFill>
        </p:spPr>
        <p:txBody>
          <a:bodyPr wrap="square" lIns="0" tIns="0" rIns="0" bIns="0" rtlCol="0"/>
          <a:lstStyle/>
          <a:p>
            <a:endParaRPr/>
          </a:p>
        </p:txBody>
      </p:sp>
      <p:sp>
        <p:nvSpPr>
          <p:cNvPr id="98" name="object 98"/>
          <p:cNvSpPr/>
          <p:nvPr/>
        </p:nvSpPr>
        <p:spPr>
          <a:xfrm>
            <a:off x="3220211" y="3176016"/>
            <a:ext cx="245745" cy="257810"/>
          </a:xfrm>
          <a:custGeom>
            <a:avLst/>
            <a:gdLst/>
            <a:ahLst/>
            <a:cxnLst/>
            <a:rect l="l" t="t" r="r" b="b"/>
            <a:pathLst>
              <a:path w="245745" h="257810">
                <a:moveTo>
                  <a:pt x="245363" y="0"/>
                </a:moveTo>
                <a:lnTo>
                  <a:pt x="0" y="0"/>
                </a:lnTo>
                <a:lnTo>
                  <a:pt x="0" y="257556"/>
                </a:lnTo>
                <a:lnTo>
                  <a:pt x="245363" y="257556"/>
                </a:lnTo>
                <a:lnTo>
                  <a:pt x="245363" y="0"/>
                </a:lnTo>
                <a:close/>
              </a:path>
            </a:pathLst>
          </a:custGeom>
          <a:solidFill>
            <a:srgbClr val="FF9999"/>
          </a:solidFill>
        </p:spPr>
        <p:txBody>
          <a:bodyPr wrap="square" lIns="0" tIns="0" rIns="0" bIns="0" rtlCol="0"/>
          <a:lstStyle/>
          <a:p>
            <a:endParaRPr/>
          </a:p>
        </p:txBody>
      </p:sp>
      <p:sp>
        <p:nvSpPr>
          <p:cNvPr id="99" name="object 99"/>
          <p:cNvSpPr/>
          <p:nvPr/>
        </p:nvSpPr>
        <p:spPr>
          <a:xfrm>
            <a:off x="3587496" y="3137916"/>
            <a:ext cx="245745" cy="253365"/>
          </a:xfrm>
          <a:custGeom>
            <a:avLst/>
            <a:gdLst/>
            <a:ahLst/>
            <a:cxnLst/>
            <a:rect l="l" t="t" r="r" b="b"/>
            <a:pathLst>
              <a:path w="245745" h="253364">
                <a:moveTo>
                  <a:pt x="245363" y="0"/>
                </a:moveTo>
                <a:lnTo>
                  <a:pt x="0" y="0"/>
                </a:lnTo>
                <a:lnTo>
                  <a:pt x="0" y="252984"/>
                </a:lnTo>
                <a:lnTo>
                  <a:pt x="245363" y="252984"/>
                </a:lnTo>
                <a:lnTo>
                  <a:pt x="245363" y="0"/>
                </a:lnTo>
                <a:close/>
              </a:path>
            </a:pathLst>
          </a:custGeom>
          <a:solidFill>
            <a:srgbClr val="FF9999"/>
          </a:solidFill>
        </p:spPr>
        <p:txBody>
          <a:bodyPr wrap="square" lIns="0" tIns="0" rIns="0" bIns="0" rtlCol="0"/>
          <a:lstStyle/>
          <a:p>
            <a:endParaRPr/>
          </a:p>
        </p:txBody>
      </p:sp>
      <p:sp>
        <p:nvSpPr>
          <p:cNvPr id="100" name="object 100"/>
          <p:cNvSpPr/>
          <p:nvPr/>
        </p:nvSpPr>
        <p:spPr>
          <a:xfrm>
            <a:off x="3956303" y="3150107"/>
            <a:ext cx="243840" cy="247015"/>
          </a:xfrm>
          <a:custGeom>
            <a:avLst/>
            <a:gdLst/>
            <a:ahLst/>
            <a:cxnLst/>
            <a:rect l="l" t="t" r="r" b="b"/>
            <a:pathLst>
              <a:path w="243839" h="247014">
                <a:moveTo>
                  <a:pt x="243840" y="0"/>
                </a:moveTo>
                <a:lnTo>
                  <a:pt x="0" y="0"/>
                </a:lnTo>
                <a:lnTo>
                  <a:pt x="0" y="246887"/>
                </a:lnTo>
                <a:lnTo>
                  <a:pt x="243840" y="246887"/>
                </a:lnTo>
                <a:lnTo>
                  <a:pt x="243840" y="0"/>
                </a:lnTo>
                <a:close/>
              </a:path>
            </a:pathLst>
          </a:custGeom>
          <a:solidFill>
            <a:srgbClr val="FF9999"/>
          </a:solidFill>
        </p:spPr>
        <p:txBody>
          <a:bodyPr wrap="square" lIns="0" tIns="0" rIns="0" bIns="0" rtlCol="0"/>
          <a:lstStyle/>
          <a:p>
            <a:endParaRPr/>
          </a:p>
        </p:txBody>
      </p:sp>
      <p:sp>
        <p:nvSpPr>
          <p:cNvPr id="101" name="object 101"/>
          <p:cNvSpPr/>
          <p:nvPr/>
        </p:nvSpPr>
        <p:spPr>
          <a:xfrm>
            <a:off x="1013460" y="4026408"/>
            <a:ext cx="243840" cy="247015"/>
          </a:xfrm>
          <a:custGeom>
            <a:avLst/>
            <a:gdLst/>
            <a:ahLst/>
            <a:cxnLst/>
            <a:rect l="l" t="t" r="r" b="b"/>
            <a:pathLst>
              <a:path w="243840" h="247014">
                <a:moveTo>
                  <a:pt x="0" y="0"/>
                </a:moveTo>
                <a:lnTo>
                  <a:pt x="243840" y="0"/>
                </a:lnTo>
                <a:lnTo>
                  <a:pt x="243840" y="246888"/>
                </a:lnTo>
                <a:lnTo>
                  <a:pt x="0" y="246888"/>
                </a:lnTo>
                <a:lnTo>
                  <a:pt x="0" y="0"/>
                </a:lnTo>
                <a:close/>
              </a:path>
            </a:pathLst>
          </a:custGeom>
          <a:ln w="9144">
            <a:solidFill>
              <a:srgbClr val="BEBEBE"/>
            </a:solidFill>
          </a:ln>
        </p:spPr>
        <p:txBody>
          <a:bodyPr wrap="square" lIns="0" tIns="0" rIns="0" bIns="0" rtlCol="0"/>
          <a:lstStyle/>
          <a:p>
            <a:endParaRPr/>
          </a:p>
        </p:txBody>
      </p:sp>
      <p:sp>
        <p:nvSpPr>
          <p:cNvPr id="102" name="object 102"/>
          <p:cNvSpPr/>
          <p:nvPr/>
        </p:nvSpPr>
        <p:spPr>
          <a:xfrm>
            <a:off x="1380744" y="3829811"/>
            <a:ext cx="245745" cy="262255"/>
          </a:xfrm>
          <a:custGeom>
            <a:avLst/>
            <a:gdLst/>
            <a:ahLst/>
            <a:cxnLst/>
            <a:rect l="l" t="t" r="r" b="b"/>
            <a:pathLst>
              <a:path w="245744" h="262254">
                <a:moveTo>
                  <a:pt x="0" y="0"/>
                </a:moveTo>
                <a:lnTo>
                  <a:pt x="245363" y="0"/>
                </a:lnTo>
                <a:lnTo>
                  <a:pt x="245363" y="262127"/>
                </a:lnTo>
                <a:lnTo>
                  <a:pt x="0" y="262127"/>
                </a:lnTo>
                <a:lnTo>
                  <a:pt x="0" y="0"/>
                </a:lnTo>
                <a:close/>
              </a:path>
            </a:pathLst>
          </a:custGeom>
          <a:ln w="9144">
            <a:solidFill>
              <a:srgbClr val="BEBEBE"/>
            </a:solidFill>
          </a:ln>
        </p:spPr>
        <p:txBody>
          <a:bodyPr wrap="square" lIns="0" tIns="0" rIns="0" bIns="0" rtlCol="0"/>
          <a:lstStyle/>
          <a:p>
            <a:endParaRPr/>
          </a:p>
        </p:txBody>
      </p:sp>
      <p:sp>
        <p:nvSpPr>
          <p:cNvPr id="103" name="object 103"/>
          <p:cNvSpPr/>
          <p:nvPr/>
        </p:nvSpPr>
        <p:spPr>
          <a:xfrm>
            <a:off x="1748027" y="3712464"/>
            <a:ext cx="245745" cy="248920"/>
          </a:xfrm>
          <a:custGeom>
            <a:avLst/>
            <a:gdLst/>
            <a:ahLst/>
            <a:cxnLst/>
            <a:rect l="l" t="t" r="r" b="b"/>
            <a:pathLst>
              <a:path w="245744" h="248920">
                <a:moveTo>
                  <a:pt x="0" y="0"/>
                </a:moveTo>
                <a:lnTo>
                  <a:pt x="245364" y="0"/>
                </a:lnTo>
                <a:lnTo>
                  <a:pt x="245364" y="248412"/>
                </a:lnTo>
                <a:lnTo>
                  <a:pt x="0" y="248412"/>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2116835" y="3563111"/>
            <a:ext cx="245745" cy="251460"/>
          </a:xfrm>
          <a:custGeom>
            <a:avLst/>
            <a:gdLst/>
            <a:ahLst/>
            <a:cxnLst/>
            <a:rect l="l" t="t" r="r" b="b"/>
            <a:pathLst>
              <a:path w="245744" h="251460">
                <a:moveTo>
                  <a:pt x="0" y="0"/>
                </a:moveTo>
                <a:lnTo>
                  <a:pt x="245363" y="0"/>
                </a:lnTo>
                <a:lnTo>
                  <a:pt x="245363" y="251460"/>
                </a:lnTo>
                <a:lnTo>
                  <a:pt x="0" y="251460"/>
                </a:lnTo>
                <a:lnTo>
                  <a:pt x="0" y="0"/>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2484120" y="3378708"/>
            <a:ext cx="245745" cy="260985"/>
          </a:xfrm>
          <a:custGeom>
            <a:avLst/>
            <a:gdLst/>
            <a:ahLst/>
            <a:cxnLst/>
            <a:rect l="l" t="t" r="r" b="b"/>
            <a:pathLst>
              <a:path w="245744" h="260985">
                <a:moveTo>
                  <a:pt x="0" y="0"/>
                </a:moveTo>
                <a:lnTo>
                  <a:pt x="245363" y="0"/>
                </a:lnTo>
                <a:lnTo>
                  <a:pt x="245363" y="260603"/>
                </a:lnTo>
                <a:lnTo>
                  <a:pt x="0" y="260603"/>
                </a:lnTo>
                <a:lnTo>
                  <a:pt x="0" y="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2851404" y="3258311"/>
            <a:ext cx="245745" cy="260985"/>
          </a:xfrm>
          <a:custGeom>
            <a:avLst/>
            <a:gdLst/>
            <a:ahLst/>
            <a:cxnLst/>
            <a:rect l="l" t="t" r="r" b="b"/>
            <a:pathLst>
              <a:path w="245744" h="260985">
                <a:moveTo>
                  <a:pt x="0" y="0"/>
                </a:moveTo>
                <a:lnTo>
                  <a:pt x="245363" y="0"/>
                </a:lnTo>
                <a:lnTo>
                  <a:pt x="245363" y="260603"/>
                </a:lnTo>
                <a:lnTo>
                  <a:pt x="0" y="260603"/>
                </a:lnTo>
                <a:lnTo>
                  <a:pt x="0" y="0"/>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3220211" y="3176016"/>
            <a:ext cx="245745" cy="257810"/>
          </a:xfrm>
          <a:custGeom>
            <a:avLst/>
            <a:gdLst/>
            <a:ahLst/>
            <a:cxnLst/>
            <a:rect l="l" t="t" r="r" b="b"/>
            <a:pathLst>
              <a:path w="245745" h="257810">
                <a:moveTo>
                  <a:pt x="0" y="0"/>
                </a:moveTo>
                <a:lnTo>
                  <a:pt x="245363" y="0"/>
                </a:lnTo>
                <a:lnTo>
                  <a:pt x="245363" y="257556"/>
                </a:lnTo>
                <a:lnTo>
                  <a:pt x="0" y="257556"/>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3587496" y="3137916"/>
            <a:ext cx="245745" cy="253365"/>
          </a:xfrm>
          <a:custGeom>
            <a:avLst/>
            <a:gdLst/>
            <a:ahLst/>
            <a:cxnLst/>
            <a:rect l="l" t="t" r="r" b="b"/>
            <a:pathLst>
              <a:path w="245745" h="253364">
                <a:moveTo>
                  <a:pt x="0" y="0"/>
                </a:moveTo>
                <a:lnTo>
                  <a:pt x="245363" y="0"/>
                </a:lnTo>
                <a:lnTo>
                  <a:pt x="245363" y="252984"/>
                </a:lnTo>
                <a:lnTo>
                  <a:pt x="0" y="252984"/>
                </a:lnTo>
                <a:lnTo>
                  <a:pt x="0" y="0"/>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3956303" y="3150107"/>
            <a:ext cx="243840" cy="247015"/>
          </a:xfrm>
          <a:custGeom>
            <a:avLst/>
            <a:gdLst/>
            <a:ahLst/>
            <a:cxnLst/>
            <a:rect l="l" t="t" r="r" b="b"/>
            <a:pathLst>
              <a:path w="243839" h="247014">
                <a:moveTo>
                  <a:pt x="0" y="0"/>
                </a:moveTo>
                <a:lnTo>
                  <a:pt x="243840" y="0"/>
                </a:lnTo>
                <a:lnTo>
                  <a:pt x="243840" y="246887"/>
                </a:lnTo>
                <a:lnTo>
                  <a:pt x="0" y="246887"/>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1013460" y="3896867"/>
            <a:ext cx="243840" cy="129539"/>
          </a:xfrm>
          <a:custGeom>
            <a:avLst/>
            <a:gdLst/>
            <a:ahLst/>
            <a:cxnLst/>
            <a:rect l="l" t="t" r="r" b="b"/>
            <a:pathLst>
              <a:path w="243840" h="129539">
                <a:moveTo>
                  <a:pt x="243840" y="0"/>
                </a:moveTo>
                <a:lnTo>
                  <a:pt x="0" y="0"/>
                </a:lnTo>
                <a:lnTo>
                  <a:pt x="0" y="129539"/>
                </a:lnTo>
                <a:lnTo>
                  <a:pt x="243840" y="129539"/>
                </a:lnTo>
                <a:lnTo>
                  <a:pt x="243840" y="0"/>
                </a:lnTo>
                <a:close/>
              </a:path>
            </a:pathLst>
          </a:custGeom>
          <a:solidFill>
            <a:srgbClr val="6633C8"/>
          </a:solidFill>
        </p:spPr>
        <p:txBody>
          <a:bodyPr wrap="square" lIns="0" tIns="0" rIns="0" bIns="0" rtlCol="0"/>
          <a:lstStyle/>
          <a:p>
            <a:endParaRPr/>
          </a:p>
        </p:txBody>
      </p:sp>
      <p:sp>
        <p:nvSpPr>
          <p:cNvPr id="111" name="object 111"/>
          <p:cNvSpPr/>
          <p:nvPr/>
        </p:nvSpPr>
        <p:spPr>
          <a:xfrm>
            <a:off x="1380744" y="3703320"/>
            <a:ext cx="245745" cy="127000"/>
          </a:xfrm>
          <a:custGeom>
            <a:avLst/>
            <a:gdLst/>
            <a:ahLst/>
            <a:cxnLst/>
            <a:rect l="l" t="t" r="r" b="b"/>
            <a:pathLst>
              <a:path w="245744" h="127000">
                <a:moveTo>
                  <a:pt x="245363" y="0"/>
                </a:moveTo>
                <a:lnTo>
                  <a:pt x="0" y="0"/>
                </a:lnTo>
                <a:lnTo>
                  <a:pt x="0" y="126491"/>
                </a:lnTo>
                <a:lnTo>
                  <a:pt x="245363" y="126491"/>
                </a:lnTo>
                <a:lnTo>
                  <a:pt x="245363" y="0"/>
                </a:lnTo>
                <a:close/>
              </a:path>
            </a:pathLst>
          </a:custGeom>
          <a:solidFill>
            <a:srgbClr val="6633C8"/>
          </a:solidFill>
        </p:spPr>
        <p:txBody>
          <a:bodyPr wrap="square" lIns="0" tIns="0" rIns="0" bIns="0" rtlCol="0"/>
          <a:lstStyle/>
          <a:p>
            <a:endParaRPr/>
          </a:p>
        </p:txBody>
      </p:sp>
      <p:sp>
        <p:nvSpPr>
          <p:cNvPr id="112" name="object 112"/>
          <p:cNvSpPr/>
          <p:nvPr/>
        </p:nvSpPr>
        <p:spPr>
          <a:xfrm>
            <a:off x="1748027" y="3602735"/>
            <a:ext cx="245745" cy="109855"/>
          </a:xfrm>
          <a:custGeom>
            <a:avLst/>
            <a:gdLst/>
            <a:ahLst/>
            <a:cxnLst/>
            <a:rect l="l" t="t" r="r" b="b"/>
            <a:pathLst>
              <a:path w="245744" h="109854">
                <a:moveTo>
                  <a:pt x="245364" y="0"/>
                </a:moveTo>
                <a:lnTo>
                  <a:pt x="0" y="0"/>
                </a:lnTo>
                <a:lnTo>
                  <a:pt x="0" y="109727"/>
                </a:lnTo>
                <a:lnTo>
                  <a:pt x="245364" y="109727"/>
                </a:lnTo>
                <a:lnTo>
                  <a:pt x="245364" y="0"/>
                </a:lnTo>
                <a:close/>
              </a:path>
            </a:pathLst>
          </a:custGeom>
          <a:solidFill>
            <a:srgbClr val="6633C8"/>
          </a:solidFill>
        </p:spPr>
        <p:txBody>
          <a:bodyPr wrap="square" lIns="0" tIns="0" rIns="0" bIns="0" rtlCol="0"/>
          <a:lstStyle/>
          <a:p>
            <a:endParaRPr/>
          </a:p>
        </p:txBody>
      </p:sp>
      <p:sp>
        <p:nvSpPr>
          <p:cNvPr id="113" name="object 113"/>
          <p:cNvSpPr/>
          <p:nvPr/>
        </p:nvSpPr>
        <p:spPr>
          <a:xfrm>
            <a:off x="2116835" y="3445764"/>
            <a:ext cx="245745" cy="117475"/>
          </a:xfrm>
          <a:custGeom>
            <a:avLst/>
            <a:gdLst/>
            <a:ahLst/>
            <a:cxnLst/>
            <a:rect l="l" t="t" r="r" b="b"/>
            <a:pathLst>
              <a:path w="245744" h="117475">
                <a:moveTo>
                  <a:pt x="245363" y="0"/>
                </a:moveTo>
                <a:lnTo>
                  <a:pt x="0" y="0"/>
                </a:lnTo>
                <a:lnTo>
                  <a:pt x="0" y="117348"/>
                </a:lnTo>
                <a:lnTo>
                  <a:pt x="245363" y="117348"/>
                </a:lnTo>
                <a:lnTo>
                  <a:pt x="245363" y="0"/>
                </a:lnTo>
                <a:close/>
              </a:path>
            </a:pathLst>
          </a:custGeom>
          <a:solidFill>
            <a:srgbClr val="6633C8"/>
          </a:solidFill>
        </p:spPr>
        <p:txBody>
          <a:bodyPr wrap="square" lIns="0" tIns="0" rIns="0" bIns="0" rtlCol="0"/>
          <a:lstStyle/>
          <a:p>
            <a:endParaRPr/>
          </a:p>
        </p:txBody>
      </p:sp>
      <p:sp>
        <p:nvSpPr>
          <p:cNvPr id="114" name="object 114"/>
          <p:cNvSpPr/>
          <p:nvPr/>
        </p:nvSpPr>
        <p:spPr>
          <a:xfrm>
            <a:off x="2484120" y="3278123"/>
            <a:ext cx="245745" cy="100965"/>
          </a:xfrm>
          <a:custGeom>
            <a:avLst/>
            <a:gdLst/>
            <a:ahLst/>
            <a:cxnLst/>
            <a:rect l="l" t="t" r="r" b="b"/>
            <a:pathLst>
              <a:path w="245744" h="100964">
                <a:moveTo>
                  <a:pt x="245363" y="0"/>
                </a:moveTo>
                <a:lnTo>
                  <a:pt x="0" y="0"/>
                </a:lnTo>
                <a:lnTo>
                  <a:pt x="0" y="100584"/>
                </a:lnTo>
                <a:lnTo>
                  <a:pt x="245363" y="100584"/>
                </a:lnTo>
                <a:lnTo>
                  <a:pt x="245363" y="0"/>
                </a:lnTo>
                <a:close/>
              </a:path>
            </a:pathLst>
          </a:custGeom>
          <a:solidFill>
            <a:srgbClr val="6633C8"/>
          </a:solidFill>
        </p:spPr>
        <p:txBody>
          <a:bodyPr wrap="square" lIns="0" tIns="0" rIns="0" bIns="0" rtlCol="0"/>
          <a:lstStyle/>
          <a:p>
            <a:endParaRPr/>
          </a:p>
        </p:txBody>
      </p:sp>
      <p:sp>
        <p:nvSpPr>
          <p:cNvPr id="115" name="object 115"/>
          <p:cNvSpPr/>
          <p:nvPr/>
        </p:nvSpPr>
        <p:spPr>
          <a:xfrm>
            <a:off x="2851404" y="3166872"/>
            <a:ext cx="245745" cy="91440"/>
          </a:xfrm>
          <a:custGeom>
            <a:avLst/>
            <a:gdLst/>
            <a:ahLst/>
            <a:cxnLst/>
            <a:rect l="l" t="t" r="r" b="b"/>
            <a:pathLst>
              <a:path w="245744" h="91439">
                <a:moveTo>
                  <a:pt x="245363" y="0"/>
                </a:moveTo>
                <a:lnTo>
                  <a:pt x="0" y="0"/>
                </a:lnTo>
                <a:lnTo>
                  <a:pt x="0" y="91439"/>
                </a:lnTo>
                <a:lnTo>
                  <a:pt x="245363" y="91439"/>
                </a:lnTo>
                <a:lnTo>
                  <a:pt x="245363" y="0"/>
                </a:lnTo>
                <a:close/>
              </a:path>
            </a:pathLst>
          </a:custGeom>
          <a:solidFill>
            <a:srgbClr val="6633C8"/>
          </a:solidFill>
        </p:spPr>
        <p:txBody>
          <a:bodyPr wrap="square" lIns="0" tIns="0" rIns="0" bIns="0" rtlCol="0"/>
          <a:lstStyle/>
          <a:p>
            <a:endParaRPr/>
          </a:p>
        </p:txBody>
      </p:sp>
      <p:sp>
        <p:nvSpPr>
          <p:cNvPr id="116" name="object 116"/>
          <p:cNvSpPr/>
          <p:nvPr/>
        </p:nvSpPr>
        <p:spPr>
          <a:xfrm>
            <a:off x="3220211" y="3095244"/>
            <a:ext cx="245745" cy="81280"/>
          </a:xfrm>
          <a:custGeom>
            <a:avLst/>
            <a:gdLst/>
            <a:ahLst/>
            <a:cxnLst/>
            <a:rect l="l" t="t" r="r" b="b"/>
            <a:pathLst>
              <a:path w="245745" h="81280">
                <a:moveTo>
                  <a:pt x="245363" y="0"/>
                </a:moveTo>
                <a:lnTo>
                  <a:pt x="0" y="0"/>
                </a:lnTo>
                <a:lnTo>
                  <a:pt x="0" y="80771"/>
                </a:lnTo>
                <a:lnTo>
                  <a:pt x="245363" y="80771"/>
                </a:lnTo>
                <a:lnTo>
                  <a:pt x="245363" y="0"/>
                </a:lnTo>
                <a:close/>
              </a:path>
            </a:pathLst>
          </a:custGeom>
          <a:solidFill>
            <a:srgbClr val="6633C8"/>
          </a:solidFill>
        </p:spPr>
        <p:txBody>
          <a:bodyPr wrap="square" lIns="0" tIns="0" rIns="0" bIns="0" rtlCol="0"/>
          <a:lstStyle/>
          <a:p>
            <a:endParaRPr/>
          </a:p>
        </p:txBody>
      </p:sp>
      <p:sp>
        <p:nvSpPr>
          <p:cNvPr id="117" name="object 117"/>
          <p:cNvSpPr/>
          <p:nvPr/>
        </p:nvSpPr>
        <p:spPr>
          <a:xfrm>
            <a:off x="3587496" y="3064764"/>
            <a:ext cx="245745" cy="73660"/>
          </a:xfrm>
          <a:custGeom>
            <a:avLst/>
            <a:gdLst/>
            <a:ahLst/>
            <a:cxnLst/>
            <a:rect l="l" t="t" r="r" b="b"/>
            <a:pathLst>
              <a:path w="245745" h="73660">
                <a:moveTo>
                  <a:pt x="245363" y="0"/>
                </a:moveTo>
                <a:lnTo>
                  <a:pt x="0" y="0"/>
                </a:lnTo>
                <a:lnTo>
                  <a:pt x="0" y="73151"/>
                </a:lnTo>
                <a:lnTo>
                  <a:pt x="245363" y="73151"/>
                </a:lnTo>
                <a:lnTo>
                  <a:pt x="245363" y="0"/>
                </a:lnTo>
                <a:close/>
              </a:path>
            </a:pathLst>
          </a:custGeom>
          <a:solidFill>
            <a:srgbClr val="6633C8"/>
          </a:solidFill>
        </p:spPr>
        <p:txBody>
          <a:bodyPr wrap="square" lIns="0" tIns="0" rIns="0" bIns="0" rtlCol="0"/>
          <a:lstStyle/>
          <a:p>
            <a:endParaRPr/>
          </a:p>
        </p:txBody>
      </p:sp>
      <p:sp>
        <p:nvSpPr>
          <p:cNvPr id="118" name="object 118"/>
          <p:cNvSpPr/>
          <p:nvPr/>
        </p:nvSpPr>
        <p:spPr>
          <a:xfrm>
            <a:off x="3956303" y="3086100"/>
            <a:ext cx="243840" cy="64135"/>
          </a:xfrm>
          <a:custGeom>
            <a:avLst/>
            <a:gdLst/>
            <a:ahLst/>
            <a:cxnLst/>
            <a:rect l="l" t="t" r="r" b="b"/>
            <a:pathLst>
              <a:path w="243839" h="64135">
                <a:moveTo>
                  <a:pt x="243840" y="0"/>
                </a:moveTo>
                <a:lnTo>
                  <a:pt x="0" y="0"/>
                </a:lnTo>
                <a:lnTo>
                  <a:pt x="0" y="64008"/>
                </a:lnTo>
                <a:lnTo>
                  <a:pt x="243840" y="64008"/>
                </a:lnTo>
                <a:lnTo>
                  <a:pt x="243840" y="0"/>
                </a:lnTo>
                <a:close/>
              </a:path>
            </a:pathLst>
          </a:custGeom>
          <a:solidFill>
            <a:srgbClr val="6633C8"/>
          </a:solidFill>
        </p:spPr>
        <p:txBody>
          <a:bodyPr wrap="square" lIns="0" tIns="0" rIns="0" bIns="0" rtlCol="0"/>
          <a:lstStyle/>
          <a:p>
            <a:endParaRPr/>
          </a:p>
        </p:txBody>
      </p:sp>
      <p:sp>
        <p:nvSpPr>
          <p:cNvPr id="119" name="object 119"/>
          <p:cNvSpPr/>
          <p:nvPr/>
        </p:nvSpPr>
        <p:spPr>
          <a:xfrm>
            <a:off x="1013460" y="3896867"/>
            <a:ext cx="243840" cy="129539"/>
          </a:xfrm>
          <a:custGeom>
            <a:avLst/>
            <a:gdLst/>
            <a:ahLst/>
            <a:cxnLst/>
            <a:rect l="l" t="t" r="r" b="b"/>
            <a:pathLst>
              <a:path w="243840" h="129539">
                <a:moveTo>
                  <a:pt x="0" y="0"/>
                </a:moveTo>
                <a:lnTo>
                  <a:pt x="243840" y="0"/>
                </a:lnTo>
                <a:lnTo>
                  <a:pt x="243840" y="129539"/>
                </a:lnTo>
                <a:lnTo>
                  <a:pt x="0" y="129539"/>
                </a:lnTo>
                <a:lnTo>
                  <a:pt x="0" y="0"/>
                </a:lnTo>
                <a:close/>
              </a:path>
            </a:pathLst>
          </a:custGeom>
          <a:ln w="9144">
            <a:solidFill>
              <a:srgbClr val="BEBEBE"/>
            </a:solidFill>
          </a:ln>
        </p:spPr>
        <p:txBody>
          <a:bodyPr wrap="square" lIns="0" tIns="0" rIns="0" bIns="0" rtlCol="0"/>
          <a:lstStyle/>
          <a:p>
            <a:endParaRPr/>
          </a:p>
        </p:txBody>
      </p:sp>
      <p:sp>
        <p:nvSpPr>
          <p:cNvPr id="120" name="object 120"/>
          <p:cNvSpPr/>
          <p:nvPr/>
        </p:nvSpPr>
        <p:spPr>
          <a:xfrm>
            <a:off x="1380744" y="3703320"/>
            <a:ext cx="245745" cy="127000"/>
          </a:xfrm>
          <a:custGeom>
            <a:avLst/>
            <a:gdLst/>
            <a:ahLst/>
            <a:cxnLst/>
            <a:rect l="l" t="t" r="r" b="b"/>
            <a:pathLst>
              <a:path w="245744" h="127000">
                <a:moveTo>
                  <a:pt x="0" y="0"/>
                </a:moveTo>
                <a:lnTo>
                  <a:pt x="245363" y="0"/>
                </a:lnTo>
                <a:lnTo>
                  <a:pt x="245363" y="126491"/>
                </a:lnTo>
                <a:lnTo>
                  <a:pt x="0" y="126491"/>
                </a:lnTo>
                <a:lnTo>
                  <a:pt x="0" y="0"/>
                </a:lnTo>
                <a:close/>
              </a:path>
            </a:pathLst>
          </a:custGeom>
          <a:ln w="9144">
            <a:solidFill>
              <a:srgbClr val="BEBEBE"/>
            </a:solidFill>
          </a:ln>
        </p:spPr>
        <p:txBody>
          <a:bodyPr wrap="square" lIns="0" tIns="0" rIns="0" bIns="0" rtlCol="0"/>
          <a:lstStyle/>
          <a:p>
            <a:endParaRPr/>
          </a:p>
        </p:txBody>
      </p:sp>
      <p:sp>
        <p:nvSpPr>
          <p:cNvPr id="121" name="object 121"/>
          <p:cNvSpPr/>
          <p:nvPr/>
        </p:nvSpPr>
        <p:spPr>
          <a:xfrm>
            <a:off x="1748027" y="3602735"/>
            <a:ext cx="245745" cy="109855"/>
          </a:xfrm>
          <a:custGeom>
            <a:avLst/>
            <a:gdLst/>
            <a:ahLst/>
            <a:cxnLst/>
            <a:rect l="l" t="t" r="r" b="b"/>
            <a:pathLst>
              <a:path w="245744" h="109854">
                <a:moveTo>
                  <a:pt x="0" y="0"/>
                </a:moveTo>
                <a:lnTo>
                  <a:pt x="245364" y="0"/>
                </a:lnTo>
                <a:lnTo>
                  <a:pt x="245364" y="109727"/>
                </a:lnTo>
                <a:lnTo>
                  <a:pt x="0" y="109727"/>
                </a:lnTo>
                <a:lnTo>
                  <a:pt x="0" y="0"/>
                </a:lnTo>
                <a:close/>
              </a:path>
            </a:pathLst>
          </a:custGeom>
          <a:ln w="9143">
            <a:solidFill>
              <a:srgbClr val="BEBEBE"/>
            </a:solidFill>
          </a:ln>
        </p:spPr>
        <p:txBody>
          <a:bodyPr wrap="square" lIns="0" tIns="0" rIns="0" bIns="0" rtlCol="0"/>
          <a:lstStyle/>
          <a:p>
            <a:endParaRPr/>
          </a:p>
        </p:txBody>
      </p:sp>
      <p:sp>
        <p:nvSpPr>
          <p:cNvPr id="122" name="object 122"/>
          <p:cNvSpPr/>
          <p:nvPr/>
        </p:nvSpPr>
        <p:spPr>
          <a:xfrm>
            <a:off x="2116835" y="3445764"/>
            <a:ext cx="245745" cy="117475"/>
          </a:xfrm>
          <a:custGeom>
            <a:avLst/>
            <a:gdLst/>
            <a:ahLst/>
            <a:cxnLst/>
            <a:rect l="l" t="t" r="r" b="b"/>
            <a:pathLst>
              <a:path w="245744" h="117475">
                <a:moveTo>
                  <a:pt x="0" y="0"/>
                </a:moveTo>
                <a:lnTo>
                  <a:pt x="245363" y="0"/>
                </a:lnTo>
                <a:lnTo>
                  <a:pt x="245363" y="117348"/>
                </a:lnTo>
                <a:lnTo>
                  <a:pt x="0" y="117348"/>
                </a:lnTo>
                <a:lnTo>
                  <a:pt x="0" y="0"/>
                </a:lnTo>
                <a:close/>
              </a:path>
            </a:pathLst>
          </a:custGeom>
          <a:ln w="9144">
            <a:solidFill>
              <a:srgbClr val="BEBEBE"/>
            </a:solidFill>
          </a:ln>
        </p:spPr>
        <p:txBody>
          <a:bodyPr wrap="square" lIns="0" tIns="0" rIns="0" bIns="0" rtlCol="0"/>
          <a:lstStyle/>
          <a:p>
            <a:endParaRPr/>
          </a:p>
        </p:txBody>
      </p:sp>
      <p:sp>
        <p:nvSpPr>
          <p:cNvPr id="123" name="object 123"/>
          <p:cNvSpPr/>
          <p:nvPr/>
        </p:nvSpPr>
        <p:spPr>
          <a:xfrm>
            <a:off x="2484120" y="3278123"/>
            <a:ext cx="245745" cy="100965"/>
          </a:xfrm>
          <a:custGeom>
            <a:avLst/>
            <a:gdLst/>
            <a:ahLst/>
            <a:cxnLst/>
            <a:rect l="l" t="t" r="r" b="b"/>
            <a:pathLst>
              <a:path w="245744" h="100964">
                <a:moveTo>
                  <a:pt x="0" y="0"/>
                </a:moveTo>
                <a:lnTo>
                  <a:pt x="245363" y="0"/>
                </a:lnTo>
                <a:lnTo>
                  <a:pt x="245363" y="100584"/>
                </a:lnTo>
                <a:lnTo>
                  <a:pt x="0" y="100584"/>
                </a:lnTo>
                <a:lnTo>
                  <a:pt x="0" y="0"/>
                </a:lnTo>
                <a:close/>
              </a:path>
            </a:pathLst>
          </a:custGeom>
          <a:ln w="9144">
            <a:solidFill>
              <a:srgbClr val="BEBEBE"/>
            </a:solidFill>
          </a:ln>
        </p:spPr>
        <p:txBody>
          <a:bodyPr wrap="square" lIns="0" tIns="0" rIns="0" bIns="0" rtlCol="0"/>
          <a:lstStyle/>
          <a:p>
            <a:endParaRPr/>
          </a:p>
        </p:txBody>
      </p:sp>
      <p:sp>
        <p:nvSpPr>
          <p:cNvPr id="124" name="object 124"/>
          <p:cNvSpPr/>
          <p:nvPr/>
        </p:nvSpPr>
        <p:spPr>
          <a:xfrm>
            <a:off x="2851404" y="3166872"/>
            <a:ext cx="245745" cy="91440"/>
          </a:xfrm>
          <a:custGeom>
            <a:avLst/>
            <a:gdLst/>
            <a:ahLst/>
            <a:cxnLst/>
            <a:rect l="l" t="t" r="r" b="b"/>
            <a:pathLst>
              <a:path w="245744" h="91439">
                <a:moveTo>
                  <a:pt x="0" y="0"/>
                </a:moveTo>
                <a:lnTo>
                  <a:pt x="245363" y="0"/>
                </a:lnTo>
                <a:lnTo>
                  <a:pt x="245363" y="91439"/>
                </a:lnTo>
                <a:lnTo>
                  <a:pt x="0" y="91439"/>
                </a:lnTo>
                <a:lnTo>
                  <a:pt x="0" y="0"/>
                </a:lnTo>
                <a:close/>
              </a:path>
            </a:pathLst>
          </a:custGeom>
          <a:ln w="9144">
            <a:solidFill>
              <a:srgbClr val="BEBEBE"/>
            </a:solidFill>
          </a:ln>
        </p:spPr>
        <p:txBody>
          <a:bodyPr wrap="square" lIns="0" tIns="0" rIns="0" bIns="0" rtlCol="0"/>
          <a:lstStyle/>
          <a:p>
            <a:endParaRPr/>
          </a:p>
        </p:txBody>
      </p:sp>
      <p:sp>
        <p:nvSpPr>
          <p:cNvPr id="125" name="object 125"/>
          <p:cNvSpPr/>
          <p:nvPr/>
        </p:nvSpPr>
        <p:spPr>
          <a:xfrm>
            <a:off x="3220211" y="3095244"/>
            <a:ext cx="245745" cy="81280"/>
          </a:xfrm>
          <a:custGeom>
            <a:avLst/>
            <a:gdLst/>
            <a:ahLst/>
            <a:cxnLst/>
            <a:rect l="l" t="t" r="r" b="b"/>
            <a:pathLst>
              <a:path w="245745" h="81280">
                <a:moveTo>
                  <a:pt x="0" y="0"/>
                </a:moveTo>
                <a:lnTo>
                  <a:pt x="245363" y="0"/>
                </a:lnTo>
                <a:lnTo>
                  <a:pt x="245363" y="80771"/>
                </a:lnTo>
                <a:lnTo>
                  <a:pt x="0" y="80771"/>
                </a:lnTo>
                <a:lnTo>
                  <a:pt x="0" y="0"/>
                </a:lnTo>
                <a:close/>
              </a:path>
            </a:pathLst>
          </a:custGeom>
          <a:ln w="9143">
            <a:solidFill>
              <a:srgbClr val="BEBEBE"/>
            </a:solidFill>
          </a:ln>
        </p:spPr>
        <p:txBody>
          <a:bodyPr wrap="square" lIns="0" tIns="0" rIns="0" bIns="0" rtlCol="0"/>
          <a:lstStyle/>
          <a:p>
            <a:endParaRPr/>
          </a:p>
        </p:txBody>
      </p:sp>
      <p:sp>
        <p:nvSpPr>
          <p:cNvPr id="126" name="object 126"/>
          <p:cNvSpPr/>
          <p:nvPr/>
        </p:nvSpPr>
        <p:spPr>
          <a:xfrm>
            <a:off x="3587496" y="3064764"/>
            <a:ext cx="245745" cy="73660"/>
          </a:xfrm>
          <a:custGeom>
            <a:avLst/>
            <a:gdLst/>
            <a:ahLst/>
            <a:cxnLst/>
            <a:rect l="l" t="t" r="r" b="b"/>
            <a:pathLst>
              <a:path w="245745" h="73660">
                <a:moveTo>
                  <a:pt x="0" y="0"/>
                </a:moveTo>
                <a:lnTo>
                  <a:pt x="245363" y="0"/>
                </a:lnTo>
                <a:lnTo>
                  <a:pt x="245363" y="73151"/>
                </a:lnTo>
                <a:lnTo>
                  <a:pt x="0" y="73151"/>
                </a:lnTo>
                <a:lnTo>
                  <a:pt x="0" y="0"/>
                </a:lnTo>
                <a:close/>
              </a:path>
            </a:pathLst>
          </a:custGeom>
          <a:ln w="9144">
            <a:solidFill>
              <a:srgbClr val="BEBEBE"/>
            </a:solidFill>
          </a:ln>
        </p:spPr>
        <p:txBody>
          <a:bodyPr wrap="square" lIns="0" tIns="0" rIns="0" bIns="0" rtlCol="0"/>
          <a:lstStyle/>
          <a:p>
            <a:endParaRPr/>
          </a:p>
        </p:txBody>
      </p:sp>
      <p:sp>
        <p:nvSpPr>
          <p:cNvPr id="127" name="object 127"/>
          <p:cNvSpPr/>
          <p:nvPr/>
        </p:nvSpPr>
        <p:spPr>
          <a:xfrm>
            <a:off x="3956303" y="3086100"/>
            <a:ext cx="243840" cy="64135"/>
          </a:xfrm>
          <a:custGeom>
            <a:avLst/>
            <a:gdLst/>
            <a:ahLst/>
            <a:cxnLst/>
            <a:rect l="l" t="t" r="r" b="b"/>
            <a:pathLst>
              <a:path w="243839" h="64135">
                <a:moveTo>
                  <a:pt x="0" y="0"/>
                </a:moveTo>
                <a:lnTo>
                  <a:pt x="243840" y="0"/>
                </a:lnTo>
                <a:lnTo>
                  <a:pt x="243840" y="64008"/>
                </a:lnTo>
                <a:lnTo>
                  <a:pt x="0" y="64008"/>
                </a:lnTo>
                <a:lnTo>
                  <a:pt x="0" y="0"/>
                </a:lnTo>
                <a:close/>
              </a:path>
            </a:pathLst>
          </a:custGeom>
          <a:ln w="9144">
            <a:solidFill>
              <a:srgbClr val="BEBEBE"/>
            </a:solidFill>
          </a:ln>
        </p:spPr>
        <p:txBody>
          <a:bodyPr wrap="square" lIns="0" tIns="0" rIns="0" bIns="0" rtlCol="0"/>
          <a:lstStyle/>
          <a:p>
            <a:endParaRPr/>
          </a:p>
        </p:txBody>
      </p:sp>
      <p:sp>
        <p:nvSpPr>
          <p:cNvPr id="128" name="object 128"/>
          <p:cNvSpPr/>
          <p:nvPr/>
        </p:nvSpPr>
        <p:spPr>
          <a:xfrm>
            <a:off x="950975" y="2321051"/>
            <a:ext cx="0" cy="3497579"/>
          </a:xfrm>
          <a:custGeom>
            <a:avLst/>
            <a:gdLst/>
            <a:ahLst/>
            <a:cxnLst/>
            <a:rect l="l" t="t" r="r" b="b"/>
            <a:pathLst>
              <a:path h="3497579">
                <a:moveTo>
                  <a:pt x="0" y="3497579"/>
                </a:moveTo>
                <a:lnTo>
                  <a:pt x="0" y="0"/>
                </a:lnTo>
              </a:path>
            </a:pathLst>
          </a:custGeom>
          <a:ln w="9144">
            <a:solidFill>
              <a:srgbClr val="666666"/>
            </a:solidFill>
          </a:ln>
        </p:spPr>
        <p:txBody>
          <a:bodyPr wrap="square" lIns="0" tIns="0" rIns="0" bIns="0" rtlCol="0"/>
          <a:lstStyle/>
          <a:p>
            <a:endParaRPr/>
          </a:p>
        </p:txBody>
      </p:sp>
      <p:sp>
        <p:nvSpPr>
          <p:cNvPr id="129" name="object 129"/>
          <p:cNvSpPr/>
          <p:nvPr/>
        </p:nvSpPr>
        <p:spPr>
          <a:xfrm>
            <a:off x="950975" y="58186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0" name="object 130"/>
          <p:cNvSpPr/>
          <p:nvPr/>
        </p:nvSpPr>
        <p:spPr>
          <a:xfrm>
            <a:off x="950975" y="531875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1" name="object 131"/>
          <p:cNvSpPr/>
          <p:nvPr/>
        </p:nvSpPr>
        <p:spPr>
          <a:xfrm>
            <a:off x="950975" y="482041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2" name="object 132"/>
          <p:cNvSpPr/>
          <p:nvPr/>
        </p:nvSpPr>
        <p:spPr>
          <a:xfrm>
            <a:off x="950975" y="43205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3" name="object 133"/>
          <p:cNvSpPr/>
          <p:nvPr/>
        </p:nvSpPr>
        <p:spPr>
          <a:xfrm>
            <a:off x="950975" y="38206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4" name="object 134"/>
          <p:cNvSpPr/>
          <p:nvPr/>
        </p:nvSpPr>
        <p:spPr>
          <a:xfrm>
            <a:off x="950975" y="332079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5" name="object 135"/>
          <p:cNvSpPr/>
          <p:nvPr/>
        </p:nvSpPr>
        <p:spPr>
          <a:xfrm>
            <a:off x="950975" y="28209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6" name="object 136"/>
          <p:cNvSpPr/>
          <p:nvPr/>
        </p:nvSpPr>
        <p:spPr>
          <a:xfrm>
            <a:off x="950975" y="232105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7" name="object 137"/>
          <p:cNvSpPr/>
          <p:nvPr/>
        </p:nvSpPr>
        <p:spPr>
          <a:xfrm>
            <a:off x="950975" y="5818632"/>
            <a:ext cx="3312160" cy="0"/>
          </a:xfrm>
          <a:custGeom>
            <a:avLst/>
            <a:gdLst/>
            <a:ahLst/>
            <a:cxnLst/>
            <a:rect l="l" t="t" r="r" b="b"/>
            <a:pathLst>
              <a:path w="3312160">
                <a:moveTo>
                  <a:pt x="0" y="0"/>
                </a:moveTo>
                <a:lnTo>
                  <a:pt x="3311652" y="0"/>
                </a:lnTo>
              </a:path>
            </a:pathLst>
          </a:custGeom>
          <a:ln w="9144">
            <a:solidFill>
              <a:srgbClr val="666666"/>
            </a:solidFill>
          </a:ln>
        </p:spPr>
        <p:txBody>
          <a:bodyPr wrap="square" lIns="0" tIns="0" rIns="0" bIns="0" rtlCol="0"/>
          <a:lstStyle/>
          <a:p>
            <a:endParaRPr/>
          </a:p>
        </p:txBody>
      </p:sp>
      <p:sp>
        <p:nvSpPr>
          <p:cNvPr id="138" name="object 138"/>
          <p:cNvSpPr txBox="1"/>
          <p:nvPr/>
        </p:nvSpPr>
        <p:spPr>
          <a:xfrm>
            <a:off x="576478" y="519607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39" name="object 139"/>
          <p:cNvSpPr txBox="1"/>
          <p:nvPr/>
        </p:nvSpPr>
        <p:spPr>
          <a:xfrm>
            <a:off x="576478" y="469620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40" name="object 140"/>
          <p:cNvSpPr txBox="1"/>
          <p:nvPr/>
        </p:nvSpPr>
        <p:spPr>
          <a:xfrm>
            <a:off x="477418" y="2697353"/>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120</a:t>
            </a:r>
            <a:endParaRPr sz="1400">
              <a:latin typeface="Univers for BP Light"/>
              <a:cs typeface="Univers for BP Light"/>
            </a:endParaRPr>
          </a:p>
        </p:txBody>
      </p:sp>
      <p:sp>
        <p:nvSpPr>
          <p:cNvPr id="141" name="object 141"/>
          <p:cNvSpPr txBox="1"/>
          <p:nvPr/>
        </p:nvSpPr>
        <p:spPr>
          <a:xfrm>
            <a:off x="477418" y="219748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140</a:t>
            </a:r>
            <a:endParaRPr sz="1400">
              <a:latin typeface="Univers for BP Light"/>
              <a:cs typeface="Univers for BP Light"/>
            </a:endParaRPr>
          </a:p>
        </p:txBody>
      </p:sp>
      <p:sp>
        <p:nvSpPr>
          <p:cNvPr id="142" name="object 142"/>
          <p:cNvSpPr/>
          <p:nvPr/>
        </p:nvSpPr>
        <p:spPr>
          <a:xfrm>
            <a:off x="1136903" y="2339339"/>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00455F"/>
          </a:solidFill>
        </p:spPr>
        <p:txBody>
          <a:bodyPr wrap="square" lIns="0" tIns="0" rIns="0" bIns="0" rtlCol="0"/>
          <a:lstStyle/>
          <a:p>
            <a:endParaRPr/>
          </a:p>
        </p:txBody>
      </p:sp>
      <p:sp>
        <p:nvSpPr>
          <p:cNvPr id="143" name="object 143"/>
          <p:cNvSpPr/>
          <p:nvPr/>
        </p:nvSpPr>
        <p:spPr>
          <a:xfrm>
            <a:off x="1136903" y="2339339"/>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2773679" y="233933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809E"/>
          </a:solidFill>
        </p:spPr>
        <p:txBody>
          <a:bodyPr wrap="square" lIns="0" tIns="0" rIns="0" bIns="0" rtlCol="0"/>
          <a:lstStyle/>
          <a:p>
            <a:endParaRPr/>
          </a:p>
        </p:txBody>
      </p:sp>
      <p:sp>
        <p:nvSpPr>
          <p:cNvPr id="145" name="object 145"/>
          <p:cNvSpPr/>
          <p:nvPr/>
        </p:nvSpPr>
        <p:spPr>
          <a:xfrm>
            <a:off x="2773679" y="233933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46" name="object 146"/>
          <p:cNvSpPr/>
          <p:nvPr/>
        </p:nvSpPr>
        <p:spPr>
          <a:xfrm>
            <a:off x="1136903" y="2577083"/>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solidFill>
            <a:srgbClr val="009EDF"/>
          </a:solidFill>
        </p:spPr>
        <p:txBody>
          <a:bodyPr wrap="square" lIns="0" tIns="0" rIns="0" bIns="0" rtlCol="0"/>
          <a:lstStyle/>
          <a:p>
            <a:endParaRPr/>
          </a:p>
        </p:txBody>
      </p:sp>
      <p:sp>
        <p:nvSpPr>
          <p:cNvPr id="147" name="object 147"/>
          <p:cNvSpPr/>
          <p:nvPr/>
        </p:nvSpPr>
        <p:spPr>
          <a:xfrm>
            <a:off x="1136903" y="2577083"/>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148" name="object 148"/>
          <p:cNvSpPr/>
          <p:nvPr/>
        </p:nvSpPr>
        <p:spPr>
          <a:xfrm>
            <a:off x="2773679" y="2577083"/>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BEBEBE"/>
          </a:solidFill>
        </p:spPr>
        <p:txBody>
          <a:bodyPr wrap="square" lIns="0" tIns="0" rIns="0" bIns="0" rtlCol="0"/>
          <a:lstStyle/>
          <a:p>
            <a:endParaRPr/>
          </a:p>
        </p:txBody>
      </p:sp>
      <p:sp>
        <p:nvSpPr>
          <p:cNvPr id="149" name="object 149"/>
          <p:cNvSpPr/>
          <p:nvPr/>
        </p:nvSpPr>
        <p:spPr>
          <a:xfrm>
            <a:off x="2773679" y="2577083"/>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50" name="object 150"/>
          <p:cNvSpPr/>
          <p:nvPr/>
        </p:nvSpPr>
        <p:spPr>
          <a:xfrm>
            <a:off x="1136903" y="281330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CC0033"/>
          </a:solidFill>
        </p:spPr>
        <p:txBody>
          <a:bodyPr wrap="square" lIns="0" tIns="0" rIns="0" bIns="0" rtlCol="0"/>
          <a:lstStyle/>
          <a:p>
            <a:endParaRPr/>
          </a:p>
        </p:txBody>
      </p:sp>
      <p:sp>
        <p:nvSpPr>
          <p:cNvPr id="151" name="object 151"/>
          <p:cNvSpPr/>
          <p:nvPr/>
        </p:nvSpPr>
        <p:spPr>
          <a:xfrm>
            <a:off x="1136903" y="281330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52" name="object 152"/>
          <p:cNvSpPr/>
          <p:nvPr/>
        </p:nvSpPr>
        <p:spPr>
          <a:xfrm>
            <a:off x="2773679" y="281330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9999"/>
          </a:solidFill>
        </p:spPr>
        <p:txBody>
          <a:bodyPr wrap="square" lIns="0" tIns="0" rIns="0" bIns="0" rtlCol="0"/>
          <a:lstStyle/>
          <a:p>
            <a:endParaRPr/>
          </a:p>
        </p:txBody>
      </p:sp>
      <p:sp>
        <p:nvSpPr>
          <p:cNvPr id="153" name="object 153"/>
          <p:cNvSpPr/>
          <p:nvPr/>
        </p:nvSpPr>
        <p:spPr>
          <a:xfrm>
            <a:off x="2773679" y="281330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54" name="object 154"/>
          <p:cNvSpPr txBox="1"/>
          <p:nvPr/>
        </p:nvSpPr>
        <p:spPr>
          <a:xfrm>
            <a:off x="2902457" y="2263902"/>
            <a:ext cx="1379855" cy="709930"/>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Trucks</a:t>
            </a:r>
            <a:endParaRPr sz="1400">
              <a:latin typeface="Univers for BP"/>
              <a:cs typeface="Univers for BP"/>
            </a:endParaRPr>
          </a:p>
          <a:p>
            <a:pPr marL="12700" marR="5080">
              <a:lnSpc>
                <a:spcPts val="1870"/>
              </a:lnSpc>
              <a:spcBef>
                <a:spcPts val="90"/>
              </a:spcBef>
            </a:pPr>
            <a:r>
              <a:rPr sz="1400" dirty="0">
                <a:latin typeface="Univers for BP"/>
                <a:cs typeface="Univers for BP"/>
              </a:rPr>
              <a:t>N</a:t>
            </a:r>
            <a:r>
              <a:rPr sz="1400" spc="-10" dirty="0">
                <a:latin typeface="Univers for BP"/>
                <a:cs typeface="Univers for BP"/>
              </a:rPr>
              <a:t>on</a:t>
            </a:r>
            <a:r>
              <a:rPr sz="1400" dirty="0">
                <a:latin typeface="Univers for BP"/>
                <a:cs typeface="Univers for BP"/>
              </a:rPr>
              <a:t>-</a:t>
            </a:r>
            <a:r>
              <a:rPr sz="1400" spc="5" dirty="0">
                <a:latin typeface="Univers for BP"/>
                <a:cs typeface="Univers for BP"/>
              </a:rPr>
              <a:t>c</a:t>
            </a:r>
            <a:r>
              <a:rPr sz="1400" spc="-10" dirty="0">
                <a:latin typeface="Univers for BP"/>
                <a:cs typeface="Univers for BP"/>
              </a:rPr>
              <a:t>omb</a:t>
            </a:r>
            <a:r>
              <a:rPr sz="1400" dirty="0">
                <a:latin typeface="Univers for BP"/>
                <a:cs typeface="Univers for BP"/>
              </a:rPr>
              <a:t>u</a:t>
            </a:r>
            <a:r>
              <a:rPr sz="1400" spc="-10" dirty="0">
                <a:latin typeface="Univers for BP"/>
                <a:cs typeface="Univers for BP"/>
              </a:rPr>
              <a:t>s</a:t>
            </a:r>
            <a:r>
              <a:rPr sz="1400" dirty="0">
                <a:latin typeface="Univers for BP"/>
                <a:cs typeface="Univers for BP"/>
              </a:rPr>
              <a:t>ted  </a:t>
            </a:r>
            <a:r>
              <a:rPr sz="1400" spc="-5" dirty="0">
                <a:latin typeface="Univers for BP"/>
                <a:cs typeface="Univers for BP"/>
              </a:rPr>
              <a:t>Buildings</a:t>
            </a:r>
            <a:endParaRPr sz="1400">
              <a:latin typeface="Univers for BP"/>
              <a:cs typeface="Univers for BP"/>
            </a:endParaRPr>
          </a:p>
        </p:txBody>
      </p:sp>
      <p:sp>
        <p:nvSpPr>
          <p:cNvPr id="155" name="object 155"/>
          <p:cNvSpPr/>
          <p:nvPr/>
        </p:nvSpPr>
        <p:spPr>
          <a:xfrm>
            <a:off x="1136903" y="3051048"/>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6633C8"/>
          </a:solidFill>
        </p:spPr>
        <p:txBody>
          <a:bodyPr wrap="square" lIns="0" tIns="0" rIns="0" bIns="0" rtlCol="0"/>
          <a:lstStyle/>
          <a:p>
            <a:endParaRPr/>
          </a:p>
        </p:txBody>
      </p:sp>
      <p:sp>
        <p:nvSpPr>
          <p:cNvPr id="156" name="object 156"/>
          <p:cNvSpPr/>
          <p:nvPr/>
        </p:nvSpPr>
        <p:spPr>
          <a:xfrm>
            <a:off x="1136903" y="3051048"/>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57" name="object 157"/>
          <p:cNvSpPr txBox="1"/>
          <p:nvPr/>
        </p:nvSpPr>
        <p:spPr>
          <a:xfrm>
            <a:off x="1264411" y="2263902"/>
            <a:ext cx="826769" cy="9467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Cars</a:t>
            </a:r>
            <a:endParaRPr sz="1400">
              <a:latin typeface="Univers for BP"/>
              <a:cs typeface="Univers for BP"/>
            </a:endParaRPr>
          </a:p>
          <a:p>
            <a:pPr marL="12700" marR="5080">
              <a:lnSpc>
                <a:spcPct val="111200"/>
              </a:lnSpc>
            </a:pPr>
            <a:r>
              <a:rPr sz="1400" dirty="0">
                <a:latin typeface="Univers for BP"/>
                <a:cs typeface="Univers for BP"/>
              </a:rPr>
              <a:t>N</a:t>
            </a:r>
            <a:r>
              <a:rPr sz="1400" spc="-10" dirty="0">
                <a:latin typeface="Univers for BP"/>
                <a:cs typeface="Univers for BP"/>
              </a:rPr>
              <a:t>on</a:t>
            </a:r>
            <a:r>
              <a:rPr sz="1400" dirty="0">
                <a:latin typeface="Univers for BP"/>
                <a:cs typeface="Univers for BP"/>
              </a:rPr>
              <a:t>-r</a:t>
            </a:r>
            <a:r>
              <a:rPr sz="1400" spc="-10" dirty="0">
                <a:latin typeface="Univers for BP"/>
                <a:cs typeface="Univers for BP"/>
              </a:rPr>
              <a:t>o</a:t>
            </a:r>
            <a:r>
              <a:rPr sz="1400" dirty="0">
                <a:latin typeface="Univers for BP"/>
                <a:cs typeface="Univers for BP"/>
              </a:rPr>
              <a:t>ad  </a:t>
            </a:r>
            <a:r>
              <a:rPr sz="1400" spc="-5" dirty="0">
                <a:latin typeface="Univers for BP"/>
                <a:cs typeface="Univers for BP"/>
              </a:rPr>
              <a:t>Industry  Power</a:t>
            </a:r>
            <a:endParaRPr sz="1400">
              <a:latin typeface="Univers for BP"/>
              <a:cs typeface="Univers for BP"/>
            </a:endParaRPr>
          </a:p>
        </p:txBody>
      </p:sp>
      <p:sp>
        <p:nvSpPr>
          <p:cNvPr id="158" name="object 158"/>
          <p:cNvSpPr txBox="1">
            <a:spLocks noGrp="1"/>
          </p:cNvSpPr>
          <p:nvPr>
            <p:ph type="title"/>
          </p:nvPr>
        </p:nvSpPr>
        <p:spPr>
          <a:xfrm>
            <a:off x="491439" y="556386"/>
            <a:ext cx="7016750" cy="335280"/>
          </a:xfrm>
          <a:prstGeom prst="rect">
            <a:avLst/>
          </a:prstGeom>
        </p:spPr>
        <p:txBody>
          <a:bodyPr vert="horz" wrap="square" lIns="0" tIns="0" rIns="0" bIns="0" rtlCol="0">
            <a:spAutoFit/>
          </a:bodyPr>
          <a:lstStyle/>
          <a:p>
            <a:pPr marL="12700">
              <a:lnSpc>
                <a:spcPct val="100000"/>
              </a:lnSpc>
            </a:pPr>
            <a:r>
              <a:rPr spc="-5" dirty="0"/>
              <a:t>Liquids demand grows materially over the</a:t>
            </a:r>
            <a:r>
              <a:rPr spc="145" dirty="0"/>
              <a:t> </a:t>
            </a:r>
            <a:r>
              <a:rPr spc="-5" dirty="0"/>
              <a:t>Outlook…</a:t>
            </a:r>
          </a:p>
        </p:txBody>
      </p:sp>
      <p:sp>
        <p:nvSpPr>
          <p:cNvPr id="159" name="object 159"/>
          <p:cNvSpPr/>
          <p:nvPr/>
        </p:nvSpPr>
        <p:spPr>
          <a:xfrm>
            <a:off x="5658611" y="4326635"/>
            <a:ext cx="368935" cy="920750"/>
          </a:xfrm>
          <a:custGeom>
            <a:avLst/>
            <a:gdLst/>
            <a:ahLst/>
            <a:cxnLst/>
            <a:rect l="l" t="t" r="r" b="b"/>
            <a:pathLst>
              <a:path w="368935" h="920750">
                <a:moveTo>
                  <a:pt x="368808" y="0"/>
                </a:moveTo>
                <a:lnTo>
                  <a:pt x="0" y="0"/>
                </a:lnTo>
                <a:lnTo>
                  <a:pt x="0" y="920495"/>
                </a:lnTo>
                <a:lnTo>
                  <a:pt x="368808" y="920495"/>
                </a:lnTo>
                <a:lnTo>
                  <a:pt x="368808" y="0"/>
                </a:lnTo>
                <a:close/>
              </a:path>
            </a:pathLst>
          </a:custGeom>
          <a:solidFill>
            <a:srgbClr val="009EDF"/>
          </a:solidFill>
        </p:spPr>
        <p:txBody>
          <a:bodyPr wrap="square" lIns="0" tIns="0" rIns="0" bIns="0" rtlCol="0"/>
          <a:lstStyle/>
          <a:p>
            <a:endParaRPr/>
          </a:p>
        </p:txBody>
      </p:sp>
      <p:sp>
        <p:nvSpPr>
          <p:cNvPr id="160" name="object 160"/>
          <p:cNvSpPr/>
          <p:nvPr/>
        </p:nvSpPr>
        <p:spPr>
          <a:xfrm>
            <a:off x="6211823" y="3997452"/>
            <a:ext cx="368935" cy="1249680"/>
          </a:xfrm>
          <a:custGeom>
            <a:avLst/>
            <a:gdLst/>
            <a:ahLst/>
            <a:cxnLst/>
            <a:rect l="l" t="t" r="r" b="b"/>
            <a:pathLst>
              <a:path w="368934" h="1249679">
                <a:moveTo>
                  <a:pt x="368807" y="0"/>
                </a:moveTo>
                <a:lnTo>
                  <a:pt x="0" y="0"/>
                </a:lnTo>
                <a:lnTo>
                  <a:pt x="0" y="1249680"/>
                </a:lnTo>
                <a:lnTo>
                  <a:pt x="368807" y="1249680"/>
                </a:lnTo>
                <a:lnTo>
                  <a:pt x="368807" y="0"/>
                </a:lnTo>
                <a:close/>
              </a:path>
            </a:pathLst>
          </a:custGeom>
          <a:solidFill>
            <a:srgbClr val="009EDF"/>
          </a:solidFill>
        </p:spPr>
        <p:txBody>
          <a:bodyPr wrap="square" lIns="0" tIns="0" rIns="0" bIns="0" rtlCol="0"/>
          <a:lstStyle/>
          <a:p>
            <a:endParaRPr/>
          </a:p>
        </p:txBody>
      </p:sp>
      <p:sp>
        <p:nvSpPr>
          <p:cNvPr id="161" name="object 161"/>
          <p:cNvSpPr/>
          <p:nvPr/>
        </p:nvSpPr>
        <p:spPr>
          <a:xfrm>
            <a:off x="6765035" y="4091940"/>
            <a:ext cx="370840" cy="1155700"/>
          </a:xfrm>
          <a:custGeom>
            <a:avLst/>
            <a:gdLst/>
            <a:ahLst/>
            <a:cxnLst/>
            <a:rect l="l" t="t" r="r" b="b"/>
            <a:pathLst>
              <a:path w="370840" h="1155700">
                <a:moveTo>
                  <a:pt x="370332" y="0"/>
                </a:moveTo>
                <a:lnTo>
                  <a:pt x="0" y="0"/>
                </a:lnTo>
                <a:lnTo>
                  <a:pt x="0" y="1155192"/>
                </a:lnTo>
                <a:lnTo>
                  <a:pt x="370332" y="1155192"/>
                </a:lnTo>
                <a:lnTo>
                  <a:pt x="370332" y="0"/>
                </a:lnTo>
                <a:close/>
              </a:path>
            </a:pathLst>
          </a:custGeom>
          <a:solidFill>
            <a:srgbClr val="009EDF"/>
          </a:solidFill>
        </p:spPr>
        <p:txBody>
          <a:bodyPr wrap="square" lIns="0" tIns="0" rIns="0" bIns="0" rtlCol="0"/>
          <a:lstStyle/>
          <a:p>
            <a:endParaRPr/>
          </a:p>
        </p:txBody>
      </p:sp>
      <p:sp>
        <p:nvSpPr>
          <p:cNvPr id="162" name="object 162"/>
          <p:cNvSpPr/>
          <p:nvPr/>
        </p:nvSpPr>
        <p:spPr>
          <a:xfrm>
            <a:off x="7319771" y="4582667"/>
            <a:ext cx="368935" cy="664845"/>
          </a:xfrm>
          <a:custGeom>
            <a:avLst/>
            <a:gdLst/>
            <a:ahLst/>
            <a:cxnLst/>
            <a:rect l="l" t="t" r="r" b="b"/>
            <a:pathLst>
              <a:path w="368934" h="664845">
                <a:moveTo>
                  <a:pt x="368807" y="0"/>
                </a:moveTo>
                <a:lnTo>
                  <a:pt x="0" y="0"/>
                </a:lnTo>
                <a:lnTo>
                  <a:pt x="0" y="664463"/>
                </a:lnTo>
                <a:lnTo>
                  <a:pt x="368807" y="664463"/>
                </a:lnTo>
                <a:lnTo>
                  <a:pt x="368807" y="0"/>
                </a:lnTo>
                <a:close/>
              </a:path>
            </a:pathLst>
          </a:custGeom>
          <a:solidFill>
            <a:srgbClr val="009EDF"/>
          </a:solidFill>
        </p:spPr>
        <p:txBody>
          <a:bodyPr wrap="square" lIns="0" tIns="0" rIns="0" bIns="0" rtlCol="0"/>
          <a:lstStyle/>
          <a:p>
            <a:endParaRPr/>
          </a:p>
        </p:txBody>
      </p:sp>
      <p:sp>
        <p:nvSpPr>
          <p:cNvPr id="163" name="object 163"/>
          <p:cNvSpPr/>
          <p:nvPr/>
        </p:nvSpPr>
        <p:spPr>
          <a:xfrm>
            <a:off x="7872983" y="4779264"/>
            <a:ext cx="368935" cy="467995"/>
          </a:xfrm>
          <a:custGeom>
            <a:avLst/>
            <a:gdLst/>
            <a:ahLst/>
            <a:cxnLst/>
            <a:rect l="l" t="t" r="r" b="b"/>
            <a:pathLst>
              <a:path w="368934" h="467995">
                <a:moveTo>
                  <a:pt x="368808" y="0"/>
                </a:moveTo>
                <a:lnTo>
                  <a:pt x="0" y="0"/>
                </a:lnTo>
                <a:lnTo>
                  <a:pt x="0" y="467868"/>
                </a:lnTo>
                <a:lnTo>
                  <a:pt x="368808" y="467868"/>
                </a:lnTo>
                <a:lnTo>
                  <a:pt x="368808" y="0"/>
                </a:lnTo>
                <a:close/>
              </a:path>
            </a:pathLst>
          </a:custGeom>
          <a:solidFill>
            <a:srgbClr val="009EDF"/>
          </a:solidFill>
        </p:spPr>
        <p:txBody>
          <a:bodyPr wrap="square" lIns="0" tIns="0" rIns="0" bIns="0" rtlCol="0"/>
          <a:lstStyle/>
          <a:p>
            <a:endParaRPr/>
          </a:p>
        </p:txBody>
      </p:sp>
      <p:sp>
        <p:nvSpPr>
          <p:cNvPr id="164" name="object 164"/>
          <p:cNvSpPr/>
          <p:nvPr/>
        </p:nvSpPr>
        <p:spPr>
          <a:xfrm>
            <a:off x="8426195" y="5140452"/>
            <a:ext cx="368935" cy="106680"/>
          </a:xfrm>
          <a:custGeom>
            <a:avLst/>
            <a:gdLst/>
            <a:ahLst/>
            <a:cxnLst/>
            <a:rect l="l" t="t" r="r" b="b"/>
            <a:pathLst>
              <a:path w="368934" h="106679">
                <a:moveTo>
                  <a:pt x="368807" y="0"/>
                </a:moveTo>
                <a:lnTo>
                  <a:pt x="0" y="0"/>
                </a:lnTo>
                <a:lnTo>
                  <a:pt x="0" y="106680"/>
                </a:lnTo>
                <a:lnTo>
                  <a:pt x="368807" y="106680"/>
                </a:lnTo>
                <a:lnTo>
                  <a:pt x="368807" y="0"/>
                </a:lnTo>
                <a:close/>
              </a:path>
            </a:pathLst>
          </a:custGeom>
          <a:solidFill>
            <a:srgbClr val="009EDF"/>
          </a:solidFill>
        </p:spPr>
        <p:txBody>
          <a:bodyPr wrap="square" lIns="0" tIns="0" rIns="0" bIns="0" rtlCol="0"/>
          <a:lstStyle/>
          <a:p>
            <a:endParaRPr/>
          </a:p>
        </p:txBody>
      </p:sp>
      <p:sp>
        <p:nvSpPr>
          <p:cNvPr id="165" name="object 165"/>
          <p:cNvSpPr/>
          <p:nvPr/>
        </p:nvSpPr>
        <p:spPr>
          <a:xfrm>
            <a:off x="8979407" y="5247132"/>
            <a:ext cx="368935" cy="341630"/>
          </a:xfrm>
          <a:custGeom>
            <a:avLst/>
            <a:gdLst/>
            <a:ahLst/>
            <a:cxnLst/>
            <a:rect l="l" t="t" r="r" b="b"/>
            <a:pathLst>
              <a:path w="368934" h="341629">
                <a:moveTo>
                  <a:pt x="368808" y="0"/>
                </a:moveTo>
                <a:lnTo>
                  <a:pt x="0" y="0"/>
                </a:lnTo>
                <a:lnTo>
                  <a:pt x="0" y="341376"/>
                </a:lnTo>
                <a:lnTo>
                  <a:pt x="368808" y="341376"/>
                </a:lnTo>
                <a:lnTo>
                  <a:pt x="368808" y="0"/>
                </a:lnTo>
                <a:close/>
              </a:path>
            </a:pathLst>
          </a:custGeom>
          <a:solidFill>
            <a:srgbClr val="009EDF"/>
          </a:solidFill>
        </p:spPr>
        <p:txBody>
          <a:bodyPr wrap="square" lIns="0" tIns="0" rIns="0" bIns="0" rtlCol="0"/>
          <a:lstStyle/>
          <a:p>
            <a:endParaRPr/>
          </a:p>
        </p:txBody>
      </p:sp>
      <p:sp>
        <p:nvSpPr>
          <p:cNvPr id="166" name="object 166"/>
          <p:cNvSpPr/>
          <p:nvPr/>
        </p:nvSpPr>
        <p:spPr>
          <a:xfrm>
            <a:off x="5658611" y="4326635"/>
            <a:ext cx="368935" cy="920750"/>
          </a:xfrm>
          <a:custGeom>
            <a:avLst/>
            <a:gdLst/>
            <a:ahLst/>
            <a:cxnLst/>
            <a:rect l="l" t="t" r="r" b="b"/>
            <a:pathLst>
              <a:path w="368935" h="920750">
                <a:moveTo>
                  <a:pt x="0" y="0"/>
                </a:moveTo>
                <a:lnTo>
                  <a:pt x="368808" y="0"/>
                </a:lnTo>
                <a:lnTo>
                  <a:pt x="368808" y="920495"/>
                </a:lnTo>
                <a:lnTo>
                  <a:pt x="0" y="920495"/>
                </a:lnTo>
                <a:lnTo>
                  <a:pt x="0" y="0"/>
                </a:lnTo>
                <a:close/>
              </a:path>
            </a:pathLst>
          </a:custGeom>
          <a:ln w="9144">
            <a:solidFill>
              <a:srgbClr val="BEBEBE"/>
            </a:solidFill>
          </a:ln>
        </p:spPr>
        <p:txBody>
          <a:bodyPr wrap="square" lIns="0" tIns="0" rIns="0" bIns="0" rtlCol="0"/>
          <a:lstStyle/>
          <a:p>
            <a:endParaRPr/>
          </a:p>
        </p:txBody>
      </p:sp>
      <p:sp>
        <p:nvSpPr>
          <p:cNvPr id="167" name="object 167"/>
          <p:cNvSpPr/>
          <p:nvPr/>
        </p:nvSpPr>
        <p:spPr>
          <a:xfrm>
            <a:off x="6211823" y="3997452"/>
            <a:ext cx="368935" cy="1249680"/>
          </a:xfrm>
          <a:custGeom>
            <a:avLst/>
            <a:gdLst/>
            <a:ahLst/>
            <a:cxnLst/>
            <a:rect l="l" t="t" r="r" b="b"/>
            <a:pathLst>
              <a:path w="368934" h="1249679">
                <a:moveTo>
                  <a:pt x="0" y="0"/>
                </a:moveTo>
                <a:lnTo>
                  <a:pt x="368807" y="0"/>
                </a:lnTo>
                <a:lnTo>
                  <a:pt x="368807" y="1249680"/>
                </a:lnTo>
                <a:lnTo>
                  <a:pt x="0" y="1249680"/>
                </a:lnTo>
                <a:lnTo>
                  <a:pt x="0" y="0"/>
                </a:lnTo>
                <a:close/>
              </a:path>
            </a:pathLst>
          </a:custGeom>
          <a:ln w="9144">
            <a:solidFill>
              <a:srgbClr val="BEBEBE"/>
            </a:solidFill>
          </a:ln>
        </p:spPr>
        <p:txBody>
          <a:bodyPr wrap="square" lIns="0" tIns="0" rIns="0" bIns="0" rtlCol="0"/>
          <a:lstStyle/>
          <a:p>
            <a:endParaRPr/>
          </a:p>
        </p:txBody>
      </p:sp>
      <p:sp>
        <p:nvSpPr>
          <p:cNvPr id="168" name="object 168"/>
          <p:cNvSpPr/>
          <p:nvPr/>
        </p:nvSpPr>
        <p:spPr>
          <a:xfrm>
            <a:off x="6765035" y="4091940"/>
            <a:ext cx="370840" cy="1155700"/>
          </a:xfrm>
          <a:custGeom>
            <a:avLst/>
            <a:gdLst/>
            <a:ahLst/>
            <a:cxnLst/>
            <a:rect l="l" t="t" r="r" b="b"/>
            <a:pathLst>
              <a:path w="370840" h="1155700">
                <a:moveTo>
                  <a:pt x="0" y="0"/>
                </a:moveTo>
                <a:lnTo>
                  <a:pt x="370332" y="0"/>
                </a:lnTo>
                <a:lnTo>
                  <a:pt x="370332" y="1155192"/>
                </a:lnTo>
                <a:lnTo>
                  <a:pt x="0" y="1155192"/>
                </a:lnTo>
                <a:lnTo>
                  <a:pt x="0" y="0"/>
                </a:lnTo>
                <a:close/>
              </a:path>
            </a:pathLst>
          </a:custGeom>
          <a:ln w="9143">
            <a:solidFill>
              <a:srgbClr val="BEBEBE"/>
            </a:solidFill>
          </a:ln>
        </p:spPr>
        <p:txBody>
          <a:bodyPr wrap="square" lIns="0" tIns="0" rIns="0" bIns="0" rtlCol="0"/>
          <a:lstStyle/>
          <a:p>
            <a:endParaRPr/>
          </a:p>
        </p:txBody>
      </p:sp>
      <p:sp>
        <p:nvSpPr>
          <p:cNvPr id="169" name="object 169"/>
          <p:cNvSpPr/>
          <p:nvPr/>
        </p:nvSpPr>
        <p:spPr>
          <a:xfrm>
            <a:off x="7319771" y="4582667"/>
            <a:ext cx="368935" cy="664845"/>
          </a:xfrm>
          <a:custGeom>
            <a:avLst/>
            <a:gdLst/>
            <a:ahLst/>
            <a:cxnLst/>
            <a:rect l="l" t="t" r="r" b="b"/>
            <a:pathLst>
              <a:path w="368934" h="664845">
                <a:moveTo>
                  <a:pt x="0" y="0"/>
                </a:moveTo>
                <a:lnTo>
                  <a:pt x="368807" y="0"/>
                </a:lnTo>
                <a:lnTo>
                  <a:pt x="368807" y="664463"/>
                </a:lnTo>
                <a:lnTo>
                  <a:pt x="0" y="664463"/>
                </a:lnTo>
                <a:lnTo>
                  <a:pt x="0" y="0"/>
                </a:lnTo>
                <a:close/>
              </a:path>
            </a:pathLst>
          </a:custGeom>
          <a:ln w="9144">
            <a:solidFill>
              <a:srgbClr val="BEBEBE"/>
            </a:solidFill>
          </a:ln>
        </p:spPr>
        <p:txBody>
          <a:bodyPr wrap="square" lIns="0" tIns="0" rIns="0" bIns="0" rtlCol="0"/>
          <a:lstStyle/>
          <a:p>
            <a:endParaRPr/>
          </a:p>
        </p:txBody>
      </p:sp>
      <p:sp>
        <p:nvSpPr>
          <p:cNvPr id="170" name="object 170"/>
          <p:cNvSpPr/>
          <p:nvPr/>
        </p:nvSpPr>
        <p:spPr>
          <a:xfrm>
            <a:off x="7872983" y="4779264"/>
            <a:ext cx="368935" cy="467995"/>
          </a:xfrm>
          <a:custGeom>
            <a:avLst/>
            <a:gdLst/>
            <a:ahLst/>
            <a:cxnLst/>
            <a:rect l="l" t="t" r="r" b="b"/>
            <a:pathLst>
              <a:path w="368934" h="467995">
                <a:moveTo>
                  <a:pt x="0" y="0"/>
                </a:moveTo>
                <a:lnTo>
                  <a:pt x="368808" y="0"/>
                </a:lnTo>
                <a:lnTo>
                  <a:pt x="368808" y="467868"/>
                </a:lnTo>
                <a:lnTo>
                  <a:pt x="0" y="467868"/>
                </a:lnTo>
                <a:lnTo>
                  <a:pt x="0" y="0"/>
                </a:lnTo>
                <a:close/>
              </a:path>
            </a:pathLst>
          </a:custGeom>
          <a:ln w="9144">
            <a:solidFill>
              <a:srgbClr val="BEBEBE"/>
            </a:solidFill>
          </a:ln>
        </p:spPr>
        <p:txBody>
          <a:bodyPr wrap="square" lIns="0" tIns="0" rIns="0" bIns="0" rtlCol="0"/>
          <a:lstStyle/>
          <a:p>
            <a:endParaRPr/>
          </a:p>
        </p:txBody>
      </p:sp>
      <p:sp>
        <p:nvSpPr>
          <p:cNvPr id="171" name="object 171"/>
          <p:cNvSpPr/>
          <p:nvPr/>
        </p:nvSpPr>
        <p:spPr>
          <a:xfrm>
            <a:off x="8426195" y="5140452"/>
            <a:ext cx="368935" cy="106680"/>
          </a:xfrm>
          <a:custGeom>
            <a:avLst/>
            <a:gdLst/>
            <a:ahLst/>
            <a:cxnLst/>
            <a:rect l="l" t="t" r="r" b="b"/>
            <a:pathLst>
              <a:path w="368934" h="106679">
                <a:moveTo>
                  <a:pt x="0" y="0"/>
                </a:moveTo>
                <a:lnTo>
                  <a:pt x="368807" y="0"/>
                </a:lnTo>
                <a:lnTo>
                  <a:pt x="368807" y="106680"/>
                </a:lnTo>
                <a:lnTo>
                  <a:pt x="0" y="106680"/>
                </a:lnTo>
                <a:lnTo>
                  <a:pt x="0" y="0"/>
                </a:lnTo>
                <a:close/>
              </a:path>
            </a:pathLst>
          </a:custGeom>
          <a:ln w="9144">
            <a:solidFill>
              <a:srgbClr val="BEBEBE"/>
            </a:solidFill>
          </a:ln>
        </p:spPr>
        <p:txBody>
          <a:bodyPr wrap="square" lIns="0" tIns="0" rIns="0" bIns="0" rtlCol="0"/>
          <a:lstStyle/>
          <a:p>
            <a:endParaRPr/>
          </a:p>
        </p:txBody>
      </p:sp>
      <p:sp>
        <p:nvSpPr>
          <p:cNvPr id="172" name="object 172"/>
          <p:cNvSpPr/>
          <p:nvPr/>
        </p:nvSpPr>
        <p:spPr>
          <a:xfrm>
            <a:off x="8979407" y="5247132"/>
            <a:ext cx="368935" cy="341630"/>
          </a:xfrm>
          <a:custGeom>
            <a:avLst/>
            <a:gdLst/>
            <a:ahLst/>
            <a:cxnLst/>
            <a:rect l="l" t="t" r="r" b="b"/>
            <a:pathLst>
              <a:path w="368934" h="341629">
                <a:moveTo>
                  <a:pt x="0" y="341376"/>
                </a:moveTo>
                <a:lnTo>
                  <a:pt x="368808" y="341376"/>
                </a:lnTo>
                <a:lnTo>
                  <a:pt x="368808" y="0"/>
                </a:lnTo>
                <a:lnTo>
                  <a:pt x="0" y="0"/>
                </a:lnTo>
                <a:lnTo>
                  <a:pt x="0" y="341376"/>
                </a:lnTo>
                <a:close/>
              </a:path>
            </a:pathLst>
          </a:custGeom>
          <a:ln w="9144">
            <a:solidFill>
              <a:srgbClr val="BEBEBE"/>
            </a:solidFill>
          </a:ln>
        </p:spPr>
        <p:txBody>
          <a:bodyPr wrap="square" lIns="0" tIns="0" rIns="0" bIns="0" rtlCol="0"/>
          <a:lstStyle/>
          <a:p>
            <a:endParaRPr/>
          </a:p>
        </p:txBody>
      </p:sp>
      <p:sp>
        <p:nvSpPr>
          <p:cNvPr id="173" name="object 173"/>
          <p:cNvSpPr/>
          <p:nvPr/>
        </p:nvSpPr>
        <p:spPr>
          <a:xfrm>
            <a:off x="5658611" y="3956303"/>
            <a:ext cx="368935" cy="370840"/>
          </a:xfrm>
          <a:custGeom>
            <a:avLst/>
            <a:gdLst/>
            <a:ahLst/>
            <a:cxnLst/>
            <a:rect l="l" t="t" r="r" b="b"/>
            <a:pathLst>
              <a:path w="368935" h="370839">
                <a:moveTo>
                  <a:pt x="368808" y="0"/>
                </a:moveTo>
                <a:lnTo>
                  <a:pt x="0" y="0"/>
                </a:lnTo>
                <a:lnTo>
                  <a:pt x="0" y="370332"/>
                </a:lnTo>
                <a:lnTo>
                  <a:pt x="368808" y="370332"/>
                </a:lnTo>
                <a:lnTo>
                  <a:pt x="368808" y="0"/>
                </a:lnTo>
                <a:close/>
              </a:path>
            </a:pathLst>
          </a:custGeom>
          <a:solidFill>
            <a:srgbClr val="BEBEBE"/>
          </a:solidFill>
        </p:spPr>
        <p:txBody>
          <a:bodyPr wrap="square" lIns="0" tIns="0" rIns="0" bIns="0" rtlCol="0"/>
          <a:lstStyle/>
          <a:p>
            <a:endParaRPr/>
          </a:p>
        </p:txBody>
      </p:sp>
      <p:sp>
        <p:nvSpPr>
          <p:cNvPr id="174" name="object 174"/>
          <p:cNvSpPr/>
          <p:nvPr/>
        </p:nvSpPr>
        <p:spPr>
          <a:xfrm>
            <a:off x="6211823" y="3816096"/>
            <a:ext cx="368935" cy="181610"/>
          </a:xfrm>
          <a:custGeom>
            <a:avLst/>
            <a:gdLst/>
            <a:ahLst/>
            <a:cxnLst/>
            <a:rect l="l" t="t" r="r" b="b"/>
            <a:pathLst>
              <a:path w="368934" h="181610">
                <a:moveTo>
                  <a:pt x="368807" y="0"/>
                </a:moveTo>
                <a:lnTo>
                  <a:pt x="0" y="0"/>
                </a:lnTo>
                <a:lnTo>
                  <a:pt x="0" y="181355"/>
                </a:lnTo>
                <a:lnTo>
                  <a:pt x="368807" y="181355"/>
                </a:lnTo>
                <a:lnTo>
                  <a:pt x="368807" y="0"/>
                </a:lnTo>
                <a:close/>
              </a:path>
            </a:pathLst>
          </a:custGeom>
          <a:solidFill>
            <a:srgbClr val="BEBEBE"/>
          </a:solidFill>
        </p:spPr>
        <p:txBody>
          <a:bodyPr wrap="square" lIns="0" tIns="0" rIns="0" bIns="0" rtlCol="0"/>
          <a:lstStyle/>
          <a:p>
            <a:endParaRPr/>
          </a:p>
        </p:txBody>
      </p:sp>
      <p:sp>
        <p:nvSpPr>
          <p:cNvPr id="175" name="object 175"/>
          <p:cNvSpPr/>
          <p:nvPr/>
        </p:nvSpPr>
        <p:spPr>
          <a:xfrm>
            <a:off x="6765035" y="3703320"/>
            <a:ext cx="370840" cy="388620"/>
          </a:xfrm>
          <a:custGeom>
            <a:avLst/>
            <a:gdLst/>
            <a:ahLst/>
            <a:cxnLst/>
            <a:rect l="l" t="t" r="r" b="b"/>
            <a:pathLst>
              <a:path w="370840" h="388620">
                <a:moveTo>
                  <a:pt x="370332" y="0"/>
                </a:moveTo>
                <a:lnTo>
                  <a:pt x="0" y="0"/>
                </a:lnTo>
                <a:lnTo>
                  <a:pt x="0" y="388619"/>
                </a:lnTo>
                <a:lnTo>
                  <a:pt x="370332" y="388619"/>
                </a:lnTo>
                <a:lnTo>
                  <a:pt x="370332" y="0"/>
                </a:lnTo>
                <a:close/>
              </a:path>
            </a:pathLst>
          </a:custGeom>
          <a:solidFill>
            <a:srgbClr val="BEBEBE"/>
          </a:solidFill>
        </p:spPr>
        <p:txBody>
          <a:bodyPr wrap="square" lIns="0" tIns="0" rIns="0" bIns="0" rtlCol="0"/>
          <a:lstStyle/>
          <a:p>
            <a:endParaRPr/>
          </a:p>
        </p:txBody>
      </p:sp>
      <p:sp>
        <p:nvSpPr>
          <p:cNvPr id="176" name="object 176"/>
          <p:cNvSpPr/>
          <p:nvPr/>
        </p:nvSpPr>
        <p:spPr>
          <a:xfrm>
            <a:off x="7319771" y="4200144"/>
            <a:ext cx="368935" cy="382905"/>
          </a:xfrm>
          <a:custGeom>
            <a:avLst/>
            <a:gdLst/>
            <a:ahLst/>
            <a:cxnLst/>
            <a:rect l="l" t="t" r="r" b="b"/>
            <a:pathLst>
              <a:path w="368934" h="382904">
                <a:moveTo>
                  <a:pt x="368807" y="0"/>
                </a:moveTo>
                <a:lnTo>
                  <a:pt x="0" y="0"/>
                </a:lnTo>
                <a:lnTo>
                  <a:pt x="0" y="382523"/>
                </a:lnTo>
                <a:lnTo>
                  <a:pt x="368807" y="382523"/>
                </a:lnTo>
                <a:lnTo>
                  <a:pt x="368807" y="0"/>
                </a:lnTo>
                <a:close/>
              </a:path>
            </a:pathLst>
          </a:custGeom>
          <a:solidFill>
            <a:srgbClr val="BEBEBE"/>
          </a:solidFill>
        </p:spPr>
        <p:txBody>
          <a:bodyPr wrap="square" lIns="0" tIns="0" rIns="0" bIns="0" rtlCol="0"/>
          <a:lstStyle/>
          <a:p>
            <a:endParaRPr/>
          </a:p>
        </p:txBody>
      </p:sp>
      <p:sp>
        <p:nvSpPr>
          <p:cNvPr id="177" name="object 177"/>
          <p:cNvSpPr/>
          <p:nvPr/>
        </p:nvSpPr>
        <p:spPr>
          <a:xfrm>
            <a:off x="7872983" y="4436364"/>
            <a:ext cx="368935" cy="342900"/>
          </a:xfrm>
          <a:custGeom>
            <a:avLst/>
            <a:gdLst/>
            <a:ahLst/>
            <a:cxnLst/>
            <a:rect l="l" t="t" r="r" b="b"/>
            <a:pathLst>
              <a:path w="368934" h="342900">
                <a:moveTo>
                  <a:pt x="368808" y="0"/>
                </a:moveTo>
                <a:lnTo>
                  <a:pt x="0" y="0"/>
                </a:lnTo>
                <a:lnTo>
                  <a:pt x="0" y="342900"/>
                </a:lnTo>
                <a:lnTo>
                  <a:pt x="368808" y="342900"/>
                </a:lnTo>
                <a:lnTo>
                  <a:pt x="368808" y="0"/>
                </a:lnTo>
                <a:close/>
              </a:path>
            </a:pathLst>
          </a:custGeom>
          <a:solidFill>
            <a:srgbClr val="BEBEBE"/>
          </a:solidFill>
        </p:spPr>
        <p:txBody>
          <a:bodyPr wrap="square" lIns="0" tIns="0" rIns="0" bIns="0" rtlCol="0"/>
          <a:lstStyle/>
          <a:p>
            <a:endParaRPr/>
          </a:p>
        </p:txBody>
      </p:sp>
      <p:sp>
        <p:nvSpPr>
          <p:cNvPr id="178" name="object 178"/>
          <p:cNvSpPr/>
          <p:nvPr/>
        </p:nvSpPr>
        <p:spPr>
          <a:xfrm>
            <a:off x="8426195" y="4812791"/>
            <a:ext cx="368935" cy="327660"/>
          </a:xfrm>
          <a:custGeom>
            <a:avLst/>
            <a:gdLst/>
            <a:ahLst/>
            <a:cxnLst/>
            <a:rect l="l" t="t" r="r" b="b"/>
            <a:pathLst>
              <a:path w="368934" h="327660">
                <a:moveTo>
                  <a:pt x="368807" y="0"/>
                </a:moveTo>
                <a:lnTo>
                  <a:pt x="0" y="0"/>
                </a:lnTo>
                <a:lnTo>
                  <a:pt x="0" y="327659"/>
                </a:lnTo>
                <a:lnTo>
                  <a:pt x="368807" y="327659"/>
                </a:lnTo>
                <a:lnTo>
                  <a:pt x="368807" y="0"/>
                </a:lnTo>
                <a:close/>
              </a:path>
            </a:pathLst>
          </a:custGeom>
          <a:solidFill>
            <a:srgbClr val="BEBEBE"/>
          </a:solidFill>
        </p:spPr>
        <p:txBody>
          <a:bodyPr wrap="square" lIns="0" tIns="0" rIns="0" bIns="0" rtlCol="0"/>
          <a:lstStyle/>
          <a:p>
            <a:endParaRPr/>
          </a:p>
        </p:txBody>
      </p:sp>
      <p:sp>
        <p:nvSpPr>
          <p:cNvPr id="179" name="object 179"/>
          <p:cNvSpPr/>
          <p:nvPr/>
        </p:nvSpPr>
        <p:spPr>
          <a:xfrm>
            <a:off x="8979407" y="4922520"/>
            <a:ext cx="368935" cy="325120"/>
          </a:xfrm>
          <a:custGeom>
            <a:avLst/>
            <a:gdLst/>
            <a:ahLst/>
            <a:cxnLst/>
            <a:rect l="l" t="t" r="r" b="b"/>
            <a:pathLst>
              <a:path w="368934" h="325120">
                <a:moveTo>
                  <a:pt x="368808" y="0"/>
                </a:moveTo>
                <a:lnTo>
                  <a:pt x="0" y="0"/>
                </a:lnTo>
                <a:lnTo>
                  <a:pt x="0" y="324611"/>
                </a:lnTo>
                <a:lnTo>
                  <a:pt x="368808" y="324611"/>
                </a:lnTo>
                <a:lnTo>
                  <a:pt x="368808" y="0"/>
                </a:lnTo>
                <a:close/>
              </a:path>
            </a:pathLst>
          </a:custGeom>
          <a:solidFill>
            <a:srgbClr val="BEBEBE"/>
          </a:solidFill>
        </p:spPr>
        <p:txBody>
          <a:bodyPr wrap="square" lIns="0" tIns="0" rIns="0" bIns="0" rtlCol="0"/>
          <a:lstStyle/>
          <a:p>
            <a:endParaRPr/>
          </a:p>
        </p:txBody>
      </p:sp>
      <p:sp>
        <p:nvSpPr>
          <p:cNvPr id="180" name="object 180"/>
          <p:cNvSpPr/>
          <p:nvPr/>
        </p:nvSpPr>
        <p:spPr>
          <a:xfrm>
            <a:off x="5658611" y="3956303"/>
            <a:ext cx="368935" cy="370840"/>
          </a:xfrm>
          <a:custGeom>
            <a:avLst/>
            <a:gdLst/>
            <a:ahLst/>
            <a:cxnLst/>
            <a:rect l="l" t="t" r="r" b="b"/>
            <a:pathLst>
              <a:path w="368935" h="370839">
                <a:moveTo>
                  <a:pt x="0" y="0"/>
                </a:moveTo>
                <a:lnTo>
                  <a:pt x="368808" y="0"/>
                </a:lnTo>
                <a:lnTo>
                  <a:pt x="368808" y="370332"/>
                </a:lnTo>
                <a:lnTo>
                  <a:pt x="0" y="370332"/>
                </a:lnTo>
                <a:lnTo>
                  <a:pt x="0" y="0"/>
                </a:lnTo>
                <a:close/>
              </a:path>
            </a:pathLst>
          </a:custGeom>
          <a:ln w="9144">
            <a:solidFill>
              <a:srgbClr val="BEBEBE"/>
            </a:solidFill>
          </a:ln>
        </p:spPr>
        <p:txBody>
          <a:bodyPr wrap="square" lIns="0" tIns="0" rIns="0" bIns="0" rtlCol="0"/>
          <a:lstStyle/>
          <a:p>
            <a:endParaRPr/>
          </a:p>
        </p:txBody>
      </p:sp>
      <p:sp>
        <p:nvSpPr>
          <p:cNvPr id="181" name="object 181"/>
          <p:cNvSpPr/>
          <p:nvPr/>
        </p:nvSpPr>
        <p:spPr>
          <a:xfrm>
            <a:off x="6211823" y="3816096"/>
            <a:ext cx="368935" cy="181610"/>
          </a:xfrm>
          <a:custGeom>
            <a:avLst/>
            <a:gdLst/>
            <a:ahLst/>
            <a:cxnLst/>
            <a:rect l="l" t="t" r="r" b="b"/>
            <a:pathLst>
              <a:path w="368934" h="181610">
                <a:moveTo>
                  <a:pt x="0" y="0"/>
                </a:moveTo>
                <a:lnTo>
                  <a:pt x="368807" y="0"/>
                </a:lnTo>
                <a:lnTo>
                  <a:pt x="368807" y="181355"/>
                </a:lnTo>
                <a:lnTo>
                  <a:pt x="0" y="181355"/>
                </a:lnTo>
                <a:lnTo>
                  <a:pt x="0" y="0"/>
                </a:lnTo>
                <a:close/>
              </a:path>
            </a:pathLst>
          </a:custGeom>
          <a:ln w="9144">
            <a:solidFill>
              <a:srgbClr val="BEBEBE"/>
            </a:solidFill>
          </a:ln>
        </p:spPr>
        <p:txBody>
          <a:bodyPr wrap="square" lIns="0" tIns="0" rIns="0" bIns="0" rtlCol="0"/>
          <a:lstStyle/>
          <a:p>
            <a:endParaRPr/>
          </a:p>
        </p:txBody>
      </p:sp>
      <p:sp>
        <p:nvSpPr>
          <p:cNvPr id="182" name="object 182"/>
          <p:cNvSpPr/>
          <p:nvPr/>
        </p:nvSpPr>
        <p:spPr>
          <a:xfrm>
            <a:off x="6765035" y="3703320"/>
            <a:ext cx="370840" cy="388620"/>
          </a:xfrm>
          <a:custGeom>
            <a:avLst/>
            <a:gdLst/>
            <a:ahLst/>
            <a:cxnLst/>
            <a:rect l="l" t="t" r="r" b="b"/>
            <a:pathLst>
              <a:path w="370840" h="388620">
                <a:moveTo>
                  <a:pt x="0" y="0"/>
                </a:moveTo>
                <a:lnTo>
                  <a:pt x="370332" y="0"/>
                </a:lnTo>
                <a:lnTo>
                  <a:pt x="370332" y="388619"/>
                </a:lnTo>
                <a:lnTo>
                  <a:pt x="0" y="388619"/>
                </a:lnTo>
                <a:lnTo>
                  <a:pt x="0" y="0"/>
                </a:lnTo>
                <a:close/>
              </a:path>
            </a:pathLst>
          </a:custGeom>
          <a:ln w="9144">
            <a:solidFill>
              <a:srgbClr val="BEBEBE"/>
            </a:solidFill>
          </a:ln>
        </p:spPr>
        <p:txBody>
          <a:bodyPr wrap="square" lIns="0" tIns="0" rIns="0" bIns="0" rtlCol="0"/>
          <a:lstStyle/>
          <a:p>
            <a:endParaRPr/>
          </a:p>
        </p:txBody>
      </p:sp>
      <p:sp>
        <p:nvSpPr>
          <p:cNvPr id="183" name="object 183"/>
          <p:cNvSpPr/>
          <p:nvPr/>
        </p:nvSpPr>
        <p:spPr>
          <a:xfrm>
            <a:off x="7319771" y="4200144"/>
            <a:ext cx="368935" cy="382905"/>
          </a:xfrm>
          <a:custGeom>
            <a:avLst/>
            <a:gdLst/>
            <a:ahLst/>
            <a:cxnLst/>
            <a:rect l="l" t="t" r="r" b="b"/>
            <a:pathLst>
              <a:path w="368934" h="382904">
                <a:moveTo>
                  <a:pt x="0" y="0"/>
                </a:moveTo>
                <a:lnTo>
                  <a:pt x="368807" y="0"/>
                </a:lnTo>
                <a:lnTo>
                  <a:pt x="368807" y="382523"/>
                </a:lnTo>
                <a:lnTo>
                  <a:pt x="0" y="382523"/>
                </a:lnTo>
                <a:lnTo>
                  <a:pt x="0" y="0"/>
                </a:lnTo>
                <a:close/>
              </a:path>
            </a:pathLst>
          </a:custGeom>
          <a:ln w="9144">
            <a:solidFill>
              <a:srgbClr val="BEBEBE"/>
            </a:solidFill>
          </a:ln>
        </p:spPr>
        <p:txBody>
          <a:bodyPr wrap="square" lIns="0" tIns="0" rIns="0" bIns="0" rtlCol="0"/>
          <a:lstStyle/>
          <a:p>
            <a:endParaRPr/>
          </a:p>
        </p:txBody>
      </p:sp>
      <p:sp>
        <p:nvSpPr>
          <p:cNvPr id="184" name="object 184"/>
          <p:cNvSpPr/>
          <p:nvPr/>
        </p:nvSpPr>
        <p:spPr>
          <a:xfrm>
            <a:off x="7872983" y="4436364"/>
            <a:ext cx="368935" cy="342900"/>
          </a:xfrm>
          <a:custGeom>
            <a:avLst/>
            <a:gdLst/>
            <a:ahLst/>
            <a:cxnLst/>
            <a:rect l="l" t="t" r="r" b="b"/>
            <a:pathLst>
              <a:path w="368934" h="342900">
                <a:moveTo>
                  <a:pt x="0" y="0"/>
                </a:moveTo>
                <a:lnTo>
                  <a:pt x="368808" y="0"/>
                </a:lnTo>
                <a:lnTo>
                  <a:pt x="368808" y="342900"/>
                </a:lnTo>
                <a:lnTo>
                  <a:pt x="0" y="342900"/>
                </a:lnTo>
                <a:lnTo>
                  <a:pt x="0" y="0"/>
                </a:lnTo>
                <a:close/>
              </a:path>
            </a:pathLst>
          </a:custGeom>
          <a:ln w="9144">
            <a:solidFill>
              <a:srgbClr val="BEBEBE"/>
            </a:solidFill>
          </a:ln>
        </p:spPr>
        <p:txBody>
          <a:bodyPr wrap="square" lIns="0" tIns="0" rIns="0" bIns="0" rtlCol="0"/>
          <a:lstStyle/>
          <a:p>
            <a:endParaRPr/>
          </a:p>
        </p:txBody>
      </p:sp>
      <p:sp>
        <p:nvSpPr>
          <p:cNvPr id="185" name="object 185"/>
          <p:cNvSpPr/>
          <p:nvPr/>
        </p:nvSpPr>
        <p:spPr>
          <a:xfrm>
            <a:off x="8426195" y="4812791"/>
            <a:ext cx="368935" cy="327660"/>
          </a:xfrm>
          <a:custGeom>
            <a:avLst/>
            <a:gdLst/>
            <a:ahLst/>
            <a:cxnLst/>
            <a:rect l="l" t="t" r="r" b="b"/>
            <a:pathLst>
              <a:path w="368934" h="327660">
                <a:moveTo>
                  <a:pt x="0" y="0"/>
                </a:moveTo>
                <a:lnTo>
                  <a:pt x="368807" y="0"/>
                </a:lnTo>
                <a:lnTo>
                  <a:pt x="368807" y="327659"/>
                </a:lnTo>
                <a:lnTo>
                  <a:pt x="0" y="327659"/>
                </a:lnTo>
                <a:lnTo>
                  <a:pt x="0" y="0"/>
                </a:lnTo>
                <a:close/>
              </a:path>
            </a:pathLst>
          </a:custGeom>
          <a:ln w="9144">
            <a:solidFill>
              <a:srgbClr val="BEBEBE"/>
            </a:solidFill>
          </a:ln>
        </p:spPr>
        <p:txBody>
          <a:bodyPr wrap="square" lIns="0" tIns="0" rIns="0" bIns="0" rtlCol="0"/>
          <a:lstStyle/>
          <a:p>
            <a:endParaRPr/>
          </a:p>
        </p:txBody>
      </p:sp>
      <p:sp>
        <p:nvSpPr>
          <p:cNvPr id="186" name="object 186"/>
          <p:cNvSpPr/>
          <p:nvPr/>
        </p:nvSpPr>
        <p:spPr>
          <a:xfrm>
            <a:off x="8979407" y="4922520"/>
            <a:ext cx="368935" cy="325120"/>
          </a:xfrm>
          <a:custGeom>
            <a:avLst/>
            <a:gdLst/>
            <a:ahLst/>
            <a:cxnLst/>
            <a:rect l="l" t="t" r="r" b="b"/>
            <a:pathLst>
              <a:path w="368934" h="325120">
                <a:moveTo>
                  <a:pt x="0" y="0"/>
                </a:moveTo>
                <a:lnTo>
                  <a:pt x="368808" y="0"/>
                </a:lnTo>
                <a:lnTo>
                  <a:pt x="368808" y="324611"/>
                </a:lnTo>
                <a:lnTo>
                  <a:pt x="0" y="324611"/>
                </a:lnTo>
                <a:lnTo>
                  <a:pt x="0" y="0"/>
                </a:lnTo>
                <a:close/>
              </a:path>
            </a:pathLst>
          </a:custGeom>
          <a:ln w="9144">
            <a:solidFill>
              <a:srgbClr val="BEBEBE"/>
            </a:solidFill>
          </a:ln>
        </p:spPr>
        <p:txBody>
          <a:bodyPr wrap="square" lIns="0" tIns="0" rIns="0" bIns="0" rtlCol="0"/>
          <a:lstStyle/>
          <a:p>
            <a:endParaRPr/>
          </a:p>
        </p:txBody>
      </p:sp>
      <p:sp>
        <p:nvSpPr>
          <p:cNvPr id="187" name="object 187"/>
          <p:cNvSpPr/>
          <p:nvPr/>
        </p:nvSpPr>
        <p:spPr>
          <a:xfrm>
            <a:off x="5658611" y="5247132"/>
            <a:ext cx="368935" cy="53340"/>
          </a:xfrm>
          <a:custGeom>
            <a:avLst/>
            <a:gdLst/>
            <a:ahLst/>
            <a:cxnLst/>
            <a:rect l="l" t="t" r="r" b="b"/>
            <a:pathLst>
              <a:path w="368935" h="53339">
                <a:moveTo>
                  <a:pt x="0" y="53340"/>
                </a:moveTo>
                <a:lnTo>
                  <a:pt x="368808" y="53340"/>
                </a:lnTo>
                <a:lnTo>
                  <a:pt x="368808" y="0"/>
                </a:lnTo>
                <a:lnTo>
                  <a:pt x="0" y="0"/>
                </a:lnTo>
                <a:lnTo>
                  <a:pt x="0" y="53340"/>
                </a:lnTo>
                <a:close/>
              </a:path>
            </a:pathLst>
          </a:custGeom>
          <a:solidFill>
            <a:srgbClr val="CC0033"/>
          </a:solidFill>
        </p:spPr>
        <p:txBody>
          <a:bodyPr wrap="square" lIns="0" tIns="0" rIns="0" bIns="0" rtlCol="0"/>
          <a:lstStyle/>
          <a:p>
            <a:endParaRPr/>
          </a:p>
        </p:txBody>
      </p:sp>
      <p:sp>
        <p:nvSpPr>
          <p:cNvPr id="188" name="object 188"/>
          <p:cNvSpPr/>
          <p:nvPr/>
        </p:nvSpPr>
        <p:spPr>
          <a:xfrm>
            <a:off x="6211823" y="5247132"/>
            <a:ext cx="368935" cy="70485"/>
          </a:xfrm>
          <a:custGeom>
            <a:avLst/>
            <a:gdLst/>
            <a:ahLst/>
            <a:cxnLst/>
            <a:rect l="l" t="t" r="r" b="b"/>
            <a:pathLst>
              <a:path w="368934" h="70485">
                <a:moveTo>
                  <a:pt x="368807" y="0"/>
                </a:moveTo>
                <a:lnTo>
                  <a:pt x="0" y="0"/>
                </a:lnTo>
                <a:lnTo>
                  <a:pt x="0" y="70104"/>
                </a:lnTo>
                <a:lnTo>
                  <a:pt x="368807" y="70104"/>
                </a:lnTo>
                <a:lnTo>
                  <a:pt x="368807" y="0"/>
                </a:lnTo>
                <a:close/>
              </a:path>
            </a:pathLst>
          </a:custGeom>
          <a:solidFill>
            <a:srgbClr val="CC0033"/>
          </a:solidFill>
        </p:spPr>
        <p:txBody>
          <a:bodyPr wrap="square" lIns="0" tIns="0" rIns="0" bIns="0" rtlCol="0"/>
          <a:lstStyle/>
          <a:p>
            <a:endParaRPr/>
          </a:p>
        </p:txBody>
      </p:sp>
      <p:sp>
        <p:nvSpPr>
          <p:cNvPr id="189" name="object 189"/>
          <p:cNvSpPr/>
          <p:nvPr/>
        </p:nvSpPr>
        <p:spPr>
          <a:xfrm>
            <a:off x="6765035" y="3604259"/>
            <a:ext cx="370840" cy="99060"/>
          </a:xfrm>
          <a:custGeom>
            <a:avLst/>
            <a:gdLst/>
            <a:ahLst/>
            <a:cxnLst/>
            <a:rect l="l" t="t" r="r" b="b"/>
            <a:pathLst>
              <a:path w="370840" h="99060">
                <a:moveTo>
                  <a:pt x="370332" y="0"/>
                </a:moveTo>
                <a:lnTo>
                  <a:pt x="0" y="0"/>
                </a:lnTo>
                <a:lnTo>
                  <a:pt x="0" y="99059"/>
                </a:lnTo>
                <a:lnTo>
                  <a:pt x="370332" y="99059"/>
                </a:lnTo>
                <a:lnTo>
                  <a:pt x="370332" y="0"/>
                </a:lnTo>
                <a:close/>
              </a:path>
            </a:pathLst>
          </a:custGeom>
          <a:solidFill>
            <a:srgbClr val="CC0033"/>
          </a:solidFill>
        </p:spPr>
        <p:txBody>
          <a:bodyPr wrap="square" lIns="0" tIns="0" rIns="0" bIns="0" rtlCol="0"/>
          <a:lstStyle/>
          <a:p>
            <a:endParaRPr/>
          </a:p>
        </p:txBody>
      </p:sp>
      <p:sp>
        <p:nvSpPr>
          <p:cNvPr id="190" name="object 190"/>
          <p:cNvSpPr/>
          <p:nvPr/>
        </p:nvSpPr>
        <p:spPr>
          <a:xfrm>
            <a:off x="7319771" y="4110228"/>
            <a:ext cx="368935" cy="90170"/>
          </a:xfrm>
          <a:custGeom>
            <a:avLst/>
            <a:gdLst/>
            <a:ahLst/>
            <a:cxnLst/>
            <a:rect l="l" t="t" r="r" b="b"/>
            <a:pathLst>
              <a:path w="368934" h="90170">
                <a:moveTo>
                  <a:pt x="368807" y="0"/>
                </a:moveTo>
                <a:lnTo>
                  <a:pt x="0" y="0"/>
                </a:lnTo>
                <a:lnTo>
                  <a:pt x="0" y="89916"/>
                </a:lnTo>
                <a:lnTo>
                  <a:pt x="368807" y="89916"/>
                </a:lnTo>
                <a:lnTo>
                  <a:pt x="368807" y="0"/>
                </a:lnTo>
                <a:close/>
              </a:path>
            </a:pathLst>
          </a:custGeom>
          <a:solidFill>
            <a:srgbClr val="CC0033"/>
          </a:solidFill>
        </p:spPr>
        <p:txBody>
          <a:bodyPr wrap="square" lIns="0" tIns="0" rIns="0" bIns="0" rtlCol="0"/>
          <a:lstStyle/>
          <a:p>
            <a:endParaRPr/>
          </a:p>
        </p:txBody>
      </p:sp>
      <p:sp>
        <p:nvSpPr>
          <p:cNvPr id="191" name="object 191"/>
          <p:cNvSpPr/>
          <p:nvPr/>
        </p:nvSpPr>
        <p:spPr>
          <a:xfrm>
            <a:off x="7872983" y="5252465"/>
            <a:ext cx="368935" cy="0"/>
          </a:xfrm>
          <a:custGeom>
            <a:avLst/>
            <a:gdLst/>
            <a:ahLst/>
            <a:cxnLst/>
            <a:rect l="l" t="t" r="r" b="b"/>
            <a:pathLst>
              <a:path w="368934">
                <a:moveTo>
                  <a:pt x="0" y="0"/>
                </a:moveTo>
                <a:lnTo>
                  <a:pt x="368808" y="0"/>
                </a:lnTo>
              </a:path>
            </a:pathLst>
          </a:custGeom>
          <a:ln w="10668">
            <a:solidFill>
              <a:srgbClr val="CC0033"/>
            </a:solidFill>
          </a:ln>
        </p:spPr>
        <p:txBody>
          <a:bodyPr wrap="square" lIns="0" tIns="0" rIns="0" bIns="0" rtlCol="0"/>
          <a:lstStyle/>
          <a:p>
            <a:endParaRPr/>
          </a:p>
        </p:txBody>
      </p:sp>
      <p:sp>
        <p:nvSpPr>
          <p:cNvPr id="192" name="object 192"/>
          <p:cNvSpPr/>
          <p:nvPr/>
        </p:nvSpPr>
        <p:spPr>
          <a:xfrm>
            <a:off x="8426195" y="5247132"/>
            <a:ext cx="368935" cy="32384"/>
          </a:xfrm>
          <a:custGeom>
            <a:avLst/>
            <a:gdLst/>
            <a:ahLst/>
            <a:cxnLst/>
            <a:rect l="l" t="t" r="r" b="b"/>
            <a:pathLst>
              <a:path w="368934" h="32385">
                <a:moveTo>
                  <a:pt x="0" y="32004"/>
                </a:moveTo>
                <a:lnTo>
                  <a:pt x="368807" y="32004"/>
                </a:lnTo>
                <a:lnTo>
                  <a:pt x="368807" y="0"/>
                </a:lnTo>
                <a:lnTo>
                  <a:pt x="0" y="0"/>
                </a:lnTo>
                <a:lnTo>
                  <a:pt x="0" y="32004"/>
                </a:lnTo>
                <a:close/>
              </a:path>
            </a:pathLst>
          </a:custGeom>
          <a:solidFill>
            <a:srgbClr val="CC0033"/>
          </a:solidFill>
        </p:spPr>
        <p:txBody>
          <a:bodyPr wrap="square" lIns="0" tIns="0" rIns="0" bIns="0" rtlCol="0"/>
          <a:lstStyle/>
          <a:p>
            <a:endParaRPr/>
          </a:p>
        </p:txBody>
      </p:sp>
      <p:sp>
        <p:nvSpPr>
          <p:cNvPr id="193" name="object 193"/>
          <p:cNvSpPr/>
          <p:nvPr/>
        </p:nvSpPr>
        <p:spPr>
          <a:xfrm>
            <a:off x="8979407" y="5588508"/>
            <a:ext cx="368935" cy="47625"/>
          </a:xfrm>
          <a:custGeom>
            <a:avLst/>
            <a:gdLst/>
            <a:ahLst/>
            <a:cxnLst/>
            <a:rect l="l" t="t" r="r" b="b"/>
            <a:pathLst>
              <a:path w="368934" h="47625">
                <a:moveTo>
                  <a:pt x="0" y="47243"/>
                </a:moveTo>
                <a:lnTo>
                  <a:pt x="368808" y="47243"/>
                </a:lnTo>
                <a:lnTo>
                  <a:pt x="368808" y="0"/>
                </a:lnTo>
                <a:lnTo>
                  <a:pt x="0" y="0"/>
                </a:lnTo>
                <a:lnTo>
                  <a:pt x="0" y="47243"/>
                </a:lnTo>
                <a:close/>
              </a:path>
            </a:pathLst>
          </a:custGeom>
          <a:solidFill>
            <a:srgbClr val="CC0033"/>
          </a:solidFill>
        </p:spPr>
        <p:txBody>
          <a:bodyPr wrap="square" lIns="0" tIns="0" rIns="0" bIns="0" rtlCol="0"/>
          <a:lstStyle/>
          <a:p>
            <a:endParaRPr/>
          </a:p>
        </p:txBody>
      </p:sp>
      <p:sp>
        <p:nvSpPr>
          <p:cNvPr id="194" name="object 194"/>
          <p:cNvSpPr/>
          <p:nvPr/>
        </p:nvSpPr>
        <p:spPr>
          <a:xfrm>
            <a:off x="5658611" y="5247132"/>
            <a:ext cx="368935" cy="53340"/>
          </a:xfrm>
          <a:custGeom>
            <a:avLst/>
            <a:gdLst/>
            <a:ahLst/>
            <a:cxnLst/>
            <a:rect l="l" t="t" r="r" b="b"/>
            <a:pathLst>
              <a:path w="368935" h="53339">
                <a:moveTo>
                  <a:pt x="0" y="53340"/>
                </a:moveTo>
                <a:lnTo>
                  <a:pt x="368808" y="53340"/>
                </a:lnTo>
                <a:lnTo>
                  <a:pt x="368808" y="0"/>
                </a:lnTo>
                <a:lnTo>
                  <a:pt x="0" y="0"/>
                </a:lnTo>
                <a:lnTo>
                  <a:pt x="0" y="53340"/>
                </a:lnTo>
                <a:close/>
              </a:path>
            </a:pathLst>
          </a:custGeom>
          <a:ln w="9144">
            <a:solidFill>
              <a:srgbClr val="BEBEBE"/>
            </a:solidFill>
          </a:ln>
        </p:spPr>
        <p:txBody>
          <a:bodyPr wrap="square" lIns="0" tIns="0" rIns="0" bIns="0" rtlCol="0"/>
          <a:lstStyle/>
          <a:p>
            <a:endParaRPr/>
          </a:p>
        </p:txBody>
      </p:sp>
      <p:sp>
        <p:nvSpPr>
          <p:cNvPr id="195" name="object 195"/>
          <p:cNvSpPr/>
          <p:nvPr/>
        </p:nvSpPr>
        <p:spPr>
          <a:xfrm>
            <a:off x="6211823" y="5247132"/>
            <a:ext cx="368935" cy="70485"/>
          </a:xfrm>
          <a:custGeom>
            <a:avLst/>
            <a:gdLst/>
            <a:ahLst/>
            <a:cxnLst/>
            <a:rect l="l" t="t" r="r" b="b"/>
            <a:pathLst>
              <a:path w="368934" h="70485">
                <a:moveTo>
                  <a:pt x="0" y="70104"/>
                </a:moveTo>
                <a:lnTo>
                  <a:pt x="368807" y="70104"/>
                </a:lnTo>
                <a:lnTo>
                  <a:pt x="368807" y="0"/>
                </a:lnTo>
                <a:lnTo>
                  <a:pt x="0" y="0"/>
                </a:lnTo>
                <a:lnTo>
                  <a:pt x="0" y="70104"/>
                </a:lnTo>
                <a:close/>
              </a:path>
            </a:pathLst>
          </a:custGeom>
          <a:ln w="9144">
            <a:solidFill>
              <a:srgbClr val="BEBEBE"/>
            </a:solidFill>
          </a:ln>
        </p:spPr>
        <p:txBody>
          <a:bodyPr wrap="square" lIns="0" tIns="0" rIns="0" bIns="0" rtlCol="0"/>
          <a:lstStyle/>
          <a:p>
            <a:endParaRPr/>
          </a:p>
        </p:txBody>
      </p:sp>
      <p:sp>
        <p:nvSpPr>
          <p:cNvPr id="196" name="object 196"/>
          <p:cNvSpPr/>
          <p:nvPr/>
        </p:nvSpPr>
        <p:spPr>
          <a:xfrm>
            <a:off x="6765035" y="3604259"/>
            <a:ext cx="370840" cy="99060"/>
          </a:xfrm>
          <a:custGeom>
            <a:avLst/>
            <a:gdLst/>
            <a:ahLst/>
            <a:cxnLst/>
            <a:rect l="l" t="t" r="r" b="b"/>
            <a:pathLst>
              <a:path w="370840" h="99060">
                <a:moveTo>
                  <a:pt x="0" y="0"/>
                </a:moveTo>
                <a:lnTo>
                  <a:pt x="370332" y="0"/>
                </a:lnTo>
                <a:lnTo>
                  <a:pt x="370332" y="99059"/>
                </a:lnTo>
                <a:lnTo>
                  <a:pt x="0" y="99059"/>
                </a:lnTo>
                <a:lnTo>
                  <a:pt x="0" y="0"/>
                </a:lnTo>
                <a:close/>
              </a:path>
            </a:pathLst>
          </a:custGeom>
          <a:ln w="9144">
            <a:solidFill>
              <a:srgbClr val="BEBEBE"/>
            </a:solidFill>
          </a:ln>
        </p:spPr>
        <p:txBody>
          <a:bodyPr wrap="square" lIns="0" tIns="0" rIns="0" bIns="0" rtlCol="0"/>
          <a:lstStyle/>
          <a:p>
            <a:endParaRPr/>
          </a:p>
        </p:txBody>
      </p:sp>
      <p:sp>
        <p:nvSpPr>
          <p:cNvPr id="197" name="object 197"/>
          <p:cNvSpPr/>
          <p:nvPr/>
        </p:nvSpPr>
        <p:spPr>
          <a:xfrm>
            <a:off x="7319771" y="4110228"/>
            <a:ext cx="368935" cy="90170"/>
          </a:xfrm>
          <a:custGeom>
            <a:avLst/>
            <a:gdLst/>
            <a:ahLst/>
            <a:cxnLst/>
            <a:rect l="l" t="t" r="r" b="b"/>
            <a:pathLst>
              <a:path w="368934" h="90170">
                <a:moveTo>
                  <a:pt x="0" y="0"/>
                </a:moveTo>
                <a:lnTo>
                  <a:pt x="368807" y="0"/>
                </a:lnTo>
                <a:lnTo>
                  <a:pt x="368807" y="89916"/>
                </a:lnTo>
                <a:lnTo>
                  <a:pt x="0" y="89916"/>
                </a:lnTo>
                <a:lnTo>
                  <a:pt x="0" y="0"/>
                </a:lnTo>
                <a:close/>
              </a:path>
            </a:pathLst>
          </a:custGeom>
          <a:ln w="9144">
            <a:solidFill>
              <a:srgbClr val="BEBEBE"/>
            </a:solidFill>
          </a:ln>
        </p:spPr>
        <p:txBody>
          <a:bodyPr wrap="square" lIns="0" tIns="0" rIns="0" bIns="0" rtlCol="0"/>
          <a:lstStyle/>
          <a:p>
            <a:endParaRPr/>
          </a:p>
        </p:txBody>
      </p:sp>
      <p:sp>
        <p:nvSpPr>
          <p:cNvPr id="198" name="object 198"/>
          <p:cNvSpPr/>
          <p:nvPr/>
        </p:nvSpPr>
        <p:spPr>
          <a:xfrm>
            <a:off x="7868411" y="5242559"/>
            <a:ext cx="378460" cy="20320"/>
          </a:xfrm>
          <a:custGeom>
            <a:avLst/>
            <a:gdLst/>
            <a:ahLst/>
            <a:cxnLst/>
            <a:rect l="l" t="t" r="r" b="b"/>
            <a:pathLst>
              <a:path w="378459" h="20320">
                <a:moveTo>
                  <a:pt x="0" y="19811"/>
                </a:moveTo>
                <a:lnTo>
                  <a:pt x="377952" y="19811"/>
                </a:lnTo>
                <a:lnTo>
                  <a:pt x="377952" y="0"/>
                </a:lnTo>
                <a:lnTo>
                  <a:pt x="0" y="0"/>
                </a:lnTo>
                <a:lnTo>
                  <a:pt x="0" y="19811"/>
                </a:lnTo>
                <a:close/>
              </a:path>
            </a:pathLst>
          </a:custGeom>
          <a:solidFill>
            <a:srgbClr val="BEBEBE"/>
          </a:solidFill>
        </p:spPr>
        <p:txBody>
          <a:bodyPr wrap="square" lIns="0" tIns="0" rIns="0" bIns="0" rtlCol="0"/>
          <a:lstStyle/>
          <a:p>
            <a:endParaRPr/>
          </a:p>
        </p:txBody>
      </p:sp>
      <p:sp>
        <p:nvSpPr>
          <p:cNvPr id="199" name="object 199"/>
          <p:cNvSpPr/>
          <p:nvPr/>
        </p:nvSpPr>
        <p:spPr>
          <a:xfrm>
            <a:off x="8426195" y="5247132"/>
            <a:ext cx="368935" cy="32384"/>
          </a:xfrm>
          <a:custGeom>
            <a:avLst/>
            <a:gdLst/>
            <a:ahLst/>
            <a:cxnLst/>
            <a:rect l="l" t="t" r="r" b="b"/>
            <a:pathLst>
              <a:path w="368934" h="32385">
                <a:moveTo>
                  <a:pt x="0" y="32004"/>
                </a:moveTo>
                <a:lnTo>
                  <a:pt x="368807" y="32004"/>
                </a:lnTo>
                <a:lnTo>
                  <a:pt x="368807" y="0"/>
                </a:lnTo>
                <a:lnTo>
                  <a:pt x="0" y="0"/>
                </a:lnTo>
                <a:lnTo>
                  <a:pt x="0" y="32004"/>
                </a:lnTo>
                <a:close/>
              </a:path>
            </a:pathLst>
          </a:custGeom>
          <a:ln w="9144">
            <a:solidFill>
              <a:srgbClr val="BEBEBE"/>
            </a:solidFill>
          </a:ln>
        </p:spPr>
        <p:txBody>
          <a:bodyPr wrap="square" lIns="0" tIns="0" rIns="0" bIns="0" rtlCol="0"/>
          <a:lstStyle/>
          <a:p>
            <a:endParaRPr/>
          </a:p>
        </p:txBody>
      </p:sp>
      <p:sp>
        <p:nvSpPr>
          <p:cNvPr id="200" name="object 200"/>
          <p:cNvSpPr/>
          <p:nvPr/>
        </p:nvSpPr>
        <p:spPr>
          <a:xfrm>
            <a:off x="8979407" y="5588508"/>
            <a:ext cx="368935" cy="47625"/>
          </a:xfrm>
          <a:custGeom>
            <a:avLst/>
            <a:gdLst/>
            <a:ahLst/>
            <a:cxnLst/>
            <a:rect l="l" t="t" r="r" b="b"/>
            <a:pathLst>
              <a:path w="368934" h="47625">
                <a:moveTo>
                  <a:pt x="0" y="47243"/>
                </a:moveTo>
                <a:lnTo>
                  <a:pt x="368808" y="47243"/>
                </a:lnTo>
                <a:lnTo>
                  <a:pt x="368808" y="0"/>
                </a:lnTo>
                <a:lnTo>
                  <a:pt x="0" y="0"/>
                </a:lnTo>
                <a:lnTo>
                  <a:pt x="0" y="47243"/>
                </a:lnTo>
                <a:close/>
              </a:path>
            </a:pathLst>
          </a:custGeom>
          <a:ln w="9144">
            <a:solidFill>
              <a:srgbClr val="BEBEBE"/>
            </a:solidFill>
          </a:ln>
        </p:spPr>
        <p:txBody>
          <a:bodyPr wrap="square" lIns="0" tIns="0" rIns="0" bIns="0" rtlCol="0"/>
          <a:lstStyle/>
          <a:p>
            <a:endParaRPr/>
          </a:p>
        </p:txBody>
      </p:sp>
      <p:sp>
        <p:nvSpPr>
          <p:cNvPr id="201" name="object 201"/>
          <p:cNvSpPr/>
          <p:nvPr/>
        </p:nvSpPr>
        <p:spPr>
          <a:xfrm>
            <a:off x="5658611" y="5300471"/>
            <a:ext cx="368935" cy="139065"/>
          </a:xfrm>
          <a:custGeom>
            <a:avLst/>
            <a:gdLst/>
            <a:ahLst/>
            <a:cxnLst/>
            <a:rect l="l" t="t" r="r" b="b"/>
            <a:pathLst>
              <a:path w="368935" h="139064">
                <a:moveTo>
                  <a:pt x="368808" y="0"/>
                </a:moveTo>
                <a:lnTo>
                  <a:pt x="0" y="0"/>
                </a:lnTo>
                <a:lnTo>
                  <a:pt x="0" y="138683"/>
                </a:lnTo>
                <a:lnTo>
                  <a:pt x="368808" y="138683"/>
                </a:lnTo>
                <a:lnTo>
                  <a:pt x="368808" y="0"/>
                </a:lnTo>
                <a:close/>
              </a:path>
            </a:pathLst>
          </a:custGeom>
          <a:solidFill>
            <a:srgbClr val="FF9999"/>
          </a:solidFill>
        </p:spPr>
        <p:txBody>
          <a:bodyPr wrap="square" lIns="0" tIns="0" rIns="0" bIns="0" rtlCol="0"/>
          <a:lstStyle/>
          <a:p>
            <a:endParaRPr/>
          </a:p>
        </p:txBody>
      </p:sp>
      <p:sp>
        <p:nvSpPr>
          <p:cNvPr id="202" name="object 202"/>
          <p:cNvSpPr/>
          <p:nvPr/>
        </p:nvSpPr>
        <p:spPr>
          <a:xfrm>
            <a:off x="6211823" y="3774947"/>
            <a:ext cx="368935" cy="41275"/>
          </a:xfrm>
          <a:custGeom>
            <a:avLst/>
            <a:gdLst/>
            <a:ahLst/>
            <a:cxnLst/>
            <a:rect l="l" t="t" r="r" b="b"/>
            <a:pathLst>
              <a:path w="368934" h="41275">
                <a:moveTo>
                  <a:pt x="0" y="41148"/>
                </a:moveTo>
                <a:lnTo>
                  <a:pt x="368807" y="41148"/>
                </a:lnTo>
                <a:lnTo>
                  <a:pt x="368807" y="0"/>
                </a:lnTo>
                <a:lnTo>
                  <a:pt x="0" y="0"/>
                </a:lnTo>
                <a:lnTo>
                  <a:pt x="0" y="41148"/>
                </a:lnTo>
                <a:close/>
              </a:path>
            </a:pathLst>
          </a:custGeom>
          <a:solidFill>
            <a:srgbClr val="FF9999"/>
          </a:solidFill>
        </p:spPr>
        <p:txBody>
          <a:bodyPr wrap="square" lIns="0" tIns="0" rIns="0" bIns="0" rtlCol="0"/>
          <a:lstStyle/>
          <a:p>
            <a:endParaRPr/>
          </a:p>
        </p:txBody>
      </p:sp>
      <p:sp>
        <p:nvSpPr>
          <p:cNvPr id="203" name="object 203"/>
          <p:cNvSpPr/>
          <p:nvPr/>
        </p:nvSpPr>
        <p:spPr>
          <a:xfrm>
            <a:off x="6765035" y="3518915"/>
            <a:ext cx="370840" cy="85725"/>
          </a:xfrm>
          <a:custGeom>
            <a:avLst/>
            <a:gdLst/>
            <a:ahLst/>
            <a:cxnLst/>
            <a:rect l="l" t="t" r="r" b="b"/>
            <a:pathLst>
              <a:path w="370840" h="85725">
                <a:moveTo>
                  <a:pt x="370332" y="0"/>
                </a:moveTo>
                <a:lnTo>
                  <a:pt x="0" y="0"/>
                </a:lnTo>
                <a:lnTo>
                  <a:pt x="0" y="85344"/>
                </a:lnTo>
                <a:lnTo>
                  <a:pt x="370332" y="85344"/>
                </a:lnTo>
                <a:lnTo>
                  <a:pt x="370332" y="0"/>
                </a:lnTo>
                <a:close/>
              </a:path>
            </a:pathLst>
          </a:custGeom>
          <a:solidFill>
            <a:srgbClr val="FF9999"/>
          </a:solidFill>
        </p:spPr>
        <p:txBody>
          <a:bodyPr wrap="square" lIns="0" tIns="0" rIns="0" bIns="0" rtlCol="0"/>
          <a:lstStyle/>
          <a:p>
            <a:endParaRPr/>
          </a:p>
        </p:txBody>
      </p:sp>
      <p:sp>
        <p:nvSpPr>
          <p:cNvPr id="204" name="object 204"/>
          <p:cNvSpPr/>
          <p:nvPr/>
        </p:nvSpPr>
        <p:spPr>
          <a:xfrm>
            <a:off x="7319771" y="5247894"/>
            <a:ext cx="368935" cy="0"/>
          </a:xfrm>
          <a:custGeom>
            <a:avLst/>
            <a:gdLst/>
            <a:ahLst/>
            <a:cxnLst/>
            <a:rect l="l" t="t" r="r" b="b"/>
            <a:pathLst>
              <a:path w="368934">
                <a:moveTo>
                  <a:pt x="0" y="0"/>
                </a:moveTo>
                <a:lnTo>
                  <a:pt x="368807" y="0"/>
                </a:lnTo>
              </a:path>
            </a:pathLst>
          </a:custGeom>
          <a:ln w="3175">
            <a:solidFill>
              <a:srgbClr val="FF9999"/>
            </a:solidFill>
          </a:ln>
        </p:spPr>
        <p:txBody>
          <a:bodyPr wrap="square" lIns="0" tIns="0" rIns="0" bIns="0" rtlCol="0"/>
          <a:lstStyle/>
          <a:p>
            <a:endParaRPr/>
          </a:p>
        </p:txBody>
      </p:sp>
      <p:sp>
        <p:nvSpPr>
          <p:cNvPr id="205" name="object 205"/>
          <p:cNvSpPr/>
          <p:nvPr/>
        </p:nvSpPr>
        <p:spPr>
          <a:xfrm>
            <a:off x="7872983" y="5257800"/>
            <a:ext cx="368935" cy="35560"/>
          </a:xfrm>
          <a:custGeom>
            <a:avLst/>
            <a:gdLst/>
            <a:ahLst/>
            <a:cxnLst/>
            <a:rect l="l" t="t" r="r" b="b"/>
            <a:pathLst>
              <a:path w="368934" h="35560">
                <a:moveTo>
                  <a:pt x="0" y="35051"/>
                </a:moveTo>
                <a:lnTo>
                  <a:pt x="368808" y="35051"/>
                </a:lnTo>
                <a:lnTo>
                  <a:pt x="368808" y="0"/>
                </a:lnTo>
                <a:lnTo>
                  <a:pt x="0" y="0"/>
                </a:lnTo>
                <a:lnTo>
                  <a:pt x="0" y="35051"/>
                </a:lnTo>
                <a:close/>
              </a:path>
            </a:pathLst>
          </a:custGeom>
          <a:solidFill>
            <a:srgbClr val="FF9999"/>
          </a:solidFill>
        </p:spPr>
        <p:txBody>
          <a:bodyPr wrap="square" lIns="0" tIns="0" rIns="0" bIns="0" rtlCol="0"/>
          <a:lstStyle/>
          <a:p>
            <a:endParaRPr/>
          </a:p>
        </p:txBody>
      </p:sp>
      <p:sp>
        <p:nvSpPr>
          <p:cNvPr id="206" name="object 206"/>
          <p:cNvSpPr/>
          <p:nvPr/>
        </p:nvSpPr>
        <p:spPr>
          <a:xfrm>
            <a:off x="8426195" y="5279135"/>
            <a:ext cx="368935" cy="43180"/>
          </a:xfrm>
          <a:custGeom>
            <a:avLst/>
            <a:gdLst/>
            <a:ahLst/>
            <a:cxnLst/>
            <a:rect l="l" t="t" r="r" b="b"/>
            <a:pathLst>
              <a:path w="368934" h="43179">
                <a:moveTo>
                  <a:pt x="0" y="42672"/>
                </a:moveTo>
                <a:lnTo>
                  <a:pt x="368807" y="42672"/>
                </a:lnTo>
                <a:lnTo>
                  <a:pt x="368807" y="0"/>
                </a:lnTo>
                <a:lnTo>
                  <a:pt x="0" y="0"/>
                </a:lnTo>
                <a:lnTo>
                  <a:pt x="0" y="42672"/>
                </a:lnTo>
                <a:close/>
              </a:path>
            </a:pathLst>
          </a:custGeom>
          <a:solidFill>
            <a:srgbClr val="FF9999"/>
          </a:solidFill>
        </p:spPr>
        <p:txBody>
          <a:bodyPr wrap="square" lIns="0" tIns="0" rIns="0" bIns="0" rtlCol="0"/>
          <a:lstStyle/>
          <a:p>
            <a:endParaRPr/>
          </a:p>
        </p:txBody>
      </p:sp>
      <p:sp>
        <p:nvSpPr>
          <p:cNvPr id="207" name="object 207"/>
          <p:cNvSpPr/>
          <p:nvPr/>
        </p:nvSpPr>
        <p:spPr>
          <a:xfrm>
            <a:off x="8979407" y="5635752"/>
            <a:ext cx="368935" cy="45720"/>
          </a:xfrm>
          <a:custGeom>
            <a:avLst/>
            <a:gdLst/>
            <a:ahLst/>
            <a:cxnLst/>
            <a:rect l="l" t="t" r="r" b="b"/>
            <a:pathLst>
              <a:path w="368934" h="45720">
                <a:moveTo>
                  <a:pt x="0" y="45720"/>
                </a:moveTo>
                <a:lnTo>
                  <a:pt x="368808" y="45720"/>
                </a:lnTo>
                <a:lnTo>
                  <a:pt x="368808" y="0"/>
                </a:lnTo>
                <a:lnTo>
                  <a:pt x="0" y="0"/>
                </a:lnTo>
                <a:lnTo>
                  <a:pt x="0" y="45720"/>
                </a:lnTo>
                <a:close/>
              </a:path>
            </a:pathLst>
          </a:custGeom>
          <a:solidFill>
            <a:srgbClr val="FF9999"/>
          </a:solidFill>
        </p:spPr>
        <p:txBody>
          <a:bodyPr wrap="square" lIns="0" tIns="0" rIns="0" bIns="0" rtlCol="0"/>
          <a:lstStyle/>
          <a:p>
            <a:endParaRPr/>
          </a:p>
        </p:txBody>
      </p:sp>
      <p:sp>
        <p:nvSpPr>
          <p:cNvPr id="208" name="object 208"/>
          <p:cNvSpPr/>
          <p:nvPr/>
        </p:nvSpPr>
        <p:spPr>
          <a:xfrm>
            <a:off x="5658611" y="5300471"/>
            <a:ext cx="368935" cy="139065"/>
          </a:xfrm>
          <a:custGeom>
            <a:avLst/>
            <a:gdLst/>
            <a:ahLst/>
            <a:cxnLst/>
            <a:rect l="l" t="t" r="r" b="b"/>
            <a:pathLst>
              <a:path w="368935" h="139064">
                <a:moveTo>
                  <a:pt x="0" y="138683"/>
                </a:moveTo>
                <a:lnTo>
                  <a:pt x="368808" y="138683"/>
                </a:lnTo>
                <a:lnTo>
                  <a:pt x="368808" y="0"/>
                </a:lnTo>
                <a:lnTo>
                  <a:pt x="0" y="0"/>
                </a:lnTo>
                <a:lnTo>
                  <a:pt x="0" y="138683"/>
                </a:lnTo>
                <a:close/>
              </a:path>
            </a:pathLst>
          </a:custGeom>
          <a:ln w="9144">
            <a:solidFill>
              <a:srgbClr val="BEBEBE"/>
            </a:solidFill>
          </a:ln>
        </p:spPr>
        <p:txBody>
          <a:bodyPr wrap="square" lIns="0" tIns="0" rIns="0" bIns="0" rtlCol="0"/>
          <a:lstStyle/>
          <a:p>
            <a:endParaRPr/>
          </a:p>
        </p:txBody>
      </p:sp>
      <p:sp>
        <p:nvSpPr>
          <p:cNvPr id="209" name="object 209"/>
          <p:cNvSpPr/>
          <p:nvPr/>
        </p:nvSpPr>
        <p:spPr>
          <a:xfrm>
            <a:off x="6211823" y="3774947"/>
            <a:ext cx="368935" cy="41275"/>
          </a:xfrm>
          <a:custGeom>
            <a:avLst/>
            <a:gdLst/>
            <a:ahLst/>
            <a:cxnLst/>
            <a:rect l="l" t="t" r="r" b="b"/>
            <a:pathLst>
              <a:path w="368934" h="41275">
                <a:moveTo>
                  <a:pt x="0" y="0"/>
                </a:moveTo>
                <a:lnTo>
                  <a:pt x="368807" y="0"/>
                </a:lnTo>
                <a:lnTo>
                  <a:pt x="368807" y="41147"/>
                </a:lnTo>
                <a:lnTo>
                  <a:pt x="0" y="41147"/>
                </a:lnTo>
                <a:lnTo>
                  <a:pt x="0" y="0"/>
                </a:lnTo>
                <a:close/>
              </a:path>
            </a:pathLst>
          </a:custGeom>
          <a:ln w="9144">
            <a:solidFill>
              <a:srgbClr val="BEBEBE"/>
            </a:solidFill>
          </a:ln>
        </p:spPr>
        <p:txBody>
          <a:bodyPr wrap="square" lIns="0" tIns="0" rIns="0" bIns="0" rtlCol="0"/>
          <a:lstStyle/>
          <a:p>
            <a:endParaRPr/>
          </a:p>
        </p:txBody>
      </p:sp>
      <p:sp>
        <p:nvSpPr>
          <p:cNvPr id="210" name="object 210"/>
          <p:cNvSpPr/>
          <p:nvPr/>
        </p:nvSpPr>
        <p:spPr>
          <a:xfrm>
            <a:off x="6765035" y="3518915"/>
            <a:ext cx="370840" cy="85725"/>
          </a:xfrm>
          <a:custGeom>
            <a:avLst/>
            <a:gdLst/>
            <a:ahLst/>
            <a:cxnLst/>
            <a:rect l="l" t="t" r="r" b="b"/>
            <a:pathLst>
              <a:path w="370840" h="85725">
                <a:moveTo>
                  <a:pt x="0" y="0"/>
                </a:moveTo>
                <a:lnTo>
                  <a:pt x="370332" y="0"/>
                </a:lnTo>
                <a:lnTo>
                  <a:pt x="370332" y="85344"/>
                </a:lnTo>
                <a:lnTo>
                  <a:pt x="0" y="85344"/>
                </a:lnTo>
                <a:lnTo>
                  <a:pt x="0" y="0"/>
                </a:lnTo>
                <a:close/>
              </a:path>
            </a:pathLst>
          </a:custGeom>
          <a:ln w="9144">
            <a:solidFill>
              <a:srgbClr val="BEBEBE"/>
            </a:solidFill>
          </a:ln>
        </p:spPr>
        <p:txBody>
          <a:bodyPr wrap="square" lIns="0" tIns="0" rIns="0" bIns="0" rtlCol="0"/>
          <a:lstStyle/>
          <a:p>
            <a:endParaRPr/>
          </a:p>
        </p:txBody>
      </p:sp>
      <p:sp>
        <p:nvSpPr>
          <p:cNvPr id="211" name="object 211"/>
          <p:cNvSpPr/>
          <p:nvPr/>
        </p:nvSpPr>
        <p:spPr>
          <a:xfrm>
            <a:off x="7315200" y="5247894"/>
            <a:ext cx="378460" cy="0"/>
          </a:xfrm>
          <a:custGeom>
            <a:avLst/>
            <a:gdLst/>
            <a:ahLst/>
            <a:cxnLst/>
            <a:rect l="l" t="t" r="r" b="b"/>
            <a:pathLst>
              <a:path w="378459">
                <a:moveTo>
                  <a:pt x="0" y="0"/>
                </a:moveTo>
                <a:lnTo>
                  <a:pt x="377951" y="0"/>
                </a:lnTo>
              </a:path>
            </a:pathLst>
          </a:custGeom>
          <a:ln w="10668">
            <a:solidFill>
              <a:srgbClr val="BEBEBE"/>
            </a:solidFill>
          </a:ln>
        </p:spPr>
        <p:txBody>
          <a:bodyPr wrap="square" lIns="0" tIns="0" rIns="0" bIns="0" rtlCol="0"/>
          <a:lstStyle/>
          <a:p>
            <a:endParaRPr/>
          </a:p>
        </p:txBody>
      </p:sp>
      <p:sp>
        <p:nvSpPr>
          <p:cNvPr id="212" name="object 212"/>
          <p:cNvSpPr/>
          <p:nvPr/>
        </p:nvSpPr>
        <p:spPr>
          <a:xfrm>
            <a:off x="7872983" y="5257800"/>
            <a:ext cx="368935" cy="35560"/>
          </a:xfrm>
          <a:custGeom>
            <a:avLst/>
            <a:gdLst/>
            <a:ahLst/>
            <a:cxnLst/>
            <a:rect l="l" t="t" r="r" b="b"/>
            <a:pathLst>
              <a:path w="368934" h="35560">
                <a:moveTo>
                  <a:pt x="0" y="35052"/>
                </a:moveTo>
                <a:lnTo>
                  <a:pt x="368808" y="35052"/>
                </a:lnTo>
                <a:lnTo>
                  <a:pt x="368808" y="0"/>
                </a:lnTo>
                <a:lnTo>
                  <a:pt x="0" y="0"/>
                </a:lnTo>
                <a:lnTo>
                  <a:pt x="0" y="35052"/>
                </a:lnTo>
                <a:close/>
              </a:path>
            </a:pathLst>
          </a:custGeom>
          <a:ln w="9144">
            <a:solidFill>
              <a:srgbClr val="BEBEBE"/>
            </a:solidFill>
          </a:ln>
        </p:spPr>
        <p:txBody>
          <a:bodyPr wrap="square" lIns="0" tIns="0" rIns="0" bIns="0" rtlCol="0"/>
          <a:lstStyle/>
          <a:p>
            <a:endParaRPr/>
          </a:p>
        </p:txBody>
      </p:sp>
      <p:sp>
        <p:nvSpPr>
          <p:cNvPr id="213" name="object 213"/>
          <p:cNvSpPr/>
          <p:nvPr/>
        </p:nvSpPr>
        <p:spPr>
          <a:xfrm>
            <a:off x="8426195" y="5279135"/>
            <a:ext cx="368935" cy="43180"/>
          </a:xfrm>
          <a:custGeom>
            <a:avLst/>
            <a:gdLst/>
            <a:ahLst/>
            <a:cxnLst/>
            <a:rect l="l" t="t" r="r" b="b"/>
            <a:pathLst>
              <a:path w="368934" h="43179">
                <a:moveTo>
                  <a:pt x="0" y="42671"/>
                </a:moveTo>
                <a:lnTo>
                  <a:pt x="368807" y="42671"/>
                </a:lnTo>
                <a:lnTo>
                  <a:pt x="368807" y="0"/>
                </a:lnTo>
                <a:lnTo>
                  <a:pt x="0" y="0"/>
                </a:lnTo>
                <a:lnTo>
                  <a:pt x="0" y="42671"/>
                </a:lnTo>
                <a:close/>
              </a:path>
            </a:pathLst>
          </a:custGeom>
          <a:ln w="9144">
            <a:solidFill>
              <a:srgbClr val="BEBEBE"/>
            </a:solidFill>
          </a:ln>
        </p:spPr>
        <p:txBody>
          <a:bodyPr wrap="square" lIns="0" tIns="0" rIns="0" bIns="0" rtlCol="0"/>
          <a:lstStyle/>
          <a:p>
            <a:endParaRPr/>
          </a:p>
        </p:txBody>
      </p:sp>
      <p:sp>
        <p:nvSpPr>
          <p:cNvPr id="214" name="object 214"/>
          <p:cNvSpPr/>
          <p:nvPr/>
        </p:nvSpPr>
        <p:spPr>
          <a:xfrm>
            <a:off x="8979407" y="5635752"/>
            <a:ext cx="368935" cy="45720"/>
          </a:xfrm>
          <a:custGeom>
            <a:avLst/>
            <a:gdLst/>
            <a:ahLst/>
            <a:cxnLst/>
            <a:rect l="l" t="t" r="r" b="b"/>
            <a:pathLst>
              <a:path w="368934" h="45720">
                <a:moveTo>
                  <a:pt x="0" y="45720"/>
                </a:moveTo>
                <a:lnTo>
                  <a:pt x="368808" y="45720"/>
                </a:lnTo>
                <a:lnTo>
                  <a:pt x="368808" y="0"/>
                </a:lnTo>
                <a:lnTo>
                  <a:pt x="0" y="0"/>
                </a:lnTo>
                <a:lnTo>
                  <a:pt x="0" y="45720"/>
                </a:lnTo>
                <a:close/>
              </a:path>
            </a:pathLst>
          </a:custGeom>
          <a:ln w="9144">
            <a:solidFill>
              <a:srgbClr val="BEBEBE"/>
            </a:solidFill>
          </a:ln>
        </p:spPr>
        <p:txBody>
          <a:bodyPr wrap="square" lIns="0" tIns="0" rIns="0" bIns="0" rtlCol="0"/>
          <a:lstStyle/>
          <a:p>
            <a:endParaRPr/>
          </a:p>
        </p:txBody>
      </p:sp>
      <p:sp>
        <p:nvSpPr>
          <p:cNvPr id="215" name="object 215"/>
          <p:cNvSpPr/>
          <p:nvPr/>
        </p:nvSpPr>
        <p:spPr>
          <a:xfrm>
            <a:off x="5658611" y="5439155"/>
            <a:ext cx="368935" cy="152400"/>
          </a:xfrm>
          <a:custGeom>
            <a:avLst/>
            <a:gdLst/>
            <a:ahLst/>
            <a:cxnLst/>
            <a:rect l="l" t="t" r="r" b="b"/>
            <a:pathLst>
              <a:path w="368935" h="152400">
                <a:moveTo>
                  <a:pt x="368808" y="0"/>
                </a:moveTo>
                <a:lnTo>
                  <a:pt x="0" y="0"/>
                </a:lnTo>
                <a:lnTo>
                  <a:pt x="0" y="152400"/>
                </a:lnTo>
                <a:lnTo>
                  <a:pt x="368808" y="152400"/>
                </a:lnTo>
                <a:lnTo>
                  <a:pt x="368808" y="0"/>
                </a:lnTo>
                <a:close/>
              </a:path>
            </a:pathLst>
          </a:custGeom>
          <a:solidFill>
            <a:srgbClr val="6633C8"/>
          </a:solidFill>
        </p:spPr>
        <p:txBody>
          <a:bodyPr wrap="square" lIns="0" tIns="0" rIns="0" bIns="0" rtlCol="0"/>
          <a:lstStyle/>
          <a:p>
            <a:endParaRPr/>
          </a:p>
        </p:txBody>
      </p:sp>
      <p:sp>
        <p:nvSpPr>
          <p:cNvPr id="216" name="object 216"/>
          <p:cNvSpPr/>
          <p:nvPr/>
        </p:nvSpPr>
        <p:spPr>
          <a:xfrm>
            <a:off x="6211823" y="3707891"/>
            <a:ext cx="368935" cy="67310"/>
          </a:xfrm>
          <a:custGeom>
            <a:avLst/>
            <a:gdLst/>
            <a:ahLst/>
            <a:cxnLst/>
            <a:rect l="l" t="t" r="r" b="b"/>
            <a:pathLst>
              <a:path w="368934" h="67310">
                <a:moveTo>
                  <a:pt x="368807" y="0"/>
                </a:moveTo>
                <a:lnTo>
                  <a:pt x="0" y="0"/>
                </a:lnTo>
                <a:lnTo>
                  <a:pt x="0" y="67055"/>
                </a:lnTo>
                <a:lnTo>
                  <a:pt x="368807" y="67055"/>
                </a:lnTo>
                <a:lnTo>
                  <a:pt x="368807" y="0"/>
                </a:lnTo>
                <a:close/>
              </a:path>
            </a:pathLst>
          </a:custGeom>
          <a:solidFill>
            <a:srgbClr val="6633C8"/>
          </a:solidFill>
        </p:spPr>
        <p:txBody>
          <a:bodyPr wrap="square" lIns="0" tIns="0" rIns="0" bIns="0" rtlCol="0"/>
          <a:lstStyle/>
          <a:p>
            <a:endParaRPr/>
          </a:p>
        </p:txBody>
      </p:sp>
      <p:sp>
        <p:nvSpPr>
          <p:cNvPr id="217" name="object 217"/>
          <p:cNvSpPr/>
          <p:nvPr/>
        </p:nvSpPr>
        <p:spPr>
          <a:xfrm>
            <a:off x="6765035" y="5247132"/>
            <a:ext cx="370840" cy="155575"/>
          </a:xfrm>
          <a:custGeom>
            <a:avLst/>
            <a:gdLst/>
            <a:ahLst/>
            <a:cxnLst/>
            <a:rect l="l" t="t" r="r" b="b"/>
            <a:pathLst>
              <a:path w="370840" h="155575">
                <a:moveTo>
                  <a:pt x="370332" y="0"/>
                </a:moveTo>
                <a:lnTo>
                  <a:pt x="0" y="0"/>
                </a:lnTo>
                <a:lnTo>
                  <a:pt x="0" y="155448"/>
                </a:lnTo>
                <a:lnTo>
                  <a:pt x="370332" y="155448"/>
                </a:lnTo>
                <a:lnTo>
                  <a:pt x="370332" y="0"/>
                </a:lnTo>
                <a:close/>
              </a:path>
            </a:pathLst>
          </a:custGeom>
          <a:solidFill>
            <a:srgbClr val="6633C8"/>
          </a:solidFill>
        </p:spPr>
        <p:txBody>
          <a:bodyPr wrap="square" lIns="0" tIns="0" rIns="0" bIns="0" rtlCol="0"/>
          <a:lstStyle/>
          <a:p>
            <a:endParaRPr/>
          </a:p>
        </p:txBody>
      </p:sp>
      <p:sp>
        <p:nvSpPr>
          <p:cNvPr id="218" name="object 218"/>
          <p:cNvSpPr/>
          <p:nvPr/>
        </p:nvSpPr>
        <p:spPr>
          <a:xfrm>
            <a:off x="7319771" y="5248655"/>
            <a:ext cx="368935" cy="91440"/>
          </a:xfrm>
          <a:custGeom>
            <a:avLst/>
            <a:gdLst/>
            <a:ahLst/>
            <a:cxnLst/>
            <a:rect l="l" t="t" r="r" b="b"/>
            <a:pathLst>
              <a:path w="368934" h="91439">
                <a:moveTo>
                  <a:pt x="368807" y="0"/>
                </a:moveTo>
                <a:lnTo>
                  <a:pt x="0" y="0"/>
                </a:lnTo>
                <a:lnTo>
                  <a:pt x="0" y="91440"/>
                </a:lnTo>
                <a:lnTo>
                  <a:pt x="368807" y="91440"/>
                </a:lnTo>
                <a:lnTo>
                  <a:pt x="368807" y="0"/>
                </a:lnTo>
                <a:close/>
              </a:path>
            </a:pathLst>
          </a:custGeom>
          <a:solidFill>
            <a:srgbClr val="6633C8"/>
          </a:solidFill>
        </p:spPr>
        <p:txBody>
          <a:bodyPr wrap="square" lIns="0" tIns="0" rIns="0" bIns="0" rtlCol="0"/>
          <a:lstStyle/>
          <a:p>
            <a:endParaRPr/>
          </a:p>
        </p:txBody>
      </p:sp>
      <p:sp>
        <p:nvSpPr>
          <p:cNvPr id="219" name="object 219"/>
          <p:cNvSpPr/>
          <p:nvPr/>
        </p:nvSpPr>
        <p:spPr>
          <a:xfrm>
            <a:off x="7872983" y="5292852"/>
            <a:ext cx="368935" cy="83820"/>
          </a:xfrm>
          <a:custGeom>
            <a:avLst/>
            <a:gdLst/>
            <a:ahLst/>
            <a:cxnLst/>
            <a:rect l="l" t="t" r="r" b="b"/>
            <a:pathLst>
              <a:path w="368934" h="83820">
                <a:moveTo>
                  <a:pt x="368808" y="0"/>
                </a:moveTo>
                <a:lnTo>
                  <a:pt x="0" y="0"/>
                </a:lnTo>
                <a:lnTo>
                  <a:pt x="0" y="83820"/>
                </a:lnTo>
                <a:lnTo>
                  <a:pt x="368808" y="83820"/>
                </a:lnTo>
                <a:lnTo>
                  <a:pt x="368808" y="0"/>
                </a:lnTo>
                <a:close/>
              </a:path>
            </a:pathLst>
          </a:custGeom>
          <a:solidFill>
            <a:srgbClr val="6633C8"/>
          </a:solidFill>
        </p:spPr>
        <p:txBody>
          <a:bodyPr wrap="square" lIns="0" tIns="0" rIns="0" bIns="0" rtlCol="0"/>
          <a:lstStyle/>
          <a:p>
            <a:endParaRPr/>
          </a:p>
        </p:txBody>
      </p:sp>
      <p:sp>
        <p:nvSpPr>
          <p:cNvPr id="220" name="object 220"/>
          <p:cNvSpPr/>
          <p:nvPr/>
        </p:nvSpPr>
        <p:spPr>
          <a:xfrm>
            <a:off x="8426195" y="5321808"/>
            <a:ext cx="368935" cy="74930"/>
          </a:xfrm>
          <a:custGeom>
            <a:avLst/>
            <a:gdLst/>
            <a:ahLst/>
            <a:cxnLst/>
            <a:rect l="l" t="t" r="r" b="b"/>
            <a:pathLst>
              <a:path w="368934" h="74929">
                <a:moveTo>
                  <a:pt x="368807" y="0"/>
                </a:moveTo>
                <a:lnTo>
                  <a:pt x="0" y="0"/>
                </a:lnTo>
                <a:lnTo>
                  <a:pt x="0" y="74675"/>
                </a:lnTo>
                <a:lnTo>
                  <a:pt x="368807" y="74675"/>
                </a:lnTo>
                <a:lnTo>
                  <a:pt x="368807" y="0"/>
                </a:lnTo>
                <a:close/>
              </a:path>
            </a:pathLst>
          </a:custGeom>
          <a:solidFill>
            <a:srgbClr val="6633C8"/>
          </a:solidFill>
        </p:spPr>
        <p:txBody>
          <a:bodyPr wrap="square" lIns="0" tIns="0" rIns="0" bIns="0" rtlCol="0"/>
          <a:lstStyle/>
          <a:p>
            <a:endParaRPr/>
          </a:p>
        </p:txBody>
      </p:sp>
      <p:sp>
        <p:nvSpPr>
          <p:cNvPr id="221" name="object 221"/>
          <p:cNvSpPr/>
          <p:nvPr/>
        </p:nvSpPr>
        <p:spPr>
          <a:xfrm>
            <a:off x="8979407" y="5681471"/>
            <a:ext cx="368935" cy="85725"/>
          </a:xfrm>
          <a:custGeom>
            <a:avLst/>
            <a:gdLst/>
            <a:ahLst/>
            <a:cxnLst/>
            <a:rect l="l" t="t" r="r" b="b"/>
            <a:pathLst>
              <a:path w="368934" h="85725">
                <a:moveTo>
                  <a:pt x="368808" y="0"/>
                </a:moveTo>
                <a:lnTo>
                  <a:pt x="0" y="0"/>
                </a:lnTo>
                <a:lnTo>
                  <a:pt x="0" y="85343"/>
                </a:lnTo>
                <a:lnTo>
                  <a:pt x="368808" y="85343"/>
                </a:lnTo>
                <a:lnTo>
                  <a:pt x="368808" y="0"/>
                </a:lnTo>
                <a:close/>
              </a:path>
            </a:pathLst>
          </a:custGeom>
          <a:solidFill>
            <a:srgbClr val="6633C8"/>
          </a:solidFill>
        </p:spPr>
        <p:txBody>
          <a:bodyPr wrap="square" lIns="0" tIns="0" rIns="0" bIns="0" rtlCol="0"/>
          <a:lstStyle/>
          <a:p>
            <a:endParaRPr/>
          </a:p>
        </p:txBody>
      </p:sp>
      <p:sp>
        <p:nvSpPr>
          <p:cNvPr id="222" name="object 222"/>
          <p:cNvSpPr/>
          <p:nvPr/>
        </p:nvSpPr>
        <p:spPr>
          <a:xfrm>
            <a:off x="5658611" y="5439155"/>
            <a:ext cx="368935" cy="152400"/>
          </a:xfrm>
          <a:custGeom>
            <a:avLst/>
            <a:gdLst/>
            <a:ahLst/>
            <a:cxnLst/>
            <a:rect l="l" t="t" r="r" b="b"/>
            <a:pathLst>
              <a:path w="368935" h="152400">
                <a:moveTo>
                  <a:pt x="0" y="152400"/>
                </a:moveTo>
                <a:lnTo>
                  <a:pt x="368808" y="152400"/>
                </a:lnTo>
                <a:lnTo>
                  <a:pt x="368808" y="0"/>
                </a:lnTo>
                <a:lnTo>
                  <a:pt x="0" y="0"/>
                </a:lnTo>
                <a:lnTo>
                  <a:pt x="0" y="152400"/>
                </a:lnTo>
                <a:close/>
              </a:path>
            </a:pathLst>
          </a:custGeom>
          <a:ln w="9144">
            <a:solidFill>
              <a:srgbClr val="BEBEBE"/>
            </a:solidFill>
          </a:ln>
        </p:spPr>
        <p:txBody>
          <a:bodyPr wrap="square" lIns="0" tIns="0" rIns="0" bIns="0" rtlCol="0"/>
          <a:lstStyle/>
          <a:p>
            <a:endParaRPr/>
          </a:p>
        </p:txBody>
      </p:sp>
      <p:sp>
        <p:nvSpPr>
          <p:cNvPr id="223" name="object 223"/>
          <p:cNvSpPr/>
          <p:nvPr/>
        </p:nvSpPr>
        <p:spPr>
          <a:xfrm>
            <a:off x="6211823" y="3707891"/>
            <a:ext cx="368935" cy="67310"/>
          </a:xfrm>
          <a:custGeom>
            <a:avLst/>
            <a:gdLst/>
            <a:ahLst/>
            <a:cxnLst/>
            <a:rect l="l" t="t" r="r" b="b"/>
            <a:pathLst>
              <a:path w="368934" h="67310">
                <a:moveTo>
                  <a:pt x="0" y="0"/>
                </a:moveTo>
                <a:lnTo>
                  <a:pt x="368807" y="0"/>
                </a:lnTo>
                <a:lnTo>
                  <a:pt x="368807" y="67055"/>
                </a:lnTo>
                <a:lnTo>
                  <a:pt x="0" y="67055"/>
                </a:lnTo>
                <a:lnTo>
                  <a:pt x="0" y="0"/>
                </a:lnTo>
                <a:close/>
              </a:path>
            </a:pathLst>
          </a:custGeom>
          <a:ln w="9144">
            <a:solidFill>
              <a:srgbClr val="BEBEBE"/>
            </a:solidFill>
          </a:ln>
        </p:spPr>
        <p:txBody>
          <a:bodyPr wrap="square" lIns="0" tIns="0" rIns="0" bIns="0" rtlCol="0"/>
          <a:lstStyle/>
          <a:p>
            <a:endParaRPr/>
          </a:p>
        </p:txBody>
      </p:sp>
      <p:sp>
        <p:nvSpPr>
          <p:cNvPr id="224" name="object 224"/>
          <p:cNvSpPr/>
          <p:nvPr/>
        </p:nvSpPr>
        <p:spPr>
          <a:xfrm>
            <a:off x="6765035" y="5247132"/>
            <a:ext cx="370840" cy="155575"/>
          </a:xfrm>
          <a:custGeom>
            <a:avLst/>
            <a:gdLst/>
            <a:ahLst/>
            <a:cxnLst/>
            <a:rect l="l" t="t" r="r" b="b"/>
            <a:pathLst>
              <a:path w="370840" h="155575">
                <a:moveTo>
                  <a:pt x="0" y="155448"/>
                </a:moveTo>
                <a:lnTo>
                  <a:pt x="370332" y="155448"/>
                </a:lnTo>
                <a:lnTo>
                  <a:pt x="370332" y="0"/>
                </a:lnTo>
                <a:lnTo>
                  <a:pt x="0" y="0"/>
                </a:lnTo>
                <a:lnTo>
                  <a:pt x="0" y="155448"/>
                </a:lnTo>
                <a:close/>
              </a:path>
            </a:pathLst>
          </a:custGeom>
          <a:ln w="9144">
            <a:solidFill>
              <a:srgbClr val="BEBEBE"/>
            </a:solidFill>
          </a:ln>
        </p:spPr>
        <p:txBody>
          <a:bodyPr wrap="square" lIns="0" tIns="0" rIns="0" bIns="0" rtlCol="0"/>
          <a:lstStyle/>
          <a:p>
            <a:endParaRPr/>
          </a:p>
        </p:txBody>
      </p:sp>
      <p:sp>
        <p:nvSpPr>
          <p:cNvPr id="225" name="object 225"/>
          <p:cNvSpPr/>
          <p:nvPr/>
        </p:nvSpPr>
        <p:spPr>
          <a:xfrm>
            <a:off x="7319771" y="5248655"/>
            <a:ext cx="368935" cy="91440"/>
          </a:xfrm>
          <a:custGeom>
            <a:avLst/>
            <a:gdLst/>
            <a:ahLst/>
            <a:cxnLst/>
            <a:rect l="l" t="t" r="r" b="b"/>
            <a:pathLst>
              <a:path w="368934" h="91439">
                <a:moveTo>
                  <a:pt x="0" y="91440"/>
                </a:moveTo>
                <a:lnTo>
                  <a:pt x="368807" y="91440"/>
                </a:lnTo>
                <a:lnTo>
                  <a:pt x="368807" y="0"/>
                </a:lnTo>
                <a:lnTo>
                  <a:pt x="0" y="0"/>
                </a:lnTo>
                <a:lnTo>
                  <a:pt x="0" y="91440"/>
                </a:lnTo>
                <a:close/>
              </a:path>
            </a:pathLst>
          </a:custGeom>
          <a:ln w="9144">
            <a:solidFill>
              <a:srgbClr val="BEBEBE"/>
            </a:solidFill>
          </a:ln>
        </p:spPr>
        <p:txBody>
          <a:bodyPr wrap="square" lIns="0" tIns="0" rIns="0" bIns="0" rtlCol="0"/>
          <a:lstStyle/>
          <a:p>
            <a:endParaRPr/>
          </a:p>
        </p:txBody>
      </p:sp>
      <p:sp>
        <p:nvSpPr>
          <p:cNvPr id="226" name="object 226"/>
          <p:cNvSpPr/>
          <p:nvPr/>
        </p:nvSpPr>
        <p:spPr>
          <a:xfrm>
            <a:off x="7872983" y="5292852"/>
            <a:ext cx="368935" cy="83820"/>
          </a:xfrm>
          <a:custGeom>
            <a:avLst/>
            <a:gdLst/>
            <a:ahLst/>
            <a:cxnLst/>
            <a:rect l="l" t="t" r="r" b="b"/>
            <a:pathLst>
              <a:path w="368934" h="83820">
                <a:moveTo>
                  <a:pt x="0" y="83820"/>
                </a:moveTo>
                <a:lnTo>
                  <a:pt x="368808" y="83820"/>
                </a:lnTo>
                <a:lnTo>
                  <a:pt x="368808" y="0"/>
                </a:lnTo>
                <a:lnTo>
                  <a:pt x="0" y="0"/>
                </a:lnTo>
                <a:lnTo>
                  <a:pt x="0" y="83820"/>
                </a:lnTo>
                <a:close/>
              </a:path>
            </a:pathLst>
          </a:custGeom>
          <a:ln w="9143">
            <a:solidFill>
              <a:srgbClr val="BEBEBE"/>
            </a:solidFill>
          </a:ln>
        </p:spPr>
        <p:txBody>
          <a:bodyPr wrap="square" lIns="0" tIns="0" rIns="0" bIns="0" rtlCol="0"/>
          <a:lstStyle/>
          <a:p>
            <a:endParaRPr/>
          </a:p>
        </p:txBody>
      </p:sp>
      <p:sp>
        <p:nvSpPr>
          <p:cNvPr id="227" name="object 227"/>
          <p:cNvSpPr/>
          <p:nvPr/>
        </p:nvSpPr>
        <p:spPr>
          <a:xfrm>
            <a:off x="8426195" y="5321808"/>
            <a:ext cx="368935" cy="74930"/>
          </a:xfrm>
          <a:custGeom>
            <a:avLst/>
            <a:gdLst/>
            <a:ahLst/>
            <a:cxnLst/>
            <a:rect l="l" t="t" r="r" b="b"/>
            <a:pathLst>
              <a:path w="368934" h="74929">
                <a:moveTo>
                  <a:pt x="0" y="74675"/>
                </a:moveTo>
                <a:lnTo>
                  <a:pt x="368807" y="74675"/>
                </a:lnTo>
                <a:lnTo>
                  <a:pt x="368807" y="0"/>
                </a:lnTo>
                <a:lnTo>
                  <a:pt x="0" y="0"/>
                </a:lnTo>
                <a:lnTo>
                  <a:pt x="0" y="74675"/>
                </a:lnTo>
                <a:close/>
              </a:path>
            </a:pathLst>
          </a:custGeom>
          <a:ln w="9144">
            <a:solidFill>
              <a:srgbClr val="BEBEBE"/>
            </a:solidFill>
          </a:ln>
        </p:spPr>
        <p:txBody>
          <a:bodyPr wrap="square" lIns="0" tIns="0" rIns="0" bIns="0" rtlCol="0"/>
          <a:lstStyle/>
          <a:p>
            <a:endParaRPr/>
          </a:p>
        </p:txBody>
      </p:sp>
      <p:sp>
        <p:nvSpPr>
          <p:cNvPr id="228" name="object 228"/>
          <p:cNvSpPr/>
          <p:nvPr/>
        </p:nvSpPr>
        <p:spPr>
          <a:xfrm>
            <a:off x="8979407" y="5681471"/>
            <a:ext cx="368935" cy="85725"/>
          </a:xfrm>
          <a:custGeom>
            <a:avLst/>
            <a:gdLst/>
            <a:ahLst/>
            <a:cxnLst/>
            <a:rect l="l" t="t" r="r" b="b"/>
            <a:pathLst>
              <a:path w="368934" h="85725">
                <a:moveTo>
                  <a:pt x="0" y="85343"/>
                </a:moveTo>
                <a:lnTo>
                  <a:pt x="368808" y="85343"/>
                </a:lnTo>
                <a:lnTo>
                  <a:pt x="368808" y="0"/>
                </a:lnTo>
                <a:lnTo>
                  <a:pt x="0" y="0"/>
                </a:lnTo>
                <a:lnTo>
                  <a:pt x="0" y="85343"/>
                </a:lnTo>
                <a:close/>
              </a:path>
            </a:pathLst>
          </a:custGeom>
          <a:ln w="9144">
            <a:solidFill>
              <a:srgbClr val="BEBEBE"/>
            </a:solidFill>
          </a:ln>
        </p:spPr>
        <p:txBody>
          <a:bodyPr wrap="square" lIns="0" tIns="0" rIns="0" bIns="0" rtlCol="0"/>
          <a:lstStyle/>
          <a:p>
            <a:endParaRPr/>
          </a:p>
        </p:txBody>
      </p:sp>
      <p:sp>
        <p:nvSpPr>
          <p:cNvPr id="229" name="object 229"/>
          <p:cNvSpPr/>
          <p:nvPr/>
        </p:nvSpPr>
        <p:spPr>
          <a:xfrm>
            <a:off x="5567171" y="2322576"/>
            <a:ext cx="0" cy="3508375"/>
          </a:xfrm>
          <a:custGeom>
            <a:avLst/>
            <a:gdLst/>
            <a:ahLst/>
            <a:cxnLst/>
            <a:rect l="l" t="t" r="r" b="b"/>
            <a:pathLst>
              <a:path h="3508375">
                <a:moveTo>
                  <a:pt x="0" y="3508248"/>
                </a:moveTo>
                <a:lnTo>
                  <a:pt x="0" y="0"/>
                </a:lnTo>
              </a:path>
            </a:pathLst>
          </a:custGeom>
          <a:ln w="9144">
            <a:solidFill>
              <a:srgbClr val="666666"/>
            </a:solidFill>
          </a:ln>
        </p:spPr>
        <p:txBody>
          <a:bodyPr wrap="square" lIns="0" tIns="0" rIns="0" bIns="0" rtlCol="0"/>
          <a:lstStyle/>
          <a:p>
            <a:endParaRPr/>
          </a:p>
        </p:txBody>
      </p:sp>
      <p:sp>
        <p:nvSpPr>
          <p:cNvPr id="230" name="object 230"/>
          <p:cNvSpPr/>
          <p:nvPr/>
        </p:nvSpPr>
        <p:spPr>
          <a:xfrm>
            <a:off x="5567171" y="58308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1" name="object 231"/>
          <p:cNvSpPr/>
          <p:nvPr/>
        </p:nvSpPr>
        <p:spPr>
          <a:xfrm>
            <a:off x="5567171" y="524713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2" name="object 232"/>
          <p:cNvSpPr/>
          <p:nvPr/>
        </p:nvSpPr>
        <p:spPr>
          <a:xfrm>
            <a:off x="5567171" y="46619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3" name="object 233"/>
          <p:cNvSpPr/>
          <p:nvPr/>
        </p:nvSpPr>
        <p:spPr>
          <a:xfrm>
            <a:off x="5567171" y="40767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4" name="object 234"/>
          <p:cNvSpPr/>
          <p:nvPr/>
        </p:nvSpPr>
        <p:spPr>
          <a:xfrm>
            <a:off x="5567171" y="349300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5" name="object 235"/>
          <p:cNvSpPr/>
          <p:nvPr/>
        </p:nvSpPr>
        <p:spPr>
          <a:xfrm>
            <a:off x="5567171" y="290779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6" name="object 236"/>
          <p:cNvSpPr/>
          <p:nvPr/>
        </p:nvSpPr>
        <p:spPr>
          <a:xfrm>
            <a:off x="5567171" y="23225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7" name="object 237"/>
          <p:cNvSpPr/>
          <p:nvPr/>
        </p:nvSpPr>
        <p:spPr>
          <a:xfrm>
            <a:off x="5567171" y="5247132"/>
            <a:ext cx="3874135" cy="0"/>
          </a:xfrm>
          <a:custGeom>
            <a:avLst/>
            <a:gdLst/>
            <a:ahLst/>
            <a:cxnLst/>
            <a:rect l="l" t="t" r="r" b="b"/>
            <a:pathLst>
              <a:path w="3874134">
                <a:moveTo>
                  <a:pt x="0" y="0"/>
                </a:moveTo>
                <a:lnTo>
                  <a:pt x="3874007" y="0"/>
                </a:lnTo>
              </a:path>
            </a:pathLst>
          </a:custGeom>
          <a:ln w="9144">
            <a:solidFill>
              <a:srgbClr val="666666"/>
            </a:solidFill>
          </a:ln>
        </p:spPr>
        <p:txBody>
          <a:bodyPr wrap="square" lIns="0" tIns="0" rIns="0" bIns="0" rtlCol="0"/>
          <a:lstStyle/>
          <a:p>
            <a:endParaRPr/>
          </a:p>
        </p:txBody>
      </p:sp>
      <p:sp>
        <p:nvSpPr>
          <p:cNvPr id="238" name="object 238"/>
          <p:cNvSpPr/>
          <p:nvPr/>
        </p:nvSpPr>
        <p:spPr>
          <a:xfrm>
            <a:off x="5741289" y="4301871"/>
            <a:ext cx="203200" cy="0"/>
          </a:xfrm>
          <a:custGeom>
            <a:avLst/>
            <a:gdLst/>
            <a:ahLst/>
            <a:cxnLst/>
            <a:rect l="l" t="t" r="r" b="b"/>
            <a:pathLst>
              <a:path w="203200">
                <a:moveTo>
                  <a:pt x="0" y="0"/>
                </a:moveTo>
                <a:lnTo>
                  <a:pt x="202691" y="0"/>
                </a:lnTo>
              </a:path>
            </a:pathLst>
          </a:custGeom>
          <a:ln w="41148">
            <a:solidFill>
              <a:srgbClr val="000000"/>
            </a:solidFill>
          </a:ln>
        </p:spPr>
        <p:txBody>
          <a:bodyPr wrap="square" lIns="0" tIns="0" rIns="0" bIns="0" rtlCol="0"/>
          <a:lstStyle/>
          <a:p>
            <a:endParaRPr/>
          </a:p>
        </p:txBody>
      </p:sp>
      <p:sp>
        <p:nvSpPr>
          <p:cNvPr id="239" name="object 239"/>
          <p:cNvSpPr/>
          <p:nvPr/>
        </p:nvSpPr>
        <p:spPr>
          <a:xfrm>
            <a:off x="5741289" y="4281296"/>
            <a:ext cx="203200" cy="41275"/>
          </a:xfrm>
          <a:custGeom>
            <a:avLst/>
            <a:gdLst/>
            <a:ahLst/>
            <a:cxnLst/>
            <a:rect l="l" t="t" r="r" b="b"/>
            <a:pathLst>
              <a:path w="203200" h="41275">
                <a:moveTo>
                  <a:pt x="0" y="41147"/>
                </a:moveTo>
                <a:lnTo>
                  <a:pt x="202691" y="41147"/>
                </a:lnTo>
                <a:lnTo>
                  <a:pt x="202691" y="0"/>
                </a:lnTo>
                <a:lnTo>
                  <a:pt x="0" y="0"/>
                </a:lnTo>
                <a:lnTo>
                  <a:pt x="0" y="41147"/>
                </a:lnTo>
                <a:close/>
              </a:path>
            </a:pathLst>
          </a:custGeom>
          <a:ln w="9144">
            <a:solidFill>
              <a:srgbClr val="000000"/>
            </a:solidFill>
          </a:ln>
        </p:spPr>
        <p:txBody>
          <a:bodyPr wrap="square" lIns="0" tIns="0" rIns="0" bIns="0" rtlCol="0"/>
          <a:lstStyle/>
          <a:p>
            <a:endParaRPr/>
          </a:p>
        </p:txBody>
      </p:sp>
      <p:sp>
        <p:nvSpPr>
          <p:cNvPr id="240" name="object 240"/>
          <p:cNvSpPr/>
          <p:nvPr/>
        </p:nvSpPr>
        <p:spPr>
          <a:xfrm>
            <a:off x="6294501" y="3779139"/>
            <a:ext cx="203200" cy="0"/>
          </a:xfrm>
          <a:custGeom>
            <a:avLst/>
            <a:gdLst/>
            <a:ahLst/>
            <a:cxnLst/>
            <a:rect l="l" t="t" r="r" b="b"/>
            <a:pathLst>
              <a:path w="203200">
                <a:moveTo>
                  <a:pt x="0" y="0"/>
                </a:moveTo>
                <a:lnTo>
                  <a:pt x="202691" y="0"/>
                </a:lnTo>
              </a:path>
            </a:pathLst>
          </a:custGeom>
          <a:ln w="41148">
            <a:solidFill>
              <a:srgbClr val="000000"/>
            </a:solidFill>
          </a:ln>
        </p:spPr>
        <p:txBody>
          <a:bodyPr wrap="square" lIns="0" tIns="0" rIns="0" bIns="0" rtlCol="0"/>
          <a:lstStyle/>
          <a:p>
            <a:endParaRPr/>
          </a:p>
        </p:txBody>
      </p:sp>
      <p:sp>
        <p:nvSpPr>
          <p:cNvPr id="241" name="object 241"/>
          <p:cNvSpPr/>
          <p:nvPr/>
        </p:nvSpPr>
        <p:spPr>
          <a:xfrm>
            <a:off x="6294501" y="3758565"/>
            <a:ext cx="203200" cy="41275"/>
          </a:xfrm>
          <a:custGeom>
            <a:avLst/>
            <a:gdLst/>
            <a:ahLst/>
            <a:cxnLst/>
            <a:rect l="l" t="t" r="r" b="b"/>
            <a:pathLst>
              <a:path w="203200" h="41275">
                <a:moveTo>
                  <a:pt x="0" y="41148"/>
                </a:moveTo>
                <a:lnTo>
                  <a:pt x="202691" y="41148"/>
                </a:lnTo>
                <a:lnTo>
                  <a:pt x="202691" y="0"/>
                </a:lnTo>
                <a:lnTo>
                  <a:pt x="0" y="0"/>
                </a:lnTo>
                <a:lnTo>
                  <a:pt x="0" y="41148"/>
                </a:lnTo>
                <a:close/>
              </a:path>
            </a:pathLst>
          </a:custGeom>
          <a:ln w="9144">
            <a:solidFill>
              <a:srgbClr val="000000"/>
            </a:solidFill>
          </a:ln>
        </p:spPr>
        <p:txBody>
          <a:bodyPr wrap="square" lIns="0" tIns="0" rIns="0" bIns="0" rtlCol="0"/>
          <a:lstStyle/>
          <a:p>
            <a:endParaRPr/>
          </a:p>
        </p:txBody>
      </p:sp>
      <p:sp>
        <p:nvSpPr>
          <p:cNvPr id="242" name="object 242"/>
          <p:cNvSpPr/>
          <p:nvPr/>
        </p:nvSpPr>
        <p:spPr>
          <a:xfrm>
            <a:off x="6847713" y="3675507"/>
            <a:ext cx="203200" cy="0"/>
          </a:xfrm>
          <a:custGeom>
            <a:avLst/>
            <a:gdLst/>
            <a:ahLst/>
            <a:cxnLst/>
            <a:rect l="l" t="t" r="r" b="b"/>
            <a:pathLst>
              <a:path w="203200">
                <a:moveTo>
                  <a:pt x="0" y="0"/>
                </a:moveTo>
                <a:lnTo>
                  <a:pt x="202692" y="0"/>
                </a:lnTo>
              </a:path>
            </a:pathLst>
          </a:custGeom>
          <a:ln w="41148">
            <a:solidFill>
              <a:srgbClr val="000000"/>
            </a:solidFill>
          </a:ln>
        </p:spPr>
        <p:txBody>
          <a:bodyPr wrap="square" lIns="0" tIns="0" rIns="0" bIns="0" rtlCol="0"/>
          <a:lstStyle/>
          <a:p>
            <a:endParaRPr/>
          </a:p>
        </p:txBody>
      </p:sp>
      <p:sp>
        <p:nvSpPr>
          <p:cNvPr id="243" name="object 243"/>
          <p:cNvSpPr/>
          <p:nvPr/>
        </p:nvSpPr>
        <p:spPr>
          <a:xfrm>
            <a:off x="6847713" y="3654933"/>
            <a:ext cx="203200" cy="41275"/>
          </a:xfrm>
          <a:custGeom>
            <a:avLst/>
            <a:gdLst/>
            <a:ahLst/>
            <a:cxnLst/>
            <a:rect l="l" t="t" r="r" b="b"/>
            <a:pathLst>
              <a:path w="203200" h="41275">
                <a:moveTo>
                  <a:pt x="0" y="41148"/>
                </a:moveTo>
                <a:lnTo>
                  <a:pt x="202692" y="41148"/>
                </a:lnTo>
                <a:lnTo>
                  <a:pt x="202692" y="0"/>
                </a:lnTo>
                <a:lnTo>
                  <a:pt x="0" y="0"/>
                </a:lnTo>
                <a:lnTo>
                  <a:pt x="0" y="41148"/>
                </a:lnTo>
                <a:close/>
              </a:path>
            </a:pathLst>
          </a:custGeom>
          <a:ln w="9144">
            <a:solidFill>
              <a:srgbClr val="000000"/>
            </a:solidFill>
          </a:ln>
        </p:spPr>
        <p:txBody>
          <a:bodyPr wrap="square" lIns="0" tIns="0" rIns="0" bIns="0" rtlCol="0"/>
          <a:lstStyle/>
          <a:p>
            <a:endParaRPr/>
          </a:p>
        </p:txBody>
      </p:sp>
      <p:sp>
        <p:nvSpPr>
          <p:cNvPr id="244" name="object 244"/>
          <p:cNvSpPr/>
          <p:nvPr/>
        </p:nvSpPr>
        <p:spPr>
          <a:xfrm>
            <a:off x="7402448" y="4205859"/>
            <a:ext cx="203200" cy="0"/>
          </a:xfrm>
          <a:custGeom>
            <a:avLst/>
            <a:gdLst/>
            <a:ahLst/>
            <a:cxnLst/>
            <a:rect l="l" t="t" r="r" b="b"/>
            <a:pathLst>
              <a:path w="203200">
                <a:moveTo>
                  <a:pt x="0" y="0"/>
                </a:moveTo>
                <a:lnTo>
                  <a:pt x="202692" y="0"/>
                </a:lnTo>
              </a:path>
            </a:pathLst>
          </a:custGeom>
          <a:ln w="41148">
            <a:solidFill>
              <a:srgbClr val="000000"/>
            </a:solidFill>
          </a:ln>
        </p:spPr>
        <p:txBody>
          <a:bodyPr wrap="square" lIns="0" tIns="0" rIns="0" bIns="0" rtlCol="0"/>
          <a:lstStyle/>
          <a:p>
            <a:endParaRPr/>
          </a:p>
        </p:txBody>
      </p:sp>
      <p:sp>
        <p:nvSpPr>
          <p:cNvPr id="245" name="object 245"/>
          <p:cNvSpPr/>
          <p:nvPr/>
        </p:nvSpPr>
        <p:spPr>
          <a:xfrm>
            <a:off x="7402448" y="4185284"/>
            <a:ext cx="203200" cy="41275"/>
          </a:xfrm>
          <a:custGeom>
            <a:avLst/>
            <a:gdLst/>
            <a:ahLst/>
            <a:cxnLst/>
            <a:rect l="l" t="t" r="r" b="b"/>
            <a:pathLst>
              <a:path w="203200" h="41275">
                <a:moveTo>
                  <a:pt x="0" y="41148"/>
                </a:moveTo>
                <a:lnTo>
                  <a:pt x="202692" y="41148"/>
                </a:lnTo>
                <a:lnTo>
                  <a:pt x="202692" y="0"/>
                </a:lnTo>
                <a:lnTo>
                  <a:pt x="0" y="0"/>
                </a:lnTo>
                <a:lnTo>
                  <a:pt x="0" y="41148"/>
                </a:lnTo>
                <a:close/>
              </a:path>
            </a:pathLst>
          </a:custGeom>
          <a:ln w="9144">
            <a:solidFill>
              <a:srgbClr val="000000"/>
            </a:solidFill>
          </a:ln>
        </p:spPr>
        <p:txBody>
          <a:bodyPr wrap="square" lIns="0" tIns="0" rIns="0" bIns="0" rtlCol="0"/>
          <a:lstStyle/>
          <a:p>
            <a:endParaRPr/>
          </a:p>
        </p:txBody>
      </p:sp>
      <p:sp>
        <p:nvSpPr>
          <p:cNvPr id="246" name="object 246"/>
          <p:cNvSpPr/>
          <p:nvPr/>
        </p:nvSpPr>
        <p:spPr>
          <a:xfrm>
            <a:off x="7955660" y="4567046"/>
            <a:ext cx="203200" cy="0"/>
          </a:xfrm>
          <a:custGeom>
            <a:avLst/>
            <a:gdLst/>
            <a:ahLst/>
            <a:cxnLst/>
            <a:rect l="l" t="t" r="r" b="b"/>
            <a:pathLst>
              <a:path w="203200">
                <a:moveTo>
                  <a:pt x="0" y="0"/>
                </a:moveTo>
                <a:lnTo>
                  <a:pt x="202692" y="0"/>
                </a:lnTo>
              </a:path>
            </a:pathLst>
          </a:custGeom>
          <a:ln w="41148">
            <a:solidFill>
              <a:srgbClr val="000000"/>
            </a:solidFill>
          </a:ln>
        </p:spPr>
        <p:txBody>
          <a:bodyPr wrap="square" lIns="0" tIns="0" rIns="0" bIns="0" rtlCol="0"/>
          <a:lstStyle/>
          <a:p>
            <a:endParaRPr/>
          </a:p>
        </p:txBody>
      </p:sp>
      <p:sp>
        <p:nvSpPr>
          <p:cNvPr id="247" name="object 247"/>
          <p:cNvSpPr/>
          <p:nvPr/>
        </p:nvSpPr>
        <p:spPr>
          <a:xfrm>
            <a:off x="7955660" y="4546472"/>
            <a:ext cx="203200" cy="41275"/>
          </a:xfrm>
          <a:custGeom>
            <a:avLst/>
            <a:gdLst/>
            <a:ahLst/>
            <a:cxnLst/>
            <a:rect l="l" t="t" r="r" b="b"/>
            <a:pathLst>
              <a:path w="203200" h="41275">
                <a:moveTo>
                  <a:pt x="0" y="41147"/>
                </a:moveTo>
                <a:lnTo>
                  <a:pt x="202692" y="41147"/>
                </a:lnTo>
                <a:lnTo>
                  <a:pt x="202692" y="0"/>
                </a:lnTo>
                <a:lnTo>
                  <a:pt x="0" y="0"/>
                </a:lnTo>
                <a:lnTo>
                  <a:pt x="0" y="41147"/>
                </a:lnTo>
                <a:close/>
              </a:path>
            </a:pathLst>
          </a:custGeom>
          <a:ln w="9144">
            <a:solidFill>
              <a:srgbClr val="000000"/>
            </a:solidFill>
          </a:ln>
        </p:spPr>
        <p:txBody>
          <a:bodyPr wrap="square" lIns="0" tIns="0" rIns="0" bIns="0" rtlCol="0"/>
          <a:lstStyle/>
          <a:p>
            <a:endParaRPr/>
          </a:p>
        </p:txBody>
      </p:sp>
      <p:sp>
        <p:nvSpPr>
          <p:cNvPr id="248" name="object 248"/>
          <p:cNvSpPr/>
          <p:nvPr/>
        </p:nvSpPr>
        <p:spPr>
          <a:xfrm>
            <a:off x="8508872" y="4964810"/>
            <a:ext cx="203200" cy="0"/>
          </a:xfrm>
          <a:custGeom>
            <a:avLst/>
            <a:gdLst/>
            <a:ahLst/>
            <a:cxnLst/>
            <a:rect l="l" t="t" r="r" b="b"/>
            <a:pathLst>
              <a:path w="203200">
                <a:moveTo>
                  <a:pt x="0" y="0"/>
                </a:moveTo>
                <a:lnTo>
                  <a:pt x="202692" y="0"/>
                </a:lnTo>
              </a:path>
            </a:pathLst>
          </a:custGeom>
          <a:ln w="41148">
            <a:solidFill>
              <a:srgbClr val="000000"/>
            </a:solidFill>
          </a:ln>
        </p:spPr>
        <p:txBody>
          <a:bodyPr wrap="square" lIns="0" tIns="0" rIns="0" bIns="0" rtlCol="0"/>
          <a:lstStyle/>
          <a:p>
            <a:endParaRPr/>
          </a:p>
        </p:txBody>
      </p:sp>
      <p:sp>
        <p:nvSpPr>
          <p:cNvPr id="249" name="object 249"/>
          <p:cNvSpPr/>
          <p:nvPr/>
        </p:nvSpPr>
        <p:spPr>
          <a:xfrm>
            <a:off x="8508872" y="4944236"/>
            <a:ext cx="203200" cy="41275"/>
          </a:xfrm>
          <a:custGeom>
            <a:avLst/>
            <a:gdLst/>
            <a:ahLst/>
            <a:cxnLst/>
            <a:rect l="l" t="t" r="r" b="b"/>
            <a:pathLst>
              <a:path w="203200" h="41275">
                <a:moveTo>
                  <a:pt x="0" y="41148"/>
                </a:moveTo>
                <a:lnTo>
                  <a:pt x="202692" y="41148"/>
                </a:lnTo>
                <a:lnTo>
                  <a:pt x="202692" y="0"/>
                </a:lnTo>
                <a:lnTo>
                  <a:pt x="0" y="0"/>
                </a:lnTo>
                <a:lnTo>
                  <a:pt x="0" y="41148"/>
                </a:lnTo>
                <a:close/>
              </a:path>
            </a:pathLst>
          </a:custGeom>
          <a:ln w="9144">
            <a:solidFill>
              <a:srgbClr val="000000"/>
            </a:solidFill>
          </a:ln>
        </p:spPr>
        <p:txBody>
          <a:bodyPr wrap="square" lIns="0" tIns="0" rIns="0" bIns="0" rtlCol="0"/>
          <a:lstStyle/>
          <a:p>
            <a:endParaRPr/>
          </a:p>
        </p:txBody>
      </p:sp>
      <p:sp>
        <p:nvSpPr>
          <p:cNvPr id="250" name="object 250"/>
          <p:cNvSpPr/>
          <p:nvPr/>
        </p:nvSpPr>
        <p:spPr>
          <a:xfrm>
            <a:off x="9062084" y="5444871"/>
            <a:ext cx="203200" cy="0"/>
          </a:xfrm>
          <a:custGeom>
            <a:avLst/>
            <a:gdLst/>
            <a:ahLst/>
            <a:cxnLst/>
            <a:rect l="l" t="t" r="r" b="b"/>
            <a:pathLst>
              <a:path w="203200">
                <a:moveTo>
                  <a:pt x="0" y="0"/>
                </a:moveTo>
                <a:lnTo>
                  <a:pt x="202692" y="0"/>
                </a:lnTo>
              </a:path>
            </a:pathLst>
          </a:custGeom>
          <a:ln w="41147">
            <a:solidFill>
              <a:srgbClr val="000000"/>
            </a:solidFill>
          </a:ln>
        </p:spPr>
        <p:txBody>
          <a:bodyPr wrap="square" lIns="0" tIns="0" rIns="0" bIns="0" rtlCol="0"/>
          <a:lstStyle/>
          <a:p>
            <a:endParaRPr/>
          </a:p>
        </p:txBody>
      </p:sp>
      <p:sp>
        <p:nvSpPr>
          <p:cNvPr id="251" name="object 251"/>
          <p:cNvSpPr/>
          <p:nvPr/>
        </p:nvSpPr>
        <p:spPr>
          <a:xfrm>
            <a:off x="9062084" y="5424296"/>
            <a:ext cx="203200" cy="41275"/>
          </a:xfrm>
          <a:custGeom>
            <a:avLst/>
            <a:gdLst/>
            <a:ahLst/>
            <a:cxnLst/>
            <a:rect l="l" t="t" r="r" b="b"/>
            <a:pathLst>
              <a:path w="203200" h="41275">
                <a:moveTo>
                  <a:pt x="0" y="41147"/>
                </a:moveTo>
                <a:lnTo>
                  <a:pt x="202692" y="41147"/>
                </a:lnTo>
                <a:lnTo>
                  <a:pt x="202692" y="0"/>
                </a:lnTo>
                <a:lnTo>
                  <a:pt x="0" y="0"/>
                </a:lnTo>
                <a:lnTo>
                  <a:pt x="0" y="41147"/>
                </a:lnTo>
                <a:close/>
              </a:path>
            </a:pathLst>
          </a:custGeom>
          <a:ln w="9144">
            <a:solidFill>
              <a:srgbClr val="000000"/>
            </a:solidFill>
          </a:ln>
        </p:spPr>
        <p:txBody>
          <a:bodyPr wrap="square" lIns="0" tIns="0" rIns="0" bIns="0" rtlCol="0"/>
          <a:lstStyle/>
          <a:p>
            <a:endParaRPr/>
          </a:p>
        </p:txBody>
      </p:sp>
      <p:sp>
        <p:nvSpPr>
          <p:cNvPr id="252" name="object 252"/>
          <p:cNvSpPr txBox="1"/>
          <p:nvPr/>
        </p:nvSpPr>
        <p:spPr>
          <a:xfrm>
            <a:off x="5142738" y="5123307"/>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253" name="object 253"/>
          <p:cNvSpPr txBox="1"/>
          <p:nvPr/>
        </p:nvSpPr>
        <p:spPr>
          <a:xfrm>
            <a:off x="5142738" y="4538345"/>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254" name="object 254"/>
          <p:cNvSpPr txBox="1"/>
          <p:nvPr/>
        </p:nvSpPr>
        <p:spPr>
          <a:xfrm>
            <a:off x="477418" y="3196971"/>
            <a:ext cx="4938395" cy="1235075"/>
          </a:xfrm>
          <a:prstGeom prst="rect">
            <a:avLst/>
          </a:prstGeom>
        </p:spPr>
        <p:txBody>
          <a:bodyPr vert="horz" wrap="square" lIns="0" tIns="0" rIns="0" bIns="0" rtlCol="0">
            <a:spAutoFit/>
          </a:bodyPr>
          <a:lstStyle/>
          <a:p>
            <a:pPr marR="4607560" algn="ctr">
              <a:lnSpc>
                <a:spcPts val="1515"/>
              </a:lnSpc>
            </a:pPr>
            <a:r>
              <a:rPr sz="1400" b="0" spc="-5" dirty="0">
                <a:latin typeface="Univers for BP Light"/>
                <a:cs typeface="Univers for BP Light"/>
              </a:rPr>
              <a:t>100</a:t>
            </a:r>
            <a:endParaRPr sz="1400">
              <a:latin typeface="Univers for BP Light"/>
              <a:cs typeface="Univers for BP Light"/>
            </a:endParaRPr>
          </a:p>
          <a:p>
            <a:pPr marR="5080" algn="r">
              <a:lnSpc>
                <a:spcPts val="1515"/>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a:p>
            <a:pPr marR="4508500" algn="ctr">
              <a:lnSpc>
                <a:spcPct val="100000"/>
              </a:lnSpc>
              <a:spcBef>
                <a:spcPts val="900"/>
              </a:spcBef>
            </a:pPr>
            <a:r>
              <a:rPr sz="1400" b="0" spc="-5" dirty="0">
                <a:latin typeface="Univers for BP Light"/>
                <a:cs typeface="Univers for BP Light"/>
              </a:rPr>
              <a:t>80</a:t>
            </a:r>
            <a:endParaRPr sz="1400">
              <a:latin typeface="Univers for BP Light"/>
              <a:cs typeface="Univers for BP Light"/>
            </a:endParaRPr>
          </a:p>
          <a:p>
            <a:pPr marR="5080" algn="r">
              <a:lnSpc>
                <a:spcPct val="100000"/>
              </a:lnSpc>
              <a:spcBef>
                <a:spcPts val="335"/>
              </a:spcBef>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a:p>
            <a:pPr marR="4508500" algn="ctr">
              <a:lnSpc>
                <a:spcPct val="100000"/>
              </a:lnSpc>
              <a:spcBef>
                <a:spcPts val="229"/>
              </a:spcBef>
            </a:pPr>
            <a:r>
              <a:rPr sz="1400" b="0" spc="-5" dirty="0">
                <a:latin typeface="Univers for BP Light"/>
                <a:cs typeface="Univers for BP Light"/>
              </a:rPr>
              <a:t>60</a:t>
            </a:r>
            <a:endParaRPr sz="1400">
              <a:latin typeface="Univers for BP Light"/>
              <a:cs typeface="Univers for BP Light"/>
            </a:endParaRPr>
          </a:p>
        </p:txBody>
      </p:sp>
      <p:sp>
        <p:nvSpPr>
          <p:cNvPr id="255" name="object 255"/>
          <p:cNvSpPr txBox="1"/>
          <p:nvPr/>
        </p:nvSpPr>
        <p:spPr>
          <a:xfrm>
            <a:off x="5142738" y="278396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256" name="object 256"/>
          <p:cNvSpPr txBox="1"/>
          <p:nvPr/>
        </p:nvSpPr>
        <p:spPr>
          <a:xfrm>
            <a:off x="5142738" y="219900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257" name="object 257"/>
          <p:cNvSpPr txBox="1"/>
          <p:nvPr/>
        </p:nvSpPr>
        <p:spPr>
          <a:xfrm>
            <a:off x="5609082" y="5939535"/>
            <a:ext cx="3792854"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2005-  2010-  2015-  2020-  2025-  2030-  </a:t>
            </a:r>
            <a:r>
              <a:rPr sz="1400" b="0" spc="70" dirty="0">
                <a:latin typeface="Univers for BP Light"/>
                <a:cs typeface="Univers for BP Light"/>
              </a:rPr>
              <a:t> </a:t>
            </a:r>
            <a:r>
              <a:rPr sz="1400" b="0" spc="-5" dirty="0">
                <a:latin typeface="Univers for BP Light"/>
                <a:cs typeface="Univers for BP Light"/>
              </a:rPr>
              <a:t>2035-</a:t>
            </a:r>
            <a:endParaRPr sz="1400">
              <a:latin typeface="Univers for BP Light"/>
              <a:cs typeface="Univers for BP Light"/>
            </a:endParaRPr>
          </a:p>
          <a:p>
            <a:pPr marL="60960">
              <a:lnSpc>
                <a:spcPct val="100000"/>
              </a:lnSpc>
              <a:spcBef>
                <a:spcPts val="15"/>
              </a:spcBef>
              <a:tabLst>
                <a:tab pos="590550" algn="l"/>
                <a:tab pos="1144270" algn="l"/>
                <a:tab pos="1697355" algn="l"/>
                <a:tab pos="2251075" algn="l"/>
                <a:tab pos="2804795" algn="l"/>
                <a:tab pos="3358515" algn="l"/>
              </a:tabLst>
            </a:pPr>
            <a:r>
              <a:rPr sz="1400" b="0" dirty="0">
                <a:latin typeface="Univers for BP Light"/>
                <a:cs typeface="Univers for BP Light"/>
              </a:rPr>
              <a:t>2010	</a:t>
            </a:r>
            <a:r>
              <a:rPr sz="1400" b="0" spc="-5" dirty="0">
                <a:latin typeface="Univers for BP Light"/>
                <a:cs typeface="Univers for BP Light"/>
              </a:rPr>
              <a:t>2015	2020	2025	2030	2035	2040</a:t>
            </a:r>
            <a:endParaRPr sz="1400">
              <a:latin typeface="Univers for BP Light"/>
              <a:cs typeface="Univers for BP Light"/>
            </a:endParaRPr>
          </a:p>
        </p:txBody>
      </p:sp>
      <p:sp>
        <p:nvSpPr>
          <p:cNvPr id="258" name="object 258"/>
          <p:cNvSpPr/>
          <p:nvPr/>
        </p:nvSpPr>
        <p:spPr>
          <a:xfrm>
            <a:off x="5801867" y="241553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6633C8"/>
          </a:solidFill>
        </p:spPr>
        <p:txBody>
          <a:bodyPr wrap="square" lIns="0" tIns="0" rIns="0" bIns="0" rtlCol="0"/>
          <a:lstStyle/>
          <a:p>
            <a:endParaRPr/>
          </a:p>
        </p:txBody>
      </p:sp>
      <p:sp>
        <p:nvSpPr>
          <p:cNvPr id="259" name="object 259"/>
          <p:cNvSpPr/>
          <p:nvPr/>
        </p:nvSpPr>
        <p:spPr>
          <a:xfrm>
            <a:off x="5801867" y="241553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260" name="object 260"/>
          <p:cNvSpPr/>
          <p:nvPr/>
        </p:nvSpPr>
        <p:spPr>
          <a:xfrm>
            <a:off x="7434071" y="2415539"/>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FF9999"/>
          </a:solidFill>
        </p:spPr>
        <p:txBody>
          <a:bodyPr wrap="square" lIns="0" tIns="0" rIns="0" bIns="0" rtlCol="0"/>
          <a:lstStyle/>
          <a:p>
            <a:endParaRPr/>
          </a:p>
        </p:txBody>
      </p:sp>
      <p:sp>
        <p:nvSpPr>
          <p:cNvPr id="261" name="object 261"/>
          <p:cNvSpPr/>
          <p:nvPr/>
        </p:nvSpPr>
        <p:spPr>
          <a:xfrm>
            <a:off x="7434071" y="2415539"/>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262" name="object 262"/>
          <p:cNvSpPr/>
          <p:nvPr/>
        </p:nvSpPr>
        <p:spPr>
          <a:xfrm>
            <a:off x="5801867" y="2656332"/>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CC0033"/>
          </a:solidFill>
        </p:spPr>
        <p:txBody>
          <a:bodyPr wrap="square" lIns="0" tIns="0" rIns="0" bIns="0" rtlCol="0"/>
          <a:lstStyle/>
          <a:p>
            <a:endParaRPr/>
          </a:p>
        </p:txBody>
      </p:sp>
      <p:sp>
        <p:nvSpPr>
          <p:cNvPr id="263" name="object 263"/>
          <p:cNvSpPr/>
          <p:nvPr/>
        </p:nvSpPr>
        <p:spPr>
          <a:xfrm>
            <a:off x="5801867" y="2656332"/>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264" name="object 264"/>
          <p:cNvSpPr/>
          <p:nvPr/>
        </p:nvSpPr>
        <p:spPr>
          <a:xfrm>
            <a:off x="7434071" y="2656332"/>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BEBEBE"/>
          </a:solidFill>
        </p:spPr>
        <p:txBody>
          <a:bodyPr wrap="square" lIns="0" tIns="0" rIns="0" bIns="0" rtlCol="0"/>
          <a:lstStyle/>
          <a:p>
            <a:endParaRPr/>
          </a:p>
        </p:txBody>
      </p:sp>
      <p:sp>
        <p:nvSpPr>
          <p:cNvPr id="265" name="object 265"/>
          <p:cNvSpPr/>
          <p:nvPr/>
        </p:nvSpPr>
        <p:spPr>
          <a:xfrm>
            <a:off x="7434071" y="2656332"/>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266" name="object 266"/>
          <p:cNvSpPr/>
          <p:nvPr/>
        </p:nvSpPr>
        <p:spPr>
          <a:xfrm>
            <a:off x="5801867" y="2897123"/>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9EDF"/>
          </a:solidFill>
        </p:spPr>
        <p:txBody>
          <a:bodyPr wrap="square" lIns="0" tIns="0" rIns="0" bIns="0" rtlCol="0"/>
          <a:lstStyle/>
          <a:p>
            <a:endParaRPr/>
          </a:p>
        </p:txBody>
      </p:sp>
      <p:sp>
        <p:nvSpPr>
          <p:cNvPr id="267" name="object 267"/>
          <p:cNvSpPr/>
          <p:nvPr/>
        </p:nvSpPr>
        <p:spPr>
          <a:xfrm>
            <a:off x="5801867" y="2897123"/>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268" name="object 268"/>
          <p:cNvSpPr txBox="1"/>
          <p:nvPr/>
        </p:nvSpPr>
        <p:spPr>
          <a:xfrm>
            <a:off x="5930646" y="2313640"/>
            <a:ext cx="845185" cy="743585"/>
          </a:xfrm>
          <a:prstGeom prst="rect">
            <a:avLst/>
          </a:prstGeom>
        </p:spPr>
        <p:txBody>
          <a:bodyPr vert="horz" wrap="square" lIns="0" tIns="0" rIns="0" bIns="0" rtlCol="0">
            <a:spAutoFit/>
          </a:bodyPr>
          <a:lstStyle/>
          <a:p>
            <a:pPr marL="12700" marR="5080">
              <a:lnSpc>
                <a:spcPct val="112700"/>
              </a:lnSpc>
            </a:pPr>
            <a:r>
              <a:rPr sz="1400" spc="-5" dirty="0">
                <a:latin typeface="Univers for BP"/>
                <a:cs typeface="Univers for BP"/>
              </a:rPr>
              <a:t>Power  Industry  </a:t>
            </a:r>
            <a:r>
              <a:rPr sz="1400" spc="-10" dirty="0">
                <a:latin typeface="Univers for BP"/>
                <a:cs typeface="Univers for BP"/>
              </a:rPr>
              <a:t>T</a:t>
            </a:r>
            <a:r>
              <a:rPr sz="1400" dirty="0">
                <a:latin typeface="Univers for BP"/>
                <a:cs typeface="Univers for BP"/>
              </a:rPr>
              <a:t>ra</a:t>
            </a:r>
            <a:r>
              <a:rPr sz="1400" spc="-10" dirty="0">
                <a:latin typeface="Univers for BP"/>
                <a:cs typeface="Univers for BP"/>
              </a:rPr>
              <a:t>nsp</a:t>
            </a:r>
            <a:r>
              <a:rPr sz="1400" dirty="0">
                <a:latin typeface="Univers for BP"/>
                <a:cs typeface="Univers for BP"/>
              </a:rPr>
              <a:t>o</a:t>
            </a:r>
            <a:r>
              <a:rPr sz="1400" spc="-10" dirty="0">
                <a:latin typeface="Univers for BP"/>
                <a:cs typeface="Univers for BP"/>
              </a:rPr>
              <a:t>r</a:t>
            </a:r>
            <a:r>
              <a:rPr sz="1400" dirty="0">
                <a:latin typeface="Univers for BP"/>
                <a:cs typeface="Univers for BP"/>
              </a:rPr>
              <a:t>t</a:t>
            </a:r>
            <a:endParaRPr sz="1400">
              <a:latin typeface="Univers for BP"/>
              <a:cs typeface="Univers for BP"/>
            </a:endParaRPr>
          </a:p>
        </p:txBody>
      </p:sp>
      <p:sp>
        <p:nvSpPr>
          <p:cNvPr id="269" name="object 269"/>
          <p:cNvSpPr/>
          <p:nvPr/>
        </p:nvSpPr>
        <p:spPr>
          <a:xfrm>
            <a:off x="7431023" y="2933700"/>
            <a:ext cx="102235" cy="20320"/>
          </a:xfrm>
          <a:custGeom>
            <a:avLst/>
            <a:gdLst/>
            <a:ahLst/>
            <a:cxnLst/>
            <a:rect l="l" t="t" r="r" b="b"/>
            <a:pathLst>
              <a:path w="102234" h="20319">
                <a:moveTo>
                  <a:pt x="0" y="19811"/>
                </a:moveTo>
                <a:lnTo>
                  <a:pt x="102107" y="19811"/>
                </a:lnTo>
                <a:lnTo>
                  <a:pt x="102107" y="0"/>
                </a:lnTo>
                <a:lnTo>
                  <a:pt x="0" y="0"/>
                </a:lnTo>
                <a:lnTo>
                  <a:pt x="0" y="19811"/>
                </a:lnTo>
                <a:close/>
              </a:path>
            </a:pathLst>
          </a:custGeom>
          <a:solidFill>
            <a:srgbClr val="000000"/>
          </a:solidFill>
        </p:spPr>
        <p:txBody>
          <a:bodyPr wrap="square" lIns="0" tIns="0" rIns="0" bIns="0" rtlCol="0"/>
          <a:lstStyle/>
          <a:p>
            <a:endParaRPr/>
          </a:p>
        </p:txBody>
      </p:sp>
      <p:sp>
        <p:nvSpPr>
          <p:cNvPr id="270" name="object 270"/>
          <p:cNvSpPr/>
          <p:nvPr/>
        </p:nvSpPr>
        <p:spPr>
          <a:xfrm>
            <a:off x="7426452" y="2929127"/>
            <a:ext cx="111760" cy="29209"/>
          </a:xfrm>
          <a:custGeom>
            <a:avLst/>
            <a:gdLst/>
            <a:ahLst/>
            <a:cxnLst/>
            <a:rect l="l" t="t" r="r" b="b"/>
            <a:pathLst>
              <a:path w="111759" h="29210">
                <a:moveTo>
                  <a:pt x="0" y="28955"/>
                </a:moveTo>
                <a:lnTo>
                  <a:pt x="111251" y="28955"/>
                </a:lnTo>
                <a:lnTo>
                  <a:pt x="111251" y="0"/>
                </a:lnTo>
                <a:lnTo>
                  <a:pt x="0" y="0"/>
                </a:lnTo>
                <a:lnTo>
                  <a:pt x="0" y="28955"/>
                </a:lnTo>
                <a:close/>
              </a:path>
            </a:pathLst>
          </a:custGeom>
          <a:solidFill>
            <a:srgbClr val="000000"/>
          </a:solidFill>
        </p:spPr>
        <p:txBody>
          <a:bodyPr wrap="square" lIns="0" tIns="0" rIns="0" bIns="0" rtlCol="0"/>
          <a:lstStyle/>
          <a:p>
            <a:endParaRPr/>
          </a:p>
        </p:txBody>
      </p:sp>
      <p:sp>
        <p:nvSpPr>
          <p:cNvPr id="271" name="object 271"/>
          <p:cNvSpPr txBox="1"/>
          <p:nvPr/>
        </p:nvSpPr>
        <p:spPr>
          <a:xfrm>
            <a:off x="7563104" y="2340736"/>
            <a:ext cx="1379855" cy="716280"/>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Buildings</a:t>
            </a:r>
            <a:endParaRPr sz="1400">
              <a:latin typeface="Univers for BP"/>
              <a:cs typeface="Univers for BP"/>
            </a:endParaRPr>
          </a:p>
          <a:p>
            <a:pPr marL="12700" marR="5080">
              <a:lnSpc>
                <a:spcPct val="112700"/>
              </a:lnSpc>
            </a:pPr>
            <a:r>
              <a:rPr sz="1400" dirty="0">
                <a:latin typeface="Univers for BP"/>
                <a:cs typeface="Univers for BP"/>
              </a:rPr>
              <a:t>N</a:t>
            </a:r>
            <a:r>
              <a:rPr sz="1400" spc="-10" dirty="0">
                <a:latin typeface="Univers for BP"/>
                <a:cs typeface="Univers for BP"/>
              </a:rPr>
              <a:t>on</a:t>
            </a:r>
            <a:r>
              <a:rPr sz="1400" dirty="0">
                <a:latin typeface="Univers for BP"/>
                <a:cs typeface="Univers for BP"/>
              </a:rPr>
              <a:t>-</a:t>
            </a:r>
            <a:r>
              <a:rPr sz="1400" spc="5" dirty="0">
                <a:latin typeface="Univers for BP"/>
                <a:cs typeface="Univers for BP"/>
              </a:rPr>
              <a:t>c</a:t>
            </a:r>
            <a:r>
              <a:rPr sz="1400" spc="-10" dirty="0">
                <a:latin typeface="Univers for BP"/>
                <a:cs typeface="Univers for BP"/>
              </a:rPr>
              <a:t>omb</a:t>
            </a:r>
            <a:r>
              <a:rPr sz="1400" dirty="0">
                <a:latin typeface="Univers for BP"/>
                <a:cs typeface="Univers for BP"/>
              </a:rPr>
              <a:t>u</a:t>
            </a:r>
            <a:r>
              <a:rPr sz="1400" spc="-10" dirty="0">
                <a:latin typeface="Univers for BP"/>
                <a:cs typeface="Univers for BP"/>
              </a:rPr>
              <a:t>s</a:t>
            </a:r>
            <a:r>
              <a:rPr sz="1400" dirty="0">
                <a:latin typeface="Univers for BP"/>
                <a:cs typeface="Univers for BP"/>
              </a:rPr>
              <a:t>ted  </a:t>
            </a:r>
            <a:r>
              <a:rPr sz="1400" spc="-5" dirty="0">
                <a:latin typeface="Univers for BP"/>
                <a:cs typeface="Univers for BP"/>
              </a:rPr>
              <a:t>Total</a:t>
            </a:r>
            <a:endParaRPr sz="1400">
              <a:latin typeface="Univers for BP"/>
              <a:cs typeface="Univers for BP"/>
            </a:endParaRPr>
          </a:p>
        </p:txBody>
      </p:sp>
      <p:sp>
        <p:nvSpPr>
          <p:cNvPr id="272" name="object 272"/>
          <p:cNvSpPr txBox="1"/>
          <p:nvPr/>
        </p:nvSpPr>
        <p:spPr>
          <a:xfrm>
            <a:off x="5152135" y="1785365"/>
            <a:ext cx="233362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Mb/d, average annual</a:t>
            </a:r>
            <a:r>
              <a:rPr sz="1400" b="0" spc="-160" dirty="0">
                <a:latin typeface="Univers for BP Light"/>
                <a:cs typeface="Univers for BP Light"/>
              </a:rPr>
              <a:t> </a:t>
            </a:r>
            <a:r>
              <a:rPr sz="1400" b="0" dirty="0">
                <a:latin typeface="Univers for BP Light"/>
                <a:cs typeface="Univers for BP Light"/>
              </a:rPr>
              <a:t>growth</a:t>
            </a:r>
            <a:endParaRPr sz="1400">
              <a:latin typeface="Univers for BP Light"/>
              <a:cs typeface="Univers for BP Light"/>
            </a:endParaRPr>
          </a:p>
        </p:txBody>
      </p:sp>
      <p:sp>
        <p:nvSpPr>
          <p:cNvPr id="273" name="object 273"/>
          <p:cNvSpPr/>
          <p:nvPr/>
        </p:nvSpPr>
        <p:spPr>
          <a:xfrm>
            <a:off x="6684264" y="3133344"/>
            <a:ext cx="0" cy="2670175"/>
          </a:xfrm>
          <a:custGeom>
            <a:avLst/>
            <a:gdLst/>
            <a:ahLst/>
            <a:cxnLst/>
            <a:rect l="l" t="t" r="r" b="b"/>
            <a:pathLst>
              <a:path h="2670175">
                <a:moveTo>
                  <a:pt x="0" y="0"/>
                </a:moveTo>
                <a:lnTo>
                  <a:pt x="0" y="2669844"/>
                </a:lnTo>
              </a:path>
            </a:pathLst>
          </a:custGeom>
          <a:ln w="9144">
            <a:solidFill>
              <a:srgbClr val="4D4D4D"/>
            </a:solidFill>
            <a:prstDash val="sysDash"/>
          </a:ln>
        </p:spPr>
        <p:txBody>
          <a:bodyPr wrap="square" lIns="0" tIns="0" rIns="0" bIns="0" rtlCol="0"/>
          <a:lstStyle/>
          <a:p>
            <a:endParaRPr/>
          </a:p>
        </p:txBody>
      </p:sp>
      <p:sp>
        <p:nvSpPr>
          <p:cNvPr id="274" name="object 274"/>
          <p:cNvSpPr txBox="1"/>
          <p:nvPr/>
        </p:nvSpPr>
        <p:spPr>
          <a:xfrm>
            <a:off x="500583" y="1770507"/>
            <a:ext cx="441959"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M</a:t>
            </a:r>
            <a:r>
              <a:rPr sz="1400" b="0" dirty="0">
                <a:latin typeface="Univers for BP Light"/>
                <a:cs typeface="Univers for BP Light"/>
              </a:rPr>
              <a:t>b/d</a:t>
            </a:r>
            <a:endParaRPr sz="1400">
              <a:latin typeface="Univers for BP Light"/>
              <a:cs typeface="Univers for BP Light"/>
            </a:endParaRPr>
          </a:p>
        </p:txBody>
      </p:sp>
      <p:sp>
        <p:nvSpPr>
          <p:cNvPr id="275" name="object 275"/>
          <p:cNvSpPr txBox="1"/>
          <p:nvPr/>
        </p:nvSpPr>
        <p:spPr>
          <a:xfrm>
            <a:off x="1865757" y="1190244"/>
            <a:ext cx="6884034" cy="274320"/>
          </a:xfrm>
          <a:prstGeom prst="rect">
            <a:avLst/>
          </a:prstGeom>
        </p:spPr>
        <p:txBody>
          <a:bodyPr vert="horz" wrap="square" lIns="0" tIns="0" rIns="0" bIns="0" rtlCol="0">
            <a:spAutoFit/>
          </a:bodyPr>
          <a:lstStyle/>
          <a:p>
            <a:pPr marL="12700">
              <a:lnSpc>
                <a:spcPct val="100000"/>
              </a:lnSpc>
              <a:tabLst>
                <a:tab pos="4293870" algn="l"/>
              </a:tabLst>
            </a:pPr>
            <a:r>
              <a:rPr sz="2700" spc="-7" baseline="3086" dirty="0">
                <a:latin typeface="Univers for BP"/>
                <a:cs typeface="Univers for BP"/>
              </a:rPr>
              <a:t>Liquids demand	</a:t>
            </a:r>
            <a:r>
              <a:rPr sz="1800" dirty="0">
                <a:latin typeface="Univers for BP"/>
                <a:cs typeface="Univers for BP"/>
              </a:rPr>
              <a:t>Liquids demand</a:t>
            </a:r>
            <a:r>
              <a:rPr sz="1800" spc="-114" dirty="0">
                <a:latin typeface="Univers for BP"/>
                <a:cs typeface="Univers for BP"/>
              </a:rPr>
              <a:t> </a:t>
            </a:r>
            <a:r>
              <a:rPr sz="1800" dirty="0">
                <a:latin typeface="Univers for BP"/>
                <a:cs typeface="Univers for BP"/>
              </a:rPr>
              <a:t>growth</a:t>
            </a:r>
            <a:endParaRPr sz="1800">
              <a:latin typeface="Univers for BP"/>
              <a:cs typeface="Univers for BP"/>
            </a:endParaRPr>
          </a:p>
        </p:txBody>
      </p:sp>
      <p:sp>
        <p:nvSpPr>
          <p:cNvPr id="276" name="object 276"/>
          <p:cNvSpPr/>
          <p:nvPr/>
        </p:nvSpPr>
        <p:spPr>
          <a:xfrm>
            <a:off x="2423160" y="2991611"/>
            <a:ext cx="0" cy="2819400"/>
          </a:xfrm>
          <a:custGeom>
            <a:avLst/>
            <a:gdLst/>
            <a:ahLst/>
            <a:cxnLst/>
            <a:rect l="l" t="t" r="r" b="b"/>
            <a:pathLst>
              <a:path h="2819400">
                <a:moveTo>
                  <a:pt x="0" y="0"/>
                </a:moveTo>
                <a:lnTo>
                  <a:pt x="0" y="2819031"/>
                </a:lnTo>
              </a:path>
            </a:pathLst>
          </a:custGeom>
          <a:ln w="9144">
            <a:solidFill>
              <a:srgbClr val="4D4D4D"/>
            </a:solidFill>
            <a:prstDash val="sysDash"/>
          </a:ln>
        </p:spPr>
        <p:txBody>
          <a:bodyPr wrap="square" lIns="0" tIns="0" rIns="0" bIns="0" rtlCol="0"/>
          <a:lstStyle/>
          <a:p>
            <a:endParaRPr/>
          </a:p>
        </p:txBody>
      </p:sp>
      <p:sp>
        <p:nvSpPr>
          <p:cNvPr id="277" name="object 277"/>
          <p:cNvSpPr txBox="1"/>
          <p:nvPr/>
        </p:nvSpPr>
        <p:spPr>
          <a:xfrm>
            <a:off x="514604" y="5708192"/>
            <a:ext cx="4901565" cy="776605"/>
          </a:xfrm>
          <a:prstGeom prst="rect">
            <a:avLst/>
          </a:prstGeom>
        </p:spPr>
        <p:txBody>
          <a:bodyPr vert="horz" wrap="square" lIns="0" tIns="0" rIns="0" bIns="0" rtlCol="0">
            <a:spAutoFit/>
          </a:bodyPr>
          <a:lstStyle/>
          <a:p>
            <a:pPr marL="172720">
              <a:lnSpc>
                <a:spcPct val="100000"/>
              </a:lnSpc>
              <a:tabLst>
                <a:tab pos="4591050" algn="l"/>
              </a:tabLst>
            </a:pPr>
            <a:r>
              <a:rPr sz="2100" b="0" baseline="3968" dirty="0">
                <a:latin typeface="Univers for BP Light"/>
                <a:cs typeface="Univers for BP Light"/>
              </a:rPr>
              <a:t>0	</a:t>
            </a:r>
            <a:r>
              <a:rPr sz="1400" b="0" spc="-10" dirty="0">
                <a:latin typeface="Univers for BP Light"/>
                <a:cs typeface="Univers for BP Light"/>
              </a:rPr>
              <a:t>-</a:t>
            </a:r>
            <a:r>
              <a:rPr sz="1400" b="0" dirty="0">
                <a:latin typeface="Univers for BP Light"/>
                <a:cs typeface="Univers for BP Light"/>
              </a:rPr>
              <a:t>0.5</a:t>
            </a:r>
            <a:endParaRPr sz="1400">
              <a:latin typeface="Univers for BP Light"/>
              <a:cs typeface="Univers for BP Light"/>
            </a:endParaRPr>
          </a:p>
          <a:p>
            <a:pPr marL="422909">
              <a:lnSpc>
                <a:spcPct val="100000"/>
              </a:lnSpc>
              <a:spcBef>
                <a:spcPts val="45"/>
              </a:spcBef>
              <a:tabLst>
                <a:tab pos="1158875" algn="l"/>
                <a:tab pos="1894205" algn="l"/>
                <a:tab pos="2630170" algn="l"/>
                <a:tab pos="3366135" algn="l"/>
              </a:tabLst>
            </a:pPr>
            <a:r>
              <a:rPr sz="1400" b="0" spc="-5" dirty="0">
                <a:latin typeface="Univers for BP Light"/>
                <a:cs typeface="Univers for BP Light"/>
              </a:rPr>
              <a:t>2000	2010	2020	2030	2040</a:t>
            </a:r>
            <a:endParaRPr sz="1400">
              <a:latin typeface="Univers for BP Light"/>
              <a:cs typeface="Univers for BP Light"/>
            </a:endParaRPr>
          </a:p>
          <a:p>
            <a:pPr marL="12700">
              <a:lnSpc>
                <a:spcPct val="100000"/>
              </a:lnSpc>
              <a:spcBef>
                <a:spcPts val="1225"/>
              </a:spcBef>
            </a:pPr>
            <a:r>
              <a:rPr sz="1100" b="0" dirty="0">
                <a:solidFill>
                  <a:srgbClr val="666666"/>
                </a:solidFill>
                <a:latin typeface="Univers for BP Light"/>
                <a:cs typeface="Univers for BP Light"/>
              </a:rPr>
              <a:t>Cars </a:t>
            </a:r>
            <a:r>
              <a:rPr sz="1100" b="0" spc="-5" dirty="0">
                <a:solidFill>
                  <a:srgbClr val="666666"/>
                </a:solidFill>
                <a:latin typeface="Univers for BP Light"/>
                <a:cs typeface="Univers for BP Light"/>
              </a:rPr>
              <a:t>include </a:t>
            </a:r>
            <a:r>
              <a:rPr sz="1100" b="0" dirty="0">
                <a:solidFill>
                  <a:srgbClr val="666666"/>
                </a:solidFill>
                <a:latin typeface="Univers for BP Light"/>
                <a:cs typeface="Univers for BP Light"/>
              </a:rPr>
              <a:t>2- and </a:t>
            </a:r>
            <a:r>
              <a:rPr sz="1100" b="0" spc="-5" dirty="0">
                <a:solidFill>
                  <a:srgbClr val="666666"/>
                </a:solidFill>
                <a:latin typeface="Univers for BP Light"/>
                <a:cs typeface="Univers for BP Light"/>
              </a:rPr>
              <a:t>3- </a:t>
            </a:r>
            <a:r>
              <a:rPr sz="1100" b="0" dirty="0">
                <a:solidFill>
                  <a:srgbClr val="666666"/>
                </a:solidFill>
                <a:latin typeface="Univers for BP Light"/>
                <a:cs typeface="Univers for BP Light"/>
              </a:rPr>
              <a:t>wheelers. Trucks </a:t>
            </a:r>
            <a:r>
              <a:rPr sz="1100" b="0" spc="-5" dirty="0">
                <a:solidFill>
                  <a:srgbClr val="666666"/>
                </a:solidFill>
                <a:latin typeface="Univers for BP Light"/>
                <a:cs typeface="Univers for BP Light"/>
              </a:rPr>
              <a:t>include </a:t>
            </a:r>
            <a:r>
              <a:rPr sz="1100" b="0" dirty="0">
                <a:solidFill>
                  <a:srgbClr val="666666"/>
                </a:solidFill>
                <a:latin typeface="Univers for BP Light"/>
                <a:cs typeface="Univers for BP Light"/>
              </a:rPr>
              <a:t>most SUVs in North</a:t>
            </a:r>
            <a:r>
              <a:rPr sz="1100" b="0" spc="-114" dirty="0">
                <a:solidFill>
                  <a:srgbClr val="666666"/>
                </a:solidFill>
                <a:latin typeface="Univers for BP Light"/>
                <a:cs typeface="Univers for BP Light"/>
              </a:rPr>
              <a:t> </a:t>
            </a:r>
            <a:r>
              <a:rPr sz="1100" b="0" dirty="0">
                <a:solidFill>
                  <a:srgbClr val="666666"/>
                </a:solidFill>
                <a:latin typeface="Univers for BP Light"/>
                <a:cs typeface="Univers for BP Light"/>
              </a:rPr>
              <a:t>America.</a:t>
            </a:r>
            <a:endParaRPr sz="1100">
              <a:latin typeface="Univers for BP Light"/>
              <a:cs typeface="Univers for BP Light"/>
            </a:endParaRPr>
          </a:p>
        </p:txBody>
      </p:sp>
      <p:sp>
        <p:nvSpPr>
          <p:cNvPr id="278" name="object 278"/>
          <p:cNvSpPr/>
          <p:nvPr/>
        </p:nvSpPr>
        <p:spPr>
          <a:xfrm>
            <a:off x="4445508" y="4273296"/>
            <a:ext cx="176530" cy="0"/>
          </a:xfrm>
          <a:custGeom>
            <a:avLst/>
            <a:gdLst/>
            <a:ahLst/>
            <a:cxnLst/>
            <a:rect l="l" t="t" r="r" b="b"/>
            <a:pathLst>
              <a:path w="176529">
                <a:moveTo>
                  <a:pt x="0" y="0"/>
                </a:moveTo>
                <a:lnTo>
                  <a:pt x="176149" y="0"/>
                </a:lnTo>
              </a:path>
            </a:pathLst>
          </a:custGeom>
          <a:ln w="15240">
            <a:solidFill>
              <a:srgbClr val="666666"/>
            </a:solidFill>
          </a:ln>
        </p:spPr>
        <p:txBody>
          <a:bodyPr wrap="square" lIns="0" tIns="0" rIns="0" bIns="0" rtlCol="0"/>
          <a:lstStyle/>
          <a:p>
            <a:endParaRPr/>
          </a:p>
        </p:txBody>
      </p:sp>
      <p:sp>
        <p:nvSpPr>
          <p:cNvPr id="279" name="object 279"/>
          <p:cNvSpPr/>
          <p:nvPr/>
        </p:nvSpPr>
        <p:spPr>
          <a:xfrm>
            <a:off x="4445508" y="5821679"/>
            <a:ext cx="176530" cy="0"/>
          </a:xfrm>
          <a:custGeom>
            <a:avLst/>
            <a:gdLst/>
            <a:ahLst/>
            <a:cxnLst/>
            <a:rect l="l" t="t" r="r" b="b"/>
            <a:pathLst>
              <a:path w="176529">
                <a:moveTo>
                  <a:pt x="0" y="0"/>
                </a:moveTo>
                <a:lnTo>
                  <a:pt x="176149" y="0"/>
                </a:lnTo>
              </a:path>
            </a:pathLst>
          </a:custGeom>
          <a:ln w="15240">
            <a:solidFill>
              <a:srgbClr val="666666"/>
            </a:solidFill>
          </a:ln>
        </p:spPr>
        <p:txBody>
          <a:bodyPr wrap="square" lIns="0" tIns="0" rIns="0" bIns="0" rtlCol="0"/>
          <a:lstStyle/>
          <a:p>
            <a:endParaRPr/>
          </a:p>
        </p:txBody>
      </p:sp>
      <p:sp>
        <p:nvSpPr>
          <p:cNvPr id="280" name="object 280"/>
          <p:cNvSpPr/>
          <p:nvPr/>
        </p:nvSpPr>
        <p:spPr>
          <a:xfrm>
            <a:off x="4530852" y="4273296"/>
            <a:ext cx="0" cy="607060"/>
          </a:xfrm>
          <a:custGeom>
            <a:avLst/>
            <a:gdLst/>
            <a:ahLst/>
            <a:cxnLst/>
            <a:rect l="l" t="t" r="r" b="b"/>
            <a:pathLst>
              <a:path h="607060">
                <a:moveTo>
                  <a:pt x="0" y="0"/>
                </a:moveTo>
                <a:lnTo>
                  <a:pt x="0" y="606551"/>
                </a:lnTo>
              </a:path>
            </a:pathLst>
          </a:custGeom>
          <a:ln w="15240">
            <a:solidFill>
              <a:srgbClr val="666666"/>
            </a:solidFill>
          </a:ln>
        </p:spPr>
        <p:txBody>
          <a:bodyPr wrap="square" lIns="0" tIns="0" rIns="0" bIns="0" rtlCol="0"/>
          <a:lstStyle/>
          <a:p>
            <a:endParaRPr/>
          </a:p>
        </p:txBody>
      </p:sp>
      <p:sp>
        <p:nvSpPr>
          <p:cNvPr id="281" name="object 281"/>
          <p:cNvSpPr/>
          <p:nvPr/>
        </p:nvSpPr>
        <p:spPr>
          <a:xfrm>
            <a:off x="4530852" y="5064252"/>
            <a:ext cx="0" cy="749935"/>
          </a:xfrm>
          <a:custGeom>
            <a:avLst/>
            <a:gdLst/>
            <a:ahLst/>
            <a:cxnLst/>
            <a:rect l="l" t="t" r="r" b="b"/>
            <a:pathLst>
              <a:path h="749935">
                <a:moveTo>
                  <a:pt x="0" y="0"/>
                </a:moveTo>
                <a:lnTo>
                  <a:pt x="0" y="749668"/>
                </a:lnTo>
              </a:path>
            </a:pathLst>
          </a:custGeom>
          <a:ln w="15240">
            <a:solidFill>
              <a:srgbClr val="666666"/>
            </a:solidFill>
          </a:ln>
        </p:spPr>
        <p:txBody>
          <a:bodyPr wrap="square" lIns="0" tIns="0" rIns="0" bIns="0" rtlCol="0"/>
          <a:lstStyle/>
          <a:p>
            <a:endParaRPr/>
          </a:p>
        </p:txBody>
      </p:sp>
      <p:sp>
        <p:nvSpPr>
          <p:cNvPr id="282" name="object 282"/>
          <p:cNvSpPr txBox="1"/>
          <p:nvPr/>
        </p:nvSpPr>
        <p:spPr>
          <a:xfrm>
            <a:off x="4220717" y="4873497"/>
            <a:ext cx="728345" cy="203200"/>
          </a:xfrm>
          <a:prstGeom prst="rect">
            <a:avLst/>
          </a:prstGeom>
        </p:spPr>
        <p:txBody>
          <a:bodyPr vert="horz" wrap="square" lIns="0" tIns="0" rIns="0" bIns="0" rtlCol="0">
            <a:spAutoFit/>
          </a:bodyPr>
          <a:lstStyle/>
          <a:p>
            <a:pPr marL="12700">
              <a:lnSpc>
                <a:spcPct val="100000"/>
              </a:lnSpc>
            </a:pPr>
            <a:r>
              <a:rPr sz="1200" spc="-5" dirty="0">
                <a:latin typeface="Univers for BP"/>
                <a:cs typeface="Univers for BP"/>
              </a:rPr>
              <a:t>Transport</a:t>
            </a:r>
            <a:endParaRPr sz="1200">
              <a:latin typeface="Univers for BP"/>
              <a:cs typeface="Univers for BP"/>
            </a:endParaRPr>
          </a:p>
        </p:txBody>
      </p:sp>
      <p:sp>
        <p:nvSpPr>
          <p:cNvPr id="283" name="object 283"/>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284" name="object 284"/>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285" name="object 28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286" name="object 286"/>
          <p:cNvSpPr txBox="1"/>
          <p:nvPr/>
        </p:nvSpPr>
        <p:spPr>
          <a:xfrm>
            <a:off x="514604" y="6456521"/>
            <a:ext cx="2640965" cy="195580"/>
          </a:xfrm>
          <a:prstGeom prst="rect">
            <a:avLst/>
          </a:prstGeom>
        </p:spPr>
        <p:txBody>
          <a:bodyPr vert="horz" wrap="square" lIns="0" tIns="7620" rIns="0" bIns="0" rtlCol="0">
            <a:spAutoFit/>
          </a:bodyPr>
          <a:lstStyle/>
          <a:p>
            <a:pPr marL="12700">
              <a:lnSpc>
                <a:spcPct val="100000"/>
              </a:lnSpc>
              <a:spcBef>
                <a:spcPts val="60"/>
              </a:spcBef>
            </a:pPr>
            <a:r>
              <a:rPr sz="1100" b="0" dirty="0">
                <a:solidFill>
                  <a:srgbClr val="666666"/>
                </a:solidFill>
                <a:latin typeface="Univers for BP Light"/>
                <a:cs typeface="Univers for BP Light"/>
              </a:rPr>
              <a:t>Non-road </a:t>
            </a:r>
            <a:r>
              <a:rPr sz="1100" b="0" spc="-5" dirty="0">
                <a:solidFill>
                  <a:srgbClr val="666666"/>
                </a:solidFill>
                <a:latin typeface="Univers for BP Light"/>
                <a:cs typeface="Univers for BP Light"/>
              </a:rPr>
              <a:t>includes </a:t>
            </a:r>
            <a:r>
              <a:rPr sz="1100" b="0" dirty="0">
                <a:solidFill>
                  <a:srgbClr val="666666"/>
                </a:solidFill>
                <a:latin typeface="Univers for BP Light"/>
                <a:cs typeface="Univers for BP Light"/>
              </a:rPr>
              <a:t>aviation, marine and</a:t>
            </a:r>
            <a:r>
              <a:rPr sz="1100" b="0" spc="-90" dirty="0">
                <a:solidFill>
                  <a:srgbClr val="666666"/>
                </a:solidFill>
                <a:latin typeface="Univers for BP Light"/>
                <a:cs typeface="Univers for BP Light"/>
              </a:rPr>
              <a:t> </a:t>
            </a:r>
            <a:r>
              <a:rPr sz="1100" b="0" spc="-5" dirty="0">
                <a:solidFill>
                  <a:srgbClr val="666666"/>
                </a:solidFill>
                <a:latin typeface="Univers for BP Light"/>
                <a:cs typeface="Univers for BP Light"/>
              </a:rPr>
              <a:t>rail</a:t>
            </a:r>
            <a:endParaRPr sz="1100">
              <a:latin typeface="Univers for BP Light"/>
              <a:cs typeface="Univers for BP Light"/>
            </a:endParaRPr>
          </a:p>
        </p:txBody>
      </p:sp>
      <p:sp>
        <p:nvSpPr>
          <p:cNvPr id="287" name="object 28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3415665" cy="361950"/>
          </a:xfrm>
          <a:prstGeom prst="rect">
            <a:avLst/>
          </a:prstGeom>
        </p:spPr>
        <p:txBody>
          <a:bodyPr vert="horz" wrap="square" lIns="0" tIns="0" rIns="0" bIns="0" rtlCol="0">
            <a:spAutoFit/>
          </a:bodyPr>
          <a:lstStyle/>
          <a:p>
            <a:pPr marL="12700">
              <a:lnSpc>
                <a:spcPct val="100000"/>
              </a:lnSpc>
            </a:pPr>
            <a:r>
              <a:rPr spc="-5" dirty="0"/>
              <a:t>…but plateaus by the</a:t>
            </a:r>
            <a:r>
              <a:rPr spc="40" dirty="0"/>
              <a:t> </a:t>
            </a:r>
            <a:r>
              <a:rPr spc="-5" dirty="0"/>
              <a:t>end</a:t>
            </a:r>
          </a:p>
        </p:txBody>
      </p:sp>
      <p:sp>
        <p:nvSpPr>
          <p:cNvPr id="3" name="object 3"/>
          <p:cNvSpPr txBox="1"/>
          <p:nvPr/>
        </p:nvSpPr>
        <p:spPr>
          <a:xfrm>
            <a:off x="512470" y="1347851"/>
            <a:ext cx="8922385" cy="4551680"/>
          </a:xfrm>
          <a:prstGeom prst="rect">
            <a:avLst/>
          </a:prstGeom>
        </p:spPr>
        <p:txBody>
          <a:bodyPr vert="horz" wrap="square" lIns="0" tIns="0" rIns="0" bIns="0" rtlCol="0">
            <a:spAutoFit/>
          </a:bodyPr>
          <a:lstStyle/>
          <a:p>
            <a:pPr marL="287020" marR="93218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Demand </a:t>
            </a:r>
            <a:r>
              <a:rPr sz="1800" b="0" dirty="0">
                <a:latin typeface="Univers for BP Light"/>
                <a:cs typeface="Univers for BP Light"/>
              </a:rPr>
              <a:t>for </a:t>
            </a:r>
            <a:r>
              <a:rPr sz="1800" b="0" spc="-5" dirty="0">
                <a:latin typeface="Univers for BP Light"/>
                <a:cs typeface="Univers for BP Light"/>
              </a:rPr>
              <a:t>liquid fuels grows over </a:t>
            </a:r>
            <a:r>
              <a:rPr sz="1800" b="0" dirty="0">
                <a:latin typeface="Univers for BP Light"/>
                <a:cs typeface="Univers for BP Light"/>
              </a:rPr>
              <a:t>much of the </a:t>
            </a:r>
            <a:r>
              <a:rPr sz="1800" b="0" spc="-5" dirty="0">
                <a:latin typeface="Univers for BP Light"/>
                <a:cs typeface="Univers for BP Light"/>
              </a:rPr>
              <a:t>Outlook, although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 rate of </a:t>
            </a:r>
            <a:r>
              <a:rPr sz="1800" b="0" spc="-5" dirty="0">
                <a:latin typeface="Univers for BP Light"/>
                <a:cs typeface="Univers for BP Light"/>
              </a:rPr>
              <a:t>growth gradually slows </a:t>
            </a:r>
            <a:r>
              <a:rPr sz="1800" b="0" dirty="0">
                <a:latin typeface="Univers for BP Light"/>
                <a:cs typeface="Univers for BP Light"/>
              </a:rPr>
              <a:t>and </a:t>
            </a:r>
            <a:r>
              <a:rPr sz="1800" b="0" spc="-5" dirty="0">
                <a:latin typeface="Univers for BP Light"/>
                <a:cs typeface="Univers for BP Light"/>
              </a:rPr>
              <a:t>plateaus </a:t>
            </a:r>
            <a:r>
              <a:rPr sz="1800" b="0" dirty="0">
                <a:latin typeface="Univers for BP Light"/>
                <a:cs typeface="Univers for BP Light"/>
              </a:rPr>
              <a:t>in the later</a:t>
            </a:r>
            <a:r>
              <a:rPr sz="1800" b="0" spc="60"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10922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transport sector continues </a:t>
            </a:r>
            <a:r>
              <a:rPr sz="1800" b="0" dirty="0">
                <a:latin typeface="Univers for BP Light"/>
                <a:cs typeface="Univers for BP Light"/>
              </a:rPr>
              <a:t>to </a:t>
            </a:r>
            <a:r>
              <a:rPr sz="1800" b="0" spc="-5" dirty="0">
                <a:latin typeface="Univers for BP Light"/>
                <a:cs typeface="Univers for BP Light"/>
              </a:rPr>
              <a:t>dominate global oil demand, accounting </a:t>
            </a:r>
            <a:r>
              <a:rPr sz="1800" b="0" dirty="0">
                <a:latin typeface="Univers for BP Light"/>
                <a:cs typeface="Univers for BP Light"/>
              </a:rPr>
              <a:t>for </a:t>
            </a:r>
            <a:r>
              <a:rPr sz="1800" b="0" spc="-5" dirty="0">
                <a:latin typeface="Univers for BP Light"/>
                <a:cs typeface="Univers for BP Light"/>
              </a:rPr>
              <a:t>more  </a:t>
            </a:r>
            <a:r>
              <a:rPr sz="1800" b="0" dirty="0">
                <a:latin typeface="Univers for BP Light"/>
                <a:cs typeface="Univers for BP Light"/>
              </a:rPr>
              <a:t>than half (8 Mb/d) of the </a:t>
            </a:r>
            <a:r>
              <a:rPr sz="1800" b="0" spc="-5" dirty="0">
                <a:latin typeface="Univers for BP Light"/>
                <a:cs typeface="Univers for BP Light"/>
              </a:rPr>
              <a:t>overall growth </a:t>
            </a:r>
            <a:r>
              <a:rPr sz="1800" b="0" dirty="0">
                <a:latin typeface="Univers for BP Light"/>
                <a:cs typeface="Univers for BP Light"/>
              </a:rPr>
              <a:t>in </a:t>
            </a:r>
            <a:r>
              <a:rPr sz="1800" b="0" spc="-5" dirty="0">
                <a:latin typeface="Univers for BP Light"/>
                <a:cs typeface="Univers for BP Light"/>
              </a:rPr>
              <a:t>demand, </a:t>
            </a:r>
            <a:r>
              <a:rPr sz="1800" b="0" dirty="0">
                <a:latin typeface="Univers for BP Light"/>
                <a:cs typeface="Univers for BP Light"/>
              </a:rPr>
              <a:t>with its share in total </a:t>
            </a:r>
            <a:r>
              <a:rPr sz="1800" b="0" spc="-5" dirty="0">
                <a:latin typeface="Univers for BP Light"/>
                <a:cs typeface="Univers for BP Light"/>
              </a:rPr>
              <a:t>oil demand  remaining relatively stable </a:t>
            </a:r>
            <a:r>
              <a:rPr sz="1800" b="0" dirty="0">
                <a:latin typeface="Univers for BP Light"/>
                <a:cs typeface="Univers for BP Light"/>
              </a:rPr>
              <a:t>at a </a:t>
            </a:r>
            <a:r>
              <a:rPr sz="1800" b="0" spc="-5" dirty="0">
                <a:latin typeface="Univers for BP Light"/>
                <a:cs typeface="Univers for BP Light"/>
              </a:rPr>
              <a:t>little over 55%. Within transport, </a:t>
            </a:r>
            <a:r>
              <a:rPr sz="1800" b="0" dirty="0">
                <a:latin typeface="Univers for BP Light"/>
                <a:cs typeface="Univers for BP Light"/>
              </a:rPr>
              <a:t>non-road (4 </a:t>
            </a:r>
            <a:r>
              <a:rPr sz="1800" b="0" spc="-5" dirty="0">
                <a:latin typeface="Univers for BP Light"/>
                <a:cs typeface="Univers for BP Light"/>
              </a:rPr>
              <a:t>Mb/d)  </a:t>
            </a:r>
            <a:r>
              <a:rPr sz="1800" b="0" dirty="0">
                <a:latin typeface="Univers for BP Light"/>
                <a:cs typeface="Univers for BP Light"/>
              </a:rPr>
              <a:t>and trucks (3 Mb/d) </a:t>
            </a:r>
            <a:r>
              <a:rPr sz="1800" b="0" spc="-5" dirty="0">
                <a:latin typeface="Univers for BP Light"/>
                <a:cs typeface="Univers for BP Light"/>
              </a:rPr>
              <a:t>account </a:t>
            </a:r>
            <a:r>
              <a:rPr sz="1800" b="0" dirty="0">
                <a:latin typeface="Univers for BP Light"/>
                <a:cs typeface="Univers for BP Light"/>
              </a:rPr>
              <a:t>for the </a:t>
            </a:r>
            <a:r>
              <a:rPr sz="1800" b="0" spc="-5" dirty="0">
                <a:latin typeface="Univers for BP Light"/>
                <a:cs typeface="Univers for BP Light"/>
              </a:rPr>
              <a:t>majority </a:t>
            </a:r>
            <a:r>
              <a:rPr sz="1800" b="0" dirty="0">
                <a:latin typeface="Univers for BP Light"/>
                <a:cs typeface="Univers for BP Light"/>
              </a:rPr>
              <a:t>of </a:t>
            </a:r>
            <a:r>
              <a:rPr sz="1800" b="0" spc="-5" dirty="0">
                <a:latin typeface="Univers for BP Light"/>
                <a:cs typeface="Univers for BP Light"/>
              </a:rPr>
              <a:t>growth, </a:t>
            </a:r>
            <a:r>
              <a:rPr sz="1800" b="0" dirty="0">
                <a:latin typeface="Univers for BP Light"/>
                <a:cs typeface="Univers for BP Light"/>
              </a:rPr>
              <a:t>with a </a:t>
            </a:r>
            <a:r>
              <a:rPr sz="1800" b="0" spc="-5" dirty="0">
                <a:latin typeface="Univers for BP Light"/>
                <a:cs typeface="Univers for BP Light"/>
              </a:rPr>
              <a:t>smaller increase </a:t>
            </a:r>
            <a:r>
              <a:rPr sz="1800" b="0" dirty="0">
                <a:latin typeface="Univers for BP Light"/>
                <a:cs typeface="Univers for BP Light"/>
              </a:rPr>
              <a:t>in  cars and </a:t>
            </a:r>
            <a:r>
              <a:rPr sz="1800" b="0" spc="-5" dirty="0">
                <a:latin typeface="Univers for BP Light"/>
                <a:cs typeface="Univers for BP Light"/>
              </a:rPr>
              <a:t>motorbikes </a:t>
            </a:r>
            <a:r>
              <a:rPr sz="1800" b="0" dirty="0">
                <a:latin typeface="Univers for BP Light"/>
                <a:cs typeface="Univers for BP Light"/>
              </a:rPr>
              <a:t>(1 Mb/d) (pp</a:t>
            </a:r>
            <a:r>
              <a:rPr sz="1800" b="0" spc="-55" dirty="0">
                <a:latin typeface="Univers for BP Light"/>
                <a:cs typeface="Univers for BP Light"/>
              </a:rPr>
              <a:t> </a:t>
            </a:r>
            <a:r>
              <a:rPr sz="1800" b="0" spc="-5" dirty="0">
                <a:latin typeface="Univers for BP Light"/>
                <a:cs typeface="Univers for BP Light"/>
              </a:rPr>
              <a:t>32-33).</a:t>
            </a:r>
            <a:endParaRPr sz="1800">
              <a:latin typeface="Univers for BP Light"/>
              <a:cs typeface="Univers for BP Light"/>
            </a:endParaRPr>
          </a:p>
          <a:p>
            <a:pPr marL="287020" marR="17145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But </a:t>
            </a:r>
            <a:r>
              <a:rPr sz="1800" b="0" dirty="0">
                <a:latin typeface="Univers for BP Light"/>
                <a:cs typeface="Univers for BP Light"/>
              </a:rPr>
              <a:t>the </a:t>
            </a:r>
            <a:r>
              <a:rPr sz="1800" b="0" spc="-5" dirty="0">
                <a:latin typeface="Univers for BP Light"/>
                <a:cs typeface="Univers for BP Light"/>
              </a:rPr>
              <a:t>stimulus </a:t>
            </a:r>
            <a:r>
              <a:rPr sz="1800" b="0" dirty="0">
                <a:latin typeface="Univers for BP Light"/>
                <a:cs typeface="Univers for BP Light"/>
              </a:rPr>
              <a:t>from </a:t>
            </a:r>
            <a:r>
              <a:rPr sz="1800" b="0" spc="-5" dirty="0">
                <a:latin typeface="Univers for BP Light"/>
                <a:cs typeface="Univers for BP Light"/>
              </a:rPr>
              <a:t>transport demand gradually fades </a:t>
            </a:r>
            <a:r>
              <a:rPr sz="1800" b="0" dirty="0">
                <a:latin typeface="Univers for BP Light"/>
                <a:cs typeface="Univers for BP Light"/>
              </a:rPr>
              <a:t>as the pace of </a:t>
            </a:r>
            <a:r>
              <a:rPr sz="1800" b="0" spc="-5" dirty="0">
                <a:latin typeface="Univers for BP Light"/>
                <a:cs typeface="Univers for BP Light"/>
              </a:rPr>
              <a:t>vehicle  efficiency improvements quickens </a:t>
            </a:r>
            <a:r>
              <a:rPr sz="1800" b="0" dirty="0">
                <a:latin typeface="Univers for BP Light"/>
                <a:cs typeface="Univers for BP Light"/>
              </a:rPr>
              <a:t>and </a:t>
            </a:r>
            <a:r>
              <a:rPr sz="1800" b="0" spc="-5" dirty="0">
                <a:latin typeface="Univers for BP Light"/>
                <a:cs typeface="Univers for BP Light"/>
              </a:rPr>
              <a:t>alternative fuels penetrate </a:t>
            </a:r>
            <a:r>
              <a:rPr sz="1800" b="0" dirty="0">
                <a:latin typeface="Univers for BP Light"/>
                <a:cs typeface="Univers for BP Light"/>
              </a:rPr>
              <a:t>the </a:t>
            </a:r>
            <a:r>
              <a:rPr sz="1800" b="0" spc="-5" dirty="0">
                <a:latin typeface="Univers for BP Light"/>
                <a:cs typeface="Univers for BP Light"/>
              </a:rPr>
              <a:t>transport  </a:t>
            </a:r>
            <a:r>
              <a:rPr sz="1800" b="0" dirty="0">
                <a:latin typeface="Univers for BP Light"/>
                <a:cs typeface="Univers for BP Light"/>
              </a:rPr>
              <a:t>system (pp </a:t>
            </a:r>
            <a:r>
              <a:rPr sz="1800" b="0" spc="-5" dirty="0">
                <a:latin typeface="Univers for BP Light"/>
                <a:cs typeface="Univers for BP Light"/>
              </a:rPr>
              <a:t>34-35). Liquid fuels used by </a:t>
            </a:r>
            <a:r>
              <a:rPr sz="1800" b="0" dirty="0">
                <a:latin typeface="Univers for BP Light"/>
                <a:cs typeface="Univers for BP Light"/>
              </a:rPr>
              <a:t>the </a:t>
            </a:r>
            <a:r>
              <a:rPr sz="1800" b="0" spc="-5" dirty="0">
                <a:latin typeface="Univers for BP Light"/>
                <a:cs typeface="Univers for BP Light"/>
              </a:rPr>
              <a:t>transport </a:t>
            </a:r>
            <a:r>
              <a:rPr sz="1800" b="0" dirty="0">
                <a:latin typeface="Univers for BP Light"/>
                <a:cs typeface="Univers for BP Light"/>
              </a:rPr>
              <a:t>system stop </a:t>
            </a:r>
            <a:r>
              <a:rPr sz="1800" b="0" spc="-5" dirty="0">
                <a:latin typeface="Univers for BP Light"/>
                <a:cs typeface="Univers for BP Light"/>
              </a:rPr>
              <a:t>growing towards  </a:t>
            </a:r>
            <a:r>
              <a:rPr sz="1800" b="0" dirty="0">
                <a:latin typeface="Univers for BP Light"/>
                <a:cs typeface="Univers for BP Light"/>
              </a:rPr>
              <a:t>the </a:t>
            </a:r>
            <a:r>
              <a:rPr sz="1800" b="0" spc="-5" dirty="0">
                <a:latin typeface="Univers for BP Light"/>
                <a:cs typeface="Univers for BP Light"/>
              </a:rPr>
              <a:t>end </a:t>
            </a:r>
            <a:r>
              <a:rPr sz="1800" b="0" dirty="0">
                <a:latin typeface="Univers for BP Light"/>
                <a:cs typeface="Univers for BP Light"/>
              </a:rPr>
              <a:t>of the</a:t>
            </a:r>
            <a:r>
              <a:rPr sz="1800" b="0" spc="-8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non-combusted </a:t>
            </a:r>
            <a:r>
              <a:rPr sz="1800" b="0" dirty="0">
                <a:latin typeface="Univers for BP Light"/>
                <a:cs typeface="Univers for BP Light"/>
              </a:rPr>
              <a:t>use of </a:t>
            </a:r>
            <a:r>
              <a:rPr sz="1800" b="0" spc="-5" dirty="0">
                <a:latin typeface="Univers for BP Light"/>
                <a:cs typeface="Univers for BP Light"/>
              </a:rPr>
              <a:t>oil, particularly </a:t>
            </a:r>
            <a:r>
              <a:rPr sz="1800" b="0" dirty="0">
                <a:latin typeface="Univers for BP Light"/>
                <a:cs typeface="Univers for BP Light"/>
              </a:rPr>
              <a:t>as a </a:t>
            </a:r>
            <a:r>
              <a:rPr sz="1800" b="0" spc="-5" dirty="0">
                <a:latin typeface="Univers for BP Light"/>
                <a:cs typeface="Univers for BP Light"/>
              </a:rPr>
              <a:t>feedstock within petrochemicals,  </a:t>
            </a:r>
            <a:r>
              <a:rPr sz="1800" b="0" dirty="0">
                <a:latin typeface="Univers for BP Light"/>
                <a:cs typeface="Univers for BP Light"/>
              </a:rPr>
              <a:t>takes </a:t>
            </a:r>
            <a:r>
              <a:rPr sz="1800" b="0" spc="-5" dirty="0">
                <a:latin typeface="Univers for BP Light"/>
                <a:cs typeface="Univers for BP Light"/>
              </a:rPr>
              <a:t>over </a:t>
            </a:r>
            <a:r>
              <a:rPr sz="1800" b="0" dirty="0">
                <a:latin typeface="Univers for BP Light"/>
                <a:cs typeface="Univers for BP Light"/>
              </a:rPr>
              <a:t>as the main </a:t>
            </a:r>
            <a:r>
              <a:rPr sz="1800" b="0" spc="-5" dirty="0">
                <a:latin typeface="Univers for BP Light"/>
                <a:cs typeface="Univers for BP Light"/>
              </a:rPr>
              <a:t>source </a:t>
            </a:r>
            <a:r>
              <a:rPr sz="1800" b="0" dirty="0">
                <a:latin typeface="Univers for BP Light"/>
                <a:cs typeface="Univers for BP Light"/>
              </a:rPr>
              <a:t>of </a:t>
            </a:r>
            <a:r>
              <a:rPr sz="1800" b="0" spc="-5" dirty="0">
                <a:latin typeface="Univers for BP Light"/>
                <a:cs typeface="Univers for BP Light"/>
              </a:rPr>
              <a:t>growth </a:t>
            </a:r>
            <a:r>
              <a:rPr sz="1800" b="0" dirty="0">
                <a:latin typeface="Univers for BP Light"/>
                <a:cs typeface="Univers for BP Light"/>
              </a:rPr>
              <a:t>for </a:t>
            </a:r>
            <a:r>
              <a:rPr sz="1800" b="0" spc="-5" dirty="0">
                <a:latin typeface="Univers for BP Light"/>
                <a:cs typeface="Univers for BP Light"/>
              </a:rPr>
              <a:t>liquids demand </a:t>
            </a:r>
            <a:r>
              <a:rPr sz="1800" b="0" dirty="0">
                <a:latin typeface="Univers for BP Light"/>
                <a:cs typeface="Univers for BP Light"/>
              </a:rPr>
              <a:t>after </a:t>
            </a:r>
            <a:r>
              <a:rPr sz="1800" b="0" spc="-5" dirty="0">
                <a:latin typeface="Univers for BP Light"/>
                <a:cs typeface="Univers for BP Light"/>
              </a:rPr>
              <a:t>2030, reflecting </a:t>
            </a:r>
            <a:r>
              <a:rPr sz="1800" b="0" dirty="0">
                <a:latin typeface="Univers for BP Light"/>
                <a:cs typeface="Univers for BP Light"/>
              </a:rPr>
              <a:t>the  </a:t>
            </a:r>
            <a:r>
              <a:rPr sz="1800" b="0" spc="-5" dirty="0">
                <a:latin typeface="Univers for BP Light"/>
                <a:cs typeface="Univers for BP Light"/>
              </a:rPr>
              <a:t>more limited scope </a:t>
            </a:r>
            <a:r>
              <a:rPr sz="1800" b="0" dirty="0">
                <a:latin typeface="Univers for BP Light"/>
                <a:cs typeface="Univers for BP Light"/>
              </a:rPr>
              <a:t>for </a:t>
            </a:r>
            <a:r>
              <a:rPr sz="1800" b="0" spc="-5" dirty="0">
                <a:latin typeface="Univers for BP Light"/>
                <a:cs typeface="Univers for BP Light"/>
              </a:rPr>
              <a:t>efficiency gains relative </a:t>
            </a:r>
            <a:r>
              <a:rPr sz="1800" b="0" dirty="0">
                <a:latin typeface="Univers for BP Light"/>
                <a:cs typeface="Univers for BP Light"/>
              </a:rPr>
              <a:t>to </a:t>
            </a:r>
            <a:r>
              <a:rPr sz="1800" b="0" spc="-5" dirty="0">
                <a:latin typeface="Univers for BP Light"/>
                <a:cs typeface="Univers for BP Light"/>
              </a:rPr>
              <a:t>transport. </a:t>
            </a:r>
            <a:r>
              <a:rPr sz="1800" b="0" dirty="0">
                <a:latin typeface="Univers for BP Light"/>
                <a:cs typeface="Univers for BP Light"/>
              </a:rPr>
              <a:t>Over the </a:t>
            </a:r>
            <a:r>
              <a:rPr sz="1800" b="0" spc="-5" dirty="0">
                <a:latin typeface="Univers for BP Light"/>
                <a:cs typeface="Univers for BP Light"/>
              </a:rPr>
              <a:t>Outlook </a:t>
            </a:r>
            <a:r>
              <a:rPr sz="1800" b="0" dirty="0">
                <a:latin typeface="Univers for BP Light"/>
                <a:cs typeface="Univers for BP Light"/>
              </a:rPr>
              <a:t>as a  </a:t>
            </a:r>
            <a:r>
              <a:rPr sz="1800" b="0" spc="-5" dirty="0">
                <a:latin typeface="Univers for BP Light"/>
                <a:cs typeface="Univers for BP Light"/>
              </a:rPr>
              <a:t>whole, non-combusted uses </a:t>
            </a:r>
            <a:r>
              <a:rPr sz="1800" b="0" dirty="0">
                <a:latin typeface="Univers for BP Light"/>
                <a:cs typeface="Univers for BP Light"/>
              </a:rPr>
              <a:t>of </a:t>
            </a:r>
            <a:r>
              <a:rPr sz="1800" b="0" spc="-5" dirty="0">
                <a:latin typeface="Univers for BP Light"/>
                <a:cs typeface="Univers for BP Light"/>
              </a:rPr>
              <a:t>liquid fuels increase by </a:t>
            </a:r>
            <a:r>
              <a:rPr sz="1800" b="0" dirty="0">
                <a:latin typeface="Univers for BP Light"/>
                <a:cs typeface="Univers for BP Light"/>
              </a:rPr>
              <a:t>7 Mb/d (pp</a:t>
            </a:r>
            <a:r>
              <a:rPr sz="1800" b="0" spc="45" dirty="0">
                <a:latin typeface="Univers for BP Light"/>
                <a:cs typeface="Univers for BP Light"/>
              </a:rPr>
              <a:t> </a:t>
            </a:r>
            <a:r>
              <a:rPr sz="1800" b="0" spc="-5" dirty="0">
                <a:latin typeface="Univers for BP Light"/>
                <a:cs typeface="Univers for BP Light"/>
              </a:rPr>
              <a:t>28-29).</a:t>
            </a:r>
            <a:endParaRPr sz="1800">
              <a:latin typeface="Univers for BP Light"/>
              <a:cs typeface="Univers for BP Light"/>
            </a:endParaRPr>
          </a:p>
        </p:txBody>
      </p:sp>
      <p:sp>
        <p:nvSpPr>
          <p:cNvPr id="4" name="object 4"/>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73</a:t>
            </a:fld>
            <a:endParaRPr sz="1200">
              <a:latin typeface="Univers for BP Light"/>
              <a:cs typeface="Univers for BP Light"/>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028431" y="2246376"/>
            <a:ext cx="0" cy="2562225"/>
          </a:xfrm>
          <a:custGeom>
            <a:avLst/>
            <a:gdLst/>
            <a:ahLst/>
            <a:cxnLst/>
            <a:rect l="l" t="t" r="r" b="b"/>
            <a:pathLst>
              <a:path h="2562225">
                <a:moveTo>
                  <a:pt x="0" y="0"/>
                </a:moveTo>
                <a:lnTo>
                  <a:pt x="0" y="2561844"/>
                </a:lnTo>
              </a:path>
            </a:pathLst>
          </a:custGeom>
          <a:ln w="9144">
            <a:solidFill>
              <a:srgbClr val="4D4D4D"/>
            </a:solidFill>
            <a:prstDash val="sysDash"/>
          </a:ln>
        </p:spPr>
        <p:txBody>
          <a:bodyPr wrap="square" lIns="0" tIns="0" rIns="0" bIns="0" rtlCol="0"/>
          <a:lstStyle/>
          <a:p>
            <a:endParaRPr/>
          </a:p>
        </p:txBody>
      </p:sp>
      <p:sp>
        <p:nvSpPr>
          <p:cNvPr id="3" name="object 3"/>
          <p:cNvSpPr/>
          <p:nvPr/>
        </p:nvSpPr>
        <p:spPr>
          <a:xfrm>
            <a:off x="8028431" y="5071871"/>
            <a:ext cx="0" cy="218440"/>
          </a:xfrm>
          <a:custGeom>
            <a:avLst/>
            <a:gdLst/>
            <a:ahLst/>
            <a:cxnLst/>
            <a:rect l="l" t="t" r="r" b="b"/>
            <a:pathLst>
              <a:path h="218439">
                <a:moveTo>
                  <a:pt x="0" y="0"/>
                </a:moveTo>
                <a:lnTo>
                  <a:pt x="0" y="217931"/>
                </a:lnTo>
              </a:path>
            </a:pathLst>
          </a:custGeom>
          <a:ln w="9144">
            <a:solidFill>
              <a:srgbClr val="4D4D4D"/>
            </a:solidFill>
            <a:prstDash val="sysDash"/>
          </a:ln>
        </p:spPr>
        <p:txBody>
          <a:bodyPr wrap="square" lIns="0" tIns="0" rIns="0" bIns="0" rtlCol="0"/>
          <a:lstStyle/>
          <a:p>
            <a:endParaRPr/>
          </a:p>
        </p:txBody>
      </p:sp>
      <p:sp>
        <p:nvSpPr>
          <p:cNvPr id="4" name="object 4"/>
          <p:cNvSpPr/>
          <p:nvPr/>
        </p:nvSpPr>
        <p:spPr>
          <a:xfrm>
            <a:off x="8028431" y="5551932"/>
            <a:ext cx="0" cy="284480"/>
          </a:xfrm>
          <a:custGeom>
            <a:avLst/>
            <a:gdLst/>
            <a:ahLst/>
            <a:cxnLst/>
            <a:rect l="l" t="t" r="r" b="b"/>
            <a:pathLst>
              <a:path h="284479">
                <a:moveTo>
                  <a:pt x="0" y="0"/>
                </a:moveTo>
                <a:lnTo>
                  <a:pt x="0" y="284073"/>
                </a:lnTo>
              </a:path>
            </a:pathLst>
          </a:custGeom>
          <a:ln w="9144">
            <a:solidFill>
              <a:srgbClr val="4D4D4D"/>
            </a:solidFill>
            <a:prstDash val="sysDash"/>
          </a:ln>
        </p:spPr>
        <p:txBody>
          <a:bodyPr wrap="square" lIns="0" tIns="0" rIns="0" bIns="0" rtlCol="0"/>
          <a:lstStyle/>
          <a:p>
            <a:endParaRPr/>
          </a:p>
        </p:txBody>
      </p:sp>
      <p:sp>
        <p:nvSpPr>
          <p:cNvPr id="5" name="object 5"/>
          <p:cNvSpPr txBox="1">
            <a:spLocks noGrp="1"/>
          </p:cNvSpPr>
          <p:nvPr>
            <p:ph type="title"/>
          </p:nvPr>
        </p:nvSpPr>
        <p:spPr>
          <a:xfrm>
            <a:off x="491439" y="556386"/>
            <a:ext cx="7925434" cy="335280"/>
          </a:xfrm>
          <a:prstGeom prst="rect">
            <a:avLst/>
          </a:prstGeom>
        </p:spPr>
        <p:txBody>
          <a:bodyPr vert="horz" wrap="square" lIns="0" tIns="0" rIns="0" bIns="0" rtlCol="0">
            <a:spAutoFit/>
          </a:bodyPr>
          <a:lstStyle/>
          <a:p>
            <a:pPr marL="12700">
              <a:lnSpc>
                <a:spcPct val="100000"/>
              </a:lnSpc>
            </a:pPr>
            <a:r>
              <a:rPr spc="-5" dirty="0"/>
              <a:t>Global liquids supply growth is led by low-cost</a:t>
            </a:r>
            <a:r>
              <a:rPr spc="250" dirty="0"/>
              <a:t> </a:t>
            </a:r>
            <a:r>
              <a:rPr spc="-5" dirty="0"/>
              <a:t>producers…</a:t>
            </a:r>
          </a:p>
        </p:txBody>
      </p:sp>
      <p:sp>
        <p:nvSpPr>
          <p:cNvPr id="6" name="object 6"/>
          <p:cNvSpPr/>
          <p:nvPr/>
        </p:nvSpPr>
        <p:spPr>
          <a:xfrm>
            <a:off x="1030224" y="2328672"/>
            <a:ext cx="0" cy="3529965"/>
          </a:xfrm>
          <a:custGeom>
            <a:avLst/>
            <a:gdLst/>
            <a:ahLst/>
            <a:cxnLst/>
            <a:rect l="l" t="t" r="r" b="b"/>
            <a:pathLst>
              <a:path h="3529965">
                <a:moveTo>
                  <a:pt x="0" y="3529583"/>
                </a:moveTo>
                <a:lnTo>
                  <a:pt x="0" y="0"/>
                </a:lnTo>
              </a:path>
            </a:pathLst>
          </a:custGeom>
          <a:ln w="9144">
            <a:solidFill>
              <a:srgbClr val="666666"/>
            </a:solidFill>
          </a:ln>
        </p:spPr>
        <p:txBody>
          <a:bodyPr wrap="square" lIns="0" tIns="0" rIns="0" bIns="0" rtlCol="0"/>
          <a:lstStyle/>
          <a:p>
            <a:endParaRPr/>
          </a:p>
        </p:txBody>
      </p:sp>
      <p:sp>
        <p:nvSpPr>
          <p:cNvPr id="7" name="object 7"/>
          <p:cNvSpPr/>
          <p:nvPr/>
        </p:nvSpPr>
        <p:spPr>
          <a:xfrm>
            <a:off x="1030224" y="58582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8" name="object 8"/>
          <p:cNvSpPr/>
          <p:nvPr/>
        </p:nvSpPr>
        <p:spPr>
          <a:xfrm>
            <a:off x="1030224" y="546506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9" name="object 9"/>
          <p:cNvSpPr/>
          <p:nvPr/>
        </p:nvSpPr>
        <p:spPr>
          <a:xfrm>
            <a:off x="1030224" y="507339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0" name="object 10"/>
          <p:cNvSpPr/>
          <p:nvPr/>
        </p:nvSpPr>
        <p:spPr>
          <a:xfrm>
            <a:off x="1030224" y="46817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 name="object 11"/>
          <p:cNvSpPr/>
          <p:nvPr/>
        </p:nvSpPr>
        <p:spPr>
          <a:xfrm>
            <a:off x="1030224" y="428853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 name="object 12"/>
          <p:cNvSpPr/>
          <p:nvPr/>
        </p:nvSpPr>
        <p:spPr>
          <a:xfrm>
            <a:off x="1030224" y="38968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 name="object 13"/>
          <p:cNvSpPr/>
          <p:nvPr/>
        </p:nvSpPr>
        <p:spPr>
          <a:xfrm>
            <a:off x="1030224" y="350520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4" name="object 14"/>
          <p:cNvSpPr/>
          <p:nvPr/>
        </p:nvSpPr>
        <p:spPr>
          <a:xfrm>
            <a:off x="1030224" y="311200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5" name="object 15"/>
          <p:cNvSpPr/>
          <p:nvPr/>
        </p:nvSpPr>
        <p:spPr>
          <a:xfrm>
            <a:off x="1030224" y="272033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6" name="object 16"/>
          <p:cNvSpPr/>
          <p:nvPr/>
        </p:nvSpPr>
        <p:spPr>
          <a:xfrm>
            <a:off x="1030224" y="232867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7" name="object 17"/>
          <p:cNvSpPr/>
          <p:nvPr/>
        </p:nvSpPr>
        <p:spPr>
          <a:xfrm>
            <a:off x="1030224" y="5858255"/>
            <a:ext cx="3609340" cy="0"/>
          </a:xfrm>
          <a:custGeom>
            <a:avLst/>
            <a:gdLst/>
            <a:ahLst/>
            <a:cxnLst/>
            <a:rect l="l" t="t" r="r" b="b"/>
            <a:pathLst>
              <a:path w="3609340">
                <a:moveTo>
                  <a:pt x="0" y="0"/>
                </a:moveTo>
                <a:lnTo>
                  <a:pt x="3608831" y="0"/>
                </a:lnTo>
              </a:path>
            </a:pathLst>
          </a:custGeom>
          <a:ln w="9144">
            <a:solidFill>
              <a:srgbClr val="666666"/>
            </a:solidFill>
          </a:ln>
        </p:spPr>
        <p:txBody>
          <a:bodyPr wrap="square" lIns="0" tIns="0" rIns="0" bIns="0" rtlCol="0"/>
          <a:lstStyle/>
          <a:p>
            <a:endParaRPr/>
          </a:p>
        </p:txBody>
      </p:sp>
      <p:sp>
        <p:nvSpPr>
          <p:cNvPr id="18" name="object 18"/>
          <p:cNvSpPr/>
          <p:nvPr/>
        </p:nvSpPr>
        <p:spPr>
          <a:xfrm>
            <a:off x="1030986" y="2533650"/>
            <a:ext cx="1443355" cy="326390"/>
          </a:xfrm>
          <a:custGeom>
            <a:avLst/>
            <a:gdLst/>
            <a:ahLst/>
            <a:cxnLst/>
            <a:rect l="l" t="t" r="r" b="b"/>
            <a:pathLst>
              <a:path w="1443355" h="326389">
                <a:moveTo>
                  <a:pt x="0" y="163067"/>
                </a:moveTo>
                <a:lnTo>
                  <a:pt x="89915" y="193548"/>
                </a:lnTo>
                <a:lnTo>
                  <a:pt x="179831" y="326136"/>
                </a:lnTo>
                <a:lnTo>
                  <a:pt x="269747" y="236220"/>
                </a:lnTo>
                <a:lnTo>
                  <a:pt x="361188" y="97536"/>
                </a:lnTo>
                <a:lnTo>
                  <a:pt x="451103" y="39624"/>
                </a:lnTo>
                <a:lnTo>
                  <a:pt x="541019" y="24384"/>
                </a:lnTo>
                <a:lnTo>
                  <a:pt x="630936" y="51815"/>
                </a:lnTo>
                <a:lnTo>
                  <a:pt x="720851" y="0"/>
                </a:lnTo>
                <a:lnTo>
                  <a:pt x="810768" y="156972"/>
                </a:lnTo>
                <a:lnTo>
                  <a:pt x="902207" y="150875"/>
                </a:lnTo>
                <a:lnTo>
                  <a:pt x="992124" y="108203"/>
                </a:lnTo>
                <a:lnTo>
                  <a:pt x="1082039" y="67055"/>
                </a:lnTo>
                <a:lnTo>
                  <a:pt x="1171956" y="160020"/>
                </a:lnTo>
                <a:lnTo>
                  <a:pt x="1261871" y="239267"/>
                </a:lnTo>
                <a:lnTo>
                  <a:pt x="1353312" y="205739"/>
                </a:lnTo>
                <a:lnTo>
                  <a:pt x="1443227" y="120396"/>
                </a:lnTo>
              </a:path>
            </a:pathLst>
          </a:custGeom>
          <a:ln w="28956">
            <a:solidFill>
              <a:srgbClr val="D66600"/>
            </a:solidFill>
          </a:ln>
        </p:spPr>
        <p:txBody>
          <a:bodyPr wrap="square" lIns="0" tIns="0" rIns="0" bIns="0" rtlCol="0"/>
          <a:lstStyle/>
          <a:p>
            <a:endParaRPr/>
          </a:p>
        </p:txBody>
      </p:sp>
      <p:sp>
        <p:nvSpPr>
          <p:cNvPr id="19" name="object 19"/>
          <p:cNvSpPr/>
          <p:nvPr/>
        </p:nvSpPr>
        <p:spPr>
          <a:xfrm>
            <a:off x="1030986" y="4853178"/>
            <a:ext cx="1443355" cy="120650"/>
          </a:xfrm>
          <a:custGeom>
            <a:avLst/>
            <a:gdLst/>
            <a:ahLst/>
            <a:cxnLst/>
            <a:rect l="l" t="t" r="r" b="b"/>
            <a:pathLst>
              <a:path w="1443355" h="120650">
                <a:moveTo>
                  <a:pt x="0" y="48768"/>
                </a:moveTo>
                <a:lnTo>
                  <a:pt x="89915" y="80772"/>
                </a:lnTo>
                <a:lnTo>
                  <a:pt x="179831" y="108204"/>
                </a:lnTo>
                <a:lnTo>
                  <a:pt x="269747" y="22860"/>
                </a:lnTo>
                <a:lnTo>
                  <a:pt x="361188" y="33528"/>
                </a:lnTo>
                <a:lnTo>
                  <a:pt x="451103" y="0"/>
                </a:lnTo>
                <a:lnTo>
                  <a:pt x="541019" y="32004"/>
                </a:lnTo>
                <a:lnTo>
                  <a:pt x="630936" y="70104"/>
                </a:lnTo>
                <a:lnTo>
                  <a:pt x="720851" y="45720"/>
                </a:lnTo>
                <a:lnTo>
                  <a:pt x="810768" y="120396"/>
                </a:lnTo>
                <a:lnTo>
                  <a:pt x="902207" y="109728"/>
                </a:lnTo>
                <a:lnTo>
                  <a:pt x="992124" y="24384"/>
                </a:lnTo>
                <a:lnTo>
                  <a:pt x="1082039" y="9144"/>
                </a:lnTo>
                <a:lnTo>
                  <a:pt x="1171956" y="33528"/>
                </a:lnTo>
                <a:lnTo>
                  <a:pt x="1261871" y="50292"/>
                </a:lnTo>
                <a:lnTo>
                  <a:pt x="1353312" y="41148"/>
                </a:lnTo>
                <a:lnTo>
                  <a:pt x="1443227" y="21336"/>
                </a:lnTo>
              </a:path>
            </a:pathLst>
          </a:custGeom>
          <a:ln w="28956">
            <a:solidFill>
              <a:srgbClr val="FFCC00"/>
            </a:solidFill>
          </a:ln>
        </p:spPr>
        <p:txBody>
          <a:bodyPr wrap="square" lIns="0" tIns="0" rIns="0" bIns="0" rtlCol="0"/>
          <a:lstStyle/>
          <a:p>
            <a:endParaRPr/>
          </a:p>
        </p:txBody>
      </p:sp>
      <p:sp>
        <p:nvSpPr>
          <p:cNvPr id="20" name="object 20"/>
          <p:cNvSpPr/>
          <p:nvPr/>
        </p:nvSpPr>
        <p:spPr>
          <a:xfrm>
            <a:off x="1030986" y="4664202"/>
            <a:ext cx="1443355" cy="449580"/>
          </a:xfrm>
          <a:custGeom>
            <a:avLst/>
            <a:gdLst/>
            <a:ahLst/>
            <a:cxnLst/>
            <a:rect l="l" t="t" r="r" b="b"/>
            <a:pathLst>
              <a:path w="1443355" h="449579">
                <a:moveTo>
                  <a:pt x="0" y="306324"/>
                </a:moveTo>
                <a:lnTo>
                  <a:pt x="89915" y="321564"/>
                </a:lnTo>
                <a:lnTo>
                  <a:pt x="179831" y="315468"/>
                </a:lnTo>
                <a:lnTo>
                  <a:pt x="269747" y="365760"/>
                </a:lnTo>
                <a:lnTo>
                  <a:pt x="361188" y="403860"/>
                </a:lnTo>
                <a:lnTo>
                  <a:pt x="451103" y="445008"/>
                </a:lnTo>
                <a:lnTo>
                  <a:pt x="541019" y="449580"/>
                </a:lnTo>
                <a:lnTo>
                  <a:pt x="630936" y="437388"/>
                </a:lnTo>
                <a:lnTo>
                  <a:pt x="720851" y="435864"/>
                </a:lnTo>
                <a:lnTo>
                  <a:pt x="810768" y="371856"/>
                </a:lnTo>
                <a:lnTo>
                  <a:pt x="902207" y="347472"/>
                </a:lnTo>
                <a:lnTo>
                  <a:pt x="992124" y="323088"/>
                </a:lnTo>
                <a:lnTo>
                  <a:pt x="1082039" y="263652"/>
                </a:lnTo>
                <a:lnTo>
                  <a:pt x="1171956" y="161544"/>
                </a:lnTo>
                <a:lnTo>
                  <a:pt x="1261871" y="42672"/>
                </a:lnTo>
                <a:lnTo>
                  <a:pt x="1353312" y="0"/>
                </a:lnTo>
                <a:lnTo>
                  <a:pt x="1443227" y="35052"/>
                </a:lnTo>
              </a:path>
            </a:pathLst>
          </a:custGeom>
          <a:ln w="28956">
            <a:solidFill>
              <a:srgbClr val="99CC00"/>
            </a:solidFill>
          </a:ln>
        </p:spPr>
        <p:txBody>
          <a:bodyPr wrap="square" lIns="0" tIns="0" rIns="0" bIns="0" rtlCol="0"/>
          <a:lstStyle/>
          <a:p>
            <a:endParaRPr/>
          </a:p>
        </p:txBody>
      </p:sp>
      <p:sp>
        <p:nvSpPr>
          <p:cNvPr id="21" name="object 21"/>
          <p:cNvSpPr/>
          <p:nvPr/>
        </p:nvSpPr>
        <p:spPr>
          <a:xfrm>
            <a:off x="1030986" y="5100065"/>
            <a:ext cx="1443355" cy="307975"/>
          </a:xfrm>
          <a:custGeom>
            <a:avLst/>
            <a:gdLst/>
            <a:ahLst/>
            <a:cxnLst/>
            <a:rect l="l" t="t" r="r" b="b"/>
            <a:pathLst>
              <a:path w="1443355" h="307975">
                <a:moveTo>
                  <a:pt x="0" y="170687"/>
                </a:moveTo>
                <a:lnTo>
                  <a:pt x="89915" y="175259"/>
                </a:lnTo>
                <a:lnTo>
                  <a:pt x="179831" y="179831"/>
                </a:lnTo>
                <a:lnTo>
                  <a:pt x="269747" y="207263"/>
                </a:lnTo>
                <a:lnTo>
                  <a:pt x="361188" y="254507"/>
                </a:lnTo>
                <a:lnTo>
                  <a:pt x="451103" y="281939"/>
                </a:lnTo>
                <a:lnTo>
                  <a:pt x="541019" y="292607"/>
                </a:lnTo>
                <a:lnTo>
                  <a:pt x="630936" y="297179"/>
                </a:lnTo>
                <a:lnTo>
                  <a:pt x="720851" y="307847"/>
                </a:lnTo>
                <a:lnTo>
                  <a:pt x="810768" y="268223"/>
                </a:lnTo>
                <a:lnTo>
                  <a:pt x="902207" y="269747"/>
                </a:lnTo>
                <a:lnTo>
                  <a:pt x="992124" y="262127"/>
                </a:lnTo>
                <a:lnTo>
                  <a:pt x="1082039" y="202691"/>
                </a:lnTo>
                <a:lnTo>
                  <a:pt x="1171956" y="121919"/>
                </a:lnTo>
                <a:lnTo>
                  <a:pt x="1261871" y="30479"/>
                </a:lnTo>
                <a:lnTo>
                  <a:pt x="1353312" y="0"/>
                </a:lnTo>
                <a:lnTo>
                  <a:pt x="1443227" y="48767"/>
                </a:lnTo>
              </a:path>
            </a:pathLst>
          </a:custGeom>
          <a:ln w="22860">
            <a:solidFill>
              <a:srgbClr val="99CC00"/>
            </a:solidFill>
          </a:ln>
        </p:spPr>
        <p:txBody>
          <a:bodyPr wrap="square" lIns="0" tIns="0" rIns="0" bIns="0" rtlCol="0"/>
          <a:lstStyle/>
          <a:p>
            <a:endParaRPr/>
          </a:p>
        </p:txBody>
      </p:sp>
      <p:sp>
        <p:nvSpPr>
          <p:cNvPr id="22" name="object 22"/>
          <p:cNvSpPr/>
          <p:nvPr/>
        </p:nvSpPr>
        <p:spPr>
          <a:xfrm>
            <a:off x="1030986" y="4926329"/>
            <a:ext cx="1443355" cy="265430"/>
          </a:xfrm>
          <a:custGeom>
            <a:avLst/>
            <a:gdLst/>
            <a:ahLst/>
            <a:cxnLst/>
            <a:rect l="l" t="t" r="r" b="b"/>
            <a:pathLst>
              <a:path w="1443355" h="265429">
                <a:moveTo>
                  <a:pt x="0" y="265176"/>
                </a:moveTo>
                <a:lnTo>
                  <a:pt x="89915" y="216408"/>
                </a:lnTo>
                <a:lnTo>
                  <a:pt x="179831" y="149352"/>
                </a:lnTo>
                <a:lnTo>
                  <a:pt x="269747" y="96012"/>
                </a:lnTo>
                <a:lnTo>
                  <a:pt x="361188" y="62484"/>
                </a:lnTo>
                <a:lnTo>
                  <a:pt x="451103" y="47244"/>
                </a:lnTo>
                <a:lnTo>
                  <a:pt x="541019" y="33528"/>
                </a:lnTo>
                <a:lnTo>
                  <a:pt x="630936" y="13716"/>
                </a:lnTo>
                <a:lnTo>
                  <a:pt x="720851" y="33528"/>
                </a:lnTo>
                <a:lnTo>
                  <a:pt x="810768" y="0"/>
                </a:lnTo>
                <a:lnTo>
                  <a:pt x="902207" y="6096"/>
                </a:lnTo>
                <a:lnTo>
                  <a:pt x="992124" y="3048"/>
                </a:lnTo>
                <a:lnTo>
                  <a:pt x="1082039" y="16764"/>
                </a:lnTo>
                <a:lnTo>
                  <a:pt x="1171956" y="9144"/>
                </a:lnTo>
                <a:lnTo>
                  <a:pt x="1261871" y="27432"/>
                </a:lnTo>
                <a:lnTo>
                  <a:pt x="1353312" y="42672"/>
                </a:lnTo>
                <a:lnTo>
                  <a:pt x="1443227" y="28956"/>
                </a:lnTo>
              </a:path>
            </a:pathLst>
          </a:custGeom>
          <a:ln w="28956">
            <a:solidFill>
              <a:srgbClr val="6633C8"/>
            </a:solidFill>
          </a:ln>
        </p:spPr>
        <p:txBody>
          <a:bodyPr wrap="square" lIns="0" tIns="0" rIns="0" bIns="0" rtlCol="0"/>
          <a:lstStyle/>
          <a:p>
            <a:endParaRPr/>
          </a:p>
        </p:txBody>
      </p:sp>
      <p:sp>
        <p:nvSpPr>
          <p:cNvPr id="23" name="object 23"/>
          <p:cNvSpPr/>
          <p:nvPr/>
        </p:nvSpPr>
        <p:spPr>
          <a:xfrm>
            <a:off x="2474214" y="2538222"/>
            <a:ext cx="2164080" cy="173990"/>
          </a:xfrm>
          <a:custGeom>
            <a:avLst/>
            <a:gdLst/>
            <a:ahLst/>
            <a:cxnLst/>
            <a:rect l="l" t="t" r="r" b="b"/>
            <a:pathLst>
              <a:path w="2164079" h="173989">
                <a:moveTo>
                  <a:pt x="0" y="115824"/>
                </a:moveTo>
                <a:lnTo>
                  <a:pt x="361188" y="173736"/>
                </a:lnTo>
                <a:lnTo>
                  <a:pt x="810768" y="173736"/>
                </a:lnTo>
                <a:lnTo>
                  <a:pt x="1261872" y="163067"/>
                </a:lnTo>
                <a:lnTo>
                  <a:pt x="1712976" y="94487"/>
                </a:lnTo>
                <a:lnTo>
                  <a:pt x="2164080" y="0"/>
                </a:lnTo>
              </a:path>
            </a:pathLst>
          </a:custGeom>
          <a:ln w="28956">
            <a:solidFill>
              <a:srgbClr val="D66600"/>
            </a:solidFill>
          </a:ln>
        </p:spPr>
        <p:txBody>
          <a:bodyPr wrap="square" lIns="0" tIns="0" rIns="0" bIns="0" rtlCol="0"/>
          <a:lstStyle/>
          <a:p>
            <a:endParaRPr/>
          </a:p>
        </p:txBody>
      </p:sp>
      <p:sp>
        <p:nvSpPr>
          <p:cNvPr id="24" name="object 24"/>
          <p:cNvSpPr/>
          <p:nvPr/>
        </p:nvSpPr>
        <p:spPr>
          <a:xfrm>
            <a:off x="2790825" y="2666364"/>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7" y="75437"/>
                </a:lnTo>
                <a:lnTo>
                  <a:pt x="84915" y="61388"/>
                </a:lnTo>
                <a:lnTo>
                  <a:pt x="88392" y="44196"/>
                </a:lnTo>
                <a:lnTo>
                  <a:pt x="84915" y="27003"/>
                </a:lnTo>
                <a:lnTo>
                  <a:pt x="75438" y="12953"/>
                </a:lnTo>
                <a:lnTo>
                  <a:pt x="61388" y="3476"/>
                </a:lnTo>
                <a:lnTo>
                  <a:pt x="44195" y="0"/>
                </a:lnTo>
                <a:close/>
              </a:path>
            </a:pathLst>
          </a:custGeom>
          <a:solidFill>
            <a:srgbClr val="D66600"/>
          </a:solidFill>
        </p:spPr>
        <p:txBody>
          <a:bodyPr wrap="square" lIns="0" tIns="0" rIns="0" bIns="0" rtlCol="0"/>
          <a:lstStyle/>
          <a:p>
            <a:endParaRPr/>
          </a:p>
        </p:txBody>
      </p:sp>
      <p:sp>
        <p:nvSpPr>
          <p:cNvPr id="25" name="object 25"/>
          <p:cNvSpPr/>
          <p:nvPr/>
        </p:nvSpPr>
        <p:spPr>
          <a:xfrm>
            <a:off x="3241929" y="2666364"/>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8" y="75437"/>
                </a:lnTo>
                <a:lnTo>
                  <a:pt x="84915" y="61388"/>
                </a:lnTo>
                <a:lnTo>
                  <a:pt x="88392" y="44196"/>
                </a:lnTo>
                <a:lnTo>
                  <a:pt x="84915" y="27003"/>
                </a:lnTo>
                <a:lnTo>
                  <a:pt x="75437" y="12953"/>
                </a:lnTo>
                <a:lnTo>
                  <a:pt x="61388" y="3476"/>
                </a:lnTo>
                <a:lnTo>
                  <a:pt x="44195" y="0"/>
                </a:lnTo>
                <a:close/>
              </a:path>
            </a:pathLst>
          </a:custGeom>
          <a:solidFill>
            <a:srgbClr val="D66600"/>
          </a:solidFill>
        </p:spPr>
        <p:txBody>
          <a:bodyPr wrap="square" lIns="0" tIns="0" rIns="0" bIns="0" rtlCol="0"/>
          <a:lstStyle/>
          <a:p>
            <a:endParaRPr/>
          </a:p>
        </p:txBody>
      </p:sp>
      <p:sp>
        <p:nvSpPr>
          <p:cNvPr id="26" name="object 26"/>
          <p:cNvSpPr/>
          <p:nvPr/>
        </p:nvSpPr>
        <p:spPr>
          <a:xfrm>
            <a:off x="3693033" y="2657220"/>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D66600"/>
          </a:solidFill>
        </p:spPr>
        <p:txBody>
          <a:bodyPr wrap="square" lIns="0" tIns="0" rIns="0" bIns="0" rtlCol="0"/>
          <a:lstStyle/>
          <a:p>
            <a:endParaRPr/>
          </a:p>
        </p:txBody>
      </p:sp>
      <p:sp>
        <p:nvSpPr>
          <p:cNvPr id="27" name="object 27"/>
          <p:cNvSpPr/>
          <p:nvPr/>
        </p:nvSpPr>
        <p:spPr>
          <a:xfrm>
            <a:off x="4144136" y="2587117"/>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D66600"/>
          </a:solidFill>
        </p:spPr>
        <p:txBody>
          <a:bodyPr wrap="square" lIns="0" tIns="0" rIns="0" bIns="0" rtlCol="0"/>
          <a:lstStyle/>
          <a:p>
            <a:endParaRPr/>
          </a:p>
        </p:txBody>
      </p:sp>
      <p:sp>
        <p:nvSpPr>
          <p:cNvPr id="28" name="object 28"/>
          <p:cNvSpPr/>
          <p:nvPr/>
        </p:nvSpPr>
        <p:spPr>
          <a:xfrm>
            <a:off x="4595240" y="249262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7"/>
                </a:lnTo>
                <a:lnTo>
                  <a:pt x="84915" y="61388"/>
                </a:lnTo>
                <a:lnTo>
                  <a:pt x="88392" y="44196"/>
                </a:lnTo>
                <a:lnTo>
                  <a:pt x="84915" y="27003"/>
                </a:lnTo>
                <a:lnTo>
                  <a:pt x="75437" y="12953"/>
                </a:lnTo>
                <a:lnTo>
                  <a:pt x="61388" y="3476"/>
                </a:lnTo>
                <a:lnTo>
                  <a:pt x="44196" y="0"/>
                </a:lnTo>
                <a:close/>
              </a:path>
            </a:pathLst>
          </a:custGeom>
          <a:solidFill>
            <a:srgbClr val="D66600"/>
          </a:solidFill>
        </p:spPr>
        <p:txBody>
          <a:bodyPr wrap="square" lIns="0" tIns="0" rIns="0" bIns="0" rtlCol="0"/>
          <a:lstStyle/>
          <a:p>
            <a:endParaRPr/>
          </a:p>
        </p:txBody>
      </p:sp>
      <p:sp>
        <p:nvSpPr>
          <p:cNvPr id="29" name="object 29"/>
          <p:cNvSpPr/>
          <p:nvPr/>
        </p:nvSpPr>
        <p:spPr>
          <a:xfrm>
            <a:off x="2474214" y="4822697"/>
            <a:ext cx="2164080" cy="131445"/>
          </a:xfrm>
          <a:custGeom>
            <a:avLst/>
            <a:gdLst/>
            <a:ahLst/>
            <a:cxnLst/>
            <a:rect l="l" t="t" r="r" b="b"/>
            <a:pathLst>
              <a:path w="2164079" h="131445">
                <a:moveTo>
                  <a:pt x="0" y="51815"/>
                </a:moveTo>
                <a:lnTo>
                  <a:pt x="361188" y="94487"/>
                </a:lnTo>
                <a:lnTo>
                  <a:pt x="810768" y="121919"/>
                </a:lnTo>
                <a:lnTo>
                  <a:pt x="1261872" y="131063"/>
                </a:lnTo>
                <a:lnTo>
                  <a:pt x="1712976" y="83819"/>
                </a:lnTo>
                <a:lnTo>
                  <a:pt x="2164080" y="0"/>
                </a:lnTo>
              </a:path>
            </a:pathLst>
          </a:custGeom>
          <a:ln w="28956">
            <a:solidFill>
              <a:srgbClr val="FFCC00"/>
            </a:solidFill>
          </a:ln>
        </p:spPr>
        <p:txBody>
          <a:bodyPr wrap="square" lIns="0" tIns="0" rIns="0" bIns="0" rtlCol="0"/>
          <a:lstStyle/>
          <a:p>
            <a:endParaRPr/>
          </a:p>
        </p:txBody>
      </p:sp>
      <p:sp>
        <p:nvSpPr>
          <p:cNvPr id="30" name="object 30"/>
          <p:cNvSpPr/>
          <p:nvPr/>
        </p:nvSpPr>
        <p:spPr>
          <a:xfrm>
            <a:off x="2790825" y="4871592"/>
            <a:ext cx="88900" cy="88900"/>
          </a:xfrm>
          <a:custGeom>
            <a:avLst/>
            <a:gdLst/>
            <a:ahLst/>
            <a:cxnLst/>
            <a:rect l="l" t="t" r="r" b="b"/>
            <a:pathLst>
              <a:path w="88900" h="88900">
                <a:moveTo>
                  <a:pt x="44195" y="0"/>
                </a:moveTo>
                <a:lnTo>
                  <a:pt x="27003" y="3476"/>
                </a:lnTo>
                <a:lnTo>
                  <a:pt x="12954" y="12953"/>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3"/>
                </a:lnTo>
                <a:lnTo>
                  <a:pt x="61388" y="3476"/>
                </a:lnTo>
                <a:lnTo>
                  <a:pt x="44195" y="0"/>
                </a:lnTo>
                <a:close/>
              </a:path>
            </a:pathLst>
          </a:custGeom>
          <a:solidFill>
            <a:srgbClr val="FACC00"/>
          </a:solidFill>
        </p:spPr>
        <p:txBody>
          <a:bodyPr wrap="square" lIns="0" tIns="0" rIns="0" bIns="0" rtlCol="0"/>
          <a:lstStyle/>
          <a:p>
            <a:endParaRPr/>
          </a:p>
        </p:txBody>
      </p:sp>
      <p:sp>
        <p:nvSpPr>
          <p:cNvPr id="31" name="object 31"/>
          <p:cNvSpPr/>
          <p:nvPr/>
        </p:nvSpPr>
        <p:spPr>
          <a:xfrm>
            <a:off x="3241929" y="4900548"/>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8" y="75438"/>
                </a:lnTo>
                <a:lnTo>
                  <a:pt x="84915" y="61388"/>
                </a:lnTo>
                <a:lnTo>
                  <a:pt x="88392" y="44195"/>
                </a:lnTo>
                <a:lnTo>
                  <a:pt x="84915" y="27003"/>
                </a:lnTo>
                <a:lnTo>
                  <a:pt x="75437" y="12954"/>
                </a:lnTo>
                <a:lnTo>
                  <a:pt x="61388" y="3476"/>
                </a:lnTo>
                <a:lnTo>
                  <a:pt x="44195" y="0"/>
                </a:lnTo>
                <a:close/>
              </a:path>
            </a:pathLst>
          </a:custGeom>
          <a:solidFill>
            <a:srgbClr val="FACC00"/>
          </a:solidFill>
        </p:spPr>
        <p:txBody>
          <a:bodyPr wrap="square" lIns="0" tIns="0" rIns="0" bIns="0" rtlCol="0"/>
          <a:lstStyle/>
          <a:p>
            <a:endParaRPr/>
          </a:p>
        </p:txBody>
      </p:sp>
      <p:sp>
        <p:nvSpPr>
          <p:cNvPr id="32" name="object 32"/>
          <p:cNvSpPr/>
          <p:nvPr/>
        </p:nvSpPr>
        <p:spPr>
          <a:xfrm>
            <a:off x="3693033" y="4909692"/>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FACC00"/>
          </a:solidFill>
        </p:spPr>
        <p:txBody>
          <a:bodyPr wrap="square" lIns="0" tIns="0" rIns="0" bIns="0" rtlCol="0"/>
          <a:lstStyle/>
          <a:p>
            <a:endParaRPr/>
          </a:p>
        </p:txBody>
      </p:sp>
      <p:sp>
        <p:nvSpPr>
          <p:cNvPr id="33" name="object 33"/>
          <p:cNvSpPr/>
          <p:nvPr/>
        </p:nvSpPr>
        <p:spPr>
          <a:xfrm>
            <a:off x="4144136" y="4862448"/>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FACC00"/>
          </a:solidFill>
        </p:spPr>
        <p:txBody>
          <a:bodyPr wrap="square" lIns="0" tIns="0" rIns="0" bIns="0" rtlCol="0"/>
          <a:lstStyle/>
          <a:p>
            <a:endParaRPr/>
          </a:p>
        </p:txBody>
      </p:sp>
      <p:sp>
        <p:nvSpPr>
          <p:cNvPr id="34" name="object 34"/>
          <p:cNvSpPr/>
          <p:nvPr/>
        </p:nvSpPr>
        <p:spPr>
          <a:xfrm>
            <a:off x="4595240" y="4777104"/>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8"/>
                </a:lnTo>
                <a:lnTo>
                  <a:pt x="84915" y="61388"/>
                </a:lnTo>
                <a:lnTo>
                  <a:pt x="88392" y="44196"/>
                </a:lnTo>
                <a:lnTo>
                  <a:pt x="84915" y="27003"/>
                </a:lnTo>
                <a:lnTo>
                  <a:pt x="75437" y="12954"/>
                </a:lnTo>
                <a:lnTo>
                  <a:pt x="61388" y="3476"/>
                </a:lnTo>
                <a:lnTo>
                  <a:pt x="44196" y="0"/>
                </a:lnTo>
                <a:close/>
              </a:path>
            </a:pathLst>
          </a:custGeom>
          <a:solidFill>
            <a:srgbClr val="FACC00"/>
          </a:solidFill>
        </p:spPr>
        <p:txBody>
          <a:bodyPr wrap="square" lIns="0" tIns="0" rIns="0" bIns="0" rtlCol="0"/>
          <a:lstStyle/>
          <a:p>
            <a:endParaRPr/>
          </a:p>
        </p:txBody>
      </p:sp>
      <p:sp>
        <p:nvSpPr>
          <p:cNvPr id="35" name="object 35"/>
          <p:cNvSpPr/>
          <p:nvPr/>
        </p:nvSpPr>
        <p:spPr>
          <a:xfrm>
            <a:off x="2474214" y="4231385"/>
            <a:ext cx="2164080" cy="467995"/>
          </a:xfrm>
          <a:custGeom>
            <a:avLst/>
            <a:gdLst/>
            <a:ahLst/>
            <a:cxnLst/>
            <a:rect l="l" t="t" r="r" b="b"/>
            <a:pathLst>
              <a:path w="2164079" h="467995">
                <a:moveTo>
                  <a:pt x="0" y="467868"/>
                </a:moveTo>
                <a:lnTo>
                  <a:pt x="361188" y="231647"/>
                </a:lnTo>
                <a:lnTo>
                  <a:pt x="810768" y="65531"/>
                </a:lnTo>
                <a:lnTo>
                  <a:pt x="1261872" y="0"/>
                </a:lnTo>
                <a:lnTo>
                  <a:pt x="1712976" y="1524"/>
                </a:lnTo>
                <a:lnTo>
                  <a:pt x="2164080" y="30480"/>
                </a:lnTo>
              </a:path>
            </a:pathLst>
          </a:custGeom>
          <a:ln w="28956">
            <a:solidFill>
              <a:srgbClr val="99CC00"/>
            </a:solidFill>
          </a:ln>
        </p:spPr>
        <p:txBody>
          <a:bodyPr wrap="square" lIns="0" tIns="0" rIns="0" bIns="0" rtlCol="0"/>
          <a:lstStyle/>
          <a:p>
            <a:endParaRPr/>
          </a:p>
        </p:txBody>
      </p:sp>
      <p:sp>
        <p:nvSpPr>
          <p:cNvPr id="36" name="object 36"/>
          <p:cNvSpPr/>
          <p:nvPr/>
        </p:nvSpPr>
        <p:spPr>
          <a:xfrm>
            <a:off x="2790825" y="4418965"/>
            <a:ext cx="88900" cy="88900"/>
          </a:xfrm>
          <a:custGeom>
            <a:avLst/>
            <a:gdLst/>
            <a:ahLst/>
            <a:cxnLst/>
            <a:rect l="l" t="t" r="r" b="b"/>
            <a:pathLst>
              <a:path w="88900" h="88900">
                <a:moveTo>
                  <a:pt x="44195" y="0"/>
                </a:moveTo>
                <a:lnTo>
                  <a:pt x="27003" y="3476"/>
                </a:lnTo>
                <a:lnTo>
                  <a:pt x="12954" y="12953"/>
                </a:lnTo>
                <a:lnTo>
                  <a:pt x="3476" y="27003"/>
                </a:lnTo>
                <a:lnTo>
                  <a:pt x="0" y="44196"/>
                </a:lnTo>
                <a:lnTo>
                  <a:pt x="3476" y="61388"/>
                </a:lnTo>
                <a:lnTo>
                  <a:pt x="12954" y="75437"/>
                </a:lnTo>
                <a:lnTo>
                  <a:pt x="27003" y="84915"/>
                </a:lnTo>
                <a:lnTo>
                  <a:pt x="44195" y="88392"/>
                </a:lnTo>
                <a:lnTo>
                  <a:pt x="61388" y="84915"/>
                </a:lnTo>
                <a:lnTo>
                  <a:pt x="75437" y="75437"/>
                </a:lnTo>
                <a:lnTo>
                  <a:pt x="84915" y="61388"/>
                </a:lnTo>
                <a:lnTo>
                  <a:pt x="88392" y="44196"/>
                </a:lnTo>
                <a:lnTo>
                  <a:pt x="84915" y="27003"/>
                </a:lnTo>
                <a:lnTo>
                  <a:pt x="75438" y="12954"/>
                </a:lnTo>
                <a:lnTo>
                  <a:pt x="61388" y="3476"/>
                </a:lnTo>
                <a:lnTo>
                  <a:pt x="44195" y="0"/>
                </a:lnTo>
                <a:close/>
              </a:path>
            </a:pathLst>
          </a:custGeom>
          <a:solidFill>
            <a:srgbClr val="99CC00"/>
          </a:solidFill>
        </p:spPr>
        <p:txBody>
          <a:bodyPr wrap="square" lIns="0" tIns="0" rIns="0" bIns="0" rtlCol="0"/>
          <a:lstStyle/>
          <a:p>
            <a:endParaRPr/>
          </a:p>
        </p:txBody>
      </p:sp>
      <p:sp>
        <p:nvSpPr>
          <p:cNvPr id="37" name="object 37"/>
          <p:cNvSpPr/>
          <p:nvPr/>
        </p:nvSpPr>
        <p:spPr>
          <a:xfrm>
            <a:off x="3241929" y="4251325"/>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8" y="75438"/>
                </a:lnTo>
                <a:lnTo>
                  <a:pt x="84915" y="61388"/>
                </a:lnTo>
                <a:lnTo>
                  <a:pt x="88392"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38" name="object 38"/>
          <p:cNvSpPr/>
          <p:nvPr/>
        </p:nvSpPr>
        <p:spPr>
          <a:xfrm>
            <a:off x="3693033" y="4185792"/>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39" name="object 39"/>
          <p:cNvSpPr/>
          <p:nvPr/>
        </p:nvSpPr>
        <p:spPr>
          <a:xfrm>
            <a:off x="4144136" y="418884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40" name="object 40"/>
          <p:cNvSpPr/>
          <p:nvPr/>
        </p:nvSpPr>
        <p:spPr>
          <a:xfrm>
            <a:off x="4595240" y="4216272"/>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41" name="object 41"/>
          <p:cNvSpPr/>
          <p:nvPr/>
        </p:nvSpPr>
        <p:spPr>
          <a:xfrm>
            <a:off x="2474214" y="4863846"/>
            <a:ext cx="2164080" cy="285115"/>
          </a:xfrm>
          <a:custGeom>
            <a:avLst/>
            <a:gdLst/>
            <a:ahLst/>
            <a:cxnLst/>
            <a:rect l="l" t="t" r="r" b="b"/>
            <a:pathLst>
              <a:path w="2164079" h="285114">
                <a:moveTo>
                  <a:pt x="0" y="284987"/>
                </a:moveTo>
                <a:lnTo>
                  <a:pt x="361188" y="132587"/>
                </a:lnTo>
                <a:lnTo>
                  <a:pt x="810768" y="25907"/>
                </a:lnTo>
                <a:lnTo>
                  <a:pt x="1261872" y="0"/>
                </a:lnTo>
                <a:lnTo>
                  <a:pt x="1712976" y="35051"/>
                </a:lnTo>
                <a:lnTo>
                  <a:pt x="2164080" y="100583"/>
                </a:lnTo>
              </a:path>
            </a:pathLst>
          </a:custGeom>
          <a:ln w="22860">
            <a:solidFill>
              <a:srgbClr val="99CC00"/>
            </a:solidFill>
          </a:ln>
        </p:spPr>
        <p:txBody>
          <a:bodyPr wrap="square" lIns="0" tIns="0" rIns="0" bIns="0" rtlCol="0"/>
          <a:lstStyle/>
          <a:p>
            <a:endParaRPr/>
          </a:p>
        </p:txBody>
      </p:sp>
      <p:sp>
        <p:nvSpPr>
          <p:cNvPr id="42" name="object 42"/>
          <p:cNvSpPr/>
          <p:nvPr/>
        </p:nvSpPr>
        <p:spPr>
          <a:xfrm>
            <a:off x="2790825" y="4950840"/>
            <a:ext cx="88900" cy="88900"/>
          </a:xfrm>
          <a:custGeom>
            <a:avLst/>
            <a:gdLst/>
            <a:ahLst/>
            <a:cxnLst/>
            <a:rect l="l" t="t" r="r" b="b"/>
            <a:pathLst>
              <a:path w="88900" h="88900">
                <a:moveTo>
                  <a:pt x="44195" y="0"/>
                </a:moveTo>
                <a:lnTo>
                  <a:pt x="27003" y="3476"/>
                </a:lnTo>
                <a:lnTo>
                  <a:pt x="12954" y="12953"/>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3"/>
                </a:lnTo>
                <a:lnTo>
                  <a:pt x="61388" y="3476"/>
                </a:lnTo>
                <a:lnTo>
                  <a:pt x="44195" y="0"/>
                </a:lnTo>
                <a:close/>
              </a:path>
            </a:pathLst>
          </a:custGeom>
          <a:solidFill>
            <a:srgbClr val="99CC00"/>
          </a:solidFill>
        </p:spPr>
        <p:txBody>
          <a:bodyPr wrap="square" lIns="0" tIns="0" rIns="0" bIns="0" rtlCol="0"/>
          <a:lstStyle/>
          <a:p>
            <a:endParaRPr/>
          </a:p>
        </p:txBody>
      </p:sp>
      <p:sp>
        <p:nvSpPr>
          <p:cNvPr id="43" name="object 43"/>
          <p:cNvSpPr/>
          <p:nvPr/>
        </p:nvSpPr>
        <p:spPr>
          <a:xfrm>
            <a:off x="3241929" y="4844160"/>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1"/>
                </a:lnTo>
                <a:lnTo>
                  <a:pt x="61388" y="84915"/>
                </a:lnTo>
                <a:lnTo>
                  <a:pt x="75438" y="75437"/>
                </a:lnTo>
                <a:lnTo>
                  <a:pt x="84915" y="61388"/>
                </a:lnTo>
                <a:lnTo>
                  <a:pt x="88392"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44" name="object 44"/>
          <p:cNvSpPr/>
          <p:nvPr/>
        </p:nvSpPr>
        <p:spPr>
          <a:xfrm>
            <a:off x="3693033" y="4818253"/>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45" name="object 45"/>
          <p:cNvSpPr/>
          <p:nvPr/>
        </p:nvSpPr>
        <p:spPr>
          <a:xfrm>
            <a:off x="4144136" y="4854828"/>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7"/>
                </a:lnTo>
                <a:lnTo>
                  <a:pt x="27003" y="84915"/>
                </a:lnTo>
                <a:lnTo>
                  <a:pt x="44196" y="88392"/>
                </a:lnTo>
                <a:lnTo>
                  <a:pt x="61388" y="84915"/>
                </a:lnTo>
                <a:lnTo>
                  <a:pt x="75437" y="75437"/>
                </a:lnTo>
                <a:lnTo>
                  <a:pt x="84915" y="61388"/>
                </a:lnTo>
                <a:lnTo>
                  <a:pt x="88391" y="44196"/>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46" name="object 46"/>
          <p:cNvSpPr/>
          <p:nvPr/>
        </p:nvSpPr>
        <p:spPr>
          <a:xfrm>
            <a:off x="4595240" y="4920360"/>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47" name="object 47"/>
          <p:cNvSpPr/>
          <p:nvPr/>
        </p:nvSpPr>
        <p:spPr>
          <a:xfrm>
            <a:off x="2474214" y="4906517"/>
            <a:ext cx="2164080" cy="78105"/>
          </a:xfrm>
          <a:custGeom>
            <a:avLst/>
            <a:gdLst/>
            <a:ahLst/>
            <a:cxnLst/>
            <a:rect l="l" t="t" r="r" b="b"/>
            <a:pathLst>
              <a:path w="2164079" h="78104">
                <a:moveTo>
                  <a:pt x="0" y="48767"/>
                </a:moveTo>
                <a:lnTo>
                  <a:pt x="361188" y="77723"/>
                </a:lnTo>
                <a:lnTo>
                  <a:pt x="810768" y="67055"/>
                </a:lnTo>
                <a:lnTo>
                  <a:pt x="1261872" y="35051"/>
                </a:lnTo>
                <a:lnTo>
                  <a:pt x="1712976" y="9143"/>
                </a:lnTo>
                <a:lnTo>
                  <a:pt x="2164080" y="0"/>
                </a:lnTo>
              </a:path>
            </a:pathLst>
          </a:custGeom>
          <a:ln w="28956">
            <a:solidFill>
              <a:srgbClr val="6633C8"/>
            </a:solidFill>
          </a:ln>
        </p:spPr>
        <p:txBody>
          <a:bodyPr wrap="square" lIns="0" tIns="0" rIns="0" bIns="0" rtlCol="0"/>
          <a:lstStyle/>
          <a:p>
            <a:endParaRPr/>
          </a:p>
        </p:txBody>
      </p:sp>
      <p:sp>
        <p:nvSpPr>
          <p:cNvPr id="48" name="object 48"/>
          <p:cNvSpPr/>
          <p:nvPr/>
        </p:nvSpPr>
        <p:spPr>
          <a:xfrm>
            <a:off x="2790825" y="4938648"/>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7" y="75438"/>
                </a:lnTo>
                <a:lnTo>
                  <a:pt x="84915" y="61388"/>
                </a:lnTo>
                <a:lnTo>
                  <a:pt x="88392" y="44195"/>
                </a:lnTo>
                <a:lnTo>
                  <a:pt x="84915" y="27003"/>
                </a:lnTo>
                <a:lnTo>
                  <a:pt x="75438" y="12954"/>
                </a:lnTo>
                <a:lnTo>
                  <a:pt x="61388" y="3476"/>
                </a:lnTo>
                <a:lnTo>
                  <a:pt x="44195" y="0"/>
                </a:lnTo>
                <a:close/>
              </a:path>
            </a:pathLst>
          </a:custGeom>
          <a:solidFill>
            <a:srgbClr val="6633C8"/>
          </a:solidFill>
        </p:spPr>
        <p:txBody>
          <a:bodyPr wrap="square" lIns="0" tIns="0" rIns="0" bIns="0" rtlCol="0"/>
          <a:lstStyle/>
          <a:p>
            <a:endParaRPr/>
          </a:p>
        </p:txBody>
      </p:sp>
      <p:sp>
        <p:nvSpPr>
          <p:cNvPr id="49" name="object 49"/>
          <p:cNvSpPr/>
          <p:nvPr/>
        </p:nvSpPr>
        <p:spPr>
          <a:xfrm>
            <a:off x="3241929" y="4927980"/>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8" y="75438"/>
                </a:lnTo>
                <a:lnTo>
                  <a:pt x="84915" y="61388"/>
                </a:lnTo>
                <a:lnTo>
                  <a:pt x="88392" y="44196"/>
                </a:lnTo>
                <a:lnTo>
                  <a:pt x="84915" y="27003"/>
                </a:lnTo>
                <a:lnTo>
                  <a:pt x="75437" y="12954"/>
                </a:lnTo>
                <a:lnTo>
                  <a:pt x="61388" y="3476"/>
                </a:lnTo>
                <a:lnTo>
                  <a:pt x="44195" y="0"/>
                </a:lnTo>
                <a:close/>
              </a:path>
            </a:pathLst>
          </a:custGeom>
          <a:solidFill>
            <a:srgbClr val="6633C8"/>
          </a:solidFill>
        </p:spPr>
        <p:txBody>
          <a:bodyPr wrap="square" lIns="0" tIns="0" rIns="0" bIns="0" rtlCol="0"/>
          <a:lstStyle/>
          <a:p>
            <a:endParaRPr/>
          </a:p>
        </p:txBody>
      </p:sp>
      <p:sp>
        <p:nvSpPr>
          <p:cNvPr id="50" name="object 50"/>
          <p:cNvSpPr/>
          <p:nvPr/>
        </p:nvSpPr>
        <p:spPr>
          <a:xfrm>
            <a:off x="3693033" y="4897501"/>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6633C8"/>
          </a:solidFill>
        </p:spPr>
        <p:txBody>
          <a:bodyPr wrap="square" lIns="0" tIns="0" rIns="0" bIns="0" rtlCol="0"/>
          <a:lstStyle/>
          <a:p>
            <a:endParaRPr/>
          </a:p>
        </p:txBody>
      </p:sp>
      <p:sp>
        <p:nvSpPr>
          <p:cNvPr id="51" name="object 51"/>
          <p:cNvSpPr/>
          <p:nvPr/>
        </p:nvSpPr>
        <p:spPr>
          <a:xfrm>
            <a:off x="4144136" y="4871592"/>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6633C8"/>
          </a:solidFill>
        </p:spPr>
        <p:txBody>
          <a:bodyPr wrap="square" lIns="0" tIns="0" rIns="0" bIns="0" rtlCol="0"/>
          <a:lstStyle/>
          <a:p>
            <a:endParaRPr/>
          </a:p>
        </p:txBody>
      </p:sp>
      <p:sp>
        <p:nvSpPr>
          <p:cNvPr id="52" name="object 52"/>
          <p:cNvSpPr/>
          <p:nvPr/>
        </p:nvSpPr>
        <p:spPr>
          <a:xfrm>
            <a:off x="4595240" y="4862448"/>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8" y="75438"/>
                </a:lnTo>
                <a:lnTo>
                  <a:pt x="84915" y="61388"/>
                </a:lnTo>
                <a:lnTo>
                  <a:pt x="88392" y="44195"/>
                </a:lnTo>
                <a:lnTo>
                  <a:pt x="84915" y="27003"/>
                </a:lnTo>
                <a:lnTo>
                  <a:pt x="75437" y="12954"/>
                </a:lnTo>
                <a:lnTo>
                  <a:pt x="61388" y="3476"/>
                </a:lnTo>
                <a:lnTo>
                  <a:pt x="44196" y="0"/>
                </a:lnTo>
                <a:close/>
              </a:path>
            </a:pathLst>
          </a:custGeom>
          <a:solidFill>
            <a:srgbClr val="6633C8"/>
          </a:solidFill>
        </p:spPr>
        <p:txBody>
          <a:bodyPr wrap="square" lIns="0" tIns="0" rIns="0" bIns="0" rtlCol="0"/>
          <a:lstStyle/>
          <a:p>
            <a:endParaRPr/>
          </a:p>
        </p:txBody>
      </p:sp>
      <p:sp>
        <p:nvSpPr>
          <p:cNvPr id="53" name="object 53"/>
          <p:cNvSpPr txBox="1"/>
          <p:nvPr/>
        </p:nvSpPr>
        <p:spPr>
          <a:xfrm>
            <a:off x="477723" y="2204465"/>
            <a:ext cx="401955" cy="3765550"/>
          </a:xfrm>
          <a:prstGeom prst="rect">
            <a:avLst/>
          </a:prstGeom>
        </p:spPr>
        <p:txBody>
          <a:bodyPr vert="horz" wrap="square" lIns="0" tIns="0" rIns="0" bIns="0" rtlCol="0">
            <a:spAutoFit/>
          </a:bodyPr>
          <a:lstStyle/>
          <a:p>
            <a:pPr algn="ctr">
              <a:lnSpc>
                <a:spcPct val="100000"/>
              </a:lnSpc>
            </a:pPr>
            <a:r>
              <a:rPr sz="1400" b="0" spc="-5" dirty="0">
                <a:latin typeface="Univers for BP Light"/>
                <a:cs typeface="Univers for BP Light"/>
              </a:rPr>
              <a:t>45%</a:t>
            </a:r>
            <a:endParaRPr sz="1400">
              <a:latin typeface="Univers for BP Light"/>
              <a:cs typeface="Univers for BP Light"/>
            </a:endParaRPr>
          </a:p>
          <a:p>
            <a:pPr algn="ctr">
              <a:lnSpc>
                <a:spcPct val="100000"/>
              </a:lnSpc>
              <a:spcBef>
                <a:spcPts val="1410"/>
              </a:spcBef>
            </a:pPr>
            <a:r>
              <a:rPr sz="1400" b="0" spc="-5" dirty="0">
                <a:latin typeface="Univers for BP Light"/>
                <a:cs typeface="Univers for BP Light"/>
              </a:rPr>
              <a:t>40%</a:t>
            </a:r>
            <a:endParaRPr sz="1400">
              <a:latin typeface="Univers for BP Light"/>
              <a:cs typeface="Univers for BP Light"/>
            </a:endParaRPr>
          </a:p>
          <a:p>
            <a:pPr algn="ctr">
              <a:lnSpc>
                <a:spcPct val="100000"/>
              </a:lnSpc>
              <a:spcBef>
                <a:spcPts val="1405"/>
              </a:spcBef>
            </a:pPr>
            <a:r>
              <a:rPr sz="1400" b="0" spc="-5" dirty="0">
                <a:latin typeface="Univers for BP Light"/>
                <a:cs typeface="Univers for BP Light"/>
              </a:rPr>
              <a:t>35%</a:t>
            </a:r>
            <a:endParaRPr sz="1400">
              <a:latin typeface="Univers for BP Light"/>
              <a:cs typeface="Univers for BP Light"/>
            </a:endParaRPr>
          </a:p>
          <a:p>
            <a:pPr algn="ctr">
              <a:lnSpc>
                <a:spcPct val="100000"/>
              </a:lnSpc>
              <a:spcBef>
                <a:spcPts val="1405"/>
              </a:spcBef>
            </a:pPr>
            <a:r>
              <a:rPr sz="1400" b="0" spc="-5" dirty="0">
                <a:latin typeface="Univers for BP Light"/>
                <a:cs typeface="Univers for BP Light"/>
              </a:rPr>
              <a:t>30%</a:t>
            </a:r>
            <a:endParaRPr sz="1400">
              <a:latin typeface="Univers for BP Light"/>
              <a:cs typeface="Univers for BP Light"/>
            </a:endParaRPr>
          </a:p>
          <a:p>
            <a:pPr algn="ctr">
              <a:lnSpc>
                <a:spcPct val="100000"/>
              </a:lnSpc>
              <a:spcBef>
                <a:spcPts val="1405"/>
              </a:spcBef>
            </a:pPr>
            <a:r>
              <a:rPr sz="1400" b="0" spc="-5" dirty="0">
                <a:latin typeface="Univers for BP Light"/>
                <a:cs typeface="Univers for BP Light"/>
              </a:rPr>
              <a:t>25%</a:t>
            </a:r>
            <a:endParaRPr sz="1400">
              <a:latin typeface="Univers for BP Light"/>
              <a:cs typeface="Univers for BP Light"/>
            </a:endParaRPr>
          </a:p>
          <a:p>
            <a:pPr algn="ctr">
              <a:lnSpc>
                <a:spcPct val="100000"/>
              </a:lnSpc>
              <a:spcBef>
                <a:spcPts val="1405"/>
              </a:spcBef>
            </a:pPr>
            <a:r>
              <a:rPr sz="1400" b="0" spc="-5" dirty="0">
                <a:latin typeface="Univers for BP Light"/>
                <a:cs typeface="Univers for BP Light"/>
              </a:rPr>
              <a:t>20%</a:t>
            </a:r>
            <a:endParaRPr sz="1400">
              <a:latin typeface="Univers for BP Light"/>
              <a:cs typeface="Univers for BP Light"/>
            </a:endParaRPr>
          </a:p>
          <a:p>
            <a:pPr algn="ctr">
              <a:lnSpc>
                <a:spcPct val="100000"/>
              </a:lnSpc>
              <a:spcBef>
                <a:spcPts val="1405"/>
              </a:spcBef>
            </a:pPr>
            <a:r>
              <a:rPr sz="1400" b="0" spc="-5" dirty="0">
                <a:latin typeface="Univers for BP Light"/>
                <a:cs typeface="Univers for BP Light"/>
              </a:rPr>
              <a:t>15%</a:t>
            </a:r>
            <a:endParaRPr sz="1400">
              <a:latin typeface="Univers for BP Light"/>
              <a:cs typeface="Univers for BP Light"/>
            </a:endParaRPr>
          </a:p>
          <a:p>
            <a:pPr algn="ctr">
              <a:lnSpc>
                <a:spcPct val="100000"/>
              </a:lnSpc>
              <a:spcBef>
                <a:spcPts val="1405"/>
              </a:spcBef>
            </a:pPr>
            <a:r>
              <a:rPr sz="1400" b="0" spc="-5" dirty="0">
                <a:latin typeface="Univers for BP Light"/>
                <a:cs typeface="Univers for BP Light"/>
              </a:rPr>
              <a:t>10%</a:t>
            </a:r>
            <a:endParaRPr sz="1400">
              <a:latin typeface="Univers for BP Light"/>
              <a:cs typeface="Univers for BP Light"/>
            </a:endParaRPr>
          </a:p>
          <a:p>
            <a:pPr marL="97790" algn="ctr">
              <a:lnSpc>
                <a:spcPct val="100000"/>
              </a:lnSpc>
              <a:spcBef>
                <a:spcPts val="1405"/>
              </a:spcBef>
            </a:pPr>
            <a:r>
              <a:rPr sz="1400" b="0" spc="-5" dirty="0">
                <a:latin typeface="Univers for BP Light"/>
                <a:cs typeface="Univers for BP Light"/>
              </a:rPr>
              <a:t>5%</a:t>
            </a:r>
            <a:endParaRPr sz="1400">
              <a:latin typeface="Univers for BP Light"/>
              <a:cs typeface="Univers for BP Light"/>
            </a:endParaRPr>
          </a:p>
          <a:p>
            <a:pPr marL="98425" algn="ctr">
              <a:lnSpc>
                <a:spcPct val="100000"/>
              </a:lnSpc>
              <a:spcBef>
                <a:spcPts val="1400"/>
              </a:spcBef>
            </a:pPr>
            <a:r>
              <a:rPr sz="1400" b="0" dirty="0">
                <a:latin typeface="Univers for BP Light"/>
                <a:cs typeface="Univers for BP Light"/>
              </a:rPr>
              <a:t>0%</a:t>
            </a:r>
            <a:endParaRPr sz="1400">
              <a:latin typeface="Univers for BP Light"/>
              <a:cs typeface="Univers for BP Light"/>
            </a:endParaRPr>
          </a:p>
        </p:txBody>
      </p:sp>
      <p:sp>
        <p:nvSpPr>
          <p:cNvPr id="54" name="object 54"/>
          <p:cNvSpPr txBox="1"/>
          <p:nvPr/>
        </p:nvSpPr>
        <p:spPr>
          <a:xfrm>
            <a:off x="820318" y="59657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55" name="object 55"/>
          <p:cNvSpPr txBox="1"/>
          <p:nvPr/>
        </p:nvSpPr>
        <p:spPr>
          <a:xfrm>
            <a:off x="1722501" y="59657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56" name="object 56"/>
          <p:cNvSpPr txBox="1"/>
          <p:nvPr/>
        </p:nvSpPr>
        <p:spPr>
          <a:xfrm>
            <a:off x="2624708" y="59657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57" name="object 57"/>
          <p:cNvSpPr txBox="1"/>
          <p:nvPr/>
        </p:nvSpPr>
        <p:spPr>
          <a:xfrm>
            <a:off x="3526916" y="59657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58" name="object 58"/>
          <p:cNvSpPr txBox="1"/>
          <p:nvPr/>
        </p:nvSpPr>
        <p:spPr>
          <a:xfrm>
            <a:off x="4429125" y="59657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59" name="object 59"/>
          <p:cNvSpPr txBox="1"/>
          <p:nvPr/>
        </p:nvSpPr>
        <p:spPr>
          <a:xfrm>
            <a:off x="3049651" y="2381250"/>
            <a:ext cx="50101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10" dirty="0">
                <a:latin typeface="Univers for BP"/>
                <a:cs typeface="Univers for BP"/>
              </a:rPr>
              <a:t>PE</a:t>
            </a:r>
            <a:r>
              <a:rPr sz="1400" dirty="0">
                <a:latin typeface="Univers for BP"/>
                <a:cs typeface="Univers for BP"/>
              </a:rPr>
              <a:t>C</a:t>
            </a:r>
            <a:endParaRPr sz="1400">
              <a:latin typeface="Univers for BP"/>
              <a:cs typeface="Univers for BP"/>
            </a:endParaRPr>
          </a:p>
        </p:txBody>
      </p:sp>
      <p:sp>
        <p:nvSpPr>
          <p:cNvPr id="60" name="object 60"/>
          <p:cNvSpPr txBox="1"/>
          <p:nvPr/>
        </p:nvSpPr>
        <p:spPr>
          <a:xfrm>
            <a:off x="3146298" y="3962654"/>
            <a:ext cx="2832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US</a:t>
            </a:r>
            <a:endParaRPr sz="1400">
              <a:latin typeface="Univers for BP"/>
              <a:cs typeface="Univers for BP"/>
            </a:endParaRPr>
          </a:p>
        </p:txBody>
      </p:sp>
      <p:sp>
        <p:nvSpPr>
          <p:cNvPr id="61" name="object 61"/>
          <p:cNvSpPr txBox="1"/>
          <p:nvPr/>
        </p:nvSpPr>
        <p:spPr>
          <a:xfrm>
            <a:off x="3140201" y="4986401"/>
            <a:ext cx="58166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R</a:t>
            </a:r>
            <a:r>
              <a:rPr sz="1400" spc="-10" dirty="0">
                <a:latin typeface="Univers for BP"/>
                <a:cs typeface="Univers for BP"/>
              </a:rPr>
              <a:t>u</a:t>
            </a:r>
            <a:r>
              <a:rPr sz="1400" dirty="0">
                <a:latin typeface="Univers for BP"/>
                <a:cs typeface="Univers for BP"/>
              </a:rPr>
              <a:t>ssia</a:t>
            </a:r>
            <a:endParaRPr sz="1400">
              <a:latin typeface="Univers for BP"/>
              <a:cs typeface="Univers for BP"/>
            </a:endParaRPr>
          </a:p>
        </p:txBody>
      </p:sp>
      <p:sp>
        <p:nvSpPr>
          <p:cNvPr id="62" name="object 62"/>
          <p:cNvSpPr txBox="1"/>
          <p:nvPr/>
        </p:nvSpPr>
        <p:spPr>
          <a:xfrm>
            <a:off x="1250696" y="4413377"/>
            <a:ext cx="579755" cy="44894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Saudi</a:t>
            </a:r>
            <a:endParaRPr sz="1400">
              <a:latin typeface="Univers for BP"/>
              <a:cs typeface="Univers for BP"/>
            </a:endParaRPr>
          </a:p>
          <a:p>
            <a:pPr marL="12700">
              <a:lnSpc>
                <a:spcPct val="100000"/>
              </a:lnSpc>
            </a:pPr>
            <a:r>
              <a:rPr sz="1400" spc="-10" dirty="0">
                <a:latin typeface="Univers for BP"/>
                <a:cs typeface="Univers for BP"/>
              </a:rPr>
              <a:t>A</a:t>
            </a:r>
            <a:r>
              <a:rPr sz="1400" dirty="0">
                <a:latin typeface="Univers for BP"/>
                <a:cs typeface="Univers for BP"/>
              </a:rPr>
              <a:t>ra</a:t>
            </a:r>
            <a:r>
              <a:rPr sz="1400" spc="-10" dirty="0">
                <a:latin typeface="Univers for BP"/>
                <a:cs typeface="Univers for BP"/>
              </a:rPr>
              <a:t>b</a:t>
            </a:r>
            <a:r>
              <a:rPr sz="1400" dirty="0">
                <a:latin typeface="Univers for BP"/>
                <a:cs typeface="Univers for BP"/>
              </a:rPr>
              <a:t>ia</a:t>
            </a:r>
            <a:endParaRPr sz="1400">
              <a:latin typeface="Univers for BP"/>
              <a:cs typeface="Univers for BP"/>
            </a:endParaRPr>
          </a:p>
        </p:txBody>
      </p:sp>
      <p:sp>
        <p:nvSpPr>
          <p:cNvPr id="63" name="object 63"/>
          <p:cNvSpPr txBox="1"/>
          <p:nvPr/>
        </p:nvSpPr>
        <p:spPr>
          <a:xfrm>
            <a:off x="1142491" y="1198117"/>
            <a:ext cx="8128000" cy="805815"/>
          </a:xfrm>
          <a:prstGeom prst="rect">
            <a:avLst/>
          </a:prstGeom>
        </p:spPr>
        <p:txBody>
          <a:bodyPr vert="horz" wrap="square" lIns="0" tIns="0" rIns="0" bIns="0" rtlCol="0">
            <a:spAutoFit/>
          </a:bodyPr>
          <a:lstStyle/>
          <a:p>
            <a:pPr marL="12700">
              <a:lnSpc>
                <a:spcPct val="100000"/>
              </a:lnSpc>
              <a:tabLst>
                <a:tab pos="4406900" algn="l"/>
              </a:tabLst>
            </a:pPr>
            <a:r>
              <a:rPr sz="1800" spc="-5" dirty="0">
                <a:latin typeface="Univers for BP"/>
                <a:cs typeface="Univers for BP"/>
              </a:rPr>
              <a:t>Share </a:t>
            </a:r>
            <a:r>
              <a:rPr sz="1800" dirty="0">
                <a:latin typeface="Univers for BP"/>
                <a:cs typeface="Univers for BP"/>
              </a:rPr>
              <a:t>of world</a:t>
            </a:r>
            <a:r>
              <a:rPr sz="1800" spc="20" dirty="0">
                <a:latin typeface="Univers for BP"/>
                <a:cs typeface="Univers for BP"/>
              </a:rPr>
              <a:t> </a:t>
            </a:r>
            <a:r>
              <a:rPr sz="1800" dirty="0">
                <a:latin typeface="Univers for BP"/>
                <a:cs typeface="Univers for BP"/>
              </a:rPr>
              <a:t>liquids</a:t>
            </a:r>
            <a:r>
              <a:rPr sz="1800" spc="-30" dirty="0">
                <a:latin typeface="Univers for BP"/>
                <a:cs typeface="Univers for BP"/>
              </a:rPr>
              <a:t> </a:t>
            </a:r>
            <a:r>
              <a:rPr sz="1800" dirty="0">
                <a:latin typeface="Univers for BP"/>
                <a:cs typeface="Univers for BP"/>
              </a:rPr>
              <a:t>supply	</a:t>
            </a:r>
            <a:r>
              <a:rPr sz="1800" spc="-5" dirty="0">
                <a:latin typeface="Univers for BP"/>
                <a:cs typeface="Univers for BP"/>
              </a:rPr>
              <a:t>Demand </a:t>
            </a:r>
            <a:r>
              <a:rPr sz="1800" dirty="0">
                <a:latin typeface="Univers for BP"/>
                <a:cs typeface="Univers for BP"/>
              </a:rPr>
              <a:t>and supply of liquid</a:t>
            </a:r>
            <a:r>
              <a:rPr sz="1800" spc="-90" dirty="0">
                <a:latin typeface="Univers for BP"/>
                <a:cs typeface="Univers for BP"/>
              </a:rPr>
              <a:t> </a:t>
            </a:r>
            <a:r>
              <a:rPr sz="1800" dirty="0">
                <a:latin typeface="Univers for BP"/>
                <a:cs typeface="Univers for BP"/>
              </a:rPr>
              <a:t>fuels</a:t>
            </a:r>
            <a:endParaRPr sz="1800">
              <a:latin typeface="Univers for BP"/>
              <a:cs typeface="Univers for BP"/>
            </a:endParaRPr>
          </a:p>
          <a:p>
            <a:pPr>
              <a:lnSpc>
                <a:spcPct val="100000"/>
              </a:lnSpc>
              <a:spcBef>
                <a:spcPts val="30"/>
              </a:spcBef>
            </a:pPr>
            <a:endParaRPr sz="2000">
              <a:latin typeface="Times New Roman"/>
              <a:cs typeface="Times New Roman"/>
            </a:endParaRPr>
          </a:p>
          <a:p>
            <a:pPr marL="422909" algn="ctr">
              <a:lnSpc>
                <a:spcPct val="100000"/>
              </a:lnSpc>
            </a:pPr>
            <a:r>
              <a:rPr sz="1400" b="0" spc="-5" dirty="0">
                <a:latin typeface="Univers for BP Light"/>
                <a:cs typeface="Univers for BP Light"/>
              </a:rPr>
              <a:t>Mb/d</a:t>
            </a:r>
            <a:endParaRPr sz="1400">
              <a:latin typeface="Univers for BP Light"/>
              <a:cs typeface="Univers for BP Light"/>
            </a:endParaRPr>
          </a:p>
        </p:txBody>
      </p:sp>
      <p:sp>
        <p:nvSpPr>
          <p:cNvPr id="64" name="object 64"/>
          <p:cNvSpPr/>
          <p:nvPr/>
        </p:nvSpPr>
        <p:spPr>
          <a:xfrm>
            <a:off x="2467355" y="2266188"/>
            <a:ext cx="0" cy="3589654"/>
          </a:xfrm>
          <a:custGeom>
            <a:avLst/>
            <a:gdLst/>
            <a:ahLst/>
            <a:cxnLst/>
            <a:rect l="l" t="t" r="r" b="b"/>
            <a:pathLst>
              <a:path h="3589654">
                <a:moveTo>
                  <a:pt x="0" y="3589629"/>
                </a:moveTo>
                <a:lnTo>
                  <a:pt x="0" y="0"/>
                </a:lnTo>
              </a:path>
            </a:pathLst>
          </a:custGeom>
          <a:ln w="9144">
            <a:solidFill>
              <a:srgbClr val="4D4D4D"/>
            </a:solidFill>
            <a:prstDash val="sysDash"/>
          </a:ln>
        </p:spPr>
        <p:txBody>
          <a:bodyPr wrap="square" lIns="0" tIns="0" rIns="0" bIns="0" rtlCol="0"/>
          <a:lstStyle/>
          <a:p>
            <a:endParaRPr/>
          </a:p>
        </p:txBody>
      </p:sp>
      <p:sp>
        <p:nvSpPr>
          <p:cNvPr id="65" name="object 65"/>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66" name="object 66"/>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67" name="object 67"/>
          <p:cNvSpPr txBox="1"/>
          <p:nvPr/>
        </p:nvSpPr>
        <p:spPr>
          <a:xfrm>
            <a:off x="1380236" y="5406390"/>
            <a:ext cx="80708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US</a:t>
            </a:r>
            <a:r>
              <a:rPr sz="1400" spc="-90" dirty="0">
                <a:latin typeface="Univers for BP"/>
                <a:cs typeface="Univers for BP"/>
              </a:rPr>
              <a:t> </a:t>
            </a:r>
            <a:r>
              <a:rPr sz="1400" spc="-5" dirty="0">
                <a:latin typeface="Univers for BP"/>
                <a:cs typeface="Univers for BP"/>
              </a:rPr>
              <a:t>crude</a:t>
            </a:r>
            <a:endParaRPr sz="1400">
              <a:latin typeface="Univers for BP"/>
              <a:cs typeface="Univers for BP"/>
            </a:endParaRPr>
          </a:p>
        </p:txBody>
      </p:sp>
      <p:sp>
        <p:nvSpPr>
          <p:cNvPr id="68" name="object 68"/>
          <p:cNvSpPr/>
          <p:nvPr/>
        </p:nvSpPr>
        <p:spPr>
          <a:xfrm>
            <a:off x="5626608" y="2331720"/>
            <a:ext cx="0" cy="3525520"/>
          </a:xfrm>
          <a:custGeom>
            <a:avLst/>
            <a:gdLst/>
            <a:ahLst/>
            <a:cxnLst/>
            <a:rect l="l" t="t" r="r" b="b"/>
            <a:pathLst>
              <a:path h="3525520">
                <a:moveTo>
                  <a:pt x="0" y="3525011"/>
                </a:moveTo>
                <a:lnTo>
                  <a:pt x="0" y="0"/>
                </a:lnTo>
              </a:path>
            </a:pathLst>
          </a:custGeom>
          <a:ln w="9144">
            <a:solidFill>
              <a:srgbClr val="666666"/>
            </a:solidFill>
          </a:ln>
        </p:spPr>
        <p:txBody>
          <a:bodyPr wrap="square" lIns="0" tIns="0" rIns="0" bIns="0" rtlCol="0"/>
          <a:lstStyle/>
          <a:p>
            <a:endParaRPr/>
          </a:p>
        </p:txBody>
      </p:sp>
      <p:sp>
        <p:nvSpPr>
          <p:cNvPr id="69" name="object 69"/>
          <p:cNvSpPr/>
          <p:nvPr/>
        </p:nvSpPr>
        <p:spPr>
          <a:xfrm>
            <a:off x="5626608" y="585673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0" name="object 70"/>
          <p:cNvSpPr/>
          <p:nvPr/>
        </p:nvSpPr>
        <p:spPr>
          <a:xfrm>
            <a:off x="5626608" y="526846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1" name="object 71"/>
          <p:cNvSpPr/>
          <p:nvPr/>
        </p:nvSpPr>
        <p:spPr>
          <a:xfrm>
            <a:off x="5626608" y="468172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2" name="object 72"/>
          <p:cNvSpPr/>
          <p:nvPr/>
        </p:nvSpPr>
        <p:spPr>
          <a:xfrm>
            <a:off x="5626608" y="40934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3" name="object 73"/>
          <p:cNvSpPr/>
          <p:nvPr/>
        </p:nvSpPr>
        <p:spPr>
          <a:xfrm>
            <a:off x="5626608" y="35067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4" name="object 74"/>
          <p:cNvSpPr/>
          <p:nvPr/>
        </p:nvSpPr>
        <p:spPr>
          <a:xfrm>
            <a:off x="5626608" y="291998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5" name="object 75"/>
          <p:cNvSpPr/>
          <p:nvPr/>
        </p:nvSpPr>
        <p:spPr>
          <a:xfrm>
            <a:off x="5626608" y="233172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76" name="object 76"/>
          <p:cNvSpPr/>
          <p:nvPr/>
        </p:nvSpPr>
        <p:spPr>
          <a:xfrm>
            <a:off x="5626608" y="5856732"/>
            <a:ext cx="3671570" cy="0"/>
          </a:xfrm>
          <a:custGeom>
            <a:avLst/>
            <a:gdLst/>
            <a:ahLst/>
            <a:cxnLst/>
            <a:rect l="l" t="t" r="r" b="b"/>
            <a:pathLst>
              <a:path w="3671570">
                <a:moveTo>
                  <a:pt x="0" y="0"/>
                </a:moveTo>
                <a:lnTo>
                  <a:pt x="3671316" y="0"/>
                </a:lnTo>
              </a:path>
            </a:pathLst>
          </a:custGeom>
          <a:ln w="9144">
            <a:solidFill>
              <a:srgbClr val="666666"/>
            </a:solidFill>
          </a:ln>
        </p:spPr>
        <p:txBody>
          <a:bodyPr wrap="square" lIns="0" tIns="0" rIns="0" bIns="0" rtlCol="0"/>
          <a:lstStyle/>
          <a:p>
            <a:endParaRPr/>
          </a:p>
        </p:txBody>
      </p:sp>
      <p:sp>
        <p:nvSpPr>
          <p:cNvPr id="77" name="object 77"/>
          <p:cNvSpPr/>
          <p:nvPr/>
        </p:nvSpPr>
        <p:spPr>
          <a:xfrm>
            <a:off x="5625846" y="3021329"/>
            <a:ext cx="2414270" cy="1507490"/>
          </a:xfrm>
          <a:custGeom>
            <a:avLst/>
            <a:gdLst/>
            <a:ahLst/>
            <a:cxnLst/>
            <a:rect l="l" t="t" r="r" b="b"/>
            <a:pathLst>
              <a:path w="2414270" h="1507489">
                <a:moveTo>
                  <a:pt x="0" y="1507236"/>
                </a:moveTo>
                <a:lnTo>
                  <a:pt x="53339" y="1427988"/>
                </a:lnTo>
                <a:lnTo>
                  <a:pt x="105155" y="1324356"/>
                </a:lnTo>
                <a:lnTo>
                  <a:pt x="158495" y="1202436"/>
                </a:lnTo>
                <a:lnTo>
                  <a:pt x="210312" y="1225296"/>
                </a:lnTo>
                <a:lnTo>
                  <a:pt x="263651" y="1237488"/>
                </a:lnTo>
                <a:lnTo>
                  <a:pt x="315467" y="1138428"/>
                </a:lnTo>
                <a:lnTo>
                  <a:pt x="367283" y="1074420"/>
                </a:lnTo>
                <a:lnTo>
                  <a:pt x="420624" y="989076"/>
                </a:lnTo>
                <a:lnTo>
                  <a:pt x="472439" y="955548"/>
                </a:lnTo>
                <a:lnTo>
                  <a:pt x="525779" y="1031748"/>
                </a:lnTo>
                <a:lnTo>
                  <a:pt x="577595" y="1086612"/>
                </a:lnTo>
                <a:lnTo>
                  <a:pt x="629412" y="1133856"/>
                </a:lnTo>
                <a:lnTo>
                  <a:pt x="682751" y="1138428"/>
                </a:lnTo>
                <a:lnTo>
                  <a:pt x="734567" y="1101852"/>
                </a:lnTo>
                <a:lnTo>
                  <a:pt x="787907" y="1089660"/>
                </a:lnTo>
                <a:lnTo>
                  <a:pt x="839724" y="1036320"/>
                </a:lnTo>
                <a:lnTo>
                  <a:pt x="893063" y="996696"/>
                </a:lnTo>
                <a:lnTo>
                  <a:pt x="944879" y="938784"/>
                </a:lnTo>
                <a:lnTo>
                  <a:pt x="996696" y="900684"/>
                </a:lnTo>
                <a:lnTo>
                  <a:pt x="1050035" y="877824"/>
                </a:lnTo>
                <a:lnTo>
                  <a:pt x="1101852" y="871728"/>
                </a:lnTo>
                <a:lnTo>
                  <a:pt x="1155192" y="841248"/>
                </a:lnTo>
                <a:lnTo>
                  <a:pt x="1207007" y="848868"/>
                </a:lnTo>
                <a:lnTo>
                  <a:pt x="1258824" y="801624"/>
                </a:lnTo>
                <a:lnTo>
                  <a:pt x="1312163" y="768096"/>
                </a:lnTo>
                <a:lnTo>
                  <a:pt x="1363979" y="725424"/>
                </a:lnTo>
                <a:lnTo>
                  <a:pt x="1417320" y="664464"/>
                </a:lnTo>
                <a:lnTo>
                  <a:pt x="1469135" y="646176"/>
                </a:lnTo>
                <a:lnTo>
                  <a:pt x="1522476" y="594360"/>
                </a:lnTo>
                <a:lnTo>
                  <a:pt x="1574292" y="551688"/>
                </a:lnTo>
                <a:lnTo>
                  <a:pt x="1626107" y="542544"/>
                </a:lnTo>
                <a:lnTo>
                  <a:pt x="1679448" y="544068"/>
                </a:lnTo>
                <a:lnTo>
                  <a:pt x="1731263" y="455675"/>
                </a:lnTo>
                <a:lnTo>
                  <a:pt x="1784603" y="355092"/>
                </a:lnTo>
                <a:lnTo>
                  <a:pt x="1836420" y="326136"/>
                </a:lnTo>
                <a:lnTo>
                  <a:pt x="1889759" y="306324"/>
                </a:lnTo>
                <a:lnTo>
                  <a:pt x="1941576" y="304800"/>
                </a:lnTo>
                <a:lnTo>
                  <a:pt x="1993392" y="272796"/>
                </a:lnTo>
                <a:lnTo>
                  <a:pt x="2046731" y="315468"/>
                </a:lnTo>
                <a:lnTo>
                  <a:pt x="2098548" y="230124"/>
                </a:lnTo>
                <a:lnTo>
                  <a:pt x="2151887" y="199644"/>
                </a:lnTo>
                <a:lnTo>
                  <a:pt x="2203704" y="172212"/>
                </a:lnTo>
                <a:lnTo>
                  <a:pt x="2255520" y="129540"/>
                </a:lnTo>
                <a:lnTo>
                  <a:pt x="2308859" y="103632"/>
                </a:lnTo>
                <a:lnTo>
                  <a:pt x="2360676" y="45720"/>
                </a:lnTo>
                <a:lnTo>
                  <a:pt x="2414015" y="0"/>
                </a:lnTo>
              </a:path>
            </a:pathLst>
          </a:custGeom>
          <a:ln w="28956">
            <a:solidFill>
              <a:srgbClr val="000000"/>
            </a:solidFill>
          </a:ln>
        </p:spPr>
        <p:txBody>
          <a:bodyPr wrap="square" lIns="0" tIns="0" rIns="0" bIns="0" rtlCol="0"/>
          <a:lstStyle/>
          <a:p>
            <a:endParaRPr/>
          </a:p>
        </p:txBody>
      </p:sp>
      <p:sp>
        <p:nvSpPr>
          <p:cNvPr id="78" name="object 78"/>
          <p:cNvSpPr/>
          <p:nvPr/>
        </p:nvSpPr>
        <p:spPr>
          <a:xfrm>
            <a:off x="8039861" y="2617470"/>
            <a:ext cx="1259205" cy="403860"/>
          </a:xfrm>
          <a:custGeom>
            <a:avLst/>
            <a:gdLst/>
            <a:ahLst/>
            <a:cxnLst/>
            <a:rect l="l" t="t" r="r" b="b"/>
            <a:pathLst>
              <a:path w="1259204" h="403860">
                <a:moveTo>
                  <a:pt x="0" y="403859"/>
                </a:moveTo>
                <a:lnTo>
                  <a:pt x="208788" y="251459"/>
                </a:lnTo>
                <a:lnTo>
                  <a:pt x="470916" y="120395"/>
                </a:lnTo>
                <a:lnTo>
                  <a:pt x="734568" y="35051"/>
                </a:lnTo>
                <a:lnTo>
                  <a:pt x="996696" y="0"/>
                </a:lnTo>
                <a:lnTo>
                  <a:pt x="1258824" y="24383"/>
                </a:lnTo>
              </a:path>
            </a:pathLst>
          </a:custGeom>
          <a:ln w="28956">
            <a:solidFill>
              <a:srgbClr val="000099"/>
            </a:solidFill>
          </a:ln>
        </p:spPr>
        <p:txBody>
          <a:bodyPr wrap="square" lIns="0" tIns="0" rIns="0" bIns="0" rtlCol="0"/>
          <a:lstStyle/>
          <a:p>
            <a:endParaRPr/>
          </a:p>
        </p:txBody>
      </p:sp>
      <p:sp>
        <p:nvSpPr>
          <p:cNvPr id="79" name="object 79"/>
          <p:cNvSpPr/>
          <p:nvPr/>
        </p:nvSpPr>
        <p:spPr>
          <a:xfrm>
            <a:off x="8204834" y="2825623"/>
            <a:ext cx="88900" cy="88900"/>
          </a:xfrm>
          <a:custGeom>
            <a:avLst/>
            <a:gdLst/>
            <a:ahLst/>
            <a:cxnLst/>
            <a:rect l="l" t="t" r="r" b="b"/>
            <a:pathLst>
              <a:path w="88900" h="88900">
                <a:moveTo>
                  <a:pt x="44196" y="0"/>
                </a:moveTo>
                <a:lnTo>
                  <a:pt x="26949" y="3476"/>
                </a:lnTo>
                <a:lnTo>
                  <a:pt x="12906" y="12954"/>
                </a:lnTo>
                <a:lnTo>
                  <a:pt x="3458" y="27003"/>
                </a:lnTo>
                <a:lnTo>
                  <a:pt x="0" y="44196"/>
                </a:lnTo>
                <a:lnTo>
                  <a:pt x="3458" y="61442"/>
                </a:lnTo>
                <a:lnTo>
                  <a:pt x="12906" y="75485"/>
                </a:lnTo>
                <a:lnTo>
                  <a:pt x="26949" y="84933"/>
                </a:lnTo>
                <a:lnTo>
                  <a:pt x="44196" y="88391"/>
                </a:lnTo>
                <a:lnTo>
                  <a:pt x="61388" y="84933"/>
                </a:lnTo>
                <a:lnTo>
                  <a:pt x="75438" y="75485"/>
                </a:lnTo>
                <a:lnTo>
                  <a:pt x="84915" y="61442"/>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80" name="object 80"/>
          <p:cNvSpPr/>
          <p:nvPr/>
        </p:nvSpPr>
        <p:spPr>
          <a:xfrm>
            <a:off x="8466963" y="2694558"/>
            <a:ext cx="88900" cy="88900"/>
          </a:xfrm>
          <a:custGeom>
            <a:avLst/>
            <a:gdLst/>
            <a:ahLst/>
            <a:cxnLst/>
            <a:rect l="l" t="t" r="r" b="b"/>
            <a:pathLst>
              <a:path w="88900" h="88900">
                <a:moveTo>
                  <a:pt x="44195" y="0"/>
                </a:moveTo>
                <a:lnTo>
                  <a:pt x="26949" y="3476"/>
                </a:lnTo>
                <a:lnTo>
                  <a:pt x="12906" y="12953"/>
                </a:lnTo>
                <a:lnTo>
                  <a:pt x="3458" y="27003"/>
                </a:lnTo>
                <a:lnTo>
                  <a:pt x="0" y="44195"/>
                </a:lnTo>
                <a:lnTo>
                  <a:pt x="3458" y="61442"/>
                </a:lnTo>
                <a:lnTo>
                  <a:pt x="12906" y="75485"/>
                </a:lnTo>
                <a:lnTo>
                  <a:pt x="26949" y="84933"/>
                </a:lnTo>
                <a:lnTo>
                  <a:pt x="44195" y="88391"/>
                </a:lnTo>
                <a:lnTo>
                  <a:pt x="61388" y="84933"/>
                </a:lnTo>
                <a:lnTo>
                  <a:pt x="75437" y="75485"/>
                </a:lnTo>
                <a:lnTo>
                  <a:pt x="84915" y="61442"/>
                </a:lnTo>
                <a:lnTo>
                  <a:pt x="88391" y="44195"/>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81" name="object 81"/>
          <p:cNvSpPr/>
          <p:nvPr/>
        </p:nvSpPr>
        <p:spPr>
          <a:xfrm>
            <a:off x="8729091" y="2609214"/>
            <a:ext cx="88900" cy="88900"/>
          </a:xfrm>
          <a:custGeom>
            <a:avLst/>
            <a:gdLst/>
            <a:ahLst/>
            <a:cxnLst/>
            <a:rect l="l" t="t" r="r" b="b"/>
            <a:pathLst>
              <a:path w="88900" h="88900">
                <a:moveTo>
                  <a:pt x="44195" y="0"/>
                </a:moveTo>
                <a:lnTo>
                  <a:pt x="26949" y="3476"/>
                </a:lnTo>
                <a:lnTo>
                  <a:pt x="12906" y="12954"/>
                </a:lnTo>
                <a:lnTo>
                  <a:pt x="3458" y="27003"/>
                </a:lnTo>
                <a:lnTo>
                  <a:pt x="0" y="44196"/>
                </a:lnTo>
                <a:lnTo>
                  <a:pt x="3458" y="61388"/>
                </a:lnTo>
                <a:lnTo>
                  <a:pt x="12906" y="75438"/>
                </a:lnTo>
                <a:lnTo>
                  <a:pt x="26949"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82" name="object 82"/>
          <p:cNvSpPr/>
          <p:nvPr/>
        </p:nvSpPr>
        <p:spPr>
          <a:xfrm>
            <a:off x="8991218" y="2572639"/>
            <a:ext cx="88900" cy="88900"/>
          </a:xfrm>
          <a:custGeom>
            <a:avLst/>
            <a:gdLst/>
            <a:ahLst/>
            <a:cxnLst/>
            <a:rect l="l" t="t" r="r" b="b"/>
            <a:pathLst>
              <a:path w="88900" h="88900">
                <a:moveTo>
                  <a:pt x="44196" y="0"/>
                </a:moveTo>
                <a:lnTo>
                  <a:pt x="26949" y="3476"/>
                </a:lnTo>
                <a:lnTo>
                  <a:pt x="12906" y="12954"/>
                </a:lnTo>
                <a:lnTo>
                  <a:pt x="3458" y="27003"/>
                </a:lnTo>
                <a:lnTo>
                  <a:pt x="0" y="44196"/>
                </a:lnTo>
                <a:lnTo>
                  <a:pt x="3458" y="61442"/>
                </a:lnTo>
                <a:lnTo>
                  <a:pt x="12906" y="75485"/>
                </a:lnTo>
                <a:lnTo>
                  <a:pt x="26949" y="84933"/>
                </a:lnTo>
                <a:lnTo>
                  <a:pt x="44196" y="88391"/>
                </a:lnTo>
                <a:lnTo>
                  <a:pt x="61388" y="84933"/>
                </a:lnTo>
                <a:lnTo>
                  <a:pt x="75437" y="75485"/>
                </a:lnTo>
                <a:lnTo>
                  <a:pt x="84915" y="61442"/>
                </a:lnTo>
                <a:lnTo>
                  <a:pt x="88391" y="44196"/>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83" name="object 83"/>
          <p:cNvSpPr/>
          <p:nvPr/>
        </p:nvSpPr>
        <p:spPr>
          <a:xfrm>
            <a:off x="9253346" y="2598547"/>
            <a:ext cx="88900" cy="88900"/>
          </a:xfrm>
          <a:custGeom>
            <a:avLst/>
            <a:gdLst/>
            <a:ahLst/>
            <a:cxnLst/>
            <a:rect l="l" t="t" r="r" b="b"/>
            <a:pathLst>
              <a:path w="88900" h="88900">
                <a:moveTo>
                  <a:pt x="44196" y="0"/>
                </a:moveTo>
                <a:lnTo>
                  <a:pt x="26949" y="3476"/>
                </a:lnTo>
                <a:lnTo>
                  <a:pt x="12906" y="12953"/>
                </a:lnTo>
                <a:lnTo>
                  <a:pt x="3458" y="27003"/>
                </a:lnTo>
                <a:lnTo>
                  <a:pt x="0" y="44195"/>
                </a:lnTo>
                <a:lnTo>
                  <a:pt x="3458" y="61442"/>
                </a:lnTo>
                <a:lnTo>
                  <a:pt x="12906" y="75485"/>
                </a:lnTo>
                <a:lnTo>
                  <a:pt x="26949" y="84933"/>
                </a:lnTo>
                <a:lnTo>
                  <a:pt x="44196" y="88391"/>
                </a:lnTo>
                <a:lnTo>
                  <a:pt x="61388" y="84933"/>
                </a:lnTo>
                <a:lnTo>
                  <a:pt x="75437" y="75485"/>
                </a:lnTo>
                <a:lnTo>
                  <a:pt x="84915" y="61442"/>
                </a:lnTo>
                <a:lnTo>
                  <a:pt x="88392" y="44195"/>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84" name="object 84"/>
          <p:cNvSpPr/>
          <p:nvPr/>
        </p:nvSpPr>
        <p:spPr>
          <a:xfrm>
            <a:off x="8039861" y="2844545"/>
            <a:ext cx="1259205" cy="222885"/>
          </a:xfrm>
          <a:custGeom>
            <a:avLst/>
            <a:gdLst/>
            <a:ahLst/>
            <a:cxnLst/>
            <a:rect l="l" t="t" r="r" b="b"/>
            <a:pathLst>
              <a:path w="1259204" h="222885">
                <a:moveTo>
                  <a:pt x="0" y="176783"/>
                </a:moveTo>
                <a:lnTo>
                  <a:pt x="208788" y="70103"/>
                </a:lnTo>
                <a:lnTo>
                  <a:pt x="470916" y="3048"/>
                </a:lnTo>
                <a:lnTo>
                  <a:pt x="734568" y="0"/>
                </a:lnTo>
                <a:lnTo>
                  <a:pt x="996696" y="65531"/>
                </a:lnTo>
                <a:lnTo>
                  <a:pt x="1258824" y="222503"/>
                </a:lnTo>
              </a:path>
            </a:pathLst>
          </a:custGeom>
          <a:ln w="28956">
            <a:solidFill>
              <a:srgbClr val="009900"/>
            </a:solidFill>
          </a:ln>
        </p:spPr>
        <p:txBody>
          <a:bodyPr wrap="square" lIns="0" tIns="0" rIns="0" bIns="0" rtlCol="0"/>
          <a:lstStyle/>
          <a:p>
            <a:endParaRPr/>
          </a:p>
        </p:txBody>
      </p:sp>
      <p:sp>
        <p:nvSpPr>
          <p:cNvPr id="85" name="object 85"/>
          <p:cNvSpPr/>
          <p:nvPr/>
        </p:nvSpPr>
        <p:spPr>
          <a:xfrm>
            <a:off x="8204834" y="2871342"/>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86" name="object 86"/>
          <p:cNvSpPr/>
          <p:nvPr/>
        </p:nvSpPr>
        <p:spPr>
          <a:xfrm>
            <a:off x="8466963" y="2804286"/>
            <a:ext cx="88900" cy="88900"/>
          </a:xfrm>
          <a:custGeom>
            <a:avLst/>
            <a:gdLst/>
            <a:ahLst/>
            <a:cxnLst/>
            <a:rect l="l" t="t" r="r" b="b"/>
            <a:pathLst>
              <a:path w="88900" h="88900">
                <a:moveTo>
                  <a:pt x="44195" y="0"/>
                </a:moveTo>
                <a:lnTo>
                  <a:pt x="26949" y="3476"/>
                </a:lnTo>
                <a:lnTo>
                  <a:pt x="12906" y="12954"/>
                </a:lnTo>
                <a:lnTo>
                  <a:pt x="3458" y="27003"/>
                </a:lnTo>
                <a:lnTo>
                  <a:pt x="0" y="44196"/>
                </a:lnTo>
                <a:lnTo>
                  <a:pt x="3458" y="61388"/>
                </a:lnTo>
                <a:lnTo>
                  <a:pt x="12906" y="75437"/>
                </a:lnTo>
                <a:lnTo>
                  <a:pt x="26949"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9900"/>
          </a:solidFill>
        </p:spPr>
        <p:txBody>
          <a:bodyPr wrap="square" lIns="0" tIns="0" rIns="0" bIns="0" rtlCol="0"/>
          <a:lstStyle/>
          <a:p>
            <a:endParaRPr/>
          </a:p>
        </p:txBody>
      </p:sp>
      <p:sp>
        <p:nvSpPr>
          <p:cNvPr id="87" name="object 87"/>
          <p:cNvSpPr/>
          <p:nvPr/>
        </p:nvSpPr>
        <p:spPr>
          <a:xfrm>
            <a:off x="8729091" y="2799714"/>
            <a:ext cx="88900" cy="88900"/>
          </a:xfrm>
          <a:custGeom>
            <a:avLst/>
            <a:gdLst/>
            <a:ahLst/>
            <a:cxnLst/>
            <a:rect l="l" t="t" r="r" b="b"/>
            <a:pathLst>
              <a:path w="88900" h="88900">
                <a:moveTo>
                  <a:pt x="44195" y="0"/>
                </a:moveTo>
                <a:lnTo>
                  <a:pt x="26949" y="3476"/>
                </a:lnTo>
                <a:lnTo>
                  <a:pt x="12906" y="12954"/>
                </a:lnTo>
                <a:lnTo>
                  <a:pt x="3458" y="27003"/>
                </a:lnTo>
                <a:lnTo>
                  <a:pt x="0" y="44196"/>
                </a:lnTo>
                <a:lnTo>
                  <a:pt x="3458" y="61388"/>
                </a:lnTo>
                <a:lnTo>
                  <a:pt x="12906" y="75438"/>
                </a:lnTo>
                <a:lnTo>
                  <a:pt x="26949"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9900"/>
          </a:solidFill>
        </p:spPr>
        <p:txBody>
          <a:bodyPr wrap="square" lIns="0" tIns="0" rIns="0" bIns="0" rtlCol="0"/>
          <a:lstStyle/>
          <a:p>
            <a:endParaRPr/>
          </a:p>
        </p:txBody>
      </p:sp>
      <p:sp>
        <p:nvSpPr>
          <p:cNvPr id="88" name="object 88"/>
          <p:cNvSpPr/>
          <p:nvPr/>
        </p:nvSpPr>
        <p:spPr>
          <a:xfrm>
            <a:off x="8991218" y="2866770"/>
            <a:ext cx="88900" cy="88900"/>
          </a:xfrm>
          <a:custGeom>
            <a:avLst/>
            <a:gdLst/>
            <a:ahLst/>
            <a:cxnLst/>
            <a:rect l="l" t="t" r="r" b="b"/>
            <a:pathLst>
              <a:path w="88900" h="88900">
                <a:moveTo>
                  <a:pt x="44196" y="0"/>
                </a:moveTo>
                <a:lnTo>
                  <a:pt x="26949" y="3476"/>
                </a:lnTo>
                <a:lnTo>
                  <a:pt x="12906" y="12953"/>
                </a:lnTo>
                <a:lnTo>
                  <a:pt x="3458" y="27003"/>
                </a:lnTo>
                <a:lnTo>
                  <a:pt x="0" y="44195"/>
                </a:lnTo>
                <a:lnTo>
                  <a:pt x="3458" y="61442"/>
                </a:lnTo>
                <a:lnTo>
                  <a:pt x="12906" y="75485"/>
                </a:lnTo>
                <a:lnTo>
                  <a:pt x="26949" y="84933"/>
                </a:lnTo>
                <a:lnTo>
                  <a:pt x="44196" y="88391"/>
                </a:lnTo>
                <a:lnTo>
                  <a:pt x="61388" y="84933"/>
                </a:lnTo>
                <a:lnTo>
                  <a:pt x="75437" y="75485"/>
                </a:lnTo>
                <a:lnTo>
                  <a:pt x="84915" y="61442"/>
                </a:lnTo>
                <a:lnTo>
                  <a:pt x="88391" y="44195"/>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89" name="object 89"/>
          <p:cNvSpPr/>
          <p:nvPr/>
        </p:nvSpPr>
        <p:spPr>
          <a:xfrm>
            <a:off x="9253346" y="3022219"/>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90" name="object 90"/>
          <p:cNvSpPr/>
          <p:nvPr/>
        </p:nvSpPr>
        <p:spPr>
          <a:xfrm>
            <a:off x="8039861" y="2911601"/>
            <a:ext cx="1259205" cy="471170"/>
          </a:xfrm>
          <a:custGeom>
            <a:avLst/>
            <a:gdLst/>
            <a:ahLst/>
            <a:cxnLst/>
            <a:rect l="l" t="t" r="r" b="b"/>
            <a:pathLst>
              <a:path w="1259204" h="471170">
                <a:moveTo>
                  <a:pt x="0" y="109727"/>
                </a:moveTo>
                <a:lnTo>
                  <a:pt x="208788" y="22860"/>
                </a:lnTo>
                <a:lnTo>
                  <a:pt x="470916" y="0"/>
                </a:lnTo>
                <a:lnTo>
                  <a:pt x="734568" y="74675"/>
                </a:lnTo>
                <a:lnTo>
                  <a:pt x="996696" y="249936"/>
                </a:lnTo>
                <a:lnTo>
                  <a:pt x="1258824" y="470915"/>
                </a:lnTo>
              </a:path>
            </a:pathLst>
          </a:custGeom>
          <a:ln w="28956">
            <a:solidFill>
              <a:srgbClr val="FF9900"/>
            </a:solidFill>
          </a:ln>
        </p:spPr>
        <p:txBody>
          <a:bodyPr wrap="square" lIns="0" tIns="0" rIns="0" bIns="0" rtlCol="0"/>
          <a:lstStyle/>
          <a:p>
            <a:endParaRPr/>
          </a:p>
        </p:txBody>
      </p:sp>
      <p:sp>
        <p:nvSpPr>
          <p:cNvPr id="91" name="object 91"/>
          <p:cNvSpPr/>
          <p:nvPr/>
        </p:nvSpPr>
        <p:spPr>
          <a:xfrm>
            <a:off x="8204834" y="288963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FF9900"/>
          </a:solidFill>
        </p:spPr>
        <p:txBody>
          <a:bodyPr wrap="square" lIns="0" tIns="0" rIns="0" bIns="0" rtlCol="0"/>
          <a:lstStyle/>
          <a:p>
            <a:endParaRPr/>
          </a:p>
        </p:txBody>
      </p:sp>
      <p:sp>
        <p:nvSpPr>
          <p:cNvPr id="92" name="object 92"/>
          <p:cNvSpPr/>
          <p:nvPr/>
        </p:nvSpPr>
        <p:spPr>
          <a:xfrm>
            <a:off x="8466963" y="2866770"/>
            <a:ext cx="88900" cy="88900"/>
          </a:xfrm>
          <a:custGeom>
            <a:avLst/>
            <a:gdLst/>
            <a:ahLst/>
            <a:cxnLst/>
            <a:rect l="l" t="t" r="r" b="b"/>
            <a:pathLst>
              <a:path w="88900" h="88900">
                <a:moveTo>
                  <a:pt x="44195" y="0"/>
                </a:moveTo>
                <a:lnTo>
                  <a:pt x="26949" y="3476"/>
                </a:lnTo>
                <a:lnTo>
                  <a:pt x="12906" y="12953"/>
                </a:lnTo>
                <a:lnTo>
                  <a:pt x="3458" y="27003"/>
                </a:lnTo>
                <a:lnTo>
                  <a:pt x="0" y="44195"/>
                </a:lnTo>
                <a:lnTo>
                  <a:pt x="3458" y="61442"/>
                </a:lnTo>
                <a:lnTo>
                  <a:pt x="12906" y="75485"/>
                </a:lnTo>
                <a:lnTo>
                  <a:pt x="26949" y="84933"/>
                </a:lnTo>
                <a:lnTo>
                  <a:pt x="44195" y="88391"/>
                </a:lnTo>
                <a:lnTo>
                  <a:pt x="61388" y="84933"/>
                </a:lnTo>
                <a:lnTo>
                  <a:pt x="75437" y="75485"/>
                </a:lnTo>
                <a:lnTo>
                  <a:pt x="84915" y="61442"/>
                </a:lnTo>
                <a:lnTo>
                  <a:pt x="88391" y="44195"/>
                </a:lnTo>
                <a:lnTo>
                  <a:pt x="84915" y="27003"/>
                </a:lnTo>
                <a:lnTo>
                  <a:pt x="75437" y="12953"/>
                </a:lnTo>
                <a:lnTo>
                  <a:pt x="61388" y="3476"/>
                </a:lnTo>
                <a:lnTo>
                  <a:pt x="44195" y="0"/>
                </a:lnTo>
                <a:close/>
              </a:path>
            </a:pathLst>
          </a:custGeom>
          <a:solidFill>
            <a:srgbClr val="FF9900"/>
          </a:solidFill>
        </p:spPr>
        <p:txBody>
          <a:bodyPr wrap="square" lIns="0" tIns="0" rIns="0" bIns="0" rtlCol="0"/>
          <a:lstStyle/>
          <a:p>
            <a:endParaRPr/>
          </a:p>
        </p:txBody>
      </p:sp>
      <p:sp>
        <p:nvSpPr>
          <p:cNvPr id="93" name="object 93"/>
          <p:cNvSpPr/>
          <p:nvPr/>
        </p:nvSpPr>
        <p:spPr>
          <a:xfrm>
            <a:off x="8729091" y="2942970"/>
            <a:ext cx="88900" cy="88900"/>
          </a:xfrm>
          <a:custGeom>
            <a:avLst/>
            <a:gdLst/>
            <a:ahLst/>
            <a:cxnLst/>
            <a:rect l="l" t="t" r="r" b="b"/>
            <a:pathLst>
              <a:path w="88900" h="88900">
                <a:moveTo>
                  <a:pt x="44195" y="0"/>
                </a:moveTo>
                <a:lnTo>
                  <a:pt x="26949" y="3476"/>
                </a:lnTo>
                <a:lnTo>
                  <a:pt x="12906" y="12953"/>
                </a:lnTo>
                <a:lnTo>
                  <a:pt x="3458" y="27003"/>
                </a:lnTo>
                <a:lnTo>
                  <a:pt x="0" y="44195"/>
                </a:lnTo>
                <a:lnTo>
                  <a:pt x="3458" y="61442"/>
                </a:lnTo>
                <a:lnTo>
                  <a:pt x="12906" y="75485"/>
                </a:lnTo>
                <a:lnTo>
                  <a:pt x="26949" y="84933"/>
                </a:lnTo>
                <a:lnTo>
                  <a:pt x="44195" y="88391"/>
                </a:lnTo>
                <a:lnTo>
                  <a:pt x="61388" y="84933"/>
                </a:lnTo>
                <a:lnTo>
                  <a:pt x="75437" y="75485"/>
                </a:lnTo>
                <a:lnTo>
                  <a:pt x="84915" y="61442"/>
                </a:lnTo>
                <a:lnTo>
                  <a:pt x="88391" y="44195"/>
                </a:lnTo>
                <a:lnTo>
                  <a:pt x="84915" y="27003"/>
                </a:lnTo>
                <a:lnTo>
                  <a:pt x="75437" y="12953"/>
                </a:lnTo>
                <a:lnTo>
                  <a:pt x="61388" y="3476"/>
                </a:lnTo>
                <a:lnTo>
                  <a:pt x="44195" y="0"/>
                </a:lnTo>
                <a:close/>
              </a:path>
            </a:pathLst>
          </a:custGeom>
          <a:solidFill>
            <a:srgbClr val="FF9900"/>
          </a:solidFill>
        </p:spPr>
        <p:txBody>
          <a:bodyPr wrap="square" lIns="0" tIns="0" rIns="0" bIns="0" rtlCol="0"/>
          <a:lstStyle/>
          <a:p>
            <a:endParaRPr/>
          </a:p>
        </p:txBody>
      </p:sp>
      <p:sp>
        <p:nvSpPr>
          <p:cNvPr id="94" name="object 94"/>
          <p:cNvSpPr/>
          <p:nvPr/>
        </p:nvSpPr>
        <p:spPr>
          <a:xfrm>
            <a:off x="8991218" y="311823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95" name="object 95"/>
          <p:cNvSpPr/>
          <p:nvPr/>
        </p:nvSpPr>
        <p:spPr>
          <a:xfrm>
            <a:off x="9253346" y="333921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FF9900"/>
          </a:solidFill>
        </p:spPr>
        <p:txBody>
          <a:bodyPr wrap="square" lIns="0" tIns="0" rIns="0" bIns="0" rtlCol="0"/>
          <a:lstStyle/>
          <a:p>
            <a:endParaRPr/>
          </a:p>
        </p:txBody>
      </p:sp>
      <p:sp>
        <p:nvSpPr>
          <p:cNvPr id="96" name="object 96"/>
          <p:cNvSpPr/>
          <p:nvPr/>
        </p:nvSpPr>
        <p:spPr>
          <a:xfrm>
            <a:off x="8039861" y="2690622"/>
            <a:ext cx="1259205" cy="330835"/>
          </a:xfrm>
          <a:custGeom>
            <a:avLst/>
            <a:gdLst/>
            <a:ahLst/>
            <a:cxnLst/>
            <a:rect l="l" t="t" r="r" b="b"/>
            <a:pathLst>
              <a:path w="1259204" h="330835">
                <a:moveTo>
                  <a:pt x="0" y="330707"/>
                </a:moveTo>
                <a:lnTo>
                  <a:pt x="208788" y="173736"/>
                </a:lnTo>
                <a:lnTo>
                  <a:pt x="470916" y="48767"/>
                </a:lnTo>
                <a:lnTo>
                  <a:pt x="734568" y="0"/>
                </a:lnTo>
                <a:lnTo>
                  <a:pt x="996696" y="80772"/>
                </a:lnTo>
                <a:lnTo>
                  <a:pt x="1258824" y="240791"/>
                </a:lnTo>
              </a:path>
            </a:pathLst>
          </a:custGeom>
          <a:ln w="28956">
            <a:solidFill>
              <a:srgbClr val="99CC00"/>
            </a:solidFill>
          </a:ln>
        </p:spPr>
        <p:txBody>
          <a:bodyPr wrap="square" lIns="0" tIns="0" rIns="0" bIns="0" rtlCol="0"/>
          <a:lstStyle/>
          <a:p>
            <a:endParaRPr/>
          </a:p>
        </p:txBody>
      </p:sp>
      <p:sp>
        <p:nvSpPr>
          <p:cNvPr id="97" name="object 97"/>
          <p:cNvSpPr/>
          <p:nvPr/>
        </p:nvSpPr>
        <p:spPr>
          <a:xfrm>
            <a:off x="8204834" y="2819526"/>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98" name="object 98"/>
          <p:cNvSpPr/>
          <p:nvPr/>
        </p:nvSpPr>
        <p:spPr>
          <a:xfrm>
            <a:off x="8204834" y="2819526"/>
            <a:ext cx="88900" cy="88900"/>
          </a:xfrm>
          <a:custGeom>
            <a:avLst/>
            <a:gdLst/>
            <a:ahLst/>
            <a:cxnLst/>
            <a:rect l="l" t="t" r="r" b="b"/>
            <a:pathLst>
              <a:path w="88900" h="88900">
                <a:moveTo>
                  <a:pt x="88392" y="44196"/>
                </a:moveTo>
                <a:lnTo>
                  <a:pt x="84915" y="61388"/>
                </a:lnTo>
                <a:lnTo>
                  <a:pt x="75438" y="75437"/>
                </a:lnTo>
                <a:lnTo>
                  <a:pt x="61388" y="84915"/>
                </a:lnTo>
                <a:lnTo>
                  <a:pt x="44196" y="88392"/>
                </a:lnTo>
                <a:lnTo>
                  <a:pt x="26949" y="84915"/>
                </a:lnTo>
                <a:lnTo>
                  <a:pt x="12906" y="75438"/>
                </a:lnTo>
                <a:lnTo>
                  <a:pt x="3458" y="61388"/>
                </a:lnTo>
                <a:lnTo>
                  <a:pt x="0" y="44196"/>
                </a:lnTo>
                <a:lnTo>
                  <a:pt x="3458" y="27003"/>
                </a:lnTo>
                <a:lnTo>
                  <a:pt x="12906" y="12954"/>
                </a:lnTo>
                <a:lnTo>
                  <a:pt x="26949" y="3476"/>
                </a:lnTo>
                <a:lnTo>
                  <a:pt x="44196" y="0"/>
                </a:lnTo>
                <a:lnTo>
                  <a:pt x="61388" y="3476"/>
                </a:lnTo>
                <a:lnTo>
                  <a:pt x="75438" y="12953"/>
                </a:lnTo>
                <a:lnTo>
                  <a:pt x="84915" y="27003"/>
                </a:lnTo>
                <a:lnTo>
                  <a:pt x="88392" y="44196"/>
                </a:lnTo>
                <a:close/>
              </a:path>
            </a:pathLst>
          </a:custGeom>
          <a:ln w="9144">
            <a:solidFill>
              <a:srgbClr val="99CC00"/>
            </a:solidFill>
          </a:ln>
        </p:spPr>
        <p:txBody>
          <a:bodyPr wrap="square" lIns="0" tIns="0" rIns="0" bIns="0" rtlCol="0"/>
          <a:lstStyle/>
          <a:p>
            <a:endParaRPr/>
          </a:p>
        </p:txBody>
      </p:sp>
      <p:sp>
        <p:nvSpPr>
          <p:cNvPr id="99" name="object 99"/>
          <p:cNvSpPr/>
          <p:nvPr/>
        </p:nvSpPr>
        <p:spPr>
          <a:xfrm>
            <a:off x="8466963" y="2696082"/>
            <a:ext cx="88900" cy="88900"/>
          </a:xfrm>
          <a:custGeom>
            <a:avLst/>
            <a:gdLst/>
            <a:ahLst/>
            <a:cxnLst/>
            <a:rect l="l" t="t" r="r" b="b"/>
            <a:pathLst>
              <a:path w="88900" h="88900">
                <a:moveTo>
                  <a:pt x="44195" y="0"/>
                </a:moveTo>
                <a:lnTo>
                  <a:pt x="26949" y="3476"/>
                </a:lnTo>
                <a:lnTo>
                  <a:pt x="12906" y="12953"/>
                </a:lnTo>
                <a:lnTo>
                  <a:pt x="3458" y="27003"/>
                </a:lnTo>
                <a:lnTo>
                  <a:pt x="0" y="44195"/>
                </a:lnTo>
                <a:lnTo>
                  <a:pt x="3458" y="61442"/>
                </a:lnTo>
                <a:lnTo>
                  <a:pt x="12906" y="75485"/>
                </a:lnTo>
                <a:lnTo>
                  <a:pt x="26949" y="84933"/>
                </a:lnTo>
                <a:lnTo>
                  <a:pt x="44195" y="88391"/>
                </a:lnTo>
                <a:lnTo>
                  <a:pt x="61388" y="84933"/>
                </a:lnTo>
                <a:lnTo>
                  <a:pt x="75437" y="75485"/>
                </a:lnTo>
                <a:lnTo>
                  <a:pt x="84915" y="61442"/>
                </a:lnTo>
                <a:lnTo>
                  <a:pt x="88391" y="44195"/>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100" name="object 100"/>
          <p:cNvSpPr/>
          <p:nvPr/>
        </p:nvSpPr>
        <p:spPr>
          <a:xfrm>
            <a:off x="8466963" y="2696082"/>
            <a:ext cx="88900" cy="88900"/>
          </a:xfrm>
          <a:custGeom>
            <a:avLst/>
            <a:gdLst/>
            <a:ahLst/>
            <a:cxnLst/>
            <a:rect l="l" t="t" r="r" b="b"/>
            <a:pathLst>
              <a:path w="88900" h="88900">
                <a:moveTo>
                  <a:pt x="88391" y="44195"/>
                </a:moveTo>
                <a:lnTo>
                  <a:pt x="84915" y="61442"/>
                </a:lnTo>
                <a:lnTo>
                  <a:pt x="75437" y="75485"/>
                </a:lnTo>
                <a:lnTo>
                  <a:pt x="61388" y="84933"/>
                </a:lnTo>
                <a:lnTo>
                  <a:pt x="44195" y="88391"/>
                </a:lnTo>
                <a:lnTo>
                  <a:pt x="26949" y="84933"/>
                </a:lnTo>
                <a:lnTo>
                  <a:pt x="12906" y="75485"/>
                </a:lnTo>
                <a:lnTo>
                  <a:pt x="3458" y="61442"/>
                </a:lnTo>
                <a:lnTo>
                  <a:pt x="0" y="44195"/>
                </a:lnTo>
                <a:lnTo>
                  <a:pt x="3458" y="27003"/>
                </a:lnTo>
                <a:lnTo>
                  <a:pt x="12906" y="12953"/>
                </a:lnTo>
                <a:lnTo>
                  <a:pt x="26949" y="3476"/>
                </a:lnTo>
                <a:lnTo>
                  <a:pt x="44195" y="0"/>
                </a:lnTo>
                <a:lnTo>
                  <a:pt x="61388" y="3476"/>
                </a:lnTo>
                <a:lnTo>
                  <a:pt x="75437" y="12953"/>
                </a:lnTo>
                <a:lnTo>
                  <a:pt x="84915" y="27003"/>
                </a:lnTo>
                <a:lnTo>
                  <a:pt x="88391" y="44195"/>
                </a:lnTo>
                <a:close/>
              </a:path>
            </a:pathLst>
          </a:custGeom>
          <a:ln w="9144">
            <a:solidFill>
              <a:srgbClr val="99CC00"/>
            </a:solidFill>
          </a:ln>
        </p:spPr>
        <p:txBody>
          <a:bodyPr wrap="square" lIns="0" tIns="0" rIns="0" bIns="0" rtlCol="0"/>
          <a:lstStyle/>
          <a:p>
            <a:endParaRPr/>
          </a:p>
        </p:txBody>
      </p:sp>
      <p:sp>
        <p:nvSpPr>
          <p:cNvPr id="101" name="object 101"/>
          <p:cNvSpPr/>
          <p:nvPr/>
        </p:nvSpPr>
        <p:spPr>
          <a:xfrm>
            <a:off x="8729091" y="2645791"/>
            <a:ext cx="88900" cy="88900"/>
          </a:xfrm>
          <a:custGeom>
            <a:avLst/>
            <a:gdLst/>
            <a:ahLst/>
            <a:cxnLst/>
            <a:rect l="l" t="t" r="r" b="b"/>
            <a:pathLst>
              <a:path w="88900" h="88900">
                <a:moveTo>
                  <a:pt x="44195" y="0"/>
                </a:moveTo>
                <a:lnTo>
                  <a:pt x="26949" y="3476"/>
                </a:lnTo>
                <a:lnTo>
                  <a:pt x="12906" y="12954"/>
                </a:lnTo>
                <a:lnTo>
                  <a:pt x="3458" y="27003"/>
                </a:lnTo>
                <a:lnTo>
                  <a:pt x="0" y="44196"/>
                </a:lnTo>
                <a:lnTo>
                  <a:pt x="3458" y="61388"/>
                </a:lnTo>
                <a:lnTo>
                  <a:pt x="12906" y="75438"/>
                </a:lnTo>
                <a:lnTo>
                  <a:pt x="26949"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99CC00"/>
          </a:solidFill>
        </p:spPr>
        <p:txBody>
          <a:bodyPr wrap="square" lIns="0" tIns="0" rIns="0" bIns="0" rtlCol="0"/>
          <a:lstStyle/>
          <a:p>
            <a:endParaRPr/>
          </a:p>
        </p:txBody>
      </p:sp>
      <p:sp>
        <p:nvSpPr>
          <p:cNvPr id="102" name="object 102"/>
          <p:cNvSpPr/>
          <p:nvPr/>
        </p:nvSpPr>
        <p:spPr>
          <a:xfrm>
            <a:off x="8729091" y="2645791"/>
            <a:ext cx="88900" cy="88900"/>
          </a:xfrm>
          <a:custGeom>
            <a:avLst/>
            <a:gdLst/>
            <a:ahLst/>
            <a:cxnLst/>
            <a:rect l="l" t="t" r="r" b="b"/>
            <a:pathLst>
              <a:path w="88900" h="88900">
                <a:moveTo>
                  <a:pt x="88391" y="44196"/>
                </a:moveTo>
                <a:lnTo>
                  <a:pt x="84915" y="61388"/>
                </a:lnTo>
                <a:lnTo>
                  <a:pt x="75437" y="75437"/>
                </a:lnTo>
                <a:lnTo>
                  <a:pt x="61388" y="84915"/>
                </a:lnTo>
                <a:lnTo>
                  <a:pt x="44195" y="88392"/>
                </a:lnTo>
                <a:lnTo>
                  <a:pt x="26949" y="84915"/>
                </a:lnTo>
                <a:lnTo>
                  <a:pt x="12906" y="75438"/>
                </a:lnTo>
                <a:lnTo>
                  <a:pt x="3458" y="61388"/>
                </a:lnTo>
                <a:lnTo>
                  <a:pt x="0" y="44196"/>
                </a:lnTo>
                <a:lnTo>
                  <a:pt x="3458" y="27003"/>
                </a:lnTo>
                <a:lnTo>
                  <a:pt x="12906" y="12954"/>
                </a:lnTo>
                <a:lnTo>
                  <a:pt x="26949" y="3476"/>
                </a:lnTo>
                <a:lnTo>
                  <a:pt x="44195" y="0"/>
                </a:lnTo>
                <a:lnTo>
                  <a:pt x="61388" y="3476"/>
                </a:lnTo>
                <a:lnTo>
                  <a:pt x="75437" y="12953"/>
                </a:lnTo>
                <a:lnTo>
                  <a:pt x="84915" y="27003"/>
                </a:lnTo>
                <a:lnTo>
                  <a:pt x="88391" y="44196"/>
                </a:lnTo>
                <a:close/>
              </a:path>
            </a:pathLst>
          </a:custGeom>
          <a:ln w="9144">
            <a:solidFill>
              <a:srgbClr val="99CC00"/>
            </a:solidFill>
          </a:ln>
        </p:spPr>
        <p:txBody>
          <a:bodyPr wrap="square" lIns="0" tIns="0" rIns="0" bIns="0" rtlCol="0"/>
          <a:lstStyle/>
          <a:p>
            <a:endParaRPr/>
          </a:p>
        </p:txBody>
      </p:sp>
      <p:sp>
        <p:nvSpPr>
          <p:cNvPr id="103" name="object 103"/>
          <p:cNvSpPr/>
          <p:nvPr/>
        </p:nvSpPr>
        <p:spPr>
          <a:xfrm>
            <a:off x="8991218" y="2728086"/>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104" name="object 104"/>
          <p:cNvSpPr/>
          <p:nvPr/>
        </p:nvSpPr>
        <p:spPr>
          <a:xfrm>
            <a:off x="8991218" y="2728086"/>
            <a:ext cx="88900" cy="88900"/>
          </a:xfrm>
          <a:custGeom>
            <a:avLst/>
            <a:gdLst/>
            <a:ahLst/>
            <a:cxnLst/>
            <a:rect l="l" t="t" r="r" b="b"/>
            <a:pathLst>
              <a:path w="88900" h="88900">
                <a:moveTo>
                  <a:pt x="88391" y="44196"/>
                </a:moveTo>
                <a:lnTo>
                  <a:pt x="84915" y="61388"/>
                </a:lnTo>
                <a:lnTo>
                  <a:pt x="75437" y="75437"/>
                </a:lnTo>
                <a:lnTo>
                  <a:pt x="61388" y="84915"/>
                </a:lnTo>
                <a:lnTo>
                  <a:pt x="44196" y="88391"/>
                </a:lnTo>
                <a:lnTo>
                  <a:pt x="26949" y="84915"/>
                </a:lnTo>
                <a:lnTo>
                  <a:pt x="12906" y="75437"/>
                </a:lnTo>
                <a:lnTo>
                  <a:pt x="3458" y="61388"/>
                </a:lnTo>
                <a:lnTo>
                  <a:pt x="0" y="44196"/>
                </a:lnTo>
                <a:lnTo>
                  <a:pt x="3458" y="27003"/>
                </a:lnTo>
                <a:lnTo>
                  <a:pt x="12906" y="12954"/>
                </a:lnTo>
                <a:lnTo>
                  <a:pt x="26949" y="3476"/>
                </a:lnTo>
                <a:lnTo>
                  <a:pt x="44196" y="0"/>
                </a:lnTo>
                <a:lnTo>
                  <a:pt x="61388" y="3476"/>
                </a:lnTo>
                <a:lnTo>
                  <a:pt x="75437" y="12953"/>
                </a:lnTo>
                <a:lnTo>
                  <a:pt x="84915" y="27003"/>
                </a:lnTo>
                <a:lnTo>
                  <a:pt x="88391" y="44196"/>
                </a:lnTo>
                <a:close/>
              </a:path>
            </a:pathLst>
          </a:custGeom>
          <a:ln w="9144">
            <a:solidFill>
              <a:srgbClr val="99CC00"/>
            </a:solidFill>
          </a:ln>
        </p:spPr>
        <p:txBody>
          <a:bodyPr wrap="square" lIns="0" tIns="0" rIns="0" bIns="0" rtlCol="0"/>
          <a:lstStyle/>
          <a:p>
            <a:endParaRPr/>
          </a:p>
        </p:txBody>
      </p:sp>
      <p:sp>
        <p:nvSpPr>
          <p:cNvPr id="105" name="object 105"/>
          <p:cNvSpPr/>
          <p:nvPr/>
        </p:nvSpPr>
        <p:spPr>
          <a:xfrm>
            <a:off x="9253346" y="2886582"/>
            <a:ext cx="88900" cy="88900"/>
          </a:xfrm>
          <a:custGeom>
            <a:avLst/>
            <a:gdLst/>
            <a:ahLst/>
            <a:cxnLst/>
            <a:rect l="l" t="t" r="r" b="b"/>
            <a:pathLst>
              <a:path w="88900" h="88900">
                <a:moveTo>
                  <a:pt x="44196" y="0"/>
                </a:moveTo>
                <a:lnTo>
                  <a:pt x="26949" y="3476"/>
                </a:lnTo>
                <a:lnTo>
                  <a:pt x="12906" y="12953"/>
                </a:lnTo>
                <a:lnTo>
                  <a:pt x="3458" y="27003"/>
                </a:lnTo>
                <a:lnTo>
                  <a:pt x="0" y="44195"/>
                </a:lnTo>
                <a:lnTo>
                  <a:pt x="3458" y="61442"/>
                </a:lnTo>
                <a:lnTo>
                  <a:pt x="12906" y="75485"/>
                </a:lnTo>
                <a:lnTo>
                  <a:pt x="26949" y="84933"/>
                </a:lnTo>
                <a:lnTo>
                  <a:pt x="44196" y="88391"/>
                </a:lnTo>
                <a:lnTo>
                  <a:pt x="61388" y="84933"/>
                </a:lnTo>
                <a:lnTo>
                  <a:pt x="75437" y="75485"/>
                </a:lnTo>
                <a:lnTo>
                  <a:pt x="84915" y="61442"/>
                </a:lnTo>
                <a:lnTo>
                  <a:pt x="88392" y="44195"/>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106" name="object 106"/>
          <p:cNvSpPr/>
          <p:nvPr/>
        </p:nvSpPr>
        <p:spPr>
          <a:xfrm>
            <a:off x="9253346" y="2886582"/>
            <a:ext cx="88900" cy="88900"/>
          </a:xfrm>
          <a:custGeom>
            <a:avLst/>
            <a:gdLst/>
            <a:ahLst/>
            <a:cxnLst/>
            <a:rect l="l" t="t" r="r" b="b"/>
            <a:pathLst>
              <a:path w="88900" h="88900">
                <a:moveTo>
                  <a:pt x="88392" y="44195"/>
                </a:moveTo>
                <a:lnTo>
                  <a:pt x="84915" y="61442"/>
                </a:lnTo>
                <a:lnTo>
                  <a:pt x="75437" y="75485"/>
                </a:lnTo>
                <a:lnTo>
                  <a:pt x="61388" y="84933"/>
                </a:lnTo>
                <a:lnTo>
                  <a:pt x="44196" y="88391"/>
                </a:lnTo>
                <a:lnTo>
                  <a:pt x="26949" y="84933"/>
                </a:lnTo>
                <a:lnTo>
                  <a:pt x="12906" y="75485"/>
                </a:lnTo>
                <a:lnTo>
                  <a:pt x="3458" y="61442"/>
                </a:lnTo>
                <a:lnTo>
                  <a:pt x="0" y="44195"/>
                </a:lnTo>
                <a:lnTo>
                  <a:pt x="3458" y="27003"/>
                </a:lnTo>
                <a:lnTo>
                  <a:pt x="12906" y="12953"/>
                </a:lnTo>
                <a:lnTo>
                  <a:pt x="26949" y="3476"/>
                </a:lnTo>
                <a:lnTo>
                  <a:pt x="44196" y="0"/>
                </a:lnTo>
                <a:lnTo>
                  <a:pt x="61388" y="3476"/>
                </a:lnTo>
                <a:lnTo>
                  <a:pt x="75438" y="12953"/>
                </a:lnTo>
                <a:lnTo>
                  <a:pt x="84915" y="27003"/>
                </a:lnTo>
                <a:lnTo>
                  <a:pt x="88392" y="44195"/>
                </a:lnTo>
                <a:close/>
              </a:path>
            </a:pathLst>
          </a:custGeom>
          <a:ln w="9144">
            <a:solidFill>
              <a:srgbClr val="99CC00"/>
            </a:solidFill>
          </a:ln>
        </p:spPr>
        <p:txBody>
          <a:bodyPr wrap="square" lIns="0" tIns="0" rIns="0" bIns="0" rtlCol="0"/>
          <a:lstStyle/>
          <a:p>
            <a:endParaRPr/>
          </a:p>
        </p:txBody>
      </p:sp>
      <p:sp>
        <p:nvSpPr>
          <p:cNvPr id="107" name="object 107"/>
          <p:cNvSpPr/>
          <p:nvPr/>
        </p:nvSpPr>
        <p:spPr>
          <a:xfrm>
            <a:off x="8039861" y="3021329"/>
            <a:ext cx="1259205" cy="1469390"/>
          </a:xfrm>
          <a:custGeom>
            <a:avLst/>
            <a:gdLst/>
            <a:ahLst/>
            <a:cxnLst/>
            <a:rect l="l" t="t" r="r" b="b"/>
            <a:pathLst>
              <a:path w="1259204" h="1469389">
                <a:moveTo>
                  <a:pt x="0" y="0"/>
                </a:moveTo>
                <a:lnTo>
                  <a:pt x="208788" y="324612"/>
                </a:lnTo>
                <a:lnTo>
                  <a:pt x="470916" y="679704"/>
                </a:lnTo>
                <a:lnTo>
                  <a:pt x="734568" y="984504"/>
                </a:lnTo>
                <a:lnTo>
                  <a:pt x="996696" y="1245108"/>
                </a:lnTo>
                <a:lnTo>
                  <a:pt x="1258824" y="1469136"/>
                </a:lnTo>
              </a:path>
            </a:pathLst>
          </a:custGeom>
          <a:ln w="28956">
            <a:solidFill>
              <a:srgbClr val="666666"/>
            </a:solidFill>
            <a:prstDash val="dash"/>
          </a:ln>
        </p:spPr>
        <p:txBody>
          <a:bodyPr wrap="square" lIns="0" tIns="0" rIns="0" bIns="0" rtlCol="0"/>
          <a:lstStyle/>
          <a:p>
            <a:endParaRPr/>
          </a:p>
        </p:txBody>
      </p:sp>
      <p:sp>
        <p:nvSpPr>
          <p:cNvPr id="108" name="object 108"/>
          <p:cNvSpPr/>
          <p:nvPr/>
        </p:nvSpPr>
        <p:spPr>
          <a:xfrm>
            <a:off x="8204834" y="3302634"/>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666666"/>
          </a:solidFill>
        </p:spPr>
        <p:txBody>
          <a:bodyPr wrap="square" lIns="0" tIns="0" rIns="0" bIns="0" rtlCol="0"/>
          <a:lstStyle/>
          <a:p>
            <a:endParaRPr/>
          </a:p>
        </p:txBody>
      </p:sp>
      <p:sp>
        <p:nvSpPr>
          <p:cNvPr id="109" name="object 109"/>
          <p:cNvSpPr/>
          <p:nvPr/>
        </p:nvSpPr>
        <p:spPr>
          <a:xfrm>
            <a:off x="8204834" y="3302634"/>
            <a:ext cx="88900" cy="88900"/>
          </a:xfrm>
          <a:custGeom>
            <a:avLst/>
            <a:gdLst/>
            <a:ahLst/>
            <a:cxnLst/>
            <a:rect l="l" t="t" r="r" b="b"/>
            <a:pathLst>
              <a:path w="88900" h="88900">
                <a:moveTo>
                  <a:pt x="88392" y="44195"/>
                </a:moveTo>
                <a:lnTo>
                  <a:pt x="84915" y="61388"/>
                </a:lnTo>
                <a:lnTo>
                  <a:pt x="75438" y="75437"/>
                </a:lnTo>
                <a:lnTo>
                  <a:pt x="61388" y="84915"/>
                </a:lnTo>
                <a:lnTo>
                  <a:pt x="44196" y="88391"/>
                </a:lnTo>
                <a:lnTo>
                  <a:pt x="26949" y="84915"/>
                </a:lnTo>
                <a:lnTo>
                  <a:pt x="12906" y="75437"/>
                </a:lnTo>
                <a:lnTo>
                  <a:pt x="3458" y="61388"/>
                </a:lnTo>
                <a:lnTo>
                  <a:pt x="0" y="44195"/>
                </a:lnTo>
                <a:lnTo>
                  <a:pt x="3458" y="27003"/>
                </a:lnTo>
                <a:lnTo>
                  <a:pt x="12906" y="12953"/>
                </a:lnTo>
                <a:lnTo>
                  <a:pt x="26949" y="3476"/>
                </a:lnTo>
                <a:lnTo>
                  <a:pt x="44196" y="0"/>
                </a:lnTo>
                <a:lnTo>
                  <a:pt x="61388" y="3476"/>
                </a:lnTo>
                <a:lnTo>
                  <a:pt x="75438" y="12953"/>
                </a:lnTo>
                <a:lnTo>
                  <a:pt x="84915" y="27003"/>
                </a:lnTo>
                <a:lnTo>
                  <a:pt x="88392" y="44195"/>
                </a:lnTo>
                <a:close/>
              </a:path>
            </a:pathLst>
          </a:custGeom>
          <a:ln w="9144">
            <a:solidFill>
              <a:srgbClr val="666666"/>
            </a:solidFill>
          </a:ln>
        </p:spPr>
        <p:txBody>
          <a:bodyPr wrap="square" lIns="0" tIns="0" rIns="0" bIns="0" rtlCol="0"/>
          <a:lstStyle/>
          <a:p>
            <a:endParaRPr/>
          </a:p>
        </p:txBody>
      </p:sp>
      <p:sp>
        <p:nvSpPr>
          <p:cNvPr id="110" name="object 110"/>
          <p:cNvSpPr/>
          <p:nvPr/>
        </p:nvSpPr>
        <p:spPr>
          <a:xfrm>
            <a:off x="8466963" y="3656203"/>
            <a:ext cx="88900" cy="88900"/>
          </a:xfrm>
          <a:custGeom>
            <a:avLst/>
            <a:gdLst/>
            <a:ahLst/>
            <a:cxnLst/>
            <a:rect l="l" t="t" r="r" b="b"/>
            <a:pathLst>
              <a:path w="88900" h="88900">
                <a:moveTo>
                  <a:pt x="44195" y="0"/>
                </a:moveTo>
                <a:lnTo>
                  <a:pt x="26949" y="3476"/>
                </a:lnTo>
                <a:lnTo>
                  <a:pt x="12906" y="12953"/>
                </a:lnTo>
                <a:lnTo>
                  <a:pt x="3458" y="27003"/>
                </a:lnTo>
                <a:lnTo>
                  <a:pt x="0" y="44196"/>
                </a:lnTo>
                <a:lnTo>
                  <a:pt x="3458" y="61388"/>
                </a:lnTo>
                <a:lnTo>
                  <a:pt x="12906" y="75437"/>
                </a:lnTo>
                <a:lnTo>
                  <a:pt x="26949"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666666"/>
          </a:solidFill>
        </p:spPr>
        <p:txBody>
          <a:bodyPr wrap="square" lIns="0" tIns="0" rIns="0" bIns="0" rtlCol="0"/>
          <a:lstStyle/>
          <a:p>
            <a:endParaRPr/>
          </a:p>
        </p:txBody>
      </p:sp>
      <p:sp>
        <p:nvSpPr>
          <p:cNvPr id="111" name="object 111"/>
          <p:cNvSpPr/>
          <p:nvPr/>
        </p:nvSpPr>
        <p:spPr>
          <a:xfrm>
            <a:off x="8466963" y="3656203"/>
            <a:ext cx="88900" cy="88900"/>
          </a:xfrm>
          <a:custGeom>
            <a:avLst/>
            <a:gdLst/>
            <a:ahLst/>
            <a:cxnLst/>
            <a:rect l="l" t="t" r="r" b="b"/>
            <a:pathLst>
              <a:path w="88900" h="88900">
                <a:moveTo>
                  <a:pt x="88391" y="44196"/>
                </a:moveTo>
                <a:lnTo>
                  <a:pt x="84915" y="61388"/>
                </a:lnTo>
                <a:lnTo>
                  <a:pt x="75437" y="75437"/>
                </a:lnTo>
                <a:lnTo>
                  <a:pt x="61388" y="84915"/>
                </a:lnTo>
                <a:lnTo>
                  <a:pt x="44195" y="88392"/>
                </a:lnTo>
                <a:lnTo>
                  <a:pt x="26949" y="84915"/>
                </a:lnTo>
                <a:lnTo>
                  <a:pt x="12906" y="75437"/>
                </a:lnTo>
                <a:lnTo>
                  <a:pt x="3458" y="61388"/>
                </a:lnTo>
                <a:lnTo>
                  <a:pt x="0" y="44196"/>
                </a:lnTo>
                <a:lnTo>
                  <a:pt x="3458" y="27003"/>
                </a:lnTo>
                <a:lnTo>
                  <a:pt x="12906" y="12953"/>
                </a:lnTo>
                <a:lnTo>
                  <a:pt x="26949" y="3476"/>
                </a:lnTo>
                <a:lnTo>
                  <a:pt x="44195" y="0"/>
                </a:lnTo>
                <a:lnTo>
                  <a:pt x="61388" y="3476"/>
                </a:lnTo>
                <a:lnTo>
                  <a:pt x="75437" y="12954"/>
                </a:lnTo>
                <a:lnTo>
                  <a:pt x="84915" y="27003"/>
                </a:lnTo>
                <a:lnTo>
                  <a:pt x="88391" y="44196"/>
                </a:lnTo>
                <a:close/>
              </a:path>
            </a:pathLst>
          </a:custGeom>
          <a:ln w="9144">
            <a:solidFill>
              <a:srgbClr val="666666"/>
            </a:solidFill>
          </a:ln>
        </p:spPr>
        <p:txBody>
          <a:bodyPr wrap="square" lIns="0" tIns="0" rIns="0" bIns="0" rtlCol="0"/>
          <a:lstStyle/>
          <a:p>
            <a:endParaRPr/>
          </a:p>
        </p:txBody>
      </p:sp>
      <p:sp>
        <p:nvSpPr>
          <p:cNvPr id="112" name="object 112"/>
          <p:cNvSpPr/>
          <p:nvPr/>
        </p:nvSpPr>
        <p:spPr>
          <a:xfrm>
            <a:off x="8729091" y="3961003"/>
            <a:ext cx="88900" cy="88900"/>
          </a:xfrm>
          <a:custGeom>
            <a:avLst/>
            <a:gdLst/>
            <a:ahLst/>
            <a:cxnLst/>
            <a:rect l="l" t="t" r="r" b="b"/>
            <a:pathLst>
              <a:path w="88900" h="88900">
                <a:moveTo>
                  <a:pt x="44195" y="0"/>
                </a:moveTo>
                <a:lnTo>
                  <a:pt x="26949" y="3476"/>
                </a:lnTo>
                <a:lnTo>
                  <a:pt x="12906" y="12953"/>
                </a:lnTo>
                <a:lnTo>
                  <a:pt x="3458" y="27003"/>
                </a:lnTo>
                <a:lnTo>
                  <a:pt x="0" y="44196"/>
                </a:lnTo>
                <a:lnTo>
                  <a:pt x="3458" y="61388"/>
                </a:lnTo>
                <a:lnTo>
                  <a:pt x="12906" y="75437"/>
                </a:lnTo>
                <a:lnTo>
                  <a:pt x="26949"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666666"/>
          </a:solidFill>
        </p:spPr>
        <p:txBody>
          <a:bodyPr wrap="square" lIns="0" tIns="0" rIns="0" bIns="0" rtlCol="0"/>
          <a:lstStyle/>
          <a:p>
            <a:endParaRPr/>
          </a:p>
        </p:txBody>
      </p:sp>
      <p:sp>
        <p:nvSpPr>
          <p:cNvPr id="113" name="object 113"/>
          <p:cNvSpPr/>
          <p:nvPr/>
        </p:nvSpPr>
        <p:spPr>
          <a:xfrm>
            <a:off x="8729091" y="3961003"/>
            <a:ext cx="88900" cy="88900"/>
          </a:xfrm>
          <a:custGeom>
            <a:avLst/>
            <a:gdLst/>
            <a:ahLst/>
            <a:cxnLst/>
            <a:rect l="l" t="t" r="r" b="b"/>
            <a:pathLst>
              <a:path w="88900" h="88900">
                <a:moveTo>
                  <a:pt x="88391" y="44196"/>
                </a:moveTo>
                <a:lnTo>
                  <a:pt x="84915" y="61388"/>
                </a:lnTo>
                <a:lnTo>
                  <a:pt x="75437" y="75437"/>
                </a:lnTo>
                <a:lnTo>
                  <a:pt x="61388" y="84915"/>
                </a:lnTo>
                <a:lnTo>
                  <a:pt x="44195" y="88392"/>
                </a:lnTo>
                <a:lnTo>
                  <a:pt x="26949" y="84915"/>
                </a:lnTo>
                <a:lnTo>
                  <a:pt x="12906" y="75437"/>
                </a:lnTo>
                <a:lnTo>
                  <a:pt x="3458" y="61388"/>
                </a:lnTo>
                <a:lnTo>
                  <a:pt x="0" y="44196"/>
                </a:lnTo>
                <a:lnTo>
                  <a:pt x="3458" y="27003"/>
                </a:lnTo>
                <a:lnTo>
                  <a:pt x="12906" y="12953"/>
                </a:lnTo>
                <a:lnTo>
                  <a:pt x="26949" y="3476"/>
                </a:lnTo>
                <a:lnTo>
                  <a:pt x="44195" y="0"/>
                </a:lnTo>
                <a:lnTo>
                  <a:pt x="61388" y="3476"/>
                </a:lnTo>
                <a:lnTo>
                  <a:pt x="75437" y="12954"/>
                </a:lnTo>
                <a:lnTo>
                  <a:pt x="84915" y="27003"/>
                </a:lnTo>
                <a:lnTo>
                  <a:pt x="88391" y="44196"/>
                </a:lnTo>
                <a:close/>
              </a:path>
            </a:pathLst>
          </a:custGeom>
          <a:ln w="9144">
            <a:solidFill>
              <a:srgbClr val="666666"/>
            </a:solidFill>
          </a:ln>
        </p:spPr>
        <p:txBody>
          <a:bodyPr wrap="square" lIns="0" tIns="0" rIns="0" bIns="0" rtlCol="0"/>
          <a:lstStyle/>
          <a:p>
            <a:endParaRPr/>
          </a:p>
        </p:txBody>
      </p:sp>
      <p:sp>
        <p:nvSpPr>
          <p:cNvPr id="114" name="object 114"/>
          <p:cNvSpPr/>
          <p:nvPr/>
        </p:nvSpPr>
        <p:spPr>
          <a:xfrm>
            <a:off x="8991218" y="422313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666666"/>
          </a:solidFill>
        </p:spPr>
        <p:txBody>
          <a:bodyPr wrap="square" lIns="0" tIns="0" rIns="0" bIns="0" rtlCol="0"/>
          <a:lstStyle/>
          <a:p>
            <a:endParaRPr/>
          </a:p>
        </p:txBody>
      </p:sp>
      <p:sp>
        <p:nvSpPr>
          <p:cNvPr id="115" name="object 115"/>
          <p:cNvSpPr/>
          <p:nvPr/>
        </p:nvSpPr>
        <p:spPr>
          <a:xfrm>
            <a:off x="8991218" y="4223130"/>
            <a:ext cx="88900" cy="88900"/>
          </a:xfrm>
          <a:custGeom>
            <a:avLst/>
            <a:gdLst/>
            <a:ahLst/>
            <a:cxnLst/>
            <a:rect l="l" t="t" r="r" b="b"/>
            <a:pathLst>
              <a:path w="88900" h="88900">
                <a:moveTo>
                  <a:pt x="88391" y="44196"/>
                </a:moveTo>
                <a:lnTo>
                  <a:pt x="84915" y="61388"/>
                </a:lnTo>
                <a:lnTo>
                  <a:pt x="75437" y="75438"/>
                </a:lnTo>
                <a:lnTo>
                  <a:pt x="61388" y="84915"/>
                </a:lnTo>
                <a:lnTo>
                  <a:pt x="44196" y="88392"/>
                </a:lnTo>
                <a:lnTo>
                  <a:pt x="26949" y="84915"/>
                </a:lnTo>
                <a:lnTo>
                  <a:pt x="12906" y="75438"/>
                </a:lnTo>
                <a:lnTo>
                  <a:pt x="3458" y="61388"/>
                </a:lnTo>
                <a:lnTo>
                  <a:pt x="0" y="44196"/>
                </a:lnTo>
                <a:lnTo>
                  <a:pt x="3458" y="27003"/>
                </a:lnTo>
                <a:lnTo>
                  <a:pt x="12906" y="12954"/>
                </a:lnTo>
                <a:lnTo>
                  <a:pt x="26949" y="3476"/>
                </a:lnTo>
                <a:lnTo>
                  <a:pt x="44196" y="0"/>
                </a:lnTo>
                <a:lnTo>
                  <a:pt x="61388" y="3476"/>
                </a:lnTo>
                <a:lnTo>
                  <a:pt x="75437" y="12954"/>
                </a:lnTo>
                <a:lnTo>
                  <a:pt x="84915" y="27003"/>
                </a:lnTo>
                <a:lnTo>
                  <a:pt x="88391" y="44196"/>
                </a:lnTo>
                <a:close/>
              </a:path>
            </a:pathLst>
          </a:custGeom>
          <a:ln w="9144">
            <a:solidFill>
              <a:srgbClr val="666666"/>
            </a:solidFill>
          </a:ln>
        </p:spPr>
        <p:txBody>
          <a:bodyPr wrap="square" lIns="0" tIns="0" rIns="0" bIns="0" rtlCol="0"/>
          <a:lstStyle/>
          <a:p>
            <a:endParaRPr/>
          </a:p>
        </p:txBody>
      </p:sp>
      <p:sp>
        <p:nvSpPr>
          <p:cNvPr id="116" name="object 116"/>
          <p:cNvSpPr/>
          <p:nvPr/>
        </p:nvSpPr>
        <p:spPr>
          <a:xfrm>
            <a:off x="9253346" y="4447159"/>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666666"/>
          </a:solidFill>
        </p:spPr>
        <p:txBody>
          <a:bodyPr wrap="square" lIns="0" tIns="0" rIns="0" bIns="0" rtlCol="0"/>
          <a:lstStyle/>
          <a:p>
            <a:endParaRPr/>
          </a:p>
        </p:txBody>
      </p:sp>
      <p:sp>
        <p:nvSpPr>
          <p:cNvPr id="117" name="object 117"/>
          <p:cNvSpPr/>
          <p:nvPr/>
        </p:nvSpPr>
        <p:spPr>
          <a:xfrm>
            <a:off x="9253346" y="4447159"/>
            <a:ext cx="88900" cy="88900"/>
          </a:xfrm>
          <a:custGeom>
            <a:avLst/>
            <a:gdLst/>
            <a:ahLst/>
            <a:cxnLst/>
            <a:rect l="l" t="t" r="r" b="b"/>
            <a:pathLst>
              <a:path w="88900" h="88900">
                <a:moveTo>
                  <a:pt x="88392" y="44196"/>
                </a:moveTo>
                <a:lnTo>
                  <a:pt x="84915" y="61388"/>
                </a:lnTo>
                <a:lnTo>
                  <a:pt x="75437" y="75438"/>
                </a:lnTo>
                <a:lnTo>
                  <a:pt x="61388" y="84915"/>
                </a:lnTo>
                <a:lnTo>
                  <a:pt x="44196" y="88392"/>
                </a:lnTo>
                <a:lnTo>
                  <a:pt x="26949" y="84915"/>
                </a:lnTo>
                <a:lnTo>
                  <a:pt x="12906" y="75438"/>
                </a:lnTo>
                <a:lnTo>
                  <a:pt x="3458" y="61388"/>
                </a:lnTo>
                <a:lnTo>
                  <a:pt x="0" y="44196"/>
                </a:lnTo>
                <a:lnTo>
                  <a:pt x="3458" y="27003"/>
                </a:lnTo>
                <a:lnTo>
                  <a:pt x="12906" y="12954"/>
                </a:lnTo>
                <a:lnTo>
                  <a:pt x="26949" y="3476"/>
                </a:lnTo>
                <a:lnTo>
                  <a:pt x="44196" y="0"/>
                </a:lnTo>
                <a:lnTo>
                  <a:pt x="61388" y="3476"/>
                </a:lnTo>
                <a:lnTo>
                  <a:pt x="75438" y="12954"/>
                </a:lnTo>
                <a:lnTo>
                  <a:pt x="84915" y="27003"/>
                </a:lnTo>
                <a:lnTo>
                  <a:pt x="88392" y="44196"/>
                </a:lnTo>
                <a:close/>
              </a:path>
            </a:pathLst>
          </a:custGeom>
          <a:ln w="9144">
            <a:solidFill>
              <a:srgbClr val="666666"/>
            </a:solidFill>
          </a:ln>
        </p:spPr>
        <p:txBody>
          <a:bodyPr wrap="square" lIns="0" tIns="0" rIns="0" bIns="0" rtlCol="0"/>
          <a:lstStyle/>
          <a:p>
            <a:endParaRPr/>
          </a:p>
        </p:txBody>
      </p:sp>
      <p:sp>
        <p:nvSpPr>
          <p:cNvPr id="118" name="object 118"/>
          <p:cNvSpPr txBox="1"/>
          <p:nvPr/>
        </p:nvSpPr>
        <p:spPr>
          <a:xfrm>
            <a:off x="5351145" y="573288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19" name="object 119"/>
          <p:cNvSpPr txBox="1"/>
          <p:nvPr/>
        </p:nvSpPr>
        <p:spPr>
          <a:xfrm>
            <a:off x="5252084" y="514553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20" name="object 120"/>
          <p:cNvSpPr txBox="1"/>
          <p:nvPr/>
        </p:nvSpPr>
        <p:spPr>
          <a:xfrm>
            <a:off x="5252084" y="455815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21" name="object 121"/>
          <p:cNvSpPr txBox="1"/>
          <p:nvPr/>
        </p:nvSpPr>
        <p:spPr>
          <a:xfrm>
            <a:off x="5252084" y="397078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122" name="object 122"/>
          <p:cNvSpPr txBox="1"/>
          <p:nvPr/>
        </p:nvSpPr>
        <p:spPr>
          <a:xfrm>
            <a:off x="5252084" y="338353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123" name="object 123"/>
          <p:cNvSpPr txBox="1"/>
          <p:nvPr/>
        </p:nvSpPr>
        <p:spPr>
          <a:xfrm>
            <a:off x="5153405" y="2795778"/>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124" name="object 124"/>
          <p:cNvSpPr txBox="1"/>
          <p:nvPr/>
        </p:nvSpPr>
        <p:spPr>
          <a:xfrm>
            <a:off x="5153405" y="2208529"/>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120</a:t>
            </a:r>
            <a:endParaRPr sz="1400">
              <a:latin typeface="Univers for BP Light"/>
              <a:cs typeface="Univers for BP Light"/>
            </a:endParaRPr>
          </a:p>
        </p:txBody>
      </p:sp>
      <p:sp>
        <p:nvSpPr>
          <p:cNvPr id="125" name="object 125"/>
          <p:cNvSpPr txBox="1"/>
          <p:nvPr/>
        </p:nvSpPr>
        <p:spPr>
          <a:xfrm>
            <a:off x="5417058" y="5964224"/>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a:t>
            </a:r>
            <a:endParaRPr sz="1400">
              <a:latin typeface="Univers for BP Light"/>
              <a:cs typeface="Univers for BP Light"/>
            </a:endParaRPr>
          </a:p>
        </p:txBody>
      </p:sp>
      <p:sp>
        <p:nvSpPr>
          <p:cNvPr id="126" name="object 126"/>
          <p:cNvSpPr txBox="1"/>
          <p:nvPr/>
        </p:nvSpPr>
        <p:spPr>
          <a:xfrm>
            <a:off x="5941567" y="5964224"/>
            <a:ext cx="3569970" cy="235585"/>
          </a:xfrm>
          <a:prstGeom prst="rect">
            <a:avLst/>
          </a:prstGeom>
        </p:spPr>
        <p:txBody>
          <a:bodyPr vert="horz" wrap="square" lIns="0" tIns="0" rIns="0" bIns="0" rtlCol="0">
            <a:spAutoFit/>
          </a:bodyPr>
          <a:lstStyle/>
          <a:p>
            <a:pPr marL="12700">
              <a:lnSpc>
                <a:spcPct val="100000"/>
              </a:lnSpc>
              <a:tabLst>
                <a:tab pos="536575" algn="l"/>
                <a:tab pos="1061720" algn="l"/>
                <a:tab pos="1586230" algn="l"/>
                <a:tab pos="2110740" algn="l"/>
                <a:tab pos="2635250" algn="l"/>
                <a:tab pos="3160395" algn="l"/>
              </a:tabLst>
            </a:pPr>
            <a:r>
              <a:rPr sz="1400" b="0" spc="-5" dirty="0">
                <a:latin typeface="Univers for BP Light"/>
                <a:cs typeface="Univers for BP Light"/>
              </a:rPr>
              <a:t>198</a:t>
            </a:r>
            <a:r>
              <a:rPr sz="1400" b="0" dirty="0">
                <a:latin typeface="Univers for BP Light"/>
                <a:cs typeface="Univers for BP Light"/>
              </a:rPr>
              <a:t>0	</a:t>
            </a:r>
            <a:r>
              <a:rPr sz="1400" b="0" spc="-5" dirty="0">
                <a:latin typeface="Univers for BP Light"/>
                <a:cs typeface="Univers for BP Light"/>
              </a:rPr>
              <a:t>199</a:t>
            </a:r>
            <a:r>
              <a:rPr sz="1400" b="0" dirty="0">
                <a:latin typeface="Univers for BP Light"/>
                <a:cs typeface="Univers for BP Light"/>
              </a:rPr>
              <a:t>0	</a:t>
            </a:r>
            <a:r>
              <a:rPr sz="1400" b="0" spc="-5" dirty="0">
                <a:latin typeface="Univers for BP Light"/>
                <a:cs typeface="Univers for BP Light"/>
              </a:rPr>
              <a:t>200</a:t>
            </a:r>
            <a:r>
              <a:rPr sz="1400" b="0" dirty="0">
                <a:latin typeface="Univers for BP Light"/>
                <a:cs typeface="Univers for BP Light"/>
              </a:rPr>
              <a:t>0	</a:t>
            </a:r>
            <a:r>
              <a:rPr sz="1400" b="0" spc="-5" dirty="0">
                <a:latin typeface="Univers for BP Light"/>
                <a:cs typeface="Univers for BP Light"/>
              </a:rPr>
              <a:t>201</a:t>
            </a:r>
            <a:r>
              <a:rPr sz="1400" b="0" dirty="0">
                <a:latin typeface="Univers for BP Light"/>
                <a:cs typeface="Univers for BP Light"/>
              </a:rPr>
              <a:t>0	</a:t>
            </a:r>
            <a:r>
              <a:rPr sz="1400" b="0" spc="-5" dirty="0">
                <a:latin typeface="Univers for BP Light"/>
                <a:cs typeface="Univers for BP Light"/>
              </a:rPr>
              <a:t>202</a:t>
            </a:r>
            <a:r>
              <a:rPr sz="1400" b="0" dirty="0">
                <a:latin typeface="Univers for BP Light"/>
                <a:cs typeface="Univers for BP Light"/>
              </a:rPr>
              <a:t>0	</a:t>
            </a:r>
            <a:r>
              <a:rPr sz="1400" b="0" spc="-5" dirty="0">
                <a:latin typeface="Univers for BP Light"/>
                <a:cs typeface="Univers for BP Light"/>
              </a:rPr>
              <a:t>203</a:t>
            </a:r>
            <a:r>
              <a:rPr sz="1400" b="0" dirty="0">
                <a:latin typeface="Univers for BP Light"/>
                <a:cs typeface="Univers for BP Light"/>
              </a:rPr>
              <a:t>0	</a:t>
            </a:r>
            <a:r>
              <a:rPr sz="1400" b="0" spc="-5" dirty="0">
                <a:latin typeface="Univers for BP Light"/>
                <a:cs typeface="Univers for BP Light"/>
              </a:rPr>
              <a:t>2040</a:t>
            </a:r>
            <a:endParaRPr sz="1400">
              <a:latin typeface="Univers for BP Light"/>
              <a:cs typeface="Univers for BP Light"/>
            </a:endParaRPr>
          </a:p>
        </p:txBody>
      </p:sp>
      <p:sp>
        <p:nvSpPr>
          <p:cNvPr id="127" name="object 127"/>
          <p:cNvSpPr/>
          <p:nvPr/>
        </p:nvSpPr>
        <p:spPr>
          <a:xfrm>
            <a:off x="6044946" y="4395978"/>
            <a:ext cx="320040" cy="0"/>
          </a:xfrm>
          <a:custGeom>
            <a:avLst/>
            <a:gdLst/>
            <a:ahLst/>
            <a:cxnLst/>
            <a:rect l="l" t="t" r="r" b="b"/>
            <a:pathLst>
              <a:path w="320039">
                <a:moveTo>
                  <a:pt x="0" y="0"/>
                </a:moveTo>
                <a:lnTo>
                  <a:pt x="320039" y="0"/>
                </a:lnTo>
              </a:path>
            </a:pathLst>
          </a:custGeom>
          <a:ln w="28956">
            <a:solidFill>
              <a:srgbClr val="000099"/>
            </a:solidFill>
          </a:ln>
        </p:spPr>
        <p:txBody>
          <a:bodyPr wrap="square" lIns="0" tIns="0" rIns="0" bIns="0" rtlCol="0"/>
          <a:lstStyle/>
          <a:p>
            <a:endParaRPr/>
          </a:p>
        </p:txBody>
      </p:sp>
      <p:sp>
        <p:nvSpPr>
          <p:cNvPr id="128" name="object 128"/>
          <p:cNvSpPr/>
          <p:nvPr/>
        </p:nvSpPr>
        <p:spPr>
          <a:xfrm>
            <a:off x="6160008" y="4351020"/>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129" name="object 129"/>
          <p:cNvSpPr/>
          <p:nvPr/>
        </p:nvSpPr>
        <p:spPr>
          <a:xfrm>
            <a:off x="6044946" y="4661153"/>
            <a:ext cx="320040" cy="0"/>
          </a:xfrm>
          <a:custGeom>
            <a:avLst/>
            <a:gdLst/>
            <a:ahLst/>
            <a:cxnLst/>
            <a:rect l="l" t="t" r="r" b="b"/>
            <a:pathLst>
              <a:path w="320039">
                <a:moveTo>
                  <a:pt x="0" y="0"/>
                </a:moveTo>
                <a:lnTo>
                  <a:pt x="320039" y="0"/>
                </a:lnTo>
              </a:path>
            </a:pathLst>
          </a:custGeom>
          <a:ln w="28956">
            <a:solidFill>
              <a:srgbClr val="009900"/>
            </a:solidFill>
          </a:ln>
        </p:spPr>
        <p:txBody>
          <a:bodyPr wrap="square" lIns="0" tIns="0" rIns="0" bIns="0" rtlCol="0"/>
          <a:lstStyle/>
          <a:p>
            <a:endParaRPr/>
          </a:p>
        </p:txBody>
      </p:sp>
      <p:sp>
        <p:nvSpPr>
          <p:cNvPr id="130" name="object 130"/>
          <p:cNvSpPr/>
          <p:nvPr/>
        </p:nvSpPr>
        <p:spPr>
          <a:xfrm>
            <a:off x="6160008" y="4616196"/>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009900"/>
          </a:solidFill>
        </p:spPr>
        <p:txBody>
          <a:bodyPr wrap="square" lIns="0" tIns="0" rIns="0" bIns="0" rtlCol="0"/>
          <a:lstStyle/>
          <a:p>
            <a:endParaRPr/>
          </a:p>
        </p:txBody>
      </p:sp>
      <p:sp>
        <p:nvSpPr>
          <p:cNvPr id="131" name="object 131"/>
          <p:cNvSpPr txBox="1"/>
          <p:nvPr/>
        </p:nvSpPr>
        <p:spPr>
          <a:xfrm>
            <a:off x="6388734" y="4220855"/>
            <a:ext cx="1607185" cy="553085"/>
          </a:xfrm>
          <a:prstGeom prst="rect">
            <a:avLst/>
          </a:prstGeom>
        </p:spPr>
        <p:txBody>
          <a:bodyPr vert="horz" wrap="square" lIns="0" tIns="0" rIns="0" bIns="0" rtlCol="0">
            <a:spAutoFit/>
          </a:bodyPr>
          <a:lstStyle/>
          <a:p>
            <a:pPr marL="12700" marR="5080">
              <a:lnSpc>
                <a:spcPct val="124400"/>
              </a:lnSpc>
            </a:pPr>
            <a:r>
              <a:rPr sz="1400" spc="-5" dirty="0">
                <a:latin typeface="Univers for BP"/>
                <a:cs typeface="Univers for BP"/>
              </a:rPr>
              <a:t>Evolving</a:t>
            </a:r>
            <a:r>
              <a:rPr sz="1400" spc="-55" dirty="0">
                <a:latin typeface="Univers for BP"/>
                <a:cs typeface="Univers for BP"/>
              </a:rPr>
              <a:t> </a:t>
            </a:r>
            <a:r>
              <a:rPr sz="1400" spc="-5" dirty="0">
                <a:latin typeface="Univers for BP"/>
                <a:cs typeface="Univers for BP"/>
              </a:rPr>
              <a:t>transition  </a:t>
            </a:r>
            <a:r>
              <a:rPr sz="1400" dirty="0">
                <a:latin typeface="Univers for BP"/>
                <a:cs typeface="Univers for BP"/>
              </a:rPr>
              <a:t>Faster</a:t>
            </a:r>
            <a:r>
              <a:rPr sz="1400" spc="-95"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132" name="object 132"/>
          <p:cNvSpPr/>
          <p:nvPr/>
        </p:nvSpPr>
        <p:spPr>
          <a:xfrm>
            <a:off x="6044946" y="4927853"/>
            <a:ext cx="320040" cy="0"/>
          </a:xfrm>
          <a:custGeom>
            <a:avLst/>
            <a:gdLst/>
            <a:ahLst/>
            <a:cxnLst/>
            <a:rect l="l" t="t" r="r" b="b"/>
            <a:pathLst>
              <a:path w="320039">
                <a:moveTo>
                  <a:pt x="0" y="0"/>
                </a:moveTo>
                <a:lnTo>
                  <a:pt x="320039" y="0"/>
                </a:lnTo>
              </a:path>
            </a:pathLst>
          </a:custGeom>
          <a:ln w="28956">
            <a:solidFill>
              <a:srgbClr val="FF9900"/>
            </a:solidFill>
          </a:ln>
        </p:spPr>
        <p:txBody>
          <a:bodyPr wrap="square" lIns="0" tIns="0" rIns="0" bIns="0" rtlCol="0"/>
          <a:lstStyle/>
          <a:p>
            <a:endParaRPr/>
          </a:p>
        </p:txBody>
      </p:sp>
      <p:sp>
        <p:nvSpPr>
          <p:cNvPr id="133" name="object 133"/>
          <p:cNvSpPr/>
          <p:nvPr/>
        </p:nvSpPr>
        <p:spPr>
          <a:xfrm>
            <a:off x="6160008" y="4882896"/>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FF9900"/>
          </a:solidFill>
        </p:spPr>
        <p:txBody>
          <a:bodyPr wrap="square" lIns="0" tIns="0" rIns="0" bIns="0" rtlCol="0"/>
          <a:lstStyle/>
          <a:p>
            <a:endParaRPr/>
          </a:p>
        </p:txBody>
      </p:sp>
      <p:sp>
        <p:nvSpPr>
          <p:cNvPr id="134" name="object 134"/>
          <p:cNvSpPr/>
          <p:nvPr/>
        </p:nvSpPr>
        <p:spPr>
          <a:xfrm>
            <a:off x="6044946" y="5193029"/>
            <a:ext cx="320040" cy="0"/>
          </a:xfrm>
          <a:custGeom>
            <a:avLst/>
            <a:gdLst/>
            <a:ahLst/>
            <a:cxnLst/>
            <a:rect l="l" t="t" r="r" b="b"/>
            <a:pathLst>
              <a:path w="320039">
                <a:moveTo>
                  <a:pt x="0" y="0"/>
                </a:moveTo>
                <a:lnTo>
                  <a:pt x="320039" y="0"/>
                </a:lnTo>
              </a:path>
            </a:pathLst>
          </a:custGeom>
          <a:ln w="28956">
            <a:solidFill>
              <a:srgbClr val="99CC00"/>
            </a:solidFill>
          </a:ln>
        </p:spPr>
        <p:txBody>
          <a:bodyPr wrap="square" lIns="0" tIns="0" rIns="0" bIns="0" rtlCol="0"/>
          <a:lstStyle/>
          <a:p>
            <a:endParaRPr/>
          </a:p>
        </p:txBody>
      </p:sp>
      <p:sp>
        <p:nvSpPr>
          <p:cNvPr id="135" name="object 135"/>
          <p:cNvSpPr/>
          <p:nvPr/>
        </p:nvSpPr>
        <p:spPr>
          <a:xfrm>
            <a:off x="6160008" y="5148071"/>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136" name="object 136"/>
          <p:cNvSpPr/>
          <p:nvPr/>
        </p:nvSpPr>
        <p:spPr>
          <a:xfrm>
            <a:off x="6160008" y="5148071"/>
            <a:ext cx="88900" cy="88900"/>
          </a:xfrm>
          <a:custGeom>
            <a:avLst/>
            <a:gdLst/>
            <a:ahLst/>
            <a:cxnLst/>
            <a:rect l="l" t="t" r="r" b="b"/>
            <a:pathLst>
              <a:path w="88900" h="88900">
                <a:moveTo>
                  <a:pt x="88391" y="44195"/>
                </a:moveTo>
                <a:lnTo>
                  <a:pt x="84915" y="61388"/>
                </a:lnTo>
                <a:lnTo>
                  <a:pt x="75437" y="75437"/>
                </a:lnTo>
                <a:lnTo>
                  <a:pt x="61388" y="84915"/>
                </a:lnTo>
                <a:lnTo>
                  <a:pt x="44195" y="88391"/>
                </a:lnTo>
                <a:lnTo>
                  <a:pt x="27003" y="84915"/>
                </a:lnTo>
                <a:lnTo>
                  <a:pt x="12953" y="75437"/>
                </a:lnTo>
                <a:lnTo>
                  <a:pt x="3476" y="61388"/>
                </a:lnTo>
                <a:lnTo>
                  <a:pt x="0" y="44195"/>
                </a:lnTo>
                <a:lnTo>
                  <a:pt x="3476" y="27003"/>
                </a:lnTo>
                <a:lnTo>
                  <a:pt x="12953" y="12953"/>
                </a:lnTo>
                <a:lnTo>
                  <a:pt x="27003" y="3476"/>
                </a:lnTo>
                <a:lnTo>
                  <a:pt x="44195" y="0"/>
                </a:lnTo>
                <a:lnTo>
                  <a:pt x="61388" y="3476"/>
                </a:lnTo>
                <a:lnTo>
                  <a:pt x="75437" y="12954"/>
                </a:lnTo>
                <a:lnTo>
                  <a:pt x="84915" y="27003"/>
                </a:lnTo>
                <a:lnTo>
                  <a:pt x="88391" y="44195"/>
                </a:lnTo>
                <a:close/>
              </a:path>
            </a:pathLst>
          </a:custGeom>
          <a:ln w="9144">
            <a:solidFill>
              <a:srgbClr val="99CC00"/>
            </a:solidFill>
          </a:ln>
        </p:spPr>
        <p:txBody>
          <a:bodyPr wrap="square" lIns="0" tIns="0" rIns="0" bIns="0" rtlCol="0"/>
          <a:lstStyle/>
          <a:p>
            <a:endParaRPr/>
          </a:p>
        </p:txBody>
      </p:sp>
      <p:sp>
        <p:nvSpPr>
          <p:cNvPr id="137" name="object 137"/>
          <p:cNvSpPr/>
          <p:nvPr/>
        </p:nvSpPr>
        <p:spPr>
          <a:xfrm>
            <a:off x="6044946" y="5458205"/>
            <a:ext cx="320040" cy="0"/>
          </a:xfrm>
          <a:custGeom>
            <a:avLst/>
            <a:gdLst/>
            <a:ahLst/>
            <a:cxnLst/>
            <a:rect l="l" t="t" r="r" b="b"/>
            <a:pathLst>
              <a:path w="320039">
                <a:moveTo>
                  <a:pt x="0" y="0"/>
                </a:moveTo>
                <a:lnTo>
                  <a:pt x="320039" y="0"/>
                </a:lnTo>
              </a:path>
            </a:pathLst>
          </a:custGeom>
          <a:ln w="28956">
            <a:solidFill>
              <a:srgbClr val="666666"/>
            </a:solidFill>
            <a:prstDash val="dash"/>
          </a:ln>
        </p:spPr>
        <p:txBody>
          <a:bodyPr wrap="square" lIns="0" tIns="0" rIns="0" bIns="0" rtlCol="0"/>
          <a:lstStyle/>
          <a:p>
            <a:endParaRPr/>
          </a:p>
        </p:txBody>
      </p:sp>
      <p:sp>
        <p:nvSpPr>
          <p:cNvPr id="138" name="object 138"/>
          <p:cNvSpPr/>
          <p:nvPr/>
        </p:nvSpPr>
        <p:spPr>
          <a:xfrm>
            <a:off x="6160008" y="5413247"/>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666666"/>
          </a:solidFill>
        </p:spPr>
        <p:txBody>
          <a:bodyPr wrap="square" lIns="0" tIns="0" rIns="0" bIns="0" rtlCol="0"/>
          <a:lstStyle/>
          <a:p>
            <a:endParaRPr/>
          </a:p>
        </p:txBody>
      </p:sp>
      <p:sp>
        <p:nvSpPr>
          <p:cNvPr id="139" name="object 139"/>
          <p:cNvSpPr/>
          <p:nvPr/>
        </p:nvSpPr>
        <p:spPr>
          <a:xfrm>
            <a:off x="6160008" y="5413247"/>
            <a:ext cx="88900" cy="88900"/>
          </a:xfrm>
          <a:custGeom>
            <a:avLst/>
            <a:gdLst/>
            <a:ahLst/>
            <a:cxnLst/>
            <a:rect l="l" t="t" r="r" b="b"/>
            <a:pathLst>
              <a:path w="88900" h="88900">
                <a:moveTo>
                  <a:pt x="88391" y="44195"/>
                </a:moveTo>
                <a:lnTo>
                  <a:pt x="84915" y="61388"/>
                </a:lnTo>
                <a:lnTo>
                  <a:pt x="75437" y="75437"/>
                </a:lnTo>
                <a:lnTo>
                  <a:pt x="61388" y="84915"/>
                </a:lnTo>
                <a:lnTo>
                  <a:pt x="44195" y="88391"/>
                </a:lnTo>
                <a:lnTo>
                  <a:pt x="27003" y="84915"/>
                </a:lnTo>
                <a:lnTo>
                  <a:pt x="12953" y="75437"/>
                </a:lnTo>
                <a:lnTo>
                  <a:pt x="3476" y="61388"/>
                </a:lnTo>
                <a:lnTo>
                  <a:pt x="0" y="44195"/>
                </a:lnTo>
                <a:lnTo>
                  <a:pt x="3476" y="27003"/>
                </a:lnTo>
                <a:lnTo>
                  <a:pt x="12953" y="12953"/>
                </a:lnTo>
                <a:lnTo>
                  <a:pt x="27003" y="3476"/>
                </a:lnTo>
                <a:lnTo>
                  <a:pt x="44195" y="0"/>
                </a:lnTo>
                <a:lnTo>
                  <a:pt x="61388" y="3476"/>
                </a:lnTo>
                <a:lnTo>
                  <a:pt x="75437" y="12953"/>
                </a:lnTo>
                <a:lnTo>
                  <a:pt x="84915" y="27003"/>
                </a:lnTo>
                <a:lnTo>
                  <a:pt x="88391" y="44195"/>
                </a:lnTo>
                <a:close/>
              </a:path>
            </a:pathLst>
          </a:custGeom>
          <a:ln w="9144">
            <a:solidFill>
              <a:srgbClr val="666666"/>
            </a:solidFill>
          </a:ln>
        </p:spPr>
        <p:txBody>
          <a:bodyPr wrap="square" lIns="0" tIns="0" rIns="0" bIns="0" rtlCol="0"/>
          <a:lstStyle/>
          <a:p>
            <a:endParaRPr/>
          </a:p>
        </p:txBody>
      </p:sp>
      <p:sp>
        <p:nvSpPr>
          <p:cNvPr id="140" name="object 140"/>
          <p:cNvSpPr txBox="1"/>
          <p:nvPr/>
        </p:nvSpPr>
        <p:spPr>
          <a:xfrm>
            <a:off x="6388734" y="4751842"/>
            <a:ext cx="2287270" cy="818515"/>
          </a:xfrm>
          <a:prstGeom prst="rect">
            <a:avLst/>
          </a:prstGeom>
        </p:spPr>
        <p:txBody>
          <a:bodyPr vert="horz" wrap="square" lIns="0" tIns="0" rIns="0" bIns="0" rtlCol="0">
            <a:spAutoFit/>
          </a:bodyPr>
          <a:lstStyle/>
          <a:p>
            <a:pPr marL="12700" marR="476884">
              <a:lnSpc>
                <a:spcPct val="124400"/>
              </a:lnSpc>
            </a:pPr>
            <a:r>
              <a:rPr sz="1400" spc="-5" dirty="0">
                <a:latin typeface="Univers for BP"/>
                <a:cs typeface="Univers for BP"/>
              </a:rPr>
              <a:t>Even faster transition  ICE</a:t>
            </a:r>
            <a:r>
              <a:rPr sz="1400" spc="-85" dirty="0">
                <a:latin typeface="Univers for BP"/>
                <a:cs typeface="Univers for BP"/>
              </a:rPr>
              <a:t> </a:t>
            </a:r>
            <a:r>
              <a:rPr sz="1400" spc="-5" dirty="0">
                <a:latin typeface="Univers for BP"/>
                <a:cs typeface="Univers for BP"/>
              </a:rPr>
              <a:t>ban</a:t>
            </a:r>
            <a:endParaRPr sz="1400">
              <a:latin typeface="Univers for BP"/>
              <a:cs typeface="Univers for BP"/>
            </a:endParaRPr>
          </a:p>
          <a:p>
            <a:pPr marL="12700">
              <a:lnSpc>
                <a:spcPct val="100000"/>
              </a:lnSpc>
              <a:spcBef>
                <a:spcPts val="409"/>
              </a:spcBef>
            </a:pPr>
            <a:r>
              <a:rPr sz="1400" spc="-5" dirty="0">
                <a:latin typeface="Univers for BP"/>
                <a:cs typeface="Univers for BP"/>
              </a:rPr>
              <a:t>Supply </a:t>
            </a:r>
            <a:r>
              <a:rPr sz="1400" dirty="0">
                <a:latin typeface="Univers for BP"/>
                <a:cs typeface="Univers for BP"/>
              </a:rPr>
              <a:t>with </a:t>
            </a:r>
            <a:r>
              <a:rPr sz="1400" spc="-5" dirty="0">
                <a:latin typeface="Univers for BP"/>
                <a:cs typeface="Univers for BP"/>
              </a:rPr>
              <a:t>no</a:t>
            </a:r>
            <a:r>
              <a:rPr sz="1400" spc="-70" dirty="0">
                <a:latin typeface="Univers for BP"/>
                <a:cs typeface="Univers for BP"/>
              </a:rPr>
              <a:t> </a:t>
            </a:r>
            <a:r>
              <a:rPr sz="1400" spc="-5" dirty="0">
                <a:latin typeface="Univers for BP"/>
                <a:cs typeface="Univers for BP"/>
              </a:rPr>
              <a:t>investment</a:t>
            </a:r>
            <a:endParaRPr sz="1400">
              <a:latin typeface="Univers for BP"/>
              <a:cs typeface="Univers for BP"/>
            </a:endParaRPr>
          </a:p>
        </p:txBody>
      </p:sp>
      <p:sp>
        <p:nvSpPr>
          <p:cNvPr id="142" name="object 14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43" name="object 143"/>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74</a:t>
            </a:fld>
            <a:endParaRPr sz="1200">
              <a:latin typeface="Univers for BP Light"/>
              <a:cs typeface="Univers for BP Light"/>
            </a:endParaRPr>
          </a:p>
        </p:txBody>
      </p:sp>
      <p:sp>
        <p:nvSpPr>
          <p:cNvPr id="141" name="object 141"/>
          <p:cNvSpPr txBox="1"/>
          <p:nvPr/>
        </p:nvSpPr>
        <p:spPr>
          <a:xfrm>
            <a:off x="6414642" y="5546344"/>
            <a:ext cx="142684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(3% </a:t>
            </a:r>
            <a:r>
              <a:rPr sz="1400" spc="-5" dirty="0">
                <a:latin typeface="Univers for BP"/>
                <a:cs typeface="Univers for BP"/>
              </a:rPr>
              <a:t>decline</a:t>
            </a:r>
            <a:r>
              <a:rPr sz="1400" spc="-114" dirty="0">
                <a:latin typeface="Univers for BP"/>
                <a:cs typeface="Univers for BP"/>
              </a:rPr>
              <a:t> </a:t>
            </a:r>
            <a:r>
              <a:rPr sz="1400" dirty="0">
                <a:latin typeface="Univers for BP"/>
                <a:cs typeface="Univers for BP"/>
              </a:rPr>
              <a:t>rate)</a:t>
            </a:r>
            <a:endParaRPr sz="1400">
              <a:latin typeface="Univers for BP"/>
              <a:cs typeface="Univers for BP"/>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233409" cy="361950"/>
          </a:xfrm>
          <a:prstGeom prst="rect">
            <a:avLst/>
          </a:prstGeom>
        </p:spPr>
        <p:txBody>
          <a:bodyPr vert="horz" wrap="square" lIns="0" tIns="0" rIns="0" bIns="0" rtlCol="0">
            <a:spAutoFit/>
          </a:bodyPr>
          <a:lstStyle/>
          <a:p>
            <a:pPr marL="12700">
              <a:lnSpc>
                <a:spcPct val="100000"/>
              </a:lnSpc>
            </a:pPr>
            <a:r>
              <a:rPr spc="-5" dirty="0"/>
              <a:t>…with US becoming by far the largest producer of liquid</a:t>
            </a:r>
            <a:r>
              <a:rPr spc="245" dirty="0"/>
              <a:t> </a:t>
            </a:r>
            <a:r>
              <a:rPr spc="-5" dirty="0"/>
              <a:t>fuels</a:t>
            </a:r>
          </a:p>
        </p:txBody>
      </p:sp>
      <p:sp>
        <p:nvSpPr>
          <p:cNvPr id="3" name="object 3"/>
          <p:cNvSpPr txBox="1"/>
          <p:nvPr/>
        </p:nvSpPr>
        <p:spPr>
          <a:xfrm>
            <a:off x="516432" y="1341373"/>
            <a:ext cx="8923020" cy="4826000"/>
          </a:xfrm>
          <a:prstGeom prst="rect">
            <a:avLst/>
          </a:prstGeom>
        </p:spPr>
        <p:txBody>
          <a:bodyPr vert="horz" wrap="square" lIns="0" tIns="0" rIns="0" bIns="0" rtlCol="0">
            <a:spAutoFit/>
          </a:bodyPr>
          <a:lstStyle/>
          <a:p>
            <a:pPr marL="287020" marR="5080" indent="-274320">
              <a:lnSpc>
                <a:spcPct val="100000"/>
              </a:lnSpc>
              <a:buClr>
                <a:srgbClr val="009900"/>
              </a:buClr>
              <a:buFont typeface="Univers for BP"/>
              <a:buChar char="•"/>
              <a:tabLst>
                <a:tab pos="287020" algn="l"/>
                <a:tab pos="287655"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global oil production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low-cost producers, especially </a:t>
            </a:r>
            <a:r>
              <a:rPr sz="1800" b="0" dirty="0">
                <a:latin typeface="Univers for BP Light"/>
                <a:cs typeface="Univers for BP Light"/>
              </a:rPr>
              <a:t>US </a:t>
            </a:r>
            <a:r>
              <a:rPr sz="1800" b="0" spc="-5" dirty="0">
                <a:latin typeface="Univers for BP Light"/>
                <a:cs typeface="Univers for BP Light"/>
              </a:rPr>
              <a:t>tight </a:t>
            </a:r>
            <a:r>
              <a:rPr sz="1800" b="0" dirty="0">
                <a:latin typeface="Univers for BP Light"/>
                <a:cs typeface="Univers for BP Light"/>
              </a:rPr>
              <a:t>oil  and </a:t>
            </a:r>
            <a:r>
              <a:rPr sz="1800" b="0" spc="-5" dirty="0">
                <a:latin typeface="Univers for BP Light"/>
                <a:cs typeface="Univers for BP Light"/>
              </a:rPr>
              <a:t>Middle-East</a:t>
            </a:r>
            <a:r>
              <a:rPr sz="1800" b="0" spc="-55" dirty="0">
                <a:latin typeface="Univers for BP Light"/>
                <a:cs typeface="Univers for BP Light"/>
              </a:rPr>
              <a:t> </a:t>
            </a:r>
            <a:r>
              <a:rPr sz="1800" b="0" dirty="0">
                <a:latin typeface="Univers for BP Light"/>
                <a:cs typeface="Univers for BP Light"/>
              </a:rPr>
              <a:t>OPEC.</a:t>
            </a:r>
            <a:endParaRPr sz="1800">
              <a:latin typeface="Univers for BP Light"/>
              <a:cs typeface="Univers for BP Light"/>
            </a:endParaRPr>
          </a:p>
          <a:p>
            <a:pPr marL="287020" marR="182880" indent="-274320">
              <a:lnSpc>
                <a:spcPct val="100000"/>
              </a:lnSpc>
              <a:spcBef>
                <a:spcPts val="1080"/>
              </a:spcBef>
              <a:buClr>
                <a:srgbClr val="009900"/>
              </a:buClr>
              <a:buFont typeface="Univers for BP"/>
              <a:buChar char="•"/>
              <a:tabLst>
                <a:tab pos="287020" algn="l"/>
                <a:tab pos="287655" algn="l"/>
              </a:tabLst>
            </a:pPr>
            <a:r>
              <a:rPr sz="1800" b="0" spc="-5" dirty="0">
                <a:latin typeface="Univers for BP Light"/>
                <a:cs typeface="Univers for BP Light"/>
              </a:rPr>
              <a:t>Increases </a:t>
            </a:r>
            <a:r>
              <a:rPr sz="1800" b="0" dirty="0">
                <a:latin typeface="Univers for BP Light"/>
                <a:cs typeface="Univers for BP Light"/>
              </a:rPr>
              <a:t>in </a:t>
            </a:r>
            <a:r>
              <a:rPr sz="1800" b="0" spc="-5" dirty="0">
                <a:latin typeface="Univers for BP Light"/>
                <a:cs typeface="Univers for BP Light"/>
              </a:rPr>
              <a:t>oil production during </a:t>
            </a:r>
            <a:r>
              <a:rPr sz="1800" b="0" dirty="0">
                <a:latin typeface="Univers for BP Light"/>
                <a:cs typeface="Univers for BP Light"/>
              </a:rPr>
              <a:t>the first part of the </a:t>
            </a:r>
            <a:r>
              <a:rPr sz="1800" b="0" spc="-5" dirty="0">
                <a:latin typeface="Univers for BP Light"/>
                <a:cs typeface="Univers for BP Light"/>
              </a:rPr>
              <a:t>Outlook </a:t>
            </a:r>
            <a:r>
              <a:rPr sz="1800" b="0" dirty="0">
                <a:latin typeface="Univers for BP Light"/>
                <a:cs typeface="Univers for BP Light"/>
              </a:rPr>
              <a:t>are </a:t>
            </a:r>
            <a:r>
              <a:rPr sz="1800" b="0" spc="-5" dirty="0">
                <a:latin typeface="Univers for BP Light"/>
                <a:cs typeface="Univers for BP Light"/>
              </a:rPr>
              <a:t>dominated </a:t>
            </a:r>
            <a:r>
              <a:rPr sz="1800" b="0" dirty="0">
                <a:latin typeface="Univers for BP Light"/>
                <a:cs typeface="Univers for BP Light"/>
              </a:rPr>
              <a:t>by US  </a:t>
            </a:r>
            <a:r>
              <a:rPr sz="1800" b="0" spc="-5" dirty="0">
                <a:latin typeface="Univers for BP Light"/>
                <a:cs typeface="Univers for BP Light"/>
              </a:rPr>
              <a:t>tight oil. </a:t>
            </a: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total </a:t>
            </a:r>
            <a:r>
              <a:rPr sz="1800" b="0" dirty="0">
                <a:latin typeface="Univers for BP Light"/>
                <a:cs typeface="Univers for BP Light"/>
              </a:rPr>
              <a:t>US </a:t>
            </a:r>
            <a:r>
              <a:rPr sz="1800" b="0" spc="-10" dirty="0">
                <a:latin typeface="Univers for BP Light"/>
                <a:cs typeface="Univers for BP Light"/>
              </a:rPr>
              <a:t>liquids production, </a:t>
            </a:r>
            <a:r>
              <a:rPr sz="1800" b="0" spc="-5" dirty="0">
                <a:latin typeface="Univers for BP Light"/>
                <a:cs typeface="Univers for BP Light"/>
              </a:rPr>
              <a:t>including natural gas </a:t>
            </a:r>
            <a:r>
              <a:rPr sz="1800" b="0" spc="-10" dirty="0">
                <a:latin typeface="Univers for BP Light"/>
                <a:cs typeface="Univers for BP Light"/>
              </a:rPr>
              <a:t>liquids  </a:t>
            </a:r>
            <a:r>
              <a:rPr sz="1800" b="0" spc="-5" dirty="0">
                <a:latin typeface="Univers for BP Light"/>
                <a:cs typeface="Univers for BP Light"/>
              </a:rPr>
              <a:t>(NGLs), account </a:t>
            </a:r>
            <a:r>
              <a:rPr sz="1800" b="0" dirty="0">
                <a:latin typeface="Univers for BP Light"/>
                <a:cs typeface="Univers for BP Light"/>
              </a:rPr>
              <a:t>for </a:t>
            </a:r>
            <a:r>
              <a:rPr sz="1800" b="0" spc="-5" dirty="0">
                <a:latin typeface="Univers for BP Light"/>
                <a:cs typeface="Univers for BP Light"/>
              </a:rPr>
              <a:t>two-thirds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global supply during </a:t>
            </a:r>
            <a:r>
              <a:rPr sz="1800" b="0" dirty="0">
                <a:latin typeface="Univers for BP Light"/>
                <a:cs typeface="Univers for BP Light"/>
              </a:rPr>
              <a:t>the first 15  years of the </a:t>
            </a:r>
            <a:r>
              <a:rPr sz="1800" b="0" spc="-5" dirty="0">
                <a:latin typeface="Univers for BP Light"/>
                <a:cs typeface="Univers for BP Light"/>
              </a:rPr>
              <a:t>Outlook, plateauing </a:t>
            </a:r>
            <a:r>
              <a:rPr sz="1800" b="0" dirty="0">
                <a:latin typeface="Univers for BP Light"/>
                <a:cs typeface="Univers for BP Light"/>
              </a:rPr>
              <a:t>at </a:t>
            </a:r>
            <a:r>
              <a:rPr sz="1800" b="0" spc="-5" dirty="0">
                <a:latin typeface="Univers for BP Light"/>
                <a:cs typeface="Univers for BP Light"/>
              </a:rPr>
              <a:t>around </a:t>
            </a:r>
            <a:r>
              <a:rPr sz="1800" b="0" dirty="0">
                <a:latin typeface="Univers for BP Light"/>
                <a:cs typeface="Univers for BP Light"/>
              </a:rPr>
              <a:t>23 Mb/d in the early </a:t>
            </a:r>
            <a:r>
              <a:rPr sz="1800" b="0" spc="-5" dirty="0">
                <a:latin typeface="Univers for BP Light"/>
                <a:cs typeface="Univers for BP Light"/>
              </a:rPr>
              <a:t>2030s. The </a:t>
            </a:r>
            <a:r>
              <a:rPr sz="1800" b="0" dirty="0">
                <a:latin typeface="Univers for BP Light"/>
                <a:cs typeface="Univers for BP Light"/>
              </a:rPr>
              <a:t>US is by  far the </a:t>
            </a:r>
            <a:r>
              <a:rPr sz="1800" b="0" spc="-5" dirty="0">
                <a:latin typeface="Univers for BP Light"/>
                <a:cs typeface="Univers for BP Light"/>
              </a:rPr>
              <a:t>largest producer </a:t>
            </a:r>
            <a:r>
              <a:rPr sz="1800" b="0" dirty="0">
                <a:latin typeface="Univers for BP Light"/>
                <a:cs typeface="Univers for BP Light"/>
              </a:rPr>
              <a:t>of </a:t>
            </a:r>
            <a:r>
              <a:rPr sz="1800" b="0" spc="-5" dirty="0">
                <a:latin typeface="Univers for BP Light"/>
                <a:cs typeface="Univers for BP Light"/>
              </a:rPr>
              <a:t>liquid fuels over </a:t>
            </a:r>
            <a:r>
              <a:rPr sz="1800" b="0" dirty="0">
                <a:latin typeface="Univers for BP Light"/>
                <a:cs typeface="Univers for BP Light"/>
              </a:rPr>
              <a:t>the </a:t>
            </a:r>
            <a:r>
              <a:rPr sz="1800" b="0" spc="-5" dirty="0">
                <a:latin typeface="Univers for BP Light"/>
                <a:cs typeface="Univers for BP Light"/>
              </a:rPr>
              <a:t>Outlook (some alternative scenarios  </a:t>
            </a:r>
            <a:r>
              <a:rPr sz="1800" b="0" dirty="0">
                <a:latin typeface="Univers for BP Light"/>
                <a:cs typeface="Univers for BP Light"/>
              </a:rPr>
              <a:t>for the </a:t>
            </a:r>
            <a:r>
              <a:rPr sz="1800" b="0" spc="-5" dirty="0">
                <a:latin typeface="Univers for BP Light"/>
                <a:cs typeface="Univers for BP Light"/>
              </a:rPr>
              <a:t>speed </a:t>
            </a:r>
            <a:r>
              <a:rPr sz="1800" b="0" dirty="0">
                <a:latin typeface="Univers for BP Light"/>
                <a:cs typeface="Univers for BP Light"/>
              </a:rPr>
              <a:t>and </a:t>
            </a:r>
            <a:r>
              <a:rPr sz="1800" b="0" spc="-5" dirty="0">
                <a:latin typeface="Univers for BP Light"/>
                <a:cs typeface="Univers for BP Light"/>
              </a:rPr>
              <a:t>extent of </a:t>
            </a:r>
            <a:r>
              <a:rPr sz="1800" b="0" dirty="0">
                <a:latin typeface="Univers for BP Light"/>
                <a:cs typeface="Univers for BP Light"/>
              </a:rPr>
              <a:t>growth in US </a:t>
            </a:r>
            <a:r>
              <a:rPr sz="1800" b="0" spc="-5" dirty="0">
                <a:latin typeface="Univers for BP Light"/>
                <a:cs typeface="Univers for BP Light"/>
              </a:rPr>
              <a:t>tight oil </a:t>
            </a:r>
            <a:r>
              <a:rPr sz="1800" b="0" dirty="0">
                <a:latin typeface="Univers for BP Light"/>
                <a:cs typeface="Univers for BP Light"/>
              </a:rPr>
              <a:t>are </a:t>
            </a:r>
            <a:r>
              <a:rPr sz="1800" b="0" spc="-5" dirty="0">
                <a:latin typeface="Univers for BP Light"/>
                <a:cs typeface="Univers for BP Light"/>
              </a:rPr>
              <a:t>described </a:t>
            </a:r>
            <a:r>
              <a:rPr sz="1800" b="0" dirty="0">
                <a:latin typeface="Univers for BP Light"/>
                <a:cs typeface="Univers for BP Light"/>
              </a:rPr>
              <a:t>on pp</a:t>
            </a:r>
            <a:r>
              <a:rPr sz="1800" b="0" spc="50" dirty="0">
                <a:latin typeface="Univers for BP Light"/>
                <a:cs typeface="Univers for BP Light"/>
              </a:rPr>
              <a:t> </a:t>
            </a:r>
            <a:r>
              <a:rPr sz="1800" b="0" spc="-5" dirty="0">
                <a:latin typeface="Univers for BP Light"/>
                <a:cs typeface="Univers for BP Light"/>
              </a:rPr>
              <a:t>76-77).</a:t>
            </a:r>
            <a:endParaRPr sz="1800">
              <a:latin typeface="Univers for BP Light"/>
              <a:cs typeface="Univers for BP Light"/>
            </a:endParaRPr>
          </a:p>
          <a:p>
            <a:pPr marL="287020" marR="59055"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In </a:t>
            </a:r>
            <a:r>
              <a:rPr sz="1800" b="0" spc="-5" dirty="0">
                <a:latin typeface="Univers for BP Light"/>
                <a:cs typeface="Univers for BP Light"/>
              </a:rPr>
              <a:t>the final 10 years </a:t>
            </a:r>
            <a:r>
              <a:rPr sz="1800" b="0" dirty="0">
                <a:latin typeface="Univers for BP Light"/>
                <a:cs typeface="Univers for BP Light"/>
              </a:rPr>
              <a:t>of </a:t>
            </a:r>
            <a:r>
              <a:rPr sz="1800" b="0" spc="-5" dirty="0">
                <a:latin typeface="Univers for BP Light"/>
                <a:cs typeface="Univers for BP Light"/>
              </a:rPr>
              <a:t>the Outlook, production growth </a:t>
            </a:r>
            <a:r>
              <a:rPr sz="1800" b="0" dirty="0">
                <a:latin typeface="Univers for BP Light"/>
                <a:cs typeface="Univers for BP Light"/>
              </a:rPr>
              <a:t>is </a:t>
            </a:r>
            <a:r>
              <a:rPr sz="1800" b="0" spc="-5" dirty="0">
                <a:latin typeface="Univers for BP Light"/>
                <a:cs typeface="Univers for BP Light"/>
              </a:rPr>
              <a:t>increasingly driven by  </a:t>
            </a:r>
            <a:r>
              <a:rPr sz="1800" b="0" dirty="0">
                <a:latin typeface="Univers for BP Light"/>
                <a:cs typeface="Univers for BP Light"/>
              </a:rPr>
              <a:t>OPEC. </a:t>
            </a:r>
            <a:r>
              <a:rPr sz="1800" b="0" spc="-5" dirty="0">
                <a:latin typeface="Univers for BP Light"/>
                <a:cs typeface="Univers for BP Light"/>
              </a:rPr>
              <a:t>The abundance </a:t>
            </a:r>
            <a:r>
              <a:rPr sz="1800" b="0" dirty="0">
                <a:latin typeface="Univers for BP Light"/>
                <a:cs typeface="Univers for BP Light"/>
              </a:rPr>
              <a:t>of </a:t>
            </a:r>
            <a:r>
              <a:rPr sz="1800" b="0" spc="-5" dirty="0">
                <a:latin typeface="Univers for BP Light"/>
                <a:cs typeface="Univers for BP Light"/>
              </a:rPr>
              <a:t>global oil resources </a:t>
            </a:r>
            <a:r>
              <a:rPr sz="1800" b="0" dirty="0">
                <a:latin typeface="Univers for BP Light"/>
                <a:cs typeface="Univers for BP Light"/>
              </a:rPr>
              <a:t>is </a:t>
            </a:r>
            <a:r>
              <a:rPr sz="1800" b="0" spc="-5" dirty="0">
                <a:latin typeface="Univers for BP Light"/>
                <a:cs typeface="Univers for BP Light"/>
              </a:rPr>
              <a:t>assumed </a:t>
            </a:r>
            <a:r>
              <a:rPr sz="1800" b="0" dirty="0">
                <a:latin typeface="Univers for BP Light"/>
                <a:cs typeface="Univers for BP Light"/>
              </a:rPr>
              <a:t>to </a:t>
            </a:r>
            <a:r>
              <a:rPr sz="1800" b="0" spc="-5" dirty="0">
                <a:latin typeface="Univers for BP Light"/>
                <a:cs typeface="Univers for BP Light"/>
              </a:rPr>
              <a:t>prompt </a:t>
            </a:r>
            <a:r>
              <a:rPr sz="1800" b="0" dirty="0">
                <a:latin typeface="Univers for BP Light"/>
                <a:cs typeface="Univers for BP Light"/>
              </a:rPr>
              <a:t>OPEC </a:t>
            </a:r>
            <a:r>
              <a:rPr sz="1800" b="0" spc="-5" dirty="0">
                <a:latin typeface="Univers for BP Light"/>
                <a:cs typeface="Univers for BP Light"/>
              </a:rPr>
              <a:t>members  </a:t>
            </a:r>
            <a:r>
              <a:rPr sz="1800" b="0" dirty="0">
                <a:latin typeface="Univers for BP Light"/>
                <a:cs typeface="Univers for BP Light"/>
              </a:rPr>
              <a:t>to </a:t>
            </a:r>
            <a:r>
              <a:rPr sz="1800" b="0" spc="-5" dirty="0">
                <a:latin typeface="Univers for BP Light"/>
                <a:cs typeface="Univers for BP Light"/>
              </a:rPr>
              <a:t>reform their economies, reducing their dependency </a:t>
            </a:r>
            <a:r>
              <a:rPr sz="1800" b="0" dirty="0">
                <a:latin typeface="Univers for BP Light"/>
                <a:cs typeface="Univers for BP Light"/>
              </a:rPr>
              <a:t>on oil and </a:t>
            </a:r>
            <a:r>
              <a:rPr sz="1800" b="0" spc="-5" dirty="0">
                <a:latin typeface="Univers for BP Light"/>
                <a:cs typeface="Univers for BP Light"/>
              </a:rPr>
              <a:t>allowing them  gradually </a:t>
            </a:r>
            <a:r>
              <a:rPr sz="1800" b="0" dirty="0">
                <a:latin typeface="Univers for BP Light"/>
                <a:cs typeface="Univers for BP Light"/>
              </a:rPr>
              <a:t>to </a:t>
            </a:r>
            <a:r>
              <a:rPr sz="1800" b="0" spc="-5" dirty="0">
                <a:latin typeface="Univers for BP Light"/>
                <a:cs typeface="Univers for BP Light"/>
              </a:rPr>
              <a:t>adopt </a:t>
            </a:r>
            <a:r>
              <a:rPr sz="1800" b="0" dirty="0">
                <a:latin typeface="Univers for BP Light"/>
                <a:cs typeface="Univers for BP Light"/>
              </a:rPr>
              <a:t>a </a:t>
            </a:r>
            <a:r>
              <a:rPr sz="1800" b="0" spc="-5" dirty="0">
                <a:latin typeface="Univers for BP Light"/>
                <a:cs typeface="Univers for BP Light"/>
              </a:rPr>
              <a:t>more competitive strategy </a:t>
            </a:r>
            <a:r>
              <a:rPr sz="1800" b="0" dirty="0">
                <a:latin typeface="Univers for BP Light"/>
                <a:cs typeface="Univers for BP Light"/>
              </a:rPr>
              <a:t>of </a:t>
            </a:r>
            <a:r>
              <a:rPr sz="1800" b="0" spc="-5" dirty="0">
                <a:latin typeface="Univers for BP Light"/>
                <a:cs typeface="Univers for BP Light"/>
              </a:rPr>
              <a:t>increasing their market</a:t>
            </a:r>
            <a:r>
              <a:rPr sz="1800" b="0" spc="155" dirty="0">
                <a:latin typeface="Univers for BP Light"/>
                <a:cs typeface="Univers for BP Light"/>
              </a:rPr>
              <a:t> </a:t>
            </a:r>
            <a:r>
              <a:rPr sz="1800" b="0" dirty="0">
                <a:latin typeface="Univers for BP Light"/>
                <a:cs typeface="Univers for BP Light"/>
              </a:rPr>
              <a:t>share.</a:t>
            </a:r>
            <a:endParaRPr sz="1800">
              <a:latin typeface="Univers for BP Light"/>
              <a:cs typeface="Univers for BP Light"/>
            </a:endParaRPr>
          </a:p>
          <a:p>
            <a:pPr marL="287020" marR="57150" indent="-274320">
              <a:lnSpc>
                <a:spcPct val="100000"/>
              </a:lnSpc>
              <a:spcBef>
                <a:spcPts val="1080"/>
              </a:spcBef>
              <a:buClr>
                <a:srgbClr val="009900"/>
              </a:buClr>
              <a:buFont typeface="Univers for BP"/>
              <a:buChar char="•"/>
              <a:tabLst>
                <a:tab pos="287020" algn="l"/>
                <a:tab pos="287655" algn="l"/>
              </a:tabLst>
            </a:pPr>
            <a:r>
              <a:rPr sz="1800" b="0" spc="-5" dirty="0">
                <a:latin typeface="Univers for BP Light"/>
                <a:cs typeface="Univers for BP Light"/>
              </a:rPr>
              <a:t>For </a:t>
            </a:r>
            <a:r>
              <a:rPr sz="1800" b="0" dirty="0">
                <a:latin typeface="Univers for BP Light"/>
                <a:cs typeface="Univers for BP Light"/>
              </a:rPr>
              <a:t>there to </a:t>
            </a:r>
            <a:r>
              <a:rPr sz="1800" b="0" spc="-5" dirty="0">
                <a:latin typeface="Univers for BP Light"/>
                <a:cs typeface="Univers for BP Light"/>
              </a:rPr>
              <a:t>be sufficient oil supplies </a:t>
            </a:r>
            <a:r>
              <a:rPr sz="1800" b="0" dirty="0">
                <a:latin typeface="Univers for BP Light"/>
                <a:cs typeface="Univers for BP Light"/>
              </a:rPr>
              <a:t>to </a:t>
            </a:r>
            <a:r>
              <a:rPr sz="1800" b="0" spc="-5" dirty="0">
                <a:latin typeface="Univers for BP Light"/>
                <a:cs typeface="Univers for BP Light"/>
              </a:rPr>
              <a:t>be able </a:t>
            </a:r>
            <a:r>
              <a:rPr sz="1800" b="0" dirty="0">
                <a:latin typeface="Univers for BP Light"/>
                <a:cs typeface="Univers for BP Light"/>
              </a:rPr>
              <a:t>to </a:t>
            </a:r>
            <a:r>
              <a:rPr sz="1800" b="0" spc="-5" dirty="0">
                <a:latin typeface="Univers for BP Light"/>
                <a:cs typeface="Univers for BP Light"/>
              </a:rPr>
              <a:t>meet demand </a:t>
            </a:r>
            <a:r>
              <a:rPr sz="1800" b="0" dirty="0">
                <a:latin typeface="Univers for BP Light"/>
                <a:cs typeface="Univers for BP Light"/>
              </a:rPr>
              <a:t>in any of the  </a:t>
            </a:r>
            <a:r>
              <a:rPr sz="1800" b="0" spc="-5" dirty="0">
                <a:latin typeface="Univers for BP Light"/>
                <a:cs typeface="Univers for BP Light"/>
              </a:rPr>
              <a:t>scenarios considered requires significant levels of new investment </a:t>
            </a:r>
            <a:r>
              <a:rPr sz="1800" b="0" dirty="0">
                <a:latin typeface="Univers for BP Light"/>
                <a:cs typeface="Univers for BP Light"/>
              </a:rPr>
              <a:t>in </a:t>
            </a:r>
            <a:r>
              <a:rPr sz="1800" b="0" spc="-5" dirty="0">
                <a:latin typeface="Univers for BP Light"/>
                <a:cs typeface="Univers for BP Light"/>
              </a:rPr>
              <a:t>oil </a:t>
            </a:r>
            <a:r>
              <a:rPr sz="1800" b="0" spc="-10" dirty="0">
                <a:latin typeface="Univers for BP Light"/>
                <a:cs typeface="Univers for BP Light"/>
              </a:rPr>
              <a:t>production.  </a:t>
            </a:r>
            <a:r>
              <a:rPr sz="1800" b="0" dirty="0">
                <a:latin typeface="Univers for BP Light"/>
                <a:cs typeface="Univers for BP Light"/>
              </a:rPr>
              <a:t>If </a:t>
            </a:r>
            <a:r>
              <a:rPr sz="1800" b="0" spc="-5" dirty="0">
                <a:latin typeface="Univers for BP Light"/>
                <a:cs typeface="Univers for BP Light"/>
              </a:rPr>
              <a:t>there </a:t>
            </a:r>
            <a:r>
              <a:rPr sz="1800" b="0" dirty="0">
                <a:latin typeface="Univers for BP Light"/>
                <a:cs typeface="Univers for BP Light"/>
              </a:rPr>
              <a:t>were no </a:t>
            </a:r>
            <a:r>
              <a:rPr sz="1800" b="0" spc="-5" dirty="0">
                <a:latin typeface="Univers for BP Light"/>
                <a:cs typeface="Univers for BP Light"/>
              </a:rPr>
              <a:t>new investment </a:t>
            </a:r>
            <a:r>
              <a:rPr sz="1800" b="0" dirty="0">
                <a:latin typeface="Univers for BP Light"/>
                <a:cs typeface="Univers for BP Light"/>
              </a:rPr>
              <a:t>in oil </a:t>
            </a:r>
            <a:r>
              <a:rPr sz="1800" b="0" spc="-5" dirty="0">
                <a:latin typeface="Univers for BP Light"/>
                <a:cs typeface="Univers for BP Light"/>
              </a:rPr>
              <a:t>production </a:t>
            </a:r>
            <a:r>
              <a:rPr sz="1800" b="0" dirty="0">
                <a:latin typeface="Univers for BP Light"/>
                <a:cs typeface="Univers for BP Light"/>
              </a:rPr>
              <a:t>from </a:t>
            </a:r>
            <a:r>
              <a:rPr sz="1800" b="0" spc="-5" dirty="0">
                <a:latin typeface="Univers for BP Light"/>
                <a:cs typeface="Univers for BP Light"/>
              </a:rPr>
              <a:t>today, </a:t>
            </a:r>
            <a:r>
              <a:rPr sz="1800" b="0" dirty="0">
                <a:latin typeface="Univers for BP Light"/>
                <a:cs typeface="Univers for BP Light"/>
              </a:rPr>
              <a:t>and </a:t>
            </a:r>
            <a:r>
              <a:rPr sz="1800" b="0" spc="-5" dirty="0">
                <a:latin typeface="Univers for BP Light"/>
                <a:cs typeface="Univers for BP Light"/>
              </a:rPr>
              <a:t>existing  production declined </a:t>
            </a:r>
            <a:r>
              <a:rPr sz="1800" b="0" dirty="0">
                <a:latin typeface="Univers for BP Light"/>
                <a:cs typeface="Univers for BP Light"/>
              </a:rPr>
              <a:t>at 3% p.a., </a:t>
            </a:r>
            <a:r>
              <a:rPr sz="1800" b="0" spc="-5" dirty="0">
                <a:latin typeface="Univers for BP Light"/>
                <a:cs typeface="Univers for BP Light"/>
              </a:rPr>
              <a:t>global oil supplies would </a:t>
            </a:r>
            <a:r>
              <a:rPr sz="1800" b="0" dirty="0">
                <a:latin typeface="Univers for BP Light"/>
                <a:cs typeface="Univers for BP Light"/>
              </a:rPr>
              <a:t>be </a:t>
            </a:r>
            <a:r>
              <a:rPr sz="1800" b="0" spc="-5" dirty="0">
                <a:latin typeface="Univers for BP Light"/>
                <a:cs typeface="Univers for BP Light"/>
              </a:rPr>
              <a:t>around </a:t>
            </a:r>
            <a:r>
              <a:rPr sz="1800" b="0" dirty="0">
                <a:latin typeface="Univers for BP Light"/>
                <a:cs typeface="Univers for BP Light"/>
              </a:rPr>
              <a:t>45 Mb/d in</a:t>
            </a:r>
            <a:r>
              <a:rPr sz="1800" b="0" spc="9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p:txBody>
      </p:sp>
      <p:sp>
        <p:nvSpPr>
          <p:cNvPr id="4" name="object 4"/>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75</a:t>
            </a:fld>
            <a:endParaRPr sz="1200">
              <a:latin typeface="Univers for BP Light"/>
              <a:cs typeface="Univers for BP Light"/>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614415" y="2046732"/>
            <a:ext cx="0" cy="3660775"/>
          </a:xfrm>
          <a:custGeom>
            <a:avLst/>
            <a:gdLst/>
            <a:ahLst/>
            <a:cxnLst/>
            <a:rect l="l" t="t" r="r" b="b"/>
            <a:pathLst>
              <a:path h="3660775">
                <a:moveTo>
                  <a:pt x="0" y="3660648"/>
                </a:moveTo>
                <a:lnTo>
                  <a:pt x="0" y="0"/>
                </a:lnTo>
              </a:path>
            </a:pathLst>
          </a:custGeom>
          <a:ln w="9144">
            <a:solidFill>
              <a:srgbClr val="666666"/>
            </a:solidFill>
          </a:ln>
        </p:spPr>
        <p:txBody>
          <a:bodyPr wrap="square" lIns="0" tIns="0" rIns="0" bIns="0" rtlCol="0"/>
          <a:lstStyle/>
          <a:p>
            <a:endParaRPr/>
          </a:p>
        </p:txBody>
      </p:sp>
      <p:sp>
        <p:nvSpPr>
          <p:cNvPr id="5" name="object 5"/>
          <p:cNvSpPr/>
          <p:nvPr/>
        </p:nvSpPr>
        <p:spPr>
          <a:xfrm>
            <a:off x="5614415" y="570737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 name="object 6"/>
          <p:cNvSpPr/>
          <p:nvPr/>
        </p:nvSpPr>
        <p:spPr>
          <a:xfrm>
            <a:off x="5614415" y="509777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7" name="object 7"/>
          <p:cNvSpPr/>
          <p:nvPr/>
        </p:nvSpPr>
        <p:spPr>
          <a:xfrm>
            <a:off x="5614415" y="448817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8" name="object 8"/>
          <p:cNvSpPr/>
          <p:nvPr/>
        </p:nvSpPr>
        <p:spPr>
          <a:xfrm>
            <a:off x="5614415" y="387705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9" name="object 9"/>
          <p:cNvSpPr/>
          <p:nvPr/>
        </p:nvSpPr>
        <p:spPr>
          <a:xfrm>
            <a:off x="5614415" y="326745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 name="object 10"/>
          <p:cNvSpPr/>
          <p:nvPr/>
        </p:nvSpPr>
        <p:spPr>
          <a:xfrm>
            <a:off x="5614415" y="265785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1" name="object 11"/>
          <p:cNvSpPr/>
          <p:nvPr/>
        </p:nvSpPr>
        <p:spPr>
          <a:xfrm>
            <a:off x="5614415" y="204673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2" name="object 12"/>
          <p:cNvSpPr/>
          <p:nvPr/>
        </p:nvSpPr>
        <p:spPr>
          <a:xfrm>
            <a:off x="5614415" y="5707379"/>
            <a:ext cx="3619500" cy="0"/>
          </a:xfrm>
          <a:custGeom>
            <a:avLst/>
            <a:gdLst/>
            <a:ahLst/>
            <a:cxnLst/>
            <a:rect l="l" t="t" r="r" b="b"/>
            <a:pathLst>
              <a:path w="3619500">
                <a:moveTo>
                  <a:pt x="0" y="0"/>
                </a:moveTo>
                <a:lnTo>
                  <a:pt x="3619500" y="0"/>
                </a:lnTo>
              </a:path>
            </a:pathLst>
          </a:custGeom>
          <a:ln w="9144">
            <a:solidFill>
              <a:srgbClr val="666666"/>
            </a:solidFill>
          </a:ln>
        </p:spPr>
        <p:txBody>
          <a:bodyPr wrap="square" lIns="0" tIns="0" rIns="0" bIns="0" rtlCol="0"/>
          <a:lstStyle/>
          <a:p>
            <a:endParaRPr/>
          </a:p>
        </p:txBody>
      </p:sp>
      <p:sp>
        <p:nvSpPr>
          <p:cNvPr id="13" name="object 13"/>
          <p:cNvSpPr/>
          <p:nvPr/>
        </p:nvSpPr>
        <p:spPr>
          <a:xfrm>
            <a:off x="5615178" y="2742438"/>
            <a:ext cx="723900" cy="2386965"/>
          </a:xfrm>
          <a:custGeom>
            <a:avLst/>
            <a:gdLst/>
            <a:ahLst/>
            <a:cxnLst/>
            <a:rect l="l" t="t" r="r" b="b"/>
            <a:pathLst>
              <a:path w="723900" h="2386965">
                <a:moveTo>
                  <a:pt x="0" y="2386584"/>
                </a:moveTo>
                <a:lnTo>
                  <a:pt x="120396" y="515112"/>
                </a:lnTo>
                <a:lnTo>
                  <a:pt x="240792" y="74675"/>
                </a:lnTo>
                <a:lnTo>
                  <a:pt x="361188" y="231648"/>
                </a:lnTo>
                <a:lnTo>
                  <a:pt x="481584" y="0"/>
                </a:lnTo>
                <a:lnTo>
                  <a:pt x="601980" y="1488948"/>
                </a:lnTo>
                <a:lnTo>
                  <a:pt x="723900" y="2147316"/>
                </a:lnTo>
              </a:path>
            </a:pathLst>
          </a:custGeom>
          <a:ln w="28956">
            <a:solidFill>
              <a:srgbClr val="000000"/>
            </a:solidFill>
          </a:ln>
        </p:spPr>
        <p:txBody>
          <a:bodyPr wrap="square" lIns="0" tIns="0" rIns="0" bIns="0" rtlCol="0"/>
          <a:lstStyle/>
          <a:p>
            <a:endParaRPr/>
          </a:p>
        </p:txBody>
      </p:sp>
      <p:sp>
        <p:nvSpPr>
          <p:cNvPr id="14" name="object 14"/>
          <p:cNvSpPr/>
          <p:nvPr/>
        </p:nvSpPr>
        <p:spPr>
          <a:xfrm>
            <a:off x="6339078" y="3958590"/>
            <a:ext cx="2895600" cy="931544"/>
          </a:xfrm>
          <a:custGeom>
            <a:avLst/>
            <a:gdLst/>
            <a:ahLst/>
            <a:cxnLst/>
            <a:rect l="l" t="t" r="r" b="b"/>
            <a:pathLst>
              <a:path w="2895600" h="931545">
                <a:moveTo>
                  <a:pt x="0" y="931164"/>
                </a:moveTo>
                <a:lnTo>
                  <a:pt x="481583" y="1524"/>
                </a:lnTo>
                <a:lnTo>
                  <a:pt x="1085088" y="0"/>
                </a:lnTo>
                <a:lnTo>
                  <a:pt x="1688592" y="57912"/>
                </a:lnTo>
                <a:lnTo>
                  <a:pt x="2292096" y="109728"/>
                </a:lnTo>
                <a:lnTo>
                  <a:pt x="2895600" y="152400"/>
                </a:lnTo>
              </a:path>
            </a:pathLst>
          </a:custGeom>
          <a:ln w="28956">
            <a:solidFill>
              <a:srgbClr val="000099"/>
            </a:solidFill>
          </a:ln>
        </p:spPr>
        <p:txBody>
          <a:bodyPr wrap="square" lIns="0" tIns="0" rIns="0" bIns="0" rtlCol="0"/>
          <a:lstStyle/>
          <a:p>
            <a:endParaRPr/>
          </a:p>
        </p:txBody>
      </p:sp>
      <p:sp>
        <p:nvSpPr>
          <p:cNvPr id="15" name="object 15"/>
          <p:cNvSpPr/>
          <p:nvPr/>
        </p:nvSpPr>
        <p:spPr>
          <a:xfrm>
            <a:off x="6777228" y="3914647"/>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000099"/>
          </a:solidFill>
        </p:spPr>
        <p:txBody>
          <a:bodyPr wrap="square" lIns="0" tIns="0" rIns="0" bIns="0" rtlCol="0"/>
          <a:lstStyle/>
          <a:p>
            <a:endParaRPr/>
          </a:p>
        </p:txBody>
      </p:sp>
      <p:sp>
        <p:nvSpPr>
          <p:cNvPr id="16" name="object 16"/>
          <p:cNvSpPr/>
          <p:nvPr/>
        </p:nvSpPr>
        <p:spPr>
          <a:xfrm>
            <a:off x="7380731" y="3913123"/>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2"/>
                </a:lnTo>
                <a:lnTo>
                  <a:pt x="61388" y="84915"/>
                </a:lnTo>
                <a:lnTo>
                  <a:pt x="75437" y="75438"/>
                </a:lnTo>
                <a:lnTo>
                  <a:pt x="84915" y="61388"/>
                </a:lnTo>
                <a:lnTo>
                  <a:pt x="88392" y="44195"/>
                </a:lnTo>
                <a:lnTo>
                  <a:pt x="84915" y="27003"/>
                </a:lnTo>
                <a:lnTo>
                  <a:pt x="75438" y="12954"/>
                </a:lnTo>
                <a:lnTo>
                  <a:pt x="61388" y="3476"/>
                </a:lnTo>
                <a:lnTo>
                  <a:pt x="44196" y="0"/>
                </a:lnTo>
                <a:close/>
              </a:path>
            </a:pathLst>
          </a:custGeom>
          <a:solidFill>
            <a:srgbClr val="000099"/>
          </a:solidFill>
        </p:spPr>
        <p:txBody>
          <a:bodyPr wrap="square" lIns="0" tIns="0" rIns="0" bIns="0" rtlCol="0"/>
          <a:lstStyle/>
          <a:p>
            <a:endParaRPr/>
          </a:p>
        </p:txBody>
      </p:sp>
      <p:sp>
        <p:nvSpPr>
          <p:cNvPr id="17" name="object 17"/>
          <p:cNvSpPr/>
          <p:nvPr/>
        </p:nvSpPr>
        <p:spPr>
          <a:xfrm>
            <a:off x="7984235" y="3971035"/>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4"/>
                </a:lnTo>
                <a:lnTo>
                  <a:pt x="61388" y="3476"/>
                </a:lnTo>
                <a:lnTo>
                  <a:pt x="44196" y="0"/>
                </a:lnTo>
                <a:close/>
              </a:path>
            </a:pathLst>
          </a:custGeom>
          <a:solidFill>
            <a:srgbClr val="000099"/>
          </a:solidFill>
        </p:spPr>
        <p:txBody>
          <a:bodyPr wrap="square" lIns="0" tIns="0" rIns="0" bIns="0" rtlCol="0"/>
          <a:lstStyle/>
          <a:p>
            <a:endParaRPr/>
          </a:p>
        </p:txBody>
      </p:sp>
      <p:sp>
        <p:nvSpPr>
          <p:cNvPr id="18" name="object 18"/>
          <p:cNvSpPr/>
          <p:nvPr/>
        </p:nvSpPr>
        <p:spPr>
          <a:xfrm>
            <a:off x="8586216" y="4022852"/>
            <a:ext cx="88900" cy="88900"/>
          </a:xfrm>
          <a:custGeom>
            <a:avLst/>
            <a:gdLst/>
            <a:ahLst/>
            <a:cxnLst/>
            <a:rect l="l" t="t" r="r" b="b"/>
            <a:pathLst>
              <a:path w="88900" h="88900">
                <a:moveTo>
                  <a:pt x="44195" y="0"/>
                </a:moveTo>
                <a:lnTo>
                  <a:pt x="27003" y="3476"/>
                </a:lnTo>
                <a:lnTo>
                  <a:pt x="12953" y="12953"/>
                </a:lnTo>
                <a:lnTo>
                  <a:pt x="3476" y="27003"/>
                </a:lnTo>
                <a:lnTo>
                  <a:pt x="0" y="44196"/>
                </a:lnTo>
                <a:lnTo>
                  <a:pt x="3476" y="61388"/>
                </a:lnTo>
                <a:lnTo>
                  <a:pt x="12953"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000099"/>
          </a:solidFill>
        </p:spPr>
        <p:txBody>
          <a:bodyPr wrap="square" lIns="0" tIns="0" rIns="0" bIns="0" rtlCol="0"/>
          <a:lstStyle/>
          <a:p>
            <a:endParaRPr/>
          </a:p>
        </p:txBody>
      </p:sp>
      <p:sp>
        <p:nvSpPr>
          <p:cNvPr id="19" name="object 19"/>
          <p:cNvSpPr/>
          <p:nvPr/>
        </p:nvSpPr>
        <p:spPr>
          <a:xfrm>
            <a:off x="9189719" y="4067047"/>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4"/>
                </a:lnTo>
                <a:lnTo>
                  <a:pt x="61388" y="3476"/>
                </a:lnTo>
                <a:lnTo>
                  <a:pt x="44196" y="0"/>
                </a:lnTo>
                <a:close/>
              </a:path>
            </a:pathLst>
          </a:custGeom>
          <a:solidFill>
            <a:srgbClr val="000099"/>
          </a:solidFill>
        </p:spPr>
        <p:txBody>
          <a:bodyPr wrap="square" lIns="0" tIns="0" rIns="0" bIns="0" rtlCol="0"/>
          <a:lstStyle/>
          <a:p>
            <a:endParaRPr/>
          </a:p>
        </p:txBody>
      </p:sp>
      <p:sp>
        <p:nvSpPr>
          <p:cNvPr id="20" name="object 20"/>
          <p:cNvSpPr/>
          <p:nvPr/>
        </p:nvSpPr>
        <p:spPr>
          <a:xfrm>
            <a:off x="6339078" y="2705861"/>
            <a:ext cx="2895600" cy="2552700"/>
          </a:xfrm>
          <a:custGeom>
            <a:avLst/>
            <a:gdLst/>
            <a:ahLst/>
            <a:cxnLst/>
            <a:rect l="l" t="t" r="r" b="b"/>
            <a:pathLst>
              <a:path w="2895600" h="2552700">
                <a:moveTo>
                  <a:pt x="0" y="2183892"/>
                </a:moveTo>
                <a:lnTo>
                  <a:pt x="481583" y="1011936"/>
                </a:lnTo>
                <a:lnTo>
                  <a:pt x="1085088" y="0"/>
                </a:lnTo>
                <a:lnTo>
                  <a:pt x="1688592" y="1408176"/>
                </a:lnTo>
                <a:lnTo>
                  <a:pt x="2292096" y="2156460"/>
                </a:lnTo>
                <a:lnTo>
                  <a:pt x="2895600" y="2552700"/>
                </a:lnTo>
              </a:path>
            </a:pathLst>
          </a:custGeom>
          <a:ln w="28956">
            <a:solidFill>
              <a:srgbClr val="99CC00"/>
            </a:solidFill>
          </a:ln>
        </p:spPr>
        <p:txBody>
          <a:bodyPr wrap="square" lIns="0" tIns="0" rIns="0" bIns="0" rtlCol="0"/>
          <a:lstStyle/>
          <a:p>
            <a:endParaRPr/>
          </a:p>
        </p:txBody>
      </p:sp>
      <p:sp>
        <p:nvSpPr>
          <p:cNvPr id="21" name="object 21"/>
          <p:cNvSpPr/>
          <p:nvPr/>
        </p:nvSpPr>
        <p:spPr>
          <a:xfrm>
            <a:off x="6777228" y="3672332"/>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99CC00"/>
          </a:solidFill>
        </p:spPr>
        <p:txBody>
          <a:bodyPr wrap="square" lIns="0" tIns="0" rIns="0" bIns="0" rtlCol="0"/>
          <a:lstStyle/>
          <a:p>
            <a:endParaRPr/>
          </a:p>
        </p:txBody>
      </p:sp>
      <p:sp>
        <p:nvSpPr>
          <p:cNvPr id="22" name="object 22"/>
          <p:cNvSpPr/>
          <p:nvPr/>
        </p:nvSpPr>
        <p:spPr>
          <a:xfrm>
            <a:off x="7380731" y="2661920"/>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23" name="object 23"/>
          <p:cNvSpPr/>
          <p:nvPr/>
        </p:nvSpPr>
        <p:spPr>
          <a:xfrm>
            <a:off x="7984235" y="4070096"/>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7003"/>
                </a:lnTo>
                <a:lnTo>
                  <a:pt x="75438" y="12953"/>
                </a:lnTo>
                <a:lnTo>
                  <a:pt x="61388" y="3476"/>
                </a:lnTo>
                <a:lnTo>
                  <a:pt x="44196" y="0"/>
                </a:lnTo>
                <a:close/>
              </a:path>
            </a:pathLst>
          </a:custGeom>
          <a:solidFill>
            <a:srgbClr val="99CC00"/>
          </a:solidFill>
        </p:spPr>
        <p:txBody>
          <a:bodyPr wrap="square" lIns="0" tIns="0" rIns="0" bIns="0" rtlCol="0"/>
          <a:lstStyle/>
          <a:p>
            <a:endParaRPr/>
          </a:p>
        </p:txBody>
      </p:sp>
      <p:sp>
        <p:nvSpPr>
          <p:cNvPr id="24" name="object 24"/>
          <p:cNvSpPr/>
          <p:nvPr/>
        </p:nvSpPr>
        <p:spPr>
          <a:xfrm>
            <a:off x="8586216" y="4816855"/>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25" name="object 25"/>
          <p:cNvSpPr/>
          <p:nvPr/>
        </p:nvSpPr>
        <p:spPr>
          <a:xfrm>
            <a:off x="9189719" y="52146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26" name="object 26"/>
          <p:cNvSpPr/>
          <p:nvPr/>
        </p:nvSpPr>
        <p:spPr>
          <a:xfrm>
            <a:off x="6339078" y="2515361"/>
            <a:ext cx="2895600" cy="2374900"/>
          </a:xfrm>
          <a:custGeom>
            <a:avLst/>
            <a:gdLst/>
            <a:ahLst/>
            <a:cxnLst/>
            <a:rect l="l" t="t" r="r" b="b"/>
            <a:pathLst>
              <a:path w="2895600" h="2374900">
                <a:moveTo>
                  <a:pt x="0" y="2374392"/>
                </a:moveTo>
                <a:lnTo>
                  <a:pt x="481583" y="1202436"/>
                </a:lnTo>
                <a:lnTo>
                  <a:pt x="1085088" y="0"/>
                </a:lnTo>
                <a:lnTo>
                  <a:pt x="1688592" y="185927"/>
                </a:lnTo>
                <a:lnTo>
                  <a:pt x="2292096" y="342900"/>
                </a:lnTo>
                <a:lnTo>
                  <a:pt x="2895600" y="342900"/>
                </a:lnTo>
              </a:path>
            </a:pathLst>
          </a:custGeom>
          <a:ln w="28956">
            <a:solidFill>
              <a:srgbClr val="DC0000"/>
            </a:solidFill>
          </a:ln>
        </p:spPr>
        <p:txBody>
          <a:bodyPr wrap="square" lIns="0" tIns="0" rIns="0" bIns="0" rtlCol="0"/>
          <a:lstStyle/>
          <a:p>
            <a:endParaRPr/>
          </a:p>
        </p:txBody>
      </p:sp>
      <p:sp>
        <p:nvSpPr>
          <p:cNvPr id="27" name="object 27"/>
          <p:cNvSpPr/>
          <p:nvPr/>
        </p:nvSpPr>
        <p:spPr>
          <a:xfrm>
            <a:off x="6777228" y="3672332"/>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DC0000"/>
          </a:solidFill>
        </p:spPr>
        <p:txBody>
          <a:bodyPr wrap="square" lIns="0" tIns="0" rIns="0" bIns="0" rtlCol="0"/>
          <a:lstStyle/>
          <a:p>
            <a:endParaRPr/>
          </a:p>
        </p:txBody>
      </p:sp>
      <p:sp>
        <p:nvSpPr>
          <p:cNvPr id="28" name="object 28"/>
          <p:cNvSpPr/>
          <p:nvPr/>
        </p:nvSpPr>
        <p:spPr>
          <a:xfrm>
            <a:off x="7380731" y="2471420"/>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29" name="object 29"/>
          <p:cNvSpPr/>
          <p:nvPr/>
        </p:nvSpPr>
        <p:spPr>
          <a:xfrm>
            <a:off x="7984235" y="2657348"/>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7"/>
                </a:lnTo>
                <a:lnTo>
                  <a:pt x="27003" y="84915"/>
                </a:lnTo>
                <a:lnTo>
                  <a:pt x="44196" y="88391"/>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30" name="object 30"/>
          <p:cNvSpPr/>
          <p:nvPr/>
        </p:nvSpPr>
        <p:spPr>
          <a:xfrm>
            <a:off x="8586216" y="2814320"/>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DC0000"/>
          </a:solidFill>
        </p:spPr>
        <p:txBody>
          <a:bodyPr wrap="square" lIns="0" tIns="0" rIns="0" bIns="0" rtlCol="0"/>
          <a:lstStyle/>
          <a:p>
            <a:endParaRPr/>
          </a:p>
        </p:txBody>
      </p:sp>
      <p:sp>
        <p:nvSpPr>
          <p:cNvPr id="31" name="object 31"/>
          <p:cNvSpPr/>
          <p:nvPr/>
        </p:nvSpPr>
        <p:spPr>
          <a:xfrm>
            <a:off x="9189719" y="281432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DC0000"/>
          </a:solidFill>
        </p:spPr>
        <p:txBody>
          <a:bodyPr wrap="square" lIns="0" tIns="0" rIns="0" bIns="0" rtlCol="0"/>
          <a:lstStyle/>
          <a:p>
            <a:endParaRPr/>
          </a:p>
        </p:txBody>
      </p:sp>
      <p:sp>
        <p:nvSpPr>
          <p:cNvPr id="32" name="object 32"/>
          <p:cNvSpPr txBox="1"/>
          <p:nvPr/>
        </p:nvSpPr>
        <p:spPr>
          <a:xfrm>
            <a:off x="5141467" y="4974844"/>
            <a:ext cx="32258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200</a:t>
            </a:r>
            <a:endParaRPr sz="1400">
              <a:latin typeface="Univers for BP Light"/>
              <a:cs typeface="Univers for BP Light"/>
            </a:endParaRPr>
          </a:p>
        </p:txBody>
      </p:sp>
      <p:sp>
        <p:nvSpPr>
          <p:cNvPr id="33" name="object 33"/>
          <p:cNvSpPr txBox="1"/>
          <p:nvPr/>
        </p:nvSpPr>
        <p:spPr>
          <a:xfrm>
            <a:off x="5141467" y="4364354"/>
            <a:ext cx="32258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400</a:t>
            </a:r>
            <a:endParaRPr sz="1400">
              <a:latin typeface="Univers for BP Light"/>
              <a:cs typeface="Univers for BP Light"/>
            </a:endParaRPr>
          </a:p>
        </p:txBody>
      </p:sp>
      <p:sp>
        <p:nvSpPr>
          <p:cNvPr id="34" name="object 34"/>
          <p:cNvSpPr txBox="1"/>
          <p:nvPr/>
        </p:nvSpPr>
        <p:spPr>
          <a:xfrm>
            <a:off x="5141467" y="3754120"/>
            <a:ext cx="32258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600</a:t>
            </a:r>
            <a:endParaRPr sz="1400">
              <a:latin typeface="Univers for BP Light"/>
              <a:cs typeface="Univers for BP Light"/>
            </a:endParaRPr>
          </a:p>
        </p:txBody>
      </p:sp>
      <p:sp>
        <p:nvSpPr>
          <p:cNvPr id="35" name="object 35"/>
          <p:cNvSpPr txBox="1"/>
          <p:nvPr/>
        </p:nvSpPr>
        <p:spPr>
          <a:xfrm>
            <a:off x="5141467" y="3143884"/>
            <a:ext cx="32258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800</a:t>
            </a:r>
            <a:endParaRPr sz="1400">
              <a:latin typeface="Univers for BP Light"/>
              <a:cs typeface="Univers for BP Light"/>
            </a:endParaRPr>
          </a:p>
        </p:txBody>
      </p:sp>
      <p:sp>
        <p:nvSpPr>
          <p:cNvPr id="36" name="object 36"/>
          <p:cNvSpPr txBox="1"/>
          <p:nvPr/>
        </p:nvSpPr>
        <p:spPr>
          <a:xfrm>
            <a:off x="5042408" y="2533650"/>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1000</a:t>
            </a:r>
            <a:endParaRPr sz="1400">
              <a:latin typeface="Univers for BP Light"/>
              <a:cs typeface="Univers for BP Light"/>
            </a:endParaRPr>
          </a:p>
        </p:txBody>
      </p:sp>
      <p:sp>
        <p:nvSpPr>
          <p:cNvPr id="37" name="object 37"/>
          <p:cNvSpPr txBox="1"/>
          <p:nvPr/>
        </p:nvSpPr>
        <p:spPr>
          <a:xfrm>
            <a:off x="5042408" y="1923541"/>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1200</a:t>
            </a:r>
            <a:endParaRPr sz="1400">
              <a:latin typeface="Univers for BP Light"/>
              <a:cs typeface="Univers for BP Light"/>
            </a:endParaRPr>
          </a:p>
        </p:txBody>
      </p:sp>
      <p:sp>
        <p:nvSpPr>
          <p:cNvPr id="38" name="object 38"/>
          <p:cNvSpPr txBox="1"/>
          <p:nvPr/>
        </p:nvSpPr>
        <p:spPr>
          <a:xfrm>
            <a:off x="8422005" y="5816091"/>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2035</a:t>
            </a:r>
            <a:endParaRPr sz="1400">
              <a:latin typeface="Univers for BP Light"/>
              <a:cs typeface="Univers for BP Light"/>
            </a:endParaRPr>
          </a:p>
        </p:txBody>
      </p:sp>
      <p:sp>
        <p:nvSpPr>
          <p:cNvPr id="39" name="object 39"/>
          <p:cNvSpPr txBox="1"/>
          <p:nvPr/>
        </p:nvSpPr>
        <p:spPr>
          <a:xfrm>
            <a:off x="9025508" y="5816091"/>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2040</a:t>
            </a:r>
            <a:endParaRPr sz="1400">
              <a:latin typeface="Univers for BP Light"/>
              <a:cs typeface="Univers for BP Light"/>
            </a:endParaRPr>
          </a:p>
        </p:txBody>
      </p:sp>
      <p:sp>
        <p:nvSpPr>
          <p:cNvPr id="40" name="object 40"/>
          <p:cNvSpPr/>
          <p:nvPr/>
        </p:nvSpPr>
        <p:spPr>
          <a:xfrm>
            <a:off x="842772" y="2052827"/>
            <a:ext cx="0" cy="3649979"/>
          </a:xfrm>
          <a:custGeom>
            <a:avLst/>
            <a:gdLst/>
            <a:ahLst/>
            <a:cxnLst/>
            <a:rect l="l" t="t" r="r" b="b"/>
            <a:pathLst>
              <a:path h="3649979">
                <a:moveTo>
                  <a:pt x="0" y="3649980"/>
                </a:moveTo>
                <a:lnTo>
                  <a:pt x="0" y="0"/>
                </a:lnTo>
              </a:path>
            </a:pathLst>
          </a:custGeom>
          <a:ln w="9144">
            <a:solidFill>
              <a:srgbClr val="666666"/>
            </a:solidFill>
          </a:ln>
        </p:spPr>
        <p:txBody>
          <a:bodyPr wrap="square" lIns="0" tIns="0" rIns="0" bIns="0" rtlCol="0"/>
          <a:lstStyle/>
          <a:p>
            <a:endParaRPr/>
          </a:p>
        </p:txBody>
      </p:sp>
      <p:sp>
        <p:nvSpPr>
          <p:cNvPr id="41" name="object 41"/>
          <p:cNvSpPr/>
          <p:nvPr/>
        </p:nvSpPr>
        <p:spPr>
          <a:xfrm>
            <a:off x="842772" y="570280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2" name="object 42"/>
          <p:cNvSpPr/>
          <p:nvPr/>
        </p:nvSpPr>
        <p:spPr>
          <a:xfrm>
            <a:off x="842772" y="5297423"/>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3" name="object 43"/>
          <p:cNvSpPr/>
          <p:nvPr/>
        </p:nvSpPr>
        <p:spPr>
          <a:xfrm>
            <a:off x="842772" y="489204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4" name="object 44"/>
          <p:cNvSpPr/>
          <p:nvPr/>
        </p:nvSpPr>
        <p:spPr>
          <a:xfrm>
            <a:off x="842772" y="448665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5" name="object 45"/>
          <p:cNvSpPr/>
          <p:nvPr/>
        </p:nvSpPr>
        <p:spPr>
          <a:xfrm>
            <a:off x="842772" y="408127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6" name="object 46"/>
          <p:cNvSpPr/>
          <p:nvPr/>
        </p:nvSpPr>
        <p:spPr>
          <a:xfrm>
            <a:off x="842772" y="367588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7" name="object 47"/>
          <p:cNvSpPr/>
          <p:nvPr/>
        </p:nvSpPr>
        <p:spPr>
          <a:xfrm>
            <a:off x="842772" y="3270503"/>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8" name="object 48"/>
          <p:cNvSpPr/>
          <p:nvPr/>
        </p:nvSpPr>
        <p:spPr>
          <a:xfrm>
            <a:off x="842772" y="286359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9" name="object 49"/>
          <p:cNvSpPr/>
          <p:nvPr/>
        </p:nvSpPr>
        <p:spPr>
          <a:xfrm>
            <a:off x="842772" y="245821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0" name="object 50"/>
          <p:cNvSpPr/>
          <p:nvPr/>
        </p:nvSpPr>
        <p:spPr>
          <a:xfrm>
            <a:off x="842772" y="205282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1" name="object 51"/>
          <p:cNvSpPr/>
          <p:nvPr/>
        </p:nvSpPr>
        <p:spPr>
          <a:xfrm>
            <a:off x="842772" y="5702808"/>
            <a:ext cx="3472179" cy="0"/>
          </a:xfrm>
          <a:custGeom>
            <a:avLst/>
            <a:gdLst/>
            <a:ahLst/>
            <a:cxnLst/>
            <a:rect l="l" t="t" r="r" b="b"/>
            <a:pathLst>
              <a:path w="3472179">
                <a:moveTo>
                  <a:pt x="0" y="0"/>
                </a:moveTo>
                <a:lnTo>
                  <a:pt x="3471672" y="0"/>
                </a:lnTo>
              </a:path>
            </a:pathLst>
          </a:custGeom>
          <a:ln w="9144">
            <a:solidFill>
              <a:srgbClr val="666666"/>
            </a:solidFill>
          </a:ln>
        </p:spPr>
        <p:txBody>
          <a:bodyPr wrap="square" lIns="0" tIns="0" rIns="0" bIns="0" rtlCol="0"/>
          <a:lstStyle/>
          <a:p>
            <a:endParaRPr/>
          </a:p>
        </p:txBody>
      </p:sp>
      <p:sp>
        <p:nvSpPr>
          <p:cNvPr id="52" name="object 52"/>
          <p:cNvSpPr/>
          <p:nvPr/>
        </p:nvSpPr>
        <p:spPr>
          <a:xfrm>
            <a:off x="842010" y="4775453"/>
            <a:ext cx="695325" cy="765175"/>
          </a:xfrm>
          <a:custGeom>
            <a:avLst/>
            <a:gdLst/>
            <a:ahLst/>
            <a:cxnLst/>
            <a:rect l="l" t="t" r="r" b="b"/>
            <a:pathLst>
              <a:path w="695325" h="765175">
                <a:moveTo>
                  <a:pt x="0" y="765048"/>
                </a:moveTo>
                <a:lnTo>
                  <a:pt x="115824" y="675132"/>
                </a:lnTo>
                <a:lnTo>
                  <a:pt x="231648" y="505968"/>
                </a:lnTo>
                <a:lnTo>
                  <a:pt x="347472" y="329184"/>
                </a:lnTo>
                <a:lnTo>
                  <a:pt x="463296" y="124968"/>
                </a:lnTo>
                <a:lnTo>
                  <a:pt x="579120" y="0"/>
                </a:lnTo>
                <a:lnTo>
                  <a:pt x="694944" y="64008"/>
                </a:lnTo>
              </a:path>
            </a:pathLst>
          </a:custGeom>
          <a:ln w="28956">
            <a:solidFill>
              <a:srgbClr val="000000"/>
            </a:solidFill>
          </a:ln>
        </p:spPr>
        <p:txBody>
          <a:bodyPr wrap="square" lIns="0" tIns="0" rIns="0" bIns="0" rtlCol="0"/>
          <a:lstStyle/>
          <a:p>
            <a:endParaRPr/>
          </a:p>
        </p:txBody>
      </p:sp>
      <p:sp>
        <p:nvSpPr>
          <p:cNvPr id="53" name="object 53"/>
          <p:cNvSpPr/>
          <p:nvPr/>
        </p:nvSpPr>
        <p:spPr>
          <a:xfrm>
            <a:off x="1536953" y="3765041"/>
            <a:ext cx="2776855" cy="1074420"/>
          </a:xfrm>
          <a:custGeom>
            <a:avLst/>
            <a:gdLst/>
            <a:ahLst/>
            <a:cxnLst/>
            <a:rect l="l" t="t" r="r" b="b"/>
            <a:pathLst>
              <a:path w="2776854" h="1074420">
                <a:moveTo>
                  <a:pt x="0" y="1074419"/>
                </a:moveTo>
                <a:lnTo>
                  <a:pt x="463296" y="632459"/>
                </a:lnTo>
                <a:lnTo>
                  <a:pt x="1040891" y="146303"/>
                </a:lnTo>
                <a:lnTo>
                  <a:pt x="1620012" y="0"/>
                </a:lnTo>
                <a:lnTo>
                  <a:pt x="2199132" y="6095"/>
                </a:lnTo>
                <a:lnTo>
                  <a:pt x="2776728" y="120395"/>
                </a:lnTo>
              </a:path>
            </a:pathLst>
          </a:custGeom>
          <a:ln w="28956">
            <a:solidFill>
              <a:srgbClr val="000099"/>
            </a:solidFill>
          </a:ln>
        </p:spPr>
        <p:txBody>
          <a:bodyPr wrap="square" lIns="0" tIns="0" rIns="0" bIns="0" rtlCol="0"/>
          <a:lstStyle/>
          <a:p>
            <a:endParaRPr/>
          </a:p>
        </p:txBody>
      </p:sp>
      <p:sp>
        <p:nvSpPr>
          <p:cNvPr id="54" name="object 54"/>
          <p:cNvSpPr/>
          <p:nvPr/>
        </p:nvSpPr>
        <p:spPr>
          <a:xfrm>
            <a:off x="1956054" y="4352035"/>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000099"/>
          </a:solidFill>
        </p:spPr>
        <p:txBody>
          <a:bodyPr wrap="square" lIns="0" tIns="0" rIns="0" bIns="0" rtlCol="0"/>
          <a:lstStyle/>
          <a:p>
            <a:endParaRPr/>
          </a:p>
        </p:txBody>
      </p:sp>
      <p:sp>
        <p:nvSpPr>
          <p:cNvPr id="55" name="object 55"/>
          <p:cNvSpPr/>
          <p:nvPr/>
        </p:nvSpPr>
        <p:spPr>
          <a:xfrm>
            <a:off x="2535173" y="3865879"/>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7" y="75438"/>
                </a:lnTo>
                <a:lnTo>
                  <a:pt x="84915" y="61388"/>
                </a:lnTo>
                <a:lnTo>
                  <a:pt x="88392" y="44196"/>
                </a:lnTo>
                <a:lnTo>
                  <a:pt x="84915" y="27003"/>
                </a:lnTo>
                <a:lnTo>
                  <a:pt x="75438" y="12954"/>
                </a:lnTo>
                <a:lnTo>
                  <a:pt x="61388" y="3476"/>
                </a:lnTo>
                <a:lnTo>
                  <a:pt x="44195" y="0"/>
                </a:lnTo>
                <a:close/>
              </a:path>
            </a:pathLst>
          </a:custGeom>
          <a:solidFill>
            <a:srgbClr val="000099"/>
          </a:solidFill>
        </p:spPr>
        <p:txBody>
          <a:bodyPr wrap="square" lIns="0" tIns="0" rIns="0" bIns="0" rtlCol="0"/>
          <a:lstStyle/>
          <a:p>
            <a:endParaRPr/>
          </a:p>
        </p:txBody>
      </p:sp>
      <p:sp>
        <p:nvSpPr>
          <p:cNvPr id="56" name="object 56"/>
          <p:cNvSpPr/>
          <p:nvPr/>
        </p:nvSpPr>
        <p:spPr>
          <a:xfrm>
            <a:off x="3114294" y="3721100"/>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7" y="75438"/>
                </a:lnTo>
                <a:lnTo>
                  <a:pt x="84915" y="61388"/>
                </a:lnTo>
                <a:lnTo>
                  <a:pt x="88392" y="44195"/>
                </a:lnTo>
                <a:lnTo>
                  <a:pt x="84915" y="27003"/>
                </a:lnTo>
                <a:lnTo>
                  <a:pt x="75438" y="12954"/>
                </a:lnTo>
                <a:lnTo>
                  <a:pt x="61388" y="3476"/>
                </a:lnTo>
                <a:lnTo>
                  <a:pt x="44195" y="0"/>
                </a:lnTo>
                <a:close/>
              </a:path>
            </a:pathLst>
          </a:custGeom>
          <a:solidFill>
            <a:srgbClr val="000099"/>
          </a:solidFill>
        </p:spPr>
        <p:txBody>
          <a:bodyPr wrap="square" lIns="0" tIns="0" rIns="0" bIns="0" rtlCol="0"/>
          <a:lstStyle/>
          <a:p>
            <a:endParaRPr/>
          </a:p>
        </p:txBody>
      </p:sp>
      <p:sp>
        <p:nvSpPr>
          <p:cNvPr id="57" name="object 57"/>
          <p:cNvSpPr/>
          <p:nvPr/>
        </p:nvSpPr>
        <p:spPr>
          <a:xfrm>
            <a:off x="3691890" y="3727196"/>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58" name="object 58"/>
          <p:cNvSpPr/>
          <p:nvPr/>
        </p:nvSpPr>
        <p:spPr>
          <a:xfrm>
            <a:off x="4271009" y="3839971"/>
            <a:ext cx="88900" cy="88900"/>
          </a:xfrm>
          <a:custGeom>
            <a:avLst/>
            <a:gdLst/>
            <a:ahLst/>
            <a:cxnLst/>
            <a:rect l="l" t="t" r="r" b="b"/>
            <a:pathLst>
              <a:path w="88900" h="88900">
                <a:moveTo>
                  <a:pt x="44195" y="0"/>
                </a:moveTo>
                <a:lnTo>
                  <a:pt x="27003" y="3476"/>
                </a:lnTo>
                <a:lnTo>
                  <a:pt x="12953" y="12953"/>
                </a:lnTo>
                <a:lnTo>
                  <a:pt x="3476" y="27003"/>
                </a:lnTo>
                <a:lnTo>
                  <a:pt x="0" y="44195"/>
                </a:lnTo>
                <a:lnTo>
                  <a:pt x="3476" y="61388"/>
                </a:lnTo>
                <a:lnTo>
                  <a:pt x="12953"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000099"/>
          </a:solidFill>
        </p:spPr>
        <p:txBody>
          <a:bodyPr wrap="square" lIns="0" tIns="0" rIns="0" bIns="0" rtlCol="0"/>
          <a:lstStyle/>
          <a:p>
            <a:endParaRPr/>
          </a:p>
        </p:txBody>
      </p:sp>
      <p:sp>
        <p:nvSpPr>
          <p:cNvPr id="59" name="object 59"/>
          <p:cNvSpPr/>
          <p:nvPr/>
        </p:nvSpPr>
        <p:spPr>
          <a:xfrm>
            <a:off x="1536953" y="3277361"/>
            <a:ext cx="2776855" cy="1562100"/>
          </a:xfrm>
          <a:custGeom>
            <a:avLst/>
            <a:gdLst/>
            <a:ahLst/>
            <a:cxnLst/>
            <a:rect l="l" t="t" r="r" b="b"/>
            <a:pathLst>
              <a:path w="2776854" h="1562100">
                <a:moveTo>
                  <a:pt x="0" y="1562100"/>
                </a:moveTo>
                <a:lnTo>
                  <a:pt x="463296" y="1098804"/>
                </a:lnTo>
                <a:lnTo>
                  <a:pt x="1040891" y="0"/>
                </a:lnTo>
                <a:lnTo>
                  <a:pt x="1620012" y="292608"/>
                </a:lnTo>
                <a:lnTo>
                  <a:pt x="2199132" y="873251"/>
                </a:lnTo>
                <a:lnTo>
                  <a:pt x="2776728" y="1461515"/>
                </a:lnTo>
              </a:path>
            </a:pathLst>
          </a:custGeom>
          <a:ln w="28956">
            <a:solidFill>
              <a:srgbClr val="99CC00"/>
            </a:solidFill>
          </a:ln>
        </p:spPr>
        <p:txBody>
          <a:bodyPr wrap="square" lIns="0" tIns="0" rIns="0" bIns="0" rtlCol="0"/>
          <a:lstStyle/>
          <a:p>
            <a:endParaRPr/>
          </a:p>
        </p:txBody>
      </p:sp>
      <p:sp>
        <p:nvSpPr>
          <p:cNvPr id="60" name="object 60"/>
          <p:cNvSpPr/>
          <p:nvPr/>
        </p:nvSpPr>
        <p:spPr>
          <a:xfrm>
            <a:off x="1956054" y="4330700"/>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2"/>
                </a:lnTo>
                <a:lnTo>
                  <a:pt x="61388" y="84915"/>
                </a:lnTo>
                <a:lnTo>
                  <a:pt x="75437" y="75438"/>
                </a:lnTo>
                <a:lnTo>
                  <a:pt x="84915" y="61388"/>
                </a:lnTo>
                <a:lnTo>
                  <a:pt x="88391"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61" name="object 61"/>
          <p:cNvSpPr/>
          <p:nvPr/>
        </p:nvSpPr>
        <p:spPr>
          <a:xfrm>
            <a:off x="2535173" y="3233420"/>
            <a:ext cx="88900" cy="88900"/>
          </a:xfrm>
          <a:custGeom>
            <a:avLst/>
            <a:gdLst/>
            <a:ahLst/>
            <a:cxnLst/>
            <a:rect l="l" t="t" r="r" b="b"/>
            <a:pathLst>
              <a:path w="88900" h="88900">
                <a:moveTo>
                  <a:pt x="44195" y="0"/>
                </a:moveTo>
                <a:lnTo>
                  <a:pt x="27003" y="3476"/>
                </a:lnTo>
                <a:lnTo>
                  <a:pt x="12954" y="12953"/>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3"/>
                </a:lnTo>
                <a:lnTo>
                  <a:pt x="61388" y="3476"/>
                </a:lnTo>
                <a:lnTo>
                  <a:pt x="44195" y="0"/>
                </a:lnTo>
                <a:close/>
              </a:path>
            </a:pathLst>
          </a:custGeom>
          <a:solidFill>
            <a:srgbClr val="99CC00"/>
          </a:solidFill>
        </p:spPr>
        <p:txBody>
          <a:bodyPr wrap="square" lIns="0" tIns="0" rIns="0" bIns="0" rtlCol="0"/>
          <a:lstStyle/>
          <a:p>
            <a:endParaRPr/>
          </a:p>
        </p:txBody>
      </p:sp>
      <p:sp>
        <p:nvSpPr>
          <p:cNvPr id="62" name="object 62"/>
          <p:cNvSpPr/>
          <p:nvPr/>
        </p:nvSpPr>
        <p:spPr>
          <a:xfrm>
            <a:off x="3114294" y="3526028"/>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7"/>
                </a:lnTo>
                <a:lnTo>
                  <a:pt x="27003" y="84915"/>
                </a:lnTo>
                <a:lnTo>
                  <a:pt x="44195" y="88392"/>
                </a:lnTo>
                <a:lnTo>
                  <a:pt x="61388" y="84915"/>
                </a:lnTo>
                <a:lnTo>
                  <a:pt x="75437" y="75437"/>
                </a:lnTo>
                <a:lnTo>
                  <a:pt x="84915" y="61388"/>
                </a:lnTo>
                <a:lnTo>
                  <a:pt x="88392" y="44196"/>
                </a:lnTo>
                <a:lnTo>
                  <a:pt x="84915" y="27003"/>
                </a:lnTo>
                <a:lnTo>
                  <a:pt x="75438" y="12953"/>
                </a:lnTo>
                <a:lnTo>
                  <a:pt x="61388" y="3476"/>
                </a:lnTo>
                <a:lnTo>
                  <a:pt x="44195" y="0"/>
                </a:lnTo>
                <a:close/>
              </a:path>
            </a:pathLst>
          </a:custGeom>
          <a:solidFill>
            <a:srgbClr val="99CC00"/>
          </a:solidFill>
        </p:spPr>
        <p:txBody>
          <a:bodyPr wrap="square" lIns="0" tIns="0" rIns="0" bIns="0" rtlCol="0"/>
          <a:lstStyle/>
          <a:p>
            <a:endParaRPr/>
          </a:p>
        </p:txBody>
      </p:sp>
      <p:sp>
        <p:nvSpPr>
          <p:cNvPr id="63" name="object 63"/>
          <p:cNvSpPr/>
          <p:nvPr/>
        </p:nvSpPr>
        <p:spPr>
          <a:xfrm>
            <a:off x="3691890" y="4105147"/>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64" name="object 64"/>
          <p:cNvSpPr/>
          <p:nvPr/>
        </p:nvSpPr>
        <p:spPr>
          <a:xfrm>
            <a:off x="4271009" y="4693411"/>
            <a:ext cx="88900" cy="88900"/>
          </a:xfrm>
          <a:custGeom>
            <a:avLst/>
            <a:gdLst/>
            <a:ahLst/>
            <a:cxnLst/>
            <a:rect l="l" t="t" r="r" b="b"/>
            <a:pathLst>
              <a:path w="88900" h="88900">
                <a:moveTo>
                  <a:pt x="44195" y="0"/>
                </a:moveTo>
                <a:lnTo>
                  <a:pt x="27003" y="3476"/>
                </a:lnTo>
                <a:lnTo>
                  <a:pt x="12953" y="12954"/>
                </a:lnTo>
                <a:lnTo>
                  <a:pt x="3476" y="27003"/>
                </a:lnTo>
                <a:lnTo>
                  <a:pt x="0" y="44195"/>
                </a:lnTo>
                <a:lnTo>
                  <a:pt x="3476" y="61388"/>
                </a:lnTo>
                <a:lnTo>
                  <a:pt x="12953" y="75437"/>
                </a:lnTo>
                <a:lnTo>
                  <a:pt x="27003" y="84915"/>
                </a:lnTo>
                <a:lnTo>
                  <a:pt x="44195" y="88392"/>
                </a:lnTo>
                <a:lnTo>
                  <a:pt x="61388" y="84915"/>
                </a:lnTo>
                <a:lnTo>
                  <a:pt x="75437" y="75438"/>
                </a:lnTo>
                <a:lnTo>
                  <a:pt x="84915" y="61388"/>
                </a:lnTo>
                <a:lnTo>
                  <a:pt x="88391" y="44195"/>
                </a:lnTo>
                <a:lnTo>
                  <a:pt x="84915" y="27003"/>
                </a:lnTo>
                <a:lnTo>
                  <a:pt x="75437" y="12954"/>
                </a:lnTo>
                <a:lnTo>
                  <a:pt x="61388" y="3476"/>
                </a:lnTo>
                <a:lnTo>
                  <a:pt x="44195" y="0"/>
                </a:lnTo>
                <a:close/>
              </a:path>
            </a:pathLst>
          </a:custGeom>
          <a:solidFill>
            <a:srgbClr val="99CC00"/>
          </a:solidFill>
        </p:spPr>
        <p:txBody>
          <a:bodyPr wrap="square" lIns="0" tIns="0" rIns="0" bIns="0" rtlCol="0"/>
          <a:lstStyle/>
          <a:p>
            <a:endParaRPr/>
          </a:p>
        </p:txBody>
      </p:sp>
      <p:sp>
        <p:nvSpPr>
          <p:cNvPr id="65" name="object 65"/>
          <p:cNvSpPr/>
          <p:nvPr/>
        </p:nvSpPr>
        <p:spPr>
          <a:xfrm>
            <a:off x="1536953" y="2568701"/>
            <a:ext cx="2776855" cy="2270760"/>
          </a:xfrm>
          <a:custGeom>
            <a:avLst/>
            <a:gdLst/>
            <a:ahLst/>
            <a:cxnLst/>
            <a:rect l="l" t="t" r="r" b="b"/>
            <a:pathLst>
              <a:path w="2776854" h="2270760">
                <a:moveTo>
                  <a:pt x="0" y="2270760"/>
                </a:moveTo>
                <a:lnTo>
                  <a:pt x="463296" y="1778508"/>
                </a:lnTo>
                <a:lnTo>
                  <a:pt x="1040891" y="569976"/>
                </a:lnTo>
                <a:lnTo>
                  <a:pt x="1620012" y="118872"/>
                </a:lnTo>
                <a:lnTo>
                  <a:pt x="2199132" y="0"/>
                </a:lnTo>
                <a:lnTo>
                  <a:pt x="2776728" y="16763"/>
                </a:lnTo>
              </a:path>
            </a:pathLst>
          </a:custGeom>
          <a:ln w="28956">
            <a:solidFill>
              <a:srgbClr val="DC0000"/>
            </a:solidFill>
          </a:ln>
        </p:spPr>
        <p:txBody>
          <a:bodyPr wrap="square" lIns="0" tIns="0" rIns="0" bIns="0" rtlCol="0"/>
          <a:lstStyle/>
          <a:p>
            <a:endParaRPr/>
          </a:p>
        </p:txBody>
      </p:sp>
      <p:sp>
        <p:nvSpPr>
          <p:cNvPr id="66" name="object 66"/>
          <p:cNvSpPr/>
          <p:nvPr/>
        </p:nvSpPr>
        <p:spPr>
          <a:xfrm>
            <a:off x="1956054" y="4303267"/>
            <a:ext cx="88900" cy="88900"/>
          </a:xfrm>
          <a:custGeom>
            <a:avLst/>
            <a:gdLst/>
            <a:ahLst/>
            <a:cxnLst/>
            <a:rect l="l" t="t" r="r" b="b"/>
            <a:pathLst>
              <a:path w="88900" h="88900">
                <a:moveTo>
                  <a:pt x="44195" y="0"/>
                </a:moveTo>
                <a:lnTo>
                  <a:pt x="27003" y="3476"/>
                </a:lnTo>
                <a:lnTo>
                  <a:pt x="12954" y="12953"/>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DC0000"/>
          </a:solidFill>
        </p:spPr>
        <p:txBody>
          <a:bodyPr wrap="square" lIns="0" tIns="0" rIns="0" bIns="0" rtlCol="0"/>
          <a:lstStyle/>
          <a:p>
            <a:endParaRPr/>
          </a:p>
        </p:txBody>
      </p:sp>
      <p:sp>
        <p:nvSpPr>
          <p:cNvPr id="67" name="object 67"/>
          <p:cNvSpPr/>
          <p:nvPr/>
        </p:nvSpPr>
        <p:spPr>
          <a:xfrm>
            <a:off x="2535173" y="3094735"/>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7"/>
                </a:lnTo>
                <a:lnTo>
                  <a:pt x="27003" y="84915"/>
                </a:lnTo>
                <a:lnTo>
                  <a:pt x="44195" y="88391"/>
                </a:lnTo>
                <a:lnTo>
                  <a:pt x="61388" y="84915"/>
                </a:lnTo>
                <a:lnTo>
                  <a:pt x="75437" y="75437"/>
                </a:lnTo>
                <a:lnTo>
                  <a:pt x="84915" y="61388"/>
                </a:lnTo>
                <a:lnTo>
                  <a:pt x="88392" y="44196"/>
                </a:lnTo>
                <a:lnTo>
                  <a:pt x="84915" y="27003"/>
                </a:lnTo>
                <a:lnTo>
                  <a:pt x="75438" y="12953"/>
                </a:lnTo>
                <a:lnTo>
                  <a:pt x="61388" y="3476"/>
                </a:lnTo>
                <a:lnTo>
                  <a:pt x="44195" y="0"/>
                </a:lnTo>
                <a:close/>
              </a:path>
            </a:pathLst>
          </a:custGeom>
          <a:solidFill>
            <a:srgbClr val="DC0000"/>
          </a:solidFill>
        </p:spPr>
        <p:txBody>
          <a:bodyPr wrap="square" lIns="0" tIns="0" rIns="0" bIns="0" rtlCol="0"/>
          <a:lstStyle/>
          <a:p>
            <a:endParaRPr/>
          </a:p>
        </p:txBody>
      </p:sp>
      <p:sp>
        <p:nvSpPr>
          <p:cNvPr id="68" name="object 68"/>
          <p:cNvSpPr/>
          <p:nvPr/>
        </p:nvSpPr>
        <p:spPr>
          <a:xfrm>
            <a:off x="3114294" y="2643632"/>
            <a:ext cx="88900" cy="88900"/>
          </a:xfrm>
          <a:custGeom>
            <a:avLst/>
            <a:gdLst/>
            <a:ahLst/>
            <a:cxnLst/>
            <a:rect l="l" t="t" r="r" b="b"/>
            <a:pathLst>
              <a:path w="88900" h="88900">
                <a:moveTo>
                  <a:pt x="44195" y="0"/>
                </a:moveTo>
                <a:lnTo>
                  <a:pt x="27003" y="3476"/>
                </a:lnTo>
                <a:lnTo>
                  <a:pt x="12954" y="12953"/>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3"/>
                </a:lnTo>
                <a:lnTo>
                  <a:pt x="61388" y="3476"/>
                </a:lnTo>
                <a:lnTo>
                  <a:pt x="44195" y="0"/>
                </a:lnTo>
                <a:close/>
              </a:path>
            </a:pathLst>
          </a:custGeom>
          <a:solidFill>
            <a:srgbClr val="DC0000"/>
          </a:solidFill>
        </p:spPr>
        <p:txBody>
          <a:bodyPr wrap="square" lIns="0" tIns="0" rIns="0" bIns="0" rtlCol="0"/>
          <a:lstStyle/>
          <a:p>
            <a:endParaRPr/>
          </a:p>
        </p:txBody>
      </p:sp>
      <p:sp>
        <p:nvSpPr>
          <p:cNvPr id="69" name="object 69"/>
          <p:cNvSpPr/>
          <p:nvPr/>
        </p:nvSpPr>
        <p:spPr>
          <a:xfrm>
            <a:off x="3691890" y="252476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DC0000"/>
          </a:solidFill>
        </p:spPr>
        <p:txBody>
          <a:bodyPr wrap="square" lIns="0" tIns="0" rIns="0" bIns="0" rtlCol="0"/>
          <a:lstStyle/>
          <a:p>
            <a:endParaRPr/>
          </a:p>
        </p:txBody>
      </p:sp>
      <p:sp>
        <p:nvSpPr>
          <p:cNvPr id="70" name="object 70"/>
          <p:cNvSpPr/>
          <p:nvPr/>
        </p:nvSpPr>
        <p:spPr>
          <a:xfrm>
            <a:off x="4271009" y="2540000"/>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DC0000"/>
          </a:solidFill>
        </p:spPr>
        <p:txBody>
          <a:bodyPr wrap="square" lIns="0" tIns="0" rIns="0" bIns="0" rtlCol="0"/>
          <a:lstStyle/>
          <a:p>
            <a:endParaRPr/>
          </a:p>
        </p:txBody>
      </p:sp>
      <p:sp>
        <p:nvSpPr>
          <p:cNvPr id="71" name="object 71"/>
          <p:cNvSpPr txBox="1"/>
          <p:nvPr/>
        </p:nvSpPr>
        <p:spPr>
          <a:xfrm>
            <a:off x="566419" y="5579262"/>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0</a:t>
            </a:r>
            <a:endParaRPr sz="1400">
              <a:latin typeface="Univers for BP Light"/>
              <a:cs typeface="Univers for BP Light"/>
            </a:endParaRPr>
          </a:p>
        </p:txBody>
      </p:sp>
      <p:sp>
        <p:nvSpPr>
          <p:cNvPr id="72" name="object 72"/>
          <p:cNvSpPr txBox="1"/>
          <p:nvPr/>
        </p:nvSpPr>
        <p:spPr>
          <a:xfrm>
            <a:off x="566419" y="5173598"/>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2</a:t>
            </a:r>
            <a:endParaRPr sz="1400">
              <a:latin typeface="Univers for BP Light"/>
              <a:cs typeface="Univers for BP Light"/>
            </a:endParaRPr>
          </a:p>
        </p:txBody>
      </p:sp>
      <p:sp>
        <p:nvSpPr>
          <p:cNvPr id="73" name="object 73"/>
          <p:cNvSpPr txBox="1"/>
          <p:nvPr/>
        </p:nvSpPr>
        <p:spPr>
          <a:xfrm>
            <a:off x="566419" y="4768215"/>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4</a:t>
            </a:r>
            <a:endParaRPr sz="1400">
              <a:latin typeface="Univers for BP Light"/>
              <a:cs typeface="Univers for BP Light"/>
            </a:endParaRPr>
          </a:p>
        </p:txBody>
      </p:sp>
      <p:sp>
        <p:nvSpPr>
          <p:cNvPr id="74" name="object 74"/>
          <p:cNvSpPr txBox="1"/>
          <p:nvPr/>
        </p:nvSpPr>
        <p:spPr>
          <a:xfrm>
            <a:off x="566419" y="4362830"/>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6</a:t>
            </a:r>
            <a:endParaRPr sz="1400">
              <a:latin typeface="Univers for BP Light"/>
              <a:cs typeface="Univers for BP Light"/>
            </a:endParaRPr>
          </a:p>
        </p:txBody>
      </p:sp>
      <p:sp>
        <p:nvSpPr>
          <p:cNvPr id="75" name="object 75"/>
          <p:cNvSpPr txBox="1"/>
          <p:nvPr/>
        </p:nvSpPr>
        <p:spPr>
          <a:xfrm>
            <a:off x="566419" y="3957066"/>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8</a:t>
            </a:r>
            <a:endParaRPr sz="1400">
              <a:latin typeface="Univers for BP Light"/>
              <a:cs typeface="Univers for BP Light"/>
            </a:endParaRPr>
          </a:p>
        </p:txBody>
      </p:sp>
      <p:sp>
        <p:nvSpPr>
          <p:cNvPr id="76" name="object 76"/>
          <p:cNvSpPr txBox="1"/>
          <p:nvPr/>
        </p:nvSpPr>
        <p:spPr>
          <a:xfrm>
            <a:off x="467359" y="3551682"/>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10</a:t>
            </a:r>
            <a:endParaRPr sz="1400">
              <a:latin typeface="Univers for BP Light"/>
              <a:cs typeface="Univers for BP Light"/>
            </a:endParaRPr>
          </a:p>
        </p:txBody>
      </p:sp>
      <p:sp>
        <p:nvSpPr>
          <p:cNvPr id="77" name="object 77"/>
          <p:cNvSpPr txBox="1"/>
          <p:nvPr/>
        </p:nvSpPr>
        <p:spPr>
          <a:xfrm>
            <a:off x="467359" y="3146044"/>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12</a:t>
            </a:r>
            <a:endParaRPr sz="1400">
              <a:latin typeface="Univers for BP Light"/>
              <a:cs typeface="Univers for BP Light"/>
            </a:endParaRPr>
          </a:p>
        </p:txBody>
      </p:sp>
      <p:sp>
        <p:nvSpPr>
          <p:cNvPr id="78" name="object 78"/>
          <p:cNvSpPr txBox="1"/>
          <p:nvPr/>
        </p:nvSpPr>
        <p:spPr>
          <a:xfrm>
            <a:off x="467359" y="2740659"/>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14</a:t>
            </a:r>
            <a:endParaRPr sz="1400">
              <a:latin typeface="Univers for BP Light"/>
              <a:cs typeface="Univers for BP Light"/>
            </a:endParaRPr>
          </a:p>
        </p:txBody>
      </p:sp>
      <p:sp>
        <p:nvSpPr>
          <p:cNvPr id="79" name="object 79"/>
          <p:cNvSpPr txBox="1"/>
          <p:nvPr/>
        </p:nvSpPr>
        <p:spPr>
          <a:xfrm>
            <a:off x="467359" y="2335276"/>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16</a:t>
            </a:r>
            <a:endParaRPr sz="1400">
              <a:latin typeface="Univers for BP Light"/>
              <a:cs typeface="Univers for BP Light"/>
            </a:endParaRPr>
          </a:p>
        </p:txBody>
      </p:sp>
      <p:sp>
        <p:nvSpPr>
          <p:cNvPr id="80" name="object 80"/>
          <p:cNvSpPr txBox="1"/>
          <p:nvPr/>
        </p:nvSpPr>
        <p:spPr>
          <a:xfrm>
            <a:off x="467359" y="1929638"/>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18</a:t>
            </a:r>
            <a:endParaRPr sz="1400">
              <a:latin typeface="Univers for BP Light"/>
              <a:cs typeface="Univers for BP Light"/>
            </a:endParaRPr>
          </a:p>
        </p:txBody>
      </p:sp>
      <p:sp>
        <p:nvSpPr>
          <p:cNvPr id="81" name="object 81"/>
          <p:cNvSpPr txBox="1"/>
          <p:nvPr/>
        </p:nvSpPr>
        <p:spPr>
          <a:xfrm>
            <a:off x="632256"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2010</a:t>
            </a:r>
            <a:endParaRPr sz="1400">
              <a:latin typeface="Univers for BP Light"/>
              <a:cs typeface="Univers for BP Light"/>
            </a:endParaRPr>
          </a:p>
        </p:txBody>
      </p:sp>
      <p:sp>
        <p:nvSpPr>
          <p:cNvPr id="82" name="object 82"/>
          <p:cNvSpPr txBox="1"/>
          <p:nvPr/>
        </p:nvSpPr>
        <p:spPr>
          <a:xfrm>
            <a:off x="1211072"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2015</a:t>
            </a:r>
            <a:endParaRPr sz="1400">
              <a:latin typeface="Univers for BP Light"/>
              <a:cs typeface="Univers for BP Light"/>
            </a:endParaRPr>
          </a:p>
        </p:txBody>
      </p:sp>
      <p:sp>
        <p:nvSpPr>
          <p:cNvPr id="83" name="object 83"/>
          <p:cNvSpPr txBox="1"/>
          <p:nvPr/>
        </p:nvSpPr>
        <p:spPr>
          <a:xfrm>
            <a:off x="1789557"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2020</a:t>
            </a:r>
            <a:endParaRPr sz="1400">
              <a:latin typeface="Univers for BP Light"/>
              <a:cs typeface="Univers for BP Light"/>
            </a:endParaRPr>
          </a:p>
        </p:txBody>
      </p:sp>
      <p:sp>
        <p:nvSpPr>
          <p:cNvPr id="84" name="object 84"/>
          <p:cNvSpPr txBox="1"/>
          <p:nvPr/>
        </p:nvSpPr>
        <p:spPr>
          <a:xfrm>
            <a:off x="2368423"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2025</a:t>
            </a:r>
            <a:endParaRPr sz="1400">
              <a:latin typeface="Univers for BP Light"/>
              <a:cs typeface="Univers for BP Light"/>
            </a:endParaRPr>
          </a:p>
        </p:txBody>
      </p:sp>
      <p:sp>
        <p:nvSpPr>
          <p:cNvPr id="85" name="object 85"/>
          <p:cNvSpPr txBox="1"/>
          <p:nvPr/>
        </p:nvSpPr>
        <p:spPr>
          <a:xfrm>
            <a:off x="2947161"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2030</a:t>
            </a:r>
            <a:endParaRPr sz="1400">
              <a:latin typeface="Univers for BP Light"/>
              <a:cs typeface="Univers for BP Light"/>
            </a:endParaRPr>
          </a:p>
        </p:txBody>
      </p:sp>
      <p:sp>
        <p:nvSpPr>
          <p:cNvPr id="86" name="object 86"/>
          <p:cNvSpPr txBox="1"/>
          <p:nvPr/>
        </p:nvSpPr>
        <p:spPr>
          <a:xfrm>
            <a:off x="3525773"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2035</a:t>
            </a:r>
            <a:endParaRPr sz="1400">
              <a:latin typeface="Univers for BP Light"/>
              <a:cs typeface="Univers for BP Light"/>
            </a:endParaRPr>
          </a:p>
        </p:txBody>
      </p:sp>
      <p:sp>
        <p:nvSpPr>
          <p:cNvPr id="87" name="object 87"/>
          <p:cNvSpPr txBox="1"/>
          <p:nvPr/>
        </p:nvSpPr>
        <p:spPr>
          <a:xfrm>
            <a:off x="4104513" y="5810605"/>
            <a:ext cx="42164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2040</a:t>
            </a:r>
            <a:endParaRPr sz="1400">
              <a:latin typeface="Univers for BP Light"/>
              <a:cs typeface="Univers for BP Light"/>
            </a:endParaRPr>
          </a:p>
        </p:txBody>
      </p:sp>
      <p:sp>
        <p:nvSpPr>
          <p:cNvPr id="88" name="object 88"/>
          <p:cNvSpPr txBox="1">
            <a:spLocks noGrp="1"/>
          </p:cNvSpPr>
          <p:nvPr>
            <p:ph type="title"/>
          </p:nvPr>
        </p:nvSpPr>
        <p:spPr>
          <a:xfrm>
            <a:off x="491439" y="556386"/>
            <a:ext cx="7934325" cy="361950"/>
          </a:xfrm>
          <a:prstGeom prst="rect">
            <a:avLst/>
          </a:prstGeom>
        </p:spPr>
        <p:txBody>
          <a:bodyPr vert="horz" wrap="square" lIns="0" tIns="0" rIns="0" bIns="0" rtlCol="0">
            <a:spAutoFit/>
          </a:bodyPr>
          <a:lstStyle/>
          <a:p>
            <a:pPr marL="12700">
              <a:lnSpc>
                <a:spcPct val="100000"/>
              </a:lnSpc>
            </a:pPr>
            <a:r>
              <a:rPr spc="-5" dirty="0"/>
              <a:t>Alternative scenario: US tight oil could grow more</a:t>
            </a:r>
            <a:r>
              <a:rPr spc="204" dirty="0"/>
              <a:t> </a:t>
            </a:r>
            <a:r>
              <a:rPr spc="-5" dirty="0"/>
              <a:t>rapidly…</a:t>
            </a:r>
          </a:p>
        </p:txBody>
      </p:sp>
      <p:sp>
        <p:nvSpPr>
          <p:cNvPr id="89" name="object 89"/>
          <p:cNvSpPr txBox="1"/>
          <p:nvPr/>
        </p:nvSpPr>
        <p:spPr>
          <a:xfrm>
            <a:off x="3392170" y="3513328"/>
            <a:ext cx="16040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Evolving</a:t>
            </a:r>
            <a:r>
              <a:rPr sz="1400" spc="-9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90" name="object 90"/>
          <p:cNvSpPr txBox="1"/>
          <p:nvPr/>
        </p:nvSpPr>
        <p:spPr>
          <a:xfrm>
            <a:off x="3222117" y="4580382"/>
            <a:ext cx="89471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Early</a:t>
            </a:r>
            <a:r>
              <a:rPr sz="1400" spc="-114" dirty="0">
                <a:latin typeface="Univers for BP"/>
                <a:cs typeface="Univers for BP"/>
              </a:rPr>
              <a:t> </a:t>
            </a:r>
            <a:r>
              <a:rPr sz="1400" spc="-5" dirty="0">
                <a:latin typeface="Univers for BP"/>
                <a:cs typeface="Univers for BP"/>
              </a:rPr>
              <a:t>peak</a:t>
            </a:r>
            <a:endParaRPr sz="1400">
              <a:latin typeface="Univers for BP"/>
              <a:cs typeface="Univers for BP"/>
            </a:endParaRPr>
          </a:p>
        </p:txBody>
      </p:sp>
      <p:sp>
        <p:nvSpPr>
          <p:cNvPr id="91" name="object 91"/>
          <p:cNvSpPr txBox="1"/>
          <p:nvPr/>
        </p:nvSpPr>
        <p:spPr>
          <a:xfrm>
            <a:off x="2869438" y="2199640"/>
            <a:ext cx="14401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Greater</a:t>
            </a:r>
            <a:r>
              <a:rPr sz="1400" spc="-80" dirty="0">
                <a:latin typeface="Univers for BP"/>
                <a:cs typeface="Univers for BP"/>
              </a:rPr>
              <a:t> </a:t>
            </a:r>
            <a:r>
              <a:rPr sz="1400" spc="-5" dirty="0">
                <a:latin typeface="Univers for BP"/>
                <a:cs typeface="Univers for BP"/>
              </a:rPr>
              <a:t>resource</a:t>
            </a:r>
            <a:endParaRPr sz="1400">
              <a:latin typeface="Univers for BP"/>
              <a:cs typeface="Univers for BP"/>
            </a:endParaRPr>
          </a:p>
        </p:txBody>
      </p:sp>
      <p:sp>
        <p:nvSpPr>
          <p:cNvPr id="92" name="object 92"/>
          <p:cNvSpPr txBox="1"/>
          <p:nvPr/>
        </p:nvSpPr>
        <p:spPr>
          <a:xfrm>
            <a:off x="6084823" y="1182623"/>
            <a:ext cx="2513330"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Number of US oil</a:t>
            </a:r>
            <a:r>
              <a:rPr sz="1800" spc="-120" dirty="0">
                <a:latin typeface="Univers for BP"/>
                <a:cs typeface="Univers for BP"/>
              </a:rPr>
              <a:t> </a:t>
            </a:r>
            <a:r>
              <a:rPr sz="1800" dirty="0">
                <a:latin typeface="Univers for BP"/>
                <a:cs typeface="Univers for BP"/>
              </a:rPr>
              <a:t>rigs*</a:t>
            </a:r>
            <a:endParaRPr sz="1800">
              <a:latin typeface="Univers for BP"/>
              <a:cs typeface="Univers for BP"/>
            </a:endParaRPr>
          </a:p>
        </p:txBody>
      </p:sp>
      <p:sp>
        <p:nvSpPr>
          <p:cNvPr id="93" name="object 93"/>
          <p:cNvSpPr txBox="1"/>
          <p:nvPr/>
        </p:nvSpPr>
        <p:spPr>
          <a:xfrm>
            <a:off x="1994661" y="1197864"/>
            <a:ext cx="1245235"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US tight</a:t>
            </a:r>
            <a:r>
              <a:rPr sz="1800" spc="-100" dirty="0">
                <a:latin typeface="Univers for BP"/>
                <a:cs typeface="Univers for BP"/>
              </a:rPr>
              <a:t> </a:t>
            </a:r>
            <a:r>
              <a:rPr sz="1800" dirty="0">
                <a:latin typeface="Univers for BP"/>
                <a:cs typeface="Univers for BP"/>
              </a:rPr>
              <a:t>oil</a:t>
            </a:r>
            <a:endParaRPr sz="1800">
              <a:latin typeface="Univers for BP"/>
              <a:cs typeface="Univers for BP"/>
            </a:endParaRPr>
          </a:p>
        </p:txBody>
      </p:sp>
      <p:sp>
        <p:nvSpPr>
          <p:cNvPr id="94" name="object 94"/>
          <p:cNvSpPr txBox="1"/>
          <p:nvPr/>
        </p:nvSpPr>
        <p:spPr>
          <a:xfrm>
            <a:off x="486562" y="1596390"/>
            <a:ext cx="441959"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M</a:t>
            </a:r>
            <a:r>
              <a:rPr sz="1400" b="0" dirty="0">
                <a:latin typeface="Univers for BP Light"/>
                <a:cs typeface="Univers for BP Light"/>
              </a:rPr>
              <a:t>b/d</a:t>
            </a:r>
            <a:endParaRPr sz="1400">
              <a:latin typeface="Univers for BP Light"/>
              <a:cs typeface="Univers for BP Light"/>
            </a:endParaRPr>
          </a:p>
        </p:txBody>
      </p:sp>
      <p:sp>
        <p:nvSpPr>
          <p:cNvPr id="95" name="object 95"/>
          <p:cNvSpPr txBox="1"/>
          <p:nvPr/>
        </p:nvSpPr>
        <p:spPr>
          <a:xfrm>
            <a:off x="7785607" y="4949825"/>
            <a:ext cx="89471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Early</a:t>
            </a:r>
            <a:r>
              <a:rPr sz="1400" spc="-114" dirty="0">
                <a:latin typeface="Univers for BP"/>
                <a:cs typeface="Univers for BP"/>
              </a:rPr>
              <a:t> </a:t>
            </a:r>
            <a:r>
              <a:rPr sz="1400" spc="-5" dirty="0">
                <a:latin typeface="Univers for BP"/>
                <a:cs typeface="Univers for BP"/>
              </a:rPr>
              <a:t>peak</a:t>
            </a:r>
            <a:endParaRPr sz="1400">
              <a:latin typeface="Univers for BP"/>
              <a:cs typeface="Univers for BP"/>
            </a:endParaRPr>
          </a:p>
        </p:txBody>
      </p:sp>
      <p:sp>
        <p:nvSpPr>
          <p:cNvPr id="96" name="object 96"/>
          <p:cNvSpPr txBox="1"/>
          <p:nvPr/>
        </p:nvSpPr>
        <p:spPr>
          <a:xfrm>
            <a:off x="7835645" y="2319782"/>
            <a:ext cx="14401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Greater</a:t>
            </a:r>
            <a:r>
              <a:rPr sz="1400" spc="-80" dirty="0">
                <a:latin typeface="Univers for BP"/>
                <a:cs typeface="Univers for BP"/>
              </a:rPr>
              <a:t> </a:t>
            </a:r>
            <a:r>
              <a:rPr sz="1400" spc="-5" dirty="0">
                <a:latin typeface="Univers for BP"/>
                <a:cs typeface="Univers for BP"/>
              </a:rPr>
              <a:t>resource</a:t>
            </a:r>
            <a:endParaRPr sz="1400">
              <a:latin typeface="Univers for BP"/>
              <a:cs typeface="Univers for BP"/>
            </a:endParaRPr>
          </a:p>
        </p:txBody>
      </p:sp>
      <p:sp>
        <p:nvSpPr>
          <p:cNvPr id="97" name="object 97"/>
          <p:cNvSpPr/>
          <p:nvPr/>
        </p:nvSpPr>
        <p:spPr>
          <a:xfrm>
            <a:off x="1533144" y="2043683"/>
            <a:ext cx="0" cy="3636010"/>
          </a:xfrm>
          <a:custGeom>
            <a:avLst/>
            <a:gdLst/>
            <a:ahLst/>
            <a:cxnLst/>
            <a:rect l="l" t="t" r="r" b="b"/>
            <a:pathLst>
              <a:path h="3636010">
                <a:moveTo>
                  <a:pt x="0" y="3635997"/>
                </a:moveTo>
                <a:lnTo>
                  <a:pt x="0" y="0"/>
                </a:lnTo>
              </a:path>
            </a:pathLst>
          </a:custGeom>
          <a:ln w="9144">
            <a:solidFill>
              <a:srgbClr val="4D4D4D"/>
            </a:solidFill>
            <a:prstDash val="sysDash"/>
          </a:ln>
        </p:spPr>
        <p:txBody>
          <a:bodyPr wrap="square" lIns="0" tIns="0" rIns="0" bIns="0" rtlCol="0"/>
          <a:lstStyle/>
          <a:p>
            <a:endParaRPr/>
          </a:p>
        </p:txBody>
      </p:sp>
      <p:sp>
        <p:nvSpPr>
          <p:cNvPr id="98" name="object 98"/>
          <p:cNvSpPr/>
          <p:nvPr/>
        </p:nvSpPr>
        <p:spPr>
          <a:xfrm>
            <a:off x="6333744" y="2057400"/>
            <a:ext cx="0" cy="3636010"/>
          </a:xfrm>
          <a:custGeom>
            <a:avLst/>
            <a:gdLst/>
            <a:ahLst/>
            <a:cxnLst/>
            <a:rect l="l" t="t" r="r" b="b"/>
            <a:pathLst>
              <a:path h="3636010">
                <a:moveTo>
                  <a:pt x="0" y="3635997"/>
                </a:moveTo>
                <a:lnTo>
                  <a:pt x="0" y="0"/>
                </a:lnTo>
              </a:path>
            </a:pathLst>
          </a:custGeom>
          <a:ln w="9144">
            <a:solidFill>
              <a:srgbClr val="4D4D4D"/>
            </a:solidFill>
            <a:prstDash val="sysDash"/>
          </a:ln>
        </p:spPr>
        <p:txBody>
          <a:bodyPr wrap="square" lIns="0" tIns="0" rIns="0" bIns="0" rtlCol="0"/>
          <a:lstStyle/>
          <a:p>
            <a:endParaRPr/>
          </a:p>
        </p:txBody>
      </p:sp>
      <p:sp>
        <p:nvSpPr>
          <p:cNvPr id="99" name="object 99"/>
          <p:cNvSpPr txBox="1"/>
          <p:nvPr/>
        </p:nvSpPr>
        <p:spPr>
          <a:xfrm>
            <a:off x="5120766" y="5585053"/>
            <a:ext cx="3119755" cy="871855"/>
          </a:xfrm>
          <a:prstGeom prst="rect">
            <a:avLst/>
          </a:prstGeom>
        </p:spPr>
        <p:txBody>
          <a:bodyPr vert="horz" wrap="square" lIns="0" tIns="0" rIns="0" bIns="0" rtlCol="0">
            <a:spAutoFit/>
          </a:bodyPr>
          <a:lstStyle/>
          <a:p>
            <a:pPr marL="231140">
              <a:lnSpc>
                <a:spcPct val="100000"/>
              </a:lnSpc>
            </a:pPr>
            <a:r>
              <a:rPr sz="1400" b="0" dirty="0">
                <a:solidFill>
                  <a:srgbClr val="585858"/>
                </a:solidFill>
                <a:latin typeface="Univers for BP Light"/>
                <a:cs typeface="Univers for BP Light"/>
              </a:rPr>
              <a:t>0</a:t>
            </a:r>
            <a:endParaRPr sz="1400">
              <a:latin typeface="Univers for BP Light"/>
              <a:cs typeface="Univers for BP Light"/>
            </a:endParaRPr>
          </a:p>
          <a:p>
            <a:pPr marL="296545">
              <a:lnSpc>
                <a:spcPct val="100000"/>
              </a:lnSpc>
              <a:spcBef>
                <a:spcPts val="140"/>
              </a:spcBef>
              <a:tabLst>
                <a:tab pos="900430" algn="l"/>
                <a:tab pos="1503680" algn="l"/>
                <a:tab pos="2106930" algn="l"/>
                <a:tab pos="2710180" algn="l"/>
              </a:tabLst>
            </a:pPr>
            <a:r>
              <a:rPr sz="1400" b="0" spc="-5" dirty="0">
                <a:solidFill>
                  <a:srgbClr val="585858"/>
                </a:solidFill>
                <a:latin typeface="Univers for BP Light"/>
                <a:cs typeface="Univers for BP Light"/>
              </a:rPr>
              <a:t>201</a:t>
            </a:r>
            <a:r>
              <a:rPr sz="1400" b="0" dirty="0">
                <a:solidFill>
                  <a:srgbClr val="585858"/>
                </a:solidFill>
                <a:latin typeface="Univers for BP Light"/>
                <a:cs typeface="Univers for BP Light"/>
              </a:rPr>
              <a:t>0	</a:t>
            </a:r>
            <a:r>
              <a:rPr sz="1400" b="0" spc="-5" dirty="0">
                <a:solidFill>
                  <a:srgbClr val="585858"/>
                </a:solidFill>
                <a:latin typeface="Univers for BP Light"/>
                <a:cs typeface="Univers for BP Light"/>
              </a:rPr>
              <a:t>201</a:t>
            </a:r>
            <a:r>
              <a:rPr sz="1400" b="0" dirty="0">
                <a:solidFill>
                  <a:srgbClr val="585858"/>
                </a:solidFill>
                <a:latin typeface="Univers for BP Light"/>
                <a:cs typeface="Univers for BP Light"/>
              </a:rPr>
              <a:t>5	</a:t>
            </a:r>
            <a:r>
              <a:rPr sz="1400" b="0" spc="-5" dirty="0">
                <a:solidFill>
                  <a:srgbClr val="585858"/>
                </a:solidFill>
                <a:latin typeface="Univers for BP Light"/>
                <a:cs typeface="Univers for BP Light"/>
              </a:rPr>
              <a:t>202</a:t>
            </a:r>
            <a:r>
              <a:rPr sz="1400" b="0" dirty="0">
                <a:solidFill>
                  <a:srgbClr val="585858"/>
                </a:solidFill>
                <a:latin typeface="Univers for BP Light"/>
                <a:cs typeface="Univers for BP Light"/>
              </a:rPr>
              <a:t>0	</a:t>
            </a:r>
            <a:r>
              <a:rPr sz="1400" b="0" spc="-5" dirty="0">
                <a:solidFill>
                  <a:srgbClr val="585858"/>
                </a:solidFill>
                <a:latin typeface="Univers for BP Light"/>
                <a:cs typeface="Univers for BP Light"/>
              </a:rPr>
              <a:t>202</a:t>
            </a:r>
            <a:r>
              <a:rPr sz="1400" b="0" dirty="0">
                <a:solidFill>
                  <a:srgbClr val="585858"/>
                </a:solidFill>
                <a:latin typeface="Univers for BP Light"/>
                <a:cs typeface="Univers for BP Light"/>
              </a:rPr>
              <a:t>5	</a:t>
            </a:r>
            <a:r>
              <a:rPr sz="1400" b="0" spc="-5" dirty="0">
                <a:solidFill>
                  <a:srgbClr val="585858"/>
                </a:solidFill>
                <a:latin typeface="Univers for BP Light"/>
                <a:cs typeface="Univers for BP Light"/>
              </a:rPr>
              <a:t>2030</a:t>
            </a:r>
            <a:endParaRPr sz="1400">
              <a:latin typeface="Univers for BP Light"/>
              <a:cs typeface="Univers for BP Light"/>
            </a:endParaRPr>
          </a:p>
          <a:p>
            <a:pPr marL="12700" marR="256540">
              <a:lnSpc>
                <a:spcPct val="100000"/>
              </a:lnSpc>
              <a:spcBef>
                <a:spcPts val="320"/>
              </a:spcBef>
            </a:pPr>
            <a:r>
              <a:rPr sz="1200" b="0" dirty="0">
                <a:solidFill>
                  <a:srgbClr val="666666"/>
                </a:solidFill>
                <a:latin typeface="Univers for BP Light"/>
                <a:cs typeface="Univers for BP Light"/>
              </a:rPr>
              <a:t>*In the four main producing regions:  </a:t>
            </a:r>
            <a:r>
              <a:rPr sz="1200" b="0" spc="-5" dirty="0">
                <a:solidFill>
                  <a:srgbClr val="666666"/>
                </a:solidFill>
                <a:latin typeface="Univers for BP Light"/>
                <a:cs typeface="Univers for BP Light"/>
              </a:rPr>
              <a:t>Permian, </a:t>
            </a:r>
            <a:r>
              <a:rPr sz="1200" b="0" dirty="0">
                <a:solidFill>
                  <a:srgbClr val="666666"/>
                </a:solidFill>
                <a:latin typeface="Univers for BP Light"/>
                <a:cs typeface="Univers for BP Light"/>
              </a:rPr>
              <a:t>Eagle Ford, Bakken and</a:t>
            </a:r>
            <a:r>
              <a:rPr sz="1200" b="0" spc="-8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Niobrara</a:t>
            </a:r>
            <a:endParaRPr sz="1200">
              <a:latin typeface="Univers for BP Light"/>
              <a:cs typeface="Univers for BP Light"/>
            </a:endParaRPr>
          </a:p>
        </p:txBody>
      </p:sp>
      <p:sp>
        <p:nvSpPr>
          <p:cNvPr id="100" name="object 100"/>
          <p:cNvSpPr/>
          <p:nvPr/>
        </p:nvSpPr>
        <p:spPr>
          <a:xfrm>
            <a:off x="524255" y="114300"/>
            <a:ext cx="2559050" cy="251460"/>
          </a:xfrm>
          <a:custGeom>
            <a:avLst/>
            <a:gdLst/>
            <a:ahLst/>
            <a:cxnLst/>
            <a:rect l="l" t="t" r="r" b="b"/>
            <a:pathLst>
              <a:path w="2559050" h="251460">
                <a:moveTo>
                  <a:pt x="2516886"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2516886" y="251460"/>
                </a:lnTo>
                <a:lnTo>
                  <a:pt x="2533185" y="248161"/>
                </a:lnTo>
                <a:lnTo>
                  <a:pt x="2546508" y="239172"/>
                </a:lnTo>
                <a:lnTo>
                  <a:pt x="2555497" y="225849"/>
                </a:lnTo>
                <a:lnTo>
                  <a:pt x="2558796" y="209550"/>
                </a:lnTo>
                <a:lnTo>
                  <a:pt x="2558796" y="41909"/>
                </a:lnTo>
                <a:lnTo>
                  <a:pt x="2555497" y="25610"/>
                </a:lnTo>
                <a:lnTo>
                  <a:pt x="2546508" y="12287"/>
                </a:lnTo>
                <a:lnTo>
                  <a:pt x="2533185" y="3298"/>
                </a:lnTo>
                <a:lnTo>
                  <a:pt x="2516886" y="0"/>
                </a:lnTo>
                <a:close/>
              </a:path>
            </a:pathLst>
          </a:custGeom>
          <a:solidFill>
            <a:srgbClr val="B0E0D1"/>
          </a:solidFill>
        </p:spPr>
        <p:txBody>
          <a:bodyPr wrap="square" lIns="0" tIns="0" rIns="0" bIns="0" rtlCol="0"/>
          <a:lstStyle/>
          <a:p>
            <a:endParaRPr/>
          </a:p>
        </p:txBody>
      </p:sp>
      <p:sp>
        <p:nvSpPr>
          <p:cNvPr id="101" name="object 101"/>
          <p:cNvSpPr txBox="1"/>
          <p:nvPr/>
        </p:nvSpPr>
        <p:spPr>
          <a:xfrm>
            <a:off x="614883" y="134111"/>
            <a:ext cx="227266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Oil – alternative</a:t>
            </a:r>
            <a:r>
              <a:rPr sz="1250" i="1" spc="-55"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103" name="object 103"/>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04" name="object 104"/>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76</a:t>
            </a:fld>
            <a:endParaRPr sz="1200">
              <a:latin typeface="Univers for BP Light"/>
              <a:cs typeface="Univers for BP Light"/>
            </a:endParaRPr>
          </a:p>
        </p:txBody>
      </p:sp>
      <p:sp>
        <p:nvSpPr>
          <p:cNvPr id="102" name="object 102"/>
          <p:cNvSpPr txBox="1"/>
          <p:nvPr/>
        </p:nvSpPr>
        <p:spPr>
          <a:xfrm>
            <a:off x="8062976" y="3764533"/>
            <a:ext cx="16040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Evolving</a:t>
            </a:r>
            <a:r>
              <a:rPr sz="1400" spc="-9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4716780" cy="361950"/>
          </a:xfrm>
          <a:prstGeom prst="rect">
            <a:avLst/>
          </a:prstGeom>
        </p:spPr>
        <p:txBody>
          <a:bodyPr vert="horz" wrap="square" lIns="0" tIns="0" rIns="0" bIns="0" rtlCol="0">
            <a:spAutoFit/>
          </a:bodyPr>
          <a:lstStyle/>
          <a:p>
            <a:pPr marL="12700">
              <a:lnSpc>
                <a:spcPct val="100000"/>
              </a:lnSpc>
            </a:pPr>
            <a:r>
              <a:rPr spc="-5" dirty="0"/>
              <a:t>…and peak earlier or grow by</a:t>
            </a:r>
            <a:r>
              <a:rPr spc="50" dirty="0"/>
              <a:t> </a:t>
            </a:r>
            <a:r>
              <a:rPr spc="-5" dirty="0"/>
              <a:t>more</a:t>
            </a:r>
          </a:p>
        </p:txBody>
      </p:sp>
      <p:sp>
        <p:nvSpPr>
          <p:cNvPr id="5" name="object 5"/>
          <p:cNvSpPr txBox="1"/>
          <p:nvPr/>
        </p:nvSpPr>
        <p:spPr>
          <a:xfrm>
            <a:off x="524662" y="1350517"/>
            <a:ext cx="8952865" cy="4826000"/>
          </a:xfrm>
          <a:prstGeom prst="rect">
            <a:avLst/>
          </a:prstGeom>
        </p:spPr>
        <p:txBody>
          <a:bodyPr vert="horz" wrap="square" lIns="0" tIns="0" rIns="0" bIns="0" rtlCol="0">
            <a:spAutoFit/>
          </a:bodyPr>
          <a:lstStyle/>
          <a:p>
            <a:pPr marL="287020" marR="11112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There </a:t>
            </a:r>
            <a:r>
              <a:rPr sz="1800" b="0" dirty="0">
                <a:latin typeface="Univers for BP Light"/>
                <a:cs typeface="Univers for BP Light"/>
              </a:rPr>
              <a:t>is </a:t>
            </a:r>
            <a:r>
              <a:rPr sz="1800" b="0" spc="-5" dirty="0">
                <a:latin typeface="Univers for BP Light"/>
                <a:cs typeface="Univers for BP Light"/>
              </a:rPr>
              <a:t>significant uncertainty about </a:t>
            </a:r>
            <a:r>
              <a:rPr sz="1800" b="0" dirty="0">
                <a:latin typeface="Univers for BP Light"/>
                <a:cs typeface="Univers for BP Light"/>
              </a:rPr>
              <a:t>the pace and </a:t>
            </a:r>
            <a:r>
              <a:rPr sz="1800" b="0" spc="-5" dirty="0">
                <a:latin typeface="Univers for BP Light"/>
                <a:cs typeface="Univers for BP Light"/>
              </a:rPr>
              <a:t>duration </a:t>
            </a:r>
            <a:r>
              <a:rPr sz="1800" b="0" dirty="0">
                <a:latin typeface="Univers for BP Light"/>
                <a:cs typeface="Univers for BP Light"/>
              </a:rPr>
              <a:t>of US </a:t>
            </a:r>
            <a:r>
              <a:rPr sz="1800" b="0" spc="-5" dirty="0">
                <a:latin typeface="Univers for BP Light"/>
                <a:cs typeface="Univers for BP Light"/>
              </a:rPr>
              <a:t>tight </a:t>
            </a:r>
            <a:r>
              <a:rPr sz="1800" b="0" dirty="0">
                <a:latin typeface="Univers for BP Light"/>
                <a:cs typeface="Univers for BP Light"/>
              </a:rPr>
              <a:t>oil </a:t>
            </a:r>
            <a:r>
              <a:rPr sz="1800" b="0" spc="-5" dirty="0">
                <a:latin typeface="Univers for BP Light"/>
                <a:cs typeface="Univers for BP Light"/>
              </a:rPr>
              <a:t>growth,  depending </a:t>
            </a:r>
            <a:r>
              <a:rPr sz="1800" b="0" dirty="0">
                <a:latin typeface="Univers for BP Light"/>
                <a:cs typeface="Univers for BP Light"/>
              </a:rPr>
              <a:t>on the </a:t>
            </a:r>
            <a:r>
              <a:rPr sz="1800" b="0" spc="-5" dirty="0">
                <a:latin typeface="Univers for BP Light"/>
                <a:cs typeface="Univers for BP Light"/>
              </a:rPr>
              <a:t>availability </a:t>
            </a:r>
            <a:r>
              <a:rPr sz="1800" b="0" dirty="0">
                <a:latin typeface="Univers for BP Light"/>
                <a:cs typeface="Univers for BP Light"/>
              </a:rPr>
              <a:t>of </a:t>
            </a:r>
            <a:r>
              <a:rPr sz="1800" b="0" spc="-5" dirty="0">
                <a:latin typeface="Univers for BP Light"/>
                <a:cs typeface="Univers for BP Light"/>
              </a:rPr>
              <a:t>finance </a:t>
            </a:r>
            <a:r>
              <a:rPr sz="1800" b="0" dirty="0">
                <a:latin typeface="Univers for BP Light"/>
                <a:cs typeface="Univers for BP Light"/>
              </a:rPr>
              <a:t>and </a:t>
            </a:r>
            <a:r>
              <a:rPr sz="1800" b="0" spc="-5" dirty="0">
                <a:latin typeface="Univers for BP Light"/>
                <a:cs typeface="Univers for BP Light"/>
              </a:rPr>
              <a:t>other inputs required </a:t>
            </a:r>
            <a:r>
              <a:rPr sz="1800" b="0" dirty="0">
                <a:latin typeface="Univers for BP Light"/>
                <a:cs typeface="Univers for BP Light"/>
              </a:rPr>
              <a:t>to </a:t>
            </a:r>
            <a:r>
              <a:rPr sz="1800" b="0" spc="-5" dirty="0">
                <a:latin typeface="Univers for BP Light"/>
                <a:cs typeface="Univers for BP Light"/>
              </a:rPr>
              <a:t>support rapid  expansion, </a:t>
            </a:r>
            <a:r>
              <a:rPr sz="1800" b="0" dirty="0">
                <a:latin typeface="Univers for BP Light"/>
                <a:cs typeface="Univers for BP Light"/>
              </a:rPr>
              <a:t>and on the total </a:t>
            </a:r>
            <a:r>
              <a:rPr sz="1800" b="0" spc="-5" dirty="0">
                <a:latin typeface="Univers for BP Light"/>
                <a:cs typeface="Univers for BP Light"/>
              </a:rPr>
              <a:t>volume </a:t>
            </a:r>
            <a:r>
              <a:rPr sz="1800" b="0" dirty="0">
                <a:latin typeface="Univers for BP Light"/>
                <a:cs typeface="Univers for BP Light"/>
              </a:rPr>
              <a:t>of </a:t>
            </a:r>
            <a:r>
              <a:rPr sz="1800" b="0" spc="-5" dirty="0">
                <a:latin typeface="Univers for BP Light"/>
                <a:cs typeface="Univers for BP Light"/>
              </a:rPr>
              <a:t>resources </a:t>
            </a:r>
            <a:r>
              <a:rPr sz="1800" b="0" dirty="0">
                <a:latin typeface="Univers for BP Light"/>
                <a:cs typeface="Univers for BP Light"/>
              </a:rPr>
              <a:t>that can </a:t>
            </a:r>
            <a:r>
              <a:rPr sz="1800" b="0" spc="-5" dirty="0">
                <a:latin typeface="Univers for BP Light"/>
                <a:cs typeface="Univers for BP Light"/>
              </a:rPr>
              <a:t>be economically</a:t>
            </a:r>
            <a:r>
              <a:rPr sz="1800" b="0" spc="90" dirty="0">
                <a:latin typeface="Univers for BP Light"/>
                <a:cs typeface="Univers for BP Light"/>
              </a:rPr>
              <a:t> </a:t>
            </a:r>
            <a:r>
              <a:rPr sz="1800" b="0" spc="-5" dirty="0">
                <a:latin typeface="Univers for BP Light"/>
                <a:cs typeface="Univers for BP Light"/>
              </a:rPr>
              <a:t>extracted.</a:t>
            </a:r>
            <a:endParaRPr sz="1800">
              <a:latin typeface="Univers for BP Light"/>
              <a:cs typeface="Univers for BP Light"/>
            </a:endParaRPr>
          </a:p>
          <a:p>
            <a:pPr marL="287020" marR="8636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US </a:t>
            </a:r>
            <a:r>
              <a:rPr sz="1800" b="0" spc="-5" dirty="0">
                <a:latin typeface="Univers for BP Light"/>
                <a:cs typeface="Univers for BP Light"/>
              </a:rPr>
              <a:t>tight oil grows </a:t>
            </a:r>
            <a:r>
              <a:rPr sz="1800" b="0" dirty="0">
                <a:latin typeface="Univers for BP Light"/>
                <a:cs typeface="Univers for BP Light"/>
              </a:rPr>
              <a:t>by </a:t>
            </a:r>
            <a:r>
              <a:rPr sz="1800" b="0" spc="-5" dirty="0">
                <a:latin typeface="Univers for BP Light"/>
                <a:cs typeface="Univers for BP Light"/>
              </a:rPr>
              <a:t>around </a:t>
            </a:r>
            <a:r>
              <a:rPr sz="1800" b="0" dirty="0">
                <a:latin typeface="Univers for BP Light"/>
                <a:cs typeface="Univers for BP Light"/>
              </a:rPr>
              <a:t>5 Mb/d, </a:t>
            </a:r>
            <a:r>
              <a:rPr sz="1800" b="0" spc="-5" dirty="0">
                <a:latin typeface="Univers for BP Light"/>
                <a:cs typeface="Univers for BP Light"/>
              </a:rPr>
              <a:t>peaking </a:t>
            </a:r>
            <a:r>
              <a:rPr sz="1800" b="0" dirty="0">
                <a:latin typeface="Univers for BP Light"/>
                <a:cs typeface="Univers for BP Light"/>
              </a:rPr>
              <a:t>at close to </a:t>
            </a:r>
            <a:r>
              <a:rPr sz="1800" b="0" spc="-5" dirty="0">
                <a:latin typeface="Univers for BP Light"/>
                <a:cs typeface="Univers for BP Light"/>
              </a:rPr>
              <a:t>10 </a:t>
            </a:r>
            <a:r>
              <a:rPr sz="1800" b="0" dirty="0">
                <a:latin typeface="Univers for BP Light"/>
                <a:cs typeface="Univers for BP Light"/>
              </a:rPr>
              <a:t>Mb/d  in early </a:t>
            </a:r>
            <a:r>
              <a:rPr sz="1800" b="0" spc="-5" dirty="0">
                <a:latin typeface="Univers for BP Light"/>
                <a:cs typeface="Univers for BP Light"/>
              </a:rPr>
              <a:t>2030s. This </a:t>
            </a:r>
            <a:r>
              <a:rPr sz="1800" b="0" dirty="0">
                <a:latin typeface="Univers for BP Light"/>
                <a:cs typeface="Univers for BP Light"/>
              </a:rPr>
              <a:t>is </a:t>
            </a:r>
            <a:r>
              <a:rPr sz="1800" b="0" spc="-5" dirty="0">
                <a:latin typeface="Univers for BP Light"/>
                <a:cs typeface="Univers for BP Light"/>
              </a:rPr>
              <a:t>consistent </a:t>
            </a:r>
            <a:r>
              <a:rPr sz="1800" b="0" dirty="0">
                <a:latin typeface="Univers for BP Light"/>
                <a:cs typeface="Univers for BP Light"/>
              </a:rPr>
              <a:t>with the </a:t>
            </a:r>
            <a:r>
              <a:rPr sz="1800" b="0" spc="-5" dirty="0">
                <a:latin typeface="Univers for BP Light"/>
                <a:cs typeface="Univers for BP Light"/>
              </a:rPr>
              <a:t>number </a:t>
            </a:r>
            <a:r>
              <a:rPr sz="1800" b="0" dirty="0">
                <a:latin typeface="Univers for BP Light"/>
                <a:cs typeface="Univers for BP Light"/>
              </a:rPr>
              <a:t>of </a:t>
            </a:r>
            <a:r>
              <a:rPr sz="1800" b="0" spc="-5" dirty="0">
                <a:latin typeface="Univers for BP Light"/>
                <a:cs typeface="Univers for BP Light"/>
              </a:rPr>
              <a:t>rigs remaining around current  levels, productivity levels improving </a:t>
            </a:r>
            <a:r>
              <a:rPr sz="1800" b="0" dirty="0">
                <a:latin typeface="Univers for BP Light"/>
                <a:cs typeface="Univers for BP Light"/>
              </a:rPr>
              <a:t>by </a:t>
            </a:r>
            <a:r>
              <a:rPr sz="1800" b="0" spc="-5" dirty="0">
                <a:latin typeface="Univers for BP Light"/>
                <a:cs typeface="Univers for BP Light"/>
              </a:rPr>
              <a:t>around 40%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10 years, and  </a:t>
            </a:r>
            <a:r>
              <a:rPr sz="1800" b="0" spc="-5" dirty="0">
                <a:latin typeface="Univers for BP Light"/>
                <a:cs typeface="Univers for BP Light"/>
              </a:rPr>
              <a:t>cumulative production between now </a:t>
            </a:r>
            <a:r>
              <a:rPr sz="1800" b="0" dirty="0">
                <a:latin typeface="Univers for BP Light"/>
                <a:cs typeface="Univers for BP Light"/>
              </a:rPr>
              <a:t>and </a:t>
            </a:r>
            <a:r>
              <a:rPr sz="1800" b="0" spc="-5" dirty="0">
                <a:latin typeface="Univers for BP Light"/>
                <a:cs typeface="Univers for BP Light"/>
              </a:rPr>
              <a:t>2040 </a:t>
            </a:r>
            <a:r>
              <a:rPr sz="1800" b="0" dirty="0">
                <a:latin typeface="Univers for BP Light"/>
                <a:cs typeface="Univers for BP Light"/>
              </a:rPr>
              <a:t>of </a:t>
            </a:r>
            <a:r>
              <a:rPr sz="1800" b="0" spc="-5" dirty="0">
                <a:latin typeface="Univers for BP Light"/>
                <a:cs typeface="Univers for BP Light"/>
              </a:rPr>
              <a:t>around </a:t>
            </a:r>
            <a:r>
              <a:rPr sz="1800" b="0" dirty="0">
                <a:latin typeface="Univers for BP Light"/>
                <a:cs typeface="Univers for BP Light"/>
              </a:rPr>
              <a:t>70 </a:t>
            </a:r>
            <a:r>
              <a:rPr sz="1800" b="0" spc="-5" dirty="0">
                <a:latin typeface="Univers for BP Light"/>
                <a:cs typeface="Univers for BP Light"/>
              </a:rPr>
              <a:t>billion barrels. </a:t>
            </a:r>
            <a:r>
              <a:rPr sz="1800" b="0" dirty="0">
                <a:latin typeface="Univers for BP Light"/>
                <a:cs typeface="Univers for BP Light"/>
              </a:rPr>
              <a:t>But US  </a:t>
            </a:r>
            <a:r>
              <a:rPr sz="1800" b="0" spc="-5" dirty="0">
                <a:latin typeface="Univers for BP Light"/>
                <a:cs typeface="Univers for BP Light"/>
              </a:rPr>
              <a:t>tight oil could grow more rapidly </a:t>
            </a:r>
            <a:r>
              <a:rPr sz="1800" b="0" dirty="0">
                <a:latin typeface="Univers for BP Light"/>
                <a:cs typeface="Univers for BP Light"/>
              </a:rPr>
              <a:t>or for </a:t>
            </a:r>
            <a:r>
              <a:rPr sz="1800" b="0" spc="-5" dirty="0">
                <a:latin typeface="Univers for BP Light"/>
                <a:cs typeface="Univers for BP Light"/>
              </a:rPr>
              <a:t>longer </a:t>
            </a:r>
            <a:r>
              <a:rPr sz="1800" b="0" dirty="0">
                <a:latin typeface="Univers for BP Light"/>
                <a:cs typeface="Univers for BP Light"/>
              </a:rPr>
              <a:t>than </a:t>
            </a:r>
            <a:r>
              <a:rPr sz="1800" b="0" spc="-5" dirty="0">
                <a:latin typeface="Univers for BP Light"/>
                <a:cs typeface="Univers for BP Light"/>
              </a:rPr>
              <a:t>projected </a:t>
            </a:r>
            <a:r>
              <a:rPr sz="1800" b="0" dirty="0">
                <a:latin typeface="Univers for BP Light"/>
                <a:cs typeface="Univers for BP Light"/>
              </a:rPr>
              <a:t>in the ET</a:t>
            </a:r>
            <a:r>
              <a:rPr sz="1800" b="0" spc="110"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a:p>
            <a:pPr marL="287020" marR="2349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One </a:t>
            </a:r>
            <a:r>
              <a:rPr sz="1800" b="0" spc="-5" dirty="0">
                <a:latin typeface="Univers for BP Light"/>
                <a:cs typeface="Univers for BP Light"/>
              </a:rPr>
              <a:t>possibility (‘early peak’ scenario) </a:t>
            </a:r>
            <a:r>
              <a:rPr sz="1800" b="0" dirty="0">
                <a:latin typeface="Univers for BP Light"/>
                <a:cs typeface="Univers for BP Light"/>
              </a:rPr>
              <a:t>is </a:t>
            </a:r>
            <a:r>
              <a:rPr sz="1800" b="0" spc="-5" dirty="0">
                <a:latin typeface="Univers for BP Light"/>
                <a:cs typeface="Univers for BP Light"/>
              </a:rPr>
              <a:t>that </a:t>
            </a:r>
            <a:r>
              <a:rPr sz="1800" b="0" dirty="0">
                <a:latin typeface="Univers for BP Light"/>
                <a:cs typeface="Univers for BP Light"/>
              </a:rPr>
              <a:t>the </a:t>
            </a:r>
            <a:r>
              <a:rPr sz="1800" b="0" spc="-5" dirty="0">
                <a:latin typeface="Univers for BP Light"/>
                <a:cs typeface="Univers for BP Light"/>
              </a:rPr>
              <a:t>availability of finance and resources  allows </a:t>
            </a:r>
            <a:r>
              <a:rPr sz="1800" b="0" dirty="0">
                <a:latin typeface="Univers for BP Light"/>
                <a:cs typeface="Univers for BP Light"/>
              </a:rPr>
              <a:t>a </a:t>
            </a:r>
            <a:r>
              <a:rPr sz="1800" b="0" spc="-5" dirty="0">
                <a:latin typeface="Univers for BP Light"/>
                <a:cs typeface="Univers for BP Light"/>
              </a:rPr>
              <a:t>more rapid expansion. </a:t>
            </a:r>
            <a:r>
              <a:rPr sz="1800" b="0" dirty="0">
                <a:latin typeface="Univers for BP Light"/>
                <a:cs typeface="Univers for BP Light"/>
              </a:rPr>
              <a:t>If </a:t>
            </a:r>
            <a:r>
              <a:rPr sz="1800" b="0" spc="-5" dirty="0">
                <a:latin typeface="Univers for BP Light"/>
                <a:cs typeface="Univers for BP Light"/>
              </a:rPr>
              <a:t>the </a:t>
            </a:r>
            <a:r>
              <a:rPr sz="1800" b="0" dirty="0">
                <a:latin typeface="Univers for BP Light"/>
                <a:cs typeface="Univers for BP Light"/>
              </a:rPr>
              <a:t>rig </a:t>
            </a:r>
            <a:r>
              <a:rPr sz="1800" b="0" spc="-5" dirty="0">
                <a:latin typeface="Univers for BP Light"/>
                <a:cs typeface="Univers for BP Light"/>
              </a:rPr>
              <a:t>count doubled </a:t>
            </a:r>
            <a:r>
              <a:rPr sz="1800" b="0" dirty="0">
                <a:latin typeface="Univers for BP Light"/>
                <a:cs typeface="Univers for BP Light"/>
              </a:rPr>
              <a:t>by </a:t>
            </a:r>
            <a:r>
              <a:rPr sz="1800" b="0" spc="-5" dirty="0">
                <a:latin typeface="Univers for BP Light"/>
                <a:cs typeface="Univers for BP Light"/>
              </a:rPr>
              <a:t>2025, </a:t>
            </a:r>
            <a:r>
              <a:rPr sz="1800" b="0" dirty="0">
                <a:latin typeface="Univers for BP Light"/>
                <a:cs typeface="Univers for BP Light"/>
              </a:rPr>
              <a:t>for the same  </a:t>
            </a:r>
            <a:r>
              <a:rPr sz="1800" b="0" spc="-5" dirty="0">
                <a:latin typeface="Univers for BP Light"/>
                <a:cs typeface="Univers for BP Light"/>
              </a:rPr>
              <a:t>productivity profile, </a:t>
            </a:r>
            <a:r>
              <a:rPr sz="1800" b="0" dirty="0">
                <a:latin typeface="Univers for BP Light"/>
                <a:cs typeface="Univers for BP Light"/>
              </a:rPr>
              <a:t>US </a:t>
            </a:r>
            <a:r>
              <a:rPr sz="1800" b="0" spc="-5" dirty="0">
                <a:latin typeface="Univers for BP Light"/>
                <a:cs typeface="Univers for BP Light"/>
              </a:rPr>
              <a:t>tight oil would peak earlier </a:t>
            </a:r>
            <a:r>
              <a:rPr sz="1800" b="0" dirty="0">
                <a:latin typeface="Univers for BP Light"/>
                <a:cs typeface="Univers for BP Light"/>
              </a:rPr>
              <a:t>at </a:t>
            </a:r>
            <a:r>
              <a:rPr sz="1800" b="0" spc="-5" dirty="0">
                <a:latin typeface="Univers for BP Light"/>
                <a:cs typeface="Univers for BP Light"/>
              </a:rPr>
              <a:t>around </a:t>
            </a:r>
            <a:r>
              <a:rPr sz="1800" b="0" dirty="0">
                <a:latin typeface="Univers for BP Light"/>
                <a:cs typeface="Univers for BP Light"/>
              </a:rPr>
              <a:t>12 </a:t>
            </a:r>
            <a:r>
              <a:rPr sz="1800" b="0" spc="-5" dirty="0">
                <a:latin typeface="Univers for BP Light"/>
                <a:cs typeface="Univers for BP Light"/>
              </a:rPr>
              <a:t>Mb/d, but would then  decline more rapidly </a:t>
            </a:r>
            <a:r>
              <a:rPr sz="1800" b="0" dirty="0">
                <a:latin typeface="Univers for BP Light"/>
                <a:cs typeface="Univers for BP Light"/>
              </a:rPr>
              <a:t>if the same total </a:t>
            </a:r>
            <a:r>
              <a:rPr sz="1800" b="0" spc="-5" dirty="0">
                <a:latin typeface="Univers for BP Light"/>
                <a:cs typeface="Univers for BP Light"/>
              </a:rPr>
              <a:t>resource </a:t>
            </a:r>
            <a:r>
              <a:rPr sz="1800" b="0" dirty="0">
                <a:latin typeface="Univers for BP Light"/>
                <a:cs typeface="Univers for BP Light"/>
              </a:rPr>
              <a:t>is </a:t>
            </a:r>
            <a:r>
              <a:rPr sz="1800" b="0" spc="-5" dirty="0">
                <a:latin typeface="Univers for BP Light"/>
                <a:cs typeface="Univers for BP Light"/>
              </a:rPr>
              <a:t>extracted over </a:t>
            </a:r>
            <a:r>
              <a:rPr sz="1800" b="0" dirty="0">
                <a:latin typeface="Univers for BP Light"/>
                <a:cs typeface="Univers for BP Light"/>
              </a:rPr>
              <a:t>the</a:t>
            </a:r>
            <a:r>
              <a:rPr sz="1800" b="0" spc="11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Another possibility (‘greater resource’ scenario) </a:t>
            </a:r>
            <a:r>
              <a:rPr sz="1800" b="0" dirty="0">
                <a:latin typeface="Univers for BP Light"/>
                <a:cs typeface="Univers for BP Light"/>
              </a:rPr>
              <a:t>is that </a:t>
            </a:r>
            <a:r>
              <a:rPr sz="1800" b="0" spc="-5" dirty="0">
                <a:latin typeface="Univers for BP Light"/>
                <a:cs typeface="Univers for BP Light"/>
              </a:rPr>
              <a:t>recoverable resources </a:t>
            </a:r>
            <a:r>
              <a:rPr sz="1800" b="0" dirty="0">
                <a:latin typeface="Univers for BP Light"/>
                <a:cs typeface="Univers for BP Light"/>
              </a:rPr>
              <a:t>are  </a:t>
            </a:r>
            <a:r>
              <a:rPr sz="1800" b="0" spc="-5" dirty="0">
                <a:latin typeface="Univers for BP Light"/>
                <a:cs typeface="Univers for BP Light"/>
              </a:rPr>
              <a:t>greater, perhaps </a:t>
            </a:r>
            <a:r>
              <a:rPr sz="1800" b="0" spc="-10" dirty="0">
                <a:latin typeface="Univers for BP Light"/>
                <a:cs typeface="Univers for BP Light"/>
              </a:rPr>
              <a:t>enabled </a:t>
            </a:r>
            <a:r>
              <a:rPr sz="1800" b="0" spc="-5" dirty="0">
                <a:latin typeface="Univers for BP Light"/>
                <a:cs typeface="Univers for BP Light"/>
              </a:rPr>
              <a:t>by stronger productivity gains. </a:t>
            </a:r>
            <a:r>
              <a:rPr sz="1800" b="0" dirty="0">
                <a:latin typeface="Univers for BP Light"/>
                <a:cs typeface="Univers for BP Light"/>
              </a:rPr>
              <a:t>If </a:t>
            </a:r>
            <a:r>
              <a:rPr sz="1800" b="0" spc="-5" dirty="0">
                <a:latin typeface="Univers for BP Light"/>
                <a:cs typeface="Univers for BP Light"/>
              </a:rPr>
              <a:t>cumulative production </a:t>
            </a:r>
            <a:r>
              <a:rPr sz="1800" b="0" dirty="0">
                <a:latin typeface="Univers for BP Light"/>
                <a:cs typeface="Univers for BP Light"/>
              </a:rPr>
              <a:t>was  </a:t>
            </a:r>
            <a:r>
              <a:rPr sz="1800" b="0" spc="-5" dirty="0">
                <a:latin typeface="Univers for BP Light"/>
                <a:cs typeface="Univers for BP Light"/>
              </a:rPr>
              <a:t>50% higher </a:t>
            </a:r>
            <a:r>
              <a:rPr sz="1800" b="0" dirty="0">
                <a:latin typeface="Univers for BP Light"/>
                <a:cs typeface="Univers for BP Light"/>
              </a:rPr>
              <a:t>than 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a:t>
            </a:r>
            <a:r>
              <a:rPr sz="1800" b="0" dirty="0">
                <a:latin typeface="Univers for BP Light"/>
                <a:cs typeface="Univers for BP Light"/>
              </a:rPr>
              <a:t>US </a:t>
            </a:r>
            <a:r>
              <a:rPr sz="1800" b="0" spc="-5" dirty="0">
                <a:latin typeface="Univers for BP Light"/>
                <a:cs typeface="Univers for BP Light"/>
              </a:rPr>
              <a:t>tight </a:t>
            </a:r>
            <a:r>
              <a:rPr sz="1800" b="0" dirty="0">
                <a:latin typeface="Univers for BP Light"/>
                <a:cs typeface="Univers for BP Light"/>
              </a:rPr>
              <a:t>oil </a:t>
            </a:r>
            <a:r>
              <a:rPr sz="1800" b="0" spc="-5" dirty="0">
                <a:latin typeface="Univers for BP Light"/>
                <a:cs typeface="Univers for BP Light"/>
              </a:rPr>
              <a:t>could potentially grow </a:t>
            </a:r>
            <a:r>
              <a:rPr sz="1800" b="0" dirty="0">
                <a:latin typeface="Univers for BP Light"/>
                <a:cs typeface="Univers for BP Light"/>
              </a:rPr>
              <a:t>to </a:t>
            </a:r>
            <a:r>
              <a:rPr sz="1800" b="0" spc="-5" dirty="0">
                <a:latin typeface="Univers for BP Light"/>
                <a:cs typeface="Univers for BP Light"/>
              </a:rPr>
              <a:t>around </a:t>
            </a:r>
            <a:r>
              <a:rPr sz="1800" b="0" dirty="0">
                <a:latin typeface="Univers for BP Light"/>
                <a:cs typeface="Univers for BP Light"/>
              </a:rPr>
              <a:t>15  Mb/d by </a:t>
            </a:r>
            <a:r>
              <a:rPr sz="1800" b="0" spc="-5" dirty="0">
                <a:latin typeface="Univers for BP Light"/>
                <a:cs typeface="Univers for BP Light"/>
              </a:rPr>
              <a:t>2030 </a:t>
            </a:r>
            <a:r>
              <a:rPr sz="1800" b="0" dirty="0">
                <a:latin typeface="Univers for BP Light"/>
                <a:cs typeface="Univers for BP Light"/>
              </a:rPr>
              <a:t>and </a:t>
            </a:r>
            <a:r>
              <a:rPr sz="1800" b="0" spc="-5" dirty="0">
                <a:latin typeface="Univers for BP Light"/>
                <a:cs typeface="Univers for BP Light"/>
              </a:rPr>
              <a:t>remain around </a:t>
            </a:r>
            <a:r>
              <a:rPr sz="1800" b="0" dirty="0">
                <a:latin typeface="Univers for BP Light"/>
                <a:cs typeface="Univers for BP Light"/>
              </a:rPr>
              <a:t>that </a:t>
            </a:r>
            <a:r>
              <a:rPr sz="1800" b="0" spc="-5" dirty="0">
                <a:latin typeface="Univers for BP Light"/>
                <a:cs typeface="Univers for BP Light"/>
              </a:rPr>
              <a:t>level </a:t>
            </a:r>
            <a:r>
              <a:rPr sz="1800" b="0" dirty="0">
                <a:latin typeface="Univers for BP Light"/>
                <a:cs typeface="Univers for BP Light"/>
              </a:rPr>
              <a:t>for the rest of the</a:t>
            </a:r>
            <a:r>
              <a:rPr sz="1800" b="0" spc="2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p:txBody>
      </p:sp>
      <p:sp>
        <p:nvSpPr>
          <p:cNvPr id="6" name="object 6"/>
          <p:cNvSpPr/>
          <p:nvPr/>
        </p:nvSpPr>
        <p:spPr>
          <a:xfrm>
            <a:off x="524255" y="114300"/>
            <a:ext cx="2559050" cy="251460"/>
          </a:xfrm>
          <a:custGeom>
            <a:avLst/>
            <a:gdLst/>
            <a:ahLst/>
            <a:cxnLst/>
            <a:rect l="l" t="t" r="r" b="b"/>
            <a:pathLst>
              <a:path w="2559050" h="251460">
                <a:moveTo>
                  <a:pt x="2516886"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2516886" y="251460"/>
                </a:lnTo>
                <a:lnTo>
                  <a:pt x="2533185" y="248161"/>
                </a:lnTo>
                <a:lnTo>
                  <a:pt x="2546508" y="239172"/>
                </a:lnTo>
                <a:lnTo>
                  <a:pt x="2555497" y="225849"/>
                </a:lnTo>
                <a:lnTo>
                  <a:pt x="2558796" y="209550"/>
                </a:lnTo>
                <a:lnTo>
                  <a:pt x="2558796" y="41909"/>
                </a:lnTo>
                <a:lnTo>
                  <a:pt x="2555497" y="25610"/>
                </a:lnTo>
                <a:lnTo>
                  <a:pt x="2546508" y="12287"/>
                </a:lnTo>
                <a:lnTo>
                  <a:pt x="2533185" y="3298"/>
                </a:lnTo>
                <a:lnTo>
                  <a:pt x="2516886" y="0"/>
                </a:lnTo>
                <a:close/>
              </a:path>
            </a:pathLst>
          </a:custGeom>
          <a:solidFill>
            <a:srgbClr val="B0E0D1"/>
          </a:solidFill>
        </p:spPr>
        <p:txBody>
          <a:bodyPr wrap="square" lIns="0" tIns="0" rIns="0" bIns="0" rtlCol="0"/>
          <a:lstStyle/>
          <a:p>
            <a:endParaRPr/>
          </a:p>
        </p:txBody>
      </p:sp>
      <p:sp>
        <p:nvSpPr>
          <p:cNvPr id="7" name="object 7"/>
          <p:cNvSpPr txBox="1"/>
          <p:nvPr/>
        </p:nvSpPr>
        <p:spPr>
          <a:xfrm>
            <a:off x="614883" y="134111"/>
            <a:ext cx="227266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Oil – alternative</a:t>
            </a:r>
            <a:r>
              <a:rPr sz="1250" i="1" spc="-55"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 name="object 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 name="object 9"/>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77</a:t>
            </a:fld>
            <a:endParaRPr sz="1200">
              <a:latin typeface="Univers for BP Light"/>
              <a:cs typeface="Univers for BP Light"/>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4863"/>
            <a:ext cx="6614795" cy="361950"/>
          </a:xfrm>
          <a:prstGeom prst="rect">
            <a:avLst/>
          </a:prstGeom>
        </p:spPr>
        <p:txBody>
          <a:bodyPr vert="horz" wrap="square" lIns="0" tIns="0" rIns="0" bIns="0" rtlCol="0">
            <a:spAutoFit/>
          </a:bodyPr>
          <a:lstStyle/>
          <a:p>
            <a:pPr marL="12700">
              <a:lnSpc>
                <a:spcPct val="100000"/>
              </a:lnSpc>
            </a:pPr>
            <a:r>
              <a:rPr spc="-5" dirty="0"/>
              <a:t>Global refining is put under increasing</a:t>
            </a:r>
            <a:r>
              <a:rPr spc="165" dirty="0"/>
              <a:t> </a:t>
            </a:r>
            <a:r>
              <a:rPr spc="-5" dirty="0"/>
              <a:t>pressure…</a:t>
            </a:r>
          </a:p>
        </p:txBody>
      </p:sp>
      <p:sp>
        <p:nvSpPr>
          <p:cNvPr id="3" name="object 3"/>
          <p:cNvSpPr txBox="1"/>
          <p:nvPr/>
        </p:nvSpPr>
        <p:spPr>
          <a:xfrm>
            <a:off x="5850382" y="1114933"/>
            <a:ext cx="2969260" cy="573405"/>
          </a:xfrm>
          <a:prstGeom prst="rect">
            <a:avLst/>
          </a:prstGeom>
        </p:spPr>
        <p:txBody>
          <a:bodyPr vert="horz" wrap="square" lIns="0" tIns="0" rIns="0" bIns="0" rtlCol="0">
            <a:spAutoFit/>
          </a:bodyPr>
          <a:lstStyle/>
          <a:p>
            <a:pPr algn="ctr">
              <a:lnSpc>
                <a:spcPct val="100000"/>
              </a:lnSpc>
            </a:pPr>
            <a:r>
              <a:rPr sz="1800" dirty="0">
                <a:latin typeface="Univers for BP"/>
                <a:cs typeface="Univers for BP"/>
              </a:rPr>
              <a:t>Refining throughput</a:t>
            </a:r>
            <a:r>
              <a:rPr sz="1800" spc="-125" dirty="0">
                <a:latin typeface="Univers for BP"/>
                <a:cs typeface="Univers for BP"/>
              </a:rPr>
              <a:t> </a:t>
            </a:r>
            <a:r>
              <a:rPr sz="1800" dirty="0">
                <a:latin typeface="Univers for BP"/>
                <a:cs typeface="Univers for BP"/>
              </a:rPr>
              <a:t>and</a:t>
            </a:r>
            <a:endParaRPr sz="1800">
              <a:latin typeface="Univers for BP"/>
              <a:cs typeface="Univers for BP"/>
            </a:endParaRPr>
          </a:p>
          <a:p>
            <a:pPr algn="ctr">
              <a:lnSpc>
                <a:spcPct val="100000"/>
              </a:lnSpc>
            </a:pPr>
            <a:r>
              <a:rPr sz="1800" spc="-5" dirty="0">
                <a:latin typeface="Univers for BP"/>
                <a:cs typeface="Univers for BP"/>
              </a:rPr>
              <a:t>demand </a:t>
            </a:r>
            <a:r>
              <a:rPr sz="1800" dirty="0">
                <a:latin typeface="Univers for BP"/>
                <a:cs typeface="Univers for BP"/>
              </a:rPr>
              <a:t>growth,</a:t>
            </a:r>
            <a:r>
              <a:rPr sz="1800" spc="-45" dirty="0">
                <a:latin typeface="Univers for BP"/>
                <a:cs typeface="Univers for BP"/>
              </a:rPr>
              <a:t> </a:t>
            </a:r>
            <a:r>
              <a:rPr sz="1800" spc="-10" dirty="0">
                <a:latin typeface="Univers for BP"/>
                <a:cs typeface="Univers for BP"/>
              </a:rPr>
              <a:t>2016-2040</a:t>
            </a:r>
            <a:endParaRPr sz="1800">
              <a:latin typeface="Univers for BP"/>
              <a:cs typeface="Univers for BP"/>
            </a:endParaRPr>
          </a:p>
        </p:txBody>
      </p:sp>
      <p:sp>
        <p:nvSpPr>
          <p:cNvPr id="4" name="object 4"/>
          <p:cNvSpPr txBox="1"/>
          <p:nvPr/>
        </p:nvSpPr>
        <p:spPr>
          <a:xfrm>
            <a:off x="497535" y="1765046"/>
            <a:ext cx="233362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Mb/d, average annual</a:t>
            </a:r>
            <a:r>
              <a:rPr sz="1400" b="0" spc="-160" dirty="0">
                <a:latin typeface="Univers for BP Light"/>
                <a:cs typeface="Univers for BP Light"/>
              </a:rPr>
              <a:t> </a:t>
            </a:r>
            <a:r>
              <a:rPr sz="1400" b="0" dirty="0">
                <a:latin typeface="Univers for BP Light"/>
                <a:cs typeface="Univers for BP Light"/>
              </a:rPr>
              <a:t>growth</a:t>
            </a:r>
            <a:endParaRPr sz="1400">
              <a:latin typeface="Univers for BP Light"/>
              <a:cs typeface="Univers for BP Light"/>
            </a:endParaRPr>
          </a:p>
        </p:txBody>
      </p:sp>
      <p:sp>
        <p:nvSpPr>
          <p:cNvPr id="5" name="object 5"/>
          <p:cNvSpPr txBox="1"/>
          <p:nvPr/>
        </p:nvSpPr>
        <p:spPr>
          <a:xfrm>
            <a:off x="987044" y="1106170"/>
            <a:ext cx="3149600"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Global liquids supply</a:t>
            </a:r>
            <a:r>
              <a:rPr sz="1800" spc="-125" dirty="0">
                <a:latin typeface="Univers for BP"/>
                <a:cs typeface="Univers for BP"/>
              </a:rPr>
              <a:t> </a:t>
            </a:r>
            <a:r>
              <a:rPr sz="1800" dirty="0">
                <a:latin typeface="Univers for BP"/>
                <a:cs typeface="Univers for BP"/>
              </a:rPr>
              <a:t>growth</a:t>
            </a:r>
            <a:endParaRPr sz="1800">
              <a:latin typeface="Univers for BP"/>
              <a:cs typeface="Univers for BP"/>
            </a:endParaRPr>
          </a:p>
        </p:txBody>
      </p:sp>
      <p:sp>
        <p:nvSpPr>
          <p:cNvPr id="6" name="object 6"/>
          <p:cNvSpPr txBox="1"/>
          <p:nvPr/>
        </p:nvSpPr>
        <p:spPr>
          <a:xfrm>
            <a:off x="5187441" y="1768094"/>
            <a:ext cx="441959"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M</a:t>
            </a:r>
            <a:r>
              <a:rPr sz="1400" b="0" dirty="0">
                <a:latin typeface="Univers for BP Light"/>
                <a:cs typeface="Univers for BP Light"/>
              </a:rPr>
              <a:t>b/d</a:t>
            </a:r>
            <a:endParaRPr sz="1400">
              <a:latin typeface="Univers for BP Light"/>
              <a:cs typeface="Univers for BP Light"/>
            </a:endParaRPr>
          </a:p>
        </p:txBody>
      </p:sp>
      <p:sp>
        <p:nvSpPr>
          <p:cNvPr id="7" name="object 7"/>
          <p:cNvSpPr/>
          <p:nvPr/>
        </p:nvSpPr>
        <p:spPr>
          <a:xfrm>
            <a:off x="1104900" y="3276600"/>
            <a:ext cx="365760" cy="1391920"/>
          </a:xfrm>
          <a:custGeom>
            <a:avLst/>
            <a:gdLst/>
            <a:ahLst/>
            <a:cxnLst/>
            <a:rect l="l" t="t" r="r" b="b"/>
            <a:pathLst>
              <a:path w="365759" h="1391920">
                <a:moveTo>
                  <a:pt x="365759" y="0"/>
                </a:moveTo>
                <a:lnTo>
                  <a:pt x="0" y="0"/>
                </a:lnTo>
                <a:lnTo>
                  <a:pt x="0" y="1391412"/>
                </a:lnTo>
                <a:lnTo>
                  <a:pt x="365759" y="1391412"/>
                </a:lnTo>
                <a:lnTo>
                  <a:pt x="365759" y="0"/>
                </a:lnTo>
                <a:close/>
              </a:path>
            </a:pathLst>
          </a:custGeom>
          <a:solidFill>
            <a:srgbClr val="99CC00"/>
          </a:solidFill>
        </p:spPr>
        <p:txBody>
          <a:bodyPr wrap="square" lIns="0" tIns="0" rIns="0" bIns="0" rtlCol="0"/>
          <a:lstStyle/>
          <a:p>
            <a:endParaRPr/>
          </a:p>
        </p:txBody>
      </p:sp>
      <p:sp>
        <p:nvSpPr>
          <p:cNvPr id="8" name="object 8"/>
          <p:cNvSpPr/>
          <p:nvPr/>
        </p:nvSpPr>
        <p:spPr>
          <a:xfrm>
            <a:off x="1744979" y="3750564"/>
            <a:ext cx="364490" cy="917575"/>
          </a:xfrm>
          <a:custGeom>
            <a:avLst/>
            <a:gdLst/>
            <a:ahLst/>
            <a:cxnLst/>
            <a:rect l="l" t="t" r="r" b="b"/>
            <a:pathLst>
              <a:path w="364489" h="917575">
                <a:moveTo>
                  <a:pt x="364236" y="0"/>
                </a:moveTo>
                <a:lnTo>
                  <a:pt x="0" y="0"/>
                </a:lnTo>
                <a:lnTo>
                  <a:pt x="0" y="917448"/>
                </a:lnTo>
                <a:lnTo>
                  <a:pt x="364236" y="917448"/>
                </a:lnTo>
                <a:lnTo>
                  <a:pt x="364236" y="0"/>
                </a:lnTo>
                <a:close/>
              </a:path>
            </a:pathLst>
          </a:custGeom>
          <a:solidFill>
            <a:srgbClr val="99CC00"/>
          </a:solidFill>
        </p:spPr>
        <p:txBody>
          <a:bodyPr wrap="square" lIns="0" tIns="0" rIns="0" bIns="0" rtlCol="0"/>
          <a:lstStyle/>
          <a:p>
            <a:endParaRPr/>
          </a:p>
        </p:txBody>
      </p:sp>
      <p:sp>
        <p:nvSpPr>
          <p:cNvPr id="9" name="object 9"/>
          <p:cNvSpPr/>
          <p:nvPr/>
        </p:nvSpPr>
        <p:spPr>
          <a:xfrm>
            <a:off x="2383535" y="4302252"/>
            <a:ext cx="365760" cy="365760"/>
          </a:xfrm>
          <a:custGeom>
            <a:avLst/>
            <a:gdLst/>
            <a:ahLst/>
            <a:cxnLst/>
            <a:rect l="l" t="t" r="r" b="b"/>
            <a:pathLst>
              <a:path w="365760" h="365760">
                <a:moveTo>
                  <a:pt x="365759" y="0"/>
                </a:moveTo>
                <a:lnTo>
                  <a:pt x="0" y="0"/>
                </a:lnTo>
                <a:lnTo>
                  <a:pt x="0" y="365760"/>
                </a:lnTo>
                <a:lnTo>
                  <a:pt x="365759" y="365760"/>
                </a:lnTo>
                <a:lnTo>
                  <a:pt x="365759" y="0"/>
                </a:lnTo>
                <a:close/>
              </a:path>
            </a:pathLst>
          </a:custGeom>
          <a:solidFill>
            <a:srgbClr val="99CC00"/>
          </a:solidFill>
        </p:spPr>
        <p:txBody>
          <a:bodyPr wrap="square" lIns="0" tIns="0" rIns="0" bIns="0" rtlCol="0"/>
          <a:lstStyle/>
          <a:p>
            <a:endParaRPr/>
          </a:p>
        </p:txBody>
      </p:sp>
      <p:sp>
        <p:nvSpPr>
          <p:cNvPr id="10" name="object 10"/>
          <p:cNvSpPr/>
          <p:nvPr/>
        </p:nvSpPr>
        <p:spPr>
          <a:xfrm>
            <a:off x="3023616" y="4379976"/>
            <a:ext cx="364490" cy="288290"/>
          </a:xfrm>
          <a:custGeom>
            <a:avLst/>
            <a:gdLst/>
            <a:ahLst/>
            <a:cxnLst/>
            <a:rect l="l" t="t" r="r" b="b"/>
            <a:pathLst>
              <a:path w="364489" h="288289">
                <a:moveTo>
                  <a:pt x="364235" y="0"/>
                </a:moveTo>
                <a:lnTo>
                  <a:pt x="0" y="0"/>
                </a:lnTo>
                <a:lnTo>
                  <a:pt x="0" y="288036"/>
                </a:lnTo>
                <a:lnTo>
                  <a:pt x="364235" y="288036"/>
                </a:lnTo>
                <a:lnTo>
                  <a:pt x="364235" y="0"/>
                </a:lnTo>
                <a:close/>
              </a:path>
            </a:pathLst>
          </a:custGeom>
          <a:solidFill>
            <a:srgbClr val="99CC00"/>
          </a:solidFill>
        </p:spPr>
        <p:txBody>
          <a:bodyPr wrap="square" lIns="0" tIns="0" rIns="0" bIns="0" rtlCol="0"/>
          <a:lstStyle/>
          <a:p>
            <a:endParaRPr/>
          </a:p>
        </p:txBody>
      </p:sp>
      <p:sp>
        <p:nvSpPr>
          <p:cNvPr id="11" name="object 11"/>
          <p:cNvSpPr/>
          <p:nvPr/>
        </p:nvSpPr>
        <p:spPr>
          <a:xfrm>
            <a:off x="3662171" y="4631435"/>
            <a:ext cx="365760" cy="36830"/>
          </a:xfrm>
          <a:custGeom>
            <a:avLst/>
            <a:gdLst/>
            <a:ahLst/>
            <a:cxnLst/>
            <a:rect l="l" t="t" r="r" b="b"/>
            <a:pathLst>
              <a:path w="365760" h="36829">
                <a:moveTo>
                  <a:pt x="0" y="36575"/>
                </a:moveTo>
                <a:lnTo>
                  <a:pt x="365760" y="36575"/>
                </a:lnTo>
                <a:lnTo>
                  <a:pt x="365760" y="0"/>
                </a:lnTo>
                <a:lnTo>
                  <a:pt x="0" y="0"/>
                </a:lnTo>
                <a:lnTo>
                  <a:pt x="0" y="36575"/>
                </a:lnTo>
                <a:close/>
              </a:path>
            </a:pathLst>
          </a:custGeom>
          <a:solidFill>
            <a:srgbClr val="99CC00"/>
          </a:solidFill>
        </p:spPr>
        <p:txBody>
          <a:bodyPr wrap="square" lIns="0" tIns="0" rIns="0" bIns="0" rtlCol="0"/>
          <a:lstStyle/>
          <a:p>
            <a:endParaRPr/>
          </a:p>
        </p:txBody>
      </p:sp>
      <p:sp>
        <p:nvSpPr>
          <p:cNvPr id="12" name="object 12"/>
          <p:cNvSpPr/>
          <p:nvPr/>
        </p:nvSpPr>
        <p:spPr>
          <a:xfrm>
            <a:off x="4300728" y="4668011"/>
            <a:ext cx="365760" cy="607060"/>
          </a:xfrm>
          <a:custGeom>
            <a:avLst/>
            <a:gdLst/>
            <a:ahLst/>
            <a:cxnLst/>
            <a:rect l="l" t="t" r="r" b="b"/>
            <a:pathLst>
              <a:path w="365760" h="607060">
                <a:moveTo>
                  <a:pt x="365760" y="0"/>
                </a:moveTo>
                <a:lnTo>
                  <a:pt x="0" y="0"/>
                </a:lnTo>
                <a:lnTo>
                  <a:pt x="0" y="606551"/>
                </a:lnTo>
                <a:lnTo>
                  <a:pt x="365760" y="606551"/>
                </a:lnTo>
                <a:lnTo>
                  <a:pt x="365760" y="0"/>
                </a:lnTo>
                <a:close/>
              </a:path>
            </a:pathLst>
          </a:custGeom>
          <a:solidFill>
            <a:srgbClr val="99CC00"/>
          </a:solidFill>
        </p:spPr>
        <p:txBody>
          <a:bodyPr wrap="square" lIns="0" tIns="0" rIns="0" bIns="0" rtlCol="0"/>
          <a:lstStyle/>
          <a:p>
            <a:endParaRPr/>
          </a:p>
        </p:txBody>
      </p:sp>
      <p:sp>
        <p:nvSpPr>
          <p:cNvPr id="13" name="object 13"/>
          <p:cNvSpPr/>
          <p:nvPr/>
        </p:nvSpPr>
        <p:spPr>
          <a:xfrm>
            <a:off x="1104900" y="3276600"/>
            <a:ext cx="365760" cy="1391920"/>
          </a:xfrm>
          <a:custGeom>
            <a:avLst/>
            <a:gdLst/>
            <a:ahLst/>
            <a:cxnLst/>
            <a:rect l="l" t="t" r="r" b="b"/>
            <a:pathLst>
              <a:path w="365759" h="1391920">
                <a:moveTo>
                  <a:pt x="0" y="0"/>
                </a:moveTo>
                <a:lnTo>
                  <a:pt x="365759" y="0"/>
                </a:lnTo>
                <a:lnTo>
                  <a:pt x="365759" y="1391412"/>
                </a:lnTo>
                <a:lnTo>
                  <a:pt x="0" y="1391412"/>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1744979" y="3750564"/>
            <a:ext cx="364490" cy="917575"/>
          </a:xfrm>
          <a:custGeom>
            <a:avLst/>
            <a:gdLst/>
            <a:ahLst/>
            <a:cxnLst/>
            <a:rect l="l" t="t" r="r" b="b"/>
            <a:pathLst>
              <a:path w="364489" h="917575">
                <a:moveTo>
                  <a:pt x="0" y="0"/>
                </a:moveTo>
                <a:lnTo>
                  <a:pt x="364236" y="0"/>
                </a:lnTo>
                <a:lnTo>
                  <a:pt x="364236" y="917448"/>
                </a:lnTo>
                <a:lnTo>
                  <a:pt x="0" y="917448"/>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2383535" y="4302252"/>
            <a:ext cx="365760" cy="365760"/>
          </a:xfrm>
          <a:custGeom>
            <a:avLst/>
            <a:gdLst/>
            <a:ahLst/>
            <a:cxnLst/>
            <a:rect l="l" t="t" r="r" b="b"/>
            <a:pathLst>
              <a:path w="365760" h="365760">
                <a:moveTo>
                  <a:pt x="0" y="0"/>
                </a:moveTo>
                <a:lnTo>
                  <a:pt x="365759" y="0"/>
                </a:lnTo>
                <a:lnTo>
                  <a:pt x="365759" y="365760"/>
                </a:lnTo>
                <a:lnTo>
                  <a:pt x="0" y="365760"/>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3023616" y="4379976"/>
            <a:ext cx="364490" cy="288290"/>
          </a:xfrm>
          <a:custGeom>
            <a:avLst/>
            <a:gdLst/>
            <a:ahLst/>
            <a:cxnLst/>
            <a:rect l="l" t="t" r="r" b="b"/>
            <a:pathLst>
              <a:path w="364489" h="288289">
                <a:moveTo>
                  <a:pt x="0" y="0"/>
                </a:moveTo>
                <a:lnTo>
                  <a:pt x="364235" y="0"/>
                </a:lnTo>
                <a:lnTo>
                  <a:pt x="364235" y="288036"/>
                </a:lnTo>
                <a:lnTo>
                  <a:pt x="0" y="288036"/>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3662171" y="4631435"/>
            <a:ext cx="365760" cy="36830"/>
          </a:xfrm>
          <a:custGeom>
            <a:avLst/>
            <a:gdLst/>
            <a:ahLst/>
            <a:cxnLst/>
            <a:rect l="l" t="t" r="r" b="b"/>
            <a:pathLst>
              <a:path w="365760" h="36829">
                <a:moveTo>
                  <a:pt x="0" y="0"/>
                </a:moveTo>
                <a:lnTo>
                  <a:pt x="365760" y="0"/>
                </a:lnTo>
                <a:lnTo>
                  <a:pt x="365760" y="36575"/>
                </a:lnTo>
                <a:lnTo>
                  <a:pt x="0" y="36575"/>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4300728" y="4668011"/>
            <a:ext cx="365760" cy="607060"/>
          </a:xfrm>
          <a:custGeom>
            <a:avLst/>
            <a:gdLst/>
            <a:ahLst/>
            <a:cxnLst/>
            <a:rect l="l" t="t" r="r" b="b"/>
            <a:pathLst>
              <a:path w="365760" h="607060">
                <a:moveTo>
                  <a:pt x="0" y="606551"/>
                </a:moveTo>
                <a:lnTo>
                  <a:pt x="365760" y="606551"/>
                </a:lnTo>
                <a:lnTo>
                  <a:pt x="365760" y="0"/>
                </a:lnTo>
                <a:lnTo>
                  <a:pt x="0" y="0"/>
                </a:lnTo>
                <a:lnTo>
                  <a:pt x="0" y="606551"/>
                </a:lnTo>
                <a:close/>
              </a:path>
            </a:pathLst>
          </a:custGeom>
          <a:ln w="9144">
            <a:solidFill>
              <a:srgbClr val="BEBEBE"/>
            </a:solidFill>
          </a:ln>
        </p:spPr>
        <p:txBody>
          <a:bodyPr wrap="square" lIns="0" tIns="0" rIns="0" bIns="0" rtlCol="0"/>
          <a:lstStyle/>
          <a:p>
            <a:endParaRPr/>
          </a:p>
        </p:txBody>
      </p:sp>
      <p:sp>
        <p:nvSpPr>
          <p:cNvPr id="19" name="object 19"/>
          <p:cNvSpPr/>
          <p:nvPr/>
        </p:nvSpPr>
        <p:spPr>
          <a:xfrm>
            <a:off x="1104900" y="2852927"/>
            <a:ext cx="365760" cy="424180"/>
          </a:xfrm>
          <a:custGeom>
            <a:avLst/>
            <a:gdLst/>
            <a:ahLst/>
            <a:cxnLst/>
            <a:rect l="l" t="t" r="r" b="b"/>
            <a:pathLst>
              <a:path w="365759" h="424179">
                <a:moveTo>
                  <a:pt x="365759" y="0"/>
                </a:moveTo>
                <a:lnTo>
                  <a:pt x="0" y="0"/>
                </a:lnTo>
                <a:lnTo>
                  <a:pt x="0" y="423672"/>
                </a:lnTo>
                <a:lnTo>
                  <a:pt x="365759" y="423672"/>
                </a:lnTo>
                <a:lnTo>
                  <a:pt x="365759" y="0"/>
                </a:lnTo>
                <a:close/>
              </a:path>
            </a:pathLst>
          </a:custGeom>
          <a:solidFill>
            <a:srgbClr val="DC0000"/>
          </a:solidFill>
        </p:spPr>
        <p:txBody>
          <a:bodyPr wrap="square" lIns="0" tIns="0" rIns="0" bIns="0" rtlCol="0"/>
          <a:lstStyle/>
          <a:p>
            <a:endParaRPr/>
          </a:p>
        </p:txBody>
      </p:sp>
      <p:sp>
        <p:nvSpPr>
          <p:cNvPr id="20" name="object 20"/>
          <p:cNvSpPr/>
          <p:nvPr/>
        </p:nvSpPr>
        <p:spPr>
          <a:xfrm>
            <a:off x="1744979" y="3119627"/>
            <a:ext cx="364490" cy="631190"/>
          </a:xfrm>
          <a:custGeom>
            <a:avLst/>
            <a:gdLst/>
            <a:ahLst/>
            <a:cxnLst/>
            <a:rect l="l" t="t" r="r" b="b"/>
            <a:pathLst>
              <a:path w="364489" h="631189">
                <a:moveTo>
                  <a:pt x="364236" y="0"/>
                </a:moveTo>
                <a:lnTo>
                  <a:pt x="0" y="0"/>
                </a:lnTo>
                <a:lnTo>
                  <a:pt x="0" y="630936"/>
                </a:lnTo>
                <a:lnTo>
                  <a:pt x="364236" y="630936"/>
                </a:lnTo>
                <a:lnTo>
                  <a:pt x="364236" y="0"/>
                </a:lnTo>
                <a:close/>
              </a:path>
            </a:pathLst>
          </a:custGeom>
          <a:solidFill>
            <a:srgbClr val="DC0000"/>
          </a:solidFill>
        </p:spPr>
        <p:txBody>
          <a:bodyPr wrap="square" lIns="0" tIns="0" rIns="0" bIns="0" rtlCol="0"/>
          <a:lstStyle/>
          <a:p>
            <a:endParaRPr/>
          </a:p>
        </p:txBody>
      </p:sp>
      <p:sp>
        <p:nvSpPr>
          <p:cNvPr id="21" name="object 21"/>
          <p:cNvSpPr/>
          <p:nvPr/>
        </p:nvSpPr>
        <p:spPr>
          <a:xfrm>
            <a:off x="2383535" y="3745991"/>
            <a:ext cx="365760" cy="556260"/>
          </a:xfrm>
          <a:custGeom>
            <a:avLst/>
            <a:gdLst/>
            <a:ahLst/>
            <a:cxnLst/>
            <a:rect l="l" t="t" r="r" b="b"/>
            <a:pathLst>
              <a:path w="365760" h="556260">
                <a:moveTo>
                  <a:pt x="365759" y="0"/>
                </a:moveTo>
                <a:lnTo>
                  <a:pt x="0" y="0"/>
                </a:lnTo>
                <a:lnTo>
                  <a:pt x="0" y="556259"/>
                </a:lnTo>
                <a:lnTo>
                  <a:pt x="365759" y="556259"/>
                </a:lnTo>
                <a:lnTo>
                  <a:pt x="365759" y="0"/>
                </a:lnTo>
                <a:close/>
              </a:path>
            </a:pathLst>
          </a:custGeom>
          <a:solidFill>
            <a:srgbClr val="DC0000"/>
          </a:solidFill>
        </p:spPr>
        <p:txBody>
          <a:bodyPr wrap="square" lIns="0" tIns="0" rIns="0" bIns="0" rtlCol="0"/>
          <a:lstStyle/>
          <a:p>
            <a:endParaRPr/>
          </a:p>
        </p:txBody>
      </p:sp>
      <p:sp>
        <p:nvSpPr>
          <p:cNvPr id="22" name="object 22"/>
          <p:cNvSpPr/>
          <p:nvPr/>
        </p:nvSpPr>
        <p:spPr>
          <a:xfrm>
            <a:off x="3023616" y="4012691"/>
            <a:ext cx="364490" cy="367665"/>
          </a:xfrm>
          <a:custGeom>
            <a:avLst/>
            <a:gdLst/>
            <a:ahLst/>
            <a:cxnLst/>
            <a:rect l="l" t="t" r="r" b="b"/>
            <a:pathLst>
              <a:path w="364489" h="367664">
                <a:moveTo>
                  <a:pt x="364235" y="0"/>
                </a:moveTo>
                <a:lnTo>
                  <a:pt x="0" y="0"/>
                </a:lnTo>
                <a:lnTo>
                  <a:pt x="0" y="367283"/>
                </a:lnTo>
                <a:lnTo>
                  <a:pt x="364235" y="367283"/>
                </a:lnTo>
                <a:lnTo>
                  <a:pt x="364235" y="0"/>
                </a:lnTo>
                <a:close/>
              </a:path>
            </a:pathLst>
          </a:custGeom>
          <a:solidFill>
            <a:srgbClr val="DC0000"/>
          </a:solidFill>
        </p:spPr>
        <p:txBody>
          <a:bodyPr wrap="square" lIns="0" tIns="0" rIns="0" bIns="0" rtlCol="0"/>
          <a:lstStyle/>
          <a:p>
            <a:endParaRPr/>
          </a:p>
        </p:txBody>
      </p:sp>
      <p:sp>
        <p:nvSpPr>
          <p:cNvPr id="23" name="object 23"/>
          <p:cNvSpPr/>
          <p:nvPr/>
        </p:nvSpPr>
        <p:spPr>
          <a:xfrm>
            <a:off x="3662171" y="4357115"/>
            <a:ext cx="365760" cy="274320"/>
          </a:xfrm>
          <a:custGeom>
            <a:avLst/>
            <a:gdLst/>
            <a:ahLst/>
            <a:cxnLst/>
            <a:rect l="l" t="t" r="r" b="b"/>
            <a:pathLst>
              <a:path w="365760" h="274320">
                <a:moveTo>
                  <a:pt x="365760" y="0"/>
                </a:moveTo>
                <a:lnTo>
                  <a:pt x="0" y="0"/>
                </a:lnTo>
                <a:lnTo>
                  <a:pt x="0" y="274319"/>
                </a:lnTo>
                <a:lnTo>
                  <a:pt x="365760" y="274319"/>
                </a:lnTo>
                <a:lnTo>
                  <a:pt x="365760" y="0"/>
                </a:lnTo>
                <a:close/>
              </a:path>
            </a:pathLst>
          </a:custGeom>
          <a:solidFill>
            <a:srgbClr val="DC0000"/>
          </a:solidFill>
        </p:spPr>
        <p:txBody>
          <a:bodyPr wrap="square" lIns="0" tIns="0" rIns="0" bIns="0" rtlCol="0"/>
          <a:lstStyle/>
          <a:p>
            <a:endParaRPr/>
          </a:p>
        </p:txBody>
      </p:sp>
      <p:sp>
        <p:nvSpPr>
          <p:cNvPr id="24" name="object 24"/>
          <p:cNvSpPr/>
          <p:nvPr/>
        </p:nvSpPr>
        <p:spPr>
          <a:xfrm>
            <a:off x="4300728" y="4424171"/>
            <a:ext cx="365760" cy="243840"/>
          </a:xfrm>
          <a:custGeom>
            <a:avLst/>
            <a:gdLst/>
            <a:ahLst/>
            <a:cxnLst/>
            <a:rect l="l" t="t" r="r" b="b"/>
            <a:pathLst>
              <a:path w="365760" h="243839">
                <a:moveTo>
                  <a:pt x="365760" y="0"/>
                </a:moveTo>
                <a:lnTo>
                  <a:pt x="0" y="0"/>
                </a:lnTo>
                <a:lnTo>
                  <a:pt x="0" y="243839"/>
                </a:lnTo>
                <a:lnTo>
                  <a:pt x="365760" y="243839"/>
                </a:lnTo>
                <a:lnTo>
                  <a:pt x="365760" y="0"/>
                </a:lnTo>
                <a:close/>
              </a:path>
            </a:pathLst>
          </a:custGeom>
          <a:solidFill>
            <a:srgbClr val="DC0000"/>
          </a:solidFill>
        </p:spPr>
        <p:txBody>
          <a:bodyPr wrap="square" lIns="0" tIns="0" rIns="0" bIns="0" rtlCol="0"/>
          <a:lstStyle/>
          <a:p>
            <a:endParaRPr/>
          </a:p>
        </p:txBody>
      </p:sp>
      <p:sp>
        <p:nvSpPr>
          <p:cNvPr id="25" name="object 25"/>
          <p:cNvSpPr/>
          <p:nvPr/>
        </p:nvSpPr>
        <p:spPr>
          <a:xfrm>
            <a:off x="1104900" y="2852927"/>
            <a:ext cx="365760" cy="424180"/>
          </a:xfrm>
          <a:custGeom>
            <a:avLst/>
            <a:gdLst/>
            <a:ahLst/>
            <a:cxnLst/>
            <a:rect l="l" t="t" r="r" b="b"/>
            <a:pathLst>
              <a:path w="365759" h="424179">
                <a:moveTo>
                  <a:pt x="0" y="0"/>
                </a:moveTo>
                <a:lnTo>
                  <a:pt x="365759" y="0"/>
                </a:lnTo>
                <a:lnTo>
                  <a:pt x="365759" y="423672"/>
                </a:lnTo>
                <a:lnTo>
                  <a:pt x="0" y="423672"/>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1744979" y="3119627"/>
            <a:ext cx="364490" cy="631190"/>
          </a:xfrm>
          <a:custGeom>
            <a:avLst/>
            <a:gdLst/>
            <a:ahLst/>
            <a:cxnLst/>
            <a:rect l="l" t="t" r="r" b="b"/>
            <a:pathLst>
              <a:path w="364489" h="631189">
                <a:moveTo>
                  <a:pt x="0" y="0"/>
                </a:moveTo>
                <a:lnTo>
                  <a:pt x="364236" y="0"/>
                </a:lnTo>
                <a:lnTo>
                  <a:pt x="364236" y="630936"/>
                </a:lnTo>
                <a:lnTo>
                  <a:pt x="0" y="630936"/>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2383535" y="3745991"/>
            <a:ext cx="365760" cy="556260"/>
          </a:xfrm>
          <a:custGeom>
            <a:avLst/>
            <a:gdLst/>
            <a:ahLst/>
            <a:cxnLst/>
            <a:rect l="l" t="t" r="r" b="b"/>
            <a:pathLst>
              <a:path w="365760" h="556260">
                <a:moveTo>
                  <a:pt x="0" y="0"/>
                </a:moveTo>
                <a:lnTo>
                  <a:pt x="365759" y="0"/>
                </a:lnTo>
                <a:lnTo>
                  <a:pt x="365759" y="556259"/>
                </a:lnTo>
                <a:lnTo>
                  <a:pt x="0" y="556259"/>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3023616" y="4012691"/>
            <a:ext cx="364490" cy="367665"/>
          </a:xfrm>
          <a:custGeom>
            <a:avLst/>
            <a:gdLst/>
            <a:ahLst/>
            <a:cxnLst/>
            <a:rect l="l" t="t" r="r" b="b"/>
            <a:pathLst>
              <a:path w="364489" h="367664">
                <a:moveTo>
                  <a:pt x="0" y="0"/>
                </a:moveTo>
                <a:lnTo>
                  <a:pt x="364235" y="0"/>
                </a:lnTo>
                <a:lnTo>
                  <a:pt x="364235" y="367283"/>
                </a:lnTo>
                <a:lnTo>
                  <a:pt x="0" y="367283"/>
                </a:lnTo>
                <a:lnTo>
                  <a:pt x="0" y="0"/>
                </a:lnTo>
                <a:close/>
              </a:path>
            </a:pathLst>
          </a:custGeom>
          <a:ln w="9144">
            <a:solidFill>
              <a:srgbClr val="BEBEBE"/>
            </a:solidFill>
          </a:ln>
        </p:spPr>
        <p:txBody>
          <a:bodyPr wrap="square" lIns="0" tIns="0" rIns="0" bIns="0" rtlCol="0"/>
          <a:lstStyle/>
          <a:p>
            <a:endParaRPr/>
          </a:p>
        </p:txBody>
      </p:sp>
      <p:sp>
        <p:nvSpPr>
          <p:cNvPr id="29" name="object 29"/>
          <p:cNvSpPr/>
          <p:nvPr/>
        </p:nvSpPr>
        <p:spPr>
          <a:xfrm>
            <a:off x="3662171" y="4357115"/>
            <a:ext cx="365760" cy="274320"/>
          </a:xfrm>
          <a:custGeom>
            <a:avLst/>
            <a:gdLst/>
            <a:ahLst/>
            <a:cxnLst/>
            <a:rect l="l" t="t" r="r" b="b"/>
            <a:pathLst>
              <a:path w="365760" h="274320">
                <a:moveTo>
                  <a:pt x="0" y="0"/>
                </a:moveTo>
                <a:lnTo>
                  <a:pt x="365760" y="0"/>
                </a:lnTo>
                <a:lnTo>
                  <a:pt x="365760" y="274319"/>
                </a:lnTo>
                <a:lnTo>
                  <a:pt x="0" y="274319"/>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4300728" y="4424171"/>
            <a:ext cx="365760" cy="243840"/>
          </a:xfrm>
          <a:custGeom>
            <a:avLst/>
            <a:gdLst/>
            <a:ahLst/>
            <a:cxnLst/>
            <a:rect l="l" t="t" r="r" b="b"/>
            <a:pathLst>
              <a:path w="365760" h="243839">
                <a:moveTo>
                  <a:pt x="0" y="0"/>
                </a:moveTo>
                <a:lnTo>
                  <a:pt x="365760" y="0"/>
                </a:lnTo>
                <a:lnTo>
                  <a:pt x="365760" y="243839"/>
                </a:lnTo>
                <a:lnTo>
                  <a:pt x="0" y="243839"/>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1104900" y="2709672"/>
            <a:ext cx="365760" cy="143510"/>
          </a:xfrm>
          <a:custGeom>
            <a:avLst/>
            <a:gdLst/>
            <a:ahLst/>
            <a:cxnLst/>
            <a:rect l="l" t="t" r="r" b="b"/>
            <a:pathLst>
              <a:path w="365759" h="143510">
                <a:moveTo>
                  <a:pt x="365759" y="0"/>
                </a:moveTo>
                <a:lnTo>
                  <a:pt x="0" y="0"/>
                </a:lnTo>
                <a:lnTo>
                  <a:pt x="0" y="143255"/>
                </a:lnTo>
                <a:lnTo>
                  <a:pt x="365759" y="143255"/>
                </a:lnTo>
                <a:lnTo>
                  <a:pt x="365759" y="0"/>
                </a:lnTo>
                <a:close/>
              </a:path>
            </a:pathLst>
          </a:custGeom>
          <a:solidFill>
            <a:srgbClr val="FFCC00"/>
          </a:solidFill>
        </p:spPr>
        <p:txBody>
          <a:bodyPr wrap="square" lIns="0" tIns="0" rIns="0" bIns="0" rtlCol="0"/>
          <a:lstStyle/>
          <a:p>
            <a:endParaRPr/>
          </a:p>
        </p:txBody>
      </p:sp>
      <p:sp>
        <p:nvSpPr>
          <p:cNvPr id="32" name="object 32"/>
          <p:cNvSpPr/>
          <p:nvPr/>
        </p:nvSpPr>
        <p:spPr>
          <a:xfrm>
            <a:off x="1744979" y="2979420"/>
            <a:ext cx="364490" cy="140335"/>
          </a:xfrm>
          <a:custGeom>
            <a:avLst/>
            <a:gdLst/>
            <a:ahLst/>
            <a:cxnLst/>
            <a:rect l="l" t="t" r="r" b="b"/>
            <a:pathLst>
              <a:path w="364489" h="140335">
                <a:moveTo>
                  <a:pt x="364236" y="0"/>
                </a:moveTo>
                <a:lnTo>
                  <a:pt x="0" y="0"/>
                </a:lnTo>
                <a:lnTo>
                  <a:pt x="0" y="140207"/>
                </a:lnTo>
                <a:lnTo>
                  <a:pt x="364236" y="140207"/>
                </a:lnTo>
                <a:lnTo>
                  <a:pt x="364236" y="0"/>
                </a:lnTo>
                <a:close/>
              </a:path>
            </a:pathLst>
          </a:custGeom>
          <a:solidFill>
            <a:srgbClr val="FFCC00"/>
          </a:solidFill>
        </p:spPr>
        <p:txBody>
          <a:bodyPr wrap="square" lIns="0" tIns="0" rIns="0" bIns="0" rtlCol="0"/>
          <a:lstStyle/>
          <a:p>
            <a:endParaRPr/>
          </a:p>
        </p:txBody>
      </p:sp>
      <p:sp>
        <p:nvSpPr>
          <p:cNvPr id="33" name="object 33"/>
          <p:cNvSpPr/>
          <p:nvPr/>
        </p:nvSpPr>
        <p:spPr>
          <a:xfrm>
            <a:off x="2383535" y="3605784"/>
            <a:ext cx="365760" cy="140335"/>
          </a:xfrm>
          <a:custGeom>
            <a:avLst/>
            <a:gdLst/>
            <a:ahLst/>
            <a:cxnLst/>
            <a:rect l="l" t="t" r="r" b="b"/>
            <a:pathLst>
              <a:path w="365760" h="140335">
                <a:moveTo>
                  <a:pt x="365759" y="0"/>
                </a:moveTo>
                <a:lnTo>
                  <a:pt x="0" y="0"/>
                </a:lnTo>
                <a:lnTo>
                  <a:pt x="0" y="140207"/>
                </a:lnTo>
                <a:lnTo>
                  <a:pt x="365759" y="140207"/>
                </a:lnTo>
                <a:lnTo>
                  <a:pt x="365759" y="0"/>
                </a:lnTo>
                <a:close/>
              </a:path>
            </a:pathLst>
          </a:custGeom>
          <a:solidFill>
            <a:srgbClr val="FFCC00"/>
          </a:solidFill>
        </p:spPr>
        <p:txBody>
          <a:bodyPr wrap="square" lIns="0" tIns="0" rIns="0" bIns="0" rtlCol="0"/>
          <a:lstStyle/>
          <a:p>
            <a:endParaRPr/>
          </a:p>
        </p:txBody>
      </p:sp>
      <p:sp>
        <p:nvSpPr>
          <p:cNvPr id="34" name="object 34"/>
          <p:cNvSpPr/>
          <p:nvPr/>
        </p:nvSpPr>
        <p:spPr>
          <a:xfrm>
            <a:off x="3023616" y="3870959"/>
            <a:ext cx="364490" cy="142240"/>
          </a:xfrm>
          <a:custGeom>
            <a:avLst/>
            <a:gdLst/>
            <a:ahLst/>
            <a:cxnLst/>
            <a:rect l="l" t="t" r="r" b="b"/>
            <a:pathLst>
              <a:path w="364489" h="142239">
                <a:moveTo>
                  <a:pt x="364235" y="0"/>
                </a:moveTo>
                <a:lnTo>
                  <a:pt x="0" y="0"/>
                </a:lnTo>
                <a:lnTo>
                  <a:pt x="0" y="141731"/>
                </a:lnTo>
                <a:lnTo>
                  <a:pt x="364235" y="141731"/>
                </a:lnTo>
                <a:lnTo>
                  <a:pt x="364235" y="0"/>
                </a:lnTo>
                <a:close/>
              </a:path>
            </a:pathLst>
          </a:custGeom>
          <a:solidFill>
            <a:srgbClr val="FFCC00"/>
          </a:solidFill>
        </p:spPr>
        <p:txBody>
          <a:bodyPr wrap="square" lIns="0" tIns="0" rIns="0" bIns="0" rtlCol="0"/>
          <a:lstStyle/>
          <a:p>
            <a:endParaRPr/>
          </a:p>
        </p:txBody>
      </p:sp>
      <p:sp>
        <p:nvSpPr>
          <p:cNvPr id="35" name="object 35"/>
          <p:cNvSpPr/>
          <p:nvPr/>
        </p:nvSpPr>
        <p:spPr>
          <a:xfrm>
            <a:off x="3662171" y="4216908"/>
            <a:ext cx="365760" cy="140335"/>
          </a:xfrm>
          <a:custGeom>
            <a:avLst/>
            <a:gdLst/>
            <a:ahLst/>
            <a:cxnLst/>
            <a:rect l="l" t="t" r="r" b="b"/>
            <a:pathLst>
              <a:path w="365760" h="140335">
                <a:moveTo>
                  <a:pt x="365760" y="0"/>
                </a:moveTo>
                <a:lnTo>
                  <a:pt x="0" y="0"/>
                </a:lnTo>
                <a:lnTo>
                  <a:pt x="0" y="140208"/>
                </a:lnTo>
                <a:lnTo>
                  <a:pt x="365760" y="140208"/>
                </a:lnTo>
                <a:lnTo>
                  <a:pt x="365760" y="0"/>
                </a:lnTo>
                <a:close/>
              </a:path>
            </a:pathLst>
          </a:custGeom>
          <a:solidFill>
            <a:srgbClr val="FFCC00"/>
          </a:solidFill>
        </p:spPr>
        <p:txBody>
          <a:bodyPr wrap="square" lIns="0" tIns="0" rIns="0" bIns="0" rtlCol="0"/>
          <a:lstStyle/>
          <a:p>
            <a:endParaRPr/>
          </a:p>
        </p:txBody>
      </p:sp>
      <p:sp>
        <p:nvSpPr>
          <p:cNvPr id="36" name="object 36"/>
          <p:cNvSpPr/>
          <p:nvPr/>
        </p:nvSpPr>
        <p:spPr>
          <a:xfrm>
            <a:off x="4300728" y="4282440"/>
            <a:ext cx="365760" cy="142240"/>
          </a:xfrm>
          <a:custGeom>
            <a:avLst/>
            <a:gdLst/>
            <a:ahLst/>
            <a:cxnLst/>
            <a:rect l="l" t="t" r="r" b="b"/>
            <a:pathLst>
              <a:path w="365760" h="142239">
                <a:moveTo>
                  <a:pt x="365760" y="0"/>
                </a:moveTo>
                <a:lnTo>
                  <a:pt x="0" y="0"/>
                </a:lnTo>
                <a:lnTo>
                  <a:pt x="0" y="141732"/>
                </a:lnTo>
                <a:lnTo>
                  <a:pt x="365760" y="141732"/>
                </a:lnTo>
                <a:lnTo>
                  <a:pt x="365760" y="0"/>
                </a:lnTo>
                <a:close/>
              </a:path>
            </a:pathLst>
          </a:custGeom>
          <a:solidFill>
            <a:srgbClr val="FFCC00"/>
          </a:solidFill>
        </p:spPr>
        <p:txBody>
          <a:bodyPr wrap="square" lIns="0" tIns="0" rIns="0" bIns="0" rtlCol="0"/>
          <a:lstStyle/>
          <a:p>
            <a:endParaRPr/>
          </a:p>
        </p:txBody>
      </p:sp>
      <p:sp>
        <p:nvSpPr>
          <p:cNvPr id="37" name="object 37"/>
          <p:cNvSpPr/>
          <p:nvPr/>
        </p:nvSpPr>
        <p:spPr>
          <a:xfrm>
            <a:off x="1104900" y="2709672"/>
            <a:ext cx="365760" cy="143510"/>
          </a:xfrm>
          <a:custGeom>
            <a:avLst/>
            <a:gdLst/>
            <a:ahLst/>
            <a:cxnLst/>
            <a:rect l="l" t="t" r="r" b="b"/>
            <a:pathLst>
              <a:path w="365759" h="143510">
                <a:moveTo>
                  <a:pt x="0" y="0"/>
                </a:moveTo>
                <a:lnTo>
                  <a:pt x="365759" y="0"/>
                </a:lnTo>
                <a:lnTo>
                  <a:pt x="365759" y="143255"/>
                </a:lnTo>
                <a:lnTo>
                  <a:pt x="0" y="143255"/>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1744979" y="2979420"/>
            <a:ext cx="364490" cy="140335"/>
          </a:xfrm>
          <a:custGeom>
            <a:avLst/>
            <a:gdLst/>
            <a:ahLst/>
            <a:cxnLst/>
            <a:rect l="l" t="t" r="r" b="b"/>
            <a:pathLst>
              <a:path w="364489" h="140335">
                <a:moveTo>
                  <a:pt x="0" y="0"/>
                </a:moveTo>
                <a:lnTo>
                  <a:pt x="364236" y="0"/>
                </a:lnTo>
                <a:lnTo>
                  <a:pt x="364236" y="140207"/>
                </a:lnTo>
                <a:lnTo>
                  <a:pt x="0" y="140207"/>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2383535" y="3605784"/>
            <a:ext cx="365760" cy="140335"/>
          </a:xfrm>
          <a:custGeom>
            <a:avLst/>
            <a:gdLst/>
            <a:ahLst/>
            <a:cxnLst/>
            <a:rect l="l" t="t" r="r" b="b"/>
            <a:pathLst>
              <a:path w="365760" h="140335">
                <a:moveTo>
                  <a:pt x="0" y="0"/>
                </a:moveTo>
                <a:lnTo>
                  <a:pt x="365759" y="0"/>
                </a:lnTo>
                <a:lnTo>
                  <a:pt x="365759" y="140207"/>
                </a:lnTo>
                <a:lnTo>
                  <a:pt x="0" y="140207"/>
                </a:lnTo>
                <a:lnTo>
                  <a:pt x="0" y="0"/>
                </a:lnTo>
                <a:close/>
              </a:path>
            </a:pathLst>
          </a:custGeom>
          <a:ln w="9144">
            <a:solidFill>
              <a:srgbClr val="BEBEBE"/>
            </a:solidFill>
          </a:ln>
        </p:spPr>
        <p:txBody>
          <a:bodyPr wrap="square" lIns="0" tIns="0" rIns="0" bIns="0" rtlCol="0"/>
          <a:lstStyle/>
          <a:p>
            <a:endParaRPr/>
          </a:p>
        </p:txBody>
      </p:sp>
      <p:sp>
        <p:nvSpPr>
          <p:cNvPr id="40" name="object 40"/>
          <p:cNvSpPr/>
          <p:nvPr/>
        </p:nvSpPr>
        <p:spPr>
          <a:xfrm>
            <a:off x="3023616" y="3870959"/>
            <a:ext cx="364490" cy="142240"/>
          </a:xfrm>
          <a:custGeom>
            <a:avLst/>
            <a:gdLst/>
            <a:ahLst/>
            <a:cxnLst/>
            <a:rect l="l" t="t" r="r" b="b"/>
            <a:pathLst>
              <a:path w="364489" h="142239">
                <a:moveTo>
                  <a:pt x="0" y="0"/>
                </a:moveTo>
                <a:lnTo>
                  <a:pt x="364235" y="0"/>
                </a:lnTo>
                <a:lnTo>
                  <a:pt x="364235" y="141731"/>
                </a:lnTo>
                <a:lnTo>
                  <a:pt x="0" y="141731"/>
                </a:lnTo>
                <a:lnTo>
                  <a:pt x="0" y="0"/>
                </a:lnTo>
                <a:close/>
              </a:path>
            </a:pathLst>
          </a:custGeom>
          <a:ln w="9144">
            <a:solidFill>
              <a:srgbClr val="BEBEBE"/>
            </a:solidFill>
          </a:ln>
        </p:spPr>
        <p:txBody>
          <a:bodyPr wrap="square" lIns="0" tIns="0" rIns="0" bIns="0" rtlCol="0"/>
          <a:lstStyle/>
          <a:p>
            <a:endParaRPr/>
          </a:p>
        </p:txBody>
      </p:sp>
      <p:sp>
        <p:nvSpPr>
          <p:cNvPr id="41" name="object 41"/>
          <p:cNvSpPr/>
          <p:nvPr/>
        </p:nvSpPr>
        <p:spPr>
          <a:xfrm>
            <a:off x="3662171" y="4216908"/>
            <a:ext cx="365760" cy="140335"/>
          </a:xfrm>
          <a:custGeom>
            <a:avLst/>
            <a:gdLst/>
            <a:ahLst/>
            <a:cxnLst/>
            <a:rect l="l" t="t" r="r" b="b"/>
            <a:pathLst>
              <a:path w="365760" h="140335">
                <a:moveTo>
                  <a:pt x="0" y="0"/>
                </a:moveTo>
                <a:lnTo>
                  <a:pt x="365760" y="0"/>
                </a:lnTo>
                <a:lnTo>
                  <a:pt x="365760" y="140208"/>
                </a:lnTo>
                <a:lnTo>
                  <a:pt x="0" y="140208"/>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4300728" y="4282440"/>
            <a:ext cx="365760" cy="142240"/>
          </a:xfrm>
          <a:custGeom>
            <a:avLst/>
            <a:gdLst/>
            <a:ahLst/>
            <a:cxnLst/>
            <a:rect l="l" t="t" r="r" b="b"/>
            <a:pathLst>
              <a:path w="365760" h="142239">
                <a:moveTo>
                  <a:pt x="0" y="0"/>
                </a:moveTo>
                <a:lnTo>
                  <a:pt x="365760" y="0"/>
                </a:lnTo>
                <a:lnTo>
                  <a:pt x="365760" y="141732"/>
                </a:lnTo>
                <a:lnTo>
                  <a:pt x="0" y="141732"/>
                </a:lnTo>
                <a:lnTo>
                  <a:pt x="0" y="0"/>
                </a:lnTo>
                <a:close/>
              </a:path>
            </a:pathLst>
          </a:custGeom>
          <a:ln w="9144">
            <a:solidFill>
              <a:srgbClr val="BEBEBE"/>
            </a:solidFill>
          </a:ln>
        </p:spPr>
        <p:txBody>
          <a:bodyPr wrap="square" lIns="0" tIns="0" rIns="0" bIns="0" rtlCol="0"/>
          <a:lstStyle/>
          <a:p>
            <a:endParaRPr/>
          </a:p>
        </p:txBody>
      </p:sp>
      <p:sp>
        <p:nvSpPr>
          <p:cNvPr id="43" name="object 43"/>
          <p:cNvSpPr/>
          <p:nvPr/>
        </p:nvSpPr>
        <p:spPr>
          <a:xfrm>
            <a:off x="1104900" y="2557272"/>
            <a:ext cx="365760" cy="152400"/>
          </a:xfrm>
          <a:custGeom>
            <a:avLst/>
            <a:gdLst/>
            <a:ahLst/>
            <a:cxnLst/>
            <a:rect l="l" t="t" r="r" b="b"/>
            <a:pathLst>
              <a:path w="365759" h="152400">
                <a:moveTo>
                  <a:pt x="365759" y="0"/>
                </a:moveTo>
                <a:lnTo>
                  <a:pt x="0" y="0"/>
                </a:lnTo>
                <a:lnTo>
                  <a:pt x="0" y="152400"/>
                </a:lnTo>
                <a:lnTo>
                  <a:pt x="365759" y="152400"/>
                </a:lnTo>
                <a:lnTo>
                  <a:pt x="365759" y="0"/>
                </a:lnTo>
                <a:close/>
              </a:path>
            </a:pathLst>
          </a:custGeom>
          <a:solidFill>
            <a:srgbClr val="BEBEBE"/>
          </a:solidFill>
        </p:spPr>
        <p:txBody>
          <a:bodyPr wrap="square" lIns="0" tIns="0" rIns="0" bIns="0" rtlCol="0"/>
          <a:lstStyle/>
          <a:p>
            <a:endParaRPr/>
          </a:p>
        </p:txBody>
      </p:sp>
      <p:sp>
        <p:nvSpPr>
          <p:cNvPr id="44" name="object 44"/>
          <p:cNvSpPr/>
          <p:nvPr/>
        </p:nvSpPr>
        <p:spPr>
          <a:xfrm>
            <a:off x="1744979" y="2854451"/>
            <a:ext cx="364490" cy="125095"/>
          </a:xfrm>
          <a:custGeom>
            <a:avLst/>
            <a:gdLst/>
            <a:ahLst/>
            <a:cxnLst/>
            <a:rect l="l" t="t" r="r" b="b"/>
            <a:pathLst>
              <a:path w="364489" h="125094">
                <a:moveTo>
                  <a:pt x="364236" y="0"/>
                </a:moveTo>
                <a:lnTo>
                  <a:pt x="0" y="0"/>
                </a:lnTo>
                <a:lnTo>
                  <a:pt x="0" y="124968"/>
                </a:lnTo>
                <a:lnTo>
                  <a:pt x="364236" y="124968"/>
                </a:lnTo>
                <a:lnTo>
                  <a:pt x="364236" y="0"/>
                </a:lnTo>
                <a:close/>
              </a:path>
            </a:pathLst>
          </a:custGeom>
          <a:solidFill>
            <a:srgbClr val="BEBEBE"/>
          </a:solidFill>
        </p:spPr>
        <p:txBody>
          <a:bodyPr wrap="square" lIns="0" tIns="0" rIns="0" bIns="0" rtlCol="0"/>
          <a:lstStyle/>
          <a:p>
            <a:endParaRPr/>
          </a:p>
        </p:txBody>
      </p:sp>
      <p:sp>
        <p:nvSpPr>
          <p:cNvPr id="45" name="object 45"/>
          <p:cNvSpPr/>
          <p:nvPr/>
        </p:nvSpPr>
        <p:spPr>
          <a:xfrm>
            <a:off x="2383535" y="3473196"/>
            <a:ext cx="365760" cy="132715"/>
          </a:xfrm>
          <a:custGeom>
            <a:avLst/>
            <a:gdLst/>
            <a:ahLst/>
            <a:cxnLst/>
            <a:rect l="l" t="t" r="r" b="b"/>
            <a:pathLst>
              <a:path w="365760" h="132714">
                <a:moveTo>
                  <a:pt x="365759" y="0"/>
                </a:moveTo>
                <a:lnTo>
                  <a:pt x="0" y="0"/>
                </a:lnTo>
                <a:lnTo>
                  <a:pt x="0" y="132587"/>
                </a:lnTo>
                <a:lnTo>
                  <a:pt x="365759" y="132587"/>
                </a:lnTo>
                <a:lnTo>
                  <a:pt x="365759" y="0"/>
                </a:lnTo>
                <a:close/>
              </a:path>
            </a:pathLst>
          </a:custGeom>
          <a:solidFill>
            <a:srgbClr val="BEBEBE"/>
          </a:solidFill>
        </p:spPr>
        <p:txBody>
          <a:bodyPr wrap="square" lIns="0" tIns="0" rIns="0" bIns="0" rtlCol="0"/>
          <a:lstStyle/>
          <a:p>
            <a:endParaRPr/>
          </a:p>
        </p:txBody>
      </p:sp>
      <p:sp>
        <p:nvSpPr>
          <p:cNvPr id="46" name="object 46"/>
          <p:cNvSpPr/>
          <p:nvPr/>
        </p:nvSpPr>
        <p:spPr>
          <a:xfrm>
            <a:off x="3023616" y="3781044"/>
            <a:ext cx="364490" cy="90170"/>
          </a:xfrm>
          <a:custGeom>
            <a:avLst/>
            <a:gdLst/>
            <a:ahLst/>
            <a:cxnLst/>
            <a:rect l="l" t="t" r="r" b="b"/>
            <a:pathLst>
              <a:path w="364489" h="90170">
                <a:moveTo>
                  <a:pt x="364235" y="0"/>
                </a:moveTo>
                <a:lnTo>
                  <a:pt x="0" y="0"/>
                </a:lnTo>
                <a:lnTo>
                  <a:pt x="0" y="89915"/>
                </a:lnTo>
                <a:lnTo>
                  <a:pt x="364235" y="89915"/>
                </a:lnTo>
                <a:lnTo>
                  <a:pt x="364235" y="0"/>
                </a:lnTo>
                <a:close/>
              </a:path>
            </a:pathLst>
          </a:custGeom>
          <a:solidFill>
            <a:srgbClr val="BEBEBE"/>
          </a:solidFill>
        </p:spPr>
        <p:txBody>
          <a:bodyPr wrap="square" lIns="0" tIns="0" rIns="0" bIns="0" rtlCol="0"/>
          <a:lstStyle/>
          <a:p>
            <a:endParaRPr/>
          </a:p>
        </p:txBody>
      </p:sp>
      <p:sp>
        <p:nvSpPr>
          <p:cNvPr id="47" name="object 47"/>
          <p:cNvSpPr/>
          <p:nvPr/>
        </p:nvSpPr>
        <p:spPr>
          <a:xfrm>
            <a:off x="3662171" y="4162044"/>
            <a:ext cx="365760" cy="55244"/>
          </a:xfrm>
          <a:custGeom>
            <a:avLst/>
            <a:gdLst/>
            <a:ahLst/>
            <a:cxnLst/>
            <a:rect l="l" t="t" r="r" b="b"/>
            <a:pathLst>
              <a:path w="365760" h="55245">
                <a:moveTo>
                  <a:pt x="0" y="54863"/>
                </a:moveTo>
                <a:lnTo>
                  <a:pt x="365760" y="54863"/>
                </a:lnTo>
                <a:lnTo>
                  <a:pt x="365760" y="0"/>
                </a:lnTo>
                <a:lnTo>
                  <a:pt x="0" y="0"/>
                </a:lnTo>
                <a:lnTo>
                  <a:pt x="0" y="54863"/>
                </a:lnTo>
                <a:close/>
              </a:path>
            </a:pathLst>
          </a:custGeom>
          <a:solidFill>
            <a:srgbClr val="BEBEBE"/>
          </a:solidFill>
        </p:spPr>
        <p:txBody>
          <a:bodyPr wrap="square" lIns="0" tIns="0" rIns="0" bIns="0" rtlCol="0"/>
          <a:lstStyle/>
          <a:p>
            <a:endParaRPr/>
          </a:p>
        </p:txBody>
      </p:sp>
      <p:sp>
        <p:nvSpPr>
          <p:cNvPr id="48" name="object 48"/>
          <p:cNvSpPr/>
          <p:nvPr/>
        </p:nvSpPr>
        <p:spPr>
          <a:xfrm>
            <a:off x="1104900" y="2557272"/>
            <a:ext cx="365760" cy="152400"/>
          </a:xfrm>
          <a:custGeom>
            <a:avLst/>
            <a:gdLst/>
            <a:ahLst/>
            <a:cxnLst/>
            <a:rect l="l" t="t" r="r" b="b"/>
            <a:pathLst>
              <a:path w="365759" h="152400">
                <a:moveTo>
                  <a:pt x="0" y="0"/>
                </a:moveTo>
                <a:lnTo>
                  <a:pt x="365759" y="0"/>
                </a:lnTo>
                <a:lnTo>
                  <a:pt x="365759" y="152400"/>
                </a:lnTo>
                <a:lnTo>
                  <a:pt x="0" y="152400"/>
                </a:lnTo>
                <a:lnTo>
                  <a:pt x="0" y="0"/>
                </a:lnTo>
                <a:close/>
              </a:path>
            </a:pathLst>
          </a:custGeom>
          <a:ln w="9144">
            <a:solidFill>
              <a:srgbClr val="BEBEBE"/>
            </a:solidFill>
          </a:ln>
        </p:spPr>
        <p:txBody>
          <a:bodyPr wrap="square" lIns="0" tIns="0" rIns="0" bIns="0" rtlCol="0"/>
          <a:lstStyle/>
          <a:p>
            <a:endParaRPr/>
          </a:p>
        </p:txBody>
      </p:sp>
      <p:sp>
        <p:nvSpPr>
          <p:cNvPr id="49" name="object 49"/>
          <p:cNvSpPr/>
          <p:nvPr/>
        </p:nvSpPr>
        <p:spPr>
          <a:xfrm>
            <a:off x="1744979" y="2854451"/>
            <a:ext cx="364490" cy="125095"/>
          </a:xfrm>
          <a:custGeom>
            <a:avLst/>
            <a:gdLst/>
            <a:ahLst/>
            <a:cxnLst/>
            <a:rect l="l" t="t" r="r" b="b"/>
            <a:pathLst>
              <a:path w="364489" h="125094">
                <a:moveTo>
                  <a:pt x="0" y="0"/>
                </a:moveTo>
                <a:lnTo>
                  <a:pt x="364236" y="0"/>
                </a:lnTo>
                <a:lnTo>
                  <a:pt x="364236" y="124968"/>
                </a:lnTo>
                <a:lnTo>
                  <a:pt x="0" y="124968"/>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2383535" y="3473196"/>
            <a:ext cx="365760" cy="132715"/>
          </a:xfrm>
          <a:custGeom>
            <a:avLst/>
            <a:gdLst/>
            <a:ahLst/>
            <a:cxnLst/>
            <a:rect l="l" t="t" r="r" b="b"/>
            <a:pathLst>
              <a:path w="365760" h="132714">
                <a:moveTo>
                  <a:pt x="0" y="0"/>
                </a:moveTo>
                <a:lnTo>
                  <a:pt x="365759" y="0"/>
                </a:lnTo>
                <a:lnTo>
                  <a:pt x="365759" y="132587"/>
                </a:lnTo>
                <a:lnTo>
                  <a:pt x="0" y="132587"/>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3023616" y="3781044"/>
            <a:ext cx="364490" cy="90170"/>
          </a:xfrm>
          <a:custGeom>
            <a:avLst/>
            <a:gdLst/>
            <a:ahLst/>
            <a:cxnLst/>
            <a:rect l="l" t="t" r="r" b="b"/>
            <a:pathLst>
              <a:path w="364489" h="90170">
                <a:moveTo>
                  <a:pt x="0" y="0"/>
                </a:moveTo>
                <a:lnTo>
                  <a:pt x="364235" y="0"/>
                </a:lnTo>
                <a:lnTo>
                  <a:pt x="364235" y="89915"/>
                </a:lnTo>
                <a:lnTo>
                  <a:pt x="0" y="89915"/>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3662171" y="4162044"/>
            <a:ext cx="365760" cy="55244"/>
          </a:xfrm>
          <a:custGeom>
            <a:avLst/>
            <a:gdLst/>
            <a:ahLst/>
            <a:cxnLst/>
            <a:rect l="l" t="t" r="r" b="b"/>
            <a:pathLst>
              <a:path w="365760" h="55245">
                <a:moveTo>
                  <a:pt x="0" y="0"/>
                </a:moveTo>
                <a:lnTo>
                  <a:pt x="365760" y="0"/>
                </a:lnTo>
                <a:lnTo>
                  <a:pt x="365760" y="54863"/>
                </a:lnTo>
                <a:lnTo>
                  <a:pt x="0" y="54863"/>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969263" y="2293620"/>
            <a:ext cx="0" cy="3390900"/>
          </a:xfrm>
          <a:custGeom>
            <a:avLst/>
            <a:gdLst/>
            <a:ahLst/>
            <a:cxnLst/>
            <a:rect l="l" t="t" r="r" b="b"/>
            <a:pathLst>
              <a:path h="3390900">
                <a:moveTo>
                  <a:pt x="0" y="3390900"/>
                </a:moveTo>
                <a:lnTo>
                  <a:pt x="0" y="0"/>
                </a:lnTo>
              </a:path>
            </a:pathLst>
          </a:custGeom>
          <a:ln w="9144">
            <a:solidFill>
              <a:srgbClr val="666666"/>
            </a:solidFill>
          </a:ln>
        </p:spPr>
        <p:txBody>
          <a:bodyPr wrap="square" lIns="0" tIns="0" rIns="0" bIns="0" rtlCol="0"/>
          <a:lstStyle/>
          <a:p>
            <a:endParaRPr/>
          </a:p>
        </p:txBody>
      </p:sp>
      <p:sp>
        <p:nvSpPr>
          <p:cNvPr id="54" name="object 54"/>
          <p:cNvSpPr/>
          <p:nvPr/>
        </p:nvSpPr>
        <p:spPr>
          <a:xfrm>
            <a:off x="969263" y="568452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55" name="object 55"/>
          <p:cNvSpPr/>
          <p:nvPr/>
        </p:nvSpPr>
        <p:spPr>
          <a:xfrm>
            <a:off x="969263" y="5346191"/>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56" name="object 56"/>
          <p:cNvSpPr/>
          <p:nvPr/>
        </p:nvSpPr>
        <p:spPr>
          <a:xfrm>
            <a:off x="969263" y="500634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57" name="object 57"/>
          <p:cNvSpPr/>
          <p:nvPr/>
        </p:nvSpPr>
        <p:spPr>
          <a:xfrm>
            <a:off x="969263" y="4668011"/>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58" name="object 58"/>
          <p:cNvSpPr/>
          <p:nvPr/>
        </p:nvSpPr>
        <p:spPr>
          <a:xfrm>
            <a:off x="969263" y="4328159"/>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59" name="object 59"/>
          <p:cNvSpPr/>
          <p:nvPr/>
        </p:nvSpPr>
        <p:spPr>
          <a:xfrm>
            <a:off x="969263" y="3989832"/>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60" name="object 60"/>
          <p:cNvSpPr/>
          <p:nvPr/>
        </p:nvSpPr>
        <p:spPr>
          <a:xfrm>
            <a:off x="969263" y="3649979"/>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61" name="object 61"/>
          <p:cNvSpPr/>
          <p:nvPr/>
        </p:nvSpPr>
        <p:spPr>
          <a:xfrm>
            <a:off x="969263" y="3311652"/>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62" name="object 62"/>
          <p:cNvSpPr/>
          <p:nvPr/>
        </p:nvSpPr>
        <p:spPr>
          <a:xfrm>
            <a:off x="969263" y="297180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63" name="object 63"/>
          <p:cNvSpPr/>
          <p:nvPr/>
        </p:nvSpPr>
        <p:spPr>
          <a:xfrm>
            <a:off x="969263" y="2633472"/>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64" name="object 64"/>
          <p:cNvSpPr/>
          <p:nvPr/>
        </p:nvSpPr>
        <p:spPr>
          <a:xfrm>
            <a:off x="969263" y="229362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65" name="object 65"/>
          <p:cNvSpPr/>
          <p:nvPr/>
        </p:nvSpPr>
        <p:spPr>
          <a:xfrm>
            <a:off x="969263" y="4668011"/>
            <a:ext cx="3834765" cy="0"/>
          </a:xfrm>
          <a:custGeom>
            <a:avLst/>
            <a:gdLst/>
            <a:ahLst/>
            <a:cxnLst/>
            <a:rect l="l" t="t" r="r" b="b"/>
            <a:pathLst>
              <a:path w="3834765">
                <a:moveTo>
                  <a:pt x="0" y="0"/>
                </a:moveTo>
                <a:lnTo>
                  <a:pt x="3834384" y="0"/>
                </a:lnTo>
              </a:path>
            </a:pathLst>
          </a:custGeom>
          <a:ln w="9144">
            <a:solidFill>
              <a:srgbClr val="666666"/>
            </a:solidFill>
          </a:ln>
        </p:spPr>
        <p:txBody>
          <a:bodyPr wrap="square" lIns="0" tIns="0" rIns="0" bIns="0" rtlCol="0"/>
          <a:lstStyle/>
          <a:p>
            <a:endParaRPr/>
          </a:p>
        </p:txBody>
      </p:sp>
      <p:sp>
        <p:nvSpPr>
          <p:cNvPr id="66" name="object 66"/>
          <p:cNvSpPr/>
          <p:nvPr/>
        </p:nvSpPr>
        <p:spPr>
          <a:xfrm>
            <a:off x="1172933" y="2557017"/>
            <a:ext cx="228600" cy="0"/>
          </a:xfrm>
          <a:custGeom>
            <a:avLst/>
            <a:gdLst/>
            <a:ahLst/>
            <a:cxnLst/>
            <a:rect l="l" t="t" r="r" b="b"/>
            <a:pathLst>
              <a:path w="228600">
                <a:moveTo>
                  <a:pt x="0" y="0"/>
                </a:moveTo>
                <a:lnTo>
                  <a:pt x="228600" y="0"/>
                </a:lnTo>
              </a:path>
            </a:pathLst>
          </a:custGeom>
          <a:ln w="45720">
            <a:solidFill>
              <a:srgbClr val="000000"/>
            </a:solidFill>
          </a:ln>
        </p:spPr>
        <p:txBody>
          <a:bodyPr wrap="square" lIns="0" tIns="0" rIns="0" bIns="0" rtlCol="0"/>
          <a:lstStyle/>
          <a:p>
            <a:endParaRPr/>
          </a:p>
        </p:txBody>
      </p:sp>
      <p:sp>
        <p:nvSpPr>
          <p:cNvPr id="67" name="object 67"/>
          <p:cNvSpPr/>
          <p:nvPr/>
        </p:nvSpPr>
        <p:spPr>
          <a:xfrm>
            <a:off x="1172933" y="2534157"/>
            <a:ext cx="228600" cy="45720"/>
          </a:xfrm>
          <a:custGeom>
            <a:avLst/>
            <a:gdLst/>
            <a:ahLst/>
            <a:cxnLst/>
            <a:rect l="l" t="t" r="r" b="b"/>
            <a:pathLst>
              <a:path w="228600" h="45719">
                <a:moveTo>
                  <a:pt x="0" y="45720"/>
                </a:moveTo>
                <a:lnTo>
                  <a:pt x="228600" y="45720"/>
                </a:lnTo>
                <a:lnTo>
                  <a:pt x="228600" y="0"/>
                </a:lnTo>
                <a:lnTo>
                  <a:pt x="0" y="0"/>
                </a:lnTo>
                <a:lnTo>
                  <a:pt x="0" y="45720"/>
                </a:lnTo>
                <a:close/>
              </a:path>
            </a:pathLst>
          </a:custGeom>
          <a:ln w="9144">
            <a:solidFill>
              <a:srgbClr val="000000"/>
            </a:solidFill>
          </a:ln>
        </p:spPr>
        <p:txBody>
          <a:bodyPr wrap="square" lIns="0" tIns="0" rIns="0" bIns="0" rtlCol="0"/>
          <a:lstStyle/>
          <a:p>
            <a:endParaRPr/>
          </a:p>
        </p:txBody>
      </p:sp>
      <p:sp>
        <p:nvSpPr>
          <p:cNvPr id="68" name="object 68"/>
          <p:cNvSpPr/>
          <p:nvPr/>
        </p:nvSpPr>
        <p:spPr>
          <a:xfrm>
            <a:off x="1813051" y="2854198"/>
            <a:ext cx="228600" cy="0"/>
          </a:xfrm>
          <a:custGeom>
            <a:avLst/>
            <a:gdLst/>
            <a:ahLst/>
            <a:cxnLst/>
            <a:rect l="l" t="t" r="r" b="b"/>
            <a:pathLst>
              <a:path w="228600">
                <a:moveTo>
                  <a:pt x="0" y="0"/>
                </a:moveTo>
                <a:lnTo>
                  <a:pt x="228600" y="0"/>
                </a:lnTo>
              </a:path>
            </a:pathLst>
          </a:custGeom>
          <a:ln w="45720">
            <a:solidFill>
              <a:srgbClr val="000000"/>
            </a:solidFill>
          </a:ln>
        </p:spPr>
        <p:txBody>
          <a:bodyPr wrap="square" lIns="0" tIns="0" rIns="0" bIns="0" rtlCol="0"/>
          <a:lstStyle/>
          <a:p>
            <a:endParaRPr/>
          </a:p>
        </p:txBody>
      </p:sp>
      <p:sp>
        <p:nvSpPr>
          <p:cNvPr id="69" name="object 69"/>
          <p:cNvSpPr/>
          <p:nvPr/>
        </p:nvSpPr>
        <p:spPr>
          <a:xfrm>
            <a:off x="1813051" y="2831338"/>
            <a:ext cx="228600" cy="45720"/>
          </a:xfrm>
          <a:custGeom>
            <a:avLst/>
            <a:gdLst/>
            <a:ahLst/>
            <a:cxnLst/>
            <a:rect l="l" t="t" r="r" b="b"/>
            <a:pathLst>
              <a:path w="228600" h="45719">
                <a:moveTo>
                  <a:pt x="0" y="45720"/>
                </a:moveTo>
                <a:lnTo>
                  <a:pt x="228600" y="45720"/>
                </a:lnTo>
                <a:lnTo>
                  <a:pt x="228600" y="0"/>
                </a:lnTo>
                <a:lnTo>
                  <a:pt x="0" y="0"/>
                </a:lnTo>
                <a:lnTo>
                  <a:pt x="0" y="45720"/>
                </a:lnTo>
                <a:close/>
              </a:path>
            </a:pathLst>
          </a:custGeom>
          <a:ln w="9144">
            <a:solidFill>
              <a:srgbClr val="000000"/>
            </a:solidFill>
          </a:ln>
        </p:spPr>
        <p:txBody>
          <a:bodyPr wrap="square" lIns="0" tIns="0" rIns="0" bIns="0" rtlCol="0"/>
          <a:lstStyle/>
          <a:p>
            <a:endParaRPr/>
          </a:p>
        </p:txBody>
      </p:sp>
      <p:sp>
        <p:nvSpPr>
          <p:cNvPr id="70" name="object 70"/>
          <p:cNvSpPr/>
          <p:nvPr/>
        </p:nvSpPr>
        <p:spPr>
          <a:xfrm>
            <a:off x="2451607" y="3472941"/>
            <a:ext cx="228600" cy="0"/>
          </a:xfrm>
          <a:custGeom>
            <a:avLst/>
            <a:gdLst/>
            <a:ahLst/>
            <a:cxnLst/>
            <a:rect l="l" t="t" r="r" b="b"/>
            <a:pathLst>
              <a:path w="228600">
                <a:moveTo>
                  <a:pt x="0" y="0"/>
                </a:moveTo>
                <a:lnTo>
                  <a:pt x="228600" y="0"/>
                </a:lnTo>
              </a:path>
            </a:pathLst>
          </a:custGeom>
          <a:ln w="45720">
            <a:solidFill>
              <a:srgbClr val="000000"/>
            </a:solidFill>
          </a:ln>
        </p:spPr>
        <p:txBody>
          <a:bodyPr wrap="square" lIns="0" tIns="0" rIns="0" bIns="0" rtlCol="0"/>
          <a:lstStyle/>
          <a:p>
            <a:endParaRPr/>
          </a:p>
        </p:txBody>
      </p:sp>
      <p:sp>
        <p:nvSpPr>
          <p:cNvPr id="71" name="object 71"/>
          <p:cNvSpPr/>
          <p:nvPr/>
        </p:nvSpPr>
        <p:spPr>
          <a:xfrm>
            <a:off x="2451607" y="3450082"/>
            <a:ext cx="228600" cy="45720"/>
          </a:xfrm>
          <a:custGeom>
            <a:avLst/>
            <a:gdLst/>
            <a:ahLst/>
            <a:cxnLst/>
            <a:rect l="l" t="t" r="r" b="b"/>
            <a:pathLst>
              <a:path w="228600" h="45720">
                <a:moveTo>
                  <a:pt x="0" y="45720"/>
                </a:moveTo>
                <a:lnTo>
                  <a:pt x="228600" y="45720"/>
                </a:lnTo>
                <a:lnTo>
                  <a:pt x="228600" y="0"/>
                </a:lnTo>
                <a:lnTo>
                  <a:pt x="0" y="0"/>
                </a:lnTo>
                <a:lnTo>
                  <a:pt x="0" y="45720"/>
                </a:lnTo>
                <a:close/>
              </a:path>
            </a:pathLst>
          </a:custGeom>
          <a:ln w="9144">
            <a:solidFill>
              <a:srgbClr val="000000"/>
            </a:solidFill>
          </a:ln>
        </p:spPr>
        <p:txBody>
          <a:bodyPr wrap="square" lIns="0" tIns="0" rIns="0" bIns="0" rtlCol="0"/>
          <a:lstStyle/>
          <a:p>
            <a:endParaRPr/>
          </a:p>
        </p:txBody>
      </p:sp>
      <p:sp>
        <p:nvSpPr>
          <p:cNvPr id="72" name="object 72"/>
          <p:cNvSpPr/>
          <p:nvPr/>
        </p:nvSpPr>
        <p:spPr>
          <a:xfrm>
            <a:off x="3090164" y="3780790"/>
            <a:ext cx="228600" cy="0"/>
          </a:xfrm>
          <a:custGeom>
            <a:avLst/>
            <a:gdLst/>
            <a:ahLst/>
            <a:cxnLst/>
            <a:rect l="l" t="t" r="r" b="b"/>
            <a:pathLst>
              <a:path w="228600">
                <a:moveTo>
                  <a:pt x="0" y="0"/>
                </a:moveTo>
                <a:lnTo>
                  <a:pt x="228600" y="0"/>
                </a:lnTo>
              </a:path>
            </a:pathLst>
          </a:custGeom>
          <a:ln w="45719">
            <a:solidFill>
              <a:srgbClr val="000000"/>
            </a:solidFill>
          </a:ln>
        </p:spPr>
        <p:txBody>
          <a:bodyPr wrap="square" lIns="0" tIns="0" rIns="0" bIns="0" rtlCol="0"/>
          <a:lstStyle/>
          <a:p>
            <a:endParaRPr/>
          </a:p>
        </p:txBody>
      </p:sp>
      <p:sp>
        <p:nvSpPr>
          <p:cNvPr id="73" name="object 73"/>
          <p:cNvSpPr/>
          <p:nvPr/>
        </p:nvSpPr>
        <p:spPr>
          <a:xfrm>
            <a:off x="3090164" y="3757929"/>
            <a:ext cx="228600" cy="45720"/>
          </a:xfrm>
          <a:custGeom>
            <a:avLst/>
            <a:gdLst/>
            <a:ahLst/>
            <a:cxnLst/>
            <a:rect l="l" t="t" r="r" b="b"/>
            <a:pathLst>
              <a:path w="228600" h="45720">
                <a:moveTo>
                  <a:pt x="0" y="45720"/>
                </a:moveTo>
                <a:lnTo>
                  <a:pt x="228600" y="45720"/>
                </a:lnTo>
                <a:lnTo>
                  <a:pt x="228600" y="0"/>
                </a:lnTo>
                <a:lnTo>
                  <a:pt x="0" y="0"/>
                </a:lnTo>
                <a:lnTo>
                  <a:pt x="0" y="45720"/>
                </a:lnTo>
                <a:close/>
              </a:path>
            </a:pathLst>
          </a:custGeom>
          <a:ln w="9143">
            <a:solidFill>
              <a:srgbClr val="000000"/>
            </a:solidFill>
          </a:ln>
        </p:spPr>
        <p:txBody>
          <a:bodyPr wrap="square" lIns="0" tIns="0" rIns="0" bIns="0" rtlCol="0"/>
          <a:lstStyle/>
          <a:p>
            <a:endParaRPr/>
          </a:p>
        </p:txBody>
      </p:sp>
      <p:sp>
        <p:nvSpPr>
          <p:cNvPr id="74" name="object 74"/>
          <p:cNvSpPr/>
          <p:nvPr/>
        </p:nvSpPr>
        <p:spPr>
          <a:xfrm>
            <a:off x="3730244" y="4161790"/>
            <a:ext cx="228600" cy="0"/>
          </a:xfrm>
          <a:custGeom>
            <a:avLst/>
            <a:gdLst/>
            <a:ahLst/>
            <a:cxnLst/>
            <a:rect l="l" t="t" r="r" b="b"/>
            <a:pathLst>
              <a:path w="228600">
                <a:moveTo>
                  <a:pt x="0" y="0"/>
                </a:moveTo>
                <a:lnTo>
                  <a:pt x="228600" y="0"/>
                </a:lnTo>
              </a:path>
            </a:pathLst>
          </a:custGeom>
          <a:ln w="45719">
            <a:solidFill>
              <a:srgbClr val="000000"/>
            </a:solidFill>
          </a:ln>
        </p:spPr>
        <p:txBody>
          <a:bodyPr wrap="square" lIns="0" tIns="0" rIns="0" bIns="0" rtlCol="0"/>
          <a:lstStyle/>
          <a:p>
            <a:endParaRPr/>
          </a:p>
        </p:txBody>
      </p:sp>
      <p:sp>
        <p:nvSpPr>
          <p:cNvPr id="75" name="object 75"/>
          <p:cNvSpPr/>
          <p:nvPr/>
        </p:nvSpPr>
        <p:spPr>
          <a:xfrm>
            <a:off x="3730244" y="4138929"/>
            <a:ext cx="228600" cy="45720"/>
          </a:xfrm>
          <a:custGeom>
            <a:avLst/>
            <a:gdLst/>
            <a:ahLst/>
            <a:cxnLst/>
            <a:rect l="l" t="t" r="r" b="b"/>
            <a:pathLst>
              <a:path w="228600" h="45720">
                <a:moveTo>
                  <a:pt x="0" y="45720"/>
                </a:moveTo>
                <a:lnTo>
                  <a:pt x="228600" y="45720"/>
                </a:lnTo>
                <a:lnTo>
                  <a:pt x="228600" y="0"/>
                </a:lnTo>
                <a:lnTo>
                  <a:pt x="0" y="0"/>
                </a:lnTo>
                <a:lnTo>
                  <a:pt x="0" y="45720"/>
                </a:lnTo>
                <a:close/>
              </a:path>
            </a:pathLst>
          </a:custGeom>
          <a:ln w="9143">
            <a:solidFill>
              <a:srgbClr val="000000"/>
            </a:solidFill>
          </a:ln>
        </p:spPr>
        <p:txBody>
          <a:bodyPr wrap="square" lIns="0" tIns="0" rIns="0" bIns="0" rtlCol="0"/>
          <a:lstStyle/>
          <a:p>
            <a:endParaRPr/>
          </a:p>
        </p:txBody>
      </p:sp>
      <p:sp>
        <p:nvSpPr>
          <p:cNvPr id="76" name="object 76"/>
          <p:cNvSpPr/>
          <p:nvPr/>
        </p:nvSpPr>
        <p:spPr>
          <a:xfrm>
            <a:off x="4368800" y="4890261"/>
            <a:ext cx="228600" cy="0"/>
          </a:xfrm>
          <a:custGeom>
            <a:avLst/>
            <a:gdLst/>
            <a:ahLst/>
            <a:cxnLst/>
            <a:rect l="l" t="t" r="r" b="b"/>
            <a:pathLst>
              <a:path w="228600">
                <a:moveTo>
                  <a:pt x="0" y="0"/>
                </a:moveTo>
                <a:lnTo>
                  <a:pt x="228600" y="0"/>
                </a:lnTo>
              </a:path>
            </a:pathLst>
          </a:custGeom>
          <a:ln w="45719">
            <a:solidFill>
              <a:srgbClr val="000000"/>
            </a:solidFill>
          </a:ln>
        </p:spPr>
        <p:txBody>
          <a:bodyPr wrap="square" lIns="0" tIns="0" rIns="0" bIns="0" rtlCol="0"/>
          <a:lstStyle/>
          <a:p>
            <a:endParaRPr/>
          </a:p>
        </p:txBody>
      </p:sp>
      <p:sp>
        <p:nvSpPr>
          <p:cNvPr id="77" name="object 77"/>
          <p:cNvSpPr/>
          <p:nvPr/>
        </p:nvSpPr>
        <p:spPr>
          <a:xfrm>
            <a:off x="4368800" y="4867402"/>
            <a:ext cx="228600" cy="45720"/>
          </a:xfrm>
          <a:custGeom>
            <a:avLst/>
            <a:gdLst/>
            <a:ahLst/>
            <a:cxnLst/>
            <a:rect l="l" t="t" r="r" b="b"/>
            <a:pathLst>
              <a:path w="228600" h="45720">
                <a:moveTo>
                  <a:pt x="0" y="45720"/>
                </a:moveTo>
                <a:lnTo>
                  <a:pt x="228600" y="45720"/>
                </a:lnTo>
                <a:lnTo>
                  <a:pt x="228600" y="0"/>
                </a:lnTo>
                <a:lnTo>
                  <a:pt x="0" y="0"/>
                </a:lnTo>
                <a:lnTo>
                  <a:pt x="0" y="45720"/>
                </a:lnTo>
                <a:close/>
              </a:path>
            </a:pathLst>
          </a:custGeom>
          <a:ln w="9143">
            <a:solidFill>
              <a:srgbClr val="000000"/>
            </a:solidFill>
          </a:ln>
        </p:spPr>
        <p:txBody>
          <a:bodyPr wrap="square" lIns="0" tIns="0" rIns="0" bIns="0" rtlCol="0"/>
          <a:lstStyle/>
          <a:p>
            <a:endParaRPr/>
          </a:p>
        </p:txBody>
      </p:sp>
      <p:sp>
        <p:nvSpPr>
          <p:cNvPr id="78" name="object 78"/>
          <p:cNvSpPr txBox="1"/>
          <p:nvPr/>
        </p:nvSpPr>
        <p:spPr>
          <a:xfrm>
            <a:off x="494487" y="2170429"/>
            <a:ext cx="323215" cy="3626485"/>
          </a:xfrm>
          <a:prstGeom prst="rect">
            <a:avLst/>
          </a:prstGeom>
        </p:spPr>
        <p:txBody>
          <a:bodyPr vert="horz" wrap="square" lIns="0" tIns="0" rIns="0" bIns="0" rtlCol="0">
            <a:spAutoFit/>
          </a:bodyPr>
          <a:lstStyle/>
          <a:p>
            <a:pPr marL="61594">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4</a:t>
            </a:r>
            <a:endParaRPr sz="1400">
              <a:latin typeface="Univers for BP Light"/>
              <a:cs typeface="Univers for BP Light"/>
            </a:endParaRPr>
          </a:p>
          <a:p>
            <a:pPr marL="61594">
              <a:lnSpc>
                <a:spcPct val="100000"/>
              </a:lnSpc>
              <a:spcBef>
                <a:spcPts val="990"/>
              </a:spcBef>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a:p>
            <a:pPr marL="61594">
              <a:lnSpc>
                <a:spcPct val="100000"/>
              </a:lnSpc>
              <a:spcBef>
                <a:spcPts val="985"/>
              </a:spcBef>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a:p>
            <a:pPr marL="61594">
              <a:lnSpc>
                <a:spcPct val="100000"/>
              </a:lnSpc>
              <a:spcBef>
                <a:spcPts val="985"/>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8</a:t>
            </a:r>
            <a:endParaRPr sz="1400">
              <a:latin typeface="Univers for BP Light"/>
              <a:cs typeface="Univers for BP Light"/>
            </a:endParaRPr>
          </a:p>
          <a:p>
            <a:pPr marL="61594">
              <a:lnSpc>
                <a:spcPct val="100000"/>
              </a:lnSpc>
              <a:spcBef>
                <a:spcPts val="985"/>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6</a:t>
            </a:r>
            <a:endParaRPr sz="1400">
              <a:latin typeface="Univers for BP Light"/>
              <a:cs typeface="Univers for BP Light"/>
            </a:endParaRPr>
          </a:p>
          <a:p>
            <a:pPr marL="61594">
              <a:lnSpc>
                <a:spcPct val="100000"/>
              </a:lnSpc>
              <a:spcBef>
                <a:spcPts val="990"/>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4</a:t>
            </a:r>
            <a:endParaRPr sz="1400">
              <a:latin typeface="Univers for BP Light"/>
              <a:cs typeface="Univers for BP Light"/>
            </a:endParaRPr>
          </a:p>
          <a:p>
            <a:pPr marL="61594">
              <a:lnSpc>
                <a:spcPct val="100000"/>
              </a:lnSpc>
              <a:spcBef>
                <a:spcPts val="990"/>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a:p>
            <a:pPr marL="61594">
              <a:lnSpc>
                <a:spcPct val="100000"/>
              </a:lnSpc>
              <a:spcBef>
                <a:spcPts val="985"/>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a:p>
            <a:pPr marL="12700">
              <a:lnSpc>
                <a:spcPct val="100000"/>
              </a:lnSpc>
              <a:spcBef>
                <a:spcPts val="985"/>
              </a:spcBef>
            </a:pPr>
            <a:r>
              <a:rPr sz="1400" b="0" spc="-10" dirty="0">
                <a:latin typeface="Univers for BP Light"/>
                <a:cs typeface="Univers for BP Light"/>
              </a:rPr>
              <a:t>-</a:t>
            </a:r>
            <a:r>
              <a:rPr sz="1400" b="0" dirty="0">
                <a:latin typeface="Univers for BP Light"/>
                <a:cs typeface="Univers for BP Light"/>
              </a:rPr>
              <a:t>0.2</a:t>
            </a:r>
            <a:endParaRPr sz="1400">
              <a:latin typeface="Univers for BP Light"/>
              <a:cs typeface="Univers for BP Light"/>
            </a:endParaRPr>
          </a:p>
          <a:p>
            <a:pPr marL="12700">
              <a:lnSpc>
                <a:spcPct val="100000"/>
              </a:lnSpc>
              <a:spcBef>
                <a:spcPts val="985"/>
              </a:spcBef>
            </a:pPr>
            <a:r>
              <a:rPr sz="1400" b="0" spc="-10" dirty="0">
                <a:latin typeface="Univers for BP Light"/>
                <a:cs typeface="Univers for BP Light"/>
              </a:rPr>
              <a:t>-</a:t>
            </a:r>
            <a:r>
              <a:rPr sz="1400" b="0" dirty="0">
                <a:latin typeface="Univers for BP Light"/>
                <a:cs typeface="Univers for BP Light"/>
              </a:rPr>
              <a:t>0.4</a:t>
            </a:r>
            <a:endParaRPr sz="1400">
              <a:latin typeface="Univers for BP Light"/>
              <a:cs typeface="Univers for BP Light"/>
            </a:endParaRPr>
          </a:p>
          <a:p>
            <a:pPr marL="12700">
              <a:lnSpc>
                <a:spcPct val="100000"/>
              </a:lnSpc>
              <a:spcBef>
                <a:spcPts val="990"/>
              </a:spcBef>
            </a:pPr>
            <a:r>
              <a:rPr sz="1400" b="0" spc="-10" dirty="0">
                <a:latin typeface="Univers for BP Light"/>
                <a:cs typeface="Univers for BP Light"/>
              </a:rPr>
              <a:t>-</a:t>
            </a:r>
            <a:r>
              <a:rPr sz="1400" b="0" dirty="0">
                <a:latin typeface="Univers for BP Light"/>
                <a:cs typeface="Univers for BP Light"/>
              </a:rPr>
              <a:t>0.6</a:t>
            </a:r>
            <a:endParaRPr sz="1400">
              <a:latin typeface="Univers for BP Light"/>
              <a:cs typeface="Univers for BP Light"/>
            </a:endParaRPr>
          </a:p>
        </p:txBody>
      </p:sp>
      <p:sp>
        <p:nvSpPr>
          <p:cNvPr id="79" name="object 79"/>
          <p:cNvSpPr txBox="1"/>
          <p:nvPr/>
        </p:nvSpPr>
        <p:spPr>
          <a:xfrm>
            <a:off x="1053185" y="5792622"/>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2016</a:t>
            </a:r>
            <a:endParaRPr sz="1400">
              <a:latin typeface="Univers for BP Light"/>
              <a:cs typeface="Univers for BP Light"/>
            </a:endParaRPr>
          </a:p>
        </p:txBody>
      </p:sp>
      <p:sp>
        <p:nvSpPr>
          <p:cNvPr id="80" name="object 80"/>
          <p:cNvSpPr txBox="1"/>
          <p:nvPr/>
        </p:nvSpPr>
        <p:spPr>
          <a:xfrm>
            <a:off x="1692401" y="5792622"/>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2020</a:t>
            </a:r>
            <a:endParaRPr sz="1400">
              <a:latin typeface="Univers for BP Light"/>
              <a:cs typeface="Univers for BP Light"/>
            </a:endParaRPr>
          </a:p>
        </p:txBody>
      </p:sp>
      <p:sp>
        <p:nvSpPr>
          <p:cNvPr id="81" name="object 81"/>
          <p:cNvSpPr txBox="1"/>
          <p:nvPr/>
        </p:nvSpPr>
        <p:spPr>
          <a:xfrm>
            <a:off x="2331466" y="5792622"/>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a:p>
            <a:pPr marL="37465">
              <a:lnSpc>
                <a:spcPct val="100000"/>
              </a:lnSpc>
              <a:spcBef>
                <a:spcPts val="20"/>
              </a:spcBef>
            </a:pPr>
            <a:r>
              <a:rPr sz="1400" b="0" spc="-5" dirty="0">
                <a:latin typeface="Univers for BP Light"/>
                <a:cs typeface="Univers for BP Light"/>
              </a:rPr>
              <a:t>2025</a:t>
            </a:r>
            <a:endParaRPr sz="1400">
              <a:latin typeface="Univers for BP Light"/>
              <a:cs typeface="Univers for BP Light"/>
            </a:endParaRPr>
          </a:p>
        </p:txBody>
      </p:sp>
      <p:sp>
        <p:nvSpPr>
          <p:cNvPr id="82" name="object 82"/>
          <p:cNvSpPr txBox="1"/>
          <p:nvPr/>
        </p:nvSpPr>
        <p:spPr>
          <a:xfrm>
            <a:off x="2971038" y="5792622"/>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2025-</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2030</a:t>
            </a:r>
            <a:endParaRPr sz="1400">
              <a:latin typeface="Univers for BP Light"/>
              <a:cs typeface="Univers for BP Light"/>
            </a:endParaRPr>
          </a:p>
        </p:txBody>
      </p:sp>
      <p:sp>
        <p:nvSpPr>
          <p:cNvPr id="83" name="object 83"/>
          <p:cNvSpPr txBox="1"/>
          <p:nvPr/>
        </p:nvSpPr>
        <p:spPr>
          <a:xfrm>
            <a:off x="3610102" y="5792622"/>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2035</a:t>
            </a:r>
            <a:endParaRPr sz="1400">
              <a:latin typeface="Univers for BP Light"/>
              <a:cs typeface="Univers for BP Light"/>
            </a:endParaRPr>
          </a:p>
        </p:txBody>
      </p:sp>
      <p:sp>
        <p:nvSpPr>
          <p:cNvPr id="84" name="object 84"/>
          <p:cNvSpPr txBox="1"/>
          <p:nvPr/>
        </p:nvSpPr>
        <p:spPr>
          <a:xfrm>
            <a:off x="4249292" y="5792622"/>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2035-</a:t>
            </a:r>
            <a:endParaRPr sz="1400">
              <a:latin typeface="Univers for BP Light"/>
              <a:cs typeface="Univers for BP Light"/>
            </a:endParaRPr>
          </a:p>
          <a:p>
            <a:pPr marL="37465">
              <a:lnSpc>
                <a:spcPct val="100000"/>
              </a:lnSpc>
              <a:spcBef>
                <a:spcPts val="20"/>
              </a:spcBef>
            </a:pPr>
            <a:r>
              <a:rPr sz="1400" b="0" spc="-5" dirty="0">
                <a:latin typeface="Univers for BP Light"/>
                <a:cs typeface="Univers for BP Light"/>
              </a:rPr>
              <a:t>2040</a:t>
            </a:r>
            <a:endParaRPr sz="1400">
              <a:latin typeface="Univers for BP Light"/>
              <a:cs typeface="Univers for BP Light"/>
            </a:endParaRPr>
          </a:p>
        </p:txBody>
      </p:sp>
      <p:sp>
        <p:nvSpPr>
          <p:cNvPr id="85" name="object 85"/>
          <p:cNvSpPr/>
          <p:nvPr/>
        </p:nvSpPr>
        <p:spPr>
          <a:xfrm>
            <a:off x="3005327" y="23408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99CC00"/>
          </a:solidFill>
        </p:spPr>
        <p:txBody>
          <a:bodyPr wrap="square" lIns="0" tIns="0" rIns="0" bIns="0" rtlCol="0"/>
          <a:lstStyle/>
          <a:p>
            <a:endParaRPr/>
          </a:p>
        </p:txBody>
      </p:sp>
      <p:sp>
        <p:nvSpPr>
          <p:cNvPr id="86" name="object 86"/>
          <p:cNvSpPr/>
          <p:nvPr/>
        </p:nvSpPr>
        <p:spPr>
          <a:xfrm>
            <a:off x="3005327" y="2340864"/>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87" name="object 87"/>
          <p:cNvSpPr/>
          <p:nvPr/>
        </p:nvSpPr>
        <p:spPr>
          <a:xfrm>
            <a:off x="3005327" y="259842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DC0000"/>
          </a:solidFill>
        </p:spPr>
        <p:txBody>
          <a:bodyPr wrap="square" lIns="0" tIns="0" rIns="0" bIns="0" rtlCol="0"/>
          <a:lstStyle/>
          <a:p>
            <a:endParaRPr/>
          </a:p>
        </p:txBody>
      </p:sp>
      <p:sp>
        <p:nvSpPr>
          <p:cNvPr id="88" name="object 88"/>
          <p:cNvSpPr/>
          <p:nvPr/>
        </p:nvSpPr>
        <p:spPr>
          <a:xfrm>
            <a:off x="3005327" y="259842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89" name="object 89"/>
          <p:cNvSpPr/>
          <p:nvPr/>
        </p:nvSpPr>
        <p:spPr>
          <a:xfrm>
            <a:off x="3005327" y="2855976"/>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90" name="object 90"/>
          <p:cNvSpPr/>
          <p:nvPr/>
        </p:nvSpPr>
        <p:spPr>
          <a:xfrm>
            <a:off x="3005327" y="2855976"/>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91" name="object 91"/>
          <p:cNvSpPr txBox="1"/>
          <p:nvPr/>
        </p:nvSpPr>
        <p:spPr>
          <a:xfrm>
            <a:off x="3134360" y="2221260"/>
            <a:ext cx="1735455" cy="794385"/>
          </a:xfrm>
          <a:prstGeom prst="rect">
            <a:avLst/>
          </a:prstGeom>
        </p:spPr>
        <p:txBody>
          <a:bodyPr vert="horz" wrap="square" lIns="0" tIns="0" rIns="0" bIns="0" rtlCol="0">
            <a:spAutoFit/>
          </a:bodyPr>
          <a:lstStyle/>
          <a:p>
            <a:pPr marL="12700" marR="5080">
              <a:lnSpc>
                <a:spcPct val="120700"/>
              </a:lnSpc>
            </a:pPr>
            <a:r>
              <a:rPr sz="1400" spc="-5" dirty="0">
                <a:latin typeface="Univers for BP"/>
                <a:cs typeface="Univers for BP"/>
              </a:rPr>
              <a:t>Crude </a:t>
            </a:r>
            <a:r>
              <a:rPr sz="1400" spc="5" dirty="0">
                <a:latin typeface="Univers for BP"/>
                <a:cs typeface="Univers for BP"/>
              </a:rPr>
              <a:t>&amp;</a:t>
            </a:r>
            <a:r>
              <a:rPr sz="1400" spc="-90" dirty="0">
                <a:latin typeface="Univers for BP"/>
                <a:cs typeface="Univers for BP"/>
              </a:rPr>
              <a:t> </a:t>
            </a:r>
            <a:r>
              <a:rPr sz="1400" dirty="0">
                <a:latin typeface="Univers for BP"/>
                <a:cs typeface="Univers for BP"/>
              </a:rPr>
              <a:t>condensate  </a:t>
            </a:r>
            <a:r>
              <a:rPr sz="1400" spc="-5" dirty="0">
                <a:latin typeface="Univers for BP"/>
                <a:cs typeface="Univers for BP"/>
              </a:rPr>
              <a:t>NGLs</a:t>
            </a:r>
            <a:endParaRPr sz="1400">
              <a:latin typeface="Univers for BP"/>
              <a:cs typeface="Univers for BP"/>
            </a:endParaRPr>
          </a:p>
          <a:p>
            <a:pPr marL="12700">
              <a:lnSpc>
                <a:spcPct val="100000"/>
              </a:lnSpc>
              <a:spcBef>
                <a:spcPts val="345"/>
              </a:spcBef>
            </a:pPr>
            <a:r>
              <a:rPr sz="1400" spc="-5" dirty="0">
                <a:latin typeface="Univers for BP"/>
                <a:cs typeface="Univers for BP"/>
              </a:rPr>
              <a:t>Biofuels</a:t>
            </a:r>
            <a:endParaRPr sz="1400">
              <a:latin typeface="Univers for BP"/>
              <a:cs typeface="Univers for BP"/>
            </a:endParaRPr>
          </a:p>
        </p:txBody>
      </p:sp>
      <p:sp>
        <p:nvSpPr>
          <p:cNvPr id="92" name="object 92"/>
          <p:cNvSpPr/>
          <p:nvPr/>
        </p:nvSpPr>
        <p:spPr>
          <a:xfrm>
            <a:off x="3005327" y="3113532"/>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BEBEBE"/>
          </a:solidFill>
        </p:spPr>
        <p:txBody>
          <a:bodyPr wrap="square" lIns="0" tIns="0" rIns="0" bIns="0" rtlCol="0"/>
          <a:lstStyle/>
          <a:p>
            <a:endParaRPr/>
          </a:p>
        </p:txBody>
      </p:sp>
      <p:sp>
        <p:nvSpPr>
          <p:cNvPr id="93" name="object 93"/>
          <p:cNvSpPr/>
          <p:nvPr/>
        </p:nvSpPr>
        <p:spPr>
          <a:xfrm>
            <a:off x="3005327" y="3113532"/>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94" name="object 94"/>
          <p:cNvSpPr/>
          <p:nvPr/>
        </p:nvSpPr>
        <p:spPr>
          <a:xfrm>
            <a:off x="3003804" y="3407664"/>
            <a:ext cx="102235" cy="20320"/>
          </a:xfrm>
          <a:custGeom>
            <a:avLst/>
            <a:gdLst/>
            <a:ahLst/>
            <a:cxnLst/>
            <a:rect l="l" t="t" r="r" b="b"/>
            <a:pathLst>
              <a:path w="102235" h="20320">
                <a:moveTo>
                  <a:pt x="0" y="19811"/>
                </a:moveTo>
                <a:lnTo>
                  <a:pt x="102107" y="19811"/>
                </a:lnTo>
                <a:lnTo>
                  <a:pt x="102107" y="0"/>
                </a:lnTo>
                <a:lnTo>
                  <a:pt x="0" y="0"/>
                </a:lnTo>
                <a:lnTo>
                  <a:pt x="0" y="19811"/>
                </a:lnTo>
                <a:close/>
              </a:path>
            </a:pathLst>
          </a:custGeom>
          <a:solidFill>
            <a:srgbClr val="000000"/>
          </a:solidFill>
        </p:spPr>
        <p:txBody>
          <a:bodyPr wrap="square" lIns="0" tIns="0" rIns="0" bIns="0" rtlCol="0"/>
          <a:lstStyle/>
          <a:p>
            <a:endParaRPr/>
          </a:p>
        </p:txBody>
      </p:sp>
      <p:sp>
        <p:nvSpPr>
          <p:cNvPr id="95" name="object 95"/>
          <p:cNvSpPr/>
          <p:nvPr/>
        </p:nvSpPr>
        <p:spPr>
          <a:xfrm>
            <a:off x="2999232" y="3403091"/>
            <a:ext cx="111760" cy="29209"/>
          </a:xfrm>
          <a:custGeom>
            <a:avLst/>
            <a:gdLst/>
            <a:ahLst/>
            <a:cxnLst/>
            <a:rect l="l" t="t" r="r" b="b"/>
            <a:pathLst>
              <a:path w="111760" h="29210">
                <a:moveTo>
                  <a:pt x="0" y="28955"/>
                </a:moveTo>
                <a:lnTo>
                  <a:pt x="111252" y="28955"/>
                </a:lnTo>
                <a:lnTo>
                  <a:pt x="111252" y="0"/>
                </a:lnTo>
                <a:lnTo>
                  <a:pt x="0" y="0"/>
                </a:lnTo>
                <a:lnTo>
                  <a:pt x="0" y="28955"/>
                </a:lnTo>
                <a:close/>
              </a:path>
            </a:pathLst>
          </a:custGeom>
          <a:solidFill>
            <a:srgbClr val="000000"/>
          </a:solidFill>
        </p:spPr>
        <p:txBody>
          <a:bodyPr wrap="square" lIns="0" tIns="0" rIns="0" bIns="0" rtlCol="0"/>
          <a:lstStyle/>
          <a:p>
            <a:endParaRPr/>
          </a:p>
        </p:txBody>
      </p:sp>
      <p:sp>
        <p:nvSpPr>
          <p:cNvPr id="96" name="object 96"/>
          <p:cNvSpPr txBox="1"/>
          <p:nvPr/>
        </p:nvSpPr>
        <p:spPr>
          <a:xfrm>
            <a:off x="3134360" y="2993928"/>
            <a:ext cx="1112520" cy="537210"/>
          </a:xfrm>
          <a:prstGeom prst="rect">
            <a:avLst/>
          </a:prstGeom>
        </p:spPr>
        <p:txBody>
          <a:bodyPr vert="horz" wrap="square" lIns="0" tIns="0" rIns="0" bIns="0" rtlCol="0">
            <a:spAutoFit/>
          </a:bodyPr>
          <a:lstStyle/>
          <a:p>
            <a:pPr marL="12700" marR="5080">
              <a:lnSpc>
                <a:spcPct val="120700"/>
              </a:lnSpc>
            </a:pPr>
            <a:r>
              <a:rPr sz="1400" dirty="0">
                <a:latin typeface="Univers for BP"/>
                <a:cs typeface="Univers for BP"/>
              </a:rPr>
              <a:t>Other</a:t>
            </a:r>
            <a:r>
              <a:rPr sz="1400" spc="-90" dirty="0">
                <a:latin typeface="Univers for BP"/>
                <a:cs typeface="Univers for BP"/>
              </a:rPr>
              <a:t> </a:t>
            </a:r>
            <a:r>
              <a:rPr sz="1400" spc="-5" dirty="0">
                <a:latin typeface="Univers for BP"/>
                <a:cs typeface="Univers for BP"/>
              </a:rPr>
              <a:t>liquids  Total</a:t>
            </a:r>
            <a:endParaRPr sz="1400">
              <a:latin typeface="Univers for BP"/>
              <a:cs typeface="Univers for BP"/>
            </a:endParaRPr>
          </a:p>
        </p:txBody>
      </p:sp>
      <p:sp>
        <p:nvSpPr>
          <p:cNvPr id="97" name="object 97"/>
          <p:cNvSpPr/>
          <p:nvPr/>
        </p:nvSpPr>
        <p:spPr>
          <a:xfrm>
            <a:off x="1615439" y="2267711"/>
            <a:ext cx="0" cy="3415665"/>
          </a:xfrm>
          <a:custGeom>
            <a:avLst/>
            <a:gdLst/>
            <a:ahLst/>
            <a:cxnLst/>
            <a:rect l="l" t="t" r="r" b="b"/>
            <a:pathLst>
              <a:path h="3415665">
                <a:moveTo>
                  <a:pt x="0" y="0"/>
                </a:moveTo>
                <a:lnTo>
                  <a:pt x="0" y="3415398"/>
                </a:lnTo>
              </a:path>
            </a:pathLst>
          </a:custGeom>
          <a:ln w="9144">
            <a:solidFill>
              <a:srgbClr val="4D4D4D"/>
            </a:solidFill>
            <a:prstDash val="sysDash"/>
          </a:ln>
        </p:spPr>
        <p:txBody>
          <a:bodyPr wrap="square" lIns="0" tIns="0" rIns="0" bIns="0" rtlCol="0"/>
          <a:lstStyle/>
          <a:p>
            <a:endParaRPr/>
          </a:p>
        </p:txBody>
      </p:sp>
      <p:sp>
        <p:nvSpPr>
          <p:cNvPr id="98" name="object 98"/>
          <p:cNvSpPr/>
          <p:nvPr/>
        </p:nvSpPr>
        <p:spPr>
          <a:xfrm>
            <a:off x="5839967" y="3927347"/>
            <a:ext cx="734695" cy="460375"/>
          </a:xfrm>
          <a:custGeom>
            <a:avLst/>
            <a:gdLst/>
            <a:ahLst/>
            <a:cxnLst/>
            <a:rect l="l" t="t" r="r" b="b"/>
            <a:pathLst>
              <a:path w="734695" h="460375">
                <a:moveTo>
                  <a:pt x="734567" y="0"/>
                </a:moveTo>
                <a:lnTo>
                  <a:pt x="0" y="0"/>
                </a:lnTo>
                <a:lnTo>
                  <a:pt x="0" y="460247"/>
                </a:lnTo>
                <a:lnTo>
                  <a:pt x="734567" y="460247"/>
                </a:lnTo>
                <a:lnTo>
                  <a:pt x="734567" y="0"/>
                </a:lnTo>
                <a:close/>
              </a:path>
            </a:pathLst>
          </a:custGeom>
          <a:solidFill>
            <a:srgbClr val="3366FF"/>
          </a:solidFill>
        </p:spPr>
        <p:txBody>
          <a:bodyPr wrap="square" lIns="0" tIns="0" rIns="0" bIns="0" rtlCol="0"/>
          <a:lstStyle/>
          <a:p>
            <a:endParaRPr/>
          </a:p>
        </p:txBody>
      </p:sp>
      <p:sp>
        <p:nvSpPr>
          <p:cNvPr id="99" name="object 99"/>
          <p:cNvSpPr/>
          <p:nvPr/>
        </p:nvSpPr>
        <p:spPr>
          <a:xfrm>
            <a:off x="7126223" y="4094988"/>
            <a:ext cx="734695" cy="292735"/>
          </a:xfrm>
          <a:custGeom>
            <a:avLst/>
            <a:gdLst/>
            <a:ahLst/>
            <a:cxnLst/>
            <a:rect l="l" t="t" r="r" b="b"/>
            <a:pathLst>
              <a:path w="734695" h="292735">
                <a:moveTo>
                  <a:pt x="734568" y="0"/>
                </a:moveTo>
                <a:lnTo>
                  <a:pt x="0" y="0"/>
                </a:lnTo>
                <a:lnTo>
                  <a:pt x="0" y="292607"/>
                </a:lnTo>
                <a:lnTo>
                  <a:pt x="734568" y="292607"/>
                </a:lnTo>
                <a:lnTo>
                  <a:pt x="734568" y="0"/>
                </a:lnTo>
                <a:close/>
              </a:path>
            </a:pathLst>
          </a:custGeom>
          <a:solidFill>
            <a:srgbClr val="3366FF"/>
          </a:solidFill>
        </p:spPr>
        <p:txBody>
          <a:bodyPr wrap="square" lIns="0" tIns="0" rIns="0" bIns="0" rtlCol="0"/>
          <a:lstStyle/>
          <a:p>
            <a:endParaRPr/>
          </a:p>
        </p:txBody>
      </p:sp>
      <p:sp>
        <p:nvSpPr>
          <p:cNvPr id="100" name="object 100"/>
          <p:cNvSpPr/>
          <p:nvPr/>
        </p:nvSpPr>
        <p:spPr>
          <a:xfrm>
            <a:off x="8412480" y="3927347"/>
            <a:ext cx="734695" cy="460375"/>
          </a:xfrm>
          <a:custGeom>
            <a:avLst/>
            <a:gdLst/>
            <a:ahLst/>
            <a:cxnLst/>
            <a:rect l="l" t="t" r="r" b="b"/>
            <a:pathLst>
              <a:path w="734695" h="460375">
                <a:moveTo>
                  <a:pt x="734568" y="0"/>
                </a:moveTo>
                <a:lnTo>
                  <a:pt x="0" y="0"/>
                </a:lnTo>
                <a:lnTo>
                  <a:pt x="0" y="460247"/>
                </a:lnTo>
                <a:lnTo>
                  <a:pt x="734568" y="460247"/>
                </a:lnTo>
                <a:lnTo>
                  <a:pt x="734568" y="0"/>
                </a:lnTo>
                <a:close/>
              </a:path>
            </a:pathLst>
          </a:custGeom>
          <a:solidFill>
            <a:srgbClr val="3366FF"/>
          </a:solidFill>
        </p:spPr>
        <p:txBody>
          <a:bodyPr wrap="square" lIns="0" tIns="0" rIns="0" bIns="0" rtlCol="0"/>
          <a:lstStyle/>
          <a:p>
            <a:endParaRPr/>
          </a:p>
        </p:txBody>
      </p:sp>
      <p:sp>
        <p:nvSpPr>
          <p:cNvPr id="101" name="object 101"/>
          <p:cNvSpPr/>
          <p:nvPr/>
        </p:nvSpPr>
        <p:spPr>
          <a:xfrm>
            <a:off x="5839967" y="3927347"/>
            <a:ext cx="734695" cy="460375"/>
          </a:xfrm>
          <a:custGeom>
            <a:avLst/>
            <a:gdLst/>
            <a:ahLst/>
            <a:cxnLst/>
            <a:rect l="l" t="t" r="r" b="b"/>
            <a:pathLst>
              <a:path w="734695" h="460375">
                <a:moveTo>
                  <a:pt x="0" y="0"/>
                </a:moveTo>
                <a:lnTo>
                  <a:pt x="734567" y="0"/>
                </a:lnTo>
                <a:lnTo>
                  <a:pt x="734567" y="460247"/>
                </a:lnTo>
                <a:lnTo>
                  <a:pt x="0" y="460247"/>
                </a:lnTo>
                <a:lnTo>
                  <a:pt x="0" y="0"/>
                </a:lnTo>
                <a:close/>
              </a:path>
            </a:pathLst>
          </a:custGeom>
          <a:ln w="9144">
            <a:solidFill>
              <a:srgbClr val="BEBEBE"/>
            </a:solidFill>
          </a:ln>
        </p:spPr>
        <p:txBody>
          <a:bodyPr wrap="square" lIns="0" tIns="0" rIns="0" bIns="0" rtlCol="0"/>
          <a:lstStyle/>
          <a:p>
            <a:endParaRPr/>
          </a:p>
        </p:txBody>
      </p:sp>
      <p:sp>
        <p:nvSpPr>
          <p:cNvPr id="102" name="object 102"/>
          <p:cNvSpPr/>
          <p:nvPr/>
        </p:nvSpPr>
        <p:spPr>
          <a:xfrm>
            <a:off x="7126223" y="4094988"/>
            <a:ext cx="734695" cy="292735"/>
          </a:xfrm>
          <a:custGeom>
            <a:avLst/>
            <a:gdLst/>
            <a:ahLst/>
            <a:cxnLst/>
            <a:rect l="l" t="t" r="r" b="b"/>
            <a:pathLst>
              <a:path w="734695" h="292735">
                <a:moveTo>
                  <a:pt x="0" y="0"/>
                </a:moveTo>
                <a:lnTo>
                  <a:pt x="734568" y="0"/>
                </a:lnTo>
                <a:lnTo>
                  <a:pt x="734568" y="292607"/>
                </a:lnTo>
                <a:lnTo>
                  <a:pt x="0" y="292607"/>
                </a:lnTo>
                <a:lnTo>
                  <a:pt x="0" y="0"/>
                </a:lnTo>
                <a:close/>
              </a:path>
            </a:pathLst>
          </a:custGeom>
          <a:ln w="9143">
            <a:solidFill>
              <a:srgbClr val="BEBEBE"/>
            </a:solidFill>
          </a:ln>
        </p:spPr>
        <p:txBody>
          <a:bodyPr wrap="square" lIns="0" tIns="0" rIns="0" bIns="0" rtlCol="0"/>
          <a:lstStyle/>
          <a:p>
            <a:endParaRPr/>
          </a:p>
        </p:txBody>
      </p:sp>
      <p:sp>
        <p:nvSpPr>
          <p:cNvPr id="103" name="object 103"/>
          <p:cNvSpPr/>
          <p:nvPr/>
        </p:nvSpPr>
        <p:spPr>
          <a:xfrm>
            <a:off x="8412480" y="3927347"/>
            <a:ext cx="734695" cy="460375"/>
          </a:xfrm>
          <a:custGeom>
            <a:avLst/>
            <a:gdLst/>
            <a:ahLst/>
            <a:cxnLst/>
            <a:rect l="l" t="t" r="r" b="b"/>
            <a:pathLst>
              <a:path w="734695" h="460375">
                <a:moveTo>
                  <a:pt x="0" y="0"/>
                </a:moveTo>
                <a:lnTo>
                  <a:pt x="734568" y="0"/>
                </a:lnTo>
                <a:lnTo>
                  <a:pt x="734568" y="460247"/>
                </a:lnTo>
                <a:lnTo>
                  <a:pt x="0" y="460247"/>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5839967" y="3165348"/>
            <a:ext cx="734695" cy="762000"/>
          </a:xfrm>
          <a:custGeom>
            <a:avLst/>
            <a:gdLst/>
            <a:ahLst/>
            <a:cxnLst/>
            <a:rect l="l" t="t" r="r" b="b"/>
            <a:pathLst>
              <a:path w="734695" h="762000">
                <a:moveTo>
                  <a:pt x="734567" y="0"/>
                </a:moveTo>
                <a:lnTo>
                  <a:pt x="0" y="0"/>
                </a:lnTo>
                <a:lnTo>
                  <a:pt x="0" y="762000"/>
                </a:lnTo>
                <a:lnTo>
                  <a:pt x="734567" y="762000"/>
                </a:lnTo>
                <a:lnTo>
                  <a:pt x="734567" y="0"/>
                </a:lnTo>
                <a:close/>
              </a:path>
            </a:pathLst>
          </a:custGeom>
          <a:solidFill>
            <a:srgbClr val="8ADEFF"/>
          </a:solidFill>
        </p:spPr>
        <p:txBody>
          <a:bodyPr wrap="square" lIns="0" tIns="0" rIns="0" bIns="0" rtlCol="0"/>
          <a:lstStyle/>
          <a:p>
            <a:endParaRPr/>
          </a:p>
        </p:txBody>
      </p:sp>
      <p:sp>
        <p:nvSpPr>
          <p:cNvPr id="105" name="object 105"/>
          <p:cNvSpPr/>
          <p:nvPr/>
        </p:nvSpPr>
        <p:spPr>
          <a:xfrm>
            <a:off x="7126223" y="4026408"/>
            <a:ext cx="734695" cy="68580"/>
          </a:xfrm>
          <a:custGeom>
            <a:avLst/>
            <a:gdLst/>
            <a:ahLst/>
            <a:cxnLst/>
            <a:rect l="l" t="t" r="r" b="b"/>
            <a:pathLst>
              <a:path w="734695" h="68579">
                <a:moveTo>
                  <a:pt x="734568" y="0"/>
                </a:moveTo>
                <a:lnTo>
                  <a:pt x="0" y="0"/>
                </a:lnTo>
                <a:lnTo>
                  <a:pt x="0" y="68580"/>
                </a:lnTo>
                <a:lnTo>
                  <a:pt x="734568" y="68580"/>
                </a:lnTo>
                <a:lnTo>
                  <a:pt x="734568" y="0"/>
                </a:lnTo>
                <a:close/>
              </a:path>
            </a:pathLst>
          </a:custGeom>
          <a:solidFill>
            <a:srgbClr val="8ADEFF"/>
          </a:solidFill>
        </p:spPr>
        <p:txBody>
          <a:bodyPr wrap="square" lIns="0" tIns="0" rIns="0" bIns="0" rtlCol="0"/>
          <a:lstStyle/>
          <a:p>
            <a:endParaRPr/>
          </a:p>
        </p:txBody>
      </p:sp>
      <p:sp>
        <p:nvSpPr>
          <p:cNvPr id="106" name="object 106"/>
          <p:cNvSpPr/>
          <p:nvPr/>
        </p:nvSpPr>
        <p:spPr>
          <a:xfrm>
            <a:off x="8412480" y="3165348"/>
            <a:ext cx="734695" cy="762000"/>
          </a:xfrm>
          <a:custGeom>
            <a:avLst/>
            <a:gdLst/>
            <a:ahLst/>
            <a:cxnLst/>
            <a:rect l="l" t="t" r="r" b="b"/>
            <a:pathLst>
              <a:path w="734695" h="762000">
                <a:moveTo>
                  <a:pt x="734568" y="0"/>
                </a:moveTo>
                <a:lnTo>
                  <a:pt x="0" y="0"/>
                </a:lnTo>
                <a:lnTo>
                  <a:pt x="0" y="762000"/>
                </a:lnTo>
                <a:lnTo>
                  <a:pt x="734568" y="762000"/>
                </a:lnTo>
                <a:lnTo>
                  <a:pt x="734568" y="0"/>
                </a:lnTo>
                <a:close/>
              </a:path>
            </a:pathLst>
          </a:custGeom>
          <a:solidFill>
            <a:srgbClr val="8ADEFF"/>
          </a:solidFill>
        </p:spPr>
        <p:txBody>
          <a:bodyPr wrap="square" lIns="0" tIns="0" rIns="0" bIns="0" rtlCol="0"/>
          <a:lstStyle/>
          <a:p>
            <a:endParaRPr/>
          </a:p>
        </p:txBody>
      </p:sp>
      <p:sp>
        <p:nvSpPr>
          <p:cNvPr id="107" name="object 107"/>
          <p:cNvSpPr/>
          <p:nvPr/>
        </p:nvSpPr>
        <p:spPr>
          <a:xfrm>
            <a:off x="5839967" y="3165348"/>
            <a:ext cx="734695" cy="762000"/>
          </a:xfrm>
          <a:custGeom>
            <a:avLst/>
            <a:gdLst/>
            <a:ahLst/>
            <a:cxnLst/>
            <a:rect l="l" t="t" r="r" b="b"/>
            <a:pathLst>
              <a:path w="734695" h="762000">
                <a:moveTo>
                  <a:pt x="0" y="0"/>
                </a:moveTo>
                <a:lnTo>
                  <a:pt x="734567" y="0"/>
                </a:lnTo>
                <a:lnTo>
                  <a:pt x="734567" y="762000"/>
                </a:lnTo>
                <a:lnTo>
                  <a:pt x="0" y="762000"/>
                </a:lnTo>
                <a:lnTo>
                  <a:pt x="0" y="0"/>
                </a:lnTo>
                <a:close/>
              </a:path>
            </a:pathLst>
          </a:custGeom>
          <a:ln w="9143">
            <a:solidFill>
              <a:srgbClr val="BEBEBE"/>
            </a:solidFill>
          </a:ln>
        </p:spPr>
        <p:txBody>
          <a:bodyPr wrap="square" lIns="0" tIns="0" rIns="0" bIns="0" rtlCol="0"/>
          <a:lstStyle/>
          <a:p>
            <a:endParaRPr/>
          </a:p>
        </p:txBody>
      </p:sp>
      <p:sp>
        <p:nvSpPr>
          <p:cNvPr id="108" name="object 108"/>
          <p:cNvSpPr/>
          <p:nvPr/>
        </p:nvSpPr>
        <p:spPr>
          <a:xfrm>
            <a:off x="7126223" y="4026408"/>
            <a:ext cx="734695" cy="68580"/>
          </a:xfrm>
          <a:custGeom>
            <a:avLst/>
            <a:gdLst/>
            <a:ahLst/>
            <a:cxnLst/>
            <a:rect l="l" t="t" r="r" b="b"/>
            <a:pathLst>
              <a:path w="734695" h="68579">
                <a:moveTo>
                  <a:pt x="0" y="0"/>
                </a:moveTo>
                <a:lnTo>
                  <a:pt x="734568" y="0"/>
                </a:lnTo>
                <a:lnTo>
                  <a:pt x="734568" y="68580"/>
                </a:lnTo>
                <a:lnTo>
                  <a:pt x="0" y="68580"/>
                </a:lnTo>
                <a:lnTo>
                  <a:pt x="0" y="0"/>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8412480" y="3165348"/>
            <a:ext cx="734695" cy="762000"/>
          </a:xfrm>
          <a:custGeom>
            <a:avLst/>
            <a:gdLst/>
            <a:ahLst/>
            <a:cxnLst/>
            <a:rect l="l" t="t" r="r" b="b"/>
            <a:pathLst>
              <a:path w="734695" h="762000">
                <a:moveTo>
                  <a:pt x="0" y="0"/>
                </a:moveTo>
                <a:lnTo>
                  <a:pt x="734568" y="0"/>
                </a:lnTo>
                <a:lnTo>
                  <a:pt x="734568" y="762000"/>
                </a:lnTo>
                <a:lnTo>
                  <a:pt x="0" y="762000"/>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5839967" y="2711195"/>
            <a:ext cx="734695" cy="454659"/>
          </a:xfrm>
          <a:custGeom>
            <a:avLst/>
            <a:gdLst/>
            <a:ahLst/>
            <a:cxnLst/>
            <a:rect l="l" t="t" r="r" b="b"/>
            <a:pathLst>
              <a:path w="734695" h="454660">
                <a:moveTo>
                  <a:pt x="734567" y="0"/>
                </a:moveTo>
                <a:lnTo>
                  <a:pt x="0" y="0"/>
                </a:lnTo>
                <a:lnTo>
                  <a:pt x="0" y="454151"/>
                </a:lnTo>
                <a:lnTo>
                  <a:pt x="734567" y="454151"/>
                </a:lnTo>
                <a:lnTo>
                  <a:pt x="734567" y="0"/>
                </a:lnTo>
                <a:close/>
              </a:path>
            </a:pathLst>
          </a:custGeom>
          <a:solidFill>
            <a:srgbClr val="BEBEBE"/>
          </a:solidFill>
        </p:spPr>
        <p:txBody>
          <a:bodyPr wrap="square" lIns="0" tIns="0" rIns="0" bIns="0" rtlCol="0"/>
          <a:lstStyle/>
          <a:p>
            <a:endParaRPr/>
          </a:p>
        </p:txBody>
      </p:sp>
      <p:sp>
        <p:nvSpPr>
          <p:cNvPr id="111" name="object 111"/>
          <p:cNvSpPr/>
          <p:nvPr/>
        </p:nvSpPr>
        <p:spPr>
          <a:xfrm>
            <a:off x="7126223" y="3875532"/>
            <a:ext cx="734695" cy="151130"/>
          </a:xfrm>
          <a:custGeom>
            <a:avLst/>
            <a:gdLst/>
            <a:ahLst/>
            <a:cxnLst/>
            <a:rect l="l" t="t" r="r" b="b"/>
            <a:pathLst>
              <a:path w="734695" h="151129">
                <a:moveTo>
                  <a:pt x="734568" y="0"/>
                </a:moveTo>
                <a:lnTo>
                  <a:pt x="0" y="0"/>
                </a:lnTo>
                <a:lnTo>
                  <a:pt x="0" y="150876"/>
                </a:lnTo>
                <a:lnTo>
                  <a:pt x="734568" y="150876"/>
                </a:lnTo>
                <a:lnTo>
                  <a:pt x="734568" y="0"/>
                </a:lnTo>
                <a:close/>
              </a:path>
            </a:pathLst>
          </a:custGeom>
          <a:solidFill>
            <a:srgbClr val="BEBEBE"/>
          </a:solidFill>
        </p:spPr>
        <p:txBody>
          <a:bodyPr wrap="square" lIns="0" tIns="0" rIns="0" bIns="0" rtlCol="0"/>
          <a:lstStyle/>
          <a:p>
            <a:endParaRPr/>
          </a:p>
        </p:txBody>
      </p:sp>
      <p:sp>
        <p:nvSpPr>
          <p:cNvPr id="112" name="object 112"/>
          <p:cNvSpPr/>
          <p:nvPr/>
        </p:nvSpPr>
        <p:spPr>
          <a:xfrm>
            <a:off x="8412480" y="4387596"/>
            <a:ext cx="734695" cy="708660"/>
          </a:xfrm>
          <a:custGeom>
            <a:avLst/>
            <a:gdLst/>
            <a:ahLst/>
            <a:cxnLst/>
            <a:rect l="l" t="t" r="r" b="b"/>
            <a:pathLst>
              <a:path w="734695" h="708660">
                <a:moveTo>
                  <a:pt x="734568" y="0"/>
                </a:moveTo>
                <a:lnTo>
                  <a:pt x="0" y="0"/>
                </a:lnTo>
                <a:lnTo>
                  <a:pt x="0" y="708659"/>
                </a:lnTo>
                <a:lnTo>
                  <a:pt x="734568" y="708659"/>
                </a:lnTo>
                <a:lnTo>
                  <a:pt x="734568" y="0"/>
                </a:lnTo>
                <a:close/>
              </a:path>
            </a:pathLst>
          </a:custGeom>
          <a:solidFill>
            <a:srgbClr val="BEBEBE"/>
          </a:solidFill>
        </p:spPr>
        <p:txBody>
          <a:bodyPr wrap="square" lIns="0" tIns="0" rIns="0" bIns="0" rtlCol="0"/>
          <a:lstStyle/>
          <a:p>
            <a:endParaRPr/>
          </a:p>
        </p:txBody>
      </p:sp>
      <p:sp>
        <p:nvSpPr>
          <p:cNvPr id="113" name="object 113"/>
          <p:cNvSpPr/>
          <p:nvPr/>
        </p:nvSpPr>
        <p:spPr>
          <a:xfrm>
            <a:off x="5839967" y="2711195"/>
            <a:ext cx="734695" cy="454659"/>
          </a:xfrm>
          <a:custGeom>
            <a:avLst/>
            <a:gdLst/>
            <a:ahLst/>
            <a:cxnLst/>
            <a:rect l="l" t="t" r="r" b="b"/>
            <a:pathLst>
              <a:path w="734695" h="454660">
                <a:moveTo>
                  <a:pt x="0" y="0"/>
                </a:moveTo>
                <a:lnTo>
                  <a:pt x="734567" y="0"/>
                </a:lnTo>
                <a:lnTo>
                  <a:pt x="734567" y="454151"/>
                </a:lnTo>
                <a:lnTo>
                  <a:pt x="0" y="454151"/>
                </a:lnTo>
                <a:lnTo>
                  <a:pt x="0" y="0"/>
                </a:lnTo>
                <a:close/>
              </a:path>
            </a:pathLst>
          </a:custGeom>
          <a:ln w="9143">
            <a:solidFill>
              <a:srgbClr val="BEBEBE"/>
            </a:solidFill>
          </a:ln>
        </p:spPr>
        <p:txBody>
          <a:bodyPr wrap="square" lIns="0" tIns="0" rIns="0" bIns="0" rtlCol="0"/>
          <a:lstStyle/>
          <a:p>
            <a:endParaRPr/>
          </a:p>
        </p:txBody>
      </p:sp>
      <p:sp>
        <p:nvSpPr>
          <p:cNvPr id="114" name="object 114"/>
          <p:cNvSpPr/>
          <p:nvPr/>
        </p:nvSpPr>
        <p:spPr>
          <a:xfrm>
            <a:off x="7126223" y="3875532"/>
            <a:ext cx="734695" cy="151130"/>
          </a:xfrm>
          <a:custGeom>
            <a:avLst/>
            <a:gdLst/>
            <a:ahLst/>
            <a:cxnLst/>
            <a:rect l="l" t="t" r="r" b="b"/>
            <a:pathLst>
              <a:path w="734695" h="151129">
                <a:moveTo>
                  <a:pt x="0" y="0"/>
                </a:moveTo>
                <a:lnTo>
                  <a:pt x="734568" y="0"/>
                </a:lnTo>
                <a:lnTo>
                  <a:pt x="734568" y="150876"/>
                </a:lnTo>
                <a:lnTo>
                  <a:pt x="0" y="150876"/>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8412480" y="4387596"/>
            <a:ext cx="734695" cy="708660"/>
          </a:xfrm>
          <a:custGeom>
            <a:avLst/>
            <a:gdLst/>
            <a:ahLst/>
            <a:cxnLst/>
            <a:rect l="l" t="t" r="r" b="b"/>
            <a:pathLst>
              <a:path w="734695" h="708660">
                <a:moveTo>
                  <a:pt x="0" y="708659"/>
                </a:moveTo>
                <a:lnTo>
                  <a:pt x="734568" y="708659"/>
                </a:lnTo>
                <a:lnTo>
                  <a:pt x="734568" y="0"/>
                </a:lnTo>
                <a:lnTo>
                  <a:pt x="0" y="0"/>
                </a:lnTo>
                <a:lnTo>
                  <a:pt x="0" y="708659"/>
                </a:lnTo>
                <a:close/>
              </a:path>
            </a:pathLst>
          </a:custGeom>
          <a:ln w="9144">
            <a:solidFill>
              <a:srgbClr val="BEBEBE"/>
            </a:solidFill>
          </a:ln>
        </p:spPr>
        <p:txBody>
          <a:bodyPr wrap="square" lIns="0" tIns="0" rIns="0" bIns="0" rtlCol="0"/>
          <a:lstStyle/>
          <a:p>
            <a:endParaRPr/>
          </a:p>
        </p:txBody>
      </p:sp>
      <p:sp>
        <p:nvSpPr>
          <p:cNvPr id="116" name="object 116"/>
          <p:cNvSpPr/>
          <p:nvPr/>
        </p:nvSpPr>
        <p:spPr>
          <a:xfrm>
            <a:off x="5564123" y="2299716"/>
            <a:ext cx="0" cy="3131820"/>
          </a:xfrm>
          <a:custGeom>
            <a:avLst/>
            <a:gdLst/>
            <a:ahLst/>
            <a:cxnLst/>
            <a:rect l="l" t="t" r="r" b="b"/>
            <a:pathLst>
              <a:path h="3131820">
                <a:moveTo>
                  <a:pt x="0" y="3131820"/>
                </a:moveTo>
                <a:lnTo>
                  <a:pt x="0" y="0"/>
                </a:lnTo>
              </a:path>
            </a:pathLst>
          </a:custGeom>
          <a:ln w="9144">
            <a:solidFill>
              <a:srgbClr val="666666"/>
            </a:solidFill>
          </a:ln>
        </p:spPr>
        <p:txBody>
          <a:bodyPr wrap="square" lIns="0" tIns="0" rIns="0" bIns="0" rtlCol="0"/>
          <a:lstStyle/>
          <a:p>
            <a:endParaRPr/>
          </a:p>
        </p:txBody>
      </p:sp>
      <p:sp>
        <p:nvSpPr>
          <p:cNvPr id="117" name="object 117"/>
          <p:cNvSpPr/>
          <p:nvPr/>
        </p:nvSpPr>
        <p:spPr>
          <a:xfrm>
            <a:off x="5564123" y="54315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8" name="object 118"/>
          <p:cNvSpPr/>
          <p:nvPr/>
        </p:nvSpPr>
        <p:spPr>
          <a:xfrm>
            <a:off x="5564123" y="490880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19" name="object 119"/>
          <p:cNvSpPr/>
          <p:nvPr/>
        </p:nvSpPr>
        <p:spPr>
          <a:xfrm>
            <a:off x="5564123" y="43875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20" name="object 120"/>
          <p:cNvSpPr/>
          <p:nvPr/>
        </p:nvSpPr>
        <p:spPr>
          <a:xfrm>
            <a:off x="5564123" y="38648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21" name="object 121"/>
          <p:cNvSpPr/>
          <p:nvPr/>
        </p:nvSpPr>
        <p:spPr>
          <a:xfrm>
            <a:off x="5564123" y="33436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22" name="object 122"/>
          <p:cNvSpPr/>
          <p:nvPr/>
        </p:nvSpPr>
        <p:spPr>
          <a:xfrm>
            <a:off x="5564123" y="282244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23" name="object 123"/>
          <p:cNvSpPr/>
          <p:nvPr/>
        </p:nvSpPr>
        <p:spPr>
          <a:xfrm>
            <a:off x="5564123" y="229971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24" name="object 124"/>
          <p:cNvSpPr/>
          <p:nvPr/>
        </p:nvSpPr>
        <p:spPr>
          <a:xfrm>
            <a:off x="5564123" y="4387596"/>
            <a:ext cx="3858895" cy="0"/>
          </a:xfrm>
          <a:custGeom>
            <a:avLst/>
            <a:gdLst/>
            <a:ahLst/>
            <a:cxnLst/>
            <a:rect l="l" t="t" r="r" b="b"/>
            <a:pathLst>
              <a:path w="3858895">
                <a:moveTo>
                  <a:pt x="0" y="0"/>
                </a:moveTo>
                <a:lnTo>
                  <a:pt x="3858768" y="0"/>
                </a:lnTo>
              </a:path>
            </a:pathLst>
          </a:custGeom>
          <a:ln w="9144">
            <a:solidFill>
              <a:srgbClr val="666666"/>
            </a:solidFill>
          </a:ln>
        </p:spPr>
        <p:txBody>
          <a:bodyPr wrap="square" lIns="0" tIns="0" rIns="0" bIns="0" rtlCol="0"/>
          <a:lstStyle/>
          <a:p>
            <a:endParaRPr/>
          </a:p>
        </p:txBody>
      </p:sp>
      <p:sp>
        <p:nvSpPr>
          <p:cNvPr id="125" name="object 125"/>
          <p:cNvSpPr/>
          <p:nvPr/>
        </p:nvSpPr>
        <p:spPr>
          <a:xfrm>
            <a:off x="6086475" y="2710433"/>
            <a:ext cx="241300" cy="0"/>
          </a:xfrm>
          <a:custGeom>
            <a:avLst/>
            <a:gdLst/>
            <a:ahLst/>
            <a:cxnLst/>
            <a:rect l="l" t="t" r="r" b="b"/>
            <a:pathLst>
              <a:path w="241300">
                <a:moveTo>
                  <a:pt x="0" y="0"/>
                </a:moveTo>
                <a:lnTo>
                  <a:pt x="240791" y="0"/>
                </a:lnTo>
              </a:path>
            </a:pathLst>
          </a:custGeom>
          <a:ln w="48767">
            <a:solidFill>
              <a:srgbClr val="000000"/>
            </a:solidFill>
          </a:ln>
        </p:spPr>
        <p:txBody>
          <a:bodyPr wrap="square" lIns="0" tIns="0" rIns="0" bIns="0" rtlCol="0"/>
          <a:lstStyle/>
          <a:p>
            <a:endParaRPr/>
          </a:p>
        </p:txBody>
      </p:sp>
      <p:sp>
        <p:nvSpPr>
          <p:cNvPr id="126" name="object 126"/>
          <p:cNvSpPr/>
          <p:nvPr/>
        </p:nvSpPr>
        <p:spPr>
          <a:xfrm>
            <a:off x="6086475" y="2686050"/>
            <a:ext cx="241300" cy="48895"/>
          </a:xfrm>
          <a:custGeom>
            <a:avLst/>
            <a:gdLst/>
            <a:ahLst/>
            <a:cxnLst/>
            <a:rect l="l" t="t" r="r" b="b"/>
            <a:pathLst>
              <a:path w="241300" h="48894">
                <a:moveTo>
                  <a:pt x="0" y="48767"/>
                </a:moveTo>
                <a:lnTo>
                  <a:pt x="240791" y="48767"/>
                </a:lnTo>
                <a:lnTo>
                  <a:pt x="240791" y="0"/>
                </a:lnTo>
                <a:lnTo>
                  <a:pt x="0" y="0"/>
                </a:lnTo>
                <a:lnTo>
                  <a:pt x="0" y="48767"/>
                </a:lnTo>
                <a:close/>
              </a:path>
            </a:pathLst>
          </a:custGeom>
          <a:ln w="9144">
            <a:solidFill>
              <a:srgbClr val="000000"/>
            </a:solidFill>
          </a:ln>
        </p:spPr>
        <p:txBody>
          <a:bodyPr wrap="square" lIns="0" tIns="0" rIns="0" bIns="0" rtlCol="0"/>
          <a:lstStyle/>
          <a:p>
            <a:endParaRPr/>
          </a:p>
        </p:txBody>
      </p:sp>
      <p:sp>
        <p:nvSpPr>
          <p:cNvPr id="127" name="object 127"/>
          <p:cNvSpPr/>
          <p:nvPr/>
        </p:nvSpPr>
        <p:spPr>
          <a:xfrm>
            <a:off x="7372731" y="3874896"/>
            <a:ext cx="241300" cy="0"/>
          </a:xfrm>
          <a:custGeom>
            <a:avLst/>
            <a:gdLst/>
            <a:ahLst/>
            <a:cxnLst/>
            <a:rect l="l" t="t" r="r" b="b"/>
            <a:pathLst>
              <a:path w="241300">
                <a:moveTo>
                  <a:pt x="0" y="0"/>
                </a:moveTo>
                <a:lnTo>
                  <a:pt x="240792" y="0"/>
                </a:lnTo>
              </a:path>
            </a:pathLst>
          </a:custGeom>
          <a:ln w="48768">
            <a:solidFill>
              <a:srgbClr val="000000"/>
            </a:solidFill>
          </a:ln>
        </p:spPr>
        <p:txBody>
          <a:bodyPr wrap="square" lIns="0" tIns="0" rIns="0" bIns="0" rtlCol="0"/>
          <a:lstStyle/>
          <a:p>
            <a:endParaRPr/>
          </a:p>
        </p:txBody>
      </p:sp>
      <p:sp>
        <p:nvSpPr>
          <p:cNvPr id="128" name="object 128"/>
          <p:cNvSpPr/>
          <p:nvPr/>
        </p:nvSpPr>
        <p:spPr>
          <a:xfrm>
            <a:off x="7372731" y="3850513"/>
            <a:ext cx="241300" cy="48895"/>
          </a:xfrm>
          <a:custGeom>
            <a:avLst/>
            <a:gdLst/>
            <a:ahLst/>
            <a:cxnLst/>
            <a:rect l="l" t="t" r="r" b="b"/>
            <a:pathLst>
              <a:path w="241300" h="48895">
                <a:moveTo>
                  <a:pt x="0" y="48768"/>
                </a:moveTo>
                <a:lnTo>
                  <a:pt x="240792" y="48768"/>
                </a:lnTo>
                <a:lnTo>
                  <a:pt x="240792" y="0"/>
                </a:lnTo>
                <a:lnTo>
                  <a:pt x="0" y="0"/>
                </a:lnTo>
                <a:lnTo>
                  <a:pt x="0" y="48768"/>
                </a:lnTo>
                <a:close/>
              </a:path>
            </a:pathLst>
          </a:custGeom>
          <a:ln w="9144">
            <a:solidFill>
              <a:srgbClr val="000000"/>
            </a:solidFill>
          </a:ln>
        </p:spPr>
        <p:txBody>
          <a:bodyPr wrap="square" lIns="0" tIns="0" rIns="0" bIns="0" rtlCol="0"/>
          <a:lstStyle/>
          <a:p>
            <a:endParaRPr/>
          </a:p>
        </p:txBody>
      </p:sp>
      <p:sp>
        <p:nvSpPr>
          <p:cNvPr id="129" name="object 129"/>
          <p:cNvSpPr/>
          <p:nvPr/>
        </p:nvSpPr>
        <p:spPr>
          <a:xfrm>
            <a:off x="8658986" y="3874896"/>
            <a:ext cx="241300" cy="0"/>
          </a:xfrm>
          <a:custGeom>
            <a:avLst/>
            <a:gdLst/>
            <a:ahLst/>
            <a:cxnLst/>
            <a:rect l="l" t="t" r="r" b="b"/>
            <a:pathLst>
              <a:path w="241300">
                <a:moveTo>
                  <a:pt x="0" y="0"/>
                </a:moveTo>
                <a:lnTo>
                  <a:pt x="240792" y="0"/>
                </a:lnTo>
              </a:path>
            </a:pathLst>
          </a:custGeom>
          <a:ln w="48768">
            <a:solidFill>
              <a:srgbClr val="000000"/>
            </a:solidFill>
          </a:ln>
        </p:spPr>
        <p:txBody>
          <a:bodyPr wrap="square" lIns="0" tIns="0" rIns="0" bIns="0" rtlCol="0"/>
          <a:lstStyle/>
          <a:p>
            <a:endParaRPr/>
          </a:p>
        </p:txBody>
      </p:sp>
      <p:sp>
        <p:nvSpPr>
          <p:cNvPr id="130" name="object 130"/>
          <p:cNvSpPr/>
          <p:nvPr/>
        </p:nvSpPr>
        <p:spPr>
          <a:xfrm>
            <a:off x="8658986" y="3850513"/>
            <a:ext cx="241300" cy="48895"/>
          </a:xfrm>
          <a:custGeom>
            <a:avLst/>
            <a:gdLst/>
            <a:ahLst/>
            <a:cxnLst/>
            <a:rect l="l" t="t" r="r" b="b"/>
            <a:pathLst>
              <a:path w="241300" h="48895">
                <a:moveTo>
                  <a:pt x="0" y="48768"/>
                </a:moveTo>
                <a:lnTo>
                  <a:pt x="240792" y="48768"/>
                </a:lnTo>
                <a:lnTo>
                  <a:pt x="240792" y="0"/>
                </a:lnTo>
                <a:lnTo>
                  <a:pt x="0" y="0"/>
                </a:lnTo>
                <a:lnTo>
                  <a:pt x="0" y="48768"/>
                </a:lnTo>
                <a:close/>
              </a:path>
            </a:pathLst>
          </a:custGeom>
          <a:ln w="9144">
            <a:solidFill>
              <a:srgbClr val="000000"/>
            </a:solidFill>
          </a:ln>
        </p:spPr>
        <p:txBody>
          <a:bodyPr wrap="square" lIns="0" tIns="0" rIns="0" bIns="0" rtlCol="0"/>
          <a:lstStyle/>
          <a:p>
            <a:endParaRPr/>
          </a:p>
        </p:txBody>
      </p:sp>
      <p:sp>
        <p:nvSpPr>
          <p:cNvPr id="131" name="object 131"/>
          <p:cNvSpPr txBox="1"/>
          <p:nvPr/>
        </p:nvSpPr>
        <p:spPr>
          <a:xfrm>
            <a:off x="5239003" y="5307710"/>
            <a:ext cx="172720" cy="235585"/>
          </a:xfrm>
          <a:prstGeom prst="rect">
            <a:avLst/>
          </a:prstGeom>
        </p:spPr>
        <p:txBody>
          <a:bodyPr vert="horz" wrap="square" lIns="0" tIns="0" rIns="0" bIns="0" rtlCol="0">
            <a:spAutoFit/>
          </a:bodyPr>
          <a:lstStyle/>
          <a:p>
            <a:pPr marL="12700">
              <a:lnSpc>
                <a:spcPct val="100000"/>
              </a:lnSpc>
            </a:pPr>
            <a:r>
              <a:rPr sz="1400" b="0" spc="-10" dirty="0">
                <a:solidFill>
                  <a:srgbClr val="585858"/>
                </a:solidFill>
                <a:latin typeface="Univers for BP Light"/>
                <a:cs typeface="Univers for BP Light"/>
              </a:rPr>
              <a:t>-8</a:t>
            </a:r>
            <a:endParaRPr sz="1400">
              <a:latin typeface="Univers for BP Light"/>
              <a:cs typeface="Univers for BP Light"/>
            </a:endParaRPr>
          </a:p>
        </p:txBody>
      </p:sp>
      <p:sp>
        <p:nvSpPr>
          <p:cNvPr id="132" name="object 132"/>
          <p:cNvSpPr txBox="1"/>
          <p:nvPr/>
        </p:nvSpPr>
        <p:spPr>
          <a:xfrm>
            <a:off x="5239003" y="4785867"/>
            <a:ext cx="172720" cy="235585"/>
          </a:xfrm>
          <a:prstGeom prst="rect">
            <a:avLst/>
          </a:prstGeom>
        </p:spPr>
        <p:txBody>
          <a:bodyPr vert="horz" wrap="square" lIns="0" tIns="0" rIns="0" bIns="0" rtlCol="0">
            <a:spAutoFit/>
          </a:bodyPr>
          <a:lstStyle/>
          <a:p>
            <a:pPr marL="12700">
              <a:lnSpc>
                <a:spcPct val="100000"/>
              </a:lnSpc>
            </a:pPr>
            <a:r>
              <a:rPr sz="1400" b="0" spc="-10" dirty="0">
                <a:solidFill>
                  <a:srgbClr val="585858"/>
                </a:solidFill>
                <a:latin typeface="Univers for BP Light"/>
                <a:cs typeface="Univers for BP Light"/>
              </a:rPr>
              <a:t>-4</a:t>
            </a:r>
            <a:endParaRPr sz="1400">
              <a:latin typeface="Univers for BP Light"/>
              <a:cs typeface="Univers for BP Light"/>
            </a:endParaRPr>
          </a:p>
        </p:txBody>
      </p:sp>
      <p:sp>
        <p:nvSpPr>
          <p:cNvPr id="133" name="object 133"/>
          <p:cNvSpPr txBox="1"/>
          <p:nvPr/>
        </p:nvSpPr>
        <p:spPr>
          <a:xfrm>
            <a:off x="5288407" y="4264025"/>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0</a:t>
            </a:r>
            <a:endParaRPr sz="1400">
              <a:latin typeface="Univers for BP Light"/>
              <a:cs typeface="Univers for BP Light"/>
            </a:endParaRPr>
          </a:p>
        </p:txBody>
      </p:sp>
      <p:sp>
        <p:nvSpPr>
          <p:cNvPr id="134" name="object 134"/>
          <p:cNvSpPr txBox="1"/>
          <p:nvPr/>
        </p:nvSpPr>
        <p:spPr>
          <a:xfrm>
            <a:off x="5288407" y="3741928"/>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4</a:t>
            </a:r>
            <a:endParaRPr sz="1400">
              <a:latin typeface="Univers for BP Light"/>
              <a:cs typeface="Univers for BP Light"/>
            </a:endParaRPr>
          </a:p>
        </p:txBody>
      </p:sp>
      <p:sp>
        <p:nvSpPr>
          <p:cNvPr id="135" name="object 135"/>
          <p:cNvSpPr txBox="1"/>
          <p:nvPr/>
        </p:nvSpPr>
        <p:spPr>
          <a:xfrm>
            <a:off x="5288407" y="3220084"/>
            <a:ext cx="125095" cy="235585"/>
          </a:xfrm>
          <a:prstGeom prst="rect">
            <a:avLst/>
          </a:prstGeom>
        </p:spPr>
        <p:txBody>
          <a:bodyPr vert="horz" wrap="square" lIns="0" tIns="0" rIns="0" bIns="0" rtlCol="0">
            <a:spAutoFit/>
          </a:bodyPr>
          <a:lstStyle/>
          <a:p>
            <a:pPr marL="12700">
              <a:lnSpc>
                <a:spcPct val="100000"/>
              </a:lnSpc>
            </a:pPr>
            <a:r>
              <a:rPr sz="1400" b="0" dirty="0">
                <a:solidFill>
                  <a:srgbClr val="585858"/>
                </a:solidFill>
                <a:latin typeface="Univers for BP Light"/>
                <a:cs typeface="Univers for BP Light"/>
              </a:rPr>
              <a:t>8</a:t>
            </a:r>
            <a:endParaRPr sz="1400">
              <a:latin typeface="Univers for BP Light"/>
              <a:cs typeface="Univers for BP Light"/>
            </a:endParaRPr>
          </a:p>
        </p:txBody>
      </p:sp>
      <p:sp>
        <p:nvSpPr>
          <p:cNvPr id="136" name="object 136"/>
          <p:cNvSpPr txBox="1"/>
          <p:nvPr/>
        </p:nvSpPr>
        <p:spPr>
          <a:xfrm>
            <a:off x="5189346" y="2698241"/>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12</a:t>
            </a:r>
            <a:endParaRPr sz="1400">
              <a:latin typeface="Univers for BP Light"/>
              <a:cs typeface="Univers for BP Light"/>
            </a:endParaRPr>
          </a:p>
        </p:txBody>
      </p:sp>
      <p:sp>
        <p:nvSpPr>
          <p:cNvPr id="137" name="object 137"/>
          <p:cNvSpPr txBox="1"/>
          <p:nvPr/>
        </p:nvSpPr>
        <p:spPr>
          <a:xfrm>
            <a:off x="5189346" y="2176145"/>
            <a:ext cx="223520" cy="235585"/>
          </a:xfrm>
          <a:prstGeom prst="rect">
            <a:avLst/>
          </a:prstGeom>
        </p:spPr>
        <p:txBody>
          <a:bodyPr vert="horz" wrap="square" lIns="0" tIns="0" rIns="0" bIns="0" rtlCol="0">
            <a:spAutoFit/>
          </a:bodyPr>
          <a:lstStyle/>
          <a:p>
            <a:pPr marL="12700">
              <a:lnSpc>
                <a:spcPct val="100000"/>
              </a:lnSpc>
            </a:pPr>
            <a:r>
              <a:rPr sz="1400" b="0" spc="-5" dirty="0">
                <a:solidFill>
                  <a:srgbClr val="585858"/>
                </a:solidFill>
                <a:latin typeface="Univers for BP Light"/>
                <a:cs typeface="Univers for BP Light"/>
              </a:rPr>
              <a:t>16</a:t>
            </a:r>
            <a:endParaRPr sz="1400">
              <a:latin typeface="Univers for BP Light"/>
              <a:cs typeface="Univers for BP Light"/>
            </a:endParaRPr>
          </a:p>
        </p:txBody>
      </p:sp>
      <p:sp>
        <p:nvSpPr>
          <p:cNvPr id="138" name="object 138"/>
          <p:cNvSpPr txBox="1"/>
          <p:nvPr/>
        </p:nvSpPr>
        <p:spPr>
          <a:xfrm>
            <a:off x="5735828" y="5539028"/>
            <a:ext cx="9448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ET</a:t>
            </a:r>
            <a:r>
              <a:rPr sz="1400" b="0" spc="-70" dirty="0">
                <a:latin typeface="Univers for BP Light"/>
                <a:cs typeface="Univers for BP Light"/>
              </a:rPr>
              <a:t> </a:t>
            </a:r>
            <a:r>
              <a:rPr sz="1400" b="0" spc="-5" dirty="0">
                <a:latin typeface="Univers for BP Light"/>
                <a:cs typeface="Univers for BP Light"/>
              </a:rPr>
              <a:t>scenario</a:t>
            </a:r>
            <a:endParaRPr sz="1400">
              <a:latin typeface="Univers for BP Light"/>
              <a:cs typeface="Univers for BP Light"/>
            </a:endParaRPr>
          </a:p>
        </p:txBody>
      </p:sp>
      <p:sp>
        <p:nvSpPr>
          <p:cNvPr id="139" name="object 139"/>
          <p:cNvSpPr txBox="1"/>
          <p:nvPr/>
        </p:nvSpPr>
        <p:spPr>
          <a:xfrm>
            <a:off x="6938264" y="5536681"/>
            <a:ext cx="1113155" cy="669290"/>
          </a:xfrm>
          <a:prstGeom prst="rect">
            <a:avLst/>
          </a:prstGeom>
        </p:spPr>
        <p:txBody>
          <a:bodyPr vert="horz" wrap="square" lIns="0" tIns="0" rIns="0" bIns="0" rtlCol="0">
            <a:spAutoFit/>
          </a:bodyPr>
          <a:lstStyle/>
          <a:p>
            <a:pPr marL="12700" marR="5080" indent="-1270" algn="ctr">
              <a:lnSpc>
                <a:spcPct val="101099"/>
              </a:lnSpc>
            </a:pPr>
            <a:r>
              <a:rPr sz="1400" b="0" spc="-5" dirty="0">
                <a:latin typeface="Univers for BP Light"/>
                <a:cs typeface="Univers for BP Light"/>
              </a:rPr>
              <a:t>In progress  capacity  </a:t>
            </a:r>
            <a:r>
              <a:rPr sz="1400" b="0" dirty="0">
                <a:latin typeface="Univers for BP Light"/>
                <a:cs typeface="Univers for BP Light"/>
              </a:rPr>
              <a:t>additions</a:t>
            </a:r>
            <a:r>
              <a:rPr sz="1400" b="0" spc="-105" dirty="0">
                <a:latin typeface="Univers for BP Light"/>
                <a:cs typeface="Univers for BP Light"/>
              </a:rPr>
              <a:t> </a:t>
            </a:r>
            <a:r>
              <a:rPr sz="1400" b="0" dirty="0">
                <a:latin typeface="Univers for BP Light"/>
                <a:cs typeface="Univers for BP Light"/>
              </a:rPr>
              <a:t>only</a:t>
            </a:r>
            <a:endParaRPr sz="1400">
              <a:latin typeface="Univers for BP Light"/>
              <a:cs typeface="Univers for BP Light"/>
            </a:endParaRPr>
          </a:p>
        </p:txBody>
      </p:sp>
      <p:sp>
        <p:nvSpPr>
          <p:cNvPr id="140" name="object 140"/>
          <p:cNvSpPr txBox="1"/>
          <p:nvPr/>
        </p:nvSpPr>
        <p:spPr>
          <a:xfrm>
            <a:off x="8165083" y="5536894"/>
            <a:ext cx="1231900" cy="452755"/>
          </a:xfrm>
          <a:prstGeom prst="rect">
            <a:avLst/>
          </a:prstGeom>
        </p:spPr>
        <p:txBody>
          <a:bodyPr vert="horz" wrap="square" lIns="0" tIns="0" rIns="0" bIns="0" rtlCol="0">
            <a:spAutoFit/>
          </a:bodyPr>
          <a:lstStyle/>
          <a:p>
            <a:pPr marL="81915" marR="5080" indent="-69850">
              <a:lnSpc>
                <a:spcPct val="101000"/>
              </a:lnSpc>
            </a:pPr>
            <a:r>
              <a:rPr sz="1400" b="0" dirty="0">
                <a:latin typeface="Univers for BP Light"/>
                <a:cs typeface="Univers for BP Light"/>
              </a:rPr>
              <a:t>China </a:t>
            </a:r>
            <a:r>
              <a:rPr sz="1400" b="0" spc="-5" dirty="0">
                <a:latin typeface="Univers for BP Light"/>
                <a:cs typeface="Univers for BP Light"/>
              </a:rPr>
              <a:t>and</a:t>
            </a:r>
            <a:r>
              <a:rPr sz="1400" b="0" spc="-70" dirty="0">
                <a:latin typeface="Univers for BP Light"/>
                <a:cs typeface="Univers for BP Light"/>
              </a:rPr>
              <a:t> </a:t>
            </a:r>
            <a:r>
              <a:rPr sz="1400" b="0" spc="-5" dirty="0">
                <a:latin typeface="Univers for BP Light"/>
                <a:cs typeface="Univers for BP Light"/>
              </a:rPr>
              <a:t>India  self-sufficient</a:t>
            </a:r>
            <a:endParaRPr sz="1400">
              <a:latin typeface="Univers for BP Light"/>
              <a:cs typeface="Univers for BP Light"/>
            </a:endParaRPr>
          </a:p>
        </p:txBody>
      </p:sp>
      <p:sp>
        <p:nvSpPr>
          <p:cNvPr id="141" name="object 141"/>
          <p:cNvSpPr/>
          <p:nvPr/>
        </p:nvSpPr>
        <p:spPr>
          <a:xfrm>
            <a:off x="7211568" y="2689860"/>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3366FF"/>
          </a:solidFill>
        </p:spPr>
        <p:txBody>
          <a:bodyPr wrap="square" lIns="0" tIns="0" rIns="0" bIns="0" rtlCol="0"/>
          <a:lstStyle/>
          <a:p>
            <a:endParaRPr/>
          </a:p>
        </p:txBody>
      </p:sp>
      <p:sp>
        <p:nvSpPr>
          <p:cNvPr id="142" name="object 142"/>
          <p:cNvSpPr/>
          <p:nvPr/>
        </p:nvSpPr>
        <p:spPr>
          <a:xfrm>
            <a:off x="7211568" y="2689860"/>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143" name="object 143"/>
          <p:cNvSpPr/>
          <p:nvPr/>
        </p:nvSpPr>
        <p:spPr>
          <a:xfrm>
            <a:off x="7211568" y="291388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8ADEFF"/>
          </a:solidFill>
        </p:spPr>
        <p:txBody>
          <a:bodyPr wrap="square" lIns="0" tIns="0" rIns="0" bIns="0" rtlCol="0"/>
          <a:lstStyle/>
          <a:p>
            <a:endParaRPr/>
          </a:p>
        </p:txBody>
      </p:sp>
      <p:sp>
        <p:nvSpPr>
          <p:cNvPr id="144" name="object 144"/>
          <p:cNvSpPr/>
          <p:nvPr/>
        </p:nvSpPr>
        <p:spPr>
          <a:xfrm>
            <a:off x="7211568" y="291388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45" name="object 145"/>
          <p:cNvSpPr/>
          <p:nvPr/>
        </p:nvSpPr>
        <p:spPr>
          <a:xfrm>
            <a:off x="7211568" y="3139439"/>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BEBEBE"/>
          </a:solidFill>
        </p:spPr>
        <p:txBody>
          <a:bodyPr wrap="square" lIns="0" tIns="0" rIns="0" bIns="0" rtlCol="0"/>
          <a:lstStyle/>
          <a:p>
            <a:endParaRPr/>
          </a:p>
        </p:txBody>
      </p:sp>
      <p:sp>
        <p:nvSpPr>
          <p:cNvPr id="146" name="object 146"/>
          <p:cNvSpPr/>
          <p:nvPr/>
        </p:nvSpPr>
        <p:spPr>
          <a:xfrm>
            <a:off x="7211568" y="3139439"/>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47" name="object 147"/>
          <p:cNvSpPr txBox="1"/>
          <p:nvPr/>
        </p:nvSpPr>
        <p:spPr>
          <a:xfrm>
            <a:off x="7340854" y="2602219"/>
            <a:ext cx="510540" cy="697865"/>
          </a:xfrm>
          <a:prstGeom prst="rect">
            <a:avLst/>
          </a:prstGeom>
        </p:spPr>
        <p:txBody>
          <a:bodyPr vert="horz" wrap="square" lIns="0" tIns="0" rIns="0" bIns="0" rtlCol="0">
            <a:spAutoFit/>
          </a:bodyPr>
          <a:lstStyle/>
          <a:p>
            <a:pPr marL="12700" marR="5080">
              <a:lnSpc>
                <a:spcPct val="105600"/>
              </a:lnSpc>
            </a:pPr>
            <a:r>
              <a:rPr sz="1400" dirty="0">
                <a:latin typeface="Univers for BP"/>
                <a:cs typeface="Univers for BP"/>
              </a:rPr>
              <a:t>C</a:t>
            </a:r>
            <a:r>
              <a:rPr sz="1400" spc="-10" dirty="0">
                <a:latin typeface="Univers for BP"/>
                <a:cs typeface="Univers for BP"/>
              </a:rPr>
              <a:t>h</a:t>
            </a:r>
            <a:r>
              <a:rPr sz="1400" dirty="0">
                <a:latin typeface="Univers for BP"/>
                <a:cs typeface="Univers for BP"/>
              </a:rPr>
              <a:t>i</a:t>
            </a:r>
            <a:r>
              <a:rPr sz="1400" spc="-10" dirty="0">
                <a:latin typeface="Univers for BP"/>
                <a:cs typeface="Univers for BP"/>
              </a:rPr>
              <a:t>n</a:t>
            </a:r>
            <a:r>
              <a:rPr sz="1400" dirty="0">
                <a:latin typeface="Univers for BP"/>
                <a:cs typeface="Univers for BP"/>
              </a:rPr>
              <a:t>a  </a:t>
            </a:r>
            <a:r>
              <a:rPr sz="1400" spc="-5" dirty="0">
                <a:latin typeface="Univers for BP"/>
                <a:cs typeface="Univers for BP"/>
              </a:rPr>
              <a:t>India  </a:t>
            </a: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148" name="object 148"/>
          <p:cNvSpPr/>
          <p:nvPr/>
        </p:nvSpPr>
        <p:spPr>
          <a:xfrm>
            <a:off x="7208519" y="3401567"/>
            <a:ext cx="102235" cy="20320"/>
          </a:xfrm>
          <a:custGeom>
            <a:avLst/>
            <a:gdLst/>
            <a:ahLst/>
            <a:cxnLst/>
            <a:rect l="l" t="t" r="r" b="b"/>
            <a:pathLst>
              <a:path w="102234" h="20320">
                <a:moveTo>
                  <a:pt x="0" y="19811"/>
                </a:moveTo>
                <a:lnTo>
                  <a:pt x="102107" y="19811"/>
                </a:lnTo>
                <a:lnTo>
                  <a:pt x="102107" y="0"/>
                </a:lnTo>
                <a:lnTo>
                  <a:pt x="0" y="0"/>
                </a:lnTo>
                <a:lnTo>
                  <a:pt x="0" y="19811"/>
                </a:lnTo>
                <a:close/>
              </a:path>
            </a:pathLst>
          </a:custGeom>
          <a:solidFill>
            <a:srgbClr val="000000"/>
          </a:solidFill>
        </p:spPr>
        <p:txBody>
          <a:bodyPr wrap="square" lIns="0" tIns="0" rIns="0" bIns="0" rtlCol="0"/>
          <a:lstStyle/>
          <a:p>
            <a:endParaRPr/>
          </a:p>
        </p:txBody>
      </p:sp>
      <p:sp>
        <p:nvSpPr>
          <p:cNvPr id="149" name="object 149"/>
          <p:cNvSpPr/>
          <p:nvPr/>
        </p:nvSpPr>
        <p:spPr>
          <a:xfrm>
            <a:off x="7203947" y="3396996"/>
            <a:ext cx="111760" cy="29209"/>
          </a:xfrm>
          <a:custGeom>
            <a:avLst/>
            <a:gdLst/>
            <a:ahLst/>
            <a:cxnLst/>
            <a:rect l="l" t="t" r="r" b="b"/>
            <a:pathLst>
              <a:path w="111759" h="29210">
                <a:moveTo>
                  <a:pt x="0" y="28955"/>
                </a:moveTo>
                <a:lnTo>
                  <a:pt x="111251" y="28955"/>
                </a:lnTo>
                <a:lnTo>
                  <a:pt x="111251" y="0"/>
                </a:lnTo>
                <a:lnTo>
                  <a:pt x="0" y="0"/>
                </a:lnTo>
                <a:lnTo>
                  <a:pt x="0" y="28955"/>
                </a:lnTo>
                <a:close/>
              </a:path>
            </a:pathLst>
          </a:custGeom>
          <a:solidFill>
            <a:srgbClr val="000000"/>
          </a:solidFill>
        </p:spPr>
        <p:txBody>
          <a:bodyPr wrap="square" lIns="0" tIns="0" rIns="0" bIns="0" rtlCol="0"/>
          <a:lstStyle/>
          <a:p>
            <a:endParaRPr/>
          </a:p>
        </p:txBody>
      </p:sp>
      <p:sp>
        <p:nvSpPr>
          <p:cNvPr id="150" name="object 150"/>
          <p:cNvSpPr txBox="1"/>
          <p:nvPr/>
        </p:nvSpPr>
        <p:spPr>
          <a:xfrm>
            <a:off x="7340854" y="3289934"/>
            <a:ext cx="53975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W</a:t>
            </a:r>
            <a:r>
              <a:rPr sz="1400" spc="-10" dirty="0">
                <a:latin typeface="Univers for BP"/>
                <a:cs typeface="Univers for BP"/>
              </a:rPr>
              <a:t>or</a:t>
            </a:r>
            <a:r>
              <a:rPr sz="1400" dirty="0">
                <a:latin typeface="Univers for BP"/>
                <a:cs typeface="Univers for BP"/>
              </a:rPr>
              <a:t>ld</a:t>
            </a:r>
            <a:endParaRPr sz="1400">
              <a:latin typeface="Univers for BP"/>
              <a:cs typeface="Univers for BP"/>
            </a:endParaRPr>
          </a:p>
        </p:txBody>
      </p:sp>
      <p:sp>
        <p:nvSpPr>
          <p:cNvPr id="151" name="object 151"/>
          <p:cNvSpPr/>
          <p:nvPr/>
        </p:nvSpPr>
        <p:spPr>
          <a:xfrm>
            <a:off x="6835140" y="2267711"/>
            <a:ext cx="0" cy="3148330"/>
          </a:xfrm>
          <a:custGeom>
            <a:avLst/>
            <a:gdLst/>
            <a:ahLst/>
            <a:cxnLst/>
            <a:rect l="l" t="t" r="r" b="b"/>
            <a:pathLst>
              <a:path h="3148329">
                <a:moveTo>
                  <a:pt x="0" y="0"/>
                </a:moveTo>
                <a:lnTo>
                  <a:pt x="0" y="3148203"/>
                </a:lnTo>
              </a:path>
            </a:pathLst>
          </a:custGeom>
          <a:ln w="9144">
            <a:solidFill>
              <a:srgbClr val="666666"/>
            </a:solidFill>
          </a:ln>
        </p:spPr>
        <p:txBody>
          <a:bodyPr wrap="square" lIns="0" tIns="0" rIns="0" bIns="0" rtlCol="0"/>
          <a:lstStyle/>
          <a:p>
            <a:endParaRPr/>
          </a:p>
        </p:txBody>
      </p:sp>
      <p:sp>
        <p:nvSpPr>
          <p:cNvPr id="152" name="object 152"/>
          <p:cNvSpPr txBox="1"/>
          <p:nvPr/>
        </p:nvSpPr>
        <p:spPr>
          <a:xfrm>
            <a:off x="5832475" y="2171319"/>
            <a:ext cx="73660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D</a:t>
            </a:r>
            <a:r>
              <a:rPr sz="1400" dirty="0">
                <a:latin typeface="Univers for BP"/>
                <a:cs typeface="Univers for BP"/>
              </a:rPr>
              <a:t>e</a:t>
            </a:r>
            <a:r>
              <a:rPr sz="1400" spc="-10" dirty="0">
                <a:latin typeface="Univers for BP"/>
                <a:cs typeface="Univers for BP"/>
              </a:rPr>
              <a:t>m</a:t>
            </a:r>
            <a:r>
              <a:rPr sz="1400" dirty="0">
                <a:latin typeface="Univers for BP"/>
                <a:cs typeface="Univers for BP"/>
              </a:rPr>
              <a:t>a</a:t>
            </a:r>
            <a:r>
              <a:rPr sz="1400" spc="-10" dirty="0">
                <a:latin typeface="Univers for BP"/>
                <a:cs typeface="Univers for BP"/>
              </a:rPr>
              <a:t>n</a:t>
            </a:r>
            <a:r>
              <a:rPr sz="1400" dirty="0">
                <a:latin typeface="Univers for BP"/>
                <a:cs typeface="Univers for BP"/>
              </a:rPr>
              <a:t>d</a:t>
            </a:r>
            <a:endParaRPr sz="1400">
              <a:latin typeface="Univers for BP"/>
              <a:cs typeface="Univers for BP"/>
            </a:endParaRPr>
          </a:p>
        </p:txBody>
      </p:sp>
      <p:sp>
        <p:nvSpPr>
          <p:cNvPr id="153" name="object 153"/>
          <p:cNvSpPr txBox="1"/>
          <p:nvPr/>
        </p:nvSpPr>
        <p:spPr>
          <a:xfrm>
            <a:off x="6986778" y="2171319"/>
            <a:ext cx="235013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Implied </a:t>
            </a:r>
            <a:r>
              <a:rPr sz="1400" dirty="0">
                <a:latin typeface="Univers for BP"/>
                <a:cs typeface="Univers for BP"/>
              </a:rPr>
              <a:t>refinery</a:t>
            </a:r>
            <a:r>
              <a:rPr sz="1400" spc="-145" dirty="0">
                <a:latin typeface="Univers for BP"/>
                <a:cs typeface="Univers for BP"/>
              </a:rPr>
              <a:t> </a:t>
            </a:r>
            <a:r>
              <a:rPr sz="1400" spc="-5" dirty="0">
                <a:latin typeface="Univers for BP"/>
                <a:cs typeface="Univers for BP"/>
              </a:rPr>
              <a:t>throughput</a:t>
            </a:r>
            <a:endParaRPr sz="1400">
              <a:latin typeface="Univers for BP"/>
              <a:cs typeface="Univers for BP"/>
            </a:endParaRPr>
          </a:p>
        </p:txBody>
      </p:sp>
      <p:sp>
        <p:nvSpPr>
          <p:cNvPr id="154" name="object 154"/>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155" name="object 155"/>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156" name="object 15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57" name="object 157"/>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78</a:t>
            </a:fld>
            <a:endParaRPr sz="1200">
              <a:latin typeface="Univers for BP Light"/>
              <a:cs typeface="Univers for BP Light"/>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4863"/>
            <a:ext cx="6615430" cy="361950"/>
          </a:xfrm>
          <a:prstGeom prst="rect">
            <a:avLst/>
          </a:prstGeom>
        </p:spPr>
        <p:txBody>
          <a:bodyPr vert="horz" wrap="square" lIns="0" tIns="0" rIns="0" bIns="0" rtlCol="0">
            <a:spAutoFit/>
          </a:bodyPr>
          <a:lstStyle/>
          <a:p>
            <a:pPr marL="12700">
              <a:lnSpc>
                <a:spcPct val="100000"/>
              </a:lnSpc>
            </a:pPr>
            <a:r>
              <a:rPr spc="-5" dirty="0"/>
              <a:t>…from weak demand growth and abundant</a:t>
            </a:r>
            <a:r>
              <a:rPr spc="155" dirty="0"/>
              <a:t> </a:t>
            </a:r>
            <a:r>
              <a:rPr spc="-10" dirty="0"/>
              <a:t>NGLs</a:t>
            </a:r>
          </a:p>
        </p:txBody>
      </p:sp>
      <p:sp>
        <p:nvSpPr>
          <p:cNvPr id="3" name="object 3"/>
          <p:cNvSpPr txBox="1"/>
          <p:nvPr/>
        </p:nvSpPr>
        <p:spPr>
          <a:xfrm>
            <a:off x="520395" y="1350517"/>
            <a:ext cx="8922385" cy="4963160"/>
          </a:xfrm>
          <a:prstGeom prst="rect">
            <a:avLst/>
          </a:prstGeom>
        </p:spPr>
        <p:txBody>
          <a:bodyPr vert="horz" wrap="square" lIns="0" tIns="0" rIns="0" bIns="0" rtlCol="0">
            <a:spAutoFit/>
          </a:bodyPr>
          <a:lstStyle/>
          <a:p>
            <a:pPr marL="287020" marR="52514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Slower </a:t>
            </a:r>
            <a:r>
              <a:rPr sz="1800" b="0" dirty="0">
                <a:latin typeface="Univers for BP Light"/>
                <a:cs typeface="Univers for BP Light"/>
              </a:rPr>
              <a:t>growth in </a:t>
            </a:r>
            <a:r>
              <a:rPr sz="1800" b="0" spc="-5" dirty="0">
                <a:latin typeface="Univers for BP Light"/>
                <a:cs typeface="Univers for BP Light"/>
              </a:rPr>
              <a:t>liquids demand combined </a:t>
            </a:r>
            <a:r>
              <a:rPr sz="1800" b="0" dirty="0">
                <a:latin typeface="Univers for BP Light"/>
                <a:cs typeface="Univers for BP Light"/>
              </a:rPr>
              <a:t>with </a:t>
            </a:r>
            <a:r>
              <a:rPr sz="1800" b="0" spc="-5" dirty="0">
                <a:latin typeface="Univers for BP Light"/>
                <a:cs typeface="Univers for BP Light"/>
              </a:rPr>
              <a:t>continued growth </a:t>
            </a:r>
            <a:r>
              <a:rPr sz="1800" b="0" dirty="0">
                <a:latin typeface="Univers for BP Light"/>
                <a:cs typeface="Univers for BP Light"/>
              </a:rPr>
              <a:t>of </a:t>
            </a:r>
            <a:r>
              <a:rPr sz="1800" b="0" spc="-5" dirty="0">
                <a:latin typeface="Univers for BP Light"/>
                <a:cs typeface="Univers for BP Light"/>
              </a:rPr>
              <a:t>NGLs </a:t>
            </a:r>
            <a:r>
              <a:rPr sz="1800" b="0" dirty="0">
                <a:latin typeface="Univers for BP Light"/>
                <a:cs typeface="Univers for BP Light"/>
              </a:rPr>
              <a:t>and  </a:t>
            </a:r>
            <a:r>
              <a:rPr sz="1800" b="0" spc="-5" dirty="0">
                <a:latin typeface="Univers for BP Light"/>
                <a:cs typeface="Univers for BP Light"/>
              </a:rPr>
              <a:t>biofuels puts pressure </a:t>
            </a:r>
            <a:r>
              <a:rPr sz="1800" b="0" dirty="0">
                <a:latin typeface="Univers for BP Light"/>
                <a:cs typeface="Univers for BP Light"/>
              </a:rPr>
              <a:t>on </a:t>
            </a:r>
            <a:r>
              <a:rPr sz="1800" b="0" spc="-5" dirty="0">
                <a:latin typeface="Univers for BP Light"/>
                <a:cs typeface="Univers for BP Light"/>
              </a:rPr>
              <a:t>global</a:t>
            </a:r>
            <a:r>
              <a:rPr sz="1800" b="0" spc="35" dirty="0">
                <a:latin typeface="Univers for BP Light"/>
                <a:cs typeface="Univers for BP Light"/>
              </a:rPr>
              <a:t> </a:t>
            </a:r>
            <a:r>
              <a:rPr sz="1800" b="0" spc="-5" dirty="0">
                <a:latin typeface="Univers for BP Light"/>
                <a:cs typeface="Univers for BP Light"/>
              </a:rPr>
              <a:t>refining.</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liquid </a:t>
            </a:r>
            <a:r>
              <a:rPr sz="1800" b="0" spc="-10" dirty="0">
                <a:latin typeface="Univers for BP Light"/>
                <a:cs typeface="Univers for BP Light"/>
              </a:rPr>
              <a:t>supplies </a:t>
            </a:r>
            <a:r>
              <a:rPr sz="1800" b="0" spc="-5" dirty="0">
                <a:latin typeface="Univers for BP Light"/>
                <a:cs typeface="Univers for BP Light"/>
              </a:rPr>
              <a:t>grow </a:t>
            </a:r>
            <a:r>
              <a:rPr sz="1800" b="0" dirty="0">
                <a:latin typeface="Univers for BP Light"/>
                <a:cs typeface="Univers for BP Light"/>
              </a:rPr>
              <a:t>by </a:t>
            </a:r>
            <a:r>
              <a:rPr sz="1800" b="0" spc="-5" dirty="0">
                <a:latin typeface="Univers for BP Light"/>
                <a:cs typeface="Univers for BP Light"/>
              </a:rPr>
              <a:t>around 11 Mb/d, </a:t>
            </a:r>
            <a:r>
              <a:rPr sz="1800" b="0" dirty="0">
                <a:latin typeface="Univers for BP Light"/>
                <a:cs typeface="Univers for BP Light"/>
              </a:rPr>
              <a:t>of </a:t>
            </a:r>
            <a:r>
              <a:rPr sz="1800" b="0" spc="-5" dirty="0">
                <a:latin typeface="Univers for BP Light"/>
                <a:cs typeface="Univers for BP Light"/>
              </a:rPr>
              <a:t>which only </a:t>
            </a:r>
            <a:r>
              <a:rPr sz="1800" b="0" dirty="0">
                <a:latin typeface="Univers for BP Light"/>
                <a:cs typeface="Univers for BP Light"/>
              </a:rPr>
              <a:t>3 </a:t>
            </a:r>
            <a:r>
              <a:rPr sz="1800" b="0" spc="-5" dirty="0">
                <a:latin typeface="Univers for BP Light"/>
                <a:cs typeface="Univers for BP Light"/>
              </a:rPr>
              <a:t>Mb/d </a:t>
            </a:r>
            <a:r>
              <a:rPr sz="1800" b="0" dirty="0">
                <a:latin typeface="Univers for BP Light"/>
                <a:cs typeface="Univers for BP Light"/>
              </a:rPr>
              <a:t>is  </a:t>
            </a:r>
            <a:r>
              <a:rPr sz="1800" b="0" spc="-5" dirty="0">
                <a:latin typeface="Univers for BP Light"/>
                <a:cs typeface="Univers for BP Light"/>
              </a:rPr>
              <a:t>accounted </a:t>
            </a:r>
            <a:r>
              <a:rPr sz="1800" b="0" dirty="0">
                <a:latin typeface="Univers for BP Light"/>
                <a:cs typeface="Univers for BP Light"/>
              </a:rPr>
              <a:t>for by </a:t>
            </a:r>
            <a:r>
              <a:rPr sz="1800" b="0" spc="-5" dirty="0">
                <a:latin typeface="Univers for BP Light"/>
                <a:cs typeface="Univers for BP Light"/>
              </a:rPr>
              <a:t>crude </a:t>
            </a:r>
            <a:r>
              <a:rPr sz="1800" b="0" dirty="0">
                <a:latin typeface="Univers for BP Light"/>
                <a:cs typeface="Univers for BP Light"/>
              </a:rPr>
              <a:t>and </a:t>
            </a:r>
            <a:r>
              <a:rPr sz="1800" b="0" spc="-5" dirty="0">
                <a:latin typeface="Univers for BP Light"/>
                <a:cs typeface="Univers for BP Light"/>
              </a:rPr>
              <a:t>condensates which need </a:t>
            </a:r>
            <a:r>
              <a:rPr sz="1800" b="0" dirty="0">
                <a:latin typeface="Univers for BP Light"/>
                <a:cs typeface="Univers for BP Light"/>
              </a:rPr>
              <a:t>to </a:t>
            </a:r>
            <a:r>
              <a:rPr sz="1800" b="0" spc="-5" dirty="0">
                <a:latin typeface="Univers for BP Light"/>
                <a:cs typeface="Univers for BP Light"/>
              </a:rPr>
              <a:t>be refined, </a:t>
            </a:r>
            <a:r>
              <a:rPr sz="1800" b="0" dirty="0">
                <a:latin typeface="Univers for BP Light"/>
                <a:cs typeface="Univers for BP Light"/>
              </a:rPr>
              <a:t>with the rest </a:t>
            </a:r>
            <a:r>
              <a:rPr sz="1800" b="0" spc="-5" dirty="0">
                <a:latin typeface="Univers for BP Light"/>
                <a:cs typeface="Univers for BP Light"/>
              </a:rPr>
              <a:t>met  </a:t>
            </a:r>
            <a:r>
              <a:rPr sz="1800" b="0" dirty="0">
                <a:latin typeface="Univers for BP Light"/>
                <a:cs typeface="Univers for BP Light"/>
              </a:rPr>
              <a:t>by </a:t>
            </a:r>
            <a:r>
              <a:rPr sz="1800" b="0" spc="-5" dirty="0">
                <a:latin typeface="Univers for BP Light"/>
                <a:cs typeface="Univers for BP Light"/>
              </a:rPr>
              <a:t>NGLs </a:t>
            </a:r>
            <a:r>
              <a:rPr sz="1800" b="0" dirty="0">
                <a:latin typeface="Univers for BP Light"/>
                <a:cs typeface="Univers for BP Light"/>
              </a:rPr>
              <a:t>(6 Mb/d) and </a:t>
            </a:r>
            <a:r>
              <a:rPr sz="1800" b="0" spc="-5" dirty="0">
                <a:latin typeface="Univers for BP Light"/>
                <a:cs typeface="Univers for BP Light"/>
              </a:rPr>
              <a:t>biofuels </a:t>
            </a:r>
            <a:r>
              <a:rPr sz="1800" b="0" dirty="0">
                <a:latin typeface="Univers for BP Light"/>
                <a:cs typeface="Univers for BP Light"/>
              </a:rPr>
              <a:t>and </a:t>
            </a:r>
            <a:r>
              <a:rPr sz="1800" b="0" spc="-5" dirty="0">
                <a:latin typeface="Univers for BP Light"/>
                <a:cs typeface="Univers for BP Light"/>
              </a:rPr>
              <a:t>other liquids </a:t>
            </a:r>
            <a:r>
              <a:rPr sz="1800" b="0" dirty="0">
                <a:latin typeface="Univers for BP Light"/>
                <a:cs typeface="Univers for BP Light"/>
              </a:rPr>
              <a:t>(3</a:t>
            </a:r>
            <a:r>
              <a:rPr sz="1800" b="0" spc="5" dirty="0">
                <a:latin typeface="Univers for BP Light"/>
                <a:cs typeface="Univers for BP Light"/>
              </a:rPr>
              <a:t> </a:t>
            </a:r>
            <a:r>
              <a:rPr sz="1800" b="0" spc="-5" dirty="0">
                <a:latin typeface="Univers for BP Light"/>
                <a:cs typeface="Univers for BP Light"/>
              </a:rPr>
              <a:t>Mb/d).</a:t>
            </a:r>
            <a:endParaRPr sz="1800">
              <a:latin typeface="Univers for BP Light"/>
              <a:cs typeface="Univers for BP Light"/>
            </a:endParaRPr>
          </a:p>
          <a:p>
            <a:pPr marL="287020" marR="9461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gradual plateauing </a:t>
            </a:r>
            <a:r>
              <a:rPr sz="1800" b="0" dirty="0">
                <a:latin typeface="Univers for BP Light"/>
                <a:cs typeface="Univers for BP Light"/>
              </a:rPr>
              <a:t>in </a:t>
            </a:r>
            <a:r>
              <a:rPr sz="1800" b="0" spc="-5" dirty="0">
                <a:latin typeface="Univers for BP Light"/>
                <a:cs typeface="Univers for BP Light"/>
              </a:rPr>
              <a:t>product demand, combined </a:t>
            </a:r>
            <a:r>
              <a:rPr sz="1800" b="0" dirty="0">
                <a:latin typeface="Univers for BP Light"/>
                <a:cs typeface="Univers for BP Light"/>
              </a:rPr>
              <a:t>with </a:t>
            </a:r>
            <a:r>
              <a:rPr sz="1800" b="0" spc="-5" dirty="0">
                <a:latin typeface="Univers for BP Light"/>
                <a:cs typeface="Univers for BP Light"/>
              </a:rPr>
              <a:t>continuing steady growth  </a:t>
            </a:r>
            <a:r>
              <a:rPr sz="1800" b="0" dirty="0">
                <a:latin typeface="Univers for BP Light"/>
                <a:cs typeface="Univers for BP Light"/>
              </a:rPr>
              <a:t>in </a:t>
            </a:r>
            <a:r>
              <a:rPr sz="1800" b="0" spc="-5" dirty="0">
                <a:latin typeface="Univers for BP Light"/>
                <a:cs typeface="Univers for BP Light"/>
              </a:rPr>
              <a:t>non-refined liquid supplies, causes refinery runs </a:t>
            </a:r>
            <a:r>
              <a:rPr sz="1800" b="0" dirty="0">
                <a:latin typeface="Univers for BP Light"/>
                <a:cs typeface="Univers for BP Light"/>
              </a:rPr>
              <a:t>to </a:t>
            </a:r>
            <a:r>
              <a:rPr sz="1800" b="0" spc="-5" dirty="0">
                <a:latin typeface="Univers for BP Light"/>
                <a:cs typeface="Univers for BP Light"/>
              </a:rPr>
              <a:t>peak </a:t>
            </a:r>
            <a:r>
              <a:rPr sz="1800" b="0" dirty="0">
                <a:latin typeface="Univers for BP Light"/>
                <a:cs typeface="Univers for BP Light"/>
              </a:rPr>
              <a:t>in the</a:t>
            </a:r>
            <a:r>
              <a:rPr sz="1800" b="0" spc="130" dirty="0">
                <a:latin typeface="Univers for BP Light"/>
                <a:cs typeface="Univers for BP Light"/>
              </a:rPr>
              <a:t> </a:t>
            </a:r>
            <a:r>
              <a:rPr sz="1800" b="0" spc="-5" dirty="0">
                <a:latin typeface="Univers for BP Light"/>
                <a:cs typeface="Univers for BP Light"/>
              </a:rPr>
              <a:t>mid-2030s.</a:t>
            </a:r>
            <a:endParaRPr sz="1800">
              <a:latin typeface="Univers for BP Light"/>
              <a:cs typeface="Univers for BP Light"/>
            </a:endParaRPr>
          </a:p>
          <a:p>
            <a:pPr marL="287020" marR="24828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New refinery projects which </a:t>
            </a:r>
            <a:r>
              <a:rPr sz="1800" b="0" dirty="0">
                <a:latin typeface="Univers for BP Light"/>
                <a:cs typeface="Univers for BP Light"/>
              </a:rPr>
              <a:t>are </a:t>
            </a:r>
            <a:r>
              <a:rPr sz="1800" b="0" spc="-5" dirty="0">
                <a:latin typeface="Univers for BP Light"/>
                <a:cs typeface="Univers for BP Light"/>
              </a:rPr>
              <a:t>already planned </a:t>
            </a:r>
            <a:r>
              <a:rPr sz="1800" b="0" dirty="0">
                <a:latin typeface="Univers for BP Light"/>
                <a:cs typeface="Univers for BP Light"/>
              </a:rPr>
              <a:t>or </a:t>
            </a:r>
            <a:r>
              <a:rPr sz="1800" b="0" spc="-5" dirty="0">
                <a:latin typeface="Univers for BP Light"/>
                <a:cs typeface="Univers for BP Light"/>
              </a:rPr>
              <a:t>under construction </a:t>
            </a:r>
            <a:r>
              <a:rPr sz="1800" b="0" dirty="0">
                <a:latin typeface="Univers for BP Light"/>
                <a:cs typeface="Univers for BP Light"/>
              </a:rPr>
              <a:t>for the </a:t>
            </a:r>
            <a:r>
              <a:rPr sz="1800" b="0" spc="-5" dirty="0">
                <a:latin typeface="Univers for BP Light"/>
                <a:cs typeface="Univers for BP Light"/>
              </a:rPr>
              <a:t>next  </a:t>
            </a:r>
            <a:r>
              <a:rPr sz="1800" b="0" dirty="0">
                <a:latin typeface="Univers for BP Light"/>
                <a:cs typeface="Univers for BP Light"/>
              </a:rPr>
              <a:t>five years or so are </a:t>
            </a:r>
            <a:r>
              <a:rPr sz="1800" b="0" spc="-5" dirty="0">
                <a:latin typeface="Univers for BP Light"/>
                <a:cs typeface="Univers for BP Light"/>
              </a:rPr>
              <a:t>sufficient </a:t>
            </a:r>
            <a:r>
              <a:rPr sz="1800" b="0" dirty="0">
                <a:latin typeface="Univers for BP Light"/>
                <a:cs typeface="Univers for BP Light"/>
              </a:rPr>
              <a:t>to </a:t>
            </a:r>
            <a:r>
              <a:rPr sz="1800" b="0" spc="-5" dirty="0">
                <a:latin typeface="Univers for BP Light"/>
                <a:cs typeface="Univers for BP Light"/>
              </a:rPr>
              <a:t>meet </a:t>
            </a:r>
            <a:r>
              <a:rPr sz="1800" b="0" dirty="0">
                <a:latin typeface="Univers for BP Light"/>
                <a:cs typeface="Univers for BP Light"/>
              </a:rPr>
              <a:t>all of </a:t>
            </a:r>
            <a:r>
              <a:rPr sz="1800" b="0" spc="-5" dirty="0">
                <a:latin typeface="Univers for BP Light"/>
                <a:cs typeface="Univers for BP Light"/>
              </a:rPr>
              <a:t>this additional throughput, implying </a:t>
            </a:r>
            <a:r>
              <a:rPr sz="1800" b="0" dirty="0">
                <a:latin typeface="Univers for BP Light"/>
                <a:cs typeface="Univers for BP Light"/>
              </a:rPr>
              <a:t>no  </a:t>
            </a:r>
            <a:r>
              <a:rPr sz="1800" b="0" spc="-5" dirty="0">
                <a:latin typeface="Univers for BP Light"/>
                <a:cs typeface="Univers for BP Light"/>
              </a:rPr>
              <a:t>net new refining capacity </a:t>
            </a:r>
            <a:r>
              <a:rPr sz="1800" b="0" dirty="0">
                <a:latin typeface="Univers for BP Light"/>
                <a:cs typeface="Univers for BP Light"/>
              </a:rPr>
              <a:t>is </a:t>
            </a:r>
            <a:r>
              <a:rPr sz="1800" b="0" spc="-5" dirty="0">
                <a:latin typeface="Univers for BP Light"/>
                <a:cs typeface="Univers for BP Light"/>
              </a:rPr>
              <a:t>needed beyond</a:t>
            </a:r>
            <a:r>
              <a:rPr sz="1800" b="0" spc="55" dirty="0">
                <a:latin typeface="Univers for BP Light"/>
                <a:cs typeface="Univers for BP Light"/>
              </a:rPr>
              <a:t> </a:t>
            </a:r>
            <a:r>
              <a:rPr sz="1800" b="0" dirty="0">
                <a:latin typeface="Univers for BP Light"/>
                <a:cs typeface="Univers for BP Light"/>
              </a:rPr>
              <a:t>that.</a:t>
            </a:r>
            <a:endParaRPr sz="1800">
              <a:latin typeface="Univers for BP Light"/>
              <a:cs typeface="Univers for BP Light"/>
            </a:endParaRPr>
          </a:p>
          <a:p>
            <a:pPr marL="287020" marR="304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However, </a:t>
            </a:r>
            <a:r>
              <a:rPr sz="1800" b="0" dirty="0">
                <a:latin typeface="Univers for BP Light"/>
                <a:cs typeface="Univers for BP Light"/>
              </a:rPr>
              <a:t>in the past, </a:t>
            </a:r>
            <a:r>
              <a:rPr sz="1800" b="0" spc="-5" dirty="0">
                <a:latin typeface="Univers for BP Light"/>
                <a:cs typeface="Univers for BP Light"/>
              </a:rPr>
              <a:t>many emerging economies, including China </a:t>
            </a:r>
            <a:r>
              <a:rPr sz="1800" b="0" dirty="0">
                <a:latin typeface="Univers for BP Light"/>
                <a:cs typeface="Univers for BP Light"/>
              </a:rPr>
              <a:t>and </a:t>
            </a:r>
            <a:r>
              <a:rPr sz="1800" b="0" spc="-5" dirty="0">
                <a:latin typeface="Univers for BP Light"/>
                <a:cs typeface="Univers for BP Light"/>
              </a:rPr>
              <a:t>India, </a:t>
            </a:r>
            <a:r>
              <a:rPr sz="1800" b="0" dirty="0">
                <a:latin typeface="Univers for BP Light"/>
                <a:cs typeface="Univers for BP Light"/>
              </a:rPr>
              <a:t>have  </a:t>
            </a:r>
            <a:r>
              <a:rPr sz="1800" b="0" spc="-5" dirty="0">
                <a:latin typeface="Univers for BP Light"/>
                <a:cs typeface="Univers for BP Light"/>
              </a:rPr>
              <a:t>typically built refining capacity </a:t>
            </a:r>
            <a:r>
              <a:rPr sz="1800" b="0" dirty="0">
                <a:latin typeface="Univers for BP Light"/>
                <a:cs typeface="Univers for BP Light"/>
              </a:rPr>
              <a:t>to </a:t>
            </a:r>
            <a:r>
              <a:rPr sz="1800" b="0" spc="-10" dirty="0">
                <a:latin typeface="Univers for BP Light"/>
                <a:cs typeface="Univers for BP Light"/>
              </a:rPr>
              <a:t>meet </a:t>
            </a:r>
            <a:r>
              <a:rPr sz="1800" b="0" dirty="0">
                <a:latin typeface="Univers for BP Light"/>
                <a:cs typeface="Univers for BP Light"/>
              </a:rPr>
              <a:t>(or </a:t>
            </a:r>
            <a:r>
              <a:rPr sz="1800" b="0" spc="-5" dirty="0">
                <a:latin typeface="Univers for BP Light"/>
                <a:cs typeface="Univers for BP Light"/>
              </a:rPr>
              <a:t>exceed) their own demand growth. </a:t>
            </a:r>
            <a:r>
              <a:rPr sz="1800" b="0" dirty="0">
                <a:latin typeface="Univers for BP Light"/>
                <a:cs typeface="Univers for BP Light"/>
              </a:rPr>
              <a:t>If </a:t>
            </a:r>
            <a:r>
              <a:rPr sz="1800" b="0" spc="-5" dirty="0">
                <a:latin typeface="Univers for BP Light"/>
                <a:cs typeface="Univers for BP Light"/>
              </a:rPr>
              <a:t>just  China </a:t>
            </a:r>
            <a:r>
              <a:rPr sz="1800" b="0" dirty="0">
                <a:latin typeface="Univers for BP Light"/>
                <a:cs typeface="Univers for BP Light"/>
              </a:rPr>
              <a:t>and </a:t>
            </a:r>
            <a:r>
              <a:rPr sz="1800" b="0" spc="-5" dirty="0">
                <a:latin typeface="Univers for BP Light"/>
                <a:cs typeface="Univers for BP Light"/>
              </a:rPr>
              <a:t>India </a:t>
            </a:r>
            <a:r>
              <a:rPr sz="1800" b="0" dirty="0">
                <a:latin typeface="Univers for BP Light"/>
                <a:cs typeface="Univers for BP Light"/>
              </a:rPr>
              <a:t>were to </a:t>
            </a:r>
            <a:r>
              <a:rPr sz="1800" b="0" spc="-5" dirty="0">
                <a:latin typeface="Univers for BP Light"/>
                <a:cs typeface="Univers for BP Light"/>
              </a:rPr>
              <a:t>continue </a:t>
            </a:r>
            <a:r>
              <a:rPr sz="1800" b="0" dirty="0">
                <a:latin typeface="Univers for BP Light"/>
                <a:cs typeface="Univers for BP Light"/>
              </a:rPr>
              <a:t>that </a:t>
            </a:r>
            <a:r>
              <a:rPr sz="1800" b="0" spc="-5" dirty="0">
                <a:latin typeface="Univers for BP Light"/>
                <a:cs typeface="Univers for BP Light"/>
              </a:rPr>
              <a:t>practice, this would imply </a:t>
            </a:r>
            <a:r>
              <a:rPr sz="1800" b="0" dirty="0">
                <a:latin typeface="Univers for BP Light"/>
                <a:cs typeface="Univers for BP Light"/>
              </a:rPr>
              <a:t>that </a:t>
            </a:r>
            <a:r>
              <a:rPr sz="1800" b="0" spc="-5" dirty="0">
                <a:latin typeface="Univers for BP Light"/>
                <a:cs typeface="Univers for BP Light"/>
              </a:rPr>
              <a:t>throughput </a:t>
            </a:r>
            <a:r>
              <a:rPr sz="1800" b="0" dirty="0">
                <a:latin typeface="Univers for BP Light"/>
                <a:cs typeface="Univers for BP Light"/>
              </a:rPr>
              <a:t>in  the rest of the </a:t>
            </a:r>
            <a:r>
              <a:rPr sz="1800" b="0" spc="-5" dirty="0">
                <a:latin typeface="Univers for BP Light"/>
                <a:cs typeface="Univers for BP Light"/>
              </a:rPr>
              <a:t>world would need </a:t>
            </a:r>
            <a:r>
              <a:rPr sz="1800" b="0" dirty="0">
                <a:latin typeface="Univers for BP Light"/>
                <a:cs typeface="Univers for BP Light"/>
              </a:rPr>
              <a:t>to fall by 5 Mb/d from </a:t>
            </a:r>
            <a:r>
              <a:rPr sz="1800" b="0" spc="-5" dirty="0">
                <a:latin typeface="Univers for BP Light"/>
                <a:cs typeface="Univers for BP Light"/>
              </a:rPr>
              <a:t>today’s levels. This would  likely result </a:t>
            </a:r>
            <a:r>
              <a:rPr sz="1800" b="0" dirty="0">
                <a:latin typeface="Univers for BP Light"/>
                <a:cs typeface="Univers for BP Light"/>
              </a:rPr>
              <a:t>in </a:t>
            </a:r>
            <a:r>
              <a:rPr sz="1800" b="0" spc="-5" dirty="0">
                <a:latin typeface="Univers for BP Light"/>
                <a:cs typeface="Univers for BP Light"/>
              </a:rPr>
              <a:t>substantial refinery closures </a:t>
            </a:r>
            <a:r>
              <a:rPr sz="1800" b="0" dirty="0">
                <a:latin typeface="Univers for BP Light"/>
                <a:cs typeface="Univers for BP Light"/>
              </a:rPr>
              <a:t>in </a:t>
            </a:r>
            <a:r>
              <a:rPr sz="1800" b="0" spc="-5" dirty="0">
                <a:latin typeface="Univers for BP Light"/>
                <a:cs typeface="Univers for BP Light"/>
              </a:rPr>
              <a:t>mature markets </a:t>
            </a:r>
            <a:r>
              <a:rPr sz="1800" b="0" dirty="0">
                <a:latin typeface="Univers for BP Light"/>
                <a:cs typeface="Univers for BP Light"/>
              </a:rPr>
              <a:t>such as </a:t>
            </a:r>
            <a:r>
              <a:rPr sz="1800" b="0" spc="-5" dirty="0">
                <a:latin typeface="Univers for BP Light"/>
                <a:cs typeface="Univers for BP Light"/>
              </a:rPr>
              <a:t>Europe, </a:t>
            </a:r>
            <a:r>
              <a:rPr sz="1800" b="0" dirty="0">
                <a:latin typeface="Univers for BP Light"/>
                <a:cs typeface="Univers for BP Light"/>
              </a:rPr>
              <a:t>OECD  Asia </a:t>
            </a:r>
            <a:r>
              <a:rPr sz="1800" b="0" spc="-5" dirty="0">
                <a:latin typeface="Univers for BP Light"/>
                <a:cs typeface="Univers for BP Light"/>
              </a:rPr>
              <a:t>and parts </a:t>
            </a:r>
            <a:r>
              <a:rPr sz="1800" b="0" dirty="0">
                <a:latin typeface="Univers for BP Light"/>
                <a:cs typeface="Univers for BP Light"/>
              </a:rPr>
              <a:t>of North</a:t>
            </a:r>
            <a:r>
              <a:rPr sz="1800" b="0" spc="-35" dirty="0">
                <a:latin typeface="Univers for BP Light"/>
                <a:cs typeface="Univers for BP Light"/>
              </a:rPr>
              <a:t> </a:t>
            </a:r>
            <a:r>
              <a:rPr sz="1800" b="0" spc="-5" dirty="0">
                <a:latin typeface="Univers for BP Light"/>
                <a:cs typeface="Univers for BP Light"/>
              </a:rPr>
              <a:t>America.</a:t>
            </a:r>
            <a:endParaRPr sz="1800">
              <a:latin typeface="Univers for BP Light"/>
              <a:cs typeface="Univers for BP Light"/>
            </a:endParaRPr>
          </a:p>
        </p:txBody>
      </p:sp>
      <p:sp>
        <p:nvSpPr>
          <p:cNvPr id="4" name="object 4"/>
          <p:cNvSpPr/>
          <p:nvPr/>
        </p:nvSpPr>
        <p:spPr>
          <a:xfrm>
            <a:off x="524255" y="121920"/>
            <a:ext cx="1003300" cy="251460"/>
          </a:xfrm>
          <a:custGeom>
            <a:avLst/>
            <a:gdLst/>
            <a:ahLst/>
            <a:cxnLst/>
            <a:rect l="l" t="t" r="r" b="b"/>
            <a:pathLst>
              <a:path w="1003300" h="251460">
                <a:moveTo>
                  <a:pt x="96088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960882" y="251459"/>
                </a:lnTo>
                <a:lnTo>
                  <a:pt x="977181" y="248161"/>
                </a:lnTo>
                <a:lnTo>
                  <a:pt x="990504" y="239172"/>
                </a:lnTo>
                <a:lnTo>
                  <a:pt x="999493" y="225849"/>
                </a:lnTo>
                <a:lnTo>
                  <a:pt x="1002791" y="209550"/>
                </a:lnTo>
                <a:lnTo>
                  <a:pt x="1002791" y="41909"/>
                </a:lnTo>
                <a:lnTo>
                  <a:pt x="999493" y="25610"/>
                </a:lnTo>
                <a:lnTo>
                  <a:pt x="990504" y="12287"/>
                </a:lnTo>
                <a:lnTo>
                  <a:pt x="977181" y="3298"/>
                </a:lnTo>
                <a:lnTo>
                  <a:pt x="960882"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1731"/>
            <a:ext cx="69532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5" dirty="0">
                <a:latin typeface="Univers for BP"/>
                <a:cs typeface="Univers for BP"/>
              </a:rPr>
              <a:t> </a:t>
            </a:r>
            <a:r>
              <a:rPr sz="1250" i="1" spc="-25" dirty="0">
                <a:latin typeface="Univers for BP"/>
                <a:cs typeface="Univers for BP"/>
              </a:rPr>
              <a:t>Oil</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79</a:t>
            </a:fld>
            <a:endParaRPr sz="1200">
              <a:latin typeface="Univers for BP Light"/>
              <a:cs typeface="Univers for BP Light"/>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4863"/>
            <a:ext cx="7536180" cy="335280"/>
          </a:xfrm>
          <a:prstGeom prst="rect">
            <a:avLst/>
          </a:prstGeom>
        </p:spPr>
        <p:txBody>
          <a:bodyPr vert="horz" wrap="square" lIns="0" tIns="0" rIns="0" bIns="0" rtlCol="0">
            <a:spAutoFit/>
          </a:bodyPr>
          <a:lstStyle/>
          <a:p>
            <a:pPr marL="12700">
              <a:lnSpc>
                <a:spcPct val="100000"/>
              </a:lnSpc>
            </a:pPr>
            <a:r>
              <a:rPr spc="-5" dirty="0"/>
              <a:t>Natural gas grows strongly, with </a:t>
            </a:r>
            <a:r>
              <a:rPr dirty="0"/>
              <a:t>broad-based</a:t>
            </a:r>
            <a:r>
              <a:rPr spc="160" dirty="0"/>
              <a:t> </a:t>
            </a:r>
            <a:r>
              <a:rPr spc="-5" dirty="0"/>
              <a:t>demand…</a:t>
            </a:r>
          </a:p>
        </p:txBody>
      </p:sp>
      <p:sp>
        <p:nvSpPr>
          <p:cNvPr id="3" name="object 3"/>
          <p:cNvSpPr/>
          <p:nvPr/>
        </p:nvSpPr>
        <p:spPr>
          <a:xfrm>
            <a:off x="1162811" y="5369052"/>
            <a:ext cx="670560" cy="477520"/>
          </a:xfrm>
          <a:custGeom>
            <a:avLst/>
            <a:gdLst/>
            <a:ahLst/>
            <a:cxnLst/>
            <a:rect l="l" t="t" r="r" b="b"/>
            <a:pathLst>
              <a:path w="670560" h="477520">
                <a:moveTo>
                  <a:pt x="670560" y="0"/>
                </a:moveTo>
                <a:lnTo>
                  <a:pt x="0" y="0"/>
                </a:lnTo>
                <a:lnTo>
                  <a:pt x="0" y="477012"/>
                </a:lnTo>
                <a:lnTo>
                  <a:pt x="670560" y="477012"/>
                </a:lnTo>
                <a:lnTo>
                  <a:pt x="670560" y="0"/>
                </a:lnTo>
                <a:close/>
              </a:path>
            </a:pathLst>
          </a:custGeom>
          <a:solidFill>
            <a:srgbClr val="99CC00"/>
          </a:solidFill>
        </p:spPr>
        <p:txBody>
          <a:bodyPr wrap="square" lIns="0" tIns="0" rIns="0" bIns="0" rtlCol="0"/>
          <a:lstStyle/>
          <a:p>
            <a:endParaRPr/>
          </a:p>
        </p:txBody>
      </p:sp>
      <p:sp>
        <p:nvSpPr>
          <p:cNvPr id="4" name="object 4"/>
          <p:cNvSpPr/>
          <p:nvPr/>
        </p:nvSpPr>
        <p:spPr>
          <a:xfrm>
            <a:off x="2167127" y="5201411"/>
            <a:ext cx="670560" cy="645160"/>
          </a:xfrm>
          <a:custGeom>
            <a:avLst/>
            <a:gdLst/>
            <a:ahLst/>
            <a:cxnLst/>
            <a:rect l="l" t="t" r="r" b="b"/>
            <a:pathLst>
              <a:path w="670560" h="645160">
                <a:moveTo>
                  <a:pt x="670560" y="0"/>
                </a:moveTo>
                <a:lnTo>
                  <a:pt x="0" y="0"/>
                </a:lnTo>
                <a:lnTo>
                  <a:pt x="0" y="644651"/>
                </a:lnTo>
                <a:lnTo>
                  <a:pt x="670560" y="644651"/>
                </a:lnTo>
                <a:lnTo>
                  <a:pt x="670560" y="0"/>
                </a:lnTo>
                <a:close/>
              </a:path>
            </a:pathLst>
          </a:custGeom>
          <a:solidFill>
            <a:srgbClr val="99CC00"/>
          </a:solidFill>
        </p:spPr>
        <p:txBody>
          <a:bodyPr wrap="square" lIns="0" tIns="0" rIns="0" bIns="0" rtlCol="0"/>
          <a:lstStyle/>
          <a:p>
            <a:endParaRPr/>
          </a:p>
        </p:txBody>
      </p:sp>
      <p:sp>
        <p:nvSpPr>
          <p:cNvPr id="5" name="object 5"/>
          <p:cNvSpPr/>
          <p:nvPr/>
        </p:nvSpPr>
        <p:spPr>
          <a:xfrm>
            <a:off x="4178808" y="5378196"/>
            <a:ext cx="669290" cy="467995"/>
          </a:xfrm>
          <a:custGeom>
            <a:avLst/>
            <a:gdLst/>
            <a:ahLst/>
            <a:cxnLst/>
            <a:rect l="l" t="t" r="r" b="b"/>
            <a:pathLst>
              <a:path w="669289" h="467995">
                <a:moveTo>
                  <a:pt x="669036" y="0"/>
                </a:moveTo>
                <a:lnTo>
                  <a:pt x="0" y="0"/>
                </a:lnTo>
                <a:lnTo>
                  <a:pt x="0" y="467867"/>
                </a:lnTo>
                <a:lnTo>
                  <a:pt x="669036" y="467867"/>
                </a:lnTo>
                <a:lnTo>
                  <a:pt x="669036" y="0"/>
                </a:lnTo>
                <a:close/>
              </a:path>
            </a:pathLst>
          </a:custGeom>
          <a:solidFill>
            <a:srgbClr val="99CC00"/>
          </a:solidFill>
        </p:spPr>
        <p:txBody>
          <a:bodyPr wrap="square" lIns="0" tIns="0" rIns="0" bIns="0" rtlCol="0"/>
          <a:lstStyle/>
          <a:p>
            <a:endParaRPr/>
          </a:p>
        </p:txBody>
      </p:sp>
      <p:sp>
        <p:nvSpPr>
          <p:cNvPr id="6" name="object 6"/>
          <p:cNvSpPr/>
          <p:nvPr/>
        </p:nvSpPr>
        <p:spPr>
          <a:xfrm>
            <a:off x="5183123" y="5097779"/>
            <a:ext cx="670560" cy="748665"/>
          </a:xfrm>
          <a:custGeom>
            <a:avLst/>
            <a:gdLst/>
            <a:ahLst/>
            <a:cxnLst/>
            <a:rect l="l" t="t" r="r" b="b"/>
            <a:pathLst>
              <a:path w="670560" h="748664">
                <a:moveTo>
                  <a:pt x="670560" y="0"/>
                </a:moveTo>
                <a:lnTo>
                  <a:pt x="0" y="0"/>
                </a:lnTo>
                <a:lnTo>
                  <a:pt x="0" y="748284"/>
                </a:lnTo>
                <a:lnTo>
                  <a:pt x="670560" y="748284"/>
                </a:lnTo>
                <a:lnTo>
                  <a:pt x="670560" y="0"/>
                </a:lnTo>
                <a:close/>
              </a:path>
            </a:pathLst>
          </a:custGeom>
          <a:solidFill>
            <a:srgbClr val="99CC00"/>
          </a:solidFill>
        </p:spPr>
        <p:txBody>
          <a:bodyPr wrap="square" lIns="0" tIns="0" rIns="0" bIns="0" rtlCol="0"/>
          <a:lstStyle/>
          <a:p>
            <a:endParaRPr/>
          </a:p>
        </p:txBody>
      </p:sp>
      <p:sp>
        <p:nvSpPr>
          <p:cNvPr id="7" name="object 7"/>
          <p:cNvSpPr/>
          <p:nvPr/>
        </p:nvSpPr>
        <p:spPr>
          <a:xfrm>
            <a:off x="1162811" y="5369052"/>
            <a:ext cx="670560" cy="477520"/>
          </a:xfrm>
          <a:custGeom>
            <a:avLst/>
            <a:gdLst/>
            <a:ahLst/>
            <a:cxnLst/>
            <a:rect l="l" t="t" r="r" b="b"/>
            <a:pathLst>
              <a:path w="670560" h="477520">
                <a:moveTo>
                  <a:pt x="0" y="0"/>
                </a:moveTo>
                <a:lnTo>
                  <a:pt x="670560" y="0"/>
                </a:lnTo>
                <a:lnTo>
                  <a:pt x="670560" y="477012"/>
                </a:lnTo>
                <a:lnTo>
                  <a:pt x="0" y="477012"/>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2167127" y="5201411"/>
            <a:ext cx="670560" cy="645160"/>
          </a:xfrm>
          <a:custGeom>
            <a:avLst/>
            <a:gdLst/>
            <a:ahLst/>
            <a:cxnLst/>
            <a:rect l="l" t="t" r="r" b="b"/>
            <a:pathLst>
              <a:path w="670560" h="645160">
                <a:moveTo>
                  <a:pt x="0" y="0"/>
                </a:moveTo>
                <a:lnTo>
                  <a:pt x="670560" y="0"/>
                </a:lnTo>
                <a:lnTo>
                  <a:pt x="670560" y="644651"/>
                </a:lnTo>
                <a:lnTo>
                  <a:pt x="0" y="644651"/>
                </a:lnTo>
                <a:lnTo>
                  <a:pt x="0" y="0"/>
                </a:lnTo>
                <a:close/>
              </a:path>
            </a:pathLst>
          </a:custGeom>
          <a:ln w="9143">
            <a:solidFill>
              <a:srgbClr val="BEBEBE"/>
            </a:solidFill>
          </a:ln>
        </p:spPr>
        <p:txBody>
          <a:bodyPr wrap="square" lIns="0" tIns="0" rIns="0" bIns="0" rtlCol="0"/>
          <a:lstStyle/>
          <a:p>
            <a:endParaRPr/>
          </a:p>
        </p:txBody>
      </p:sp>
      <p:sp>
        <p:nvSpPr>
          <p:cNvPr id="9" name="object 9"/>
          <p:cNvSpPr/>
          <p:nvPr/>
        </p:nvSpPr>
        <p:spPr>
          <a:xfrm>
            <a:off x="4178808" y="5378196"/>
            <a:ext cx="669290" cy="467995"/>
          </a:xfrm>
          <a:custGeom>
            <a:avLst/>
            <a:gdLst/>
            <a:ahLst/>
            <a:cxnLst/>
            <a:rect l="l" t="t" r="r" b="b"/>
            <a:pathLst>
              <a:path w="669289" h="467995">
                <a:moveTo>
                  <a:pt x="0" y="0"/>
                </a:moveTo>
                <a:lnTo>
                  <a:pt x="669036" y="0"/>
                </a:lnTo>
                <a:lnTo>
                  <a:pt x="669036" y="467867"/>
                </a:lnTo>
                <a:lnTo>
                  <a:pt x="0" y="467867"/>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5183123" y="5097779"/>
            <a:ext cx="670560" cy="748665"/>
          </a:xfrm>
          <a:custGeom>
            <a:avLst/>
            <a:gdLst/>
            <a:ahLst/>
            <a:cxnLst/>
            <a:rect l="l" t="t" r="r" b="b"/>
            <a:pathLst>
              <a:path w="670560" h="748664">
                <a:moveTo>
                  <a:pt x="0" y="0"/>
                </a:moveTo>
                <a:lnTo>
                  <a:pt x="670560" y="0"/>
                </a:lnTo>
                <a:lnTo>
                  <a:pt x="670560" y="748284"/>
                </a:lnTo>
                <a:lnTo>
                  <a:pt x="0" y="748284"/>
                </a:lnTo>
                <a:lnTo>
                  <a:pt x="0" y="0"/>
                </a:lnTo>
                <a:close/>
              </a:path>
            </a:pathLst>
          </a:custGeom>
          <a:ln w="9143">
            <a:solidFill>
              <a:srgbClr val="BEBEBE"/>
            </a:solidFill>
          </a:ln>
        </p:spPr>
        <p:txBody>
          <a:bodyPr wrap="square" lIns="0" tIns="0" rIns="0" bIns="0" rtlCol="0"/>
          <a:lstStyle/>
          <a:p>
            <a:endParaRPr/>
          </a:p>
        </p:txBody>
      </p:sp>
      <p:sp>
        <p:nvSpPr>
          <p:cNvPr id="11" name="object 11"/>
          <p:cNvSpPr/>
          <p:nvPr/>
        </p:nvSpPr>
        <p:spPr>
          <a:xfrm>
            <a:off x="1162811" y="5129784"/>
            <a:ext cx="670560" cy="239395"/>
          </a:xfrm>
          <a:custGeom>
            <a:avLst/>
            <a:gdLst/>
            <a:ahLst/>
            <a:cxnLst/>
            <a:rect l="l" t="t" r="r" b="b"/>
            <a:pathLst>
              <a:path w="670560" h="239395">
                <a:moveTo>
                  <a:pt x="670560" y="0"/>
                </a:moveTo>
                <a:lnTo>
                  <a:pt x="0" y="0"/>
                </a:lnTo>
                <a:lnTo>
                  <a:pt x="0" y="239268"/>
                </a:lnTo>
                <a:lnTo>
                  <a:pt x="670560" y="239268"/>
                </a:lnTo>
                <a:lnTo>
                  <a:pt x="670560" y="0"/>
                </a:lnTo>
                <a:close/>
              </a:path>
            </a:pathLst>
          </a:custGeom>
          <a:solidFill>
            <a:srgbClr val="C49100"/>
          </a:solidFill>
        </p:spPr>
        <p:txBody>
          <a:bodyPr wrap="square" lIns="0" tIns="0" rIns="0" bIns="0" rtlCol="0"/>
          <a:lstStyle/>
          <a:p>
            <a:endParaRPr/>
          </a:p>
        </p:txBody>
      </p:sp>
      <p:sp>
        <p:nvSpPr>
          <p:cNvPr id="12" name="object 12"/>
          <p:cNvSpPr/>
          <p:nvPr/>
        </p:nvSpPr>
        <p:spPr>
          <a:xfrm>
            <a:off x="2167127" y="4945379"/>
            <a:ext cx="670560" cy="256540"/>
          </a:xfrm>
          <a:custGeom>
            <a:avLst/>
            <a:gdLst/>
            <a:ahLst/>
            <a:cxnLst/>
            <a:rect l="l" t="t" r="r" b="b"/>
            <a:pathLst>
              <a:path w="670560" h="256539">
                <a:moveTo>
                  <a:pt x="670560" y="0"/>
                </a:moveTo>
                <a:lnTo>
                  <a:pt x="0" y="0"/>
                </a:lnTo>
                <a:lnTo>
                  <a:pt x="0" y="256032"/>
                </a:lnTo>
                <a:lnTo>
                  <a:pt x="670560" y="256032"/>
                </a:lnTo>
                <a:lnTo>
                  <a:pt x="670560" y="0"/>
                </a:lnTo>
                <a:close/>
              </a:path>
            </a:pathLst>
          </a:custGeom>
          <a:solidFill>
            <a:srgbClr val="C49100"/>
          </a:solidFill>
        </p:spPr>
        <p:txBody>
          <a:bodyPr wrap="square" lIns="0" tIns="0" rIns="0" bIns="0" rtlCol="0"/>
          <a:lstStyle/>
          <a:p>
            <a:endParaRPr/>
          </a:p>
        </p:txBody>
      </p:sp>
      <p:sp>
        <p:nvSpPr>
          <p:cNvPr id="13" name="object 13"/>
          <p:cNvSpPr/>
          <p:nvPr/>
        </p:nvSpPr>
        <p:spPr>
          <a:xfrm>
            <a:off x="4178808" y="5262371"/>
            <a:ext cx="669290" cy="116205"/>
          </a:xfrm>
          <a:custGeom>
            <a:avLst/>
            <a:gdLst/>
            <a:ahLst/>
            <a:cxnLst/>
            <a:rect l="l" t="t" r="r" b="b"/>
            <a:pathLst>
              <a:path w="669289" h="116204">
                <a:moveTo>
                  <a:pt x="669036" y="0"/>
                </a:moveTo>
                <a:lnTo>
                  <a:pt x="0" y="0"/>
                </a:lnTo>
                <a:lnTo>
                  <a:pt x="0" y="115823"/>
                </a:lnTo>
                <a:lnTo>
                  <a:pt x="669036" y="115823"/>
                </a:lnTo>
                <a:lnTo>
                  <a:pt x="669036" y="0"/>
                </a:lnTo>
                <a:close/>
              </a:path>
            </a:pathLst>
          </a:custGeom>
          <a:solidFill>
            <a:srgbClr val="C49100"/>
          </a:solidFill>
        </p:spPr>
        <p:txBody>
          <a:bodyPr wrap="square" lIns="0" tIns="0" rIns="0" bIns="0" rtlCol="0"/>
          <a:lstStyle/>
          <a:p>
            <a:endParaRPr/>
          </a:p>
        </p:txBody>
      </p:sp>
      <p:sp>
        <p:nvSpPr>
          <p:cNvPr id="14" name="object 14"/>
          <p:cNvSpPr/>
          <p:nvPr/>
        </p:nvSpPr>
        <p:spPr>
          <a:xfrm>
            <a:off x="5183123" y="5039867"/>
            <a:ext cx="670560" cy="58419"/>
          </a:xfrm>
          <a:custGeom>
            <a:avLst/>
            <a:gdLst/>
            <a:ahLst/>
            <a:cxnLst/>
            <a:rect l="l" t="t" r="r" b="b"/>
            <a:pathLst>
              <a:path w="670560" h="58420">
                <a:moveTo>
                  <a:pt x="670560" y="0"/>
                </a:moveTo>
                <a:lnTo>
                  <a:pt x="0" y="0"/>
                </a:lnTo>
                <a:lnTo>
                  <a:pt x="0" y="57911"/>
                </a:lnTo>
                <a:lnTo>
                  <a:pt x="670560" y="57911"/>
                </a:lnTo>
                <a:lnTo>
                  <a:pt x="670560" y="0"/>
                </a:lnTo>
                <a:close/>
              </a:path>
            </a:pathLst>
          </a:custGeom>
          <a:solidFill>
            <a:srgbClr val="C49100"/>
          </a:solidFill>
        </p:spPr>
        <p:txBody>
          <a:bodyPr wrap="square" lIns="0" tIns="0" rIns="0" bIns="0" rtlCol="0"/>
          <a:lstStyle/>
          <a:p>
            <a:endParaRPr/>
          </a:p>
        </p:txBody>
      </p:sp>
      <p:sp>
        <p:nvSpPr>
          <p:cNvPr id="15" name="object 15"/>
          <p:cNvSpPr/>
          <p:nvPr/>
        </p:nvSpPr>
        <p:spPr>
          <a:xfrm>
            <a:off x="1162811" y="5129784"/>
            <a:ext cx="670560" cy="239395"/>
          </a:xfrm>
          <a:custGeom>
            <a:avLst/>
            <a:gdLst/>
            <a:ahLst/>
            <a:cxnLst/>
            <a:rect l="l" t="t" r="r" b="b"/>
            <a:pathLst>
              <a:path w="670560" h="239395">
                <a:moveTo>
                  <a:pt x="0" y="0"/>
                </a:moveTo>
                <a:lnTo>
                  <a:pt x="670560" y="0"/>
                </a:lnTo>
                <a:lnTo>
                  <a:pt x="670560" y="239268"/>
                </a:lnTo>
                <a:lnTo>
                  <a:pt x="0" y="239268"/>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2167127" y="4945379"/>
            <a:ext cx="670560" cy="256540"/>
          </a:xfrm>
          <a:custGeom>
            <a:avLst/>
            <a:gdLst/>
            <a:ahLst/>
            <a:cxnLst/>
            <a:rect l="l" t="t" r="r" b="b"/>
            <a:pathLst>
              <a:path w="670560" h="256539">
                <a:moveTo>
                  <a:pt x="0" y="0"/>
                </a:moveTo>
                <a:lnTo>
                  <a:pt x="670560" y="0"/>
                </a:lnTo>
                <a:lnTo>
                  <a:pt x="670560" y="256032"/>
                </a:lnTo>
                <a:lnTo>
                  <a:pt x="0" y="256032"/>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4178808" y="5262371"/>
            <a:ext cx="669290" cy="116205"/>
          </a:xfrm>
          <a:custGeom>
            <a:avLst/>
            <a:gdLst/>
            <a:ahLst/>
            <a:cxnLst/>
            <a:rect l="l" t="t" r="r" b="b"/>
            <a:pathLst>
              <a:path w="669289" h="116204">
                <a:moveTo>
                  <a:pt x="0" y="0"/>
                </a:moveTo>
                <a:lnTo>
                  <a:pt x="669036" y="0"/>
                </a:lnTo>
                <a:lnTo>
                  <a:pt x="669036" y="115823"/>
                </a:lnTo>
                <a:lnTo>
                  <a:pt x="0" y="115823"/>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5183123" y="5039867"/>
            <a:ext cx="670560" cy="58419"/>
          </a:xfrm>
          <a:custGeom>
            <a:avLst/>
            <a:gdLst/>
            <a:ahLst/>
            <a:cxnLst/>
            <a:rect l="l" t="t" r="r" b="b"/>
            <a:pathLst>
              <a:path w="670560" h="58420">
                <a:moveTo>
                  <a:pt x="0" y="0"/>
                </a:moveTo>
                <a:lnTo>
                  <a:pt x="670560" y="0"/>
                </a:lnTo>
                <a:lnTo>
                  <a:pt x="670560" y="57911"/>
                </a:lnTo>
                <a:lnTo>
                  <a:pt x="0" y="57911"/>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1162811" y="5026152"/>
            <a:ext cx="670560" cy="104139"/>
          </a:xfrm>
          <a:custGeom>
            <a:avLst/>
            <a:gdLst/>
            <a:ahLst/>
            <a:cxnLst/>
            <a:rect l="l" t="t" r="r" b="b"/>
            <a:pathLst>
              <a:path w="670560" h="104139">
                <a:moveTo>
                  <a:pt x="670560" y="0"/>
                </a:moveTo>
                <a:lnTo>
                  <a:pt x="0" y="0"/>
                </a:lnTo>
                <a:lnTo>
                  <a:pt x="0" y="103631"/>
                </a:lnTo>
                <a:lnTo>
                  <a:pt x="670560" y="103631"/>
                </a:lnTo>
                <a:lnTo>
                  <a:pt x="670560" y="0"/>
                </a:lnTo>
                <a:close/>
              </a:path>
            </a:pathLst>
          </a:custGeom>
          <a:solidFill>
            <a:srgbClr val="3366FF"/>
          </a:solidFill>
        </p:spPr>
        <p:txBody>
          <a:bodyPr wrap="square" lIns="0" tIns="0" rIns="0" bIns="0" rtlCol="0"/>
          <a:lstStyle/>
          <a:p>
            <a:endParaRPr/>
          </a:p>
        </p:txBody>
      </p:sp>
      <p:sp>
        <p:nvSpPr>
          <p:cNvPr id="20" name="object 20"/>
          <p:cNvSpPr/>
          <p:nvPr/>
        </p:nvSpPr>
        <p:spPr>
          <a:xfrm>
            <a:off x="2167127" y="4640579"/>
            <a:ext cx="670560" cy="304800"/>
          </a:xfrm>
          <a:custGeom>
            <a:avLst/>
            <a:gdLst/>
            <a:ahLst/>
            <a:cxnLst/>
            <a:rect l="l" t="t" r="r" b="b"/>
            <a:pathLst>
              <a:path w="670560" h="304800">
                <a:moveTo>
                  <a:pt x="670560" y="0"/>
                </a:moveTo>
                <a:lnTo>
                  <a:pt x="0" y="0"/>
                </a:lnTo>
                <a:lnTo>
                  <a:pt x="0" y="304800"/>
                </a:lnTo>
                <a:lnTo>
                  <a:pt x="670560" y="304800"/>
                </a:lnTo>
                <a:lnTo>
                  <a:pt x="670560" y="0"/>
                </a:lnTo>
                <a:close/>
              </a:path>
            </a:pathLst>
          </a:custGeom>
          <a:solidFill>
            <a:srgbClr val="3366FF"/>
          </a:solidFill>
        </p:spPr>
        <p:txBody>
          <a:bodyPr wrap="square" lIns="0" tIns="0" rIns="0" bIns="0" rtlCol="0"/>
          <a:lstStyle/>
          <a:p>
            <a:endParaRPr/>
          </a:p>
        </p:txBody>
      </p:sp>
      <p:sp>
        <p:nvSpPr>
          <p:cNvPr id="21" name="object 21"/>
          <p:cNvSpPr/>
          <p:nvPr/>
        </p:nvSpPr>
        <p:spPr>
          <a:xfrm>
            <a:off x="4178808" y="5193791"/>
            <a:ext cx="669290" cy="68580"/>
          </a:xfrm>
          <a:custGeom>
            <a:avLst/>
            <a:gdLst/>
            <a:ahLst/>
            <a:cxnLst/>
            <a:rect l="l" t="t" r="r" b="b"/>
            <a:pathLst>
              <a:path w="669289" h="68579">
                <a:moveTo>
                  <a:pt x="669036" y="0"/>
                </a:moveTo>
                <a:lnTo>
                  <a:pt x="0" y="0"/>
                </a:lnTo>
                <a:lnTo>
                  <a:pt x="0" y="68579"/>
                </a:lnTo>
                <a:lnTo>
                  <a:pt x="669036" y="68579"/>
                </a:lnTo>
                <a:lnTo>
                  <a:pt x="669036" y="0"/>
                </a:lnTo>
                <a:close/>
              </a:path>
            </a:pathLst>
          </a:custGeom>
          <a:solidFill>
            <a:srgbClr val="3366FF"/>
          </a:solidFill>
        </p:spPr>
        <p:txBody>
          <a:bodyPr wrap="square" lIns="0" tIns="0" rIns="0" bIns="0" rtlCol="0"/>
          <a:lstStyle/>
          <a:p>
            <a:endParaRPr/>
          </a:p>
        </p:txBody>
      </p:sp>
      <p:sp>
        <p:nvSpPr>
          <p:cNvPr id="22" name="object 22"/>
          <p:cNvSpPr/>
          <p:nvPr/>
        </p:nvSpPr>
        <p:spPr>
          <a:xfrm>
            <a:off x="5183123" y="4864608"/>
            <a:ext cx="670560" cy="175260"/>
          </a:xfrm>
          <a:custGeom>
            <a:avLst/>
            <a:gdLst/>
            <a:ahLst/>
            <a:cxnLst/>
            <a:rect l="l" t="t" r="r" b="b"/>
            <a:pathLst>
              <a:path w="670560" h="175260">
                <a:moveTo>
                  <a:pt x="670560" y="0"/>
                </a:moveTo>
                <a:lnTo>
                  <a:pt x="0" y="0"/>
                </a:lnTo>
                <a:lnTo>
                  <a:pt x="0" y="175260"/>
                </a:lnTo>
                <a:lnTo>
                  <a:pt x="670560" y="175260"/>
                </a:lnTo>
                <a:lnTo>
                  <a:pt x="670560" y="0"/>
                </a:lnTo>
                <a:close/>
              </a:path>
            </a:pathLst>
          </a:custGeom>
          <a:solidFill>
            <a:srgbClr val="3366FF"/>
          </a:solidFill>
        </p:spPr>
        <p:txBody>
          <a:bodyPr wrap="square" lIns="0" tIns="0" rIns="0" bIns="0" rtlCol="0"/>
          <a:lstStyle/>
          <a:p>
            <a:endParaRPr/>
          </a:p>
        </p:txBody>
      </p:sp>
      <p:sp>
        <p:nvSpPr>
          <p:cNvPr id="23" name="object 23"/>
          <p:cNvSpPr/>
          <p:nvPr/>
        </p:nvSpPr>
        <p:spPr>
          <a:xfrm>
            <a:off x="1162811" y="5026152"/>
            <a:ext cx="670560" cy="104139"/>
          </a:xfrm>
          <a:custGeom>
            <a:avLst/>
            <a:gdLst/>
            <a:ahLst/>
            <a:cxnLst/>
            <a:rect l="l" t="t" r="r" b="b"/>
            <a:pathLst>
              <a:path w="670560" h="104139">
                <a:moveTo>
                  <a:pt x="0" y="0"/>
                </a:moveTo>
                <a:lnTo>
                  <a:pt x="670560" y="0"/>
                </a:lnTo>
                <a:lnTo>
                  <a:pt x="670560" y="103631"/>
                </a:lnTo>
                <a:lnTo>
                  <a:pt x="0" y="103631"/>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2167127" y="4640579"/>
            <a:ext cx="670560" cy="304800"/>
          </a:xfrm>
          <a:custGeom>
            <a:avLst/>
            <a:gdLst/>
            <a:ahLst/>
            <a:cxnLst/>
            <a:rect l="l" t="t" r="r" b="b"/>
            <a:pathLst>
              <a:path w="670560" h="304800">
                <a:moveTo>
                  <a:pt x="0" y="0"/>
                </a:moveTo>
                <a:lnTo>
                  <a:pt x="670560" y="0"/>
                </a:lnTo>
                <a:lnTo>
                  <a:pt x="670560" y="304800"/>
                </a:lnTo>
                <a:lnTo>
                  <a:pt x="0" y="304800"/>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4178808" y="5193791"/>
            <a:ext cx="669290" cy="68580"/>
          </a:xfrm>
          <a:custGeom>
            <a:avLst/>
            <a:gdLst/>
            <a:ahLst/>
            <a:cxnLst/>
            <a:rect l="l" t="t" r="r" b="b"/>
            <a:pathLst>
              <a:path w="669289" h="68579">
                <a:moveTo>
                  <a:pt x="0" y="0"/>
                </a:moveTo>
                <a:lnTo>
                  <a:pt x="669036" y="0"/>
                </a:lnTo>
                <a:lnTo>
                  <a:pt x="669036" y="68579"/>
                </a:lnTo>
                <a:lnTo>
                  <a:pt x="0" y="68579"/>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5183123" y="4864608"/>
            <a:ext cx="670560" cy="175260"/>
          </a:xfrm>
          <a:custGeom>
            <a:avLst/>
            <a:gdLst/>
            <a:ahLst/>
            <a:cxnLst/>
            <a:rect l="l" t="t" r="r" b="b"/>
            <a:pathLst>
              <a:path w="670560" h="175260">
                <a:moveTo>
                  <a:pt x="0" y="0"/>
                </a:moveTo>
                <a:lnTo>
                  <a:pt x="670560" y="0"/>
                </a:lnTo>
                <a:lnTo>
                  <a:pt x="670560" y="175260"/>
                </a:lnTo>
                <a:lnTo>
                  <a:pt x="0" y="175260"/>
                </a:lnTo>
                <a:lnTo>
                  <a:pt x="0" y="0"/>
                </a:lnTo>
                <a:close/>
              </a:path>
            </a:pathLst>
          </a:custGeom>
          <a:ln w="9143">
            <a:solidFill>
              <a:srgbClr val="BEBEBE"/>
            </a:solidFill>
          </a:ln>
        </p:spPr>
        <p:txBody>
          <a:bodyPr wrap="square" lIns="0" tIns="0" rIns="0" bIns="0" rtlCol="0"/>
          <a:lstStyle/>
          <a:p>
            <a:endParaRPr/>
          </a:p>
        </p:txBody>
      </p:sp>
      <p:sp>
        <p:nvSpPr>
          <p:cNvPr id="27" name="object 27"/>
          <p:cNvSpPr/>
          <p:nvPr/>
        </p:nvSpPr>
        <p:spPr>
          <a:xfrm>
            <a:off x="2167127" y="4373879"/>
            <a:ext cx="670560" cy="266700"/>
          </a:xfrm>
          <a:custGeom>
            <a:avLst/>
            <a:gdLst/>
            <a:ahLst/>
            <a:cxnLst/>
            <a:rect l="l" t="t" r="r" b="b"/>
            <a:pathLst>
              <a:path w="670560" h="266700">
                <a:moveTo>
                  <a:pt x="0" y="266700"/>
                </a:moveTo>
                <a:lnTo>
                  <a:pt x="670560" y="266700"/>
                </a:lnTo>
                <a:lnTo>
                  <a:pt x="670560" y="0"/>
                </a:lnTo>
                <a:lnTo>
                  <a:pt x="0" y="0"/>
                </a:lnTo>
                <a:lnTo>
                  <a:pt x="0" y="266700"/>
                </a:lnTo>
                <a:close/>
              </a:path>
            </a:pathLst>
          </a:custGeom>
          <a:solidFill>
            <a:srgbClr val="8ADEFF"/>
          </a:solidFill>
        </p:spPr>
        <p:txBody>
          <a:bodyPr wrap="square" lIns="0" tIns="0" rIns="0" bIns="0" rtlCol="0"/>
          <a:lstStyle/>
          <a:p>
            <a:endParaRPr/>
          </a:p>
        </p:txBody>
      </p:sp>
      <p:sp>
        <p:nvSpPr>
          <p:cNvPr id="28" name="object 28"/>
          <p:cNvSpPr/>
          <p:nvPr/>
        </p:nvSpPr>
        <p:spPr>
          <a:xfrm>
            <a:off x="2167127" y="4373879"/>
            <a:ext cx="670560" cy="266700"/>
          </a:xfrm>
          <a:custGeom>
            <a:avLst/>
            <a:gdLst/>
            <a:ahLst/>
            <a:cxnLst/>
            <a:rect l="l" t="t" r="r" b="b"/>
            <a:pathLst>
              <a:path w="670560" h="266700">
                <a:moveTo>
                  <a:pt x="0" y="266700"/>
                </a:moveTo>
                <a:lnTo>
                  <a:pt x="670560" y="266700"/>
                </a:lnTo>
                <a:lnTo>
                  <a:pt x="670560" y="0"/>
                </a:lnTo>
                <a:lnTo>
                  <a:pt x="0" y="0"/>
                </a:lnTo>
                <a:lnTo>
                  <a:pt x="0" y="266700"/>
                </a:lnTo>
                <a:close/>
              </a:path>
            </a:pathLst>
          </a:custGeom>
          <a:ln w="9144">
            <a:solidFill>
              <a:srgbClr val="BEBEBE"/>
            </a:solidFill>
          </a:ln>
        </p:spPr>
        <p:txBody>
          <a:bodyPr wrap="square" lIns="0" tIns="0" rIns="0" bIns="0" rtlCol="0"/>
          <a:lstStyle/>
          <a:p>
            <a:endParaRPr/>
          </a:p>
        </p:txBody>
      </p:sp>
      <p:sp>
        <p:nvSpPr>
          <p:cNvPr id="29" name="object 29"/>
          <p:cNvSpPr/>
          <p:nvPr/>
        </p:nvSpPr>
        <p:spPr>
          <a:xfrm>
            <a:off x="1162811" y="4873752"/>
            <a:ext cx="670560" cy="152400"/>
          </a:xfrm>
          <a:custGeom>
            <a:avLst/>
            <a:gdLst/>
            <a:ahLst/>
            <a:cxnLst/>
            <a:rect l="l" t="t" r="r" b="b"/>
            <a:pathLst>
              <a:path w="670560" h="152400">
                <a:moveTo>
                  <a:pt x="670560" y="0"/>
                </a:moveTo>
                <a:lnTo>
                  <a:pt x="0" y="0"/>
                </a:lnTo>
                <a:lnTo>
                  <a:pt x="0" y="152400"/>
                </a:lnTo>
                <a:lnTo>
                  <a:pt x="670560" y="152400"/>
                </a:lnTo>
                <a:lnTo>
                  <a:pt x="670560" y="0"/>
                </a:lnTo>
                <a:close/>
              </a:path>
            </a:pathLst>
          </a:custGeom>
          <a:solidFill>
            <a:srgbClr val="8ADEFF"/>
          </a:solidFill>
        </p:spPr>
        <p:txBody>
          <a:bodyPr wrap="square" lIns="0" tIns="0" rIns="0" bIns="0" rtlCol="0"/>
          <a:lstStyle/>
          <a:p>
            <a:endParaRPr/>
          </a:p>
        </p:txBody>
      </p:sp>
      <p:sp>
        <p:nvSpPr>
          <p:cNvPr id="30" name="object 30"/>
          <p:cNvSpPr/>
          <p:nvPr/>
        </p:nvSpPr>
        <p:spPr>
          <a:xfrm>
            <a:off x="4178808" y="5024628"/>
            <a:ext cx="669290" cy="169545"/>
          </a:xfrm>
          <a:custGeom>
            <a:avLst/>
            <a:gdLst/>
            <a:ahLst/>
            <a:cxnLst/>
            <a:rect l="l" t="t" r="r" b="b"/>
            <a:pathLst>
              <a:path w="669289" h="169545">
                <a:moveTo>
                  <a:pt x="669036" y="0"/>
                </a:moveTo>
                <a:lnTo>
                  <a:pt x="0" y="0"/>
                </a:lnTo>
                <a:lnTo>
                  <a:pt x="0" y="169164"/>
                </a:lnTo>
                <a:lnTo>
                  <a:pt x="669036" y="169164"/>
                </a:lnTo>
                <a:lnTo>
                  <a:pt x="669036" y="0"/>
                </a:lnTo>
                <a:close/>
              </a:path>
            </a:pathLst>
          </a:custGeom>
          <a:solidFill>
            <a:srgbClr val="8ADEFF"/>
          </a:solidFill>
        </p:spPr>
        <p:txBody>
          <a:bodyPr wrap="square" lIns="0" tIns="0" rIns="0" bIns="0" rtlCol="0"/>
          <a:lstStyle/>
          <a:p>
            <a:endParaRPr/>
          </a:p>
        </p:txBody>
      </p:sp>
      <p:sp>
        <p:nvSpPr>
          <p:cNvPr id="31" name="object 31"/>
          <p:cNvSpPr/>
          <p:nvPr/>
        </p:nvSpPr>
        <p:spPr>
          <a:xfrm>
            <a:off x="5183123" y="4701540"/>
            <a:ext cx="670560" cy="163195"/>
          </a:xfrm>
          <a:custGeom>
            <a:avLst/>
            <a:gdLst/>
            <a:ahLst/>
            <a:cxnLst/>
            <a:rect l="l" t="t" r="r" b="b"/>
            <a:pathLst>
              <a:path w="670560" h="163195">
                <a:moveTo>
                  <a:pt x="670560" y="0"/>
                </a:moveTo>
                <a:lnTo>
                  <a:pt x="0" y="0"/>
                </a:lnTo>
                <a:lnTo>
                  <a:pt x="0" y="163068"/>
                </a:lnTo>
                <a:lnTo>
                  <a:pt x="670560" y="163068"/>
                </a:lnTo>
                <a:lnTo>
                  <a:pt x="670560" y="0"/>
                </a:lnTo>
                <a:close/>
              </a:path>
            </a:pathLst>
          </a:custGeom>
          <a:solidFill>
            <a:srgbClr val="8ADEFF"/>
          </a:solidFill>
        </p:spPr>
        <p:txBody>
          <a:bodyPr wrap="square" lIns="0" tIns="0" rIns="0" bIns="0" rtlCol="0"/>
          <a:lstStyle/>
          <a:p>
            <a:endParaRPr/>
          </a:p>
        </p:txBody>
      </p:sp>
      <p:sp>
        <p:nvSpPr>
          <p:cNvPr id="32" name="object 32"/>
          <p:cNvSpPr/>
          <p:nvPr/>
        </p:nvSpPr>
        <p:spPr>
          <a:xfrm>
            <a:off x="1162811" y="4620767"/>
            <a:ext cx="670560" cy="253365"/>
          </a:xfrm>
          <a:custGeom>
            <a:avLst/>
            <a:gdLst/>
            <a:ahLst/>
            <a:cxnLst/>
            <a:rect l="l" t="t" r="r" b="b"/>
            <a:pathLst>
              <a:path w="670560" h="253364">
                <a:moveTo>
                  <a:pt x="670560" y="0"/>
                </a:moveTo>
                <a:lnTo>
                  <a:pt x="0" y="0"/>
                </a:lnTo>
                <a:lnTo>
                  <a:pt x="0" y="252983"/>
                </a:lnTo>
                <a:lnTo>
                  <a:pt x="670560" y="252983"/>
                </a:lnTo>
                <a:lnTo>
                  <a:pt x="670560" y="0"/>
                </a:lnTo>
                <a:close/>
              </a:path>
            </a:pathLst>
          </a:custGeom>
          <a:solidFill>
            <a:srgbClr val="FF6600"/>
          </a:solidFill>
        </p:spPr>
        <p:txBody>
          <a:bodyPr wrap="square" lIns="0" tIns="0" rIns="0" bIns="0" rtlCol="0"/>
          <a:lstStyle/>
          <a:p>
            <a:endParaRPr/>
          </a:p>
        </p:txBody>
      </p:sp>
      <p:sp>
        <p:nvSpPr>
          <p:cNvPr id="33" name="object 33"/>
          <p:cNvSpPr/>
          <p:nvPr/>
        </p:nvSpPr>
        <p:spPr>
          <a:xfrm>
            <a:off x="2167127" y="3963923"/>
            <a:ext cx="670560" cy="410209"/>
          </a:xfrm>
          <a:custGeom>
            <a:avLst/>
            <a:gdLst/>
            <a:ahLst/>
            <a:cxnLst/>
            <a:rect l="l" t="t" r="r" b="b"/>
            <a:pathLst>
              <a:path w="670560" h="410210">
                <a:moveTo>
                  <a:pt x="670560" y="0"/>
                </a:moveTo>
                <a:lnTo>
                  <a:pt x="0" y="0"/>
                </a:lnTo>
                <a:lnTo>
                  <a:pt x="0" y="409956"/>
                </a:lnTo>
                <a:lnTo>
                  <a:pt x="670560" y="409956"/>
                </a:lnTo>
                <a:lnTo>
                  <a:pt x="670560" y="0"/>
                </a:lnTo>
                <a:close/>
              </a:path>
            </a:pathLst>
          </a:custGeom>
          <a:solidFill>
            <a:srgbClr val="FF6600"/>
          </a:solidFill>
        </p:spPr>
        <p:txBody>
          <a:bodyPr wrap="square" lIns="0" tIns="0" rIns="0" bIns="0" rtlCol="0"/>
          <a:lstStyle/>
          <a:p>
            <a:endParaRPr/>
          </a:p>
        </p:txBody>
      </p:sp>
      <p:sp>
        <p:nvSpPr>
          <p:cNvPr id="34" name="object 34"/>
          <p:cNvSpPr/>
          <p:nvPr/>
        </p:nvSpPr>
        <p:spPr>
          <a:xfrm>
            <a:off x="4178808" y="4709159"/>
            <a:ext cx="669290" cy="315595"/>
          </a:xfrm>
          <a:custGeom>
            <a:avLst/>
            <a:gdLst/>
            <a:ahLst/>
            <a:cxnLst/>
            <a:rect l="l" t="t" r="r" b="b"/>
            <a:pathLst>
              <a:path w="669289" h="315595">
                <a:moveTo>
                  <a:pt x="669036" y="0"/>
                </a:moveTo>
                <a:lnTo>
                  <a:pt x="0" y="0"/>
                </a:lnTo>
                <a:lnTo>
                  <a:pt x="0" y="315467"/>
                </a:lnTo>
                <a:lnTo>
                  <a:pt x="669036" y="315467"/>
                </a:lnTo>
                <a:lnTo>
                  <a:pt x="669036" y="0"/>
                </a:lnTo>
                <a:close/>
              </a:path>
            </a:pathLst>
          </a:custGeom>
          <a:solidFill>
            <a:srgbClr val="FF6600"/>
          </a:solidFill>
        </p:spPr>
        <p:txBody>
          <a:bodyPr wrap="square" lIns="0" tIns="0" rIns="0" bIns="0" rtlCol="0"/>
          <a:lstStyle/>
          <a:p>
            <a:endParaRPr/>
          </a:p>
        </p:txBody>
      </p:sp>
      <p:sp>
        <p:nvSpPr>
          <p:cNvPr id="35" name="object 35"/>
          <p:cNvSpPr/>
          <p:nvPr/>
        </p:nvSpPr>
        <p:spPr>
          <a:xfrm>
            <a:off x="5183123" y="4198620"/>
            <a:ext cx="670560" cy="502920"/>
          </a:xfrm>
          <a:custGeom>
            <a:avLst/>
            <a:gdLst/>
            <a:ahLst/>
            <a:cxnLst/>
            <a:rect l="l" t="t" r="r" b="b"/>
            <a:pathLst>
              <a:path w="670560" h="502920">
                <a:moveTo>
                  <a:pt x="670560" y="0"/>
                </a:moveTo>
                <a:lnTo>
                  <a:pt x="0" y="0"/>
                </a:lnTo>
                <a:lnTo>
                  <a:pt x="0" y="502919"/>
                </a:lnTo>
                <a:lnTo>
                  <a:pt x="670560" y="502919"/>
                </a:lnTo>
                <a:lnTo>
                  <a:pt x="670560" y="0"/>
                </a:lnTo>
                <a:close/>
              </a:path>
            </a:pathLst>
          </a:custGeom>
          <a:solidFill>
            <a:srgbClr val="FF6600"/>
          </a:solidFill>
        </p:spPr>
        <p:txBody>
          <a:bodyPr wrap="square" lIns="0" tIns="0" rIns="0" bIns="0" rtlCol="0"/>
          <a:lstStyle/>
          <a:p>
            <a:endParaRPr/>
          </a:p>
        </p:txBody>
      </p:sp>
      <p:sp>
        <p:nvSpPr>
          <p:cNvPr id="36" name="object 36"/>
          <p:cNvSpPr/>
          <p:nvPr/>
        </p:nvSpPr>
        <p:spPr>
          <a:xfrm>
            <a:off x="1162811" y="4620767"/>
            <a:ext cx="670560" cy="253365"/>
          </a:xfrm>
          <a:custGeom>
            <a:avLst/>
            <a:gdLst/>
            <a:ahLst/>
            <a:cxnLst/>
            <a:rect l="l" t="t" r="r" b="b"/>
            <a:pathLst>
              <a:path w="670560" h="253364">
                <a:moveTo>
                  <a:pt x="0" y="0"/>
                </a:moveTo>
                <a:lnTo>
                  <a:pt x="670560" y="0"/>
                </a:lnTo>
                <a:lnTo>
                  <a:pt x="670560" y="252983"/>
                </a:lnTo>
                <a:lnTo>
                  <a:pt x="0" y="252983"/>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2167127" y="3963923"/>
            <a:ext cx="670560" cy="410209"/>
          </a:xfrm>
          <a:custGeom>
            <a:avLst/>
            <a:gdLst/>
            <a:ahLst/>
            <a:cxnLst/>
            <a:rect l="l" t="t" r="r" b="b"/>
            <a:pathLst>
              <a:path w="670560" h="410210">
                <a:moveTo>
                  <a:pt x="0" y="0"/>
                </a:moveTo>
                <a:lnTo>
                  <a:pt x="670560" y="0"/>
                </a:lnTo>
                <a:lnTo>
                  <a:pt x="670560" y="409956"/>
                </a:lnTo>
                <a:lnTo>
                  <a:pt x="0" y="409956"/>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4178808" y="4709159"/>
            <a:ext cx="669290" cy="315595"/>
          </a:xfrm>
          <a:custGeom>
            <a:avLst/>
            <a:gdLst/>
            <a:ahLst/>
            <a:cxnLst/>
            <a:rect l="l" t="t" r="r" b="b"/>
            <a:pathLst>
              <a:path w="669289" h="315595">
                <a:moveTo>
                  <a:pt x="0" y="0"/>
                </a:moveTo>
                <a:lnTo>
                  <a:pt x="669036" y="0"/>
                </a:lnTo>
                <a:lnTo>
                  <a:pt x="669036" y="315467"/>
                </a:lnTo>
                <a:lnTo>
                  <a:pt x="0" y="315467"/>
                </a:lnTo>
                <a:lnTo>
                  <a:pt x="0" y="0"/>
                </a:lnTo>
                <a:close/>
              </a:path>
            </a:pathLst>
          </a:custGeom>
          <a:ln w="9143">
            <a:solidFill>
              <a:srgbClr val="BEBEBE"/>
            </a:solidFill>
          </a:ln>
        </p:spPr>
        <p:txBody>
          <a:bodyPr wrap="square" lIns="0" tIns="0" rIns="0" bIns="0" rtlCol="0"/>
          <a:lstStyle/>
          <a:p>
            <a:endParaRPr/>
          </a:p>
        </p:txBody>
      </p:sp>
      <p:sp>
        <p:nvSpPr>
          <p:cNvPr id="39" name="object 39"/>
          <p:cNvSpPr/>
          <p:nvPr/>
        </p:nvSpPr>
        <p:spPr>
          <a:xfrm>
            <a:off x="5183123" y="4198620"/>
            <a:ext cx="670560" cy="502920"/>
          </a:xfrm>
          <a:custGeom>
            <a:avLst/>
            <a:gdLst/>
            <a:ahLst/>
            <a:cxnLst/>
            <a:rect l="l" t="t" r="r" b="b"/>
            <a:pathLst>
              <a:path w="670560" h="502920">
                <a:moveTo>
                  <a:pt x="0" y="0"/>
                </a:moveTo>
                <a:lnTo>
                  <a:pt x="670560" y="0"/>
                </a:lnTo>
                <a:lnTo>
                  <a:pt x="670560" y="502919"/>
                </a:lnTo>
                <a:lnTo>
                  <a:pt x="0" y="502919"/>
                </a:lnTo>
                <a:lnTo>
                  <a:pt x="0" y="0"/>
                </a:lnTo>
                <a:close/>
              </a:path>
            </a:pathLst>
          </a:custGeom>
          <a:ln w="9144">
            <a:solidFill>
              <a:srgbClr val="BEBEBE"/>
            </a:solidFill>
          </a:ln>
        </p:spPr>
        <p:txBody>
          <a:bodyPr wrap="square" lIns="0" tIns="0" rIns="0" bIns="0" rtlCol="0"/>
          <a:lstStyle/>
          <a:p>
            <a:endParaRPr/>
          </a:p>
        </p:txBody>
      </p:sp>
      <p:sp>
        <p:nvSpPr>
          <p:cNvPr id="40" name="object 40"/>
          <p:cNvSpPr/>
          <p:nvPr/>
        </p:nvSpPr>
        <p:spPr>
          <a:xfrm>
            <a:off x="1162811" y="4351020"/>
            <a:ext cx="670560" cy="269875"/>
          </a:xfrm>
          <a:custGeom>
            <a:avLst/>
            <a:gdLst/>
            <a:ahLst/>
            <a:cxnLst/>
            <a:rect l="l" t="t" r="r" b="b"/>
            <a:pathLst>
              <a:path w="670560" h="269875">
                <a:moveTo>
                  <a:pt x="670560" y="0"/>
                </a:moveTo>
                <a:lnTo>
                  <a:pt x="0" y="0"/>
                </a:lnTo>
                <a:lnTo>
                  <a:pt x="0" y="269747"/>
                </a:lnTo>
                <a:lnTo>
                  <a:pt x="670560" y="269747"/>
                </a:lnTo>
                <a:lnTo>
                  <a:pt x="670560" y="0"/>
                </a:lnTo>
                <a:close/>
              </a:path>
            </a:pathLst>
          </a:custGeom>
          <a:solidFill>
            <a:srgbClr val="660099"/>
          </a:solidFill>
        </p:spPr>
        <p:txBody>
          <a:bodyPr wrap="square" lIns="0" tIns="0" rIns="0" bIns="0" rtlCol="0"/>
          <a:lstStyle/>
          <a:p>
            <a:endParaRPr/>
          </a:p>
        </p:txBody>
      </p:sp>
      <p:sp>
        <p:nvSpPr>
          <p:cNvPr id="41" name="object 41"/>
          <p:cNvSpPr/>
          <p:nvPr/>
        </p:nvSpPr>
        <p:spPr>
          <a:xfrm>
            <a:off x="2167127" y="3692652"/>
            <a:ext cx="670560" cy="271780"/>
          </a:xfrm>
          <a:custGeom>
            <a:avLst/>
            <a:gdLst/>
            <a:ahLst/>
            <a:cxnLst/>
            <a:rect l="l" t="t" r="r" b="b"/>
            <a:pathLst>
              <a:path w="670560" h="271779">
                <a:moveTo>
                  <a:pt x="670560" y="0"/>
                </a:moveTo>
                <a:lnTo>
                  <a:pt x="0" y="0"/>
                </a:lnTo>
                <a:lnTo>
                  <a:pt x="0" y="271272"/>
                </a:lnTo>
                <a:lnTo>
                  <a:pt x="670560" y="271272"/>
                </a:lnTo>
                <a:lnTo>
                  <a:pt x="670560" y="0"/>
                </a:lnTo>
                <a:close/>
              </a:path>
            </a:pathLst>
          </a:custGeom>
          <a:solidFill>
            <a:srgbClr val="660099"/>
          </a:solidFill>
        </p:spPr>
        <p:txBody>
          <a:bodyPr wrap="square" lIns="0" tIns="0" rIns="0" bIns="0" rtlCol="0"/>
          <a:lstStyle/>
          <a:p>
            <a:endParaRPr/>
          </a:p>
        </p:txBody>
      </p:sp>
      <p:sp>
        <p:nvSpPr>
          <p:cNvPr id="42" name="object 42"/>
          <p:cNvSpPr/>
          <p:nvPr/>
        </p:nvSpPr>
        <p:spPr>
          <a:xfrm>
            <a:off x="4178808" y="4332732"/>
            <a:ext cx="669290" cy="376555"/>
          </a:xfrm>
          <a:custGeom>
            <a:avLst/>
            <a:gdLst/>
            <a:ahLst/>
            <a:cxnLst/>
            <a:rect l="l" t="t" r="r" b="b"/>
            <a:pathLst>
              <a:path w="669289" h="376554">
                <a:moveTo>
                  <a:pt x="669036" y="0"/>
                </a:moveTo>
                <a:lnTo>
                  <a:pt x="0" y="0"/>
                </a:lnTo>
                <a:lnTo>
                  <a:pt x="0" y="376428"/>
                </a:lnTo>
                <a:lnTo>
                  <a:pt x="669036" y="376428"/>
                </a:lnTo>
                <a:lnTo>
                  <a:pt x="669036" y="0"/>
                </a:lnTo>
                <a:close/>
              </a:path>
            </a:pathLst>
          </a:custGeom>
          <a:solidFill>
            <a:srgbClr val="660099"/>
          </a:solidFill>
        </p:spPr>
        <p:txBody>
          <a:bodyPr wrap="square" lIns="0" tIns="0" rIns="0" bIns="0" rtlCol="0"/>
          <a:lstStyle/>
          <a:p>
            <a:endParaRPr/>
          </a:p>
        </p:txBody>
      </p:sp>
      <p:sp>
        <p:nvSpPr>
          <p:cNvPr id="43" name="object 43"/>
          <p:cNvSpPr/>
          <p:nvPr/>
        </p:nvSpPr>
        <p:spPr>
          <a:xfrm>
            <a:off x="5183123" y="3709415"/>
            <a:ext cx="670560" cy="489584"/>
          </a:xfrm>
          <a:custGeom>
            <a:avLst/>
            <a:gdLst/>
            <a:ahLst/>
            <a:cxnLst/>
            <a:rect l="l" t="t" r="r" b="b"/>
            <a:pathLst>
              <a:path w="670560" h="489585">
                <a:moveTo>
                  <a:pt x="670560" y="0"/>
                </a:moveTo>
                <a:lnTo>
                  <a:pt x="0" y="0"/>
                </a:lnTo>
                <a:lnTo>
                  <a:pt x="0" y="489203"/>
                </a:lnTo>
                <a:lnTo>
                  <a:pt x="670560" y="489203"/>
                </a:lnTo>
                <a:lnTo>
                  <a:pt x="670560" y="0"/>
                </a:lnTo>
                <a:close/>
              </a:path>
            </a:pathLst>
          </a:custGeom>
          <a:solidFill>
            <a:srgbClr val="660099"/>
          </a:solidFill>
        </p:spPr>
        <p:txBody>
          <a:bodyPr wrap="square" lIns="0" tIns="0" rIns="0" bIns="0" rtlCol="0"/>
          <a:lstStyle/>
          <a:p>
            <a:endParaRPr/>
          </a:p>
        </p:txBody>
      </p:sp>
      <p:sp>
        <p:nvSpPr>
          <p:cNvPr id="44" name="object 44"/>
          <p:cNvSpPr/>
          <p:nvPr/>
        </p:nvSpPr>
        <p:spPr>
          <a:xfrm>
            <a:off x="1162811" y="4351020"/>
            <a:ext cx="670560" cy="269875"/>
          </a:xfrm>
          <a:custGeom>
            <a:avLst/>
            <a:gdLst/>
            <a:ahLst/>
            <a:cxnLst/>
            <a:rect l="l" t="t" r="r" b="b"/>
            <a:pathLst>
              <a:path w="670560" h="269875">
                <a:moveTo>
                  <a:pt x="0" y="0"/>
                </a:moveTo>
                <a:lnTo>
                  <a:pt x="670560" y="0"/>
                </a:lnTo>
                <a:lnTo>
                  <a:pt x="670560" y="269747"/>
                </a:lnTo>
                <a:lnTo>
                  <a:pt x="0" y="269747"/>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2167127" y="3692652"/>
            <a:ext cx="670560" cy="271780"/>
          </a:xfrm>
          <a:custGeom>
            <a:avLst/>
            <a:gdLst/>
            <a:ahLst/>
            <a:cxnLst/>
            <a:rect l="l" t="t" r="r" b="b"/>
            <a:pathLst>
              <a:path w="670560" h="271779">
                <a:moveTo>
                  <a:pt x="0" y="0"/>
                </a:moveTo>
                <a:lnTo>
                  <a:pt x="670560" y="0"/>
                </a:lnTo>
                <a:lnTo>
                  <a:pt x="670560" y="271272"/>
                </a:lnTo>
                <a:lnTo>
                  <a:pt x="0" y="271272"/>
                </a:lnTo>
                <a:lnTo>
                  <a:pt x="0" y="0"/>
                </a:lnTo>
                <a:close/>
              </a:path>
            </a:pathLst>
          </a:custGeom>
          <a:ln w="9144">
            <a:solidFill>
              <a:srgbClr val="BEBEBE"/>
            </a:solidFill>
          </a:ln>
        </p:spPr>
        <p:txBody>
          <a:bodyPr wrap="square" lIns="0" tIns="0" rIns="0" bIns="0" rtlCol="0"/>
          <a:lstStyle/>
          <a:p>
            <a:endParaRPr/>
          </a:p>
        </p:txBody>
      </p:sp>
      <p:sp>
        <p:nvSpPr>
          <p:cNvPr id="46" name="object 46"/>
          <p:cNvSpPr/>
          <p:nvPr/>
        </p:nvSpPr>
        <p:spPr>
          <a:xfrm>
            <a:off x="4178808" y="4332732"/>
            <a:ext cx="669290" cy="376555"/>
          </a:xfrm>
          <a:custGeom>
            <a:avLst/>
            <a:gdLst/>
            <a:ahLst/>
            <a:cxnLst/>
            <a:rect l="l" t="t" r="r" b="b"/>
            <a:pathLst>
              <a:path w="669289" h="376554">
                <a:moveTo>
                  <a:pt x="0" y="0"/>
                </a:moveTo>
                <a:lnTo>
                  <a:pt x="669036" y="0"/>
                </a:lnTo>
                <a:lnTo>
                  <a:pt x="669036" y="376428"/>
                </a:lnTo>
                <a:lnTo>
                  <a:pt x="0" y="376428"/>
                </a:lnTo>
                <a:lnTo>
                  <a:pt x="0" y="0"/>
                </a:lnTo>
                <a:close/>
              </a:path>
            </a:pathLst>
          </a:custGeom>
          <a:ln w="9144">
            <a:solidFill>
              <a:srgbClr val="BEBEBE"/>
            </a:solidFill>
          </a:ln>
        </p:spPr>
        <p:txBody>
          <a:bodyPr wrap="square" lIns="0" tIns="0" rIns="0" bIns="0" rtlCol="0"/>
          <a:lstStyle/>
          <a:p>
            <a:endParaRPr/>
          </a:p>
        </p:txBody>
      </p:sp>
      <p:sp>
        <p:nvSpPr>
          <p:cNvPr id="47" name="object 47"/>
          <p:cNvSpPr/>
          <p:nvPr/>
        </p:nvSpPr>
        <p:spPr>
          <a:xfrm>
            <a:off x="5183123" y="3709415"/>
            <a:ext cx="670560" cy="489584"/>
          </a:xfrm>
          <a:custGeom>
            <a:avLst/>
            <a:gdLst/>
            <a:ahLst/>
            <a:cxnLst/>
            <a:rect l="l" t="t" r="r" b="b"/>
            <a:pathLst>
              <a:path w="670560" h="489585">
                <a:moveTo>
                  <a:pt x="0" y="0"/>
                </a:moveTo>
                <a:lnTo>
                  <a:pt x="670560" y="0"/>
                </a:lnTo>
                <a:lnTo>
                  <a:pt x="670560" y="489203"/>
                </a:lnTo>
                <a:lnTo>
                  <a:pt x="0" y="489203"/>
                </a:lnTo>
                <a:lnTo>
                  <a:pt x="0" y="0"/>
                </a:lnTo>
                <a:close/>
              </a:path>
            </a:pathLst>
          </a:custGeom>
          <a:ln w="9144">
            <a:solidFill>
              <a:srgbClr val="BEBEBE"/>
            </a:solidFill>
          </a:ln>
        </p:spPr>
        <p:txBody>
          <a:bodyPr wrap="square" lIns="0" tIns="0" rIns="0" bIns="0" rtlCol="0"/>
          <a:lstStyle/>
          <a:p>
            <a:endParaRPr/>
          </a:p>
        </p:txBody>
      </p:sp>
      <p:sp>
        <p:nvSpPr>
          <p:cNvPr id="48" name="object 48"/>
          <p:cNvSpPr/>
          <p:nvPr/>
        </p:nvSpPr>
        <p:spPr>
          <a:xfrm>
            <a:off x="1162811" y="4282440"/>
            <a:ext cx="670560" cy="68580"/>
          </a:xfrm>
          <a:custGeom>
            <a:avLst/>
            <a:gdLst/>
            <a:ahLst/>
            <a:cxnLst/>
            <a:rect l="l" t="t" r="r" b="b"/>
            <a:pathLst>
              <a:path w="670560" h="68579">
                <a:moveTo>
                  <a:pt x="670560" y="0"/>
                </a:moveTo>
                <a:lnTo>
                  <a:pt x="0" y="0"/>
                </a:lnTo>
                <a:lnTo>
                  <a:pt x="0" y="68580"/>
                </a:lnTo>
                <a:lnTo>
                  <a:pt x="670560" y="68580"/>
                </a:lnTo>
                <a:lnTo>
                  <a:pt x="670560" y="0"/>
                </a:lnTo>
                <a:close/>
              </a:path>
            </a:pathLst>
          </a:custGeom>
          <a:solidFill>
            <a:srgbClr val="DC0000"/>
          </a:solidFill>
        </p:spPr>
        <p:txBody>
          <a:bodyPr wrap="square" lIns="0" tIns="0" rIns="0" bIns="0" rtlCol="0"/>
          <a:lstStyle/>
          <a:p>
            <a:endParaRPr/>
          </a:p>
        </p:txBody>
      </p:sp>
      <p:sp>
        <p:nvSpPr>
          <p:cNvPr id="49" name="object 49"/>
          <p:cNvSpPr/>
          <p:nvPr/>
        </p:nvSpPr>
        <p:spPr>
          <a:xfrm>
            <a:off x="2167127" y="3525011"/>
            <a:ext cx="670560" cy="167640"/>
          </a:xfrm>
          <a:custGeom>
            <a:avLst/>
            <a:gdLst/>
            <a:ahLst/>
            <a:cxnLst/>
            <a:rect l="l" t="t" r="r" b="b"/>
            <a:pathLst>
              <a:path w="670560" h="167639">
                <a:moveTo>
                  <a:pt x="670560" y="0"/>
                </a:moveTo>
                <a:lnTo>
                  <a:pt x="0" y="0"/>
                </a:lnTo>
                <a:lnTo>
                  <a:pt x="0" y="167639"/>
                </a:lnTo>
                <a:lnTo>
                  <a:pt x="670560" y="167639"/>
                </a:lnTo>
                <a:lnTo>
                  <a:pt x="670560" y="0"/>
                </a:lnTo>
                <a:close/>
              </a:path>
            </a:pathLst>
          </a:custGeom>
          <a:solidFill>
            <a:srgbClr val="DC0000"/>
          </a:solidFill>
        </p:spPr>
        <p:txBody>
          <a:bodyPr wrap="square" lIns="0" tIns="0" rIns="0" bIns="0" rtlCol="0"/>
          <a:lstStyle/>
          <a:p>
            <a:endParaRPr/>
          </a:p>
        </p:txBody>
      </p:sp>
      <p:sp>
        <p:nvSpPr>
          <p:cNvPr id="50" name="object 50"/>
          <p:cNvSpPr/>
          <p:nvPr/>
        </p:nvSpPr>
        <p:spPr>
          <a:xfrm>
            <a:off x="4178808" y="4229100"/>
            <a:ext cx="669290" cy="104139"/>
          </a:xfrm>
          <a:custGeom>
            <a:avLst/>
            <a:gdLst/>
            <a:ahLst/>
            <a:cxnLst/>
            <a:rect l="l" t="t" r="r" b="b"/>
            <a:pathLst>
              <a:path w="669289" h="104139">
                <a:moveTo>
                  <a:pt x="669036" y="0"/>
                </a:moveTo>
                <a:lnTo>
                  <a:pt x="0" y="0"/>
                </a:lnTo>
                <a:lnTo>
                  <a:pt x="0" y="103631"/>
                </a:lnTo>
                <a:lnTo>
                  <a:pt x="669036" y="103631"/>
                </a:lnTo>
                <a:lnTo>
                  <a:pt x="669036" y="0"/>
                </a:lnTo>
                <a:close/>
              </a:path>
            </a:pathLst>
          </a:custGeom>
          <a:solidFill>
            <a:srgbClr val="DC0000"/>
          </a:solidFill>
        </p:spPr>
        <p:txBody>
          <a:bodyPr wrap="square" lIns="0" tIns="0" rIns="0" bIns="0" rtlCol="0"/>
          <a:lstStyle/>
          <a:p>
            <a:endParaRPr/>
          </a:p>
        </p:txBody>
      </p:sp>
      <p:sp>
        <p:nvSpPr>
          <p:cNvPr id="51" name="object 51"/>
          <p:cNvSpPr/>
          <p:nvPr/>
        </p:nvSpPr>
        <p:spPr>
          <a:xfrm>
            <a:off x="5183123" y="3493008"/>
            <a:ext cx="670560" cy="216535"/>
          </a:xfrm>
          <a:custGeom>
            <a:avLst/>
            <a:gdLst/>
            <a:ahLst/>
            <a:cxnLst/>
            <a:rect l="l" t="t" r="r" b="b"/>
            <a:pathLst>
              <a:path w="670560" h="216535">
                <a:moveTo>
                  <a:pt x="670560" y="0"/>
                </a:moveTo>
                <a:lnTo>
                  <a:pt x="0" y="0"/>
                </a:lnTo>
                <a:lnTo>
                  <a:pt x="0" y="216407"/>
                </a:lnTo>
                <a:lnTo>
                  <a:pt x="670560" y="216407"/>
                </a:lnTo>
                <a:lnTo>
                  <a:pt x="670560" y="0"/>
                </a:lnTo>
                <a:close/>
              </a:path>
            </a:pathLst>
          </a:custGeom>
          <a:solidFill>
            <a:srgbClr val="DC0000"/>
          </a:solidFill>
        </p:spPr>
        <p:txBody>
          <a:bodyPr wrap="square" lIns="0" tIns="0" rIns="0" bIns="0" rtlCol="0"/>
          <a:lstStyle/>
          <a:p>
            <a:endParaRPr/>
          </a:p>
        </p:txBody>
      </p:sp>
      <p:sp>
        <p:nvSpPr>
          <p:cNvPr id="52" name="object 52"/>
          <p:cNvSpPr/>
          <p:nvPr/>
        </p:nvSpPr>
        <p:spPr>
          <a:xfrm>
            <a:off x="1162811" y="4282440"/>
            <a:ext cx="670560" cy="68580"/>
          </a:xfrm>
          <a:custGeom>
            <a:avLst/>
            <a:gdLst/>
            <a:ahLst/>
            <a:cxnLst/>
            <a:rect l="l" t="t" r="r" b="b"/>
            <a:pathLst>
              <a:path w="670560" h="68579">
                <a:moveTo>
                  <a:pt x="0" y="0"/>
                </a:moveTo>
                <a:lnTo>
                  <a:pt x="670560" y="0"/>
                </a:lnTo>
                <a:lnTo>
                  <a:pt x="670560" y="68580"/>
                </a:lnTo>
                <a:lnTo>
                  <a:pt x="0" y="68580"/>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2167127" y="3525011"/>
            <a:ext cx="670560" cy="167640"/>
          </a:xfrm>
          <a:custGeom>
            <a:avLst/>
            <a:gdLst/>
            <a:ahLst/>
            <a:cxnLst/>
            <a:rect l="l" t="t" r="r" b="b"/>
            <a:pathLst>
              <a:path w="670560" h="167639">
                <a:moveTo>
                  <a:pt x="0" y="0"/>
                </a:moveTo>
                <a:lnTo>
                  <a:pt x="670560" y="0"/>
                </a:lnTo>
                <a:lnTo>
                  <a:pt x="670560" y="167639"/>
                </a:lnTo>
                <a:lnTo>
                  <a:pt x="0" y="167639"/>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4178808" y="4229100"/>
            <a:ext cx="669290" cy="104139"/>
          </a:xfrm>
          <a:custGeom>
            <a:avLst/>
            <a:gdLst/>
            <a:ahLst/>
            <a:cxnLst/>
            <a:rect l="l" t="t" r="r" b="b"/>
            <a:pathLst>
              <a:path w="669289" h="104139">
                <a:moveTo>
                  <a:pt x="0" y="0"/>
                </a:moveTo>
                <a:lnTo>
                  <a:pt x="669036" y="0"/>
                </a:lnTo>
                <a:lnTo>
                  <a:pt x="669036" y="103631"/>
                </a:lnTo>
                <a:lnTo>
                  <a:pt x="0" y="103631"/>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5183123" y="3493008"/>
            <a:ext cx="670560" cy="216535"/>
          </a:xfrm>
          <a:custGeom>
            <a:avLst/>
            <a:gdLst/>
            <a:ahLst/>
            <a:cxnLst/>
            <a:rect l="l" t="t" r="r" b="b"/>
            <a:pathLst>
              <a:path w="670560" h="216535">
                <a:moveTo>
                  <a:pt x="0" y="0"/>
                </a:moveTo>
                <a:lnTo>
                  <a:pt x="670560" y="0"/>
                </a:lnTo>
                <a:lnTo>
                  <a:pt x="670560" y="216407"/>
                </a:lnTo>
                <a:lnTo>
                  <a:pt x="0" y="216407"/>
                </a:lnTo>
                <a:lnTo>
                  <a:pt x="0" y="0"/>
                </a:lnTo>
                <a:close/>
              </a:path>
            </a:pathLst>
          </a:custGeom>
          <a:ln w="9144">
            <a:solidFill>
              <a:srgbClr val="BEBEBE"/>
            </a:solidFill>
          </a:ln>
        </p:spPr>
        <p:txBody>
          <a:bodyPr wrap="square" lIns="0" tIns="0" rIns="0" bIns="0" rtlCol="0"/>
          <a:lstStyle/>
          <a:p>
            <a:endParaRPr/>
          </a:p>
        </p:txBody>
      </p:sp>
      <p:sp>
        <p:nvSpPr>
          <p:cNvPr id="56" name="object 56"/>
          <p:cNvSpPr/>
          <p:nvPr/>
        </p:nvSpPr>
        <p:spPr>
          <a:xfrm>
            <a:off x="1162811" y="4098035"/>
            <a:ext cx="670560" cy="184785"/>
          </a:xfrm>
          <a:custGeom>
            <a:avLst/>
            <a:gdLst/>
            <a:ahLst/>
            <a:cxnLst/>
            <a:rect l="l" t="t" r="r" b="b"/>
            <a:pathLst>
              <a:path w="670560" h="184785">
                <a:moveTo>
                  <a:pt x="670560" y="0"/>
                </a:moveTo>
                <a:lnTo>
                  <a:pt x="0" y="0"/>
                </a:lnTo>
                <a:lnTo>
                  <a:pt x="0" y="184403"/>
                </a:lnTo>
                <a:lnTo>
                  <a:pt x="670560" y="184403"/>
                </a:lnTo>
                <a:lnTo>
                  <a:pt x="670560" y="0"/>
                </a:lnTo>
                <a:close/>
              </a:path>
            </a:pathLst>
          </a:custGeom>
          <a:solidFill>
            <a:srgbClr val="BEBEBE"/>
          </a:solidFill>
        </p:spPr>
        <p:txBody>
          <a:bodyPr wrap="square" lIns="0" tIns="0" rIns="0" bIns="0" rtlCol="0"/>
          <a:lstStyle/>
          <a:p>
            <a:endParaRPr/>
          </a:p>
        </p:txBody>
      </p:sp>
      <p:sp>
        <p:nvSpPr>
          <p:cNvPr id="57" name="object 57"/>
          <p:cNvSpPr/>
          <p:nvPr/>
        </p:nvSpPr>
        <p:spPr>
          <a:xfrm>
            <a:off x="2167127" y="3275076"/>
            <a:ext cx="670560" cy="250190"/>
          </a:xfrm>
          <a:custGeom>
            <a:avLst/>
            <a:gdLst/>
            <a:ahLst/>
            <a:cxnLst/>
            <a:rect l="l" t="t" r="r" b="b"/>
            <a:pathLst>
              <a:path w="670560" h="250189">
                <a:moveTo>
                  <a:pt x="670560" y="0"/>
                </a:moveTo>
                <a:lnTo>
                  <a:pt x="0" y="0"/>
                </a:lnTo>
                <a:lnTo>
                  <a:pt x="0" y="249936"/>
                </a:lnTo>
                <a:lnTo>
                  <a:pt x="670560" y="249936"/>
                </a:lnTo>
                <a:lnTo>
                  <a:pt x="670560" y="0"/>
                </a:lnTo>
                <a:close/>
              </a:path>
            </a:pathLst>
          </a:custGeom>
          <a:solidFill>
            <a:srgbClr val="BEBEBE"/>
          </a:solidFill>
        </p:spPr>
        <p:txBody>
          <a:bodyPr wrap="square" lIns="0" tIns="0" rIns="0" bIns="0" rtlCol="0"/>
          <a:lstStyle/>
          <a:p>
            <a:endParaRPr/>
          </a:p>
        </p:txBody>
      </p:sp>
      <p:sp>
        <p:nvSpPr>
          <p:cNvPr id="58" name="object 58"/>
          <p:cNvSpPr/>
          <p:nvPr/>
        </p:nvSpPr>
        <p:spPr>
          <a:xfrm>
            <a:off x="4178808" y="4093464"/>
            <a:ext cx="669290" cy="135890"/>
          </a:xfrm>
          <a:custGeom>
            <a:avLst/>
            <a:gdLst/>
            <a:ahLst/>
            <a:cxnLst/>
            <a:rect l="l" t="t" r="r" b="b"/>
            <a:pathLst>
              <a:path w="669289" h="135889">
                <a:moveTo>
                  <a:pt x="669036" y="0"/>
                </a:moveTo>
                <a:lnTo>
                  <a:pt x="0" y="0"/>
                </a:lnTo>
                <a:lnTo>
                  <a:pt x="0" y="135636"/>
                </a:lnTo>
                <a:lnTo>
                  <a:pt x="669036" y="135636"/>
                </a:lnTo>
                <a:lnTo>
                  <a:pt x="669036" y="0"/>
                </a:lnTo>
                <a:close/>
              </a:path>
            </a:pathLst>
          </a:custGeom>
          <a:solidFill>
            <a:srgbClr val="BEBEBE"/>
          </a:solidFill>
        </p:spPr>
        <p:txBody>
          <a:bodyPr wrap="square" lIns="0" tIns="0" rIns="0" bIns="0" rtlCol="0"/>
          <a:lstStyle/>
          <a:p>
            <a:endParaRPr/>
          </a:p>
        </p:txBody>
      </p:sp>
      <p:sp>
        <p:nvSpPr>
          <p:cNvPr id="59" name="object 59"/>
          <p:cNvSpPr/>
          <p:nvPr/>
        </p:nvSpPr>
        <p:spPr>
          <a:xfrm>
            <a:off x="5183123" y="3272028"/>
            <a:ext cx="670560" cy="220979"/>
          </a:xfrm>
          <a:custGeom>
            <a:avLst/>
            <a:gdLst/>
            <a:ahLst/>
            <a:cxnLst/>
            <a:rect l="l" t="t" r="r" b="b"/>
            <a:pathLst>
              <a:path w="670560" h="220979">
                <a:moveTo>
                  <a:pt x="670560" y="0"/>
                </a:moveTo>
                <a:lnTo>
                  <a:pt x="0" y="0"/>
                </a:lnTo>
                <a:lnTo>
                  <a:pt x="0" y="220980"/>
                </a:lnTo>
                <a:lnTo>
                  <a:pt x="670560" y="220980"/>
                </a:lnTo>
                <a:lnTo>
                  <a:pt x="670560" y="0"/>
                </a:lnTo>
                <a:close/>
              </a:path>
            </a:pathLst>
          </a:custGeom>
          <a:solidFill>
            <a:srgbClr val="BEBEBE"/>
          </a:solidFill>
        </p:spPr>
        <p:txBody>
          <a:bodyPr wrap="square" lIns="0" tIns="0" rIns="0" bIns="0" rtlCol="0"/>
          <a:lstStyle/>
          <a:p>
            <a:endParaRPr/>
          </a:p>
        </p:txBody>
      </p:sp>
      <p:sp>
        <p:nvSpPr>
          <p:cNvPr id="60" name="object 60"/>
          <p:cNvSpPr/>
          <p:nvPr/>
        </p:nvSpPr>
        <p:spPr>
          <a:xfrm>
            <a:off x="995172" y="2264664"/>
            <a:ext cx="0" cy="3581400"/>
          </a:xfrm>
          <a:custGeom>
            <a:avLst/>
            <a:gdLst/>
            <a:ahLst/>
            <a:cxnLst/>
            <a:rect l="l" t="t" r="r" b="b"/>
            <a:pathLst>
              <a:path h="3581400">
                <a:moveTo>
                  <a:pt x="0" y="3581400"/>
                </a:moveTo>
                <a:lnTo>
                  <a:pt x="0" y="0"/>
                </a:lnTo>
              </a:path>
            </a:pathLst>
          </a:custGeom>
          <a:ln w="9144">
            <a:solidFill>
              <a:srgbClr val="666666"/>
            </a:solidFill>
          </a:ln>
        </p:spPr>
        <p:txBody>
          <a:bodyPr wrap="square" lIns="0" tIns="0" rIns="0" bIns="0" rtlCol="0"/>
          <a:lstStyle/>
          <a:p>
            <a:endParaRPr/>
          </a:p>
        </p:txBody>
      </p:sp>
      <p:sp>
        <p:nvSpPr>
          <p:cNvPr id="61" name="object 61"/>
          <p:cNvSpPr/>
          <p:nvPr/>
        </p:nvSpPr>
        <p:spPr>
          <a:xfrm>
            <a:off x="995172" y="584606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2" name="object 62"/>
          <p:cNvSpPr/>
          <p:nvPr/>
        </p:nvSpPr>
        <p:spPr>
          <a:xfrm>
            <a:off x="995172" y="53340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3" name="object 63"/>
          <p:cNvSpPr/>
          <p:nvPr/>
        </p:nvSpPr>
        <p:spPr>
          <a:xfrm>
            <a:off x="995172" y="482345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4" name="object 64"/>
          <p:cNvSpPr/>
          <p:nvPr/>
        </p:nvSpPr>
        <p:spPr>
          <a:xfrm>
            <a:off x="995172" y="431139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5" name="object 65"/>
          <p:cNvSpPr/>
          <p:nvPr/>
        </p:nvSpPr>
        <p:spPr>
          <a:xfrm>
            <a:off x="995172" y="379933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6" name="object 66"/>
          <p:cNvSpPr/>
          <p:nvPr/>
        </p:nvSpPr>
        <p:spPr>
          <a:xfrm>
            <a:off x="995172" y="328879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7" name="object 67"/>
          <p:cNvSpPr/>
          <p:nvPr/>
        </p:nvSpPr>
        <p:spPr>
          <a:xfrm>
            <a:off x="995172" y="277672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8" name="object 68"/>
          <p:cNvSpPr/>
          <p:nvPr/>
        </p:nvSpPr>
        <p:spPr>
          <a:xfrm>
            <a:off x="995172" y="226466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9" name="object 69"/>
          <p:cNvSpPr/>
          <p:nvPr/>
        </p:nvSpPr>
        <p:spPr>
          <a:xfrm>
            <a:off x="3724655" y="5846064"/>
            <a:ext cx="2296795" cy="0"/>
          </a:xfrm>
          <a:custGeom>
            <a:avLst/>
            <a:gdLst/>
            <a:ahLst/>
            <a:cxnLst/>
            <a:rect l="l" t="t" r="r" b="b"/>
            <a:pathLst>
              <a:path w="2296795">
                <a:moveTo>
                  <a:pt x="0" y="0"/>
                </a:moveTo>
                <a:lnTo>
                  <a:pt x="2296668" y="0"/>
                </a:lnTo>
              </a:path>
            </a:pathLst>
          </a:custGeom>
          <a:ln w="9144">
            <a:solidFill>
              <a:srgbClr val="666666"/>
            </a:solidFill>
          </a:ln>
        </p:spPr>
        <p:txBody>
          <a:bodyPr wrap="square" lIns="0" tIns="0" rIns="0" bIns="0" rtlCol="0"/>
          <a:lstStyle/>
          <a:p>
            <a:endParaRPr/>
          </a:p>
        </p:txBody>
      </p:sp>
      <p:sp>
        <p:nvSpPr>
          <p:cNvPr id="70" name="object 70"/>
          <p:cNvSpPr/>
          <p:nvPr/>
        </p:nvSpPr>
        <p:spPr>
          <a:xfrm>
            <a:off x="995172" y="5846064"/>
            <a:ext cx="2091055" cy="0"/>
          </a:xfrm>
          <a:custGeom>
            <a:avLst/>
            <a:gdLst/>
            <a:ahLst/>
            <a:cxnLst/>
            <a:rect l="l" t="t" r="r" b="b"/>
            <a:pathLst>
              <a:path w="2091055">
                <a:moveTo>
                  <a:pt x="0" y="0"/>
                </a:moveTo>
                <a:lnTo>
                  <a:pt x="2090927" y="0"/>
                </a:lnTo>
              </a:path>
            </a:pathLst>
          </a:custGeom>
          <a:ln w="9144">
            <a:solidFill>
              <a:srgbClr val="666666"/>
            </a:solidFill>
          </a:ln>
        </p:spPr>
        <p:txBody>
          <a:bodyPr wrap="square" lIns="0" tIns="0" rIns="0" bIns="0" rtlCol="0"/>
          <a:lstStyle/>
          <a:p>
            <a:endParaRPr/>
          </a:p>
        </p:txBody>
      </p:sp>
      <p:sp>
        <p:nvSpPr>
          <p:cNvPr id="71" name="object 71"/>
          <p:cNvSpPr txBox="1"/>
          <p:nvPr/>
        </p:nvSpPr>
        <p:spPr>
          <a:xfrm>
            <a:off x="718819" y="5723128"/>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72" name="object 72"/>
          <p:cNvSpPr txBox="1"/>
          <p:nvPr/>
        </p:nvSpPr>
        <p:spPr>
          <a:xfrm>
            <a:off x="521004" y="521131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73" name="object 73"/>
          <p:cNvSpPr txBox="1"/>
          <p:nvPr/>
        </p:nvSpPr>
        <p:spPr>
          <a:xfrm>
            <a:off x="521004" y="469963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74" name="object 74"/>
          <p:cNvSpPr txBox="1"/>
          <p:nvPr/>
        </p:nvSpPr>
        <p:spPr>
          <a:xfrm>
            <a:off x="521004" y="418820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75" name="object 75"/>
          <p:cNvSpPr txBox="1"/>
          <p:nvPr/>
        </p:nvSpPr>
        <p:spPr>
          <a:xfrm>
            <a:off x="521004" y="367639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400</a:t>
            </a:r>
            <a:endParaRPr sz="1400">
              <a:latin typeface="Univers for BP Light"/>
              <a:cs typeface="Univers for BP Light"/>
            </a:endParaRPr>
          </a:p>
        </p:txBody>
      </p:sp>
      <p:sp>
        <p:nvSpPr>
          <p:cNvPr id="76" name="object 76"/>
          <p:cNvSpPr txBox="1"/>
          <p:nvPr/>
        </p:nvSpPr>
        <p:spPr>
          <a:xfrm>
            <a:off x="521004" y="316458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500</a:t>
            </a:r>
            <a:endParaRPr sz="1400">
              <a:latin typeface="Univers for BP Light"/>
              <a:cs typeface="Univers for BP Light"/>
            </a:endParaRPr>
          </a:p>
        </p:txBody>
      </p:sp>
      <p:sp>
        <p:nvSpPr>
          <p:cNvPr id="77" name="object 77"/>
          <p:cNvSpPr txBox="1"/>
          <p:nvPr/>
        </p:nvSpPr>
        <p:spPr>
          <a:xfrm>
            <a:off x="521004" y="2652903"/>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600</a:t>
            </a:r>
            <a:endParaRPr sz="1400">
              <a:latin typeface="Univers for BP Light"/>
              <a:cs typeface="Univers for BP Light"/>
            </a:endParaRPr>
          </a:p>
        </p:txBody>
      </p:sp>
      <p:sp>
        <p:nvSpPr>
          <p:cNvPr id="78" name="object 78"/>
          <p:cNvSpPr txBox="1"/>
          <p:nvPr/>
        </p:nvSpPr>
        <p:spPr>
          <a:xfrm>
            <a:off x="1287272" y="5954471"/>
            <a:ext cx="1427480" cy="235585"/>
          </a:xfrm>
          <a:prstGeom prst="rect">
            <a:avLst/>
          </a:prstGeom>
        </p:spPr>
        <p:txBody>
          <a:bodyPr vert="horz" wrap="square" lIns="0" tIns="0" rIns="0" bIns="0" rtlCol="0">
            <a:spAutoFit/>
          </a:bodyPr>
          <a:lstStyle/>
          <a:p>
            <a:pPr marL="12700">
              <a:lnSpc>
                <a:spcPct val="100000"/>
              </a:lnSpc>
              <a:tabLst>
                <a:tab pos="1017905" algn="l"/>
              </a:tabLst>
            </a:pPr>
            <a:r>
              <a:rPr sz="1400" b="0" spc="-5" dirty="0">
                <a:latin typeface="Univers for BP Light"/>
                <a:cs typeface="Univers for BP Light"/>
              </a:rPr>
              <a:t>201</a:t>
            </a:r>
            <a:r>
              <a:rPr sz="1400" b="0" dirty="0">
                <a:latin typeface="Univers for BP Light"/>
                <a:cs typeface="Univers for BP Light"/>
              </a:rPr>
              <a:t>6	</a:t>
            </a:r>
            <a:r>
              <a:rPr sz="1400" b="0" spc="-5" dirty="0">
                <a:latin typeface="Univers for BP Light"/>
                <a:cs typeface="Univers for BP Light"/>
              </a:rPr>
              <a:t>2040</a:t>
            </a:r>
            <a:endParaRPr sz="1400">
              <a:latin typeface="Univers for BP Light"/>
              <a:cs typeface="Univers for BP Light"/>
            </a:endParaRPr>
          </a:p>
        </p:txBody>
      </p:sp>
      <p:sp>
        <p:nvSpPr>
          <p:cNvPr id="79" name="object 79"/>
          <p:cNvSpPr txBox="1"/>
          <p:nvPr/>
        </p:nvSpPr>
        <p:spPr>
          <a:xfrm>
            <a:off x="4303521" y="5954471"/>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80" name="object 80"/>
          <p:cNvSpPr txBox="1"/>
          <p:nvPr/>
        </p:nvSpPr>
        <p:spPr>
          <a:xfrm>
            <a:off x="5309108" y="5954471"/>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81" name="object 81"/>
          <p:cNvSpPr/>
          <p:nvPr/>
        </p:nvSpPr>
        <p:spPr>
          <a:xfrm>
            <a:off x="1725167" y="2328672"/>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99CC00"/>
          </a:solidFill>
        </p:spPr>
        <p:txBody>
          <a:bodyPr wrap="square" lIns="0" tIns="0" rIns="0" bIns="0" rtlCol="0"/>
          <a:lstStyle/>
          <a:p>
            <a:endParaRPr/>
          </a:p>
        </p:txBody>
      </p:sp>
      <p:sp>
        <p:nvSpPr>
          <p:cNvPr id="82" name="object 82"/>
          <p:cNvSpPr/>
          <p:nvPr/>
        </p:nvSpPr>
        <p:spPr>
          <a:xfrm>
            <a:off x="1725167" y="2328672"/>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3" name="object 83"/>
          <p:cNvSpPr/>
          <p:nvPr/>
        </p:nvSpPr>
        <p:spPr>
          <a:xfrm>
            <a:off x="3840479" y="2328672"/>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C49100"/>
          </a:solidFill>
        </p:spPr>
        <p:txBody>
          <a:bodyPr wrap="square" lIns="0" tIns="0" rIns="0" bIns="0" rtlCol="0"/>
          <a:lstStyle/>
          <a:p>
            <a:endParaRPr/>
          </a:p>
        </p:txBody>
      </p:sp>
      <p:sp>
        <p:nvSpPr>
          <p:cNvPr id="84" name="object 84"/>
          <p:cNvSpPr/>
          <p:nvPr/>
        </p:nvSpPr>
        <p:spPr>
          <a:xfrm>
            <a:off x="3840479" y="2328672"/>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5" name="object 85"/>
          <p:cNvSpPr/>
          <p:nvPr/>
        </p:nvSpPr>
        <p:spPr>
          <a:xfrm>
            <a:off x="1725167" y="256184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3366FF"/>
          </a:solidFill>
        </p:spPr>
        <p:txBody>
          <a:bodyPr wrap="square" lIns="0" tIns="0" rIns="0" bIns="0" rtlCol="0"/>
          <a:lstStyle/>
          <a:p>
            <a:endParaRPr/>
          </a:p>
        </p:txBody>
      </p:sp>
      <p:sp>
        <p:nvSpPr>
          <p:cNvPr id="86" name="object 86"/>
          <p:cNvSpPr/>
          <p:nvPr/>
        </p:nvSpPr>
        <p:spPr>
          <a:xfrm>
            <a:off x="1725167" y="256184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87" name="object 87"/>
          <p:cNvSpPr/>
          <p:nvPr/>
        </p:nvSpPr>
        <p:spPr>
          <a:xfrm>
            <a:off x="3840479" y="2561844"/>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8ADEFF"/>
          </a:solidFill>
        </p:spPr>
        <p:txBody>
          <a:bodyPr wrap="square" lIns="0" tIns="0" rIns="0" bIns="0" rtlCol="0"/>
          <a:lstStyle/>
          <a:p>
            <a:endParaRPr/>
          </a:p>
        </p:txBody>
      </p:sp>
      <p:sp>
        <p:nvSpPr>
          <p:cNvPr id="88" name="object 88"/>
          <p:cNvSpPr/>
          <p:nvPr/>
        </p:nvSpPr>
        <p:spPr>
          <a:xfrm>
            <a:off x="1725167" y="2795016"/>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solidFill>
            <a:srgbClr val="FF6600"/>
          </a:solidFill>
        </p:spPr>
        <p:txBody>
          <a:bodyPr wrap="square" lIns="0" tIns="0" rIns="0" bIns="0" rtlCol="0"/>
          <a:lstStyle/>
          <a:p>
            <a:endParaRPr/>
          </a:p>
        </p:txBody>
      </p:sp>
      <p:sp>
        <p:nvSpPr>
          <p:cNvPr id="89" name="object 89"/>
          <p:cNvSpPr/>
          <p:nvPr/>
        </p:nvSpPr>
        <p:spPr>
          <a:xfrm>
            <a:off x="1725167" y="2795016"/>
            <a:ext cx="96520" cy="96520"/>
          </a:xfrm>
          <a:custGeom>
            <a:avLst/>
            <a:gdLst/>
            <a:ahLst/>
            <a:cxnLst/>
            <a:rect l="l" t="t" r="r" b="b"/>
            <a:pathLst>
              <a:path w="96519"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90" name="object 90"/>
          <p:cNvSpPr/>
          <p:nvPr/>
        </p:nvSpPr>
        <p:spPr>
          <a:xfrm>
            <a:off x="3840479" y="2795016"/>
            <a:ext cx="96520" cy="96520"/>
          </a:xfrm>
          <a:custGeom>
            <a:avLst/>
            <a:gdLst/>
            <a:ahLst/>
            <a:cxnLst/>
            <a:rect l="l" t="t" r="r" b="b"/>
            <a:pathLst>
              <a:path w="96520" h="96519">
                <a:moveTo>
                  <a:pt x="0" y="96012"/>
                </a:moveTo>
                <a:lnTo>
                  <a:pt x="96012" y="96012"/>
                </a:lnTo>
                <a:lnTo>
                  <a:pt x="96012" y="0"/>
                </a:lnTo>
                <a:lnTo>
                  <a:pt x="0" y="0"/>
                </a:lnTo>
                <a:lnTo>
                  <a:pt x="0" y="96012"/>
                </a:lnTo>
                <a:close/>
              </a:path>
            </a:pathLst>
          </a:custGeom>
          <a:solidFill>
            <a:srgbClr val="660099"/>
          </a:solidFill>
        </p:spPr>
        <p:txBody>
          <a:bodyPr wrap="square" lIns="0" tIns="0" rIns="0" bIns="0" rtlCol="0"/>
          <a:lstStyle/>
          <a:p>
            <a:endParaRPr/>
          </a:p>
        </p:txBody>
      </p:sp>
      <p:sp>
        <p:nvSpPr>
          <p:cNvPr id="91" name="object 91"/>
          <p:cNvSpPr/>
          <p:nvPr/>
        </p:nvSpPr>
        <p:spPr>
          <a:xfrm>
            <a:off x="3840479" y="2795016"/>
            <a:ext cx="96520" cy="96520"/>
          </a:xfrm>
          <a:custGeom>
            <a:avLst/>
            <a:gdLst/>
            <a:ahLst/>
            <a:cxnLst/>
            <a:rect l="l" t="t" r="r" b="b"/>
            <a:pathLst>
              <a:path w="96520"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92" name="object 92"/>
          <p:cNvSpPr/>
          <p:nvPr/>
        </p:nvSpPr>
        <p:spPr>
          <a:xfrm>
            <a:off x="1725167" y="302666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93" name="object 93"/>
          <p:cNvSpPr/>
          <p:nvPr/>
        </p:nvSpPr>
        <p:spPr>
          <a:xfrm>
            <a:off x="1725167" y="3026664"/>
            <a:ext cx="96520" cy="97790"/>
          </a:xfrm>
          <a:custGeom>
            <a:avLst/>
            <a:gdLst/>
            <a:ahLst/>
            <a:cxnLst/>
            <a:rect l="l" t="t" r="r" b="b"/>
            <a:pathLst>
              <a:path w="96519"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94" name="object 94"/>
          <p:cNvSpPr txBox="1"/>
          <p:nvPr/>
        </p:nvSpPr>
        <p:spPr>
          <a:xfrm>
            <a:off x="1852929" y="2234666"/>
            <a:ext cx="1014094" cy="952500"/>
          </a:xfrm>
          <a:prstGeom prst="rect">
            <a:avLst/>
          </a:prstGeom>
        </p:spPr>
        <p:txBody>
          <a:bodyPr vert="horz" wrap="square" lIns="0" tIns="0" rIns="0" bIns="0" rtlCol="0">
            <a:spAutoFit/>
          </a:bodyPr>
          <a:lstStyle/>
          <a:p>
            <a:pPr marL="12700" marR="5080">
              <a:lnSpc>
                <a:spcPct val="109000"/>
              </a:lnSpc>
            </a:pPr>
            <a:r>
              <a:rPr sz="1400" dirty="0">
                <a:latin typeface="Univers for BP"/>
                <a:cs typeface="Univers for BP"/>
              </a:rPr>
              <a:t>N </a:t>
            </a:r>
            <a:r>
              <a:rPr sz="1400" spc="-5" dirty="0">
                <a:latin typeface="Univers for BP"/>
                <a:cs typeface="Univers for BP"/>
              </a:rPr>
              <a:t>America  China  Middle</a:t>
            </a:r>
            <a:r>
              <a:rPr sz="1400" spc="-85" dirty="0">
                <a:latin typeface="Univers for BP"/>
                <a:cs typeface="Univers for BP"/>
              </a:rPr>
              <a:t> </a:t>
            </a:r>
            <a:r>
              <a:rPr sz="1400" spc="-5" dirty="0">
                <a:latin typeface="Univers for BP"/>
                <a:cs typeface="Univers for BP"/>
              </a:rPr>
              <a:t>East  Africa</a:t>
            </a:r>
            <a:endParaRPr sz="1400">
              <a:latin typeface="Univers for BP"/>
              <a:cs typeface="Univers for BP"/>
            </a:endParaRPr>
          </a:p>
        </p:txBody>
      </p:sp>
      <p:sp>
        <p:nvSpPr>
          <p:cNvPr id="95" name="object 95"/>
          <p:cNvSpPr/>
          <p:nvPr/>
        </p:nvSpPr>
        <p:spPr>
          <a:xfrm>
            <a:off x="3840479" y="3026664"/>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BEBEBE"/>
          </a:solidFill>
        </p:spPr>
        <p:txBody>
          <a:bodyPr wrap="square" lIns="0" tIns="0" rIns="0" bIns="0" rtlCol="0"/>
          <a:lstStyle/>
          <a:p>
            <a:endParaRPr/>
          </a:p>
        </p:txBody>
      </p:sp>
      <p:sp>
        <p:nvSpPr>
          <p:cNvPr id="96" name="object 96"/>
          <p:cNvSpPr txBox="1"/>
          <p:nvPr/>
        </p:nvSpPr>
        <p:spPr>
          <a:xfrm>
            <a:off x="3968241" y="2253869"/>
            <a:ext cx="1565910" cy="93281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Europe</a:t>
            </a:r>
            <a:endParaRPr sz="1400">
              <a:latin typeface="Univers for BP"/>
              <a:cs typeface="Univers for BP"/>
            </a:endParaRPr>
          </a:p>
          <a:p>
            <a:pPr marL="12700" marR="5080">
              <a:lnSpc>
                <a:spcPct val="109000"/>
              </a:lnSpc>
            </a:pPr>
            <a:r>
              <a:rPr sz="1400" spc="-5" dirty="0">
                <a:latin typeface="Univers for BP"/>
                <a:cs typeface="Univers for BP"/>
              </a:rPr>
              <a:t>India </a:t>
            </a:r>
            <a:r>
              <a:rPr sz="1400" dirty="0">
                <a:latin typeface="Univers for BP"/>
                <a:cs typeface="Univers for BP"/>
              </a:rPr>
              <a:t>&amp; </a:t>
            </a:r>
            <a:r>
              <a:rPr sz="1400" spc="-5" dirty="0">
                <a:latin typeface="Univers for BP"/>
                <a:cs typeface="Univers for BP"/>
              </a:rPr>
              <a:t>Other</a:t>
            </a:r>
            <a:r>
              <a:rPr sz="1400" spc="-80" dirty="0">
                <a:latin typeface="Univers for BP"/>
                <a:cs typeface="Univers for BP"/>
              </a:rPr>
              <a:t> </a:t>
            </a:r>
            <a:r>
              <a:rPr sz="1400" spc="-5" dirty="0">
                <a:latin typeface="Univers for BP"/>
                <a:cs typeface="Univers for BP"/>
              </a:rPr>
              <a:t>Asia  CIS</a:t>
            </a:r>
            <a:endParaRPr sz="1400">
              <a:latin typeface="Univers for BP"/>
              <a:cs typeface="Univers for BP"/>
            </a:endParaRPr>
          </a:p>
          <a:p>
            <a:pPr marL="12700">
              <a:lnSpc>
                <a:spcPct val="100000"/>
              </a:lnSpc>
              <a:spcBef>
                <a:spcPts val="150"/>
              </a:spcBef>
            </a:pPr>
            <a:r>
              <a:rPr sz="1400" dirty="0">
                <a:latin typeface="Univers for BP"/>
                <a:cs typeface="Univers for BP"/>
              </a:rPr>
              <a:t>Other</a:t>
            </a:r>
            <a:endParaRPr sz="1400">
              <a:latin typeface="Univers for BP"/>
              <a:cs typeface="Univers for BP"/>
            </a:endParaRPr>
          </a:p>
        </p:txBody>
      </p:sp>
      <p:sp>
        <p:nvSpPr>
          <p:cNvPr id="97" name="object 97"/>
          <p:cNvSpPr/>
          <p:nvPr/>
        </p:nvSpPr>
        <p:spPr>
          <a:xfrm>
            <a:off x="7258811" y="4497323"/>
            <a:ext cx="759460" cy="1332230"/>
          </a:xfrm>
          <a:custGeom>
            <a:avLst/>
            <a:gdLst/>
            <a:ahLst/>
            <a:cxnLst/>
            <a:rect l="l" t="t" r="r" b="b"/>
            <a:pathLst>
              <a:path w="759459" h="1332229">
                <a:moveTo>
                  <a:pt x="758952" y="0"/>
                </a:moveTo>
                <a:lnTo>
                  <a:pt x="0" y="0"/>
                </a:lnTo>
                <a:lnTo>
                  <a:pt x="0" y="1331976"/>
                </a:lnTo>
                <a:lnTo>
                  <a:pt x="758952" y="1331976"/>
                </a:lnTo>
                <a:lnTo>
                  <a:pt x="758952" y="0"/>
                </a:lnTo>
                <a:close/>
              </a:path>
            </a:pathLst>
          </a:custGeom>
          <a:solidFill>
            <a:srgbClr val="009900"/>
          </a:solidFill>
        </p:spPr>
        <p:txBody>
          <a:bodyPr wrap="square" lIns="0" tIns="0" rIns="0" bIns="0" rtlCol="0"/>
          <a:lstStyle/>
          <a:p>
            <a:endParaRPr/>
          </a:p>
        </p:txBody>
      </p:sp>
      <p:sp>
        <p:nvSpPr>
          <p:cNvPr id="98" name="object 98"/>
          <p:cNvSpPr/>
          <p:nvPr/>
        </p:nvSpPr>
        <p:spPr>
          <a:xfrm>
            <a:off x="8548116" y="3989832"/>
            <a:ext cx="759460" cy="1839595"/>
          </a:xfrm>
          <a:custGeom>
            <a:avLst/>
            <a:gdLst/>
            <a:ahLst/>
            <a:cxnLst/>
            <a:rect l="l" t="t" r="r" b="b"/>
            <a:pathLst>
              <a:path w="759459" h="1839595">
                <a:moveTo>
                  <a:pt x="758951" y="0"/>
                </a:moveTo>
                <a:lnTo>
                  <a:pt x="0" y="0"/>
                </a:lnTo>
                <a:lnTo>
                  <a:pt x="0" y="1839468"/>
                </a:lnTo>
                <a:lnTo>
                  <a:pt x="758951" y="1839468"/>
                </a:lnTo>
                <a:lnTo>
                  <a:pt x="758951" y="0"/>
                </a:lnTo>
                <a:close/>
              </a:path>
            </a:pathLst>
          </a:custGeom>
          <a:solidFill>
            <a:srgbClr val="009900"/>
          </a:solidFill>
        </p:spPr>
        <p:txBody>
          <a:bodyPr wrap="square" lIns="0" tIns="0" rIns="0" bIns="0" rtlCol="0"/>
          <a:lstStyle/>
          <a:p>
            <a:endParaRPr/>
          </a:p>
        </p:txBody>
      </p:sp>
      <p:sp>
        <p:nvSpPr>
          <p:cNvPr id="99" name="object 99"/>
          <p:cNvSpPr/>
          <p:nvPr/>
        </p:nvSpPr>
        <p:spPr>
          <a:xfrm>
            <a:off x="7258811" y="4497323"/>
            <a:ext cx="759460" cy="1332230"/>
          </a:xfrm>
          <a:custGeom>
            <a:avLst/>
            <a:gdLst/>
            <a:ahLst/>
            <a:cxnLst/>
            <a:rect l="l" t="t" r="r" b="b"/>
            <a:pathLst>
              <a:path w="759459" h="1332229">
                <a:moveTo>
                  <a:pt x="0" y="0"/>
                </a:moveTo>
                <a:lnTo>
                  <a:pt x="758952" y="0"/>
                </a:lnTo>
                <a:lnTo>
                  <a:pt x="758952" y="1331976"/>
                </a:lnTo>
                <a:lnTo>
                  <a:pt x="0" y="1331976"/>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8548116" y="3989832"/>
            <a:ext cx="759460" cy="1839595"/>
          </a:xfrm>
          <a:custGeom>
            <a:avLst/>
            <a:gdLst/>
            <a:ahLst/>
            <a:cxnLst/>
            <a:rect l="l" t="t" r="r" b="b"/>
            <a:pathLst>
              <a:path w="759459" h="1839595">
                <a:moveTo>
                  <a:pt x="0" y="0"/>
                </a:moveTo>
                <a:lnTo>
                  <a:pt x="758951" y="0"/>
                </a:lnTo>
                <a:lnTo>
                  <a:pt x="758951" y="1839468"/>
                </a:lnTo>
                <a:lnTo>
                  <a:pt x="0" y="1839468"/>
                </a:lnTo>
                <a:lnTo>
                  <a:pt x="0" y="0"/>
                </a:lnTo>
                <a:close/>
              </a:path>
            </a:pathLst>
          </a:custGeom>
          <a:ln w="9144">
            <a:solidFill>
              <a:srgbClr val="BEBEBE"/>
            </a:solidFill>
          </a:ln>
        </p:spPr>
        <p:txBody>
          <a:bodyPr wrap="square" lIns="0" tIns="0" rIns="0" bIns="0" rtlCol="0"/>
          <a:lstStyle/>
          <a:p>
            <a:endParaRPr/>
          </a:p>
        </p:txBody>
      </p:sp>
      <p:sp>
        <p:nvSpPr>
          <p:cNvPr id="101" name="object 101"/>
          <p:cNvSpPr/>
          <p:nvPr/>
        </p:nvSpPr>
        <p:spPr>
          <a:xfrm>
            <a:off x="7258811" y="4326635"/>
            <a:ext cx="759460" cy="170815"/>
          </a:xfrm>
          <a:custGeom>
            <a:avLst/>
            <a:gdLst/>
            <a:ahLst/>
            <a:cxnLst/>
            <a:rect l="l" t="t" r="r" b="b"/>
            <a:pathLst>
              <a:path w="759459" h="170814">
                <a:moveTo>
                  <a:pt x="758952" y="0"/>
                </a:moveTo>
                <a:lnTo>
                  <a:pt x="0" y="0"/>
                </a:lnTo>
                <a:lnTo>
                  <a:pt x="0" y="170687"/>
                </a:lnTo>
                <a:lnTo>
                  <a:pt x="758952" y="170687"/>
                </a:lnTo>
                <a:lnTo>
                  <a:pt x="758952" y="0"/>
                </a:lnTo>
                <a:close/>
              </a:path>
            </a:pathLst>
          </a:custGeom>
          <a:solidFill>
            <a:srgbClr val="8ADEFF"/>
          </a:solidFill>
        </p:spPr>
        <p:txBody>
          <a:bodyPr wrap="square" lIns="0" tIns="0" rIns="0" bIns="0" rtlCol="0"/>
          <a:lstStyle/>
          <a:p>
            <a:endParaRPr/>
          </a:p>
        </p:txBody>
      </p:sp>
      <p:sp>
        <p:nvSpPr>
          <p:cNvPr id="102" name="object 102"/>
          <p:cNvSpPr/>
          <p:nvPr/>
        </p:nvSpPr>
        <p:spPr>
          <a:xfrm>
            <a:off x="8548116" y="3610355"/>
            <a:ext cx="759460" cy="379730"/>
          </a:xfrm>
          <a:custGeom>
            <a:avLst/>
            <a:gdLst/>
            <a:ahLst/>
            <a:cxnLst/>
            <a:rect l="l" t="t" r="r" b="b"/>
            <a:pathLst>
              <a:path w="759459" h="379729">
                <a:moveTo>
                  <a:pt x="758951" y="0"/>
                </a:moveTo>
                <a:lnTo>
                  <a:pt x="0" y="0"/>
                </a:lnTo>
                <a:lnTo>
                  <a:pt x="0" y="379476"/>
                </a:lnTo>
                <a:lnTo>
                  <a:pt x="758951" y="379476"/>
                </a:lnTo>
                <a:lnTo>
                  <a:pt x="758951" y="0"/>
                </a:lnTo>
                <a:close/>
              </a:path>
            </a:pathLst>
          </a:custGeom>
          <a:solidFill>
            <a:srgbClr val="8ADEFF"/>
          </a:solidFill>
        </p:spPr>
        <p:txBody>
          <a:bodyPr wrap="square" lIns="0" tIns="0" rIns="0" bIns="0" rtlCol="0"/>
          <a:lstStyle/>
          <a:p>
            <a:endParaRPr/>
          </a:p>
        </p:txBody>
      </p:sp>
      <p:sp>
        <p:nvSpPr>
          <p:cNvPr id="103" name="object 103"/>
          <p:cNvSpPr/>
          <p:nvPr/>
        </p:nvSpPr>
        <p:spPr>
          <a:xfrm>
            <a:off x="7258811" y="4326635"/>
            <a:ext cx="759460" cy="170815"/>
          </a:xfrm>
          <a:custGeom>
            <a:avLst/>
            <a:gdLst/>
            <a:ahLst/>
            <a:cxnLst/>
            <a:rect l="l" t="t" r="r" b="b"/>
            <a:pathLst>
              <a:path w="759459" h="170814">
                <a:moveTo>
                  <a:pt x="0" y="0"/>
                </a:moveTo>
                <a:lnTo>
                  <a:pt x="758952" y="0"/>
                </a:lnTo>
                <a:lnTo>
                  <a:pt x="758952" y="170687"/>
                </a:lnTo>
                <a:lnTo>
                  <a:pt x="0" y="170687"/>
                </a:lnTo>
                <a:lnTo>
                  <a:pt x="0" y="0"/>
                </a:lnTo>
                <a:close/>
              </a:path>
            </a:pathLst>
          </a:custGeom>
          <a:ln w="9143">
            <a:solidFill>
              <a:srgbClr val="BEBEBE"/>
            </a:solidFill>
          </a:ln>
        </p:spPr>
        <p:txBody>
          <a:bodyPr wrap="square" lIns="0" tIns="0" rIns="0" bIns="0" rtlCol="0"/>
          <a:lstStyle/>
          <a:p>
            <a:endParaRPr/>
          </a:p>
        </p:txBody>
      </p:sp>
      <p:sp>
        <p:nvSpPr>
          <p:cNvPr id="104" name="object 104"/>
          <p:cNvSpPr/>
          <p:nvPr/>
        </p:nvSpPr>
        <p:spPr>
          <a:xfrm>
            <a:off x="8548116" y="3610355"/>
            <a:ext cx="759460" cy="379730"/>
          </a:xfrm>
          <a:custGeom>
            <a:avLst/>
            <a:gdLst/>
            <a:ahLst/>
            <a:cxnLst/>
            <a:rect l="l" t="t" r="r" b="b"/>
            <a:pathLst>
              <a:path w="759459" h="379729">
                <a:moveTo>
                  <a:pt x="0" y="0"/>
                </a:moveTo>
                <a:lnTo>
                  <a:pt x="758951" y="0"/>
                </a:lnTo>
                <a:lnTo>
                  <a:pt x="758951" y="379476"/>
                </a:lnTo>
                <a:lnTo>
                  <a:pt x="0" y="379476"/>
                </a:lnTo>
                <a:lnTo>
                  <a:pt x="0" y="0"/>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7258811" y="4088891"/>
            <a:ext cx="759460" cy="238125"/>
          </a:xfrm>
          <a:custGeom>
            <a:avLst/>
            <a:gdLst/>
            <a:ahLst/>
            <a:cxnLst/>
            <a:rect l="l" t="t" r="r" b="b"/>
            <a:pathLst>
              <a:path w="759459" h="238125">
                <a:moveTo>
                  <a:pt x="758952" y="0"/>
                </a:moveTo>
                <a:lnTo>
                  <a:pt x="0" y="0"/>
                </a:lnTo>
                <a:lnTo>
                  <a:pt x="0" y="237743"/>
                </a:lnTo>
                <a:lnTo>
                  <a:pt x="758952" y="237743"/>
                </a:lnTo>
                <a:lnTo>
                  <a:pt x="758952" y="0"/>
                </a:lnTo>
                <a:close/>
              </a:path>
            </a:pathLst>
          </a:custGeom>
          <a:solidFill>
            <a:srgbClr val="666666"/>
          </a:solidFill>
        </p:spPr>
        <p:txBody>
          <a:bodyPr wrap="square" lIns="0" tIns="0" rIns="0" bIns="0" rtlCol="0"/>
          <a:lstStyle/>
          <a:p>
            <a:endParaRPr/>
          </a:p>
        </p:txBody>
      </p:sp>
      <p:sp>
        <p:nvSpPr>
          <p:cNvPr id="106" name="object 106"/>
          <p:cNvSpPr/>
          <p:nvPr/>
        </p:nvSpPr>
        <p:spPr>
          <a:xfrm>
            <a:off x="8548116" y="3275076"/>
            <a:ext cx="759460" cy="335280"/>
          </a:xfrm>
          <a:custGeom>
            <a:avLst/>
            <a:gdLst/>
            <a:ahLst/>
            <a:cxnLst/>
            <a:rect l="l" t="t" r="r" b="b"/>
            <a:pathLst>
              <a:path w="759459" h="335279">
                <a:moveTo>
                  <a:pt x="758951" y="0"/>
                </a:moveTo>
                <a:lnTo>
                  <a:pt x="0" y="0"/>
                </a:lnTo>
                <a:lnTo>
                  <a:pt x="0" y="335280"/>
                </a:lnTo>
                <a:lnTo>
                  <a:pt x="758951" y="335280"/>
                </a:lnTo>
                <a:lnTo>
                  <a:pt x="758951" y="0"/>
                </a:lnTo>
                <a:close/>
              </a:path>
            </a:pathLst>
          </a:custGeom>
          <a:solidFill>
            <a:srgbClr val="666666"/>
          </a:solidFill>
        </p:spPr>
        <p:txBody>
          <a:bodyPr wrap="square" lIns="0" tIns="0" rIns="0" bIns="0" rtlCol="0"/>
          <a:lstStyle/>
          <a:p>
            <a:endParaRPr/>
          </a:p>
        </p:txBody>
      </p:sp>
      <p:sp>
        <p:nvSpPr>
          <p:cNvPr id="107" name="object 107"/>
          <p:cNvSpPr/>
          <p:nvPr/>
        </p:nvSpPr>
        <p:spPr>
          <a:xfrm>
            <a:off x="7258811" y="4088891"/>
            <a:ext cx="759460" cy="238125"/>
          </a:xfrm>
          <a:custGeom>
            <a:avLst/>
            <a:gdLst/>
            <a:ahLst/>
            <a:cxnLst/>
            <a:rect l="l" t="t" r="r" b="b"/>
            <a:pathLst>
              <a:path w="759459" h="238125">
                <a:moveTo>
                  <a:pt x="0" y="0"/>
                </a:moveTo>
                <a:lnTo>
                  <a:pt x="758952" y="0"/>
                </a:lnTo>
                <a:lnTo>
                  <a:pt x="758952" y="237743"/>
                </a:lnTo>
                <a:lnTo>
                  <a:pt x="0" y="237743"/>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8548116" y="3275076"/>
            <a:ext cx="759460" cy="335280"/>
          </a:xfrm>
          <a:custGeom>
            <a:avLst/>
            <a:gdLst/>
            <a:ahLst/>
            <a:cxnLst/>
            <a:rect l="l" t="t" r="r" b="b"/>
            <a:pathLst>
              <a:path w="759459" h="335279">
                <a:moveTo>
                  <a:pt x="0" y="0"/>
                </a:moveTo>
                <a:lnTo>
                  <a:pt x="758951" y="0"/>
                </a:lnTo>
                <a:lnTo>
                  <a:pt x="758951" y="335280"/>
                </a:lnTo>
                <a:lnTo>
                  <a:pt x="0" y="335280"/>
                </a:lnTo>
                <a:lnTo>
                  <a:pt x="0" y="0"/>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6993635" y="2275332"/>
            <a:ext cx="0" cy="3554095"/>
          </a:xfrm>
          <a:custGeom>
            <a:avLst/>
            <a:gdLst/>
            <a:ahLst/>
            <a:cxnLst/>
            <a:rect l="l" t="t" r="r" b="b"/>
            <a:pathLst>
              <a:path h="3554095">
                <a:moveTo>
                  <a:pt x="0" y="3553967"/>
                </a:moveTo>
                <a:lnTo>
                  <a:pt x="0" y="0"/>
                </a:lnTo>
              </a:path>
            </a:pathLst>
          </a:custGeom>
          <a:ln w="9144">
            <a:solidFill>
              <a:srgbClr val="666666"/>
            </a:solidFill>
          </a:ln>
        </p:spPr>
        <p:txBody>
          <a:bodyPr wrap="square" lIns="0" tIns="0" rIns="0" bIns="0" rtlCol="0"/>
          <a:lstStyle/>
          <a:p>
            <a:endParaRPr/>
          </a:p>
        </p:txBody>
      </p:sp>
      <p:sp>
        <p:nvSpPr>
          <p:cNvPr id="110" name="object 110"/>
          <p:cNvSpPr/>
          <p:nvPr/>
        </p:nvSpPr>
        <p:spPr>
          <a:xfrm>
            <a:off x="6993635" y="582930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1" name="object 111"/>
          <p:cNvSpPr/>
          <p:nvPr/>
        </p:nvSpPr>
        <p:spPr>
          <a:xfrm>
            <a:off x="6993635" y="5321808"/>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2" name="object 112"/>
          <p:cNvSpPr/>
          <p:nvPr/>
        </p:nvSpPr>
        <p:spPr>
          <a:xfrm>
            <a:off x="6993635" y="4814315"/>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3" name="object 113"/>
          <p:cNvSpPr/>
          <p:nvPr/>
        </p:nvSpPr>
        <p:spPr>
          <a:xfrm>
            <a:off x="6993635" y="430530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4" name="object 114"/>
          <p:cNvSpPr/>
          <p:nvPr/>
        </p:nvSpPr>
        <p:spPr>
          <a:xfrm>
            <a:off x="6993635" y="3797808"/>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5" name="object 115"/>
          <p:cNvSpPr/>
          <p:nvPr/>
        </p:nvSpPr>
        <p:spPr>
          <a:xfrm>
            <a:off x="6993635" y="3290315"/>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6" name="object 116"/>
          <p:cNvSpPr/>
          <p:nvPr/>
        </p:nvSpPr>
        <p:spPr>
          <a:xfrm>
            <a:off x="6993635" y="2782823"/>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7" name="object 117"/>
          <p:cNvSpPr/>
          <p:nvPr/>
        </p:nvSpPr>
        <p:spPr>
          <a:xfrm>
            <a:off x="6993635" y="2275332"/>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118" name="object 118"/>
          <p:cNvSpPr/>
          <p:nvPr/>
        </p:nvSpPr>
        <p:spPr>
          <a:xfrm>
            <a:off x="6993635" y="5829300"/>
            <a:ext cx="2578735" cy="0"/>
          </a:xfrm>
          <a:custGeom>
            <a:avLst/>
            <a:gdLst/>
            <a:ahLst/>
            <a:cxnLst/>
            <a:rect l="l" t="t" r="r" b="b"/>
            <a:pathLst>
              <a:path w="2578734">
                <a:moveTo>
                  <a:pt x="0" y="0"/>
                </a:moveTo>
                <a:lnTo>
                  <a:pt x="2578608" y="0"/>
                </a:lnTo>
              </a:path>
            </a:pathLst>
          </a:custGeom>
          <a:ln w="9144">
            <a:solidFill>
              <a:srgbClr val="666666"/>
            </a:solidFill>
          </a:ln>
        </p:spPr>
        <p:txBody>
          <a:bodyPr wrap="square" lIns="0" tIns="0" rIns="0" bIns="0" rtlCol="0"/>
          <a:lstStyle/>
          <a:p>
            <a:endParaRPr/>
          </a:p>
        </p:txBody>
      </p:sp>
      <p:sp>
        <p:nvSpPr>
          <p:cNvPr id="119" name="object 119"/>
          <p:cNvSpPr txBox="1"/>
          <p:nvPr/>
        </p:nvSpPr>
        <p:spPr>
          <a:xfrm>
            <a:off x="6718554" y="570605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20" name="object 120"/>
          <p:cNvSpPr txBox="1"/>
          <p:nvPr/>
        </p:nvSpPr>
        <p:spPr>
          <a:xfrm>
            <a:off x="6520688" y="5198236"/>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121" name="object 121"/>
          <p:cNvSpPr txBox="1"/>
          <p:nvPr/>
        </p:nvSpPr>
        <p:spPr>
          <a:xfrm>
            <a:off x="6520688" y="4690109"/>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122" name="object 122"/>
          <p:cNvSpPr txBox="1"/>
          <p:nvPr/>
        </p:nvSpPr>
        <p:spPr>
          <a:xfrm>
            <a:off x="6520688" y="418236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123" name="object 123"/>
          <p:cNvSpPr txBox="1"/>
          <p:nvPr/>
        </p:nvSpPr>
        <p:spPr>
          <a:xfrm>
            <a:off x="6520688" y="367461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400</a:t>
            </a:r>
            <a:endParaRPr sz="1400">
              <a:latin typeface="Univers for BP Light"/>
              <a:cs typeface="Univers for BP Light"/>
            </a:endParaRPr>
          </a:p>
        </p:txBody>
      </p:sp>
      <p:sp>
        <p:nvSpPr>
          <p:cNvPr id="124" name="object 124"/>
          <p:cNvSpPr txBox="1"/>
          <p:nvPr/>
        </p:nvSpPr>
        <p:spPr>
          <a:xfrm>
            <a:off x="6520688" y="316649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500</a:t>
            </a:r>
            <a:endParaRPr sz="1400">
              <a:latin typeface="Univers for BP Light"/>
              <a:cs typeface="Univers for BP Light"/>
            </a:endParaRPr>
          </a:p>
        </p:txBody>
      </p:sp>
      <p:sp>
        <p:nvSpPr>
          <p:cNvPr id="125" name="object 125"/>
          <p:cNvSpPr txBox="1"/>
          <p:nvPr/>
        </p:nvSpPr>
        <p:spPr>
          <a:xfrm>
            <a:off x="6520688" y="265861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600</a:t>
            </a:r>
            <a:endParaRPr sz="1400">
              <a:latin typeface="Univers for BP Light"/>
              <a:cs typeface="Univers for BP Light"/>
            </a:endParaRPr>
          </a:p>
        </p:txBody>
      </p:sp>
      <p:sp>
        <p:nvSpPr>
          <p:cNvPr id="126" name="object 126"/>
          <p:cNvSpPr txBox="1"/>
          <p:nvPr/>
        </p:nvSpPr>
        <p:spPr>
          <a:xfrm>
            <a:off x="521004" y="2150871"/>
            <a:ext cx="6322695" cy="235585"/>
          </a:xfrm>
          <a:prstGeom prst="rect">
            <a:avLst/>
          </a:prstGeom>
        </p:spPr>
        <p:txBody>
          <a:bodyPr vert="horz" wrap="square" lIns="0" tIns="0" rIns="0" bIns="0" rtlCol="0">
            <a:spAutoFit/>
          </a:bodyPr>
          <a:lstStyle/>
          <a:p>
            <a:pPr marL="12700">
              <a:lnSpc>
                <a:spcPct val="100000"/>
              </a:lnSpc>
              <a:tabLst>
                <a:tab pos="6012180" algn="l"/>
              </a:tabLst>
            </a:pPr>
            <a:r>
              <a:rPr sz="2100" b="0" spc="-7" baseline="3968" dirty="0">
                <a:latin typeface="Univers for BP Light"/>
                <a:cs typeface="Univers for BP Light"/>
              </a:rPr>
              <a:t>70</a:t>
            </a:r>
            <a:r>
              <a:rPr sz="2100" b="0" baseline="3968" dirty="0">
                <a:latin typeface="Univers for BP Light"/>
                <a:cs typeface="Univers for BP Light"/>
              </a:rPr>
              <a:t>0	</a:t>
            </a:r>
            <a:r>
              <a:rPr sz="1400" b="0" spc="-5" dirty="0">
                <a:latin typeface="Univers for BP Light"/>
                <a:cs typeface="Univers for BP Light"/>
              </a:rPr>
              <a:t>700</a:t>
            </a:r>
            <a:endParaRPr sz="1400">
              <a:latin typeface="Univers for BP Light"/>
              <a:cs typeface="Univers for BP Light"/>
            </a:endParaRPr>
          </a:p>
        </p:txBody>
      </p:sp>
      <p:sp>
        <p:nvSpPr>
          <p:cNvPr id="127" name="object 127"/>
          <p:cNvSpPr txBox="1"/>
          <p:nvPr/>
        </p:nvSpPr>
        <p:spPr>
          <a:xfrm>
            <a:off x="7429245" y="593740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128" name="object 128"/>
          <p:cNvSpPr txBox="1"/>
          <p:nvPr/>
        </p:nvSpPr>
        <p:spPr>
          <a:xfrm>
            <a:off x="8718931" y="593740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129" name="object 129"/>
          <p:cNvSpPr/>
          <p:nvPr/>
        </p:nvSpPr>
        <p:spPr>
          <a:xfrm>
            <a:off x="7447788" y="242316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666666"/>
          </a:solidFill>
        </p:spPr>
        <p:txBody>
          <a:bodyPr wrap="square" lIns="0" tIns="0" rIns="0" bIns="0" rtlCol="0"/>
          <a:lstStyle/>
          <a:p>
            <a:endParaRPr/>
          </a:p>
        </p:txBody>
      </p:sp>
      <p:sp>
        <p:nvSpPr>
          <p:cNvPr id="130" name="object 130"/>
          <p:cNvSpPr/>
          <p:nvPr/>
        </p:nvSpPr>
        <p:spPr>
          <a:xfrm>
            <a:off x="7447788" y="242316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31" name="object 131"/>
          <p:cNvSpPr/>
          <p:nvPr/>
        </p:nvSpPr>
        <p:spPr>
          <a:xfrm>
            <a:off x="7447788" y="264718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8ADEFF"/>
          </a:solidFill>
        </p:spPr>
        <p:txBody>
          <a:bodyPr wrap="square" lIns="0" tIns="0" rIns="0" bIns="0" rtlCol="0"/>
          <a:lstStyle/>
          <a:p>
            <a:endParaRPr/>
          </a:p>
        </p:txBody>
      </p:sp>
      <p:sp>
        <p:nvSpPr>
          <p:cNvPr id="132" name="object 132"/>
          <p:cNvSpPr/>
          <p:nvPr/>
        </p:nvSpPr>
        <p:spPr>
          <a:xfrm>
            <a:off x="7447788" y="264718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33" name="object 133"/>
          <p:cNvSpPr/>
          <p:nvPr/>
        </p:nvSpPr>
        <p:spPr>
          <a:xfrm>
            <a:off x="7447788" y="2871216"/>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009900"/>
          </a:solidFill>
        </p:spPr>
        <p:txBody>
          <a:bodyPr wrap="square" lIns="0" tIns="0" rIns="0" bIns="0" rtlCol="0"/>
          <a:lstStyle/>
          <a:p>
            <a:endParaRPr/>
          </a:p>
        </p:txBody>
      </p:sp>
      <p:sp>
        <p:nvSpPr>
          <p:cNvPr id="134" name="object 134"/>
          <p:cNvSpPr/>
          <p:nvPr/>
        </p:nvSpPr>
        <p:spPr>
          <a:xfrm>
            <a:off x="7447788" y="2871216"/>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35" name="object 135"/>
          <p:cNvSpPr txBox="1"/>
          <p:nvPr/>
        </p:nvSpPr>
        <p:spPr>
          <a:xfrm>
            <a:off x="7577455" y="2337221"/>
            <a:ext cx="1823720" cy="694690"/>
          </a:xfrm>
          <a:prstGeom prst="rect">
            <a:avLst/>
          </a:prstGeom>
        </p:spPr>
        <p:txBody>
          <a:bodyPr vert="horz" wrap="square" lIns="0" tIns="0" rIns="0" bIns="0" rtlCol="0">
            <a:spAutoFit/>
          </a:bodyPr>
          <a:lstStyle/>
          <a:p>
            <a:pPr marL="12700" marR="1031875">
              <a:lnSpc>
                <a:spcPct val="105100"/>
              </a:lnSpc>
            </a:pPr>
            <a:r>
              <a:rPr sz="1400" spc="-10" dirty="0">
                <a:latin typeface="Univers for BP"/>
                <a:cs typeface="Univers for BP"/>
              </a:rPr>
              <a:t>P</a:t>
            </a:r>
            <a:r>
              <a:rPr sz="1400" dirty="0">
                <a:latin typeface="Univers for BP"/>
                <a:cs typeface="Univers for BP"/>
              </a:rPr>
              <a:t>i</a:t>
            </a:r>
            <a:r>
              <a:rPr sz="1400" spc="-10" dirty="0">
                <a:latin typeface="Univers for BP"/>
                <a:cs typeface="Univers for BP"/>
              </a:rPr>
              <a:t>p</a:t>
            </a:r>
            <a:r>
              <a:rPr sz="1400" dirty="0">
                <a:latin typeface="Univers for BP"/>
                <a:cs typeface="Univers for BP"/>
              </a:rPr>
              <a:t>e</a:t>
            </a:r>
            <a:r>
              <a:rPr sz="1400" spc="-10" dirty="0">
                <a:latin typeface="Univers for BP"/>
                <a:cs typeface="Univers for BP"/>
              </a:rPr>
              <a:t>l</a:t>
            </a:r>
            <a:r>
              <a:rPr sz="1400" dirty="0">
                <a:latin typeface="Univers for BP"/>
                <a:cs typeface="Univers for BP"/>
              </a:rPr>
              <a:t>i</a:t>
            </a:r>
            <a:r>
              <a:rPr sz="1400" spc="-10" dirty="0">
                <a:latin typeface="Univers for BP"/>
                <a:cs typeface="Univers for BP"/>
              </a:rPr>
              <a:t>n</a:t>
            </a:r>
            <a:r>
              <a:rPr sz="1400" dirty="0">
                <a:latin typeface="Univers for BP"/>
                <a:cs typeface="Univers for BP"/>
              </a:rPr>
              <a:t>e*  </a:t>
            </a:r>
            <a:r>
              <a:rPr sz="1400" spc="-5" dirty="0">
                <a:latin typeface="Univers for BP"/>
                <a:cs typeface="Univers for BP"/>
              </a:rPr>
              <a:t>LNG</a:t>
            </a:r>
            <a:endParaRPr sz="1400">
              <a:latin typeface="Univers for BP"/>
              <a:cs typeface="Univers for BP"/>
            </a:endParaRPr>
          </a:p>
          <a:p>
            <a:pPr marL="12700">
              <a:lnSpc>
                <a:spcPct val="100000"/>
              </a:lnSpc>
              <a:spcBef>
                <a:spcPts val="85"/>
              </a:spcBef>
            </a:pPr>
            <a:r>
              <a:rPr sz="1400" spc="-5" dirty="0">
                <a:latin typeface="Univers for BP"/>
                <a:cs typeface="Univers for BP"/>
              </a:rPr>
              <a:t>Consumed</a:t>
            </a:r>
            <a:r>
              <a:rPr sz="1400" spc="-70" dirty="0">
                <a:latin typeface="Univers for BP"/>
                <a:cs typeface="Univers for BP"/>
              </a:rPr>
              <a:t> </a:t>
            </a:r>
            <a:r>
              <a:rPr sz="1400" spc="-5" dirty="0">
                <a:latin typeface="Univers for BP"/>
                <a:cs typeface="Univers for BP"/>
              </a:rPr>
              <a:t>regionally</a:t>
            </a:r>
            <a:endParaRPr sz="1400">
              <a:latin typeface="Univers for BP"/>
              <a:cs typeface="Univers for BP"/>
            </a:endParaRPr>
          </a:p>
        </p:txBody>
      </p:sp>
      <p:sp>
        <p:nvSpPr>
          <p:cNvPr id="136" name="object 136"/>
          <p:cNvSpPr txBox="1"/>
          <p:nvPr/>
        </p:nvSpPr>
        <p:spPr>
          <a:xfrm>
            <a:off x="519176" y="6300825"/>
            <a:ext cx="3409315" cy="203200"/>
          </a:xfrm>
          <a:prstGeom prst="rect">
            <a:avLst/>
          </a:prstGeom>
        </p:spPr>
        <p:txBody>
          <a:bodyPr vert="horz" wrap="square" lIns="0" tIns="0" rIns="0" bIns="0" rtlCol="0">
            <a:spAutoFit/>
          </a:bodyPr>
          <a:lstStyle/>
          <a:p>
            <a:pPr marL="12700">
              <a:lnSpc>
                <a:spcPct val="100000"/>
              </a:lnSpc>
            </a:pPr>
            <a:r>
              <a:rPr sz="1200" b="0" spc="-5" dirty="0">
                <a:solidFill>
                  <a:srgbClr val="666666"/>
                </a:solidFill>
                <a:latin typeface="Univers for BP Light"/>
                <a:cs typeface="Univers for BP Light"/>
              </a:rPr>
              <a:t>*Pipeline </a:t>
            </a:r>
            <a:r>
              <a:rPr sz="1200" b="0" dirty="0">
                <a:solidFill>
                  <a:srgbClr val="666666"/>
                </a:solidFill>
                <a:latin typeface="Univers for BP Light"/>
                <a:cs typeface="Univers for BP Light"/>
              </a:rPr>
              <a:t>gas refers to inter-regional </a:t>
            </a:r>
            <a:r>
              <a:rPr sz="1200" b="0" spc="-5" dirty="0">
                <a:solidFill>
                  <a:srgbClr val="666666"/>
                </a:solidFill>
                <a:latin typeface="Univers for BP Light"/>
                <a:cs typeface="Univers for BP Light"/>
              </a:rPr>
              <a:t>pipeline</a:t>
            </a:r>
            <a:r>
              <a:rPr sz="1200" b="0" spc="-14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trade</a:t>
            </a:r>
            <a:endParaRPr sz="1200">
              <a:latin typeface="Univers for BP Light"/>
              <a:cs typeface="Univers for BP Light"/>
            </a:endParaRPr>
          </a:p>
        </p:txBody>
      </p:sp>
      <p:sp>
        <p:nvSpPr>
          <p:cNvPr id="137" name="object 137"/>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138" name="object 138"/>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139" name="object 139"/>
          <p:cNvSpPr/>
          <p:nvPr/>
        </p:nvSpPr>
        <p:spPr>
          <a:xfrm>
            <a:off x="1095755" y="1377696"/>
            <a:ext cx="2044064" cy="325120"/>
          </a:xfrm>
          <a:custGeom>
            <a:avLst/>
            <a:gdLst/>
            <a:ahLst/>
            <a:cxnLst/>
            <a:rect l="l" t="t" r="r" b="b"/>
            <a:pathLst>
              <a:path w="2044064" h="325119">
                <a:moveTo>
                  <a:pt x="1989582" y="0"/>
                </a:moveTo>
                <a:lnTo>
                  <a:pt x="54102" y="0"/>
                </a:lnTo>
                <a:lnTo>
                  <a:pt x="33041" y="4256"/>
                </a:lnTo>
                <a:lnTo>
                  <a:pt x="15844" y="15859"/>
                </a:lnTo>
                <a:lnTo>
                  <a:pt x="4251" y="33057"/>
                </a:lnTo>
                <a:lnTo>
                  <a:pt x="0" y="54101"/>
                </a:lnTo>
                <a:lnTo>
                  <a:pt x="0" y="270509"/>
                </a:lnTo>
                <a:lnTo>
                  <a:pt x="4251" y="291554"/>
                </a:lnTo>
                <a:lnTo>
                  <a:pt x="15844" y="308752"/>
                </a:lnTo>
                <a:lnTo>
                  <a:pt x="33041" y="320355"/>
                </a:lnTo>
                <a:lnTo>
                  <a:pt x="54102" y="324612"/>
                </a:lnTo>
                <a:lnTo>
                  <a:pt x="1989582" y="324612"/>
                </a:lnTo>
                <a:lnTo>
                  <a:pt x="2010626" y="320355"/>
                </a:lnTo>
                <a:lnTo>
                  <a:pt x="2027824" y="308752"/>
                </a:lnTo>
                <a:lnTo>
                  <a:pt x="2039427" y="291554"/>
                </a:lnTo>
                <a:lnTo>
                  <a:pt x="2043683" y="270509"/>
                </a:lnTo>
                <a:lnTo>
                  <a:pt x="2043683" y="54101"/>
                </a:lnTo>
                <a:lnTo>
                  <a:pt x="2039427" y="33057"/>
                </a:lnTo>
                <a:lnTo>
                  <a:pt x="2027824" y="15859"/>
                </a:lnTo>
                <a:lnTo>
                  <a:pt x="2010626" y="4256"/>
                </a:lnTo>
                <a:lnTo>
                  <a:pt x="1989582" y="0"/>
                </a:lnTo>
                <a:close/>
              </a:path>
            </a:pathLst>
          </a:custGeom>
          <a:solidFill>
            <a:srgbClr val="EAEAEA"/>
          </a:solidFill>
        </p:spPr>
        <p:txBody>
          <a:bodyPr wrap="square" lIns="0" tIns="0" rIns="0" bIns="0" rtlCol="0"/>
          <a:lstStyle/>
          <a:p>
            <a:endParaRPr/>
          </a:p>
        </p:txBody>
      </p:sp>
      <p:sp>
        <p:nvSpPr>
          <p:cNvPr id="140" name="object 140"/>
          <p:cNvSpPr/>
          <p:nvPr/>
        </p:nvSpPr>
        <p:spPr>
          <a:xfrm>
            <a:off x="4155947" y="1377696"/>
            <a:ext cx="2044064" cy="325120"/>
          </a:xfrm>
          <a:custGeom>
            <a:avLst/>
            <a:gdLst/>
            <a:ahLst/>
            <a:cxnLst/>
            <a:rect l="l" t="t" r="r" b="b"/>
            <a:pathLst>
              <a:path w="2044064" h="325119">
                <a:moveTo>
                  <a:pt x="1989581" y="0"/>
                </a:moveTo>
                <a:lnTo>
                  <a:pt x="54101" y="0"/>
                </a:lnTo>
                <a:lnTo>
                  <a:pt x="33057" y="4256"/>
                </a:lnTo>
                <a:lnTo>
                  <a:pt x="15859" y="15859"/>
                </a:lnTo>
                <a:lnTo>
                  <a:pt x="4256" y="33057"/>
                </a:lnTo>
                <a:lnTo>
                  <a:pt x="0" y="54101"/>
                </a:lnTo>
                <a:lnTo>
                  <a:pt x="0" y="270509"/>
                </a:lnTo>
                <a:lnTo>
                  <a:pt x="4256" y="291554"/>
                </a:lnTo>
                <a:lnTo>
                  <a:pt x="15859" y="308752"/>
                </a:lnTo>
                <a:lnTo>
                  <a:pt x="33057" y="320355"/>
                </a:lnTo>
                <a:lnTo>
                  <a:pt x="54101" y="324612"/>
                </a:lnTo>
                <a:lnTo>
                  <a:pt x="1989581" y="324612"/>
                </a:lnTo>
                <a:lnTo>
                  <a:pt x="2010626" y="320355"/>
                </a:lnTo>
                <a:lnTo>
                  <a:pt x="2027824" y="308752"/>
                </a:lnTo>
                <a:lnTo>
                  <a:pt x="2039427" y="291554"/>
                </a:lnTo>
                <a:lnTo>
                  <a:pt x="2043684" y="270509"/>
                </a:lnTo>
                <a:lnTo>
                  <a:pt x="2043684" y="54101"/>
                </a:lnTo>
                <a:lnTo>
                  <a:pt x="2039427" y="33057"/>
                </a:lnTo>
                <a:lnTo>
                  <a:pt x="2027824" y="15859"/>
                </a:lnTo>
                <a:lnTo>
                  <a:pt x="2010626" y="4256"/>
                </a:lnTo>
                <a:lnTo>
                  <a:pt x="1989581" y="0"/>
                </a:lnTo>
                <a:close/>
              </a:path>
            </a:pathLst>
          </a:custGeom>
          <a:solidFill>
            <a:srgbClr val="EAEAEA"/>
          </a:solidFill>
        </p:spPr>
        <p:txBody>
          <a:bodyPr wrap="square" lIns="0" tIns="0" rIns="0" bIns="0" rtlCol="0"/>
          <a:lstStyle/>
          <a:p>
            <a:endParaRPr/>
          </a:p>
        </p:txBody>
      </p:sp>
      <p:sp>
        <p:nvSpPr>
          <p:cNvPr id="141" name="object 141"/>
          <p:cNvSpPr/>
          <p:nvPr/>
        </p:nvSpPr>
        <p:spPr>
          <a:xfrm>
            <a:off x="7226807" y="1377696"/>
            <a:ext cx="2044064" cy="325120"/>
          </a:xfrm>
          <a:custGeom>
            <a:avLst/>
            <a:gdLst/>
            <a:ahLst/>
            <a:cxnLst/>
            <a:rect l="l" t="t" r="r" b="b"/>
            <a:pathLst>
              <a:path w="2044065" h="325119">
                <a:moveTo>
                  <a:pt x="1989582" y="0"/>
                </a:moveTo>
                <a:lnTo>
                  <a:pt x="54101" y="0"/>
                </a:lnTo>
                <a:lnTo>
                  <a:pt x="33057" y="4256"/>
                </a:lnTo>
                <a:lnTo>
                  <a:pt x="15859" y="15859"/>
                </a:lnTo>
                <a:lnTo>
                  <a:pt x="4256" y="33057"/>
                </a:lnTo>
                <a:lnTo>
                  <a:pt x="0" y="54101"/>
                </a:lnTo>
                <a:lnTo>
                  <a:pt x="0" y="270509"/>
                </a:lnTo>
                <a:lnTo>
                  <a:pt x="4256" y="291554"/>
                </a:lnTo>
                <a:lnTo>
                  <a:pt x="15859" y="308752"/>
                </a:lnTo>
                <a:lnTo>
                  <a:pt x="33057" y="320355"/>
                </a:lnTo>
                <a:lnTo>
                  <a:pt x="54101" y="324612"/>
                </a:lnTo>
                <a:lnTo>
                  <a:pt x="1989582" y="324612"/>
                </a:lnTo>
                <a:lnTo>
                  <a:pt x="2010626" y="320355"/>
                </a:lnTo>
                <a:lnTo>
                  <a:pt x="2027824" y="308752"/>
                </a:lnTo>
                <a:lnTo>
                  <a:pt x="2039427" y="291554"/>
                </a:lnTo>
                <a:lnTo>
                  <a:pt x="2043684" y="270509"/>
                </a:lnTo>
                <a:lnTo>
                  <a:pt x="2043684" y="54101"/>
                </a:lnTo>
                <a:lnTo>
                  <a:pt x="2039427" y="33057"/>
                </a:lnTo>
                <a:lnTo>
                  <a:pt x="2027824" y="15859"/>
                </a:lnTo>
                <a:lnTo>
                  <a:pt x="2010626" y="4256"/>
                </a:lnTo>
                <a:lnTo>
                  <a:pt x="1989582" y="0"/>
                </a:lnTo>
                <a:close/>
              </a:path>
            </a:pathLst>
          </a:custGeom>
          <a:solidFill>
            <a:srgbClr val="EAEAEA"/>
          </a:solidFill>
        </p:spPr>
        <p:txBody>
          <a:bodyPr wrap="square" lIns="0" tIns="0" rIns="0" bIns="0" rtlCol="0"/>
          <a:lstStyle/>
          <a:p>
            <a:endParaRPr/>
          </a:p>
        </p:txBody>
      </p:sp>
      <p:sp>
        <p:nvSpPr>
          <p:cNvPr id="142" name="object 142"/>
          <p:cNvSpPr txBox="1"/>
          <p:nvPr/>
        </p:nvSpPr>
        <p:spPr>
          <a:xfrm>
            <a:off x="519480" y="979296"/>
            <a:ext cx="8055609" cy="998219"/>
          </a:xfrm>
          <a:prstGeom prst="rect">
            <a:avLst/>
          </a:prstGeom>
        </p:spPr>
        <p:txBody>
          <a:bodyPr vert="horz" wrap="square" lIns="0" tIns="0" rIns="0" bIns="0" rtlCol="0">
            <a:spAutoFit/>
          </a:bodyPr>
          <a:lstStyle/>
          <a:p>
            <a:pPr marL="1217930" algn="ctr">
              <a:lnSpc>
                <a:spcPct val="100000"/>
              </a:lnSpc>
            </a:pPr>
            <a:r>
              <a:rPr sz="1800" spc="-5" dirty="0">
                <a:latin typeface="Univers for BP"/>
                <a:cs typeface="Univers for BP"/>
              </a:rPr>
              <a:t>Natural</a:t>
            </a:r>
            <a:r>
              <a:rPr sz="1800" spc="-70" dirty="0">
                <a:latin typeface="Univers for BP"/>
                <a:cs typeface="Univers for BP"/>
              </a:rPr>
              <a:t> </a:t>
            </a:r>
            <a:r>
              <a:rPr sz="1800" dirty="0">
                <a:latin typeface="Univers for BP"/>
                <a:cs typeface="Univers for BP"/>
              </a:rPr>
              <a:t>gas</a:t>
            </a:r>
            <a:endParaRPr sz="1800">
              <a:latin typeface="Univers for BP"/>
              <a:cs typeface="Univers for BP"/>
            </a:endParaRPr>
          </a:p>
          <a:p>
            <a:pPr marL="864869">
              <a:lnSpc>
                <a:spcPct val="100000"/>
              </a:lnSpc>
              <a:spcBef>
                <a:spcPts val="1130"/>
              </a:spcBef>
              <a:tabLst>
                <a:tab pos="4065904" algn="l"/>
                <a:tab pos="7418705" algn="l"/>
              </a:tabLst>
            </a:pPr>
            <a:r>
              <a:rPr sz="2700" baseline="3086" dirty="0">
                <a:latin typeface="Univers for BP"/>
                <a:cs typeface="Univers for BP"/>
              </a:rPr>
              <a:t>Consu</a:t>
            </a:r>
            <a:r>
              <a:rPr sz="2700" spc="7" baseline="3086" dirty="0">
                <a:latin typeface="Univers for BP"/>
                <a:cs typeface="Univers for BP"/>
              </a:rPr>
              <a:t>m</a:t>
            </a:r>
            <a:r>
              <a:rPr sz="2700" baseline="3086" dirty="0">
                <a:latin typeface="Univers for BP"/>
                <a:cs typeface="Univers for BP"/>
              </a:rPr>
              <a:t>ption	</a:t>
            </a:r>
            <a:r>
              <a:rPr sz="1800" dirty="0">
                <a:latin typeface="Univers for BP"/>
                <a:cs typeface="Univers for BP"/>
              </a:rPr>
              <a:t>Production	Trade</a:t>
            </a:r>
            <a:endParaRPr sz="1800">
              <a:latin typeface="Univers for BP"/>
              <a:cs typeface="Univers for BP"/>
            </a:endParaRPr>
          </a:p>
          <a:p>
            <a:pPr marL="12700">
              <a:lnSpc>
                <a:spcPct val="100000"/>
              </a:lnSpc>
              <a:spcBef>
                <a:spcPts val="725"/>
              </a:spcBef>
              <a:tabLst>
                <a:tab pos="6115685" algn="l"/>
              </a:tabLst>
            </a:pPr>
            <a:r>
              <a:rPr sz="1400" b="0" dirty="0">
                <a:latin typeface="Univers for BP Light"/>
                <a:cs typeface="Univers for BP Light"/>
              </a:rPr>
              <a:t>Bcf/d	</a:t>
            </a:r>
            <a:r>
              <a:rPr sz="2100" b="0" baseline="1984" dirty="0">
                <a:latin typeface="Univers for BP Light"/>
                <a:cs typeface="Univers for BP Light"/>
              </a:rPr>
              <a:t>Bcf/d</a:t>
            </a:r>
            <a:endParaRPr sz="2100" baseline="1984">
              <a:latin typeface="Univers for BP Light"/>
              <a:cs typeface="Univers for BP Light"/>
            </a:endParaRPr>
          </a:p>
        </p:txBody>
      </p:sp>
      <p:sp>
        <p:nvSpPr>
          <p:cNvPr id="143" name="object 143"/>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44" name="object 144"/>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80</a:t>
            </a:fld>
            <a:endParaRPr sz="1200">
              <a:latin typeface="Univers for BP Light"/>
              <a:cs typeface="Univers for BP Light"/>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9689"/>
            <a:ext cx="7038340" cy="361950"/>
          </a:xfrm>
          <a:prstGeom prst="rect">
            <a:avLst/>
          </a:prstGeom>
        </p:spPr>
        <p:txBody>
          <a:bodyPr vert="horz" wrap="square" lIns="0" tIns="0" rIns="0" bIns="0" rtlCol="0">
            <a:spAutoFit/>
          </a:bodyPr>
          <a:lstStyle/>
          <a:p>
            <a:pPr marL="12700">
              <a:lnSpc>
                <a:spcPct val="100000"/>
              </a:lnSpc>
            </a:pPr>
            <a:r>
              <a:rPr spc="-5" dirty="0"/>
              <a:t>…low-cost supplies and increasing global</a:t>
            </a:r>
            <a:r>
              <a:rPr spc="210" dirty="0"/>
              <a:t> </a:t>
            </a:r>
            <a:r>
              <a:rPr spc="-5" dirty="0"/>
              <a:t>availability</a:t>
            </a:r>
          </a:p>
        </p:txBody>
      </p:sp>
      <p:sp>
        <p:nvSpPr>
          <p:cNvPr id="3" name="object 3"/>
          <p:cNvSpPr txBox="1"/>
          <p:nvPr/>
        </p:nvSpPr>
        <p:spPr>
          <a:xfrm>
            <a:off x="501802" y="1343533"/>
            <a:ext cx="8998585" cy="4276725"/>
          </a:xfrm>
          <a:prstGeom prst="rect">
            <a:avLst/>
          </a:prstGeom>
        </p:spPr>
        <p:txBody>
          <a:bodyPr vert="horz" wrap="square" lIns="0" tIns="0" rIns="0" bIns="0" rtlCol="0">
            <a:spAutoFit/>
          </a:bodyPr>
          <a:lstStyle/>
          <a:p>
            <a:pPr marL="287020" marR="5588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Natural </a:t>
            </a:r>
            <a:r>
              <a:rPr sz="1800" b="0" dirty="0">
                <a:latin typeface="Univers for BP Light"/>
                <a:cs typeface="Univers for BP Light"/>
              </a:rPr>
              <a:t>gas </a:t>
            </a:r>
            <a:r>
              <a:rPr sz="1800" b="0" spc="-5" dirty="0">
                <a:latin typeface="Univers for BP Light"/>
                <a:cs typeface="Univers for BP Light"/>
              </a:rPr>
              <a:t>grows strongly, supported </a:t>
            </a:r>
            <a:r>
              <a:rPr sz="1800" b="0" dirty="0">
                <a:latin typeface="Univers for BP Light"/>
                <a:cs typeface="Univers for BP Light"/>
              </a:rPr>
              <a:t>by </a:t>
            </a:r>
            <a:r>
              <a:rPr sz="1800" b="0" spc="-5" dirty="0">
                <a:latin typeface="Univers for BP Light"/>
                <a:cs typeface="Univers for BP Light"/>
              </a:rPr>
              <a:t>broad-based demand, strong increases </a:t>
            </a:r>
            <a:r>
              <a:rPr sz="1800" b="0" dirty="0">
                <a:latin typeface="Univers for BP Light"/>
                <a:cs typeface="Univers for BP Light"/>
              </a:rPr>
              <a:t>in  </a:t>
            </a:r>
            <a:r>
              <a:rPr sz="1800" b="0" spc="-5" dirty="0">
                <a:latin typeface="Univers for BP Light"/>
                <a:cs typeface="Univers for BP Light"/>
              </a:rPr>
              <a:t>low-cost supplies, </a:t>
            </a:r>
            <a:r>
              <a:rPr sz="1800" b="0" dirty="0">
                <a:latin typeface="Univers for BP Light"/>
                <a:cs typeface="Univers for BP Light"/>
              </a:rPr>
              <a:t>and </a:t>
            </a:r>
            <a:r>
              <a:rPr sz="1800" b="0" spc="-5" dirty="0">
                <a:latin typeface="Univers for BP Light"/>
                <a:cs typeface="Univers for BP Light"/>
              </a:rPr>
              <a:t>continuing expansion </a:t>
            </a:r>
            <a:r>
              <a:rPr sz="1800" b="0" dirty="0">
                <a:latin typeface="Univers for BP Light"/>
                <a:cs typeface="Univers for BP Light"/>
              </a:rPr>
              <a:t>of </a:t>
            </a:r>
            <a:r>
              <a:rPr sz="1800" b="0" spc="-5" dirty="0">
                <a:latin typeface="Univers for BP Light"/>
                <a:cs typeface="Univers for BP Light"/>
              </a:rPr>
              <a:t>supplies </a:t>
            </a:r>
            <a:r>
              <a:rPr sz="1800" b="0" dirty="0">
                <a:latin typeface="Univers for BP Light"/>
                <a:cs typeface="Univers for BP Light"/>
              </a:rPr>
              <a:t>of </a:t>
            </a:r>
            <a:r>
              <a:rPr sz="1800" b="0" spc="-5" dirty="0">
                <a:latin typeface="Univers for BP Light"/>
                <a:cs typeface="Univers for BP Light"/>
              </a:rPr>
              <a:t>liquefied natural </a:t>
            </a:r>
            <a:r>
              <a:rPr sz="1800" b="0" dirty="0">
                <a:latin typeface="Univers for BP Light"/>
                <a:cs typeface="Univers for BP Light"/>
              </a:rPr>
              <a:t>gas </a:t>
            </a:r>
            <a:r>
              <a:rPr sz="1800" b="0" spc="-5" dirty="0">
                <a:latin typeface="Univers for BP Light"/>
                <a:cs typeface="Univers for BP Light"/>
              </a:rPr>
              <a:t>(LNG)  increasing </a:t>
            </a:r>
            <a:r>
              <a:rPr sz="1800" b="0" dirty="0">
                <a:latin typeface="Univers for BP Light"/>
                <a:cs typeface="Univers for BP Light"/>
              </a:rPr>
              <a:t>the </a:t>
            </a:r>
            <a:r>
              <a:rPr sz="1800" b="0" spc="-5" dirty="0">
                <a:latin typeface="Univers for BP Light"/>
                <a:cs typeface="Univers for BP Light"/>
              </a:rPr>
              <a:t>availability </a:t>
            </a:r>
            <a:r>
              <a:rPr sz="1800" b="0" dirty="0">
                <a:latin typeface="Univers for BP Light"/>
                <a:cs typeface="Univers for BP Light"/>
              </a:rPr>
              <a:t>of </a:t>
            </a:r>
            <a:r>
              <a:rPr sz="1800" b="0" spc="-5" dirty="0">
                <a:latin typeface="Univers for BP Light"/>
                <a:cs typeface="Univers for BP Light"/>
              </a:rPr>
              <a:t>gas</a:t>
            </a:r>
            <a:r>
              <a:rPr sz="1800" b="0" spc="35" dirty="0">
                <a:latin typeface="Univers for BP Light"/>
                <a:cs typeface="Univers for BP Light"/>
              </a:rPr>
              <a:t> </a:t>
            </a:r>
            <a:r>
              <a:rPr sz="1800" b="0" spc="-5" dirty="0">
                <a:latin typeface="Univers for BP Light"/>
                <a:cs typeface="Univers for BP Light"/>
              </a:rPr>
              <a:t>globally.</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natural </a:t>
            </a:r>
            <a:r>
              <a:rPr sz="1800" b="0" dirty="0">
                <a:latin typeface="Univers for BP Light"/>
                <a:cs typeface="Univers for BP Light"/>
              </a:rPr>
              <a:t>gas </a:t>
            </a:r>
            <a:r>
              <a:rPr sz="1800" b="0" spc="-5" dirty="0">
                <a:latin typeface="Univers for BP Light"/>
                <a:cs typeface="Univers for BP Light"/>
              </a:rPr>
              <a:t>growth </a:t>
            </a:r>
            <a:r>
              <a:rPr sz="1800" b="0" dirty="0">
                <a:latin typeface="Univers for BP Light"/>
                <a:cs typeface="Univers for BP Light"/>
              </a:rPr>
              <a:t>is </a:t>
            </a:r>
            <a:r>
              <a:rPr sz="1800" b="0" spc="-5" dirty="0">
                <a:latin typeface="Univers for BP Light"/>
                <a:cs typeface="Univers for BP Light"/>
              </a:rPr>
              <a:t>supported </a:t>
            </a:r>
            <a:r>
              <a:rPr sz="1800" b="0" dirty="0">
                <a:latin typeface="Univers for BP Light"/>
                <a:cs typeface="Univers for BP Light"/>
              </a:rPr>
              <a:t>by a </a:t>
            </a:r>
            <a:r>
              <a:rPr sz="1800" b="0" spc="-5" dirty="0">
                <a:latin typeface="Univers for BP Light"/>
                <a:cs typeface="Univers for BP Light"/>
              </a:rPr>
              <a:t>number </a:t>
            </a:r>
            <a:r>
              <a:rPr sz="1800" b="0" dirty="0">
                <a:latin typeface="Univers for BP Light"/>
                <a:cs typeface="Univers for BP Light"/>
              </a:rPr>
              <a:t>of factors: </a:t>
            </a:r>
            <a:r>
              <a:rPr sz="1800" b="0" spc="-5" dirty="0">
                <a:latin typeface="Univers for BP Light"/>
                <a:cs typeface="Univers for BP Light"/>
              </a:rPr>
              <a:t>increasing  levels </a:t>
            </a:r>
            <a:r>
              <a:rPr sz="1800" b="0" dirty="0">
                <a:latin typeface="Univers for BP Light"/>
                <a:cs typeface="Univers for BP Light"/>
              </a:rPr>
              <a:t>of </a:t>
            </a:r>
            <a:r>
              <a:rPr sz="1800" b="0" spc="-5" dirty="0">
                <a:latin typeface="Univers for BP Light"/>
                <a:cs typeface="Univers for BP Light"/>
              </a:rPr>
              <a:t>industrialization </a:t>
            </a:r>
            <a:r>
              <a:rPr sz="1800" b="0" dirty="0">
                <a:latin typeface="Univers for BP Light"/>
                <a:cs typeface="Univers for BP Light"/>
              </a:rPr>
              <a:t>and </a:t>
            </a:r>
            <a:r>
              <a:rPr sz="1800" b="0" spc="-5" dirty="0">
                <a:latin typeface="Univers for BP Light"/>
                <a:cs typeface="Univers for BP Light"/>
              </a:rPr>
              <a:t>power demand (particularly </a:t>
            </a:r>
            <a:r>
              <a:rPr sz="1800" b="0" dirty="0">
                <a:latin typeface="Univers for BP Light"/>
                <a:cs typeface="Univers for BP Light"/>
              </a:rPr>
              <a:t>in </a:t>
            </a:r>
            <a:r>
              <a:rPr sz="1800" b="0" spc="-5" dirty="0">
                <a:latin typeface="Univers for BP Light"/>
                <a:cs typeface="Univers for BP Light"/>
              </a:rPr>
              <a:t>emerging </a:t>
            </a:r>
            <a:r>
              <a:rPr sz="1800" b="0" dirty="0">
                <a:latin typeface="Univers for BP Light"/>
                <a:cs typeface="Univers for BP Light"/>
              </a:rPr>
              <a:t>Asia </a:t>
            </a:r>
            <a:r>
              <a:rPr sz="1800" b="0" spc="-5" dirty="0">
                <a:latin typeface="Univers for BP Light"/>
                <a:cs typeface="Univers for BP Light"/>
              </a:rPr>
              <a:t>and </a:t>
            </a:r>
            <a:r>
              <a:rPr sz="1800" b="0" dirty="0">
                <a:latin typeface="Univers for BP Light"/>
                <a:cs typeface="Univers for BP Light"/>
              </a:rPr>
              <a:t>Africa);  </a:t>
            </a:r>
            <a:r>
              <a:rPr sz="1800" b="0" spc="-5" dirty="0">
                <a:latin typeface="Univers for BP Light"/>
                <a:cs typeface="Univers for BP Light"/>
              </a:rPr>
              <a:t>continued coal-to-gas switching (especially </a:t>
            </a:r>
            <a:r>
              <a:rPr sz="1800" b="0" dirty="0">
                <a:latin typeface="Univers for BP Light"/>
                <a:cs typeface="Univers for BP Light"/>
              </a:rPr>
              <a:t>in </a:t>
            </a:r>
            <a:r>
              <a:rPr sz="1800" b="0" spc="-5" dirty="0">
                <a:latin typeface="Univers for BP Light"/>
                <a:cs typeface="Univers for BP Light"/>
              </a:rPr>
              <a:t>China); </a:t>
            </a:r>
            <a:r>
              <a:rPr sz="1800" b="0" dirty="0">
                <a:latin typeface="Univers for BP Light"/>
                <a:cs typeface="Univers for BP Light"/>
              </a:rPr>
              <a:t>and the </a:t>
            </a:r>
            <a:r>
              <a:rPr sz="1800" b="0" spc="-5" dirty="0">
                <a:latin typeface="Univers for BP Light"/>
                <a:cs typeface="Univers for BP Light"/>
              </a:rPr>
              <a:t>increasing availability </a:t>
            </a:r>
            <a:r>
              <a:rPr sz="1800" b="0" dirty="0">
                <a:latin typeface="Univers for BP Light"/>
                <a:cs typeface="Univers for BP Light"/>
              </a:rPr>
              <a:t>of  </a:t>
            </a:r>
            <a:r>
              <a:rPr sz="1800" b="0" spc="-5" dirty="0">
                <a:latin typeface="Univers for BP Light"/>
                <a:cs typeface="Univers for BP Light"/>
              </a:rPr>
              <a:t>low-cost supplies </a:t>
            </a:r>
            <a:r>
              <a:rPr sz="1800" b="0" dirty="0">
                <a:latin typeface="Univers for BP Light"/>
                <a:cs typeface="Univers for BP Light"/>
              </a:rPr>
              <a:t>(in </a:t>
            </a:r>
            <a:r>
              <a:rPr sz="1800" b="0" spc="-5" dirty="0">
                <a:latin typeface="Univers for BP Light"/>
                <a:cs typeface="Univers for BP Light"/>
              </a:rPr>
              <a:t>North America </a:t>
            </a:r>
            <a:r>
              <a:rPr sz="1800" b="0" dirty="0">
                <a:latin typeface="Univers for BP Light"/>
                <a:cs typeface="Univers for BP Light"/>
              </a:rPr>
              <a:t>and the </a:t>
            </a:r>
            <a:r>
              <a:rPr sz="1800" b="0" spc="-5" dirty="0">
                <a:latin typeface="Univers for BP Light"/>
                <a:cs typeface="Univers for BP Light"/>
              </a:rPr>
              <a:t>Middle</a:t>
            </a:r>
            <a:r>
              <a:rPr sz="1800" b="0" spc="50" dirty="0">
                <a:latin typeface="Univers for BP Light"/>
                <a:cs typeface="Univers for BP Light"/>
              </a:rPr>
              <a:t> </a:t>
            </a:r>
            <a:r>
              <a:rPr sz="1800" b="0" dirty="0">
                <a:latin typeface="Univers for BP Light"/>
                <a:cs typeface="Univers for BP Light"/>
              </a:rPr>
              <a:t>East).</a:t>
            </a:r>
            <a:endParaRPr sz="1800">
              <a:latin typeface="Univers for BP Light"/>
              <a:cs typeface="Univers for BP Light"/>
            </a:endParaRPr>
          </a:p>
          <a:p>
            <a:pPr marL="287020" marR="304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US and the </a:t>
            </a:r>
            <a:r>
              <a:rPr sz="1800" b="0" spc="-5" dirty="0">
                <a:latin typeface="Univers for BP Light"/>
                <a:cs typeface="Univers for BP Light"/>
              </a:rPr>
              <a:t>Middle </a:t>
            </a:r>
            <a:r>
              <a:rPr sz="1800" b="0" dirty="0">
                <a:latin typeface="Univers for BP Light"/>
                <a:cs typeface="Univers for BP Light"/>
              </a:rPr>
              <a:t>East (Qatar </a:t>
            </a:r>
            <a:r>
              <a:rPr sz="1800" b="0" spc="-5" dirty="0">
                <a:latin typeface="Univers for BP Light"/>
                <a:cs typeface="Univers for BP Light"/>
              </a:rPr>
              <a:t>and </a:t>
            </a:r>
            <a:r>
              <a:rPr sz="1800" b="0" dirty="0">
                <a:latin typeface="Univers for BP Light"/>
                <a:cs typeface="Univers for BP Light"/>
              </a:rPr>
              <a:t>Iran) </a:t>
            </a:r>
            <a:r>
              <a:rPr sz="1800" b="0" spc="-5" dirty="0">
                <a:latin typeface="Univers for BP Light"/>
                <a:cs typeface="Univers for BP Light"/>
              </a:rPr>
              <a:t>contribute over </a:t>
            </a:r>
            <a:r>
              <a:rPr sz="1800" b="0" dirty="0">
                <a:latin typeface="Univers for BP Light"/>
                <a:cs typeface="Univers for BP Light"/>
              </a:rPr>
              <a:t>half of the </a:t>
            </a:r>
            <a:r>
              <a:rPr sz="1800" b="0" spc="-5" dirty="0">
                <a:latin typeface="Univers for BP Light"/>
                <a:cs typeface="Univers for BP Light"/>
              </a:rPr>
              <a:t>incremental  production.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the US </a:t>
            </a:r>
            <a:r>
              <a:rPr sz="1800" b="0" spc="-5" dirty="0">
                <a:latin typeface="Univers for BP Light"/>
                <a:cs typeface="Univers for BP Light"/>
              </a:rPr>
              <a:t>accounts </a:t>
            </a:r>
            <a:r>
              <a:rPr sz="1800" b="0" dirty="0">
                <a:latin typeface="Univers for BP Light"/>
                <a:cs typeface="Univers for BP Light"/>
              </a:rPr>
              <a:t>for </a:t>
            </a:r>
            <a:r>
              <a:rPr sz="1800" b="0" spc="-5" dirty="0">
                <a:latin typeface="Univers for BP Light"/>
                <a:cs typeface="Univers for BP Light"/>
              </a:rPr>
              <a:t>almost one quarter </a:t>
            </a:r>
            <a:r>
              <a:rPr sz="1800" b="0" dirty="0">
                <a:latin typeface="Univers for BP Light"/>
                <a:cs typeface="Univers for BP Light"/>
              </a:rPr>
              <a:t>of </a:t>
            </a:r>
            <a:r>
              <a:rPr sz="1800" b="0" spc="-5" dirty="0">
                <a:latin typeface="Univers for BP Light"/>
                <a:cs typeface="Univers for BP Light"/>
              </a:rPr>
              <a:t>global </a:t>
            </a:r>
            <a:r>
              <a:rPr sz="1800" b="0" dirty="0">
                <a:latin typeface="Univers for BP Light"/>
                <a:cs typeface="Univers for BP Light"/>
              </a:rPr>
              <a:t>gas  </a:t>
            </a:r>
            <a:r>
              <a:rPr sz="1800" b="0" spc="-5" dirty="0">
                <a:latin typeface="Univers for BP Light"/>
                <a:cs typeface="Univers for BP Light"/>
              </a:rPr>
              <a:t>production, ahead of both </a:t>
            </a:r>
            <a:r>
              <a:rPr sz="1800" b="0" dirty="0">
                <a:latin typeface="Univers for BP Light"/>
                <a:cs typeface="Univers for BP Light"/>
              </a:rPr>
              <a:t>the </a:t>
            </a:r>
            <a:r>
              <a:rPr sz="1800" b="0" spc="-5" dirty="0">
                <a:latin typeface="Univers for BP Light"/>
                <a:cs typeface="Univers for BP Light"/>
              </a:rPr>
              <a:t>Middle </a:t>
            </a:r>
            <a:r>
              <a:rPr sz="1800" b="0" dirty="0">
                <a:latin typeface="Univers for BP Light"/>
                <a:cs typeface="Univers for BP Light"/>
              </a:rPr>
              <a:t>East and CIS </a:t>
            </a:r>
            <a:r>
              <a:rPr sz="1800" b="0" spc="-5" dirty="0">
                <a:latin typeface="Univers for BP Light"/>
                <a:cs typeface="Univers for BP Light"/>
              </a:rPr>
              <a:t>(each accounting </a:t>
            </a:r>
            <a:r>
              <a:rPr sz="1800" b="0" dirty="0">
                <a:latin typeface="Univers for BP Light"/>
                <a:cs typeface="Univers for BP Light"/>
              </a:rPr>
              <a:t>for </a:t>
            </a:r>
            <a:r>
              <a:rPr sz="1800" b="0" spc="-5" dirty="0">
                <a:latin typeface="Univers for BP Light"/>
                <a:cs typeface="Univers for BP Light"/>
              </a:rPr>
              <a:t>around</a:t>
            </a:r>
            <a:r>
              <a:rPr sz="1800" b="0" spc="120" dirty="0">
                <a:latin typeface="Univers for BP Light"/>
                <a:cs typeface="Univers for BP Light"/>
              </a:rPr>
              <a:t> </a:t>
            </a:r>
            <a:r>
              <a:rPr sz="1800" b="0" spc="-5" dirty="0">
                <a:latin typeface="Univers for BP Light"/>
                <a:cs typeface="Univers for BP Light"/>
              </a:rPr>
              <a:t>20%).</a:t>
            </a:r>
            <a:endParaRPr sz="1800">
              <a:latin typeface="Univers for BP Light"/>
              <a:cs typeface="Univers for BP Light"/>
            </a:endParaRPr>
          </a:p>
          <a:p>
            <a:pPr marL="287020" marR="10858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Global LNG supplies more </a:t>
            </a:r>
            <a:r>
              <a:rPr sz="1800" b="0" dirty="0">
                <a:latin typeface="Univers for BP Light"/>
                <a:cs typeface="Univers for BP Light"/>
              </a:rPr>
              <a:t>than </a:t>
            </a:r>
            <a:r>
              <a:rPr sz="1800" b="0" spc="-5" dirty="0">
                <a:latin typeface="Univers for BP Light"/>
                <a:cs typeface="Univers for BP Light"/>
              </a:rPr>
              <a:t>double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with </a:t>
            </a:r>
            <a:r>
              <a:rPr sz="1800" b="0" spc="-5" dirty="0">
                <a:latin typeface="Univers for BP Light"/>
                <a:cs typeface="Univers for BP Light"/>
              </a:rPr>
              <a:t>around 40% </a:t>
            </a:r>
            <a:r>
              <a:rPr sz="1800" b="0" dirty="0">
                <a:latin typeface="Univers for BP Light"/>
                <a:cs typeface="Univers for BP Light"/>
              </a:rPr>
              <a:t>of that  </a:t>
            </a:r>
            <a:r>
              <a:rPr sz="1800" b="0" spc="-5" dirty="0">
                <a:latin typeface="Univers for BP Light"/>
                <a:cs typeface="Univers for BP Light"/>
              </a:rPr>
              <a:t>expansion occurring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five years. </a:t>
            </a:r>
            <a:r>
              <a:rPr sz="1800" b="0" spc="-5" dirty="0">
                <a:latin typeface="Univers for BP Light"/>
                <a:cs typeface="Univers for BP Light"/>
              </a:rPr>
              <a:t>The sustained growth </a:t>
            </a:r>
            <a:r>
              <a:rPr sz="1800" b="0" dirty="0">
                <a:latin typeface="Univers for BP Light"/>
                <a:cs typeface="Univers for BP Light"/>
              </a:rPr>
              <a:t>in </a:t>
            </a:r>
            <a:r>
              <a:rPr sz="1800" b="0" spc="-5" dirty="0">
                <a:latin typeface="Univers for BP Light"/>
                <a:cs typeface="Univers for BP Light"/>
              </a:rPr>
              <a:t>global LNG  supplies greatly increases </a:t>
            </a:r>
            <a:r>
              <a:rPr sz="1800" b="0" dirty="0">
                <a:latin typeface="Univers for BP Light"/>
                <a:cs typeface="Univers for BP Light"/>
              </a:rPr>
              <a:t>the </a:t>
            </a:r>
            <a:r>
              <a:rPr sz="1800" b="0" spc="-5" dirty="0">
                <a:latin typeface="Univers for BP Light"/>
                <a:cs typeface="Univers for BP Light"/>
              </a:rPr>
              <a:t>availability </a:t>
            </a:r>
            <a:r>
              <a:rPr sz="1800" b="0" dirty="0">
                <a:latin typeface="Univers for BP Light"/>
                <a:cs typeface="Univers for BP Light"/>
              </a:rPr>
              <a:t>of </a:t>
            </a:r>
            <a:r>
              <a:rPr sz="1800" b="0" spc="-5" dirty="0">
                <a:latin typeface="Univers for BP Light"/>
                <a:cs typeface="Univers for BP Light"/>
              </a:rPr>
              <a:t>gas around </a:t>
            </a:r>
            <a:r>
              <a:rPr sz="1800" b="0" dirty="0">
                <a:latin typeface="Univers for BP Light"/>
                <a:cs typeface="Univers for BP Light"/>
              </a:rPr>
              <a:t>the </a:t>
            </a:r>
            <a:r>
              <a:rPr sz="1800" b="0" spc="-5" dirty="0">
                <a:latin typeface="Univers for BP Light"/>
                <a:cs typeface="Univers for BP Light"/>
              </a:rPr>
              <a:t>world, </a:t>
            </a:r>
            <a:r>
              <a:rPr sz="1800" b="0" dirty="0">
                <a:latin typeface="Univers for BP Light"/>
                <a:cs typeface="Univers for BP Light"/>
              </a:rPr>
              <a:t>with </a:t>
            </a:r>
            <a:r>
              <a:rPr sz="1800" b="0" spc="-5" dirty="0">
                <a:latin typeface="Univers for BP Light"/>
                <a:cs typeface="Univers for BP Light"/>
              </a:rPr>
              <a:t>LNG volumes  overtaking inter-regional pipeline shipments </a:t>
            </a:r>
            <a:r>
              <a:rPr sz="1800" b="0" dirty="0">
                <a:latin typeface="Univers for BP Light"/>
                <a:cs typeface="Univers for BP Light"/>
              </a:rPr>
              <a:t>in the early</a:t>
            </a:r>
            <a:r>
              <a:rPr sz="1800" b="0" spc="90" dirty="0">
                <a:latin typeface="Univers for BP Light"/>
                <a:cs typeface="Univers for BP Light"/>
              </a:rPr>
              <a:t> </a:t>
            </a:r>
            <a:r>
              <a:rPr sz="1800" b="0" spc="-5" dirty="0">
                <a:latin typeface="Univers for BP Light"/>
                <a:cs typeface="Univers for BP Light"/>
              </a:rPr>
              <a:t>2020s</a:t>
            </a:r>
            <a:r>
              <a:rPr sz="1800" b="0" spc="-5" dirty="0">
                <a:solidFill>
                  <a:srgbClr val="DC0000"/>
                </a:solidFill>
                <a:latin typeface="Univers for BP Light"/>
                <a:cs typeface="Univers for BP Light"/>
              </a:rPr>
              <a:t>.</a:t>
            </a:r>
            <a:endParaRPr sz="1800">
              <a:latin typeface="Univers for BP Light"/>
              <a:cs typeface="Univers for BP Light"/>
            </a:endParaRPr>
          </a:p>
        </p:txBody>
      </p:sp>
      <p:sp>
        <p:nvSpPr>
          <p:cNvPr id="4" name="object 4"/>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81</a:t>
            </a:fld>
            <a:endParaRPr sz="1200">
              <a:latin typeface="Univers for BP Light"/>
              <a:cs typeface="Univers for BP Light"/>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008376" y="5093208"/>
            <a:ext cx="405765" cy="767080"/>
          </a:xfrm>
          <a:custGeom>
            <a:avLst/>
            <a:gdLst/>
            <a:ahLst/>
            <a:cxnLst/>
            <a:rect l="l" t="t" r="r" b="b"/>
            <a:pathLst>
              <a:path w="405764" h="767079">
                <a:moveTo>
                  <a:pt x="405384" y="0"/>
                </a:moveTo>
                <a:lnTo>
                  <a:pt x="0" y="0"/>
                </a:lnTo>
                <a:lnTo>
                  <a:pt x="0" y="766572"/>
                </a:lnTo>
                <a:lnTo>
                  <a:pt x="405384" y="766572"/>
                </a:lnTo>
                <a:lnTo>
                  <a:pt x="405384" y="0"/>
                </a:lnTo>
                <a:close/>
              </a:path>
            </a:pathLst>
          </a:custGeom>
          <a:solidFill>
            <a:srgbClr val="CC0033"/>
          </a:solidFill>
        </p:spPr>
        <p:txBody>
          <a:bodyPr wrap="square" lIns="0" tIns="0" rIns="0" bIns="0" rtlCol="0"/>
          <a:lstStyle/>
          <a:p>
            <a:endParaRPr/>
          </a:p>
        </p:txBody>
      </p:sp>
      <p:sp>
        <p:nvSpPr>
          <p:cNvPr id="3" name="object 3"/>
          <p:cNvSpPr/>
          <p:nvPr/>
        </p:nvSpPr>
        <p:spPr>
          <a:xfrm>
            <a:off x="3616452" y="4966715"/>
            <a:ext cx="405765" cy="893444"/>
          </a:xfrm>
          <a:custGeom>
            <a:avLst/>
            <a:gdLst/>
            <a:ahLst/>
            <a:cxnLst/>
            <a:rect l="l" t="t" r="r" b="b"/>
            <a:pathLst>
              <a:path w="405764" h="893445">
                <a:moveTo>
                  <a:pt x="405384" y="0"/>
                </a:moveTo>
                <a:lnTo>
                  <a:pt x="0" y="0"/>
                </a:lnTo>
                <a:lnTo>
                  <a:pt x="0" y="893063"/>
                </a:lnTo>
                <a:lnTo>
                  <a:pt x="405384" y="893063"/>
                </a:lnTo>
                <a:lnTo>
                  <a:pt x="405384" y="0"/>
                </a:lnTo>
                <a:close/>
              </a:path>
            </a:pathLst>
          </a:custGeom>
          <a:solidFill>
            <a:srgbClr val="CC0033"/>
          </a:solidFill>
        </p:spPr>
        <p:txBody>
          <a:bodyPr wrap="square" lIns="0" tIns="0" rIns="0" bIns="0" rtlCol="0"/>
          <a:lstStyle/>
          <a:p>
            <a:endParaRPr/>
          </a:p>
        </p:txBody>
      </p:sp>
      <p:sp>
        <p:nvSpPr>
          <p:cNvPr id="4" name="object 4"/>
          <p:cNvSpPr/>
          <p:nvPr/>
        </p:nvSpPr>
        <p:spPr>
          <a:xfrm>
            <a:off x="4223003" y="4855464"/>
            <a:ext cx="405765" cy="1004569"/>
          </a:xfrm>
          <a:custGeom>
            <a:avLst/>
            <a:gdLst/>
            <a:ahLst/>
            <a:cxnLst/>
            <a:rect l="l" t="t" r="r" b="b"/>
            <a:pathLst>
              <a:path w="405764" h="1004570">
                <a:moveTo>
                  <a:pt x="405384" y="0"/>
                </a:moveTo>
                <a:lnTo>
                  <a:pt x="0" y="0"/>
                </a:lnTo>
                <a:lnTo>
                  <a:pt x="0" y="1004316"/>
                </a:lnTo>
                <a:lnTo>
                  <a:pt x="405384" y="1004316"/>
                </a:lnTo>
                <a:lnTo>
                  <a:pt x="405384" y="0"/>
                </a:lnTo>
                <a:close/>
              </a:path>
            </a:pathLst>
          </a:custGeom>
          <a:solidFill>
            <a:srgbClr val="CC0033"/>
          </a:solidFill>
        </p:spPr>
        <p:txBody>
          <a:bodyPr wrap="square" lIns="0" tIns="0" rIns="0" bIns="0" rtlCol="0"/>
          <a:lstStyle/>
          <a:p>
            <a:endParaRPr/>
          </a:p>
        </p:txBody>
      </p:sp>
      <p:sp>
        <p:nvSpPr>
          <p:cNvPr id="5" name="object 5"/>
          <p:cNvSpPr/>
          <p:nvPr/>
        </p:nvSpPr>
        <p:spPr>
          <a:xfrm>
            <a:off x="3008376" y="5093208"/>
            <a:ext cx="405765" cy="767080"/>
          </a:xfrm>
          <a:custGeom>
            <a:avLst/>
            <a:gdLst/>
            <a:ahLst/>
            <a:cxnLst/>
            <a:rect l="l" t="t" r="r" b="b"/>
            <a:pathLst>
              <a:path w="405764" h="767079">
                <a:moveTo>
                  <a:pt x="0" y="0"/>
                </a:moveTo>
                <a:lnTo>
                  <a:pt x="405384" y="0"/>
                </a:lnTo>
                <a:lnTo>
                  <a:pt x="405384" y="766572"/>
                </a:lnTo>
                <a:lnTo>
                  <a:pt x="0" y="766572"/>
                </a:lnTo>
                <a:lnTo>
                  <a:pt x="0" y="0"/>
                </a:lnTo>
                <a:close/>
              </a:path>
            </a:pathLst>
          </a:custGeom>
          <a:ln w="9143">
            <a:solidFill>
              <a:srgbClr val="BEBEBE"/>
            </a:solidFill>
          </a:ln>
        </p:spPr>
        <p:txBody>
          <a:bodyPr wrap="square" lIns="0" tIns="0" rIns="0" bIns="0" rtlCol="0"/>
          <a:lstStyle/>
          <a:p>
            <a:endParaRPr/>
          </a:p>
        </p:txBody>
      </p:sp>
      <p:sp>
        <p:nvSpPr>
          <p:cNvPr id="6" name="object 6"/>
          <p:cNvSpPr/>
          <p:nvPr/>
        </p:nvSpPr>
        <p:spPr>
          <a:xfrm>
            <a:off x="3616452" y="4966715"/>
            <a:ext cx="405765" cy="893444"/>
          </a:xfrm>
          <a:custGeom>
            <a:avLst/>
            <a:gdLst/>
            <a:ahLst/>
            <a:cxnLst/>
            <a:rect l="l" t="t" r="r" b="b"/>
            <a:pathLst>
              <a:path w="405764" h="893445">
                <a:moveTo>
                  <a:pt x="0" y="0"/>
                </a:moveTo>
                <a:lnTo>
                  <a:pt x="405384" y="0"/>
                </a:lnTo>
                <a:lnTo>
                  <a:pt x="405384" y="893063"/>
                </a:lnTo>
                <a:lnTo>
                  <a:pt x="0" y="893063"/>
                </a:lnTo>
                <a:lnTo>
                  <a:pt x="0" y="0"/>
                </a:lnTo>
                <a:close/>
              </a:path>
            </a:pathLst>
          </a:custGeom>
          <a:ln w="9144">
            <a:solidFill>
              <a:srgbClr val="BEBEBE"/>
            </a:solidFill>
          </a:ln>
        </p:spPr>
        <p:txBody>
          <a:bodyPr wrap="square" lIns="0" tIns="0" rIns="0" bIns="0" rtlCol="0"/>
          <a:lstStyle/>
          <a:p>
            <a:endParaRPr/>
          </a:p>
        </p:txBody>
      </p:sp>
      <p:sp>
        <p:nvSpPr>
          <p:cNvPr id="7" name="object 7"/>
          <p:cNvSpPr/>
          <p:nvPr/>
        </p:nvSpPr>
        <p:spPr>
          <a:xfrm>
            <a:off x="4223003" y="4855464"/>
            <a:ext cx="405765" cy="1004569"/>
          </a:xfrm>
          <a:custGeom>
            <a:avLst/>
            <a:gdLst/>
            <a:ahLst/>
            <a:cxnLst/>
            <a:rect l="l" t="t" r="r" b="b"/>
            <a:pathLst>
              <a:path w="405764" h="1004570">
                <a:moveTo>
                  <a:pt x="0" y="0"/>
                </a:moveTo>
                <a:lnTo>
                  <a:pt x="405384" y="0"/>
                </a:lnTo>
                <a:lnTo>
                  <a:pt x="405384" y="1004316"/>
                </a:lnTo>
                <a:lnTo>
                  <a:pt x="0" y="1004316"/>
                </a:lnTo>
                <a:lnTo>
                  <a:pt x="0" y="0"/>
                </a:lnTo>
                <a:close/>
              </a:path>
            </a:pathLst>
          </a:custGeom>
          <a:ln w="9143">
            <a:solidFill>
              <a:srgbClr val="BEBEBE"/>
            </a:solidFill>
          </a:ln>
        </p:spPr>
        <p:txBody>
          <a:bodyPr wrap="square" lIns="0" tIns="0" rIns="0" bIns="0" rtlCol="0"/>
          <a:lstStyle/>
          <a:p>
            <a:endParaRPr/>
          </a:p>
        </p:txBody>
      </p:sp>
      <p:sp>
        <p:nvSpPr>
          <p:cNvPr id="8" name="object 8"/>
          <p:cNvSpPr/>
          <p:nvPr/>
        </p:nvSpPr>
        <p:spPr>
          <a:xfrm>
            <a:off x="3008376" y="4969764"/>
            <a:ext cx="405765" cy="123825"/>
          </a:xfrm>
          <a:custGeom>
            <a:avLst/>
            <a:gdLst/>
            <a:ahLst/>
            <a:cxnLst/>
            <a:rect l="l" t="t" r="r" b="b"/>
            <a:pathLst>
              <a:path w="405764" h="123825">
                <a:moveTo>
                  <a:pt x="405384" y="0"/>
                </a:moveTo>
                <a:lnTo>
                  <a:pt x="0" y="0"/>
                </a:lnTo>
                <a:lnTo>
                  <a:pt x="0" y="123443"/>
                </a:lnTo>
                <a:lnTo>
                  <a:pt x="405384" y="123443"/>
                </a:lnTo>
                <a:lnTo>
                  <a:pt x="405384" y="0"/>
                </a:lnTo>
                <a:close/>
              </a:path>
            </a:pathLst>
          </a:custGeom>
          <a:solidFill>
            <a:srgbClr val="8ADEFF"/>
          </a:solidFill>
        </p:spPr>
        <p:txBody>
          <a:bodyPr wrap="square" lIns="0" tIns="0" rIns="0" bIns="0" rtlCol="0"/>
          <a:lstStyle/>
          <a:p>
            <a:endParaRPr/>
          </a:p>
        </p:txBody>
      </p:sp>
      <p:sp>
        <p:nvSpPr>
          <p:cNvPr id="9" name="object 9"/>
          <p:cNvSpPr/>
          <p:nvPr/>
        </p:nvSpPr>
        <p:spPr>
          <a:xfrm>
            <a:off x="3616452" y="4806696"/>
            <a:ext cx="405765" cy="160020"/>
          </a:xfrm>
          <a:custGeom>
            <a:avLst/>
            <a:gdLst/>
            <a:ahLst/>
            <a:cxnLst/>
            <a:rect l="l" t="t" r="r" b="b"/>
            <a:pathLst>
              <a:path w="405764" h="160020">
                <a:moveTo>
                  <a:pt x="405384" y="0"/>
                </a:moveTo>
                <a:lnTo>
                  <a:pt x="0" y="0"/>
                </a:lnTo>
                <a:lnTo>
                  <a:pt x="0" y="160019"/>
                </a:lnTo>
                <a:lnTo>
                  <a:pt x="405384" y="160019"/>
                </a:lnTo>
                <a:lnTo>
                  <a:pt x="405384" y="0"/>
                </a:lnTo>
                <a:close/>
              </a:path>
            </a:pathLst>
          </a:custGeom>
          <a:solidFill>
            <a:srgbClr val="8ADEFF"/>
          </a:solidFill>
        </p:spPr>
        <p:txBody>
          <a:bodyPr wrap="square" lIns="0" tIns="0" rIns="0" bIns="0" rtlCol="0"/>
          <a:lstStyle/>
          <a:p>
            <a:endParaRPr/>
          </a:p>
        </p:txBody>
      </p:sp>
      <p:sp>
        <p:nvSpPr>
          <p:cNvPr id="10" name="object 10"/>
          <p:cNvSpPr/>
          <p:nvPr/>
        </p:nvSpPr>
        <p:spPr>
          <a:xfrm>
            <a:off x="4223003" y="4657344"/>
            <a:ext cx="405765" cy="198120"/>
          </a:xfrm>
          <a:custGeom>
            <a:avLst/>
            <a:gdLst/>
            <a:ahLst/>
            <a:cxnLst/>
            <a:rect l="l" t="t" r="r" b="b"/>
            <a:pathLst>
              <a:path w="405764" h="198120">
                <a:moveTo>
                  <a:pt x="405384" y="0"/>
                </a:moveTo>
                <a:lnTo>
                  <a:pt x="0" y="0"/>
                </a:lnTo>
                <a:lnTo>
                  <a:pt x="0" y="198119"/>
                </a:lnTo>
                <a:lnTo>
                  <a:pt x="405384" y="198119"/>
                </a:lnTo>
                <a:lnTo>
                  <a:pt x="405384" y="0"/>
                </a:lnTo>
                <a:close/>
              </a:path>
            </a:pathLst>
          </a:custGeom>
          <a:solidFill>
            <a:srgbClr val="8ADEFF"/>
          </a:solidFill>
        </p:spPr>
        <p:txBody>
          <a:bodyPr wrap="square" lIns="0" tIns="0" rIns="0" bIns="0" rtlCol="0"/>
          <a:lstStyle/>
          <a:p>
            <a:endParaRPr/>
          </a:p>
        </p:txBody>
      </p:sp>
      <p:sp>
        <p:nvSpPr>
          <p:cNvPr id="11" name="object 11"/>
          <p:cNvSpPr/>
          <p:nvPr/>
        </p:nvSpPr>
        <p:spPr>
          <a:xfrm>
            <a:off x="3008376" y="4969764"/>
            <a:ext cx="405765" cy="123825"/>
          </a:xfrm>
          <a:custGeom>
            <a:avLst/>
            <a:gdLst/>
            <a:ahLst/>
            <a:cxnLst/>
            <a:rect l="l" t="t" r="r" b="b"/>
            <a:pathLst>
              <a:path w="405764" h="123825">
                <a:moveTo>
                  <a:pt x="0" y="0"/>
                </a:moveTo>
                <a:lnTo>
                  <a:pt x="405384" y="0"/>
                </a:lnTo>
                <a:lnTo>
                  <a:pt x="405384" y="123443"/>
                </a:lnTo>
                <a:lnTo>
                  <a:pt x="0" y="123443"/>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3616452" y="4806696"/>
            <a:ext cx="405765" cy="160020"/>
          </a:xfrm>
          <a:custGeom>
            <a:avLst/>
            <a:gdLst/>
            <a:ahLst/>
            <a:cxnLst/>
            <a:rect l="l" t="t" r="r" b="b"/>
            <a:pathLst>
              <a:path w="405764" h="160020">
                <a:moveTo>
                  <a:pt x="0" y="0"/>
                </a:moveTo>
                <a:lnTo>
                  <a:pt x="405384" y="0"/>
                </a:lnTo>
                <a:lnTo>
                  <a:pt x="405384" y="160019"/>
                </a:lnTo>
                <a:lnTo>
                  <a:pt x="0" y="160019"/>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4223003" y="4657344"/>
            <a:ext cx="405765" cy="198120"/>
          </a:xfrm>
          <a:custGeom>
            <a:avLst/>
            <a:gdLst/>
            <a:ahLst/>
            <a:cxnLst/>
            <a:rect l="l" t="t" r="r" b="b"/>
            <a:pathLst>
              <a:path w="405764" h="198120">
                <a:moveTo>
                  <a:pt x="0" y="0"/>
                </a:moveTo>
                <a:lnTo>
                  <a:pt x="405384" y="0"/>
                </a:lnTo>
                <a:lnTo>
                  <a:pt x="405384" y="198119"/>
                </a:lnTo>
                <a:lnTo>
                  <a:pt x="0" y="198119"/>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3008376" y="4123944"/>
            <a:ext cx="405765" cy="845819"/>
          </a:xfrm>
          <a:custGeom>
            <a:avLst/>
            <a:gdLst/>
            <a:ahLst/>
            <a:cxnLst/>
            <a:rect l="l" t="t" r="r" b="b"/>
            <a:pathLst>
              <a:path w="405764" h="845820">
                <a:moveTo>
                  <a:pt x="405384" y="0"/>
                </a:moveTo>
                <a:lnTo>
                  <a:pt x="0" y="0"/>
                </a:lnTo>
                <a:lnTo>
                  <a:pt x="0" y="845819"/>
                </a:lnTo>
                <a:lnTo>
                  <a:pt x="405384" y="845819"/>
                </a:lnTo>
                <a:lnTo>
                  <a:pt x="405384" y="0"/>
                </a:lnTo>
                <a:close/>
              </a:path>
            </a:pathLst>
          </a:custGeom>
          <a:solidFill>
            <a:srgbClr val="6633C8"/>
          </a:solidFill>
        </p:spPr>
        <p:txBody>
          <a:bodyPr wrap="square" lIns="0" tIns="0" rIns="0" bIns="0" rtlCol="0"/>
          <a:lstStyle/>
          <a:p>
            <a:endParaRPr/>
          </a:p>
        </p:txBody>
      </p:sp>
      <p:sp>
        <p:nvSpPr>
          <p:cNvPr id="15" name="object 15"/>
          <p:cNvSpPr/>
          <p:nvPr/>
        </p:nvSpPr>
        <p:spPr>
          <a:xfrm>
            <a:off x="3616452" y="3802379"/>
            <a:ext cx="405765" cy="1004569"/>
          </a:xfrm>
          <a:custGeom>
            <a:avLst/>
            <a:gdLst/>
            <a:ahLst/>
            <a:cxnLst/>
            <a:rect l="l" t="t" r="r" b="b"/>
            <a:pathLst>
              <a:path w="405764" h="1004570">
                <a:moveTo>
                  <a:pt x="405384" y="0"/>
                </a:moveTo>
                <a:lnTo>
                  <a:pt x="0" y="0"/>
                </a:lnTo>
                <a:lnTo>
                  <a:pt x="0" y="1004316"/>
                </a:lnTo>
                <a:lnTo>
                  <a:pt x="405384" y="1004316"/>
                </a:lnTo>
                <a:lnTo>
                  <a:pt x="405384" y="0"/>
                </a:lnTo>
                <a:close/>
              </a:path>
            </a:pathLst>
          </a:custGeom>
          <a:solidFill>
            <a:srgbClr val="6633C8"/>
          </a:solidFill>
        </p:spPr>
        <p:txBody>
          <a:bodyPr wrap="square" lIns="0" tIns="0" rIns="0" bIns="0" rtlCol="0"/>
          <a:lstStyle/>
          <a:p>
            <a:endParaRPr/>
          </a:p>
        </p:txBody>
      </p:sp>
      <p:sp>
        <p:nvSpPr>
          <p:cNvPr id="16" name="object 16"/>
          <p:cNvSpPr/>
          <p:nvPr/>
        </p:nvSpPr>
        <p:spPr>
          <a:xfrm>
            <a:off x="4223003" y="3521964"/>
            <a:ext cx="405765" cy="1135380"/>
          </a:xfrm>
          <a:custGeom>
            <a:avLst/>
            <a:gdLst/>
            <a:ahLst/>
            <a:cxnLst/>
            <a:rect l="l" t="t" r="r" b="b"/>
            <a:pathLst>
              <a:path w="405764" h="1135379">
                <a:moveTo>
                  <a:pt x="405384" y="0"/>
                </a:moveTo>
                <a:lnTo>
                  <a:pt x="0" y="0"/>
                </a:lnTo>
                <a:lnTo>
                  <a:pt x="0" y="1135380"/>
                </a:lnTo>
                <a:lnTo>
                  <a:pt x="405384" y="1135380"/>
                </a:lnTo>
                <a:lnTo>
                  <a:pt x="405384" y="0"/>
                </a:lnTo>
                <a:close/>
              </a:path>
            </a:pathLst>
          </a:custGeom>
          <a:solidFill>
            <a:srgbClr val="6633C8"/>
          </a:solidFill>
        </p:spPr>
        <p:txBody>
          <a:bodyPr wrap="square" lIns="0" tIns="0" rIns="0" bIns="0" rtlCol="0"/>
          <a:lstStyle/>
          <a:p>
            <a:endParaRPr/>
          </a:p>
        </p:txBody>
      </p:sp>
      <p:sp>
        <p:nvSpPr>
          <p:cNvPr id="17" name="object 17"/>
          <p:cNvSpPr/>
          <p:nvPr/>
        </p:nvSpPr>
        <p:spPr>
          <a:xfrm>
            <a:off x="3008376" y="4123944"/>
            <a:ext cx="405765" cy="845819"/>
          </a:xfrm>
          <a:custGeom>
            <a:avLst/>
            <a:gdLst/>
            <a:ahLst/>
            <a:cxnLst/>
            <a:rect l="l" t="t" r="r" b="b"/>
            <a:pathLst>
              <a:path w="405764" h="845820">
                <a:moveTo>
                  <a:pt x="0" y="0"/>
                </a:moveTo>
                <a:lnTo>
                  <a:pt x="405384" y="0"/>
                </a:lnTo>
                <a:lnTo>
                  <a:pt x="405384" y="845819"/>
                </a:lnTo>
                <a:lnTo>
                  <a:pt x="0" y="845819"/>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3616452" y="3802379"/>
            <a:ext cx="405765" cy="1004569"/>
          </a:xfrm>
          <a:custGeom>
            <a:avLst/>
            <a:gdLst/>
            <a:ahLst/>
            <a:cxnLst/>
            <a:rect l="l" t="t" r="r" b="b"/>
            <a:pathLst>
              <a:path w="405764" h="1004570">
                <a:moveTo>
                  <a:pt x="0" y="0"/>
                </a:moveTo>
                <a:lnTo>
                  <a:pt x="405384" y="0"/>
                </a:lnTo>
                <a:lnTo>
                  <a:pt x="405384" y="1004316"/>
                </a:lnTo>
                <a:lnTo>
                  <a:pt x="0" y="1004316"/>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4223003" y="3521964"/>
            <a:ext cx="405765" cy="1135380"/>
          </a:xfrm>
          <a:custGeom>
            <a:avLst/>
            <a:gdLst/>
            <a:ahLst/>
            <a:cxnLst/>
            <a:rect l="l" t="t" r="r" b="b"/>
            <a:pathLst>
              <a:path w="405764" h="1135379">
                <a:moveTo>
                  <a:pt x="0" y="0"/>
                </a:moveTo>
                <a:lnTo>
                  <a:pt x="405384" y="0"/>
                </a:lnTo>
                <a:lnTo>
                  <a:pt x="405384" y="1135380"/>
                </a:lnTo>
                <a:lnTo>
                  <a:pt x="0" y="1135380"/>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3008376" y="3651503"/>
            <a:ext cx="405765" cy="472440"/>
          </a:xfrm>
          <a:custGeom>
            <a:avLst/>
            <a:gdLst/>
            <a:ahLst/>
            <a:cxnLst/>
            <a:rect l="l" t="t" r="r" b="b"/>
            <a:pathLst>
              <a:path w="405764" h="472439">
                <a:moveTo>
                  <a:pt x="405384" y="0"/>
                </a:moveTo>
                <a:lnTo>
                  <a:pt x="0" y="0"/>
                </a:lnTo>
                <a:lnTo>
                  <a:pt x="0" y="472440"/>
                </a:lnTo>
                <a:lnTo>
                  <a:pt x="405384" y="472440"/>
                </a:lnTo>
                <a:lnTo>
                  <a:pt x="405384" y="0"/>
                </a:lnTo>
                <a:close/>
              </a:path>
            </a:pathLst>
          </a:custGeom>
          <a:solidFill>
            <a:srgbClr val="FF9999"/>
          </a:solidFill>
        </p:spPr>
        <p:txBody>
          <a:bodyPr wrap="square" lIns="0" tIns="0" rIns="0" bIns="0" rtlCol="0"/>
          <a:lstStyle/>
          <a:p>
            <a:endParaRPr/>
          </a:p>
        </p:txBody>
      </p:sp>
      <p:sp>
        <p:nvSpPr>
          <p:cNvPr id="21" name="object 21"/>
          <p:cNvSpPr/>
          <p:nvPr/>
        </p:nvSpPr>
        <p:spPr>
          <a:xfrm>
            <a:off x="3616452" y="3279647"/>
            <a:ext cx="405765" cy="523240"/>
          </a:xfrm>
          <a:custGeom>
            <a:avLst/>
            <a:gdLst/>
            <a:ahLst/>
            <a:cxnLst/>
            <a:rect l="l" t="t" r="r" b="b"/>
            <a:pathLst>
              <a:path w="405764" h="523239">
                <a:moveTo>
                  <a:pt x="405384" y="0"/>
                </a:moveTo>
                <a:lnTo>
                  <a:pt x="0" y="0"/>
                </a:lnTo>
                <a:lnTo>
                  <a:pt x="0" y="522731"/>
                </a:lnTo>
                <a:lnTo>
                  <a:pt x="405384" y="522731"/>
                </a:lnTo>
                <a:lnTo>
                  <a:pt x="405384" y="0"/>
                </a:lnTo>
                <a:close/>
              </a:path>
            </a:pathLst>
          </a:custGeom>
          <a:solidFill>
            <a:srgbClr val="FF9999"/>
          </a:solidFill>
        </p:spPr>
        <p:txBody>
          <a:bodyPr wrap="square" lIns="0" tIns="0" rIns="0" bIns="0" rtlCol="0"/>
          <a:lstStyle/>
          <a:p>
            <a:endParaRPr/>
          </a:p>
        </p:txBody>
      </p:sp>
      <p:sp>
        <p:nvSpPr>
          <p:cNvPr id="22" name="object 22"/>
          <p:cNvSpPr/>
          <p:nvPr/>
        </p:nvSpPr>
        <p:spPr>
          <a:xfrm>
            <a:off x="4223003" y="2959607"/>
            <a:ext cx="405765" cy="562610"/>
          </a:xfrm>
          <a:custGeom>
            <a:avLst/>
            <a:gdLst/>
            <a:ahLst/>
            <a:cxnLst/>
            <a:rect l="l" t="t" r="r" b="b"/>
            <a:pathLst>
              <a:path w="405764" h="562610">
                <a:moveTo>
                  <a:pt x="405384" y="0"/>
                </a:moveTo>
                <a:lnTo>
                  <a:pt x="0" y="0"/>
                </a:lnTo>
                <a:lnTo>
                  <a:pt x="0" y="562355"/>
                </a:lnTo>
                <a:lnTo>
                  <a:pt x="405384" y="562355"/>
                </a:lnTo>
                <a:lnTo>
                  <a:pt x="405384" y="0"/>
                </a:lnTo>
                <a:close/>
              </a:path>
            </a:pathLst>
          </a:custGeom>
          <a:solidFill>
            <a:srgbClr val="FF9999"/>
          </a:solidFill>
        </p:spPr>
        <p:txBody>
          <a:bodyPr wrap="square" lIns="0" tIns="0" rIns="0" bIns="0" rtlCol="0"/>
          <a:lstStyle/>
          <a:p>
            <a:endParaRPr/>
          </a:p>
        </p:txBody>
      </p:sp>
      <p:sp>
        <p:nvSpPr>
          <p:cNvPr id="23" name="object 23"/>
          <p:cNvSpPr/>
          <p:nvPr/>
        </p:nvSpPr>
        <p:spPr>
          <a:xfrm>
            <a:off x="3008376" y="3651503"/>
            <a:ext cx="405765" cy="472440"/>
          </a:xfrm>
          <a:custGeom>
            <a:avLst/>
            <a:gdLst/>
            <a:ahLst/>
            <a:cxnLst/>
            <a:rect l="l" t="t" r="r" b="b"/>
            <a:pathLst>
              <a:path w="405764" h="472439">
                <a:moveTo>
                  <a:pt x="0" y="0"/>
                </a:moveTo>
                <a:lnTo>
                  <a:pt x="405384" y="0"/>
                </a:lnTo>
                <a:lnTo>
                  <a:pt x="405384" y="472440"/>
                </a:lnTo>
                <a:lnTo>
                  <a:pt x="0" y="472440"/>
                </a:lnTo>
                <a:lnTo>
                  <a:pt x="0" y="0"/>
                </a:lnTo>
                <a:close/>
              </a:path>
            </a:pathLst>
          </a:custGeom>
          <a:ln w="9143">
            <a:solidFill>
              <a:srgbClr val="BEBEBE"/>
            </a:solidFill>
          </a:ln>
        </p:spPr>
        <p:txBody>
          <a:bodyPr wrap="square" lIns="0" tIns="0" rIns="0" bIns="0" rtlCol="0"/>
          <a:lstStyle/>
          <a:p>
            <a:endParaRPr/>
          </a:p>
        </p:txBody>
      </p:sp>
      <p:sp>
        <p:nvSpPr>
          <p:cNvPr id="24" name="object 24"/>
          <p:cNvSpPr/>
          <p:nvPr/>
        </p:nvSpPr>
        <p:spPr>
          <a:xfrm>
            <a:off x="3616452" y="3279647"/>
            <a:ext cx="405765" cy="523240"/>
          </a:xfrm>
          <a:custGeom>
            <a:avLst/>
            <a:gdLst/>
            <a:ahLst/>
            <a:cxnLst/>
            <a:rect l="l" t="t" r="r" b="b"/>
            <a:pathLst>
              <a:path w="405764" h="523239">
                <a:moveTo>
                  <a:pt x="0" y="0"/>
                </a:moveTo>
                <a:lnTo>
                  <a:pt x="405384" y="0"/>
                </a:lnTo>
                <a:lnTo>
                  <a:pt x="405384" y="522731"/>
                </a:lnTo>
                <a:lnTo>
                  <a:pt x="0" y="522731"/>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4223003" y="2959607"/>
            <a:ext cx="405765" cy="562610"/>
          </a:xfrm>
          <a:custGeom>
            <a:avLst/>
            <a:gdLst/>
            <a:ahLst/>
            <a:cxnLst/>
            <a:rect l="l" t="t" r="r" b="b"/>
            <a:pathLst>
              <a:path w="405764" h="562610">
                <a:moveTo>
                  <a:pt x="0" y="0"/>
                </a:moveTo>
                <a:lnTo>
                  <a:pt x="405384" y="0"/>
                </a:lnTo>
                <a:lnTo>
                  <a:pt x="405384" y="562355"/>
                </a:lnTo>
                <a:lnTo>
                  <a:pt x="0" y="562355"/>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3008376" y="3608832"/>
            <a:ext cx="405765" cy="43180"/>
          </a:xfrm>
          <a:custGeom>
            <a:avLst/>
            <a:gdLst/>
            <a:ahLst/>
            <a:cxnLst/>
            <a:rect l="l" t="t" r="r" b="b"/>
            <a:pathLst>
              <a:path w="405764" h="43179">
                <a:moveTo>
                  <a:pt x="0" y="42672"/>
                </a:moveTo>
                <a:lnTo>
                  <a:pt x="405384" y="42672"/>
                </a:lnTo>
                <a:lnTo>
                  <a:pt x="405384" y="0"/>
                </a:lnTo>
                <a:lnTo>
                  <a:pt x="0" y="0"/>
                </a:lnTo>
                <a:lnTo>
                  <a:pt x="0" y="42672"/>
                </a:lnTo>
                <a:close/>
              </a:path>
            </a:pathLst>
          </a:custGeom>
          <a:solidFill>
            <a:srgbClr val="009EDF"/>
          </a:solidFill>
        </p:spPr>
        <p:txBody>
          <a:bodyPr wrap="square" lIns="0" tIns="0" rIns="0" bIns="0" rtlCol="0"/>
          <a:lstStyle/>
          <a:p>
            <a:endParaRPr/>
          </a:p>
        </p:txBody>
      </p:sp>
      <p:sp>
        <p:nvSpPr>
          <p:cNvPr id="27" name="object 27"/>
          <p:cNvSpPr/>
          <p:nvPr/>
        </p:nvSpPr>
        <p:spPr>
          <a:xfrm>
            <a:off x="3616452" y="3209544"/>
            <a:ext cx="405765" cy="70485"/>
          </a:xfrm>
          <a:custGeom>
            <a:avLst/>
            <a:gdLst/>
            <a:ahLst/>
            <a:cxnLst/>
            <a:rect l="l" t="t" r="r" b="b"/>
            <a:pathLst>
              <a:path w="405764" h="70485">
                <a:moveTo>
                  <a:pt x="405384" y="0"/>
                </a:moveTo>
                <a:lnTo>
                  <a:pt x="0" y="0"/>
                </a:lnTo>
                <a:lnTo>
                  <a:pt x="0" y="70103"/>
                </a:lnTo>
                <a:lnTo>
                  <a:pt x="405384" y="70103"/>
                </a:lnTo>
                <a:lnTo>
                  <a:pt x="405384" y="0"/>
                </a:lnTo>
                <a:close/>
              </a:path>
            </a:pathLst>
          </a:custGeom>
          <a:solidFill>
            <a:srgbClr val="009EDF"/>
          </a:solidFill>
        </p:spPr>
        <p:txBody>
          <a:bodyPr wrap="square" lIns="0" tIns="0" rIns="0" bIns="0" rtlCol="0"/>
          <a:lstStyle/>
          <a:p>
            <a:endParaRPr/>
          </a:p>
        </p:txBody>
      </p:sp>
      <p:sp>
        <p:nvSpPr>
          <p:cNvPr id="28" name="object 28"/>
          <p:cNvSpPr/>
          <p:nvPr/>
        </p:nvSpPr>
        <p:spPr>
          <a:xfrm>
            <a:off x="4223003" y="2860548"/>
            <a:ext cx="405765" cy="99060"/>
          </a:xfrm>
          <a:custGeom>
            <a:avLst/>
            <a:gdLst/>
            <a:ahLst/>
            <a:cxnLst/>
            <a:rect l="l" t="t" r="r" b="b"/>
            <a:pathLst>
              <a:path w="405764" h="99060">
                <a:moveTo>
                  <a:pt x="405384" y="0"/>
                </a:moveTo>
                <a:lnTo>
                  <a:pt x="0" y="0"/>
                </a:lnTo>
                <a:lnTo>
                  <a:pt x="0" y="99060"/>
                </a:lnTo>
                <a:lnTo>
                  <a:pt x="405384" y="99060"/>
                </a:lnTo>
                <a:lnTo>
                  <a:pt x="405384" y="0"/>
                </a:lnTo>
                <a:close/>
              </a:path>
            </a:pathLst>
          </a:custGeom>
          <a:solidFill>
            <a:srgbClr val="009EDF"/>
          </a:solidFill>
        </p:spPr>
        <p:txBody>
          <a:bodyPr wrap="square" lIns="0" tIns="0" rIns="0" bIns="0" rtlCol="0"/>
          <a:lstStyle/>
          <a:p>
            <a:endParaRPr/>
          </a:p>
        </p:txBody>
      </p:sp>
      <p:sp>
        <p:nvSpPr>
          <p:cNvPr id="29" name="object 29"/>
          <p:cNvSpPr/>
          <p:nvPr/>
        </p:nvSpPr>
        <p:spPr>
          <a:xfrm>
            <a:off x="3008376" y="3608832"/>
            <a:ext cx="405765" cy="43180"/>
          </a:xfrm>
          <a:custGeom>
            <a:avLst/>
            <a:gdLst/>
            <a:ahLst/>
            <a:cxnLst/>
            <a:rect l="l" t="t" r="r" b="b"/>
            <a:pathLst>
              <a:path w="405764" h="43179">
                <a:moveTo>
                  <a:pt x="0" y="0"/>
                </a:moveTo>
                <a:lnTo>
                  <a:pt x="405384" y="0"/>
                </a:lnTo>
                <a:lnTo>
                  <a:pt x="405384" y="42672"/>
                </a:lnTo>
                <a:lnTo>
                  <a:pt x="0" y="42672"/>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3616452" y="3209544"/>
            <a:ext cx="405765" cy="70485"/>
          </a:xfrm>
          <a:custGeom>
            <a:avLst/>
            <a:gdLst/>
            <a:ahLst/>
            <a:cxnLst/>
            <a:rect l="l" t="t" r="r" b="b"/>
            <a:pathLst>
              <a:path w="405764" h="70485">
                <a:moveTo>
                  <a:pt x="0" y="0"/>
                </a:moveTo>
                <a:lnTo>
                  <a:pt x="405384" y="0"/>
                </a:lnTo>
                <a:lnTo>
                  <a:pt x="405384" y="70103"/>
                </a:lnTo>
                <a:lnTo>
                  <a:pt x="0" y="70103"/>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4223003" y="2860548"/>
            <a:ext cx="405765" cy="99060"/>
          </a:xfrm>
          <a:custGeom>
            <a:avLst/>
            <a:gdLst/>
            <a:ahLst/>
            <a:cxnLst/>
            <a:rect l="l" t="t" r="r" b="b"/>
            <a:pathLst>
              <a:path w="405764" h="99060">
                <a:moveTo>
                  <a:pt x="0" y="0"/>
                </a:moveTo>
                <a:lnTo>
                  <a:pt x="405384" y="0"/>
                </a:lnTo>
                <a:lnTo>
                  <a:pt x="405384" y="99060"/>
                </a:lnTo>
                <a:lnTo>
                  <a:pt x="0" y="99060"/>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2906267" y="5859779"/>
            <a:ext cx="1824355" cy="0"/>
          </a:xfrm>
          <a:custGeom>
            <a:avLst/>
            <a:gdLst/>
            <a:ahLst/>
            <a:cxnLst/>
            <a:rect l="l" t="t" r="r" b="b"/>
            <a:pathLst>
              <a:path w="1824354">
                <a:moveTo>
                  <a:pt x="0" y="0"/>
                </a:moveTo>
                <a:lnTo>
                  <a:pt x="1824228" y="0"/>
                </a:lnTo>
              </a:path>
            </a:pathLst>
          </a:custGeom>
          <a:ln w="9144">
            <a:solidFill>
              <a:srgbClr val="666666"/>
            </a:solidFill>
          </a:ln>
        </p:spPr>
        <p:txBody>
          <a:bodyPr wrap="square" lIns="0" tIns="0" rIns="0" bIns="0" rtlCol="0"/>
          <a:lstStyle/>
          <a:p>
            <a:endParaRPr/>
          </a:p>
        </p:txBody>
      </p:sp>
      <p:sp>
        <p:nvSpPr>
          <p:cNvPr id="33" name="object 33"/>
          <p:cNvSpPr txBox="1"/>
          <p:nvPr/>
        </p:nvSpPr>
        <p:spPr>
          <a:xfrm>
            <a:off x="3000882" y="596757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34" name="object 34"/>
          <p:cNvSpPr txBox="1"/>
          <p:nvPr/>
        </p:nvSpPr>
        <p:spPr>
          <a:xfrm>
            <a:off x="3608578" y="596757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35" name="object 35"/>
          <p:cNvSpPr txBox="1"/>
          <p:nvPr/>
        </p:nvSpPr>
        <p:spPr>
          <a:xfrm>
            <a:off x="4216400" y="596757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36" name="object 36"/>
          <p:cNvSpPr/>
          <p:nvPr/>
        </p:nvSpPr>
        <p:spPr>
          <a:xfrm>
            <a:off x="1065275" y="5187696"/>
            <a:ext cx="1801495" cy="672465"/>
          </a:xfrm>
          <a:custGeom>
            <a:avLst/>
            <a:gdLst/>
            <a:ahLst/>
            <a:cxnLst/>
            <a:rect l="l" t="t" r="r" b="b"/>
            <a:pathLst>
              <a:path w="1801495" h="672464">
                <a:moveTo>
                  <a:pt x="0" y="231647"/>
                </a:moveTo>
                <a:lnTo>
                  <a:pt x="0" y="672083"/>
                </a:lnTo>
                <a:lnTo>
                  <a:pt x="1801368" y="672083"/>
                </a:lnTo>
                <a:lnTo>
                  <a:pt x="1801368" y="243839"/>
                </a:lnTo>
                <a:lnTo>
                  <a:pt x="138684" y="243839"/>
                </a:lnTo>
                <a:lnTo>
                  <a:pt x="70104" y="236219"/>
                </a:lnTo>
                <a:lnTo>
                  <a:pt x="0" y="231647"/>
                </a:lnTo>
                <a:close/>
              </a:path>
              <a:path w="1801495" h="672464">
                <a:moveTo>
                  <a:pt x="1246632" y="74675"/>
                </a:moveTo>
                <a:lnTo>
                  <a:pt x="1107948" y="105155"/>
                </a:lnTo>
                <a:lnTo>
                  <a:pt x="1039368" y="124967"/>
                </a:lnTo>
                <a:lnTo>
                  <a:pt x="969263" y="129539"/>
                </a:lnTo>
                <a:lnTo>
                  <a:pt x="900684" y="138683"/>
                </a:lnTo>
                <a:lnTo>
                  <a:pt x="832104" y="152399"/>
                </a:lnTo>
                <a:lnTo>
                  <a:pt x="762000" y="163067"/>
                </a:lnTo>
                <a:lnTo>
                  <a:pt x="693419" y="163067"/>
                </a:lnTo>
                <a:lnTo>
                  <a:pt x="623316" y="187451"/>
                </a:lnTo>
                <a:lnTo>
                  <a:pt x="554736" y="190499"/>
                </a:lnTo>
                <a:lnTo>
                  <a:pt x="484632" y="198119"/>
                </a:lnTo>
                <a:lnTo>
                  <a:pt x="416052" y="201167"/>
                </a:lnTo>
                <a:lnTo>
                  <a:pt x="345948" y="213359"/>
                </a:lnTo>
                <a:lnTo>
                  <a:pt x="277368" y="239267"/>
                </a:lnTo>
                <a:lnTo>
                  <a:pt x="207264" y="243839"/>
                </a:lnTo>
                <a:lnTo>
                  <a:pt x="1801368" y="243839"/>
                </a:lnTo>
                <a:lnTo>
                  <a:pt x="1801368" y="111251"/>
                </a:lnTo>
                <a:lnTo>
                  <a:pt x="1316736" y="111251"/>
                </a:lnTo>
                <a:lnTo>
                  <a:pt x="1246632" y="74675"/>
                </a:lnTo>
                <a:close/>
              </a:path>
              <a:path w="1801495" h="672464">
                <a:moveTo>
                  <a:pt x="1662684" y="0"/>
                </a:moveTo>
                <a:lnTo>
                  <a:pt x="1594104" y="1523"/>
                </a:lnTo>
                <a:lnTo>
                  <a:pt x="1524000" y="16763"/>
                </a:lnTo>
                <a:lnTo>
                  <a:pt x="1455420" y="36575"/>
                </a:lnTo>
                <a:lnTo>
                  <a:pt x="1385316" y="60959"/>
                </a:lnTo>
                <a:lnTo>
                  <a:pt x="1316736" y="111251"/>
                </a:lnTo>
                <a:lnTo>
                  <a:pt x="1801368" y="111251"/>
                </a:lnTo>
                <a:lnTo>
                  <a:pt x="1801368" y="9143"/>
                </a:lnTo>
                <a:lnTo>
                  <a:pt x="1731264" y="9143"/>
                </a:lnTo>
                <a:lnTo>
                  <a:pt x="1662684" y="0"/>
                </a:lnTo>
                <a:close/>
              </a:path>
              <a:path w="1801495" h="672464">
                <a:moveTo>
                  <a:pt x="1801368" y="0"/>
                </a:moveTo>
                <a:lnTo>
                  <a:pt x="1731264" y="9143"/>
                </a:lnTo>
                <a:lnTo>
                  <a:pt x="1801368" y="9143"/>
                </a:lnTo>
                <a:lnTo>
                  <a:pt x="1801368" y="0"/>
                </a:lnTo>
                <a:close/>
              </a:path>
            </a:pathLst>
          </a:custGeom>
          <a:solidFill>
            <a:srgbClr val="CC0033"/>
          </a:solidFill>
        </p:spPr>
        <p:txBody>
          <a:bodyPr wrap="square" lIns="0" tIns="0" rIns="0" bIns="0" rtlCol="0"/>
          <a:lstStyle/>
          <a:p>
            <a:endParaRPr/>
          </a:p>
        </p:txBody>
      </p:sp>
      <p:sp>
        <p:nvSpPr>
          <p:cNvPr id="37" name="object 37"/>
          <p:cNvSpPr/>
          <p:nvPr/>
        </p:nvSpPr>
        <p:spPr>
          <a:xfrm>
            <a:off x="1065275" y="5187696"/>
            <a:ext cx="1801495" cy="672465"/>
          </a:xfrm>
          <a:custGeom>
            <a:avLst/>
            <a:gdLst/>
            <a:ahLst/>
            <a:cxnLst/>
            <a:rect l="l" t="t" r="r" b="b"/>
            <a:pathLst>
              <a:path w="1801495" h="672464">
                <a:moveTo>
                  <a:pt x="0" y="231647"/>
                </a:moveTo>
                <a:lnTo>
                  <a:pt x="70104" y="236219"/>
                </a:lnTo>
                <a:lnTo>
                  <a:pt x="138684" y="243839"/>
                </a:lnTo>
                <a:lnTo>
                  <a:pt x="207264" y="243839"/>
                </a:lnTo>
                <a:lnTo>
                  <a:pt x="277368" y="239267"/>
                </a:lnTo>
                <a:lnTo>
                  <a:pt x="345948" y="213359"/>
                </a:lnTo>
                <a:lnTo>
                  <a:pt x="416052" y="201167"/>
                </a:lnTo>
                <a:lnTo>
                  <a:pt x="484632" y="198119"/>
                </a:lnTo>
                <a:lnTo>
                  <a:pt x="554736" y="190499"/>
                </a:lnTo>
                <a:lnTo>
                  <a:pt x="623316" y="187451"/>
                </a:lnTo>
                <a:lnTo>
                  <a:pt x="693419" y="163067"/>
                </a:lnTo>
                <a:lnTo>
                  <a:pt x="762000" y="163067"/>
                </a:lnTo>
                <a:lnTo>
                  <a:pt x="832104" y="152399"/>
                </a:lnTo>
                <a:lnTo>
                  <a:pt x="900684" y="138683"/>
                </a:lnTo>
                <a:lnTo>
                  <a:pt x="969263" y="129539"/>
                </a:lnTo>
                <a:lnTo>
                  <a:pt x="1039368" y="124967"/>
                </a:lnTo>
                <a:lnTo>
                  <a:pt x="1107948" y="105155"/>
                </a:lnTo>
                <a:lnTo>
                  <a:pt x="1178052" y="89915"/>
                </a:lnTo>
                <a:lnTo>
                  <a:pt x="1246632" y="74675"/>
                </a:lnTo>
                <a:lnTo>
                  <a:pt x="1316736" y="111251"/>
                </a:lnTo>
                <a:lnTo>
                  <a:pt x="1385316" y="60959"/>
                </a:lnTo>
                <a:lnTo>
                  <a:pt x="1455420" y="36575"/>
                </a:lnTo>
                <a:lnTo>
                  <a:pt x="1524000" y="16763"/>
                </a:lnTo>
                <a:lnTo>
                  <a:pt x="1594104" y="1523"/>
                </a:lnTo>
                <a:lnTo>
                  <a:pt x="1662684" y="0"/>
                </a:lnTo>
                <a:lnTo>
                  <a:pt x="1731264" y="9143"/>
                </a:lnTo>
                <a:lnTo>
                  <a:pt x="1801368" y="0"/>
                </a:lnTo>
                <a:lnTo>
                  <a:pt x="1801368" y="672083"/>
                </a:lnTo>
                <a:lnTo>
                  <a:pt x="1731264" y="672083"/>
                </a:lnTo>
                <a:lnTo>
                  <a:pt x="1662684" y="672083"/>
                </a:lnTo>
                <a:lnTo>
                  <a:pt x="0" y="672083"/>
                </a:lnTo>
                <a:lnTo>
                  <a:pt x="0" y="231647"/>
                </a:lnTo>
                <a:close/>
              </a:path>
            </a:pathLst>
          </a:custGeom>
          <a:ln w="9144">
            <a:solidFill>
              <a:srgbClr val="BEBEBE"/>
            </a:solidFill>
          </a:ln>
        </p:spPr>
        <p:txBody>
          <a:bodyPr wrap="square" lIns="0" tIns="0" rIns="0" bIns="0" rtlCol="0"/>
          <a:lstStyle/>
          <a:p>
            <a:endParaRPr/>
          </a:p>
        </p:txBody>
      </p:sp>
      <p:sp>
        <p:nvSpPr>
          <p:cNvPr id="38" name="object 38"/>
          <p:cNvSpPr/>
          <p:nvPr/>
        </p:nvSpPr>
        <p:spPr>
          <a:xfrm>
            <a:off x="1065275" y="5076444"/>
            <a:ext cx="1801495" cy="355600"/>
          </a:xfrm>
          <a:custGeom>
            <a:avLst/>
            <a:gdLst/>
            <a:ahLst/>
            <a:cxnLst/>
            <a:rect l="l" t="t" r="r" b="b"/>
            <a:pathLst>
              <a:path w="1801495" h="355600">
                <a:moveTo>
                  <a:pt x="0" y="283463"/>
                </a:moveTo>
                <a:lnTo>
                  <a:pt x="0" y="342899"/>
                </a:lnTo>
                <a:lnTo>
                  <a:pt x="70104" y="347471"/>
                </a:lnTo>
                <a:lnTo>
                  <a:pt x="138684" y="355091"/>
                </a:lnTo>
                <a:lnTo>
                  <a:pt x="207264" y="355091"/>
                </a:lnTo>
                <a:lnTo>
                  <a:pt x="277368" y="350519"/>
                </a:lnTo>
                <a:lnTo>
                  <a:pt x="345948" y="324611"/>
                </a:lnTo>
                <a:lnTo>
                  <a:pt x="416052" y="312419"/>
                </a:lnTo>
                <a:lnTo>
                  <a:pt x="484632" y="309371"/>
                </a:lnTo>
                <a:lnTo>
                  <a:pt x="554736" y="301751"/>
                </a:lnTo>
                <a:lnTo>
                  <a:pt x="623316" y="298703"/>
                </a:lnTo>
                <a:lnTo>
                  <a:pt x="636460" y="294131"/>
                </a:lnTo>
                <a:lnTo>
                  <a:pt x="138684" y="294131"/>
                </a:lnTo>
                <a:lnTo>
                  <a:pt x="70104" y="288035"/>
                </a:lnTo>
                <a:lnTo>
                  <a:pt x="0" y="283463"/>
                </a:lnTo>
                <a:close/>
              </a:path>
              <a:path w="1801495" h="355600">
                <a:moveTo>
                  <a:pt x="693419" y="201167"/>
                </a:moveTo>
                <a:lnTo>
                  <a:pt x="623316" y="231647"/>
                </a:lnTo>
                <a:lnTo>
                  <a:pt x="554736" y="236219"/>
                </a:lnTo>
                <a:lnTo>
                  <a:pt x="484632" y="245363"/>
                </a:lnTo>
                <a:lnTo>
                  <a:pt x="416052" y="251459"/>
                </a:lnTo>
                <a:lnTo>
                  <a:pt x="345948" y="263651"/>
                </a:lnTo>
                <a:lnTo>
                  <a:pt x="277368" y="289559"/>
                </a:lnTo>
                <a:lnTo>
                  <a:pt x="207264" y="292607"/>
                </a:lnTo>
                <a:lnTo>
                  <a:pt x="138684" y="294131"/>
                </a:lnTo>
                <a:lnTo>
                  <a:pt x="636460" y="294131"/>
                </a:lnTo>
                <a:lnTo>
                  <a:pt x="693419" y="274319"/>
                </a:lnTo>
                <a:lnTo>
                  <a:pt x="762000" y="274319"/>
                </a:lnTo>
                <a:lnTo>
                  <a:pt x="832104" y="263651"/>
                </a:lnTo>
                <a:lnTo>
                  <a:pt x="900684" y="249935"/>
                </a:lnTo>
                <a:lnTo>
                  <a:pt x="969263" y="240791"/>
                </a:lnTo>
                <a:lnTo>
                  <a:pt x="1039368" y="236219"/>
                </a:lnTo>
                <a:lnTo>
                  <a:pt x="1107948" y="216407"/>
                </a:lnTo>
                <a:lnTo>
                  <a:pt x="1171041" y="202691"/>
                </a:lnTo>
                <a:lnTo>
                  <a:pt x="762000" y="202691"/>
                </a:lnTo>
                <a:lnTo>
                  <a:pt x="693419" y="201167"/>
                </a:lnTo>
                <a:close/>
              </a:path>
              <a:path w="1801495" h="355600">
                <a:moveTo>
                  <a:pt x="1366612" y="185927"/>
                </a:moveTo>
                <a:lnTo>
                  <a:pt x="1246632" y="185927"/>
                </a:lnTo>
                <a:lnTo>
                  <a:pt x="1316736" y="222503"/>
                </a:lnTo>
                <a:lnTo>
                  <a:pt x="1366612" y="185927"/>
                </a:lnTo>
                <a:close/>
              </a:path>
              <a:path w="1801495" h="355600">
                <a:moveTo>
                  <a:pt x="1246632" y="100583"/>
                </a:moveTo>
                <a:lnTo>
                  <a:pt x="1178052" y="114299"/>
                </a:lnTo>
                <a:lnTo>
                  <a:pt x="1107948" y="135635"/>
                </a:lnTo>
                <a:lnTo>
                  <a:pt x="1039368" y="153923"/>
                </a:lnTo>
                <a:lnTo>
                  <a:pt x="969263" y="164591"/>
                </a:lnTo>
                <a:lnTo>
                  <a:pt x="900684" y="178307"/>
                </a:lnTo>
                <a:lnTo>
                  <a:pt x="832104" y="193547"/>
                </a:lnTo>
                <a:lnTo>
                  <a:pt x="762000" y="202691"/>
                </a:lnTo>
                <a:lnTo>
                  <a:pt x="1171041" y="202691"/>
                </a:lnTo>
                <a:lnTo>
                  <a:pt x="1246632" y="185927"/>
                </a:lnTo>
                <a:lnTo>
                  <a:pt x="1366612" y="185927"/>
                </a:lnTo>
                <a:lnTo>
                  <a:pt x="1385316" y="172211"/>
                </a:lnTo>
                <a:lnTo>
                  <a:pt x="1455420" y="147827"/>
                </a:lnTo>
                <a:lnTo>
                  <a:pt x="1497623" y="135635"/>
                </a:lnTo>
                <a:lnTo>
                  <a:pt x="1316736" y="135635"/>
                </a:lnTo>
                <a:lnTo>
                  <a:pt x="1246632" y="100583"/>
                </a:lnTo>
                <a:close/>
              </a:path>
              <a:path w="1801495" h="355600">
                <a:moveTo>
                  <a:pt x="1662684" y="4571"/>
                </a:moveTo>
                <a:lnTo>
                  <a:pt x="1594104" y="6095"/>
                </a:lnTo>
                <a:lnTo>
                  <a:pt x="1524000" y="21335"/>
                </a:lnTo>
                <a:lnTo>
                  <a:pt x="1455420" y="44195"/>
                </a:lnTo>
                <a:lnTo>
                  <a:pt x="1385316" y="77723"/>
                </a:lnTo>
                <a:lnTo>
                  <a:pt x="1316736" y="135635"/>
                </a:lnTo>
                <a:lnTo>
                  <a:pt x="1497623" y="135635"/>
                </a:lnTo>
                <a:lnTo>
                  <a:pt x="1524000" y="128015"/>
                </a:lnTo>
                <a:lnTo>
                  <a:pt x="1594104" y="112775"/>
                </a:lnTo>
                <a:lnTo>
                  <a:pt x="1662684" y="111251"/>
                </a:lnTo>
                <a:lnTo>
                  <a:pt x="1801368" y="111251"/>
                </a:lnTo>
                <a:lnTo>
                  <a:pt x="1801368" y="12191"/>
                </a:lnTo>
                <a:lnTo>
                  <a:pt x="1731264" y="12191"/>
                </a:lnTo>
                <a:lnTo>
                  <a:pt x="1662684" y="4571"/>
                </a:lnTo>
                <a:close/>
              </a:path>
              <a:path w="1801495" h="355600">
                <a:moveTo>
                  <a:pt x="1801368" y="111251"/>
                </a:moveTo>
                <a:lnTo>
                  <a:pt x="1662684" y="111251"/>
                </a:lnTo>
                <a:lnTo>
                  <a:pt x="1731264" y="120395"/>
                </a:lnTo>
                <a:lnTo>
                  <a:pt x="1801368" y="111251"/>
                </a:lnTo>
                <a:close/>
              </a:path>
              <a:path w="1801495" h="355600">
                <a:moveTo>
                  <a:pt x="1801368" y="0"/>
                </a:moveTo>
                <a:lnTo>
                  <a:pt x="1731264" y="12191"/>
                </a:lnTo>
                <a:lnTo>
                  <a:pt x="1801368" y="12191"/>
                </a:lnTo>
                <a:lnTo>
                  <a:pt x="1801368" y="0"/>
                </a:lnTo>
                <a:close/>
              </a:path>
            </a:pathLst>
          </a:custGeom>
          <a:solidFill>
            <a:srgbClr val="8ADEFF"/>
          </a:solidFill>
        </p:spPr>
        <p:txBody>
          <a:bodyPr wrap="square" lIns="0" tIns="0" rIns="0" bIns="0" rtlCol="0"/>
          <a:lstStyle/>
          <a:p>
            <a:endParaRPr/>
          </a:p>
        </p:txBody>
      </p:sp>
      <p:sp>
        <p:nvSpPr>
          <p:cNvPr id="39" name="object 39"/>
          <p:cNvSpPr/>
          <p:nvPr/>
        </p:nvSpPr>
        <p:spPr>
          <a:xfrm>
            <a:off x="1065275" y="5076444"/>
            <a:ext cx="1801495" cy="355600"/>
          </a:xfrm>
          <a:custGeom>
            <a:avLst/>
            <a:gdLst/>
            <a:ahLst/>
            <a:cxnLst/>
            <a:rect l="l" t="t" r="r" b="b"/>
            <a:pathLst>
              <a:path w="1801495" h="355600">
                <a:moveTo>
                  <a:pt x="0" y="283463"/>
                </a:moveTo>
                <a:lnTo>
                  <a:pt x="70104" y="288035"/>
                </a:lnTo>
                <a:lnTo>
                  <a:pt x="138684" y="294131"/>
                </a:lnTo>
                <a:lnTo>
                  <a:pt x="207264" y="292607"/>
                </a:lnTo>
                <a:lnTo>
                  <a:pt x="277368" y="289559"/>
                </a:lnTo>
                <a:lnTo>
                  <a:pt x="345948" y="263651"/>
                </a:lnTo>
                <a:lnTo>
                  <a:pt x="416052" y="251459"/>
                </a:lnTo>
                <a:lnTo>
                  <a:pt x="484632" y="245363"/>
                </a:lnTo>
                <a:lnTo>
                  <a:pt x="554736" y="236219"/>
                </a:lnTo>
                <a:lnTo>
                  <a:pt x="623316" y="231647"/>
                </a:lnTo>
                <a:lnTo>
                  <a:pt x="693419" y="201167"/>
                </a:lnTo>
                <a:lnTo>
                  <a:pt x="762000" y="202691"/>
                </a:lnTo>
                <a:lnTo>
                  <a:pt x="832104" y="193547"/>
                </a:lnTo>
                <a:lnTo>
                  <a:pt x="900684" y="178307"/>
                </a:lnTo>
                <a:lnTo>
                  <a:pt x="969263" y="164591"/>
                </a:lnTo>
                <a:lnTo>
                  <a:pt x="1039368" y="153923"/>
                </a:lnTo>
                <a:lnTo>
                  <a:pt x="1107948" y="135635"/>
                </a:lnTo>
                <a:lnTo>
                  <a:pt x="1178052" y="114299"/>
                </a:lnTo>
                <a:lnTo>
                  <a:pt x="1246632" y="100583"/>
                </a:lnTo>
                <a:lnTo>
                  <a:pt x="1316736" y="135635"/>
                </a:lnTo>
                <a:lnTo>
                  <a:pt x="1385316" y="77723"/>
                </a:lnTo>
                <a:lnTo>
                  <a:pt x="1455420" y="44195"/>
                </a:lnTo>
                <a:lnTo>
                  <a:pt x="1524000" y="21335"/>
                </a:lnTo>
                <a:lnTo>
                  <a:pt x="1594104" y="6095"/>
                </a:lnTo>
                <a:lnTo>
                  <a:pt x="1662684" y="4571"/>
                </a:lnTo>
                <a:lnTo>
                  <a:pt x="1731264" y="12191"/>
                </a:lnTo>
                <a:lnTo>
                  <a:pt x="1801368" y="0"/>
                </a:lnTo>
                <a:lnTo>
                  <a:pt x="1801368" y="111251"/>
                </a:lnTo>
                <a:lnTo>
                  <a:pt x="1731264" y="120395"/>
                </a:lnTo>
                <a:lnTo>
                  <a:pt x="1662684" y="111251"/>
                </a:lnTo>
                <a:lnTo>
                  <a:pt x="1594104" y="112775"/>
                </a:lnTo>
                <a:lnTo>
                  <a:pt x="1524000" y="128015"/>
                </a:lnTo>
                <a:lnTo>
                  <a:pt x="1455420" y="147827"/>
                </a:lnTo>
                <a:lnTo>
                  <a:pt x="1385316" y="172211"/>
                </a:lnTo>
                <a:lnTo>
                  <a:pt x="1316736" y="222503"/>
                </a:lnTo>
                <a:lnTo>
                  <a:pt x="1246632" y="185927"/>
                </a:lnTo>
                <a:lnTo>
                  <a:pt x="1178052" y="201167"/>
                </a:lnTo>
                <a:lnTo>
                  <a:pt x="1107948" y="216407"/>
                </a:lnTo>
                <a:lnTo>
                  <a:pt x="1039368" y="236219"/>
                </a:lnTo>
                <a:lnTo>
                  <a:pt x="969263" y="240791"/>
                </a:lnTo>
                <a:lnTo>
                  <a:pt x="900684" y="249935"/>
                </a:lnTo>
                <a:lnTo>
                  <a:pt x="832104" y="263651"/>
                </a:lnTo>
                <a:lnTo>
                  <a:pt x="762000" y="274319"/>
                </a:lnTo>
                <a:lnTo>
                  <a:pt x="693419" y="274319"/>
                </a:lnTo>
                <a:lnTo>
                  <a:pt x="623316" y="298703"/>
                </a:lnTo>
                <a:lnTo>
                  <a:pt x="554736" y="301751"/>
                </a:lnTo>
                <a:lnTo>
                  <a:pt x="484632" y="309371"/>
                </a:lnTo>
                <a:lnTo>
                  <a:pt x="416052" y="312419"/>
                </a:lnTo>
                <a:lnTo>
                  <a:pt x="345948" y="324611"/>
                </a:lnTo>
                <a:lnTo>
                  <a:pt x="277368" y="350519"/>
                </a:lnTo>
                <a:lnTo>
                  <a:pt x="207264" y="355091"/>
                </a:lnTo>
                <a:lnTo>
                  <a:pt x="138684" y="355091"/>
                </a:lnTo>
                <a:lnTo>
                  <a:pt x="70104" y="347471"/>
                </a:lnTo>
                <a:lnTo>
                  <a:pt x="0" y="342899"/>
                </a:lnTo>
                <a:lnTo>
                  <a:pt x="0" y="283463"/>
                </a:lnTo>
                <a:close/>
              </a:path>
            </a:pathLst>
          </a:custGeom>
          <a:ln w="9143">
            <a:solidFill>
              <a:srgbClr val="BEBEBE"/>
            </a:solidFill>
          </a:ln>
        </p:spPr>
        <p:txBody>
          <a:bodyPr wrap="square" lIns="0" tIns="0" rIns="0" bIns="0" rtlCol="0"/>
          <a:lstStyle/>
          <a:p>
            <a:endParaRPr/>
          </a:p>
        </p:txBody>
      </p:sp>
      <p:sp>
        <p:nvSpPr>
          <p:cNvPr id="40" name="object 40"/>
          <p:cNvSpPr/>
          <p:nvPr/>
        </p:nvSpPr>
        <p:spPr>
          <a:xfrm>
            <a:off x="1065275" y="4296155"/>
            <a:ext cx="1801495" cy="1074420"/>
          </a:xfrm>
          <a:custGeom>
            <a:avLst/>
            <a:gdLst/>
            <a:ahLst/>
            <a:cxnLst/>
            <a:rect l="l" t="t" r="r" b="b"/>
            <a:pathLst>
              <a:path w="1801495" h="1074420">
                <a:moveTo>
                  <a:pt x="138684" y="734568"/>
                </a:moveTo>
                <a:lnTo>
                  <a:pt x="70104" y="734568"/>
                </a:lnTo>
                <a:lnTo>
                  <a:pt x="0" y="751332"/>
                </a:lnTo>
                <a:lnTo>
                  <a:pt x="0" y="1063752"/>
                </a:lnTo>
                <a:lnTo>
                  <a:pt x="70104" y="1068324"/>
                </a:lnTo>
                <a:lnTo>
                  <a:pt x="138684" y="1074420"/>
                </a:lnTo>
                <a:lnTo>
                  <a:pt x="207264" y="1072896"/>
                </a:lnTo>
                <a:lnTo>
                  <a:pt x="277368" y="1069848"/>
                </a:lnTo>
                <a:lnTo>
                  <a:pt x="345948" y="1043940"/>
                </a:lnTo>
                <a:lnTo>
                  <a:pt x="416052" y="1031748"/>
                </a:lnTo>
                <a:lnTo>
                  <a:pt x="484632" y="1025652"/>
                </a:lnTo>
                <a:lnTo>
                  <a:pt x="554736" y="1016508"/>
                </a:lnTo>
                <a:lnTo>
                  <a:pt x="623316" y="1011936"/>
                </a:lnTo>
                <a:lnTo>
                  <a:pt x="693419" y="981456"/>
                </a:lnTo>
                <a:lnTo>
                  <a:pt x="773684" y="981456"/>
                </a:lnTo>
                <a:lnTo>
                  <a:pt x="832104" y="973836"/>
                </a:lnTo>
                <a:lnTo>
                  <a:pt x="900684" y="958596"/>
                </a:lnTo>
                <a:lnTo>
                  <a:pt x="969263" y="944880"/>
                </a:lnTo>
                <a:lnTo>
                  <a:pt x="1039368" y="934212"/>
                </a:lnTo>
                <a:lnTo>
                  <a:pt x="1107948" y="915924"/>
                </a:lnTo>
                <a:lnTo>
                  <a:pt x="1178052" y="894588"/>
                </a:lnTo>
                <a:lnTo>
                  <a:pt x="1246632" y="880872"/>
                </a:lnTo>
                <a:lnTo>
                  <a:pt x="1358244" y="880872"/>
                </a:lnTo>
                <a:lnTo>
                  <a:pt x="1385316" y="858012"/>
                </a:lnTo>
                <a:lnTo>
                  <a:pt x="1455420" y="824484"/>
                </a:lnTo>
                <a:lnTo>
                  <a:pt x="1524000" y="801624"/>
                </a:lnTo>
                <a:lnTo>
                  <a:pt x="1594104" y="786384"/>
                </a:lnTo>
                <a:lnTo>
                  <a:pt x="1662684" y="784860"/>
                </a:lnTo>
                <a:lnTo>
                  <a:pt x="1775078" y="784860"/>
                </a:lnTo>
                <a:lnTo>
                  <a:pt x="1801368" y="780288"/>
                </a:lnTo>
                <a:lnTo>
                  <a:pt x="1801368" y="736092"/>
                </a:lnTo>
                <a:lnTo>
                  <a:pt x="207264" y="736092"/>
                </a:lnTo>
                <a:lnTo>
                  <a:pt x="138684" y="734568"/>
                </a:lnTo>
                <a:close/>
              </a:path>
              <a:path w="1801495" h="1074420">
                <a:moveTo>
                  <a:pt x="773684" y="981456"/>
                </a:moveTo>
                <a:lnTo>
                  <a:pt x="693419" y="981456"/>
                </a:lnTo>
                <a:lnTo>
                  <a:pt x="762000" y="982980"/>
                </a:lnTo>
                <a:lnTo>
                  <a:pt x="773684" y="981456"/>
                </a:lnTo>
                <a:close/>
              </a:path>
              <a:path w="1801495" h="1074420">
                <a:moveTo>
                  <a:pt x="1358244" y="880872"/>
                </a:moveTo>
                <a:lnTo>
                  <a:pt x="1246632" y="880872"/>
                </a:lnTo>
                <a:lnTo>
                  <a:pt x="1316736" y="915924"/>
                </a:lnTo>
                <a:lnTo>
                  <a:pt x="1358244" y="880872"/>
                </a:lnTo>
                <a:close/>
              </a:path>
              <a:path w="1801495" h="1074420">
                <a:moveTo>
                  <a:pt x="1775078" y="784860"/>
                </a:moveTo>
                <a:lnTo>
                  <a:pt x="1662684" y="784860"/>
                </a:lnTo>
                <a:lnTo>
                  <a:pt x="1731264" y="792480"/>
                </a:lnTo>
                <a:lnTo>
                  <a:pt x="1775078" y="784860"/>
                </a:lnTo>
                <a:close/>
              </a:path>
              <a:path w="1801495" h="1074420">
                <a:moveTo>
                  <a:pt x="1246632" y="248412"/>
                </a:moveTo>
                <a:lnTo>
                  <a:pt x="1178052" y="277368"/>
                </a:lnTo>
                <a:lnTo>
                  <a:pt x="1107948" y="332232"/>
                </a:lnTo>
                <a:lnTo>
                  <a:pt x="1039368" y="376428"/>
                </a:lnTo>
                <a:lnTo>
                  <a:pt x="969263" y="414528"/>
                </a:lnTo>
                <a:lnTo>
                  <a:pt x="900684" y="461772"/>
                </a:lnTo>
                <a:lnTo>
                  <a:pt x="832104" y="487680"/>
                </a:lnTo>
                <a:lnTo>
                  <a:pt x="762000" y="521208"/>
                </a:lnTo>
                <a:lnTo>
                  <a:pt x="693419" y="547116"/>
                </a:lnTo>
                <a:lnTo>
                  <a:pt x="623316" y="589788"/>
                </a:lnTo>
                <a:lnTo>
                  <a:pt x="554736" y="612648"/>
                </a:lnTo>
                <a:lnTo>
                  <a:pt x="484632" y="641604"/>
                </a:lnTo>
                <a:lnTo>
                  <a:pt x="416052" y="659892"/>
                </a:lnTo>
                <a:lnTo>
                  <a:pt x="345948" y="687324"/>
                </a:lnTo>
                <a:lnTo>
                  <a:pt x="277368" y="725424"/>
                </a:lnTo>
                <a:lnTo>
                  <a:pt x="207264" y="736092"/>
                </a:lnTo>
                <a:lnTo>
                  <a:pt x="1801368" y="736092"/>
                </a:lnTo>
                <a:lnTo>
                  <a:pt x="1801368" y="283464"/>
                </a:lnTo>
                <a:lnTo>
                  <a:pt x="1316736" y="283464"/>
                </a:lnTo>
                <a:lnTo>
                  <a:pt x="1246632" y="248412"/>
                </a:lnTo>
                <a:close/>
              </a:path>
              <a:path w="1801495" h="1074420">
                <a:moveTo>
                  <a:pt x="1801368" y="0"/>
                </a:moveTo>
                <a:lnTo>
                  <a:pt x="1731264" y="18288"/>
                </a:lnTo>
                <a:lnTo>
                  <a:pt x="1662684" y="62484"/>
                </a:lnTo>
                <a:lnTo>
                  <a:pt x="1594104" y="73152"/>
                </a:lnTo>
                <a:lnTo>
                  <a:pt x="1524000" y="80772"/>
                </a:lnTo>
                <a:lnTo>
                  <a:pt x="1455420" y="132588"/>
                </a:lnTo>
                <a:lnTo>
                  <a:pt x="1385316" y="173736"/>
                </a:lnTo>
                <a:lnTo>
                  <a:pt x="1316736" y="283464"/>
                </a:lnTo>
                <a:lnTo>
                  <a:pt x="1801368" y="283464"/>
                </a:lnTo>
                <a:lnTo>
                  <a:pt x="1801368" y="0"/>
                </a:lnTo>
                <a:close/>
              </a:path>
            </a:pathLst>
          </a:custGeom>
          <a:solidFill>
            <a:srgbClr val="6633C8"/>
          </a:solidFill>
        </p:spPr>
        <p:txBody>
          <a:bodyPr wrap="square" lIns="0" tIns="0" rIns="0" bIns="0" rtlCol="0"/>
          <a:lstStyle/>
          <a:p>
            <a:endParaRPr/>
          </a:p>
        </p:txBody>
      </p:sp>
      <p:sp>
        <p:nvSpPr>
          <p:cNvPr id="41" name="object 41"/>
          <p:cNvSpPr/>
          <p:nvPr/>
        </p:nvSpPr>
        <p:spPr>
          <a:xfrm>
            <a:off x="1065275" y="4296155"/>
            <a:ext cx="1801495" cy="1074420"/>
          </a:xfrm>
          <a:custGeom>
            <a:avLst/>
            <a:gdLst/>
            <a:ahLst/>
            <a:cxnLst/>
            <a:rect l="l" t="t" r="r" b="b"/>
            <a:pathLst>
              <a:path w="1801495" h="1074420">
                <a:moveTo>
                  <a:pt x="0" y="751332"/>
                </a:moveTo>
                <a:lnTo>
                  <a:pt x="70104" y="734568"/>
                </a:lnTo>
                <a:lnTo>
                  <a:pt x="138684" y="734568"/>
                </a:lnTo>
                <a:lnTo>
                  <a:pt x="207264" y="736092"/>
                </a:lnTo>
                <a:lnTo>
                  <a:pt x="277368" y="725424"/>
                </a:lnTo>
                <a:lnTo>
                  <a:pt x="345948" y="687324"/>
                </a:lnTo>
                <a:lnTo>
                  <a:pt x="416052" y="659892"/>
                </a:lnTo>
                <a:lnTo>
                  <a:pt x="484632" y="641604"/>
                </a:lnTo>
                <a:lnTo>
                  <a:pt x="554736" y="612648"/>
                </a:lnTo>
                <a:lnTo>
                  <a:pt x="623316" y="589788"/>
                </a:lnTo>
                <a:lnTo>
                  <a:pt x="693419" y="547116"/>
                </a:lnTo>
                <a:lnTo>
                  <a:pt x="762000" y="521208"/>
                </a:lnTo>
                <a:lnTo>
                  <a:pt x="832104" y="487680"/>
                </a:lnTo>
                <a:lnTo>
                  <a:pt x="900684" y="461772"/>
                </a:lnTo>
                <a:lnTo>
                  <a:pt x="969263" y="414528"/>
                </a:lnTo>
                <a:lnTo>
                  <a:pt x="1039368" y="376428"/>
                </a:lnTo>
                <a:lnTo>
                  <a:pt x="1107948" y="332232"/>
                </a:lnTo>
                <a:lnTo>
                  <a:pt x="1178052" y="277368"/>
                </a:lnTo>
                <a:lnTo>
                  <a:pt x="1246632" y="248412"/>
                </a:lnTo>
                <a:lnTo>
                  <a:pt x="1316736" y="283464"/>
                </a:lnTo>
                <a:lnTo>
                  <a:pt x="1385316" y="173736"/>
                </a:lnTo>
                <a:lnTo>
                  <a:pt x="1455420" y="132588"/>
                </a:lnTo>
                <a:lnTo>
                  <a:pt x="1524000" y="80772"/>
                </a:lnTo>
                <a:lnTo>
                  <a:pt x="1594104" y="73152"/>
                </a:lnTo>
                <a:lnTo>
                  <a:pt x="1662684" y="62484"/>
                </a:lnTo>
                <a:lnTo>
                  <a:pt x="1731264" y="18288"/>
                </a:lnTo>
                <a:lnTo>
                  <a:pt x="1801368" y="0"/>
                </a:lnTo>
                <a:lnTo>
                  <a:pt x="1801368" y="780288"/>
                </a:lnTo>
                <a:lnTo>
                  <a:pt x="1731264" y="792480"/>
                </a:lnTo>
                <a:lnTo>
                  <a:pt x="1662684" y="784860"/>
                </a:lnTo>
                <a:lnTo>
                  <a:pt x="1594104" y="786384"/>
                </a:lnTo>
                <a:lnTo>
                  <a:pt x="1524000" y="801624"/>
                </a:lnTo>
                <a:lnTo>
                  <a:pt x="1455420" y="824484"/>
                </a:lnTo>
                <a:lnTo>
                  <a:pt x="1385316" y="858012"/>
                </a:lnTo>
                <a:lnTo>
                  <a:pt x="1316736" y="915924"/>
                </a:lnTo>
                <a:lnTo>
                  <a:pt x="1246632" y="880872"/>
                </a:lnTo>
                <a:lnTo>
                  <a:pt x="1178052" y="894588"/>
                </a:lnTo>
                <a:lnTo>
                  <a:pt x="1107948" y="915924"/>
                </a:lnTo>
                <a:lnTo>
                  <a:pt x="1039368" y="934212"/>
                </a:lnTo>
                <a:lnTo>
                  <a:pt x="969263" y="944880"/>
                </a:lnTo>
                <a:lnTo>
                  <a:pt x="900684" y="958596"/>
                </a:lnTo>
                <a:lnTo>
                  <a:pt x="832104" y="973836"/>
                </a:lnTo>
                <a:lnTo>
                  <a:pt x="762000" y="982980"/>
                </a:lnTo>
                <a:lnTo>
                  <a:pt x="693419" y="981456"/>
                </a:lnTo>
                <a:lnTo>
                  <a:pt x="623316" y="1011936"/>
                </a:lnTo>
                <a:lnTo>
                  <a:pt x="554736" y="1016508"/>
                </a:lnTo>
                <a:lnTo>
                  <a:pt x="484632" y="1025652"/>
                </a:lnTo>
                <a:lnTo>
                  <a:pt x="416052" y="1031748"/>
                </a:lnTo>
                <a:lnTo>
                  <a:pt x="345948" y="1043940"/>
                </a:lnTo>
                <a:lnTo>
                  <a:pt x="277368" y="1069848"/>
                </a:lnTo>
                <a:lnTo>
                  <a:pt x="207264" y="1072896"/>
                </a:lnTo>
                <a:lnTo>
                  <a:pt x="138684" y="1074420"/>
                </a:lnTo>
                <a:lnTo>
                  <a:pt x="70104" y="1068324"/>
                </a:lnTo>
                <a:lnTo>
                  <a:pt x="0" y="1063752"/>
                </a:lnTo>
                <a:lnTo>
                  <a:pt x="0" y="751332"/>
                </a:lnTo>
                <a:close/>
              </a:path>
            </a:pathLst>
          </a:custGeom>
          <a:ln w="9144">
            <a:solidFill>
              <a:srgbClr val="BEBEBE"/>
            </a:solidFill>
          </a:ln>
        </p:spPr>
        <p:txBody>
          <a:bodyPr wrap="square" lIns="0" tIns="0" rIns="0" bIns="0" rtlCol="0"/>
          <a:lstStyle/>
          <a:p>
            <a:endParaRPr/>
          </a:p>
        </p:txBody>
      </p:sp>
      <p:sp>
        <p:nvSpPr>
          <p:cNvPr id="42" name="object 42"/>
          <p:cNvSpPr/>
          <p:nvPr/>
        </p:nvSpPr>
        <p:spPr>
          <a:xfrm>
            <a:off x="1065275" y="3860291"/>
            <a:ext cx="1801495" cy="1187450"/>
          </a:xfrm>
          <a:custGeom>
            <a:avLst/>
            <a:gdLst/>
            <a:ahLst/>
            <a:cxnLst/>
            <a:rect l="l" t="t" r="r" b="b"/>
            <a:pathLst>
              <a:path w="1801495" h="1187450">
                <a:moveTo>
                  <a:pt x="1246632" y="269747"/>
                </a:moveTo>
                <a:lnTo>
                  <a:pt x="1178052" y="304799"/>
                </a:lnTo>
                <a:lnTo>
                  <a:pt x="1107948" y="370331"/>
                </a:lnTo>
                <a:lnTo>
                  <a:pt x="1039368" y="416051"/>
                </a:lnTo>
                <a:lnTo>
                  <a:pt x="969263" y="464819"/>
                </a:lnTo>
                <a:lnTo>
                  <a:pt x="900684" y="513587"/>
                </a:lnTo>
                <a:lnTo>
                  <a:pt x="762000" y="591311"/>
                </a:lnTo>
                <a:lnTo>
                  <a:pt x="693419" y="617219"/>
                </a:lnTo>
                <a:lnTo>
                  <a:pt x="623316" y="665987"/>
                </a:lnTo>
                <a:lnTo>
                  <a:pt x="554736" y="701039"/>
                </a:lnTo>
                <a:lnTo>
                  <a:pt x="484632" y="720851"/>
                </a:lnTo>
                <a:lnTo>
                  <a:pt x="416052" y="723899"/>
                </a:lnTo>
                <a:lnTo>
                  <a:pt x="345948" y="778763"/>
                </a:lnTo>
                <a:lnTo>
                  <a:pt x="277368" y="821435"/>
                </a:lnTo>
                <a:lnTo>
                  <a:pt x="207264" y="829055"/>
                </a:lnTo>
                <a:lnTo>
                  <a:pt x="138684" y="844295"/>
                </a:lnTo>
                <a:lnTo>
                  <a:pt x="70104" y="845819"/>
                </a:lnTo>
                <a:lnTo>
                  <a:pt x="0" y="876299"/>
                </a:lnTo>
                <a:lnTo>
                  <a:pt x="0" y="1187195"/>
                </a:lnTo>
                <a:lnTo>
                  <a:pt x="70104" y="1170431"/>
                </a:lnTo>
                <a:lnTo>
                  <a:pt x="217278" y="1170431"/>
                </a:lnTo>
                <a:lnTo>
                  <a:pt x="277368" y="1161287"/>
                </a:lnTo>
                <a:lnTo>
                  <a:pt x="345948" y="1123187"/>
                </a:lnTo>
                <a:lnTo>
                  <a:pt x="416052" y="1095755"/>
                </a:lnTo>
                <a:lnTo>
                  <a:pt x="484632" y="1077467"/>
                </a:lnTo>
                <a:lnTo>
                  <a:pt x="554736" y="1048511"/>
                </a:lnTo>
                <a:lnTo>
                  <a:pt x="623316" y="1025651"/>
                </a:lnTo>
                <a:lnTo>
                  <a:pt x="693419" y="982979"/>
                </a:lnTo>
                <a:lnTo>
                  <a:pt x="762000" y="957071"/>
                </a:lnTo>
                <a:lnTo>
                  <a:pt x="832104" y="923543"/>
                </a:lnTo>
                <a:lnTo>
                  <a:pt x="900684" y="897635"/>
                </a:lnTo>
                <a:lnTo>
                  <a:pt x="969263" y="850391"/>
                </a:lnTo>
                <a:lnTo>
                  <a:pt x="1039368" y="812291"/>
                </a:lnTo>
                <a:lnTo>
                  <a:pt x="1107948" y="768095"/>
                </a:lnTo>
                <a:lnTo>
                  <a:pt x="1178052" y="713231"/>
                </a:lnTo>
                <a:lnTo>
                  <a:pt x="1246632" y="684275"/>
                </a:lnTo>
                <a:lnTo>
                  <a:pt x="1338643" y="684275"/>
                </a:lnTo>
                <a:lnTo>
                  <a:pt x="1385316" y="609599"/>
                </a:lnTo>
                <a:lnTo>
                  <a:pt x="1455420" y="568451"/>
                </a:lnTo>
                <a:lnTo>
                  <a:pt x="1524000" y="516635"/>
                </a:lnTo>
                <a:lnTo>
                  <a:pt x="1594104" y="509015"/>
                </a:lnTo>
                <a:lnTo>
                  <a:pt x="1662684" y="498347"/>
                </a:lnTo>
                <a:lnTo>
                  <a:pt x="1731264" y="454151"/>
                </a:lnTo>
                <a:lnTo>
                  <a:pt x="1801368" y="435863"/>
                </a:lnTo>
                <a:lnTo>
                  <a:pt x="1801368" y="312419"/>
                </a:lnTo>
                <a:lnTo>
                  <a:pt x="1316736" y="312419"/>
                </a:lnTo>
                <a:lnTo>
                  <a:pt x="1246632" y="269747"/>
                </a:lnTo>
                <a:close/>
              </a:path>
              <a:path w="1801495" h="1187450">
                <a:moveTo>
                  <a:pt x="217278" y="1170431"/>
                </a:moveTo>
                <a:lnTo>
                  <a:pt x="138684" y="1170431"/>
                </a:lnTo>
                <a:lnTo>
                  <a:pt x="207264" y="1171955"/>
                </a:lnTo>
                <a:lnTo>
                  <a:pt x="217278" y="1170431"/>
                </a:lnTo>
                <a:close/>
              </a:path>
              <a:path w="1801495" h="1187450">
                <a:moveTo>
                  <a:pt x="1338643" y="684275"/>
                </a:moveTo>
                <a:lnTo>
                  <a:pt x="1246632" y="684275"/>
                </a:lnTo>
                <a:lnTo>
                  <a:pt x="1316736" y="719327"/>
                </a:lnTo>
                <a:lnTo>
                  <a:pt x="1338643" y="684275"/>
                </a:lnTo>
                <a:close/>
              </a:path>
              <a:path w="1801495" h="1187450">
                <a:moveTo>
                  <a:pt x="1801368" y="0"/>
                </a:moveTo>
                <a:lnTo>
                  <a:pt x="1731264" y="28955"/>
                </a:lnTo>
                <a:lnTo>
                  <a:pt x="1662684" y="73151"/>
                </a:lnTo>
                <a:lnTo>
                  <a:pt x="1594104" y="80771"/>
                </a:lnTo>
                <a:lnTo>
                  <a:pt x="1524000" y="118871"/>
                </a:lnTo>
                <a:lnTo>
                  <a:pt x="1455420" y="156971"/>
                </a:lnTo>
                <a:lnTo>
                  <a:pt x="1385316" y="187451"/>
                </a:lnTo>
                <a:lnTo>
                  <a:pt x="1316736" y="312419"/>
                </a:lnTo>
                <a:lnTo>
                  <a:pt x="1801368" y="312419"/>
                </a:lnTo>
                <a:lnTo>
                  <a:pt x="1801368" y="0"/>
                </a:lnTo>
                <a:close/>
              </a:path>
            </a:pathLst>
          </a:custGeom>
          <a:solidFill>
            <a:srgbClr val="FF9999"/>
          </a:solidFill>
        </p:spPr>
        <p:txBody>
          <a:bodyPr wrap="square" lIns="0" tIns="0" rIns="0" bIns="0" rtlCol="0"/>
          <a:lstStyle/>
          <a:p>
            <a:endParaRPr/>
          </a:p>
        </p:txBody>
      </p:sp>
      <p:sp>
        <p:nvSpPr>
          <p:cNvPr id="43" name="object 43"/>
          <p:cNvSpPr/>
          <p:nvPr/>
        </p:nvSpPr>
        <p:spPr>
          <a:xfrm>
            <a:off x="1065275" y="3860291"/>
            <a:ext cx="1801495" cy="1187450"/>
          </a:xfrm>
          <a:custGeom>
            <a:avLst/>
            <a:gdLst/>
            <a:ahLst/>
            <a:cxnLst/>
            <a:rect l="l" t="t" r="r" b="b"/>
            <a:pathLst>
              <a:path w="1801495" h="1187450">
                <a:moveTo>
                  <a:pt x="0" y="876299"/>
                </a:moveTo>
                <a:lnTo>
                  <a:pt x="70104" y="845819"/>
                </a:lnTo>
                <a:lnTo>
                  <a:pt x="138684" y="844295"/>
                </a:lnTo>
                <a:lnTo>
                  <a:pt x="207264" y="829055"/>
                </a:lnTo>
                <a:lnTo>
                  <a:pt x="277368" y="821435"/>
                </a:lnTo>
                <a:lnTo>
                  <a:pt x="345948" y="778763"/>
                </a:lnTo>
                <a:lnTo>
                  <a:pt x="416052" y="723899"/>
                </a:lnTo>
                <a:lnTo>
                  <a:pt x="484632" y="720851"/>
                </a:lnTo>
                <a:lnTo>
                  <a:pt x="554736" y="701039"/>
                </a:lnTo>
                <a:lnTo>
                  <a:pt x="623316" y="665987"/>
                </a:lnTo>
                <a:lnTo>
                  <a:pt x="693419" y="617219"/>
                </a:lnTo>
                <a:lnTo>
                  <a:pt x="762000" y="591311"/>
                </a:lnTo>
                <a:lnTo>
                  <a:pt x="832104" y="551687"/>
                </a:lnTo>
                <a:lnTo>
                  <a:pt x="900684" y="513587"/>
                </a:lnTo>
                <a:lnTo>
                  <a:pt x="969263" y="464819"/>
                </a:lnTo>
                <a:lnTo>
                  <a:pt x="1039368" y="416051"/>
                </a:lnTo>
                <a:lnTo>
                  <a:pt x="1107948" y="370331"/>
                </a:lnTo>
                <a:lnTo>
                  <a:pt x="1178052" y="304799"/>
                </a:lnTo>
                <a:lnTo>
                  <a:pt x="1246632" y="269747"/>
                </a:lnTo>
                <a:lnTo>
                  <a:pt x="1316736" y="312419"/>
                </a:lnTo>
                <a:lnTo>
                  <a:pt x="1385316" y="187451"/>
                </a:lnTo>
                <a:lnTo>
                  <a:pt x="1455420" y="156971"/>
                </a:lnTo>
                <a:lnTo>
                  <a:pt x="1524000" y="118871"/>
                </a:lnTo>
                <a:lnTo>
                  <a:pt x="1594104" y="80771"/>
                </a:lnTo>
                <a:lnTo>
                  <a:pt x="1662684" y="73151"/>
                </a:lnTo>
                <a:lnTo>
                  <a:pt x="1731264" y="28955"/>
                </a:lnTo>
                <a:lnTo>
                  <a:pt x="1801368" y="0"/>
                </a:lnTo>
                <a:lnTo>
                  <a:pt x="1801368" y="435863"/>
                </a:lnTo>
                <a:lnTo>
                  <a:pt x="1731264" y="454151"/>
                </a:lnTo>
                <a:lnTo>
                  <a:pt x="1662684" y="498347"/>
                </a:lnTo>
                <a:lnTo>
                  <a:pt x="1594104" y="509015"/>
                </a:lnTo>
                <a:lnTo>
                  <a:pt x="1524000" y="516635"/>
                </a:lnTo>
                <a:lnTo>
                  <a:pt x="1455420" y="568451"/>
                </a:lnTo>
                <a:lnTo>
                  <a:pt x="1385316" y="609599"/>
                </a:lnTo>
                <a:lnTo>
                  <a:pt x="1316736" y="719327"/>
                </a:lnTo>
                <a:lnTo>
                  <a:pt x="1246632" y="684275"/>
                </a:lnTo>
                <a:lnTo>
                  <a:pt x="1178052" y="713231"/>
                </a:lnTo>
                <a:lnTo>
                  <a:pt x="1107948" y="768095"/>
                </a:lnTo>
                <a:lnTo>
                  <a:pt x="1039368" y="812291"/>
                </a:lnTo>
                <a:lnTo>
                  <a:pt x="969263" y="850391"/>
                </a:lnTo>
                <a:lnTo>
                  <a:pt x="900684" y="897635"/>
                </a:lnTo>
                <a:lnTo>
                  <a:pt x="832104" y="923543"/>
                </a:lnTo>
                <a:lnTo>
                  <a:pt x="762000" y="957071"/>
                </a:lnTo>
                <a:lnTo>
                  <a:pt x="693419" y="982979"/>
                </a:lnTo>
                <a:lnTo>
                  <a:pt x="623316" y="1025651"/>
                </a:lnTo>
                <a:lnTo>
                  <a:pt x="554736" y="1048511"/>
                </a:lnTo>
                <a:lnTo>
                  <a:pt x="484632" y="1077467"/>
                </a:lnTo>
                <a:lnTo>
                  <a:pt x="416052" y="1095755"/>
                </a:lnTo>
                <a:lnTo>
                  <a:pt x="345948" y="1123187"/>
                </a:lnTo>
                <a:lnTo>
                  <a:pt x="277368" y="1161287"/>
                </a:lnTo>
                <a:lnTo>
                  <a:pt x="207264" y="1171955"/>
                </a:lnTo>
                <a:lnTo>
                  <a:pt x="138684" y="1170431"/>
                </a:lnTo>
                <a:lnTo>
                  <a:pt x="70104" y="1170431"/>
                </a:lnTo>
                <a:lnTo>
                  <a:pt x="0" y="1187195"/>
                </a:lnTo>
                <a:lnTo>
                  <a:pt x="0" y="876299"/>
                </a:lnTo>
                <a:close/>
              </a:path>
            </a:pathLst>
          </a:custGeom>
          <a:ln w="9144">
            <a:solidFill>
              <a:srgbClr val="BEBEBE"/>
            </a:solidFill>
          </a:ln>
        </p:spPr>
        <p:txBody>
          <a:bodyPr wrap="square" lIns="0" tIns="0" rIns="0" bIns="0" rtlCol="0"/>
          <a:lstStyle/>
          <a:p>
            <a:endParaRPr/>
          </a:p>
        </p:txBody>
      </p:sp>
      <p:sp>
        <p:nvSpPr>
          <p:cNvPr id="44" name="object 44"/>
          <p:cNvSpPr/>
          <p:nvPr/>
        </p:nvSpPr>
        <p:spPr>
          <a:xfrm>
            <a:off x="1065275" y="3831335"/>
            <a:ext cx="1801495" cy="905510"/>
          </a:xfrm>
          <a:custGeom>
            <a:avLst/>
            <a:gdLst/>
            <a:ahLst/>
            <a:cxnLst/>
            <a:rect l="l" t="t" r="r" b="b"/>
            <a:pathLst>
              <a:path w="1801495" h="905510">
                <a:moveTo>
                  <a:pt x="1246632" y="284988"/>
                </a:moveTo>
                <a:lnTo>
                  <a:pt x="1178052" y="324612"/>
                </a:lnTo>
                <a:lnTo>
                  <a:pt x="1107948" y="391668"/>
                </a:lnTo>
                <a:lnTo>
                  <a:pt x="969263" y="487680"/>
                </a:lnTo>
                <a:lnTo>
                  <a:pt x="900684" y="537971"/>
                </a:lnTo>
                <a:lnTo>
                  <a:pt x="832104" y="577595"/>
                </a:lnTo>
                <a:lnTo>
                  <a:pt x="762000" y="617219"/>
                </a:lnTo>
                <a:lnTo>
                  <a:pt x="693419" y="643127"/>
                </a:lnTo>
                <a:lnTo>
                  <a:pt x="623316" y="693419"/>
                </a:lnTo>
                <a:lnTo>
                  <a:pt x="554736" y="728471"/>
                </a:lnTo>
                <a:lnTo>
                  <a:pt x="484632" y="748283"/>
                </a:lnTo>
                <a:lnTo>
                  <a:pt x="416052" y="751332"/>
                </a:lnTo>
                <a:lnTo>
                  <a:pt x="345948" y="806195"/>
                </a:lnTo>
                <a:lnTo>
                  <a:pt x="277368" y="848868"/>
                </a:lnTo>
                <a:lnTo>
                  <a:pt x="207264" y="856488"/>
                </a:lnTo>
                <a:lnTo>
                  <a:pt x="138684" y="871727"/>
                </a:lnTo>
                <a:lnTo>
                  <a:pt x="70104" y="873251"/>
                </a:lnTo>
                <a:lnTo>
                  <a:pt x="0" y="903732"/>
                </a:lnTo>
                <a:lnTo>
                  <a:pt x="0" y="905256"/>
                </a:lnTo>
                <a:lnTo>
                  <a:pt x="70104" y="874776"/>
                </a:lnTo>
                <a:lnTo>
                  <a:pt x="138684" y="873251"/>
                </a:lnTo>
                <a:lnTo>
                  <a:pt x="207264" y="858012"/>
                </a:lnTo>
                <a:lnTo>
                  <a:pt x="277368" y="850391"/>
                </a:lnTo>
                <a:lnTo>
                  <a:pt x="345948" y="807719"/>
                </a:lnTo>
                <a:lnTo>
                  <a:pt x="416052" y="752856"/>
                </a:lnTo>
                <a:lnTo>
                  <a:pt x="484632" y="749807"/>
                </a:lnTo>
                <a:lnTo>
                  <a:pt x="554736" y="729995"/>
                </a:lnTo>
                <a:lnTo>
                  <a:pt x="623316" y="694944"/>
                </a:lnTo>
                <a:lnTo>
                  <a:pt x="693419" y="646176"/>
                </a:lnTo>
                <a:lnTo>
                  <a:pt x="762000" y="620268"/>
                </a:lnTo>
                <a:lnTo>
                  <a:pt x="900684" y="542544"/>
                </a:lnTo>
                <a:lnTo>
                  <a:pt x="969263" y="493775"/>
                </a:lnTo>
                <a:lnTo>
                  <a:pt x="1039368" y="445007"/>
                </a:lnTo>
                <a:lnTo>
                  <a:pt x="1107948" y="399288"/>
                </a:lnTo>
                <a:lnTo>
                  <a:pt x="1178052" y="333756"/>
                </a:lnTo>
                <a:lnTo>
                  <a:pt x="1246632" y="298703"/>
                </a:lnTo>
                <a:lnTo>
                  <a:pt x="1270898" y="298703"/>
                </a:lnTo>
                <a:lnTo>
                  <a:pt x="1246632" y="284988"/>
                </a:lnTo>
                <a:close/>
              </a:path>
              <a:path w="1801495" h="905510">
                <a:moveTo>
                  <a:pt x="1270898" y="298703"/>
                </a:moveTo>
                <a:lnTo>
                  <a:pt x="1246632" y="298703"/>
                </a:lnTo>
                <a:lnTo>
                  <a:pt x="1316736" y="341375"/>
                </a:lnTo>
                <a:lnTo>
                  <a:pt x="1325935" y="324612"/>
                </a:lnTo>
                <a:lnTo>
                  <a:pt x="1316736" y="324612"/>
                </a:lnTo>
                <a:lnTo>
                  <a:pt x="1270898" y="298703"/>
                </a:lnTo>
                <a:close/>
              </a:path>
              <a:path w="1801495" h="905510">
                <a:moveTo>
                  <a:pt x="1801368" y="0"/>
                </a:moveTo>
                <a:lnTo>
                  <a:pt x="1731264" y="30480"/>
                </a:lnTo>
                <a:lnTo>
                  <a:pt x="1662684" y="76200"/>
                </a:lnTo>
                <a:lnTo>
                  <a:pt x="1594104" y="85343"/>
                </a:lnTo>
                <a:lnTo>
                  <a:pt x="1524000" y="124968"/>
                </a:lnTo>
                <a:lnTo>
                  <a:pt x="1455420" y="164591"/>
                </a:lnTo>
                <a:lnTo>
                  <a:pt x="1385316" y="198119"/>
                </a:lnTo>
                <a:lnTo>
                  <a:pt x="1316736" y="324612"/>
                </a:lnTo>
                <a:lnTo>
                  <a:pt x="1325935" y="324612"/>
                </a:lnTo>
                <a:lnTo>
                  <a:pt x="1385316" y="216407"/>
                </a:lnTo>
                <a:lnTo>
                  <a:pt x="1455420" y="185927"/>
                </a:lnTo>
                <a:lnTo>
                  <a:pt x="1524000" y="147827"/>
                </a:lnTo>
                <a:lnTo>
                  <a:pt x="1594104" y="109727"/>
                </a:lnTo>
                <a:lnTo>
                  <a:pt x="1662684" y="102107"/>
                </a:lnTo>
                <a:lnTo>
                  <a:pt x="1731264" y="57912"/>
                </a:lnTo>
                <a:lnTo>
                  <a:pt x="1801368" y="28956"/>
                </a:lnTo>
                <a:lnTo>
                  <a:pt x="1801368" y="0"/>
                </a:lnTo>
                <a:close/>
              </a:path>
            </a:pathLst>
          </a:custGeom>
          <a:solidFill>
            <a:srgbClr val="009EDF"/>
          </a:solidFill>
        </p:spPr>
        <p:txBody>
          <a:bodyPr wrap="square" lIns="0" tIns="0" rIns="0" bIns="0" rtlCol="0"/>
          <a:lstStyle/>
          <a:p>
            <a:endParaRPr/>
          </a:p>
        </p:txBody>
      </p:sp>
      <p:sp>
        <p:nvSpPr>
          <p:cNvPr id="45" name="object 45"/>
          <p:cNvSpPr/>
          <p:nvPr/>
        </p:nvSpPr>
        <p:spPr>
          <a:xfrm>
            <a:off x="1030224" y="2299716"/>
            <a:ext cx="0" cy="3560445"/>
          </a:xfrm>
          <a:custGeom>
            <a:avLst/>
            <a:gdLst/>
            <a:ahLst/>
            <a:cxnLst/>
            <a:rect l="l" t="t" r="r" b="b"/>
            <a:pathLst>
              <a:path h="3560445">
                <a:moveTo>
                  <a:pt x="0" y="3560064"/>
                </a:moveTo>
                <a:lnTo>
                  <a:pt x="0" y="0"/>
                </a:lnTo>
              </a:path>
            </a:pathLst>
          </a:custGeom>
          <a:ln w="9144">
            <a:solidFill>
              <a:srgbClr val="666666"/>
            </a:solidFill>
          </a:ln>
        </p:spPr>
        <p:txBody>
          <a:bodyPr wrap="square" lIns="0" tIns="0" rIns="0" bIns="0" rtlCol="0"/>
          <a:lstStyle/>
          <a:p>
            <a:endParaRPr/>
          </a:p>
        </p:txBody>
      </p:sp>
      <p:sp>
        <p:nvSpPr>
          <p:cNvPr id="46" name="object 46"/>
          <p:cNvSpPr/>
          <p:nvPr/>
        </p:nvSpPr>
        <p:spPr>
          <a:xfrm>
            <a:off x="1030224" y="58597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7" name="object 47"/>
          <p:cNvSpPr/>
          <p:nvPr/>
        </p:nvSpPr>
        <p:spPr>
          <a:xfrm>
            <a:off x="1030224" y="526542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8" name="object 48"/>
          <p:cNvSpPr/>
          <p:nvPr/>
        </p:nvSpPr>
        <p:spPr>
          <a:xfrm>
            <a:off x="1030224" y="467258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9" name="object 49"/>
          <p:cNvSpPr/>
          <p:nvPr/>
        </p:nvSpPr>
        <p:spPr>
          <a:xfrm>
            <a:off x="1030224" y="407974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0" name="object 50"/>
          <p:cNvSpPr/>
          <p:nvPr/>
        </p:nvSpPr>
        <p:spPr>
          <a:xfrm>
            <a:off x="1030224" y="34853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1" name="object 51"/>
          <p:cNvSpPr/>
          <p:nvPr/>
        </p:nvSpPr>
        <p:spPr>
          <a:xfrm>
            <a:off x="1030224" y="289255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2" name="object 52"/>
          <p:cNvSpPr/>
          <p:nvPr/>
        </p:nvSpPr>
        <p:spPr>
          <a:xfrm>
            <a:off x="1030224" y="229971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3" name="object 53"/>
          <p:cNvSpPr/>
          <p:nvPr/>
        </p:nvSpPr>
        <p:spPr>
          <a:xfrm>
            <a:off x="1030224" y="5859779"/>
            <a:ext cx="1871980" cy="0"/>
          </a:xfrm>
          <a:custGeom>
            <a:avLst/>
            <a:gdLst/>
            <a:ahLst/>
            <a:cxnLst/>
            <a:rect l="l" t="t" r="r" b="b"/>
            <a:pathLst>
              <a:path w="1871980">
                <a:moveTo>
                  <a:pt x="0" y="0"/>
                </a:moveTo>
                <a:lnTo>
                  <a:pt x="1871471" y="0"/>
                </a:lnTo>
              </a:path>
            </a:pathLst>
          </a:custGeom>
          <a:ln w="9144">
            <a:solidFill>
              <a:srgbClr val="666666"/>
            </a:solidFill>
          </a:ln>
        </p:spPr>
        <p:txBody>
          <a:bodyPr wrap="square" lIns="0" tIns="0" rIns="0" bIns="0" rtlCol="0"/>
          <a:lstStyle/>
          <a:p>
            <a:endParaRPr/>
          </a:p>
        </p:txBody>
      </p:sp>
      <p:sp>
        <p:nvSpPr>
          <p:cNvPr id="54" name="object 54"/>
          <p:cNvSpPr txBox="1"/>
          <p:nvPr/>
        </p:nvSpPr>
        <p:spPr>
          <a:xfrm>
            <a:off x="754481" y="573592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55" name="object 55"/>
          <p:cNvSpPr txBox="1"/>
          <p:nvPr/>
        </p:nvSpPr>
        <p:spPr>
          <a:xfrm>
            <a:off x="556666" y="5142483"/>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56" name="object 56"/>
          <p:cNvSpPr txBox="1"/>
          <p:nvPr/>
        </p:nvSpPr>
        <p:spPr>
          <a:xfrm>
            <a:off x="556666" y="4549013"/>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57" name="object 57"/>
          <p:cNvSpPr txBox="1"/>
          <p:nvPr/>
        </p:nvSpPr>
        <p:spPr>
          <a:xfrm>
            <a:off x="556666" y="3955542"/>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58" name="object 58"/>
          <p:cNvSpPr txBox="1"/>
          <p:nvPr/>
        </p:nvSpPr>
        <p:spPr>
          <a:xfrm>
            <a:off x="556666" y="336219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400</a:t>
            </a:r>
            <a:endParaRPr sz="1400">
              <a:latin typeface="Univers for BP Light"/>
              <a:cs typeface="Univers for BP Light"/>
            </a:endParaRPr>
          </a:p>
        </p:txBody>
      </p:sp>
      <p:sp>
        <p:nvSpPr>
          <p:cNvPr id="59" name="object 59"/>
          <p:cNvSpPr txBox="1"/>
          <p:nvPr/>
        </p:nvSpPr>
        <p:spPr>
          <a:xfrm>
            <a:off x="556666" y="276872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500</a:t>
            </a:r>
            <a:endParaRPr sz="1400">
              <a:latin typeface="Univers for BP Light"/>
              <a:cs typeface="Univers for BP Light"/>
            </a:endParaRPr>
          </a:p>
        </p:txBody>
      </p:sp>
      <p:sp>
        <p:nvSpPr>
          <p:cNvPr id="60" name="object 60"/>
          <p:cNvSpPr txBox="1"/>
          <p:nvPr/>
        </p:nvSpPr>
        <p:spPr>
          <a:xfrm>
            <a:off x="855065" y="596727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61" name="object 61"/>
          <p:cNvSpPr txBox="1"/>
          <p:nvPr/>
        </p:nvSpPr>
        <p:spPr>
          <a:xfrm>
            <a:off x="1547875" y="596727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62" name="object 62"/>
          <p:cNvSpPr txBox="1"/>
          <p:nvPr/>
        </p:nvSpPr>
        <p:spPr>
          <a:xfrm>
            <a:off x="2241042" y="5967272"/>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63" name="object 63"/>
          <p:cNvSpPr/>
          <p:nvPr/>
        </p:nvSpPr>
        <p:spPr>
          <a:xfrm>
            <a:off x="1254252" y="2427732"/>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CC0033"/>
          </a:solidFill>
        </p:spPr>
        <p:txBody>
          <a:bodyPr wrap="square" lIns="0" tIns="0" rIns="0" bIns="0" rtlCol="0"/>
          <a:lstStyle/>
          <a:p>
            <a:endParaRPr/>
          </a:p>
        </p:txBody>
      </p:sp>
      <p:sp>
        <p:nvSpPr>
          <p:cNvPr id="64" name="object 64"/>
          <p:cNvSpPr/>
          <p:nvPr/>
        </p:nvSpPr>
        <p:spPr>
          <a:xfrm>
            <a:off x="1254252" y="2427732"/>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65" name="object 65"/>
          <p:cNvSpPr/>
          <p:nvPr/>
        </p:nvSpPr>
        <p:spPr>
          <a:xfrm>
            <a:off x="1254252" y="2758439"/>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8ADEFF"/>
          </a:solidFill>
        </p:spPr>
        <p:txBody>
          <a:bodyPr wrap="square" lIns="0" tIns="0" rIns="0" bIns="0" rtlCol="0"/>
          <a:lstStyle/>
          <a:p>
            <a:endParaRPr/>
          </a:p>
        </p:txBody>
      </p:sp>
      <p:sp>
        <p:nvSpPr>
          <p:cNvPr id="66" name="object 66"/>
          <p:cNvSpPr/>
          <p:nvPr/>
        </p:nvSpPr>
        <p:spPr>
          <a:xfrm>
            <a:off x="1254252" y="2758439"/>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67" name="object 67"/>
          <p:cNvSpPr txBox="1"/>
          <p:nvPr/>
        </p:nvSpPr>
        <p:spPr>
          <a:xfrm>
            <a:off x="1383030" y="2352294"/>
            <a:ext cx="1379855" cy="5657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Industry</a:t>
            </a:r>
            <a:endParaRPr sz="1400">
              <a:latin typeface="Univers for BP"/>
              <a:cs typeface="Univers for BP"/>
            </a:endParaRPr>
          </a:p>
          <a:p>
            <a:pPr marL="12700">
              <a:lnSpc>
                <a:spcPct val="100000"/>
              </a:lnSpc>
              <a:spcBef>
                <a:spcPts val="925"/>
              </a:spcBef>
            </a:pPr>
            <a:r>
              <a:rPr sz="1400" spc="-5" dirty="0">
                <a:latin typeface="Univers for BP"/>
                <a:cs typeface="Univers for BP"/>
              </a:rPr>
              <a:t>Non-combusted</a:t>
            </a:r>
            <a:endParaRPr sz="1400">
              <a:latin typeface="Univers for BP"/>
              <a:cs typeface="Univers for BP"/>
            </a:endParaRPr>
          </a:p>
        </p:txBody>
      </p:sp>
      <p:sp>
        <p:nvSpPr>
          <p:cNvPr id="68" name="object 68"/>
          <p:cNvSpPr/>
          <p:nvPr/>
        </p:nvSpPr>
        <p:spPr>
          <a:xfrm>
            <a:off x="1254252" y="3089148"/>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6633C8"/>
          </a:solidFill>
        </p:spPr>
        <p:txBody>
          <a:bodyPr wrap="square" lIns="0" tIns="0" rIns="0" bIns="0" rtlCol="0"/>
          <a:lstStyle/>
          <a:p>
            <a:endParaRPr/>
          </a:p>
        </p:txBody>
      </p:sp>
      <p:sp>
        <p:nvSpPr>
          <p:cNvPr id="69" name="object 69"/>
          <p:cNvSpPr/>
          <p:nvPr/>
        </p:nvSpPr>
        <p:spPr>
          <a:xfrm>
            <a:off x="1254252" y="3089148"/>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70" name="object 70"/>
          <p:cNvSpPr txBox="1"/>
          <p:nvPr/>
        </p:nvSpPr>
        <p:spPr>
          <a:xfrm>
            <a:off x="1383030" y="3013455"/>
            <a:ext cx="559435"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P</a:t>
            </a:r>
            <a:r>
              <a:rPr sz="1400" dirty="0">
                <a:latin typeface="Univers for BP"/>
                <a:cs typeface="Univers for BP"/>
              </a:rPr>
              <a:t>o</a:t>
            </a:r>
            <a:r>
              <a:rPr sz="1400" spc="-10" dirty="0">
                <a:latin typeface="Univers for BP"/>
                <a:cs typeface="Univers for BP"/>
              </a:rPr>
              <a:t>w</a:t>
            </a:r>
            <a:r>
              <a:rPr sz="1400" dirty="0">
                <a:latin typeface="Univers for BP"/>
                <a:cs typeface="Univers for BP"/>
              </a:rPr>
              <a:t>er</a:t>
            </a:r>
            <a:endParaRPr sz="1400">
              <a:latin typeface="Univers for BP"/>
              <a:cs typeface="Univers for BP"/>
            </a:endParaRPr>
          </a:p>
        </p:txBody>
      </p:sp>
      <p:sp>
        <p:nvSpPr>
          <p:cNvPr id="71" name="object 71"/>
          <p:cNvSpPr/>
          <p:nvPr/>
        </p:nvSpPr>
        <p:spPr>
          <a:xfrm>
            <a:off x="1254252" y="3419855"/>
            <a:ext cx="97790" cy="96520"/>
          </a:xfrm>
          <a:custGeom>
            <a:avLst/>
            <a:gdLst/>
            <a:ahLst/>
            <a:cxnLst/>
            <a:rect l="l" t="t" r="r" b="b"/>
            <a:pathLst>
              <a:path w="97790" h="96520">
                <a:moveTo>
                  <a:pt x="0" y="96012"/>
                </a:moveTo>
                <a:lnTo>
                  <a:pt x="97535" y="96012"/>
                </a:lnTo>
                <a:lnTo>
                  <a:pt x="97535" y="0"/>
                </a:lnTo>
                <a:lnTo>
                  <a:pt x="0" y="0"/>
                </a:lnTo>
                <a:lnTo>
                  <a:pt x="0" y="96012"/>
                </a:lnTo>
                <a:close/>
              </a:path>
            </a:pathLst>
          </a:custGeom>
          <a:solidFill>
            <a:srgbClr val="FF9999"/>
          </a:solidFill>
        </p:spPr>
        <p:txBody>
          <a:bodyPr wrap="square" lIns="0" tIns="0" rIns="0" bIns="0" rtlCol="0"/>
          <a:lstStyle/>
          <a:p>
            <a:endParaRPr/>
          </a:p>
        </p:txBody>
      </p:sp>
      <p:sp>
        <p:nvSpPr>
          <p:cNvPr id="72" name="object 72"/>
          <p:cNvSpPr/>
          <p:nvPr/>
        </p:nvSpPr>
        <p:spPr>
          <a:xfrm>
            <a:off x="1254252" y="3419855"/>
            <a:ext cx="97790" cy="96520"/>
          </a:xfrm>
          <a:custGeom>
            <a:avLst/>
            <a:gdLst/>
            <a:ahLst/>
            <a:cxnLst/>
            <a:rect l="l" t="t" r="r" b="b"/>
            <a:pathLst>
              <a:path w="97790" h="96520">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73" name="object 73"/>
          <p:cNvSpPr txBox="1"/>
          <p:nvPr/>
        </p:nvSpPr>
        <p:spPr>
          <a:xfrm>
            <a:off x="1383030" y="3344164"/>
            <a:ext cx="81597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Buildings</a:t>
            </a:r>
            <a:endParaRPr sz="1400">
              <a:latin typeface="Univers for BP"/>
              <a:cs typeface="Univers for BP"/>
            </a:endParaRPr>
          </a:p>
        </p:txBody>
      </p:sp>
      <p:sp>
        <p:nvSpPr>
          <p:cNvPr id="74" name="object 74"/>
          <p:cNvSpPr/>
          <p:nvPr/>
        </p:nvSpPr>
        <p:spPr>
          <a:xfrm>
            <a:off x="1254252" y="374904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009EDF"/>
          </a:solidFill>
        </p:spPr>
        <p:txBody>
          <a:bodyPr wrap="square" lIns="0" tIns="0" rIns="0" bIns="0" rtlCol="0"/>
          <a:lstStyle/>
          <a:p>
            <a:endParaRPr/>
          </a:p>
        </p:txBody>
      </p:sp>
      <p:sp>
        <p:nvSpPr>
          <p:cNvPr id="75" name="object 75"/>
          <p:cNvSpPr txBox="1"/>
          <p:nvPr/>
        </p:nvSpPr>
        <p:spPr>
          <a:xfrm>
            <a:off x="1383030" y="3674617"/>
            <a:ext cx="84518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Transport</a:t>
            </a:r>
            <a:endParaRPr sz="1400">
              <a:latin typeface="Univers for BP"/>
              <a:cs typeface="Univers for BP"/>
            </a:endParaRPr>
          </a:p>
        </p:txBody>
      </p:sp>
      <p:sp>
        <p:nvSpPr>
          <p:cNvPr id="76" name="object 76"/>
          <p:cNvSpPr txBox="1">
            <a:spLocks noGrp="1"/>
          </p:cNvSpPr>
          <p:nvPr>
            <p:ph type="title"/>
          </p:nvPr>
        </p:nvSpPr>
        <p:spPr>
          <a:xfrm>
            <a:off x="491439" y="556386"/>
            <a:ext cx="4345940" cy="335280"/>
          </a:xfrm>
          <a:prstGeom prst="rect">
            <a:avLst/>
          </a:prstGeom>
        </p:spPr>
        <p:txBody>
          <a:bodyPr vert="horz" wrap="square" lIns="0" tIns="0" rIns="0" bIns="0" rtlCol="0">
            <a:spAutoFit/>
          </a:bodyPr>
          <a:lstStyle/>
          <a:p>
            <a:pPr marL="12700">
              <a:lnSpc>
                <a:spcPct val="100000"/>
              </a:lnSpc>
            </a:pPr>
            <a:r>
              <a:rPr spc="-5" dirty="0"/>
              <a:t>Growth in natural gas</a:t>
            </a:r>
            <a:r>
              <a:rPr spc="50" dirty="0"/>
              <a:t> </a:t>
            </a:r>
            <a:r>
              <a:rPr spc="-5" dirty="0"/>
              <a:t>demand…</a:t>
            </a:r>
          </a:p>
        </p:txBody>
      </p:sp>
      <p:sp>
        <p:nvSpPr>
          <p:cNvPr id="77" name="object 77"/>
          <p:cNvSpPr txBox="1"/>
          <p:nvPr/>
        </p:nvSpPr>
        <p:spPr>
          <a:xfrm>
            <a:off x="495401" y="1786635"/>
            <a:ext cx="443865" cy="624205"/>
          </a:xfrm>
          <a:prstGeom prst="rect">
            <a:avLst/>
          </a:prstGeom>
        </p:spPr>
        <p:txBody>
          <a:bodyPr vert="horz" wrap="square" lIns="0" tIns="0" rIns="0" bIns="0" rtlCol="0">
            <a:spAutoFit/>
          </a:bodyPr>
          <a:lstStyle/>
          <a:p>
            <a:pPr marL="73660" indent="-61594">
              <a:lnSpc>
                <a:spcPct val="100000"/>
              </a:lnSpc>
            </a:pPr>
            <a:r>
              <a:rPr sz="1400" b="0" dirty="0">
                <a:latin typeface="Univers for BP Light"/>
                <a:cs typeface="Univers for BP Light"/>
              </a:rPr>
              <a:t>Bcf</a:t>
            </a:r>
            <a:r>
              <a:rPr sz="1400" b="0" spc="5" dirty="0">
                <a:latin typeface="Univers for BP Light"/>
                <a:cs typeface="Univers for BP Light"/>
              </a:rPr>
              <a:t>/d</a:t>
            </a:r>
            <a:endParaRPr sz="1400">
              <a:latin typeface="Univers for BP Light"/>
              <a:cs typeface="Univers for BP Light"/>
            </a:endParaRPr>
          </a:p>
          <a:p>
            <a:pPr marL="73660">
              <a:lnSpc>
                <a:spcPct val="100000"/>
              </a:lnSpc>
              <a:spcBef>
                <a:spcPts val="1380"/>
              </a:spcBef>
            </a:pPr>
            <a:r>
              <a:rPr sz="1400" b="0" spc="-5" dirty="0">
                <a:latin typeface="Univers for BP Light"/>
                <a:cs typeface="Univers for BP Light"/>
              </a:rPr>
              <a:t>600</a:t>
            </a:r>
            <a:endParaRPr sz="1400">
              <a:latin typeface="Univers for BP Light"/>
              <a:cs typeface="Univers for BP Light"/>
            </a:endParaRPr>
          </a:p>
        </p:txBody>
      </p:sp>
      <p:sp>
        <p:nvSpPr>
          <p:cNvPr id="78" name="object 78"/>
          <p:cNvSpPr txBox="1"/>
          <p:nvPr/>
        </p:nvSpPr>
        <p:spPr>
          <a:xfrm>
            <a:off x="1040383" y="1146047"/>
            <a:ext cx="2983865" cy="27432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Gas consumption by</a:t>
            </a:r>
            <a:r>
              <a:rPr sz="1800" spc="-120" dirty="0">
                <a:latin typeface="Univers for BP"/>
                <a:cs typeface="Univers for BP"/>
              </a:rPr>
              <a:t> </a:t>
            </a:r>
            <a:r>
              <a:rPr sz="1800" dirty="0">
                <a:latin typeface="Univers for BP"/>
                <a:cs typeface="Univers for BP"/>
              </a:rPr>
              <a:t>sector</a:t>
            </a:r>
            <a:endParaRPr sz="1800">
              <a:latin typeface="Univers for BP"/>
              <a:cs typeface="Univers for BP"/>
            </a:endParaRPr>
          </a:p>
        </p:txBody>
      </p:sp>
      <p:sp>
        <p:nvSpPr>
          <p:cNvPr id="79" name="object 79"/>
          <p:cNvSpPr txBox="1"/>
          <p:nvPr/>
        </p:nvSpPr>
        <p:spPr>
          <a:xfrm>
            <a:off x="6255765" y="1177797"/>
            <a:ext cx="2159635" cy="299085"/>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Gas </a:t>
            </a:r>
            <a:r>
              <a:rPr sz="1800" spc="-5" dirty="0">
                <a:latin typeface="Univers for BP"/>
                <a:cs typeface="Univers for BP"/>
              </a:rPr>
              <a:t>share </a:t>
            </a:r>
            <a:r>
              <a:rPr sz="1800" dirty="0">
                <a:latin typeface="Univers for BP"/>
                <a:cs typeface="Univers for BP"/>
              </a:rPr>
              <a:t>by</a:t>
            </a:r>
            <a:r>
              <a:rPr sz="1800" spc="-55" dirty="0">
                <a:latin typeface="Univers for BP"/>
                <a:cs typeface="Univers for BP"/>
              </a:rPr>
              <a:t> </a:t>
            </a:r>
            <a:r>
              <a:rPr sz="1800" spc="-5" dirty="0">
                <a:latin typeface="Univers for BP"/>
                <a:cs typeface="Univers for BP"/>
              </a:rPr>
              <a:t>sector</a:t>
            </a:r>
            <a:endParaRPr sz="1800">
              <a:latin typeface="Univers for BP"/>
              <a:cs typeface="Univers for BP"/>
            </a:endParaRPr>
          </a:p>
        </p:txBody>
      </p:sp>
      <p:sp>
        <p:nvSpPr>
          <p:cNvPr id="80" name="object 80"/>
          <p:cNvSpPr/>
          <p:nvPr/>
        </p:nvSpPr>
        <p:spPr>
          <a:xfrm>
            <a:off x="5775959" y="2302764"/>
            <a:ext cx="0" cy="3556000"/>
          </a:xfrm>
          <a:custGeom>
            <a:avLst/>
            <a:gdLst/>
            <a:ahLst/>
            <a:cxnLst/>
            <a:rect l="l" t="t" r="r" b="b"/>
            <a:pathLst>
              <a:path h="3556000">
                <a:moveTo>
                  <a:pt x="0" y="3555492"/>
                </a:moveTo>
                <a:lnTo>
                  <a:pt x="0" y="0"/>
                </a:lnTo>
              </a:path>
            </a:pathLst>
          </a:custGeom>
          <a:ln w="9144">
            <a:solidFill>
              <a:srgbClr val="666666"/>
            </a:solidFill>
          </a:ln>
        </p:spPr>
        <p:txBody>
          <a:bodyPr wrap="square" lIns="0" tIns="0" rIns="0" bIns="0" rtlCol="0"/>
          <a:lstStyle/>
          <a:p>
            <a:endParaRPr/>
          </a:p>
        </p:txBody>
      </p:sp>
      <p:sp>
        <p:nvSpPr>
          <p:cNvPr id="81" name="object 81"/>
          <p:cNvSpPr/>
          <p:nvPr/>
        </p:nvSpPr>
        <p:spPr>
          <a:xfrm>
            <a:off x="5775959" y="58582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2" name="object 82"/>
          <p:cNvSpPr/>
          <p:nvPr/>
        </p:nvSpPr>
        <p:spPr>
          <a:xfrm>
            <a:off x="5775959" y="51465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3" name="object 83"/>
          <p:cNvSpPr/>
          <p:nvPr/>
        </p:nvSpPr>
        <p:spPr>
          <a:xfrm>
            <a:off x="5775959" y="44363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4" name="object 84"/>
          <p:cNvSpPr/>
          <p:nvPr/>
        </p:nvSpPr>
        <p:spPr>
          <a:xfrm>
            <a:off x="5775959" y="37246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5" name="object 85"/>
          <p:cNvSpPr/>
          <p:nvPr/>
        </p:nvSpPr>
        <p:spPr>
          <a:xfrm>
            <a:off x="5775959" y="301294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6" name="object 86"/>
          <p:cNvSpPr/>
          <p:nvPr/>
        </p:nvSpPr>
        <p:spPr>
          <a:xfrm>
            <a:off x="5775959" y="23027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7" name="object 87"/>
          <p:cNvSpPr/>
          <p:nvPr/>
        </p:nvSpPr>
        <p:spPr>
          <a:xfrm>
            <a:off x="5775959" y="5858255"/>
            <a:ext cx="3602990" cy="0"/>
          </a:xfrm>
          <a:custGeom>
            <a:avLst/>
            <a:gdLst/>
            <a:ahLst/>
            <a:cxnLst/>
            <a:rect l="l" t="t" r="r" b="b"/>
            <a:pathLst>
              <a:path w="3602990">
                <a:moveTo>
                  <a:pt x="0" y="0"/>
                </a:moveTo>
                <a:lnTo>
                  <a:pt x="3602736" y="0"/>
                </a:lnTo>
              </a:path>
            </a:pathLst>
          </a:custGeom>
          <a:ln w="9144">
            <a:solidFill>
              <a:srgbClr val="666666"/>
            </a:solidFill>
          </a:ln>
        </p:spPr>
        <p:txBody>
          <a:bodyPr wrap="square" lIns="0" tIns="0" rIns="0" bIns="0" rtlCol="0"/>
          <a:lstStyle/>
          <a:p>
            <a:endParaRPr/>
          </a:p>
        </p:txBody>
      </p:sp>
      <p:sp>
        <p:nvSpPr>
          <p:cNvPr id="88" name="object 88"/>
          <p:cNvSpPr/>
          <p:nvPr/>
        </p:nvSpPr>
        <p:spPr>
          <a:xfrm>
            <a:off x="5775197" y="5516117"/>
            <a:ext cx="3602990" cy="335280"/>
          </a:xfrm>
          <a:custGeom>
            <a:avLst/>
            <a:gdLst/>
            <a:ahLst/>
            <a:cxnLst/>
            <a:rect l="l" t="t" r="r" b="b"/>
            <a:pathLst>
              <a:path w="3602990" h="335279">
                <a:moveTo>
                  <a:pt x="0" y="333755"/>
                </a:moveTo>
                <a:lnTo>
                  <a:pt x="71627" y="335279"/>
                </a:lnTo>
                <a:lnTo>
                  <a:pt x="144779" y="332231"/>
                </a:lnTo>
                <a:lnTo>
                  <a:pt x="216407" y="333755"/>
                </a:lnTo>
                <a:lnTo>
                  <a:pt x="288036" y="332231"/>
                </a:lnTo>
                <a:lnTo>
                  <a:pt x="359663" y="333755"/>
                </a:lnTo>
                <a:lnTo>
                  <a:pt x="432815" y="333755"/>
                </a:lnTo>
                <a:lnTo>
                  <a:pt x="504443" y="333755"/>
                </a:lnTo>
                <a:lnTo>
                  <a:pt x="576072" y="332231"/>
                </a:lnTo>
                <a:lnTo>
                  <a:pt x="649224" y="332231"/>
                </a:lnTo>
                <a:lnTo>
                  <a:pt x="720851" y="329183"/>
                </a:lnTo>
                <a:lnTo>
                  <a:pt x="792479" y="324611"/>
                </a:lnTo>
                <a:lnTo>
                  <a:pt x="864107" y="321563"/>
                </a:lnTo>
                <a:lnTo>
                  <a:pt x="937259" y="313943"/>
                </a:lnTo>
                <a:lnTo>
                  <a:pt x="1008887" y="312419"/>
                </a:lnTo>
                <a:lnTo>
                  <a:pt x="1080516" y="304799"/>
                </a:lnTo>
                <a:lnTo>
                  <a:pt x="1153668" y="298703"/>
                </a:lnTo>
                <a:lnTo>
                  <a:pt x="1225296" y="292607"/>
                </a:lnTo>
                <a:lnTo>
                  <a:pt x="1296924" y="272795"/>
                </a:lnTo>
                <a:lnTo>
                  <a:pt x="1368552" y="257555"/>
                </a:lnTo>
                <a:lnTo>
                  <a:pt x="1441703" y="249935"/>
                </a:lnTo>
                <a:lnTo>
                  <a:pt x="1513331" y="236219"/>
                </a:lnTo>
                <a:lnTo>
                  <a:pt x="1584959" y="233171"/>
                </a:lnTo>
                <a:lnTo>
                  <a:pt x="1656587" y="230123"/>
                </a:lnTo>
                <a:lnTo>
                  <a:pt x="1729740" y="220979"/>
                </a:lnTo>
                <a:lnTo>
                  <a:pt x="1801368" y="216407"/>
                </a:lnTo>
                <a:lnTo>
                  <a:pt x="1872996" y="214883"/>
                </a:lnTo>
                <a:lnTo>
                  <a:pt x="2161031" y="176783"/>
                </a:lnTo>
                <a:lnTo>
                  <a:pt x="2881883" y="94487"/>
                </a:lnTo>
                <a:lnTo>
                  <a:pt x="3602735" y="0"/>
                </a:lnTo>
              </a:path>
            </a:pathLst>
          </a:custGeom>
          <a:ln w="28955">
            <a:solidFill>
              <a:srgbClr val="009EDF"/>
            </a:solidFill>
          </a:ln>
        </p:spPr>
        <p:txBody>
          <a:bodyPr wrap="square" lIns="0" tIns="0" rIns="0" bIns="0" rtlCol="0"/>
          <a:lstStyle/>
          <a:p>
            <a:endParaRPr/>
          </a:p>
        </p:txBody>
      </p:sp>
      <p:sp>
        <p:nvSpPr>
          <p:cNvPr id="89" name="object 89"/>
          <p:cNvSpPr/>
          <p:nvPr/>
        </p:nvSpPr>
        <p:spPr>
          <a:xfrm>
            <a:off x="7891271" y="5647944"/>
            <a:ext cx="88900" cy="88900"/>
          </a:xfrm>
          <a:custGeom>
            <a:avLst/>
            <a:gdLst/>
            <a:ahLst/>
            <a:cxnLst/>
            <a:rect l="l" t="t" r="r" b="b"/>
            <a:pathLst>
              <a:path w="88900" h="88900">
                <a:moveTo>
                  <a:pt x="44196" y="0"/>
                </a:moveTo>
                <a:lnTo>
                  <a:pt x="27003" y="3473"/>
                </a:lnTo>
                <a:lnTo>
                  <a:pt x="12953" y="12944"/>
                </a:lnTo>
                <a:lnTo>
                  <a:pt x="3476" y="26992"/>
                </a:lnTo>
                <a:lnTo>
                  <a:pt x="0" y="44195"/>
                </a:lnTo>
                <a:lnTo>
                  <a:pt x="3476" y="61399"/>
                </a:lnTo>
                <a:lnTo>
                  <a:pt x="12953" y="75447"/>
                </a:lnTo>
                <a:lnTo>
                  <a:pt x="27003" y="84918"/>
                </a:lnTo>
                <a:lnTo>
                  <a:pt x="44196" y="88391"/>
                </a:lnTo>
                <a:lnTo>
                  <a:pt x="61388" y="84918"/>
                </a:lnTo>
                <a:lnTo>
                  <a:pt x="75437" y="75447"/>
                </a:lnTo>
                <a:lnTo>
                  <a:pt x="84915" y="61399"/>
                </a:lnTo>
                <a:lnTo>
                  <a:pt x="88392" y="44195"/>
                </a:lnTo>
                <a:lnTo>
                  <a:pt x="84915" y="26992"/>
                </a:lnTo>
                <a:lnTo>
                  <a:pt x="75438" y="12944"/>
                </a:lnTo>
                <a:lnTo>
                  <a:pt x="61388" y="3473"/>
                </a:lnTo>
                <a:lnTo>
                  <a:pt x="44196" y="0"/>
                </a:lnTo>
                <a:close/>
              </a:path>
            </a:pathLst>
          </a:custGeom>
          <a:solidFill>
            <a:srgbClr val="009EDF"/>
          </a:solidFill>
        </p:spPr>
        <p:txBody>
          <a:bodyPr wrap="square" lIns="0" tIns="0" rIns="0" bIns="0" rtlCol="0"/>
          <a:lstStyle/>
          <a:p>
            <a:endParaRPr/>
          </a:p>
        </p:txBody>
      </p:sp>
      <p:sp>
        <p:nvSpPr>
          <p:cNvPr id="90" name="object 90"/>
          <p:cNvSpPr/>
          <p:nvPr/>
        </p:nvSpPr>
        <p:spPr>
          <a:xfrm>
            <a:off x="8612123" y="5565647"/>
            <a:ext cx="88900" cy="88900"/>
          </a:xfrm>
          <a:custGeom>
            <a:avLst/>
            <a:gdLst/>
            <a:ahLst/>
            <a:cxnLst/>
            <a:rect l="l" t="t" r="r" b="b"/>
            <a:pathLst>
              <a:path w="88900" h="88900">
                <a:moveTo>
                  <a:pt x="44196" y="0"/>
                </a:moveTo>
                <a:lnTo>
                  <a:pt x="27003" y="3476"/>
                </a:lnTo>
                <a:lnTo>
                  <a:pt x="12953" y="12953"/>
                </a:lnTo>
                <a:lnTo>
                  <a:pt x="3476" y="27003"/>
                </a:lnTo>
                <a:lnTo>
                  <a:pt x="0" y="44195"/>
                </a:lnTo>
                <a:lnTo>
                  <a:pt x="3476" y="61399"/>
                </a:lnTo>
                <a:lnTo>
                  <a:pt x="12953" y="75447"/>
                </a:lnTo>
                <a:lnTo>
                  <a:pt x="27003" y="84918"/>
                </a:lnTo>
                <a:lnTo>
                  <a:pt x="44196" y="88391"/>
                </a:lnTo>
                <a:lnTo>
                  <a:pt x="61388" y="84918"/>
                </a:lnTo>
                <a:lnTo>
                  <a:pt x="75437" y="75447"/>
                </a:lnTo>
                <a:lnTo>
                  <a:pt x="84915" y="61399"/>
                </a:lnTo>
                <a:lnTo>
                  <a:pt x="88392" y="44195"/>
                </a:lnTo>
                <a:lnTo>
                  <a:pt x="84915" y="27003"/>
                </a:lnTo>
                <a:lnTo>
                  <a:pt x="75438" y="12953"/>
                </a:lnTo>
                <a:lnTo>
                  <a:pt x="61388" y="3476"/>
                </a:lnTo>
                <a:lnTo>
                  <a:pt x="44196" y="0"/>
                </a:lnTo>
                <a:close/>
              </a:path>
            </a:pathLst>
          </a:custGeom>
          <a:solidFill>
            <a:srgbClr val="009EDF"/>
          </a:solidFill>
        </p:spPr>
        <p:txBody>
          <a:bodyPr wrap="square" lIns="0" tIns="0" rIns="0" bIns="0" rtlCol="0"/>
          <a:lstStyle/>
          <a:p>
            <a:endParaRPr/>
          </a:p>
        </p:txBody>
      </p:sp>
      <p:sp>
        <p:nvSpPr>
          <p:cNvPr id="91" name="object 91"/>
          <p:cNvSpPr/>
          <p:nvPr/>
        </p:nvSpPr>
        <p:spPr>
          <a:xfrm>
            <a:off x="9332976" y="5471159"/>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009EDF"/>
          </a:solidFill>
        </p:spPr>
        <p:txBody>
          <a:bodyPr wrap="square" lIns="0" tIns="0" rIns="0" bIns="0" rtlCol="0"/>
          <a:lstStyle/>
          <a:p>
            <a:endParaRPr/>
          </a:p>
        </p:txBody>
      </p:sp>
      <p:sp>
        <p:nvSpPr>
          <p:cNvPr id="92" name="object 92"/>
          <p:cNvSpPr/>
          <p:nvPr/>
        </p:nvSpPr>
        <p:spPr>
          <a:xfrm>
            <a:off x="5775197" y="3740658"/>
            <a:ext cx="3602990" cy="398145"/>
          </a:xfrm>
          <a:custGeom>
            <a:avLst/>
            <a:gdLst/>
            <a:ahLst/>
            <a:cxnLst/>
            <a:rect l="l" t="t" r="r" b="b"/>
            <a:pathLst>
              <a:path w="3602990" h="398145">
                <a:moveTo>
                  <a:pt x="0" y="246888"/>
                </a:moveTo>
                <a:lnTo>
                  <a:pt x="71627" y="249936"/>
                </a:lnTo>
                <a:lnTo>
                  <a:pt x="144779" y="268224"/>
                </a:lnTo>
                <a:lnTo>
                  <a:pt x="216407" y="259080"/>
                </a:lnTo>
                <a:lnTo>
                  <a:pt x="288036" y="275844"/>
                </a:lnTo>
                <a:lnTo>
                  <a:pt x="359663" y="208788"/>
                </a:lnTo>
                <a:lnTo>
                  <a:pt x="432815" y="173736"/>
                </a:lnTo>
                <a:lnTo>
                  <a:pt x="504443" y="179832"/>
                </a:lnTo>
                <a:lnTo>
                  <a:pt x="576072" y="156972"/>
                </a:lnTo>
                <a:lnTo>
                  <a:pt x="649224" y="147828"/>
                </a:lnTo>
                <a:lnTo>
                  <a:pt x="720851" y="106680"/>
                </a:lnTo>
                <a:lnTo>
                  <a:pt x="792479" y="118872"/>
                </a:lnTo>
                <a:lnTo>
                  <a:pt x="864107" y="115824"/>
                </a:lnTo>
                <a:lnTo>
                  <a:pt x="937259" y="164592"/>
                </a:lnTo>
                <a:lnTo>
                  <a:pt x="1008887" y="233172"/>
                </a:lnTo>
                <a:lnTo>
                  <a:pt x="1080516" y="309372"/>
                </a:lnTo>
                <a:lnTo>
                  <a:pt x="1153668" y="313944"/>
                </a:lnTo>
                <a:lnTo>
                  <a:pt x="1225296" y="336804"/>
                </a:lnTo>
                <a:lnTo>
                  <a:pt x="1296924" y="320040"/>
                </a:lnTo>
                <a:lnTo>
                  <a:pt x="1368552" y="397764"/>
                </a:lnTo>
                <a:lnTo>
                  <a:pt x="1441703" y="353568"/>
                </a:lnTo>
                <a:lnTo>
                  <a:pt x="1513331" y="353568"/>
                </a:lnTo>
                <a:lnTo>
                  <a:pt x="1584959" y="312420"/>
                </a:lnTo>
                <a:lnTo>
                  <a:pt x="1656587" y="292608"/>
                </a:lnTo>
                <a:lnTo>
                  <a:pt x="1729740" y="300228"/>
                </a:lnTo>
                <a:lnTo>
                  <a:pt x="1801368" y="313944"/>
                </a:lnTo>
                <a:lnTo>
                  <a:pt x="1872996" y="304800"/>
                </a:lnTo>
                <a:lnTo>
                  <a:pt x="2161031" y="164592"/>
                </a:lnTo>
                <a:lnTo>
                  <a:pt x="2881883" y="99060"/>
                </a:lnTo>
                <a:lnTo>
                  <a:pt x="3602735" y="0"/>
                </a:lnTo>
              </a:path>
            </a:pathLst>
          </a:custGeom>
          <a:ln w="28956">
            <a:solidFill>
              <a:srgbClr val="CC0033"/>
            </a:solidFill>
          </a:ln>
        </p:spPr>
        <p:txBody>
          <a:bodyPr wrap="square" lIns="0" tIns="0" rIns="0" bIns="0" rtlCol="0"/>
          <a:lstStyle/>
          <a:p>
            <a:endParaRPr/>
          </a:p>
        </p:txBody>
      </p:sp>
      <p:sp>
        <p:nvSpPr>
          <p:cNvPr id="93" name="object 93"/>
          <p:cNvSpPr/>
          <p:nvPr/>
        </p:nvSpPr>
        <p:spPr>
          <a:xfrm>
            <a:off x="7891271" y="386029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CC0033"/>
          </a:solidFill>
        </p:spPr>
        <p:txBody>
          <a:bodyPr wrap="square" lIns="0" tIns="0" rIns="0" bIns="0" rtlCol="0"/>
          <a:lstStyle/>
          <a:p>
            <a:endParaRPr/>
          </a:p>
        </p:txBody>
      </p:sp>
      <p:sp>
        <p:nvSpPr>
          <p:cNvPr id="94" name="object 94"/>
          <p:cNvSpPr/>
          <p:nvPr/>
        </p:nvSpPr>
        <p:spPr>
          <a:xfrm>
            <a:off x="8612123" y="3794759"/>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CC0033"/>
          </a:solidFill>
        </p:spPr>
        <p:txBody>
          <a:bodyPr wrap="square" lIns="0" tIns="0" rIns="0" bIns="0" rtlCol="0"/>
          <a:lstStyle/>
          <a:p>
            <a:endParaRPr/>
          </a:p>
        </p:txBody>
      </p:sp>
      <p:sp>
        <p:nvSpPr>
          <p:cNvPr id="95" name="object 95"/>
          <p:cNvSpPr/>
          <p:nvPr/>
        </p:nvSpPr>
        <p:spPr>
          <a:xfrm>
            <a:off x="9332976" y="3695700"/>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2"/>
                </a:lnTo>
                <a:lnTo>
                  <a:pt x="61388" y="84915"/>
                </a:lnTo>
                <a:lnTo>
                  <a:pt x="75437" y="75438"/>
                </a:lnTo>
                <a:lnTo>
                  <a:pt x="84915" y="61388"/>
                </a:lnTo>
                <a:lnTo>
                  <a:pt x="88392" y="44195"/>
                </a:lnTo>
                <a:lnTo>
                  <a:pt x="84915" y="27003"/>
                </a:lnTo>
                <a:lnTo>
                  <a:pt x="75438" y="12954"/>
                </a:lnTo>
                <a:lnTo>
                  <a:pt x="61388" y="3476"/>
                </a:lnTo>
                <a:lnTo>
                  <a:pt x="44196" y="0"/>
                </a:lnTo>
                <a:close/>
              </a:path>
            </a:pathLst>
          </a:custGeom>
          <a:solidFill>
            <a:srgbClr val="CC0033"/>
          </a:solidFill>
        </p:spPr>
        <p:txBody>
          <a:bodyPr wrap="square" lIns="0" tIns="0" rIns="0" bIns="0" rtlCol="0"/>
          <a:lstStyle/>
          <a:p>
            <a:endParaRPr/>
          </a:p>
        </p:txBody>
      </p:sp>
      <p:sp>
        <p:nvSpPr>
          <p:cNvPr id="96" name="object 96"/>
          <p:cNvSpPr/>
          <p:nvPr/>
        </p:nvSpPr>
        <p:spPr>
          <a:xfrm>
            <a:off x="9332976" y="3695700"/>
            <a:ext cx="88900" cy="88900"/>
          </a:xfrm>
          <a:custGeom>
            <a:avLst/>
            <a:gdLst/>
            <a:ahLst/>
            <a:cxnLst/>
            <a:rect l="l" t="t" r="r" b="b"/>
            <a:pathLst>
              <a:path w="88900" h="88900">
                <a:moveTo>
                  <a:pt x="88392" y="44195"/>
                </a:moveTo>
                <a:lnTo>
                  <a:pt x="84915" y="61388"/>
                </a:lnTo>
                <a:lnTo>
                  <a:pt x="75437" y="75438"/>
                </a:lnTo>
                <a:lnTo>
                  <a:pt x="61388" y="84915"/>
                </a:lnTo>
                <a:lnTo>
                  <a:pt x="44196" y="88392"/>
                </a:lnTo>
                <a:lnTo>
                  <a:pt x="27003" y="84915"/>
                </a:lnTo>
                <a:lnTo>
                  <a:pt x="12953" y="75437"/>
                </a:lnTo>
                <a:lnTo>
                  <a:pt x="3476" y="61388"/>
                </a:lnTo>
                <a:lnTo>
                  <a:pt x="0" y="44195"/>
                </a:lnTo>
                <a:lnTo>
                  <a:pt x="3476" y="27003"/>
                </a:lnTo>
                <a:lnTo>
                  <a:pt x="12954" y="12954"/>
                </a:lnTo>
                <a:lnTo>
                  <a:pt x="27003" y="3476"/>
                </a:lnTo>
                <a:lnTo>
                  <a:pt x="44196" y="0"/>
                </a:lnTo>
                <a:lnTo>
                  <a:pt x="61388" y="3476"/>
                </a:lnTo>
                <a:lnTo>
                  <a:pt x="75438" y="12954"/>
                </a:lnTo>
                <a:lnTo>
                  <a:pt x="84915" y="27003"/>
                </a:lnTo>
                <a:lnTo>
                  <a:pt x="88392" y="44195"/>
                </a:lnTo>
                <a:close/>
              </a:path>
            </a:pathLst>
          </a:custGeom>
          <a:ln w="9144">
            <a:solidFill>
              <a:srgbClr val="CC0033"/>
            </a:solidFill>
          </a:ln>
        </p:spPr>
        <p:txBody>
          <a:bodyPr wrap="square" lIns="0" tIns="0" rIns="0" bIns="0" rtlCol="0"/>
          <a:lstStyle/>
          <a:p>
            <a:endParaRPr/>
          </a:p>
        </p:txBody>
      </p:sp>
      <p:sp>
        <p:nvSpPr>
          <p:cNvPr id="97" name="object 97"/>
          <p:cNvSpPr/>
          <p:nvPr/>
        </p:nvSpPr>
        <p:spPr>
          <a:xfrm>
            <a:off x="5775197" y="4127753"/>
            <a:ext cx="3602990" cy="454659"/>
          </a:xfrm>
          <a:custGeom>
            <a:avLst/>
            <a:gdLst/>
            <a:ahLst/>
            <a:cxnLst/>
            <a:rect l="l" t="t" r="r" b="b"/>
            <a:pathLst>
              <a:path w="3602990" h="454660">
                <a:moveTo>
                  <a:pt x="0" y="315468"/>
                </a:moveTo>
                <a:lnTo>
                  <a:pt x="71627" y="297180"/>
                </a:lnTo>
                <a:lnTo>
                  <a:pt x="144779" y="332232"/>
                </a:lnTo>
                <a:lnTo>
                  <a:pt x="216407" y="283464"/>
                </a:lnTo>
                <a:lnTo>
                  <a:pt x="288036" y="353568"/>
                </a:lnTo>
                <a:lnTo>
                  <a:pt x="359663" y="393192"/>
                </a:lnTo>
                <a:lnTo>
                  <a:pt x="432815" y="397764"/>
                </a:lnTo>
                <a:lnTo>
                  <a:pt x="504443" y="397764"/>
                </a:lnTo>
                <a:lnTo>
                  <a:pt x="576072" y="384048"/>
                </a:lnTo>
                <a:lnTo>
                  <a:pt x="649224" y="394716"/>
                </a:lnTo>
                <a:lnTo>
                  <a:pt x="720851" y="352044"/>
                </a:lnTo>
                <a:lnTo>
                  <a:pt x="792479" y="402336"/>
                </a:lnTo>
                <a:lnTo>
                  <a:pt x="864107" y="428244"/>
                </a:lnTo>
                <a:lnTo>
                  <a:pt x="937259" y="454152"/>
                </a:lnTo>
                <a:lnTo>
                  <a:pt x="1008887" y="435864"/>
                </a:lnTo>
                <a:lnTo>
                  <a:pt x="1080516" y="335280"/>
                </a:lnTo>
                <a:lnTo>
                  <a:pt x="1153668" y="393192"/>
                </a:lnTo>
                <a:lnTo>
                  <a:pt x="1225296" y="342900"/>
                </a:lnTo>
                <a:lnTo>
                  <a:pt x="1296924" y="316992"/>
                </a:lnTo>
                <a:lnTo>
                  <a:pt x="1368552" y="309372"/>
                </a:lnTo>
                <a:lnTo>
                  <a:pt x="1441703" y="294132"/>
                </a:lnTo>
                <a:lnTo>
                  <a:pt x="1513331" y="199644"/>
                </a:lnTo>
                <a:lnTo>
                  <a:pt x="1584959" y="167640"/>
                </a:lnTo>
                <a:lnTo>
                  <a:pt x="1656587" y="185928"/>
                </a:lnTo>
                <a:lnTo>
                  <a:pt x="1729740" y="204216"/>
                </a:lnTo>
                <a:lnTo>
                  <a:pt x="1801368" y="214884"/>
                </a:lnTo>
                <a:lnTo>
                  <a:pt x="1872996" y="205740"/>
                </a:lnTo>
                <a:lnTo>
                  <a:pt x="2161031" y="190500"/>
                </a:lnTo>
                <a:lnTo>
                  <a:pt x="2881883" y="100584"/>
                </a:lnTo>
                <a:lnTo>
                  <a:pt x="3602735" y="0"/>
                </a:lnTo>
              </a:path>
            </a:pathLst>
          </a:custGeom>
          <a:ln w="28956">
            <a:solidFill>
              <a:srgbClr val="8ADEFF"/>
            </a:solidFill>
          </a:ln>
        </p:spPr>
        <p:txBody>
          <a:bodyPr wrap="square" lIns="0" tIns="0" rIns="0" bIns="0" rtlCol="0"/>
          <a:lstStyle/>
          <a:p>
            <a:endParaRPr/>
          </a:p>
        </p:txBody>
      </p:sp>
      <p:sp>
        <p:nvSpPr>
          <p:cNvPr id="98" name="object 98"/>
          <p:cNvSpPr/>
          <p:nvPr/>
        </p:nvSpPr>
        <p:spPr>
          <a:xfrm>
            <a:off x="7891271" y="4273296"/>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8ADEFF"/>
          </a:solidFill>
        </p:spPr>
        <p:txBody>
          <a:bodyPr wrap="square" lIns="0" tIns="0" rIns="0" bIns="0" rtlCol="0"/>
          <a:lstStyle/>
          <a:p>
            <a:endParaRPr/>
          </a:p>
        </p:txBody>
      </p:sp>
      <p:sp>
        <p:nvSpPr>
          <p:cNvPr id="99" name="object 99"/>
          <p:cNvSpPr/>
          <p:nvPr/>
        </p:nvSpPr>
        <p:spPr>
          <a:xfrm>
            <a:off x="8612123" y="418337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8ADEFF"/>
          </a:solidFill>
        </p:spPr>
        <p:txBody>
          <a:bodyPr wrap="square" lIns="0" tIns="0" rIns="0" bIns="0" rtlCol="0"/>
          <a:lstStyle/>
          <a:p>
            <a:endParaRPr/>
          </a:p>
        </p:txBody>
      </p:sp>
      <p:sp>
        <p:nvSpPr>
          <p:cNvPr id="100" name="object 100"/>
          <p:cNvSpPr/>
          <p:nvPr/>
        </p:nvSpPr>
        <p:spPr>
          <a:xfrm>
            <a:off x="9332976" y="4082796"/>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8ADEFF"/>
          </a:solidFill>
        </p:spPr>
        <p:txBody>
          <a:bodyPr wrap="square" lIns="0" tIns="0" rIns="0" bIns="0" rtlCol="0"/>
          <a:lstStyle/>
          <a:p>
            <a:endParaRPr/>
          </a:p>
        </p:txBody>
      </p:sp>
      <p:sp>
        <p:nvSpPr>
          <p:cNvPr id="101" name="object 101"/>
          <p:cNvSpPr/>
          <p:nvPr/>
        </p:nvSpPr>
        <p:spPr>
          <a:xfrm>
            <a:off x="5775197" y="3449573"/>
            <a:ext cx="3602990" cy="330835"/>
          </a:xfrm>
          <a:custGeom>
            <a:avLst/>
            <a:gdLst/>
            <a:ahLst/>
            <a:cxnLst/>
            <a:rect l="l" t="t" r="r" b="b"/>
            <a:pathLst>
              <a:path w="3602990" h="330835">
                <a:moveTo>
                  <a:pt x="0" y="292607"/>
                </a:moveTo>
                <a:lnTo>
                  <a:pt x="71627" y="225551"/>
                </a:lnTo>
                <a:lnTo>
                  <a:pt x="144779" y="169163"/>
                </a:lnTo>
                <a:lnTo>
                  <a:pt x="216407" y="108203"/>
                </a:lnTo>
                <a:lnTo>
                  <a:pt x="288036" y="102108"/>
                </a:lnTo>
                <a:lnTo>
                  <a:pt x="359663" y="112775"/>
                </a:lnTo>
                <a:lnTo>
                  <a:pt x="432815" y="0"/>
                </a:lnTo>
                <a:lnTo>
                  <a:pt x="504443" y="92963"/>
                </a:lnTo>
                <a:lnTo>
                  <a:pt x="576072" y="109727"/>
                </a:lnTo>
                <a:lnTo>
                  <a:pt x="649224" y="106679"/>
                </a:lnTo>
                <a:lnTo>
                  <a:pt x="720851" y="103631"/>
                </a:lnTo>
                <a:lnTo>
                  <a:pt x="792479" y="100584"/>
                </a:lnTo>
                <a:lnTo>
                  <a:pt x="864107" y="124967"/>
                </a:lnTo>
                <a:lnTo>
                  <a:pt x="937259" y="111251"/>
                </a:lnTo>
                <a:lnTo>
                  <a:pt x="1008887" y="152400"/>
                </a:lnTo>
                <a:lnTo>
                  <a:pt x="1080516" y="166115"/>
                </a:lnTo>
                <a:lnTo>
                  <a:pt x="1153668" y="176783"/>
                </a:lnTo>
                <a:lnTo>
                  <a:pt x="1225296" y="152400"/>
                </a:lnTo>
                <a:lnTo>
                  <a:pt x="1296924" y="161544"/>
                </a:lnTo>
                <a:lnTo>
                  <a:pt x="1368552" y="198119"/>
                </a:lnTo>
                <a:lnTo>
                  <a:pt x="1441703" y="184403"/>
                </a:lnTo>
                <a:lnTo>
                  <a:pt x="1513331" y="216407"/>
                </a:lnTo>
                <a:lnTo>
                  <a:pt x="1584959" y="295656"/>
                </a:lnTo>
                <a:lnTo>
                  <a:pt x="1656587" y="213359"/>
                </a:lnTo>
                <a:lnTo>
                  <a:pt x="1729740" y="227075"/>
                </a:lnTo>
                <a:lnTo>
                  <a:pt x="1801368" y="248412"/>
                </a:lnTo>
                <a:lnTo>
                  <a:pt x="1872996" y="231648"/>
                </a:lnTo>
                <a:lnTo>
                  <a:pt x="2161031" y="217931"/>
                </a:lnTo>
                <a:lnTo>
                  <a:pt x="2881883" y="266700"/>
                </a:lnTo>
                <a:lnTo>
                  <a:pt x="3602735" y="330707"/>
                </a:lnTo>
              </a:path>
            </a:pathLst>
          </a:custGeom>
          <a:ln w="28956">
            <a:solidFill>
              <a:srgbClr val="FF9999"/>
            </a:solidFill>
          </a:ln>
        </p:spPr>
        <p:txBody>
          <a:bodyPr wrap="square" lIns="0" tIns="0" rIns="0" bIns="0" rtlCol="0"/>
          <a:lstStyle/>
          <a:p>
            <a:endParaRPr/>
          </a:p>
        </p:txBody>
      </p:sp>
      <p:sp>
        <p:nvSpPr>
          <p:cNvPr id="102" name="object 102"/>
          <p:cNvSpPr/>
          <p:nvPr/>
        </p:nvSpPr>
        <p:spPr>
          <a:xfrm>
            <a:off x="7891271" y="3622547"/>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FF9999"/>
          </a:solidFill>
        </p:spPr>
        <p:txBody>
          <a:bodyPr wrap="square" lIns="0" tIns="0" rIns="0" bIns="0" rtlCol="0"/>
          <a:lstStyle/>
          <a:p>
            <a:endParaRPr/>
          </a:p>
        </p:txBody>
      </p:sp>
      <p:sp>
        <p:nvSpPr>
          <p:cNvPr id="103" name="object 103"/>
          <p:cNvSpPr/>
          <p:nvPr/>
        </p:nvSpPr>
        <p:spPr>
          <a:xfrm>
            <a:off x="8612123" y="3671315"/>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FF9999"/>
          </a:solidFill>
        </p:spPr>
        <p:txBody>
          <a:bodyPr wrap="square" lIns="0" tIns="0" rIns="0" bIns="0" rtlCol="0"/>
          <a:lstStyle/>
          <a:p>
            <a:endParaRPr/>
          </a:p>
        </p:txBody>
      </p:sp>
      <p:sp>
        <p:nvSpPr>
          <p:cNvPr id="104" name="object 104"/>
          <p:cNvSpPr/>
          <p:nvPr/>
        </p:nvSpPr>
        <p:spPr>
          <a:xfrm>
            <a:off x="9332976" y="3735323"/>
            <a:ext cx="88900" cy="88900"/>
          </a:xfrm>
          <a:custGeom>
            <a:avLst/>
            <a:gdLst/>
            <a:ahLst/>
            <a:cxnLst/>
            <a:rect l="l" t="t" r="r" b="b"/>
            <a:pathLst>
              <a:path w="88900" h="88900">
                <a:moveTo>
                  <a:pt x="44196" y="0"/>
                </a:moveTo>
                <a:lnTo>
                  <a:pt x="27003" y="3476"/>
                </a:lnTo>
                <a:lnTo>
                  <a:pt x="12954" y="12954"/>
                </a:lnTo>
                <a:lnTo>
                  <a:pt x="3476" y="27003"/>
                </a:lnTo>
                <a:lnTo>
                  <a:pt x="0" y="44195"/>
                </a:lnTo>
                <a:lnTo>
                  <a:pt x="3476" y="61388"/>
                </a:lnTo>
                <a:lnTo>
                  <a:pt x="12953" y="75437"/>
                </a:lnTo>
                <a:lnTo>
                  <a:pt x="27003" y="84915"/>
                </a:lnTo>
                <a:lnTo>
                  <a:pt x="44196" y="88392"/>
                </a:lnTo>
                <a:lnTo>
                  <a:pt x="61388" y="84915"/>
                </a:lnTo>
                <a:lnTo>
                  <a:pt x="75437" y="75438"/>
                </a:lnTo>
                <a:lnTo>
                  <a:pt x="84915" y="61388"/>
                </a:lnTo>
                <a:lnTo>
                  <a:pt x="88392" y="44195"/>
                </a:lnTo>
                <a:lnTo>
                  <a:pt x="84915" y="27003"/>
                </a:lnTo>
                <a:lnTo>
                  <a:pt x="75438" y="12954"/>
                </a:lnTo>
                <a:lnTo>
                  <a:pt x="61388" y="3476"/>
                </a:lnTo>
                <a:lnTo>
                  <a:pt x="44196" y="0"/>
                </a:lnTo>
                <a:close/>
              </a:path>
            </a:pathLst>
          </a:custGeom>
          <a:solidFill>
            <a:srgbClr val="FF9999"/>
          </a:solidFill>
        </p:spPr>
        <p:txBody>
          <a:bodyPr wrap="square" lIns="0" tIns="0" rIns="0" bIns="0" rtlCol="0"/>
          <a:lstStyle/>
          <a:p>
            <a:endParaRPr/>
          </a:p>
        </p:txBody>
      </p:sp>
      <p:sp>
        <p:nvSpPr>
          <p:cNvPr id="105" name="object 105"/>
          <p:cNvSpPr/>
          <p:nvPr/>
        </p:nvSpPr>
        <p:spPr>
          <a:xfrm>
            <a:off x="5775197" y="4286250"/>
            <a:ext cx="3602990" cy="391795"/>
          </a:xfrm>
          <a:custGeom>
            <a:avLst/>
            <a:gdLst/>
            <a:ahLst/>
            <a:cxnLst/>
            <a:rect l="l" t="t" r="r" b="b"/>
            <a:pathLst>
              <a:path w="3602990" h="391795">
                <a:moveTo>
                  <a:pt x="0" y="391668"/>
                </a:moveTo>
                <a:lnTo>
                  <a:pt x="71627" y="341375"/>
                </a:lnTo>
                <a:lnTo>
                  <a:pt x="144779" y="341375"/>
                </a:lnTo>
                <a:lnTo>
                  <a:pt x="216407" y="376427"/>
                </a:lnTo>
                <a:lnTo>
                  <a:pt x="288036" y="365760"/>
                </a:lnTo>
                <a:lnTo>
                  <a:pt x="359663" y="348995"/>
                </a:lnTo>
                <a:lnTo>
                  <a:pt x="432815" y="350519"/>
                </a:lnTo>
                <a:lnTo>
                  <a:pt x="504443" y="323088"/>
                </a:lnTo>
                <a:lnTo>
                  <a:pt x="576072" y="288036"/>
                </a:lnTo>
                <a:lnTo>
                  <a:pt x="649224" y="262127"/>
                </a:lnTo>
                <a:lnTo>
                  <a:pt x="720851" y="260604"/>
                </a:lnTo>
                <a:lnTo>
                  <a:pt x="792479" y="202692"/>
                </a:lnTo>
                <a:lnTo>
                  <a:pt x="864107" y="176783"/>
                </a:lnTo>
                <a:lnTo>
                  <a:pt x="937259" y="195072"/>
                </a:lnTo>
                <a:lnTo>
                  <a:pt x="1008887" y="172212"/>
                </a:lnTo>
                <a:lnTo>
                  <a:pt x="1080516" y="161544"/>
                </a:lnTo>
                <a:lnTo>
                  <a:pt x="1153668" y="149351"/>
                </a:lnTo>
                <a:lnTo>
                  <a:pt x="1225296" y="121919"/>
                </a:lnTo>
                <a:lnTo>
                  <a:pt x="1296924" y="103631"/>
                </a:lnTo>
                <a:lnTo>
                  <a:pt x="1368552" y="85343"/>
                </a:lnTo>
                <a:lnTo>
                  <a:pt x="1441703" y="45719"/>
                </a:lnTo>
                <a:lnTo>
                  <a:pt x="1513331" y="74675"/>
                </a:lnTo>
                <a:lnTo>
                  <a:pt x="1584959" y="36575"/>
                </a:lnTo>
                <a:lnTo>
                  <a:pt x="1656587" y="91439"/>
                </a:lnTo>
                <a:lnTo>
                  <a:pt x="1729740" y="91439"/>
                </a:lnTo>
                <a:lnTo>
                  <a:pt x="1801368" y="1524"/>
                </a:lnTo>
                <a:lnTo>
                  <a:pt x="1872996" y="0"/>
                </a:lnTo>
                <a:lnTo>
                  <a:pt x="2161031" y="30480"/>
                </a:lnTo>
                <a:lnTo>
                  <a:pt x="2881883" y="65531"/>
                </a:lnTo>
                <a:lnTo>
                  <a:pt x="3602735" y="132587"/>
                </a:lnTo>
              </a:path>
            </a:pathLst>
          </a:custGeom>
          <a:ln w="28956">
            <a:solidFill>
              <a:srgbClr val="6633C8"/>
            </a:solidFill>
          </a:ln>
        </p:spPr>
        <p:txBody>
          <a:bodyPr wrap="square" lIns="0" tIns="0" rIns="0" bIns="0" rtlCol="0"/>
          <a:lstStyle/>
          <a:p>
            <a:endParaRPr/>
          </a:p>
        </p:txBody>
      </p:sp>
      <p:sp>
        <p:nvSpPr>
          <p:cNvPr id="106" name="object 106"/>
          <p:cNvSpPr/>
          <p:nvPr/>
        </p:nvSpPr>
        <p:spPr>
          <a:xfrm>
            <a:off x="7891271" y="4271771"/>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8" y="12954"/>
                </a:lnTo>
                <a:lnTo>
                  <a:pt x="61388" y="3476"/>
                </a:lnTo>
                <a:lnTo>
                  <a:pt x="44196" y="0"/>
                </a:lnTo>
                <a:close/>
              </a:path>
            </a:pathLst>
          </a:custGeom>
          <a:solidFill>
            <a:srgbClr val="6633C8"/>
          </a:solidFill>
        </p:spPr>
        <p:txBody>
          <a:bodyPr wrap="square" lIns="0" tIns="0" rIns="0" bIns="0" rtlCol="0"/>
          <a:lstStyle/>
          <a:p>
            <a:endParaRPr/>
          </a:p>
        </p:txBody>
      </p:sp>
      <p:sp>
        <p:nvSpPr>
          <p:cNvPr id="107" name="object 107"/>
          <p:cNvSpPr/>
          <p:nvPr/>
        </p:nvSpPr>
        <p:spPr>
          <a:xfrm>
            <a:off x="8612123" y="4306823"/>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3" y="75437"/>
                </a:lnTo>
                <a:lnTo>
                  <a:pt x="27003" y="84915"/>
                </a:lnTo>
                <a:lnTo>
                  <a:pt x="44196" y="88392"/>
                </a:lnTo>
                <a:lnTo>
                  <a:pt x="61388" y="84915"/>
                </a:lnTo>
                <a:lnTo>
                  <a:pt x="75437" y="75438"/>
                </a:lnTo>
                <a:lnTo>
                  <a:pt x="84915" y="61388"/>
                </a:lnTo>
                <a:lnTo>
                  <a:pt x="88392" y="44195"/>
                </a:lnTo>
                <a:lnTo>
                  <a:pt x="84915" y="27003"/>
                </a:lnTo>
                <a:lnTo>
                  <a:pt x="75438" y="12954"/>
                </a:lnTo>
                <a:lnTo>
                  <a:pt x="61388" y="3476"/>
                </a:lnTo>
                <a:lnTo>
                  <a:pt x="44196" y="0"/>
                </a:lnTo>
                <a:close/>
              </a:path>
            </a:pathLst>
          </a:custGeom>
          <a:solidFill>
            <a:srgbClr val="6633C8"/>
          </a:solidFill>
        </p:spPr>
        <p:txBody>
          <a:bodyPr wrap="square" lIns="0" tIns="0" rIns="0" bIns="0" rtlCol="0"/>
          <a:lstStyle/>
          <a:p>
            <a:endParaRPr/>
          </a:p>
        </p:txBody>
      </p:sp>
      <p:sp>
        <p:nvSpPr>
          <p:cNvPr id="108" name="object 108"/>
          <p:cNvSpPr/>
          <p:nvPr/>
        </p:nvSpPr>
        <p:spPr>
          <a:xfrm>
            <a:off x="9332976" y="4373879"/>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6633C8"/>
          </a:solidFill>
        </p:spPr>
        <p:txBody>
          <a:bodyPr wrap="square" lIns="0" tIns="0" rIns="0" bIns="0" rtlCol="0"/>
          <a:lstStyle/>
          <a:p>
            <a:endParaRPr/>
          </a:p>
        </p:txBody>
      </p:sp>
      <p:sp>
        <p:nvSpPr>
          <p:cNvPr id="109" name="object 109"/>
          <p:cNvSpPr txBox="1"/>
          <p:nvPr/>
        </p:nvSpPr>
        <p:spPr>
          <a:xfrm>
            <a:off x="5321934" y="5735015"/>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110" name="object 110"/>
          <p:cNvSpPr txBox="1"/>
          <p:nvPr/>
        </p:nvSpPr>
        <p:spPr>
          <a:xfrm>
            <a:off x="5223128" y="502361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11" name="object 111"/>
          <p:cNvSpPr txBox="1"/>
          <p:nvPr/>
        </p:nvSpPr>
        <p:spPr>
          <a:xfrm>
            <a:off x="5223128" y="431253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12" name="object 112"/>
          <p:cNvSpPr txBox="1"/>
          <p:nvPr/>
        </p:nvSpPr>
        <p:spPr>
          <a:xfrm>
            <a:off x="5223128" y="360108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113" name="object 113"/>
          <p:cNvSpPr txBox="1"/>
          <p:nvPr/>
        </p:nvSpPr>
        <p:spPr>
          <a:xfrm>
            <a:off x="5223128" y="289001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14" name="object 114"/>
          <p:cNvSpPr txBox="1"/>
          <p:nvPr/>
        </p:nvSpPr>
        <p:spPr>
          <a:xfrm>
            <a:off x="5223128" y="217855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115" name="object 115"/>
          <p:cNvSpPr txBox="1"/>
          <p:nvPr/>
        </p:nvSpPr>
        <p:spPr>
          <a:xfrm>
            <a:off x="5565775" y="596635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116" name="object 116"/>
          <p:cNvSpPr txBox="1"/>
          <p:nvPr/>
        </p:nvSpPr>
        <p:spPr>
          <a:xfrm>
            <a:off x="6286246" y="596635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117" name="object 117"/>
          <p:cNvSpPr txBox="1"/>
          <p:nvPr/>
        </p:nvSpPr>
        <p:spPr>
          <a:xfrm>
            <a:off x="7007097" y="596635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118" name="object 118"/>
          <p:cNvSpPr txBox="1"/>
          <p:nvPr/>
        </p:nvSpPr>
        <p:spPr>
          <a:xfrm>
            <a:off x="7727695" y="596635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119" name="object 119"/>
          <p:cNvSpPr txBox="1"/>
          <p:nvPr/>
        </p:nvSpPr>
        <p:spPr>
          <a:xfrm>
            <a:off x="8448293" y="596635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120" name="object 120"/>
          <p:cNvSpPr txBox="1"/>
          <p:nvPr/>
        </p:nvSpPr>
        <p:spPr>
          <a:xfrm>
            <a:off x="9169145" y="596635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121" name="object 121"/>
          <p:cNvSpPr/>
          <p:nvPr/>
        </p:nvSpPr>
        <p:spPr>
          <a:xfrm>
            <a:off x="5997702" y="2478785"/>
            <a:ext cx="243840" cy="0"/>
          </a:xfrm>
          <a:custGeom>
            <a:avLst/>
            <a:gdLst/>
            <a:ahLst/>
            <a:cxnLst/>
            <a:rect l="l" t="t" r="r" b="b"/>
            <a:pathLst>
              <a:path w="243839">
                <a:moveTo>
                  <a:pt x="0" y="0"/>
                </a:moveTo>
                <a:lnTo>
                  <a:pt x="243839" y="0"/>
                </a:lnTo>
              </a:path>
            </a:pathLst>
          </a:custGeom>
          <a:ln w="28956">
            <a:solidFill>
              <a:srgbClr val="009EDF"/>
            </a:solidFill>
          </a:ln>
        </p:spPr>
        <p:txBody>
          <a:bodyPr wrap="square" lIns="0" tIns="0" rIns="0" bIns="0" rtlCol="0"/>
          <a:lstStyle/>
          <a:p>
            <a:endParaRPr/>
          </a:p>
        </p:txBody>
      </p:sp>
      <p:sp>
        <p:nvSpPr>
          <p:cNvPr id="122" name="object 122"/>
          <p:cNvSpPr/>
          <p:nvPr/>
        </p:nvSpPr>
        <p:spPr>
          <a:xfrm>
            <a:off x="7846314" y="2478785"/>
            <a:ext cx="243840" cy="0"/>
          </a:xfrm>
          <a:custGeom>
            <a:avLst/>
            <a:gdLst/>
            <a:ahLst/>
            <a:cxnLst/>
            <a:rect l="l" t="t" r="r" b="b"/>
            <a:pathLst>
              <a:path w="243840">
                <a:moveTo>
                  <a:pt x="0" y="0"/>
                </a:moveTo>
                <a:lnTo>
                  <a:pt x="243839" y="0"/>
                </a:lnTo>
              </a:path>
            </a:pathLst>
          </a:custGeom>
          <a:ln w="28956">
            <a:solidFill>
              <a:srgbClr val="CC0033"/>
            </a:solidFill>
          </a:ln>
        </p:spPr>
        <p:txBody>
          <a:bodyPr wrap="square" lIns="0" tIns="0" rIns="0" bIns="0" rtlCol="0"/>
          <a:lstStyle/>
          <a:p>
            <a:endParaRPr/>
          </a:p>
        </p:txBody>
      </p:sp>
      <p:sp>
        <p:nvSpPr>
          <p:cNvPr id="123" name="object 123"/>
          <p:cNvSpPr/>
          <p:nvPr/>
        </p:nvSpPr>
        <p:spPr>
          <a:xfrm>
            <a:off x="5997702" y="2731770"/>
            <a:ext cx="243840" cy="0"/>
          </a:xfrm>
          <a:custGeom>
            <a:avLst/>
            <a:gdLst/>
            <a:ahLst/>
            <a:cxnLst/>
            <a:rect l="l" t="t" r="r" b="b"/>
            <a:pathLst>
              <a:path w="243839">
                <a:moveTo>
                  <a:pt x="0" y="0"/>
                </a:moveTo>
                <a:lnTo>
                  <a:pt x="243839" y="0"/>
                </a:lnTo>
              </a:path>
            </a:pathLst>
          </a:custGeom>
          <a:ln w="28956">
            <a:solidFill>
              <a:srgbClr val="8ADEFF"/>
            </a:solidFill>
          </a:ln>
        </p:spPr>
        <p:txBody>
          <a:bodyPr wrap="square" lIns="0" tIns="0" rIns="0" bIns="0" rtlCol="0"/>
          <a:lstStyle/>
          <a:p>
            <a:endParaRPr/>
          </a:p>
        </p:txBody>
      </p:sp>
      <p:sp>
        <p:nvSpPr>
          <p:cNvPr id="124" name="object 124"/>
          <p:cNvSpPr/>
          <p:nvPr/>
        </p:nvSpPr>
        <p:spPr>
          <a:xfrm>
            <a:off x="7846314" y="2731770"/>
            <a:ext cx="243840" cy="0"/>
          </a:xfrm>
          <a:custGeom>
            <a:avLst/>
            <a:gdLst/>
            <a:ahLst/>
            <a:cxnLst/>
            <a:rect l="l" t="t" r="r" b="b"/>
            <a:pathLst>
              <a:path w="243840">
                <a:moveTo>
                  <a:pt x="0" y="0"/>
                </a:moveTo>
                <a:lnTo>
                  <a:pt x="243839" y="0"/>
                </a:lnTo>
              </a:path>
            </a:pathLst>
          </a:custGeom>
          <a:ln w="28956">
            <a:solidFill>
              <a:srgbClr val="FF9999"/>
            </a:solidFill>
          </a:ln>
        </p:spPr>
        <p:txBody>
          <a:bodyPr wrap="square" lIns="0" tIns="0" rIns="0" bIns="0" rtlCol="0"/>
          <a:lstStyle/>
          <a:p>
            <a:endParaRPr/>
          </a:p>
        </p:txBody>
      </p:sp>
      <p:sp>
        <p:nvSpPr>
          <p:cNvPr id="125" name="object 125"/>
          <p:cNvSpPr txBox="1"/>
          <p:nvPr/>
        </p:nvSpPr>
        <p:spPr>
          <a:xfrm>
            <a:off x="8105393" y="2313488"/>
            <a:ext cx="815975" cy="530860"/>
          </a:xfrm>
          <a:prstGeom prst="rect">
            <a:avLst/>
          </a:prstGeom>
        </p:spPr>
        <p:txBody>
          <a:bodyPr vert="horz" wrap="square" lIns="0" tIns="0" rIns="0" bIns="0" rtlCol="0">
            <a:spAutoFit/>
          </a:bodyPr>
          <a:lstStyle/>
          <a:p>
            <a:pPr marL="12700" marR="5080">
              <a:lnSpc>
                <a:spcPct val="119200"/>
              </a:lnSpc>
            </a:pPr>
            <a:r>
              <a:rPr sz="1400" spc="-5" dirty="0">
                <a:latin typeface="Univers for BP"/>
                <a:cs typeface="Univers for BP"/>
              </a:rPr>
              <a:t>Industry  </a:t>
            </a:r>
            <a:r>
              <a:rPr sz="1400" dirty="0">
                <a:latin typeface="Univers for BP"/>
                <a:cs typeface="Univers for BP"/>
              </a:rPr>
              <a:t>B</a:t>
            </a:r>
            <a:r>
              <a:rPr sz="1400" spc="-10" dirty="0">
                <a:latin typeface="Univers for BP"/>
                <a:cs typeface="Univers for BP"/>
              </a:rPr>
              <a:t>u</a:t>
            </a:r>
            <a:r>
              <a:rPr sz="1400" dirty="0">
                <a:latin typeface="Univers for BP"/>
                <a:cs typeface="Univers for BP"/>
              </a:rPr>
              <a:t>i</a:t>
            </a:r>
            <a:r>
              <a:rPr sz="1400" spc="-10" dirty="0">
                <a:latin typeface="Univers for BP"/>
                <a:cs typeface="Univers for BP"/>
              </a:rPr>
              <a:t>ld</a:t>
            </a:r>
            <a:r>
              <a:rPr sz="1400" dirty="0">
                <a:latin typeface="Univers for BP"/>
                <a:cs typeface="Univers for BP"/>
              </a:rPr>
              <a:t>i</a:t>
            </a:r>
            <a:r>
              <a:rPr sz="1400" spc="-10" dirty="0">
                <a:latin typeface="Univers for BP"/>
                <a:cs typeface="Univers for BP"/>
              </a:rPr>
              <a:t>ng</a:t>
            </a:r>
            <a:r>
              <a:rPr sz="1400" dirty="0">
                <a:latin typeface="Univers for BP"/>
                <a:cs typeface="Univers for BP"/>
              </a:rPr>
              <a:t>s</a:t>
            </a:r>
            <a:endParaRPr sz="1400">
              <a:latin typeface="Univers for BP"/>
              <a:cs typeface="Univers for BP"/>
            </a:endParaRPr>
          </a:p>
        </p:txBody>
      </p:sp>
      <p:sp>
        <p:nvSpPr>
          <p:cNvPr id="126" name="object 126"/>
          <p:cNvSpPr/>
          <p:nvPr/>
        </p:nvSpPr>
        <p:spPr>
          <a:xfrm>
            <a:off x="5997702" y="2986277"/>
            <a:ext cx="243840" cy="0"/>
          </a:xfrm>
          <a:custGeom>
            <a:avLst/>
            <a:gdLst/>
            <a:ahLst/>
            <a:cxnLst/>
            <a:rect l="l" t="t" r="r" b="b"/>
            <a:pathLst>
              <a:path w="243839">
                <a:moveTo>
                  <a:pt x="0" y="0"/>
                </a:moveTo>
                <a:lnTo>
                  <a:pt x="243839" y="0"/>
                </a:lnTo>
              </a:path>
            </a:pathLst>
          </a:custGeom>
          <a:ln w="28956">
            <a:solidFill>
              <a:srgbClr val="6633C8"/>
            </a:solidFill>
          </a:ln>
        </p:spPr>
        <p:txBody>
          <a:bodyPr wrap="square" lIns="0" tIns="0" rIns="0" bIns="0" rtlCol="0"/>
          <a:lstStyle/>
          <a:p>
            <a:endParaRPr/>
          </a:p>
        </p:txBody>
      </p:sp>
      <p:sp>
        <p:nvSpPr>
          <p:cNvPr id="127" name="object 127"/>
          <p:cNvSpPr txBox="1"/>
          <p:nvPr/>
        </p:nvSpPr>
        <p:spPr>
          <a:xfrm>
            <a:off x="6255258" y="2354453"/>
            <a:ext cx="1379855" cy="743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Transport</a:t>
            </a:r>
            <a:endParaRPr sz="1400">
              <a:latin typeface="Univers for BP"/>
              <a:cs typeface="Univers for BP"/>
            </a:endParaRPr>
          </a:p>
          <a:p>
            <a:pPr marL="12700" marR="5080">
              <a:lnSpc>
                <a:spcPct val="119000"/>
              </a:lnSpc>
            </a:pPr>
            <a:r>
              <a:rPr sz="1400" dirty="0">
                <a:latin typeface="Univers for BP"/>
                <a:cs typeface="Univers for BP"/>
              </a:rPr>
              <a:t>N</a:t>
            </a:r>
            <a:r>
              <a:rPr sz="1400" spc="-10" dirty="0">
                <a:latin typeface="Univers for BP"/>
                <a:cs typeface="Univers for BP"/>
              </a:rPr>
              <a:t>on</a:t>
            </a:r>
            <a:r>
              <a:rPr sz="1400" dirty="0">
                <a:latin typeface="Univers for BP"/>
                <a:cs typeface="Univers for BP"/>
              </a:rPr>
              <a:t>-</a:t>
            </a:r>
            <a:r>
              <a:rPr sz="1400" spc="5" dirty="0">
                <a:latin typeface="Univers for BP"/>
                <a:cs typeface="Univers for BP"/>
              </a:rPr>
              <a:t>c</a:t>
            </a:r>
            <a:r>
              <a:rPr sz="1400" spc="-10" dirty="0">
                <a:latin typeface="Univers for BP"/>
                <a:cs typeface="Univers for BP"/>
              </a:rPr>
              <a:t>omb</a:t>
            </a:r>
            <a:r>
              <a:rPr sz="1400" dirty="0">
                <a:latin typeface="Univers for BP"/>
                <a:cs typeface="Univers for BP"/>
              </a:rPr>
              <a:t>u</a:t>
            </a:r>
            <a:r>
              <a:rPr sz="1400" spc="-10" dirty="0">
                <a:latin typeface="Univers for BP"/>
                <a:cs typeface="Univers for BP"/>
              </a:rPr>
              <a:t>s</a:t>
            </a:r>
            <a:r>
              <a:rPr sz="1400" dirty="0">
                <a:latin typeface="Univers for BP"/>
                <a:cs typeface="Univers for BP"/>
              </a:rPr>
              <a:t>ted  </a:t>
            </a:r>
            <a:r>
              <a:rPr sz="1400" spc="-5" dirty="0">
                <a:latin typeface="Univers for BP"/>
                <a:cs typeface="Univers for BP"/>
              </a:rPr>
              <a:t>Power</a:t>
            </a:r>
            <a:endParaRPr sz="1400">
              <a:latin typeface="Univers for BP"/>
              <a:cs typeface="Univers for BP"/>
            </a:endParaRPr>
          </a:p>
        </p:txBody>
      </p:sp>
      <p:sp>
        <p:nvSpPr>
          <p:cNvPr id="128" name="object 128"/>
          <p:cNvSpPr/>
          <p:nvPr/>
        </p:nvSpPr>
        <p:spPr>
          <a:xfrm>
            <a:off x="7659623" y="3223260"/>
            <a:ext cx="0" cy="2633345"/>
          </a:xfrm>
          <a:custGeom>
            <a:avLst/>
            <a:gdLst/>
            <a:ahLst/>
            <a:cxnLst/>
            <a:rect l="l" t="t" r="r" b="b"/>
            <a:pathLst>
              <a:path h="2633345">
                <a:moveTo>
                  <a:pt x="0" y="0"/>
                </a:moveTo>
                <a:lnTo>
                  <a:pt x="0" y="2633294"/>
                </a:lnTo>
              </a:path>
            </a:pathLst>
          </a:custGeom>
          <a:ln w="9144">
            <a:solidFill>
              <a:srgbClr val="4D4D4D"/>
            </a:solidFill>
            <a:prstDash val="sysDash"/>
          </a:ln>
        </p:spPr>
        <p:txBody>
          <a:bodyPr wrap="square" lIns="0" tIns="0" rIns="0" bIns="0" rtlCol="0"/>
          <a:lstStyle/>
          <a:p>
            <a:endParaRPr/>
          </a:p>
        </p:txBody>
      </p:sp>
      <p:sp>
        <p:nvSpPr>
          <p:cNvPr id="129" name="object 129"/>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130" name="object 130"/>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131" name="object 13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32" name="object 132"/>
          <p:cNvSpPr txBox="1"/>
          <p:nvPr/>
        </p:nvSpPr>
        <p:spPr>
          <a:xfrm>
            <a:off x="4832477" y="6591096"/>
            <a:ext cx="234315" cy="210820"/>
          </a:xfrm>
          <a:prstGeom prst="rect">
            <a:avLst/>
          </a:prstGeom>
        </p:spPr>
        <p:txBody>
          <a:bodyPr vert="horz" wrap="square" lIns="0" tIns="7620" rIns="0" bIns="0" rtlCol="0">
            <a:spAutoFit/>
          </a:bodyPr>
          <a:lstStyle/>
          <a:p>
            <a:pPr marL="34925">
              <a:lnSpc>
                <a:spcPct val="100000"/>
              </a:lnSpc>
              <a:spcBef>
                <a:spcPts val="60"/>
              </a:spcBef>
            </a:pPr>
            <a:fld id="{81D60167-4931-47E6-BA6A-407CBD079E47}" type="slidenum">
              <a:rPr sz="1200" b="0" dirty="0">
                <a:latin typeface="Univers for BP Light"/>
                <a:cs typeface="Univers for BP Light"/>
              </a:rPr>
              <a:t>82</a:t>
            </a:fld>
            <a:endParaRPr sz="1200">
              <a:latin typeface="Univers for BP Light"/>
              <a:cs typeface="Univers for BP Light"/>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6658609" cy="361950"/>
          </a:xfrm>
          <a:prstGeom prst="rect">
            <a:avLst/>
          </a:prstGeom>
        </p:spPr>
        <p:txBody>
          <a:bodyPr vert="horz" wrap="square" lIns="0" tIns="0" rIns="0" bIns="0" rtlCol="0">
            <a:spAutoFit/>
          </a:bodyPr>
          <a:lstStyle/>
          <a:p>
            <a:pPr marL="12700">
              <a:lnSpc>
                <a:spcPct val="100000"/>
              </a:lnSpc>
            </a:pPr>
            <a:r>
              <a:rPr spc="-5" dirty="0"/>
              <a:t>…is largely driven by industrial and power</a:t>
            </a:r>
            <a:r>
              <a:rPr spc="135" dirty="0"/>
              <a:t> </a:t>
            </a:r>
            <a:r>
              <a:rPr spc="-5" dirty="0"/>
              <a:t>sectors</a:t>
            </a:r>
          </a:p>
        </p:txBody>
      </p:sp>
      <p:sp>
        <p:nvSpPr>
          <p:cNvPr id="3" name="object 3"/>
          <p:cNvSpPr txBox="1"/>
          <p:nvPr/>
        </p:nvSpPr>
        <p:spPr>
          <a:xfrm>
            <a:off x="519176" y="1350898"/>
            <a:ext cx="8934450" cy="496316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natural </a:t>
            </a:r>
            <a:r>
              <a:rPr sz="1800" b="0" dirty="0">
                <a:latin typeface="Univers for BP Light"/>
                <a:cs typeface="Univers for BP Light"/>
              </a:rPr>
              <a:t>gas </a:t>
            </a:r>
            <a:r>
              <a:rPr sz="1800" b="0" spc="-5" dirty="0">
                <a:latin typeface="Univers for BP Light"/>
                <a:cs typeface="Univers for BP Light"/>
              </a:rPr>
              <a:t>demand </a:t>
            </a:r>
            <a:r>
              <a:rPr sz="1800" b="0" dirty="0">
                <a:latin typeface="Univers for BP Light"/>
                <a:cs typeface="Univers for BP Light"/>
              </a:rPr>
              <a:t>is </a:t>
            </a:r>
            <a:r>
              <a:rPr sz="1800" b="0" spc="-5" dirty="0">
                <a:latin typeface="Univers for BP Light"/>
                <a:cs typeface="Univers for BP Light"/>
              </a:rPr>
              <a:t>led </a:t>
            </a:r>
            <a:r>
              <a:rPr sz="1800" b="0" dirty="0">
                <a:latin typeface="Univers for BP Light"/>
                <a:cs typeface="Univers for BP Light"/>
              </a:rPr>
              <a:t>by </a:t>
            </a:r>
            <a:r>
              <a:rPr sz="1800" b="0" spc="-5" dirty="0">
                <a:latin typeface="Univers for BP Light"/>
                <a:cs typeface="Univers for BP Light"/>
              </a:rPr>
              <a:t>increases </a:t>
            </a:r>
            <a:r>
              <a:rPr sz="1800" b="0" dirty="0">
                <a:latin typeface="Univers for BP Light"/>
                <a:cs typeface="Univers for BP Light"/>
              </a:rPr>
              <a:t>in </a:t>
            </a:r>
            <a:r>
              <a:rPr sz="1800" b="0" spc="-5" dirty="0">
                <a:latin typeface="Univers for BP Light"/>
                <a:cs typeface="Univers for BP Light"/>
              </a:rPr>
              <a:t>industry </a:t>
            </a:r>
            <a:r>
              <a:rPr sz="1800" b="0" dirty="0">
                <a:latin typeface="Univers for BP Light"/>
                <a:cs typeface="Univers for BP Light"/>
              </a:rPr>
              <a:t>and the </a:t>
            </a:r>
            <a:r>
              <a:rPr sz="1800" b="0" spc="-5" dirty="0">
                <a:latin typeface="Univers for BP Light"/>
                <a:cs typeface="Univers for BP Light"/>
              </a:rPr>
              <a:t>power</a:t>
            </a:r>
            <a:r>
              <a:rPr sz="1800" b="0" spc="110" dirty="0">
                <a:latin typeface="Univers for BP Light"/>
                <a:cs typeface="Univers for BP Light"/>
              </a:rPr>
              <a:t> </a:t>
            </a:r>
            <a:r>
              <a:rPr sz="1800" b="0" spc="-5" dirty="0">
                <a:latin typeface="Univers for BP Light"/>
                <a:cs typeface="Univers for BP Light"/>
              </a:rPr>
              <a:t>sector.</a:t>
            </a:r>
            <a:endParaRPr sz="1800">
              <a:latin typeface="Univers for BP Light"/>
              <a:cs typeface="Univers for BP Light"/>
            </a:endParaRPr>
          </a:p>
          <a:p>
            <a:pPr marL="287020" marR="3352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growth </a:t>
            </a:r>
            <a:r>
              <a:rPr sz="1800" b="0" dirty="0">
                <a:latin typeface="Univers for BP Light"/>
                <a:cs typeface="Univers for BP Light"/>
              </a:rPr>
              <a:t>in </a:t>
            </a:r>
            <a:r>
              <a:rPr sz="1800" b="0" spc="-5" dirty="0">
                <a:latin typeface="Univers for BP Light"/>
                <a:cs typeface="Univers for BP Light"/>
              </a:rPr>
              <a:t>industrial </a:t>
            </a:r>
            <a:r>
              <a:rPr sz="1800" b="0" dirty="0">
                <a:latin typeface="Univers for BP Light"/>
                <a:cs typeface="Univers for BP Light"/>
              </a:rPr>
              <a:t>use of gas </a:t>
            </a:r>
            <a:r>
              <a:rPr sz="1800" b="0" spc="-5" dirty="0">
                <a:latin typeface="Univers for BP Light"/>
                <a:cs typeface="Univers for BP Light"/>
              </a:rPr>
              <a:t>including </a:t>
            </a:r>
            <a:r>
              <a:rPr sz="1800" b="0" dirty="0">
                <a:latin typeface="Univers for BP Light"/>
                <a:cs typeface="Univers for BP Light"/>
              </a:rPr>
              <a:t>use in </a:t>
            </a:r>
            <a:r>
              <a:rPr sz="1800" b="0" spc="-5" dirty="0">
                <a:latin typeface="Univers for BP Light"/>
                <a:cs typeface="Univers for BP Light"/>
              </a:rPr>
              <a:t>the </a:t>
            </a:r>
            <a:r>
              <a:rPr sz="1800" b="0" dirty="0">
                <a:latin typeface="Univers for BP Light"/>
                <a:cs typeface="Univers for BP Light"/>
              </a:rPr>
              <a:t>non-  </a:t>
            </a:r>
            <a:r>
              <a:rPr sz="1800" b="0" spc="-5" dirty="0">
                <a:latin typeface="Univers for BP Light"/>
                <a:cs typeface="Univers for BP Light"/>
              </a:rPr>
              <a:t>combusted sector </a:t>
            </a:r>
            <a:r>
              <a:rPr sz="1800" b="0" dirty="0">
                <a:latin typeface="Univers for BP Light"/>
                <a:cs typeface="Univers for BP Light"/>
              </a:rPr>
              <a:t>(70 </a:t>
            </a:r>
            <a:r>
              <a:rPr sz="1800" b="0" spc="-5" dirty="0">
                <a:latin typeface="Univers for BP Light"/>
                <a:cs typeface="Univers for BP Light"/>
              </a:rPr>
              <a:t>Bcf/d) </a:t>
            </a:r>
            <a:r>
              <a:rPr sz="1800" b="0" dirty="0">
                <a:latin typeface="Univers for BP Light"/>
                <a:cs typeface="Univers for BP Light"/>
              </a:rPr>
              <a:t>is </a:t>
            </a:r>
            <a:r>
              <a:rPr sz="1800" b="0" spc="-5" dirty="0">
                <a:latin typeface="Univers for BP Light"/>
                <a:cs typeface="Univers for BP Light"/>
              </a:rPr>
              <a:t>supported </a:t>
            </a:r>
            <a:r>
              <a:rPr sz="1800" b="0" dirty="0">
                <a:latin typeface="Univers for BP Light"/>
                <a:cs typeface="Univers for BP Light"/>
              </a:rPr>
              <a:t>by </a:t>
            </a:r>
            <a:r>
              <a:rPr sz="1800" b="0" spc="-5" dirty="0">
                <a:latin typeface="Univers for BP Light"/>
                <a:cs typeface="Univers for BP Light"/>
              </a:rPr>
              <a:t>both continued industrialization </a:t>
            </a:r>
            <a:r>
              <a:rPr sz="1800" b="0" dirty="0">
                <a:latin typeface="Univers for BP Light"/>
                <a:cs typeface="Univers for BP Light"/>
              </a:rPr>
              <a:t>in  </a:t>
            </a:r>
            <a:r>
              <a:rPr sz="1800" b="0" spc="-5" dirty="0">
                <a:latin typeface="Univers for BP Light"/>
                <a:cs typeface="Univers for BP Light"/>
              </a:rPr>
              <a:t>developing economies, together </a:t>
            </a:r>
            <a:r>
              <a:rPr sz="1800" b="0" dirty="0">
                <a:latin typeface="Univers for BP Light"/>
                <a:cs typeface="Univers for BP Light"/>
              </a:rPr>
              <a:t>with gas </a:t>
            </a:r>
            <a:r>
              <a:rPr sz="1800" b="0" spc="-5" dirty="0">
                <a:latin typeface="Univers for BP Light"/>
                <a:cs typeface="Univers for BP Light"/>
              </a:rPr>
              <a:t>gaining </a:t>
            </a:r>
            <a:r>
              <a:rPr sz="1800" b="0" dirty="0">
                <a:latin typeface="Univers for BP Light"/>
                <a:cs typeface="Univers for BP Light"/>
              </a:rPr>
              <a:t>share as </a:t>
            </a:r>
            <a:r>
              <a:rPr sz="1800" b="0" spc="-5" dirty="0">
                <a:latin typeface="Univers for BP Light"/>
                <a:cs typeface="Univers for BP Light"/>
              </a:rPr>
              <a:t>some countries </a:t>
            </a:r>
            <a:r>
              <a:rPr sz="1800" b="0" dirty="0">
                <a:latin typeface="Univers for BP Light"/>
                <a:cs typeface="Univers for BP Light"/>
              </a:rPr>
              <a:t>in </a:t>
            </a:r>
            <a:r>
              <a:rPr sz="1800" b="0" spc="-5" dirty="0">
                <a:latin typeface="Univers for BP Light"/>
                <a:cs typeface="Univers for BP Light"/>
              </a:rPr>
              <a:t>both  </a:t>
            </a:r>
            <a:r>
              <a:rPr sz="1800" b="0" dirty="0">
                <a:latin typeface="Univers for BP Light"/>
                <a:cs typeface="Univers for BP Light"/>
              </a:rPr>
              <a:t>OECD and </a:t>
            </a:r>
            <a:r>
              <a:rPr sz="1800" b="0" spc="-5" dirty="0">
                <a:latin typeface="Univers for BP Light"/>
                <a:cs typeface="Univers for BP Light"/>
              </a:rPr>
              <a:t>non-OECD </a:t>
            </a:r>
            <a:r>
              <a:rPr sz="1800" b="0" dirty="0">
                <a:latin typeface="Univers for BP Light"/>
                <a:cs typeface="Univers for BP Light"/>
              </a:rPr>
              <a:t>switch away from coal (pp</a:t>
            </a:r>
            <a:r>
              <a:rPr sz="1800" b="0" spc="-70" dirty="0">
                <a:latin typeface="Univers for BP Light"/>
                <a:cs typeface="Univers for BP Light"/>
              </a:rPr>
              <a:t> </a:t>
            </a:r>
            <a:r>
              <a:rPr sz="1800" b="0" spc="-5" dirty="0">
                <a:latin typeface="Univers for BP Light"/>
                <a:cs typeface="Univers for BP Light"/>
              </a:rPr>
              <a:t>26-27).</a:t>
            </a:r>
            <a:endParaRPr sz="1800">
              <a:latin typeface="Univers for BP Light"/>
              <a:cs typeface="Univers for BP Light"/>
            </a:endParaRPr>
          </a:p>
          <a:p>
            <a:pPr marL="287020" marR="39751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increase </a:t>
            </a:r>
            <a:r>
              <a:rPr sz="1800" b="0" dirty="0">
                <a:latin typeface="Univers for BP Light"/>
                <a:cs typeface="Univers for BP Light"/>
              </a:rPr>
              <a:t>in gas </a:t>
            </a:r>
            <a:r>
              <a:rPr sz="1800" b="0" spc="-5" dirty="0">
                <a:latin typeface="Univers for BP Light"/>
                <a:cs typeface="Univers for BP Light"/>
              </a:rPr>
              <a:t>used </a:t>
            </a:r>
            <a:r>
              <a:rPr sz="1800" b="0" dirty="0">
                <a:latin typeface="Univers for BP Light"/>
                <a:cs typeface="Univers for BP Light"/>
              </a:rPr>
              <a:t>by </a:t>
            </a:r>
            <a:r>
              <a:rPr sz="1800" b="0" spc="-5" dirty="0">
                <a:latin typeface="Univers for BP Light"/>
                <a:cs typeface="Univers for BP Light"/>
              </a:rPr>
              <a:t>the power sector </a:t>
            </a:r>
            <a:r>
              <a:rPr sz="1800" b="0" dirty="0">
                <a:latin typeface="Univers for BP Light"/>
                <a:cs typeface="Univers for BP Light"/>
              </a:rPr>
              <a:t>(59 </a:t>
            </a:r>
            <a:r>
              <a:rPr sz="1800" b="0" spc="-5" dirty="0">
                <a:latin typeface="Univers for BP Light"/>
                <a:cs typeface="Univers for BP Light"/>
              </a:rPr>
              <a:t>Bcf/d)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the overall  growth </a:t>
            </a:r>
            <a:r>
              <a:rPr sz="1800" b="0" dirty="0">
                <a:latin typeface="Univers for BP Light"/>
                <a:cs typeface="Univers for BP Light"/>
              </a:rPr>
              <a:t>in </a:t>
            </a:r>
            <a:r>
              <a:rPr sz="1800" b="0" spc="-5" dirty="0">
                <a:latin typeface="Univers for BP Light"/>
                <a:cs typeface="Univers for BP Light"/>
              </a:rPr>
              <a:t>global power demand. The competing trends </a:t>
            </a:r>
            <a:r>
              <a:rPr sz="1800" b="0" dirty="0">
                <a:latin typeface="Univers for BP Light"/>
                <a:cs typeface="Univers for BP Light"/>
              </a:rPr>
              <a:t>in </a:t>
            </a:r>
            <a:r>
              <a:rPr sz="1800" b="0" spc="-5" dirty="0">
                <a:latin typeface="Univers for BP Light"/>
                <a:cs typeface="Univers for BP Light"/>
              </a:rPr>
              <a:t>renewables </a:t>
            </a:r>
            <a:r>
              <a:rPr sz="1800" b="0" dirty="0">
                <a:latin typeface="Univers for BP Light"/>
                <a:cs typeface="Univers for BP Light"/>
              </a:rPr>
              <a:t>and coal  </a:t>
            </a:r>
            <a:r>
              <a:rPr sz="1800" b="0" spc="-5" dirty="0">
                <a:latin typeface="Univers for BP Light"/>
                <a:cs typeface="Univers for BP Light"/>
              </a:rPr>
              <a:t>demand means </a:t>
            </a:r>
            <a:r>
              <a:rPr sz="1800" b="0" dirty="0">
                <a:latin typeface="Univers for BP Light"/>
                <a:cs typeface="Univers for BP Light"/>
              </a:rPr>
              <a:t>the share of </a:t>
            </a:r>
            <a:r>
              <a:rPr sz="1800" b="0" spc="-5" dirty="0">
                <a:latin typeface="Univers for BP Light"/>
                <a:cs typeface="Univers for BP Light"/>
              </a:rPr>
              <a:t>gas within </a:t>
            </a:r>
            <a:r>
              <a:rPr sz="1800" b="0" dirty="0">
                <a:latin typeface="Univers for BP Light"/>
                <a:cs typeface="Univers for BP Light"/>
              </a:rPr>
              <a:t>the </a:t>
            </a:r>
            <a:r>
              <a:rPr sz="1800" b="0" spc="-5" dirty="0">
                <a:latin typeface="Univers for BP Light"/>
                <a:cs typeface="Univers for BP Light"/>
              </a:rPr>
              <a:t>power sector </a:t>
            </a:r>
            <a:r>
              <a:rPr sz="1800" b="0" dirty="0">
                <a:latin typeface="Univers for BP Light"/>
                <a:cs typeface="Univers for BP Light"/>
              </a:rPr>
              <a:t>is </a:t>
            </a:r>
            <a:r>
              <a:rPr sz="1800" b="0" spc="-5" dirty="0">
                <a:latin typeface="Univers for BP Light"/>
                <a:cs typeface="Univers for BP Light"/>
              </a:rPr>
              <a:t>relatively </a:t>
            </a:r>
            <a:r>
              <a:rPr sz="1800" b="0" dirty="0">
                <a:latin typeface="Univers for BP Light"/>
                <a:cs typeface="Univers for BP Light"/>
              </a:rPr>
              <a:t>flat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(pp</a:t>
            </a:r>
            <a:r>
              <a:rPr sz="1800" b="0" spc="-55" dirty="0">
                <a:latin typeface="Univers for BP Light"/>
                <a:cs typeface="Univers for BP Light"/>
              </a:rPr>
              <a:t> </a:t>
            </a:r>
            <a:r>
              <a:rPr sz="1800" b="0" spc="-5" dirty="0">
                <a:latin typeface="Univers for BP Light"/>
                <a:cs typeface="Univers for BP Light"/>
              </a:rPr>
              <a:t>46-47).</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growth </a:t>
            </a:r>
            <a:r>
              <a:rPr sz="1800" b="0" dirty="0">
                <a:latin typeface="Univers for BP Light"/>
                <a:cs typeface="Univers for BP Light"/>
              </a:rPr>
              <a:t>of </a:t>
            </a:r>
            <a:r>
              <a:rPr sz="1800" b="0" spc="-5" dirty="0">
                <a:latin typeface="Univers for BP Light"/>
                <a:cs typeface="Univers for BP Light"/>
              </a:rPr>
              <a:t>gas demand within buildings </a:t>
            </a:r>
            <a:r>
              <a:rPr sz="1800" b="0" dirty="0">
                <a:latin typeface="Univers for BP Light"/>
                <a:cs typeface="Univers for BP Light"/>
              </a:rPr>
              <a:t>(21 </a:t>
            </a:r>
            <a:r>
              <a:rPr sz="1800" b="0" spc="-5" dirty="0">
                <a:latin typeface="Univers for BP Light"/>
                <a:cs typeface="Univers for BP Light"/>
              </a:rPr>
              <a:t>Bcf/d) </a:t>
            </a:r>
            <a:r>
              <a:rPr sz="1800" b="0" dirty="0">
                <a:latin typeface="Univers for BP Light"/>
                <a:cs typeface="Univers for BP Light"/>
              </a:rPr>
              <a:t>is </a:t>
            </a:r>
            <a:r>
              <a:rPr sz="1800" b="0" spc="-5" dirty="0">
                <a:latin typeface="Univers for BP Light"/>
                <a:cs typeface="Univers for BP Light"/>
              </a:rPr>
              <a:t>less significant, reflecting  </a:t>
            </a:r>
            <a:r>
              <a:rPr sz="1800" b="0" dirty="0">
                <a:latin typeface="Univers for BP Light"/>
                <a:cs typeface="Univers for BP Light"/>
              </a:rPr>
              <a:t>that </a:t>
            </a:r>
            <a:r>
              <a:rPr sz="1800" b="0" spc="-5" dirty="0">
                <a:latin typeface="Univers for BP Light"/>
                <a:cs typeface="Univers for BP Light"/>
              </a:rPr>
              <a:t>almost </a:t>
            </a:r>
            <a:r>
              <a:rPr sz="1800" b="0" dirty="0">
                <a:latin typeface="Univers for BP Light"/>
                <a:cs typeface="Univers for BP Light"/>
              </a:rPr>
              <a:t>all of the </a:t>
            </a:r>
            <a:r>
              <a:rPr sz="1800" b="0" spc="-5" dirty="0">
                <a:latin typeface="Univers for BP Light"/>
                <a:cs typeface="Univers for BP Light"/>
              </a:rPr>
              <a:t>incremental energy demand within buildings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is  for </a:t>
            </a:r>
            <a:r>
              <a:rPr sz="1800" b="0" spc="-5" dirty="0">
                <a:latin typeface="Univers for BP Light"/>
                <a:cs typeface="Univers for BP Light"/>
              </a:rPr>
              <a:t>electricity </a:t>
            </a:r>
            <a:r>
              <a:rPr sz="1800" b="0" dirty="0">
                <a:latin typeface="Univers for BP Light"/>
                <a:cs typeface="Univers for BP Light"/>
              </a:rPr>
              <a:t>to </a:t>
            </a:r>
            <a:r>
              <a:rPr sz="1800" b="0" spc="-5" dirty="0">
                <a:latin typeface="Univers for BP Light"/>
                <a:cs typeface="Univers for BP Light"/>
              </a:rPr>
              <a:t>provide </a:t>
            </a:r>
            <a:r>
              <a:rPr sz="1800" b="0" dirty="0">
                <a:latin typeface="Univers for BP Light"/>
                <a:cs typeface="Univers for BP Light"/>
              </a:rPr>
              <a:t>space </a:t>
            </a:r>
            <a:r>
              <a:rPr sz="1800" b="0" spc="-5" dirty="0">
                <a:latin typeface="Univers for BP Light"/>
                <a:cs typeface="Univers for BP Light"/>
              </a:rPr>
              <a:t>cooling </a:t>
            </a:r>
            <a:r>
              <a:rPr sz="1800" b="0" dirty="0">
                <a:latin typeface="Univers for BP Light"/>
                <a:cs typeface="Univers for BP Light"/>
              </a:rPr>
              <a:t>and </a:t>
            </a:r>
            <a:r>
              <a:rPr sz="1800" b="0" spc="-5" dirty="0">
                <a:latin typeface="Univers for BP Light"/>
                <a:cs typeface="Univers for BP Light"/>
              </a:rPr>
              <a:t>power electrical appliances </a:t>
            </a:r>
            <a:r>
              <a:rPr sz="1800" b="0" dirty="0">
                <a:latin typeface="Univers for BP Light"/>
                <a:cs typeface="Univers for BP Light"/>
              </a:rPr>
              <a:t>(pp</a:t>
            </a:r>
            <a:r>
              <a:rPr sz="1800" b="0" spc="114" dirty="0">
                <a:latin typeface="Univers for BP Light"/>
                <a:cs typeface="Univers for BP Light"/>
              </a:rPr>
              <a:t> </a:t>
            </a:r>
            <a:r>
              <a:rPr sz="1800" b="0" dirty="0">
                <a:latin typeface="Univers for BP Light"/>
                <a:cs typeface="Univers for BP Light"/>
              </a:rPr>
              <a:t>30-31).</a:t>
            </a:r>
            <a:endParaRPr sz="1800">
              <a:latin typeface="Univers for BP Light"/>
              <a:cs typeface="Univers for BP Light"/>
            </a:endParaRPr>
          </a:p>
          <a:p>
            <a:pPr marL="287020" marR="31750" indent="-274320">
              <a:lnSpc>
                <a:spcPct val="100000"/>
              </a:lnSpc>
              <a:spcBef>
                <a:spcPts val="1080"/>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fastest </a:t>
            </a:r>
            <a:r>
              <a:rPr sz="1800" b="0" dirty="0">
                <a:latin typeface="Univers for BP Light"/>
                <a:cs typeface="Univers for BP Light"/>
              </a:rPr>
              <a:t>rate of </a:t>
            </a:r>
            <a:r>
              <a:rPr sz="1800" b="0" spc="-5" dirty="0">
                <a:latin typeface="Univers for BP Light"/>
                <a:cs typeface="Univers for BP Light"/>
              </a:rPr>
              <a:t>growth </a:t>
            </a:r>
            <a:r>
              <a:rPr sz="1800" b="0" dirty="0">
                <a:latin typeface="Univers for BP Light"/>
                <a:cs typeface="Univers for BP Light"/>
              </a:rPr>
              <a:t>of </a:t>
            </a:r>
            <a:r>
              <a:rPr sz="1800" b="0" spc="-5" dirty="0">
                <a:latin typeface="Univers for BP Light"/>
                <a:cs typeface="Univers for BP Light"/>
              </a:rPr>
              <a:t>gas </a:t>
            </a:r>
            <a:r>
              <a:rPr sz="1800" b="0" spc="-10" dirty="0">
                <a:latin typeface="Univers for BP Light"/>
                <a:cs typeface="Univers for BP Light"/>
              </a:rPr>
              <a:t>demand </a:t>
            </a:r>
            <a:r>
              <a:rPr sz="1800" b="0" dirty="0">
                <a:latin typeface="Univers for BP Light"/>
                <a:cs typeface="Univers for BP Light"/>
              </a:rPr>
              <a:t>is </a:t>
            </a:r>
            <a:r>
              <a:rPr sz="1800" b="0" spc="-5" dirty="0">
                <a:latin typeface="Univers for BP Light"/>
                <a:cs typeface="Univers for BP Light"/>
              </a:rPr>
              <a:t>in </a:t>
            </a:r>
            <a:r>
              <a:rPr sz="1800" b="0" dirty="0">
                <a:latin typeface="Univers for BP Light"/>
                <a:cs typeface="Univers for BP Light"/>
              </a:rPr>
              <a:t>the </a:t>
            </a:r>
            <a:r>
              <a:rPr sz="1800" b="0" spc="-5" dirty="0">
                <a:latin typeface="Univers for BP Light"/>
                <a:cs typeface="Univers for BP Light"/>
              </a:rPr>
              <a:t>transport sector </a:t>
            </a:r>
            <a:r>
              <a:rPr sz="1800" b="0" dirty="0">
                <a:latin typeface="Univers for BP Light"/>
                <a:cs typeface="Univers for BP Light"/>
              </a:rPr>
              <a:t>as gas </a:t>
            </a:r>
            <a:r>
              <a:rPr sz="1800" b="0" spc="-5" dirty="0">
                <a:latin typeface="Univers for BP Light"/>
                <a:cs typeface="Univers for BP Light"/>
              </a:rPr>
              <a:t>is  increasingly used </a:t>
            </a:r>
            <a:r>
              <a:rPr sz="1800" b="0" dirty="0">
                <a:latin typeface="Univers for BP Light"/>
                <a:cs typeface="Univers for BP Light"/>
              </a:rPr>
              <a:t>in </a:t>
            </a:r>
            <a:r>
              <a:rPr sz="1800" b="0" spc="-5" dirty="0">
                <a:latin typeface="Univers for BP Light"/>
                <a:cs typeface="Univers for BP Light"/>
              </a:rPr>
              <a:t>trucking </a:t>
            </a:r>
            <a:r>
              <a:rPr sz="1800" b="0" dirty="0">
                <a:latin typeface="Univers for BP Light"/>
                <a:cs typeface="Univers for BP Light"/>
              </a:rPr>
              <a:t>and </a:t>
            </a:r>
            <a:r>
              <a:rPr sz="1800" b="0" spc="-5" dirty="0">
                <a:latin typeface="Univers for BP Light"/>
                <a:cs typeface="Univers for BP Light"/>
              </a:rPr>
              <a:t>marine transport. Although </a:t>
            </a:r>
            <a:r>
              <a:rPr sz="1800" b="0" dirty="0">
                <a:latin typeface="Univers for BP Light"/>
                <a:cs typeface="Univers for BP Light"/>
              </a:rPr>
              <a:t>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transport  demand </a:t>
            </a:r>
            <a:r>
              <a:rPr sz="1800" b="0" dirty="0">
                <a:latin typeface="Univers for BP Light"/>
                <a:cs typeface="Univers for BP Light"/>
              </a:rPr>
              <a:t>is </a:t>
            </a:r>
            <a:r>
              <a:rPr sz="1800" b="0" spc="-5" dirty="0">
                <a:latin typeface="Univers for BP Light"/>
                <a:cs typeface="Univers for BP Light"/>
              </a:rPr>
              <a:t>small </a:t>
            </a:r>
            <a:r>
              <a:rPr sz="1800" b="0" dirty="0">
                <a:latin typeface="Univers for BP Light"/>
                <a:cs typeface="Univers for BP Light"/>
              </a:rPr>
              <a:t>in </a:t>
            </a:r>
            <a:r>
              <a:rPr sz="1800" b="0" spc="-5" dirty="0">
                <a:latin typeface="Univers for BP Light"/>
                <a:cs typeface="Univers for BP Light"/>
              </a:rPr>
              <a:t>absolute amount </a:t>
            </a:r>
            <a:r>
              <a:rPr sz="1800" b="0" dirty="0">
                <a:latin typeface="Univers for BP Light"/>
                <a:cs typeface="Univers for BP Light"/>
              </a:rPr>
              <a:t>(11 </a:t>
            </a:r>
            <a:r>
              <a:rPr sz="1800" b="0" spc="-5" dirty="0">
                <a:latin typeface="Univers for BP Light"/>
                <a:cs typeface="Univers for BP Light"/>
              </a:rPr>
              <a:t>Bcf/d), </a:t>
            </a:r>
            <a:r>
              <a:rPr sz="1800" b="0" dirty="0">
                <a:latin typeface="Univers for BP Light"/>
                <a:cs typeface="Univers for BP Light"/>
              </a:rPr>
              <a:t>the share of gas </a:t>
            </a:r>
            <a:r>
              <a:rPr sz="1800" b="0" spc="-5" dirty="0">
                <a:latin typeface="Univers for BP Light"/>
                <a:cs typeface="Univers for BP Light"/>
              </a:rPr>
              <a:t>within transport  increases </a:t>
            </a:r>
            <a:r>
              <a:rPr sz="1800" b="0" dirty="0">
                <a:latin typeface="Univers for BP Light"/>
                <a:cs typeface="Univers for BP Light"/>
              </a:rPr>
              <a:t>to </a:t>
            </a:r>
            <a:r>
              <a:rPr sz="1800" b="0" spc="-5" dirty="0">
                <a:latin typeface="Univers for BP Light"/>
                <a:cs typeface="Univers for BP Light"/>
              </a:rPr>
              <a:t>almost </a:t>
            </a:r>
            <a:r>
              <a:rPr sz="1800" b="0" dirty="0">
                <a:latin typeface="Univers for BP Light"/>
                <a:cs typeface="Univers for BP Light"/>
              </a:rPr>
              <a:t>5% </a:t>
            </a:r>
            <a:r>
              <a:rPr sz="1800" b="0" spc="-5" dirty="0">
                <a:latin typeface="Univers for BP Light"/>
                <a:cs typeface="Univers for BP Light"/>
              </a:rPr>
              <a:t>by 2040 </a:t>
            </a:r>
            <a:r>
              <a:rPr sz="1800" b="0" dirty="0">
                <a:latin typeface="Univers for BP Light"/>
                <a:cs typeface="Univers for BP Light"/>
              </a:rPr>
              <a:t>(pp</a:t>
            </a:r>
            <a:r>
              <a:rPr sz="1800" b="0" spc="10" dirty="0">
                <a:latin typeface="Univers for BP Light"/>
                <a:cs typeface="Univers for BP Light"/>
              </a:rPr>
              <a:t> </a:t>
            </a:r>
            <a:r>
              <a:rPr sz="1800" b="0" spc="-5" dirty="0">
                <a:latin typeface="Univers for BP Light"/>
                <a:cs typeface="Univers for BP Light"/>
              </a:rPr>
              <a:t>34-35).</a:t>
            </a:r>
            <a:endParaRPr sz="1800">
              <a:latin typeface="Univers for BP Light"/>
              <a:cs typeface="Univers for BP Light"/>
            </a:endParaRPr>
          </a:p>
        </p:txBody>
      </p:sp>
      <p:sp>
        <p:nvSpPr>
          <p:cNvPr id="4" name="object 4"/>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45177" y="6591096"/>
            <a:ext cx="199390"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83</a:t>
            </a:r>
            <a:endParaRPr sz="1200">
              <a:latin typeface="Univers for BP Light"/>
              <a:cs typeface="Univers for BP Light"/>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228344" y="5352288"/>
            <a:ext cx="990600" cy="508000"/>
          </a:xfrm>
          <a:custGeom>
            <a:avLst/>
            <a:gdLst/>
            <a:ahLst/>
            <a:cxnLst/>
            <a:rect l="l" t="t" r="r" b="b"/>
            <a:pathLst>
              <a:path w="990600" h="508000">
                <a:moveTo>
                  <a:pt x="990600" y="0"/>
                </a:moveTo>
                <a:lnTo>
                  <a:pt x="0" y="0"/>
                </a:lnTo>
                <a:lnTo>
                  <a:pt x="0" y="507492"/>
                </a:lnTo>
                <a:lnTo>
                  <a:pt x="990600" y="507492"/>
                </a:lnTo>
                <a:lnTo>
                  <a:pt x="990600" y="0"/>
                </a:lnTo>
                <a:close/>
              </a:path>
            </a:pathLst>
          </a:custGeom>
          <a:solidFill>
            <a:srgbClr val="DC0000"/>
          </a:solidFill>
        </p:spPr>
        <p:txBody>
          <a:bodyPr wrap="square" lIns="0" tIns="0" rIns="0" bIns="0" rtlCol="0"/>
          <a:lstStyle/>
          <a:p>
            <a:endParaRPr/>
          </a:p>
        </p:txBody>
      </p:sp>
      <p:sp>
        <p:nvSpPr>
          <p:cNvPr id="5" name="object 5"/>
          <p:cNvSpPr/>
          <p:nvPr/>
        </p:nvSpPr>
        <p:spPr>
          <a:xfrm>
            <a:off x="2813304" y="5352288"/>
            <a:ext cx="990600" cy="508000"/>
          </a:xfrm>
          <a:custGeom>
            <a:avLst/>
            <a:gdLst/>
            <a:ahLst/>
            <a:cxnLst/>
            <a:rect l="l" t="t" r="r" b="b"/>
            <a:pathLst>
              <a:path w="990600" h="508000">
                <a:moveTo>
                  <a:pt x="990599" y="0"/>
                </a:moveTo>
                <a:lnTo>
                  <a:pt x="0" y="0"/>
                </a:lnTo>
                <a:lnTo>
                  <a:pt x="0" y="507492"/>
                </a:lnTo>
                <a:lnTo>
                  <a:pt x="990599" y="507492"/>
                </a:lnTo>
                <a:lnTo>
                  <a:pt x="990599" y="0"/>
                </a:lnTo>
                <a:close/>
              </a:path>
            </a:pathLst>
          </a:custGeom>
          <a:solidFill>
            <a:srgbClr val="DC0000"/>
          </a:solidFill>
        </p:spPr>
        <p:txBody>
          <a:bodyPr wrap="square" lIns="0" tIns="0" rIns="0" bIns="0" rtlCol="0"/>
          <a:lstStyle/>
          <a:p>
            <a:endParaRPr/>
          </a:p>
        </p:txBody>
      </p:sp>
      <p:sp>
        <p:nvSpPr>
          <p:cNvPr id="6" name="object 6"/>
          <p:cNvSpPr/>
          <p:nvPr/>
        </p:nvSpPr>
        <p:spPr>
          <a:xfrm>
            <a:off x="1228344" y="5352288"/>
            <a:ext cx="990600" cy="508000"/>
          </a:xfrm>
          <a:custGeom>
            <a:avLst/>
            <a:gdLst/>
            <a:ahLst/>
            <a:cxnLst/>
            <a:rect l="l" t="t" r="r" b="b"/>
            <a:pathLst>
              <a:path w="990600" h="508000">
                <a:moveTo>
                  <a:pt x="0" y="0"/>
                </a:moveTo>
                <a:lnTo>
                  <a:pt x="990600" y="0"/>
                </a:lnTo>
                <a:lnTo>
                  <a:pt x="990600" y="507492"/>
                </a:lnTo>
                <a:lnTo>
                  <a:pt x="0" y="507492"/>
                </a:lnTo>
                <a:lnTo>
                  <a:pt x="0" y="0"/>
                </a:lnTo>
                <a:close/>
              </a:path>
            </a:pathLst>
          </a:custGeom>
          <a:ln w="9144">
            <a:solidFill>
              <a:srgbClr val="BEBEBE"/>
            </a:solidFill>
          </a:ln>
        </p:spPr>
        <p:txBody>
          <a:bodyPr wrap="square" lIns="0" tIns="0" rIns="0" bIns="0" rtlCol="0"/>
          <a:lstStyle/>
          <a:p>
            <a:endParaRPr/>
          </a:p>
        </p:txBody>
      </p:sp>
      <p:sp>
        <p:nvSpPr>
          <p:cNvPr id="7" name="object 7"/>
          <p:cNvSpPr/>
          <p:nvPr/>
        </p:nvSpPr>
        <p:spPr>
          <a:xfrm>
            <a:off x="2813304" y="5352288"/>
            <a:ext cx="990600" cy="508000"/>
          </a:xfrm>
          <a:custGeom>
            <a:avLst/>
            <a:gdLst/>
            <a:ahLst/>
            <a:cxnLst/>
            <a:rect l="l" t="t" r="r" b="b"/>
            <a:pathLst>
              <a:path w="990600" h="508000">
                <a:moveTo>
                  <a:pt x="0" y="0"/>
                </a:moveTo>
                <a:lnTo>
                  <a:pt x="990599" y="0"/>
                </a:lnTo>
                <a:lnTo>
                  <a:pt x="990599" y="507492"/>
                </a:lnTo>
                <a:lnTo>
                  <a:pt x="0" y="507492"/>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1228344" y="5231891"/>
            <a:ext cx="990600" cy="120650"/>
          </a:xfrm>
          <a:custGeom>
            <a:avLst/>
            <a:gdLst/>
            <a:ahLst/>
            <a:cxnLst/>
            <a:rect l="l" t="t" r="r" b="b"/>
            <a:pathLst>
              <a:path w="990600" h="120650">
                <a:moveTo>
                  <a:pt x="990600" y="0"/>
                </a:moveTo>
                <a:lnTo>
                  <a:pt x="0" y="0"/>
                </a:lnTo>
                <a:lnTo>
                  <a:pt x="0" y="120395"/>
                </a:lnTo>
                <a:lnTo>
                  <a:pt x="990600" y="120395"/>
                </a:lnTo>
                <a:lnTo>
                  <a:pt x="990600" y="0"/>
                </a:lnTo>
                <a:close/>
              </a:path>
            </a:pathLst>
          </a:custGeom>
          <a:solidFill>
            <a:srgbClr val="FF9999"/>
          </a:solidFill>
        </p:spPr>
        <p:txBody>
          <a:bodyPr wrap="square" lIns="0" tIns="0" rIns="0" bIns="0" rtlCol="0"/>
          <a:lstStyle/>
          <a:p>
            <a:endParaRPr/>
          </a:p>
        </p:txBody>
      </p:sp>
      <p:sp>
        <p:nvSpPr>
          <p:cNvPr id="9" name="object 9"/>
          <p:cNvSpPr/>
          <p:nvPr/>
        </p:nvSpPr>
        <p:spPr>
          <a:xfrm>
            <a:off x="2813304" y="5231891"/>
            <a:ext cx="990600" cy="120650"/>
          </a:xfrm>
          <a:custGeom>
            <a:avLst/>
            <a:gdLst/>
            <a:ahLst/>
            <a:cxnLst/>
            <a:rect l="l" t="t" r="r" b="b"/>
            <a:pathLst>
              <a:path w="990600" h="120650">
                <a:moveTo>
                  <a:pt x="990599" y="0"/>
                </a:moveTo>
                <a:lnTo>
                  <a:pt x="0" y="0"/>
                </a:lnTo>
                <a:lnTo>
                  <a:pt x="0" y="120395"/>
                </a:lnTo>
                <a:lnTo>
                  <a:pt x="990599" y="120395"/>
                </a:lnTo>
                <a:lnTo>
                  <a:pt x="990599" y="0"/>
                </a:lnTo>
                <a:close/>
              </a:path>
            </a:pathLst>
          </a:custGeom>
          <a:solidFill>
            <a:srgbClr val="FF9999"/>
          </a:solidFill>
        </p:spPr>
        <p:txBody>
          <a:bodyPr wrap="square" lIns="0" tIns="0" rIns="0" bIns="0" rtlCol="0"/>
          <a:lstStyle/>
          <a:p>
            <a:endParaRPr/>
          </a:p>
        </p:txBody>
      </p:sp>
      <p:sp>
        <p:nvSpPr>
          <p:cNvPr id="10" name="object 10"/>
          <p:cNvSpPr/>
          <p:nvPr/>
        </p:nvSpPr>
        <p:spPr>
          <a:xfrm>
            <a:off x="1228344" y="5231891"/>
            <a:ext cx="990600" cy="120650"/>
          </a:xfrm>
          <a:custGeom>
            <a:avLst/>
            <a:gdLst/>
            <a:ahLst/>
            <a:cxnLst/>
            <a:rect l="l" t="t" r="r" b="b"/>
            <a:pathLst>
              <a:path w="990600" h="120650">
                <a:moveTo>
                  <a:pt x="0" y="0"/>
                </a:moveTo>
                <a:lnTo>
                  <a:pt x="990600" y="0"/>
                </a:lnTo>
                <a:lnTo>
                  <a:pt x="990600" y="120395"/>
                </a:lnTo>
                <a:lnTo>
                  <a:pt x="0" y="120395"/>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2813304" y="5231891"/>
            <a:ext cx="990600" cy="120650"/>
          </a:xfrm>
          <a:custGeom>
            <a:avLst/>
            <a:gdLst/>
            <a:ahLst/>
            <a:cxnLst/>
            <a:rect l="l" t="t" r="r" b="b"/>
            <a:pathLst>
              <a:path w="990600" h="120650">
                <a:moveTo>
                  <a:pt x="0" y="0"/>
                </a:moveTo>
                <a:lnTo>
                  <a:pt x="990599" y="0"/>
                </a:lnTo>
                <a:lnTo>
                  <a:pt x="990599" y="120395"/>
                </a:lnTo>
                <a:lnTo>
                  <a:pt x="0" y="120395"/>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1228344" y="4986528"/>
            <a:ext cx="990600" cy="245745"/>
          </a:xfrm>
          <a:custGeom>
            <a:avLst/>
            <a:gdLst/>
            <a:ahLst/>
            <a:cxnLst/>
            <a:rect l="l" t="t" r="r" b="b"/>
            <a:pathLst>
              <a:path w="990600" h="245745">
                <a:moveTo>
                  <a:pt x="0" y="245364"/>
                </a:moveTo>
                <a:lnTo>
                  <a:pt x="990600" y="245364"/>
                </a:lnTo>
                <a:lnTo>
                  <a:pt x="990600" y="0"/>
                </a:lnTo>
                <a:lnTo>
                  <a:pt x="0" y="0"/>
                </a:lnTo>
                <a:lnTo>
                  <a:pt x="0" y="245364"/>
                </a:lnTo>
                <a:close/>
              </a:path>
            </a:pathLst>
          </a:custGeom>
          <a:solidFill>
            <a:srgbClr val="00AFEF"/>
          </a:solidFill>
        </p:spPr>
        <p:txBody>
          <a:bodyPr wrap="square" lIns="0" tIns="0" rIns="0" bIns="0" rtlCol="0"/>
          <a:lstStyle/>
          <a:p>
            <a:endParaRPr/>
          </a:p>
        </p:txBody>
      </p:sp>
      <p:sp>
        <p:nvSpPr>
          <p:cNvPr id="13" name="object 13"/>
          <p:cNvSpPr/>
          <p:nvPr/>
        </p:nvSpPr>
        <p:spPr>
          <a:xfrm>
            <a:off x="1228344" y="4986528"/>
            <a:ext cx="990600" cy="245745"/>
          </a:xfrm>
          <a:custGeom>
            <a:avLst/>
            <a:gdLst/>
            <a:ahLst/>
            <a:cxnLst/>
            <a:rect l="l" t="t" r="r" b="b"/>
            <a:pathLst>
              <a:path w="990600" h="245745">
                <a:moveTo>
                  <a:pt x="0" y="245364"/>
                </a:moveTo>
                <a:lnTo>
                  <a:pt x="990600" y="245364"/>
                </a:lnTo>
                <a:lnTo>
                  <a:pt x="990600" y="0"/>
                </a:lnTo>
                <a:lnTo>
                  <a:pt x="0" y="0"/>
                </a:lnTo>
                <a:lnTo>
                  <a:pt x="0" y="245364"/>
                </a:lnTo>
                <a:close/>
              </a:path>
            </a:pathLst>
          </a:custGeom>
          <a:ln w="9144">
            <a:solidFill>
              <a:srgbClr val="BEBEBE"/>
            </a:solidFill>
          </a:ln>
        </p:spPr>
        <p:txBody>
          <a:bodyPr wrap="square" lIns="0" tIns="0" rIns="0" bIns="0" rtlCol="0"/>
          <a:lstStyle/>
          <a:p>
            <a:endParaRPr/>
          </a:p>
        </p:txBody>
      </p:sp>
      <p:sp>
        <p:nvSpPr>
          <p:cNvPr id="14" name="object 14"/>
          <p:cNvSpPr/>
          <p:nvPr/>
        </p:nvSpPr>
        <p:spPr>
          <a:xfrm>
            <a:off x="2813304" y="4986528"/>
            <a:ext cx="990600" cy="245745"/>
          </a:xfrm>
          <a:custGeom>
            <a:avLst/>
            <a:gdLst/>
            <a:ahLst/>
            <a:cxnLst/>
            <a:rect l="l" t="t" r="r" b="b"/>
            <a:pathLst>
              <a:path w="990600" h="245745">
                <a:moveTo>
                  <a:pt x="0" y="245364"/>
                </a:moveTo>
                <a:lnTo>
                  <a:pt x="990599" y="245364"/>
                </a:lnTo>
                <a:lnTo>
                  <a:pt x="990599" y="0"/>
                </a:lnTo>
                <a:lnTo>
                  <a:pt x="0" y="0"/>
                </a:lnTo>
                <a:lnTo>
                  <a:pt x="0" y="245364"/>
                </a:lnTo>
                <a:close/>
              </a:path>
            </a:pathLst>
          </a:custGeom>
          <a:solidFill>
            <a:srgbClr val="00AFEF"/>
          </a:solidFill>
        </p:spPr>
        <p:txBody>
          <a:bodyPr wrap="square" lIns="0" tIns="0" rIns="0" bIns="0" rtlCol="0"/>
          <a:lstStyle/>
          <a:p>
            <a:endParaRPr/>
          </a:p>
        </p:txBody>
      </p:sp>
      <p:sp>
        <p:nvSpPr>
          <p:cNvPr id="15" name="object 15"/>
          <p:cNvSpPr/>
          <p:nvPr/>
        </p:nvSpPr>
        <p:spPr>
          <a:xfrm>
            <a:off x="1228344" y="4581144"/>
            <a:ext cx="990600" cy="405765"/>
          </a:xfrm>
          <a:custGeom>
            <a:avLst/>
            <a:gdLst/>
            <a:ahLst/>
            <a:cxnLst/>
            <a:rect l="l" t="t" r="r" b="b"/>
            <a:pathLst>
              <a:path w="990600" h="405764">
                <a:moveTo>
                  <a:pt x="990600" y="0"/>
                </a:moveTo>
                <a:lnTo>
                  <a:pt x="0" y="0"/>
                </a:lnTo>
                <a:lnTo>
                  <a:pt x="0" y="405383"/>
                </a:lnTo>
                <a:lnTo>
                  <a:pt x="990600" y="405383"/>
                </a:lnTo>
                <a:lnTo>
                  <a:pt x="990600" y="0"/>
                </a:lnTo>
                <a:close/>
              </a:path>
            </a:pathLst>
          </a:custGeom>
          <a:solidFill>
            <a:srgbClr val="6633C8"/>
          </a:solidFill>
        </p:spPr>
        <p:txBody>
          <a:bodyPr wrap="square" lIns="0" tIns="0" rIns="0" bIns="0" rtlCol="0"/>
          <a:lstStyle/>
          <a:p>
            <a:endParaRPr/>
          </a:p>
        </p:txBody>
      </p:sp>
      <p:sp>
        <p:nvSpPr>
          <p:cNvPr id="16" name="object 16"/>
          <p:cNvSpPr/>
          <p:nvPr/>
        </p:nvSpPr>
        <p:spPr>
          <a:xfrm>
            <a:off x="2813304" y="4581144"/>
            <a:ext cx="990600" cy="405765"/>
          </a:xfrm>
          <a:custGeom>
            <a:avLst/>
            <a:gdLst/>
            <a:ahLst/>
            <a:cxnLst/>
            <a:rect l="l" t="t" r="r" b="b"/>
            <a:pathLst>
              <a:path w="990600" h="405764">
                <a:moveTo>
                  <a:pt x="990599" y="0"/>
                </a:moveTo>
                <a:lnTo>
                  <a:pt x="0" y="0"/>
                </a:lnTo>
                <a:lnTo>
                  <a:pt x="0" y="405383"/>
                </a:lnTo>
                <a:lnTo>
                  <a:pt x="990599" y="405383"/>
                </a:lnTo>
                <a:lnTo>
                  <a:pt x="990599" y="0"/>
                </a:lnTo>
                <a:close/>
              </a:path>
            </a:pathLst>
          </a:custGeom>
          <a:solidFill>
            <a:srgbClr val="6633C8"/>
          </a:solidFill>
        </p:spPr>
        <p:txBody>
          <a:bodyPr wrap="square" lIns="0" tIns="0" rIns="0" bIns="0" rtlCol="0"/>
          <a:lstStyle/>
          <a:p>
            <a:endParaRPr/>
          </a:p>
        </p:txBody>
      </p:sp>
      <p:sp>
        <p:nvSpPr>
          <p:cNvPr id="17" name="object 17"/>
          <p:cNvSpPr/>
          <p:nvPr/>
        </p:nvSpPr>
        <p:spPr>
          <a:xfrm>
            <a:off x="1228344" y="4581144"/>
            <a:ext cx="990600" cy="405765"/>
          </a:xfrm>
          <a:custGeom>
            <a:avLst/>
            <a:gdLst/>
            <a:ahLst/>
            <a:cxnLst/>
            <a:rect l="l" t="t" r="r" b="b"/>
            <a:pathLst>
              <a:path w="990600" h="405764">
                <a:moveTo>
                  <a:pt x="0" y="0"/>
                </a:moveTo>
                <a:lnTo>
                  <a:pt x="990600" y="0"/>
                </a:lnTo>
                <a:lnTo>
                  <a:pt x="990600" y="405383"/>
                </a:lnTo>
                <a:lnTo>
                  <a:pt x="0" y="405383"/>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2813304" y="4581144"/>
            <a:ext cx="990600" cy="405765"/>
          </a:xfrm>
          <a:custGeom>
            <a:avLst/>
            <a:gdLst/>
            <a:ahLst/>
            <a:cxnLst/>
            <a:rect l="l" t="t" r="r" b="b"/>
            <a:pathLst>
              <a:path w="990600" h="405764">
                <a:moveTo>
                  <a:pt x="0" y="0"/>
                </a:moveTo>
                <a:lnTo>
                  <a:pt x="990599" y="0"/>
                </a:lnTo>
                <a:lnTo>
                  <a:pt x="990599" y="405383"/>
                </a:lnTo>
                <a:lnTo>
                  <a:pt x="0" y="405383"/>
                </a:lnTo>
                <a:lnTo>
                  <a:pt x="0" y="0"/>
                </a:lnTo>
                <a:close/>
              </a:path>
            </a:pathLst>
          </a:custGeom>
          <a:ln w="9143">
            <a:solidFill>
              <a:srgbClr val="BEBEBE"/>
            </a:solidFill>
          </a:ln>
        </p:spPr>
        <p:txBody>
          <a:bodyPr wrap="square" lIns="0" tIns="0" rIns="0" bIns="0" rtlCol="0"/>
          <a:lstStyle/>
          <a:p>
            <a:endParaRPr/>
          </a:p>
        </p:txBody>
      </p:sp>
      <p:sp>
        <p:nvSpPr>
          <p:cNvPr id="19" name="object 19"/>
          <p:cNvSpPr/>
          <p:nvPr/>
        </p:nvSpPr>
        <p:spPr>
          <a:xfrm>
            <a:off x="1228344" y="4175759"/>
            <a:ext cx="990600" cy="405383"/>
          </a:xfrm>
          <a:prstGeom prst="rect">
            <a:avLst/>
          </a:prstGeom>
          <a:blipFill>
            <a:blip r:embed="rId3" cstate="print"/>
            <a:stretch>
              <a:fillRect/>
            </a:stretch>
          </a:blipFill>
        </p:spPr>
        <p:txBody>
          <a:bodyPr wrap="square" lIns="0" tIns="0" rIns="0" bIns="0" rtlCol="0"/>
          <a:lstStyle/>
          <a:p>
            <a:endParaRPr/>
          </a:p>
        </p:txBody>
      </p:sp>
      <p:sp>
        <p:nvSpPr>
          <p:cNvPr id="20" name="object 20"/>
          <p:cNvSpPr/>
          <p:nvPr/>
        </p:nvSpPr>
        <p:spPr>
          <a:xfrm>
            <a:off x="2813304" y="4511040"/>
            <a:ext cx="990599" cy="70104"/>
          </a:xfrm>
          <a:prstGeom prst="rect">
            <a:avLst/>
          </a:prstGeom>
          <a:blipFill>
            <a:blip r:embed="rId4" cstate="print"/>
            <a:stretch>
              <a:fillRect/>
            </a:stretch>
          </a:blipFill>
        </p:spPr>
        <p:txBody>
          <a:bodyPr wrap="square" lIns="0" tIns="0" rIns="0" bIns="0" rtlCol="0"/>
          <a:lstStyle/>
          <a:p>
            <a:endParaRPr/>
          </a:p>
        </p:txBody>
      </p:sp>
      <p:sp>
        <p:nvSpPr>
          <p:cNvPr id="21" name="object 21"/>
          <p:cNvSpPr/>
          <p:nvPr/>
        </p:nvSpPr>
        <p:spPr>
          <a:xfrm>
            <a:off x="1228344" y="4175759"/>
            <a:ext cx="990600" cy="405765"/>
          </a:xfrm>
          <a:custGeom>
            <a:avLst/>
            <a:gdLst/>
            <a:ahLst/>
            <a:cxnLst/>
            <a:rect l="l" t="t" r="r" b="b"/>
            <a:pathLst>
              <a:path w="990600" h="405764">
                <a:moveTo>
                  <a:pt x="0" y="0"/>
                </a:moveTo>
                <a:lnTo>
                  <a:pt x="990600" y="0"/>
                </a:lnTo>
                <a:lnTo>
                  <a:pt x="990600" y="405383"/>
                </a:lnTo>
                <a:lnTo>
                  <a:pt x="0" y="405383"/>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2813304" y="4511040"/>
            <a:ext cx="990600" cy="70485"/>
          </a:xfrm>
          <a:custGeom>
            <a:avLst/>
            <a:gdLst/>
            <a:ahLst/>
            <a:cxnLst/>
            <a:rect l="l" t="t" r="r" b="b"/>
            <a:pathLst>
              <a:path w="990600" h="70485">
                <a:moveTo>
                  <a:pt x="0" y="0"/>
                </a:moveTo>
                <a:lnTo>
                  <a:pt x="990599" y="0"/>
                </a:lnTo>
                <a:lnTo>
                  <a:pt x="990599" y="70104"/>
                </a:lnTo>
                <a:lnTo>
                  <a:pt x="0" y="70104"/>
                </a:lnTo>
                <a:lnTo>
                  <a:pt x="0" y="0"/>
                </a:lnTo>
                <a:close/>
              </a:path>
            </a:pathLst>
          </a:custGeom>
          <a:ln w="9144">
            <a:solidFill>
              <a:srgbClr val="BEBEBE"/>
            </a:solidFill>
          </a:ln>
        </p:spPr>
        <p:txBody>
          <a:bodyPr wrap="square" lIns="0" tIns="0" rIns="0" bIns="0" rtlCol="0"/>
          <a:lstStyle/>
          <a:p>
            <a:endParaRPr/>
          </a:p>
        </p:txBody>
      </p:sp>
      <p:sp>
        <p:nvSpPr>
          <p:cNvPr id="23" name="object 23"/>
          <p:cNvSpPr/>
          <p:nvPr/>
        </p:nvSpPr>
        <p:spPr>
          <a:xfrm>
            <a:off x="1228344" y="3948684"/>
            <a:ext cx="990600" cy="227076"/>
          </a:xfrm>
          <a:prstGeom prst="rect">
            <a:avLst/>
          </a:prstGeom>
          <a:blipFill>
            <a:blip r:embed="rId5" cstate="print"/>
            <a:stretch>
              <a:fillRect/>
            </a:stretch>
          </a:blipFill>
        </p:spPr>
        <p:txBody>
          <a:bodyPr wrap="square" lIns="0" tIns="0" rIns="0" bIns="0" rtlCol="0"/>
          <a:lstStyle/>
          <a:p>
            <a:endParaRPr/>
          </a:p>
        </p:txBody>
      </p:sp>
      <p:sp>
        <p:nvSpPr>
          <p:cNvPr id="24" name="object 24"/>
          <p:cNvSpPr/>
          <p:nvPr/>
        </p:nvSpPr>
        <p:spPr>
          <a:xfrm>
            <a:off x="2813304" y="4468367"/>
            <a:ext cx="990599" cy="42671"/>
          </a:xfrm>
          <a:prstGeom prst="rect">
            <a:avLst/>
          </a:prstGeom>
          <a:blipFill>
            <a:blip r:embed="rId6" cstate="print"/>
            <a:stretch>
              <a:fillRect/>
            </a:stretch>
          </a:blipFill>
        </p:spPr>
        <p:txBody>
          <a:bodyPr wrap="square" lIns="0" tIns="0" rIns="0" bIns="0" rtlCol="0"/>
          <a:lstStyle/>
          <a:p>
            <a:endParaRPr/>
          </a:p>
        </p:txBody>
      </p:sp>
      <p:sp>
        <p:nvSpPr>
          <p:cNvPr id="25" name="object 25"/>
          <p:cNvSpPr/>
          <p:nvPr/>
        </p:nvSpPr>
        <p:spPr>
          <a:xfrm>
            <a:off x="1228344" y="3948684"/>
            <a:ext cx="990600" cy="227329"/>
          </a:xfrm>
          <a:custGeom>
            <a:avLst/>
            <a:gdLst/>
            <a:ahLst/>
            <a:cxnLst/>
            <a:rect l="l" t="t" r="r" b="b"/>
            <a:pathLst>
              <a:path w="990600" h="227329">
                <a:moveTo>
                  <a:pt x="0" y="0"/>
                </a:moveTo>
                <a:lnTo>
                  <a:pt x="990600" y="0"/>
                </a:lnTo>
                <a:lnTo>
                  <a:pt x="990600" y="227076"/>
                </a:lnTo>
                <a:lnTo>
                  <a:pt x="0" y="227076"/>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2813304" y="4468367"/>
            <a:ext cx="990600" cy="43180"/>
          </a:xfrm>
          <a:custGeom>
            <a:avLst/>
            <a:gdLst/>
            <a:ahLst/>
            <a:cxnLst/>
            <a:rect l="l" t="t" r="r" b="b"/>
            <a:pathLst>
              <a:path w="990600" h="43179">
                <a:moveTo>
                  <a:pt x="0" y="0"/>
                </a:moveTo>
                <a:lnTo>
                  <a:pt x="990599" y="0"/>
                </a:lnTo>
                <a:lnTo>
                  <a:pt x="990599" y="42671"/>
                </a:lnTo>
                <a:lnTo>
                  <a:pt x="0" y="42671"/>
                </a:lnTo>
                <a:lnTo>
                  <a:pt x="0" y="0"/>
                </a:lnTo>
                <a:close/>
              </a:path>
            </a:pathLst>
          </a:custGeom>
          <a:ln w="9144">
            <a:solidFill>
              <a:srgbClr val="BEBEBE"/>
            </a:solidFill>
          </a:ln>
        </p:spPr>
        <p:txBody>
          <a:bodyPr wrap="square" lIns="0" tIns="0" rIns="0" bIns="0" rtlCol="0"/>
          <a:lstStyle/>
          <a:p>
            <a:endParaRPr/>
          </a:p>
        </p:txBody>
      </p:sp>
      <p:sp>
        <p:nvSpPr>
          <p:cNvPr id="27" name="object 27"/>
          <p:cNvSpPr/>
          <p:nvPr/>
        </p:nvSpPr>
        <p:spPr>
          <a:xfrm>
            <a:off x="1228344" y="3756659"/>
            <a:ext cx="990600" cy="192023"/>
          </a:xfrm>
          <a:prstGeom prst="rect">
            <a:avLst/>
          </a:prstGeom>
          <a:blipFill>
            <a:blip r:embed="rId7" cstate="print"/>
            <a:stretch>
              <a:fillRect/>
            </a:stretch>
          </a:blipFill>
        </p:spPr>
        <p:txBody>
          <a:bodyPr wrap="square" lIns="0" tIns="0" rIns="0" bIns="0" rtlCol="0"/>
          <a:lstStyle/>
          <a:p>
            <a:endParaRPr/>
          </a:p>
        </p:txBody>
      </p:sp>
      <p:sp>
        <p:nvSpPr>
          <p:cNvPr id="28" name="object 28"/>
          <p:cNvSpPr/>
          <p:nvPr/>
        </p:nvSpPr>
        <p:spPr>
          <a:xfrm>
            <a:off x="2813304" y="4355591"/>
            <a:ext cx="990599" cy="112775"/>
          </a:xfrm>
          <a:prstGeom prst="rect">
            <a:avLst/>
          </a:prstGeom>
          <a:blipFill>
            <a:blip r:embed="rId8" cstate="print"/>
            <a:stretch>
              <a:fillRect/>
            </a:stretch>
          </a:blipFill>
        </p:spPr>
        <p:txBody>
          <a:bodyPr wrap="square" lIns="0" tIns="0" rIns="0" bIns="0" rtlCol="0"/>
          <a:lstStyle/>
          <a:p>
            <a:endParaRPr/>
          </a:p>
        </p:txBody>
      </p:sp>
      <p:sp>
        <p:nvSpPr>
          <p:cNvPr id="29" name="object 29"/>
          <p:cNvSpPr/>
          <p:nvPr/>
        </p:nvSpPr>
        <p:spPr>
          <a:xfrm>
            <a:off x="1228344" y="3186683"/>
            <a:ext cx="990600" cy="569976"/>
          </a:xfrm>
          <a:prstGeom prst="rect">
            <a:avLst/>
          </a:prstGeom>
          <a:blipFill>
            <a:blip r:embed="rId9" cstate="print"/>
            <a:stretch>
              <a:fillRect/>
            </a:stretch>
          </a:blipFill>
        </p:spPr>
        <p:txBody>
          <a:bodyPr wrap="square" lIns="0" tIns="0" rIns="0" bIns="0" rtlCol="0"/>
          <a:lstStyle/>
          <a:p>
            <a:endParaRPr/>
          </a:p>
        </p:txBody>
      </p:sp>
      <p:sp>
        <p:nvSpPr>
          <p:cNvPr id="30" name="object 30"/>
          <p:cNvSpPr/>
          <p:nvPr/>
        </p:nvSpPr>
        <p:spPr>
          <a:xfrm>
            <a:off x="2813304" y="4072128"/>
            <a:ext cx="990599" cy="283464"/>
          </a:xfrm>
          <a:prstGeom prst="rect">
            <a:avLst/>
          </a:prstGeom>
          <a:blipFill>
            <a:blip r:embed="rId10" cstate="print"/>
            <a:stretch>
              <a:fillRect/>
            </a:stretch>
          </a:blipFill>
        </p:spPr>
        <p:txBody>
          <a:bodyPr wrap="square" lIns="0" tIns="0" rIns="0" bIns="0" rtlCol="0"/>
          <a:lstStyle/>
          <a:p>
            <a:endParaRPr/>
          </a:p>
        </p:txBody>
      </p:sp>
      <p:sp>
        <p:nvSpPr>
          <p:cNvPr id="31" name="object 31"/>
          <p:cNvSpPr/>
          <p:nvPr/>
        </p:nvSpPr>
        <p:spPr>
          <a:xfrm>
            <a:off x="1228344" y="3186683"/>
            <a:ext cx="990600" cy="570230"/>
          </a:xfrm>
          <a:custGeom>
            <a:avLst/>
            <a:gdLst/>
            <a:ahLst/>
            <a:cxnLst/>
            <a:rect l="l" t="t" r="r" b="b"/>
            <a:pathLst>
              <a:path w="990600" h="570229">
                <a:moveTo>
                  <a:pt x="0" y="0"/>
                </a:moveTo>
                <a:lnTo>
                  <a:pt x="990600" y="0"/>
                </a:lnTo>
                <a:lnTo>
                  <a:pt x="990600" y="569976"/>
                </a:lnTo>
                <a:lnTo>
                  <a:pt x="0" y="569976"/>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2813304" y="4072128"/>
            <a:ext cx="990600" cy="283845"/>
          </a:xfrm>
          <a:custGeom>
            <a:avLst/>
            <a:gdLst/>
            <a:ahLst/>
            <a:cxnLst/>
            <a:rect l="l" t="t" r="r" b="b"/>
            <a:pathLst>
              <a:path w="990600" h="283845">
                <a:moveTo>
                  <a:pt x="0" y="0"/>
                </a:moveTo>
                <a:lnTo>
                  <a:pt x="990599" y="0"/>
                </a:lnTo>
                <a:lnTo>
                  <a:pt x="990599" y="283464"/>
                </a:lnTo>
                <a:lnTo>
                  <a:pt x="0" y="283464"/>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931163" y="2301239"/>
            <a:ext cx="0" cy="3558540"/>
          </a:xfrm>
          <a:custGeom>
            <a:avLst/>
            <a:gdLst/>
            <a:ahLst/>
            <a:cxnLst/>
            <a:rect l="l" t="t" r="r" b="b"/>
            <a:pathLst>
              <a:path h="3558540">
                <a:moveTo>
                  <a:pt x="0" y="3558540"/>
                </a:moveTo>
                <a:lnTo>
                  <a:pt x="0" y="0"/>
                </a:lnTo>
              </a:path>
            </a:pathLst>
          </a:custGeom>
          <a:ln w="9144">
            <a:solidFill>
              <a:srgbClr val="666666"/>
            </a:solidFill>
          </a:ln>
        </p:spPr>
        <p:txBody>
          <a:bodyPr wrap="square" lIns="0" tIns="0" rIns="0" bIns="0" rtlCol="0"/>
          <a:lstStyle/>
          <a:p>
            <a:endParaRPr/>
          </a:p>
        </p:txBody>
      </p:sp>
      <p:sp>
        <p:nvSpPr>
          <p:cNvPr id="34" name="object 34"/>
          <p:cNvSpPr/>
          <p:nvPr/>
        </p:nvSpPr>
        <p:spPr>
          <a:xfrm>
            <a:off x="931163" y="58597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5" name="object 35"/>
          <p:cNvSpPr/>
          <p:nvPr/>
        </p:nvSpPr>
        <p:spPr>
          <a:xfrm>
            <a:off x="931163" y="496976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6" name="object 36"/>
          <p:cNvSpPr/>
          <p:nvPr/>
        </p:nvSpPr>
        <p:spPr>
          <a:xfrm>
            <a:off x="931163" y="407974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7" name="object 37"/>
          <p:cNvSpPr/>
          <p:nvPr/>
        </p:nvSpPr>
        <p:spPr>
          <a:xfrm>
            <a:off x="931163" y="31912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8" name="object 38"/>
          <p:cNvSpPr/>
          <p:nvPr/>
        </p:nvSpPr>
        <p:spPr>
          <a:xfrm>
            <a:off x="931163" y="230123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9" name="object 39"/>
          <p:cNvSpPr/>
          <p:nvPr/>
        </p:nvSpPr>
        <p:spPr>
          <a:xfrm>
            <a:off x="931163" y="5859779"/>
            <a:ext cx="3169920" cy="0"/>
          </a:xfrm>
          <a:custGeom>
            <a:avLst/>
            <a:gdLst/>
            <a:ahLst/>
            <a:cxnLst/>
            <a:rect l="l" t="t" r="r" b="b"/>
            <a:pathLst>
              <a:path w="3169920">
                <a:moveTo>
                  <a:pt x="0" y="0"/>
                </a:moveTo>
                <a:lnTo>
                  <a:pt x="3169920" y="0"/>
                </a:lnTo>
              </a:path>
            </a:pathLst>
          </a:custGeom>
          <a:ln w="9144">
            <a:solidFill>
              <a:srgbClr val="7E7E7E"/>
            </a:solidFill>
          </a:ln>
        </p:spPr>
        <p:txBody>
          <a:bodyPr wrap="square" lIns="0" tIns="0" rIns="0" bIns="0" rtlCol="0"/>
          <a:lstStyle/>
          <a:p>
            <a:endParaRPr/>
          </a:p>
        </p:txBody>
      </p:sp>
      <p:sp>
        <p:nvSpPr>
          <p:cNvPr id="40" name="object 40"/>
          <p:cNvSpPr txBox="1"/>
          <p:nvPr/>
        </p:nvSpPr>
        <p:spPr>
          <a:xfrm>
            <a:off x="507288" y="5736234"/>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41" name="object 41"/>
          <p:cNvSpPr txBox="1"/>
          <p:nvPr/>
        </p:nvSpPr>
        <p:spPr>
          <a:xfrm>
            <a:off x="507288" y="4846573"/>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42" name="object 42"/>
          <p:cNvSpPr txBox="1"/>
          <p:nvPr/>
        </p:nvSpPr>
        <p:spPr>
          <a:xfrm>
            <a:off x="507288" y="3957066"/>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43" name="object 43"/>
          <p:cNvSpPr txBox="1"/>
          <p:nvPr/>
        </p:nvSpPr>
        <p:spPr>
          <a:xfrm>
            <a:off x="507288" y="3067430"/>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p:txBody>
      </p:sp>
      <p:sp>
        <p:nvSpPr>
          <p:cNvPr id="44" name="object 44"/>
          <p:cNvSpPr txBox="1"/>
          <p:nvPr/>
        </p:nvSpPr>
        <p:spPr>
          <a:xfrm>
            <a:off x="507288" y="2177669"/>
            <a:ext cx="27241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45" name="object 45"/>
          <p:cNvSpPr txBox="1"/>
          <p:nvPr/>
        </p:nvSpPr>
        <p:spPr>
          <a:xfrm>
            <a:off x="1607566" y="5967577"/>
            <a:ext cx="2324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ET</a:t>
            </a:r>
            <a:endParaRPr sz="1400">
              <a:latin typeface="Univers for BP Light"/>
              <a:cs typeface="Univers for BP Light"/>
            </a:endParaRPr>
          </a:p>
        </p:txBody>
      </p:sp>
      <p:sp>
        <p:nvSpPr>
          <p:cNvPr id="46" name="object 46"/>
          <p:cNvSpPr txBox="1"/>
          <p:nvPr/>
        </p:nvSpPr>
        <p:spPr>
          <a:xfrm>
            <a:off x="2658872" y="5967577"/>
            <a:ext cx="129984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Less gas</a:t>
            </a:r>
            <a:r>
              <a:rPr sz="1400" b="0" spc="-65" dirty="0">
                <a:latin typeface="Univers for BP Light"/>
                <a:cs typeface="Univers for BP Light"/>
              </a:rPr>
              <a:t> </a:t>
            </a:r>
            <a:r>
              <a:rPr sz="1400" b="0" spc="-5" dirty="0">
                <a:latin typeface="Univers for BP Light"/>
                <a:cs typeface="Univers for BP Light"/>
              </a:rPr>
              <a:t>switch</a:t>
            </a:r>
            <a:endParaRPr sz="1400">
              <a:latin typeface="Univers for BP Light"/>
              <a:cs typeface="Univers for BP Light"/>
            </a:endParaRPr>
          </a:p>
        </p:txBody>
      </p:sp>
      <p:sp>
        <p:nvSpPr>
          <p:cNvPr id="47" name="object 47"/>
          <p:cNvSpPr/>
          <p:nvPr/>
        </p:nvSpPr>
        <p:spPr>
          <a:xfrm>
            <a:off x="1210055" y="2452116"/>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DC0000"/>
          </a:solidFill>
        </p:spPr>
        <p:txBody>
          <a:bodyPr wrap="square" lIns="0" tIns="0" rIns="0" bIns="0" rtlCol="0"/>
          <a:lstStyle/>
          <a:p>
            <a:endParaRPr/>
          </a:p>
        </p:txBody>
      </p:sp>
      <p:sp>
        <p:nvSpPr>
          <p:cNvPr id="48" name="object 48"/>
          <p:cNvSpPr/>
          <p:nvPr/>
        </p:nvSpPr>
        <p:spPr>
          <a:xfrm>
            <a:off x="1210055" y="2452116"/>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49" name="object 49"/>
          <p:cNvSpPr/>
          <p:nvPr/>
        </p:nvSpPr>
        <p:spPr>
          <a:xfrm>
            <a:off x="2977895" y="2452116"/>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FF9999"/>
          </a:solidFill>
        </p:spPr>
        <p:txBody>
          <a:bodyPr wrap="square" lIns="0" tIns="0" rIns="0" bIns="0" rtlCol="0"/>
          <a:lstStyle/>
          <a:p>
            <a:endParaRPr/>
          </a:p>
        </p:txBody>
      </p:sp>
      <p:sp>
        <p:nvSpPr>
          <p:cNvPr id="50" name="object 50"/>
          <p:cNvSpPr/>
          <p:nvPr/>
        </p:nvSpPr>
        <p:spPr>
          <a:xfrm>
            <a:off x="2977895" y="2452116"/>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51" name="object 51"/>
          <p:cNvSpPr/>
          <p:nvPr/>
        </p:nvSpPr>
        <p:spPr>
          <a:xfrm>
            <a:off x="1210055" y="2667000"/>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8ADEFF"/>
          </a:solidFill>
        </p:spPr>
        <p:txBody>
          <a:bodyPr wrap="square" lIns="0" tIns="0" rIns="0" bIns="0" rtlCol="0"/>
          <a:lstStyle/>
          <a:p>
            <a:endParaRPr/>
          </a:p>
        </p:txBody>
      </p:sp>
      <p:sp>
        <p:nvSpPr>
          <p:cNvPr id="52" name="object 52"/>
          <p:cNvSpPr/>
          <p:nvPr/>
        </p:nvSpPr>
        <p:spPr>
          <a:xfrm>
            <a:off x="1210055" y="2667000"/>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53" name="object 53"/>
          <p:cNvSpPr/>
          <p:nvPr/>
        </p:nvSpPr>
        <p:spPr>
          <a:xfrm>
            <a:off x="2977895" y="266700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AFEF"/>
          </a:solidFill>
        </p:spPr>
        <p:txBody>
          <a:bodyPr wrap="square" lIns="0" tIns="0" rIns="0" bIns="0" rtlCol="0"/>
          <a:lstStyle/>
          <a:p>
            <a:endParaRPr/>
          </a:p>
        </p:txBody>
      </p:sp>
      <p:sp>
        <p:nvSpPr>
          <p:cNvPr id="54" name="object 54"/>
          <p:cNvSpPr txBox="1"/>
          <p:nvPr/>
        </p:nvSpPr>
        <p:spPr>
          <a:xfrm>
            <a:off x="3106927" y="2376423"/>
            <a:ext cx="1379855" cy="450850"/>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Buildings</a:t>
            </a:r>
            <a:endParaRPr sz="1400">
              <a:latin typeface="Univers for BP"/>
              <a:cs typeface="Univers for BP"/>
            </a:endParaRPr>
          </a:p>
          <a:p>
            <a:pPr marL="12700">
              <a:lnSpc>
                <a:spcPct val="100000"/>
              </a:lnSpc>
              <a:spcBef>
                <a:spcPts val="15"/>
              </a:spcBef>
            </a:pPr>
            <a:r>
              <a:rPr sz="1400" spc="-5" dirty="0">
                <a:latin typeface="Univers for BP"/>
                <a:cs typeface="Univers for BP"/>
              </a:rPr>
              <a:t>Non-combusted</a:t>
            </a:r>
            <a:endParaRPr sz="1400">
              <a:latin typeface="Univers for BP"/>
              <a:cs typeface="Univers for BP"/>
            </a:endParaRPr>
          </a:p>
        </p:txBody>
      </p:sp>
      <p:sp>
        <p:nvSpPr>
          <p:cNvPr id="55" name="object 55"/>
          <p:cNvSpPr/>
          <p:nvPr/>
        </p:nvSpPr>
        <p:spPr>
          <a:xfrm>
            <a:off x="1210055" y="2883407"/>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solidFill>
            <a:srgbClr val="6633C8"/>
          </a:solidFill>
        </p:spPr>
        <p:txBody>
          <a:bodyPr wrap="square" lIns="0" tIns="0" rIns="0" bIns="0" rtlCol="0"/>
          <a:lstStyle/>
          <a:p>
            <a:endParaRPr/>
          </a:p>
        </p:txBody>
      </p:sp>
      <p:sp>
        <p:nvSpPr>
          <p:cNvPr id="56" name="object 56"/>
          <p:cNvSpPr/>
          <p:nvPr/>
        </p:nvSpPr>
        <p:spPr>
          <a:xfrm>
            <a:off x="1210055" y="2883407"/>
            <a:ext cx="97790" cy="96520"/>
          </a:xfrm>
          <a:custGeom>
            <a:avLst/>
            <a:gdLst/>
            <a:ahLst/>
            <a:cxnLst/>
            <a:rect l="l" t="t" r="r" b="b"/>
            <a:pathLst>
              <a:path w="97790"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57" name="object 57"/>
          <p:cNvSpPr txBox="1"/>
          <p:nvPr/>
        </p:nvSpPr>
        <p:spPr>
          <a:xfrm>
            <a:off x="1338833" y="2374076"/>
            <a:ext cx="845185" cy="669290"/>
          </a:xfrm>
          <a:prstGeom prst="rect">
            <a:avLst/>
          </a:prstGeom>
        </p:spPr>
        <p:txBody>
          <a:bodyPr vert="horz" wrap="square" lIns="0" tIns="0" rIns="0" bIns="0" rtlCol="0">
            <a:spAutoFit/>
          </a:bodyPr>
          <a:lstStyle/>
          <a:p>
            <a:pPr marL="12700" marR="5080">
              <a:lnSpc>
                <a:spcPct val="101099"/>
              </a:lnSpc>
            </a:pPr>
            <a:r>
              <a:rPr sz="1400" spc="-5" dirty="0">
                <a:latin typeface="Univers for BP"/>
                <a:cs typeface="Univers for BP"/>
              </a:rPr>
              <a:t>Industry  </a:t>
            </a:r>
            <a:r>
              <a:rPr sz="1400" spc="-10" dirty="0">
                <a:latin typeface="Univers for BP"/>
                <a:cs typeface="Univers for BP"/>
              </a:rPr>
              <a:t>T</a:t>
            </a:r>
            <a:r>
              <a:rPr sz="1400" dirty="0">
                <a:latin typeface="Univers for BP"/>
                <a:cs typeface="Univers for BP"/>
              </a:rPr>
              <a:t>ra</a:t>
            </a:r>
            <a:r>
              <a:rPr sz="1400" spc="-10" dirty="0">
                <a:latin typeface="Univers for BP"/>
                <a:cs typeface="Univers for BP"/>
              </a:rPr>
              <a:t>nsp</a:t>
            </a:r>
            <a:r>
              <a:rPr sz="1400" dirty="0">
                <a:latin typeface="Univers for BP"/>
                <a:cs typeface="Univers for BP"/>
              </a:rPr>
              <a:t>o</a:t>
            </a:r>
            <a:r>
              <a:rPr sz="1400" spc="-10" dirty="0">
                <a:latin typeface="Univers for BP"/>
                <a:cs typeface="Univers for BP"/>
              </a:rPr>
              <a:t>r</a:t>
            </a:r>
            <a:r>
              <a:rPr sz="1400" dirty="0">
                <a:latin typeface="Univers for BP"/>
                <a:cs typeface="Univers for BP"/>
              </a:rPr>
              <a:t>t  </a:t>
            </a:r>
            <a:r>
              <a:rPr sz="1400" spc="-5" dirty="0">
                <a:latin typeface="Univers for BP"/>
                <a:cs typeface="Univers for BP"/>
              </a:rPr>
              <a:t>Power</a:t>
            </a:r>
            <a:endParaRPr sz="1400">
              <a:latin typeface="Univers for BP"/>
              <a:cs typeface="Univers for BP"/>
            </a:endParaRPr>
          </a:p>
        </p:txBody>
      </p:sp>
      <p:sp>
        <p:nvSpPr>
          <p:cNvPr id="58" name="object 58"/>
          <p:cNvSpPr/>
          <p:nvPr/>
        </p:nvSpPr>
        <p:spPr>
          <a:xfrm>
            <a:off x="4349496" y="4628388"/>
            <a:ext cx="142875" cy="0"/>
          </a:xfrm>
          <a:custGeom>
            <a:avLst/>
            <a:gdLst/>
            <a:ahLst/>
            <a:cxnLst/>
            <a:rect l="l" t="t" r="r" b="b"/>
            <a:pathLst>
              <a:path w="142875">
                <a:moveTo>
                  <a:pt x="0" y="0"/>
                </a:moveTo>
                <a:lnTo>
                  <a:pt x="142748" y="0"/>
                </a:lnTo>
              </a:path>
            </a:pathLst>
          </a:custGeom>
          <a:ln w="15240">
            <a:solidFill>
              <a:srgbClr val="666666"/>
            </a:solidFill>
          </a:ln>
        </p:spPr>
        <p:txBody>
          <a:bodyPr wrap="square" lIns="0" tIns="0" rIns="0" bIns="0" rtlCol="0"/>
          <a:lstStyle/>
          <a:p>
            <a:endParaRPr/>
          </a:p>
        </p:txBody>
      </p:sp>
      <p:sp>
        <p:nvSpPr>
          <p:cNvPr id="59" name="object 59"/>
          <p:cNvSpPr/>
          <p:nvPr/>
        </p:nvSpPr>
        <p:spPr>
          <a:xfrm>
            <a:off x="4349496" y="5852159"/>
            <a:ext cx="142875" cy="0"/>
          </a:xfrm>
          <a:custGeom>
            <a:avLst/>
            <a:gdLst/>
            <a:ahLst/>
            <a:cxnLst/>
            <a:rect l="l" t="t" r="r" b="b"/>
            <a:pathLst>
              <a:path w="142875">
                <a:moveTo>
                  <a:pt x="0" y="0"/>
                </a:moveTo>
                <a:lnTo>
                  <a:pt x="142748" y="0"/>
                </a:lnTo>
              </a:path>
            </a:pathLst>
          </a:custGeom>
          <a:ln w="15240">
            <a:solidFill>
              <a:srgbClr val="666666"/>
            </a:solidFill>
          </a:ln>
        </p:spPr>
        <p:txBody>
          <a:bodyPr wrap="square" lIns="0" tIns="0" rIns="0" bIns="0" rtlCol="0"/>
          <a:lstStyle/>
          <a:p>
            <a:endParaRPr/>
          </a:p>
        </p:txBody>
      </p:sp>
      <p:sp>
        <p:nvSpPr>
          <p:cNvPr id="60" name="object 60"/>
          <p:cNvSpPr/>
          <p:nvPr/>
        </p:nvSpPr>
        <p:spPr>
          <a:xfrm>
            <a:off x="4418076" y="4628388"/>
            <a:ext cx="0" cy="347980"/>
          </a:xfrm>
          <a:custGeom>
            <a:avLst/>
            <a:gdLst/>
            <a:ahLst/>
            <a:cxnLst/>
            <a:rect l="l" t="t" r="r" b="b"/>
            <a:pathLst>
              <a:path h="347979">
                <a:moveTo>
                  <a:pt x="0" y="0"/>
                </a:moveTo>
                <a:lnTo>
                  <a:pt x="0" y="347472"/>
                </a:lnTo>
              </a:path>
            </a:pathLst>
          </a:custGeom>
          <a:ln w="15240">
            <a:solidFill>
              <a:srgbClr val="666666"/>
            </a:solidFill>
          </a:ln>
        </p:spPr>
        <p:txBody>
          <a:bodyPr wrap="square" lIns="0" tIns="0" rIns="0" bIns="0" rtlCol="0"/>
          <a:lstStyle/>
          <a:p>
            <a:endParaRPr/>
          </a:p>
        </p:txBody>
      </p:sp>
      <p:sp>
        <p:nvSpPr>
          <p:cNvPr id="61" name="object 61"/>
          <p:cNvSpPr/>
          <p:nvPr/>
        </p:nvSpPr>
        <p:spPr>
          <a:xfrm>
            <a:off x="4418076" y="5486400"/>
            <a:ext cx="0" cy="360680"/>
          </a:xfrm>
          <a:custGeom>
            <a:avLst/>
            <a:gdLst/>
            <a:ahLst/>
            <a:cxnLst/>
            <a:rect l="l" t="t" r="r" b="b"/>
            <a:pathLst>
              <a:path h="360679">
                <a:moveTo>
                  <a:pt x="0" y="0"/>
                </a:moveTo>
                <a:lnTo>
                  <a:pt x="0" y="360159"/>
                </a:lnTo>
              </a:path>
            </a:pathLst>
          </a:custGeom>
          <a:ln w="15240">
            <a:solidFill>
              <a:srgbClr val="666666"/>
            </a:solidFill>
          </a:ln>
        </p:spPr>
        <p:txBody>
          <a:bodyPr wrap="square" lIns="0" tIns="0" rIns="0" bIns="0" rtlCol="0"/>
          <a:lstStyle/>
          <a:p>
            <a:endParaRPr/>
          </a:p>
        </p:txBody>
      </p:sp>
      <p:sp>
        <p:nvSpPr>
          <p:cNvPr id="62" name="object 62"/>
          <p:cNvSpPr/>
          <p:nvPr/>
        </p:nvSpPr>
        <p:spPr>
          <a:xfrm>
            <a:off x="4340352" y="3259835"/>
            <a:ext cx="144145" cy="0"/>
          </a:xfrm>
          <a:custGeom>
            <a:avLst/>
            <a:gdLst/>
            <a:ahLst/>
            <a:cxnLst/>
            <a:rect l="l" t="t" r="r" b="b"/>
            <a:pathLst>
              <a:path w="144145">
                <a:moveTo>
                  <a:pt x="0" y="0"/>
                </a:moveTo>
                <a:lnTo>
                  <a:pt x="144018" y="0"/>
                </a:lnTo>
              </a:path>
            </a:pathLst>
          </a:custGeom>
          <a:ln w="15240">
            <a:solidFill>
              <a:srgbClr val="666666"/>
            </a:solidFill>
          </a:ln>
        </p:spPr>
        <p:txBody>
          <a:bodyPr wrap="square" lIns="0" tIns="0" rIns="0" bIns="0" rtlCol="0"/>
          <a:lstStyle/>
          <a:p>
            <a:endParaRPr/>
          </a:p>
        </p:txBody>
      </p:sp>
      <p:sp>
        <p:nvSpPr>
          <p:cNvPr id="63" name="object 63"/>
          <p:cNvSpPr/>
          <p:nvPr/>
        </p:nvSpPr>
        <p:spPr>
          <a:xfrm>
            <a:off x="4340352" y="4591811"/>
            <a:ext cx="144145" cy="0"/>
          </a:xfrm>
          <a:custGeom>
            <a:avLst/>
            <a:gdLst/>
            <a:ahLst/>
            <a:cxnLst/>
            <a:rect l="l" t="t" r="r" b="b"/>
            <a:pathLst>
              <a:path w="144145">
                <a:moveTo>
                  <a:pt x="0" y="0"/>
                </a:moveTo>
                <a:lnTo>
                  <a:pt x="144018" y="0"/>
                </a:lnTo>
              </a:path>
            </a:pathLst>
          </a:custGeom>
          <a:ln w="15240">
            <a:solidFill>
              <a:srgbClr val="666666"/>
            </a:solidFill>
          </a:ln>
        </p:spPr>
        <p:txBody>
          <a:bodyPr wrap="square" lIns="0" tIns="0" rIns="0" bIns="0" rtlCol="0"/>
          <a:lstStyle/>
          <a:p>
            <a:endParaRPr/>
          </a:p>
        </p:txBody>
      </p:sp>
      <p:sp>
        <p:nvSpPr>
          <p:cNvPr id="64" name="object 64"/>
          <p:cNvSpPr/>
          <p:nvPr/>
        </p:nvSpPr>
        <p:spPr>
          <a:xfrm>
            <a:off x="4410455" y="3259835"/>
            <a:ext cx="0" cy="509270"/>
          </a:xfrm>
          <a:custGeom>
            <a:avLst/>
            <a:gdLst/>
            <a:ahLst/>
            <a:cxnLst/>
            <a:rect l="l" t="t" r="r" b="b"/>
            <a:pathLst>
              <a:path h="509270">
                <a:moveTo>
                  <a:pt x="0" y="0"/>
                </a:moveTo>
                <a:lnTo>
                  <a:pt x="0" y="509015"/>
                </a:lnTo>
              </a:path>
            </a:pathLst>
          </a:custGeom>
          <a:ln w="15240">
            <a:solidFill>
              <a:srgbClr val="666666"/>
            </a:solidFill>
          </a:ln>
        </p:spPr>
        <p:txBody>
          <a:bodyPr wrap="square" lIns="0" tIns="0" rIns="0" bIns="0" rtlCol="0"/>
          <a:lstStyle/>
          <a:p>
            <a:endParaRPr/>
          </a:p>
        </p:txBody>
      </p:sp>
      <p:sp>
        <p:nvSpPr>
          <p:cNvPr id="65" name="object 65"/>
          <p:cNvSpPr/>
          <p:nvPr/>
        </p:nvSpPr>
        <p:spPr>
          <a:xfrm>
            <a:off x="4410455" y="4047744"/>
            <a:ext cx="0" cy="537845"/>
          </a:xfrm>
          <a:custGeom>
            <a:avLst/>
            <a:gdLst/>
            <a:ahLst/>
            <a:cxnLst/>
            <a:rect l="l" t="t" r="r" b="b"/>
            <a:pathLst>
              <a:path h="537845">
                <a:moveTo>
                  <a:pt x="0" y="0"/>
                </a:moveTo>
                <a:lnTo>
                  <a:pt x="0" y="537336"/>
                </a:lnTo>
              </a:path>
            </a:pathLst>
          </a:custGeom>
          <a:ln w="15240">
            <a:solidFill>
              <a:srgbClr val="666666"/>
            </a:solidFill>
          </a:ln>
        </p:spPr>
        <p:txBody>
          <a:bodyPr wrap="square" lIns="0" tIns="0" rIns="0" bIns="0" rtlCol="0"/>
          <a:lstStyle/>
          <a:p>
            <a:endParaRPr/>
          </a:p>
        </p:txBody>
      </p:sp>
      <p:sp>
        <p:nvSpPr>
          <p:cNvPr id="66" name="object 66"/>
          <p:cNvSpPr txBox="1">
            <a:spLocks noGrp="1"/>
          </p:cNvSpPr>
          <p:nvPr>
            <p:ph type="title"/>
          </p:nvPr>
        </p:nvSpPr>
        <p:spPr>
          <a:xfrm>
            <a:off x="491439" y="554863"/>
            <a:ext cx="8107680" cy="361950"/>
          </a:xfrm>
          <a:prstGeom prst="rect">
            <a:avLst/>
          </a:prstGeom>
        </p:spPr>
        <p:txBody>
          <a:bodyPr vert="horz" wrap="square" lIns="0" tIns="0" rIns="0" bIns="0" rtlCol="0">
            <a:spAutoFit/>
          </a:bodyPr>
          <a:lstStyle/>
          <a:p>
            <a:pPr marL="12700">
              <a:lnSpc>
                <a:spcPct val="100000"/>
              </a:lnSpc>
            </a:pPr>
            <a:r>
              <a:rPr spc="-5" dirty="0"/>
              <a:t>Alternative scenario: growth in natural gas could be</a:t>
            </a:r>
            <a:r>
              <a:rPr spc="229" dirty="0"/>
              <a:t> </a:t>
            </a:r>
            <a:r>
              <a:rPr spc="-5" dirty="0"/>
              <a:t>slower…</a:t>
            </a:r>
          </a:p>
        </p:txBody>
      </p:sp>
      <p:sp>
        <p:nvSpPr>
          <p:cNvPr id="67" name="object 67"/>
          <p:cNvSpPr txBox="1"/>
          <p:nvPr/>
        </p:nvSpPr>
        <p:spPr>
          <a:xfrm>
            <a:off x="508203" y="1107059"/>
            <a:ext cx="3632200" cy="904240"/>
          </a:xfrm>
          <a:prstGeom prst="rect">
            <a:avLst/>
          </a:prstGeom>
        </p:spPr>
        <p:txBody>
          <a:bodyPr vert="horz" wrap="square" lIns="0" tIns="0" rIns="0" bIns="0" rtlCol="0">
            <a:spAutoFit/>
          </a:bodyPr>
          <a:lstStyle/>
          <a:p>
            <a:pPr marL="1640205" marR="5080" indent="-891540">
              <a:lnSpc>
                <a:spcPct val="100000"/>
              </a:lnSpc>
            </a:pPr>
            <a:r>
              <a:rPr sz="1800" dirty="0">
                <a:latin typeface="Univers for BP"/>
                <a:cs typeface="Univers for BP"/>
              </a:rPr>
              <a:t>Gas consumption</a:t>
            </a:r>
            <a:r>
              <a:rPr sz="1800" spc="-75" dirty="0">
                <a:latin typeface="Univers for BP"/>
                <a:cs typeface="Univers for BP"/>
              </a:rPr>
              <a:t> </a:t>
            </a:r>
            <a:r>
              <a:rPr sz="1800" spc="-5" dirty="0">
                <a:latin typeface="Univers for BP"/>
                <a:cs typeface="Univers for BP"/>
              </a:rPr>
              <a:t>increase  2016-2040</a:t>
            </a:r>
            <a:endParaRPr sz="1800">
              <a:latin typeface="Univers for BP"/>
              <a:cs typeface="Univers for BP"/>
            </a:endParaRPr>
          </a:p>
          <a:p>
            <a:pPr marL="12700">
              <a:lnSpc>
                <a:spcPct val="100000"/>
              </a:lnSpc>
              <a:spcBef>
                <a:spcPts val="944"/>
              </a:spcBef>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68" name="object 68"/>
          <p:cNvSpPr/>
          <p:nvPr/>
        </p:nvSpPr>
        <p:spPr>
          <a:xfrm>
            <a:off x="6048755" y="4692396"/>
            <a:ext cx="1327785" cy="772795"/>
          </a:xfrm>
          <a:custGeom>
            <a:avLst/>
            <a:gdLst/>
            <a:ahLst/>
            <a:cxnLst/>
            <a:rect l="l" t="t" r="r" b="b"/>
            <a:pathLst>
              <a:path w="1327784" h="772795">
                <a:moveTo>
                  <a:pt x="0" y="772667"/>
                </a:moveTo>
                <a:lnTo>
                  <a:pt x="1327403" y="772667"/>
                </a:lnTo>
                <a:lnTo>
                  <a:pt x="1327403" y="0"/>
                </a:lnTo>
                <a:lnTo>
                  <a:pt x="0" y="0"/>
                </a:lnTo>
                <a:lnTo>
                  <a:pt x="0" y="772667"/>
                </a:lnTo>
                <a:close/>
              </a:path>
            </a:pathLst>
          </a:custGeom>
          <a:solidFill>
            <a:srgbClr val="3366FF"/>
          </a:solidFill>
        </p:spPr>
        <p:txBody>
          <a:bodyPr wrap="square" lIns="0" tIns="0" rIns="0" bIns="0" rtlCol="0"/>
          <a:lstStyle/>
          <a:p>
            <a:endParaRPr/>
          </a:p>
        </p:txBody>
      </p:sp>
      <p:sp>
        <p:nvSpPr>
          <p:cNvPr id="69" name="object 69"/>
          <p:cNvSpPr/>
          <p:nvPr/>
        </p:nvSpPr>
        <p:spPr>
          <a:xfrm>
            <a:off x="6048755" y="4692396"/>
            <a:ext cx="1327785" cy="772795"/>
          </a:xfrm>
          <a:custGeom>
            <a:avLst/>
            <a:gdLst/>
            <a:ahLst/>
            <a:cxnLst/>
            <a:rect l="l" t="t" r="r" b="b"/>
            <a:pathLst>
              <a:path w="1327784" h="772795">
                <a:moveTo>
                  <a:pt x="0" y="772667"/>
                </a:moveTo>
                <a:lnTo>
                  <a:pt x="1327403" y="772667"/>
                </a:lnTo>
                <a:lnTo>
                  <a:pt x="1327403" y="0"/>
                </a:lnTo>
                <a:lnTo>
                  <a:pt x="0" y="0"/>
                </a:lnTo>
                <a:lnTo>
                  <a:pt x="0" y="772667"/>
                </a:lnTo>
                <a:close/>
              </a:path>
            </a:pathLst>
          </a:custGeom>
          <a:ln w="9144">
            <a:solidFill>
              <a:srgbClr val="BEBEBE"/>
            </a:solidFill>
          </a:ln>
        </p:spPr>
        <p:txBody>
          <a:bodyPr wrap="square" lIns="0" tIns="0" rIns="0" bIns="0" rtlCol="0"/>
          <a:lstStyle/>
          <a:p>
            <a:endParaRPr/>
          </a:p>
        </p:txBody>
      </p:sp>
      <p:sp>
        <p:nvSpPr>
          <p:cNvPr id="70" name="object 70"/>
          <p:cNvSpPr/>
          <p:nvPr/>
        </p:nvSpPr>
        <p:spPr>
          <a:xfrm>
            <a:off x="7894319" y="5434584"/>
            <a:ext cx="1329055" cy="30480"/>
          </a:xfrm>
          <a:custGeom>
            <a:avLst/>
            <a:gdLst/>
            <a:ahLst/>
            <a:cxnLst/>
            <a:rect l="l" t="t" r="r" b="b"/>
            <a:pathLst>
              <a:path w="1329054" h="30479">
                <a:moveTo>
                  <a:pt x="0" y="30480"/>
                </a:moveTo>
                <a:lnTo>
                  <a:pt x="1328927" y="30480"/>
                </a:lnTo>
                <a:lnTo>
                  <a:pt x="1328927" y="0"/>
                </a:lnTo>
                <a:lnTo>
                  <a:pt x="0" y="0"/>
                </a:lnTo>
                <a:lnTo>
                  <a:pt x="0" y="30480"/>
                </a:lnTo>
                <a:close/>
              </a:path>
            </a:pathLst>
          </a:custGeom>
          <a:solidFill>
            <a:srgbClr val="3366FF"/>
          </a:solidFill>
        </p:spPr>
        <p:txBody>
          <a:bodyPr wrap="square" lIns="0" tIns="0" rIns="0" bIns="0" rtlCol="0"/>
          <a:lstStyle/>
          <a:p>
            <a:endParaRPr/>
          </a:p>
        </p:txBody>
      </p:sp>
      <p:sp>
        <p:nvSpPr>
          <p:cNvPr id="71" name="object 71"/>
          <p:cNvSpPr/>
          <p:nvPr/>
        </p:nvSpPr>
        <p:spPr>
          <a:xfrm>
            <a:off x="6048755" y="4255008"/>
            <a:ext cx="1327785" cy="437515"/>
          </a:xfrm>
          <a:custGeom>
            <a:avLst/>
            <a:gdLst/>
            <a:ahLst/>
            <a:cxnLst/>
            <a:rect l="l" t="t" r="r" b="b"/>
            <a:pathLst>
              <a:path w="1327784" h="437514">
                <a:moveTo>
                  <a:pt x="1327403" y="0"/>
                </a:moveTo>
                <a:lnTo>
                  <a:pt x="0" y="0"/>
                </a:lnTo>
                <a:lnTo>
                  <a:pt x="0" y="437388"/>
                </a:lnTo>
                <a:lnTo>
                  <a:pt x="1327403" y="437388"/>
                </a:lnTo>
                <a:lnTo>
                  <a:pt x="1327403" y="0"/>
                </a:lnTo>
                <a:close/>
              </a:path>
            </a:pathLst>
          </a:custGeom>
          <a:solidFill>
            <a:srgbClr val="8ADEFF"/>
          </a:solidFill>
        </p:spPr>
        <p:txBody>
          <a:bodyPr wrap="square" lIns="0" tIns="0" rIns="0" bIns="0" rtlCol="0"/>
          <a:lstStyle/>
          <a:p>
            <a:endParaRPr/>
          </a:p>
        </p:txBody>
      </p:sp>
      <p:sp>
        <p:nvSpPr>
          <p:cNvPr id="72" name="object 72"/>
          <p:cNvSpPr/>
          <p:nvPr/>
        </p:nvSpPr>
        <p:spPr>
          <a:xfrm>
            <a:off x="7894319" y="5029200"/>
            <a:ext cx="1329055" cy="405765"/>
          </a:xfrm>
          <a:custGeom>
            <a:avLst/>
            <a:gdLst/>
            <a:ahLst/>
            <a:cxnLst/>
            <a:rect l="l" t="t" r="r" b="b"/>
            <a:pathLst>
              <a:path w="1329054" h="405764">
                <a:moveTo>
                  <a:pt x="1328927" y="0"/>
                </a:moveTo>
                <a:lnTo>
                  <a:pt x="0" y="0"/>
                </a:lnTo>
                <a:lnTo>
                  <a:pt x="0" y="405384"/>
                </a:lnTo>
                <a:lnTo>
                  <a:pt x="1328927" y="405384"/>
                </a:lnTo>
                <a:lnTo>
                  <a:pt x="1328927" y="0"/>
                </a:lnTo>
                <a:close/>
              </a:path>
            </a:pathLst>
          </a:custGeom>
          <a:solidFill>
            <a:srgbClr val="8ADEFF"/>
          </a:solidFill>
        </p:spPr>
        <p:txBody>
          <a:bodyPr wrap="square" lIns="0" tIns="0" rIns="0" bIns="0" rtlCol="0"/>
          <a:lstStyle/>
          <a:p>
            <a:endParaRPr/>
          </a:p>
        </p:txBody>
      </p:sp>
      <p:sp>
        <p:nvSpPr>
          <p:cNvPr id="73" name="object 73"/>
          <p:cNvSpPr/>
          <p:nvPr/>
        </p:nvSpPr>
        <p:spPr>
          <a:xfrm>
            <a:off x="6048755" y="4255008"/>
            <a:ext cx="1327785" cy="437515"/>
          </a:xfrm>
          <a:custGeom>
            <a:avLst/>
            <a:gdLst/>
            <a:ahLst/>
            <a:cxnLst/>
            <a:rect l="l" t="t" r="r" b="b"/>
            <a:pathLst>
              <a:path w="1327784" h="437514">
                <a:moveTo>
                  <a:pt x="0" y="0"/>
                </a:moveTo>
                <a:lnTo>
                  <a:pt x="1327403" y="0"/>
                </a:lnTo>
                <a:lnTo>
                  <a:pt x="1327403" y="437388"/>
                </a:lnTo>
                <a:lnTo>
                  <a:pt x="0" y="437388"/>
                </a:lnTo>
                <a:lnTo>
                  <a:pt x="0" y="0"/>
                </a:lnTo>
                <a:close/>
              </a:path>
            </a:pathLst>
          </a:custGeom>
          <a:ln w="9143">
            <a:solidFill>
              <a:srgbClr val="BEBEBE"/>
            </a:solidFill>
          </a:ln>
        </p:spPr>
        <p:txBody>
          <a:bodyPr wrap="square" lIns="0" tIns="0" rIns="0" bIns="0" rtlCol="0"/>
          <a:lstStyle/>
          <a:p>
            <a:endParaRPr/>
          </a:p>
        </p:txBody>
      </p:sp>
      <p:sp>
        <p:nvSpPr>
          <p:cNvPr id="74" name="object 74"/>
          <p:cNvSpPr/>
          <p:nvPr/>
        </p:nvSpPr>
        <p:spPr>
          <a:xfrm>
            <a:off x="7894319" y="5029200"/>
            <a:ext cx="1329055" cy="405765"/>
          </a:xfrm>
          <a:custGeom>
            <a:avLst/>
            <a:gdLst/>
            <a:ahLst/>
            <a:cxnLst/>
            <a:rect l="l" t="t" r="r" b="b"/>
            <a:pathLst>
              <a:path w="1329054" h="405764">
                <a:moveTo>
                  <a:pt x="0" y="0"/>
                </a:moveTo>
                <a:lnTo>
                  <a:pt x="1328927" y="0"/>
                </a:lnTo>
                <a:lnTo>
                  <a:pt x="1328927" y="405384"/>
                </a:lnTo>
                <a:lnTo>
                  <a:pt x="0" y="405384"/>
                </a:lnTo>
                <a:lnTo>
                  <a:pt x="0" y="0"/>
                </a:lnTo>
                <a:close/>
              </a:path>
            </a:pathLst>
          </a:custGeom>
          <a:ln w="9144">
            <a:solidFill>
              <a:srgbClr val="BEBEBE"/>
            </a:solidFill>
          </a:ln>
        </p:spPr>
        <p:txBody>
          <a:bodyPr wrap="square" lIns="0" tIns="0" rIns="0" bIns="0" rtlCol="0"/>
          <a:lstStyle/>
          <a:p>
            <a:endParaRPr/>
          </a:p>
        </p:txBody>
      </p:sp>
      <p:sp>
        <p:nvSpPr>
          <p:cNvPr id="75" name="object 75"/>
          <p:cNvSpPr/>
          <p:nvPr/>
        </p:nvSpPr>
        <p:spPr>
          <a:xfrm>
            <a:off x="6048755" y="4251959"/>
            <a:ext cx="1327785" cy="0"/>
          </a:xfrm>
          <a:custGeom>
            <a:avLst/>
            <a:gdLst/>
            <a:ahLst/>
            <a:cxnLst/>
            <a:rect l="l" t="t" r="r" b="b"/>
            <a:pathLst>
              <a:path w="1327784">
                <a:moveTo>
                  <a:pt x="0" y="0"/>
                </a:moveTo>
                <a:lnTo>
                  <a:pt x="1327403" y="0"/>
                </a:lnTo>
              </a:path>
            </a:pathLst>
          </a:custGeom>
          <a:ln w="6095">
            <a:solidFill>
              <a:srgbClr val="C49100"/>
            </a:solidFill>
          </a:ln>
        </p:spPr>
        <p:txBody>
          <a:bodyPr wrap="square" lIns="0" tIns="0" rIns="0" bIns="0" rtlCol="0"/>
          <a:lstStyle/>
          <a:p>
            <a:endParaRPr/>
          </a:p>
        </p:txBody>
      </p:sp>
      <p:sp>
        <p:nvSpPr>
          <p:cNvPr id="76" name="object 76"/>
          <p:cNvSpPr/>
          <p:nvPr/>
        </p:nvSpPr>
        <p:spPr>
          <a:xfrm>
            <a:off x="7894319" y="5465064"/>
            <a:ext cx="1329055" cy="184785"/>
          </a:xfrm>
          <a:custGeom>
            <a:avLst/>
            <a:gdLst/>
            <a:ahLst/>
            <a:cxnLst/>
            <a:rect l="l" t="t" r="r" b="b"/>
            <a:pathLst>
              <a:path w="1329054" h="184785">
                <a:moveTo>
                  <a:pt x="1328927" y="0"/>
                </a:moveTo>
                <a:lnTo>
                  <a:pt x="0" y="0"/>
                </a:lnTo>
                <a:lnTo>
                  <a:pt x="0" y="184404"/>
                </a:lnTo>
                <a:lnTo>
                  <a:pt x="1328927" y="184404"/>
                </a:lnTo>
                <a:lnTo>
                  <a:pt x="1328927" y="0"/>
                </a:lnTo>
                <a:close/>
              </a:path>
            </a:pathLst>
          </a:custGeom>
          <a:solidFill>
            <a:srgbClr val="C49100"/>
          </a:solidFill>
        </p:spPr>
        <p:txBody>
          <a:bodyPr wrap="square" lIns="0" tIns="0" rIns="0" bIns="0" rtlCol="0"/>
          <a:lstStyle/>
          <a:p>
            <a:endParaRPr/>
          </a:p>
        </p:txBody>
      </p:sp>
      <p:sp>
        <p:nvSpPr>
          <p:cNvPr id="77" name="object 77"/>
          <p:cNvSpPr/>
          <p:nvPr/>
        </p:nvSpPr>
        <p:spPr>
          <a:xfrm>
            <a:off x="6048755" y="3598164"/>
            <a:ext cx="1327785" cy="650875"/>
          </a:xfrm>
          <a:custGeom>
            <a:avLst/>
            <a:gdLst/>
            <a:ahLst/>
            <a:cxnLst/>
            <a:rect l="l" t="t" r="r" b="b"/>
            <a:pathLst>
              <a:path w="1327784" h="650875">
                <a:moveTo>
                  <a:pt x="1327403" y="0"/>
                </a:moveTo>
                <a:lnTo>
                  <a:pt x="0" y="0"/>
                </a:lnTo>
                <a:lnTo>
                  <a:pt x="0" y="650748"/>
                </a:lnTo>
                <a:lnTo>
                  <a:pt x="1327403" y="650748"/>
                </a:lnTo>
                <a:lnTo>
                  <a:pt x="1327403" y="0"/>
                </a:lnTo>
                <a:close/>
              </a:path>
            </a:pathLst>
          </a:custGeom>
          <a:solidFill>
            <a:srgbClr val="99CC00"/>
          </a:solidFill>
        </p:spPr>
        <p:txBody>
          <a:bodyPr wrap="square" lIns="0" tIns="0" rIns="0" bIns="0" rtlCol="0"/>
          <a:lstStyle/>
          <a:p>
            <a:endParaRPr/>
          </a:p>
        </p:txBody>
      </p:sp>
      <p:sp>
        <p:nvSpPr>
          <p:cNvPr id="78" name="object 78"/>
          <p:cNvSpPr/>
          <p:nvPr/>
        </p:nvSpPr>
        <p:spPr>
          <a:xfrm>
            <a:off x="7894319" y="4341876"/>
            <a:ext cx="1329055" cy="687705"/>
          </a:xfrm>
          <a:custGeom>
            <a:avLst/>
            <a:gdLst/>
            <a:ahLst/>
            <a:cxnLst/>
            <a:rect l="l" t="t" r="r" b="b"/>
            <a:pathLst>
              <a:path w="1329054" h="687704">
                <a:moveTo>
                  <a:pt x="1328927" y="0"/>
                </a:moveTo>
                <a:lnTo>
                  <a:pt x="0" y="0"/>
                </a:lnTo>
                <a:lnTo>
                  <a:pt x="0" y="687324"/>
                </a:lnTo>
                <a:lnTo>
                  <a:pt x="1328927" y="687324"/>
                </a:lnTo>
                <a:lnTo>
                  <a:pt x="1328927" y="0"/>
                </a:lnTo>
                <a:close/>
              </a:path>
            </a:pathLst>
          </a:custGeom>
          <a:solidFill>
            <a:srgbClr val="99CC00"/>
          </a:solidFill>
        </p:spPr>
        <p:txBody>
          <a:bodyPr wrap="square" lIns="0" tIns="0" rIns="0" bIns="0" rtlCol="0"/>
          <a:lstStyle/>
          <a:p>
            <a:endParaRPr/>
          </a:p>
        </p:txBody>
      </p:sp>
      <p:sp>
        <p:nvSpPr>
          <p:cNvPr id="79" name="object 79"/>
          <p:cNvSpPr/>
          <p:nvPr/>
        </p:nvSpPr>
        <p:spPr>
          <a:xfrm>
            <a:off x="6048755" y="3598164"/>
            <a:ext cx="1327785" cy="650875"/>
          </a:xfrm>
          <a:custGeom>
            <a:avLst/>
            <a:gdLst/>
            <a:ahLst/>
            <a:cxnLst/>
            <a:rect l="l" t="t" r="r" b="b"/>
            <a:pathLst>
              <a:path w="1327784" h="650875">
                <a:moveTo>
                  <a:pt x="0" y="0"/>
                </a:moveTo>
                <a:lnTo>
                  <a:pt x="1327403" y="0"/>
                </a:lnTo>
                <a:lnTo>
                  <a:pt x="1327403" y="650748"/>
                </a:lnTo>
                <a:lnTo>
                  <a:pt x="0" y="650748"/>
                </a:lnTo>
                <a:lnTo>
                  <a:pt x="0" y="0"/>
                </a:lnTo>
                <a:close/>
              </a:path>
            </a:pathLst>
          </a:custGeom>
          <a:ln w="9143">
            <a:solidFill>
              <a:srgbClr val="BEBEBE"/>
            </a:solidFill>
          </a:ln>
        </p:spPr>
        <p:txBody>
          <a:bodyPr wrap="square" lIns="0" tIns="0" rIns="0" bIns="0" rtlCol="0"/>
          <a:lstStyle/>
          <a:p>
            <a:endParaRPr/>
          </a:p>
        </p:txBody>
      </p:sp>
      <p:sp>
        <p:nvSpPr>
          <p:cNvPr id="80" name="object 80"/>
          <p:cNvSpPr/>
          <p:nvPr/>
        </p:nvSpPr>
        <p:spPr>
          <a:xfrm>
            <a:off x="7894319" y="4341876"/>
            <a:ext cx="1329055" cy="687705"/>
          </a:xfrm>
          <a:custGeom>
            <a:avLst/>
            <a:gdLst/>
            <a:ahLst/>
            <a:cxnLst/>
            <a:rect l="l" t="t" r="r" b="b"/>
            <a:pathLst>
              <a:path w="1329054" h="687704">
                <a:moveTo>
                  <a:pt x="0" y="0"/>
                </a:moveTo>
                <a:lnTo>
                  <a:pt x="1328927" y="0"/>
                </a:lnTo>
                <a:lnTo>
                  <a:pt x="1328927" y="687324"/>
                </a:lnTo>
                <a:lnTo>
                  <a:pt x="0" y="687324"/>
                </a:lnTo>
                <a:lnTo>
                  <a:pt x="0" y="0"/>
                </a:lnTo>
                <a:close/>
              </a:path>
            </a:pathLst>
          </a:custGeom>
          <a:ln w="9144">
            <a:solidFill>
              <a:srgbClr val="BEBEBE"/>
            </a:solidFill>
          </a:ln>
        </p:spPr>
        <p:txBody>
          <a:bodyPr wrap="square" lIns="0" tIns="0" rIns="0" bIns="0" rtlCol="0"/>
          <a:lstStyle/>
          <a:p>
            <a:endParaRPr/>
          </a:p>
        </p:txBody>
      </p:sp>
      <p:sp>
        <p:nvSpPr>
          <p:cNvPr id="81" name="object 81"/>
          <p:cNvSpPr/>
          <p:nvPr/>
        </p:nvSpPr>
        <p:spPr>
          <a:xfrm>
            <a:off x="6048755" y="2997707"/>
            <a:ext cx="1327785" cy="600710"/>
          </a:xfrm>
          <a:custGeom>
            <a:avLst/>
            <a:gdLst/>
            <a:ahLst/>
            <a:cxnLst/>
            <a:rect l="l" t="t" r="r" b="b"/>
            <a:pathLst>
              <a:path w="1327784" h="600710">
                <a:moveTo>
                  <a:pt x="1327403" y="0"/>
                </a:moveTo>
                <a:lnTo>
                  <a:pt x="0" y="0"/>
                </a:lnTo>
                <a:lnTo>
                  <a:pt x="0" y="600455"/>
                </a:lnTo>
                <a:lnTo>
                  <a:pt x="1327403" y="600455"/>
                </a:lnTo>
                <a:lnTo>
                  <a:pt x="1327403" y="0"/>
                </a:lnTo>
                <a:close/>
              </a:path>
            </a:pathLst>
          </a:custGeom>
          <a:solidFill>
            <a:srgbClr val="FF6600"/>
          </a:solidFill>
        </p:spPr>
        <p:txBody>
          <a:bodyPr wrap="square" lIns="0" tIns="0" rIns="0" bIns="0" rtlCol="0"/>
          <a:lstStyle/>
          <a:p>
            <a:endParaRPr/>
          </a:p>
        </p:txBody>
      </p:sp>
      <p:sp>
        <p:nvSpPr>
          <p:cNvPr id="82" name="object 82"/>
          <p:cNvSpPr/>
          <p:nvPr/>
        </p:nvSpPr>
        <p:spPr>
          <a:xfrm>
            <a:off x="7894319" y="3706367"/>
            <a:ext cx="1329055" cy="635635"/>
          </a:xfrm>
          <a:custGeom>
            <a:avLst/>
            <a:gdLst/>
            <a:ahLst/>
            <a:cxnLst/>
            <a:rect l="l" t="t" r="r" b="b"/>
            <a:pathLst>
              <a:path w="1329054" h="635635">
                <a:moveTo>
                  <a:pt x="1328927" y="0"/>
                </a:moveTo>
                <a:lnTo>
                  <a:pt x="0" y="0"/>
                </a:lnTo>
                <a:lnTo>
                  <a:pt x="0" y="635507"/>
                </a:lnTo>
                <a:lnTo>
                  <a:pt x="1328927" y="635507"/>
                </a:lnTo>
                <a:lnTo>
                  <a:pt x="1328927" y="0"/>
                </a:lnTo>
                <a:close/>
              </a:path>
            </a:pathLst>
          </a:custGeom>
          <a:solidFill>
            <a:srgbClr val="FF6600"/>
          </a:solidFill>
        </p:spPr>
        <p:txBody>
          <a:bodyPr wrap="square" lIns="0" tIns="0" rIns="0" bIns="0" rtlCol="0"/>
          <a:lstStyle/>
          <a:p>
            <a:endParaRPr/>
          </a:p>
        </p:txBody>
      </p:sp>
      <p:sp>
        <p:nvSpPr>
          <p:cNvPr id="83" name="object 83"/>
          <p:cNvSpPr/>
          <p:nvPr/>
        </p:nvSpPr>
        <p:spPr>
          <a:xfrm>
            <a:off x="6048755" y="2997707"/>
            <a:ext cx="1327785" cy="600710"/>
          </a:xfrm>
          <a:custGeom>
            <a:avLst/>
            <a:gdLst/>
            <a:ahLst/>
            <a:cxnLst/>
            <a:rect l="l" t="t" r="r" b="b"/>
            <a:pathLst>
              <a:path w="1327784" h="600710">
                <a:moveTo>
                  <a:pt x="0" y="0"/>
                </a:moveTo>
                <a:lnTo>
                  <a:pt x="1327403" y="0"/>
                </a:lnTo>
                <a:lnTo>
                  <a:pt x="1327403" y="600455"/>
                </a:lnTo>
                <a:lnTo>
                  <a:pt x="0" y="600455"/>
                </a:lnTo>
                <a:lnTo>
                  <a:pt x="0" y="0"/>
                </a:lnTo>
                <a:close/>
              </a:path>
            </a:pathLst>
          </a:custGeom>
          <a:ln w="9144">
            <a:solidFill>
              <a:srgbClr val="BEBEBE"/>
            </a:solidFill>
          </a:ln>
        </p:spPr>
        <p:txBody>
          <a:bodyPr wrap="square" lIns="0" tIns="0" rIns="0" bIns="0" rtlCol="0"/>
          <a:lstStyle/>
          <a:p>
            <a:endParaRPr/>
          </a:p>
        </p:txBody>
      </p:sp>
      <p:sp>
        <p:nvSpPr>
          <p:cNvPr id="84" name="object 84"/>
          <p:cNvSpPr/>
          <p:nvPr/>
        </p:nvSpPr>
        <p:spPr>
          <a:xfrm>
            <a:off x="7894319" y="3706367"/>
            <a:ext cx="1329055" cy="635635"/>
          </a:xfrm>
          <a:custGeom>
            <a:avLst/>
            <a:gdLst/>
            <a:ahLst/>
            <a:cxnLst/>
            <a:rect l="l" t="t" r="r" b="b"/>
            <a:pathLst>
              <a:path w="1329054" h="635635">
                <a:moveTo>
                  <a:pt x="0" y="0"/>
                </a:moveTo>
                <a:lnTo>
                  <a:pt x="1328927" y="0"/>
                </a:lnTo>
                <a:lnTo>
                  <a:pt x="1328927" y="635507"/>
                </a:lnTo>
                <a:lnTo>
                  <a:pt x="0" y="635507"/>
                </a:lnTo>
                <a:lnTo>
                  <a:pt x="0" y="0"/>
                </a:lnTo>
                <a:close/>
              </a:path>
            </a:pathLst>
          </a:custGeom>
          <a:ln w="9144">
            <a:solidFill>
              <a:srgbClr val="BEBEBE"/>
            </a:solidFill>
          </a:ln>
        </p:spPr>
        <p:txBody>
          <a:bodyPr wrap="square" lIns="0" tIns="0" rIns="0" bIns="0" rtlCol="0"/>
          <a:lstStyle/>
          <a:p>
            <a:endParaRPr/>
          </a:p>
        </p:txBody>
      </p:sp>
      <p:sp>
        <p:nvSpPr>
          <p:cNvPr id="85" name="object 85"/>
          <p:cNvSpPr/>
          <p:nvPr/>
        </p:nvSpPr>
        <p:spPr>
          <a:xfrm>
            <a:off x="6048755" y="2616707"/>
            <a:ext cx="1327785" cy="381000"/>
          </a:xfrm>
          <a:custGeom>
            <a:avLst/>
            <a:gdLst/>
            <a:ahLst/>
            <a:cxnLst/>
            <a:rect l="l" t="t" r="r" b="b"/>
            <a:pathLst>
              <a:path w="1327784" h="381000">
                <a:moveTo>
                  <a:pt x="1327403" y="0"/>
                </a:moveTo>
                <a:lnTo>
                  <a:pt x="0" y="0"/>
                </a:lnTo>
                <a:lnTo>
                  <a:pt x="0" y="381000"/>
                </a:lnTo>
                <a:lnTo>
                  <a:pt x="1327403" y="381000"/>
                </a:lnTo>
                <a:lnTo>
                  <a:pt x="1327403" y="0"/>
                </a:lnTo>
                <a:close/>
              </a:path>
            </a:pathLst>
          </a:custGeom>
          <a:solidFill>
            <a:srgbClr val="DC0000"/>
          </a:solidFill>
        </p:spPr>
        <p:txBody>
          <a:bodyPr wrap="square" lIns="0" tIns="0" rIns="0" bIns="0" rtlCol="0"/>
          <a:lstStyle/>
          <a:p>
            <a:endParaRPr/>
          </a:p>
        </p:txBody>
      </p:sp>
      <p:sp>
        <p:nvSpPr>
          <p:cNvPr id="86" name="object 86"/>
          <p:cNvSpPr/>
          <p:nvPr/>
        </p:nvSpPr>
        <p:spPr>
          <a:xfrm>
            <a:off x="7894319" y="3304032"/>
            <a:ext cx="1329055" cy="402590"/>
          </a:xfrm>
          <a:custGeom>
            <a:avLst/>
            <a:gdLst/>
            <a:ahLst/>
            <a:cxnLst/>
            <a:rect l="l" t="t" r="r" b="b"/>
            <a:pathLst>
              <a:path w="1329054" h="402589">
                <a:moveTo>
                  <a:pt x="1328927" y="0"/>
                </a:moveTo>
                <a:lnTo>
                  <a:pt x="0" y="0"/>
                </a:lnTo>
                <a:lnTo>
                  <a:pt x="0" y="402335"/>
                </a:lnTo>
                <a:lnTo>
                  <a:pt x="1328927" y="402335"/>
                </a:lnTo>
                <a:lnTo>
                  <a:pt x="1328927" y="0"/>
                </a:lnTo>
                <a:close/>
              </a:path>
            </a:pathLst>
          </a:custGeom>
          <a:solidFill>
            <a:srgbClr val="DC0000"/>
          </a:solidFill>
        </p:spPr>
        <p:txBody>
          <a:bodyPr wrap="square" lIns="0" tIns="0" rIns="0" bIns="0" rtlCol="0"/>
          <a:lstStyle/>
          <a:p>
            <a:endParaRPr/>
          </a:p>
        </p:txBody>
      </p:sp>
      <p:sp>
        <p:nvSpPr>
          <p:cNvPr id="87" name="object 87"/>
          <p:cNvSpPr/>
          <p:nvPr/>
        </p:nvSpPr>
        <p:spPr>
          <a:xfrm>
            <a:off x="6048755" y="2616707"/>
            <a:ext cx="1327785" cy="381000"/>
          </a:xfrm>
          <a:custGeom>
            <a:avLst/>
            <a:gdLst/>
            <a:ahLst/>
            <a:cxnLst/>
            <a:rect l="l" t="t" r="r" b="b"/>
            <a:pathLst>
              <a:path w="1327784" h="381000">
                <a:moveTo>
                  <a:pt x="0" y="0"/>
                </a:moveTo>
                <a:lnTo>
                  <a:pt x="1327403" y="0"/>
                </a:lnTo>
                <a:lnTo>
                  <a:pt x="1327403" y="381000"/>
                </a:lnTo>
                <a:lnTo>
                  <a:pt x="0" y="381000"/>
                </a:lnTo>
                <a:lnTo>
                  <a:pt x="0" y="0"/>
                </a:lnTo>
                <a:close/>
              </a:path>
            </a:pathLst>
          </a:custGeom>
          <a:ln w="9144">
            <a:solidFill>
              <a:srgbClr val="BEBEBE"/>
            </a:solidFill>
          </a:ln>
        </p:spPr>
        <p:txBody>
          <a:bodyPr wrap="square" lIns="0" tIns="0" rIns="0" bIns="0" rtlCol="0"/>
          <a:lstStyle/>
          <a:p>
            <a:endParaRPr/>
          </a:p>
        </p:txBody>
      </p:sp>
      <p:sp>
        <p:nvSpPr>
          <p:cNvPr id="88" name="object 88"/>
          <p:cNvSpPr/>
          <p:nvPr/>
        </p:nvSpPr>
        <p:spPr>
          <a:xfrm>
            <a:off x="7894319" y="3304032"/>
            <a:ext cx="1329055" cy="402590"/>
          </a:xfrm>
          <a:custGeom>
            <a:avLst/>
            <a:gdLst/>
            <a:ahLst/>
            <a:cxnLst/>
            <a:rect l="l" t="t" r="r" b="b"/>
            <a:pathLst>
              <a:path w="1329054" h="402589">
                <a:moveTo>
                  <a:pt x="0" y="0"/>
                </a:moveTo>
                <a:lnTo>
                  <a:pt x="1328927" y="0"/>
                </a:lnTo>
                <a:lnTo>
                  <a:pt x="1328927" y="402335"/>
                </a:lnTo>
                <a:lnTo>
                  <a:pt x="0" y="402335"/>
                </a:lnTo>
                <a:lnTo>
                  <a:pt x="0" y="0"/>
                </a:lnTo>
                <a:close/>
              </a:path>
            </a:pathLst>
          </a:custGeom>
          <a:ln w="9144">
            <a:solidFill>
              <a:srgbClr val="BEBEBE"/>
            </a:solidFill>
          </a:ln>
        </p:spPr>
        <p:txBody>
          <a:bodyPr wrap="square" lIns="0" tIns="0" rIns="0" bIns="0" rtlCol="0"/>
          <a:lstStyle/>
          <a:p>
            <a:endParaRPr/>
          </a:p>
        </p:txBody>
      </p:sp>
      <p:sp>
        <p:nvSpPr>
          <p:cNvPr id="89" name="object 89"/>
          <p:cNvSpPr/>
          <p:nvPr/>
        </p:nvSpPr>
        <p:spPr>
          <a:xfrm>
            <a:off x="6048755" y="2304288"/>
            <a:ext cx="1327785" cy="312420"/>
          </a:xfrm>
          <a:custGeom>
            <a:avLst/>
            <a:gdLst/>
            <a:ahLst/>
            <a:cxnLst/>
            <a:rect l="l" t="t" r="r" b="b"/>
            <a:pathLst>
              <a:path w="1327784" h="312419">
                <a:moveTo>
                  <a:pt x="1327403" y="0"/>
                </a:moveTo>
                <a:lnTo>
                  <a:pt x="0" y="0"/>
                </a:lnTo>
                <a:lnTo>
                  <a:pt x="0" y="312420"/>
                </a:lnTo>
                <a:lnTo>
                  <a:pt x="1327403" y="312420"/>
                </a:lnTo>
                <a:lnTo>
                  <a:pt x="1327403" y="0"/>
                </a:lnTo>
                <a:close/>
              </a:path>
            </a:pathLst>
          </a:custGeom>
          <a:solidFill>
            <a:srgbClr val="BEBEBE"/>
          </a:solidFill>
        </p:spPr>
        <p:txBody>
          <a:bodyPr wrap="square" lIns="0" tIns="0" rIns="0" bIns="0" rtlCol="0"/>
          <a:lstStyle/>
          <a:p>
            <a:endParaRPr/>
          </a:p>
        </p:txBody>
      </p:sp>
      <p:sp>
        <p:nvSpPr>
          <p:cNvPr id="90" name="object 90"/>
          <p:cNvSpPr/>
          <p:nvPr/>
        </p:nvSpPr>
        <p:spPr>
          <a:xfrm>
            <a:off x="7894319" y="3035807"/>
            <a:ext cx="1329055" cy="268605"/>
          </a:xfrm>
          <a:custGeom>
            <a:avLst/>
            <a:gdLst/>
            <a:ahLst/>
            <a:cxnLst/>
            <a:rect l="l" t="t" r="r" b="b"/>
            <a:pathLst>
              <a:path w="1329054" h="268604">
                <a:moveTo>
                  <a:pt x="1328927" y="0"/>
                </a:moveTo>
                <a:lnTo>
                  <a:pt x="0" y="0"/>
                </a:lnTo>
                <a:lnTo>
                  <a:pt x="0" y="268224"/>
                </a:lnTo>
                <a:lnTo>
                  <a:pt x="1328927" y="268224"/>
                </a:lnTo>
                <a:lnTo>
                  <a:pt x="1328927" y="0"/>
                </a:lnTo>
                <a:close/>
              </a:path>
            </a:pathLst>
          </a:custGeom>
          <a:solidFill>
            <a:srgbClr val="BEBEBE"/>
          </a:solidFill>
        </p:spPr>
        <p:txBody>
          <a:bodyPr wrap="square" lIns="0" tIns="0" rIns="0" bIns="0" rtlCol="0"/>
          <a:lstStyle/>
          <a:p>
            <a:endParaRPr/>
          </a:p>
        </p:txBody>
      </p:sp>
      <p:sp>
        <p:nvSpPr>
          <p:cNvPr id="91" name="object 91"/>
          <p:cNvSpPr/>
          <p:nvPr/>
        </p:nvSpPr>
        <p:spPr>
          <a:xfrm>
            <a:off x="6048755" y="2304288"/>
            <a:ext cx="1327785" cy="312420"/>
          </a:xfrm>
          <a:custGeom>
            <a:avLst/>
            <a:gdLst/>
            <a:ahLst/>
            <a:cxnLst/>
            <a:rect l="l" t="t" r="r" b="b"/>
            <a:pathLst>
              <a:path w="1327784" h="312419">
                <a:moveTo>
                  <a:pt x="0" y="0"/>
                </a:moveTo>
                <a:lnTo>
                  <a:pt x="1327403" y="0"/>
                </a:lnTo>
                <a:lnTo>
                  <a:pt x="1327403" y="312420"/>
                </a:lnTo>
                <a:lnTo>
                  <a:pt x="0" y="312420"/>
                </a:lnTo>
                <a:lnTo>
                  <a:pt x="0" y="0"/>
                </a:lnTo>
                <a:close/>
              </a:path>
            </a:pathLst>
          </a:custGeom>
          <a:ln w="9144">
            <a:solidFill>
              <a:srgbClr val="BEBEBE"/>
            </a:solidFill>
          </a:ln>
        </p:spPr>
        <p:txBody>
          <a:bodyPr wrap="square" lIns="0" tIns="0" rIns="0" bIns="0" rtlCol="0"/>
          <a:lstStyle/>
          <a:p>
            <a:endParaRPr/>
          </a:p>
        </p:txBody>
      </p:sp>
      <p:sp>
        <p:nvSpPr>
          <p:cNvPr id="92" name="object 92"/>
          <p:cNvSpPr/>
          <p:nvPr/>
        </p:nvSpPr>
        <p:spPr>
          <a:xfrm>
            <a:off x="7894319" y="3035807"/>
            <a:ext cx="1329055" cy="268605"/>
          </a:xfrm>
          <a:custGeom>
            <a:avLst/>
            <a:gdLst/>
            <a:ahLst/>
            <a:cxnLst/>
            <a:rect l="l" t="t" r="r" b="b"/>
            <a:pathLst>
              <a:path w="1329054" h="268604">
                <a:moveTo>
                  <a:pt x="0" y="0"/>
                </a:moveTo>
                <a:lnTo>
                  <a:pt x="1328927" y="0"/>
                </a:lnTo>
                <a:lnTo>
                  <a:pt x="1328927" y="268224"/>
                </a:lnTo>
                <a:lnTo>
                  <a:pt x="0" y="268224"/>
                </a:lnTo>
                <a:lnTo>
                  <a:pt x="0" y="0"/>
                </a:lnTo>
                <a:close/>
              </a:path>
            </a:pathLst>
          </a:custGeom>
          <a:ln w="9144">
            <a:solidFill>
              <a:srgbClr val="BEBEBE"/>
            </a:solidFill>
          </a:ln>
        </p:spPr>
        <p:txBody>
          <a:bodyPr wrap="square" lIns="0" tIns="0" rIns="0" bIns="0" rtlCol="0"/>
          <a:lstStyle/>
          <a:p>
            <a:endParaRPr/>
          </a:p>
        </p:txBody>
      </p:sp>
      <p:sp>
        <p:nvSpPr>
          <p:cNvPr id="93" name="object 93"/>
          <p:cNvSpPr/>
          <p:nvPr/>
        </p:nvSpPr>
        <p:spPr>
          <a:xfrm>
            <a:off x="5789676" y="2235707"/>
            <a:ext cx="0" cy="3621404"/>
          </a:xfrm>
          <a:custGeom>
            <a:avLst/>
            <a:gdLst/>
            <a:ahLst/>
            <a:cxnLst/>
            <a:rect l="l" t="t" r="r" b="b"/>
            <a:pathLst>
              <a:path h="3621404">
                <a:moveTo>
                  <a:pt x="0" y="3621024"/>
                </a:moveTo>
                <a:lnTo>
                  <a:pt x="0" y="0"/>
                </a:lnTo>
              </a:path>
            </a:pathLst>
          </a:custGeom>
          <a:ln w="9144">
            <a:solidFill>
              <a:srgbClr val="666666"/>
            </a:solidFill>
          </a:ln>
        </p:spPr>
        <p:txBody>
          <a:bodyPr wrap="square" lIns="0" tIns="0" rIns="0" bIns="0" rtlCol="0"/>
          <a:lstStyle/>
          <a:p>
            <a:endParaRPr/>
          </a:p>
        </p:txBody>
      </p:sp>
      <p:sp>
        <p:nvSpPr>
          <p:cNvPr id="94" name="object 94"/>
          <p:cNvSpPr/>
          <p:nvPr/>
        </p:nvSpPr>
        <p:spPr>
          <a:xfrm>
            <a:off x="5789676" y="585673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5" name="object 95"/>
          <p:cNvSpPr/>
          <p:nvPr/>
        </p:nvSpPr>
        <p:spPr>
          <a:xfrm>
            <a:off x="5789676" y="54650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6" name="object 96"/>
          <p:cNvSpPr/>
          <p:nvPr/>
        </p:nvSpPr>
        <p:spPr>
          <a:xfrm>
            <a:off x="5789676" y="507339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7" name="object 97"/>
          <p:cNvSpPr/>
          <p:nvPr/>
        </p:nvSpPr>
        <p:spPr>
          <a:xfrm>
            <a:off x="5789676" y="468172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8" name="object 98"/>
          <p:cNvSpPr/>
          <p:nvPr/>
        </p:nvSpPr>
        <p:spPr>
          <a:xfrm>
            <a:off x="5789676" y="429005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9" name="object 99"/>
          <p:cNvSpPr/>
          <p:nvPr/>
        </p:nvSpPr>
        <p:spPr>
          <a:xfrm>
            <a:off x="5789676" y="38999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00" name="object 100"/>
          <p:cNvSpPr/>
          <p:nvPr/>
        </p:nvSpPr>
        <p:spPr>
          <a:xfrm>
            <a:off x="5789676" y="35082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01" name="object 101"/>
          <p:cNvSpPr/>
          <p:nvPr/>
        </p:nvSpPr>
        <p:spPr>
          <a:xfrm>
            <a:off x="5789676" y="311657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02" name="object 102"/>
          <p:cNvSpPr/>
          <p:nvPr/>
        </p:nvSpPr>
        <p:spPr>
          <a:xfrm>
            <a:off x="5789676" y="27249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03" name="object 103"/>
          <p:cNvSpPr/>
          <p:nvPr/>
        </p:nvSpPr>
        <p:spPr>
          <a:xfrm>
            <a:off x="5789676" y="23332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04" name="object 104"/>
          <p:cNvSpPr/>
          <p:nvPr/>
        </p:nvSpPr>
        <p:spPr>
          <a:xfrm>
            <a:off x="5789676" y="5465064"/>
            <a:ext cx="3693160" cy="0"/>
          </a:xfrm>
          <a:custGeom>
            <a:avLst/>
            <a:gdLst/>
            <a:ahLst/>
            <a:cxnLst/>
            <a:rect l="l" t="t" r="r" b="b"/>
            <a:pathLst>
              <a:path w="3693159">
                <a:moveTo>
                  <a:pt x="0" y="0"/>
                </a:moveTo>
                <a:lnTo>
                  <a:pt x="3692652" y="0"/>
                </a:lnTo>
              </a:path>
            </a:pathLst>
          </a:custGeom>
          <a:ln w="9144">
            <a:solidFill>
              <a:srgbClr val="7E7E7E"/>
            </a:solidFill>
          </a:ln>
        </p:spPr>
        <p:txBody>
          <a:bodyPr wrap="square" lIns="0" tIns="0" rIns="0" bIns="0" rtlCol="0"/>
          <a:lstStyle/>
          <a:p>
            <a:endParaRPr/>
          </a:p>
        </p:txBody>
      </p:sp>
      <p:sp>
        <p:nvSpPr>
          <p:cNvPr id="105" name="object 105"/>
          <p:cNvSpPr/>
          <p:nvPr/>
        </p:nvSpPr>
        <p:spPr>
          <a:xfrm>
            <a:off x="6559295" y="2273807"/>
            <a:ext cx="304800" cy="60960"/>
          </a:xfrm>
          <a:custGeom>
            <a:avLst/>
            <a:gdLst/>
            <a:ahLst/>
            <a:cxnLst/>
            <a:rect l="l" t="t" r="r" b="b"/>
            <a:pathLst>
              <a:path w="304800" h="60960">
                <a:moveTo>
                  <a:pt x="0" y="60960"/>
                </a:moveTo>
                <a:lnTo>
                  <a:pt x="304800" y="60960"/>
                </a:lnTo>
                <a:lnTo>
                  <a:pt x="304800" y="0"/>
                </a:lnTo>
                <a:lnTo>
                  <a:pt x="0" y="0"/>
                </a:lnTo>
                <a:lnTo>
                  <a:pt x="0" y="60960"/>
                </a:lnTo>
                <a:close/>
              </a:path>
            </a:pathLst>
          </a:custGeom>
          <a:solidFill>
            <a:srgbClr val="000000"/>
          </a:solidFill>
        </p:spPr>
        <p:txBody>
          <a:bodyPr wrap="square" lIns="0" tIns="0" rIns="0" bIns="0" rtlCol="0"/>
          <a:lstStyle/>
          <a:p>
            <a:endParaRPr/>
          </a:p>
        </p:txBody>
      </p:sp>
      <p:sp>
        <p:nvSpPr>
          <p:cNvPr id="106" name="object 106"/>
          <p:cNvSpPr/>
          <p:nvPr/>
        </p:nvSpPr>
        <p:spPr>
          <a:xfrm>
            <a:off x="6559295" y="2273807"/>
            <a:ext cx="304800" cy="60960"/>
          </a:xfrm>
          <a:custGeom>
            <a:avLst/>
            <a:gdLst/>
            <a:ahLst/>
            <a:cxnLst/>
            <a:rect l="l" t="t" r="r" b="b"/>
            <a:pathLst>
              <a:path w="304800" h="60960">
                <a:moveTo>
                  <a:pt x="0" y="60960"/>
                </a:moveTo>
                <a:lnTo>
                  <a:pt x="304800" y="60960"/>
                </a:lnTo>
                <a:lnTo>
                  <a:pt x="304800" y="0"/>
                </a:lnTo>
                <a:lnTo>
                  <a:pt x="0" y="0"/>
                </a:lnTo>
                <a:lnTo>
                  <a:pt x="0" y="60960"/>
                </a:lnTo>
                <a:close/>
              </a:path>
            </a:pathLst>
          </a:custGeom>
          <a:ln w="9144">
            <a:solidFill>
              <a:srgbClr val="000000"/>
            </a:solidFill>
          </a:ln>
        </p:spPr>
        <p:txBody>
          <a:bodyPr wrap="square" lIns="0" tIns="0" rIns="0" bIns="0" rtlCol="0"/>
          <a:lstStyle/>
          <a:p>
            <a:endParaRPr/>
          </a:p>
        </p:txBody>
      </p:sp>
      <p:sp>
        <p:nvSpPr>
          <p:cNvPr id="107" name="object 107"/>
          <p:cNvSpPr/>
          <p:nvPr/>
        </p:nvSpPr>
        <p:spPr>
          <a:xfrm>
            <a:off x="8406383" y="3191255"/>
            <a:ext cx="304800" cy="60960"/>
          </a:xfrm>
          <a:custGeom>
            <a:avLst/>
            <a:gdLst/>
            <a:ahLst/>
            <a:cxnLst/>
            <a:rect l="l" t="t" r="r" b="b"/>
            <a:pathLst>
              <a:path w="304800" h="60960">
                <a:moveTo>
                  <a:pt x="0" y="60960"/>
                </a:moveTo>
                <a:lnTo>
                  <a:pt x="304800" y="60960"/>
                </a:lnTo>
                <a:lnTo>
                  <a:pt x="304800" y="0"/>
                </a:lnTo>
                <a:lnTo>
                  <a:pt x="0" y="0"/>
                </a:lnTo>
                <a:lnTo>
                  <a:pt x="0" y="60960"/>
                </a:lnTo>
                <a:close/>
              </a:path>
            </a:pathLst>
          </a:custGeom>
          <a:solidFill>
            <a:srgbClr val="000000"/>
          </a:solidFill>
        </p:spPr>
        <p:txBody>
          <a:bodyPr wrap="square" lIns="0" tIns="0" rIns="0" bIns="0" rtlCol="0"/>
          <a:lstStyle/>
          <a:p>
            <a:endParaRPr/>
          </a:p>
        </p:txBody>
      </p:sp>
      <p:sp>
        <p:nvSpPr>
          <p:cNvPr id="108" name="object 108"/>
          <p:cNvSpPr/>
          <p:nvPr/>
        </p:nvSpPr>
        <p:spPr>
          <a:xfrm>
            <a:off x="8406383" y="3191255"/>
            <a:ext cx="304800" cy="60960"/>
          </a:xfrm>
          <a:custGeom>
            <a:avLst/>
            <a:gdLst/>
            <a:ahLst/>
            <a:cxnLst/>
            <a:rect l="l" t="t" r="r" b="b"/>
            <a:pathLst>
              <a:path w="304800" h="60960">
                <a:moveTo>
                  <a:pt x="0" y="60960"/>
                </a:moveTo>
                <a:lnTo>
                  <a:pt x="304800" y="60960"/>
                </a:lnTo>
                <a:lnTo>
                  <a:pt x="304800" y="0"/>
                </a:lnTo>
                <a:lnTo>
                  <a:pt x="0" y="0"/>
                </a:lnTo>
                <a:lnTo>
                  <a:pt x="0" y="60960"/>
                </a:lnTo>
                <a:close/>
              </a:path>
            </a:pathLst>
          </a:custGeom>
          <a:ln w="9144">
            <a:solidFill>
              <a:srgbClr val="000000"/>
            </a:solidFill>
          </a:ln>
        </p:spPr>
        <p:txBody>
          <a:bodyPr wrap="square" lIns="0" tIns="0" rIns="0" bIns="0" rtlCol="0"/>
          <a:lstStyle/>
          <a:p>
            <a:endParaRPr/>
          </a:p>
        </p:txBody>
      </p:sp>
      <p:sp>
        <p:nvSpPr>
          <p:cNvPr id="109" name="object 109"/>
          <p:cNvSpPr txBox="1"/>
          <p:nvPr/>
        </p:nvSpPr>
        <p:spPr>
          <a:xfrm>
            <a:off x="5138165" y="2210053"/>
            <a:ext cx="501015" cy="3758565"/>
          </a:xfrm>
          <a:prstGeom prst="rect">
            <a:avLst/>
          </a:prstGeom>
        </p:spPr>
        <p:txBody>
          <a:bodyPr vert="horz" wrap="square" lIns="0" tIns="0" rIns="0" bIns="0" rtlCol="0">
            <a:spAutoFit/>
          </a:bodyPr>
          <a:lstStyle/>
          <a:p>
            <a:pPr marL="61594">
              <a:lnSpc>
                <a:spcPct val="100000"/>
              </a:lnSpc>
            </a:pPr>
            <a:r>
              <a:rPr sz="1400" b="0" dirty="0">
                <a:latin typeface="Univers for BP Light"/>
                <a:cs typeface="Univers for BP Light"/>
              </a:rPr>
              <a:t>1</a:t>
            </a:r>
            <a:r>
              <a:rPr sz="1400" b="0" spc="-10" dirty="0">
                <a:latin typeface="Univers for BP Light"/>
                <a:cs typeface="Univers for BP Light"/>
              </a:rPr>
              <a:t>.</a:t>
            </a:r>
            <a:r>
              <a:rPr sz="1400" b="0" spc="5" dirty="0">
                <a:latin typeface="Univers for BP Light"/>
                <a:cs typeface="Univers for BP Light"/>
              </a:rPr>
              <a:t>6%</a:t>
            </a:r>
            <a:endParaRPr sz="1400">
              <a:latin typeface="Univers for BP Light"/>
              <a:cs typeface="Univers for BP Light"/>
            </a:endParaRPr>
          </a:p>
          <a:p>
            <a:pPr marL="61594">
              <a:lnSpc>
                <a:spcPct val="100000"/>
              </a:lnSpc>
              <a:spcBef>
                <a:spcPts val="1400"/>
              </a:spcBef>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4%</a:t>
            </a:r>
            <a:endParaRPr sz="1400">
              <a:latin typeface="Univers for BP Light"/>
              <a:cs typeface="Univers for BP Light"/>
            </a:endParaRPr>
          </a:p>
          <a:p>
            <a:pPr marL="61594">
              <a:lnSpc>
                <a:spcPct val="100000"/>
              </a:lnSpc>
              <a:spcBef>
                <a:spcPts val="1395"/>
              </a:spcBef>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a:p>
            <a:pPr marL="61594">
              <a:lnSpc>
                <a:spcPct val="100000"/>
              </a:lnSpc>
              <a:spcBef>
                <a:spcPts val="1400"/>
              </a:spcBef>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a:p>
            <a:pPr marL="61594">
              <a:lnSpc>
                <a:spcPct val="100000"/>
              </a:lnSpc>
              <a:spcBef>
                <a:spcPts val="1400"/>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8%</a:t>
            </a:r>
            <a:endParaRPr sz="1400">
              <a:latin typeface="Univers for BP Light"/>
              <a:cs typeface="Univers for BP Light"/>
            </a:endParaRPr>
          </a:p>
          <a:p>
            <a:pPr marL="61594">
              <a:lnSpc>
                <a:spcPct val="100000"/>
              </a:lnSpc>
              <a:spcBef>
                <a:spcPts val="1400"/>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6%</a:t>
            </a:r>
            <a:endParaRPr sz="1400">
              <a:latin typeface="Univers for BP Light"/>
              <a:cs typeface="Univers for BP Light"/>
            </a:endParaRPr>
          </a:p>
          <a:p>
            <a:pPr marL="61594">
              <a:lnSpc>
                <a:spcPct val="100000"/>
              </a:lnSpc>
              <a:spcBef>
                <a:spcPts val="1400"/>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4%</a:t>
            </a:r>
            <a:endParaRPr sz="1400">
              <a:latin typeface="Univers for BP Light"/>
              <a:cs typeface="Univers for BP Light"/>
            </a:endParaRPr>
          </a:p>
          <a:p>
            <a:pPr marL="61594">
              <a:lnSpc>
                <a:spcPct val="100000"/>
              </a:lnSpc>
              <a:spcBef>
                <a:spcPts val="1400"/>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a:p>
            <a:pPr marL="61594">
              <a:lnSpc>
                <a:spcPct val="100000"/>
              </a:lnSpc>
              <a:spcBef>
                <a:spcPts val="1395"/>
              </a:spcBef>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a:p>
            <a:pPr marL="12700">
              <a:lnSpc>
                <a:spcPct val="100000"/>
              </a:lnSpc>
              <a:spcBef>
                <a:spcPts val="1400"/>
              </a:spcBef>
            </a:pPr>
            <a:r>
              <a:rPr sz="1400" b="0" spc="-10" dirty="0">
                <a:latin typeface="Univers for BP Light"/>
                <a:cs typeface="Univers for BP Light"/>
              </a:rPr>
              <a:t>-</a:t>
            </a:r>
            <a:r>
              <a:rPr sz="1400" b="0" dirty="0">
                <a:latin typeface="Univers for BP Light"/>
                <a:cs typeface="Univers for BP Light"/>
              </a:rPr>
              <a:t>0.2%</a:t>
            </a:r>
            <a:endParaRPr sz="1400">
              <a:latin typeface="Univers for BP Light"/>
              <a:cs typeface="Univers for BP Light"/>
            </a:endParaRPr>
          </a:p>
        </p:txBody>
      </p:sp>
      <p:sp>
        <p:nvSpPr>
          <p:cNvPr id="110" name="object 110"/>
          <p:cNvSpPr txBox="1"/>
          <p:nvPr/>
        </p:nvSpPr>
        <p:spPr>
          <a:xfrm>
            <a:off x="6596888" y="5964224"/>
            <a:ext cx="2324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ET</a:t>
            </a:r>
            <a:endParaRPr sz="1400">
              <a:latin typeface="Univers for BP Light"/>
              <a:cs typeface="Univers for BP Light"/>
            </a:endParaRPr>
          </a:p>
        </p:txBody>
      </p:sp>
      <p:sp>
        <p:nvSpPr>
          <p:cNvPr id="111" name="object 111"/>
          <p:cNvSpPr txBox="1"/>
          <p:nvPr/>
        </p:nvSpPr>
        <p:spPr>
          <a:xfrm>
            <a:off x="7910576" y="5964224"/>
            <a:ext cx="129984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Less gas</a:t>
            </a:r>
            <a:r>
              <a:rPr sz="1400" b="0" spc="-65" dirty="0">
                <a:latin typeface="Univers for BP Light"/>
                <a:cs typeface="Univers for BP Light"/>
              </a:rPr>
              <a:t> </a:t>
            </a:r>
            <a:r>
              <a:rPr sz="1400" b="0" spc="-5" dirty="0">
                <a:latin typeface="Univers for BP Light"/>
                <a:cs typeface="Univers for BP Light"/>
              </a:rPr>
              <a:t>switch</a:t>
            </a:r>
            <a:endParaRPr sz="1400">
              <a:latin typeface="Univers for BP Light"/>
              <a:cs typeface="Univers for BP Light"/>
            </a:endParaRPr>
          </a:p>
        </p:txBody>
      </p:sp>
      <p:sp>
        <p:nvSpPr>
          <p:cNvPr id="112" name="object 112"/>
          <p:cNvSpPr txBox="1"/>
          <p:nvPr/>
        </p:nvSpPr>
        <p:spPr>
          <a:xfrm>
            <a:off x="5176773" y="1107059"/>
            <a:ext cx="4109720" cy="914400"/>
          </a:xfrm>
          <a:prstGeom prst="rect">
            <a:avLst/>
          </a:prstGeom>
        </p:spPr>
        <p:txBody>
          <a:bodyPr vert="horz" wrap="square" lIns="0" tIns="0" rIns="0" bIns="0" rtlCol="0">
            <a:spAutoFit/>
          </a:bodyPr>
          <a:lstStyle/>
          <a:p>
            <a:pPr marL="492759" marR="5080" indent="162560">
              <a:lnSpc>
                <a:spcPct val="100000"/>
              </a:lnSpc>
            </a:pPr>
            <a:r>
              <a:rPr sz="1800" dirty="0">
                <a:latin typeface="Univers for BP"/>
                <a:cs typeface="Univers for BP"/>
              </a:rPr>
              <a:t>Gas consumption growth with  regional contributions,</a:t>
            </a:r>
            <a:r>
              <a:rPr sz="1800" spc="-110" dirty="0">
                <a:latin typeface="Univers for BP"/>
                <a:cs typeface="Univers for BP"/>
              </a:rPr>
              <a:t> </a:t>
            </a:r>
            <a:r>
              <a:rPr sz="1800" spc="-5" dirty="0">
                <a:latin typeface="Univers for BP"/>
                <a:cs typeface="Univers for BP"/>
              </a:rPr>
              <a:t>2016-2040</a:t>
            </a:r>
            <a:endParaRPr sz="1800">
              <a:latin typeface="Univers for BP"/>
              <a:cs typeface="Univers for BP"/>
            </a:endParaRPr>
          </a:p>
          <a:p>
            <a:pPr marL="12700">
              <a:lnSpc>
                <a:spcPct val="100000"/>
              </a:lnSpc>
              <a:spcBef>
                <a:spcPts val="1025"/>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113" name="object 113"/>
          <p:cNvSpPr txBox="1"/>
          <p:nvPr/>
        </p:nvSpPr>
        <p:spPr>
          <a:xfrm>
            <a:off x="6365875" y="3684016"/>
            <a:ext cx="729615" cy="448945"/>
          </a:xfrm>
          <a:prstGeom prst="rect">
            <a:avLst/>
          </a:prstGeom>
        </p:spPr>
        <p:txBody>
          <a:bodyPr vert="horz" wrap="square" lIns="0" tIns="0" rIns="0" bIns="0" rtlCol="0">
            <a:spAutoFit/>
          </a:bodyPr>
          <a:lstStyle/>
          <a:p>
            <a:pPr marL="12700" marR="5080" indent="109220">
              <a:lnSpc>
                <a:spcPct val="100000"/>
              </a:lnSpc>
            </a:pPr>
            <a:r>
              <a:rPr sz="1400" dirty="0">
                <a:solidFill>
                  <a:srgbClr val="FFFFFF"/>
                </a:solidFill>
                <a:latin typeface="Univers for BP"/>
                <a:cs typeface="Univers for BP"/>
              </a:rPr>
              <a:t>North  </a:t>
            </a:r>
            <a:r>
              <a:rPr sz="1400" spc="-10" dirty="0">
                <a:solidFill>
                  <a:srgbClr val="FFFFFF"/>
                </a:solidFill>
                <a:latin typeface="Univers for BP"/>
                <a:cs typeface="Univers for BP"/>
              </a:rPr>
              <a:t>Am</a:t>
            </a:r>
            <a:r>
              <a:rPr sz="1400" dirty="0">
                <a:solidFill>
                  <a:srgbClr val="FFFFFF"/>
                </a:solidFill>
                <a:latin typeface="Univers for BP"/>
                <a:cs typeface="Univers for BP"/>
              </a:rPr>
              <a:t>erica</a:t>
            </a:r>
            <a:endParaRPr sz="1400">
              <a:latin typeface="Univers for BP"/>
              <a:cs typeface="Univers for BP"/>
            </a:endParaRPr>
          </a:p>
        </p:txBody>
      </p:sp>
      <p:sp>
        <p:nvSpPr>
          <p:cNvPr id="114" name="object 114"/>
          <p:cNvSpPr txBox="1"/>
          <p:nvPr/>
        </p:nvSpPr>
        <p:spPr>
          <a:xfrm>
            <a:off x="6441185" y="4941951"/>
            <a:ext cx="51054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h</a:t>
            </a:r>
            <a:r>
              <a:rPr sz="1400" dirty="0">
                <a:solidFill>
                  <a:srgbClr val="FFFFFF"/>
                </a:solidFill>
                <a:latin typeface="Univers for BP"/>
                <a:cs typeface="Univers for BP"/>
              </a:rPr>
              <a:t>i</a:t>
            </a:r>
            <a:r>
              <a:rPr sz="1400" spc="-10" dirty="0">
                <a:solidFill>
                  <a:srgbClr val="FFFFFF"/>
                </a:solidFill>
                <a:latin typeface="Univers for BP"/>
                <a:cs typeface="Univers for BP"/>
              </a:rPr>
              <a:t>n</a:t>
            </a:r>
            <a:r>
              <a:rPr sz="1400" dirty="0">
                <a:solidFill>
                  <a:srgbClr val="FFFFFF"/>
                </a:solidFill>
                <a:latin typeface="Univers for BP"/>
                <a:cs typeface="Univers for BP"/>
              </a:rPr>
              <a:t>a</a:t>
            </a:r>
            <a:endParaRPr sz="1400">
              <a:latin typeface="Univers for BP"/>
              <a:cs typeface="Univers for BP"/>
            </a:endParaRPr>
          </a:p>
        </p:txBody>
      </p:sp>
      <p:sp>
        <p:nvSpPr>
          <p:cNvPr id="115" name="object 115"/>
          <p:cNvSpPr txBox="1"/>
          <p:nvPr/>
        </p:nvSpPr>
        <p:spPr>
          <a:xfrm>
            <a:off x="6251575" y="4253357"/>
            <a:ext cx="915669" cy="448945"/>
          </a:xfrm>
          <a:prstGeom prst="rect">
            <a:avLst/>
          </a:prstGeom>
        </p:spPr>
        <p:txBody>
          <a:bodyPr vert="horz" wrap="square" lIns="0" tIns="0" rIns="0" bIns="0" rtlCol="0">
            <a:spAutoFit/>
          </a:bodyPr>
          <a:lstStyle/>
          <a:p>
            <a:pPr marL="12700" marR="5080" indent="144780">
              <a:lnSpc>
                <a:spcPct val="100000"/>
              </a:lnSpc>
            </a:pPr>
            <a:r>
              <a:rPr sz="1400" spc="-5" dirty="0">
                <a:latin typeface="Univers for BP"/>
                <a:cs typeface="Univers for BP"/>
              </a:rPr>
              <a:t>India </a:t>
            </a:r>
            <a:r>
              <a:rPr sz="1400" dirty="0">
                <a:latin typeface="Univers for BP"/>
                <a:cs typeface="Univers for BP"/>
              </a:rPr>
              <a:t>&amp;  Other</a:t>
            </a:r>
            <a:r>
              <a:rPr sz="1400" spc="-100" dirty="0">
                <a:latin typeface="Univers for BP"/>
                <a:cs typeface="Univers for BP"/>
              </a:rPr>
              <a:t> </a:t>
            </a:r>
            <a:r>
              <a:rPr sz="1400" spc="-5" dirty="0">
                <a:latin typeface="Univers for BP"/>
                <a:cs typeface="Univers for BP"/>
              </a:rPr>
              <a:t>Asia</a:t>
            </a:r>
            <a:endParaRPr sz="1400">
              <a:latin typeface="Univers for BP"/>
              <a:cs typeface="Univers for BP"/>
            </a:endParaRPr>
          </a:p>
        </p:txBody>
      </p:sp>
      <p:sp>
        <p:nvSpPr>
          <p:cNvPr id="116" name="object 116"/>
          <p:cNvSpPr txBox="1"/>
          <p:nvPr/>
        </p:nvSpPr>
        <p:spPr>
          <a:xfrm>
            <a:off x="6201283" y="3149091"/>
            <a:ext cx="1014094"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Middle</a:t>
            </a:r>
            <a:r>
              <a:rPr sz="1400" spc="-90" dirty="0">
                <a:solidFill>
                  <a:srgbClr val="FFFFFF"/>
                </a:solidFill>
                <a:latin typeface="Univers for BP"/>
                <a:cs typeface="Univers for BP"/>
              </a:rPr>
              <a:t> </a:t>
            </a:r>
            <a:r>
              <a:rPr sz="1400" spc="-5" dirty="0">
                <a:solidFill>
                  <a:srgbClr val="FFFFFF"/>
                </a:solidFill>
                <a:latin typeface="Univers for BP"/>
                <a:cs typeface="Univers for BP"/>
              </a:rPr>
              <a:t>East</a:t>
            </a:r>
            <a:endParaRPr sz="1400">
              <a:latin typeface="Univers for BP"/>
              <a:cs typeface="Univers for BP"/>
            </a:endParaRPr>
          </a:p>
        </p:txBody>
      </p:sp>
      <p:sp>
        <p:nvSpPr>
          <p:cNvPr id="117" name="object 117"/>
          <p:cNvSpPr txBox="1"/>
          <p:nvPr/>
        </p:nvSpPr>
        <p:spPr>
          <a:xfrm>
            <a:off x="6464553" y="2669032"/>
            <a:ext cx="521970" cy="235585"/>
          </a:xfrm>
          <a:prstGeom prst="rect">
            <a:avLst/>
          </a:prstGeom>
        </p:spPr>
        <p:txBody>
          <a:bodyPr vert="horz" wrap="square" lIns="0" tIns="0" rIns="0" bIns="0" rtlCol="0">
            <a:spAutoFit/>
          </a:bodyPr>
          <a:lstStyle/>
          <a:p>
            <a:pPr marL="12700">
              <a:lnSpc>
                <a:spcPct val="100000"/>
              </a:lnSpc>
            </a:pPr>
            <a:r>
              <a:rPr sz="1400" spc="-10" dirty="0">
                <a:solidFill>
                  <a:srgbClr val="FFFFFF"/>
                </a:solidFill>
                <a:latin typeface="Univers for BP"/>
                <a:cs typeface="Univers for BP"/>
              </a:rPr>
              <a:t>A</a:t>
            </a:r>
            <a:r>
              <a:rPr sz="1400" dirty="0">
                <a:solidFill>
                  <a:srgbClr val="FFFFFF"/>
                </a:solidFill>
                <a:latin typeface="Univers for BP"/>
                <a:cs typeface="Univers for BP"/>
              </a:rPr>
              <a:t>frica</a:t>
            </a:r>
            <a:endParaRPr sz="1400">
              <a:latin typeface="Univers for BP"/>
              <a:cs typeface="Univers for BP"/>
            </a:endParaRPr>
          </a:p>
        </p:txBody>
      </p:sp>
      <p:sp>
        <p:nvSpPr>
          <p:cNvPr id="118" name="object 118"/>
          <p:cNvSpPr txBox="1"/>
          <p:nvPr/>
        </p:nvSpPr>
        <p:spPr>
          <a:xfrm>
            <a:off x="6470396" y="2332228"/>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119" name="object 119"/>
          <p:cNvSpPr txBox="1"/>
          <p:nvPr/>
        </p:nvSpPr>
        <p:spPr>
          <a:xfrm>
            <a:off x="8309864" y="2558415"/>
            <a:ext cx="45085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To</a:t>
            </a:r>
            <a:r>
              <a:rPr sz="1400" dirty="0">
                <a:latin typeface="Univers for BP"/>
                <a:cs typeface="Univers for BP"/>
              </a:rPr>
              <a:t>tal</a:t>
            </a:r>
            <a:endParaRPr sz="1400">
              <a:latin typeface="Univers for BP"/>
              <a:cs typeface="Univers for BP"/>
            </a:endParaRPr>
          </a:p>
        </p:txBody>
      </p:sp>
      <p:sp>
        <p:nvSpPr>
          <p:cNvPr id="120" name="object 120"/>
          <p:cNvSpPr/>
          <p:nvPr/>
        </p:nvSpPr>
        <p:spPr>
          <a:xfrm>
            <a:off x="8523731" y="2785872"/>
            <a:ext cx="76200" cy="335915"/>
          </a:xfrm>
          <a:custGeom>
            <a:avLst/>
            <a:gdLst/>
            <a:ahLst/>
            <a:cxnLst/>
            <a:rect l="l" t="t" r="r" b="b"/>
            <a:pathLst>
              <a:path w="76200" h="335914">
                <a:moveTo>
                  <a:pt x="31750" y="259587"/>
                </a:moveTo>
                <a:lnTo>
                  <a:pt x="0" y="259587"/>
                </a:lnTo>
                <a:lnTo>
                  <a:pt x="38100" y="335788"/>
                </a:lnTo>
                <a:lnTo>
                  <a:pt x="69850" y="272288"/>
                </a:lnTo>
                <a:lnTo>
                  <a:pt x="31750" y="272288"/>
                </a:lnTo>
                <a:lnTo>
                  <a:pt x="31750" y="259587"/>
                </a:lnTo>
                <a:close/>
              </a:path>
              <a:path w="76200" h="335914">
                <a:moveTo>
                  <a:pt x="44450" y="0"/>
                </a:moveTo>
                <a:lnTo>
                  <a:pt x="31750" y="0"/>
                </a:lnTo>
                <a:lnTo>
                  <a:pt x="31750" y="272288"/>
                </a:lnTo>
                <a:lnTo>
                  <a:pt x="44450" y="272288"/>
                </a:lnTo>
                <a:lnTo>
                  <a:pt x="44450" y="0"/>
                </a:lnTo>
                <a:close/>
              </a:path>
              <a:path w="76200" h="335914">
                <a:moveTo>
                  <a:pt x="76200" y="259587"/>
                </a:moveTo>
                <a:lnTo>
                  <a:pt x="44450" y="259587"/>
                </a:lnTo>
                <a:lnTo>
                  <a:pt x="44450" y="272288"/>
                </a:lnTo>
                <a:lnTo>
                  <a:pt x="69850" y="272288"/>
                </a:lnTo>
                <a:lnTo>
                  <a:pt x="76200" y="259587"/>
                </a:lnTo>
                <a:close/>
              </a:path>
            </a:pathLst>
          </a:custGeom>
          <a:solidFill>
            <a:srgbClr val="000000"/>
          </a:solidFill>
        </p:spPr>
        <p:txBody>
          <a:bodyPr wrap="square" lIns="0" tIns="0" rIns="0" bIns="0" rtlCol="0"/>
          <a:lstStyle/>
          <a:p>
            <a:endParaRPr/>
          </a:p>
        </p:txBody>
      </p:sp>
      <p:sp>
        <p:nvSpPr>
          <p:cNvPr id="121" name="object 121"/>
          <p:cNvSpPr/>
          <p:nvPr/>
        </p:nvSpPr>
        <p:spPr>
          <a:xfrm>
            <a:off x="3858767" y="3768852"/>
            <a:ext cx="1066800" cy="279400"/>
          </a:xfrm>
          <a:custGeom>
            <a:avLst/>
            <a:gdLst/>
            <a:ahLst/>
            <a:cxnLst/>
            <a:rect l="l" t="t" r="r" b="b"/>
            <a:pathLst>
              <a:path w="1066800" h="279400">
                <a:moveTo>
                  <a:pt x="0" y="278892"/>
                </a:moveTo>
                <a:lnTo>
                  <a:pt x="1066800" y="278892"/>
                </a:lnTo>
                <a:lnTo>
                  <a:pt x="1066800" y="0"/>
                </a:lnTo>
                <a:lnTo>
                  <a:pt x="0" y="0"/>
                </a:lnTo>
                <a:lnTo>
                  <a:pt x="0" y="278892"/>
                </a:lnTo>
                <a:close/>
              </a:path>
            </a:pathLst>
          </a:custGeom>
          <a:solidFill>
            <a:srgbClr val="EBF5FF"/>
          </a:solidFill>
        </p:spPr>
        <p:txBody>
          <a:bodyPr wrap="square" lIns="0" tIns="0" rIns="0" bIns="0" rtlCol="0"/>
          <a:lstStyle/>
          <a:p>
            <a:endParaRPr/>
          </a:p>
        </p:txBody>
      </p:sp>
      <p:sp>
        <p:nvSpPr>
          <p:cNvPr id="122" name="object 122"/>
          <p:cNvSpPr txBox="1"/>
          <p:nvPr/>
        </p:nvSpPr>
        <p:spPr>
          <a:xfrm>
            <a:off x="3958590" y="3806570"/>
            <a:ext cx="86741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Switching</a:t>
            </a:r>
            <a:endParaRPr sz="1400">
              <a:latin typeface="Univers for BP"/>
              <a:cs typeface="Univers for BP"/>
            </a:endParaRPr>
          </a:p>
        </p:txBody>
      </p:sp>
      <p:sp>
        <p:nvSpPr>
          <p:cNvPr id="123" name="object 123"/>
          <p:cNvSpPr/>
          <p:nvPr/>
        </p:nvSpPr>
        <p:spPr>
          <a:xfrm>
            <a:off x="4235196" y="4975859"/>
            <a:ext cx="373380" cy="510540"/>
          </a:xfrm>
          <a:custGeom>
            <a:avLst/>
            <a:gdLst/>
            <a:ahLst/>
            <a:cxnLst/>
            <a:rect l="l" t="t" r="r" b="b"/>
            <a:pathLst>
              <a:path w="373379" h="510539">
                <a:moveTo>
                  <a:pt x="0" y="510539"/>
                </a:moveTo>
                <a:lnTo>
                  <a:pt x="373379" y="510539"/>
                </a:lnTo>
                <a:lnTo>
                  <a:pt x="373379" y="0"/>
                </a:lnTo>
                <a:lnTo>
                  <a:pt x="0" y="0"/>
                </a:lnTo>
                <a:lnTo>
                  <a:pt x="0" y="510539"/>
                </a:lnTo>
                <a:close/>
              </a:path>
            </a:pathLst>
          </a:custGeom>
          <a:solidFill>
            <a:srgbClr val="EBF5FF"/>
          </a:solidFill>
        </p:spPr>
        <p:txBody>
          <a:bodyPr wrap="square" lIns="0" tIns="0" rIns="0" bIns="0" rtlCol="0"/>
          <a:lstStyle/>
          <a:p>
            <a:endParaRPr/>
          </a:p>
        </p:txBody>
      </p:sp>
      <p:sp>
        <p:nvSpPr>
          <p:cNvPr id="124" name="object 124"/>
          <p:cNvSpPr txBox="1"/>
          <p:nvPr/>
        </p:nvSpPr>
        <p:spPr>
          <a:xfrm>
            <a:off x="4133469" y="5013579"/>
            <a:ext cx="581025" cy="448945"/>
          </a:xfrm>
          <a:prstGeom prst="rect">
            <a:avLst/>
          </a:prstGeom>
        </p:spPr>
        <p:txBody>
          <a:bodyPr vert="horz" wrap="square" lIns="0" tIns="0" rIns="0" bIns="0" rtlCol="0">
            <a:spAutoFit/>
          </a:bodyPr>
          <a:lstStyle/>
          <a:p>
            <a:pPr marL="12700" marR="5080" indent="15240">
              <a:lnSpc>
                <a:spcPct val="100000"/>
              </a:lnSpc>
            </a:pPr>
            <a:r>
              <a:rPr sz="1400" dirty="0">
                <a:latin typeface="Univers for BP"/>
                <a:cs typeface="Univers for BP"/>
              </a:rPr>
              <a:t>Other  effects</a:t>
            </a:r>
            <a:endParaRPr sz="1400">
              <a:latin typeface="Univers for BP"/>
              <a:cs typeface="Univers for BP"/>
            </a:endParaRPr>
          </a:p>
        </p:txBody>
      </p:sp>
      <p:sp>
        <p:nvSpPr>
          <p:cNvPr id="125" name="object 125"/>
          <p:cNvSpPr/>
          <p:nvPr/>
        </p:nvSpPr>
        <p:spPr>
          <a:xfrm>
            <a:off x="524255" y="124968"/>
            <a:ext cx="3191510" cy="251460"/>
          </a:xfrm>
          <a:custGeom>
            <a:avLst/>
            <a:gdLst/>
            <a:ahLst/>
            <a:cxnLst/>
            <a:rect l="l" t="t" r="r" b="b"/>
            <a:pathLst>
              <a:path w="3191510" h="251460">
                <a:moveTo>
                  <a:pt x="3149346"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3149346" y="251459"/>
                </a:lnTo>
                <a:lnTo>
                  <a:pt x="3165645" y="248161"/>
                </a:lnTo>
                <a:lnTo>
                  <a:pt x="3178968" y="239172"/>
                </a:lnTo>
                <a:lnTo>
                  <a:pt x="3187957" y="225849"/>
                </a:lnTo>
                <a:lnTo>
                  <a:pt x="3191256" y="209550"/>
                </a:lnTo>
                <a:lnTo>
                  <a:pt x="3191256" y="41909"/>
                </a:lnTo>
                <a:lnTo>
                  <a:pt x="3187957" y="25610"/>
                </a:lnTo>
                <a:lnTo>
                  <a:pt x="3178968" y="12287"/>
                </a:lnTo>
                <a:lnTo>
                  <a:pt x="3165645" y="3298"/>
                </a:lnTo>
                <a:lnTo>
                  <a:pt x="3149346" y="0"/>
                </a:lnTo>
                <a:close/>
              </a:path>
            </a:pathLst>
          </a:custGeom>
          <a:solidFill>
            <a:srgbClr val="B0E0D1"/>
          </a:solidFill>
        </p:spPr>
        <p:txBody>
          <a:bodyPr wrap="square" lIns="0" tIns="0" rIns="0" bIns="0" rtlCol="0"/>
          <a:lstStyle/>
          <a:p>
            <a:endParaRPr/>
          </a:p>
        </p:txBody>
      </p:sp>
      <p:sp>
        <p:nvSpPr>
          <p:cNvPr id="126" name="object 126"/>
          <p:cNvSpPr txBox="1"/>
          <p:nvPr/>
        </p:nvSpPr>
        <p:spPr>
          <a:xfrm>
            <a:off x="614883" y="145160"/>
            <a:ext cx="28975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Natural gas </a:t>
            </a:r>
            <a:r>
              <a:rPr sz="1250" i="1" spc="-25" dirty="0">
                <a:latin typeface="Univers for BP"/>
                <a:cs typeface="Univers for BP"/>
              </a:rPr>
              <a:t>– 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128" name="object 12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29" name="object 129"/>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84</a:t>
            </a:fld>
            <a:endParaRPr dirty="0"/>
          </a:p>
        </p:txBody>
      </p:sp>
      <p:sp>
        <p:nvSpPr>
          <p:cNvPr id="127" name="object 127"/>
          <p:cNvSpPr txBox="1"/>
          <p:nvPr/>
        </p:nvSpPr>
        <p:spPr>
          <a:xfrm>
            <a:off x="8397367" y="5447588"/>
            <a:ext cx="273685"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EU</a:t>
            </a:r>
            <a:endParaRPr sz="1400">
              <a:latin typeface="Univers for BP"/>
              <a:cs typeface="Univers for BP"/>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7458075" cy="361950"/>
          </a:xfrm>
          <a:prstGeom prst="rect">
            <a:avLst/>
          </a:prstGeom>
        </p:spPr>
        <p:txBody>
          <a:bodyPr vert="horz" wrap="square" lIns="0" tIns="0" rIns="0" bIns="0" rtlCol="0">
            <a:spAutoFit/>
          </a:bodyPr>
          <a:lstStyle/>
          <a:p>
            <a:pPr marL="12700">
              <a:lnSpc>
                <a:spcPct val="100000"/>
              </a:lnSpc>
            </a:pPr>
            <a:r>
              <a:rPr spc="-5" dirty="0"/>
              <a:t>…if policies prompting coal-to-gas switching are</a:t>
            </a:r>
            <a:r>
              <a:rPr spc="225" dirty="0"/>
              <a:t> </a:t>
            </a:r>
            <a:r>
              <a:rPr spc="-5" dirty="0"/>
              <a:t>weaker</a:t>
            </a:r>
          </a:p>
        </p:txBody>
      </p:sp>
      <p:sp>
        <p:nvSpPr>
          <p:cNvPr id="5" name="object 5"/>
          <p:cNvSpPr txBox="1"/>
          <p:nvPr/>
        </p:nvSpPr>
        <p:spPr>
          <a:xfrm>
            <a:off x="516127" y="1340484"/>
            <a:ext cx="8987790" cy="4551680"/>
          </a:xfrm>
          <a:prstGeom prst="rect">
            <a:avLst/>
          </a:prstGeom>
        </p:spPr>
        <p:txBody>
          <a:bodyPr vert="horz" wrap="square" lIns="0" tIns="0" rIns="0" bIns="0" rtlCol="0">
            <a:spAutoFit/>
          </a:bodyPr>
          <a:lstStyle/>
          <a:p>
            <a:pPr marL="287020" marR="196850" indent="-274320">
              <a:lnSpc>
                <a:spcPct val="100000"/>
              </a:lnSpc>
              <a:buClr>
                <a:srgbClr val="009900"/>
              </a:buClr>
              <a:buFont typeface="Univers for BP"/>
              <a:buChar char="•"/>
              <a:tabLst>
                <a:tab pos="286385" algn="l"/>
                <a:tab pos="287020" algn="l"/>
              </a:tabLst>
            </a:pPr>
            <a:r>
              <a:rPr sz="1800" b="0" dirty="0">
                <a:latin typeface="Univers for BP Light"/>
                <a:cs typeface="Univers for BP Light"/>
              </a:rPr>
              <a:t>One way of </a:t>
            </a:r>
            <a:r>
              <a:rPr sz="1800" b="0" spc="-5" dirty="0">
                <a:latin typeface="Univers for BP Light"/>
                <a:cs typeface="Univers for BP Light"/>
              </a:rPr>
              <a:t>analyzing the projected growth </a:t>
            </a:r>
            <a:r>
              <a:rPr sz="1800" b="0" dirty="0">
                <a:latin typeface="Univers for BP Light"/>
                <a:cs typeface="Univers for BP Light"/>
              </a:rPr>
              <a:t>in </a:t>
            </a:r>
            <a:r>
              <a:rPr sz="1800" b="0" spc="-5" dirty="0">
                <a:latin typeface="Univers for BP Light"/>
                <a:cs typeface="Univers for BP Light"/>
              </a:rPr>
              <a:t>natural </a:t>
            </a:r>
            <a:r>
              <a:rPr sz="1800" b="0" dirty="0">
                <a:latin typeface="Univers for BP Light"/>
                <a:cs typeface="Univers for BP Light"/>
              </a:rPr>
              <a:t>gas is to </a:t>
            </a:r>
            <a:r>
              <a:rPr sz="1800" b="0" spc="-5" dirty="0">
                <a:latin typeface="Univers for BP Light"/>
                <a:cs typeface="Univers for BP Light"/>
              </a:rPr>
              <a:t>separate </a:t>
            </a:r>
            <a:r>
              <a:rPr sz="1800" b="0" dirty="0">
                <a:latin typeface="Univers for BP Light"/>
                <a:cs typeface="Univers for BP Light"/>
              </a:rPr>
              <a:t>it </a:t>
            </a:r>
            <a:r>
              <a:rPr sz="1800" b="0" spc="-5" dirty="0">
                <a:latin typeface="Univers for BP Light"/>
                <a:cs typeface="Univers for BP Light"/>
              </a:rPr>
              <a:t>into </a:t>
            </a:r>
            <a:r>
              <a:rPr sz="1800" b="0" dirty="0">
                <a:latin typeface="Univers for BP Light"/>
                <a:cs typeface="Univers for BP Light"/>
              </a:rPr>
              <a:t>two  </a:t>
            </a:r>
            <a:r>
              <a:rPr sz="1800" b="0" spc="-5" dirty="0">
                <a:latin typeface="Univers for BP Light"/>
                <a:cs typeface="Univers for BP Light"/>
              </a:rPr>
              <a:t>components: growth due </a:t>
            </a:r>
            <a:r>
              <a:rPr sz="1800" b="0" dirty="0">
                <a:latin typeface="Univers for BP Light"/>
                <a:cs typeface="Univers for BP Light"/>
              </a:rPr>
              <a:t>to </a:t>
            </a:r>
            <a:r>
              <a:rPr sz="1800" b="0" spc="-5" dirty="0">
                <a:latin typeface="Univers for BP Light"/>
                <a:cs typeface="Univers for BP Light"/>
              </a:rPr>
              <a:t>‘switching’ </a:t>
            </a:r>
            <a:r>
              <a:rPr sz="1800" b="0" dirty="0">
                <a:latin typeface="Univers for BP Light"/>
                <a:cs typeface="Univers for BP Light"/>
              </a:rPr>
              <a:t>i.e. gas </a:t>
            </a:r>
            <a:r>
              <a:rPr sz="1800" b="0" spc="-5" dirty="0">
                <a:latin typeface="Univers for BP Light"/>
                <a:cs typeface="Univers for BP Light"/>
              </a:rPr>
              <a:t>gaining </a:t>
            </a:r>
            <a:r>
              <a:rPr sz="1800" b="0" dirty="0">
                <a:latin typeface="Univers for BP Light"/>
                <a:cs typeface="Univers for BP Light"/>
              </a:rPr>
              <a:t>share </a:t>
            </a:r>
            <a:r>
              <a:rPr sz="1800" b="0" spc="-5" dirty="0">
                <a:latin typeface="Univers for BP Light"/>
                <a:cs typeface="Univers for BP Light"/>
              </a:rPr>
              <a:t>relative </a:t>
            </a:r>
            <a:r>
              <a:rPr sz="1800" b="0" dirty="0">
                <a:latin typeface="Univers for BP Light"/>
                <a:cs typeface="Univers for BP Light"/>
              </a:rPr>
              <a:t>to </a:t>
            </a:r>
            <a:r>
              <a:rPr sz="1800" b="0" spc="-5" dirty="0">
                <a:latin typeface="Univers for BP Light"/>
                <a:cs typeface="Univers for BP Light"/>
              </a:rPr>
              <a:t>coal </a:t>
            </a:r>
            <a:r>
              <a:rPr sz="1800" b="0" dirty="0">
                <a:latin typeface="Univers for BP Light"/>
                <a:cs typeface="Univers for BP Light"/>
              </a:rPr>
              <a:t>(and to  </a:t>
            </a:r>
            <a:r>
              <a:rPr sz="1800" b="0" spc="-5" dirty="0">
                <a:latin typeface="Univers for BP Light"/>
                <a:cs typeface="Univers for BP Light"/>
              </a:rPr>
              <a:t>oil </a:t>
            </a:r>
            <a:r>
              <a:rPr sz="1800" b="0" dirty="0">
                <a:latin typeface="Univers for BP Light"/>
                <a:cs typeface="Univers for BP Light"/>
              </a:rPr>
              <a:t>in </a:t>
            </a:r>
            <a:r>
              <a:rPr sz="1800" b="0" spc="-5" dirty="0">
                <a:latin typeface="Univers for BP Light"/>
                <a:cs typeface="Univers for BP Light"/>
              </a:rPr>
              <a:t>transport); </a:t>
            </a:r>
            <a:r>
              <a:rPr sz="1800" b="0" dirty="0">
                <a:latin typeface="Univers for BP Light"/>
                <a:cs typeface="Univers for BP Light"/>
              </a:rPr>
              <a:t>and </a:t>
            </a:r>
            <a:r>
              <a:rPr sz="1800" b="0" spc="-5" dirty="0">
                <a:latin typeface="Univers for BP Light"/>
                <a:cs typeface="Univers for BP Light"/>
              </a:rPr>
              <a:t>growth caused </a:t>
            </a:r>
            <a:r>
              <a:rPr sz="1800" b="0" dirty="0">
                <a:latin typeface="Univers for BP Light"/>
                <a:cs typeface="Univers for BP Light"/>
              </a:rPr>
              <a:t>by </a:t>
            </a:r>
            <a:r>
              <a:rPr sz="1800" b="0" spc="-5" dirty="0">
                <a:latin typeface="Univers for BP Light"/>
                <a:cs typeface="Univers for BP Light"/>
              </a:rPr>
              <a:t>‘other effects’, mainly economic</a:t>
            </a:r>
            <a:r>
              <a:rPr sz="1800" b="0" spc="160" dirty="0">
                <a:latin typeface="Univers for BP Light"/>
                <a:cs typeface="Univers for BP Light"/>
              </a:rPr>
              <a:t> </a:t>
            </a:r>
            <a:r>
              <a:rPr sz="1800" b="0" spc="-5" dirty="0">
                <a:latin typeface="Univers for BP Light"/>
                <a:cs typeface="Univers for BP Light"/>
              </a:rPr>
              <a:t>growth.</a:t>
            </a:r>
            <a:endParaRPr sz="1800">
              <a:latin typeface="Univers for BP Light"/>
              <a:cs typeface="Univers for BP Light"/>
            </a:endParaRPr>
          </a:p>
          <a:p>
            <a:pPr marL="287020" marR="17208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around half </a:t>
            </a:r>
            <a:r>
              <a:rPr sz="1800" b="0" dirty="0">
                <a:latin typeface="Univers for BP Light"/>
                <a:cs typeface="Univers for BP Light"/>
              </a:rPr>
              <a:t>of the </a:t>
            </a:r>
            <a:r>
              <a:rPr sz="1800" b="0" spc="-5" dirty="0">
                <a:latin typeface="Univers for BP Light"/>
                <a:cs typeface="Univers for BP Light"/>
              </a:rPr>
              <a:t>growth </a:t>
            </a:r>
            <a:r>
              <a:rPr sz="1800" b="0" dirty="0">
                <a:latin typeface="Univers for BP Light"/>
                <a:cs typeface="Univers for BP Light"/>
              </a:rPr>
              <a:t>in gas is </a:t>
            </a:r>
            <a:r>
              <a:rPr sz="1800" b="0" spc="-5" dirty="0">
                <a:latin typeface="Univers for BP Light"/>
                <a:cs typeface="Univers for BP Light"/>
              </a:rPr>
              <a:t>due </a:t>
            </a:r>
            <a:r>
              <a:rPr sz="1800" b="0" dirty="0">
                <a:latin typeface="Univers for BP Light"/>
                <a:cs typeface="Univers for BP Light"/>
              </a:rPr>
              <a:t>to </a:t>
            </a:r>
            <a:r>
              <a:rPr sz="1800" b="0" spc="-5" dirty="0">
                <a:latin typeface="Univers for BP Light"/>
                <a:cs typeface="Univers for BP Light"/>
              </a:rPr>
              <a:t>‘switching’. Some of  this switching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the increasing availability </a:t>
            </a:r>
            <a:r>
              <a:rPr sz="1800" b="0" dirty="0">
                <a:latin typeface="Univers for BP Light"/>
                <a:cs typeface="Univers for BP Light"/>
              </a:rPr>
              <a:t>of low-cost gas (e.g. US, </a:t>
            </a:r>
            <a:r>
              <a:rPr sz="1800" b="0" spc="-5" dirty="0">
                <a:latin typeface="Univers for BP Light"/>
                <a:cs typeface="Univers for BP Light"/>
              </a:rPr>
              <a:t>Middle  </a:t>
            </a:r>
            <a:r>
              <a:rPr sz="1800" b="0" dirty="0">
                <a:latin typeface="Univers for BP Light"/>
                <a:cs typeface="Univers for BP Light"/>
              </a:rPr>
              <a:t>East), </a:t>
            </a:r>
            <a:r>
              <a:rPr sz="1800" b="0" spc="-5" dirty="0">
                <a:latin typeface="Univers for BP Light"/>
                <a:cs typeface="Univers for BP Light"/>
              </a:rPr>
              <a:t>and some </a:t>
            </a:r>
            <a:r>
              <a:rPr sz="1800" b="0" dirty="0">
                <a:latin typeface="Univers for BP Light"/>
                <a:cs typeface="Univers for BP Light"/>
              </a:rPr>
              <a:t>is </a:t>
            </a:r>
            <a:r>
              <a:rPr sz="1800" b="0" spc="-10" dirty="0">
                <a:latin typeface="Univers for BP Light"/>
                <a:cs typeface="Univers for BP Light"/>
              </a:rPr>
              <a:t>due </a:t>
            </a:r>
            <a:r>
              <a:rPr sz="1800" b="0" dirty="0">
                <a:latin typeface="Univers for BP Light"/>
                <a:cs typeface="Univers for BP Light"/>
              </a:rPr>
              <a:t>to </a:t>
            </a:r>
            <a:r>
              <a:rPr sz="1800" b="0" spc="-5" dirty="0">
                <a:latin typeface="Univers for BP Light"/>
                <a:cs typeface="Univers for BP Light"/>
              </a:rPr>
              <a:t>policy measures promoting </a:t>
            </a:r>
            <a:r>
              <a:rPr sz="1800" b="0" dirty="0">
                <a:latin typeface="Univers for BP Light"/>
                <a:cs typeface="Univers for BP Light"/>
              </a:rPr>
              <a:t>a </a:t>
            </a:r>
            <a:r>
              <a:rPr sz="1800" b="0" spc="-5" dirty="0">
                <a:latin typeface="Univers for BP Light"/>
                <a:cs typeface="Univers for BP Light"/>
              </a:rPr>
              <a:t>shift </a:t>
            </a:r>
            <a:r>
              <a:rPr sz="1800" b="0" dirty="0">
                <a:latin typeface="Univers for BP Light"/>
                <a:cs typeface="Univers for BP Light"/>
              </a:rPr>
              <a:t>to a </a:t>
            </a:r>
            <a:r>
              <a:rPr sz="1800" b="0" spc="-5" dirty="0">
                <a:latin typeface="Univers for BP Light"/>
                <a:cs typeface="Univers for BP Light"/>
              </a:rPr>
              <a:t>lower carbon fuel  mix (e.g. </a:t>
            </a:r>
            <a:r>
              <a:rPr sz="1800" b="0" dirty="0">
                <a:latin typeface="Univers for BP Light"/>
                <a:cs typeface="Univers for BP Light"/>
              </a:rPr>
              <a:t>Asia, EU). One risk to the </a:t>
            </a:r>
            <a:r>
              <a:rPr sz="1800" b="0" spc="-5" dirty="0">
                <a:latin typeface="Univers for BP Light"/>
                <a:cs typeface="Univers for BP Light"/>
              </a:rPr>
              <a:t>prospects </a:t>
            </a:r>
            <a:r>
              <a:rPr sz="1800" b="0" dirty="0">
                <a:latin typeface="Univers for BP Light"/>
                <a:cs typeface="Univers for BP Light"/>
              </a:rPr>
              <a:t>for </a:t>
            </a:r>
            <a:r>
              <a:rPr sz="1800" b="0" spc="-5" dirty="0">
                <a:latin typeface="Univers for BP Light"/>
                <a:cs typeface="Univers for BP Light"/>
              </a:rPr>
              <a:t>natural </a:t>
            </a:r>
            <a:r>
              <a:rPr sz="1800" b="0" dirty="0">
                <a:latin typeface="Univers for BP Light"/>
                <a:cs typeface="Univers for BP Light"/>
              </a:rPr>
              <a:t>gas is that </a:t>
            </a:r>
            <a:r>
              <a:rPr sz="1800" b="0" spc="-5" dirty="0">
                <a:latin typeface="Univers for BP Light"/>
                <a:cs typeface="Univers for BP Light"/>
              </a:rPr>
              <a:t>these  environmental policy measures </a:t>
            </a:r>
            <a:r>
              <a:rPr sz="1800" b="0" dirty="0">
                <a:latin typeface="Univers for BP Light"/>
                <a:cs typeface="Univers for BP Light"/>
              </a:rPr>
              <a:t>are </a:t>
            </a:r>
            <a:r>
              <a:rPr sz="1800" b="0" spc="-5" dirty="0">
                <a:latin typeface="Univers for BP Light"/>
                <a:cs typeface="Univers for BP Light"/>
              </a:rPr>
              <a:t>less stringent </a:t>
            </a:r>
            <a:r>
              <a:rPr sz="1800" b="0" dirty="0">
                <a:latin typeface="Univers for BP Light"/>
                <a:cs typeface="Univers for BP Light"/>
              </a:rPr>
              <a:t>than </a:t>
            </a:r>
            <a:r>
              <a:rPr sz="1800" b="0" spc="-5" dirty="0">
                <a:latin typeface="Univers for BP Light"/>
                <a:cs typeface="Univers for BP Light"/>
              </a:rPr>
              <a:t>envisaged </a:t>
            </a:r>
            <a:r>
              <a:rPr sz="1800" b="0" dirty="0">
                <a:latin typeface="Univers for BP Light"/>
                <a:cs typeface="Univers for BP Light"/>
              </a:rPr>
              <a:t>in the ET</a:t>
            </a:r>
            <a:r>
              <a:rPr sz="1800" b="0" spc="140"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a:p>
            <a:pPr marL="287020" marR="635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Consider </a:t>
            </a:r>
            <a:r>
              <a:rPr sz="1800" b="0" dirty="0">
                <a:latin typeface="Univers for BP Light"/>
                <a:cs typeface="Univers for BP Light"/>
              </a:rPr>
              <a:t>an </a:t>
            </a:r>
            <a:r>
              <a:rPr sz="1800" b="0" spc="-5" dirty="0">
                <a:latin typeface="Univers for BP Light"/>
                <a:cs typeface="Univers for BP Light"/>
              </a:rPr>
              <a:t>alternative scenario </a:t>
            </a:r>
            <a:r>
              <a:rPr sz="1800" b="0" dirty="0">
                <a:latin typeface="Univers for BP Light"/>
                <a:cs typeface="Univers for BP Light"/>
              </a:rPr>
              <a:t>in which </a:t>
            </a:r>
            <a:r>
              <a:rPr sz="1800" b="0" spc="-5" dirty="0">
                <a:latin typeface="Univers for BP Light"/>
                <a:cs typeface="Univers for BP Light"/>
              </a:rPr>
              <a:t>there </a:t>
            </a:r>
            <a:r>
              <a:rPr sz="1800" b="0" dirty="0">
                <a:latin typeface="Univers for BP Light"/>
                <a:cs typeface="Univers for BP Light"/>
              </a:rPr>
              <a:t>is </a:t>
            </a:r>
            <a:r>
              <a:rPr sz="1800" b="0" spc="-5" dirty="0">
                <a:latin typeface="Univers for BP Light"/>
                <a:cs typeface="Univers for BP Light"/>
              </a:rPr>
              <a:t>no </a:t>
            </a:r>
            <a:r>
              <a:rPr sz="1800" b="0" dirty="0">
                <a:latin typeface="Univers for BP Light"/>
                <a:cs typeface="Univers for BP Light"/>
              </a:rPr>
              <a:t>coal-to-gas </a:t>
            </a:r>
            <a:r>
              <a:rPr sz="1800" b="0" spc="-5" dirty="0">
                <a:latin typeface="Univers for BP Light"/>
                <a:cs typeface="Univers for BP Light"/>
              </a:rPr>
              <a:t>switching </a:t>
            </a:r>
            <a:r>
              <a:rPr sz="1800" b="0" dirty="0">
                <a:latin typeface="Univers for BP Light"/>
                <a:cs typeface="Univers for BP Light"/>
              </a:rPr>
              <a:t>in the two  </a:t>
            </a:r>
            <a:r>
              <a:rPr sz="1800" b="0" spc="-5" dirty="0">
                <a:latin typeface="Univers for BP Light"/>
                <a:cs typeface="Univers for BP Light"/>
              </a:rPr>
              <a:t>regions </a:t>
            </a:r>
            <a:r>
              <a:rPr sz="1800" b="0" dirty="0">
                <a:latin typeface="Univers for BP Light"/>
                <a:cs typeface="Univers for BP Light"/>
              </a:rPr>
              <a:t>in </a:t>
            </a:r>
            <a:r>
              <a:rPr sz="1800" b="0" spc="-5" dirty="0">
                <a:latin typeface="Univers for BP Light"/>
                <a:cs typeface="Univers for BP Light"/>
              </a:rPr>
              <a:t>which policy plays </a:t>
            </a:r>
            <a:r>
              <a:rPr sz="1800" b="0" dirty="0">
                <a:latin typeface="Univers for BP Light"/>
                <a:cs typeface="Univers for BP Light"/>
              </a:rPr>
              <a:t>the </a:t>
            </a:r>
            <a:r>
              <a:rPr sz="1800" b="0" spc="-5" dirty="0">
                <a:latin typeface="Univers for BP Light"/>
                <a:cs typeface="Univers for BP Light"/>
              </a:rPr>
              <a:t>greatest role </a:t>
            </a:r>
            <a:r>
              <a:rPr sz="1800" b="0" dirty="0">
                <a:latin typeface="Univers for BP Light"/>
                <a:cs typeface="Univers for BP Light"/>
              </a:rPr>
              <a:t>(Asia and the EU), as </a:t>
            </a:r>
            <a:r>
              <a:rPr sz="1800" b="0" spc="-5" dirty="0">
                <a:latin typeface="Univers for BP Light"/>
                <a:cs typeface="Univers for BP Light"/>
              </a:rPr>
              <a:t>well </a:t>
            </a:r>
            <a:r>
              <a:rPr sz="1800" b="0" dirty="0">
                <a:latin typeface="Univers for BP Light"/>
                <a:cs typeface="Univers for BP Light"/>
              </a:rPr>
              <a:t>as </a:t>
            </a:r>
            <a:r>
              <a:rPr sz="1800" b="0" spc="-5" dirty="0">
                <a:latin typeface="Univers for BP Light"/>
                <a:cs typeface="Univers for BP Light"/>
              </a:rPr>
              <a:t>limited </a:t>
            </a:r>
            <a:r>
              <a:rPr sz="1800" b="0" dirty="0">
                <a:latin typeface="Univers for BP Light"/>
                <a:cs typeface="Univers for BP Light"/>
              </a:rPr>
              <a:t>oil-  </a:t>
            </a:r>
            <a:r>
              <a:rPr sz="1800" b="0" spc="-5" dirty="0">
                <a:latin typeface="Univers for BP Light"/>
                <a:cs typeface="Univers for BP Light"/>
              </a:rPr>
              <a:t>to-gas switching </a:t>
            </a:r>
            <a:r>
              <a:rPr sz="1800" b="0" dirty="0">
                <a:latin typeface="Univers for BP Light"/>
                <a:cs typeface="Univers for BP Light"/>
              </a:rPr>
              <a:t>in </a:t>
            </a:r>
            <a:r>
              <a:rPr sz="1800" b="0" spc="-5" dirty="0">
                <a:latin typeface="Univers for BP Light"/>
                <a:cs typeface="Univers for BP Light"/>
              </a:rPr>
              <a:t>transport. </a:t>
            </a:r>
            <a:r>
              <a:rPr sz="1800" b="0" spc="-10" dirty="0">
                <a:latin typeface="Univers for BP Light"/>
                <a:cs typeface="Univers for BP Light"/>
              </a:rPr>
              <a:t>The </a:t>
            </a:r>
            <a:r>
              <a:rPr sz="1800" b="0" spc="-5" dirty="0">
                <a:latin typeface="Univers for BP Light"/>
                <a:cs typeface="Univers for BP Light"/>
              </a:rPr>
              <a:t>growth </a:t>
            </a:r>
            <a:r>
              <a:rPr sz="1800" b="0" dirty="0">
                <a:latin typeface="Univers for BP Light"/>
                <a:cs typeface="Univers for BP Light"/>
              </a:rPr>
              <a:t>of </a:t>
            </a:r>
            <a:r>
              <a:rPr sz="1800" b="0" spc="-5" dirty="0">
                <a:latin typeface="Univers for BP Light"/>
                <a:cs typeface="Univers for BP Light"/>
              </a:rPr>
              <a:t>natural gas </a:t>
            </a:r>
            <a:r>
              <a:rPr sz="1800" b="0" dirty="0">
                <a:latin typeface="Univers for BP Light"/>
                <a:cs typeface="Univers for BP Light"/>
              </a:rPr>
              <a:t>in </a:t>
            </a:r>
            <a:r>
              <a:rPr sz="1800" b="0" spc="-5" dirty="0">
                <a:latin typeface="Univers for BP Light"/>
                <a:cs typeface="Univers for BP Light"/>
              </a:rPr>
              <a:t>this ‘less gas switch’  scenario averages around 1.1% </a:t>
            </a:r>
            <a:r>
              <a:rPr sz="1800" b="0" dirty="0">
                <a:latin typeface="Univers for BP Light"/>
                <a:cs typeface="Univers for BP Light"/>
              </a:rPr>
              <a:t>p.a. </a:t>
            </a:r>
            <a:r>
              <a:rPr sz="1800" b="0" spc="-5" dirty="0">
                <a:latin typeface="Univers for BP Light"/>
                <a:cs typeface="Univers for BP Light"/>
              </a:rPr>
              <a:t>compared </a:t>
            </a:r>
            <a:r>
              <a:rPr sz="1800" b="0" dirty="0">
                <a:latin typeface="Univers for BP Light"/>
                <a:cs typeface="Univers for BP Light"/>
              </a:rPr>
              <a:t>with </a:t>
            </a:r>
            <a:r>
              <a:rPr sz="1800" b="0" spc="-5" dirty="0">
                <a:latin typeface="Univers for BP Light"/>
                <a:cs typeface="Univers for BP Light"/>
              </a:rPr>
              <a:t>1.6% </a:t>
            </a:r>
            <a:r>
              <a:rPr sz="1800" b="0" dirty="0">
                <a:latin typeface="Univers for BP Light"/>
                <a:cs typeface="Univers for BP Light"/>
              </a:rPr>
              <a:t>p.a. in the ET</a:t>
            </a:r>
            <a:r>
              <a:rPr sz="1800" b="0" spc="65"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weaker </a:t>
            </a:r>
            <a:r>
              <a:rPr sz="1800" b="0" dirty="0">
                <a:latin typeface="Univers for BP Light"/>
                <a:cs typeface="Univers for BP Light"/>
              </a:rPr>
              <a:t>growth is </a:t>
            </a:r>
            <a:r>
              <a:rPr sz="1800" b="0" spc="-5" dirty="0">
                <a:latin typeface="Univers for BP Light"/>
                <a:cs typeface="Univers for BP Light"/>
              </a:rPr>
              <a:t>concentrated </a:t>
            </a:r>
            <a:r>
              <a:rPr sz="1800" b="0" dirty="0">
                <a:latin typeface="Univers for BP Light"/>
                <a:cs typeface="Univers for BP Light"/>
              </a:rPr>
              <a:t>in </a:t>
            </a:r>
            <a:r>
              <a:rPr sz="1800" b="0" spc="-5" dirty="0">
                <a:latin typeface="Univers for BP Light"/>
                <a:cs typeface="Univers for BP Light"/>
              </a:rPr>
              <a:t>China </a:t>
            </a:r>
            <a:r>
              <a:rPr sz="1800" b="0" dirty="0">
                <a:latin typeface="Univers for BP Light"/>
                <a:cs typeface="Univers for BP Light"/>
              </a:rPr>
              <a:t>which has a </a:t>
            </a:r>
            <a:r>
              <a:rPr sz="1800" b="0" spc="-5" dirty="0">
                <a:latin typeface="Univers for BP Light"/>
                <a:cs typeface="Univers for BP Light"/>
              </a:rPr>
              <a:t>significant degree </a:t>
            </a:r>
            <a:r>
              <a:rPr sz="1800" b="0" dirty="0">
                <a:latin typeface="Univers for BP Light"/>
                <a:cs typeface="Univers for BP Light"/>
              </a:rPr>
              <a:t>of </a:t>
            </a:r>
            <a:r>
              <a:rPr sz="1800" b="0" spc="-5" dirty="0">
                <a:latin typeface="Univers for BP Light"/>
                <a:cs typeface="Univers for BP Light"/>
              </a:rPr>
              <a:t>coal-to-  </a:t>
            </a:r>
            <a:r>
              <a:rPr sz="1800" b="0" dirty="0">
                <a:latin typeface="Univers for BP Light"/>
                <a:cs typeface="Univers for BP Light"/>
              </a:rPr>
              <a:t>gas </a:t>
            </a:r>
            <a:r>
              <a:rPr sz="1800" b="0" spc="-5" dirty="0">
                <a:latin typeface="Univers for BP Light"/>
                <a:cs typeface="Univers for BP Light"/>
              </a:rPr>
              <a:t>switching </a:t>
            </a:r>
            <a:r>
              <a:rPr sz="1800" b="0" dirty="0">
                <a:latin typeface="Univers for BP Light"/>
                <a:cs typeface="Univers for BP Light"/>
              </a:rPr>
              <a:t>in the ET </a:t>
            </a:r>
            <a:r>
              <a:rPr sz="1800" b="0" spc="-5" dirty="0">
                <a:latin typeface="Univers for BP Light"/>
                <a:cs typeface="Univers for BP Light"/>
              </a:rPr>
              <a:t>scenario, and, </a:t>
            </a:r>
            <a:r>
              <a:rPr sz="1800" b="0" dirty="0">
                <a:latin typeface="Univers for BP Light"/>
                <a:cs typeface="Univers for BP Light"/>
              </a:rPr>
              <a:t>to a </a:t>
            </a:r>
            <a:r>
              <a:rPr sz="1800" b="0" spc="-5" dirty="0">
                <a:latin typeface="Univers for BP Light"/>
                <a:cs typeface="Univers for BP Light"/>
              </a:rPr>
              <a:t>lesser extent, </a:t>
            </a:r>
            <a:r>
              <a:rPr sz="1800" b="0" dirty="0">
                <a:latin typeface="Univers for BP Light"/>
                <a:cs typeface="Univers for BP Light"/>
              </a:rPr>
              <a:t>the EU. Gas growth in </a:t>
            </a:r>
            <a:r>
              <a:rPr sz="1800" b="0" spc="-5" dirty="0">
                <a:latin typeface="Univers for BP Light"/>
                <a:cs typeface="Univers for BP Light"/>
              </a:rPr>
              <a:t>India  </a:t>
            </a:r>
            <a:r>
              <a:rPr sz="1800" b="0" dirty="0">
                <a:latin typeface="Univers for BP Light"/>
                <a:cs typeface="Univers for BP Light"/>
              </a:rPr>
              <a:t>and the rest of Asia is </a:t>
            </a:r>
            <a:r>
              <a:rPr sz="1800" b="0" spc="-5" dirty="0">
                <a:latin typeface="Univers for BP Light"/>
                <a:cs typeface="Univers for BP Light"/>
              </a:rPr>
              <a:t>relatively</a:t>
            </a:r>
            <a:r>
              <a:rPr sz="1800" b="0" spc="-45" dirty="0">
                <a:latin typeface="Univers for BP Light"/>
                <a:cs typeface="Univers for BP Light"/>
              </a:rPr>
              <a:t> </a:t>
            </a:r>
            <a:r>
              <a:rPr sz="1800" b="0" spc="-5" dirty="0">
                <a:latin typeface="Univers for BP Light"/>
                <a:cs typeface="Univers for BP Light"/>
              </a:rPr>
              <a:t>unchanged.</a:t>
            </a:r>
            <a:endParaRPr sz="1800">
              <a:latin typeface="Univers for BP Light"/>
              <a:cs typeface="Univers for BP Light"/>
            </a:endParaRPr>
          </a:p>
        </p:txBody>
      </p:sp>
      <p:sp>
        <p:nvSpPr>
          <p:cNvPr id="6" name="object 6"/>
          <p:cNvSpPr/>
          <p:nvPr/>
        </p:nvSpPr>
        <p:spPr>
          <a:xfrm>
            <a:off x="524255" y="124968"/>
            <a:ext cx="3191510" cy="251460"/>
          </a:xfrm>
          <a:custGeom>
            <a:avLst/>
            <a:gdLst/>
            <a:ahLst/>
            <a:cxnLst/>
            <a:rect l="l" t="t" r="r" b="b"/>
            <a:pathLst>
              <a:path w="3191510" h="251460">
                <a:moveTo>
                  <a:pt x="3149346"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3149346" y="251459"/>
                </a:lnTo>
                <a:lnTo>
                  <a:pt x="3165645" y="248161"/>
                </a:lnTo>
                <a:lnTo>
                  <a:pt x="3178968" y="239172"/>
                </a:lnTo>
                <a:lnTo>
                  <a:pt x="3187957" y="225849"/>
                </a:lnTo>
                <a:lnTo>
                  <a:pt x="3191256" y="209550"/>
                </a:lnTo>
                <a:lnTo>
                  <a:pt x="3191256" y="41909"/>
                </a:lnTo>
                <a:lnTo>
                  <a:pt x="3187957" y="25610"/>
                </a:lnTo>
                <a:lnTo>
                  <a:pt x="3178968" y="12287"/>
                </a:lnTo>
                <a:lnTo>
                  <a:pt x="3165645" y="3298"/>
                </a:lnTo>
                <a:lnTo>
                  <a:pt x="3149346" y="0"/>
                </a:lnTo>
                <a:close/>
              </a:path>
            </a:pathLst>
          </a:custGeom>
          <a:solidFill>
            <a:srgbClr val="B0E0D1"/>
          </a:solidFill>
        </p:spPr>
        <p:txBody>
          <a:bodyPr wrap="square" lIns="0" tIns="0" rIns="0" bIns="0" rtlCol="0"/>
          <a:lstStyle/>
          <a:p>
            <a:endParaRPr/>
          </a:p>
        </p:txBody>
      </p:sp>
      <p:sp>
        <p:nvSpPr>
          <p:cNvPr id="7" name="object 7"/>
          <p:cNvSpPr txBox="1"/>
          <p:nvPr/>
        </p:nvSpPr>
        <p:spPr>
          <a:xfrm>
            <a:off x="614883" y="145160"/>
            <a:ext cx="28975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Natural gas </a:t>
            </a:r>
            <a:r>
              <a:rPr sz="1250" i="1" spc="-25" dirty="0">
                <a:latin typeface="Univers for BP"/>
                <a:cs typeface="Univers for BP"/>
              </a:rPr>
              <a:t>– 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 name="object 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 name="object 9"/>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2127504" y="3363467"/>
            <a:ext cx="1346200" cy="481965"/>
          </a:xfrm>
          <a:custGeom>
            <a:avLst/>
            <a:gdLst/>
            <a:ahLst/>
            <a:cxnLst/>
            <a:rect l="l" t="t" r="r" b="b"/>
            <a:pathLst>
              <a:path w="1346200" h="481964">
                <a:moveTo>
                  <a:pt x="0" y="481584"/>
                </a:moveTo>
                <a:lnTo>
                  <a:pt x="1345692" y="481584"/>
                </a:lnTo>
                <a:lnTo>
                  <a:pt x="1345692" y="0"/>
                </a:lnTo>
                <a:lnTo>
                  <a:pt x="0" y="0"/>
                </a:lnTo>
                <a:lnTo>
                  <a:pt x="0" y="481584"/>
                </a:lnTo>
                <a:close/>
              </a:path>
            </a:pathLst>
          </a:custGeom>
          <a:solidFill>
            <a:srgbClr val="DC0000"/>
          </a:solidFill>
        </p:spPr>
        <p:txBody>
          <a:bodyPr wrap="square" lIns="0" tIns="0" rIns="0" bIns="0" rtlCol="0"/>
          <a:lstStyle/>
          <a:p>
            <a:endParaRPr/>
          </a:p>
        </p:txBody>
      </p:sp>
      <p:sp>
        <p:nvSpPr>
          <p:cNvPr id="5" name="object 5"/>
          <p:cNvSpPr/>
          <p:nvPr/>
        </p:nvSpPr>
        <p:spPr>
          <a:xfrm>
            <a:off x="2127504" y="3363467"/>
            <a:ext cx="1346200" cy="481965"/>
          </a:xfrm>
          <a:custGeom>
            <a:avLst/>
            <a:gdLst/>
            <a:ahLst/>
            <a:cxnLst/>
            <a:rect l="l" t="t" r="r" b="b"/>
            <a:pathLst>
              <a:path w="1346200" h="481964">
                <a:moveTo>
                  <a:pt x="0" y="481584"/>
                </a:moveTo>
                <a:lnTo>
                  <a:pt x="1345692" y="481584"/>
                </a:lnTo>
                <a:lnTo>
                  <a:pt x="1345692" y="0"/>
                </a:lnTo>
                <a:lnTo>
                  <a:pt x="0" y="0"/>
                </a:lnTo>
                <a:lnTo>
                  <a:pt x="0" y="481584"/>
                </a:lnTo>
                <a:close/>
              </a:path>
            </a:pathLst>
          </a:custGeom>
          <a:ln w="9143">
            <a:solidFill>
              <a:srgbClr val="BEBEBE"/>
            </a:solidFill>
          </a:ln>
        </p:spPr>
        <p:txBody>
          <a:bodyPr wrap="square" lIns="0" tIns="0" rIns="0" bIns="0" rtlCol="0"/>
          <a:lstStyle/>
          <a:p>
            <a:endParaRPr/>
          </a:p>
        </p:txBody>
      </p:sp>
      <p:sp>
        <p:nvSpPr>
          <p:cNvPr id="6" name="object 6"/>
          <p:cNvSpPr/>
          <p:nvPr/>
        </p:nvSpPr>
        <p:spPr>
          <a:xfrm>
            <a:off x="2127504" y="4084320"/>
            <a:ext cx="1201420" cy="481965"/>
          </a:xfrm>
          <a:custGeom>
            <a:avLst/>
            <a:gdLst/>
            <a:ahLst/>
            <a:cxnLst/>
            <a:rect l="l" t="t" r="r" b="b"/>
            <a:pathLst>
              <a:path w="1201420" h="481964">
                <a:moveTo>
                  <a:pt x="0" y="481583"/>
                </a:moveTo>
                <a:lnTo>
                  <a:pt x="1200912" y="481583"/>
                </a:lnTo>
                <a:lnTo>
                  <a:pt x="1200912" y="0"/>
                </a:lnTo>
                <a:lnTo>
                  <a:pt x="0" y="0"/>
                </a:lnTo>
                <a:lnTo>
                  <a:pt x="0" y="481583"/>
                </a:lnTo>
                <a:close/>
              </a:path>
            </a:pathLst>
          </a:custGeom>
          <a:solidFill>
            <a:srgbClr val="CD9BFF"/>
          </a:solidFill>
        </p:spPr>
        <p:txBody>
          <a:bodyPr wrap="square" lIns="0" tIns="0" rIns="0" bIns="0" rtlCol="0"/>
          <a:lstStyle/>
          <a:p>
            <a:endParaRPr/>
          </a:p>
        </p:txBody>
      </p:sp>
      <p:sp>
        <p:nvSpPr>
          <p:cNvPr id="7" name="object 7"/>
          <p:cNvSpPr/>
          <p:nvPr/>
        </p:nvSpPr>
        <p:spPr>
          <a:xfrm>
            <a:off x="2127504" y="4084320"/>
            <a:ext cx="1201420" cy="481965"/>
          </a:xfrm>
          <a:custGeom>
            <a:avLst/>
            <a:gdLst/>
            <a:ahLst/>
            <a:cxnLst/>
            <a:rect l="l" t="t" r="r" b="b"/>
            <a:pathLst>
              <a:path w="1201420" h="481964">
                <a:moveTo>
                  <a:pt x="0" y="481583"/>
                </a:moveTo>
                <a:lnTo>
                  <a:pt x="1200912" y="481583"/>
                </a:lnTo>
                <a:lnTo>
                  <a:pt x="1200912" y="0"/>
                </a:lnTo>
                <a:lnTo>
                  <a:pt x="0" y="0"/>
                </a:lnTo>
                <a:lnTo>
                  <a:pt x="0" y="481583"/>
                </a:lnTo>
                <a:close/>
              </a:path>
            </a:pathLst>
          </a:custGeom>
          <a:ln w="9144">
            <a:solidFill>
              <a:srgbClr val="BEBEBE"/>
            </a:solidFill>
          </a:ln>
        </p:spPr>
        <p:txBody>
          <a:bodyPr wrap="square" lIns="0" tIns="0" rIns="0" bIns="0" rtlCol="0"/>
          <a:lstStyle/>
          <a:p>
            <a:endParaRPr/>
          </a:p>
        </p:txBody>
      </p:sp>
      <p:sp>
        <p:nvSpPr>
          <p:cNvPr id="8" name="object 8"/>
          <p:cNvSpPr/>
          <p:nvPr/>
        </p:nvSpPr>
        <p:spPr>
          <a:xfrm>
            <a:off x="2127504" y="4805171"/>
            <a:ext cx="584200" cy="481965"/>
          </a:xfrm>
          <a:custGeom>
            <a:avLst/>
            <a:gdLst/>
            <a:ahLst/>
            <a:cxnLst/>
            <a:rect l="l" t="t" r="r" b="b"/>
            <a:pathLst>
              <a:path w="584200" h="481964">
                <a:moveTo>
                  <a:pt x="0" y="481583"/>
                </a:moveTo>
                <a:lnTo>
                  <a:pt x="583692" y="481583"/>
                </a:lnTo>
                <a:lnTo>
                  <a:pt x="583692" y="0"/>
                </a:lnTo>
                <a:lnTo>
                  <a:pt x="0" y="0"/>
                </a:lnTo>
                <a:lnTo>
                  <a:pt x="0" y="481583"/>
                </a:lnTo>
                <a:close/>
              </a:path>
            </a:pathLst>
          </a:custGeom>
          <a:solidFill>
            <a:srgbClr val="009900"/>
          </a:solidFill>
        </p:spPr>
        <p:txBody>
          <a:bodyPr wrap="square" lIns="0" tIns="0" rIns="0" bIns="0" rtlCol="0"/>
          <a:lstStyle/>
          <a:p>
            <a:endParaRPr/>
          </a:p>
        </p:txBody>
      </p:sp>
      <p:sp>
        <p:nvSpPr>
          <p:cNvPr id="9" name="object 9"/>
          <p:cNvSpPr/>
          <p:nvPr/>
        </p:nvSpPr>
        <p:spPr>
          <a:xfrm>
            <a:off x="2127504" y="4805171"/>
            <a:ext cx="584200" cy="481965"/>
          </a:xfrm>
          <a:custGeom>
            <a:avLst/>
            <a:gdLst/>
            <a:ahLst/>
            <a:cxnLst/>
            <a:rect l="l" t="t" r="r" b="b"/>
            <a:pathLst>
              <a:path w="584200" h="481964">
                <a:moveTo>
                  <a:pt x="0" y="481583"/>
                </a:moveTo>
                <a:lnTo>
                  <a:pt x="583692" y="481583"/>
                </a:lnTo>
                <a:lnTo>
                  <a:pt x="583692" y="0"/>
                </a:lnTo>
                <a:lnTo>
                  <a:pt x="0" y="0"/>
                </a:lnTo>
                <a:lnTo>
                  <a:pt x="0" y="481583"/>
                </a:lnTo>
                <a:close/>
              </a:path>
            </a:pathLst>
          </a:custGeom>
          <a:ln w="9144">
            <a:solidFill>
              <a:srgbClr val="BEBEBE"/>
            </a:solidFill>
          </a:ln>
        </p:spPr>
        <p:txBody>
          <a:bodyPr wrap="square" lIns="0" tIns="0" rIns="0" bIns="0" rtlCol="0"/>
          <a:lstStyle/>
          <a:p>
            <a:endParaRPr/>
          </a:p>
        </p:txBody>
      </p:sp>
      <p:sp>
        <p:nvSpPr>
          <p:cNvPr id="10" name="object 10"/>
          <p:cNvSpPr/>
          <p:nvPr/>
        </p:nvSpPr>
        <p:spPr>
          <a:xfrm>
            <a:off x="1991867" y="5526023"/>
            <a:ext cx="135890" cy="481965"/>
          </a:xfrm>
          <a:custGeom>
            <a:avLst/>
            <a:gdLst/>
            <a:ahLst/>
            <a:cxnLst/>
            <a:rect l="l" t="t" r="r" b="b"/>
            <a:pathLst>
              <a:path w="135889" h="481964">
                <a:moveTo>
                  <a:pt x="0" y="481584"/>
                </a:moveTo>
                <a:lnTo>
                  <a:pt x="135636" y="481584"/>
                </a:lnTo>
                <a:lnTo>
                  <a:pt x="135636" y="0"/>
                </a:lnTo>
                <a:lnTo>
                  <a:pt x="0" y="0"/>
                </a:lnTo>
                <a:lnTo>
                  <a:pt x="0" y="481584"/>
                </a:lnTo>
                <a:close/>
              </a:path>
            </a:pathLst>
          </a:custGeom>
          <a:solidFill>
            <a:srgbClr val="FF9900"/>
          </a:solidFill>
        </p:spPr>
        <p:txBody>
          <a:bodyPr wrap="square" lIns="0" tIns="0" rIns="0" bIns="0" rtlCol="0"/>
          <a:lstStyle/>
          <a:p>
            <a:endParaRPr/>
          </a:p>
        </p:txBody>
      </p:sp>
      <p:sp>
        <p:nvSpPr>
          <p:cNvPr id="11" name="object 11"/>
          <p:cNvSpPr/>
          <p:nvPr/>
        </p:nvSpPr>
        <p:spPr>
          <a:xfrm>
            <a:off x="1991867" y="5526023"/>
            <a:ext cx="135890" cy="481965"/>
          </a:xfrm>
          <a:custGeom>
            <a:avLst/>
            <a:gdLst/>
            <a:ahLst/>
            <a:cxnLst/>
            <a:rect l="l" t="t" r="r" b="b"/>
            <a:pathLst>
              <a:path w="135889" h="481964">
                <a:moveTo>
                  <a:pt x="0" y="481584"/>
                </a:moveTo>
                <a:lnTo>
                  <a:pt x="135636" y="481584"/>
                </a:lnTo>
                <a:lnTo>
                  <a:pt x="135636" y="0"/>
                </a:lnTo>
                <a:lnTo>
                  <a:pt x="0" y="0"/>
                </a:lnTo>
                <a:lnTo>
                  <a:pt x="0" y="481584"/>
                </a:lnTo>
                <a:close/>
              </a:path>
            </a:pathLst>
          </a:custGeom>
          <a:ln w="9144">
            <a:solidFill>
              <a:srgbClr val="BEBEBE"/>
            </a:solidFill>
          </a:ln>
        </p:spPr>
        <p:txBody>
          <a:bodyPr wrap="square" lIns="0" tIns="0" rIns="0" bIns="0" rtlCol="0"/>
          <a:lstStyle/>
          <a:p>
            <a:endParaRPr/>
          </a:p>
        </p:txBody>
      </p:sp>
      <p:sp>
        <p:nvSpPr>
          <p:cNvPr id="12" name="object 12"/>
          <p:cNvSpPr/>
          <p:nvPr/>
        </p:nvSpPr>
        <p:spPr>
          <a:xfrm>
            <a:off x="2127504" y="2642616"/>
            <a:ext cx="1918970" cy="481965"/>
          </a:xfrm>
          <a:custGeom>
            <a:avLst/>
            <a:gdLst/>
            <a:ahLst/>
            <a:cxnLst/>
            <a:rect l="l" t="t" r="r" b="b"/>
            <a:pathLst>
              <a:path w="1918970" h="481964">
                <a:moveTo>
                  <a:pt x="0" y="481584"/>
                </a:moveTo>
                <a:lnTo>
                  <a:pt x="1918716" y="481584"/>
                </a:lnTo>
                <a:lnTo>
                  <a:pt x="1918716" y="0"/>
                </a:lnTo>
                <a:lnTo>
                  <a:pt x="0" y="0"/>
                </a:lnTo>
                <a:lnTo>
                  <a:pt x="0" y="481584"/>
                </a:lnTo>
                <a:close/>
              </a:path>
            </a:pathLst>
          </a:custGeom>
          <a:solidFill>
            <a:srgbClr val="000099"/>
          </a:solidFill>
        </p:spPr>
        <p:txBody>
          <a:bodyPr wrap="square" lIns="0" tIns="0" rIns="0" bIns="0" rtlCol="0"/>
          <a:lstStyle/>
          <a:p>
            <a:endParaRPr/>
          </a:p>
        </p:txBody>
      </p:sp>
      <p:sp>
        <p:nvSpPr>
          <p:cNvPr id="13" name="object 13"/>
          <p:cNvSpPr/>
          <p:nvPr/>
        </p:nvSpPr>
        <p:spPr>
          <a:xfrm>
            <a:off x="2127504" y="2642616"/>
            <a:ext cx="1918970" cy="481965"/>
          </a:xfrm>
          <a:custGeom>
            <a:avLst/>
            <a:gdLst/>
            <a:ahLst/>
            <a:cxnLst/>
            <a:rect l="l" t="t" r="r" b="b"/>
            <a:pathLst>
              <a:path w="1918970" h="481964">
                <a:moveTo>
                  <a:pt x="0" y="481584"/>
                </a:moveTo>
                <a:lnTo>
                  <a:pt x="1918716" y="481584"/>
                </a:lnTo>
                <a:lnTo>
                  <a:pt x="1918716" y="0"/>
                </a:lnTo>
                <a:lnTo>
                  <a:pt x="0" y="0"/>
                </a:lnTo>
                <a:lnTo>
                  <a:pt x="0" y="481584"/>
                </a:lnTo>
                <a:close/>
              </a:path>
            </a:pathLst>
          </a:custGeom>
          <a:ln w="9144">
            <a:solidFill>
              <a:srgbClr val="BEBEBE"/>
            </a:solidFill>
          </a:ln>
        </p:spPr>
        <p:txBody>
          <a:bodyPr wrap="square" lIns="0" tIns="0" rIns="0" bIns="0" rtlCol="0"/>
          <a:lstStyle/>
          <a:p>
            <a:endParaRPr/>
          </a:p>
        </p:txBody>
      </p:sp>
      <p:sp>
        <p:nvSpPr>
          <p:cNvPr id="14" name="object 14"/>
          <p:cNvSpPr/>
          <p:nvPr/>
        </p:nvSpPr>
        <p:spPr>
          <a:xfrm>
            <a:off x="1533144" y="2522220"/>
            <a:ext cx="2970530" cy="0"/>
          </a:xfrm>
          <a:custGeom>
            <a:avLst/>
            <a:gdLst/>
            <a:ahLst/>
            <a:cxnLst/>
            <a:rect l="l" t="t" r="r" b="b"/>
            <a:pathLst>
              <a:path w="2970529">
                <a:moveTo>
                  <a:pt x="0" y="0"/>
                </a:moveTo>
                <a:lnTo>
                  <a:pt x="2970276" y="0"/>
                </a:lnTo>
              </a:path>
            </a:pathLst>
          </a:custGeom>
          <a:ln w="9144">
            <a:solidFill>
              <a:srgbClr val="666666"/>
            </a:solidFill>
          </a:ln>
        </p:spPr>
        <p:txBody>
          <a:bodyPr wrap="square" lIns="0" tIns="0" rIns="0" bIns="0" rtlCol="0"/>
          <a:lstStyle/>
          <a:p>
            <a:endParaRPr/>
          </a:p>
        </p:txBody>
      </p:sp>
      <p:sp>
        <p:nvSpPr>
          <p:cNvPr id="15" name="object 15"/>
          <p:cNvSpPr/>
          <p:nvPr/>
        </p:nvSpPr>
        <p:spPr>
          <a:xfrm>
            <a:off x="1533144" y="2522220"/>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6" name="object 16"/>
          <p:cNvSpPr/>
          <p:nvPr/>
        </p:nvSpPr>
        <p:spPr>
          <a:xfrm>
            <a:off x="2127504" y="2522220"/>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7" name="object 17"/>
          <p:cNvSpPr/>
          <p:nvPr/>
        </p:nvSpPr>
        <p:spPr>
          <a:xfrm>
            <a:off x="2721864" y="2522220"/>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8" name="object 18"/>
          <p:cNvSpPr/>
          <p:nvPr/>
        </p:nvSpPr>
        <p:spPr>
          <a:xfrm>
            <a:off x="3314700" y="2522220"/>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19" name="object 19"/>
          <p:cNvSpPr/>
          <p:nvPr/>
        </p:nvSpPr>
        <p:spPr>
          <a:xfrm>
            <a:off x="3909059" y="2522220"/>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20" name="object 20"/>
          <p:cNvSpPr/>
          <p:nvPr/>
        </p:nvSpPr>
        <p:spPr>
          <a:xfrm>
            <a:off x="4503420" y="2522220"/>
            <a:ext cx="0" cy="58419"/>
          </a:xfrm>
          <a:custGeom>
            <a:avLst/>
            <a:gdLst/>
            <a:ahLst/>
            <a:cxnLst/>
            <a:rect l="l" t="t" r="r" b="b"/>
            <a:pathLst>
              <a:path h="58419">
                <a:moveTo>
                  <a:pt x="0" y="0"/>
                </a:moveTo>
                <a:lnTo>
                  <a:pt x="0" y="57912"/>
                </a:lnTo>
              </a:path>
            </a:pathLst>
          </a:custGeom>
          <a:ln w="9144">
            <a:solidFill>
              <a:srgbClr val="666666"/>
            </a:solidFill>
          </a:ln>
        </p:spPr>
        <p:txBody>
          <a:bodyPr wrap="square" lIns="0" tIns="0" rIns="0" bIns="0" rtlCol="0"/>
          <a:lstStyle/>
          <a:p>
            <a:endParaRPr/>
          </a:p>
        </p:txBody>
      </p:sp>
      <p:sp>
        <p:nvSpPr>
          <p:cNvPr id="21" name="object 21"/>
          <p:cNvSpPr/>
          <p:nvPr/>
        </p:nvSpPr>
        <p:spPr>
          <a:xfrm>
            <a:off x="2127504" y="2522220"/>
            <a:ext cx="0" cy="3604260"/>
          </a:xfrm>
          <a:custGeom>
            <a:avLst/>
            <a:gdLst/>
            <a:ahLst/>
            <a:cxnLst/>
            <a:rect l="l" t="t" r="r" b="b"/>
            <a:pathLst>
              <a:path h="3604260">
                <a:moveTo>
                  <a:pt x="0" y="0"/>
                </a:moveTo>
                <a:lnTo>
                  <a:pt x="0" y="3604259"/>
                </a:lnTo>
              </a:path>
            </a:pathLst>
          </a:custGeom>
          <a:ln w="9144">
            <a:solidFill>
              <a:srgbClr val="666666"/>
            </a:solidFill>
          </a:ln>
        </p:spPr>
        <p:txBody>
          <a:bodyPr wrap="square" lIns="0" tIns="0" rIns="0" bIns="0" rtlCol="0"/>
          <a:lstStyle/>
          <a:p>
            <a:endParaRPr/>
          </a:p>
        </p:txBody>
      </p:sp>
      <p:sp>
        <p:nvSpPr>
          <p:cNvPr id="22" name="object 22"/>
          <p:cNvSpPr txBox="1"/>
          <p:nvPr/>
        </p:nvSpPr>
        <p:spPr>
          <a:xfrm>
            <a:off x="384149" y="3480689"/>
            <a:ext cx="153733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Less gas</a:t>
            </a:r>
            <a:r>
              <a:rPr sz="1400" b="0" spc="-45" dirty="0">
                <a:latin typeface="Univers for BP Light"/>
                <a:cs typeface="Univers for BP Light"/>
              </a:rPr>
              <a:t> </a:t>
            </a:r>
            <a:r>
              <a:rPr sz="1400" b="0" spc="-5" dirty="0">
                <a:latin typeface="Univers for BP Light"/>
                <a:cs typeface="Univers for BP Light"/>
              </a:rPr>
              <a:t>switching</a:t>
            </a:r>
            <a:endParaRPr sz="1400">
              <a:latin typeface="Univers for BP Light"/>
              <a:cs typeface="Univers for BP Light"/>
            </a:endParaRPr>
          </a:p>
        </p:txBody>
      </p:sp>
      <p:sp>
        <p:nvSpPr>
          <p:cNvPr id="23" name="object 23"/>
          <p:cNvSpPr txBox="1"/>
          <p:nvPr/>
        </p:nvSpPr>
        <p:spPr>
          <a:xfrm>
            <a:off x="482600" y="4201541"/>
            <a:ext cx="143891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Renewables</a:t>
            </a:r>
            <a:r>
              <a:rPr sz="1400" b="0" spc="-95" dirty="0">
                <a:latin typeface="Univers for BP Light"/>
                <a:cs typeface="Univers for BP Light"/>
              </a:rPr>
              <a:t> </a:t>
            </a:r>
            <a:r>
              <a:rPr sz="1400" b="0" spc="-5" dirty="0">
                <a:latin typeface="Univers for BP Light"/>
                <a:cs typeface="Univers for BP Light"/>
              </a:rPr>
              <a:t>push</a:t>
            </a:r>
            <a:endParaRPr sz="1400">
              <a:latin typeface="Univers for BP Light"/>
              <a:cs typeface="Univers for BP Light"/>
            </a:endParaRPr>
          </a:p>
        </p:txBody>
      </p:sp>
      <p:sp>
        <p:nvSpPr>
          <p:cNvPr id="24" name="object 24"/>
          <p:cNvSpPr txBox="1"/>
          <p:nvPr/>
        </p:nvSpPr>
        <p:spPr>
          <a:xfrm>
            <a:off x="621588" y="4922773"/>
            <a:ext cx="129921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Faster</a:t>
            </a:r>
            <a:r>
              <a:rPr sz="1400" b="0" spc="-55" dirty="0">
                <a:latin typeface="Univers for BP Light"/>
                <a:cs typeface="Univers for BP Light"/>
              </a:rPr>
              <a:t> </a:t>
            </a:r>
            <a:r>
              <a:rPr sz="1400" b="0" spc="-5" dirty="0">
                <a:latin typeface="Univers for BP Light"/>
                <a:cs typeface="Univers for BP Light"/>
              </a:rPr>
              <a:t>transition</a:t>
            </a:r>
            <a:endParaRPr sz="1400">
              <a:latin typeface="Univers for BP Light"/>
              <a:cs typeface="Univers for BP Light"/>
            </a:endParaRPr>
          </a:p>
        </p:txBody>
      </p:sp>
      <p:sp>
        <p:nvSpPr>
          <p:cNvPr id="25" name="object 25"/>
          <p:cNvSpPr txBox="1"/>
          <p:nvPr/>
        </p:nvSpPr>
        <p:spPr>
          <a:xfrm>
            <a:off x="216509" y="5643575"/>
            <a:ext cx="170497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Even faster</a:t>
            </a:r>
            <a:r>
              <a:rPr sz="1400" b="0" spc="-25" dirty="0">
                <a:latin typeface="Univers for BP Light"/>
                <a:cs typeface="Univers for BP Light"/>
              </a:rPr>
              <a:t> </a:t>
            </a:r>
            <a:r>
              <a:rPr sz="1400" b="0" spc="-5" dirty="0">
                <a:latin typeface="Univers for BP Light"/>
                <a:cs typeface="Univers for BP Light"/>
              </a:rPr>
              <a:t>transition</a:t>
            </a:r>
            <a:endParaRPr sz="1400">
              <a:latin typeface="Univers for BP Light"/>
              <a:cs typeface="Univers for BP Light"/>
            </a:endParaRPr>
          </a:p>
        </p:txBody>
      </p:sp>
      <p:sp>
        <p:nvSpPr>
          <p:cNvPr id="26" name="object 26"/>
          <p:cNvSpPr txBox="1">
            <a:spLocks noGrp="1"/>
          </p:cNvSpPr>
          <p:nvPr>
            <p:ph type="title"/>
          </p:nvPr>
        </p:nvSpPr>
        <p:spPr>
          <a:xfrm>
            <a:off x="491439" y="556386"/>
            <a:ext cx="6464300" cy="361950"/>
          </a:xfrm>
          <a:prstGeom prst="rect">
            <a:avLst/>
          </a:prstGeom>
        </p:spPr>
        <p:txBody>
          <a:bodyPr vert="horz" wrap="square" lIns="0" tIns="0" rIns="0" bIns="0" rtlCol="0">
            <a:spAutoFit/>
          </a:bodyPr>
          <a:lstStyle/>
          <a:p>
            <a:pPr marL="12700">
              <a:lnSpc>
                <a:spcPct val="100000"/>
              </a:lnSpc>
            </a:pPr>
            <a:r>
              <a:rPr spc="-5" dirty="0"/>
              <a:t>Prospects for gas demand could be</a:t>
            </a:r>
            <a:r>
              <a:rPr spc="125" dirty="0"/>
              <a:t> </a:t>
            </a:r>
            <a:r>
              <a:rPr dirty="0"/>
              <a:t>dampened…</a:t>
            </a:r>
          </a:p>
        </p:txBody>
      </p:sp>
      <p:sp>
        <p:nvSpPr>
          <p:cNvPr id="27" name="object 27"/>
          <p:cNvSpPr txBox="1"/>
          <p:nvPr/>
        </p:nvSpPr>
        <p:spPr>
          <a:xfrm>
            <a:off x="453339" y="1133221"/>
            <a:ext cx="3683000" cy="1861820"/>
          </a:xfrm>
          <a:prstGeom prst="rect">
            <a:avLst/>
          </a:prstGeom>
        </p:spPr>
        <p:txBody>
          <a:bodyPr vert="horz" wrap="square" lIns="0" tIns="0" rIns="0" bIns="0" rtlCol="0">
            <a:spAutoFit/>
          </a:bodyPr>
          <a:lstStyle/>
          <a:p>
            <a:pPr marL="1590040" marR="436245" indent="-562610">
              <a:lnSpc>
                <a:spcPct val="100000"/>
              </a:lnSpc>
            </a:pPr>
            <a:r>
              <a:rPr sz="1800" dirty="0">
                <a:latin typeface="Univers for BP"/>
                <a:cs typeface="Univers for BP"/>
              </a:rPr>
              <a:t>Gas demand</a:t>
            </a:r>
            <a:r>
              <a:rPr sz="1800" spc="-95" dirty="0">
                <a:latin typeface="Univers for BP"/>
                <a:cs typeface="Univers for BP"/>
              </a:rPr>
              <a:t> </a:t>
            </a:r>
            <a:r>
              <a:rPr sz="1800" dirty="0">
                <a:latin typeface="Univers for BP"/>
                <a:cs typeface="Univers for BP"/>
              </a:rPr>
              <a:t>growth  </a:t>
            </a:r>
            <a:r>
              <a:rPr sz="1800" spc="-5" dirty="0">
                <a:latin typeface="Univers for BP"/>
                <a:cs typeface="Univers for BP"/>
              </a:rPr>
              <a:t>2016-2040</a:t>
            </a:r>
            <a:endParaRPr sz="1800">
              <a:latin typeface="Univers for BP"/>
              <a:cs typeface="Univers for BP"/>
            </a:endParaRPr>
          </a:p>
          <a:p>
            <a:pPr marL="52705">
              <a:lnSpc>
                <a:spcPct val="100000"/>
              </a:lnSpc>
              <a:spcBef>
                <a:spcPts val="855"/>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a:p>
            <a:pPr marL="842010">
              <a:lnSpc>
                <a:spcPct val="100000"/>
              </a:lnSpc>
              <a:spcBef>
                <a:spcPts val="1290"/>
              </a:spcBef>
              <a:tabLst>
                <a:tab pos="1461135" algn="l"/>
                <a:tab pos="2055495" algn="l"/>
                <a:tab pos="2649855" algn="l"/>
                <a:tab pos="3244215" algn="l"/>
              </a:tabLst>
            </a:pPr>
            <a:r>
              <a:rPr sz="1400" b="0" spc="-10" dirty="0">
                <a:latin typeface="Univers for BP Light"/>
                <a:cs typeface="Univers for BP Light"/>
              </a:rPr>
              <a:t>-</a:t>
            </a:r>
            <a:r>
              <a:rPr sz="1400" b="0" dirty="0">
                <a:latin typeface="Univers for BP Light"/>
                <a:cs typeface="Univers for BP Light"/>
              </a:rPr>
              <a:t>0.5%	0</a:t>
            </a:r>
            <a:r>
              <a:rPr sz="1400" b="0" spc="-10" dirty="0">
                <a:latin typeface="Univers for BP Light"/>
                <a:cs typeface="Univers for BP Light"/>
              </a:rPr>
              <a:t>.</a:t>
            </a:r>
            <a:r>
              <a:rPr sz="1400" b="0" dirty="0">
                <a:latin typeface="Univers for BP Light"/>
                <a:cs typeface="Univers for BP Light"/>
              </a:rPr>
              <a:t>0%	0</a:t>
            </a:r>
            <a:r>
              <a:rPr sz="1400" b="0" spc="-10" dirty="0">
                <a:latin typeface="Univers for BP Light"/>
                <a:cs typeface="Univers for BP Light"/>
              </a:rPr>
              <a:t>.</a:t>
            </a:r>
            <a:r>
              <a:rPr sz="1400" b="0" dirty="0">
                <a:latin typeface="Univers for BP Light"/>
                <a:cs typeface="Univers for BP Light"/>
              </a:rPr>
              <a:t>5%	1</a:t>
            </a:r>
            <a:r>
              <a:rPr sz="1400" b="0" spc="-10" dirty="0">
                <a:latin typeface="Univers for BP Light"/>
                <a:cs typeface="Univers for BP Light"/>
              </a:rPr>
              <a:t>.</a:t>
            </a:r>
            <a:r>
              <a:rPr sz="1400" b="0" dirty="0">
                <a:latin typeface="Univers for BP Light"/>
                <a:cs typeface="Univers for BP Light"/>
              </a:rPr>
              <a:t>0%	1</a:t>
            </a:r>
            <a:r>
              <a:rPr sz="1400" b="0" spc="-10" dirty="0">
                <a:latin typeface="Univers for BP Light"/>
                <a:cs typeface="Univers for BP Light"/>
              </a:rPr>
              <a:t>.</a:t>
            </a:r>
            <a:r>
              <a:rPr sz="1400" b="0" dirty="0">
                <a:latin typeface="Univers for BP Light"/>
                <a:cs typeface="Univers for BP Light"/>
              </a:rPr>
              <a:t>5%</a:t>
            </a:r>
            <a:endParaRPr sz="1400">
              <a:latin typeface="Univers for BP Light"/>
              <a:cs typeface="Univers for BP Light"/>
            </a:endParaRPr>
          </a:p>
          <a:p>
            <a:pPr>
              <a:lnSpc>
                <a:spcPct val="100000"/>
              </a:lnSpc>
            </a:pPr>
            <a:endParaRPr sz="1700">
              <a:latin typeface="Times New Roman"/>
              <a:cs typeface="Times New Roman"/>
            </a:endParaRPr>
          </a:p>
          <a:p>
            <a:pPr marL="12700">
              <a:lnSpc>
                <a:spcPct val="100000"/>
              </a:lnSpc>
              <a:spcBef>
                <a:spcPts val="1019"/>
              </a:spcBef>
            </a:pPr>
            <a:r>
              <a:rPr sz="1400" b="0" spc="-5" dirty="0">
                <a:latin typeface="Univers for BP Light"/>
                <a:cs typeface="Univers for BP Light"/>
              </a:rPr>
              <a:t>Evolving</a:t>
            </a:r>
            <a:r>
              <a:rPr sz="1400" b="0" spc="-35" dirty="0">
                <a:latin typeface="Univers for BP Light"/>
                <a:cs typeface="Univers for BP Light"/>
              </a:rPr>
              <a:t> </a:t>
            </a:r>
            <a:r>
              <a:rPr sz="1400" b="0" spc="-5" dirty="0">
                <a:latin typeface="Univers for BP Light"/>
                <a:cs typeface="Univers for BP Light"/>
              </a:rPr>
              <a:t>transition</a:t>
            </a:r>
            <a:endParaRPr sz="1400">
              <a:latin typeface="Univers for BP Light"/>
              <a:cs typeface="Univers for BP Light"/>
            </a:endParaRPr>
          </a:p>
        </p:txBody>
      </p:sp>
      <p:sp>
        <p:nvSpPr>
          <p:cNvPr id="28" name="object 28"/>
          <p:cNvSpPr txBox="1"/>
          <p:nvPr/>
        </p:nvSpPr>
        <p:spPr>
          <a:xfrm>
            <a:off x="5914771" y="1128395"/>
            <a:ext cx="3110865" cy="573405"/>
          </a:xfrm>
          <a:prstGeom prst="rect">
            <a:avLst/>
          </a:prstGeom>
        </p:spPr>
        <p:txBody>
          <a:bodyPr vert="horz" wrap="square" lIns="0" tIns="0" rIns="0" bIns="0" rtlCol="0">
            <a:spAutoFit/>
          </a:bodyPr>
          <a:lstStyle/>
          <a:p>
            <a:pPr algn="ctr">
              <a:lnSpc>
                <a:spcPct val="100000"/>
              </a:lnSpc>
            </a:pPr>
            <a:r>
              <a:rPr sz="1800" dirty="0">
                <a:latin typeface="Univers for BP"/>
                <a:cs typeface="Univers for BP"/>
              </a:rPr>
              <a:t>Gas </a:t>
            </a:r>
            <a:r>
              <a:rPr sz="1800" spc="-5" dirty="0">
                <a:latin typeface="Univers for BP"/>
                <a:cs typeface="Univers for BP"/>
              </a:rPr>
              <a:t>share </a:t>
            </a:r>
            <a:r>
              <a:rPr sz="1800" dirty="0">
                <a:latin typeface="Univers for BP"/>
                <a:cs typeface="Univers for BP"/>
              </a:rPr>
              <a:t>of </a:t>
            </a:r>
            <a:r>
              <a:rPr sz="1800" spc="-5" dirty="0">
                <a:latin typeface="Univers for BP"/>
                <a:cs typeface="Univers for BP"/>
              </a:rPr>
              <a:t>primary</a:t>
            </a:r>
            <a:r>
              <a:rPr sz="1800" spc="-35" dirty="0">
                <a:latin typeface="Univers for BP"/>
                <a:cs typeface="Univers for BP"/>
              </a:rPr>
              <a:t> </a:t>
            </a:r>
            <a:r>
              <a:rPr sz="1800" spc="-5" dirty="0">
                <a:latin typeface="Univers for BP"/>
                <a:cs typeface="Univers for BP"/>
              </a:rPr>
              <a:t>energy</a:t>
            </a:r>
            <a:endParaRPr sz="1800">
              <a:latin typeface="Univers for BP"/>
              <a:cs typeface="Univers for BP"/>
            </a:endParaRPr>
          </a:p>
          <a:p>
            <a:pPr marL="62865" algn="ctr">
              <a:lnSpc>
                <a:spcPct val="100000"/>
              </a:lnSpc>
            </a:pPr>
            <a:r>
              <a:rPr sz="1800" spc="-5" dirty="0">
                <a:latin typeface="Univers for BP"/>
                <a:cs typeface="Univers for BP"/>
              </a:rPr>
              <a:t>1990-2040</a:t>
            </a:r>
            <a:endParaRPr sz="1800">
              <a:latin typeface="Univers for BP"/>
              <a:cs typeface="Univers for BP"/>
            </a:endParaRPr>
          </a:p>
        </p:txBody>
      </p:sp>
      <p:sp>
        <p:nvSpPr>
          <p:cNvPr id="29" name="object 29"/>
          <p:cNvSpPr/>
          <p:nvPr/>
        </p:nvSpPr>
        <p:spPr>
          <a:xfrm>
            <a:off x="5626608" y="2292095"/>
            <a:ext cx="0" cy="3550920"/>
          </a:xfrm>
          <a:custGeom>
            <a:avLst/>
            <a:gdLst/>
            <a:ahLst/>
            <a:cxnLst/>
            <a:rect l="l" t="t" r="r" b="b"/>
            <a:pathLst>
              <a:path h="3550920">
                <a:moveTo>
                  <a:pt x="0" y="3550919"/>
                </a:moveTo>
                <a:lnTo>
                  <a:pt x="0" y="0"/>
                </a:lnTo>
              </a:path>
            </a:pathLst>
          </a:custGeom>
          <a:ln w="9144">
            <a:solidFill>
              <a:srgbClr val="666666"/>
            </a:solidFill>
          </a:ln>
        </p:spPr>
        <p:txBody>
          <a:bodyPr wrap="square" lIns="0" tIns="0" rIns="0" bIns="0" rtlCol="0"/>
          <a:lstStyle/>
          <a:p>
            <a:endParaRPr/>
          </a:p>
        </p:txBody>
      </p:sp>
      <p:sp>
        <p:nvSpPr>
          <p:cNvPr id="30" name="object 30"/>
          <p:cNvSpPr/>
          <p:nvPr/>
        </p:nvSpPr>
        <p:spPr>
          <a:xfrm>
            <a:off x="5626608" y="58430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1" name="object 31"/>
          <p:cNvSpPr/>
          <p:nvPr/>
        </p:nvSpPr>
        <p:spPr>
          <a:xfrm>
            <a:off x="5626608" y="525170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2" name="object 32"/>
          <p:cNvSpPr/>
          <p:nvPr/>
        </p:nvSpPr>
        <p:spPr>
          <a:xfrm>
            <a:off x="5626608" y="466039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3" name="object 33"/>
          <p:cNvSpPr/>
          <p:nvPr/>
        </p:nvSpPr>
        <p:spPr>
          <a:xfrm>
            <a:off x="5626608" y="40675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4" name="object 34"/>
          <p:cNvSpPr/>
          <p:nvPr/>
        </p:nvSpPr>
        <p:spPr>
          <a:xfrm>
            <a:off x="5626608" y="34762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5" name="object 35"/>
          <p:cNvSpPr/>
          <p:nvPr/>
        </p:nvSpPr>
        <p:spPr>
          <a:xfrm>
            <a:off x="5626608" y="288340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6" name="object 36"/>
          <p:cNvSpPr/>
          <p:nvPr/>
        </p:nvSpPr>
        <p:spPr>
          <a:xfrm>
            <a:off x="5626608" y="229209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7" name="object 37"/>
          <p:cNvSpPr/>
          <p:nvPr/>
        </p:nvSpPr>
        <p:spPr>
          <a:xfrm>
            <a:off x="5626608" y="5843015"/>
            <a:ext cx="3671570" cy="0"/>
          </a:xfrm>
          <a:custGeom>
            <a:avLst/>
            <a:gdLst/>
            <a:ahLst/>
            <a:cxnLst/>
            <a:rect l="l" t="t" r="r" b="b"/>
            <a:pathLst>
              <a:path w="3671570">
                <a:moveTo>
                  <a:pt x="0" y="0"/>
                </a:moveTo>
                <a:lnTo>
                  <a:pt x="3671316" y="0"/>
                </a:lnTo>
              </a:path>
            </a:pathLst>
          </a:custGeom>
          <a:ln w="9144">
            <a:solidFill>
              <a:srgbClr val="666666"/>
            </a:solidFill>
          </a:ln>
        </p:spPr>
        <p:txBody>
          <a:bodyPr wrap="square" lIns="0" tIns="0" rIns="0" bIns="0" rtlCol="0"/>
          <a:lstStyle/>
          <a:p>
            <a:endParaRPr/>
          </a:p>
        </p:txBody>
      </p:sp>
      <p:sp>
        <p:nvSpPr>
          <p:cNvPr id="38" name="object 38"/>
          <p:cNvSpPr/>
          <p:nvPr/>
        </p:nvSpPr>
        <p:spPr>
          <a:xfrm>
            <a:off x="5625846" y="3140201"/>
            <a:ext cx="1910080" cy="718185"/>
          </a:xfrm>
          <a:custGeom>
            <a:avLst/>
            <a:gdLst/>
            <a:ahLst/>
            <a:cxnLst/>
            <a:rect l="l" t="t" r="r" b="b"/>
            <a:pathLst>
              <a:path w="1910079" h="718185">
                <a:moveTo>
                  <a:pt x="0" y="717804"/>
                </a:moveTo>
                <a:lnTo>
                  <a:pt x="74675" y="592836"/>
                </a:lnTo>
                <a:lnTo>
                  <a:pt x="147827" y="609600"/>
                </a:lnTo>
                <a:lnTo>
                  <a:pt x="220979" y="583692"/>
                </a:lnTo>
                <a:lnTo>
                  <a:pt x="294131" y="623316"/>
                </a:lnTo>
                <a:lnTo>
                  <a:pt x="367283" y="528828"/>
                </a:lnTo>
                <a:lnTo>
                  <a:pt x="441959" y="405384"/>
                </a:lnTo>
                <a:lnTo>
                  <a:pt x="515112" y="481584"/>
                </a:lnTo>
                <a:lnTo>
                  <a:pt x="588263" y="416051"/>
                </a:lnTo>
                <a:lnTo>
                  <a:pt x="661415" y="368808"/>
                </a:lnTo>
                <a:lnTo>
                  <a:pt x="734567" y="266700"/>
                </a:lnTo>
                <a:lnTo>
                  <a:pt x="807719" y="233172"/>
                </a:lnTo>
                <a:lnTo>
                  <a:pt x="882396" y="196596"/>
                </a:lnTo>
                <a:lnTo>
                  <a:pt x="955548" y="257556"/>
                </a:lnTo>
                <a:lnTo>
                  <a:pt x="1028700" y="341375"/>
                </a:lnTo>
                <a:lnTo>
                  <a:pt x="1101852" y="381000"/>
                </a:lnTo>
                <a:lnTo>
                  <a:pt x="1175003" y="384048"/>
                </a:lnTo>
                <a:lnTo>
                  <a:pt x="1249679" y="326136"/>
                </a:lnTo>
                <a:lnTo>
                  <a:pt x="1322831" y="240792"/>
                </a:lnTo>
                <a:lnTo>
                  <a:pt x="1395983" y="316992"/>
                </a:lnTo>
                <a:lnTo>
                  <a:pt x="1469135" y="152400"/>
                </a:lnTo>
                <a:lnTo>
                  <a:pt x="1542287" y="188975"/>
                </a:lnTo>
                <a:lnTo>
                  <a:pt x="1616963" y="114300"/>
                </a:lnTo>
                <a:lnTo>
                  <a:pt x="1690115" y="115824"/>
                </a:lnTo>
                <a:lnTo>
                  <a:pt x="1763268" y="140208"/>
                </a:lnTo>
                <a:lnTo>
                  <a:pt x="1836420" y="36575"/>
                </a:lnTo>
                <a:lnTo>
                  <a:pt x="1909572" y="0"/>
                </a:lnTo>
              </a:path>
            </a:pathLst>
          </a:custGeom>
          <a:ln w="28955">
            <a:solidFill>
              <a:srgbClr val="000000"/>
            </a:solidFill>
          </a:ln>
        </p:spPr>
        <p:txBody>
          <a:bodyPr wrap="square" lIns="0" tIns="0" rIns="0" bIns="0" rtlCol="0"/>
          <a:lstStyle/>
          <a:p>
            <a:endParaRPr/>
          </a:p>
        </p:txBody>
      </p:sp>
      <p:sp>
        <p:nvSpPr>
          <p:cNvPr id="39" name="object 39"/>
          <p:cNvSpPr/>
          <p:nvPr/>
        </p:nvSpPr>
        <p:spPr>
          <a:xfrm>
            <a:off x="7535418" y="2536698"/>
            <a:ext cx="1763395" cy="603885"/>
          </a:xfrm>
          <a:custGeom>
            <a:avLst/>
            <a:gdLst/>
            <a:ahLst/>
            <a:cxnLst/>
            <a:rect l="l" t="t" r="r" b="b"/>
            <a:pathLst>
              <a:path w="1763395" h="603885">
                <a:moveTo>
                  <a:pt x="0" y="603503"/>
                </a:moveTo>
                <a:lnTo>
                  <a:pt x="294131" y="420624"/>
                </a:lnTo>
                <a:lnTo>
                  <a:pt x="661415" y="313943"/>
                </a:lnTo>
                <a:lnTo>
                  <a:pt x="1028700" y="222503"/>
                </a:lnTo>
                <a:lnTo>
                  <a:pt x="1395983" y="112775"/>
                </a:lnTo>
                <a:lnTo>
                  <a:pt x="1763267" y="0"/>
                </a:lnTo>
              </a:path>
            </a:pathLst>
          </a:custGeom>
          <a:ln w="28956">
            <a:solidFill>
              <a:srgbClr val="000099"/>
            </a:solidFill>
          </a:ln>
        </p:spPr>
        <p:txBody>
          <a:bodyPr wrap="square" lIns="0" tIns="0" rIns="0" bIns="0" rtlCol="0"/>
          <a:lstStyle/>
          <a:p>
            <a:endParaRPr/>
          </a:p>
        </p:txBody>
      </p:sp>
      <p:sp>
        <p:nvSpPr>
          <p:cNvPr id="40" name="object 40"/>
          <p:cNvSpPr/>
          <p:nvPr/>
        </p:nvSpPr>
        <p:spPr>
          <a:xfrm>
            <a:off x="7785734" y="2912491"/>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41" name="object 41"/>
          <p:cNvSpPr/>
          <p:nvPr/>
        </p:nvSpPr>
        <p:spPr>
          <a:xfrm>
            <a:off x="8151494" y="2807335"/>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42" name="object 42"/>
          <p:cNvSpPr/>
          <p:nvPr/>
        </p:nvSpPr>
        <p:spPr>
          <a:xfrm>
            <a:off x="8518779" y="2714370"/>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2" y="44195"/>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43" name="object 43"/>
          <p:cNvSpPr/>
          <p:nvPr/>
        </p:nvSpPr>
        <p:spPr>
          <a:xfrm>
            <a:off x="8886063" y="2604642"/>
            <a:ext cx="88900" cy="88900"/>
          </a:xfrm>
          <a:custGeom>
            <a:avLst/>
            <a:gdLst/>
            <a:ahLst/>
            <a:cxnLst/>
            <a:rect l="l" t="t" r="r" b="b"/>
            <a:pathLst>
              <a:path w="88900" h="88900">
                <a:moveTo>
                  <a:pt x="44195" y="0"/>
                </a:moveTo>
                <a:lnTo>
                  <a:pt x="26949" y="3476"/>
                </a:lnTo>
                <a:lnTo>
                  <a:pt x="12906" y="12954"/>
                </a:lnTo>
                <a:lnTo>
                  <a:pt x="3458" y="27003"/>
                </a:lnTo>
                <a:lnTo>
                  <a:pt x="0" y="44196"/>
                </a:lnTo>
                <a:lnTo>
                  <a:pt x="3458" y="61388"/>
                </a:lnTo>
                <a:lnTo>
                  <a:pt x="12906" y="75438"/>
                </a:lnTo>
                <a:lnTo>
                  <a:pt x="26949"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44" name="object 44"/>
          <p:cNvSpPr/>
          <p:nvPr/>
        </p:nvSpPr>
        <p:spPr>
          <a:xfrm>
            <a:off x="9253346" y="2493391"/>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000099"/>
          </a:solidFill>
        </p:spPr>
        <p:txBody>
          <a:bodyPr wrap="square" lIns="0" tIns="0" rIns="0" bIns="0" rtlCol="0"/>
          <a:lstStyle/>
          <a:p>
            <a:endParaRPr/>
          </a:p>
        </p:txBody>
      </p:sp>
      <p:sp>
        <p:nvSpPr>
          <p:cNvPr id="45" name="object 45"/>
          <p:cNvSpPr/>
          <p:nvPr/>
        </p:nvSpPr>
        <p:spPr>
          <a:xfrm>
            <a:off x="7535418" y="3140201"/>
            <a:ext cx="1763395" cy="233679"/>
          </a:xfrm>
          <a:custGeom>
            <a:avLst/>
            <a:gdLst/>
            <a:ahLst/>
            <a:cxnLst/>
            <a:rect l="l" t="t" r="r" b="b"/>
            <a:pathLst>
              <a:path w="1763395" h="233679">
                <a:moveTo>
                  <a:pt x="0" y="0"/>
                </a:moveTo>
                <a:lnTo>
                  <a:pt x="294131" y="47244"/>
                </a:lnTo>
                <a:lnTo>
                  <a:pt x="661415" y="132587"/>
                </a:lnTo>
                <a:lnTo>
                  <a:pt x="1028700" y="204215"/>
                </a:lnTo>
                <a:lnTo>
                  <a:pt x="1395983" y="230124"/>
                </a:lnTo>
                <a:lnTo>
                  <a:pt x="1763267" y="233172"/>
                </a:lnTo>
              </a:path>
            </a:pathLst>
          </a:custGeom>
          <a:ln w="28956">
            <a:solidFill>
              <a:srgbClr val="DC0000"/>
            </a:solidFill>
          </a:ln>
        </p:spPr>
        <p:txBody>
          <a:bodyPr wrap="square" lIns="0" tIns="0" rIns="0" bIns="0" rtlCol="0"/>
          <a:lstStyle/>
          <a:p>
            <a:endParaRPr/>
          </a:p>
        </p:txBody>
      </p:sp>
      <p:sp>
        <p:nvSpPr>
          <p:cNvPr id="46" name="object 46"/>
          <p:cNvSpPr/>
          <p:nvPr/>
        </p:nvSpPr>
        <p:spPr>
          <a:xfrm>
            <a:off x="7785734" y="3144139"/>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47" name="object 47"/>
          <p:cNvSpPr/>
          <p:nvPr/>
        </p:nvSpPr>
        <p:spPr>
          <a:xfrm>
            <a:off x="8151494" y="3227958"/>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DC0000"/>
          </a:solidFill>
        </p:spPr>
        <p:txBody>
          <a:bodyPr wrap="square" lIns="0" tIns="0" rIns="0" bIns="0" rtlCol="0"/>
          <a:lstStyle/>
          <a:p>
            <a:endParaRPr/>
          </a:p>
        </p:txBody>
      </p:sp>
      <p:sp>
        <p:nvSpPr>
          <p:cNvPr id="48" name="object 48"/>
          <p:cNvSpPr/>
          <p:nvPr/>
        </p:nvSpPr>
        <p:spPr>
          <a:xfrm>
            <a:off x="8518779" y="3299586"/>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49" name="object 49"/>
          <p:cNvSpPr/>
          <p:nvPr/>
        </p:nvSpPr>
        <p:spPr>
          <a:xfrm>
            <a:off x="8886063" y="3325495"/>
            <a:ext cx="88900" cy="88900"/>
          </a:xfrm>
          <a:custGeom>
            <a:avLst/>
            <a:gdLst/>
            <a:ahLst/>
            <a:cxnLst/>
            <a:rect l="l" t="t" r="r" b="b"/>
            <a:pathLst>
              <a:path w="88900" h="88900">
                <a:moveTo>
                  <a:pt x="44195" y="0"/>
                </a:moveTo>
                <a:lnTo>
                  <a:pt x="26949" y="3476"/>
                </a:lnTo>
                <a:lnTo>
                  <a:pt x="12906" y="12953"/>
                </a:lnTo>
                <a:lnTo>
                  <a:pt x="3458" y="27003"/>
                </a:lnTo>
                <a:lnTo>
                  <a:pt x="0" y="44195"/>
                </a:lnTo>
                <a:lnTo>
                  <a:pt x="3458" y="61388"/>
                </a:lnTo>
                <a:lnTo>
                  <a:pt x="12906" y="75437"/>
                </a:lnTo>
                <a:lnTo>
                  <a:pt x="26949"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DC0000"/>
          </a:solidFill>
        </p:spPr>
        <p:txBody>
          <a:bodyPr wrap="square" lIns="0" tIns="0" rIns="0" bIns="0" rtlCol="0"/>
          <a:lstStyle/>
          <a:p>
            <a:endParaRPr/>
          </a:p>
        </p:txBody>
      </p:sp>
      <p:sp>
        <p:nvSpPr>
          <p:cNvPr id="50" name="object 50"/>
          <p:cNvSpPr/>
          <p:nvPr/>
        </p:nvSpPr>
        <p:spPr>
          <a:xfrm>
            <a:off x="9253346" y="3328542"/>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DC0000"/>
          </a:solidFill>
        </p:spPr>
        <p:txBody>
          <a:bodyPr wrap="square" lIns="0" tIns="0" rIns="0" bIns="0" rtlCol="0"/>
          <a:lstStyle/>
          <a:p>
            <a:endParaRPr/>
          </a:p>
        </p:txBody>
      </p:sp>
      <p:sp>
        <p:nvSpPr>
          <p:cNvPr id="51" name="object 51"/>
          <p:cNvSpPr/>
          <p:nvPr/>
        </p:nvSpPr>
        <p:spPr>
          <a:xfrm>
            <a:off x="7535418" y="2958845"/>
            <a:ext cx="1763395" cy="713740"/>
          </a:xfrm>
          <a:custGeom>
            <a:avLst/>
            <a:gdLst/>
            <a:ahLst/>
            <a:cxnLst/>
            <a:rect l="l" t="t" r="r" b="b"/>
            <a:pathLst>
              <a:path w="1763395" h="713739">
                <a:moveTo>
                  <a:pt x="0" y="181355"/>
                </a:moveTo>
                <a:lnTo>
                  <a:pt x="294131" y="0"/>
                </a:lnTo>
                <a:lnTo>
                  <a:pt x="661415" y="202691"/>
                </a:lnTo>
                <a:lnTo>
                  <a:pt x="1028700" y="496824"/>
                </a:lnTo>
                <a:lnTo>
                  <a:pt x="1395983" y="713231"/>
                </a:lnTo>
                <a:lnTo>
                  <a:pt x="1763267" y="699515"/>
                </a:lnTo>
              </a:path>
            </a:pathLst>
          </a:custGeom>
          <a:ln w="28956">
            <a:solidFill>
              <a:srgbClr val="CD9BFF"/>
            </a:solidFill>
          </a:ln>
        </p:spPr>
        <p:txBody>
          <a:bodyPr wrap="square" lIns="0" tIns="0" rIns="0" bIns="0" rtlCol="0"/>
          <a:lstStyle/>
          <a:p>
            <a:endParaRPr/>
          </a:p>
        </p:txBody>
      </p:sp>
      <p:sp>
        <p:nvSpPr>
          <p:cNvPr id="52" name="object 52"/>
          <p:cNvSpPr/>
          <p:nvPr/>
        </p:nvSpPr>
        <p:spPr>
          <a:xfrm>
            <a:off x="7785734" y="2915539"/>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CD9BFF"/>
          </a:solidFill>
        </p:spPr>
        <p:txBody>
          <a:bodyPr wrap="square" lIns="0" tIns="0" rIns="0" bIns="0" rtlCol="0"/>
          <a:lstStyle/>
          <a:p>
            <a:endParaRPr/>
          </a:p>
        </p:txBody>
      </p:sp>
      <p:sp>
        <p:nvSpPr>
          <p:cNvPr id="53" name="object 53"/>
          <p:cNvSpPr/>
          <p:nvPr/>
        </p:nvSpPr>
        <p:spPr>
          <a:xfrm>
            <a:off x="8151494" y="311823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CD9BFF"/>
          </a:solidFill>
        </p:spPr>
        <p:txBody>
          <a:bodyPr wrap="square" lIns="0" tIns="0" rIns="0" bIns="0" rtlCol="0"/>
          <a:lstStyle/>
          <a:p>
            <a:endParaRPr/>
          </a:p>
        </p:txBody>
      </p:sp>
      <p:sp>
        <p:nvSpPr>
          <p:cNvPr id="54" name="object 54"/>
          <p:cNvSpPr/>
          <p:nvPr/>
        </p:nvSpPr>
        <p:spPr>
          <a:xfrm>
            <a:off x="8518779" y="3412363"/>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CD9BFF"/>
          </a:solidFill>
        </p:spPr>
        <p:txBody>
          <a:bodyPr wrap="square" lIns="0" tIns="0" rIns="0" bIns="0" rtlCol="0"/>
          <a:lstStyle/>
          <a:p>
            <a:endParaRPr/>
          </a:p>
        </p:txBody>
      </p:sp>
      <p:sp>
        <p:nvSpPr>
          <p:cNvPr id="55" name="object 55"/>
          <p:cNvSpPr/>
          <p:nvPr/>
        </p:nvSpPr>
        <p:spPr>
          <a:xfrm>
            <a:off x="8886063" y="3628771"/>
            <a:ext cx="88900" cy="88900"/>
          </a:xfrm>
          <a:custGeom>
            <a:avLst/>
            <a:gdLst/>
            <a:ahLst/>
            <a:cxnLst/>
            <a:rect l="l" t="t" r="r" b="b"/>
            <a:pathLst>
              <a:path w="88900" h="88900">
                <a:moveTo>
                  <a:pt x="44195" y="0"/>
                </a:moveTo>
                <a:lnTo>
                  <a:pt x="26949" y="3476"/>
                </a:lnTo>
                <a:lnTo>
                  <a:pt x="12906" y="12953"/>
                </a:lnTo>
                <a:lnTo>
                  <a:pt x="3458" y="27003"/>
                </a:lnTo>
                <a:lnTo>
                  <a:pt x="0" y="44195"/>
                </a:lnTo>
                <a:lnTo>
                  <a:pt x="3458" y="61388"/>
                </a:lnTo>
                <a:lnTo>
                  <a:pt x="12906" y="75437"/>
                </a:lnTo>
                <a:lnTo>
                  <a:pt x="26949"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CD9BFF"/>
          </a:solidFill>
        </p:spPr>
        <p:txBody>
          <a:bodyPr wrap="square" lIns="0" tIns="0" rIns="0" bIns="0" rtlCol="0"/>
          <a:lstStyle/>
          <a:p>
            <a:endParaRPr/>
          </a:p>
        </p:txBody>
      </p:sp>
      <p:sp>
        <p:nvSpPr>
          <p:cNvPr id="56" name="object 56"/>
          <p:cNvSpPr/>
          <p:nvPr/>
        </p:nvSpPr>
        <p:spPr>
          <a:xfrm>
            <a:off x="9253346" y="361353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CD9BFF"/>
          </a:solidFill>
        </p:spPr>
        <p:txBody>
          <a:bodyPr wrap="square" lIns="0" tIns="0" rIns="0" bIns="0" rtlCol="0"/>
          <a:lstStyle/>
          <a:p>
            <a:endParaRPr/>
          </a:p>
        </p:txBody>
      </p:sp>
      <p:sp>
        <p:nvSpPr>
          <p:cNvPr id="57" name="object 57"/>
          <p:cNvSpPr/>
          <p:nvPr/>
        </p:nvSpPr>
        <p:spPr>
          <a:xfrm>
            <a:off x="7535418" y="3076194"/>
            <a:ext cx="1763395" cy="681355"/>
          </a:xfrm>
          <a:custGeom>
            <a:avLst/>
            <a:gdLst/>
            <a:ahLst/>
            <a:cxnLst/>
            <a:rect l="l" t="t" r="r" b="b"/>
            <a:pathLst>
              <a:path w="1763395" h="681354">
                <a:moveTo>
                  <a:pt x="0" y="64007"/>
                </a:moveTo>
                <a:lnTo>
                  <a:pt x="294131" y="0"/>
                </a:lnTo>
                <a:lnTo>
                  <a:pt x="661415" y="24383"/>
                </a:lnTo>
                <a:lnTo>
                  <a:pt x="1028700" y="128015"/>
                </a:lnTo>
                <a:lnTo>
                  <a:pt x="1395983" y="350519"/>
                </a:lnTo>
                <a:lnTo>
                  <a:pt x="1763267" y="681227"/>
                </a:lnTo>
              </a:path>
            </a:pathLst>
          </a:custGeom>
          <a:ln w="28956">
            <a:solidFill>
              <a:srgbClr val="339966"/>
            </a:solidFill>
          </a:ln>
        </p:spPr>
        <p:txBody>
          <a:bodyPr wrap="square" lIns="0" tIns="0" rIns="0" bIns="0" rtlCol="0"/>
          <a:lstStyle/>
          <a:p>
            <a:endParaRPr/>
          </a:p>
        </p:txBody>
      </p:sp>
      <p:sp>
        <p:nvSpPr>
          <p:cNvPr id="58" name="object 58"/>
          <p:cNvSpPr/>
          <p:nvPr/>
        </p:nvSpPr>
        <p:spPr>
          <a:xfrm>
            <a:off x="7785734" y="3032886"/>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59" name="object 59"/>
          <p:cNvSpPr/>
          <p:nvPr/>
        </p:nvSpPr>
        <p:spPr>
          <a:xfrm>
            <a:off x="8151494" y="3055747"/>
            <a:ext cx="88900" cy="88900"/>
          </a:xfrm>
          <a:custGeom>
            <a:avLst/>
            <a:gdLst/>
            <a:ahLst/>
            <a:cxnLst/>
            <a:rect l="l" t="t" r="r" b="b"/>
            <a:pathLst>
              <a:path w="88900" h="88900">
                <a:moveTo>
                  <a:pt x="44196" y="0"/>
                </a:moveTo>
                <a:lnTo>
                  <a:pt x="26949" y="3476"/>
                </a:lnTo>
                <a:lnTo>
                  <a:pt x="12906" y="12953"/>
                </a:lnTo>
                <a:lnTo>
                  <a:pt x="3458" y="27003"/>
                </a:lnTo>
                <a:lnTo>
                  <a:pt x="0" y="44195"/>
                </a:lnTo>
                <a:lnTo>
                  <a:pt x="3458" y="61388"/>
                </a:lnTo>
                <a:lnTo>
                  <a:pt x="12906" y="75437"/>
                </a:lnTo>
                <a:lnTo>
                  <a:pt x="26949"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60" name="object 60"/>
          <p:cNvSpPr/>
          <p:nvPr/>
        </p:nvSpPr>
        <p:spPr>
          <a:xfrm>
            <a:off x="8518779" y="3160902"/>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7"/>
                </a:lnTo>
                <a:lnTo>
                  <a:pt x="84915" y="61388"/>
                </a:lnTo>
                <a:lnTo>
                  <a:pt x="88392" y="44196"/>
                </a:lnTo>
                <a:lnTo>
                  <a:pt x="84915" y="27003"/>
                </a:lnTo>
                <a:lnTo>
                  <a:pt x="75438" y="12953"/>
                </a:lnTo>
                <a:lnTo>
                  <a:pt x="61388" y="3476"/>
                </a:lnTo>
                <a:lnTo>
                  <a:pt x="44196" y="0"/>
                </a:lnTo>
                <a:close/>
              </a:path>
            </a:pathLst>
          </a:custGeom>
          <a:solidFill>
            <a:srgbClr val="009900"/>
          </a:solidFill>
        </p:spPr>
        <p:txBody>
          <a:bodyPr wrap="square" lIns="0" tIns="0" rIns="0" bIns="0" rtlCol="0"/>
          <a:lstStyle/>
          <a:p>
            <a:endParaRPr/>
          </a:p>
        </p:txBody>
      </p:sp>
      <p:sp>
        <p:nvSpPr>
          <p:cNvPr id="61" name="object 61"/>
          <p:cNvSpPr/>
          <p:nvPr/>
        </p:nvSpPr>
        <p:spPr>
          <a:xfrm>
            <a:off x="8886063" y="3381883"/>
            <a:ext cx="88900" cy="88900"/>
          </a:xfrm>
          <a:custGeom>
            <a:avLst/>
            <a:gdLst/>
            <a:ahLst/>
            <a:cxnLst/>
            <a:rect l="l" t="t" r="r" b="b"/>
            <a:pathLst>
              <a:path w="88900" h="88900">
                <a:moveTo>
                  <a:pt x="44195" y="0"/>
                </a:moveTo>
                <a:lnTo>
                  <a:pt x="26949" y="3476"/>
                </a:lnTo>
                <a:lnTo>
                  <a:pt x="12906" y="12953"/>
                </a:lnTo>
                <a:lnTo>
                  <a:pt x="3458" y="27003"/>
                </a:lnTo>
                <a:lnTo>
                  <a:pt x="0" y="44195"/>
                </a:lnTo>
                <a:lnTo>
                  <a:pt x="3458" y="61388"/>
                </a:lnTo>
                <a:lnTo>
                  <a:pt x="12906" y="75437"/>
                </a:lnTo>
                <a:lnTo>
                  <a:pt x="26949"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009900"/>
          </a:solidFill>
        </p:spPr>
        <p:txBody>
          <a:bodyPr wrap="square" lIns="0" tIns="0" rIns="0" bIns="0" rtlCol="0"/>
          <a:lstStyle/>
          <a:p>
            <a:endParaRPr/>
          </a:p>
        </p:txBody>
      </p:sp>
      <p:sp>
        <p:nvSpPr>
          <p:cNvPr id="62" name="object 62"/>
          <p:cNvSpPr/>
          <p:nvPr/>
        </p:nvSpPr>
        <p:spPr>
          <a:xfrm>
            <a:off x="9253346" y="3714115"/>
            <a:ext cx="88900" cy="88900"/>
          </a:xfrm>
          <a:custGeom>
            <a:avLst/>
            <a:gdLst/>
            <a:ahLst/>
            <a:cxnLst/>
            <a:rect l="l" t="t" r="r" b="b"/>
            <a:pathLst>
              <a:path w="88900" h="88900">
                <a:moveTo>
                  <a:pt x="44196" y="0"/>
                </a:moveTo>
                <a:lnTo>
                  <a:pt x="26949" y="3476"/>
                </a:lnTo>
                <a:lnTo>
                  <a:pt x="12906" y="12953"/>
                </a:lnTo>
                <a:lnTo>
                  <a:pt x="3458" y="27003"/>
                </a:lnTo>
                <a:lnTo>
                  <a:pt x="0" y="44196"/>
                </a:lnTo>
                <a:lnTo>
                  <a:pt x="3458" y="61388"/>
                </a:lnTo>
                <a:lnTo>
                  <a:pt x="12906" y="75437"/>
                </a:lnTo>
                <a:lnTo>
                  <a:pt x="26949" y="84915"/>
                </a:lnTo>
                <a:lnTo>
                  <a:pt x="44196" y="88392"/>
                </a:lnTo>
                <a:lnTo>
                  <a:pt x="61388" y="84915"/>
                </a:lnTo>
                <a:lnTo>
                  <a:pt x="75437" y="75437"/>
                </a:lnTo>
                <a:lnTo>
                  <a:pt x="84915" y="61388"/>
                </a:lnTo>
                <a:lnTo>
                  <a:pt x="88392" y="44196"/>
                </a:lnTo>
                <a:lnTo>
                  <a:pt x="84915" y="27003"/>
                </a:lnTo>
                <a:lnTo>
                  <a:pt x="75438" y="12954"/>
                </a:lnTo>
                <a:lnTo>
                  <a:pt x="61388" y="3476"/>
                </a:lnTo>
                <a:lnTo>
                  <a:pt x="44196" y="0"/>
                </a:lnTo>
                <a:close/>
              </a:path>
            </a:pathLst>
          </a:custGeom>
          <a:solidFill>
            <a:srgbClr val="009900"/>
          </a:solidFill>
        </p:spPr>
        <p:txBody>
          <a:bodyPr wrap="square" lIns="0" tIns="0" rIns="0" bIns="0" rtlCol="0"/>
          <a:lstStyle/>
          <a:p>
            <a:endParaRPr/>
          </a:p>
        </p:txBody>
      </p:sp>
      <p:sp>
        <p:nvSpPr>
          <p:cNvPr id="63" name="object 63"/>
          <p:cNvSpPr/>
          <p:nvPr/>
        </p:nvSpPr>
        <p:spPr>
          <a:xfrm>
            <a:off x="7535418" y="2667761"/>
            <a:ext cx="1763395" cy="1914525"/>
          </a:xfrm>
          <a:custGeom>
            <a:avLst/>
            <a:gdLst/>
            <a:ahLst/>
            <a:cxnLst/>
            <a:rect l="l" t="t" r="r" b="b"/>
            <a:pathLst>
              <a:path w="1763395" h="1914525">
                <a:moveTo>
                  <a:pt x="0" y="472439"/>
                </a:moveTo>
                <a:lnTo>
                  <a:pt x="294131" y="0"/>
                </a:lnTo>
                <a:lnTo>
                  <a:pt x="661415" y="579120"/>
                </a:lnTo>
                <a:lnTo>
                  <a:pt x="1028700" y="1066800"/>
                </a:lnTo>
                <a:lnTo>
                  <a:pt x="1395983" y="1356360"/>
                </a:lnTo>
                <a:lnTo>
                  <a:pt x="1763267" y="1914144"/>
                </a:lnTo>
              </a:path>
            </a:pathLst>
          </a:custGeom>
          <a:ln w="28956">
            <a:solidFill>
              <a:srgbClr val="FF9900"/>
            </a:solidFill>
          </a:ln>
        </p:spPr>
        <p:txBody>
          <a:bodyPr wrap="square" lIns="0" tIns="0" rIns="0" bIns="0" rtlCol="0"/>
          <a:lstStyle/>
          <a:p>
            <a:endParaRPr/>
          </a:p>
        </p:txBody>
      </p:sp>
      <p:sp>
        <p:nvSpPr>
          <p:cNvPr id="64" name="object 64"/>
          <p:cNvSpPr/>
          <p:nvPr/>
        </p:nvSpPr>
        <p:spPr>
          <a:xfrm>
            <a:off x="7785734" y="2624454"/>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8" y="75437"/>
                </a:lnTo>
                <a:lnTo>
                  <a:pt x="84915" y="61388"/>
                </a:lnTo>
                <a:lnTo>
                  <a:pt x="88392" y="44196"/>
                </a:lnTo>
                <a:lnTo>
                  <a:pt x="84915" y="27003"/>
                </a:lnTo>
                <a:lnTo>
                  <a:pt x="75438" y="12953"/>
                </a:lnTo>
                <a:lnTo>
                  <a:pt x="61388" y="3476"/>
                </a:lnTo>
                <a:lnTo>
                  <a:pt x="44196" y="0"/>
                </a:lnTo>
                <a:close/>
              </a:path>
            </a:pathLst>
          </a:custGeom>
          <a:solidFill>
            <a:srgbClr val="FF9900"/>
          </a:solidFill>
        </p:spPr>
        <p:txBody>
          <a:bodyPr wrap="square" lIns="0" tIns="0" rIns="0" bIns="0" rtlCol="0"/>
          <a:lstStyle/>
          <a:p>
            <a:endParaRPr/>
          </a:p>
        </p:txBody>
      </p:sp>
      <p:sp>
        <p:nvSpPr>
          <p:cNvPr id="65" name="object 65"/>
          <p:cNvSpPr/>
          <p:nvPr/>
        </p:nvSpPr>
        <p:spPr>
          <a:xfrm>
            <a:off x="8151494" y="3203575"/>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7"/>
                </a:lnTo>
                <a:lnTo>
                  <a:pt x="26949" y="84915"/>
                </a:lnTo>
                <a:lnTo>
                  <a:pt x="44196" y="88391"/>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FF9900"/>
          </a:solidFill>
        </p:spPr>
        <p:txBody>
          <a:bodyPr wrap="square" lIns="0" tIns="0" rIns="0" bIns="0" rtlCol="0"/>
          <a:lstStyle/>
          <a:p>
            <a:endParaRPr/>
          </a:p>
        </p:txBody>
      </p:sp>
      <p:sp>
        <p:nvSpPr>
          <p:cNvPr id="66" name="object 66"/>
          <p:cNvSpPr/>
          <p:nvPr/>
        </p:nvSpPr>
        <p:spPr>
          <a:xfrm>
            <a:off x="8518779" y="3689730"/>
            <a:ext cx="88900" cy="88900"/>
          </a:xfrm>
          <a:custGeom>
            <a:avLst/>
            <a:gdLst/>
            <a:ahLst/>
            <a:cxnLst/>
            <a:rect l="l" t="t" r="r" b="b"/>
            <a:pathLst>
              <a:path w="88900" h="88900">
                <a:moveTo>
                  <a:pt x="44196" y="0"/>
                </a:moveTo>
                <a:lnTo>
                  <a:pt x="26949" y="3476"/>
                </a:lnTo>
                <a:lnTo>
                  <a:pt x="12906" y="12954"/>
                </a:lnTo>
                <a:lnTo>
                  <a:pt x="3458" y="27003"/>
                </a:lnTo>
                <a:lnTo>
                  <a:pt x="0" y="44196"/>
                </a:lnTo>
                <a:lnTo>
                  <a:pt x="3458" y="61388"/>
                </a:lnTo>
                <a:lnTo>
                  <a:pt x="12906" y="75438"/>
                </a:lnTo>
                <a:lnTo>
                  <a:pt x="26949" y="84915"/>
                </a:lnTo>
                <a:lnTo>
                  <a:pt x="44196" y="88392"/>
                </a:lnTo>
                <a:lnTo>
                  <a:pt x="61388" y="84915"/>
                </a:lnTo>
                <a:lnTo>
                  <a:pt x="75437" y="75438"/>
                </a:lnTo>
                <a:lnTo>
                  <a:pt x="84915" y="61388"/>
                </a:lnTo>
                <a:lnTo>
                  <a:pt x="88392" y="44196"/>
                </a:lnTo>
                <a:lnTo>
                  <a:pt x="84915" y="27003"/>
                </a:lnTo>
                <a:lnTo>
                  <a:pt x="75438" y="12954"/>
                </a:lnTo>
                <a:lnTo>
                  <a:pt x="61388" y="3476"/>
                </a:lnTo>
                <a:lnTo>
                  <a:pt x="44196" y="0"/>
                </a:lnTo>
                <a:close/>
              </a:path>
            </a:pathLst>
          </a:custGeom>
          <a:solidFill>
            <a:srgbClr val="FF9900"/>
          </a:solidFill>
        </p:spPr>
        <p:txBody>
          <a:bodyPr wrap="square" lIns="0" tIns="0" rIns="0" bIns="0" rtlCol="0"/>
          <a:lstStyle/>
          <a:p>
            <a:endParaRPr/>
          </a:p>
        </p:txBody>
      </p:sp>
      <p:sp>
        <p:nvSpPr>
          <p:cNvPr id="67" name="object 67"/>
          <p:cNvSpPr/>
          <p:nvPr/>
        </p:nvSpPr>
        <p:spPr>
          <a:xfrm>
            <a:off x="8886063" y="3979290"/>
            <a:ext cx="88900" cy="88900"/>
          </a:xfrm>
          <a:custGeom>
            <a:avLst/>
            <a:gdLst/>
            <a:ahLst/>
            <a:cxnLst/>
            <a:rect l="l" t="t" r="r" b="b"/>
            <a:pathLst>
              <a:path w="88900" h="88900">
                <a:moveTo>
                  <a:pt x="44195" y="0"/>
                </a:moveTo>
                <a:lnTo>
                  <a:pt x="26949" y="3476"/>
                </a:lnTo>
                <a:lnTo>
                  <a:pt x="12906" y="12953"/>
                </a:lnTo>
                <a:lnTo>
                  <a:pt x="3458" y="27003"/>
                </a:lnTo>
                <a:lnTo>
                  <a:pt x="0" y="44195"/>
                </a:lnTo>
                <a:lnTo>
                  <a:pt x="3458" y="61388"/>
                </a:lnTo>
                <a:lnTo>
                  <a:pt x="12906" y="75437"/>
                </a:lnTo>
                <a:lnTo>
                  <a:pt x="26949" y="84915"/>
                </a:lnTo>
                <a:lnTo>
                  <a:pt x="44195" y="88391"/>
                </a:lnTo>
                <a:lnTo>
                  <a:pt x="61388" y="84915"/>
                </a:lnTo>
                <a:lnTo>
                  <a:pt x="75437" y="75437"/>
                </a:lnTo>
                <a:lnTo>
                  <a:pt x="84915" y="61388"/>
                </a:lnTo>
                <a:lnTo>
                  <a:pt x="88391" y="44195"/>
                </a:lnTo>
                <a:lnTo>
                  <a:pt x="84915" y="27003"/>
                </a:lnTo>
                <a:lnTo>
                  <a:pt x="75437" y="12953"/>
                </a:lnTo>
                <a:lnTo>
                  <a:pt x="61388" y="3476"/>
                </a:lnTo>
                <a:lnTo>
                  <a:pt x="44195" y="0"/>
                </a:lnTo>
                <a:close/>
              </a:path>
            </a:pathLst>
          </a:custGeom>
          <a:solidFill>
            <a:srgbClr val="FF9900"/>
          </a:solidFill>
        </p:spPr>
        <p:txBody>
          <a:bodyPr wrap="square" lIns="0" tIns="0" rIns="0" bIns="0" rtlCol="0"/>
          <a:lstStyle/>
          <a:p>
            <a:endParaRPr/>
          </a:p>
        </p:txBody>
      </p:sp>
      <p:sp>
        <p:nvSpPr>
          <p:cNvPr id="68" name="object 68"/>
          <p:cNvSpPr/>
          <p:nvPr/>
        </p:nvSpPr>
        <p:spPr>
          <a:xfrm>
            <a:off x="9253346" y="4538598"/>
            <a:ext cx="88900" cy="88900"/>
          </a:xfrm>
          <a:custGeom>
            <a:avLst/>
            <a:gdLst/>
            <a:ahLst/>
            <a:cxnLst/>
            <a:rect l="l" t="t" r="r" b="b"/>
            <a:pathLst>
              <a:path w="88900" h="88900">
                <a:moveTo>
                  <a:pt x="44196" y="0"/>
                </a:moveTo>
                <a:lnTo>
                  <a:pt x="26949" y="3476"/>
                </a:lnTo>
                <a:lnTo>
                  <a:pt x="12906" y="12954"/>
                </a:lnTo>
                <a:lnTo>
                  <a:pt x="3458" y="27003"/>
                </a:lnTo>
                <a:lnTo>
                  <a:pt x="0" y="44195"/>
                </a:lnTo>
                <a:lnTo>
                  <a:pt x="3458" y="61388"/>
                </a:lnTo>
                <a:lnTo>
                  <a:pt x="12906" y="75437"/>
                </a:lnTo>
                <a:lnTo>
                  <a:pt x="26949" y="84915"/>
                </a:lnTo>
                <a:lnTo>
                  <a:pt x="44196" y="88392"/>
                </a:lnTo>
                <a:lnTo>
                  <a:pt x="61388" y="84915"/>
                </a:lnTo>
                <a:lnTo>
                  <a:pt x="75437" y="75438"/>
                </a:lnTo>
                <a:lnTo>
                  <a:pt x="84915" y="61388"/>
                </a:lnTo>
                <a:lnTo>
                  <a:pt x="88392" y="44195"/>
                </a:lnTo>
                <a:lnTo>
                  <a:pt x="84915" y="27003"/>
                </a:lnTo>
                <a:lnTo>
                  <a:pt x="75438" y="12954"/>
                </a:lnTo>
                <a:lnTo>
                  <a:pt x="61388" y="3476"/>
                </a:lnTo>
                <a:lnTo>
                  <a:pt x="44196" y="0"/>
                </a:lnTo>
                <a:close/>
              </a:path>
            </a:pathLst>
          </a:custGeom>
          <a:solidFill>
            <a:srgbClr val="FF9900"/>
          </a:solidFill>
        </p:spPr>
        <p:txBody>
          <a:bodyPr wrap="square" lIns="0" tIns="0" rIns="0" bIns="0" rtlCol="0"/>
          <a:lstStyle/>
          <a:p>
            <a:endParaRPr/>
          </a:p>
        </p:txBody>
      </p:sp>
      <p:sp>
        <p:nvSpPr>
          <p:cNvPr id="69" name="object 69"/>
          <p:cNvSpPr txBox="1"/>
          <p:nvPr/>
        </p:nvSpPr>
        <p:spPr>
          <a:xfrm>
            <a:off x="5074411" y="572068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70" name="object 70"/>
          <p:cNvSpPr txBox="1"/>
          <p:nvPr/>
        </p:nvSpPr>
        <p:spPr>
          <a:xfrm>
            <a:off x="5074411" y="5128514"/>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17%</a:t>
            </a:r>
            <a:endParaRPr sz="1400">
              <a:latin typeface="Univers for BP Light"/>
              <a:cs typeface="Univers for BP Light"/>
            </a:endParaRPr>
          </a:p>
        </p:txBody>
      </p:sp>
      <p:sp>
        <p:nvSpPr>
          <p:cNvPr id="71" name="object 71"/>
          <p:cNvSpPr txBox="1"/>
          <p:nvPr/>
        </p:nvSpPr>
        <p:spPr>
          <a:xfrm>
            <a:off x="5074411" y="4536185"/>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a:t>
            </a:r>
            <a:endParaRPr sz="1400">
              <a:latin typeface="Univers for BP Light"/>
              <a:cs typeface="Univers for BP Light"/>
            </a:endParaRPr>
          </a:p>
        </p:txBody>
      </p:sp>
      <p:sp>
        <p:nvSpPr>
          <p:cNvPr id="72" name="object 72"/>
          <p:cNvSpPr txBox="1"/>
          <p:nvPr/>
        </p:nvSpPr>
        <p:spPr>
          <a:xfrm>
            <a:off x="5074411" y="394436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21%</a:t>
            </a:r>
            <a:endParaRPr sz="1400">
              <a:latin typeface="Univers for BP Light"/>
              <a:cs typeface="Univers for BP Light"/>
            </a:endParaRPr>
          </a:p>
        </p:txBody>
      </p:sp>
      <p:sp>
        <p:nvSpPr>
          <p:cNvPr id="73" name="object 73"/>
          <p:cNvSpPr txBox="1"/>
          <p:nvPr/>
        </p:nvSpPr>
        <p:spPr>
          <a:xfrm>
            <a:off x="5074411" y="335203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23%</a:t>
            </a:r>
            <a:endParaRPr sz="1400">
              <a:latin typeface="Univers for BP Light"/>
              <a:cs typeface="Univers for BP Light"/>
            </a:endParaRPr>
          </a:p>
        </p:txBody>
      </p:sp>
      <p:sp>
        <p:nvSpPr>
          <p:cNvPr id="74" name="object 74"/>
          <p:cNvSpPr txBox="1"/>
          <p:nvPr/>
        </p:nvSpPr>
        <p:spPr>
          <a:xfrm>
            <a:off x="5074411" y="2760217"/>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a:t>
            </a:r>
            <a:endParaRPr sz="1400">
              <a:latin typeface="Univers for BP Light"/>
              <a:cs typeface="Univers for BP Light"/>
            </a:endParaRPr>
          </a:p>
        </p:txBody>
      </p:sp>
      <p:sp>
        <p:nvSpPr>
          <p:cNvPr id="75" name="object 75"/>
          <p:cNvSpPr txBox="1"/>
          <p:nvPr/>
        </p:nvSpPr>
        <p:spPr>
          <a:xfrm>
            <a:off x="4279519" y="2167890"/>
            <a:ext cx="1196975" cy="235585"/>
          </a:xfrm>
          <a:prstGeom prst="rect">
            <a:avLst/>
          </a:prstGeom>
        </p:spPr>
        <p:txBody>
          <a:bodyPr vert="horz" wrap="square" lIns="0" tIns="0" rIns="0" bIns="0" rtlCol="0">
            <a:spAutoFit/>
          </a:bodyPr>
          <a:lstStyle/>
          <a:p>
            <a:pPr marL="12700">
              <a:lnSpc>
                <a:spcPct val="100000"/>
              </a:lnSpc>
              <a:tabLst>
                <a:tab pos="807085" algn="l"/>
              </a:tabLst>
            </a:pPr>
            <a:r>
              <a:rPr sz="1400" b="0" dirty="0">
                <a:latin typeface="Univers for BP Light"/>
                <a:cs typeface="Univers for BP Light"/>
              </a:rPr>
              <a:t>2</a:t>
            </a:r>
            <a:r>
              <a:rPr sz="1400" b="0" spc="-10" dirty="0">
                <a:latin typeface="Univers for BP Light"/>
                <a:cs typeface="Univers for BP Light"/>
              </a:rPr>
              <a:t>.</a:t>
            </a:r>
            <a:r>
              <a:rPr sz="1400" b="0" dirty="0">
                <a:latin typeface="Univers for BP Light"/>
                <a:cs typeface="Univers for BP Light"/>
              </a:rPr>
              <a:t>0%	</a:t>
            </a:r>
            <a:r>
              <a:rPr sz="1400" b="0" spc="-5" dirty="0">
                <a:latin typeface="Univers for BP Light"/>
                <a:cs typeface="Univers for BP Light"/>
              </a:rPr>
              <a:t>27%</a:t>
            </a:r>
            <a:endParaRPr sz="1400">
              <a:latin typeface="Univers for BP Light"/>
              <a:cs typeface="Univers for BP Light"/>
            </a:endParaRPr>
          </a:p>
        </p:txBody>
      </p:sp>
      <p:sp>
        <p:nvSpPr>
          <p:cNvPr id="76" name="object 76"/>
          <p:cNvSpPr txBox="1"/>
          <p:nvPr/>
        </p:nvSpPr>
        <p:spPr>
          <a:xfrm>
            <a:off x="5417058" y="59517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77" name="object 77"/>
          <p:cNvSpPr txBox="1"/>
          <p:nvPr/>
        </p:nvSpPr>
        <p:spPr>
          <a:xfrm>
            <a:off x="6151626" y="59517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78" name="object 78"/>
          <p:cNvSpPr txBox="1"/>
          <p:nvPr/>
        </p:nvSpPr>
        <p:spPr>
          <a:xfrm>
            <a:off x="6885813" y="59517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79" name="object 79"/>
          <p:cNvSpPr txBox="1"/>
          <p:nvPr/>
        </p:nvSpPr>
        <p:spPr>
          <a:xfrm>
            <a:off x="7620381" y="59517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80" name="object 80"/>
          <p:cNvSpPr txBox="1"/>
          <p:nvPr/>
        </p:nvSpPr>
        <p:spPr>
          <a:xfrm>
            <a:off x="8354948" y="59517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81" name="object 81"/>
          <p:cNvSpPr txBox="1"/>
          <p:nvPr/>
        </p:nvSpPr>
        <p:spPr>
          <a:xfrm>
            <a:off x="9089517" y="59517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82" name="object 82"/>
          <p:cNvSpPr/>
          <p:nvPr/>
        </p:nvSpPr>
        <p:spPr>
          <a:xfrm>
            <a:off x="6058661" y="4426458"/>
            <a:ext cx="243840" cy="0"/>
          </a:xfrm>
          <a:custGeom>
            <a:avLst/>
            <a:gdLst/>
            <a:ahLst/>
            <a:cxnLst/>
            <a:rect l="l" t="t" r="r" b="b"/>
            <a:pathLst>
              <a:path w="243839">
                <a:moveTo>
                  <a:pt x="0" y="0"/>
                </a:moveTo>
                <a:lnTo>
                  <a:pt x="243839" y="0"/>
                </a:lnTo>
              </a:path>
            </a:pathLst>
          </a:custGeom>
          <a:ln w="28956">
            <a:solidFill>
              <a:srgbClr val="000099"/>
            </a:solidFill>
          </a:ln>
        </p:spPr>
        <p:txBody>
          <a:bodyPr wrap="square" lIns="0" tIns="0" rIns="0" bIns="0" rtlCol="0"/>
          <a:lstStyle/>
          <a:p>
            <a:endParaRPr/>
          </a:p>
        </p:txBody>
      </p:sp>
      <p:sp>
        <p:nvSpPr>
          <p:cNvPr id="83" name="object 83"/>
          <p:cNvSpPr/>
          <p:nvPr/>
        </p:nvSpPr>
        <p:spPr>
          <a:xfrm>
            <a:off x="6135623" y="4381500"/>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000099"/>
          </a:solidFill>
        </p:spPr>
        <p:txBody>
          <a:bodyPr wrap="square" lIns="0" tIns="0" rIns="0" bIns="0" rtlCol="0"/>
          <a:lstStyle/>
          <a:p>
            <a:endParaRPr/>
          </a:p>
        </p:txBody>
      </p:sp>
      <p:sp>
        <p:nvSpPr>
          <p:cNvPr id="84" name="object 84"/>
          <p:cNvSpPr/>
          <p:nvPr/>
        </p:nvSpPr>
        <p:spPr>
          <a:xfrm>
            <a:off x="6058661" y="4684014"/>
            <a:ext cx="243840" cy="0"/>
          </a:xfrm>
          <a:custGeom>
            <a:avLst/>
            <a:gdLst/>
            <a:ahLst/>
            <a:cxnLst/>
            <a:rect l="l" t="t" r="r" b="b"/>
            <a:pathLst>
              <a:path w="243839">
                <a:moveTo>
                  <a:pt x="0" y="0"/>
                </a:moveTo>
                <a:lnTo>
                  <a:pt x="243839" y="0"/>
                </a:lnTo>
              </a:path>
            </a:pathLst>
          </a:custGeom>
          <a:ln w="28956">
            <a:solidFill>
              <a:srgbClr val="DC0000"/>
            </a:solidFill>
          </a:ln>
        </p:spPr>
        <p:txBody>
          <a:bodyPr wrap="square" lIns="0" tIns="0" rIns="0" bIns="0" rtlCol="0"/>
          <a:lstStyle/>
          <a:p>
            <a:endParaRPr/>
          </a:p>
        </p:txBody>
      </p:sp>
      <p:sp>
        <p:nvSpPr>
          <p:cNvPr id="85" name="object 85"/>
          <p:cNvSpPr/>
          <p:nvPr/>
        </p:nvSpPr>
        <p:spPr>
          <a:xfrm>
            <a:off x="6135623" y="4639055"/>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8"/>
                </a:lnTo>
                <a:lnTo>
                  <a:pt x="84915" y="61388"/>
                </a:lnTo>
                <a:lnTo>
                  <a:pt x="88391"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86" name="object 86"/>
          <p:cNvSpPr/>
          <p:nvPr/>
        </p:nvSpPr>
        <p:spPr>
          <a:xfrm>
            <a:off x="6058661" y="4941570"/>
            <a:ext cx="243840" cy="0"/>
          </a:xfrm>
          <a:custGeom>
            <a:avLst/>
            <a:gdLst/>
            <a:ahLst/>
            <a:cxnLst/>
            <a:rect l="l" t="t" r="r" b="b"/>
            <a:pathLst>
              <a:path w="243839">
                <a:moveTo>
                  <a:pt x="0" y="0"/>
                </a:moveTo>
                <a:lnTo>
                  <a:pt x="243839" y="0"/>
                </a:lnTo>
              </a:path>
            </a:pathLst>
          </a:custGeom>
          <a:ln w="28956">
            <a:solidFill>
              <a:srgbClr val="CD9BFF"/>
            </a:solidFill>
          </a:ln>
        </p:spPr>
        <p:txBody>
          <a:bodyPr wrap="square" lIns="0" tIns="0" rIns="0" bIns="0" rtlCol="0"/>
          <a:lstStyle/>
          <a:p>
            <a:endParaRPr/>
          </a:p>
        </p:txBody>
      </p:sp>
      <p:sp>
        <p:nvSpPr>
          <p:cNvPr id="87" name="object 87"/>
          <p:cNvSpPr/>
          <p:nvPr/>
        </p:nvSpPr>
        <p:spPr>
          <a:xfrm>
            <a:off x="6135623" y="4896611"/>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2"/>
                </a:lnTo>
                <a:lnTo>
                  <a:pt x="61388" y="84915"/>
                </a:lnTo>
                <a:lnTo>
                  <a:pt x="75437" y="75438"/>
                </a:lnTo>
                <a:lnTo>
                  <a:pt x="84915" y="61388"/>
                </a:lnTo>
                <a:lnTo>
                  <a:pt x="88391" y="44195"/>
                </a:lnTo>
                <a:lnTo>
                  <a:pt x="84915" y="27003"/>
                </a:lnTo>
                <a:lnTo>
                  <a:pt x="75437" y="12954"/>
                </a:lnTo>
                <a:lnTo>
                  <a:pt x="61388" y="3476"/>
                </a:lnTo>
                <a:lnTo>
                  <a:pt x="44196" y="0"/>
                </a:lnTo>
                <a:close/>
              </a:path>
            </a:pathLst>
          </a:custGeom>
          <a:solidFill>
            <a:srgbClr val="CD9BFF"/>
          </a:solidFill>
        </p:spPr>
        <p:txBody>
          <a:bodyPr wrap="square" lIns="0" tIns="0" rIns="0" bIns="0" rtlCol="0"/>
          <a:lstStyle/>
          <a:p>
            <a:endParaRPr/>
          </a:p>
        </p:txBody>
      </p:sp>
      <p:sp>
        <p:nvSpPr>
          <p:cNvPr id="88" name="object 88"/>
          <p:cNvSpPr/>
          <p:nvPr/>
        </p:nvSpPr>
        <p:spPr>
          <a:xfrm>
            <a:off x="6058661" y="5199126"/>
            <a:ext cx="243840" cy="0"/>
          </a:xfrm>
          <a:custGeom>
            <a:avLst/>
            <a:gdLst/>
            <a:ahLst/>
            <a:cxnLst/>
            <a:rect l="l" t="t" r="r" b="b"/>
            <a:pathLst>
              <a:path w="243839">
                <a:moveTo>
                  <a:pt x="0" y="0"/>
                </a:moveTo>
                <a:lnTo>
                  <a:pt x="243839" y="0"/>
                </a:lnTo>
              </a:path>
            </a:pathLst>
          </a:custGeom>
          <a:ln w="28956">
            <a:solidFill>
              <a:srgbClr val="339966"/>
            </a:solidFill>
          </a:ln>
        </p:spPr>
        <p:txBody>
          <a:bodyPr wrap="square" lIns="0" tIns="0" rIns="0" bIns="0" rtlCol="0"/>
          <a:lstStyle/>
          <a:p>
            <a:endParaRPr/>
          </a:p>
        </p:txBody>
      </p:sp>
      <p:sp>
        <p:nvSpPr>
          <p:cNvPr id="89" name="object 89"/>
          <p:cNvSpPr/>
          <p:nvPr/>
        </p:nvSpPr>
        <p:spPr>
          <a:xfrm>
            <a:off x="6135623" y="5154167"/>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90" name="object 90"/>
          <p:cNvSpPr/>
          <p:nvPr/>
        </p:nvSpPr>
        <p:spPr>
          <a:xfrm>
            <a:off x="6058661" y="5456682"/>
            <a:ext cx="243840" cy="0"/>
          </a:xfrm>
          <a:custGeom>
            <a:avLst/>
            <a:gdLst/>
            <a:ahLst/>
            <a:cxnLst/>
            <a:rect l="l" t="t" r="r" b="b"/>
            <a:pathLst>
              <a:path w="243839">
                <a:moveTo>
                  <a:pt x="0" y="0"/>
                </a:moveTo>
                <a:lnTo>
                  <a:pt x="243839" y="0"/>
                </a:lnTo>
              </a:path>
            </a:pathLst>
          </a:custGeom>
          <a:ln w="28956">
            <a:solidFill>
              <a:srgbClr val="FF9900"/>
            </a:solidFill>
          </a:ln>
        </p:spPr>
        <p:txBody>
          <a:bodyPr wrap="square" lIns="0" tIns="0" rIns="0" bIns="0" rtlCol="0"/>
          <a:lstStyle/>
          <a:p>
            <a:endParaRPr/>
          </a:p>
        </p:txBody>
      </p:sp>
      <p:sp>
        <p:nvSpPr>
          <p:cNvPr id="91" name="object 91"/>
          <p:cNvSpPr/>
          <p:nvPr/>
        </p:nvSpPr>
        <p:spPr>
          <a:xfrm>
            <a:off x="6135623" y="5411723"/>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4"/>
                </a:lnTo>
                <a:lnTo>
                  <a:pt x="61388" y="3476"/>
                </a:lnTo>
                <a:lnTo>
                  <a:pt x="44196" y="0"/>
                </a:lnTo>
                <a:close/>
              </a:path>
            </a:pathLst>
          </a:custGeom>
          <a:solidFill>
            <a:srgbClr val="FF9900"/>
          </a:solidFill>
        </p:spPr>
        <p:txBody>
          <a:bodyPr wrap="square" lIns="0" tIns="0" rIns="0" bIns="0" rtlCol="0"/>
          <a:lstStyle/>
          <a:p>
            <a:endParaRPr/>
          </a:p>
        </p:txBody>
      </p:sp>
      <p:sp>
        <p:nvSpPr>
          <p:cNvPr id="92" name="object 92"/>
          <p:cNvSpPr txBox="1"/>
          <p:nvPr/>
        </p:nvSpPr>
        <p:spPr>
          <a:xfrm>
            <a:off x="6317107" y="4259696"/>
            <a:ext cx="1814830" cy="1308735"/>
          </a:xfrm>
          <a:prstGeom prst="rect">
            <a:avLst/>
          </a:prstGeom>
        </p:spPr>
        <p:txBody>
          <a:bodyPr vert="horz" wrap="square" lIns="0" tIns="0" rIns="0" bIns="0" rtlCol="0">
            <a:spAutoFit/>
          </a:bodyPr>
          <a:lstStyle/>
          <a:p>
            <a:pPr marL="12700" marR="5080">
              <a:lnSpc>
                <a:spcPct val="120600"/>
              </a:lnSpc>
            </a:pPr>
            <a:r>
              <a:rPr sz="1400" spc="-5" dirty="0">
                <a:latin typeface="Univers for BP"/>
                <a:cs typeface="Univers for BP"/>
              </a:rPr>
              <a:t>Evolving transition  Less gas switching  Renewables push  </a:t>
            </a:r>
            <a:r>
              <a:rPr sz="1400" dirty="0">
                <a:latin typeface="Univers for BP"/>
                <a:cs typeface="Univers for BP"/>
              </a:rPr>
              <a:t>Faster </a:t>
            </a:r>
            <a:r>
              <a:rPr sz="1400" spc="-5" dirty="0">
                <a:latin typeface="Univers for BP"/>
                <a:cs typeface="Univers for BP"/>
              </a:rPr>
              <a:t>transition  Even faster</a:t>
            </a:r>
            <a:r>
              <a:rPr sz="1400" spc="-5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93" name="object 93"/>
          <p:cNvSpPr/>
          <p:nvPr/>
        </p:nvSpPr>
        <p:spPr>
          <a:xfrm>
            <a:off x="524255" y="124968"/>
            <a:ext cx="3191510" cy="251460"/>
          </a:xfrm>
          <a:custGeom>
            <a:avLst/>
            <a:gdLst/>
            <a:ahLst/>
            <a:cxnLst/>
            <a:rect l="l" t="t" r="r" b="b"/>
            <a:pathLst>
              <a:path w="3191510" h="251460">
                <a:moveTo>
                  <a:pt x="3149346"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3149346" y="251459"/>
                </a:lnTo>
                <a:lnTo>
                  <a:pt x="3165645" y="248161"/>
                </a:lnTo>
                <a:lnTo>
                  <a:pt x="3178968" y="239172"/>
                </a:lnTo>
                <a:lnTo>
                  <a:pt x="3187957" y="225849"/>
                </a:lnTo>
                <a:lnTo>
                  <a:pt x="3191256" y="209550"/>
                </a:lnTo>
                <a:lnTo>
                  <a:pt x="3191256" y="41909"/>
                </a:lnTo>
                <a:lnTo>
                  <a:pt x="3187957" y="25610"/>
                </a:lnTo>
                <a:lnTo>
                  <a:pt x="3178968" y="12287"/>
                </a:lnTo>
                <a:lnTo>
                  <a:pt x="3165645" y="3298"/>
                </a:lnTo>
                <a:lnTo>
                  <a:pt x="3149346" y="0"/>
                </a:lnTo>
                <a:close/>
              </a:path>
            </a:pathLst>
          </a:custGeom>
          <a:solidFill>
            <a:srgbClr val="B0E0D1"/>
          </a:solidFill>
        </p:spPr>
        <p:txBody>
          <a:bodyPr wrap="square" lIns="0" tIns="0" rIns="0" bIns="0" rtlCol="0"/>
          <a:lstStyle/>
          <a:p>
            <a:endParaRPr/>
          </a:p>
        </p:txBody>
      </p:sp>
      <p:sp>
        <p:nvSpPr>
          <p:cNvPr id="94" name="object 94"/>
          <p:cNvSpPr txBox="1"/>
          <p:nvPr/>
        </p:nvSpPr>
        <p:spPr>
          <a:xfrm>
            <a:off x="614883" y="145160"/>
            <a:ext cx="28975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Natural gas </a:t>
            </a:r>
            <a:r>
              <a:rPr sz="1250" i="1" spc="-25" dirty="0">
                <a:latin typeface="Univers for BP"/>
                <a:cs typeface="Univers for BP"/>
              </a:rPr>
              <a:t>– 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95" name="object 9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6" name="object 96"/>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7141209" cy="361950"/>
          </a:xfrm>
          <a:prstGeom prst="rect">
            <a:avLst/>
          </a:prstGeom>
        </p:spPr>
        <p:txBody>
          <a:bodyPr vert="horz" wrap="square" lIns="0" tIns="0" rIns="0" bIns="0" rtlCol="0">
            <a:spAutoFit/>
          </a:bodyPr>
          <a:lstStyle/>
          <a:p>
            <a:pPr marL="12700">
              <a:lnSpc>
                <a:spcPct val="100000"/>
              </a:lnSpc>
            </a:pPr>
            <a:r>
              <a:rPr spc="-5" dirty="0"/>
              <a:t>…by either weaker or stronger environmental</a:t>
            </a:r>
            <a:r>
              <a:rPr spc="155" dirty="0"/>
              <a:t> </a:t>
            </a:r>
            <a:r>
              <a:rPr spc="-5" dirty="0"/>
              <a:t>policies</a:t>
            </a:r>
          </a:p>
        </p:txBody>
      </p:sp>
      <p:sp>
        <p:nvSpPr>
          <p:cNvPr id="5" name="object 5"/>
          <p:cNvSpPr txBox="1"/>
          <p:nvPr/>
        </p:nvSpPr>
        <p:spPr>
          <a:xfrm>
            <a:off x="525576" y="1350264"/>
            <a:ext cx="8985885" cy="4551680"/>
          </a:xfrm>
          <a:prstGeom prst="rect">
            <a:avLst/>
          </a:prstGeom>
        </p:spPr>
        <p:txBody>
          <a:bodyPr vert="horz" wrap="square" lIns="0" tIns="0" rIns="0" bIns="0" rtlCol="0">
            <a:spAutoFit/>
          </a:bodyPr>
          <a:lstStyle/>
          <a:p>
            <a:pPr marL="287020" marR="22161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prospects </a:t>
            </a:r>
            <a:r>
              <a:rPr sz="1800" b="0" dirty="0">
                <a:latin typeface="Univers for BP Light"/>
                <a:cs typeface="Univers for BP Light"/>
              </a:rPr>
              <a:t>for gas </a:t>
            </a:r>
            <a:r>
              <a:rPr sz="1800" b="0" spc="-5" dirty="0">
                <a:latin typeface="Univers for BP Light"/>
                <a:cs typeface="Univers for BP Light"/>
              </a:rPr>
              <a:t>demand could </a:t>
            </a:r>
            <a:r>
              <a:rPr sz="1800" b="0" dirty="0">
                <a:latin typeface="Univers for BP Light"/>
                <a:cs typeface="Univers for BP Light"/>
              </a:rPr>
              <a:t>be </a:t>
            </a:r>
            <a:r>
              <a:rPr sz="1800" b="0" spc="-5" dirty="0">
                <a:latin typeface="Univers for BP Light"/>
                <a:cs typeface="Univers for BP Light"/>
              </a:rPr>
              <a:t>adversely affected </a:t>
            </a:r>
            <a:r>
              <a:rPr sz="1800" b="0" dirty="0">
                <a:latin typeface="Univers for BP Light"/>
                <a:cs typeface="Univers for BP Light"/>
              </a:rPr>
              <a:t>by </a:t>
            </a:r>
            <a:r>
              <a:rPr sz="1800" b="0" spc="-5" dirty="0">
                <a:latin typeface="Univers for BP Light"/>
                <a:cs typeface="Univers for BP Light"/>
              </a:rPr>
              <a:t>either weaker </a:t>
            </a:r>
            <a:r>
              <a:rPr sz="1800" b="0" dirty="0">
                <a:latin typeface="Univers for BP Light"/>
                <a:cs typeface="Univers for BP Light"/>
              </a:rPr>
              <a:t>or  </a:t>
            </a:r>
            <a:r>
              <a:rPr sz="1800" b="0" spc="-5" dirty="0">
                <a:latin typeface="Univers for BP Light"/>
                <a:cs typeface="Univers for BP Light"/>
              </a:rPr>
              <a:t>stronger environmental policies. Weaker policies could dampen </a:t>
            </a:r>
            <a:r>
              <a:rPr sz="1800" b="0" dirty="0">
                <a:latin typeface="Univers for BP Light"/>
                <a:cs typeface="Univers for BP Light"/>
              </a:rPr>
              <a:t>the </a:t>
            </a:r>
            <a:r>
              <a:rPr sz="1800" b="0" spc="-5" dirty="0">
                <a:latin typeface="Univers for BP Light"/>
                <a:cs typeface="Univers for BP Light"/>
              </a:rPr>
              <a:t>shift </a:t>
            </a:r>
            <a:r>
              <a:rPr sz="1800" b="0" dirty="0">
                <a:latin typeface="Univers for BP Light"/>
                <a:cs typeface="Univers for BP Light"/>
              </a:rPr>
              <a:t>away from  coal towards </a:t>
            </a:r>
            <a:r>
              <a:rPr sz="1800" b="0" spc="-5" dirty="0">
                <a:latin typeface="Univers for BP Light"/>
                <a:cs typeface="Univers for BP Light"/>
              </a:rPr>
              <a:t>natural </a:t>
            </a:r>
            <a:r>
              <a:rPr sz="1800" b="0" dirty="0">
                <a:latin typeface="Univers for BP Light"/>
                <a:cs typeface="Univers for BP Light"/>
              </a:rPr>
              <a:t>gas as in </a:t>
            </a:r>
            <a:r>
              <a:rPr sz="1800" b="0" spc="-5" dirty="0">
                <a:latin typeface="Univers for BP Light"/>
                <a:cs typeface="Univers for BP Light"/>
              </a:rPr>
              <a:t>the </a:t>
            </a:r>
            <a:r>
              <a:rPr sz="1800" b="0" dirty="0">
                <a:latin typeface="Univers for BP Light"/>
                <a:cs typeface="Univers for BP Light"/>
              </a:rPr>
              <a:t>‘less </a:t>
            </a:r>
            <a:r>
              <a:rPr sz="1800" b="0" spc="-5" dirty="0">
                <a:latin typeface="Univers for BP Light"/>
                <a:cs typeface="Univers for BP Light"/>
              </a:rPr>
              <a:t>gas switching’ scenario, whereas stronger  policies could encourage greater gains </a:t>
            </a:r>
            <a:r>
              <a:rPr sz="1800" b="0" dirty="0">
                <a:latin typeface="Univers for BP Light"/>
                <a:cs typeface="Univers for BP Light"/>
              </a:rPr>
              <a:t>in </a:t>
            </a:r>
            <a:r>
              <a:rPr sz="1800" b="0" spc="-5" dirty="0">
                <a:latin typeface="Univers for BP Light"/>
                <a:cs typeface="Univers for BP Light"/>
              </a:rPr>
              <a:t>renewables </a:t>
            </a:r>
            <a:r>
              <a:rPr sz="1800" b="0" dirty="0">
                <a:latin typeface="Univers for BP Light"/>
                <a:cs typeface="Univers for BP Light"/>
              </a:rPr>
              <a:t>and </a:t>
            </a:r>
            <a:r>
              <a:rPr sz="1800" b="0" spc="-5" dirty="0">
                <a:latin typeface="Univers for BP Light"/>
                <a:cs typeface="Univers for BP Light"/>
              </a:rPr>
              <a:t>energy</a:t>
            </a:r>
            <a:r>
              <a:rPr sz="1800" b="0" spc="150" dirty="0">
                <a:latin typeface="Univers for BP Light"/>
                <a:cs typeface="Univers for BP Light"/>
              </a:rPr>
              <a:t> </a:t>
            </a:r>
            <a:r>
              <a:rPr sz="1800" b="0" spc="-5" dirty="0">
                <a:latin typeface="Univers for BP Light"/>
                <a:cs typeface="Univers for BP Light"/>
              </a:rPr>
              <a:t>efficiency.</a:t>
            </a:r>
            <a:endParaRPr sz="1800">
              <a:latin typeface="Univers for BP Light"/>
              <a:cs typeface="Univers for BP Light"/>
            </a:endParaRPr>
          </a:p>
          <a:p>
            <a:pPr marL="287020" marR="194945" indent="-274320">
              <a:lnSpc>
                <a:spcPct val="100000"/>
              </a:lnSpc>
              <a:spcBef>
                <a:spcPts val="1080"/>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‘renewables push’ scenario assumes that </a:t>
            </a:r>
            <a:r>
              <a:rPr sz="1800" b="0" dirty="0">
                <a:latin typeface="Univers for BP Light"/>
                <a:cs typeface="Univers for BP Light"/>
              </a:rPr>
              <a:t>the </a:t>
            </a:r>
            <a:r>
              <a:rPr sz="1800" b="0" spc="-5" dirty="0">
                <a:latin typeface="Univers for BP Light"/>
                <a:cs typeface="Univers for BP Light"/>
              </a:rPr>
              <a:t>level of policy support for  renewables persists around current levels </a:t>
            </a:r>
            <a:r>
              <a:rPr sz="1800" b="0" dirty="0">
                <a:latin typeface="Univers for BP Light"/>
                <a:cs typeface="Univers for BP Light"/>
              </a:rPr>
              <a:t>for the </a:t>
            </a:r>
            <a:r>
              <a:rPr sz="1800" b="0" spc="-5" dirty="0">
                <a:latin typeface="Univers for BP Light"/>
                <a:cs typeface="Univers for BP Light"/>
              </a:rPr>
              <a:t>entire outlook, crowding out </a:t>
            </a:r>
            <a:r>
              <a:rPr sz="1800" b="0" dirty="0">
                <a:latin typeface="Univers for BP Light"/>
                <a:cs typeface="Univers for BP Light"/>
              </a:rPr>
              <a:t>gas  (and coal) from the </a:t>
            </a:r>
            <a:r>
              <a:rPr sz="1800" b="0" spc="-5" dirty="0">
                <a:latin typeface="Univers for BP Light"/>
                <a:cs typeface="Univers for BP Light"/>
              </a:rPr>
              <a:t>power sector </a:t>
            </a:r>
            <a:r>
              <a:rPr sz="1800" b="0" dirty="0">
                <a:latin typeface="Univers for BP Light"/>
                <a:cs typeface="Univers for BP Light"/>
              </a:rPr>
              <a:t>(pp </a:t>
            </a:r>
            <a:r>
              <a:rPr sz="1800" b="0" spc="-5" dirty="0">
                <a:latin typeface="Univers for BP Light"/>
                <a:cs typeface="Univers for BP Light"/>
              </a:rPr>
              <a:t>98-99 describe </a:t>
            </a:r>
            <a:r>
              <a:rPr sz="1800" b="0" dirty="0">
                <a:latin typeface="Univers for BP Light"/>
                <a:cs typeface="Univers for BP Light"/>
              </a:rPr>
              <a:t>the </a:t>
            </a:r>
            <a:r>
              <a:rPr sz="1800" b="0" spc="-5" dirty="0">
                <a:latin typeface="Univers for BP Light"/>
                <a:cs typeface="Univers for BP Light"/>
              </a:rPr>
              <a:t>‘renewables push’ scenario  </a:t>
            </a:r>
            <a:r>
              <a:rPr sz="1800" b="0" dirty="0">
                <a:latin typeface="Univers for BP Light"/>
                <a:cs typeface="Univers for BP Light"/>
              </a:rPr>
              <a:t>and its </a:t>
            </a:r>
            <a:r>
              <a:rPr sz="1800" b="0" spc="-5" dirty="0">
                <a:latin typeface="Univers for BP Light"/>
                <a:cs typeface="Univers for BP Light"/>
              </a:rPr>
              <a:t>implications </a:t>
            </a:r>
            <a:r>
              <a:rPr sz="1800" b="0" dirty="0">
                <a:latin typeface="Univers for BP Light"/>
                <a:cs typeface="Univers for BP Light"/>
              </a:rPr>
              <a:t>in </a:t>
            </a:r>
            <a:r>
              <a:rPr sz="1800" b="0" spc="-5" dirty="0">
                <a:latin typeface="Univers for BP Light"/>
                <a:cs typeface="Univers for BP Light"/>
              </a:rPr>
              <a:t>more detail). Global </a:t>
            </a:r>
            <a:r>
              <a:rPr sz="1800" b="0" dirty="0">
                <a:latin typeface="Univers for BP Light"/>
                <a:cs typeface="Univers for BP Light"/>
              </a:rPr>
              <a:t>gas </a:t>
            </a:r>
            <a:r>
              <a:rPr sz="1800" b="0" spc="-5" dirty="0">
                <a:latin typeface="Univers for BP Light"/>
                <a:cs typeface="Univers for BP Light"/>
              </a:rPr>
              <a:t>demand grows </a:t>
            </a:r>
            <a:r>
              <a:rPr sz="1800" b="0" dirty="0">
                <a:latin typeface="Univers for BP Light"/>
                <a:cs typeface="Univers for BP Light"/>
              </a:rPr>
              <a:t>by </a:t>
            </a:r>
            <a:r>
              <a:rPr sz="1800" b="0" spc="-5" dirty="0">
                <a:latin typeface="Univers for BP Light"/>
                <a:cs typeface="Univers for BP Light"/>
              </a:rPr>
              <a:t>around </a:t>
            </a:r>
            <a:r>
              <a:rPr sz="1800" b="0" dirty="0">
                <a:latin typeface="Univers for BP Light"/>
                <a:cs typeface="Univers for BP Light"/>
              </a:rPr>
              <a:t>1% </a:t>
            </a:r>
            <a:r>
              <a:rPr sz="1800" b="0" spc="-5" dirty="0">
                <a:latin typeface="Univers for BP Light"/>
                <a:cs typeface="Univers for BP Light"/>
              </a:rPr>
              <a:t>p.a. </a:t>
            </a:r>
            <a:r>
              <a:rPr sz="1800" b="0" dirty="0">
                <a:latin typeface="Univers for BP Light"/>
                <a:cs typeface="Univers for BP Light"/>
              </a:rPr>
              <a:t>in  the </a:t>
            </a:r>
            <a:r>
              <a:rPr sz="1800" b="0" spc="-5" dirty="0">
                <a:latin typeface="Univers for BP Light"/>
                <a:cs typeface="Univers for BP Light"/>
              </a:rPr>
              <a:t>‘renewables push’ scenario, similar </a:t>
            </a:r>
            <a:r>
              <a:rPr sz="1800" b="0" dirty="0">
                <a:latin typeface="Univers for BP Light"/>
                <a:cs typeface="Univers for BP Light"/>
              </a:rPr>
              <a:t>to the </a:t>
            </a:r>
            <a:r>
              <a:rPr sz="1800" b="0" spc="-5" dirty="0">
                <a:latin typeface="Univers for BP Light"/>
                <a:cs typeface="Univers for BP Light"/>
              </a:rPr>
              <a:t>‘less </a:t>
            </a:r>
            <a:r>
              <a:rPr sz="1800" b="0" dirty="0">
                <a:latin typeface="Univers for BP Light"/>
                <a:cs typeface="Univers for BP Light"/>
              </a:rPr>
              <a:t>gas </a:t>
            </a:r>
            <a:r>
              <a:rPr sz="1800" b="0" spc="-5" dirty="0">
                <a:latin typeface="Univers for BP Light"/>
                <a:cs typeface="Univers for BP Light"/>
              </a:rPr>
              <a:t>switching’</a:t>
            </a:r>
            <a:r>
              <a:rPr sz="1800" b="0" spc="130"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a:p>
            <a:pPr marL="287020" marR="94615" indent="-274320">
              <a:lnSpc>
                <a:spcPct val="100000"/>
              </a:lnSpc>
              <a:spcBef>
                <a:spcPts val="1080"/>
              </a:spcBef>
              <a:buClr>
                <a:srgbClr val="009900"/>
              </a:buClr>
              <a:buFont typeface="Univers for BP"/>
              <a:buChar char="•"/>
              <a:tabLst>
                <a:tab pos="286385" algn="l"/>
                <a:tab pos="287020" algn="l"/>
              </a:tabLst>
            </a:pPr>
            <a:r>
              <a:rPr sz="1800" b="0" spc="-10" dirty="0">
                <a:latin typeface="Univers for BP Light"/>
                <a:cs typeface="Univers for BP Light"/>
              </a:rPr>
              <a:t>The </a:t>
            </a:r>
            <a:r>
              <a:rPr sz="1800" b="0" spc="-5" dirty="0">
                <a:latin typeface="Univers for BP Light"/>
                <a:cs typeface="Univers for BP Light"/>
              </a:rPr>
              <a:t>growth </a:t>
            </a:r>
            <a:r>
              <a:rPr sz="1800" b="0" dirty="0">
                <a:latin typeface="Univers for BP Light"/>
                <a:cs typeface="Univers for BP Light"/>
              </a:rPr>
              <a:t>of </a:t>
            </a:r>
            <a:r>
              <a:rPr sz="1800" b="0" spc="-5" dirty="0">
                <a:latin typeface="Univers for BP Light"/>
                <a:cs typeface="Univers for BP Light"/>
              </a:rPr>
              <a:t>gas </a:t>
            </a:r>
            <a:r>
              <a:rPr sz="1800" b="0" spc="-10" dirty="0">
                <a:latin typeface="Univers for BP Light"/>
                <a:cs typeface="Univers for BP Light"/>
              </a:rPr>
              <a:t>demand </a:t>
            </a:r>
            <a:r>
              <a:rPr sz="1800" b="0" dirty="0">
                <a:latin typeface="Univers for BP Light"/>
                <a:cs typeface="Univers for BP Light"/>
              </a:rPr>
              <a:t>is </a:t>
            </a:r>
            <a:r>
              <a:rPr sz="1800" b="0" spc="-5" dirty="0">
                <a:latin typeface="Univers for BP Light"/>
                <a:cs typeface="Univers for BP Light"/>
              </a:rPr>
              <a:t>slower </a:t>
            </a:r>
            <a:r>
              <a:rPr sz="1800" b="0" dirty="0">
                <a:latin typeface="Univers for BP Light"/>
                <a:cs typeface="Univers for BP Light"/>
              </a:rPr>
              <a:t>in </a:t>
            </a:r>
            <a:r>
              <a:rPr sz="1800" b="0" spc="-5" dirty="0">
                <a:latin typeface="Univers for BP Light"/>
                <a:cs typeface="Univers for BP Light"/>
              </a:rPr>
              <a:t>the ‘faster transition’ and ‘even faster  transition’ scenarios, reflecting </a:t>
            </a:r>
            <a:r>
              <a:rPr sz="1800" b="0" dirty="0">
                <a:latin typeface="Univers for BP Light"/>
                <a:cs typeface="Univers for BP Light"/>
              </a:rPr>
              <a:t>the </a:t>
            </a:r>
            <a:r>
              <a:rPr sz="1800" b="0" spc="-5" dirty="0">
                <a:latin typeface="Univers for BP Light"/>
                <a:cs typeface="Univers for BP Light"/>
              </a:rPr>
              <a:t>more comprehensive climate policies assumed </a:t>
            </a:r>
            <a:r>
              <a:rPr sz="1800" b="0" dirty="0">
                <a:latin typeface="Univers for BP Light"/>
                <a:cs typeface="Univers for BP Light"/>
              </a:rPr>
              <a:t>in  </a:t>
            </a:r>
            <a:r>
              <a:rPr sz="1800" b="0" spc="-5" dirty="0">
                <a:latin typeface="Univers for BP Light"/>
                <a:cs typeface="Univers for BP Light"/>
              </a:rPr>
              <a:t>these scenarios, which lead </a:t>
            </a:r>
            <a:r>
              <a:rPr sz="1800" b="0" dirty="0">
                <a:latin typeface="Univers for BP Light"/>
                <a:cs typeface="Univers for BP Light"/>
              </a:rPr>
              <a:t>to </a:t>
            </a:r>
            <a:r>
              <a:rPr sz="1800" b="0" spc="-5" dirty="0">
                <a:latin typeface="Univers for BP Light"/>
                <a:cs typeface="Univers for BP Light"/>
              </a:rPr>
              <a:t>significant improvements </a:t>
            </a:r>
            <a:r>
              <a:rPr sz="1800" b="0" dirty="0">
                <a:latin typeface="Univers for BP Light"/>
                <a:cs typeface="Univers for BP Light"/>
              </a:rPr>
              <a:t>in </a:t>
            </a:r>
            <a:r>
              <a:rPr sz="1800" b="0" spc="-5" dirty="0">
                <a:latin typeface="Univers for BP Light"/>
                <a:cs typeface="Univers for BP Light"/>
              </a:rPr>
              <a:t>energy efficiency, </a:t>
            </a:r>
            <a:r>
              <a:rPr sz="1800" b="0" dirty="0">
                <a:latin typeface="Univers for BP Light"/>
                <a:cs typeface="Univers for BP Light"/>
              </a:rPr>
              <a:t>as well  as to a </a:t>
            </a:r>
            <a:r>
              <a:rPr sz="1800" b="0" spc="-5" dirty="0">
                <a:latin typeface="Univers for BP Light"/>
                <a:cs typeface="Univers for BP Light"/>
              </a:rPr>
              <a:t>lower carbon fuel</a:t>
            </a:r>
            <a:r>
              <a:rPr sz="1800" b="0" spc="-30" dirty="0">
                <a:latin typeface="Univers for BP Light"/>
                <a:cs typeface="Univers for BP Light"/>
              </a:rPr>
              <a:t> </a:t>
            </a:r>
            <a:r>
              <a:rPr sz="1800" b="0" spc="-5" dirty="0">
                <a:latin typeface="Univers for BP Light"/>
                <a:cs typeface="Univers for BP Light"/>
              </a:rPr>
              <a:t>mix.</a:t>
            </a:r>
            <a:endParaRPr sz="1800">
              <a:latin typeface="Univers for BP Light"/>
              <a:cs typeface="Univers for BP Light"/>
            </a:endParaRPr>
          </a:p>
          <a:p>
            <a:pPr marL="28702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share of gas in </a:t>
            </a:r>
            <a:r>
              <a:rPr sz="1800" b="0" spc="-5" dirty="0">
                <a:latin typeface="Univers for BP Light"/>
                <a:cs typeface="Univers for BP Light"/>
              </a:rPr>
              <a:t>primary energy falls </a:t>
            </a:r>
            <a:r>
              <a:rPr sz="1800" b="0" dirty="0">
                <a:latin typeface="Univers for BP Light"/>
                <a:cs typeface="Univers for BP Light"/>
              </a:rPr>
              <a:t>in all of </a:t>
            </a:r>
            <a:r>
              <a:rPr sz="1800" b="0" spc="-5" dirty="0">
                <a:latin typeface="Univers for BP Light"/>
                <a:cs typeface="Univers for BP Light"/>
              </a:rPr>
              <a:t>these alternative scenarios, relative</a:t>
            </a:r>
            <a:r>
              <a:rPr sz="1800" b="0" spc="130" dirty="0">
                <a:latin typeface="Univers for BP Light"/>
                <a:cs typeface="Univers for BP Light"/>
              </a:rPr>
              <a:t> </a:t>
            </a:r>
            <a:r>
              <a:rPr sz="1800" b="0" dirty="0">
                <a:latin typeface="Univers for BP Light"/>
                <a:cs typeface="Univers for BP Light"/>
              </a:rPr>
              <a:t>to</a:t>
            </a:r>
            <a:endParaRPr sz="1800">
              <a:latin typeface="Univers for BP Light"/>
              <a:cs typeface="Univers for BP Light"/>
            </a:endParaRPr>
          </a:p>
          <a:p>
            <a:pPr marL="287020">
              <a:lnSpc>
                <a:spcPct val="100000"/>
              </a:lnSpc>
            </a:pPr>
            <a:r>
              <a:rPr sz="1800" b="0" spc="-5" dirty="0">
                <a:latin typeface="Univers for BP Light"/>
                <a:cs typeface="Univers for BP Light"/>
              </a:rPr>
              <a:t>the current level, </a:t>
            </a: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to the </a:t>
            </a:r>
            <a:r>
              <a:rPr sz="1800" b="0" spc="-5" dirty="0">
                <a:latin typeface="Univers for BP Light"/>
                <a:cs typeface="Univers for BP Light"/>
              </a:rPr>
              <a:t>steady increase projected </a:t>
            </a:r>
            <a:r>
              <a:rPr sz="1800" b="0" dirty="0">
                <a:latin typeface="Univers for BP Light"/>
                <a:cs typeface="Univers for BP Light"/>
              </a:rPr>
              <a:t>in the ET</a:t>
            </a:r>
            <a:r>
              <a:rPr sz="1800" b="0" spc="70"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p:txBody>
      </p:sp>
      <p:sp>
        <p:nvSpPr>
          <p:cNvPr id="6" name="object 6"/>
          <p:cNvSpPr/>
          <p:nvPr/>
        </p:nvSpPr>
        <p:spPr>
          <a:xfrm>
            <a:off x="524255" y="124968"/>
            <a:ext cx="3191510" cy="251460"/>
          </a:xfrm>
          <a:custGeom>
            <a:avLst/>
            <a:gdLst/>
            <a:ahLst/>
            <a:cxnLst/>
            <a:rect l="l" t="t" r="r" b="b"/>
            <a:pathLst>
              <a:path w="3191510" h="251460">
                <a:moveTo>
                  <a:pt x="3149346"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3149346" y="251459"/>
                </a:lnTo>
                <a:lnTo>
                  <a:pt x="3165645" y="248161"/>
                </a:lnTo>
                <a:lnTo>
                  <a:pt x="3178968" y="239172"/>
                </a:lnTo>
                <a:lnTo>
                  <a:pt x="3187957" y="225849"/>
                </a:lnTo>
                <a:lnTo>
                  <a:pt x="3191256" y="209550"/>
                </a:lnTo>
                <a:lnTo>
                  <a:pt x="3191256" y="41909"/>
                </a:lnTo>
                <a:lnTo>
                  <a:pt x="3187957" y="25610"/>
                </a:lnTo>
                <a:lnTo>
                  <a:pt x="3178968" y="12287"/>
                </a:lnTo>
                <a:lnTo>
                  <a:pt x="3165645" y="3298"/>
                </a:lnTo>
                <a:lnTo>
                  <a:pt x="3149346" y="0"/>
                </a:lnTo>
                <a:close/>
              </a:path>
            </a:pathLst>
          </a:custGeom>
          <a:solidFill>
            <a:srgbClr val="B0E0D1"/>
          </a:solidFill>
        </p:spPr>
        <p:txBody>
          <a:bodyPr wrap="square" lIns="0" tIns="0" rIns="0" bIns="0" rtlCol="0"/>
          <a:lstStyle/>
          <a:p>
            <a:endParaRPr/>
          </a:p>
        </p:txBody>
      </p:sp>
      <p:sp>
        <p:nvSpPr>
          <p:cNvPr id="7" name="object 7"/>
          <p:cNvSpPr txBox="1"/>
          <p:nvPr/>
        </p:nvSpPr>
        <p:spPr>
          <a:xfrm>
            <a:off x="614883" y="145160"/>
            <a:ext cx="28975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Natural gas </a:t>
            </a:r>
            <a:r>
              <a:rPr sz="1250" i="1" spc="-25" dirty="0">
                <a:latin typeface="Univers for BP"/>
                <a:cs typeface="Univers for BP"/>
              </a:rPr>
              <a:t>– alternative</a:t>
            </a:r>
            <a:r>
              <a:rPr sz="1250" i="1" spc="-3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 name="object 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 name="object 9"/>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87</a:t>
            </a:fld>
            <a:endParaRP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729983" y="5236464"/>
            <a:ext cx="2557780" cy="614680"/>
          </a:xfrm>
          <a:custGeom>
            <a:avLst/>
            <a:gdLst/>
            <a:ahLst/>
            <a:cxnLst/>
            <a:rect l="l" t="t" r="r" b="b"/>
            <a:pathLst>
              <a:path w="2557779" h="614679">
                <a:moveTo>
                  <a:pt x="2557272" y="0"/>
                </a:moveTo>
                <a:lnTo>
                  <a:pt x="1827276" y="89916"/>
                </a:lnTo>
                <a:lnTo>
                  <a:pt x="1461516" y="138684"/>
                </a:lnTo>
                <a:lnTo>
                  <a:pt x="1095756" y="233172"/>
                </a:lnTo>
                <a:lnTo>
                  <a:pt x="731520" y="501396"/>
                </a:lnTo>
                <a:lnTo>
                  <a:pt x="365760" y="560832"/>
                </a:lnTo>
                <a:lnTo>
                  <a:pt x="0" y="614172"/>
                </a:lnTo>
                <a:lnTo>
                  <a:pt x="2557272" y="614172"/>
                </a:lnTo>
                <a:lnTo>
                  <a:pt x="2557272" y="0"/>
                </a:lnTo>
                <a:close/>
              </a:path>
            </a:pathLst>
          </a:custGeom>
          <a:solidFill>
            <a:srgbClr val="3366FF"/>
          </a:solidFill>
        </p:spPr>
        <p:txBody>
          <a:bodyPr wrap="square" lIns="0" tIns="0" rIns="0" bIns="0" rtlCol="0"/>
          <a:lstStyle/>
          <a:p>
            <a:endParaRPr/>
          </a:p>
        </p:txBody>
      </p:sp>
      <p:sp>
        <p:nvSpPr>
          <p:cNvPr id="3" name="object 3"/>
          <p:cNvSpPr/>
          <p:nvPr/>
        </p:nvSpPr>
        <p:spPr>
          <a:xfrm>
            <a:off x="5634228" y="5236464"/>
            <a:ext cx="3653154" cy="614680"/>
          </a:xfrm>
          <a:custGeom>
            <a:avLst/>
            <a:gdLst/>
            <a:ahLst/>
            <a:cxnLst/>
            <a:rect l="l" t="t" r="r" b="b"/>
            <a:pathLst>
              <a:path w="3653154" h="614679">
                <a:moveTo>
                  <a:pt x="0" y="614172"/>
                </a:moveTo>
                <a:lnTo>
                  <a:pt x="365760" y="614172"/>
                </a:lnTo>
                <a:lnTo>
                  <a:pt x="729996" y="614172"/>
                </a:lnTo>
                <a:lnTo>
                  <a:pt x="1095755" y="614172"/>
                </a:lnTo>
                <a:lnTo>
                  <a:pt x="1461516" y="560832"/>
                </a:lnTo>
                <a:lnTo>
                  <a:pt x="1827276" y="501396"/>
                </a:lnTo>
                <a:lnTo>
                  <a:pt x="2191512" y="233172"/>
                </a:lnTo>
                <a:lnTo>
                  <a:pt x="2557272" y="138684"/>
                </a:lnTo>
                <a:lnTo>
                  <a:pt x="2923031" y="89916"/>
                </a:lnTo>
                <a:lnTo>
                  <a:pt x="3287268" y="45720"/>
                </a:lnTo>
                <a:lnTo>
                  <a:pt x="3653028" y="0"/>
                </a:lnTo>
                <a:lnTo>
                  <a:pt x="3653028" y="614172"/>
                </a:lnTo>
                <a:lnTo>
                  <a:pt x="3287268" y="614172"/>
                </a:lnTo>
                <a:lnTo>
                  <a:pt x="2923031" y="614172"/>
                </a:lnTo>
                <a:lnTo>
                  <a:pt x="365760" y="614172"/>
                </a:lnTo>
                <a:lnTo>
                  <a:pt x="0" y="614172"/>
                </a:lnTo>
                <a:close/>
              </a:path>
            </a:pathLst>
          </a:custGeom>
          <a:ln w="9144">
            <a:solidFill>
              <a:srgbClr val="BEBEBE"/>
            </a:solidFill>
          </a:ln>
        </p:spPr>
        <p:txBody>
          <a:bodyPr wrap="square" lIns="0" tIns="0" rIns="0" bIns="0" rtlCol="0"/>
          <a:lstStyle/>
          <a:p>
            <a:endParaRPr/>
          </a:p>
        </p:txBody>
      </p:sp>
      <p:sp>
        <p:nvSpPr>
          <p:cNvPr id="4" name="object 4"/>
          <p:cNvSpPr/>
          <p:nvPr/>
        </p:nvSpPr>
        <p:spPr>
          <a:xfrm>
            <a:off x="5634228" y="4509515"/>
            <a:ext cx="3653154" cy="1341120"/>
          </a:xfrm>
          <a:custGeom>
            <a:avLst/>
            <a:gdLst/>
            <a:ahLst/>
            <a:cxnLst/>
            <a:rect l="l" t="t" r="r" b="b"/>
            <a:pathLst>
              <a:path w="3653154" h="1341120">
                <a:moveTo>
                  <a:pt x="3653028" y="0"/>
                </a:moveTo>
                <a:lnTo>
                  <a:pt x="3287268" y="160019"/>
                </a:lnTo>
                <a:lnTo>
                  <a:pt x="2923031" y="245363"/>
                </a:lnTo>
                <a:lnTo>
                  <a:pt x="2557272" y="373379"/>
                </a:lnTo>
                <a:lnTo>
                  <a:pt x="2191512" y="649223"/>
                </a:lnTo>
                <a:lnTo>
                  <a:pt x="1827276" y="1104899"/>
                </a:lnTo>
                <a:lnTo>
                  <a:pt x="1461516" y="1220723"/>
                </a:lnTo>
                <a:lnTo>
                  <a:pt x="1095755" y="1299971"/>
                </a:lnTo>
                <a:lnTo>
                  <a:pt x="729996" y="1315211"/>
                </a:lnTo>
                <a:lnTo>
                  <a:pt x="0" y="1336547"/>
                </a:lnTo>
                <a:lnTo>
                  <a:pt x="0" y="1341119"/>
                </a:lnTo>
                <a:lnTo>
                  <a:pt x="1095755" y="1341119"/>
                </a:lnTo>
                <a:lnTo>
                  <a:pt x="1461516" y="1287779"/>
                </a:lnTo>
                <a:lnTo>
                  <a:pt x="1827276" y="1228343"/>
                </a:lnTo>
                <a:lnTo>
                  <a:pt x="2191512" y="960119"/>
                </a:lnTo>
                <a:lnTo>
                  <a:pt x="2557272" y="865631"/>
                </a:lnTo>
                <a:lnTo>
                  <a:pt x="2923031" y="816863"/>
                </a:lnTo>
                <a:lnTo>
                  <a:pt x="3653028" y="726947"/>
                </a:lnTo>
                <a:lnTo>
                  <a:pt x="3653028" y="0"/>
                </a:lnTo>
                <a:close/>
              </a:path>
            </a:pathLst>
          </a:custGeom>
          <a:solidFill>
            <a:srgbClr val="FFCC00"/>
          </a:solidFill>
        </p:spPr>
        <p:txBody>
          <a:bodyPr wrap="square" lIns="0" tIns="0" rIns="0" bIns="0" rtlCol="0"/>
          <a:lstStyle/>
          <a:p>
            <a:endParaRPr/>
          </a:p>
        </p:txBody>
      </p:sp>
      <p:sp>
        <p:nvSpPr>
          <p:cNvPr id="5" name="object 5"/>
          <p:cNvSpPr/>
          <p:nvPr/>
        </p:nvSpPr>
        <p:spPr>
          <a:xfrm>
            <a:off x="5634228" y="4509515"/>
            <a:ext cx="3653154" cy="1341120"/>
          </a:xfrm>
          <a:custGeom>
            <a:avLst/>
            <a:gdLst/>
            <a:ahLst/>
            <a:cxnLst/>
            <a:rect l="l" t="t" r="r" b="b"/>
            <a:pathLst>
              <a:path w="3653154" h="1341120">
                <a:moveTo>
                  <a:pt x="0" y="1336547"/>
                </a:moveTo>
                <a:lnTo>
                  <a:pt x="365760" y="1325879"/>
                </a:lnTo>
                <a:lnTo>
                  <a:pt x="729996" y="1315211"/>
                </a:lnTo>
                <a:lnTo>
                  <a:pt x="1095755" y="1299971"/>
                </a:lnTo>
                <a:lnTo>
                  <a:pt x="1461516" y="1220723"/>
                </a:lnTo>
                <a:lnTo>
                  <a:pt x="1827276" y="1104899"/>
                </a:lnTo>
                <a:lnTo>
                  <a:pt x="2191512" y="649223"/>
                </a:lnTo>
                <a:lnTo>
                  <a:pt x="2557272" y="373379"/>
                </a:lnTo>
                <a:lnTo>
                  <a:pt x="2923031" y="245363"/>
                </a:lnTo>
                <a:lnTo>
                  <a:pt x="3287268" y="160019"/>
                </a:lnTo>
                <a:lnTo>
                  <a:pt x="3653028" y="0"/>
                </a:lnTo>
                <a:lnTo>
                  <a:pt x="3653028" y="726947"/>
                </a:lnTo>
                <a:lnTo>
                  <a:pt x="3287268" y="772667"/>
                </a:lnTo>
                <a:lnTo>
                  <a:pt x="2923031" y="816863"/>
                </a:lnTo>
                <a:lnTo>
                  <a:pt x="2557272" y="865631"/>
                </a:lnTo>
                <a:lnTo>
                  <a:pt x="2191512" y="960119"/>
                </a:lnTo>
                <a:lnTo>
                  <a:pt x="1827276" y="1228343"/>
                </a:lnTo>
                <a:lnTo>
                  <a:pt x="1461516" y="1287779"/>
                </a:lnTo>
                <a:lnTo>
                  <a:pt x="1095755" y="1341119"/>
                </a:lnTo>
                <a:lnTo>
                  <a:pt x="729996" y="1341119"/>
                </a:lnTo>
                <a:lnTo>
                  <a:pt x="365760" y="1341119"/>
                </a:lnTo>
                <a:lnTo>
                  <a:pt x="0" y="1341119"/>
                </a:lnTo>
                <a:lnTo>
                  <a:pt x="0" y="1336547"/>
                </a:lnTo>
                <a:close/>
              </a:path>
            </a:pathLst>
          </a:custGeom>
          <a:ln w="9144">
            <a:solidFill>
              <a:srgbClr val="BEBEBE"/>
            </a:solidFill>
          </a:ln>
        </p:spPr>
        <p:txBody>
          <a:bodyPr wrap="square" lIns="0" tIns="0" rIns="0" bIns="0" rtlCol="0"/>
          <a:lstStyle/>
          <a:p>
            <a:endParaRPr/>
          </a:p>
        </p:txBody>
      </p:sp>
      <p:sp>
        <p:nvSpPr>
          <p:cNvPr id="6" name="object 6"/>
          <p:cNvSpPr/>
          <p:nvPr/>
        </p:nvSpPr>
        <p:spPr>
          <a:xfrm>
            <a:off x="6364223" y="4136135"/>
            <a:ext cx="2923540" cy="1689100"/>
          </a:xfrm>
          <a:custGeom>
            <a:avLst/>
            <a:gdLst/>
            <a:ahLst/>
            <a:cxnLst/>
            <a:rect l="l" t="t" r="r" b="b"/>
            <a:pathLst>
              <a:path w="2923540" h="1689100">
                <a:moveTo>
                  <a:pt x="2923031" y="0"/>
                </a:moveTo>
                <a:lnTo>
                  <a:pt x="2557272" y="277368"/>
                </a:lnTo>
                <a:lnTo>
                  <a:pt x="2193035" y="437388"/>
                </a:lnTo>
                <a:lnTo>
                  <a:pt x="1827276" y="615695"/>
                </a:lnTo>
                <a:lnTo>
                  <a:pt x="1461516" y="909827"/>
                </a:lnTo>
                <a:lnTo>
                  <a:pt x="1097279" y="1385316"/>
                </a:lnTo>
                <a:lnTo>
                  <a:pt x="731520" y="1542288"/>
                </a:lnTo>
                <a:lnTo>
                  <a:pt x="365759" y="1647444"/>
                </a:lnTo>
                <a:lnTo>
                  <a:pt x="0" y="1688591"/>
                </a:lnTo>
                <a:lnTo>
                  <a:pt x="365759" y="1673352"/>
                </a:lnTo>
                <a:lnTo>
                  <a:pt x="731520" y="1594104"/>
                </a:lnTo>
                <a:lnTo>
                  <a:pt x="1097279" y="1478280"/>
                </a:lnTo>
                <a:lnTo>
                  <a:pt x="1461516" y="1022603"/>
                </a:lnTo>
                <a:lnTo>
                  <a:pt x="1827276" y="746759"/>
                </a:lnTo>
                <a:lnTo>
                  <a:pt x="2193035" y="618744"/>
                </a:lnTo>
                <a:lnTo>
                  <a:pt x="2557272" y="533400"/>
                </a:lnTo>
                <a:lnTo>
                  <a:pt x="2923031" y="373380"/>
                </a:lnTo>
                <a:lnTo>
                  <a:pt x="2923031" y="0"/>
                </a:lnTo>
                <a:close/>
              </a:path>
            </a:pathLst>
          </a:custGeom>
          <a:solidFill>
            <a:srgbClr val="8ADEFF"/>
          </a:solidFill>
        </p:spPr>
        <p:txBody>
          <a:bodyPr wrap="square" lIns="0" tIns="0" rIns="0" bIns="0" rtlCol="0"/>
          <a:lstStyle/>
          <a:p>
            <a:endParaRPr/>
          </a:p>
        </p:txBody>
      </p:sp>
      <p:sp>
        <p:nvSpPr>
          <p:cNvPr id="7" name="object 7"/>
          <p:cNvSpPr/>
          <p:nvPr/>
        </p:nvSpPr>
        <p:spPr>
          <a:xfrm>
            <a:off x="5634228" y="4136135"/>
            <a:ext cx="3653154" cy="1710055"/>
          </a:xfrm>
          <a:custGeom>
            <a:avLst/>
            <a:gdLst/>
            <a:ahLst/>
            <a:cxnLst/>
            <a:rect l="l" t="t" r="r" b="b"/>
            <a:pathLst>
              <a:path w="3653154" h="1710054">
                <a:moveTo>
                  <a:pt x="0" y="1709927"/>
                </a:moveTo>
                <a:lnTo>
                  <a:pt x="365760" y="1699260"/>
                </a:lnTo>
                <a:lnTo>
                  <a:pt x="729996" y="1688591"/>
                </a:lnTo>
                <a:lnTo>
                  <a:pt x="1095755" y="1647444"/>
                </a:lnTo>
                <a:lnTo>
                  <a:pt x="1461516" y="1542288"/>
                </a:lnTo>
                <a:lnTo>
                  <a:pt x="1827276" y="1385316"/>
                </a:lnTo>
                <a:lnTo>
                  <a:pt x="2191512" y="909827"/>
                </a:lnTo>
                <a:lnTo>
                  <a:pt x="2557272" y="615695"/>
                </a:lnTo>
                <a:lnTo>
                  <a:pt x="2923031" y="437388"/>
                </a:lnTo>
                <a:lnTo>
                  <a:pt x="3287268" y="277368"/>
                </a:lnTo>
                <a:lnTo>
                  <a:pt x="3653028" y="0"/>
                </a:lnTo>
                <a:lnTo>
                  <a:pt x="3653028" y="373380"/>
                </a:lnTo>
                <a:lnTo>
                  <a:pt x="3287268" y="533400"/>
                </a:lnTo>
                <a:lnTo>
                  <a:pt x="2923031" y="618744"/>
                </a:lnTo>
                <a:lnTo>
                  <a:pt x="2557272" y="746759"/>
                </a:lnTo>
                <a:lnTo>
                  <a:pt x="2191512" y="1022603"/>
                </a:lnTo>
                <a:lnTo>
                  <a:pt x="1827276" y="1478280"/>
                </a:lnTo>
                <a:lnTo>
                  <a:pt x="1461516" y="1594104"/>
                </a:lnTo>
                <a:lnTo>
                  <a:pt x="1095755" y="1673352"/>
                </a:lnTo>
                <a:lnTo>
                  <a:pt x="729996" y="1688591"/>
                </a:lnTo>
                <a:lnTo>
                  <a:pt x="365760" y="1699260"/>
                </a:lnTo>
                <a:lnTo>
                  <a:pt x="0" y="1709927"/>
                </a:lnTo>
                <a:close/>
              </a:path>
            </a:pathLst>
          </a:custGeom>
          <a:ln w="9144">
            <a:solidFill>
              <a:srgbClr val="BEBEBE"/>
            </a:solidFill>
          </a:ln>
        </p:spPr>
        <p:txBody>
          <a:bodyPr wrap="square" lIns="0" tIns="0" rIns="0" bIns="0" rtlCol="0"/>
          <a:lstStyle/>
          <a:p>
            <a:endParaRPr/>
          </a:p>
        </p:txBody>
      </p:sp>
      <p:sp>
        <p:nvSpPr>
          <p:cNvPr id="8" name="object 8"/>
          <p:cNvSpPr/>
          <p:nvPr/>
        </p:nvSpPr>
        <p:spPr>
          <a:xfrm>
            <a:off x="5634228" y="3520440"/>
            <a:ext cx="3653154" cy="2326005"/>
          </a:xfrm>
          <a:custGeom>
            <a:avLst/>
            <a:gdLst/>
            <a:ahLst/>
            <a:cxnLst/>
            <a:rect l="l" t="t" r="r" b="b"/>
            <a:pathLst>
              <a:path w="3653154" h="2326004">
                <a:moveTo>
                  <a:pt x="3653028" y="0"/>
                </a:moveTo>
                <a:lnTo>
                  <a:pt x="3287268" y="243840"/>
                </a:lnTo>
                <a:lnTo>
                  <a:pt x="2923031" y="390144"/>
                </a:lnTo>
                <a:lnTo>
                  <a:pt x="2557272" y="583692"/>
                </a:lnTo>
                <a:lnTo>
                  <a:pt x="2191512" y="877824"/>
                </a:lnTo>
                <a:lnTo>
                  <a:pt x="1827276" y="1312164"/>
                </a:lnTo>
                <a:lnTo>
                  <a:pt x="1461516" y="1548384"/>
                </a:lnTo>
                <a:lnTo>
                  <a:pt x="1095755" y="1807464"/>
                </a:lnTo>
                <a:lnTo>
                  <a:pt x="729996" y="1912620"/>
                </a:lnTo>
                <a:lnTo>
                  <a:pt x="365760" y="2026920"/>
                </a:lnTo>
                <a:lnTo>
                  <a:pt x="0" y="2107692"/>
                </a:lnTo>
                <a:lnTo>
                  <a:pt x="0" y="2325624"/>
                </a:lnTo>
                <a:lnTo>
                  <a:pt x="729996" y="2304288"/>
                </a:lnTo>
                <a:lnTo>
                  <a:pt x="1095755" y="2263140"/>
                </a:lnTo>
                <a:lnTo>
                  <a:pt x="1461516" y="2157984"/>
                </a:lnTo>
                <a:lnTo>
                  <a:pt x="1827276" y="2001012"/>
                </a:lnTo>
                <a:lnTo>
                  <a:pt x="2191512" y="1525524"/>
                </a:lnTo>
                <a:lnTo>
                  <a:pt x="2557272" y="1231392"/>
                </a:lnTo>
                <a:lnTo>
                  <a:pt x="2923031" y="1053084"/>
                </a:lnTo>
                <a:lnTo>
                  <a:pt x="3287268" y="893064"/>
                </a:lnTo>
                <a:lnTo>
                  <a:pt x="3653028" y="615696"/>
                </a:lnTo>
                <a:lnTo>
                  <a:pt x="3653028" y="0"/>
                </a:lnTo>
                <a:close/>
              </a:path>
            </a:pathLst>
          </a:custGeom>
          <a:solidFill>
            <a:srgbClr val="009900"/>
          </a:solidFill>
        </p:spPr>
        <p:txBody>
          <a:bodyPr wrap="square" lIns="0" tIns="0" rIns="0" bIns="0" rtlCol="0"/>
          <a:lstStyle/>
          <a:p>
            <a:endParaRPr/>
          </a:p>
        </p:txBody>
      </p:sp>
      <p:sp>
        <p:nvSpPr>
          <p:cNvPr id="9" name="object 9"/>
          <p:cNvSpPr/>
          <p:nvPr/>
        </p:nvSpPr>
        <p:spPr>
          <a:xfrm>
            <a:off x="5634228" y="3520440"/>
            <a:ext cx="3653154" cy="2326005"/>
          </a:xfrm>
          <a:custGeom>
            <a:avLst/>
            <a:gdLst/>
            <a:ahLst/>
            <a:cxnLst/>
            <a:rect l="l" t="t" r="r" b="b"/>
            <a:pathLst>
              <a:path w="3653154" h="2326004">
                <a:moveTo>
                  <a:pt x="0" y="2107692"/>
                </a:moveTo>
                <a:lnTo>
                  <a:pt x="365760" y="2026920"/>
                </a:lnTo>
                <a:lnTo>
                  <a:pt x="729996" y="1912620"/>
                </a:lnTo>
                <a:lnTo>
                  <a:pt x="1095755" y="1807464"/>
                </a:lnTo>
                <a:lnTo>
                  <a:pt x="1461516" y="1548384"/>
                </a:lnTo>
                <a:lnTo>
                  <a:pt x="1827276" y="1312164"/>
                </a:lnTo>
                <a:lnTo>
                  <a:pt x="2191512" y="877824"/>
                </a:lnTo>
                <a:lnTo>
                  <a:pt x="2557272" y="583692"/>
                </a:lnTo>
                <a:lnTo>
                  <a:pt x="2923031" y="390144"/>
                </a:lnTo>
                <a:lnTo>
                  <a:pt x="3287268" y="243840"/>
                </a:lnTo>
                <a:lnTo>
                  <a:pt x="3653028" y="0"/>
                </a:lnTo>
                <a:lnTo>
                  <a:pt x="3653028" y="615696"/>
                </a:lnTo>
                <a:lnTo>
                  <a:pt x="3287268" y="893064"/>
                </a:lnTo>
                <a:lnTo>
                  <a:pt x="2923031" y="1053084"/>
                </a:lnTo>
                <a:lnTo>
                  <a:pt x="2557272" y="1231392"/>
                </a:lnTo>
                <a:lnTo>
                  <a:pt x="2191512" y="1525524"/>
                </a:lnTo>
                <a:lnTo>
                  <a:pt x="1827276" y="2001012"/>
                </a:lnTo>
                <a:lnTo>
                  <a:pt x="1461516" y="2157984"/>
                </a:lnTo>
                <a:lnTo>
                  <a:pt x="1095755" y="2263140"/>
                </a:lnTo>
                <a:lnTo>
                  <a:pt x="729996" y="2304288"/>
                </a:lnTo>
                <a:lnTo>
                  <a:pt x="365760" y="2314956"/>
                </a:lnTo>
                <a:lnTo>
                  <a:pt x="0" y="2325624"/>
                </a:lnTo>
                <a:lnTo>
                  <a:pt x="0" y="2107692"/>
                </a:lnTo>
                <a:close/>
              </a:path>
            </a:pathLst>
          </a:custGeom>
          <a:ln w="9144">
            <a:solidFill>
              <a:srgbClr val="BEBEBE"/>
            </a:solidFill>
          </a:ln>
        </p:spPr>
        <p:txBody>
          <a:bodyPr wrap="square" lIns="0" tIns="0" rIns="0" bIns="0" rtlCol="0"/>
          <a:lstStyle/>
          <a:p>
            <a:endParaRPr/>
          </a:p>
        </p:txBody>
      </p:sp>
      <p:sp>
        <p:nvSpPr>
          <p:cNvPr id="10" name="object 10"/>
          <p:cNvSpPr/>
          <p:nvPr/>
        </p:nvSpPr>
        <p:spPr>
          <a:xfrm>
            <a:off x="5634228" y="3014472"/>
            <a:ext cx="3653154" cy="2613660"/>
          </a:xfrm>
          <a:custGeom>
            <a:avLst/>
            <a:gdLst/>
            <a:ahLst/>
            <a:cxnLst/>
            <a:rect l="l" t="t" r="r" b="b"/>
            <a:pathLst>
              <a:path w="3653154" h="2613660">
                <a:moveTo>
                  <a:pt x="3653028" y="0"/>
                </a:moveTo>
                <a:lnTo>
                  <a:pt x="3287268" y="79248"/>
                </a:lnTo>
                <a:lnTo>
                  <a:pt x="2923031" y="333755"/>
                </a:lnTo>
                <a:lnTo>
                  <a:pt x="2557272" y="534924"/>
                </a:lnTo>
                <a:lnTo>
                  <a:pt x="2191512" y="890015"/>
                </a:lnTo>
                <a:lnTo>
                  <a:pt x="1827276" y="1583435"/>
                </a:lnTo>
                <a:lnTo>
                  <a:pt x="1461516" y="1668779"/>
                </a:lnTo>
                <a:lnTo>
                  <a:pt x="1095755" y="2110740"/>
                </a:lnTo>
                <a:lnTo>
                  <a:pt x="729996" y="2279904"/>
                </a:lnTo>
                <a:lnTo>
                  <a:pt x="365760" y="2442972"/>
                </a:lnTo>
                <a:lnTo>
                  <a:pt x="0" y="2537460"/>
                </a:lnTo>
                <a:lnTo>
                  <a:pt x="0" y="2613660"/>
                </a:lnTo>
                <a:lnTo>
                  <a:pt x="365760" y="2532888"/>
                </a:lnTo>
                <a:lnTo>
                  <a:pt x="729996" y="2418588"/>
                </a:lnTo>
                <a:lnTo>
                  <a:pt x="1095755" y="2313431"/>
                </a:lnTo>
                <a:lnTo>
                  <a:pt x="1461516" y="2054352"/>
                </a:lnTo>
                <a:lnTo>
                  <a:pt x="1827276" y="1818132"/>
                </a:lnTo>
                <a:lnTo>
                  <a:pt x="2191512" y="1383791"/>
                </a:lnTo>
                <a:lnTo>
                  <a:pt x="2557272" y="1089659"/>
                </a:lnTo>
                <a:lnTo>
                  <a:pt x="2923031" y="896111"/>
                </a:lnTo>
                <a:lnTo>
                  <a:pt x="3287268" y="749807"/>
                </a:lnTo>
                <a:lnTo>
                  <a:pt x="3653028" y="505967"/>
                </a:lnTo>
                <a:lnTo>
                  <a:pt x="3653028" y="0"/>
                </a:lnTo>
                <a:close/>
              </a:path>
            </a:pathLst>
          </a:custGeom>
          <a:solidFill>
            <a:srgbClr val="C49100"/>
          </a:solidFill>
        </p:spPr>
        <p:txBody>
          <a:bodyPr wrap="square" lIns="0" tIns="0" rIns="0" bIns="0" rtlCol="0"/>
          <a:lstStyle/>
          <a:p>
            <a:endParaRPr/>
          </a:p>
        </p:txBody>
      </p:sp>
      <p:sp>
        <p:nvSpPr>
          <p:cNvPr id="11" name="object 11"/>
          <p:cNvSpPr/>
          <p:nvPr/>
        </p:nvSpPr>
        <p:spPr>
          <a:xfrm>
            <a:off x="5634228" y="3014472"/>
            <a:ext cx="3653154" cy="2613660"/>
          </a:xfrm>
          <a:custGeom>
            <a:avLst/>
            <a:gdLst/>
            <a:ahLst/>
            <a:cxnLst/>
            <a:rect l="l" t="t" r="r" b="b"/>
            <a:pathLst>
              <a:path w="3653154" h="2613660">
                <a:moveTo>
                  <a:pt x="0" y="2537460"/>
                </a:moveTo>
                <a:lnTo>
                  <a:pt x="365760" y="2442972"/>
                </a:lnTo>
                <a:lnTo>
                  <a:pt x="729996" y="2279904"/>
                </a:lnTo>
                <a:lnTo>
                  <a:pt x="1095755" y="2110740"/>
                </a:lnTo>
                <a:lnTo>
                  <a:pt x="1461516" y="1668779"/>
                </a:lnTo>
                <a:lnTo>
                  <a:pt x="1827276" y="1583435"/>
                </a:lnTo>
                <a:lnTo>
                  <a:pt x="2191512" y="890015"/>
                </a:lnTo>
                <a:lnTo>
                  <a:pt x="2557272" y="534924"/>
                </a:lnTo>
                <a:lnTo>
                  <a:pt x="2923031" y="333755"/>
                </a:lnTo>
                <a:lnTo>
                  <a:pt x="3287268" y="79248"/>
                </a:lnTo>
                <a:lnTo>
                  <a:pt x="3653028" y="0"/>
                </a:lnTo>
                <a:lnTo>
                  <a:pt x="3653028" y="505967"/>
                </a:lnTo>
                <a:lnTo>
                  <a:pt x="3287268" y="749807"/>
                </a:lnTo>
                <a:lnTo>
                  <a:pt x="2923031" y="896111"/>
                </a:lnTo>
                <a:lnTo>
                  <a:pt x="2557272" y="1089659"/>
                </a:lnTo>
                <a:lnTo>
                  <a:pt x="2191512" y="1383791"/>
                </a:lnTo>
                <a:lnTo>
                  <a:pt x="1827276" y="1818132"/>
                </a:lnTo>
                <a:lnTo>
                  <a:pt x="1461516" y="2054352"/>
                </a:lnTo>
                <a:lnTo>
                  <a:pt x="1095755" y="2313431"/>
                </a:lnTo>
                <a:lnTo>
                  <a:pt x="729996" y="2418588"/>
                </a:lnTo>
                <a:lnTo>
                  <a:pt x="365760" y="2532888"/>
                </a:lnTo>
                <a:lnTo>
                  <a:pt x="0" y="2613660"/>
                </a:lnTo>
                <a:lnTo>
                  <a:pt x="0" y="2537460"/>
                </a:lnTo>
                <a:close/>
              </a:path>
            </a:pathLst>
          </a:custGeom>
          <a:ln w="9143">
            <a:solidFill>
              <a:srgbClr val="BEBEBE"/>
            </a:solidFill>
          </a:ln>
        </p:spPr>
        <p:txBody>
          <a:bodyPr wrap="square" lIns="0" tIns="0" rIns="0" bIns="0" rtlCol="0"/>
          <a:lstStyle/>
          <a:p>
            <a:endParaRPr/>
          </a:p>
        </p:txBody>
      </p:sp>
      <p:sp>
        <p:nvSpPr>
          <p:cNvPr id="12" name="object 12"/>
          <p:cNvSpPr/>
          <p:nvPr/>
        </p:nvSpPr>
        <p:spPr>
          <a:xfrm>
            <a:off x="5634228" y="2566416"/>
            <a:ext cx="3653154" cy="2985770"/>
          </a:xfrm>
          <a:custGeom>
            <a:avLst/>
            <a:gdLst/>
            <a:ahLst/>
            <a:cxnLst/>
            <a:rect l="l" t="t" r="r" b="b"/>
            <a:pathLst>
              <a:path w="3653154" h="2985770">
                <a:moveTo>
                  <a:pt x="3653028" y="0"/>
                </a:moveTo>
                <a:lnTo>
                  <a:pt x="3287268" y="144780"/>
                </a:lnTo>
                <a:lnTo>
                  <a:pt x="2923031" y="420624"/>
                </a:lnTo>
                <a:lnTo>
                  <a:pt x="2557272" y="719328"/>
                </a:lnTo>
                <a:lnTo>
                  <a:pt x="2191512" y="1132332"/>
                </a:lnTo>
                <a:lnTo>
                  <a:pt x="1827276" y="1840992"/>
                </a:lnTo>
                <a:lnTo>
                  <a:pt x="1461516" y="1978152"/>
                </a:lnTo>
                <a:lnTo>
                  <a:pt x="1095755" y="2479548"/>
                </a:lnTo>
                <a:lnTo>
                  <a:pt x="729996" y="2700528"/>
                </a:lnTo>
                <a:lnTo>
                  <a:pt x="365760" y="2887980"/>
                </a:lnTo>
                <a:lnTo>
                  <a:pt x="0" y="2974848"/>
                </a:lnTo>
                <a:lnTo>
                  <a:pt x="0" y="2985516"/>
                </a:lnTo>
                <a:lnTo>
                  <a:pt x="365760" y="2891028"/>
                </a:lnTo>
                <a:lnTo>
                  <a:pt x="729996" y="2727960"/>
                </a:lnTo>
                <a:lnTo>
                  <a:pt x="1095755" y="2558796"/>
                </a:lnTo>
                <a:lnTo>
                  <a:pt x="1461516" y="2116836"/>
                </a:lnTo>
                <a:lnTo>
                  <a:pt x="1827276" y="2031492"/>
                </a:lnTo>
                <a:lnTo>
                  <a:pt x="2191512" y="1338072"/>
                </a:lnTo>
                <a:lnTo>
                  <a:pt x="2557272" y="982980"/>
                </a:lnTo>
                <a:lnTo>
                  <a:pt x="2923031" y="781812"/>
                </a:lnTo>
                <a:lnTo>
                  <a:pt x="3287268" y="527304"/>
                </a:lnTo>
                <a:lnTo>
                  <a:pt x="3653028" y="448056"/>
                </a:lnTo>
                <a:lnTo>
                  <a:pt x="3653028" y="0"/>
                </a:lnTo>
                <a:close/>
              </a:path>
            </a:pathLst>
          </a:custGeom>
          <a:solidFill>
            <a:srgbClr val="BEBEBE"/>
          </a:solidFill>
        </p:spPr>
        <p:txBody>
          <a:bodyPr wrap="square" lIns="0" tIns="0" rIns="0" bIns="0" rtlCol="0"/>
          <a:lstStyle/>
          <a:p>
            <a:endParaRPr/>
          </a:p>
        </p:txBody>
      </p:sp>
      <p:sp>
        <p:nvSpPr>
          <p:cNvPr id="13" name="object 13"/>
          <p:cNvSpPr/>
          <p:nvPr/>
        </p:nvSpPr>
        <p:spPr>
          <a:xfrm>
            <a:off x="5634228" y="2566416"/>
            <a:ext cx="3653154" cy="2985770"/>
          </a:xfrm>
          <a:custGeom>
            <a:avLst/>
            <a:gdLst/>
            <a:ahLst/>
            <a:cxnLst/>
            <a:rect l="l" t="t" r="r" b="b"/>
            <a:pathLst>
              <a:path w="3653154" h="2985770">
                <a:moveTo>
                  <a:pt x="0" y="2974848"/>
                </a:moveTo>
                <a:lnTo>
                  <a:pt x="365760" y="2887980"/>
                </a:lnTo>
                <a:lnTo>
                  <a:pt x="729996" y="2700528"/>
                </a:lnTo>
                <a:lnTo>
                  <a:pt x="1095755" y="2479548"/>
                </a:lnTo>
                <a:lnTo>
                  <a:pt x="1461516" y="1978152"/>
                </a:lnTo>
                <a:lnTo>
                  <a:pt x="1827276" y="1840992"/>
                </a:lnTo>
                <a:lnTo>
                  <a:pt x="2191512" y="1132332"/>
                </a:lnTo>
                <a:lnTo>
                  <a:pt x="2557272" y="719328"/>
                </a:lnTo>
                <a:lnTo>
                  <a:pt x="2923031" y="420624"/>
                </a:lnTo>
                <a:lnTo>
                  <a:pt x="3287268" y="144780"/>
                </a:lnTo>
                <a:lnTo>
                  <a:pt x="3653028" y="0"/>
                </a:lnTo>
                <a:lnTo>
                  <a:pt x="3653028" y="448056"/>
                </a:lnTo>
                <a:lnTo>
                  <a:pt x="3287268" y="527304"/>
                </a:lnTo>
                <a:lnTo>
                  <a:pt x="2923031" y="781812"/>
                </a:lnTo>
                <a:lnTo>
                  <a:pt x="2557272" y="982980"/>
                </a:lnTo>
                <a:lnTo>
                  <a:pt x="2191512" y="1338072"/>
                </a:lnTo>
                <a:lnTo>
                  <a:pt x="1827276" y="2031492"/>
                </a:lnTo>
                <a:lnTo>
                  <a:pt x="1461516" y="2116836"/>
                </a:lnTo>
                <a:lnTo>
                  <a:pt x="1095755" y="2558796"/>
                </a:lnTo>
                <a:lnTo>
                  <a:pt x="729996" y="2727960"/>
                </a:lnTo>
                <a:lnTo>
                  <a:pt x="365760" y="2891028"/>
                </a:lnTo>
                <a:lnTo>
                  <a:pt x="0" y="2985516"/>
                </a:lnTo>
                <a:lnTo>
                  <a:pt x="0" y="2974848"/>
                </a:lnTo>
                <a:close/>
              </a:path>
            </a:pathLst>
          </a:custGeom>
          <a:ln w="9144">
            <a:solidFill>
              <a:srgbClr val="BEBEBE"/>
            </a:solidFill>
          </a:ln>
        </p:spPr>
        <p:txBody>
          <a:bodyPr wrap="square" lIns="0" tIns="0" rIns="0" bIns="0" rtlCol="0"/>
          <a:lstStyle/>
          <a:p>
            <a:endParaRPr/>
          </a:p>
        </p:txBody>
      </p:sp>
      <p:sp>
        <p:nvSpPr>
          <p:cNvPr id="14" name="object 14"/>
          <p:cNvSpPr/>
          <p:nvPr/>
        </p:nvSpPr>
        <p:spPr>
          <a:xfrm>
            <a:off x="5634228" y="2322576"/>
            <a:ext cx="0" cy="3528060"/>
          </a:xfrm>
          <a:custGeom>
            <a:avLst/>
            <a:gdLst/>
            <a:ahLst/>
            <a:cxnLst/>
            <a:rect l="l" t="t" r="r" b="b"/>
            <a:pathLst>
              <a:path h="3528060">
                <a:moveTo>
                  <a:pt x="0" y="3528060"/>
                </a:moveTo>
                <a:lnTo>
                  <a:pt x="0" y="0"/>
                </a:lnTo>
              </a:path>
            </a:pathLst>
          </a:custGeom>
          <a:ln w="9144">
            <a:solidFill>
              <a:srgbClr val="666666"/>
            </a:solidFill>
          </a:ln>
        </p:spPr>
        <p:txBody>
          <a:bodyPr wrap="square" lIns="0" tIns="0" rIns="0" bIns="0" rtlCol="0"/>
          <a:lstStyle/>
          <a:p>
            <a:endParaRPr/>
          </a:p>
        </p:txBody>
      </p:sp>
      <p:sp>
        <p:nvSpPr>
          <p:cNvPr id="15" name="object 15"/>
          <p:cNvSpPr/>
          <p:nvPr/>
        </p:nvSpPr>
        <p:spPr>
          <a:xfrm>
            <a:off x="5634228" y="58506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6" name="object 16"/>
          <p:cNvSpPr/>
          <p:nvPr/>
        </p:nvSpPr>
        <p:spPr>
          <a:xfrm>
            <a:off x="5634228" y="54086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7" name="object 17"/>
          <p:cNvSpPr/>
          <p:nvPr/>
        </p:nvSpPr>
        <p:spPr>
          <a:xfrm>
            <a:off x="5634228" y="496824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8" name="object 18"/>
          <p:cNvSpPr/>
          <p:nvPr/>
        </p:nvSpPr>
        <p:spPr>
          <a:xfrm>
            <a:off x="5634228" y="452627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19" name="object 19"/>
          <p:cNvSpPr/>
          <p:nvPr/>
        </p:nvSpPr>
        <p:spPr>
          <a:xfrm>
            <a:off x="5634228" y="40858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0" name="object 20"/>
          <p:cNvSpPr/>
          <p:nvPr/>
        </p:nvSpPr>
        <p:spPr>
          <a:xfrm>
            <a:off x="5634228" y="364540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1" name="object 21"/>
          <p:cNvSpPr/>
          <p:nvPr/>
        </p:nvSpPr>
        <p:spPr>
          <a:xfrm>
            <a:off x="5634228" y="320344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2" name="object 22"/>
          <p:cNvSpPr/>
          <p:nvPr/>
        </p:nvSpPr>
        <p:spPr>
          <a:xfrm>
            <a:off x="5634228" y="27630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3" name="object 23"/>
          <p:cNvSpPr/>
          <p:nvPr/>
        </p:nvSpPr>
        <p:spPr>
          <a:xfrm>
            <a:off x="5634228" y="23225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4" name="object 24"/>
          <p:cNvSpPr/>
          <p:nvPr/>
        </p:nvSpPr>
        <p:spPr>
          <a:xfrm>
            <a:off x="5634228" y="5850635"/>
            <a:ext cx="3653154" cy="0"/>
          </a:xfrm>
          <a:custGeom>
            <a:avLst/>
            <a:gdLst/>
            <a:ahLst/>
            <a:cxnLst/>
            <a:rect l="l" t="t" r="r" b="b"/>
            <a:pathLst>
              <a:path w="3653154">
                <a:moveTo>
                  <a:pt x="0" y="0"/>
                </a:moveTo>
                <a:lnTo>
                  <a:pt x="3653028" y="0"/>
                </a:lnTo>
              </a:path>
            </a:pathLst>
          </a:custGeom>
          <a:ln w="9144">
            <a:solidFill>
              <a:srgbClr val="666666"/>
            </a:solidFill>
          </a:ln>
        </p:spPr>
        <p:txBody>
          <a:bodyPr wrap="square" lIns="0" tIns="0" rIns="0" bIns="0" rtlCol="0"/>
          <a:lstStyle/>
          <a:p>
            <a:endParaRPr/>
          </a:p>
        </p:txBody>
      </p:sp>
      <p:sp>
        <p:nvSpPr>
          <p:cNvPr id="25" name="object 25"/>
          <p:cNvSpPr txBox="1"/>
          <p:nvPr/>
        </p:nvSpPr>
        <p:spPr>
          <a:xfrm>
            <a:off x="5358510" y="572678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26" name="object 26"/>
          <p:cNvSpPr txBox="1"/>
          <p:nvPr/>
        </p:nvSpPr>
        <p:spPr>
          <a:xfrm>
            <a:off x="5259704" y="528574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27" name="object 27"/>
          <p:cNvSpPr txBox="1"/>
          <p:nvPr/>
        </p:nvSpPr>
        <p:spPr>
          <a:xfrm>
            <a:off x="5259704" y="484466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28" name="object 28"/>
          <p:cNvSpPr txBox="1"/>
          <p:nvPr/>
        </p:nvSpPr>
        <p:spPr>
          <a:xfrm>
            <a:off x="5259704" y="440359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29" name="object 29"/>
          <p:cNvSpPr txBox="1"/>
          <p:nvPr/>
        </p:nvSpPr>
        <p:spPr>
          <a:xfrm>
            <a:off x="5259704" y="396265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30" name="object 30"/>
          <p:cNvSpPr txBox="1"/>
          <p:nvPr/>
        </p:nvSpPr>
        <p:spPr>
          <a:xfrm>
            <a:off x="5259704" y="352158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31" name="object 31"/>
          <p:cNvSpPr txBox="1"/>
          <p:nvPr/>
        </p:nvSpPr>
        <p:spPr>
          <a:xfrm>
            <a:off x="5259704" y="3080511"/>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32" name="object 32"/>
          <p:cNvSpPr txBox="1"/>
          <p:nvPr/>
        </p:nvSpPr>
        <p:spPr>
          <a:xfrm>
            <a:off x="5259704" y="263944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70</a:t>
            </a:r>
            <a:endParaRPr sz="1400">
              <a:latin typeface="Univers for BP Light"/>
              <a:cs typeface="Univers for BP Light"/>
            </a:endParaRPr>
          </a:p>
        </p:txBody>
      </p:sp>
      <p:sp>
        <p:nvSpPr>
          <p:cNvPr id="33" name="object 33"/>
          <p:cNvSpPr txBox="1"/>
          <p:nvPr/>
        </p:nvSpPr>
        <p:spPr>
          <a:xfrm>
            <a:off x="5259704" y="219837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34" name="object 34"/>
          <p:cNvSpPr txBox="1"/>
          <p:nvPr/>
        </p:nvSpPr>
        <p:spPr>
          <a:xfrm>
            <a:off x="5424678" y="59581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35" name="object 35"/>
          <p:cNvSpPr txBox="1"/>
          <p:nvPr/>
        </p:nvSpPr>
        <p:spPr>
          <a:xfrm>
            <a:off x="6155182" y="59581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36" name="object 36"/>
          <p:cNvSpPr txBox="1"/>
          <p:nvPr/>
        </p:nvSpPr>
        <p:spPr>
          <a:xfrm>
            <a:off x="6886193" y="59581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37" name="object 37"/>
          <p:cNvSpPr txBox="1"/>
          <p:nvPr/>
        </p:nvSpPr>
        <p:spPr>
          <a:xfrm>
            <a:off x="7617079" y="59581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38" name="object 38"/>
          <p:cNvSpPr txBox="1"/>
          <p:nvPr/>
        </p:nvSpPr>
        <p:spPr>
          <a:xfrm>
            <a:off x="8347964" y="59581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39" name="object 39"/>
          <p:cNvSpPr txBox="1"/>
          <p:nvPr/>
        </p:nvSpPr>
        <p:spPr>
          <a:xfrm>
            <a:off x="9078594" y="595812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40" name="object 40"/>
          <p:cNvSpPr/>
          <p:nvPr/>
        </p:nvSpPr>
        <p:spPr>
          <a:xfrm>
            <a:off x="5734811" y="2263139"/>
            <a:ext cx="1546860" cy="1534795"/>
          </a:xfrm>
          <a:custGeom>
            <a:avLst/>
            <a:gdLst/>
            <a:ahLst/>
            <a:cxnLst/>
            <a:rect l="l" t="t" r="r" b="b"/>
            <a:pathLst>
              <a:path w="1546859" h="1534795">
                <a:moveTo>
                  <a:pt x="0" y="1534668"/>
                </a:moveTo>
                <a:lnTo>
                  <a:pt x="1546860" y="1534668"/>
                </a:lnTo>
                <a:lnTo>
                  <a:pt x="1546860" y="0"/>
                </a:lnTo>
                <a:lnTo>
                  <a:pt x="0" y="0"/>
                </a:lnTo>
                <a:lnTo>
                  <a:pt x="0" y="1534668"/>
                </a:lnTo>
                <a:close/>
              </a:path>
            </a:pathLst>
          </a:custGeom>
          <a:solidFill>
            <a:srgbClr val="FFFFFF"/>
          </a:solidFill>
        </p:spPr>
        <p:txBody>
          <a:bodyPr wrap="square" lIns="0" tIns="0" rIns="0" bIns="0" rtlCol="0"/>
          <a:lstStyle/>
          <a:p>
            <a:endParaRPr/>
          </a:p>
        </p:txBody>
      </p:sp>
      <p:sp>
        <p:nvSpPr>
          <p:cNvPr id="41" name="object 41"/>
          <p:cNvSpPr/>
          <p:nvPr/>
        </p:nvSpPr>
        <p:spPr>
          <a:xfrm>
            <a:off x="6013703" y="23423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3366FF"/>
          </a:solidFill>
        </p:spPr>
        <p:txBody>
          <a:bodyPr wrap="square" lIns="0" tIns="0" rIns="0" bIns="0" rtlCol="0"/>
          <a:lstStyle/>
          <a:p>
            <a:endParaRPr/>
          </a:p>
        </p:txBody>
      </p:sp>
      <p:sp>
        <p:nvSpPr>
          <p:cNvPr id="42" name="object 42"/>
          <p:cNvSpPr/>
          <p:nvPr/>
        </p:nvSpPr>
        <p:spPr>
          <a:xfrm>
            <a:off x="6013703" y="234238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43" name="object 43"/>
          <p:cNvSpPr/>
          <p:nvPr/>
        </p:nvSpPr>
        <p:spPr>
          <a:xfrm>
            <a:off x="6013703" y="259842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44" name="object 44"/>
          <p:cNvSpPr/>
          <p:nvPr/>
        </p:nvSpPr>
        <p:spPr>
          <a:xfrm>
            <a:off x="6013703" y="259842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45" name="object 45"/>
          <p:cNvSpPr/>
          <p:nvPr/>
        </p:nvSpPr>
        <p:spPr>
          <a:xfrm>
            <a:off x="6013703" y="2854451"/>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8ADEFF"/>
          </a:solidFill>
        </p:spPr>
        <p:txBody>
          <a:bodyPr wrap="square" lIns="0" tIns="0" rIns="0" bIns="0" rtlCol="0"/>
          <a:lstStyle/>
          <a:p>
            <a:endParaRPr/>
          </a:p>
        </p:txBody>
      </p:sp>
      <p:sp>
        <p:nvSpPr>
          <p:cNvPr id="46" name="object 46"/>
          <p:cNvSpPr/>
          <p:nvPr/>
        </p:nvSpPr>
        <p:spPr>
          <a:xfrm>
            <a:off x="6013703" y="2854451"/>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47" name="object 47"/>
          <p:cNvSpPr/>
          <p:nvPr/>
        </p:nvSpPr>
        <p:spPr>
          <a:xfrm>
            <a:off x="6013703" y="3110483"/>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009900"/>
          </a:solidFill>
        </p:spPr>
        <p:txBody>
          <a:bodyPr wrap="square" lIns="0" tIns="0" rIns="0" bIns="0" rtlCol="0"/>
          <a:lstStyle/>
          <a:p>
            <a:endParaRPr/>
          </a:p>
        </p:txBody>
      </p:sp>
      <p:sp>
        <p:nvSpPr>
          <p:cNvPr id="48" name="object 48"/>
          <p:cNvSpPr/>
          <p:nvPr/>
        </p:nvSpPr>
        <p:spPr>
          <a:xfrm>
            <a:off x="6013703" y="3110483"/>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49" name="object 49"/>
          <p:cNvSpPr/>
          <p:nvPr/>
        </p:nvSpPr>
        <p:spPr>
          <a:xfrm>
            <a:off x="6013703" y="336499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C49100"/>
          </a:solidFill>
        </p:spPr>
        <p:txBody>
          <a:bodyPr wrap="square" lIns="0" tIns="0" rIns="0" bIns="0" rtlCol="0"/>
          <a:lstStyle/>
          <a:p>
            <a:endParaRPr/>
          </a:p>
        </p:txBody>
      </p:sp>
      <p:sp>
        <p:nvSpPr>
          <p:cNvPr id="50" name="object 50"/>
          <p:cNvSpPr/>
          <p:nvPr/>
        </p:nvSpPr>
        <p:spPr>
          <a:xfrm>
            <a:off x="6013703" y="3364991"/>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51" name="object 51"/>
          <p:cNvSpPr/>
          <p:nvPr/>
        </p:nvSpPr>
        <p:spPr>
          <a:xfrm>
            <a:off x="6013703" y="3621023"/>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BEBEBE"/>
          </a:solidFill>
        </p:spPr>
        <p:txBody>
          <a:bodyPr wrap="square" lIns="0" tIns="0" rIns="0" bIns="0" rtlCol="0"/>
          <a:lstStyle/>
          <a:p>
            <a:endParaRPr/>
          </a:p>
        </p:txBody>
      </p:sp>
      <p:sp>
        <p:nvSpPr>
          <p:cNvPr id="52" name="object 52"/>
          <p:cNvSpPr/>
          <p:nvPr/>
        </p:nvSpPr>
        <p:spPr>
          <a:xfrm>
            <a:off x="6013703" y="3621023"/>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53" name="object 53"/>
          <p:cNvSpPr txBox="1"/>
          <p:nvPr/>
        </p:nvSpPr>
        <p:spPr>
          <a:xfrm>
            <a:off x="6142990" y="2224872"/>
            <a:ext cx="935355" cy="1557020"/>
          </a:xfrm>
          <a:prstGeom prst="rect">
            <a:avLst/>
          </a:prstGeom>
        </p:spPr>
        <p:txBody>
          <a:bodyPr vert="horz" wrap="square" lIns="0" tIns="0" rIns="0" bIns="0" rtlCol="0">
            <a:spAutoFit/>
          </a:bodyPr>
          <a:lstStyle/>
          <a:p>
            <a:pPr marL="12700" marR="5080">
              <a:lnSpc>
                <a:spcPct val="119900"/>
              </a:lnSpc>
            </a:pPr>
            <a:r>
              <a:rPr sz="1400" spc="-5" dirty="0">
                <a:latin typeface="Univers for BP"/>
                <a:cs typeface="Univers for BP"/>
              </a:rPr>
              <a:t>China  </a:t>
            </a:r>
            <a:r>
              <a:rPr sz="1400" dirty="0">
                <a:latin typeface="Univers for BP"/>
                <a:cs typeface="Univers for BP"/>
              </a:rPr>
              <a:t>Other </a:t>
            </a:r>
            <a:r>
              <a:rPr sz="1400" spc="-5" dirty="0">
                <a:latin typeface="Univers for BP"/>
                <a:cs typeface="Univers for BP"/>
              </a:rPr>
              <a:t>Asia  India  </a:t>
            </a:r>
            <a:r>
              <a:rPr sz="1400" dirty="0">
                <a:latin typeface="Univers for BP"/>
                <a:cs typeface="Univers for BP"/>
              </a:rPr>
              <a:t>OECD</a:t>
            </a:r>
            <a:r>
              <a:rPr sz="1400" spc="-100" dirty="0">
                <a:latin typeface="Univers for BP"/>
                <a:cs typeface="Univers for BP"/>
              </a:rPr>
              <a:t> </a:t>
            </a:r>
            <a:r>
              <a:rPr sz="1400" spc="-5" dirty="0">
                <a:latin typeface="Univers for BP"/>
                <a:cs typeface="Univers for BP"/>
              </a:rPr>
              <a:t>Asia  Europe  </a:t>
            </a:r>
            <a:r>
              <a:rPr sz="1400" dirty="0">
                <a:latin typeface="Univers for BP"/>
                <a:cs typeface="Univers for BP"/>
              </a:rPr>
              <a:t>Other</a:t>
            </a:r>
            <a:endParaRPr sz="1400">
              <a:latin typeface="Univers for BP"/>
              <a:cs typeface="Univers for BP"/>
            </a:endParaRPr>
          </a:p>
        </p:txBody>
      </p:sp>
      <p:sp>
        <p:nvSpPr>
          <p:cNvPr id="54" name="object 54"/>
          <p:cNvSpPr txBox="1">
            <a:spLocks noGrp="1"/>
          </p:cNvSpPr>
          <p:nvPr>
            <p:ph type="title"/>
          </p:nvPr>
        </p:nvSpPr>
        <p:spPr>
          <a:xfrm>
            <a:off x="491439" y="556386"/>
            <a:ext cx="6011545" cy="361950"/>
          </a:xfrm>
          <a:prstGeom prst="rect">
            <a:avLst/>
          </a:prstGeom>
        </p:spPr>
        <p:txBody>
          <a:bodyPr vert="horz" wrap="square" lIns="0" tIns="0" rIns="0" bIns="0" rtlCol="0">
            <a:spAutoFit/>
          </a:bodyPr>
          <a:lstStyle/>
          <a:p>
            <a:pPr marL="12700">
              <a:lnSpc>
                <a:spcPct val="100000"/>
              </a:lnSpc>
            </a:pPr>
            <a:r>
              <a:rPr spc="-5" dirty="0"/>
              <a:t>LNG increases the global availability of</a:t>
            </a:r>
            <a:r>
              <a:rPr spc="160" dirty="0"/>
              <a:t> </a:t>
            </a:r>
            <a:r>
              <a:rPr spc="-5" dirty="0"/>
              <a:t>gas…</a:t>
            </a:r>
          </a:p>
        </p:txBody>
      </p:sp>
      <p:sp>
        <p:nvSpPr>
          <p:cNvPr id="55" name="object 55"/>
          <p:cNvSpPr txBox="1"/>
          <p:nvPr/>
        </p:nvSpPr>
        <p:spPr>
          <a:xfrm>
            <a:off x="2031619" y="1189354"/>
            <a:ext cx="1384300"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LNG</a:t>
            </a:r>
            <a:r>
              <a:rPr sz="1800" spc="-80" dirty="0">
                <a:latin typeface="Univers for BP"/>
                <a:cs typeface="Univers for BP"/>
              </a:rPr>
              <a:t> </a:t>
            </a:r>
            <a:r>
              <a:rPr sz="1800" spc="-5" dirty="0">
                <a:latin typeface="Univers for BP"/>
                <a:cs typeface="Univers for BP"/>
              </a:rPr>
              <a:t>exports</a:t>
            </a:r>
            <a:endParaRPr sz="1800">
              <a:latin typeface="Univers for BP"/>
              <a:cs typeface="Univers for BP"/>
            </a:endParaRPr>
          </a:p>
        </p:txBody>
      </p:sp>
      <p:sp>
        <p:nvSpPr>
          <p:cNvPr id="56" name="object 56"/>
          <p:cNvSpPr txBox="1"/>
          <p:nvPr/>
        </p:nvSpPr>
        <p:spPr>
          <a:xfrm>
            <a:off x="6816090" y="1164971"/>
            <a:ext cx="1410970"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LNG</a:t>
            </a:r>
            <a:r>
              <a:rPr sz="1800" spc="-100" dirty="0">
                <a:latin typeface="Univers for BP"/>
                <a:cs typeface="Univers for BP"/>
              </a:rPr>
              <a:t> </a:t>
            </a:r>
            <a:r>
              <a:rPr sz="1800" dirty="0">
                <a:latin typeface="Univers for BP"/>
                <a:cs typeface="Univers for BP"/>
              </a:rPr>
              <a:t>imports</a:t>
            </a:r>
            <a:endParaRPr sz="1800">
              <a:latin typeface="Univers for BP"/>
              <a:cs typeface="Univers for BP"/>
            </a:endParaRPr>
          </a:p>
        </p:txBody>
      </p:sp>
      <p:sp>
        <p:nvSpPr>
          <p:cNvPr id="57" name="object 57"/>
          <p:cNvSpPr/>
          <p:nvPr/>
        </p:nvSpPr>
        <p:spPr>
          <a:xfrm>
            <a:off x="880872" y="5015484"/>
            <a:ext cx="3619500" cy="826135"/>
          </a:xfrm>
          <a:custGeom>
            <a:avLst/>
            <a:gdLst/>
            <a:ahLst/>
            <a:cxnLst/>
            <a:rect l="l" t="t" r="r" b="b"/>
            <a:pathLst>
              <a:path w="3619500" h="826135">
                <a:moveTo>
                  <a:pt x="3619500" y="0"/>
                </a:moveTo>
                <a:lnTo>
                  <a:pt x="3256788" y="73152"/>
                </a:lnTo>
                <a:lnTo>
                  <a:pt x="2895600" y="102108"/>
                </a:lnTo>
                <a:lnTo>
                  <a:pt x="2532888" y="179832"/>
                </a:lnTo>
                <a:lnTo>
                  <a:pt x="2171700" y="284988"/>
                </a:lnTo>
                <a:lnTo>
                  <a:pt x="1808988" y="288036"/>
                </a:lnTo>
                <a:lnTo>
                  <a:pt x="1447800" y="384048"/>
                </a:lnTo>
                <a:lnTo>
                  <a:pt x="1086611" y="640080"/>
                </a:lnTo>
                <a:lnTo>
                  <a:pt x="723900" y="725424"/>
                </a:lnTo>
                <a:lnTo>
                  <a:pt x="362712" y="795528"/>
                </a:lnTo>
                <a:lnTo>
                  <a:pt x="0" y="812292"/>
                </a:lnTo>
                <a:lnTo>
                  <a:pt x="0" y="826008"/>
                </a:lnTo>
                <a:lnTo>
                  <a:pt x="3619500" y="826008"/>
                </a:lnTo>
                <a:lnTo>
                  <a:pt x="3619500" y="0"/>
                </a:lnTo>
                <a:close/>
              </a:path>
            </a:pathLst>
          </a:custGeom>
          <a:solidFill>
            <a:srgbClr val="FF6600"/>
          </a:solidFill>
        </p:spPr>
        <p:txBody>
          <a:bodyPr wrap="square" lIns="0" tIns="0" rIns="0" bIns="0" rtlCol="0"/>
          <a:lstStyle/>
          <a:p>
            <a:endParaRPr/>
          </a:p>
        </p:txBody>
      </p:sp>
      <p:sp>
        <p:nvSpPr>
          <p:cNvPr id="58" name="object 58"/>
          <p:cNvSpPr/>
          <p:nvPr/>
        </p:nvSpPr>
        <p:spPr>
          <a:xfrm>
            <a:off x="880872" y="5015484"/>
            <a:ext cx="3619500" cy="826135"/>
          </a:xfrm>
          <a:custGeom>
            <a:avLst/>
            <a:gdLst/>
            <a:ahLst/>
            <a:cxnLst/>
            <a:rect l="l" t="t" r="r" b="b"/>
            <a:pathLst>
              <a:path w="3619500" h="826135">
                <a:moveTo>
                  <a:pt x="0" y="812292"/>
                </a:moveTo>
                <a:lnTo>
                  <a:pt x="362712" y="795528"/>
                </a:lnTo>
                <a:lnTo>
                  <a:pt x="723900" y="725424"/>
                </a:lnTo>
                <a:lnTo>
                  <a:pt x="1086611" y="640080"/>
                </a:lnTo>
                <a:lnTo>
                  <a:pt x="1447800" y="384048"/>
                </a:lnTo>
                <a:lnTo>
                  <a:pt x="1808988" y="288036"/>
                </a:lnTo>
                <a:lnTo>
                  <a:pt x="2171700" y="284988"/>
                </a:lnTo>
                <a:lnTo>
                  <a:pt x="2532888" y="179832"/>
                </a:lnTo>
                <a:lnTo>
                  <a:pt x="2895600" y="102108"/>
                </a:lnTo>
                <a:lnTo>
                  <a:pt x="3256788" y="73152"/>
                </a:lnTo>
                <a:lnTo>
                  <a:pt x="3619500" y="0"/>
                </a:lnTo>
                <a:lnTo>
                  <a:pt x="3619500" y="826008"/>
                </a:lnTo>
                <a:lnTo>
                  <a:pt x="0" y="826008"/>
                </a:lnTo>
                <a:lnTo>
                  <a:pt x="0" y="812292"/>
                </a:lnTo>
                <a:close/>
              </a:path>
            </a:pathLst>
          </a:custGeom>
          <a:ln w="9144">
            <a:solidFill>
              <a:srgbClr val="BEBEBE"/>
            </a:solidFill>
          </a:ln>
        </p:spPr>
        <p:txBody>
          <a:bodyPr wrap="square" lIns="0" tIns="0" rIns="0" bIns="0" rtlCol="0"/>
          <a:lstStyle/>
          <a:p>
            <a:endParaRPr/>
          </a:p>
        </p:txBody>
      </p:sp>
      <p:sp>
        <p:nvSpPr>
          <p:cNvPr id="59" name="object 59"/>
          <p:cNvSpPr/>
          <p:nvPr/>
        </p:nvSpPr>
        <p:spPr>
          <a:xfrm>
            <a:off x="880872" y="4142232"/>
            <a:ext cx="3619500" cy="1685925"/>
          </a:xfrm>
          <a:custGeom>
            <a:avLst/>
            <a:gdLst/>
            <a:ahLst/>
            <a:cxnLst/>
            <a:rect l="l" t="t" r="r" b="b"/>
            <a:pathLst>
              <a:path w="3619500" h="1685925">
                <a:moveTo>
                  <a:pt x="3619500" y="0"/>
                </a:moveTo>
                <a:lnTo>
                  <a:pt x="3256788" y="134112"/>
                </a:lnTo>
                <a:lnTo>
                  <a:pt x="2895600" y="297180"/>
                </a:lnTo>
                <a:lnTo>
                  <a:pt x="2532888" y="537972"/>
                </a:lnTo>
                <a:lnTo>
                  <a:pt x="2171700" y="894588"/>
                </a:lnTo>
                <a:lnTo>
                  <a:pt x="1808988" y="1158240"/>
                </a:lnTo>
                <a:lnTo>
                  <a:pt x="1447800" y="1249680"/>
                </a:lnTo>
                <a:lnTo>
                  <a:pt x="1086611" y="1505712"/>
                </a:lnTo>
                <a:lnTo>
                  <a:pt x="723900" y="1592580"/>
                </a:lnTo>
                <a:lnTo>
                  <a:pt x="362712" y="1662684"/>
                </a:lnTo>
                <a:lnTo>
                  <a:pt x="0" y="1679448"/>
                </a:lnTo>
                <a:lnTo>
                  <a:pt x="0" y="1685544"/>
                </a:lnTo>
                <a:lnTo>
                  <a:pt x="362712" y="1668780"/>
                </a:lnTo>
                <a:lnTo>
                  <a:pt x="723900" y="1598676"/>
                </a:lnTo>
                <a:lnTo>
                  <a:pt x="1086611" y="1513332"/>
                </a:lnTo>
                <a:lnTo>
                  <a:pt x="1447800" y="1257300"/>
                </a:lnTo>
                <a:lnTo>
                  <a:pt x="1808988" y="1161288"/>
                </a:lnTo>
                <a:lnTo>
                  <a:pt x="2171700" y="1158240"/>
                </a:lnTo>
                <a:lnTo>
                  <a:pt x="2532888" y="1053084"/>
                </a:lnTo>
                <a:lnTo>
                  <a:pt x="2895600" y="975360"/>
                </a:lnTo>
                <a:lnTo>
                  <a:pt x="3256788" y="946404"/>
                </a:lnTo>
                <a:lnTo>
                  <a:pt x="3619500" y="873252"/>
                </a:lnTo>
                <a:lnTo>
                  <a:pt x="3619500" y="0"/>
                </a:lnTo>
                <a:close/>
              </a:path>
            </a:pathLst>
          </a:custGeom>
          <a:solidFill>
            <a:srgbClr val="99CC00"/>
          </a:solidFill>
        </p:spPr>
        <p:txBody>
          <a:bodyPr wrap="square" lIns="0" tIns="0" rIns="0" bIns="0" rtlCol="0"/>
          <a:lstStyle/>
          <a:p>
            <a:endParaRPr/>
          </a:p>
        </p:txBody>
      </p:sp>
      <p:sp>
        <p:nvSpPr>
          <p:cNvPr id="60" name="object 60"/>
          <p:cNvSpPr/>
          <p:nvPr/>
        </p:nvSpPr>
        <p:spPr>
          <a:xfrm>
            <a:off x="880872" y="4142232"/>
            <a:ext cx="3619500" cy="1685925"/>
          </a:xfrm>
          <a:custGeom>
            <a:avLst/>
            <a:gdLst/>
            <a:ahLst/>
            <a:cxnLst/>
            <a:rect l="l" t="t" r="r" b="b"/>
            <a:pathLst>
              <a:path w="3619500" h="1685925">
                <a:moveTo>
                  <a:pt x="0" y="1679448"/>
                </a:moveTo>
                <a:lnTo>
                  <a:pt x="362712" y="1662684"/>
                </a:lnTo>
                <a:lnTo>
                  <a:pt x="723900" y="1592580"/>
                </a:lnTo>
                <a:lnTo>
                  <a:pt x="1086611" y="1505712"/>
                </a:lnTo>
                <a:lnTo>
                  <a:pt x="1447800" y="1249680"/>
                </a:lnTo>
                <a:lnTo>
                  <a:pt x="1808988" y="1158240"/>
                </a:lnTo>
                <a:lnTo>
                  <a:pt x="2171700" y="894588"/>
                </a:lnTo>
                <a:lnTo>
                  <a:pt x="2532888" y="537972"/>
                </a:lnTo>
                <a:lnTo>
                  <a:pt x="2895600" y="297180"/>
                </a:lnTo>
                <a:lnTo>
                  <a:pt x="3256788" y="134112"/>
                </a:lnTo>
                <a:lnTo>
                  <a:pt x="3619500" y="0"/>
                </a:lnTo>
                <a:lnTo>
                  <a:pt x="3619500" y="873252"/>
                </a:lnTo>
                <a:lnTo>
                  <a:pt x="3256788" y="946404"/>
                </a:lnTo>
                <a:lnTo>
                  <a:pt x="2895600" y="975360"/>
                </a:lnTo>
                <a:lnTo>
                  <a:pt x="2532888" y="1053084"/>
                </a:lnTo>
                <a:lnTo>
                  <a:pt x="2171700" y="1158240"/>
                </a:lnTo>
                <a:lnTo>
                  <a:pt x="1808988" y="1161288"/>
                </a:lnTo>
                <a:lnTo>
                  <a:pt x="1447800" y="1257300"/>
                </a:lnTo>
                <a:lnTo>
                  <a:pt x="1086611" y="1513332"/>
                </a:lnTo>
                <a:lnTo>
                  <a:pt x="723900" y="1598676"/>
                </a:lnTo>
                <a:lnTo>
                  <a:pt x="362712" y="1668780"/>
                </a:lnTo>
                <a:lnTo>
                  <a:pt x="0" y="1685544"/>
                </a:lnTo>
                <a:lnTo>
                  <a:pt x="0" y="1679448"/>
                </a:lnTo>
                <a:close/>
              </a:path>
            </a:pathLst>
          </a:custGeom>
          <a:ln w="9144">
            <a:solidFill>
              <a:srgbClr val="BEBEBE"/>
            </a:solidFill>
          </a:ln>
        </p:spPr>
        <p:txBody>
          <a:bodyPr wrap="square" lIns="0" tIns="0" rIns="0" bIns="0" rtlCol="0"/>
          <a:lstStyle/>
          <a:p>
            <a:endParaRPr/>
          </a:p>
        </p:txBody>
      </p:sp>
      <p:sp>
        <p:nvSpPr>
          <p:cNvPr id="61" name="object 61"/>
          <p:cNvSpPr/>
          <p:nvPr/>
        </p:nvSpPr>
        <p:spPr>
          <a:xfrm>
            <a:off x="1967483" y="3892296"/>
            <a:ext cx="2533015" cy="1755775"/>
          </a:xfrm>
          <a:custGeom>
            <a:avLst/>
            <a:gdLst/>
            <a:ahLst/>
            <a:cxnLst/>
            <a:rect l="l" t="t" r="r" b="b"/>
            <a:pathLst>
              <a:path w="2533015" h="1755775">
                <a:moveTo>
                  <a:pt x="2532888" y="0"/>
                </a:moveTo>
                <a:lnTo>
                  <a:pt x="2170176" y="134111"/>
                </a:lnTo>
                <a:lnTo>
                  <a:pt x="1808988" y="362711"/>
                </a:lnTo>
                <a:lnTo>
                  <a:pt x="1446276" y="632459"/>
                </a:lnTo>
                <a:lnTo>
                  <a:pt x="1085088" y="1001267"/>
                </a:lnTo>
                <a:lnTo>
                  <a:pt x="722376" y="1345691"/>
                </a:lnTo>
                <a:lnTo>
                  <a:pt x="361188" y="1438655"/>
                </a:lnTo>
                <a:lnTo>
                  <a:pt x="0" y="1755647"/>
                </a:lnTo>
                <a:lnTo>
                  <a:pt x="361188" y="1499615"/>
                </a:lnTo>
                <a:lnTo>
                  <a:pt x="722376" y="1408175"/>
                </a:lnTo>
                <a:lnTo>
                  <a:pt x="1085088" y="1144523"/>
                </a:lnTo>
                <a:lnTo>
                  <a:pt x="1446276" y="787907"/>
                </a:lnTo>
                <a:lnTo>
                  <a:pt x="1808988" y="547115"/>
                </a:lnTo>
                <a:lnTo>
                  <a:pt x="2170176" y="384047"/>
                </a:lnTo>
                <a:lnTo>
                  <a:pt x="2532888" y="249935"/>
                </a:lnTo>
                <a:lnTo>
                  <a:pt x="2532888" y="0"/>
                </a:lnTo>
                <a:close/>
              </a:path>
            </a:pathLst>
          </a:custGeom>
          <a:solidFill>
            <a:srgbClr val="660099"/>
          </a:solidFill>
        </p:spPr>
        <p:txBody>
          <a:bodyPr wrap="square" lIns="0" tIns="0" rIns="0" bIns="0" rtlCol="0"/>
          <a:lstStyle/>
          <a:p>
            <a:endParaRPr/>
          </a:p>
        </p:txBody>
      </p:sp>
      <p:sp>
        <p:nvSpPr>
          <p:cNvPr id="62" name="object 62"/>
          <p:cNvSpPr/>
          <p:nvPr/>
        </p:nvSpPr>
        <p:spPr>
          <a:xfrm>
            <a:off x="880872" y="3892296"/>
            <a:ext cx="3619500" cy="1929764"/>
          </a:xfrm>
          <a:custGeom>
            <a:avLst/>
            <a:gdLst/>
            <a:ahLst/>
            <a:cxnLst/>
            <a:rect l="l" t="t" r="r" b="b"/>
            <a:pathLst>
              <a:path w="3619500" h="1929764">
                <a:moveTo>
                  <a:pt x="0" y="1929383"/>
                </a:moveTo>
                <a:lnTo>
                  <a:pt x="362712" y="1912619"/>
                </a:lnTo>
                <a:lnTo>
                  <a:pt x="723900" y="1842515"/>
                </a:lnTo>
                <a:lnTo>
                  <a:pt x="1086611" y="1755647"/>
                </a:lnTo>
                <a:lnTo>
                  <a:pt x="1447800" y="1438655"/>
                </a:lnTo>
                <a:lnTo>
                  <a:pt x="1808988" y="1345691"/>
                </a:lnTo>
                <a:lnTo>
                  <a:pt x="2171700" y="1001267"/>
                </a:lnTo>
                <a:lnTo>
                  <a:pt x="2532888" y="632459"/>
                </a:lnTo>
                <a:lnTo>
                  <a:pt x="2895600" y="362711"/>
                </a:lnTo>
                <a:lnTo>
                  <a:pt x="3256788" y="134111"/>
                </a:lnTo>
                <a:lnTo>
                  <a:pt x="3619500" y="0"/>
                </a:lnTo>
                <a:lnTo>
                  <a:pt x="3619500" y="249935"/>
                </a:lnTo>
                <a:lnTo>
                  <a:pt x="3256788" y="384047"/>
                </a:lnTo>
                <a:lnTo>
                  <a:pt x="2895600" y="547115"/>
                </a:lnTo>
                <a:lnTo>
                  <a:pt x="2532888" y="787907"/>
                </a:lnTo>
                <a:lnTo>
                  <a:pt x="2171700" y="1144523"/>
                </a:lnTo>
                <a:lnTo>
                  <a:pt x="1808988" y="1408175"/>
                </a:lnTo>
                <a:lnTo>
                  <a:pt x="1447800" y="1499615"/>
                </a:lnTo>
                <a:lnTo>
                  <a:pt x="1086611" y="1755647"/>
                </a:lnTo>
                <a:lnTo>
                  <a:pt x="723900" y="1842515"/>
                </a:lnTo>
                <a:lnTo>
                  <a:pt x="362712" y="1912619"/>
                </a:lnTo>
                <a:lnTo>
                  <a:pt x="0" y="1929383"/>
                </a:lnTo>
                <a:close/>
              </a:path>
            </a:pathLst>
          </a:custGeom>
          <a:ln w="9144">
            <a:solidFill>
              <a:srgbClr val="BEBEBE"/>
            </a:solidFill>
          </a:ln>
        </p:spPr>
        <p:txBody>
          <a:bodyPr wrap="square" lIns="0" tIns="0" rIns="0" bIns="0" rtlCol="0"/>
          <a:lstStyle/>
          <a:p>
            <a:endParaRPr/>
          </a:p>
        </p:txBody>
      </p:sp>
      <p:sp>
        <p:nvSpPr>
          <p:cNvPr id="63" name="object 63"/>
          <p:cNvSpPr/>
          <p:nvPr/>
        </p:nvSpPr>
        <p:spPr>
          <a:xfrm>
            <a:off x="880872" y="3461003"/>
            <a:ext cx="3619500" cy="2360930"/>
          </a:xfrm>
          <a:custGeom>
            <a:avLst/>
            <a:gdLst/>
            <a:ahLst/>
            <a:cxnLst/>
            <a:rect l="l" t="t" r="r" b="b"/>
            <a:pathLst>
              <a:path w="3619500" h="2360929">
                <a:moveTo>
                  <a:pt x="3619500" y="0"/>
                </a:moveTo>
                <a:lnTo>
                  <a:pt x="3256788" y="163068"/>
                </a:lnTo>
                <a:lnTo>
                  <a:pt x="2895600" y="437388"/>
                </a:lnTo>
                <a:lnTo>
                  <a:pt x="2532888" y="760476"/>
                </a:lnTo>
                <a:lnTo>
                  <a:pt x="2171700" y="1178052"/>
                </a:lnTo>
                <a:lnTo>
                  <a:pt x="1808988" y="1569720"/>
                </a:lnTo>
                <a:lnTo>
                  <a:pt x="1447800" y="1613916"/>
                </a:lnTo>
                <a:lnTo>
                  <a:pt x="1086611" y="1996440"/>
                </a:lnTo>
                <a:lnTo>
                  <a:pt x="723900" y="2138172"/>
                </a:lnTo>
                <a:lnTo>
                  <a:pt x="362712" y="2266188"/>
                </a:lnTo>
                <a:lnTo>
                  <a:pt x="0" y="2278380"/>
                </a:lnTo>
                <a:lnTo>
                  <a:pt x="0" y="2360676"/>
                </a:lnTo>
                <a:lnTo>
                  <a:pt x="362712" y="2343912"/>
                </a:lnTo>
                <a:lnTo>
                  <a:pt x="723900" y="2273808"/>
                </a:lnTo>
                <a:lnTo>
                  <a:pt x="1086611" y="2186940"/>
                </a:lnTo>
                <a:lnTo>
                  <a:pt x="1447800" y="1869948"/>
                </a:lnTo>
                <a:lnTo>
                  <a:pt x="1808988" y="1776984"/>
                </a:lnTo>
                <a:lnTo>
                  <a:pt x="2171700" y="1432560"/>
                </a:lnTo>
                <a:lnTo>
                  <a:pt x="2532888" y="1063752"/>
                </a:lnTo>
                <a:lnTo>
                  <a:pt x="2895600" y="794004"/>
                </a:lnTo>
                <a:lnTo>
                  <a:pt x="3256788" y="565404"/>
                </a:lnTo>
                <a:lnTo>
                  <a:pt x="3619500" y="431292"/>
                </a:lnTo>
                <a:lnTo>
                  <a:pt x="3619500" y="0"/>
                </a:lnTo>
                <a:close/>
              </a:path>
            </a:pathLst>
          </a:custGeom>
          <a:solidFill>
            <a:srgbClr val="DC0000"/>
          </a:solidFill>
        </p:spPr>
        <p:txBody>
          <a:bodyPr wrap="square" lIns="0" tIns="0" rIns="0" bIns="0" rtlCol="0"/>
          <a:lstStyle/>
          <a:p>
            <a:endParaRPr/>
          </a:p>
        </p:txBody>
      </p:sp>
      <p:sp>
        <p:nvSpPr>
          <p:cNvPr id="64" name="object 64"/>
          <p:cNvSpPr/>
          <p:nvPr/>
        </p:nvSpPr>
        <p:spPr>
          <a:xfrm>
            <a:off x="880872" y="3461003"/>
            <a:ext cx="3619500" cy="2360930"/>
          </a:xfrm>
          <a:custGeom>
            <a:avLst/>
            <a:gdLst/>
            <a:ahLst/>
            <a:cxnLst/>
            <a:rect l="l" t="t" r="r" b="b"/>
            <a:pathLst>
              <a:path w="3619500" h="2360929">
                <a:moveTo>
                  <a:pt x="0" y="2278380"/>
                </a:moveTo>
                <a:lnTo>
                  <a:pt x="362712" y="2266188"/>
                </a:lnTo>
                <a:lnTo>
                  <a:pt x="723900" y="2138172"/>
                </a:lnTo>
                <a:lnTo>
                  <a:pt x="1086611" y="1996440"/>
                </a:lnTo>
                <a:lnTo>
                  <a:pt x="1447800" y="1613916"/>
                </a:lnTo>
                <a:lnTo>
                  <a:pt x="1808988" y="1569720"/>
                </a:lnTo>
                <a:lnTo>
                  <a:pt x="2171700" y="1178052"/>
                </a:lnTo>
                <a:lnTo>
                  <a:pt x="2532888" y="760476"/>
                </a:lnTo>
                <a:lnTo>
                  <a:pt x="2895600" y="437388"/>
                </a:lnTo>
                <a:lnTo>
                  <a:pt x="3256788" y="163068"/>
                </a:lnTo>
                <a:lnTo>
                  <a:pt x="3619500" y="0"/>
                </a:lnTo>
                <a:lnTo>
                  <a:pt x="3619500" y="431292"/>
                </a:lnTo>
                <a:lnTo>
                  <a:pt x="3256788" y="565404"/>
                </a:lnTo>
                <a:lnTo>
                  <a:pt x="2895600" y="794004"/>
                </a:lnTo>
                <a:lnTo>
                  <a:pt x="2532888" y="1063752"/>
                </a:lnTo>
                <a:lnTo>
                  <a:pt x="2171700" y="1432560"/>
                </a:lnTo>
                <a:lnTo>
                  <a:pt x="1808988" y="1776984"/>
                </a:lnTo>
                <a:lnTo>
                  <a:pt x="1447800" y="1869948"/>
                </a:lnTo>
                <a:lnTo>
                  <a:pt x="1086611" y="2186940"/>
                </a:lnTo>
                <a:lnTo>
                  <a:pt x="723900" y="2273808"/>
                </a:lnTo>
                <a:lnTo>
                  <a:pt x="362712" y="2343912"/>
                </a:lnTo>
                <a:lnTo>
                  <a:pt x="0" y="2360676"/>
                </a:lnTo>
                <a:lnTo>
                  <a:pt x="0" y="2278380"/>
                </a:lnTo>
                <a:close/>
              </a:path>
            </a:pathLst>
          </a:custGeom>
          <a:ln w="9144">
            <a:solidFill>
              <a:srgbClr val="BEBEBE"/>
            </a:solidFill>
          </a:ln>
        </p:spPr>
        <p:txBody>
          <a:bodyPr wrap="square" lIns="0" tIns="0" rIns="0" bIns="0" rtlCol="0"/>
          <a:lstStyle/>
          <a:p>
            <a:endParaRPr/>
          </a:p>
        </p:txBody>
      </p:sp>
      <p:sp>
        <p:nvSpPr>
          <p:cNvPr id="65" name="object 65"/>
          <p:cNvSpPr/>
          <p:nvPr/>
        </p:nvSpPr>
        <p:spPr>
          <a:xfrm>
            <a:off x="880872" y="2898648"/>
            <a:ext cx="3619500" cy="2840990"/>
          </a:xfrm>
          <a:custGeom>
            <a:avLst/>
            <a:gdLst/>
            <a:ahLst/>
            <a:cxnLst/>
            <a:rect l="l" t="t" r="r" b="b"/>
            <a:pathLst>
              <a:path w="3619500" h="2840990">
                <a:moveTo>
                  <a:pt x="3619500" y="0"/>
                </a:moveTo>
                <a:lnTo>
                  <a:pt x="3256788" y="188975"/>
                </a:lnTo>
                <a:lnTo>
                  <a:pt x="2895600" y="504443"/>
                </a:lnTo>
                <a:lnTo>
                  <a:pt x="2532888" y="865632"/>
                </a:lnTo>
                <a:lnTo>
                  <a:pt x="2171700" y="1283208"/>
                </a:lnTo>
                <a:lnTo>
                  <a:pt x="1808988" y="1959864"/>
                </a:lnTo>
                <a:lnTo>
                  <a:pt x="1447800" y="2065020"/>
                </a:lnTo>
                <a:lnTo>
                  <a:pt x="1086611" y="2496312"/>
                </a:lnTo>
                <a:lnTo>
                  <a:pt x="723900" y="2656332"/>
                </a:lnTo>
                <a:lnTo>
                  <a:pt x="362712" y="2785872"/>
                </a:lnTo>
                <a:lnTo>
                  <a:pt x="0" y="2823972"/>
                </a:lnTo>
                <a:lnTo>
                  <a:pt x="0" y="2840736"/>
                </a:lnTo>
                <a:lnTo>
                  <a:pt x="362712" y="2828543"/>
                </a:lnTo>
                <a:lnTo>
                  <a:pt x="723900" y="2700528"/>
                </a:lnTo>
                <a:lnTo>
                  <a:pt x="1086611" y="2558796"/>
                </a:lnTo>
                <a:lnTo>
                  <a:pt x="1447800" y="2176272"/>
                </a:lnTo>
                <a:lnTo>
                  <a:pt x="1808988" y="2132076"/>
                </a:lnTo>
                <a:lnTo>
                  <a:pt x="2171700" y="1740408"/>
                </a:lnTo>
                <a:lnTo>
                  <a:pt x="2532888" y="1322832"/>
                </a:lnTo>
                <a:lnTo>
                  <a:pt x="2895600" y="999744"/>
                </a:lnTo>
                <a:lnTo>
                  <a:pt x="3256788" y="725424"/>
                </a:lnTo>
                <a:lnTo>
                  <a:pt x="3619500" y="562355"/>
                </a:lnTo>
                <a:lnTo>
                  <a:pt x="3619500" y="0"/>
                </a:lnTo>
                <a:close/>
              </a:path>
            </a:pathLst>
          </a:custGeom>
          <a:solidFill>
            <a:srgbClr val="009900"/>
          </a:solidFill>
        </p:spPr>
        <p:txBody>
          <a:bodyPr wrap="square" lIns="0" tIns="0" rIns="0" bIns="0" rtlCol="0"/>
          <a:lstStyle/>
          <a:p>
            <a:endParaRPr/>
          </a:p>
        </p:txBody>
      </p:sp>
      <p:sp>
        <p:nvSpPr>
          <p:cNvPr id="66" name="object 66"/>
          <p:cNvSpPr/>
          <p:nvPr/>
        </p:nvSpPr>
        <p:spPr>
          <a:xfrm>
            <a:off x="880872" y="2898648"/>
            <a:ext cx="3619500" cy="2840990"/>
          </a:xfrm>
          <a:custGeom>
            <a:avLst/>
            <a:gdLst/>
            <a:ahLst/>
            <a:cxnLst/>
            <a:rect l="l" t="t" r="r" b="b"/>
            <a:pathLst>
              <a:path w="3619500" h="2840990">
                <a:moveTo>
                  <a:pt x="0" y="2823972"/>
                </a:moveTo>
                <a:lnTo>
                  <a:pt x="362712" y="2785872"/>
                </a:lnTo>
                <a:lnTo>
                  <a:pt x="723900" y="2656332"/>
                </a:lnTo>
                <a:lnTo>
                  <a:pt x="1086611" y="2496312"/>
                </a:lnTo>
                <a:lnTo>
                  <a:pt x="1447800" y="2065020"/>
                </a:lnTo>
                <a:lnTo>
                  <a:pt x="1808988" y="1959864"/>
                </a:lnTo>
                <a:lnTo>
                  <a:pt x="2171700" y="1283208"/>
                </a:lnTo>
                <a:lnTo>
                  <a:pt x="2532888" y="865632"/>
                </a:lnTo>
                <a:lnTo>
                  <a:pt x="2895600" y="504443"/>
                </a:lnTo>
                <a:lnTo>
                  <a:pt x="3256788" y="188975"/>
                </a:lnTo>
                <a:lnTo>
                  <a:pt x="3619500" y="0"/>
                </a:lnTo>
                <a:lnTo>
                  <a:pt x="3619500" y="562355"/>
                </a:lnTo>
                <a:lnTo>
                  <a:pt x="3256788" y="725424"/>
                </a:lnTo>
                <a:lnTo>
                  <a:pt x="2895600" y="999744"/>
                </a:lnTo>
                <a:lnTo>
                  <a:pt x="2532888" y="1322832"/>
                </a:lnTo>
                <a:lnTo>
                  <a:pt x="2171700" y="1740408"/>
                </a:lnTo>
                <a:lnTo>
                  <a:pt x="1808988" y="2132076"/>
                </a:lnTo>
                <a:lnTo>
                  <a:pt x="1447800" y="2176272"/>
                </a:lnTo>
                <a:lnTo>
                  <a:pt x="1086611" y="2558796"/>
                </a:lnTo>
                <a:lnTo>
                  <a:pt x="723900" y="2700528"/>
                </a:lnTo>
                <a:lnTo>
                  <a:pt x="362712" y="2828543"/>
                </a:lnTo>
                <a:lnTo>
                  <a:pt x="0" y="2840736"/>
                </a:lnTo>
                <a:lnTo>
                  <a:pt x="0" y="2823972"/>
                </a:lnTo>
                <a:close/>
              </a:path>
            </a:pathLst>
          </a:custGeom>
          <a:ln w="9144">
            <a:solidFill>
              <a:srgbClr val="BEBEBE"/>
            </a:solidFill>
          </a:ln>
        </p:spPr>
        <p:txBody>
          <a:bodyPr wrap="square" lIns="0" tIns="0" rIns="0" bIns="0" rtlCol="0"/>
          <a:lstStyle/>
          <a:p>
            <a:endParaRPr/>
          </a:p>
        </p:txBody>
      </p:sp>
      <p:sp>
        <p:nvSpPr>
          <p:cNvPr id="67" name="object 67"/>
          <p:cNvSpPr/>
          <p:nvPr/>
        </p:nvSpPr>
        <p:spPr>
          <a:xfrm>
            <a:off x="880872" y="2555748"/>
            <a:ext cx="3619500" cy="3167380"/>
          </a:xfrm>
          <a:custGeom>
            <a:avLst/>
            <a:gdLst/>
            <a:ahLst/>
            <a:cxnLst/>
            <a:rect l="l" t="t" r="r" b="b"/>
            <a:pathLst>
              <a:path w="3619500" h="3167379">
                <a:moveTo>
                  <a:pt x="3619500" y="0"/>
                </a:moveTo>
                <a:lnTo>
                  <a:pt x="3256788" y="149351"/>
                </a:lnTo>
                <a:lnTo>
                  <a:pt x="2895600" y="425196"/>
                </a:lnTo>
                <a:lnTo>
                  <a:pt x="2532888" y="723900"/>
                </a:lnTo>
                <a:lnTo>
                  <a:pt x="2171700" y="1136903"/>
                </a:lnTo>
                <a:lnTo>
                  <a:pt x="1808988" y="1842515"/>
                </a:lnTo>
                <a:lnTo>
                  <a:pt x="1447800" y="1981200"/>
                </a:lnTo>
                <a:lnTo>
                  <a:pt x="1086611" y="2484120"/>
                </a:lnTo>
                <a:lnTo>
                  <a:pt x="723900" y="2706624"/>
                </a:lnTo>
                <a:lnTo>
                  <a:pt x="362712" y="2897124"/>
                </a:lnTo>
                <a:lnTo>
                  <a:pt x="0" y="2982467"/>
                </a:lnTo>
                <a:lnTo>
                  <a:pt x="0" y="3166872"/>
                </a:lnTo>
                <a:lnTo>
                  <a:pt x="362712" y="3128772"/>
                </a:lnTo>
                <a:lnTo>
                  <a:pt x="723900" y="2999232"/>
                </a:lnTo>
                <a:lnTo>
                  <a:pt x="1086611" y="2839212"/>
                </a:lnTo>
                <a:lnTo>
                  <a:pt x="1447800" y="2407920"/>
                </a:lnTo>
                <a:lnTo>
                  <a:pt x="1808988" y="2302764"/>
                </a:lnTo>
                <a:lnTo>
                  <a:pt x="2171700" y="1626108"/>
                </a:lnTo>
                <a:lnTo>
                  <a:pt x="2532888" y="1208532"/>
                </a:lnTo>
                <a:lnTo>
                  <a:pt x="2895600" y="847343"/>
                </a:lnTo>
                <a:lnTo>
                  <a:pt x="3256788" y="531876"/>
                </a:lnTo>
                <a:lnTo>
                  <a:pt x="3619500" y="342900"/>
                </a:lnTo>
                <a:lnTo>
                  <a:pt x="3619500" y="0"/>
                </a:lnTo>
                <a:close/>
              </a:path>
            </a:pathLst>
          </a:custGeom>
          <a:solidFill>
            <a:srgbClr val="BEBEBE"/>
          </a:solidFill>
        </p:spPr>
        <p:txBody>
          <a:bodyPr wrap="square" lIns="0" tIns="0" rIns="0" bIns="0" rtlCol="0"/>
          <a:lstStyle/>
          <a:p>
            <a:endParaRPr/>
          </a:p>
        </p:txBody>
      </p:sp>
      <p:sp>
        <p:nvSpPr>
          <p:cNvPr id="68" name="object 68"/>
          <p:cNvSpPr/>
          <p:nvPr/>
        </p:nvSpPr>
        <p:spPr>
          <a:xfrm>
            <a:off x="880872" y="2555748"/>
            <a:ext cx="3619500" cy="3167380"/>
          </a:xfrm>
          <a:custGeom>
            <a:avLst/>
            <a:gdLst/>
            <a:ahLst/>
            <a:cxnLst/>
            <a:rect l="l" t="t" r="r" b="b"/>
            <a:pathLst>
              <a:path w="3619500" h="3167379">
                <a:moveTo>
                  <a:pt x="0" y="2982467"/>
                </a:moveTo>
                <a:lnTo>
                  <a:pt x="362712" y="2897124"/>
                </a:lnTo>
                <a:lnTo>
                  <a:pt x="723900" y="2706624"/>
                </a:lnTo>
                <a:lnTo>
                  <a:pt x="1086611" y="2484120"/>
                </a:lnTo>
                <a:lnTo>
                  <a:pt x="1447800" y="1981200"/>
                </a:lnTo>
                <a:lnTo>
                  <a:pt x="1808988" y="1842515"/>
                </a:lnTo>
                <a:lnTo>
                  <a:pt x="2171700" y="1136903"/>
                </a:lnTo>
                <a:lnTo>
                  <a:pt x="2532888" y="723900"/>
                </a:lnTo>
                <a:lnTo>
                  <a:pt x="2895600" y="425196"/>
                </a:lnTo>
                <a:lnTo>
                  <a:pt x="3256788" y="149351"/>
                </a:lnTo>
                <a:lnTo>
                  <a:pt x="3619500" y="0"/>
                </a:lnTo>
                <a:lnTo>
                  <a:pt x="3619500" y="342900"/>
                </a:lnTo>
                <a:lnTo>
                  <a:pt x="3256788" y="531876"/>
                </a:lnTo>
                <a:lnTo>
                  <a:pt x="2895600" y="847343"/>
                </a:lnTo>
                <a:lnTo>
                  <a:pt x="2532888" y="1208532"/>
                </a:lnTo>
                <a:lnTo>
                  <a:pt x="2171700" y="1626108"/>
                </a:lnTo>
                <a:lnTo>
                  <a:pt x="1808988" y="2302764"/>
                </a:lnTo>
                <a:lnTo>
                  <a:pt x="1447800" y="2407920"/>
                </a:lnTo>
                <a:lnTo>
                  <a:pt x="1086611" y="2839212"/>
                </a:lnTo>
                <a:lnTo>
                  <a:pt x="723900" y="2999232"/>
                </a:lnTo>
                <a:lnTo>
                  <a:pt x="362712" y="3128772"/>
                </a:lnTo>
                <a:lnTo>
                  <a:pt x="0" y="3166872"/>
                </a:lnTo>
                <a:lnTo>
                  <a:pt x="0" y="2982467"/>
                </a:lnTo>
                <a:close/>
              </a:path>
            </a:pathLst>
          </a:custGeom>
          <a:ln w="9144">
            <a:solidFill>
              <a:srgbClr val="BEBEBE"/>
            </a:solidFill>
          </a:ln>
        </p:spPr>
        <p:txBody>
          <a:bodyPr wrap="square" lIns="0" tIns="0" rIns="0" bIns="0" rtlCol="0"/>
          <a:lstStyle/>
          <a:p>
            <a:endParaRPr/>
          </a:p>
        </p:txBody>
      </p:sp>
      <p:sp>
        <p:nvSpPr>
          <p:cNvPr id="69" name="object 69"/>
          <p:cNvSpPr/>
          <p:nvPr/>
        </p:nvSpPr>
        <p:spPr>
          <a:xfrm>
            <a:off x="880872" y="2316479"/>
            <a:ext cx="0" cy="3525520"/>
          </a:xfrm>
          <a:custGeom>
            <a:avLst/>
            <a:gdLst/>
            <a:ahLst/>
            <a:cxnLst/>
            <a:rect l="l" t="t" r="r" b="b"/>
            <a:pathLst>
              <a:path h="3525520">
                <a:moveTo>
                  <a:pt x="0" y="3525012"/>
                </a:moveTo>
                <a:lnTo>
                  <a:pt x="0" y="0"/>
                </a:lnTo>
              </a:path>
            </a:pathLst>
          </a:custGeom>
          <a:ln w="9144">
            <a:solidFill>
              <a:srgbClr val="666666"/>
            </a:solidFill>
          </a:ln>
        </p:spPr>
        <p:txBody>
          <a:bodyPr wrap="square" lIns="0" tIns="0" rIns="0" bIns="0" rtlCol="0"/>
          <a:lstStyle/>
          <a:p>
            <a:endParaRPr/>
          </a:p>
        </p:txBody>
      </p:sp>
      <p:sp>
        <p:nvSpPr>
          <p:cNvPr id="70" name="object 70"/>
          <p:cNvSpPr/>
          <p:nvPr/>
        </p:nvSpPr>
        <p:spPr>
          <a:xfrm>
            <a:off x="880872" y="584149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1" name="object 71"/>
          <p:cNvSpPr/>
          <p:nvPr/>
        </p:nvSpPr>
        <p:spPr>
          <a:xfrm>
            <a:off x="880872" y="54010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2" name="object 72"/>
          <p:cNvSpPr/>
          <p:nvPr/>
        </p:nvSpPr>
        <p:spPr>
          <a:xfrm>
            <a:off x="880872" y="495909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3" name="object 73"/>
          <p:cNvSpPr/>
          <p:nvPr/>
        </p:nvSpPr>
        <p:spPr>
          <a:xfrm>
            <a:off x="880872" y="451865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4" name="object 74"/>
          <p:cNvSpPr/>
          <p:nvPr/>
        </p:nvSpPr>
        <p:spPr>
          <a:xfrm>
            <a:off x="880872" y="40782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5" name="object 75"/>
          <p:cNvSpPr/>
          <p:nvPr/>
        </p:nvSpPr>
        <p:spPr>
          <a:xfrm>
            <a:off x="880872" y="36377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6" name="object 76"/>
          <p:cNvSpPr/>
          <p:nvPr/>
        </p:nvSpPr>
        <p:spPr>
          <a:xfrm>
            <a:off x="880872" y="319735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7" name="object 77"/>
          <p:cNvSpPr/>
          <p:nvPr/>
        </p:nvSpPr>
        <p:spPr>
          <a:xfrm>
            <a:off x="880872" y="275691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8" name="object 78"/>
          <p:cNvSpPr/>
          <p:nvPr/>
        </p:nvSpPr>
        <p:spPr>
          <a:xfrm>
            <a:off x="880872" y="23164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9" name="object 79"/>
          <p:cNvSpPr/>
          <p:nvPr/>
        </p:nvSpPr>
        <p:spPr>
          <a:xfrm>
            <a:off x="880872" y="5841491"/>
            <a:ext cx="3619500" cy="0"/>
          </a:xfrm>
          <a:custGeom>
            <a:avLst/>
            <a:gdLst/>
            <a:ahLst/>
            <a:cxnLst/>
            <a:rect l="l" t="t" r="r" b="b"/>
            <a:pathLst>
              <a:path w="3619500">
                <a:moveTo>
                  <a:pt x="0" y="0"/>
                </a:moveTo>
                <a:lnTo>
                  <a:pt x="3619500" y="0"/>
                </a:lnTo>
              </a:path>
            </a:pathLst>
          </a:custGeom>
          <a:ln w="9144">
            <a:solidFill>
              <a:srgbClr val="666666"/>
            </a:solidFill>
          </a:ln>
        </p:spPr>
        <p:txBody>
          <a:bodyPr wrap="square" lIns="0" tIns="0" rIns="0" bIns="0" rtlCol="0"/>
          <a:lstStyle/>
          <a:p>
            <a:endParaRPr/>
          </a:p>
        </p:txBody>
      </p:sp>
      <p:sp>
        <p:nvSpPr>
          <p:cNvPr id="80" name="object 80"/>
          <p:cNvSpPr txBox="1"/>
          <p:nvPr/>
        </p:nvSpPr>
        <p:spPr>
          <a:xfrm>
            <a:off x="604824" y="571794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81" name="object 81"/>
          <p:cNvSpPr txBox="1"/>
          <p:nvPr/>
        </p:nvSpPr>
        <p:spPr>
          <a:xfrm>
            <a:off x="506069" y="527723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82" name="object 82"/>
          <p:cNvSpPr txBox="1"/>
          <p:nvPr/>
        </p:nvSpPr>
        <p:spPr>
          <a:xfrm>
            <a:off x="506069" y="483641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83" name="object 83"/>
          <p:cNvSpPr txBox="1"/>
          <p:nvPr/>
        </p:nvSpPr>
        <p:spPr>
          <a:xfrm>
            <a:off x="506069" y="439572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84" name="object 84"/>
          <p:cNvSpPr txBox="1"/>
          <p:nvPr/>
        </p:nvSpPr>
        <p:spPr>
          <a:xfrm>
            <a:off x="506069" y="395503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85" name="object 85"/>
          <p:cNvSpPr txBox="1"/>
          <p:nvPr/>
        </p:nvSpPr>
        <p:spPr>
          <a:xfrm>
            <a:off x="506069" y="351421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86" name="object 86"/>
          <p:cNvSpPr txBox="1"/>
          <p:nvPr/>
        </p:nvSpPr>
        <p:spPr>
          <a:xfrm>
            <a:off x="506069" y="307352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87" name="object 87"/>
          <p:cNvSpPr txBox="1"/>
          <p:nvPr/>
        </p:nvSpPr>
        <p:spPr>
          <a:xfrm>
            <a:off x="506069" y="263270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70</a:t>
            </a:r>
            <a:endParaRPr sz="1400">
              <a:latin typeface="Univers for BP Light"/>
              <a:cs typeface="Univers for BP Light"/>
            </a:endParaRPr>
          </a:p>
        </p:txBody>
      </p:sp>
      <p:sp>
        <p:nvSpPr>
          <p:cNvPr id="88" name="object 88"/>
          <p:cNvSpPr txBox="1"/>
          <p:nvPr/>
        </p:nvSpPr>
        <p:spPr>
          <a:xfrm>
            <a:off x="506069" y="219202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89" name="object 89"/>
          <p:cNvSpPr txBox="1"/>
          <p:nvPr/>
        </p:nvSpPr>
        <p:spPr>
          <a:xfrm>
            <a:off x="670661" y="594928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90" name="object 90"/>
          <p:cNvSpPr txBox="1"/>
          <p:nvPr/>
        </p:nvSpPr>
        <p:spPr>
          <a:xfrm>
            <a:off x="1394586" y="594928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91" name="object 91"/>
          <p:cNvSpPr txBox="1"/>
          <p:nvPr/>
        </p:nvSpPr>
        <p:spPr>
          <a:xfrm>
            <a:off x="2118486" y="594928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92" name="object 92"/>
          <p:cNvSpPr txBox="1"/>
          <p:nvPr/>
        </p:nvSpPr>
        <p:spPr>
          <a:xfrm>
            <a:off x="2842386" y="594928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93" name="object 93"/>
          <p:cNvSpPr txBox="1"/>
          <p:nvPr/>
        </p:nvSpPr>
        <p:spPr>
          <a:xfrm>
            <a:off x="3566286" y="594928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94" name="object 94"/>
          <p:cNvSpPr txBox="1"/>
          <p:nvPr/>
        </p:nvSpPr>
        <p:spPr>
          <a:xfrm>
            <a:off x="4290186" y="594928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95" name="object 95"/>
          <p:cNvSpPr/>
          <p:nvPr/>
        </p:nvSpPr>
        <p:spPr>
          <a:xfrm>
            <a:off x="1301496" y="2372867"/>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FF6600"/>
          </a:solidFill>
        </p:spPr>
        <p:txBody>
          <a:bodyPr wrap="square" lIns="0" tIns="0" rIns="0" bIns="0" rtlCol="0"/>
          <a:lstStyle/>
          <a:p>
            <a:endParaRPr/>
          </a:p>
        </p:txBody>
      </p:sp>
      <p:sp>
        <p:nvSpPr>
          <p:cNvPr id="96" name="object 96"/>
          <p:cNvSpPr/>
          <p:nvPr/>
        </p:nvSpPr>
        <p:spPr>
          <a:xfrm>
            <a:off x="1301496" y="2372867"/>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97" name="object 97"/>
          <p:cNvSpPr/>
          <p:nvPr/>
        </p:nvSpPr>
        <p:spPr>
          <a:xfrm>
            <a:off x="1301496" y="2650235"/>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99CC00"/>
          </a:solidFill>
        </p:spPr>
        <p:txBody>
          <a:bodyPr wrap="square" lIns="0" tIns="0" rIns="0" bIns="0" rtlCol="0"/>
          <a:lstStyle/>
          <a:p>
            <a:endParaRPr/>
          </a:p>
        </p:txBody>
      </p:sp>
      <p:sp>
        <p:nvSpPr>
          <p:cNvPr id="98" name="object 98"/>
          <p:cNvSpPr/>
          <p:nvPr/>
        </p:nvSpPr>
        <p:spPr>
          <a:xfrm>
            <a:off x="1301496" y="2650235"/>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99" name="object 99"/>
          <p:cNvSpPr/>
          <p:nvPr/>
        </p:nvSpPr>
        <p:spPr>
          <a:xfrm>
            <a:off x="1301496" y="2927604"/>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660099"/>
          </a:solidFill>
        </p:spPr>
        <p:txBody>
          <a:bodyPr wrap="square" lIns="0" tIns="0" rIns="0" bIns="0" rtlCol="0"/>
          <a:lstStyle/>
          <a:p>
            <a:endParaRPr/>
          </a:p>
        </p:txBody>
      </p:sp>
      <p:sp>
        <p:nvSpPr>
          <p:cNvPr id="100" name="object 100"/>
          <p:cNvSpPr/>
          <p:nvPr/>
        </p:nvSpPr>
        <p:spPr>
          <a:xfrm>
            <a:off x="1301496" y="2927604"/>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01" name="object 101"/>
          <p:cNvSpPr/>
          <p:nvPr/>
        </p:nvSpPr>
        <p:spPr>
          <a:xfrm>
            <a:off x="1301496" y="3204972"/>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DC0000"/>
          </a:solidFill>
        </p:spPr>
        <p:txBody>
          <a:bodyPr wrap="square" lIns="0" tIns="0" rIns="0" bIns="0" rtlCol="0"/>
          <a:lstStyle/>
          <a:p>
            <a:endParaRPr/>
          </a:p>
        </p:txBody>
      </p:sp>
      <p:sp>
        <p:nvSpPr>
          <p:cNvPr id="102" name="object 102"/>
          <p:cNvSpPr/>
          <p:nvPr/>
        </p:nvSpPr>
        <p:spPr>
          <a:xfrm>
            <a:off x="1301496" y="3204972"/>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03" name="object 103"/>
          <p:cNvSpPr/>
          <p:nvPr/>
        </p:nvSpPr>
        <p:spPr>
          <a:xfrm>
            <a:off x="1301496" y="348234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009900"/>
          </a:solidFill>
        </p:spPr>
        <p:txBody>
          <a:bodyPr wrap="square" lIns="0" tIns="0" rIns="0" bIns="0" rtlCol="0"/>
          <a:lstStyle/>
          <a:p>
            <a:endParaRPr/>
          </a:p>
        </p:txBody>
      </p:sp>
      <p:sp>
        <p:nvSpPr>
          <p:cNvPr id="104" name="object 104"/>
          <p:cNvSpPr/>
          <p:nvPr/>
        </p:nvSpPr>
        <p:spPr>
          <a:xfrm>
            <a:off x="1301496" y="3482340"/>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1301496" y="375970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BEBEBE"/>
          </a:solidFill>
        </p:spPr>
        <p:txBody>
          <a:bodyPr wrap="square" lIns="0" tIns="0" rIns="0" bIns="0" rtlCol="0"/>
          <a:lstStyle/>
          <a:p>
            <a:endParaRPr/>
          </a:p>
        </p:txBody>
      </p:sp>
      <p:sp>
        <p:nvSpPr>
          <p:cNvPr id="106" name="object 106"/>
          <p:cNvSpPr/>
          <p:nvPr/>
        </p:nvSpPr>
        <p:spPr>
          <a:xfrm>
            <a:off x="1301496" y="3759708"/>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07" name="object 107"/>
          <p:cNvSpPr txBox="1"/>
          <p:nvPr/>
        </p:nvSpPr>
        <p:spPr>
          <a:xfrm>
            <a:off x="1430527" y="2232487"/>
            <a:ext cx="1014094" cy="1688464"/>
          </a:xfrm>
          <a:prstGeom prst="rect">
            <a:avLst/>
          </a:prstGeom>
        </p:spPr>
        <p:txBody>
          <a:bodyPr vert="horz" wrap="square" lIns="0" tIns="0" rIns="0" bIns="0" rtlCol="0">
            <a:spAutoFit/>
          </a:bodyPr>
          <a:lstStyle/>
          <a:p>
            <a:pPr marL="12700" marR="5080">
              <a:lnSpc>
                <a:spcPct val="130200"/>
              </a:lnSpc>
            </a:pPr>
            <a:r>
              <a:rPr sz="1400" spc="-5" dirty="0">
                <a:latin typeface="Univers for BP"/>
                <a:cs typeface="Univers for BP"/>
              </a:rPr>
              <a:t>Middle</a:t>
            </a:r>
            <a:r>
              <a:rPr sz="1400" spc="-85" dirty="0">
                <a:latin typeface="Univers for BP"/>
                <a:cs typeface="Univers for BP"/>
              </a:rPr>
              <a:t> </a:t>
            </a:r>
            <a:r>
              <a:rPr sz="1400" spc="-5" dirty="0">
                <a:latin typeface="Univers for BP"/>
                <a:cs typeface="Univers for BP"/>
              </a:rPr>
              <a:t>East  </a:t>
            </a:r>
            <a:r>
              <a:rPr sz="1400" dirty="0">
                <a:latin typeface="Univers for BP"/>
                <a:cs typeface="Univers for BP"/>
              </a:rPr>
              <a:t>N </a:t>
            </a:r>
            <a:r>
              <a:rPr sz="1400" spc="-5" dirty="0">
                <a:latin typeface="Univers for BP"/>
                <a:cs typeface="Univers for BP"/>
              </a:rPr>
              <a:t>America  Russia  Africa  Australia  </a:t>
            </a:r>
            <a:r>
              <a:rPr sz="1400" dirty="0">
                <a:latin typeface="Univers for BP"/>
                <a:cs typeface="Univers for BP"/>
              </a:rPr>
              <a:t>Other</a:t>
            </a:r>
            <a:endParaRPr sz="1400">
              <a:latin typeface="Univers for BP"/>
              <a:cs typeface="Univers for BP"/>
            </a:endParaRPr>
          </a:p>
        </p:txBody>
      </p:sp>
      <p:sp>
        <p:nvSpPr>
          <p:cNvPr id="108" name="object 108"/>
          <p:cNvSpPr txBox="1"/>
          <p:nvPr/>
        </p:nvSpPr>
        <p:spPr>
          <a:xfrm>
            <a:off x="525881" y="1765934"/>
            <a:ext cx="44386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Bcf</a:t>
            </a:r>
            <a:r>
              <a:rPr sz="1400" b="0" spc="5" dirty="0">
                <a:latin typeface="Univers for BP Light"/>
                <a:cs typeface="Univers for BP Light"/>
              </a:rPr>
              <a:t>/d</a:t>
            </a:r>
            <a:endParaRPr sz="1400">
              <a:latin typeface="Univers for BP Light"/>
              <a:cs typeface="Univers for BP Light"/>
            </a:endParaRPr>
          </a:p>
        </p:txBody>
      </p:sp>
      <p:sp>
        <p:nvSpPr>
          <p:cNvPr id="109" name="object 109"/>
          <p:cNvSpPr txBox="1"/>
          <p:nvPr/>
        </p:nvSpPr>
        <p:spPr>
          <a:xfrm>
            <a:off x="5253609" y="1779015"/>
            <a:ext cx="44386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Bcf</a:t>
            </a:r>
            <a:r>
              <a:rPr sz="1400" b="0" spc="5" dirty="0">
                <a:latin typeface="Univers for BP Light"/>
                <a:cs typeface="Univers for BP Light"/>
              </a:rPr>
              <a:t>/d</a:t>
            </a:r>
            <a:endParaRPr sz="1400">
              <a:latin typeface="Univers for BP Light"/>
              <a:cs typeface="Univers for BP Light"/>
            </a:endParaRPr>
          </a:p>
        </p:txBody>
      </p:sp>
      <p:sp>
        <p:nvSpPr>
          <p:cNvPr id="110" name="object 110"/>
          <p:cNvSpPr/>
          <p:nvPr/>
        </p:nvSpPr>
        <p:spPr>
          <a:xfrm>
            <a:off x="2834639" y="2319527"/>
            <a:ext cx="0" cy="3524250"/>
          </a:xfrm>
          <a:custGeom>
            <a:avLst/>
            <a:gdLst/>
            <a:ahLst/>
            <a:cxnLst/>
            <a:rect l="l" t="t" r="r" b="b"/>
            <a:pathLst>
              <a:path h="3524250">
                <a:moveTo>
                  <a:pt x="0" y="0"/>
                </a:moveTo>
                <a:lnTo>
                  <a:pt x="0" y="3524237"/>
                </a:lnTo>
              </a:path>
            </a:pathLst>
          </a:custGeom>
          <a:ln w="9144">
            <a:solidFill>
              <a:srgbClr val="4D4D4D"/>
            </a:solidFill>
            <a:prstDash val="sysDash"/>
          </a:ln>
        </p:spPr>
        <p:txBody>
          <a:bodyPr wrap="square" lIns="0" tIns="0" rIns="0" bIns="0" rtlCol="0"/>
          <a:lstStyle/>
          <a:p>
            <a:endParaRPr/>
          </a:p>
        </p:txBody>
      </p:sp>
      <p:sp>
        <p:nvSpPr>
          <p:cNvPr id="111" name="object 111"/>
          <p:cNvSpPr/>
          <p:nvPr/>
        </p:nvSpPr>
        <p:spPr>
          <a:xfrm>
            <a:off x="7598664" y="2308860"/>
            <a:ext cx="0" cy="3543300"/>
          </a:xfrm>
          <a:custGeom>
            <a:avLst/>
            <a:gdLst/>
            <a:ahLst/>
            <a:cxnLst/>
            <a:rect l="l" t="t" r="r" b="b"/>
            <a:pathLst>
              <a:path h="3543300">
                <a:moveTo>
                  <a:pt x="0" y="0"/>
                </a:moveTo>
                <a:lnTo>
                  <a:pt x="0" y="3543084"/>
                </a:lnTo>
              </a:path>
            </a:pathLst>
          </a:custGeom>
          <a:ln w="9144">
            <a:solidFill>
              <a:srgbClr val="4D4D4D"/>
            </a:solidFill>
            <a:prstDash val="sysDash"/>
          </a:ln>
        </p:spPr>
        <p:txBody>
          <a:bodyPr wrap="square" lIns="0" tIns="0" rIns="0" bIns="0" rtlCol="0"/>
          <a:lstStyle/>
          <a:p>
            <a:endParaRPr/>
          </a:p>
        </p:txBody>
      </p:sp>
      <p:sp>
        <p:nvSpPr>
          <p:cNvPr id="112" name="object 112"/>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113" name="object 113"/>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114" name="object 11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15" name="object 115"/>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9689"/>
            <a:ext cx="7379334" cy="361950"/>
          </a:xfrm>
          <a:prstGeom prst="rect">
            <a:avLst/>
          </a:prstGeom>
        </p:spPr>
        <p:txBody>
          <a:bodyPr vert="horz" wrap="square" lIns="0" tIns="0" rIns="0" bIns="0" rtlCol="0">
            <a:spAutoFit/>
          </a:bodyPr>
          <a:lstStyle/>
          <a:p>
            <a:pPr marL="12700">
              <a:lnSpc>
                <a:spcPct val="100000"/>
              </a:lnSpc>
            </a:pPr>
            <a:r>
              <a:rPr spc="-5" dirty="0"/>
              <a:t>…with supply more than doubling, led by US and</a:t>
            </a:r>
            <a:r>
              <a:rPr spc="195" dirty="0"/>
              <a:t> </a:t>
            </a:r>
            <a:r>
              <a:rPr spc="-5" dirty="0"/>
              <a:t>Qatar</a:t>
            </a:r>
          </a:p>
        </p:txBody>
      </p:sp>
      <p:sp>
        <p:nvSpPr>
          <p:cNvPr id="3" name="object 3"/>
          <p:cNvSpPr txBox="1"/>
          <p:nvPr/>
        </p:nvSpPr>
        <p:spPr>
          <a:xfrm>
            <a:off x="501802" y="1361185"/>
            <a:ext cx="8960485" cy="4963160"/>
          </a:xfrm>
          <a:prstGeom prst="rect">
            <a:avLst/>
          </a:prstGeom>
        </p:spPr>
        <p:txBody>
          <a:bodyPr vert="horz" wrap="square" lIns="0" tIns="0" rIns="0" bIns="0" rtlCol="0">
            <a:spAutoFit/>
          </a:bodyPr>
          <a:lstStyle/>
          <a:p>
            <a:pPr marL="287020" marR="1049655"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Global LNG supplies expand rapidly, leading </a:t>
            </a:r>
            <a:r>
              <a:rPr sz="1800" b="0" dirty="0">
                <a:latin typeface="Univers for BP Light"/>
                <a:cs typeface="Univers for BP Light"/>
              </a:rPr>
              <a:t>to a </a:t>
            </a:r>
            <a:r>
              <a:rPr sz="1800" b="0" spc="-5" dirty="0">
                <a:latin typeface="Univers for BP Light"/>
                <a:cs typeface="Univers for BP Light"/>
              </a:rPr>
              <a:t>more competitive, globally  integrated </a:t>
            </a:r>
            <a:r>
              <a:rPr sz="1800" b="0" dirty="0">
                <a:latin typeface="Univers for BP Light"/>
                <a:cs typeface="Univers for BP Light"/>
              </a:rPr>
              <a:t>gas</a:t>
            </a:r>
            <a:r>
              <a:rPr sz="1800" b="0" spc="-25" dirty="0">
                <a:latin typeface="Univers for BP Light"/>
                <a:cs typeface="Univers for BP Light"/>
              </a:rPr>
              <a:t> </a:t>
            </a:r>
            <a:r>
              <a:rPr sz="1800" b="0" spc="-5" dirty="0">
                <a:latin typeface="Univers for BP Light"/>
                <a:cs typeface="Univers for BP Light"/>
              </a:rPr>
              <a:t>market.</a:t>
            </a:r>
            <a:endParaRPr sz="1800">
              <a:latin typeface="Univers for BP Light"/>
              <a:cs typeface="Univers for BP Light"/>
            </a:endParaRPr>
          </a:p>
          <a:p>
            <a:pPr marL="287020" marR="692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LNG more than </a:t>
            </a:r>
            <a:r>
              <a:rPr sz="1800" b="0" spc="-10" dirty="0">
                <a:latin typeface="Univers for BP Light"/>
                <a:cs typeface="Univers for BP Light"/>
              </a:rPr>
              <a:t>doubles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Much of </a:t>
            </a:r>
            <a:r>
              <a:rPr sz="1800" b="0" spc="-5" dirty="0">
                <a:latin typeface="Univers for BP Light"/>
                <a:cs typeface="Univers for BP Light"/>
              </a:rPr>
              <a:t>that growth </a:t>
            </a:r>
            <a:r>
              <a:rPr sz="1800" b="0" dirty="0">
                <a:latin typeface="Univers for BP Light"/>
                <a:cs typeface="Univers for BP Light"/>
              </a:rPr>
              <a:t>is  </a:t>
            </a:r>
            <a:r>
              <a:rPr sz="1800" b="0" spc="-5" dirty="0">
                <a:latin typeface="Univers for BP Light"/>
                <a:cs typeface="Univers for BP Light"/>
              </a:rPr>
              <a:t>concentrated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few years as a </a:t>
            </a:r>
            <a:r>
              <a:rPr sz="1800" b="0" spc="-5" dirty="0">
                <a:latin typeface="Univers for BP Light"/>
                <a:cs typeface="Univers for BP Light"/>
              </a:rPr>
              <a:t>number </a:t>
            </a:r>
            <a:r>
              <a:rPr sz="1800" b="0" dirty="0">
                <a:latin typeface="Univers for BP Light"/>
                <a:cs typeface="Univers for BP Light"/>
              </a:rPr>
              <a:t>of </a:t>
            </a:r>
            <a:r>
              <a:rPr sz="1800" b="0" spc="-5" dirty="0">
                <a:latin typeface="Univers for BP Light"/>
                <a:cs typeface="Univers for BP Light"/>
              </a:rPr>
              <a:t>existing projects </a:t>
            </a:r>
            <a:r>
              <a:rPr sz="1800" b="0" dirty="0">
                <a:latin typeface="Univers for BP Light"/>
                <a:cs typeface="Univers for BP Light"/>
              </a:rPr>
              <a:t>are  </a:t>
            </a:r>
            <a:r>
              <a:rPr sz="1800" b="0" spc="-5" dirty="0">
                <a:latin typeface="Univers for BP Light"/>
                <a:cs typeface="Univers for BP Light"/>
              </a:rPr>
              <a:t>completed, followed </a:t>
            </a:r>
            <a:r>
              <a:rPr sz="1800" b="0" dirty="0">
                <a:latin typeface="Univers for BP Light"/>
                <a:cs typeface="Univers for BP Light"/>
              </a:rPr>
              <a:t>by </a:t>
            </a:r>
            <a:r>
              <a:rPr sz="1800" b="0" spc="-5" dirty="0">
                <a:latin typeface="Univers for BP Light"/>
                <a:cs typeface="Univers for BP Light"/>
              </a:rPr>
              <a:t>slower increases over </a:t>
            </a:r>
            <a:r>
              <a:rPr sz="1800" b="0" dirty="0">
                <a:latin typeface="Univers for BP Light"/>
                <a:cs typeface="Univers for BP Light"/>
              </a:rPr>
              <a:t>the </a:t>
            </a:r>
            <a:r>
              <a:rPr sz="1800" b="0" spc="-5" dirty="0">
                <a:latin typeface="Univers for BP Light"/>
                <a:cs typeface="Univers for BP Light"/>
              </a:rPr>
              <a:t>remainder </a:t>
            </a:r>
            <a:r>
              <a:rPr sz="1800" b="0" dirty="0">
                <a:latin typeface="Univers for BP Light"/>
                <a:cs typeface="Univers for BP Light"/>
              </a:rPr>
              <a:t>of the</a:t>
            </a:r>
            <a:r>
              <a:rPr sz="1800" b="0" spc="140" dirty="0">
                <a:latin typeface="Univers for BP Light"/>
                <a:cs typeface="Univers for BP Light"/>
              </a:rPr>
              <a:t> </a:t>
            </a:r>
            <a:r>
              <a:rPr sz="1800" b="0" spc="-5" dirty="0">
                <a:latin typeface="Univers for BP Light"/>
                <a:cs typeface="Univers for BP Light"/>
              </a:rPr>
              <a:t>Outlook.</a:t>
            </a:r>
            <a:endParaRPr sz="1800">
              <a:latin typeface="Univers for BP Light"/>
              <a:cs typeface="Univers for BP Light"/>
            </a:endParaRPr>
          </a:p>
          <a:p>
            <a:pPr marL="287020" marR="5651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LNG exports </a:t>
            </a:r>
            <a:r>
              <a:rPr sz="1800" b="0" dirty="0">
                <a:latin typeface="Univers for BP Light"/>
                <a:cs typeface="Univers for BP Light"/>
              </a:rPr>
              <a:t>are </a:t>
            </a:r>
            <a:r>
              <a:rPr sz="1800" b="0" spc="-5" dirty="0">
                <a:latin typeface="Univers for BP Light"/>
                <a:cs typeface="Univers for BP Light"/>
              </a:rPr>
              <a:t>dominated </a:t>
            </a:r>
            <a:r>
              <a:rPr sz="1800" b="0" dirty="0">
                <a:latin typeface="Univers for BP Light"/>
                <a:cs typeface="Univers for BP Light"/>
              </a:rPr>
              <a:t>by </a:t>
            </a:r>
            <a:r>
              <a:rPr sz="1800" b="0" spc="-5" dirty="0">
                <a:latin typeface="Univers for BP Light"/>
                <a:cs typeface="Univers for BP Light"/>
              </a:rPr>
              <a:t>the </a:t>
            </a:r>
            <a:r>
              <a:rPr sz="1800" b="0" dirty="0">
                <a:latin typeface="Univers for BP Light"/>
                <a:cs typeface="Univers for BP Light"/>
              </a:rPr>
              <a:t>US and Qatar, </a:t>
            </a:r>
            <a:r>
              <a:rPr sz="1800" b="0" spc="-5" dirty="0">
                <a:latin typeface="Univers for BP Light"/>
                <a:cs typeface="Univers for BP Light"/>
              </a:rPr>
              <a:t>which account </a:t>
            </a:r>
            <a:r>
              <a:rPr sz="1800" b="0" dirty="0">
                <a:latin typeface="Univers for BP Light"/>
                <a:cs typeface="Univers for BP Light"/>
              </a:rPr>
              <a:t>for </a:t>
            </a:r>
            <a:r>
              <a:rPr sz="1800" b="0" spc="-5" dirty="0">
                <a:latin typeface="Univers for BP Light"/>
                <a:cs typeface="Univers for BP Light"/>
              </a:rPr>
              <a:t>almost half </a:t>
            </a:r>
            <a:r>
              <a:rPr sz="1800" b="0" dirty="0">
                <a:latin typeface="Univers for BP Light"/>
                <a:cs typeface="Univers for BP Light"/>
              </a:rPr>
              <a:t>of  </a:t>
            </a:r>
            <a:r>
              <a:rPr sz="1800" b="0" spc="-5" dirty="0">
                <a:latin typeface="Univers for BP Light"/>
                <a:cs typeface="Univers for BP Light"/>
              </a:rPr>
              <a:t>global LNG exports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But </a:t>
            </a:r>
            <a:r>
              <a:rPr sz="1800" b="0" spc="-5" dirty="0">
                <a:latin typeface="Univers for BP Light"/>
                <a:cs typeface="Univers for BP Light"/>
              </a:rPr>
              <a:t>material increases </a:t>
            </a:r>
            <a:r>
              <a:rPr sz="1800" b="0" dirty="0">
                <a:latin typeface="Univers for BP Light"/>
                <a:cs typeface="Univers for BP Light"/>
              </a:rPr>
              <a:t>are also </a:t>
            </a:r>
            <a:r>
              <a:rPr sz="1800" b="0" spc="-5" dirty="0">
                <a:latin typeface="Univers for BP Light"/>
                <a:cs typeface="Univers for BP Light"/>
              </a:rPr>
              <a:t>projected </a:t>
            </a:r>
            <a:r>
              <a:rPr sz="1800" b="0" dirty="0">
                <a:latin typeface="Univers for BP Light"/>
                <a:cs typeface="Univers for BP Light"/>
              </a:rPr>
              <a:t>in </a:t>
            </a:r>
            <a:r>
              <a:rPr sz="1800" b="0" spc="-5" dirty="0">
                <a:latin typeface="Univers for BP Light"/>
                <a:cs typeface="Univers for BP Light"/>
              </a:rPr>
              <a:t>Australia, </a:t>
            </a:r>
            <a:r>
              <a:rPr sz="1800" b="0" dirty="0">
                <a:latin typeface="Univers for BP Light"/>
                <a:cs typeface="Univers for BP Light"/>
              </a:rPr>
              <a:t>as  </a:t>
            </a:r>
            <a:r>
              <a:rPr sz="1800" b="0" spc="-5" dirty="0">
                <a:latin typeface="Univers for BP Light"/>
                <a:cs typeface="Univers for BP Light"/>
              </a:rPr>
              <a:t>existing projects </a:t>
            </a:r>
            <a:r>
              <a:rPr sz="1800" b="0" dirty="0">
                <a:latin typeface="Univers for BP Light"/>
                <a:cs typeface="Univers for BP Light"/>
              </a:rPr>
              <a:t>are </a:t>
            </a:r>
            <a:r>
              <a:rPr sz="1800" b="0" spc="-5" dirty="0">
                <a:latin typeface="Univers for BP Light"/>
                <a:cs typeface="Univers for BP Light"/>
              </a:rPr>
              <a:t>completed, </a:t>
            </a:r>
            <a:r>
              <a:rPr sz="1800" b="0" dirty="0">
                <a:latin typeface="Univers for BP Light"/>
                <a:cs typeface="Univers for BP Light"/>
              </a:rPr>
              <a:t>in </a:t>
            </a:r>
            <a:r>
              <a:rPr sz="1800" b="0" spc="-5" dirty="0">
                <a:latin typeface="Univers for BP Light"/>
                <a:cs typeface="Univers for BP Light"/>
              </a:rPr>
              <a:t>Russia and </a:t>
            </a:r>
            <a:r>
              <a:rPr sz="1800" b="0" dirty="0">
                <a:latin typeface="Univers for BP Light"/>
                <a:cs typeface="Univers for BP Light"/>
              </a:rPr>
              <a:t>in East </a:t>
            </a:r>
            <a:r>
              <a:rPr sz="1800" b="0" spc="-5" dirty="0">
                <a:latin typeface="Univers for BP Light"/>
                <a:cs typeface="Univers for BP Light"/>
              </a:rPr>
              <a:t>and West</a:t>
            </a:r>
            <a:r>
              <a:rPr sz="1800" b="0" spc="60" dirty="0">
                <a:latin typeface="Univers for BP Light"/>
                <a:cs typeface="Univers for BP Light"/>
              </a:rPr>
              <a:t> </a:t>
            </a:r>
            <a:r>
              <a:rPr sz="1800" b="0" spc="-5" dirty="0">
                <a:latin typeface="Univers for BP Light"/>
                <a:cs typeface="Univers for BP Light"/>
              </a:rPr>
              <a:t>Africa.</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increasing accessibility </a:t>
            </a:r>
            <a:r>
              <a:rPr sz="1800" b="0" dirty="0">
                <a:latin typeface="Univers for BP Light"/>
                <a:cs typeface="Univers for BP Light"/>
              </a:rPr>
              <a:t>and </a:t>
            </a:r>
            <a:r>
              <a:rPr sz="1800" b="0" spc="-5" dirty="0">
                <a:latin typeface="Univers for BP Light"/>
                <a:cs typeface="Univers for BP Light"/>
              </a:rPr>
              <a:t>competitiveness </a:t>
            </a:r>
            <a:r>
              <a:rPr sz="1800" b="0" dirty="0">
                <a:latin typeface="Univers for BP Light"/>
                <a:cs typeface="Univers for BP Light"/>
              </a:rPr>
              <a:t>of </a:t>
            </a:r>
            <a:r>
              <a:rPr sz="1800" b="0" spc="-5" dirty="0">
                <a:latin typeface="Univers for BP Light"/>
                <a:cs typeface="Univers for BP Light"/>
              </a:rPr>
              <a:t>gas associated </a:t>
            </a:r>
            <a:r>
              <a:rPr sz="1800" b="0" dirty="0">
                <a:latin typeface="Univers for BP Light"/>
                <a:cs typeface="Univers for BP Light"/>
              </a:rPr>
              <a:t>with LNG </a:t>
            </a:r>
            <a:r>
              <a:rPr sz="1800" b="0" spc="-5" dirty="0">
                <a:latin typeface="Univers for BP Light"/>
                <a:cs typeface="Univers for BP Light"/>
              </a:rPr>
              <a:t>helps </a:t>
            </a:r>
            <a:r>
              <a:rPr sz="1800" b="0" dirty="0">
                <a:latin typeface="Univers for BP Light"/>
                <a:cs typeface="Univers for BP Light"/>
              </a:rPr>
              <a:t>to  </a:t>
            </a:r>
            <a:r>
              <a:rPr sz="1800" b="0" spc="-5" dirty="0">
                <a:latin typeface="Univers for BP Light"/>
                <a:cs typeface="Univers for BP Light"/>
              </a:rPr>
              <a:t>develop new </a:t>
            </a:r>
            <a:r>
              <a:rPr sz="1800" b="0" dirty="0">
                <a:latin typeface="Univers for BP Light"/>
                <a:cs typeface="Univers for BP Light"/>
              </a:rPr>
              <a:t>and </a:t>
            </a:r>
            <a:r>
              <a:rPr sz="1800" b="0" spc="-5" dirty="0">
                <a:latin typeface="Univers for BP Light"/>
                <a:cs typeface="Univers for BP Light"/>
              </a:rPr>
              <a:t>expanding markets, led </a:t>
            </a:r>
            <a:r>
              <a:rPr sz="1800" b="0" dirty="0">
                <a:latin typeface="Univers for BP Light"/>
                <a:cs typeface="Univers for BP Light"/>
              </a:rPr>
              <a:t>by </a:t>
            </a:r>
            <a:r>
              <a:rPr sz="1800" b="0" spc="-5" dirty="0">
                <a:latin typeface="Univers for BP Light"/>
                <a:cs typeface="Univers for BP Light"/>
              </a:rPr>
              <a:t>China together </a:t>
            </a:r>
            <a:r>
              <a:rPr sz="1800" b="0" dirty="0">
                <a:latin typeface="Univers for BP Light"/>
                <a:cs typeface="Univers for BP Light"/>
              </a:rPr>
              <a:t>with </a:t>
            </a:r>
            <a:r>
              <a:rPr sz="1800" b="0" spc="-5" dirty="0">
                <a:latin typeface="Univers for BP Light"/>
                <a:cs typeface="Univers for BP Light"/>
              </a:rPr>
              <a:t>some smaller </a:t>
            </a:r>
            <a:r>
              <a:rPr sz="1800" b="0" dirty="0">
                <a:latin typeface="Univers for BP Light"/>
                <a:cs typeface="Univers for BP Light"/>
              </a:rPr>
              <a:t>Asian  </a:t>
            </a:r>
            <a:r>
              <a:rPr sz="1800" b="0" spc="-5" dirty="0">
                <a:latin typeface="Univers for BP Light"/>
                <a:cs typeface="Univers for BP Light"/>
              </a:rPr>
              <a:t>countries, </a:t>
            </a:r>
            <a:r>
              <a:rPr sz="1800" b="0" dirty="0">
                <a:latin typeface="Univers for BP Light"/>
                <a:cs typeface="Univers for BP Light"/>
              </a:rPr>
              <a:t>such as Pakistan and </a:t>
            </a:r>
            <a:r>
              <a:rPr sz="1800" b="0" spc="-5" dirty="0">
                <a:latin typeface="Univers for BP Light"/>
                <a:cs typeface="Univers for BP Light"/>
              </a:rPr>
              <a:t>Bangladesh. Europe remains </a:t>
            </a:r>
            <a:r>
              <a:rPr sz="1800" b="0" dirty="0">
                <a:latin typeface="Univers for BP Light"/>
                <a:cs typeface="Univers for BP Light"/>
              </a:rPr>
              <a:t>a key </a:t>
            </a:r>
            <a:r>
              <a:rPr sz="1800" b="0" spc="-5" dirty="0">
                <a:latin typeface="Univers for BP Light"/>
                <a:cs typeface="Univers for BP Light"/>
              </a:rPr>
              <a:t>market, both </a:t>
            </a:r>
            <a:r>
              <a:rPr sz="1800" b="0" dirty="0">
                <a:latin typeface="Univers for BP Light"/>
                <a:cs typeface="Univers for BP Light"/>
              </a:rPr>
              <a:t>as a  </a:t>
            </a:r>
            <a:r>
              <a:rPr sz="1800" b="0" spc="-5" dirty="0">
                <a:latin typeface="Univers for BP Light"/>
                <a:cs typeface="Univers for BP Light"/>
              </a:rPr>
              <a:t>potential </a:t>
            </a:r>
            <a:r>
              <a:rPr sz="1800" b="0" dirty="0">
                <a:latin typeface="Univers for BP Light"/>
                <a:cs typeface="Univers for BP Light"/>
              </a:rPr>
              <a:t>‘market of last </a:t>
            </a:r>
            <a:r>
              <a:rPr sz="1800" b="0" spc="-5" dirty="0">
                <a:latin typeface="Univers for BP Light"/>
                <a:cs typeface="Univers for BP Light"/>
              </a:rPr>
              <a:t>demand’ </a:t>
            </a:r>
            <a:r>
              <a:rPr sz="1800" b="0" dirty="0">
                <a:latin typeface="Univers for BP Light"/>
                <a:cs typeface="Univers for BP Light"/>
              </a:rPr>
              <a:t>for </a:t>
            </a:r>
            <a:r>
              <a:rPr sz="1800" b="0" spc="-5" dirty="0">
                <a:latin typeface="Univers for BP Light"/>
                <a:cs typeface="Univers for BP Light"/>
              </a:rPr>
              <a:t>surplus LNG cargoes </a:t>
            </a:r>
            <a:r>
              <a:rPr sz="1800" b="0" dirty="0">
                <a:latin typeface="Univers for BP Light"/>
                <a:cs typeface="Univers for BP Light"/>
              </a:rPr>
              <a:t>and as a key </a:t>
            </a:r>
            <a:r>
              <a:rPr sz="1800" b="0" spc="-5" dirty="0">
                <a:latin typeface="Univers for BP Light"/>
                <a:cs typeface="Univers for BP Light"/>
              </a:rPr>
              <a:t>hub of </a:t>
            </a:r>
            <a:r>
              <a:rPr sz="1800" b="0" dirty="0">
                <a:latin typeface="Univers for BP Light"/>
                <a:cs typeface="Univers for BP Light"/>
              </a:rPr>
              <a:t>gas-  </a:t>
            </a:r>
            <a:r>
              <a:rPr sz="1800" b="0" spc="-5" dirty="0">
                <a:latin typeface="Univers for BP Light"/>
                <a:cs typeface="Univers for BP Light"/>
              </a:rPr>
              <a:t>on-gas competition between LNG and </a:t>
            </a:r>
            <a:r>
              <a:rPr sz="1800" b="0" spc="-10" dirty="0">
                <a:latin typeface="Univers for BP Light"/>
                <a:cs typeface="Univers for BP Light"/>
              </a:rPr>
              <a:t>pipeline </a:t>
            </a:r>
            <a:r>
              <a:rPr sz="1800" b="0" spc="-5" dirty="0">
                <a:latin typeface="Univers for BP Light"/>
                <a:cs typeface="Univers for BP Light"/>
              </a:rPr>
              <a:t>gas </a:t>
            </a:r>
            <a:r>
              <a:rPr sz="1800" b="0" dirty="0">
                <a:latin typeface="Univers for BP Light"/>
                <a:cs typeface="Univers for BP Light"/>
              </a:rPr>
              <a:t>(pp</a:t>
            </a:r>
            <a:r>
              <a:rPr sz="1800" b="0" spc="85" dirty="0">
                <a:latin typeface="Univers for BP Light"/>
                <a:cs typeface="Univers for BP Light"/>
              </a:rPr>
              <a:t> </a:t>
            </a:r>
            <a:r>
              <a:rPr sz="1800" b="0" spc="-5" dirty="0">
                <a:latin typeface="Univers for BP Light"/>
                <a:cs typeface="Univers for BP Light"/>
              </a:rPr>
              <a:t>90-91).</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mobility </a:t>
            </a:r>
            <a:r>
              <a:rPr sz="1800" b="0" dirty="0">
                <a:latin typeface="Univers for BP Light"/>
                <a:cs typeface="Univers for BP Light"/>
              </a:rPr>
              <a:t>of </a:t>
            </a:r>
            <a:r>
              <a:rPr sz="1800" b="0" spc="-5" dirty="0">
                <a:latin typeface="Univers for BP Light"/>
                <a:cs typeface="Univers for BP Light"/>
              </a:rPr>
              <a:t>LNG cargoes </a:t>
            </a:r>
            <a:r>
              <a:rPr sz="1800" b="0" dirty="0">
                <a:latin typeface="Univers for BP Light"/>
                <a:cs typeface="Univers for BP Light"/>
              </a:rPr>
              <a:t>and </a:t>
            </a:r>
            <a:r>
              <a:rPr sz="1800" b="0" spc="-5" dirty="0">
                <a:latin typeface="Univers for BP Light"/>
                <a:cs typeface="Univers for BP Light"/>
              </a:rPr>
              <a:t>their ability </a:t>
            </a:r>
            <a:r>
              <a:rPr sz="1800" b="0" dirty="0">
                <a:latin typeface="Univers for BP Light"/>
                <a:cs typeface="Univers for BP Light"/>
              </a:rPr>
              <a:t>to </a:t>
            </a:r>
            <a:r>
              <a:rPr sz="1800" b="0" spc="-5" dirty="0">
                <a:latin typeface="Univers for BP Light"/>
                <a:cs typeface="Univers for BP Light"/>
              </a:rPr>
              <a:t>be diverted </a:t>
            </a:r>
            <a:r>
              <a:rPr sz="1800" b="0" dirty="0">
                <a:latin typeface="Univers for BP Light"/>
                <a:cs typeface="Univers for BP Light"/>
              </a:rPr>
              <a:t>in </a:t>
            </a:r>
            <a:r>
              <a:rPr sz="1800" b="0" spc="-5" dirty="0">
                <a:latin typeface="Univers for BP Light"/>
                <a:cs typeface="Univers for BP Light"/>
              </a:rPr>
              <a:t>response </a:t>
            </a:r>
            <a:r>
              <a:rPr sz="1800" b="0" dirty="0">
                <a:latin typeface="Univers for BP Light"/>
                <a:cs typeface="Univers for BP Light"/>
              </a:rPr>
              <a:t>to </a:t>
            </a:r>
            <a:r>
              <a:rPr sz="1800" b="0" spc="-5" dirty="0">
                <a:latin typeface="Univers for BP Light"/>
                <a:cs typeface="Univers for BP Light"/>
              </a:rPr>
              <a:t>price  signals causes </a:t>
            </a:r>
            <a:r>
              <a:rPr sz="1800" b="0" dirty="0">
                <a:latin typeface="Univers for BP Light"/>
                <a:cs typeface="Univers for BP Light"/>
              </a:rPr>
              <a:t>the gas </a:t>
            </a:r>
            <a:r>
              <a:rPr sz="1800" b="0" spc="-5" dirty="0">
                <a:latin typeface="Univers for BP Light"/>
                <a:cs typeface="Univers for BP Light"/>
              </a:rPr>
              <a:t>market </a:t>
            </a:r>
            <a:r>
              <a:rPr sz="1800" b="0" dirty="0">
                <a:latin typeface="Univers for BP Light"/>
                <a:cs typeface="Univers for BP Light"/>
              </a:rPr>
              <a:t>to </a:t>
            </a:r>
            <a:r>
              <a:rPr sz="1800" b="0" spc="-5" dirty="0">
                <a:latin typeface="Univers for BP Light"/>
                <a:cs typeface="Univers for BP Light"/>
              </a:rPr>
              <a:t>become increasingly integrated, </a:t>
            </a:r>
            <a:r>
              <a:rPr sz="1800" b="0" dirty="0">
                <a:latin typeface="Univers for BP Light"/>
                <a:cs typeface="Univers for BP Light"/>
              </a:rPr>
              <a:t>with </a:t>
            </a:r>
            <a:r>
              <a:rPr sz="1800" b="0" spc="-5" dirty="0">
                <a:latin typeface="Univers for BP Light"/>
                <a:cs typeface="Univers for BP Light"/>
              </a:rPr>
              <a:t>movements </a:t>
            </a:r>
            <a:r>
              <a:rPr sz="1800" b="0" dirty="0">
                <a:latin typeface="Univers for BP Light"/>
                <a:cs typeface="Univers for BP Light"/>
              </a:rPr>
              <a:t>in  </a:t>
            </a:r>
            <a:r>
              <a:rPr sz="1800" b="0" spc="-5" dirty="0">
                <a:latin typeface="Univers for BP Light"/>
                <a:cs typeface="Univers for BP Light"/>
              </a:rPr>
              <a:t>global </a:t>
            </a:r>
            <a:r>
              <a:rPr sz="1800" b="0" dirty="0">
                <a:latin typeface="Univers for BP Light"/>
                <a:cs typeface="Univers for BP Light"/>
              </a:rPr>
              <a:t>gas </a:t>
            </a:r>
            <a:r>
              <a:rPr sz="1800" b="0" spc="-5" dirty="0">
                <a:latin typeface="Univers for BP Light"/>
                <a:cs typeface="Univers for BP Light"/>
              </a:rPr>
              <a:t>prices becoming more</a:t>
            </a:r>
            <a:r>
              <a:rPr sz="1800" b="0" spc="35" dirty="0">
                <a:latin typeface="Univers for BP Light"/>
                <a:cs typeface="Univers for BP Light"/>
              </a:rPr>
              <a:t> </a:t>
            </a:r>
            <a:r>
              <a:rPr sz="1800" b="0" spc="-5" dirty="0">
                <a:latin typeface="Univers for BP Light"/>
                <a:cs typeface="Univers for BP Light"/>
              </a:rPr>
              <a:t>synchronized.</a:t>
            </a:r>
            <a:endParaRPr sz="1800">
              <a:latin typeface="Univers for BP Light"/>
              <a:cs typeface="Univers for BP Light"/>
            </a:endParaRPr>
          </a:p>
        </p:txBody>
      </p:sp>
      <p:sp>
        <p:nvSpPr>
          <p:cNvPr id="4" name="object 4"/>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00" y="5721096"/>
            <a:ext cx="501650" cy="128270"/>
          </a:xfrm>
          <a:custGeom>
            <a:avLst/>
            <a:gdLst/>
            <a:ahLst/>
            <a:cxnLst/>
            <a:rect l="l" t="t" r="r" b="b"/>
            <a:pathLst>
              <a:path w="501650" h="128270">
                <a:moveTo>
                  <a:pt x="501396" y="0"/>
                </a:moveTo>
                <a:lnTo>
                  <a:pt x="0" y="0"/>
                </a:lnTo>
                <a:lnTo>
                  <a:pt x="0" y="128015"/>
                </a:lnTo>
                <a:lnTo>
                  <a:pt x="501396" y="128015"/>
                </a:lnTo>
                <a:lnTo>
                  <a:pt x="501396" y="0"/>
                </a:lnTo>
                <a:close/>
              </a:path>
            </a:pathLst>
          </a:custGeom>
          <a:solidFill>
            <a:srgbClr val="009900"/>
          </a:solidFill>
        </p:spPr>
        <p:txBody>
          <a:bodyPr wrap="square" lIns="0" tIns="0" rIns="0" bIns="0" rtlCol="0"/>
          <a:lstStyle/>
          <a:p>
            <a:endParaRPr/>
          </a:p>
        </p:txBody>
      </p:sp>
      <p:sp>
        <p:nvSpPr>
          <p:cNvPr id="3" name="object 3"/>
          <p:cNvSpPr/>
          <p:nvPr/>
        </p:nvSpPr>
        <p:spPr>
          <a:xfrm>
            <a:off x="1780032" y="5570220"/>
            <a:ext cx="501650" cy="279400"/>
          </a:xfrm>
          <a:custGeom>
            <a:avLst/>
            <a:gdLst/>
            <a:ahLst/>
            <a:cxnLst/>
            <a:rect l="l" t="t" r="r" b="b"/>
            <a:pathLst>
              <a:path w="501650" h="279400">
                <a:moveTo>
                  <a:pt x="501395" y="0"/>
                </a:moveTo>
                <a:lnTo>
                  <a:pt x="0" y="0"/>
                </a:lnTo>
                <a:lnTo>
                  <a:pt x="0" y="278891"/>
                </a:lnTo>
                <a:lnTo>
                  <a:pt x="501395" y="278891"/>
                </a:lnTo>
                <a:lnTo>
                  <a:pt x="501395" y="0"/>
                </a:lnTo>
                <a:close/>
              </a:path>
            </a:pathLst>
          </a:custGeom>
          <a:solidFill>
            <a:srgbClr val="009900"/>
          </a:solidFill>
        </p:spPr>
        <p:txBody>
          <a:bodyPr wrap="square" lIns="0" tIns="0" rIns="0" bIns="0" rtlCol="0"/>
          <a:lstStyle/>
          <a:p>
            <a:endParaRPr/>
          </a:p>
        </p:txBody>
      </p:sp>
      <p:sp>
        <p:nvSpPr>
          <p:cNvPr id="4" name="object 4"/>
          <p:cNvSpPr/>
          <p:nvPr/>
        </p:nvSpPr>
        <p:spPr>
          <a:xfrm>
            <a:off x="2531364" y="5321808"/>
            <a:ext cx="501650" cy="527685"/>
          </a:xfrm>
          <a:custGeom>
            <a:avLst/>
            <a:gdLst/>
            <a:ahLst/>
            <a:cxnLst/>
            <a:rect l="l" t="t" r="r" b="b"/>
            <a:pathLst>
              <a:path w="501650" h="527685">
                <a:moveTo>
                  <a:pt x="501396" y="0"/>
                </a:moveTo>
                <a:lnTo>
                  <a:pt x="0" y="0"/>
                </a:lnTo>
                <a:lnTo>
                  <a:pt x="0" y="527303"/>
                </a:lnTo>
                <a:lnTo>
                  <a:pt x="501396" y="527303"/>
                </a:lnTo>
                <a:lnTo>
                  <a:pt x="501396" y="0"/>
                </a:lnTo>
                <a:close/>
              </a:path>
            </a:pathLst>
          </a:custGeom>
          <a:solidFill>
            <a:srgbClr val="009900"/>
          </a:solidFill>
        </p:spPr>
        <p:txBody>
          <a:bodyPr wrap="square" lIns="0" tIns="0" rIns="0" bIns="0" rtlCol="0"/>
          <a:lstStyle/>
          <a:p>
            <a:endParaRPr/>
          </a:p>
        </p:txBody>
      </p:sp>
      <p:sp>
        <p:nvSpPr>
          <p:cNvPr id="5" name="object 5"/>
          <p:cNvSpPr/>
          <p:nvPr/>
        </p:nvSpPr>
        <p:spPr>
          <a:xfrm>
            <a:off x="3282696" y="5279135"/>
            <a:ext cx="501650" cy="570230"/>
          </a:xfrm>
          <a:custGeom>
            <a:avLst/>
            <a:gdLst/>
            <a:ahLst/>
            <a:cxnLst/>
            <a:rect l="l" t="t" r="r" b="b"/>
            <a:pathLst>
              <a:path w="501650" h="570229">
                <a:moveTo>
                  <a:pt x="501395" y="0"/>
                </a:moveTo>
                <a:lnTo>
                  <a:pt x="0" y="0"/>
                </a:lnTo>
                <a:lnTo>
                  <a:pt x="0" y="569976"/>
                </a:lnTo>
                <a:lnTo>
                  <a:pt x="501395" y="569976"/>
                </a:lnTo>
                <a:lnTo>
                  <a:pt x="501395" y="0"/>
                </a:lnTo>
                <a:close/>
              </a:path>
            </a:pathLst>
          </a:custGeom>
          <a:solidFill>
            <a:srgbClr val="009900"/>
          </a:solidFill>
        </p:spPr>
        <p:txBody>
          <a:bodyPr wrap="square" lIns="0" tIns="0" rIns="0" bIns="0" rtlCol="0"/>
          <a:lstStyle/>
          <a:p>
            <a:endParaRPr/>
          </a:p>
        </p:txBody>
      </p:sp>
      <p:sp>
        <p:nvSpPr>
          <p:cNvPr id="6" name="object 6"/>
          <p:cNvSpPr/>
          <p:nvPr/>
        </p:nvSpPr>
        <p:spPr>
          <a:xfrm>
            <a:off x="4035552" y="5201411"/>
            <a:ext cx="500380" cy="647700"/>
          </a:xfrm>
          <a:custGeom>
            <a:avLst/>
            <a:gdLst/>
            <a:ahLst/>
            <a:cxnLst/>
            <a:rect l="l" t="t" r="r" b="b"/>
            <a:pathLst>
              <a:path w="500379" h="647700">
                <a:moveTo>
                  <a:pt x="499872" y="0"/>
                </a:moveTo>
                <a:lnTo>
                  <a:pt x="0" y="0"/>
                </a:lnTo>
                <a:lnTo>
                  <a:pt x="0" y="647700"/>
                </a:lnTo>
                <a:lnTo>
                  <a:pt x="499872" y="647700"/>
                </a:lnTo>
                <a:lnTo>
                  <a:pt x="499872" y="0"/>
                </a:lnTo>
                <a:close/>
              </a:path>
            </a:pathLst>
          </a:custGeom>
          <a:solidFill>
            <a:srgbClr val="009900"/>
          </a:solidFill>
        </p:spPr>
        <p:txBody>
          <a:bodyPr wrap="square" lIns="0" tIns="0" rIns="0" bIns="0" rtlCol="0"/>
          <a:lstStyle/>
          <a:p>
            <a:endParaRPr/>
          </a:p>
        </p:txBody>
      </p:sp>
      <p:sp>
        <p:nvSpPr>
          <p:cNvPr id="7" name="object 7"/>
          <p:cNvSpPr/>
          <p:nvPr/>
        </p:nvSpPr>
        <p:spPr>
          <a:xfrm>
            <a:off x="1028700" y="5721096"/>
            <a:ext cx="501650" cy="128270"/>
          </a:xfrm>
          <a:custGeom>
            <a:avLst/>
            <a:gdLst/>
            <a:ahLst/>
            <a:cxnLst/>
            <a:rect l="l" t="t" r="r" b="b"/>
            <a:pathLst>
              <a:path w="501650" h="128270">
                <a:moveTo>
                  <a:pt x="0" y="0"/>
                </a:moveTo>
                <a:lnTo>
                  <a:pt x="501396" y="0"/>
                </a:lnTo>
                <a:lnTo>
                  <a:pt x="501396" y="128015"/>
                </a:lnTo>
                <a:lnTo>
                  <a:pt x="0" y="128015"/>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1780032" y="5570220"/>
            <a:ext cx="501650" cy="279400"/>
          </a:xfrm>
          <a:custGeom>
            <a:avLst/>
            <a:gdLst/>
            <a:ahLst/>
            <a:cxnLst/>
            <a:rect l="l" t="t" r="r" b="b"/>
            <a:pathLst>
              <a:path w="501650" h="279400">
                <a:moveTo>
                  <a:pt x="0" y="0"/>
                </a:moveTo>
                <a:lnTo>
                  <a:pt x="501395" y="0"/>
                </a:lnTo>
                <a:lnTo>
                  <a:pt x="501395" y="278891"/>
                </a:lnTo>
                <a:lnTo>
                  <a:pt x="0" y="278891"/>
                </a:lnTo>
                <a:lnTo>
                  <a:pt x="0" y="0"/>
                </a:lnTo>
                <a:close/>
              </a:path>
            </a:pathLst>
          </a:custGeom>
          <a:ln w="9144">
            <a:solidFill>
              <a:srgbClr val="BEBEBE"/>
            </a:solidFill>
          </a:ln>
        </p:spPr>
        <p:txBody>
          <a:bodyPr wrap="square" lIns="0" tIns="0" rIns="0" bIns="0" rtlCol="0"/>
          <a:lstStyle/>
          <a:p>
            <a:endParaRPr/>
          </a:p>
        </p:txBody>
      </p:sp>
      <p:sp>
        <p:nvSpPr>
          <p:cNvPr id="9" name="object 9"/>
          <p:cNvSpPr/>
          <p:nvPr/>
        </p:nvSpPr>
        <p:spPr>
          <a:xfrm>
            <a:off x="2531364" y="5321808"/>
            <a:ext cx="501650" cy="527685"/>
          </a:xfrm>
          <a:custGeom>
            <a:avLst/>
            <a:gdLst/>
            <a:ahLst/>
            <a:cxnLst/>
            <a:rect l="l" t="t" r="r" b="b"/>
            <a:pathLst>
              <a:path w="501650" h="527685">
                <a:moveTo>
                  <a:pt x="0" y="0"/>
                </a:moveTo>
                <a:lnTo>
                  <a:pt x="501396" y="0"/>
                </a:lnTo>
                <a:lnTo>
                  <a:pt x="501396" y="527303"/>
                </a:lnTo>
                <a:lnTo>
                  <a:pt x="0" y="527303"/>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3282696" y="5279135"/>
            <a:ext cx="501650" cy="570230"/>
          </a:xfrm>
          <a:custGeom>
            <a:avLst/>
            <a:gdLst/>
            <a:ahLst/>
            <a:cxnLst/>
            <a:rect l="l" t="t" r="r" b="b"/>
            <a:pathLst>
              <a:path w="501650" h="570229">
                <a:moveTo>
                  <a:pt x="0" y="0"/>
                </a:moveTo>
                <a:lnTo>
                  <a:pt x="501395" y="0"/>
                </a:lnTo>
                <a:lnTo>
                  <a:pt x="501395" y="569976"/>
                </a:lnTo>
                <a:lnTo>
                  <a:pt x="0" y="569976"/>
                </a:lnTo>
                <a:lnTo>
                  <a:pt x="0" y="0"/>
                </a:lnTo>
                <a:close/>
              </a:path>
            </a:pathLst>
          </a:custGeom>
          <a:ln w="9144">
            <a:solidFill>
              <a:srgbClr val="BEBEBE"/>
            </a:solidFill>
          </a:ln>
        </p:spPr>
        <p:txBody>
          <a:bodyPr wrap="square" lIns="0" tIns="0" rIns="0" bIns="0" rtlCol="0"/>
          <a:lstStyle/>
          <a:p>
            <a:endParaRPr/>
          </a:p>
        </p:txBody>
      </p:sp>
      <p:sp>
        <p:nvSpPr>
          <p:cNvPr id="11" name="object 11"/>
          <p:cNvSpPr/>
          <p:nvPr/>
        </p:nvSpPr>
        <p:spPr>
          <a:xfrm>
            <a:off x="4035552" y="5201411"/>
            <a:ext cx="500380" cy="647700"/>
          </a:xfrm>
          <a:custGeom>
            <a:avLst/>
            <a:gdLst/>
            <a:ahLst/>
            <a:cxnLst/>
            <a:rect l="l" t="t" r="r" b="b"/>
            <a:pathLst>
              <a:path w="500379" h="647700">
                <a:moveTo>
                  <a:pt x="0" y="0"/>
                </a:moveTo>
                <a:lnTo>
                  <a:pt x="499872" y="0"/>
                </a:lnTo>
                <a:lnTo>
                  <a:pt x="499872" y="647700"/>
                </a:lnTo>
                <a:lnTo>
                  <a:pt x="0" y="647700"/>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1028700" y="5361432"/>
            <a:ext cx="501650" cy="360045"/>
          </a:xfrm>
          <a:custGeom>
            <a:avLst/>
            <a:gdLst/>
            <a:ahLst/>
            <a:cxnLst/>
            <a:rect l="l" t="t" r="r" b="b"/>
            <a:pathLst>
              <a:path w="501650" h="360045">
                <a:moveTo>
                  <a:pt x="501396" y="0"/>
                </a:moveTo>
                <a:lnTo>
                  <a:pt x="0" y="0"/>
                </a:lnTo>
                <a:lnTo>
                  <a:pt x="0" y="359664"/>
                </a:lnTo>
                <a:lnTo>
                  <a:pt x="501396" y="359664"/>
                </a:lnTo>
                <a:lnTo>
                  <a:pt x="501396" y="0"/>
                </a:lnTo>
                <a:close/>
              </a:path>
            </a:pathLst>
          </a:custGeom>
          <a:solidFill>
            <a:srgbClr val="FFCC00"/>
          </a:solidFill>
        </p:spPr>
        <p:txBody>
          <a:bodyPr wrap="square" lIns="0" tIns="0" rIns="0" bIns="0" rtlCol="0"/>
          <a:lstStyle/>
          <a:p>
            <a:endParaRPr/>
          </a:p>
        </p:txBody>
      </p:sp>
      <p:sp>
        <p:nvSpPr>
          <p:cNvPr id="13" name="object 13"/>
          <p:cNvSpPr/>
          <p:nvPr/>
        </p:nvSpPr>
        <p:spPr>
          <a:xfrm>
            <a:off x="1780032" y="5216652"/>
            <a:ext cx="501650" cy="353695"/>
          </a:xfrm>
          <a:custGeom>
            <a:avLst/>
            <a:gdLst/>
            <a:ahLst/>
            <a:cxnLst/>
            <a:rect l="l" t="t" r="r" b="b"/>
            <a:pathLst>
              <a:path w="501650" h="353695">
                <a:moveTo>
                  <a:pt x="501395" y="0"/>
                </a:moveTo>
                <a:lnTo>
                  <a:pt x="0" y="0"/>
                </a:lnTo>
                <a:lnTo>
                  <a:pt x="0" y="353568"/>
                </a:lnTo>
                <a:lnTo>
                  <a:pt x="501395" y="353568"/>
                </a:lnTo>
                <a:lnTo>
                  <a:pt x="501395" y="0"/>
                </a:lnTo>
                <a:close/>
              </a:path>
            </a:pathLst>
          </a:custGeom>
          <a:solidFill>
            <a:srgbClr val="FFCC00"/>
          </a:solidFill>
        </p:spPr>
        <p:txBody>
          <a:bodyPr wrap="square" lIns="0" tIns="0" rIns="0" bIns="0" rtlCol="0"/>
          <a:lstStyle/>
          <a:p>
            <a:endParaRPr/>
          </a:p>
        </p:txBody>
      </p:sp>
      <p:sp>
        <p:nvSpPr>
          <p:cNvPr id="14" name="object 14"/>
          <p:cNvSpPr/>
          <p:nvPr/>
        </p:nvSpPr>
        <p:spPr>
          <a:xfrm>
            <a:off x="2531364" y="4905755"/>
            <a:ext cx="501650" cy="416559"/>
          </a:xfrm>
          <a:custGeom>
            <a:avLst/>
            <a:gdLst/>
            <a:ahLst/>
            <a:cxnLst/>
            <a:rect l="l" t="t" r="r" b="b"/>
            <a:pathLst>
              <a:path w="501650" h="416560">
                <a:moveTo>
                  <a:pt x="501396" y="0"/>
                </a:moveTo>
                <a:lnTo>
                  <a:pt x="0" y="0"/>
                </a:lnTo>
                <a:lnTo>
                  <a:pt x="0" y="416052"/>
                </a:lnTo>
                <a:lnTo>
                  <a:pt x="501396" y="416052"/>
                </a:lnTo>
                <a:lnTo>
                  <a:pt x="501396" y="0"/>
                </a:lnTo>
                <a:close/>
              </a:path>
            </a:pathLst>
          </a:custGeom>
          <a:solidFill>
            <a:srgbClr val="FFCC00"/>
          </a:solidFill>
        </p:spPr>
        <p:txBody>
          <a:bodyPr wrap="square" lIns="0" tIns="0" rIns="0" bIns="0" rtlCol="0"/>
          <a:lstStyle/>
          <a:p>
            <a:endParaRPr/>
          </a:p>
        </p:txBody>
      </p:sp>
      <p:sp>
        <p:nvSpPr>
          <p:cNvPr id="15" name="object 15"/>
          <p:cNvSpPr/>
          <p:nvPr/>
        </p:nvSpPr>
        <p:spPr>
          <a:xfrm>
            <a:off x="3282696" y="4895088"/>
            <a:ext cx="501650" cy="384175"/>
          </a:xfrm>
          <a:custGeom>
            <a:avLst/>
            <a:gdLst/>
            <a:ahLst/>
            <a:cxnLst/>
            <a:rect l="l" t="t" r="r" b="b"/>
            <a:pathLst>
              <a:path w="501650" h="384175">
                <a:moveTo>
                  <a:pt x="501395" y="0"/>
                </a:moveTo>
                <a:lnTo>
                  <a:pt x="0" y="0"/>
                </a:lnTo>
                <a:lnTo>
                  <a:pt x="0" y="384048"/>
                </a:lnTo>
                <a:lnTo>
                  <a:pt x="501395" y="384048"/>
                </a:lnTo>
                <a:lnTo>
                  <a:pt x="501395" y="0"/>
                </a:lnTo>
                <a:close/>
              </a:path>
            </a:pathLst>
          </a:custGeom>
          <a:solidFill>
            <a:srgbClr val="FFCC00"/>
          </a:solidFill>
        </p:spPr>
        <p:txBody>
          <a:bodyPr wrap="square" lIns="0" tIns="0" rIns="0" bIns="0" rtlCol="0"/>
          <a:lstStyle/>
          <a:p>
            <a:endParaRPr/>
          </a:p>
        </p:txBody>
      </p:sp>
      <p:sp>
        <p:nvSpPr>
          <p:cNvPr id="16" name="object 16"/>
          <p:cNvSpPr/>
          <p:nvPr/>
        </p:nvSpPr>
        <p:spPr>
          <a:xfrm>
            <a:off x="4035552" y="4878323"/>
            <a:ext cx="500380" cy="323215"/>
          </a:xfrm>
          <a:custGeom>
            <a:avLst/>
            <a:gdLst/>
            <a:ahLst/>
            <a:cxnLst/>
            <a:rect l="l" t="t" r="r" b="b"/>
            <a:pathLst>
              <a:path w="500379" h="323214">
                <a:moveTo>
                  <a:pt x="499872" y="0"/>
                </a:moveTo>
                <a:lnTo>
                  <a:pt x="0" y="0"/>
                </a:lnTo>
                <a:lnTo>
                  <a:pt x="0" y="323088"/>
                </a:lnTo>
                <a:lnTo>
                  <a:pt x="499872" y="323088"/>
                </a:lnTo>
                <a:lnTo>
                  <a:pt x="499872" y="0"/>
                </a:lnTo>
                <a:close/>
              </a:path>
            </a:pathLst>
          </a:custGeom>
          <a:solidFill>
            <a:srgbClr val="FFCC00"/>
          </a:solidFill>
        </p:spPr>
        <p:txBody>
          <a:bodyPr wrap="square" lIns="0" tIns="0" rIns="0" bIns="0" rtlCol="0"/>
          <a:lstStyle/>
          <a:p>
            <a:endParaRPr/>
          </a:p>
        </p:txBody>
      </p:sp>
      <p:sp>
        <p:nvSpPr>
          <p:cNvPr id="17" name="object 17"/>
          <p:cNvSpPr/>
          <p:nvPr/>
        </p:nvSpPr>
        <p:spPr>
          <a:xfrm>
            <a:off x="1028700" y="5361432"/>
            <a:ext cx="501650" cy="360045"/>
          </a:xfrm>
          <a:custGeom>
            <a:avLst/>
            <a:gdLst/>
            <a:ahLst/>
            <a:cxnLst/>
            <a:rect l="l" t="t" r="r" b="b"/>
            <a:pathLst>
              <a:path w="501650" h="360045">
                <a:moveTo>
                  <a:pt x="0" y="0"/>
                </a:moveTo>
                <a:lnTo>
                  <a:pt x="501396" y="0"/>
                </a:lnTo>
                <a:lnTo>
                  <a:pt x="501396" y="359664"/>
                </a:lnTo>
                <a:lnTo>
                  <a:pt x="0" y="359664"/>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1780032" y="5216652"/>
            <a:ext cx="501650" cy="353695"/>
          </a:xfrm>
          <a:custGeom>
            <a:avLst/>
            <a:gdLst/>
            <a:ahLst/>
            <a:cxnLst/>
            <a:rect l="l" t="t" r="r" b="b"/>
            <a:pathLst>
              <a:path w="501650" h="353695">
                <a:moveTo>
                  <a:pt x="0" y="0"/>
                </a:moveTo>
                <a:lnTo>
                  <a:pt x="501395" y="0"/>
                </a:lnTo>
                <a:lnTo>
                  <a:pt x="501395" y="353568"/>
                </a:lnTo>
                <a:lnTo>
                  <a:pt x="0" y="353568"/>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2531364" y="4905755"/>
            <a:ext cx="501650" cy="416559"/>
          </a:xfrm>
          <a:custGeom>
            <a:avLst/>
            <a:gdLst/>
            <a:ahLst/>
            <a:cxnLst/>
            <a:rect l="l" t="t" r="r" b="b"/>
            <a:pathLst>
              <a:path w="501650" h="416560">
                <a:moveTo>
                  <a:pt x="0" y="0"/>
                </a:moveTo>
                <a:lnTo>
                  <a:pt x="501396" y="0"/>
                </a:lnTo>
                <a:lnTo>
                  <a:pt x="501396" y="416052"/>
                </a:lnTo>
                <a:lnTo>
                  <a:pt x="0" y="416052"/>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3282696" y="4895088"/>
            <a:ext cx="501650" cy="384175"/>
          </a:xfrm>
          <a:custGeom>
            <a:avLst/>
            <a:gdLst/>
            <a:ahLst/>
            <a:cxnLst/>
            <a:rect l="l" t="t" r="r" b="b"/>
            <a:pathLst>
              <a:path w="501650" h="384175">
                <a:moveTo>
                  <a:pt x="0" y="0"/>
                </a:moveTo>
                <a:lnTo>
                  <a:pt x="501395" y="0"/>
                </a:lnTo>
                <a:lnTo>
                  <a:pt x="501395" y="384048"/>
                </a:lnTo>
                <a:lnTo>
                  <a:pt x="0" y="384048"/>
                </a:lnTo>
                <a:lnTo>
                  <a:pt x="0" y="0"/>
                </a:lnTo>
                <a:close/>
              </a:path>
            </a:pathLst>
          </a:custGeom>
          <a:ln w="9144">
            <a:solidFill>
              <a:srgbClr val="BEBEBE"/>
            </a:solidFill>
          </a:ln>
        </p:spPr>
        <p:txBody>
          <a:bodyPr wrap="square" lIns="0" tIns="0" rIns="0" bIns="0" rtlCol="0"/>
          <a:lstStyle/>
          <a:p>
            <a:endParaRPr/>
          </a:p>
        </p:txBody>
      </p:sp>
      <p:sp>
        <p:nvSpPr>
          <p:cNvPr id="21" name="object 21"/>
          <p:cNvSpPr/>
          <p:nvPr/>
        </p:nvSpPr>
        <p:spPr>
          <a:xfrm>
            <a:off x="4035552" y="4878323"/>
            <a:ext cx="500380" cy="323215"/>
          </a:xfrm>
          <a:custGeom>
            <a:avLst/>
            <a:gdLst/>
            <a:ahLst/>
            <a:cxnLst/>
            <a:rect l="l" t="t" r="r" b="b"/>
            <a:pathLst>
              <a:path w="500379" h="323214">
                <a:moveTo>
                  <a:pt x="0" y="0"/>
                </a:moveTo>
                <a:lnTo>
                  <a:pt x="499872" y="0"/>
                </a:lnTo>
                <a:lnTo>
                  <a:pt x="499872" y="323088"/>
                </a:lnTo>
                <a:lnTo>
                  <a:pt x="0" y="323088"/>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1028700" y="4863084"/>
            <a:ext cx="501650" cy="498475"/>
          </a:xfrm>
          <a:custGeom>
            <a:avLst/>
            <a:gdLst/>
            <a:ahLst/>
            <a:cxnLst/>
            <a:rect l="l" t="t" r="r" b="b"/>
            <a:pathLst>
              <a:path w="501650" h="498475">
                <a:moveTo>
                  <a:pt x="501396" y="0"/>
                </a:moveTo>
                <a:lnTo>
                  <a:pt x="0" y="0"/>
                </a:lnTo>
                <a:lnTo>
                  <a:pt x="0" y="498348"/>
                </a:lnTo>
                <a:lnTo>
                  <a:pt x="501396" y="498348"/>
                </a:lnTo>
                <a:lnTo>
                  <a:pt x="501396" y="0"/>
                </a:lnTo>
                <a:close/>
              </a:path>
            </a:pathLst>
          </a:custGeom>
          <a:solidFill>
            <a:srgbClr val="FF6600"/>
          </a:solidFill>
        </p:spPr>
        <p:txBody>
          <a:bodyPr wrap="square" lIns="0" tIns="0" rIns="0" bIns="0" rtlCol="0"/>
          <a:lstStyle/>
          <a:p>
            <a:endParaRPr/>
          </a:p>
        </p:txBody>
      </p:sp>
      <p:sp>
        <p:nvSpPr>
          <p:cNvPr id="23" name="object 23"/>
          <p:cNvSpPr/>
          <p:nvPr/>
        </p:nvSpPr>
        <p:spPr>
          <a:xfrm>
            <a:off x="1780032" y="4684776"/>
            <a:ext cx="501650" cy="532130"/>
          </a:xfrm>
          <a:custGeom>
            <a:avLst/>
            <a:gdLst/>
            <a:ahLst/>
            <a:cxnLst/>
            <a:rect l="l" t="t" r="r" b="b"/>
            <a:pathLst>
              <a:path w="501650" h="532129">
                <a:moveTo>
                  <a:pt x="501395" y="0"/>
                </a:moveTo>
                <a:lnTo>
                  <a:pt x="0" y="0"/>
                </a:lnTo>
                <a:lnTo>
                  <a:pt x="0" y="531876"/>
                </a:lnTo>
                <a:lnTo>
                  <a:pt x="501395" y="531876"/>
                </a:lnTo>
                <a:lnTo>
                  <a:pt x="501395" y="0"/>
                </a:lnTo>
                <a:close/>
              </a:path>
            </a:pathLst>
          </a:custGeom>
          <a:solidFill>
            <a:srgbClr val="FF6600"/>
          </a:solidFill>
        </p:spPr>
        <p:txBody>
          <a:bodyPr wrap="square" lIns="0" tIns="0" rIns="0" bIns="0" rtlCol="0"/>
          <a:lstStyle/>
          <a:p>
            <a:endParaRPr/>
          </a:p>
        </p:txBody>
      </p:sp>
      <p:sp>
        <p:nvSpPr>
          <p:cNvPr id="24" name="object 24"/>
          <p:cNvSpPr/>
          <p:nvPr/>
        </p:nvSpPr>
        <p:spPr>
          <a:xfrm>
            <a:off x="2531364" y="4369308"/>
            <a:ext cx="501650" cy="536575"/>
          </a:xfrm>
          <a:custGeom>
            <a:avLst/>
            <a:gdLst/>
            <a:ahLst/>
            <a:cxnLst/>
            <a:rect l="l" t="t" r="r" b="b"/>
            <a:pathLst>
              <a:path w="501650" h="536575">
                <a:moveTo>
                  <a:pt x="501396" y="0"/>
                </a:moveTo>
                <a:lnTo>
                  <a:pt x="0" y="0"/>
                </a:lnTo>
                <a:lnTo>
                  <a:pt x="0" y="536448"/>
                </a:lnTo>
                <a:lnTo>
                  <a:pt x="501396" y="536448"/>
                </a:lnTo>
                <a:lnTo>
                  <a:pt x="501396" y="0"/>
                </a:lnTo>
                <a:close/>
              </a:path>
            </a:pathLst>
          </a:custGeom>
          <a:solidFill>
            <a:srgbClr val="FF6600"/>
          </a:solidFill>
        </p:spPr>
        <p:txBody>
          <a:bodyPr wrap="square" lIns="0" tIns="0" rIns="0" bIns="0" rtlCol="0"/>
          <a:lstStyle/>
          <a:p>
            <a:endParaRPr/>
          </a:p>
        </p:txBody>
      </p:sp>
      <p:sp>
        <p:nvSpPr>
          <p:cNvPr id="25" name="object 25"/>
          <p:cNvSpPr/>
          <p:nvPr/>
        </p:nvSpPr>
        <p:spPr>
          <a:xfrm>
            <a:off x="3282696" y="4224528"/>
            <a:ext cx="501650" cy="670560"/>
          </a:xfrm>
          <a:custGeom>
            <a:avLst/>
            <a:gdLst/>
            <a:ahLst/>
            <a:cxnLst/>
            <a:rect l="l" t="t" r="r" b="b"/>
            <a:pathLst>
              <a:path w="501650" h="670560">
                <a:moveTo>
                  <a:pt x="501395" y="0"/>
                </a:moveTo>
                <a:lnTo>
                  <a:pt x="0" y="0"/>
                </a:lnTo>
                <a:lnTo>
                  <a:pt x="0" y="670560"/>
                </a:lnTo>
                <a:lnTo>
                  <a:pt x="501395" y="670560"/>
                </a:lnTo>
                <a:lnTo>
                  <a:pt x="501395" y="0"/>
                </a:lnTo>
                <a:close/>
              </a:path>
            </a:pathLst>
          </a:custGeom>
          <a:solidFill>
            <a:srgbClr val="FF6600"/>
          </a:solidFill>
        </p:spPr>
        <p:txBody>
          <a:bodyPr wrap="square" lIns="0" tIns="0" rIns="0" bIns="0" rtlCol="0"/>
          <a:lstStyle/>
          <a:p>
            <a:endParaRPr/>
          </a:p>
        </p:txBody>
      </p:sp>
      <p:sp>
        <p:nvSpPr>
          <p:cNvPr id="26" name="object 26"/>
          <p:cNvSpPr/>
          <p:nvPr/>
        </p:nvSpPr>
        <p:spPr>
          <a:xfrm>
            <a:off x="4035552" y="4117847"/>
            <a:ext cx="500380" cy="760730"/>
          </a:xfrm>
          <a:custGeom>
            <a:avLst/>
            <a:gdLst/>
            <a:ahLst/>
            <a:cxnLst/>
            <a:rect l="l" t="t" r="r" b="b"/>
            <a:pathLst>
              <a:path w="500379" h="760729">
                <a:moveTo>
                  <a:pt x="499872" y="0"/>
                </a:moveTo>
                <a:lnTo>
                  <a:pt x="0" y="0"/>
                </a:lnTo>
                <a:lnTo>
                  <a:pt x="0" y="760476"/>
                </a:lnTo>
                <a:lnTo>
                  <a:pt x="499872" y="760476"/>
                </a:lnTo>
                <a:lnTo>
                  <a:pt x="499872" y="0"/>
                </a:lnTo>
                <a:close/>
              </a:path>
            </a:pathLst>
          </a:custGeom>
          <a:solidFill>
            <a:srgbClr val="FF6600"/>
          </a:solidFill>
        </p:spPr>
        <p:txBody>
          <a:bodyPr wrap="square" lIns="0" tIns="0" rIns="0" bIns="0" rtlCol="0"/>
          <a:lstStyle/>
          <a:p>
            <a:endParaRPr/>
          </a:p>
        </p:txBody>
      </p:sp>
      <p:sp>
        <p:nvSpPr>
          <p:cNvPr id="27" name="object 27"/>
          <p:cNvSpPr/>
          <p:nvPr/>
        </p:nvSpPr>
        <p:spPr>
          <a:xfrm>
            <a:off x="1028700" y="4863084"/>
            <a:ext cx="501650" cy="498475"/>
          </a:xfrm>
          <a:custGeom>
            <a:avLst/>
            <a:gdLst/>
            <a:ahLst/>
            <a:cxnLst/>
            <a:rect l="l" t="t" r="r" b="b"/>
            <a:pathLst>
              <a:path w="501650" h="498475">
                <a:moveTo>
                  <a:pt x="0" y="0"/>
                </a:moveTo>
                <a:lnTo>
                  <a:pt x="501396" y="0"/>
                </a:lnTo>
                <a:lnTo>
                  <a:pt x="501396" y="498348"/>
                </a:lnTo>
                <a:lnTo>
                  <a:pt x="0" y="498348"/>
                </a:lnTo>
                <a:lnTo>
                  <a:pt x="0" y="0"/>
                </a:lnTo>
                <a:close/>
              </a:path>
            </a:pathLst>
          </a:custGeom>
          <a:ln w="9144">
            <a:solidFill>
              <a:srgbClr val="BEBEBE"/>
            </a:solidFill>
          </a:ln>
        </p:spPr>
        <p:txBody>
          <a:bodyPr wrap="square" lIns="0" tIns="0" rIns="0" bIns="0" rtlCol="0"/>
          <a:lstStyle/>
          <a:p>
            <a:endParaRPr/>
          </a:p>
        </p:txBody>
      </p:sp>
      <p:sp>
        <p:nvSpPr>
          <p:cNvPr id="28" name="object 28"/>
          <p:cNvSpPr/>
          <p:nvPr/>
        </p:nvSpPr>
        <p:spPr>
          <a:xfrm>
            <a:off x="1780032" y="4684776"/>
            <a:ext cx="501650" cy="532130"/>
          </a:xfrm>
          <a:custGeom>
            <a:avLst/>
            <a:gdLst/>
            <a:ahLst/>
            <a:cxnLst/>
            <a:rect l="l" t="t" r="r" b="b"/>
            <a:pathLst>
              <a:path w="501650" h="532129">
                <a:moveTo>
                  <a:pt x="0" y="0"/>
                </a:moveTo>
                <a:lnTo>
                  <a:pt x="501395" y="0"/>
                </a:lnTo>
                <a:lnTo>
                  <a:pt x="501395" y="531876"/>
                </a:lnTo>
                <a:lnTo>
                  <a:pt x="0" y="531876"/>
                </a:lnTo>
                <a:lnTo>
                  <a:pt x="0" y="0"/>
                </a:lnTo>
                <a:close/>
              </a:path>
            </a:pathLst>
          </a:custGeom>
          <a:ln w="9143">
            <a:solidFill>
              <a:srgbClr val="BEBEBE"/>
            </a:solidFill>
          </a:ln>
        </p:spPr>
        <p:txBody>
          <a:bodyPr wrap="square" lIns="0" tIns="0" rIns="0" bIns="0" rtlCol="0"/>
          <a:lstStyle/>
          <a:p>
            <a:endParaRPr/>
          </a:p>
        </p:txBody>
      </p:sp>
      <p:sp>
        <p:nvSpPr>
          <p:cNvPr id="29" name="object 29"/>
          <p:cNvSpPr/>
          <p:nvPr/>
        </p:nvSpPr>
        <p:spPr>
          <a:xfrm>
            <a:off x="2531364" y="4369308"/>
            <a:ext cx="501650" cy="536575"/>
          </a:xfrm>
          <a:custGeom>
            <a:avLst/>
            <a:gdLst/>
            <a:ahLst/>
            <a:cxnLst/>
            <a:rect l="l" t="t" r="r" b="b"/>
            <a:pathLst>
              <a:path w="501650" h="536575">
                <a:moveTo>
                  <a:pt x="0" y="0"/>
                </a:moveTo>
                <a:lnTo>
                  <a:pt x="501396" y="0"/>
                </a:lnTo>
                <a:lnTo>
                  <a:pt x="501396" y="536448"/>
                </a:lnTo>
                <a:lnTo>
                  <a:pt x="0" y="536448"/>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3282696" y="4224528"/>
            <a:ext cx="501650" cy="670560"/>
          </a:xfrm>
          <a:custGeom>
            <a:avLst/>
            <a:gdLst/>
            <a:ahLst/>
            <a:cxnLst/>
            <a:rect l="l" t="t" r="r" b="b"/>
            <a:pathLst>
              <a:path w="501650" h="670560">
                <a:moveTo>
                  <a:pt x="0" y="0"/>
                </a:moveTo>
                <a:lnTo>
                  <a:pt x="501395" y="0"/>
                </a:lnTo>
                <a:lnTo>
                  <a:pt x="501395" y="670560"/>
                </a:lnTo>
                <a:lnTo>
                  <a:pt x="0" y="670560"/>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4035552" y="4117847"/>
            <a:ext cx="500380" cy="760730"/>
          </a:xfrm>
          <a:custGeom>
            <a:avLst/>
            <a:gdLst/>
            <a:ahLst/>
            <a:cxnLst/>
            <a:rect l="l" t="t" r="r" b="b"/>
            <a:pathLst>
              <a:path w="500379" h="760729">
                <a:moveTo>
                  <a:pt x="0" y="0"/>
                </a:moveTo>
                <a:lnTo>
                  <a:pt x="499872" y="0"/>
                </a:lnTo>
                <a:lnTo>
                  <a:pt x="499872" y="760476"/>
                </a:lnTo>
                <a:lnTo>
                  <a:pt x="0" y="760476"/>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1028700" y="4683252"/>
            <a:ext cx="501650" cy="180340"/>
          </a:xfrm>
          <a:custGeom>
            <a:avLst/>
            <a:gdLst/>
            <a:ahLst/>
            <a:cxnLst/>
            <a:rect l="l" t="t" r="r" b="b"/>
            <a:pathLst>
              <a:path w="501650" h="180339">
                <a:moveTo>
                  <a:pt x="501396" y="0"/>
                </a:moveTo>
                <a:lnTo>
                  <a:pt x="0" y="0"/>
                </a:lnTo>
                <a:lnTo>
                  <a:pt x="0" y="179831"/>
                </a:lnTo>
                <a:lnTo>
                  <a:pt x="501396" y="179831"/>
                </a:lnTo>
                <a:lnTo>
                  <a:pt x="501396" y="0"/>
                </a:lnTo>
                <a:close/>
              </a:path>
            </a:pathLst>
          </a:custGeom>
          <a:solidFill>
            <a:srgbClr val="BEBEBE"/>
          </a:solidFill>
        </p:spPr>
        <p:txBody>
          <a:bodyPr wrap="square" lIns="0" tIns="0" rIns="0" bIns="0" rtlCol="0"/>
          <a:lstStyle/>
          <a:p>
            <a:endParaRPr/>
          </a:p>
        </p:txBody>
      </p:sp>
      <p:sp>
        <p:nvSpPr>
          <p:cNvPr id="33" name="object 33"/>
          <p:cNvSpPr/>
          <p:nvPr/>
        </p:nvSpPr>
        <p:spPr>
          <a:xfrm>
            <a:off x="1780032" y="4486655"/>
            <a:ext cx="501650" cy="198120"/>
          </a:xfrm>
          <a:custGeom>
            <a:avLst/>
            <a:gdLst/>
            <a:ahLst/>
            <a:cxnLst/>
            <a:rect l="l" t="t" r="r" b="b"/>
            <a:pathLst>
              <a:path w="501650" h="198120">
                <a:moveTo>
                  <a:pt x="501395" y="0"/>
                </a:moveTo>
                <a:lnTo>
                  <a:pt x="0" y="0"/>
                </a:lnTo>
                <a:lnTo>
                  <a:pt x="0" y="198120"/>
                </a:lnTo>
                <a:lnTo>
                  <a:pt x="501395" y="198120"/>
                </a:lnTo>
                <a:lnTo>
                  <a:pt x="501395" y="0"/>
                </a:lnTo>
                <a:close/>
              </a:path>
            </a:pathLst>
          </a:custGeom>
          <a:solidFill>
            <a:srgbClr val="BEBEBE"/>
          </a:solidFill>
        </p:spPr>
        <p:txBody>
          <a:bodyPr wrap="square" lIns="0" tIns="0" rIns="0" bIns="0" rtlCol="0"/>
          <a:lstStyle/>
          <a:p>
            <a:endParaRPr/>
          </a:p>
        </p:txBody>
      </p:sp>
      <p:sp>
        <p:nvSpPr>
          <p:cNvPr id="34" name="object 34"/>
          <p:cNvSpPr/>
          <p:nvPr/>
        </p:nvSpPr>
        <p:spPr>
          <a:xfrm>
            <a:off x="2531364" y="4087367"/>
            <a:ext cx="501650" cy="281940"/>
          </a:xfrm>
          <a:custGeom>
            <a:avLst/>
            <a:gdLst/>
            <a:ahLst/>
            <a:cxnLst/>
            <a:rect l="l" t="t" r="r" b="b"/>
            <a:pathLst>
              <a:path w="501650" h="281939">
                <a:moveTo>
                  <a:pt x="501396" y="0"/>
                </a:moveTo>
                <a:lnTo>
                  <a:pt x="0" y="0"/>
                </a:lnTo>
                <a:lnTo>
                  <a:pt x="0" y="281939"/>
                </a:lnTo>
                <a:lnTo>
                  <a:pt x="501396" y="281939"/>
                </a:lnTo>
                <a:lnTo>
                  <a:pt x="501396" y="0"/>
                </a:lnTo>
                <a:close/>
              </a:path>
            </a:pathLst>
          </a:custGeom>
          <a:solidFill>
            <a:srgbClr val="BEBEBE"/>
          </a:solidFill>
        </p:spPr>
        <p:txBody>
          <a:bodyPr wrap="square" lIns="0" tIns="0" rIns="0" bIns="0" rtlCol="0"/>
          <a:lstStyle/>
          <a:p>
            <a:endParaRPr/>
          </a:p>
        </p:txBody>
      </p:sp>
      <p:sp>
        <p:nvSpPr>
          <p:cNvPr id="35" name="object 35"/>
          <p:cNvSpPr/>
          <p:nvPr/>
        </p:nvSpPr>
        <p:spPr>
          <a:xfrm>
            <a:off x="3282696" y="3698747"/>
            <a:ext cx="501650" cy="525780"/>
          </a:xfrm>
          <a:custGeom>
            <a:avLst/>
            <a:gdLst/>
            <a:ahLst/>
            <a:cxnLst/>
            <a:rect l="l" t="t" r="r" b="b"/>
            <a:pathLst>
              <a:path w="501650" h="525779">
                <a:moveTo>
                  <a:pt x="501395" y="0"/>
                </a:moveTo>
                <a:lnTo>
                  <a:pt x="0" y="0"/>
                </a:lnTo>
                <a:lnTo>
                  <a:pt x="0" y="525779"/>
                </a:lnTo>
                <a:lnTo>
                  <a:pt x="501395" y="525779"/>
                </a:lnTo>
                <a:lnTo>
                  <a:pt x="501395" y="0"/>
                </a:lnTo>
                <a:close/>
              </a:path>
            </a:pathLst>
          </a:custGeom>
          <a:solidFill>
            <a:srgbClr val="BEBEBE"/>
          </a:solidFill>
        </p:spPr>
        <p:txBody>
          <a:bodyPr wrap="square" lIns="0" tIns="0" rIns="0" bIns="0" rtlCol="0"/>
          <a:lstStyle/>
          <a:p>
            <a:endParaRPr/>
          </a:p>
        </p:txBody>
      </p:sp>
      <p:sp>
        <p:nvSpPr>
          <p:cNvPr id="36" name="object 36"/>
          <p:cNvSpPr/>
          <p:nvPr/>
        </p:nvSpPr>
        <p:spPr>
          <a:xfrm>
            <a:off x="4035552" y="3502152"/>
            <a:ext cx="500380" cy="615950"/>
          </a:xfrm>
          <a:custGeom>
            <a:avLst/>
            <a:gdLst/>
            <a:ahLst/>
            <a:cxnLst/>
            <a:rect l="l" t="t" r="r" b="b"/>
            <a:pathLst>
              <a:path w="500379" h="615950">
                <a:moveTo>
                  <a:pt x="499872" y="0"/>
                </a:moveTo>
                <a:lnTo>
                  <a:pt x="0" y="0"/>
                </a:lnTo>
                <a:lnTo>
                  <a:pt x="0" y="615696"/>
                </a:lnTo>
                <a:lnTo>
                  <a:pt x="499872" y="615696"/>
                </a:lnTo>
                <a:lnTo>
                  <a:pt x="499872" y="0"/>
                </a:lnTo>
                <a:close/>
              </a:path>
            </a:pathLst>
          </a:custGeom>
          <a:solidFill>
            <a:srgbClr val="BEBEBE"/>
          </a:solidFill>
        </p:spPr>
        <p:txBody>
          <a:bodyPr wrap="square" lIns="0" tIns="0" rIns="0" bIns="0" rtlCol="0"/>
          <a:lstStyle/>
          <a:p>
            <a:endParaRPr/>
          </a:p>
        </p:txBody>
      </p:sp>
      <p:sp>
        <p:nvSpPr>
          <p:cNvPr id="37" name="object 37"/>
          <p:cNvSpPr/>
          <p:nvPr/>
        </p:nvSpPr>
        <p:spPr>
          <a:xfrm>
            <a:off x="1028700" y="4683252"/>
            <a:ext cx="501650" cy="180340"/>
          </a:xfrm>
          <a:custGeom>
            <a:avLst/>
            <a:gdLst/>
            <a:ahLst/>
            <a:cxnLst/>
            <a:rect l="l" t="t" r="r" b="b"/>
            <a:pathLst>
              <a:path w="501650" h="180339">
                <a:moveTo>
                  <a:pt x="0" y="0"/>
                </a:moveTo>
                <a:lnTo>
                  <a:pt x="501396" y="0"/>
                </a:lnTo>
                <a:lnTo>
                  <a:pt x="501396" y="179831"/>
                </a:lnTo>
                <a:lnTo>
                  <a:pt x="0" y="179831"/>
                </a:lnTo>
                <a:lnTo>
                  <a:pt x="0" y="0"/>
                </a:lnTo>
                <a:close/>
              </a:path>
            </a:pathLst>
          </a:custGeom>
          <a:ln w="9143">
            <a:solidFill>
              <a:srgbClr val="BEBEBE"/>
            </a:solidFill>
          </a:ln>
        </p:spPr>
        <p:txBody>
          <a:bodyPr wrap="square" lIns="0" tIns="0" rIns="0" bIns="0" rtlCol="0"/>
          <a:lstStyle/>
          <a:p>
            <a:endParaRPr/>
          </a:p>
        </p:txBody>
      </p:sp>
      <p:sp>
        <p:nvSpPr>
          <p:cNvPr id="38" name="object 38"/>
          <p:cNvSpPr/>
          <p:nvPr/>
        </p:nvSpPr>
        <p:spPr>
          <a:xfrm>
            <a:off x="1780032" y="4486655"/>
            <a:ext cx="501650" cy="198120"/>
          </a:xfrm>
          <a:custGeom>
            <a:avLst/>
            <a:gdLst/>
            <a:ahLst/>
            <a:cxnLst/>
            <a:rect l="l" t="t" r="r" b="b"/>
            <a:pathLst>
              <a:path w="501650" h="198120">
                <a:moveTo>
                  <a:pt x="0" y="0"/>
                </a:moveTo>
                <a:lnTo>
                  <a:pt x="501395" y="0"/>
                </a:lnTo>
                <a:lnTo>
                  <a:pt x="501395" y="198120"/>
                </a:lnTo>
                <a:lnTo>
                  <a:pt x="0" y="198120"/>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2531364" y="4087367"/>
            <a:ext cx="501650" cy="281940"/>
          </a:xfrm>
          <a:custGeom>
            <a:avLst/>
            <a:gdLst/>
            <a:ahLst/>
            <a:cxnLst/>
            <a:rect l="l" t="t" r="r" b="b"/>
            <a:pathLst>
              <a:path w="501650" h="281939">
                <a:moveTo>
                  <a:pt x="0" y="0"/>
                </a:moveTo>
                <a:lnTo>
                  <a:pt x="501396" y="0"/>
                </a:lnTo>
                <a:lnTo>
                  <a:pt x="501396" y="281939"/>
                </a:lnTo>
                <a:lnTo>
                  <a:pt x="0" y="281939"/>
                </a:lnTo>
                <a:lnTo>
                  <a:pt x="0" y="0"/>
                </a:lnTo>
                <a:close/>
              </a:path>
            </a:pathLst>
          </a:custGeom>
          <a:ln w="9143">
            <a:solidFill>
              <a:srgbClr val="BEBEBE"/>
            </a:solidFill>
          </a:ln>
        </p:spPr>
        <p:txBody>
          <a:bodyPr wrap="square" lIns="0" tIns="0" rIns="0" bIns="0" rtlCol="0"/>
          <a:lstStyle/>
          <a:p>
            <a:endParaRPr/>
          </a:p>
        </p:txBody>
      </p:sp>
      <p:sp>
        <p:nvSpPr>
          <p:cNvPr id="40" name="object 40"/>
          <p:cNvSpPr/>
          <p:nvPr/>
        </p:nvSpPr>
        <p:spPr>
          <a:xfrm>
            <a:off x="3282696" y="3698747"/>
            <a:ext cx="501650" cy="525780"/>
          </a:xfrm>
          <a:custGeom>
            <a:avLst/>
            <a:gdLst/>
            <a:ahLst/>
            <a:cxnLst/>
            <a:rect l="l" t="t" r="r" b="b"/>
            <a:pathLst>
              <a:path w="501650" h="525779">
                <a:moveTo>
                  <a:pt x="0" y="0"/>
                </a:moveTo>
                <a:lnTo>
                  <a:pt x="501395" y="0"/>
                </a:lnTo>
                <a:lnTo>
                  <a:pt x="501395" y="525779"/>
                </a:lnTo>
                <a:lnTo>
                  <a:pt x="0" y="525779"/>
                </a:lnTo>
                <a:lnTo>
                  <a:pt x="0" y="0"/>
                </a:lnTo>
                <a:close/>
              </a:path>
            </a:pathLst>
          </a:custGeom>
          <a:ln w="9143">
            <a:solidFill>
              <a:srgbClr val="BEBEBE"/>
            </a:solidFill>
          </a:ln>
        </p:spPr>
        <p:txBody>
          <a:bodyPr wrap="square" lIns="0" tIns="0" rIns="0" bIns="0" rtlCol="0"/>
          <a:lstStyle/>
          <a:p>
            <a:endParaRPr/>
          </a:p>
        </p:txBody>
      </p:sp>
      <p:sp>
        <p:nvSpPr>
          <p:cNvPr id="41" name="object 41"/>
          <p:cNvSpPr/>
          <p:nvPr/>
        </p:nvSpPr>
        <p:spPr>
          <a:xfrm>
            <a:off x="4035552" y="3502152"/>
            <a:ext cx="500380" cy="615950"/>
          </a:xfrm>
          <a:custGeom>
            <a:avLst/>
            <a:gdLst/>
            <a:ahLst/>
            <a:cxnLst/>
            <a:rect l="l" t="t" r="r" b="b"/>
            <a:pathLst>
              <a:path w="500379" h="615950">
                <a:moveTo>
                  <a:pt x="0" y="0"/>
                </a:moveTo>
                <a:lnTo>
                  <a:pt x="499872" y="0"/>
                </a:lnTo>
                <a:lnTo>
                  <a:pt x="499872" y="615696"/>
                </a:lnTo>
                <a:lnTo>
                  <a:pt x="0" y="615696"/>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903732" y="2295144"/>
            <a:ext cx="0" cy="3554095"/>
          </a:xfrm>
          <a:custGeom>
            <a:avLst/>
            <a:gdLst/>
            <a:ahLst/>
            <a:cxnLst/>
            <a:rect l="l" t="t" r="r" b="b"/>
            <a:pathLst>
              <a:path h="3554095">
                <a:moveTo>
                  <a:pt x="0" y="3553967"/>
                </a:moveTo>
                <a:lnTo>
                  <a:pt x="0" y="0"/>
                </a:lnTo>
              </a:path>
            </a:pathLst>
          </a:custGeom>
          <a:ln w="9144">
            <a:solidFill>
              <a:srgbClr val="666666"/>
            </a:solidFill>
          </a:ln>
        </p:spPr>
        <p:txBody>
          <a:bodyPr wrap="square" lIns="0" tIns="0" rIns="0" bIns="0" rtlCol="0"/>
          <a:lstStyle/>
          <a:p>
            <a:endParaRPr/>
          </a:p>
        </p:txBody>
      </p:sp>
      <p:sp>
        <p:nvSpPr>
          <p:cNvPr id="43" name="object 43"/>
          <p:cNvSpPr/>
          <p:nvPr/>
        </p:nvSpPr>
        <p:spPr>
          <a:xfrm>
            <a:off x="903732" y="584911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4" name="object 44"/>
          <p:cNvSpPr/>
          <p:nvPr/>
        </p:nvSpPr>
        <p:spPr>
          <a:xfrm>
            <a:off x="903732" y="53416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5" name="object 45"/>
          <p:cNvSpPr/>
          <p:nvPr/>
        </p:nvSpPr>
        <p:spPr>
          <a:xfrm>
            <a:off x="903732" y="483412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6" name="object 46"/>
          <p:cNvSpPr/>
          <p:nvPr/>
        </p:nvSpPr>
        <p:spPr>
          <a:xfrm>
            <a:off x="903732" y="432511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7" name="object 47"/>
          <p:cNvSpPr/>
          <p:nvPr/>
        </p:nvSpPr>
        <p:spPr>
          <a:xfrm>
            <a:off x="903732" y="381762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8" name="object 48"/>
          <p:cNvSpPr/>
          <p:nvPr/>
        </p:nvSpPr>
        <p:spPr>
          <a:xfrm>
            <a:off x="903732" y="3310128"/>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9" name="object 49"/>
          <p:cNvSpPr/>
          <p:nvPr/>
        </p:nvSpPr>
        <p:spPr>
          <a:xfrm>
            <a:off x="903732" y="280263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0" name="object 50"/>
          <p:cNvSpPr/>
          <p:nvPr/>
        </p:nvSpPr>
        <p:spPr>
          <a:xfrm>
            <a:off x="903732" y="229514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1" name="object 51"/>
          <p:cNvSpPr/>
          <p:nvPr/>
        </p:nvSpPr>
        <p:spPr>
          <a:xfrm>
            <a:off x="903732" y="5849111"/>
            <a:ext cx="3758565" cy="0"/>
          </a:xfrm>
          <a:custGeom>
            <a:avLst/>
            <a:gdLst/>
            <a:ahLst/>
            <a:cxnLst/>
            <a:rect l="l" t="t" r="r" b="b"/>
            <a:pathLst>
              <a:path w="3758565">
                <a:moveTo>
                  <a:pt x="0" y="0"/>
                </a:moveTo>
                <a:lnTo>
                  <a:pt x="3758183" y="0"/>
                </a:lnTo>
              </a:path>
            </a:pathLst>
          </a:custGeom>
          <a:ln w="9144">
            <a:solidFill>
              <a:srgbClr val="7E7E7E"/>
            </a:solidFill>
          </a:ln>
        </p:spPr>
        <p:txBody>
          <a:bodyPr wrap="square" lIns="0" tIns="0" rIns="0" bIns="0" rtlCol="0"/>
          <a:lstStyle/>
          <a:p>
            <a:endParaRPr/>
          </a:p>
        </p:txBody>
      </p:sp>
      <p:sp>
        <p:nvSpPr>
          <p:cNvPr id="52" name="object 52"/>
          <p:cNvSpPr/>
          <p:nvPr/>
        </p:nvSpPr>
        <p:spPr>
          <a:xfrm>
            <a:off x="1279397" y="3167633"/>
            <a:ext cx="3005455" cy="1783080"/>
          </a:xfrm>
          <a:custGeom>
            <a:avLst/>
            <a:gdLst/>
            <a:ahLst/>
            <a:cxnLst/>
            <a:rect l="l" t="t" r="r" b="b"/>
            <a:pathLst>
              <a:path w="3005454" h="1783079">
                <a:moveTo>
                  <a:pt x="0" y="1783079"/>
                </a:moveTo>
                <a:lnTo>
                  <a:pt x="751332" y="1429511"/>
                </a:lnTo>
                <a:lnTo>
                  <a:pt x="1502664" y="1010411"/>
                </a:lnTo>
                <a:lnTo>
                  <a:pt x="2253996" y="448055"/>
                </a:lnTo>
                <a:lnTo>
                  <a:pt x="3005328" y="0"/>
                </a:lnTo>
              </a:path>
            </a:pathLst>
          </a:custGeom>
          <a:ln w="28955">
            <a:solidFill>
              <a:srgbClr val="000000"/>
            </a:solidFill>
          </a:ln>
        </p:spPr>
        <p:txBody>
          <a:bodyPr wrap="square" lIns="0" tIns="0" rIns="0" bIns="0" rtlCol="0"/>
          <a:lstStyle/>
          <a:p>
            <a:endParaRPr/>
          </a:p>
        </p:txBody>
      </p:sp>
      <p:sp>
        <p:nvSpPr>
          <p:cNvPr id="53" name="object 53"/>
          <p:cNvSpPr/>
          <p:nvPr/>
        </p:nvSpPr>
        <p:spPr>
          <a:xfrm>
            <a:off x="2738120" y="4132453"/>
            <a:ext cx="88900" cy="88900"/>
          </a:xfrm>
          <a:custGeom>
            <a:avLst/>
            <a:gdLst/>
            <a:ahLst/>
            <a:cxnLst/>
            <a:rect l="l" t="t" r="r" b="b"/>
            <a:pathLst>
              <a:path w="88900" h="88900">
                <a:moveTo>
                  <a:pt x="44196" y="0"/>
                </a:moveTo>
                <a:lnTo>
                  <a:pt x="27003" y="3476"/>
                </a:lnTo>
                <a:lnTo>
                  <a:pt x="12954" y="12953"/>
                </a:lnTo>
                <a:lnTo>
                  <a:pt x="3476" y="27003"/>
                </a:lnTo>
                <a:lnTo>
                  <a:pt x="0" y="44196"/>
                </a:lnTo>
                <a:lnTo>
                  <a:pt x="3476" y="61388"/>
                </a:lnTo>
                <a:lnTo>
                  <a:pt x="12953" y="75437"/>
                </a:lnTo>
                <a:lnTo>
                  <a:pt x="27003" y="84915"/>
                </a:lnTo>
                <a:lnTo>
                  <a:pt x="44196" y="88392"/>
                </a:lnTo>
                <a:lnTo>
                  <a:pt x="61388" y="84915"/>
                </a:lnTo>
                <a:lnTo>
                  <a:pt x="75437" y="75437"/>
                </a:lnTo>
                <a:lnTo>
                  <a:pt x="84915" y="61388"/>
                </a:lnTo>
                <a:lnTo>
                  <a:pt x="88392" y="44196"/>
                </a:lnTo>
                <a:lnTo>
                  <a:pt x="84915" y="27003"/>
                </a:lnTo>
                <a:lnTo>
                  <a:pt x="75437" y="12954"/>
                </a:lnTo>
                <a:lnTo>
                  <a:pt x="61388" y="3476"/>
                </a:lnTo>
                <a:lnTo>
                  <a:pt x="44196" y="0"/>
                </a:lnTo>
                <a:close/>
              </a:path>
            </a:pathLst>
          </a:custGeom>
          <a:solidFill>
            <a:srgbClr val="000000"/>
          </a:solidFill>
        </p:spPr>
        <p:txBody>
          <a:bodyPr wrap="square" lIns="0" tIns="0" rIns="0" bIns="0" rtlCol="0"/>
          <a:lstStyle/>
          <a:p>
            <a:endParaRPr/>
          </a:p>
        </p:txBody>
      </p:sp>
      <p:sp>
        <p:nvSpPr>
          <p:cNvPr id="54" name="object 54"/>
          <p:cNvSpPr/>
          <p:nvPr/>
        </p:nvSpPr>
        <p:spPr>
          <a:xfrm>
            <a:off x="3489452" y="3570096"/>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000000"/>
          </a:solidFill>
        </p:spPr>
        <p:txBody>
          <a:bodyPr wrap="square" lIns="0" tIns="0" rIns="0" bIns="0" rtlCol="0"/>
          <a:lstStyle/>
          <a:p>
            <a:endParaRPr/>
          </a:p>
        </p:txBody>
      </p:sp>
      <p:sp>
        <p:nvSpPr>
          <p:cNvPr id="55" name="object 55"/>
          <p:cNvSpPr/>
          <p:nvPr/>
        </p:nvSpPr>
        <p:spPr>
          <a:xfrm>
            <a:off x="4240784" y="3122041"/>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00"/>
          </a:solidFill>
        </p:spPr>
        <p:txBody>
          <a:bodyPr wrap="square" lIns="0" tIns="0" rIns="0" bIns="0" rtlCol="0"/>
          <a:lstStyle/>
          <a:p>
            <a:endParaRPr/>
          </a:p>
        </p:txBody>
      </p:sp>
      <p:sp>
        <p:nvSpPr>
          <p:cNvPr id="56" name="object 56"/>
          <p:cNvSpPr txBox="1"/>
          <p:nvPr/>
        </p:nvSpPr>
        <p:spPr>
          <a:xfrm>
            <a:off x="627075" y="572617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57" name="object 57"/>
          <p:cNvSpPr txBox="1"/>
          <p:nvPr/>
        </p:nvSpPr>
        <p:spPr>
          <a:xfrm>
            <a:off x="528319" y="521804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58" name="object 58"/>
          <p:cNvSpPr txBox="1"/>
          <p:nvPr/>
        </p:nvSpPr>
        <p:spPr>
          <a:xfrm>
            <a:off x="528319" y="471030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59" name="object 59"/>
          <p:cNvSpPr txBox="1"/>
          <p:nvPr/>
        </p:nvSpPr>
        <p:spPr>
          <a:xfrm>
            <a:off x="528319" y="420242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60" name="object 60"/>
          <p:cNvSpPr txBox="1"/>
          <p:nvPr/>
        </p:nvSpPr>
        <p:spPr>
          <a:xfrm>
            <a:off x="528319" y="369442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61" name="object 61"/>
          <p:cNvSpPr txBox="1"/>
          <p:nvPr/>
        </p:nvSpPr>
        <p:spPr>
          <a:xfrm>
            <a:off x="528319" y="318655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62" name="object 62"/>
          <p:cNvSpPr txBox="1"/>
          <p:nvPr/>
        </p:nvSpPr>
        <p:spPr>
          <a:xfrm>
            <a:off x="528319" y="267842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63" name="object 63"/>
          <p:cNvSpPr txBox="1"/>
          <p:nvPr/>
        </p:nvSpPr>
        <p:spPr>
          <a:xfrm>
            <a:off x="528319" y="217068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70</a:t>
            </a:r>
            <a:endParaRPr sz="1400">
              <a:latin typeface="Univers for BP Light"/>
              <a:cs typeface="Univers for BP Light"/>
            </a:endParaRPr>
          </a:p>
        </p:txBody>
      </p:sp>
      <p:sp>
        <p:nvSpPr>
          <p:cNvPr id="64" name="object 64"/>
          <p:cNvSpPr txBox="1"/>
          <p:nvPr/>
        </p:nvSpPr>
        <p:spPr>
          <a:xfrm>
            <a:off x="1069035" y="5957519"/>
            <a:ext cx="2677160" cy="235585"/>
          </a:xfrm>
          <a:prstGeom prst="rect">
            <a:avLst/>
          </a:prstGeom>
        </p:spPr>
        <p:txBody>
          <a:bodyPr vert="horz" wrap="square" lIns="0" tIns="0" rIns="0" bIns="0" rtlCol="0">
            <a:spAutoFit/>
          </a:bodyPr>
          <a:lstStyle/>
          <a:p>
            <a:pPr marL="12700">
              <a:lnSpc>
                <a:spcPct val="100000"/>
              </a:lnSpc>
              <a:tabLst>
                <a:tab pos="763905" algn="l"/>
                <a:tab pos="1515745" algn="l"/>
                <a:tab pos="2267585" algn="l"/>
              </a:tabLst>
            </a:pPr>
            <a:r>
              <a:rPr sz="1400" b="0" spc="-5" dirty="0">
                <a:latin typeface="Univers for BP Light"/>
                <a:cs typeface="Univers for BP Light"/>
              </a:rPr>
              <a:t>201</a:t>
            </a:r>
            <a:r>
              <a:rPr sz="1400" b="0" dirty="0">
                <a:latin typeface="Univers for BP Light"/>
                <a:cs typeface="Univers for BP Light"/>
              </a:rPr>
              <a:t>0	</a:t>
            </a:r>
            <a:r>
              <a:rPr sz="1400" b="0" spc="-5" dirty="0">
                <a:latin typeface="Univers for BP Light"/>
                <a:cs typeface="Univers for BP Light"/>
              </a:rPr>
              <a:t>201</a:t>
            </a:r>
            <a:r>
              <a:rPr sz="1400" b="0" dirty="0">
                <a:latin typeface="Univers for BP Light"/>
                <a:cs typeface="Univers for BP Light"/>
              </a:rPr>
              <a:t>6	</a:t>
            </a:r>
            <a:r>
              <a:rPr sz="1400" b="0" spc="-5" dirty="0">
                <a:latin typeface="Univers for BP Light"/>
                <a:cs typeface="Univers for BP Light"/>
              </a:rPr>
              <a:t>202</a:t>
            </a:r>
            <a:r>
              <a:rPr sz="1400" b="0" dirty="0">
                <a:latin typeface="Univers for BP Light"/>
                <a:cs typeface="Univers for BP Light"/>
              </a:rPr>
              <a:t>0	</a:t>
            </a:r>
            <a:r>
              <a:rPr sz="1400" b="0" spc="-5" dirty="0">
                <a:latin typeface="Univers for BP Light"/>
                <a:cs typeface="Univers for BP Light"/>
              </a:rPr>
              <a:t>2030</a:t>
            </a:r>
            <a:endParaRPr sz="1400">
              <a:latin typeface="Univers for BP Light"/>
              <a:cs typeface="Univers for BP Light"/>
            </a:endParaRPr>
          </a:p>
        </p:txBody>
      </p:sp>
      <p:sp>
        <p:nvSpPr>
          <p:cNvPr id="65" name="object 65"/>
          <p:cNvSpPr txBox="1"/>
          <p:nvPr/>
        </p:nvSpPr>
        <p:spPr>
          <a:xfrm>
            <a:off x="4075557" y="5957519"/>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66" name="object 66"/>
          <p:cNvSpPr/>
          <p:nvPr/>
        </p:nvSpPr>
        <p:spPr>
          <a:xfrm>
            <a:off x="1239011" y="2359151"/>
            <a:ext cx="243840" cy="97790"/>
          </a:xfrm>
          <a:custGeom>
            <a:avLst/>
            <a:gdLst/>
            <a:ahLst/>
            <a:cxnLst/>
            <a:rect l="l" t="t" r="r" b="b"/>
            <a:pathLst>
              <a:path w="243840" h="97789">
                <a:moveTo>
                  <a:pt x="0" y="97536"/>
                </a:moveTo>
                <a:lnTo>
                  <a:pt x="243840" y="97536"/>
                </a:lnTo>
                <a:lnTo>
                  <a:pt x="243840" y="0"/>
                </a:lnTo>
                <a:lnTo>
                  <a:pt x="0" y="0"/>
                </a:lnTo>
                <a:lnTo>
                  <a:pt x="0" y="97536"/>
                </a:lnTo>
                <a:close/>
              </a:path>
            </a:pathLst>
          </a:custGeom>
          <a:solidFill>
            <a:srgbClr val="BEBEBE"/>
          </a:solidFill>
        </p:spPr>
        <p:txBody>
          <a:bodyPr wrap="square" lIns="0" tIns="0" rIns="0" bIns="0" rtlCol="0"/>
          <a:lstStyle/>
          <a:p>
            <a:endParaRPr/>
          </a:p>
        </p:txBody>
      </p:sp>
      <p:sp>
        <p:nvSpPr>
          <p:cNvPr id="67" name="object 67"/>
          <p:cNvSpPr/>
          <p:nvPr/>
        </p:nvSpPr>
        <p:spPr>
          <a:xfrm>
            <a:off x="1239011" y="2359151"/>
            <a:ext cx="243840" cy="97790"/>
          </a:xfrm>
          <a:custGeom>
            <a:avLst/>
            <a:gdLst/>
            <a:ahLst/>
            <a:cxnLst/>
            <a:rect l="l" t="t" r="r" b="b"/>
            <a:pathLst>
              <a:path w="243840" h="97789">
                <a:moveTo>
                  <a:pt x="0" y="97536"/>
                </a:moveTo>
                <a:lnTo>
                  <a:pt x="243840" y="97536"/>
                </a:lnTo>
                <a:lnTo>
                  <a:pt x="243840" y="0"/>
                </a:lnTo>
                <a:lnTo>
                  <a:pt x="0" y="0"/>
                </a:lnTo>
                <a:lnTo>
                  <a:pt x="0" y="97536"/>
                </a:lnTo>
                <a:close/>
              </a:path>
            </a:pathLst>
          </a:custGeom>
          <a:ln w="9144">
            <a:solidFill>
              <a:srgbClr val="BEBEBE"/>
            </a:solidFill>
          </a:ln>
        </p:spPr>
        <p:txBody>
          <a:bodyPr wrap="square" lIns="0" tIns="0" rIns="0" bIns="0" rtlCol="0"/>
          <a:lstStyle/>
          <a:p>
            <a:endParaRPr/>
          </a:p>
        </p:txBody>
      </p:sp>
      <p:sp>
        <p:nvSpPr>
          <p:cNvPr id="68" name="object 68"/>
          <p:cNvSpPr/>
          <p:nvPr/>
        </p:nvSpPr>
        <p:spPr>
          <a:xfrm>
            <a:off x="1239011" y="2609088"/>
            <a:ext cx="243840" cy="96520"/>
          </a:xfrm>
          <a:custGeom>
            <a:avLst/>
            <a:gdLst/>
            <a:ahLst/>
            <a:cxnLst/>
            <a:rect l="l" t="t" r="r" b="b"/>
            <a:pathLst>
              <a:path w="243840" h="96519">
                <a:moveTo>
                  <a:pt x="0" y="96012"/>
                </a:moveTo>
                <a:lnTo>
                  <a:pt x="243840" y="96012"/>
                </a:lnTo>
                <a:lnTo>
                  <a:pt x="243840" y="0"/>
                </a:lnTo>
                <a:lnTo>
                  <a:pt x="0" y="0"/>
                </a:lnTo>
                <a:lnTo>
                  <a:pt x="0" y="96012"/>
                </a:lnTo>
                <a:close/>
              </a:path>
            </a:pathLst>
          </a:custGeom>
          <a:solidFill>
            <a:srgbClr val="FF6600"/>
          </a:solidFill>
        </p:spPr>
        <p:txBody>
          <a:bodyPr wrap="square" lIns="0" tIns="0" rIns="0" bIns="0" rtlCol="0"/>
          <a:lstStyle/>
          <a:p>
            <a:endParaRPr/>
          </a:p>
        </p:txBody>
      </p:sp>
      <p:sp>
        <p:nvSpPr>
          <p:cNvPr id="69" name="object 69"/>
          <p:cNvSpPr/>
          <p:nvPr/>
        </p:nvSpPr>
        <p:spPr>
          <a:xfrm>
            <a:off x="1239011" y="2609088"/>
            <a:ext cx="243840" cy="96520"/>
          </a:xfrm>
          <a:custGeom>
            <a:avLst/>
            <a:gdLst/>
            <a:ahLst/>
            <a:cxnLst/>
            <a:rect l="l" t="t" r="r" b="b"/>
            <a:pathLst>
              <a:path w="243840" h="96519">
                <a:moveTo>
                  <a:pt x="0" y="96012"/>
                </a:moveTo>
                <a:lnTo>
                  <a:pt x="243840" y="96012"/>
                </a:lnTo>
                <a:lnTo>
                  <a:pt x="243840" y="0"/>
                </a:lnTo>
                <a:lnTo>
                  <a:pt x="0" y="0"/>
                </a:lnTo>
                <a:lnTo>
                  <a:pt x="0" y="96012"/>
                </a:lnTo>
                <a:close/>
              </a:path>
            </a:pathLst>
          </a:custGeom>
          <a:ln w="9144">
            <a:solidFill>
              <a:srgbClr val="BEBEBE"/>
            </a:solidFill>
          </a:ln>
        </p:spPr>
        <p:txBody>
          <a:bodyPr wrap="square" lIns="0" tIns="0" rIns="0" bIns="0" rtlCol="0"/>
          <a:lstStyle/>
          <a:p>
            <a:endParaRPr/>
          </a:p>
        </p:txBody>
      </p:sp>
      <p:sp>
        <p:nvSpPr>
          <p:cNvPr id="70" name="object 70"/>
          <p:cNvSpPr/>
          <p:nvPr/>
        </p:nvSpPr>
        <p:spPr>
          <a:xfrm>
            <a:off x="1239011" y="2857500"/>
            <a:ext cx="243840" cy="97790"/>
          </a:xfrm>
          <a:custGeom>
            <a:avLst/>
            <a:gdLst/>
            <a:ahLst/>
            <a:cxnLst/>
            <a:rect l="l" t="t" r="r" b="b"/>
            <a:pathLst>
              <a:path w="243840" h="97789">
                <a:moveTo>
                  <a:pt x="0" y="97536"/>
                </a:moveTo>
                <a:lnTo>
                  <a:pt x="243840" y="97536"/>
                </a:lnTo>
                <a:lnTo>
                  <a:pt x="243840" y="0"/>
                </a:lnTo>
                <a:lnTo>
                  <a:pt x="0" y="0"/>
                </a:lnTo>
                <a:lnTo>
                  <a:pt x="0" y="97536"/>
                </a:lnTo>
                <a:close/>
              </a:path>
            </a:pathLst>
          </a:custGeom>
          <a:solidFill>
            <a:srgbClr val="FFCC00"/>
          </a:solidFill>
        </p:spPr>
        <p:txBody>
          <a:bodyPr wrap="square" lIns="0" tIns="0" rIns="0" bIns="0" rtlCol="0"/>
          <a:lstStyle/>
          <a:p>
            <a:endParaRPr/>
          </a:p>
        </p:txBody>
      </p:sp>
      <p:sp>
        <p:nvSpPr>
          <p:cNvPr id="71" name="object 71"/>
          <p:cNvSpPr/>
          <p:nvPr/>
        </p:nvSpPr>
        <p:spPr>
          <a:xfrm>
            <a:off x="1239011" y="2857500"/>
            <a:ext cx="243840" cy="97790"/>
          </a:xfrm>
          <a:custGeom>
            <a:avLst/>
            <a:gdLst/>
            <a:ahLst/>
            <a:cxnLst/>
            <a:rect l="l" t="t" r="r" b="b"/>
            <a:pathLst>
              <a:path w="243840" h="97789">
                <a:moveTo>
                  <a:pt x="0" y="97536"/>
                </a:moveTo>
                <a:lnTo>
                  <a:pt x="243840" y="97536"/>
                </a:lnTo>
                <a:lnTo>
                  <a:pt x="243840" y="0"/>
                </a:lnTo>
                <a:lnTo>
                  <a:pt x="0" y="0"/>
                </a:lnTo>
                <a:lnTo>
                  <a:pt x="0" y="97536"/>
                </a:lnTo>
                <a:close/>
              </a:path>
            </a:pathLst>
          </a:custGeom>
          <a:ln w="9144">
            <a:solidFill>
              <a:srgbClr val="BEBEBE"/>
            </a:solidFill>
          </a:ln>
        </p:spPr>
        <p:txBody>
          <a:bodyPr wrap="square" lIns="0" tIns="0" rIns="0" bIns="0" rtlCol="0"/>
          <a:lstStyle/>
          <a:p>
            <a:endParaRPr/>
          </a:p>
        </p:txBody>
      </p:sp>
      <p:sp>
        <p:nvSpPr>
          <p:cNvPr id="72" name="object 72"/>
          <p:cNvSpPr/>
          <p:nvPr/>
        </p:nvSpPr>
        <p:spPr>
          <a:xfrm>
            <a:off x="1239011" y="3105911"/>
            <a:ext cx="243840" cy="97790"/>
          </a:xfrm>
          <a:custGeom>
            <a:avLst/>
            <a:gdLst/>
            <a:ahLst/>
            <a:cxnLst/>
            <a:rect l="l" t="t" r="r" b="b"/>
            <a:pathLst>
              <a:path w="243840" h="97789">
                <a:moveTo>
                  <a:pt x="0" y="97536"/>
                </a:moveTo>
                <a:lnTo>
                  <a:pt x="243840" y="97536"/>
                </a:lnTo>
                <a:lnTo>
                  <a:pt x="243840" y="0"/>
                </a:lnTo>
                <a:lnTo>
                  <a:pt x="0" y="0"/>
                </a:lnTo>
                <a:lnTo>
                  <a:pt x="0" y="97536"/>
                </a:lnTo>
                <a:close/>
              </a:path>
            </a:pathLst>
          </a:custGeom>
          <a:solidFill>
            <a:srgbClr val="009900"/>
          </a:solidFill>
        </p:spPr>
        <p:txBody>
          <a:bodyPr wrap="square" lIns="0" tIns="0" rIns="0" bIns="0" rtlCol="0"/>
          <a:lstStyle/>
          <a:p>
            <a:endParaRPr/>
          </a:p>
        </p:txBody>
      </p:sp>
      <p:sp>
        <p:nvSpPr>
          <p:cNvPr id="73" name="object 73"/>
          <p:cNvSpPr/>
          <p:nvPr/>
        </p:nvSpPr>
        <p:spPr>
          <a:xfrm>
            <a:off x="1239011" y="3105911"/>
            <a:ext cx="243840" cy="97790"/>
          </a:xfrm>
          <a:custGeom>
            <a:avLst/>
            <a:gdLst/>
            <a:ahLst/>
            <a:cxnLst/>
            <a:rect l="l" t="t" r="r" b="b"/>
            <a:pathLst>
              <a:path w="243840" h="97789">
                <a:moveTo>
                  <a:pt x="0" y="97536"/>
                </a:moveTo>
                <a:lnTo>
                  <a:pt x="243840" y="97536"/>
                </a:lnTo>
                <a:lnTo>
                  <a:pt x="243840" y="0"/>
                </a:lnTo>
                <a:lnTo>
                  <a:pt x="0" y="0"/>
                </a:lnTo>
                <a:lnTo>
                  <a:pt x="0" y="97536"/>
                </a:lnTo>
                <a:close/>
              </a:path>
            </a:pathLst>
          </a:custGeom>
          <a:ln w="9144">
            <a:solidFill>
              <a:srgbClr val="BEBEBE"/>
            </a:solidFill>
          </a:ln>
        </p:spPr>
        <p:txBody>
          <a:bodyPr wrap="square" lIns="0" tIns="0" rIns="0" bIns="0" rtlCol="0"/>
          <a:lstStyle/>
          <a:p>
            <a:endParaRPr/>
          </a:p>
        </p:txBody>
      </p:sp>
      <p:sp>
        <p:nvSpPr>
          <p:cNvPr id="74" name="object 74"/>
          <p:cNvSpPr/>
          <p:nvPr/>
        </p:nvSpPr>
        <p:spPr>
          <a:xfrm>
            <a:off x="1238250" y="3403853"/>
            <a:ext cx="243840" cy="0"/>
          </a:xfrm>
          <a:custGeom>
            <a:avLst/>
            <a:gdLst/>
            <a:ahLst/>
            <a:cxnLst/>
            <a:rect l="l" t="t" r="r" b="b"/>
            <a:pathLst>
              <a:path w="243840">
                <a:moveTo>
                  <a:pt x="0" y="0"/>
                </a:moveTo>
                <a:lnTo>
                  <a:pt x="243840" y="0"/>
                </a:lnTo>
              </a:path>
            </a:pathLst>
          </a:custGeom>
          <a:ln w="28956">
            <a:solidFill>
              <a:srgbClr val="000000"/>
            </a:solidFill>
          </a:ln>
        </p:spPr>
        <p:txBody>
          <a:bodyPr wrap="square" lIns="0" tIns="0" rIns="0" bIns="0" rtlCol="0"/>
          <a:lstStyle/>
          <a:p>
            <a:endParaRPr/>
          </a:p>
        </p:txBody>
      </p:sp>
      <p:sp>
        <p:nvSpPr>
          <p:cNvPr id="75" name="object 75"/>
          <p:cNvSpPr/>
          <p:nvPr/>
        </p:nvSpPr>
        <p:spPr>
          <a:xfrm>
            <a:off x="1315211" y="3358896"/>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0000"/>
          </a:solidFill>
        </p:spPr>
        <p:txBody>
          <a:bodyPr wrap="square" lIns="0" tIns="0" rIns="0" bIns="0" rtlCol="0"/>
          <a:lstStyle/>
          <a:p>
            <a:endParaRPr/>
          </a:p>
        </p:txBody>
      </p:sp>
      <p:sp>
        <p:nvSpPr>
          <p:cNvPr id="76" name="object 76"/>
          <p:cNvSpPr txBox="1"/>
          <p:nvPr/>
        </p:nvSpPr>
        <p:spPr>
          <a:xfrm>
            <a:off x="1495805" y="2284348"/>
            <a:ext cx="1625600" cy="123126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Other*</a:t>
            </a:r>
            <a:endParaRPr sz="1400">
              <a:latin typeface="Univers for BP"/>
              <a:cs typeface="Univers for BP"/>
            </a:endParaRPr>
          </a:p>
          <a:p>
            <a:pPr marL="12700" marR="182880">
              <a:lnSpc>
                <a:spcPct val="116700"/>
              </a:lnSpc>
            </a:pPr>
            <a:r>
              <a:rPr sz="1400" spc="-5" dirty="0">
                <a:latin typeface="Univers for BP"/>
                <a:cs typeface="Univers for BP"/>
              </a:rPr>
              <a:t>Middle East</a:t>
            </a:r>
            <a:r>
              <a:rPr sz="1400" spc="-70" dirty="0">
                <a:latin typeface="Univers for BP"/>
                <a:cs typeface="Univers for BP"/>
              </a:rPr>
              <a:t> </a:t>
            </a:r>
            <a:r>
              <a:rPr sz="1400" spc="-5" dirty="0">
                <a:latin typeface="Univers for BP"/>
                <a:cs typeface="Univers for BP"/>
              </a:rPr>
              <a:t>(net)  </a:t>
            </a:r>
            <a:r>
              <a:rPr sz="1400" dirty="0">
                <a:latin typeface="Univers for BP"/>
                <a:cs typeface="Univers for BP"/>
              </a:rPr>
              <a:t>Other </a:t>
            </a:r>
            <a:r>
              <a:rPr sz="1400" spc="-5" dirty="0">
                <a:latin typeface="Univers for BP"/>
                <a:cs typeface="Univers for BP"/>
              </a:rPr>
              <a:t>Asia  Australia</a:t>
            </a:r>
            <a:endParaRPr sz="1400">
              <a:latin typeface="Univers for BP"/>
              <a:cs typeface="Univers for BP"/>
            </a:endParaRPr>
          </a:p>
          <a:p>
            <a:pPr marL="12700">
              <a:lnSpc>
                <a:spcPct val="100000"/>
              </a:lnSpc>
              <a:spcBef>
                <a:spcPts val="280"/>
              </a:spcBef>
            </a:pPr>
            <a:r>
              <a:rPr sz="1400" spc="-5" dirty="0">
                <a:latin typeface="Univers for BP"/>
                <a:cs typeface="Univers for BP"/>
              </a:rPr>
              <a:t>Asian LNG</a:t>
            </a:r>
            <a:r>
              <a:rPr sz="1400" spc="-70" dirty="0">
                <a:latin typeface="Univers for BP"/>
                <a:cs typeface="Univers for BP"/>
              </a:rPr>
              <a:t> </a:t>
            </a:r>
            <a:r>
              <a:rPr sz="1400" spc="-5" dirty="0">
                <a:latin typeface="Univers for BP"/>
                <a:cs typeface="Univers for BP"/>
              </a:rPr>
              <a:t>imports</a:t>
            </a:r>
            <a:endParaRPr sz="1400">
              <a:latin typeface="Univers for BP"/>
              <a:cs typeface="Univers for BP"/>
            </a:endParaRPr>
          </a:p>
        </p:txBody>
      </p:sp>
      <p:sp>
        <p:nvSpPr>
          <p:cNvPr id="77" name="object 77"/>
          <p:cNvSpPr txBox="1">
            <a:spLocks noGrp="1"/>
          </p:cNvSpPr>
          <p:nvPr>
            <p:ph type="title"/>
          </p:nvPr>
        </p:nvSpPr>
        <p:spPr>
          <a:xfrm>
            <a:off x="491439" y="554863"/>
            <a:ext cx="7097395" cy="335280"/>
          </a:xfrm>
          <a:prstGeom prst="rect">
            <a:avLst/>
          </a:prstGeom>
        </p:spPr>
        <p:txBody>
          <a:bodyPr vert="horz" wrap="square" lIns="0" tIns="0" rIns="0" bIns="0" rtlCol="0">
            <a:spAutoFit/>
          </a:bodyPr>
          <a:lstStyle/>
          <a:p>
            <a:pPr marL="12700">
              <a:lnSpc>
                <a:spcPct val="100000"/>
              </a:lnSpc>
            </a:pPr>
            <a:r>
              <a:rPr spc="-5" dirty="0"/>
              <a:t>Developments in Asian and European LNG</a:t>
            </a:r>
            <a:r>
              <a:rPr spc="145" dirty="0"/>
              <a:t> </a:t>
            </a:r>
            <a:r>
              <a:rPr spc="-5" dirty="0"/>
              <a:t>markets…</a:t>
            </a:r>
          </a:p>
        </p:txBody>
      </p:sp>
      <p:sp>
        <p:nvSpPr>
          <p:cNvPr id="78" name="object 78"/>
          <p:cNvSpPr txBox="1"/>
          <p:nvPr/>
        </p:nvSpPr>
        <p:spPr>
          <a:xfrm>
            <a:off x="638657" y="6308140"/>
            <a:ext cx="3444875" cy="203200"/>
          </a:xfrm>
          <a:prstGeom prst="rect">
            <a:avLst/>
          </a:prstGeom>
        </p:spPr>
        <p:txBody>
          <a:bodyPr vert="horz" wrap="square" lIns="0" tIns="0" rIns="0" bIns="0" rtlCol="0">
            <a:spAutoFit/>
          </a:bodyPr>
          <a:lstStyle/>
          <a:p>
            <a:pPr marL="12700">
              <a:lnSpc>
                <a:spcPct val="100000"/>
              </a:lnSpc>
            </a:pPr>
            <a:r>
              <a:rPr sz="1200" b="0" dirty="0">
                <a:solidFill>
                  <a:srgbClr val="666666"/>
                </a:solidFill>
                <a:latin typeface="Univers for BP Light"/>
                <a:cs typeface="Univers for BP Light"/>
              </a:rPr>
              <a:t>*Other </a:t>
            </a:r>
            <a:r>
              <a:rPr sz="1200" b="0" spc="-5" dirty="0">
                <a:solidFill>
                  <a:srgbClr val="666666"/>
                </a:solidFill>
                <a:latin typeface="Univers for BP Light"/>
                <a:cs typeface="Univers for BP Light"/>
              </a:rPr>
              <a:t>includes </a:t>
            </a:r>
            <a:r>
              <a:rPr sz="1200" b="0" dirty="0">
                <a:solidFill>
                  <a:srgbClr val="666666"/>
                </a:solidFill>
                <a:latin typeface="Univers for BP Light"/>
                <a:cs typeface="Univers for BP Light"/>
              </a:rPr>
              <a:t>Peru, Canada, East </a:t>
            </a:r>
            <a:r>
              <a:rPr sz="1200" b="0" spc="-5" dirty="0">
                <a:solidFill>
                  <a:srgbClr val="666666"/>
                </a:solidFill>
                <a:latin typeface="Univers for BP Light"/>
                <a:cs typeface="Univers for BP Light"/>
              </a:rPr>
              <a:t>Africa,</a:t>
            </a:r>
            <a:r>
              <a:rPr sz="1200" b="0" spc="-105" dirty="0">
                <a:solidFill>
                  <a:srgbClr val="666666"/>
                </a:solidFill>
                <a:latin typeface="Univers for BP Light"/>
                <a:cs typeface="Univers for BP Light"/>
              </a:rPr>
              <a:t> </a:t>
            </a:r>
            <a:r>
              <a:rPr sz="1200" b="0" dirty="0">
                <a:solidFill>
                  <a:srgbClr val="666666"/>
                </a:solidFill>
                <a:latin typeface="Univers for BP Light"/>
                <a:cs typeface="Univers for BP Light"/>
              </a:rPr>
              <a:t>Angola,</a:t>
            </a:r>
            <a:endParaRPr sz="1200">
              <a:latin typeface="Univers for BP Light"/>
              <a:cs typeface="Univers for BP Light"/>
            </a:endParaRPr>
          </a:p>
        </p:txBody>
      </p:sp>
      <p:sp>
        <p:nvSpPr>
          <p:cNvPr id="79" name="object 79"/>
          <p:cNvSpPr/>
          <p:nvPr/>
        </p:nvSpPr>
        <p:spPr>
          <a:xfrm>
            <a:off x="2392679" y="3628644"/>
            <a:ext cx="0" cy="2237740"/>
          </a:xfrm>
          <a:custGeom>
            <a:avLst/>
            <a:gdLst/>
            <a:ahLst/>
            <a:cxnLst/>
            <a:rect l="l" t="t" r="r" b="b"/>
            <a:pathLst>
              <a:path h="2237740">
                <a:moveTo>
                  <a:pt x="0" y="0"/>
                </a:moveTo>
                <a:lnTo>
                  <a:pt x="0" y="2237181"/>
                </a:lnTo>
              </a:path>
            </a:pathLst>
          </a:custGeom>
          <a:ln w="9144">
            <a:solidFill>
              <a:srgbClr val="4D4D4D"/>
            </a:solidFill>
            <a:prstDash val="sysDash"/>
          </a:ln>
        </p:spPr>
        <p:txBody>
          <a:bodyPr wrap="square" lIns="0" tIns="0" rIns="0" bIns="0" rtlCol="0"/>
          <a:lstStyle/>
          <a:p>
            <a:endParaRPr/>
          </a:p>
        </p:txBody>
      </p:sp>
      <p:sp>
        <p:nvSpPr>
          <p:cNvPr id="80" name="object 80"/>
          <p:cNvSpPr/>
          <p:nvPr/>
        </p:nvSpPr>
        <p:spPr>
          <a:xfrm>
            <a:off x="5686044" y="4448555"/>
            <a:ext cx="521334" cy="1407160"/>
          </a:xfrm>
          <a:custGeom>
            <a:avLst/>
            <a:gdLst/>
            <a:ahLst/>
            <a:cxnLst/>
            <a:rect l="l" t="t" r="r" b="b"/>
            <a:pathLst>
              <a:path w="521335" h="1407160">
                <a:moveTo>
                  <a:pt x="521207" y="0"/>
                </a:moveTo>
                <a:lnTo>
                  <a:pt x="0" y="0"/>
                </a:lnTo>
                <a:lnTo>
                  <a:pt x="0" y="1406652"/>
                </a:lnTo>
                <a:lnTo>
                  <a:pt x="521207" y="1406652"/>
                </a:lnTo>
                <a:lnTo>
                  <a:pt x="521207" y="0"/>
                </a:lnTo>
                <a:close/>
              </a:path>
            </a:pathLst>
          </a:custGeom>
          <a:solidFill>
            <a:srgbClr val="DC0000"/>
          </a:solidFill>
        </p:spPr>
        <p:txBody>
          <a:bodyPr wrap="square" lIns="0" tIns="0" rIns="0" bIns="0" rtlCol="0"/>
          <a:lstStyle/>
          <a:p>
            <a:endParaRPr/>
          </a:p>
        </p:txBody>
      </p:sp>
      <p:sp>
        <p:nvSpPr>
          <p:cNvPr id="81" name="object 81"/>
          <p:cNvSpPr/>
          <p:nvPr/>
        </p:nvSpPr>
        <p:spPr>
          <a:xfrm>
            <a:off x="6472428" y="4690871"/>
            <a:ext cx="521334" cy="1164590"/>
          </a:xfrm>
          <a:custGeom>
            <a:avLst/>
            <a:gdLst/>
            <a:ahLst/>
            <a:cxnLst/>
            <a:rect l="l" t="t" r="r" b="b"/>
            <a:pathLst>
              <a:path w="521334" h="1164589">
                <a:moveTo>
                  <a:pt x="521207" y="0"/>
                </a:moveTo>
                <a:lnTo>
                  <a:pt x="0" y="0"/>
                </a:lnTo>
                <a:lnTo>
                  <a:pt x="0" y="1164336"/>
                </a:lnTo>
                <a:lnTo>
                  <a:pt x="521207" y="1164336"/>
                </a:lnTo>
                <a:lnTo>
                  <a:pt x="521207" y="0"/>
                </a:lnTo>
                <a:close/>
              </a:path>
            </a:pathLst>
          </a:custGeom>
          <a:solidFill>
            <a:srgbClr val="DC0000"/>
          </a:solidFill>
        </p:spPr>
        <p:txBody>
          <a:bodyPr wrap="square" lIns="0" tIns="0" rIns="0" bIns="0" rtlCol="0"/>
          <a:lstStyle/>
          <a:p>
            <a:endParaRPr/>
          </a:p>
        </p:txBody>
      </p:sp>
      <p:sp>
        <p:nvSpPr>
          <p:cNvPr id="82" name="object 82"/>
          <p:cNvSpPr/>
          <p:nvPr/>
        </p:nvSpPr>
        <p:spPr>
          <a:xfrm>
            <a:off x="7258811" y="4846320"/>
            <a:ext cx="521334" cy="1009015"/>
          </a:xfrm>
          <a:custGeom>
            <a:avLst/>
            <a:gdLst/>
            <a:ahLst/>
            <a:cxnLst/>
            <a:rect l="l" t="t" r="r" b="b"/>
            <a:pathLst>
              <a:path w="521334" h="1009014">
                <a:moveTo>
                  <a:pt x="521208" y="0"/>
                </a:moveTo>
                <a:lnTo>
                  <a:pt x="0" y="0"/>
                </a:lnTo>
                <a:lnTo>
                  <a:pt x="0" y="1008887"/>
                </a:lnTo>
                <a:lnTo>
                  <a:pt x="521208" y="1008887"/>
                </a:lnTo>
                <a:lnTo>
                  <a:pt x="521208" y="0"/>
                </a:lnTo>
                <a:close/>
              </a:path>
            </a:pathLst>
          </a:custGeom>
          <a:solidFill>
            <a:srgbClr val="DC0000"/>
          </a:solidFill>
        </p:spPr>
        <p:txBody>
          <a:bodyPr wrap="square" lIns="0" tIns="0" rIns="0" bIns="0" rtlCol="0"/>
          <a:lstStyle/>
          <a:p>
            <a:endParaRPr/>
          </a:p>
        </p:txBody>
      </p:sp>
      <p:sp>
        <p:nvSpPr>
          <p:cNvPr id="83" name="object 83"/>
          <p:cNvSpPr/>
          <p:nvPr/>
        </p:nvSpPr>
        <p:spPr>
          <a:xfrm>
            <a:off x="8045195" y="5088635"/>
            <a:ext cx="521334" cy="767080"/>
          </a:xfrm>
          <a:custGeom>
            <a:avLst/>
            <a:gdLst/>
            <a:ahLst/>
            <a:cxnLst/>
            <a:rect l="l" t="t" r="r" b="b"/>
            <a:pathLst>
              <a:path w="521334" h="767079">
                <a:moveTo>
                  <a:pt x="521207" y="0"/>
                </a:moveTo>
                <a:lnTo>
                  <a:pt x="0" y="0"/>
                </a:lnTo>
                <a:lnTo>
                  <a:pt x="0" y="766572"/>
                </a:lnTo>
                <a:lnTo>
                  <a:pt x="521207" y="766572"/>
                </a:lnTo>
                <a:lnTo>
                  <a:pt x="521207" y="0"/>
                </a:lnTo>
                <a:close/>
              </a:path>
            </a:pathLst>
          </a:custGeom>
          <a:solidFill>
            <a:srgbClr val="DC0000"/>
          </a:solidFill>
        </p:spPr>
        <p:txBody>
          <a:bodyPr wrap="square" lIns="0" tIns="0" rIns="0" bIns="0" rtlCol="0"/>
          <a:lstStyle/>
          <a:p>
            <a:endParaRPr/>
          </a:p>
        </p:txBody>
      </p:sp>
      <p:sp>
        <p:nvSpPr>
          <p:cNvPr id="84" name="object 84"/>
          <p:cNvSpPr/>
          <p:nvPr/>
        </p:nvSpPr>
        <p:spPr>
          <a:xfrm>
            <a:off x="8831580" y="5269991"/>
            <a:ext cx="521334" cy="585470"/>
          </a:xfrm>
          <a:custGeom>
            <a:avLst/>
            <a:gdLst/>
            <a:ahLst/>
            <a:cxnLst/>
            <a:rect l="l" t="t" r="r" b="b"/>
            <a:pathLst>
              <a:path w="521334" h="585470">
                <a:moveTo>
                  <a:pt x="521208" y="0"/>
                </a:moveTo>
                <a:lnTo>
                  <a:pt x="0" y="0"/>
                </a:lnTo>
                <a:lnTo>
                  <a:pt x="0" y="585216"/>
                </a:lnTo>
                <a:lnTo>
                  <a:pt x="521208" y="585216"/>
                </a:lnTo>
                <a:lnTo>
                  <a:pt x="521208" y="0"/>
                </a:lnTo>
                <a:close/>
              </a:path>
            </a:pathLst>
          </a:custGeom>
          <a:solidFill>
            <a:srgbClr val="DC0000"/>
          </a:solidFill>
        </p:spPr>
        <p:txBody>
          <a:bodyPr wrap="square" lIns="0" tIns="0" rIns="0" bIns="0" rtlCol="0"/>
          <a:lstStyle/>
          <a:p>
            <a:endParaRPr/>
          </a:p>
        </p:txBody>
      </p:sp>
      <p:sp>
        <p:nvSpPr>
          <p:cNvPr id="85" name="object 85"/>
          <p:cNvSpPr/>
          <p:nvPr/>
        </p:nvSpPr>
        <p:spPr>
          <a:xfrm>
            <a:off x="5686044" y="4448555"/>
            <a:ext cx="521334" cy="1407160"/>
          </a:xfrm>
          <a:custGeom>
            <a:avLst/>
            <a:gdLst/>
            <a:ahLst/>
            <a:cxnLst/>
            <a:rect l="l" t="t" r="r" b="b"/>
            <a:pathLst>
              <a:path w="521335" h="1407160">
                <a:moveTo>
                  <a:pt x="0" y="0"/>
                </a:moveTo>
                <a:lnTo>
                  <a:pt x="521207" y="0"/>
                </a:lnTo>
                <a:lnTo>
                  <a:pt x="521207" y="1406652"/>
                </a:lnTo>
                <a:lnTo>
                  <a:pt x="0" y="1406652"/>
                </a:lnTo>
                <a:lnTo>
                  <a:pt x="0" y="0"/>
                </a:lnTo>
                <a:close/>
              </a:path>
            </a:pathLst>
          </a:custGeom>
          <a:ln w="9144">
            <a:solidFill>
              <a:srgbClr val="BEBEBE"/>
            </a:solidFill>
          </a:ln>
        </p:spPr>
        <p:txBody>
          <a:bodyPr wrap="square" lIns="0" tIns="0" rIns="0" bIns="0" rtlCol="0"/>
          <a:lstStyle/>
          <a:p>
            <a:endParaRPr/>
          </a:p>
        </p:txBody>
      </p:sp>
      <p:sp>
        <p:nvSpPr>
          <p:cNvPr id="86" name="object 86"/>
          <p:cNvSpPr/>
          <p:nvPr/>
        </p:nvSpPr>
        <p:spPr>
          <a:xfrm>
            <a:off x="6472428" y="4690871"/>
            <a:ext cx="521334" cy="1164590"/>
          </a:xfrm>
          <a:custGeom>
            <a:avLst/>
            <a:gdLst/>
            <a:ahLst/>
            <a:cxnLst/>
            <a:rect l="l" t="t" r="r" b="b"/>
            <a:pathLst>
              <a:path w="521334" h="1164589">
                <a:moveTo>
                  <a:pt x="0" y="0"/>
                </a:moveTo>
                <a:lnTo>
                  <a:pt x="521207" y="0"/>
                </a:lnTo>
                <a:lnTo>
                  <a:pt x="521207" y="1164336"/>
                </a:lnTo>
                <a:lnTo>
                  <a:pt x="0" y="1164336"/>
                </a:lnTo>
                <a:lnTo>
                  <a:pt x="0" y="0"/>
                </a:lnTo>
                <a:close/>
              </a:path>
            </a:pathLst>
          </a:custGeom>
          <a:ln w="9144">
            <a:solidFill>
              <a:srgbClr val="BEBEBE"/>
            </a:solidFill>
          </a:ln>
        </p:spPr>
        <p:txBody>
          <a:bodyPr wrap="square" lIns="0" tIns="0" rIns="0" bIns="0" rtlCol="0"/>
          <a:lstStyle/>
          <a:p>
            <a:endParaRPr/>
          </a:p>
        </p:txBody>
      </p:sp>
      <p:sp>
        <p:nvSpPr>
          <p:cNvPr id="87" name="object 87"/>
          <p:cNvSpPr/>
          <p:nvPr/>
        </p:nvSpPr>
        <p:spPr>
          <a:xfrm>
            <a:off x="7258811" y="4846320"/>
            <a:ext cx="521334" cy="1009015"/>
          </a:xfrm>
          <a:custGeom>
            <a:avLst/>
            <a:gdLst/>
            <a:ahLst/>
            <a:cxnLst/>
            <a:rect l="l" t="t" r="r" b="b"/>
            <a:pathLst>
              <a:path w="521334" h="1009014">
                <a:moveTo>
                  <a:pt x="0" y="0"/>
                </a:moveTo>
                <a:lnTo>
                  <a:pt x="521208" y="0"/>
                </a:lnTo>
                <a:lnTo>
                  <a:pt x="521208" y="1008887"/>
                </a:lnTo>
                <a:lnTo>
                  <a:pt x="0" y="1008887"/>
                </a:lnTo>
                <a:lnTo>
                  <a:pt x="0" y="0"/>
                </a:lnTo>
                <a:close/>
              </a:path>
            </a:pathLst>
          </a:custGeom>
          <a:ln w="9144">
            <a:solidFill>
              <a:srgbClr val="BEBEBE"/>
            </a:solidFill>
          </a:ln>
        </p:spPr>
        <p:txBody>
          <a:bodyPr wrap="square" lIns="0" tIns="0" rIns="0" bIns="0" rtlCol="0"/>
          <a:lstStyle/>
          <a:p>
            <a:endParaRPr/>
          </a:p>
        </p:txBody>
      </p:sp>
      <p:sp>
        <p:nvSpPr>
          <p:cNvPr id="88" name="object 88"/>
          <p:cNvSpPr/>
          <p:nvPr/>
        </p:nvSpPr>
        <p:spPr>
          <a:xfrm>
            <a:off x="8045195" y="5088635"/>
            <a:ext cx="521334" cy="767080"/>
          </a:xfrm>
          <a:custGeom>
            <a:avLst/>
            <a:gdLst/>
            <a:ahLst/>
            <a:cxnLst/>
            <a:rect l="l" t="t" r="r" b="b"/>
            <a:pathLst>
              <a:path w="521334" h="767079">
                <a:moveTo>
                  <a:pt x="0" y="0"/>
                </a:moveTo>
                <a:lnTo>
                  <a:pt x="521207" y="0"/>
                </a:lnTo>
                <a:lnTo>
                  <a:pt x="521207" y="766572"/>
                </a:lnTo>
                <a:lnTo>
                  <a:pt x="0" y="766572"/>
                </a:lnTo>
                <a:lnTo>
                  <a:pt x="0" y="0"/>
                </a:lnTo>
                <a:close/>
              </a:path>
            </a:pathLst>
          </a:custGeom>
          <a:ln w="9143">
            <a:solidFill>
              <a:srgbClr val="BEBEBE"/>
            </a:solidFill>
          </a:ln>
        </p:spPr>
        <p:txBody>
          <a:bodyPr wrap="square" lIns="0" tIns="0" rIns="0" bIns="0" rtlCol="0"/>
          <a:lstStyle/>
          <a:p>
            <a:endParaRPr/>
          </a:p>
        </p:txBody>
      </p:sp>
      <p:sp>
        <p:nvSpPr>
          <p:cNvPr id="89" name="object 89"/>
          <p:cNvSpPr/>
          <p:nvPr/>
        </p:nvSpPr>
        <p:spPr>
          <a:xfrm>
            <a:off x="8831580" y="5269991"/>
            <a:ext cx="521334" cy="585470"/>
          </a:xfrm>
          <a:custGeom>
            <a:avLst/>
            <a:gdLst/>
            <a:ahLst/>
            <a:cxnLst/>
            <a:rect l="l" t="t" r="r" b="b"/>
            <a:pathLst>
              <a:path w="521334" h="585470">
                <a:moveTo>
                  <a:pt x="0" y="0"/>
                </a:moveTo>
                <a:lnTo>
                  <a:pt x="521208" y="0"/>
                </a:lnTo>
                <a:lnTo>
                  <a:pt x="521208" y="585216"/>
                </a:lnTo>
                <a:lnTo>
                  <a:pt x="0" y="585216"/>
                </a:lnTo>
                <a:lnTo>
                  <a:pt x="0" y="0"/>
                </a:lnTo>
                <a:close/>
              </a:path>
            </a:pathLst>
          </a:custGeom>
          <a:ln w="9144">
            <a:solidFill>
              <a:srgbClr val="BEBEBE"/>
            </a:solidFill>
          </a:ln>
        </p:spPr>
        <p:txBody>
          <a:bodyPr wrap="square" lIns="0" tIns="0" rIns="0" bIns="0" rtlCol="0"/>
          <a:lstStyle/>
          <a:p>
            <a:endParaRPr/>
          </a:p>
        </p:txBody>
      </p:sp>
      <p:sp>
        <p:nvSpPr>
          <p:cNvPr id="90" name="object 90"/>
          <p:cNvSpPr/>
          <p:nvPr/>
        </p:nvSpPr>
        <p:spPr>
          <a:xfrm>
            <a:off x="5686044" y="3802379"/>
            <a:ext cx="521334" cy="646430"/>
          </a:xfrm>
          <a:custGeom>
            <a:avLst/>
            <a:gdLst/>
            <a:ahLst/>
            <a:cxnLst/>
            <a:rect l="l" t="t" r="r" b="b"/>
            <a:pathLst>
              <a:path w="521335" h="646429">
                <a:moveTo>
                  <a:pt x="521207" y="0"/>
                </a:moveTo>
                <a:lnTo>
                  <a:pt x="0" y="0"/>
                </a:lnTo>
                <a:lnTo>
                  <a:pt x="0" y="646176"/>
                </a:lnTo>
                <a:lnTo>
                  <a:pt x="521207" y="646176"/>
                </a:lnTo>
                <a:lnTo>
                  <a:pt x="521207" y="0"/>
                </a:lnTo>
                <a:close/>
              </a:path>
            </a:pathLst>
          </a:custGeom>
          <a:solidFill>
            <a:srgbClr val="660099"/>
          </a:solidFill>
        </p:spPr>
        <p:txBody>
          <a:bodyPr wrap="square" lIns="0" tIns="0" rIns="0" bIns="0" rtlCol="0"/>
          <a:lstStyle/>
          <a:p>
            <a:endParaRPr/>
          </a:p>
        </p:txBody>
      </p:sp>
      <p:sp>
        <p:nvSpPr>
          <p:cNvPr id="91" name="object 91"/>
          <p:cNvSpPr/>
          <p:nvPr/>
        </p:nvSpPr>
        <p:spPr>
          <a:xfrm>
            <a:off x="6472428" y="3870959"/>
            <a:ext cx="521334" cy="820419"/>
          </a:xfrm>
          <a:custGeom>
            <a:avLst/>
            <a:gdLst/>
            <a:ahLst/>
            <a:cxnLst/>
            <a:rect l="l" t="t" r="r" b="b"/>
            <a:pathLst>
              <a:path w="521334" h="820420">
                <a:moveTo>
                  <a:pt x="521207" y="0"/>
                </a:moveTo>
                <a:lnTo>
                  <a:pt x="0" y="0"/>
                </a:lnTo>
                <a:lnTo>
                  <a:pt x="0" y="819912"/>
                </a:lnTo>
                <a:lnTo>
                  <a:pt x="521207" y="819912"/>
                </a:lnTo>
                <a:lnTo>
                  <a:pt x="521207" y="0"/>
                </a:lnTo>
                <a:close/>
              </a:path>
            </a:pathLst>
          </a:custGeom>
          <a:solidFill>
            <a:srgbClr val="660099"/>
          </a:solidFill>
        </p:spPr>
        <p:txBody>
          <a:bodyPr wrap="square" lIns="0" tIns="0" rIns="0" bIns="0" rtlCol="0"/>
          <a:lstStyle/>
          <a:p>
            <a:endParaRPr/>
          </a:p>
        </p:txBody>
      </p:sp>
      <p:sp>
        <p:nvSpPr>
          <p:cNvPr id="92" name="object 92"/>
          <p:cNvSpPr/>
          <p:nvPr/>
        </p:nvSpPr>
        <p:spPr>
          <a:xfrm>
            <a:off x="7258811" y="4123944"/>
            <a:ext cx="521334" cy="722630"/>
          </a:xfrm>
          <a:custGeom>
            <a:avLst/>
            <a:gdLst/>
            <a:ahLst/>
            <a:cxnLst/>
            <a:rect l="l" t="t" r="r" b="b"/>
            <a:pathLst>
              <a:path w="521334" h="722629">
                <a:moveTo>
                  <a:pt x="521208" y="0"/>
                </a:moveTo>
                <a:lnTo>
                  <a:pt x="0" y="0"/>
                </a:lnTo>
                <a:lnTo>
                  <a:pt x="0" y="722375"/>
                </a:lnTo>
                <a:lnTo>
                  <a:pt x="521208" y="722375"/>
                </a:lnTo>
                <a:lnTo>
                  <a:pt x="521208" y="0"/>
                </a:lnTo>
                <a:close/>
              </a:path>
            </a:pathLst>
          </a:custGeom>
          <a:solidFill>
            <a:srgbClr val="660099"/>
          </a:solidFill>
        </p:spPr>
        <p:txBody>
          <a:bodyPr wrap="square" lIns="0" tIns="0" rIns="0" bIns="0" rtlCol="0"/>
          <a:lstStyle/>
          <a:p>
            <a:endParaRPr/>
          </a:p>
        </p:txBody>
      </p:sp>
      <p:sp>
        <p:nvSpPr>
          <p:cNvPr id="93" name="object 93"/>
          <p:cNvSpPr/>
          <p:nvPr/>
        </p:nvSpPr>
        <p:spPr>
          <a:xfrm>
            <a:off x="8045195" y="4070603"/>
            <a:ext cx="521334" cy="1018540"/>
          </a:xfrm>
          <a:custGeom>
            <a:avLst/>
            <a:gdLst/>
            <a:ahLst/>
            <a:cxnLst/>
            <a:rect l="l" t="t" r="r" b="b"/>
            <a:pathLst>
              <a:path w="521334" h="1018539">
                <a:moveTo>
                  <a:pt x="521207" y="0"/>
                </a:moveTo>
                <a:lnTo>
                  <a:pt x="0" y="0"/>
                </a:lnTo>
                <a:lnTo>
                  <a:pt x="0" y="1018032"/>
                </a:lnTo>
                <a:lnTo>
                  <a:pt x="521207" y="1018032"/>
                </a:lnTo>
                <a:lnTo>
                  <a:pt x="521207" y="0"/>
                </a:lnTo>
                <a:close/>
              </a:path>
            </a:pathLst>
          </a:custGeom>
          <a:solidFill>
            <a:srgbClr val="660099"/>
          </a:solidFill>
        </p:spPr>
        <p:txBody>
          <a:bodyPr wrap="square" lIns="0" tIns="0" rIns="0" bIns="0" rtlCol="0"/>
          <a:lstStyle/>
          <a:p>
            <a:endParaRPr/>
          </a:p>
        </p:txBody>
      </p:sp>
      <p:sp>
        <p:nvSpPr>
          <p:cNvPr id="94" name="object 94"/>
          <p:cNvSpPr/>
          <p:nvPr/>
        </p:nvSpPr>
        <p:spPr>
          <a:xfrm>
            <a:off x="8831580" y="3995928"/>
            <a:ext cx="521334" cy="1274445"/>
          </a:xfrm>
          <a:custGeom>
            <a:avLst/>
            <a:gdLst/>
            <a:ahLst/>
            <a:cxnLst/>
            <a:rect l="l" t="t" r="r" b="b"/>
            <a:pathLst>
              <a:path w="521334" h="1274445">
                <a:moveTo>
                  <a:pt x="521208" y="0"/>
                </a:moveTo>
                <a:lnTo>
                  <a:pt x="0" y="0"/>
                </a:lnTo>
                <a:lnTo>
                  <a:pt x="0" y="1274064"/>
                </a:lnTo>
                <a:lnTo>
                  <a:pt x="521208" y="1274064"/>
                </a:lnTo>
                <a:lnTo>
                  <a:pt x="521208" y="0"/>
                </a:lnTo>
                <a:close/>
              </a:path>
            </a:pathLst>
          </a:custGeom>
          <a:solidFill>
            <a:srgbClr val="660099"/>
          </a:solidFill>
        </p:spPr>
        <p:txBody>
          <a:bodyPr wrap="square" lIns="0" tIns="0" rIns="0" bIns="0" rtlCol="0"/>
          <a:lstStyle/>
          <a:p>
            <a:endParaRPr/>
          </a:p>
        </p:txBody>
      </p:sp>
      <p:sp>
        <p:nvSpPr>
          <p:cNvPr id="95" name="object 95"/>
          <p:cNvSpPr/>
          <p:nvPr/>
        </p:nvSpPr>
        <p:spPr>
          <a:xfrm>
            <a:off x="5686044" y="3802379"/>
            <a:ext cx="521334" cy="646430"/>
          </a:xfrm>
          <a:custGeom>
            <a:avLst/>
            <a:gdLst/>
            <a:ahLst/>
            <a:cxnLst/>
            <a:rect l="l" t="t" r="r" b="b"/>
            <a:pathLst>
              <a:path w="521335" h="646429">
                <a:moveTo>
                  <a:pt x="0" y="0"/>
                </a:moveTo>
                <a:lnTo>
                  <a:pt x="521207" y="0"/>
                </a:lnTo>
                <a:lnTo>
                  <a:pt x="521207" y="646176"/>
                </a:lnTo>
                <a:lnTo>
                  <a:pt x="0" y="646176"/>
                </a:lnTo>
                <a:lnTo>
                  <a:pt x="0" y="0"/>
                </a:lnTo>
                <a:close/>
              </a:path>
            </a:pathLst>
          </a:custGeom>
          <a:ln w="9143">
            <a:solidFill>
              <a:srgbClr val="BEBEBE"/>
            </a:solidFill>
          </a:ln>
        </p:spPr>
        <p:txBody>
          <a:bodyPr wrap="square" lIns="0" tIns="0" rIns="0" bIns="0" rtlCol="0"/>
          <a:lstStyle/>
          <a:p>
            <a:endParaRPr/>
          </a:p>
        </p:txBody>
      </p:sp>
      <p:sp>
        <p:nvSpPr>
          <p:cNvPr id="96" name="object 96"/>
          <p:cNvSpPr/>
          <p:nvPr/>
        </p:nvSpPr>
        <p:spPr>
          <a:xfrm>
            <a:off x="6472428" y="3870959"/>
            <a:ext cx="521334" cy="820419"/>
          </a:xfrm>
          <a:custGeom>
            <a:avLst/>
            <a:gdLst/>
            <a:ahLst/>
            <a:cxnLst/>
            <a:rect l="l" t="t" r="r" b="b"/>
            <a:pathLst>
              <a:path w="521334" h="820420">
                <a:moveTo>
                  <a:pt x="0" y="0"/>
                </a:moveTo>
                <a:lnTo>
                  <a:pt x="521207" y="0"/>
                </a:lnTo>
                <a:lnTo>
                  <a:pt x="521207" y="819912"/>
                </a:lnTo>
                <a:lnTo>
                  <a:pt x="0" y="819912"/>
                </a:lnTo>
                <a:lnTo>
                  <a:pt x="0" y="0"/>
                </a:lnTo>
                <a:close/>
              </a:path>
            </a:pathLst>
          </a:custGeom>
          <a:ln w="9143">
            <a:solidFill>
              <a:srgbClr val="BEBEBE"/>
            </a:solidFill>
          </a:ln>
        </p:spPr>
        <p:txBody>
          <a:bodyPr wrap="square" lIns="0" tIns="0" rIns="0" bIns="0" rtlCol="0"/>
          <a:lstStyle/>
          <a:p>
            <a:endParaRPr/>
          </a:p>
        </p:txBody>
      </p:sp>
      <p:sp>
        <p:nvSpPr>
          <p:cNvPr id="97" name="object 97"/>
          <p:cNvSpPr/>
          <p:nvPr/>
        </p:nvSpPr>
        <p:spPr>
          <a:xfrm>
            <a:off x="7258811" y="4123944"/>
            <a:ext cx="521334" cy="722630"/>
          </a:xfrm>
          <a:custGeom>
            <a:avLst/>
            <a:gdLst/>
            <a:ahLst/>
            <a:cxnLst/>
            <a:rect l="l" t="t" r="r" b="b"/>
            <a:pathLst>
              <a:path w="521334" h="722629">
                <a:moveTo>
                  <a:pt x="0" y="0"/>
                </a:moveTo>
                <a:lnTo>
                  <a:pt x="521208" y="0"/>
                </a:lnTo>
                <a:lnTo>
                  <a:pt x="521208" y="722375"/>
                </a:lnTo>
                <a:lnTo>
                  <a:pt x="0" y="722375"/>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8045195" y="4070603"/>
            <a:ext cx="521334" cy="1018540"/>
          </a:xfrm>
          <a:custGeom>
            <a:avLst/>
            <a:gdLst/>
            <a:ahLst/>
            <a:cxnLst/>
            <a:rect l="l" t="t" r="r" b="b"/>
            <a:pathLst>
              <a:path w="521334" h="1018539">
                <a:moveTo>
                  <a:pt x="0" y="0"/>
                </a:moveTo>
                <a:lnTo>
                  <a:pt x="521207" y="0"/>
                </a:lnTo>
                <a:lnTo>
                  <a:pt x="521207" y="1018032"/>
                </a:lnTo>
                <a:lnTo>
                  <a:pt x="0" y="1018032"/>
                </a:lnTo>
                <a:lnTo>
                  <a:pt x="0" y="0"/>
                </a:lnTo>
                <a:close/>
              </a:path>
            </a:pathLst>
          </a:custGeom>
          <a:ln w="9144">
            <a:solidFill>
              <a:srgbClr val="BEBEBE"/>
            </a:solidFill>
          </a:ln>
        </p:spPr>
        <p:txBody>
          <a:bodyPr wrap="square" lIns="0" tIns="0" rIns="0" bIns="0" rtlCol="0"/>
          <a:lstStyle/>
          <a:p>
            <a:endParaRPr/>
          </a:p>
        </p:txBody>
      </p:sp>
      <p:sp>
        <p:nvSpPr>
          <p:cNvPr id="99" name="object 99"/>
          <p:cNvSpPr/>
          <p:nvPr/>
        </p:nvSpPr>
        <p:spPr>
          <a:xfrm>
            <a:off x="8831580" y="3995928"/>
            <a:ext cx="521334" cy="1274445"/>
          </a:xfrm>
          <a:custGeom>
            <a:avLst/>
            <a:gdLst/>
            <a:ahLst/>
            <a:cxnLst/>
            <a:rect l="l" t="t" r="r" b="b"/>
            <a:pathLst>
              <a:path w="521334" h="1274445">
                <a:moveTo>
                  <a:pt x="0" y="0"/>
                </a:moveTo>
                <a:lnTo>
                  <a:pt x="521208" y="0"/>
                </a:lnTo>
                <a:lnTo>
                  <a:pt x="521208" y="1274064"/>
                </a:lnTo>
                <a:lnTo>
                  <a:pt x="0" y="1274064"/>
                </a:lnTo>
                <a:lnTo>
                  <a:pt x="0" y="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5686044" y="3523488"/>
            <a:ext cx="521334" cy="279400"/>
          </a:xfrm>
          <a:custGeom>
            <a:avLst/>
            <a:gdLst/>
            <a:ahLst/>
            <a:cxnLst/>
            <a:rect l="l" t="t" r="r" b="b"/>
            <a:pathLst>
              <a:path w="521335" h="279400">
                <a:moveTo>
                  <a:pt x="521207" y="0"/>
                </a:moveTo>
                <a:lnTo>
                  <a:pt x="0" y="0"/>
                </a:lnTo>
                <a:lnTo>
                  <a:pt x="0" y="278892"/>
                </a:lnTo>
                <a:lnTo>
                  <a:pt x="521207" y="278892"/>
                </a:lnTo>
                <a:lnTo>
                  <a:pt x="521207" y="0"/>
                </a:lnTo>
                <a:close/>
              </a:path>
            </a:pathLst>
          </a:custGeom>
          <a:solidFill>
            <a:srgbClr val="BEBEBE"/>
          </a:solidFill>
        </p:spPr>
        <p:txBody>
          <a:bodyPr wrap="square" lIns="0" tIns="0" rIns="0" bIns="0" rtlCol="0"/>
          <a:lstStyle/>
          <a:p>
            <a:endParaRPr/>
          </a:p>
        </p:txBody>
      </p:sp>
      <p:sp>
        <p:nvSpPr>
          <p:cNvPr id="101" name="object 101"/>
          <p:cNvSpPr/>
          <p:nvPr/>
        </p:nvSpPr>
        <p:spPr>
          <a:xfrm>
            <a:off x="6472428" y="3617976"/>
            <a:ext cx="521334" cy="253365"/>
          </a:xfrm>
          <a:custGeom>
            <a:avLst/>
            <a:gdLst/>
            <a:ahLst/>
            <a:cxnLst/>
            <a:rect l="l" t="t" r="r" b="b"/>
            <a:pathLst>
              <a:path w="521334" h="253364">
                <a:moveTo>
                  <a:pt x="521207" y="0"/>
                </a:moveTo>
                <a:lnTo>
                  <a:pt x="0" y="0"/>
                </a:lnTo>
                <a:lnTo>
                  <a:pt x="0" y="252984"/>
                </a:lnTo>
                <a:lnTo>
                  <a:pt x="521207" y="252984"/>
                </a:lnTo>
                <a:lnTo>
                  <a:pt x="521207" y="0"/>
                </a:lnTo>
                <a:close/>
              </a:path>
            </a:pathLst>
          </a:custGeom>
          <a:solidFill>
            <a:srgbClr val="BEBEBE"/>
          </a:solidFill>
        </p:spPr>
        <p:txBody>
          <a:bodyPr wrap="square" lIns="0" tIns="0" rIns="0" bIns="0" rtlCol="0"/>
          <a:lstStyle/>
          <a:p>
            <a:endParaRPr/>
          </a:p>
        </p:txBody>
      </p:sp>
      <p:sp>
        <p:nvSpPr>
          <p:cNvPr id="102" name="object 102"/>
          <p:cNvSpPr/>
          <p:nvPr/>
        </p:nvSpPr>
        <p:spPr>
          <a:xfrm>
            <a:off x="7258811" y="3832859"/>
            <a:ext cx="521334" cy="291465"/>
          </a:xfrm>
          <a:custGeom>
            <a:avLst/>
            <a:gdLst/>
            <a:ahLst/>
            <a:cxnLst/>
            <a:rect l="l" t="t" r="r" b="b"/>
            <a:pathLst>
              <a:path w="521334" h="291464">
                <a:moveTo>
                  <a:pt x="521208" y="0"/>
                </a:moveTo>
                <a:lnTo>
                  <a:pt x="0" y="0"/>
                </a:lnTo>
                <a:lnTo>
                  <a:pt x="0" y="291083"/>
                </a:lnTo>
                <a:lnTo>
                  <a:pt x="521208" y="291083"/>
                </a:lnTo>
                <a:lnTo>
                  <a:pt x="521208" y="0"/>
                </a:lnTo>
                <a:close/>
              </a:path>
            </a:pathLst>
          </a:custGeom>
          <a:solidFill>
            <a:srgbClr val="BEBEBE"/>
          </a:solidFill>
        </p:spPr>
        <p:txBody>
          <a:bodyPr wrap="square" lIns="0" tIns="0" rIns="0" bIns="0" rtlCol="0"/>
          <a:lstStyle/>
          <a:p>
            <a:endParaRPr/>
          </a:p>
        </p:txBody>
      </p:sp>
      <p:sp>
        <p:nvSpPr>
          <p:cNvPr id="103" name="object 103"/>
          <p:cNvSpPr/>
          <p:nvPr/>
        </p:nvSpPr>
        <p:spPr>
          <a:xfrm>
            <a:off x="8045195" y="3808476"/>
            <a:ext cx="521334" cy="262255"/>
          </a:xfrm>
          <a:custGeom>
            <a:avLst/>
            <a:gdLst/>
            <a:ahLst/>
            <a:cxnLst/>
            <a:rect l="l" t="t" r="r" b="b"/>
            <a:pathLst>
              <a:path w="521334" h="262254">
                <a:moveTo>
                  <a:pt x="521207" y="0"/>
                </a:moveTo>
                <a:lnTo>
                  <a:pt x="0" y="0"/>
                </a:lnTo>
                <a:lnTo>
                  <a:pt x="0" y="262128"/>
                </a:lnTo>
                <a:lnTo>
                  <a:pt x="521207" y="262128"/>
                </a:lnTo>
                <a:lnTo>
                  <a:pt x="521207" y="0"/>
                </a:lnTo>
                <a:close/>
              </a:path>
            </a:pathLst>
          </a:custGeom>
          <a:solidFill>
            <a:srgbClr val="BEBEBE"/>
          </a:solidFill>
        </p:spPr>
        <p:txBody>
          <a:bodyPr wrap="square" lIns="0" tIns="0" rIns="0" bIns="0" rtlCol="0"/>
          <a:lstStyle/>
          <a:p>
            <a:endParaRPr/>
          </a:p>
        </p:txBody>
      </p:sp>
      <p:sp>
        <p:nvSpPr>
          <p:cNvPr id="104" name="object 104"/>
          <p:cNvSpPr/>
          <p:nvPr/>
        </p:nvSpPr>
        <p:spPr>
          <a:xfrm>
            <a:off x="8831580" y="3805428"/>
            <a:ext cx="521334" cy="190500"/>
          </a:xfrm>
          <a:custGeom>
            <a:avLst/>
            <a:gdLst/>
            <a:ahLst/>
            <a:cxnLst/>
            <a:rect l="l" t="t" r="r" b="b"/>
            <a:pathLst>
              <a:path w="521334" h="190500">
                <a:moveTo>
                  <a:pt x="521208" y="0"/>
                </a:moveTo>
                <a:lnTo>
                  <a:pt x="0" y="0"/>
                </a:lnTo>
                <a:lnTo>
                  <a:pt x="0" y="190500"/>
                </a:lnTo>
                <a:lnTo>
                  <a:pt x="521208" y="190500"/>
                </a:lnTo>
                <a:lnTo>
                  <a:pt x="521208" y="0"/>
                </a:lnTo>
                <a:close/>
              </a:path>
            </a:pathLst>
          </a:custGeom>
          <a:solidFill>
            <a:srgbClr val="BEBEBE"/>
          </a:solidFill>
        </p:spPr>
        <p:txBody>
          <a:bodyPr wrap="square" lIns="0" tIns="0" rIns="0" bIns="0" rtlCol="0"/>
          <a:lstStyle/>
          <a:p>
            <a:endParaRPr/>
          </a:p>
        </p:txBody>
      </p:sp>
      <p:sp>
        <p:nvSpPr>
          <p:cNvPr id="105" name="object 105"/>
          <p:cNvSpPr/>
          <p:nvPr/>
        </p:nvSpPr>
        <p:spPr>
          <a:xfrm>
            <a:off x="5686044" y="3523488"/>
            <a:ext cx="521334" cy="279400"/>
          </a:xfrm>
          <a:custGeom>
            <a:avLst/>
            <a:gdLst/>
            <a:ahLst/>
            <a:cxnLst/>
            <a:rect l="l" t="t" r="r" b="b"/>
            <a:pathLst>
              <a:path w="521335" h="279400">
                <a:moveTo>
                  <a:pt x="0" y="0"/>
                </a:moveTo>
                <a:lnTo>
                  <a:pt x="521207" y="0"/>
                </a:lnTo>
                <a:lnTo>
                  <a:pt x="521207" y="278892"/>
                </a:lnTo>
                <a:lnTo>
                  <a:pt x="0" y="278892"/>
                </a:lnTo>
                <a:lnTo>
                  <a:pt x="0" y="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6472428" y="3617976"/>
            <a:ext cx="521334" cy="253365"/>
          </a:xfrm>
          <a:custGeom>
            <a:avLst/>
            <a:gdLst/>
            <a:ahLst/>
            <a:cxnLst/>
            <a:rect l="l" t="t" r="r" b="b"/>
            <a:pathLst>
              <a:path w="521334" h="253364">
                <a:moveTo>
                  <a:pt x="0" y="0"/>
                </a:moveTo>
                <a:lnTo>
                  <a:pt x="521207" y="0"/>
                </a:lnTo>
                <a:lnTo>
                  <a:pt x="521207" y="252984"/>
                </a:lnTo>
                <a:lnTo>
                  <a:pt x="0" y="252984"/>
                </a:lnTo>
                <a:lnTo>
                  <a:pt x="0" y="0"/>
                </a:lnTo>
                <a:close/>
              </a:path>
            </a:pathLst>
          </a:custGeom>
          <a:ln w="9143">
            <a:solidFill>
              <a:srgbClr val="BEBEBE"/>
            </a:solidFill>
          </a:ln>
        </p:spPr>
        <p:txBody>
          <a:bodyPr wrap="square" lIns="0" tIns="0" rIns="0" bIns="0" rtlCol="0"/>
          <a:lstStyle/>
          <a:p>
            <a:endParaRPr/>
          </a:p>
        </p:txBody>
      </p:sp>
      <p:sp>
        <p:nvSpPr>
          <p:cNvPr id="107" name="object 107"/>
          <p:cNvSpPr/>
          <p:nvPr/>
        </p:nvSpPr>
        <p:spPr>
          <a:xfrm>
            <a:off x="7258811" y="3832859"/>
            <a:ext cx="521334" cy="291465"/>
          </a:xfrm>
          <a:custGeom>
            <a:avLst/>
            <a:gdLst/>
            <a:ahLst/>
            <a:cxnLst/>
            <a:rect l="l" t="t" r="r" b="b"/>
            <a:pathLst>
              <a:path w="521334" h="291464">
                <a:moveTo>
                  <a:pt x="0" y="0"/>
                </a:moveTo>
                <a:lnTo>
                  <a:pt x="521208" y="0"/>
                </a:lnTo>
                <a:lnTo>
                  <a:pt x="521208" y="291083"/>
                </a:lnTo>
                <a:lnTo>
                  <a:pt x="0" y="291083"/>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8045195" y="3808476"/>
            <a:ext cx="521334" cy="262255"/>
          </a:xfrm>
          <a:custGeom>
            <a:avLst/>
            <a:gdLst/>
            <a:ahLst/>
            <a:cxnLst/>
            <a:rect l="l" t="t" r="r" b="b"/>
            <a:pathLst>
              <a:path w="521334" h="262254">
                <a:moveTo>
                  <a:pt x="0" y="0"/>
                </a:moveTo>
                <a:lnTo>
                  <a:pt x="521207" y="0"/>
                </a:lnTo>
                <a:lnTo>
                  <a:pt x="521207" y="262128"/>
                </a:lnTo>
                <a:lnTo>
                  <a:pt x="0" y="262128"/>
                </a:lnTo>
                <a:lnTo>
                  <a:pt x="0" y="0"/>
                </a:lnTo>
                <a:close/>
              </a:path>
            </a:pathLst>
          </a:custGeom>
          <a:ln w="9143">
            <a:solidFill>
              <a:srgbClr val="BEBEBE"/>
            </a:solidFill>
          </a:ln>
        </p:spPr>
        <p:txBody>
          <a:bodyPr wrap="square" lIns="0" tIns="0" rIns="0" bIns="0" rtlCol="0"/>
          <a:lstStyle/>
          <a:p>
            <a:endParaRPr/>
          </a:p>
        </p:txBody>
      </p:sp>
      <p:sp>
        <p:nvSpPr>
          <p:cNvPr id="109" name="object 109"/>
          <p:cNvSpPr/>
          <p:nvPr/>
        </p:nvSpPr>
        <p:spPr>
          <a:xfrm>
            <a:off x="8831580" y="3805428"/>
            <a:ext cx="521334" cy="190500"/>
          </a:xfrm>
          <a:custGeom>
            <a:avLst/>
            <a:gdLst/>
            <a:ahLst/>
            <a:cxnLst/>
            <a:rect l="l" t="t" r="r" b="b"/>
            <a:pathLst>
              <a:path w="521334" h="190500">
                <a:moveTo>
                  <a:pt x="0" y="0"/>
                </a:moveTo>
                <a:lnTo>
                  <a:pt x="521208" y="0"/>
                </a:lnTo>
                <a:lnTo>
                  <a:pt x="521208" y="190500"/>
                </a:lnTo>
                <a:lnTo>
                  <a:pt x="0" y="190500"/>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5686044" y="3075432"/>
            <a:ext cx="521334" cy="448309"/>
          </a:xfrm>
          <a:custGeom>
            <a:avLst/>
            <a:gdLst/>
            <a:ahLst/>
            <a:cxnLst/>
            <a:rect l="l" t="t" r="r" b="b"/>
            <a:pathLst>
              <a:path w="521335" h="448310">
                <a:moveTo>
                  <a:pt x="521207" y="0"/>
                </a:moveTo>
                <a:lnTo>
                  <a:pt x="0" y="0"/>
                </a:lnTo>
                <a:lnTo>
                  <a:pt x="0" y="448055"/>
                </a:lnTo>
                <a:lnTo>
                  <a:pt x="521207" y="448055"/>
                </a:lnTo>
                <a:lnTo>
                  <a:pt x="521207" y="0"/>
                </a:lnTo>
                <a:close/>
              </a:path>
            </a:pathLst>
          </a:custGeom>
          <a:solidFill>
            <a:srgbClr val="8ADEFF"/>
          </a:solidFill>
        </p:spPr>
        <p:txBody>
          <a:bodyPr wrap="square" lIns="0" tIns="0" rIns="0" bIns="0" rtlCol="0"/>
          <a:lstStyle/>
          <a:p>
            <a:endParaRPr/>
          </a:p>
        </p:txBody>
      </p:sp>
      <p:sp>
        <p:nvSpPr>
          <p:cNvPr id="111" name="object 111"/>
          <p:cNvSpPr/>
          <p:nvPr/>
        </p:nvSpPr>
        <p:spPr>
          <a:xfrm>
            <a:off x="6472428" y="3340608"/>
            <a:ext cx="521334" cy="277495"/>
          </a:xfrm>
          <a:custGeom>
            <a:avLst/>
            <a:gdLst/>
            <a:ahLst/>
            <a:cxnLst/>
            <a:rect l="l" t="t" r="r" b="b"/>
            <a:pathLst>
              <a:path w="521334" h="277495">
                <a:moveTo>
                  <a:pt x="521207" y="0"/>
                </a:moveTo>
                <a:lnTo>
                  <a:pt x="0" y="0"/>
                </a:lnTo>
                <a:lnTo>
                  <a:pt x="0" y="277367"/>
                </a:lnTo>
                <a:lnTo>
                  <a:pt x="521207" y="277367"/>
                </a:lnTo>
                <a:lnTo>
                  <a:pt x="521207" y="0"/>
                </a:lnTo>
                <a:close/>
              </a:path>
            </a:pathLst>
          </a:custGeom>
          <a:solidFill>
            <a:srgbClr val="8ADEFF"/>
          </a:solidFill>
        </p:spPr>
        <p:txBody>
          <a:bodyPr wrap="square" lIns="0" tIns="0" rIns="0" bIns="0" rtlCol="0"/>
          <a:lstStyle/>
          <a:p>
            <a:endParaRPr/>
          </a:p>
        </p:txBody>
      </p:sp>
      <p:sp>
        <p:nvSpPr>
          <p:cNvPr id="112" name="object 112"/>
          <p:cNvSpPr/>
          <p:nvPr/>
        </p:nvSpPr>
        <p:spPr>
          <a:xfrm>
            <a:off x="7258811" y="3258311"/>
            <a:ext cx="521334" cy="574675"/>
          </a:xfrm>
          <a:custGeom>
            <a:avLst/>
            <a:gdLst/>
            <a:ahLst/>
            <a:cxnLst/>
            <a:rect l="l" t="t" r="r" b="b"/>
            <a:pathLst>
              <a:path w="521334" h="574675">
                <a:moveTo>
                  <a:pt x="521208" y="0"/>
                </a:moveTo>
                <a:lnTo>
                  <a:pt x="0" y="0"/>
                </a:lnTo>
                <a:lnTo>
                  <a:pt x="0" y="574548"/>
                </a:lnTo>
                <a:lnTo>
                  <a:pt x="521208" y="574548"/>
                </a:lnTo>
                <a:lnTo>
                  <a:pt x="521208" y="0"/>
                </a:lnTo>
                <a:close/>
              </a:path>
            </a:pathLst>
          </a:custGeom>
          <a:solidFill>
            <a:srgbClr val="8ADEFF"/>
          </a:solidFill>
        </p:spPr>
        <p:txBody>
          <a:bodyPr wrap="square" lIns="0" tIns="0" rIns="0" bIns="0" rtlCol="0"/>
          <a:lstStyle/>
          <a:p>
            <a:endParaRPr/>
          </a:p>
        </p:txBody>
      </p:sp>
      <p:sp>
        <p:nvSpPr>
          <p:cNvPr id="113" name="object 113"/>
          <p:cNvSpPr/>
          <p:nvPr/>
        </p:nvSpPr>
        <p:spPr>
          <a:xfrm>
            <a:off x="8045195" y="3156204"/>
            <a:ext cx="521334" cy="652780"/>
          </a:xfrm>
          <a:custGeom>
            <a:avLst/>
            <a:gdLst/>
            <a:ahLst/>
            <a:cxnLst/>
            <a:rect l="l" t="t" r="r" b="b"/>
            <a:pathLst>
              <a:path w="521334" h="652779">
                <a:moveTo>
                  <a:pt x="521207" y="0"/>
                </a:moveTo>
                <a:lnTo>
                  <a:pt x="0" y="0"/>
                </a:lnTo>
                <a:lnTo>
                  <a:pt x="0" y="652272"/>
                </a:lnTo>
                <a:lnTo>
                  <a:pt x="521207" y="652272"/>
                </a:lnTo>
                <a:lnTo>
                  <a:pt x="521207" y="0"/>
                </a:lnTo>
                <a:close/>
              </a:path>
            </a:pathLst>
          </a:custGeom>
          <a:solidFill>
            <a:srgbClr val="8ADEFF"/>
          </a:solidFill>
        </p:spPr>
        <p:txBody>
          <a:bodyPr wrap="square" lIns="0" tIns="0" rIns="0" bIns="0" rtlCol="0"/>
          <a:lstStyle/>
          <a:p>
            <a:endParaRPr/>
          </a:p>
        </p:txBody>
      </p:sp>
      <p:sp>
        <p:nvSpPr>
          <p:cNvPr id="114" name="object 114"/>
          <p:cNvSpPr/>
          <p:nvPr/>
        </p:nvSpPr>
        <p:spPr>
          <a:xfrm>
            <a:off x="8831580" y="3215639"/>
            <a:ext cx="521334" cy="589915"/>
          </a:xfrm>
          <a:custGeom>
            <a:avLst/>
            <a:gdLst/>
            <a:ahLst/>
            <a:cxnLst/>
            <a:rect l="l" t="t" r="r" b="b"/>
            <a:pathLst>
              <a:path w="521334" h="589914">
                <a:moveTo>
                  <a:pt x="521208" y="0"/>
                </a:moveTo>
                <a:lnTo>
                  <a:pt x="0" y="0"/>
                </a:lnTo>
                <a:lnTo>
                  <a:pt x="0" y="589788"/>
                </a:lnTo>
                <a:lnTo>
                  <a:pt x="521208" y="589788"/>
                </a:lnTo>
                <a:lnTo>
                  <a:pt x="521208" y="0"/>
                </a:lnTo>
                <a:close/>
              </a:path>
            </a:pathLst>
          </a:custGeom>
          <a:solidFill>
            <a:srgbClr val="8ADEFF"/>
          </a:solidFill>
        </p:spPr>
        <p:txBody>
          <a:bodyPr wrap="square" lIns="0" tIns="0" rIns="0" bIns="0" rtlCol="0"/>
          <a:lstStyle/>
          <a:p>
            <a:endParaRPr/>
          </a:p>
        </p:txBody>
      </p:sp>
      <p:sp>
        <p:nvSpPr>
          <p:cNvPr id="115" name="object 115"/>
          <p:cNvSpPr/>
          <p:nvPr/>
        </p:nvSpPr>
        <p:spPr>
          <a:xfrm>
            <a:off x="5686044" y="3075432"/>
            <a:ext cx="521334" cy="448309"/>
          </a:xfrm>
          <a:custGeom>
            <a:avLst/>
            <a:gdLst/>
            <a:ahLst/>
            <a:cxnLst/>
            <a:rect l="l" t="t" r="r" b="b"/>
            <a:pathLst>
              <a:path w="521335" h="448310">
                <a:moveTo>
                  <a:pt x="0" y="0"/>
                </a:moveTo>
                <a:lnTo>
                  <a:pt x="521207" y="0"/>
                </a:lnTo>
                <a:lnTo>
                  <a:pt x="521207" y="448055"/>
                </a:lnTo>
                <a:lnTo>
                  <a:pt x="0" y="448055"/>
                </a:lnTo>
                <a:lnTo>
                  <a:pt x="0" y="0"/>
                </a:lnTo>
                <a:close/>
              </a:path>
            </a:pathLst>
          </a:custGeom>
          <a:ln w="9144">
            <a:solidFill>
              <a:srgbClr val="BEBEBE"/>
            </a:solidFill>
          </a:ln>
        </p:spPr>
        <p:txBody>
          <a:bodyPr wrap="square" lIns="0" tIns="0" rIns="0" bIns="0" rtlCol="0"/>
          <a:lstStyle/>
          <a:p>
            <a:endParaRPr/>
          </a:p>
        </p:txBody>
      </p:sp>
      <p:sp>
        <p:nvSpPr>
          <p:cNvPr id="116" name="object 116"/>
          <p:cNvSpPr/>
          <p:nvPr/>
        </p:nvSpPr>
        <p:spPr>
          <a:xfrm>
            <a:off x="6472428" y="3340608"/>
            <a:ext cx="521334" cy="277495"/>
          </a:xfrm>
          <a:custGeom>
            <a:avLst/>
            <a:gdLst/>
            <a:ahLst/>
            <a:cxnLst/>
            <a:rect l="l" t="t" r="r" b="b"/>
            <a:pathLst>
              <a:path w="521334" h="277495">
                <a:moveTo>
                  <a:pt x="0" y="0"/>
                </a:moveTo>
                <a:lnTo>
                  <a:pt x="521207" y="0"/>
                </a:lnTo>
                <a:lnTo>
                  <a:pt x="521207" y="277367"/>
                </a:lnTo>
                <a:lnTo>
                  <a:pt x="0" y="277367"/>
                </a:lnTo>
                <a:lnTo>
                  <a:pt x="0" y="0"/>
                </a:lnTo>
                <a:close/>
              </a:path>
            </a:pathLst>
          </a:custGeom>
          <a:ln w="9144">
            <a:solidFill>
              <a:srgbClr val="BEBEBE"/>
            </a:solidFill>
          </a:ln>
        </p:spPr>
        <p:txBody>
          <a:bodyPr wrap="square" lIns="0" tIns="0" rIns="0" bIns="0" rtlCol="0"/>
          <a:lstStyle/>
          <a:p>
            <a:endParaRPr/>
          </a:p>
        </p:txBody>
      </p:sp>
      <p:sp>
        <p:nvSpPr>
          <p:cNvPr id="117" name="object 117"/>
          <p:cNvSpPr/>
          <p:nvPr/>
        </p:nvSpPr>
        <p:spPr>
          <a:xfrm>
            <a:off x="7258811" y="3258311"/>
            <a:ext cx="521334" cy="574675"/>
          </a:xfrm>
          <a:custGeom>
            <a:avLst/>
            <a:gdLst/>
            <a:ahLst/>
            <a:cxnLst/>
            <a:rect l="l" t="t" r="r" b="b"/>
            <a:pathLst>
              <a:path w="521334" h="574675">
                <a:moveTo>
                  <a:pt x="0" y="0"/>
                </a:moveTo>
                <a:lnTo>
                  <a:pt x="521208" y="0"/>
                </a:lnTo>
                <a:lnTo>
                  <a:pt x="521208" y="574548"/>
                </a:lnTo>
                <a:lnTo>
                  <a:pt x="0" y="574548"/>
                </a:lnTo>
                <a:lnTo>
                  <a:pt x="0" y="0"/>
                </a:lnTo>
                <a:close/>
              </a:path>
            </a:pathLst>
          </a:custGeom>
          <a:ln w="9144">
            <a:solidFill>
              <a:srgbClr val="BEBEBE"/>
            </a:solidFill>
          </a:ln>
        </p:spPr>
        <p:txBody>
          <a:bodyPr wrap="square" lIns="0" tIns="0" rIns="0" bIns="0" rtlCol="0"/>
          <a:lstStyle/>
          <a:p>
            <a:endParaRPr/>
          </a:p>
        </p:txBody>
      </p:sp>
      <p:sp>
        <p:nvSpPr>
          <p:cNvPr id="118" name="object 118"/>
          <p:cNvSpPr/>
          <p:nvPr/>
        </p:nvSpPr>
        <p:spPr>
          <a:xfrm>
            <a:off x="8045195" y="3156204"/>
            <a:ext cx="521334" cy="652780"/>
          </a:xfrm>
          <a:custGeom>
            <a:avLst/>
            <a:gdLst/>
            <a:ahLst/>
            <a:cxnLst/>
            <a:rect l="l" t="t" r="r" b="b"/>
            <a:pathLst>
              <a:path w="521334" h="652779">
                <a:moveTo>
                  <a:pt x="0" y="0"/>
                </a:moveTo>
                <a:lnTo>
                  <a:pt x="521207" y="0"/>
                </a:lnTo>
                <a:lnTo>
                  <a:pt x="521207" y="652272"/>
                </a:lnTo>
                <a:lnTo>
                  <a:pt x="0" y="652272"/>
                </a:lnTo>
                <a:lnTo>
                  <a:pt x="0" y="0"/>
                </a:lnTo>
                <a:close/>
              </a:path>
            </a:pathLst>
          </a:custGeom>
          <a:ln w="9144">
            <a:solidFill>
              <a:srgbClr val="BEBEBE"/>
            </a:solidFill>
          </a:ln>
        </p:spPr>
        <p:txBody>
          <a:bodyPr wrap="square" lIns="0" tIns="0" rIns="0" bIns="0" rtlCol="0"/>
          <a:lstStyle/>
          <a:p>
            <a:endParaRPr/>
          </a:p>
        </p:txBody>
      </p:sp>
      <p:sp>
        <p:nvSpPr>
          <p:cNvPr id="119" name="object 119"/>
          <p:cNvSpPr/>
          <p:nvPr/>
        </p:nvSpPr>
        <p:spPr>
          <a:xfrm>
            <a:off x="8831580" y="3215639"/>
            <a:ext cx="521334" cy="589915"/>
          </a:xfrm>
          <a:custGeom>
            <a:avLst/>
            <a:gdLst/>
            <a:ahLst/>
            <a:cxnLst/>
            <a:rect l="l" t="t" r="r" b="b"/>
            <a:pathLst>
              <a:path w="521334" h="589914">
                <a:moveTo>
                  <a:pt x="0" y="0"/>
                </a:moveTo>
                <a:lnTo>
                  <a:pt x="521208" y="0"/>
                </a:lnTo>
                <a:lnTo>
                  <a:pt x="521208" y="589788"/>
                </a:lnTo>
                <a:lnTo>
                  <a:pt x="0" y="589788"/>
                </a:lnTo>
                <a:lnTo>
                  <a:pt x="0" y="0"/>
                </a:lnTo>
                <a:close/>
              </a:path>
            </a:pathLst>
          </a:custGeom>
          <a:ln w="9144">
            <a:solidFill>
              <a:srgbClr val="BEBEBE"/>
            </a:solidFill>
          </a:ln>
        </p:spPr>
        <p:txBody>
          <a:bodyPr wrap="square" lIns="0" tIns="0" rIns="0" bIns="0" rtlCol="0"/>
          <a:lstStyle/>
          <a:p>
            <a:endParaRPr/>
          </a:p>
        </p:txBody>
      </p:sp>
      <p:sp>
        <p:nvSpPr>
          <p:cNvPr id="120" name="object 120"/>
          <p:cNvSpPr/>
          <p:nvPr/>
        </p:nvSpPr>
        <p:spPr>
          <a:xfrm>
            <a:off x="5553455" y="2272283"/>
            <a:ext cx="0" cy="3583304"/>
          </a:xfrm>
          <a:custGeom>
            <a:avLst/>
            <a:gdLst/>
            <a:ahLst/>
            <a:cxnLst/>
            <a:rect l="l" t="t" r="r" b="b"/>
            <a:pathLst>
              <a:path h="3583304">
                <a:moveTo>
                  <a:pt x="0" y="3582924"/>
                </a:moveTo>
                <a:lnTo>
                  <a:pt x="0" y="0"/>
                </a:lnTo>
              </a:path>
            </a:pathLst>
          </a:custGeom>
          <a:ln w="9144">
            <a:solidFill>
              <a:srgbClr val="858585"/>
            </a:solidFill>
          </a:ln>
        </p:spPr>
        <p:txBody>
          <a:bodyPr wrap="square" lIns="0" tIns="0" rIns="0" bIns="0" rtlCol="0"/>
          <a:lstStyle/>
          <a:p>
            <a:endParaRPr/>
          </a:p>
        </p:txBody>
      </p:sp>
      <p:sp>
        <p:nvSpPr>
          <p:cNvPr id="121" name="object 121"/>
          <p:cNvSpPr/>
          <p:nvPr/>
        </p:nvSpPr>
        <p:spPr>
          <a:xfrm>
            <a:off x="5553455" y="5855208"/>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2" name="object 122"/>
          <p:cNvSpPr/>
          <p:nvPr/>
        </p:nvSpPr>
        <p:spPr>
          <a:xfrm>
            <a:off x="5553455" y="5343144"/>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3" name="object 123"/>
          <p:cNvSpPr/>
          <p:nvPr/>
        </p:nvSpPr>
        <p:spPr>
          <a:xfrm>
            <a:off x="5553455" y="4831079"/>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4" name="object 124"/>
          <p:cNvSpPr/>
          <p:nvPr/>
        </p:nvSpPr>
        <p:spPr>
          <a:xfrm>
            <a:off x="5553455" y="4319015"/>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5" name="object 125"/>
          <p:cNvSpPr/>
          <p:nvPr/>
        </p:nvSpPr>
        <p:spPr>
          <a:xfrm>
            <a:off x="5553455" y="3806952"/>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6" name="object 126"/>
          <p:cNvSpPr/>
          <p:nvPr/>
        </p:nvSpPr>
        <p:spPr>
          <a:xfrm>
            <a:off x="5553455" y="3296411"/>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7" name="object 127"/>
          <p:cNvSpPr/>
          <p:nvPr/>
        </p:nvSpPr>
        <p:spPr>
          <a:xfrm>
            <a:off x="5553455" y="2784348"/>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8" name="object 128"/>
          <p:cNvSpPr/>
          <p:nvPr/>
        </p:nvSpPr>
        <p:spPr>
          <a:xfrm>
            <a:off x="5553455" y="2272283"/>
            <a:ext cx="58419" cy="0"/>
          </a:xfrm>
          <a:custGeom>
            <a:avLst/>
            <a:gdLst/>
            <a:ahLst/>
            <a:cxnLst/>
            <a:rect l="l" t="t" r="r" b="b"/>
            <a:pathLst>
              <a:path w="58420">
                <a:moveTo>
                  <a:pt x="0" y="0"/>
                </a:moveTo>
                <a:lnTo>
                  <a:pt x="57912" y="0"/>
                </a:lnTo>
              </a:path>
            </a:pathLst>
          </a:custGeom>
          <a:ln w="9144">
            <a:solidFill>
              <a:srgbClr val="858585"/>
            </a:solidFill>
          </a:ln>
        </p:spPr>
        <p:txBody>
          <a:bodyPr wrap="square" lIns="0" tIns="0" rIns="0" bIns="0" rtlCol="0"/>
          <a:lstStyle/>
          <a:p>
            <a:endParaRPr/>
          </a:p>
        </p:txBody>
      </p:sp>
      <p:sp>
        <p:nvSpPr>
          <p:cNvPr id="129" name="object 129"/>
          <p:cNvSpPr/>
          <p:nvPr/>
        </p:nvSpPr>
        <p:spPr>
          <a:xfrm>
            <a:off x="5553455" y="5855208"/>
            <a:ext cx="3931920" cy="0"/>
          </a:xfrm>
          <a:custGeom>
            <a:avLst/>
            <a:gdLst/>
            <a:ahLst/>
            <a:cxnLst/>
            <a:rect l="l" t="t" r="r" b="b"/>
            <a:pathLst>
              <a:path w="3931920">
                <a:moveTo>
                  <a:pt x="0" y="0"/>
                </a:moveTo>
                <a:lnTo>
                  <a:pt x="3931920" y="0"/>
                </a:lnTo>
              </a:path>
            </a:pathLst>
          </a:custGeom>
          <a:ln w="9144">
            <a:solidFill>
              <a:srgbClr val="858585"/>
            </a:solidFill>
          </a:ln>
        </p:spPr>
        <p:txBody>
          <a:bodyPr wrap="square" lIns="0" tIns="0" rIns="0" bIns="0" rtlCol="0"/>
          <a:lstStyle/>
          <a:p>
            <a:endParaRPr/>
          </a:p>
        </p:txBody>
      </p:sp>
      <p:sp>
        <p:nvSpPr>
          <p:cNvPr id="130" name="object 130"/>
          <p:cNvSpPr txBox="1"/>
          <p:nvPr/>
        </p:nvSpPr>
        <p:spPr>
          <a:xfrm>
            <a:off x="5278373" y="5732576"/>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31" name="object 131"/>
          <p:cNvSpPr txBox="1"/>
          <p:nvPr/>
        </p:nvSpPr>
        <p:spPr>
          <a:xfrm>
            <a:off x="5179567" y="5220461"/>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32" name="object 132"/>
          <p:cNvSpPr txBox="1"/>
          <p:nvPr/>
        </p:nvSpPr>
        <p:spPr>
          <a:xfrm>
            <a:off x="5179567" y="470839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33" name="object 133"/>
          <p:cNvSpPr txBox="1"/>
          <p:nvPr/>
        </p:nvSpPr>
        <p:spPr>
          <a:xfrm>
            <a:off x="5179567" y="419633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134" name="object 134"/>
          <p:cNvSpPr txBox="1"/>
          <p:nvPr/>
        </p:nvSpPr>
        <p:spPr>
          <a:xfrm>
            <a:off x="5179567" y="3684016"/>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35" name="object 135"/>
          <p:cNvSpPr txBox="1"/>
          <p:nvPr/>
        </p:nvSpPr>
        <p:spPr>
          <a:xfrm>
            <a:off x="5179567" y="317195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136" name="object 136"/>
          <p:cNvSpPr txBox="1"/>
          <p:nvPr/>
        </p:nvSpPr>
        <p:spPr>
          <a:xfrm>
            <a:off x="5179567" y="265988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137" name="object 137"/>
          <p:cNvSpPr txBox="1"/>
          <p:nvPr/>
        </p:nvSpPr>
        <p:spPr>
          <a:xfrm>
            <a:off x="5179567" y="214782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70</a:t>
            </a:r>
            <a:endParaRPr sz="1400">
              <a:latin typeface="Univers for BP Light"/>
              <a:cs typeface="Univers for BP Light"/>
            </a:endParaRPr>
          </a:p>
        </p:txBody>
      </p:sp>
      <p:sp>
        <p:nvSpPr>
          <p:cNvPr id="138" name="object 138"/>
          <p:cNvSpPr txBox="1"/>
          <p:nvPr/>
        </p:nvSpPr>
        <p:spPr>
          <a:xfrm>
            <a:off x="5737352" y="59636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139" name="object 139"/>
          <p:cNvSpPr txBox="1"/>
          <p:nvPr/>
        </p:nvSpPr>
        <p:spPr>
          <a:xfrm>
            <a:off x="6523735" y="59636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140" name="object 140"/>
          <p:cNvSpPr txBox="1"/>
          <p:nvPr/>
        </p:nvSpPr>
        <p:spPr>
          <a:xfrm>
            <a:off x="7310119" y="5963615"/>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141" name="object 141"/>
          <p:cNvSpPr txBox="1"/>
          <p:nvPr/>
        </p:nvSpPr>
        <p:spPr>
          <a:xfrm>
            <a:off x="8096504" y="5963615"/>
            <a:ext cx="1473200" cy="647700"/>
          </a:xfrm>
          <a:prstGeom prst="rect">
            <a:avLst/>
          </a:prstGeom>
        </p:spPr>
        <p:txBody>
          <a:bodyPr vert="horz" wrap="square" lIns="0" tIns="0" rIns="0" bIns="0" rtlCol="0">
            <a:spAutoFit/>
          </a:bodyPr>
          <a:lstStyle/>
          <a:p>
            <a:pPr marL="12700">
              <a:lnSpc>
                <a:spcPct val="100000"/>
              </a:lnSpc>
              <a:tabLst>
                <a:tab pos="798830" algn="l"/>
              </a:tabLst>
            </a:pPr>
            <a:r>
              <a:rPr sz="1400" b="0" spc="-5" dirty="0">
                <a:latin typeface="Univers for BP Light"/>
                <a:cs typeface="Univers for BP Light"/>
              </a:rPr>
              <a:t>2030	2040</a:t>
            </a:r>
            <a:endParaRPr sz="1400">
              <a:latin typeface="Univers for BP Light"/>
              <a:cs typeface="Univers for BP Light"/>
            </a:endParaRPr>
          </a:p>
          <a:p>
            <a:pPr>
              <a:lnSpc>
                <a:spcPct val="100000"/>
              </a:lnSpc>
              <a:spcBef>
                <a:spcPts val="45"/>
              </a:spcBef>
            </a:pPr>
            <a:endParaRPr sz="1700">
              <a:latin typeface="Times New Roman"/>
              <a:cs typeface="Times New Roman"/>
            </a:endParaRPr>
          </a:p>
          <a:p>
            <a:pPr marL="76835">
              <a:lnSpc>
                <a:spcPct val="100000"/>
              </a:lnSpc>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p:txBody>
      </p:sp>
      <p:sp>
        <p:nvSpPr>
          <p:cNvPr id="142" name="object 142"/>
          <p:cNvSpPr/>
          <p:nvPr/>
        </p:nvSpPr>
        <p:spPr>
          <a:xfrm>
            <a:off x="5922264" y="2442972"/>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8ADEFF"/>
          </a:solidFill>
        </p:spPr>
        <p:txBody>
          <a:bodyPr wrap="square" lIns="0" tIns="0" rIns="0" bIns="0" rtlCol="0"/>
          <a:lstStyle/>
          <a:p>
            <a:endParaRPr/>
          </a:p>
        </p:txBody>
      </p:sp>
      <p:sp>
        <p:nvSpPr>
          <p:cNvPr id="143" name="object 143"/>
          <p:cNvSpPr/>
          <p:nvPr/>
        </p:nvSpPr>
        <p:spPr>
          <a:xfrm>
            <a:off x="5922264" y="2442972"/>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144" name="object 144"/>
          <p:cNvSpPr/>
          <p:nvPr/>
        </p:nvSpPr>
        <p:spPr>
          <a:xfrm>
            <a:off x="7475219" y="2442972"/>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solidFill>
            <a:srgbClr val="BEBEBE"/>
          </a:solidFill>
        </p:spPr>
        <p:txBody>
          <a:bodyPr wrap="square" lIns="0" tIns="0" rIns="0" bIns="0" rtlCol="0"/>
          <a:lstStyle/>
          <a:p>
            <a:endParaRPr/>
          </a:p>
        </p:txBody>
      </p:sp>
      <p:sp>
        <p:nvSpPr>
          <p:cNvPr id="145" name="object 145"/>
          <p:cNvSpPr/>
          <p:nvPr/>
        </p:nvSpPr>
        <p:spPr>
          <a:xfrm>
            <a:off x="7475219" y="2442972"/>
            <a:ext cx="97790" cy="97790"/>
          </a:xfrm>
          <a:custGeom>
            <a:avLst/>
            <a:gdLst/>
            <a:ahLst/>
            <a:cxnLst/>
            <a:rect l="l" t="t" r="r" b="b"/>
            <a:pathLst>
              <a:path w="97790" h="97789">
                <a:moveTo>
                  <a:pt x="0" y="97536"/>
                </a:moveTo>
                <a:lnTo>
                  <a:pt x="97535" y="97536"/>
                </a:lnTo>
                <a:lnTo>
                  <a:pt x="97535" y="0"/>
                </a:lnTo>
                <a:lnTo>
                  <a:pt x="0" y="0"/>
                </a:lnTo>
                <a:lnTo>
                  <a:pt x="0" y="97536"/>
                </a:lnTo>
                <a:close/>
              </a:path>
            </a:pathLst>
          </a:custGeom>
          <a:ln w="9144">
            <a:solidFill>
              <a:srgbClr val="BEBEBE"/>
            </a:solidFill>
          </a:ln>
        </p:spPr>
        <p:txBody>
          <a:bodyPr wrap="square" lIns="0" tIns="0" rIns="0" bIns="0" rtlCol="0"/>
          <a:lstStyle/>
          <a:p>
            <a:endParaRPr/>
          </a:p>
        </p:txBody>
      </p:sp>
      <p:sp>
        <p:nvSpPr>
          <p:cNvPr id="146" name="object 146"/>
          <p:cNvSpPr/>
          <p:nvPr/>
        </p:nvSpPr>
        <p:spPr>
          <a:xfrm>
            <a:off x="5922264" y="2738627"/>
            <a:ext cx="96520" cy="96520"/>
          </a:xfrm>
          <a:custGeom>
            <a:avLst/>
            <a:gdLst/>
            <a:ahLst/>
            <a:cxnLst/>
            <a:rect l="l" t="t" r="r" b="b"/>
            <a:pathLst>
              <a:path w="96520" h="96519">
                <a:moveTo>
                  <a:pt x="0" y="96012"/>
                </a:moveTo>
                <a:lnTo>
                  <a:pt x="96012" y="96012"/>
                </a:lnTo>
                <a:lnTo>
                  <a:pt x="96012" y="0"/>
                </a:lnTo>
                <a:lnTo>
                  <a:pt x="0" y="0"/>
                </a:lnTo>
                <a:lnTo>
                  <a:pt x="0" y="96012"/>
                </a:lnTo>
                <a:close/>
              </a:path>
            </a:pathLst>
          </a:custGeom>
          <a:solidFill>
            <a:srgbClr val="660099"/>
          </a:solidFill>
        </p:spPr>
        <p:txBody>
          <a:bodyPr wrap="square" lIns="0" tIns="0" rIns="0" bIns="0" rtlCol="0"/>
          <a:lstStyle/>
          <a:p>
            <a:endParaRPr/>
          </a:p>
        </p:txBody>
      </p:sp>
      <p:sp>
        <p:nvSpPr>
          <p:cNvPr id="147" name="object 147"/>
          <p:cNvSpPr/>
          <p:nvPr/>
        </p:nvSpPr>
        <p:spPr>
          <a:xfrm>
            <a:off x="5922264" y="2738627"/>
            <a:ext cx="96520" cy="96520"/>
          </a:xfrm>
          <a:custGeom>
            <a:avLst/>
            <a:gdLst/>
            <a:ahLst/>
            <a:cxnLst/>
            <a:rect l="l" t="t" r="r" b="b"/>
            <a:pathLst>
              <a:path w="96520"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148" name="object 148"/>
          <p:cNvSpPr txBox="1"/>
          <p:nvPr/>
        </p:nvSpPr>
        <p:spPr>
          <a:xfrm>
            <a:off x="6051041" y="2368169"/>
            <a:ext cx="579120" cy="53022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LNG</a:t>
            </a:r>
            <a:endParaRPr sz="1400">
              <a:latin typeface="Univers for BP"/>
              <a:cs typeface="Univers for BP"/>
            </a:endParaRPr>
          </a:p>
          <a:p>
            <a:pPr marL="12700">
              <a:lnSpc>
                <a:spcPct val="100000"/>
              </a:lnSpc>
              <a:spcBef>
                <a:spcPts val="640"/>
              </a:spcBef>
            </a:pPr>
            <a:r>
              <a:rPr sz="1400" dirty="0">
                <a:latin typeface="Univers for BP"/>
                <a:cs typeface="Univers for BP"/>
              </a:rPr>
              <a:t>R</a:t>
            </a:r>
            <a:r>
              <a:rPr sz="1400" spc="-10" dirty="0">
                <a:latin typeface="Univers for BP"/>
                <a:cs typeface="Univers for BP"/>
              </a:rPr>
              <a:t>us</a:t>
            </a:r>
            <a:r>
              <a:rPr sz="1400" dirty="0">
                <a:latin typeface="Univers for BP"/>
                <a:cs typeface="Univers for BP"/>
              </a:rPr>
              <a:t>s</a:t>
            </a:r>
            <a:r>
              <a:rPr sz="1400" spc="-10" dirty="0">
                <a:latin typeface="Univers for BP"/>
                <a:cs typeface="Univers for BP"/>
              </a:rPr>
              <a:t>i</a:t>
            </a:r>
            <a:r>
              <a:rPr sz="1400" dirty="0">
                <a:latin typeface="Univers for BP"/>
                <a:cs typeface="Univers for BP"/>
              </a:rPr>
              <a:t>a</a:t>
            </a:r>
            <a:endParaRPr sz="1400">
              <a:latin typeface="Univers for BP"/>
              <a:cs typeface="Univers for BP"/>
            </a:endParaRPr>
          </a:p>
        </p:txBody>
      </p:sp>
      <p:sp>
        <p:nvSpPr>
          <p:cNvPr id="149" name="object 149"/>
          <p:cNvSpPr/>
          <p:nvPr/>
        </p:nvSpPr>
        <p:spPr>
          <a:xfrm>
            <a:off x="7475219" y="2738627"/>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DC0000"/>
          </a:solidFill>
        </p:spPr>
        <p:txBody>
          <a:bodyPr wrap="square" lIns="0" tIns="0" rIns="0" bIns="0" rtlCol="0"/>
          <a:lstStyle/>
          <a:p>
            <a:endParaRPr/>
          </a:p>
        </p:txBody>
      </p:sp>
      <p:sp>
        <p:nvSpPr>
          <p:cNvPr id="150" name="object 150"/>
          <p:cNvSpPr/>
          <p:nvPr/>
        </p:nvSpPr>
        <p:spPr>
          <a:xfrm>
            <a:off x="7475219" y="2738627"/>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151" name="object 151"/>
          <p:cNvSpPr txBox="1"/>
          <p:nvPr/>
        </p:nvSpPr>
        <p:spPr>
          <a:xfrm>
            <a:off x="7604506" y="2368169"/>
            <a:ext cx="1221740" cy="53022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Other</a:t>
            </a:r>
            <a:r>
              <a:rPr sz="1400" spc="-80" dirty="0">
                <a:latin typeface="Univers for BP"/>
                <a:cs typeface="Univers for BP"/>
              </a:rPr>
              <a:t> </a:t>
            </a:r>
            <a:r>
              <a:rPr sz="1400" spc="-5" dirty="0">
                <a:latin typeface="Univers for BP"/>
                <a:cs typeface="Univers for BP"/>
              </a:rPr>
              <a:t>pipeline</a:t>
            </a:r>
            <a:endParaRPr sz="1400">
              <a:latin typeface="Univers for BP"/>
              <a:cs typeface="Univers for BP"/>
            </a:endParaRPr>
          </a:p>
          <a:p>
            <a:pPr marL="12700">
              <a:lnSpc>
                <a:spcPct val="100000"/>
              </a:lnSpc>
              <a:spcBef>
                <a:spcPts val="640"/>
              </a:spcBef>
            </a:pPr>
            <a:r>
              <a:rPr sz="1400" spc="-5" dirty="0">
                <a:latin typeface="Univers for BP"/>
                <a:cs typeface="Univers for BP"/>
              </a:rPr>
              <a:t>Production</a:t>
            </a:r>
            <a:endParaRPr sz="1400">
              <a:latin typeface="Univers for BP"/>
              <a:cs typeface="Univers for BP"/>
            </a:endParaRPr>
          </a:p>
        </p:txBody>
      </p:sp>
      <p:sp>
        <p:nvSpPr>
          <p:cNvPr id="152" name="object 152"/>
          <p:cNvSpPr txBox="1"/>
          <p:nvPr/>
        </p:nvSpPr>
        <p:spPr>
          <a:xfrm>
            <a:off x="492963" y="1126490"/>
            <a:ext cx="8018780" cy="867410"/>
          </a:xfrm>
          <a:prstGeom prst="rect">
            <a:avLst/>
          </a:prstGeom>
        </p:spPr>
        <p:txBody>
          <a:bodyPr vert="horz" wrap="square" lIns="0" tIns="0" rIns="0" bIns="0" rtlCol="0">
            <a:spAutoFit/>
          </a:bodyPr>
          <a:lstStyle/>
          <a:p>
            <a:pPr marL="683895">
              <a:lnSpc>
                <a:spcPts val="2145"/>
              </a:lnSpc>
              <a:tabLst>
                <a:tab pos="5678805" algn="l"/>
              </a:tabLst>
            </a:pPr>
            <a:r>
              <a:rPr sz="2700" spc="-7" baseline="1543" dirty="0">
                <a:latin typeface="Univers for BP"/>
                <a:cs typeface="Univers for BP"/>
              </a:rPr>
              <a:t>Asian </a:t>
            </a:r>
            <a:r>
              <a:rPr sz="2700" baseline="1543" dirty="0">
                <a:latin typeface="Univers for BP"/>
                <a:cs typeface="Univers for BP"/>
              </a:rPr>
              <a:t>LNG imports </a:t>
            </a:r>
            <a:r>
              <a:rPr sz="2700" spc="-7" baseline="1543" dirty="0">
                <a:latin typeface="Univers for BP"/>
                <a:cs typeface="Univers for BP"/>
              </a:rPr>
              <a:t>and</a:t>
            </a:r>
            <a:r>
              <a:rPr sz="2700" baseline="1543" dirty="0">
                <a:latin typeface="Univers for BP"/>
                <a:cs typeface="Univers for BP"/>
              </a:rPr>
              <a:t> </a:t>
            </a:r>
            <a:r>
              <a:rPr sz="2700" spc="-7" baseline="1543" dirty="0">
                <a:latin typeface="Univers for BP"/>
                <a:cs typeface="Univers for BP"/>
              </a:rPr>
              <a:t>LNG	</a:t>
            </a:r>
            <a:r>
              <a:rPr sz="1800" dirty="0">
                <a:latin typeface="Univers for BP"/>
                <a:cs typeface="Univers for BP"/>
              </a:rPr>
              <a:t>Gas supply to</a:t>
            </a:r>
            <a:r>
              <a:rPr sz="1800" spc="-110" dirty="0">
                <a:latin typeface="Univers for BP"/>
                <a:cs typeface="Univers for BP"/>
              </a:rPr>
              <a:t> </a:t>
            </a:r>
            <a:r>
              <a:rPr sz="1800" dirty="0">
                <a:latin typeface="Univers for BP"/>
                <a:cs typeface="Univers for BP"/>
              </a:rPr>
              <a:t>Europe</a:t>
            </a:r>
            <a:endParaRPr sz="1800">
              <a:latin typeface="Univers for BP"/>
              <a:cs typeface="Univers for BP"/>
            </a:endParaRPr>
          </a:p>
          <a:p>
            <a:pPr marL="457200">
              <a:lnSpc>
                <a:spcPts val="2145"/>
              </a:lnSpc>
            </a:pPr>
            <a:r>
              <a:rPr sz="1800" spc="-5" dirty="0">
                <a:latin typeface="Univers for BP"/>
                <a:cs typeface="Univers for BP"/>
              </a:rPr>
              <a:t>exports </a:t>
            </a:r>
            <a:r>
              <a:rPr sz="1800" dirty="0">
                <a:latin typeface="Univers for BP"/>
                <a:cs typeface="Univers for BP"/>
              </a:rPr>
              <a:t>of </a:t>
            </a:r>
            <a:r>
              <a:rPr sz="1800" spc="-5" dirty="0">
                <a:latin typeface="Univers for BP"/>
                <a:cs typeface="Univers for BP"/>
              </a:rPr>
              <a:t>regions </a:t>
            </a:r>
            <a:r>
              <a:rPr sz="1800" dirty="0">
                <a:latin typeface="Univers for BP"/>
                <a:cs typeface="Univers for BP"/>
              </a:rPr>
              <a:t>‘close’ to</a:t>
            </a:r>
            <a:r>
              <a:rPr sz="1800" spc="-25" dirty="0">
                <a:latin typeface="Univers for BP"/>
                <a:cs typeface="Univers for BP"/>
              </a:rPr>
              <a:t> </a:t>
            </a:r>
            <a:r>
              <a:rPr sz="1800" spc="-5" dirty="0">
                <a:latin typeface="Univers for BP"/>
                <a:cs typeface="Univers for BP"/>
              </a:rPr>
              <a:t>Asia</a:t>
            </a:r>
            <a:endParaRPr sz="1800">
              <a:latin typeface="Univers for BP"/>
              <a:cs typeface="Univers for BP"/>
            </a:endParaRPr>
          </a:p>
          <a:p>
            <a:pPr marL="12700">
              <a:lnSpc>
                <a:spcPct val="100000"/>
              </a:lnSpc>
              <a:spcBef>
                <a:spcPts val="855"/>
              </a:spcBef>
              <a:tabLst>
                <a:tab pos="4699635" algn="l"/>
              </a:tabLst>
            </a:pPr>
            <a:r>
              <a:rPr sz="1400" b="0" dirty="0">
                <a:latin typeface="Univers for BP Light"/>
                <a:cs typeface="Univers for BP Light"/>
              </a:rPr>
              <a:t>Bcf/d	</a:t>
            </a:r>
            <a:r>
              <a:rPr sz="2100" b="0" baseline="1984" dirty="0">
                <a:latin typeface="Univers for BP Light"/>
                <a:cs typeface="Univers for BP Light"/>
              </a:rPr>
              <a:t>Bcf/d</a:t>
            </a:r>
            <a:endParaRPr sz="2100" baseline="1984">
              <a:latin typeface="Univers for BP Light"/>
              <a:cs typeface="Univers for BP Light"/>
            </a:endParaRPr>
          </a:p>
        </p:txBody>
      </p:sp>
      <p:sp>
        <p:nvSpPr>
          <p:cNvPr id="153" name="object 153"/>
          <p:cNvSpPr/>
          <p:nvPr/>
        </p:nvSpPr>
        <p:spPr>
          <a:xfrm>
            <a:off x="7115556" y="2919983"/>
            <a:ext cx="0" cy="2927985"/>
          </a:xfrm>
          <a:custGeom>
            <a:avLst/>
            <a:gdLst/>
            <a:ahLst/>
            <a:cxnLst/>
            <a:rect l="l" t="t" r="r" b="b"/>
            <a:pathLst>
              <a:path h="2927985">
                <a:moveTo>
                  <a:pt x="0" y="0"/>
                </a:moveTo>
                <a:lnTo>
                  <a:pt x="0" y="2927438"/>
                </a:lnTo>
              </a:path>
            </a:pathLst>
          </a:custGeom>
          <a:ln w="9144">
            <a:solidFill>
              <a:srgbClr val="4D4D4D"/>
            </a:solidFill>
            <a:prstDash val="sysDash"/>
          </a:ln>
        </p:spPr>
        <p:txBody>
          <a:bodyPr wrap="square" lIns="0" tIns="0" rIns="0" bIns="0" rtlCol="0"/>
          <a:lstStyle/>
          <a:p>
            <a:endParaRPr/>
          </a:p>
        </p:txBody>
      </p:sp>
      <p:sp>
        <p:nvSpPr>
          <p:cNvPr id="154" name="object 154"/>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155" name="object 155"/>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156" name="object 156"/>
          <p:cNvSpPr txBox="1"/>
          <p:nvPr/>
        </p:nvSpPr>
        <p:spPr>
          <a:xfrm>
            <a:off x="638657" y="6484111"/>
            <a:ext cx="3206115" cy="210185"/>
          </a:xfrm>
          <a:prstGeom prst="rect">
            <a:avLst/>
          </a:prstGeom>
        </p:spPr>
        <p:txBody>
          <a:bodyPr vert="horz" wrap="square" lIns="0" tIns="6985" rIns="0" bIns="0" rtlCol="0">
            <a:spAutoFit/>
          </a:bodyPr>
          <a:lstStyle/>
          <a:p>
            <a:pPr marL="12700">
              <a:lnSpc>
                <a:spcPct val="100000"/>
              </a:lnSpc>
              <a:spcBef>
                <a:spcPts val="55"/>
              </a:spcBef>
            </a:pPr>
            <a:r>
              <a:rPr sz="1200" b="0" spc="-5" dirty="0">
                <a:solidFill>
                  <a:srgbClr val="666666"/>
                </a:solidFill>
                <a:latin typeface="Univers for BP Light"/>
                <a:cs typeface="Univers for BP Light"/>
              </a:rPr>
              <a:t>parts </a:t>
            </a:r>
            <a:r>
              <a:rPr sz="1200" b="0" dirty="0">
                <a:solidFill>
                  <a:srgbClr val="666666"/>
                </a:solidFill>
                <a:latin typeface="Univers for BP Light"/>
                <a:cs typeface="Univers for BP Light"/>
              </a:rPr>
              <a:t>of West </a:t>
            </a:r>
            <a:r>
              <a:rPr sz="1200" b="0" spc="-5" dirty="0">
                <a:solidFill>
                  <a:srgbClr val="666666"/>
                </a:solidFill>
                <a:latin typeface="Univers for BP Light"/>
                <a:cs typeface="Univers for BP Light"/>
              </a:rPr>
              <a:t>African </a:t>
            </a:r>
            <a:r>
              <a:rPr sz="1200" b="0" dirty="0">
                <a:solidFill>
                  <a:srgbClr val="666666"/>
                </a:solidFill>
                <a:latin typeface="Univers for BP Light"/>
                <a:cs typeface="Univers for BP Light"/>
              </a:rPr>
              <a:t>and Russian gas</a:t>
            </a:r>
            <a:r>
              <a:rPr sz="1200" b="0" spc="-7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supplies</a:t>
            </a:r>
            <a:endParaRPr sz="1200">
              <a:latin typeface="Univers for BP Light"/>
              <a:cs typeface="Univers for BP Light"/>
            </a:endParaRPr>
          </a:p>
        </p:txBody>
      </p:sp>
      <p:sp>
        <p:nvSpPr>
          <p:cNvPr id="157" name="object 15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90</a:t>
            </a:fld>
            <a:endParaRPr dirty="0"/>
          </a:p>
        </p:txBody>
      </p:sp>
      <p:sp>
        <p:nvSpPr>
          <p:cNvPr id="158" name="object 158"/>
          <p:cNvSpPr txBox="1"/>
          <p:nvPr/>
        </p:nvSpPr>
        <p:spPr>
          <a:xfrm>
            <a:off x="8627491" y="6613276"/>
            <a:ext cx="942340" cy="179070"/>
          </a:xfrm>
          <a:prstGeom prst="rect">
            <a:avLst/>
          </a:prstGeom>
        </p:spPr>
        <p:txBody>
          <a:bodyPr vert="horz" wrap="square" lIns="0" tIns="6985" rIns="0" bIns="0" rtlCol="0">
            <a:spAutoFit/>
          </a:bodyPr>
          <a:lstStyle/>
          <a:p>
            <a:pPr marL="12700">
              <a:lnSpc>
                <a:spcPct val="100000"/>
              </a:lnSpc>
              <a:spcBef>
                <a:spcPts val="55"/>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9689"/>
            <a:ext cx="7113905" cy="361950"/>
          </a:xfrm>
          <a:prstGeom prst="rect">
            <a:avLst/>
          </a:prstGeom>
        </p:spPr>
        <p:txBody>
          <a:bodyPr vert="horz" wrap="square" lIns="0" tIns="0" rIns="0" bIns="0" rtlCol="0">
            <a:spAutoFit/>
          </a:bodyPr>
          <a:lstStyle/>
          <a:p>
            <a:pPr marL="12700">
              <a:lnSpc>
                <a:spcPct val="100000"/>
              </a:lnSpc>
            </a:pPr>
            <a:r>
              <a:rPr spc="-5" dirty="0"/>
              <a:t>…will have an important bearing on global LNG</a:t>
            </a:r>
            <a:r>
              <a:rPr spc="180" dirty="0"/>
              <a:t> </a:t>
            </a:r>
            <a:r>
              <a:rPr spc="-5" dirty="0"/>
              <a:t>trade</a:t>
            </a:r>
          </a:p>
        </p:txBody>
      </p:sp>
      <p:sp>
        <p:nvSpPr>
          <p:cNvPr id="3" name="object 3"/>
          <p:cNvSpPr txBox="1"/>
          <p:nvPr/>
        </p:nvSpPr>
        <p:spPr>
          <a:xfrm>
            <a:off x="520395" y="1352677"/>
            <a:ext cx="8999220" cy="441452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7020" algn="l"/>
                <a:tab pos="287655" algn="l"/>
              </a:tabLst>
            </a:pPr>
            <a:r>
              <a:rPr sz="1800" b="0" spc="-5" dirty="0">
                <a:latin typeface="Univers for BP Light"/>
                <a:cs typeface="Univers for BP Light"/>
              </a:rPr>
              <a:t>Asia and Europe </a:t>
            </a:r>
            <a:r>
              <a:rPr sz="1800" b="0" spc="-10" dirty="0">
                <a:latin typeface="Univers for BP Light"/>
                <a:cs typeface="Univers for BP Light"/>
              </a:rPr>
              <a:t>together </a:t>
            </a:r>
            <a:r>
              <a:rPr sz="1800" b="0" spc="-5" dirty="0">
                <a:latin typeface="Univers for BP Light"/>
                <a:cs typeface="Univers for BP Light"/>
              </a:rPr>
              <a:t>account for </a:t>
            </a:r>
            <a:r>
              <a:rPr sz="1800" b="0" dirty="0">
                <a:latin typeface="Univers for BP Light"/>
                <a:cs typeface="Univers for BP Light"/>
              </a:rPr>
              <a:t>the vast </a:t>
            </a:r>
            <a:r>
              <a:rPr sz="1800" b="0" spc="-5" dirty="0">
                <a:latin typeface="Univers for BP Light"/>
                <a:cs typeface="Univers for BP Light"/>
              </a:rPr>
              <a:t>majority of LNG </a:t>
            </a:r>
            <a:r>
              <a:rPr sz="1800" b="0" spc="-10" dirty="0">
                <a:latin typeface="Univers for BP Light"/>
                <a:cs typeface="Univers for BP Light"/>
              </a:rPr>
              <a:t>demand </a:t>
            </a:r>
            <a:r>
              <a:rPr sz="1800" b="0" spc="-5" dirty="0">
                <a:latin typeface="Univers for BP Light"/>
                <a:cs typeface="Univers for BP Light"/>
              </a:rPr>
              <a:t>by </a:t>
            </a:r>
            <a:r>
              <a:rPr sz="1800" b="0" spc="-10" dirty="0">
                <a:latin typeface="Univers for BP Light"/>
                <a:cs typeface="Univers for BP Light"/>
              </a:rPr>
              <a:t>2040.</a:t>
            </a:r>
            <a:r>
              <a:rPr sz="1800" b="0" spc="195" dirty="0">
                <a:latin typeface="Univers for BP Light"/>
                <a:cs typeface="Univers for BP Light"/>
              </a:rPr>
              <a:t> </a:t>
            </a:r>
            <a:r>
              <a:rPr sz="1800" b="0" dirty="0">
                <a:latin typeface="Univers for BP Light"/>
                <a:cs typeface="Univers for BP Light"/>
              </a:rPr>
              <a:t>As</a:t>
            </a:r>
            <a:endParaRPr sz="1800">
              <a:latin typeface="Univers for BP Light"/>
              <a:cs typeface="Univers for BP Light"/>
            </a:endParaRPr>
          </a:p>
          <a:p>
            <a:pPr marL="287020">
              <a:lnSpc>
                <a:spcPct val="100000"/>
              </a:lnSpc>
            </a:pPr>
            <a:r>
              <a:rPr sz="1800" b="0" spc="-5" dirty="0">
                <a:latin typeface="Univers for BP Light"/>
                <a:cs typeface="Univers for BP Light"/>
              </a:rPr>
              <a:t>such, how </a:t>
            </a:r>
            <a:r>
              <a:rPr sz="1800" b="0" dirty="0">
                <a:latin typeface="Univers for BP Light"/>
                <a:cs typeface="Univers for BP Light"/>
              </a:rPr>
              <a:t>these </a:t>
            </a:r>
            <a:r>
              <a:rPr sz="1800" b="0" spc="-5" dirty="0">
                <a:latin typeface="Univers for BP Light"/>
                <a:cs typeface="Univers for BP Light"/>
              </a:rPr>
              <a:t>markets develop will </a:t>
            </a:r>
            <a:r>
              <a:rPr sz="1800" b="0" dirty="0">
                <a:latin typeface="Univers for BP Light"/>
                <a:cs typeface="Univers for BP Light"/>
              </a:rPr>
              <a:t>have an </a:t>
            </a:r>
            <a:r>
              <a:rPr sz="1800" b="0" spc="-5" dirty="0">
                <a:latin typeface="Univers for BP Light"/>
                <a:cs typeface="Univers for BP Light"/>
              </a:rPr>
              <a:t>important bearing </a:t>
            </a:r>
            <a:r>
              <a:rPr sz="1800" b="0" dirty="0">
                <a:latin typeface="Univers for BP Light"/>
                <a:cs typeface="Univers for BP Light"/>
              </a:rPr>
              <a:t>on </a:t>
            </a:r>
            <a:r>
              <a:rPr sz="1800" b="0" spc="-5" dirty="0">
                <a:latin typeface="Univers for BP Light"/>
                <a:cs typeface="Univers for BP Light"/>
              </a:rPr>
              <a:t>global LNG</a:t>
            </a:r>
            <a:r>
              <a:rPr sz="1800" b="0" spc="155" dirty="0">
                <a:latin typeface="Univers for BP Light"/>
                <a:cs typeface="Univers for BP Light"/>
              </a:rPr>
              <a:t> </a:t>
            </a:r>
            <a:r>
              <a:rPr sz="1800" b="0" spc="-5" dirty="0">
                <a:latin typeface="Univers for BP Light"/>
                <a:cs typeface="Univers for BP Light"/>
              </a:rPr>
              <a:t>trade.</a:t>
            </a:r>
            <a:endParaRPr sz="1800">
              <a:latin typeface="Univers for BP Light"/>
              <a:cs typeface="Univers for BP Light"/>
            </a:endParaRPr>
          </a:p>
          <a:p>
            <a:pPr marL="287020" marR="83185" indent="-274320">
              <a:lnSpc>
                <a:spcPct val="100000"/>
              </a:lnSpc>
              <a:spcBef>
                <a:spcPts val="1075"/>
              </a:spcBef>
              <a:buClr>
                <a:srgbClr val="009900"/>
              </a:buClr>
              <a:buFont typeface="Univers for BP"/>
              <a:buChar char="•"/>
              <a:tabLst>
                <a:tab pos="287020" algn="l"/>
                <a:tab pos="287655" algn="l"/>
              </a:tabLst>
            </a:pPr>
            <a:r>
              <a:rPr sz="1800" b="0" dirty="0">
                <a:latin typeface="Univers for BP Light"/>
                <a:cs typeface="Univers for BP Light"/>
              </a:rPr>
              <a:t>One </a:t>
            </a:r>
            <a:r>
              <a:rPr sz="1800" b="0" spc="-5" dirty="0">
                <a:latin typeface="Univers for BP Light"/>
                <a:cs typeface="Univers for BP Light"/>
              </a:rPr>
              <a:t>question </a:t>
            </a:r>
            <a:r>
              <a:rPr sz="1800" b="0" dirty="0">
                <a:latin typeface="Univers for BP Light"/>
                <a:cs typeface="Univers for BP Light"/>
              </a:rPr>
              <a:t>is </a:t>
            </a:r>
            <a:r>
              <a:rPr sz="1800" b="0" spc="-5" dirty="0">
                <a:latin typeface="Univers for BP Light"/>
                <a:cs typeface="Univers for BP Light"/>
              </a:rPr>
              <a:t>whether </a:t>
            </a:r>
            <a:r>
              <a:rPr sz="1800" b="0" dirty="0">
                <a:latin typeface="Univers for BP Light"/>
                <a:cs typeface="Univers for BP Light"/>
              </a:rPr>
              <a:t>Asia </a:t>
            </a:r>
            <a:r>
              <a:rPr sz="1800" b="0" spc="-5" dirty="0">
                <a:latin typeface="Univers for BP Light"/>
                <a:cs typeface="Univers for BP Light"/>
              </a:rPr>
              <a:t>will provide </a:t>
            </a:r>
            <a:r>
              <a:rPr sz="1800" b="0" dirty="0">
                <a:latin typeface="Univers for BP Light"/>
                <a:cs typeface="Univers for BP Light"/>
              </a:rPr>
              <a:t>a </a:t>
            </a:r>
            <a:r>
              <a:rPr sz="1800" b="0" spc="-5" dirty="0">
                <a:latin typeface="Univers for BP Light"/>
                <a:cs typeface="Univers for BP Light"/>
              </a:rPr>
              <a:t>market </a:t>
            </a:r>
            <a:r>
              <a:rPr sz="1800" b="0" dirty="0">
                <a:latin typeface="Univers for BP Light"/>
                <a:cs typeface="Univers for BP Light"/>
              </a:rPr>
              <a:t>for </a:t>
            </a:r>
            <a:r>
              <a:rPr sz="1800" b="0" spc="-5" dirty="0">
                <a:latin typeface="Univers for BP Light"/>
                <a:cs typeface="Univers for BP Light"/>
              </a:rPr>
              <a:t>significant volumes </a:t>
            </a:r>
            <a:r>
              <a:rPr sz="1800" b="0" dirty="0">
                <a:latin typeface="Univers for BP Light"/>
                <a:cs typeface="Univers for BP Light"/>
              </a:rPr>
              <a:t>of US  </a:t>
            </a:r>
            <a:r>
              <a:rPr sz="1800" b="0" spc="-5" dirty="0">
                <a:latin typeface="Univers for BP Light"/>
                <a:cs typeface="Univers for BP Light"/>
              </a:rPr>
              <a:t>LNG. </a:t>
            </a:r>
            <a:r>
              <a:rPr sz="1800" b="0" dirty="0">
                <a:latin typeface="Univers for BP Light"/>
                <a:cs typeface="Univers for BP Light"/>
              </a:rPr>
              <a:t>A </a:t>
            </a:r>
            <a:r>
              <a:rPr sz="1800" b="0" spc="-5" dirty="0">
                <a:latin typeface="Univers for BP Light"/>
                <a:cs typeface="Univers for BP Light"/>
              </a:rPr>
              <a:t>comparison </a:t>
            </a:r>
            <a:r>
              <a:rPr sz="1800" b="0" dirty="0">
                <a:latin typeface="Univers for BP Light"/>
                <a:cs typeface="Univers for BP Light"/>
              </a:rPr>
              <a:t>of total Asian </a:t>
            </a:r>
            <a:r>
              <a:rPr sz="1800" b="0" spc="-5" dirty="0">
                <a:latin typeface="Univers for BP Light"/>
                <a:cs typeface="Univers for BP Light"/>
              </a:rPr>
              <a:t>LNG imports </a:t>
            </a:r>
            <a:r>
              <a:rPr sz="1800" b="0" dirty="0">
                <a:latin typeface="Univers for BP Light"/>
                <a:cs typeface="Univers for BP Light"/>
              </a:rPr>
              <a:t>with LNG </a:t>
            </a:r>
            <a:r>
              <a:rPr sz="1800" b="0" spc="-5" dirty="0">
                <a:latin typeface="Univers for BP Light"/>
                <a:cs typeface="Univers for BP Light"/>
              </a:rPr>
              <a:t>exports </a:t>
            </a:r>
            <a:r>
              <a:rPr sz="1800" b="0" dirty="0">
                <a:latin typeface="Univers for BP Light"/>
                <a:cs typeface="Univers for BP Light"/>
              </a:rPr>
              <a:t>from </a:t>
            </a:r>
            <a:r>
              <a:rPr sz="1800" b="0" spc="-5" dirty="0">
                <a:latin typeface="Univers for BP Light"/>
                <a:cs typeface="Univers for BP Light"/>
              </a:rPr>
              <a:t>regions which  </a:t>
            </a:r>
            <a:r>
              <a:rPr sz="1800" b="0" dirty="0">
                <a:latin typeface="Univers for BP Light"/>
                <a:cs typeface="Univers for BP Light"/>
              </a:rPr>
              <a:t>are </a:t>
            </a:r>
            <a:r>
              <a:rPr sz="1800" b="0" spc="-5" dirty="0">
                <a:latin typeface="Univers for BP Light"/>
                <a:cs typeface="Univers for BP Light"/>
              </a:rPr>
              <a:t>closer </a:t>
            </a:r>
            <a:r>
              <a:rPr sz="1800" b="0" dirty="0">
                <a:latin typeface="Univers for BP Light"/>
                <a:cs typeface="Univers for BP Light"/>
              </a:rPr>
              <a:t>to Asia </a:t>
            </a:r>
            <a:r>
              <a:rPr sz="1800" b="0" spc="-5" dirty="0">
                <a:latin typeface="Univers for BP Light"/>
                <a:cs typeface="Univers for BP Light"/>
              </a:rPr>
              <a:t>than the </a:t>
            </a:r>
            <a:r>
              <a:rPr sz="1800" b="0" dirty="0">
                <a:latin typeface="Univers for BP Light"/>
                <a:cs typeface="Univers for BP Light"/>
              </a:rPr>
              <a:t>US and so have </a:t>
            </a:r>
            <a:r>
              <a:rPr sz="1800" b="0" spc="-5" dirty="0">
                <a:latin typeface="Univers for BP Light"/>
                <a:cs typeface="Univers for BP Light"/>
              </a:rPr>
              <a:t>lower shipping </a:t>
            </a:r>
            <a:r>
              <a:rPr sz="1800" b="0" dirty="0">
                <a:latin typeface="Univers for BP Light"/>
                <a:cs typeface="Univers for BP Light"/>
              </a:rPr>
              <a:t>costs, </a:t>
            </a:r>
            <a:r>
              <a:rPr sz="1800" b="0" spc="-5" dirty="0">
                <a:latin typeface="Univers for BP Light"/>
                <a:cs typeface="Univers for BP Light"/>
              </a:rPr>
              <a:t>suggests </a:t>
            </a:r>
            <a:r>
              <a:rPr sz="1800" b="0" dirty="0">
                <a:latin typeface="Univers for BP Light"/>
                <a:cs typeface="Univers for BP Light"/>
              </a:rPr>
              <a:t>that, in  </a:t>
            </a:r>
            <a:r>
              <a:rPr sz="1800" b="0" spc="-5" dirty="0">
                <a:latin typeface="Univers for BP Light"/>
                <a:cs typeface="Univers for BP Light"/>
              </a:rPr>
              <a:t>principle, there </a:t>
            </a:r>
            <a:r>
              <a:rPr sz="1800" b="0" dirty="0">
                <a:latin typeface="Univers for BP Light"/>
                <a:cs typeface="Univers for BP Light"/>
              </a:rPr>
              <a:t>may be </a:t>
            </a:r>
            <a:r>
              <a:rPr sz="1800" b="0" spc="-5" dirty="0">
                <a:latin typeface="Univers for BP Light"/>
                <a:cs typeface="Univers for BP Light"/>
              </a:rPr>
              <a:t>relatively little </a:t>
            </a:r>
            <a:r>
              <a:rPr sz="1800" b="0" spc="-10" dirty="0">
                <a:latin typeface="Univers for BP Light"/>
                <a:cs typeface="Univers for BP Light"/>
              </a:rPr>
              <a:t>need </a:t>
            </a:r>
            <a:r>
              <a:rPr sz="1800" b="0" spc="-5" dirty="0">
                <a:latin typeface="Univers for BP Light"/>
                <a:cs typeface="Univers for BP Light"/>
              </a:rPr>
              <a:t>for </a:t>
            </a:r>
            <a:r>
              <a:rPr sz="1800" b="0" dirty="0">
                <a:latin typeface="Univers for BP Light"/>
                <a:cs typeface="Univers for BP Light"/>
              </a:rPr>
              <a:t>Asia to </a:t>
            </a:r>
            <a:r>
              <a:rPr sz="1800" b="0" spc="-5" dirty="0">
                <a:latin typeface="Univers for BP Light"/>
                <a:cs typeface="Univers for BP Light"/>
              </a:rPr>
              <a:t>import LNG cargoes </a:t>
            </a:r>
            <a:r>
              <a:rPr sz="1800" b="0" dirty="0">
                <a:latin typeface="Univers for BP Light"/>
                <a:cs typeface="Univers for BP Light"/>
              </a:rPr>
              <a:t>from </a:t>
            </a:r>
            <a:r>
              <a:rPr sz="1800" b="0" spc="-5" dirty="0">
                <a:latin typeface="Univers for BP Light"/>
                <a:cs typeface="Univers for BP Light"/>
              </a:rPr>
              <a:t>the  </a:t>
            </a:r>
            <a:r>
              <a:rPr sz="1800" b="0" dirty="0">
                <a:latin typeface="Univers for BP Light"/>
                <a:cs typeface="Univers for BP Light"/>
              </a:rPr>
              <a:t>US. </a:t>
            </a:r>
            <a:r>
              <a:rPr sz="1800" b="0" spc="-5" dirty="0">
                <a:latin typeface="Univers for BP Light"/>
                <a:cs typeface="Univers for BP Light"/>
              </a:rPr>
              <a:t>However, </a:t>
            </a:r>
            <a:r>
              <a:rPr sz="1800" b="0" dirty="0">
                <a:latin typeface="Univers for BP Light"/>
                <a:cs typeface="Univers for BP Light"/>
              </a:rPr>
              <a:t>in </a:t>
            </a:r>
            <a:r>
              <a:rPr sz="1800" b="0" spc="-5" dirty="0">
                <a:latin typeface="Univers for BP Light"/>
                <a:cs typeface="Univers for BP Light"/>
              </a:rPr>
              <a:t>practice, both LNG sellers </a:t>
            </a:r>
            <a:r>
              <a:rPr sz="1800" b="0" dirty="0">
                <a:latin typeface="Univers for BP Light"/>
                <a:cs typeface="Univers for BP Light"/>
              </a:rPr>
              <a:t>and </a:t>
            </a:r>
            <a:r>
              <a:rPr sz="1800" b="0" spc="-5" dirty="0">
                <a:latin typeface="Univers for BP Light"/>
                <a:cs typeface="Univers for BP Light"/>
              </a:rPr>
              <a:t>buyers </a:t>
            </a:r>
            <a:r>
              <a:rPr sz="1800" b="0" dirty="0">
                <a:latin typeface="Univers for BP Light"/>
                <a:cs typeface="Univers for BP Light"/>
              </a:rPr>
              <a:t>see value in </a:t>
            </a:r>
            <a:r>
              <a:rPr sz="1800" b="0" spc="-5" dirty="0">
                <a:latin typeface="Univers for BP Light"/>
                <a:cs typeface="Univers for BP Light"/>
              </a:rPr>
              <a:t>diversifying their  portfolios, </a:t>
            </a:r>
            <a:r>
              <a:rPr sz="1800" b="0" dirty="0">
                <a:latin typeface="Univers for BP Light"/>
                <a:cs typeface="Univers for BP Light"/>
              </a:rPr>
              <a:t>and so </a:t>
            </a:r>
            <a:r>
              <a:rPr sz="1800" b="0" spc="-5" dirty="0">
                <a:latin typeface="Univers for BP Light"/>
                <a:cs typeface="Univers for BP Light"/>
              </a:rPr>
              <a:t>significant quantities </a:t>
            </a:r>
            <a:r>
              <a:rPr sz="1800" b="0" dirty="0">
                <a:latin typeface="Univers for BP Light"/>
                <a:cs typeface="Univers for BP Light"/>
              </a:rPr>
              <a:t>of US LNG are </a:t>
            </a:r>
            <a:r>
              <a:rPr sz="1800" b="0" spc="-5" dirty="0">
                <a:latin typeface="Univers for BP Light"/>
                <a:cs typeface="Univers for BP Light"/>
              </a:rPr>
              <a:t>likely </a:t>
            </a:r>
            <a:r>
              <a:rPr sz="1800" b="0" dirty="0">
                <a:latin typeface="Univers for BP Light"/>
                <a:cs typeface="Univers for BP Light"/>
              </a:rPr>
              <a:t>to </a:t>
            </a:r>
            <a:r>
              <a:rPr sz="1800" b="0" spc="-5" dirty="0">
                <a:latin typeface="Univers for BP Light"/>
                <a:cs typeface="Univers for BP Light"/>
              </a:rPr>
              <a:t>be exported </a:t>
            </a:r>
            <a:r>
              <a:rPr sz="1800" b="0" dirty="0">
                <a:latin typeface="Univers for BP Light"/>
                <a:cs typeface="Univers for BP Light"/>
              </a:rPr>
              <a:t>to</a:t>
            </a:r>
            <a:r>
              <a:rPr sz="1800" b="0" spc="105" dirty="0">
                <a:latin typeface="Univers for BP Light"/>
                <a:cs typeface="Univers for BP Light"/>
              </a:rPr>
              <a:t> </a:t>
            </a:r>
            <a:r>
              <a:rPr sz="1800" b="0" dirty="0">
                <a:latin typeface="Univers for BP Light"/>
                <a:cs typeface="Univers for BP Light"/>
              </a:rPr>
              <a:t>Asia.</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7020" algn="l"/>
                <a:tab pos="287655" algn="l"/>
              </a:tabLst>
            </a:pPr>
            <a:r>
              <a:rPr sz="1800" b="0" dirty="0">
                <a:latin typeface="Univers for BP Light"/>
                <a:cs typeface="Univers for BP Light"/>
              </a:rPr>
              <a:t>In </a:t>
            </a:r>
            <a:r>
              <a:rPr sz="1800" b="0" spc="-5" dirty="0">
                <a:latin typeface="Univers for BP Light"/>
                <a:cs typeface="Univers for BP Light"/>
              </a:rPr>
              <a:t>Europe, domestic </a:t>
            </a:r>
            <a:r>
              <a:rPr sz="1800" b="0" dirty="0">
                <a:latin typeface="Univers for BP Light"/>
                <a:cs typeface="Univers for BP Light"/>
              </a:rPr>
              <a:t>gas </a:t>
            </a:r>
            <a:r>
              <a:rPr sz="1800" b="0" spc="-5" dirty="0">
                <a:latin typeface="Univers for BP Light"/>
                <a:cs typeface="Univers for BP Light"/>
              </a:rPr>
              <a:t>production </a:t>
            </a:r>
            <a:r>
              <a:rPr sz="1800" b="0" dirty="0">
                <a:latin typeface="Univers for BP Light"/>
                <a:cs typeface="Univers for BP Light"/>
              </a:rPr>
              <a:t>is set to </a:t>
            </a:r>
            <a:r>
              <a:rPr sz="1800" b="0" spc="-5" dirty="0">
                <a:latin typeface="Univers for BP Light"/>
                <a:cs typeface="Univers for BP Light"/>
              </a:rPr>
              <a:t>roughly halve over </a:t>
            </a:r>
            <a:r>
              <a:rPr sz="1800" b="0" dirty="0">
                <a:latin typeface="Univers for BP Light"/>
                <a:cs typeface="Univers for BP Light"/>
              </a:rPr>
              <a:t>the </a:t>
            </a:r>
            <a:r>
              <a:rPr sz="1800" b="0" spc="-5" dirty="0">
                <a:latin typeface="Univers for BP Light"/>
                <a:cs typeface="Univers for BP Light"/>
              </a:rPr>
              <a:t>Outlook causing  </a:t>
            </a:r>
            <a:r>
              <a:rPr sz="1800" b="0" dirty="0">
                <a:latin typeface="Univers for BP Light"/>
                <a:cs typeface="Univers for BP Light"/>
              </a:rPr>
              <a:t>the share of </a:t>
            </a:r>
            <a:r>
              <a:rPr sz="1800" b="0" spc="-5" dirty="0">
                <a:latin typeface="Univers for BP Light"/>
                <a:cs typeface="Univers for BP Light"/>
              </a:rPr>
              <a:t>imported </a:t>
            </a:r>
            <a:r>
              <a:rPr sz="1800" b="0" dirty="0">
                <a:latin typeface="Univers for BP Light"/>
                <a:cs typeface="Univers for BP Light"/>
              </a:rPr>
              <a:t>gas in total </a:t>
            </a:r>
            <a:r>
              <a:rPr sz="1800" b="0" spc="-5" dirty="0">
                <a:latin typeface="Univers for BP Light"/>
                <a:cs typeface="Univers for BP Light"/>
              </a:rPr>
              <a:t>consumption </a:t>
            </a:r>
            <a:r>
              <a:rPr sz="1800" b="0" dirty="0">
                <a:latin typeface="Univers for BP Light"/>
                <a:cs typeface="Univers for BP Light"/>
              </a:rPr>
              <a:t>to </a:t>
            </a:r>
            <a:r>
              <a:rPr sz="1800" b="0" spc="-5" dirty="0">
                <a:latin typeface="Univers for BP Light"/>
                <a:cs typeface="Univers for BP Light"/>
              </a:rPr>
              <a:t>increase </a:t>
            </a:r>
            <a:r>
              <a:rPr sz="1800" b="0" dirty="0">
                <a:latin typeface="Univers for BP Light"/>
                <a:cs typeface="Univers for BP Light"/>
              </a:rPr>
              <a:t>from </a:t>
            </a:r>
            <a:r>
              <a:rPr sz="1800" b="0" spc="-5" dirty="0">
                <a:latin typeface="Univers for BP Light"/>
                <a:cs typeface="Univers for BP Light"/>
              </a:rPr>
              <a:t>around half </a:t>
            </a:r>
            <a:r>
              <a:rPr sz="1800" b="0" dirty="0">
                <a:latin typeface="Univers for BP Light"/>
                <a:cs typeface="Univers for BP Light"/>
              </a:rPr>
              <a:t>in </a:t>
            </a:r>
            <a:r>
              <a:rPr sz="1800" b="0" spc="-5" dirty="0">
                <a:latin typeface="Univers for BP Light"/>
                <a:cs typeface="Univers for BP Light"/>
              </a:rPr>
              <a:t>2016  </a:t>
            </a:r>
            <a:r>
              <a:rPr sz="1800" b="0" dirty="0">
                <a:latin typeface="Univers for BP Light"/>
                <a:cs typeface="Univers for BP Light"/>
              </a:rPr>
              <a:t>to </a:t>
            </a:r>
            <a:r>
              <a:rPr sz="1800" b="0" spc="-5" dirty="0">
                <a:latin typeface="Univers for BP Light"/>
                <a:cs typeface="Univers for BP Light"/>
              </a:rPr>
              <a:t>three-quarters by </a:t>
            </a:r>
            <a:r>
              <a:rPr sz="1800" b="0" spc="-10" dirty="0">
                <a:latin typeface="Univers for BP Light"/>
                <a:cs typeface="Univers for BP Light"/>
              </a:rPr>
              <a:t>2040. </a:t>
            </a: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the </a:t>
            </a:r>
            <a:r>
              <a:rPr sz="1800" b="0" spc="-10" dirty="0">
                <a:latin typeface="Univers for BP Light"/>
                <a:cs typeface="Univers for BP Light"/>
              </a:rPr>
              <a:t>development </a:t>
            </a:r>
            <a:r>
              <a:rPr sz="1800" b="0" spc="-5" dirty="0">
                <a:latin typeface="Univers for BP Light"/>
                <a:cs typeface="Univers for BP Light"/>
              </a:rPr>
              <a:t>of </a:t>
            </a:r>
            <a:r>
              <a:rPr sz="1800" b="0" dirty="0">
                <a:latin typeface="Univers for BP Light"/>
                <a:cs typeface="Univers for BP Light"/>
              </a:rPr>
              <a:t>a </a:t>
            </a:r>
            <a:r>
              <a:rPr sz="1800" b="0" spc="-5" dirty="0">
                <a:latin typeface="Univers for BP Light"/>
                <a:cs typeface="Univers for BP Light"/>
              </a:rPr>
              <a:t>globally  integrated </a:t>
            </a:r>
            <a:r>
              <a:rPr sz="1800" b="0" dirty="0">
                <a:latin typeface="Univers for BP Light"/>
                <a:cs typeface="Univers for BP Light"/>
              </a:rPr>
              <a:t>gas </a:t>
            </a:r>
            <a:r>
              <a:rPr sz="1800" b="0" spc="-5" dirty="0">
                <a:latin typeface="Univers for BP Light"/>
                <a:cs typeface="Univers for BP Light"/>
              </a:rPr>
              <a:t>market limits European concerns about becoming overly dependent </a:t>
            </a:r>
            <a:r>
              <a:rPr sz="1800" b="0" dirty="0">
                <a:latin typeface="Univers for BP Light"/>
                <a:cs typeface="Univers for BP Light"/>
              </a:rPr>
              <a:t>on  gas </a:t>
            </a:r>
            <a:r>
              <a:rPr sz="1800" b="0" spc="-5" dirty="0">
                <a:latin typeface="Univers for BP Light"/>
                <a:cs typeface="Univers for BP Light"/>
              </a:rPr>
              <a:t>exports </a:t>
            </a:r>
            <a:r>
              <a:rPr sz="1800" b="0" dirty="0">
                <a:latin typeface="Univers for BP Light"/>
                <a:cs typeface="Univers for BP Light"/>
              </a:rPr>
              <a:t>from </a:t>
            </a:r>
            <a:r>
              <a:rPr sz="1800" b="0" spc="-5" dirty="0">
                <a:latin typeface="Univers for BP Light"/>
                <a:cs typeface="Univers for BP Light"/>
              </a:rPr>
              <a:t>Russia, allowing Russia </a:t>
            </a:r>
            <a:r>
              <a:rPr sz="1800" b="0" dirty="0">
                <a:latin typeface="Univers for BP Light"/>
                <a:cs typeface="Univers for BP Light"/>
              </a:rPr>
              <a:t>to </a:t>
            </a:r>
            <a:r>
              <a:rPr sz="1800" b="0" spc="-5" dirty="0">
                <a:latin typeface="Univers for BP Light"/>
                <a:cs typeface="Univers for BP Light"/>
              </a:rPr>
              <a:t>broadly maintain </a:t>
            </a:r>
            <a:r>
              <a:rPr sz="1800" b="0" dirty="0">
                <a:latin typeface="Univers for BP Light"/>
                <a:cs typeface="Univers for BP Light"/>
              </a:rPr>
              <a:t>its share of </a:t>
            </a:r>
            <a:r>
              <a:rPr sz="1800" b="0" spc="-5" dirty="0">
                <a:latin typeface="Univers for BP Light"/>
                <a:cs typeface="Univers for BP Light"/>
              </a:rPr>
              <a:t>European  </a:t>
            </a:r>
            <a:r>
              <a:rPr sz="1800" b="0" dirty="0">
                <a:latin typeface="Univers for BP Light"/>
                <a:cs typeface="Univers for BP Light"/>
              </a:rPr>
              <a:t>gas </a:t>
            </a:r>
            <a:r>
              <a:rPr sz="1800" b="0" spc="-5" dirty="0">
                <a:latin typeface="Univers for BP Light"/>
                <a:cs typeface="Univers for BP Light"/>
              </a:rPr>
              <a:t>imports. </a:t>
            </a:r>
            <a:r>
              <a:rPr sz="1800" b="0" dirty="0">
                <a:latin typeface="Univers for BP Light"/>
                <a:cs typeface="Univers for BP Light"/>
              </a:rPr>
              <a:t>As </a:t>
            </a:r>
            <a:r>
              <a:rPr sz="1800" b="0" spc="-5" dirty="0">
                <a:latin typeface="Univers for BP Light"/>
                <a:cs typeface="Univers for BP Light"/>
              </a:rPr>
              <a:t>such, </a:t>
            </a:r>
            <a:r>
              <a:rPr sz="1800" b="0" dirty="0">
                <a:latin typeface="Univers for BP Light"/>
                <a:cs typeface="Univers for BP Light"/>
              </a:rPr>
              <a:t>the share of </a:t>
            </a:r>
            <a:r>
              <a:rPr sz="1800" b="0" spc="-5" dirty="0">
                <a:latin typeface="Univers for BP Light"/>
                <a:cs typeface="Univers for BP Light"/>
              </a:rPr>
              <a:t>Europe’s </a:t>
            </a:r>
            <a:r>
              <a:rPr sz="1800" b="0" dirty="0">
                <a:latin typeface="Univers for BP Light"/>
                <a:cs typeface="Univers for BP Light"/>
              </a:rPr>
              <a:t>total gas </a:t>
            </a:r>
            <a:r>
              <a:rPr sz="1800" b="0" spc="-5" dirty="0">
                <a:latin typeface="Univers for BP Light"/>
                <a:cs typeface="Univers for BP Light"/>
              </a:rPr>
              <a:t>consumption met </a:t>
            </a:r>
            <a:r>
              <a:rPr sz="1800" b="0" dirty="0">
                <a:latin typeface="Univers for BP Light"/>
                <a:cs typeface="Univers for BP Light"/>
              </a:rPr>
              <a:t>by </a:t>
            </a:r>
            <a:r>
              <a:rPr sz="1800" b="0" spc="-5" dirty="0">
                <a:latin typeface="Univers for BP Light"/>
                <a:cs typeface="Univers for BP Light"/>
              </a:rPr>
              <a:t>Russian  exports increases </a:t>
            </a:r>
            <a:r>
              <a:rPr sz="1800" b="0" dirty="0">
                <a:latin typeface="Univers for BP Light"/>
                <a:cs typeface="Univers for BP Light"/>
              </a:rPr>
              <a:t>from </a:t>
            </a:r>
            <a:r>
              <a:rPr sz="1800" b="0" spc="-5" dirty="0">
                <a:latin typeface="Univers for BP Light"/>
                <a:cs typeface="Univers for BP Light"/>
              </a:rPr>
              <a:t>around </a:t>
            </a:r>
            <a:r>
              <a:rPr sz="1800" b="0" dirty="0">
                <a:latin typeface="Univers for BP Light"/>
                <a:cs typeface="Univers for BP Light"/>
              </a:rPr>
              <a:t>a third </a:t>
            </a:r>
            <a:r>
              <a:rPr sz="1800" b="0" spc="-5" dirty="0">
                <a:latin typeface="Univers for BP Light"/>
                <a:cs typeface="Univers for BP Light"/>
              </a:rPr>
              <a:t>currently </a:t>
            </a:r>
            <a:r>
              <a:rPr sz="1800" b="0" dirty="0">
                <a:latin typeface="Univers for BP Light"/>
                <a:cs typeface="Univers for BP Light"/>
              </a:rPr>
              <a:t>to </a:t>
            </a:r>
            <a:r>
              <a:rPr sz="1800" b="0" spc="-5" dirty="0">
                <a:latin typeface="Univers for BP Light"/>
                <a:cs typeface="Univers for BP Light"/>
              </a:rPr>
              <a:t>almost half </a:t>
            </a:r>
            <a:r>
              <a:rPr sz="1800" b="0" dirty="0">
                <a:latin typeface="Univers for BP Light"/>
                <a:cs typeface="Univers for BP Light"/>
              </a:rPr>
              <a:t>by</a:t>
            </a:r>
            <a:r>
              <a:rPr sz="1800" b="0" spc="90"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p:txBody>
      </p:sp>
      <p:sp>
        <p:nvSpPr>
          <p:cNvPr id="4" name="object 4"/>
          <p:cNvSpPr/>
          <p:nvPr/>
        </p:nvSpPr>
        <p:spPr>
          <a:xfrm>
            <a:off x="524255" y="117347"/>
            <a:ext cx="1586865" cy="251460"/>
          </a:xfrm>
          <a:custGeom>
            <a:avLst/>
            <a:gdLst/>
            <a:ahLst/>
            <a:cxnLst/>
            <a:rect l="l" t="t" r="r" b="b"/>
            <a:pathLst>
              <a:path w="1586864" h="251460">
                <a:moveTo>
                  <a:pt x="1544574"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60"/>
                </a:lnTo>
                <a:lnTo>
                  <a:pt x="1544574" y="251460"/>
                </a:lnTo>
                <a:lnTo>
                  <a:pt x="1560873" y="248161"/>
                </a:lnTo>
                <a:lnTo>
                  <a:pt x="1574196" y="239172"/>
                </a:lnTo>
                <a:lnTo>
                  <a:pt x="1583185" y="225849"/>
                </a:lnTo>
                <a:lnTo>
                  <a:pt x="1586483" y="209550"/>
                </a:lnTo>
                <a:lnTo>
                  <a:pt x="1586483" y="41909"/>
                </a:lnTo>
                <a:lnTo>
                  <a:pt x="1583185" y="25610"/>
                </a:lnTo>
                <a:lnTo>
                  <a:pt x="1574196" y="12287"/>
                </a:lnTo>
                <a:lnTo>
                  <a:pt x="1560873" y="3298"/>
                </a:lnTo>
                <a:lnTo>
                  <a:pt x="1544574"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37159"/>
            <a:ext cx="132270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Natural</a:t>
            </a:r>
            <a:r>
              <a:rPr sz="1250" i="1" spc="-95" dirty="0">
                <a:latin typeface="Univers for BP"/>
                <a:cs typeface="Univers for BP"/>
              </a:rPr>
              <a:t> </a:t>
            </a:r>
            <a:r>
              <a:rPr sz="1250" i="1" spc="-30" dirty="0">
                <a:latin typeface="Univers for BP"/>
                <a:cs typeface="Univers for BP"/>
              </a:rPr>
              <a:t>gas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32477" y="6591096"/>
            <a:ext cx="22542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91</a:t>
            </a:fld>
            <a:endParaRPr sz="1200">
              <a:latin typeface="Univers for BP Light"/>
              <a:cs typeface="Univers for BP Light"/>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991611" y="5422391"/>
            <a:ext cx="422275" cy="588645"/>
          </a:xfrm>
          <a:custGeom>
            <a:avLst/>
            <a:gdLst/>
            <a:ahLst/>
            <a:cxnLst/>
            <a:rect l="l" t="t" r="r" b="b"/>
            <a:pathLst>
              <a:path w="422275" h="588645">
                <a:moveTo>
                  <a:pt x="422148" y="0"/>
                </a:moveTo>
                <a:lnTo>
                  <a:pt x="0" y="0"/>
                </a:lnTo>
                <a:lnTo>
                  <a:pt x="0" y="588264"/>
                </a:lnTo>
                <a:lnTo>
                  <a:pt x="422148" y="588264"/>
                </a:lnTo>
                <a:lnTo>
                  <a:pt x="422148" y="0"/>
                </a:lnTo>
                <a:close/>
              </a:path>
            </a:pathLst>
          </a:custGeom>
          <a:solidFill>
            <a:srgbClr val="009900"/>
          </a:solidFill>
        </p:spPr>
        <p:txBody>
          <a:bodyPr wrap="square" lIns="0" tIns="0" rIns="0" bIns="0" rtlCol="0"/>
          <a:lstStyle/>
          <a:p>
            <a:endParaRPr/>
          </a:p>
        </p:txBody>
      </p:sp>
      <p:sp>
        <p:nvSpPr>
          <p:cNvPr id="3" name="object 3"/>
          <p:cNvSpPr/>
          <p:nvPr/>
        </p:nvSpPr>
        <p:spPr>
          <a:xfrm>
            <a:off x="3624071" y="5568696"/>
            <a:ext cx="422275" cy="441959"/>
          </a:xfrm>
          <a:custGeom>
            <a:avLst/>
            <a:gdLst/>
            <a:ahLst/>
            <a:cxnLst/>
            <a:rect l="l" t="t" r="r" b="b"/>
            <a:pathLst>
              <a:path w="422275" h="441960">
                <a:moveTo>
                  <a:pt x="422148" y="0"/>
                </a:moveTo>
                <a:lnTo>
                  <a:pt x="0" y="0"/>
                </a:lnTo>
                <a:lnTo>
                  <a:pt x="0" y="441959"/>
                </a:lnTo>
                <a:lnTo>
                  <a:pt x="422148" y="441959"/>
                </a:lnTo>
                <a:lnTo>
                  <a:pt x="422148" y="0"/>
                </a:lnTo>
                <a:close/>
              </a:path>
            </a:pathLst>
          </a:custGeom>
          <a:solidFill>
            <a:srgbClr val="009900"/>
          </a:solidFill>
        </p:spPr>
        <p:txBody>
          <a:bodyPr wrap="square" lIns="0" tIns="0" rIns="0" bIns="0" rtlCol="0"/>
          <a:lstStyle/>
          <a:p>
            <a:endParaRPr/>
          </a:p>
        </p:txBody>
      </p:sp>
      <p:sp>
        <p:nvSpPr>
          <p:cNvPr id="4" name="object 4"/>
          <p:cNvSpPr/>
          <p:nvPr/>
        </p:nvSpPr>
        <p:spPr>
          <a:xfrm>
            <a:off x="4256532" y="5698235"/>
            <a:ext cx="422275" cy="312420"/>
          </a:xfrm>
          <a:custGeom>
            <a:avLst/>
            <a:gdLst/>
            <a:ahLst/>
            <a:cxnLst/>
            <a:rect l="l" t="t" r="r" b="b"/>
            <a:pathLst>
              <a:path w="422275" h="312420">
                <a:moveTo>
                  <a:pt x="422147" y="0"/>
                </a:moveTo>
                <a:lnTo>
                  <a:pt x="0" y="0"/>
                </a:lnTo>
                <a:lnTo>
                  <a:pt x="0" y="312419"/>
                </a:lnTo>
                <a:lnTo>
                  <a:pt x="422147" y="312419"/>
                </a:lnTo>
                <a:lnTo>
                  <a:pt x="422147" y="0"/>
                </a:lnTo>
                <a:close/>
              </a:path>
            </a:pathLst>
          </a:custGeom>
          <a:solidFill>
            <a:srgbClr val="009900"/>
          </a:solidFill>
        </p:spPr>
        <p:txBody>
          <a:bodyPr wrap="square" lIns="0" tIns="0" rIns="0" bIns="0" rtlCol="0"/>
          <a:lstStyle/>
          <a:p>
            <a:endParaRPr/>
          </a:p>
        </p:txBody>
      </p:sp>
      <p:sp>
        <p:nvSpPr>
          <p:cNvPr id="5" name="object 5"/>
          <p:cNvSpPr/>
          <p:nvPr/>
        </p:nvSpPr>
        <p:spPr>
          <a:xfrm>
            <a:off x="2991611" y="5422391"/>
            <a:ext cx="422275" cy="588645"/>
          </a:xfrm>
          <a:custGeom>
            <a:avLst/>
            <a:gdLst/>
            <a:ahLst/>
            <a:cxnLst/>
            <a:rect l="l" t="t" r="r" b="b"/>
            <a:pathLst>
              <a:path w="422275" h="588645">
                <a:moveTo>
                  <a:pt x="0" y="0"/>
                </a:moveTo>
                <a:lnTo>
                  <a:pt x="422148" y="0"/>
                </a:lnTo>
                <a:lnTo>
                  <a:pt x="422148" y="588264"/>
                </a:lnTo>
                <a:lnTo>
                  <a:pt x="0" y="588264"/>
                </a:lnTo>
                <a:lnTo>
                  <a:pt x="0" y="0"/>
                </a:lnTo>
                <a:close/>
              </a:path>
            </a:pathLst>
          </a:custGeom>
          <a:ln w="9144">
            <a:solidFill>
              <a:srgbClr val="BEBEBE"/>
            </a:solidFill>
          </a:ln>
        </p:spPr>
        <p:txBody>
          <a:bodyPr wrap="square" lIns="0" tIns="0" rIns="0" bIns="0" rtlCol="0"/>
          <a:lstStyle/>
          <a:p>
            <a:endParaRPr/>
          </a:p>
        </p:txBody>
      </p:sp>
      <p:sp>
        <p:nvSpPr>
          <p:cNvPr id="6" name="object 6"/>
          <p:cNvSpPr/>
          <p:nvPr/>
        </p:nvSpPr>
        <p:spPr>
          <a:xfrm>
            <a:off x="3624071" y="5568696"/>
            <a:ext cx="422275" cy="441959"/>
          </a:xfrm>
          <a:custGeom>
            <a:avLst/>
            <a:gdLst/>
            <a:ahLst/>
            <a:cxnLst/>
            <a:rect l="l" t="t" r="r" b="b"/>
            <a:pathLst>
              <a:path w="422275" h="441960">
                <a:moveTo>
                  <a:pt x="0" y="0"/>
                </a:moveTo>
                <a:lnTo>
                  <a:pt x="422148" y="0"/>
                </a:lnTo>
                <a:lnTo>
                  <a:pt x="422148" y="441959"/>
                </a:lnTo>
                <a:lnTo>
                  <a:pt x="0" y="441959"/>
                </a:lnTo>
                <a:lnTo>
                  <a:pt x="0" y="0"/>
                </a:lnTo>
                <a:close/>
              </a:path>
            </a:pathLst>
          </a:custGeom>
          <a:ln w="9144">
            <a:solidFill>
              <a:srgbClr val="BEBEBE"/>
            </a:solidFill>
          </a:ln>
        </p:spPr>
        <p:txBody>
          <a:bodyPr wrap="square" lIns="0" tIns="0" rIns="0" bIns="0" rtlCol="0"/>
          <a:lstStyle/>
          <a:p>
            <a:endParaRPr/>
          </a:p>
        </p:txBody>
      </p:sp>
      <p:sp>
        <p:nvSpPr>
          <p:cNvPr id="7" name="object 7"/>
          <p:cNvSpPr/>
          <p:nvPr/>
        </p:nvSpPr>
        <p:spPr>
          <a:xfrm>
            <a:off x="4256532" y="5698235"/>
            <a:ext cx="422275" cy="312420"/>
          </a:xfrm>
          <a:custGeom>
            <a:avLst/>
            <a:gdLst/>
            <a:ahLst/>
            <a:cxnLst/>
            <a:rect l="l" t="t" r="r" b="b"/>
            <a:pathLst>
              <a:path w="422275" h="312420">
                <a:moveTo>
                  <a:pt x="0" y="0"/>
                </a:moveTo>
                <a:lnTo>
                  <a:pt x="422147" y="0"/>
                </a:lnTo>
                <a:lnTo>
                  <a:pt x="422147" y="312419"/>
                </a:lnTo>
                <a:lnTo>
                  <a:pt x="0" y="312419"/>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2991611" y="4076700"/>
            <a:ext cx="422275" cy="1346200"/>
          </a:xfrm>
          <a:custGeom>
            <a:avLst/>
            <a:gdLst/>
            <a:ahLst/>
            <a:cxnLst/>
            <a:rect l="l" t="t" r="r" b="b"/>
            <a:pathLst>
              <a:path w="422275" h="1346200">
                <a:moveTo>
                  <a:pt x="422148" y="0"/>
                </a:moveTo>
                <a:lnTo>
                  <a:pt x="0" y="0"/>
                </a:lnTo>
                <a:lnTo>
                  <a:pt x="0" y="1345692"/>
                </a:lnTo>
                <a:lnTo>
                  <a:pt x="422148" y="1345692"/>
                </a:lnTo>
                <a:lnTo>
                  <a:pt x="422148" y="0"/>
                </a:lnTo>
                <a:close/>
              </a:path>
            </a:pathLst>
          </a:custGeom>
          <a:solidFill>
            <a:srgbClr val="3366FF"/>
          </a:solidFill>
        </p:spPr>
        <p:txBody>
          <a:bodyPr wrap="square" lIns="0" tIns="0" rIns="0" bIns="0" rtlCol="0"/>
          <a:lstStyle/>
          <a:p>
            <a:endParaRPr/>
          </a:p>
        </p:txBody>
      </p:sp>
      <p:sp>
        <p:nvSpPr>
          <p:cNvPr id="9" name="object 9"/>
          <p:cNvSpPr/>
          <p:nvPr/>
        </p:nvSpPr>
        <p:spPr>
          <a:xfrm>
            <a:off x="3624071" y="4244340"/>
            <a:ext cx="422275" cy="1324610"/>
          </a:xfrm>
          <a:custGeom>
            <a:avLst/>
            <a:gdLst/>
            <a:ahLst/>
            <a:cxnLst/>
            <a:rect l="l" t="t" r="r" b="b"/>
            <a:pathLst>
              <a:path w="422275" h="1324610">
                <a:moveTo>
                  <a:pt x="422148" y="0"/>
                </a:moveTo>
                <a:lnTo>
                  <a:pt x="0" y="0"/>
                </a:lnTo>
                <a:lnTo>
                  <a:pt x="0" y="1324356"/>
                </a:lnTo>
                <a:lnTo>
                  <a:pt x="422148" y="1324356"/>
                </a:lnTo>
                <a:lnTo>
                  <a:pt x="422148" y="0"/>
                </a:lnTo>
                <a:close/>
              </a:path>
            </a:pathLst>
          </a:custGeom>
          <a:solidFill>
            <a:srgbClr val="3366FF"/>
          </a:solidFill>
        </p:spPr>
        <p:txBody>
          <a:bodyPr wrap="square" lIns="0" tIns="0" rIns="0" bIns="0" rtlCol="0"/>
          <a:lstStyle/>
          <a:p>
            <a:endParaRPr/>
          </a:p>
        </p:txBody>
      </p:sp>
      <p:sp>
        <p:nvSpPr>
          <p:cNvPr id="10" name="object 10"/>
          <p:cNvSpPr/>
          <p:nvPr/>
        </p:nvSpPr>
        <p:spPr>
          <a:xfrm>
            <a:off x="4256532" y="4582667"/>
            <a:ext cx="422275" cy="1115695"/>
          </a:xfrm>
          <a:custGeom>
            <a:avLst/>
            <a:gdLst/>
            <a:ahLst/>
            <a:cxnLst/>
            <a:rect l="l" t="t" r="r" b="b"/>
            <a:pathLst>
              <a:path w="422275" h="1115695">
                <a:moveTo>
                  <a:pt x="422147" y="0"/>
                </a:moveTo>
                <a:lnTo>
                  <a:pt x="0" y="0"/>
                </a:lnTo>
                <a:lnTo>
                  <a:pt x="0" y="1115567"/>
                </a:lnTo>
                <a:lnTo>
                  <a:pt x="422147" y="1115567"/>
                </a:lnTo>
                <a:lnTo>
                  <a:pt x="422147" y="0"/>
                </a:lnTo>
                <a:close/>
              </a:path>
            </a:pathLst>
          </a:custGeom>
          <a:solidFill>
            <a:srgbClr val="3366FF"/>
          </a:solidFill>
        </p:spPr>
        <p:txBody>
          <a:bodyPr wrap="square" lIns="0" tIns="0" rIns="0" bIns="0" rtlCol="0"/>
          <a:lstStyle/>
          <a:p>
            <a:endParaRPr/>
          </a:p>
        </p:txBody>
      </p:sp>
      <p:sp>
        <p:nvSpPr>
          <p:cNvPr id="11" name="object 11"/>
          <p:cNvSpPr/>
          <p:nvPr/>
        </p:nvSpPr>
        <p:spPr>
          <a:xfrm>
            <a:off x="2991611" y="4076700"/>
            <a:ext cx="422275" cy="1346200"/>
          </a:xfrm>
          <a:custGeom>
            <a:avLst/>
            <a:gdLst/>
            <a:ahLst/>
            <a:cxnLst/>
            <a:rect l="l" t="t" r="r" b="b"/>
            <a:pathLst>
              <a:path w="422275" h="1346200">
                <a:moveTo>
                  <a:pt x="0" y="0"/>
                </a:moveTo>
                <a:lnTo>
                  <a:pt x="422148" y="0"/>
                </a:lnTo>
                <a:lnTo>
                  <a:pt x="422148" y="1345692"/>
                </a:lnTo>
                <a:lnTo>
                  <a:pt x="0" y="1345692"/>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3624071" y="4244340"/>
            <a:ext cx="422275" cy="1324610"/>
          </a:xfrm>
          <a:custGeom>
            <a:avLst/>
            <a:gdLst/>
            <a:ahLst/>
            <a:cxnLst/>
            <a:rect l="l" t="t" r="r" b="b"/>
            <a:pathLst>
              <a:path w="422275" h="1324610">
                <a:moveTo>
                  <a:pt x="0" y="0"/>
                </a:moveTo>
                <a:lnTo>
                  <a:pt x="422148" y="0"/>
                </a:lnTo>
                <a:lnTo>
                  <a:pt x="422148" y="1324356"/>
                </a:lnTo>
                <a:lnTo>
                  <a:pt x="0" y="1324356"/>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4256532" y="4582667"/>
            <a:ext cx="422275" cy="1115695"/>
          </a:xfrm>
          <a:custGeom>
            <a:avLst/>
            <a:gdLst/>
            <a:ahLst/>
            <a:cxnLst/>
            <a:rect l="l" t="t" r="r" b="b"/>
            <a:pathLst>
              <a:path w="422275" h="1115695">
                <a:moveTo>
                  <a:pt x="0" y="0"/>
                </a:moveTo>
                <a:lnTo>
                  <a:pt x="422147" y="0"/>
                </a:lnTo>
                <a:lnTo>
                  <a:pt x="422147" y="1115567"/>
                </a:lnTo>
                <a:lnTo>
                  <a:pt x="0" y="1115567"/>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2991611" y="3727703"/>
            <a:ext cx="422275" cy="349250"/>
          </a:xfrm>
          <a:custGeom>
            <a:avLst/>
            <a:gdLst/>
            <a:ahLst/>
            <a:cxnLst/>
            <a:rect l="l" t="t" r="r" b="b"/>
            <a:pathLst>
              <a:path w="422275" h="349250">
                <a:moveTo>
                  <a:pt x="422148" y="0"/>
                </a:moveTo>
                <a:lnTo>
                  <a:pt x="0" y="0"/>
                </a:lnTo>
                <a:lnTo>
                  <a:pt x="0" y="348996"/>
                </a:lnTo>
                <a:lnTo>
                  <a:pt x="422148" y="348996"/>
                </a:lnTo>
                <a:lnTo>
                  <a:pt x="422148" y="0"/>
                </a:lnTo>
                <a:close/>
              </a:path>
            </a:pathLst>
          </a:custGeom>
          <a:solidFill>
            <a:srgbClr val="8ADEFF"/>
          </a:solidFill>
        </p:spPr>
        <p:txBody>
          <a:bodyPr wrap="square" lIns="0" tIns="0" rIns="0" bIns="0" rtlCol="0"/>
          <a:lstStyle/>
          <a:p>
            <a:endParaRPr/>
          </a:p>
        </p:txBody>
      </p:sp>
      <p:sp>
        <p:nvSpPr>
          <p:cNvPr id="15" name="object 15"/>
          <p:cNvSpPr/>
          <p:nvPr/>
        </p:nvSpPr>
        <p:spPr>
          <a:xfrm>
            <a:off x="3624071" y="3733800"/>
            <a:ext cx="422275" cy="510540"/>
          </a:xfrm>
          <a:custGeom>
            <a:avLst/>
            <a:gdLst/>
            <a:ahLst/>
            <a:cxnLst/>
            <a:rect l="l" t="t" r="r" b="b"/>
            <a:pathLst>
              <a:path w="422275" h="510539">
                <a:moveTo>
                  <a:pt x="422148" y="0"/>
                </a:moveTo>
                <a:lnTo>
                  <a:pt x="0" y="0"/>
                </a:lnTo>
                <a:lnTo>
                  <a:pt x="0" y="510539"/>
                </a:lnTo>
                <a:lnTo>
                  <a:pt x="422148" y="510539"/>
                </a:lnTo>
                <a:lnTo>
                  <a:pt x="422148" y="0"/>
                </a:lnTo>
                <a:close/>
              </a:path>
            </a:pathLst>
          </a:custGeom>
          <a:solidFill>
            <a:srgbClr val="8ADEFF"/>
          </a:solidFill>
        </p:spPr>
        <p:txBody>
          <a:bodyPr wrap="square" lIns="0" tIns="0" rIns="0" bIns="0" rtlCol="0"/>
          <a:lstStyle/>
          <a:p>
            <a:endParaRPr/>
          </a:p>
        </p:txBody>
      </p:sp>
      <p:sp>
        <p:nvSpPr>
          <p:cNvPr id="16" name="object 16"/>
          <p:cNvSpPr/>
          <p:nvPr/>
        </p:nvSpPr>
        <p:spPr>
          <a:xfrm>
            <a:off x="4256532" y="3895344"/>
            <a:ext cx="422275" cy="687705"/>
          </a:xfrm>
          <a:custGeom>
            <a:avLst/>
            <a:gdLst/>
            <a:ahLst/>
            <a:cxnLst/>
            <a:rect l="l" t="t" r="r" b="b"/>
            <a:pathLst>
              <a:path w="422275" h="687704">
                <a:moveTo>
                  <a:pt x="422147" y="0"/>
                </a:moveTo>
                <a:lnTo>
                  <a:pt x="0" y="0"/>
                </a:lnTo>
                <a:lnTo>
                  <a:pt x="0" y="687323"/>
                </a:lnTo>
                <a:lnTo>
                  <a:pt x="422147" y="687323"/>
                </a:lnTo>
                <a:lnTo>
                  <a:pt x="422147" y="0"/>
                </a:lnTo>
                <a:close/>
              </a:path>
            </a:pathLst>
          </a:custGeom>
          <a:solidFill>
            <a:srgbClr val="8ADEFF"/>
          </a:solidFill>
        </p:spPr>
        <p:txBody>
          <a:bodyPr wrap="square" lIns="0" tIns="0" rIns="0" bIns="0" rtlCol="0"/>
          <a:lstStyle/>
          <a:p>
            <a:endParaRPr/>
          </a:p>
        </p:txBody>
      </p:sp>
      <p:sp>
        <p:nvSpPr>
          <p:cNvPr id="17" name="object 17"/>
          <p:cNvSpPr/>
          <p:nvPr/>
        </p:nvSpPr>
        <p:spPr>
          <a:xfrm>
            <a:off x="2991611" y="3727703"/>
            <a:ext cx="422275" cy="349250"/>
          </a:xfrm>
          <a:custGeom>
            <a:avLst/>
            <a:gdLst/>
            <a:ahLst/>
            <a:cxnLst/>
            <a:rect l="l" t="t" r="r" b="b"/>
            <a:pathLst>
              <a:path w="422275" h="349250">
                <a:moveTo>
                  <a:pt x="0" y="0"/>
                </a:moveTo>
                <a:lnTo>
                  <a:pt x="422148" y="0"/>
                </a:lnTo>
                <a:lnTo>
                  <a:pt x="422148" y="348996"/>
                </a:lnTo>
                <a:lnTo>
                  <a:pt x="0" y="348996"/>
                </a:lnTo>
                <a:lnTo>
                  <a:pt x="0" y="0"/>
                </a:lnTo>
                <a:close/>
              </a:path>
            </a:pathLst>
          </a:custGeom>
          <a:ln w="9143">
            <a:solidFill>
              <a:srgbClr val="BEBEBE"/>
            </a:solidFill>
          </a:ln>
        </p:spPr>
        <p:txBody>
          <a:bodyPr wrap="square" lIns="0" tIns="0" rIns="0" bIns="0" rtlCol="0"/>
          <a:lstStyle/>
          <a:p>
            <a:endParaRPr/>
          </a:p>
        </p:txBody>
      </p:sp>
      <p:sp>
        <p:nvSpPr>
          <p:cNvPr id="18" name="object 18"/>
          <p:cNvSpPr/>
          <p:nvPr/>
        </p:nvSpPr>
        <p:spPr>
          <a:xfrm>
            <a:off x="3624071" y="3733800"/>
            <a:ext cx="422275" cy="510540"/>
          </a:xfrm>
          <a:custGeom>
            <a:avLst/>
            <a:gdLst/>
            <a:ahLst/>
            <a:cxnLst/>
            <a:rect l="l" t="t" r="r" b="b"/>
            <a:pathLst>
              <a:path w="422275" h="510539">
                <a:moveTo>
                  <a:pt x="0" y="0"/>
                </a:moveTo>
                <a:lnTo>
                  <a:pt x="422148" y="0"/>
                </a:lnTo>
                <a:lnTo>
                  <a:pt x="422148" y="510539"/>
                </a:lnTo>
                <a:lnTo>
                  <a:pt x="0" y="510539"/>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4256532" y="3895344"/>
            <a:ext cx="422275" cy="687705"/>
          </a:xfrm>
          <a:custGeom>
            <a:avLst/>
            <a:gdLst/>
            <a:ahLst/>
            <a:cxnLst/>
            <a:rect l="l" t="t" r="r" b="b"/>
            <a:pathLst>
              <a:path w="422275" h="687704">
                <a:moveTo>
                  <a:pt x="0" y="0"/>
                </a:moveTo>
                <a:lnTo>
                  <a:pt x="422147" y="0"/>
                </a:lnTo>
                <a:lnTo>
                  <a:pt x="422147" y="687323"/>
                </a:lnTo>
                <a:lnTo>
                  <a:pt x="0" y="687323"/>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2991611" y="3557015"/>
            <a:ext cx="422275" cy="170815"/>
          </a:xfrm>
          <a:custGeom>
            <a:avLst/>
            <a:gdLst/>
            <a:ahLst/>
            <a:cxnLst/>
            <a:rect l="l" t="t" r="r" b="b"/>
            <a:pathLst>
              <a:path w="422275" h="170814">
                <a:moveTo>
                  <a:pt x="422148" y="0"/>
                </a:moveTo>
                <a:lnTo>
                  <a:pt x="0" y="0"/>
                </a:lnTo>
                <a:lnTo>
                  <a:pt x="0" y="170688"/>
                </a:lnTo>
                <a:lnTo>
                  <a:pt x="422148" y="170688"/>
                </a:lnTo>
                <a:lnTo>
                  <a:pt x="422148" y="0"/>
                </a:lnTo>
                <a:close/>
              </a:path>
            </a:pathLst>
          </a:custGeom>
          <a:solidFill>
            <a:srgbClr val="FFCC00"/>
          </a:solidFill>
        </p:spPr>
        <p:txBody>
          <a:bodyPr wrap="square" lIns="0" tIns="0" rIns="0" bIns="0" rtlCol="0"/>
          <a:lstStyle/>
          <a:p>
            <a:endParaRPr/>
          </a:p>
        </p:txBody>
      </p:sp>
      <p:sp>
        <p:nvSpPr>
          <p:cNvPr id="21" name="object 21"/>
          <p:cNvSpPr/>
          <p:nvPr/>
        </p:nvSpPr>
        <p:spPr>
          <a:xfrm>
            <a:off x="3624071" y="3467100"/>
            <a:ext cx="422275" cy="266700"/>
          </a:xfrm>
          <a:custGeom>
            <a:avLst/>
            <a:gdLst/>
            <a:ahLst/>
            <a:cxnLst/>
            <a:rect l="l" t="t" r="r" b="b"/>
            <a:pathLst>
              <a:path w="422275" h="266700">
                <a:moveTo>
                  <a:pt x="422148" y="0"/>
                </a:moveTo>
                <a:lnTo>
                  <a:pt x="0" y="0"/>
                </a:lnTo>
                <a:lnTo>
                  <a:pt x="0" y="266700"/>
                </a:lnTo>
                <a:lnTo>
                  <a:pt x="422148" y="266700"/>
                </a:lnTo>
                <a:lnTo>
                  <a:pt x="422148" y="0"/>
                </a:lnTo>
                <a:close/>
              </a:path>
            </a:pathLst>
          </a:custGeom>
          <a:solidFill>
            <a:srgbClr val="FFCC00"/>
          </a:solidFill>
        </p:spPr>
        <p:txBody>
          <a:bodyPr wrap="square" lIns="0" tIns="0" rIns="0" bIns="0" rtlCol="0"/>
          <a:lstStyle/>
          <a:p>
            <a:endParaRPr/>
          </a:p>
        </p:txBody>
      </p:sp>
      <p:sp>
        <p:nvSpPr>
          <p:cNvPr id="22" name="object 22"/>
          <p:cNvSpPr/>
          <p:nvPr/>
        </p:nvSpPr>
        <p:spPr>
          <a:xfrm>
            <a:off x="4256532" y="3520440"/>
            <a:ext cx="422275" cy="375285"/>
          </a:xfrm>
          <a:custGeom>
            <a:avLst/>
            <a:gdLst/>
            <a:ahLst/>
            <a:cxnLst/>
            <a:rect l="l" t="t" r="r" b="b"/>
            <a:pathLst>
              <a:path w="422275" h="375285">
                <a:moveTo>
                  <a:pt x="422147" y="0"/>
                </a:moveTo>
                <a:lnTo>
                  <a:pt x="0" y="0"/>
                </a:lnTo>
                <a:lnTo>
                  <a:pt x="0" y="374904"/>
                </a:lnTo>
                <a:lnTo>
                  <a:pt x="422147" y="374904"/>
                </a:lnTo>
                <a:lnTo>
                  <a:pt x="422147" y="0"/>
                </a:lnTo>
                <a:close/>
              </a:path>
            </a:pathLst>
          </a:custGeom>
          <a:solidFill>
            <a:srgbClr val="FFCC00"/>
          </a:solidFill>
        </p:spPr>
        <p:txBody>
          <a:bodyPr wrap="square" lIns="0" tIns="0" rIns="0" bIns="0" rtlCol="0"/>
          <a:lstStyle/>
          <a:p>
            <a:endParaRPr/>
          </a:p>
        </p:txBody>
      </p:sp>
      <p:sp>
        <p:nvSpPr>
          <p:cNvPr id="23" name="object 23"/>
          <p:cNvSpPr/>
          <p:nvPr/>
        </p:nvSpPr>
        <p:spPr>
          <a:xfrm>
            <a:off x="2991611" y="3557015"/>
            <a:ext cx="422275" cy="170815"/>
          </a:xfrm>
          <a:custGeom>
            <a:avLst/>
            <a:gdLst/>
            <a:ahLst/>
            <a:cxnLst/>
            <a:rect l="l" t="t" r="r" b="b"/>
            <a:pathLst>
              <a:path w="422275" h="170814">
                <a:moveTo>
                  <a:pt x="0" y="0"/>
                </a:moveTo>
                <a:lnTo>
                  <a:pt x="422148" y="0"/>
                </a:lnTo>
                <a:lnTo>
                  <a:pt x="422148" y="170688"/>
                </a:lnTo>
                <a:lnTo>
                  <a:pt x="0" y="170688"/>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3624071" y="3467100"/>
            <a:ext cx="422275" cy="266700"/>
          </a:xfrm>
          <a:custGeom>
            <a:avLst/>
            <a:gdLst/>
            <a:ahLst/>
            <a:cxnLst/>
            <a:rect l="l" t="t" r="r" b="b"/>
            <a:pathLst>
              <a:path w="422275" h="266700">
                <a:moveTo>
                  <a:pt x="0" y="0"/>
                </a:moveTo>
                <a:lnTo>
                  <a:pt x="422148" y="0"/>
                </a:lnTo>
                <a:lnTo>
                  <a:pt x="422148" y="266700"/>
                </a:lnTo>
                <a:lnTo>
                  <a:pt x="0" y="266700"/>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4256532" y="3520440"/>
            <a:ext cx="422275" cy="375285"/>
          </a:xfrm>
          <a:custGeom>
            <a:avLst/>
            <a:gdLst/>
            <a:ahLst/>
            <a:cxnLst/>
            <a:rect l="l" t="t" r="r" b="b"/>
            <a:pathLst>
              <a:path w="422275" h="375285">
                <a:moveTo>
                  <a:pt x="0" y="0"/>
                </a:moveTo>
                <a:lnTo>
                  <a:pt x="422147" y="0"/>
                </a:lnTo>
                <a:lnTo>
                  <a:pt x="422147" y="374904"/>
                </a:lnTo>
                <a:lnTo>
                  <a:pt x="0" y="374904"/>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2991611" y="3351276"/>
            <a:ext cx="422275" cy="205740"/>
          </a:xfrm>
          <a:custGeom>
            <a:avLst/>
            <a:gdLst/>
            <a:ahLst/>
            <a:cxnLst/>
            <a:rect l="l" t="t" r="r" b="b"/>
            <a:pathLst>
              <a:path w="422275" h="205739">
                <a:moveTo>
                  <a:pt x="422148" y="0"/>
                </a:moveTo>
                <a:lnTo>
                  <a:pt x="0" y="0"/>
                </a:lnTo>
                <a:lnTo>
                  <a:pt x="0" y="205739"/>
                </a:lnTo>
                <a:lnTo>
                  <a:pt x="422148" y="205739"/>
                </a:lnTo>
                <a:lnTo>
                  <a:pt x="422148" y="0"/>
                </a:lnTo>
                <a:close/>
              </a:path>
            </a:pathLst>
          </a:custGeom>
          <a:solidFill>
            <a:srgbClr val="BEBEBE"/>
          </a:solidFill>
        </p:spPr>
        <p:txBody>
          <a:bodyPr wrap="square" lIns="0" tIns="0" rIns="0" bIns="0" rtlCol="0"/>
          <a:lstStyle/>
          <a:p>
            <a:endParaRPr/>
          </a:p>
        </p:txBody>
      </p:sp>
      <p:sp>
        <p:nvSpPr>
          <p:cNvPr id="27" name="object 27"/>
          <p:cNvSpPr/>
          <p:nvPr/>
        </p:nvSpPr>
        <p:spPr>
          <a:xfrm>
            <a:off x="3624071" y="3261359"/>
            <a:ext cx="422275" cy="205740"/>
          </a:xfrm>
          <a:custGeom>
            <a:avLst/>
            <a:gdLst/>
            <a:ahLst/>
            <a:cxnLst/>
            <a:rect l="l" t="t" r="r" b="b"/>
            <a:pathLst>
              <a:path w="422275" h="205739">
                <a:moveTo>
                  <a:pt x="422148" y="0"/>
                </a:moveTo>
                <a:lnTo>
                  <a:pt x="0" y="0"/>
                </a:lnTo>
                <a:lnTo>
                  <a:pt x="0" y="205739"/>
                </a:lnTo>
                <a:lnTo>
                  <a:pt x="422148" y="205739"/>
                </a:lnTo>
                <a:lnTo>
                  <a:pt x="422148" y="0"/>
                </a:lnTo>
                <a:close/>
              </a:path>
            </a:pathLst>
          </a:custGeom>
          <a:solidFill>
            <a:srgbClr val="BEBEBE"/>
          </a:solidFill>
        </p:spPr>
        <p:txBody>
          <a:bodyPr wrap="square" lIns="0" tIns="0" rIns="0" bIns="0" rtlCol="0"/>
          <a:lstStyle/>
          <a:p>
            <a:endParaRPr/>
          </a:p>
        </p:txBody>
      </p:sp>
      <p:sp>
        <p:nvSpPr>
          <p:cNvPr id="28" name="object 28"/>
          <p:cNvSpPr/>
          <p:nvPr/>
        </p:nvSpPr>
        <p:spPr>
          <a:xfrm>
            <a:off x="4256532" y="3305555"/>
            <a:ext cx="422275" cy="215265"/>
          </a:xfrm>
          <a:custGeom>
            <a:avLst/>
            <a:gdLst/>
            <a:ahLst/>
            <a:cxnLst/>
            <a:rect l="l" t="t" r="r" b="b"/>
            <a:pathLst>
              <a:path w="422275" h="215264">
                <a:moveTo>
                  <a:pt x="422147" y="0"/>
                </a:moveTo>
                <a:lnTo>
                  <a:pt x="0" y="0"/>
                </a:lnTo>
                <a:lnTo>
                  <a:pt x="0" y="214884"/>
                </a:lnTo>
                <a:lnTo>
                  <a:pt x="422147" y="214884"/>
                </a:lnTo>
                <a:lnTo>
                  <a:pt x="422147" y="0"/>
                </a:lnTo>
                <a:close/>
              </a:path>
            </a:pathLst>
          </a:custGeom>
          <a:solidFill>
            <a:srgbClr val="BEBEBE"/>
          </a:solidFill>
        </p:spPr>
        <p:txBody>
          <a:bodyPr wrap="square" lIns="0" tIns="0" rIns="0" bIns="0" rtlCol="0"/>
          <a:lstStyle/>
          <a:p>
            <a:endParaRPr/>
          </a:p>
        </p:txBody>
      </p:sp>
      <p:sp>
        <p:nvSpPr>
          <p:cNvPr id="29" name="object 29"/>
          <p:cNvSpPr/>
          <p:nvPr/>
        </p:nvSpPr>
        <p:spPr>
          <a:xfrm>
            <a:off x="2991611" y="3351276"/>
            <a:ext cx="422275" cy="205740"/>
          </a:xfrm>
          <a:custGeom>
            <a:avLst/>
            <a:gdLst/>
            <a:ahLst/>
            <a:cxnLst/>
            <a:rect l="l" t="t" r="r" b="b"/>
            <a:pathLst>
              <a:path w="422275" h="205739">
                <a:moveTo>
                  <a:pt x="0" y="0"/>
                </a:moveTo>
                <a:lnTo>
                  <a:pt x="422148" y="0"/>
                </a:lnTo>
                <a:lnTo>
                  <a:pt x="422148" y="205739"/>
                </a:lnTo>
                <a:lnTo>
                  <a:pt x="0" y="205739"/>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3624071" y="3261359"/>
            <a:ext cx="422275" cy="205740"/>
          </a:xfrm>
          <a:custGeom>
            <a:avLst/>
            <a:gdLst/>
            <a:ahLst/>
            <a:cxnLst/>
            <a:rect l="l" t="t" r="r" b="b"/>
            <a:pathLst>
              <a:path w="422275" h="205739">
                <a:moveTo>
                  <a:pt x="0" y="0"/>
                </a:moveTo>
                <a:lnTo>
                  <a:pt x="422148" y="0"/>
                </a:lnTo>
                <a:lnTo>
                  <a:pt x="422148" y="205739"/>
                </a:lnTo>
                <a:lnTo>
                  <a:pt x="0" y="205739"/>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4256532" y="3305555"/>
            <a:ext cx="422275" cy="215265"/>
          </a:xfrm>
          <a:custGeom>
            <a:avLst/>
            <a:gdLst/>
            <a:ahLst/>
            <a:cxnLst/>
            <a:rect l="l" t="t" r="r" b="b"/>
            <a:pathLst>
              <a:path w="422275" h="215264">
                <a:moveTo>
                  <a:pt x="0" y="0"/>
                </a:moveTo>
                <a:lnTo>
                  <a:pt x="422147" y="0"/>
                </a:lnTo>
                <a:lnTo>
                  <a:pt x="422147" y="214884"/>
                </a:lnTo>
                <a:lnTo>
                  <a:pt x="0" y="214884"/>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2886455" y="6010655"/>
            <a:ext cx="1899285" cy="0"/>
          </a:xfrm>
          <a:custGeom>
            <a:avLst/>
            <a:gdLst/>
            <a:ahLst/>
            <a:cxnLst/>
            <a:rect l="l" t="t" r="r" b="b"/>
            <a:pathLst>
              <a:path w="1899285">
                <a:moveTo>
                  <a:pt x="0" y="0"/>
                </a:moveTo>
                <a:lnTo>
                  <a:pt x="1898904" y="0"/>
                </a:lnTo>
              </a:path>
            </a:pathLst>
          </a:custGeom>
          <a:ln w="9144">
            <a:solidFill>
              <a:srgbClr val="666666"/>
            </a:solidFill>
          </a:ln>
        </p:spPr>
        <p:txBody>
          <a:bodyPr wrap="square" lIns="0" tIns="0" rIns="0" bIns="0" rtlCol="0"/>
          <a:lstStyle/>
          <a:p>
            <a:endParaRPr/>
          </a:p>
        </p:txBody>
      </p:sp>
      <p:sp>
        <p:nvSpPr>
          <p:cNvPr id="33" name="object 33"/>
          <p:cNvSpPr txBox="1"/>
          <p:nvPr/>
        </p:nvSpPr>
        <p:spPr>
          <a:xfrm>
            <a:off x="2992627" y="61184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2020</a:t>
            </a:r>
            <a:endParaRPr sz="1400">
              <a:latin typeface="Univers for BP Light"/>
              <a:cs typeface="Univers for BP Light"/>
            </a:endParaRPr>
          </a:p>
        </p:txBody>
      </p:sp>
      <p:sp>
        <p:nvSpPr>
          <p:cNvPr id="34" name="object 34"/>
          <p:cNvSpPr txBox="1"/>
          <p:nvPr/>
        </p:nvSpPr>
        <p:spPr>
          <a:xfrm>
            <a:off x="3625341" y="61184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p:txBody>
      </p:sp>
      <p:sp>
        <p:nvSpPr>
          <p:cNvPr id="35" name="object 35"/>
          <p:cNvSpPr txBox="1"/>
          <p:nvPr/>
        </p:nvSpPr>
        <p:spPr>
          <a:xfrm>
            <a:off x="4258436" y="6118453"/>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2040</a:t>
            </a:r>
            <a:endParaRPr sz="1400">
              <a:latin typeface="Univers for BP Light"/>
              <a:cs typeface="Univers for BP Light"/>
            </a:endParaRPr>
          </a:p>
        </p:txBody>
      </p:sp>
      <p:sp>
        <p:nvSpPr>
          <p:cNvPr id="36" name="object 36"/>
          <p:cNvSpPr/>
          <p:nvPr/>
        </p:nvSpPr>
        <p:spPr>
          <a:xfrm>
            <a:off x="815339" y="5105400"/>
            <a:ext cx="2033270" cy="904240"/>
          </a:xfrm>
          <a:custGeom>
            <a:avLst/>
            <a:gdLst/>
            <a:ahLst/>
            <a:cxnLst/>
            <a:rect l="l" t="t" r="r" b="b"/>
            <a:pathLst>
              <a:path w="2033270" h="904239">
                <a:moveTo>
                  <a:pt x="0" y="53339"/>
                </a:moveTo>
                <a:lnTo>
                  <a:pt x="0" y="903732"/>
                </a:lnTo>
                <a:lnTo>
                  <a:pt x="2033015" y="903732"/>
                </a:lnTo>
                <a:lnTo>
                  <a:pt x="2033015" y="216408"/>
                </a:lnTo>
                <a:lnTo>
                  <a:pt x="1955291" y="172212"/>
                </a:lnTo>
                <a:lnTo>
                  <a:pt x="1876043" y="123443"/>
                </a:lnTo>
                <a:lnTo>
                  <a:pt x="1832864" y="115824"/>
                </a:lnTo>
                <a:lnTo>
                  <a:pt x="1720596" y="115824"/>
                </a:lnTo>
                <a:lnTo>
                  <a:pt x="1711269" y="111251"/>
                </a:lnTo>
                <a:lnTo>
                  <a:pt x="1485899" y="111251"/>
                </a:lnTo>
                <a:lnTo>
                  <a:pt x="1480885" y="105156"/>
                </a:lnTo>
                <a:lnTo>
                  <a:pt x="313944" y="105156"/>
                </a:lnTo>
                <a:lnTo>
                  <a:pt x="234696" y="102107"/>
                </a:lnTo>
                <a:lnTo>
                  <a:pt x="156972" y="97536"/>
                </a:lnTo>
                <a:lnTo>
                  <a:pt x="79247" y="76200"/>
                </a:lnTo>
                <a:lnTo>
                  <a:pt x="0" y="53339"/>
                </a:lnTo>
                <a:close/>
              </a:path>
              <a:path w="2033270" h="904239">
                <a:moveTo>
                  <a:pt x="1798320" y="109727"/>
                </a:moveTo>
                <a:lnTo>
                  <a:pt x="1720596" y="115824"/>
                </a:lnTo>
                <a:lnTo>
                  <a:pt x="1832864" y="115824"/>
                </a:lnTo>
                <a:lnTo>
                  <a:pt x="1798320" y="109727"/>
                </a:lnTo>
                <a:close/>
              </a:path>
              <a:path w="2033270" h="904239">
                <a:moveTo>
                  <a:pt x="1563623" y="64007"/>
                </a:moveTo>
                <a:lnTo>
                  <a:pt x="1485899" y="111251"/>
                </a:lnTo>
                <a:lnTo>
                  <a:pt x="1711269" y="111251"/>
                </a:lnTo>
                <a:lnTo>
                  <a:pt x="1642872" y="77724"/>
                </a:lnTo>
                <a:lnTo>
                  <a:pt x="1563623" y="64007"/>
                </a:lnTo>
                <a:close/>
              </a:path>
              <a:path w="2033270" h="904239">
                <a:moveTo>
                  <a:pt x="547116" y="68580"/>
                </a:moveTo>
                <a:lnTo>
                  <a:pt x="469391" y="76200"/>
                </a:lnTo>
                <a:lnTo>
                  <a:pt x="391668" y="100583"/>
                </a:lnTo>
                <a:lnTo>
                  <a:pt x="313944" y="105156"/>
                </a:lnTo>
                <a:lnTo>
                  <a:pt x="1480885" y="105156"/>
                </a:lnTo>
                <a:lnTo>
                  <a:pt x="1465842" y="86868"/>
                </a:lnTo>
                <a:lnTo>
                  <a:pt x="704088" y="86868"/>
                </a:lnTo>
                <a:lnTo>
                  <a:pt x="626363" y="73151"/>
                </a:lnTo>
                <a:lnTo>
                  <a:pt x="547116" y="68580"/>
                </a:lnTo>
                <a:close/>
              </a:path>
              <a:path w="2033270" h="904239">
                <a:moveTo>
                  <a:pt x="781812" y="50292"/>
                </a:moveTo>
                <a:lnTo>
                  <a:pt x="704088" y="86868"/>
                </a:lnTo>
                <a:lnTo>
                  <a:pt x="1465842" y="86868"/>
                </a:lnTo>
                <a:lnTo>
                  <a:pt x="1443277" y="59436"/>
                </a:lnTo>
                <a:lnTo>
                  <a:pt x="861060" y="59436"/>
                </a:lnTo>
                <a:lnTo>
                  <a:pt x="781812" y="50292"/>
                </a:lnTo>
                <a:close/>
              </a:path>
              <a:path w="2033270" h="904239">
                <a:moveTo>
                  <a:pt x="1328928" y="0"/>
                </a:moveTo>
                <a:lnTo>
                  <a:pt x="1251204" y="15239"/>
                </a:lnTo>
                <a:lnTo>
                  <a:pt x="1016508" y="28956"/>
                </a:lnTo>
                <a:lnTo>
                  <a:pt x="938784" y="48768"/>
                </a:lnTo>
                <a:lnTo>
                  <a:pt x="861060" y="59436"/>
                </a:lnTo>
                <a:lnTo>
                  <a:pt x="1443277" y="59436"/>
                </a:lnTo>
                <a:lnTo>
                  <a:pt x="1408176" y="16763"/>
                </a:lnTo>
                <a:lnTo>
                  <a:pt x="1328928" y="0"/>
                </a:lnTo>
                <a:close/>
              </a:path>
            </a:pathLst>
          </a:custGeom>
          <a:solidFill>
            <a:srgbClr val="009900"/>
          </a:solidFill>
        </p:spPr>
        <p:txBody>
          <a:bodyPr wrap="square" lIns="0" tIns="0" rIns="0" bIns="0" rtlCol="0"/>
          <a:lstStyle/>
          <a:p>
            <a:endParaRPr/>
          </a:p>
        </p:txBody>
      </p:sp>
      <p:sp>
        <p:nvSpPr>
          <p:cNvPr id="37" name="object 37"/>
          <p:cNvSpPr/>
          <p:nvPr/>
        </p:nvSpPr>
        <p:spPr>
          <a:xfrm>
            <a:off x="815339" y="5105400"/>
            <a:ext cx="2033270" cy="904240"/>
          </a:xfrm>
          <a:custGeom>
            <a:avLst/>
            <a:gdLst/>
            <a:ahLst/>
            <a:cxnLst/>
            <a:rect l="l" t="t" r="r" b="b"/>
            <a:pathLst>
              <a:path w="2033270" h="904239">
                <a:moveTo>
                  <a:pt x="0" y="53339"/>
                </a:moveTo>
                <a:lnTo>
                  <a:pt x="79247" y="76200"/>
                </a:lnTo>
                <a:lnTo>
                  <a:pt x="156972" y="97536"/>
                </a:lnTo>
                <a:lnTo>
                  <a:pt x="234696" y="102107"/>
                </a:lnTo>
                <a:lnTo>
                  <a:pt x="313944" y="105156"/>
                </a:lnTo>
                <a:lnTo>
                  <a:pt x="391668" y="100583"/>
                </a:lnTo>
                <a:lnTo>
                  <a:pt x="469391" y="76200"/>
                </a:lnTo>
                <a:lnTo>
                  <a:pt x="547116" y="68580"/>
                </a:lnTo>
                <a:lnTo>
                  <a:pt x="626363" y="73151"/>
                </a:lnTo>
                <a:lnTo>
                  <a:pt x="704088" y="86868"/>
                </a:lnTo>
                <a:lnTo>
                  <a:pt x="781812" y="50292"/>
                </a:lnTo>
                <a:lnTo>
                  <a:pt x="861060" y="59436"/>
                </a:lnTo>
                <a:lnTo>
                  <a:pt x="938784" y="48768"/>
                </a:lnTo>
                <a:lnTo>
                  <a:pt x="1016508" y="28956"/>
                </a:lnTo>
                <a:lnTo>
                  <a:pt x="1095755" y="24383"/>
                </a:lnTo>
                <a:lnTo>
                  <a:pt x="1173480" y="19812"/>
                </a:lnTo>
                <a:lnTo>
                  <a:pt x="1251204" y="15239"/>
                </a:lnTo>
                <a:lnTo>
                  <a:pt x="1328928" y="0"/>
                </a:lnTo>
                <a:lnTo>
                  <a:pt x="1408176" y="16763"/>
                </a:lnTo>
                <a:lnTo>
                  <a:pt x="1485899" y="111251"/>
                </a:lnTo>
                <a:lnTo>
                  <a:pt x="1563623" y="64007"/>
                </a:lnTo>
                <a:lnTo>
                  <a:pt x="1642872" y="77724"/>
                </a:lnTo>
                <a:lnTo>
                  <a:pt x="1720596" y="115824"/>
                </a:lnTo>
                <a:lnTo>
                  <a:pt x="1798320" y="109727"/>
                </a:lnTo>
                <a:lnTo>
                  <a:pt x="1876043" y="123443"/>
                </a:lnTo>
                <a:lnTo>
                  <a:pt x="1955291" y="172212"/>
                </a:lnTo>
                <a:lnTo>
                  <a:pt x="2033015" y="216408"/>
                </a:lnTo>
                <a:lnTo>
                  <a:pt x="2033015" y="903732"/>
                </a:lnTo>
                <a:lnTo>
                  <a:pt x="0" y="903732"/>
                </a:lnTo>
                <a:lnTo>
                  <a:pt x="0" y="53339"/>
                </a:lnTo>
                <a:close/>
              </a:path>
            </a:pathLst>
          </a:custGeom>
          <a:ln w="9144">
            <a:solidFill>
              <a:srgbClr val="BEBEBE"/>
            </a:solidFill>
          </a:ln>
        </p:spPr>
        <p:txBody>
          <a:bodyPr wrap="square" lIns="0" tIns="0" rIns="0" bIns="0" rtlCol="0"/>
          <a:lstStyle/>
          <a:p>
            <a:endParaRPr/>
          </a:p>
        </p:txBody>
      </p:sp>
      <p:sp>
        <p:nvSpPr>
          <p:cNvPr id="38" name="object 38"/>
          <p:cNvSpPr/>
          <p:nvPr/>
        </p:nvSpPr>
        <p:spPr>
          <a:xfrm>
            <a:off x="815339" y="3755135"/>
            <a:ext cx="2033270" cy="1567180"/>
          </a:xfrm>
          <a:custGeom>
            <a:avLst/>
            <a:gdLst/>
            <a:ahLst/>
            <a:cxnLst/>
            <a:rect l="l" t="t" r="r" b="b"/>
            <a:pathLst>
              <a:path w="2033270" h="1567179">
                <a:moveTo>
                  <a:pt x="2033015" y="1459991"/>
                </a:moveTo>
                <a:lnTo>
                  <a:pt x="1798320" y="1459991"/>
                </a:lnTo>
                <a:lnTo>
                  <a:pt x="1876043" y="1473708"/>
                </a:lnTo>
                <a:lnTo>
                  <a:pt x="1955291" y="1522476"/>
                </a:lnTo>
                <a:lnTo>
                  <a:pt x="2033015" y="1566672"/>
                </a:lnTo>
                <a:lnTo>
                  <a:pt x="2033015" y="1459991"/>
                </a:lnTo>
                <a:close/>
              </a:path>
              <a:path w="2033270" h="1567179">
                <a:moveTo>
                  <a:pt x="2033015" y="1414271"/>
                </a:moveTo>
                <a:lnTo>
                  <a:pt x="1563623" y="1414271"/>
                </a:lnTo>
                <a:lnTo>
                  <a:pt x="1642872" y="1427988"/>
                </a:lnTo>
                <a:lnTo>
                  <a:pt x="1720596" y="1466088"/>
                </a:lnTo>
                <a:lnTo>
                  <a:pt x="1798320" y="1459991"/>
                </a:lnTo>
                <a:lnTo>
                  <a:pt x="2033015" y="1459991"/>
                </a:lnTo>
                <a:lnTo>
                  <a:pt x="2033015" y="1414271"/>
                </a:lnTo>
                <a:close/>
              </a:path>
              <a:path w="2033270" h="1567179">
                <a:moveTo>
                  <a:pt x="2033015" y="1350264"/>
                </a:moveTo>
                <a:lnTo>
                  <a:pt x="1328928" y="1350264"/>
                </a:lnTo>
                <a:lnTo>
                  <a:pt x="1408176" y="1367027"/>
                </a:lnTo>
                <a:lnTo>
                  <a:pt x="1485899" y="1461515"/>
                </a:lnTo>
                <a:lnTo>
                  <a:pt x="1563623" y="1414271"/>
                </a:lnTo>
                <a:lnTo>
                  <a:pt x="2033015" y="1414271"/>
                </a:lnTo>
                <a:lnTo>
                  <a:pt x="2033015" y="1350264"/>
                </a:lnTo>
                <a:close/>
              </a:path>
              <a:path w="2033270" h="1567179">
                <a:moveTo>
                  <a:pt x="0" y="1013459"/>
                </a:moveTo>
                <a:lnTo>
                  <a:pt x="0" y="1403603"/>
                </a:lnTo>
                <a:lnTo>
                  <a:pt x="79247" y="1426464"/>
                </a:lnTo>
                <a:lnTo>
                  <a:pt x="156972" y="1447800"/>
                </a:lnTo>
                <a:lnTo>
                  <a:pt x="234696" y="1452371"/>
                </a:lnTo>
                <a:lnTo>
                  <a:pt x="313944" y="1455420"/>
                </a:lnTo>
                <a:lnTo>
                  <a:pt x="391668" y="1450847"/>
                </a:lnTo>
                <a:lnTo>
                  <a:pt x="469391" y="1426464"/>
                </a:lnTo>
                <a:lnTo>
                  <a:pt x="547116" y="1418844"/>
                </a:lnTo>
                <a:lnTo>
                  <a:pt x="742950" y="1418844"/>
                </a:lnTo>
                <a:lnTo>
                  <a:pt x="781812" y="1400556"/>
                </a:lnTo>
                <a:lnTo>
                  <a:pt x="927680" y="1400556"/>
                </a:lnTo>
                <a:lnTo>
                  <a:pt x="938784" y="1399032"/>
                </a:lnTo>
                <a:lnTo>
                  <a:pt x="1016508" y="1379220"/>
                </a:lnTo>
                <a:lnTo>
                  <a:pt x="1251204" y="1365503"/>
                </a:lnTo>
                <a:lnTo>
                  <a:pt x="1328928" y="1350264"/>
                </a:lnTo>
                <a:lnTo>
                  <a:pt x="2033015" y="1350264"/>
                </a:lnTo>
                <a:lnTo>
                  <a:pt x="2033015" y="1018032"/>
                </a:lnTo>
                <a:lnTo>
                  <a:pt x="156972" y="1018032"/>
                </a:lnTo>
                <a:lnTo>
                  <a:pt x="79247" y="1014983"/>
                </a:lnTo>
                <a:lnTo>
                  <a:pt x="0" y="1013459"/>
                </a:lnTo>
                <a:close/>
              </a:path>
              <a:path w="2033270" h="1567179">
                <a:moveTo>
                  <a:pt x="742950" y="1418844"/>
                </a:moveTo>
                <a:lnTo>
                  <a:pt x="547116" y="1418844"/>
                </a:lnTo>
                <a:lnTo>
                  <a:pt x="626363" y="1423415"/>
                </a:lnTo>
                <a:lnTo>
                  <a:pt x="704088" y="1437132"/>
                </a:lnTo>
                <a:lnTo>
                  <a:pt x="742950" y="1418844"/>
                </a:lnTo>
                <a:close/>
              </a:path>
              <a:path w="2033270" h="1567179">
                <a:moveTo>
                  <a:pt x="927680" y="1400556"/>
                </a:moveTo>
                <a:lnTo>
                  <a:pt x="781812" y="1400556"/>
                </a:lnTo>
                <a:lnTo>
                  <a:pt x="861060" y="1409700"/>
                </a:lnTo>
                <a:lnTo>
                  <a:pt x="927680" y="1400556"/>
                </a:lnTo>
                <a:close/>
              </a:path>
              <a:path w="2033270" h="1567179">
                <a:moveTo>
                  <a:pt x="469391" y="909827"/>
                </a:moveTo>
                <a:lnTo>
                  <a:pt x="391668" y="957071"/>
                </a:lnTo>
                <a:lnTo>
                  <a:pt x="313944" y="969263"/>
                </a:lnTo>
                <a:lnTo>
                  <a:pt x="234696" y="995171"/>
                </a:lnTo>
                <a:lnTo>
                  <a:pt x="156972" y="1018032"/>
                </a:lnTo>
                <a:lnTo>
                  <a:pt x="2033015" y="1018032"/>
                </a:lnTo>
                <a:lnTo>
                  <a:pt x="2033015" y="922019"/>
                </a:lnTo>
                <a:lnTo>
                  <a:pt x="626363" y="922019"/>
                </a:lnTo>
                <a:lnTo>
                  <a:pt x="547116" y="912876"/>
                </a:lnTo>
                <a:lnTo>
                  <a:pt x="469391" y="909827"/>
                </a:lnTo>
                <a:close/>
              </a:path>
              <a:path w="2033270" h="1567179">
                <a:moveTo>
                  <a:pt x="1408176" y="173736"/>
                </a:moveTo>
                <a:lnTo>
                  <a:pt x="1328928" y="175259"/>
                </a:lnTo>
                <a:lnTo>
                  <a:pt x="1251204" y="286512"/>
                </a:lnTo>
                <a:lnTo>
                  <a:pt x="1173480" y="388619"/>
                </a:lnTo>
                <a:lnTo>
                  <a:pt x="1095755" y="536447"/>
                </a:lnTo>
                <a:lnTo>
                  <a:pt x="1016508" y="658368"/>
                </a:lnTo>
                <a:lnTo>
                  <a:pt x="938784" y="795527"/>
                </a:lnTo>
                <a:lnTo>
                  <a:pt x="861060" y="859536"/>
                </a:lnTo>
                <a:lnTo>
                  <a:pt x="781812" y="876300"/>
                </a:lnTo>
                <a:lnTo>
                  <a:pt x="704088" y="920495"/>
                </a:lnTo>
                <a:lnTo>
                  <a:pt x="626363" y="922019"/>
                </a:lnTo>
                <a:lnTo>
                  <a:pt x="2033015" y="922019"/>
                </a:lnTo>
                <a:lnTo>
                  <a:pt x="2033015" y="211836"/>
                </a:lnTo>
                <a:lnTo>
                  <a:pt x="1485899" y="211836"/>
                </a:lnTo>
                <a:lnTo>
                  <a:pt x="1408176" y="173736"/>
                </a:lnTo>
                <a:close/>
              </a:path>
              <a:path w="2033270" h="1567179">
                <a:moveTo>
                  <a:pt x="1642872" y="16763"/>
                </a:moveTo>
                <a:lnTo>
                  <a:pt x="1563623" y="117347"/>
                </a:lnTo>
                <a:lnTo>
                  <a:pt x="1485899" y="211836"/>
                </a:lnTo>
                <a:lnTo>
                  <a:pt x="2033015" y="211836"/>
                </a:lnTo>
                <a:lnTo>
                  <a:pt x="2033015" y="167639"/>
                </a:lnTo>
                <a:lnTo>
                  <a:pt x="1955291" y="103631"/>
                </a:lnTo>
                <a:lnTo>
                  <a:pt x="1888236" y="36575"/>
                </a:lnTo>
                <a:lnTo>
                  <a:pt x="1720596" y="36575"/>
                </a:lnTo>
                <a:lnTo>
                  <a:pt x="1642872" y="16763"/>
                </a:lnTo>
                <a:close/>
              </a:path>
              <a:path w="2033270" h="1567179">
                <a:moveTo>
                  <a:pt x="1798320" y="0"/>
                </a:moveTo>
                <a:lnTo>
                  <a:pt x="1720596" y="36575"/>
                </a:lnTo>
                <a:lnTo>
                  <a:pt x="1888236" y="36575"/>
                </a:lnTo>
                <a:lnTo>
                  <a:pt x="1876043" y="24383"/>
                </a:lnTo>
                <a:lnTo>
                  <a:pt x="1798320" y="0"/>
                </a:lnTo>
                <a:close/>
              </a:path>
            </a:pathLst>
          </a:custGeom>
          <a:solidFill>
            <a:srgbClr val="3366FF"/>
          </a:solidFill>
        </p:spPr>
        <p:txBody>
          <a:bodyPr wrap="square" lIns="0" tIns="0" rIns="0" bIns="0" rtlCol="0"/>
          <a:lstStyle/>
          <a:p>
            <a:endParaRPr/>
          </a:p>
        </p:txBody>
      </p:sp>
      <p:sp>
        <p:nvSpPr>
          <p:cNvPr id="39" name="object 39"/>
          <p:cNvSpPr/>
          <p:nvPr/>
        </p:nvSpPr>
        <p:spPr>
          <a:xfrm>
            <a:off x="815339" y="3755135"/>
            <a:ext cx="2033270" cy="1567180"/>
          </a:xfrm>
          <a:custGeom>
            <a:avLst/>
            <a:gdLst/>
            <a:ahLst/>
            <a:cxnLst/>
            <a:rect l="l" t="t" r="r" b="b"/>
            <a:pathLst>
              <a:path w="2033270" h="1567179">
                <a:moveTo>
                  <a:pt x="0" y="1013459"/>
                </a:moveTo>
                <a:lnTo>
                  <a:pt x="79247" y="1014983"/>
                </a:lnTo>
                <a:lnTo>
                  <a:pt x="156972" y="1018032"/>
                </a:lnTo>
                <a:lnTo>
                  <a:pt x="234696" y="995171"/>
                </a:lnTo>
                <a:lnTo>
                  <a:pt x="313944" y="969263"/>
                </a:lnTo>
                <a:lnTo>
                  <a:pt x="391668" y="957071"/>
                </a:lnTo>
                <a:lnTo>
                  <a:pt x="469391" y="909827"/>
                </a:lnTo>
                <a:lnTo>
                  <a:pt x="547116" y="912876"/>
                </a:lnTo>
                <a:lnTo>
                  <a:pt x="626363" y="922019"/>
                </a:lnTo>
                <a:lnTo>
                  <a:pt x="704088" y="920495"/>
                </a:lnTo>
                <a:lnTo>
                  <a:pt x="781812" y="876300"/>
                </a:lnTo>
                <a:lnTo>
                  <a:pt x="861060" y="859536"/>
                </a:lnTo>
                <a:lnTo>
                  <a:pt x="938784" y="795527"/>
                </a:lnTo>
                <a:lnTo>
                  <a:pt x="1016508" y="658368"/>
                </a:lnTo>
                <a:lnTo>
                  <a:pt x="1095755" y="536447"/>
                </a:lnTo>
                <a:lnTo>
                  <a:pt x="1173480" y="388619"/>
                </a:lnTo>
                <a:lnTo>
                  <a:pt x="1251204" y="286512"/>
                </a:lnTo>
                <a:lnTo>
                  <a:pt x="1328928" y="175259"/>
                </a:lnTo>
                <a:lnTo>
                  <a:pt x="1408176" y="173736"/>
                </a:lnTo>
                <a:lnTo>
                  <a:pt x="1485899" y="211836"/>
                </a:lnTo>
                <a:lnTo>
                  <a:pt x="1563623" y="117347"/>
                </a:lnTo>
                <a:lnTo>
                  <a:pt x="1642872" y="16763"/>
                </a:lnTo>
                <a:lnTo>
                  <a:pt x="1720596" y="36575"/>
                </a:lnTo>
                <a:lnTo>
                  <a:pt x="1798320" y="0"/>
                </a:lnTo>
                <a:lnTo>
                  <a:pt x="1876043" y="24383"/>
                </a:lnTo>
                <a:lnTo>
                  <a:pt x="1955291" y="103631"/>
                </a:lnTo>
                <a:lnTo>
                  <a:pt x="2033015" y="167639"/>
                </a:lnTo>
                <a:lnTo>
                  <a:pt x="2033015" y="1566672"/>
                </a:lnTo>
                <a:lnTo>
                  <a:pt x="1955291" y="1522476"/>
                </a:lnTo>
                <a:lnTo>
                  <a:pt x="1876043" y="1473708"/>
                </a:lnTo>
                <a:lnTo>
                  <a:pt x="1798320" y="1459991"/>
                </a:lnTo>
                <a:lnTo>
                  <a:pt x="1720596" y="1466088"/>
                </a:lnTo>
                <a:lnTo>
                  <a:pt x="1642872" y="1427988"/>
                </a:lnTo>
                <a:lnTo>
                  <a:pt x="1563623" y="1414271"/>
                </a:lnTo>
                <a:lnTo>
                  <a:pt x="1485899" y="1461515"/>
                </a:lnTo>
                <a:lnTo>
                  <a:pt x="1408176" y="1367027"/>
                </a:lnTo>
                <a:lnTo>
                  <a:pt x="1328928" y="1350264"/>
                </a:lnTo>
                <a:lnTo>
                  <a:pt x="1251204" y="1365503"/>
                </a:lnTo>
                <a:lnTo>
                  <a:pt x="1173480" y="1370076"/>
                </a:lnTo>
                <a:lnTo>
                  <a:pt x="1095755" y="1374647"/>
                </a:lnTo>
                <a:lnTo>
                  <a:pt x="1016508" y="1379220"/>
                </a:lnTo>
                <a:lnTo>
                  <a:pt x="938784" y="1399032"/>
                </a:lnTo>
                <a:lnTo>
                  <a:pt x="861060" y="1409700"/>
                </a:lnTo>
                <a:lnTo>
                  <a:pt x="781812" y="1400556"/>
                </a:lnTo>
                <a:lnTo>
                  <a:pt x="704088" y="1437132"/>
                </a:lnTo>
                <a:lnTo>
                  <a:pt x="626363" y="1423415"/>
                </a:lnTo>
                <a:lnTo>
                  <a:pt x="547116" y="1418844"/>
                </a:lnTo>
                <a:lnTo>
                  <a:pt x="469391" y="1426464"/>
                </a:lnTo>
                <a:lnTo>
                  <a:pt x="391668" y="1450847"/>
                </a:lnTo>
                <a:lnTo>
                  <a:pt x="313944" y="1455420"/>
                </a:lnTo>
                <a:lnTo>
                  <a:pt x="234696" y="1452371"/>
                </a:lnTo>
                <a:lnTo>
                  <a:pt x="156972" y="1447800"/>
                </a:lnTo>
                <a:lnTo>
                  <a:pt x="79247" y="1426464"/>
                </a:lnTo>
                <a:lnTo>
                  <a:pt x="0" y="1403603"/>
                </a:lnTo>
                <a:lnTo>
                  <a:pt x="0" y="1013459"/>
                </a:lnTo>
                <a:close/>
              </a:path>
            </a:pathLst>
          </a:custGeom>
          <a:ln w="9143">
            <a:solidFill>
              <a:srgbClr val="BEBEBE"/>
            </a:solidFill>
          </a:ln>
        </p:spPr>
        <p:txBody>
          <a:bodyPr wrap="square" lIns="0" tIns="0" rIns="0" bIns="0" rtlCol="0"/>
          <a:lstStyle/>
          <a:p>
            <a:endParaRPr/>
          </a:p>
        </p:txBody>
      </p:sp>
      <p:sp>
        <p:nvSpPr>
          <p:cNvPr id="40" name="object 40"/>
          <p:cNvSpPr/>
          <p:nvPr/>
        </p:nvSpPr>
        <p:spPr>
          <a:xfrm>
            <a:off x="815339" y="3491484"/>
            <a:ext cx="2033270" cy="1282065"/>
          </a:xfrm>
          <a:custGeom>
            <a:avLst/>
            <a:gdLst/>
            <a:ahLst/>
            <a:cxnLst/>
            <a:rect l="l" t="t" r="r" b="b"/>
            <a:pathLst>
              <a:path w="2033270" h="1282064">
                <a:moveTo>
                  <a:pt x="547116" y="1065276"/>
                </a:moveTo>
                <a:lnTo>
                  <a:pt x="469391" y="1066799"/>
                </a:lnTo>
                <a:lnTo>
                  <a:pt x="391668" y="1117091"/>
                </a:lnTo>
                <a:lnTo>
                  <a:pt x="313944" y="1133855"/>
                </a:lnTo>
                <a:lnTo>
                  <a:pt x="234696" y="1164335"/>
                </a:lnTo>
                <a:lnTo>
                  <a:pt x="156972" y="1190243"/>
                </a:lnTo>
                <a:lnTo>
                  <a:pt x="79247" y="1193291"/>
                </a:lnTo>
                <a:lnTo>
                  <a:pt x="0" y="1194815"/>
                </a:lnTo>
                <a:lnTo>
                  <a:pt x="0" y="1277111"/>
                </a:lnTo>
                <a:lnTo>
                  <a:pt x="79247" y="1278635"/>
                </a:lnTo>
                <a:lnTo>
                  <a:pt x="156972" y="1281683"/>
                </a:lnTo>
                <a:lnTo>
                  <a:pt x="234696" y="1258823"/>
                </a:lnTo>
                <a:lnTo>
                  <a:pt x="313944" y="1232915"/>
                </a:lnTo>
                <a:lnTo>
                  <a:pt x="391668" y="1220723"/>
                </a:lnTo>
                <a:lnTo>
                  <a:pt x="469391" y="1173479"/>
                </a:lnTo>
                <a:lnTo>
                  <a:pt x="722848" y="1173479"/>
                </a:lnTo>
                <a:lnTo>
                  <a:pt x="781812" y="1139952"/>
                </a:lnTo>
                <a:lnTo>
                  <a:pt x="861060" y="1123188"/>
                </a:lnTo>
                <a:lnTo>
                  <a:pt x="925829" y="1069847"/>
                </a:lnTo>
                <a:lnTo>
                  <a:pt x="626363" y="1069847"/>
                </a:lnTo>
                <a:lnTo>
                  <a:pt x="547116" y="1065276"/>
                </a:lnTo>
                <a:close/>
              </a:path>
              <a:path w="2033270" h="1282064">
                <a:moveTo>
                  <a:pt x="722848" y="1173479"/>
                </a:moveTo>
                <a:lnTo>
                  <a:pt x="469391" y="1173479"/>
                </a:lnTo>
                <a:lnTo>
                  <a:pt x="547116" y="1176527"/>
                </a:lnTo>
                <a:lnTo>
                  <a:pt x="626363" y="1185671"/>
                </a:lnTo>
                <a:lnTo>
                  <a:pt x="704088" y="1184147"/>
                </a:lnTo>
                <a:lnTo>
                  <a:pt x="722848" y="1173479"/>
                </a:lnTo>
                <a:close/>
              </a:path>
              <a:path w="2033270" h="1282064">
                <a:moveTo>
                  <a:pt x="1408176" y="245363"/>
                </a:moveTo>
                <a:lnTo>
                  <a:pt x="1328928" y="260603"/>
                </a:lnTo>
                <a:lnTo>
                  <a:pt x="1251204" y="388619"/>
                </a:lnTo>
                <a:lnTo>
                  <a:pt x="1173480" y="495299"/>
                </a:lnTo>
                <a:lnTo>
                  <a:pt x="1095755" y="656843"/>
                </a:lnTo>
                <a:lnTo>
                  <a:pt x="1016508" y="787907"/>
                </a:lnTo>
                <a:lnTo>
                  <a:pt x="938784" y="931163"/>
                </a:lnTo>
                <a:lnTo>
                  <a:pt x="861060" y="1001267"/>
                </a:lnTo>
                <a:lnTo>
                  <a:pt x="781812" y="1018032"/>
                </a:lnTo>
                <a:lnTo>
                  <a:pt x="704088" y="1069847"/>
                </a:lnTo>
                <a:lnTo>
                  <a:pt x="925829" y="1069847"/>
                </a:lnTo>
                <a:lnTo>
                  <a:pt x="938784" y="1059179"/>
                </a:lnTo>
                <a:lnTo>
                  <a:pt x="1016508" y="922019"/>
                </a:lnTo>
                <a:lnTo>
                  <a:pt x="1095755" y="800099"/>
                </a:lnTo>
                <a:lnTo>
                  <a:pt x="1173480" y="652271"/>
                </a:lnTo>
                <a:lnTo>
                  <a:pt x="1251204" y="550163"/>
                </a:lnTo>
                <a:lnTo>
                  <a:pt x="1328928" y="438911"/>
                </a:lnTo>
                <a:lnTo>
                  <a:pt x="1408176" y="437388"/>
                </a:lnTo>
                <a:lnTo>
                  <a:pt x="1517240" y="437388"/>
                </a:lnTo>
                <a:lnTo>
                  <a:pt x="1563623" y="380999"/>
                </a:lnTo>
                <a:lnTo>
                  <a:pt x="1642872" y="280415"/>
                </a:lnTo>
                <a:lnTo>
                  <a:pt x="1762696" y="280415"/>
                </a:lnTo>
                <a:lnTo>
                  <a:pt x="1791843" y="266699"/>
                </a:lnTo>
                <a:lnTo>
                  <a:pt x="1485899" y="266699"/>
                </a:lnTo>
                <a:lnTo>
                  <a:pt x="1408176" y="245363"/>
                </a:lnTo>
                <a:close/>
              </a:path>
              <a:path w="2033270" h="1282064">
                <a:moveTo>
                  <a:pt x="1517240" y="437388"/>
                </a:moveTo>
                <a:lnTo>
                  <a:pt x="1408176" y="437388"/>
                </a:lnTo>
                <a:lnTo>
                  <a:pt x="1485899" y="475488"/>
                </a:lnTo>
                <a:lnTo>
                  <a:pt x="1517240" y="437388"/>
                </a:lnTo>
                <a:close/>
              </a:path>
              <a:path w="2033270" h="1282064">
                <a:moveTo>
                  <a:pt x="2033015" y="263651"/>
                </a:moveTo>
                <a:lnTo>
                  <a:pt x="1798320" y="263651"/>
                </a:lnTo>
                <a:lnTo>
                  <a:pt x="1876043" y="288035"/>
                </a:lnTo>
                <a:lnTo>
                  <a:pt x="1955291" y="367283"/>
                </a:lnTo>
                <a:lnTo>
                  <a:pt x="2033015" y="431291"/>
                </a:lnTo>
                <a:lnTo>
                  <a:pt x="2033015" y="263651"/>
                </a:lnTo>
                <a:close/>
              </a:path>
              <a:path w="2033270" h="1282064">
                <a:moveTo>
                  <a:pt x="1762696" y="280415"/>
                </a:moveTo>
                <a:lnTo>
                  <a:pt x="1642872" y="280415"/>
                </a:lnTo>
                <a:lnTo>
                  <a:pt x="1720596" y="300227"/>
                </a:lnTo>
                <a:lnTo>
                  <a:pt x="1762696" y="280415"/>
                </a:lnTo>
                <a:close/>
              </a:path>
              <a:path w="2033270" h="1282064">
                <a:moveTo>
                  <a:pt x="1642872" y="53339"/>
                </a:moveTo>
                <a:lnTo>
                  <a:pt x="1563623" y="166115"/>
                </a:lnTo>
                <a:lnTo>
                  <a:pt x="1485899" y="266699"/>
                </a:lnTo>
                <a:lnTo>
                  <a:pt x="1791843" y="266699"/>
                </a:lnTo>
                <a:lnTo>
                  <a:pt x="1798320" y="263651"/>
                </a:lnTo>
                <a:lnTo>
                  <a:pt x="2033015" y="263651"/>
                </a:lnTo>
                <a:lnTo>
                  <a:pt x="2033015" y="126491"/>
                </a:lnTo>
                <a:lnTo>
                  <a:pt x="1955291" y="73151"/>
                </a:lnTo>
                <a:lnTo>
                  <a:pt x="1937130" y="56387"/>
                </a:lnTo>
                <a:lnTo>
                  <a:pt x="1720596" y="56387"/>
                </a:lnTo>
                <a:lnTo>
                  <a:pt x="1642872" y="53339"/>
                </a:lnTo>
                <a:close/>
              </a:path>
              <a:path w="2033270" h="1282064">
                <a:moveTo>
                  <a:pt x="1876043" y="0"/>
                </a:moveTo>
                <a:lnTo>
                  <a:pt x="1798320" y="1524"/>
                </a:lnTo>
                <a:lnTo>
                  <a:pt x="1720596" y="56387"/>
                </a:lnTo>
                <a:lnTo>
                  <a:pt x="1937130" y="56387"/>
                </a:lnTo>
                <a:lnTo>
                  <a:pt x="1876043" y="0"/>
                </a:lnTo>
                <a:close/>
              </a:path>
            </a:pathLst>
          </a:custGeom>
          <a:solidFill>
            <a:srgbClr val="8ADEFF"/>
          </a:solidFill>
        </p:spPr>
        <p:txBody>
          <a:bodyPr wrap="square" lIns="0" tIns="0" rIns="0" bIns="0" rtlCol="0"/>
          <a:lstStyle/>
          <a:p>
            <a:endParaRPr/>
          </a:p>
        </p:txBody>
      </p:sp>
      <p:sp>
        <p:nvSpPr>
          <p:cNvPr id="41" name="object 41"/>
          <p:cNvSpPr/>
          <p:nvPr/>
        </p:nvSpPr>
        <p:spPr>
          <a:xfrm>
            <a:off x="815339" y="3491484"/>
            <a:ext cx="2033270" cy="1282065"/>
          </a:xfrm>
          <a:custGeom>
            <a:avLst/>
            <a:gdLst/>
            <a:ahLst/>
            <a:cxnLst/>
            <a:rect l="l" t="t" r="r" b="b"/>
            <a:pathLst>
              <a:path w="2033270" h="1282064">
                <a:moveTo>
                  <a:pt x="0" y="1194815"/>
                </a:moveTo>
                <a:lnTo>
                  <a:pt x="79247" y="1193291"/>
                </a:lnTo>
                <a:lnTo>
                  <a:pt x="156972" y="1190243"/>
                </a:lnTo>
                <a:lnTo>
                  <a:pt x="234696" y="1164335"/>
                </a:lnTo>
                <a:lnTo>
                  <a:pt x="313944" y="1133855"/>
                </a:lnTo>
                <a:lnTo>
                  <a:pt x="391668" y="1117091"/>
                </a:lnTo>
                <a:lnTo>
                  <a:pt x="469391" y="1066799"/>
                </a:lnTo>
                <a:lnTo>
                  <a:pt x="547116" y="1065276"/>
                </a:lnTo>
                <a:lnTo>
                  <a:pt x="626363" y="1069847"/>
                </a:lnTo>
                <a:lnTo>
                  <a:pt x="704088" y="1069847"/>
                </a:lnTo>
                <a:lnTo>
                  <a:pt x="781812" y="1018032"/>
                </a:lnTo>
                <a:lnTo>
                  <a:pt x="861060" y="1001267"/>
                </a:lnTo>
                <a:lnTo>
                  <a:pt x="938784" y="931163"/>
                </a:lnTo>
                <a:lnTo>
                  <a:pt x="1016508" y="787907"/>
                </a:lnTo>
                <a:lnTo>
                  <a:pt x="1095755" y="656843"/>
                </a:lnTo>
                <a:lnTo>
                  <a:pt x="1173480" y="495299"/>
                </a:lnTo>
                <a:lnTo>
                  <a:pt x="1251204" y="388619"/>
                </a:lnTo>
                <a:lnTo>
                  <a:pt x="1328928" y="260603"/>
                </a:lnTo>
                <a:lnTo>
                  <a:pt x="1408176" y="245363"/>
                </a:lnTo>
                <a:lnTo>
                  <a:pt x="1485899" y="266699"/>
                </a:lnTo>
                <a:lnTo>
                  <a:pt x="1563623" y="166115"/>
                </a:lnTo>
                <a:lnTo>
                  <a:pt x="1642872" y="53339"/>
                </a:lnTo>
                <a:lnTo>
                  <a:pt x="1720596" y="56387"/>
                </a:lnTo>
                <a:lnTo>
                  <a:pt x="1798320" y="1524"/>
                </a:lnTo>
                <a:lnTo>
                  <a:pt x="1876043" y="0"/>
                </a:lnTo>
                <a:lnTo>
                  <a:pt x="1955291" y="73151"/>
                </a:lnTo>
                <a:lnTo>
                  <a:pt x="2033015" y="126491"/>
                </a:lnTo>
                <a:lnTo>
                  <a:pt x="2033015" y="431291"/>
                </a:lnTo>
                <a:lnTo>
                  <a:pt x="1955291" y="367283"/>
                </a:lnTo>
                <a:lnTo>
                  <a:pt x="1876043" y="288035"/>
                </a:lnTo>
                <a:lnTo>
                  <a:pt x="1798320" y="263651"/>
                </a:lnTo>
                <a:lnTo>
                  <a:pt x="1720596" y="300227"/>
                </a:lnTo>
                <a:lnTo>
                  <a:pt x="1642872" y="280415"/>
                </a:lnTo>
                <a:lnTo>
                  <a:pt x="1563623" y="380999"/>
                </a:lnTo>
                <a:lnTo>
                  <a:pt x="1485899" y="475488"/>
                </a:lnTo>
                <a:lnTo>
                  <a:pt x="1408176" y="437388"/>
                </a:lnTo>
                <a:lnTo>
                  <a:pt x="1328928" y="438911"/>
                </a:lnTo>
                <a:lnTo>
                  <a:pt x="1251204" y="550163"/>
                </a:lnTo>
                <a:lnTo>
                  <a:pt x="1173480" y="652271"/>
                </a:lnTo>
                <a:lnTo>
                  <a:pt x="1095755" y="800099"/>
                </a:lnTo>
                <a:lnTo>
                  <a:pt x="1016508" y="922019"/>
                </a:lnTo>
                <a:lnTo>
                  <a:pt x="938784" y="1059179"/>
                </a:lnTo>
                <a:lnTo>
                  <a:pt x="861060" y="1123188"/>
                </a:lnTo>
                <a:lnTo>
                  <a:pt x="781812" y="1139952"/>
                </a:lnTo>
                <a:lnTo>
                  <a:pt x="704088" y="1184147"/>
                </a:lnTo>
                <a:lnTo>
                  <a:pt x="626363" y="1185671"/>
                </a:lnTo>
                <a:lnTo>
                  <a:pt x="547116" y="1176527"/>
                </a:lnTo>
                <a:lnTo>
                  <a:pt x="469391" y="1173479"/>
                </a:lnTo>
                <a:lnTo>
                  <a:pt x="391668" y="1220723"/>
                </a:lnTo>
                <a:lnTo>
                  <a:pt x="313944" y="1232915"/>
                </a:lnTo>
                <a:lnTo>
                  <a:pt x="234696" y="1258823"/>
                </a:lnTo>
                <a:lnTo>
                  <a:pt x="156972" y="1281683"/>
                </a:lnTo>
                <a:lnTo>
                  <a:pt x="79247" y="1278635"/>
                </a:lnTo>
                <a:lnTo>
                  <a:pt x="0" y="1277111"/>
                </a:lnTo>
                <a:lnTo>
                  <a:pt x="0" y="1194815"/>
                </a:lnTo>
                <a:close/>
              </a:path>
            </a:pathLst>
          </a:custGeom>
          <a:ln w="9144">
            <a:solidFill>
              <a:srgbClr val="BEBEBE"/>
            </a:solidFill>
          </a:ln>
        </p:spPr>
        <p:txBody>
          <a:bodyPr wrap="square" lIns="0" tIns="0" rIns="0" bIns="0" rtlCol="0"/>
          <a:lstStyle/>
          <a:p>
            <a:endParaRPr/>
          </a:p>
        </p:txBody>
      </p:sp>
      <p:sp>
        <p:nvSpPr>
          <p:cNvPr id="42" name="object 42"/>
          <p:cNvSpPr/>
          <p:nvPr/>
        </p:nvSpPr>
        <p:spPr>
          <a:xfrm>
            <a:off x="815339" y="3360420"/>
            <a:ext cx="2033270" cy="1325880"/>
          </a:xfrm>
          <a:custGeom>
            <a:avLst/>
            <a:gdLst/>
            <a:ahLst/>
            <a:cxnLst/>
            <a:rect l="l" t="t" r="r" b="b"/>
            <a:pathLst>
              <a:path w="2033270" h="1325879">
                <a:moveTo>
                  <a:pt x="547116" y="1144523"/>
                </a:moveTo>
                <a:lnTo>
                  <a:pt x="469391" y="1150619"/>
                </a:lnTo>
                <a:lnTo>
                  <a:pt x="391668" y="1200911"/>
                </a:lnTo>
                <a:lnTo>
                  <a:pt x="313944" y="1219199"/>
                </a:lnTo>
                <a:lnTo>
                  <a:pt x="234696" y="1248155"/>
                </a:lnTo>
                <a:lnTo>
                  <a:pt x="156972" y="1274063"/>
                </a:lnTo>
                <a:lnTo>
                  <a:pt x="0" y="1280159"/>
                </a:lnTo>
                <a:lnTo>
                  <a:pt x="0" y="1325879"/>
                </a:lnTo>
                <a:lnTo>
                  <a:pt x="79247" y="1324355"/>
                </a:lnTo>
                <a:lnTo>
                  <a:pt x="156972" y="1321307"/>
                </a:lnTo>
                <a:lnTo>
                  <a:pt x="234696" y="1295399"/>
                </a:lnTo>
                <a:lnTo>
                  <a:pt x="313944" y="1264919"/>
                </a:lnTo>
                <a:lnTo>
                  <a:pt x="391668" y="1248155"/>
                </a:lnTo>
                <a:lnTo>
                  <a:pt x="469391" y="1197863"/>
                </a:lnTo>
                <a:lnTo>
                  <a:pt x="547116" y="1196339"/>
                </a:lnTo>
                <a:lnTo>
                  <a:pt x="710945" y="1196339"/>
                </a:lnTo>
                <a:lnTo>
                  <a:pt x="781812" y="1149095"/>
                </a:lnTo>
                <a:lnTo>
                  <a:pt x="626363" y="1149095"/>
                </a:lnTo>
                <a:lnTo>
                  <a:pt x="547116" y="1144523"/>
                </a:lnTo>
                <a:close/>
              </a:path>
              <a:path w="2033270" h="1325879">
                <a:moveTo>
                  <a:pt x="710945" y="1196339"/>
                </a:moveTo>
                <a:lnTo>
                  <a:pt x="547116" y="1196339"/>
                </a:lnTo>
                <a:lnTo>
                  <a:pt x="626363" y="1200911"/>
                </a:lnTo>
                <a:lnTo>
                  <a:pt x="704088" y="1200911"/>
                </a:lnTo>
                <a:lnTo>
                  <a:pt x="710945" y="1196339"/>
                </a:lnTo>
                <a:close/>
              </a:path>
              <a:path w="2033270" h="1325879">
                <a:moveTo>
                  <a:pt x="1408176" y="268223"/>
                </a:moveTo>
                <a:lnTo>
                  <a:pt x="1328928" y="288035"/>
                </a:lnTo>
                <a:lnTo>
                  <a:pt x="1251204" y="423671"/>
                </a:lnTo>
                <a:lnTo>
                  <a:pt x="1173480" y="533399"/>
                </a:lnTo>
                <a:lnTo>
                  <a:pt x="1095755" y="702563"/>
                </a:lnTo>
                <a:lnTo>
                  <a:pt x="1016508" y="836675"/>
                </a:lnTo>
                <a:lnTo>
                  <a:pt x="938784" y="989075"/>
                </a:lnTo>
                <a:lnTo>
                  <a:pt x="861060" y="1060703"/>
                </a:lnTo>
                <a:lnTo>
                  <a:pt x="781812" y="1086611"/>
                </a:lnTo>
                <a:lnTo>
                  <a:pt x="704088" y="1142999"/>
                </a:lnTo>
                <a:lnTo>
                  <a:pt x="626363" y="1149095"/>
                </a:lnTo>
                <a:lnTo>
                  <a:pt x="781812" y="1149095"/>
                </a:lnTo>
                <a:lnTo>
                  <a:pt x="861060" y="1132331"/>
                </a:lnTo>
                <a:lnTo>
                  <a:pt x="938784" y="1062227"/>
                </a:lnTo>
                <a:lnTo>
                  <a:pt x="1016508" y="918971"/>
                </a:lnTo>
                <a:lnTo>
                  <a:pt x="1095755" y="787907"/>
                </a:lnTo>
                <a:lnTo>
                  <a:pt x="1173480" y="626363"/>
                </a:lnTo>
                <a:lnTo>
                  <a:pt x="1251204" y="519683"/>
                </a:lnTo>
                <a:lnTo>
                  <a:pt x="1328928" y="391667"/>
                </a:lnTo>
                <a:lnTo>
                  <a:pt x="1408176" y="376427"/>
                </a:lnTo>
                <a:lnTo>
                  <a:pt x="1502386" y="376427"/>
                </a:lnTo>
                <a:lnTo>
                  <a:pt x="1563623" y="297179"/>
                </a:lnTo>
                <a:lnTo>
                  <a:pt x="1567907" y="291083"/>
                </a:lnTo>
                <a:lnTo>
                  <a:pt x="1485899" y="291083"/>
                </a:lnTo>
                <a:lnTo>
                  <a:pt x="1408176" y="268223"/>
                </a:lnTo>
                <a:close/>
              </a:path>
              <a:path w="2033270" h="1325879">
                <a:moveTo>
                  <a:pt x="1502386" y="376427"/>
                </a:moveTo>
                <a:lnTo>
                  <a:pt x="1408176" y="376427"/>
                </a:lnTo>
                <a:lnTo>
                  <a:pt x="1485899" y="397763"/>
                </a:lnTo>
                <a:lnTo>
                  <a:pt x="1502386" y="376427"/>
                </a:lnTo>
                <a:close/>
              </a:path>
              <a:path w="2033270" h="1325879">
                <a:moveTo>
                  <a:pt x="1876043" y="0"/>
                </a:moveTo>
                <a:lnTo>
                  <a:pt x="1798320" y="0"/>
                </a:lnTo>
                <a:lnTo>
                  <a:pt x="1720596" y="56387"/>
                </a:lnTo>
                <a:lnTo>
                  <a:pt x="1642872" y="59435"/>
                </a:lnTo>
                <a:lnTo>
                  <a:pt x="1563623" y="178307"/>
                </a:lnTo>
                <a:lnTo>
                  <a:pt x="1485899" y="291083"/>
                </a:lnTo>
                <a:lnTo>
                  <a:pt x="1567907" y="291083"/>
                </a:lnTo>
                <a:lnTo>
                  <a:pt x="1642872" y="184403"/>
                </a:lnTo>
                <a:lnTo>
                  <a:pt x="1724914" y="184403"/>
                </a:lnTo>
                <a:lnTo>
                  <a:pt x="1798320" y="132587"/>
                </a:lnTo>
                <a:lnTo>
                  <a:pt x="1876043" y="131063"/>
                </a:lnTo>
                <a:lnTo>
                  <a:pt x="2033015" y="131063"/>
                </a:lnTo>
                <a:lnTo>
                  <a:pt x="2033015" y="103631"/>
                </a:lnTo>
                <a:lnTo>
                  <a:pt x="1955291" y="65531"/>
                </a:lnTo>
                <a:lnTo>
                  <a:pt x="1876043" y="0"/>
                </a:lnTo>
                <a:close/>
              </a:path>
              <a:path w="2033270" h="1325879">
                <a:moveTo>
                  <a:pt x="2033015" y="131063"/>
                </a:moveTo>
                <a:lnTo>
                  <a:pt x="1876043" y="131063"/>
                </a:lnTo>
                <a:lnTo>
                  <a:pt x="1955291" y="204215"/>
                </a:lnTo>
                <a:lnTo>
                  <a:pt x="2033015" y="257555"/>
                </a:lnTo>
                <a:lnTo>
                  <a:pt x="2033015" y="131063"/>
                </a:lnTo>
                <a:close/>
              </a:path>
              <a:path w="2033270" h="1325879">
                <a:moveTo>
                  <a:pt x="1724914" y="184403"/>
                </a:moveTo>
                <a:lnTo>
                  <a:pt x="1642872" y="184403"/>
                </a:lnTo>
                <a:lnTo>
                  <a:pt x="1720596" y="187451"/>
                </a:lnTo>
                <a:lnTo>
                  <a:pt x="1724914" y="184403"/>
                </a:lnTo>
                <a:close/>
              </a:path>
            </a:pathLst>
          </a:custGeom>
          <a:solidFill>
            <a:srgbClr val="FFCC00"/>
          </a:solidFill>
        </p:spPr>
        <p:txBody>
          <a:bodyPr wrap="square" lIns="0" tIns="0" rIns="0" bIns="0" rtlCol="0"/>
          <a:lstStyle/>
          <a:p>
            <a:endParaRPr/>
          </a:p>
        </p:txBody>
      </p:sp>
      <p:sp>
        <p:nvSpPr>
          <p:cNvPr id="43" name="object 43"/>
          <p:cNvSpPr/>
          <p:nvPr/>
        </p:nvSpPr>
        <p:spPr>
          <a:xfrm>
            <a:off x="815339" y="3125723"/>
            <a:ext cx="2033270" cy="1515110"/>
          </a:xfrm>
          <a:custGeom>
            <a:avLst/>
            <a:gdLst/>
            <a:ahLst/>
            <a:cxnLst/>
            <a:rect l="l" t="t" r="r" b="b"/>
            <a:pathLst>
              <a:path w="2033270" h="1515110">
                <a:moveTo>
                  <a:pt x="0" y="1217676"/>
                </a:moveTo>
                <a:lnTo>
                  <a:pt x="0" y="1514856"/>
                </a:lnTo>
                <a:lnTo>
                  <a:pt x="156972" y="1508759"/>
                </a:lnTo>
                <a:lnTo>
                  <a:pt x="234696" y="1482852"/>
                </a:lnTo>
                <a:lnTo>
                  <a:pt x="313944" y="1453895"/>
                </a:lnTo>
                <a:lnTo>
                  <a:pt x="391668" y="1435608"/>
                </a:lnTo>
                <a:lnTo>
                  <a:pt x="469391" y="1385315"/>
                </a:lnTo>
                <a:lnTo>
                  <a:pt x="547116" y="1379220"/>
                </a:lnTo>
                <a:lnTo>
                  <a:pt x="684657" y="1379220"/>
                </a:lnTo>
                <a:lnTo>
                  <a:pt x="704088" y="1377695"/>
                </a:lnTo>
                <a:lnTo>
                  <a:pt x="781812" y="1321308"/>
                </a:lnTo>
                <a:lnTo>
                  <a:pt x="861060" y="1295400"/>
                </a:lnTo>
                <a:lnTo>
                  <a:pt x="918939" y="1242059"/>
                </a:lnTo>
                <a:lnTo>
                  <a:pt x="156972" y="1242059"/>
                </a:lnTo>
                <a:lnTo>
                  <a:pt x="79247" y="1237488"/>
                </a:lnTo>
                <a:lnTo>
                  <a:pt x="0" y="1217676"/>
                </a:lnTo>
                <a:close/>
              </a:path>
              <a:path w="2033270" h="1515110">
                <a:moveTo>
                  <a:pt x="684657" y="1379220"/>
                </a:moveTo>
                <a:lnTo>
                  <a:pt x="547116" y="1379220"/>
                </a:lnTo>
                <a:lnTo>
                  <a:pt x="626363" y="1383792"/>
                </a:lnTo>
                <a:lnTo>
                  <a:pt x="684657" y="1379220"/>
                </a:lnTo>
                <a:close/>
              </a:path>
              <a:path w="2033270" h="1515110">
                <a:moveTo>
                  <a:pt x="547116" y="1170432"/>
                </a:moveTo>
                <a:lnTo>
                  <a:pt x="469391" y="1173480"/>
                </a:lnTo>
                <a:lnTo>
                  <a:pt x="391668" y="1216152"/>
                </a:lnTo>
                <a:lnTo>
                  <a:pt x="234696" y="1234439"/>
                </a:lnTo>
                <a:lnTo>
                  <a:pt x="156972" y="1242059"/>
                </a:lnTo>
                <a:lnTo>
                  <a:pt x="918939" y="1242059"/>
                </a:lnTo>
                <a:lnTo>
                  <a:pt x="938784" y="1223771"/>
                </a:lnTo>
                <a:lnTo>
                  <a:pt x="958992" y="1184148"/>
                </a:lnTo>
                <a:lnTo>
                  <a:pt x="626363" y="1184148"/>
                </a:lnTo>
                <a:lnTo>
                  <a:pt x="547116" y="1170432"/>
                </a:lnTo>
                <a:close/>
              </a:path>
              <a:path w="2033270" h="1515110">
                <a:moveTo>
                  <a:pt x="1408176" y="268224"/>
                </a:moveTo>
                <a:lnTo>
                  <a:pt x="1328928" y="303275"/>
                </a:lnTo>
                <a:lnTo>
                  <a:pt x="1251204" y="441960"/>
                </a:lnTo>
                <a:lnTo>
                  <a:pt x="1173480" y="559307"/>
                </a:lnTo>
                <a:lnTo>
                  <a:pt x="1095755" y="717803"/>
                </a:lnTo>
                <a:lnTo>
                  <a:pt x="1016508" y="856488"/>
                </a:lnTo>
                <a:lnTo>
                  <a:pt x="938784" y="1018032"/>
                </a:lnTo>
                <a:lnTo>
                  <a:pt x="861060" y="1088136"/>
                </a:lnTo>
                <a:lnTo>
                  <a:pt x="781812" y="1115568"/>
                </a:lnTo>
                <a:lnTo>
                  <a:pt x="704088" y="1175003"/>
                </a:lnTo>
                <a:lnTo>
                  <a:pt x="626363" y="1184148"/>
                </a:lnTo>
                <a:lnTo>
                  <a:pt x="958992" y="1184148"/>
                </a:lnTo>
                <a:lnTo>
                  <a:pt x="1016508" y="1071371"/>
                </a:lnTo>
                <a:lnTo>
                  <a:pt x="1095755" y="937259"/>
                </a:lnTo>
                <a:lnTo>
                  <a:pt x="1173480" y="768095"/>
                </a:lnTo>
                <a:lnTo>
                  <a:pt x="1251204" y="658368"/>
                </a:lnTo>
                <a:lnTo>
                  <a:pt x="1328928" y="522731"/>
                </a:lnTo>
                <a:lnTo>
                  <a:pt x="1408176" y="502919"/>
                </a:lnTo>
                <a:lnTo>
                  <a:pt x="1501654" y="502919"/>
                </a:lnTo>
                <a:lnTo>
                  <a:pt x="1563623" y="413003"/>
                </a:lnTo>
                <a:lnTo>
                  <a:pt x="1634743" y="306324"/>
                </a:lnTo>
                <a:lnTo>
                  <a:pt x="1485899" y="306324"/>
                </a:lnTo>
                <a:lnTo>
                  <a:pt x="1408176" y="268224"/>
                </a:lnTo>
                <a:close/>
              </a:path>
              <a:path w="2033270" h="1515110">
                <a:moveTo>
                  <a:pt x="1501654" y="502919"/>
                </a:moveTo>
                <a:lnTo>
                  <a:pt x="1408176" y="502919"/>
                </a:lnTo>
                <a:lnTo>
                  <a:pt x="1485899" y="525780"/>
                </a:lnTo>
                <a:lnTo>
                  <a:pt x="1501654" y="502919"/>
                </a:lnTo>
                <a:close/>
              </a:path>
              <a:path w="2033270" h="1515110">
                <a:moveTo>
                  <a:pt x="2033015" y="234696"/>
                </a:moveTo>
                <a:lnTo>
                  <a:pt x="1876043" y="234696"/>
                </a:lnTo>
                <a:lnTo>
                  <a:pt x="1955291" y="300227"/>
                </a:lnTo>
                <a:lnTo>
                  <a:pt x="2033015" y="338327"/>
                </a:lnTo>
                <a:lnTo>
                  <a:pt x="2033015" y="234696"/>
                </a:lnTo>
                <a:close/>
              </a:path>
              <a:path w="2033270" h="1515110">
                <a:moveTo>
                  <a:pt x="1876043" y="0"/>
                </a:moveTo>
                <a:lnTo>
                  <a:pt x="1798320" y="1524"/>
                </a:lnTo>
                <a:lnTo>
                  <a:pt x="1720596" y="53339"/>
                </a:lnTo>
                <a:lnTo>
                  <a:pt x="1642872" y="60960"/>
                </a:lnTo>
                <a:lnTo>
                  <a:pt x="1563623" y="188975"/>
                </a:lnTo>
                <a:lnTo>
                  <a:pt x="1485899" y="306324"/>
                </a:lnTo>
                <a:lnTo>
                  <a:pt x="1634743" y="306324"/>
                </a:lnTo>
                <a:lnTo>
                  <a:pt x="1642872" y="294131"/>
                </a:lnTo>
                <a:lnTo>
                  <a:pt x="1720596" y="291084"/>
                </a:lnTo>
                <a:lnTo>
                  <a:pt x="1798320" y="234696"/>
                </a:lnTo>
                <a:lnTo>
                  <a:pt x="2033015" y="234696"/>
                </a:lnTo>
                <a:lnTo>
                  <a:pt x="2033015" y="117348"/>
                </a:lnTo>
                <a:lnTo>
                  <a:pt x="1955291" y="77724"/>
                </a:lnTo>
                <a:lnTo>
                  <a:pt x="1876043" y="0"/>
                </a:lnTo>
                <a:close/>
              </a:path>
            </a:pathLst>
          </a:custGeom>
          <a:solidFill>
            <a:srgbClr val="BEBEBE"/>
          </a:solidFill>
        </p:spPr>
        <p:txBody>
          <a:bodyPr wrap="square" lIns="0" tIns="0" rIns="0" bIns="0" rtlCol="0"/>
          <a:lstStyle/>
          <a:p>
            <a:endParaRPr/>
          </a:p>
        </p:txBody>
      </p:sp>
      <p:sp>
        <p:nvSpPr>
          <p:cNvPr id="44" name="object 44"/>
          <p:cNvSpPr/>
          <p:nvPr/>
        </p:nvSpPr>
        <p:spPr>
          <a:xfrm>
            <a:off x="777240" y="2302764"/>
            <a:ext cx="0" cy="3706495"/>
          </a:xfrm>
          <a:custGeom>
            <a:avLst/>
            <a:gdLst/>
            <a:ahLst/>
            <a:cxnLst/>
            <a:rect l="l" t="t" r="r" b="b"/>
            <a:pathLst>
              <a:path h="3706495">
                <a:moveTo>
                  <a:pt x="0" y="3706368"/>
                </a:moveTo>
                <a:lnTo>
                  <a:pt x="0" y="0"/>
                </a:lnTo>
              </a:path>
            </a:pathLst>
          </a:custGeom>
          <a:ln w="9144">
            <a:solidFill>
              <a:srgbClr val="666666"/>
            </a:solidFill>
          </a:ln>
        </p:spPr>
        <p:txBody>
          <a:bodyPr wrap="square" lIns="0" tIns="0" rIns="0" bIns="0" rtlCol="0"/>
          <a:lstStyle/>
          <a:p>
            <a:endParaRPr/>
          </a:p>
        </p:txBody>
      </p:sp>
      <p:sp>
        <p:nvSpPr>
          <p:cNvPr id="45" name="object 45"/>
          <p:cNvSpPr/>
          <p:nvPr/>
        </p:nvSpPr>
        <p:spPr>
          <a:xfrm>
            <a:off x="777240" y="600913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6" name="object 46"/>
          <p:cNvSpPr/>
          <p:nvPr/>
        </p:nvSpPr>
        <p:spPr>
          <a:xfrm>
            <a:off x="777240" y="526846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7" name="object 47"/>
          <p:cNvSpPr/>
          <p:nvPr/>
        </p:nvSpPr>
        <p:spPr>
          <a:xfrm>
            <a:off x="777240" y="452627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8" name="object 48"/>
          <p:cNvSpPr/>
          <p:nvPr/>
        </p:nvSpPr>
        <p:spPr>
          <a:xfrm>
            <a:off x="777240" y="378561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49" name="object 49"/>
          <p:cNvSpPr/>
          <p:nvPr/>
        </p:nvSpPr>
        <p:spPr>
          <a:xfrm>
            <a:off x="777240" y="304342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0" name="object 50"/>
          <p:cNvSpPr/>
          <p:nvPr/>
        </p:nvSpPr>
        <p:spPr>
          <a:xfrm>
            <a:off x="777240" y="230276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51" name="object 51"/>
          <p:cNvSpPr/>
          <p:nvPr/>
        </p:nvSpPr>
        <p:spPr>
          <a:xfrm>
            <a:off x="777240" y="6009132"/>
            <a:ext cx="2110740" cy="0"/>
          </a:xfrm>
          <a:custGeom>
            <a:avLst/>
            <a:gdLst/>
            <a:ahLst/>
            <a:cxnLst/>
            <a:rect l="l" t="t" r="r" b="b"/>
            <a:pathLst>
              <a:path w="2110740">
                <a:moveTo>
                  <a:pt x="0" y="0"/>
                </a:moveTo>
                <a:lnTo>
                  <a:pt x="2110740" y="0"/>
                </a:lnTo>
              </a:path>
            </a:pathLst>
          </a:custGeom>
          <a:ln w="9144">
            <a:solidFill>
              <a:srgbClr val="666666"/>
            </a:solidFill>
          </a:ln>
        </p:spPr>
        <p:txBody>
          <a:bodyPr wrap="square" lIns="0" tIns="0" rIns="0" bIns="0" rtlCol="0"/>
          <a:lstStyle/>
          <a:p>
            <a:endParaRPr/>
          </a:p>
        </p:txBody>
      </p:sp>
      <p:sp>
        <p:nvSpPr>
          <p:cNvPr id="52" name="object 52"/>
          <p:cNvSpPr txBox="1"/>
          <p:nvPr/>
        </p:nvSpPr>
        <p:spPr>
          <a:xfrm>
            <a:off x="500583" y="588680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53" name="object 53"/>
          <p:cNvSpPr txBox="1"/>
          <p:nvPr/>
        </p:nvSpPr>
        <p:spPr>
          <a:xfrm>
            <a:off x="500583" y="5145278"/>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endParaRPr sz="1400">
              <a:latin typeface="Univers for BP Light"/>
              <a:cs typeface="Univers for BP Light"/>
            </a:endParaRPr>
          </a:p>
        </p:txBody>
      </p:sp>
      <p:sp>
        <p:nvSpPr>
          <p:cNvPr id="54" name="object 54"/>
          <p:cNvSpPr txBox="1"/>
          <p:nvPr/>
        </p:nvSpPr>
        <p:spPr>
          <a:xfrm>
            <a:off x="500583" y="440334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a:t>
            </a:r>
            <a:endParaRPr sz="1400">
              <a:latin typeface="Univers for BP Light"/>
              <a:cs typeface="Univers for BP Light"/>
            </a:endParaRPr>
          </a:p>
        </p:txBody>
      </p:sp>
      <p:sp>
        <p:nvSpPr>
          <p:cNvPr id="55" name="object 55"/>
          <p:cNvSpPr txBox="1"/>
          <p:nvPr/>
        </p:nvSpPr>
        <p:spPr>
          <a:xfrm>
            <a:off x="500583" y="366179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3</a:t>
            </a:r>
            <a:endParaRPr sz="1400">
              <a:latin typeface="Univers for BP Light"/>
              <a:cs typeface="Univers for BP Light"/>
            </a:endParaRPr>
          </a:p>
        </p:txBody>
      </p:sp>
      <p:sp>
        <p:nvSpPr>
          <p:cNvPr id="56" name="object 56"/>
          <p:cNvSpPr txBox="1"/>
          <p:nvPr/>
        </p:nvSpPr>
        <p:spPr>
          <a:xfrm>
            <a:off x="500583" y="2920238"/>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4</a:t>
            </a:r>
            <a:endParaRPr sz="1400">
              <a:latin typeface="Univers for BP Light"/>
              <a:cs typeface="Univers for BP Light"/>
            </a:endParaRPr>
          </a:p>
        </p:txBody>
      </p:sp>
      <p:sp>
        <p:nvSpPr>
          <p:cNvPr id="57" name="object 57"/>
          <p:cNvSpPr txBox="1"/>
          <p:nvPr/>
        </p:nvSpPr>
        <p:spPr>
          <a:xfrm>
            <a:off x="500583" y="217830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58" name="object 58"/>
          <p:cNvSpPr txBox="1"/>
          <p:nvPr/>
        </p:nvSpPr>
        <p:spPr>
          <a:xfrm>
            <a:off x="605739" y="61181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1990</a:t>
            </a:r>
            <a:endParaRPr sz="1400">
              <a:latin typeface="Univers for BP Light"/>
              <a:cs typeface="Univers for BP Light"/>
            </a:endParaRPr>
          </a:p>
        </p:txBody>
      </p:sp>
      <p:sp>
        <p:nvSpPr>
          <p:cNvPr id="59" name="object 59"/>
          <p:cNvSpPr txBox="1"/>
          <p:nvPr/>
        </p:nvSpPr>
        <p:spPr>
          <a:xfrm>
            <a:off x="1387602" y="61181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2000</a:t>
            </a:r>
            <a:endParaRPr sz="1400">
              <a:latin typeface="Univers for BP Light"/>
              <a:cs typeface="Univers for BP Light"/>
            </a:endParaRPr>
          </a:p>
        </p:txBody>
      </p:sp>
      <p:sp>
        <p:nvSpPr>
          <p:cNvPr id="60" name="object 60"/>
          <p:cNvSpPr txBox="1"/>
          <p:nvPr/>
        </p:nvSpPr>
        <p:spPr>
          <a:xfrm>
            <a:off x="2169414" y="6118148"/>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2010</a:t>
            </a:r>
            <a:endParaRPr sz="1400">
              <a:latin typeface="Univers for BP Light"/>
              <a:cs typeface="Univers for BP Light"/>
            </a:endParaRPr>
          </a:p>
        </p:txBody>
      </p:sp>
      <p:sp>
        <p:nvSpPr>
          <p:cNvPr id="61" name="object 61"/>
          <p:cNvSpPr/>
          <p:nvPr/>
        </p:nvSpPr>
        <p:spPr>
          <a:xfrm>
            <a:off x="990600" y="2391155"/>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BEBEBE"/>
          </a:solidFill>
        </p:spPr>
        <p:txBody>
          <a:bodyPr wrap="square" lIns="0" tIns="0" rIns="0" bIns="0" rtlCol="0"/>
          <a:lstStyle/>
          <a:p>
            <a:endParaRPr/>
          </a:p>
        </p:txBody>
      </p:sp>
      <p:sp>
        <p:nvSpPr>
          <p:cNvPr id="62" name="object 62"/>
          <p:cNvSpPr/>
          <p:nvPr/>
        </p:nvSpPr>
        <p:spPr>
          <a:xfrm>
            <a:off x="990600" y="2612135"/>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63" name="object 63"/>
          <p:cNvSpPr/>
          <p:nvPr/>
        </p:nvSpPr>
        <p:spPr>
          <a:xfrm>
            <a:off x="990600" y="2833116"/>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8ADEFF"/>
          </a:solidFill>
        </p:spPr>
        <p:txBody>
          <a:bodyPr wrap="square" lIns="0" tIns="0" rIns="0" bIns="0" rtlCol="0"/>
          <a:lstStyle/>
          <a:p>
            <a:endParaRPr/>
          </a:p>
        </p:txBody>
      </p:sp>
      <p:sp>
        <p:nvSpPr>
          <p:cNvPr id="64" name="object 64"/>
          <p:cNvSpPr/>
          <p:nvPr/>
        </p:nvSpPr>
        <p:spPr>
          <a:xfrm>
            <a:off x="990600" y="2833116"/>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65" name="object 65"/>
          <p:cNvSpPr/>
          <p:nvPr/>
        </p:nvSpPr>
        <p:spPr>
          <a:xfrm>
            <a:off x="990600" y="3054095"/>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3366FF"/>
          </a:solidFill>
        </p:spPr>
        <p:txBody>
          <a:bodyPr wrap="square" lIns="0" tIns="0" rIns="0" bIns="0" rtlCol="0"/>
          <a:lstStyle/>
          <a:p>
            <a:endParaRPr/>
          </a:p>
        </p:txBody>
      </p:sp>
      <p:sp>
        <p:nvSpPr>
          <p:cNvPr id="66" name="object 66"/>
          <p:cNvSpPr/>
          <p:nvPr/>
        </p:nvSpPr>
        <p:spPr>
          <a:xfrm>
            <a:off x="990600" y="3054095"/>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67" name="object 67"/>
          <p:cNvSpPr/>
          <p:nvPr/>
        </p:nvSpPr>
        <p:spPr>
          <a:xfrm>
            <a:off x="990600" y="3275076"/>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solidFill>
            <a:srgbClr val="009900"/>
          </a:solidFill>
        </p:spPr>
        <p:txBody>
          <a:bodyPr wrap="square" lIns="0" tIns="0" rIns="0" bIns="0" rtlCol="0"/>
          <a:lstStyle/>
          <a:p>
            <a:endParaRPr/>
          </a:p>
        </p:txBody>
      </p:sp>
      <p:sp>
        <p:nvSpPr>
          <p:cNvPr id="68" name="object 68"/>
          <p:cNvSpPr/>
          <p:nvPr/>
        </p:nvSpPr>
        <p:spPr>
          <a:xfrm>
            <a:off x="990600" y="3275076"/>
            <a:ext cx="97790" cy="97790"/>
          </a:xfrm>
          <a:custGeom>
            <a:avLst/>
            <a:gdLst/>
            <a:ahLst/>
            <a:cxnLst/>
            <a:rect l="l" t="t" r="r" b="b"/>
            <a:pathLst>
              <a:path w="97790"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69" name="object 69"/>
          <p:cNvSpPr txBox="1"/>
          <p:nvPr/>
        </p:nvSpPr>
        <p:spPr>
          <a:xfrm>
            <a:off x="1118717" y="2308037"/>
            <a:ext cx="915669" cy="1127760"/>
          </a:xfrm>
          <a:prstGeom prst="rect">
            <a:avLst/>
          </a:prstGeom>
        </p:spPr>
        <p:txBody>
          <a:bodyPr vert="horz" wrap="square" lIns="0" tIns="7620" rIns="0" bIns="0" rtlCol="0">
            <a:spAutoFit/>
          </a:bodyPr>
          <a:lstStyle/>
          <a:p>
            <a:pPr marL="12700">
              <a:lnSpc>
                <a:spcPct val="100000"/>
              </a:lnSpc>
              <a:spcBef>
                <a:spcPts val="60"/>
              </a:spcBef>
            </a:pPr>
            <a:r>
              <a:rPr sz="1400" dirty="0">
                <a:latin typeface="Univers for BP"/>
                <a:cs typeface="Univers for BP"/>
              </a:rPr>
              <a:t>Other</a:t>
            </a:r>
            <a:endParaRPr sz="1400">
              <a:latin typeface="Univers for BP"/>
              <a:cs typeface="Univers for BP"/>
            </a:endParaRPr>
          </a:p>
          <a:p>
            <a:pPr marL="12700" marR="5080">
              <a:lnSpc>
                <a:spcPct val="103600"/>
              </a:lnSpc>
            </a:pPr>
            <a:r>
              <a:rPr sz="1400" dirty="0">
                <a:latin typeface="Univers for BP"/>
                <a:cs typeface="Univers for BP"/>
              </a:rPr>
              <a:t>Other</a:t>
            </a:r>
            <a:r>
              <a:rPr sz="1400" spc="-90" dirty="0">
                <a:latin typeface="Univers for BP"/>
                <a:cs typeface="Univers for BP"/>
              </a:rPr>
              <a:t> </a:t>
            </a:r>
            <a:r>
              <a:rPr sz="1400" spc="-5" dirty="0">
                <a:latin typeface="Univers for BP"/>
                <a:cs typeface="Univers for BP"/>
              </a:rPr>
              <a:t>Asia  India  China  </a:t>
            </a:r>
            <a:r>
              <a:rPr sz="1400" dirty="0">
                <a:latin typeface="Univers for BP"/>
                <a:cs typeface="Univers for BP"/>
              </a:rPr>
              <a:t>OECD</a:t>
            </a:r>
            <a:endParaRPr sz="1400">
              <a:latin typeface="Univers for BP"/>
              <a:cs typeface="Univers for BP"/>
            </a:endParaRPr>
          </a:p>
        </p:txBody>
      </p:sp>
      <p:sp>
        <p:nvSpPr>
          <p:cNvPr id="70" name="object 70"/>
          <p:cNvSpPr txBox="1">
            <a:spLocks noGrp="1"/>
          </p:cNvSpPr>
          <p:nvPr>
            <p:ph type="title"/>
          </p:nvPr>
        </p:nvSpPr>
        <p:spPr>
          <a:xfrm>
            <a:off x="491439" y="568197"/>
            <a:ext cx="8032750" cy="361950"/>
          </a:xfrm>
          <a:prstGeom prst="rect">
            <a:avLst/>
          </a:prstGeom>
        </p:spPr>
        <p:txBody>
          <a:bodyPr vert="horz" wrap="square" lIns="0" tIns="0" rIns="0" bIns="0" rtlCol="0">
            <a:spAutoFit/>
          </a:bodyPr>
          <a:lstStyle/>
          <a:p>
            <a:pPr marL="12700">
              <a:lnSpc>
                <a:spcPct val="100000"/>
              </a:lnSpc>
            </a:pPr>
            <a:r>
              <a:rPr spc="-5" dirty="0"/>
              <a:t>Global coal demand flatlines, with falls in China and</a:t>
            </a:r>
            <a:r>
              <a:rPr spc="215" dirty="0"/>
              <a:t> </a:t>
            </a:r>
            <a:r>
              <a:rPr spc="-5" dirty="0"/>
              <a:t>OECD…</a:t>
            </a:r>
          </a:p>
        </p:txBody>
      </p:sp>
      <p:sp>
        <p:nvSpPr>
          <p:cNvPr id="71" name="object 71"/>
          <p:cNvSpPr txBox="1"/>
          <p:nvPr/>
        </p:nvSpPr>
        <p:spPr>
          <a:xfrm>
            <a:off x="504545" y="1779651"/>
            <a:ext cx="8077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72" name="object 72"/>
          <p:cNvSpPr txBox="1"/>
          <p:nvPr/>
        </p:nvSpPr>
        <p:spPr>
          <a:xfrm>
            <a:off x="1094333" y="1130172"/>
            <a:ext cx="3085465"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Coal consumption by</a:t>
            </a:r>
            <a:r>
              <a:rPr sz="1800" spc="-100" dirty="0">
                <a:latin typeface="Univers for BP"/>
                <a:cs typeface="Univers for BP"/>
              </a:rPr>
              <a:t> </a:t>
            </a:r>
            <a:r>
              <a:rPr sz="1800" spc="-5" dirty="0">
                <a:latin typeface="Univers for BP"/>
                <a:cs typeface="Univers for BP"/>
              </a:rPr>
              <a:t>region</a:t>
            </a:r>
            <a:endParaRPr sz="1800">
              <a:latin typeface="Univers for BP"/>
              <a:cs typeface="Univers for BP"/>
            </a:endParaRPr>
          </a:p>
        </p:txBody>
      </p:sp>
      <p:sp>
        <p:nvSpPr>
          <p:cNvPr id="73" name="object 73"/>
          <p:cNvSpPr/>
          <p:nvPr/>
        </p:nvSpPr>
        <p:spPr>
          <a:xfrm>
            <a:off x="5775959" y="5073396"/>
            <a:ext cx="329565" cy="161925"/>
          </a:xfrm>
          <a:custGeom>
            <a:avLst/>
            <a:gdLst/>
            <a:ahLst/>
            <a:cxnLst/>
            <a:rect l="l" t="t" r="r" b="b"/>
            <a:pathLst>
              <a:path w="329564" h="161925">
                <a:moveTo>
                  <a:pt x="329184" y="0"/>
                </a:moveTo>
                <a:lnTo>
                  <a:pt x="0" y="0"/>
                </a:lnTo>
                <a:lnTo>
                  <a:pt x="0" y="161543"/>
                </a:lnTo>
                <a:lnTo>
                  <a:pt x="329184" y="161543"/>
                </a:lnTo>
                <a:lnTo>
                  <a:pt x="329184" y="0"/>
                </a:lnTo>
                <a:close/>
              </a:path>
            </a:pathLst>
          </a:custGeom>
          <a:solidFill>
            <a:srgbClr val="BEBEBE"/>
          </a:solidFill>
        </p:spPr>
        <p:txBody>
          <a:bodyPr wrap="square" lIns="0" tIns="0" rIns="0" bIns="0" rtlCol="0"/>
          <a:lstStyle/>
          <a:p>
            <a:endParaRPr/>
          </a:p>
        </p:txBody>
      </p:sp>
      <p:sp>
        <p:nvSpPr>
          <p:cNvPr id="74" name="object 74"/>
          <p:cNvSpPr/>
          <p:nvPr/>
        </p:nvSpPr>
        <p:spPr>
          <a:xfrm>
            <a:off x="6309359" y="5222747"/>
            <a:ext cx="327660" cy="12700"/>
          </a:xfrm>
          <a:custGeom>
            <a:avLst/>
            <a:gdLst/>
            <a:ahLst/>
            <a:cxnLst/>
            <a:rect l="l" t="t" r="r" b="b"/>
            <a:pathLst>
              <a:path w="327659" h="12700">
                <a:moveTo>
                  <a:pt x="0" y="12191"/>
                </a:moveTo>
                <a:lnTo>
                  <a:pt x="327660" y="12191"/>
                </a:lnTo>
                <a:lnTo>
                  <a:pt x="327660" y="0"/>
                </a:lnTo>
                <a:lnTo>
                  <a:pt x="0" y="0"/>
                </a:lnTo>
                <a:lnTo>
                  <a:pt x="0" y="12191"/>
                </a:lnTo>
                <a:close/>
              </a:path>
            </a:pathLst>
          </a:custGeom>
          <a:solidFill>
            <a:srgbClr val="BEBEBE"/>
          </a:solidFill>
        </p:spPr>
        <p:txBody>
          <a:bodyPr wrap="square" lIns="0" tIns="0" rIns="0" bIns="0" rtlCol="0"/>
          <a:lstStyle/>
          <a:p>
            <a:endParaRPr/>
          </a:p>
        </p:txBody>
      </p:sp>
      <p:sp>
        <p:nvSpPr>
          <p:cNvPr id="75" name="object 75"/>
          <p:cNvSpPr/>
          <p:nvPr/>
        </p:nvSpPr>
        <p:spPr>
          <a:xfrm>
            <a:off x="6841235" y="5234940"/>
            <a:ext cx="329565" cy="314325"/>
          </a:xfrm>
          <a:custGeom>
            <a:avLst/>
            <a:gdLst/>
            <a:ahLst/>
            <a:cxnLst/>
            <a:rect l="l" t="t" r="r" b="b"/>
            <a:pathLst>
              <a:path w="329565" h="314325">
                <a:moveTo>
                  <a:pt x="329184" y="0"/>
                </a:moveTo>
                <a:lnTo>
                  <a:pt x="0" y="0"/>
                </a:lnTo>
                <a:lnTo>
                  <a:pt x="0" y="313944"/>
                </a:lnTo>
                <a:lnTo>
                  <a:pt x="329184" y="313944"/>
                </a:lnTo>
                <a:lnTo>
                  <a:pt x="329184" y="0"/>
                </a:lnTo>
                <a:close/>
              </a:path>
            </a:pathLst>
          </a:custGeom>
          <a:solidFill>
            <a:srgbClr val="BEBEBE"/>
          </a:solidFill>
        </p:spPr>
        <p:txBody>
          <a:bodyPr wrap="square" lIns="0" tIns="0" rIns="0" bIns="0" rtlCol="0"/>
          <a:lstStyle/>
          <a:p>
            <a:endParaRPr/>
          </a:p>
        </p:txBody>
      </p:sp>
      <p:sp>
        <p:nvSpPr>
          <p:cNvPr id="76" name="object 76"/>
          <p:cNvSpPr/>
          <p:nvPr/>
        </p:nvSpPr>
        <p:spPr>
          <a:xfrm>
            <a:off x="7374635" y="5181600"/>
            <a:ext cx="327660" cy="53340"/>
          </a:xfrm>
          <a:custGeom>
            <a:avLst/>
            <a:gdLst/>
            <a:ahLst/>
            <a:cxnLst/>
            <a:rect l="l" t="t" r="r" b="b"/>
            <a:pathLst>
              <a:path w="327659" h="53339">
                <a:moveTo>
                  <a:pt x="0" y="53339"/>
                </a:moveTo>
                <a:lnTo>
                  <a:pt x="327660" y="53339"/>
                </a:lnTo>
                <a:lnTo>
                  <a:pt x="327660" y="0"/>
                </a:lnTo>
                <a:lnTo>
                  <a:pt x="0" y="0"/>
                </a:lnTo>
                <a:lnTo>
                  <a:pt x="0" y="53339"/>
                </a:lnTo>
                <a:close/>
              </a:path>
            </a:pathLst>
          </a:custGeom>
          <a:solidFill>
            <a:srgbClr val="BEBEBE"/>
          </a:solidFill>
        </p:spPr>
        <p:txBody>
          <a:bodyPr wrap="square" lIns="0" tIns="0" rIns="0" bIns="0" rtlCol="0"/>
          <a:lstStyle/>
          <a:p>
            <a:endParaRPr/>
          </a:p>
        </p:txBody>
      </p:sp>
      <p:sp>
        <p:nvSpPr>
          <p:cNvPr id="77" name="object 77"/>
          <p:cNvSpPr/>
          <p:nvPr/>
        </p:nvSpPr>
        <p:spPr>
          <a:xfrm>
            <a:off x="7906511" y="5234940"/>
            <a:ext cx="329565" cy="27940"/>
          </a:xfrm>
          <a:custGeom>
            <a:avLst/>
            <a:gdLst/>
            <a:ahLst/>
            <a:cxnLst/>
            <a:rect l="l" t="t" r="r" b="b"/>
            <a:pathLst>
              <a:path w="329565" h="27939">
                <a:moveTo>
                  <a:pt x="0" y="27432"/>
                </a:moveTo>
                <a:lnTo>
                  <a:pt x="329184" y="27432"/>
                </a:lnTo>
                <a:lnTo>
                  <a:pt x="329184" y="0"/>
                </a:lnTo>
                <a:lnTo>
                  <a:pt x="0" y="0"/>
                </a:lnTo>
                <a:lnTo>
                  <a:pt x="0" y="27432"/>
                </a:lnTo>
                <a:close/>
              </a:path>
            </a:pathLst>
          </a:custGeom>
          <a:solidFill>
            <a:srgbClr val="BEBEBE"/>
          </a:solidFill>
        </p:spPr>
        <p:txBody>
          <a:bodyPr wrap="square" lIns="0" tIns="0" rIns="0" bIns="0" rtlCol="0"/>
          <a:lstStyle/>
          <a:p>
            <a:endParaRPr/>
          </a:p>
        </p:txBody>
      </p:sp>
      <p:sp>
        <p:nvSpPr>
          <p:cNvPr id="78" name="object 78"/>
          <p:cNvSpPr/>
          <p:nvPr/>
        </p:nvSpPr>
        <p:spPr>
          <a:xfrm>
            <a:off x="8439911" y="5235702"/>
            <a:ext cx="327660" cy="0"/>
          </a:xfrm>
          <a:custGeom>
            <a:avLst/>
            <a:gdLst/>
            <a:ahLst/>
            <a:cxnLst/>
            <a:rect l="l" t="t" r="r" b="b"/>
            <a:pathLst>
              <a:path w="327659">
                <a:moveTo>
                  <a:pt x="0" y="0"/>
                </a:moveTo>
                <a:lnTo>
                  <a:pt x="327660" y="0"/>
                </a:lnTo>
              </a:path>
            </a:pathLst>
          </a:custGeom>
          <a:ln w="3175">
            <a:solidFill>
              <a:srgbClr val="BEBEBE"/>
            </a:solidFill>
          </a:ln>
        </p:spPr>
        <p:txBody>
          <a:bodyPr wrap="square" lIns="0" tIns="0" rIns="0" bIns="0" rtlCol="0"/>
          <a:lstStyle/>
          <a:p>
            <a:endParaRPr/>
          </a:p>
        </p:txBody>
      </p:sp>
      <p:sp>
        <p:nvSpPr>
          <p:cNvPr id="79" name="object 79"/>
          <p:cNvSpPr/>
          <p:nvPr/>
        </p:nvSpPr>
        <p:spPr>
          <a:xfrm>
            <a:off x="8971788" y="5213603"/>
            <a:ext cx="329565" cy="21590"/>
          </a:xfrm>
          <a:custGeom>
            <a:avLst/>
            <a:gdLst/>
            <a:ahLst/>
            <a:cxnLst/>
            <a:rect l="l" t="t" r="r" b="b"/>
            <a:pathLst>
              <a:path w="329565" h="21589">
                <a:moveTo>
                  <a:pt x="0" y="21336"/>
                </a:moveTo>
                <a:lnTo>
                  <a:pt x="329183" y="21336"/>
                </a:lnTo>
                <a:lnTo>
                  <a:pt x="329183" y="0"/>
                </a:lnTo>
                <a:lnTo>
                  <a:pt x="0" y="0"/>
                </a:lnTo>
                <a:lnTo>
                  <a:pt x="0" y="21336"/>
                </a:lnTo>
                <a:close/>
              </a:path>
            </a:pathLst>
          </a:custGeom>
          <a:solidFill>
            <a:srgbClr val="BEBEBE"/>
          </a:solidFill>
        </p:spPr>
        <p:txBody>
          <a:bodyPr wrap="square" lIns="0" tIns="0" rIns="0" bIns="0" rtlCol="0"/>
          <a:lstStyle/>
          <a:p>
            <a:endParaRPr/>
          </a:p>
        </p:txBody>
      </p:sp>
      <p:sp>
        <p:nvSpPr>
          <p:cNvPr id="80" name="object 80"/>
          <p:cNvSpPr/>
          <p:nvPr/>
        </p:nvSpPr>
        <p:spPr>
          <a:xfrm>
            <a:off x="5775959" y="5073396"/>
            <a:ext cx="329565" cy="161925"/>
          </a:xfrm>
          <a:custGeom>
            <a:avLst/>
            <a:gdLst/>
            <a:ahLst/>
            <a:cxnLst/>
            <a:rect l="l" t="t" r="r" b="b"/>
            <a:pathLst>
              <a:path w="329564" h="161925">
                <a:moveTo>
                  <a:pt x="0" y="0"/>
                </a:moveTo>
                <a:lnTo>
                  <a:pt x="329184" y="0"/>
                </a:lnTo>
                <a:lnTo>
                  <a:pt x="329184" y="161543"/>
                </a:lnTo>
                <a:lnTo>
                  <a:pt x="0" y="161543"/>
                </a:lnTo>
                <a:lnTo>
                  <a:pt x="0" y="0"/>
                </a:lnTo>
                <a:close/>
              </a:path>
            </a:pathLst>
          </a:custGeom>
          <a:ln w="9144">
            <a:solidFill>
              <a:srgbClr val="BEBEBE"/>
            </a:solidFill>
          </a:ln>
        </p:spPr>
        <p:txBody>
          <a:bodyPr wrap="square" lIns="0" tIns="0" rIns="0" bIns="0" rtlCol="0"/>
          <a:lstStyle/>
          <a:p>
            <a:endParaRPr/>
          </a:p>
        </p:txBody>
      </p:sp>
      <p:sp>
        <p:nvSpPr>
          <p:cNvPr id="81" name="object 81"/>
          <p:cNvSpPr/>
          <p:nvPr/>
        </p:nvSpPr>
        <p:spPr>
          <a:xfrm>
            <a:off x="6304788" y="5218176"/>
            <a:ext cx="337185" cy="21590"/>
          </a:xfrm>
          <a:custGeom>
            <a:avLst/>
            <a:gdLst/>
            <a:ahLst/>
            <a:cxnLst/>
            <a:rect l="l" t="t" r="r" b="b"/>
            <a:pathLst>
              <a:path w="337184" h="21589">
                <a:moveTo>
                  <a:pt x="0" y="21336"/>
                </a:moveTo>
                <a:lnTo>
                  <a:pt x="336804" y="21336"/>
                </a:lnTo>
                <a:lnTo>
                  <a:pt x="336804" y="0"/>
                </a:lnTo>
                <a:lnTo>
                  <a:pt x="0" y="0"/>
                </a:lnTo>
                <a:lnTo>
                  <a:pt x="0" y="21336"/>
                </a:lnTo>
                <a:close/>
              </a:path>
            </a:pathLst>
          </a:custGeom>
          <a:solidFill>
            <a:srgbClr val="BEBEBE"/>
          </a:solidFill>
        </p:spPr>
        <p:txBody>
          <a:bodyPr wrap="square" lIns="0" tIns="0" rIns="0" bIns="0" rtlCol="0"/>
          <a:lstStyle/>
          <a:p>
            <a:endParaRPr/>
          </a:p>
        </p:txBody>
      </p:sp>
      <p:sp>
        <p:nvSpPr>
          <p:cNvPr id="82" name="object 82"/>
          <p:cNvSpPr/>
          <p:nvPr/>
        </p:nvSpPr>
        <p:spPr>
          <a:xfrm>
            <a:off x="6841235" y="5234940"/>
            <a:ext cx="329565" cy="314325"/>
          </a:xfrm>
          <a:custGeom>
            <a:avLst/>
            <a:gdLst/>
            <a:ahLst/>
            <a:cxnLst/>
            <a:rect l="l" t="t" r="r" b="b"/>
            <a:pathLst>
              <a:path w="329565" h="314325">
                <a:moveTo>
                  <a:pt x="0" y="313944"/>
                </a:moveTo>
                <a:lnTo>
                  <a:pt x="329184" y="313944"/>
                </a:lnTo>
                <a:lnTo>
                  <a:pt x="329184" y="0"/>
                </a:lnTo>
                <a:lnTo>
                  <a:pt x="0" y="0"/>
                </a:lnTo>
                <a:lnTo>
                  <a:pt x="0" y="313944"/>
                </a:lnTo>
                <a:close/>
              </a:path>
            </a:pathLst>
          </a:custGeom>
          <a:ln w="9143">
            <a:solidFill>
              <a:srgbClr val="BEBEBE"/>
            </a:solidFill>
          </a:ln>
        </p:spPr>
        <p:txBody>
          <a:bodyPr wrap="square" lIns="0" tIns="0" rIns="0" bIns="0" rtlCol="0"/>
          <a:lstStyle/>
          <a:p>
            <a:endParaRPr/>
          </a:p>
        </p:txBody>
      </p:sp>
      <p:sp>
        <p:nvSpPr>
          <p:cNvPr id="83" name="object 83"/>
          <p:cNvSpPr/>
          <p:nvPr/>
        </p:nvSpPr>
        <p:spPr>
          <a:xfrm>
            <a:off x="7374635" y="5181600"/>
            <a:ext cx="327660" cy="53340"/>
          </a:xfrm>
          <a:custGeom>
            <a:avLst/>
            <a:gdLst/>
            <a:ahLst/>
            <a:cxnLst/>
            <a:rect l="l" t="t" r="r" b="b"/>
            <a:pathLst>
              <a:path w="327659" h="53339">
                <a:moveTo>
                  <a:pt x="0" y="0"/>
                </a:moveTo>
                <a:lnTo>
                  <a:pt x="327660" y="0"/>
                </a:lnTo>
                <a:lnTo>
                  <a:pt x="327660" y="53340"/>
                </a:lnTo>
                <a:lnTo>
                  <a:pt x="0" y="53340"/>
                </a:lnTo>
                <a:lnTo>
                  <a:pt x="0" y="0"/>
                </a:lnTo>
                <a:close/>
              </a:path>
            </a:pathLst>
          </a:custGeom>
          <a:ln w="9144">
            <a:solidFill>
              <a:srgbClr val="BEBEBE"/>
            </a:solidFill>
          </a:ln>
        </p:spPr>
        <p:txBody>
          <a:bodyPr wrap="square" lIns="0" tIns="0" rIns="0" bIns="0" rtlCol="0"/>
          <a:lstStyle/>
          <a:p>
            <a:endParaRPr/>
          </a:p>
        </p:txBody>
      </p:sp>
      <p:sp>
        <p:nvSpPr>
          <p:cNvPr id="84" name="object 84"/>
          <p:cNvSpPr/>
          <p:nvPr/>
        </p:nvSpPr>
        <p:spPr>
          <a:xfrm>
            <a:off x="7906511" y="5234940"/>
            <a:ext cx="329565" cy="27940"/>
          </a:xfrm>
          <a:custGeom>
            <a:avLst/>
            <a:gdLst/>
            <a:ahLst/>
            <a:cxnLst/>
            <a:rect l="l" t="t" r="r" b="b"/>
            <a:pathLst>
              <a:path w="329565" h="27939">
                <a:moveTo>
                  <a:pt x="0" y="27432"/>
                </a:moveTo>
                <a:lnTo>
                  <a:pt x="329184" y="27432"/>
                </a:lnTo>
                <a:lnTo>
                  <a:pt x="329184" y="0"/>
                </a:lnTo>
                <a:lnTo>
                  <a:pt x="0" y="0"/>
                </a:lnTo>
                <a:lnTo>
                  <a:pt x="0" y="27432"/>
                </a:lnTo>
                <a:close/>
              </a:path>
            </a:pathLst>
          </a:custGeom>
          <a:ln w="9143">
            <a:solidFill>
              <a:srgbClr val="BEBEBE"/>
            </a:solidFill>
          </a:ln>
        </p:spPr>
        <p:txBody>
          <a:bodyPr wrap="square" lIns="0" tIns="0" rIns="0" bIns="0" rtlCol="0"/>
          <a:lstStyle/>
          <a:p>
            <a:endParaRPr/>
          </a:p>
        </p:txBody>
      </p:sp>
      <p:sp>
        <p:nvSpPr>
          <p:cNvPr id="85" name="object 85"/>
          <p:cNvSpPr/>
          <p:nvPr/>
        </p:nvSpPr>
        <p:spPr>
          <a:xfrm>
            <a:off x="8435340" y="5235702"/>
            <a:ext cx="337185" cy="0"/>
          </a:xfrm>
          <a:custGeom>
            <a:avLst/>
            <a:gdLst/>
            <a:ahLst/>
            <a:cxnLst/>
            <a:rect l="l" t="t" r="r" b="b"/>
            <a:pathLst>
              <a:path w="337184">
                <a:moveTo>
                  <a:pt x="0" y="0"/>
                </a:moveTo>
                <a:lnTo>
                  <a:pt x="336804" y="0"/>
                </a:lnTo>
              </a:path>
            </a:pathLst>
          </a:custGeom>
          <a:ln w="10667">
            <a:solidFill>
              <a:srgbClr val="BEBEBE"/>
            </a:solidFill>
          </a:ln>
        </p:spPr>
        <p:txBody>
          <a:bodyPr wrap="square" lIns="0" tIns="0" rIns="0" bIns="0" rtlCol="0"/>
          <a:lstStyle/>
          <a:p>
            <a:endParaRPr/>
          </a:p>
        </p:txBody>
      </p:sp>
      <p:sp>
        <p:nvSpPr>
          <p:cNvPr id="86" name="object 86"/>
          <p:cNvSpPr/>
          <p:nvPr/>
        </p:nvSpPr>
        <p:spPr>
          <a:xfrm>
            <a:off x="8967216" y="5209032"/>
            <a:ext cx="338455" cy="30480"/>
          </a:xfrm>
          <a:custGeom>
            <a:avLst/>
            <a:gdLst/>
            <a:ahLst/>
            <a:cxnLst/>
            <a:rect l="l" t="t" r="r" b="b"/>
            <a:pathLst>
              <a:path w="338454" h="30479">
                <a:moveTo>
                  <a:pt x="0" y="30479"/>
                </a:moveTo>
                <a:lnTo>
                  <a:pt x="338327" y="30479"/>
                </a:lnTo>
                <a:lnTo>
                  <a:pt x="338327" y="0"/>
                </a:lnTo>
                <a:lnTo>
                  <a:pt x="0" y="0"/>
                </a:lnTo>
                <a:lnTo>
                  <a:pt x="0" y="30479"/>
                </a:lnTo>
                <a:close/>
              </a:path>
            </a:pathLst>
          </a:custGeom>
          <a:solidFill>
            <a:srgbClr val="BEBEBE"/>
          </a:solidFill>
        </p:spPr>
        <p:txBody>
          <a:bodyPr wrap="square" lIns="0" tIns="0" rIns="0" bIns="0" rtlCol="0"/>
          <a:lstStyle/>
          <a:p>
            <a:endParaRPr/>
          </a:p>
        </p:txBody>
      </p:sp>
      <p:sp>
        <p:nvSpPr>
          <p:cNvPr id="87" name="object 87"/>
          <p:cNvSpPr/>
          <p:nvPr/>
        </p:nvSpPr>
        <p:spPr>
          <a:xfrm>
            <a:off x="5775959" y="4576571"/>
            <a:ext cx="329565" cy="497205"/>
          </a:xfrm>
          <a:custGeom>
            <a:avLst/>
            <a:gdLst/>
            <a:ahLst/>
            <a:cxnLst/>
            <a:rect l="l" t="t" r="r" b="b"/>
            <a:pathLst>
              <a:path w="329564" h="497204">
                <a:moveTo>
                  <a:pt x="329184" y="0"/>
                </a:moveTo>
                <a:lnTo>
                  <a:pt x="0" y="0"/>
                </a:lnTo>
                <a:lnTo>
                  <a:pt x="0" y="496823"/>
                </a:lnTo>
                <a:lnTo>
                  <a:pt x="329184" y="496823"/>
                </a:lnTo>
                <a:lnTo>
                  <a:pt x="329184" y="0"/>
                </a:lnTo>
                <a:close/>
              </a:path>
            </a:pathLst>
          </a:custGeom>
          <a:solidFill>
            <a:srgbClr val="3366FF"/>
          </a:solidFill>
        </p:spPr>
        <p:txBody>
          <a:bodyPr wrap="square" lIns="0" tIns="0" rIns="0" bIns="0" rtlCol="0"/>
          <a:lstStyle/>
          <a:p>
            <a:endParaRPr/>
          </a:p>
        </p:txBody>
      </p:sp>
      <p:sp>
        <p:nvSpPr>
          <p:cNvPr id="88" name="object 88"/>
          <p:cNvSpPr/>
          <p:nvPr/>
        </p:nvSpPr>
        <p:spPr>
          <a:xfrm>
            <a:off x="6309359" y="4570476"/>
            <a:ext cx="327660" cy="652780"/>
          </a:xfrm>
          <a:custGeom>
            <a:avLst/>
            <a:gdLst/>
            <a:ahLst/>
            <a:cxnLst/>
            <a:rect l="l" t="t" r="r" b="b"/>
            <a:pathLst>
              <a:path w="327659" h="652779">
                <a:moveTo>
                  <a:pt x="327660" y="0"/>
                </a:moveTo>
                <a:lnTo>
                  <a:pt x="0" y="0"/>
                </a:lnTo>
                <a:lnTo>
                  <a:pt x="0" y="652272"/>
                </a:lnTo>
                <a:lnTo>
                  <a:pt x="327660" y="652272"/>
                </a:lnTo>
                <a:lnTo>
                  <a:pt x="327660" y="0"/>
                </a:lnTo>
                <a:close/>
              </a:path>
            </a:pathLst>
          </a:custGeom>
          <a:solidFill>
            <a:srgbClr val="3366FF"/>
          </a:solidFill>
        </p:spPr>
        <p:txBody>
          <a:bodyPr wrap="square" lIns="0" tIns="0" rIns="0" bIns="0" rtlCol="0"/>
          <a:lstStyle/>
          <a:p>
            <a:endParaRPr/>
          </a:p>
        </p:txBody>
      </p:sp>
      <p:sp>
        <p:nvSpPr>
          <p:cNvPr id="89" name="object 89"/>
          <p:cNvSpPr/>
          <p:nvPr/>
        </p:nvSpPr>
        <p:spPr>
          <a:xfrm>
            <a:off x="6841235" y="4783835"/>
            <a:ext cx="329565" cy="451484"/>
          </a:xfrm>
          <a:custGeom>
            <a:avLst/>
            <a:gdLst/>
            <a:ahLst/>
            <a:cxnLst/>
            <a:rect l="l" t="t" r="r" b="b"/>
            <a:pathLst>
              <a:path w="329565" h="451485">
                <a:moveTo>
                  <a:pt x="329184" y="0"/>
                </a:moveTo>
                <a:lnTo>
                  <a:pt x="0" y="0"/>
                </a:lnTo>
                <a:lnTo>
                  <a:pt x="0" y="451103"/>
                </a:lnTo>
                <a:lnTo>
                  <a:pt x="329184" y="451103"/>
                </a:lnTo>
                <a:lnTo>
                  <a:pt x="329184" y="0"/>
                </a:lnTo>
                <a:close/>
              </a:path>
            </a:pathLst>
          </a:custGeom>
          <a:solidFill>
            <a:srgbClr val="3366FF"/>
          </a:solidFill>
        </p:spPr>
        <p:txBody>
          <a:bodyPr wrap="square" lIns="0" tIns="0" rIns="0" bIns="0" rtlCol="0"/>
          <a:lstStyle/>
          <a:p>
            <a:endParaRPr/>
          </a:p>
        </p:txBody>
      </p:sp>
      <p:sp>
        <p:nvSpPr>
          <p:cNvPr id="90" name="object 90"/>
          <p:cNvSpPr/>
          <p:nvPr/>
        </p:nvSpPr>
        <p:spPr>
          <a:xfrm>
            <a:off x="7374635" y="3086100"/>
            <a:ext cx="327660" cy="2095500"/>
          </a:xfrm>
          <a:custGeom>
            <a:avLst/>
            <a:gdLst/>
            <a:ahLst/>
            <a:cxnLst/>
            <a:rect l="l" t="t" r="r" b="b"/>
            <a:pathLst>
              <a:path w="327659" h="2095500">
                <a:moveTo>
                  <a:pt x="327660" y="0"/>
                </a:moveTo>
                <a:lnTo>
                  <a:pt x="0" y="0"/>
                </a:lnTo>
                <a:lnTo>
                  <a:pt x="0" y="2095500"/>
                </a:lnTo>
                <a:lnTo>
                  <a:pt x="327660" y="2095500"/>
                </a:lnTo>
                <a:lnTo>
                  <a:pt x="327660" y="0"/>
                </a:lnTo>
                <a:close/>
              </a:path>
            </a:pathLst>
          </a:custGeom>
          <a:solidFill>
            <a:srgbClr val="3366FF"/>
          </a:solidFill>
        </p:spPr>
        <p:txBody>
          <a:bodyPr wrap="square" lIns="0" tIns="0" rIns="0" bIns="0" rtlCol="0"/>
          <a:lstStyle/>
          <a:p>
            <a:endParaRPr/>
          </a:p>
        </p:txBody>
      </p:sp>
      <p:sp>
        <p:nvSpPr>
          <p:cNvPr id="91" name="object 91"/>
          <p:cNvSpPr/>
          <p:nvPr/>
        </p:nvSpPr>
        <p:spPr>
          <a:xfrm>
            <a:off x="7906511" y="5042915"/>
            <a:ext cx="329565" cy="192405"/>
          </a:xfrm>
          <a:custGeom>
            <a:avLst/>
            <a:gdLst/>
            <a:ahLst/>
            <a:cxnLst/>
            <a:rect l="l" t="t" r="r" b="b"/>
            <a:pathLst>
              <a:path w="329565" h="192404">
                <a:moveTo>
                  <a:pt x="329184" y="0"/>
                </a:moveTo>
                <a:lnTo>
                  <a:pt x="0" y="0"/>
                </a:lnTo>
                <a:lnTo>
                  <a:pt x="0" y="192023"/>
                </a:lnTo>
                <a:lnTo>
                  <a:pt x="329184" y="192023"/>
                </a:lnTo>
                <a:lnTo>
                  <a:pt x="329184" y="0"/>
                </a:lnTo>
                <a:close/>
              </a:path>
            </a:pathLst>
          </a:custGeom>
          <a:solidFill>
            <a:srgbClr val="3366FF"/>
          </a:solidFill>
        </p:spPr>
        <p:txBody>
          <a:bodyPr wrap="square" lIns="0" tIns="0" rIns="0" bIns="0" rtlCol="0"/>
          <a:lstStyle/>
          <a:p>
            <a:endParaRPr/>
          </a:p>
        </p:txBody>
      </p:sp>
      <p:sp>
        <p:nvSpPr>
          <p:cNvPr id="92" name="object 92"/>
          <p:cNvSpPr/>
          <p:nvPr/>
        </p:nvSpPr>
        <p:spPr>
          <a:xfrm>
            <a:off x="8439911" y="5236464"/>
            <a:ext cx="327660" cy="45720"/>
          </a:xfrm>
          <a:custGeom>
            <a:avLst/>
            <a:gdLst/>
            <a:ahLst/>
            <a:cxnLst/>
            <a:rect l="l" t="t" r="r" b="b"/>
            <a:pathLst>
              <a:path w="327659" h="45720">
                <a:moveTo>
                  <a:pt x="0" y="45720"/>
                </a:moveTo>
                <a:lnTo>
                  <a:pt x="327660" y="45720"/>
                </a:lnTo>
                <a:lnTo>
                  <a:pt x="327660" y="0"/>
                </a:lnTo>
                <a:lnTo>
                  <a:pt x="0" y="0"/>
                </a:lnTo>
                <a:lnTo>
                  <a:pt x="0" y="45720"/>
                </a:lnTo>
                <a:close/>
              </a:path>
            </a:pathLst>
          </a:custGeom>
          <a:solidFill>
            <a:srgbClr val="3366FF"/>
          </a:solidFill>
        </p:spPr>
        <p:txBody>
          <a:bodyPr wrap="square" lIns="0" tIns="0" rIns="0" bIns="0" rtlCol="0"/>
          <a:lstStyle/>
          <a:p>
            <a:endParaRPr/>
          </a:p>
        </p:txBody>
      </p:sp>
      <p:sp>
        <p:nvSpPr>
          <p:cNvPr id="93" name="object 93"/>
          <p:cNvSpPr/>
          <p:nvPr/>
        </p:nvSpPr>
        <p:spPr>
          <a:xfrm>
            <a:off x="8971788" y="5234940"/>
            <a:ext cx="329565" cy="443865"/>
          </a:xfrm>
          <a:custGeom>
            <a:avLst/>
            <a:gdLst/>
            <a:ahLst/>
            <a:cxnLst/>
            <a:rect l="l" t="t" r="r" b="b"/>
            <a:pathLst>
              <a:path w="329565" h="443864">
                <a:moveTo>
                  <a:pt x="329183" y="0"/>
                </a:moveTo>
                <a:lnTo>
                  <a:pt x="0" y="0"/>
                </a:lnTo>
                <a:lnTo>
                  <a:pt x="0" y="443484"/>
                </a:lnTo>
                <a:lnTo>
                  <a:pt x="329183" y="443484"/>
                </a:lnTo>
                <a:lnTo>
                  <a:pt x="329183" y="0"/>
                </a:lnTo>
                <a:close/>
              </a:path>
            </a:pathLst>
          </a:custGeom>
          <a:solidFill>
            <a:srgbClr val="3366FF"/>
          </a:solidFill>
        </p:spPr>
        <p:txBody>
          <a:bodyPr wrap="square" lIns="0" tIns="0" rIns="0" bIns="0" rtlCol="0"/>
          <a:lstStyle/>
          <a:p>
            <a:endParaRPr/>
          </a:p>
        </p:txBody>
      </p:sp>
      <p:sp>
        <p:nvSpPr>
          <p:cNvPr id="94" name="object 94"/>
          <p:cNvSpPr/>
          <p:nvPr/>
        </p:nvSpPr>
        <p:spPr>
          <a:xfrm>
            <a:off x="5775959" y="4576571"/>
            <a:ext cx="329565" cy="497205"/>
          </a:xfrm>
          <a:custGeom>
            <a:avLst/>
            <a:gdLst/>
            <a:ahLst/>
            <a:cxnLst/>
            <a:rect l="l" t="t" r="r" b="b"/>
            <a:pathLst>
              <a:path w="329564" h="497204">
                <a:moveTo>
                  <a:pt x="0" y="0"/>
                </a:moveTo>
                <a:lnTo>
                  <a:pt x="329184" y="0"/>
                </a:lnTo>
                <a:lnTo>
                  <a:pt x="329184" y="496823"/>
                </a:lnTo>
                <a:lnTo>
                  <a:pt x="0" y="496823"/>
                </a:lnTo>
                <a:lnTo>
                  <a:pt x="0" y="0"/>
                </a:lnTo>
                <a:close/>
              </a:path>
            </a:pathLst>
          </a:custGeom>
          <a:ln w="9143">
            <a:solidFill>
              <a:srgbClr val="BEBEBE"/>
            </a:solidFill>
          </a:ln>
        </p:spPr>
        <p:txBody>
          <a:bodyPr wrap="square" lIns="0" tIns="0" rIns="0" bIns="0" rtlCol="0"/>
          <a:lstStyle/>
          <a:p>
            <a:endParaRPr/>
          </a:p>
        </p:txBody>
      </p:sp>
      <p:sp>
        <p:nvSpPr>
          <p:cNvPr id="95" name="object 95"/>
          <p:cNvSpPr/>
          <p:nvPr/>
        </p:nvSpPr>
        <p:spPr>
          <a:xfrm>
            <a:off x="6309359" y="4570476"/>
            <a:ext cx="327660" cy="652780"/>
          </a:xfrm>
          <a:custGeom>
            <a:avLst/>
            <a:gdLst/>
            <a:ahLst/>
            <a:cxnLst/>
            <a:rect l="l" t="t" r="r" b="b"/>
            <a:pathLst>
              <a:path w="327659" h="652779">
                <a:moveTo>
                  <a:pt x="0" y="0"/>
                </a:moveTo>
                <a:lnTo>
                  <a:pt x="327660" y="0"/>
                </a:lnTo>
                <a:lnTo>
                  <a:pt x="327660" y="652272"/>
                </a:lnTo>
                <a:lnTo>
                  <a:pt x="0" y="652272"/>
                </a:lnTo>
                <a:lnTo>
                  <a:pt x="0" y="0"/>
                </a:lnTo>
                <a:close/>
              </a:path>
            </a:pathLst>
          </a:custGeom>
          <a:ln w="9144">
            <a:solidFill>
              <a:srgbClr val="BEBEBE"/>
            </a:solidFill>
          </a:ln>
        </p:spPr>
        <p:txBody>
          <a:bodyPr wrap="square" lIns="0" tIns="0" rIns="0" bIns="0" rtlCol="0"/>
          <a:lstStyle/>
          <a:p>
            <a:endParaRPr/>
          </a:p>
        </p:txBody>
      </p:sp>
      <p:sp>
        <p:nvSpPr>
          <p:cNvPr id="96" name="object 96"/>
          <p:cNvSpPr/>
          <p:nvPr/>
        </p:nvSpPr>
        <p:spPr>
          <a:xfrm>
            <a:off x="6841235" y="4783835"/>
            <a:ext cx="329565" cy="451484"/>
          </a:xfrm>
          <a:custGeom>
            <a:avLst/>
            <a:gdLst/>
            <a:ahLst/>
            <a:cxnLst/>
            <a:rect l="l" t="t" r="r" b="b"/>
            <a:pathLst>
              <a:path w="329565" h="451485">
                <a:moveTo>
                  <a:pt x="0" y="0"/>
                </a:moveTo>
                <a:lnTo>
                  <a:pt x="329184" y="0"/>
                </a:lnTo>
                <a:lnTo>
                  <a:pt x="329184" y="451103"/>
                </a:lnTo>
                <a:lnTo>
                  <a:pt x="0" y="451103"/>
                </a:lnTo>
                <a:lnTo>
                  <a:pt x="0" y="0"/>
                </a:lnTo>
                <a:close/>
              </a:path>
            </a:pathLst>
          </a:custGeom>
          <a:ln w="9144">
            <a:solidFill>
              <a:srgbClr val="BEBEBE"/>
            </a:solidFill>
          </a:ln>
        </p:spPr>
        <p:txBody>
          <a:bodyPr wrap="square" lIns="0" tIns="0" rIns="0" bIns="0" rtlCol="0"/>
          <a:lstStyle/>
          <a:p>
            <a:endParaRPr/>
          </a:p>
        </p:txBody>
      </p:sp>
      <p:sp>
        <p:nvSpPr>
          <p:cNvPr id="97" name="object 97"/>
          <p:cNvSpPr/>
          <p:nvPr/>
        </p:nvSpPr>
        <p:spPr>
          <a:xfrm>
            <a:off x="7374635" y="3086100"/>
            <a:ext cx="327660" cy="2095500"/>
          </a:xfrm>
          <a:custGeom>
            <a:avLst/>
            <a:gdLst/>
            <a:ahLst/>
            <a:cxnLst/>
            <a:rect l="l" t="t" r="r" b="b"/>
            <a:pathLst>
              <a:path w="327659" h="2095500">
                <a:moveTo>
                  <a:pt x="0" y="0"/>
                </a:moveTo>
                <a:lnTo>
                  <a:pt x="327660" y="0"/>
                </a:lnTo>
                <a:lnTo>
                  <a:pt x="327660" y="2095500"/>
                </a:lnTo>
                <a:lnTo>
                  <a:pt x="0" y="2095500"/>
                </a:lnTo>
                <a:lnTo>
                  <a:pt x="0" y="0"/>
                </a:lnTo>
                <a:close/>
              </a:path>
            </a:pathLst>
          </a:custGeom>
          <a:ln w="9144">
            <a:solidFill>
              <a:srgbClr val="BEBEBE"/>
            </a:solidFill>
          </a:ln>
        </p:spPr>
        <p:txBody>
          <a:bodyPr wrap="square" lIns="0" tIns="0" rIns="0" bIns="0" rtlCol="0"/>
          <a:lstStyle/>
          <a:p>
            <a:endParaRPr/>
          </a:p>
        </p:txBody>
      </p:sp>
      <p:sp>
        <p:nvSpPr>
          <p:cNvPr id="98" name="object 98"/>
          <p:cNvSpPr/>
          <p:nvPr/>
        </p:nvSpPr>
        <p:spPr>
          <a:xfrm>
            <a:off x="7906511" y="5042915"/>
            <a:ext cx="329565" cy="192405"/>
          </a:xfrm>
          <a:custGeom>
            <a:avLst/>
            <a:gdLst/>
            <a:ahLst/>
            <a:cxnLst/>
            <a:rect l="l" t="t" r="r" b="b"/>
            <a:pathLst>
              <a:path w="329565" h="192404">
                <a:moveTo>
                  <a:pt x="0" y="0"/>
                </a:moveTo>
                <a:lnTo>
                  <a:pt x="329184" y="0"/>
                </a:lnTo>
                <a:lnTo>
                  <a:pt x="329184" y="192023"/>
                </a:lnTo>
                <a:lnTo>
                  <a:pt x="0" y="192023"/>
                </a:lnTo>
                <a:lnTo>
                  <a:pt x="0" y="0"/>
                </a:lnTo>
                <a:close/>
              </a:path>
            </a:pathLst>
          </a:custGeom>
          <a:ln w="9144">
            <a:solidFill>
              <a:srgbClr val="BEBEBE"/>
            </a:solidFill>
          </a:ln>
        </p:spPr>
        <p:txBody>
          <a:bodyPr wrap="square" lIns="0" tIns="0" rIns="0" bIns="0" rtlCol="0"/>
          <a:lstStyle/>
          <a:p>
            <a:endParaRPr/>
          </a:p>
        </p:txBody>
      </p:sp>
      <p:sp>
        <p:nvSpPr>
          <p:cNvPr id="99" name="object 99"/>
          <p:cNvSpPr/>
          <p:nvPr/>
        </p:nvSpPr>
        <p:spPr>
          <a:xfrm>
            <a:off x="8439911" y="5236464"/>
            <a:ext cx="327660" cy="45720"/>
          </a:xfrm>
          <a:custGeom>
            <a:avLst/>
            <a:gdLst/>
            <a:ahLst/>
            <a:cxnLst/>
            <a:rect l="l" t="t" r="r" b="b"/>
            <a:pathLst>
              <a:path w="327659" h="45720">
                <a:moveTo>
                  <a:pt x="0" y="45720"/>
                </a:moveTo>
                <a:lnTo>
                  <a:pt x="327660" y="45720"/>
                </a:lnTo>
                <a:lnTo>
                  <a:pt x="327660" y="0"/>
                </a:lnTo>
                <a:lnTo>
                  <a:pt x="0" y="0"/>
                </a:lnTo>
                <a:lnTo>
                  <a:pt x="0" y="45720"/>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8971788" y="5234940"/>
            <a:ext cx="329565" cy="443865"/>
          </a:xfrm>
          <a:custGeom>
            <a:avLst/>
            <a:gdLst/>
            <a:ahLst/>
            <a:cxnLst/>
            <a:rect l="l" t="t" r="r" b="b"/>
            <a:pathLst>
              <a:path w="329565" h="443864">
                <a:moveTo>
                  <a:pt x="0" y="443484"/>
                </a:moveTo>
                <a:lnTo>
                  <a:pt x="329183" y="443484"/>
                </a:lnTo>
                <a:lnTo>
                  <a:pt x="329183" y="0"/>
                </a:lnTo>
                <a:lnTo>
                  <a:pt x="0" y="0"/>
                </a:lnTo>
                <a:lnTo>
                  <a:pt x="0" y="443484"/>
                </a:lnTo>
                <a:close/>
              </a:path>
            </a:pathLst>
          </a:custGeom>
          <a:ln w="9144">
            <a:solidFill>
              <a:srgbClr val="BEBEBE"/>
            </a:solidFill>
          </a:ln>
        </p:spPr>
        <p:txBody>
          <a:bodyPr wrap="square" lIns="0" tIns="0" rIns="0" bIns="0" rtlCol="0"/>
          <a:lstStyle/>
          <a:p>
            <a:endParaRPr/>
          </a:p>
        </p:txBody>
      </p:sp>
      <p:sp>
        <p:nvSpPr>
          <p:cNvPr id="101" name="object 101"/>
          <p:cNvSpPr/>
          <p:nvPr/>
        </p:nvSpPr>
        <p:spPr>
          <a:xfrm>
            <a:off x="5775959" y="4507991"/>
            <a:ext cx="329565" cy="68580"/>
          </a:xfrm>
          <a:custGeom>
            <a:avLst/>
            <a:gdLst/>
            <a:ahLst/>
            <a:cxnLst/>
            <a:rect l="l" t="t" r="r" b="b"/>
            <a:pathLst>
              <a:path w="329564" h="68579">
                <a:moveTo>
                  <a:pt x="329184" y="0"/>
                </a:moveTo>
                <a:lnTo>
                  <a:pt x="0" y="0"/>
                </a:lnTo>
                <a:lnTo>
                  <a:pt x="0" y="68579"/>
                </a:lnTo>
                <a:lnTo>
                  <a:pt x="329184" y="68579"/>
                </a:lnTo>
                <a:lnTo>
                  <a:pt x="329184" y="0"/>
                </a:lnTo>
                <a:close/>
              </a:path>
            </a:pathLst>
          </a:custGeom>
          <a:solidFill>
            <a:srgbClr val="8ADEFF"/>
          </a:solidFill>
        </p:spPr>
        <p:txBody>
          <a:bodyPr wrap="square" lIns="0" tIns="0" rIns="0" bIns="0" rtlCol="0"/>
          <a:lstStyle/>
          <a:p>
            <a:endParaRPr/>
          </a:p>
        </p:txBody>
      </p:sp>
      <p:sp>
        <p:nvSpPr>
          <p:cNvPr id="102" name="object 102"/>
          <p:cNvSpPr/>
          <p:nvPr/>
        </p:nvSpPr>
        <p:spPr>
          <a:xfrm>
            <a:off x="6309359" y="4416552"/>
            <a:ext cx="327660" cy="154305"/>
          </a:xfrm>
          <a:custGeom>
            <a:avLst/>
            <a:gdLst/>
            <a:ahLst/>
            <a:cxnLst/>
            <a:rect l="l" t="t" r="r" b="b"/>
            <a:pathLst>
              <a:path w="327659" h="154304">
                <a:moveTo>
                  <a:pt x="327660" y="0"/>
                </a:moveTo>
                <a:lnTo>
                  <a:pt x="0" y="0"/>
                </a:lnTo>
                <a:lnTo>
                  <a:pt x="0" y="153924"/>
                </a:lnTo>
                <a:lnTo>
                  <a:pt x="327660" y="153924"/>
                </a:lnTo>
                <a:lnTo>
                  <a:pt x="327660" y="0"/>
                </a:lnTo>
                <a:close/>
              </a:path>
            </a:pathLst>
          </a:custGeom>
          <a:solidFill>
            <a:srgbClr val="8ADEFF"/>
          </a:solidFill>
        </p:spPr>
        <p:txBody>
          <a:bodyPr wrap="square" lIns="0" tIns="0" rIns="0" bIns="0" rtlCol="0"/>
          <a:lstStyle/>
          <a:p>
            <a:endParaRPr/>
          </a:p>
        </p:txBody>
      </p:sp>
      <p:sp>
        <p:nvSpPr>
          <p:cNvPr id="103" name="object 103"/>
          <p:cNvSpPr/>
          <p:nvPr/>
        </p:nvSpPr>
        <p:spPr>
          <a:xfrm>
            <a:off x="6841235" y="4645152"/>
            <a:ext cx="329565" cy="139065"/>
          </a:xfrm>
          <a:custGeom>
            <a:avLst/>
            <a:gdLst/>
            <a:ahLst/>
            <a:cxnLst/>
            <a:rect l="l" t="t" r="r" b="b"/>
            <a:pathLst>
              <a:path w="329565" h="139064">
                <a:moveTo>
                  <a:pt x="329184" y="0"/>
                </a:moveTo>
                <a:lnTo>
                  <a:pt x="0" y="0"/>
                </a:lnTo>
                <a:lnTo>
                  <a:pt x="0" y="138684"/>
                </a:lnTo>
                <a:lnTo>
                  <a:pt x="329184" y="138684"/>
                </a:lnTo>
                <a:lnTo>
                  <a:pt x="329184" y="0"/>
                </a:lnTo>
                <a:close/>
              </a:path>
            </a:pathLst>
          </a:custGeom>
          <a:solidFill>
            <a:srgbClr val="8ADEFF"/>
          </a:solidFill>
        </p:spPr>
        <p:txBody>
          <a:bodyPr wrap="square" lIns="0" tIns="0" rIns="0" bIns="0" rtlCol="0"/>
          <a:lstStyle/>
          <a:p>
            <a:endParaRPr/>
          </a:p>
        </p:txBody>
      </p:sp>
      <p:sp>
        <p:nvSpPr>
          <p:cNvPr id="104" name="object 104"/>
          <p:cNvSpPr/>
          <p:nvPr/>
        </p:nvSpPr>
        <p:spPr>
          <a:xfrm>
            <a:off x="7374635" y="2833116"/>
            <a:ext cx="327660" cy="253365"/>
          </a:xfrm>
          <a:custGeom>
            <a:avLst/>
            <a:gdLst/>
            <a:ahLst/>
            <a:cxnLst/>
            <a:rect l="l" t="t" r="r" b="b"/>
            <a:pathLst>
              <a:path w="327659" h="253364">
                <a:moveTo>
                  <a:pt x="327660" y="0"/>
                </a:moveTo>
                <a:lnTo>
                  <a:pt x="0" y="0"/>
                </a:lnTo>
                <a:lnTo>
                  <a:pt x="0" y="252984"/>
                </a:lnTo>
                <a:lnTo>
                  <a:pt x="327660" y="252984"/>
                </a:lnTo>
                <a:lnTo>
                  <a:pt x="327660" y="0"/>
                </a:lnTo>
                <a:close/>
              </a:path>
            </a:pathLst>
          </a:custGeom>
          <a:solidFill>
            <a:srgbClr val="8ADEFF"/>
          </a:solidFill>
        </p:spPr>
        <p:txBody>
          <a:bodyPr wrap="square" lIns="0" tIns="0" rIns="0" bIns="0" rtlCol="0"/>
          <a:lstStyle/>
          <a:p>
            <a:endParaRPr/>
          </a:p>
        </p:txBody>
      </p:sp>
      <p:sp>
        <p:nvSpPr>
          <p:cNvPr id="105" name="object 105"/>
          <p:cNvSpPr/>
          <p:nvPr/>
        </p:nvSpPr>
        <p:spPr>
          <a:xfrm>
            <a:off x="7906511" y="4732020"/>
            <a:ext cx="329565" cy="311150"/>
          </a:xfrm>
          <a:custGeom>
            <a:avLst/>
            <a:gdLst/>
            <a:ahLst/>
            <a:cxnLst/>
            <a:rect l="l" t="t" r="r" b="b"/>
            <a:pathLst>
              <a:path w="329565" h="311150">
                <a:moveTo>
                  <a:pt x="329184" y="0"/>
                </a:moveTo>
                <a:lnTo>
                  <a:pt x="0" y="0"/>
                </a:lnTo>
                <a:lnTo>
                  <a:pt x="0" y="310895"/>
                </a:lnTo>
                <a:lnTo>
                  <a:pt x="329184" y="310895"/>
                </a:lnTo>
                <a:lnTo>
                  <a:pt x="329184" y="0"/>
                </a:lnTo>
                <a:close/>
              </a:path>
            </a:pathLst>
          </a:custGeom>
          <a:solidFill>
            <a:srgbClr val="8ADEFF"/>
          </a:solidFill>
        </p:spPr>
        <p:txBody>
          <a:bodyPr wrap="square" lIns="0" tIns="0" rIns="0" bIns="0" rtlCol="0"/>
          <a:lstStyle/>
          <a:p>
            <a:endParaRPr/>
          </a:p>
        </p:txBody>
      </p:sp>
      <p:sp>
        <p:nvSpPr>
          <p:cNvPr id="106" name="object 106"/>
          <p:cNvSpPr/>
          <p:nvPr/>
        </p:nvSpPr>
        <p:spPr>
          <a:xfrm>
            <a:off x="8439911" y="4885944"/>
            <a:ext cx="327660" cy="349250"/>
          </a:xfrm>
          <a:custGeom>
            <a:avLst/>
            <a:gdLst/>
            <a:ahLst/>
            <a:cxnLst/>
            <a:rect l="l" t="t" r="r" b="b"/>
            <a:pathLst>
              <a:path w="327659" h="349250">
                <a:moveTo>
                  <a:pt x="327660" y="0"/>
                </a:moveTo>
                <a:lnTo>
                  <a:pt x="0" y="0"/>
                </a:lnTo>
                <a:lnTo>
                  <a:pt x="0" y="348995"/>
                </a:lnTo>
                <a:lnTo>
                  <a:pt x="327660" y="348995"/>
                </a:lnTo>
                <a:lnTo>
                  <a:pt x="327660" y="0"/>
                </a:lnTo>
                <a:close/>
              </a:path>
            </a:pathLst>
          </a:custGeom>
          <a:solidFill>
            <a:srgbClr val="8ADEFF"/>
          </a:solidFill>
        </p:spPr>
        <p:txBody>
          <a:bodyPr wrap="square" lIns="0" tIns="0" rIns="0" bIns="0" rtlCol="0"/>
          <a:lstStyle/>
          <a:p>
            <a:endParaRPr/>
          </a:p>
        </p:txBody>
      </p:sp>
      <p:sp>
        <p:nvSpPr>
          <p:cNvPr id="107" name="object 107"/>
          <p:cNvSpPr/>
          <p:nvPr/>
        </p:nvSpPr>
        <p:spPr>
          <a:xfrm>
            <a:off x="8971788" y="4835652"/>
            <a:ext cx="329565" cy="378460"/>
          </a:xfrm>
          <a:custGeom>
            <a:avLst/>
            <a:gdLst/>
            <a:ahLst/>
            <a:cxnLst/>
            <a:rect l="l" t="t" r="r" b="b"/>
            <a:pathLst>
              <a:path w="329565" h="378460">
                <a:moveTo>
                  <a:pt x="329183" y="0"/>
                </a:moveTo>
                <a:lnTo>
                  <a:pt x="0" y="0"/>
                </a:lnTo>
                <a:lnTo>
                  <a:pt x="0" y="377952"/>
                </a:lnTo>
                <a:lnTo>
                  <a:pt x="329183" y="377952"/>
                </a:lnTo>
                <a:lnTo>
                  <a:pt x="329183" y="0"/>
                </a:lnTo>
                <a:close/>
              </a:path>
            </a:pathLst>
          </a:custGeom>
          <a:solidFill>
            <a:srgbClr val="8ADEFF"/>
          </a:solidFill>
        </p:spPr>
        <p:txBody>
          <a:bodyPr wrap="square" lIns="0" tIns="0" rIns="0" bIns="0" rtlCol="0"/>
          <a:lstStyle/>
          <a:p>
            <a:endParaRPr/>
          </a:p>
        </p:txBody>
      </p:sp>
      <p:sp>
        <p:nvSpPr>
          <p:cNvPr id="108" name="object 108"/>
          <p:cNvSpPr/>
          <p:nvPr/>
        </p:nvSpPr>
        <p:spPr>
          <a:xfrm>
            <a:off x="5775959" y="4507991"/>
            <a:ext cx="329565" cy="68580"/>
          </a:xfrm>
          <a:custGeom>
            <a:avLst/>
            <a:gdLst/>
            <a:ahLst/>
            <a:cxnLst/>
            <a:rect l="l" t="t" r="r" b="b"/>
            <a:pathLst>
              <a:path w="329564" h="68579">
                <a:moveTo>
                  <a:pt x="0" y="0"/>
                </a:moveTo>
                <a:lnTo>
                  <a:pt x="329184" y="0"/>
                </a:lnTo>
                <a:lnTo>
                  <a:pt x="329184" y="68579"/>
                </a:lnTo>
                <a:lnTo>
                  <a:pt x="0" y="68579"/>
                </a:lnTo>
                <a:lnTo>
                  <a:pt x="0" y="0"/>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6309359" y="4416552"/>
            <a:ext cx="327660" cy="154305"/>
          </a:xfrm>
          <a:custGeom>
            <a:avLst/>
            <a:gdLst/>
            <a:ahLst/>
            <a:cxnLst/>
            <a:rect l="l" t="t" r="r" b="b"/>
            <a:pathLst>
              <a:path w="327659" h="154304">
                <a:moveTo>
                  <a:pt x="0" y="0"/>
                </a:moveTo>
                <a:lnTo>
                  <a:pt x="327660" y="0"/>
                </a:lnTo>
                <a:lnTo>
                  <a:pt x="327660" y="153924"/>
                </a:lnTo>
                <a:lnTo>
                  <a:pt x="0" y="153924"/>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6841235" y="4645152"/>
            <a:ext cx="329565" cy="139065"/>
          </a:xfrm>
          <a:custGeom>
            <a:avLst/>
            <a:gdLst/>
            <a:ahLst/>
            <a:cxnLst/>
            <a:rect l="l" t="t" r="r" b="b"/>
            <a:pathLst>
              <a:path w="329565" h="139064">
                <a:moveTo>
                  <a:pt x="0" y="0"/>
                </a:moveTo>
                <a:lnTo>
                  <a:pt x="329184" y="0"/>
                </a:lnTo>
                <a:lnTo>
                  <a:pt x="329184" y="138684"/>
                </a:lnTo>
                <a:lnTo>
                  <a:pt x="0" y="138684"/>
                </a:lnTo>
                <a:lnTo>
                  <a:pt x="0" y="0"/>
                </a:lnTo>
                <a:close/>
              </a:path>
            </a:pathLst>
          </a:custGeom>
          <a:ln w="9144">
            <a:solidFill>
              <a:srgbClr val="BEBEBE"/>
            </a:solidFill>
          </a:ln>
        </p:spPr>
        <p:txBody>
          <a:bodyPr wrap="square" lIns="0" tIns="0" rIns="0" bIns="0" rtlCol="0"/>
          <a:lstStyle/>
          <a:p>
            <a:endParaRPr/>
          </a:p>
        </p:txBody>
      </p:sp>
      <p:sp>
        <p:nvSpPr>
          <p:cNvPr id="111" name="object 111"/>
          <p:cNvSpPr/>
          <p:nvPr/>
        </p:nvSpPr>
        <p:spPr>
          <a:xfrm>
            <a:off x="7374635" y="2833116"/>
            <a:ext cx="327660" cy="253365"/>
          </a:xfrm>
          <a:custGeom>
            <a:avLst/>
            <a:gdLst/>
            <a:ahLst/>
            <a:cxnLst/>
            <a:rect l="l" t="t" r="r" b="b"/>
            <a:pathLst>
              <a:path w="327659" h="253364">
                <a:moveTo>
                  <a:pt x="0" y="0"/>
                </a:moveTo>
                <a:lnTo>
                  <a:pt x="327660" y="0"/>
                </a:lnTo>
                <a:lnTo>
                  <a:pt x="327660" y="252984"/>
                </a:lnTo>
                <a:lnTo>
                  <a:pt x="0" y="252984"/>
                </a:lnTo>
                <a:lnTo>
                  <a:pt x="0" y="0"/>
                </a:lnTo>
                <a:close/>
              </a:path>
            </a:pathLst>
          </a:custGeom>
          <a:ln w="9144">
            <a:solidFill>
              <a:srgbClr val="BEBEBE"/>
            </a:solidFill>
          </a:ln>
        </p:spPr>
        <p:txBody>
          <a:bodyPr wrap="square" lIns="0" tIns="0" rIns="0" bIns="0" rtlCol="0"/>
          <a:lstStyle/>
          <a:p>
            <a:endParaRPr/>
          </a:p>
        </p:txBody>
      </p:sp>
      <p:sp>
        <p:nvSpPr>
          <p:cNvPr id="112" name="object 112"/>
          <p:cNvSpPr/>
          <p:nvPr/>
        </p:nvSpPr>
        <p:spPr>
          <a:xfrm>
            <a:off x="7906511" y="4732020"/>
            <a:ext cx="329565" cy="311150"/>
          </a:xfrm>
          <a:custGeom>
            <a:avLst/>
            <a:gdLst/>
            <a:ahLst/>
            <a:cxnLst/>
            <a:rect l="l" t="t" r="r" b="b"/>
            <a:pathLst>
              <a:path w="329565" h="311150">
                <a:moveTo>
                  <a:pt x="0" y="0"/>
                </a:moveTo>
                <a:lnTo>
                  <a:pt x="329184" y="0"/>
                </a:lnTo>
                <a:lnTo>
                  <a:pt x="329184" y="310895"/>
                </a:lnTo>
                <a:lnTo>
                  <a:pt x="0" y="310895"/>
                </a:lnTo>
                <a:lnTo>
                  <a:pt x="0" y="0"/>
                </a:lnTo>
                <a:close/>
              </a:path>
            </a:pathLst>
          </a:custGeom>
          <a:ln w="9144">
            <a:solidFill>
              <a:srgbClr val="BEBEBE"/>
            </a:solidFill>
          </a:ln>
        </p:spPr>
        <p:txBody>
          <a:bodyPr wrap="square" lIns="0" tIns="0" rIns="0" bIns="0" rtlCol="0"/>
          <a:lstStyle/>
          <a:p>
            <a:endParaRPr/>
          </a:p>
        </p:txBody>
      </p:sp>
      <p:sp>
        <p:nvSpPr>
          <p:cNvPr id="113" name="object 113"/>
          <p:cNvSpPr/>
          <p:nvPr/>
        </p:nvSpPr>
        <p:spPr>
          <a:xfrm>
            <a:off x="8439911" y="4885944"/>
            <a:ext cx="327660" cy="349250"/>
          </a:xfrm>
          <a:custGeom>
            <a:avLst/>
            <a:gdLst/>
            <a:ahLst/>
            <a:cxnLst/>
            <a:rect l="l" t="t" r="r" b="b"/>
            <a:pathLst>
              <a:path w="327659" h="349250">
                <a:moveTo>
                  <a:pt x="0" y="0"/>
                </a:moveTo>
                <a:lnTo>
                  <a:pt x="327660" y="0"/>
                </a:lnTo>
                <a:lnTo>
                  <a:pt x="327660" y="348995"/>
                </a:lnTo>
                <a:lnTo>
                  <a:pt x="0" y="348995"/>
                </a:lnTo>
                <a:lnTo>
                  <a:pt x="0" y="0"/>
                </a:lnTo>
                <a:close/>
              </a:path>
            </a:pathLst>
          </a:custGeom>
          <a:ln w="9144">
            <a:solidFill>
              <a:srgbClr val="BEBEBE"/>
            </a:solidFill>
          </a:ln>
        </p:spPr>
        <p:txBody>
          <a:bodyPr wrap="square" lIns="0" tIns="0" rIns="0" bIns="0" rtlCol="0"/>
          <a:lstStyle/>
          <a:p>
            <a:endParaRPr/>
          </a:p>
        </p:txBody>
      </p:sp>
      <p:sp>
        <p:nvSpPr>
          <p:cNvPr id="114" name="object 114"/>
          <p:cNvSpPr/>
          <p:nvPr/>
        </p:nvSpPr>
        <p:spPr>
          <a:xfrm>
            <a:off x="8971788" y="4835652"/>
            <a:ext cx="329565" cy="378460"/>
          </a:xfrm>
          <a:custGeom>
            <a:avLst/>
            <a:gdLst/>
            <a:ahLst/>
            <a:cxnLst/>
            <a:rect l="l" t="t" r="r" b="b"/>
            <a:pathLst>
              <a:path w="329565" h="378460">
                <a:moveTo>
                  <a:pt x="0" y="0"/>
                </a:moveTo>
                <a:lnTo>
                  <a:pt x="329183" y="0"/>
                </a:lnTo>
                <a:lnTo>
                  <a:pt x="329183" y="377952"/>
                </a:lnTo>
                <a:lnTo>
                  <a:pt x="0" y="377952"/>
                </a:lnTo>
                <a:lnTo>
                  <a:pt x="0" y="0"/>
                </a:lnTo>
                <a:close/>
              </a:path>
            </a:pathLst>
          </a:custGeom>
          <a:ln w="9144">
            <a:solidFill>
              <a:srgbClr val="BEBEBE"/>
            </a:solidFill>
          </a:ln>
        </p:spPr>
        <p:txBody>
          <a:bodyPr wrap="square" lIns="0" tIns="0" rIns="0" bIns="0" rtlCol="0"/>
          <a:lstStyle/>
          <a:p>
            <a:endParaRPr/>
          </a:p>
        </p:txBody>
      </p:sp>
      <p:sp>
        <p:nvSpPr>
          <p:cNvPr id="115" name="object 115"/>
          <p:cNvSpPr/>
          <p:nvPr/>
        </p:nvSpPr>
        <p:spPr>
          <a:xfrm>
            <a:off x="5775959" y="4102608"/>
            <a:ext cx="329565" cy="405765"/>
          </a:xfrm>
          <a:custGeom>
            <a:avLst/>
            <a:gdLst/>
            <a:ahLst/>
            <a:cxnLst/>
            <a:rect l="l" t="t" r="r" b="b"/>
            <a:pathLst>
              <a:path w="329564" h="405764">
                <a:moveTo>
                  <a:pt x="329184" y="0"/>
                </a:moveTo>
                <a:lnTo>
                  <a:pt x="0" y="0"/>
                </a:lnTo>
                <a:lnTo>
                  <a:pt x="0" y="405384"/>
                </a:lnTo>
                <a:lnTo>
                  <a:pt x="329184" y="405384"/>
                </a:lnTo>
                <a:lnTo>
                  <a:pt x="329184" y="0"/>
                </a:lnTo>
                <a:close/>
              </a:path>
            </a:pathLst>
          </a:custGeom>
          <a:solidFill>
            <a:srgbClr val="009900"/>
          </a:solidFill>
        </p:spPr>
        <p:txBody>
          <a:bodyPr wrap="square" lIns="0" tIns="0" rIns="0" bIns="0" rtlCol="0"/>
          <a:lstStyle/>
          <a:p>
            <a:endParaRPr/>
          </a:p>
        </p:txBody>
      </p:sp>
      <p:sp>
        <p:nvSpPr>
          <p:cNvPr id="116" name="object 116"/>
          <p:cNvSpPr/>
          <p:nvPr/>
        </p:nvSpPr>
        <p:spPr>
          <a:xfrm>
            <a:off x="6309359" y="4044696"/>
            <a:ext cx="327660" cy="372110"/>
          </a:xfrm>
          <a:custGeom>
            <a:avLst/>
            <a:gdLst/>
            <a:ahLst/>
            <a:cxnLst/>
            <a:rect l="l" t="t" r="r" b="b"/>
            <a:pathLst>
              <a:path w="327659" h="372110">
                <a:moveTo>
                  <a:pt x="327660" y="0"/>
                </a:moveTo>
                <a:lnTo>
                  <a:pt x="0" y="0"/>
                </a:lnTo>
                <a:lnTo>
                  <a:pt x="0" y="371855"/>
                </a:lnTo>
                <a:lnTo>
                  <a:pt x="327660" y="371855"/>
                </a:lnTo>
                <a:lnTo>
                  <a:pt x="327660" y="0"/>
                </a:lnTo>
                <a:close/>
              </a:path>
            </a:pathLst>
          </a:custGeom>
          <a:solidFill>
            <a:srgbClr val="009900"/>
          </a:solidFill>
        </p:spPr>
        <p:txBody>
          <a:bodyPr wrap="square" lIns="0" tIns="0" rIns="0" bIns="0" rtlCol="0"/>
          <a:lstStyle/>
          <a:p>
            <a:endParaRPr/>
          </a:p>
        </p:txBody>
      </p:sp>
      <p:sp>
        <p:nvSpPr>
          <p:cNvPr id="117" name="object 117"/>
          <p:cNvSpPr/>
          <p:nvPr/>
        </p:nvSpPr>
        <p:spPr>
          <a:xfrm>
            <a:off x="6841235" y="4632959"/>
            <a:ext cx="329565" cy="12700"/>
          </a:xfrm>
          <a:custGeom>
            <a:avLst/>
            <a:gdLst/>
            <a:ahLst/>
            <a:cxnLst/>
            <a:rect l="l" t="t" r="r" b="b"/>
            <a:pathLst>
              <a:path w="329565" h="12700">
                <a:moveTo>
                  <a:pt x="0" y="12191"/>
                </a:moveTo>
                <a:lnTo>
                  <a:pt x="329184" y="12191"/>
                </a:lnTo>
                <a:lnTo>
                  <a:pt x="329184" y="0"/>
                </a:lnTo>
                <a:lnTo>
                  <a:pt x="0" y="0"/>
                </a:lnTo>
                <a:lnTo>
                  <a:pt x="0" y="12191"/>
                </a:lnTo>
                <a:close/>
              </a:path>
            </a:pathLst>
          </a:custGeom>
          <a:solidFill>
            <a:srgbClr val="009900"/>
          </a:solidFill>
        </p:spPr>
        <p:txBody>
          <a:bodyPr wrap="square" lIns="0" tIns="0" rIns="0" bIns="0" rtlCol="0"/>
          <a:lstStyle/>
          <a:p>
            <a:endParaRPr/>
          </a:p>
        </p:txBody>
      </p:sp>
      <p:sp>
        <p:nvSpPr>
          <p:cNvPr id="118" name="object 118"/>
          <p:cNvSpPr/>
          <p:nvPr/>
        </p:nvSpPr>
        <p:spPr>
          <a:xfrm>
            <a:off x="7374635" y="5234940"/>
            <a:ext cx="327660" cy="38100"/>
          </a:xfrm>
          <a:custGeom>
            <a:avLst/>
            <a:gdLst/>
            <a:ahLst/>
            <a:cxnLst/>
            <a:rect l="l" t="t" r="r" b="b"/>
            <a:pathLst>
              <a:path w="327659" h="38100">
                <a:moveTo>
                  <a:pt x="0" y="38100"/>
                </a:moveTo>
                <a:lnTo>
                  <a:pt x="327660" y="38100"/>
                </a:lnTo>
                <a:lnTo>
                  <a:pt x="327660" y="0"/>
                </a:lnTo>
                <a:lnTo>
                  <a:pt x="0" y="0"/>
                </a:lnTo>
                <a:lnTo>
                  <a:pt x="0" y="38100"/>
                </a:lnTo>
                <a:close/>
              </a:path>
            </a:pathLst>
          </a:custGeom>
          <a:solidFill>
            <a:srgbClr val="009900"/>
          </a:solidFill>
        </p:spPr>
        <p:txBody>
          <a:bodyPr wrap="square" lIns="0" tIns="0" rIns="0" bIns="0" rtlCol="0"/>
          <a:lstStyle/>
          <a:p>
            <a:endParaRPr/>
          </a:p>
        </p:txBody>
      </p:sp>
      <p:sp>
        <p:nvSpPr>
          <p:cNvPr id="119" name="object 119"/>
          <p:cNvSpPr/>
          <p:nvPr/>
        </p:nvSpPr>
        <p:spPr>
          <a:xfrm>
            <a:off x="7906511" y="5262371"/>
            <a:ext cx="329565" cy="501650"/>
          </a:xfrm>
          <a:custGeom>
            <a:avLst/>
            <a:gdLst/>
            <a:ahLst/>
            <a:cxnLst/>
            <a:rect l="l" t="t" r="r" b="b"/>
            <a:pathLst>
              <a:path w="329565" h="501650">
                <a:moveTo>
                  <a:pt x="329184" y="0"/>
                </a:moveTo>
                <a:lnTo>
                  <a:pt x="0" y="0"/>
                </a:lnTo>
                <a:lnTo>
                  <a:pt x="0" y="501395"/>
                </a:lnTo>
                <a:lnTo>
                  <a:pt x="329184" y="501395"/>
                </a:lnTo>
                <a:lnTo>
                  <a:pt x="329184" y="0"/>
                </a:lnTo>
                <a:close/>
              </a:path>
            </a:pathLst>
          </a:custGeom>
          <a:solidFill>
            <a:srgbClr val="009900"/>
          </a:solidFill>
        </p:spPr>
        <p:txBody>
          <a:bodyPr wrap="square" lIns="0" tIns="0" rIns="0" bIns="0" rtlCol="0"/>
          <a:lstStyle/>
          <a:p>
            <a:endParaRPr/>
          </a:p>
        </p:txBody>
      </p:sp>
      <p:sp>
        <p:nvSpPr>
          <p:cNvPr id="120" name="object 120"/>
          <p:cNvSpPr/>
          <p:nvPr/>
        </p:nvSpPr>
        <p:spPr>
          <a:xfrm>
            <a:off x="8439911" y="5282184"/>
            <a:ext cx="327660" cy="315595"/>
          </a:xfrm>
          <a:custGeom>
            <a:avLst/>
            <a:gdLst/>
            <a:ahLst/>
            <a:cxnLst/>
            <a:rect l="l" t="t" r="r" b="b"/>
            <a:pathLst>
              <a:path w="327659" h="315595">
                <a:moveTo>
                  <a:pt x="327660" y="0"/>
                </a:moveTo>
                <a:lnTo>
                  <a:pt x="0" y="0"/>
                </a:lnTo>
                <a:lnTo>
                  <a:pt x="0" y="315467"/>
                </a:lnTo>
                <a:lnTo>
                  <a:pt x="327660" y="315467"/>
                </a:lnTo>
                <a:lnTo>
                  <a:pt x="327660" y="0"/>
                </a:lnTo>
                <a:close/>
              </a:path>
            </a:pathLst>
          </a:custGeom>
          <a:solidFill>
            <a:srgbClr val="009900"/>
          </a:solidFill>
        </p:spPr>
        <p:txBody>
          <a:bodyPr wrap="square" lIns="0" tIns="0" rIns="0" bIns="0" rtlCol="0"/>
          <a:lstStyle/>
          <a:p>
            <a:endParaRPr/>
          </a:p>
        </p:txBody>
      </p:sp>
      <p:sp>
        <p:nvSpPr>
          <p:cNvPr id="121" name="object 121"/>
          <p:cNvSpPr/>
          <p:nvPr/>
        </p:nvSpPr>
        <p:spPr>
          <a:xfrm>
            <a:off x="8971788" y="5678423"/>
            <a:ext cx="329565" cy="149860"/>
          </a:xfrm>
          <a:custGeom>
            <a:avLst/>
            <a:gdLst/>
            <a:ahLst/>
            <a:cxnLst/>
            <a:rect l="l" t="t" r="r" b="b"/>
            <a:pathLst>
              <a:path w="329565" h="149860">
                <a:moveTo>
                  <a:pt x="329183" y="0"/>
                </a:moveTo>
                <a:lnTo>
                  <a:pt x="0" y="0"/>
                </a:lnTo>
                <a:lnTo>
                  <a:pt x="0" y="149351"/>
                </a:lnTo>
                <a:lnTo>
                  <a:pt x="329183" y="149351"/>
                </a:lnTo>
                <a:lnTo>
                  <a:pt x="329183" y="0"/>
                </a:lnTo>
                <a:close/>
              </a:path>
            </a:pathLst>
          </a:custGeom>
          <a:solidFill>
            <a:srgbClr val="009900"/>
          </a:solidFill>
        </p:spPr>
        <p:txBody>
          <a:bodyPr wrap="square" lIns="0" tIns="0" rIns="0" bIns="0" rtlCol="0"/>
          <a:lstStyle/>
          <a:p>
            <a:endParaRPr/>
          </a:p>
        </p:txBody>
      </p:sp>
      <p:sp>
        <p:nvSpPr>
          <p:cNvPr id="122" name="object 122"/>
          <p:cNvSpPr/>
          <p:nvPr/>
        </p:nvSpPr>
        <p:spPr>
          <a:xfrm>
            <a:off x="5775959" y="4102608"/>
            <a:ext cx="329565" cy="405765"/>
          </a:xfrm>
          <a:custGeom>
            <a:avLst/>
            <a:gdLst/>
            <a:ahLst/>
            <a:cxnLst/>
            <a:rect l="l" t="t" r="r" b="b"/>
            <a:pathLst>
              <a:path w="329564" h="405764">
                <a:moveTo>
                  <a:pt x="0" y="0"/>
                </a:moveTo>
                <a:lnTo>
                  <a:pt x="329184" y="0"/>
                </a:lnTo>
                <a:lnTo>
                  <a:pt x="329184" y="405384"/>
                </a:lnTo>
                <a:lnTo>
                  <a:pt x="0" y="405384"/>
                </a:lnTo>
                <a:lnTo>
                  <a:pt x="0" y="0"/>
                </a:lnTo>
              </a:path>
            </a:pathLst>
          </a:custGeom>
          <a:ln w="9144">
            <a:solidFill>
              <a:srgbClr val="BEBEBE"/>
            </a:solidFill>
          </a:ln>
        </p:spPr>
        <p:txBody>
          <a:bodyPr wrap="square" lIns="0" tIns="0" rIns="0" bIns="0" rtlCol="0"/>
          <a:lstStyle/>
          <a:p>
            <a:endParaRPr/>
          </a:p>
        </p:txBody>
      </p:sp>
      <p:sp>
        <p:nvSpPr>
          <p:cNvPr id="123" name="object 123"/>
          <p:cNvSpPr/>
          <p:nvPr/>
        </p:nvSpPr>
        <p:spPr>
          <a:xfrm>
            <a:off x="6309359" y="4044696"/>
            <a:ext cx="327660" cy="372110"/>
          </a:xfrm>
          <a:custGeom>
            <a:avLst/>
            <a:gdLst/>
            <a:ahLst/>
            <a:cxnLst/>
            <a:rect l="l" t="t" r="r" b="b"/>
            <a:pathLst>
              <a:path w="327659" h="372110">
                <a:moveTo>
                  <a:pt x="0" y="0"/>
                </a:moveTo>
                <a:lnTo>
                  <a:pt x="327660" y="0"/>
                </a:lnTo>
                <a:lnTo>
                  <a:pt x="327660" y="371855"/>
                </a:lnTo>
                <a:lnTo>
                  <a:pt x="0" y="371855"/>
                </a:lnTo>
                <a:lnTo>
                  <a:pt x="0" y="0"/>
                </a:lnTo>
              </a:path>
            </a:pathLst>
          </a:custGeom>
          <a:ln w="9144">
            <a:solidFill>
              <a:srgbClr val="BEBEBE"/>
            </a:solidFill>
          </a:ln>
        </p:spPr>
        <p:txBody>
          <a:bodyPr wrap="square" lIns="0" tIns="0" rIns="0" bIns="0" rtlCol="0"/>
          <a:lstStyle/>
          <a:p>
            <a:endParaRPr/>
          </a:p>
        </p:txBody>
      </p:sp>
      <p:sp>
        <p:nvSpPr>
          <p:cNvPr id="124" name="object 124"/>
          <p:cNvSpPr/>
          <p:nvPr/>
        </p:nvSpPr>
        <p:spPr>
          <a:xfrm>
            <a:off x="6836664" y="4628388"/>
            <a:ext cx="338455" cy="21590"/>
          </a:xfrm>
          <a:custGeom>
            <a:avLst/>
            <a:gdLst/>
            <a:ahLst/>
            <a:cxnLst/>
            <a:rect l="l" t="t" r="r" b="b"/>
            <a:pathLst>
              <a:path w="338454" h="21589">
                <a:moveTo>
                  <a:pt x="0" y="21336"/>
                </a:moveTo>
                <a:lnTo>
                  <a:pt x="338328" y="21336"/>
                </a:lnTo>
                <a:lnTo>
                  <a:pt x="338328" y="0"/>
                </a:lnTo>
                <a:lnTo>
                  <a:pt x="0" y="0"/>
                </a:lnTo>
                <a:lnTo>
                  <a:pt x="0" y="21336"/>
                </a:lnTo>
                <a:close/>
              </a:path>
            </a:pathLst>
          </a:custGeom>
          <a:solidFill>
            <a:srgbClr val="BEBEBE"/>
          </a:solidFill>
        </p:spPr>
        <p:txBody>
          <a:bodyPr wrap="square" lIns="0" tIns="0" rIns="0" bIns="0" rtlCol="0"/>
          <a:lstStyle/>
          <a:p>
            <a:endParaRPr/>
          </a:p>
        </p:txBody>
      </p:sp>
      <p:sp>
        <p:nvSpPr>
          <p:cNvPr id="125" name="object 125"/>
          <p:cNvSpPr/>
          <p:nvPr/>
        </p:nvSpPr>
        <p:spPr>
          <a:xfrm>
            <a:off x="7374635" y="5234940"/>
            <a:ext cx="327660" cy="38100"/>
          </a:xfrm>
          <a:custGeom>
            <a:avLst/>
            <a:gdLst/>
            <a:ahLst/>
            <a:cxnLst/>
            <a:rect l="l" t="t" r="r" b="b"/>
            <a:pathLst>
              <a:path w="327659" h="38100">
                <a:moveTo>
                  <a:pt x="0" y="38100"/>
                </a:moveTo>
                <a:lnTo>
                  <a:pt x="327660" y="38100"/>
                </a:lnTo>
                <a:lnTo>
                  <a:pt x="327660" y="0"/>
                </a:lnTo>
                <a:lnTo>
                  <a:pt x="0" y="0"/>
                </a:lnTo>
                <a:lnTo>
                  <a:pt x="0" y="38100"/>
                </a:lnTo>
              </a:path>
            </a:pathLst>
          </a:custGeom>
          <a:ln w="9144">
            <a:solidFill>
              <a:srgbClr val="BEBEBE"/>
            </a:solidFill>
          </a:ln>
        </p:spPr>
        <p:txBody>
          <a:bodyPr wrap="square" lIns="0" tIns="0" rIns="0" bIns="0" rtlCol="0"/>
          <a:lstStyle/>
          <a:p>
            <a:endParaRPr/>
          </a:p>
        </p:txBody>
      </p:sp>
      <p:sp>
        <p:nvSpPr>
          <p:cNvPr id="126" name="object 126"/>
          <p:cNvSpPr/>
          <p:nvPr/>
        </p:nvSpPr>
        <p:spPr>
          <a:xfrm>
            <a:off x="7906511" y="5262371"/>
            <a:ext cx="329565" cy="501650"/>
          </a:xfrm>
          <a:custGeom>
            <a:avLst/>
            <a:gdLst/>
            <a:ahLst/>
            <a:cxnLst/>
            <a:rect l="l" t="t" r="r" b="b"/>
            <a:pathLst>
              <a:path w="329565" h="501650">
                <a:moveTo>
                  <a:pt x="0" y="501395"/>
                </a:moveTo>
                <a:lnTo>
                  <a:pt x="329184" y="501395"/>
                </a:lnTo>
                <a:lnTo>
                  <a:pt x="329184" y="0"/>
                </a:lnTo>
                <a:lnTo>
                  <a:pt x="0" y="0"/>
                </a:lnTo>
                <a:lnTo>
                  <a:pt x="0" y="501395"/>
                </a:lnTo>
              </a:path>
            </a:pathLst>
          </a:custGeom>
          <a:ln w="9144">
            <a:solidFill>
              <a:srgbClr val="BEBEBE"/>
            </a:solidFill>
          </a:ln>
        </p:spPr>
        <p:txBody>
          <a:bodyPr wrap="square" lIns="0" tIns="0" rIns="0" bIns="0" rtlCol="0"/>
          <a:lstStyle/>
          <a:p>
            <a:endParaRPr/>
          </a:p>
        </p:txBody>
      </p:sp>
      <p:sp>
        <p:nvSpPr>
          <p:cNvPr id="127" name="object 127"/>
          <p:cNvSpPr/>
          <p:nvPr/>
        </p:nvSpPr>
        <p:spPr>
          <a:xfrm>
            <a:off x="8439911" y="5282184"/>
            <a:ext cx="327660" cy="315595"/>
          </a:xfrm>
          <a:custGeom>
            <a:avLst/>
            <a:gdLst/>
            <a:ahLst/>
            <a:cxnLst/>
            <a:rect l="l" t="t" r="r" b="b"/>
            <a:pathLst>
              <a:path w="327659" h="315595">
                <a:moveTo>
                  <a:pt x="0" y="315467"/>
                </a:moveTo>
                <a:lnTo>
                  <a:pt x="327660" y="315467"/>
                </a:lnTo>
                <a:lnTo>
                  <a:pt x="327660" y="0"/>
                </a:lnTo>
                <a:lnTo>
                  <a:pt x="0" y="0"/>
                </a:lnTo>
                <a:lnTo>
                  <a:pt x="0" y="315467"/>
                </a:lnTo>
              </a:path>
            </a:pathLst>
          </a:custGeom>
          <a:ln w="9144">
            <a:solidFill>
              <a:srgbClr val="BEBEBE"/>
            </a:solidFill>
          </a:ln>
        </p:spPr>
        <p:txBody>
          <a:bodyPr wrap="square" lIns="0" tIns="0" rIns="0" bIns="0" rtlCol="0"/>
          <a:lstStyle/>
          <a:p>
            <a:endParaRPr/>
          </a:p>
        </p:txBody>
      </p:sp>
      <p:sp>
        <p:nvSpPr>
          <p:cNvPr id="128" name="object 128"/>
          <p:cNvSpPr/>
          <p:nvPr/>
        </p:nvSpPr>
        <p:spPr>
          <a:xfrm>
            <a:off x="8971788" y="5678423"/>
            <a:ext cx="329565" cy="149860"/>
          </a:xfrm>
          <a:custGeom>
            <a:avLst/>
            <a:gdLst/>
            <a:ahLst/>
            <a:cxnLst/>
            <a:rect l="l" t="t" r="r" b="b"/>
            <a:pathLst>
              <a:path w="329565" h="149860">
                <a:moveTo>
                  <a:pt x="329183" y="149351"/>
                </a:moveTo>
                <a:lnTo>
                  <a:pt x="329183" y="0"/>
                </a:lnTo>
                <a:lnTo>
                  <a:pt x="0" y="0"/>
                </a:lnTo>
                <a:lnTo>
                  <a:pt x="0" y="149351"/>
                </a:lnTo>
              </a:path>
            </a:pathLst>
          </a:custGeom>
          <a:ln w="9144">
            <a:solidFill>
              <a:srgbClr val="BEBEBE"/>
            </a:solidFill>
          </a:ln>
        </p:spPr>
        <p:txBody>
          <a:bodyPr wrap="square" lIns="0" tIns="0" rIns="0" bIns="0" rtlCol="0"/>
          <a:lstStyle/>
          <a:p>
            <a:endParaRPr/>
          </a:p>
        </p:txBody>
      </p:sp>
      <p:sp>
        <p:nvSpPr>
          <p:cNvPr id="129" name="object 129"/>
          <p:cNvSpPr/>
          <p:nvPr/>
        </p:nvSpPr>
        <p:spPr>
          <a:xfrm>
            <a:off x="5775959" y="4050791"/>
            <a:ext cx="329565" cy="52069"/>
          </a:xfrm>
          <a:custGeom>
            <a:avLst/>
            <a:gdLst/>
            <a:ahLst/>
            <a:cxnLst/>
            <a:rect l="l" t="t" r="r" b="b"/>
            <a:pathLst>
              <a:path w="329564" h="52070">
                <a:moveTo>
                  <a:pt x="0" y="51815"/>
                </a:moveTo>
                <a:lnTo>
                  <a:pt x="329184" y="51815"/>
                </a:lnTo>
                <a:lnTo>
                  <a:pt x="329184" y="0"/>
                </a:lnTo>
                <a:lnTo>
                  <a:pt x="0" y="0"/>
                </a:lnTo>
                <a:lnTo>
                  <a:pt x="0" y="51815"/>
                </a:lnTo>
                <a:close/>
              </a:path>
            </a:pathLst>
          </a:custGeom>
          <a:solidFill>
            <a:srgbClr val="FFCC00"/>
          </a:solidFill>
        </p:spPr>
        <p:txBody>
          <a:bodyPr wrap="square" lIns="0" tIns="0" rIns="0" bIns="0" rtlCol="0"/>
          <a:lstStyle/>
          <a:p>
            <a:endParaRPr/>
          </a:p>
        </p:txBody>
      </p:sp>
      <p:sp>
        <p:nvSpPr>
          <p:cNvPr id="130" name="object 130"/>
          <p:cNvSpPr/>
          <p:nvPr/>
        </p:nvSpPr>
        <p:spPr>
          <a:xfrm>
            <a:off x="6309359" y="3970020"/>
            <a:ext cx="327660" cy="74930"/>
          </a:xfrm>
          <a:custGeom>
            <a:avLst/>
            <a:gdLst/>
            <a:ahLst/>
            <a:cxnLst/>
            <a:rect l="l" t="t" r="r" b="b"/>
            <a:pathLst>
              <a:path w="327659" h="74929">
                <a:moveTo>
                  <a:pt x="327660" y="0"/>
                </a:moveTo>
                <a:lnTo>
                  <a:pt x="0" y="0"/>
                </a:lnTo>
                <a:lnTo>
                  <a:pt x="0" y="74675"/>
                </a:lnTo>
                <a:lnTo>
                  <a:pt x="327660" y="74675"/>
                </a:lnTo>
                <a:lnTo>
                  <a:pt x="327660" y="0"/>
                </a:lnTo>
                <a:close/>
              </a:path>
            </a:pathLst>
          </a:custGeom>
          <a:solidFill>
            <a:srgbClr val="FFCC00"/>
          </a:solidFill>
        </p:spPr>
        <p:txBody>
          <a:bodyPr wrap="square" lIns="0" tIns="0" rIns="0" bIns="0" rtlCol="0"/>
          <a:lstStyle/>
          <a:p>
            <a:endParaRPr/>
          </a:p>
        </p:txBody>
      </p:sp>
      <p:sp>
        <p:nvSpPr>
          <p:cNvPr id="131" name="object 131"/>
          <p:cNvSpPr/>
          <p:nvPr/>
        </p:nvSpPr>
        <p:spPr>
          <a:xfrm>
            <a:off x="6841235" y="4572000"/>
            <a:ext cx="329565" cy="60960"/>
          </a:xfrm>
          <a:custGeom>
            <a:avLst/>
            <a:gdLst/>
            <a:ahLst/>
            <a:cxnLst/>
            <a:rect l="l" t="t" r="r" b="b"/>
            <a:pathLst>
              <a:path w="329565" h="60960">
                <a:moveTo>
                  <a:pt x="329184" y="0"/>
                </a:moveTo>
                <a:lnTo>
                  <a:pt x="0" y="0"/>
                </a:lnTo>
                <a:lnTo>
                  <a:pt x="0" y="60960"/>
                </a:lnTo>
                <a:lnTo>
                  <a:pt x="329184" y="60960"/>
                </a:lnTo>
                <a:lnTo>
                  <a:pt x="329184" y="0"/>
                </a:lnTo>
                <a:close/>
              </a:path>
            </a:pathLst>
          </a:custGeom>
          <a:solidFill>
            <a:srgbClr val="FFCC00"/>
          </a:solidFill>
        </p:spPr>
        <p:txBody>
          <a:bodyPr wrap="square" lIns="0" tIns="0" rIns="0" bIns="0" rtlCol="0"/>
          <a:lstStyle/>
          <a:p>
            <a:endParaRPr/>
          </a:p>
        </p:txBody>
      </p:sp>
      <p:sp>
        <p:nvSpPr>
          <p:cNvPr id="132" name="object 132"/>
          <p:cNvSpPr/>
          <p:nvPr/>
        </p:nvSpPr>
        <p:spPr>
          <a:xfrm>
            <a:off x="7374635" y="2683764"/>
            <a:ext cx="327660" cy="149860"/>
          </a:xfrm>
          <a:custGeom>
            <a:avLst/>
            <a:gdLst/>
            <a:ahLst/>
            <a:cxnLst/>
            <a:rect l="l" t="t" r="r" b="b"/>
            <a:pathLst>
              <a:path w="327659" h="149860">
                <a:moveTo>
                  <a:pt x="327660" y="0"/>
                </a:moveTo>
                <a:lnTo>
                  <a:pt x="0" y="0"/>
                </a:lnTo>
                <a:lnTo>
                  <a:pt x="0" y="149351"/>
                </a:lnTo>
                <a:lnTo>
                  <a:pt x="327660" y="149351"/>
                </a:lnTo>
                <a:lnTo>
                  <a:pt x="327660" y="0"/>
                </a:lnTo>
                <a:close/>
              </a:path>
            </a:pathLst>
          </a:custGeom>
          <a:solidFill>
            <a:srgbClr val="FFCC00"/>
          </a:solidFill>
        </p:spPr>
        <p:txBody>
          <a:bodyPr wrap="square" lIns="0" tIns="0" rIns="0" bIns="0" rtlCol="0"/>
          <a:lstStyle/>
          <a:p>
            <a:endParaRPr/>
          </a:p>
        </p:txBody>
      </p:sp>
      <p:sp>
        <p:nvSpPr>
          <p:cNvPr id="133" name="object 133"/>
          <p:cNvSpPr/>
          <p:nvPr/>
        </p:nvSpPr>
        <p:spPr>
          <a:xfrm>
            <a:off x="7906511" y="4608576"/>
            <a:ext cx="329565" cy="123825"/>
          </a:xfrm>
          <a:custGeom>
            <a:avLst/>
            <a:gdLst/>
            <a:ahLst/>
            <a:cxnLst/>
            <a:rect l="l" t="t" r="r" b="b"/>
            <a:pathLst>
              <a:path w="329565" h="123825">
                <a:moveTo>
                  <a:pt x="329184" y="0"/>
                </a:moveTo>
                <a:lnTo>
                  <a:pt x="0" y="0"/>
                </a:lnTo>
                <a:lnTo>
                  <a:pt x="0" y="123443"/>
                </a:lnTo>
                <a:lnTo>
                  <a:pt x="329184" y="123443"/>
                </a:lnTo>
                <a:lnTo>
                  <a:pt x="329184" y="0"/>
                </a:lnTo>
                <a:close/>
              </a:path>
            </a:pathLst>
          </a:custGeom>
          <a:solidFill>
            <a:srgbClr val="FFCC00"/>
          </a:solidFill>
        </p:spPr>
        <p:txBody>
          <a:bodyPr wrap="square" lIns="0" tIns="0" rIns="0" bIns="0" rtlCol="0"/>
          <a:lstStyle/>
          <a:p>
            <a:endParaRPr/>
          </a:p>
        </p:txBody>
      </p:sp>
      <p:sp>
        <p:nvSpPr>
          <p:cNvPr id="134" name="object 134"/>
          <p:cNvSpPr/>
          <p:nvPr/>
        </p:nvSpPr>
        <p:spPr>
          <a:xfrm>
            <a:off x="8439911" y="4680203"/>
            <a:ext cx="327660" cy="205740"/>
          </a:xfrm>
          <a:custGeom>
            <a:avLst/>
            <a:gdLst/>
            <a:ahLst/>
            <a:cxnLst/>
            <a:rect l="l" t="t" r="r" b="b"/>
            <a:pathLst>
              <a:path w="327659" h="205739">
                <a:moveTo>
                  <a:pt x="327660" y="0"/>
                </a:moveTo>
                <a:lnTo>
                  <a:pt x="0" y="0"/>
                </a:lnTo>
                <a:lnTo>
                  <a:pt x="0" y="205740"/>
                </a:lnTo>
                <a:lnTo>
                  <a:pt x="327660" y="205740"/>
                </a:lnTo>
                <a:lnTo>
                  <a:pt x="327660" y="0"/>
                </a:lnTo>
                <a:close/>
              </a:path>
            </a:pathLst>
          </a:custGeom>
          <a:solidFill>
            <a:srgbClr val="FFCC00"/>
          </a:solidFill>
        </p:spPr>
        <p:txBody>
          <a:bodyPr wrap="square" lIns="0" tIns="0" rIns="0" bIns="0" rtlCol="0"/>
          <a:lstStyle/>
          <a:p>
            <a:endParaRPr/>
          </a:p>
        </p:txBody>
      </p:sp>
      <p:sp>
        <p:nvSpPr>
          <p:cNvPr id="135" name="object 135"/>
          <p:cNvSpPr/>
          <p:nvPr/>
        </p:nvSpPr>
        <p:spPr>
          <a:xfrm>
            <a:off x="8971788" y="4604003"/>
            <a:ext cx="329565" cy="231775"/>
          </a:xfrm>
          <a:custGeom>
            <a:avLst/>
            <a:gdLst/>
            <a:ahLst/>
            <a:cxnLst/>
            <a:rect l="l" t="t" r="r" b="b"/>
            <a:pathLst>
              <a:path w="329565" h="231775">
                <a:moveTo>
                  <a:pt x="329183" y="0"/>
                </a:moveTo>
                <a:lnTo>
                  <a:pt x="0" y="0"/>
                </a:lnTo>
                <a:lnTo>
                  <a:pt x="0" y="231648"/>
                </a:lnTo>
                <a:lnTo>
                  <a:pt x="329183" y="231648"/>
                </a:lnTo>
                <a:lnTo>
                  <a:pt x="329183" y="0"/>
                </a:lnTo>
                <a:close/>
              </a:path>
            </a:pathLst>
          </a:custGeom>
          <a:solidFill>
            <a:srgbClr val="FFCC00"/>
          </a:solidFill>
        </p:spPr>
        <p:txBody>
          <a:bodyPr wrap="square" lIns="0" tIns="0" rIns="0" bIns="0" rtlCol="0"/>
          <a:lstStyle/>
          <a:p>
            <a:endParaRPr/>
          </a:p>
        </p:txBody>
      </p:sp>
      <p:sp>
        <p:nvSpPr>
          <p:cNvPr id="136" name="object 136"/>
          <p:cNvSpPr/>
          <p:nvPr/>
        </p:nvSpPr>
        <p:spPr>
          <a:xfrm>
            <a:off x="5775959" y="4050791"/>
            <a:ext cx="329565" cy="52069"/>
          </a:xfrm>
          <a:custGeom>
            <a:avLst/>
            <a:gdLst/>
            <a:ahLst/>
            <a:cxnLst/>
            <a:rect l="l" t="t" r="r" b="b"/>
            <a:pathLst>
              <a:path w="329564" h="52070">
                <a:moveTo>
                  <a:pt x="0" y="0"/>
                </a:moveTo>
                <a:lnTo>
                  <a:pt x="329184" y="0"/>
                </a:lnTo>
                <a:lnTo>
                  <a:pt x="329184" y="51815"/>
                </a:lnTo>
                <a:lnTo>
                  <a:pt x="0" y="51815"/>
                </a:lnTo>
                <a:lnTo>
                  <a:pt x="0" y="0"/>
                </a:lnTo>
                <a:close/>
              </a:path>
            </a:pathLst>
          </a:custGeom>
          <a:ln w="9144">
            <a:solidFill>
              <a:srgbClr val="FFCC00"/>
            </a:solidFill>
          </a:ln>
        </p:spPr>
        <p:txBody>
          <a:bodyPr wrap="square" lIns="0" tIns="0" rIns="0" bIns="0" rtlCol="0"/>
          <a:lstStyle/>
          <a:p>
            <a:endParaRPr/>
          </a:p>
        </p:txBody>
      </p:sp>
      <p:sp>
        <p:nvSpPr>
          <p:cNvPr id="137" name="object 137"/>
          <p:cNvSpPr/>
          <p:nvPr/>
        </p:nvSpPr>
        <p:spPr>
          <a:xfrm>
            <a:off x="6309359" y="3970020"/>
            <a:ext cx="327660" cy="74930"/>
          </a:xfrm>
          <a:custGeom>
            <a:avLst/>
            <a:gdLst/>
            <a:ahLst/>
            <a:cxnLst/>
            <a:rect l="l" t="t" r="r" b="b"/>
            <a:pathLst>
              <a:path w="327659" h="74929">
                <a:moveTo>
                  <a:pt x="0" y="0"/>
                </a:moveTo>
                <a:lnTo>
                  <a:pt x="327660" y="0"/>
                </a:lnTo>
                <a:lnTo>
                  <a:pt x="327660" y="74675"/>
                </a:lnTo>
                <a:lnTo>
                  <a:pt x="0" y="74675"/>
                </a:lnTo>
                <a:lnTo>
                  <a:pt x="0" y="0"/>
                </a:lnTo>
                <a:close/>
              </a:path>
            </a:pathLst>
          </a:custGeom>
          <a:ln w="9144">
            <a:solidFill>
              <a:srgbClr val="FFCC00"/>
            </a:solidFill>
          </a:ln>
        </p:spPr>
        <p:txBody>
          <a:bodyPr wrap="square" lIns="0" tIns="0" rIns="0" bIns="0" rtlCol="0"/>
          <a:lstStyle/>
          <a:p>
            <a:endParaRPr/>
          </a:p>
        </p:txBody>
      </p:sp>
      <p:sp>
        <p:nvSpPr>
          <p:cNvPr id="138" name="object 138"/>
          <p:cNvSpPr/>
          <p:nvPr/>
        </p:nvSpPr>
        <p:spPr>
          <a:xfrm>
            <a:off x="6841235" y="4572000"/>
            <a:ext cx="329565" cy="60960"/>
          </a:xfrm>
          <a:custGeom>
            <a:avLst/>
            <a:gdLst/>
            <a:ahLst/>
            <a:cxnLst/>
            <a:rect l="l" t="t" r="r" b="b"/>
            <a:pathLst>
              <a:path w="329565" h="60960">
                <a:moveTo>
                  <a:pt x="0" y="0"/>
                </a:moveTo>
                <a:lnTo>
                  <a:pt x="329184" y="0"/>
                </a:lnTo>
                <a:lnTo>
                  <a:pt x="329184" y="60960"/>
                </a:lnTo>
                <a:lnTo>
                  <a:pt x="0" y="60960"/>
                </a:lnTo>
                <a:lnTo>
                  <a:pt x="0" y="0"/>
                </a:lnTo>
                <a:close/>
              </a:path>
            </a:pathLst>
          </a:custGeom>
          <a:ln w="9144">
            <a:solidFill>
              <a:srgbClr val="FFCC00"/>
            </a:solidFill>
          </a:ln>
        </p:spPr>
        <p:txBody>
          <a:bodyPr wrap="square" lIns="0" tIns="0" rIns="0" bIns="0" rtlCol="0"/>
          <a:lstStyle/>
          <a:p>
            <a:endParaRPr/>
          </a:p>
        </p:txBody>
      </p:sp>
      <p:sp>
        <p:nvSpPr>
          <p:cNvPr id="139" name="object 139"/>
          <p:cNvSpPr/>
          <p:nvPr/>
        </p:nvSpPr>
        <p:spPr>
          <a:xfrm>
            <a:off x="7374635" y="2683764"/>
            <a:ext cx="327660" cy="149860"/>
          </a:xfrm>
          <a:custGeom>
            <a:avLst/>
            <a:gdLst/>
            <a:ahLst/>
            <a:cxnLst/>
            <a:rect l="l" t="t" r="r" b="b"/>
            <a:pathLst>
              <a:path w="327659" h="149860">
                <a:moveTo>
                  <a:pt x="0" y="0"/>
                </a:moveTo>
                <a:lnTo>
                  <a:pt x="327660" y="0"/>
                </a:lnTo>
                <a:lnTo>
                  <a:pt x="327660" y="149351"/>
                </a:lnTo>
                <a:lnTo>
                  <a:pt x="0" y="149351"/>
                </a:lnTo>
                <a:lnTo>
                  <a:pt x="0" y="0"/>
                </a:lnTo>
                <a:close/>
              </a:path>
            </a:pathLst>
          </a:custGeom>
          <a:ln w="9144">
            <a:solidFill>
              <a:srgbClr val="FFCC00"/>
            </a:solidFill>
          </a:ln>
        </p:spPr>
        <p:txBody>
          <a:bodyPr wrap="square" lIns="0" tIns="0" rIns="0" bIns="0" rtlCol="0"/>
          <a:lstStyle/>
          <a:p>
            <a:endParaRPr/>
          </a:p>
        </p:txBody>
      </p:sp>
      <p:sp>
        <p:nvSpPr>
          <p:cNvPr id="140" name="object 140"/>
          <p:cNvSpPr/>
          <p:nvPr/>
        </p:nvSpPr>
        <p:spPr>
          <a:xfrm>
            <a:off x="7906511" y="4608576"/>
            <a:ext cx="329565" cy="123825"/>
          </a:xfrm>
          <a:custGeom>
            <a:avLst/>
            <a:gdLst/>
            <a:ahLst/>
            <a:cxnLst/>
            <a:rect l="l" t="t" r="r" b="b"/>
            <a:pathLst>
              <a:path w="329565" h="123825">
                <a:moveTo>
                  <a:pt x="0" y="0"/>
                </a:moveTo>
                <a:lnTo>
                  <a:pt x="329184" y="0"/>
                </a:lnTo>
                <a:lnTo>
                  <a:pt x="329184" y="123443"/>
                </a:lnTo>
                <a:lnTo>
                  <a:pt x="0" y="123443"/>
                </a:lnTo>
                <a:lnTo>
                  <a:pt x="0" y="0"/>
                </a:lnTo>
                <a:close/>
              </a:path>
            </a:pathLst>
          </a:custGeom>
          <a:ln w="9144">
            <a:solidFill>
              <a:srgbClr val="FFCC00"/>
            </a:solidFill>
          </a:ln>
        </p:spPr>
        <p:txBody>
          <a:bodyPr wrap="square" lIns="0" tIns="0" rIns="0" bIns="0" rtlCol="0"/>
          <a:lstStyle/>
          <a:p>
            <a:endParaRPr/>
          </a:p>
        </p:txBody>
      </p:sp>
      <p:sp>
        <p:nvSpPr>
          <p:cNvPr id="141" name="object 141"/>
          <p:cNvSpPr/>
          <p:nvPr/>
        </p:nvSpPr>
        <p:spPr>
          <a:xfrm>
            <a:off x="8439911" y="4680203"/>
            <a:ext cx="327660" cy="205740"/>
          </a:xfrm>
          <a:custGeom>
            <a:avLst/>
            <a:gdLst/>
            <a:ahLst/>
            <a:cxnLst/>
            <a:rect l="l" t="t" r="r" b="b"/>
            <a:pathLst>
              <a:path w="327659" h="205739">
                <a:moveTo>
                  <a:pt x="0" y="0"/>
                </a:moveTo>
                <a:lnTo>
                  <a:pt x="327660" y="0"/>
                </a:lnTo>
                <a:lnTo>
                  <a:pt x="327660" y="205740"/>
                </a:lnTo>
                <a:lnTo>
                  <a:pt x="0" y="205740"/>
                </a:lnTo>
                <a:lnTo>
                  <a:pt x="0" y="0"/>
                </a:lnTo>
                <a:close/>
              </a:path>
            </a:pathLst>
          </a:custGeom>
          <a:ln w="9144">
            <a:solidFill>
              <a:srgbClr val="FFCC00"/>
            </a:solidFill>
          </a:ln>
        </p:spPr>
        <p:txBody>
          <a:bodyPr wrap="square" lIns="0" tIns="0" rIns="0" bIns="0" rtlCol="0"/>
          <a:lstStyle/>
          <a:p>
            <a:endParaRPr/>
          </a:p>
        </p:txBody>
      </p:sp>
      <p:sp>
        <p:nvSpPr>
          <p:cNvPr id="142" name="object 142"/>
          <p:cNvSpPr/>
          <p:nvPr/>
        </p:nvSpPr>
        <p:spPr>
          <a:xfrm>
            <a:off x="8971788" y="4604003"/>
            <a:ext cx="329565" cy="231775"/>
          </a:xfrm>
          <a:custGeom>
            <a:avLst/>
            <a:gdLst/>
            <a:ahLst/>
            <a:cxnLst/>
            <a:rect l="l" t="t" r="r" b="b"/>
            <a:pathLst>
              <a:path w="329565" h="231775">
                <a:moveTo>
                  <a:pt x="0" y="0"/>
                </a:moveTo>
                <a:lnTo>
                  <a:pt x="329183" y="0"/>
                </a:lnTo>
                <a:lnTo>
                  <a:pt x="329183" y="231648"/>
                </a:lnTo>
                <a:lnTo>
                  <a:pt x="0" y="231648"/>
                </a:lnTo>
                <a:lnTo>
                  <a:pt x="0" y="0"/>
                </a:lnTo>
                <a:close/>
              </a:path>
            </a:pathLst>
          </a:custGeom>
          <a:ln w="9144">
            <a:solidFill>
              <a:srgbClr val="FFCC00"/>
            </a:solidFill>
          </a:ln>
        </p:spPr>
        <p:txBody>
          <a:bodyPr wrap="square" lIns="0" tIns="0" rIns="0" bIns="0" rtlCol="0"/>
          <a:lstStyle/>
          <a:p>
            <a:endParaRPr/>
          </a:p>
        </p:txBody>
      </p:sp>
      <p:sp>
        <p:nvSpPr>
          <p:cNvPr id="143" name="object 143"/>
          <p:cNvSpPr/>
          <p:nvPr/>
        </p:nvSpPr>
        <p:spPr>
          <a:xfrm>
            <a:off x="5673852" y="2318004"/>
            <a:ext cx="0" cy="3500754"/>
          </a:xfrm>
          <a:custGeom>
            <a:avLst/>
            <a:gdLst/>
            <a:ahLst/>
            <a:cxnLst/>
            <a:rect l="l" t="t" r="r" b="b"/>
            <a:pathLst>
              <a:path h="3500754">
                <a:moveTo>
                  <a:pt x="0" y="3500628"/>
                </a:moveTo>
                <a:lnTo>
                  <a:pt x="0" y="0"/>
                </a:lnTo>
              </a:path>
            </a:pathLst>
          </a:custGeom>
          <a:ln w="9144">
            <a:solidFill>
              <a:srgbClr val="666666"/>
            </a:solidFill>
          </a:ln>
        </p:spPr>
        <p:txBody>
          <a:bodyPr wrap="square" lIns="0" tIns="0" rIns="0" bIns="0" rtlCol="0"/>
          <a:lstStyle/>
          <a:p>
            <a:endParaRPr/>
          </a:p>
        </p:txBody>
      </p:sp>
      <p:sp>
        <p:nvSpPr>
          <p:cNvPr id="144" name="object 144"/>
          <p:cNvSpPr/>
          <p:nvPr/>
        </p:nvSpPr>
        <p:spPr>
          <a:xfrm>
            <a:off x="5673852" y="581863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45" name="object 145"/>
          <p:cNvSpPr/>
          <p:nvPr/>
        </p:nvSpPr>
        <p:spPr>
          <a:xfrm>
            <a:off x="5673852" y="523494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46" name="object 146"/>
          <p:cNvSpPr/>
          <p:nvPr/>
        </p:nvSpPr>
        <p:spPr>
          <a:xfrm>
            <a:off x="5673852" y="4651247"/>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47" name="object 147"/>
          <p:cNvSpPr/>
          <p:nvPr/>
        </p:nvSpPr>
        <p:spPr>
          <a:xfrm>
            <a:off x="5673852" y="406755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48" name="object 148"/>
          <p:cNvSpPr/>
          <p:nvPr/>
        </p:nvSpPr>
        <p:spPr>
          <a:xfrm>
            <a:off x="5673852" y="348386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49" name="object 149"/>
          <p:cNvSpPr/>
          <p:nvPr/>
        </p:nvSpPr>
        <p:spPr>
          <a:xfrm>
            <a:off x="5673852" y="290169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50" name="object 150"/>
          <p:cNvSpPr/>
          <p:nvPr/>
        </p:nvSpPr>
        <p:spPr>
          <a:xfrm>
            <a:off x="5673852" y="231800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51" name="object 151"/>
          <p:cNvSpPr/>
          <p:nvPr/>
        </p:nvSpPr>
        <p:spPr>
          <a:xfrm>
            <a:off x="5673852" y="5234940"/>
            <a:ext cx="3729354" cy="0"/>
          </a:xfrm>
          <a:custGeom>
            <a:avLst/>
            <a:gdLst/>
            <a:ahLst/>
            <a:cxnLst/>
            <a:rect l="l" t="t" r="r" b="b"/>
            <a:pathLst>
              <a:path w="3729354">
                <a:moveTo>
                  <a:pt x="0" y="0"/>
                </a:moveTo>
                <a:lnTo>
                  <a:pt x="3729228" y="0"/>
                </a:lnTo>
              </a:path>
            </a:pathLst>
          </a:custGeom>
          <a:ln w="9144">
            <a:solidFill>
              <a:srgbClr val="666666"/>
            </a:solidFill>
          </a:ln>
        </p:spPr>
        <p:txBody>
          <a:bodyPr wrap="square" lIns="0" tIns="0" rIns="0" bIns="0" rtlCol="0"/>
          <a:lstStyle/>
          <a:p>
            <a:endParaRPr/>
          </a:p>
        </p:txBody>
      </p:sp>
      <p:sp>
        <p:nvSpPr>
          <p:cNvPr id="152" name="object 152"/>
          <p:cNvSpPr/>
          <p:nvPr/>
        </p:nvSpPr>
        <p:spPr>
          <a:xfrm>
            <a:off x="5814821" y="4049648"/>
            <a:ext cx="254635" cy="0"/>
          </a:xfrm>
          <a:custGeom>
            <a:avLst/>
            <a:gdLst/>
            <a:ahLst/>
            <a:cxnLst/>
            <a:rect l="l" t="t" r="r" b="b"/>
            <a:pathLst>
              <a:path w="254635">
                <a:moveTo>
                  <a:pt x="0" y="0"/>
                </a:moveTo>
                <a:lnTo>
                  <a:pt x="254508" y="0"/>
                </a:lnTo>
              </a:path>
            </a:pathLst>
          </a:custGeom>
          <a:ln w="50292">
            <a:solidFill>
              <a:srgbClr val="000000"/>
            </a:solidFill>
          </a:ln>
        </p:spPr>
        <p:txBody>
          <a:bodyPr wrap="square" lIns="0" tIns="0" rIns="0" bIns="0" rtlCol="0"/>
          <a:lstStyle/>
          <a:p>
            <a:endParaRPr/>
          </a:p>
        </p:txBody>
      </p:sp>
      <p:sp>
        <p:nvSpPr>
          <p:cNvPr id="153" name="object 153"/>
          <p:cNvSpPr/>
          <p:nvPr/>
        </p:nvSpPr>
        <p:spPr>
          <a:xfrm>
            <a:off x="5814821" y="4024503"/>
            <a:ext cx="254635" cy="50800"/>
          </a:xfrm>
          <a:custGeom>
            <a:avLst/>
            <a:gdLst/>
            <a:ahLst/>
            <a:cxnLst/>
            <a:rect l="l" t="t" r="r" b="b"/>
            <a:pathLst>
              <a:path w="254635" h="50800">
                <a:moveTo>
                  <a:pt x="0" y="50292"/>
                </a:moveTo>
                <a:lnTo>
                  <a:pt x="254508" y="50292"/>
                </a:lnTo>
                <a:lnTo>
                  <a:pt x="254508" y="0"/>
                </a:lnTo>
                <a:lnTo>
                  <a:pt x="0" y="0"/>
                </a:lnTo>
                <a:lnTo>
                  <a:pt x="0" y="50292"/>
                </a:lnTo>
                <a:close/>
              </a:path>
            </a:pathLst>
          </a:custGeom>
          <a:ln w="9144">
            <a:solidFill>
              <a:srgbClr val="000000"/>
            </a:solidFill>
          </a:ln>
        </p:spPr>
        <p:txBody>
          <a:bodyPr wrap="square" lIns="0" tIns="0" rIns="0" bIns="0" rtlCol="0"/>
          <a:lstStyle/>
          <a:p>
            <a:endParaRPr/>
          </a:p>
        </p:txBody>
      </p:sp>
      <p:sp>
        <p:nvSpPr>
          <p:cNvPr id="154" name="object 154"/>
          <p:cNvSpPr/>
          <p:nvPr/>
        </p:nvSpPr>
        <p:spPr>
          <a:xfrm>
            <a:off x="6346697" y="3968877"/>
            <a:ext cx="254635" cy="0"/>
          </a:xfrm>
          <a:custGeom>
            <a:avLst/>
            <a:gdLst/>
            <a:ahLst/>
            <a:cxnLst/>
            <a:rect l="l" t="t" r="r" b="b"/>
            <a:pathLst>
              <a:path w="254634">
                <a:moveTo>
                  <a:pt x="0" y="0"/>
                </a:moveTo>
                <a:lnTo>
                  <a:pt x="254507" y="0"/>
                </a:lnTo>
              </a:path>
            </a:pathLst>
          </a:custGeom>
          <a:ln w="50292">
            <a:solidFill>
              <a:srgbClr val="000000"/>
            </a:solidFill>
          </a:ln>
        </p:spPr>
        <p:txBody>
          <a:bodyPr wrap="square" lIns="0" tIns="0" rIns="0" bIns="0" rtlCol="0"/>
          <a:lstStyle/>
          <a:p>
            <a:endParaRPr/>
          </a:p>
        </p:txBody>
      </p:sp>
      <p:sp>
        <p:nvSpPr>
          <p:cNvPr id="155" name="object 155"/>
          <p:cNvSpPr/>
          <p:nvPr/>
        </p:nvSpPr>
        <p:spPr>
          <a:xfrm>
            <a:off x="6346697" y="3943730"/>
            <a:ext cx="254635" cy="50800"/>
          </a:xfrm>
          <a:custGeom>
            <a:avLst/>
            <a:gdLst/>
            <a:ahLst/>
            <a:cxnLst/>
            <a:rect l="l" t="t" r="r" b="b"/>
            <a:pathLst>
              <a:path w="254634" h="50800">
                <a:moveTo>
                  <a:pt x="0" y="50292"/>
                </a:moveTo>
                <a:lnTo>
                  <a:pt x="254507" y="50292"/>
                </a:lnTo>
                <a:lnTo>
                  <a:pt x="254507" y="0"/>
                </a:lnTo>
                <a:lnTo>
                  <a:pt x="0" y="0"/>
                </a:lnTo>
                <a:lnTo>
                  <a:pt x="0" y="50292"/>
                </a:lnTo>
                <a:close/>
              </a:path>
            </a:pathLst>
          </a:custGeom>
          <a:ln w="9144">
            <a:solidFill>
              <a:srgbClr val="000000"/>
            </a:solidFill>
          </a:ln>
        </p:spPr>
        <p:txBody>
          <a:bodyPr wrap="square" lIns="0" tIns="0" rIns="0" bIns="0" rtlCol="0"/>
          <a:lstStyle/>
          <a:p>
            <a:endParaRPr/>
          </a:p>
        </p:txBody>
      </p:sp>
      <p:sp>
        <p:nvSpPr>
          <p:cNvPr id="156" name="object 156"/>
          <p:cNvSpPr/>
          <p:nvPr/>
        </p:nvSpPr>
        <p:spPr>
          <a:xfrm>
            <a:off x="6880097" y="4884801"/>
            <a:ext cx="254635" cy="0"/>
          </a:xfrm>
          <a:custGeom>
            <a:avLst/>
            <a:gdLst/>
            <a:ahLst/>
            <a:cxnLst/>
            <a:rect l="l" t="t" r="r" b="b"/>
            <a:pathLst>
              <a:path w="254634">
                <a:moveTo>
                  <a:pt x="0" y="0"/>
                </a:moveTo>
                <a:lnTo>
                  <a:pt x="254507" y="0"/>
                </a:lnTo>
              </a:path>
            </a:pathLst>
          </a:custGeom>
          <a:ln w="50292">
            <a:solidFill>
              <a:srgbClr val="000000"/>
            </a:solidFill>
          </a:ln>
        </p:spPr>
        <p:txBody>
          <a:bodyPr wrap="square" lIns="0" tIns="0" rIns="0" bIns="0" rtlCol="0"/>
          <a:lstStyle/>
          <a:p>
            <a:endParaRPr/>
          </a:p>
        </p:txBody>
      </p:sp>
      <p:sp>
        <p:nvSpPr>
          <p:cNvPr id="157" name="object 157"/>
          <p:cNvSpPr/>
          <p:nvPr/>
        </p:nvSpPr>
        <p:spPr>
          <a:xfrm>
            <a:off x="6880097" y="4859654"/>
            <a:ext cx="254635" cy="50800"/>
          </a:xfrm>
          <a:custGeom>
            <a:avLst/>
            <a:gdLst/>
            <a:ahLst/>
            <a:cxnLst/>
            <a:rect l="l" t="t" r="r" b="b"/>
            <a:pathLst>
              <a:path w="254634" h="50800">
                <a:moveTo>
                  <a:pt x="0" y="50292"/>
                </a:moveTo>
                <a:lnTo>
                  <a:pt x="254507" y="50292"/>
                </a:lnTo>
                <a:lnTo>
                  <a:pt x="254507" y="0"/>
                </a:lnTo>
                <a:lnTo>
                  <a:pt x="0" y="0"/>
                </a:lnTo>
                <a:lnTo>
                  <a:pt x="0" y="50292"/>
                </a:lnTo>
                <a:close/>
              </a:path>
            </a:pathLst>
          </a:custGeom>
          <a:ln w="9144">
            <a:solidFill>
              <a:srgbClr val="000000"/>
            </a:solidFill>
          </a:ln>
        </p:spPr>
        <p:txBody>
          <a:bodyPr wrap="square" lIns="0" tIns="0" rIns="0" bIns="0" rtlCol="0"/>
          <a:lstStyle/>
          <a:p>
            <a:endParaRPr/>
          </a:p>
        </p:txBody>
      </p:sp>
      <p:sp>
        <p:nvSpPr>
          <p:cNvPr id="158" name="object 158"/>
          <p:cNvSpPr/>
          <p:nvPr/>
        </p:nvSpPr>
        <p:spPr>
          <a:xfrm>
            <a:off x="7413497" y="2720720"/>
            <a:ext cx="254635" cy="0"/>
          </a:xfrm>
          <a:custGeom>
            <a:avLst/>
            <a:gdLst/>
            <a:ahLst/>
            <a:cxnLst/>
            <a:rect l="l" t="t" r="r" b="b"/>
            <a:pathLst>
              <a:path w="254634">
                <a:moveTo>
                  <a:pt x="0" y="0"/>
                </a:moveTo>
                <a:lnTo>
                  <a:pt x="254507" y="0"/>
                </a:lnTo>
              </a:path>
            </a:pathLst>
          </a:custGeom>
          <a:ln w="50291">
            <a:solidFill>
              <a:srgbClr val="000000"/>
            </a:solidFill>
          </a:ln>
        </p:spPr>
        <p:txBody>
          <a:bodyPr wrap="square" lIns="0" tIns="0" rIns="0" bIns="0" rtlCol="0"/>
          <a:lstStyle/>
          <a:p>
            <a:endParaRPr/>
          </a:p>
        </p:txBody>
      </p:sp>
      <p:sp>
        <p:nvSpPr>
          <p:cNvPr id="159" name="object 159"/>
          <p:cNvSpPr/>
          <p:nvPr/>
        </p:nvSpPr>
        <p:spPr>
          <a:xfrm>
            <a:off x="7413497" y="2695575"/>
            <a:ext cx="254635" cy="50800"/>
          </a:xfrm>
          <a:custGeom>
            <a:avLst/>
            <a:gdLst/>
            <a:ahLst/>
            <a:cxnLst/>
            <a:rect l="l" t="t" r="r" b="b"/>
            <a:pathLst>
              <a:path w="254634" h="50800">
                <a:moveTo>
                  <a:pt x="0" y="50291"/>
                </a:moveTo>
                <a:lnTo>
                  <a:pt x="254507" y="50291"/>
                </a:lnTo>
                <a:lnTo>
                  <a:pt x="254507" y="0"/>
                </a:lnTo>
                <a:lnTo>
                  <a:pt x="0" y="0"/>
                </a:lnTo>
                <a:lnTo>
                  <a:pt x="0" y="50291"/>
                </a:lnTo>
                <a:close/>
              </a:path>
            </a:pathLst>
          </a:custGeom>
          <a:ln w="9144">
            <a:solidFill>
              <a:srgbClr val="000000"/>
            </a:solidFill>
          </a:ln>
        </p:spPr>
        <p:txBody>
          <a:bodyPr wrap="square" lIns="0" tIns="0" rIns="0" bIns="0" rtlCol="0"/>
          <a:lstStyle/>
          <a:p>
            <a:endParaRPr/>
          </a:p>
        </p:txBody>
      </p:sp>
      <p:sp>
        <p:nvSpPr>
          <p:cNvPr id="160" name="object 160"/>
          <p:cNvSpPr/>
          <p:nvPr/>
        </p:nvSpPr>
        <p:spPr>
          <a:xfrm>
            <a:off x="7945373" y="5136260"/>
            <a:ext cx="254635" cy="0"/>
          </a:xfrm>
          <a:custGeom>
            <a:avLst/>
            <a:gdLst/>
            <a:ahLst/>
            <a:cxnLst/>
            <a:rect l="l" t="t" r="r" b="b"/>
            <a:pathLst>
              <a:path w="254634">
                <a:moveTo>
                  <a:pt x="0" y="0"/>
                </a:moveTo>
                <a:lnTo>
                  <a:pt x="254507" y="0"/>
                </a:lnTo>
              </a:path>
            </a:pathLst>
          </a:custGeom>
          <a:ln w="50292">
            <a:solidFill>
              <a:srgbClr val="000000"/>
            </a:solidFill>
          </a:ln>
        </p:spPr>
        <p:txBody>
          <a:bodyPr wrap="square" lIns="0" tIns="0" rIns="0" bIns="0" rtlCol="0"/>
          <a:lstStyle/>
          <a:p>
            <a:endParaRPr/>
          </a:p>
        </p:txBody>
      </p:sp>
      <p:sp>
        <p:nvSpPr>
          <p:cNvPr id="161" name="object 161"/>
          <p:cNvSpPr/>
          <p:nvPr/>
        </p:nvSpPr>
        <p:spPr>
          <a:xfrm>
            <a:off x="7945373" y="5111115"/>
            <a:ext cx="254635" cy="50800"/>
          </a:xfrm>
          <a:custGeom>
            <a:avLst/>
            <a:gdLst/>
            <a:ahLst/>
            <a:cxnLst/>
            <a:rect l="l" t="t" r="r" b="b"/>
            <a:pathLst>
              <a:path w="254634" h="50800">
                <a:moveTo>
                  <a:pt x="0" y="50292"/>
                </a:moveTo>
                <a:lnTo>
                  <a:pt x="254507" y="50292"/>
                </a:lnTo>
                <a:lnTo>
                  <a:pt x="254507" y="0"/>
                </a:lnTo>
                <a:lnTo>
                  <a:pt x="0" y="0"/>
                </a:lnTo>
                <a:lnTo>
                  <a:pt x="0" y="50292"/>
                </a:lnTo>
                <a:close/>
              </a:path>
            </a:pathLst>
          </a:custGeom>
          <a:ln w="9144">
            <a:solidFill>
              <a:srgbClr val="000000"/>
            </a:solidFill>
          </a:ln>
        </p:spPr>
        <p:txBody>
          <a:bodyPr wrap="square" lIns="0" tIns="0" rIns="0" bIns="0" rtlCol="0"/>
          <a:lstStyle/>
          <a:p>
            <a:endParaRPr/>
          </a:p>
        </p:txBody>
      </p:sp>
      <p:sp>
        <p:nvSpPr>
          <p:cNvPr id="162" name="object 162"/>
          <p:cNvSpPr/>
          <p:nvPr/>
        </p:nvSpPr>
        <p:spPr>
          <a:xfrm>
            <a:off x="8478773" y="5041772"/>
            <a:ext cx="254635" cy="0"/>
          </a:xfrm>
          <a:custGeom>
            <a:avLst/>
            <a:gdLst/>
            <a:ahLst/>
            <a:cxnLst/>
            <a:rect l="l" t="t" r="r" b="b"/>
            <a:pathLst>
              <a:path w="254634">
                <a:moveTo>
                  <a:pt x="0" y="0"/>
                </a:moveTo>
                <a:lnTo>
                  <a:pt x="254507" y="0"/>
                </a:lnTo>
              </a:path>
            </a:pathLst>
          </a:custGeom>
          <a:ln w="50292">
            <a:solidFill>
              <a:srgbClr val="000000"/>
            </a:solidFill>
          </a:ln>
        </p:spPr>
        <p:txBody>
          <a:bodyPr wrap="square" lIns="0" tIns="0" rIns="0" bIns="0" rtlCol="0"/>
          <a:lstStyle/>
          <a:p>
            <a:endParaRPr/>
          </a:p>
        </p:txBody>
      </p:sp>
      <p:sp>
        <p:nvSpPr>
          <p:cNvPr id="163" name="object 163"/>
          <p:cNvSpPr/>
          <p:nvPr/>
        </p:nvSpPr>
        <p:spPr>
          <a:xfrm>
            <a:off x="8478773" y="5016627"/>
            <a:ext cx="254635" cy="50800"/>
          </a:xfrm>
          <a:custGeom>
            <a:avLst/>
            <a:gdLst/>
            <a:ahLst/>
            <a:cxnLst/>
            <a:rect l="l" t="t" r="r" b="b"/>
            <a:pathLst>
              <a:path w="254634" h="50800">
                <a:moveTo>
                  <a:pt x="0" y="50292"/>
                </a:moveTo>
                <a:lnTo>
                  <a:pt x="254507" y="50292"/>
                </a:lnTo>
                <a:lnTo>
                  <a:pt x="254507" y="0"/>
                </a:lnTo>
                <a:lnTo>
                  <a:pt x="0" y="0"/>
                </a:lnTo>
                <a:lnTo>
                  <a:pt x="0" y="50292"/>
                </a:lnTo>
                <a:close/>
              </a:path>
            </a:pathLst>
          </a:custGeom>
          <a:ln w="9144">
            <a:solidFill>
              <a:srgbClr val="000000"/>
            </a:solidFill>
          </a:ln>
        </p:spPr>
        <p:txBody>
          <a:bodyPr wrap="square" lIns="0" tIns="0" rIns="0" bIns="0" rtlCol="0"/>
          <a:lstStyle/>
          <a:p>
            <a:endParaRPr/>
          </a:p>
        </p:txBody>
      </p:sp>
      <p:sp>
        <p:nvSpPr>
          <p:cNvPr id="164" name="object 164"/>
          <p:cNvSpPr/>
          <p:nvPr/>
        </p:nvSpPr>
        <p:spPr>
          <a:xfrm>
            <a:off x="9010650" y="5325236"/>
            <a:ext cx="254635" cy="0"/>
          </a:xfrm>
          <a:custGeom>
            <a:avLst/>
            <a:gdLst/>
            <a:ahLst/>
            <a:cxnLst/>
            <a:rect l="l" t="t" r="r" b="b"/>
            <a:pathLst>
              <a:path w="254634">
                <a:moveTo>
                  <a:pt x="0" y="0"/>
                </a:moveTo>
                <a:lnTo>
                  <a:pt x="254507" y="0"/>
                </a:lnTo>
              </a:path>
            </a:pathLst>
          </a:custGeom>
          <a:ln w="50291">
            <a:solidFill>
              <a:srgbClr val="000000"/>
            </a:solidFill>
          </a:ln>
        </p:spPr>
        <p:txBody>
          <a:bodyPr wrap="square" lIns="0" tIns="0" rIns="0" bIns="0" rtlCol="0"/>
          <a:lstStyle/>
          <a:p>
            <a:endParaRPr/>
          </a:p>
        </p:txBody>
      </p:sp>
      <p:sp>
        <p:nvSpPr>
          <p:cNvPr id="165" name="object 165"/>
          <p:cNvSpPr/>
          <p:nvPr/>
        </p:nvSpPr>
        <p:spPr>
          <a:xfrm>
            <a:off x="9010650" y="5300090"/>
            <a:ext cx="254635" cy="50800"/>
          </a:xfrm>
          <a:custGeom>
            <a:avLst/>
            <a:gdLst/>
            <a:ahLst/>
            <a:cxnLst/>
            <a:rect l="l" t="t" r="r" b="b"/>
            <a:pathLst>
              <a:path w="254634" h="50800">
                <a:moveTo>
                  <a:pt x="0" y="50291"/>
                </a:moveTo>
                <a:lnTo>
                  <a:pt x="254507" y="50291"/>
                </a:lnTo>
                <a:lnTo>
                  <a:pt x="254507" y="0"/>
                </a:lnTo>
                <a:lnTo>
                  <a:pt x="0" y="0"/>
                </a:lnTo>
                <a:lnTo>
                  <a:pt x="0" y="50291"/>
                </a:lnTo>
                <a:close/>
              </a:path>
            </a:pathLst>
          </a:custGeom>
          <a:ln w="9144">
            <a:solidFill>
              <a:srgbClr val="000000"/>
            </a:solidFill>
          </a:ln>
        </p:spPr>
        <p:txBody>
          <a:bodyPr wrap="square" lIns="0" tIns="0" rIns="0" bIns="0" rtlCol="0"/>
          <a:lstStyle/>
          <a:p>
            <a:endParaRPr/>
          </a:p>
        </p:txBody>
      </p:sp>
      <p:sp>
        <p:nvSpPr>
          <p:cNvPr id="166" name="object 166"/>
          <p:cNvSpPr txBox="1"/>
          <p:nvPr/>
        </p:nvSpPr>
        <p:spPr>
          <a:xfrm>
            <a:off x="5171313" y="5695696"/>
            <a:ext cx="35179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1%</a:t>
            </a:r>
            <a:endParaRPr sz="1400">
              <a:latin typeface="Univers for BP Light"/>
              <a:cs typeface="Univers for BP Light"/>
            </a:endParaRPr>
          </a:p>
        </p:txBody>
      </p:sp>
      <p:sp>
        <p:nvSpPr>
          <p:cNvPr id="167" name="object 167"/>
          <p:cNvSpPr txBox="1"/>
          <p:nvPr/>
        </p:nvSpPr>
        <p:spPr>
          <a:xfrm>
            <a:off x="5220715" y="5112003"/>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168" name="object 168"/>
          <p:cNvSpPr txBox="1"/>
          <p:nvPr/>
        </p:nvSpPr>
        <p:spPr>
          <a:xfrm>
            <a:off x="5220715" y="4528311"/>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a:t>
            </a:r>
            <a:endParaRPr sz="1400">
              <a:latin typeface="Univers for BP Light"/>
              <a:cs typeface="Univers for BP Light"/>
            </a:endParaRPr>
          </a:p>
        </p:txBody>
      </p:sp>
      <p:sp>
        <p:nvSpPr>
          <p:cNvPr id="169" name="object 169"/>
          <p:cNvSpPr txBox="1"/>
          <p:nvPr/>
        </p:nvSpPr>
        <p:spPr>
          <a:xfrm>
            <a:off x="5220715" y="3944620"/>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a:t>
            </a:r>
            <a:endParaRPr sz="1400">
              <a:latin typeface="Univers for BP Light"/>
              <a:cs typeface="Univers for BP Light"/>
            </a:endParaRPr>
          </a:p>
        </p:txBody>
      </p:sp>
      <p:sp>
        <p:nvSpPr>
          <p:cNvPr id="170" name="object 170"/>
          <p:cNvSpPr txBox="1"/>
          <p:nvPr/>
        </p:nvSpPr>
        <p:spPr>
          <a:xfrm>
            <a:off x="5220715" y="3360928"/>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a:t>
            </a:r>
            <a:endParaRPr sz="1400">
              <a:latin typeface="Univers for BP Light"/>
              <a:cs typeface="Univers for BP Light"/>
            </a:endParaRPr>
          </a:p>
        </p:txBody>
      </p:sp>
      <p:sp>
        <p:nvSpPr>
          <p:cNvPr id="171" name="object 171"/>
          <p:cNvSpPr txBox="1"/>
          <p:nvPr/>
        </p:nvSpPr>
        <p:spPr>
          <a:xfrm>
            <a:off x="5220715" y="2777235"/>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p:txBody>
      </p:sp>
      <p:sp>
        <p:nvSpPr>
          <p:cNvPr id="172" name="object 172"/>
          <p:cNvSpPr txBox="1"/>
          <p:nvPr/>
        </p:nvSpPr>
        <p:spPr>
          <a:xfrm>
            <a:off x="5220715" y="2193544"/>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a:t>
            </a:r>
            <a:endParaRPr sz="1400">
              <a:latin typeface="Univers for BP Light"/>
              <a:cs typeface="Univers for BP Light"/>
            </a:endParaRPr>
          </a:p>
        </p:txBody>
      </p:sp>
      <p:sp>
        <p:nvSpPr>
          <p:cNvPr id="173" name="object 173"/>
          <p:cNvSpPr txBox="1"/>
          <p:nvPr/>
        </p:nvSpPr>
        <p:spPr>
          <a:xfrm>
            <a:off x="5706236" y="5927038"/>
            <a:ext cx="3668395" cy="430887"/>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2000-  2010-  2020-</a:t>
            </a:r>
            <a:r>
              <a:rPr sz="1400" b="0" spc="-130" dirty="0">
                <a:latin typeface="Univers for BP Light"/>
                <a:cs typeface="Univers for BP Light"/>
              </a:rPr>
              <a:t> </a:t>
            </a:r>
            <a:r>
              <a:rPr lang="en-GB" sz="1400" b="0" spc="-130" dirty="0">
                <a:latin typeface="Univers for BP Light"/>
                <a:cs typeface="Univers for BP Light"/>
              </a:rPr>
              <a:t> </a:t>
            </a:r>
            <a:r>
              <a:rPr sz="1400" b="0" spc="-5" dirty="0">
                <a:latin typeface="Univers for BP Light"/>
                <a:cs typeface="Univers for BP Light"/>
              </a:rPr>
              <a:t>2030-</a:t>
            </a:r>
            <a:endParaRPr sz="1400" dirty="0">
              <a:latin typeface="Univers for BP Light"/>
              <a:cs typeface="Univers for BP Light"/>
            </a:endParaRPr>
          </a:p>
          <a:p>
            <a:pPr marL="36830">
              <a:lnSpc>
                <a:spcPct val="100000"/>
              </a:lnSpc>
              <a:spcBef>
                <a:spcPts val="15"/>
              </a:spcBef>
              <a:tabLst>
                <a:tab pos="569595" algn="l"/>
                <a:tab pos="1102360" algn="l"/>
                <a:tab pos="1635125" algn="l"/>
                <a:tab pos="2167890" algn="l"/>
                <a:tab pos="2701290" algn="l"/>
                <a:tab pos="3234055" algn="l"/>
              </a:tabLst>
            </a:pPr>
            <a:r>
              <a:rPr sz="1400" b="0" spc="-5" dirty="0">
                <a:latin typeface="Univers for BP Light"/>
                <a:cs typeface="Univers for BP Light"/>
              </a:rPr>
              <a:t>1980	1990	2000	2010	2020	2030</a:t>
            </a:r>
            <a:r>
              <a:rPr lang="en-GB" sz="1400" b="0" spc="-5" dirty="0">
                <a:latin typeface="Univers for BP Light"/>
                <a:cs typeface="Univers for BP Light"/>
              </a:rPr>
              <a:t>   </a:t>
            </a:r>
            <a:r>
              <a:rPr sz="1400" b="0" spc="-5" dirty="0">
                <a:latin typeface="Univers for BP Light"/>
                <a:cs typeface="Univers for BP Light"/>
              </a:rPr>
              <a:t>2040</a:t>
            </a:r>
            <a:endParaRPr sz="1400" dirty="0">
              <a:latin typeface="Univers for BP Light"/>
              <a:cs typeface="Univers for BP Light"/>
            </a:endParaRPr>
          </a:p>
        </p:txBody>
      </p:sp>
      <p:sp>
        <p:nvSpPr>
          <p:cNvPr id="174" name="object 174"/>
          <p:cNvSpPr/>
          <p:nvPr/>
        </p:nvSpPr>
        <p:spPr>
          <a:xfrm>
            <a:off x="6024371" y="2464307"/>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FFCC00"/>
          </a:solidFill>
        </p:spPr>
        <p:txBody>
          <a:bodyPr wrap="square" lIns="0" tIns="0" rIns="0" bIns="0" rtlCol="0"/>
          <a:lstStyle/>
          <a:p>
            <a:endParaRPr/>
          </a:p>
        </p:txBody>
      </p:sp>
      <p:sp>
        <p:nvSpPr>
          <p:cNvPr id="175" name="object 175"/>
          <p:cNvSpPr/>
          <p:nvPr/>
        </p:nvSpPr>
        <p:spPr>
          <a:xfrm>
            <a:off x="6024371" y="2464307"/>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FFCC00"/>
            </a:solidFill>
          </a:ln>
        </p:spPr>
        <p:txBody>
          <a:bodyPr wrap="square" lIns="0" tIns="0" rIns="0" bIns="0" rtlCol="0"/>
          <a:lstStyle/>
          <a:p>
            <a:endParaRPr/>
          </a:p>
        </p:txBody>
      </p:sp>
      <p:sp>
        <p:nvSpPr>
          <p:cNvPr id="176" name="object 176"/>
          <p:cNvSpPr/>
          <p:nvPr/>
        </p:nvSpPr>
        <p:spPr>
          <a:xfrm>
            <a:off x="6024371" y="269747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009900"/>
          </a:solidFill>
        </p:spPr>
        <p:txBody>
          <a:bodyPr wrap="square" lIns="0" tIns="0" rIns="0" bIns="0" rtlCol="0"/>
          <a:lstStyle/>
          <a:p>
            <a:endParaRPr/>
          </a:p>
        </p:txBody>
      </p:sp>
      <p:sp>
        <p:nvSpPr>
          <p:cNvPr id="177" name="object 177"/>
          <p:cNvSpPr/>
          <p:nvPr/>
        </p:nvSpPr>
        <p:spPr>
          <a:xfrm>
            <a:off x="6024371" y="2697479"/>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78" name="object 178"/>
          <p:cNvSpPr/>
          <p:nvPr/>
        </p:nvSpPr>
        <p:spPr>
          <a:xfrm>
            <a:off x="6024371" y="2932176"/>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solidFill>
            <a:srgbClr val="8ADEFF"/>
          </a:solidFill>
        </p:spPr>
        <p:txBody>
          <a:bodyPr wrap="square" lIns="0" tIns="0" rIns="0" bIns="0" rtlCol="0"/>
          <a:lstStyle/>
          <a:p>
            <a:endParaRPr/>
          </a:p>
        </p:txBody>
      </p:sp>
      <p:sp>
        <p:nvSpPr>
          <p:cNvPr id="179" name="object 179"/>
          <p:cNvSpPr/>
          <p:nvPr/>
        </p:nvSpPr>
        <p:spPr>
          <a:xfrm>
            <a:off x="6024371" y="2932176"/>
            <a:ext cx="97790" cy="96520"/>
          </a:xfrm>
          <a:custGeom>
            <a:avLst/>
            <a:gdLst/>
            <a:ahLst/>
            <a:cxnLst/>
            <a:rect l="l" t="t" r="r" b="b"/>
            <a:pathLst>
              <a:path w="97789" h="96519">
                <a:moveTo>
                  <a:pt x="0" y="96012"/>
                </a:moveTo>
                <a:lnTo>
                  <a:pt x="97536" y="96012"/>
                </a:lnTo>
                <a:lnTo>
                  <a:pt x="97536" y="0"/>
                </a:lnTo>
                <a:lnTo>
                  <a:pt x="0" y="0"/>
                </a:lnTo>
                <a:lnTo>
                  <a:pt x="0" y="96012"/>
                </a:lnTo>
                <a:close/>
              </a:path>
            </a:pathLst>
          </a:custGeom>
          <a:ln w="9144">
            <a:solidFill>
              <a:srgbClr val="BEBEBE"/>
            </a:solidFill>
          </a:ln>
        </p:spPr>
        <p:txBody>
          <a:bodyPr wrap="square" lIns="0" tIns="0" rIns="0" bIns="0" rtlCol="0"/>
          <a:lstStyle/>
          <a:p>
            <a:endParaRPr/>
          </a:p>
        </p:txBody>
      </p:sp>
      <p:sp>
        <p:nvSpPr>
          <p:cNvPr id="180" name="object 180"/>
          <p:cNvSpPr/>
          <p:nvPr/>
        </p:nvSpPr>
        <p:spPr>
          <a:xfrm>
            <a:off x="6024371" y="316534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3366FF"/>
          </a:solidFill>
        </p:spPr>
        <p:txBody>
          <a:bodyPr wrap="square" lIns="0" tIns="0" rIns="0" bIns="0" rtlCol="0"/>
          <a:lstStyle/>
          <a:p>
            <a:endParaRPr/>
          </a:p>
        </p:txBody>
      </p:sp>
      <p:sp>
        <p:nvSpPr>
          <p:cNvPr id="181" name="object 181"/>
          <p:cNvSpPr/>
          <p:nvPr/>
        </p:nvSpPr>
        <p:spPr>
          <a:xfrm>
            <a:off x="6024371" y="3165348"/>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82" name="object 182"/>
          <p:cNvSpPr/>
          <p:nvPr/>
        </p:nvSpPr>
        <p:spPr>
          <a:xfrm>
            <a:off x="6024371" y="339852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solidFill>
            <a:srgbClr val="BEBEBE"/>
          </a:solidFill>
        </p:spPr>
        <p:txBody>
          <a:bodyPr wrap="square" lIns="0" tIns="0" rIns="0" bIns="0" rtlCol="0"/>
          <a:lstStyle/>
          <a:p>
            <a:endParaRPr/>
          </a:p>
        </p:txBody>
      </p:sp>
      <p:sp>
        <p:nvSpPr>
          <p:cNvPr id="183" name="object 183"/>
          <p:cNvSpPr/>
          <p:nvPr/>
        </p:nvSpPr>
        <p:spPr>
          <a:xfrm>
            <a:off x="6024371" y="3398520"/>
            <a:ext cx="97790" cy="97790"/>
          </a:xfrm>
          <a:custGeom>
            <a:avLst/>
            <a:gdLst/>
            <a:ahLst/>
            <a:cxnLst/>
            <a:rect l="l" t="t" r="r" b="b"/>
            <a:pathLst>
              <a:path w="97789" h="97789">
                <a:moveTo>
                  <a:pt x="0" y="97536"/>
                </a:moveTo>
                <a:lnTo>
                  <a:pt x="97536" y="97536"/>
                </a:lnTo>
                <a:lnTo>
                  <a:pt x="97536" y="0"/>
                </a:lnTo>
                <a:lnTo>
                  <a:pt x="0" y="0"/>
                </a:lnTo>
                <a:lnTo>
                  <a:pt x="0" y="97536"/>
                </a:lnTo>
                <a:close/>
              </a:path>
            </a:pathLst>
          </a:custGeom>
          <a:ln w="9144">
            <a:solidFill>
              <a:srgbClr val="BEBEBE"/>
            </a:solidFill>
          </a:ln>
        </p:spPr>
        <p:txBody>
          <a:bodyPr wrap="square" lIns="0" tIns="0" rIns="0" bIns="0" rtlCol="0"/>
          <a:lstStyle/>
          <a:p>
            <a:endParaRPr/>
          </a:p>
        </p:txBody>
      </p:sp>
      <p:sp>
        <p:nvSpPr>
          <p:cNvPr id="184" name="object 184"/>
          <p:cNvSpPr/>
          <p:nvPr/>
        </p:nvSpPr>
        <p:spPr>
          <a:xfrm>
            <a:off x="6021323" y="3669791"/>
            <a:ext cx="102235" cy="20320"/>
          </a:xfrm>
          <a:custGeom>
            <a:avLst/>
            <a:gdLst/>
            <a:ahLst/>
            <a:cxnLst/>
            <a:rect l="l" t="t" r="r" b="b"/>
            <a:pathLst>
              <a:path w="102235" h="20320">
                <a:moveTo>
                  <a:pt x="0" y="19811"/>
                </a:moveTo>
                <a:lnTo>
                  <a:pt x="102108" y="19811"/>
                </a:lnTo>
                <a:lnTo>
                  <a:pt x="102108" y="0"/>
                </a:lnTo>
                <a:lnTo>
                  <a:pt x="0" y="0"/>
                </a:lnTo>
                <a:lnTo>
                  <a:pt x="0" y="19811"/>
                </a:lnTo>
                <a:close/>
              </a:path>
            </a:pathLst>
          </a:custGeom>
          <a:solidFill>
            <a:srgbClr val="000000"/>
          </a:solidFill>
        </p:spPr>
        <p:txBody>
          <a:bodyPr wrap="square" lIns="0" tIns="0" rIns="0" bIns="0" rtlCol="0"/>
          <a:lstStyle/>
          <a:p>
            <a:endParaRPr/>
          </a:p>
        </p:txBody>
      </p:sp>
      <p:sp>
        <p:nvSpPr>
          <p:cNvPr id="185" name="object 185"/>
          <p:cNvSpPr/>
          <p:nvPr/>
        </p:nvSpPr>
        <p:spPr>
          <a:xfrm>
            <a:off x="6016752" y="3665220"/>
            <a:ext cx="111760" cy="29209"/>
          </a:xfrm>
          <a:custGeom>
            <a:avLst/>
            <a:gdLst/>
            <a:ahLst/>
            <a:cxnLst/>
            <a:rect l="l" t="t" r="r" b="b"/>
            <a:pathLst>
              <a:path w="111760" h="29210">
                <a:moveTo>
                  <a:pt x="0" y="28956"/>
                </a:moveTo>
                <a:lnTo>
                  <a:pt x="111252" y="28956"/>
                </a:lnTo>
                <a:lnTo>
                  <a:pt x="111252" y="0"/>
                </a:lnTo>
                <a:lnTo>
                  <a:pt x="0" y="0"/>
                </a:lnTo>
                <a:lnTo>
                  <a:pt x="0" y="28956"/>
                </a:lnTo>
                <a:close/>
              </a:path>
            </a:pathLst>
          </a:custGeom>
          <a:solidFill>
            <a:srgbClr val="000000"/>
          </a:solidFill>
        </p:spPr>
        <p:txBody>
          <a:bodyPr wrap="square" lIns="0" tIns="0" rIns="0" bIns="0" rtlCol="0"/>
          <a:lstStyle/>
          <a:p>
            <a:endParaRPr/>
          </a:p>
        </p:txBody>
      </p:sp>
      <p:sp>
        <p:nvSpPr>
          <p:cNvPr id="186" name="object 186"/>
          <p:cNvSpPr txBox="1"/>
          <p:nvPr/>
        </p:nvSpPr>
        <p:spPr>
          <a:xfrm>
            <a:off x="6153403" y="2368387"/>
            <a:ext cx="916305" cy="1424305"/>
          </a:xfrm>
          <a:prstGeom prst="rect">
            <a:avLst/>
          </a:prstGeom>
        </p:spPr>
        <p:txBody>
          <a:bodyPr vert="horz" wrap="square" lIns="0" tIns="0" rIns="0" bIns="0" rtlCol="0">
            <a:spAutoFit/>
          </a:bodyPr>
          <a:lstStyle/>
          <a:p>
            <a:pPr marL="12700" marR="5080">
              <a:lnSpc>
                <a:spcPct val="109600"/>
              </a:lnSpc>
            </a:pPr>
            <a:r>
              <a:rPr sz="1400" dirty="0">
                <a:latin typeface="Univers for BP"/>
                <a:cs typeface="Univers for BP"/>
              </a:rPr>
              <a:t>Other</a:t>
            </a:r>
            <a:r>
              <a:rPr sz="1400" spc="-75" dirty="0">
                <a:latin typeface="Univers for BP"/>
                <a:cs typeface="Univers for BP"/>
              </a:rPr>
              <a:t> </a:t>
            </a:r>
            <a:r>
              <a:rPr sz="1400" spc="-5" dirty="0">
                <a:latin typeface="Univers for BP"/>
                <a:cs typeface="Univers for BP"/>
              </a:rPr>
              <a:t>Asia  </a:t>
            </a:r>
            <a:r>
              <a:rPr sz="1400" dirty="0">
                <a:latin typeface="Univers for BP"/>
                <a:cs typeface="Univers for BP"/>
              </a:rPr>
              <a:t>OECD</a:t>
            </a:r>
            <a:endParaRPr sz="1400">
              <a:latin typeface="Univers for BP"/>
              <a:cs typeface="Univers for BP"/>
            </a:endParaRPr>
          </a:p>
          <a:p>
            <a:pPr marL="12700" marR="409575">
              <a:lnSpc>
                <a:spcPct val="109500"/>
              </a:lnSpc>
            </a:pPr>
            <a:r>
              <a:rPr sz="1400" spc="-5" dirty="0">
                <a:latin typeface="Univers for BP"/>
                <a:cs typeface="Univers for BP"/>
              </a:rPr>
              <a:t>India  </a:t>
            </a:r>
            <a:r>
              <a:rPr sz="1400" dirty="0">
                <a:latin typeface="Univers for BP"/>
                <a:cs typeface="Univers for BP"/>
              </a:rPr>
              <a:t>China  Other  </a:t>
            </a:r>
            <a:r>
              <a:rPr sz="1400" spc="-5" dirty="0">
                <a:latin typeface="Univers for BP"/>
                <a:cs typeface="Univers for BP"/>
              </a:rPr>
              <a:t>Total</a:t>
            </a:r>
            <a:endParaRPr sz="1400">
              <a:latin typeface="Univers for BP"/>
              <a:cs typeface="Univers for BP"/>
            </a:endParaRPr>
          </a:p>
        </p:txBody>
      </p:sp>
      <p:sp>
        <p:nvSpPr>
          <p:cNvPr id="187" name="object 187"/>
          <p:cNvSpPr/>
          <p:nvPr/>
        </p:nvSpPr>
        <p:spPr>
          <a:xfrm>
            <a:off x="7805928" y="2125979"/>
            <a:ext cx="0" cy="3665854"/>
          </a:xfrm>
          <a:custGeom>
            <a:avLst/>
            <a:gdLst/>
            <a:ahLst/>
            <a:cxnLst/>
            <a:rect l="l" t="t" r="r" b="b"/>
            <a:pathLst>
              <a:path h="3665854">
                <a:moveTo>
                  <a:pt x="0" y="0"/>
                </a:moveTo>
                <a:lnTo>
                  <a:pt x="0" y="3665537"/>
                </a:lnTo>
              </a:path>
            </a:pathLst>
          </a:custGeom>
          <a:ln w="9144">
            <a:solidFill>
              <a:srgbClr val="4D4D4D"/>
            </a:solidFill>
            <a:prstDash val="sysDash"/>
          </a:ln>
        </p:spPr>
        <p:txBody>
          <a:bodyPr wrap="square" lIns="0" tIns="0" rIns="0" bIns="0" rtlCol="0"/>
          <a:lstStyle/>
          <a:p>
            <a:endParaRPr/>
          </a:p>
        </p:txBody>
      </p:sp>
      <p:sp>
        <p:nvSpPr>
          <p:cNvPr id="188" name="object 188"/>
          <p:cNvSpPr txBox="1"/>
          <p:nvPr/>
        </p:nvSpPr>
        <p:spPr>
          <a:xfrm>
            <a:off x="5196585" y="1119504"/>
            <a:ext cx="3770629" cy="895350"/>
          </a:xfrm>
          <a:prstGeom prst="rect">
            <a:avLst/>
          </a:prstGeom>
        </p:spPr>
        <p:txBody>
          <a:bodyPr vert="horz" wrap="square" lIns="0" tIns="0" rIns="0" bIns="0" rtlCol="0">
            <a:spAutoFit/>
          </a:bodyPr>
          <a:lstStyle/>
          <a:p>
            <a:pPr marL="956310" marR="5080" indent="-474345">
              <a:lnSpc>
                <a:spcPct val="100000"/>
              </a:lnSpc>
            </a:pPr>
            <a:r>
              <a:rPr sz="1800" dirty="0">
                <a:latin typeface="Univers for BP"/>
                <a:cs typeface="Univers for BP"/>
              </a:rPr>
              <a:t>Coal consumption growth</a:t>
            </a:r>
            <a:r>
              <a:rPr sz="1800" spc="-120" dirty="0">
                <a:latin typeface="Univers for BP"/>
                <a:cs typeface="Univers for BP"/>
              </a:rPr>
              <a:t> </a:t>
            </a:r>
            <a:r>
              <a:rPr sz="1800" spc="-5" dirty="0">
                <a:latin typeface="Univers for BP"/>
                <a:cs typeface="Univers for BP"/>
              </a:rPr>
              <a:t>and  </a:t>
            </a:r>
            <a:r>
              <a:rPr sz="1800" dirty="0">
                <a:latin typeface="Univers for BP"/>
                <a:cs typeface="Univers for BP"/>
              </a:rPr>
              <a:t>regional</a:t>
            </a:r>
            <a:r>
              <a:rPr sz="1800" spc="-95" dirty="0">
                <a:latin typeface="Univers for BP"/>
                <a:cs typeface="Univers for BP"/>
              </a:rPr>
              <a:t> </a:t>
            </a:r>
            <a:r>
              <a:rPr sz="1800" dirty="0">
                <a:latin typeface="Univers for BP"/>
                <a:cs typeface="Univers for BP"/>
              </a:rPr>
              <a:t>contributions</a:t>
            </a:r>
            <a:endParaRPr sz="1800">
              <a:latin typeface="Univers for BP"/>
              <a:cs typeface="Univers for BP"/>
            </a:endParaRPr>
          </a:p>
          <a:p>
            <a:pPr marL="12700">
              <a:lnSpc>
                <a:spcPct val="100000"/>
              </a:lnSpc>
              <a:spcBef>
                <a:spcPts val="875"/>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189" name="object 189"/>
          <p:cNvSpPr/>
          <p:nvPr/>
        </p:nvSpPr>
        <p:spPr>
          <a:xfrm>
            <a:off x="524255" y="124968"/>
            <a:ext cx="1104900" cy="251460"/>
          </a:xfrm>
          <a:custGeom>
            <a:avLst/>
            <a:gdLst/>
            <a:ahLst/>
            <a:cxnLst/>
            <a:rect l="l" t="t" r="r" b="b"/>
            <a:pathLst>
              <a:path w="1104900" h="251460">
                <a:moveTo>
                  <a:pt x="1062990"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1062990" y="251459"/>
                </a:lnTo>
                <a:lnTo>
                  <a:pt x="1079289" y="248161"/>
                </a:lnTo>
                <a:lnTo>
                  <a:pt x="1092612" y="239172"/>
                </a:lnTo>
                <a:lnTo>
                  <a:pt x="1101601" y="225849"/>
                </a:lnTo>
                <a:lnTo>
                  <a:pt x="1104900" y="209550"/>
                </a:lnTo>
                <a:lnTo>
                  <a:pt x="1104900" y="41909"/>
                </a:lnTo>
                <a:lnTo>
                  <a:pt x="1101601" y="25610"/>
                </a:lnTo>
                <a:lnTo>
                  <a:pt x="1092612" y="12287"/>
                </a:lnTo>
                <a:lnTo>
                  <a:pt x="1079289" y="3298"/>
                </a:lnTo>
                <a:lnTo>
                  <a:pt x="1062990" y="0"/>
                </a:lnTo>
                <a:close/>
              </a:path>
            </a:pathLst>
          </a:custGeom>
          <a:solidFill>
            <a:srgbClr val="B0E0D1"/>
          </a:solidFill>
        </p:spPr>
        <p:txBody>
          <a:bodyPr wrap="square" lIns="0" tIns="0" rIns="0" bIns="0" rtlCol="0"/>
          <a:lstStyle/>
          <a:p>
            <a:endParaRPr/>
          </a:p>
        </p:txBody>
      </p:sp>
      <p:sp>
        <p:nvSpPr>
          <p:cNvPr id="190" name="object 190"/>
          <p:cNvSpPr txBox="1"/>
          <p:nvPr/>
        </p:nvSpPr>
        <p:spPr>
          <a:xfrm>
            <a:off x="614883" y="145795"/>
            <a:ext cx="814069"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95" dirty="0">
                <a:latin typeface="Univers for BP"/>
                <a:cs typeface="Univers for BP"/>
              </a:rPr>
              <a:t> </a:t>
            </a:r>
            <a:r>
              <a:rPr sz="1250" i="1" spc="-30" dirty="0">
                <a:latin typeface="Univers for BP"/>
                <a:cs typeface="Univers for BP"/>
              </a:rPr>
              <a:t>Coal</a:t>
            </a:r>
            <a:endParaRPr sz="1250">
              <a:latin typeface="Univers for BP"/>
              <a:cs typeface="Univers for BP"/>
            </a:endParaRPr>
          </a:p>
        </p:txBody>
      </p:sp>
      <p:sp>
        <p:nvSpPr>
          <p:cNvPr id="191" name="object 19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92" name="object 192"/>
          <p:cNvSpPr txBox="1"/>
          <p:nvPr/>
        </p:nvSpPr>
        <p:spPr>
          <a:xfrm>
            <a:off x="4832477" y="6591096"/>
            <a:ext cx="22542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92</a:t>
            </a:fld>
            <a:endParaRPr sz="1200">
              <a:latin typeface="Univers for BP Light"/>
              <a:cs typeface="Univers for BP Light"/>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9689"/>
            <a:ext cx="5840095" cy="361950"/>
          </a:xfrm>
          <a:prstGeom prst="rect">
            <a:avLst/>
          </a:prstGeom>
        </p:spPr>
        <p:txBody>
          <a:bodyPr vert="horz" wrap="square" lIns="0" tIns="0" rIns="0" bIns="0" rtlCol="0">
            <a:spAutoFit/>
          </a:bodyPr>
          <a:lstStyle/>
          <a:p>
            <a:pPr marL="12700">
              <a:lnSpc>
                <a:spcPct val="100000"/>
              </a:lnSpc>
            </a:pPr>
            <a:r>
              <a:rPr spc="-5" dirty="0"/>
              <a:t>…offset by increases in India and other</a:t>
            </a:r>
            <a:r>
              <a:rPr spc="145" dirty="0"/>
              <a:t> </a:t>
            </a:r>
            <a:r>
              <a:rPr spc="-5" dirty="0"/>
              <a:t>Asia</a:t>
            </a:r>
          </a:p>
        </p:txBody>
      </p:sp>
      <p:sp>
        <p:nvSpPr>
          <p:cNvPr id="3" name="object 3"/>
          <p:cNvSpPr txBox="1"/>
          <p:nvPr/>
        </p:nvSpPr>
        <p:spPr>
          <a:xfrm>
            <a:off x="510946" y="1343533"/>
            <a:ext cx="8858250" cy="4963160"/>
          </a:xfrm>
          <a:prstGeom prst="rect">
            <a:avLst/>
          </a:prstGeom>
        </p:spPr>
        <p:txBody>
          <a:bodyPr vert="horz" wrap="square" lIns="0" tIns="0" rIns="0" bIns="0" rtlCol="0">
            <a:spAutoFit/>
          </a:bodyPr>
          <a:lstStyle/>
          <a:p>
            <a:pPr marL="287020" marR="194945" indent="-274320" algn="just">
              <a:lnSpc>
                <a:spcPct val="100000"/>
              </a:lnSpc>
              <a:buClr>
                <a:srgbClr val="009900"/>
              </a:buClr>
              <a:buFont typeface="Univers for BP"/>
              <a:buChar char="•"/>
              <a:tabLst>
                <a:tab pos="287655"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global </a:t>
            </a:r>
            <a:r>
              <a:rPr sz="1800" b="0" dirty="0">
                <a:latin typeface="Univers for BP Light"/>
                <a:cs typeface="Univers for BP Light"/>
              </a:rPr>
              <a:t>coal </a:t>
            </a:r>
            <a:r>
              <a:rPr sz="1800" b="0" spc="-5" dirty="0">
                <a:latin typeface="Univers for BP Light"/>
                <a:cs typeface="Univers for BP Light"/>
              </a:rPr>
              <a:t>consumption slows sharply relatively </a:t>
            </a:r>
            <a:r>
              <a:rPr sz="1800" b="0" dirty="0">
                <a:latin typeface="Univers for BP Light"/>
                <a:cs typeface="Univers for BP Light"/>
              </a:rPr>
              <a:t>to the past, with </a:t>
            </a:r>
            <a:r>
              <a:rPr sz="1800" b="0" spc="-5" dirty="0">
                <a:latin typeface="Univers for BP Light"/>
                <a:cs typeface="Univers for BP Light"/>
              </a:rPr>
              <a:t>falls </a:t>
            </a:r>
            <a:r>
              <a:rPr sz="1800" b="0" dirty="0">
                <a:latin typeface="Univers for BP Light"/>
                <a:cs typeface="Univers for BP Light"/>
              </a:rPr>
              <a:t>in  </a:t>
            </a:r>
            <a:r>
              <a:rPr sz="1800" b="0" spc="-5" dirty="0">
                <a:latin typeface="Univers for BP Light"/>
                <a:cs typeface="Univers for BP Light"/>
              </a:rPr>
              <a:t>China </a:t>
            </a:r>
            <a:r>
              <a:rPr sz="1800" b="0" dirty="0">
                <a:latin typeface="Univers for BP Light"/>
                <a:cs typeface="Univers for BP Light"/>
              </a:rPr>
              <a:t>and OECD </a:t>
            </a:r>
            <a:r>
              <a:rPr sz="1800" b="0" spc="-5" dirty="0">
                <a:latin typeface="Univers for BP Light"/>
                <a:cs typeface="Univers for BP Light"/>
              </a:rPr>
              <a:t>offset </a:t>
            </a:r>
            <a:r>
              <a:rPr sz="1800" b="0" dirty="0">
                <a:latin typeface="Univers for BP Light"/>
                <a:cs typeface="Univers for BP Light"/>
              </a:rPr>
              <a:t>to a </a:t>
            </a:r>
            <a:r>
              <a:rPr sz="1800" b="0" spc="-5" dirty="0">
                <a:latin typeface="Univers for BP Light"/>
                <a:cs typeface="Univers for BP Light"/>
              </a:rPr>
              <a:t>greater </a:t>
            </a:r>
            <a:r>
              <a:rPr sz="1800" b="0" dirty="0">
                <a:latin typeface="Univers for BP Light"/>
                <a:cs typeface="Univers for BP Light"/>
              </a:rPr>
              <a:t>or </a:t>
            </a:r>
            <a:r>
              <a:rPr sz="1800" b="0" spc="-5" dirty="0">
                <a:latin typeface="Univers for BP Light"/>
                <a:cs typeface="Univers for BP Light"/>
              </a:rPr>
              <a:t>lessor extent by increasing demand </a:t>
            </a:r>
            <a:r>
              <a:rPr sz="1800" b="0" dirty="0">
                <a:latin typeface="Univers for BP Light"/>
                <a:cs typeface="Univers for BP Light"/>
              </a:rPr>
              <a:t>in </a:t>
            </a:r>
            <a:r>
              <a:rPr sz="1800" b="0" spc="-5" dirty="0">
                <a:latin typeface="Univers for BP Light"/>
                <a:cs typeface="Univers for BP Light"/>
              </a:rPr>
              <a:t>India  </a:t>
            </a:r>
            <a:r>
              <a:rPr sz="1800" b="0" dirty="0">
                <a:latin typeface="Univers for BP Light"/>
                <a:cs typeface="Univers for BP Light"/>
              </a:rPr>
              <a:t>and </a:t>
            </a:r>
            <a:r>
              <a:rPr sz="1800" b="0" spc="-5" dirty="0">
                <a:latin typeface="Univers for BP Light"/>
                <a:cs typeface="Univers for BP Light"/>
              </a:rPr>
              <a:t>other emerging</a:t>
            </a:r>
            <a:r>
              <a:rPr sz="1800" b="0" spc="-55" dirty="0">
                <a:latin typeface="Univers for BP Light"/>
                <a:cs typeface="Univers for BP Light"/>
              </a:rPr>
              <a:t> </a:t>
            </a:r>
            <a:r>
              <a:rPr sz="1800" b="0" dirty="0">
                <a:latin typeface="Univers for BP Light"/>
                <a:cs typeface="Univers for BP Light"/>
              </a:rPr>
              <a:t>Asia.</a:t>
            </a:r>
            <a:endParaRPr sz="1800">
              <a:latin typeface="Univers for BP Light"/>
              <a:cs typeface="Univers for BP Light"/>
            </a:endParaRPr>
          </a:p>
          <a:p>
            <a:pPr marL="287020" marR="498475"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coal </a:t>
            </a:r>
            <a:r>
              <a:rPr sz="1800" b="0" spc="-5" dirty="0">
                <a:latin typeface="Univers for BP Light"/>
                <a:cs typeface="Univers for BP Light"/>
              </a:rPr>
              <a:t>demand flatlines, </a:t>
            </a:r>
            <a:r>
              <a:rPr sz="1800" b="0" dirty="0">
                <a:latin typeface="Univers for BP Light"/>
                <a:cs typeface="Univers for BP Light"/>
              </a:rPr>
              <a:t>in sharp </a:t>
            </a:r>
            <a:r>
              <a:rPr sz="1800" b="0" spc="-5" dirty="0">
                <a:latin typeface="Univers for BP Light"/>
                <a:cs typeface="Univers for BP Light"/>
              </a:rPr>
              <a:t>contrast </a:t>
            </a:r>
            <a:r>
              <a:rPr sz="1800" b="0" dirty="0">
                <a:latin typeface="Univers for BP Light"/>
                <a:cs typeface="Univers for BP Light"/>
              </a:rPr>
              <a:t>to the past 25 years,  </a:t>
            </a:r>
            <a:r>
              <a:rPr sz="1800" b="0" spc="-5" dirty="0">
                <a:latin typeface="Univers for BP Light"/>
                <a:cs typeface="Univers for BP Light"/>
              </a:rPr>
              <a:t>during which </a:t>
            </a:r>
            <a:r>
              <a:rPr sz="1800" b="0" dirty="0">
                <a:latin typeface="Univers for BP Light"/>
                <a:cs typeface="Univers for BP Light"/>
              </a:rPr>
              <a:t>coal was the </a:t>
            </a:r>
            <a:r>
              <a:rPr sz="1800" b="0" spc="-5" dirty="0">
                <a:latin typeface="Univers for BP Light"/>
                <a:cs typeface="Univers for BP Light"/>
              </a:rPr>
              <a:t>largest source </a:t>
            </a:r>
            <a:r>
              <a:rPr sz="1800" b="0" dirty="0">
                <a:latin typeface="Univers for BP Light"/>
                <a:cs typeface="Univers for BP Light"/>
              </a:rPr>
              <a:t>of </a:t>
            </a:r>
            <a:r>
              <a:rPr sz="1800" b="0" spc="-5" dirty="0">
                <a:latin typeface="Univers for BP Light"/>
                <a:cs typeface="Univers for BP Light"/>
              </a:rPr>
              <a:t>energy</a:t>
            </a:r>
            <a:r>
              <a:rPr sz="1800" b="0" spc="40" dirty="0">
                <a:latin typeface="Univers for BP Light"/>
                <a:cs typeface="Univers for BP Light"/>
              </a:rPr>
              <a:t> </a:t>
            </a:r>
            <a:r>
              <a:rPr sz="1800" b="0" spc="-5" dirty="0">
                <a:latin typeface="Univers for BP Light"/>
                <a:cs typeface="Univers for BP Light"/>
              </a:rPr>
              <a:t>growth.</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7020" algn="l"/>
                <a:tab pos="287655" algn="l"/>
              </a:tabLst>
            </a:pPr>
            <a:r>
              <a:rPr sz="1800" b="0" dirty="0">
                <a:latin typeface="Univers for BP Light"/>
                <a:cs typeface="Univers for BP Light"/>
              </a:rPr>
              <a:t>Much </a:t>
            </a:r>
            <a:r>
              <a:rPr sz="1800" b="0" spc="-5" dirty="0">
                <a:latin typeface="Univers for BP Light"/>
                <a:cs typeface="Univers for BP Light"/>
              </a:rPr>
              <a:t>of </a:t>
            </a:r>
            <a:r>
              <a:rPr sz="1800" b="0" dirty="0">
                <a:latin typeface="Univers for BP Light"/>
                <a:cs typeface="Univers for BP Light"/>
              </a:rPr>
              <a:t>that </a:t>
            </a:r>
            <a:r>
              <a:rPr sz="1800" b="0" spc="-5" dirty="0">
                <a:latin typeface="Univers for BP Light"/>
                <a:cs typeface="Univers for BP Light"/>
              </a:rPr>
              <a:t>slowing </a:t>
            </a:r>
            <a:r>
              <a:rPr sz="1800" b="0" dirty="0">
                <a:latin typeface="Univers for BP Light"/>
                <a:cs typeface="Univers for BP Light"/>
              </a:rPr>
              <a:t>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China, where coal consumption </a:t>
            </a:r>
            <a:r>
              <a:rPr sz="1800" b="0" dirty="0">
                <a:latin typeface="Univers for BP Light"/>
                <a:cs typeface="Univers for BP Light"/>
              </a:rPr>
              <a:t>is </a:t>
            </a:r>
            <a:r>
              <a:rPr sz="1800" b="0" spc="-5" dirty="0">
                <a:latin typeface="Univers for BP Light"/>
                <a:cs typeface="Univers for BP Light"/>
              </a:rPr>
              <a:t>broadly </a:t>
            </a:r>
            <a:r>
              <a:rPr sz="1800" b="0" dirty="0">
                <a:latin typeface="Univers for BP Light"/>
                <a:cs typeface="Univers for BP Light"/>
              </a:rPr>
              <a:t>flat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10 years or so, </a:t>
            </a:r>
            <a:r>
              <a:rPr sz="1800" b="0" spc="-5" dirty="0">
                <a:latin typeface="Univers for BP Light"/>
                <a:cs typeface="Univers for BP Light"/>
              </a:rPr>
              <a:t>before declining thereafter. </a:t>
            </a:r>
            <a:r>
              <a:rPr sz="1800" b="0" dirty="0">
                <a:latin typeface="Univers for BP Light"/>
                <a:cs typeface="Univers for BP Light"/>
              </a:rPr>
              <a:t>Even so, </a:t>
            </a:r>
            <a:r>
              <a:rPr sz="1800" b="0" spc="-5" dirty="0">
                <a:latin typeface="Univers for BP Light"/>
                <a:cs typeface="Univers for BP Light"/>
              </a:rPr>
              <a:t>China remains </a:t>
            </a:r>
            <a:r>
              <a:rPr sz="1800" b="0" dirty="0">
                <a:latin typeface="Univers for BP Light"/>
                <a:cs typeface="Univers for BP Light"/>
              </a:rPr>
              <a:t>the  </a:t>
            </a:r>
            <a:r>
              <a:rPr sz="1800" b="0" spc="-5" dirty="0">
                <a:latin typeface="Univers for BP Light"/>
                <a:cs typeface="Univers for BP Light"/>
              </a:rPr>
              <a:t>world’s largest market </a:t>
            </a:r>
            <a:r>
              <a:rPr sz="1800" b="0" dirty="0">
                <a:latin typeface="Univers for BP Light"/>
                <a:cs typeface="Univers for BP Light"/>
              </a:rPr>
              <a:t>for coal, </a:t>
            </a:r>
            <a:r>
              <a:rPr sz="1800" b="0" spc="-5" dirty="0">
                <a:latin typeface="Univers for BP Light"/>
                <a:cs typeface="Univers for BP Light"/>
              </a:rPr>
              <a:t>accounting </a:t>
            </a:r>
            <a:r>
              <a:rPr sz="1800" b="0" dirty="0">
                <a:latin typeface="Univers for BP Light"/>
                <a:cs typeface="Univers for BP Light"/>
              </a:rPr>
              <a:t>for </a:t>
            </a:r>
            <a:r>
              <a:rPr sz="1800" b="0" spc="-5" dirty="0">
                <a:latin typeface="Univers for BP Light"/>
                <a:cs typeface="Univers for BP Light"/>
              </a:rPr>
              <a:t>40% </a:t>
            </a:r>
            <a:r>
              <a:rPr sz="1800" b="0" dirty="0">
                <a:latin typeface="Univers for BP Light"/>
                <a:cs typeface="Univers for BP Light"/>
              </a:rPr>
              <a:t>of </a:t>
            </a:r>
            <a:r>
              <a:rPr sz="1800" b="0" spc="-5" dirty="0">
                <a:latin typeface="Univers for BP Light"/>
                <a:cs typeface="Univers for BP Light"/>
              </a:rPr>
              <a:t>global </a:t>
            </a:r>
            <a:r>
              <a:rPr sz="1800" b="0" dirty="0">
                <a:latin typeface="Univers for BP Light"/>
                <a:cs typeface="Univers for BP Light"/>
              </a:rPr>
              <a:t>coal </a:t>
            </a:r>
            <a:r>
              <a:rPr sz="1800" b="0" spc="-5" dirty="0">
                <a:latin typeface="Univers for BP Light"/>
                <a:cs typeface="Univers for BP Light"/>
              </a:rPr>
              <a:t>demand </a:t>
            </a:r>
            <a:r>
              <a:rPr sz="1800" b="0" dirty="0">
                <a:latin typeface="Univers for BP Light"/>
                <a:cs typeface="Univers for BP Light"/>
              </a:rPr>
              <a:t>in</a:t>
            </a:r>
            <a:r>
              <a:rPr sz="1800" b="0" spc="10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375920" indent="-274320">
              <a:lnSpc>
                <a:spcPct val="100000"/>
              </a:lnSpc>
              <a:spcBef>
                <a:spcPts val="1075"/>
              </a:spcBef>
              <a:buClr>
                <a:srgbClr val="009900"/>
              </a:buClr>
              <a:buFont typeface="Univers for BP"/>
              <a:buChar char="•"/>
              <a:tabLst>
                <a:tab pos="287020" algn="l"/>
                <a:tab pos="287655" algn="l"/>
              </a:tabLst>
            </a:pPr>
            <a:r>
              <a:rPr sz="1800" b="0" spc="-5" dirty="0">
                <a:latin typeface="Univers for BP Light"/>
                <a:cs typeface="Univers for BP Light"/>
              </a:rPr>
              <a:t>Coal demand within </a:t>
            </a:r>
            <a:r>
              <a:rPr sz="1800" b="0" dirty="0">
                <a:latin typeface="Univers for BP Light"/>
                <a:cs typeface="Univers for BP Light"/>
              </a:rPr>
              <a:t>the OECD </a:t>
            </a:r>
            <a:r>
              <a:rPr sz="1800" b="0" spc="-5" dirty="0">
                <a:latin typeface="Univers for BP Light"/>
                <a:cs typeface="Univers for BP Light"/>
              </a:rPr>
              <a:t>declines, largely driven </a:t>
            </a:r>
            <a:r>
              <a:rPr sz="1800" b="0" dirty="0">
                <a:latin typeface="Univers for BP Light"/>
                <a:cs typeface="Univers for BP Light"/>
              </a:rPr>
              <a:t>by </a:t>
            </a:r>
            <a:r>
              <a:rPr sz="1800" b="0" spc="-5" dirty="0">
                <a:latin typeface="Univers for BP Light"/>
                <a:cs typeface="Univers for BP Light"/>
              </a:rPr>
              <a:t>environmental policies,  except </a:t>
            </a:r>
            <a:r>
              <a:rPr sz="1800" b="0" dirty="0">
                <a:latin typeface="Univers for BP Light"/>
                <a:cs typeface="Univers for BP Light"/>
              </a:rPr>
              <a:t>in the US </a:t>
            </a:r>
            <a:r>
              <a:rPr sz="1800" b="0" spc="-5" dirty="0">
                <a:latin typeface="Univers for BP Light"/>
                <a:cs typeface="Univers for BP Light"/>
              </a:rPr>
              <a:t>where the availability of low-cost natural gas </a:t>
            </a:r>
            <a:r>
              <a:rPr sz="1800" b="0" dirty="0">
                <a:latin typeface="Univers for BP Light"/>
                <a:cs typeface="Univers for BP Light"/>
              </a:rPr>
              <a:t>is </a:t>
            </a:r>
            <a:r>
              <a:rPr sz="1800" b="0" spc="-5" dirty="0">
                <a:latin typeface="Univers for BP Light"/>
                <a:cs typeface="Univers for BP Light"/>
              </a:rPr>
              <a:t>the main factor  driving out</a:t>
            </a:r>
            <a:r>
              <a:rPr sz="1800" b="0" spc="-45" dirty="0">
                <a:latin typeface="Univers for BP Light"/>
                <a:cs typeface="Univers for BP Light"/>
              </a:rPr>
              <a:t> </a:t>
            </a:r>
            <a:r>
              <a:rPr sz="1800" b="0" spc="-5" dirty="0">
                <a:latin typeface="Univers for BP Light"/>
                <a:cs typeface="Univers for BP Light"/>
              </a:rPr>
              <a:t>coal.</a:t>
            </a:r>
            <a:endParaRPr sz="1800">
              <a:latin typeface="Univers for BP Light"/>
              <a:cs typeface="Univers for BP Light"/>
            </a:endParaRPr>
          </a:p>
          <a:p>
            <a:pPr marL="287020" marR="194310" indent="-274320">
              <a:lnSpc>
                <a:spcPct val="100000"/>
              </a:lnSpc>
              <a:spcBef>
                <a:spcPts val="1075"/>
              </a:spcBef>
              <a:buClr>
                <a:srgbClr val="009900"/>
              </a:buClr>
              <a:buFont typeface="Univers for BP"/>
              <a:buChar char="•"/>
              <a:tabLst>
                <a:tab pos="287020" algn="l"/>
                <a:tab pos="287655" algn="l"/>
              </a:tabLst>
            </a:pP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coal </a:t>
            </a:r>
            <a:r>
              <a:rPr sz="1800" b="0" spc="-5" dirty="0">
                <a:latin typeface="Univers for BP Light"/>
                <a:cs typeface="Univers for BP Light"/>
              </a:rPr>
              <a:t>demand within India </a:t>
            </a:r>
            <a:r>
              <a:rPr sz="1800" b="0" dirty="0">
                <a:latin typeface="Univers for BP Light"/>
                <a:cs typeface="Univers for BP Light"/>
              </a:rPr>
              <a:t>and </a:t>
            </a:r>
            <a:r>
              <a:rPr sz="1800" b="0" spc="-5" dirty="0">
                <a:latin typeface="Univers for BP Light"/>
                <a:cs typeface="Univers for BP Light"/>
              </a:rPr>
              <a:t>other emerging </a:t>
            </a:r>
            <a:r>
              <a:rPr sz="1800" b="0" dirty="0">
                <a:latin typeface="Univers for BP Light"/>
                <a:cs typeface="Univers for BP Light"/>
              </a:rPr>
              <a:t>Asian </a:t>
            </a:r>
            <a:r>
              <a:rPr sz="1800" b="0" spc="-5" dirty="0">
                <a:latin typeface="Univers for BP Light"/>
                <a:cs typeface="Univers for BP Light"/>
              </a:rPr>
              <a:t>economies  increases, </a:t>
            </a:r>
            <a:r>
              <a:rPr sz="1800" b="0" dirty="0">
                <a:latin typeface="Univers for BP Light"/>
                <a:cs typeface="Univers for BP Light"/>
              </a:rPr>
              <a:t>as </a:t>
            </a:r>
            <a:r>
              <a:rPr sz="1800" b="0" spc="-5" dirty="0">
                <a:latin typeface="Univers for BP Light"/>
                <a:cs typeface="Univers for BP Light"/>
              </a:rPr>
              <a:t>these economies continue </a:t>
            </a:r>
            <a:r>
              <a:rPr sz="1800" b="0" dirty="0">
                <a:latin typeface="Univers for BP Light"/>
                <a:cs typeface="Univers for BP Light"/>
              </a:rPr>
              <a:t>to </a:t>
            </a:r>
            <a:r>
              <a:rPr sz="1800" b="0" spc="-5" dirty="0">
                <a:latin typeface="Univers for BP Light"/>
                <a:cs typeface="Univers for BP Light"/>
              </a:rPr>
              <a:t>industrialize </a:t>
            </a:r>
            <a:r>
              <a:rPr sz="1800" b="0" dirty="0">
                <a:latin typeface="Univers for BP Light"/>
                <a:cs typeface="Univers for BP Light"/>
              </a:rPr>
              <a:t>and </a:t>
            </a:r>
            <a:r>
              <a:rPr sz="1800" b="0" spc="-5" dirty="0">
                <a:latin typeface="Univers for BP Light"/>
                <a:cs typeface="Univers for BP Light"/>
              </a:rPr>
              <a:t>electrify their  economies. India </a:t>
            </a:r>
            <a:r>
              <a:rPr sz="1800" b="0" dirty="0">
                <a:latin typeface="Univers for BP Light"/>
                <a:cs typeface="Univers for BP Light"/>
              </a:rPr>
              <a:t>is the </a:t>
            </a:r>
            <a:r>
              <a:rPr sz="1800" b="0" spc="-5" dirty="0">
                <a:latin typeface="Univers for BP Light"/>
                <a:cs typeface="Univers for BP Light"/>
              </a:rPr>
              <a:t>largest growth market </a:t>
            </a:r>
            <a:r>
              <a:rPr sz="1800" b="0" dirty="0">
                <a:latin typeface="Univers for BP Light"/>
                <a:cs typeface="Univers for BP Light"/>
              </a:rPr>
              <a:t>for coal, with its share of </a:t>
            </a:r>
            <a:r>
              <a:rPr sz="1800" b="0" spc="-5" dirty="0">
                <a:latin typeface="Univers for BP Light"/>
                <a:cs typeface="Univers for BP Light"/>
              </a:rPr>
              <a:t>global </a:t>
            </a:r>
            <a:r>
              <a:rPr sz="1800" b="0" dirty="0">
                <a:latin typeface="Univers for BP Light"/>
                <a:cs typeface="Univers for BP Light"/>
              </a:rPr>
              <a:t>coal  </a:t>
            </a:r>
            <a:r>
              <a:rPr sz="1800" b="0" spc="-10" dirty="0">
                <a:latin typeface="Univers for BP Light"/>
                <a:cs typeface="Univers for BP Light"/>
              </a:rPr>
              <a:t>demand </a:t>
            </a:r>
            <a:r>
              <a:rPr sz="1800" b="0" spc="-5" dirty="0">
                <a:latin typeface="Univers for BP Light"/>
                <a:cs typeface="Univers for BP Light"/>
              </a:rPr>
              <a:t>more than </a:t>
            </a:r>
            <a:r>
              <a:rPr sz="1800" b="0" spc="-10" dirty="0">
                <a:latin typeface="Univers for BP Light"/>
                <a:cs typeface="Univers for BP Light"/>
              </a:rPr>
              <a:t>doubling </a:t>
            </a:r>
            <a:r>
              <a:rPr sz="1800" b="0" spc="-5" dirty="0">
                <a:latin typeface="Univers for BP Light"/>
                <a:cs typeface="Univers for BP Light"/>
              </a:rPr>
              <a:t>from </a:t>
            </a:r>
            <a:r>
              <a:rPr sz="1800" b="0" dirty="0">
                <a:latin typeface="Univers for BP Light"/>
                <a:cs typeface="Univers for BP Light"/>
              </a:rPr>
              <a:t>a </a:t>
            </a:r>
            <a:r>
              <a:rPr sz="1800" b="0" spc="-5" dirty="0">
                <a:latin typeface="Univers for BP Light"/>
                <a:cs typeface="Univers for BP Light"/>
              </a:rPr>
              <a:t>little over 10% </a:t>
            </a:r>
            <a:r>
              <a:rPr sz="1800" b="0" dirty="0">
                <a:latin typeface="Univers for BP Light"/>
                <a:cs typeface="Univers for BP Light"/>
              </a:rPr>
              <a:t>in </a:t>
            </a:r>
            <a:r>
              <a:rPr sz="1800" b="0" spc="-10" dirty="0">
                <a:latin typeface="Univers for BP Light"/>
                <a:cs typeface="Univers for BP Light"/>
              </a:rPr>
              <a:t>2016 </a:t>
            </a:r>
            <a:r>
              <a:rPr sz="1800" b="0" dirty="0">
                <a:latin typeface="Univers for BP Light"/>
                <a:cs typeface="Univers for BP Light"/>
              </a:rPr>
              <a:t>to </a:t>
            </a:r>
            <a:r>
              <a:rPr sz="1800" b="0" spc="-5" dirty="0">
                <a:latin typeface="Univers for BP Light"/>
                <a:cs typeface="Univers for BP Light"/>
              </a:rPr>
              <a:t>around </a:t>
            </a:r>
            <a:r>
              <a:rPr sz="1800" b="0" dirty="0">
                <a:latin typeface="Univers for BP Light"/>
                <a:cs typeface="Univers for BP Light"/>
              </a:rPr>
              <a:t>a </a:t>
            </a:r>
            <a:r>
              <a:rPr sz="1800" b="0" spc="-5" dirty="0">
                <a:latin typeface="Univers for BP Light"/>
                <a:cs typeface="Univers for BP Light"/>
              </a:rPr>
              <a:t>quarter by  2040.</a:t>
            </a:r>
            <a:endParaRPr sz="1800">
              <a:latin typeface="Univers for BP Light"/>
              <a:cs typeface="Univers for BP Light"/>
            </a:endParaRPr>
          </a:p>
        </p:txBody>
      </p:sp>
      <p:sp>
        <p:nvSpPr>
          <p:cNvPr id="4" name="object 4"/>
          <p:cNvSpPr/>
          <p:nvPr/>
        </p:nvSpPr>
        <p:spPr>
          <a:xfrm>
            <a:off x="524255" y="124968"/>
            <a:ext cx="1104900" cy="251460"/>
          </a:xfrm>
          <a:custGeom>
            <a:avLst/>
            <a:gdLst/>
            <a:ahLst/>
            <a:cxnLst/>
            <a:rect l="l" t="t" r="r" b="b"/>
            <a:pathLst>
              <a:path w="1104900" h="251460">
                <a:moveTo>
                  <a:pt x="1062990"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1062990" y="251459"/>
                </a:lnTo>
                <a:lnTo>
                  <a:pt x="1079289" y="248161"/>
                </a:lnTo>
                <a:lnTo>
                  <a:pt x="1092612" y="239172"/>
                </a:lnTo>
                <a:lnTo>
                  <a:pt x="1101601" y="225849"/>
                </a:lnTo>
                <a:lnTo>
                  <a:pt x="1104900" y="209550"/>
                </a:lnTo>
                <a:lnTo>
                  <a:pt x="1104900" y="41909"/>
                </a:lnTo>
                <a:lnTo>
                  <a:pt x="1101601" y="25610"/>
                </a:lnTo>
                <a:lnTo>
                  <a:pt x="1092612" y="12287"/>
                </a:lnTo>
                <a:lnTo>
                  <a:pt x="1079289" y="3298"/>
                </a:lnTo>
                <a:lnTo>
                  <a:pt x="1062990"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5795"/>
            <a:ext cx="814069"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95" dirty="0">
                <a:latin typeface="Univers for BP"/>
                <a:cs typeface="Univers for BP"/>
              </a:rPr>
              <a:t> </a:t>
            </a:r>
            <a:r>
              <a:rPr sz="1250" i="1" spc="-30" dirty="0">
                <a:latin typeface="Univers for BP"/>
                <a:cs typeface="Univers for BP"/>
              </a:rPr>
              <a:t>Coal</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93</a:t>
            </a:fld>
            <a:endParaRPr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824728" y="2979420"/>
            <a:ext cx="952500" cy="2880360"/>
          </a:xfrm>
          <a:custGeom>
            <a:avLst/>
            <a:gdLst/>
            <a:ahLst/>
            <a:cxnLst/>
            <a:rect l="l" t="t" r="r" b="b"/>
            <a:pathLst>
              <a:path w="952500" h="2880360">
                <a:moveTo>
                  <a:pt x="0" y="2880360"/>
                </a:moveTo>
                <a:lnTo>
                  <a:pt x="952500" y="2880360"/>
                </a:lnTo>
                <a:lnTo>
                  <a:pt x="952500" y="0"/>
                </a:lnTo>
                <a:lnTo>
                  <a:pt x="0" y="0"/>
                </a:lnTo>
                <a:lnTo>
                  <a:pt x="0" y="2880360"/>
                </a:lnTo>
                <a:close/>
              </a:path>
            </a:pathLst>
          </a:custGeom>
          <a:solidFill>
            <a:srgbClr val="FFCC00"/>
          </a:solidFill>
        </p:spPr>
        <p:txBody>
          <a:bodyPr wrap="square" lIns="0" tIns="0" rIns="0" bIns="0" rtlCol="0"/>
          <a:lstStyle/>
          <a:p>
            <a:endParaRPr/>
          </a:p>
        </p:txBody>
      </p:sp>
      <p:sp>
        <p:nvSpPr>
          <p:cNvPr id="3" name="object 3"/>
          <p:cNvSpPr/>
          <p:nvPr/>
        </p:nvSpPr>
        <p:spPr>
          <a:xfrm>
            <a:off x="5824728" y="2979420"/>
            <a:ext cx="952500" cy="2880360"/>
          </a:xfrm>
          <a:custGeom>
            <a:avLst/>
            <a:gdLst/>
            <a:ahLst/>
            <a:cxnLst/>
            <a:rect l="l" t="t" r="r" b="b"/>
            <a:pathLst>
              <a:path w="952500" h="2880360">
                <a:moveTo>
                  <a:pt x="0" y="2880360"/>
                </a:moveTo>
                <a:lnTo>
                  <a:pt x="952500" y="2880360"/>
                </a:lnTo>
                <a:lnTo>
                  <a:pt x="952500" y="0"/>
                </a:lnTo>
                <a:lnTo>
                  <a:pt x="0" y="0"/>
                </a:lnTo>
                <a:lnTo>
                  <a:pt x="0" y="2880360"/>
                </a:lnTo>
                <a:close/>
              </a:path>
            </a:pathLst>
          </a:custGeom>
          <a:ln w="9144">
            <a:solidFill>
              <a:srgbClr val="BEBEBE"/>
            </a:solidFill>
          </a:ln>
        </p:spPr>
        <p:txBody>
          <a:bodyPr wrap="square" lIns="0" tIns="0" rIns="0" bIns="0" rtlCol="0"/>
          <a:lstStyle/>
          <a:p>
            <a:endParaRPr/>
          </a:p>
        </p:txBody>
      </p:sp>
      <p:sp>
        <p:nvSpPr>
          <p:cNvPr id="4" name="object 4"/>
          <p:cNvSpPr/>
          <p:nvPr/>
        </p:nvSpPr>
        <p:spPr>
          <a:xfrm>
            <a:off x="7063740" y="4130040"/>
            <a:ext cx="952500" cy="1729739"/>
          </a:xfrm>
          <a:custGeom>
            <a:avLst/>
            <a:gdLst/>
            <a:ahLst/>
            <a:cxnLst/>
            <a:rect l="l" t="t" r="r" b="b"/>
            <a:pathLst>
              <a:path w="952500" h="1729739">
                <a:moveTo>
                  <a:pt x="0" y="1729739"/>
                </a:moveTo>
                <a:lnTo>
                  <a:pt x="952500" y="1729739"/>
                </a:lnTo>
                <a:lnTo>
                  <a:pt x="952500" y="0"/>
                </a:lnTo>
                <a:lnTo>
                  <a:pt x="0" y="0"/>
                </a:lnTo>
                <a:lnTo>
                  <a:pt x="0" y="1729739"/>
                </a:lnTo>
                <a:close/>
              </a:path>
            </a:pathLst>
          </a:custGeom>
          <a:solidFill>
            <a:srgbClr val="DC0000"/>
          </a:solidFill>
        </p:spPr>
        <p:txBody>
          <a:bodyPr wrap="square" lIns="0" tIns="0" rIns="0" bIns="0" rtlCol="0"/>
          <a:lstStyle/>
          <a:p>
            <a:endParaRPr/>
          </a:p>
        </p:txBody>
      </p:sp>
      <p:sp>
        <p:nvSpPr>
          <p:cNvPr id="5" name="object 5"/>
          <p:cNvSpPr/>
          <p:nvPr/>
        </p:nvSpPr>
        <p:spPr>
          <a:xfrm>
            <a:off x="7063740" y="4130040"/>
            <a:ext cx="952500" cy="1729739"/>
          </a:xfrm>
          <a:custGeom>
            <a:avLst/>
            <a:gdLst/>
            <a:ahLst/>
            <a:cxnLst/>
            <a:rect l="l" t="t" r="r" b="b"/>
            <a:pathLst>
              <a:path w="952500" h="1729739">
                <a:moveTo>
                  <a:pt x="0" y="1729739"/>
                </a:moveTo>
                <a:lnTo>
                  <a:pt x="952500" y="1729739"/>
                </a:lnTo>
                <a:lnTo>
                  <a:pt x="952500" y="0"/>
                </a:lnTo>
                <a:lnTo>
                  <a:pt x="0" y="0"/>
                </a:lnTo>
                <a:lnTo>
                  <a:pt x="0" y="1729739"/>
                </a:lnTo>
                <a:close/>
              </a:path>
            </a:pathLst>
          </a:custGeom>
          <a:ln w="9144">
            <a:solidFill>
              <a:srgbClr val="BEBEBE"/>
            </a:solidFill>
          </a:ln>
        </p:spPr>
        <p:txBody>
          <a:bodyPr wrap="square" lIns="0" tIns="0" rIns="0" bIns="0" rtlCol="0"/>
          <a:lstStyle/>
          <a:p>
            <a:endParaRPr/>
          </a:p>
        </p:txBody>
      </p:sp>
      <p:sp>
        <p:nvSpPr>
          <p:cNvPr id="6" name="object 6"/>
          <p:cNvSpPr/>
          <p:nvPr/>
        </p:nvSpPr>
        <p:spPr>
          <a:xfrm>
            <a:off x="8302752" y="2572511"/>
            <a:ext cx="952500" cy="3287395"/>
          </a:xfrm>
          <a:custGeom>
            <a:avLst/>
            <a:gdLst/>
            <a:ahLst/>
            <a:cxnLst/>
            <a:rect l="l" t="t" r="r" b="b"/>
            <a:pathLst>
              <a:path w="952500" h="3287395">
                <a:moveTo>
                  <a:pt x="0" y="3287267"/>
                </a:moveTo>
                <a:lnTo>
                  <a:pt x="952500" y="3287267"/>
                </a:lnTo>
                <a:lnTo>
                  <a:pt x="952500" y="0"/>
                </a:lnTo>
                <a:lnTo>
                  <a:pt x="0" y="0"/>
                </a:lnTo>
                <a:lnTo>
                  <a:pt x="0" y="3287267"/>
                </a:lnTo>
                <a:close/>
              </a:path>
            </a:pathLst>
          </a:custGeom>
          <a:solidFill>
            <a:srgbClr val="FF6600"/>
          </a:solidFill>
        </p:spPr>
        <p:txBody>
          <a:bodyPr wrap="square" lIns="0" tIns="0" rIns="0" bIns="0" rtlCol="0"/>
          <a:lstStyle/>
          <a:p>
            <a:endParaRPr/>
          </a:p>
        </p:txBody>
      </p:sp>
      <p:sp>
        <p:nvSpPr>
          <p:cNvPr id="7" name="object 7"/>
          <p:cNvSpPr/>
          <p:nvPr/>
        </p:nvSpPr>
        <p:spPr>
          <a:xfrm>
            <a:off x="8302752" y="2572511"/>
            <a:ext cx="952500" cy="3287395"/>
          </a:xfrm>
          <a:custGeom>
            <a:avLst/>
            <a:gdLst/>
            <a:ahLst/>
            <a:cxnLst/>
            <a:rect l="l" t="t" r="r" b="b"/>
            <a:pathLst>
              <a:path w="952500" h="3287395">
                <a:moveTo>
                  <a:pt x="0" y="3287267"/>
                </a:moveTo>
                <a:lnTo>
                  <a:pt x="952500" y="3287267"/>
                </a:lnTo>
                <a:lnTo>
                  <a:pt x="952500" y="0"/>
                </a:lnTo>
                <a:lnTo>
                  <a:pt x="0" y="0"/>
                </a:lnTo>
                <a:lnTo>
                  <a:pt x="0" y="3287267"/>
                </a:lnTo>
                <a:close/>
              </a:path>
            </a:pathLst>
          </a:custGeom>
          <a:ln w="9144">
            <a:solidFill>
              <a:srgbClr val="BEBEBE"/>
            </a:solidFill>
          </a:ln>
        </p:spPr>
        <p:txBody>
          <a:bodyPr wrap="square" lIns="0" tIns="0" rIns="0" bIns="0" rtlCol="0"/>
          <a:lstStyle/>
          <a:p>
            <a:endParaRPr/>
          </a:p>
        </p:txBody>
      </p:sp>
      <p:sp>
        <p:nvSpPr>
          <p:cNvPr id="8" name="object 8"/>
          <p:cNvSpPr/>
          <p:nvPr/>
        </p:nvSpPr>
        <p:spPr>
          <a:xfrm>
            <a:off x="5681471" y="2287523"/>
            <a:ext cx="0" cy="3572510"/>
          </a:xfrm>
          <a:custGeom>
            <a:avLst/>
            <a:gdLst/>
            <a:ahLst/>
            <a:cxnLst/>
            <a:rect l="l" t="t" r="r" b="b"/>
            <a:pathLst>
              <a:path h="3572510">
                <a:moveTo>
                  <a:pt x="0" y="3572255"/>
                </a:moveTo>
                <a:lnTo>
                  <a:pt x="0" y="0"/>
                </a:lnTo>
              </a:path>
            </a:pathLst>
          </a:custGeom>
          <a:ln w="9144">
            <a:solidFill>
              <a:srgbClr val="666666"/>
            </a:solidFill>
          </a:ln>
        </p:spPr>
        <p:txBody>
          <a:bodyPr wrap="square" lIns="0" tIns="0" rIns="0" bIns="0" rtlCol="0"/>
          <a:lstStyle/>
          <a:p>
            <a:endParaRPr/>
          </a:p>
        </p:txBody>
      </p:sp>
      <p:sp>
        <p:nvSpPr>
          <p:cNvPr id="9" name="object 9"/>
          <p:cNvSpPr/>
          <p:nvPr/>
        </p:nvSpPr>
        <p:spPr>
          <a:xfrm>
            <a:off x="5681471" y="585977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0" name="object 10"/>
          <p:cNvSpPr/>
          <p:nvPr/>
        </p:nvSpPr>
        <p:spPr>
          <a:xfrm>
            <a:off x="5681471" y="4966715"/>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1" name="object 11"/>
          <p:cNvSpPr/>
          <p:nvPr/>
        </p:nvSpPr>
        <p:spPr>
          <a:xfrm>
            <a:off x="5681471" y="407365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2" name="object 12"/>
          <p:cNvSpPr/>
          <p:nvPr/>
        </p:nvSpPr>
        <p:spPr>
          <a:xfrm>
            <a:off x="5681471" y="3180588"/>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3" name="object 13"/>
          <p:cNvSpPr/>
          <p:nvPr/>
        </p:nvSpPr>
        <p:spPr>
          <a:xfrm>
            <a:off x="5681471" y="2287523"/>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14" name="object 14"/>
          <p:cNvSpPr/>
          <p:nvPr/>
        </p:nvSpPr>
        <p:spPr>
          <a:xfrm>
            <a:off x="5681471" y="5859779"/>
            <a:ext cx="3717290" cy="0"/>
          </a:xfrm>
          <a:custGeom>
            <a:avLst/>
            <a:gdLst/>
            <a:ahLst/>
            <a:cxnLst/>
            <a:rect l="l" t="t" r="r" b="b"/>
            <a:pathLst>
              <a:path w="3717290">
                <a:moveTo>
                  <a:pt x="0" y="0"/>
                </a:moveTo>
                <a:lnTo>
                  <a:pt x="3717035" y="0"/>
                </a:lnTo>
              </a:path>
            </a:pathLst>
          </a:custGeom>
          <a:ln w="9144">
            <a:solidFill>
              <a:srgbClr val="666666"/>
            </a:solidFill>
          </a:ln>
        </p:spPr>
        <p:txBody>
          <a:bodyPr wrap="square" lIns="0" tIns="0" rIns="0" bIns="0" rtlCol="0"/>
          <a:lstStyle/>
          <a:p>
            <a:endParaRPr/>
          </a:p>
        </p:txBody>
      </p:sp>
      <p:sp>
        <p:nvSpPr>
          <p:cNvPr id="15" name="object 15"/>
          <p:cNvSpPr txBox="1"/>
          <p:nvPr/>
        </p:nvSpPr>
        <p:spPr>
          <a:xfrm>
            <a:off x="5228590" y="5735929"/>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16" name="object 16"/>
          <p:cNvSpPr txBox="1"/>
          <p:nvPr/>
        </p:nvSpPr>
        <p:spPr>
          <a:xfrm>
            <a:off x="5228590" y="4842891"/>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a:t>
            </a:r>
            <a:endParaRPr sz="1400">
              <a:latin typeface="Univers for BP Light"/>
              <a:cs typeface="Univers for BP Light"/>
            </a:endParaRPr>
          </a:p>
        </p:txBody>
      </p:sp>
      <p:sp>
        <p:nvSpPr>
          <p:cNvPr id="17" name="object 17"/>
          <p:cNvSpPr txBox="1"/>
          <p:nvPr/>
        </p:nvSpPr>
        <p:spPr>
          <a:xfrm>
            <a:off x="5129910" y="3949445"/>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18" name="object 18"/>
          <p:cNvSpPr txBox="1"/>
          <p:nvPr/>
        </p:nvSpPr>
        <p:spPr>
          <a:xfrm>
            <a:off x="5129910" y="305612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19" name="object 19"/>
          <p:cNvSpPr txBox="1">
            <a:spLocks noGrp="1"/>
          </p:cNvSpPr>
          <p:nvPr>
            <p:ph type="title"/>
          </p:nvPr>
        </p:nvSpPr>
        <p:spPr>
          <a:xfrm>
            <a:off x="491439" y="554863"/>
            <a:ext cx="7156450" cy="335280"/>
          </a:xfrm>
          <a:prstGeom prst="rect">
            <a:avLst/>
          </a:prstGeom>
        </p:spPr>
        <p:txBody>
          <a:bodyPr vert="horz" wrap="square" lIns="0" tIns="0" rIns="0" bIns="0" rtlCol="0">
            <a:spAutoFit/>
          </a:bodyPr>
          <a:lstStyle/>
          <a:p>
            <a:pPr marL="12700">
              <a:lnSpc>
                <a:spcPct val="100000"/>
              </a:lnSpc>
            </a:pPr>
            <a:r>
              <a:rPr spc="-5" dirty="0"/>
              <a:t>Renewables are the largest source of energy</a:t>
            </a:r>
            <a:r>
              <a:rPr spc="160" dirty="0"/>
              <a:t> </a:t>
            </a:r>
            <a:r>
              <a:rPr spc="-5" dirty="0"/>
              <a:t>growth...</a:t>
            </a:r>
          </a:p>
        </p:txBody>
      </p:sp>
      <p:sp>
        <p:nvSpPr>
          <p:cNvPr id="20" name="object 20"/>
          <p:cNvSpPr/>
          <p:nvPr/>
        </p:nvSpPr>
        <p:spPr>
          <a:xfrm>
            <a:off x="1046988" y="4430267"/>
            <a:ext cx="346075" cy="1430020"/>
          </a:xfrm>
          <a:custGeom>
            <a:avLst/>
            <a:gdLst/>
            <a:ahLst/>
            <a:cxnLst/>
            <a:rect l="l" t="t" r="r" b="b"/>
            <a:pathLst>
              <a:path w="346075" h="1430020">
                <a:moveTo>
                  <a:pt x="345948" y="0"/>
                </a:moveTo>
                <a:lnTo>
                  <a:pt x="0" y="0"/>
                </a:lnTo>
                <a:lnTo>
                  <a:pt x="0" y="1429511"/>
                </a:lnTo>
                <a:lnTo>
                  <a:pt x="345948" y="1429511"/>
                </a:lnTo>
                <a:lnTo>
                  <a:pt x="345948" y="0"/>
                </a:lnTo>
                <a:close/>
              </a:path>
            </a:pathLst>
          </a:custGeom>
          <a:solidFill>
            <a:srgbClr val="009900"/>
          </a:solidFill>
        </p:spPr>
        <p:txBody>
          <a:bodyPr wrap="square" lIns="0" tIns="0" rIns="0" bIns="0" rtlCol="0"/>
          <a:lstStyle/>
          <a:p>
            <a:endParaRPr/>
          </a:p>
        </p:txBody>
      </p:sp>
      <p:sp>
        <p:nvSpPr>
          <p:cNvPr id="21" name="object 21"/>
          <p:cNvSpPr/>
          <p:nvPr/>
        </p:nvSpPr>
        <p:spPr>
          <a:xfrm>
            <a:off x="2257044" y="3352800"/>
            <a:ext cx="346075" cy="2506980"/>
          </a:xfrm>
          <a:custGeom>
            <a:avLst/>
            <a:gdLst/>
            <a:ahLst/>
            <a:cxnLst/>
            <a:rect l="l" t="t" r="r" b="b"/>
            <a:pathLst>
              <a:path w="346075" h="2506979">
                <a:moveTo>
                  <a:pt x="345948" y="0"/>
                </a:moveTo>
                <a:lnTo>
                  <a:pt x="0" y="0"/>
                </a:lnTo>
                <a:lnTo>
                  <a:pt x="0" y="2506980"/>
                </a:lnTo>
                <a:lnTo>
                  <a:pt x="345948" y="2506980"/>
                </a:lnTo>
                <a:lnTo>
                  <a:pt x="345948" y="0"/>
                </a:lnTo>
                <a:close/>
              </a:path>
            </a:pathLst>
          </a:custGeom>
          <a:solidFill>
            <a:srgbClr val="009900"/>
          </a:solidFill>
        </p:spPr>
        <p:txBody>
          <a:bodyPr wrap="square" lIns="0" tIns="0" rIns="0" bIns="0" rtlCol="0"/>
          <a:lstStyle/>
          <a:p>
            <a:endParaRPr/>
          </a:p>
        </p:txBody>
      </p:sp>
      <p:sp>
        <p:nvSpPr>
          <p:cNvPr id="22" name="object 22"/>
          <p:cNvSpPr/>
          <p:nvPr/>
        </p:nvSpPr>
        <p:spPr>
          <a:xfrm>
            <a:off x="3467100" y="2819400"/>
            <a:ext cx="346075" cy="3040380"/>
          </a:xfrm>
          <a:custGeom>
            <a:avLst/>
            <a:gdLst/>
            <a:ahLst/>
            <a:cxnLst/>
            <a:rect l="l" t="t" r="r" b="b"/>
            <a:pathLst>
              <a:path w="346075" h="3040379">
                <a:moveTo>
                  <a:pt x="345948" y="0"/>
                </a:moveTo>
                <a:lnTo>
                  <a:pt x="0" y="0"/>
                </a:lnTo>
                <a:lnTo>
                  <a:pt x="0" y="3040380"/>
                </a:lnTo>
                <a:lnTo>
                  <a:pt x="345948" y="3040380"/>
                </a:lnTo>
                <a:lnTo>
                  <a:pt x="345948" y="0"/>
                </a:lnTo>
                <a:close/>
              </a:path>
            </a:pathLst>
          </a:custGeom>
          <a:solidFill>
            <a:srgbClr val="009900"/>
          </a:solidFill>
        </p:spPr>
        <p:txBody>
          <a:bodyPr wrap="square" lIns="0" tIns="0" rIns="0" bIns="0" rtlCol="0"/>
          <a:lstStyle/>
          <a:p>
            <a:endParaRPr/>
          </a:p>
        </p:txBody>
      </p:sp>
      <p:sp>
        <p:nvSpPr>
          <p:cNvPr id="23" name="object 23"/>
          <p:cNvSpPr/>
          <p:nvPr/>
        </p:nvSpPr>
        <p:spPr>
          <a:xfrm>
            <a:off x="1046988" y="4430267"/>
            <a:ext cx="346075" cy="1430020"/>
          </a:xfrm>
          <a:custGeom>
            <a:avLst/>
            <a:gdLst/>
            <a:ahLst/>
            <a:cxnLst/>
            <a:rect l="l" t="t" r="r" b="b"/>
            <a:pathLst>
              <a:path w="346075" h="1430020">
                <a:moveTo>
                  <a:pt x="0" y="0"/>
                </a:moveTo>
                <a:lnTo>
                  <a:pt x="345948" y="0"/>
                </a:lnTo>
                <a:lnTo>
                  <a:pt x="345948" y="1429511"/>
                </a:lnTo>
                <a:lnTo>
                  <a:pt x="0" y="1429511"/>
                </a:lnTo>
                <a:lnTo>
                  <a:pt x="0" y="0"/>
                </a:lnTo>
                <a:close/>
              </a:path>
            </a:pathLst>
          </a:custGeom>
          <a:ln w="9143">
            <a:solidFill>
              <a:srgbClr val="BEBEBE"/>
            </a:solidFill>
          </a:ln>
        </p:spPr>
        <p:txBody>
          <a:bodyPr wrap="square" lIns="0" tIns="0" rIns="0" bIns="0" rtlCol="0"/>
          <a:lstStyle/>
          <a:p>
            <a:endParaRPr/>
          </a:p>
        </p:txBody>
      </p:sp>
      <p:sp>
        <p:nvSpPr>
          <p:cNvPr id="24" name="object 24"/>
          <p:cNvSpPr/>
          <p:nvPr/>
        </p:nvSpPr>
        <p:spPr>
          <a:xfrm>
            <a:off x="2257044" y="3352800"/>
            <a:ext cx="346075" cy="2506980"/>
          </a:xfrm>
          <a:custGeom>
            <a:avLst/>
            <a:gdLst/>
            <a:ahLst/>
            <a:cxnLst/>
            <a:rect l="l" t="t" r="r" b="b"/>
            <a:pathLst>
              <a:path w="346075" h="2506979">
                <a:moveTo>
                  <a:pt x="0" y="0"/>
                </a:moveTo>
                <a:lnTo>
                  <a:pt x="345948" y="0"/>
                </a:lnTo>
                <a:lnTo>
                  <a:pt x="345948" y="2506980"/>
                </a:lnTo>
                <a:lnTo>
                  <a:pt x="0" y="2506980"/>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3467100" y="2819400"/>
            <a:ext cx="346075" cy="3040380"/>
          </a:xfrm>
          <a:custGeom>
            <a:avLst/>
            <a:gdLst/>
            <a:ahLst/>
            <a:cxnLst/>
            <a:rect l="l" t="t" r="r" b="b"/>
            <a:pathLst>
              <a:path w="346075" h="3040379">
                <a:moveTo>
                  <a:pt x="0" y="0"/>
                </a:moveTo>
                <a:lnTo>
                  <a:pt x="345948" y="0"/>
                </a:lnTo>
                <a:lnTo>
                  <a:pt x="345948" y="3040380"/>
                </a:lnTo>
                <a:lnTo>
                  <a:pt x="0" y="3040380"/>
                </a:lnTo>
                <a:lnTo>
                  <a:pt x="0" y="0"/>
                </a:lnTo>
                <a:close/>
              </a:path>
            </a:pathLst>
          </a:custGeom>
          <a:ln w="9144">
            <a:solidFill>
              <a:srgbClr val="BEBEBE"/>
            </a:solidFill>
          </a:ln>
        </p:spPr>
        <p:txBody>
          <a:bodyPr wrap="square" lIns="0" tIns="0" rIns="0" bIns="0" rtlCol="0"/>
          <a:lstStyle/>
          <a:p>
            <a:endParaRPr/>
          </a:p>
        </p:txBody>
      </p:sp>
      <p:sp>
        <p:nvSpPr>
          <p:cNvPr id="26" name="object 26"/>
          <p:cNvSpPr/>
          <p:nvPr/>
        </p:nvSpPr>
        <p:spPr>
          <a:xfrm>
            <a:off x="1392936" y="5332476"/>
            <a:ext cx="346075" cy="527685"/>
          </a:xfrm>
          <a:custGeom>
            <a:avLst/>
            <a:gdLst/>
            <a:ahLst/>
            <a:cxnLst/>
            <a:rect l="l" t="t" r="r" b="b"/>
            <a:pathLst>
              <a:path w="346075" h="527685">
                <a:moveTo>
                  <a:pt x="345947" y="0"/>
                </a:moveTo>
                <a:lnTo>
                  <a:pt x="0" y="0"/>
                </a:lnTo>
                <a:lnTo>
                  <a:pt x="0" y="527304"/>
                </a:lnTo>
                <a:lnTo>
                  <a:pt x="345947" y="527304"/>
                </a:lnTo>
                <a:lnTo>
                  <a:pt x="345947" y="0"/>
                </a:lnTo>
                <a:close/>
              </a:path>
            </a:pathLst>
          </a:custGeom>
          <a:solidFill>
            <a:srgbClr val="3366FF"/>
          </a:solidFill>
        </p:spPr>
        <p:txBody>
          <a:bodyPr wrap="square" lIns="0" tIns="0" rIns="0" bIns="0" rtlCol="0"/>
          <a:lstStyle/>
          <a:p>
            <a:endParaRPr/>
          </a:p>
        </p:txBody>
      </p:sp>
      <p:sp>
        <p:nvSpPr>
          <p:cNvPr id="27" name="object 27"/>
          <p:cNvSpPr/>
          <p:nvPr/>
        </p:nvSpPr>
        <p:spPr>
          <a:xfrm>
            <a:off x="2602992" y="3200400"/>
            <a:ext cx="346075" cy="2659380"/>
          </a:xfrm>
          <a:custGeom>
            <a:avLst/>
            <a:gdLst/>
            <a:ahLst/>
            <a:cxnLst/>
            <a:rect l="l" t="t" r="r" b="b"/>
            <a:pathLst>
              <a:path w="346075" h="2659379">
                <a:moveTo>
                  <a:pt x="345947" y="0"/>
                </a:moveTo>
                <a:lnTo>
                  <a:pt x="0" y="0"/>
                </a:lnTo>
                <a:lnTo>
                  <a:pt x="0" y="2659380"/>
                </a:lnTo>
                <a:lnTo>
                  <a:pt x="345947" y="2659380"/>
                </a:lnTo>
                <a:lnTo>
                  <a:pt x="345947" y="0"/>
                </a:lnTo>
                <a:close/>
              </a:path>
            </a:pathLst>
          </a:custGeom>
          <a:solidFill>
            <a:srgbClr val="3366FF"/>
          </a:solidFill>
        </p:spPr>
        <p:txBody>
          <a:bodyPr wrap="square" lIns="0" tIns="0" rIns="0" bIns="0" rtlCol="0"/>
          <a:lstStyle/>
          <a:p>
            <a:endParaRPr/>
          </a:p>
        </p:txBody>
      </p:sp>
      <p:sp>
        <p:nvSpPr>
          <p:cNvPr id="28" name="object 28"/>
          <p:cNvSpPr/>
          <p:nvPr/>
        </p:nvSpPr>
        <p:spPr>
          <a:xfrm>
            <a:off x="3813047" y="2738627"/>
            <a:ext cx="346075" cy="3121660"/>
          </a:xfrm>
          <a:custGeom>
            <a:avLst/>
            <a:gdLst/>
            <a:ahLst/>
            <a:cxnLst/>
            <a:rect l="l" t="t" r="r" b="b"/>
            <a:pathLst>
              <a:path w="346075" h="3121660">
                <a:moveTo>
                  <a:pt x="345948" y="0"/>
                </a:moveTo>
                <a:lnTo>
                  <a:pt x="0" y="0"/>
                </a:lnTo>
                <a:lnTo>
                  <a:pt x="0" y="3121152"/>
                </a:lnTo>
                <a:lnTo>
                  <a:pt x="345948" y="3121152"/>
                </a:lnTo>
                <a:lnTo>
                  <a:pt x="345948" y="0"/>
                </a:lnTo>
                <a:close/>
              </a:path>
            </a:pathLst>
          </a:custGeom>
          <a:solidFill>
            <a:srgbClr val="3366FF"/>
          </a:solidFill>
        </p:spPr>
        <p:txBody>
          <a:bodyPr wrap="square" lIns="0" tIns="0" rIns="0" bIns="0" rtlCol="0"/>
          <a:lstStyle/>
          <a:p>
            <a:endParaRPr/>
          </a:p>
        </p:txBody>
      </p:sp>
      <p:sp>
        <p:nvSpPr>
          <p:cNvPr id="29" name="object 29"/>
          <p:cNvSpPr/>
          <p:nvPr/>
        </p:nvSpPr>
        <p:spPr>
          <a:xfrm>
            <a:off x="1392936" y="5332476"/>
            <a:ext cx="346075" cy="527685"/>
          </a:xfrm>
          <a:custGeom>
            <a:avLst/>
            <a:gdLst/>
            <a:ahLst/>
            <a:cxnLst/>
            <a:rect l="l" t="t" r="r" b="b"/>
            <a:pathLst>
              <a:path w="346075" h="527685">
                <a:moveTo>
                  <a:pt x="0" y="0"/>
                </a:moveTo>
                <a:lnTo>
                  <a:pt x="345947" y="0"/>
                </a:lnTo>
                <a:lnTo>
                  <a:pt x="345947" y="527304"/>
                </a:lnTo>
                <a:lnTo>
                  <a:pt x="0" y="527304"/>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2602992" y="3200400"/>
            <a:ext cx="346075" cy="2659380"/>
          </a:xfrm>
          <a:custGeom>
            <a:avLst/>
            <a:gdLst/>
            <a:ahLst/>
            <a:cxnLst/>
            <a:rect l="l" t="t" r="r" b="b"/>
            <a:pathLst>
              <a:path w="346075" h="2659379">
                <a:moveTo>
                  <a:pt x="0" y="0"/>
                </a:moveTo>
                <a:lnTo>
                  <a:pt x="345947" y="0"/>
                </a:lnTo>
                <a:lnTo>
                  <a:pt x="345947" y="2659380"/>
                </a:lnTo>
                <a:lnTo>
                  <a:pt x="0" y="2659380"/>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3813047" y="2738627"/>
            <a:ext cx="346075" cy="3121660"/>
          </a:xfrm>
          <a:custGeom>
            <a:avLst/>
            <a:gdLst/>
            <a:ahLst/>
            <a:cxnLst/>
            <a:rect l="l" t="t" r="r" b="b"/>
            <a:pathLst>
              <a:path w="346075" h="3121660">
                <a:moveTo>
                  <a:pt x="0" y="0"/>
                </a:moveTo>
                <a:lnTo>
                  <a:pt x="345948" y="0"/>
                </a:lnTo>
                <a:lnTo>
                  <a:pt x="345948" y="3121152"/>
                </a:lnTo>
                <a:lnTo>
                  <a:pt x="0" y="3121152"/>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1738883" y="5529071"/>
            <a:ext cx="344805" cy="330835"/>
          </a:xfrm>
          <a:custGeom>
            <a:avLst/>
            <a:gdLst/>
            <a:ahLst/>
            <a:cxnLst/>
            <a:rect l="l" t="t" r="r" b="b"/>
            <a:pathLst>
              <a:path w="344805" h="330835">
                <a:moveTo>
                  <a:pt x="344424" y="0"/>
                </a:moveTo>
                <a:lnTo>
                  <a:pt x="0" y="0"/>
                </a:lnTo>
                <a:lnTo>
                  <a:pt x="0" y="330707"/>
                </a:lnTo>
                <a:lnTo>
                  <a:pt x="344424" y="330707"/>
                </a:lnTo>
                <a:lnTo>
                  <a:pt x="344424" y="0"/>
                </a:lnTo>
                <a:close/>
              </a:path>
            </a:pathLst>
          </a:custGeom>
          <a:solidFill>
            <a:srgbClr val="BEBEBE"/>
          </a:solidFill>
        </p:spPr>
        <p:txBody>
          <a:bodyPr wrap="square" lIns="0" tIns="0" rIns="0" bIns="0" rtlCol="0"/>
          <a:lstStyle/>
          <a:p>
            <a:endParaRPr/>
          </a:p>
        </p:txBody>
      </p:sp>
      <p:sp>
        <p:nvSpPr>
          <p:cNvPr id="33" name="object 33"/>
          <p:cNvSpPr/>
          <p:nvPr/>
        </p:nvSpPr>
        <p:spPr>
          <a:xfrm>
            <a:off x="2948939" y="3921252"/>
            <a:ext cx="344805" cy="1938655"/>
          </a:xfrm>
          <a:custGeom>
            <a:avLst/>
            <a:gdLst/>
            <a:ahLst/>
            <a:cxnLst/>
            <a:rect l="l" t="t" r="r" b="b"/>
            <a:pathLst>
              <a:path w="344804" h="1938654">
                <a:moveTo>
                  <a:pt x="344424" y="0"/>
                </a:moveTo>
                <a:lnTo>
                  <a:pt x="0" y="0"/>
                </a:lnTo>
                <a:lnTo>
                  <a:pt x="0" y="1938528"/>
                </a:lnTo>
                <a:lnTo>
                  <a:pt x="344424" y="1938528"/>
                </a:lnTo>
                <a:lnTo>
                  <a:pt x="344424" y="0"/>
                </a:lnTo>
                <a:close/>
              </a:path>
            </a:pathLst>
          </a:custGeom>
          <a:solidFill>
            <a:srgbClr val="BEBEBE"/>
          </a:solidFill>
        </p:spPr>
        <p:txBody>
          <a:bodyPr wrap="square" lIns="0" tIns="0" rIns="0" bIns="0" rtlCol="0"/>
          <a:lstStyle/>
          <a:p>
            <a:endParaRPr/>
          </a:p>
        </p:txBody>
      </p:sp>
      <p:sp>
        <p:nvSpPr>
          <p:cNvPr id="34" name="object 34"/>
          <p:cNvSpPr/>
          <p:nvPr/>
        </p:nvSpPr>
        <p:spPr>
          <a:xfrm>
            <a:off x="4158996" y="2708148"/>
            <a:ext cx="344805" cy="3152140"/>
          </a:xfrm>
          <a:custGeom>
            <a:avLst/>
            <a:gdLst/>
            <a:ahLst/>
            <a:cxnLst/>
            <a:rect l="l" t="t" r="r" b="b"/>
            <a:pathLst>
              <a:path w="344804" h="3152140">
                <a:moveTo>
                  <a:pt x="344424" y="0"/>
                </a:moveTo>
                <a:lnTo>
                  <a:pt x="0" y="0"/>
                </a:lnTo>
                <a:lnTo>
                  <a:pt x="0" y="3151632"/>
                </a:lnTo>
                <a:lnTo>
                  <a:pt x="344424" y="3151632"/>
                </a:lnTo>
                <a:lnTo>
                  <a:pt x="344424" y="0"/>
                </a:lnTo>
                <a:close/>
              </a:path>
            </a:pathLst>
          </a:custGeom>
          <a:solidFill>
            <a:srgbClr val="BEBEBE"/>
          </a:solidFill>
        </p:spPr>
        <p:txBody>
          <a:bodyPr wrap="square" lIns="0" tIns="0" rIns="0" bIns="0" rtlCol="0"/>
          <a:lstStyle/>
          <a:p>
            <a:endParaRPr/>
          </a:p>
        </p:txBody>
      </p:sp>
      <p:sp>
        <p:nvSpPr>
          <p:cNvPr id="35" name="object 35"/>
          <p:cNvSpPr/>
          <p:nvPr/>
        </p:nvSpPr>
        <p:spPr>
          <a:xfrm>
            <a:off x="1738883" y="5529071"/>
            <a:ext cx="344805" cy="330835"/>
          </a:xfrm>
          <a:custGeom>
            <a:avLst/>
            <a:gdLst/>
            <a:ahLst/>
            <a:cxnLst/>
            <a:rect l="l" t="t" r="r" b="b"/>
            <a:pathLst>
              <a:path w="344805" h="330835">
                <a:moveTo>
                  <a:pt x="0" y="0"/>
                </a:moveTo>
                <a:lnTo>
                  <a:pt x="344424" y="0"/>
                </a:lnTo>
                <a:lnTo>
                  <a:pt x="344424" y="330707"/>
                </a:lnTo>
                <a:lnTo>
                  <a:pt x="0" y="330707"/>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2948939" y="3921252"/>
            <a:ext cx="344805" cy="1938655"/>
          </a:xfrm>
          <a:custGeom>
            <a:avLst/>
            <a:gdLst/>
            <a:ahLst/>
            <a:cxnLst/>
            <a:rect l="l" t="t" r="r" b="b"/>
            <a:pathLst>
              <a:path w="344804" h="1938654">
                <a:moveTo>
                  <a:pt x="0" y="0"/>
                </a:moveTo>
                <a:lnTo>
                  <a:pt x="344424" y="0"/>
                </a:lnTo>
                <a:lnTo>
                  <a:pt x="344424" y="1938528"/>
                </a:lnTo>
                <a:lnTo>
                  <a:pt x="0" y="1938528"/>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4158996" y="2708148"/>
            <a:ext cx="344805" cy="3152140"/>
          </a:xfrm>
          <a:custGeom>
            <a:avLst/>
            <a:gdLst/>
            <a:ahLst/>
            <a:cxnLst/>
            <a:rect l="l" t="t" r="r" b="b"/>
            <a:pathLst>
              <a:path w="344804" h="3152140">
                <a:moveTo>
                  <a:pt x="0" y="0"/>
                </a:moveTo>
                <a:lnTo>
                  <a:pt x="344424" y="0"/>
                </a:lnTo>
                <a:lnTo>
                  <a:pt x="344424" y="3151632"/>
                </a:lnTo>
                <a:lnTo>
                  <a:pt x="0" y="3151632"/>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960119" y="2287523"/>
            <a:ext cx="0" cy="3572510"/>
          </a:xfrm>
          <a:custGeom>
            <a:avLst/>
            <a:gdLst/>
            <a:ahLst/>
            <a:cxnLst/>
            <a:rect l="l" t="t" r="r" b="b"/>
            <a:pathLst>
              <a:path h="3572510">
                <a:moveTo>
                  <a:pt x="0" y="3572255"/>
                </a:moveTo>
                <a:lnTo>
                  <a:pt x="0" y="0"/>
                </a:lnTo>
              </a:path>
            </a:pathLst>
          </a:custGeom>
          <a:ln w="9144">
            <a:solidFill>
              <a:srgbClr val="666666"/>
            </a:solidFill>
          </a:ln>
        </p:spPr>
        <p:txBody>
          <a:bodyPr wrap="square" lIns="0" tIns="0" rIns="0" bIns="0" rtlCol="0"/>
          <a:lstStyle/>
          <a:p>
            <a:endParaRPr/>
          </a:p>
        </p:txBody>
      </p:sp>
      <p:sp>
        <p:nvSpPr>
          <p:cNvPr id="39" name="object 39"/>
          <p:cNvSpPr/>
          <p:nvPr/>
        </p:nvSpPr>
        <p:spPr>
          <a:xfrm>
            <a:off x="960119" y="58597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0" name="object 40"/>
          <p:cNvSpPr/>
          <p:nvPr/>
        </p:nvSpPr>
        <p:spPr>
          <a:xfrm>
            <a:off x="960119" y="541324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1" name="object 41"/>
          <p:cNvSpPr/>
          <p:nvPr/>
        </p:nvSpPr>
        <p:spPr>
          <a:xfrm>
            <a:off x="960119" y="496671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2" name="object 42"/>
          <p:cNvSpPr/>
          <p:nvPr/>
        </p:nvSpPr>
        <p:spPr>
          <a:xfrm>
            <a:off x="960119" y="452018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3" name="object 43"/>
          <p:cNvSpPr/>
          <p:nvPr/>
        </p:nvSpPr>
        <p:spPr>
          <a:xfrm>
            <a:off x="960119" y="407365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4" name="object 44"/>
          <p:cNvSpPr/>
          <p:nvPr/>
        </p:nvSpPr>
        <p:spPr>
          <a:xfrm>
            <a:off x="960119" y="362712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5" name="object 45"/>
          <p:cNvSpPr/>
          <p:nvPr/>
        </p:nvSpPr>
        <p:spPr>
          <a:xfrm>
            <a:off x="960119" y="31805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6" name="object 46"/>
          <p:cNvSpPr/>
          <p:nvPr/>
        </p:nvSpPr>
        <p:spPr>
          <a:xfrm>
            <a:off x="960119" y="27340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7" name="object 47"/>
          <p:cNvSpPr/>
          <p:nvPr/>
        </p:nvSpPr>
        <p:spPr>
          <a:xfrm>
            <a:off x="960119" y="22875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48" name="object 48"/>
          <p:cNvSpPr/>
          <p:nvPr/>
        </p:nvSpPr>
        <p:spPr>
          <a:xfrm>
            <a:off x="960119" y="5859779"/>
            <a:ext cx="3630295" cy="0"/>
          </a:xfrm>
          <a:custGeom>
            <a:avLst/>
            <a:gdLst/>
            <a:ahLst/>
            <a:cxnLst/>
            <a:rect l="l" t="t" r="r" b="b"/>
            <a:pathLst>
              <a:path w="3630295">
                <a:moveTo>
                  <a:pt x="0" y="0"/>
                </a:moveTo>
                <a:lnTo>
                  <a:pt x="3630168" y="0"/>
                </a:lnTo>
              </a:path>
            </a:pathLst>
          </a:custGeom>
          <a:ln w="9144">
            <a:solidFill>
              <a:srgbClr val="666666"/>
            </a:solidFill>
          </a:ln>
        </p:spPr>
        <p:txBody>
          <a:bodyPr wrap="square" lIns="0" tIns="0" rIns="0" bIns="0" rtlCol="0"/>
          <a:lstStyle/>
          <a:p>
            <a:endParaRPr/>
          </a:p>
        </p:txBody>
      </p:sp>
      <p:sp>
        <p:nvSpPr>
          <p:cNvPr id="49" name="object 49"/>
          <p:cNvSpPr txBox="1"/>
          <p:nvPr/>
        </p:nvSpPr>
        <p:spPr>
          <a:xfrm>
            <a:off x="684072" y="573592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50" name="object 50"/>
          <p:cNvSpPr txBox="1"/>
          <p:nvPr/>
        </p:nvSpPr>
        <p:spPr>
          <a:xfrm>
            <a:off x="585317" y="5289422"/>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51" name="object 51"/>
          <p:cNvSpPr txBox="1"/>
          <p:nvPr/>
        </p:nvSpPr>
        <p:spPr>
          <a:xfrm>
            <a:off x="585317" y="4842891"/>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52" name="object 52"/>
          <p:cNvSpPr txBox="1"/>
          <p:nvPr/>
        </p:nvSpPr>
        <p:spPr>
          <a:xfrm>
            <a:off x="585317" y="439597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53" name="object 53"/>
          <p:cNvSpPr txBox="1"/>
          <p:nvPr/>
        </p:nvSpPr>
        <p:spPr>
          <a:xfrm>
            <a:off x="585317" y="394944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54" name="object 54"/>
          <p:cNvSpPr txBox="1"/>
          <p:nvPr/>
        </p:nvSpPr>
        <p:spPr>
          <a:xfrm>
            <a:off x="486257" y="350291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55" name="object 55"/>
          <p:cNvSpPr txBox="1"/>
          <p:nvPr/>
        </p:nvSpPr>
        <p:spPr>
          <a:xfrm>
            <a:off x="486257" y="3056128"/>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120</a:t>
            </a:r>
            <a:endParaRPr sz="1400">
              <a:latin typeface="Univers for BP Light"/>
              <a:cs typeface="Univers for BP Light"/>
            </a:endParaRPr>
          </a:p>
        </p:txBody>
      </p:sp>
      <p:sp>
        <p:nvSpPr>
          <p:cNvPr id="56" name="object 56"/>
          <p:cNvSpPr txBox="1"/>
          <p:nvPr/>
        </p:nvSpPr>
        <p:spPr>
          <a:xfrm>
            <a:off x="486257" y="2609596"/>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140</a:t>
            </a:r>
            <a:endParaRPr sz="1400">
              <a:latin typeface="Univers for BP Light"/>
              <a:cs typeface="Univers for BP Light"/>
            </a:endParaRPr>
          </a:p>
        </p:txBody>
      </p:sp>
      <p:sp>
        <p:nvSpPr>
          <p:cNvPr id="57" name="object 57"/>
          <p:cNvSpPr txBox="1"/>
          <p:nvPr/>
        </p:nvSpPr>
        <p:spPr>
          <a:xfrm>
            <a:off x="486257" y="2163064"/>
            <a:ext cx="5045710" cy="235585"/>
          </a:xfrm>
          <a:prstGeom prst="rect">
            <a:avLst/>
          </a:prstGeom>
        </p:spPr>
        <p:txBody>
          <a:bodyPr vert="horz" wrap="square" lIns="0" tIns="0" rIns="0" bIns="0" rtlCol="0">
            <a:spAutoFit/>
          </a:bodyPr>
          <a:lstStyle/>
          <a:p>
            <a:pPr marL="12700">
              <a:lnSpc>
                <a:spcPct val="100000"/>
              </a:lnSpc>
              <a:tabLst>
                <a:tab pos="4655820" algn="l"/>
              </a:tabLst>
            </a:pPr>
            <a:r>
              <a:rPr sz="1400" b="0" spc="-5" dirty="0">
                <a:latin typeface="Univers for BP Light"/>
                <a:cs typeface="Univers for BP Light"/>
              </a:rPr>
              <a:t>16</a:t>
            </a:r>
            <a:r>
              <a:rPr sz="1400" b="0" dirty="0">
                <a:latin typeface="Univers for BP Light"/>
                <a:cs typeface="Univers for BP Light"/>
              </a:rPr>
              <a:t>0	</a:t>
            </a:r>
            <a:r>
              <a:rPr sz="1400" b="0" spc="-5" dirty="0">
                <a:latin typeface="Univers for BP Light"/>
                <a:cs typeface="Univers for BP Light"/>
              </a:rPr>
              <a:t>20%</a:t>
            </a:r>
            <a:endParaRPr sz="1400">
              <a:latin typeface="Univers for BP Light"/>
              <a:cs typeface="Univers for BP Light"/>
            </a:endParaRPr>
          </a:p>
        </p:txBody>
      </p:sp>
      <p:sp>
        <p:nvSpPr>
          <p:cNvPr id="58" name="object 58"/>
          <p:cNvSpPr txBox="1"/>
          <p:nvPr/>
        </p:nvSpPr>
        <p:spPr>
          <a:xfrm>
            <a:off x="1231493" y="5967272"/>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2000</a:t>
            </a:r>
            <a:r>
              <a:rPr sz="1400" b="0" spc="-10" dirty="0">
                <a:latin typeface="Univers for BP Light"/>
                <a:cs typeface="Univers for BP Light"/>
              </a:rPr>
              <a:t>-</a:t>
            </a:r>
            <a:r>
              <a:rPr sz="1400" b="0" dirty="0">
                <a:latin typeface="Univers for BP Light"/>
                <a:cs typeface="Univers for BP Light"/>
              </a:rPr>
              <a:t>16</a:t>
            </a:r>
            <a:endParaRPr sz="1400">
              <a:latin typeface="Univers for BP Light"/>
              <a:cs typeface="Univers for BP Light"/>
            </a:endParaRPr>
          </a:p>
        </p:txBody>
      </p:sp>
      <p:sp>
        <p:nvSpPr>
          <p:cNvPr id="59" name="object 59"/>
          <p:cNvSpPr txBox="1"/>
          <p:nvPr/>
        </p:nvSpPr>
        <p:spPr>
          <a:xfrm>
            <a:off x="2441829" y="5967272"/>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2016</a:t>
            </a:r>
            <a:r>
              <a:rPr sz="1400" b="0" spc="-10" dirty="0">
                <a:latin typeface="Univers for BP Light"/>
                <a:cs typeface="Univers for BP Light"/>
              </a:rPr>
              <a:t>-</a:t>
            </a:r>
            <a:r>
              <a:rPr sz="1400" b="0" dirty="0">
                <a:latin typeface="Univers for BP Light"/>
                <a:cs typeface="Univers for BP Light"/>
              </a:rPr>
              <a:t>30</a:t>
            </a:r>
            <a:endParaRPr sz="1400">
              <a:latin typeface="Univers for BP Light"/>
              <a:cs typeface="Univers for BP Light"/>
            </a:endParaRPr>
          </a:p>
        </p:txBody>
      </p:sp>
      <p:sp>
        <p:nvSpPr>
          <p:cNvPr id="60" name="object 60"/>
          <p:cNvSpPr txBox="1"/>
          <p:nvPr/>
        </p:nvSpPr>
        <p:spPr>
          <a:xfrm>
            <a:off x="3652265" y="5967272"/>
            <a:ext cx="66929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2030</a:t>
            </a: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61" name="object 61"/>
          <p:cNvSpPr/>
          <p:nvPr/>
        </p:nvSpPr>
        <p:spPr>
          <a:xfrm>
            <a:off x="1289303" y="2356104"/>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009900"/>
          </a:solidFill>
        </p:spPr>
        <p:txBody>
          <a:bodyPr wrap="square" lIns="0" tIns="0" rIns="0" bIns="0" rtlCol="0"/>
          <a:lstStyle/>
          <a:p>
            <a:endParaRPr/>
          </a:p>
        </p:txBody>
      </p:sp>
      <p:sp>
        <p:nvSpPr>
          <p:cNvPr id="62" name="object 62"/>
          <p:cNvSpPr/>
          <p:nvPr/>
        </p:nvSpPr>
        <p:spPr>
          <a:xfrm>
            <a:off x="1289303" y="2356104"/>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63" name="object 63"/>
          <p:cNvSpPr/>
          <p:nvPr/>
        </p:nvSpPr>
        <p:spPr>
          <a:xfrm>
            <a:off x="1289303" y="2667000"/>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3366FF"/>
          </a:solidFill>
        </p:spPr>
        <p:txBody>
          <a:bodyPr wrap="square" lIns="0" tIns="0" rIns="0" bIns="0" rtlCol="0"/>
          <a:lstStyle/>
          <a:p>
            <a:endParaRPr/>
          </a:p>
        </p:txBody>
      </p:sp>
      <p:sp>
        <p:nvSpPr>
          <p:cNvPr id="64" name="object 64"/>
          <p:cNvSpPr/>
          <p:nvPr/>
        </p:nvSpPr>
        <p:spPr>
          <a:xfrm>
            <a:off x="1289303" y="2667000"/>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65" name="object 65"/>
          <p:cNvSpPr txBox="1"/>
          <p:nvPr/>
        </p:nvSpPr>
        <p:spPr>
          <a:xfrm>
            <a:off x="1418082" y="2280158"/>
            <a:ext cx="521970" cy="54673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a:t>
            </a:r>
            <a:r>
              <a:rPr sz="1400" spc="-10" dirty="0">
                <a:latin typeface="Univers for BP"/>
                <a:cs typeface="Univers for BP"/>
              </a:rPr>
              <a:t>E</a:t>
            </a:r>
            <a:r>
              <a:rPr sz="1400" dirty="0">
                <a:latin typeface="Univers for BP"/>
                <a:cs typeface="Univers for BP"/>
              </a:rPr>
              <a:t>CD</a:t>
            </a:r>
            <a:endParaRPr sz="1400">
              <a:latin typeface="Univers for BP"/>
              <a:cs typeface="Univers for BP"/>
            </a:endParaRPr>
          </a:p>
          <a:p>
            <a:pPr marL="12700">
              <a:lnSpc>
                <a:spcPct val="100000"/>
              </a:lnSpc>
              <a:spcBef>
                <a:spcPts val="770"/>
              </a:spcBef>
            </a:pPr>
            <a:r>
              <a:rPr sz="1400" spc="-5" dirty="0">
                <a:latin typeface="Univers for BP"/>
                <a:cs typeface="Univers for BP"/>
              </a:rPr>
              <a:t>China</a:t>
            </a:r>
            <a:endParaRPr sz="1400">
              <a:latin typeface="Univers for BP"/>
              <a:cs typeface="Univers for BP"/>
            </a:endParaRPr>
          </a:p>
        </p:txBody>
      </p:sp>
      <p:sp>
        <p:nvSpPr>
          <p:cNvPr id="66" name="object 66"/>
          <p:cNvSpPr/>
          <p:nvPr/>
        </p:nvSpPr>
        <p:spPr>
          <a:xfrm>
            <a:off x="1289303" y="2977895"/>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solidFill>
            <a:srgbClr val="BEBEBE"/>
          </a:solidFill>
        </p:spPr>
        <p:txBody>
          <a:bodyPr wrap="square" lIns="0" tIns="0" rIns="0" bIns="0" rtlCol="0"/>
          <a:lstStyle/>
          <a:p>
            <a:endParaRPr/>
          </a:p>
        </p:txBody>
      </p:sp>
      <p:sp>
        <p:nvSpPr>
          <p:cNvPr id="67" name="object 67"/>
          <p:cNvSpPr/>
          <p:nvPr/>
        </p:nvSpPr>
        <p:spPr>
          <a:xfrm>
            <a:off x="1289303" y="2977895"/>
            <a:ext cx="97790" cy="96520"/>
          </a:xfrm>
          <a:custGeom>
            <a:avLst/>
            <a:gdLst/>
            <a:ahLst/>
            <a:cxnLst/>
            <a:rect l="l" t="t" r="r" b="b"/>
            <a:pathLst>
              <a:path w="97790" h="96519">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68" name="object 68"/>
          <p:cNvSpPr txBox="1"/>
          <p:nvPr/>
        </p:nvSpPr>
        <p:spPr>
          <a:xfrm>
            <a:off x="1418082" y="2902203"/>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69" name="object 69"/>
          <p:cNvSpPr txBox="1"/>
          <p:nvPr/>
        </p:nvSpPr>
        <p:spPr>
          <a:xfrm>
            <a:off x="515518" y="1199134"/>
            <a:ext cx="8673465" cy="810260"/>
          </a:xfrm>
          <a:prstGeom prst="rect">
            <a:avLst/>
          </a:prstGeom>
        </p:spPr>
        <p:txBody>
          <a:bodyPr vert="horz" wrap="square" lIns="0" tIns="0" rIns="0" bIns="0" rtlCol="0">
            <a:spAutoFit/>
          </a:bodyPr>
          <a:lstStyle/>
          <a:p>
            <a:pPr marL="785495">
              <a:lnSpc>
                <a:spcPct val="100000"/>
              </a:lnSpc>
              <a:tabLst>
                <a:tab pos="5003800" algn="l"/>
              </a:tabLst>
            </a:pPr>
            <a:r>
              <a:rPr sz="1800" dirty="0">
                <a:latin typeface="Univers for BP"/>
                <a:cs typeface="Univers for BP"/>
              </a:rPr>
              <a:t>Growth of</a:t>
            </a:r>
            <a:r>
              <a:rPr sz="1800" spc="5" dirty="0">
                <a:latin typeface="Univers for BP"/>
                <a:cs typeface="Univers for BP"/>
              </a:rPr>
              <a:t> </a:t>
            </a:r>
            <a:r>
              <a:rPr sz="1800" spc="-5" dirty="0">
                <a:latin typeface="Univers for BP"/>
                <a:cs typeface="Univers for BP"/>
              </a:rPr>
              <a:t>renewable</a:t>
            </a:r>
            <a:r>
              <a:rPr sz="1800" spc="15" dirty="0">
                <a:latin typeface="Univers for BP"/>
                <a:cs typeface="Univers for BP"/>
              </a:rPr>
              <a:t> </a:t>
            </a:r>
            <a:r>
              <a:rPr sz="1800" dirty="0">
                <a:latin typeface="Univers for BP"/>
                <a:cs typeface="Univers for BP"/>
              </a:rPr>
              <a:t>power	Pace of power </a:t>
            </a:r>
            <a:r>
              <a:rPr sz="1800" spc="-5" dirty="0">
                <a:latin typeface="Univers for BP"/>
                <a:cs typeface="Univers for BP"/>
              </a:rPr>
              <a:t>market</a:t>
            </a:r>
            <a:r>
              <a:rPr sz="1800" spc="-50" dirty="0">
                <a:latin typeface="Univers for BP"/>
                <a:cs typeface="Univers for BP"/>
              </a:rPr>
              <a:t> </a:t>
            </a:r>
            <a:r>
              <a:rPr sz="1800" spc="-5" dirty="0">
                <a:latin typeface="Univers for BP"/>
                <a:cs typeface="Univers for BP"/>
              </a:rPr>
              <a:t>penetration</a:t>
            </a:r>
            <a:endParaRPr sz="1800">
              <a:latin typeface="Univers for BP"/>
              <a:cs typeface="Univers for BP"/>
            </a:endParaRPr>
          </a:p>
          <a:p>
            <a:pPr>
              <a:lnSpc>
                <a:spcPct val="100000"/>
              </a:lnSpc>
              <a:spcBef>
                <a:spcPts val="10"/>
              </a:spcBef>
            </a:pPr>
            <a:endParaRPr sz="2200">
              <a:latin typeface="Times New Roman"/>
              <a:cs typeface="Times New Roman"/>
            </a:endParaRPr>
          </a:p>
          <a:p>
            <a:pPr marL="12700">
              <a:lnSpc>
                <a:spcPct val="100000"/>
              </a:lnSpc>
              <a:tabLst>
                <a:tab pos="4593590" algn="l"/>
              </a:tabLst>
            </a:pPr>
            <a:r>
              <a:rPr sz="1400" b="0" dirty="0">
                <a:latin typeface="Univers for BP Light"/>
                <a:cs typeface="Univers for BP Light"/>
              </a:rPr>
              <a:t>TWh, average</a:t>
            </a:r>
            <a:r>
              <a:rPr sz="1400" b="0" spc="-60" dirty="0">
                <a:latin typeface="Univers for BP Light"/>
                <a:cs typeface="Univers for BP Light"/>
              </a:rPr>
              <a:t> </a:t>
            </a:r>
            <a:r>
              <a:rPr sz="1400" b="0" dirty="0">
                <a:latin typeface="Univers for BP Light"/>
                <a:cs typeface="Univers for BP Light"/>
              </a:rPr>
              <a:t>annual</a:t>
            </a:r>
            <a:r>
              <a:rPr sz="1400" b="0" spc="-25" dirty="0">
                <a:latin typeface="Univers for BP Light"/>
                <a:cs typeface="Univers for BP Light"/>
              </a:rPr>
              <a:t> </a:t>
            </a:r>
            <a:r>
              <a:rPr sz="1400" b="0" dirty="0">
                <a:latin typeface="Univers for BP Light"/>
                <a:cs typeface="Univers for BP Light"/>
              </a:rPr>
              <a:t>growth	Largest gains in market share over 25 years,</a:t>
            </a:r>
            <a:r>
              <a:rPr sz="1400" b="0" spc="-210" dirty="0">
                <a:latin typeface="Univers for BP Light"/>
                <a:cs typeface="Univers for BP Light"/>
              </a:rPr>
              <a:t> </a:t>
            </a:r>
            <a:r>
              <a:rPr sz="1400" b="0" dirty="0">
                <a:latin typeface="Univers for BP Light"/>
                <a:cs typeface="Univers for BP Light"/>
              </a:rPr>
              <a:t>%pts</a:t>
            </a:r>
            <a:endParaRPr sz="1400">
              <a:latin typeface="Univers for BP Light"/>
              <a:cs typeface="Univers for BP Light"/>
            </a:endParaRPr>
          </a:p>
        </p:txBody>
      </p:sp>
      <p:sp>
        <p:nvSpPr>
          <p:cNvPr id="70" name="object 70"/>
          <p:cNvSpPr/>
          <p:nvPr/>
        </p:nvSpPr>
        <p:spPr>
          <a:xfrm>
            <a:off x="524255" y="123444"/>
            <a:ext cx="1595755" cy="251460"/>
          </a:xfrm>
          <a:custGeom>
            <a:avLst/>
            <a:gdLst/>
            <a:ahLst/>
            <a:cxnLst/>
            <a:rect l="l" t="t" r="r" b="b"/>
            <a:pathLst>
              <a:path w="1595755" h="251460">
                <a:moveTo>
                  <a:pt x="1553718"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1553718" y="251459"/>
                </a:lnTo>
                <a:lnTo>
                  <a:pt x="1570017" y="248161"/>
                </a:lnTo>
                <a:lnTo>
                  <a:pt x="1583340" y="239172"/>
                </a:lnTo>
                <a:lnTo>
                  <a:pt x="1592329" y="225849"/>
                </a:lnTo>
                <a:lnTo>
                  <a:pt x="1595627" y="209550"/>
                </a:lnTo>
                <a:lnTo>
                  <a:pt x="1595627" y="41909"/>
                </a:lnTo>
                <a:lnTo>
                  <a:pt x="1592329" y="25610"/>
                </a:lnTo>
                <a:lnTo>
                  <a:pt x="1583340" y="12287"/>
                </a:lnTo>
                <a:lnTo>
                  <a:pt x="1570017" y="3298"/>
                </a:lnTo>
                <a:lnTo>
                  <a:pt x="1553718" y="0"/>
                </a:lnTo>
                <a:close/>
              </a:path>
            </a:pathLst>
          </a:custGeom>
          <a:solidFill>
            <a:srgbClr val="B0E0D1"/>
          </a:solidFill>
        </p:spPr>
        <p:txBody>
          <a:bodyPr wrap="square" lIns="0" tIns="0" rIns="0" bIns="0" rtlCol="0"/>
          <a:lstStyle/>
          <a:p>
            <a:endParaRPr/>
          </a:p>
        </p:txBody>
      </p:sp>
      <p:sp>
        <p:nvSpPr>
          <p:cNvPr id="71" name="object 71"/>
          <p:cNvSpPr txBox="1"/>
          <p:nvPr/>
        </p:nvSpPr>
        <p:spPr>
          <a:xfrm>
            <a:off x="614883" y="143636"/>
            <a:ext cx="136588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0" dirty="0">
                <a:latin typeface="Univers for BP"/>
                <a:cs typeface="Univers for BP"/>
              </a:rPr>
              <a:t> </a:t>
            </a:r>
            <a:r>
              <a:rPr sz="1250" i="1" spc="-30" dirty="0">
                <a:latin typeface="Univers for BP"/>
                <a:cs typeface="Univers for BP"/>
              </a:rPr>
              <a:t>Renewables</a:t>
            </a:r>
            <a:endParaRPr sz="1250">
              <a:latin typeface="Univers for BP"/>
              <a:cs typeface="Univers for BP"/>
            </a:endParaRPr>
          </a:p>
        </p:txBody>
      </p:sp>
      <p:sp>
        <p:nvSpPr>
          <p:cNvPr id="75" name="object 7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6" name="object 76"/>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94</a:t>
            </a:fld>
            <a:endParaRPr dirty="0"/>
          </a:p>
        </p:txBody>
      </p:sp>
      <p:sp>
        <p:nvSpPr>
          <p:cNvPr id="72" name="object 72"/>
          <p:cNvSpPr txBox="1"/>
          <p:nvPr/>
        </p:nvSpPr>
        <p:spPr>
          <a:xfrm>
            <a:off x="5955919" y="3991102"/>
            <a:ext cx="687705" cy="568960"/>
          </a:xfrm>
          <a:prstGeom prst="rect">
            <a:avLst/>
          </a:prstGeom>
        </p:spPr>
        <p:txBody>
          <a:bodyPr vert="horz" wrap="square" lIns="0" tIns="0" rIns="0" bIns="0" rtlCol="0">
            <a:spAutoFit/>
          </a:bodyPr>
          <a:lstStyle/>
          <a:p>
            <a:pPr marL="12700" marR="5080" indent="50165">
              <a:lnSpc>
                <a:spcPct val="150000"/>
              </a:lnSpc>
            </a:pPr>
            <a:r>
              <a:rPr sz="1200" dirty="0">
                <a:latin typeface="Univers for BP"/>
                <a:cs typeface="Univers for BP"/>
              </a:rPr>
              <a:t>Nuclear  (196</a:t>
            </a:r>
            <a:r>
              <a:rPr sz="1200" spc="5" dirty="0">
                <a:latin typeface="Univers for BP"/>
                <a:cs typeface="Univers for BP"/>
              </a:rPr>
              <a:t>6</a:t>
            </a:r>
            <a:r>
              <a:rPr sz="1200" spc="-5" dirty="0">
                <a:latin typeface="Univers for BP"/>
                <a:cs typeface="Univers for BP"/>
              </a:rPr>
              <a:t>-</a:t>
            </a:r>
            <a:r>
              <a:rPr sz="1200" dirty="0">
                <a:latin typeface="Univers for BP"/>
                <a:cs typeface="Univers for BP"/>
              </a:rPr>
              <a:t>9</a:t>
            </a:r>
            <a:r>
              <a:rPr sz="1200" spc="-10" dirty="0">
                <a:latin typeface="Univers for BP"/>
                <a:cs typeface="Univers for BP"/>
              </a:rPr>
              <a:t>1</a:t>
            </a:r>
            <a:r>
              <a:rPr sz="1200" dirty="0">
                <a:latin typeface="Univers for BP"/>
                <a:cs typeface="Univers for BP"/>
              </a:rPr>
              <a:t>)</a:t>
            </a:r>
            <a:endParaRPr sz="1200">
              <a:latin typeface="Univers for BP"/>
              <a:cs typeface="Univers for BP"/>
            </a:endParaRPr>
          </a:p>
        </p:txBody>
      </p:sp>
      <p:sp>
        <p:nvSpPr>
          <p:cNvPr id="73" name="object 73"/>
          <p:cNvSpPr txBox="1"/>
          <p:nvPr/>
        </p:nvSpPr>
        <p:spPr>
          <a:xfrm>
            <a:off x="7111745" y="4676902"/>
            <a:ext cx="855344" cy="568960"/>
          </a:xfrm>
          <a:prstGeom prst="rect">
            <a:avLst/>
          </a:prstGeom>
        </p:spPr>
        <p:txBody>
          <a:bodyPr vert="horz" wrap="square" lIns="0" tIns="0" rIns="0" bIns="0" rtlCol="0">
            <a:spAutoFit/>
          </a:bodyPr>
          <a:lstStyle/>
          <a:p>
            <a:pPr marL="12700" marR="5080" indent="274320">
              <a:lnSpc>
                <a:spcPct val="150000"/>
              </a:lnSpc>
            </a:pPr>
            <a:r>
              <a:rPr sz="1200" dirty="0">
                <a:solidFill>
                  <a:srgbClr val="FFFFFF"/>
                </a:solidFill>
                <a:latin typeface="Univers for BP"/>
                <a:cs typeface="Univers for BP"/>
              </a:rPr>
              <a:t>Gas  (198</a:t>
            </a:r>
            <a:r>
              <a:rPr sz="1200" spc="5" dirty="0">
                <a:solidFill>
                  <a:srgbClr val="FFFFFF"/>
                </a:solidFill>
                <a:latin typeface="Univers for BP"/>
                <a:cs typeface="Univers for BP"/>
              </a:rPr>
              <a:t>5</a:t>
            </a:r>
            <a:r>
              <a:rPr sz="1200" spc="-5" dirty="0">
                <a:solidFill>
                  <a:srgbClr val="FFFFFF"/>
                </a:solidFill>
                <a:latin typeface="Univers for BP"/>
                <a:cs typeface="Univers for BP"/>
              </a:rPr>
              <a:t>-</a:t>
            </a:r>
            <a:r>
              <a:rPr sz="1200" dirty="0">
                <a:solidFill>
                  <a:srgbClr val="FFFFFF"/>
                </a:solidFill>
                <a:latin typeface="Univers for BP"/>
                <a:cs typeface="Univers for BP"/>
              </a:rPr>
              <a:t>2</a:t>
            </a:r>
            <a:r>
              <a:rPr sz="1200" spc="-10" dirty="0">
                <a:solidFill>
                  <a:srgbClr val="FFFFFF"/>
                </a:solidFill>
                <a:latin typeface="Univers for BP"/>
                <a:cs typeface="Univers for BP"/>
              </a:rPr>
              <a:t>010</a:t>
            </a:r>
            <a:r>
              <a:rPr sz="1200" dirty="0">
                <a:solidFill>
                  <a:srgbClr val="FFFFFF"/>
                </a:solidFill>
                <a:latin typeface="Univers for BP"/>
                <a:cs typeface="Univers for BP"/>
              </a:rPr>
              <a:t>)</a:t>
            </a:r>
            <a:endParaRPr sz="1200">
              <a:latin typeface="Univers for BP"/>
              <a:cs typeface="Univers for BP"/>
            </a:endParaRPr>
          </a:p>
        </p:txBody>
      </p:sp>
      <p:sp>
        <p:nvSpPr>
          <p:cNvPr id="74" name="object 74"/>
          <p:cNvSpPr txBox="1"/>
          <p:nvPr/>
        </p:nvSpPr>
        <p:spPr>
          <a:xfrm>
            <a:off x="8328152" y="3798442"/>
            <a:ext cx="899794" cy="568960"/>
          </a:xfrm>
          <a:prstGeom prst="rect">
            <a:avLst/>
          </a:prstGeom>
        </p:spPr>
        <p:txBody>
          <a:bodyPr vert="horz" wrap="square" lIns="0" tIns="0" rIns="0" bIns="0" rtlCol="0">
            <a:spAutoFit/>
          </a:bodyPr>
          <a:lstStyle/>
          <a:p>
            <a:pPr marL="34925" marR="5080" indent="-22860">
              <a:lnSpc>
                <a:spcPct val="150000"/>
              </a:lnSpc>
            </a:pPr>
            <a:r>
              <a:rPr sz="1200" dirty="0">
                <a:solidFill>
                  <a:srgbClr val="FFFFFF"/>
                </a:solidFill>
                <a:latin typeface="Univers for BP"/>
                <a:cs typeface="Univers for BP"/>
              </a:rPr>
              <a:t>Rene</a:t>
            </a:r>
            <a:r>
              <a:rPr sz="1200" spc="-5" dirty="0">
                <a:solidFill>
                  <a:srgbClr val="FFFFFF"/>
                </a:solidFill>
                <a:latin typeface="Univers for BP"/>
                <a:cs typeface="Univers for BP"/>
              </a:rPr>
              <a:t>w</a:t>
            </a:r>
            <a:r>
              <a:rPr sz="1200" dirty="0">
                <a:solidFill>
                  <a:srgbClr val="FFFFFF"/>
                </a:solidFill>
                <a:latin typeface="Univers for BP"/>
                <a:cs typeface="Univers for BP"/>
              </a:rPr>
              <a:t>ables  </a:t>
            </a:r>
            <a:r>
              <a:rPr sz="1200" spc="-5" dirty="0">
                <a:solidFill>
                  <a:srgbClr val="FFFFFF"/>
                </a:solidFill>
                <a:latin typeface="Univers for BP"/>
                <a:cs typeface="Univers for BP"/>
              </a:rPr>
              <a:t>(2015-2040)</a:t>
            </a:r>
            <a:endParaRPr sz="1200">
              <a:latin typeface="Univers for BP"/>
              <a:cs typeface="Univers for BP"/>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6743065" cy="361950"/>
          </a:xfrm>
          <a:prstGeom prst="rect">
            <a:avLst/>
          </a:prstGeom>
        </p:spPr>
        <p:txBody>
          <a:bodyPr vert="horz" wrap="square" lIns="0" tIns="0" rIns="0" bIns="0" rtlCol="0">
            <a:spAutoFit/>
          </a:bodyPr>
          <a:lstStyle/>
          <a:p>
            <a:pPr marL="12700">
              <a:lnSpc>
                <a:spcPct val="100000"/>
              </a:lnSpc>
            </a:pPr>
            <a:r>
              <a:rPr spc="-5" dirty="0"/>
              <a:t>…gaining share in power at an unprecedented</a:t>
            </a:r>
            <a:r>
              <a:rPr spc="180" dirty="0"/>
              <a:t> </a:t>
            </a:r>
            <a:r>
              <a:rPr spc="-5" dirty="0"/>
              <a:t>rate</a:t>
            </a:r>
          </a:p>
        </p:txBody>
      </p:sp>
      <p:sp>
        <p:nvSpPr>
          <p:cNvPr id="3" name="object 3"/>
          <p:cNvSpPr txBox="1"/>
          <p:nvPr/>
        </p:nvSpPr>
        <p:spPr>
          <a:xfrm>
            <a:off x="528929" y="1355471"/>
            <a:ext cx="8935720" cy="496316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Renewable energy grows strongly, increasing </a:t>
            </a:r>
            <a:r>
              <a:rPr sz="1800" b="0" dirty="0">
                <a:latin typeface="Univers for BP Light"/>
                <a:cs typeface="Univers for BP Light"/>
              </a:rPr>
              <a:t>its share </a:t>
            </a:r>
            <a:r>
              <a:rPr sz="1800" b="0" spc="-5" dirty="0">
                <a:latin typeface="Univers for BP Light"/>
                <a:cs typeface="Univers for BP Light"/>
              </a:rPr>
              <a:t>within </a:t>
            </a:r>
            <a:r>
              <a:rPr sz="1800" b="0" dirty="0">
                <a:latin typeface="Univers for BP Light"/>
                <a:cs typeface="Univers for BP Light"/>
              </a:rPr>
              <a:t>the </a:t>
            </a:r>
            <a:r>
              <a:rPr sz="1800" b="0" spc="-5" dirty="0">
                <a:latin typeface="Univers for BP Light"/>
                <a:cs typeface="Univers for BP Light"/>
              </a:rPr>
              <a:t>power</a:t>
            </a:r>
            <a:r>
              <a:rPr sz="1800" b="0" spc="150" dirty="0">
                <a:latin typeface="Univers for BP Light"/>
                <a:cs typeface="Univers for BP Light"/>
              </a:rPr>
              <a:t> </a:t>
            </a:r>
            <a:r>
              <a:rPr sz="1800" b="0" spc="-5" dirty="0">
                <a:latin typeface="Univers for BP Light"/>
                <a:cs typeface="Univers for BP Light"/>
              </a:rPr>
              <a:t>sector.</a:t>
            </a:r>
            <a:endParaRPr sz="1800">
              <a:latin typeface="Univers for BP Light"/>
              <a:cs typeface="Univers for BP Light"/>
            </a:endParaRPr>
          </a:p>
          <a:p>
            <a:pPr marL="287020" marR="61531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renewables </a:t>
            </a:r>
            <a:r>
              <a:rPr sz="1800" b="0" dirty="0">
                <a:latin typeface="Univers for BP Light"/>
                <a:cs typeface="Univers for BP Light"/>
              </a:rPr>
              <a:t>in </a:t>
            </a:r>
            <a:r>
              <a:rPr sz="1800" b="0" spc="-5" dirty="0">
                <a:latin typeface="Univers for BP Light"/>
                <a:cs typeface="Univers for BP Light"/>
              </a:rPr>
              <a:t>power </a:t>
            </a:r>
            <a:r>
              <a:rPr sz="1800" b="0" dirty="0">
                <a:latin typeface="Univers for BP Light"/>
                <a:cs typeface="Univers for BP Light"/>
              </a:rPr>
              <a:t>are the fastest </a:t>
            </a:r>
            <a:r>
              <a:rPr sz="1800" b="0" spc="-5" dirty="0">
                <a:latin typeface="Univers for BP Light"/>
                <a:cs typeface="Univers for BP Light"/>
              </a:rPr>
              <a:t>growing energy source  </a:t>
            </a:r>
            <a:r>
              <a:rPr sz="1800" b="0" dirty="0">
                <a:latin typeface="Univers for BP Light"/>
                <a:cs typeface="Univers for BP Light"/>
              </a:rPr>
              <a:t>(7.5% p.a.), </a:t>
            </a:r>
            <a:r>
              <a:rPr sz="1800" b="0" spc="-5" dirty="0">
                <a:latin typeface="Univers for BP Light"/>
                <a:cs typeface="Univers for BP Light"/>
              </a:rPr>
              <a:t>accounting </a:t>
            </a:r>
            <a:r>
              <a:rPr sz="1800" b="0" dirty="0">
                <a:latin typeface="Univers for BP Light"/>
                <a:cs typeface="Univers for BP Light"/>
              </a:rPr>
              <a:t>for </a:t>
            </a:r>
            <a:r>
              <a:rPr sz="1800" b="0" spc="-5" dirty="0">
                <a:latin typeface="Univers for BP Light"/>
                <a:cs typeface="Univers for BP Light"/>
              </a:rPr>
              <a:t>over 50% </a:t>
            </a:r>
            <a:r>
              <a:rPr sz="1800" b="0" dirty="0">
                <a:latin typeface="Univers for BP Light"/>
                <a:cs typeface="Univers for BP Light"/>
              </a:rPr>
              <a:t>of the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power</a:t>
            </a:r>
            <a:r>
              <a:rPr sz="1800" b="0" spc="40" dirty="0">
                <a:latin typeface="Univers for BP Light"/>
                <a:cs typeface="Univers for BP Light"/>
              </a:rPr>
              <a:t> </a:t>
            </a:r>
            <a:r>
              <a:rPr sz="1800" b="0" spc="-5" dirty="0">
                <a:latin typeface="Univers for BP Light"/>
                <a:cs typeface="Univers for BP Light"/>
              </a:rPr>
              <a:t>generation.</a:t>
            </a:r>
            <a:endParaRPr sz="1800">
              <a:latin typeface="Univers for BP Light"/>
              <a:cs typeface="Univers for BP Light"/>
            </a:endParaRPr>
          </a:p>
          <a:p>
            <a:pPr marL="287020" marR="825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strong growth </a:t>
            </a:r>
            <a:r>
              <a:rPr sz="1800" b="0" dirty="0">
                <a:latin typeface="Univers for BP Light"/>
                <a:cs typeface="Univers for BP Light"/>
              </a:rPr>
              <a:t>in </a:t>
            </a:r>
            <a:r>
              <a:rPr sz="1800" b="0" spc="-5" dirty="0">
                <a:latin typeface="Univers for BP Light"/>
                <a:cs typeface="Univers for BP Light"/>
              </a:rPr>
              <a:t>renewable energy </a:t>
            </a:r>
            <a:r>
              <a:rPr sz="1800" b="0" dirty="0">
                <a:latin typeface="Univers for BP Light"/>
                <a:cs typeface="Univers for BP Light"/>
              </a:rPr>
              <a:t>is </a:t>
            </a:r>
            <a:r>
              <a:rPr sz="1800" b="0" spc="-5" dirty="0">
                <a:latin typeface="Univers for BP Light"/>
                <a:cs typeface="Univers for BP Light"/>
              </a:rPr>
              <a:t>enabled </a:t>
            </a:r>
            <a:r>
              <a:rPr sz="1800" b="0" dirty="0">
                <a:latin typeface="Univers for BP Light"/>
                <a:cs typeface="Univers for BP Light"/>
              </a:rPr>
              <a:t>by </a:t>
            </a:r>
            <a:r>
              <a:rPr sz="1800" b="0" spc="-5" dirty="0">
                <a:latin typeface="Univers for BP Light"/>
                <a:cs typeface="Univers for BP Light"/>
              </a:rPr>
              <a:t>the increasing competitiveness  </a:t>
            </a:r>
            <a:r>
              <a:rPr sz="1800" b="0" dirty="0">
                <a:latin typeface="Univers for BP Light"/>
                <a:cs typeface="Univers for BP Light"/>
              </a:rPr>
              <a:t>of </a:t>
            </a:r>
            <a:r>
              <a:rPr sz="1800" b="0" spc="-5" dirty="0">
                <a:latin typeface="Univers for BP Light"/>
                <a:cs typeface="Univers for BP Light"/>
              </a:rPr>
              <a:t>wind </a:t>
            </a:r>
            <a:r>
              <a:rPr sz="1800" b="0" dirty="0">
                <a:latin typeface="Univers for BP Light"/>
                <a:cs typeface="Univers for BP Light"/>
              </a:rPr>
              <a:t>and solar </a:t>
            </a:r>
            <a:r>
              <a:rPr sz="1800" b="0" spc="-5" dirty="0">
                <a:latin typeface="Univers for BP Light"/>
                <a:cs typeface="Univers for BP Light"/>
              </a:rPr>
              <a:t>power. </a:t>
            </a:r>
            <a:r>
              <a:rPr sz="1800" b="0" dirty="0">
                <a:latin typeface="Univers for BP Light"/>
                <a:cs typeface="Univers for BP Light"/>
              </a:rPr>
              <a:t>In the ET </a:t>
            </a:r>
            <a:r>
              <a:rPr sz="1800" b="0" spc="-5" dirty="0">
                <a:latin typeface="Univers for BP Light"/>
                <a:cs typeface="Univers for BP Light"/>
              </a:rPr>
              <a:t>scenario, subsidies </a:t>
            </a:r>
            <a:r>
              <a:rPr sz="1800" b="0" dirty="0">
                <a:latin typeface="Univers for BP Light"/>
                <a:cs typeface="Univers for BP Light"/>
              </a:rPr>
              <a:t>are </a:t>
            </a:r>
            <a:r>
              <a:rPr sz="1800" b="0" spc="-5" dirty="0">
                <a:latin typeface="Univers for BP Light"/>
                <a:cs typeface="Univers for BP Light"/>
              </a:rPr>
              <a:t>gradually phased out </a:t>
            </a:r>
            <a:r>
              <a:rPr sz="1800" b="0" dirty="0">
                <a:latin typeface="Univers for BP Light"/>
                <a:cs typeface="Univers for BP Light"/>
              </a:rPr>
              <a:t>by  the </a:t>
            </a:r>
            <a:r>
              <a:rPr sz="1800" b="0" spc="-5" dirty="0">
                <a:latin typeface="Univers for BP Light"/>
                <a:cs typeface="Univers for BP Light"/>
              </a:rPr>
              <a:t>mid-2020s, </a:t>
            </a:r>
            <a:r>
              <a:rPr sz="1800" b="0" dirty="0">
                <a:latin typeface="Univers for BP Light"/>
                <a:cs typeface="Univers for BP Light"/>
              </a:rPr>
              <a:t>with </a:t>
            </a:r>
            <a:r>
              <a:rPr sz="1800" b="0" spc="-5" dirty="0">
                <a:latin typeface="Univers for BP Light"/>
                <a:cs typeface="Univers for BP Light"/>
              </a:rPr>
              <a:t>renewable energy increasingly able </a:t>
            </a:r>
            <a:r>
              <a:rPr sz="1800" b="0" dirty="0">
                <a:latin typeface="Univers for BP Light"/>
                <a:cs typeface="Univers for BP Light"/>
              </a:rPr>
              <a:t>to </a:t>
            </a:r>
            <a:r>
              <a:rPr sz="1800" b="0" spc="-5" dirty="0">
                <a:latin typeface="Univers for BP Light"/>
                <a:cs typeface="Univers for BP Light"/>
              </a:rPr>
              <a:t>compete against other  sources </a:t>
            </a:r>
            <a:r>
              <a:rPr sz="1800" b="0" dirty="0">
                <a:latin typeface="Univers for BP Light"/>
                <a:cs typeface="Univers for BP Light"/>
              </a:rPr>
              <a:t>of </a:t>
            </a:r>
            <a:r>
              <a:rPr sz="1800" b="0" spc="-5" dirty="0">
                <a:latin typeface="Univers for BP Light"/>
                <a:cs typeface="Univers for BP Light"/>
              </a:rPr>
              <a:t>energy, aided </a:t>
            </a:r>
            <a:r>
              <a:rPr sz="1800" b="0" dirty="0">
                <a:latin typeface="Univers for BP Light"/>
                <a:cs typeface="Univers for BP Light"/>
              </a:rPr>
              <a:t>by a </a:t>
            </a:r>
            <a:r>
              <a:rPr sz="1800" b="0" spc="-5" dirty="0">
                <a:latin typeface="Univers for BP Light"/>
                <a:cs typeface="Univers for BP Light"/>
              </a:rPr>
              <a:t>gradual </a:t>
            </a:r>
            <a:r>
              <a:rPr sz="1800" b="0" dirty="0">
                <a:latin typeface="Univers for BP Light"/>
                <a:cs typeface="Univers for BP Light"/>
              </a:rPr>
              <a:t>rise in </a:t>
            </a:r>
            <a:r>
              <a:rPr sz="1800" b="0" spc="-5" dirty="0">
                <a:latin typeface="Univers for BP Light"/>
                <a:cs typeface="Univers for BP Light"/>
              </a:rPr>
              <a:t>carbon prices </a:t>
            </a:r>
            <a:r>
              <a:rPr sz="1800" b="0" dirty="0">
                <a:latin typeface="Univers for BP Light"/>
                <a:cs typeface="Univers for BP Light"/>
              </a:rPr>
              <a:t>and </a:t>
            </a:r>
            <a:r>
              <a:rPr sz="1800" b="0" spc="-5" dirty="0">
                <a:latin typeface="Univers for BP Light"/>
                <a:cs typeface="Univers for BP Light"/>
              </a:rPr>
              <a:t>continued regulation  supporting </a:t>
            </a:r>
            <a:r>
              <a:rPr sz="1800" b="0" dirty="0">
                <a:latin typeface="Univers for BP Light"/>
                <a:cs typeface="Univers for BP Light"/>
              </a:rPr>
              <a:t>a shift to </a:t>
            </a:r>
            <a:r>
              <a:rPr sz="1800" b="0" spc="-5" dirty="0">
                <a:latin typeface="Univers for BP Light"/>
                <a:cs typeface="Univers for BP Light"/>
              </a:rPr>
              <a:t>lower carbon energy </a:t>
            </a:r>
            <a:r>
              <a:rPr sz="1800" b="0" dirty="0">
                <a:latin typeface="Univers for BP Light"/>
                <a:cs typeface="Univers for BP Light"/>
              </a:rPr>
              <a:t>(pp 98-99 </a:t>
            </a:r>
            <a:r>
              <a:rPr sz="1800" b="0" spc="-5" dirty="0">
                <a:latin typeface="Univers for BP Light"/>
                <a:cs typeface="Univers for BP Light"/>
              </a:rPr>
              <a:t>outline </a:t>
            </a:r>
            <a:r>
              <a:rPr sz="1800" b="0" dirty="0">
                <a:latin typeface="Univers for BP Light"/>
                <a:cs typeface="Univers for BP Light"/>
              </a:rPr>
              <a:t>an </a:t>
            </a:r>
            <a:r>
              <a:rPr sz="1800" b="0" spc="-5" dirty="0">
                <a:latin typeface="Univers for BP Light"/>
                <a:cs typeface="Univers for BP Light"/>
              </a:rPr>
              <a:t>alternative scenario </a:t>
            </a:r>
            <a:r>
              <a:rPr sz="1800" b="0" dirty="0">
                <a:latin typeface="Univers for BP Light"/>
                <a:cs typeface="Univers for BP Light"/>
              </a:rPr>
              <a:t>in  </a:t>
            </a:r>
            <a:r>
              <a:rPr sz="1800" b="0" spc="-5" dirty="0">
                <a:latin typeface="Univers for BP Light"/>
                <a:cs typeface="Univers for BP Light"/>
              </a:rPr>
              <a:t>which subsidies </a:t>
            </a:r>
            <a:r>
              <a:rPr sz="1800" b="0" dirty="0">
                <a:latin typeface="Univers for BP Light"/>
                <a:cs typeface="Univers for BP Light"/>
              </a:rPr>
              <a:t>are </a:t>
            </a:r>
            <a:r>
              <a:rPr sz="1800" b="0" spc="-5" dirty="0">
                <a:latin typeface="Univers for BP Light"/>
                <a:cs typeface="Univers for BP Light"/>
              </a:rPr>
              <a:t>maintained around current levels until</a:t>
            </a:r>
            <a:r>
              <a:rPr sz="1800" b="0" spc="120"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5080" indent="-274320" algn="just">
              <a:lnSpc>
                <a:spcPct val="100000"/>
              </a:lnSpc>
              <a:spcBef>
                <a:spcPts val="1075"/>
              </a:spcBef>
              <a:buClr>
                <a:srgbClr val="009900"/>
              </a:buClr>
              <a:buFont typeface="Univers for BP"/>
              <a:buChar char="•"/>
              <a:tabLst>
                <a:tab pos="287020" algn="l"/>
              </a:tabLst>
            </a:pPr>
            <a:r>
              <a:rPr sz="1800" b="0" spc="-5" dirty="0">
                <a:latin typeface="Univers for BP Light"/>
                <a:cs typeface="Univers for BP Light"/>
              </a:rPr>
              <a:t>The expansion </a:t>
            </a:r>
            <a:r>
              <a:rPr sz="1800" b="0" dirty="0">
                <a:latin typeface="Univers for BP Light"/>
                <a:cs typeface="Univers for BP Light"/>
              </a:rPr>
              <a:t>in </a:t>
            </a:r>
            <a:r>
              <a:rPr sz="1800" b="0" spc="-5" dirty="0">
                <a:latin typeface="Univers for BP Light"/>
                <a:cs typeface="Univers for BP Light"/>
              </a:rPr>
              <a:t>renewable energy </a:t>
            </a:r>
            <a:r>
              <a:rPr sz="1800" b="0" dirty="0">
                <a:latin typeface="Univers for BP Light"/>
                <a:cs typeface="Univers for BP Light"/>
              </a:rPr>
              <a:t>is </a:t>
            </a:r>
            <a:r>
              <a:rPr sz="1800" b="0" spc="-5" dirty="0">
                <a:latin typeface="Univers for BP Light"/>
                <a:cs typeface="Univers for BP Light"/>
              </a:rPr>
              <a:t>broad-based, </a:t>
            </a:r>
            <a:r>
              <a:rPr sz="1800" b="0" dirty="0">
                <a:latin typeface="Univers for BP Light"/>
                <a:cs typeface="Univers for BP Light"/>
              </a:rPr>
              <a:t>with </a:t>
            </a:r>
            <a:r>
              <a:rPr sz="1800" b="0" spc="-5" dirty="0">
                <a:latin typeface="Univers for BP Light"/>
                <a:cs typeface="Univers for BP Light"/>
              </a:rPr>
              <a:t>China </a:t>
            </a:r>
            <a:r>
              <a:rPr sz="1800" b="0" dirty="0">
                <a:latin typeface="Univers for BP Light"/>
                <a:cs typeface="Univers for BP Light"/>
              </a:rPr>
              <a:t>and </a:t>
            </a:r>
            <a:r>
              <a:rPr sz="1800" b="0" spc="-5" dirty="0">
                <a:latin typeface="Univers for BP Light"/>
                <a:cs typeface="Univers for BP Light"/>
              </a:rPr>
              <a:t>increasingly other  </a:t>
            </a:r>
            <a:r>
              <a:rPr sz="1800" b="0" dirty="0">
                <a:latin typeface="Univers for BP Light"/>
                <a:cs typeface="Univers for BP Light"/>
              </a:rPr>
              <a:t>parts of the </a:t>
            </a:r>
            <a:r>
              <a:rPr sz="1800" b="0" spc="-5" dirty="0">
                <a:latin typeface="Univers for BP Light"/>
                <a:cs typeface="Univers for BP Light"/>
              </a:rPr>
              <a:t>developing world taking over </a:t>
            </a:r>
            <a:r>
              <a:rPr sz="1800" b="0" dirty="0">
                <a:latin typeface="Univers for BP Light"/>
                <a:cs typeface="Univers for BP Light"/>
              </a:rPr>
              <a:t>from the EU as the main </a:t>
            </a:r>
            <a:r>
              <a:rPr sz="1800" b="0" spc="-5" dirty="0">
                <a:latin typeface="Univers for BP Light"/>
                <a:cs typeface="Univers for BP Light"/>
              </a:rPr>
              <a:t>engine </a:t>
            </a:r>
            <a:r>
              <a:rPr sz="1800" b="0" dirty="0">
                <a:latin typeface="Univers for BP Light"/>
                <a:cs typeface="Univers for BP Light"/>
              </a:rPr>
              <a:t>of </a:t>
            </a:r>
            <a:r>
              <a:rPr sz="1800" b="0" spc="-5" dirty="0">
                <a:latin typeface="Univers for BP Light"/>
                <a:cs typeface="Univers for BP Light"/>
              </a:rPr>
              <a:t>growth.  China </a:t>
            </a:r>
            <a:r>
              <a:rPr sz="1800" b="0" dirty="0">
                <a:latin typeface="Univers for BP Light"/>
                <a:cs typeface="Univers for BP Light"/>
              </a:rPr>
              <a:t>is the </a:t>
            </a:r>
            <a:r>
              <a:rPr sz="1800" b="0" spc="-5" dirty="0">
                <a:latin typeface="Univers for BP Light"/>
                <a:cs typeface="Univers for BP Light"/>
              </a:rPr>
              <a:t>largest source of growth, adding more renewable energy </a:t>
            </a:r>
            <a:r>
              <a:rPr sz="1800" b="0" dirty="0">
                <a:latin typeface="Univers for BP Light"/>
                <a:cs typeface="Univers for BP Light"/>
              </a:rPr>
              <a:t>than the </a:t>
            </a:r>
            <a:r>
              <a:rPr sz="1800" b="0" spc="-5" dirty="0">
                <a:latin typeface="Univers for BP Light"/>
                <a:cs typeface="Univers for BP Light"/>
              </a:rPr>
              <a:t>entire  </a:t>
            </a:r>
            <a:r>
              <a:rPr sz="1800" b="0" dirty="0">
                <a:latin typeface="Univers for BP Light"/>
                <a:cs typeface="Univers for BP Light"/>
              </a:rPr>
              <a:t>OECD </a:t>
            </a:r>
            <a:r>
              <a:rPr sz="1800" b="0" spc="-5" dirty="0">
                <a:latin typeface="Univers for BP Light"/>
                <a:cs typeface="Univers for BP Light"/>
              </a:rPr>
              <a:t>combined; India becomes </a:t>
            </a:r>
            <a:r>
              <a:rPr sz="1800" b="0" dirty="0">
                <a:latin typeface="Univers for BP Light"/>
                <a:cs typeface="Univers for BP Light"/>
              </a:rPr>
              <a:t>the </a:t>
            </a:r>
            <a:r>
              <a:rPr sz="1800" b="0" spc="-5" dirty="0">
                <a:latin typeface="Univers for BP Light"/>
                <a:cs typeface="Univers for BP Light"/>
              </a:rPr>
              <a:t>second largest source of </a:t>
            </a:r>
            <a:r>
              <a:rPr sz="1800" b="0" dirty="0">
                <a:latin typeface="Univers for BP Light"/>
                <a:cs typeface="Univers for BP Light"/>
              </a:rPr>
              <a:t>growth by</a:t>
            </a:r>
            <a:r>
              <a:rPr sz="1800" b="0" spc="90" dirty="0">
                <a:latin typeface="Univers for BP Light"/>
                <a:cs typeface="Univers for BP Light"/>
              </a:rPr>
              <a:t> </a:t>
            </a:r>
            <a:r>
              <a:rPr sz="1800" b="0" spc="-5" dirty="0">
                <a:latin typeface="Univers for BP Light"/>
                <a:cs typeface="Univers for BP Light"/>
              </a:rPr>
              <a:t>2030.</a:t>
            </a:r>
            <a:endParaRPr sz="1800">
              <a:latin typeface="Univers for BP Light"/>
              <a:cs typeface="Univers for BP Light"/>
            </a:endParaRPr>
          </a:p>
          <a:p>
            <a:pPr marL="287020" marR="22225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pace at </a:t>
            </a:r>
            <a:r>
              <a:rPr sz="1800" b="0" spc="-5" dirty="0">
                <a:latin typeface="Univers for BP Light"/>
                <a:cs typeface="Univers for BP Light"/>
              </a:rPr>
              <a:t>which renewables gain </a:t>
            </a:r>
            <a:r>
              <a:rPr sz="1800" b="0" dirty="0">
                <a:latin typeface="Univers for BP Light"/>
                <a:cs typeface="Univers for BP Light"/>
              </a:rPr>
              <a:t>share in </a:t>
            </a:r>
            <a:r>
              <a:rPr sz="1800" b="0" spc="-5" dirty="0">
                <a:latin typeface="Univers for BP Light"/>
                <a:cs typeface="Univers for BP Light"/>
              </a:rPr>
              <a:t>power generation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is  faster than any </a:t>
            </a:r>
            <a:r>
              <a:rPr sz="1800" b="0" spc="-5" dirty="0">
                <a:latin typeface="Univers for BP Light"/>
                <a:cs typeface="Univers for BP Light"/>
              </a:rPr>
              <a:t>other energy source over </a:t>
            </a:r>
            <a:r>
              <a:rPr sz="1800" b="0" dirty="0">
                <a:latin typeface="Univers for BP Light"/>
                <a:cs typeface="Univers for BP Light"/>
              </a:rPr>
              <a:t>a </a:t>
            </a:r>
            <a:r>
              <a:rPr sz="1800" b="0" spc="-5" dirty="0">
                <a:latin typeface="Univers for BP Light"/>
                <a:cs typeface="Univers for BP Light"/>
              </a:rPr>
              <a:t>similar period. The closest parallel </a:t>
            </a:r>
            <a:r>
              <a:rPr sz="1800" b="0" dirty="0">
                <a:latin typeface="Univers for BP Light"/>
                <a:cs typeface="Univers for BP Light"/>
              </a:rPr>
              <a:t>is the  </a:t>
            </a:r>
            <a:r>
              <a:rPr sz="1800" b="0" spc="-5" dirty="0">
                <a:latin typeface="Univers for BP Light"/>
                <a:cs typeface="Univers for BP Light"/>
              </a:rPr>
              <a:t>rapid build-up </a:t>
            </a:r>
            <a:r>
              <a:rPr sz="1800" b="0" dirty="0">
                <a:latin typeface="Univers for BP Light"/>
                <a:cs typeface="Univers for BP Light"/>
              </a:rPr>
              <a:t>of </a:t>
            </a:r>
            <a:r>
              <a:rPr sz="1800" b="0" spc="-5" dirty="0">
                <a:latin typeface="Univers for BP Light"/>
                <a:cs typeface="Univers for BP Light"/>
              </a:rPr>
              <a:t>nuclear power </a:t>
            </a:r>
            <a:r>
              <a:rPr sz="1800" b="0" dirty="0">
                <a:latin typeface="Univers for BP Light"/>
                <a:cs typeface="Univers for BP Light"/>
              </a:rPr>
              <a:t>in the </a:t>
            </a:r>
            <a:r>
              <a:rPr sz="1800" b="0" spc="-5" dirty="0">
                <a:latin typeface="Univers for BP Light"/>
                <a:cs typeface="Univers for BP Light"/>
              </a:rPr>
              <a:t>1970s </a:t>
            </a:r>
            <a:r>
              <a:rPr sz="1800" b="0" dirty="0">
                <a:latin typeface="Univers for BP Light"/>
                <a:cs typeface="Univers for BP Light"/>
              </a:rPr>
              <a:t>and</a:t>
            </a:r>
            <a:r>
              <a:rPr sz="1800" b="0" spc="20" dirty="0">
                <a:latin typeface="Univers for BP Light"/>
                <a:cs typeface="Univers for BP Light"/>
              </a:rPr>
              <a:t> </a:t>
            </a:r>
            <a:r>
              <a:rPr sz="1800" b="0" spc="-5" dirty="0">
                <a:latin typeface="Univers for BP Light"/>
                <a:cs typeface="Univers for BP Light"/>
              </a:rPr>
              <a:t>1980s.</a:t>
            </a:r>
            <a:endParaRPr sz="1800">
              <a:latin typeface="Univers for BP Light"/>
              <a:cs typeface="Univers for BP Light"/>
            </a:endParaRPr>
          </a:p>
        </p:txBody>
      </p:sp>
      <p:sp>
        <p:nvSpPr>
          <p:cNvPr id="4" name="object 4"/>
          <p:cNvSpPr/>
          <p:nvPr/>
        </p:nvSpPr>
        <p:spPr>
          <a:xfrm>
            <a:off x="524255" y="123444"/>
            <a:ext cx="1595755" cy="251460"/>
          </a:xfrm>
          <a:custGeom>
            <a:avLst/>
            <a:gdLst/>
            <a:ahLst/>
            <a:cxnLst/>
            <a:rect l="l" t="t" r="r" b="b"/>
            <a:pathLst>
              <a:path w="1595755" h="251460">
                <a:moveTo>
                  <a:pt x="1553718"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1553718" y="251459"/>
                </a:lnTo>
                <a:lnTo>
                  <a:pt x="1570017" y="248161"/>
                </a:lnTo>
                <a:lnTo>
                  <a:pt x="1583340" y="239172"/>
                </a:lnTo>
                <a:lnTo>
                  <a:pt x="1592329" y="225849"/>
                </a:lnTo>
                <a:lnTo>
                  <a:pt x="1595627" y="209550"/>
                </a:lnTo>
                <a:lnTo>
                  <a:pt x="1595627" y="41909"/>
                </a:lnTo>
                <a:lnTo>
                  <a:pt x="1592329" y="25610"/>
                </a:lnTo>
                <a:lnTo>
                  <a:pt x="1583340" y="12287"/>
                </a:lnTo>
                <a:lnTo>
                  <a:pt x="1570017" y="3298"/>
                </a:lnTo>
                <a:lnTo>
                  <a:pt x="1553718"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3636"/>
            <a:ext cx="136588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0" dirty="0">
                <a:latin typeface="Univers for BP"/>
                <a:cs typeface="Univers for BP"/>
              </a:rPr>
              <a:t> </a:t>
            </a:r>
            <a:r>
              <a:rPr sz="1250" i="1" spc="-30" dirty="0">
                <a:latin typeface="Univers for BP"/>
                <a:cs typeface="Univers for BP"/>
              </a:rPr>
              <a:t>Renewables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95</a:t>
            </a:fld>
            <a:endParaRPr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196329" y="1199134"/>
            <a:ext cx="2564765"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Solar PV </a:t>
            </a:r>
            <a:r>
              <a:rPr sz="1800" spc="-5" dirty="0">
                <a:latin typeface="Univers for BP"/>
                <a:cs typeface="Univers for BP"/>
              </a:rPr>
              <a:t>learning</a:t>
            </a:r>
            <a:r>
              <a:rPr sz="1800" spc="-60" dirty="0">
                <a:latin typeface="Univers for BP"/>
                <a:cs typeface="Univers for BP"/>
              </a:rPr>
              <a:t> </a:t>
            </a:r>
            <a:r>
              <a:rPr sz="1800" spc="-5" dirty="0">
                <a:latin typeface="Univers for BP"/>
                <a:cs typeface="Univers for BP"/>
              </a:rPr>
              <a:t>curve</a:t>
            </a:r>
            <a:endParaRPr sz="1800">
              <a:latin typeface="Univers for BP"/>
              <a:cs typeface="Univers for BP"/>
            </a:endParaRPr>
          </a:p>
        </p:txBody>
      </p:sp>
      <p:sp>
        <p:nvSpPr>
          <p:cNvPr id="3" name="object 3"/>
          <p:cNvSpPr/>
          <p:nvPr/>
        </p:nvSpPr>
        <p:spPr>
          <a:xfrm>
            <a:off x="1011936" y="3631691"/>
            <a:ext cx="798830" cy="1858010"/>
          </a:xfrm>
          <a:custGeom>
            <a:avLst/>
            <a:gdLst/>
            <a:ahLst/>
            <a:cxnLst/>
            <a:rect l="l" t="t" r="r" b="b"/>
            <a:pathLst>
              <a:path w="798830" h="1858010">
                <a:moveTo>
                  <a:pt x="0" y="1857756"/>
                </a:moveTo>
                <a:lnTo>
                  <a:pt x="798576" y="1857756"/>
                </a:lnTo>
                <a:lnTo>
                  <a:pt x="798576" y="0"/>
                </a:lnTo>
                <a:lnTo>
                  <a:pt x="0" y="0"/>
                </a:lnTo>
                <a:lnTo>
                  <a:pt x="0" y="1857756"/>
                </a:lnTo>
                <a:close/>
              </a:path>
            </a:pathLst>
          </a:custGeom>
          <a:solidFill>
            <a:srgbClr val="FF6600"/>
          </a:solidFill>
        </p:spPr>
        <p:txBody>
          <a:bodyPr wrap="square" lIns="0" tIns="0" rIns="0" bIns="0" rtlCol="0"/>
          <a:lstStyle/>
          <a:p>
            <a:endParaRPr/>
          </a:p>
        </p:txBody>
      </p:sp>
      <p:sp>
        <p:nvSpPr>
          <p:cNvPr id="4" name="object 4"/>
          <p:cNvSpPr/>
          <p:nvPr/>
        </p:nvSpPr>
        <p:spPr>
          <a:xfrm>
            <a:off x="1011936" y="3631691"/>
            <a:ext cx="798830" cy="1858010"/>
          </a:xfrm>
          <a:custGeom>
            <a:avLst/>
            <a:gdLst/>
            <a:ahLst/>
            <a:cxnLst/>
            <a:rect l="l" t="t" r="r" b="b"/>
            <a:pathLst>
              <a:path w="798830" h="1858010">
                <a:moveTo>
                  <a:pt x="0" y="1857756"/>
                </a:moveTo>
                <a:lnTo>
                  <a:pt x="798576" y="1857756"/>
                </a:lnTo>
                <a:lnTo>
                  <a:pt x="798576" y="0"/>
                </a:lnTo>
                <a:lnTo>
                  <a:pt x="0" y="0"/>
                </a:lnTo>
                <a:lnTo>
                  <a:pt x="0" y="1857756"/>
                </a:lnTo>
                <a:close/>
              </a:path>
            </a:pathLst>
          </a:custGeom>
          <a:ln w="9144">
            <a:solidFill>
              <a:srgbClr val="BEBEBE"/>
            </a:solidFill>
          </a:ln>
        </p:spPr>
        <p:txBody>
          <a:bodyPr wrap="square" lIns="0" tIns="0" rIns="0" bIns="0" rtlCol="0"/>
          <a:lstStyle/>
          <a:p>
            <a:endParaRPr/>
          </a:p>
        </p:txBody>
      </p:sp>
      <p:sp>
        <p:nvSpPr>
          <p:cNvPr id="5" name="object 5"/>
          <p:cNvSpPr/>
          <p:nvPr/>
        </p:nvSpPr>
        <p:spPr>
          <a:xfrm>
            <a:off x="3564635" y="2545079"/>
            <a:ext cx="798830" cy="2944495"/>
          </a:xfrm>
          <a:custGeom>
            <a:avLst/>
            <a:gdLst/>
            <a:ahLst/>
            <a:cxnLst/>
            <a:rect l="l" t="t" r="r" b="b"/>
            <a:pathLst>
              <a:path w="798829" h="2944495">
                <a:moveTo>
                  <a:pt x="0" y="2944368"/>
                </a:moveTo>
                <a:lnTo>
                  <a:pt x="798576" y="2944368"/>
                </a:lnTo>
                <a:lnTo>
                  <a:pt x="798576" y="0"/>
                </a:lnTo>
                <a:lnTo>
                  <a:pt x="0" y="0"/>
                </a:lnTo>
                <a:lnTo>
                  <a:pt x="0" y="2944368"/>
                </a:lnTo>
                <a:close/>
              </a:path>
            </a:pathLst>
          </a:custGeom>
          <a:solidFill>
            <a:srgbClr val="FF6600"/>
          </a:solidFill>
        </p:spPr>
        <p:txBody>
          <a:bodyPr wrap="square" lIns="0" tIns="0" rIns="0" bIns="0" rtlCol="0"/>
          <a:lstStyle/>
          <a:p>
            <a:endParaRPr/>
          </a:p>
        </p:txBody>
      </p:sp>
      <p:sp>
        <p:nvSpPr>
          <p:cNvPr id="6" name="object 6"/>
          <p:cNvSpPr/>
          <p:nvPr/>
        </p:nvSpPr>
        <p:spPr>
          <a:xfrm>
            <a:off x="3564635" y="2545079"/>
            <a:ext cx="798830" cy="2944495"/>
          </a:xfrm>
          <a:custGeom>
            <a:avLst/>
            <a:gdLst/>
            <a:ahLst/>
            <a:cxnLst/>
            <a:rect l="l" t="t" r="r" b="b"/>
            <a:pathLst>
              <a:path w="798829" h="2944495">
                <a:moveTo>
                  <a:pt x="0" y="2944368"/>
                </a:moveTo>
                <a:lnTo>
                  <a:pt x="798576" y="2944368"/>
                </a:lnTo>
                <a:lnTo>
                  <a:pt x="798576" y="0"/>
                </a:lnTo>
                <a:lnTo>
                  <a:pt x="0" y="0"/>
                </a:lnTo>
                <a:lnTo>
                  <a:pt x="0" y="2944368"/>
                </a:lnTo>
                <a:close/>
              </a:path>
            </a:pathLst>
          </a:custGeom>
          <a:ln w="9144">
            <a:solidFill>
              <a:srgbClr val="BEBEBE"/>
            </a:solidFill>
          </a:ln>
        </p:spPr>
        <p:txBody>
          <a:bodyPr wrap="square" lIns="0" tIns="0" rIns="0" bIns="0" rtlCol="0"/>
          <a:lstStyle/>
          <a:p>
            <a:endParaRPr/>
          </a:p>
        </p:txBody>
      </p:sp>
      <p:sp>
        <p:nvSpPr>
          <p:cNvPr id="7" name="object 7"/>
          <p:cNvSpPr/>
          <p:nvPr/>
        </p:nvSpPr>
        <p:spPr>
          <a:xfrm>
            <a:off x="2289048" y="2987039"/>
            <a:ext cx="797560" cy="645160"/>
          </a:xfrm>
          <a:custGeom>
            <a:avLst/>
            <a:gdLst/>
            <a:ahLst/>
            <a:cxnLst/>
            <a:rect l="l" t="t" r="r" b="b"/>
            <a:pathLst>
              <a:path w="797560" h="645160">
                <a:moveTo>
                  <a:pt x="0" y="644652"/>
                </a:moveTo>
                <a:lnTo>
                  <a:pt x="797051" y="644652"/>
                </a:lnTo>
                <a:lnTo>
                  <a:pt x="797051" y="0"/>
                </a:lnTo>
                <a:lnTo>
                  <a:pt x="0" y="0"/>
                </a:lnTo>
                <a:lnTo>
                  <a:pt x="0" y="644652"/>
                </a:lnTo>
                <a:close/>
              </a:path>
            </a:pathLst>
          </a:custGeom>
          <a:solidFill>
            <a:srgbClr val="00CCCC"/>
          </a:solidFill>
        </p:spPr>
        <p:txBody>
          <a:bodyPr wrap="square" lIns="0" tIns="0" rIns="0" bIns="0" rtlCol="0"/>
          <a:lstStyle/>
          <a:p>
            <a:endParaRPr/>
          </a:p>
        </p:txBody>
      </p:sp>
      <p:sp>
        <p:nvSpPr>
          <p:cNvPr id="8" name="object 8"/>
          <p:cNvSpPr/>
          <p:nvPr/>
        </p:nvSpPr>
        <p:spPr>
          <a:xfrm>
            <a:off x="2289048" y="2987039"/>
            <a:ext cx="797560" cy="645160"/>
          </a:xfrm>
          <a:custGeom>
            <a:avLst/>
            <a:gdLst/>
            <a:ahLst/>
            <a:cxnLst/>
            <a:rect l="l" t="t" r="r" b="b"/>
            <a:pathLst>
              <a:path w="797560" h="645160">
                <a:moveTo>
                  <a:pt x="0" y="644652"/>
                </a:moveTo>
                <a:lnTo>
                  <a:pt x="797051" y="644652"/>
                </a:lnTo>
                <a:lnTo>
                  <a:pt x="797051" y="0"/>
                </a:lnTo>
                <a:lnTo>
                  <a:pt x="0" y="0"/>
                </a:lnTo>
                <a:lnTo>
                  <a:pt x="0" y="644652"/>
                </a:lnTo>
                <a:close/>
              </a:path>
            </a:pathLst>
          </a:custGeom>
          <a:ln w="9144">
            <a:solidFill>
              <a:srgbClr val="BEBEBE"/>
            </a:solidFill>
          </a:ln>
        </p:spPr>
        <p:txBody>
          <a:bodyPr wrap="square" lIns="0" tIns="0" rIns="0" bIns="0" rtlCol="0"/>
          <a:lstStyle/>
          <a:p>
            <a:endParaRPr/>
          </a:p>
        </p:txBody>
      </p:sp>
      <p:sp>
        <p:nvSpPr>
          <p:cNvPr id="9" name="object 9"/>
          <p:cNvSpPr/>
          <p:nvPr/>
        </p:nvSpPr>
        <p:spPr>
          <a:xfrm>
            <a:off x="2289048" y="2619755"/>
            <a:ext cx="797560" cy="367665"/>
          </a:xfrm>
          <a:custGeom>
            <a:avLst/>
            <a:gdLst/>
            <a:ahLst/>
            <a:cxnLst/>
            <a:rect l="l" t="t" r="r" b="b"/>
            <a:pathLst>
              <a:path w="797560" h="367664">
                <a:moveTo>
                  <a:pt x="0" y="367284"/>
                </a:moveTo>
                <a:lnTo>
                  <a:pt x="797051" y="367284"/>
                </a:lnTo>
                <a:lnTo>
                  <a:pt x="797051" y="0"/>
                </a:lnTo>
                <a:lnTo>
                  <a:pt x="0" y="0"/>
                </a:lnTo>
                <a:lnTo>
                  <a:pt x="0" y="367284"/>
                </a:lnTo>
                <a:close/>
              </a:path>
            </a:pathLst>
          </a:custGeom>
          <a:solidFill>
            <a:srgbClr val="C7FA8D"/>
          </a:solidFill>
        </p:spPr>
        <p:txBody>
          <a:bodyPr wrap="square" lIns="0" tIns="0" rIns="0" bIns="0" rtlCol="0"/>
          <a:lstStyle/>
          <a:p>
            <a:endParaRPr/>
          </a:p>
        </p:txBody>
      </p:sp>
      <p:sp>
        <p:nvSpPr>
          <p:cNvPr id="10" name="object 10"/>
          <p:cNvSpPr/>
          <p:nvPr/>
        </p:nvSpPr>
        <p:spPr>
          <a:xfrm>
            <a:off x="2289048" y="2619755"/>
            <a:ext cx="797560" cy="367665"/>
          </a:xfrm>
          <a:custGeom>
            <a:avLst/>
            <a:gdLst/>
            <a:ahLst/>
            <a:cxnLst/>
            <a:rect l="l" t="t" r="r" b="b"/>
            <a:pathLst>
              <a:path w="797560" h="367664">
                <a:moveTo>
                  <a:pt x="0" y="367284"/>
                </a:moveTo>
                <a:lnTo>
                  <a:pt x="797051" y="367284"/>
                </a:lnTo>
                <a:lnTo>
                  <a:pt x="797051" y="0"/>
                </a:lnTo>
                <a:lnTo>
                  <a:pt x="0" y="0"/>
                </a:lnTo>
                <a:lnTo>
                  <a:pt x="0" y="367284"/>
                </a:lnTo>
                <a:close/>
              </a:path>
            </a:pathLst>
          </a:custGeom>
          <a:ln w="9144">
            <a:solidFill>
              <a:srgbClr val="BEBEBE"/>
            </a:solidFill>
          </a:ln>
        </p:spPr>
        <p:txBody>
          <a:bodyPr wrap="square" lIns="0" tIns="0" rIns="0" bIns="0" rtlCol="0"/>
          <a:lstStyle/>
          <a:p>
            <a:endParaRPr/>
          </a:p>
        </p:txBody>
      </p:sp>
      <p:sp>
        <p:nvSpPr>
          <p:cNvPr id="11" name="object 11"/>
          <p:cNvSpPr/>
          <p:nvPr/>
        </p:nvSpPr>
        <p:spPr>
          <a:xfrm>
            <a:off x="2289048" y="2545079"/>
            <a:ext cx="797560" cy="74930"/>
          </a:xfrm>
          <a:custGeom>
            <a:avLst/>
            <a:gdLst/>
            <a:ahLst/>
            <a:cxnLst/>
            <a:rect l="l" t="t" r="r" b="b"/>
            <a:pathLst>
              <a:path w="797560" h="74930">
                <a:moveTo>
                  <a:pt x="0" y="74675"/>
                </a:moveTo>
                <a:lnTo>
                  <a:pt x="797051" y="74675"/>
                </a:lnTo>
                <a:lnTo>
                  <a:pt x="797051" y="0"/>
                </a:lnTo>
                <a:lnTo>
                  <a:pt x="0" y="0"/>
                </a:lnTo>
                <a:lnTo>
                  <a:pt x="0" y="74675"/>
                </a:lnTo>
                <a:close/>
              </a:path>
            </a:pathLst>
          </a:custGeom>
          <a:solidFill>
            <a:srgbClr val="339966"/>
          </a:solidFill>
        </p:spPr>
        <p:txBody>
          <a:bodyPr wrap="square" lIns="0" tIns="0" rIns="0" bIns="0" rtlCol="0"/>
          <a:lstStyle/>
          <a:p>
            <a:endParaRPr/>
          </a:p>
        </p:txBody>
      </p:sp>
      <p:sp>
        <p:nvSpPr>
          <p:cNvPr id="12" name="object 12"/>
          <p:cNvSpPr/>
          <p:nvPr/>
        </p:nvSpPr>
        <p:spPr>
          <a:xfrm>
            <a:off x="2289048" y="2545079"/>
            <a:ext cx="797560" cy="74930"/>
          </a:xfrm>
          <a:custGeom>
            <a:avLst/>
            <a:gdLst/>
            <a:ahLst/>
            <a:cxnLst/>
            <a:rect l="l" t="t" r="r" b="b"/>
            <a:pathLst>
              <a:path w="797560" h="74930">
                <a:moveTo>
                  <a:pt x="0" y="74675"/>
                </a:moveTo>
                <a:lnTo>
                  <a:pt x="797051" y="74675"/>
                </a:lnTo>
                <a:lnTo>
                  <a:pt x="797051" y="0"/>
                </a:lnTo>
                <a:lnTo>
                  <a:pt x="0" y="0"/>
                </a:lnTo>
                <a:lnTo>
                  <a:pt x="0" y="74675"/>
                </a:lnTo>
                <a:close/>
              </a:path>
            </a:pathLst>
          </a:custGeom>
          <a:ln w="9144">
            <a:solidFill>
              <a:srgbClr val="BEBEBE"/>
            </a:solidFill>
          </a:ln>
        </p:spPr>
        <p:txBody>
          <a:bodyPr wrap="square" lIns="0" tIns="0" rIns="0" bIns="0" rtlCol="0"/>
          <a:lstStyle/>
          <a:p>
            <a:endParaRPr/>
          </a:p>
        </p:txBody>
      </p:sp>
      <p:sp>
        <p:nvSpPr>
          <p:cNvPr id="13" name="object 13"/>
          <p:cNvSpPr/>
          <p:nvPr/>
        </p:nvSpPr>
        <p:spPr>
          <a:xfrm>
            <a:off x="772668" y="2276855"/>
            <a:ext cx="0" cy="3213100"/>
          </a:xfrm>
          <a:custGeom>
            <a:avLst/>
            <a:gdLst/>
            <a:ahLst/>
            <a:cxnLst/>
            <a:rect l="l" t="t" r="r" b="b"/>
            <a:pathLst>
              <a:path h="3213100">
                <a:moveTo>
                  <a:pt x="0" y="3212592"/>
                </a:moveTo>
                <a:lnTo>
                  <a:pt x="0" y="0"/>
                </a:lnTo>
              </a:path>
            </a:pathLst>
          </a:custGeom>
          <a:ln w="9144">
            <a:solidFill>
              <a:srgbClr val="666666"/>
            </a:solidFill>
          </a:ln>
        </p:spPr>
        <p:txBody>
          <a:bodyPr wrap="square" lIns="0" tIns="0" rIns="0" bIns="0" rtlCol="0"/>
          <a:lstStyle/>
          <a:p>
            <a:endParaRPr/>
          </a:p>
        </p:txBody>
      </p:sp>
      <p:sp>
        <p:nvSpPr>
          <p:cNvPr id="14" name="object 14"/>
          <p:cNvSpPr/>
          <p:nvPr/>
        </p:nvSpPr>
        <p:spPr>
          <a:xfrm>
            <a:off x="772668" y="548944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5" name="object 15"/>
          <p:cNvSpPr/>
          <p:nvPr/>
        </p:nvSpPr>
        <p:spPr>
          <a:xfrm>
            <a:off x="772668" y="51328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6" name="object 16"/>
          <p:cNvSpPr/>
          <p:nvPr/>
        </p:nvSpPr>
        <p:spPr>
          <a:xfrm>
            <a:off x="772668" y="477621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7" name="object 17"/>
          <p:cNvSpPr/>
          <p:nvPr/>
        </p:nvSpPr>
        <p:spPr>
          <a:xfrm>
            <a:off x="772668" y="441960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8" name="object 18"/>
          <p:cNvSpPr/>
          <p:nvPr/>
        </p:nvSpPr>
        <p:spPr>
          <a:xfrm>
            <a:off x="772668" y="406145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9" name="object 19"/>
          <p:cNvSpPr/>
          <p:nvPr/>
        </p:nvSpPr>
        <p:spPr>
          <a:xfrm>
            <a:off x="772668" y="3704844"/>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0" name="object 20"/>
          <p:cNvSpPr/>
          <p:nvPr/>
        </p:nvSpPr>
        <p:spPr>
          <a:xfrm>
            <a:off x="772668" y="33482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1" name="object 21"/>
          <p:cNvSpPr/>
          <p:nvPr/>
        </p:nvSpPr>
        <p:spPr>
          <a:xfrm>
            <a:off x="772668" y="299008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2" name="object 22"/>
          <p:cNvSpPr/>
          <p:nvPr/>
        </p:nvSpPr>
        <p:spPr>
          <a:xfrm>
            <a:off x="772668" y="263347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3" name="object 23"/>
          <p:cNvSpPr/>
          <p:nvPr/>
        </p:nvSpPr>
        <p:spPr>
          <a:xfrm>
            <a:off x="772668" y="22768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4" name="object 24"/>
          <p:cNvSpPr/>
          <p:nvPr/>
        </p:nvSpPr>
        <p:spPr>
          <a:xfrm>
            <a:off x="772668" y="5489447"/>
            <a:ext cx="3830320" cy="0"/>
          </a:xfrm>
          <a:custGeom>
            <a:avLst/>
            <a:gdLst/>
            <a:ahLst/>
            <a:cxnLst/>
            <a:rect l="l" t="t" r="r" b="b"/>
            <a:pathLst>
              <a:path w="3830320">
                <a:moveTo>
                  <a:pt x="0" y="0"/>
                </a:moveTo>
                <a:lnTo>
                  <a:pt x="3829811" y="0"/>
                </a:lnTo>
              </a:path>
            </a:pathLst>
          </a:custGeom>
          <a:ln w="9144">
            <a:solidFill>
              <a:srgbClr val="666666"/>
            </a:solidFill>
          </a:ln>
        </p:spPr>
        <p:txBody>
          <a:bodyPr wrap="square" lIns="0" tIns="0" rIns="0" bIns="0" rtlCol="0"/>
          <a:lstStyle/>
          <a:p>
            <a:endParaRPr/>
          </a:p>
        </p:txBody>
      </p:sp>
      <p:sp>
        <p:nvSpPr>
          <p:cNvPr id="25" name="object 25"/>
          <p:cNvSpPr txBox="1"/>
          <p:nvPr/>
        </p:nvSpPr>
        <p:spPr>
          <a:xfrm>
            <a:off x="496925" y="2152650"/>
            <a:ext cx="125095" cy="3449954"/>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9</a:t>
            </a:r>
            <a:endParaRPr sz="1400">
              <a:latin typeface="Univers for BP Light"/>
              <a:cs typeface="Univers for BP Light"/>
            </a:endParaRPr>
          </a:p>
          <a:p>
            <a:pPr marL="12700">
              <a:lnSpc>
                <a:spcPct val="100000"/>
              </a:lnSpc>
              <a:spcBef>
                <a:spcPts val="1130"/>
              </a:spcBef>
            </a:pPr>
            <a:r>
              <a:rPr sz="1400" b="0" dirty="0">
                <a:latin typeface="Univers for BP Light"/>
                <a:cs typeface="Univers for BP Light"/>
              </a:rPr>
              <a:t>8</a:t>
            </a:r>
            <a:endParaRPr sz="1400">
              <a:latin typeface="Univers for BP Light"/>
              <a:cs typeface="Univers for BP Light"/>
            </a:endParaRPr>
          </a:p>
          <a:p>
            <a:pPr marL="12700">
              <a:lnSpc>
                <a:spcPct val="100000"/>
              </a:lnSpc>
              <a:spcBef>
                <a:spcPts val="1125"/>
              </a:spcBef>
            </a:pPr>
            <a:r>
              <a:rPr sz="1400" b="0" dirty="0">
                <a:latin typeface="Univers for BP Light"/>
                <a:cs typeface="Univers for BP Light"/>
              </a:rPr>
              <a:t>7</a:t>
            </a:r>
            <a:endParaRPr sz="1400">
              <a:latin typeface="Univers for BP Light"/>
              <a:cs typeface="Univers for BP Light"/>
            </a:endParaRPr>
          </a:p>
          <a:p>
            <a:pPr marL="12700">
              <a:lnSpc>
                <a:spcPct val="100000"/>
              </a:lnSpc>
              <a:spcBef>
                <a:spcPts val="1130"/>
              </a:spcBef>
            </a:pPr>
            <a:r>
              <a:rPr sz="1400" b="0" dirty="0">
                <a:latin typeface="Univers for BP Light"/>
                <a:cs typeface="Univers for BP Light"/>
              </a:rPr>
              <a:t>6</a:t>
            </a:r>
            <a:endParaRPr sz="1400">
              <a:latin typeface="Univers for BP Light"/>
              <a:cs typeface="Univers for BP Light"/>
            </a:endParaRPr>
          </a:p>
          <a:p>
            <a:pPr marL="12700">
              <a:lnSpc>
                <a:spcPct val="100000"/>
              </a:lnSpc>
              <a:spcBef>
                <a:spcPts val="1135"/>
              </a:spcBef>
            </a:pPr>
            <a:r>
              <a:rPr sz="1400" b="0" dirty="0">
                <a:latin typeface="Univers for BP Light"/>
                <a:cs typeface="Univers for BP Light"/>
              </a:rPr>
              <a:t>5</a:t>
            </a:r>
            <a:endParaRPr sz="1400">
              <a:latin typeface="Univers for BP Light"/>
              <a:cs typeface="Univers for BP Light"/>
            </a:endParaRPr>
          </a:p>
          <a:p>
            <a:pPr marL="12700">
              <a:lnSpc>
                <a:spcPct val="100000"/>
              </a:lnSpc>
              <a:spcBef>
                <a:spcPts val="1130"/>
              </a:spcBef>
            </a:pPr>
            <a:r>
              <a:rPr sz="1400" b="0" dirty="0">
                <a:latin typeface="Univers for BP Light"/>
                <a:cs typeface="Univers for BP Light"/>
              </a:rPr>
              <a:t>4</a:t>
            </a:r>
            <a:endParaRPr sz="1400">
              <a:latin typeface="Univers for BP Light"/>
              <a:cs typeface="Univers for BP Light"/>
            </a:endParaRPr>
          </a:p>
          <a:p>
            <a:pPr marL="12700">
              <a:lnSpc>
                <a:spcPct val="100000"/>
              </a:lnSpc>
              <a:spcBef>
                <a:spcPts val="1125"/>
              </a:spcBef>
            </a:pPr>
            <a:r>
              <a:rPr sz="1400" b="0" dirty="0">
                <a:latin typeface="Univers for BP Light"/>
                <a:cs typeface="Univers for BP Light"/>
              </a:rPr>
              <a:t>3</a:t>
            </a:r>
            <a:endParaRPr sz="1400">
              <a:latin typeface="Univers for BP Light"/>
              <a:cs typeface="Univers for BP Light"/>
            </a:endParaRPr>
          </a:p>
          <a:p>
            <a:pPr marL="12700">
              <a:lnSpc>
                <a:spcPct val="100000"/>
              </a:lnSpc>
              <a:spcBef>
                <a:spcPts val="1130"/>
              </a:spcBef>
            </a:pPr>
            <a:r>
              <a:rPr sz="1400" b="0" dirty="0">
                <a:latin typeface="Univers for BP Light"/>
                <a:cs typeface="Univers for BP Light"/>
              </a:rPr>
              <a:t>2</a:t>
            </a:r>
            <a:endParaRPr sz="1400">
              <a:latin typeface="Univers for BP Light"/>
              <a:cs typeface="Univers for BP Light"/>
            </a:endParaRPr>
          </a:p>
          <a:p>
            <a:pPr marL="12700">
              <a:lnSpc>
                <a:spcPct val="100000"/>
              </a:lnSpc>
              <a:spcBef>
                <a:spcPts val="1130"/>
              </a:spcBef>
            </a:pPr>
            <a:r>
              <a:rPr sz="1400" b="0" dirty="0">
                <a:latin typeface="Univers for BP Light"/>
                <a:cs typeface="Univers for BP Light"/>
              </a:rPr>
              <a:t>1</a:t>
            </a:r>
            <a:endParaRPr sz="1400">
              <a:latin typeface="Univers for BP Light"/>
              <a:cs typeface="Univers for BP Light"/>
            </a:endParaRPr>
          </a:p>
          <a:p>
            <a:pPr marL="12700">
              <a:lnSpc>
                <a:spcPct val="100000"/>
              </a:lnSpc>
              <a:spcBef>
                <a:spcPts val="1130"/>
              </a:spcBef>
            </a:pPr>
            <a:r>
              <a:rPr sz="1400" b="0" dirty="0">
                <a:latin typeface="Univers for BP Light"/>
                <a:cs typeface="Univers for BP Light"/>
              </a:rPr>
              <a:t>0</a:t>
            </a:r>
            <a:endParaRPr sz="1400">
              <a:latin typeface="Univers for BP Light"/>
              <a:cs typeface="Univers for BP Light"/>
            </a:endParaRPr>
          </a:p>
        </p:txBody>
      </p:sp>
      <p:sp>
        <p:nvSpPr>
          <p:cNvPr id="26" name="object 26"/>
          <p:cNvSpPr txBox="1"/>
          <p:nvPr/>
        </p:nvSpPr>
        <p:spPr>
          <a:xfrm>
            <a:off x="786180" y="5595813"/>
            <a:ext cx="1251585" cy="453390"/>
          </a:xfrm>
          <a:prstGeom prst="rect">
            <a:avLst/>
          </a:prstGeom>
        </p:spPr>
        <p:txBody>
          <a:bodyPr vert="horz" wrap="square" lIns="0" tIns="0" rIns="0" bIns="0" rtlCol="0">
            <a:spAutoFit/>
          </a:bodyPr>
          <a:lstStyle/>
          <a:p>
            <a:pPr marL="427355" marR="5080" indent="-415290">
              <a:lnSpc>
                <a:spcPct val="101099"/>
              </a:lnSpc>
            </a:pPr>
            <a:r>
              <a:rPr sz="1400" b="0" dirty="0">
                <a:latin typeface="Univers for BP Light"/>
                <a:cs typeface="Univers for BP Light"/>
              </a:rPr>
              <a:t>Energy</a:t>
            </a:r>
            <a:r>
              <a:rPr sz="1400" b="0" spc="-65" dirty="0">
                <a:latin typeface="Univers for BP Light"/>
                <a:cs typeface="Univers for BP Light"/>
              </a:rPr>
              <a:t> </a:t>
            </a:r>
            <a:r>
              <a:rPr sz="1400" b="0" spc="-5" dirty="0">
                <a:latin typeface="Univers for BP Light"/>
                <a:cs typeface="Univers for BP Light"/>
              </a:rPr>
              <a:t>Outlook  2015</a:t>
            </a:r>
            <a:endParaRPr sz="1400">
              <a:latin typeface="Univers for BP Light"/>
              <a:cs typeface="Univers for BP Light"/>
            </a:endParaRPr>
          </a:p>
        </p:txBody>
      </p:sp>
      <p:sp>
        <p:nvSpPr>
          <p:cNvPr id="27" name="object 27"/>
          <p:cNvSpPr txBox="1"/>
          <p:nvPr/>
        </p:nvSpPr>
        <p:spPr>
          <a:xfrm>
            <a:off x="3339465" y="5595813"/>
            <a:ext cx="1251585" cy="453390"/>
          </a:xfrm>
          <a:prstGeom prst="rect">
            <a:avLst/>
          </a:prstGeom>
        </p:spPr>
        <p:txBody>
          <a:bodyPr vert="horz" wrap="square" lIns="0" tIns="0" rIns="0" bIns="0" rtlCol="0">
            <a:spAutoFit/>
          </a:bodyPr>
          <a:lstStyle/>
          <a:p>
            <a:pPr marL="427355" marR="5080" indent="-415290">
              <a:lnSpc>
                <a:spcPct val="101099"/>
              </a:lnSpc>
            </a:pPr>
            <a:r>
              <a:rPr sz="1400" b="0" dirty="0">
                <a:latin typeface="Univers for BP Light"/>
                <a:cs typeface="Univers for BP Light"/>
              </a:rPr>
              <a:t>Energy</a:t>
            </a:r>
            <a:r>
              <a:rPr sz="1400" b="0" spc="-65" dirty="0">
                <a:latin typeface="Univers for BP Light"/>
                <a:cs typeface="Univers for BP Light"/>
              </a:rPr>
              <a:t> </a:t>
            </a:r>
            <a:r>
              <a:rPr sz="1400" b="0" spc="-5" dirty="0">
                <a:latin typeface="Univers for BP Light"/>
                <a:cs typeface="Univers for BP Light"/>
              </a:rPr>
              <a:t>Outlook  2018</a:t>
            </a:r>
            <a:endParaRPr sz="1400">
              <a:latin typeface="Univers for BP Light"/>
              <a:cs typeface="Univers for BP Light"/>
            </a:endParaRPr>
          </a:p>
        </p:txBody>
      </p:sp>
      <p:sp>
        <p:nvSpPr>
          <p:cNvPr id="28" name="object 28"/>
          <p:cNvSpPr txBox="1">
            <a:spLocks noGrp="1"/>
          </p:cNvSpPr>
          <p:nvPr>
            <p:ph type="title"/>
          </p:nvPr>
        </p:nvSpPr>
        <p:spPr>
          <a:xfrm>
            <a:off x="491439" y="554863"/>
            <a:ext cx="7452995" cy="361950"/>
          </a:xfrm>
          <a:prstGeom prst="rect">
            <a:avLst/>
          </a:prstGeom>
        </p:spPr>
        <p:txBody>
          <a:bodyPr vert="horz" wrap="square" lIns="0" tIns="0" rIns="0" bIns="0" rtlCol="0">
            <a:spAutoFit/>
          </a:bodyPr>
          <a:lstStyle/>
          <a:p>
            <a:pPr marL="12700">
              <a:lnSpc>
                <a:spcPct val="100000"/>
              </a:lnSpc>
            </a:pPr>
            <a:r>
              <a:rPr spc="-5" dirty="0"/>
              <a:t>The outlook for renewables has increased</a:t>
            </a:r>
            <a:r>
              <a:rPr spc="195" dirty="0"/>
              <a:t> </a:t>
            </a:r>
            <a:r>
              <a:rPr spc="-5" dirty="0"/>
              <a:t>significantly...</a:t>
            </a:r>
          </a:p>
        </p:txBody>
      </p:sp>
      <p:sp>
        <p:nvSpPr>
          <p:cNvPr id="29" name="object 29"/>
          <p:cNvSpPr txBox="1"/>
          <p:nvPr/>
        </p:nvSpPr>
        <p:spPr>
          <a:xfrm>
            <a:off x="515823" y="1199134"/>
            <a:ext cx="3855085" cy="828040"/>
          </a:xfrm>
          <a:prstGeom prst="rect">
            <a:avLst/>
          </a:prstGeom>
        </p:spPr>
        <p:txBody>
          <a:bodyPr vert="horz" wrap="square" lIns="0" tIns="0" rIns="0" bIns="0" rtlCol="0">
            <a:spAutoFit/>
          </a:bodyPr>
          <a:lstStyle/>
          <a:p>
            <a:pPr marL="387350" algn="ctr">
              <a:lnSpc>
                <a:spcPct val="100000"/>
              </a:lnSpc>
            </a:pPr>
            <a:r>
              <a:rPr sz="1800" dirty="0">
                <a:latin typeface="Univers for BP"/>
                <a:cs typeface="Univers for BP"/>
              </a:rPr>
              <a:t>Change to the </a:t>
            </a:r>
            <a:r>
              <a:rPr sz="1800" spc="-5" dirty="0">
                <a:latin typeface="Univers for BP"/>
                <a:cs typeface="Univers for BP"/>
              </a:rPr>
              <a:t>projected level</a:t>
            </a:r>
            <a:r>
              <a:rPr sz="1800" spc="-45" dirty="0">
                <a:latin typeface="Univers for BP"/>
                <a:cs typeface="Univers for BP"/>
              </a:rPr>
              <a:t> </a:t>
            </a:r>
            <a:r>
              <a:rPr sz="1800" dirty="0">
                <a:latin typeface="Univers for BP"/>
                <a:cs typeface="Univers for BP"/>
              </a:rPr>
              <a:t>of</a:t>
            </a:r>
            <a:endParaRPr sz="1800">
              <a:latin typeface="Univers for BP"/>
              <a:cs typeface="Univers for BP"/>
            </a:endParaRPr>
          </a:p>
          <a:p>
            <a:pPr marL="387985" algn="ctr">
              <a:lnSpc>
                <a:spcPct val="100000"/>
              </a:lnSpc>
            </a:pPr>
            <a:r>
              <a:rPr sz="1800" spc="-5" dirty="0">
                <a:latin typeface="Univers for BP"/>
                <a:cs typeface="Univers for BP"/>
              </a:rPr>
              <a:t>renewable </a:t>
            </a:r>
            <a:r>
              <a:rPr sz="1800" dirty="0">
                <a:latin typeface="Univers for BP"/>
                <a:cs typeface="Univers for BP"/>
              </a:rPr>
              <a:t>power in</a:t>
            </a:r>
            <a:r>
              <a:rPr sz="1800" spc="-75" dirty="0">
                <a:latin typeface="Univers for BP"/>
                <a:cs typeface="Univers for BP"/>
              </a:rPr>
              <a:t> </a:t>
            </a:r>
            <a:r>
              <a:rPr sz="1800" spc="-10" dirty="0">
                <a:latin typeface="Univers for BP"/>
                <a:cs typeface="Univers for BP"/>
              </a:rPr>
              <a:t>2035</a:t>
            </a:r>
            <a:endParaRPr sz="1800">
              <a:latin typeface="Univers for BP"/>
              <a:cs typeface="Univers for BP"/>
            </a:endParaRPr>
          </a:p>
          <a:p>
            <a:pPr marL="12700">
              <a:lnSpc>
                <a:spcPct val="100000"/>
              </a:lnSpc>
              <a:spcBef>
                <a:spcPts val="350"/>
              </a:spcBef>
            </a:pPr>
            <a:r>
              <a:rPr sz="1400" b="0" dirty="0">
                <a:latin typeface="Univers for BP Light"/>
                <a:cs typeface="Univers for BP Light"/>
              </a:rPr>
              <a:t>Thousand</a:t>
            </a:r>
            <a:r>
              <a:rPr sz="1400" b="0" spc="-125" dirty="0">
                <a:latin typeface="Univers for BP Light"/>
                <a:cs typeface="Univers for BP Light"/>
              </a:rPr>
              <a:t> </a:t>
            </a:r>
            <a:r>
              <a:rPr sz="1400" b="0" spc="-5" dirty="0">
                <a:latin typeface="Univers for BP Light"/>
                <a:cs typeface="Univers for BP Light"/>
              </a:rPr>
              <a:t>TWh</a:t>
            </a:r>
            <a:endParaRPr sz="1400">
              <a:latin typeface="Univers for BP Light"/>
              <a:cs typeface="Univers for BP Light"/>
            </a:endParaRPr>
          </a:p>
        </p:txBody>
      </p:sp>
      <p:sp>
        <p:nvSpPr>
          <p:cNvPr id="30" name="object 30"/>
          <p:cNvSpPr txBox="1"/>
          <p:nvPr/>
        </p:nvSpPr>
        <p:spPr>
          <a:xfrm>
            <a:off x="2437638" y="3245103"/>
            <a:ext cx="47117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S</a:t>
            </a:r>
            <a:r>
              <a:rPr sz="1400" spc="-10" dirty="0">
                <a:latin typeface="Univers for BP"/>
                <a:cs typeface="Univers for BP"/>
              </a:rPr>
              <a:t>o</a:t>
            </a:r>
            <a:r>
              <a:rPr sz="1400" dirty="0">
                <a:latin typeface="Univers for BP"/>
                <a:cs typeface="Univers for BP"/>
              </a:rPr>
              <a:t>lar</a:t>
            </a:r>
            <a:endParaRPr sz="1400">
              <a:latin typeface="Univers for BP"/>
              <a:cs typeface="Univers for BP"/>
            </a:endParaRPr>
          </a:p>
        </p:txBody>
      </p:sp>
      <p:sp>
        <p:nvSpPr>
          <p:cNvPr id="31" name="object 31"/>
          <p:cNvSpPr txBox="1"/>
          <p:nvPr/>
        </p:nvSpPr>
        <p:spPr>
          <a:xfrm>
            <a:off x="2439161" y="2711958"/>
            <a:ext cx="47117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Wi</a:t>
            </a:r>
            <a:r>
              <a:rPr sz="1400" spc="-10" dirty="0">
                <a:latin typeface="Univers for BP"/>
                <a:cs typeface="Univers for BP"/>
              </a:rPr>
              <a:t>n</a:t>
            </a:r>
            <a:r>
              <a:rPr sz="1400" dirty="0">
                <a:latin typeface="Univers for BP"/>
                <a:cs typeface="Univers for BP"/>
              </a:rPr>
              <a:t>d</a:t>
            </a:r>
            <a:endParaRPr sz="1400">
              <a:latin typeface="Univers for BP"/>
              <a:cs typeface="Univers for BP"/>
            </a:endParaRPr>
          </a:p>
        </p:txBody>
      </p:sp>
      <p:sp>
        <p:nvSpPr>
          <p:cNvPr id="32" name="object 32"/>
          <p:cNvSpPr txBox="1"/>
          <p:nvPr/>
        </p:nvSpPr>
        <p:spPr>
          <a:xfrm>
            <a:off x="2437002" y="2327402"/>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33" name="object 33"/>
          <p:cNvSpPr/>
          <p:nvPr/>
        </p:nvSpPr>
        <p:spPr>
          <a:xfrm>
            <a:off x="5554979" y="2278379"/>
            <a:ext cx="0" cy="3209925"/>
          </a:xfrm>
          <a:custGeom>
            <a:avLst/>
            <a:gdLst/>
            <a:ahLst/>
            <a:cxnLst/>
            <a:rect l="l" t="t" r="r" b="b"/>
            <a:pathLst>
              <a:path h="3209925">
                <a:moveTo>
                  <a:pt x="0" y="3209544"/>
                </a:moveTo>
                <a:lnTo>
                  <a:pt x="0" y="0"/>
                </a:lnTo>
              </a:path>
            </a:pathLst>
          </a:custGeom>
          <a:ln w="9144">
            <a:solidFill>
              <a:srgbClr val="666666"/>
            </a:solidFill>
          </a:ln>
        </p:spPr>
        <p:txBody>
          <a:bodyPr wrap="square" lIns="0" tIns="0" rIns="0" bIns="0" rtlCol="0"/>
          <a:lstStyle/>
          <a:p>
            <a:endParaRPr/>
          </a:p>
        </p:txBody>
      </p:sp>
      <p:sp>
        <p:nvSpPr>
          <p:cNvPr id="34" name="object 34"/>
          <p:cNvSpPr/>
          <p:nvPr/>
        </p:nvSpPr>
        <p:spPr>
          <a:xfrm>
            <a:off x="5554979" y="5487923"/>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35" name="object 35"/>
          <p:cNvSpPr/>
          <p:nvPr/>
        </p:nvSpPr>
        <p:spPr>
          <a:xfrm>
            <a:off x="5554979" y="4953000"/>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36" name="object 36"/>
          <p:cNvSpPr/>
          <p:nvPr/>
        </p:nvSpPr>
        <p:spPr>
          <a:xfrm>
            <a:off x="5554979" y="4418076"/>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37" name="object 37"/>
          <p:cNvSpPr/>
          <p:nvPr/>
        </p:nvSpPr>
        <p:spPr>
          <a:xfrm>
            <a:off x="5554979" y="388315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38" name="object 38"/>
          <p:cNvSpPr/>
          <p:nvPr/>
        </p:nvSpPr>
        <p:spPr>
          <a:xfrm>
            <a:off x="5554979" y="3348228"/>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39" name="object 39"/>
          <p:cNvSpPr/>
          <p:nvPr/>
        </p:nvSpPr>
        <p:spPr>
          <a:xfrm>
            <a:off x="5554979" y="2813304"/>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40" name="object 40"/>
          <p:cNvSpPr/>
          <p:nvPr/>
        </p:nvSpPr>
        <p:spPr>
          <a:xfrm>
            <a:off x="5554979" y="2278379"/>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41" name="object 41"/>
          <p:cNvSpPr/>
          <p:nvPr/>
        </p:nvSpPr>
        <p:spPr>
          <a:xfrm>
            <a:off x="5554979" y="5487923"/>
            <a:ext cx="3769360" cy="0"/>
          </a:xfrm>
          <a:custGeom>
            <a:avLst/>
            <a:gdLst/>
            <a:ahLst/>
            <a:cxnLst/>
            <a:rect l="l" t="t" r="r" b="b"/>
            <a:pathLst>
              <a:path w="3769359">
                <a:moveTo>
                  <a:pt x="0" y="0"/>
                </a:moveTo>
                <a:lnTo>
                  <a:pt x="3768852" y="0"/>
                </a:lnTo>
              </a:path>
            </a:pathLst>
          </a:custGeom>
          <a:ln w="9144">
            <a:solidFill>
              <a:srgbClr val="666666"/>
            </a:solidFill>
          </a:ln>
        </p:spPr>
        <p:txBody>
          <a:bodyPr wrap="square" lIns="0" tIns="0" rIns="0" bIns="0" rtlCol="0"/>
          <a:lstStyle/>
          <a:p>
            <a:endParaRPr/>
          </a:p>
        </p:txBody>
      </p:sp>
      <p:sp>
        <p:nvSpPr>
          <p:cNvPr id="42" name="object 42"/>
          <p:cNvSpPr/>
          <p:nvPr/>
        </p:nvSpPr>
        <p:spPr>
          <a:xfrm>
            <a:off x="5650229" y="2788157"/>
            <a:ext cx="3357879" cy="1385570"/>
          </a:xfrm>
          <a:custGeom>
            <a:avLst/>
            <a:gdLst/>
            <a:ahLst/>
            <a:cxnLst/>
            <a:rect l="l" t="t" r="r" b="b"/>
            <a:pathLst>
              <a:path w="3357879" h="1385570">
                <a:moveTo>
                  <a:pt x="0" y="0"/>
                </a:moveTo>
                <a:lnTo>
                  <a:pt x="9316" y="53387"/>
                </a:lnTo>
                <a:lnTo>
                  <a:pt x="18430" y="107251"/>
                </a:lnTo>
                <a:lnTo>
                  <a:pt x="27949" y="160162"/>
                </a:lnTo>
                <a:lnTo>
                  <a:pt x="38481" y="210692"/>
                </a:lnTo>
                <a:lnTo>
                  <a:pt x="50375" y="259010"/>
                </a:lnTo>
                <a:lnTo>
                  <a:pt x="63246" y="305768"/>
                </a:lnTo>
                <a:lnTo>
                  <a:pt x="76592" y="349978"/>
                </a:lnTo>
                <a:lnTo>
                  <a:pt x="89916" y="390651"/>
                </a:lnTo>
                <a:lnTo>
                  <a:pt x="102995" y="426771"/>
                </a:lnTo>
                <a:lnTo>
                  <a:pt x="129581" y="489342"/>
                </a:lnTo>
                <a:lnTo>
                  <a:pt x="158910" y="548338"/>
                </a:lnTo>
                <a:lnTo>
                  <a:pt x="190934" y="603757"/>
                </a:lnTo>
                <a:lnTo>
                  <a:pt x="232392" y="662223"/>
                </a:lnTo>
                <a:lnTo>
                  <a:pt x="256873" y="693086"/>
                </a:lnTo>
                <a:lnTo>
                  <a:pt x="283283" y="723735"/>
                </a:lnTo>
                <a:lnTo>
                  <a:pt x="311277" y="753109"/>
                </a:lnTo>
                <a:lnTo>
                  <a:pt x="341612" y="781397"/>
                </a:lnTo>
                <a:lnTo>
                  <a:pt x="374126" y="809005"/>
                </a:lnTo>
                <a:lnTo>
                  <a:pt x="407378" y="835209"/>
                </a:lnTo>
                <a:lnTo>
                  <a:pt x="439928" y="859281"/>
                </a:lnTo>
                <a:lnTo>
                  <a:pt x="471592" y="880697"/>
                </a:lnTo>
                <a:lnTo>
                  <a:pt x="534350" y="917860"/>
                </a:lnTo>
                <a:lnTo>
                  <a:pt x="597656" y="951138"/>
                </a:lnTo>
                <a:lnTo>
                  <a:pt x="661509" y="980531"/>
                </a:lnTo>
                <a:lnTo>
                  <a:pt x="717708" y="1004532"/>
                </a:lnTo>
                <a:lnTo>
                  <a:pt x="766302" y="1023094"/>
                </a:lnTo>
                <a:lnTo>
                  <a:pt x="815127" y="1040554"/>
                </a:lnTo>
                <a:lnTo>
                  <a:pt x="864137" y="1056913"/>
                </a:lnTo>
                <a:lnTo>
                  <a:pt x="916928" y="1073239"/>
                </a:lnTo>
                <a:lnTo>
                  <a:pt x="973451" y="1089578"/>
                </a:lnTo>
                <a:lnTo>
                  <a:pt x="1026840" y="1104147"/>
                </a:lnTo>
                <a:lnTo>
                  <a:pt x="1077144" y="1116994"/>
                </a:lnTo>
                <a:lnTo>
                  <a:pt x="1125652" y="1128758"/>
                </a:lnTo>
                <a:lnTo>
                  <a:pt x="1172269" y="1139438"/>
                </a:lnTo>
                <a:lnTo>
                  <a:pt x="1221311" y="1150131"/>
                </a:lnTo>
                <a:lnTo>
                  <a:pt x="1272778" y="1160887"/>
                </a:lnTo>
                <a:lnTo>
                  <a:pt x="1327096" y="1171610"/>
                </a:lnTo>
                <a:lnTo>
                  <a:pt x="1384313" y="1182350"/>
                </a:lnTo>
                <a:lnTo>
                  <a:pt x="1441074" y="1192537"/>
                </a:lnTo>
                <a:lnTo>
                  <a:pt x="1497474" y="1202078"/>
                </a:lnTo>
                <a:lnTo>
                  <a:pt x="1554751" y="1211377"/>
                </a:lnTo>
                <a:lnTo>
                  <a:pt x="1612810" y="1220434"/>
                </a:lnTo>
                <a:lnTo>
                  <a:pt x="1673611" y="1229481"/>
                </a:lnTo>
                <a:lnTo>
                  <a:pt x="1737060" y="1238470"/>
                </a:lnTo>
                <a:lnTo>
                  <a:pt x="1800502" y="1247062"/>
                </a:lnTo>
                <a:lnTo>
                  <a:pt x="1863939" y="1255305"/>
                </a:lnTo>
                <a:lnTo>
                  <a:pt x="1927655" y="1263284"/>
                </a:lnTo>
                <a:lnTo>
                  <a:pt x="1991651" y="1270904"/>
                </a:lnTo>
                <a:lnTo>
                  <a:pt x="2054286" y="1278108"/>
                </a:lnTo>
                <a:lnTo>
                  <a:pt x="2115464" y="1284894"/>
                </a:lnTo>
                <a:lnTo>
                  <a:pt x="2180464" y="1291812"/>
                </a:lnTo>
                <a:lnTo>
                  <a:pt x="2249239" y="1298860"/>
                </a:lnTo>
                <a:lnTo>
                  <a:pt x="2320486" y="1305909"/>
                </a:lnTo>
                <a:lnTo>
                  <a:pt x="2394205" y="1312957"/>
                </a:lnTo>
                <a:lnTo>
                  <a:pt x="2432304" y="1316481"/>
                </a:lnTo>
                <a:lnTo>
                  <a:pt x="2471281" y="1320006"/>
                </a:lnTo>
                <a:lnTo>
                  <a:pt x="2511139" y="1323530"/>
                </a:lnTo>
                <a:lnTo>
                  <a:pt x="2551711" y="1327054"/>
                </a:lnTo>
                <a:lnTo>
                  <a:pt x="2592831" y="1330578"/>
                </a:lnTo>
                <a:lnTo>
                  <a:pt x="2634503" y="1334081"/>
                </a:lnTo>
                <a:lnTo>
                  <a:pt x="2676747" y="1337548"/>
                </a:lnTo>
                <a:lnTo>
                  <a:pt x="2719705" y="1340991"/>
                </a:lnTo>
                <a:lnTo>
                  <a:pt x="2763520" y="1344421"/>
                </a:lnTo>
                <a:lnTo>
                  <a:pt x="2808162" y="1347850"/>
                </a:lnTo>
                <a:lnTo>
                  <a:pt x="2853578" y="1351279"/>
                </a:lnTo>
                <a:lnTo>
                  <a:pt x="2899876" y="1354708"/>
                </a:lnTo>
                <a:lnTo>
                  <a:pt x="2947162" y="1358137"/>
                </a:lnTo>
                <a:lnTo>
                  <a:pt x="2995414" y="1361566"/>
                </a:lnTo>
                <a:lnTo>
                  <a:pt x="3044666" y="1364995"/>
                </a:lnTo>
                <a:lnTo>
                  <a:pt x="3094823" y="1368425"/>
                </a:lnTo>
                <a:lnTo>
                  <a:pt x="3145790" y="1371853"/>
                </a:lnTo>
                <a:lnTo>
                  <a:pt x="3202709" y="1375564"/>
                </a:lnTo>
                <a:lnTo>
                  <a:pt x="3263963" y="1379442"/>
                </a:lnTo>
                <a:lnTo>
                  <a:pt x="3319025" y="1382891"/>
                </a:lnTo>
                <a:lnTo>
                  <a:pt x="3357372" y="1385315"/>
                </a:lnTo>
              </a:path>
            </a:pathLst>
          </a:custGeom>
          <a:ln w="47244">
            <a:solidFill>
              <a:srgbClr val="FACC00"/>
            </a:solidFill>
          </a:ln>
        </p:spPr>
        <p:txBody>
          <a:bodyPr wrap="square" lIns="0" tIns="0" rIns="0" bIns="0" rtlCol="0"/>
          <a:lstStyle/>
          <a:p>
            <a:endParaRPr/>
          </a:p>
        </p:txBody>
      </p:sp>
      <p:sp>
        <p:nvSpPr>
          <p:cNvPr id="43" name="object 43"/>
          <p:cNvSpPr/>
          <p:nvPr/>
        </p:nvSpPr>
        <p:spPr>
          <a:xfrm>
            <a:off x="5755640" y="3268345"/>
            <a:ext cx="76200" cy="76200"/>
          </a:xfrm>
          <a:custGeom>
            <a:avLst/>
            <a:gdLst/>
            <a:ahLst/>
            <a:cxnLst/>
            <a:rect l="l" t="t" r="r" b="b"/>
            <a:pathLst>
              <a:path w="76200" h="76200">
                <a:moveTo>
                  <a:pt x="38100" y="0"/>
                </a:moveTo>
                <a:lnTo>
                  <a:pt x="23252" y="2988"/>
                </a:lnTo>
                <a:lnTo>
                  <a:pt x="11144" y="11144"/>
                </a:lnTo>
                <a:lnTo>
                  <a:pt x="2988" y="23252"/>
                </a:lnTo>
                <a:lnTo>
                  <a:pt x="0" y="38100"/>
                </a:lnTo>
                <a:lnTo>
                  <a:pt x="2988" y="52893"/>
                </a:lnTo>
                <a:lnTo>
                  <a:pt x="11144" y="65008"/>
                </a:lnTo>
                <a:lnTo>
                  <a:pt x="23252" y="73193"/>
                </a:lnTo>
                <a:lnTo>
                  <a:pt x="38100" y="76200"/>
                </a:lnTo>
                <a:lnTo>
                  <a:pt x="52893" y="73193"/>
                </a:lnTo>
                <a:lnTo>
                  <a:pt x="65008" y="65008"/>
                </a:lnTo>
                <a:lnTo>
                  <a:pt x="73193" y="52893"/>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44" name="object 44"/>
          <p:cNvSpPr/>
          <p:nvPr/>
        </p:nvSpPr>
        <p:spPr>
          <a:xfrm>
            <a:off x="6302755" y="3743833"/>
            <a:ext cx="76200" cy="76200"/>
          </a:xfrm>
          <a:custGeom>
            <a:avLst/>
            <a:gdLst/>
            <a:ahLst/>
            <a:cxnLst/>
            <a:rect l="l" t="t" r="r" b="b"/>
            <a:pathLst>
              <a:path w="76200" h="76200">
                <a:moveTo>
                  <a:pt x="38100" y="0"/>
                </a:moveTo>
                <a:lnTo>
                  <a:pt x="23252" y="2988"/>
                </a:lnTo>
                <a:lnTo>
                  <a:pt x="11144" y="11144"/>
                </a:lnTo>
                <a:lnTo>
                  <a:pt x="2988" y="23252"/>
                </a:lnTo>
                <a:lnTo>
                  <a:pt x="0" y="38100"/>
                </a:lnTo>
                <a:lnTo>
                  <a:pt x="2988" y="52893"/>
                </a:lnTo>
                <a:lnTo>
                  <a:pt x="11144" y="65008"/>
                </a:lnTo>
                <a:lnTo>
                  <a:pt x="23252" y="73193"/>
                </a:lnTo>
                <a:lnTo>
                  <a:pt x="38100" y="76200"/>
                </a:lnTo>
                <a:lnTo>
                  <a:pt x="52893" y="73193"/>
                </a:lnTo>
                <a:lnTo>
                  <a:pt x="65008" y="65008"/>
                </a:lnTo>
                <a:lnTo>
                  <a:pt x="73193" y="52893"/>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45" name="object 45"/>
          <p:cNvSpPr/>
          <p:nvPr/>
        </p:nvSpPr>
        <p:spPr>
          <a:xfrm>
            <a:off x="6807200" y="3894709"/>
            <a:ext cx="76200" cy="76200"/>
          </a:xfrm>
          <a:custGeom>
            <a:avLst/>
            <a:gdLst/>
            <a:ahLst/>
            <a:cxnLst/>
            <a:rect l="l" t="t" r="r" b="b"/>
            <a:pathLst>
              <a:path w="76200" h="76200">
                <a:moveTo>
                  <a:pt x="38100" y="0"/>
                </a:moveTo>
                <a:lnTo>
                  <a:pt x="23252" y="2988"/>
                </a:lnTo>
                <a:lnTo>
                  <a:pt x="11144" y="11144"/>
                </a:lnTo>
                <a:lnTo>
                  <a:pt x="2988" y="23252"/>
                </a:lnTo>
                <a:lnTo>
                  <a:pt x="0" y="38100"/>
                </a:lnTo>
                <a:lnTo>
                  <a:pt x="2988" y="52893"/>
                </a:lnTo>
                <a:lnTo>
                  <a:pt x="11144" y="65008"/>
                </a:lnTo>
                <a:lnTo>
                  <a:pt x="23252" y="73193"/>
                </a:lnTo>
                <a:lnTo>
                  <a:pt x="38100" y="76200"/>
                </a:lnTo>
                <a:lnTo>
                  <a:pt x="52893" y="73193"/>
                </a:lnTo>
                <a:lnTo>
                  <a:pt x="65008" y="65008"/>
                </a:lnTo>
                <a:lnTo>
                  <a:pt x="73193" y="52893"/>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46" name="object 46"/>
          <p:cNvSpPr/>
          <p:nvPr/>
        </p:nvSpPr>
        <p:spPr>
          <a:xfrm>
            <a:off x="7380223" y="3992245"/>
            <a:ext cx="76200" cy="76200"/>
          </a:xfrm>
          <a:custGeom>
            <a:avLst/>
            <a:gdLst/>
            <a:ahLst/>
            <a:cxnLst/>
            <a:rect l="l" t="t" r="r" b="b"/>
            <a:pathLst>
              <a:path w="76200" h="76200">
                <a:moveTo>
                  <a:pt x="38100" y="0"/>
                </a:moveTo>
                <a:lnTo>
                  <a:pt x="23252" y="2988"/>
                </a:lnTo>
                <a:lnTo>
                  <a:pt x="11144" y="11144"/>
                </a:lnTo>
                <a:lnTo>
                  <a:pt x="2988" y="23252"/>
                </a:lnTo>
                <a:lnTo>
                  <a:pt x="0" y="38099"/>
                </a:lnTo>
                <a:lnTo>
                  <a:pt x="2988" y="52893"/>
                </a:lnTo>
                <a:lnTo>
                  <a:pt x="11144" y="65008"/>
                </a:lnTo>
                <a:lnTo>
                  <a:pt x="23252" y="73193"/>
                </a:lnTo>
                <a:lnTo>
                  <a:pt x="38100" y="76199"/>
                </a:lnTo>
                <a:lnTo>
                  <a:pt x="52893" y="73193"/>
                </a:lnTo>
                <a:lnTo>
                  <a:pt x="65008" y="65008"/>
                </a:lnTo>
                <a:lnTo>
                  <a:pt x="73193" y="52893"/>
                </a:lnTo>
                <a:lnTo>
                  <a:pt x="76200" y="38099"/>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47" name="object 47"/>
          <p:cNvSpPr/>
          <p:nvPr/>
        </p:nvSpPr>
        <p:spPr>
          <a:xfrm>
            <a:off x="8043164" y="4066921"/>
            <a:ext cx="76200" cy="76200"/>
          </a:xfrm>
          <a:custGeom>
            <a:avLst/>
            <a:gdLst/>
            <a:ahLst/>
            <a:cxnLst/>
            <a:rect l="l" t="t" r="r" b="b"/>
            <a:pathLst>
              <a:path w="76200" h="76200">
                <a:moveTo>
                  <a:pt x="38100" y="0"/>
                </a:moveTo>
                <a:lnTo>
                  <a:pt x="23252" y="2988"/>
                </a:lnTo>
                <a:lnTo>
                  <a:pt x="11144" y="11144"/>
                </a:lnTo>
                <a:lnTo>
                  <a:pt x="2988" y="23252"/>
                </a:lnTo>
                <a:lnTo>
                  <a:pt x="0" y="38099"/>
                </a:lnTo>
                <a:lnTo>
                  <a:pt x="2988" y="52893"/>
                </a:lnTo>
                <a:lnTo>
                  <a:pt x="11144" y="65008"/>
                </a:lnTo>
                <a:lnTo>
                  <a:pt x="23252" y="73193"/>
                </a:lnTo>
                <a:lnTo>
                  <a:pt x="38100" y="76199"/>
                </a:lnTo>
                <a:lnTo>
                  <a:pt x="52893" y="73193"/>
                </a:lnTo>
                <a:lnTo>
                  <a:pt x="65008" y="65008"/>
                </a:lnTo>
                <a:lnTo>
                  <a:pt x="73193" y="52893"/>
                </a:lnTo>
                <a:lnTo>
                  <a:pt x="76200" y="38099"/>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48" name="object 48"/>
          <p:cNvSpPr/>
          <p:nvPr/>
        </p:nvSpPr>
        <p:spPr>
          <a:xfrm>
            <a:off x="8968231" y="4135501"/>
            <a:ext cx="76200" cy="76200"/>
          </a:xfrm>
          <a:custGeom>
            <a:avLst/>
            <a:gdLst/>
            <a:ahLst/>
            <a:cxnLst/>
            <a:rect l="l" t="t" r="r" b="b"/>
            <a:pathLst>
              <a:path w="76200" h="76200">
                <a:moveTo>
                  <a:pt x="38100" y="0"/>
                </a:moveTo>
                <a:lnTo>
                  <a:pt x="23252" y="2988"/>
                </a:lnTo>
                <a:lnTo>
                  <a:pt x="11144" y="11144"/>
                </a:lnTo>
                <a:lnTo>
                  <a:pt x="2988" y="23252"/>
                </a:lnTo>
                <a:lnTo>
                  <a:pt x="0" y="38100"/>
                </a:lnTo>
                <a:lnTo>
                  <a:pt x="2988" y="52893"/>
                </a:lnTo>
                <a:lnTo>
                  <a:pt x="11144" y="65008"/>
                </a:lnTo>
                <a:lnTo>
                  <a:pt x="23252" y="73193"/>
                </a:lnTo>
                <a:lnTo>
                  <a:pt x="38100" y="76200"/>
                </a:lnTo>
                <a:lnTo>
                  <a:pt x="52893" y="73193"/>
                </a:lnTo>
                <a:lnTo>
                  <a:pt x="65008" y="65008"/>
                </a:lnTo>
                <a:lnTo>
                  <a:pt x="73193" y="52893"/>
                </a:lnTo>
                <a:lnTo>
                  <a:pt x="76200" y="38100"/>
                </a:lnTo>
                <a:lnTo>
                  <a:pt x="73193" y="23252"/>
                </a:lnTo>
                <a:lnTo>
                  <a:pt x="65008" y="11144"/>
                </a:lnTo>
                <a:lnTo>
                  <a:pt x="52893" y="2988"/>
                </a:lnTo>
                <a:lnTo>
                  <a:pt x="38100" y="0"/>
                </a:lnTo>
                <a:close/>
              </a:path>
            </a:pathLst>
          </a:custGeom>
          <a:solidFill>
            <a:srgbClr val="DC0000"/>
          </a:solidFill>
        </p:spPr>
        <p:txBody>
          <a:bodyPr wrap="square" lIns="0" tIns="0" rIns="0" bIns="0" rtlCol="0"/>
          <a:lstStyle/>
          <a:p>
            <a:endParaRPr/>
          </a:p>
        </p:txBody>
      </p:sp>
      <p:sp>
        <p:nvSpPr>
          <p:cNvPr id="49" name="object 49"/>
          <p:cNvSpPr txBox="1"/>
          <p:nvPr/>
        </p:nvSpPr>
        <p:spPr>
          <a:xfrm>
            <a:off x="5279516" y="536473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50" name="object 50"/>
          <p:cNvSpPr txBox="1"/>
          <p:nvPr/>
        </p:nvSpPr>
        <p:spPr>
          <a:xfrm>
            <a:off x="5180838" y="482980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51" name="object 51"/>
          <p:cNvSpPr txBox="1"/>
          <p:nvPr/>
        </p:nvSpPr>
        <p:spPr>
          <a:xfrm>
            <a:off x="5180838" y="4294885"/>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52" name="object 52"/>
          <p:cNvSpPr txBox="1"/>
          <p:nvPr/>
        </p:nvSpPr>
        <p:spPr>
          <a:xfrm>
            <a:off x="5180838" y="3759961"/>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53" name="object 53"/>
          <p:cNvSpPr txBox="1"/>
          <p:nvPr/>
        </p:nvSpPr>
        <p:spPr>
          <a:xfrm>
            <a:off x="5180838" y="322503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54" name="object 54"/>
          <p:cNvSpPr txBox="1"/>
          <p:nvPr/>
        </p:nvSpPr>
        <p:spPr>
          <a:xfrm>
            <a:off x="5081778" y="269011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55" name="object 55"/>
          <p:cNvSpPr txBox="1"/>
          <p:nvPr/>
        </p:nvSpPr>
        <p:spPr>
          <a:xfrm>
            <a:off x="5081778" y="215519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120</a:t>
            </a:r>
            <a:endParaRPr sz="1400">
              <a:latin typeface="Univers for BP Light"/>
              <a:cs typeface="Univers for BP Light"/>
            </a:endParaRPr>
          </a:p>
        </p:txBody>
      </p:sp>
      <p:sp>
        <p:nvSpPr>
          <p:cNvPr id="56" name="object 56"/>
          <p:cNvSpPr txBox="1"/>
          <p:nvPr/>
        </p:nvSpPr>
        <p:spPr>
          <a:xfrm>
            <a:off x="5493765" y="5595721"/>
            <a:ext cx="1301115" cy="235585"/>
          </a:xfrm>
          <a:prstGeom prst="rect">
            <a:avLst/>
          </a:prstGeom>
        </p:spPr>
        <p:txBody>
          <a:bodyPr vert="horz" wrap="square" lIns="0" tIns="0" rIns="0" bIns="0" rtlCol="0">
            <a:spAutoFit/>
          </a:bodyPr>
          <a:lstStyle/>
          <a:p>
            <a:pPr marL="12700">
              <a:lnSpc>
                <a:spcPct val="100000"/>
              </a:lnSpc>
              <a:tabLst>
                <a:tab pos="452120" algn="l"/>
                <a:tab pos="990600" algn="l"/>
              </a:tabLst>
            </a:pPr>
            <a:r>
              <a:rPr sz="1400" b="0" dirty="0">
                <a:latin typeface="Univers for BP Light"/>
                <a:cs typeface="Univers for BP Light"/>
              </a:rPr>
              <a:t>0	</a:t>
            </a:r>
            <a:r>
              <a:rPr sz="1400" b="0" spc="-5" dirty="0">
                <a:latin typeface="Univers for BP Light"/>
                <a:cs typeface="Univers for BP Light"/>
              </a:rPr>
              <a:t>40</a:t>
            </a:r>
            <a:r>
              <a:rPr sz="1400" b="0" dirty="0">
                <a:latin typeface="Univers for BP Light"/>
                <a:cs typeface="Univers for BP Light"/>
              </a:rPr>
              <a:t>0	</a:t>
            </a:r>
            <a:r>
              <a:rPr sz="1400" b="0" spc="-5" dirty="0">
                <a:latin typeface="Univers for BP Light"/>
                <a:cs typeface="Univers for BP Light"/>
              </a:rPr>
              <a:t>800</a:t>
            </a:r>
            <a:endParaRPr sz="1400">
              <a:latin typeface="Univers for BP Light"/>
              <a:cs typeface="Univers for BP Light"/>
            </a:endParaRPr>
          </a:p>
        </p:txBody>
      </p:sp>
      <p:sp>
        <p:nvSpPr>
          <p:cNvPr id="57" name="object 57"/>
          <p:cNvSpPr txBox="1"/>
          <p:nvPr/>
        </p:nvSpPr>
        <p:spPr>
          <a:xfrm>
            <a:off x="6961123" y="5595721"/>
            <a:ext cx="2576195" cy="235585"/>
          </a:xfrm>
          <a:prstGeom prst="rect">
            <a:avLst/>
          </a:prstGeom>
        </p:spPr>
        <p:txBody>
          <a:bodyPr vert="horz" wrap="square" lIns="0" tIns="0" rIns="0" bIns="0" rtlCol="0">
            <a:spAutoFit/>
          </a:bodyPr>
          <a:lstStyle/>
          <a:p>
            <a:pPr marL="12700">
              <a:lnSpc>
                <a:spcPct val="100000"/>
              </a:lnSpc>
              <a:tabLst>
                <a:tab pos="551180" algn="l"/>
                <a:tab pos="1089025" algn="l"/>
                <a:tab pos="1627505" algn="l"/>
                <a:tab pos="2166620" algn="l"/>
              </a:tabLst>
            </a:pPr>
            <a:r>
              <a:rPr sz="1400" b="0" spc="-5" dirty="0">
                <a:latin typeface="Univers for BP Light"/>
                <a:cs typeface="Univers for BP Light"/>
              </a:rPr>
              <a:t>120</a:t>
            </a:r>
            <a:r>
              <a:rPr sz="1400" b="0" dirty="0">
                <a:latin typeface="Univers for BP Light"/>
                <a:cs typeface="Univers for BP Light"/>
              </a:rPr>
              <a:t>0	</a:t>
            </a:r>
            <a:r>
              <a:rPr sz="1400" b="0" spc="-5" dirty="0">
                <a:latin typeface="Univers for BP Light"/>
                <a:cs typeface="Univers for BP Light"/>
              </a:rPr>
              <a:t>160</a:t>
            </a:r>
            <a:r>
              <a:rPr sz="1400" b="0" dirty="0">
                <a:latin typeface="Univers for BP Light"/>
                <a:cs typeface="Univers for BP Light"/>
              </a:rPr>
              <a:t>0	</a:t>
            </a:r>
            <a:r>
              <a:rPr sz="1400" b="0" spc="-5" dirty="0">
                <a:latin typeface="Univers for BP Light"/>
                <a:cs typeface="Univers for BP Light"/>
              </a:rPr>
              <a:t>200</a:t>
            </a:r>
            <a:r>
              <a:rPr sz="1400" b="0" dirty="0">
                <a:latin typeface="Univers for BP Light"/>
                <a:cs typeface="Univers for BP Light"/>
              </a:rPr>
              <a:t>0	</a:t>
            </a:r>
            <a:r>
              <a:rPr sz="1400" b="0" spc="-5" dirty="0">
                <a:latin typeface="Univers for BP Light"/>
                <a:cs typeface="Univers for BP Light"/>
              </a:rPr>
              <a:t>240</a:t>
            </a:r>
            <a:r>
              <a:rPr sz="1400" b="0" dirty="0">
                <a:latin typeface="Univers for BP Light"/>
                <a:cs typeface="Univers for BP Light"/>
              </a:rPr>
              <a:t>0	</a:t>
            </a:r>
            <a:r>
              <a:rPr sz="1400" b="0" spc="-5" dirty="0">
                <a:latin typeface="Univers for BP Light"/>
                <a:cs typeface="Univers for BP Light"/>
              </a:rPr>
              <a:t>2800</a:t>
            </a:r>
            <a:endParaRPr sz="1400">
              <a:latin typeface="Univers for BP Light"/>
              <a:cs typeface="Univers for BP Light"/>
            </a:endParaRPr>
          </a:p>
        </p:txBody>
      </p:sp>
      <p:sp>
        <p:nvSpPr>
          <p:cNvPr id="58" name="object 58"/>
          <p:cNvSpPr txBox="1"/>
          <p:nvPr/>
        </p:nvSpPr>
        <p:spPr>
          <a:xfrm>
            <a:off x="5057647" y="1776857"/>
            <a:ext cx="101663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$2016/MWh</a:t>
            </a:r>
            <a:endParaRPr sz="1400">
              <a:latin typeface="Univers for BP Light"/>
              <a:cs typeface="Univers for BP Light"/>
            </a:endParaRPr>
          </a:p>
        </p:txBody>
      </p:sp>
      <p:sp>
        <p:nvSpPr>
          <p:cNvPr id="59" name="object 59"/>
          <p:cNvSpPr txBox="1"/>
          <p:nvPr/>
        </p:nvSpPr>
        <p:spPr>
          <a:xfrm>
            <a:off x="6588379" y="5829808"/>
            <a:ext cx="200850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Cumulative </a:t>
            </a:r>
            <a:r>
              <a:rPr sz="1400" b="0" spc="-5" dirty="0">
                <a:latin typeface="Univers for BP Light"/>
                <a:cs typeface="Univers for BP Light"/>
              </a:rPr>
              <a:t>capacity,</a:t>
            </a:r>
            <a:r>
              <a:rPr sz="1400" b="0" spc="-105" dirty="0">
                <a:latin typeface="Univers for BP Light"/>
                <a:cs typeface="Univers for BP Light"/>
              </a:rPr>
              <a:t> </a:t>
            </a:r>
            <a:r>
              <a:rPr sz="1400" b="0" spc="-5" dirty="0">
                <a:latin typeface="Univers for BP Light"/>
                <a:cs typeface="Univers for BP Light"/>
              </a:rPr>
              <a:t>GW</a:t>
            </a:r>
            <a:endParaRPr sz="1400">
              <a:latin typeface="Univers for BP Light"/>
              <a:cs typeface="Univers for BP Light"/>
            </a:endParaRPr>
          </a:p>
        </p:txBody>
      </p:sp>
      <p:sp>
        <p:nvSpPr>
          <p:cNvPr id="60" name="object 60"/>
          <p:cNvSpPr txBox="1"/>
          <p:nvPr/>
        </p:nvSpPr>
        <p:spPr>
          <a:xfrm>
            <a:off x="5874511" y="3189351"/>
            <a:ext cx="42164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2015</a:t>
            </a:r>
            <a:endParaRPr sz="1400">
              <a:latin typeface="Univers for BP"/>
              <a:cs typeface="Univers for BP"/>
            </a:endParaRPr>
          </a:p>
        </p:txBody>
      </p:sp>
      <p:sp>
        <p:nvSpPr>
          <p:cNvPr id="61" name="object 61"/>
          <p:cNvSpPr txBox="1"/>
          <p:nvPr/>
        </p:nvSpPr>
        <p:spPr>
          <a:xfrm>
            <a:off x="6383782" y="3578225"/>
            <a:ext cx="936625" cy="362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2020 </a:t>
            </a:r>
            <a:r>
              <a:rPr sz="1400" spc="75" dirty="0">
                <a:latin typeface="Univers for BP"/>
                <a:cs typeface="Univers for BP"/>
              </a:rPr>
              <a:t> </a:t>
            </a:r>
            <a:r>
              <a:rPr sz="2100" spc="-7" baseline="-39682" dirty="0">
                <a:latin typeface="Univers for BP"/>
                <a:cs typeface="Univers for BP"/>
              </a:rPr>
              <a:t>2025</a:t>
            </a:r>
            <a:endParaRPr sz="2100" baseline="-39682">
              <a:latin typeface="Univers for BP"/>
              <a:cs typeface="Univers for BP"/>
            </a:endParaRPr>
          </a:p>
        </p:txBody>
      </p:sp>
      <p:sp>
        <p:nvSpPr>
          <p:cNvPr id="62" name="object 62"/>
          <p:cNvSpPr txBox="1"/>
          <p:nvPr/>
        </p:nvSpPr>
        <p:spPr>
          <a:xfrm>
            <a:off x="8854820" y="3931157"/>
            <a:ext cx="42164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2040</a:t>
            </a:r>
            <a:endParaRPr sz="1400">
              <a:latin typeface="Univers for BP"/>
              <a:cs typeface="Univers for BP"/>
            </a:endParaRPr>
          </a:p>
        </p:txBody>
      </p:sp>
      <p:sp>
        <p:nvSpPr>
          <p:cNvPr id="63" name="object 63"/>
          <p:cNvSpPr txBox="1"/>
          <p:nvPr/>
        </p:nvSpPr>
        <p:spPr>
          <a:xfrm>
            <a:off x="8057133" y="3855973"/>
            <a:ext cx="42164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2035</a:t>
            </a:r>
            <a:endParaRPr sz="1400">
              <a:latin typeface="Univers for BP"/>
              <a:cs typeface="Univers for BP"/>
            </a:endParaRPr>
          </a:p>
        </p:txBody>
      </p:sp>
      <p:sp>
        <p:nvSpPr>
          <p:cNvPr id="64" name="object 64"/>
          <p:cNvSpPr txBox="1"/>
          <p:nvPr/>
        </p:nvSpPr>
        <p:spPr>
          <a:xfrm>
            <a:off x="7419847" y="3802253"/>
            <a:ext cx="42164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2030</a:t>
            </a:r>
            <a:endParaRPr sz="1400">
              <a:latin typeface="Univers for BP"/>
              <a:cs typeface="Univers for BP"/>
            </a:endParaRPr>
          </a:p>
        </p:txBody>
      </p:sp>
      <p:sp>
        <p:nvSpPr>
          <p:cNvPr id="65" name="object 65"/>
          <p:cNvSpPr txBox="1"/>
          <p:nvPr/>
        </p:nvSpPr>
        <p:spPr>
          <a:xfrm>
            <a:off x="516432" y="6164275"/>
            <a:ext cx="8393430" cy="203200"/>
          </a:xfrm>
          <a:prstGeom prst="rect">
            <a:avLst/>
          </a:prstGeom>
        </p:spPr>
        <p:txBody>
          <a:bodyPr vert="horz" wrap="square" lIns="0" tIns="0" rIns="0" bIns="0" rtlCol="0">
            <a:spAutoFit/>
          </a:bodyPr>
          <a:lstStyle/>
          <a:p>
            <a:pPr marL="12700">
              <a:lnSpc>
                <a:spcPct val="100000"/>
              </a:lnSpc>
            </a:pPr>
            <a:r>
              <a:rPr sz="1200" b="0" dirty="0">
                <a:solidFill>
                  <a:srgbClr val="666666"/>
                </a:solidFill>
                <a:latin typeface="Univers for BP Light"/>
                <a:cs typeface="Univers for BP Light"/>
              </a:rPr>
              <a:t>*Cost per </a:t>
            </a:r>
            <a:r>
              <a:rPr sz="1200" b="0" spc="-5" dirty="0">
                <a:solidFill>
                  <a:srgbClr val="666666"/>
                </a:solidFill>
                <a:latin typeface="Univers for BP Light"/>
                <a:cs typeface="Univers for BP Light"/>
              </a:rPr>
              <a:t>MWh </a:t>
            </a:r>
            <a:r>
              <a:rPr sz="1200" b="0" dirty="0">
                <a:solidFill>
                  <a:srgbClr val="666666"/>
                </a:solidFill>
                <a:latin typeface="Univers for BP Light"/>
                <a:cs typeface="Univers for BP Light"/>
              </a:rPr>
              <a:t>of </a:t>
            </a:r>
            <a:r>
              <a:rPr sz="1200" b="0" spc="-5" dirty="0">
                <a:solidFill>
                  <a:srgbClr val="666666"/>
                </a:solidFill>
                <a:latin typeface="Univers for BP Light"/>
                <a:cs typeface="Univers for BP Light"/>
              </a:rPr>
              <a:t>building </a:t>
            </a:r>
            <a:r>
              <a:rPr sz="1200" b="0" dirty="0">
                <a:solidFill>
                  <a:srgbClr val="666666"/>
                </a:solidFill>
                <a:latin typeface="Univers for BP Light"/>
                <a:cs typeface="Univers for BP Light"/>
              </a:rPr>
              <a:t>and </a:t>
            </a:r>
            <a:r>
              <a:rPr sz="1200" b="0" spc="-5" dirty="0">
                <a:solidFill>
                  <a:srgbClr val="666666"/>
                </a:solidFill>
                <a:latin typeface="Univers for BP Light"/>
                <a:cs typeface="Univers for BP Light"/>
              </a:rPr>
              <a:t>operating </a:t>
            </a:r>
            <a:r>
              <a:rPr sz="1200" b="0" dirty="0">
                <a:solidFill>
                  <a:srgbClr val="666666"/>
                </a:solidFill>
                <a:latin typeface="Univers for BP Light"/>
                <a:cs typeface="Univers for BP Light"/>
              </a:rPr>
              <a:t>a plant over </a:t>
            </a:r>
            <a:r>
              <a:rPr sz="1200" b="0" spc="-5" dirty="0">
                <a:solidFill>
                  <a:srgbClr val="666666"/>
                </a:solidFill>
                <a:latin typeface="Univers for BP Light"/>
                <a:cs typeface="Univers for BP Light"/>
              </a:rPr>
              <a:t>its lifetime. Excludes </a:t>
            </a:r>
            <a:r>
              <a:rPr sz="1200" b="0" dirty="0">
                <a:solidFill>
                  <a:srgbClr val="666666"/>
                </a:solidFill>
                <a:latin typeface="Univers for BP Light"/>
                <a:cs typeface="Univers for BP Light"/>
              </a:rPr>
              <a:t>subsidies, </a:t>
            </a:r>
            <a:r>
              <a:rPr sz="1200" b="0" spc="-5" dirty="0">
                <a:solidFill>
                  <a:srgbClr val="666666"/>
                </a:solidFill>
                <a:latin typeface="Univers for BP Light"/>
                <a:cs typeface="Univers for BP Light"/>
              </a:rPr>
              <a:t>tariffs </a:t>
            </a:r>
            <a:r>
              <a:rPr sz="1200" b="0" dirty="0">
                <a:solidFill>
                  <a:srgbClr val="666666"/>
                </a:solidFill>
                <a:latin typeface="Univers for BP Light"/>
                <a:cs typeface="Univers for BP Light"/>
              </a:rPr>
              <a:t>and the cost of </a:t>
            </a:r>
            <a:r>
              <a:rPr sz="1200" b="0" spc="-5" dirty="0">
                <a:solidFill>
                  <a:srgbClr val="666666"/>
                </a:solidFill>
                <a:latin typeface="Univers for BP Light"/>
                <a:cs typeface="Univers for BP Light"/>
              </a:rPr>
              <a:t>grid</a:t>
            </a:r>
            <a:r>
              <a:rPr sz="1200" b="0" spc="-130" dirty="0">
                <a:solidFill>
                  <a:srgbClr val="666666"/>
                </a:solidFill>
                <a:latin typeface="Univers for BP Light"/>
                <a:cs typeface="Univers for BP Light"/>
              </a:rPr>
              <a:t> </a:t>
            </a:r>
            <a:r>
              <a:rPr sz="1200" b="0" dirty="0">
                <a:solidFill>
                  <a:srgbClr val="666666"/>
                </a:solidFill>
                <a:latin typeface="Univers for BP Light"/>
                <a:cs typeface="Univers for BP Light"/>
              </a:rPr>
              <a:t>integration.</a:t>
            </a:r>
            <a:endParaRPr sz="1200">
              <a:latin typeface="Univers for BP Light"/>
              <a:cs typeface="Univers for BP Light"/>
            </a:endParaRPr>
          </a:p>
        </p:txBody>
      </p:sp>
      <p:sp>
        <p:nvSpPr>
          <p:cNvPr id="66" name="object 66"/>
          <p:cNvSpPr txBox="1"/>
          <p:nvPr/>
        </p:nvSpPr>
        <p:spPr>
          <a:xfrm>
            <a:off x="6316726" y="2025650"/>
            <a:ext cx="2625725" cy="448945"/>
          </a:xfrm>
          <a:prstGeom prst="rect">
            <a:avLst/>
          </a:prstGeom>
        </p:spPr>
        <p:txBody>
          <a:bodyPr vert="horz" wrap="square" lIns="0" tIns="0" rIns="0" bIns="0" rtlCol="0">
            <a:spAutoFit/>
          </a:bodyPr>
          <a:lstStyle/>
          <a:p>
            <a:pPr marL="657225" marR="5080" indent="-645160">
              <a:lnSpc>
                <a:spcPct val="100000"/>
              </a:lnSpc>
            </a:pPr>
            <a:r>
              <a:rPr sz="1400" dirty="0">
                <a:latin typeface="Univers for BP"/>
                <a:cs typeface="Univers for BP"/>
              </a:rPr>
              <a:t>North </a:t>
            </a:r>
            <a:r>
              <a:rPr sz="1400" spc="-5" dirty="0">
                <a:latin typeface="Univers for BP"/>
                <a:cs typeface="Univers for BP"/>
              </a:rPr>
              <a:t>America, </a:t>
            </a:r>
            <a:r>
              <a:rPr sz="1400" dirty="0">
                <a:latin typeface="Univers for BP"/>
                <a:cs typeface="Univers for BP"/>
              </a:rPr>
              <a:t>utility scale</a:t>
            </a:r>
            <a:r>
              <a:rPr sz="1400" spc="-180" dirty="0">
                <a:latin typeface="Univers for BP"/>
                <a:cs typeface="Univers for BP"/>
              </a:rPr>
              <a:t> </a:t>
            </a:r>
            <a:r>
              <a:rPr sz="1400" spc="-5" dirty="0">
                <a:latin typeface="Univers for BP"/>
                <a:cs typeface="Univers for BP"/>
              </a:rPr>
              <a:t>PV,  </a:t>
            </a:r>
            <a:r>
              <a:rPr sz="1400" dirty="0">
                <a:latin typeface="Univers for BP"/>
                <a:cs typeface="Univers for BP"/>
              </a:rPr>
              <a:t>levelized</a:t>
            </a:r>
            <a:r>
              <a:rPr sz="1400" spc="-140" dirty="0">
                <a:latin typeface="Univers for BP"/>
                <a:cs typeface="Univers for BP"/>
              </a:rPr>
              <a:t> </a:t>
            </a:r>
            <a:r>
              <a:rPr sz="1400" dirty="0">
                <a:latin typeface="Univers for BP"/>
                <a:cs typeface="Univers for BP"/>
              </a:rPr>
              <a:t>costs*</a:t>
            </a:r>
            <a:endParaRPr sz="1400">
              <a:latin typeface="Univers for BP"/>
              <a:cs typeface="Univers for BP"/>
            </a:endParaRPr>
          </a:p>
        </p:txBody>
      </p:sp>
      <p:sp>
        <p:nvSpPr>
          <p:cNvPr id="67" name="object 67"/>
          <p:cNvSpPr/>
          <p:nvPr/>
        </p:nvSpPr>
        <p:spPr>
          <a:xfrm>
            <a:off x="524255" y="123444"/>
            <a:ext cx="1595755" cy="251460"/>
          </a:xfrm>
          <a:custGeom>
            <a:avLst/>
            <a:gdLst/>
            <a:ahLst/>
            <a:cxnLst/>
            <a:rect l="l" t="t" r="r" b="b"/>
            <a:pathLst>
              <a:path w="1595755" h="251460">
                <a:moveTo>
                  <a:pt x="1553718"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1553718" y="251459"/>
                </a:lnTo>
                <a:lnTo>
                  <a:pt x="1570017" y="248161"/>
                </a:lnTo>
                <a:lnTo>
                  <a:pt x="1583340" y="239172"/>
                </a:lnTo>
                <a:lnTo>
                  <a:pt x="1592329" y="225849"/>
                </a:lnTo>
                <a:lnTo>
                  <a:pt x="1595627" y="209550"/>
                </a:lnTo>
                <a:lnTo>
                  <a:pt x="1595627" y="41909"/>
                </a:lnTo>
                <a:lnTo>
                  <a:pt x="1592329" y="25610"/>
                </a:lnTo>
                <a:lnTo>
                  <a:pt x="1583340" y="12287"/>
                </a:lnTo>
                <a:lnTo>
                  <a:pt x="1570017" y="3298"/>
                </a:lnTo>
                <a:lnTo>
                  <a:pt x="1553718" y="0"/>
                </a:lnTo>
                <a:close/>
              </a:path>
            </a:pathLst>
          </a:custGeom>
          <a:solidFill>
            <a:srgbClr val="B0E0D1"/>
          </a:solidFill>
        </p:spPr>
        <p:txBody>
          <a:bodyPr wrap="square" lIns="0" tIns="0" rIns="0" bIns="0" rtlCol="0"/>
          <a:lstStyle/>
          <a:p>
            <a:endParaRPr/>
          </a:p>
        </p:txBody>
      </p:sp>
      <p:sp>
        <p:nvSpPr>
          <p:cNvPr id="68" name="object 68"/>
          <p:cNvSpPr txBox="1"/>
          <p:nvPr/>
        </p:nvSpPr>
        <p:spPr>
          <a:xfrm>
            <a:off x="614883" y="143636"/>
            <a:ext cx="136588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0" dirty="0">
                <a:latin typeface="Univers for BP"/>
                <a:cs typeface="Univers for BP"/>
              </a:rPr>
              <a:t> </a:t>
            </a:r>
            <a:r>
              <a:rPr sz="1250" i="1" spc="-30" dirty="0">
                <a:latin typeface="Univers for BP"/>
                <a:cs typeface="Univers for BP"/>
              </a:rPr>
              <a:t>Renewables</a:t>
            </a:r>
            <a:endParaRPr sz="1250">
              <a:latin typeface="Univers for BP"/>
              <a:cs typeface="Univers for BP"/>
            </a:endParaRPr>
          </a:p>
        </p:txBody>
      </p:sp>
      <p:sp>
        <p:nvSpPr>
          <p:cNvPr id="69" name="object 69"/>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0" name="object 70"/>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96</a:t>
            </a:fld>
            <a:endParaRPr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8185784" cy="361950"/>
          </a:xfrm>
          <a:prstGeom prst="rect">
            <a:avLst/>
          </a:prstGeom>
        </p:spPr>
        <p:txBody>
          <a:bodyPr vert="horz" wrap="square" lIns="0" tIns="0" rIns="0" bIns="0" rtlCol="0">
            <a:spAutoFit/>
          </a:bodyPr>
          <a:lstStyle/>
          <a:p>
            <a:pPr marL="12700">
              <a:lnSpc>
                <a:spcPct val="100000"/>
              </a:lnSpc>
            </a:pPr>
            <a:r>
              <a:rPr spc="-5" dirty="0"/>
              <a:t>…due to faster technological gains and greater policy</a:t>
            </a:r>
            <a:r>
              <a:rPr spc="235" dirty="0"/>
              <a:t> </a:t>
            </a:r>
            <a:r>
              <a:rPr spc="-5" dirty="0"/>
              <a:t>support</a:t>
            </a:r>
          </a:p>
        </p:txBody>
      </p:sp>
      <p:sp>
        <p:nvSpPr>
          <p:cNvPr id="3" name="object 3"/>
          <p:cNvSpPr txBox="1"/>
          <p:nvPr/>
        </p:nvSpPr>
        <p:spPr>
          <a:xfrm>
            <a:off x="537463" y="1348104"/>
            <a:ext cx="8769985" cy="4963160"/>
          </a:xfrm>
          <a:prstGeom prst="rect">
            <a:avLst/>
          </a:prstGeom>
        </p:spPr>
        <p:txBody>
          <a:bodyPr vert="horz" wrap="square" lIns="0" tIns="0" rIns="0" bIns="0" rtlCol="0">
            <a:spAutoFit/>
          </a:bodyPr>
          <a:lstStyle/>
          <a:p>
            <a:pPr marL="287020" marR="53975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outlook </a:t>
            </a:r>
            <a:r>
              <a:rPr sz="1800" b="0" dirty="0">
                <a:latin typeface="Univers for BP Light"/>
                <a:cs typeface="Univers for BP Light"/>
              </a:rPr>
              <a:t>for </a:t>
            </a:r>
            <a:r>
              <a:rPr sz="1800" b="0" spc="-5" dirty="0">
                <a:latin typeface="Univers for BP Light"/>
                <a:cs typeface="Univers for BP Light"/>
              </a:rPr>
              <a:t>renewable energy </a:t>
            </a:r>
            <a:r>
              <a:rPr sz="1800" b="0" dirty="0">
                <a:latin typeface="Univers for BP Light"/>
                <a:cs typeface="Univers for BP Light"/>
              </a:rPr>
              <a:t>has </a:t>
            </a:r>
            <a:r>
              <a:rPr sz="1800" b="0" spc="-5" dirty="0">
                <a:latin typeface="Univers for BP Light"/>
                <a:cs typeface="Univers for BP Light"/>
              </a:rPr>
              <a:t>increased substantially </a:t>
            </a:r>
            <a:r>
              <a:rPr sz="1800" b="0" dirty="0">
                <a:latin typeface="Univers for BP Light"/>
                <a:cs typeface="Univers for BP Light"/>
              </a:rPr>
              <a:t>in the past </a:t>
            </a:r>
            <a:r>
              <a:rPr sz="1800" b="0" spc="-5" dirty="0">
                <a:latin typeface="Univers for BP Light"/>
                <a:cs typeface="Univers for BP Light"/>
              </a:rPr>
              <a:t>three  Energy Outlooks, particularly </a:t>
            </a:r>
            <a:r>
              <a:rPr sz="1800" b="0" dirty="0">
                <a:latin typeface="Univers for BP Light"/>
                <a:cs typeface="Univers for BP Light"/>
              </a:rPr>
              <a:t>the </a:t>
            </a:r>
            <a:r>
              <a:rPr sz="1800" b="0" spc="-5" dirty="0">
                <a:latin typeface="Univers for BP Light"/>
                <a:cs typeface="Univers for BP Light"/>
              </a:rPr>
              <a:t>prospects </a:t>
            </a:r>
            <a:r>
              <a:rPr sz="1800" b="0" dirty="0">
                <a:latin typeface="Univers for BP Light"/>
                <a:cs typeface="Univers for BP Light"/>
              </a:rPr>
              <a:t>for </a:t>
            </a:r>
            <a:r>
              <a:rPr sz="1800" b="0" spc="-5" dirty="0">
                <a:latin typeface="Univers for BP Light"/>
                <a:cs typeface="Univers for BP Light"/>
              </a:rPr>
              <a:t>solar</a:t>
            </a:r>
            <a:r>
              <a:rPr sz="1800" b="0" spc="105" dirty="0">
                <a:latin typeface="Univers for BP Light"/>
                <a:cs typeface="Univers for BP Light"/>
              </a:rPr>
              <a:t> </a:t>
            </a:r>
            <a:r>
              <a:rPr sz="1800" b="0" spc="-5" dirty="0">
                <a:latin typeface="Univers for BP Light"/>
                <a:cs typeface="Univers for BP Light"/>
              </a:rPr>
              <a:t>power.</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global solar power </a:t>
            </a:r>
            <a:r>
              <a:rPr sz="1800" b="0" dirty="0">
                <a:latin typeface="Univers for BP Light"/>
                <a:cs typeface="Univers for BP Light"/>
              </a:rPr>
              <a:t>in </a:t>
            </a:r>
            <a:r>
              <a:rPr sz="1800" b="0" spc="-5" dirty="0">
                <a:latin typeface="Univers for BP Light"/>
                <a:cs typeface="Univers for BP Light"/>
              </a:rPr>
              <a:t>2035 </a:t>
            </a:r>
            <a:r>
              <a:rPr sz="1800" b="0" dirty="0">
                <a:latin typeface="Univers for BP Light"/>
                <a:cs typeface="Univers for BP Light"/>
              </a:rPr>
              <a:t>is </a:t>
            </a:r>
            <a:r>
              <a:rPr sz="1800" b="0" spc="-5" dirty="0">
                <a:latin typeface="Univers for BP Light"/>
                <a:cs typeface="Univers for BP Light"/>
              </a:rPr>
              <a:t>more </a:t>
            </a:r>
            <a:r>
              <a:rPr sz="1800" b="0" dirty="0">
                <a:latin typeface="Univers for BP Light"/>
                <a:cs typeface="Univers for BP Light"/>
              </a:rPr>
              <a:t>than </a:t>
            </a:r>
            <a:r>
              <a:rPr sz="1800" b="0" spc="-5" dirty="0">
                <a:latin typeface="Univers for BP Light"/>
                <a:cs typeface="Univers for BP Light"/>
              </a:rPr>
              <a:t>150% higher </a:t>
            </a:r>
            <a:r>
              <a:rPr sz="1800" b="0" dirty="0">
                <a:latin typeface="Univers for BP Light"/>
                <a:cs typeface="Univers for BP Light"/>
              </a:rPr>
              <a:t>than in the  base case of the </a:t>
            </a:r>
            <a:r>
              <a:rPr sz="1800" b="0" spc="-5" dirty="0">
                <a:latin typeface="Univers for BP Light"/>
                <a:cs typeface="Univers for BP Light"/>
              </a:rPr>
              <a:t>2015 Energy Outlook. This reflects solar </a:t>
            </a:r>
            <a:r>
              <a:rPr sz="1800" b="0" dirty="0">
                <a:latin typeface="Univers for BP Light"/>
                <a:cs typeface="Univers for BP Light"/>
              </a:rPr>
              <a:t>costs </a:t>
            </a:r>
            <a:r>
              <a:rPr sz="1800" b="0" spc="-5" dirty="0">
                <a:latin typeface="Univers for BP Light"/>
                <a:cs typeface="Univers for BP Light"/>
              </a:rPr>
              <a:t>falling </a:t>
            </a:r>
            <a:r>
              <a:rPr sz="1800" b="0" dirty="0">
                <a:latin typeface="Univers for BP Light"/>
                <a:cs typeface="Univers for BP Light"/>
              </a:rPr>
              <a:t>faster than  </a:t>
            </a:r>
            <a:r>
              <a:rPr sz="1800" b="0" spc="-5" dirty="0">
                <a:latin typeface="Univers for BP Light"/>
                <a:cs typeface="Univers for BP Light"/>
              </a:rPr>
              <a:t>anticipated, </a:t>
            </a:r>
            <a:r>
              <a:rPr sz="1800" b="0" dirty="0">
                <a:latin typeface="Univers for BP Light"/>
                <a:cs typeface="Univers for BP Light"/>
              </a:rPr>
              <a:t>with </a:t>
            </a:r>
            <a:r>
              <a:rPr sz="1800" b="0" spc="-5" dirty="0">
                <a:latin typeface="Univers for BP Light"/>
                <a:cs typeface="Univers for BP Light"/>
              </a:rPr>
              <a:t>solar energy now projected </a:t>
            </a:r>
            <a:r>
              <a:rPr sz="1800" b="0" dirty="0">
                <a:latin typeface="Univers for BP Light"/>
                <a:cs typeface="Univers for BP Light"/>
              </a:rPr>
              <a:t>to </a:t>
            </a:r>
            <a:r>
              <a:rPr sz="1800" b="0" spc="-5" dirty="0">
                <a:latin typeface="Univers for BP Light"/>
                <a:cs typeface="Univers for BP Light"/>
              </a:rPr>
              <a:t>be widely competitive </a:t>
            </a:r>
            <a:r>
              <a:rPr sz="1800" b="0" dirty="0">
                <a:latin typeface="Univers for BP Light"/>
                <a:cs typeface="Univers for BP Light"/>
              </a:rPr>
              <a:t>by </a:t>
            </a:r>
            <a:r>
              <a:rPr sz="1800" b="0" spc="-5" dirty="0">
                <a:latin typeface="Univers for BP Light"/>
                <a:cs typeface="Univers for BP Light"/>
              </a:rPr>
              <a:t>the </a:t>
            </a:r>
            <a:r>
              <a:rPr sz="1800" b="0" dirty="0">
                <a:latin typeface="Univers for BP Light"/>
                <a:cs typeface="Univers for BP Light"/>
              </a:rPr>
              <a:t>mid-  </a:t>
            </a:r>
            <a:r>
              <a:rPr sz="1800" b="0" spc="-5" dirty="0">
                <a:latin typeface="Univers for BP Light"/>
                <a:cs typeface="Univers for BP Light"/>
              </a:rPr>
              <a:t>2020s </a:t>
            </a:r>
            <a:r>
              <a:rPr sz="1800" b="0" dirty="0">
                <a:latin typeface="Univers for BP Light"/>
                <a:cs typeface="Univers for BP Light"/>
              </a:rPr>
              <a:t>– 10 years </a:t>
            </a:r>
            <a:r>
              <a:rPr sz="1800" b="0" spc="-5" dirty="0">
                <a:latin typeface="Univers for BP Light"/>
                <a:cs typeface="Univers for BP Light"/>
              </a:rPr>
              <a:t>earlier </a:t>
            </a:r>
            <a:r>
              <a:rPr sz="1800" b="0" dirty="0">
                <a:latin typeface="Univers for BP Light"/>
                <a:cs typeface="Univers for BP Light"/>
              </a:rPr>
              <a:t>than </a:t>
            </a:r>
            <a:r>
              <a:rPr sz="1800" b="0" spc="-5" dirty="0">
                <a:latin typeface="Univers for BP Light"/>
                <a:cs typeface="Univers for BP Light"/>
              </a:rPr>
              <a:t>previously</a:t>
            </a:r>
            <a:r>
              <a:rPr sz="1800" b="0" spc="5" dirty="0">
                <a:latin typeface="Univers for BP Light"/>
                <a:cs typeface="Univers for BP Light"/>
              </a:rPr>
              <a:t> </a:t>
            </a:r>
            <a:r>
              <a:rPr sz="1800" b="0" spc="-5" dirty="0">
                <a:latin typeface="Univers for BP Light"/>
                <a:cs typeface="Univers for BP Light"/>
              </a:rPr>
              <a:t>expected.</a:t>
            </a:r>
            <a:endParaRPr sz="1800">
              <a:latin typeface="Univers for BP Light"/>
              <a:cs typeface="Univers for BP Light"/>
            </a:endParaRPr>
          </a:p>
          <a:p>
            <a:pPr marL="287020" marR="431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more rapid decline </a:t>
            </a:r>
            <a:r>
              <a:rPr sz="1800" b="0" dirty="0">
                <a:latin typeface="Univers for BP Light"/>
                <a:cs typeface="Univers for BP Light"/>
              </a:rPr>
              <a:t>is </a:t>
            </a:r>
            <a:r>
              <a:rPr sz="1800" b="0" spc="-5" dirty="0">
                <a:latin typeface="Univers for BP Light"/>
                <a:cs typeface="Univers for BP Light"/>
              </a:rPr>
              <a:t>partly due </a:t>
            </a:r>
            <a:r>
              <a:rPr sz="1800" b="0" dirty="0">
                <a:latin typeface="Univers for BP Light"/>
                <a:cs typeface="Univers for BP Light"/>
              </a:rPr>
              <a:t>to faster </a:t>
            </a:r>
            <a:r>
              <a:rPr sz="1800" b="0" spc="-5" dirty="0">
                <a:latin typeface="Univers for BP Light"/>
                <a:cs typeface="Univers for BP Light"/>
              </a:rPr>
              <a:t>technological gains, but </a:t>
            </a:r>
            <a:r>
              <a:rPr sz="1800" b="0" dirty="0">
                <a:latin typeface="Univers for BP Light"/>
                <a:cs typeface="Univers for BP Light"/>
              </a:rPr>
              <a:t>also </a:t>
            </a:r>
            <a:r>
              <a:rPr sz="1800" b="0" spc="-5" dirty="0">
                <a:latin typeface="Univers for BP Light"/>
                <a:cs typeface="Univers for BP Light"/>
              </a:rPr>
              <a:t>reflects  stronger policy support, which enables solar energy </a:t>
            </a:r>
            <a:r>
              <a:rPr sz="1800" b="0" dirty="0">
                <a:latin typeface="Univers for BP Light"/>
                <a:cs typeface="Univers for BP Light"/>
              </a:rPr>
              <a:t>to </a:t>
            </a:r>
            <a:r>
              <a:rPr sz="1800" b="0" spc="-5" dirty="0">
                <a:latin typeface="Univers for BP Light"/>
                <a:cs typeface="Univers for BP Light"/>
              </a:rPr>
              <a:t>move more quickly down </a:t>
            </a:r>
            <a:r>
              <a:rPr sz="1800" b="0" dirty="0">
                <a:latin typeface="Univers for BP Light"/>
                <a:cs typeface="Univers for BP Light"/>
              </a:rPr>
              <a:t>its  </a:t>
            </a:r>
            <a:r>
              <a:rPr sz="1800" b="0" spc="-5" dirty="0">
                <a:latin typeface="Univers for BP Light"/>
                <a:cs typeface="Univers for BP Light"/>
              </a:rPr>
              <a:t>‘learning curve’. The largest increases </a:t>
            </a:r>
            <a:r>
              <a:rPr sz="1800" b="0" dirty="0">
                <a:latin typeface="Univers for BP Light"/>
                <a:cs typeface="Univers for BP Light"/>
              </a:rPr>
              <a:t>in </a:t>
            </a:r>
            <a:r>
              <a:rPr sz="1800" b="0" spc="-5" dirty="0">
                <a:latin typeface="Univers for BP Light"/>
                <a:cs typeface="Univers for BP Light"/>
              </a:rPr>
              <a:t>solar energy </a:t>
            </a:r>
            <a:r>
              <a:rPr sz="1800" b="0" dirty="0">
                <a:latin typeface="Univers for BP Light"/>
                <a:cs typeface="Univers for BP Light"/>
              </a:rPr>
              <a:t>are in </a:t>
            </a:r>
            <a:r>
              <a:rPr sz="1800" b="0" spc="-5" dirty="0">
                <a:latin typeface="Univers for BP Light"/>
                <a:cs typeface="Univers for BP Light"/>
              </a:rPr>
              <a:t>China </a:t>
            </a:r>
            <a:r>
              <a:rPr sz="1800" b="0" dirty="0">
                <a:latin typeface="Univers for BP Light"/>
                <a:cs typeface="Univers for BP Light"/>
              </a:rPr>
              <a:t>and </a:t>
            </a:r>
            <a:r>
              <a:rPr sz="1800" b="0" spc="-5" dirty="0">
                <a:latin typeface="Univers for BP Light"/>
                <a:cs typeface="Univers for BP Light"/>
              </a:rPr>
              <a:t>India, where  renewable energy receives significant levels </a:t>
            </a:r>
            <a:r>
              <a:rPr sz="1800" b="0" dirty="0">
                <a:latin typeface="Univers for BP Light"/>
                <a:cs typeface="Univers for BP Light"/>
              </a:rPr>
              <a:t>of </a:t>
            </a:r>
            <a:r>
              <a:rPr sz="1800" b="0" spc="-5" dirty="0">
                <a:latin typeface="Univers for BP Light"/>
                <a:cs typeface="Univers for BP Light"/>
              </a:rPr>
              <a:t>support over </a:t>
            </a:r>
            <a:r>
              <a:rPr sz="1800" b="0" dirty="0">
                <a:latin typeface="Univers for BP Light"/>
                <a:cs typeface="Univers for BP Light"/>
              </a:rPr>
              <a:t>the </a:t>
            </a:r>
            <a:r>
              <a:rPr sz="1800" b="0" spc="-5" dirty="0">
                <a:latin typeface="Univers for BP Light"/>
                <a:cs typeface="Univers for BP Light"/>
              </a:rPr>
              <a:t>medium</a:t>
            </a:r>
            <a:r>
              <a:rPr sz="1800" b="0" spc="155" dirty="0">
                <a:latin typeface="Univers for BP Light"/>
                <a:cs typeface="Univers for BP Light"/>
              </a:rPr>
              <a:t> </a:t>
            </a:r>
            <a:r>
              <a:rPr sz="1800" b="0" spc="-5" dirty="0">
                <a:latin typeface="Univers for BP Light"/>
                <a:cs typeface="Univers for BP Light"/>
              </a:rPr>
              <a:t>term.</a:t>
            </a:r>
            <a:endParaRPr sz="1800">
              <a:latin typeface="Univers for BP Light"/>
              <a:cs typeface="Univers for BP Light"/>
            </a:endParaRPr>
          </a:p>
          <a:p>
            <a:pPr marL="287020" marR="4318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solar </a:t>
            </a:r>
            <a:r>
              <a:rPr sz="1800" b="0" dirty="0">
                <a:latin typeface="Univers for BP Light"/>
                <a:cs typeface="Univers for BP Light"/>
              </a:rPr>
              <a:t>costs </a:t>
            </a:r>
            <a:r>
              <a:rPr sz="1800" b="0" spc="-5" dirty="0">
                <a:latin typeface="Univers for BP Light"/>
                <a:cs typeface="Univers for BP Light"/>
              </a:rPr>
              <a:t>continue </a:t>
            </a:r>
            <a:r>
              <a:rPr sz="1800" b="0" dirty="0">
                <a:latin typeface="Univers for BP Light"/>
                <a:cs typeface="Univers for BP Light"/>
              </a:rPr>
              <a:t>to </a:t>
            </a:r>
            <a:r>
              <a:rPr sz="1800" b="0" spc="-5" dirty="0">
                <a:latin typeface="Univers for BP Light"/>
                <a:cs typeface="Univers for BP Light"/>
              </a:rPr>
              <a:t>follow </a:t>
            </a:r>
            <a:r>
              <a:rPr sz="1800" b="0" dirty="0">
                <a:latin typeface="Univers for BP Light"/>
                <a:cs typeface="Univers for BP Light"/>
              </a:rPr>
              <a:t>the </a:t>
            </a:r>
            <a:r>
              <a:rPr sz="1800" b="0" spc="-5" dirty="0">
                <a:latin typeface="Univers for BP Light"/>
                <a:cs typeface="Univers for BP Light"/>
              </a:rPr>
              <a:t>learning curve, </a:t>
            </a:r>
            <a:r>
              <a:rPr sz="1800" b="0" dirty="0">
                <a:latin typeface="Univers for BP Light"/>
                <a:cs typeface="Univers for BP Light"/>
              </a:rPr>
              <a:t>with </a:t>
            </a:r>
            <a:r>
              <a:rPr sz="1800" b="0" spc="-5" dirty="0">
                <a:latin typeface="Univers for BP Light"/>
                <a:cs typeface="Univers for BP Light"/>
              </a:rPr>
              <a:t>module  </a:t>
            </a:r>
            <a:r>
              <a:rPr sz="1800" b="0" dirty="0">
                <a:latin typeface="Univers for BP Light"/>
                <a:cs typeface="Univers for BP Light"/>
              </a:rPr>
              <a:t>costs </a:t>
            </a:r>
            <a:r>
              <a:rPr sz="1800" b="0" spc="-5" dirty="0">
                <a:latin typeface="Univers for BP Light"/>
                <a:cs typeface="Univers for BP Light"/>
              </a:rPr>
              <a:t>falling </a:t>
            </a:r>
            <a:r>
              <a:rPr sz="1800" b="0" dirty="0">
                <a:latin typeface="Univers for BP Light"/>
                <a:cs typeface="Univers for BP Light"/>
              </a:rPr>
              <a:t>by </a:t>
            </a:r>
            <a:r>
              <a:rPr sz="1800" b="0" spc="-5" dirty="0">
                <a:latin typeface="Univers for BP Light"/>
                <a:cs typeface="Univers for BP Light"/>
              </a:rPr>
              <a:t>around 24% </a:t>
            </a:r>
            <a:r>
              <a:rPr sz="1800" b="0" dirty="0">
                <a:latin typeface="Univers for BP Light"/>
                <a:cs typeface="Univers for BP Light"/>
              </a:rPr>
              <a:t>with </a:t>
            </a:r>
            <a:r>
              <a:rPr sz="1800" b="0" spc="-5" dirty="0">
                <a:latin typeface="Univers for BP Light"/>
                <a:cs typeface="Univers for BP Light"/>
              </a:rPr>
              <a:t>every doubling </a:t>
            </a:r>
            <a:r>
              <a:rPr sz="1800" b="0" dirty="0">
                <a:latin typeface="Univers for BP Light"/>
                <a:cs typeface="Univers for BP Light"/>
              </a:rPr>
              <a:t>of </a:t>
            </a:r>
            <a:r>
              <a:rPr sz="1800" b="0" spc="-5" dirty="0">
                <a:latin typeface="Univers for BP Light"/>
                <a:cs typeface="Univers for BP Light"/>
              </a:rPr>
              <a:t>cumulative capacity. The </a:t>
            </a:r>
            <a:r>
              <a:rPr sz="1800" b="0" dirty="0">
                <a:latin typeface="Univers for BP Light"/>
                <a:cs typeface="Univers for BP Light"/>
              </a:rPr>
              <a:t>rate of  </a:t>
            </a:r>
            <a:r>
              <a:rPr sz="1800" b="0" spc="-5" dirty="0">
                <a:latin typeface="Univers for BP Light"/>
                <a:cs typeface="Univers for BP Light"/>
              </a:rPr>
              <a:t>decline </a:t>
            </a:r>
            <a:r>
              <a:rPr sz="1800" b="0" dirty="0">
                <a:latin typeface="Univers for BP Light"/>
                <a:cs typeface="Univers for BP Light"/>
              </a:rPr>
              <a:t>of </a:t>
            </a:r>
            <a:r>
              <a:rPr sz="1800" b="0" spc="-5" dirty="0">
                <a:latin typeface="Univers for BP Light"/>
                <a:cs typeface="Univers for BP Light"/>
              </a:rPr>
              <a:t>$/MWh </a:t>
            </a:r>
            <a:r>
              <a:rPr sz="1800" b="0" dirty="0">
                <a:latin typeface="Univers for BP Light"/>
                <a:cs typeface="Univers for BP Light"/>
              </a:rPr>
              <a:t>costs </a:t>
            </a:r>
            <a:r>
              <a:rPr sz="1800" b="0" spc="-5" dirty="0">
                <a:latin typeface="Univers for BP Light"/>
                <a:cs typeface="Univers for BP Light"/>
              </a:rPr>
              <a:t>slows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as it takes </a:t>
            </a:r>
            <a:r>
              <a:rPr sz="1800" b="0" spc="-5" dirty="0">
                <a:latin typeface="Univers for BP Light"/>
                <a:cs typeface="Univers for BP Light"/>
              </a:rPr>
              <a:t>longer </a:t>
            </a:r>
            <a:r>
              <a:rPr sz="1800" b="0" dirty="0">
                <a:latin typeface="Univers for BP Light"/>
                <a:cs typeface="Univers for BP Light"/>
              </a:rPr>
              <a:t>to </a:t>
            </a:r>
            <a:r>
              <a:rPr sz="1800" b="0" spc="-5" dirty="0">
                <a:latin typeface="Univers for BP Light"/>
                <a:cs typeface="Univers for BP Light"/>
              </a:rPr>
              <a:t>double </a:t>
            </a:r>
            <a:r>
              <a:rPr sz="1800" b="0" dirty="0">
                <a:latin typeface="Univers for BP Light"/>
                <a:cs typeface="Univers for BP Light"/>
              </a:rPr>
              <a:t>the  </a:t>
            </a:r>
            <a:r>
              <a:rPr sz="1800" b="0" spc="-5" dirty="0">
                <a:latin typeface="Univers for BP Light"/>
                <a:cs typeface="Univers for BP Light"/>
              </a:rPr>
              <a:t>cumulative capacity </a:t>
            </a:r>
            <a:r>
              <a:rPr sz="1800" b="0" dirty="0">
                <a:latin typeface="Univers for BP Light"/>
                <a:cs typeface="Univers for BP Light"/>
              </a:rPr>
              <a:t>and as </a:t>
            </a:r>
            <a:r>
              <a:rPr sz="1800" b="0" spc="-5" dirty="0">
                <a:latin typeface="Univers for BP Light"/>
                <a:cs typeface="Univers for BP Light"/>
              </a:rPr>
              <a:t>module </a:t>
            </a:r>
            <a:r>
              <a:rPr sz="1800" b="0" dirty="0">
                <a:latin typeface="Univers for BP Light"/>
                <a:cs typeface="Univers for BP Light"/>
              </a:rPr>
              <a:t>costs fall as a </a:t>
            </a:r>
            <a:r>
              <a:rPr sz="1800" b="0" spc="-5" dirty="0">
                <a:latin typeface="Univers for BP Light"/>
                <a:cs typeface="Univers for BP Light"/>
              </a:rPr>
              <a:t>proportion </a:t>
            </a:r>
            <a:r>
              <a:rPr sz="1800" b="0" dirty="0">
                <a:latin typeface="Univers for BP Light"/>
                <a:cs typeface="Univers for BP Light"/>
              </a:rPr>
              <a:t>of total</a:t>
            </a:r>
            <a:r>
              <a:rPr sz="1800" b="0" spc="45" dirty="0">
                <a:latin typeface="Univers for BP Light"/>
                <a:cs typeface="Univers for BP Light"/>
              </a:rPr>
              <a:t> </a:t>
            </a:r>
            <a:r>
              <a:rPr sz="1800" b="0" dirty="0">
                <a:latin typeface="Univers for BP Light"/>
                <a:cs typeface="Univers for BP Light"/>
              </a:rPr>
              <a:t>costs.</a:t>
            </a:r>
            <a:endParaRPr sz="1800">
              <a:latin typeface="Univers for BP Light"/>
              <a:cs typeface="Univers for BP Light"/>
            </a:endParaRPr>
          </a:p>
          <a:p>
            <a:pPr marL="287020" marR="14478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Some </a:t>
            </a:r>
            <a:r>
              <a:rPr sz="1800" b="0" spc="-5" dirty="0">
                <a:latin typeface="Univers for BP Light"/>
                <a:cs typeface="Univers for BP Light"/>
              </a:rPr>
              <a:t>projects enjoying </a:t>
            </a:r>
            <a:r>
              <a:rPr sz="1800" b="0" dirty="0">
                <a:latin typeface="Univers for BP Light"/>
                <a:cs typeface="Univers for BP Light"/>
              </a:rPr>
              <a:t>the </a:t>
            </a:r>
            <a:r>
              <a:rPr sz="1800" b="0" spc="-5" dirty="0">
                <a:latin typeface="Univers for BP Light"/>
                <a:cs typeface="Univers for BP Light"/>
              </a:rPr>
              <a:t>best </a:t>
            </a:r>
            <a:r>
              <a:rPr sz="1800" b="0" dirty="0">
                <a:latin typeface="Univers for BP Light"/>
                <a:cs typeface="Univers for BP Light"/>
              </a:rPr>
              <a:t>solar </a:t>
            </a:r>
            <a:r>
              <a:rPr sz="1800" b="0" spc="-5" dirty="0">
                <a:latin typeface="Univers for BP Light"/>
                <a:cs typeface="Univers for BP Light"/>
              </a:rPr>
              <a:t>conditions </a:t>
            </a:r>
            <a:r>
              <a:rPr sz="1800" b="0" dirty="0">
                <a:latin typeface="Univers for BP Light"/>
                <a:cs typeface="Univers for BP Light"/>
              </a:rPr>
              <a:t>and </a:t>
            </a:r>
            <a:r>
              <a:rPr sz="1800" b="0" spc="-5" dirty="0">
                <a:latin typeface="Univers for BP Light"/>
                <a:cs typeface="Univers for BP Light"/>
              </a:rPr>
              <a:t>continued policy support will  offer </a:t>
            </a:r>
            <a:r>
              <a:rPr sz="1800" b="0" dirty="0">
                <a:latin typeface="Univers for BP Light"/>
                <a:cs typeface="Univers for BP Light"/>
              </a:rPr>
              <a:t>far </a:t>
            </a:r>
            <a:r>
              <a:rPr sz="1800" b="0" spc="-5" dirty="0">
                <a:latin typeface="Univers for BP Light"/>
                <a:cs typeface="Univers for BP Light"/>
              </a:rPr>
              <a:t>lower prices than implied </a:t>
            </a:r>
            <a:r>
              <a:rPr sz="1800" b="0" dirty="0">
                <a:latin typeface="Univers for BP Light"/>
                <a:cs typeface="Univers for BP Light"/>
              </a:rPr>
              <a:t>by </a:t>
            </a:r>
            <a:r>
              <a:rPr sz="1800" b="0" spc="-5" dirty="0">
                <a:latin typeface="Univers for BP Light"/>
                <a:cs typeface="Univers for BP Light"/>
              </a:rPr>
              <a:t>this learning</a:t>
            </a:r>
            <a:r>
              <a:rPr sz="1800" b="0" spc="95" dirty="0">
                <a:latin typeface="Univers for BP Light"/>
                <a:cs typeface="Univers for BP Light"/>
              </a:rPr>
              <a:t> </a:t>
            </a:r>
            <a:r>
              <a:rPr sz="1800" b="0" spc="-5" dirty="0">
                <a:latin typeface="Univers for BP Light"/>
                <a:cs typeface="Univers for BP Light"/>
              </a:rPr>
              <a:t>curve.</a:t>
            </a:r>
            <a:endParaRPr sz="1800">
              <a:latin typeface="Univers for BP Light"/>
              <a:cs typeface="Univers for BP Light"/>
            </a:endParaRPr>
          </a:p>
        </p:txBody>
      </p:sp>
      <p:sp>
        <p:nvSpPr>
          <p:cNvPr id="4" name="object 4"/>
          <p:cNvSpPr/>
          <p:nvPr/>
        </p:nvSpPr>
        <p:spPr>
          <a:xfrm>
            <a:off x="524255" y="123444"/>
            <a:ext cx="1595755" cy="251460"/>
          </a:xfrm>
          <a:custGeom>
            <a:avLst/>
            <a:gdLst/>
            <a:ahLst/>
            <a:cxnLst/>
            <a:rect l="l" t="t" r="r" b="b"/>
            <a:pathLst>
              <a:path w="1595755" h="251460">
                <a:moveTo>
                  <a:pt x="1553718" y="0"/>
                </a:moveTo>
                <a:lnTo>
                  <a:pt x="41909" y="0"/>
                </a:lnTo>
                <a:lnTo>
                  <a:pt x="25599" y="3298"/>
                </a:lnTo>
                <a:lnTo>
                  <a:pt x="12277" y="12287"/>
                </a:lnTo>
                <a:lnTo>
                  <a:pt x="3294" y="25610"/>
                </a:lnTo>
                <a:lnTo>
                  <a:pt x="0" y="41909"/>
                </a:lnTo>
                <a:lnTo>
                  <a:pt x="0" y="209550"/>
                </a:lnTo>
                <a:lnTo>
                  <a:pt x="3294" y="225849"/>
                </a:lnTo>
                <a:lnTo>
                  <a:pt x="12277" y="239172"/>
                </a:lnTo>
                <a:lnTo>
                  <a:pt x="25599" y="248161"/>
                </a:lnTo>
                <a:lnTo>
                  <a:pt x="41909" y="251459"/>
                </a:lnTo>
                <a:lnTo>
                  <a:pt x="1553718" y="251459"/>
                </a:lnTo>
                <a:lnTo>
                  <a:pt x="1570017" y="248161"/>
                </a:lnTo>
                <a:lnTo>
                  <a:pt x="1583340" y="239172"/>
                </a:lnTo>
                <a:lnTo>
                  <a:pt x="1592329" y="225849"/>
                </a:lnTo>
                <a:lnTo>
                  <a:pt x="1595627" y="209550"/>
                </a:lnTo>
                <a:lnTo>
                  <a:pt x="1595627" y="41909"/>
                </a:lnTo>
                <a:lnTo>
                  <a:pt x="1592329" y="25610"/>
                </a:lnTo>
                <a:lnTo>
                  <a:pt x="1583340" y="12287"/>
                </a:lnTo>
                <a:lnTo>
                  <a:pt x="1570017" y="3298"/>
                </a:lnTo>
                <a:lnTo>
                  <a:pt x="1553718"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3636"/>
            <a:ext cx="1365885"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a:t>
            </a:r>
            <a:r>
              <a:rPr sz="1250" i="1" spc="-100" dirty="0">
                <a:latin typeface="Univers for BP"/>
                <a:cs typeface="Univers for BP"/>
              </a:rPr>
              <a:t> </a:t>
            </a:r>
            <a:r>
              <a:rPr sz="1250" i="1" spc="-30" dirty="0">
                <a:latin typeface="Univers for BP"/>
                <a:cs typeface="Univers for BP"/>
              </a:rPr>
              <a:t>Renewables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97</a:t>
            </a:fld>
            <a:endParaRPr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342644" y="4037076"/>
            <a:ext cx="582295" cy="1797050"/>
          </a:xfrm>
          <a:custGeom>
            <a:avLst/>
            <a:gdLst/>
            <a:ahLst/>
            <a:cxnLst/>
            <a:rect l="l" t="t" r="r" b="b"/>
            <a:pathLst>
              <a:path w="582294" h="1797050">
                <a:moveTo>
                  <a:pt x="582168" y="0"/>
                </a:moveTo>
                <a:lnTo>
                  <a:pt x="0" y="0"/>
                </a:lnTo>
                <a:lnTo>
                  <a:pt x="0" y="1796796"/>
                </a:lnTo>
                <a:lnTo>
                  <a:pt x="582168" y="1796796"/>
                </a:lnTo>
                <a:lnTo>
                  <a:pt x="582168" y="0"/>
                </a:lnTo>
                <a:close/>
              </a:path>
            </a:pathLst>
          </a:custGeom>
          <a:solidFill>
            <a:srgbClr val="FF6600"/>
          </a:solidFill>
        </p:spPr>
        <p:txBody>
          <a:bodyPr wrap="square" lIns="0" tIns="0" rIns="0" bIns="0" rtlCol="0"/>
          <a:lstStyle/>
          <a:p>
            <a:endParaRPr/>
          </a:p>
        </p:txBody>
      </p:sp>
      <p:sp>
        <p:nvSpPr>
          <p:cNvPr id="5" name="object 5"/>
          <p:cNvSpPr/>
          <p:nvPr/>
        </p:nvSpPr>
        <p:spPr>
          <a:xfrm>
            <a:off x="2330195" y="2592323"/>
            <a:ext cx="582295" cy="3241675"/>
          </a:xfrm>
          <a:custGeom>
            <a:avLst/>
            <a:gdLst/>
            <a:ahLst/>
            <a:cxnLst/>
            <a:rect l="l" t="t" r="r" b="b"/>
            <a:pathLst>
              <a:path w="582294" h="3241675">
                <a:moveTo>
                  <a:pt x="582168" y="0"/>
                </a:moveTo>
                <a:lnTo>
                  <a:pt x="0" y="0"/>
                </a:lnTo>
                <a:lnTo>
                  <a:pt x="0" y="3241548"/>
                </a:lnTo>
                <a:lnTo>
                  <a:pt x="582168" y="3241548"/>
                </a:lnTo>
                <a:lnTo>
                  <a:pt x="582168" y="0"/>
                </a:lnTo>
                <a:close/>
              </a:path>
            </a:pathLst>
          </a:custGeom>
          <a:solidFill>
            <a:srgbClr val="FF6600"/>
          </a:solidFill>
        </p:spPr>
        <p:txBody>
          <a:bodyPr wrap="square" lIns="0" tIns="0" rIns="0" bIns="0" rtlCol="0"/>
          <a:lstStyle/>
          <a:p>
            <a:endParaRPr/>
          </a:p>
        </p:txBody>
      </p:sp>
      <p:sp>
        <p:nvSpPr>
          <p:cNvPr id="6" name="object 6"/>
          <p:cNvSpPr/>
          <p:nvPr/>
        </p:nvSpPr>
        <p:spPr>
          <a:xfrm>
            <a:off x="1342644" y="4037076"/>
            <a:ext cx="582295" cy="1797050"/>
          </a:xfrm>
          <a:custGeom>
            <a:avLst/>
            <a:gdLst/>
            <a:ahLst/>
            <a:cxnLst/>
            <a:rect l="l" t="t" r="r" b="b"/>
            <a:pathLst>
              <a:path w="582294" h="1797050">
                <a:moveTo>
                  <a:pt x="0" y="0"/>
                </a:moveTo>
                <a:lnTo>
                  <a:pt x="582168" y="0"/>
                </a:lnTo>
                <a:lnTo>
                  <a:pt x="582168" y="1796796"/>
                </a:lnTo>
                <a:lnTo>
                  <a:pt x="0" y="1796796"/>
                </a:lnTo>
                <a:lnTo>
                  <a:pt x="0" y="0"/>
                </a:lnTo>
                <a:close/>
              </a:path>
            </a:pathLst>
          </a:custGeom>
          <a:ln w="9144">
            <a:solidFill>
              <a:srgbClr val="BEBEBE"/>
            </a:solidFill>
          </a:ln>
        </p:spPr>
        <p:txBody>
          <a:bodyPr wrap="square" lIns="0" tIns="0" rIns="0" bIns="0" rtlCol="0"/>
          <a:lstStyle/>
          <a:p>
            <a:endParaRPr/>
          </a:p>
        </p:txBody>
      </p:sp>
      <p:sp>
        <p:nvSpPr>
          <p:cNvPr id="7" name="object 7"/>
          <p:cNvSpPr/>
          <p:nvPr/>
        </p:nvSpPr>
        <p:spPr>
          <a:xfrm>
            <a:off x="2330195" y="2592323"/>
            <a:ext cx="582295" cy="3241675"/>
          </a:xfrm>
          <a:custGeom>
            <a:avLst/>
            <a:gdLst/>
            <a:ahLst/>
            <a:cxnLst/>
            <a:rect l="l" t="t" r="r" b="b"/>
            <a:pathLst>
              <a:path w="582294" h="3241675">
                <a:moveTo>
                  <a:pt x="0" y="0"/>
                </a:moveTo>
                <a:lnTo>
                  <a:pt x="582168" y="0"/>
                </a:lnTo>
                <a:lnTo>
                  <a:pt x="582168" y="3241548"/>
                </a:lnTo>
                <a:lnTo>
                  <a:pt x="0" y="3241548"/>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1139952" y="2292095"/>
            <a:ext cx="0" cy="3542029"/>
          </a:xfrm>
          <a:custGeom>
            <a:avLst/>
            <a:gdLst/>
            <a:ahLst/>
            <a:cxnLst/>
            <a:rect l="l" t="t" r="r" b="b"/>
            <a:pathLst>
              <a:path h="3542029">
                <a:moveTo>
                  <a:pt x="0" y="3541776"/>
                </a:moveTo>
                <a:lnTo>
                  <a:pt x="0" y="0"/>
                </a:lnTo>
              </a:path>
            </a:pathLst>
          </a:custGeom>
          <a:ln w="9144">
            <a:solidFill>
              <a:srgbClr val="666666"/>
            </a:solidFill>
          </a:ln>
        </p:spPr>
        <p:txBody>
          <a:bodyPr wrap="square" lIns="0" tIns="0" rIns="0" bIns="0" rtlCol="0"/>
          <a:lstStyle/>
          <a:p>
            <a:endParaRPr/>
          </a:p>
        </p:txBody>
      </p:sp>
      <p:sp>
        <p:nvSpPr>
          <p:cNvPr id="9" name="object 9"/>
          <p:cNvSpPr/>
          <p:nvPr/>
        </p:nvSpPr>
        <p:spPr>
          <a:xfrm>
            <a:off x="1139952" y="583387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0" name="object 10"/>
          <p:cNvSpPr/>
          <p:nvPr/>
        </p:nvSpPr>
        <p:spPr>
          <a:xfrm>
            <a:off x="1139952" y="512521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1" name="object 11"/>
          <p:cNvSpPr/>
          <p:nvPr/>
        </p:nvSpPr>
        <p:spPr>
          <a:xfrm>
            <a:off x="1139952" y="441655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2" name="object 12"/>
          <p:cNvSpPr/>
          <p:nvPr/>
        </p:nvSpPr>
        <p:spPr>
          <a:xfrm>
            <a:off x="1139952" y="370789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3" name="object 13"/>
          <p:cNvSpPr/>
          <p:nvPr/>
        </p:nvSpPr>
        <p:spPr>
          <a:xfrm>
            <a:off x="1139952" y="299923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4" name="object 14"/>
          <p:cNvSpPr/>
          <p:nvPr/>
        </p:nvSpPr>
        <p:spPr>
          <a:xfrm>
            <a:off x="1139952" y="2292095"/>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5" name="object 15"/>
          <p:cNvSpPr/>
          <p:nvPr/>
        </p:nvSpPr>
        <p:spPr>
          <a:xfrm>
            <a:off x="1139952" y="5833871"/>
            <a:ext cx="1975485" cy="0"/>
          </a:xfrm>
          <a:custGeom>
            <a:avLst/>
            <a:gdLst/>
            <a:ahLst/>
            <a:cxnLst/>
            <a:rect l="l" t="t" r="r" b="b"/>
            <a:pathLst>
              <a:path w="1975485">
                <a:moveTo>
                  <a:pt x="0" y="0"/>
                </a:moveTo>
                <a:lnTo>
                  <a:pt x="1975103" y="0"/>
                </a:lnTo>
              </a:path>
            </a:pathLst>
          </a:custGeom>
          <a:ln w="9144">
            <a:solidFill>
              <a:srgbClr val="666666"/>
            </a:solidFill>
          </a:ln>
        </p:spPr>
        <p:txBody>
          <a:bodyPr wrap="square" lIns="0" tIns="0" rIns="0" bIns="0" rtlCol="0"/>
          <a:lstStyle/>
          <a:p>
            <a:endParaRPr/>
          </a:p>
        </p:txBody>
      </p:sp>
      <p:sp>
        <p:nvSpPr>
          <p:cNvPr id="16" name="object 16"/>
          <p:cNvSpPr txBox="1"/>
          <p:nvPr/>
        </p:nvSpPr>
        <p:spPr>
          <a:xfrm>
            <a:off x="685901" y="5710631"/>
            <a:ext cx="3028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7" name="object 17"/>
          <p:cNvSpPr txBox="1"/>
          <p:nvPr/>
        </p:nvSpPr>
        <p:spPr>
          <a:xfrm>
            <a:off x="586841" y="500227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18" name="object 18"/>
          <p:cNvSpPr txBox="1"/>
          <p:nvPr/>
        </p:nvSpPr>
        <p:spPr>
          <a:xfrm>
            <a:off x="586841" y="429361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19" name="object 19"/>
          <p:cNvSpPr txBox="1"/>
          <p:nvPr/>
        </p:nvSpPr>
        <p:spPr>
          <a:xfrm>
            <a:off x="586841" y="3584955"/>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20" name="object 20"/>
          <p:cNvSpPr txBox="1"/>
          <p:nvPr/>
        </p:nvSpPr>
        <p:spPr>
          <a:xfrm>
            <a:off x="586841" y="287629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21" name="object 21"/>
          <p:cNvSpPr txBox="1"/>
          <p:nvPr/>
        </p:nvSpPr>
        <p:spPr>
          <a:xfrm>
            <a:off x="488086" y="2167635"/>
            <a:ext cx="50101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22" name="object 22"/>
          <p:cNvSpPr txBox="1"/>
          <p:nvPr/>
        </p:nvSpPr>
        <p:spPr>
          <a:xfrm>
            <a:off x="1517396" y="5941974"/>
            <a:ext cx="2324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ET</a:t>
            </a:r>
            <a:endParaRPr sz="1400">
              <a:latin typeface="Univers for BP Light"/>
              <a:cs typeface="Univers for BP Light"/>
            </a:endParaRPr>
          </a:p>
        </p:txBody>
      </p:sp>
      <p:sp>
        <p:nvSpPr>
          <p:cNvPr id="23" name="object 23"/>
          <p:cNvSpPr txBox="1"/>
          <p:nvPr/>
        </p:nvSpPr>
        <p:spPr>
          <a:xfrm>
            <a:off x="2277872" y="5941974"/>
            <a:ext cx="68834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RE</a:t>
            </a:r>
            <a:r>
              <a:rPr sz="1400" b="0" spc="-90" dirty="0">
                <a:latin typeface="Univers for BP Light"/>
                <a:cs typeface="Univers for BP Light"/>
              </a:rPr>
              <a:t> </a:t>
            </a:r>
            <a:r>
              <a:rPr sz="1400" b="0" spc="-5" dirty="0">
                <a:latin typeface="Univers for BP Light"/>
                <a:cs typeface="Univers for BP Light"/>
              </a:rPr>
              <a:t>push</a:t>
            </a:r>
            <a:endParaRPr sz="1400">
              <a:latin typeface="Univers for BP Light"/>
              <a:cs typeface="Univers for BP Light"/>
            </a:endParaRPr>
          </a:p>
        </p:txBody>
      </p:sp>
      <p:sp>
        <p:nvSpPr>
          <p:cNvPr id="24" name="object 24"/>
          <p:cNvSpPr txBox="1">
            <a:spLocks noGrp="1"/>
          </p:cNvSpPr>
          <p:nvPr>
            <p:ph type="title"/>
          </p:nvPr>
        </p:nvSpPr>
        <p:spPr>
          <a:xfrm>
            <a:off x="491439" y="554863"/>
            <a:ext cx="8305800" cy="361950"/>
          </a:xfrm>
          <a:prstGeom prst="rect">
            <a:avLst/>
          </a:prstGeom>
        </p:spPr>
        <p:txBody>
          <a:bodyPr vert="horz" wrap="square" lIns="0" tIns="0" rIns="0" bIns="0" rtlCol="0">
            <a:spAutoFit/>
          </a:bodyPr>
          <a:lstStyle/>
          <a:p>
            <a:pPr marL="12700">
              <a:lnSpc>
                <a:spcPct val="100000"/>
              </a:lnSpc>
            </a:pPr>
            <a:r>
              <a:rPr spc="-5" dirty="0"/>
              <a:t>Alternative scenario: more sustained support for</a:t>
            </a:r>
            <a:r>
              <a:rPr spc="200" dirty="0"/>
              <a:t> </a:t>
            </a:r>
            <a:r>
              <a:rPr spc="-5" dirty="0"/>
              <a:t>renewables…</a:t>
            </a:r>
          </a:p>
        </p:txBody>
      </p:sp>
      <p:sp>
        <p:nvSpPr>
          <p:cNvPr id="25" name="object 25"/>
          <p:cNvSpPr txBox="1"/>
          <p:nvPr/>
        </p:nvSpPr>
        <p:spPr>
          <a:xfrm>
            <a:off x="419201" y="1180210"/>
            <a:ext cx="3023870" cy="573405"/>
          </a:xfrm>
          <a:prstGeom prst="rect">
            <a:avLst/>
          </a:prstGeom>
        </p:spPr>
        <p:txBody>
          <a:bodyPr vert="horz" wrap="square" lIns="0" tIns="0" rIns="0" bIns="0" rtlCol="0">
            <a:spAutoFit/>
          </a:bodyPr>
          <a:lstStyle/>
          <a:p>
            <a:pPr algn="ctr">
              <a:lnSpc>
                <a:spcPct val="100000"/>
              </a:lnSpc>
            </a:pPr>
            <a:r>
              <a:rPr sz="1800" spc="-5" dirty="0">
                <a:latin typeface="Univers for BP"/>
                <a:cs typeface="Univers for BP"/>
              </a:rPr>
              <a:t>Renewables share </a:t>
            </a:r>
            <a:r>
              <a:rPr sz="1800" dirty="0">
                <a:latin typeface="Univers for BP"/>
                <a:cs typeface="Univers for BP"/>
              </a:rPr>
              <a:t>of</a:t>
            </a:r>
            <a:r>
              <a:rPr sz="1800" spc="-40" dirty="0">
                <a:latin typeface="Univers for BP"/>
                <a:cs typeface="Univers for BP"/>
              </a:rPr>
              <a:t> </a:t>
            </a:r>
            <a:r>
              <a:rPr sz="1800" dirty="0">
                <a:latin typeface="Univers for BP"/>
                <a:cs typeface="Univers for BP"/>
              </a:rPr>
              <a:t>power</a:t>
            </a:r>
            <a:endParaRPr sz="1800">
              <a:latin typeface="Univers for BP"/>
              <a:cs typeface="Univers for BP"/>
            </a:endParaRPr>
          </a:p>
          <a:p>
            <a:pPr marL="2540" algn="ctr">
              <a:lnSpc>
                <a:spcPct val="100000"/>
              </a:lnSpc>
            </a:pPr>
            <a:r>
              <a:rPr sz="1800" dirty="0">
                <a:latin typeface="Univers for BP"/>
                <a:cs typeface="Univers for BP"/>
              </a:rPr>
              <a:t>growth,</a:t>
            </a:r>
            <a:r>
              <a:rPr sz="1800" spc="-100" dirty="0">
                <a:latin typeface="Univers for BP"/>
                <a:cs typeface="Univers for BP"/>
              </a:rPr>
              <a:t> </a:t>
            </a:r>
            <a:r>
              <a:rPr sz="1800" spc="-5" dirty="0">
                <a:latin typeface="Univers for BP"/>
                <a:cs typeface="Univers for BP"/>
              </a:rPr>
              <a:t>2016-2040</a:t>
            </a:r>
            <a:endParaRPr sz="1800">
              <a:latin typeface="Univers for BP"/>
              <a:cs typeface="Univers for BP"/>
            </a:endParaRPr>
          </a:p>
        </p:txBody>
      </p:sp>
      <p:sp>
        <p:nvSpPr>
          <p:cNvPr id="26" name="object 26"/>
          <p:cNvSpPr txBox="1"/>
          <p:nvPr/>
        </p:nvSpPr>
        <p:spPr>
          <a:xfrm>
            <a:off x="6775450" y="1170178"/>
            <a:ext cx="2922270" cy="573405"/>
          </a:xfrm>
          <a:prstGeom prst="rect">
            <a:avLst/>
          </a:prstGeom>
        </p:spPr>
        <p:txBody>
          <a:bodyPr vert="horz" wrap="square" lIns="0" tIns="0" rIns="0" bIns="0" rtlCol="0">
            <a:spAutoFit/>
          </a:bodyPr>
          <a:lstStyle/>
          <a:p>
            <a:pPr algn="ctr">
              <a:lnSpc>
                <a:spcPct val="100000"/>
              </a:lnSpc>
            </a:pPr>
            <a:r>
              <a:rPr sz="1800" spc="-5" dirty="0">
                <a:latin typeface="Univers for BP"/>
                <a:cs typeface="Univers for BP"/>
              </a:rPr>
              <a:t>Change </a:t>
            </a:r>
            <a:r>
              <a:rPr sz="1800" dirty="0">
                <a:latin typeface="Univers for BP"/>
                <a:cs typeface="Univers for BP"/>
              </a:rPr>
              <a:t>in </a:t>
            </a:r>
            <a:r>
              <a:rPr sz="1800" spc="-5" dirty="0">
                <a:latin typeface="Univers for BP"/>
                <a:cs typeface="Univers for BP"/>
              </a:rPr>
              <a:t>carbon</a:t>
            </a:r>
            <a:r>
              <a:rPr sz="1800" spc="-60" dirty="0">
                <a:latin typeface="Univers for BP"/>
                <a:cs typeface="Univers for BP"/>
              </a:rPr>
              <a:t> </a:t>
            </a:r>
            <a:r>
              <a:rPr sz="1800" dirty="0">
                <a:latin typeface="Univers for BP"/>
                <a:cs typeface="Univers for BP"/>
              </a:rPr>
              <a:t>intensity</a:t>
            </a:r>
            <a:endParaRPr sz="1800">
              <a:latin typeface="Univers for BP"/>
              <a:cs typeface="Univers for BP"/>
            </a:endParaRPr>
          </a:p>
          <a:p>
            <a:pPr marL="635" algn="ctr">
              <a:lnSpc>
                <a:spcPct val="100000"/>
              </a:lnSpc>
            </a:pPr>
            <a:r>
              <a:rPr sz="1800" dirty="0">
                <a:latin typeface="Univers for BP"/>
                <a:cs typeface="Univers for BP"/>
              </a:rPr>
              <a:t>of </a:t>
            </a:r>
            <a:r>
              <a:rPr sz="1800" spc="-5" dirty="0">
                <a:latin typeface="Univers for BP"/>
                <a:cs typeface="Univers for BP"/>
              </a:rPr>
              <a:t>power,</a:t>
            </a:r>
            <a:r>
              <a:rPr sz="1800" spc="-65" dirty="0">
                <a:latin typeface="Univers for BP"/>
                <a:cs typeface="Univers for BP"/>
              </a:rPr>
              <a:t> </a:t>
            </a:r>
            <a:r>
              <a:rPr sz="1800" spc="-5" dirty="0">
                <a:latin typeface="Univers for BP"/>
                <a:cs typeface="Univers for BP"/>
              </a:rPr>
              <a:t>2016-2040</a:t>
            </a:r>
            <a:endParaRPr sz="1800">
              <a:latin typeface="Univers for BP"/>
              <a:cs typeface="Univers for BP"/>
            </a:endParaRPr>
          </a:p>
        </p:txBody>
      </p:sp>
      <p:sp>
        <p:nvSpPr>
          <p:cNvPr id="27" name="object 27"/>
          <p:cNvSpPr/>
          <p:nvPr/>
        </p:nvSpPr>
        <p:spPr>
          <a:xfrm>
            <a:off x="4210811" y="2845307"/>
            <a:ext cx="370840" cy="2278380"/>
          </a:xfrm>
          <a:custGeom>
            <a:avLst/>
            <a:gdLst/>
            <a:ahLst/>
            <a:cxnLst/>
            <a:rect l="l" t="t" r="r" b="b"/>
            <a:pathLst>
              <a:path w="370839" h="2278379">
                <a:moveTo>
                  <a:pt x="370332" y="0"/>
                </a:moveTo>
                <a:lnTo>
                  <a:pt x="0" y="0"/>
                </a:lnTo>
                <a:lnTo>
                  <a:pt x="0" y="2278379"/>
                </a:lnTo>
                <a:lnTo>
                  <a:pt x="370332" y="2278379"/>
                </a:lnTo>
                <a:lnTo>
                  <a:pt x="370332" y="0"/>
                </a:lnTo>
                <a:close/>
              </a:path>
            </a:pathLst>
          </a:custGeom>
          <a:solidFill>
            <a:srgbClr val="DC0000"/>
          </a:solidFill>
        </p:spPr>
        <p:txBody>
          <a:bodyPr wrap="square" lIns="0" tIns="0" rIns="0" bIns="0" rtlCol="0"/>
          <a:lstStyle/>
          <a:p>
            <a:endParaRPr/>
          </a:p>
        </p:txBody>
      </p:sp>
      <p:sp>
        <p:nvSpPr>
          <p:cNvPr id="28" name="object 28"/>
          <p:cNvSpPr/>
          <p:nvPr/>
        </p:nvSpPr>
        <p:spPr>
          <a:xfrm>
            <a:off x="5321808" y="4951476"/>
            <a:ext cx="370840" cy="172720"/>
          </a:xfrm>
          <a:custGeom>
            <a:avLst/>
            <a:gdLst/>
            <a:ahLst/>
            <a:cxnLst/>
            <a:rect l="l" t="t" r="r" b="b"/>
            <a:pathLst>
              <a:path w="370839" h="172720">
                <a:moveTo>
                  <a:pt x="370331" y="0"/>
                </a:moveTo>
                <a:lnTo>
                  <a:pt x="0" y="0"/>
                </a:lnTo>
                <a:lnTo>
                  <a:pt x="0" y="172212"/>
                </a:lnTo>
                <a:lnTo>
                  <a:pt x="370331" y="172212"/>
                </a:lnTo>
                <a:lnTo>
                  <a:pt x="370331" y="0"/>
                </a:lnTo>
                <a:close/>
              </a:path>
            </a:pathLst>
          </a:custGeom>
          <a:solidFill>
            <a:srgbClr val="DC0000"/>
          </a:solidFill>
        </p:spPr>
        <p:txBody>
          <a:bodyPr wrap="square" lIns="0" tIns="0" rIns="0" bIns="0" rtlCol="0"/>
          <a:lstStyle/>
          <a:p>
            <a:endParaRPr/>
          </a:p>
        </p:txBody>
      </p:sp>
      <p:sp>
        <p:nvSpPr>
          <p:cNvPr id="29" name="object 29"/>
          <p:cNvSpPr/>
          <p:nvPr/>
        </p:nvSpPr>
        <p:spPr>
          <a:xfrm>
            <a:off x="4210811" y="2845307"/>
            <a:ext cx="370840" cy="2278380"/>
          </a:xfrm>
          <a:custGeom>
            <a:avLst/>
            <a:gdLst/>
            <a:ahLst/>
            <a:cxnLst/>
            <a:rect l="l" t="t" r="r" b="b"/>
            <a:pathLst>
              <a:path w="370839" h="2278379">
                <a:moveTo>
                  <a:pt x="0" y="0"/>
                </a:moveTo>
                <a:lnTo>
                  <a:pt x="370332" y="0"/>
                </a:lnTo>
                <a:lnTo>
                  <a:pt x="370332" y="2278379"/>
                </a:lnTo>
                <a:lnTo>
                  <a:pt x="0" y="2278379"/>
                </a:lnTo>
                <a:lnTo>
                  <a:pt x="0" y="0"/>
                </a:lnTo>
                <a:close/>
              </a:path>
            </a:pathLst>
          </a:custGeom>
          <a:ln w="9144">
            <a:solidFill>
              <a:srgbClr val="BEBEBE"/>
            </a:solidFill>
          </a:ln>
        </p:spPr>
        <p:txBody>
          <a:bodyPr wrap="square" lIns="0" tIns="0" rIns="0" bIns="0" rtlCol="0"/>
          <a:lstStyle/>
          <a:p>
            <a:endParaRPr/>
          </a:p>
        </p:txBody>
      </p:sp>
      <p:sp>
        <p:nvSpPr>
          <p:cNvPr id="30" name="object 30"/>
          <p:cNvSpPr/>
          <p:nvPr/>
        </p:nvSpPr>
        <p:spPr>
          <a:xfrm>
            <a:off x="5321808" y="4951476"/>
            <a:ext cx="370840" cy="172720"/>
          </a:xfrm>
          <a:custGeom>
            <a:avLst/>
            <a:gdLst/>
            <a:ahLst/>
            <a:cxnLst/>
            <a:rect l="l" t="t" r="r" b="b"/>
            <a:pathLst>
              <a:path w="370839" h="172720">
                <a:moveTo>
                  <a:pt x="0" y="0"/>
                </a:moveTo>
                <a:lnTo>
                  <a:pt x="370331" y="0"/>
                </a:lnTo>
                <a:lnTo>
                  <a:pt x="370331" y="172212"/>
                </a:lnTo>
                <a:lnTo>
                  <a:pt x="0" y="172212"/>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4581144" y="4320540"/>
            <a:ext cx="370840" cy="803275"/>
          </a:xfrm>
          <a:custGeom>
            <a:avLst/>
            <a:gdLst/>
            <a:ahLst/>
            <a:cxnLst/>
            <a:rect l="l" t="t" r="r" b="b"/>
            <a:pathLst>
              <a:path w="370839" h="803275">
                <a:moveTo>
                  <a:pt x="370331" y="0"/>
                </a:moveTo>
                <a:lnTo>
                  <a:pt x="0" y="0"/>
                </a:lnTo>
                <a:lnTo>
                  <a:pt x="0" y="803148"/>
                </a:lnTo>
                <a:lnTo>
                  <a:pt x="370331" y="803148"/>
                </a:lnTo>
                <a:lnTo>
                  <a:pt x="370331" y="0"/>
                </a:lnTo>
                <a:close/>
              </a:path>
            </a:pathLst>
          </a:custGeom>
          <a:solidFill>
            <a:srgbClr val="666666"/>
          </a:solidFill>
        </p:spPr>
        <p:txBody>
          <a:bodyPr wrap="square" lIns="0" tIns="0" rIns="0" bIns="0" rtlCol="0"/>
          <a:lstStyle/>
          <a:p>
            <a:endParaRPr/>
          </a:p>
        </p:txBody>
      </p:sp>
      <p:sp>
        <p:nvSpPr>
          <p:cNvPr id="32" name="object 32"/>
          <p:cNvSpPr/>
          <p:nvPr/>
        </p:nvSpPr>
        <p:spPr>
          <a:xfrm>
            <a:off x="5692140" y="5123688"/>
            <a:ext cx="368935" cy="425450"/>
          </a:xfrm>
          <a:custGeom>
            <a:avLst/>
            <a:gdLst/>
            <a:ahLst/>
            <a:cxnLst/>
            <a:rect l="l" t="t" r="r" b="b"/>
            <a:pathLst>
              <a:path w="368935" h="425450">
                <a:moveTo>
                  <a:pt x="368808" y="0"/>
                </a:moveTo>
                <a:lnTo>
                  <a:pt x="0" y="0"/>
                </a:lnTo>
                <a:lnTo>
                  <a:pt x="0" y="425196"/>
                </a:lnTo>
                <a:lnTo>
                  <a:pt x="368808" y="425196"/>
                </a:lnTo>
                <a:lnTo>
                  <a:pt x="368808" y="0"/>
                </a:lnTo>
                <a:close/>
              </a:path>
            </a:pathLst>
          </a:custGeom>
          <a:solidFill>
            <a:srgbClr val="666666"/>
          </a:solidFill>
        </p:spPr>
        <p:txBody>
          <a:bodyPr wrap="square" lIns="0" tIns="0" rIns="0" bIns="0" rtlCol="0"/>
          <a:lstStyle/>
          <a:p>
            <a:endParaRPr/>
          </a:p>
        </p:txBody>
      </p:sp>
      <p:sp>
        <p:nvSpPr>
          <p:cNvPr id="33" name="object 33"/>
          <p:cNvSpPr/>
          <p:nvPr/>
        </p:nvSpPr>
        <p:spPr>
          <a:xfrm>
            <a:off x="4581144" y="4320540"/>
            <a:ext cx="370840" cy="803275"/>
          </a:xfrm>
          <a:custGeom>
            <a:avLst/>
            <a:gdLst/>
            <a:ahLst/>
            <a:cxnLst/>
            <a:rect l="l" t="t" r="r" b="b"/>
            <a:pathLst>
              <a:path w="370839" h="803275">
                <a:moveTo>
                  <a:pt x="0" y="0"/>
                </a:moveTo>
                <a:lnTo>
                  <a:pt x="370331" y="0"/>
                </a:lnTo>
                <a:lnTo>
                  <a:pt x="370331" y="803148"/>
                </a:lnTo>
                <a:lnTo>
                  <a:pt x="0" y="803148"/>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5692140" y="5123688"/>
            <a:ext cx="368935" cy="425450"/>
          </a:xfrm>
          <a:custGeom>
            <a:avLst/>
            <a:gdLst/>
            <a:ahLst/>
            <a:cxnLst/>
            <a:rect l="l" t="t" r="r" b="b"/>
            <a:pathLst>
              <a:path w="368935" h="425450">
                <a:moveTo>
                  <a:pt x="0" y="425196"/>
                </a:moveTo>
                <a:lnTo>
                  <a:pt x="368808" y="425196"/>
                </a:lnTo>
                <a:lnTo>
                  <a:pt x="368808" y="0"/>
                </a:lnTo>
                <a:lnTo>
                  <a:pt x="0" y="0"/>
                </a:lnTo>
                <a:lnTo>
                  <a:pt x="0" y="425196"/>
                </a:lnTo>
                <a:close/>
              </a:path>
            </a:pathLst>
          </a:custGeom>
          <a:ln w="9144">
            <a:solidFill>
              <a:srgbClr val="BEBEBE"/>
            </a:solidFill>
          </a:ln>
        </p:spPr>
        <p:txBody>
          <a:bodyPr wrap="square" lIns="0" tIns="0" rIns="0" bIns="0" rtlCol="0"/>
          <a:lstStyle/>
          <a:p>
            <a:endParaRPr/>
          </a:p>
        </p:txBody>
      </p:sp>
      <p:sp>
        <p:nvSpPr>
          <p:cNvPr id="35" name="object 35"/>
          <p:cNvSpPr/>
          <p:nvPr/>
        </p:nvSpPr>
        <p:spPr>
          <a:xfrm>
            <a:off x="4026408" y="2301239"/>
            <a:ext cx="0" cy="3529965"/>
          </a:xfrm>
          <a:custGeom>
            <a:avLst/>
            <a:gdLst/>
            <a:ahLst/>
            <a:cxnLst/>
            <a:rect l="l" t="t" r="r" b="b"/>
            <a:pathLst>
              <a:path h="3529965">
                <a:moveTo>
                  <a:pt x="0" y="3529584"/>
                </a:moveTo>
                <a:lnTo>
                  <a:pt x="0" y="0"/>
                </a:lnTo>
              </a:path>
            </a:pathLst>
          </a:custGeom>
          <a:ln w="9144">
            <a:solidFill>
              <a:srgbClr val="666666"/>
            </a:solidFill>
          </a:ln>
        </p:spPr>
        <p:txBody>
          <a:bodyPr wrap="square" lIns="0" tIns="0" rIns="0" bIns="0" rtlCol="0"/>
          <a:lstStyle/>
          <a:p>
            <a:endParaRPr/>
          </a:p>
        </p:txBody>
      </p:sp>
      <p:sp>
        <p:nvSpPr>
          <p:cNvPr id="36" name="object 36"/>
          <p:cNvSpPr/>
          <p:nvPr/>
        </p:nvSpPr>
        <p:spPr>
          <a:xfrm>
            <a:off x="4026408" y="58308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7" name="object 37"/>
          <p:cNvSpPr/>
          <p:nvPr/>
        </p:nvSpPr>
        <p:spPr>
          <a:xfrm>
            <a:off x="4026408" y="51236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8" name="object 38"/>
          <p:cNvSpPr/>
          <p:nvPr/>
        </p:nvSpPr>
        <p:spPr>
          <a:xfrm>
            <a:off x="4026408" y="44180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9" name="object 39"/>
          <p:cNvSpPr/>
          <p:nvPr/>
        </p:nvSpPr>
        <p:spPr>
          <a:xfrm>
            <a:off x="4026408" y="371246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0" name="object 40"/>
          <p:cNvSpPr/>
          <p:nvPr/>
        </p:nvSpPr>
        <p:spPr>
          <a:xfrm>
            <a:off x="4026408" y="300685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1" name="object 41"/>
          <p:cNvSpPr/>
          <p:nvPr/>
        </p:nvSpPr>
        <p:spPr>
          <a:xfrm>
            <a:off x="4026408" y="230123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2" name="object 42"/>
          <p:cNvSpPr/>
          <p:nvPr/>
        </p:nvSpPr>
        <p:spPr>
          <a:xfrm>
            <a:off x="4026408" y="5123688"/>
            <a:ext cx="2220595" cy="0"/>
          </a:xfrm>
          <a:custGeom>
            <a:avLst/>
            <a:gdLst/>
            <a:ahLst/>
            <a:cxnLst/>
            <a:rect l="l" t="t" r="r" b="b"/>
            <a:pathLst>
              <a:path w="2220595">
                <a:moveTo>
                  <a:pt x="0" y="0"/>
                </a:moveTo>
                <a:lnTo>
                  <a:pt x="2220467" y="0"/>
                </a:lnTo>
              </a:path>
            </a:pathLst>
          </a:custGeom>
          <a:ln w="9144">
            <a:solidFill>
              <a:srgbClr val="666666"/>
            </a:solidFill>
          </a:ln>
        </p:spPr>
        <p:txBody>
          <a:bodyPr wrap="square" lIns="0" tIns="0" rIns="0" bIns="0" rtlCol="0"/>
          <a:lstStyle/>
          <a:p>
            <a:endParaRPr/>
          </a:p>
        </p:txBody>
      </p:sp>
      <p:sp>
        <p:nvSpPr>
          <p:cNvPr id="43" name="object 43"/>
          <p:cNvSpPr txBox="1"/>
          <p:nvPr/>
        </p:nvSpPr>
        <p:spPr>
          <a:xfrm>
            <a:off x="3424173" y="5707278"/>
            <a:ext cx="4508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20%</a:t>
            </a:r>
            <a:endParaRPr sz="1400">
              <a:latin typeface="Univers for BP Light"/>
              <a:cs typeface="Univers for BP Light"/>
            </a:endParaRPr>
          </a:p>
        </p:txBody>
      </p:sp>
      <p:sp>
        <p:nvSpPr>
          <p:cNvPr id="44" name="object 44"/>
          <p:cNvSpPr txBox="1"/>
          <p:nvPr/>
        </p:nvSpPr>
        <p:spPr>
          <a:xfrm>
            <a:off x="3572636" y="5001005"/>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45" name="object 45"/>
          <p:cNvSpPr txBox="1"/>
          <p:nvPr/>
        </p:nvSpPr>
        <p:spPr>
          <a:xfrm>
            <a:off x="3473958" y="429514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46" name="object 46"/>
          <p:cNvSpPr txBox="1"/>
          <p:nvPr/>
        </p:nvSpPr>
        <p:spPr>
          <a:xfrm>
            <a:off x="3473958" y="3588892"/>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47" name="object 47"/>
          <p:cNvSpPr txBox="1"/>
          <p:nvPr/>
        </p:nvSpPr>
        <p:spPr>
          <a:xfrm>
            <a:off x="3473958" y="2882646"/>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a:t>
            </a:r>
            <a:endParaRPr sz="1400">
              <a:latin typeface="Univers for BP Light"/>
              <a:cs typeface="Univers for BP Light"/>
            </a:endParaRPr>
          </a:p>
        </p:txBody>
      </p:sp>
      <p:sp>
        <p:nvSpPr>
          <p:cNvPr id="48" name="object 48"/>
          <p:cNvSpPr txBox="1"/>
          <p:nvPr/>
        </p:nvSpPr>
        <p:spPr>
          <a:xfrm>
            <a:off x="3473958" y="2176779"/>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49" name="object 49"/>
          <p:cNvSpPr txBox="1"/>
          <p:nvPr/>
        </p:nvSpPr>
        <p:spPr>
          <a:xfrm>
            <a:off x="4465701" y="5938621"/>
            <a:ext cx="2324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ET</a:t>
            </a:r>
            <a:endParaRPr sz="1400">
              <a:latin typeface="Univers for BP Light"/>
              <a:cs typeface="Univers for BP Light"/>
            </a:endParaRPr>
          </a:p>
        </p:txBody>
      </p:sp>
      <p:sp>
        <p:nvSpPr>
          <p:cNvPr id="50" name="object 50"/>
          <p:cNvSpPr txBox="1"/>
          <p:nvPr/>
        </p:nvSpPr>
        <p:spPr>
          <a:xfrm>
            <a:off x="5348732" y="5938621"/>
            <a:ext cx="68834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RE</a:t>
            </a:r>
            <a:r>
              <a:rPr sz="1400" b="0" spc="-90" dirty="0">
                <a:latin typeface="Univers for BP Light"/>
                <a:cs typeface="Univers for BP Light"/>
              </a:rPr>
              <a:t> </a:t>
            </a:r>
            <a:r>
              <a:rPr sz="1400" b="0" spc="-5" dirty="0">
                <a:latin typeface="Univers for BP Light"/>
                <a:cs typeface="Univers for BP Light"/>
              </a:rPr>
              <a:t>push</a:t>
            </a:r>
            <a:endParaRPr sz="1400">
              <a:latin typeface="Univers for BP Light"/>
              <a:cs typeface="Univers for BP Light"/>
            </a:endParaRPr>
          </a:p>
        </p:txBody>
      </p:sp>
      <p:sp>
        <p:nvSpPr>
          <p:cNvPr id="51" name="object 51"/>
          <p:cNvSpPr/>
          <p:nvPr/>
        </p:nvSpPr>
        <p:spPr>
          <a:xfrm>
            <a:off x="4837176" y="3169920"/>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DC0000"/>
          </a:solidFill>
        </p:spPr>
        <p:txBody>
          <a:bodyPr wrap="square" lIns="0" tIns="0" rIns="0" bIns="0" rtlCol="0"/>
          <a:lstStyle/>
          <a:p>
            <a:endParaRPr/>
          </a:p>
        </p:txBody>
      </p:sp>
      <p:sp>
        <p:nvSpPr>
          <p:cNvPr id="52" name="object 52"/>
          <p:cNvSpPr/>
          <p:nvPr/>
        </p:nvSpPr>
        <p:spPr>
          <a:xfrm>
            <a:off x="4837176" y="3169920"/>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53" name="object 53"/>
          <p:cNvSpPr txBox="1"/>
          <p:nvPr/>
        </p:nvSpPr>
        <p:spPr>
          <a:xfrm>
            <a:off x="4965319" y="3095116"/>
            <a:ext cx="1379855"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Gas-fired</a:t>
            </a:r>
            <a:r>
              <a:rPr sz="1400" spc="-60" dirty="0">
                <a:latin typeface="Univers for BP"/>
                <a:cs typeface="Univers for BP"/>
              </a:rPr>
              <a:t> </a:t>
            </a:r>
            <a:r>
              <a:rPr sz="1400" spc="-5" dirty="0">
                <a:latin typeface="Univers for BP"/>
                <a:cs typeface="Univers for BP"/>
              </a:rPr>
              <a:t>power</a:t>
            </a:r>
            <a:endParaRPr sz="1400">
              <a:latin typeface="Univers for BP"/>
              <a:cs typeface="Univers for BP"/>
            </a:endParaRPr>
          </a:p>
        </p:txBody>
      </p:sp>
      <p:sp>
        <p:nvSpPr>
          <p:cNvPr id="54" name="object 54"/>
          <p:cNvSpPr/>
          <p:nvPr/>
        </p:nvSpPr>
        <p:spPr>
          <a:xfrm>
            <a:off x="4837176" y="3604259"/>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solidFill>
            <a:srgbClr val="666666"/>
          </a:solidFill>
        </p:spPr>
        <p:txBody>
          <a:bodyPr wrap="square" lIns="0" tIns="0" rIns="0" bIns="0" rtlCol="0"/>
          <a:lstStyle/>
          <a:p>
            <a:endParaRPr/>
          </a:p>
        </p:txBody>
      </p:sp>
      <p:sp>
        <p:nvSpPr>
          <p:cNvPr id="55" name="object 55"/>
          <p:cNvSpPr/>
          <p:nvPr/>
        </p:nvSpPr>
        <p:spPr>
          <a:xfrm>
            <a:off x="4837176" y="3604259"/>
            <a:ext cx="96520" cy="96520"/>
          </a:xfrm>
          <a:custGeom>
            <a:avLst/>
            <a:gdLst/>
            <a:ahLst/>
            <a:cxnLst/>
            <a:rect l="l" t="t" r="r" b="b"/>
            <a:pathLst>
              <a:path w="96520" h="96520">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56" name="object 56"/>
          <p:cNvSpPr txBox="1"/>
          <p:nvPr/>
        </p:nvSpPr>
        <p:spPr>
          <a:xfrm>
            <a:off x="4965319" y="3528567"/>
            <a:ext cx="1428750" cy="235585"/>
          </a:xfrm>
          <a:prstGeom prst="rect">
            <a:avLst/>
          </a:prstGeom>
        </p:spPr>
        <p:txBody>
          <a:bodyPr vert="horz" wrap="square" lIns="0" tIns="0" rIns="0" bIns="0" rtlCol="0">
            <a:spAutoFit/>
          </a:bodyPr>
          <a:lstStyle/>
          <a:p>
            <a:pPr marL="12700">
              <a:lnSpc>
                <a:spcPct val="100000"/>
              </a:lnSpc>
            </a:pPr>
            <a:r>
              <a:rPr sz="1400" spc="-5" dirty="0">
                <a:latin typeface="Univers for BP"/>
                <a:cs typeface="Univers for BP"/>
              </a:rPr>
              <a:t>Coal-fired</a:t>
            </a:r>
            <a:r>
              <a:rPr sz="1400" spc="-55" dirty="0">
                <a:latin typeface="Univers for BP"/>
                <a:cs typeface="Univers for BP"/>
              </a:rPr>
              <a:t> </a:t>
            </a:r>
            <a:r>
              <a:rPr sz="1400" spc="-5" dirty="0">
                <a:latin typeface="Univers for BP"/>
                <a:cs typeface="Univers for BP"/>
              </a:rPr>
              <a:t>power</a:t>
            </a:r>
            <a:endParaRPr sz="1400">
              <a:latin typeface="Univers for BP"/>
              <a:cs typeface="Univers for BP"/>
            </a:endParaRPr>
          </a:p>
        </p:txBody>
      </p:sp>
      <p:sp>
        <p:nvSpPr>
          <p:cNvPr id="57" name="object 57"/>
          <p:cNvSpPr txBox="1"/>
          <p:nvPr/>
        </p:nvSpPr>
        <p:spPr>
          <a:xfrm>
            <a:off x="3730244" y="1187196"/>
            <a:ext cx="2701925" cy="572770"/>
          </a:xfrm>
          <a:prstGeom prst="rect">
            <a:avLst/>
          </a:prstGeom>
        </p:spPr>
        <p:txBody>
          <a:bodyPr vert="horz" wrap="square" lIns="0" tIns="0" rIns="0" bIns="0" rtlCol="0">
            <a:spAutoFit/>
          </a:bodyPr>
          <a:lstStyle/>
          <a:p>
            <a:pPr marL="12700" marR="5080" indent="80645">
              <a:lnSpc>
                <a:spcPct val="100000"/>
              </a:lnSpc>
            </a:pPr>
            <a:r>
              <a:rPr sz="1800" dirty="0">
                <a:latin typeface="Univers for BP"/>
                <a:cs typeface="Univers for BP"/>
              </a:rPr>
              <a:t>Change in gas and coal  power output,</a:t>
            </a:r>
            <a:r>
              <a:rPr sz="1800" spc="-100" dirty="0">
                <a:latin typeface="Univers for BP"/>
                <a:cs typeface="Univers for BP"/>
              </a:rPr>
              <a:t> </a:t>
            </a:r>
            <a:r>
              <a:rPr sz="1800" spc="-5" dirty="0">
                <a:latin typeface="Univers for BP"/>
                <a:cs typeface="Univers for BP"/>
              </a:rPr>
              <a:t>2016-2040</a:t>
            </a:r>
            <a:endParaRPr sz="1800">
              <a:latin typeface="Univers for BP"/>
              <a:cs typeface="Univers for BP"/>
            </a:endParaRPr>
          </a:p>
        </p:txBody>
      </p:sp>
      <p:sp>
        <p:nvSpPr>
          <p:cNvPr id="58" name="object 58"/>
          <p:cNvSpPr/>
          <p:nvPr/>
        </p:nvSpPr>
        <p:spPr>
          <a:xfrm>
            <a:off x="7397495" y="2295144"/>
            <a:ext cx="387350" cy="1214755"/>
          </a:xfrm>
          <a:custGeom>
            <a:avLst/>
            <a:gdLst/>
            <a:ahLst/>
            <a:cxnLst/>
            <a:rect l="l" t="t" r="r" b="b"/>
            <a:pathLst>
              <a:path w="387350" h="1214754">
                <a:moveTo>
                  <a:pt x="387096" y="0"/>
                </a:moveTo>
                <a:lnTo>
                  <a:pt x="0" y="0"/>
                </a:lnTo>
                <a:lnTo>
                  <a:pt x="0" y="1214627"/>
                </a:lnTo>
                <a:lnTo>
                  <a:pt x="387096" y="1214627"/>
                </a:lnTo>
                <a:lnTo>
                  <a:pt x="387096" y="0"/>
                </a:lnTo>
                <a:close/>
              </a:path>
            </a:pathLst>
          </a:custGeom>
          <a:solidFill>
            <a:srgbClr val="940000"/>
          </a:solidFill>
        </p:spPr>
        <p:txBody>
          <a:bodyPr wrap="square" lIns="0" tIns="0" rIns="0" bIns="0" rtlCol="0"/>
          <a:lstStyle/>
          <a:p>
            <a:endParaRPr/>
          </a:p>
        </p:txBody>
      </p:sp>
      <p:sp>
        <p:nvSpPr>
          <p:cNvPr id="59" name="object 59"/>
          <p:cNvSpPr/>
          <p:nvPr/>
        </p:nvSpPr>
        <p:spPr>
          <a:xfrm>
            <a:off x="8173211" y="2295144"/>
            <a:ext cx="388620" cy="1923414"/>
          </a:xfrm>
          <a:custGeom>
            <a:avLst/>
            <a:gdLst/>
            <a:ahLst/>
            <a:cxnLst/>
            <a:rect l="l" t="t" r="r" b="b"/>
            <a:pathLst>
              <a:path w="388620" h="1923414">
                <a:moveTo>
                  <a:pt x="388620" y="0"/>
                </a:moveTo>
                <a:lnTo>
                  <a:pt x="0" y="0"/>
                </a:lnTo>
                <a:lnTo>
                  <a:pt x="0" y="1923287"/>
                </a:lnTo>
                <a:lnTo>
                  <a:pt x="388620" y="1923287"/>
                </a:lnTo>
                <a:lnTo>
                  <a:pt x="388620" y="0"/>
                </a:lnTo>
                <a:close/>
              </a:path>
            </a:pathLst>
          </a:custGeom>
          <a:solidFill>
            <a:srgbClr val="940000"/>
          </a:solidFill>
        </p:spPr>
        <p:txBody>
          <a:bodyPr wrap="square" lIns="0" tIns="0" rIns="0" bIns="0" rtlCol="0"/>
          <a:lstStyle/>
          <a:p>
            <a:endParaRPr/>
          </a:p>
        </p:txBody>
      </p:sp>
      <p:sp>
        <p:nvSpPr>
          <p:cNvPr id="60" name="object 60"/>
          <p:cNvSpPr/>
          <p:nvPr/>
        </p:nvSpPr>
        <p:spPr>
          <a:xfrm>
            <a:off x="8950452" y="2295144"/>
            <a:ext cx="387350" cy="3464560"/>
          </a:xfrm>
          <a:custGeom>
            <a:avLst/>
            <a:gdLst/>
            <a:ahLst/>
            <a:cxnLst/>
            <a:rect l="l" t="t" r="r" b="b"/>
            <a:pathLst>
              <a:path w="387350" h="3464560">
                <a:moveTo>
                  <a:pt x="387096" y="0"/>
                </a:moveTo>
                <a:lnTo>
                  <a:pt x="0" y="0"/>
                </a:lnTo>
                <a:lnTo>
                  <a:pt x="0" y="3464052"/>
                </a:lnTo>
                <a:lnTo>
                  <a:pt x="387096" y="3464052"/>
                </a:lnTo>
                <a:lnTo>
                  <a:pt x="387096" y="0"/>
                </a:lnTo>
                <a:close/>
              </a:path>
            </a:pathLst>
          </a:custGeom>
          <a:solidFill>
            <a:srgbClr val="940000"/>
          </a:solidFill>
        </p:spPr>
        <p:txBody>
          <a:bodyPr wrap="square" lIns="0" tIns="0" rIns="0" bIns="0" rtlCol="0"/>
          <a:lstStyle/>
          <a:p>
            <a:endParaRPr/>
          </a:p>
        </p:txBody>
      </p:sp>
      <p:sp>
        <p:nvSpPr>
          <p:cNvPr id="61" name="object 61"/>
          <p:cNvSpPr/>
          <p:nvPr/>
        </p:nvSpPr>
        <p:spPr>
          <a:xfrm>
            <a:off x="7397495" y="2295144"/>
            <a:ext cx="387350" cy="1214755"/>
          </a:xfrm>
          <a:custGeom>
            <a:avLst/>
            <a:gdLst/>
            <a:ahLst/>
            <a:cxnLst/>
            <a:rect l="l" t="t" r="r" b="b"/>
            <a:pathLst>
              <a:path w="387350" h="1214754">
                <a:moveTo>
                  <a:pt x="0" y="1214627"/>
                </a:moveTo>
                <a:lnTo>
                  <a:pt x="387096" y="1214627"/>
                </a:lnTo>
                <a:lnTo>
                  <a:pt x="387096" y="0"/>
                </a:lnTo>
                <a:lnTo>
                  <a:pt x="0" y="0"/>
                </a:lnTo>
                <a:lnTo>
                  <a:pt x="0" y="1214627"/>
                </a:lnTo>
                <a:close/>
              </a:path>
            </a:pathLst>
          </a:custGeom>
          <a:ln w="9144">
            <a:solidFill>
              <a:srgbClr val="BEBEBE"/>
            </a:solidFill>
          </a:ln>
        </p:spPr>
        <p:txBody>
          <a:bodyPr wrap="square" lIns="0" tIns="0" rIns="0" bIns="0" rtlCol="0"/>
          <a:lstStyle/>
          <a:p>
            <a:endParaRPr/>
          </a:p>
        </p:txBody>
      </p:sp>
      <p:sp>
        <p:nvSpPr>
          <p:cNvPr id="62" name="object 62"/>
          <p:cNvSpPr/>
          <p:nvPr/>
        </p:nvSpPr>
        <p:spPr>
          <a:xfrm>
            <a:off x="8173211" y="2295144"/>
            <a:ext cx="388620" cy="1923414"/>
          </a:xfrm>
          <a:custGeom>
            <a:avLst/>
            <a:gdLst/>
            <a:ahLst/>
            <a:cxnLst/>
            <a:rect l="l" t="t" r="r" b="b"/>
            <a:pathLst>
              <a:path w="388620" h="1923414">
                <a:moveTo>
                  <a:pt x="0" y="1923287"/>
                </a:moveTo>
                <a:lnTo>
                  <a:pt x="388620" y="1923287"/>
                </a:lnTo>
                <a:lnTo>
                  <a:pt x="388620" y="0"/>
                </a:lnTo>
                <a:lnTo>
                  <a:pt x="0" y="0"/>
                </a:lnTo>
                <a:lnTo>
                  <a:pt x="0" y="1923287"/>
                </a:lnTo>
                <a:close/>
              </a:path>
            </a:pathLst>
          </a:custGeom>
          <a:ln w="9144">
            <a:solidFill>
              <a:srgbClr val="BEBEBE"/>
            </a:solidFill>
          </a:ln>
        </p:spPr>
        <p:txBody>
          <a:bodyPr wrap="square" lIns="0" tIns="0" rIns="0" bIns="0" rtlCol="0"/>
          <a:lstStyle/>
          <a:p>
            <a:endParaRPr/>
          </a:p>
        </p:txBody>
      </p:sp>
      <p:sp>
        <p:nvSpPr>
          <p:cNvPr id="63" name="object 63"/>
          <p:cNvSpPr/>
          <p:nvPr/>
        </p:nvSpPr>
        <p:spPr>
          <a:xfrm>
            <a:off x="8950452" y="2295144"/>
            <a:ext cx="387350" cy="3464560"/>
          </a:xfrm>
          <a:custGeom>
            <a:avLst/>
            <a:gdLst/>
            <a:ahLst/>
            <a:cxnLst/>
            <a:rect l="l" t="t" r="r" b="b"/>
            <a:pathLst>
              <a:path w="387350" h="3464560">
                <a:moveTo>
                  <a:pt x="0" y="3464052"/>
                </a:moveTo>
                <a:lnTo>
                  <a:pt x="387096" y="3464052"/>
                </a:lnTo>
                <a:lnTo>
                  <a:pt x="387096" y="0"/>
                </a:lnTo>
                <a:lnTo>
                  <a:pt x="0" y="0"/>
                </a:lnTo>
                <a:lnTo>
                  <a:pt x="0" y="3464052"/>
                </a:lnTo>
                <a:close/>
              </a:path>
            </a:pathLst>
          </a:custGeom>
          <a:ln w="9144">
            <a:solidFill>
              <a:srgbClr val="BEBEBE"/>
            </a:solidFill>
          </a:ln>
        </p:spPr>
        <p:txBody>
          <a:bodyPr wrap="square" lIns="0" tIns="0" rIns="0" bIns="0" rtlCol="0"/>
          <a:lstStyle/>
          <a:p>
            <a:endParaRPr/>
          </a:p>
        </p:txBody>
      </p:sp>
      <p:sp>
        <p:nvSpPr>
          <p:cNvPr id="64" name="object 64"/>
          <p:cNvSpPr/>
          <p:nvPr/>
        </p:nvSpPr>
        <p:spPr>
          <a:xfrm>
            <a:off x="7202423" y="2295144"/>
            <a:ext cx="0" cy="3538854"/>
          </a:xfrm>
          <a:custGeom>
            <a:avLst/>
            <a:gdLst/>
            <a:ahLst/>
            <a:cxnLst/>
            <a:rect l="l" t="t" r="r" b="b"/>
            <a:pathLst>
              <a:path h="3538854">
                <a:moveTo>
                  <a:pt x="0" y="3538728"/>
                </a:moveTo>
                <a:lnTo>
                  <a:pt x="0" y="0"/>
                </a:lnTo>
              </a:path>
            </a:pathLst>
          </a:custGeom>
          <a:ln w="12192">
            <a:solidFill>
              <a:srgbClr val="666666"/>
            </a:solidFill>
          </a:ln>
        </p:spPr>
        <p:txBody>
          <a:bodyPr wrap="square" lIns="0" tIns="0" rIns="0" bIns="0" rtlCol="0"/>
          <a:lstStyle/>
          <a:p>
            <a:endParaRPr/>
          </a:p>
        </p:txBody>
      </p:sp>
      <p:sp>
        <p:nvSpPr>
          <p:cNvPr id="65" name="object 65"/>
          <p:cNvSpPr/>
          <p:nvPr/>
        </p:nvSpPr>
        <p:spPr>
          <a:xfrm>
            <a:off x="7202423" y="5833871"/>
            <a:ext cx="58419" cy="0"/>
          </a:xfrm>
          <a:custGeom>
            <a:avLst/>
            <a:gdLst/>
            <a:ahLst/>
            <a:cxnLst/>
            <a:rect l="l" t="t" r="r" b="b"/>
            <a:pathLst>
              <a:path w="58420">
                <a:moveTo>
                  <a:pt x="0" y="0"/>
                </a:moveTo>
                <a:lnTo>
                  <a:pt x="57911" y="0"/>
                </a:lnTo>
              </a:path>
            </a:pathLst>
          </a:custGeom>
          <a:ln w="12192">
            <a:solidFill>
              <a:srgbClr val="666666"/>
            </a:solidFill>
          </a:ln>
        </p:spPr>
        <p:txBody>
          <a:bodyPr wrap="square" lIns="0" tIns="0" rIns="0" bIns="0" rtlCol="0"/>
          <a:lstStyle/>
          <a:p>
            <a:endParaRPr/>
          </a:p>
        </p:txBody>
      </p:sp>
      <p:sp>
        <p:nvSpPr>
          <p:cNvPr id="66" name="object 66"/>
          <p:cNvSpPr/>
          <p:nvPr/>
        </p:nvSpPr>
        <p:spPr>
          <a:xfrm>
            <a:off x="7202423" y="5126735"/>
            <a:ext cx="58419" cy="0"/>
          </a:xfrm>
          <a:custGeom>
            <a:avLst/>
            <a:gdLst/>
            <a:ahLst/>
            <a:cxnLst/>
            <a:rect l="l" t="t" r="r" b="b"/>
            <a:pathLst>
              <a:path w="58420">
                <a:moveTo>
                  <a:pt x="0" y="0"/>
                </a:moveTo>
                <a:lnTo>
                  <a:pt x="57911" y="0"/>
                </a:lnTo>
              </a:path>
            </a:pathLst>
          </a:custGeom>
          <a:ln w="12192">
            <a:solidFill>
              <a:srgbClr val="666666"/>
            </a:solidFill>
          </a:ln>
        </p:spPr>
        <p:txBody>
          <a:bodyPr wrap="square" lIns="0" tIns="0" rIns="0" bIns="0" rtlCol="0"/>
          <a:lstStyle/>
          <a:p>
            <a:endParaRPr/>
          </a:p>
        </p:txBody>
      </p:sp>
      <p:sp>
        <p:nvSpPr>
          <p:cNvPr id="67" name="object 67"/>
          <p:cNvSpPr/>
          <p:nvPr/>
        </p:nvSpPr>
        <p:spPr>
          <a:xfrm>
            <a:off x="7202423" y="4418076"/>
            <a:ext cx="58419" cy="0"/>
          </a:xfrm>
          <a:custGeom>
            <a:avLst/>
            <a:gdLst/>
            <a:ahLst/>
            <a:cxnLst/>
            <a:rect l="l" t="t" r="r" b="b"/>
            <a:pathLst>
              <a:path w="58420">
                <a:moveTo>
                  <a:pt x="0" y="0"/>
                </a:moveTo>
                <a:lnTo>
                  <a:pt x="57911" y="0"/>
                </a:lnTo>
              </a:path>
            </a:pathLst>
          </a:custGeom>
          <a:ln w="12192">
            <a:solidFill>
              <a:srgbClr val="666666"/>
            </a:solidFill>
          </a:ln>
        </p:spPr>
        <p:txBody>
          <a:bodyPr wrap="square" lIns="0" tIns="0" rIns="0" bIns="0" rtlCol="0"/>
          <a:lstStyle/>
          <a:p>
            <a:endParaRPr/>
          </a:p>
        </p:txBody>
      </p:sp>
      <p:sp>
        <p:nvSpPr>
          <p:cNvPr id="68" name="object 68"/>
          <p:cNvSpPr/>
          <p:nvPr/>
        </p:nvSpPr>
        <p:spPr>
          <a:xfrm>
            <a:off x="7202423" y="3710940"/>
            <a:ext cx="58419" cy="0"/>
          </a:xfrm>
          <a:custGeom>
            <a:avLst/>
            <a:gdLst/>
            <a:ahLst/>
            <a:cxnLst/>
            <a:rect l="l" t="t" r="r" b="b"/>
            <a:pathLst>
              <a:path w="58420">
                <a:moveTo>
                  <a:pt x="0" y="0"/>
                </a:moveTo>
                <a:lnTo>
                  <a:pt x="57911" y="0"/>
                </a:lnTo>
              </a:path>
            </a:pathLst>
          </a:custGeom>
          <a:ln w="12192">
            <a:solidFill>
              <a:srgbClr val="666666"/>
            </a:solidFill>
          </a:ln>
        </p:spPr>
        <p:txBody>
          <a:bodyPr wrap="square" lIns="0" tIns="0" rIns="0" bIns="0" rtlCol="0"/>
          <a:lstStyle/>
          <a:p>
            <a:endParaRPr/>
          </a:p>
        </p:txBody>
      </p:sp>
      <p:sp>
        <p:nvSpPr>
          <p:cNvPr id="69" name="object 69"/>
          <p:cNvSpPr/>
          <p:nvPr/>
        </p:nvSpPr>
        <p:spPr>
          <a:xfrm>
            <a:off x="7202423" y="3003804"/>
            <a:ext cx="58419" cy="0"/>
          </a:xfrm>
          <a:custGeom>
            <a:avLst/>
            <a:gdLst/>
            <a:ahLst/>
            <a:cxnLst/>
            <a:rect l="l" t="t" r="r" b="b"/>
            <a:pathLst>
              <a:path w="58420">
                <a:moveTo>
                  <a:pt x="0" y="0"/>
                </a:moveTo>
                <a:lnTo>
                  <a:pt x="57911" y="0"/>
                </a:lnTo>
              </a:path>
            </a:pathLst>
          </a:custGeom>
          <a:ln w="12192">
            <a:solidFill>
              <a:srgbClr val="666666"/>
            </a:solidFill>
          </a:ln>
        </p:spPr>
        <p:txBody>
          <a:bodyPr wrap="square" lIns="0" tIns="0" rIns="0" bIns="0" rtlCol="0"/>
          <a:lstStyle/>
          <a:p>
            <a:endParaRPr/>
          </a:p>
        </p:txBody>
      </p:sp>
      <p:sp>
        <p:nvSpPr>
          <p:cNvPr id="70" name="object 70"/>
          <p:cNvSpPr/>
          <p:nvPr/>
        </p:nvSpPr>
        <p:spPr>
          <a:xfrm>
            <a:off x="7202423" y="2295144"/>
            <a:ext cx="58419" cy="0"/>
          </a:xfrm>
          <a:custGeom>
            <a:avLst/>
            <a:gdLst/>
            <a:ahLst/>
            <a:cxnLst/>
            <a:rect l="l" t="t" r="r" b="b"/>
            <a:pathLst>
              <a:path w="58420">
                <a:moveTo>
                  <a:pt x="0" y="0"/>
                </a:moveTo>
                <a:lnTo>
                  <a:pt x="57911" y="0"/>
                </a:lnTo>
              </a:path>
            </a:pathLst>
          </a:custGeom>
          <a:ln w="12192">
            <a:solidFill>
              <a:srgbClr val="666666"/>
            </a:solidFill>
          </a:ln>
        </p:spPr>
        <p:txBody>
          <a:bodyPr wrap="square" lIns="0" tIns="0" rIns="0" bIns="0" rtlCol="0"/>
          <a:lstStyle/>
          <a:p>
            <a:endParaRPr/>
          </a:p>
        </p:txBody>
      </p:sp>
      <p:sp>
        <p:nvSpPr>
          <p:cNvPr id="71" name="object 71"/>
          <p:cNvSpPr/>
          <p:nvPr/>
        </p:nvSpPr>
        <p:spPr>
          <a:xfrm>
            <a:off x="7202423" y="2295144"/>
            <a:ext cx="2330450" cy="0"/>
          </a:xfrm>
          <a:custGeom>
            <a:avLst/>
            <a:gdLst/>
            <a:ahLst/>
            <a:cxnLst/>
            <a:rect l="l" t="t" r="r" b="b"/>
            <a:pathLst>
              <a:path w="2330450">
                <a:moveTo>
                  <a:pt x="0" y="0"/>
                </a:moveTo>
                <a:lnTo>
                  <a:pt x="2330196" y="0"/>
                </a:lnTo>
              </a:path>
            </a:pathLst>
          </a:custGeom>
          <a:ln w="9144">
            <a:solidFill>
              <a:srgbClr val="666666"/>
            </a:solidFill>
          </a:ln>
        </p:spPr>
        <p:txBody>
          <a:bodyPr wrap="square" lIns="0" tIns="0" rIns="0" bIns="0" rtlCol="0"/>
          <a:lstStyle/>
          <a:p>
            <a:endParaRPr/>
          </a:p>
        </p:txBody>
      </p:sp>
      <p:sp>
        <p:nvSpPr>
          <p:cNvPr id="72" name="object 72"/>
          <p:cNvSpPr txBox="1"/>
          <p:nvPr/>
        </p:nvSpPr>
        <p:spPr>
          <a:xfrm>
            <a:off x="6502400" y="5710631"/>
            <a:ext cx="550545"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100%</a:t>
            </a:r>
            <a:endParaRPr sz="1400">
              <a:latin typeface="Univers for BP Light"/>
              <a:cs typeface="Univers for BP Light"/>
            </a:endParaRPr>
          </a:p>
        </p:txBody>
      </p:sp>
      <p:sp>
        <p:nvSpPr>
          <p:cNvPr id="73" name="object 73"/>
          <p:cNvSpPr txBox="1"/>
          <p:nvPr/>
        </p:nvSpPr>
        <p:spPr>
          <a:xfrm>
            <a:off x="6601459" y="5002910"/>
            <a:ext cx="4508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80%</a:t>
            </a:r>
            <a:endParaRPr sz="1400">
              <a:latin typeface="Univers for BP Light"/>
              <a:cs typeface="Univers for BP Light"/>
            </a:endParaRPr>
          </a:p>
        </p:txBody>
      </p:sp>
      <p:sp>
        <p:nvSpPr>
          <p:cNvPr id="74" name="object 74"/>
          <p:cNvSpPr txBox="1"/>
          <p:nvPr/>
        </p:nvSpPr>
        <p:spPr>
          <a:xfrm>
            <a:off x="6601459" y="4295140"/>
            <a:ext cx="4508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60%</a:t>
            </a:r>
            <a:endParaRPr sz="1400">
              <a:latin typeface="Univers for BP Light"/>
              <a:cs typeface="Univers for BP Light"/>
            </a:endParaRPr>
          </a:p>
        </p:txBody>
      </p:sp>
      <p:sp>
        <p:nvSpPr>
          <p:cNvPr id="75" name="object 75"/>
          <p:cNvSpPr txBox="1"/>
          <p:nvPr/>
        </p:nvSpPr>
        <p:spPr>
          <a:xfrm>
            <a:off x="6601459" y="3587115"/>
            <a:ext cx="451484"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76" name="object 76"/>
          <p:cNvSpPr txBox="1"/>
          <p:nvPr/>
        </p:nvSpPr>
        <p:spPr>
          <a:xfrm>
            <a:off x="6601459" y="2879344"/>
            <a:ext cx="4508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20%</a:t>
            </a:r>
            <a:endParaRPr sz="1400">
              <a:latin typeface="Univers for BP Light"/>
              <a:cs typeface="Univers for BP Light"/>
            </a:endParaRPr>
          </a:p>
        </p:txBody>
      </p:sp>
      <p:sp>
        <p:nvSpPr>
          <p:cNvPr id="77" name="object 77"/>
          <p:cNvSpPr txBox="1"/>
          <p:nvPr/>
        </p:nvSpPr>
        <p:spPr>
          <a:xfrm>
            <a:off x="6749542" y="217157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78" name="object 78"/>
          <p:cNvSpPr txBox="1"/>
          <p:nvPr/>
        </p:nvSpPr>
        <p:spPr>
          <a:xfrm>
            <a:off x="7475601" y="5941974"/>
            <a:ext cx="1836420" cy="235585"/>
          </a:xfrm>
          <a:prstGeom prst="rect">
            <a:avLst/>
          </a:prstGeom>
        </p:spPr>
        <p:txBody>
          <a:bodyPr vert="horz" wrap="square" lIns="0" tIns="0" rIns="0" bIns="0" rtlCol="0">
            <a:spAutoFit/>
          </a:bodyPr>
          <a:lstStyle/>
          <a:p>
            <a:pPr marL="12700">
              <a:lnSpc>
                <a:spcPct val="100000"/>
              </a:lnSpc>
              <a:tabLst>
                <a:tab pos="561975" algn="l"/>
                <a:tab pos="1516380" algn="l"/>
              </a:tabLst>
            </a:pPr>
            <a:r>
              <a:rPr sz="1400" b="0" spc="-10" dirty="0">
                <a:latin typeface="Univers for BP Light"/>
                <a:cs typeface="Univers for BP Light"/>
              </a:rPr>
              <a:t>E</a:t>
            </a:r>
            <a:r>
              <a:rPr sz="1400" b="0" dirty="0">
                <a:latin typeface="Univers for BP Light"/>
                <a:cs typeface="Univers for BP Light"/>
              </a:rPr>
              <a:t>T	RE</a:t>
            </a:r>
            <a:r>
              <a:rPr sz="1400" b="0" spc="-5" dirty="0">
                <a:latin typeface="Univers for BP Light"/>
                <a:cs typeface="Univers for BP Light"/>
              </a:rPr>
              <a:t> </a:t>
            </a:r>
            <a:r>
              <a:rPr sz="1400" b="0" spc="-15" dirty="0">
                <a:latin typeface="Univers for BP Light"/>
                <a:cs typeface="Univers for BP Light"/>
              </a:rPr>
              <a:t>p</a:t>
            </a:r>
            <a:r>
              <a:rPr sz="1400" b="0" dirty="0">
                <a:latin typeface="Univers for BP Light"/>
                <a:cs typeface="Univers for BP Light"/>
              </a:rPr>
              <a:t>ush	</a:t>
            </a:r>
            <a:r>
              <a:rPr sz="1400" b="0" spc="-10" dirty="0">
                <a:latin typeface="Univers for BP Light"/>
                <a:cs typeface="Univers for BP Light"/>
              </a:rPr>
              <a:t>E</a:t>
            </a:r>
            <a:r>
              <a:rPr sz="1400" b="0" dirty="0">
                <a:latin typeface="Univers for BP Light"/>
                <a:cs typeface="Univers for BP Light"/>
              </a:rPr>
              <a:t>FT</a:t>
            </a:r>
            <a:endParaRPr sz="1400">
              <a:latin typeface="Univers for BP Light"/>
              <a:cs typeface="Univers for BP Light"/>
            </a:endParaRPr>
          </a:p>
        </p:txBody>
      </p:sp>
      <p:sp>
        <p:nvSpPr>
          <p:cNvPr id="79" name="object 79"/>
          <p:cNvSpPr/>
          <p:nvPr/>
        </p:nvSpPr>
        <p:spPr>
          <a:xfrm>
            <a:off x="524255" y="118871"/>
            <a:ext cx="3209925" cy="253365"/>
          </a:xfrm>
          <a:custGeom>
            <a:avLst/>
            <a:gdLst/>
            <a:ahLst/>
            <a:cxnLst/>
            <a:rect l="l" t="t" r="r" b="b"/>
            <a:pathLst>
              <a:path w="3209925" h="253365">
                <a:moveTo>
                  <a:pt x="3167380"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3167380" y="252983"/>
                </a:lnTo>
                <a:lnTo>
                  <a:pt x="3183772" y="249664"/>
                </a:lnTo>
                <a:lnTo>
                  <a:pt x="3197177" y="240617"/>
                </a:lnTo>
                <a:lnTo>
                  <a:pt x="3206224" y="227212"/>
                </a:lnTo>
                <a:lnTo>
                  <a:pt x="3209544" y="210820"/>
                </a:lnTo>
                <a:lnTo>
                  <a:pt x="3209544" y="42163"/>
                </a:lnTo>
                <a:lnTo>
                  <a:pt x="3206224" y="25771"/>
                </a:lnTo>
                <a:lnTo>
                  <a:pt x="3197177" y="12366"/>
                </a:lnTo>
                <a:lnTo>
                  <a:pt x="3183772" y="3319"/>
                </a:lnTo>
                <a:lnTo>
                  <a:pt x="3167380" y="0"/>
                </a:lnTo>
                <a:close/>
              </a:path>
            </a:pathLst>
          </a:custGeom>
          <a:solidFill>
            <a:srgbClr val="B0E0D1"/>
          </a:solidFill>
        </p:spPr>
        <p:txBody>
          <a:bodyPr wrap="square" lIns="0" tIns="0" rIns="0" bIns="0" rtlCol="0"/>
          <a:lstStyle/>
          <a:p>
            <a:endParaRPr/>
          </a:p>
        </p:txBody>
      </p:sp>
      <p:sp>
        <p:nvSpPr>
          <p:cNvPr id="80" name="object 80"/>
          <p:cNvSpPr txBox="1"/>
          <p:nvPr/>
        </p:nvSpPr>
        <p:spPr>
          <a:xfrm>
            <a:off x="614883" y="139954"/>
            <a:ext cx="293878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Renewables </a:t>
            </a:r>
            <a:r>
              <a:rPr sz="1250" i="1" spc="-25" dirty="0">
                <a:latin typeface="Univers for BP"/>
                <a:cs typeface="Univers for BP"/>
              </a:rPr>
              <a:t>– alternative</a:t>
            </a:r>
            <a:r>
              <a:rPr sz="1250" i="1" spc="-8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1" name="object 8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82" name="object 82"/>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98</a:t>
            </a:fld>
            <a:endParaRPr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3848100" cy="361950"/>
          </a:xfrm>
          <a:prstGeom prst="rect">
            <a:avLst/>
          </a:prstGeom>
        </p:spPr>
        <p:txBody>
          <a:bodyPr vert="horz" wrap="square" lIns="0" tIns="0" rIns="0" bIns="0" rtlCol="0">
            <a:spAutoFit/>
          </a:bodyPr>
          <a:lstStyle/>
          <a:p>
            <a:pPr marL="12700">
              <a:lnSpc>
                <a:spcPct val="100000"/>
              </a:lnSpc>
            </a:pPr>
            <a:r>
              <a:rPr spc="-5" dirty="0"/>
              <a:t>…leading to stronger</a:t>
            </a:r>
            <a:r>
              <a:rPr spc="30" dirty="0"/>
              <a:t> </a:t>
            </a:r>
            <a:r>
              <a:rPr spc="-5" dirty="0"/>
              <a:t>growth</a:t>
            </a:r>
          </a:p>
        </p:txBody>
      </p:sp>
      <p:sp>
        <p:nvSpPr>
          <p:cNvPr id="5" name="object 5"/>
          <p:cNvSpPr txBox="1"/>
          <p:nvPr/>
        </p:nvSpPr>
        <p:spPr>
          <a:xfrm>
            <a:off x="496620" y="1353311"/>
            <a:ext cx="9073515" cy="4955540"/>
          </a:xfrm>
          <a:prstGeom prst="rect">
            <a:avLst/>
          </a:prstGeom>
        </p:spPr>
        <p:txBody>
          <a:bodyPr vert="horz" wrap="square" lIns="0" tIns="0" rIns="0" bIns="0" rtlCol="0">
            <a:spAutoFit/>
          </a:bodyPr>
          <a:lstStyle/>
          <a:p>
            <a:pPr marL="287020" marR="11938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pace at </a:t>
            </a:r>
            <a:r>
              <a:rPr sz="1800" b="0" spc="-5" dirty="0">
                <a:latin typeface="Univers for BP Light"/>
                <a:cs typeface="Univers for BP Light"/>
              </a:rPr>
              <a:t>which renewable energy penetrates </a:t>
            </a:r>
            <a:r>
              <a:rPr sz="1800" b="0" dirty="0">
                <a:latin typeface="Univers for BP Light"/>
                <a:cs typeface="Univers for BP Light"/>
              </a:rPr>
              <a:t>the </a:t>
            </a:r>
            <a:r>
              <a:rPr sz="1800" b="0" spc="-5" dirty="0">
                <a:latin typeface="Univers for BP Light"/>
                <a:cs typeface="Univers for BP Light"/>
              </a:rPr>
              <a:t>global power </a:t>
            </a:r>
            <a:r>
              <a:rPr sz="1800" b="0" dirty="0">
                <a:latin typeface="Univers for BP Light"/>
                <a:cs typeface="Univers for BP Light"/>
              </a:rPr>
              <a:t>system </a:t>
            </a:r>
            <a:r>
              <a:rPr sz="1800" b="0" spc="-5" dirty="0">
                <a:latin typeface="Univers for BP Light"/>
                <a:cs typeface="Univers for BP Light"/>
              </a:rPr>
              <a:t>depends  partly </a:t>
            </a:r>
            <a:r>
              <a:rPr sz="1800" b="0" dirty="0">
                <a:latin typeface="Univers for BP Light"/>
                <a:cs typeface="Univers for BP Light"/>
              </a:rPr>
              <a:t>on the size and </a:t>
            </a:r>
            <a:r>
              <a:rPr sz="1800" b="0" spc="-5" dirty="0">
                <a:latin typeface="Univers for BP Light"/>
                <a:cs typeface="Univers for BP Light"/>
              </a:rPr>
              <a:t>persistence </a:t>
            </a:r>
            <a:r>
              <a:rPr sz="1800" b="0" dirty="0">
                <a:latin typeface="Univers for BP Light"/>
                <a:cs typeface="Univers for BP Light"/>
              </a:rPr>
              <a:t>of </a:t>
            </a:r>
            <a:r>
              <a:rPr sz="1800" b="0" spc="-5" dirty="0">
                <a:latin typeface="Univers for BP Light"/>
                <a:cs typeface="Univers for BP Light"/>
              </a:rPr>
              <a:t>government support. </a:t>
            </a:r>
            <a:r>
              <a:rPr sz="1800" b="0" dirty="0">
                <a:latin typeface="Univers for BP Light"/>
                <a:cs typeface="Univers for BP Light"/>
              </a:rPr>
              <a:t>In the ET </a:t>
            </a:r>
            <a:r>
              <a:rPr sz="1800" b="0" spc="-5" dirty="0">
                <a:latin typeface="Univers for BP Light"/>
                <a:cs typeface="Univers for BP Light"/>
              </a:rPr>
              <a:t>scenario, support  for renewables </a:t>
            </a:r>
            <a:r>
              <a:rPr sz="1800" b="0" dirty="0">
                <a:latin typeface="Univers for BP Light"/>
                <a:cs typeface="Univers for BP Light"/>
              </a:rPr>
              <a:t>is </a:t>
            </a:r>
            <a:r>
              <a:rPr sz="1800" b="0" spc="-5" dirty="0">
                <a:latin typeface="Univers for BP Light"/>
                <a:cs typeface="Univers for BP Light"/>
              </a:rPr>
              <a:t>largely phased </a:t>
            </a:r>
            <a:r>
              <a:rPr sz="1800" b="0" spc="-10" dirty="0">
                <a:latin typeface="Univers for BP Light"/>
                <a:cs typeface="Univers for BP Light"/>
              </a:rPr>
              <a:t>out </a:t>
            </a:r>
            <a:r>
              <a:rPr sz="1800" b="0" dirty="0">
                <a:latin typeface="Univers for BP Light"/>
                <a:cs typeface="Univers for BP Light"/>
              </a:rPr>
              <a:t>by </a:t>
            </a:r>
            <a:r>
              <a:rPr sz="1800" b="0" spc="-5" dirty="0">
                <a:latin typeface="Univers for BP Light"/>
                <a:cs typeface="Univers for BP Light"/>
              </a:rPr>
              <a:t>mid </a:t>
            </a:r>
            <a:r>
              <a:rPr sz="1800" b="0" spc="-10" dirty="0">
                <a:latin typeface="Univers for BP Light"/>
                <a:cs typeface="Univers for BP Light"/>
              </a:rPr>
              <a:t>2020s. </a:t>
            </a:r>
            <a:r>
              <a:rPr sz="1800" b="0" dirty="0">
                <a:latin typeface="Univers for BP Light"/>
                <a:cs typeface="Univers for BP Light"/>
              </a:rPr>
              <a:t>We </a:t>
            </a:r>
            <a:r>
              <a:rPr sz="1800" b="0" spc="-5" dirty="0">
                <a:latin typeface="Univers for BP Light"/>
                <a:cs typeface="Univers for BP Light"/>
              </a:rPr>
              <a:t>also consider </a:t>
            </a:r>
            <a:r>
              <a:rPr sz="1800" b="0" dirty="0">
                <a:latin typeface="Univers for BP Light"/>
                <a:cs typeface="Univers for BP Light"/>
              </a:rPr>
              <a:t>an </a:t>
            </a:r>
            <a:r>
              <a:rPr sz="1800" b="0" spc="-5" dirty="0">
                <a:latin typeface="Univers for BP Light"/>
                <a:cs typeface="Univers for BP Light"/>
              </a:rPr>
              <a:t>alternative  scenario </a:t>
            </a:r>
            <a:r>
              <a:rPr sz="1800" b="0" dirty="0">
                <a:latin typeface="Univers for BP Light"/>
                <a:cs typeface="Univers for BP Light"/>
              </a:rPr>
              <a:t>in which </a:t>
            </a:r>
            <a:r>
              <a:rPr sz="1800" b="0" spc="-5" dirty="0">
                <a:latin typeface="Univers for BP Light"/>
                <a:cs typeface="Univers for BP Light"/>
              </a:rPr>
              <a:t>levels </a:t>
            </a:r>
            <a:r>
              <a:rPr sz="1800" b="0" dirty="0">
                <a:latin typeface="Univers for BP Light"/>
                <a:cs typeface="Univers for BP Light"/>
              </a:rPr>
              <a:t>of </a:t>
            </a:r>
            <a:r>
              <a:rPr sz="1800" b="0" spc="-5" dirty="0">
                <a:latin typeface="Univers for BP Light"/>
                <a:cs typeface="Univers for BP Light"/>
              </a:rPr>
              <a:t>government support per unit </a:t>
            </a:r>
            <a:r>
              <a:rPr sz="1800" b="0" dirty="0">
                <a:latin typeface="Univers for BP Light"/>
                <a:cs typeface="Univers for BP Light"/>
              </a:rPr>
              <a:t>of </a:t>
            </a:r>
            <a:r>
              <a:rPr sz="1800" b="0" spc="-5" dirty="0">
                <a:latin typeface="Univers for BP Light"/>
                <a:cs typeface="Univers for BP Light"/>
              </a:rPr>
              <a:t>capacity installed persists  around current levels until</a:t>
            </a:r>
            <a:r>
              <a:rPr sz="1800" b="0" spc="1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5080" indent="-274320">
              <a:lnSpc>
                <a:spcPct val="100000"/>
              </a:lnSpc>
              <a:spcBef>
                <a:spcPts val="695"/>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this alternative ‘renewables push’ scenario, renewables account </a:t>
            </a:r>
            <a:r>
              <a:rPr sz="1800" b="0" dirty="0">
                <a:latin typeface="Univers for BP Light"/>
                <a:cs typeface="Univers for BP Light"/>
              </a:rPr>
              <a:t>for </a:t>
            </a:r>
            <a:r>
              <a:rPr sz="1800" b="0" spc="-5" dirty="0">
                <a:latin typeface="Univers for BP Light"/>
                <a:cs typeface="Univers for BP Light"/>
              </a:rPr>
              <a:t>more </a:t>
            </a:r>
            <a:r>
              <a:rPr sz="1800" b="0" dirty="0">
                <a:latin typeface="Univers for BP Light"/>
                <a:cs typeface="Univers for BP Light"/>
              </a:rPr>
              <a:t>than </a:t>
            </a:r>
            <a:r>
              <a:rPr sz="1800" b="0" spc="-5" dirty="0">
                <a:latin typeface="Univers for BP Light"/>
                <a:cs typeface="Univers for BP Light"/>
              </a:rPr>
              <a:t>90%  </a:t>
            </a:r>
            <a:r>
              <a:rPr sz="1800" b="0" dirty="0">
                <a:latin typeface="Univers for BP Light"/>
                <a:cs typeface="Univers for BP Light"/>
              </a:rPr>
              <a:t>of the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power demand over </a:t>
            </a:r>
            <a:r>
              <a:rPr sz="1800" b="0" dirty="0">
                <a:latin typeface="Univers for BP Light"/>
                <a:cs typeface="Univers for BP Light"/>
              </a:rPr>
              <a:t>the </a:t>
            </a:r>
            <a:r>
              <a:rPr sz="1800" b="0" spc="-5" dirty="0">
                <a:latin typeface="Univers for BP Light"/>
                <a:cs typeface="Univers for BP Light"/>
              </a:rPr>
              <a:t>Outlook, </a:t>
            </a:r>
            <a:r>
              <a:rPr sz="1800" b="0" dirty="0">
                <a:latin typeface="Univers for BP Light"/>
                <a:cs typeface="Univers for BP Light"/>
              </a:rPr>
              <a:t>with the share of </a:t>
            </a:r>
            <a:r>
              <a:rPr sz="1800" b="0" spc="-5" dirty="0">
                <a:latin typeface="Univers for BP Light"/>
                <a:cs typeface="Univers for BP Light"/>
              </a:rPr>
              <a:t>renewables within  power reaching over 40% by </a:t>
            </a:r>
            <a:r>
              <a:rPr sz="1800" b="0" spc="-10" dirty="0">
                <a:latin typeface="Univers for BP Light"/>
                <a:cs typeface="Univers for BP Light"/>
              </a:rPr>
              <a:t>2040, </a:t>
            </a:r>
            <a:r>
              <a:rPr sz="1800" b="0" spc="-5" dirty="0">
                <a:latin typeface="Univers for BP Light"/>
                <a:cs typeface="Univers for BP Light"/>
              </a:rPr>
              <a:t>compared with 25% </a:t>
            </a: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a:t>
            </a:r>
            <a:r>
              <a:rPr sz="1800" b="0" spc="-10" dirty="0">
                <a:latin typeface="Univers for BP Light"/>
                <a:cs typeface="Univers for BP Light"/>
              </a:rPr>
              <a:t>The  </a:t>
            </a:r>
            <a:r>
              <a:rPr sz="1800" b="0" spc="-5" dirty="0">
                <a:latin typeface="Univers for BP Light"/>
                <a:cs typeface="Univers for BP Light"/>
              </a:rPr>
              <a:t>stronger growth </a:t>
            </a:r>
            <a:r>
              <a:rPr sz="1800" b="0" dirty="0">
                <a:latin typeface="Univers for BP Light"/>
                <a:cs typeface="Univers for BP Light"/>
              </a:rPr>
              <a:t>in </a:t>
            </a:r>
            <a:r>
              <a:rPr sz="1800" b="0" spc="-5" dirty="0">
                <a:latin typeface="Univers for BP Light"/>
                <a:cs typeface="Univers for BP Light"/>
              </a:rPr>
              <a:t>renewables crowds out </a:t>
            </a:r>
            <a:r>
              <a:rPr sz="1800" b="0" dirty="0">
                <a:latin typeface="Univers for BP Light"/>
                <a:cs typeface="Univers for BP Light"/>
              </a:rPr>
              <a:t>coal and gas to a </a:t>
            </a:r>
            <a:r>
              <a:rPr sz="1800" b="0" spc="-5" dirty="0">
                <a:latin typeface="Univers for BP Light"/>
                <a:cs typeface="Univers for BP Light"/>
              </a:rPr>
              <a:t>broadly equal</a:t>
            </a:r>
            <a:r>
              <a:rPr sz="1800" b="0" spc="114" dirty="0">
                <a:latin typeface="Univers for BP Light"/>
                <a:cs typeface="Univers for BP Light"/>
              </a:rPr>
              <a:t> </a:t>
            </a:r>
            <a:r>
              <a:rPr sz="1800" b="0" spc="-5" dirty="0">
                <a:latin typeface="Univers for BP Light"/>
                <a:cs typeface="Univers for BP Light"/>
              </a:rPr>
              <a:t>extent.</a:t>
            </a:r>
            <a:endParaRPr sz="1800">
              <a:latin typeface="Univers for BP Light"/>
              <a:cs typeface="Univers for BP Light"/>
            </a:endParaRPr>
          </a:p>
          <a:p>
            <a:pPr marL="287020" marR="5080" indent="-274320">
              <a:lnSpc>
                <a:spcPct val="100000"/>
              </a:lnSpc>
              <a:spcBef>
                <a:spcPts val="705"/>
              </a:spcBef>
              <a:buClr>
                <a:srgbClr val="009900"/>
              </a:buClr>
              <a:buFont typeface="Univers for BP"/>
              <a:buChar char="•"/>
              <a:tabLst>
                <a:tab pos="286385" algn="l"/>
                <a:tab pos="287020" algn="l"/>
              </a:tabLst>
            </a:pPr>
            <a:r>
              <a:rPr sz="1800" b="0" spc="-5" dirty="0">
                <a:latin typeface="Univers for BP Light"/>
                <a:cs typeface="Univers for BP Light"/>
              </a:rPr>
              <a:t>This stronger policy push </a:t>
            </a:r>
            <a:r>
              <a:rPr sz="1800" b="0" dirty="0">
                <a:latin typeface="Univers for BP Light"/>
                <a:cs typeface="Univers for BP Light"/>
              </a:rPr>
              <a:t>to </a:t>
            </a:r>
            <a:r>
              <a:rPr sz="1800" b="0" spc="-5" dirty="0">
                <a:latin typeface="Univers for BP Light"/>
                <a:cs typeface="Univers for BP Light"/>
              </a:rPr>
              <a:t>renewables reduces </a:t>
            </a:r>
            <a:r>
              <a:rPr sz="1800" b="0" dirty="0">
                <a:latin typeface="Univers for BP Light"/>
                <a:cs typeface="Univers for BP Light"/>
              </a:rPr>
              <a:t>the </a:t>
            </a:r>
            <a:r>
              <a:rPr sz="1800" b="0" spc="-5" dirty="0">
                <a:latin typeface="Univers for BP Light"/>
                <a:cs typeface="Univers for BP Light"/>
              </a:rPr>
              <a:t>carbon intensity </a:t>
            </a:r>
            <a:r>
              <a:rPr sz="1800" b="0" dirty="0">
                <a:latin typeface="Univers for BP Light"/>
                <a:cs typeface="Univers for BP Light"/>
              </a:rPr>
              <a:t>of </a:t>
            </a:r>
            <a:r>
              <a:rPr sz="1800" b="0" spc="-5" dirty="0">
                <a:latin typeface="Univers for BP Light"/>
                <a:cs typeface="Univers for BP Light"/>
              </a:rPr>
              <a:t>power relative  </a:t>
            </a:r>
            <a:r>
              <a:rPr sz="1800" b="0" dirty="0">
                <a:latin typeface="Univers for BP Light"/>
                <a:cs typeface="Univers for BP Light"/>
              </a:rPr>
              <a:t>to the ET </a:t>
            </a:r>
            <a:r>
              <a:rPr sz="1800" b="0" spc="-5" dirty="0">
                <a:latin typeface="Univers for BP Light"/>
                <a:cs typeface="Univers for BP Light"/>
              </a:rPr>
              <a:t>scenario, although </a:t>
            </a:r>
            <a:r>
              <a:rPr sz="1800" b="0" dirty="0">
                <a:latin typeface="Univers for BP Light"/>
                <a:cs typeface="Univers for BP Light"/>
              </a:rPr>
              <a:t>the </a:t>
            </a:r>
            <a:r>
              <a:rPr sz="1800" b="0" spc="-5" dirty="0">
                <a:latin typeface="Univers for BP Light"/>
                <a:cs typeface="Univers for BP Light"/>
              </a:rPr>
              <a:t>reduction </a:t>
            </a:r>
            <a:r>
              <a:rPr sz="1800" b="0" dirty="0">
                <a:latin typeface="Univers for BP Light"/>
                <a:cs typeface="Univers for BP Light"/>
              </a:rPr>
              <a:t>in the </a:t>
            </a:r>
            <a:r>
              <a:rPr sz="1800" b="0" spc="-5" dirty="0">
                <a:latin typeface="Univers for BP Light"/>
                <a:cs typeface="Univers for BP Light"/>
              </a:rPr>
              <a:t>carbon intensity </a:t>
            </a:r>
            <a:r>
              <a:rPr sz="1800" b="0" dirty="0">
                <a:latin typeface="Univers for BP Light"/>
                <a:cs typeface="Univers for BP Light"/>
              </a:rPr>
              <a:t>of </a:t>
            </a:r>
            <a:r>
              <a:rPr sz="1800" b="0" spc="-5" dirty="0">
                <a:latin typeface="Univers for BP Light"/>
                <a:cs typeface="Univers for BP Light"/>
              </a:rPr>
              <a:t>power </a:t>
            </a:r>
            <a:r>
              <a:rPr sz="1800" b="0" dirty="0">
                <a:latin typeface="Univers for BP Light"/>
                <a:cs typeface="Univers for BP Light"/>
              </a:rPr>
              <a:t>is </a:t>
            </a:r>
            <a:r>
              <a:rPr sz="1800" b="0" spc="-5" dirty="0">
                <a:latin typeface="Univers for BP Light"/>
                <a:cs typeface="Univers for BP Light"/>
              </a:rPr>
              <a:t>only  around half </a:t>
            </a:r>
            <a:r>
              <a:rPr sz="1800" b="0" dirty="0">
                <a:latin typeface="Univers for BP Light"/>
                <a:cs typeface="Univers for BP Light"/>
              </a:rPr>
              <a:t>of that </a:t>
            </a:r>
            <a:r>
              <a:rPr sz="1800" b="0" spc="-5" dirty="0">
                <a:latin typeface="Univers for BP Light"/>
                <a:cs typeface="Univers for BP Light"/>
              </a:rPr>
              <a:t>achieved </a:t>
            </a:r>
            <a:r>
              <a:rPr sz="1800" b="0" dirty="0">
                <a:latin typeface="Univers for BP Light"/>
                <a:cs typeface="Univers for BP Light"/>
              </a:rPr>
              <a:t>in the </a:t>
            </a:r>
            <a:r>
              <a:rPr sz="1800" b="0" spc="-5" dirty="0">
                <a:latin typeface="Univers for BP Light"/>
                <a:cs typeface="Univers for BP Light"/>
              </a:rPr>
              <a:t>‘even </a:t>
            </a:r>
            <a:r>
              <a:rPr sz="1800" b="0" dirty="0">
                <a:latin typeface="Univers for BP Light"/>
                <a:cs typeface="Univers for BP Light"/>
              </a:rPr>
              <a:t>faster </a:t>
            </a:r>
            <a:r>
              <a:rPr sz="1800" b="0" spc="-5" dirty="0">
                <a:latin typeface="Univers for BP Light"/>
                <a:cs typeface="Univers for BP Light"/>
              </a:rPr>
              <a:t>transition’ (EFT) scenario </a:t>
            </a:r>
            <a:r>
              <a:rPr sz="1800" b="0" dirty="0">
                <a:latin typeface="Univers for BP Light"/>
                <a:cs typeface="Univers for BP Light"/>
              </a:rPr>
              <a:t>(pp</a:t>
            </a:r>
            <a:r>
              <a:rPr sz="1800" b="0" spc="135" dirty="0">
                <a:latin typeface="Univers for BP Light"/>
                <a:cs typeface="Univers for BP Light"/>
              </a:rPr>
              <a:t> </a:t>
            </a:r>
            <a:r>
              <a:rPr sz="1800" b="0" spc="-5" dirty="0">
                <a:latin typeface="Univers for BP Light"/>
                <a:cs typeface="Univers for BP Light"/>
              </a:rPr>
              <a:t>106-107).</a:t>
            </a:r>
            <a:endParaRPr sz="1800">
              <a:latin typeface="Univers for BP Light"/>
              <a:cs typeface="Univers for BP Light"/>
            </a:endParaRPr>
          </a:p>
          <a:p>
            <a:pPr marL="287020" marR="17145" indent="-274320">
              <a:lnSpc>
                <a:spcPct val="100000"/>
              </a:lnSpc>
              <a:spcBef>
                <a:spcPts val="690"/>
              </a:spcBef>
              <a:buClr>
                <a:srgbClr val="009900"/>
              </a:buClr>
              <a:buFont typeface="Univers for BP"/>
              <a:buChar char="•"/>
              <a:tabLst>
                <a:tab pos="286385" algn="l"/>
                <a:tab pos="287020" algn="l"/>
              </a:tabLst>
            </a:pPr>
            <a:r>
              <a:rPr sz="1800" b="0" spc="-5" dirty="0">
                <a:latin typeface="Univers for BP Light"/>
                <a:cs typeface="Univers for BP Light"/>
              </a:rPr>
              <a:t>This smaller </a:t>
            </a:r>
            <a:r>
              <a:rPr sz="1800" b="0" spc="-10" dirty="0">
                <a:latin typeface="Univers for BP Light"/>
                <a:cs typeface="Univers for BP Light"/>
              </a:rPr>
              <a:t>improvement </a:t>
            </a:r>
            <a:r>
              <a:rPr sz="1800" b="0" spc="-5" dirty="0">
                <a:latin typeface="Univers for BP Light"/>
                <a:cs typeface="Univers for BP Light"/>
              </a:rPr>
              <a:t>reflects that </a:t>
            </a:r>
            <a:r>
              <a:rPr sz="1800" b="0" dirty="0">
                <a:latin typeface="Univers for BP Light"/>
                <a:cs typeface="Univers for BP Light"/>
              </a:rPr>
              <a:t>the </a:t>
            </a:r>
            <a:r>
              <a:rPr sz="1800" b="0" spc="-5" dirty="0">
                <a:latin typeface="Univers for BP Light"/>
                <a:cs typeface="Univers for BP Light"/>
              </a:rPr>
              <a:t>‘renewables push’ policy reduces carbon  intensity only </a:t>
            </a:r>
            <a:r>
              <a:rPr sz="1800" b="0" dirty="0">
                <a:latin typeface="Univers for BP Light"/>
                <a:cs typeface="Univers for BP Light"/>
              </a:rPr>
              <a:t>by </a:t>
            </a:r>
            <a:r>
              <a:rPr sz="1800" b="0" spc="-5" dirty="0">
                <a:latin typeface="Univers for BP Light"/>
                <a:cs typeface="Univers for BP Light"/>
              </a:rPr>
              <a:t>supporting renewables, which </a:t>
            </a:r>
            <a:r>
              <a:rPr sz="1800" b="0" dirty="0">
                <a:latin typeface="Univers for BP Light"/>
                <a:cs typeface="Univers for BP Light"/>
              </a:rPr>
              <a:t>has </a:t>
            </a:r>
            <a:r>
              <a:rPr sz="1800" b="0" spc="-5" dirty="0">
                <a:latin typeface="Univers for BP Light"/>
                <a:cs typeface="Univers for BP Light"/>
              </a:rPr>
              <a:t>diminishing effectiveness </a:t>
            </a:r>
            <a:r>
              <a:rPr sz="1800" b="0" dirty="0">
                <a:latin typeface="Univers for BP Light"/>
                <a:cs typeface="Univers for BP Light"/>
              </a:rPr>
              <a:t>as  </a:t>
            </a:r>
            <a:r>
              <a:rPr sz="1800" b="0" spc="-5" dirty="0">
                <a:latin typeface="Univers for BP Light"/>
                <a:cs typeface="Univers for BP Light"/>
              </a:rPr>
              <a:t>renewables grow within </a:t>
            </a:r>
            <a:r>
              <a:rPr sz="1800" b="0" dirty="0">
                <a:latin typeface="Univers for BP Light"/>
                <a:cs typeface="Univers for BP Light"/>
              </a:rPr>
              <a:t>the </a:t>
            </a:r>
            <a:r>
              <a:rPr sz="1800" b="0" spc="-5" dirty="0">
                <a:latin typeface="Univers for BP Light"/>
                <a:cs typeface="Univers for BP Light"/>
              </a:rPr>
              <a:t>power sector causing </a:t>
            </a:r>
            <a:r>
              <a:rPr sz="1800" b="0" dirty="0">
                <a:latin typeface="Univers for BP Light"/>
                <a:cs typeface="Univers for BP Light"/>
              </a:rPr>
              <a:t>the cost of </a:t>
            </a:r>
            <a:r>
              <a:rPr sz="1800" b="0" spc="-5" dirty="0">
                <a:latin typeface="Univers for BP Light"/>
                <a:cs typeface="Univers for BP Light"/>
              </a:rPr>
              <a:t>balancing intermittency  issues </a:t>
            </a:r>
            <a:r>
              <a:rPr sz="1800" b="0" dirty="0">
                <a:latin typeface="Univers for BP Light"/>
                <a:cs typeface="Univers for BP Light"/>
              </a:rPr>
              <a:t>to </a:t>
            </a:r>
            <a:r>
              <a:rPr sz="1800" b="0" spc="-5" dirty="0">
                <a:latin typeface="Univers for BP Light"/>
                <a:cs typeface="Univers for BP Light"/>
              </a:rPr>
              <a:t>escalate. </a:t>
            </a: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as </a:t>
            </a:r>
            <a:r>
              <a:rPr sz="1800" b="0" spc="-5" dirty="0">
                <a:latin typeface="Univers for BP Light"/>
                <a:cs typeface="Univers for BP Light"/>
              </a:rPr>
              <a:t>well </a:t>
            </a:r>
            <a:r>
              <a:rPr sz="1800" b="0" dirty="0">
                <a:latin typeface="Univers for BP Light"/>
                <a:cs typeface="Univers for BP Light"/>
              </a:rPr>
              <a:t>as </a:t>
            </a:r>
            <a:r>
              <a:rPr sz="1800" b="0" spc="-5" dirty="0">
                <a:latin typeface="Univers for BP Light"/>
                <a:cs typeface="Univers for BP Light"/>
              </a:rPr>
              <a:t>supporting renewables, high carbon prices </a:t>
            </a:r>
            <a:r>
              <a:rPr sz="1800" b="0" dirty="0">
                <a:latin typeface="Univers for BP Light"/>
                <a:cs typeface="Univers for BP Light"/>
              </a:rPr>
              <a:t>in  the EFT </a:t>
            </a:r>
            <a:r>
              <a:rPr sz="1800" b="0" spc="-5" dirty="0">
                <a:latin typeface="Univers for BP Light"/>
                <a:cs typeface="Univers for BP Light"/>
              </a:rPr>
              <a:t>scenario </a:t>
            </a:r>
            <a:r>
              <a:rPr sz="1800" b="0" dirty="0">
                <a:latin typeface="Univers for BP Light"/>
                <a:cs typeface="Univers for BP Light"/>
              </a:rPr>
              <a:t>also </a:t>
            </a:r>
            <a:r>
              <a:rPr sz="1800" b="0" spc="-5" dirty="0">
                <a:latin typeface="Univers for BP Light"/>
                <a:cs typeface="Univers for BP Light"/>
              </a:rPr>
              <a:t>encourage more </a:t>
            </a:r>
            <a:r>
              <a:rPr sz="1800" b="0" dirty="0">
                <a:latin typeface="Univers for BP Light"/>
                <a:cs typeface="Univers for BP Light"/>
              </a:rPr>
              <a:t>coal-to-gas </a:t>
            </a:r>
            <a:r>
              <a:rPr sz="1800" b="0" spc="-5" dirty="0">
                <a:latin typeface="Univers for BP Light"/>
                <a:cs typeface="Univers for BP Light"/>
              </a:rPr>
              <a:t>switching </a:t>
            </a:r>
            <a:r>
              <a:rPr sz="1800" b="0" dirty="0">
                <a:latin typeface="Univers for BP Light"/>
                <a:cs typeface="Univers for BP Light"/>
              </a:rPr>
              <a:t>and</a:t>
            </a:r>
            <a:r>
              <a:rPr sz="1800" b="0" spc="70" dirty="0">
                <a:latin typeface="Univers for BP Light"/>
                <a:cs typeface="Univers for BP Light"/>
              </a:rPr>
              <a:t> </a:t>
            </a:r>
            <a:r>
              <a:rPr sz="1800" b="0" spc="-5" dirty="0">
                <a:latin typeface="Univers for BP Light"/>
                <a:cs typeface="Univers for BP Light"/>
              </a:rPr>
              <a:t>large-scale</a:t>
            </a:r>
            <a:endParaRPr sz="1800">
              <a:latin typeface="Univers for BP Light"/>
              <a:cs typeface="Univers for BP Light"/>
            </a:endParaRPr>
          </a:p>
        </p:txBody>
      </p:sp>
      <p:sp>
        <p:nvSpPr>
          <p:cNvPr id="6" name="object 6"/>
          <p:cNvSpPr/>
          <p:nvPr/>
        </p:nvSpPr>
        <p:spPr>
          <a:xfrm>
            <a:off x="524255" y="118871"/>
            <a:ext cx="3209925" cy="253365"/>
          </a:xfrm>
          <a:custGeom>
            <a:avLst/>
            <a:gdLst/>
            <a:ahLst/>
            <a:cxnLst/>
            <a:rect l="l" t="t" r="r" b="b"/>
            <a:pathLst>
              <a:path w="3209925" h="253365">
                <a:moveTo>
                  <a:pt x="3167380"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3167380" y="252983"/>
                </a:lnTo>
                <a:lnTo>
                  <a:pt x="3183772" y="249664"/>
                </a:lnTo>
                <a:lnTo>
                  <a:pt x="3197177" y="240617"/>
                </a:lnTo>
                <a:lnTo>
                  <a:pt x="3206224" y="227212"/>
                </a:lnTo>
                <a:lnTo>
                  <a:pt x="3209544" y="210820"/>
                </a:lnTo>
                <a:lnTo>
                  <a:pt x="3209544" y="42163"/>
                </a:lnTo>
                <a:lnTo>
                  <a:pt x="3206224" y="25771"/>
                </a:lnTo>
                <a:lnTo>
                  <a:pt x="3197177" y="12366"/>
                </a:lnTo>
                <a:lnTo>
                  <a:pt x="3183772" y="3319"/>
                </a:lnTo>
                <a:lnTo>
                  <a:pt x="3167380" y="0"/>
                </a:lnTo>
                <a:close/>
              </a:path>
            </a:pathLst>
          </a:custGeom>
          <a:solidFill>
            <a:srgbClr val="B0E0D1"/>
          </a:solidFill>
        </p:spPr>
        <p:txBody>
          <a:bodyPr wrap="square" lIns="0" tIns="0" rIns="0" bIns="0" rtlCol="0"/>
          <a:lstStyle/>
          <a:p>
            <a:endParaRPr/>
          </a:p>
        </p:txBody>
      </p:sp>
      <p:sp>
        <p:nvSpPr>
          <p:cNvPr id="7" name="object 7"/>
          <p:cNvSpPr txBox="1"/>
          <p:nvPr/>
        </p:nvSpPr>
        <p:spPr>
          <a:xfrm>
            <a:off x="614883" y="139954"/>
            <a:ext cx="293878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Renewables </a:t>
            </a:r>
            <a:r>
              <a:rPr sz="1250" i="1" spc="-25" dirty="0">
                <a:latin typeface="Univers for BP"/>
                <a:cs typeface="Univers for BP"/>
              </a:rPr>
              <a:t>– alternative</a:t>
            </a:r>
            <a:r>
              <a:rPr sz="1250" i="1" spc="-8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8" name="object 8"/>
          <p:cNvSpPr txBox="1"/>
          <p:nvPr/>
        </p:nvSpPr>
        <p:spPr>
          <a:xfrm>
            <a:off x="770940" y="6280353"/>
            <a:ext cx="2234565" cy="302895"/>
          </a:xfrm>
          <a:prstGeom prst="rect">
            <a:avLst/>
          </a:prstGeom>
        </p:spPr>
        <p:txBody>
          <a:bodyPr vert="horz" wrap="square" lIns="0" tIns="3810" rIns="0" bIns="0" rtlCol="0">
            <a:spAutoFit/>
          </a:bodyPr>
          <a:lstStyle/>
          <a:p>
            <a:pPr marL="12700">
              <a:lnSpc>
                <a:spcPct val="100000"/>
              </a:lnSpc>
              <a:spcBef>
                <a:spcPts val="30"/>
              </a:spcBef>
            </a:pPr>
            <a:r>
              <a:rPr sz="1800" b="0" spc="-5" dirty="0">
                <a:latin typeface="Univers for BP Light"/>
                <a:cs typeface="Univers for BP Light"/>
              </a:rPr>
              <a:t>deployment </a:t>
            </a:r>
            <a:r>
              <a:rPr sz="1800" b="0" dirty="0">
                <a:latin typeface="Univers for BP Light"/>
                <a:cs typeface="Univers for BP Light"/>
              </a:rPr>
              <a:t>of</a:t>
            </a:r>
            <a:r>
              <a:rPr sz="1800" b="0" spc="-45" dirty="0">
                <a:latin typeface="Univers for BP Light"/>
                <a:cs typeface="Univers for BP Light"/>
              </a:rPr>
              <a:t> </a:t>
            </a:r>
            <a:r>
              <a:rPr sz="1800" b="0" spc="-5" dirty="0">
                <a:latin typeface="Univers for BP Light"/>
                <a:cs typeface="Univers for BP Light"/>
              </a:rPr>
              <a:t>CCUS.</a:t>
            </a:r>
            <a:endParaRPr sz="1800">
              <a:latin typeface="Univers for BP Light"/>
              <a:cs typeface="Univers for BP Light"/>
            </a:endParaRPr>
          </a:p>
        </p:txBody>
      </p:sp>
      <p:sp>
        <p:nvSpPr>
          <p:cNvPr id="9" name="object 9"/>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0" name="object 10"/>
          <p:cNvSpPr txBox="1">
            <a:spLocks noGrp="1"/>
          </p:cNvSpPr>
          <p:nvPr>
            <p:ph type="sldNum" sz="quarter" idx="7"/>
          </p:nvPr>
        </p:nvSpPr>
        <p:spPr>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dirty="0"/>
              <a:t>99</a:t>
            </a:fld>
            <a:endParaRP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78991" y="4671059"/>
            <a:ext cx="681355" cy="88900"/>
          </a:xfrm>
          <a:custGeom>
            <a:avLst/>
            <a:gdLst/>
            <a:ahLst/>
            <a:cxnLst/>
            <a:rect l="l" t="t" r="r" b="b"/>
            <a:pathLst>
              <a:path w="681355" h="88900">
                <a:moveTo>
                  <a:pt x="681228" y="0"/>
                </a:moveTo>
                <a:lnTo>
                  <a:pt x="0" y="0"/>
                </a:lnTo>
                <a:lnTo>
                  <a:pt x="0" y="88391"/>
                </a:lnTo>
                <a:lnTo>
                  <a:pt x="681228" y="88391"/>
                </a:lnTo>
                <a:lnTo>
                  <a:pt x="681228" y="0"/>
                </a:lnTo>
                <a:close/>
              </a:path>
            </a:pathLst>
          </a:custGeom>
          <a:solidFill>
            <a:srgbClr val="3366FF"/>
          </a:solidFill>
        </p:spPr>
        <p:txBody>
          <a:bodyPr wrap="square" lIns="0" tIns="0" rIns="0" bIns="0" rtlCol="0"/>
          <a:lstStyle/>
          <a:p>
            <a:endParaRPr/>
          </a:p>
        </p:txBody>
      </p:sp>
      <p:sp>
        <p:nvSpPr>
          <p:cNvPr id="3" name="object 3"/>
          <p:cNvSpPr/>
          <p:nvPr/>
        </p:nvSpPr>
        <p:spPr>
          <a:xfrm>
            <a:off x="1999488" y="4440935"/>
            <a:ext cx="681355" cy="318770"/>
          </a:xfrm>
          <a:custGeom>
            <a:avLst/>
            <a:gdLst/>
            <a:ahLst/>
            <a:cxnLst/>
            <a:rect l="l" t="t" r="r" b="b"/>
            <a:pathLst>
              <a:path w="681355" h="318770">
                <a:moveTo>
                  <a:pt x="681228" y="0"/>
                </a:moveTo>
                <a:lnTo>
                  <a:pt x="0" y="0"/>
                </a:lnTo>
                <a:lnTo>
                  <a:pt x="0" y="318515"/>
                </a:lnTo>
                <a:lnTo>
                  <a:pt x="681228" y="318515"/>
                </a:lnTo>
                <a:lnTo>
                  <a:pt x="681228" y="0"/>
                </a:lnTo>
                <a:close/>
              </a:path>
            </a:pathLst>
          </a:custGeom>
          <a:solidFill>
            <a:srgbClr val="3366FF"/>
          </a:solidFill>
        </p:spPr>
        <p:txBody>
          <a:bodyPr wrap="square" lIns="0" tIns="0" rIns="0" bIns="0" rtlCol="0"/>
          <a:lstStyle/>
          <a:p>
            <a:endParaRPr/>
          </a:p>
        </p:txBody>
      </p:sp>
      <p:sp>
        <p:nvSpPr>
          <p:cNvPr id="4" name="object 4"/>
          <p:cNvSpPr/>
          <p:nvPr/>
        </p:nvSpPr>
        <p:spPr>
          <a:xfrm>
            <a:off x="2919983" y="3944111"/>
            <a:ext cx="681355" cy="815340"/>
          </a:xfrm>
          <a:custGeom>
            <a:avLst/>
            <a:gdLst/>
            <a:ahLst/>
            <a:cxnLst/>
            <a:rect l="l" t="t" r="r" b="b"/>
            <a:pathLst>
              <a:path w="681354" h="815339">
                <a:moveTo>
                  <a:pt x="681228" y="0"/>
                </a:moveTo>
                <a:lnTo>
                  <a:pt x="0" y="0"/>
                </a:lnTo>
                <a:lnTo>
                  <a:pt x="0" y="815339"/>
                </a:lnTo>
                <a:lnTo>
                  <a:pt x="681228" y="815339"/>
                </a:lnTo>
                <a:lnTo>
                  <a:pt x="681228" y="0"/>
                </a:lnTo>
                <a:close/>
              </a:path>
            </a:pathLst>
          </a:custGeom>
          <a:solidFill>
            <a:srgbClr val="3366FF"/>
          </a:solidFill>
        </p:spPr>
        <p:txBody>
          <a:bodyPr wrap="square" lIns="0" tIns="0" rIns="0" bIns="0" rtlCol="0"/>
          <a:lstStyle/>
          <a:p>
            <a:endParaRPr/>
          </a:p>
        </p:txBody>
      </p:sp>
      <p:sp>
        <p:nvSpPr>
          <p:cNvPr id="5" name="object 5"/>
          <p:cNvSpPr/>
          <p:nvPr/>
        </p:nvSpPr>
        <p:spPr>
          <a:xfrm>
            <a:off x="3840479" y="3229355"/>
            <a:ext cx="681355" cy="1530350"/>
          </a:xfrm>
          <a:custGeom>
            <a:avLst/>
            <a:gdLst/>
            <a:ahLst/>
            <a:cxnLst/>
            <a:rect l="l" t="t" r="r" b="b"/>
            <a:pathLst>
              <a:path w="681354" h="1530350">
                <a:moveTo>
                  <a:pt x="681228" y="0"/>
                </a:moveTo>
                <a:lnTo>
                  <a:pt x="0" y="0"/>
                </a:lnTo>
                <a:lnTo>
                  <a:pt x="0" y="1530096"/>
                </a:lnTo>
                <a:lnTo>
                  <a:pt x="681228" y="1530096"/>
                </a:lnTo>
                <a:lnTo>
                  <a:pt x="681228" y="0"/>
                </a:lnTo>
                <a:close/>
              </a:path>
            </a:pathLst>
          </a:custGeom>
          <a:solidFill>
            <a:srgbClr val="3366FF"/>
          </a:solidFill>
        </p:spPr>
        <p:txBody>
          <a:bodyPr wrap="square" lIns="0" tIns="0" rIns="0" bIns="0" rtlCol="0"/>
          <a:lstStyle/>
          <a:p>
            <a:endParaRPr/>
          </a:p>
        </p:txBody>
      </p:sp>
      <p:sp>
        <p:nvSpPr>
          <p:cNvPr id="6" name="object 6"/>
          <p:cNvSpPr/>
          <p:nvPr/>
        </p:nvSpPr>
        <p:spPr>
          <a:xfrm>
            <a:off x="1078991" y="4671059"/>
            <a:ext cx="681355" cy="88900"/>
          </a:xfrm>
          <a:custGeom>
            <a:avLst/>
            <a:gdLst/>
            <a:ahLst/>
            <a:cxnLst/>
            <a:rect l="l" t="t" r="r" b="b"/>
            <a:pathLst>
              <a:path w="681355" h="88900">
                <a:moveTo>
                  <a:pt x="0" y="0"/>
                </a:moveTo>
                <a:lnTo>
                  <a:pt x="681228" y="0"/>
                </a:lnTo>
                <a:lnTo>
                  <a:pt x="681228" y="88391"/>
                </a:lnTo>
                <a:lnTo>
                  <a:pt x="0" y="88391"/>
                </a:lnTo>
                <a:lnTo>
                  <a:pt x="0" y="0"/>
                </a:lnTo>
                <a:close/>
              </a:path>
            </a:pathLst>
          </a:custGeom>
          <a:ln w="9144">
            <a:solidFill>
              <a:srgbClr val="BEBEBE"/>
            </a:solidFill>
          </a:ln>
        </p:spPr>
        <p:txBody>
          <a:bodyPr wrap="square" lIns="0" tIns="0" rIns="0" bIns="0" rtlCol="0"/>
          <a:lstStyle/>
          <a:p>
            <a:endParaRPr/>
          </a:p>
        </p:txBody>
      </p:sp>
      <p:sp>
        <p:nvSpPr>
          <p:cNvPr id="7" name="object 7"/>
          <p:cNvSpPr/>
          <p:nvPr/>
        </p:nvSpPr>
        <p:spPr>
          <a:xfrm>
            <a:off x="1999488" y="4440935"/>
            <a:ext cx="681355" cy="318770"/>
          </a:xfrm>
          <a:custGeom>
            <a:avLst/>
            <a:gdLst/>
            <a:ahLst/>
            <a:cxnLst/>
            <a:rect l="l" t="t" r="r" b="b"/>
            <a:pathLst>
              <a:path w="681355" h="318770">
                <a:moveTo>
                  <a:pt x="0" y="0"/>
                </a:moveTo>
                <a:lnTo>
                  <a:pt x="681228" y="0"/>
                </a:lnTo>
                <a:lnTo>
                  <a:pt x="681228" y="318515"/>
                </a:lnTo>
                <a:lnTo>
                  <a:pt x="0" y="318515"/>
                </a:lnTo>
                <a:lnTo>
                  <a:pt x="0" y="0"/>
                </a:lnTo>
                <a:close/>
              </a:path>
            </a:pathLst>
          </a:custGeom>
          <a:ln w="9144">
            <a:solidFill>
              <a:srgbClr val="BEBEBE"/>
            </a:solidFill>
          </a:ln>
        </p:spPr>
        <p:txBody>
          <a:bodyPr wrap="square" lIns="0" tIns="0" rIns="0" bIns="0" rtlCol="0"/>
          <a:lstStyle/>
          <a:p>
            <a:endParaRPr/>
          </a:p>
        </p:txBody>
      </p:sp>
      <p:sp>
        <p:nvSpPr>
          <p:cNvPr id="8" name="object 8"/>
          <p:cNvSpPr/>
          <p:nvPr/>
        </p:nvSpPr>
        <p:spPr>
          <a:xfrm>
            <a:off x="2919983" y="3944111"/>
            <a:ext cx="681355" cy="815340"/>
          </a:xfrm>
          <a:custGeom>
            <a:avLst/>
            <a:gdLst/>
            <a:ahLst/>
            <a:cxnLst/>
            <a:rect l="l" t="t" r="r" b="b"/>
            <a:pathLst>
              <a:path w="681354" h="815339">
                <a:moveTo>
                  <a:pt x="0" y="0"/>
                </a:moveTo>
                <a:lnTo>
                  <a:pt x="681228" y="0"/>
                </a:lnTo>
                <a:lnTo>
                  <a:pt x="681228" y="815339"/>
                </a:lnTo>
                <a:lnTo>
                  <a:pt x="0" y="815339"/>
                </a:lnTo>
                <a:lnTo>
                  <a:pt x="0" y="0"/>
                </a:lnTo>
                <a:close/>
              </a:path>
            </a:pathLst>
          </a:custGeom>
          <a:ln w="9144">
            <a:solidFill>
              <a:srgbClr val="BEBEBE"/>
            </a:solidFill>
          </a:ln>
        </p:spPr>
        <p:txBody>
          <a:bodyPr wrap="square" lIns="0" tIns="0" rIns="0" bIns="0" rtlCol="0"/>
          <a:lstStyle/>
          <a:p>
            <a:endParaRPr/>
          </a:p>
        </p:txBody>
      </p:sp>
      <p:sp>
        <p:nvSpPr>
          <p:cNvPr id="9" name="object 9"/>
          <p:cNvSpPr/>
          <p:nvPr/>
        </p:nvSpPr>
        <p:spPr>
          <a:xfrm>
            <a:off x="3840479" y="3229355"/>
            <a:ext cx="681355" cy="1530350"/>
          </a:xfrm>
          <a:custGeom>
            <a:avLst/>
            <a:gdLst/>
            <a:ahLst/>
            <a:cxnLst/>
            <a:rect l="l" t="t" r="r" b="b"/>
            <a:pathLst>
              <a:path w="681354" h="1530350">
                <a:moveTo>
                  <a:pt x="0" y="0"/>
                </a:moveTo>
                <a:lnTo>
                  <a:pt x="681228" y="0"/>
                </a:lnTo>
                <a:lnTo>
                  <a:pt x="681228" y="1530096"/>
                </a:lnTo>
                <a:lnTo>
                  <a:pt x="0" y="1530096"/>
                </a:lnTo>
                <a:lnTo>
                  <a:pt x="0" y="0"/>
                </a:lnTo>
                <a:close/>
              </a:path>
            </a:pathLst>
          </a:custGeom>
          <a:ln w="9144">
            <a:solidFill>
              <a:srgbClr val="BEBEBE"/>
            </a:solidFill>
          </a:ln>
        </p:spPr>
        <p:txBody>
          <a:bodyPr wrap="square" lIns="0" tIns="0" rIns="0" bIns="0" rtlCol="0"/>
          <a:lstStyle/>
          <a:p>
            <a:endParaRPr/>
          </a:p>
        </p:txBody>
      </p:sp>
      <p:sp>
        <p:nvSpPr>
          <p:cNvPr id="10" name="object 10"/>
          <p:cNvSpPr/>
          <p:nvPr/>
        </p:nvSpPr>
        <p:spPr>
          <a:xfrm>
            <a:off x="1078991" y="4469891"/>
            <a:ext cx="681355" cy="201295"/>
          </a:xfrm>
          <a:custGeom>
            <a:avLst/>
            <a:gdLst/>
            <a:ahLst/>
            <a:cxnLst/>
            <a:rect l="l" t="t" r="r" b="b"/>
            <a:pathLst>
              <a:path w="681355" h="201295">
                <a:moveTo>
                  <a:pt x="681228" y="0"/>
                </a:moveTo>
                <a:lnTo>
                  <a:pt x="0" y="0"/>
                </a:lnTo>
                <a:lnTo>
                  <a:pt x="0" y="201167"/>
                </a:lnTo>
                <a:lnTo>
                  <a:pt x="681228" y="201167"/>
                </a:lnTo>
                <a:lnTo>
                  <a:pt x="681228" y="0"/>
                </a:lnTo>
                <a:close/>
              </a:path>
            </a:pathLst>
          </a:custGeom>
          <a:solidFill>
            <a:srgbClr val="BEBEBE"/>
          </a:solidFill>
        </p:spPr>
        <p:txBody>
          <a:bodyPr wrap="square" lIns="0" tIns="0" rIns="0" bIns="0" rtlCol="0"/>
          <a:lstStyle/>
          <a:p>
            <a:endParaRPr/>
          </a:p>
        </p:txBody>
      </p:sp>
      <p:sp>
        <p:nvSpPr>
          <p:cNvPr id="11" name="object 11"/>
          <p:cNvSpPr/>
          <p:nvPr/>
        </p:nvSpPr>
        <p:spPr>
          <a:xfrm>
            <a:off x="1999488" y="4294632"/>
            <a:ext cx="681355" cy="146685"/>
          </a:xfrm>
          <a:custGeom>
            <a:avLst/>
            <a:gdLst/>
            <a:ahLst/>
            <a:cxnLst/>
            <a:rect l="l" t="t" r="r" b="b"/>
            <a:pathLst>
              <a:path w="681355" h="146685">
                <a:moveTo>
                  <a:pt x="681228" y="0"/>
                </a:moveTo>
                <a:lnTo>
                  <a:pt x="0" y="0"/>
                </a:lnTo>
                <a:lnTo>
                  <a:pt x="0" y="146304"/>
                </a:lnTo>
                <a:lnTo>
                  <a:pt x="681228" y="146304"/>
                </a:lnTo>
                <a:lnTo>
                  <a:pt x="681228" y="0"/>
                </a:lnTo>
                <a:close/>
              </a:path>
            </a:pathLst>
          </a:custGeom>
          <a:solidFill>
            <a:srgbClr val="BEBEBE"/>
          </a:solidFill>
        </p:spPr>
        <p:txBody>
          <a:bodyPr wrap="square" lIns="0" tIns="0" rIns="0" bIns="0" rtlCol="0"/>
          <a:lstStyle/>
          <a:p>
            <a:endParaRPr/>
          </a:p>
        </p:txBody>
      </p:sp>
      <p:sp>
        <p:nvSpPr>
          <p:cNvPr id="12" name="object 12"/>
          <p:cNvSpPr/>
          <p:nvPr/>
        </p:nvSpPr>
        <p:spPr>
          <a:xfrm>
            <a:off x="2919983" y="3579876"/>
            <a:ext cx="681355" cy="364490"/>
          </a:xfrm>
          <a:custGeom>
            <a:avLst/>
            <a:gdLst/>
            <a:ahLst/>
            <a:cxnLst/>
            <a:rect l="l" t="t" r="r" b="b"/>
            <a:pathLst>
              <a:path w="681354" h="364489">
                <a:moveTo>
                  <a:pt x="681228" y="0"/>
                </a:moveTo>
                <a:lnTo>
                  <a:pt x="0" y="0"/>
                </a:lnTo>
                <a:lnTo>
                  <a:pt x="0" y="364236"/>
                </a:lnTo>
                <a:lnTo>
                  <a:pt x="681228" y="364236"/>
                </a:lnTo>
                <a:lnTo>
                  <a:pt x="681228" y="0"/>
                </a:lnTo>
                <a:close/>
              </a:path>
            </a:pathLst>
          </a:custGeom>
          <a:solidFill>
            <a:srgbClr val="BEBEBE"/>
          </a:solidFill>
        </p:spPr>
        <p:txBody>
          <a:bodyPr wrap="square" lIns="0" tIns="0" rIns="0" bIns="0" rtlCol="0"/>
          <a:lstStyle/>
          <a:p>
            <a:endParaRPr/>
          </a:p>
        </p:txBody>
      </p:sp>
      <p:sp>
        <p:nvSpPr>
          <p:cNvPr id="13" name="object 13"/>
          <p:cNvSpPr/>
          <p:nvPr/>
        </p:nvSpPr>
        <p:spPr>
          <a:xfrm>
            <a:off x="3840479" y="2545079"/>
            <a:ext cx="681355" cy="684530"/>
          </a:xfrm>
          <a:custGeom>
            <a:avLst/>
            <a:gdLst/>
            <a:ahLst/>
            <a:cxnLst/>
            <a:rect l="l" t="t" r="r" b="b"/>
            <a:pathLst>
              <a:path w="681354" h="684530">
                <a:moveTo>
                  <a:pt x="681228" y="0"/>
                </a:moveTo>
                <a:lnTo>
                  <a:pt x="0" y="0"/>
                </a:lnTo>
                <a:lnTo>
                  <a:pt x="0" y="684276"/>
                </a:lnTo>
                <a:lnTo>
                  <a:pt x="681228" y="684276"/>
                </a:lnTo>
                <a:lnTo>
                  <a:pt x="681228" y="0"/>
                </a:lnTo>
                <a:close/>
              </a:path>
            </a:pathLst>
          </a:custGeom>
          <a:solidFill>
            <a:srgbClr val="BEBEBE"/>
          </a:solidFill>
        </p:spPr>
        <p:txBody>
          <a:bodyPr wrap="square" lIns="0" tIns="0" rIns="0" bIns="0" rtlCol="0"/>
          <a:lstStyle/>
          <a:p>
            <a:endParaRPr/>
          </a:p>
        </p:txBody>
      </p:sp>
      <p:sp>
        <p:nvSpPr>
          <p:cNvPr id="14" name="object 14"/>
          <p:cNvSpPr/>
          <p:nvPr/>
        </p:nvSpPr>
        <p:spPr>
          <a:xfrm>
            <a:off x="1078991" y="4469891"/>
            <a:ext cx="681355" cy="201295"/>
          </a:xfrm>
          <a:custGeom>
            <a:avLst/>
            <a:gdLst/>
            <a:ahLst/>
            <a:cxnLst/>
            <a:rect l="l" t="t" r="r" b="b"/>
            <a:pathLst>
              <a:path w="681355" h="201295">
                <a:moveTo>
                  <a:pt x="0" y="0"/>
                </a:moveTo>
                <a:lnTo>
                  <a:pt x="681228" y="0"/>
                </a:lnTo>
                <a:lnTo>
                  <a:pt x="681228" y="201167"/>
                </a:lnTo>
                <a:lnTo>
                  <a:pt x="0" y="201167"/>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1999488" y="4294632"/>
            <a:ext cx="681355" cy="146685"/>
          </a:xfrm>
          <a:custGeom>
            <a:avLst/>
            <a:gdLst/>
            <a:ahLst/>
            <a:cxnLst/>
            <a:rect l="l" t="t" r="r" b="b"/>
            <a:pathLst>
              <a:path w="681355" h="146685">
                <a:moveTo>
                  <a:pt x="0" y="0"/>
                </a:moveTo>
                <a:lnTo>
                  <a:pt x="681228" y="0"/>
                </a:lnTo>
                <a:lnTo>
                  <a:pt x="681228" y="146304"/>
                </a:lnTo>
                <a:lnTo>
                  <a:pt x="0" y="146304"/>
                </a:lnTo>
                <a:lnTo>
                  <a:pt x="0" y="0"/>
                </a:lnTo>
                <a:close/>
              </a:path>
            </a:pathLst>
          </a:custGeom>
          <a:ln w="9143">
            <a:solidFill>
              <a:srgbClr val="BEBEBE"/>
            </a:solidFill>
          </a:ln>
        </p:spPr>
        <p:txBody>
          <a:bodyPr wrap="square" lIns="0" tIns="0" rIns="0" bIns="0" rtlCol="0"/>
          <a:lstStyle/>
          <a:p>
            <a:endParaRPr/>
          </a:p>
        </p:txBody>
      </p:sp>
      <p:sp>
        <p:nvSpPr>
          <p:cNvPr id="16" name="object 16"/>
          <p:cNvSpPr/>
          <p:nvPr/>
        </p:nvSpPr>
        <p:spPr>
          <a:xfrm>
            <a:off x="2919983" y="3579876"/>
            <a:ext cx="681355" cy="364490"/>
          </a:xfrm>
          <a:custGeom>
            <a:avLst/>
            <a:gdLst/>
            <a:ahLst/>
            <a:cxnLst/>
            <a:rect l="l" t="t" r="r" b="b"/>
            <a:pathLst>
              <a:path w="681354" h="364489">
                <a:moveTo>
                  <a:pt x="0" y="0"/>
                </a:moveTo>
                <a:lnTo>
                  <a:pt x="681228" y="0"/>
                </a:lnTo>
                <a:lnTo>
                  <a:pt x="681228" y="364236"/>
                </a:lnTo>
                <a:lnTo>
                  <a:pt x="0" y="364236"/>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3840479" y="2545079"/>
            <a:ext cx="681355" cy="684530"/>
          </a:xfrm>
          <a:custGeom>
            <a:avLst/>
            <a:gdLst/>
            <a:ahLst/>
            <a:cxnLst/>
            <a:rect l="l" t="t" r="r" b="b"/>
            <a:pathLst>
              <a:path w="681354" h="684530">
                <a:moveTo>
                  <a:pt x="0" y="0"/>
                </a:moveTo>
                <a:lnTo>
                  <a:pt x="681228" y="0"/>
                </a:lnTo>
                <a:lnTo>
                  <a:pt x="681228" y="684276"/>
                </a:lnTo>
                <a:lnTo>
                  <a:pt x="0" y="684276"/>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1078991" y="3791711"/>
            <a:ext cx="681355" cy="678180"/>
          </a:xfrm>
          <a:custGeom>
            <a:avLst/>
            <a:gdLst/>
            <a:ahLst/>
            <a:cxnLst/>
            <a:rect l="l" t="t" r="r" b="b"/>
            <a:pathLst>
              <a:path w="681355" h="678179">
                <a:moveTo>
                  <a:pt x="681228" y="0"/>
                </a:moveTo>
                <a:lnTo>
                  <a:pt x="0" y="0"/>
                </a:lnTo>
                <a:lnTo>
                  <a:pt x="0" y="678180"/>
                </a:lnTo>
                <a:lnTo>
                  <a:pt x="681228" y="678180"/>
                </a:lnTo>
                <a:lnTo>
                  <a:pt x="681228" y="0"/>
                </a:lnTo>
                <a:close/>
              </a:path>
            </a:pathLst>
          </a:custGeom>
          <a:solidFill>
            <a:srgbClr val="009900"/>
          </a:solidFill>
        </p:spPr>
        <p:txBody>
          <a:bodyPr wrap="square" lIns="0" tIns="0" rIns="0" bIns="0" rtlCol="0"/>
          <a:lstStyle/>
          <a:p>
            <a:endParaRPr/>
          </a:p>
        </p:txBody>
      </p:sp>
      <p:sp>
        <p:nvSpPr>
          <p:cNvPr id="19" name="object 19"/>
          <p:cNvSpPr/>
          <p:nvPr/>
        </p:nvSpPr>
        <p:spPr>
          <a:xfrm>
            <a:off x="1999488" y="4759452"/>
            <a:ext cx="681355" cy="763905"/>
          </a:xfrm>
          <a:custGeom>
            <a:avLst/>
            <a:gdLst/>
            <a:ahLst/>
            <a:cxnLst/>
            <a:rect l="l" t="t" r="r" b="b"/>
            <a:pathLst>
              <a:path w="681355" h="763904">
                <a:moveTo>
                  <a:pt x="681228" y="0"/>
                </a:moveTo>
                <a:lnTo>
                  <a:pt x="0" y="0"/>
                </a:lnTo>
                <a:lnTo>
                  <a:pt x="0" y="763524"/>
                </a:lnTo>
                <a:lnTo>
                  <a:pt x="681228" y="763524"/>
                </a:lnTo>
                <a:lnTo>
                  <a:pt x="681228" y="0"/>
                </a:lnTo>
                <a:close/>
              </a:path>
            </a:pathLst>
          </a:custGeom>
          <a:solidFill>
            <a:srgbClr val="009900"/>
          </a:solidFill>
        </p:spPr>
        <p:txBody>
          <a:bodyPr wrap="square" lIns="0" tIns="0" rIns="0" bIns="0" rtlCol="0"/>
          <a:lstStyle/>
          <a:p>
            <a:endParaRPr/>
          </a:p>
        </p:txBody>
      </p:sp>
      <p:sp>
        <p:nvSpPr>
          <p:cNvPr id="20" name="object 20"/>
          <p:cNvSpPr/>
          <p:nvPr/>
        </p:nvSpPr>
        <p:spPr>
          <a:xfrm>
            <a:off x="2919983" y="3517391"/>
            <a:ext cx="681355" cy="62865"/>
          </a:xfrm>
          <a:custGeom>
            <a:avLst/>
            <a:gdLst/>
            <a:ahLst/>
            <a:cxnLst/>
            <a:rect l="l" t="t" r="r" b="b"/>
            <a:pathLst>
              <a:path w="681354" h="62864">
                <a:moveTo>
                  <a:pt x="681228" y="0"/>
                </a:moveTo>
                <a:lnTo>
                  <a:pt x="0" y="0"/>
                </a:lnTo>
                <a:lnTo>
                  <a:pt x="0" y="62484"/>
                </a:lnTo>
                <a:lnTo>
                  <a:pt x="681228" y="62484"/>
                </a:lnTo>
                <a:lnTo>
                  <a:pt x="681228" y="0"/>
                </a:lnTo>
                <a:close/>
              </a:path>
            </a:pathLst>
          </a:custGeom>
          <a:solidFill>
            <a:srgbClr val="009900"/>
          </a:solidFill>
        </p:spPr>
        <p:txBody>
          <a:bodyPr wrap="square" lIns="0" tIns="0" rIns="0" bIns="0" rtlCol="0"/>
          <a:lstStyle/>
          <a:p>
            <a:endParaRPr/>
          </a:p>
        </p:txBody>
      </p:sp>
      <p:sp>
        <p:nvSpPr>
          <p:cNvPr id="21" name="object 21"/>
          <p:cNvSpPr/>
          <p:nvPr/>
        </p:nvSpPr>
        <p:spPr>
          <a:xfrm>
            <a:off x="3840479" y="4759452"/>
            <a:ext cx="681355" cy="867410"/>
          </a:xfrm>
          <a:custGeom>
            <a:avLst/>
            <a:gdLst/>
            <a:ahLst/>
            <a:cxnLst/>
            <a:rect l="l" t="t" r="r" b="b"/>
            <a:pathLst>
              <a:path w="681354" h="867410">
                <a:moveTo>
                  <a:pt x="681228" y="0"/>
                </a:moveTo>
                <a:lnTo>
                  <a:pt x="0" y="0"/>
                </a:lnTo>
                <a:lnTo>
                  <a:pt x="0" y="867156"/>
                </a:lnTo>
                <a:lnTo>
                  <a:pt x="681228" y="867156"/>
                </a:lnTo>
                <a:lnTo>
                  <a:pt x="681228" y="0"/>
                </a:lnTo>
                <a:close/>
              </a:path>
            </a:pathLst>
          </a:custGeom>
          <a:solidFill>
            <a:srgbClr val="009900"/>
          </a:solidFill>
        </p:spPr>
        <p:txBody>
          <a:bodyPr wrap="square" lIns="0" tIns="0" rIns="0" bIns="0" rtlCol="0"/>
          <a:lstStyle/>
          <a:p>
            <a:endParaRPr/>
          </a:p>
        </p:txBody>
      </p:sp>
      <p:sp>
        <p:nvSpPr>
          <p:cNvPr id="22" name="object 22"/>
          <p:cNvSpPr/>
          <p:nvPr/>
        </p:nvSpPr>
        <p:spPr>
          <a:xfrm>
            <a:off x="1078991" y="3791711"/>
            <a:ext cx="681355" cy="678180"/>
          </a:xfrm>
          <a:custGeom>
            <a:avLst/>
            <a:gdLst/>
            <a:ahLst/>
            <a:cxnLst/>
            <a:rect l="l" t="t" r="r" b="b"/>
            <a:pathLst>
              <a:path w="681355" h="678179">
                <a:moveTo>
                  <a:pt x="0" y="0"/>
                </a:moveTo>
                <a:lnTo>
                  <a:pt x="681228" y="0"/>
                </a:lnTo>
                <a:lnTo>
                  <a:pt x="681228" y="678180"/>
                </a:lnTo>
                <a:lnTo>
                  <a:pt x="0" y="678180"/>
                </a:lnTo>
                <a:lnTo>
                  <a:pt x="0" y="0"/>
                </a:lnTo>
                <a:close/>
              </a:path>
            </a:pathLst>
          </a:custGeom>
          <a:ln w="9144">
            <a:solidFill>
              <a:srgbClr val="BEBEBE"/>
            </a:solidFill>
            <a:prstDash val="sysDot"/>
          </a:ln>
        </p:spPr>
        <p:txBody>
          <a:bodyPr wrap="square" lIns="0" tIns="0" rIns="0" bIns="0" rtlCol="0"/>
          <a:lstStyle/>
          <a:p>
            <a:endParaRPr/>
          </a:p>
        </p:txBody>
      </p:sp>
      <p:sp>
        <p:nvSpPr>
          <p:cNvPr id="23" name="object 23"/>
          <p:cNvSpPr/>
          <p:nvPr/>
        </p:nvSpPr>
        <p:spPr>
          <a:xfrm>
            <a:off x="1999488" y="4759452"/>
            <a:ext cx="681355" cy="763905"/>
          </a:xfrm>
          <a:custGeom>
            <a:avLst/>
            <a:gdLst/>
            <a:ahLst/>
            <a:cxnLst/>
            <a:rect l="l" t="t" r="r" b="b"/>
            <a:pathLst>
              <a:path w="681355" h="763904">
                <a:moveTo>
                  <a:pt x="0" y="763524"/>
                </a:moveTo>
                <a:lnTo>
                  <a:pt x="681228" y="763524"/>
                </a:lnTo>
                <a:lnTo>
                  <a:pt x="681228" y="0"/>
                </a:lnTo>
                <a:lnTo>
                  <a:pt x="0" y="0"/>
                </a:lnTo>
                <a:lnTo>
                  <a:pt x="0" y="763524"/>
                </a:lnTo>
                <a:close/>
              </a:path>
            </a:pathLst>
          </a:custGeom>
          <a:ln w="9143">
            <a:solidFill>
              <a:srgbClr val="BEBEBE"/>
            </a:solidFill>
            <a:prstDash val="sysDot"/>
          </a:ln>
        </p:spPr>
        <p:txBody>
          <a:bodyPr wrap="square" lIns="0" tIns="0" rIns="0" bIns="0" rtlCol="0"/>
          <a:lstStyle/>
          <a:p>
            <a:endParaRPr/>
          </a:p>
        </p:txBody>
      </p:sp>
      <p:sp>
        <p:nvSpPr>
          <p:cNvPr id="24" name="object 24"/>
          <p:cNvSpPr/>
          <p:nvPr/>
        </p:nvSpPr>
        <p:spPr>
          <a:xfrm>
            <a:off x="2919983" y="3517391"/>
            <a:ext cx="681355" cy="62865"/>
          </a:xfrm>
          <a:custGeom>
            <a:avLst/>
            <a:gdLst/>
            <a:ahLst/>
            <a:cxnLst/>
            <a:rect l="l" t="t" r="r" b="b"/>
            <a:pathLst>
              <a:path w="681354" h="62864">
                <a:moveTo>
                  <a:pt x="0" y="0"/>
                </a:moveTo>
                <a:lnTo>
                  <a:pt x="681228" y="0"/>
                </a:lnTo>
                <a:lnTo>
                  <a:pt x="681228" y="62484"/>
                </a:lnTo>
                <a:lnTo>
                  <a:pt x="0" y="62484"/>
                </a:lnTo>
                <a:lnTo>
                  <a:pt x="0" y="0"/>
                </a:lnTo>
                <a:close/>
              </a:path>
            </a:pathLst>
          </a:custGeom>
          <a:ln w="9144">
            <a:solidFill>
              <a:srgbClr val="BEBEBE"/>
            </a:solidFill>
            <a:prstDash val="sysDot"/>
          </a:ln>
        </p:spPr>
        <p:txBody>
          <a:bodyPr wrap="square" lIns="0" tIns="0" rIns="0" bIns="0" rtlCol="0"/>
          <a:lstStyle/>
          <a:p>
            <a:endParaRPr/>
          </a:p>
        </p:txBody>
      </p:sp>
      <p:sp>
        <p:nvSpPr>
          <p:cNvPr id="25" name="object 25"/>
          <p:cNvSpPr/>
          <p:nvPr/>
        </p:nvSpPr>
        <p:spPr>
          <a:xfrm>
            <a:off x="3840479" y="4759452"/>
            <a:ext cx="681355" cy="867410"/>
          </a:xfrm>
          <a:custGeom>
            <a:avLst/>
            <a:gdLst/>
            <a:ahLst/>
            <a:cxnLst/>
            <a:rect l="l" t="t" r="r" b="b"/>
            <a:pathLst>
              <a:path w="681354" h="867410">
                <a:moveTo>
                  <a:pt x="0" y="867156"/>
                </a:moveTo>
                <a:lnTo>
                  <a:pt x="681228" y="867156"/>
                </a:lnTo>
                <a:lnTo>
                  <a:pt x="681228" y="0"/>
                </a:lnTo>
                <a:lnTo>
                  <a:pt x="0" y="0"/>
                </a:lnTo>
                <a:lnTo>
                  <a:pt x="0" y="867156"/>
                </a:lnTo>
                <a:close/>
              </a:path>
            </a:pathLst>
          </a:custGeom>
          <a:ln w="9144">
            <a:solidFill>
              <a:srgbClr val="BEBEBE"/>
            </a:solidFill>
            <a:prstDash val="sysDot"/>
          </a:ln>
        </p:spPr>
        <p:txBody>
          <a:bodyPr wrap="square" lIns="0" tIns="0" rIns="0" bIns="0" rtlCol="0"/>
          <a:lstStyle/>
          <a:p>
            <a:endParaRPr/>
          </a:p>
        </p:txBody>
      </p:sp>
      <p:sp>
        <p:nvSpPr>
          <p:cNvPr id="26" name="object 26"/>
          <p:cNvSpPr/>
          <p:nvPr/>
        </p:nvSpPr>
        <p:spPr>
          <a:xfrm>
            <a:off x="958596" y="2138172"/>
            <a:ext cx="0" cy="3496310"/>
          </a:xfrm>
          <a:custGeom>
            <a:avLst/>
            <a:gdLst/>
            <a:ahLst/>
            <a:cxnLst/>
            <a:rect l="l" t="t" r="r" b="b"/>
            <a:pathLst>
              <a:path h="3496310">
                <a:moveTo>
                  <a:pt x="0" y="3496055"/>
                </a:moveTo>
                <a:lnTo>
                  <a:pt x="0" y="0"/>
                </a:lnTo>
              </a:path>
            </a:pathLst>
          </a:custGeom>
          <a:ln w="9144">
            <a:solidFill>
              <a:srgbClr val="666666"/>
            </a:solidFill>
          </a:ln>
        </p:spPr>
        <p:txBody>
          <a:bodyPr wrap="square" lIns="0" tIns="0" rIns="0" bIns="0" rtlCol="0"/>
          <a:lstStyle/>
          <a:p>
            <a:endParaRPr/>
          </a:p>
        </p:txBody>
      </p:sp>
      <p:sp>
        <p:nvSpPr>
          <p:cNvPr id="27" name="object 27"/>
          <p:cNvSpPr/>
          <p:nvPr/>
        </p:nvSpPr>
        <p:spPr>
          <a:xfrm>
            <a:off x="958596" y="563422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8" name="object 28"/>
          <p:cNvSpPr/>
          <p:nvPr/>
        </p:nvSpPr>
        <p:spPr>
          <a:xfrm>
            <a:off x="958596" y="475945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29" name="object 29"/>
          <p:cNvSpPr/>
          <p:nvPr/>
        </p:nvSpPr>
        <p:spPr>
          <a:xfrm>
            <a:off x="958596" y="388620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0" name="object 30"/>
          <p:cNvSpPr/>
          <p:nvPr/>
        </p:nvSpPr>
        <p:spPr>
          <a:xfrm>
            <a:off x="958596" y="30114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1" name="object 31"/>
          <p:cNvSpPr/>
          <p:nvPr/>
        </p:nvSpPr>
        <p:spPr>
          <a:xfrm>
            <a:off x="958596" y="213817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32" name="object 32"/>
          <p:cNvSpPr/>
          <p:nvPr/>
        </p:nvSpPr>
        <p:spPr>
          <a:xfrm>
            <a:off x="958596" y="4759452"/>
            <a:ext cx="3683635" cy="0"/>
          </a:xfrm>
          <a:custGeom>
            <a:avLst/>
            <a:gdLst/>
            <a:ahLst/>
            <a:cxnLst/>
            <a:rect l="l" t="t" r="r" b="b"/>
            <a:pathLst>
              <a:path w="3683635">
                <a:moveTo>
                  <a:pt x="0" y="0"/>
                </a:moveTo>
                <a:lnTo>
                  <a:pt x="3683507" y="0"/>
                </a:lnTo>
              </a:path>
            </a:pathLst>
          </a:custGeom>
          <a:ln w="9144">
            <a:solidFill>
              <a:srgbClr val="666666"/>
            </a:solidFill>
          </a:ln>
        </p:spPr>
        <p:txBody>
          <a:bodyPr wrap="square" lIns="0" tIns="0" rIns="0" bIns="0" rtlCol="0"/>
          <a:lstStyle/>
          <a:p>
            <a:endParaRPr/>
          </a:p>
        </p:txBody>
      </p:sp>
      <p:sp>
        <p:nvSpPr>
          <p:cNvPr id="33" name="object 33"/>
          <p:cNvSpPr/>
          <p:nvPr/>
        </p:nvSpPr>
        <p:spPr>
          <a:xfrm>
            <a:off x="1279271" y="3792346"/>
            <a:ext cx="279400" cy="0"/>
          </a:xfrm>
          <a:custGeom>
            <a:avLst/>
            <a:gdLst/>
            <a:ahLst/>
            <a:cxnLst/>
            <a:rect l="l" t="t" r="r" b="b"/>
            <a:pathLst>
              <a:path w="279400">
                <a:moveTo>
                  <a:pt x="0" y="0"/>
                </a:moveTo>
                <a:lnTo>
                  <a:pt x="278891" y="0"/>
                </a:lnTo>
              </a:path>
            </a:pathLst>
          </a:custGeom>
          <a:ln w="56387">
            <a:solidFill>
              <a:srgbClr val="000000"/>
            </a:solidFill>
          </a:ln>
        </p:spPr>
        <p:txBody>
          <a:bodyPr wrap="square" lIns="0" tIns="0" rIns="0" bIns="0" rtlCol="0"/>
          <a:lstStyle/>
          <a:p>
            <a:endParaRPr/>
          </a:p>
        </p:txBody>
      </p:sp>
      <p:sp>
        <p:nvSpPr>
          <p:cNvPr id="34" name="object 34"/>
          <p:cNvSpPr/>
          <p:nvPr/>
        </p:nvSpPr>
        <p:spPr>
          <a:xfrm>
            <a:off x="1279271" y="3764153"/>
            <a:ext cx="279400" cy="56515"/>
          </a:xfrm>
          <a:custGeom>
            <a:avLst/>
            <a:gdLst/>
            <a:ahLst/>
            <a:cxnLst/>
            <a:rect l="l" t="t" r="r" b="b"/>
            <a:pathLst>
              <a:path w="279400" h="56514">
                <a:moveTo>
                  <a:pt x="0" y="56388"/>
                </a:moveTo>
                <a:lnTo>
                  <a:pt x="278891" y="56388"/>
                </a:lnTo>
                <a:lnTo>
                  <a:pt x="278891" y="0"/>
                </a:lnTo>
                <a:lnTo>
                  <a:pt x="0" y="0"/>
                </a:lnTo>
                <a:lnTo>
                  <a:pt x="0" y="56388"/>
                </a:lnTo>
                <a:close/>
              </a:path>
            </a:pathLst>
          </a:custGeom>
          <a:ln w="9144">
            <a:solidFill>
              <a:srgbClr val="666666"/>
            </a:solidFill>
          </a:ln>
        </p:spPr>
        <p:txBody>
          <a:bodyPr wrap="square" lIns="0" tIns="0" rIns="0" bIns="0" rtlCol="0"/>
          <a:lstStyle/>
          <a:p>
            <a:endParaRPr/>
          </a:p>
        </p:txBody>
      </p:sp>
      <p:sp>
        <p:nvSpPr>
          <p:cNvPr id="35" name="object 35"/>
          <p:cNvSpPr/>
          <p:nvPr/>
        </p:nvSpPr>
        <p:spPr>
          <a:xfrm>
            <a:off x="2201291" y="5058790"/>
            <a:ext cx="279400" cy="0"/>
          </a:xfrm>
          <a:custGeom>
            <a:avLst/>
            <a:gdLst/>
            <a:ahLst/>
            <a:cxnLst/>
            <a:rect l="l" t="t" r="r" b="b"/>
            <a:pathLst>
              <a:path w="279400">
                <a:moveTo>
                  <a:pt x="0" y="0"/>
                </a:moveTo>
                <a:lnTo>
                  <a:pt x="278892" y="0"/>
                </a:lnTo>
              </a:path>
            </a:pathLst>
          </a:custGeom>
          <a:ln w="56387">
            <a:solidFill>
              <a:srgbClr val="000000"/>
            </a:solidFill>
          </a:ln>
        </p:spPr>
        <p:txBody>
          <a:bodyPr wrap="square" lIns="0" tIns="0" rIns="0" bIns="0" rtlCol="0"/>
          <a:lstStyle/>
          <a:p>
            <a:endParaRPr/>
          </a:p>
        </p:txBody>
      </p:sp>
      <p:sp>
        <p:nvSpPr>
          <p:cNvPr id="36" name="object 36"/>
          <p:cNvSpPr/>
          <p:nvPr/>
        </p:nvSpPr>
        <p:spPr>
          <a:xfrm>
            <a:off x="2201291" y="5030596"/>
            <a:ext cx="279400" cy="56515"/>
          </a:xfrm>
          <a:custGeom>
            <a:avLst/>
            <a:gdLst/>
            <a:ahLst/>
            <a:cxnLst/>
            <a:rect l="l" t="t" r="r" b="b"/>
            <a:pathLst>
              <a:path w="279400" h="56514">
                <a:moveTo>
                  <a:pt x="0" y="56387"/>
                </a:moveTo>
                <a:lnTo>
                  <a:pt x="278892" y="56387"/>
                </a:lnTo>
                <a:lnTo>
                  <a:pt x="278892" y="0"/>
                </a:lnTo>
                <a:lnTo>
                  <a:pt x="0" y="0"/>
                </a:lnTo>
                <a:lnTo>
                  <a:pt x="0" y="56387"/>
                </a:lnTo>
                <a:close/>
              </a:path>
            </a:pathLst>
          </a:custGeom>
          <a:ln w="9144">
            <a:solidFill>
              <a:srgbClr val="666666"/>
            </a:solidFill>
          </a:ln>
        </p:spPr>
        <p:txBody>
          <a:bodyPr wrap="square" lIns="0" tIns="0" rIns="0" bIns="0" rtlCol="0"/>
          <a:lstStyle/>
          <a:p>
            <a:endParaRPr/>
          </a:p>
        </p:txBody>
      </p:sp>
      <p:sp>
        <p:nvSpPr>
          <p:cNvPr id="37" name="object 37"/>
          <p:cNvSpPr/>
          <p:nvPr/>
        </p:nvSpPr>
        <p:spPr>
          <a:xfrm>
            <a:off x="3121786" y="3518027"/>
            <a:ext cx="279400" cy="0"/>
          </a:xfrm>
          <a:custGeom>
            <a:avLst/>
            <a:gdLst/>
            <a:ahLst/>
            <a:cxnLst/>
            <a:rect l="l" t="t" r="r" b="b"/>
            <a:pathLst>
              <a:path w="279400">
                <a:moveTo>
                  <a:pt x="0" y="0"/>
                </a:moveTo>
                <a:lnTo>
                  <a:pt x="278891" y="0"/>
                </a:lnTo>
              </a:path>
            </a:pathLst>
          </a:custGeom>
          <a:ln w="56387">
            <a:solidFill>
              <a:srgbClr val="000000"/>
            </a:solidFill>
          </a:ln>
        </p:spPr>
        <p:txBody>
          <a:bodyPr wrap="square" lIns="0" tIns="0" rIns="0" bIns="0" rtlCol="0"/>
          <a:lstStyle/>
          <a:p>
            <a:endParaRPr/>
          </a:p>
        </p:txBody>
      </p:sp>
      <p:sp>
        <p:nvSpPr>
          <p:cNvPr id="38" name="object 38"/>
          <p:cNvSpPr/>
          <p:nvPr/>
        </p:nvSpPr>
        <p:spPr>
          <a:xfrm>
            <a:off x="3121786" y="3489833"/>
            <a:ext cx="279400" cy="56515"/>
          </a:xfrm>
          <a:custGeom>
            <a:avLst/>
            <a:gdLst/>
            <a:ahLst/>
            <a:cxnLst/>
            <a:rect l="l" t="t" r="r" b="b"/>
            <a:pathLst>
              <a:path w="279400" h="56514">
                <a:moveTo>
                  <a:pt x="0" y="56387"/>
                </a:moveTo>
                <a:lnTo>
                  <a:pt x="278891" y="56387"/>
                </a:lnTo>
                <a:lnTo>
                  <a:pt x="278891" y="0"/>
                </a:lnTo>
                <a:lnTo>
                  <a:pt x="0" y="0"/>
                </a:lnTo>
                <a:lnTo>
                  <a:pt x="0" y="56387"/>
                </a:lnTo>
                <a:close/>
              </a:path>
            </a:pathLst>
          </a:custGeom>
          <a:ln w="9144">
            <a:solidFill>
              <a:srgbClr val="666666"/>
            </a:solidFill>
          </a:ln>
        </p:spPr>
        <p:txBody>
          <a:bodyPr wrap="square" lIns="0" tIns="0" rIns="0" bIns="0" rtlCol="0"/>
          <a:lstStyle/>
          <a:p>
            <a:endParaRPr/>
          </a:p>
        </p:txBody>
      </p:sp>
      <p:sp>
        <p:nvSpPr>
          <p:cNvPr id="39" name="object 39"/>
          <p:cNvSpPr/>
          <p:nvPr/>
        </p:nvSpPr>
        <p:spPr>
          <a:xfrm>
            <a:off x="4042283" y="3412871"/>
            <a:ext cx="279400" cy="0"/>
          </a:xfrm>
          <a:custGeom>
            <a:avLst/>
            <a:gdLst/>
            <a:ahLst/>
            <a:cxnLst/>
            <a:rect l="l" t="t" r="r" b="b"/>
            <a:pathLst>
              <a:path w="279400">
                <a:moveTo>
                  <a:pt x="0" y="0"/>
                </a:moveTo>
                <a:lnTo>
                  <a:pt x="278891" y="0"/>
                </a:lnTo>
              </a:path>
            </a:pathLst>
          </a:custGeom>
          <a:ln w="56387">
            <a:solidFill>
              <a:srgbClr val="000000"/>
            </a:solidFill>
          </a:ln>
        </p:spPr>
        <p:txBody>
          <a:bodyPr wrap="square" lIns="0" tIns="0" rIns="0" bIns="0" rtlCol="0"/>
          <a:lstStyle/>
          <a:p>
            <a:endParaRPr/>
          </a:p>
        </p:txBody>
      </p:sp>
      <p:sp>
        <p:nvSpPr>
          <p:cNvPr id="40" name="object 40"/>
          <p:cNvSpPr/>
          <p:nvPr/>
        </p:nvSpPr>
        <p:spPr>
          <a:xfrm>
            <a:off x="4042283" y="3384677"/>
            <a:ext cx="279400" cy="56515"/>
          </a:xfrm>
          <a:custGeom>
            <a:avLst/>
            <a:gdLst/>
            <a:ahLst/>
            <a:cxnLst/>
            <a:rect l="l" t="t" r="r" b="b"/>
            <a:pathLst>
              <a:path w="279400" h="56514">
                <a:moveTo>
                  <a:pt x="0" y="56387"/>
                </a:moveTo>
                <a:lnTo>
                  <a:pt x="278891" y="56387"/>
                </a:lnTo>
                <a:lnTo>
                  <a:pt x="278891" y="0"/>
                </a:lnTo>
                <a:lnTo>
                  <a:pt x="0" y="0"/>
                </a:lnTo>
                <a:lnTo>
                  <a:pt x="0" y="56387"/>
                </a:lnTo>
                <a:close/>
              </a:path>
            </a:pathLst>
          </a:custGeom>
          <a:ln w="9144">
            <a:solidFill>
              <a:srgbClr val="666666"/>
            </a:solidFill>
          </a:ln>
        </p:spPr>
        <p:txBody>
          <a:bodyPr wrap="square" lIns="0" tIns="0" rIns="0" bIns="0" rtlCol="0"/>
          <a:lstStyle/>
          <a:p>
            <a:endParaRPr/>
          </a:p>
        </p:txBody>
      </p:sp>
      <p:sp>
        <p:nvSpPr>
          <p:cNvPr id="41" name="object 41"/>
          <p:cNvSpPr txBox="1"/>
          <p:nvPr/>
        </p:nvSpPr>
        <p:spPr>
          <a:xfrm>
            <a:off x="534720" y="5510377"/>
            <a:ext cx="2730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42" name="object 42"/>
          <p:cNvSpPr txBox="1"/>
          <p:nvPr/>
        </p:nvSpPr>
        <p:spPr>
          <a:xfrm>
            <a:off x="683158" y="463626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43" name="object 43"/>
          <p:cNvSpPr txBox="1"/>
          <p:nvPr/>
        </p:nvSpPr>
        <p:spPr>
          <a:xfrm>
            <a:off x="584098" y="376199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44" name="object 44"/>
          <p:cNvSpPr txBox="1"/>
          <p:nvPr/>
        </p:nvSpPr>
        <p:spPr>
          <a:xfrm>
            <a:off x="584098" y="288785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45" name="object 45"/>
          <p:cNvSpPr txBox="1"/>
          <p:nvPr/>
        </p:nvSpPr>
        <p:spPr>
          <a:xfrm>
            <a:off x="485343" y="2013711"/>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120</a:t>
            </a:r>
            <a:endParaRPr sz="1400">
              <a:latin typeface="Univers for BP Light"/>
              <a:cs typeface="Univers for BP Light"/>
            </a:endParaRPr>
          </a:p>
        </p:txBody>
      </p:sp>
      <p:sp>
        <p:nvSpPr>
          <p:cNvPr id="46" name="object 46"/>
          <p:cNvSpPr txBox="1"/>
          <p:nvPr/>
        </p:nvSpPr>
        <p:spPr>
          <a:xfrm>
            <a:off x="1184554" y="5741720"/>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1995-</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2005</a:t>
            </a:r>
            <a:endParaRPr sz="1400">
              <a:latin typeface="Univers for BP Light"/>
              <a:cs typeface="Univers for BP Light"/>
            </a:endParaRPr>
          </a:p>
        </p:txBody>
      </p:sp>
      <p:sp>
        <p:nvSpPr>
          <p:cNvPr id="47" name="object 47"/>
          <p:cNvSpPr txBox="1"/>
          <p:nvPr/>
        </p:nvSpPr>
        <p:spPr>
          <a:xfrm>
            <a:off x="2105405" y="5741720"/>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2005-</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2016</a:t>
            </a:r>
            <a:endParaRPr sz="1400">
              <a:latin typeface="Univers for BP Light"/>
              <a:cs typeface="Univers for BP Light"/>
            </a:endParaRPr>
          </a:p>
        </p:txBody>
      </p:sp>
      <p:sp>
        <p:nvSpPr>
          <p:cNvPr id="48" name="object 48"/>
          <p:cNvSpPr txBox="1"/>
          <p:nvPr/>
        </p:nvSpPr>
        <p:spPr>
          <a:xfrm>
            <a:off x="3026155" y="5741720"/>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a:p>
            <a:pPr marL="36830">
              <a:lnSpc>
                <a:spcPct val="100000"/>
              </a:lnSpc>
              <a:spcBef>
                <a:spcPts val="15"/>
              </a:spcBef>
            </a:pPr>
            <a:r>
              <a:rPr sz="1400" b="0" spc="-5" dirty="0">
                <a:latin typeface="Univers for BP Light"/>
                <a:cs typeface="Univers for BP Light"/>
              </a:rPr>
              <a:t>2030</a:t>
            </a:r>
            <a:endParaRPr sz="1400">
              <a:latin typeface="Univers for BP Light"/>
              <a:cs typeface="Univers for BP Light"/>
            </a:endParaRPr>
          </a:p>
        </p:txBody>
      </p:sp>
      <p:sp>
        <p:nvSpPr>
          <p:cNvPr id="49" name="object 49"/>
          <p:cNvSpPr txBox="1"/>
          <p:nvPr/>
        </p:nvSpPr>
        <p:spPr>
          <a:xfrm>
            <a:off x="3946905" y="5741720"/>
            <a:ext cx="471170" cy="450850"/>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a:p>
            <a:pPr marL="37465">
              <a:lnSpc>
                <a:spcPct val="100000"/>
              </a:lnSpc>
              <a:spcBef>
                <a:spcPts val="15"/>
              </a:spcBef>
            </a:pPr>
            <a:r>
              <a:rPr sz="1400" b="0" spc="-5" dirty="0">
                <a:latin typeface="Univers for BP Light"/>
                <a:cs typeface="Univers for BP Light"/>
              </a:rPr>
              <a:t>2040</a:t>
            </a:r>
            <a:endParaRPr sz="1400">
              <a:latin typeface="Univers for BP Light"/>
              <a:cs typeface="Univers for BP Light"/>
            </a:endParaRPr>
          </a:p>
        </p:txBody>
      </p:sp>
      <p:sp>
        <p:nvSpPr>
          <p:cNvPr id="50" name="object 50"/>
          <p:cNvSpPr txBox="1"/>
          <p:nvPr/>
        </p:nvSpPr>
        <p:spPr>
          <a:xfrm>
            <a:off x="3903345" y="5105908"/>
            <a:ext cx="52197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O</a:t>
            </a:r>
            <a:r>
              <a:rPr sz="1400" spc="-10" dirty="0">
                <a:solidFill>
                  <a:srgbClr val="FFFFFF"/>
                </a:solidFill>
                <a:latin typeface="Univers for BP"/>
                <a:cs typeface="Univers for BP"/>
              </a:rPr>
              <a:t>E</a:t>
            </a:r>
            <a:r>
              <a:rPr sz="1400" dirty="0">
                <a:solidFill>
                  <a:srgbClr val="FFFFFF"/>
                </a:solidFill>
                <a:latin typeface="Univers for BP"/>
                <a:cs typeface="Univers for BP"/>
              </a:rPr>
              <a:t>CD</a:t>
            </a:r>
            <a:endParaRPr sz="1400">
              <a:latin typeface="Univers for BP"/>
              <a:cs typeface="Univers for BP"/>
            </a:endParaRPr>
          </a:p>
        </p:txBody>
      </p:sp>
      <p:sp>
        <p:nvSpPr>
          <p:cNvPr id="51" name="object 51"/>
          <p:cNvSpPr txBox="1"/>
          <p:nvPr/>
        </p:nvSpPr>
        <p:spPr>
          <a:xfrm>
            <a:off x="3920997" y="3880611"/>
            <a:ext cx="51054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h</a:t>
            </a:r>
            <a:r>
              <a:rPr sz="1400" dirty="0">
                <a:solidFill>
                  <a:srgbClr val="FFFFFF"/>
                </a:solidFill>
                <a:latin typeface="Univers for BP"/>
                <a:cs typeface="Univers for BP"/>
              </a:rPr>
              <a:t>i</a:t>
            </a:r>
            <a:r>
              <a:rPr sz="1400" spc="-10" dirty="0">
                <a:solidFill>
                  <a:srgbClr val="FFFFFF"/>
                </a:solidFill>
                <a:latin typeface="Univers for BP"/>
                <a:cs typeface="Univers for BP"/>
              </a:rPr>
              <a:t>n</a:t>
            </a:r>
            <a:r>
              <a:rPr sz="1400" dirty="0">
                <a:solidFill>
                  <a:srgbClr val="FFFFFF"/>
                </a:solidFill>
                <a:latin typeface="Univers for BP"/>
                <a:cs typeface="Univers for BP"/>
              </a:rPr>
              <a:t>a</a:t>
            </a:r>
            <a:endParaRPr sz="1400">
              <a:latin typeface="Univers for BP"/>
              <a:cs typeface="Univers for BP"/>
            </a:endParaRPr>
          </a:p>
        </p:txBody>
      </p:sp>
      <p:sp>
        <p:nvSpPr>
          <p:cNvPr id="52" name="object 52"/>
          <p:cNvSpPr txBox="1"/>
          <p:nvPr/>
        </p:nvSpPr>
        <p:spPr>
          <a:xfrm>
            <a:off x="3923791" y="2758947"/>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53" name="object 53"/>
          <p:cNvSpPr txBox="1"/>
          <p:nvPr/>
        </p:nvSpPr>
        <p:spPr>
          <a:xfrm>
            <a:off x="1183944" y="3197859"/>
            <a:ext cx="450215"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To</a:t>
            </a:r>
            <a:r>
              <a:rPr sz="1400" dirty="0">
                <a:latin typeface="Univers for BP"/>
                <a:cs typeface="Univers for BP"/>
              </a:rPr>
              <a:t>tal</a:t>
            </a:r>
            <a:endParaRPr sz="1400">
              <a:latin typeface="Univers for BP"/>
              <a:cs typeface="Univers for BP"/>
            </a:endParaRPr>
          </a:p>
        </p:txBody>
      </p:sp>
      <p:sp>
        <p:nvSpPr>
          <p:cNvPr id="54" name="object 54"/>
          <p:cNvSpPr/>
          <p:nvPr/>
        </p:nvSpPr>
        <p:spPr>
          <a:xfrm>
            <a:off x="5887211" y="4294632"/>
            <a:ext cx="611505" cy="445134"/>
          </a:xfrm>
          <a:custGeom>
            <a:avLst/>
            <a:gdLst/>
            <a:ahLst/>
            <a:cxnLst/>
            <a:rect l="l" t="t" r="r" b="b"/>
            <a:pathLst>
              <a:path w="611504" h="445135">
                <a:moveTo>
                  <a:pt x="611124" y="0"/>
                </a:moveTo>
                <a:lnTo>
                  <a:pt x="0" y="0"/>
                </a:lnTo>
                <a:lnTo>
                  <a:pt x="0" y="445008"/>
                </a:lnTo>
                <a:lnTo>
                  <a:pt x="611124" y="445008"/>
                </a:lnTo>
                <a:lnTo>
                  <a:pt x="611124" y="0"/>
                </a:lnTo>
                <a:close/>
              </a:path>
            </a:pathLst>
          </a:custGeom>
          <a:solidFill>
            <a:srgbClr val="3366FF"/>
          </a:solidFill>
        </p:spPr>
        <p:txBody>
          <a:bodyPr wrap="square" lIns="0" tIns="0" rIns="0" bIns="0" rtlCol="0"/>
          <a:lstStyle/>
          <a:p>
            <a:endParaRPr/>
          </a:p>
        </p:txBody>
      </p:sp>
      <p:sp>
        <p:nvSpPr>
          <p:cNvPr id="55" name="object 55"/>
          <p:cNvSpPr/>
          <p:nvPr/>
        </p:nvSpPr>
        <p:spPr>
          <a:xfrm>
            <a:off x="6804659" y="3238500"/>
            <a:ext cx="611505" cy="1501140"/>
          </a:xfrm>
          <a:custGeom>
            <a:avLst/>
            <a:gdLst/>
            <a:ahLst/>
            <a:cxnLst/>
            <a:rect l="l" t="t" r="r" b="b"/>
            <a:pathLst>
              <a:path w="611504" h="1501139">
                <a:moveTo>
                  <a:pt x="611124" y="0"/>
                </a:moveTo>
                <a:lnTo>
                  <a:pt x="0" y="0"/>
                </a:lnTo>
                <a:lnTo>
                  <a:pt x="0" y="1501139"/>
                </a:lnTo>
                <a:lnTo>
                  <a:pt x="611124" y="1501139"/>
                </a:lnTo>
                <a:lnTo>
                  <a:pt x="611124" y="0"/>
                </a:lnTo>
                <a:close/>
              </a:path>
            </a:pathLst>
          </a:custGeom>
          <a:solidFill>
            <a:srgbClr val="3366FF"/>
          </a:solidFill>
        </p:spPr>
        <p:txBody>
          <a:bodyPr wrap="square" lIns="0" tIns="0" rIns="0" bIns="0" rtlCol="0"/>
          <a:lstStyle/>
          <a:p>
            <a:endParaRPr/>
          </a:p>
        </p:txBody>
      </p:sp>
      <p:sp>
        <p:nvSpPr>
          <p:cNvPr id="56" name="object 56"/>
          <p:cNvSpPr/>
          <p:nvPr/>
        </p:nvSpPr>
        <p:spPr>
          <a:xfrm>
            <a:off x="7722107" y="4291584"/>
            <a:ext cx="611505" cy="448309"/>
          </a:xfrm>
          <a:custGeom>
            <a:avLst/>
            <a:gdLst/>
            <a:ahLst/>
            <a:cxnLst/>
            <a:rect l="l" t="t" r="r" b="b"/>
            <a:pathLst>
              <a:path w="611504" h="448310">
                <a:moveTo>
                  <a:pt x="611124" y="0"/>
                </a:moveTo>
                <a:lnTo>
                  <a:pt x="0" y="0"/>
                </a:lnTo>
                <a:lnTo>
                  <a:pt x="0" y="448056"/>
                </a:lnTo>
                <a:lnTo>
                  <a:pt x="611124" y="448056"/>
                </a:lnTo>
                <a:lnTo>
                  <a:pt x="611124" y="0"/>
                </a:lnTo>
                <a:close/>
              </a:path>
            </a:pathLst>
          </a:custGeom>
          <a:solidFill>
            <a:srgbClr val="3366FF"/>
          </a:solidFill>
        </p:spPr>
        <p:txBody>
          <a:bodyPr wrap="square" lIns="0" tIns="0" rIns="0" bIns="0" rtlCol="0"/>
          <a:lstStyle/>
          <a:p>
            <a:endParaRPr/>
          </a:p>
        </p:txBody>
      </p:sp>
      <p:sp>
        <p:nvSpPr>
          <p:cNvPr id="57" name="object 57"/>
          <p:cNvSpPr/>
          <p:nvPr/>
        </p:nvSpPr>
        <p:spPr>
          <a:xfrm>
            <a:off x="8639556" y="4552188"/>
            <a:ext cx="611505" cy="187960"/>
          </a:xfrm>
          <a:custGeom>
            <a:avLst/>
            <a:gdLst/>
            <a:ahLst/>
            <a:cxnLst/>
            <a:rect l="l" t="t" r="r" b="b"/>
            <a:pathLst>
              <a:path w="611504" h="187960">
                <a:moveTo>
                  <a:pt x="611124" y="0"/>
                </a:moveTo>
                <a:lnTo>
                  <a:pt x="0" y="0"/>
                </a:lnTo>
                <a:lnTo>
                  <a:pt x="0" y="187451"/>
                </a:lnTo>
                <a:lnTo>
                  <a:pt x="611124" y="187451"/>
                </a:lnTo>
                <a:lnTo>
                  <a:pt x="611124" y="0"/>
                </a:lnTo>
                <a:close/>
              </a:path>
            </a:pathLst>
          </a:custGeom>
          <a:solidFill>
            <a:srgbClr val="3366FF"/>
          </a:solidFill>
        </p:spPr>
        <p:txBody>
          <a:bodyPr wrap="square" lIns="0" tIns="0" rIns="0" bIns="0" rtlCol="0"/>
          <a:lstStyle/>
          <a:p>
            <a:endParaRPr/>
          </a:p>
        </p:txBody>
      </p:sp>
      <p:sp>
        <p:nvSpPr>
          <p:cNvPr id="58" name="object 58"/>
          <p:cNvSpPr/>
          <p:nvPr/>
        </p:nvSpPr>
        <p:spPr>
          <a:xfrm>
            <a:off x="5887211" y="4294632"/>
            <a:ext cx="611505" cy="445134"/>
          </a:xfrm>
          <a:custGeom>
            <a:avLst/>
            <a:gdLst/>
            <a:ahLst/>
            <a:cxnLst/>
            <a:rect l="l" t="t" r="r" b="b"/>
            <a:pathLst>
              <a:path w="611504" h="445135">
                <a:moveTo>
                  <a:pt x="0" y="0"/>
                </a:moveTo>
                <a:lnTo>
                  <a:pt x="611124" y="0"/>
                </a:lnTo>
                <a:lnTo>
                  <a:pt x="611124" y="445008"/>
                </a:lnTo>
                <a:lnTo>
                  <a:pt x="0" y="445008"/>
                </a:lnTo>
                <a:lnTo>
                  <a:pt x="0" y="0"/>
                </a:lnTo>
                <a:close/>
              </a:path>
            </a:pathLst>
          </a:custGeom>
          <a:ln w="9143">
            <a:solidFill>
              <a:srgbClr val="BEBEBE"/>
            </a:solidFill>
          </a:ln>
        </p:spPr>
        <p:txBody>
          <a:bodyPr wrap="square" lIns="0" tIns="0" rIns="0" bIns="0" rtlCol="0"/>
          <a:lstStyle/>
          <a:p>
            <a:endParaRPr/>
          </a:p>
        </p:txBody>
      </p:sp>
      <p:sp>
        <p:nvSpPr>
          <p:cNvPr id="59" name="object 59"/>
          <p:cNvSpPr/>
          <p:nvPr/>
        </p:nvSpPr>
        <p:spPr>
          <a:xfrm>
            <a:off x="6804659" y="3238500"/>
            <a:ext cx="611505" cy="1501140"/>
          </a:xfrm>
          <a:custGeom>
            <a:avLst/>
            <a:gdLst/>
            <a:ahLst/>
            <a:cxnLst/>
            <a:rect l="l" t="t" r="r" b="b"/>
            <a:pathLst>
              <a:path w="611504" h="1501139">
                <a:moveTo>
                  <a:pt x="0" y="0"/>
                </a:moveTo>
                <a:lnTo>
                  <a:pt x="611124" y="0"/>
                </a:lnTo>
                <a:lnTo>
                  <a:pt x="611124" y="1501139"/>
                </a:lnTo>
                <a:lnTo>
                  <a:pt x="0" y="1501139"/>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7722107" y="4291584"/>
            <a:ext cx="611505" cy="448309"/>
          </a:xfrm>
          <a:custGeom>
            <a:avLst/>
            <a:gdLst/>
            <a:ahLst/>
            <a:cxnLst/>
            <a:rect l="l" t="t" r="r" b="b"/>
            <a:pathLst>
              <a:path w="611504" h="448310">
                <a:moveTo>
                  <a:pt x="0" y="0"/>
                </a:moveTo>
                <a:lnTo>
                  <a:pt x="611124" y="0"/>
                </a:lnTo>
                <a:lnTo>
                  <a:pt x="611124" y="448056"/>
                </a:lnTo>
                <a:lnTo>
                  <a:pt x="0" y="448056"/>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8639556" y="4552188"/>
            <a:ext cx="611505" cy="187960"/>
          </a:xfrm>
          <a:custGeom>
            <a:avLst/>
            <a:gdLst/>
            <a:ahLst/>
            <a:cxnLst/>
            <a:rect l="l" t="t" r="r" b="b"/>
            <a:pathLst>
              <a:path w="611504" h="187960">
                <a:moveTo>
                  <a:pt x="0" y="0"/>
                </a:moveTo>
                <a:lnTo>
                  <a:pt x="611124" y="0"/>
                </a:lnTo>
                <a:lnTo>
                  <a:pt x="611124" y="187451"/>
                </a:lnTo>
                <a:lnTo>
                  <a:pt x="0" y="187451"/>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5887211" y="3758184"/>
            <a:ext cx="611505" cy="536575"/>
          </a:xfrm>
          <a:custGeom>
            <a:avLst/>
            <a:gdLst/>
            <a:ahLst/>
            <a:cxnLst/>
            <a:rect l="l" t="t" r="r" b="b"/>
            <a:pathLst>
              <a:path w="611504" h="536575">
                <a:moveTo>
                  <a:pt x="611124" y="0"/>
                </a:moveTo>
                <a:lnTo>
                  <a:pt x="0" y="0"/>
                </a:lnTo>
                <a:lnTo>
                  <a:pt x="0" y="536448"/>
                </a:lnTo>
                <a:lnTo>
                  <a:pt x="611124" y="536448"/>
                </a:lnTo>
                <a:lnTo>
                  <a:pt x="611124" y="0"/>
                </a:lnTo>
                <a:close/>
              </a:path>
            </a:pathLst>
          </a:custGeom>
          <a:solidFill>
            <a:srgbClr val="BEBEBE"/>
          </a:solidFill>
        </p:spPr>
        <p:txBody>
          <a:bodyPr wrap="square" lIns="0" tIns="0" rIns="0" bIns="0" rtlCol="0"/>
          <a:lstStyle/>
          <a:p>
            <a:endParaRPr/>
          </a:p>
        </p:txBody>
      </p:sp>
      <p:sp>
        <p:nvSpPr>
          <p:cNvPr id="63" name="object 63"/>
          <p:cNvSpPr/>
          <p:nvPr/>
        </p:nvSpPr>
        <p:spPr>
          <a:xfrm>
            <a:off x="6804659" y="2801111"/>
            <a:ext cx="611505" cy="437515"/>
          </a:xfrm>
          <a:custGeom>
            <a:avLst/>
            <a:gdLst/>
            <a:ahLst/>
            <a:cxnLst/>
            <a:rect l="l" t="t" r="r" b="b"/>
            <a:pathLst>
              <a:path w="611504" h="437514">
                <a:moveTo>
                  <a:pt x="611124" y="0"/>
                </a:moveTo>
                <a:lnTo>
                  <a:pt x="0" y="0"/>
                </a:lnTo>
                <a:lnTo>
                  <a:pt x="0" y="437388"/>
                </a:lnTo>
                <a:lnTo>
                  <a:pt x="611124" y="437388"/>
                </a:lnTo>
                <a:lnTo>
                  <a:pt x="611124" y="0"/>
                </a:lnTo>
                <a:close/>
              </a:path>
            </a:pathLst>
          </a:custGeom>
          <a:solidFill>
            <a:srgbClr val="BEBEBE"/>
          </a:solidFill>
        </p:spPr>
        <p:txBody>
          <a:bodyPr wrap="square" lIns="0" tIns="0" rIns="0" bIns="0" rtlCol="0"/>
          <a:lstStyle/>
          <a:p>
            <a:endParaRPr/>
          </a:p>
        </p:txBody>
      </p:sp>
      <p:sp>
        <p:nvSpPr>
          <p:cNvPr id="64" name="object 64"/>
          <p:cNvSpPr/>
          <p:nvPr/>
        </p:nvSpPr>
        <p:spPr>
          <a:xfrm>
            <a:off x="7722107" y="3147060"/>
            <a:ext cx="611505" cy="1144905"/>
          </a:xfrm>
          <a:custGeom>
            <a:avLst/>
            <a:gdLst/>
            <a:ahLst/>
            <a:cxnLst/>
            <a:rect l="l" t="t" r="r" b="b"/>
            <a:pathLst>
              <a:path w="611504" h="1144904">
                <a:moveTo>
                  <a:pt x="611124" y="0"/>
                </a:moveTo>
                <a:lnTo>
                  <a:pt x="0" y="0"/>
                </a:lnTo>
                <a:lnTo>
                  <a:pt x="0" y="1144523"/>
                </a:lnTo>
                <a:lnTo>
                  <a:pt x="611124" y="1144523"/>
                </a:lnTo>
                <a:lnTo>
                  <a:pt x="611124" y="0"/>
                </a:lnTo>
                <a:close/>
              </a:path>
            </a:pathLst>
          </a:custGeom>
          <a:solidFill>
            <a:srgbClr val="BEBEBE"/>
          </a:solidFill>
        </p:spPr>
        <p:txBody>
          <a:bodyPr wrap="square" lIns="0" tIns="0" rIns="0" bIns="0" rtlCol="0"/>
          <a:lstStyle/>
          <a:p>
            <a:endParaRPr/>
          </a:p>
        </p:txBody>
      </p:sp>
      <p:sp>
        <p:nvSpPr>
          <p:cNvPr id="65" name="object 65"/>
          <p:cNvSpPr/>
          <p:nvPr/>
        </p:nvSpPr>
        <p:spPr>
          <a:xfrm>
            <a:off x="8639556" y="4011167"/>
            <a:ext cx="611505" cy="541020"/>
          </a:xfrm>
          <a:custGeom>
            <a:avLst/>
            <a:gdLst/>
            <a:ahLst/>
            <a:cxnLst/>
            <a:rect l="l" t="t" r="r" b="b"/>
            <a:pathLst>
              <a:path w="611504" h="541020">
                <a:moveTo>
                  <a:pt x="611124" y="0"/>
                </a:moveTo>
                <a:lnTo>
                  <a:pt x="0" y="0"/>
                </a:lnTo>
                <a:lnTo>
                  <a:pt x="0" y="541019"/>
                </a:lnTo>
                <a:lnTo>
                  <a:pt x="611124" y="541019"/>
                </a:lnTo>
                <a:lnTo>
                  <a:pt x="611124" y="0"/>
                </a:lnTo>
                <a:close/>
              </a:path>
            </a:pathLst>
          </a:custGeom>
          <a:solidFill>
            <a:srgbClr val="BEBEBE"/>
          </a:solidFill>
        </p:spPr>
        <p:txBody>
          <a:bodyPr wrap="square" lIns="0" tIns="0" rIns="0" bIns="0" rtlCol="0"/>
          <a:lstStyle/>
          <a:p>
            <a:endParaRPr/>
          </a:p>
        </p:txBody>
      </p:sp>
      <p:sp>
        <p:nvSpPr>
          <p:cNvPr id="66" name="object 66"/>
          <p:cNvSpPr/>
          <p:nvPr/>
        </p:nvSpPr>
        <p:spPr>
          <a:xfrm>
            <a:off x="5887211" y="3758184"/>
            <a:ext cx="611505" cy="536575"/>
          </a:xfrm>
          <a:custGeom>
            <a:avLst/>
            <a:gdLst/>
            <a:ahLst/>
            <a:cxnLst/>
            <a:rect l="l" t="t" r="r" b="b"/>
            <a:pathLst>
              <a:path w="611504" h="536575">
                <a:moveTo>
                  <a:pt x="0" y="0"/>
                </a:moveTo>
                <a:lnTo>
                  <a:pt x="611124" y="0"/>
                </a:lnTo>
                <a:lnTo>
                  <a:pt x="611124" y="536448"/>
                </a:lnTo>
                <a:lnTo>
                  <a:pt x="0" y="536448"/>
                </a:lnTo>
                <a:lnTo>
                  <a:pt x="0" y="0"/>
                </a:lnTo>
                <a:close/>
              </a:path>
            </a:pathLst>
          </a:custGeom>
          <a:ln w="9144">
            <a:solidFill>
              <a:srgbClr val="BEBEBE"/>
            </a:solidFill>
          </a:ln>
        </p:spPr>
        <p:txBody>
          <a:bodyPr wrap="square" lIns="0" tIns="0" rIns="0" bIns="0" rtlCol="0"/>
          <a:lstStyle/>
          <a:p>
            <a:endParaRPr/>
          </a:p>
        </p:txBody>
      </p:sp>
      <p:sp>
        <p:nvSpPr>
          <p:cNvPr id="67" name="object 67"/>
          <p:cNvSpPr/>
          <p:nvPr/>
        </p:nvSpPr>
        <p:spPr>
          <a:xfrm>
            <a:off x="6804659" y="2801111"/>
            <a:ext cx="611505" cy="437515"/>
          </a:xfrm>
          <a:custGeom>
            <a:avLst/>
            <a:gdLst/>
            <a:ahLst/>
            <a:cxnLst/>
            <a:rect l="l" t="t" r="r" b="b"/>
            <a:pathLst>
              <a:path w="611504" h="437514">
                <a:moveTo>
                  <a:pt x="0" y="0"/>
                </a:moveTo>
                <a:lnTo>
                  <a:pt x="611124" y="0"/>
                </a:lnTo>
                <a:lnTo>
                  <a:pt x="611124" y="437388"/>
                </a:lnTo>
                <a:lnTo>
                  <a:pt x="0" y="437388"/>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7722107" y="3147060"/>
            <a:ext cx="611505" cy="1144905"/>
          </a:xfrm>
          <a:custGeom>
            <a:avLst/>
            <a:gdLst/>
            <a:ahLst/>
            <a:cxnLst/>
            <a:rect l="l" t="t" r="r" b="b"/>
            <a:pathLst>
              <a:path w="611504" h="1144904">
                <a:moveTo>
                  <a:pt x="0" y="0"/>
                </a:moveTo>
                <a:lnTo>
                  <a:pt x="611124" y="0"/>
                </a:lnTo>
                <a:lnTo>
                  <a:pt x="611124" y="1144523"/>
                </a:lnTo>
                <a:lnTo>
                  <a:pt x="0" y="1144523"/>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8639556" y="4011167"/>
            <a:ext cx="611505" cy="541020"/>
          </a:xfrm>
          <a:custGeom>
            <a:avLst/>
            <a:gdLst/>
            <a:ahLst/>
            <a:cxnLst/>
            <a:rect l="l" t="t" r="r" b="b"/>
            <a:pathLst>
              <a:path w="611504" h="541020">
                <a:moveTo>
                  <a:pt x="0" y="0"/>
                </a:moveTo>
                <a:lnTo>
                  <a:pt x="611124" y="0"/>
                </a:lnTo>
                <a:lnTo>
                  <a:pt x="611124" y="541019"/>
                </a:lnTo>
                <a:lnTo>
                  <a:pt x="0" y="541019"/>
                </a:lnTo>
                <a:lnTo>
                  <a:pt x="0" y="0"/>
                </a:lnTo>
                <a:close/>
              </a:path>
            </a:pathLst>
          </a:custGeom>
          <a:ln w="9144">
            <a:solidFill>
              <a:srgbClr val="BEBEBE"/>
            </a:solidFill>
          </a:ln>
        </p:spPr>
        <p:txBody>
          <a:bodyPr wrap="square" lIns="0" tIns="0" rIns="0" bIns="0" rtlCol="0"/>
          <a:lstStyle/>
          <a:p>
            <a:endParaRPr/>
          </a:p>
        </p:txBody>
      </p:sp>
      <p:sp>
        <p:nvSpPr>
          <p:cNvPr id="70" name="object 70"/>
          <p:cNvSpPr/>
          <p:nvPr/>
        </p:nvSpPr>
        <p:spPr>
          <a:xfrm>
            <a:off x="5887211" y="4739640"/>
            <a:ext cx="611505" cy="43180"/>
          </a:xfrm>
          <a:custGeom>
            <a:avLst/>
            <a:gdLst/>
            <a:ahLst/>
            <a:cxnLst/>
            <a:rect l="l" t="t" r="r" b="b"/>
            <a:pathLst>
              <a:path w="611504" h="43179">
                <a:moveTo>
                  <a:pt x="0" y="42672"/>
                </a:moveTo>
                <a:lnTo>
                  <a:pt x="611124" y="42672"/>
                </a:lnTo>
                <a:lnTo>
                  <a:pt x="611124" y="0"/>
                </a:lnTo>
                <a:lnTo>
                  <a:pt x="0" y="0"/>
                </a:lnTo>
                <a:lnTo>
                  <a:pt x="0" y="42672"/>
                </a:lnTo>
                <a:close/>
              </a:path>
            </a:pathLst>
          </a:custGeom>
          <a:solidFill>
            <a:srgbClr val="009900"/>
          </a:solidFill>
        </p:spPr>
        <p:txBody>
          <a:bodyPr wrap="square" lIns="0" tIns="0" rIns="0" bIns="0" rtlCol="0"/>
          <a:lstStyle/>
          <a:p>
            <a:endParaRPr/>
          </a:p>
        </p:txBody>
      </p:sp>
      <p:sp>
        <p:nvSpPr>
          <p:cNvPr id="71" name="object 71"/>
          <p:cNvSpPr/>
          <p:nvPr/>
        </p:nvSpPr>
        <p:spPr>
          <a:xfrm>
            <a:off x="6804659" y="2577083"/>
            <a:ext cx="611505" cy="224154"/>
          </a:xfrm>
          <a:custGeom>
            <a:avLst/>
            <a:gdLst/>
            <a:ahLst/>
            <a:cxnLst/>
            <a:rect l="l" t="t" r="r" b="b"/>
            <a:pathLst>
              <a:path w="611504" h="224155">
                <a:moveTo>
                  <a:pt x="611124" y="0"/>
                </a:moveTo>
                <a:lnTo>
                  <a:pt x="0" y="0"/>
                </a:lnTo>
                <a:lnTo>
                  <a:pt x="0" y="224027"/>
                </a:lnTo>
                <a:lnTo>
                  <a:pt x="611124" y="224027"/>
                </a:lnTo>
                <a:lnTo>
                  <a:pt x="611124" y="0"/>
                </a:lnTo>
                <a:close/>
              </a:path>
            </a:pathLst>
          </a:custGeom>
          <a:solidFill>
            <a:srgbClr val="009900"/>
          </a:solidFill>
        </p:spPr>
        <p:txBody>
          <a:bodyPr wrap="square" lIns="0" tIns="0" rIns="0" bIns="0" rtlCol="0"/>
          <a:lstStyle/>
          <a:p>
            <a:endParaRPr/>
          </a:p>
        </p:txBody>
      </p:sp>
      <p:sp>
        <p:nvSpPr>
          <p:cNvPr id="72" name="object 72"/>
          <p:cNvSpPr/>
          <p:nvPr/>
        </p:nvSpPr>
        <p:spPr>
          <a:xfrm>
            <a:off x="7722107" y="3040379"/>
            <a:ext cx="611505" cy="106680"/>
          </a:xfrm>
          <a:custGeom>
            <a:avLst/>
            <a:gdLst/>
            <a:ahLst/>
            <a:cxnLst/>
            <a:rect l="l" t="t" r="r" b="b"/>
            <a:pathLst>
              <a:path w="611504" h="106680">
                <a:moveTo>
                  <a:pt x="611124" y="0"/>
                </a:moveTo>
                <a:lnTo>
                  <a:pt x="0" y="0"/>
                </a:lnTo>
                <a:lnTo>
                  <a:pt x="0" y="106680"/>
                </a:lnTo>
                <a:lnTo>
                  <a:pt x="611124" y="106680"/>
                </a:lnTo>
                <a:lnTo>
                  <a:pt x="611124" y="0"/>
                </a:lnTo>
                <a:close/>
              </a:path>
            </a:pathLst>
          </a:custGeom>
          <a:solidFill>
            <a:srgbClr val="009900"/>
          </a:solidFill>
        </p:spPr>
        <p:txBody>
          <a:bodyPr wrap="square" lIns="0" tIns="0" rIns="0" bIns="0" rtlCol="0"/>
          <a:lstStyle/>
          <a:p>
            <a:endParaRPr/>
          </a:p>
        </p:txBody>
      </p:sp>
      <p:sp>
        <p:nvSpPr>
          <p:cNvPr id="73" name="object 73"/>
          <p:cNvSpPr/>
          <p:nvPr/>
        </p:nvSpPr>
        <p:spPr>
          <a:xfrm>
            <a:off x="8639556" y="3965447"/>
            <a:ext cx="611505" cy="45720"/>
          </a:xfrm>
          <a:custGeom>
            <a:avLst/>
            <a:gdLst/>
            <a:ahLst/>
            <a:cxnLst/>
            <a:rect l="l" t="t" r="r" b="b"/>
            <a:pathLst>
              <a:path w="611504" h="45720">
                <a:moveTo>
                  <a:pt x="0" y="45720"/>
                </a:moveTo>
                <a:lnTo>
                  <a:pt x="611124" y="45720"/>
                </a:lnTo>
                <a:lnTo>
                  <a:pt x="611124" y="0"/>
                </a:lnTo>
                <a:lnTo>
                  <a:pt x="0" y="0"/>
                </a:lnTo>
                <a:lnTo>
                  <a:pt x="0" y="45720"/>
                </a:lnTo>
                <a:close/>
              </a:path>
            </a:pathLst>
          </a:custGeom>
          <a:solidFill>
            <a:srgbClr val="009900"/>
          </a:solidFill>
        </p:spPr>
        <p:txBody>
          <a:bodyPr wrap="square" lIns="0" tIns="0" rIns="0" bIns="0" rtlCol="0"/>
          <a:lstStyle/>
          <a:p>
            <a:endParaRPr/>
          </a:p>
        </p:txBody>
      </p:sp>
      <p:sp>
        <p:nvSpPr>
          <p:cNvPr id="74" name="object 74"/>
          <p:cNvSpPr/>
          <p:nvPr/>
        </p:nvSpPr>
        <p:spPr>
          <a:xfrm>
            <a:off x="5887211" y="4739640"/>
            <a:ext cx="611505" cy="43180"/>
          </a:xfrm>
          <a:custGeom>
            <a:avLst/>
            <a:gdLst/>
            <a:ahLst/>
            <a:cxnLst/>
            <a:rect l="l" t="t" r="r" b="b"/>
            <a:pathLst>
              <a:path w="611504" h="43179">
                <a:moveTo>
                  <a:pt x="0" y="42672"/>
                </a:moveTo>
                <a:lnTo>
                  <a:pt x="611124" y="42672"/>
                </a:lnTo>
                <a:lnTo>
                  <a:pt x="611124" y="0"/>
                </a:lnTo>
                <a:lnTo>
                  <a:pt x="0" y="0"/>
                </a:lnTo>
                <a:lnTo>
                  <a:pt x="0" y="42672"/>
                </a:lnTo>
                <a:close/>
              </a:path>
            </a:pathLst>
          </a:custGeom>
          <a:ln w="9144">
            <a:solidFill>
              <a:srgbClr val="BEBEBE"/>
            </a:solidFill>
            <a:prstDash val="sysDot"/>
          </a:ln>
        </p:spPr>
        <p:txBody>
          <a:bodyPr wrap="square" lIns="0" tIns="0" rIns="0" bIns="0" rtlCol="0"/>
          <a:lstStyle/>
          <a:p>
            <a:endParaRPr/>
          </a:p>
        </p:txBody>
      </p:sp>
      <p:sp>
        <p:nvSpPr>
          <p:cNvPr id="75" name="object 75"/>
          <p:cNvSpPr/>
          <p:nvPr/>
        </p:nvSpPr>
        <p:spPr>
          <a:xfrm>
            <a:off x="6804659" y="2577083"/>
            <a:ext cx="611505" cy="224154"/>
          </a:xfrm>
          <a:custGeom>
            <a:avLst/>
            <a:gdLst/>
            <a:ahLst/>
            <a:cxnLst/>
            <a:rect l="l" t="t" r="r" b="b"/>
            <a:pathLst>
              <a:path w="611504" h="224155">
                <a:moveTo>
                  <a:pt x="0" y="0"/>
                </a:moveTo>
                <a:lnTo>
                  <a:pt x="611124" y="0"/>
                </a:lnTo>
                <a:lnTo>
                  <a:pt x="611124" y="224027"/>
                </a:lnTo>
                <a:lnTo>
                  <a:pt x="0" y="224027"/>
                </a:lnTo>
                <a:lnTo>
                  <a:pt x="0" y="0"/>
                </a:lnTo>
                <a:close/>
              </a:path>
            </a:pathLst>
          </a:custGeom>
          <a:ln w="9144">
            <a:solidFill>
              <a:srgbClr val="BEBEBE"/>
            </a:solidFill>
            <a:prstDash val="sysDot"/>
          </a:ln>
        </p:spPr>
        <p:txBody>
          <a:bodyPr wrap="square" lIns="0" tIns="0" rIns="0" bIns="0" rtlCol="0"/>
          <a:lstStyle/>
          <a:p>
            <a:endParaRPr/>
          </a:p>
        </p:txBody>
      </p:sp>
      <p:sp>
        <p:nvSpPr>
          <p:cNvPr id="76" name="object 76"/>
          <p:cNvSpPr/>
          <p:nvPr/>
        </p:nvSpPr>
        <p:spPr>
          <a:xfrm>
            <a:off x="7722107" y="3040379"/>
            <a:ext cx="611505" cy="106680"/>
          </a:xfrm>
          <a:custGeom>
            <a:avLst/>
            <a:gdLst/>
            <a:ahLst/>
            <a:cxnLst/>
            <a:rect l="l" t="t" r="r" b="b"/>
            <a:pathLst>
              <a:path w="611504" h="106680">
                <a:moveTo>
                  <a:pt x="0" y="0"/>
                </a:moveTo>
                <a:lnTo>
                  <a:pt x="611124" y="0"/>
                </a:lnTo>
                <a:lnTo>
                  <a:pt x="611124" y="106680"/>
                </a:lnTo>
                <a:lnTo>
                  <a:pt x="0" y="106680"/>
                </a:lnTo>
                <a:lnTo>
                  <a:pt x="0" y="0"/>
                </a:lnTo>
                <a:close/>
              </a:path>
            </a:pathLst>
          </a:custGeom>
          <a:ln w="9144">
            <a:solidFill>
              <a:srgbClr val="BEBEBE"/>
            </a:solidFill>
            <a:prstDash val="sysDot"/>
          </a:ln>
        </p:spPr>
        <p:txBody>
          <a:bodyPr wrap="square" lIns="0" tIns="0" rIns="0" bIns="0" rtlCol="0"/>
          <a:lstStyle/>
          <a:p>
            <a:endParaRPr/>
          </a:p>
        </p:txBody>
      </p:sp>
      <p:sp>
        <p:nvSpPr>
          <p:cNvPr id="77" name="object 77"/>
          <p:cNvSpPr/>
          <p:nvPr/>
        </p:nvSpPr>
        <p:spPr>
          <a:xfrm>
            <a:off x="8639556" y="3965447"/>
            <a:ext cx="611505" cy="45720"/>
          </a:xfrm>
          <a:custGeom>
            <a:avLst/>
            <a:gdLst/>
            <a:ahLst/>
            <a:cxnLst/>
            <a:rect l="l" t="t" r="r" b="b"/>
            <a:pathLst>
              <a:path w="611504" h="45720">
                <a:moveTo>
                  <a:pt x="0" y="0"/>
                </a:moveTo>
                <a:lnTo>
                  <a:pt x="611124" y="0"/>
                </a:lnTo>
                <a:lnTo>
                  <a:pt x="611124" y="45719"/>
                </a:lnTo>
                <a:lnTo>
                  <a:pt x="0" y="45719"/>
                </a:lnTo>
                <a:lnTo>
                  <a:pt x="0" y="0"/>
                </a:lnTo>
                <a:close/>
              </a:path>
            </a:pathLst>
          </a:custGeom>
          <a:ln w="9143">
            <a:solidFill>
              <a:srgbClr val="BEBEBE"/>
            </a:solidFill>
            <a:prstDash val="sysDot"/>
          </a:ln>
        </p:spPr>
        <p:txBody>
          <a:bodyPr wrap="square" lIns="0" tIns="0" rIns="0" bIns="0" rtlCol="0"/>
          <a:lstStyle/>
          <a:p>
            <a:endParaRPr/>
          </a:p>
        </p:txBody>
      </p:sp>
      <p:sp>
        <p:nvSpPr>
          <p:cNvPr id="78" name="object 78"/>
          <p:cNvSpPr/>
          <p:nvPr/>
        </p:nvSpPr>
        <p:spPr>
          <a:xfrm>
            <a:off x="5734811" y="2151888"/>
            <a:ext cx="0" cy="3450590"/>
          </a:xfrm>
          <a:custGeom>
            <a:avLst/>
            <a:gdLst/>
            <a:ahLst/>
            <a:cxnLst/>
            <a:rect l="l" t="t" r="r" b="b"/>
            <a:pathLst>
              <a:path h="3450590">
                <a:moveTo>
                  <a:pt x="0" y="3450336"/>
                </a:moveTo>
                <a:lnTo>
                  <a:pt x="0" y="0"/>
                </a:lnTo>
              </a:path>
            </a:pathLst>
          </a:custGeom>
          <a:ln w="9144">
            <a:solidFill>
              <a:srgbClr val="666666"/>
            </a:solidFill>
          </a:ln>
        </p:spPr>
        <p:txBody>
          <a:bodyPr wrap="square" lIns="0" tIns="0" rIns="0" bIns="0" rtlCol="0"/>
          <a:lstStyle/>
          <a:p>
            <a:endParaRPr/>
          </a:p>
        </p:txBody>
      </p:sp>
      <p:sp>
        <p:nvSpPr>
          <p:cNvPr id="79" name="object 79"/>
          <p:cNvSpPr/>
          <p:nvPr/>
        </p:nvSpPr>
        <p:spPr>
          <a:xfrm>
            <a:off x="5734811" y="5602223"/>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0" name="object 80"/>
          <p:cNvSpPr/>
          <p:nvPr/>
        </p:nvSpPr>
        <p:spPr>
          <a:xfrm>
            <a:off x="5734811" y="473964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1" name="object 81"/>
          <p:cNvSpPr/>
          <p:nvPr/>
        </p:nvSpPr>
        <p:spPr>
          <a:xfrm>
            <a:off x="5734811" y="38770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2" name="object 82"/>
          <p:cNvSpPr/>
          <p:nvPr/>
        </p:nvSpPr>
        <p:spPr>
          <a:xfrm>
            <a:off x="5734811" y="301447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3" name="object 83"/>
          <p:cNvSpPr/>
          <p:nvPr/>
        </p:nvSpPr>
        <p:spPr>
          <a:xfrm>
            <a:off x="5734811" y="215188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4" name="object 84"/>
          <p:cNvSpPr/>
          <p:nvPr/>
        </p:nvSpPr>
        <p:spPr>
          <a:xfrm>
            <a:off x="5734811" y="4739640"/>
            <a:ext cx="3670300" cy="0"/>
          </a:xfrm>
          <a:custGeom>
            <a:avLst/>
            <a:gdLst/>
            <a:ahLst/>
            <a:cxnLst/>
            <a:rect l="l" t="t" r="r" b="b"/>
            <a:pathLst>
              <a:path w="3670300">
                <a:moveTo>
                  <a:pt x="0" y="0"/>
                </a:moveTo>
                <a:lnTo>
                  <a:pt x="3669791" y="0"/>
                </a:lnTo>
              </a:path>
            </a:pathLst>
          </a:custGeom>
          <a:ln w="9144">
            <a:solidFill>
              <a:srgbClr val="666666"/>
            </a:solidFill>
          </a:ln>
        </p:spPr>
        <p:txBody>
          <a:bodyPr wrap="square" lIns="0" tIns="0" rIns="0" bIns="0" rtlCol="0"/>
          <a:lstStyle/>
          <a:p>
            <a:endParaRPr/>
          </a:p>
        </p:txBody>
      </p:sp>
      <p:sp>
        <p:nvSpPr>
          <p:cNvPr id="85" name="object 85"/>
          <p:cNvSpPr/>
          <p:nvPr/>
        </p:nvSpPr>
        <p:spPr>
          <a:xfrm>
            <a:off x="6052565" y="3801109"/>
            <a:ext cx="279400" cy="0"/>
          </a:xfrm>
          <a:custGeom>
            <a:avLst/>
            <a:gdLst/>
            <a:ahLst/>
            <a:cxnLst/>
            <a:rect l="l" t="t" r="r" b="b"/>
            <a:pathLst>
              <a:path w="279400">
                <a:moveTo>
                  <a:pt x="0" y="0"/>
                </a:moveTo>
                <a:lnTo>
                  <a:pt x="278891" y="0"/>
                </a:lnTo>
              </a:path>
            </a:pathLst>
          </a:custGeom>
          <a:ln w="56387">
            <a:solidFill>
              <a:srgbClr val="000000"/>
            </a:solidFill>
          </a:ln>
        </p:spPr>
        <p:txBody>
          <a:bodyPr wrap="square" lIns="0" tIns="0" rIns="0" bIns="0" rtlCol="0"/>
          <a:lstStyle/>
          <a:p>
            <a:endParaRPr/>
          </a:p>
        </p:txBody>
      </p:sp>
      <p:sp>
        <p:nvSpPr>
          <p:cNvPr id="86" name="object 86"/>
          <p:cNvSpPr/>
          <p:nvPr/>
        </p:nvSpPr>
        <p:spPr>
          <a:xfrm>
            <a:off x="6052565" y="3772915"/>
            <a:ext cx="279400" cy="56515"/>
          </a:xfrm>
          <a:custGeom>
            <a:avLst/>
            <a:gdLst/>
            <a:ahLst/>
            <a:cxnLst/>
            <a:rect l="l" t="t" r="r" b="b"/>
            <a:pathLst>
              <a:path w="279400" h="56514">
                <a:moveTo>
                  <a:pt x="0" y="56387"/>
                </a:moveTo>
                <a:lnTo>
                  <a:pt x="278891" y="56387"/>
                </a:lnTo>
                <a:lnTo>
                  <a:pt x="278891" y="0"/>
                </a:lnTo>
                <a:lnTo>
                  <a:pt x="0" y="0"/>
                </a:lnTo>
                <a:lnTo>
                  <a:pt x="0" y="56387"/>
                </a:lnTo>
                <a:close/>
              </a:path>
            </a:pathLst>
          </a:custGeom>
          <a:ln w="9144">
            <a:solidFill>
              <a:srgbClr val="666666"/>
            </a:solidFill>
          </a:ln>
        </p:spPr>
        <p:txBody>
          <a:bodyPr wrap="square" lIns="0" tIns="0" rIns="0" bIns="0" rtlCol="0"/>
          <a:lstStyle/>
          <a:p>
            <a:endParaRPr/>
          </a:p>
        </p:txBody>
      </p:sp>
      <p:sp>
        <p:nvSpPr>
          <p:cNvPr id="87" name="object 87"/>
          <p:cNvSpPr/>
          <p:nvPr/>
        </p:nvSpPr>
        <p:spPr>
          <a:xfrm>
            <a:off x="6970014" y="2577338"/>
            <a:ext cx="279400" cy="0"/>
          </a:xfrm>
          <a:custGeom>
            <a:avLst/>
            <a:gdLst/>
            <a:ahLst/>
            <a:cxnLst/>
            <a:rect l="l" t="t" r="r" b="b"/>
            <a:pathLst>
              <a:path w="279400">
                <a:moveTo>
                  <a:pt x="0" y="0"/>
                </a:moveTo>
                <a:lnTo>
                  <a:pt x="278892" y="0"/>
                </a:lnTo>
              </a:path>
            </a:pathLst>
          </a:custGeom>
          <a:ln w="56387">
            <a:solidFill>
              <a:srgbClr val="000000"/>
            </a:solidFill>
          </a:ln>
        </p:spPr>
        <p:txBody>
          <a:bodyPr wrap="square" lIns="0" tIns="0" rIns="0" bIns="0" rtlCol="0"/>
          <a:lstStyle/>
          <a:p>
            <a:endParaRPr/>
          </a:p>
        </p:txBody>
      </p:sp>
      <p:sp>
        <p:nvSpPr>
          <p:cNvPr id="88" name="object 88"/>
          <p:cNvSpPr/>
          <p:nvPr/>
        </p:nvSpPr>
        <p:spPr>
          <a:xfrm>
            <a:off x="6970014" y="2549144"/>
            <a:ext cx="279400" cy="56515"/>
          </a:xfrm>
          <a:custGeom>
            <a:avLst/>
            <a:gdLst/>
            <a:ahLst/>
            <a:cxnLst/>
            <a:rect l="l" t="t" r="r" b="b"/>
            <a:pathLst>
              <a:path w="279400" h="56514">
                <a:moveTo>
                  <a:pt x="0" y="56387"/>
                </a:moveTo>
                <a:lnTo>
                  <a:pt x="278892" y="56387"/>
                </a:lnTo>
                <a:lnTo>
                  <a:pt x="278892" y="0"/>
                </a:lnTo>
                <a:lnTo>
                  <a:pt x="0" y="0"/>
                </a:lnTo>
                <a:lnTo>
                  <a:pt x="0" y="56387"/>
                </a:lnTo>
                <a:close/>
              </a:path>
            </a:pathLst>
          </a:custGeom>
          <a:ln w="9143">
            <a:solidFill>
              <a:srgbClr val="666666"/>
            </a:solidFill>
          </a:ln>
        </p:spPr>
        <p:txBody>
          <a:bodyPr wrap="square" lIns="0" tIns="0" rIns="0" bIns="0" rtlCol="0"/>
          <a:lstStyle/>
          <a:p>
            <a:endParaRPr/>
          </a:p>
        </p:txBody>
      </p:sp>
      <p:sp>
        <p:nvSpPr>
          <p:cNvPr id="89" name="object 89"/>
          <p:cNvSpPr/>
          <p:nvPr/>
        </p:nvSpPr>
        <p:spPr>
          <a:xfrm>
            <a:off x="7887461" y="3040633"/>
            <a:ext cx="279400" cy="0"/>
          </a:xfrm>
          <a:custGeom>
            <a:avLst/>
            <a:gdLst/>
            <a:ahLst/>
            <a:cxnLst/>
            <a:rect l="l" t="t" r="r" b="b"/>
            <a:pathLst>
              <a:path w="279400">
                <a:moveTo>
                  <a:pt x="0" y="0"/>
                </a:moveTo>
                <a:lnTo>
                  <a:pt x="278892" y="0"/>
                </a:lnTo>
              </a:path>
            </a:pathLst>
          </a:custGeom>
          <a:ln w="56387">
            <a:solidFill>
              <a:srgbClr val="000000"/>
            </a:solidFill>
          </a:ln>
        </p:spPr>
        <p:txBody>
          <a:bodyPr wrap="square" lIns="0" tIns="0" rIns="0" bIns="0" rtlCol="0"/>
          <a:lstStyle/>
          <a:p>
            <a:endParaRPr/>
          </a:p>
        </p:txBody>
      </p:sp>
      <p:sp>
        <p:nvSpPr>
          <p:cNvPr id="90" name="object 90"/>
          <p:cNvSpPr/>
          <p:nvPr/>
        </p:nvSpPr>
        <p:spPr>
          <a:xfrm>
            <a:off x="7887461" y="3012439"/>
            <a:ext cx="279400" cy="56515"/>
          </a:xfrm>
          <a:custGeom>
            <a:avLst/>
            <a:gdLst/>
            <a:ahLst/>
            <a:cxnLst/>
            <a:rect l="l" t="t" r="r" b="b"/>
            <a:pathLst>
              <a:path w="279400" h="56514">
                <a:moveTo>
                  <a:pt x="0" y="56387"/>
                </a:moveTo>
                <a:lnTo>
                  <a:pt x="278892" y="56387"/>
                </a:lnTo>
                <a:lnTo>
                  <a:pt x="278892" y="0"/>
                </a:lnTo>
                <a:lnTo>
                  <a:pt x="0" y="0"/>
                </a:lnTo>
                <a:lnTo>
                  <a:pt x="0" y="56387"/>
                </a:lnTo>
                <a:close/>
              </a:path>
            </a:pathLst>
          </a:custGeom>
          <a:ln w="9143">
            <a:solidFill>
              <a:srgbClr val="666666"/>
            </a:solidFill>
          </a:ln>
        </p:spPr>
        <p:txBody>
          <a:bodyPr wrap="square" lIns="0" tIns="0" rIns="0" bIns="0" rtlCol="0"/>
          <a:lstStyle/>
          <a:p>
            <a:endParaRPr/>
          </a:p>
        </p:txBody>
      </p:sp>
      <p:sp>
        <p:nvSpPr>
          <p:cNvPr id="91" name="object 91"/>
          <p:cNvSpPr/>
          <p:nvPr/>
        </p:nvSpPr>
        <p:spPr>
          <a:xfrm>
            <a:off x="8804909" y="3965702"/>
            <a:ext cx="279400" cy="0"/>
          </a:xfrm>
          <a:custGeom>
            <a:avLst/>
            <a:gdLst/>
            <a:ahLst/>
            <a:cxnLst/>
            <a:rect l="l" t="t" r="r" b="b"/>
            <a:pathLst>
              <a:path w="279400">
                <a:moveTo>
                  <a:pt x="0" y="0"/>
                </a:moveTo>
                <a:lnTo>
                  <a:pt x="278892" y="0"/>
                </a:lnTo>
              </a:path>
            </a:pathLst>
          </a:custGeom>
          <a:ln w="56387">
            <a:solidFill>
              <a:srgbClr val="000000"/>
            </a:solidFill>
          </a:ln>
        </p:spPr>
        <p:txBody>
          <a:bodyPr wrap="square" lIns="0" tIns="0" rIns="0" bIns="0" rtlCol="0"/>
          <a:lstStyle/>
          <a:p>
            <a:endParaRPr/>
          </a:p>
        </p:txBody>
      </p:sp>
      <p:sp>
        <p:nvSpPr>
          <p:cNvPr id="92" name="object 92"/>
          <p:cNvSpPr/>
          <p:nvPr/>
        </p:nvSpPr>
        <p:spPr>
          <a:xfrm>
            <a:off x="8804909" y="3937508"/>
            <a:ext cx="279400" cy="56515"/>
          </a:xfrm>
          <a:custGeom>
            <a:avLst/>
            <a:gdLst/>
            <a:ahLst/>
            <a:cxnLst/>
            <a:rect l="l" t="t" r="r" b="b"/>
            <a:pathLst>
              <a:path w="279400" h="56514">
                <a:moveTo>
                  <a:pt x="0" y="56388"/>
                </a:moveTo>
                <a:lnTo>
                  <a:pt x="278892" y="56388"/>
                </a:lnTo>
                <a:lnTo>
                  <a:pt x="278892" y="0"/>
                </a:lnTo>
                <a:lnTo>
                  <a:pt x="0" y="0"/>
                </a:lnTo>
                <a:lnTo>
                  <a:pt x="0" y="56388"/>
                </a:lnTo>
                <a:close/>
              </a:path>
            </a:pathLst>
          </a:custGeom>
          <a:ln w="9143">
            <a:solidFill>
              <a:srgbClr val="666666"/>
            </a:solidFill>
          </a:ln>
        </p:spPr>
        <p:txBody>
          <a:bodyPr wrap="square" lIns="0" tIns="0" rIns="0" bIns="0" rtlCol="0"/>
          <a:lstStyle/>
          <a:p>
            <a:endParaRPr/>
          </a:p>
        </p:txBody>
      </p:sp>
      <p:sp>
        <p:nvSpPr>
          <p:cNvPr id="93" name="object 93"/>
          <p:cNvSpPr txBox="1"/>
          <p:nvPr/>
        </p:nvSpPr>
        <p:spPr>
          <a:xfrm>
            <a:off x="5310632" y="5478678"/>
            <a:ext cx="2730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40</a:t>
            </a:r>
            <a:endParaRPr sz="1400">
              <a:latin typeface="Univers for BP Light"/>
              <a:cs typeface="Univers for BP Light"/>
            </a:endParaRPr>
          </a:p>
        </p:txBody>
      </p:sp>
      <p:sp>
        <p:nvSpPr>
          <p:cNvPr id="94" name="object 94"/>
          <p:cNvSpPr txBox="1"/>
          <p:nvPr/>
        </p:nvSpPr>
        <p:spPr>
          <a:xfrm>
            <a:off x="5459095" y="461581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95" name="object 95"/>
          <p:cNvSpPr txBox="1"/>
          <p:nvPr/>
        </p:nvSpPr>
        <p:spPr>
          <a:xfrm>
            <a:off x="5360289" y="375323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96" name="object 96"/>
          <p:cNvSpPr txBox="1"/>
          <p:nvPr/>
        </p:nvSpPr>
        <p:spPr>
          <a:xfrm>
            <a:off x="5360289" y="2890646"/>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80</a:t>
            </a:r>
            <a:endParaRPr sz="1400">
              <a:latin typeface="Univers for BP Light"/>
              <a:cs typeface="Univers for BP Light"/>
            </a:endParaRPr>
          </a:p>
        </p:txBody>
      </p:sp>
      <p:sp>
        <p:nvSpPr>
          <p:cNvPr id="97" name="object 97"/>
          <p:cNvSpPr txBox="1"/>
          <p:nvPr/>
        </p:nvSpPr>
        <p:spPr>
          <a:xfrm>
            <a:off x="5261228" y="2027682"/>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120</a:t>
            </a:r>
            <a:endParaRPr sz="1400">
              <a:latin typeface="Univers for BP Light"/>
              <a:cs typeface="Univers for BP Light"/>
            </a:endParaRPr>
          </a:p>
        </p:txBody>
      </p:sp>
      <p:sp>
        <p:nvSpPr>
          <p:cNvPr id="98" name="object 98"/>
          <p:cNvSpPr txBox="1"/>
          <p:nvPr/>
        </p:nvSpPr>
        <p:spPr>
          <a:xfrm>
            <a:off x="5958966" y="5709716"/>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1995-</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2005</a:t>
            </a:r>
            <a:endParaRPr sz="1400">
              <a:latin typeface="Univers for BP Light"/>
              <a:cs typeface="Univers for BP Light"/>
            </a:endParaRPr>
          </a:p>
        </p:txBody>
      </p:sp>
      <p:sp>
        <p:nvSpPr>
          <p:cNvPr id="99" name="object 99"/>
          <p:cNvSpPr txBox="1"/>
          <p:nvPr/>
        </p:nvSpPr>
        <p:spPr>
          <a:xfrm>
            <a:off x="6876415" y="5709716"/>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2005-</a:t>
            </a:r>
            <a:endParaRPr sz="1400">
              <a:latin typeface="Univers for BP Light"/>
              <a:cs typeface="Univers for BP Light"/>
            </a:endParaRPr>
          </a:p>
          <a:p>
            <a:pPr marL="37465">
              <a:lnSpc>
                <a:spcPct val="100000"/>
              </a:lnSpc>
              <a:spcBef>
                <a:spcPts val="20"/>
              </a:spcBef>
            </a:pPr>
            <a:r>
              <a:rPr sz="1400" b="0" spc="-5" dirty="0">
                <a:latin typeface="Univers for BP Light"/>
                <a:cs typeface="Univers for BP Light"/>
              </a:rPr>
              <a:t>2016</a:t>
            </a:r>
            <a:endParaRPr sz="1400">
              <a:latin typeface="Univers for BP Light"/>
              <a:cs typeface="Univers for BP Light"/>
            </a:endParaRPr>
          </a:p>
        </p:txBody>
      </p:sp>
      <p:sp>
        <p:nvSpPr>
          <p:cNvPr id="100" name="object 100"/>
          <p:cNvSpPr txBox="1"/>
          <p:nvPr/>
        </p:nvSpPr>
        <p:spPr>
          <a:xfrm>
            <a:off x="7794117" y="5709716"/>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2030</a:t>
            </a:r>
            <a:endParaRPr sz="1400">
              <a:latin typeface="Univers for BP Light"/>
              <a:cs typeface="Univers for BP Light"/>
            </a:endParaRPr>
          </a:p>
        </p:txBody>
      </p:sp>
      <p:sp>
        <p:nvSpPr>
          <p:cNvPr id="101" name="object 101"/>
          <p:cNvSpPr txBox="1"/>
          <p:nvPr/>
        </p:nvSpPr>
        <p:spPr>
          <a:xfrm>
            <a:off x="8711565" y="5709716"/>
            <a:ext cx="471170" cy="451484"/>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2030-</a:t>
            </a:r>
            <a:endParaRPr sz="1400">
              <a:latin typeface="Univers for BP Light"/>
              <a:cs typeface="Univers for BP Light"/>
            </a:endParaRPr>
          </a:p>
          <a:p>
            <a:pPr marL="36830">
              <a:lnSpc>
                <a:spcPct val="100000"/>
              </a:lnSpc>
              <a:spcBef>
                <a:spcPts val="20"/>
              </a:spcBef>
            </a:pPr>
            <a:r>
              <a:rPr sz="1400" b="0" spc="-5" dirty="0">
                <a:latin typeface="Univers for BP Light"/>
                <a:cs typeface="Univers for BP Light"/>
              </a:rPr>
              <a:t>2040</a:t>
            </a:r>
            <a:endParaRPr sz="1400">
              <a:latin typeface="Univers for BP Light"/>
              <a:cs typeface="Univers for BP Light"/>
            </a:endParaRPr>
          </a:p>
        </p:txBody>
      </p:sp>
      <p:sp>
        <p:nvSpPr>
          <p:cNvPr id="102" name="object 102"/>
          <p:cNvSpPr txBox="1"/>
          <p:nvPr/>
        </p:nvSpPr>
        <p:spPr>
          <a:xfrm>
            <a:off x="6854190" y="2567559"/>
            <a:ext cx="52197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O</a:t>
            </a:r>
            <a:r>
              <a:rPr sz="1400" spc="-10" dirty="0">
                <a:solidFill>
                  <a:srgbClr val="FFFFFF"/>
                </a:solidFill>
                <a:latin typeface="Univers for BP"/>
                <a:cs typeface="Univers for BP"/>
              </a:rPr>
              <a:t>E</a:t>
            </a:r>
            <a:r>
              <a:rPr sz="1400" dirty="0">
                <a:solidFill>
                  <a:srgbClr val="FFFFFF"/>
                </a:solidFill>
                <a:latin typeface="Univers for BP"/>
                <a:cs typeface="Univers for BP"/>
              </a:rPr>
              <a:t>CD</a:t>
            </a:r>
            <a:endParaRPr sz="1400">
              <a:latin typeface="Univers for BP"/>
              <a:cs typeface="Univers for BP"/>
            </a:endParaRPr>
          </a:p>
        </p:txBody>
      </p:sp>
      <p:sp>
        <p:nvSpPr>
          <p:cNvPr id="103" name="object 103"/>
          <p:cNvSpPr txBox="1"/>
          <p:nvPr/>
        </p:nvSpPr>
        <p:spPr>
          <a:xfrm>
            <a:off x="7771638" y="4377435"/>
            <a:ext cx="51054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h</a:t>
            </a:r>
            <a:r>
              <a:rPr sz="1400" dirty="0">
                <a:solidFill>
                  <a:srgbClr val="FFFFFF"/>
                </a:solidFill>
                <a:latin typeface="Univers for BP"/>
                <a:cs typeface="Univers for BP"/>
              </a:rPr>
              <a:t>i</a:t>
            </a:r>
            <a:r>
              <a:rPr sz="1400" spc="-10" dirty="0">
                <a:solidFill>
                  <a:srgbClr val="FFFFFF"/>
                </a:solidFill>
                <a:latin typeface="Univers for BP"/>
                <a:cs typeface="Univers for BP"/>
              </a:rPr>
              <a:t>n</a:t>
            </a:r>
            <a:r>
              <a:rPr sz="1400" dirty="0">
                <a:solidFill>
                  <a:srgbClr val="FFFFFF"/>
                </a:solidFill>
                <a:latin typeface="Univers for BP"/>
                <a:cs typeface="Univers for BP"/>
              </a:rPr>
              <a:t>a</a:t>
            </a:r>
            <a:endParaRPr sz="1400">
              <a:latin typeface="Univers for BP"/>
              <a:cs typeface="Univers for BP"/>
            </a:endParaRPr>
          </a:p>
        </p:txBody>
      </p:sp>
      <p:sp>
        <p:nvSpPr>
          <p:cNvPr id="104" name="object 104"/>
          <p:cNvSpPr txBox="1"/>
          <p:nvPr/>
        </p:nvSpPr>
        <p:spPr>
          <a:xfrm>
            <a:off x="7764526" y="3569716"/>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105" name="object 105"/>
          <p:cNvSpPr txBox="1"/>
          <p:nvPr/>
        </p:nvSpPr>
        <p:spPr>
          <a:xfrm>
            <a:off x="5956808" y="3066541"/>
            <a:ext cx="450215"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To</a:t>
            </a:r>
            <a:r>
              <a:rPr sz="1400" dirty="0">
                <a:latin typeface="Univers for BP"/>
                <a:cs typeface="Univers for BP"/>
              </a:rPr>
              <a:t>tal</a:t>
            </a:r>
            <a:endParaRPr sz="1400">
              <a:latin typeface="Univers for BP"/>
              <a:cs typeface="Univers for BP"/>
            </a:endParaRPr>
          </a:p>
        </p:txBody>
      </p:sp>
      <p:sp>
        <p:nvSpPr>
          <p:cNvPr id="106" name="object 106"/>
          <p:cNvSpPr txBox="1">
            <a:spLocks noGrp="1"/>
          </p:cNvSpPr>
          <p:nvPr>
            <p:ph type="title"/>
          </p:nvPr>
        </p:nvSpPr>
        <p:spPr>
          <a:xfrm>
            <a:off x="491439" y="554863"/>
            <a:ext cx="5899150" cy="361950"/>
          </a:xfrm>
          <a:prstGeom prst="rect">
            <a:avLst/>
          </a:prstGeom>
        </p:spPr>
        <p:txBody>
          <a:bodyPr vert="horz" wrap="square" lIns="0" tIns="0" rIns="0" bIns="0" rtlCol="0">
            <a:spAutoFit/>
          </a:bodyPr>
          <a:lstStyle/>
          <a:p>
            <a:pPr marL="12700">
              <a:lnSpc>
                <a:spcPct val="100000"/>
              </a:lnSpc>
            </a:pPr>
            <a:r>
              <a:rPr spc="-5" dirty="0"/>
              <a:t>Nuclear and hydro power output</a:t>
            </a:r>
            <a:r>
              <a:rPr spc="114" dirty="0"/>
              <a:t> </a:t>
            </a:r>
            <a:r>
              <a:rPr spc="-5" dirty="0"/>
              <a:t>increases...</a:t>
            </a:r>
          </a:p>
        </p:txBody>
      </p:sp>
      <p:sp>
        <p:nvSpPr>
          <p:cNvPr id="107" name="object 107"/>
          <p:cNvSpPr txBox="1"/>
          <p:nvPr/>
        </p:nvSpPr>
        <p:spPr>
          <a:xfrm>
            <a:off x="508812" y="1768094"/>
            <a:ext cx="22936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TWh, </a:t>
            </a:r>
            <a:r>
              <a:rPr sz="1400" b="0" dirty="0">
                <a:latin typeface="Univers for BP Light"/>
                <a:cs typeface="Univers for BP Light"/>
              </a:rPr>
              <a:t>annual average</a:t>
            </a:r>
            <a:r>
              <a:rPr sz="1400" b="0" spc="-155" dirty="0">
                <a:latin typeface="Univers for BP Light"/>
                <a:cs typeface="Univers for BP Light"/>
              </a:rPr>
              <a:t> </a:t>
            </a:r>
            <a:r>
              <a:rPr sz="1400" b="0" dirty="0">
                <a:latin typeface="Univers for BP Light"/>
                <a:cs typeface="Univers for BP Light"/>
              </a:rPr>
              <a:t>growth</a:t>
            </a:r>
            <a:endParaRPr sz="1400">
              <a:latin typeface="Univers for BP Light"/>
              <a:cs typeface="Univers for BP Light"/>
            </a:endParaRPr>
          </a:p>
        </p:txBody>
      </p:sp>
      <p:sp>
        <p:nvSpPr>
          <p:cNvPr id="108" name="object 108"/>
          <p:cNvSpPr txBox="1"/>
          <p:nvPr/>
        </p:nvSpPr>
        <p:spPr>
          <a:xfrm>
            <a:off x="2193798" y="1199134"/>
            <a:ext cx="864235" cy="298450"/>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Nuclear</a:t>
            </a:r>
            <a:endParaRPr sz="1800">
              <a:latin typeface="Univers for BP"/>
              <a:cs typeface="Univers for BP"/>
            </a:endParaRPr>
          </a:p>
        </p:txBody>
      </p:sp>
      <p:sp>
        <p:nvSpPr>
          <p:cNvPr id="109" name="object 109"/>
          <p:cNvSpPr txBox="1"/>
          <p:nvPr/>
        </p:nvSpPr>
        <p:spPr>
          <a:xfrm>
            <a:off x="7007097" y="1188973"/>
            <a:ext cx="685165"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H</a:t>
            </a:r>
            <a:r>
              <a:rPr sz="1800" spc="-10" dirty="0">
                <a:latin typeface="Univers for BP"/>
                <a:cs typeface="Univers for BP"/>
              </a:rPr>
              <a:t>y</a:t>
            </a:r>
            <a:r>
              <a:rPr sz="1800" dirty="0">
                <a:latin typeface="Univers for BP"/>
                <a:cs typeface="Univers for BP"/>
              </a:rPr>
              <a:t>dro</a:t>
            </a:r>
            <a:endParaRPr sz="1800">
              <a:latin typeface="Univers for BP"/>
              <a:cs typeface="Univers for BP"/>
            </a:endParaRPr>
          </a:p>
        </p:txBody>
      </p:sp>
      <p:sp>
        <p:nvSpPr>
          <p:cNvPr id="110" name="object 110"/>
          <p:cNvSpPr/>
          <p:nvPr/>
        </p:nvSpPr>
        <p:spPr>
          <a:xfrm>
            <a:off x="2784348" y="2327148"/>
            <a:ext cx="0" cy="3388995"/>
          </a:xfrm>
          <a:custGeom>
            <a:avLst/>
            <a:gdLst/>
            <a:ahLst/>
            <a:cxnLst/>
            <a:rect l="l" t="t" r="r" b="b"/>
            <a:pathLst>
              <a:path h="3388995">
                <a:moveTo>
                  <a:pt x="0" y="0"/>
                </a:moveTo>
                <a:lnTo>
                  <a:pt x="0" y="3388436"/>
                </a:lnTo>
              </a:path>
            </a:pathLst>
          </a:custGeom>
          <a:ln w="9144">
            <a:solidFill>
              <a:srgbClr val="4D4D4D"/>
            </a:solidFill>
            <a:prstDash val="sysDash"/>
          </a:ln>
        </p:spPr>
        <p:txBody>
          <a:bodyPr wrap="square" lIns="0" tIns="0" rIns="0" bIns="0" rtlCol="0"/>
          <a:lstStyle/>
          <a:p>
            <a:endParaRPr/>
          </a:p>
        </p:txBody>
      </p:sp>
      <p:sp>
        <p:nvSpPr>
          <p:cNvPr id="111" name="object 111"/>
          <p:cNvSpPr txBox="1"/>
          <p:nvPr/>
        </p:nvSpPr>
        <p:spPr>
          <a:xfrm>
            <a:off x="5257038" y="1768094"/>
            <a:ext cx="22936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TWh, </a:t>
            </a:r>
            <a:r>
              <a:rPr sz="1400" b="0" dirty="0">
                <a:latin typeface="Univers for BP Light"/>
                <a:cs typeface="Univers for BP Light"/>
              </a:rPr>
              <a:t>annual average</a:t>
            </a:r>
            <a:r>
              <a:rPr sz="1400" b="0" spc="-155" dirty="0">
                <a:latin typeface="Univers for BP Light"/>
                <a:cs typeface="Univers for BP Light"/>
              </a:rPr>
              <a:t> </a:t>
            </a:r>
            <a:r>
              <a:rPr sz="1400" b="0" dirty="0">
                <a:latin typeface="Univers for BP Light"/>
                <a:cs typeface="Univers for BP Light"/>
              </a:rPr>
              <a:t>growth</a:t>
            </a:r>
            <a:endParaRPr sz="1400">
              <a:latin typeface="Univers for BP Light"/>
              <a:cs typeface="Univers for BP Light"/>
            </a:endParaRPr>
          </a:p>
        </p:txBody>
      </p:sp>
      <p:sp>
        <p:nvSpPr>
          <p:cNvPr id="112" name="object 112"/>
          <p:cNvSpPr/>
          <p:nvPr/>
        </p:nvSpPr>
        <p:spPr>
          <a:xfrm>
            <a:off x="7549895" y="2310383"/>
            <a:ext cx="0" cy="3388995"/>
          </a:xfrm>
          <a:custGeom>
            <a:avLst/>
            <a:gdLst/>
            <a:ahLst/>
            <a:cxnLst/>
            <a:rect l="l" t="t" r="r" b="b"/>
            <a:pathLst>
              <a:path h="3388995">
                <a:moveTo>
                  <a:pt x="0" y="0"/>
                </a:moveTo>
                <a:lnTo>
                  <a:pt x="0" y="3388436"/>
                </a:lnTo>
              </a:path>
            </a:pathLst>
          </a:custGeom>
          <a:ln w="9144">
            <a:solidFill>
              <a:srgbClr val="4D4D4D"/>
            </a:solidFill>
            <a:prstDash val="sysDash"/>
          </a:ln>
        </p:spPr>
        <p:txBody>
          <a:bodyPr wrap="square" lIns="0" tIns="0" rIns="0" bIns="0" rtlCol="0"/>
          <a:lstStyle/>
          <a:p>
            <a:endParaRPr/>
          </a:p>
        </p:txBody>
      </p:sp>
      <p:sp>
        <p:nvSpPr>
          <p:cNvPr id="113" name="object 113"/>
          <p:cNvSpPr/>
          <p:nvPr/>
        </p:nvSpPr>
        <p:spPr>
          <a:xfrm>
            <a:off x="1367027" y="3429000"/>
            <a:ext cx="76200" cy="365125"/>
          </a:xfrm>
          <a:custGeom>
            <a:avLst/>
            <a:gdLst/>
            <a:ahLst/>
            <a:cxnLst/>
            <a:rect l="l" t="t" r="r" b="b"/>
            <a:pathLst>
              <a:path w="76200" h="365125">
                <a:moveTo>
                  <a:pt x="31750" y="288544"/>
                </a:moveTo>
                <a:lnTo>
                  <a:pt x="0" y="288544"/>
                </a:lnTo>
                <a:lnTo>
                  <a:pt x="38100" y="364744"/>
                </a:lnTo>
                <a:lnTo>
                  <a:pt x="69850" y="301244"/>
                </a:lnTo>
                <a:lnTo>
                  <a:pt x="31750" y="301244"/>
                </a:lnTo>
                <a:lnTo>
                  <a:pt x="31750" y="288544"/>
                </a:lnTo>
                <a:close/>
              </a:path>
              <a:path w="76200" h="365125">
                <a:moveTo>
                  <a:pt x="44450" y="0"/>
                </a:moveTo>
                <a:lnTo>
                  <a:pt x="31750" y="0"/>
                </a:lnTo>
                <a:lnTo>
                  <a:pt x="31750" y="301244"/>
                </a:lnTo>
                <a:lnTo>
                  <a:pt x="44450" y="301244"/>
                </a:lnTo>
                <a:lnTo>
                  <a:pt x="44450" y="0"/>
                </a:lnTo>
                <a:close/>
              </a:path>
              <a:path w="76200" h="365125">
                <a:moveTo>
                  <a:pt x="76200" y="288544"/>
                </a:moveTo>
                <a:lnTo>
                  <a:pt x="44450" y="288544"/>
                </a:lnTo>
                <a:lnTo>
                  <a:pt x="44450" y="301244"/>
                </a:lnTo>
                <a:lnTo>
                  <a:pt x="69850" y="301244"/>
                </a:lnTo>
                <a:lnTo>
                  <a:pt x="76200" y="288544"/>
                </a:lnTo>
                <a:close/>
              </a:path>
            </a:pathLst>
          </a:custGeom>
          <a:solidFill>
            <a:srgbClr val="000000"/>
          </a:solidFill>
        </p:spPr>
        <p:txBody>
          <a:bodyPr wrap="square" lIns="0" tIns="0" rIns="0" bIns="0" rtlCol="0"/>
          <a:lstStyle/>
          <a:p>
            <a:endParaRPr/>
          </a:p>
        </p:txBody>
      </p:sp>
      <p:sp>
        <p:nvSpPr>
          <p:cNvPr id="114" name="object 114"/>
          <p:cNvSpPr/>
          <p:nvPr/>
        </p:nvSpPr>
        <p:spPr>
          <a:xfrm>
            <a:off x="6129528" y="3429000"/>
            <a:ext cx="76200" cy="365125"/>
          </a:xfrm>
          <a:custGeom>
            <a:avLst/>
            <a:gdLst/>
            <a:ahLst/>
            <a:cxnLst/>
            <a:rect l="l" t="t" r="r" b="b"/>
            <a:pathLst>
              <a:path w="76200" h="365125">
                <a:moveTo>
                  <a:pt x="31750" y="288544"/>
                </a:moveTo>
                <a:lnTo>
                  <a:pt x="0" y="288544"/>
                </a:lnTo>
                <a:lnTo>
                  <a:pt x="38100" y="364744"/>
                </a:lnTo>
                <a:lnTo>
                  <a:pt x="69850" y="301244"/>
                </a:lnTo>
                <a:lnTo>
                  <a:pt x="31750" y="301244"/>
                </a:lnTo>
                <a:lnTo>
                  <a:pt x="31750" y="288544"/>
                </a:lnTo>
                <a:close/>
              </a:path>
              <a:path w="76200" h="365125">
                <a:moveTo>
                  <a:pt x="44450" y="0"/>
                </a:moveTo>
                <a:lnTo>
                  <a:pt x="31750" y="0"/>
                </a:lnTo>
                <a:lnTo>
                  <a:pt x="31750" y="301244"/>
                </a:lnTo>
                <a:lnTo>
                  <a:pt x="44450" y="301244"/>
                </a:lnTo>
                <a:lnTo>
                  <a:pt x="44450" y="0"/>
                </a:lnTo>
                <a:close/>
              </a:path>
              <a:path w="76200" h="365125">
                <a:moveTo>
                  <a:pt x="76200" y="288544"/>
                </a:moveTo>
                <a:lnTo>
                  <a:pt x="44450" y="288544"/>
                </a:lnTo>
                <a:lnTo>
                  <a:pt x="44450" y="301244"/>
                </a:lnTo>
                <a:lnTo>
                  <a:pt x="69850" y="301244"/>
                </a:lnTo>
                <a:lnTo>
                  <a:pt x="76200" y="288544"/>
                </a:lnTo>
                <a:close/>
              </a:path>
            </a:pathLst>
          </a:custGeom>
          <a:solidFill>
            <a:srgbClr val="000000"/>
          </a:solidFill>
        </p:spPr>
        <p:txBody>
          <a:bodyPr wrap="square" lIns="0" tIns="0" rIns="0" bIns="0" rtlCol="0"/>
          <a:lstStyle/>
          <a:p>
            <a:endParaRPr/>
          </a:p>
        </p:txBody>
      </p:sp>
      <p:sp>
        <p:nvSpPr>
          <p:cNvPr id="115" name="object 115"/>
          <p:cNvSpPr/>
          <p:nvPr/>
        </p:nvSpPr>
        <p:spPr>
          <a:xfrm>
            <a:off x="524255" y="120395"/>
            <a:ext cx="1952625" cy="251460"/>
          </a:xfrm>
          <a:custGeom>
            <a:avLst/>
            <a:gdLst/>
            <a:ahLst/>
            <a:cxnLst/>
            <a:rect l="l" t="t" r="r" b="b"/>
            <a:pathLst>
              <a:path w="1952625" h="251460">
                <a:moveTo>
                  <a:pt x="1910333"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1910333" y="251459"/>
                </a:lnTo>
                <a:lnTo>
                  <a:pt x="1926633" y="248161"/>
                </a:lnTo>
                <a:lnTo>
                  <a:pt x="1939956" y="239172"/>
                </a:lnTo>
                <a:lnTo>
                  <a:pt x="1948945" y="225849"/>
                </a:lnTo>
                <a:lnTo>
                  <a:pt x="1952244" y="209550"/>
                </a:lnTo>
                <a:lnTo>
                  <a:pt x="1952244" y="41909"/>
                </a:lnTo>
                <a:lnTo>
                  <a:pt x="1948945" y="25610"/>
                </a:lnTo>
                <a:lnTo>
                  <a:pt x="1939956" y="12287"/>
                </a:lnTo>
                <a:lnTo>
                  <a:pt x="1926633" y="3298"/>
                </a:lnTo>
                <a:lnTo>
                  <a:pt x="1910333" y="0"/>
                </a:lnTo>
                <a:close/>
              </a:path>
            </a:pathLst>
          </a:custGeom>
          <a:solidFill>
            <a:srgbClr val="B0E0D1"/>
          </a:solidFill>
        </p:spPr>
        <p:txBody>
          <a:bodyPr wrap="square" lIns="0" tIns="0" rIns="0" bIns="0" rtlCol="0"/>
          <a:lstStyle/>
          <a:p>
            <a:endParaRPr/>
          </a:p>
        </p:txBody>
      </p:sp>
      <p:sp>
        <p:nvSpPr>
          <p:cNvPr id="116" name="object 116"/>
          <p:cNvSpPr txBox="1"/>
          <p:nvPr/>
        </p:nvSpPr>
        <p:spPr>
          <a:xfrm>
            <a:off x="614883" y="141223"/>
            <a:ext cx="169545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Nuclear </a:t>
            </a:r>
            <a:r>
              <a:rPr sz="1250" i="1" spc="-40" dirty="0">
                <a:latin typeface="Univers for BP"/>
                <a:cs typeface="Univers for BP"/>
              </a:rPr>
              <a:t>&amp;</a:t>
            </a:r>
            <a:r>
              <a:rPr sz="1250" i="1" spc="-65" dirty="0">
                <a:latin typeface="Univers for BP"/>
                <a:cs typeface="Univers for BP"/>
              </a:rPr>
              <a:t> </a:t>
            </a:r>
            <a:r>
              <a:rPr sz="1250" i="1" spc="-30" dirty="0">
                <a:latin typeface="Univers for BP"/>
                <a:cs typeface="Univers for BP"/>
              </a:rPr>
              <a:t>Hydro</a:t>
            </a:r>
            <a:endParaRPr sz="1250">
              <a:latin typeface="Univers for BP"/>
              <a:cs typeface="Univers for BP"/>
            </a:endParaRPr>
          </a:p>
        </p:txBody>
      </p:sp>
      <p:sp>
        <p:nvSpPr>
          <p:cNvPr id="117" name="object 117"/>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18" name="object 118"/>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100</a:t>
            </a:fld>
            <a:endParaRPr sz="1200">
              <a:latin typeface="Univers for BP Light"/>
              <a:cs typeface="Univers for BP Light"/>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7270115" cy="361950"/>
          </a:xfrm>
          <a:prstGeom prst="rect">
            <a:avLst/>
          </a:prstGeom>
        </p:spPr>
        <p:txBody>
          <a:bodyPr vert="horz" wrap="square" lIns="0" tIns="0" rIns="0" bIns="0" rtlCol="0">
            <a:spAutoFit/>
          </a:bodyPr>
          <a:lstStyle/>
          <a:p>
            <a:pPr marL="12700">
              <a:lnSpc>
                <a:spcPct val="100000"/>
              </a:lnSpc>
            </a:pPr>
            <a:r>
              <a:rPr spc="-5" dirty="0"/>
              <a:t>…driven by China and the rest of the developing</a:t>
            </a:r>
            <a:r>
              <a:rPr spc="204" dirty="0"/>
              <a:t> </a:t>
            </a:r>
            <a:r>
              <a:rPr spc="-5" dirty="0"/>
              <a:t>world</a:t>
            </a:r>
          </a:p>
        </p:txBody>
      </p:sp>
      <p:sp>
        <p:nvSpPr>
          <p:cNvPr id="3" name="object 3"/>
          <p:cNvSpPr txBox="1"/>
          <p:nvPr/>
        </p:nvSpPr>
        <p:spPr>
          <a:xfrm>
            <a:off x="517651" y="1360296"/>
            <a:ext cx="8717915" cy="4003040"/>
          </a:xfrm>
          <a:prstGeom prst="rect">
            <a:avLst/>
          </a:prstGeom>
        </p:spPr>
        <p:txBody>
          <a:bodyPr vert="horz" wrap="square" lIns="0" tIns="0" rIns="0" bIns="0" rtlCol="0">
            <a:spAutoFit/>
          </a:bodyPr>
          <a:lstStyle/>
          <a:p>
            <a:pPr marL="287020" marR="107314"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Nuclear </a:t>
            </a:r>
            <a:r>
              <a:rPr sz="1800" b="0" dirty="0">
                <a:latin typeface="Univers for BP Light"/>
                <a:cs typeface="Univers for BP Light"/>
              </a:rPr>
              <a:t>and </a:t>
            </a:r>
            <a:r>
              <a:rPr sz="1800" b="0" spc="-5" dirty="0">
                <a:latin typeface="Univers for BP Light"/>
                <a:cs typeface="Univers for BP Light"/>
              </a:rPr>
              <a:t>hydro power output continue </a:t>
            </a:r>
            <a:r>
              <a:rPr sz="1800" b="0" dirty="0">
                <a:latin typeface="Univers for BP Light"/>
                <a:cs typeface="Univers for BP Light"/>
              </a:rPr>
              <a:t>to </a:t>
            </a:r>
            <a:r>
              <a:rPr sz="1800" b="0" spc="-5" dirty="0">
                <a:latin typeface="Univers for BP Light"/>
                <a:cs typeface="Univers for BP Light"/>
              </a:rPr>
              <a:t>grow over </a:t>
            </a:r>
            <a:r>
              <a:rPr sz="1800" b="0" dirty="0">
                <a:latin typeface="Univers for BP Light"/>
                <a:cs typeface="Univers for BP Light"/>
              </a:rPr>
              <a:t>the </a:t>
            </a:r>
            <a:r>
              <a:rPr sz="1800" b="0" spc="-5" dirty="0">
                <a:latin typeface="Univers for BP Light"/>
                <a:cs typeface="Univers for BP Light"/>
              </a:rPr>
              <a:t>Outlook, although less  rapidly </a:t>
            </a:r>
            <a:r>
              <a:rPr sz="1800" b="0" dirty="0">
                <a:latin typeface="Univers for BP Light"/>
                <a:cs typeface="Univers for BP Light"/>
              </a:rPr>
              <a:t>than </a:t>
            </a:r>
            <a:r>
              <a:rPr sz="1800" b="0" spc="-5" dirty="0">
                <a:latin typeface="Univers for BP Light"/>
                <a:cs typeface="Univers for BP Light"/>
              </a:rPr>
              <a:t>overall power generation, </a:t>
            </a:r>
            <a:r>
              <a:rPr sz="1800" b="0" dirty="0">
                <a:latin typeface="Univers for BP Light"/>
                <a:cs typeface="Univers for BP Light"/>
              </a:rPr>
              <a:t>such that </a:t>
            </a:r>
            <a:r>
              <a:rPr sz="1800" b="0" spc="-5" dirty="0">
                <a:latin typeface="Univers for BP Light"/>
                <a:cs typeface="Univers for BP Light"/>
              </a:rPr>
              <a:t>their shares within power</a:t>
            </a:r>
            <a:r>
              <a:rPr sz="1800" b="0" spc="150" dirty="0">
                <a:latin typeface="Univers for BP Light"/>
                <a:cs typeface="Univers for BP Light"/>
              </a:rPr>
              <a:t> </a:t>
            </a:r>
            <a:r>
              <a:rPr sz="1800" b="0" spc="-5" dirty="0">
                <a:latin typeface="Univers for BP Light"/>
                <a:cs typeface="Univers for BP Light"/>
              </a:rPr>
              <a:t>decline.</a:t>
            </a:r>
            <a:endParaRPr sz="1800">
              <a:latin typeface="Univers for BP Light"/>
              <a:cs typeface="Univers for BP Light"/>
            </a:endParaRPr>
          </a:p>
          <a:p>
            <a:pPr marL="287020" marR="43180"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the ET </a:t>
            </a:r>
            <a:r>
              <a:rPr sz="1800" b="0" spc="-5" dirty="0">
                <a:latin typeface="Univers for BP Light"/>
                <a:cs typeface="Univers for BP Light"/>
              </a:rPr>
              <a:t>scenario, growth </a:t>
            </a:r>
            <a:r>
              <a:rPr sz="1800" b="0" dirty="0">
                <a:latin typeface="Univers for BP Light"/>
                <a:cs typeface="Univers for BP Light"/>
              </a:rPr>
              <a:t>in </a:t>
            </a:r>
            <a:r>
              <a:rPr sz="1800" b="0" spc="-5" dirty="0">
                <a:latin typeface="Univers for BP Light"/>
                <a:cs typeface="Univers for BP Light"/>
              </a:rPr>
              <a:t>nuclear energy </a:t>
            </a:r>
            <a:r>
              <a:rPr sz="1800" b="0" dirty="0">
                <a:latin typeface="Univers for BP Light"/>
                <a:cs typeface="Univers for BP Light"/>
              </a:rPr>
              <a:t>(1.8% p.a., 59 TWh p.a.) is </a:t>
            </a:r>
            <a:r>
              <a:rPr sz="1800" b="0" spc="-5" dirty="0">
                <a:latin typeface="Univers for BP Light"/>
                <a:cs typeface="Univers for BP Light"/>
              </a:rPr>
              <a:t>driven </a:t>
            </a:r>
            <a:r>
              <a:rPr sz="1800" b="0" dirty="0">
                <a:latin typeface="Univers for BP Light"/>
                <a:cs typeface="Univers for BP Light"/>
              </a:rPr>
              <a:t>by  </a:t>
            </a:r>
            <a:r>
              <a:rPr sz="1800" b="0" spc="-5" dirty="0">
                <a:latin typeface="Univers for BP Light"/>
                <a:cs typeface="Univers for BP Light"/>
              </a:rPr>
              <a:t>China </a:t>
            </a:r>
            <a:r>
              <a:rPr sz="1800" b="0" dirty="0">
                <a:latin typeface="Univers for BP Light"/>
                <a:cs typeface="Univers for BP Light"/>
              </a:rPr>
              <a:t>(51 TWh p.a.), </a:t>
            </a:r>
            <a:r>
              <a:rPr sz="1800" b="0" spc="-5" dirty="0">
                <a:latin typeface="Univers for BP Light"/>
                <a:cs typeface="Univers for BP Light"/>
              </a:rPr>
              <a:t>which accounts </a:t>
            </a:r>
            <a:r>
              <a:rPr sz="1800" b="0" dirty="0">
                <a:latin typeface="Univers for BP Light"/>
                <a:cs typeface="Univers for BP Light"/>
              </a:rPr>
              <a:t>for </a:t>
            </a:r>
            <a:r>
              <a:rPr sz="1800" b="0" spc="-5" dirty="0">
                <a:latin typeface="Univers for BP Light"/>
                <a:cs typeface="Univers for BP Light"/>
              </a:rPr>
              <a:t>almost 90% </a:t>
            </a:r>
            <a:r>
              <a:rPr sz="1800" b="0" dirty="0">
                <a:latin typeface="Univers for BP Light"/>
                <a:cs typeface="Univers for BP Light"/>
              </a:rPr>
              <a:t>of the total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nuclear  energy. The share </a:t>
            </a:r>
            <a:r>
              <a:rPr sz="1800" b="0" dirty="0">
                <a:latin typeface="Univers for BP Light"/>
                <a:cs typeface="Univers for BP Light"/>
              </a:rPr>
              <a:t>of </a:t>
            </a:r>
            <a:r>
              <a:rPr sz="1800" b="0" spc="-5" dirty="0">
                <a:latin typeface="Univers for BP Light"/>
                <a:cs typeface="Univers for BP Light"/>
              </a:rPr>
              <a:t>nuclear energy within China’s energy demand increases </a:t>
            </a:r>
            <a:r>
              <a:rPr sz="1800" b="0" dirty="0">
                <a:latin typeface="Univers for BP Light"/>
                <a:cs typeface="Univers for BP Light"/>
              </a:rPr>
              <a:t>from  2% </a:t>
            </a:r>
            <a:r>
              <a:rPr sz="1800" b="0" spc="-5" dirty="0">
                <a:latin typeface="Univers for BP Light"/>
                <a:cs typeface="Univers for BP Light"/>
              </a:rPr>
              <a:t>today </a:t>
            </a:r>
            <a:r>
              <a:rPr sz="1800" b="0" dirty="0">
                <a:latin typeface="Univers for BP Light"/>
                <a:cs typeface="Univers for BP Light"/>
              </a:rPr>
              <a:t>to 8% by</a:t>
            </a:r>
            <a:r>
              <a:rPr sz="1800" b="0" spc="-8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 overall growth </a:t>
            </a:r>
            <a:r>
              <a:rPr sz="1800" b="0" dirty="0">
                <a:latin typeface="Univers for BP Light"/>
                <a:cs typeface="Univers for BP Light"/>
              </a:rPr>
              <a:t>in </a:t>
            </a:r>
            <a:r>
              <a:rPr sz="1800" b="0" spc="-5" dirty="0">
                <a:latin typeface="Univers for BP Light"/>
                <a:cs typeface="Univers for BP Light"/>
              </a:rPr>
              <a:t>nuclear energy </a:t>
            </a:r>
            <a:r>
              <a:rPr sz="1800" b="0" dirty="0">
                <a:latin typeface="Univers for BP Light"/>
                <a:cs typeface="Univers for BP Light"/>
              </a:rPr>
              <a:t>is </a:t>
            </a:r>
            <a:r>
              <a:rPr sz="1800" b="0" spc="-5" dirty="0">
                <a:latin typeface="Univers for BP Light"/>
                <a:cs typeface="Univers for BP Light"/>
              </a:rPr>
              <a:t>dampened </a:t>
            </a:r>
            <a:r>
              <a:rPr sz="1800" b="0" dirty="0">
                <a:latin typeface="Univers for BP Light"/>
                <a:cs typeface="Univers for BP Light"/>
              </a:rPr>
              <a:t>by </a:t>
            </a:r>
            <a:r>
              <a:rPr sz="1800" b="0" spc="-5" dirty="0">
                <a:latin typeface="Univers for BP Light"/>
                <a:cs typeface="Univers for BP Light"/>
              </a:rPr>
              <a:t>declines </a:t>
            </a:r>
            <a:r>
              <a:rPr sz="1800" b="0" dirty="0">
                <a:latin typeface="Univers for BP Light"/>
                <a:cs typeface="Univers for BP Light"/>
              </a:rPr>
              <a:t>in </a:t>
            </a:r>
            <a:r>
              <a:rPr sz="1800" b="0" spc="-5" dirty="0">
                <a:latin typeface="Univers for BP Light"/>
                <a:cs typeface="Univers for BP Light"/>
              </a:rPr>
              <a:t>both </a:t>
            </a:r>
            <a:r>
              <a:rPr sz="1800" b="0" dirty="0">
                <a:latin typeface="Univers for BP Light"/>
                <a:cs typeface="Univers for BP Light"/>
              </a:rPr>
              <a:t>the</a:t>
            </a:r>
            <a:r>
              <a:rPr sz="1800" b="0" spc="114" dirty="0">
                <a:latin typeface="Univers for BP Light"/>
                <a:cs typeface="Univers for BP Light"/>
              </a:rPr>
              <a:t> </a:t>
            </a:r>
            <a:r>
              <a:rPr sz="1800" b="0" dirty="0">
                <a:latin typeface="Univers for BP Light"/>
                <a:cs typeface="Univers for BP Light"/>
              </a:rPr>
              <a:t>EU</a:t>
            </a:r>
            <a:endParaRPr sz="1800">
              <a:latin typeface="Univers for BP Light"/>
              <a:cs typeface="Univers for BP Light"/>
            </a:endParaRPr>
          </a:p>
          <a:p>
            <a:pPr marL="287020" marR="410209">
              <a:lnSpc>
                <a:spcPct val="100000"/>
              </a:lnSpc>
            </a:pPr>
            <a:r>
              <a:rPr sz="1800" b="0" spc="-5" dirty="0">
                <a:latin typeface="Univers for BP Light"/>
                <a:cs typeface="Univers for BP Light"/>
              </a:rPr>
              <a:t>(-11 </a:t>
            </a:r>
            <a:r>
              <a:rPr sz="1800" b="0" dirty="0">
                <a:latin typeface="Univers for BP Light"/>
                <a:cs typeface="Univers for BP Light"/>
              </a:rPr>
              <a:t>TWh p.a.) and US (-10 TWh p.a.) as </a:t>
            </a:r>
            <a:r>
              <a:rPr sz="1800" b="0" spc="-5" dirty="0">
                <a:latin typeface="Univers for BP Light"/>
                <a:cs typeface="Univers for BP Light"/>
              </a:rPr>
              <a:t>aging nuclear plants </a:t>
            </a:r>
            <a:r>
              <a:rPr sz="1800" b="0" dirty="0">
                <a:latin typeface="Univers for BP Light"/>
                <a:cs typeface="Univers for BP Light"/>
              </a:rPr>
              <a:t>are </a:t>
            </a:r>
            <a:r>
              <a:rPr sz="1800" b="0" spc="-5" dirty="0">
                <a:latin typeface="Univers for BP Light"/>
                <a:cs typeface="Univers for BP Light"/>
              </a:rPr>
              <a:t>retired </a:t>
            </a:r>
            <a:r>
              <a:rPr sz="1800" b="0" dirty="0">
                <a:latin typeface="Univers for BP Light"/>
                <a:cs typeface="Univers for BP Light"/>
              </a:rPr>
              <a:t>and </a:t>
            </a:r>
            <a:r>
              <a:rPr sz="1800" b="0" spc="-5" dirty="0">
                <a:latin typeface="Univers for BP Light"/>
                <a:cs typeface="Univers for BP Light"/>
              </a:rPr>
              <a:t>not  replaced.</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hydro power </a:t>
            </a:r>
            <a:r>
              <a:rPr sz="1800" b="0" dirty="0">
                <a:latin typeface="Univers for BP Light"/>
                <a:cs typeface="Univers for BP Light"/>
              </a:rPr>
              <a:t>(1.3% p.a., 61 TWh p.a.) is more </a:t>
            </a:r>
            <a:r>
              <a:rPr sz="1800" b="0" spc="-5" dirty="0">
                <a:latin typeface="Univers for BP Light"/>
                <a:cs typeface="Univers for BP Light"/>
              </a:rPr>
              <a:t>broadly </a:t>
            </a:r>
            <a:r>
              <a:rPr sz="1800" b="0" dirty="0">
                <a:latin typeface="Univers for BP Light"/>
                <a:cs typeface="Univers for BP Light"/>
              </a:rPr>
              <a:t>based across  </a:t>
            </a:r>
            <a:r>
              <a:rPr sz="1800" b="0" spc="-5" dirty="0">
                <a:latin typeface="Univers for BP Light"/>
                <a:cs typeface="Univers for BP Light"/>
              </a:rPr>
              <a:t>developing economies. Although much slower </a:t>
            </a:r>
            <a:r>
              <a:rPr sz="1800" b="0" dirty="0">
                <a:latin typeface="Univers for BP Light"/>
                <a:cs typeface="Univers for BP Light"/>
              </a:rPr>
              <a:t>than the rapid </a:t>
            </a:r>
            <a:r>
              <a:rPr sz="1800" b="0" spc="-5" dirty="0">
                <a:latin typeface="Univers for BP Light"/>
                <a:cs typeface="Univers for BP Light"/>
              </a:rPr>
              <a:t>growth seen over </a:t>
            </a:r>
            <a:r>
              <a:rPr sz="1800" b="0" dirty="0">
                <a:latin typeface="Univers for BP Light"/>
                <a:cs typeface="Univers for BP Light"/>
              </a:rPr>
              <a:t>the  past few years, </a:t>
            </a:r>
            <a:r>
              <a:rPr sz="1800" b="0" spc="-5" dirty="0">
                <a:latin typeface="Univers for BP Light"/>
                <a:cs typeface="Univers for BP Light"/>
              </a:rPr>
              <a:t>China contributes </a:t>
            </a:r>
            <a:r>
              <a:rPr sz="1800" b="0" dirty="0">
                <a:latin typeface="Univers for BP Light"/>
                <a:cs typeface="Univers for BP Light"/>
              </a:rPr>
              <a:t>the </a:t>
            </a:r>
            <a:r>
              <a:rPr sz="1800" b="0" spc="-5" dirty="0">
                <a:latin typeface="Univers for BP Light"/>
                <a:cs typeface="Univers for BP Light"/>
              </a:rPr>
              <a:t>largest increase </a:t>
            </a:r>
            <a:r>
              <a:rPr sz="1800" b="0" dirty="0">
                <a:latin typeface="Univers for BP Light"/>
                <a:cs typeface="Univers for BP Light"/>
              </a:rPr>
              <a:t>(16 TWh p.a.), </a:t>
            </a:r>
            <a:r>
              <a:rPr sz="1800" b="0" spc="-5" dirty="0">
                <a:latin typeface="Univers for BP Light"/>
                <a:cs typeface="Univers for BP Light"/>
              </a:rPr>
              <a:t>supported </a:t>
            </a:r>
            <a:r>
              <a:rPr sz="1800" b="0" dirty="0">
                <a:latin typeface="Univers for BP Light"/>
                <a:cs typeface="Univers for BP Light"/>
              </a:rPr>
              <a:t>by  </a:t>
            </a:r>
            <a:r>
              <a:rPr sz="1800" b="0" spc="-5" dirty="0">
                <a:latin typeface="Univers for BP Light"/>
                <a:cs typeface="Univers for BP Light"/>
              </a:rPr>
              <a:t>growth </a:t>
            </a:r>
            <a:r>
              <a:rPr sz="1800" b="0" dirty="0">
                <a:latin typeface="Univers for BP Light"/>
                <a:cs typeface="Univers for BP Light"/>
              </a:rPr>
              <a:t>in </a:t>
            </a:r>
            <a:r>
              <a:rPr sz="1800" b="0" spc="-5" dirty="0">
                <a:latin typeface="Univers for BP Light"/>
                <a:cs typeface="Univers for BP Light"/>
              </a:rPr>
              <a:t>both South and Central America </a:t>
            </a:r>
            <a:r>
              <a:rPr sz="1800" b="0" dirty="0">
                <a:latin typeface="Univers for BP Light"/>
                <a:cs typeface="Univers for BP Light"/>
              </a:rPr>
              <a:t>(13 TWh p.a.) and Africa (11 TWh</a:t>
            </a:r>
            <a:r>
              <a:rPr sz="1800" b="0" spc="40" dirty="0">
                <a:latin typeface="Univers for BP Light"/>
                <a:cs typeface="Univers for BP Light"/>
              </a:rPr>
              <a:t> </a:t>
            </a:r>
            <a:r>
              <a:rPr sz="1800" b="0" dirty="0">
                <a:latin typeface="Univers for BP Light"/>
                <a:cs typeface="Univers for BP Light"/>
              </a:rPr>
              <a:t>p.a.).</a:t>
            </a:r>
            <a:endParaRPr sz="1800">
              <a:latin typeface="Univers for BP Light"/>
              <a:cs typeface="Univers for BP Light"/>
            </a:endParaRPr>
          </a:p>
        </p:txBody>
      </p:sp>
      <p:sp>
        <p:nvSpPr>
          <p:cNvPr id="4" name="object 4"/>
          <p:cNvSpPr/>
          <p:nvPr/>
        </p:nvSpPr>
        <p:spPr>
          <a:xfrm>
            <a:off x="524255" y="120395"/>
            <a:ext cx="1952625" cy="251460"/>
          </a:xfrm>
          <a:custGeom>
            <a:avLst/>
            <a:gdLst/>
            <a:ahLst/>
            <a:cxnLst/>
            <a:rect l="l" t="t" r="r" b="b"/>
            <a:pathLst>
              <a:path w="1952625" h="251460">
                <a:moveTo>
                  <a:pt x="1910333"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1910333" y="251459"/>
                </a:lnTo>
                <a:lnTo>
                  <a:pt x="1926633" y="248161"/>
                </a:lnTo>
                <a:lnTo>
                  <a:pt x="1939956" y="239172"/>
                </a:lnTo>
                <a:lnTo>
                  <a:pt x="1948945" y="225849"/>
                </a:lnTo>
                <a:lnTo>
                  <a:pt x="1952244" y="209550"/>
                </a:lnTo>
                <a:lnTo>
                  <a:pt x="1952244" y="41909"/>
                </a:lnTo>
                <a:lnTo>
                  <a:pt x="1948945" y="25610"/>
                </a:lnTo>
                <a:lnTo>
                  <a:pt x="1939956" y="12287"/>
                </a:lnTo>
                <a:lnTo>
                  <a:pt x="1926633" y="3298"/>
                </a:lnTo>
                <a:lnTo>
                  <a:pt x="1910333" y="0"/>
                </a:lnTo>
                <a:close/>
              </a:path>
            </a:pathLst>
          </a:custGeom>
          <a:solidFill>
            <a:srgbClr val="B0E0D1"/>
          </a:solidFill>
        </p:spPr>
        <p:txBody>
          <a:bodyPr wrap="square" lIns="0" tIns="0" rIns="0" bIns="0" rtlCol="0"/>
          <a:lstStyle/>
          <a:p>
            <a:endParaRPr/>
          </a:p>
        </p:txBody>
      </p:sp>
      <p:sp>
        <p:nvSpPr>
          <p:cNvPr id="5" name="object 5"/>
          <p:cNvSpPr txBox="1"/>
          <p:nvPr/>
        </p:nvSpPr>
        <p:spPr>
          <a:xfrm>
            <a:off x="614883" y="141223"/>
            <a:ext cx="1695450" cy="212090"/>
          </a:xfrm>
          <a:prstGeom prst="rect">
            <a:avLst/>
          </a:prstGeom>
        </p:spPr>
        <p:txBody>
          <a:bodyPr vert="horz" wrap="square" lIns="0" tIns="0" rIns="0" bIns="0" rtlCol="0">
            <a:spAutoFit/>
          </a:bodyPr>
          <a:lstStyle/>
          <a:p>
            <a:pPr marL="12700">
              <a:lnSpc>
                <a:spcPct val="100000"/>
              </a:lnSpc>
            </a:pPr>
            <a:r>
              <a:rPr sz="1250" i="1" spc="-25" dirty="0">
                <a:latin typeface="Univers for BP"/>
                <a:cs typeface="Univers for BP"/>
              </a:rPr>
              <a:t>Fuels: </a:t>
            </a:r>
            <a:r>
              <a:rPr sz="1250" i="1" spc="-30" dirty="0">
                <a:latin typeface="Univers for BP"/>
                <a:cs typeface="Univers for BP"/>
              </a:rPr>
              <a:t>Nuclear </a:t>
            </a:r>
            <a:r>
              <a:rPr sz="1250" i="1" spc="-40" dirty="0">
                <a:latin typeface="Univers for BP"/>
                <a:cs typeface="Univers for BP"/>
              </a:rPr>
              <a:t>&amp;</a:t>
            </a:r>
            <a:r>
              <a:rPr sz="1250" i="1" spc="-65" dirty="0">
                <a:latin typeface="Univers for BP"/>
                <a:cs typeface="Univers for BP"/>
              </a:rPr>
              <a:t> </a:t>
            </a:r>
            <a:r>
              <a:rPr sz="1250" i="1" spc="-30" dirty="0">
                <a:latin typeface="Univers for BP"/>
                <a:cs typeface="Univers for BP"/>
              </a:rPr>
              <a:t>Hydro</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101</a:t>
            </a:fld>
            <a:endParaRPr sz="1200">
              <a:latin typeface="Univers for BP Light"/>
              <a:cs typeface="Univers for BP Light"/>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969" y="2661666"/>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CECEF1"/>
          </a:solidFill>
        </p:spPr>
        <p:txBody>
          <a:bodyPr wrap="square" lIns="0" tIns="0" rIns="0" bIns="0" rtlCol="0"/>
          <a:lstStyle/>
          <a:p>
            <a:endParaRPr/>
          </a:p>
        </p:txBody>
      </p:sp>
      <p:sp>
        <p:nvSpPr>
          <p:cNvPr id="3" name="object 3"/>
          <p:cNvSpPr/>
          <p:nvPr/>
        </p:nvSpPr>
        <p:spPr>
          <a:xfrm>
            <a:off x="521969" y="2661666"/>
            <a:ext cx="8902065" cy="996950"/>
          </a:xfrm>
          <a:custGeom>
            <a:avLst/>
            <a:gdLst/>
            <a:ahLst/>
            <a:cxnLst/>
            <a:rect l="l" t="t" r="r" b="b"/>
            <a:pathLst>
              <a:path w="8902065" h="996950">
                <a:moveTo>
                  <a:pt x="0" y="69850"/>
                </a:moveTo>
                <a:lnTo>
                  <a:pt x="5490" y="42648"/>
                </a:lnTo>
                <a:lnTo>
                  <a:pt x="20462" y="20447"/>
                </a:lnTo>
                <a:lnTo>
                  <a:pt x="42669" y="5484"/>
                </a:lnTo>
                <a:lnTo>
                  <a:pt x="69862" y="0"/>
                </a:lnTo>
                <a:lnTo>
                  <a:pt x="8831834" y="0"/>
                </a:lnTo>
                <a:lnTo>
                  <a:pt x="8859035" y="5484"/>
                </a:lnTo>
                <a:lnTo>
                  <a:pt x="8881237" y="20447"/>
                </a:lnTo>
                <a:lnTo>
                  <a:pt x="8896199" y="42648"/>
                </a:lnTo>
                <a:lnTo>
                  <a:pt x="8901684" y="69850"/>
                </a:lnTo>
                <a:lnTo>
                  <a:pt x="8901684" y="926846"/>
                </a:lnTo>
                <a:lnTo>
                  <a:pt x="8896199" y="954047"/>
                </a:lnTo>
                <a:lnTo>
                  <a:pt x="8881237" y="976249"/>
                </a:lnTo>
                <a:lnTo>
                  <a:pt x="8859035" y="991211"/>
                </a:lnTo>
                <a:lnTo>
                  <a:pt x="8831834" y="996696"/>
                </a:lnTo>
                <a:lnTo>
                  <a:pt x="69862" y="996696"/>
                </a:lnTo>
                <a:lnTo>
                  <a:pt x="42669" y="991211"/>
                </a:lnTo>
                <a:lnTo>
                  <a:pt x="20462" y="976249"/>
                </a:lnTo>
                <a:lnTo>
                  <a:pt x="5490" y="954047"/>
                </a:lnTo>
                <a:lnTo>
                  <a:pt x="0" y="926846"/>
                </a:lnTo>
                <a:lnTo>
                  <a:pt x="0" y="69850"/>
                </a:lnTo>
                <a:close/>
              </a:path>
            </a:pathLst>
          </a:custGeom>
          <a:ln w="19812">
            <a:solidFill>
              <a:srgbClr val="CECEF1"/>
            </a:solidFill>
          </a:ln>
        </p:spPr>
        <p:txBody>
          <a:bodyPr wrap="square" lIns="0" tIns="0" rIns="0" bIns="0" rtlCol="0"/>
          <a:lstStyle/>
          <a:p>
            <a:endParaRPr/>
          </a:p>
        </p:txBody>
      </p:sp>
      <p:sp>
        <p:nvSpPr>
          <p:cNvPr id="4" name="object 4"/>
          <p:cNvSpPr txBox="1">
            <a:spLocks noGrp="1"/>
          </p:cNvSpPr>
          <p:nvPr>
            <p:ph type="title"/>
          </p:nvPr>
        </p:nvSpPr>
        <p:spPr>
          <a:xfrm>
            <a:off x="2343657" y="2772790"/>
            <a:ext cx="5209540" cy="775335"/>
          </a:xfrm>
          <a:prstGeom prst="rect">
            <a:avLst/>
          </a:prstGeom>
        </p:spPr>
        <p:txBody>
          <a:bodyPr vert="horz" wrap="square" lIns="0" tIns="0" rIns="0" bIns="0" rtlCol="0">
            <a:spAutoFit/>
          </a:bodyPr>
          <a:lstStyle/>
          <a:p>
            <a:pPr marL="12700">
              <a:lnSpc>
                <a:spcPct val="100000"/>
              </a:lnSpc>
            </a:pPr>
            <a:r>
              <a:rPr sz="4800" dirty="0">
                <a:solidFill>
                  <a:srgbClr val="000000"/>
                </a:solidFill>
              </a:rPr>
              <a:t>Carbon</a:t>
            </a:r>
            <a:r>
              <a:rPr sz="4800" spc="-50" dirty="0">
                <a:solidFill>
                  <a:srgbClr val="000000"/>
                </a:solidFill>
              </a:rPr>
              <a:t> </a:t>
            </a:r>
            <a:r>
              <a:rPr sz="4800" spc="-5" dirty="0">
                <a:solidFill>
                  <a:srgbClr val="000000"/>
                </a:solidFill>
              </a:rPr>
              <a:t>emissions</a:t>
            </a:r>
            <a:endParaRPr sz="4800"/>
          </a:p>
        </p:txBody>
      </p:sp>
      <p:sp>
        <p:nvSpPr>
          <p:cNvPr id="5" name="object 5"/>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6" name="object 6"/>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103</a:t>
            </a:fld>
            <a:endParaRPr sz="1200">
              <a:latin typeface="Univers for BP Light"/>
              <a:cs typeface="Univers for BP Light"/>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3290315" y="2270760"/>
            <a:ext cx="0" cy="2254250"/>
          </a:xfrm>
          <a:custGeom>
            <a:avLst/>
            <a:gdLst/>
            <a:ahLst/>
            <a:cxnLst/>
            <a:rect l="l" t="t" r="r" b="b"/>
            <a:pathLst>
              <a:path h="2254250">
                <a:moveTo>
                  <a:pt x="0" y="0"/>
                </a:moveTo>
                <a:lnTo>
                  <a:pt x="0" y="2253996"/>
                </a:lnTo>
              </a:path>
            </a:pathLst>
          </a:custGeom>
          <a:ln w="9144">
            <a:solidFill>
              <a:srgbClr val="4D4D4D"/>
            </a:solidFill>
            <a:prstDash val="sysDash"/>
          </a:ln>
        </p:spPr>
        <p:txBody>
          <a:bodyPr wrap="square" lIns="0" tIns="0" rIns="0" bIns="0" rtlCol="0"/>
          <a:lstStyle/>
          <a:p>
            <a:endParaRPr/>
          </a:p>
        </p:txBody>
      </p:sp>
      <p:sp>
        <p:nvSpPr>
          <p:cNvPr id="3" name="object 3"/>
          <p:cNvSpPr/>
          <p:nvPr/>
        </p:nvSpPr>
        <p:spPr>
          <a:xfrm>
            <a:off x="3290315" y="5628132"/>
            <a:ext cx="0" cy="199390"/>
          </a:xfrm>
          <a:custGeom>
            <a:avLst/>
            <a:gdLst/>
            <a:ahLst/>
            <a:cxnLst/>
            <a:rect l="l" t="t" r="r" b="b"/>
            <a:pathLst>
              <a:path h="199389">
                <a:moveTo>
                  <a:pt x="0" y="0"/>
                </a:moveTo>
                <a:lnTo>
                  <a:pt x="0" y="198996"/>
                </a:lnTo>
              </a:path>
            </a:pathLst>
          </a:custGeom>
          <a:ln w="9144">
            <a:solidFill>
              <a:srgbClr val="4D4D4D"/>
            </a:solidFill>
            <a:prstDash val="sysDash"/>
          </a:ln>
        </p:spPr>
        <p:txBody>
          <a:bodyPr wrap="square" lIns="0" tIns="0" rIns="0" bIns="0" rtlCol="0"/>
          <a:lstStyle/>
          <a:p>
            <a:endParaRPr/>
          </a:p>
        </p:txBody>
      </p:sp>
      <p:sp>
        <p:nvSpPr>
          <p:cNvPr id="4" name="object 4"/>
          <p:cNvSpPr txBox="1">
            <a:spLocks noGrp="1"/>
          </p:cNvSpPr>
          <p:nvPr>
            <p:ph type="title"/>
          </p:nvPr>
        </p:nvSpPr>
        <p:spPr>
          <a:xfrm>
            <a:off x="491439" y="556386"/>
            <a:ext cx="7456805" cy="335280"/>
          </a:xfrm>
          <a:prstGeom prst="rect">
            <a:avLst/>
          </a:prstGeom>
        </p:spPr>
        <p:txBody>
          <a:bodyPr vert="horz" wrap="square" lIns="0" tIns="0" rIns="0" bIns="0" rtlCol="0">
            <a:spAutoFit/>
          </a:bodyPr>
          <a:lstStyle/>
          <a:p>
            <a:pPr marL="12700">
              <a:lnSpc>
                <a:spcPct val="100000"/>
              </a:lnSpc>
            </a:pPr>
            <a:r>
              <a:rPr spc="-5" dirty="0"/>
              <a:t>Carbon emissions continue to grow in the ET</a:t>
            </a:r>
            <a:r>
              <a:rPr spc="180" dirty="0"/>
              <a:t> </a:t>
            </a:r>
            <a:r>
              <a:rPr spc="-5" dirty="0"/>
              <a:t>scenario…</a:t>
            </a:r>
          </a:p>
        </p:txBody>
      </p:sp>
      <p:sp>
        <p:nvSpPr>
          <p:cNvPr id="5" name="object 5"/>
          <p:cNvSpPr/>
          <p:nvPr/>
        </p:nvSpPr>
        <p:spPr>
          <a:xfrm>
            <a:off x="903732" y="2327148"/>
            <a:ext cx="0" cy="3514725"/>
          </a:xfrm>
          <a:custGeom>
            <a:avLst/>
            <a:gdLst/>
            <a:ahLst/>
            <a:cxnLst/>
            <a:rect l="l" t="t" r="r" b="b"/>
            <a:pathLst>
              <a:path h="3514725">
                <a:moveTo>
                  <a:pt x="0" y="3514343"/>
                </a:moveTo>
                <a:lnTo>
                  <a:pt x="0" y="0"/>
                </a:lnTo>
              </a:path>
            </a:pathLst>
          </a:custGeom>
          <a:ln w="9144">
            <a:solidFill>
              <a:srgbClr val="666666"/>
            </a:solidFill>
          </a:ln>
        </p:spPr>
        <p:txBody>
          <a:bodyPr wrap="square" lIns="0" tIns="0" rIns="0" bIns="0" rtlCol="0"/>
          <a:lstStyle/>
          <a:p>
            <a:endParaRPr/>
          </a:p>
        </p:txBody>
      </p:sp>
      <p:sp>
        <p:nvSpPr>
          <p:cNvPr id="6" name="object 6"/>
          <p:cNvSpPr/>
          <p:nvPr/>
        </p:nvSpPr>
        <p:spPr>
          <a:xfrm>
            <a:off x="903732" y="584149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7" name="object 7"/>
          <p:cNvSpPr/>
          <p:nvPr/>
        </p:nvSpPr>
        <p:spPr>
          <a:xfrm>
            <a:off x="903732" y="54025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8" name="object 8"/>
          <p:cNvSpPr/>
          <p:nvPr/>
        </p:nvSpPr>
        <p:spPr>
          <a:xfrm>
            <a:off x="903732" y="49636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9" name="object 9"/>
          <p:cNvSpPr/>
          <p:nvPr/>
        </p:nvSpPr>
        <p:spPr>
          <a:xfrm>
            <a:off x="903732" y="452475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0" name="object 10"/>
          <p:cNvSpPr/>
          <p:nvPr/>
        </p:nvSpPr>
        <p:spPr>
          <a:xfrm>
            <a:off x="903732" y="408432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 name="object 11"/>
          <p:cNvSpPr/>
          <p:nvPr/>
        </p:nvSpPr>
        <p:spPr>
          <a:xfrm>
            <a:off x="903732" y="364540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 name="object 12"/>
          <p:cNvSpPr/>
          <p:nvPr/>
        </p:nvSpPr>
        <p:spPr>
          <a:xfrm>
            <a:off x="903732" y="320649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3" name="object 13"/>
          <p:cNvSpPr/>
          <p:nvPr/>
        </p:nvSpPr>
        <p:spPr>
          <a:xfrm>
            <a:off x="903732" y="276758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4" name="object 14"/>
          <p:cNvSpPr/>
          <p:nvPr/>
        </p:nvSpPr>
        <p:spPr>
          <a:xfrm>
            <a:off x="903732" y="2327148"/>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5" name="object 15"/>
          <p:cNvSpPr/>
          <p:nvPr/>
        </p:nvSpPr>
        <p:spPr>
          <a:xfrm>
            <a:off x="903732" y="5841491"/>
            <a:ext cx="3641090" cy="0"/>
          </a:xfrm>
          <a:custGeom>
            <a:avLst/>
            <a:gdLst/>
            <a:ahLst/>
            <a:cxnLst/>
            <a:rect l="l" t="t" r="r" b="b"/>
            <a:pathLst>
              <a:path w="3641090">
                <a:moveTo>
                  <a:pt x="0" y="0"/>
                </a:moveTo>
                <a:lnTo>
                  <a:pt x="3640835" y="0"/>
                </a:lnTo>
              </a:path>
            </a:pathLst>
          </a:custGeom>
          <a:ln w="9144">
            <a:solidFill>
              <a:srgbClr val="666666"/>
            </a:solidFill>
          </a:ln>
        </p:spPr>
        <p:txBody>
          <a:bodyPr wrap="square" lIns="0" tIns="0" rIns="0" bIns="0" rtlCol="0"/>
          <a:lstStyle/>
          <a:p>
            <a:endParaRPr/>
          </a:p>
        </p:txBody>
      </p:sp>
      <p:sp>
        <p:nvSpPr>
          <p:cNvPr id="16" name="object 16"/>
          <p:cNvSpPr/>
          <p:nvPr/>
        </p:nvSpPr>
        <p:spPr>
          <a:xfrm>
            <a:off x="904494" y="4525517"/>
            <a:ext cx="52069" cy="44450"/>
          </a:xfrm>
          <a:custGeom>
            <a:avLst/>
            <a:gdLst/>
            <a:ahLst/>
            <a:cxnLst/>
            <a:rect l="l" t="t" r="r" b="b"/>
            <a:pathLst>
              <a:path w="52069" h="44450">
                <a:moveTo>
                  <a:pt x="0" y="44195"/>
                </a:moveTo>
                <a:lnTo>
                  <a:pt x="51815" y="0"/>
                </a:lnTo>
              </a:path>
            </a:pathLst>
          </a:custGeom>
          <a:ln w="28956">
            <a:solidFill>
              <a:srgbClr val="000000"/>
            </a:solidFill>
          </a:ln>
        </p:spPr>
        <p:txBody>
          <a:bodyPr wrap="square" lIns="0" tIns="0" rIns="0" bIns="0" rtlCol="0"/>
          <a:lstStyle/>
          <a:p>
            <a:endParaRPr/>
          </a:p>
        </p:txBody>
      </p:sp>
      <p:sp>
        <p:nvSpPr>
          <p:cNvPr id="17" name="object 17"/>
          <p:cNvSpPr/>
          <p:nvPr/>
        </p:nvSpPr>
        <p:spPr>
          <a:xfrm>
            <a:off x="956310" y="4464558"/>
            <a:ext cx="52069" cy="60960"/>
          </a:xfrm>
          <a:custGeom>
            <a:avLst/>
            <a:gdLst/>
            <a:ahLst/>
            <a:cxnLst/>
            <a:rect l="l" t="t" r="r" b="b"/>
            <a:pathLst>
              <a:path w="52069" h="60960">
                <a:moveTo>
                  <a:pt x="0" y="60960"/>
                </a:moveTo>
                <a:lnTo>
                  <a:pt x="51815" y="0"/>
                </a:lnTo>
              </a:path>
            </a:pathLst>
          </a:custGeom>
          <a:ln w="28956">
            <a:solidFill>
              <a:srgbClr val="000000"/>
            </a:solidFill>
          </a:ln>
        </p:spPr>
        <p:txBody>
          <a:bodyPr wrap="square" lIns="0" tIns="0" rIns="0" bIns="0" rtlCol="0"/>
          <a:lstStyle/>
          <a:p>
            <a:endParaRPr/>
          </a:p>
        </p:txBody>
      </p:sp>
      <p:sp>
        <p:nvSpPr>
          <p:cNvPr id="18" name="object 18"/>
          <p:cNvSpPr/>
          <p:nvPr/>
        </p:nvSpPr>
        <p:spPr>
          <a:xfrm>
            <a:off x="1008125" y="4389882"/>
            <a:ext cx="52069" cy="74930"/>
          </a:xfrm>
          <a:custGeom>
            <a:avLst/>
            <a:gdLst/>
            <a:ahLst/>
            <a:cxnLst/>
            <a:rect l="l" t="t" r="r" b="b"/>
            <a:pathLst>
              <a:path w="52069" h="74929">
                <a:moveTo>
                  <a:pt x="0" y="74676"/>
                </a:moveTo>
                <a:lnTo>
                  <a:pt x="51815" y="0"/>
                </a:lnTo>
              </a:path>
            </a:pathLst>
          </a:custGeom>
          <a:ln w="28956">
            <a:solidFill>
              <a:srgbClr val="000000"/>
            </a:solidFill>
          </a:ln>
        </p:spPr>
        <p:txBody>
          <a:bodyPr wrap="square" lIns="0" tIns="0" rIns="0" bIns="0" rtlCol="0"/>
          <a:lstStyle/>
          <a:p>
            <a:endParaRPr/>
          </a:p>
        </p:txBody>
      </p:sp>
      <p:sp>
        <p:nvSpPr>
          <p:cNvPr id="19" name="object 19"/>
          <p:cNvSpPr/>
          <p:nvPr/>
        </p:nvSpPr>
        <p:spPr>
          <a:xfrm>
            <a:off x="1059941" y="4389882"/>
            <a:ext cx="52069" cy="7620"/>
          </a:xfrm>
          <a:custGeom>
            <a:avLst/>
            <a:gdLst/>
            <a:ahLst/>
            <a:cxnLst/>
            <a:rect l="l" t="t" r="r" b="b"/>
            <a:pathLst>
              <a:path w="52069" h="7620">
                <a:moveTo>
                  <a:pt x="0" y="0"/>
                </a:moveTo>
                <a:lnTo>
                  <a:pt x="51816" y="7620"/>
                </a:lnTo>
              </a:path>
            </a:pathLst>
          </a:custGeom>
          <a:ln w="28956">
            <a:solidFill>
              <a:srgbClr val="000000"/>
            </a:solidFill>
          </a:ln>
        </p:spPr>
        <p:txBody>
          <a:bodyPr wrap="square" lIns="0" tIns="0" rIns="0" bIns="0" rtlCol="0"/>
          <a:lstStyle/>
          <a:p>
            <a:endParaRPr/>
          </a:p>
        </p:txBody>
      </p:sp>
      <p:sp>
        <p:nvSpPr>
          <p:cNvPr id="20" name="object 20"/>
          <p:cNvSpPr/>
          <p:nvPr/>
        </p:nvSpPr>
        <p:spPr>
          <a:xfrm>
            <a:off x="1111758" y="4395978"/>
            <a:ext cx="52069" cy="1905"/>
          </a:xfrm>
          <a:custGeom>
            <a:avLst/>
            <a:gdLst/>
            <a:ahLst/>
            <a:cxnLst/>
            <a:rect l="l" t="t" r="r" b="b"/>
            <a:pathLst>
              <a:path w="52069" h="1904">
                <a:moveTo>
                  <a:pt x="0" y="1524"/>
                </a:moveTo>
                <a:lnTo>
                  <a:pt x="51815" y="0"/>
                </a:lnTo>
              </a:path>
            </a:pathLst>
          </a:custGeom>
          <a:ln w="28956">
            <a:solidFill>
              <a:srgbClr val="000000"/>
            </a:solidFill>
          </a:ln>
        </p:spPr>
        <p:txBody>
          <a:bodyPr wrap="square" lIns="0" tIns="0" rIns="0" bIns="0" rtlCol="0"/>
          <a:lstStyle/>
          <a:p>
            <a:endParaRPr/>
          </a:p>
        </p:txBody>
      </p:sp>
      <p:sp>
        <p:nvSpPr>
          <p:cNvPr id="21" name="object 21"/>
          <p:cNvSpPr/>
          <p:nvPr/>
        </p:nvSpPr>
        <p:spPr>
          <a:xfrm>
            <a:off x="1163574" y="4318253"/>
            <a:ext cx="53340" cy="78105"/>
          </a:xfrm>
          <a:custGeom>
            <a:avLst/>
            <a:gdLst/>
            <a:ahLst/>
            <a:cxnLst/>
            <a:rect l="l" t="t" r="r" b="b"/>
            <a:pathLst>
              <a:path w="53340" h="78104">
                <a:moveTo>
                  <a:pt x="0" y="77724"/>
                </a:moveTo>
                <a:lnTo>
                  <a:pt x="53339" y="0"/>
                </a:lnTo>
              </a:path>
            </a:pathLst>
          </a:custGeom>
          <a:ln w="28956">
            <a:solidFill>
              <a:srgbClr val="000000"/>
            </a:solidFill>
          </a:ln>
        </p:spPr>
        <p:txBody>
          <a:bodyPr wrap="square" lIns="0" tIns="0" rIns="0" bIns="0" rtlCol="0"/>
          <a:lstStyle/>
          <a:p>
            <a:endParaRPr/>
          </a:p>
        </p:txBody>
      </p:sp>
      <p:sp>
        <p:nvSpPr>
          <p:cNvPr id="22" name="object 22"/>
          <p:cNvSpPr/>
          <p:nvPr/>
        </p:nvSpPr>
        <p:spPr>
          <a:xfrm>
            <a:off x="1216913" y="4269485"/>
            <a:ext cx="52069" cy="48895"/>
          </a:xfrm>
          <a:custGeom>
            <a:avLst/>
            <a:gdLst/>
            <a:ahLst/>
            <a:cxnLst/>
            <a:rect l="l" t="t" r="r" b="b"/>
            <a:pathLst>
              <a:path w="52069" h="48895">
                <a:moveTo>
                  <a:pt x="0" y="48768"/>
                </a:moveTo>
                <a:lnTo>
                  <a:pt x="51816" y="0"/>
                </a:lnTo>
              </a:path>
            </a:pathLst>
          </a:custGeom>
          <a:ln w="28956">
            <a:solidFill>
              <a:srgbClr val="000000"/>
            </a:solidFill>
          </a:ln>
        </p:spPr>
        <p:txBody>
          <a:bodyPr wrap="square" lIns="0" tIns="0" rIns="0" bIns="0" rtlCol="0"/>
          <a:lstStyle/>
          <a:p>
            <a:endParaRPr/>
          </a:p>
        </p:txBody>
      </p:sp>
      <p:sp>
        <p:nvSpPr>
          <p:cNvPr id="23" name="object 23"/>
          <p:cNvSpPr/>
          <p:nvPr/>
        </p:nvSpPr>
        <p:spPr>
          <a:xfrm>
            <a:off x="1268730" y="4245102"/>
            <a:ext cx="52069" cy="24765"/>
          </a:xfrm>
          <a:custGeom>
            <a:avLst/>
            <a:gdLst/>
            <a:ahLst/>
            <a:cxnLst/>
            <a:rect l="l" t="t" r="r" b="b"/>
            <a:pathLst>
              <a:path w="52069" h="24764">
                <a:moveTo>
                  <a:pt x="0" y="24384"/>
                </a:moveTo>
                <a:lnTo>
                  <a:pt x="51815" y="0"/>
                </a:lnTo>
              </a:path>
            </a:pathLst>
          </a:custGeom>
          <a:ln w="28955">
            <a:solidFill>
              <a:srgbClr val="000000"/>
            </a:solidFill>
          </a:ln>
        </p:spPr>
        <p:txBody>
          <a:bodyPr wrap="square" lIns="0" tIns="0" rIns="0" bIns="0" rtlCol="0"/>
          <a:lstStyle/>
          <a:p>
            <a:endParaRPr/>
          </a:p>
        </p:txBody>
      </p:sp>
      <p:sp>
        <p:nvSpPr>
          <p:cNvPr id="24" name="object 24"/>
          <p:cNvSpPr/>
          <p:nvPr/>
        </p:nvSpPr>
        <p:spPr>
          <a:xfrm>
            <a:off x="1320546" y="4193285"/>
            <a:ext cx="52069" cy="52069"/>
          </a:xfrm>
          <a:custGeom>
            <a:avLst/>
            <a:gdLst/>
            <a:ahLst/>
            <a:cxnLst/>
            <a:rect l="l" t="t" r="r" b="b"/>
            <a:pathLst>
              <a:path w="52069" h="52070">
                <a:moveTo>
                  <a:pt x="0" y="51815"/>
                </a:moveTo>
                <a:lnTo>
                  <a:pt x="51815" y="0"/>
                </a:lnTo>
              </a:path>
            </a:pathLst>
          </a:custGeom>
          <a:ln w="28955">
            <a:solidFill>
              <a:srgbClr val="000000"/>
            </a:solidFill>
          </a:ln>
        </p:spPr>
        <p:txBody>
          <a:bodyPr wrap="square" lIns="0" tIns="0" rIns="0" bIns="0" rtlCol="0"/>
          <a:lstStyle/>
          <a:p>
            <a:endParaRPr/>
          </a:p>
        </p:txBody>
      </p:sp>
      <p:sp>
        <p:nvSpPr>
          <p:cNvPr id="25" name="object 25"/>
          <p:cNvSpPr/>
          <p:nvPr/>
        </p:nvSpPr>
        <p:spPr>
          <a:xfrm>
            <a:off x="1372361" y="4193285"/>
            <a:ext cx="52069" cy="13970"/>
          </a:xfrm>
          <a:custGeom>
            <a:avLst/>
            <a:gdLst/>
            <a:ahLst/>
            <a:cxnLst/>
            <a:rect l="l" t="t" r="r" b="b"/>
            <a:pathLst>
              <a:path w="52069" h="13970">
                <a:moveTo>
                  <a:pt x="0" y="0"/>
                </a:moveTo>
                <a:lnTo>
                  <a:pt x="51815" y="13715"/>
                </a:lnTo>
              </a:path>
            </a:pathLst>
          </a:custGeom>
          <a:ln w="28955">
            <a:solidFill>
              <a:srgbClr val="000000"/>
            </a:solidFill>
          </a:ln>
        </p:spPr>
        <p:txBody>
          <a:bodyPr wrap="square" lIns="0" tIns="0" rIns="0" bIns="0" rtlCol="0"/>
          <a:lstStyle/>
          <a:p>
            <a:endParaRPr/>
          </a:p>
        </p:txBody>
      </p:sp>
      <p:sp>
        <p:nvSpPr>
          <p:cNvPr id="26" name="object 26"/>
          <p:cNvSpPr/>
          <p:nvPr/>
        </p:nvSpPr>
        <p:spPr>
          <a:xfrm>
            <a:off x="1424177" y="4207002"/>
            <a:ext cx="52069" cy="20320"/>
          </a:xfrm>
          <a:custGeom>
            <a:avLst/>
            <a:gdLst/>
            <a:ahLst/>
            <a:cxnLst/>
            <a:rect l="l" t="t" r="r" b="b"/>
            <a:pathLst>
              <a:path w="52069" h="20320">
                <a:moveTo>
                  <a:pt x="0" y="0"/>
                </a:moveTo>
                <a:lnTo>
                  <a:pt x="51815" y="19812"/>
                </a:lnTo>
              </a:path>
            </a:pathLst>
          </a:custGeom>
          <a:ln w="28956">
            <a:solidFill>
              <a:srgbClr val="000000"/>
            </a:solidFill>
          </a:ln>
        </p:spPr>
        <p:txBody>
          <a:bodyPr wrap="square" lIns="0" tIns="0" rIns="0" bIns="0" rtlCol="0"/>
          <a:lstStyle/>
          <a:p>
            <a:endParaRPr/>
          </a:p>
        </p:txBody>
      </p:sp>
      <p:sp>
        <p:nvSpPr>
          <p:cNvPr id="27" name="object 27"/>
          <p:cNvSpPr/>
          <p:nvPr/>
        </p:nvSpPr>
        <p:spPr>
          <a:xfrm>
            <a:off x="1475994" y="4226814"/>
            <a:ext cx="52069" cy="17145"/>
          </a:xfrm>
          <a:custGeom>
            <a:avLst/>
            <a:gdLst/>
            <a:ahLst/>
            <a:cxnLst/>
            <a:rect l="l" t="t" r="r" b="b"/>
            <a:pathLst>
              <a:path w="52069" h="17145">
                <a:moveTo>
                  <a:pt x="0" y="0"/>
                </a:moveTo>
                <a:lnTo>
                  <a:pt x="51815" y="16763"/>
                </a:lnTo>
              </a:path>
            </a:pathLst>
          </a:custGeom>
          <a:ln w="28956">
            <a:solidFill>
              <a:srgbClr val="000000"/>
            </a:solidFill>
          </a:ln>
        </p:spPr>
        <p:txBody>
          <a:bodyPr wrap="square" lIns="0" tIns="0" rIns="0" bIns="0" rtlCol="0"/>
          <a:lstStyle/>
          <a:p>
            <a:endParaRPr/>
          </a:p>
        </p:txBody>
      </p:sp>
      <p:sp>
        <p:nvSpPr>
          <p:cNvPr id="28" name="object 28"/>
          <p:cNvSpPr/>
          <p:nvPr/>
        </p:nvSpPr>
        <p:spPr>
          <a:xfrm>
            <a:off x="1527810" y="4229861"/>
            <a:ext cx="52069" cy="13970"/>
          </a:xfrm>
          <a:custGeom>
            <a:avLst/>
            <a:gdLst/>
            <a:ahLst/>
            <a:cxnLst/>
            <a:rect l="l" t="t" r="r" b="b"/>
            <a:pathLst>
              <a:path w="52069" h="13970">
                <a:moveTo>
                  <a:pt x="0" y="13715"/>
                </a:moveTo>
                <a:lnTo>
                  <a:pt x="51815" y="0"/>
                </a:lnTo>
              </a:path>
            </a:pathLst>
          </a:custGeom>
          <a:ln w="28955">
            <a:solidFill>
              <a:srgbClr val="000000"/>
            </a:solidFill>
          </a:ln>
        </p:spPr>
        <p:txBody>
          <a:bodyPr wrap="square" lIns="0" tIns="0" rIns="0" bIns="0" rtlCol="0"/>
          <a:lstStyle/>
          <a:p>
            <a:endParaRPr/>
          </a:p>
        </p:txBody>
      </p:sp>
      <p:sp>
        <p:nvSpPr>
          <p:cNvPr id="29" name="object 29"/>
          <p:cNvSpPr/>
          <p:nvPr/>
        </p:nvSpPr>
        <p:spPr>
          <a:xfrm>
            <a:off x="1579625" y="4168902"/>
            <a:ext cx="53340" cy="60960"/>
          </a:xfrm>
          <a:custGeom>
            <a:avLst/>
            <a:gdLst/>
            <a:ahLst/>
            <a:cxnLst/>
            <a:rect l="l" t="t" r="r" b="b"/>
            <a:pathLst>
              <a:path w="53339" h="60960">
                <a:moveTo>
                  <a:pt x="0" y="60960"/>
                </a:moveTo>
                <a:lnTo>
                  <a:pt x="53340" y="0"/>
                </a:lnTo>
              </a:path>
            </a:pathLst>
          </a:custGeom>
          <a:ln w="28956">
            <a:solidFill>
              <a:srgbClr val="000000"/>
            </a:solidFill>
          </a:ln>
        </p:spPr>
        <p:txBody>
          <a:bodyPr wrap="square" lIns="0" tIns="0" rIns="0" bIns="0" rtlCol="0"/>
          <a:lstStyle/>
          <a:p>
            <a:endParaRPr/>
          </a:p>
        </p:txBody>
      </p:sp>
      <p:sp>
        <p:nvSpPr>
          <p:cNvPr id="30" name="object 30"/>
          <p:cNvSpPr/>
          <p:nvPr/>
        </p:nvSpPr>
        <p:spPr>
          <a:xfrm>
            <a:off x="1632966" y="4130802"/>
            <a:ext cx="52069" cy="38100"/>
          </a:xfrm>
          <a:custGeom>
            <a:avLst/>
            <a:gdLst/>
            <a:ahLst/>
            <a:cxnLst/>
            <a:rect l="l" t="t" r="r" b="b"/>
            <a:pathLst>
              <a:path w="52069" h="38100">
                <a:moveTo>
                  <a:pt x="0" y="38100"/>
                </a:moveTo>
                <a:lnTo>
                  <a:pt x="51815" y="0"/>
                </a:lnTo>
              </a:path>
            </a:pathLst>
          </a:custGeom>
          <a:ln w="28956">
            <a:solidFill>
              <a:srgbClr val="000000"/>
            </a:solidFill>
          </a:ln>
        </p:spPr>
        <p:txBody>
          <a:bodyPr wrap="square" lIns="0" tIns="0" rIns="0" bIns="0" rtlCol="0"/>
          <a:lstStyle/>
          <a:p>
            <a:endParaRPr/>
          </a:p>
        </p:txBody>
      </p:sp>
      <p:sp>
        <p:nvSpPr>
          <p:cNvPr id="31" name="object 31"/>
          <p:cNvSpPr/>
          <p:nvPr/>
        </p:nvSpPr>
        <p:spPr>
          <a:xfrm>
            <a:off x="1684782" y="4101846"/>
            <a:ext cx="52069" cy="29209"/>
          </a:xfrm>
          <a:custGeom>
            <a:avLst/>
            <a:gdLst/>
            <a:ahLst/>
            <a:cxnLst/>
            <a:rect l="l" t="t" r="r" b="b"/>
            <a:pathLst>
              <a:path w="52069" h="29210">
                <a:moveTo>
                  <a:pt x="0" y="28955"/>
                </a:moveTo>
                <a:lnTo>
                  <a:pt x="51816" y="0"/>
                </a:lnTo>
              </a:path>
            </a:pathLst>
          </a:custGeom>
          <a:ln w="28956">
            <a:solidFill>
              <a:srgbClr val="000000"/>
            </a:solidFill>
          </a:ln>
        </p:spPr>
        <p:txBody>
          <a:bodyPr wrap="square" lIns="0" tIns="0" rIns="0" bIns="0" rtlCol="0"/>
          <a:lstStyle/>
          <a:p>
            <a:endParaRPr/>
          </a:p>
        </p:txBody>
      </p:sp>
      <p:sp>
        <p:nvSpPr>
          <p:cNvPr id="32" name="object 32"/>
          <p:cNvSpPr/>
          <p:nvPr/>
        </p:nvSpPr>
        <p:spPr>
          <a:xfrm>
            <a:off x="1736598" y="4048505"/>
            <a:ext cx="52069" cy="53340"/>
          </a:xfrm>
          <a:custGeom>
            <a:avLst/>
            <a:gdLst/>
            <a:ahLst/>
            <a:cxnLst/>
            <a:rect l="l" t="t" r="r" b="b"/>
            <a:pathLst>
              <a:path w="52069" h="53339">
                <a:moveTo>
                  <a:pt x="0" y="53340"/>
                </a:moveTo>
                <a:lnTo>
                  <a:pt x="51815" y="0"/>
                </a:lnTo>
              </a:path>
            </a:pathLst>
          </a:custGeom>
          <a:ln w="28956">
            <a:solidFill>
              <a:srgbClr val="000000"/>
            </a:solidFill>
          </a:ln>
        </p:spPr>
        <p:txBody>
          <a:bodyPr wrap="square" lIns="0" tIns="0" rIns="0" bIns="0" rtlCol="0"/>
          <a:lstStyle/>
          <a:p>
            <a:endParaRPr/>
          </a:p>
        </p:txBody>
      </p:sp>
      <p:sp>
        <p:nvSpPr>
          <p:cNvPr id="33" name="object 33"/>
          <p:cNvSpPr/>
          <p:nvPr/>
        </p:nvSpPr>
        <p:spPr>
          <a:xfrm>
            <a:off x="1788414" y="3987546"/>
            <a:ext cx="52069" cy="60960"/>
          </a:xfrm>
          <a:custGeom>
            <a:avLst/>
            <a:gdLst/>
            <a:ahLst/>
            <a:cxnLst/>
            <a:rect l="l" t="t" r="r" b="b"/>
            <a:pathLst>
              <a:path w="52069" h="60960">
                <a:moveTo>
                  <a:pt x="0" y="60959"/>
                </a:moveTo>
                <a:lnTo>
                  <a:pt x="51816" y="0"/>
                </a:lnTo>
              </a:path>
            </a:pathLst>
          </a:custGeom>
          <a:ln w="28956">
            <a:solidFill>
              <a:srgbClr val="000000"/>
            </a:solidFill>
          </a:ln>
        </p:spPr>
        <p:txBody>
          <a:bodyPr wrap="square" lIns="0" tIns="0" rIns="0" bIns="0" rtlCol="0"/>
          <a:lstStyle/>
          <a:p>
            <a:endParaRPr/>
          </a:p>
        </p:txBody>
      </p:sp>
      <p:sp>
        <p:nvSpPr>
          <p:cNvPr id="34" name="object 34"/>
          <p:cNvSpPr/>
          <p:nvPr/>
        </p:nvSpPr>
        <p:spPr>
          <a:xfrm>
            <a:off x="1840229" y="3952494"/>
            <a:ext cx="52069" cy="35560"/>
          </a:xfrm>
          <a:custGeom>
            <a:avLst/>
            <a:gdLst/>
            <a:ahLst/>
            <a:cxnLst/>
            <a:rect l="l" t="t" r="r" b="b"/>
            <a:pathLst>
              <a:path w="52069" h="35560">
                <a:moveTo>
                  <a:pt x="0" y="35051"/>
                </a:moveTo>
                <a:lnTo>
                  <a:pt x="51815" y="0"/>
                </a:lnTo>
              </a:path>
            </a:pathLst>
          </a:custGeom>
          <a:ln w="28956">
            <a:solidFill>
              <a:srgbClr val="000000"/>
            </a:solidFill>
          </a:ln>
        </p:spPr>
        <p:txBody>
          <a:bodyPr wrap="square" lIns="0" tIns="0" rIns="0" bIns="0" rtlCol="0"/>
          <a:lstStyle/>
          <a:p>
            <a:endParaRPr/>
          </a:p>
        </p:txBody>
      </p:sp>
      <p:sp>
        <p:nvSpPr>
          <p:cNvPr id="35" name="object 35"/>
          <p:cNvSpPr/>
          <p:nvPr/>
        </p:nvSpPr>
        <p:spPr>
          <a:xfrm>
            <a:off x="1892045" y="3944873"/>
            <a:ext cx="52069" cy="7620"/>
          </a:xfrm>
          <a:custGeom>
            <a:avLst/>
            <a:gdLst/>
            <a:ahLst/>
            <a:cxnLst/>
            <a:rect l="l" t="t" r="r" b="b"/>
            <a:pathLst>
              <a:path w="52069" h="7620">
                <a:moveTo>
                  <a:pt x="0" y="7619"/>
                </a:moveTo>
                <a:lnTo>
                  <a:pt x="51816" y="0"/>
                </a:lnTo>
              </a:path>
            </a:pathLst>
          </a:custGeom>
          <a:ln w="28956">
            <a:solidFill>
              <a:srgbClr val="000000"/>
            </a:solidFill>
          </a:ln>
        </p:spPr>
        <p:txBody>
          <a:bodyPr wrap="square" lIns="0" tIns="0" rIns="0" bIns="0" rtlCol="0"/>
          <a:lstStyle/>
          <a:p>
            <a:endParaRPr/>
          </a:p>
        </p:txBody>
      </p:sp>
      <p:sp>
        <p:nvSpPr>
          <p:cNvPr id="36" name="object 36"/>
          <p:cNvSpPr/>
          <p:nvPr/>
        </p:nvSpPr>
        <p:spPr>
          <a:xfrm>
            <a:off x="1943861" y="3943350"/>
            <a:ext cx="52069" cy="1905"/>
          </a:xfrm>
          <a:custGeom>
            <a:avLst/>
            <a:gdLst/>
            <a:ahLst/>
            <a:cxnLst/>
            <a:rect l="l" t="t" r="r" b="b"/>
            <a:pathLst>
              <a:path w="52069" h="1904">
                <a:moveTo>
                  <a:pt x="0" y="1524"/>
                </a:moveTo>
                <a:lnTo>
                  <a:pt x="51815" y="0"/>
                </a:lnTo>
              </a:path>
            </a:pathLst>
          </a:custGeom>
          <a:ln w="28956">
            <a:solidFill>
              <a:srgbClr val="000000"/>
            </a:solidFill>
          </a:ln>
        </p:spPr>
        <p:txBody>
          <a:bodyPr wrap="square" lIns="0" tIns="0" rIns="0" bIns="0" rtlCol="0"/>
          <a:lstStyle/>
          <a:p>
            <a:endParaRPr/>
          </a:p>
        </p:txBody>
      </p:sp>
      <p:sp>
        <p:nvSpPr>
          <p:cNvPr id="37" name="object 37"/>
          <p:cNvSpPr/>
          <p:nvPr/>
        </p:nvSpPr>
        <p:spPr>
          <a:xfrm>
            <a:off x="1995677" y="3937253"/>
            <a:ext cx="53340" cy="6350"/>
          </a:xfrm>
          <a:custGeom>
            <a:avLst/>
            <a:gdLst/>
            <a:ahLst/>
            <a:cxnLst/>
            <a:rect l="l" t="t" r="r" b="b"/>
            <a:pathLst>
              <a:path w="53339" h="6350">
                <a:moveTo>
                  <a:pt x="0" y="6096"/>
                </a:moveTo>
                <a:lnTo>
                  <a:pt x="53340" y="0"/>
                </a:lnTo>
              </a:path>
            </a:pathLst>
          </a:custGeom>
          <a:ln w="28956">
            <a:solidFill>
              <a:srgbClr val="000000"/>
            </a:solidFill>
          </a:ln>
        </p:spPr>
        <p:txBody>
          <a:bodyPr wrap="square" lIns="0" tIns="0" rIns="0" bIns="0" rtlCol="0"/>
          <a:lstStyle/>
          <a:p>
            <a:endParaRPr/>
          </a:p>
        </p:txBody>
      </p:sp>
      <p:sp>
        <p:nvSpPr>
          <p:cNvPr id="38" name="object 38"/>
          <p:cNvSpPr/>
          <p:nvPr/>
        </p:nvSpPr>
        <p:spPr>
          <a:xfrm>
            <a:off x="2049017" y="3934205"/>
            <a:ext cx="52069" cy="3175"/>
          </a:xfrm>
          <a:custGeom>
            <a:avLst/>
            <a:gdLst/>
            <a:ahLst/>
            <a:cxnLst/>
            <a:rect l="l" t="t" r="r" b="b"/>
            <a:pathLst>
              <a:path w="52069" h="3175">
                <a:moveTo>
                  <a:pt x="0" y="3048"/>
                </a:moveTo>
                <a:lnTo>
                  <a:pt x="51815" y="0"/>
                </a:lnTo>
              </a:path>
            </a:pathLst>
          </a:custGeom>
          <a:ln w="28956">
            <a:solidFill>
              <a:srgbClr val="000000"/>
            </a:solidFill>
          </a:ln>
        </p:spPr>
        <p:txBody>
          <a:bodyPr wrap="square" lIns="0" tIns="0" rIns="0" bIns="0" rtlCol="0"/>
          <a:lstStyle/>
          <a:p>
            <a:endParaRPr/>
          </a:p>
        </p:txBody>
      </p:sp>
      <p:sp>
        <p:nvSpPr>
          <p:cNvPr id="39" name="object 39"/>
          <p:cNvSpPr/>
          <p:nvPr/>
        </p:nvSpPr>
        <p:spPr>
          <a:xfrm>
            <a:off x="2100833" y="3912870"/>
            <a:ext cx="52069" cy="21590"/>
          </a:xfrm>
          <a:custGeom>
            <a:avLst/>
            <a:gdLst/>
            <a:ahLst/>
            <a:cxnLst/>
            <a:rect l="l" t="t" r="r" b="b"/>
            <a:pathLst>
              <a:path w="52069" h="21589">
                <a:moveTo>
                  <a:pt x="0" y="21335"/>
                </a:moveTo>
                <a:lnTo>
                  <a:pt x="51816" y="0"/>
                </a:lnTo>
              </a:path>
            </a:pathLst>
          </a:custGeom>
          <a:ln w="28956">
            <a:solidFill>
              <a:srgbClr val="000000"/>
            </a:solidFill>
          </a:ln>
        </p:spPr>
        <p:txBody>
          <a:bodyPr wrap="square" lIns="0" tIns="0" rIns="0" bIns="0" rtlCol="0"/>
          <a:lstStyle/>
          <a:p>
            <a:endParaRPr/>
          </a:p>
        </p:txBody>
      </p:sp>
      <p:sp>
        <p:nvSpPr>
          <p:cNvPr id="40" name="object 40"/>
          <p:cNvSpPr/>
          <p:nvPr/>
        </p:nvSpPr>
        <p:spPr>
          <a:xfrm>
            <a:off x="2152650" y="3890009"/>
            <a:ext cx="52069" cy="22860"/>
          </a:xfrm>
          <a:custGeom>
            <a:avLst/>
            <a:gdLst/>
            <a:ahLst/>
            <a:cxnLst/>
            <a:rect l="l" t="t" r="r" b="b"/>
            <a:pathLst>
              <a:path w="52069" h="22860">
                <a:moveTo>
                  <a:pt x="0" y="22859"/>
                </a:moveTo>
                <a:lnTo>
                  <a:pt x="51816" y="0"/>
                </a:lnTo>
              </a:path>
            </a:pathLst>
          </a:custGeom>
          <a:ln w="28956">
            <a:solidFill>
              <a:srgbClr val="000000"/>
            </a:solidFill>
          </a:ln>
        </p:spPr>
        <p:txBody>
          <a:bodyPr wrap="square" lIns="0" tIns="0" rIns="0" bIns="0" rtlCol="0"/>
          <a:lstStyle/>
          <a:p>
            <a:endParaRPr/>
          </a:p>
        </p:txBody>
      </p:sp>
      <p:sp>
        <p:nvSpPr>
          <p:cNvPr id="41" name="object 41"/>
          <p:cNvSpPr/>
          <p:nvPr/>
        </p:nvSpPr>
        <p:spPr>
          <a:xfrm>
            <a:off x="2204466" y="3835146"/>
            <a:ext cx="52069" cy="55244"/>
          </a:xfrm>
          <a:custGeom>
            <a:avLst/>
            <a:gdLst/>
            <a:ahLst/>
            <a:cxnLst/>
            <a:rect l="l" t="t" r="r" b="b"/>
            <a:pathLst>
              <a:path w="52069" h="55245">
                <a:moveTo>
                  <a:pt x="0" y="54863"/>
                </a:moveTo>
                <a:lnTo>
                  <a:pt x="51815" y="0"/>
                </a:lnTo>
              </a:path>
            </a:pathLst>
          </a:custGeom>
          <a:ln w="28956">
            <a:solidFill>
              <a:srgbClr val="000000"/>
            </a:solidFill>
          </a:ln>
        </p:spPr>
        <p:txBody>
          <a:bodyPr wrap="square" lIns="0" tIns="0" rIns="0" bIns="0" rtlCol="0"/>
          <a:lstStyle/>
          <a:p>
            <a:endParaRPr/>
          </a:p>
        </p:txBody>
      </p:sp>
      <p:sp>
        <p:nvSpPr>
          <p:cNvPr id="42" name="object 42"/>
          <p:cNvSpPr/>
          <p:nvPr/>
        </p:nvSpPr>
        <p:spPr>
          <a:xfrm>
            <a:off x="2256282" y="3816858"/>
            <a:ext cx="52069" cy="18415"/>
          </a:xfrm>
          <a:custGeom>
            <a:avLst/>
            <a:gdLst/>
            <a:ahLst/>
            <a:cxnLst/>
            <a:rect l="l" t="t" r="r" b="b"/>
            <a:pathLst>
              <a:path w="52069" h="18414">
                <a:moveTo>
                  <a:pt x="0" y="18288"/>
                </a:moveTo>
                <a:lnTo>
                  <a:pt x="51816" y="0"/>
                </a:lnTo>
              </a:path>
            </a:pathLst>
          </a:custGeom>
          <a:ln w="28955">
            <a:solidFill>
              <a:srgbClr val="000000"/>
            </a:solidFill>
          </a:ln>
        </p:spPr>
        <p:txBody>
          <a:bodyPr wrap="square" lIns="0" tIns="0" rIns="0" bIns="0" rtlCol="0"/>
          <a:lstStyle/>
          <a:p>
            <a:endParaRPr/>
          </a:p>
        </p:txBody>
      </p:sp>
      <p:sp>
        <p:nvSpPr>
          <p:cNvPr id="43" name="object 43"/>
          <p:cNvSpPr/>
          <p:nvPr/>
        </p:nvSpPr>
        <p:spPr>
          <a:xfrm>
            <a:off x="2308098" y="3809238"/>
            <a:ext cx="52069" cy="7620"/>
          </a:xfrm>
          <a:custGeom>
            <a:avLst/>
            <a:gdLst/>
            <a:ahLst/>
            <a:cxnLst/>
            <a:rect l="l" t="t" r="r" b="b"/>
            <a:pathLst>
              <a:path w="52069" h="7620">
                <a:moveTo>
                  <a:pt x="0" y="7619"/>
                </a:moveTo>
                <a:lnTo>
                  <a:pt x="51815" y="0"/>
                </a:lnTo>
              </a:path>
            </a:pathLst>
          </a:custGeom>
          <a:ln w="28956">
            <a:solidFill>
              <a:srgbClr val="000000"/>
            </a:solidFill>
          </a:ln>
        </p:spPr>
        <p:txBody>
          <a:bodyPr wrap="square" lIns="0" tIns="0" rIns="0" bIns="0" rtlCol="0"/>
          <a:lstStyle/>
          <a:p>
            <a:endParaRPr/>
          </a:p>
        </p:txBody>
      </p:sp>
      <p:sp>
        <p:nvSpPr>
          <p:cNvPr id="44" name="object 44"/>
          <p:cNvSpPr/>
          <p:nvPr/>
        </p:nvSpPr>
        <p:spPr>
          <a:xfrm>
            <a:off x="2359914" y="3780282"/>
            <a:ext cx="52069" cy="29209"/>
          </a:xfrm>
          <a:custGeom>
            <a:avLst/>
            <a:gdLst/>
            <a:ahLst/>
            <a:cxnLst/>
            <a:rect l="l" t="t" r="r" b="b"/>
            <a:pathLst>
              <a:path w="52069" h="29210">
                <a:moveTo>
                  <a:pt x="0" y="28956"/>
                </a:moveTo>
                <a:lnTo>
                  <a:pt x="51816" y="0"/>
                </a:lnTo>
              </a:path>
            </a:pathLst>
          </a:custGeom>
          <a:ln w="28956">
            <a:solidFill>
              <a:srgbClr val="000000"/>
            </a:solidFill>
          </a:ln>
        </p:spPr>
        <p:txBody>
          <a:bodyPr wrap="square" lIns="0" tIns="0" rIns="0" bIns="0" rtlCol="0"/>
          <a:lstStyle/>
          <a:p>
            <a:endParaRPr/>
          </a:p>
        </p:txBody>
      </p:sp>
      <p:sp>
        <p:nvSpPr>
          <p:cNvPr id="45" name="object 45"/>
          <p:cNvSpPr/>
          <p:nvPr/>
        </p:nvSpPr>
        <p:spPr>
          <a:xfrm>
            <a:off x="2411729" y="3733038"/>
            <a:ext cx="53340" cy="47625"/>
          </a:xfrm>
          <a:custGeom>
            <a:avLst/>
            <a:gdLst/>
            <a:ahLst/>
            <a:cxnLst/>
            <a:rect l="l" t="t" r="r" b="b"/>
            <a:pathLst>
              <a:path w="53339" h="47625">
                <a:moveTo>
                  <a:pt x="0" y="47243"/>
                </a:moveTo>
                <a:lnTo>
                  <a:pt x="53339" y="0"/>
                </a:lnTo>
              </a:path>
            </a:pathLst>
          </a:custGeom>
          <a:ln w="28956">
            <a:solidFill>
              <a:srgbClr val="000000"/>
            </a:solidFill>
          </a:ln>
        </p:spPr>
        <p:txBody>
          <a:bodyPr wrap="square" lIns="0" tIns="0" rIns="0" bIns="0" rtlCol="0"/>
          <a:lstStyle/>
          <a:p>
            <a:endParaRPr/>
          </a:p>
        </p:txBody>
      </p:sp>
      <p:sp>
        <p:nvSpPr>
          <p:cNvPr id="46" name="object 46"/>
          <p:cNvSpPr/>
          <p:nvPr/>
        </p:nvSpPr>
        <p:spPr>
          <a:xfrm>
            <a:off x="2465070" y="3704082"/>
            <a:ext cx="52069" cy="29209"/>
          </a:xfrm>
          <a:custGeom>
            <a:avLst/>
            <a:gdLst/>
            <a:ahLst/>
            <a:cxnLst/>
            <a:rect l="l" t="t" r="r" b="b"/>
            <a:pathLst>
              <a:path w="52069" h="29210">
                <a:moveTo>
                  <a:pt x="0" y="28956"/>
                </a:moveTo>
                <a:lnTo>
                  <a:pt x="51816" y="0"/>
                </a:lnTo>
              </a:path>
            </a:pathLst>
          </a:custGeom>
          <a:ln w="28956">
            <a:solidFill>
              <a:srgbClr val="000000"/>
            </a:solidFill>
          </a:ln>
        </p:spPr>
        <p:txBody>
          <a:bodyPr wrap="square" lIns="0" tIns="0" rIns="0" bIns="0" rtlCol="0"/>
          <a:lstStyle/>
          <a:p>
            <a:endParaRPr/>
          </a:p>
        </p:txBody>
      </p:sp>
      <p:sp>
        <p:nvSpPr>
          <p:cNvPr id="47" name="object 47"/>
          <p:cNvSpPr/>
          <p:nvPr/>
        </p:nvSpPr>
        <p:spPr>
          <a:xfrm>
            <a:off x="2516885" y="3656838"/>
            <a:ext cx="52069" cy="47625"/>
          </a:xfrm>
          <a:custGeom>
            <a:avLst/>
            <a:gdLst/>
            <a:ahLst/>
            <a:cxnLst/>
            <a:rect l="l" t="t" r="r" b="b"/>
            <a:pathLst>
              <a:path w="52069" h="47625">
                <a:moveTo>
                  <a:pt x="0" y="47243"/>
                </a:moveTo>
                <a:lnTo>
                  <a:pt x="51815" y="0"/>
                </a:lnTo>
              </a:path>
            </a:pathLst>
          </a:custGeom>
          <a:ln w="28956">
            <a:solidFill>
              <a:srgbClr val="000000"/>
            </a:solidFill>
          </a:ln>
        </p:spPr>
        <p:txBody>
          <a:bodyPr wrap="square" lIns="0" tIns="0" rIns="0" bIns="0" rtlCol="0"/>
          <a:lstStyle/>
          <a:p>
            <a:endParaRPr/>
          </a:p>
        </p:txBody>
      </p:sp>
      <p:sp>
        <p:nvSpPr>
          <p:cNvPr id="48" name="object 48"/>
          <p:cNvSpPr/>
          <p:nvPr/>
        </p:nvSpPr>
        <p:spPr>
          <a:xfrm>
            <a:off x="2568701" y="3547109"/>
            <a:ext cx="52069" cy="109855"/>
          </a:xfrm>
          <a:custGeom>
            <a:avLst/>
            <a:gdLst/>
            <a:ahLst/>
            <a:cxnLst/>
            <a:rect l="l" t="t" r="r" b="b"/>
            <a:pathLst>
              <a:path w="52069" h="109854">
                <a:moveTo>
                  <a:pt x="0" y="109727"/>
                </a:moveTo>
                <a:lnTo>
                  <a:pt x="51816" y="0"/>
                </a:lnTo>
              </a:path>
            </a:pathLst>
          </a:custGeom>
          <a:ln w="28956">
            <a:solidFill>
              <a:srgbClr val="000000"/>
            </a:solidFill>
          </a:ln>
        </p:spPr>
        <p:txBody>
          <a:bodyPr wrap="square" lIns="0" tIns="0" rIns="0" bIns="0" rtlCol="0"/>
          <a:lstStyle/>
          <a:p>
            <a:endParaRPr/>
          </a:p>
        </p:txBody>
      </p:sp>
      <p:sp>
        <p:nvSpPr>
          <p:cNvPr id="49" name="object 49"/>
          <p:cNvSpPr/>
          <p:nvPr/>
        </p:nvSpPr>
        <p:spPr>
          <a:xfrm>
            <a:off x="2620517" y="3431285"/>
            <a:ext cx="52069" cy="116205"/>
          </a:xfrm>
          <a:custGeom>
            <a:avLst/>
            <a:gdLst/>
            <a:ahLst/>
            <a:cxnLst/>
            <a:rect l="l" t="t" r="r" b="b"/>
            <a:pathLst>
              <a:path w="52069" h="116204">
                <a:moveTo>
                  <a:pt x="0" y="115824"/>
                </a:moveTo>
                <a:lnTo>
                  <a:pt x="51815" y="0"/>
                </a:lnTo>
              </a:path>
            </a:pathLst>
          </a:custGeom>
          <a:ln w="28956">
            <a:solidFill>
              <a:srgbClr val="000000"/>
            </a:solidFill>
          </a:ln>
        </p:spPr>
        <p:txBody>
          <a:bodyPr wrap="square" lIns="0" tIns="0" rIns="0" bIns="0" rtlCol="0"/>
          <a:lstStyle/>
          <a:p>
            <a:endParaRPr/>
          </a:p>
        </p:txBody>
      </p:sp>
      <p:sp>
        <p:nvSpPr>
          <p:cNvPr id="50" name="object 50"/>
          <p:cNvSpPr/>
          <p:nvPr/>
        </p:nvSpPr>
        <p:spPr>
          <a:xfrm>
            <a:off x="2672333" y="3333750"/>
            <a:ext cx="52069" cy="97790"/>
          </a:xfrm>
          <a:custGeom>
            <a:avLst/>
            <a:gdLst/>
            <a:ahLst/>
            <a:cxnLst/>
            <a:rect l="l" t="t" r="r" b="b"/>
            <a:pathLst>
              <a:path w="52069" h="97789">
                <a:moveTo>
                  <a:pt x="0" y="97536"/>
                </a:moveTo>
                <a:lnTo>
                  <a:pt x="51816" y="0"/>
                </a:lnTo>
              </a:path>
            </a:pathLst>
          </a:custGeom>
          <a:ln w="28956">
            <a:solidFill>
              <a:srgbClr val="000000"/>
            </a:solidFill>
          </a:ln>
        </p:spPr>
        <p:txBody>
          <a:bodyPr wrap="square" lIns="0" tIns="0" rIns="0" bIns="0" rtlCol="0"/>
          <a:lstStyle/>
          <a:p>
            <a:endParaRPr/>
          </a:p>
        </p:txBody>
      </p:sp>
      <p:sp>
        <p:nvSpPr>
          <p:cNvPr id="51" name="object 51"/>
          <p:cNvSpPr/>
          <p:nvPr/>
        </p:nvSpPr>
        <p:spPr>
          <a:xfrm>
            <a:off x="2724150" y="3256026"/>
            <a:ext cx="52069" cy="78105"/>
          </a:xfrm>
          <a:custGeom>
            <a:avLst/>
            <a:gdLst/>
            <a:ahLst/>
            <a:cxnLst/>
            <a:rect l="l" t="t" r="r" b="b"/>
            <a:pathLst>
              <a:path w="52069" h="78104">
                <a:moveTo>
                  <a:pt x="0" y="77724"/>
                </a:moveTo>
                <a:lnTo>
                  <a:pt x="51816" y="0"/>
                </a:lnTo>
              </a:path>
            </a:pathLst>
          </a:custGeom>
          <a:ln w="28956">
            <a:solidFill>
              <a:srgbClr val="000000"/>
            </a:solidFill>
          </a:ln>
        </p:spPr>
        <p:txBody>
          <a:bodyPr wrap="square" lIns="0" tIns="0" rIns="0" bIns="0" rtlCol="0"/>
          <a:lstStyle/>
          <a:p>
            <a:endParaRPr/>
          </a:p>
        </p:txBody>
      </p:sp>
      <p:sp>
        <p:nvSpPr>
          <p:cNvPr id="52" name="object 52"/>
          <p:cNvSpPr/>
          <p:nvPr/>
        </p:nvSpPr>
        <p:spPr>
          <a:xfrm>
            <a:off x="2775966" y="3164585"/>
            <a:ext cx="52069" cy="91440"/>
          </a:xfrm>
          <a:custGeom>
            <a:avLst/>
            <a:gdLst/>
            <a:ahLst/>
            <a:cxnLst/>
            <a:rect l="l" t="t" r="r" b="b"/>
            <a:pathLst>
              <a:path w="52069" h="91439">
                <a:moveTo>
                  <a:pt x="0" y="91439"/>
                </a:moveTo>
                <a:lnTo>
                  <a:pt x="51815" y="0"/>
                </a:lnTo>
              </a:path>
            </a:pathLst>
          </a:custGeom>
          <a:ln w="28955">
            <a:solidFill>
              <a:srgbClr val="000000"/>
            </a:solidFill>
          </a:ln>
        </p:spPr>
        <p:txBody>
          <a:bodyPr wrap="square" lIns="0" tIns="0" rIns="0" bIns="0" rtlCol="0"/>
          <a:lstStyle/>
          <a:p>
            <a:endParaRPr/>
          </a:p>
        </p:txBody>
      </p:sp>
      <p:sp>
        <p:nvSpPr>
          <p:cNvPr id="53" name="object 53"/>
          <p:cNvSpPr/>
          <p:nvPr/>
        </p:nvSpPr>
        <p:spPr>
          <a:xfrm>
            <a:off x="2827782" y="3135629"/>
            <a:ext cx="53340" cy="29209"/>
          </a:xfrm>
          <a:custGeom>
            <a:avLst/>
            <a:gdLst/>
            <a:ahLst/>
            <a:cxnLst/>
            <a:rect l="l" t="t" r="r" b="b"/>
            <a:pathLst>
              <a:path w="53339" h="29210">
                <a:moveTo>
                  <a:pt x="0" y="28956"/>
                </a:moveTo>
                <a:lnTo>
                  <a:pt x="53340" y="0"/>
                </a:lnTo>
              </a:path>
            </a:pathLst>
          </a:custGeom>
          <a:ln w="28956">
            <a:solidFill>
              <a:srgbClr val="000000"/>
            </a:solidFill>
          </a:ln>
        </p:spPr>
        <p:txBody>
          <a:bodyPr wrap="square" lIns="0" tIns="0" rIns="0" bIns="0" rtlCol="0"/>
          <a:lstStyle/>
          <a:p>
            <a:endParaRPr/>
          </a:p>
        </p:txBody>
      </p:sp>
      <p:sp>
        <p:nvSpPr>
          <p:cNvPr id="54" name="object 54"/>
          <p:cNvSpPr/>
          <p:nvPr/>
        </p:nvSpPr>
        <p:spPr>
          <a:xfrm>
            <a:off x="2881122" y="3135629"/>
            <a:ext cx="52069" cy="58419"/>
          </a:xfrm>
          <a:custGeom>
            <a:avLst/>
            <a:gdLst/>
            <a:ahLst/>
            <a:cxnLst/>
            <a:rect l="l" t="t" r="r" b="b"/>
            <a:pathLst>
              <a:path w="52069" h="58419">
                <a:moveTo>
                  <a:pt x="0" y="0"/>
                </a:moveTo>
                <a:lnTo>
                  <a:pt x="51815" y="57912"/>
                </a:lnTo>
              </a:path>
            </a:pathLst>
          </a:custGeom>
          <a:ln w="28956">
            <a:solidFill>
              <a:srgbClr val="000000"/>
            </a:solidFill>
          </a:ln>
        </p:spPr>
        <p:txBody>
          <a:bodyPr wrap="square" lIns="0" tIns="0" rIns="0" bIns="0" rtlCol="0"/>
          <a:lstStyle/>
          <a:p>
            <a:endParaRPr/>
          </a:p>
        </p:txBody>
      </p:sp>
      <p:sp>
        <p:nvSpPr>
          <p:cNvPr id="55" name="object 55"/>
          <p:cNvSpPr/>
          <p:nvPr/>
        </p:nvSpPr>
        <p:spPr>
          <a:xfrm>
            <a:off x="2932938" y="3071622"/>
            <a:ext cx="52069" cy="121920"/>
          </a:xfrm>
          <a:custGeom>
            <a:avLst/>
            <a:gdLst/>
            <a:ahLst/>
            <a:cxnLst/>
            <a:rect l="l" t="t" r="r" b="b"/>
            <a:pathLst>
              <a:path w="52069" h="121919">
                <a:moveTo>
                  <a:pt x="0" y="121919"/>
                </a:moveTo>
                <a:lnTo>
                  <a:pt x="51816" y="0"/>
                </a:lnTo>
              </a:path>
            </a:pathLst>
          </a:custGeom>
          <a:ln w="28956">
            <a:solidFill>
              <a:srgbClr val="000000"/>
            </a:solidFill>
          </a:ln>
        </p:spPr>
        <p:txBody>
          <a:bodyPr wrap="square" lIns="0" tIns="0" rIns="0" bIns="0" rtlCol="0"/>
          <a:lstStyle/>
          <a:p>
            <a:endParaRPr/>
          </a:p>
        </p:txBody>
      </p:sp>
      <p:sp>
        <p:nvSpPr>
          <p:cNvPr id="56" name="object 56"/>
          <p:cNvSpPr/>
          <p:nvPr/>
        </p:nvSpPr>
        <p:spPr>
          <a:xfrm>
            <a:off x="2984754" y="2993898"/>
            <a:ext cx="52069" cy="78105"/>
          </a:xfrm>
          <a:custGeom>
            <a:avLst/>
            <a:gdLst/>
            <a:ahLst/>
            <a:cxnLst/>
            <a:rect l="l" t="t" r="r" b="b"/>
            <a:pathLst>
              <a:path w="52069" h="78105">
                <a:moveTo>
                  <a:pt x="0" y="77724"/>
                </a:moveTo>
                <a:lnTo>
                  <a:pt x="51815" y="0"/>
                </a:lnTo>
              </a:path>
            </a:pathLst>
          </a:custGeom>
          <a:ln w="28956">
            <a:solidFill>
              <a:srgbClr val="000000"/>
            </a:solidFill>
          </a:ln>
        </p:spPr>
        <p:txBody>
          <a:bodyPr wrap="square" lIns="0" tIns="0" rIns="0" bIns="0" rtlCol="0"/>
          <a:lstStyle/>
          <a:p>
            <a:endParaRPr/>
          </a:p>
        </p:txBody>
      </p:sp>
      <p:sp>
        <p:nvSpPr>
          <p:cNvPr id="57" name="object 57"/>
          <p:cNvSpPr/>
          <p:nvPr/>
        </p:nvSpPr>
        <p:spPr>
          <a:xfrm>
            <a:off x="3036570" y="2964942"/>
            <a:ext cx="52069" cy="29209"/>
          </a:xfrm>
          <a:custGeom>
            <a:avLst/>
            <a:gdLst/>
            <a:ahLst/>
            <a:cxnLst/>
            <a:rect l="l" t="t" r="r" b="b"/>
            <a:pathLst>
              <a:path w="52069" h="29210">
                <a:moveTo>
                  <a:pt x="0" y="28956"/>
                </a:moveTo>
                <a:lnTo>
                  <a:pt x="51816" y="0"/>
                </a:lnTo>
              </a:path>
            </a:pathLst>
          </a:custGeom>
          <a:ln w="28956">
            <a:solidFill>
              <a:srgbClr val="000000"/>
            </a:solidFill>
          </a:ln>
        </p:spPr>
        <p:txBody>
          <a:bodyPr wrap="square" lIns="0" tIns="0" rIns="0" bIns="0" rtlCol="0"/>
          <a:lstStyle/>
          <a:p>
            <a:endParaRPr/>
          </a:p>
        </p:txBody>
      </p:sp>
      <p:sp>
        <p:nvSpPr>
          <p:cNvPr id="58" name="object 58"/>
          <p:cNvSpPr/>
          <p:nvPr/>
        </p:nvSpPr>
        <p:spPr>
          <a:xfrm>
            <a:off x="3088385" y="2922270"/>
            <a:ext cx="52069" cy="43180"/>
          </a:xfrm>
          <a:custGeom>
            <a:avLst/>
            <a:gdLst/>
            <a:ahLst/>
            <a:cxnLst/>
            <a:rect l="l" t="t" r="r" b="b"/>
            <a:pathLst>
              <a:path w="52069" h="43180">
                <a:moveTo>
                  <a:pt x="0" y="42671"/>
                </a:moveTo>
                <a:lnTo>
                  <a:pt x="51815" y="0"/>
                </a:lnTo>
              </a:path>
            </a:pathLst>
          </a:custGeom>
          <a:ln w="28955">
            <a:solidFill>
              <a:srgbClr val="000000"/>
            </a:solidFill>
          </a:ln>
        </p:spPr>
        <p:txBody>
          <a:bodyPr wrap="square" lIns="0" tIns="0" rIns="0" bIns="0" rtlCol="0"/>
          <a:lstStyle/>
          <a:p>
            <a:endParaRPr/>
          </a:p>
        </p:txBody>
      </p:sp>
      <p:sp>
        <p:nvSpPr>
          <p:cNvPr id="59" name="object 59"/>
          <p:cNvSpPr/>
          <p:nvPr/>
        </p:nvSpPr>
        <p:spPr>
          <a:xfrm>
            <a:off x="3140201" y="2913126"/>
            <a:ext cx="52069" cy="9525"/>
          </a:xfrm>
          <a:custGeom>
            <a:avLst/>
            <a:gdLst/>
            <a:ahLst/>
            <a:cxnLst/>
            <a:rect l="l" t="t" r="r" b="b"/>
            <a:pathLst>
              <a:path w="52069" h="9525">
                <a:moveTo>
                  <a:pt x="0" y="9144"/>
                </a:moveTo>
                <a:lnTo>
                  <a:pt x="51816" y="0"/>
                </a:lnTo>
              </a:path>
            </a:pathLst>
          </a:custGeom>
          <a:ln w="28956">
            <a:solidFill>
              <a:srgbClr val="000000"/>
            </a:solidFill>
          </a:ln>
        </p:spPr>
        <p:txBody>
          <a:bodyPr wrap="square" lIns="0" tIns="0" rIns="0" bIns="0" rtlCol="0"/>
          <a:lstStyle/>
          <a:p>
            <a:endParaRPr/>
          </a:p>
        </p:txBody>
      </p:sp>
      <p:sp>
        <p:nvSpPr>
          <p:cNvPr id="60" name="object 60"/>
          <p:cNvSpPr/>
          <p:nvPr/>
        </p:nvSpPr>
        <p:spPr>
          <a:xfrm>
            <a:off x="3192017" y="2913126"/>
            <a:ext cx="52069" cy="3175"/>
          </a:xfrm>
          <a:custGeom>
            <a:avLst/>
            <a:gdLst/>
            <a:ahLst/>
            <a:cxnLst/>
            <a:rect l="l" t="t" r="r" b="b"/>
            <a:pathLst>
              <a:path w="52069" h="3175">
                <a:moveTo>
                  <a:pt x="0" y="0"/>
                </a:moveTo>
                <a:lnTo>
                  <a:pt x="51815" y="3048"/>
                </a:lnTo>
              </a:path>
            </a:pathLst>
          </a:custGeom>
          <a:ln w="28956">
            <a:solidFill>
              <a:srgbClr val="000000"/>
            </a:solidFill>
          </a:ln>
        </p:spPr>
        <p:txBody>
          <a:bodyPr wrap="square" lIns="0" tIns="0" rIns="0" bIns="0" rtlCol="0"/>
          <a:lstStyle/>
          <a:p>
            <a:endParaRPr/>
          </a:p>
        </p:txBody>
      </p:sp>
      <p:sp>
        <p:nvSpPr>
          <p:cNvPr id="61" name="object 61"/>
          <p:cNvSpPr/>
          <p:nvPr/>
        </p:nvSpPr>
        <p:spPr>
          <a:xfrm>
            <a:off x="3243833" y="2905505"/>
            <a:ext cx="53340" cy="10795"/>
          </a:xfrm>
          <a:custGeom>
            <a:avLst/>
            <a:gdLst/>
            <a:ahLst/>
            <a:cxnLst/>
            <a:rect l="l" t="t" r="r" b="b"/>
            <a:pathLst>
              <a:path w="53339" h="10794">
                <a:moveTo>
                  <a:pt x="0" y="10668"/>
                </a:moveTo>
                <a:lnTo>
                  <a:pt x="53340" y="0"/>
                </a:lnTo>
              </a:path>
            </a:pathLst>
          </a:custGeom>
          <a:ln w="28956">
            <a:solidFill>
              <a:srgbClr val="000000"/>
            </a:solidFill>
          </a:ln>
        </p:spPr>
        <p:txBody>
          <a:bodyPr wrap="square" lIns="0" tIns="0" rIns="0" bIns="0" rtlCol="0"/>
          <a:lstStyle/>
          <a:p>
            <a:endParaRPr/>
          </a:p>
        </p:txBody>
      </p:sp>
      <p:sp>
        <p:nvSpPr>
          <p:cNvPr id="62" name="object 62"/>
          <p:cNvSpPr/>
          <p:nvPr/>
        </p:nvSpPr>
        <p:spPr>
          <a:xfrm>
            <a:off x="3297173" y="2596133"/>
            <a:ext cx="1247140" cy="309880"/>
          </a:xfrm>
          <a:custGeom>
            <a:avLst/>
            <a:gdLst/>
            <a:ahLst/>
            <a:cxnLst/>
            <a:rect l="l" t="t" r="r" b="b"/>
            <a:pathLst>
              <a:path w="1247139" h="309880">
                <a:moveTo>
                  <a:pt x="0" y="309371"/>
                </a:moveTo>
                <a:lnTo>
                  <a:pt x="207263" y="214883"/>
                </a:lnTo>
                <a:lnTo>
                  <a:pt x="467867" y="80771"/>
                </a:lnTo>
                <a:lnTo>
                  <a:pt x="726948" y="24383"/>
                </a:lnTo>
                <a:lnTo>
                  <a:pt x="987551" y="0"/>
                </a:lnTo>
                <a:lnTo>
                  <a:pt x="1246631" y="15239"/>
                </a:lnTo>
              </a:path>
            </a:pathLst>
          </a:custGeom>
          <a:ln w="28956">
            <a:solidFill>
              <a:srgbClr val="000099"/>
            </a:solidFill>
          </a:ln>
        </p:spPr>
        <p:txBody>
          <a:bodyPr wrap="square" lIns="0" tIns="0" rIns="0" bIns="0" rtlCol="0"/>
          <a:lstStyle/>
          <a:p>
            <a:endParaRPr/>
          </a:p>
        </p:txBody>
      </p:sp>
      <p:sp>
        <p:nvSpPr>
          <p:cNvPr id="63" name="object 63"/>
          <p:cNvSpPr/>
          <p:nvPr/>
        </p:nvSpPr>
        <p:spPr>
          <a:xfrm>
            <a:off x="3459479" y="276606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64" name="object 64"/>
          <p:cNvSpPr/>
          <p:nvPr/>
        </p:nvSpPr>
        <p:spPr>
          <a:xfrm>
            <a:off x="3720084" y="2631948"/>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7"/>
                </a:lnTo>
                <a:lnTo>
                  <a:pt x="27003" y="84915"/>
                </a:lnTo>
                <a:lnTo>
                  <a:pt x="44195" y="88391"/>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0099"/>
          </a:solidFill>
        </p:spPr>
        <p:txBody>
          <a:bodyPr wrap="square" lIns="0" tIns="0" rIns="0" bIns="0" rtlCol="0"/>
          <a:lstStyle/>
          <a:p>
            <a:endParaRPr/>
          </a:p>
        </p:txBody>
      </p:sp>
      <p:sp>
        <p:nvSpPr>
          <p:cNvPr id="65" name="object 65"/>
          <p:cNvSpPr/>
          <p:nvPr/>
        </p:nvSpPr>
        <p:spPr>
          <a:xfrm>
            <a:off x="3979164" y="257556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66" name="object 66"/>
          <p:cNvSpPr/>
          <p:nvPr/>
        </p:nvSpPr>
        <p:spPr>
          <a:xfrm>
            <a:off x="4239767" y="2551176"/>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7"/>
                </a:lnTo>
                <a:lnTo>
                  <a:pt x="27003" y="84915"/>
                </a:lnTo>
                <a:lnTo>
                  <a:pt x="44196" y="88391"/>
                </a:lnTo>
                <a:lnTo>
                  <a:pt x="61388" y="84915"/>
                </a:lnTo>
                <a:lnTo>
                  <a:pt x="75438" y="75437"/>
                </a:lnTo>
                <a:lnTo>
                  <a:pt x="84915" y="61388"/>
                </a:lnTo>
                <a:lnTo>
                  <a:pt x="88392" y="44196"/>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67" name="object 67"/>
          <p:cNvSpPr/>
          <p:nvPr/>
        </p:nvSpPr>
        <p:spPr>
          <a:xfrm>
            <a:off x="4498847" y="2566416"/>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000099"/>
          </a:solidFill>
        </p:spPr>
        <p:txBody>
          <a:bodyPr wrap="square" lIns="0" tIns="0" rIns="0" bIns="0" rtlCol="0"/>
          <a:lstStyle/>
          <a:p>
            <a:endParaRPr/>
          </a:p>
        </p:txBody>
      </p:sp>
      <p:sp>
        <p:nvSpPr>
          <p:cNvPr id="68" name="object 68"/>
          <p:cNvSpPr/>
          <p:nvPr/>
        </p:nvSpPr>
        <p:spPr>
          <a:xfrm>
            <a:off x="3297173" y="2902457"/>
            <a:ext cx="1247140" cy="745490"/>
          </a:xfrm>
          <a:custGeom>
            <a:avLst/>
            <a:gdLst/>
            <a:ahLst/>
            <a:cxnLst/>
            <a:rect l="l" t="t" r="r" b="b"/>
            <a:pathLst>
              <a:path w="1247139" h="745489">
                <a:moveTo>
                  <a:pt x="0" y="3047"/>
                </a:moveTo>
                <a:lnTo>
                  <a:pt x="207263" y="0"/>
                </a:lnTo>
                <a:lnTo>
                  <a:pt x="467867" y="16763"/>
                </a:lnTo>
                <a:lnTo>
                  <a:pt x="726948" y="167639"/>
                </a:lnTo>
                <a:lnTo>
                  <a:pt x="987551" y="432815"/>
                </a:lnTo>
                <a:lnTo>
                  <a:pt x="1246631" y="745235"/>
                </a:lnTo>
              </a:path>
            </a:pathLst>
          </a:custGeom>
          <a:ln w="28956">
            <a:solidFill>
              <a:srgbClr val="009900"/>
            </a:solidFill>
          </a:ln>
        </p:spPr>
        <p:txBody>
          <a:bodyPr wrap="square" lIns="0" tIns="0" rIns="0" bIns="0" rtlCol="0"/>
          <a:lstStyle/>
          <a:p>
            <a:endParaRPr/>
          </a:p>
        </p:txBody>
      </p:sp>
      <p:sp>
        <p:nvSpPr>
          <p:cNvPr id="69" name="object 69"/>
          <p:cNvSpPr/>
          <p:nvPr/>
        </p:nvSpPr>
        <p:spPr>
          <a:xfrm>
            <a:off x="3461511" y="2856992"/>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70" name="object 70"/>
          <p:cNvSpPr/>
          <p:nvPr/>
        </p:nvSpPr>
        <p:spPr>
          <a:xfrm>
            <a:off x="3720591" y="287527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8"/>
                </a:lnTo>
                <a:lnTo>
                  <a:pt x="27003" y="84915"/>
                </a:lnTo>
                <a:lnTo>
                  <a:pt x="44196" y="88392"/>
                </a:lnTo>
                <a:lnTo>
                  <a:pt x="61388" y="84915"/>
                </a:lnTo>
                <a:lnTo>
                  <a:pt x="75438" y="75437"/>
                </a:lnTo>
                <a:lnTo>
                  <a:pt x="84915" y="61388"/>
                </a:lnTo>
                <a:lnTo>
                  <a:pt x="88392" y="44196"/>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71" name="object 71"/>
          <p:cNvSpPr/>
          <p:nvPr/>
        </p:nvSpPr>
        <p:spPr>
          <a:xfrm>
            <a:off x="3981196" y="3026155"/>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009900"/>
          </a:solidFill>
        </p:spPr>
        <p:txBody>
          <a:bodyPr wrap="square" lIns="0" tIns="0" rIns="0" bIns="0" rtlCol="0"/>
          <a:lstStyle/>
          <a:p>
            <a:endParaRPr/>
          </a:p>
        </p:txBody>
      </p:sp>
      <p:sp>
        <p:nvSpPr>
          <p:cNvPr id="72" name="object 72"/>
          <p:cNvSpPr/>
          <p:nvPr/>
        </p:nvSpPr>
        <p:spPr>
          <a:xfrm>
            <a:off x="4240276" y="3289808"/>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3"/>
                </a:lnTo>
                <a:lnTo>
                  <a:pt x="61388" y="3476"/>
                </a:lnTo>
                <a:lnTo>
                  <a:pt x="44196" y="0"/>
                </a:lnTo>
                <a:close/>
              </a:path>
            </a:pathLst>
          </a:custGeom>
          <a:solidFill>
            <a:srgbClr val="009900"/>
          </a:solidFill>
        </p:spPr>
        <p:txBody>
          <a:bodyPr wrap="square" lIns="0" tIns="0" rIns="0" bIns="0" rtlCol="0"/>
          <a:lstStyle/>
          <a:p>
            <a:endParaRPr/>
          </a:p>
        </p:txBody>
      </p:sp>
      <p:sp>
        <p:nvSpPr>
          <p:cNvPr id="73" name="object 73"/>
          <p:cNvSpPr/>
          <p:nvPr/>
        </p:nvSpPr>
        <p:spPr>
          <a:xfrm>
            <a:off x="4500879" y="3603752"/>
            <a:ext cx="88900" cy="88900"/>
          </a:xfrm>
          <a:custGeom>
            <a:avLst/>
            <a:gdLst/>
            <a:ahLst/>
            <a:cxnLst/>
            <a:rect l="l" t="t" r="r" b="b"/>
            <a:pathLst>
              <a:path w="88900" h="88900">
                <a:moveTo>
                  <a:pt x="44196" y="0"/>
                </a:moveTo>
                <a:lnTo>
                  <a:pt x="27003" y="3476"/>
                </a:lnTo>
                <a:lnTo>
                  <a:pt x="12953" y="12953"/>
                </a:lnTo>
                <a:lnTo>
                  <a:pt x="3476" y="27003"/>
                </a:lnTo>
                <a:lnTo>
                  <a:pt x="0" y="44196"/>
                </a:lnTo>
                <a:lnTo>
                  <a:pt x="3476" y="61388"/>
                </a:lnTo>
                <a:lnTo>
                  <a:pt x="12954" y="75437"/>
                </a:lnTo>
                <a:lnTo>
                  <a:pt x="27003" y="84915"/>
                </a:lnTo>
                <a:lnTo>
                  <a:pt x="44196" y="88392"/>
                </a:lnTo>
                <a:lnTo>
                  <a:pt x="61388" y="84915"/>
                </a:lnTo>
                <a:lnTo>
                  <a:pt x="75438" y="75437"/>
                </a:lnTo>
                <a:lnTo>
                  <a:pt x="84915" y="61388"/>
                </a:lnTo>
                <a:lnTo>
                  <a:pt x="88392" y="44196"/>
                </a:lnTo>
                <a:lnTo>
                  <a:pt x="84915" y="27003"/>
                </a:lnTo>
                <a:lnTo>
                  <a:pt x="75437" y="12954"/>
                </a:lnTo>
                <a:lnTo>
                  <a:pt x="61388" y="3476"/>
                </a:lnTo>
                <a:lnTo>
                  <a:pt x="44196" y="0"/>
                </a:lnTo>
                <a:close/>
              </a:path>
            </a:pathLst>
          </a:custGeom>
          <a:solidFill>
            <a:srgbClr val="009900"/>
          </a:solidFill>
        </p:spPr>
        <p:txBody>
          <a:bodyPr wrap="square" lIns="0" tIns="0" rIns="0" bIns="0" rtlCol="0"/>
          <a:lstStyle/>
          <a:p>
            <a:endParaRPr/>
          </a:p>
        </p:txBody>
      </p:sp>
      <p:sp>
        <p:nvSpPr>
          <p:cNvPr id="74" name="object 74"/>
          <p:cNvSpPr/>
          <p:nvPr/>
        </p:nvSpPr>
        <p:spPr>
          <a:xfrm>
            <a:off x="3297173" y="2905505"/>
            <a:ext cx="1247140" cy="1388745"/>
          </a:xfrm>
          <a:custGeom>
            <a:avLst/>
            <a:gdLst/>
            <a:ahLst/>
            <a:cxnLst/>
            <a:rect l="l" t="t" r="r" b="b"/>
            <a:pathLst>
              <a:path w="1247139" h="1388745">
                <a:moveTo>
                  <a:pt x="0" y="0"/>
                </a:moveTo>
                <a:lnTo>
                  <a:pt x="207263" y="123444"/>
                </a:lnTo>
                <a:lnTo>
                  <a:pt x="467867" y="350520"/>
                </a:lnTo>
                <a:lnTo>
                  <a:pt x="726948" y="626364"/>
                </a:lnTo>
                <a:lnTo>
                  <a:pt x="987551" y="996696"/>
                </a:lnTo>
                <a:lnTo>
                  <a:pt x="1246631" y="1388364"/>
                </a:lnTo>
              </a:path>
            </a:pathLst>
          </a:custGeom>
          <a:ln w="28956">
            <a:solidFill>
              <a:srgbClr val="FF6600"/>
            </a:solidFill>
          </a:ln>
        </p:spPr>
        <p:txBody>
          <a:bodyPr wrap="square" lIns="0" tIns="0" rIns="0" bIns="0" rtlCol="0"/>
          <a:lstStyle/>
          <a:p>
            <a:endParaRPr/>
          </a:p>
        </p:txBody>
      </p:sp>
      <p:sp>
        <p:nvSpPr>
          <p:cNvPr id="75" name="object 75"/>
          <p:cNvSpPr/>
          <p:nvPr/>
        </p:nvSpPr>
        <p:spPr>
          <a:xfrm>
            <a:off x="3461511" y="2983483"/>
            <a:ext cx="88900" cy="88900"/>
          </a:xfrm>
          <a:custGeom>
            <a:avLst/>
            <a:gdLst/>
            <a:ahLst/>
            <a:cxnLst/>
            <a:rect l="l" t="t" r="r" b="b"/>
            <a:pathLst>
              <a:path w="88900" h="88900">
                <a:moveTo>
                  <a:pt x="44196" y="0"/>
                </a:moveTo>
                <a:lnTo>
                  <a:pt x="27003" y="3476"/>
                </a:lnTo>
                <a:lnTo>
                  <a:pt x="12953" y="12953"/>
                </a:lnTo>
                <a:lnTo>
                  <a:pt x="3476" y="27003"/>
                </a:lnTo>
                <a:lnTo>
                  <a:pt x="0" y="44195"/>
                </a:lnTo>
                <a:lnTo>
                  <a:pt x="3476" y="61442"/>
                </a:lnTo>
                <a:lnTo>
                  <a:pt x="12954" y="75485"/>
                </a:lnTo>
                <a:lnTo>
                  <a:pt x="27003" y="84933"/>
                </a:lnTo>
                <a:lnTo>
                  <a:pt x="44196" y="88391"/>
                </a:lnTo>
                <a:lnTo>
                  <a:pt x="61388" y="84933"/>
                </a:lnTo>
                <a:lnTo>
                  <a:pt x="75437" y="75485"/>
                </a:lnTo>
                <a:lnTo>
                  <a:pt x="84915" y="61442"/>
                </a:lnTo>
                <a:lnTo>
                  <a:pt x="88391" y="44195"/>
                </a:lnTo>
                <a:lnTo>
                  <a:pt x="84915" y="27003"/>
                </a:lnTo>
                <a:lnTo>
                  <a:pt x="75437" y="12953"/>
                </a:lnTo>
                <a:lnTo>
                  <a:pt x="61388" y="3476"/>
                </a:lnTo>
                <a:lnTo>
                  <a:pt x="44196" y="0"/>
                </a:lnTo>
                <a:close/>
              </a:path>
            </a:pathLst>
          </a:custGeom>
          <a:solidFill>
            <a:srgbClr val="FF6600"/>
          </a:solidFill>
        </p:spPr>
        <p:txBody>
          <a:bodyPr wrap="square" lIns="0" tIns="0" rIns="0" bIns="0" rtlCol="0"/>
          <a:lstStyle/>
          <a:p>
            <a:endParaRPr/>
          </a:p>
        </p:txBody>
      </p:sp>
      <p:sp>
        <p:nvSpPr>
          <p:cNvPr id="76" name="object 76"/>
          <p:cNvSpPr/>
          <p:nvPr/>
        </p:nvSpPr>
        <p:spPr>
          <a:xfrm>
            <a:off x="3720591" y="3210560"/>
            <a:ext cx="88900" cy="88900"/>
          </a:xfrm>
          <a:custGeom>
            <a:avLst/>
            <a:gdLst/>
            <a:ahLst/>
            <a:cxnLst/>
            <a:rect l="l" t="t" r="r" b="b"/>
            <a:pathLst>
              <a:path w="88900" h="88900">
                <a:moveTo>
                  <a:pt x="44196" y="0"/>
                </a:moveTo>
                <a:lnTo>
                  <a:pt x="27003" y="3476"/>
                </a:lnTo>
                <a:lnTo>
                  <a:pt x="12953" y="12953"/>
                </a:lnTo>
                <a:lnTo>
                  <a:pt x="3476" y="27003"/>
                </a:lnTo>
                <a:lnTo>
                  <a:pt x="0" y="44195"/>
                </a:lnTo>
                <a:lnTo>
                  <a:pt x="3476" y="61388"/>
                </a:lnTo>
                <a:lnTo>
                  <a:pt x="12954" y="75437"/>
                </a:lnTo>
                <a:lnTo>
                  <a:pt x="27003" y="84915"/>
                </a:lnTo>
                <a:lnTo>
                  <a:pt x="44196" y="88391"/>
                </a:lnTo>
                <a:lnTo>
                  <a:pt x="61388" y="84915"/>
                </a:lnTo>
                <a:lnTo>
                  <a:pt x="75438" y="75437"/>
                </a:lnTo>
                <a:lnTo>
                  <a:pt x="84915" y="61388"/>
                </a:lnTo>
                <a:lnTo>
                  <a:pt x="88392" y="44195"/>
                </a:lnTo>
                <a:lnTo>
                  <a:pt x="84915" y="27003"/>
                </a:lnTo>
                <a:lnTo>
                  <a:pt x="75437" y="12953"/>
                </a:lnTo>
                <a:lnTo>
                  <a:pt x="61388" y="3476"/>
                </a:lnTo>
                <a:lnTo>
                  <a:pt x="44196" y="0"/>
                </a:lnTo>
                <a:close/>
              </a:path>
            </a:pathLst>
          </a:custGeom>
          <a:solidFill>
            <a:srgbClr val="FF6600"/>
          </a:solidFill>
        </p:spPr>
        <p:txBody>
          <a:bodyPr wrap="square" lIns="0" tIns="0" rIns="0" bIns="0" rtlCol="0"/>
          <a:lstStyle/>
          <a:p>
            <a:endParaRPr/>
          </a:p>
        </p:txBody>
      </p:sp>
      <p:sp>
        <p:nvSpPr>
          <p:cNvPr id="77" name="object 77"/>
          <p:cNvSpPr/>
          <p:nvPr/>
        </p:nvSpPr>
        <p:spPr>
          <a:xfrm>
            <a:off x="3981196" y="3486403"/>
            <a:ext cx="88900" cy="88900"/>
          </a:xfrm>
          <a:custGeom>
            <a:avLst/>
            <a:gdLst/>
            <a:ahLst/>
            <a:cxnLst/>
            <a:rect l="l" t="t" r="r" b="b"/>
            <a:pathLst>
              <a:path w="88900" h="88900">
                <a:moveTo>
                  <a:pt x="44195" y="0"/>
                </a:moveTo>
                <a:lnTo>
                  <a:pt x="27003" y="3476"/>
                </a:lnTo>
                <a:lnTo>
                  <a:pt x="12953" y="12954"/>
                </a:lnTo>
                <a:lnTo>
                  <a:pt x="3476" y="27003"/>
                </a:lnTo>
                <a:lnTo>
                  <a:pt x="0" y="44196"/>
                </a:lnTo>
                <a:lnTo>
                  <a:pt x="3476" y="61388"/>
                </a:lnTo>
                <a:lnTo>
                  <a:pt x="12953" y="75438"/>
                </a:lnTo>
                <a:lnTo>
                  <a:pt x="27003" y="84915"/>
                </a:lnTo>
                <a:lnTo>
                  <a:pt x="44195" y="88392"/>
                </a:lnTo>
                <a:lnTo>
                  <a:pt x="61388" y="84915"/>
                </a:lnTo>
                <a:lnTo>
                  <a:pt x="75437" y="75437"/>
                </a:lnTo>
                <a:lnTo>
                  <a:pt x="84915" y="61388"/>
                </a:lnTo>
                <a:lnTo>
                  <a:pt x="88391" y="44196"/>
                </a:lnTo>
                <a:lnTo>
                  <a:pt x="84915" y="27003"/>
                </a:lnTo>
                <a:lnTo>
                  <a:pt x="75437" y="12953"/>
                </a:lnTo>
                <a:lnTo>
                  <a:pt x="61388" y="3476"/>
                </a:lnTo>
                <a:lnTo>
                  <a:pt x="44195" y="0"/>
                </a:lnTo>
                <a:close/>
              </a:path>
            </a:pathLst>
          </a:custGeom>
          <a:solidFill>
            <a:srgbClr val="FF6600"/>
          </a:solidFill>
        </p:spPr>
        <p:txBody>
          <a:bodyPr wrap="square" lIns="0" tIns="0" rIns="0" bIns="0" rtlCol="0"/>
          <a:lstStyle/>
          <a:p>
            <a:endParaRPr/>
          </a:p>
        </p:txBody>
      </p:sp>
      <p:sp>
        <p:nvSpPr>
          <p:cNvPr id="78" name="object 78"/>
          <p:cNvSpPr/>
          <p:nvPr/>
        </p:nvSpPr>
        <p:spPr>
          <a:xfrm>
            <a:off x="4240276" y="3858259"/>
            <a:ext cx="88900" cy="88900"/>
          </a:xfrm>
          <a:custGeom>
            <a:avLst/>
            <a:gdLst/>
            <a:ahLst/>
            <a:cxnLst/>
            <a:rect l="l" t="t" r="r" b="b"/>
            <a:pathLst>
              <a:path w="88900" h="88900">
                <a:moveTo>
                  <a:pt x="44196" y="0"/>
                </a:moveTo>
                <a:lnTo>
                  <a:pt x="27003" y="3476"/>
                </a:lnTo>
                <a:lnTo>
                  <a:pt x="12953" y="12954"/>
                </a:lnTo>
                <a:lnTo>
                  <a:pt x="3476" y="27003"/>
                </a:lnTo>
                <a:lnTo>
                  <a:pt x="0" y="44195"/>
                </a:lnTo>
                <a:lnTo>
                  <a:pt x="3476" y="61388"/>
                </a:lnTo>
                <a:lnTo>
                  <a:pt x="12954" y="75437"/>
                </a:lnTo>
                <a:lnTo>
                  <a:pt x="27003" y="84915"/>
                </a:lnTo>
                <a:lnTo>
                  <a:pt x="44196" y="88391"/>
                </a:lnTo>
                <a:lnTo>
                  <a:pt x="61388" y="84915"/>
                </a:lnTo>
                <a:lnTo>
                  <a:pt x="75437" y="75437"/>
                </a:lnTo>
                <a:lnTo>
                  <a:pt x="84915" y="61388"/>
                </a:lnTo>
                <a:lnTo>
                  <a:pt x="88391" y="44195"/>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79" name="object 79"/>
          <p:cNvSpPr/>
          <p:nvPr/>
        </p:nvSpPr>
        <p:spPr>
          <a:xfrm>
            <a:off x="4500879" y="4248403"/>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4" y="75437"/>
                </a:lnTo>
                <a:lnTo>
                  <a:pt x="27003" y="84915"/>
                </a:lnTo>
                <a:lnTo>
                  <a:pt x="44196" y="88392"/>
                </a:lnTo>
                <a:lnTo>
                  <a:pt x="61388" y="84915"/>
                </a:lnTo>
                <a:lnTo>
                  <a:pt x="75438" y="75437"/>
                </a:lnTo>
                <a:lnTo>
                  <a:pt x="84915" y="61388"/>
                </a:lnTo>
                <a:lnTo>
                  <a:pt x="88392" y="44196"/>
                </a:lnTo>
                <a:lnTo>
                  <a:pt x="84915" y="27003"/>
                </a:lnTo>
                <a:lnTo>
                  <a:pt x="75437" y="12954"/>
                </a:lnTo>
                <a:lnTo>
                  <a:pt x="61388" y="3476"/>
                </a:lnTo>
                <a:lnTo>
                  <a:pt x="44196" y="0"/>
                </a:lnTo>
                <a:close/>
              </a:path>
            </a:pathLst>
          </a:custGeom>
          <a:solidFill>
            <a:srgbClr val="FF6600"/>
          </a:solidFill>
        </p:spPr>
        <p:txBody>
          <a:bodyPr wrap="square" lIns="0" tIns="0" rIns="0" bIns="0" rtlCol="0"/>
          <a:lstStyle/>
          <a:p>
            <a:endParaRPr/>
          </a:p>
        </p:txBody>
      </p:sp>
      <p:sp>
        <p:nvSpPr>
          <p:cNvPr id="80" name="object 80"/>
          <p:cNvSpPr txBox="1"/>
          <p:nvPr/>
        </p:nvSpPr>
        <p:spPr>
          <a:xfrm>
            <a:off x="627989" y="571916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81" name="object 81"/>
          <p:cNvSpPr txBox="1"/>
          <p:nvPr/>
        </p:nvSpPr>
        <p:spPr>
          <a:xfrm>
            <a:off x="627989" y="527964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82" name="object 82"/>
          <p:cNvSpPr txBox="1"/>
          <p:nvPr/>
        </p:nvSpPr>
        <p:spPr>
          <a:xfrm>
            <a:off x="529234" y="484047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83" name="object 83"/>
          <p:cNvSpPr txBox="1"/>
          <p:nvPr/>
        </p:nvSpPr>
        <p:spPr>
          <a:xfrm>
            <a:off x="529234" y="440093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84" name="object 84"/>
          <p:cNvSpPr txBox="1"/>
          <p:nvPr/>
        </p:nvSpPr>
        <p:spPr>
          <a:xfrm>
            <a:off x="529234" y="352221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a:t>
            </a:r>
            <a:endParaRPr sz="1400">
              <a:latin typeface="Univers for BP Light"/>
              <a:cs typeface="Univers for BP Light"/>
            </a:endParaRPr>
          </a:p>
        </p:txBody>
      </p:sp>
      <p:sp>
        <p:nvSpPr>
          <p:cNvPr id="85" name="object 85"/>
          <p:cNvSpPr txBox="1"/>
          <p:nvPr/>
        </p:nvSpPr>
        <p:spPr>
          <a:xfrm>
            <a:off x="693826" y="5950508"/>
            <a:ext cx="406336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1970  1980  1990  2000  2010  2020  2030    </a:t>
            </a:r>
            <a:r>
              <a:rPr sz="1400" b="0" spc="275" dirty="0">
                <a:latin typeface="Univers for BP Light"/>
                <a:cs typeface="Univers for BP Light"/>
              </a:rPr>
              <a:t> </a:t>
            </a:r>
            <a:r>
              <a:rPr sz="1400" b="0" spc="-5" dirty="0">
                <a:latin typeface="Univers for BP Light"/>
                <a:cs typeface="Univers for BP Light"/>
              </a:rPr>
              <a:t>2040</a:t>
            </a:r>
            <a:endParaRPr sz="1400">
              <a:latin typeface="Univers for BP Light"/>
              <a:cs typeface="Univers for BP Light"/>
            </a:endParaRPr>
          </a:p>
        </p:txBody>
      </p:sp>
      <p:sp>
        <p:nvSpPr>
          <p:cNvPr id="86" name="object 86"/>
          <p:cNvSpPr/>
          <p:nvPr/>
        </p:nvSpPr>
        <p:spPr>
          <a:xfrm>
            <a:off x="2593085" y="4709921"/>
            <a:ext cx="243840" cy="0"/>
          </a:xfrm>
          <a:custGeom>
            <a:avLst/>
            <a:gdLst/>
            <a:ahLst/>
            <a:cxnLst/>
            <a:rect l="l" t="t" r="r" b="b"/>
            <a:pathLst>
              <a:path w="243839">
                <a:moveTo>
                  <a:pt x="0" y="0"/>
                </a:moveTo>
                <a:lnTo>
                  <a:pt x="243839" y="0"/>
                </a:lnTo>
              </a:path>
            </a:pathLst>
          </a:custGeom>
          <a:ln w="28956">
            <a:solidFill>
              <a:srgbClr val="000099"/>
            </a:solidFill>
          </a:ln>
        </p:spPr>
        <p:txBody>
          <a:bodyPr wrap="square" lIns="0" tIns="0" rIns="0" bIns="0" rtlCol="0"/>
          <a:lstStyle/>
          <a:p>
            <a:endParaRPr/>
          </a:p>
        </p:txBody>
      </p:sp>
      <p:sp>
        <p:nvSpPr>
          <p:cNvPr id="87" name="object 87"/>
          <p:cNvSpPr/>
          <p:nvPr/>
        </p:nvSpPr>
        <p:spPr>
          <a:xfrm>
            <a:off x="2670048" y="4664964"/>
            <a:ext cx="88900" cy="88900"/>
          </a:xfrm>
          <a:custGeom>
            <a:avLst/>
            <a:gdLst/>
            <a:ahLst/>
            <a:cxnLst/>
            <a:rect l="l" t="t" r="r" b="b"/>
            <a:pathLst>
              <a:path w="88900" h="88900">
                <a:moveTo>
                  <a:pt x="44195" y="0"/>
                </a:moveTo>
                <a:lnTo>
                  <a:pt x="27003" y="3476"/>
                </a:lnTo>
                <a:lnTo>
                  <a:pt x="12954" y="12953"/>
                </a:lnTo>
                <a:lnTo>
                  <a:pt x="3476" y="27003"/>
                </a:lnTo>
                <a:lnTo>
                  <a:pt x="0" y="44196"/>
                </a:lnTo>
                <a:lnTo>
                  <a:pt x="3476" y="61388"/>
                </a:lnTo>
                <a:lnTo>
                  <a:pt x="12954" y="75437"/>
                </a:lnTo>
                <a:lnTo>
                  <a:pt x="27003" y="84915"/>
                </a:lnTo>
                <a:lnTo>
                  <a:pt x="44195" y="88392"/>
                </a:lnTo>
                <a:lnTo>
                  <a:pt x="61388" y="84915"/>
                </a:lnTo>
                <a:lnTo>
                  <a:pt x="75437" y="75437"/>
                </a:lnTo>
                <a:lnTo>
                  <a:pt x="84915" y="61388"/>
                </a:lnTo>
                <a:lnTo>
                  <a:pt x="88391" y="44196"/>
                </a:lnTo>
                <a:lnTo>
                  <a:pt x="84915" y="27003"/>
                </a:lnTo>
                <a:lnTo>
                  <a:pt x="75437" y="12954"/>
                </a:lnTo>
                <a:lnTo>
                  <a:pt x="61388" y="3476"/>
                </a:lnTo>
                <a:lnTo>
                  <a:pt x="44195" y="0"/>
                </a:lnTo>
                <a:close/>
              </a:path>
            </a:pathLst>
          </a:custGeom>
          <a:solidFill>
            <a:srgbClr val="000099"/>
          </a:solidFill>
        </p:spPr>
        <p:txBody>
          <a:bodyPr wrap="square" lIns="0" tIns="0" rIns="0" bIns="0" rtlCol="0"/>
          <a:lstStyle/>
          <a:p>
            <a:endParaRPr/>
          </a:p>
        </p:txBody>
      </p:sp>
      <p:sp>
        <p:nvSpPr>
          <p:cNvPr id="88" name="object 88"/>
          <p:cNvSpPr/>
          <p:nvPr/>
        </p:nvSpPr>
        <p:spPr>
          <a:xfrm>
            <a:off x="2593085" y="5077205"/>
            <a:ext cx="243840" cy="0"/>
          </a:xfrm>
          <a:custGeom>
            <a:avLst/>
            <a:gdLst/>
            <a:ahLst/>
            <a:cxnLst/>
            <a:rect l="l" t="t" r="r" b="b"/>
            <a:pathLst>
              <a:path w="243839">
                <a:moveTo>
                  <a:pt x="0" y="0"/>
                </a:moveTo>
                <a:lnTo>
                  <a:pt x="243839" y="0"/>
                </a:lnTo>
              </a:path>
            </a:pathLst>
          </a:custGeom>
          <a:ln w="28956">
            <a:solidFill>
              <a:srgbClr val="009900"/>
            </a:solidFill>
          </a:ln>
        </p:spPr>
        <p:txBody>
          <a:bodyPr wrap="square" lIns="0" tIns="0" rIns="0" bIns="0" rtlCol="0"/>
          <a:lstStyle/>
          <a:p>
            <a:endParaRPr/>
          </a:p>
        </p:txBody>
      </p:sp>
      <p:sp>
        <p:nvSpPr>
          <p:cNvPr id="89" name="object 89"/>
          <p:cNvSpPr/>
          <p:nvPr/>
        </p:nvSpPr>
        <p:spPr>
          <a:xfrm>
            <a:off x="2670048" y="5032247"/>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1" y="44195"/>
                </a:lnTo>
                <a:lnTo>
                  <a:pt x="84915" y="27003"/>
                </a:lnTo>
                <a:lnTo>
                  <a:pt x="75437" y="12954"/>
                </a:lnTo>
                <a:lnTo>
                  <a:pt x="61388" y="3476"/>
                </a:lnTo>
                <a:lnTo>
                  <a:pt x="44195" y="0"/>
                </a:lnTo>
                <a:close/>
              </a:path>
            </a:pathLst>
          </a:custGeom>
          <a:solidFill>
            <a:srgbClr val="009900"/>
          </a:solidFill>
        </p:spPr>
        <p:txBody>
          <a:bodyPr wrap="square" lIns="0" tIns="0" rIns="0" bIns="0" rtlCol="0"/>
          <a:lstStyle/>
          <a:p>
            <a:endParaRPr/>
          </a:p>
        </p:txBody>
      </p:sp>
      <p:sp>
        <p:nvSpPr>
          <p:cNvPr id="90" name="object 90"/>
          <p:cNvSpPr/>
          <p:nvPr/>
        </p:nvSpPr>
        <p:spPr>
          <a:xfrm>
            <a:off x="2593085" y="5444490"/>
            <a:ext cx="243840" cy="0"/>
          </a:xfrm>
          <a:custGeom>
            <a:avLst/>
            <a:gdLst/>
            <a:ahLst/>
            <a:cxnLst/>
            <a:rect l="l" t="t" r="r" b="b"/>
            <a:pathLst>
              <a:path w="243839">
                <a:moveTo>
                  <a:pt x="0" y="0"/>
                </a:moveTo>
                <a:lnTo>
                  <a:pt x="243839" y="0"/>
                </a:lnTo>
              </a:path>
            </a:pathLst>
          </a:custGeom>
          <a:ln w="28956">
            <a:solidFill>
              <a:srgbClr val="FF6600"/>
            </a:solidFill>
          </a:ln>
        </p:spPr>
        <p:txBody>
          <a:bodyPr wrap="square" lIns="0" tIns="0" rIns="0" bIns="0" rtlCol="0"/>
          <a:lstStyle/>
          <a:p>
            <a:endParaRPr/>
          </a:p>
        </p:txBody>
      </p:sp>
      <p:sp>
        <p:nvSpPr>
          <p:cNvPr id="91" name="object 91"/>
          <p:cNvSpPr/>
          <p:nvPr/>
        </p:nvSpPr>
        <p:spPr>
          <a:xfrm>
            <a:off x="2670048" y="5399532"/>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7" y="75438"/>
                </a:lnTo>
                <a:lnTo>
                  <a:pt x="84915" y="61388"/>
                </a:lnTo>
                <a:lnTo>
                  <a:pt x="88391" y="44196"/>
                </a:lnTo>
                <a:lnTo>
                  <a:pt x="84915" y="27003"/>
                </a:lnTo>
                <a:lnTo>
                  <a:pt x="75437" y="12954"/>
                </a:lnTo>
                <a:lnTo>
                  <a:pt x="61388" y="3476"/>
                </a:lnTo>
                <a:lnTo>
                  <a:pt x="44195" y="0"/>
                </a:lnTo>
                <a:close/>
              </a:path>
            </a:pathLst>
          </a:custGeom>
          <a:solidFill>
            <a:srgbClr val="FF6600"/>
          </a:solidFill>
        </p:spPr>
        <p:txBody>
          <a:bodyPr wrap="square" lIns="0" tIns="0" rIns="0" bIns="0" rtlCol="0"/>
          <a:lstStyle/>
          <a:p>
            <a:endParaRPr/>
          </a:p>
        </p:txBody>
      </p:sp>
      <p:sp>
        <p:nvSpPr>
          <p:cNvPr id="92" name="object 92"/>
          <p:cNvSpPr txBox="1"/>
          <p:nvPr/>
        </p:nvSpPr>
        <p:spPr>
          <a:xfrm>
            <a:off x="2850642" y="4431710"/>
            <a:ext cx="1814830" cy="1124585"/>
          </a:xfrm>
          <a:prstGeom prst="rect">
            <a:avLst/>
          </a:prstGeom>
        </p:spPr>
        <p:txBody>
          <a:bodyPr vert="horz" wrap="square" lIns="0" tIns="0" rIns="0" bIns="0" rtlCol="0">
            <a:spAutoFit/>
          </a:bodyPr>
          <a:lstStyle/>
          <a:p>
            <a:pPr marL="12700" marR="5080">
              <a:lnSpc>
                <a:spcPct val="172300"/>
              </a:lnSpc>
            </a:pPr>
            <a:r>
              <a:rPr sz="1400" spc="-5" dirty="0">
                <a:latin typeface="Univers for BP"/>
                <a:cs typeface="Univers for BP"/>
              </a:rPr>
              <a:t>Evolving transition  </a:t>
            </a:r>
            <a:r>
              <a:rPr sz="1400" dirty="0">
                <a:latin typeface="Univers for BP"/>
                <a:cs typeface="Univers for BP"/>
              </a:rPr>
              <a:t>Faster </a:t>
            </a:r>
            <a:r>
              <a:rPr sz="1400" spc="-5" dirty="0">
                <a:latin typeface="Univers for BP"/>
                <a:cs typeface="Univers for BP"/>
              </a:rPr>
              <a:t>transition  Even faster</a:t>
            </a:r>
            <a:r>
              <a:rPr sz="1400" spc="-5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93" name="object 93"/>
          <p:cNvSpPr/>
          <p:nvPr/>
        </p:nvSpPr>
        <p:spPr>
          <a:xfrm>
            <a:off x="6096000" y="5215128"/>
            <a:ext cx="382905" cy="518159"/>
          </a:xfrm>
          <a:custGeom>
            <a:avLst/>
            <a:gdLst/>
            <a:ahLst/>
            <a:cxnLst/>
            <a:rect l="l" t="t" r="r" b="b"/>
            <a:pathLst>
              <a:path w="382904" h="518160">
                <a:moveTo>
                  <a:pt x="382524" y="0"/>
                </a:moveTo>
                <a:lnTo>
                  <a:pt x="0" y="0"/>
                </a:lnTo>
                <a:lnTo>
                  <a:pt x="0" y="518160"/>
                </a:lnTo>
                <a:lnTo>
                  <a:pt x="382524" y="518160"/>
                </a:lnTo>
                <a:lnTo>
                  <a:pt x="382524" y="0"/>
                </a:lnTo>
                <a:close/>
              </a:path>
            </a:pathLst>
          </a:custGeom>
          <a:solidFill>
            <a:srgbClr val="009900"/>
          </a:solidFill>
        </p:spPr>
        <p:txBody>
          <a:bodyPr wrap="square" lIns="0" tIns="0" rIns="0" bIns="0" rtlCol="0"/>
          <a:lstStyle/>
          <a:p>
            <a:endParaRPr/>
          </a:p>
        </p:txBody>
      </p:sp>
      <p:sp>
        <p:nvSpPr>
          <p:cNvPr id="94" name="object 94"/>
          <p:cNvSpPr/>
          <p:nvPr/>
        </p:nvSpPr>
        <p:spPr>
          <a:xfrm>
            <a:off x="6096000" y="4383023"/>
            <a:ext cx="471170" cy="516890"/>
          </a:xfrm>
          <a:custGeom>
            <a:avLst/>
            <a:gdLst/>
            <a:ahLst/>
            <a:cxnLst/>
            <a:rect l="l" t="t" r="r" b="b"/>
            <a:pathLst>
              <a:path w="471170" h="516889">
                <a:moveTo>
                  <a:pt x="470916" y="0"/>
                </a:moveTo>
                <a:lnTo>
                  <a:pt x="0" y="0"/>
                </a:lnTo>
                <a:lnTo>
                  <a:pt x="0" y="516636"/>
                </a:lnTo>
                <a:lnTo>
                  <a:pt x="470916" y="516636"/>
                </a:lnTo>
                <a:lnTo>
                  <a:pt x="470916" y="0"/>
                </a:lnTo>
                <a:close/>
              </a:path>
            </a:pathLst>
          </a:custGeom>
          <a:solidFill>
            <a:srgbClr val="009900"/>
          </a:solidFill>
        </p:spPr>
        <p:txBody>
          <a:bodyPr wrap="square" lIns="0" tIns="0" rIns="0" bIns="0" rtlCol="0"/>
          <a:lstStyle/>
          <a:p>
            <a:endParaRPr/>
          </a:p>
        </p:txBody>
      </p:sp>
      <p:sp>
        <p:nvSpPr>
          <p:cNvPr id="95" name="object 95"/>
          <p:cNvSpPr/>
          <p:nvPr/>
        </p:nvSpPr>
        <p:spPr>
          <a:xfrm>
            <a:off x="6096000" y="3549396"/>
            <a:ext cx="299085" cy="518159"/>
          </a:xfrm>
          <a:custGeom>
            <a:avLst/>
            <a:gdLst/>
            <a:ahLst/>
            <a:cxnLst/>
            <a:rect l="l" t="t" r="r" b="b"/>
            <a:pathLst>
              <a:path w="299085" h="518160">
                <a:moveTo>
                  <a:pt x="298703" y="0"/>
                </a:moveTo>
                <a:lnTo>
                  <a:pt x="0" y="0"/>
                </a:lnTo>
                <a:lnTo>
                  <a:pt x="0" y="518159"/>
                </a:lnTo>
                <a:lnTo>
                  <a:pt x="298703" y="518159"/>
                </a:lnTo>
                <a:lnTo>
                  <a:pt x="298703" y="0"/>
                </a:lnTo>
                <a:close/>
              </a:path>
            </a:pathLst>
          </a:custGeom>
          <a:solidFill>
            <a:srgbClr val="009900"/>
          </a:solidFill>
        </p:spPr>
        <p:txBody>
          <a:bodyPr wrap="square" lIns="0" tIns="0" rIns="0" bIns="0" rtlCol="0"/>
          <a:lstStyle/>
          <a:p>
            <a:endParaRPr/>
          </a:p>
        </p:txBody>
      </p:sp>
      <p:sp>
        <p:nvSpPr>
          <p:cNvPr id="96" name="object 96"/>
          <p:cNvSpPr/>
          <p:nvPr/>
        </p:nvSpPr>
        <p:spPr>
          <a:xfrm>
            <a:off x="6096000" y="2717292"/>
            <a:ext cx="1905000" cy="516890"/>
          </a:xfrm>
          <a:custGeom>
            <a:avLst/>
            <a:gdLst/>
            <a:ahLst/>
            <a:cxnLst/>
            <a:rect l="l" t="t" r="r" b="b"/>
            <a:pathLst>
              <a:path w="1905000" h="516889">
                <a:moveTo>
                  <a:pt x="1905000" y="0"/>
                </a:moveTo>
                <a:lnTo>
                  <a:pt x="0" y="0"/>
                </a:lnTo>
                <a:lnTo>
                  <a:pt x="0" y="516636"/>
                </a:lnTo>
                <a:lnTo>
                  <a:pt x="1905000" y="516636"/>
                </a:lnTo>
                <a:lnTo>
                  <a:pt x="1905000" y="0"/>
                </a:lnTo>
                <a:close/>
              </a:path>
            </a:pathLst>
          </a:custGeom>
          <a:solidFill>
            <a:srgbClr val="009900"/>
          </a:solidFill>
        </p:spPr>
        <p:txBody>
          <a:bodyPr wrap="square" lIns="0" tIns="0" rIns="0" bIns="0" rtlCol="0"/>
          <a:lstStyle/>
          <a:p>
            <a:endParaRPr/>
          </a:p>
        </p:txBody>
      </p:sp>
      <p:sp>
        <p:nvSpPr>
          <p:cNvPr id="97" name="object 97"/>
          <p:cNvSpPr/>
          <p:nvPr/>
        </p:nvSpPr>
        <p:spPr>
          <a:xfrm>
            <a:off x="6096000" y="5215128"/>
            <a:ext cx="382905" cy="518159"/>
          </a:xfrm>
          <a:custGeom>
            <a:avLst/>
            <a:gdLst/>
            <a:ahLst/>
            <a:cxnLst/>
            <a:rect l="l" t="t" r="r" b="b"/>
            <a:pathLst>
              <a:path w="382904" h="518160">
                <a:moveTo>
                  <a:pt x="382524" y="518160"/>
                </a:moveTo>
                <a:lnTo>
                  <a:pt x="0" y="518160"/>
                </a:lnTo>
                <a:lnTo>
                  <a:pt x="0" y="0"/>
                </a:lnTo>
                <a:lnTo>
                  <a:pt x="382524" y="0"/>
                </a:lnTo>
                <a:lnTo>
                  <a:pt x="382524" y="518160"/>
                </a:lnTo>
                <a:close/>
              </a:path>
            </a:pathLst>
          </a:custGeom>
          <a:ln w="9144">
            <a:solidFill>
              <a:srgbClr val="BEBEBE"/>
            </a:solidFill>
          </a:ln>
        </p:spPr>
        <p:txBody>
          <a:bodyPr wrap="square" lIns="0" tIns="0" rIns="0" bIns="0" rtlCol="0"/>
          <a:lstStyle/>
          <a:p>
            <a:endParaRPr/>
          </a:p>
        </p:txBody>
      </p:sp>
      <p:sp>
        <p:nvSpPr>
          <p:cNvPr id="98" name="object 98"/>
          <p:cNvSpPr/>
          <p:nvPr/>
        </p:nvSpPr>
        <p:spPr>
          <a:xfrm>
            <a:off x="6096000" y="4383023"/>
            <a:ext cx="471170" cy="516890"/>
          </a:xfrm>
          <a:custGeom>
            <a:avLst/>
            <a:gdLst/>
            <a:ahLst/>
            <a:cxnLst/>
            <a:rect l="l" t="t" r="r" b="b"/>
            <a:pathLst>
              <a:path w="471170" h="516889">
                <a:moveTo>
                  <a:pt x="470916" y="516636"/>
                </a:moveTo>
                <a:lnTo>
                  <a:pt x="0" y="516636"/>
                </a:lnTo>
                <a:lnTo>
                  <a:pt x="0" y="0"/>
                </a:lnTo>
                <a:lnTo>
                  <a:pt x="470916" y="0"/>
                </a:lnTo>
                <a:lnTo>
                  <a:pt x="470916" y="516636"/>
                </a:lnTo>
                <a:close/>
              </a:path>
            </a:pathLst>
          </a:custGeom>
          <a:ln w="9144">
            <a:solidFill>
              <a:srgbClr val="BEBEBE"/>
            </a:solidFill>
          </a:ln>
        </p:spPr>
        <p:txBody>
          <a:bodyPr wrap="square" lIns="0" tIns="0" rIns="0" bIns="0" rtlCol="0"/>
          <a:lstStyle/>
          <a:p>
            <a:endParaRPr/>
          </a:p>
        </p:txBody>
      </p:sp>
      <p:sp>
        <p:nvSpPr>
          <p:cNvPr id="99" name="object 99"/>
          <p:cNvSpPr/>
          <p:nvPr/>
        </p:nvSpPr>
        <p:spPr>
          <a:xfrm>
            <a:off x="6096000" y="3549396"/>
            <a:ext cx="299085" cy="518159"/>
          </a:xfrm>
          <a:custGeom>
            <a:avLst/>
            <a:gdLst/>
            <a:ahLst/>
            <a:cxnLst/>
            <a:rect l="l" t="t" r="r" b="b"/>
            <a:pathLst>
              <a:path w="299085" h="518160">
                <a:moveTo>
                  <a:pt x="298703" y="518159"/>
                </a:moveTo>
                <a:lnTo>
                  <a:pt x="0" y="518159"/>
                </a:lnTo>
                <a:lnTo>
                  <a:pt x="0" y="0"/>
                </a:lnTo>
                <a:lnTo>
                  <a:pt x="298703" y="0"/>
                </a:lnTo>
                <a:lnTo>
                  <a:pt x="298703" y="518159"/>
                </a:lnTo>
                <a:close/>
              </a:path>
            </a:pathLst>
          </a:custGeom>
          <a:ln w="9144">
            <a:solidFill>
              <a:srgbClr val="BEBEBE"/>
            </a:solidFill>
          </a:ln>
        </p:spPr>
        <p:txBody>
          <a:bodyPr wrap="square" lIns="0" tIns="0" rIns="0" bIns="0" rtlCol="0"/>
          <a:lstStyle/>
          <a:p>
            <a:endParaRPr/>
          </a:p>
        </p:txBody>
      </p:sp>
      <p:sp>
        <p:nvSpPr>
          <p:cNvPr id="100" name="object 100"/>
          <p:cNvSpPr/>
          <p:nvPr/>
        </p:nvSpPr>
        <p:spPr>
          <a:xfrm>
            <a:off x="6096000" y="2717292"/>
            <a:ext cx="1905000" cy="516890"/>
          </a:xfrm>
          <a:custGeom>
            <a:avLst/>
            <a:gdLst/>
            <a:ahLst/>
            <a:cxnLst/>
            <a:rect l="l" t="t" r="r" b="b"/>
            <a:pathLst>
              <a:path w="1905000" h="516889">
                <a:moveTo>
                  <a:pt x="1905000" y="516636"/>
                </a:moveTo>
                <a:lnTo>
                  <a:pt x="0" y="516636"/>
                </a:lnTo>
                <a:lnTo>
                  <a:pt x="0" y="0"/>
                </a:lnTo>
                <a:lnTo>
                  <a:pt x="1905000" y="0"/>
                </a:lnTo>
                <a:lnTo>
                  <a:pt x="1905000" y="516636"/>
                </a:lnTo>
                <a:close/>
              </a:path>
            </a:pathLst>
          </a:custGeom>
          <a:ln w="9144">
            <a:solidFill>
              <a:srgbClr val="BEBEBE"/>
            </a:solidFill>
          </a:ln>
        </p:spPr>
        <p:txBody>
          <a:bodyPr wrap="square" lIns="0" tIns="0" rIns="0" bIns="0" rtlCol="0"/>
          <a:lstStyle/>
          <a:p>
            <a:endParaRPr/>
          </a:p>
        </p:txBody>
      </p:sp>
      <p:sp>
        <p:nvSpPr>
          <p:cNvPr id="101" name="object 101"/>
          <p:cNvSpPr/>
          <p:nvPr/>
        </p:nvSpPr>
        <p:spPr>
          <a:xfrm>
            <a:off x="6478523" y="5215128"/>
            <a:ext cx="407034" cy="518159"/>
          </a:xfrm>
          <a:custGeom>
            <a:avLst/>
            <a:gdLst/>
            <a:ahLst/>
            <a:cxnLst/>
            <a:rect l="l" t="t" r="r" b="b"/>
            <a:pathLst>
              <a:path w="407034" h="518160">
                <a:moveTo>
                  <a:pt x="406907" y="0"/>
                </a:moveTo>
                <a:lnTo>
                  <a:pt x="0" y="0"/>
                </a:lnTo>
                <a:lnTo>
                  <a:pt x="0" y="518160"/>
                </a:lnTo>
                <a:lnTo>
                  <a:pt x="406907" y="518160"/>
                </a:lnTo>
                <a:lnTo>
                  <a:pt x="406907" y="0"/>
                </a:lnTo>
                <a:close/>
              </a:path>
            </a:pathLst>
          </a:custGeom>
          <a:solidFill>
            <a:srgbClr val="FF6600"/>
          </a:solidFill>
        </p:spPr>
        <p:txBody>
          <a:bodyPr wrap="square" lIns="0" tIns="0" rIns="0" bIns="0" rtlCol="0"/>
          <a:lstStyle/>
          <a:p>
            <a:endParaRPr/>
          </a:p>
        </p:txBody>
      </p:sp>
      <p:sp>
        <p:nvSpPr>
          <p:cNvPr id="102" name="object 102"/>
          <p:cNvSpPr/>
          <p:nvPr/>
        </p:nvSpPr>
        <p:spPr>
          <a:xfrm>
            <a:off x="6566916" y="4383023"/>
            <a:ext cx="102235" cy="516890"/>
          </a:xfrm>
          <a:custGeom>
            <a:avLst/>
            <a:gdLst/>
            <a:ahLst/>
            <a:cxnLst/>
            <a:rect l="l" t="t" r="r" b="b"/>
            <a:pathLst>
              <a:path w="102234" h="516889">
                <a:moveTo>
                  <a:pt x="102107" y="0"/>
                </a:moveTo>
                <a:lnTo>
                  <a:pt x="0" y="0"/>
                </a:lnTo>
                <a:lnTo>
                  <a:pt x="0" y="516636"/>
                </a:lnTo>
                <a:lnTo>
                  <a:pt x="102107" y="516636"/>
                </a:lnTo>
                <a:lnTo>
                  <a:pt x="102107" y="0"/>
                </a:lnTo>
                <a:close/>
              </a:path>
            </a:pathLst>
          </a:custGeom>
          <a:solidFill>
            <a:srgbClr val="FF6600"/>
          </a:solidFill>
        </p:spPr>
        <p:txBody>
          <a:bodyPr wrap="square" lIns="0" tIns="0" rIns="0" bIns="0" rtlCol="0"/>
          <a:lstStyle/>
          <a:p>
            <a:endParaRPr/>
          </a:p>
        </p:txBody>
      </p:sp>
      <p:sp>
        <p:nvSpPr>
          <p:cNvPr id="103" name="object 103"/>
          <p:cNvSpPr/>
          <p:nvPr/>
        </p:nvSpPr>
        <p:spPr>
          <a:xfrm>
            <a:off x="6394703" y="3549396"/>
            <a:ext cx="448309" cy="518159"/>
          </a:xfrm>
          <a:custGeom>
            <a:avLst/>
            <a:gdLst/>
            <a:ahLst/>
            <a:cxnLst/>
            <a:rect l="l" t="t" r="r" b="b"/>
            <a:pathLst>
              <a:path w="448309" h="518160">
                <a:moveTo>
                  <a:pt x="448055" y="0"/>
                </a:moveTo>
                <a:lnTo>
                  <a:pt x="0" y="0"/>
                </a:lnTo>
                <a:lnTo>
                  <a:pt x="0" y="518159"/>
                </a:lnTo>
                <a:lnTo>
                  <a:pt x="448055" y="518159"/>
                </a:lnTo>
                <a:lnTo>
                  <a:pt x="448055" y="0"/>
                </a:lnTo>
                <a:close/>
              </a:path>
            </a:pathLst>
          </a:custGeom>
          <a:solidFill>
            <a:srgbClr val="FF6600"/>
          </a:solidFill>
        </p:spPr>
        <p:txBody>
          <a:bodyPr wrap="square" lIns="0" tIns="0" rIns="0" bIns="0" rtlCol="0"/>
          <a:lstStyle/>
          <a:p>
            <a:endParaRPr/>
          </a:p>
        </p:txBody>
      </p:sp>
      <p:sp>
        <p:nvSpPr>
          <p:cNvPr id="104" name="object 104"/>
          <p:cNvSpPr/>
          <p:nvPr/>
        </p:nvSpPr>
        <p:spPr>
          <a:xfrm>
            <a:off x="8001000" y="2717292"/>
            <a:ext cx="943610" cy="516890"/>
          </a:xfrm>
          <a:custGeom>
            <a:avLst/>
            <a:gdLst/>
            <a:ahLst/>
            <a:cxnLst/>
            <a:rect l="l" t="t" r="r" b="b"/>
            <a:pathLst>
              <a:path w="943609" h="516889">
                <a:moveTo>
                  <a:pt x="943355" y="0"/>
                </a:moveTo>
                <a:lnTo>
                  <a:pt x="0" y="0"/>
                </a:lnTo>
                <a:lnTo>
                  <a:pt x="0" y="516636"/>
                </a:lnTo>
                <a:lnTo>
                  <a:pt x="943355" y="516636"/>
                </a:lnTo>
                <a:lnTo>
                  <a:pt x="943355" y="0"/>
                </a:lnTo>
                <a:close/>
              </a:path>
            </a:pathLst>
          </a:custGeom>
          <a:solidFill>
            <a:srgbClr val="FF6600"/>
          </a:solidFill>
        </p:spPr>
        <p:txBody>
          <a:bodyPr wrap="square" lIns="0" tIns="0" rIns="0" bIns="0" rtlCol="0"/>
          <a:lstStyle/>
          <a:p>
            <a:endParaRPr/>
          </a:p>
        </p:txBody>
      </p:sp>
      <p:sp>
        <p:nvSpPr>
          <p:cNvPr id="105" name="object 105"/>
          <p:cNvSpPr/>
          <p:nvPr/>
        </p:nvSpPr>
        <p:spPr>
          <a:xfrm>
            <a:off x="6478523" y="5215128"/>
            <a:ext cx="407034" cy="518159"/>
          </a:xfrm>
          <a:custGeom>
            <a:avLst/>
            <a:gdLst/>
            <a:ahLst/>
            <a:cxnLst/>
            <a:rect l="l" t="t" r="r" b="b"/>
            <a:pathLst>
              <a:path w="407034" h="518160">
                <a:moveTo>
                  <a:pt x="406907" y="518160"/>
                </a:moveTo>
                <a:lnTo>
                  <a:pt x="0" y="518160"/>
                </a:lnTo>
                <a:lnTo>
                  <a:pt x="0" y="0"/>
                </a:lnTo>
                <a:lnTo>
                  <a:pt x="406907" y="0"/>
                </a:lnTo>
                <a:lnTo>
                  <a:pt x="406907" y="51816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6566916" y="4383023"/>
            <a:ext cx="102235" cy="516890"/>
          </a:xfrm>
          <a:custGeom>
            <a:avLst/>
            <a:gdLst/>
            <a:ahLst/>
            <a:cxnLst/>
            <a:rect l="l" t="t" r="r" b="b"/>
            <a:pathLst>
              <a:path w="102234" h="516889">
                <a:moveTo>
                  <a:pt x="102107" y="516636"/>
                </a:moveTo>
                <a:lnTo>
                  <a:pt x="0" y="516636"/>
                </a:lnTo>
                <a:lnTo>
                  <a:pt x="0" y="0"/>
                </a:lnTo>
                <a:lnTo>
                  <a:pt x="102107" y="0"/>
                </a:lnTo>
                <a:lnTo>
                  <a:pt x="102107" y="516636"/>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6394703" y="3549396"/>
            <a:ext cx="448309" cy="518159"/>
          </a:xfrm>
          <a:custGeom>
            <a:avLst/>
            <a:gdLst/>
            <a:ahLst/>
            <a:cxnLst/>
            <a:rect l="l" t="t" r="r" b="b"/>
            <a:pathLst>
              <a:path w="448309" h="518160">
                <a:moveTo>
                  <a:pt x="448055" y="518159"/>
                </a:moveTo>
                <a:lnTo>
                  <a:pt x="0" y="518159"/>
                </a:lnTo>
                <a:lnTo>
                  <a:pt x="0" y="0"/>
                </a:lnTo>
                <a:lnTo>
                  <a:pt x="448055" y="0"/>
                </a:lnTo>
                <a:lnTo>
                  <a:pt x="448055" y="518159"/>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8001000" y="2717292"/>
            <a:ext cx="943610" cy="516890"/>
          </a:xfrm>
          <a:custGeom>
            <a:avLst/>
            <a:gdLst/>
            <a:ahLst/>
            <a:cxnLst/>
            <a:rect l="l" t="t" r="r" b="b"/>
            <a:pathLst>
              <a:path w="943609" h="516889">
                <a:moveTo>
                  <a:pt x="943355" y="516636"/>
                </a:moveTo>
                <a:lnTo>
                  <a:pt x="0" y="516636"/>
                </a:lnTo>
                <a:lnTo>
                  <a:pt x="0" y="0"/>
                </a:lnTo>
                <a:lnTo>
                  <a:pt x="943355" y="0"/>
                </a:lnTo>
                <a:lnTo>
                  <a:pt x="943355" y="516636"/>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6096000" y="2560320"/>
            <a:ext cx="3106420" cy="0"/>
          </a:xfrm>
          <a:custGeom>
            <a:avLst/>
            <a:gdLst/>
            <a:ahLst/>
            <a:cxnLst/>
            <a:rect l="l" t="t" r="r" b="b"/>
            <a:pathLst>
              <a:path w="3106420">
                <a:moveTo>
                  <a:pt x="0" y="0"/>
                </a:moveTo>
                <a:lnTo>
                  <a:pt x="3105911" y="0"/>
                </a:lnTo>
              </a:path>
            </a:pathLst>
          </a:custGeom>
          <a:ln w="9144">
            <a:solidFill>
              <a:srgbClr val="666666"/>
            </a:solidFill>
          </a:ln>
        </p:spPr>
        <p:txBody>
          <a:bodyPr wrap="square" lIns="0" tIns="0" rIns="0" bIns="0" rtlCol="0"/>
          <a:lstStyle/>
          <a:p>
            <a:endParaRPr/>
          </a:p>
        </p:txBody>
      </p:sp>
      <p:sp>
        <p:nvSpPr>
          <p:cNvPr id="110" name="object 110"/>
          <p:cNvSpPr/>
          <p:nvPr/>
        </p:nvSpPr>
        <p:spPr>
          <a:xfrm>
            <a:off x="6096000"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1" name="object 111"/>
          <p:cNvSpPr/>
          <p:nvPr/>
        </p:nvSpPr>
        <p:spPr>
          <a:xfrm>
            <a:off x="6614159"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2" name="object 112"/>
          <p:cNvSpPr/>
          <p:nvPr/>
        </p:nvSpPr>
        <p:spPr>
          <a:xfrm>
            <a:off x="7132319"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3" name="object 113"/>
          <p:cNvSpPr/>
          <p:nvPr/>
        </p:nvSpPr>
        <p:spPr>
          <a:xfrm>
            <a:off x="7648956"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4" name="object 114"/>
          <p:cNvSpPr/>
          <p:nvPr/>
        </p:nvSpPr>
        <p:spPr>
          <a:xfrm>
            <a:off x="8167116"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5" name="object 115"/>
          <p:cNvSpPr/>
          <p:nvPr/>
        </p:nvSpPr>
        <p:spPr>
          <a:xfrm>
            <a:off x="8683752"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6" name="object 116"/>
          <p:cNvSpPr/>
          <p:nvPr/>
        </p:nvSpPr>
        <p:spPr>
          <a:xfrm>
            <a:off x="9201911" y="2560320"/>
            <a:ext cx="0" cy="56515"/>
          </a:xfrm>
          <a:custGeom>
            <a:avLst/>
            <a:gdLst/>
            <a:ahLst/>
            <a:cxnLst/>
            <a:rect l="l" t="t" r="r" b="b"/>
            <a:pathLst>
              <a:path h="56514">
                <a:moveTo>
                  <a:pt x="0" y="0"/>
                </a:moveTo>
                <a:lnTo>
                  <a:pt x="0" y="56387"/>
                </a:lnTo>
              </a:path>
            </a:pathLst>
          </a:custGeom>
          <a:ln w="9144">
            <a:solidFill>
              <a:srgbClr val="666666"/>
            </a:solidFill>
          </a:ln>
        </p:spPr>
        <p:txBody>
          <a:bodyPr wrap="square" lIns="0" tIns="0" rIns="0" bIns="0" rtlCol="0"/>
          <a:lstStyle/>
          <a:p>
            <a:endParaRPr/>
          </a:p>
        </p:txBody>
      </p:sp>
      <p:sp>
        <p:nvSpPr>
          <p:cNvPr id="117" name="object 117"/>
          <p:cNvSpPr/>
          <p:nvPr/>
        </p:nvSpPr>
        <p:spPr>
          <a:xfrm>
            <a:off x="6096000" y="2560320"/>
            <a:ext cx="0" cy="3329940"/>
          </a:xfrm>
          <a:custGeom>
            <a:avLst/>
            <a:gdLst/>
            <a:ahLst/>
            <a:cxnLst/>
            <a:rect l="l" t="t" r="r" b="b"/>
            <a:pathLst>
              <a:path h="3329940">
                <a:moveTo>
                  <a:pt x="0" y="3329940"/>
                </a:moveTo>
                <a:lnTo>
                  <a:pt x="0" y="0"/>
                </a:lnTo>
              </a:path>
            </a:pathLst>
          </a:custGeom>
          <a:ln w="9144">
            <a:solidFill>
              <a:srgbClr val="666666"/>
            </a:solidFill>
          </a:ln>
        </p:spPr>
        <p:txBody>
          <a:bodyPr wrap="square" lIns="0" tIns="0" rIns="0" bIns="0" rtlCol="0"/>
          <a:lstStyle/>
          <a:p>
            <a:endParaRPr/>
          </a:p>
        </p:txBody>
      </p:sp>
      <p:sp>
        <p:nvSpPr>
          <p:cNvPr id="118" name="object 118"/>
          <p:cNvSpPr txBox="1"/>
          <p:nvPr/>
        </p:nvSpPr>
        <p:spPr>
          <a:xfrm>
            <a:off x="5169153" y="5351017"/>
            <a:ext cx="7772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Transport</a:t>
            </a:r>
            <a:endParaRPr sz="1400">
              <a:latin typeface="Univers for BP Light"/>
              <a:cs typeface="Univers for BP Light"/>
            </a:endParaRPr>
          </a:p>
        </p:txBody>
      </p:sp>
      <p:sp>
        <p:nvSpPr>
          <p:cNvPr id="119" name="object 119"/>
          <p:cNvSpPr txBox="1"/>
          <p:nvPr/>
        </p:nvSpPr>
        <p:spPr>
          <a:xfrm>
            <a:off x="5100065" y="4408195"/>
            <a:ext cx="845819" cy="452755"/>
          </a:xfrm>
          <a:prstGeom prst="rect">
            <a:avLst/>
          </a:prstGeom>
        </p:spPr>
        <p:txBody>
          <a:bodyPr vert="horz" wrap="square" lIns="0" tIns="0" rIns="0" bIns="0" rtlCol="0">
            <a:spAutoFit/>
          </a:bodyPr>
          <a:lstStyle/>
          <a:p>
            <a:pPr marL="61594" marR="5080" indent="-49530">
              <a:lnSpc>
                <a:spcPct val="101000"/>
              </a:lnSpc>
            </a:pPr>
            <a:r>
              <a:rPr sz="1400" b="0" spc="-5" dirty="0">
                <a:latin typeface="Univers for BP Light"/>
                <a:cs typeface="Univers for BP Light"/>
              </a:rPr>
              <a:t>Industry</a:t>
            </a:r>
            <a:r>
              <a:rPr sz="1400" b="0" spc="-65" dirty="0">
                <a:latin typeface="Univers for BP Light"/>
                <a:cs typeface="Univers for BP Light"/>
              </a:rPr>
              <a:t> </a:t>
            </a:r>
            <a:r>
              <a:rPr sz="1400" b="0" dirty="0">
                <a:latin typeface="Univers for BP Light"/>
                <a:cs typeface="Univers for BP Light"/>
              </a:rPr>
              <a:t>&amp;  Buildings</a:t>
            </a:r>
            <a:endParaRPr sz="1400">
              <a:latin typeface="Univers for BP Light"/>
              <a:cs typeface="Univers for BP Light"/>
            </a:endParaRPr>
          </a:p>
        </p:txBody>
      </p:sp>
      <p:sp>
        <p:nvSpPr>
          <p:cNvPr id="120" name="object 120"/>
          <p:cNvSpPr txBox="1"/>
          <p:nvPr/>
        </p:nvSpPr>
        <p:spPr>
          <a:xfrm>
            <a:off x="5346953" y="3685285"/>
            <a:ext cx="59880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CC</a:t>
            </a:r>
            <a:r>
              <a:rPr sz="1400" b="0" spc="-10" dirty="0">
                <a:latin typeface="Univers for BP Light"/>
                <a:cs typeface="Univers for BP Light"/>
              </a:rPr>
              <a:t>US</a:t>
            </a:r>
            <a:r>
              <a:rPr sz="1400" b="0" dirty="0">
                <a:latin typeface="Univers for BP Light"/>
                <a:cs typeface="Univers for BP Light"/>
              </a:rPr>
              <a:t>*</a:t>
            </a:r>
            <a:endParaRPr sz="1400">
              <a:latin typeface="Univers for BP Light"/>
              <a:cs typeface="Univers for BP Light"/>
            </a:endParaRPr>
          </a:p>
        </p:txBody>
      </p:sp>
      <p:sp>
        <p:nvSpPr>
          <p:cNvPr id="121" name="object 121"/>
          <p:cNvSpPr txBox="1"/>
          <p:nvPr/>
        </p:nvSpPr>
        <p:spPr>
          <a:xfrm>
            <a:off x="494182" y="1189990"/>
            <a:ext cx="8821420" cy="2127885"/>
          </a:xfrm>
          <a:prstGeom prst="rect">
            <a:avLst/>
          </a:prstGeom>
        </p:spPr>
        <p:txBody>
          <a:bodyPr vert="horz" wrap="square" lIns="0" tIns="0" rIns="0" bIns="0" rtlCol="0">
            <a:spAutoFit/>
          </a:bodyPr>
          <a:lstStyle/>
          <a:p>
            <a:pPr marL="1350645">
              <a:lnSpc>
                <a:spcPct val="100000"/>
              </a:lnSpc>
              <a:tabLst>
                <a:tab pos="5114925" algn="l"/>
              </a:tabLst>
            </a:pPr>
            <a:r>
              <a:rPr sz="1800" dirty="0">
                <a:latin typeface="Univers for BP"/>
                <a:cs typeface="Univers for BP"/>
              </a:rPr>
              <a:t>Carbon emissions	Reductions </a:t>
            </a:r>
            <a:r>
              <a:rPr sz="1800" spc="-5" dirty="0">
                <a:latin typeface="Univers for BP"/>
                <a:cs typeface="Univers for BP"/>
              </a:rPr>
              <a:t>versus </a:t>
            </a:r>
            <a:r>
              <a:rPr sz="1800" dirty="0">
                <a:latin typeface="Univers for BP"/>
                <a:cs typeface="Univers for BP"/>
              </a:rPr>
              <a:t>ET</a:t>
            </a:r>
            <a:r>
              <a:rPr sz="1800" spc="-65" dirty="0">
                <a:latin typeface="Univers for BP"/>
                <a:cs typeface="Univers for BP"/>
              </a:rPr>
              <a:t> </a:t>
            </a:r>
            <a:r>
              <a:rPr sz="1800" spc="-5" dirty="0">
                <a:latin typeface="Univers for BP"/>
                <a:cs typeface="Univers for BP"/>
              </a:rPr>
              <a:t>scenario</a:t>
            </a:r>
            <a:endParaRPr sz="1800">
              <a:latin typeface="Univers for BP"/>
              <a:cs typeface="Univers for BP"/>
            </a:endParaRPr>
          </a:p>
          <a:p>
            <a:pPr>
              <a:lnSpc>
                <a:spcPct val="100000"/>
              </a:lnSpc>
              <a:spcBef>
                <a:spcPts val="20"/>
              </a:spcBef>
            </a:pPr>
            <a:endParaRPr sz="2150">
              <a:latin typeface="Times New Roman"/>
              <a:cs typeface="Times New Roman"/>
            </a:endParaRPr>
          </a:p>
          <a:p>
            <a:pPr marL="12700">
              <a:lnSpc>
                <a:spcPct val="100000"/>
              </a:lnSpc>
              <a:spcBef>
                <a:spcPts val="5"/>
              </a:spcBef>
              <a:tabLst>
                <a:tab pos="4713605" algn="l"/>
              </a:tabLst>
            </a:pPr>
            <a:r>
              <a:rPr sz="1400" b="0" spc="-5" dirty="0">
                <a:latin typeface="Univers for BP Light"/>
                <a:cs typeface="Univers for BP Light"/>
              </a:rPr>
              <a:t>Billion</a:t>
            </a:r>
            <a:r>
              <a:rPr sz="1400" b="0" spc="5" dirty="0">
                <a:latin typeface="Univers for BP Light"/>
                <a:cs typeface="Univers for BP Light"/>
              </a:rPr>
              <a:t> </a:t>
            </a:r>
            <a:r>
              <a:rPr sz="1400" b="0" spc="-5" dirty="0">
                <a:latin typeface="Univers for BP Light"/>
                <a:cs typeface="Univers for BP Light"/>
              </a:rPr>
              <a:t>tonnes</a:t>
            </a:r>
            <a:r>
              <a:rPr sz="1400" b="0" spc="-35" dirty="0">
                <a:latin typeface="Univers for BP Light"/>
                <a:cs typeface="Univers for BP Light"/>
              </a:rPr>
              <a:t> </a:t>
            </a:r>
            <a:r>
              <a:rPr sz="1400" b="0" spc="5" dirty="0">
                <a:latin typeface="Univers for BP Light"/>
                <a:cs typeface="Univers for BP Light"/>
              </a:rPr>
              <a:t>CO</a:t>
            </a:r>
            <a:r>
              <a:rPr sz="1350" b="0" spc="7" baseline="-21604" dirty="0">
                <a:latin typeface="Univers for BP Light"/>
                <a:cs typeface="Univers for BP Light"/>
              </a:rPr>
              <a:t>2	</a:t>
            </a:r>
            <a:r>
              <a:rPr sz="1400" b="0" spc="-5" dirty="0">
                <a:latin typeface="Univers for BP Light"/>
                <a:cs typeface="Univers for BP Light"/>
              </a:rPr>
              <a:t>Billion tonnes </a:t>
            </a:r>
            <a:r>
              <a:rPr sz="1400" b="0" spc="5" dirty="0">
                <a:latin typeface="Univers for BP Light"/>
                <a:cs typeface="Univers for BP Light"/>
              </a:rPr>
              <a:t>CO</a:t>
            </a:r>
            <a:r>
              <a:rPr sz="1350" b="0" spc="7" baseline="-21604" dirty="0">
                <a:latin typeface="Univers for BP Light"/>
                <a:cs typeface="Univers for BP Light"/>
              </a:rPr>
              <a:t>2 </a:t>
            </a:r>
            <a:r>
              <a:rPr sz="1400" b="0" dirty="0">
                <a:latin typeface="Univers for BP Light"/>
                <a:cs typeface="Univers for BP Light"/>
              </a:rPr>
              <a:t>in</a:t>
            </a:r>
            <a:r>
              <a:rPr sz="1400" b="0" spc="-75" dirty="0">
                <a:latin typeface="Univers for BP Light"/>
                <a:cs typeface="Univers for BP Light"/>
              </a:rPr>
              <a:t> </a:t>
            </a:r>
            <a:r>
              <a:rPr sz="1400" b="0" dirty="0">
                <a:latin typeface="Univers for BP Light"/>
                <a:cs typeface="Univers for BP Light"/>
              </a:rPr>
              <a:t>2040</a:t>
            </a:r>
            <a:endParaRPr sz="1400">
              <a:latin typeface="Univers for BP Light"/>
              <a:cs typeface="Univers for BP Light"/>
            </a:endParaRPr>
          </a:p>
          <a:p>
            <a:pPr marL="47625">
              <a:lnSpc>
                <a:spcPct val="100000"/>
              </a:lnSpc>
              <a:spcBef>
                <a:spcPts val="1655"/>
              </a:spcBef>
              <a:tabLst>
                <a:tab pos="5553710" algn="l"/>
                <a:tab pos="6071235" algn="l"/>
                <a:tab pos="6588759" algn="l"/>
                <a:tab pos="7106284" algn="l"/>
                <a:tab pos="7624445" algn="l"/>
                <a:tab pos="8092440" algn="l"/>
                <a:tab pos="8609965" algn="l"/>
              </a:tabLst>
            </a:pPr>
            <a:r>
              <a:rPr sz="1400" b="0" spc="-5" dirty="0">
                <a:latin typeface="Univers for BP Light"/>
                <a:cs typeface="Univers for BP Light"/>
              </a:rPr>
              <a:t>4</a:t>
            </a:r>
            <a:r>
              <a:rPr sz="1400" b="0" dirty="0">
                <a:latin typeface="Univers for BP Light"/>
                <a:cs typeface="Univers for BP Light"/>
              </a:rPr>
              <a:t>0	0	2	4	6	8	</a:t>
            </a:r>
            <a:r>
              <a:rPr sz="1400" b="0" spc="-5" dirty="0">
                <a:latin typeface="Univers for BP Light"/>
                <a:cs typeface="Univers for BP Light"/>
              </a:rPr>
              <a:t>1</a:t>
            </a:r>
            <a:r>
              <a:rPr sz="1400" b="0" dirty="0">
                <a:latin typeface="Univers for BP Light"/>
                <a:cs typeface="Univers for BP Light"/>
              </a:rPr>
              <a:t>0	</a:t>
            </a:r>
            <a:r>
              <a:rPr sz="1400" b="0" spc="-5" dirty="0">
                <a:latin typeface="Univers for BP Light"/>
                <a:cs typeface="Univers for BP Light"/>
              </a:rPr>
              <a:t>12</a:t>
            </a:r>
            <a:endParaRPr sz="1400">
              <a:latin typeface="Univers for BP Light"/>
              <a:cs typeface="Univers for BP Light"/>
            </a:endParaRPr>
          </a:p>
          <a:p>
            <a:pPr>
              <a:lnSpc>
                <a:spcPct val="100000"/>
              </a:lnSpc>
              <a:spcBef>
                <a:spcPts val="45"/>
              </a:spcBef>
            </a:pPr>
            <a:endParaRPr sz="1500">
              <a:latin typeface="Times New Roman"/>
              <a:cs typeface="Times New Roman"/>
            </a:endParaRPr>
          </a:p>
          <a:p>
            <a:pPr marL="47625">
              <a:lnSpc>
                <a:spcPts val="1664"/>
              </a:lnSpc>
            </a:pPr>
            <a:r>
              <a:rPr sz="1400" b="0" spc="-5" dirty="0">
                <a:latin typeface="Univers for BP Light"/>
                <a:cs typeface="Univers for BP Light"/>
              </a:rPr>
              <a:t>35</a:t>
            </a:r>
            <a:endParaRPr sz="1400">
              <a:latin typeface="Univers for BP Light"/>
              <a:cs typeface="Univers for BP Light"/>
            </a:endParaRPr>
          </a:p>
          <a:p>
            <a:pPr marL="4924425">
              <a:lnSpc>
                <a:spcPts val="1664"/>
              </a:lnSpc>
            </a:pPr>
            <a:r>
              <a:rPr sz="1400" b="0" spc="-5" dirty="0">
                <a:latin typeface="Univers for BP Light"/>
                <a:cs typeface="Univers for BP Light"/>
              </a:rPr>
              <a:t>Power</a:t>
            </a:r>
            <a:endParaRPr sz="1400">
              <a:latin typeface="Univers for BP Light"/>
              <a:cs typeface="Univers for BP Light"/>
            </a:endParaRPr>
          </a:p>
          <a:p>
            <a:pPr marL="47625">
              <a:lnSpc>
                <a:spcPct val="100000"/>
              </a:lnSpc>
              <a:spcBef>
                <a:spcPts val="135"/>
              </a:spcBef>
            </a:pPr>
            <a:r>
              <a:rPr sz="1400" b="0" spc="-5" dirty="0">
                <a:latin typeface="Univers for BP Light"/>
                <a:cs typeface="Univers for BP Light"/>
              </a:rPr>
              <a:t>30</a:t>
            </a:r>
            <a:endParaRPr sz="1400">
              <a:latin typeface="Univers for BP Light"/>
              <a:cs typeface="Univers for BP Light"/>
            </a:endParaRPr>
          </a:p>
        </p:txBody>
      </p:sp>
      <p:sp>
        <p:nvSpPr>
          <p:cNvPr id="122" name="object 122"/>
          <p:cNvSpPr/>
          <p:nvPr/>
        </p:nvSpPr>
        <p:spPr>
          <a:xfrm>
            <a:off x="7194804" y="3816096"/>
            <a:ext cx="97790" cy="97790"/>
          </a:xfrm>
          <a:custGeom>
            <a:avLst/>
            <a:gdLst/>
            <a:ahLst/>
            <a:cxnLst/>
            <a:rect l="l" t="t" r="r" b="b"/>
            <a:pathLst>
              <a:path w="97790" h="97789">
                <a:moveTo>
                  <a:pt x="0" y="97535"/>
                </a:moveTo>
                <a:lnTo>
                  <a:pt x="97535" y="97535"/>
                </a:lnTo>
                <a:lnTo>
                  <a:pt x="97535" y="0"/>
                </a:lnTo>
                <a:lnTo>
                  <a:pt x="0" y="0"/>
                </a:lnTo>
                <a:lnTo>
                  <a:pt x="0" y="97535"/>
                </a:lnTo>
                <a:close/>
              </a:path>
            </a:pathLst>
          </a:custGeom>
          <a:solidFill>
            <a:srgbClr val="009900"/>
          </a:solidFill>
        </p:spPr>
        <p:txBody>
          <a:bodyPr wrap="square" lIns="0" tIns="0" rIns="0" bIns="0" rtlCol="0"/>
          <a:lstStyle/>
          <a:p>
            <a:endParaRPr/>
          </a:p>
        </p:txBody>
      </p:sp>
      <p:sp>
        <p:nvSpPr>
          <p:cNvPr id="123" name="object 123"/>
          <p:cNvSpPr/>
          <p:nvPr/>
        </p:nvSpPr>
        <p:spPr>
          <a:xfrm>
            <a:off x="7194804" y="3816096"/>
            <a:ext cx="97790" cy="97790"/>
          </a:xfrm>
          <a:custGeom>
            <a:avLst/>
            <a:gdLst/>
            <a:ahLst/>
            <a:cxnLst/>
            <a:rect l="l" t="t" r="r" b="b"/>
            <a:pathLst>
              <a:path w="97790" h="97789">
                <a:moveTo>
                  <a:pt x="0" y="97535"/>
                </a:moveTo>
                <a:lnTo>
                  <a:pt x="97535" y="97535"/>
                </a:lnTo>
                <a:lnTo>
                  <a:pt x="97535" y="0"/>
                </a:lnTo>
                <a:lnTo>
                  <a:pt x="0" y="0"/>
                </a:lnTo>
                <a:lnTo>
                  <a:pt x="0" y="97535"/>
                </a:lnTo>
                <a:close/>
              </a:path>
            </a:pathLst>
          </a:custGeom>
          <a:ln w="9144">
            <a:solidFill>
              <a:srgbClr val="BEBEBE"/>
            </a:solidFill>
          </a:ln>
        </p:spPr>
        <p:txBody>
          <a:bodyPr wrap="square" lIns="0" tIns="0" rIns="0" bIns="0" rtlCol="0"/>
          <a:lstStyle/>
          <a:p>
            <a:endParaRPr/>
          </a:p>
        </p:txBody>
      </p:sp>
      <p:sp>
        <p:nvSpPr>
          <p:cNvPr id="124" name="object 124"/>
          <p:cNvSpPr txBox="1"/>
          <p:nvPr/>
        </p:nvSpPr>
        <p:spPr>
          <a:xfrm>
            <a:off x="7324090" y="3741673"/>
            <a:ext cx="138874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Faster</a:t>
            </a:r>
            <a:r>
              <a:rPr sz="1400" spc="-8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125" name="object 125"/>
          <p:cNvSpPr/>
          <p:nvPr/>
        </p:nvSpPr>
        <p:spPr>
          <a:xfrm>
            <a:off x="7194804" y="4216908"/>
            <a:ext cx="97790" cy="96520"/>
          </a:xfrm>
          <a:custGeom>
            <a:avLst/>
            <a:gdLst/>
            <a:ahLst/>
            <a:cxnLst/>
            <a:rect l="l" t="t" r="r" b="b"/>
            <a:pathLst>
              <a:path w="97790" h="96520">
                <a:moveTo>
                  <a:pt x="0" y="96012"/>
                </a:moveTo>
                <a:lnTo>
                  <a:pt x="97535" y="96012"/>
                </a:lnTo>
                <a:lnTo>
                  <a:pt x="97535" y="0"/>
                </a:lnTo>
                <a:lnTo>
                  <a:pt x="0" y="0"/>
                </a:lnTo>
                <a:lnTo>
                  <a:pt x="0" y="96012"/>
                </a:lnTo>
                <a:close/>
              </a:path>
            </a:pathLst>
          </a:custGeom>
          <a:solidFill>
            <a:srgbClr val="FF6600"/>
          </a:solidFill>
        </p:spPr>
        <p:txBody>
          <a:bodyPr wrap="square" lIns="0" tIns="0" rIns="0" bIns="0" rtlCol="0"/>
          <a:lstStyle/>
          <a:p>
            <a:endParaRPr/>
          </a:p>
        </p:txBody>
      </p:sp>
      <p:sp>
        <p:nvSpPr>
          <p:cNvPr id="126" name="object 126"/>
          <p:cNvSpPr/>
          <p:nvPr/>
        </p:nvSpPr>
        <p:spPr>
          <a:xfrm>
            <a:off x="7194804" y="4216908"/>
            <a:ext cx="97790" cy="96520"/>
          </a:xfrm>
          <a:custGeom>
            <a:avLst/>
            <a:gdLst/>
            <a:ahLst/>
            <a:cxnLst/>
            <a:rect l="l" t="t" r="r" b="b"/>
            <a:pathLst>
              <a:path w="97790" h="96520">
                <a:moveTo>
                  <a:pt x="0" y="96012"/>
                </a:moveTo>
                <a:lnTo>
                  <a:pt x="97535" y="96012"/>
                </a:lnTo>
                <a:lnTo>
                  <a:pt x="97535" y="0"/>
                </a:lnTo>
                <a:lnTo>
                  <a:pt x="0" y="0"/>
                </a:lnTo>
                <a:lnTo>
                  <a:pt x="0" y="96012"/>
                </a:lnTo>
                <a:close/>
              </a:path>
            </a:pathLst>
          </a:custGeom>
          <a:ln w="9144">
            <a:solidFill>
              <a:srgbClr val="BEBEBE"/>
            </a:solidFill>
          </a:ln>
        </p:spPr>
        <p:txBody>
          <a:bodyPr wrap="square" lIns="0" tIns="0" rIns="0" bIns="0" rtlCol="0"/>
          <a:lstStyle/>
          <a:p>
            <a:endParaRPr/>
          </a:p>
        </p:txBody>
      </p:sp>
      <p:sp>
        <p:nvSpPr>
          <p:cNvPr id="127" name="object 127"/>
          <p:cNvSpPr txBox="1"/>
          <p:nvPr/>
        </p:nvSpPr>
        <p:spPr>
          <a:xfrm>
            <a:off x="529234" y="3961638"/>
            <a:ext cx="8609330" cy="415290"/>
          </a:xfrm>
          <a:prstGeom prst="rect">
            <a:avLst/>
          </a:prstGeom>
        </p:spPr>
        <p:txBody>
          <a:bodyPr vert="horz" wrap="square" lIns="0" tIns="0" rIns="0" bIns="0" rtlCol="0">
            <a:spAutoFit/>
          </a:bodyPr>
          <a:lstStyle/>
          <a:p>
            <a:pPr marL="12700">
              <a:lnSpc>
                <a:spcPts val="1550"/>
              </a:lnSpc>
            </a:pPr>
            <a:r>
              <a:rPr sz="1400" b="0" spc="-5" dirty="0">
                <a:latin typeface="Univers for BP Light"/>
                <a:cs typeface="Univers for BP Light"/>
              </a:rPr>
              <a:t>20</a:t>
            </a:r>
            <a:endParaRPr sz="1400">
              <a:latin typeface="Univers for BP Light"/>
              <a:cs typeface="Univers for BP Light"/>
            </a:endParaRPr>
          </a:p>
          <a:p>
            <a:pPr marR="5080" algn="r">
              <a:lnSpc>
                <a:spcPts val="1550"/>
              </a:lnSpc>
            </a:pPr>
            <a:r>
              <a:rPr sz="1400" spc="-5" dirty="0">
                <a:latin typeface="Univers for BP"/>
                <a:cs typeface="Univers for BP"/>
              </a:rPr>
              <a:t>Even faster</a:t>
            </a:r>
            <a:r>
              <a:rPr sz="1400" spc="-50" dirty="0">
                <a:latin typeface="Univers for BP"/>
                <a:cs typeface="Univers for BP"/>
              </a:rPr>
              <a:t> </a:t>
            </a:r>
            <a:r>
              <a:rPr sz="1400" spc="-5" dirty="0">
                <a:latin typeface="Univers for BP"/>
                <a:cs typeface="Univers for BP"/>
              </a:rPr>
              <a:t>transition</a:t>
            </a:r>
            <a:endParaRPr sz="1400">
              <a:latin typeface="Univers for BP"/>
              <a:cs typeface="Univers for BP"/>
            </a:endParaRPr>
          </a:p>
        </p:txBody>
      </p:sp>
      <p:sp>
        <p:nvSpPr>
          <p:cNvPr id="128" name="object 128"/>
          <p:cNvSpPr txBox="1"/>
          <p:nvPr/>
        </p:nvSpPr>
        <p:spPr>
          <a:xfrm>
            <a:off x="5196585" y="6094780"/>
            <a:ext cx="2263775" cy="203200"/>
          </a:xfrm>
          <a:prstGeom prst="rect">
            <a:avLst/>
          </a:prstGeom>
        </p:spPr>
        <p:txBody>
          <a:bodyPr vert="horz" wrap="square" lIns="0" tIns="0" rIns="0" bIns="0" rtlCol="0">
            <a:spAutoFit/>
          </a:bodyPr>
          <a:lstStyle/>
          <a:p>
            <a:pPr marL="12700">
              <a:lnSpc>
                <a:spcPct val="100000"/>
              </a:lnSpc>
            </a:pPr>
            <a:r>
              <a:rPr sz="1200" b="0" dirty="0">
                <a:solidFill>
                  <a:srgbClr val="666666"/>
                </a:solidFill>
                <a:latin typeface="Univers for BP Light"/>
                <a:cs typeface="Univers for BP Light"/>
              </a:rPr>
              <a:t>*Carbon capture use and</a:t>
            </a:r>
            <a:r>
              <a:rPr sz="1200" b="0" spc="-180" dirty="0">
                <a:solidFill>
                  <a:srgbClr val="666666"/>
                </a:solidFill>
                <a:latin typeface="Univers for BP Light"/>
                <a:cs typeface="Univers for BP Light"/>
              </a:rPr>
              <a:t> </a:t>
            </a:r>
            <a:r>
              <a:rPr sz="1200" b="0" dirty="0">
                <a:solidFill>
                  <a:srgbClr val="666666"/>
                </a:solidFill>
                <a:latin typeface="Univers for BP Light"/>
                <a:cs typeface="Univers for BP Light"/>
              </a:rPr>
              <a:t>storage</a:t>
            </a:r>
            <a:endParaRPr sz="1200">
              <a:latin typeface="Univers for BP Light"/>
              <a:cs typeface="Univers for BP Light"/>
            </a:endParaRPr>
          </a:p>
        </p:txBody>
      </p:sp>
      <p:sp>
        <p:nvSpPr>
          <p:cNvPr id="129" name="object 129"/>
          <p:cNvSpPr/>
          <p:nvPr/>
        </p:nvSpPr>
        <p:spPr>
          <a:xfrm>
            <a:off x="524255" y="123444"/>
            <a:ext cx="805180" cy="251460"/>
          </a:xfrm>
          <a:custGeom>
            <a:avLst/>
            <a:gdLst/>
            <a:ahLst/>
            <a:cxnLst/>
            <a:rect l="l" t="t" r="r" b="b"/>
            <a:pathLst>
              <a:path w="805180" h="251460">
                <a:moveTo>
                  <a:pt x="76276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762762" y="251459"/>
                </a:lnTo>
                <a:lnTo>
                  <a:pt x="779061" y="248161"/>
                </a:lnTo>
                <a:lnTo>
                  <a:pt x="792384" y="239172"/>
                </a:lnTo>
                <a:lnTo>
                  <a:pt x="801373" y="225849"/>
                </a:lnTo>
                <a:lnTo>
                  <a:pt x="804672" y="209550"/>
                </a:lnTo>
                <a:lnTo>
                  <a:pt x="804672" y="41909"/>
                </a:lnTo>
                <a:lnTo>
                  <a:pt x="801373" y="25610"/>
                </a:lnTo>
                <a:lnTo>
                  <a:pt x="792384" y="12287"/>
                </a:lnTo>
                <a:lnTo>
                  <a:pt x="779061" y="3298"/>
                </a:lnTo>
                <a:lnTo>
                  <a:pt x="762762" y="0"/>
                </a:lnTo>
                <a:close/>
              </a:path>
            </a:pathLst>
          </a:custGeom>
          <a:solidFill>
            <a:srgbClr val="CECEF1"/>
          </a:solidFill>
        </p:spPr>
        <p:txBody>
          <a:bodyPr wrap="square" lIns="0" tIns="0" rIns="0" bIns="0" rtlCol="0"/>
          <a:lstStyle/>
          <a:p>
            <a:endParaRPr/>
          </a:p>
        </p:txBody>
      </p:sp>
      <p:sp>
        <p:nvSpPr>
          <p:cNvPr id="130" name="object 130"/>
          <p:cNvSpPr txBox="1"/>
          <p:nvPr/>
        </p:nvSpPr>
        <p:spPr>
          <a:xfrm>
            <a:off x="614883" y="143891"/>
            <a:ext cx="55118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Carbon</a:t>
            </a:r>
            <a:endParaRPr sz="1250">
              <a:latin typeface="Univers for BP"/>
              <a:cs typeface="Univers for BP"/>
            </a:endParaRPr>
          </a:p>
        </p:txBody>
      </p:sp>
      <p:sp>
        <p:nvSpPr>
          <p:cNvPr id="131" name="object 131"/>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32" name="object 132"/>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104</a:t>
            </a:fld>
            <a:endParaRPr sz="1200">
              <a:latin typeface="Univers for BP Light"/>
              <a:cs typeface="Univers for BP Light"/>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116"/>
            <a:ext cx="8403590" cy="361950"/>
          </a:xfrm>
          <a:prstGeom prst="rect">
            <a:avLst/>
          </a:prstGeom>
        </p:spPr>
        <p:txBody>
          <a:bodyPr vert="horz" wrap="square" lIns="0" tIns="0" rIns="0" bIns="0" rtlCol="0">
            <a:spAutoFit/>
          </a:bodyPr>
          <a:lstStyle/>
          <a:p>
            <a:pPr marL="12700">
              <a:lnSpc>
                <a:spcPct val="100000"/>
              </a:lnSpc>
            </a:pPr>
            <a:r>
              <a:rPr spc="-5" dirty="0"/>
              <a:t>…highlighting the need for a more decisive break from the</a:t>
            </a:r>
            <a:r>
              <a:rPr spc="229" dirty="0"/>
              <a:t> </a:t>
            </a:r>
            <a:r>
              <a:rPr spc="-5" dirty="0"/>
              <a:t>past</a:t>
            </a:r>
          </a:p>
        </p:txBody>
      </p:sp>
      <p:sp>
        <p:nvSpPr>
          <p:cNvPr id="3" name="object 3"/>
          <p:cNvSpPr txBox="1">
            <a:spLocks noGrp="1"/>
          </p:cNvSpPr>
          <p:nvPr>
            <p:ph type="body" idx="1"/>
          </p:nvPr>
        </p:nvSpPr>
        <p:spPr>
          <a:prstGeom prst="rect">
            <a:avLst/>
          </a:prstGeom>
        </p:spPr>
        <p:txBody>
          <a:bodyPr vert="horz" wrap="square" lIns="0" tIns="0" rIns="0" bIns="0" rtlCol="0">
            <a:spAutoFit/>
          </a:bodyPr>
          <a:lstStyle/>
          <a:p>
            <a:pPr marL="300355" marR="398145" indent="-274320">
              <a:lnSpc>
                <a:spcPct val="100000"/>
              </a:lnSpc>
              <a:buClr>
                <a:srgbClr val="009900"/>
              </a:buClr>
              <a:buFont typeface="Univers for BP"/>
              <a:buChar char="•"/>
              <a:tabLst>
                <a:tab pos="299720" algn="l"/>
                <a:tab pos="300355" algn="l"/>
              </a:tabLst>
            </a:pPr>
            <a:r>
              <a:rPr dirty="0"/>
              <a:t>In the ET </a:t>
            </a:r>
            <a:r>
              <a:rPr spc="-5" dirty="0"/>
              <a:t>scenario, carbon emissions </a:t>
            </a:r>
            <a:r>
              <a:rPr dirty="0"/>
              <a:t>from </a:t>
            </a:r>
            <a:r>
              <a:rPr spc="-5" dirty="0"/>
              <a:t>energy </a:t>
            </a:r>
            <a:r>
              <a:rPr dirty="0"/>
              <a:t>use </a:t>
            </a:r>
            <a:r>
              <a:rPr spc="-5" dirty="0"/>
              <a:t>grow through much </a:t>
            </a:r>
            <a:r>
              <a:rPr dirty="0"/>
              <a:t>of the  </a:t>
            </a:r>
            <a:r>
              <a:rPr spc="-5" dirty="0"/>
              <a:t>Outlook, increasing </a:t>
            </a:r>
            <a:r>
              <a:rPr dirty="0"/>
              <a:t>by </a:t>
            </a:r>
            <a:r>
              <a:rPr spc="-5" dirty="0"/>
              <a:t>around 10% </a:t>
            </a:r>
            <a:r>
              <a:rPr dirty="0"/>
              <a:t>by</a:t>
            </a:r>
            <a:r>
              <a:rPr spc="20" dirty="0"/>
              <a:t> </a:t>
            </a:r>
            <a:r>
              <a:rPr spc="-5" dirty="0"/>
              <a:t>2040.</a:t>
            </a:r>
          </a:p>
          <a:p>
            <a:pPr marL="300355" indent="-274320">
              <a:lnSpc>
                <a:spcPct val="100000"/>
              </a:lnSpc>
              <a:spcBef>
                <a:spcPts val="1080"/>
              </a:spcBef>
              <a:buClr>
                <a:srgbClr val="009900"/>
              </a:buClr>
              <a:buFont typeface="Univers for BP"/>
              <a:buChar char="•"/>
              <a:tabLst>
                <a:tab pos="299720" algn="l"/>
                <a:tab pos="300355" algn="l"/>
              </a:tabLst>
            </a:pPr>
            <a:r>
              <a:rPr spc="-5" dirty="0"/>
              <a:t>This </a:t>
            </a:r>
            <a:r>
              <a:rPr dirty="0"/>
              <a:t>rate of </a:t>
            </a:r>
            <a:r>
              <a:rPr spc="-5" dirty="0"/>
              <a:t>growth </a:t>
            </a:r>
            <a:r>
              <a:rPr dirty="0"/>
              <a:t>is far </a:t>
            </a:r>
            <a:r>
              <a:rPr spc="-5" dirty="0"/>
              <a:t>slower than </a:t>
            </a:r>
            <a:r>
              <a:rPr dirty="0"/>
              <a:t>that </a:t>
            </a:r>
            <a:r>
              <a:rPr spc="-5" dirty="0"/>
              <a:t>seen </a:t>
            </a:r>
            <a:r>
              <a:rPr dirty="0"/>
              <a:t>in the </a:t>
            </a:r>
            <a:r>
              <a:rPr spc="-5" dirty="0"/>
              <a:t>past </a:t>
            </a:r>
            <a:r>
              <a:rPr dirty="0"/>
              <a:t>25 </a:t>
            </a:r>
            <a:r>
              <a:rPr spc="-5" dirty="0"/>
              <a:t>years, when</a:t>
            </a:r>
            <a:r>
              <a:rPr spc="40" dirty="0"/>
              <a:t> </a:t>
            </a:r>
            <a:r>
              <a:rPr spc="-5" dirty="0"/>
              <a:t>carbon</a:t>
            </a:r>
          </a:p>
          <a:p>
            <a:pPr marL="300355">
              <a:lnSpc>
                <a:spcPct val="100000"/>
              </a:lnSpc>
            </a:pPr>
            <a:r>
              <a:rPr spc="-5" dirty="0"/>
              <a:t>emissions increased </a:t>
            </a:r>
            <a:r>
              <a:rPr dirty="0"/>
              <a:t>by</a:t>
            </a:r>
            <a:r>
              <a:rPr spc="-10" dirty="0"/>
              <a:t> </a:t>
            </a:r>
            <a:r>
              <a:rPr spc="-5" dirty="0"/>
              <a:t>55%.</a:t>
            </a:r>
          </a:p>
          <a:p>
            <a:pPr marL="300355" marR="15240" indent="-274320">
              <a:lnSpc>
                <a:spcPct val="100000"/>
              </a:lnSpc>
              <a:spcBef>
                <a:spcPts val="1075"/>
              </a:spcBef>
              <a:buClr>
                <a:srgbClr val="009900"/>
              </a:buClr>
              <a:buFont typeface="Univers for BP"/>
              <a:buChar char="•"/>
              <a:tabLst>
                <a:tab pos="299720" algn="l"/>
                <a:tab pos="300355" algn="l"/>
              </a:tabLst>
            </a:pPr>
            <a:r>
              <a:rPr dirty="0"/>
              <a:t>Even so, the </a:t>
            </a:r>
            <a:r>
              <a:rPr spc="-5" dirty="0"/>
              <a:t>projected </a:t>
            </a:r>
            <a:r>
              <a:rPr dirty="0"/>
              <a:t>rate of </a:t>
            </a:r>
            <a:r>
              <a:rPr spc="-5" dirty="0"/>
              <a:t>growth </a:t>
            </a:r>
            <a:r>
              <a:rPr dirty="0"/>
              <a:t>is far </a:t>
            </a:r>
            <a:r>
              <a:rPr spc="-5" dirty="0"/>
              <a:t>higher </a:t>
            </a:r>
            <a:r>
              <a:rPr dirty="0"/>
              <a:t>than the sharp </a:t>
            </a:r>
            <a:r>
              <a:rPr spc="-5" dirty="0"/>
              <a:t>decline thought  necessary </a:t>
            </a:r>
            <a:r>
              <a:rPr dirty="0"/>
              <a:t>to </a:t>
            </a:r>
            <a:r>
              <a:rPr spc="-5" dirty="0"/>
              <a:t>be consistent </a:t>
            </a:r>
            <a:r>
              <a:rPr dirty="0"/>
              <a:t>with </a:t>
            </a:r>
            <a:r>
              <a:rPr spc="-5" dirty="0"/>
              <a:t>achieving </a:t>
            </a:r>
            <a:r>
              <a:rPr dirty="0"/>
              <a:t>the Paris </a:t>
            </a:r>
            <a:r>
              <a:rPr spc="-5" dirty="0"/>
              <a:t>climate </a:t>
            </a:r>
            <a:r>
              <a:rPr dirty="0"/>
              <a:t>goals. </a:t>
            </a:r>
            <a:r>
              <a:rPr spc="-5" dirty="0"/>
              <a:t>This highlights </a:t>
            </a:r>
            <a:r>
              <a:rPr dirty="0"/>
              <a:t>the  </a:t>
            </a:r>
            <a:r>
              <a:rPr spc="-5" dirty="0"/>
              <a:t>need </a:t>
            </a:r>
            <a:r>
              <a:rPr dirty="0"/>
              <a:t>for a </a:t>
            </a:r>
            <a:r>
              <a:rPr spc="-5" dirty="0"/>
              <a:t>more decisive break </a:t>
            </a:r>
            <a:r>
              <a:rPr dirty="0"/>
              <a:t>from the past than </a:t>
            </a:r>
            <a:r>
              <a:rPr spc="-5" dirty="0"/>
              <a:t>implied </a:t>
            </a:r>
            <a:r>
              <a:rPr dirty="0"/>
              <a:t>by </a:t>
            </a:r>
            <a:r>
              <a:rPr spc="-5" dirty="0"/>
              <a:t>the </a:t>
            </a:r>
            <a:r>
              <a:rPr dirty="0"/>
              <a:t>ET</a:t>
            </a:r>
            <a:r>
              <a:rPr spc="60" dirty="0"/>
              <a:t> </a:t>
            </a:r>
            <a:r>
              <a:rPr spc="-5" dirty="0"/>
              <a:t>scenario.</a:t>
            </a:r>
          </a:p>
          <a:p>
            <a:pPr marL="300355" marR="157480" indent="-274320">
              <a:lnSpc>
                <a:spcPct val="100000"/>
              </a:lnSpc>
              <a:spcBef>
                <a:spcPts val="1075"/>
              </a:spcBef>
              <a:buClr>
                <a:srgbClr val="009900"/>
              </a:buClr>
              <a:buFont typeface="Univers for BP"/>
              <a:buChar char="•"/>
              <a:tabLst>
                <a:tab pos="299720" algn="l"/>
                <a:tab pos="300355" algn="l"/>
              </a:tabLst>
            </a:pPr>
            <a:r>
              <a:rPr spc="-10" dirty="0"/>
              <a:t>The </a:t>
            </a:r>
            <a:r>
              <a:rPr spc="-5" dirty="0"/>
              <a:t>‘even faster transition’ (EFT) scenario follows the same broad decline </a:t>
            </a:r>
            <a:r>
              <a:rPr dirty="0"/>
              <a:t>in </a:t>
            </a:r>
            <a:r>
              <a:rPr spc="-5" dirty="0"/>
              <a:t>carbon  emissions </a:t>
            </a:r>
            <a:r>
              <a:rPr dirty="0"/>
              <a:t>as the IEA’s </a:t>
            </a:r>
            <a:r>
              <a:rPr spc="-5" dirty="0"/>
              <a:t>‘Sustainable Development Scenario’, </a:t>
            </a:r>
            <a:r>
              <a:rPr dirty="0"/>
              <a:t>with </a:t>
            </a:r>
            <a:r>
              <a:rPr spc="-5" dirty="0"/>
              <a:t>emissions falling  </a:t>
            </a:r>
            <a:r>
              <a:rPr dirty="0"/>
              <a:t>by </a:t>
            </a:r>
            <a:r>
              <a:rPr spc="-5" dirty="0"/>
              <a:t>almost 50% </a:t>
            </a:r>
            <a:r>
              <a:rPr dirty="0"/>
              <a:t>by</a:t>
            </a:r>
            <a:r>
              <a:rPr spc="-55" dirty="0"/>
              <a:t> </a:t>
            </a:r>
            <a:r>
              <a:rPr spc="-5" dirty="0"/>
              <a:t>2040.</a:t>
            </a:r>
          </a:p>
          <a:p>
            <a:pPr marL="300355" marR="5080" indent="-274320">
              <a:lnSpc>
                <a:spcPct val="100000"/>
              </a:lnSpc>
              <a:spcBef>
                <a:spcPts val="1075"/>
              </a:spcBef>
              <a:buClr>
                <a:srgbClr val="009900"/>
              </a:buClr>
              <a:buFont typeface="Univers for BP"/>
              <a:buChar char="•"/>
              <a:tabLst>
                <a:tab pos="299720" algn="l"/>
                <a:tab pos="300355" algn="l"/>
              </a:tabLst>
            </a:pPr>
            <a:r>
              <a:rPr dirty="0"/>
              <a:t>Most of the </a:t>
            </a:r>
            <a:r>
              <a:rPr spc="-5" dirty="0"/>
              <a:t>additional abatement </a:t>
            </a:r>
            <a:r>
              <a:rPr dirty="0"/>
              <a:t>of </a:t>
            </a:r>
            <a:r>
              <a:rPr spc="-5" dirty="0"/>
              <a:t>emissions </a:t>
            </a:r>
            <a:r>
              <a:rPr dirty="0"/>
              <a:t>in the EFT </a:t>
            </a:r>
            <a:r>
              <a:rPr spc="-5" dirty="0"/>
              <a:t>scenario, relative </a:t>
            </a:r>
            <a:r>
              <a:rPr dirty="0"/>
              <a:t>to the ET  </a:t>
            </a:r>
            <a:r>
              <a:rPr spc="-5" dirty="0"/>
              <a:t>scenario, emanates </a:t>
            </a:r>
            <a:r>
              <a:rPr dirty="0"/>
              <a:t>from the </a:t>
            </a:r>
            <a:r>
              <a:rPr spc="-5" dirty="0"/>
              <a:t>power sector, which </a:t>
            </a:r>
            <a:r>
              <a:rPr dirty="0"/>
              <a:t>is </a:t>
            </a:r>
            <a:r>
              <a:rPr spc="-5" dirty="0"/>
              <a:t>almost entirely decarbonized </a:t>
            </a:r>
            <a:r>
              <a:rPr dirty="0"/>
              <a:t>by  </a:t>
            </a:r>
            <a:r>
              <a:rPr spc="-5" dirty="0"/>
              <a:t>2040. The dominant role </a:t>
            </a:r>
            <a:r>
              <a:rPr dirty="0"/>
              <a:t>the </a:t>
            </a:r>
            <a:r>
              <a:rPr spc="-5" dirty="0"/>
              <a:t>power sector </a:t>
            </a:r>
            <a:r>
              <a:rPr dirty="0"/>
              <a:t>plays in </a:t>
            </a:r>
            <a:r>
              <a:rPr spc="-5" dirty="0"/>
              <a:t>bringing about </a:t>
            </a:r>
            <a:r>
              <a:rPr dirty="0"/>
              <a:t>a sharp fall in  </a:t>
            </a:r>
            <a:r>
              <a:rPr spc="-5" dirty="0"/>
              <a:t>carbon emissions </a:t>
            </a:r>
            <a:r>
              <a:rPr dirty="0"/>
              <a:t>is a </a:t>
            </a:r>
            <a:r>
              <a:rPr spc="-5" dirty="0"/>
              <a:t>common feature </a:t>
            </a:r>
            <a:r>
              <a:rPr dirty="0"/>
              <a:t>across </a:t>
            </a:r>
            <a:r>
              <a:rPr spc="-5" dirty="0"/>
              <a:t>many </a:t>
            </a:r>
            <a:r>
              <a:rPr dirty="0"/>
              <a:t>of the </a:t>
            </a:r>
            <a:r>
              <a:rPr spc="-5" dirty="0"/>
              <a:t>external scenarios which  </a:t>
            </a:r>
            <a:r>
              <a:rPr dirty="0"/>
              <a:t>have </a:t>
            </a:r>
            <a:r>
              <a:rPr spc="-5" dirty="0"/>
              <a:t>similar falls </a:t>
            </a:r>
            <a:r>
              <a:rPr dirty="0"/>
              <a:t>in </a:t>
            </a:r>
            <a:r>
              <a:rPr spc="-5" dirty="0"/>
              <a:t>carbon emissions.</a:t>
            </a:r>
          </a:p>
        </p:txBody>
      </p:sp>
      <p:sp>
        <p:nvSpPr>
          <p:cNvPr id="4" name="object 4"/>
          <p:cNvSpPr/>
          <p:nvPr/>
        </p:nvSpPr>
        <p:spPr>
          <a:xfrm>
            <a:off x="524255" y="123444"/>
            <a:ext cx="805180" cy="251460"/>
          </a:xfrm>
          <a:custGeom>
            <a:avLst/>
            <a:gdLst/>
            <a:ahLst/>
            <a:cxnLst/>
            <a:rect l="l" t="t" r="r" b="b"/>
            <a:pathLst>
              <a:path w="805180" h="251460">
                <a:moveTo>
                  <a:pt x="762762"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762762" y="251459"/>
                </a:lnTo>
                <a:lnTo>
                  <a:pt x="779061" y="248161"/>
                </a:lnTo>
                <a:lnTo>
                  <a:pt x="792384" y="239172"/>
                </a:lnTo>
                <a:lnTo>
                  <a:pt x="801373" y="225849"/>
                </a:lnTo>
                <a:lnTo>
                  <a:pt x="804672" y="209550"/>
                </a:lnTo>
                <a:lnTo>
                  <a:pt x="804672" y="41909"/>
                </a:lnTo>
                <a:lnTo>
                  <a:pt x="801373" y="25610"/>
                </a:lnTo>
                <a:lnTo>
                  <a:pt x="792384" y="12287"/>
                </a:lnTo>
                <a:lnTo>
                  <a:pt x="779061" y="3298"/>
                </a:lnTo>
                <a:lnTo>
                  <a:pt x="762762" y="0"/>
                </a:lnTo>
                <a:close/>
              </a:path>
            </a:pathLst>
          </a:custGeom>
          <a:solidFill>
            <a:srgbClr val="CECEF1"/>
          </a:solidFill>
        </p:spPr>
        <p:txBody>
          <a:bodyPr wrap="square" lIns="0" tIns="0" rIns="0" bIns="0" rtlCol="0"/>
          <a:lstStyle/>
          <a:p>
            <a:endParaRPr/>
          </a:p>
        </p:txBody>
      </p:sp>
      <p:sp>
        <p:nvSpPr>
          <p:cNvPr id="5" name="object 5"/>
          <p:cNvSpPr txBox="1"/>
          <p:nvPr/>
        </p:nvSpPr>
        <p:spPr>
          <a:xfrm>
            <a:off x="614883" y="143891"/>
            <a:ext cx="551180"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Carbon</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105</a:t>
            </a:fld>
            <a:endParaRPr sz="1200">
              <a:latin typeface="Univers for BP Light"/>
              <a:cs typeface="Univers for BP Light"/>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158996" y="4215384"/>
            <a:ext cx="585470" cy="1477010"/>
          </a:xfrm>
          <a:custGeom>
            <a:avLst/>
            <a:gdLst/>
            <a:ahLst/>
            <a:cxnLst/>
            <a:rect l="l" t="t" r="r" b="b"/>
            <a:pathLst>
              <a:path w="585470" h="1477010">
                <a:moveTo>
                  <a:pt x="0" y="1476755"/>
                </a:moveTo>
                <a:lnTo>
                  <a:pt x="585215" y="1476755"/>
                </a:lnTo>
                <a:lnTo>
                  <a:pt x="585215" y="0"/>
                </a:lnTo>
                <a:lnTo>
                  <a:pt x="0" y="0"/>
                </a:lnTo>
                <a:lnTo>
                  <a:pt x="0" y="1476755"/>
                </a:lnTo>
                <a:close/>
              </a:path>
            </a:pathLst>
          </a:custGeom>
          <a:solidFill>
            <a:srgbClr val="7E7E7E"/>
          </a:solidFill>
        </p:spPr>
        <p:txBody>
          <a:bodyPr wrap="square" lIns="0" tIns="0" rIns="0" bIns="0" rtlCol="0"/>
          <a:lstStyle/>
          <a:p>
            <a:endParaRPr/>
          </a:p>
        </p:txBody>
      </p:sp>
      <p:sp>
        <p:nvSpPr>
          <p:cNvPr id="5" name="object 5"/>
          <p:cNvSpPr/>
          <p:nvPr/>
        </p:nvSpPr>
        <p:spPr>
          <a:xfrm>
            <a:off x="4158996" y="4215384"/>
            <a:ext cx="585470" cy="1477010"/>
          </a:xfrm>
          <a:custGeom>
            <a:avLst/>
            <a:gdLst/>
            <a:ahLst/>
            <a:cxnLst/>
            <a:rect l="l" t="t" r="r" b="b"/>
            <a:pathLst>
              <a:path w="585470" h="1477010">
                <a:moveTo>
                  <a:pt x="0" y="1476755"/>
                </a:moveTo>
                <a:lnTo>
                  <a:pt x="585215" y="1476755"/>
                </a:lnTo>
                <a:lnTo>
                  <a:pt x="585215" y="0"/>
                </a:lnTo>
                <a:lnTo>
                  <a:pt x="0" y="0"/>
                </a:lnTo>
                <a:lnTo>
                  <a:pt x="0" y="1476755"/>
                </a:lnTo>
                <a:close/>
              </a:path>
            </a:pathLst>
          </a:custGeom>
          <a:ln w="9144">
            <a:solidFill>
              <a:srgbClr val="BEBEBE"/>
            </a:solidFill>
          </a:ln>
        </p:spPr>
        <p:txBody>
          <a:bodyPr wrap="square" lIns="0" tIns="0" rIns="0" bIns="0" rtlCol="0"/>
          <a:lstStyle/>
          <a:p>
            <a:endParaRPr/>
          </a:p>
        </p:txBody>
      </p:sp>
      <p:sp>
        <p:nvSpPr>
          <p:cNvPr id="6" name="object 6"/>
          <p:cNvSpPr/>
          <p:nvPr/>
        </p:nvSpPr>
        <p:spPr>
          <a:xfrm>
            <a:off x="937260" y="2610611"/>
            <a:ext cx="585470" cy="3081655"/>
          </a:xfrm>
          <a:custGeom>
            <a:avLst/>
            <a:gdLst/>
            <a:ahLst/>
            <a:cxnLst/>
            <a:rect l="l" t="t" r="r" b="b"/>
            <a:pathLst>
              <a:path w="585469" h="3081654">
                <a:moveTo>
                  <a:pt x="0" y="3081528"/>
                </a:moveTo>
                <a:lnTo>
                  <a:pt x="585216" y="3081528"/>
                </a:lnTo>
                <a:lnTo>
                  <a:pt x="585216" y="0"/>
                </a:lnTo>
                <a:lnTo>
                  <a:pt x="0" y="0"/>
                </a:lnTo>
                <a:lnTo>
                  <a:pt x="0" y="3081528"/>
                </a:lnTo>
                <a:close/>
              </a:path>
            </a:pathLst>
          </a:custGeom>
          <a:solidFill>
            <a:srgbClr val="7E7E7E"/>
          </a:solidFill>
        </p:spPr>
        <p:txBody>
          <a:bodyPr wrap="square" lIns="0" tIns="0" rIns="0" bIns="0" rtlCol="0"/>
          <a:lstStyle/>
          <a:p>
            <a:endParaRPr/>
          </a:p>
        </p:txBody>
      </p:sp>
      <p:sp>
        <p:nvSpPr>
          <p:cNvPr id="7" name="object 7"/>
          <p:cNvSpPr/>
          <p:nvPr/>
        </p:nvSpPr>
        <p:spPr>
          <a:xfrm>
            <a:off x="937260" y="2610611"/>
            <a:ext cx="585470" cy="3081655"/>
          </a:xfrm>
          <a:custGeom>
            <a:avLst/>
            <a:gdLst/>
            <a:ahLst/>
            <a:cxnLst/>
            <a:rect l="l" t="t" r="r" b="b"/>
            <a:pathLst>
              <a:path w="585469" h="3081654">
                <a:moveTo>
                  <a:pt x="0" y="3081528"/>
                </a:moveTo>
                <a:lnTo>
                  <a:pt x="585216" y="3081528"/>
                </a:lnTo>
                <a:lnTo>
                  <a:pt x="585216" y="0"/>
                </a:lnTo>
                <a:lnTo>
                  <a:pt x="0" y="0"/>
                </a:lnTo>
                <a:lnTo>
                  <a:pt x="0" y="3081528"/>
                </a:lnTo>
                <a:close/>
              </a:path>
            </a:pathLst>
          </a:custGeom>
          <a:ln w="9144">
            <a:solidFill>
              <a:srgbClr val="BEBEBE"/>
            </a:solidFill>
          </a:ln>
        </p:spPr>
        <p:txBody>
          <a:bodyPr wrap="square" lIns="0" tIns="0" rIns="0" bIns="0" rtlCol="0"/>
          <a:lstStyle/>
          <a:p>
            <a:endParaRPr/>
          </a:p>
        </p:txBody>
      </p:sp>
      <p:sp>
        <p:nvSpPr>
          <p:cNvPr id="8" name="object 8"/>
          <p:cNvSpPr/>
          <p:nvPr/>
        </p:nvSpPr>
        <p:spPr>
          <a:xfrm>
            <a:off x="1581911" y="2610611"/>
            <a:ext cx="585470" cy="307975"/>
          </a:xfrm>
          <a:custGeom>
            <a:avLst/>
            <a:gdLst/>
            <a:ahLst/>
            <a:cxnLst/>
            <a:rect l="l" t="t" r="r" b="b"/>
            <a:pathLst>
              <a:path w="585469" h="307975">
                <a:moveTo>
                  <a:pt x="0" y="307848"/>
                </a:moveTo>
                <a:lnTo>
                  <a:pt x="585215" y="307848"/>
                </a:lnTo>
                <a:lnTo>
                  <a:pt x="585215" y="0"/>
                </a:lnTo>
                <a:lnTo>
                  <a:pt x="0" y="0"/>
                </a:lnTo>
                <a:lnTo>
                  <a:pt x="0" y="307848"/>
                </a:lnTo>
                <a:close/>
              </a:path>
            </a:pathLst>
          </a:custGeom>
          <a:solidFill>
            <a:srgbClr val="00CCCC"/>
          </a:solidFill>
        </p:spPr>
        <p:txBody>
          <a:bodyPr wrap="square" lIns="0" tIns="0" rIns="0" bIns="0" rtlCol="0"/>
          <a:lstStyle/>
          <a:p>
            <a:endParaRPr/>
          </a:p>
        </p:txBody>
      </p:sp>
      <p:sp>
        <p:nvSpPr>
          <p:cNvPr id="9" name="object 9"/>
          <p:cNvSpPr/>
          <p:nvPr/>
        </p:nvSpPr>
        <p:spPr>
          <a:xfrm>
            <a:off x="1581911" y="2610611"/>
            <a:ext cx="585470" cy="307975"/>
          </a:xfrm>
          <a:custGeom>
            <a:avLst/>
            <a:gdLst/>
            <a:ahLst/>
            <a:cxnLst/>
            <a:rect l="l" t="t" r="r" b="b"/>
            <a:pathLst>
              <a:path w="585469" h="307975">
                <a:moveTo>
                  <a:pt x="0" y="307848"/>
                </a:moveTo>
                <a:lnTo>
                  <a:pt x="585215" y="307848"/>
                </a:lnTo>
                <a:lnTo>
                  <a:pt x="585215" y="0"/>
                </a:lnTo>
                <a:lnTo>
                  <a:pt x="0" y="0"/>
                </a:lnTo>
                <a:lnTo>
                  <a:pt x="0" y="307848"/>
                </a:lnTo>
                <a:close/>
              </a:path>
            </a:pathLst>
          </a:custGeom>
          <a:ln w="9144">
            <a:solidFill>
              <a:srgbClr val="BEBEBE"/>
            </a:solidFill>
          </a:ln>
        </p:spPr>
        <p:txBody>
          <a:bodyPr wrap="square" lIns="0" tIns="0" rIns="0" bIns="0" rtlCol="0"/>
          <a:lstStyle/>
          <a:p>
            <a:endParaRPr/>
          </a:p>
        </p:txBody>
      </p:sp>
      <p:sp>
        <p:nvSpPr>
          <p:cNvPr id="10" name="object 10"/>
          <p:cNvSpPr/>
          <p:nvPr/>
        </p:nvSpPr>
        <p:spPr>
          <a:xfrm>
            <a:off x="2226564" y="2918460"/>
            <a:ext cx="585470" cy="905510"/>
          </a:xfrm>
          <a:custGeom>
            <a:avLst/>
            <a:gdLst/>
            <a:ahLst/>
            <a:cxnLst/>
            <a:rect l="l" t="t" r="r" b="b"/>
            <a:pathLst>
              <a:path w="585469" h="905510">
                <a:moveTo>
                  <a:pt x="0" y="905256"/>
                </a:moveTo>
                <a:lnTo>
                  <a:pt x="585215" y="905256"/>
                </a:lnTo>
                <a:lnTo>
                  <a:pt x="585215" y="0"/>
                </a:lnTo>
                <a:lnTo>
                  <a:pt x="0" y="0"/>
                </a:lnTo>
                <a:lnTo>
                  <a:pt x="0" y="905256"/>
                </a:lnTo>
                <a:close/>
              </a:path>
            </a:pathLst>
          </a:custGeom>
          <a:solidFill>
            <a:srgbClr val="6633C8"/>
          </a:solidFill>
        </p:spPr>
        <p:txBody>
          <a:bodyPr wrap="square" lIns="0" tIns="0" rIns="0" bIns="0" rtlCol="0"/>
          <a:lstStyle/>
          <a:p>
            <a:endParaRPr/>
          </a:p>
        </p:txBody>
      </p:sp>
      <p:sp>
        <p:nvSpPr>
          <p:cNvPr id="11" name="object 11"/>
          <p:cNvSpPr/>
          <p:nvPr/>
        </p:nvSpPr>
        <p:spPr>
          <a:xfrm>
            <a:off x="2226564" y="2918460"/>
            <a:ext cx="585470" cy="905510"/>
          </a:xfrm>
          <a:custGeom>
            <a:avLst/>
            <a:gdLst/>
            <a:ahLst/>
            <a:cxnLst/>
            <a:rect l="l" t="t" r="r" b="b"/>
            <a:pathLst>
              <a:path w="585469" h="905510">
                <a:moveTo>
                  <a:pt x="0" y="905256"/>
                </a:moveTo>
                <a:lnTo>
                  <a:pt x="585215" y="905256"/>
                </a:lnTo>
                <a:lnTo>
                  <a:pt x="585215" y="0"/>
                </a:lnTo>
                <a:lnTo>
                  <a:pt x="0" y="0"/>
                </a:lnTo>
                <a:lnTo>
                  <a:pt x="0" y="905256"/>
                </a:lnTo>
                <a:close/>
              </a:path>
            </a:pathLst>
          </a:custGeom>
          <a:ln w="9143">
            <a:solidFill>
              <a:srgbClr val="BEBEBE"/>
            </a:solidFill>
          </a:ln>
        </p:spPr>
        <p:txBody>
          <a:bodyPr wrap="square" lIns="0" tIns="0" rIns="0" bIns="0" rtlCol="0"/>
          <a:lstStyle/>
          <a:p>
            <a:endParaRPr/>
          </a:p>
        </p:txBody>
      </p:sp>
      <p:sp>
        <p:nvSpPr>
          <p:cNvPr id="12" name="object 12"/>
          <p:cNvSpPr/>
          <p:nvPr/>
        </p:nvSpPr>
        <p:spPr>
          <a:xfrm>
            <a:off x="2869692" y="3823715"/>
            <a:ext cx="586740" cy="149860"/>
          </a:xfrm>
          <a:custGeom>
            <a:avLst/>
            <a:gdLst/>
            <a:ahLst/>
            <a:cxnLst/>
            <a:rect l="l" t="t" r="r" b="b"/>
            <a:pathLst>
              <a:path w="586739" h="149860">
                <a:moveTo>
                  <a:pt x="0" y="149351"/>
                </a:moveTo>
                <a:lnTo>
                  <a:pt x="586740" y="149351"/>
                </a:lnTo>
                <a:lnTo>
                  <a:pt x="586740" y="0"/>
                </a:lnTo>
                <a:lnTo>
                  <a:pt x="0" y="0"/>
                </a:lnTo>
                <a:lnTo>
                  <a:pt x="0" y="149351"/>
                </a:lnTo>
                <a:close/>
              </a:path>
            </a:pathLst>
          </a:custGeom>
          <a:solidFill>
            <a:srgbClr val="FF9999"/>
          </a:solidFill>
        </p:spPr>
        <p:txBody>
          <a:bodyPr wrap="square" lIns="0" tIns="0" rIns="0" bIns="0" rtlCol="0"/>
          <a:lstStyle/>
          <a:p>
            <a:endParaRPr/>
          </a:p>
        </p:txBody>
      </p:sp>
      <p:sp>
        <p:nvSpPr>
          <p:cNvPr id="13" name="object 13"/>
          <p:cNvSpPr/>
          <p:nvPr/>
        </p:nvSpPr>
        <p:spPr>
          <a:xfrm>
            <a:off x="2869692" y="3823715"/>
            <a:ext cx="586740" cy="149860"/>
          </a:xfrm>
          <a:custGeom>
            <a:avLst/>
            <a:gdLst/>
            <a:ahLst/>
            <a:cxnLst/>
            <a:rect l="l" t="t" r="r" b="b"/>
            <a:pathLst>
              <a:path w="586739" h="149860">
                <a:moveTo>
                  <a:pt x="0" y="149351"/>
                </a:moveTo>
                <a:lnTo>
                  <a:pt x="586740" y="149351"/>
                </a:lnTo>
                <a:lnTo>
                  <a:pt x="586740" y="0"/>
                </a:lnTo>
                <a:lnTo>
                  <a:pt x="0" y="0"/>
                </a:lnTo>
                <a:lnTo>
                  <a:pt x="0" y="149351"/>
                </a:lnTo>
                <a:close/>
              </a:path>
            </a:pathLst>
          </a:custGeom>
          <a:ln w="9144">
            <a:solidFill>
              <a:srgbClr val="BEBEBE"/>
            </a:solidFill>
          </a:ln>
        </p:spPr>
        <p:txBody>
          <a:bodyPr wrap="square" lIns="0" tIns="0" rIns="0" bIns="0" rtlCol="0"/>
          <a:lstStyle/>
          <a:p>
            <a:endParaRPr/>
          </a:p>
        </p:txBody>
      </p:sp>
      <p:sp>
        <p:nvSpPr>
          <p:cNvPr id="14" name="object 14"/>
          <p:cNvSpPr/>
          <p:nvPr/>
        </p:nvSpPr>
        <p:spPr>
          <a:xfrm>
            <a:off x="908303" y="2339339"/>
            <a:ext cx="0" cy="3352800"/>
          </a:xfrm>
          <a:custGeom>
            <a:avLst/>
            <a:gdLst/>
            <a:ahLst/>
            <a:cxnLst/>
            <a:rect l="l" t="t" r="r" b="b"/>
            <a:pathLst>
              <a:path h="3352800">
                <a:moveTo>
                  <a:pt x="0" y="3352800"/>
                </a:moveTo>
                <a:lnTo>
                  <a:pt x="0" y="0"/>
                </a:lnTo>
              </a:path>
            </a:pathLst>
          </a:custGeom>
          <a:ln w="9144">
            <a:solidFill>
              <a:srgbClr val="666666"/>
            </a:solidFill>
          </a:ln>
        </p:spPr>
        <p:txBody>
          <a:bodyPr wrap="square" lIns="0" tIns="0" rIns="0" bIns="0" rtlCol="0"/>
          <a:lstStyle/>
          <a:p>
            <a:endParaRPr/>
          </a:p>
        </p:txBody>
      </p:sp>
      <p:sp>
        <p:nvSpPr>
          <p:cNvPr id="15" name="object 15"/>
          <p:cNvSpPr/>
          <p:nvPr/>
        </p:nvSpPr>
        <p:spPr>
          <a:xfrm>
            <a:off x="908303" y="569214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6" name="object 16"/>
          <p:cNvSpPr/>
          <p:nvPr/>
        </p:nvSpPr>
        <p:spPr>
          <a:xfrm>
            <a:off x="908303" y="485394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7" name="object 17"/>
          <p:cNvSpPr/>
          <p:nvPr/>
        </p:nvSpPr>
        <p:spPr>
          <a:xfrm>
            <a:off x="908303" y="401574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8" name="object 18"/>
          <p:cNvSpPr/>
          <p:nvPr/>
        </p:nvSpPr>
        <p:spPr>
          <a:xfrm>
            <a:off x="908303" y="317753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9" name="object 19"/>
          <p:cNvSpPr/>
          <p:nvPr/>
        </p:nvSpPr>
        <p:spPr>
          <a:xfrm>
            <a:off x="908303" y="233933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20" name="object 20"/>
          <p:cNvSpPr/>
          <p:nvPr/>
        </p:nvSpPr>
        <p:spPr>
          <a:xfrm>
            <a:off x="908303" y="5692140"/>
            <a:ext cx="3866515" cy="0"/>
          </a:xfrm>
          <a:custGeom>
            <a:avLst/>
            <a:gdLst/>
            <a:ahLst/>
            <a:cxnLst/>
            <a:rect l="l" t="t" r="r" b="b"/>
            <a:pathLst>
              <a:path w="3866515">
                <a:moveTo>
                  <a:pt x="0" y="0"/>
                </a:moveTo>
                <a:lnTo>
                  <a:pt x="3866388" y="0"/>
                </a:lnTo>
              </a:path>
            </a:pathLst>
          </a:custGeom>
          <a:ln w="9144">
            <a:solidFill>
              <a:srgbClr val="666666"/>
            </a:solidFill>
          </a:ln>
        </p:spPr>
        <p:txBody>
          <a:bodyPr wrap="square" lIns="0" tIns="0" rIns="0" bIns="0" rtlCol="0"/>
          <a:lstStyle/>
          <a:p>
            <a:endParaRPr/>
          </a:p>
        </p:txBody>
      </p:sp>
      <p:sp>
        <p:nvSpPr>
          <p:cNvPr id="21" name="object 21"/>
          <p:cNvSpPr txBox="1"/>
          <p:nvPr/>
        </p:nvSpPr>
        <p:spPr>
          <a:xfrm>
            <a:off x="631647" y="5569203"/>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22" name="object 22"/>
          <p:cNvSpPr txBox="1"/>
          <p:nvPr/>
        </p:nvSpPr>
        <p:spPr>
          <a:xfrm>
            <a:off x="532891" y="4731004"/>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23" name="object 23"/>
          <p:cNvSpPr txBox="1"/>
          <p:nvPr/>
        </p:nvSpPr>
        <p:spPr>
          <a:xfrm>
            <a:off x="532891" y="389255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24" name="object 24"/>
          <p:cNvSpPr txBox="1"/>
          <p:nvPr/>
        </p:nvSpPr>
        <p:spPr>
          <a:xfrm>
            <a:off x="532891" y="3054350"/>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a:t>
            </a:r>
            <a:endParaRPr sz="1400">
              <a:latin typeface="Univers for BP Light"/>
              <a:cs typeface="Univers for BP Light"/>
            </a:endParaRPr>
          </a:p>
        </p:txBody>
      </p:sp>
      <p:sp>
        <p:nvSpPr>
          <p:cNvPr id="25" name="object 25"/>
          <p:cNvSpPr txBox="1"/>
          <p:nvPr/>
        </p:nvSpPr>
        <p:spPr>
          <a:xfrm>
            <a:off x="532891" y="221576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a:t>
            </a:r>
            <a:endParaRPr sz="1400">
              <a:latin typeface="Univers for BP Light"/>
              <a:cs typeface="Univers for BP Light"/>
            </a:endParaRPr>
          </a:p>
        </p:txBody>
      </p:sp>
      <p:sp>
        <p:nvSpPr>
          <p:cNvPr id="26" name="object 26"/>
          <p:cNvSpPr txBox="1"/>
          <p:nvPr/>
        </p:nvSpPr>
        <p:spPr>
          <a:xfrm>
            <a:off x="834034" y="5743854"/>
            <a:ext cx="760730" cy="448945"/>
          </a:xfrm>
          <a:prstGeom prst="rect">
            <a:avLst/>
          </a:prstGeom>
        </p:spPr>
        <p:txBody>
          <a:bodyPr vert="horz" wrap="square" lIns="0" tIns="0" rIns="0" bIns="0" rtlCol="0">
            <a:spAutoFit/>
          </a:bodyPr>
          <a:lstStyle/>
          <a:p>
            <a:pPr marL="45720">
              <a:lnSpc>
                <a:spcPct val="100000"/>
              </a:lnSpc>
            </a:pPr>
            <a:r>
              <a:rPr sz="1400" b="0" dirty="0">
                <a:latin typeface="Univers for BP Light"/>
                <a:cs typeface="Univers for BP Light"/>
              </a:rPr>
              <a:t>Evolving</a:t>
            </a:r>
            <a:endParaRPr sz="1400">
              <a:latin typeface="Univers for BP Light"/>
              <a:cs typeface="Univers for BP Light"/>
            </a:endParaRPr>
          </a:p>
          <a:p>
            <a:pPr marL="12700">
              <a:lnSpc>
                <a:spcPct val="100000"/>
              </a:lnSpc>
            </a:pPr>
            <a:r>
              <a:rPr sz="1400" b="0" dirty="0">
                <a:latin typeface="Univers for BP Light"/>
                <a:cs typeface="Univers for BP Light"/>
              </a:rPr>
              <a:t>transition</a:t>
            </a:r>
            <a:endParaRPr sz="1400">
              <a:latin typeface="Univers for BP Light"/>
              <a:cs typeface="Univers for BP Light"/>
            </a:endParaRPr>
          </a:p>
        </p:txBody>
      </p:sp>
      <p:sp>
        <p:nvSpPr>
          <p:cNvPr id="27" name="object 27"/>
          <p:cNvSpPr txBox="1"/>
          <p:nvPr/>
        </p:nvSpPr>
        <p:spPr>
          <a:xfrm>
            <a:off x="3912234" y="5745378"/>
            <a:ext cx="925830" cy="448945"/>
          </a:xfrm>
          <a:prstGeom prst="rect">
            <a:avLst/>
          </a:prstGeom>
        </p:spPr>
        <p:txBody>
          <a:bodyPr vert="horz" wrap="square" lIns="0" tIns="0" rIns="0" bIns="0" rtlCol="0">
            <a:spAutoFit/>
          </a:bodyPr>
          <a:lstStyle/>
          <a:p>
            <a:pPr marL="95885" marR="5080" indent="-83820">
              <a:lnSpc>
                <a:spcPct val="100000"/>
              </a:lnSpc>
            </a:pPr>
            <a:r>
              <a:rPr sz="1400" b="0" spc="-5" dirty="0">
                <a:latin typeface="Univers for BP Light"/>
                <a:cs typeface="Univers for BP Light"/>
              </a:rPr>
              <a:t>Even</a:t>
            </a:r>
            <a:r>
              <a:rPr sz="1400" b="0" spc="-85" dirty="0">
                <a:latin typeface="Univers for BP Light"/>
                <a:cs typeface="Univers for BP Light"/>
              </a:rPr>
              <a:t> </a:t>
            </a:r>
            <a:r>
              <a:rPr sz="1400" b="0" dirty="0">
                <a:latin typeface="Univers for BP Light"/>
                <a:cs typeface="Univers for BP Light"/>
              </a:rPr>
              <a:t>faster  transition</a:t>
            </a:r>
            <a:endParaRPr sz="1400">
              <a:latin typeface="Univers for BP Light"/>
              <a:cs typeface="Univers for BP Light"/>
            </a:endParaRPr>
          </a:p>
        </p:txBody>
      </p:sp>
      <p:sp>
        <p:nvSpPr>
          <p:cNvPr id="28" name="object 28"/>
          <p:cNvSpPr txBox="1"/>
          <p:nvPr/>
        </p:nvSpPr>
        <p:spPr>
          <a:xfrm>
            <a:off x="1500377" y="2133853"/>
            <a:ext cx="747395" cy="448945"/>
          </a:xfrm>
          <a:prstGeom prst="rect">
            <a:avLst/>
          </a:prstGeom>
        </p:spPr>
        <p:txBody>
          <a:bodyPr vert="horz" wrap="square" lIns="0" tIns="0" rIns="0" bIns="0" rtlCol="0">
            <a:spAutoFit/>
          </a:bodyPr>
          <a:lstStyle/>
          <a:p>
            <a:pPr marL="12700" marR="5080" indent="63500">
              <a:lnSpc>
                <a:spcPct val="100000"/>
              </a:lnSpc>
            </a:pPr>
            <a:r>
              <a:rPr sz="1400" spc="-5" dirty="0">
                <a:latin typeface="Univers for BP"/>
                <a:cs typeface="Univers for BP"/>
              </a:rPr>
              <a:t>Energy  </a:t>
            </a:r>
            <a:r>
              <a:rPr sz="1400" dirty="0">
                <a:latin typeface="Univers for BP"/>
                <a:cs typeface="Univers for BP"/>
              </a:rPr>
              <a:t>i</a:t>
            </a:r>
            <a:r>
              <a:rPr sz="1400" spc="-10" dirty="0">
                <a:latin typeface="Univers for BP"/>
                <a:cs typeface="Univers for BP"/>
              </a:rPr>
              <a:t>n</a:t>
            </a:r>
            <a:r>
              <a:rPr sz="1400" dirty="0">
                <a:latin typeface="Univers for BP"/>
                <a:cs typeface="Univers for BP"/>
              </a:rPr>
              <a:t>te</a:t>
            </a:r>
            <a:r>
              <a:rPr sz="1400" spc="-10" dirty="0">
                <a:latin typeface="Univers for BP"/>
                <a:cs typeface="Univers for BP"/>
              </a:rPr>
              <a:t>n</a:t>
            </a:r>
            <a:r>
              <a:rPr sz="1400" dirty="0">
                <a:latin typeface="Univers for BP"/>
                <a:cs typeface="Univers for BP"/>
              </a:rPr>
              <a:t>si</a:t>
            </a:r>
            <a:r>
              <a:rPr sz="1400" spc="-15" dirty="0">
                <a:latin typeface="Univers for BP"/>
                <a:cs typeface="Univers for BP"/>
              </a:rPr>
              <a:t>t</a:t>
            </a:r>
            <a:r>
              <a:rPr sz="1400" dirty="0">
                <a:latin typeface="Univers for BP"/>
                <a:cs typeface="Univers for BP"/>
              </a:rPr>
              <a:t>y</a:t>
            </a:r>
            <a:endParaRPr sz="1400">
              <a:latin typeface="Univers for BP"/>
              <a:cs typeface="Univers for BP"/>
            </a:endParaRPr>
          </a:p>
        </p:txBody>
      </p:sp>
      <p:sp>
        <p:nvSpPr>
          <p:cNvPr id="29" name="object 29"/>
          <p:cNvSpPr txBox="1"/>
          <p:nvPr/>
        </p:nvSpPr>
        <p:spPr>
          <a:xfrm>
            <a:off x="2823464" y="4357370"/>
            <a:ext cx="631190" cy="448945"/>
          </a:xfrm>
          <a:prstGeom prst="rect">
            <a:avLst/>
          </a:prstGeom>
        </p:spPr>
        <p:txBody>
          <a:bodyPr vert="horz" wrap="square" lIns="0" tIns="0" rIns="0" bIns="0" rtlCol="0">
            <a:spAutoFit/>
          </a:bodyPr>
          <a:lstStyle/>
          <a:p>
            <a:pPr marL="12700" marR="5080" indent="65405">
              <a:lnSpc>
                <a:spcPct val="100000"/>
              </a:lnSpc>
            </a:pPr>
            <a:r>
              <a:rPr sz="1400" dirty="0">
                <a:latin typeface="Univers for BP"/>
                <a:cs typeface="Univers for BP"/>
              </a:rPr>
              <a:t>Other  sect</a:t>
            </a:r>
            <a:r>
              <a:rPr sz="1400" spc="-10" dirty="0">
                <a:latin typeface="Univers for BP"/>
                <a:cs typeface="Univers for BP"/>
              </a:rPr>
              <a:t>o</a:t>
            </a:r>
            <a:r>
              <a:rPr sz="1400" dirty="0">
                <a:latin typeface="Univers for BP"/>
                <a:cs typeface="Univers for BP"/>
              </a:rPr>
              <a:t>rs</a:t>
            </a:r>
            <a:endParaRPr sz="1400">
              <a:latin typeface="Univers for BP"/>
              <a:cs typeface="Univers for BP"/>
            </a:endParaRPr>
          </a:p>
        </p:txBody>
      </p:sp>
      <p:sp>
        <p:nvSpPr>
          <p:cNvPr id="30" name="object 30"/>
          <p:cNvSpPr txBox="1"/>
          <p:nvPr/>
        </p:nvSpPr>
        <p:spPr>
          <a:xfrm>
            <a:off x="3514344" y="3973067"/>
            <a:ext cx="586740" cy="242570"/>
          </a:xfrm>
          <a:prstGeom prst="rect">
            <a:avLst/>
          </a:prstGeom>
          <a:solidFill>
            <a:srgbClr val="6666CC"/>
          </a:solidFill>
          <a:ln w="9143">
            <a:solidFill>
              <a:srgbClr val="BEBEBE"/>
            </a:solidFill>
          </a:ln>
        </p:spPr>
        <p:txBody>
          <a:bodyPr vert="horz" wrap="square" lIns="0" tIns="0" rIns="0" bIns="0" rtlCol="0">
            <a:spAutoFit/>
          </a:bodyPr>
          <a:lstStyle/>
          <a:p>
            <a:pPr marL="33655">
              <a:lnSpc>
                <a:spcPts val="1660"/>
              </a:lnSpc>
            </a:pPr>
            <a:r>
              <a:rPr sz="1400" spc="-5" dirty="0">
                <a:solidFill>
                  <a:srgbClr val="FFFFFF"/>
                </a:solidFill>
                <a:latin typeface="Univers for BP"/>
                <a:cs typeface="Univers for BP"/>
              </a:rPr>
              <a:t>CCUS</a:t>
            </a:r>
            <a:endParaRPr sz="1400">
              <a:latin typeface="Univers for BP"/>
              <a:cs typeface="Univers for BP"/>
            </a:endParaRPr>
          </a:p>
        </p:txBody>
      </p:sp>
      <p:sp>
        <p:nvSpPr>
          <p:cNvPr id="31" name="object 31"/>
          <p:cNvSpPr/>
          <p:nvPr/>
        </p:nvSpPr>
        <p:spPr>
          <a:xfrm>
            <a:off x="2468879" y="3838955"/>
            <a:ext cx="76200" cy="287020"/>
          </a:xfrm>
          <a:custGeom>
            <a:avLst/>
            <a:gdLst/>
            <a:ahLst/>
            <a:cxnLst/>
            <a:rect l="l" t="t" r="r" b="b"/>
            <a:pathLst>
              <a:path w="76200" h="287020">
                <a:moveTo>
                  <a:pt x="44450" y="63500"/>
                </a:moveTo>
                <a:lnTo>
                  <a:pt x="31750" y="63500"/>
                </a:lnTo>
                <a:lnTo>
                  <a:pt x="31750" y="287020"/>
                </a:lnTo>
                <a:lnTo>
                  <a:pt x="44450" y="287020"/>
                </a:lnTo>
                <a:lnTo>
                  <a:pt x="44450" y="63500"/>
                </a:lnTo>
                <a:close/>
              </a:path>
              <a:path w="76200" h="287020">
                <a:moveTo>
                  <a:pt x="38100" y="0"/>
                </a:moveTo>
                <a:lnTo>
                  <a:pt x="0" y="76200"/>
                </a:lnTo>
                <a:lnTo>
                  <a:pt x="31750" y="76200"/>
                </a:lnTo>
                <a:lnTo>
                  <a:pt x="31750" y="63500"/>
                </a:lnTo>
                <a:lnTo>
                  <a:pt x="69850" y="63500"/>
                </a:lnTo>
                <a:lnTo>
                  <a:pt x="38100" y="0"/>
                </a:lnTo>
                <a:close/>
              </a:path>
              <a:path w="76200" h="287020">
                <a:moveTo>
                  <a:pt x="69850" y="63500"/>
                </a:moveTo>
                <a:lnTo>
                  <a:pt x="44450" y="63500"/>
                </a:lnTo>
                <a:lnTo>
                  <a:pt x="44450" y="76200"/>
                </a:lnTo>
                <a:lnTo>
                  <a:pt x="76200" y="76200"/>
                </a:lnTo>
                <a:lnTo>
                  <a:pt x="69850" y="63500"/>
                </a:lnTo>
                <a:close/>
              </a:path>
            </a:pathLst>
          </a:custGeom>
          <a:solidFill>
            <a:srgbClr val="000000"/>
          </a:solidFill>
        </p:spPr>
        <p:txBody>
          <a:bodyPr wrap="square" lIns="0" tIns="0" rIns="0" bIns="0" rtlCol="0"/>
          <a:lstStyle/>
          <a:p>
            <a:endParaRPr/>
          </a:p>
        </p:txBody>
      </p:sp>
      <p:sp>
        <p:nvSpPr>
          <p:cNvPr id="32" name="object 32"/>
          <p:cNvSpPr txBox="1"/>
          <p:nvPr/>
        </p:nvSpPr>
        <p:spPr>
          <a:xfrm>
            <a:off x="2202307" y="4099179"/>
            <a:ext cx="55880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Pow</a:t>
            </a:r>
            <a:r>
              <a:rPr sz="1400" dirty="0">
                <a:latin typeface="Univers for BP"/>
                <a:cs typeface="Univers for BP"/>
              </a:rPr>
              <a:t>er</a:t>
            </a:r>
            <a:endParaRPr sz="1400">
              <a:latin typeface="Univers for BP"/>
              <a:cs typeface="Univers for BP"/>
            </a:endParaRPr>
          </a:p>
        </p:txBody>
      </p:sp>
      <p:sp>
        <p:nvSpPr>
          <p:cNvPr id="33" name="object 33"/>
          <p:cNvSpPr txBox="1"/>
          <p:nvPr/>
        </p:nvSpPr>
        <p:spPr>
          <a:xfrm>
            <a:off x="2441194" y="2297429"/>
            <a:ext cx="836930" cy="425450"/>
          </a:xfrm>
          <a:prstGeom prst="rect">
            <a:avLst/>
          </a:prstGeom>
        </p:spPr>
        <p:txBody>
          <a:bodyPr vert="horz" wrap="square" lIns="0" tIns="0" rIns="0" bIns="0" rtlCol="0">
            <a:spAutoFit/>
          </a:bodyPr>
          <a:lstStyle/>
          <a:p>
            <a:pPr marL="12700" marR="5080" indent="227329">
              <a:lnSpc>
                <a:spcPts val="1610"/>
              </a:lnSpc>
            </a:pPr>
            <a:r>
              <a:rPr sz="1400" spc="-5" dirty="0">
                <a:latin typeface="Univers for BP"/>
                <a:cs typeface="Univers for BP"/>
              </a:rPr>
              <a:t>Fuel  </a:t>
            </a:r>
            <a:r>
              <a:rPr sz="1400" dirty="0">
                <a:latin typeface="Univers for BP"/>
                <a:cs typeface="Univers for BP"/>
              </a:rPr>
              <a:t>s</a:t>
            </a:r>
            <a:r>
              <a:rPr sz="1400" spc="-10" dirty="0">
                <a:latin typeface="Univers for BP"/>
                <a:cs typeface="Univers for BP"/>
              </a:rPr>
              <a:t>w</a:t>
            </a:r>
            <a:r>
              <a:rPr sz="1400" dirty="0">
                <a:latin typeface="Univers for BP"/>
                <a:cs typeface="Univers for BP"/>
              </a:rPr>
              <a:t>it</a:t>
            </a:r>
            <a:r>
              <a:rPr sz="1400" spc="5" dirty="0">
                <a:latin typeface="Univers for BP"/>
                <a:cs typeface="Univers for BP"/>
              </a:rPr>
              <a:t>c</a:t>
            </a:r>
            <a:r>
              <a:rPr sz="1400" spc="-10" dirty="0">
                <a:latin typeface="Univers for BP"/>
                <a:cs typeface="Univers for BP"/>
              </a:rPr>
              <a:t>hin</a:t>
            </a:r>
            <a:r>
              <a:rPr sz="1400" dirty="0">
                <a:latin typeface="Univers for BP"/>
                <a:cs typeface="Univers for BP"/>
              </a:rPr>
              <a:t>g</a:t>
            </a:r>
            <a:endParaRPr sz="1400">
              <a:latin typeface="Univers for BP"/>
              <a:cs typeface="Univers for BP"/>
            </a:endParaRPr>
          </a:p>
        </p:txBody>
      </p:sp>
      <p:sp>
        <p:nvSpPr>
          <p:cNvPr id="34" name="object 34"/>
          <p:cNvSpPr/>
          <p:nvPr/>
        </p:nvSpPr>
        <p:spPr>
          <a:xfrm>
            <a:off x="3113532" y="3979164"/>
            <a:ext cx="76200" cy="369570"/>
          </a:xfrm>
          <a:custGeom>
            <a:avLst/>
            <a:gdLst/>
            <a:ahLst/>
            <a:cxnLst/>
            <a:rect l="l" t="t" r="r" b="b"/>
            <a:pathLst>
              <a:path w="76200" h="369570">
                <a:moveTo>
                  <a:pt x="44450" y="63500"/>
                </a:moveTo>
                <a:lnTo>
                  <a:pt x="31750" y="63500"/>
                </a:lnTo>
                <a:lnTo>
                  <a:pt x="31750" y="369569"/>
                </a:lnTo>
                <a:lnTo>
                  <a:pt x="44450" y="369569"/>
                </a:lnTo>
                <a:lnTo>
                  <a:pt x="44450" y="63500"/>
                </a:lnTo>
                <a:close/>
              </a:path>
              <a:path w="76200" h="369570">
                <a:moveTo>
                  <a:pt x="38100" y="0"/>
                </a:moveTo>
                <a:lnTo>
                  <a:pt x="0" y="76200"/>
                </a:lnTo>
                <a:lnTo>
                  <a:pt x="31750" y="76200"/>
                </a:lnTo>
                <a:lnTo>
                  <a:pt x="31750" y="63500"/>
                </a:lnTo>
                <a:lnTo>
                  <a:pt x="69850" y="63500"/>
                </a:lnTo>
                <a:lnTo>
                  <a:pt x="38100" y="0"/>
                </a:lnTo>
                <a:close/>
              </a:path>
              <a:path w="76200" h="369570">
                <a:moveTo>
                  <a:pt x="69850" y="63500"/>
                </a:moveTo>
                <a:lnTo>
                  <a:pt x="44450" y="63500"/>
                </a:lnTo>
                <a:lnTo>
                  <a:pt x="44450" y="76200"/>
                </a:lnTo>
                <a:lnTo>
                  <a:pt x="76200" y="76200"/>
                </a:lnTo>
                <a:lnTo>
                  <a:pt x="69850" y="63500"/>
                </a:lnTo>
                <a:close/>
              </a:path>
            </a:pathLst>
          </a:custGeom>
          <a:solidFill>
            <a:srgbClr val="000000"/>
          </a:solidFill>
        </p:spPr>
        <p:txBody>
          <a:bodyPr wrap="square" lIns="0" tIns="0" rIns="0" bIns="0" rtlCol="0"/>
          <a:lstStyle/>
          <a:p>
            <a:endParaRPr/>
          </a:p>
        </p:txBody>
      </p:sp>
      <p:sp>
        <p:nvSpPr>
          <p:cNvPr id="35" name="object 35"/>
          <p:cNvSpPr txBox="1">
            <a:spLocks noGrp="1"/>
          </p:cNvSpPr>
          <p:nvPr>
            <p:ph type="title"/>
          </p:nvPr>
        </p:nvSpPr>
        <p:spPr>
          <a:xfrm>
            <a:off x="491439" y="556386"/>
            <a:ext cx="7344409" cy="361950"/>
          </a:xfrm>
          <a:prstGeom prst="rect">
            <a:avLst/>
          </a:prstGeom>
        </p:spPr>
        <p:txBody>
          <a:bodyPr vert="horz" wrap="square" lIns="0" tIns="0" rIns="0" bIns="0" rtlCol="0">
            <a:spAutoFit/>
          </a:bodyPr>
          <a:lstStyle/>
          <a:p>
            <a:pPr marL="12700">
              <a:lnSpc>
                <a:spcPct val="100000"/>
              </a:lnSpc>
            </a:pPr>
            <a:r>
              <a:rPr spc="-5" dirty="0"/>
              <a:t>Alternative scenario: impact on global energy</a:t>
            </a:r>
            <a:r>
              <a:rPr spc="165" dirty="0"/>
              <a:t> </a:t>
            </a:r>
            <a:r>
              <a:rPr spc="-5" dirty="0"/>
              <a:t>system…</a:t>
            </a:r>
          </a:p>
        </p:txBody>
      </p:sp>
      <p:sp>
        <p:nvSpPr>
          <p:cNvPr id="36" name="object 36"/>
          <p:cNvSpPr txBox="1"/>
          <p:nvPr/>
        </p:nvSpPr>
        <p:spPr>
          <a:xfrm>
            <a:off x="5211571" y="1108202"/>
            <a:ext cx="3975100" cy="299085"/>
          </a:xfrm>
          <a:prstGeom prst="rect">
            <a:avLst/>
          </a:prstGeom>
        </p:spPr>
        <p:txBody>
          <a:bodyPr vert="horz" wrap="square" lIns="0" tIns="0" rIns="0" bIns="0" rtlCol="0">
            <a:spAutoFit/>
          </a:bodyPr>
          <a:lstStyle/>
          <a:p>
            <a:pPr marL="12700">
              <a:lnSpc>
                <a:spcPct val="100000"/>
              </a:lnSpc>
            </a:pPr>
            <a:r>
              <a:rPr sz="1800" spc="-5" dirty="0">
                <a:latin typeface="Univers for BP"/>
                <a:cs typeface="Univers for BP"/>
              </a:rPr>
              <a:t>Primary energy </a:t>
            </a:r>
            <a:r>
              <a:rPr sz="1800" dirty="0">
                <a:latin typeface="Univers for BP"/>
                <a:cs typeface="Univers for BP"/>
              </a:rPr>
              <a:t>consumption by</a:t>
            </a:r>
            <a:r>
              <a:rPr sz="1800" spc="-45" dirty="0">
                <a:latin typeface="Univers for BP"/>
                <a:cs typeface="Univers for BP"/>
              </a:rPr>
              <a:t> </a:t>
            </a:r>
            <a:r>
              <a:rPr sz="1800" dirty="0">
                <a:latin typeface="Univers for BP"/>
                <a:cs typeface="Univers for BP"/>
              </a:rPr>
              <a:t>fuel</a:t>
            </a:r>
            <a:endParaRPr sz="1800">
              <a:latin typeface="Univers for BP"/>
              <a:cs typeface="Univers for BP"/>
            </a:endParaRPr>
          </a:p>
        </p:txBody>
      </p:sp>
      <p:sp>
        <p:nvSpPr>
          <p:cNvPr id="37" name="object 37"/>
          <p:cNvSpPr/>
          <p:nvPr/>
        </p:nvSpPr>
        <p:spPr>
          <a:xfrm>
            <a:off x="5765291" y="4963667"/>
            <a:ext cx="498475" cy="734695"/>
          </a:xfrm>
          <a:custGeom>
            <a:avLst/>
            <a:gdLst/>
            <a:ahLst/>
            <a:cxnLst/>
            <a:rect l="l" t="t" r="r" b="b"/>
            <a:pathLst>
              <a:path w="498475" h="734695">
                <a:moveTo>
                  <a:pt x="498348" y="0"/>
                </a:moveTo>
                <a:lnTo>
                  <a:pt x="0" y="0"/>
                </a:lnTo>
                <a:lnTo>
                  <a:pt x="0" y="734567"/>
                </a:lnTo>
                <a:lnTo>
                  <a:pt x="498348" y="734567"/>
                </a:lnTo>
                <a:lnTo>
                  <a:pt x="498348" y="0"/>
                </a:lnTo>
                <a:close/>
              </a:path>
            </a:pathLst>
          </a:custGeom>
          <a:solidFill>
            <a:srgbClr val="99CC00"/>
          </a:solidFill>
        </p:spPr>
        <p:txBody>
          <a:bodyPr wrap="square" lIns="0" tIns="0" rIns="0" bIns="0" rtlCol="0"/>
          <a:lstStyle/>
          <a:p>
            <a:endParaRPr/>
          </a:p>
        </p:txBody>
      </p:sp>
      <p:sp>
        <p:nvSpPr>
          <p:cNvPr id="38" name="object 38"/>
          <p:cNvSpPr/>
          <p:nvPr/>
        </p:nvSpPr>
        <p:spPr>
          <a:xfrm>
            <a:off x="6513576" y="4879847"/>
            <a:ext cx="500380" cy="818515"/>
          </a:xfrm>
          <a:custGeom>
            <a:avLst/>
            <a:gdLst/>
            <a:ahLst/>
            <a:cxnLst/>
            <a:rect l="l" t="t" r="r" b="b"/>
            <a:pathLst>
              <a:path w="500379" h="818514">
                <a:moveTo>
                  <a:pt x="499872" y="0"/>
                </a:moveTo>
                <a:lnTo>
                  <a:pt x="0" y="0"/>
                </a:lnTo>
                <a:lnTo>
                  <a:pt x="0" y="818388"/>
                </a:lnTo>
                <a:lnTo>
                  <a:pt x="499872" y="818388"/>
                </a:lnTo>
                <a:lnTo>
                  <a:pt x="499872" y="0"/>
                </a:lnTo>
                <a:close/>
              </a:path>
            </a:pathLst>
          </a:custGeom>
          <a:solidFill>
            <a:srgbClr val="99CC00"/>
          </a:solidFill>
        </p:spPr>
        <p:txBody>
          <a:bodyPr wrap="square" lIns="0" tIns="0" rIns="0" bIns="0" rtlCol="0"/>
          <a:lstStyle/>
          <a:p>
            <a:endParaRPr/>
          </a:p>
        </p:txBody>
      </p:sp>
      <p:sp>
        <p:nvSpPr>
          <p:cNvPr id="39" name="object 39"/>
          <p:cNvSpPr/>
          <p:nvPr/>
        </p:nvSpPr>
        <p:spPr>
          <a:xfrm>
            <a:off x="7261859" y="4997196"/>
            <a:ext cx="500380" cy="701040"/>
          </a:xfrm>
          <a:custGeom>
            <a:avLst/>
            <a:gdLst/>
            <a:ahLst/>
            <a:cxnLst/>
            <a:rect l="l" t="t" r="r" b="b"/>
            <a:pathLst>
              <a:path w="500379" h="701039">
                <a:moveTo>
                  <a:pt x="499872" y="0"/>
                </a:moveTo>
                <a:lnTo>
                  <a:pt x="0" y="0"/>
                </a:lnTo>
                <a:lnTo>
                  <a:pt x="0" y="701039"/>
                </a:lnTo>
                <a:lnTo>
                  <a:pt x="499872" y="701039"/>
                </a:lnTo>
                <a:lnTo>
                  <a:pt x="499872" y="0"/>
                </a:lnTo>
                <a:close/>
              </a:path>
            </a:pathLst>
          </a:custGeom>
          <a:solidFill>
            <a:srgbClr val="99CC00"/>
          </a:solidFill>
        </p:spPr>
        <p:txBody>
          <a:bodyPr wrap="square" lIns="0" tIns="0" rIns="0" bIns="0" rtlCol="0"/>
          <a:lstStyle/>
          <a:p>
            <a:endParaRPr/>
          </a:p>
        </p:txBody>
      </p:sp>
      <p:sp>
        <p:nvSpPr>
          <p:cNvPr id="40" name="object 40"/>
          <p:cNvSpPr/>
          <p:nvPr/>
        </p:nvSpPr>
        <p:spPr>
          <a:xfrm>
            <a:off x="8011668" y="5093208"/>
            <a:ext cx="498475" cy="605155"/>
          </a:xfrm>
          <a:custGeom>
            <a:avLst/>
            <a:gdLst/>
            <a:ahLst/>
            <a:cxnLst/>
            <a:rect l="l" t="t" r="r" b="b"/>
            <a:pathLst>
              <a:path w="498475" h="605154">
                <a:moveTo>
                  <a:pt x="498348" y="0"/>
                </a:moveTo>
                <a:lnTo>
                  <a:pt x="0" y="0"/>
                </a:lnTo>
                <a:lnTo>
                  <a:pt x="0" y="605028"/>
                </a:lnTo>
                <a:lnTo>
                  <a:pt x="498348" y="605028"/>
                </a:lnTo>
                <a:lnTo>
                  <a:pt x="498348" y="0"/>
                </a:lnTo>
                <a:close/>
              </a:path>
            </a:pathLst>
          </a:custGeom>
          <a:solidFill>
            <a:srgbClr val="99CC00"/>
          </a:solidFill>
        </p:spPr>
        <p:txBody>
          <a:bodyPr wrap="square" lIns="0" tIns="0" rIns="0" bIns="0" rtlCol="0"/>
          <a:lstStyle/>
          <a:p>
            <a:endParaRPr/>
          </a:p>
        </p:txBody>
      </p:sp>
      <p:sp>
        <p:nvSpPr>
          <p:cNvPr id="41" name="object 41"/>
          <p:cNvSpPr/>
          <p:nvPr/>
        </p:nvSpPr>
        <p:spPr>
          <a:xfrm>
            <a:off x="5765291" y="4963667"/>
            <a:ext cx="498475" cy="734695"/>
          </a:xfrm>
          <a:custGeom>
            <a:avLst/>
            <a:gdLst/>
            <a:ahLst/>
            <a:cxnLst/>
            <a:rect l="l" t="t" r="r" b="b"/>
            <a:pathLst>
              <a:path w="498475" h="734695">
                <a:moveTo>
                  <a:pt x="0" y="0"/>
                </a:moveTo>
                <a:lnTo>
                  <a:pt x="498348" y="0"/>
                </a:lnTo>
                <a:lnTo>
                  <a:pt x="498348" y="734567"/>
                </a:lnTo>
                <a:lnTo>
                  <a:pt x="0" y="734567"/>
                </a:lnTo>
                <a:lnTo>
                  <a:pt x="0" y="0"/>
                </a:lnTo>
                <a:close/>
              </a:path>
            </a:pathLst>
          </a:custGeom>
          <a:ln w="9144">
            <a:solidFill>
              <a:srgbClr val="BEBEBE"/>
            </a:solidFill>
          </a:ln>
        </p:spPr>
        <p:txBody>
          <a:bodyPr wrap="square" lIns="0" tIns="0" rIns="0" bIns="0" rtlCol="0"/>
          <a:lstStyle/>
          <a:p>
            <a:endParaRPr/>
          </a:p>
        </p:txBody>
      </p:sp>
      <p:sp>
        <p:nvSpPr>
          <p:cNvPr id="42" name="object 42"/>
          <p:cNvSpPr/>
          <p:nvPr/>
        </p:nvSpPr>
        <p:spPr>
          <a:xfrm>
            <a:off x="6513576" y="4879847"/>
            <a:ext cx="500380" cy="818515"/>
          </a:xfrm>
          <a:custGeom>
            <a:avLst/>
            <a:gdLst/>
            <a:ahLst/>
            <a:cxnLst/>
            <a:rect l="l" t="t" r="r" b="b"/>
            <a:pathLst>
              <a:path w="500379" h="818514">
                <a:moveTo>
                  <a:pt x="0" y="0"/>
                </a:moveTo>
                <a:lnTo>
                  <a:pt x="499872" y="0"/>
                </a:lnTo>
                <a:lnTo>
                  <a:pt x="499872" y="818388"/>
                </a:lnTo>
                <a:lnTo>
                  <a:pt x="0" y="818388"/>
                </a:lnTo>
                <a:lnTo>
                  <a:pt x="0" y="0"/>
                </a:lnTo>
                <a:close/>
              </a:path>
            </a:pathLst>
          </a:custGeom>
          <a:ln w="9144">
            <a:solidFill>
              <a:srgbClr val="BEBEBE"/>
            </a:solidFill>
          </a:ln>
        </p:spPr>
        <p:txBody>
          <a:bodyPr wrap="square" lIns="0" tIns="0" rIns="0" bIns="0" rtlCol="0"/>
          <a:lstStyle/>
          <a:p>
            <a:endParaRPr/>
          </a:p>
        </p:txBody>
      </p:sp>
      <p:sp>
        <p:nvSpPr>
          <p:cNvPr id="43" name="object 43"/>
          <p:cNvSpPr/>
          <p:nvPr/>
        </p:nvSpPr>
        <p:spPr>
          <a:xfrm>
            <a:off x="7261859" y="4997196"/>
            <a:ext cx="500380" cy="701040"/>
          </a:xfrm>
          <a:custGeom>
            <a:avLst/>
            <a:gdLst/>
            <a:ahLst/>
            <a:cxnLst/>
            <a:rect l="l" t="t" r="r" b="b"/>
            <a:pathLst>
              <a:path w="500379" h="701039">
                <a:moveTo>
                  <a:pt x="0" y="0"/>
                </a:moveTo>
                <a:lnTo>
                  <a:pt x="499872" y="0"/>
                </a:lnTo>
                <a:lnTo>
                  <a:pt x="499872" y="701039"/>
                </a:lnTo>
                <a:lnTo>
                  <a:pt x="0" y="701039"/>
                </a:lnTo>
                <a:lnTo>
                  <a:pt x="0" y="0"/>
                </a:lnTo>
                <a:close/>
              </a:path>
            </a:pathLst>
          </a:custGeom>
          <a:ln w="9144">
            <a:solidFill>
              <a:srgbClr val="BEBEBE"/>
            </a:solidFill>
          </a:ln>
        </p:spPr>
        <p:txBody>
          <a:bodyPr wrap="square" lIns="0" tIns="0" rIns="0" bIns="0" rtlCol="0"/>
          <a:lstStyle/>
          <a:p>
            <a:endParaRPr/>
          </a:p>
        </p:txBody>
      </p:sp>
      <p:sp>
        <p:nvSpPr>
          <p:cNvPr id="44" name="object 44"/>
          <p:cNvSpPr/>
          <p:nvPr/>
        </p:nvSpPr>
        <p:spPr>
          <a:xfrm>
            <a:off x="8011668" y="5093208"/>
            <a:ext cx="498475" cy="605155"/>
          </a:xfrm>
          <a:custGeom>
            <a:avLst/>
            <a:gdLst/>
            <a:ahLst/>
            <a:cxnLst/>
            <a:rect l="l" t="t" r="r" b="b"/>
            <a:pathLst>
              <a:path w="498475" h="605154">
                <a:moveTo>
                  <a:pt x="0" y="0"/>
                </a:moveTo>
                <a:lnTo>
                  <a:pt x="498348" y="0"/>
                </a:lnTo>
                <a:lnTo>
                  <a:pt x="498348" y="605028"/>
                </a:lnTo>
                <a:lnTo>
                  <a:pt x="0" y="605028"/>
                </a:lnTo>
                <a:lnTo>
                  <a:pt x="0" y="0"/>
                </a:lnTo>
                <a:close/>
              </a:path>
            </a:pathLst>
          </a:custGeom>
          <a:ln w="9144">
            <a:solidFill>
              <a:srgbClr val="BEBEBE"/>
            </a:solidFill>
          </a:ln>
        </p:spPr>
        <p:txBody>
          <a:bodyPr wrap="square" lIns="0" tIns="0" rIns="0" bIns="0" rtlCol="0"/>
          <a:lstStyle/>
          <a:p>
            <a:endParaRPr/>
          </a:p>
        </p:txBody>
      </p:sp>
      <p:sp>
        <p:nvSpPr>
          <p:cNvPr id="45" name="object 45"/>
          <p:cNvSpPr/>
          <p:nvPr/>
        </p:nvSpPr>
        <p:spPr>
          <a:xfrm>
            <a:off x="5765291" y="4421123"/>
            <a:ext cx="498475" cy="542925"/>
          </a:xfrm>
          <a:custGeom>
            <a:avLst/>
            <a:gdLst/>
            <a:ahLst/>
            <a:cxnLst/>
            <a:rect l="l" t="t" r="r" b="b"/>
            <a:pathLst>
              <a:path w="498475" h="542925">
                <a:moveTo>
                  <a:pt x="498348" y="0"/>
                </a:moveTo>
                <a:lnTo>
                  <a:pt x="0" y="0"/>
                </a:lnTo>
                <a:lnTo>
                  <a:pt x="0" y="542544"/>
                </a:lnTo>
                <a:lnTo>
                  <a:pt x="498348" y="542544"/>
                </a:lnTo>
                <a:lnTo>
                  <a:pt x="498348" y="0"/>
                </a:lnTo>
                <a:close/>
              </a:path>
            </a:pathLst>
          </a:custGeom>
          <a:solidFill>
            <a:srgbClr val="DC0000"/>
          </a:solidFill>
        </p:spPr>
        <p:txBody>
          <a:bodyPr wrap="square" lIns="0" tIns="0" rIns="0" bIns="0" rtlCol="0"/>
          <a:lstStyle/>
          <a:p>
            <a:endParaRPr/>
          </a:p>
        </p:txBody>
      </p:sp>
      <p:sp>
        <p:nvSpPr>
          <p:cNvPr id="46" name="object 46"/>
          <p:cNvSpPr/>
          <p:nvPr/>
        </p:nvSpPr>
        <p:spPr>
          <a:xfrm>
            <a:off x="6513576" y="4081271"/>
            <a:ext cx="500380" cy="798830"/>
          </a:xfrm>
          <a:custGeom>
            <a:avLst/>
            <a:gdLst/>
            <a:ahLst/>
            <a:cxnLst/>
            <a:rect l="l" t="t" r="r" b="b"/>
            <a:pathLst>
              <a:path w="500379" h="798829">
                <a:moveTo>
                  <a:pt x="499872" y="0"/>
                </a:moveTo>
                <a:lnTo>
                  <a:pt x="0" y="0"/>
                </a:lnTo>
                <a:lnTo>
                  <a:pt x="0" y="798576"/>
                </a:lnTo>
                <a:lnTo>
                  <a:pt x="499872" y="798576"/>
                </a:lnTo>
                <a:lnTo>
                  <a:pt x="499872" y="0"/>
                </a:lnTo>
                <a:close/>
              </a:path>
            </a:pathLst>
          </a:custGeom>
          <a:solidFill>
            <a:srgbClr val="DC0000"/>
          </a:solidFill>
        </p:spPr>
        <p:txBody>
          <a:bodyPr wrap="square" lIns="0" tIns="0" rIns="0" bIns="0" rtlCol="0"/>
          <a:lstStyle/>
          <a:p>
            <a:endParaRPr/>
          </a:p>
        </p:txBody>
      </p:sp>
      <p:sp>
        <p:nvSpPr>
          <p:cNvPr id="47" name="object 47"/>
          <p:cNvSpPr/>
          <p:nvPr/>
        </p:nvSpPr>
        <p:spPr>
          <a:xfrm>
            <a:off x="7261859" y="4378452"/>
            <a:ext cx="500380" cy="619125"/>
          </a:xfrm>
          <a:custGeom>
            <a:avLst/>
            <a:gdLst/>
            <a:ahLst/>
            <a:cxnLst/>
            <a:rect l="l" t="t" r="r" b="b"/>
            <a:pathLst>
              <a:path w="500379" h="619125">
                <a:moveTo>
                  <a:pt x="499872" y="0"/>
                </a:moveTo>
                <a:lnTo>
                  <a:pt x="0" y="0"/>
                </a:lnTo>
                <a:lnTo>
                  <a:pt x="0" y="618744"/>
                </a:lnTo>
                <a:lnTo>
                  <a:pt x="499872" y="618744"/>
                </a:lnTo>
                <a:lnTo>
                  <a:pt x="499872" y="0"/>
                </a:lnTo>
                <a:close/>
              </a:path>
            </a:pathLst>
          </a:custGeom>
          <a:solidFill>
            <a:srgbClr val="DC0000"/>
          </a:solidFill>
        </p:spPr>
        <p:txBody>
          <a:bodyPr wrap="square" lIns="0" tIns="0" rIns="0" bIns="0" rtlCol="0"/>
          <a:lstStyle/>
          <a:p>
            <a:endParaRPr/>
          </a:p>
        </p:txBody>
      </p:sp>
      <p:sp>
        <p:nvSpPr>
          <p:cNvPr id="48" name="object 48"/>
          <p:cNvSpPr/>
          <p:nvPr/>
        </p:nvSpPr>
        <p:spPr>
          <a:xfrm>
            <a:off x="8011668" y="4564379"/>
            <a:ext cx="498475" cy="528955"/>
          </a:xfrm>
          <a:custGeom>
            <a:avLst/>
            <a:gdLst/>
            <a:ahLst/>
            <a:cxnLst/>
            <a:rect l="l" t="t" r="r" b="b"/>
            <a:pathLst>
              <a:path w="498475" h="528954">
                <a:moveTo>
                  <a:pt x="498348" y="0"/>
                </a:moveTo>
                <a:lnTo>
                  <a:pt x="0" y="0"/>
                </a:lnTo>
                <a:lnTo>
                  <a:pt x="0" y="528828"/>
                </a:lnTo>
                <a:lnTo>
                  <a:pt x="498348" y="528828"/>
                </a:lnTo>
                <a:lnTo>
                  <a:pt x="498348" y="0"/>
                </a:lnTo>
                <a:close/>
              </a:path>
            </a:pathLst>
          </a:custGeom>
          <a:solidFill>
            <a:srgbClr val="DC0000"/>
          </a:solidFill>
        </p:spPr>
        <p:txBody>
          <a:bodyPr wrap="square" lIns="0" tIns="0" rIns="0" bIns="0" rtlCol="0"/>
          <a:lstStyle/>
          <a:p>
            <a:endParaRPr/>
          </a:p>
        </p:txBody>
      </p:sp>
      <p:sp>
        <p:nvSpPr>
          <p:cNvPr id="49" name="object 49"/>
          <p:cNvSpPr/>
          <p:nvPr/>
        </p:nvSpPr>
        <p:spPr>
          <a:xfrm>
            <a:off x="5765291" y="4421123"/>
            <a:ext cx="498475" cy="542925"/>
          </a:xfrm>
          <a:custGeom>
            <a:avLst/>
            <a:gdLst/>
            <a:ahLst/>
            <a:cxnLst/>
            <a:rect l="l" t="t" r="r" b="b"/>
            <a:pathLst>
              <a:path w="498475" h="542925">
                <a:moveTo>
                  <a:pt x="0" y="0"/>
                </a:moveTo>
                <a:lnTo>
                  <a:pt x="498348" y="0"/>
                </a:lnTo>
                <a:lnTo>
                  <a:pt x="498348" y="542544"/>
                </a:lnTo>
                <a:lnTo>
                  <a:pt x="0" y="542544"/>
                </a:lnTo>
                <a:lnTo>
                  <a:pt x="0" y="0"/>
                </a:lnTo>
                <a:close/>
              </a:path>
            </a:pathLst>
          </a:custGeom>
          <a:ln w="9144">
            <a:solidFill>
              <a:srgbClr val="BEBEBE"/>
            </a:solidFill>
          </a:ln>
        </p:spPr>
        <p:txBody>
          <a:bodyPr wrap="square" lIns="0" tIns="0" rIns="0" bIns="0" rtlCol="0"/>
          <a:lstStyle/>
          <a:p>
            <a:endParaRPr/>
          </a:p>
        </p:txBody>
      </p:sp>
      <p:sp>
        <p:nvSpPr>
          <p:cNvPr id="50" name="object 50"/>
          <p:cNvSpPr/>
          <p:nvPr/>
        </p:nvSpPr>
        <p:spPr>
          <a:xfrm>
            <a:off x="6513576" y="4081271"/>
            <a:ext cx="500380" cy="798830"/>
          </a:xfrm>
          <a:custGeom>
            <a:avLst/>
            <a:gdLst/>
            <a:ahLst/>
            <a:cxnLst/>
            <a:rect l="l" t="t" r="r" b="b"/>
            <a:pathLst>
              <a:path w="500379" h="798829">
                <a:moveTo>
                  <a:pt x="0" y="0"/>
                </a:moveTo>
                <a:lnTo>
                  <a:pt x="499872" y="0"/>
                </a:lnTo>
                <a:lnTo>
                  <a:pt x="499872" y="798576"/>
                </a:lnTo>
                <a:lnTo>
                  <a:pt x="0" y="798576"/>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7261859" y="4378452"/>
            <a:ext cx="500380" cy="619125"/>
          </a:xfrm>
          <a:custGeom>
            <a:avLst/>
            <a:gdLst/>
            <a:ahLst/>
            <a:cxnLst/>
            <a:rect l="l" t="t" r="r" b="b"/>
            <a:pathLst>
              <a:path w="500379" h="619125">
                <a:moveTo>
                  <a:pt x="0" y="0"/>
                </a:moveTo>
                <a:lnTo>
                  <a:pt x="499872" y="0"/>
                </a:lnTo>
                <a:lnTo>
                  <a:pt x="499872" y="618744"/>
                </a:lnTo>
                <a:lnTo>
                  <a:pt x="0" y="618744"/>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8011668" y="4564379"/>
            <a:ext cx="498475" cy="528955"/>
          </a:xfrm>
          <a:custGeom>
            <a:avLst/>
            <a:gdLst/>
            <a:ahLst/>
            <a:cxnLst/>
            <a:rect l="l" t="t" r="r" b="b"/>
            <a:pathLst>
              <a:path w="498475" h="528954">
                <a:moveTo>
                  <a:pt x="0" y="0"/>
                </a:moveTo>
                <a:lnTo>
                  <a:pt x="498348" y="0"/>
                </a:lnTo>
                <a:lnTo>
                  <a:pt x="498348" y="528828"/>
                </a:lnTo>
                <a:lnTo>
                  <a:pt x="0" y="528828"/>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5765291" y="3788664"/>
            <a:ext cx="498475" cy="632460"/>
          </a:xfrm>
          <a:custGeom>
            <a:avLst/>
            <a:gdLst/>
            <a:ahLst/>
            <a:cxnLst/>
            <a:rect l="l" t="t" r="r" b="b"/>
            <a:pathLst>
              <a:path w="498475" h="632460">
                <a:moveTo>
                  <a:pt x="498348" y="0"/>
                </a:moveTo>
                <a:lnTo>
                  <a:pt x="0" y="0"/>
                </a:lnTo>
                <a:lnTo>
                  <a:pt x="0" y="632460"/>
                </a:lnTo>
                <a:lnTo>
                  <a:pt x="498348" y="632460"/>
                </a:lnTo>
                <a:lnTo>
                  <a:pt x="498348" y="0"/>
                </a:lnTo>
                <a:close/>
              </a:path>
            </a:pathLst>
          </a:custGeom>
          <a:solidFill>
            <a:srgbClr val="666666"/>
          </a:solidFill>
        </p:spPr>
        <p:txBody>
          <a:bodyPr wrap="square" lIns="0" tIns="0" rIns="0" bIns="0" rtlCol="0"/>
          <a:lstStyle/>
          <a:p>
            <a:endParaRPr/>
          </a:p>
        </p:txBody>
      </p:sp>
      <p:sp>
        <p:nvSpPr>
          <p:cNvPr id="54" name="object 54"/>
          <p:cNvSpPr/>
          <p:nvPr/>
        </p:nvSpPr>
        <p:spPr>
          <a:xfrm>
            <a:off x="6513576" y="3444240"/>
            <a:ext cx="500380" cy="637540"/>
          </a:xfrm>
          <a:custGeom>
            <a:avLst/>
            <a:gdLst/>
            <a:ahLst/>
            <a:cxnLst/>
            <a:rect l="l" t="t" r="r" b="b"/>
            <a:pathLst>
              <a:path w="500379" h="637539">
                <a:moveTo>
                  <a:pt x="499872" y="0"/>
                </a:moveTo>
                <a:lnTo>
                  <a:pt x="0" y="0"/>
                </a:lnTo>
                <a:lnTo>
                  <a:pt x="0" y="637032"/>
                </a:lnTo>
                <a:lnTo>
                  <a:pt x="499872" y="637032"/>
                </a:lnTo>
                <a:lnTo>
                  <a:pt x="499872" y="0"/>
                </a:lnTo>
                <a:close/>
              </a:path>
            </a:pathLst>
          </a:custGeom>
          <a:solidFill>
            <a:srgbClr val="666666"/>
          </a:solidFill>
        </p:spPr>
        <p:txBody>
          <a:bodyPr wrap="square" lIns="0" tIns="0" rIns="0" bIns="0" rtlCol="0"/>
          <a:lstStyle/>
          <a:p>
            <a:endParaRPr/>
          </a:p>
        </p:txBody>
      </p:sp>
      <p:sp>
        <p:nvSpPr>
          <p:cNvPr id="55" name="object 55"/>
          <p:cNvSpPr/>
          <p:nvPr/>
        </p:nvSpPr>
        <p:spPr>
          <a:xfrm>
            <a:off x="7261859" y="3998976"/>
            <a:ext cx="500380" cy="379730"/>
          </a:xfrm>
          <a:custGeom>
            <a:avLst/>
            <a:gdLst/>
            <a:ahLst/>
            <a:cxnLst/>
            <a:rect l="l" t="t" r="r" b="b"/>
            <a:pathLst>
              <a:path w="500379" h="379729">
                <a:moveTo>
                  <a:pt x="499872" y="0"/>
                </a:moveTo>
                <a:lnTo>
                  <a:pt x="0" y="0"/>
                </a:lnTo>
                <a:lnTo>
                  <a:pt x="0" y="379475"/>
                </a:lnTo>
                <a:lnTo>
                  <a:pt x="499872" y="379475"/>
                </a:lnTo>
                <a:lnTo>
                  <a:pt x="499872" y="0"/>
                </a:lnTo>
                <a:close/>
              </a:path>
            </a:pathLst>
          </a:custGeom>
          <a:solidFill>
            <a:srgbClr val="666666"/>
          </a:solidFill>
        </p:spPr>
        <p:txBody>
          <a:bodyPr wrap="square" lIns="0" tIns="0" rIns="0" bIns="0" rtlCol="0"/>
          <a:lstStyle/>
          <a:p>
            <a:endParaRPr/>
          </a:p>
        </p:txBody>
      </p:sp>
      <p:sp>
        <p:nvSpPr>
          <p:cNvPr id="56" name="object 56"/>
          <p:cNvSpPr/>
          <p:nvPr/>
        </p:nvSpPr>
        <p:spPr>
          <a:xfrm>
            <a:off x="8011668" y="4294632"/>
            <a:ext cx="498475" cy="269875"/>
          </a:xfrm>
          <a:custGeom>
            <a:avLst/>
            <a:gdLst/>
            <a:ahLst/>
            <a:cxnLst/>
            <a:rect l="l" t="t" r="r" b="b"/>
            <a:pathLst>
              <a:path w="498475" h="269875">
                <a:moveTo>
                  <a:pt x="498348" y="0"/>
                </a:moveTo>
                <a:lnTo>
                  <a:pt x="0" y="0"/>
                </a:lnTo>
                <a:lnTo>
                  <a:pt x="0" y="269748"/>
                </a:lnTo>
                <a:lnTo>
                  <a:pt x="498348" y="269748"/>
                </a:lnTo>
                <a:lnTo>
                  <a:pt x="498348" y="0"/>
                </a:lnTo>
                <a:close/>
              </a:path>
            </a:pathLst>
          </a:custGeom>
          <a:solidFill>
            <a:srgbClr val="666666"/>
          </a:solidFill>
        </p:spPr>
        <p:txBody>
          <a:bodyPr wrap="square" lIns="0" tIns="0" rIns="0" bIns="0" rtlCol="0"/>
          <a:lstStyle/>
          <a:p>
            <a:endParaRPr/>
          </a:p>
        </p:txBody>
      </p:sp>
      <p:sp>
        <p:nvSpPr>
          <p:cNvPr id="57" name="object 57"/>
          <p:cNvSpPr/>
          <p:nvPr/>
        </p:nvSpPr>
        <p:spPr>
          <a:xfrm>
            <a:off x="5765291" y="3788664"/>
            <a:ext cx="498475" cy="632460"/>
          </a:xfrm>
          <a:custGeom>
            <a:avLst/>
            <a:gdLst/>
            <a:ahLst/>
            <a:cxnLst/>
            <a:rect l="l" t="t" r="r" b="b"/>
            <a:pathLst>
              <a:path w="498475" h="632460">
                <a:moveTo>
                  <a:pt x="0" y="0"/>
                </a:moveTo>
                <a:lnTo>
                  <a:pt x="498348" y="0"/>
                </a:lnTo>
                <a:lnTo>
                  <a:pt x="498348" y="632460"/>
                </a:lnTo>
                <a:lnTo>
                  <a:pt x="0" y="632460"/>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6513576" y="3444240"/>
            <a:ext cx="500380" cy="637540"/>
          </a:xfrm>
          <a:custGeom>
            <a:avLst/>
            <a:gdLst/>
            <a:ahLst/>
            <a:cxnLst/>
            <a:rect l="l" t="t" r="r" b="b"/>
            <a:pathLst>
              <a:path w="500379" h="637539">
                <a:moveTo>
                  <a:pt x="0" y="0"/>
                </a:moveTo>
                <a:lnTo>
                  <a:pt x="499872" y="0"/>
                </a:lnTo>
                <a:lnTo>
                  <a:pt x="499872" y="637032"/>
                </a:lnTo>
                <a:lnTo>
                  <a:pt x="0" y="637032"/>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7261859" y="3998976"/>
            <a:ext cx="500380" cy="379730"/>
          </a:xfrm>
          <a:custGeom>
            <a:avLst/>
            <a:gdLst/>
            <a:ahLst/>
            <a:cxnLst/>
            <a:rect l="l" t="t" r="r" b="b"/>
            <a:pathLst>
              <a:path w="500379" h="379729">
                <a:moveTo>
                  <a:pt x="0" y="0"/>
                </a:moveTo>
                <a:lnTo>
                  <a:pt x="499872" y="0"/>
                </a:lnTo>
                <a:lnTo>
                  <a:pt x="499872" y="379475"/>
                </a:lnTo>
                <a:lnTo>
                  <a:pt x="0" y="379475"/>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8011668" y="4294632"/>
            <a:ext cx="498475" cy="269875"/>
          </a:xfrm>
          <a:custGeom>
            <a:avLst/>
            <a:gdLst/>
            <a:ahLst/>
            <a:cxnLst/>
            <a:rect l="l" t="t" r="r" b="b"/>
            <a:pathLst>
              <a:path w="498475" h="269875">
                <a:moveTo>
                  <a:pt x="0" y="0"/>
                </a:moveTo>
                <a:lnTo>
                  <a:pt x="498348" y="0"/>
                </a:lnTo>
                <a:lnTo>
                  <a:pt x="498348" y="269748"/>
                </a:lnTo>
                <a:lnTo>
                  <a:pt x="0" y="269748"/>
                </a:lnTo>
                <a:lnTo>
                  <a:pt x="0" y="0"/>
                </a:lnTo>
                <a:close/>
              </a:path>
            </a:pathLst>
          </a:custGeom>
          <a:ln w="9144">
            <a:solidFill>
              <a:srgbClr val="BEBEBE"/>
            </a:solidFill>
          </a:ln>
        </p:spPr>
        <p:txBody>
          <a:bodyPr wrap="square" lIns="0" tIns="0" rIns="0" bIns="0" rtlCol="0"/>
          <a:lstStyle/>
          <a:p>
            <a:endParaRPr/>
          </a:p>
        </p:txBody>
      </p:sp>
      <p:sp>
        <p:nvSpPr>
          <p:cNvPr id="61" name="object 61"/>
          <p:cNvSpPr/>
          <p:nvPr/>
        </p:nvSpPr>
        <p:spPr>
          <a:xfrm>
            <a:off x="5765291" y="3688079"/>
            <a:ext cx="498475" cy="100965"/>
          </a:xfrm>
          <a:custGeom>
            <a:avLst/>
            <a:gdLst/>
            <a:ahLst/>
            <a:cxnLst/>
            <a:rect l="l" t="t" r="r" b="b"/>
            <a:pathLst>
              <a:path w="498475" h="100964">
                <a:moveTo>
                  <a:pt x="498348" y="0"/>
                </a:moveTo>
                <a:lnTo>
                  <a:pt x="0" y="0"/>
                </a:lnTo>
                <a:lnTo>
                  <a:pt x="0" y="100584"/>
                </a:lnTo>
                <a:lnTo>
                  <a:pt x="498348" y="100584"/>
                </a:lnTo>
                <a:lnTo>
                  <a:pt x="498348" y="0"/>
                </a:lnTo>
                <a:close/>
              </a:path>
            </a:pathLst>
          </a:custGeom>
          <a:solidFill>
            <a:srgbClr val="FFCC00"/>
          </a:solidFill>
        </p:spPr>
        <p:txBody>
          <a:bodyPr wrap="square" lIns="0" tIns="0" rIns="0" bIns="0" rtlCol="0"/>
          <a:lstStyle/>
          <a:p>
            <a:endParaRPr/>
          </a:p>
        </p:txBody>
      </p:sp>
      <p:sp>
        <p:nvSpPr>
          <p:cNvPr id="62" name="object 62"/>
          <p:cNvSpPr/>
          <p:nvPr/>
        </p:nvSpPr>
        <p:spPr>
          <a:xfrm>
            <a:off x="6513576" y="3288791"/>
            <a:ext cx="500380" cy="155575"/>
          </a:xfrm>
          <a:custGeom>
            <a:avLst/>
            <a:gdLst/>
            <a:ahLst/>
            <a:cxnLst/>
            <a:rect l="l" t="t" r="r" b="b"/>
            <a:pathLst>
              <a:path w="500379" h="155575">
                <a:moveTo>
                  <a:pt x="499872" y="0"/>
                </a:moveTo>
                <a:lnTo>
                  <a:pt x="0" y="0"/>
                </a:lnTo>
                <a:lnTo>
                  <a:pt x="0" y="155448"/>
                </a:lnTo>
                <a:lnTo>
                  <a:pt x="499872" y="155448"/>
                </a:lnTo>
                <a:lnTo>
                  <a:pt x="499872" y="0"/>
                </a:lnTo>
                <a:close/>
              </a:path>
            </a:pathLst>
          </a:custGeom>
          <a:solidFill>
            <a:srgbClr val="FFCC00"/>
          </a:solidFill>
        </p:spPr>
        <p:txBody>
          <a:bodyPr wrap="square" lIns="0" tIns="0" rIns="0" bIns="0" rtlCol="0"/>
          <a:lstStyle/>
          <a:p>
            <a:endParaRPr/>
          </a:p>
        </p:txBody>
      </p:sp>
      <p:sp>
        <p:nvSpPr>
          <p:cNvPr id="63" name="object 63"/>
          <p:cNvSpPr/>
          <p:nvPr/>
        </p:nvSpPr>
        <p:spPr>
          <a:xfrm>
            <a:off x="7261859" y="3813047"/>
            <a:ext cx="500380" cy="186055"/>
          </a:xfrm>
          <a:custGeom>
            <a:avLst/>
            <a:gdLst/>
            <a:ahLst/>
            <a:cxnLst/>
            <a:rect l="l" t="t" r="r" b="b"/>
            <a:pathLst>
              <a:path w="500379" h="186054">
                <a:moveTo>
                  <a:pt x="499872" y="0"/>
                </a:moveTo>
                <a:lnTo>
                  <a:pt x="0" y="0"/>
                </a:lnTo>
                <a:lnTo>
                  <a:pt x="0" y="185927"/>
                </a:lnTo>
                <a:lnTo>
                  <a:pt x="499872" y="185927"/>
                </a:lnTo>
                <a:lnTo>
                  <a:pt x="499872" y="0"/>
                </a:lnTo>
                <a:close/>
              </a:path>
            </a:pathLst>
          </a:custGeom>
          <a:solidFill>
            <a:srgbClr val="FFCC00"/>
          </a:solidFill>
        </p:spPr>
        <p:txBody>
          <a:bodyPr wrap="square" lIns="0" tIns="0" rIns="0" bIns="0" rtlCol="0"/>
          <a:lstStyle/>
          <a:p>
            <a:endParaRPr/>
          </a:p>
        </p:txBody>
      </p:sp>
      <p:sp>
        <p:nvSpPr>
          <p:cNvPr id="64" name="object 64"/>
          <p:cNvSpPr/>
          <p:nvPr/>
        </p:nvSpPr>
        <p:spPr>
          <a:xfrm>
            <a:off x="8011668" y="4081271"/>
            <a:ext cx="498475" cy="213360"/>
          </a:xfrm>
          <a:custGeom>
            <a:avLst/>
            <a:gdLst/>
            <a:ahLst/>
            <a:cxnLst/>
            <a:rect l="l" t="t" r="r" b="b"/>
            <a:pathLst>
              <a:path w="498475" h="213360">
                <a:moveTo>
                  <a:pt x="498348" y="0"/>
                </a:moveTo>
                <a:lnTo>
                  <a:pt x="0" y="0"/>
                </a:lnTo>
                <a:lnTo>
                  <a:pt x="0" y="213359"/>
                </a:lnTo>
                <a:lnTo>
                  <a:pt x="498348" y="213359"/>
                </a:lnTo>
                <a:lnTo>
                  <a:pt x="498348" y="0"/>
                </a:lnTo>
                <a:close/>
              </a:path>
            </a:pathLst>
          </a:custGeom>
          <a:solidFill>
            <a:srgbClr val="FFCC00"/>
          </a:solidFill>
        </p:spPr>
        <p:txBody>
          <a:bodyPr wrap="square" lIns="0" tIns="0" rIns="0" bIns="0" rtlCol="0"/>
          <a:lstStyle/>
          <a:p>
            <a:endParaRPr/>
          </a:p>
        </p:txBody>
      </p:sp>
      <p:sp>
        <p:nvSpPr>
          <p:cNvPr id="65" name="object 65"/>
          <p:cNvSpPr/>
          <p:nvPr/>
        </p:nvSpPr>
        <p:spPr>
          <a:xfrm>
            <a:off x="5765291" y="3688079"/>
            <a:ext cx="498475" cy="100965"/>
          </a:xfrm>
          <a:custGeom>
            <a:avLst/>
            <a:gdLst/>
            <a:ahLst/>
            <a:cxnLst/>
            <a:rect l="l" t="t" r="r" b="b"/>
            <a:pathLst>
              <a:path w="498475" h="100964">
                <a:moveTo>
                  <a:pt x="0" y="0"/>
                </a:moveTo>
                <a:lnTo>
                  <a:pt x="498348" y="0"/>
                </a:lnTo>
                <a:lnTo>
                  <a:pt x="498348" y="100584"/>
                </a:lnTo>
                <a:lnTo>
                  <a:pt x="0" y="100584"/>
                </a:lnTo>
                <a:lnTo>
                  <a:pt x="0" y="0"/>
                </a:lnTo>
                <a:close/>
              </a:path>
            </a:pathLst>
          </a:custGeom>
          <a:ln w="9144">
            <a:solidFill>
              <a:srgbClr val="BEBEBE"/>
            </a:solidFill>
          </a:ln>
        </p:spPr>
        <p:txBody>
          <a:bodyPr wrap="square" lIns="0" tIns="0" rIns="0" bIns="0" rtlCol="0"/>
          <a:lstStyle/>
          <a:p>
            <a:endParaRPr/>
          </a:p>
        </p:txBody>
      </p:sp>
      <p:sp>
        <p:nvSpPr>
          <p:cNvPr id="66" name="object 66"/>
          <p:cNvSpPr/>
          <p:nvPr/>
        </p:nvSpPr>
        <p:spPr>
          <a:xfrm>
            <a:off x="6513576" y="3288791"/>
            <a:ext cx="500380" cy="155575"/>
          </a:xfrm>
          <a:custGeom>
            <a:avLst/>
            <a:gdLst/>
            <a:ahLst/>
            <a:cxnLst/>
            <a:rect l="l" t="t" r="r" b="b"/>
            <a:pathLst>
              <a:path w="500379" h="155575">
                <a:moveTo>
                  <a:pt x="0" y="0"/>
                </a:moveTo>
                <a:lnTo>
                  <a:pt x="499872" y="0"/>
                </a:lnTo>
                <a:lnTo>
                  <a:pt x="499872" y="155448"/>
                </a:lnTo>
                <a:lnTo>
                  <a:pt x="0" y="155448"/>
                </a:lnTo>
                <a:lnTo>
                  <a:pt x="0" y="0"/>
                </a:lnTo>
                <a:close/>
              </a:path>
            </a:pathLst>
          </a:custGeom>
          <a:ln w="9143">
            <a:solidFill>
              <a:srgbClr val="BEBEBE"/>
            </a:solidFill>
          </a:ln>
        </p:spPr>
        <p:txBody>
          <a:bodyPr wrap="square" lIns="0" tIns="0" rIns="0" bIns="0" rtlCol="0"/>
          <a:lstStyle/>
          <a:p>
            <a:endParaRPr/>
          </a:p>
        </p:txBody>
      </p:sp>
      <p:sp>
        <p:nvSpPr>
          <p:cNvPr id="67" name="object 67"/>
          <p:cNvSpPr/>
          <p:nvPr/>
        </p:nvSpPr>
        <p:spPr>
          <a:xfrm>
            <a:off x="7261859" y="3813047"/>
            <a:ext cx="500380" cy="186055"/>
          </a:xfrm>
          <a:custGeom>
            <a:avLst/>
            <a:gdLst/>
            <a:ahLst/>
            <a:cxnLst/>
            <a:rect l="l" t="t" r="r" b="b"/>
            <a:pathLst>
              <a:path w="500379" h="186054">
                <a:moveTo>
                  <a:pt x="0" y="0"/>
                </a:moveTo>
                <a:lnTo>
                  <a:pt x="499872" y="0"/>
                </a:lnTo>
                <a:lnTo>
                  <a:pt x="499872" y="185927"/>
                </a:lnTo>
                <a:lnTo>
                  <a:pt x="0" y="185927"/>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8011668" y="4081271"/>
            <a:ext cx="498475" cy="213360"/>
          </a:xfrm>
          <a:custGeom>
            <a:avLst/>
            <a:gdLst/>
            <a:ahLst/>
            <a:cxnLst/>
            <a:rect l="l" t="t" r="r" b="b"/>
            <a:pathLst>
              <a:path w="498475" h="213360">
                <a:moveTo>
                  <a:pt x="0" y="0"/>
                </a:moveTo>
                <a:lnTo>
                  <a:pt x="498348" y="0"/>
                </a:lnTo>
                <a:lnTo>
                  <a:pt x="498348" y="213359"/>
                </a:lnTo>
                <a:lnTo>
                  <a:pt x="0" y="213359"/>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5765291" y="3532632"/>
            <a:ext cx="498475" cy="155575"/>
          </a:xfrm>
          <a:custGeom>
            <a:avLst/>
            <a:gdLst/>
            <a:ahLst/>
            <a:cxnLst/>
            <a:rect l="l" t="t" r="r" b="b"/>
            <a:pathLst>
              <a:path w="498475" h="155575">
                <a:moveTo>
                  <a:pt x="498348" y="0"/>
                </a:moveTo>
                <a:lnTo>
                  <a:pt x="0" y="0"/>
                </a:lnTo>
                <a:lnTo>
                  <a:pt x="0" y="155447"/>
                </a:lnTo>
                <a:lnTo>
                  <a:pt x="498348" y="155447"/>
                </a:lnTo>
                <a:lnTo>
                  <a:pt x="498348" y="0"/>
                </a:lnTo>
                <a:close/>
              </a:path>
            </a:pathLst>
          </a:custGeom>
          <a:solidFill>
            <a:srgbClr val="009EDF"/>
          </a:solidFill>
        </p:spPr>
        <p:txBody>
          <a:bodyPr wrap="square" lIns="0" tIns="0" rIns="0" bIns="0" rtlCol="0"/>
          <a:lstStyle/>
          <a:p>
            <a:endParaRPr/>
          </a:p>
        </p:txBody>
      </p:sp>
      <p:sp>
        <p:nvSpPr>
          <p:cNvPr id="70" name="object 70"/>
          <p:cNvSpPr/>
          <p:nvPr/>
        </p:nvSpPr>
        <p:spPr>
          <a:xfrm>
            <a:off x="6513576" y="3078479"/>
            <a:ext cx="500380" cy="210820"/>
          </a:xfrm>
          <a:custGeom>
            <a:avLst/>
            <a:gdLst/>
            <a:ahLst/>
            <a:cxnLst/>
            <a:rect l="l" t="t" r="r" b="b"/>
            <a:pathLst>
              <a:path w="500379" h="210820">
                <a:moveTo>
                  <a:pt x="499872" y="0"/>
                </a:moveTo>
                <a:lnTo>
                  <a:pt x="0" y="0"/>
                </a:lnTo>
                <a:lnTo>
                  <a:pt x="0" y="210312"/>
                </a:lnTo>
                <a:lnTo>
                  <a:pt x="499872" y="210312"/>
                </a:lnTo>
                <a:lnTo>
                  <a:pt x="499872" y="0"/>
                </a:lnTo>
                <a:close/>
              </a:path>
            </a:pathLst>
          </a:custGeom>
          <a:solidFill>
            <a:srgbClr val="009EDF"/>
          </a:solidFill>
        </p:spPr>
        <p:txBody>
          <a:bodyPr wrap="square" lIns="0" tIns="0" rIns="0" bIns="0" rtlCol="0"/>
          <a:lstStyle/>
          <a:p>
            <a:endParaRPr/>
          </a:p>
        </p:txBody>
      </p:sp>
      <p:sp>
        <p:nvSpPr>
          <p:cNvPr id="71" name="object 71"/>
          <p:cNvSpPr/>
          <p:nvPr/>
        </p:nvSpPr>
        <p:spPr>
          <a:xfrm>
            <a:off x="7261859" y="3593591"/>
            <a:ext cx="500380" cy="219710"/>
          </a:xfrm>
          <a:custGeom>
            <a:avLst/>
            <a:gdLst/>
            <a:ahLst/>
            <a:cxnLst/>
            <a:rect l="l" t="t" r="r" b="b"/>
            <a:pathLst>
              <a:path w="500379" h="219710">
                <a:moveTo>
                  <a:pt x="499872" y="0"/>
                </a:moveTo>
                <a:lnTo>
                  <a:pt x="0" y="0"/>
                </a:lnTo>
                <a:lnTo>
                  <a:pt x="0" y="219456"/>
                </a:lnTo>
                <a:lnTo>
                  <a:pt x="499872" y="219456"/>
                </a:lnTo>
                <a:lnTo>
                  <a:pt x="499872" y="0"/>
                </a:lnTo>
                <a:close/>
              </a:path>
            </a:pathLst>
          </a:custGeom>
          <a:solidFill>
            <a:srgbClr val="009EDF"/>
          </a:solidFill>
        </p:spPr>
        <p:txBody>
          <a:bodyPr wrap="square" lIns="0" tIns="0" rIns="0" bIns="0" rtlCol="0"/>
          <a:lstStyle/>
          <a:p>
            <a:endParaRPr/>
          </a:p>
        </p:txBody>
      </p:sp>
      <p:sp>
        <p:nvSpPr>
          <p:cNvPr id="72" name="object 72"/>
          <p:cNvSpPr/>
          <p:nvPr/>
        </p:nvSpPr>
        <p:spPr>
          <a:xfrm>
            <a:off x="8011668" y="3858767"/>
            <a:ext cx="498475" cy="222885"/>
          </a:xfrm>
          <a:custGeom>
            <a:avLst/>
            <a:gdLst/>
            <a:ahLst/>
            <a:cxnLst/>
            <a:rect l="l" t="t" r="r" b="b"/>
            <a:pathLst>
              <a:path w="498475" h="222885">
                <a:moveTo>
                  <a:pt x="498348" y="0"/>
                </a:moveTo>
                <a:lnTo>
                  <a:pt x="0" y="0"/>
                </a:lnTo>
                <a:lnTo>
                  <a:pt x="0" y="222503"/>
                </a:lnTo>
                <a:lnTo>
                  <a:pt x="498348" y="222503"/>
                </a:lnTo>
                <a:lnTo>
                  <a:pt x="498348" y="0"/>
                </a:lnTo>
                <a:close/>
              </a:path>
            </a:pathLst>
          </a:custGeom>
          <a:solidFill>
            <a:srgbClr val="009EDF"/>
          </a:solidFill>
        </p:spPr>
        <p:txBody>
          <a:bodyPr wrap="square" lIns="0" tIns="0" rIns="0" bIns="0" rtlCol="0"/>
          <a:lstStyle/>
          <a:p>
            <a:endParaRPr/>
          </a:p>
        </p:txBody>
      </p:sp>
      <p:sp>
        <p:nvSpPr>
          <p:cNvPr id="73" name="object 73"/>
          <p:cNvSpPr/>
          <p:nvPr/>
        </p:nvSpPr>
        <p:spPr>
          <a:xfrm>
            <a:off x="5765291" y="3532632"/>
            <a:ext cx="498475" cy="155575"/>
          </a:xfrm>
          <a:custGeom>
            <a:avLst/>
            <a:gdLst/>
            <a:ahLst/>
            <a:cxnLst/>
            <a:rect l="l" t="t" r="r" b="b"/>
            <a:pathLst>
              <a:path w="498475" h="155575">
                <a:moveTo>
                  <a:pt x="0" y="0"/>
                </a:moveTo>
                <a:lnTo>
                  <a:pt x="498348" y="0"/>
                </a:lnTo>
                <a:lnTo>
                  <a:pt x="498348" y="155447"/>
                </a:lnTo>
                <a:lnTo>
                  <a:pt x="0" y="155447"/>
                </a:lnTo>
                <a:lnTo>
                  <a:pt x="0" y="0"/>
                </a:lnTo>
                <a:close/>
              </a:path>
            </a:pathLst>
          </a:custGeom>
          <a:ln w="9144">
            <a:solidFill>
              <a:srgbClr val="BEBEBE"/>
            </a:solidFill>
          </a:ln>
        </p:spPr>
        <p:txBody>
          <a:bodyPr wrap="square" lIns="0" tIns="0" rIns="0" bIns="0" rtlCol="0"/>
          <a:lstStyle/>
          <a:p>
            <a:endParaRPr/>
          </a:p>
        </p:txBody>
      </p:sp>
      <p:sp>
        <p:nvSpPr>
          <p:cNvPr id="74" name="object 74"/>
          <p:cNvSpPr/>
          <p:nvPr/>
        </p:nvSpPr>
        <p:spPr>
          <a:xfrm>
            <a:off x="6513576" y="3078479"/>
            <a:ext cx="500380" cy="210820"/>
          </a:xfrm>
          <a:custGeom>
            <a:avLst/>
            <a:gdLst/>
            <a:ahLst/>
            <a:cxnLst/>
            <a:rect l="l" t="t" r="r" b="b"/>
            <a:pathLst>
              <a:path w="500379" h="210820">
                <a:moveTo>
                  <a:pt x="0" y="0"/>
                </a:moveTo>
                <a:lnTo>
                  <a:pt x="499872" y="0"/>
                </a:lnTo>
                <a:lnTo>
                  <a:pt x="499872" y="210312"/>
                </a:lnTo>
                <a:lnTo>
                  <a:pt x="0" y="210312"/>
                </a:lnTo>
                <a:lnTo>
                  <a:pt x="0" y="0"/>
                </a:lnTo>
                <a:close/>
              </a:path>
            </a:pathLst>
          </a:custGeom>
          <a:ln w="9144">
            <a:solidFill>
              <a:srgbClr val="BEBEBE"/>
            </a:solidFill>
          </a:ln>
        </p:spPr>
        <p:txBody>
          <a:bodyPr wrap="square" lIns="0" tIns="0" rIns="0" bIns="0" rtlCol="0"/>
          <a:lstStyle/>
          <a:p>
            <a:endParaRPr/>
          </a:p>
        </p:txBody>
      </p:sp>
      <p:sp>
        <p:nvSpPr>
          <p:cNvPr id="75" name="object 75"/>
          <p:cNvSpPr/>
          <p:nvPr/>
        </p:nvSpPr>
        <p:spPr>
          <a:xfrm>
            <a:off x="7261859" y="3593591"/>
            <a:ext cx="500380" cy="219710"/>
          </a:xfrm>
          <a:custGeom>
            <a:avLst/>
            <a:gdLst/>
            <a:ahLst/>
            <a:cxnLst/>
            <a:rect l="l" t="t" r="r" b="b"/>
            <a:pathLst>
              <a:path w="500379" h="219710">
                <a:moveTo>
                  <a:pt x="0" y="0"/>
                </a:moveTo>
                <a:lnTo>
                  <a:pt x="499872" y="0"/>
                </a:lnTo>
                <a:lnTo>
                  <a:pt x="499872" y="219456"/>
                </a:lnTo>
                <a:lnTo>
                  <a:pt x="0" y="219456"/>
                </a:lnTo>
                <a:lnTo>
                  <a:pt x="0" y="0"/>
                </a:lnTo>
                <a:close/>
              </a:path>
            </a:pathLst>
          </a:custGeom>
          <a:ln w="9144">
            <a:solidFill>
              <a:srgbClr val="BEBEBE"/>
            </a:solidFill>
          </a:ln>
        </p:spPr>
        <p:txBody>
          <a:bodyPr wrap="square" lIns="0" tIns="0" rIns="0" bIns="0" rtlCol="0"/>
          <a:lstStyle/>
          <a:p>
            <a:endParaRPr/>
          </a:p>
        </p:txBody>
      </p:sp>
      <p:sp>
        <p:nvSpPr>
          <p:cNvPr id="76" name="object 76"/>
          <p:cNvSpPr/>
          <p:nvPr/>
        </p:nvSpPr>
        <p:spPr>
          <a:xfrm>
            <a:off x="8011668" y="3858767"/>
            <a:ext cx="498475" cy="222885"/>
          </a:xfrm>
          <a:custGeom>
            <a:avLst/>
            <a:gdLst/>
            <a:ahLst/>
            <a:cxnLst/>
            <a:rect l="l" t="t" r="r" b="b"/>
            <a:pathLst>
              <a:path w="498475" h="222885">
                <a:moveTo>
                  <a:pt x="0" y="0"/>
                </a:moveTo>
                <a:lnTo>
                  <a:pt x="498348" y="0"/>
                </a:lnTo>
                <a:lnTo>
                  <a:pt x="498348" y="222503"/>
                </a:lnTo>
                <a:lnTo>
                  <a:pt x="0" y="222503"/>
                </a:lnTo>
                <a:lnTo>
                  <a:pt x="0" y="0"/>
                </a:lnTo>
                <a:close/>
              </a:path>
            </a:pathLst>
          </a:custGeom>
          <a:ln w="9144">
            <a:solidFill>
              <a:srgbClr val="BEBEBE"/>
            </a:solidFill>
          </a:ln>
        </p:spPr>
        <p:txBody>
          <a:bodyPr wrap="square" lIns="0" tIns="0" rIns="0" bIns="0" rtlCol="0"/>
          <a:lstStyle/>
          <a:p>
            <a:endParaRPr/>
          </a:p>
        </p:txBody>
      </p:sp>
      <p:sp>
        <p:nvSpPr>
          <p:cNvPr id="77" name="object 77"/>
          <p:cNvSpPr/>
          <p:nvPr/>
        </p:nvSpPr>
        <p:spPr>
          <a:xfrm>
            <a:off x="5765291" y="3448811"/>
            <a:ext cx="498475" cy="83820"/>
          </a:xfrm>
          <a:custGeom>
            <a:avLst/>
            <a:gdLst/>
            <a:ahLst/>
            <a:cxnLst/>
            <a:rect l="l" t="t" r="r" b="b"/>
            <a:pathLst>
              <a:path w="498475" h="83820">
                <a:moveTo>
                  <a:pt x="498348" y="0"/>
                </a:moveTo>
                <a:lnTo>
                  <a:pt x="0" y="0"/>
                </a:lnTo>
                <a:lnTo>
                  <a:pt x="0" y="83820"/>
                </a:lnTo>
                <a:lnTo>
                  <a:pt x="498348" y="83820"/>
                </a:lnTo>
                <a:lnTo>
                  <a:pt x="498348" y="0"/>
                </a:lnTo>
                <a:close/>
              </a:path>
            </a:pathLst>
          </a:custGeom>
          <a:solidFill>
            <a:srgbClr val="FF6600"/>
          </a:solidFill>
        </p:spPr>
        <p:txBody>
          <a:bodyPr wrap="square" lIns="0" tIns="0" rIns="0" bIns="0" rtlCol="0"/>
          <a:lstStyle/>
          <a:p>
            <a:endParaRPr/>
          </a:p>
        </p:txBody>
      </p:sp>
      <p:sp>
        <p:nvSpPr>
          <p:cNvPr id="78" name="object 78"/>
          <p:cNvSpPr/>
          <p:nvPr/>
        </p:nvSpPr>
        <p:spPr>
          <a:xfrm>
            <a:off x="6513576" y="2650235"/>
            <a:ext cx="500380" cy="428625"/>
          </a:xfrm>
          <a:custGeom>
            <a:avLst/>
            <a:gdLst/>
            <a:ahLst/>
            <a:cxnLst/>
            <a:rect l="l" t="t" r="r" b="b"/>
            <a:pathLst>
              <a:path w="500379" h="428625">
                <a:moveTo>
                  <a:pt x="499872" y="0"/>
                </a:moveTo>
                <a:lnTo>
                  <a:pt x="0" y="0"/>
                </a:lnTo>
                <a:lnTo>
                  <a:pt x="0" y="428243"/>
                </a:lnTo>
                <a:lnTo>
                  <a:pt x="499872" y="428243"/>
                </a:lnTo>
                <a:lnTo>
                  <a:pt x="499872" y="0"/>
                </a:lnTo>
                <a:close/>
              </a:path>
            </a:pathLst>
          </a:custGeom>
          <a:solidFill>
            <a:srgbClr val="FF6600"/>
          </a:solidFill>
        </p:spPr>
        <p:txBody>
          <a:bodyPr wrap="square" lIns="0" tIns="0" rIns="0" bIns="0" rtlCol="0"/>
          <a:lstStyle/>
          <a:p>
            <a:endParaRPr/>
          </a:p>
        </p:txBody>
      </p:sp>
      <p:sp>
        <p:nvSpPr>
          <p:cNvPr id="79" name="object 79"/>
          <p:cNvSpPr/>
          <p:nvPr/>
        </p:nvSpPr>
        <p:spPr>
          <a:xfrm>
            <a:off x="7261859" y="2892551"/>
            <a:ext cx="500380" cy="701040"/>
          </a:xfrm>
          <a:custGeom>
            <a:avLst/>
            <a:gdLst/>
            <a:ahLst/>
            <a:cxnLst/>
            <a:rect l="l" t="t" r="r" b="b"/>
            <a:pathLst>
              <a:path w="500379" h="701039">
                <a:moveTo>
                  <a:pt x="499872" y="0"/>
                </a:moveTo>
                <a:lnTo>
                  <a:pt x="0" y="0"/>
                </a:lnTo>
                <a:lnTo>
                  <a:pt x="0" y="701039"/>
                </a:lnTo>
                <a:lnTo>
                  <a:pt x="499872" y="701039"/>
                </a:lnTo>
                <a:lnTo>
                  <a:pt x="499872" y="0"/>
                </a:lnTo>
                <a:close/>
              </a:path>
            </a:pathLst>
          </a:custGeom>
          <a:solidFill>
            <a:srgbClr val="FF6600"/>
          </a:solidFill>
        </p:spPr>
        <p:txBody>
          <a:bodyPr wrap="square" lIns="0" tIns="0" rIns="0" bIns="0" rtlCol="0"/>
          <a:lstStyle/>
          <a:p>
            <a:endParaRPr/>
          </a:p>
        </p:txBody>
      </p:sp>
      <p:sp>
        <p:nvSpPr>
          <p:cNvPr id="80" name="object 80"/>
          <p:cNvSpPr/>
          <p:nvPr/>
        </p:nvSpPr>
        <p:spPr>
          <a:xfrm>
            <a:off x="8011668" y="2955035"/>
            <a:ext cx="498475" cy="904240"/>
          </a:xfrm>
          <a:custGeom>
            <a:avLst/>
            <a:gdLst/>
            <a:ahLst/>
            <a:cxnLst/>
            <a:rect l="l" t="t" r="r" b="b"/>
            <a:pathLst>
              <a:path w="498475" h="904239">
                <a:moveTo>
                  <a:pt x="498348" y="0"/>
                </a:moveTo>
                <a:lnTo>
                  <a:pt x="0" y="0"/>
                </a:lnTo>
                <a:lnTo>
                  <a:pt x="0" y="903732"/>
                </a:lnTo>
                <a:lnTo>
                  <a:pt x="498348" y="903732"/>
                </a:lnTo>
                <a:lnTo>
                  <a:pt x="498348" y="0"/>
                </a:lnTo>
                <a:close/>
              </a:path>
            </a:pathLst>
          </a:custGeom>
          <a:solidFill>
            <a:srgbClr val="FF6600"/>
          </a:solidFill>
        </p:spPr>
        <p:txBody>
          <a:bodyPr wrap="square" lIns="0" tIns="0" rIns="0" bIns="0" rtlCol="0"/>
          <a:lstStyle/>
          <a:p>
            <a:endParaRPr/>
          </a:p>
        </p:txBody>
      </p:sp>
      <p:sp>
        <p:nvSpPr>
          <p:cNvPr id="81" name="object 81"/>
          <p:cNvSpPr/>
          <p:nvPr/>
        </p:nvSpPr>
        <p:spPr>
          <a:xfrm>
            <a:off x="5765291" y="3448811"/>
            <a:ext cx="498475" cy="83820"/>
          </a:xfrm>
          <a:custGeom>
            <a:avLst/>
            <a:gdLst/>
            <a:ahLst/>
            <a:cxnLst/>
            <a:rect l="l" t="t" r="r" b="b"/>
            <a:pathLst>
              <a:path w="498475" h="83820">
                <a:moveTo>
                  <a:pt x="0" y="0"/>
                </a:moveTo>
                <a:lnTo>
                  <a:pt x="498348" y="0"/>
                </a:lnTo>
                <a:lnTo>
                  <a:pt x="498348" y="83820"/>
                </a:lnTo>
                <a:lnTo>
                  <a:pt x="0" y="83820"/>
                </a:lnTo>
                <a:lnTo>
                  <a:pt x="0" y="0"/>
                </a:lnTo>
                <a:close/>
              </a:path>
            </a:pathLst>
          </a:custGeom>
          <a:ln w="9143">
            <a:solidFill>
              <a:srgbClr val="BEBEBE"/>
            </a:solidFill>
          </a:ln>
        </p:spPr>
        <p:txBody>
          <a:bodyPr wrap="square" lIns="0" tIns="0" rIns="0" bIns="0" rtlCol="0"/>
          <a:lstStyle/>
          <a:p>
            <a:endParaRPr/>
          </a:p>
        </p:txBody>
      </p:sp>
      <p:sp>
        <p:nvSpPr>
          <p:cNvPr id="82" name="object 82"/>
          <p:cNvSpPr/>
          <p:nvPr/>
        </p:nvSpPr>
        <p:spPr>
          <a:xfrm>
            <a:off x="6513576" y="2650235"/>
            <a:ext cx="500380" cy="428625"/>
          </a:xfrm>
          <a:custGeom>
            <a:avLst/>
            <a:gdLst/>
            <a:ahLst/>
            <a:cxnLst/>
            <a:rect l="l" t="t" r="r" b="b"/>
            <a:pathLst>
              <a:path w="500379" h="428625">
                <a:moveTo>
                  <a:pt x="0" y="0"/>
                </a:moveTo>
                <a:lnTo>
                  <a:pt x="499872" y="0"/>
                </a:lnTo>
                <a:lnTo>
                  <a:pt x="499872" y="428243"/>
                </a:lnTo>
                <a:lnTo>
                  <a:pt x="0" y="428243"/>
                </a:lnTo>
                <a:lnTo>
                  <a:pt x="0" y="0"/>
                </a:lnTo>
                <a:close/>
              </a:path>
            </a:pathLst>
          </a:custGeom>
          <a:ln w="9144">
            <a:solidFill>
              <a:srgbClr val="BEBEBE"/>
            </a:solidFill>
          </a:ln>
        </p:spPr>
        <p:txBody>
          <a:bodyPr wrap="square" lIns="0" tIns="0" rIns="0" bIns="0" rtlCol="0"/>
          <a:lstStyle/>
          <a:p>
            <a:endParaRPr/>
          </a:p>
        </p:txBody>
      </p:sp>
      <p:sp>
        <p:nvSpPr>
          <p:cNvPr id="83" name="object 83"/>
          <p:cNvSpPr/>
          <p:nvPr/>
        </p:nvSpPr>
        <p:spPr>
          <a:xfrm>
            <a:off x="7261859" y="2892551"/>
            <a:ext cx="500380" cy="701040"/>
          </a:xfrm>
          <a:custGeom>
            <a:avLst/>
            <a:gdLst/>
            <a:ahLst/>
            <a:cxnLst/>
            <a:rect l="l" t="t" r="r" b="b"/>
            <a:pathLst>
              <a:path w="500379" h="701039">
                <a:moveTo>
                  <a:pt x="0" y="0"/>
                </a:moveTo>
                <a:lnTo>
                  <a:pt x="499872" y="0"/>
                </a:lnTo>
                <a:lnTo>
                  <a:pt x="499872" y="701039"/>
                </a:lnTo>
                <a:lnTo>
                  <a:pt x="0" y="701039"/>
                </a:lnTo>
                <a:lnTo>
                  <a:pt x="0" y="0"/>
                </a:lnTo>
                <a:close/>
              </a:path>
            </a:pathLst>
          </a:custGeom>
          <a:ln w="9144">
            <a:solidFill>
              <a:srgbClr val="BEBEBE"/>
            </a:solidFill>
          </a:ln>
        </p:spPr>
        <p:txBody>
          <a:bodyPr wrap="square" lIns="0" tIns="0" rIns="0" bIns="0" rtlCol="0"/>
          <a:lstStyle/>
          <a:p>
            <a:endParaRPr/>
          </a:p>
        </p:txBody>
      </p:sp>
      <p:sp>
        <p:nvSpPr>
          <p:cNvPr id="84" name="object 84"/>
          <p:cNvSpPr/>
          <p:nvPr/>
        </p:nvSpPr>
        <p:spPr>
          <a:xfrm>
            <a:off x="8011668" y="2955035"/>
            <a:ext cx="498475" cy="904240"/>
          </a:xfrm>
          <a:custGeom>
            <a:avLst/>
            <a:gdLst/>
            <a:ahLst/>
            <a:cxnLst/>
            <a:rect l="l" t="t" r="r" b="b"/>
            <a:pathLst>
              <a:path w="498475" h="904239">
                <a:moveTo>
                  <a:pt x="0" y="0"/>
                </a:moveTo>
                <a:lnTo>
                  <a:pt x="498348" y="0"/>
                </a:lnTo>
                <a:lnTo>
                  <a:pt x="498348" y="903732"/>
                </a:lnTo>
                <a:lnTo>
                  <a:pt x="0" y="903732"/>
                </a:lnTo>
                <a:lnTo>
                  <a:pt x="0" y="0"/>
                </a:lnTo>
                <a:close/>
              </a:path>
            </a:pathLst>
          </a:custGeom>
          <a:ln w="9144">
            <a:solidFill>
              <a:srgbClr val="BEBEBE"/>
            </a:solidFill>
          </a:ln>
        </p:spPr>
        <p:txBody>
          <a:bodyPr wrap="square" lIns="0" tIns="0" rIns="0" bIns="0" rtlCol="0"/>
          <a:lstStyle/>
          <a:p>
            <a:endParaRPr/>
          </a:p>
        </p:txBody>
      </p:sp>
      <p:sp>
        <p:nvSpPr>
          <p:cNvPr id="85" name="object 85"/>
          <p:cNvSpPr/>
          <p:nvPr/>
        </p:nvSpPr>
        <p:spPr>
          <a:xfrm>
            <a:off x="5640323" y="2308860"/>
            <a:ext cx="0" cy="3389629"/>
          </a:xfrm>
          <a:custGeom>
            <a:avLst/>
            <a:gdLst/>
            <a:ahLst/>
            <a:cxnLst/>
            <a:rect l="l" t="t" r="r" b="b"/>
            <a:pathLst>
              <a:path h="3389629">
                <a:moveTo>
                  <a:pt x="0" y="3389376"/>
                </a:moveTo>
                <a:lnTo>
                  <a:pt x="0" y="0"/>
                </a:lnTo>
              </a:path>
            </a:pathLst>
          </a:custGeom>
          <a:ln w="9144">
            <a:solidFill>
              <a:srgbClr val="666666"/>
            </a:solidFill>
          </a:ln>
        </p:spPr>
        <p:txBody>
          <a:bodyPr wrap="square" lIns="0" tIns="0" rIns="0" bIns="0" rtlCol="0"/>
          <a:lstStyle/>
          <a:p>
            <a:endParaRPr/>
          </a:p>
        </p:txBody>
      </p:sp>
      <p:sp>
        <p:nvSpPr>
          <p:cNvPr id="86" name="object 86"/>
          <p:cNvSpPr/>
          <p:nvPr/>
        </p:nvSpPr>
        <p:spPr>
          <a:xfrm>
            <a:off x="5640323" y="569823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7" name="object 87"/>
          <p:cNvSpPr/>
          <p:nvPr/>
        </p:nvSpPr>
        <p:spPr>
          <a:xfrm>
            <a:off x="5640323" y="485089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8" name="object 88"/>
          <p:cNvSpPr/>
          <p:nvPr/>
        </p:nvSpPr>
        <p:spPr>
          <a:xfrm>
            <a:off x="5640323" y="400354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89" name="object 89"/>
          <p:cNvSpPr/>
          <p:nvPr/>
        </p:nvSpPr>
        <p:spPr>
          <a:xfrm>
            <a:off x="5640323" y="315620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0" name="object 90"/>
          <p:cNvSpPr/>
          <p:nvPr/>
        </p:nvSpPr>
        <p:spPr>
          <a:xfrm>
            <a:off x="5640323" y="230886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91" name="object 91"/>
          <p:cNvSpPr/>
          <p:nvPr/>
        </p:nvSpPr>
        <p:spPr>
          <a:xfrm>
            <a:off x="5640323" y="5698235"/>
            <a:ext cx="2994660" cy="0"/>
          </a:xfrm>
          <a:custGeom>
            <a:avLst/>
            <a:gdLst/>
            <a:ahLst/>
            <a:cxnLst/>
            <a:rect l="l" t="t" r="r" b="b"/>
            <a:pathLst>
              <a:path w="2994659">
                <a:moveTo>
                  <a:pt x="0" y="0"/>
                </a:moveTo>
                <a:lnTo>
                  <a:pt x="2994659" y="0"/>
                </a:lnTo>
              </a:path>
            </a:pathLst>
          </a:custGeom>
          <a:ln w="9144">
            <a:solidFill>
              <a:srgbClr val="666666"/>
            </a:solidFill>
          </a:ln>
        </p:spPr>
        <p:txBody>
          <a:bodyPr wrap="square" lIns="0" tIns="0" rIns="0" bIns="0" rtlCol="0"/>
          <a:lstStyle/>
          <a:p>
            <a:endParaRPr/>
          </a:p>
        </p:txBody>
      </p:sp>
      <p:sp>
        <p:nvSpPr>
          <p:cNvPr id="92" name="object 92"/>
          <p:cNvSpPr txBox="1"/>
          <p:nvPr/>
        </p:nvSpPr>
        <p:spPr>
          <a:xfrm>
            <a:off x="5364860" y="5575909"/>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93" name="object 93"/>
          <p:cNvSpPr txBox="1"/>
          <p:nvPr/>
        </p:nvSpPr>
        <p:spPr>
          <a:xfrm>
            <a:off x="5364860" y="4727955"/>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94" name="object 94"/>
          <p:cNvSpPr txBox="1"/>
          <p:nvPr/>
        </p:nvSpPr>
        <p:spPr>
          <a:xfrm>
            <a:off x="5266182" y="388035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95" name="object 95"/>
          <p:cNvSpPr txBox="1"/>
          <p:nvPr/>
        </p:nvSpPr>
        <p:spPr>
          <a:xfrm>
            <a:off x="5266182" y="303237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96" name="object 96"/>
          <p:cNvSpPr txBox="1"/>
          <p:nvPr/>
        </p:nvSpPr>
        <p:spPr>
          <a:xfrm>
            <a:off x="5266182" y="218465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97" name="object 97"/>
          <p:cNvSpPr txBox="1"/>
          <p:nvPr/>
        </p:nvSpPr>
        <p:spPr>
          <a:xfrm>
            <a:off x="5805296" y="5806947"/>
            <a:ext cx="42164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2016</a:t>
            </a:r>
            <a:endParaRPr sz="1400">
              <a:latin typeface="Univers for BP Light"/>
              <a:cs typeface="Univers for BP Light"/>
            </a:endParaRPr>
          </a:p>
        </p:txBody>
      </p:sp>
      <p:sp>
        <p:nvSpPr>
          <p:cNvPr id="98" name="object 98"/>
          <p:cNvSpPr txBox="1"/>
          <p:nvPr/>
        </p:nvSpPr>
        <p:spPr>
          <a:xfrm>
            <a:off x="6648068" y="5806947"/>
            <a:ext cx="2324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ET</a:t>
            </a:r>
            <a:endParaRPr sz="1400">
              <a:latin typeface="Univers for BP Light"/>
              <a:cs typeface="Univers for BP Light"/>
            </a:endParaRPr>
          </a:p>
        </p:txBody>
      </p:sp>
      <p:sp>
        <p:nvSpPr>
          <p:cNvPr id="99" name="object 99"/>
          <p:cNvSpPr txBox="1"/>
          <p:nvPr/>
        </p:nvSpPr>
        <p:spPr>
          <a:xfrm>
            <a:off x="7401559" y="5806947"/>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FT</a:t>
            </a:r>
            <a:endParaRPr sz="1400">
              <a:latin typeface="Univers for BP Light"/>
              <a:cs typeface="Univers for BP Light"/>
            </a:endParaRPr>
          </a:p>
        </p:txBody>
      </p:sp>
      <p:sp>
        <p:nvSpPr>
          <p:cNvPr id="100" name="object 100"/>
          <p:cNvSpPr txBox="1"/>
          <p:nvPr/>
        </p:nvSpPr>
        <p:spPr>
          <a:xfrm>
            <a:off x="8096250" y="5806947"/>
            <a:ext cx="33274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E</a:t>
            </a:r>
            <a:r>
              <a:rPr sz="1400" b="0" dirty="0">
                <a:latin typeface="Univers for BP Light"/>
                <a:cs typeface="Univers for BP Light"/>
              </a:rPr>
              <a:t>FT</a:t>
            </a:r>
            <a:endParaRPr sz="1400">
              <a:latin typeface="Univers for BP Light"/>
              <a:cs typeface="Univers for BP Light"/>
            </a:endParaRPr>
          </a:p>
        </p:txBody>
      </p:sp>
      <p:sp>
        <p:nvSpPr>
          <p:cNvPr id="101" name="object 101"/>
          <p:cNvSpPr/>
          <p:nvPr/>
        </p:nvSpPr>
        <p:spPr>
          <a:xfrm>
            <a:off x="8726423" y="3316223"/>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FF6600"/>
          </a:solidFill>
        </p:spPr>
        <p:txBody>
          <a:bodyPr wrap="square" lIns="0" tIns="0" rIns="0" bIns="0" rtlCol="0"/>
          <a:lstStyle/>
          <a:p>
            <a:endParaRPr/>
          </a:p>
        </p:txBody>
      </p:sp>
      <p:sp>
        <p:nvSpPr>
          <p:cNvPr id="102" name="object 102"/>
          <p:cNvSpPr/>
          <p:nvPr/>
        </p:nvSpPr>
        <p:spPr>
          <a:xfrm>
            <a:off x="8726423" y="3316223"/>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03" name="object 103"/>
          <p:cNvSpPr/>
          <p:nvPr/>
        </p:nvSpPr>
        <p:spPr>
          <a:xfrm>
            <a:off x="8726423" y="3601211"/>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solidFill>
            <a:srgbClr val="009EDF"/>
          </a:solidFill>
        </p:spPr>
        <p:txBody>
          <a:bodyPr wrap="square" lIns="0" tIns="0" rIns="0" bIns="0" rtlCol="0"/>
          <a:lstStyle/>
          <a:p>
            <a:endParaRPr/>
          </a:p>
        </p:txBody>
      </p:sp>
      <p:sp>
        <p:nvSpPr>
          <p:cNvPr id="104" name="object 104"/>
          <p:cNvSpPr/>
          <p:nvPr/>
        </p:nvSpPr>
        <p:spPr>
          <a:xfrm>
            <a:off x="8726423" y="3601211"/>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8726423" y="3884676"/>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FFCC00"/>
          </a:solidFill>
        </p:spPr>
        <p:txBody>
          <a:bodyPr wrap="square" lIns="0" tIns="0" rIns="0" bIns="0" rtlCol="0"/>
          <a:lstStyle/>
          <a:p>
            <a:endParaRPr/>
          </a:p>
        </p:txBody>
      </p:sp>
      <p:sp>
        <p:nvSpPr>
          <p:cNvPr id="106" name="object 106"/>
          <p:cNvSpPr/>
          <p:nvPr/>
        </p:nvSpPr>
        <p:spPr>
          <a:xfrm>
            <a:off x="8726423" y="3884676"/>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07" name="object 107"/>
          <p:cNvSpPr/>
          <p:nvPr/>
        </p:nvSpPr>
        <p:spPr>
          <a:xfrm>
            <a:off x="8726423" y="4169664"/>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solidFill>
            <a:srgbClr val="666666"/>
          </a:solidFill>
        </p:spPr>
        <p:txBody>
          <a:bodyPr wrap="square" lIns="0" tIns="0" rIns="0" bIns="0" rtlCol="0"/>
          <a:lstStyle/>
          <a:p>
            <a:endParaRPr/>
          </a:p>
        </p:txBody>
      </p:sp>
      <p:sp>
        <p:nvSpPr>
          <p:cNvPr id="108" name="object 108"/>
          <p:cNvSpPr/>
          <p:nvPr/>
        </p:nvSpPr>
        <p:spPr>
          <a:xfrm>
            <a:off x="8726423" y="4169664"/>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8726423" y="4453128"/>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DC0000"/>
          </a:solidFill>
        </p:spPr>
        <p:txBody>
          <a:bodyPr wrap="square" lIns="0" tIns="0" rIns="0" bIns="0" rtlCol="0"/>
          <a:lstStyle/>
          <a:p>
            <a:endParaRPr/>
          </a:p>
        </p:txBody>
      </p:sp>
      <p:sp>
        <p:nvSpPr>
          <p:cNvPr id="110" name="object 110"/>
          <p:cNvSpPr/>
          <p:nvPr/>
        </p:nvSpPr>
        <p:spPr>
          <a:xfrm>
            <a:off x="8726423" y="4453128"/>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11" name="object 111"/>
          <p:cNvSpPr/>
          <p:nvPr/>
        </p:nvSpPr>
        <p:spPr>
          <a:xfrm>
            <a:off x="8726423" y="4738115"/>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solidFill>
            <a:srgbClr val="99CC00"/>
          </a:solidFill>
        </p:spPr>
        <p:txBody>
          <a:bodyPr wrap="square" lIns="0" tIns="0" rIns="0" bIns="0" rtlCol="0"/>
          <a:lstStyle/>
          <a:p>
            <a:endParaRPr/>
          </a:p>
        </p:txBody>
      </p:sp>
      <p:sp>
        <p:nvSpPr>
          <p:cNvPr id="112" name="object 112"/>
          <p:cNvSpPr/>
          <p:nvPr/>
        </p:nvSpPr>
        <p:spPr>
          <a:xfrm>
            <a:off x="8726423" y="4738115"/>
            <a:ext cx="96520" cy="97790"/>
          </a:xfrm>
          <a:custGeom>
            <a:avLst/>
            <a:gdLst/>
            <a:ahLst/>
            <a:cxnLst/>
            <a:rect l="l" t="t" r="r" b="b"/>
            <a:pathLst>
              <a:path w="96520" h="97789">
                <a:moveTo>
                  <a:pt x="0" y="97536"/>
                </a:moveTo>
                <a:lnTo>
                  <a:pt x="96011" y="97536"/>
                </a:lnTo>
                <a:lnTo>
                  <a:pt x="96011" y="0"/>
                </a:lnTo>
                <a:lnTo>
                  <a:pt x="0" y="0"/>
                </a:lnTo>
                <a:lnTo>
                  <a:pt x="0" y="97536"/>
                </a:lnTo>
                <a:close/>
              </a:path>
            </a:pathLst>
          </a:custGeom>
          <a:ln w="9143">
            <a:solidFill>
              <a:srgbClr val="BEBEBE"/>
            </a:solidFill>
          </a:ln>
        </p:spPr>
        <p:txBody>
          <a:bodyPr wrap="square" lIns="0" tIns="0" rIns="0" bIns="0" rtlCol="0"/>
          <a:lstStyle/>
          <a:p>
            <a:endParaRPr/>
          </a:p>
        </p:txBody>
      </p:sp>
      <p:sp>
        <p:nvSpPr>
          <p:cNvPr id="113" name="object 113"/>
          <p:cNvSpPr txBox="1"/>
          <p:nvPr/>
        </p:nvSpPr>
        <p:spPr>
          <a:xfrm>
            <a:off x="8855456" y="3170372"/>
            <a:ext cx="678815" cy="1727835"/>
          </a:xfrm>
          <a:prstGeom prst="rect">
            <a:avLst/>
          </a:prstGeom>
        </p:spPr>
        <p:txBody>
          <a:bodyPr vert="horz" wrap="square" lIns="0" tIns="0" rIns="0" bIns="0" rtlCol="0">
            <a:spAutoFit/>
          </a:bodyPr>
          <a:lstStyle/>
          <a:p>
            <a:pPr marL="12700" marR="5080">
              <a:lnSpc>
                <a:spcPct val="133300"/>
              </a:lnSpc>
            </a:pPr>
            <a:r>
              <a:rPr sz="1400" spc="-5" dirty="0">
                <a:latin typeface="Univers for BP"/>
                <a:cs typeface="Univers for BP"/>
              </a:rPr>
              <a:t>Renew.  Hydro  </a:t>
            </a:r>
            <a:r>
              <a:rPr sz="1400" dirty="0">
                <a:latin typeface="Univers for BP"/>
                <a:cs typeface="Univers for BP"/>
              </a:rPr>
              <a:t>N</a:t>
            </a:r>
            <a:r>
              <a:rPr sz="1400" spc="-10" dirty="0">
                <a:latin typeface="Univers for BP"/>
                <a:cs typeface="Univers for BP"/>
              </a:rPr>
              <a:t>uc</a:t>
            </a:r>
            <a:r>
              <a:rPr sz="1400" dirty="0">
                <a:latin typeface="Univers for BP"/>
                <a:cs typeface="Univers for BP"/>
              </a:rPr>
              <a:t>lear  </a:t>
            </a:r>
            <a:r>
              <a:rPr sz="1400" spc="-5" dirty="0">
                <a:latin typeface="Univers for BP"/>
                <a:cs typeface="Univers for BP"/>
              </a:rPr>
              <a:t>Coal  Gas</a:t>
            </a:r>
            <a:endParaRPr sz="1400">
              <a:latin typeface="Univers for BP"/>
              <a:cs typeface="Univers for BP"/>
            </a:endParaRPr>
          </a:p>
          <a:p>
            <a:pPr marL="12700">
              <a:lnSpc>
                <a:spcPct val="100000"/>
              </a:lnSpc>
              <a:spcBef>
                <a:spcPts val="555"/>
              </a:spcBef>
            </a:pPr>
            <a:r>
              <a:rPr sz="1400" spc="-5" dirty="0">
                <a:latin typeface="Univers for BP"/>
                <a:cs typeface="Univers for BP"/>
              </a:rPr>
              <a:t>Oil</a:t>
            </a:r>
            <a:endParaRPr sz="1400">
              <a:latin typeface="Univers for BP"/>
              <a:cs typeface="Univers for BP"/>
            </a:endParaRPr>
          </a:p>
        </p:txBody>
      </p:sp>
      <p:sp>
        <p:nvSpPr>
          <p:cNvPr id="114" name="object 114"/>
          <p:cNvSpPr txBox="1"/>
          <p:nvPr/>
        </p:nvSpPr>
        <p:spPr>
          <a:xfrm>
            <a:off x="5228335" y="1778127"/>
            <a:ext cx="8077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Billion</a:t>
            </a:r>
            <a:r>
              <a:rPr sz="1400" b="0" spc="-80" dirty="0">
                <a:latin typeface="Univers for BP Light"/>
                <a:cs typeface="Univers for BP Light"/>
              </a:rPr>
              <a:t> </a:t>
            </a:r>
            <a:r>
              <a:rPr sz="1400" b="0" spc="-5" dirty="0">
                <a:latin typeface="Univers for BP Light"/>
                <a:cs typeface="Univers for BP Light"/>
              </a:rPr>
              <a:t>toe</a:t>
            </a:r>
            <a:endParaRPr sz="1400">
              <a:latin typeface="Univers for BP Light"/>
              <a:cs typeface="Univers for BP Light"/>
            </a:endParaRPr>
          </a:p>
        </p:txBody>
      </p:sp>
      <p:sp>
        <p:nvSpPr>
          <p:cNvPr id="115" name="object 115"/>
          <p:cNvSpPr/>
          <p:nvPr/>
        </p:nvSpPr>
        <p:spPr>
          <a:xfrm>
            <a:off x="6379464" y="2261616"/>
            <a:ext cx="0" cy="3435985"/>
          </a:xfrm>
          <a:custGeom>
            <a:avLst/>
            <a:gdLst/>
            <a:ahLst/>
            <a:cxnLst/>
            <a:rect l="l" t="t" r="r" b="b"/>
            <a:pathLst>
              <a:path h="3435985">
                <a:moveTo>
                  <a:pt x="0" y="0"/>
                </a:moveTo>
                <a:lnTo>
                  <a:pt x="0" y="3435934"/>
                </a:lnTo>
              </a:path>
            </a:pathLst>
          </a:custGeom>
          <a:ln w="9144">
            <a:solidFill>
              <a:srgbClr val="4D4D4D"/>
            </a:solidFill>
            <a:prstDash val="sysDash"/>
          </a:ln>
        </p:spPr>
        <p:txBody>
          <a:bodyPr wrap="square" lIns="0" tIns="0" rIns="0" bIns="0" rtlCol="0"/>
          <a:lstStyle/>
          <a:p>
            <a:endParaRPr/>
          </a:p>
        </p:txBody>
      </p:sp>
      <p:sp>
        <p:nvSpPr>
          <p:cNvPr id="116" name="object 116"/>
          <p:cNvSpPr txBox="1"/>
          <p:nvPr/>
        </p:nvSpPr>
        <p:spPr>
          <a:xfrm>
            <a:off x="496925" y="1108583"/>
            <a:ext cx="3662679" cy="938530"/>
          </a:xfrm>
          <a:prstGeom prst="rect">
            <a:avLst/>
          </a:prstGeom>
        </p:spPr>
        <p:txBody>
          <a:bodyPr vert="horz" wrap="square" lIns="0" tIns="0" rIns="0" bIns="0" rtlCol="0">
            <a:spAutoFit/>
          </a:bodyPr>
          <a:lstStyle/>
          <a:p>
            <a:pPr marL="793750" algn="ctr">
              <a:lnSpc>
                <a:spcPct val="100000"/>
              </a:lnSpc>
            </a:pPr>
            <a:r>
              <a:rPr sz="1800" spc="-5" dirty="0">
                <a:latin typeface="Univers for BP"/>
                <a:cs typeface="Univers for BP"/>
              </a:rPr>
              <a:t>Carbon </a:t>
            </a:r>
            <a:r>
              <a:rPr sz="1800" dirty="0">
                <a:latin typeface="Univers for BP"/>
                <a:cs typeface="Univers for BP"/>
              </a:rPr>
              <a:t>emissions in</a:t>
            </a:r>
            <a:r>
              <a:rPr sz="1800" spc="-75" dirty="0">
                <a:latin typeface="Univers for BP"/>
                <a:cs typeface="Univers for BP"/>
              </a:rPr>
              <a:t> </a:t>
            </a:r>
            <a:r>
              <a:rPr sz="1800" spc="-10" dirty="0">
                <a:latin typeface="Univers for BP"/>
                <a:cs typeface="Univers for BP"/>
              </a:rPr>
              <a:t>2040:</a:t>
            </a:r>
            <a:endParaRPr sz="1800">
              <a:latin typeface="Univers for BP"/>
              <a:cs typeface="Univers for BP"/>
            </a:endParaRPr>
          </a:p>
          <a:p>
            <a:pPr marL="793750" algn="ctr">
              <a:lnSpc>
                <a:spcPct val="100000"/>
              </a:lnSpc>
            </a:pPr>
            <a:r>
              <a:rPr sz="1800" dirty="0">
                <a:latin typeface="Univers for BP"/>
                <a:cs typeface="Univers for BP"/>
              </a:rPr>
              <a:t>EFT </a:t>
            </a:r>
            <a:r>
              <a:rPr sz="1800" spc="-5" dirty="0">
                <a:latin typeface="Univers for BP"/>
                <a:cs typeface="Univers for BP"/>
              </a:rPr>
              <a:t>versus </a:t>
            </a:r>
            <a:r>
              <a:rPr sz="1800" dirty="0">
                <a:latin typeface="Univers for BP"/>
                <a:cs typeface="Univers for BP"/>
              </a:rPr>
              <a:t>ET</a:t>
            </a:r>
            <a:r>
              <a:rPr sz="1800" spc="-55" dirty="0">
                <a:latin typeface="Univers for BP"/>
                <a:cs typeface="Univers for BP"/>
              </a:rPr>
              <a:t> </a:t>
            </a:r>
            <a:r>
              <a:rPr sz="1800" spc="-5" dirty="0">
                <a:latin typeface="Univers for BP"/>
                <a:cs typeface="Univers for BP"/>
              </a:rPr>
              <a:t>scenario</a:t>
            </a:r>
            <a:endParaRPr sz="1800">
              <a:latin typeface="Univers for BP"/>
              <a:cs typeface="Univers for BP"/>
            </a:endParaRPr>
          </a:p>
          <a:p>
            <a:pPr marL="12700">
              <a:lnSpc>
                <a:spcPct val="100000"/>
              </a:lnSpc>
              <a:spcBef>
                <a:spcPts val="990"/>
              </a:spcBef>
            </a:pPr>
            <a:r>
              <a:rPr sz="1400" b="0" spc="-5" dirty="0">
                <a:latin typeface="Univers for BP Light"/>
                <a:cs typeface="Univers for BP Light"/>
              </a:rPr>
              <a:t>Billion tonnes</a:t>
            </a:r>
            <a:r>
              <a:rPr sz="1400" b="0" spc="-105" dirty="0">
                <a:latin typeface="Univers for BP Light"/>
                <a:cs typeface="Univers for BP Light"/>
              </a:rPr>
              <a:t> </a:t>
            </a:r>
            <a:r>
              <a:rPr sz="1400" b="0" spc="5" dirty="0">
                <a:latin typeface="Univers for BP Light"/>
                <a:cs typeface="Univers for BP Light"/>
              </a:rPr>
              <a:t>CO</a:t>
            </a:r>
            <a:r>
              <a:rPr sz="1350" b="0" spc="7" baseline="-21604" dirty="0">
                <a:latin typeface="Univers for BP Light"/>
                <a:cs typeface="Univers for BP Light"/>
              </a:rPr>
              <a:t>2</a:t>
            </a:r>
            <a:endParaRPr sz="1350" baseline="-21604">
              <a:latin typeface="Univers for BP Light"/>
              <a:cs typeface="Univers for BP Light"/>
            </a:endParaRPr>
          </a:p>
        </p:txBody>
      </p:sp>
      <p:sp>
        <p:nvSpPr>
          <p:cNvPr id="117" name="object 117"/>
          <p:cNvSpPr/>
          <p:nvPr/>
        </p:nvSpPr>
        <p:spPr>
          <a:xfrm>
            <a:off x="8522207" y="2357627"/>
            <a:ext cx="0" cy="172085"/>
          </a:xfrm>
          <a:custGeom>
            <a:avLst/>
            <a:gdLst/>
            <a:ahLst/>
            <a:cxnLst/>
            <a:rect l="l" t="t" r="r" b="b"/>
            <a:pathLst>
              <a:path h="172085">
                <a:moveTo>
                  <a:pt x="0" y="0"/>
                </a:moveTo>
                <a:lnTo>
                  <a:pt x="0" y="171831"/>
                </a:lnTo>
              </a:path>
            </a:pathLst>
          </a:custGeom>
          <a:ln w="15240">
            <a:solidFill>
              <a:srgbClr val="666666"/>
            </a:solidFill>
          </a:ln>
        </p:spPr>
        <p:txBody>
          <a:bodyPr wrap="square" lIns="0" tIns="0" rIns="0" bIns="0" rtlCol="0"/>
          <a:lstStyle/>
          <a:p>
            <a:endParaRPr/>
          </a:p>
        </p:txBody>
      </p:sp>
      <p:sp>
        <p:nvSpPr>
          <p:cNvPr id="118" name="object 118"/>
          <p:cNvSpPr/>
          <p:nvPr/>
        </p:nvSpPr>
        <p:spPr>
          <a:xfrm>
            <a:off x="6527292" y="2357627"/>
            <a:ext cx="0" cy="172085"/>
          </a:xfrm>
          <a:custGeom>
            <a:avLst/>
            <a:gdLst/>
            <a:ahLst/>
            <a:cxnLst/>
            <a:rect l="l" t="t" r="r" b="b"/>
            <a:pathLst>
              <a:path h="172085">
                <a:moveTo>
                  <a:pt x="0" y="0"/>
                </a:moveTo>
                <a:lnTo>
                  <a:pt x="0" y="171831"/>
                </a:lnTo>
              </a:path>
            </a:pathLst>
          </a:custGeom>
          <a:ln w="15240">
            <a:solidFill>
              <a:srgbClr val="666666"/>
            </a:solidFill>
          </a:ln>
        </p:spPr>
        <p:txBody>
          <a:bodyPr wrap="square" lIns="0" tIns="0" rIns="0" bIns="0" rtlCol="0"/>
          <a:lstStyle/>
          <a:p>
            <a:endParaRPr/>
          </a:p>
        </p:txBody>
      </p:sp>
      <p:sp>
        <p:nvSpPr>
          <p:cNvPr id="119" name="object 119"/>
          <p:cNvSpPr/>
          <p:nvPr/>
        </p:nvSpPr>
        <p:spPr>
          <a:xfrm>
            <a:off x="7812023" y="2439923"/>
            <a:ext cx="709930" cy="0"/>
          </a:xfrm>
          <a:custGeom>
            <a:avLst/>
            <a:gdLst/>
            <a:ahLst/>
            <a:cxnLst/>
            <a:rect l="l" t="t" r="r" b="b"/>
            <a:pathLst>
              <a:path w="709929">
                <a:moveTo>
                  <a:pt x="0" y="0"/>
                </a:moveTo>
                <a:lnTo>
                  <a:pt x="709802" y="0"/>
                </a:lnTo>
              </a:path>
            </a:pathLst>
          </a:custGeom>
          <a:ln w="15240">
            <a:solidFill>
              <a:srgbClr val="666666"/>
            </a:solidFill>
          </a:ln>
        </p:spPr>
        <p:txBody>
          <a:bodyPr wrap="square" lIns="0" tIns="0" rIns="0" bIns="0" rtlCol="0"/>
          <a:lstStyle/>
          <a:p>
            <a:endParaRPr/>
          </a:p>
        </p:txBody>
      </p:sp>
      <p:sp>
        <p:nvSpPr>
          <p:cNvPr id="120" name="object 120"/>
          <p:cNvSpPr/>
          <p:nvPr/>
        </p:nvSpPr>
        <p:spPr>
          <a:xfrm>
            <a:off x="6536435" y="2439923"/>
            <a:ext cx="696595" cy="0"/>
          </a:xfrm>
          <a:custGeom>
            <a:avLst/>
            <a:gdLst/>
            <a:ahLst/>
            <a:cxnLst/>
            <a:rect l="l" t="t" r="r" b="b"/>
            <a:pathLst>
              <a:path w="696595">
                <a:moveTo>
                  <a:pt x="0" y="0"/>
                </a:moveTo>
                <a:lnTo>
                  <a:pt x="696468" y="0"/>
                </a:lnTo>
              </a:path>
            </a:pathLst>
          </a:custGeom>
          <a:ln w="15240">
            <a:solidFill>
              <a:srgbClr val="666666"/>
            </a:solidFill>
          </a:ln>
        </p:spPr>
        <p:txBody>
          <a:bodyPr wrap="square" lIns="0" tIns="0" rIns="0" bIns="0" rtlCol="0"/>
          <a:lstStyle/>
          <a:p>
            <a:endParaRPr/>
          </a:p>
        </p:txBody>
      </p:sp>
      <p:sp>
        <p:nvSpPr>
          <p:cNvPr id="121" name="object 121"/>
          <p:cNvSpPr/>
          <p:nvPr/>
        </p:nvSpPr>
        <p:spPr>
          <a:xfrm>
            <a:off x="7232904" y="2290572"/>
            <a:ext cx="579120" cy="307975"/>
          </a:xfrm>
          <a:custGeom>
            <a:avLst/>
            <a:gdLst/>
            <a:ahLst/>
            <a:cxnLst/>
            <a:rect l="l" t="t" r="r" b="b"/>
            <a:pathLst>
              <a:path w="579120" h="307975">
                <a:moveTo>
                  <a:pt x="0" y="307848"/>
                </a:moveTo>
                <a:lnTo>
                  <a:pt x="579120" y="307848"/>
                </a:lnTo>
                <a:lnTo>
                  <a:pt x="579120" y="0"/>
                </a:lnTo>
                <a:lnTo>
                  <a:pt x="0" y="0"/>
                </a:lnTo>
                <a:lnTo>
                  <a:pt x="0" y="307848"/>
                </a:lnTo>
                <a:close/>
              </a:path>
            </a:pathLst>
          </a:custGeom>
          <a:solidFill>
            <a:srgbClr val="EBF5FF"/>
          </a:solidFill>
        </p:spPr>
        <p:txBody>
          <a:bodyPr wrap="square" lIns="0" tIns="0" rIns="0" bIns="0" rtlCol="0"/>
          <a:lstStyle/>
          <a:p>
            <a:endParaRPr/>
          </a:p>
        </p:txBody>
      </p:sp>
      <p:sp>
        <p:nvSpPr>
          <p:cNvPr id="122" name="object 122"/>
          <p:cNvSpPr txBox="1"/>
          <p:nvPr/>
        </p:nvSpPr>
        <p:spPr>
          <a:xfrm>
            <a:off x="7313168" y="2327402"/>
            <a:ext cx="42037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20</a:t>
            </a:r>
            <a:r>
              <a:rPr sz="1400" spc="-20" dirty="0">
                <a:latin typeface="Univers for BP"/>
                <a:cs typeface="Univers for BP"/>
              </a:rPr>
              <a:t>4</a:t>
            </a:r>
            <a:r>
              <a:rPr sz="1400" dirty="0">
                <a:latin typeface="Univers for BP"/>
                <a:cs typeface="Univers for BP"/>
              </a:rPr>
              <a:t>0</a:t>
            </a:r>
            <a:endParaRPr sz="1400">
              <a:latin typeface="Univers for BP"/>
              <a:cs typeface="Univers for BP"/>
            </a:endParaRPr>
          </a:p>
        </p:txBody>
      </p:sp>
      <p:sp>
        <p:nvSpPr>
          <p:cNvPr id="123" name="object 123"/>
          <p:cNvSpPr/>
          <p:nvPr/>
        </p:nvSpPr>
        <p:spPr>
          <a:xfrm>
            <a:off x="3445764" y="2644139"/>
            <a:ext cx="0" cy="182880"/>
          </a:xfrm>
          <a:custGeom>
            <a:avLst/>
            <a:gdLst/>
            <a:ahLst/>
            <a:cxnLst/>
            <a:rect l="l" t="t" r="r" b="b"/>
            <a:pathLst>
              <a:path h="182880">
                <a:moveTo>
                  <a:pt x="0" y="0"/>
                </a:moveTo>
                <a:lnTo>
                  <a:pt x="0" y="182372"/>
                </a:lnTo>
              </a:path>
            </a:pathLst>
          </a:custGeom>
          <a:ln w="15240">
            <a:solidFill>
              <a:srgbClr val="666666"/>
            </a:solidFill>
          </a:ln>
        </p:spPr>
        <p:txBody>
          <a:bodyPr wrap="square" lIns="0" tIns="0" rIns="0" bIns="0" rtlCol="0"/>
          <a:lstStyle/>
          <a:p>
            <a:endParaRPr/>
          </a:p>
        </p:txBody>
      </p:sp>
      <p:sp>
        <p:nvSpPr>
          <p:cNvPr id="124" name="object 124"/>
          <p:cNvSpPr/>
          <p:nvPr/>
        </p:nvSpPr>
        <p:spPr>
          <a:xfrm>
            <a:off x="2241804" y="2644139"/>
            <a:ext cx="0" cy="182880"/>
          </a:xfrm>
          <a:custGeom>
            <a:avLst/>
            <a:gdLst/>
            <a:ahLst/>
            <a:cxnLst/>
            <a:rect l="l" t="t" r="r" b="b"/>
            <a:pathLst>
              <a:path h="182880">
                <a:moveTo>
                  <a:pt x="0" y="0"/>
                </a:moveTo>
                <a:lnTo>
                  <a:pt x="0" y="182372"/>
                </a:lnTo>
              </a:path>
            </a:pathLst>
          </a:custGeom>
          <a:ln w="15240">
            <a:solidFill>
              <a:srgbClr val="666666"/>
            </a:solidFill>
          </a:ln>
        </p:spPr>
        <p:txBody>
          <a:bodyPr wrap="square" lIns="0" tIns="0" rIns="0" bIns="0" rtlCol="0"/>
          <a:lstStyle/>
          <a:p>
            <a:endParaRPr/>
          </a:p>
        </p:txBody>
      </p:sp>
      <p:sp>
        <p:nvSpPr>
          <p:cNvPr id="125" name="object 125"/>
          <p:cNvSpPr/>
          <p:nvPr/>
        </p:nvSpPr>
        <p:spPr>
          <a:xfrm>
            <a:off x="2247900" y="2732532"/>
            <a:ext cx="1198880" cy="0"/>
          </a:xfrm>
          <a:custGeom>
            <a:avLst/>
            <a:gdLst/>
            <a:ahLst/>
            <a:cxnLst/>
            <a:rect l="l" t="t" r="r" b="b"/>
            <a:pathLst>
              <a:path w="1198879">
                <a:moveTo>
                  <a:pt x="1198626" y="0"/>
                </a:moveTo>
                <a:lnTo>
                  <a:pt x="0" y="0"/>
                </a:lnTo>
              </a:path>
            </a:pathLst>
          </a:custGeom>
          <a:ln w="15240">
            <a:solidFill>
              <a:srgbClr val="666666"/>
            </a:solidFill>
          </a:ln>
        </p:spPr>
        <p:txBody>
          <a:bodyPr wrap="square" lIns="0" tIns="0" rIns="0" bIns="0" rtlCol="0"/>
          <a:lstStyle/>
          <a:p>
            <a:endParaRPr/>
          </a:p>
        </p:txBody>
      </p:sp>
      <p:sp>
        <p:nvSpPr>
          <p:cNvPr id="126" name="object 126"/>
          <p:cNvSpPr/>
          <p:nvPr/>
        </p:nvSpPr>
        <p:spPr>
          <a:xfrm>
            <a:off x="524255" y="120395"/>
            <a:ext cx="2286000" cy="253365"/>
          </a:xfrm>
          <a:custGeom>
            <a:avLst/>
            <a:gdLst/>
            <a:ahLst/>
            <a:cxnLst/>
            <a:rect l="l" t="t" r="r" b="b"/>
            <a:pathLst>
              <a:path w="2286000" h="253365">
                <a:moveTo>
                  <a:pt x="2243836"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2243836" y="252983"/>
                </a:lnTo>
                <a:lnTo>
                  <a:pt x="2260228" y="249664"/>
                </a:lnTo>
                <a:lnTo>
                  <a:pt x="2273633" y="240617"/>
                </a:lnTo>
                <a:lnTo>
                  <a:pt x="2282680" y="227212"/>
                </a:lnTo>
                <a:lnTo>
                  <a:pt x="2286000" y="210820"/>
                </a:lnTo>
                <a:lnTo>
                  <a:pt x="2286000" y="42163"/>
                </a:lnTo>
                <a:lnTo>
                  <a:pt x="2282680" y="25771"/>
                </a:lnTo>
                <a:lnTo>
                  <a:pt x="2273633" y="12366"/>
                </a:lnTo>
                <a:lnTo>
                  <a:pt x="2260228" y="3319"/>
                </a:lnTo>
                <a:lnTo>
                  <a:pt x="2243836" y="0"/>
                </a:lnTo>
                <a:close/>
              </a:path>
            </a:pathLst>
          </a:custGeom>
          <a:solidFill>
            <a:srgbClr val="CECEF1"/>
          </a:solidFill>
        </p:spPr>
        <p:txBody>
          <a:bodyPr wrap="square" lIns="0" tIns="0" rIns="0" bIns="0" rtlCol="0"/>
          <a:lstStyle/>
          <a:p>
            <a:endParaRPr/>
          </a:p>
        </p:txBody>
      </p:sp>
      <p:sp>
        <p:nvSpPr>
          <p:cNvPr id="127" name="object 127"/>
          <p:cNvSpPr txBox="1"/>
          <p:nvPr/>
        </p:nvSpPr>
        <p:spPr>
          <a:xfrm>
            <a:off x="614883" y="141731"/>
            <a:ext cx="2049145" cy="212090"/>
          </a:xfrm>
          <a:prstGeom prst="rect">
            <a:avLst/>
          </a:prstGeom>
        </p:spPr>
        <p:txBody>
          <a:bodyPr vert="horz" wrap="square" lIns="0" tIns="0" rIns="0" bIns="0" rtlCol="0">
            <a:spAutoFit/>
          </a:bodyPr>
          <a:lstStyle/>
          <a:p>
            <a:pPr marL="12700">
              <a:lnSpc>
                <a:spcPct val="100000"/>
              </a:lnSpc>
            </a:pPr>
            <a:r>
              <a:rPr sz="1250" i="1" spc="-30" dirty="0">
                <a:latin typeface="Univers for BP"/>
                <a:cs typeface="Univers for BP"/>
              </a:rPr>
              <a:t>Carbon: </a:t>
            </a:r>
            <a:r>
              <a:rPr sz="1250" i="1" spc="-25" dirty="0">
                <a:latin typeface="Univers for BP"/>
                <a:cs typeface="Univers for BP"/>
              </a:rPr>
              <a:t>alternative</a:t>
            </a:r>
            <a:r>
              <a:rPr sz="1250" i="1" spc="-80" dirty="0">
                <a:latin typeface="Univers for BP"/>
                <a:cs typeface="Univers for BP"/>
              </a:rPr>
              <a:t> </a:t>
            </a:r>
            <a:r>
              <a:rPr sz="1250" i="1" spc="-25" dirty="0">
                <a:latin typeface="Univers for BP"/>
                <a:cs typeface="Univers for BP"/>
              </a:rPr>
              <a:t>scenario</a:t>
            </a:r>
            <a:endParaRPr sz="1250">
              <a:latin typeface="Univers for BP"/>
              <a:cs typeface="Univers for BP"/>
            </a:endParaRPr>
          </a:p>
        </p:txBody>
      </p:sp>
      <p:sp>
        <p:nvSpPr>
          <p:cNvPr id="128" name="object 12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29" name="object 129"/>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106</a:t>
            </a:fld>
            <a:endParaRPr sz="1200">
              <a:latin typeface="Univers for BP Light"/>
              <a:cs typeface="Univers for BP Light"/>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906000" cy="6858000"/>
          </a:xfrm>
          <a:custGeom>
            <a:avLst/>
            <a:gdLst/>
            <a:ahLst/>
            <a:cxnLst/>
            <a:rect l="l" t="t" r="r" b="b"/>
            <a:pathLst>
              <a:path w="9906000" h="6858000">
                <a:moveTo>
                  <a:pt x="0" y="6858000"/>
                </a:moveTo>
                <a:lnTo>
                  <a:pt x="9906000" y="6858000"/>
                </a:lnTo>
                <a:lnTo>
                  <a:pt x="9906000" y="0"/>
                </a:lnTo>
                <a:lnTo>
                  <a:pt x="0" y="0"/>
                </a:lnTo>
                <a:lnTo>
                  <a:pt x="0" y="6858000"/>
                </a:lnTo>
                <a:close/>
              </a:path>
            </a:pathLst>
          </a:custGeom>
          <a:solidFill>
            <a:srgbClr val="EBF5FF"/>
          </a:solidFill>
        </p:spPr>
        <p:txBody>
          <a:bodyPr wrap="square" lIns="0" tIns="0" rIns="0" bIns="0" rtlCol="0"/>
          <a:lstStyle/>
          <a:p>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91439" y="556386"/>
            <a:ext cx="6661784" cy="361950"/>
          </a:xfrm>
          <a:prstGeom prst="rect">
            <a:avLst/>
          </a:prstGeom>
        </p:spPr>
        <p:txBody>
          <a:bodyPr vert="horz" wrap="square" lIns="0" tIns="0" rIns="0" bIns="0" rtlCol="0">
            <a:spAutoFit/>
          </a:bodyPr>
          <a:lstStyle/>
          <a:p>
            <a:pPr marL="12700">
              <a:lnSpc>
                <a:spcPct val="100000"/>
              </a:lnSpc>
            </a:pPr>
            <a:r>
              <a:rPr spc="-5" dirty="0"/>
              <a:t>…of a faster transition to a lower carbon</a:t>
            </a:r>
            <a:r>
              <a:rPr spc="160" dirty="0"/>
              <a:t> </a:t>
            </a:r>
            <a:r>
              <a:rPr spc="-5" dirty="0"/>
              <a:t>economy</a:t>
            </a:r>
          </a:p>
        </p:txBody>
      </p:sp>
      <p:sp>
        <p:nvSpPr>
          <p:cNvPr id="5" name="object 5"/>
          <p:cNvSpPr txBox="1"/>
          <p:nvPr/>
        </p:nvSpPr>
        <p:spPr>
          <a:xfrm>
            <a:off x="514908" y="1345946"/>
            <a:ext cx="8933815" cy="4688840"/>
          </a:xfrm>
          <a:prstGeom prst="rect">
            <a:avLst/>
          </a:prstGeom>
        </p:spPr>
        <p:txBody>
          <a:bodyPr vert="horz" wrap="square" lIns="0" tIns="0" rIns="0" bIns="0" rtlCol="0">
            <a:spAutoFit/>
          </a:bodyPr>
          <a:lstStyle/>
          <a:p>
            <a:pPr marL="287020" marR="1651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The continuing growth </a:t>
            </a:r>
            <a:r>
              <a:rPr sz="1800" b="0" dirty="0">
                <a:latin typeface="Univers for BP Light"/>
                <a:cs typeface="Univers for BP Light"/>
              </a:rPr>
              <a:t>of </a:t>
            </a:r>
            <a:r>
              <a:rPr sz="1800" b="0" spc="-5" dirty="0">
                <a:latin typeface="Univers for BP Light"/>
                <a:cs typeface="Univers for BP Light"/>
              </a:rPr>
              <a:t>carbon emissions </a:t>
            </a:r>
            <a:r>
              <a:rPr sz="1800" b="0" dirty="0">
                <a:latin typeface="Univers for BP Light"/>
                <a:cs typeface="Univers for BP Light"/>
              </a:rPr>
              <a:t>in the ET </a:t>
            </a:r>
            <a:r>
              <a:rPr sz="1800" b="0" spc="-5" dirty="0">
                <a:latin typeface="Univers for BP Light"/>
                <a:cs typeface="Univers for BP Light"/>
              </a:rPr>
              <a:t>scenario highlights </a:t>
            </a:r>
            <a:r>
              <a:rPr sz="1800" b="0" dirty="0">
                <a:latin typeface="Univers for BP Light"/>
                <a:cs typeface="Univers for BP Light"/>
              </a:rPr>
              <a:t>the </a:t>
            </a:r>
            <a:r>
              <a:rPr sz="1800" b="0" spc="-5" dirty="0">
                <a:latin typeface="Univers for BP Light"/>
                <a:cs typeface="Univers for BP Light"/>
              </a:rPr>
              <a:t>need </a:t>
            </a:r>
            <a:r>
              <a:rPr sz="1800" b="0" dirty="0">
                <a:latin typeface="Univers for BP Light"/>
                <a:cs typeface="Univers for BP Light"/>
              </a:rPr>
              <a:t>for  an </a:t>
            </a:r>
            <a:r>
              <a:rPr sz="1800" b="0" spc="-5" dirty="0">
                <a:latin typeface="Univers for BP Light"/>
                <a:cs typeface="Univers for BP Light"/>
              </a:rPr>
              <a:t>even more decisive break from </a:t>
            </a:r>
            <a:r>
              <a:rPr sz="1800" b="0" dirty="0">
                <a:latin typeface="Univers for BP Light"/>
                <a:cs typeface="Univers for BP Light"/>
              </a:rPr>
              <a:t>the </a:t>
            </a:r>
            <a:r>
              <a:rPr sz="1800" b="0" spc="-5" dirty="0">
                <a:latin typeface="Univers for BP Light"/>
                <a:cs typeface="Univers for BP Light"/>
              </a:rPr>
              <a:t>past </a:t>
            </a:r>
            <a:r>
              <a:rPr sz="1800" b="0" dirty="0">
                <a:latin typeface="Univers for BP Light"/>
                <a:cs typeface="Univers for BP Light"/>
              </a:rPr>
              <a:t>if </a:t>
            </a:r>
            <a:r>
              <a:rPr sz="1800" b="0" spc="-5" dirty="0">
                <a:latin typeface="Univers for BP Light"/>
                <a:cs typeface="Univers for BP Light"/>
              </a:rPr>
              <a:t>climate goals </a:t>
            </a:r>
            <a:r>
              <a:rPr sz="1800" b="0" dirty="0">
                <a:latin typeface="Univers for BP Light"/>
                <a:cs typeface="Univers for BP Light"/>
              </a:rPr>
              <a:t>are to be </a:t>
            </a:r>
            <a:r>
              <a:rPr sz="1800" b="0" spc="-5" dirty="0">
                <a:latin typeface="Univers for BP Light"/>
                <a:cs typeface="Univers for BP Light"/>
              </a:rPr>
              <a:t>met. This could  </a:t>
            </a:r>
            <a:r>
              <a:rPr sz="1800" b="0" dirty="0">
                <a:latin typeface="Univers for BP Light"/>
                <a:cs typeface="Univers for BP Light"/>
              </a:rPr>
              <a:t>have </a:t>
            </a:r>
            <a:r>
              <a:rPr sz="1800" b="0" spc="-5" dirty="0">
                <a:latin typeface="Univers for BP Light"/>
                <a:cs typeface="Univers for BP Light"/>
              </a:rPr>
              <a:t>significant implications </a:t>
            </a:r>
            <a:r>
              <a:rPr sz="1800" b="0" dirty="0">
                <a:latin typeface="Univers for BP Light"/>
                <a:cs typeface="Univers for BP Light"/>
              </a:rPr>
              <a:t>for the </a:t>
            </a:r>
            <a:r>
              <a:rPr sz="1800" b="0" spc="-5" dirty="0">
                <a:latin typeface="Univers for BP Light"/>
                <a:cs typeface="Univers for BP Light"/>
              </a:rPr>
              <a:t>global energy </a:t>
            </a:r>
            <a:r>
              <a:rPr sz="1800" b="0" dirty="0">
                <a:latin typeface="Univers for BP Light"/>
                <a:cs typeface="Univers for BP Light"/>
              </a:rPr>
              <a:t>system </a:t>
            </a:r>
            <a:r>
              <a:rPr sz="1800" b="0" spc="-5" dirty="0">
                <a:latin typeface="Univers for BP Light"/>
                <a:cs typeface="Univers for BP Light"/>
              </a:rPr>
              <a:t>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25</a:t>
            </a:r>
            <a:r>
              <a:rPr sz="1800" b="0" spc="80" dirty="0">
                <a:latin typeface="Univers for BP Light"/>
                <a:cs typeface="Univers for BP Light"/>
              </a:rPr>
              <a:t> </a:t>
            </a:r>
            <a:r>
              <a:rPr sz="1800" b="0" dirty="0">
                <a:latin typeface="Univers for BP Light"/>
                <a:cs typeface="Univers for BP Light"/>
              </a:rPr>
              <a:t>years.</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a:t>
            </a:r>
            <a:r>
              <a:rPr sz="1800" b="0" dirty="0">
                <a:latin typeface="Univers for BP Light"/>
                <a:cs typeface="Univers for BP Light"/>
              </a:rPr>
              <a:t>EFT </a:t>
            </a:r>
            <a:r>
              <a:rPr sz="1800" b="0" spc="-5" dirty="0">
                <a:latin typeface="Univers for BP Light"/>
                <a:cs typeface="Univers for BP Light"/>
              </a:rPr>
              <a:t>scenario illustrates one possible configuration </a:t>
            </a:r>
            <a:r>
              <a:rPr sz="1800" b="0" dirty="0">
                <a:latin typeface="Univers for BP Light"/>
                <a:cs typeface="Univers for BP Light"/>
              </a:rPr>
              <a:t>of </a:t>
            </a:r>
            <a:r>
              <a:rPr sz="1800" b="0" spc="-5" dirty="0">
                <a:latin typeface="Univers for BP Light"/>
                <a:cs typeface="Univers for BP Light"/>
              </a:rPr>
              <a:t>policies </a:t>
            </a:r>
            <a:r>
              <a:rPr sz="1800" b="0" dirty="0">
                <a:latin typeface="Univers for BP Light"/>
                <a:cs typeface="Univers for BP Light"/>
              </a:rPr>
              <a:t>and </a:t>
            </a:r>
            <a:r>
              <a:rPr sz="1800" b="0" spc="-5" dirty="0">
                <a:latin typeface="Univers for BP Light"/>
                <a:cs typeface="Univers for BP Light"/>
              </a:rPr>
              <a:t>outcomes  achieving </a:t>
            </a:r>
            <a:r>
              <a:rPr sz="1800" b="0" dirty="0">
                <a:latin typeface="Univers for BP Light"/>
                <a:cs typeface="Univers for BP Light"/>
              </a:rPr>
              <a:t>such a </a:t>
            </a:r>
            <a:r>
              <a:rPr sz="1800" b="0" spc="-5" dirty="0">
                <a:latin typeface="Univers for BP Light"/>
                <a:cs typeface="Univers for BP Light"/>
              </a:rPr>
              <a:t>break, </a:t>
            </a:r>
            <a:r>
              <a:rPr sz="1800" b="0" dirty="0">
                <a:latin typeface="Univers for BP Light"/>
                <a:cs typeface="Univers for BP Light"/>
              </a:rPr>
              <a:t>and is </a:t>
            </a:r>
            <a:r>
              <a:rPr sz="1800" b="0" spc="-5" dirty="0">
                <a:latin typeface="Univers for BP Light"/>
                <a:cs typeface="Univers for BP Light"/>
              </a:rPr>
              <a:t>based </a:t>
            </a:r>
            <a:r>
              <a:rPr sz="1800" b="0" dirty="0">
                <a:latin typeface="Univers for BP Light"/>
                <a:cs typeface="Univers for BP Light"/>
              </a:rPr>
              <a:t>on a sharp </a:t>
            </a:r>
            <a:r>
              <a:rPr sz="1800" b="0" spc="-5" dirty="0">
                <a:latin typeface="Univers for BP Light"/>
                <a:cs typeface="Univers for BP Light"/>
              </a:rPr>
              <a:t>increase </a:t>
            </a:r>
            <a:r>
              <a:rPr sz="1800" b="0" dirty="0">
                <a:latin typeface="Univers for BP Light"/>
                <a:cs typeface="Univers for BP Light"/>
              </a:rPr>
              <a:t>in </a:t>
            </a:r>
            <a:r>
              <a:rPr sz="1800" b="0" spc="-5" dirty="0">
                <a:latin typeface="Univers for BP Light"/>
                <a:cs typeface="Univers for BP Light"/>
              </a:rPr>
              <a:t>carbon prices </a:t>
            </a:r>
            <a:r>
              <a:rPr sz="1800" b="0" dirty="0">
                <a:latin typeface="Univers for BP Light"/>
                <a:cs typeface="Univers for BP Light"/>
              </a:rPr>
              <a:t>and a </a:t>
            </a:r>
            <a:r>
              <a:rPr sz="1800" b="0" spc="-5" dirty="0">
                <a:latin typeface="Univers for BP Light"/>
                <a:cs typeface="Univers for BP Light"/>
              </a:rPr>
              <a:t>range  </a:t>
            </a:r>
            <a:r>
              <a:rPr sz="1800" b="0" dirty="0">
                <a:latin typeface="Univers for BP Light"/>
                <a:cs typeface="Univers for BP Light"/>
              </a:rPr>
              <a:t>of </a:t>
            </a:r>
            <a:r>
              <a:rPr sz="1800" b="0" spc="-5" dirty="0">
                <a:latin typeface="Univers for BP Light"/>
                <a:cs typeface="Univers for BP Light"/>
              </a:rPr>
              <a:t>other polices designed </a:t>
            </a:r>
            <a:r>
              <a:rPr sz="1800" b="0" dirty="0">
                <a:latin typeface="Univers for BP Light"/>
                <a:cs typeface="Univers for BP Light"/>
              </a:rPr>
              <a:t>to </a:t>
            </a:r>
            <a:r>
              <a:rPr sz="1800" b="0" spc="-5" dirty="0">
                <a:latin typeface="Univers for BP Light"/>
                <a:cs typeface="Univers for BP Light"/>
              </a:rPr>
              <a:t>encourage more rapid gains </a:t>
            </a:r>
            <a:r>
              <a:rPr sz="1800" b="0" dirty="0">
                <a:latin typeface="Univers for BP Light"/>
                <a:cs typeface="Univers for BP Light"/>
              </a:rPr>
              <a:t>in </a:t>
            </a:r>
            <a:r>
              <a:rPr sz="1800" b="0" spc="-5" dirty="0">
                <a:latin typeface="Univers for BP Light"/>
                <a:cs typeface="Univers for BP Light"/>
              </a:rPr>
              <a:t>energy efficiency </a:t>
            </a:r>
            <a:r>
              <a:rPr sz="1800" b="0" dirty="0">
                <a:latin typeface="Univers for BP Light"/>
                <a:cs typeface="Univers for BP Light"/>
              </a:rPr>
              <a:t>and  </a:t>
            </a:r>
            <a:r>
              <a:rPr sz="1800" b="0" spc="-5" dirty="0">
                <a:latin typeface="Univers for BP Light"/>
                <a:cs typeface="Univers for BP Light"/>
              </a:rPr>
              <a:t>greater fuel</a:t>
            </a:r>
            <a:r>
              <a:rPr sz="1800" b="0" spc="-55" dirty="0">
                <a:latin typeface="Univers for BP Light"/>
                <a:cs typeface="Univers for BP Light"/>
              </a:rPr>
              <a:t> </a:t>
            </a:r>
            <a:r>
              <a:rPr sz="1800" b="0" spc="-5" dirty="0">
                <a:latin typeface="Univers for BP Light"/>
                <a:cs typeface="Univers for BP Light"/>
              </a:rPr>
              <a:t>switching.</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Energy demand continues </a:t>
            </a:r>
            <a:r>
              <a:rPr sz="1800" b="0" dirty="0">
                <a:latin typeface="Univers for BP Light"/>
                <a:cs typeface="Univers for BP Light"/>
              </a:rPr>
              <a:t>to </a:t>
            </a:r>
            <a:r>
              <a:rPr sz="1800" b="0" spc="-5" dirty="0">
                <a:latin typeface="Univers for BP Light"/>
                <a:cs typeface="Univers for BP Light"/>
              </a:rPr>
              <a:t>grow </a:t>
            </a:r>
            <a:r>
              <a:rPr sz="1800" b="0" dirty="0">
                <a:latin typeface="Univers for BP Light"/>
                <a:cs typeface="Univers for BP Light"/>
              </a:rPr>
              <a:t>in the EFT </a:t>
            </a:r>
            <a:r>
              <a:rPr sz="1800" b="0" spc="-5" dirty="0">
                <a:latin typeface="Univers for BP Light"/>
                <a:cs typeface="Univers for BP Light"/>
              </a:rPr>
              <a:t>scenario, but </a:t>
            </a:r>
            <a:r>
              <a:rPr sz="1800" b="0" dirty="0">
                <a:latin typeface="Univers for BP Light"/>
                <a:cs typeface="Univers for BP Light"/>
              </a:rPr>
              <a:t>at a </a:t>
            </a:r>
            <a:r>
              <a:rPr sz="1800" b="0" spc="-5" dirty="0">
                <a:latin typeface="Univers for BP Light"/>
                <a:cs typeface="Univers for BP Light"/>
              </a:rPr>
              <a:t>slower </a:t>
            </a:r>
            <a:r>
              <a:rPr sz="1800" b="0" dirty="0">
                <a:latin typeface="Univers for BP Light"/>
                <a:cs typeface="Univers for BP Light"/>
              </a:rPr>
              <a:t>rate </a:t>
            </a:r>
            <a:r>
              <a:rPr sz="1800" b="0" spc="-5" dirty="0">
                <a:latin typeface="Univers for BP Light"/>
                <a:cs typeface="Univers for BP Light"/>
              </a:rPr>
              <a:t>reflecting  </a:t>
            </a:r>
            <a:r>
              <a:rPr sz="1800" b="0" dirty="0">
                <a:latin typeface="Univers for BP Light"/>
                <a:cs typeface="Univers for BP Light"/>
              </a:rPr>
              <a:t>the faster </a:t>
            </a:r>
            <a:r>
              <a:rPr sz="1800" b="0" spc="-5" dirty="0">
                <a:latin typeface="Univers for BP Light"/>
                <a:cs typeface="Univers for BP Light"/>
              </a:rPr>
              <a:t>gains </a:t>
            </a:r>
            <a:r>
              <a:rPr sz="1800" b="0" dirty="0">
                <a:latin typeface="Univers for BP Light"/>
                <a:cs typeface="Univers for BP Light"/>
              </a:rPr>
              <a:t>in </a:t>
            </a:r>
            <a:r>
              <a:rPr sz="1800" b="0" spc="-5" dirty="0">
                <a:latin typeface="Univers for BP Light"/>
                <a:cs typeface="Univers for BP Light"/>
              </a:rPr>
              <a:t>energy efficiency. The higher carbon price </a:t>
            </a:r>
            <a:r>
              <a:rPr sz="1800" b="0" dirty="0">
                <a:latin typeface="Univers for BP Light"/>
                <a:cs typeface="Univers for BP Light"/>
              </a:rPr>
              <a:t>also </a:t>
            </a:r>
            <a:r>
              <a:rPr sz="1800" b="0" spc="-5" dirty="0">
                <a:latin typeface="Univers for BP Light"/>
                <a:cs typeface="Univers for BP Light"/>
              </a:rPr>
              <a:t>encourages greater  </a:t>
            </a:r>
            <a:r>
              <a:rPr sz="1800" b="0" dirty="0">
                <a:latin typeface="Univers for BP Light"/>
                <a:cs typeface="Univers for BP Light"/>
              </a:rPr>
              <a:t>use of </a:t>
            </a:r>
            <a:r>
              <a:rPr sz="1800" b="0" spc="-5" dirty="0">
                <a:latin typeface="Univers for BP Light"/>
                <a:cs typeface="Univers for BP Light"/>
              </a:rPr>
              <a:t>carbon capture, </a:t>
            </a:r>
            <a:r>
              <a:rPr sz="1800" b="0" dirty="0">
                <a:latin typeface="Univers for BP Light"/>
                <a:cs typeface="Univers for BP Light"/>
              </a:rPr>
              <a:t>use and storage (CCUS) in </a:t>
            </a:r>
            <a:r>
              <a:rPr sz="1800" b="0" spc="-5" dirty="0">
                <a:latin typeface="Univers for BP Light"/>
                <a:cs typeface="Univers for BP Light"/>
              </a:rPr>
              <a:t>both industry </a:t>
            </a:r>
            <a:r>
              <a:rPr sz="1800" b="0" dirty="0">
                <a:latin typeface="Univers for BP Light"/>
                <a:cs typeface="Univers for BP Light"/>
              </a:rPr>
              <a:t>and the </a:t>
            </a:r>
            <a:r>
              <a:rPr sz="1800" b="0" spc="-5" dirty="0">
                <a:latin typeface="Univers for BP Light"/>
                <a:cs typeface="Univers for BP Light"/>
              </a:rPr>
              <a:t>power  sector.</a:t>
            </a:r>
            <a:endParaRPr sz="1800">
              <a:latin typeface="Univers for BP Light"/>
              <a:cs typeface="Univers for BP Light"/>
            </a:endParaRPr>
          </a:p>
          <a:p>
            <a:pPr marL="287020" marR="16827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carbon intensity </a:t>
            </a:r>
            <a:r>
              <a:rPr sz="1800" b="0" dirty="0">
                <a:latin typeface="Univers for BP Light"/>
                <a:cs typeface="Univers for BP Light"/>
              </a:rPr>
              <a:t>of the </a:t>
            </a:r>
            <a:r>
              <a:rPr sz="1800" b="0" spc="-5" dirty="0">
                <a:latin typeface="Univers for BP Light"/>
                <a:cs typeface="Univers for BP Light"/>
              </a:rPr>
              <a:t>fuel mix </a:t>
            </a:r>
            <a:r>
              <a:rPr sz="1800" b="0" dirty="0">
                <a:latin typeface="Univers for BP Light"/>
                <a:cs typeface="Univers for BP Light"/>
              </a:rPr>
              <a:t>in </a:t>
            </a:r>
            <a:r>
              <a:rPr sz="1800" b="0" spc="-5" dirty="0">
                <a:latin typeface="Univers for BP Light"/>
                <a:cs typeface="Univers for BP Light"/>
              </a:rPr>
              <a:t>the </a:t>
            </a:r>
            <a:r>
              <a:rPr sz="1800" b="0" dirty="0">
                <a:latin typeface="Univers for BP Light"/>
                <a:cs typeface="Univers for BP Light"/>
              </a:rPr>
              <a:t>EFT </a:t>
            </a:r>
            <a:r>
              <a:rPr sz="1800" b="0" spc="-5" dirty="0">
                <a:latin typeface="Univers for BP Light"/>
                <a:cs typeface="Univers for BP Light"/>
              </a:rPr>
              <a:t>scenario </a:t>
            </a:r>
            <a:r>
              <a:rPr sz="1800" b="0" dirty="0">
                <a:latin typeface="Univers for BP Light"/>
                <a:cs typeface="Univers for BP Light"/>
              </a:rPr>
              <a:t>is </a:t>
            </a:r>
            <a:r>
              <a:rPr sz="1800" b="0" spc="-5" dirty="0">
                <a:latin typeface="Univers for BP Light"/>
                <a:cs typeface="Univers for BP Light"/>
              </a:rPr>
              <a:t>significantly lower </a:t>
            </a:r>
            <a:r>
              <a:rPr sz="1800" b="0" dirty="0">
                <a:latin typeface="Univers for BP Light"/>
                <a:cs typeface="Univers for BP Light"/>
              </a:rPr>
              <a:t>than in  the ET </a:t>
            </a:r>
            <a:r>
              <a:rPr sz="1800" b="0" spc="-5" dirty="0">
                <a:latin typeface="Univers for BP Light"/>
                <a:cs typeface="Univers for BP Light"/>
              </a:rPr>
              <a:t>scenario. Renewables account </a:t>
            </a:r>
            <a:r>
              <a:rPr sz="1800" b="0" dirty="0">
                <a:latin typeface="Univers for BP Light"/>
                <a:cs typeface="Univers for BP Light"/>
              </a:rPr>
              <a:t>for </a:t>
            </a:r>
            <a:r>
              <a:rPr sz="1800" b="0" spc="-5" dirty="0">
                <a:latin typeface="Univers for BP Light"/>
                <a:cs typeface="Univers for BP Light"/>
              </a:rPr>
              <a:t>more </a:t>
            </a:r>
            <a:r>
              <a:rPr sz="1800" b="0" dirty="0">
                <a:latin typeface="Univers for BP Light"/>
                <a:cs typeface="Univers for BP Light"/>
              </a:rPr>
              <a:t>than the </a:t>
            </a:r>
            <a:r>
              <a:rPr sz="1800" b="0" spc="-5" dirty="0">
                <a:latin typeface="Univers for BP Light"/>
                <a:cs typeface="Univers for BP Light"/>
              </a:rPr>
              <a:t>entire growth </a:t>
            </a:r>
            <a:r>
              <a:rPr sz="1800" b="0" dirty="0">
                <a:latin typeface="Univers for BP Light"/>
                <a:cs typeface="Univers for BP Light"/>
              </a:rPr>
              <a:t>in </a:t>
            </a:r>
            <a:r>
              <a:rPr sz="1800" b="0" spc="-5" dirty="0">
                <a:latin typeface="Univers for BP Light"/>
                <a:cs typeface="Univers for BP Light"/>
              </a:rPr>
              <a:t>global  energy, </a:t>
            </a:r>
            <a:r>
              <a:rPr sz="1800" b="0" dirty="0">
                <a:latin typeface="Univers for BP Light"/>
                <a:cs typeface="Univers for BP Light"/>
              </a:rPr>
              <a:t>with </a:t>
            </a:r>
            <a:r>
              <a:rPr sz="1800" b="0" spc="-5" dirty="0">
                <a:latin typeface="Univers for BP Light"/>
                <a:cs typeface="Univers for BP Light"/>
              </a:rPr>
              <a:t>their </a:t>
            </a:r>
            <a:r>
              <a:rPr sz="1800" b="0" dirty="0">
                <a:latin typeface="Univers for BP Light"/>
                <a:cs typeface="Univers for BP Light"/>
              </a:rPr>
              <a:t>share </a:t>
            </a:r>
            <a:r>
              <a:rPr sz="1800" b="0" spc="-5" dirty="0">
                <a:latin typeface="Univers for BP Light"/>
                <a:cs typeface="Univers for BP Light"/>
              </a:rPr>
              <a:t>within primary energy increasing </a:t>
            </a:r>
            <a:r>
              <a:rPr sz="1800" b="0" dirty="0">
                <a:latin typeface="Univers for BP Light"/>
                <a:cs typeface="Univers for BP Light"/>
              </a:rPr>
              <a:t>to </a:t>
            </a:r>
            <a:r>
              <a:rPr sz="1800" b="0" spc="-5" dirty="0">
                <a:latin typeface="Univers for BP Light"/>
                <a:cs typeface="Univers for BP Light"/>
              </a:rPr>
              <a:t>around </a:t>
            </a:r>
            <a:r>
              <a:rPr sz="1800" b="0" dirty="0">
                <a:latin typeface="Univers for BP Light"/>
                <a:cs typeface="Univers for BP Light"/>
              </a:rPr>
              <a:t>a third by</a:t>
            </a:r>
            <a:r>
              <a:rPr sz="1800" b="0" spc="120"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Even so, </a:t>
            </a:r>
            <a:r>
              <a:rPr sz="1800" b="0" spc="-5" dirty="0">
                <a:latin typeface="Univers for BP Light"/>
                <a:cs typeface="Univers for BP Light"/>
              </a:rPr>
              <a:t>oil </a:t>
            </a:r>
            <a:r>
              <a:rPr sz="1800" b="0" dirty="0">
                <a:latin typeface="Univers for BP Light"/>
                <a:cs typeface="Univers for BP Light"/>
              </a:rPr>
              <a:t>and gas </a:t>
            </a:r>
            <a:r>
              <a:rPr sz="1800" b="0" spc="-5" dirty="0">
                <a:latin typeface="Univers for BP Light"/>
                <a:cs typeface="Univers for BP Light"/>
              </a:rPr>
              <a:t>together account </a:t>
            </a:r>
            <a:r>
              <a:rPr sz="1800" b="0" dirty="0">
                <a:latin typeface="Univers for BP Light"/>
                <a:cs typeface="Univers for BP Light"/>
              </a:rPr>
              <a:t>for </a:t>
            </a:r>
            <a:r>
              <a:rPr sz="1800" b="0" spc="-5" dirty="0">
                <a:latin typeface="Univers for BP Light"/>
                <a:cs typeface="Univers for BP Light"/>
              </a:rPr>
              <a:t>more </a:t>
            </a:r>
            <a:r>
              <a:rPr sz="1800" b="0" dirty="0">
                <a:latin typeface="Univers for BP Light"/>
                <a:cs typeface="Univers for BP Light"/>
              </a:rPr>
              <a:t>than </a:t>
            </a:r>
            <a:r>
              <a:rPr sz="1800" b="0" spc="-5" dirty="0">
                <a:latin typeface="Univers for BP Light"/>
                <a:cs typeface="Univers for BP Light"/>
              </a:rPr>
              <a:t>40% </a:t>
            </a:r>
            <a:r>
              <a:rPr sz="1800" b="0" dirty="0">
                <a:latin typeface="Univers for BP Light"/>
                <a:cs typeface="Univers for BP Light"/>
              </a:rPr>
              <a:t>of world </a:t>
            </a:r>
            <a:r>
              <a:rPr sz="1800" b="0" spc="-5" dirty="0">
                <a:latin typeface="Univers for BP Light"/>
                <a:cs typeface="Univers for BP Light"/>
              </a:rPr>
              <a:t>energy </a:t>
            </a:r>
            <a:r>
              <a:rPr sz="1800" b="0" dirty="0">
                <a:latin typeface="Univers for BP Light"/>
                <a:cs typeface="Univers for BP Light"/>
              </a:rPr>
              <a:t>in</a:t>
            </a:r>
            <a:r>
              <a:rPr sz="1800" b="0" spc="20"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p:txBody>
      </p:sp>
      <p:sp>
        <p:nvSpPr>
          <p:cNvPr id="6" name="object 6"/>
          <p:cNvSpPr/>
          <p:nvPr/>
        </p:nvSpPr>
        <p:spPr>
          <a:xfrm>
            <a:off x="524255" y="120395"/>
            <a:ext cx="2286000" cy="253365"/>
          </a:xfrm>
          <a:custGeom>
            <a:avLst/>
            <a:gdLst/>
            <a:ahLst/>
            <a:cxnLst/>
            <a:rect l="l" t="t" r="r" b="b"/>
            <a:pathLst>
              <a:path w="2286000" h="253365">
                <a:moveTo>
                  <a:pt x="2243836" y="0"/>
                </a:moveTo>
                <a:lnTo>
                  <a:pt x="42164" y="0"/>
                </a:lnTo>
                <a:lnTo>
                  <a:pt x="25749" y="3319"/>
                </a:lnTo>
                <a:lnTo>
                  <a:pt x="12347" y="12366"/>
                </a:lnTo>
                <a:lnTo>
                  <a:pt x="3312" y="25771"/>
                </a:lnTo>
                <a:lnTo>
                  <a:pt x="0" y="42163"/>
                </a:lnTo>
                <a:lnTo>
                  <a:pt x="0" y="210820"/>
                </a:lnTo>
                <a:lnTo>
                  <a:pt x="3312" y="227212"/>
                </a:lnTo>
                <a:lnTo>
                  <a:pt x="12347" y="240617"/>
                </a:lnTo>
                <a:lnTo>
                  <a:pt x="25749" y="249664"/>
                </a:lnTo>
                <a:lnTo>
                  <a:pt x="42164" y="252983"/>
                </a:lnTo>
                <a:lnTo>
                  <a:pt x="2243836" y="252983"/>
                </a:lnTo>
                <a:lnTo>
                  <a:pt x="2260228" y="249664"/>
                </a:lnTo>
                <a:lnTo>
                  <a:pt x="2273633" y="240617"/>
                </a:lnTo>
                <a:lnTo>
                  <a:pt x="2282680" y="227212"/>
                </a:lnTo>
                <a:lnTo>
                  <a:pt x="2286000" y="210820"/>
                </a:lnTo>
                <a:lnTo>
                  <a:pt x="2286000" y="42163"/>
                </a:lnTo>
                <a:lnTo>
                  <a:pt x="2282680" y="25771"/>
                </a:lnTo>
                <a:lnTo>
                  <a:pt x="2273633" y="12366"/>
                </a:lnTo>
                <a:lnTo>
                  <a:pt x="2260228" y="3319"/>
                </a:lnTo>
                <a:lnTo>
                  <a:pt x="2243836" y="0"/>
                </a:lnTo>
                <a:close/>
              </a:path>
            </a:pathLst>
          </a:custGeom>
          <a:solidFill>
            <a:srgbClr val="CECEF1"/>
          </a:solidFill>
        </p:spPr>
        <p:txBody>
          <a:bodyPr wrap="square" lIns="0" tIns="0" rIns="0" bIns="0" rtlCol="0"/>
          <a:lstStyle/>
          <a:p>
            <a:endParaRPr/>
          </a:p>
        </p:txBody>
      </p:sp>
      <p:sp>
        <p:nvSpPr>
          <p:cNvPr id="7" name="object 7"/>
          <p:cNvSpPr txBox="1"/>
          <p:nvPr/>
        </p:nvSpPr>
        <p:spPr>
          <a:xfrm>
            <a:off x="560323" y="141731"/>
            <a:ext cx="2103755" cy="212090"/>
          </a:xfrm>
          <a:prstGeom prst="rect">
            <a:avLst/>
          </a:prstGeom>
        </p:spPr>
        <p:txBody>
          <a:bodyPr vert="horz" wrap="square" lIns="0" tIns="0" rIns="0" bIns="0" rtlCol="0">
            <a:spAutoFit/>
          </a:bodyPr>
          <a:lstStyle/>
          <a:p>
            <a:pPr marL="12700">
              <a:lnSpc>
                <a:spcPct val="100000"/>
              </a:lnSpc>
            </a:pPr>
            <a:r>
              <a:rPr sz="1800" i="1" spc="-419" baseline="9259" dirty="0">
                <a:solidFill>
                  <a:srgbClr val="FFFFFF"/>
                </a:solidFill>
                <a:latin typeface="Calibri"/>
                <a:cs typeface="Calibri"/>
              </a:rPr>
              <a:t>B</a:t>
            </a:r>
            <a:r>
              <a:rPr sz="1250" i="1" spc="-280" dirty="0">
                <a:latin typeface="Univers for BP"/>
                <a:cs typeface="Univers for BP"/>
              </a:rPr>
              <a:t>C</a:t>
            </a:r>
            <a:r>
              <a:rPr sz="1800" i="1" spc="-419" baseline="9259" dirty="0">
                <a:solidFill>
                  <a:srgbClr val="FFFFFF"/>
                </a:solidFill>
                <a:latin typeface="Calibri"/>
                <a:cs typeface="Calibri"/>
              </a:rPr>
              <a:t>a</a:t>
            </a:r>
            <a:r>
              <a:rPr sz="1250" i="1" spc="-280" dirty="0">
                <a:latin typeface="Univers for BP"/>
                <a:cs typeface="Univers for BP"/>
              </a:rPr>
              <a:t>a</a:t>
            </a:r>
            <a:r>
              <a:rPr sz="1800" i="1" spc="-419" baseline="9259" dirty="0">
                <a:solidFill>
                  <a:srgbClr val="FFFFFF"/>
                </a:solidFill>
                <a:latin typeface="Calibri"/>
                <a:cs typeface="Calibri"/>
              </a:rPr>
              <a:t>se</a:t>
            </a:r>
            <a:r>
              <a:rPr sz="1250" i="1" spc="-280" dirty="0">
                <a:latin typeface="Univers for BP"/>
                <a:cs typeface="Univers for BP"/>
              </a:rPr>
              <a:t>rb</a:t>
            </a:r>
            <a:r>
              <a:rPr sz="1800" i="1" spc="-419" baseline="9259" dirty="0">
                <a:solidFill>
                  <a:srgbClr val="FFFFFF"/>
                </a:solidFill>
                <a:latin typeface="Calibri"/>
                <a:cs typeface="Calibri"/>
              </a:rPr>
              <a:t>ca</a:t>
            </a:r>
            <a:r>
              <a:rPr sz="1250" i="1" spc="-280" dirty="0">
                <a:latin typeface="Univers for BP"/>
                <a:cs typeface="Univers for BP"/>
              </a:rPr>
              <a:t>o</a:t>
            </a:r>
            <a:r>
              <a:rPr sz="1800" i="1" spc="-419" baseline="9259" dirty="0">
                <a:solidFill>
                  <a:srgbClr val="FFFFFF"/>
                </a:solidFill>
                <a:latin typeface="Calibri"/>
                <a:cs typeface="Calibri"/>
              </a:rPr>
              <a:t>s</a:t>
            </a:r>
            <a:r>
              <a:rPr sz="1250" i="1" spc="-280" dirty="0">
                <a:latin typeface="Univers for BP"/>
                <a:cs typeface="Univers for BP"/>
              </a:rPr>
              <a:t>n</a:t>
            </a:r>
            <a:r>
              <a:rPr sz="1800" i="1" spc="-419" baseline="9259" dirty="0">
                <a:solidFill>
                  <a:srgbClr val="FFFFFF"/>
                </a:solidFill>
                <a:latin typeface="Calibri"/>
                <a:cs typeface="Calibri"/>
              </a:rPr>
              <a:t>e</a:t>
            </a:r>
            <a:r>
              <a:rPr sz="1250" i="1" spc="-280" dirty="0">
                <a:latin typeface="Univers for BP"/>
                <a:cs typeface="Univers for BP"/>
              </a:rPr>
              <a:t>:</a:t>
            </a:r>
            <a:r>
              <a:rPr sz="1800" i="1" spc="-419" baseline="9259" dirty="0">
                <a:solidFill>
                  <a:srgbClr val="FFFFFF"/>
                </a:solidFill>
                <a:latin typeface="Calibri"/>
                <a:cs typeface="Calibri"/>
              </a:rPr>
              <a:t>:</a:t>
            </a:r>
            <a:r>
              <a:rPr sz="1800" i="1" spc="-135" baseline="9259" dirty="0">
                <a:solidFill>
                  <a:srgbClr val="FFFFFF"/>
                </a:solidFill>
                <a:latin typeface="Calibri"/>
                <a:cs typeface="Calibri"/>
              </a:rPr>
              <a:t> </a:t>
            </a:r>
            <a:r>
              <a:rPr sz="1250" i="1" spc="-265" dirty="0">
                <a:latin typeface="Univers for BP"/>
                <a:cs typeface="Univers for BP"/>
              </a:rPr>
              <a:t>a</a:t>
            </a:r>
            <a:r>
              <a:rPr sz="1800" i="1" spc="-397" baseline="9259" dirty="0">
                <a:solidFill>
                  <a:srgbClr val="FFFFFF"/>
                </a:solidFill>
                <a:latin typeface="Calibri"/>
                <a:cs typeface="Calibri"/>
              </a:rPr>
              <a:t>Fu</a:t>
            </a:r>
            <a:r>
              <a:rPr sz="1250" i="1" spc="-265" dirty="0">
                <a:latin typeface="Univers for BP"/>
                <a:cs typeface="Univers for BP"/>
              </a:rPr>
              <a:t>lt</a:t>
            </a:r>
            <a:r>
              <a:rPr sz="1800" i="1" spc="-397" baseline="9259" dirty="0">
                <a:solidFill>
                  <a:srgbClr val="FFFFFF"/>
                </a:solidFill>
                <a:latin typeface="Calibri"/>
                <a:cs typeface="Calibri"/>
              </a:rPr>
              <a:t>e</a:t>
            </a:r>
            <a:r>
              <a:rPr sz="1250" i="1" spc="-265" dirty="0">
                <a:latin typeface="Univers for BP"/>
                <a:cs typeface="Univers for BP"/>
              </a:rPr>
              <a:t>e</a:t>
            </a:r>
            <a:r>
              <a:rPr sz="1800" i="1" spc="-397" baseline="9259" dirty="0">
                <a:solidFill>
                  <a:srgbClr val="FFFFFF"/>
                </a:solidFill>
                <a:latin typeface="Calibri"/>
                <a:cs typeface="Calibri"/>
              </a:rPr>
              <a:t>l</a:t>
            </a:r>
            <a:r>
              <a:rPr sz="1250" i="1" spc="-265" dirty="0">
                <a:latin typeface="Univers for BP"/>
                <a:cs typeface="Univers for BP"/>
              </a:rPr>
              <a:t>r</a:t>
            </a:r>
            <a:r>
              <a:rPr sz="1800" i="1" spc="-397" baseline="9259" dirty="0">
                <a:solidFill>
                  <a:srgbClr val="FFFFFF"/>
                </a:solidFill>
                <a:latin typeface="Calibri"/>
                <a:cs typeface="Calibri"/>
              </a:rPr>
              <a:t>b</a:t>
            </a:r>
            <a:r>
              <a:rPr sz="1250" i="1" spc="-265" dirty="0">
                <a:latin typeface="Univers for BP"/>
                <a:cs typeface="Univers for BP"/>
              </a:rPr>
              <a:t>n</a:t>
            </a:r>
            <a:r>
              <a:rPr sz="1800" i="1" spc="-397" baseline="9259" dirty="0">
                <a:solidFill>
                  <a:srgbClr val="FFFFFF"/>
                </a:solidFill>
                <a:latin typeface="Calibri"/>
                <a:cs typeface="Calibri"/>
              </a:rPr>
              <a:t>y</a:t>
            </a:r>
            <a:r>
              <a:rPr sz="1250" i="1" spc="-265" dirty="0">
                <a:latin typeface="Univers for BP"/>
                <a:cs typeface="Univers for BP"/>
              </a:rPr>
              <a:t>a</a:t>
            </a:r>
            <a:r>
              <a:rPr sz="1800" i="1" spc="-397" baseline="9259" dirty="0">
                <a:solidFill>
                  <a:srgbClr val="FFFFFF"/>
                </a:solidFill>
                <a:latin typeface="Calibri"/>
                <a:cs typeface="Calibri"/>
              </a:rPr>
              <a:t>f</a:t>
            </a:r>
            <a:r>
              <a:rPr sz="1250" i="1" spc="-265" dirty="0">
                <a:latin typeface="Univers for BP"/>
                <a:cs typeface="Univers for BP"/>
              </a:rPr>
              <a:t>t</a:t>
            </a:r>
            <a:r>
              <a:rPr sz="1800" i="1" spc="-397" baseline="9259" dirty="0">
                <a:solidFill>
                  <a:srgbClr val="FFFFFF"/>
                </a:solidFill>
                <a:latin typeface="Calibri"/>
                <a:cs typeface="Calibri"/>
              </a:rPr>
              <a:t>u</a:t>
            </a:r>
            <a:r>
              <a:rPr sz="1250" i="1" spc="-265" dirty="0">
                <a:latin typeface="Univers for BP"/>
                <a:cs typeface="Univers for BP"/>
              </a:rPr>
              <a:t>iv</a:t>
            </a:r>
            <a:r>
              <a:rPr sz="1800" i="1" spc="-397" baseline="9259" dirty="0">
                <a:solidFill>
                  <a:srgbClr val="FFFFFF"/>
                </a:solidFill>
                <a:latin typeface="Calibri"/>
                <a:cs typeface="Calibri"/>
              </a:rPr>
              <a:t>el</a:t>
            </a:r>
            <a:r>
              <a:rPr sz="1250" i="1" spc="-265" dirty="0">
                <a:latin typeface="Univers for BP"/>
                <a:cs typeface="Univers for BP"/>
              </a:rPr>
              <a:t>e</a:t>
            </a:r>
            <a:r>
              <a:rPr sz="1800" i="1" spc="-397" baseline="9259" dirty="0">
                <a:solidFill>
                  <a:srgbClr val="FFFFFF"/>
                </a:solidFill>
                <a:latin typeface="Calibri"/>
                <a:cs typeface="Calibri"/>
              </a:rPr>
              <a:t>d</a:t>
            </a:r>
            <a:r>
              <a:rPr sz="1250" i="1" spc="-265" dirty="0">
                <a:latin typeface="Univers for BP"/>
                <a:cs typeface="Univers for BP"/>
              </a:rPr>
              <a:t>s</a:t>
            </a:r>
            <a:r>
              <a:rPr sz="1800" i="1" spc="-397" baseline="9259" dirty="0">
                <a:solidFill>
                  <a:srgbClr val="FFFFFF"/>
                </a:solidFill>
                <a:latin typeface="Calibri"/>
                <a:cs typeface="Calibri"/>
              </a:rPr>
              <a:t>e</a:t>
            </a:r>
            <a:r>
              <a:rPr sz="1250" i="1" spc="-265" dirty="0">
                <a:latin typeface="Univers for BP"/>
                <a:cs typeface="Univers for BP"/>
              </a:rPr>
              <a:t>c</a:t>
            </a:r>
            <a:r>
              <a:rPr sz="1800" i="1" spc="-397" baseline="9259" dirty="0">
                <a:solidFill>
                  <a:srgbClr val="FFFFFF"/>
                </a:solidFill>
                <a:latin typeface="Calibri"/>
                <a:cs typeface="Calibri"/>
              </a:rPr>
              <a:t>ta</a:t>
            </a:r>
            <a:r>
              <a:rPr sz="1250" i="1" spc="-265" dirty="0">
                <a:latin typeface="Univers for BP"/>
                <a:cs typeface="Univers for BP"/>
              </a:rPr>
              <a:t>e</a:t>
            </a:r>
            <a:r>
              <a:rPr sz="1800" i="1" spc="-397" baseline="9259" dirty="0">
                <a:solidFill>
                  <a:srgbClr val="FFFFFF"/>
                </a:solidFill>
                <a:latin typeface="Calibri"/>
                <a:cs typeface="Calibri"/>
              </a:rPr>
              <a:t>i</a:t>
            </a:r>
            <a:r>
              <a:rPr sz="1250" i="1" spc="-265" dirty="0">
                <a:latin typeface="Univers for BP"/>
                <a:cs typeface="Univers for BP"/>
              </a:rPr>
              <a:t>n</a:t>
            </a:r>
            <a:r>
              <a:rPr sz="1800" i="1" spc="-397" baseline="9259" dirty="0">
                <a:solidFill>
                  <a:srgbClr val="FFFFFF"/>
                </a:solidFill>
                <a:latin typeface="Calibri"/>
                <a:cs typeface="Calibri"/>
              </a:rPr>
              <a:t>l                                              </a:t>
            </a:r>
            <a:r>
              <a:rPr sz="1800" i="1" spc="-390" baseline="9259" dirty="0">
                <a:solidFill>
                  <a:srgbClr val="FFFFFF"/>
                </a:solidFill>
                <a:latin typeface="Calibri"/>
                <a:cs typeface="Calibri"/>
              </a:rPr>
              <a:t> </a:t>
            </a:r>
            <a:r>
              <a:rPr sz="1250" i="1" spc="-25" dirty="0">
                <a:latin typeface="Univers for BP"/>
                <a:cs typeface="Univers for BP"/>
              </a:rPr>
              <a:t>ario</a:t>
            </a:r>
            <a:endParaRPr sz="1250">
              <a:latin typeface="Univers for BP"/>
              <a:cs typeface="Univers for BP"/>
            </a:endParaRPr>
          </a:p>
        </p:txBody>
      </p:sp>
      <p:sp>
        <p:nvSpPr>
          <p:cNvPr id="8" name="object 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 name="object 9"/>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107</a:t>
            </a:fld>
            <a:endParaRPr sz="1200">
              <a:latin typeface="Univers for BP Light"/>
              <a:cs typeface="Univers for BP Light"/>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208" y="2660904"/>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FFCCCC"/>
          </a:solidFill>
        </p:spPr>
        <p:txBody>
          <a:bodyPr wrap="square" lIns="0" tIns="0" rIns="0" bIns="0" rtlCol="0"/>
          <a:lstStyle/>
          <a:p>
            <a:endParaRPr/>
          </a:p>
        </p:txBody>
      </p:sp>
      <p:sp>
        <p:nvSpPr>
          <p:cNvPr id="3" name="object 3"/>
          <p:cNvSpPr txBox="1">
            <a:spLocks noGrp="1"/>
          </p:cNvSpPr>
          <p:nvPr>
            <p:ph type="title"/>
          </p:nvPr>
        </p:nvSpPr>
        <p:spPr>
          <a:xfrm>
            <a:off x="3047492" y="2772790"/>
            <a:ext cx="3852545" cy="775335"/>
          </a:xfrm>
          <a:prstGeom prst="rect">
            <a:avLst/>
          </a:prstGeom>
        </p:spPr>
        <p:txBody>
          <a:bodyPr vert="horz" wrap="square" lIns="0" tIns="0" rIns="0" bIns="0" rtlCol="0">
            <a:spAutoFit/>
          </a:bodyPr>
          <a:lstStyle/>
          <a:p>
            <a:pPr marL="12700">
              <a:lnSpc>
                <a:spcPct val="100000"/>
              </a:lnSpc>
            </a:pPr>
            <a:r>
              <a:rPr sz="4800" dirty="0">
                <a:solidFill>
                  <a:srgbClr val="000000"/>
                </a:solidFill>
              </a:rPr>
              <a:t>Comp</a:t>
            </a:r>
            <a:r>
              <a:rPr sz="4800" spc="-15" dirty="0">
                <a:solidFill>
                  <a:srgbClr val="000000"/>
                </a:solidFill>
              </a:rPr>
              <a:t>a</a:t>
            </a:r>
            <a:r>
              <a:rPr sz="4800" dirty="0">
                <a:solidFill>
                  <a:srgbClr val="000000"/>
                </a:solidFill>
              </a:rPr>
              <a:t>risons</a:t>
            </a:r>
            <a:endParaRPr sz="4800"/>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109</a:t>
            </a:fld>
            <a:endParaRPr sz="1200">
              <a:latin typeface="Univers for BP Light"/>
              <a:cs typeface="Univers for BP Light"/>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827264" y="4047744"/>
            <a:ext cx="1327785" cy="236220"/>
          </a:xfrm>
          <a:custGeom>
            <a:avLst/>
            <a:gdLst/>
            <a:ahLst/>
            <a:cxnLst/>
            <a:rect l="l" t="t" r="r" b="b"/>
            <a:pathLst>
              <a:path w="1327784" h="236220">
                <a:moveTo>
                  <a:pt x="0" y="236219"/>
                </a:moveTo>
                <a:lnTo>
                  <a:pt x="1327403" y="236219"/>
                </a:lnTo>
                <a:lnTo>
                  <a:pt x="1327403" y="0"/>
                </a:lnTo>
                <a:lnTo>
                  <a:pt x="0" y="0"/>
                </a:lnTo>
                <a:lnTo>
                  <a:pt x="0" y="236219"/>
                </a:lnTo>
                <a:close/>
              </a:path>
            </a:pathLst>
          </a:custGeom>
          <a:solidFill>
            <a:srgbClr val="8ADEFF"/>
          </a:solidFill>
        </p:spPr>
        <p:txBody>
          <a:bodyPr wrap="square" lIns="0" tIns="0" rIns="0" bIns="0" rtlCol="0"/>
          <a:lstStyle/>
          <a:p>
            <a:endParaRPr/>
          </a:p>
        </p:txBody>
      </p:sp>
      <p:sp>
        <p:nvSpPr>
          <p:cNvPr id="3" name="object 3"/>
          <p:cNvSpPr/>
          <p:nvPr/>
        </p:nvSpPr>
        <p:spPr>
          <a:xfrm>
            <a:off x="7827264" y="4047744"/>
            <a:ext cx="1327785" cy="236220"/>
          </a:xfrm>
          <a:custGeom>
            <a:avLst/>
            <a:gdLst/>
            <a:ahLst/>
            <a:cxnLst/>
            <a:rect l="l" t="t" r="r" b="b"/>
            <a:pathLst>
              <a:path w="1327784" h="236220">
                <a:moveTo>
                  <a:pt x="0" y="236219"/>
                </a:moveTo>
                <a:lnTo>
                  <a:pt x="1327403" y="236219"/>
                </a:lnTo>
                <a:lnTo>
                  <a:pt x="1327403" y="0"/>
                </a:lnTo>
                <a:lnTo>
                  <a:pt x="0" y="0"/>
                </a:lnTo>
                <a:lnTo>
                  <a:pt x="0" y="236219"/>
                </a:lnTo>
                <a:close/>
              </a:path>
            </a:pathLst>
          </a:custGeom>
          <a:ln w="9144">
            <a:solidFill>
              <a:srgbClr val="BEBEBE"/>
            </a:solidFill>
          </a:ln>
        </p:spPr>
        <p:txBody>
          <a:bodyPr wrap="square" lIns="0" tIns="0" rIns="0" bIns="0" rtlCol="0"/>
          <a:lstStyle/>
          <a:p>
            <a:endParaRPr/>
          </a:p>
        </p:txBody>
      </p:sp>
      <p:sp>
        <p:nvSpPr>
          <p:cNvPr id="4" name="object 4"/>
          <p:cNvSpPr/>
          <p:nvPr/>
        </p:nvSpPr>
        <p:spPr>
          <a:xfrm>
            <a:off x="5929884" y="3619500"/>
            <a:ext cx="1327785" cy="428625"/>
          </a:xfrm>
          <a:custGeom>
            <a:avLst/>
            <a:gdLst/>
            <a:ahLst/>
            <a:cxnLst/>
            <a:rect l="l" t="t" r="r" b="b"/>
            <a:pathLst>
              <a:path w="1327784" h="428625">
                <a:moveTo>
                  <a:pt x="0" y="428244"/>
                </a:moveTo>
                <a:lnTo>
                  <a:pt x="1327404" y="428244"/>
                </a:lnTo>
                <a:lnTo>
                  <a:pt x="1327404" y="0"/>
                </a:lnTo>
                <a:lnTo>
                  <a:pt x="0" y="0"/>
                </a:lnTo>
                <a:lnTo>
                  <a:pt x="0" y="428244"/>
                </a:lnTo>
                <a:close/>
              </a:path>
            </a:pathLst>
          </a:custGeom>
          <a:solidFill>
            <a:srgbClr val="DC0000"/>
          </a:solidFill>
        </p:spPr>
        <p:txBody>
          <a:bodyPr wrap="square" lIns="0" tIns="0" rIns="0" bIns="0" rtlCol="0"/>
          <a:lstStyle/>
          <a:p>
            <a:endParaRPr/>
          </a:p>
        </p:txBody>
      </p:sp>
      <p:sp>
        <p:nvSpPr>
          <p:cNvPr id="5" name="object 5"/>
          <p:cNvSpPr/>
          <p:nvPr/>
        </p:nvSpPr>
        <p:spPr>
          <a:xfrm>
            <a:off x="5929884" y="3619500"/>
            <a:ext cx="1327785" cy="428625"/>
          </a:xfrm>
          <a:custGeom>
            <a:avLst/>
            <a:gdLst/>
            <a:ahLst/>
            <a:cxnLst/>
            <a:rect l="l" t="t" r="r" b="b"/>
            <a:pathLst>
              <a:path w="1327784" h="428625">
                <a:moveTo>
                  <a:pt x="0" y="428244"/>
                </a:moveTo>
                <a:lnTo>
                  <a:pt x="1327404" y="428244"/>
                </a:lnTo>
                <a:lnTo>
                  <a:pt x="1327404" y="0"/>
                </a:lnTo>
                <a:lnTo>
                  <a:pt x="0" y="0"/>
                </a:lnTo>
                <a:lnTo>
                  <a:pt x="0" y="428244"/>
                </a:lnTo>
                <a:close/>
              </a:path>
            </a:pathLst>
          </a:custGeom>
          <a:ln w="9144">
            <a:solidFill>
              <a:srgbClr val="BEBEBE"/>
            </a:solidFill>
          </a:ln>
        </p:spPr>
        <p:txBody>
          <a:bodyPr wrap="square" lIns="0" tIns="0" rIns="0" bIns="0" rtlCol="0"/>
          <a:lstStyle/>
          <a:p>
            <a:endParaRPr/>
          </a:p>
        </p:txBody>
      </p:sp>
      <p:sp>
        <p:nvSpPr>
          <p:cNvPr id="6" name="object 6"/>
          <p:cNvSpPr/>
          <p:nvPr/>
        </p:nvSpPr>
        <p:spPr>
          <a:xfrm>
            <a:off x="7827264" y="3823715"/>
            <a:ext cx="1327785" cy="224154"/>
          </a:xfrm>
          <a:custGeom>
            <a:avLst/>
            <a:gdLst/>
            <a:ahLst/>
            <a:cxnLst/>
            <a:rect l="l" t="t" r="r" b="b"/>
            <a:pathLst>
              <a:path w="1327784" h="224154">
                <a:moveTo>
                  <a:pt x="0" y="224028"/>
                </a:moveTo>
                <a:lnTo>
                  <a:pt x="1327403" y="224028"/>
                </a:lnTo>
                <a:lnTo>
                  <a:pt x="1327403" y="0"/>
                </a:lnTo>
                <a:lnTo>
                  <a:pt x="0" y="0"/>
                </a:lnTo>
                <a:lnTo>
                  <a:pt x="0" y="224028"/>
                </a:lnTo>
                <a:close/>
              </a:path>
            </a:pathLst>
          </a:custGeom>
          <a:solidFill>
            <a:srgbClr val="FF9999"/>
          </a:solidFill>
        </p:spPr>
        <p:txBody>
          <a:bodyPr wrap="square" lIns="0" tIns="0" rIns="0" bIns="0" rtlCol="0"/>
          <a:lstStyle/>
          <a:p>
            <a:endParaRPr/>
          </a:p>
        </p:txBody>
      </p:sp>
      <p:sp>
        <p:nvSpPr>
          <p:cNvPr id="7" name="object 7"/>
          <p:cNvSpPr/>
          <p:nvPr/>
        </p:nvSpPr>
        <p:spPr>
          <a:xfrm>
            <a:off x="7827264" y="3823715"/>
            <a:ext cx="1327785" cy="224154"/>
          </a:xfrm>
          <a:custGeom>
            <a:avLst/>
            <a:gdLst/>
            <a:ahLst/>
            <a:cxnLst/>
            <a:rect l="l" t="t" r="r" b="b"/>
            <a:pathLst>
              <a:path w="1327784" h="224154">
                <a:moveTo>
                  <a:pt x="0" y="224028"/>
                </a:moveTo>
                <a:lnTo>
                  <a:pt x="1327403" y="224028"/>
                </a:lnTo>
                <a:lnTo>
                  <a:pt x="1327403" y="0"/>
                </a:lnTo>
                <a:lnTo>
                  <a:pt x="0" y="0"/>
                </a:lnTo>
                <a:lnTo>
                  <a:pt x="0" y="224028"/>
                </a:lnTo>
                <a:close/>
              </a:path>
            </a:pathLst>
          </a:custGeom>
          <a:ln w="9144">
            <a:solidFill>
              <a:srgbClr val="BEBEBE"/>
            </a:solidFill>
          </a:ln>
        </p:spPr>
        <p:txBody>
          <a:bodyPr wrap="square" lIns="0" tIns="0" rIns="0" bIns="0" rtlCol="0"/>
          <a:lstStyle/>
          <a:p>
            <a:endParaRPr/>
          </a:p>
        </p:txBody>
      </p:sp>
      <p:sp>
        <p:nvSpPr>
          <p:cNvPr id="8" name="object 8"/>
          <p:cNvSpPr/>
          <p:nvPr/>
        </p:nvSpPr>
        <p:spPr>
          <a:xfrm>
            <a:off x="5929884" y="3250692"/>
            <a:ext cx="1327785" cy="368935"/>
          </a:xfrm>
          <a:custGeom>
            <a:avLst/>
            <a:gdLst/>
            <a:ahLst/>
            <a:cxnLst/>
            <a:rect l="l" t="t" r="r" b="b"/>
            <a:pathLst>
              <a:path w="1327784" h="368935">
                <a:moveTo>
                  <a:pt x="0" y="368808"/>
                </a:moveTo>
                <a:lnTo>
                  <a:pt x="1327404" y="368808"/>
                </a:lnTo>
                <a:lnTo>
                  <a:pt x="1327404" y="0"/>
                </a:lnTo>
                <a:lnTo>
                  <a:pt x="0" y="0"/>
                </a:lnTo>
                <a:lnTo>
                  <a:pt x="0" y="368808"/>
                </a:lnTo>
                <a:close/>
              </a:path>
            </a:pathLst>
          </a:custGeom>
          <a:solidFill>
            <a:srgbClr val="FFCC00"/>
          </a:solidFill>
        </p:spPr>
        <p:txBody>
          <a:bodyPr wrap="square" lIns="0" tIns="0" rIns="0" bIns="0" rtlCol="0"/>
          <a:lstStyle/>
          <a:p>
            <a:endParaRPr/>
          </a:p>
        </p:txBody>
      </p:sp>
      <p:sp>
        <p:nvSpPr>
          <p:cNvPr id="9" name="object 9"/>
          <p:cNvSpPr/>
          <p:nvPr/>
        </p:nvSpPr>
        <p:spPr>
          <a:xfrm>
            <a:off x="5929884" y="3250692"/>
            <a:ext cx="1327785" cy="368935"/>
          </a:xfrm>
          <a:custGeom>
            <a:avLst/>
            <a:gdLst/>
            <a:ahLst/>
            <a:cxnLst/>
            <a:rect l="l" t="t" r="r" b="b"/>
            <a:pathLst>
              <a:path w="1327784" h="368935">
                <a:moveTo>
                  <a:pt x="0" y="368808"/>
                </a:moveTo>
                <a:lnTo>
                  <a:pt x="1327404" y="368808"/>
                </a:lnTo>
                <a:lnTo>
                  <a:pt x="1327404" y="0"/>
                </a:lnTo>
                <a:lnTo>
                  <a:pt x="0" y="0"/>
                </a:lnTo>
                <a:lnTo>
                  <a:pt x="0" y="368808"/>
                </a:lnTo>
                <a:close/>
              </a:path>
            </a:pathLst>
          </a:custGeom>
          <a:ln w="9144">
            <a:solidFill>
              <a:srgbClr val="BEBEBE"/>
            </a:solidFill>
          </a:ln>
        </p:spPr>
        <p:txBody>
          <a:bodyPr wrap="square" lIns="0" tIns="0" rIns="0" bIns="0" rtlCol="0"/>
          <a:lstStyle/>
          <a:p>
            <a:endParaRPr/>
          </a:p>
        </p:txBody>
      </p:sp>
      <p:sp>
        <p:nvSpPr>
          <p:cNvPr id="10" name="object 10"/>
          <p:cNvSpPr/>
          <p:nvPr/>
        </p:nvSpPr>
        <p:spPr>
          <a:xfrm>
            <a:off x="7827264" y="4283964"/>
            <a:ext cx="1327785" cy="934719"/>
          </a:xfrm>
          <a:custGeom>
            <a:avLst/>
            <a:gdLst/>
            <a:ahLst/>
            <a:cxnLst/>
            <a:rect l="l" t="t" r="r" b="b"/>
            <a:pathLst>
              <a:path w="1327784" h="934720">
                <a:moveTo>
                  <a:pt x="0" y="934212"/>
                </a:moveTo>
                <a:lnTo>
                  <a:pt x="1327403" y="934212"/>
                </a:lnTo>
                <a:lnTo>
                  <a:pt x="1327403" y="0"/>
                </a:lnTo>
                <a:lnTo>
                  <a:pt x="0" y="0"/>
                </a:lnTo>
                <a:lnTo>
                  <a:pt x="0" y="934212"/>
                </a:lnTo>
                <a:close/>
              </a:path>
            </a:pathLst>
          </a:custGeom>
          <a:solidFill>
            <a:srgbClr val="CC0033"/>
          </a:solidFill>
        </p:spPr>
        <p:txBody>
          <a:bodyPr wrap="square" lIns="0" tIns="0" rIns="0" bIns="0" rtlCol="0"/>
          <a:lstStyle/>
          <a:p>
            <a:endParaRPr/>
          </a:p>
        </p:txBody>
      </p:sp>
      <p:sp>
        <p:nvSpPr>
          <p:cNvPr id="11" name="object 11"/>
          <p:cNvSpPr/>
          <p:nvPr/>
        </p:nvSpPr>
        <p:spPr>
          <a:xfrm>
            <a:off x="7827264" y="4283964"/>
            <a:ext cx="1327785" cy="934719"/>
          </a:xfrm>
          <a:custGeom>
            <a:avLst/>
            <a:gdLst/>
            <a:ahLst/>
            <a:cxnLst/>
            <a:rect l="l" t="t" r="r" b="b"/>
            <a:pathLst>
              <a:path w="1327784" h="934720">
                <a:moveTo>
                  <a:pt x="0" y="934212"/>
                </a:moveTo>
                <a:lnTo>
                  <a:pt x="1327403" y="934212"/>
                </a:lnTo>
                <a:lnTo>
                  <a:pt x="1327403" y="0"/>
                </a:lnTo>
                <a:lnTo>
                  <a:pt x="0" y="0"/>
                </a:lnTo>
                <a:lnTo>
                  <a:pt x="0" y="934212"/>
                </a:lnTo>
                <a:close/>
              </a:path>
            </a:pathLst>
          </a:custGeom>
          <a:ln w="9143">
            <a:solidFill>
              <a:srgbClr val="BEBEBE"/>
            </a:solidFill>
          </a:ln>
        </p:spPr>
        <p:txBody>
          <a:bodyPr wrap="square" lIns="0" tIns="0" rIns="0" bIns="0" rtlCol="0"/>
          <a:lstStyle/>
          <a:p>
            <a:endParaRPr/>
          </a:p>
        </p:txBody>
      </p:sp>
      <p:sp>
        <p:nvSpPr>
          <p:cNvPr id="12" name="object 12"/>
          <p:cNvSpPr/>
          <p:nvPr/>
        </p:nvSpPr>
        <p:spPr>
          <a:xfrm>
            <a:off x="5929884" y="2668523"/>
            <a:ext cx="1327785" cy="582295"/>
          </a:xfrm>
          <a:custGeom>
            <a:avLst/>
            <a:gdLst/>
            <a:ahLst/>
            <a:cxnLst/>
            <a:rect l="l" t="t" r="r" b="b"/>
            <a:pathLst>
              <a:path w="1327784" h="582294">
                <a:moveTo>
                  <a:pt x="0" y="582167"/>
                </a:moveTo>
                <a:lnTo>
                  <a:pt x="1327404" y="582167"/>
                </a:lnTo>
                <a:lnTo>
                  <a:pt x="1327404" y="0"/>
                </a:lnTo>
                <a:lnTo>
                  <a:pt x="0" y="0"/>
                </a:lnTo>
                <a:lnTo>
                  <a:pt x="0" y="582167"/>
                </a:lnTo>
                <a:close/>
              </a:path>
            </a:pathLst>
          </a:custGeom>
          <a:solidFill>
            <a:srgbClr val="006600"/>
          </a:solidFill>
        </p:spPr>
        <p:txBody>
          <a:bodyPr wrap="square" lIns="0" tIns="0" rIns="0" bIns="0" rtlCol="0"/>
          <a:lstStyle/>
          <a:p>
            <a:endParaRPr/>
          </a:p>
        </p:txBody>
      </p:sp>
      <p:sp>
        <p:nvSpPr>
          <p:cNvPr id="13" name="object 13"/>
          <p:cNvSpPr/>
          <p:nvPr/>
        </p:nvSpPr>
        <p:spPr>
          <a:xfrm>
            <a:off x="5929884" y="2668523"/>
            <a:ext cx="1327785" cy="582295"/>
          </a:xfrm>
          <a:custGeom>
            <a:avLst/>
            <a:gdLst/>
            <a:ahLst/>
            <a:cxnLst/>
            <a:rect l="l" t="t" r="r" b="b"/>
            <a:pathLst>
              <a:path w="1327784" h="582294">
                <a:moveTo>
                  <a:pt x="0" y="582167"/>
                </a:moveTo>
                <a:lnTo>
                  <a:pt x="1327404" y="582167"/>
                </a:lnTo>
                <a:lnTo>
                  <a:pt x="1327404" y="0"/>
                </a:lnTo>
                <a:lnTo>
                  <a:pt x="0" y="0"/>
                </a:lnTo>
                <a:lnTo>
                  <a:pt x="0" y="582167"/>
                </a:lnTo>
                <a:close/>
              </a:path>
            </a:pathLst>
          </a:custGeom>
          <a:ln w="9144">
            <a:solidFill>
              <a:srgbClr val="BEBEBE"/>
            </a:solidFill>
          </a:ln>
        </p:spPr>
        <p:txBody>
          <a:bodyPr wrap="square" lIns="0" tIns="0" rIns="0" bIns="0" rtlCol="0"/>
          <a:lstStyle/>
          <a:p>
            <a:endParaRPr/>
          </a:p>
        </p:txBody>
      </p:sp>
      <p:sp>
        <p:nvSpPr>
          <p:cNvPr id="14" name="object 14"/>
          <p:cNvSpPr/>
          <p:nvPr/>
        </p:nvSpPr>
        <p:spPr>
          <a:xfrm>
            <a:off x="7827264" y="3332988"/>
            <a:ext cx="1327785" cy="490855"/>
          </a:xfrm>
          <a:custGeom>
            <a:avLst/>
            <a:gdLst/>
            <a:ahLst/>
            <a:cxnLst/>
            <a:rect l="l" t="t" r="r" b="b"/>
            <a:pathLst>
              <a:path w="1327784" h="490854">
                <a:moveTo>
                  <a:pt x="0" y="490728"/>
                </a:moveTo>
                <a:lnTo>
                  <a:pt x="1327403" y="490728"/>
                </a:lnTo>
                <a:lnTo>
                  <a:pt x="1327403" y="0"/>
                </a:lnTo>
                <a:lnTo>
                  <a:pt x="0" y="0"/>
                </a:lnTo>
                <a:lnTo>
                  <a:pt x="0" y="490728"/>
                </a:lnTo>
                <a:close/>
              </a:path>
            </a:pathLst>
          </a:custGeom>
          <a:solidFill>
            <a:srgbClr val="009EDF"/>
          </a:solidFill>
        </p:spPr>
        <p:txBody>
          <a:bodyPr wrap="square" lIns="0" tIns="0" rIns="0" bIns="0" rtlCol="0"/>
          <a:lstStyle/>
          <a:p>
            <a:endParaRPr/>
          </a:p>
        </p:txBody>
      </p:sp>
      <p:sp>
        <p:nvSpPr>
          <p:cNvPr id="15" name="object 15"/>
          <p:cNvSpPr/>
          <p:nvPr/>
        </p:nvSpPr>
        <p:spPr>
          <a:xfrm>
            <a:off x="7827264" y="3332988"/>
            <a:ext cx="1327785" cy="490855"/>
          </a:xfrm>
          <a:custGeom>
            <a:avLst/>
            <a:gdLst/>
            <a:ahLst/>
            <a:cxnLst/>
            <a:rect l="l" t="t" r="r" b="b"/>
            <a:pathLst>
              <a:path w="1327784" h="490854">
                <a:moveTo>
                  <a:pt x="0" y="490728"/>
                </a:moveTo>
                <a:lnTo>
                  <a:pt x="1327403" y="490728"/>
                </a:lnTo>
                <a:lnTo>
                  <a:pt x="1327403" y="0"/>
                </a:lnTo>
                <a:lnTo>
                  <a:pt x="0" y="0"/>
                </a:lnTo>
                <a:lnTo>
                  <a:pt x="0" y="490728"/>
                </a:lnTo>
                <a:close/>
              </a:path>
            </a:pathLst>
          </a:custGeom>
          <a:ln w="9144">
            <a:solidFill>
              <a:srgbClr val="BEBEBE"/>
            </a:solidFill>
          </a:ln>
        </p:spPr>
        <p:txBody>
          <a:bodyPr wrap="square" lIns="0" tIns="0" rIns="0" bIns="0" rtlCol="0"/>
          <a:lstStyle/>
          <a:p>
            <a:endParaRPr/>
          </a:p>
        </p:txBody>
      </p:sp>
      <p:sp>
        <p:nvSpPr>
          <p:cNvPr id="16" name="object 16"/>
          <p:cNvSpPr/>
          <p:nvPr/>
        </p:nvSpPr>
        <p:spPr>
          <a:xfrm>
            <a:off x="5929884" y="4047744"/>
            <a:ext cx="1327785" cy="1309370"/>
          </a:xfrm>
          <a:custGeom>
            <a:avLst/>
            <a:gdLst/>
            <a:ahLst/>
            <a:cxnLst/>
            <a:rect l="l" t="t" r="r" b="b"/>
            <a:pathLst>
              <a:path w="1327784" h="1309370">
                <a:moveTo>
                  <a:pt x="0" y="1309115"/>
                </a:moveTo>
                <a:lnTo>
                  <a:pt x="1327404" y="1309115"/>
                </a:lnTo>
                <a:lnTo>
                  <a:pt x="1327404" y="0"/>
                </a:lnTo>
                <a:lnTo>
                  <a:pt x="0" y="0"/>
                </a:lnTo>
                <a:lnTo>
                  <a:pt x="0" y="1309115"/>
                </a:lnTo>
                <a:close/>
              </a:path>
            </a:pathLst>
          </a:custGeom>
          <a:solidFill>
            <a:srgbClr val="3366FF"/>
          </a:solidFill>
        </p:spPr>
        <p:txBody>
          <a:bodyPr wrap="square" lIns="0" tIns="0" rIns="0" bIns="0" rtlCol="0"/>
          <a:lstStyle/>
          <a:p>
            <a:endParaRPr/>
          </a:p>
        </p:txBody>
      </p:sp>
      <p:sp>
        <p:nvSpPr>
          <p:cNvPr id="17" name="object 17"/>
          <p:cNvSpPr/>
          <p:nvPr/>
        </p:nvSpPr>
        <p:spPr>
          <a:xfrm>
            <a:off x="5929884" y="4047744"/>
            <a:ext cx="1327785" cy="1309370"/>
          </a:xfrm>
          <a:custGeom>
            <a:avLst/>
            <a:gdLst/>
            <a:ahLst/>
            <a:cxnLst/>
            <a:rect l="l" t="t" r="r" b="b"/>
            <a:pathLst>
              <a:path w="1327784" h="1309370">
                <a:moveTo>
                  <a:pt x="0" y="1309115"/>
                </a:moveTo>
                <a:lnTo>
                  <a:pt x="1327404" y="1309115"/>
                </a:lnTo>
                <a:lnTo>
                  <a:pt x="1327404" y="0"/>
                </a:lnTo>
                <a:lnTo>
                  <a:pt x="0" y="0"/>
                </a:lnTo>
                <a:lnTo>
                  <a:pt x="0" y="1309115"/>
                </a:lnTo>
                <a:close/>
              </a:path>
            </a:pathLst>
          </a:custGeom>
          <a:ln w="9144">
            <a:solidFill>
              <a:srgbClr val="BEBEBE"/>
            </a:solidFill>
          </a:ln>
        </p:spPr>
        <p:txBody>
          <a:bodyPr wrap="square" lIns="0" tIns="0" rIns="0" bIns="0" rtlCol="0"/>
          <a:lstStyle/>
          <a:p>
            <a:endParaRPr/>
          </a:p>
        </p:txBody>
      </p:sp>
      <p:sp>
        <p:nvSpPr>
          <p:cNvPr id="18" name="object 18"/>
          <p:cNvSpPr/>
          <p:nvPr/>
        </p:nvSpPr>
        <p:spPr>
          <a:xfrm>
            <a:off x="7827264" y="2857500"/>
            <a:ext cx="1327785" cy="475615"/>
          </a:xfrm>
          <a:custGeom>
            <a:avLst/>
            <a:gdLst/>
            <a:ahLst/>
            <a:cxnLst/>
            <a:rect l="l" t="t" r="r" b="b"/>
            <a:pathLst>
              <a:path w="1327784" h="475614">
                <a:moveTo>
                  <a:pt x="0" y="475488"/>
                </a:moveTo>
                <a:lnTo>
                  <a:pt x="1327403" y="475488"/>
                </a:lnTo>
                <a:lnTo>
                  <a:pt x="1327403" y="0"/>
                </a:lnTo>
                <a:lnTo>
                  <a:pt x="0" y="0"/>
                </a:lnTo>
                <a:lnTo>
                  <a:pt x="0" y="475488"/>
                </a:lnTo>
                <a:close/>
              </a:path>
            </a:pathLst>
          </a:custGeom>
          <a:solidFill>
            <a:srgbClr val="6633C8"/>
          </a:solidFill>
        </p:spPr>
        <p:txBody>
          <a:bodyPr wrap="square" lIns="0" tIns="0" rIns="0" bIns="0" rtlCol="0"/>
          <a:lstStyle/>
          <a:p>
            <a:endParaRPr/>
          </a:p>
        </p:txBody>
      </p:sp>
      <p:sp>
        <p:nvSpPr>
          <p:cNvPr id="19" name="object 19"/>
          <p:cNvSpPr/>
          <p:nvPr/>
        </p:nvSpPr>
        <p:spPr>
          <a:xfrm>
            <a:off x="7827264" y="2857500"/>
            <a:ext cx="1327785" cy="475615"/>
          </a:xfrm>
          <a:custGeom>
            <a:avLst/>
            <a:gdLst/>
            <a:ahLst/>
            <a:cxnLst/>
            <a:rect l="l" t="t" r="r" b="b"/>
            <a:pathLst>
              <a:path w="1327784" h="475614">
                <a:moveTo>
                  <a:pt x="0" y="475488"/>
                </a:moveTo>
                <a:lnTo>
                  <a:pt x="1327403" y="475488"/>
                </a:lnTo>
                <a:lnTo>
                  <a:pt x="1327403" y="0"/>
                </a:lnTo>
                <a:lnTo>
                  <a:pt x="0" y="0"/>
                </a:lnTo>
                <a:lnTo>
                  <a:pt x="0" y="475488"/>
                </a:lnTo>
                <a:close/>
              </a:path>
            </a:pathLst>
          </a:custGeom>
          <a:ln w="9144">
            <a:solidFill>
              <a:srgbClr val="BEBEBE"/>
            </a:solidFill>
          </a:ln>
        </p:spPr>
        <p:txBody>
          <a:bodyPr wrap="square" lIns="0" tIns="0" rIns="0" bIns="0" rtlCol="0"/>
          <a:lstStyle/>
          <a:p>
            <a:endParaRPr/>
          </a:p>
        </p:txBody>
      </p:sp>
      <p:sp>
        <p:nvSpPr>
          <p:cNvPr id="20" name="object 20"/>
          <p:cNvSpPr/>
          <p:nvPr/>
        </p:nvSpPr>
        <p:spPr>
          <a:xfrm>
            <a:off x="5929884" y="5356859"/>
            <a:ext cx="1327785" cy="50800"/>
          </a:xfrm>
          <a:custGeom>
            <a:avLst/>
            <a:gdLst/>
            <a:ahLst/>
            <a:cxnLst/>
            <a:rect l="l" t="t" r="r" b="b"/>
            <a:pathLst>
              <a:path w="1327784" h="50800">
                <a:moveTo>
                  <a:pt x="0" y="50291"/>
                </a:moveTo>
                <a:lnTo>
                  <a:pt x="1327404" y="50291"/>
                </a:lnTo>
                <a:lnTo>
                  <a:pt x="1327404" y="0"/>
                </a:lnTo>
                <a:lnTo>
                  <a:pt x="0" y="0"/>
                </a:lnTo>
                <a:lnTo>
                  <a:pt x="0" y="50291"/>
                </a:lnTo>
                <a:close/>
              </a:path>
            </a:pathLst>
          </a:custGeom>
          <a:solidFill>
            <a:srgbClr val="BEBEBE"/>
          </a:solidFill>
        </p:spPr>
        <p:txBody>
          <a:bodyPr wrap="square" lIns="0" tIns="0" rIns="0" bIns="0" rtlCol="0"/>
          <a:lstStyle/>
          <a:p>
            <a:endParaRPr/>
          </a:p>
        </p:txBody>
      </p:sp>
      <p:sp>
        <p:nvSpPr>
          <p:cNvPr id="21" name="object 21"/>
          <p:cNvSpPr/>
          <p:nvPr/>
        </p:nvSpPr>
        <p:spPr>
          <a:xfrm>
            <a:off x="5929884" y="5356859"/>
            <a:ext cx="1327785" cy="50800"/>
          </a:xfrm>
          <a:custGeom>
            <a:avLst/>
            <a:gdLst/>
            <a:ahLst/>
            <a:cxnLst/>
            <a:rect l="l" t="t" r="r" b="b"/>
            <a:pathLst>
              <a:path w="1327784" h="50800">
                <a:moveTo>
                  <a:pt x="0" y="50291"/>
                </a:moveTo>
                <a:lnTo>
                  <a:pt x="1327404" y="50291"/>
                </a:lnTo>
                <a:lnTo>
                  <a:pt x="1327404" y="0"/>
                </a:lnTo>
                <a:lnTo>
                  <a:pt x="0" y="0"/>
                </a:lnTo>
                <a:lnTo>
                  <a:pt x="0" y="50291"/>
                </a:lnTo>
                <a:close/>
              </a:path>
            </a:pathLst>
          </a:custGeom>
          <a:ln w="9144">
            <a:solidFill>
              <a:srgbClr val="BEBEBE"/>
            </a:solidFill>
          </a:ln>
        </p:spPr>
        <p:txBody>
          <a:bodyPr wrap="square" lIns="0" tIns="0" rIns="0" bIns="0" rtlCol="0"/>
          <a:lstStyle/>
          <a:p>
            <a:endParaRPr/>
          </a:p>
        </p:txBody>
      </p:sp>
      <p:sp>
        <p:nvSpPr>
          <p:cNvPr id="22" name="object 22"/>
          <p:cNvSpPr/>
          <p:nvPr/>
        </p:nvSpPr>
        <p:spPr>
          <a:xfrm>
            <a:off x="5644896" y="2250948"/>
            <a:ext cx="0" cy="3594100"/>
          </a:xfrm>
          <a:custGeom>
            <a:avLst/>
            <a:gdLst/>
            <a:ahLst/>
            <a:cxnLst/>
            <a:rect l="l" t="t" r="r" b="b"/>
            <a:pathLst>
              <a:path h="3594100">
                <a:moveTo>
                  <a:pt x="0" y="3593591"/>
                </a:moveTo>
                <a:lnTo>
                  <a:pt x="0" y="0"/>
                </a:lnTo>
              </a:path>
            </a:pathLst>
          </a:custGeom>
          <a:ln w="9144">
            <a:solidFill>
              <a:srgbClr val="666666"/>
            </a:solidFill>
          </a:ln>
        </p:spPr>
        <p:txBody>
          <a:bodyPr wrap="square" lIns="0" tIns="0" rIns="0" bIns="0" rtlCol="0"/>
          <a:lstStyle/>
          <a:p>
            <a:endParaRPr/>
          </a:p>
        </p:txBody>
      </p:sp>
      <p:sp>
        <p:nvSpPr>
          <p:cNvPr id="23" name="object 23"/>
          <p:cNvSpPr/>
          <p:nvPr/>
        </p:nvSpPr>
        <p:spPr>
          <a:xfrm>
            <a:off x="5644896" y="584454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4" name="object 24"/>
          <p:cNvSpPr/>
          <p:nvPr/>
        </p:nvSpPr>
        <p:spPr>
          <a:xfrm>
            <a:off x="5644896" y="524560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5" name="object 25"/>
          <p:cNvSpPr/>
          <p:nvPr/>
        </p:nvSpPr>
        <p:spPr>
          <a:xfrm>
            <a:off x="5644896" y="4646676"/>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6" name="object 26"/>
          <p:cNvSpPr/>
          <p:nvPr/>
        </p:nvSpPr>
        <p:spPr>
          <a:xfrm>
            <a:off x="5644896" y="40477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7" name="object 27"/>
          <p:cNvSpPr/>
          <p:nvPr/>
        </p:nvSpPr>
        <p:spPr>
          <a:xfrm>
            <a:off x="5644896" y="34488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8" name="object 28"/>
          <p:cNvSpPr/>
          <p:nvPr/>
        </p:nvSpPr>
        <p:spPr>
          <a:xfrm>
            <a:off x="5644896" y="284987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 name="object 29"/>
          <p:cNvSpPr/>
          <p:nvPr/>
        </p:nvSpPr>
        <p:spPr>
          <a:xfrm>
            <a:off x="5644896" y="225094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0" name="object 30"/>
          <p:cNvSpPr/>
          <p:nvPr/>
        </p:nvSpPr>
        <p:spPr>
          <a:xfrm>
            <a:off x="5644896" y="4047744"/>
            <a:ext cx="3796665" cy="0"/>
          </a:xfrm>
          <a:custGeom>
            <a:avLst/>
            <a:gdLst/>
            <a:ahLst/>
            <a:cxnLst/>
            <a:rect l="l" t="t" r="r" b="b"/>
            <a:pathLst>
              <a:path w="3796665">
                <a:moveTo>
                  <a:pt x="0" y="0"/>
                </a:moveTo>
                <a:lnTo>
                  <a:pt x="3796283" y="0"/>
                </a:lnTo>
              </a:path>
            </a:pathLst>
          </a:custGeom>
          <a:ln w="9144">
            <a:solidFill>
              <a:srgbClr val="666666"/>
            </a:solidFill>
          </a:ln>
        </p:spPr>
        <p:txBody>
          <a:bodyPr wrap="square" lIns="0" tIns="0" rIns="0" bIns="0" rtlCol="0"/>
          <a:lstStyle/>
          <a:p>
            <a:endParaRPr/>
          </a:p>
        </p:txBody>
      </p:sp>
      <p:sp>
        <p:nvSpPr>
          <p:cNvPr id="31" name="object 31"/>
          <p:cNvSpPr/>
          <p:nvPr/>
        </p:nvSpPr>
        <p:spPr>
          <a:xfrm>
            <a:off x="6446520" y="3998848"/>
            <a:ext cx="292735" cy="58419"/>
          </a:xfrm>
          <a:custGeom>
            <a:avLst/>
            <a:gdLst/>
            <a:ahLst/>
            <a:cxnLst/>
            <a:rect l="l" t="t" r="r" b="b"/>
            <a:pathLst>
              <a:path w="292734" h="58420">
                <a:moveTo>
                  <a:pt x="0" y="57912"/>
                </a:moveTo>
                <a:lnTo>
                  <a:pt x="292607" y="57912"/>
                </a:lnTo>
                <a:lnTo>
                  <a:pt x="292607" y="0"/>
                </a:lnTo>
                <a:lnTo>
                  <a:pt x="0" y="0"/>
                </a:lnTo>
                <a:lnTo>
                  <a:pt x="0" y="57912"/>
                </a:lnTo>
                <a:close/>
              </a:path>
            </a:pathLst>
          </a:custGeom>
          <a:solidFill>
            <a:srgbClr val="000000"/>
          </a:solidFill>
        </p:spPr>
        <p:txBody>
          <a:bodyPr wrap="square" lIns="0" tIns="0" rIns="0" bIns="0" rtlCol="0"/>
          <a:lstStyle/>
          <a:p>
            <a:endParaRPr/>
          </a:p>
        </p:txBody>
      </p:sp>
      <p:sp>
        <p:nvSpPr>
          <p:cNvPr id="32" name="object 32"/>
          <p:cNvSpPr/>
          <p:nvPr/>
        </p:nvSpPr>
        <p:spPr>
          <a:xfrm>
            <a:off x="6446520" y="3998848"/>
            <a:ext cx="292735" cy="58419"/>
          </a:xfrm>
          <a:custGeom>
            <a:avLst/>
            <a:gdLst/>
            <a:ahLst/>
            <a:cxnLst/>
            <a:rect l="l" t="t" r="r" b="b"/>
            <a:pathLst>
              <a:path w="292734" h="58420">
                <a:moveTo>
                  <a:pt x="0" y="57912"/>
                </a:moveTo>
                <a:lnTo>
                  <a:pt x="292607" y="57912"/>
                </a:lnTo>
                <a:lnTo>
                  <a:pt x="292607" y="0"/>
                </a:lnTo>
                <a:lnTo>
                  <a:pt x="0" y="0"/>
                </a:lnTo>
                <a:lnTo>
                  <a:pt x="0" y="57912"/>
                </a:lnTo>
                <a:close/>
              </a:path>
            </a:pathLst>
          </a:custGeom>
          <a:ln w="9144">
            <a:solidFill>
              <a:srgbClr val="000000"/>
            </a:solidFill>
          </a:ln>
        </p:spPr>
        <p:txBody>
          <a:bodyPr wrap="square" lIns="0" tIns="0" rIns="0" bIns="0" rtlCol="0"/>
          <a:lstStyle/>
          <a:p>
            <a:endParaRPr/>
          </a:p>
        </p:txBody>
      </p:sp>
      <p:sp>
        <p:nvSpPr>
          <p:cNvPr id="33" name="object 33"/>
          <p:cNvSpPr/>
          <p:nvPr/>
        </p:nvSpPr>
        <p:spPr>
          <a:xfrm>
            <a:off x="8345423" y="3998848"/>
            <a:ext cx="292735" cy="58419"/>
          </a:xfrm>
          <a:custGeom>
            <a:avLst/>
            <a:gdLst/>
            <a:ahLst/>
            <a:cxnLst/>
            <a:rect l="l" t="t" r="r" b="b"/>
            <a:pathLst>
              <a:path w="292734" h="58420">
                <a:moveTo>
                  <a:pt x="0" y="57912"/>
                </a:moveTo>
                <a:lnTo>
                  <a:pt x="292607" y="57912"/>
                </a:lnTo>
                <a:lnTo>
                  <a:pt x="292607" y="0"/>
                </a:lnTo>
                <a:lnTo>
                  <a:pt x="0" y="0"/>
                </a:lnTo>
                <a:lnTo>
                  <a:pt x="0" y="57912"/>
                </a:lnTo>
                <a:close/>
              </a:path>
            </a:pathLst>
          </a:custGeom>
          <a:solidFill>
            <a:srgbClr val="000000"/>
          </a:solidFill>
        </p:spPr>
        <p:txBody>
          <a:bodyPr wrap="square" lIns="0" tIns="0" rIns="0" bIns="0" rtlCol="0"/>
          <a:lstStyle/>
          <a:p>
            <a:endParaRPr/>
          </a:p>
        </p:txBody>
      </p:sp>
      <p:sp>
        <p:nvSpPr>
          <p:cNvPr id="34" name="object 34"/>
          <p:cNvSpPr/>
          <p:nvPr/>
        </p:nvSpPr>
        <p:spPr>
          <a:xfrm>
            <a:off x="8345423" y="3998848"/>
            <a:ext cx="292735" cy="58419"/>
          </a:xfrm>
          <a:custGeom>
            <a:avLst/>
            <a:gdLst/>
            <a:ahLst/>
            <a:cxnLst/>
            <a:rect l="l" t="t" r="r" b="b"/>
            <a:pathLst>
              <a:path w="292734" h="58420">
                <a:moveTo>
                  <a:pt x="0" y="57912"/>
                </a:moveTo>
                <a:lnTo>
                  <a:pt x="292607" y="57912"/>
                </a:lnTo>
                <a:lnTo>
                  <a:pt x="292607" y="0"/>
                </a:lnTo>
                <a:lnTo>
                  <a:pt x="0" y="0"/>
                </a:lnTo>
                <a:lnTo>
                  <a:pt x="0" y="57912"/>
                </a:lnTo>
                <a:close/>
              </a:path>
            </a:pathLst>
          </a:custGeom>
          <a:ln w="9144">
            <a:solidFill>
              <a:srgbClr val="000000"/>
            </a:solidFill>
          </a:ln>
        </p:spPr>
        <p:txBody>
          <a:bodyPr wrap="square" lIns="0" tIns="0" rIns="0" bIns="0" rtlCol="0"/>
          <a:lstStyle/>
          <a:p>
            <a:endParaRPr/>
          </a:p>
        </p:txBody>
      </p:sp>
      <p:sp>
        <p:nvSpPr>
          <p:cNvPr id="35" name="object 35"/>
          <p:cNvSpPr txBox="1"/>
          <p:nvPr/>
        </p:nvSpPr>
        <p:spPr>
          <a:xfrm>
            <a:off x="5121655" y="5721603"/>
            <a:ext cx="3721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300</a:t>
            </a:r>
            <a:endParaRPr sz="1400">
              <a:latin typeface="Univers for BP Light"/>
              <a:cs typeface="Univers for BP Light"/>
            </a:endParaRPr>
          </a:p>
        </p:txBody>
      </p:sp>
      <p:sp>
        <p:nvSpPr>
          <p:cNvPr id="36" name="object 36"/>
          <p:cNvSpPr txBox="1"/>
          <p:nvPr/>
        </p:nvSpPr>
        <p:spPr>
          <a:xfrm>
            <a:off x="5121655" y="5122671"/>
            <a:ext cx="3721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200</a:t>
            </a:r>
            <a:endParaRPr sz="1400">
              <a:latin typeface="Univers for BP Light"/>
              <a:cs typeface="Univers for BP Light"/>
            </a:endParaRPr>
          </a:p>
        </p:txBody>
      </p:sp>
      <p:sp>
        <p:nvSpPr>
          <p:cNvPr id="37" name="object 37"/>
          <p:cNvSpPr txBox="1"/>
          <p:nvPr/>
        </p:nvSpPr>
        <p:spPr>
          <a:xfrm>
            <a:off x="5121655" y="4523740"/>
            <a:ext cx="3721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100</a:t>
            </a:r>
            <a:endParaRPr sz="1400">
              <a:latin typeface="Univers for BP Light"/>
              <a:cs typeface="Univers for BP Light"/>
            </a:endParaRPr>
          </a:p>
        </p:txBody>
      </p:sp>
      <p:sp>
        <p:nvSpPr>
          <p:cNvPr id="38" name="object 38"/>
          <p:cNvSpPr txBox="1"/>
          <p:nvPr/>
        </p:nvSpPr>
        <p:spPr>
          <a:xfrm>
            <a:off x="5368797" y="392480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39" name="object 39"/>
          <p:cNvSpPr txBox="1"/>
          <p:nvPr/>
        </p:nvSpPr>
        <p:spPr>
          <a:xfrm>
            <a:off x="5171059" y="3325876"/>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40" name="object 40"/>
          <p:cNvSpPr txBox="1"/>
          <p:nvPr/>
        </p:nvSpPr>
        <p:spPr>
          <a:xfrm>
            <a:off x="5171059" y="272669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41" name="object 41"/>
          <p:cNvSpPr/>
          <p:nvPr/>
        </p:nvSpPr>
        <p:spPr>
          <a:xfrm>
            <a:off x="1176527" y="4053840"/>
            <a:ext cx="805180" cy="21590"/>
          </a:xfrm>
          <a:custGeom>
            <a:avLst/>
            <a:gdLst/>
            <a:ahLst/>
            <a:cxnLst/>
            <a:rect l="l" t="t" r="r" b="b"/>
            <a:pathLst>
              <a:path w="805180" h="21589">
                <a:moveTo>
                  <a:pt x="0" y="21336"/>
                </a:moveTo>
                <a:lnTo>
                  <a:pt x="804672" y="21336"/>
                </a:lnTo>
                <a:lnTo>
                  <a:pt x="804672" y="0"/>
                </a:lnTo>
                <a:lnTo>
                  <a:pt x="0" y="0"/>
                </a:lnTo>
                <a:lnTo>
                  <a:pt x="0" y="21336"/>
                </a:lnTo>
                <a:close/>
              </a:path>
            </a:pathLst>
          </a:custGeom>
          <a:solidFill>
            <a:srgbClr val="6633C8"/>
          </a:solidFill>
        </p:spPr>
        <p:txBody>
          <a:bodyPr wrap="square" lIns="0" tIns="0" rIns="0" bIns="0" rtlCol="0"/>
          <a:lstStyle/>
          <a:p>
            <a:endParaRPr/>
          </a:p>
        </p:txBody>
      </p:sp>
      <p:sp>
        <p:nvSpPr>
          <p:cNvPr id="42" name="object 42"/>
          <p:cNvSpPr/>
          <p:nvPr/>
        </p:nvSpPr>
        <p:spPr>
          <a:xfrm>
            <a:off x="1171955" y="4049267"/>
            <a:ext cx="814069" cy="30480"/>
          </a:xfrm>
          <a:custGeom>
            <a:avLst/>
            <a:gdLst/>
            <a:ahLst/>
            <a:cxnLst/>
            <a:rect l="l" t="t" r="r" b="b"/>
            <a:pathLst>
              <a:path w="814069" h="30479">
                <a:moveTo>
                  <a:pt x="0" y="30480"/>
                </a:moveTo>
                <a:lnTo>
                  <a:pt x="813816" y="30480"/>
                </a:lnTo>
                <a:lnTo>
                  <a:pt x="813816" y="0"/>
                </a:lnTo>
                <a:lnTo>
                  <a:pt x="0" y="0"/>
                </a:lnTo>
                <a:lnTo>
                  <a:pt x="0" y="30480"/>
                </a:lnTo>
                <a:close/>
              </a:path>
            </a:pathLst>
          </a:custGeom>
          <a:solidFill>
            <a:srgbClr val="BEBEBE"/>
          </a:solidFill>
        </p:spPr>
        <p:txBody>
          <a:bodyPr wrap="square" lIns="0" tIns="0" rIns="0" bIns="0" rtlCol="0"/>
          <a:lstStyle/>
          <a:p>
            <a:endParaRPr/>
          </a:p>
        </p:txBody>
      </p:sp>
      <p:sp>
        <p:nvSpPr>
          <p:cNvPr id="43" name="object 43"/>
          <p:cNvSpPr/>
          <p:nvPr/>
        </p:nvSpPr>
        <p:spPr>
          <a:xfrm>
            <a:off x="2383535" y="3511296"/>
            <a:ext cx="805180" cy="563880"/>
          </a:xfrm>
          <a:custGeom>
            <a:avLst/>
            <a:gdLst/>
            <a:ahLst/>
            <a:cxnLst/>
            <a:rect l="l" t="t" r="r" b="b"/>
            <a:pathLst>
              <a:path w="805180" h="563879">
                <a:moveTo>
                  <a:pt x="0" y="563879"/>
                </a:moveTo>
                <a:lnTo>
                  <a:pt x="804672" y="563879"/>
                </a:lnTo>
                <a:lnTo>
                  <a:pt x="804672" y="0"/>
                </a:lnTo>
                <a:lnTo>
                  <a:pt x="0" y="0"/>
                </a:lnTo>
                <a:lnTo>
                  <a:pt x="0" y="563879"/>
                </a:lnTo>
                <a:close/>
              </a:path>
            </a:pathLst>
          </a:custGeom>
          <a:solidFill>
            <a:srgbClr val="DC0000"/>
          </a:solidFill>
        </p:spPr>
        <p:txBody>
          <a:bodyPr wrap="square" lIns="0" tIns="0" rIns="0" bIns="0" rtlCol="0"/>
          <a:lstStyle/>
          <a:p>
            <a:endParaRPr/>
          </a:p>
        </p:txBody>
      </p:sp>
      <p:sp>
        <p:nvSpPr>
          <p:cNvPr id="44" name="object 44"/>
          <p:cNvSpPr/>
          <p:nvPr/>
        </p:nvSpPr>
        <p:spPr>
          <a:xfrm>
            <a:off x="2383535" y="3511296"/>
            <a:ext cx="805180" cy="563880"/>
          </a:xfrm>
          <a:custGeom>
            <a:avLst/>
            <a:gdLst/>
            <a:ahLst/>
            <a:cxnLst/>
            <a:rect l="l" t="t" r="r" b="b"/>
            <a:pathLst>
              <a:path w="805180" h="563879">
                <a:moveTo>
                  <a:pt x="0" y="563879"/>
                </a:moveTo>
                <a:lnTo>
                  <a:pt x="804672" y="563879"/>
                </a:lnTo>
                <a:lnTo>
                  <a:pt x="804672" y="0"/>
                </a:lnTo>
                <a:lnTo>
                  <a:pt x="0" y="0"/>
                </a:lnTo>
                <a:lnTo>
                  <a:pt x="0" y="563879"/>
                </a:lnTo>
                <a:close/>
              </a:path>
            </a:pathLst>
          </a:custGeom>
          <a:ln w="9144">
            <a:solidFill>
              <a:srgbClr val="BEBEBE"/>
            </a:solidFill>
          </a:ln>
        </p:spPr>
        <p:txBody>
          <a:bodyPr wrap="square" lIns="0" tIns="0" rIns="0" bIns="0" rtlCol="0"/>
          <a:lstStyle/>
          <a:p>
            <a:endParaRPr/>
          </a:p>
        </p:txBody>
      </p:sp>
      <p:sp>
        <p:nvSpPr>
          <p:cNvPr id="45" name="object 45"/>
          <p:cNvSpPr/>
          <p:nvPr/>
        </p:nvSpPr>
        <p:spPr>
          <a:xfrm>
            <a:off x="3590544" y="2343911"/>
            <a:ext cx="805180" cy="1731645"/>
          </a:xfrm>
          <a:custGeom>
            <a:avLst/>
            <a:gdLst/>
            <a:ahLst/>
            <a:cxnLst/>
            <a:rect l="l" t="t" r="r" b="b"/>
            <a:pathLst>
              <a:path w="805179" h="1731645">
                <a:moveTo>
                  <a:pt x="0" y="1731264"/>
                </a:moveTo>
                <a:lnTo>
                  <a:pt x="804672" y="1731264"/>
                </a:lnTo>
                <a:lnTo>
                  <a:pt x="804672" y="0"/>
                </a:lnTo>
                <a:lnTo>
                  <a:pt x="0" y="0"/>
                </a:lnTo>
                <a:lnTo>
                  <a:pt x="0" y="1731264"/>
                </a:lnTo>
                <a:close/>
              </a:path>
            </a:pathLst>
          </a:custGeom>
          <a:solidFill>
            <a:srgbClr val="FF6600"/>
          </a:solidFill>
        </p:spPr>
        <p:txBody>
          <a:bodyPr wrap="square" lIns="0" tIns="0" rIns="0" bIns="0" rtlCol="0"/>
          <a:lstStyle/>
          <a:p>
            <a:endParaRPr/>
          </a:p>
        </p:txBody>
      </p:sp>
      <p:sp>
        <p:nvSpPr>
          <p:cNvPr id="46" name="object 46"/>
          <p:cNvSpPr/>
          <p:nvPr/>
        </p:nvSpPr>
        <p:spPr>
          <a:xfrm>
            <a:off x="3590544" y="2343911"/>
            <a:ext cx="805180" cy="1731645"/>
          </a:xfrm>
          <a:custGeom>
            <a:avLst/>
            <a:gdLst/>
            <a:ahLst/>
            <a:cxnLst/>
            <a:rect l="l" t="t" r="r" b="b"/>
            <a:pathLst>
              <a:path w="805179" h="1731645">
                <a:moveTo>
                  <a:pt x="0" y="1731264"/>
                </a:moveTo>
                <a:lnTo>
                  <a:pt x="804672" y="1731264"/>
                </a:lnTo>
                <a:lnTo>
                  <a:pt x="804672" y="0"/>
                </a:lnTo>
                <a:lnTo>
                  <a:pt x="0" y="0"/>
                </a:lnTo>
                <a:lnTo>
                  <a:pt x="0" y="1731264"/>
                </a:lnTo>
                <a:close/>
              </a:path>
            </a:pathLst>
          </a:custGeom>
          <a:ln w="9144">
            <a:solidFill>
              <a:srgbClr val="BEBEBE"/>
            </a:solidFill>
          </a:ln>
        </p:spPr>
        <p:txBody>
          <a:bodyPr wrap="square" lIns="0" tIns="0" rIns="0" bIns="0" rtlCol="0"/>
          <a:lstStyle/>
          <a:p>
            <a:endParaRPr/>
          </a:p>
        </p:txBody>
      </p:sp>
      <p:sp>
        <p:nvSpPr>
          <p:cNvPr id="47" name="object 47"/>
          <p:cNvSpPr/>
          <p:nvPr/>
        </p:nvSpPr>
        <p:spPr>
          <a:xfrm>
            <a:off x="2383535" y="3480815"/>
            <a:ext cx="805180" cy="30480"/>
          </a:xfrm>
          <a:custGeom>
            <a:avLst/>
            <a:gdLst/>
            <a:ahLst/>
            <a:cxnLst/>
            <a:rect l="l" t="t" r="r" b="b"/>
            <a:pathLst>
              <a:path w="805180" h="30479">
                <a:moveTo>
                  <a:pt x="0" y="30479"/>
                </a:moveTo>
                <a:lnTo>
                  <a:pt x="804672" y="30479"/>
                </a:lnTo>
                <a:lnTo>
                  <a:pt x="804672" y="0"/>
                </a:lnTo>
                <a:lnTo>
                  <a:pt x="0" y="0"/>
                </a:lnTo>
                <a:lnTo>
                  <a:pt x="0" y="30479"/>
                </a:lnTo>
                <a:close/>
              </a:path>
            </a:pathLst>
          </a:custGeom>
          <a:solidFill>
            <a:srgbClr val="99CC00"/>
          </a:solidFill>
        </p:spPr>
        <p:txBody>
          <a:bodyPr wrap="square" lIns="0" tIns="0" rIns="0" bIns="0" rtlCol="0"/>
          <a:lstStyle/>
          <a:p>
            <a:endParaRPr/>
          </a:p>
        </p:txBody>
      </p:sp>
      <p:sp>
        <p:nvSpPr>
          <p:cNvPr id="48" name="object 48"/>
          <p:cNvSpPr/>
          <p:nvPr/>
        </p:nvSpPr>
        <p:spPr>
          <a:xfrm>
            <a:off x="2383535" y="3480815"/>
            <a:ext cx="805180" cy="30480"/>
          </a:xfrm>
          <a:custGeom>
            <a:avLst/>
            <a:gdLst/>
            <a:ahLst/>
            <a:cxnLst/>
            <a:rect l="l" t="t" r="r" b="b"/>
            <a:pathLst>
              <a:path w="805180" h="30479">
                <a:moveTo>
                  <a:pt x="0" y="30479"/>
                </a:moveTo>
                <a:lnTo>
                  <a:pt x="804672" y="30479"/>
                </a:lnTo>
                <a:lnTo>
                  <a:pt x="804672" y="0"/>
                </a:lnTo>
                <a:lnTo>
                  <a:pt x="0" y="0"/>
                </a:lnTo>
                <a:lnTo>
                  <a:pt x="0" y="30479"/>
                </a:lnTo>
                <a:close/>
              </a:path>
            </a:pathLst>
          </a:custGeom>
          <a:ln w="9144">
            <a:solidFill>
              <a:srgbClr val="BEBEBE"/>
            </a:solidFill>
          </a:ln>
        </p:spPr>
        <p:txBody>
          <a:bodyPr wrap="square" lIns="0" tIns="0" rIns="0" bIns="0" rtlCol="0"/>
          <a:lstStyle/>
          <a:p>
            <a:endParaRPr/>
          </a:p>
        </p:txBody>
      </p:sp>
      <p:sp>
        <p:nvSpPr>
          <p:cNvPr id="49" name="object 49"/>
          <p:cNvSpPr/>
          <p:nvPr/>
        </p:nvSpPr>
        <p:spPr>
          <a:xfrm>
            <a:off x="3590544" y="4075176"/>
            <a:ext cx="805180" cy="577850"/>
          </a:xfrm>
          <a:custGeom>
            <a:avLst/>
            <a:gdLst/>
            <a:ahLst/>
            <a:cxnLst/>
            <a:rect l="l" t="t" r="r" b="b"/>
            <a:pathLst>
              <a:path w="805179" h="577850">
                <a:moveTo>
                  <a:pt x="0" y="577596"/>
                </a:moveTo>
                <a:lnTo>
                  <a:pt x="804672" y="577596"/>
                </a:lnTo>
                <a:lnTo>
                  <a:pt x="804672" y="0"/>
                </a:lnTo>
                <a:lnTo>
                  <a:pt x="0" y="0"/>
                </a:lnTo>
                <a:lnTo>
                  <a:pt x="0" y="577596"/>
                </a:lnTo>
                <a:close/>
              </a:path>
            </a:pathLst>
          </a:custGeom>
          <a:solidFill>
            <a:srgbClr val="FFCC00"/>
          </a:solidFill>
        </p:spPr>
        <p:txBody>
          <a:bodyPr wrap="square" lIns="0" tIns="0" rIns="0" bIns="0" rtlCol="0"/>
          <a:lstStyle/>
          <a:p>
            <a:endParaRPr/>
          </a:p>
        </p:txBody>
      </p:sp>
      <p:sp>
        <p:nvSpPr>
          <p:cNvPr id="50" name="object 50"/>
          <p:cNvSpPr/>
          <p:nvPr/>
        </p:nvSpPr>
        <p:spPr>
          <a:xfrm>
            <a:off x="3590544" y="4075176"/>
            <a:ext cx="805180" cy="577850"/>
          </a:xfrm>
          <a:custGeom>
            <a:avLst/>
            <a:gdLst/>
            <a:ahLst/>
            <a:cxnLst/>
            <a:rect l="l" t="t" r="r" b="b"/>
            <a:pathLst>
              <a:path w="805179" h="577850">
                <a:moveTo>
                  <a:pt x="0" y="577596"/>
                </a:moveTo>
                <a:lnTo>
                  <a:pt x="804672" y="577596"/>
                </a:lnTo>
                <a:lnTo>
                  <a:pt x="804672" y="0"/>
                </a:lnTo>
                <a:lnTo>
                  <a:pt x="0" y="0"/>
                </a:lnTo>
                <a:lnTo>
                  <a:pt x="0" y="577596"/>
                </a:lnTo>
                <a:close/>
              </a:path>
            </a:pathLst>
          </a:custGeom>
          <a:ln w="9144">
            <a:solidFill>
              <a:srgbClr val="BEBEBE"/>
            </a:solidFill>
          </a:ln>
        </p:spPr>
        <p:txBody>
          <a:bodyPr wrap="square" lIns="0" tIns="0" rIns="0" bIns="0" rtlCol="0"/>
          <a:lstStyle/>
          <a:p>
            <a:endParaRPr/>
          </a:p>
        </p:txBody>
      </p:sp>
      <p:sp>
        <p:nvSpPr>
          <p:cNvPr id="51" name="object 51"/>
          <p:cNvSpPr/>
          <p:nvPr/>
        </p:nvSpPr>
        <p:spPr>
          <a:xfrm>
            <a:off x="2383535" y="4075176"/>
            <a:ext cx="805180" cy="1294130"/>
          </a:xfrm>
          <a:custGeom>
            <a:avLst/>
            <a:gdLst/>
            <a:ahLst/>
            <a:cxnLst/>
            <a:rect l="l" t="t" r="r" b="b"/>
            <a:pathLst>
              <a:path w="805180" h="1294129">
                <a:moveTo>
                  <a:pt x="0" y="1293876"/>
                </a:moveTo>
                <a:lnTo>
                  <a:pt x="804672" y="1293876"/>
                </a:lnTo>
                <a:lnTo>
                  <a:pt x="804672" y="0"/>
                </a:lnTo>
                <a:lnTo>
                  <a:pt x="0" y="0"/>
                </a:lnTo>
                <a:lnTo>
                  <a:pt x="0" y="1293876"/>
                </a:lnTo>
                <a:close/>
              </a:path>
            </a:pathLst>
          </a:custGeom>
          <a:solidFill>
            <a:srgbClr val="666666"/>
          </a:solidFill>
        </p:spPr>
        <p:txBody>
          <a:bodyPr wrap="square" lIns="0" tIns="0" rIns="0" bIns="0" rtlCol="0"/>
          <a:lstStyle/>
          <a:p>
            <a:endParaRPr/>
          </a:p>
        </p:txBody>
      </p:sp>
      <p:sp>
        <p:nvSpPr>
          <p:cNvPr id="52" name="object 52"/>
          <p:cNvSpPr/>
          <p:nvPr/>
        </p:nvSpPr>
        <p:spPr>
          <a:xfrm>
            <a:off x="2383535" y="4075176"/>
            <a:ext cx="805180" cy="1294130"/>
          </a:xfrm>
          <a:custGeom>
            <a:avLst/>
            <a:gdLst/>
            <a:ahLst/>
            <a:cxnLst/>
            <a:rect l="l" t="t" r="r" b="b"/>
            <a:pathLst>
              <a:path w="805180" h="1294129">
                <a:moveTo>
                  <a:pt x="0" y="1293876"/>
                </a:moveTo>
                <a:lnTo>
                  <a:pt x="804672" y="1293876"/>
                </a:lnTo>
                <a:lnTo>
                  <a:pt x="804672" y="0"/>
                </a:lnTo>
                <a:lnTo>
                  <a:pt x="0" y="0"/>
                </a:lnTo>
                <a:lnTo>
                  <a:pt x="0" y="1293876"/>
                </a:lnTo>
                <a:close/>
              </a:path>
            </a:pathLst>
          </a:custGeom>
          <a:ln w="9143">
            <a:solidFill>
              <a:srgbClr val="BEBEBE"/>
            </a:solidFill>
          </a:ln>
        </p:spPr>
        <p:txBody>
          <a:bodyPr wrap="square" lIns="0" tIns="0" rIns="0" bIns="0" rtlCol="0"/>
          <a:lstStyle/>
          <a:p>
            <a:endParaRPr/>
          </a:p>
        </p:txBody>
      </p:sp>
      <p:sp>
        <p:nvSpPr>
          <p:cNvPr id="53" name="object 53"/>
          <p:cNvSpPr/>
          <p:nvPr/>
        </p:nvSpPr>
        <p:spPr>
          <a:xfrm>
            <a:off x="3590544" y="4652771"/>
            <a:ext cx="805180" cy="434340"/>
          </a:xfrm>
          <a:custGeom>
            <a:avLst/>
            <a:gdLst/>
            <a:ahLst/>
            <a:cxnLst/>
            <a:rect l="l" t="t" r="r" b="b"/>
            <a:pathLst>
              <a:path w="805179" h="434339">
                <a:moveTo>
                  <a:pt x="0" y="434339"/>
                </a:moveTo>
                <a:lnTo>
                  <a:pt x="804672" y="434339"/>
                </a:lnTo>
                <a:lnTo>
                  <a:pt x="804672" y="0"/>
                </a:lnTo>
                <a:lnTo>
                  <a:pt x="0" y="0"/>
                </a:lnTo>
                <a:lnTo>
                  <a:pt x="0" y="434339"/>
                </a:lnTo>
                <a:close/>
              </a:path>
            </a:pathLst>
          </a:custGeom>
          <a:solidFill>
            <a:srgbClr val="009EDF"/>
          </a:solidFill>
        </p:spPr>
        <p:txBody>
          <a:bodyPr wrap="square" lIns="0" tIns="0" rIns="0" bIns="0" rtlCol="0"/>
          <a:lstStyle/>
          <a:p>
            <a:endParaRPr/>
          </a:p>
        </p:txBody>
      </p:sp>
      <p:sp>
        <p:nvSpPr>
          <p:cNvPr id="54" name="object 54"/>
          <p:cNvSpPr/>
          <p:nvPr/>
        </p:nvSpPr>
        <p:spPr>
          <a:xfrm>
            <a:off x="3590544" y="4652771"/>
            <a:ext cx="805180" cy="434340"/>
          </a:xfrm>
          <a:custGeom>
            <a:avLst/>
            <a:gdLst/>
            <a:ahLst/>
            <a:cxnLst/>
            <a:rect l="l" t="t" r="r" b="b"/>
            <a:pathLst>
              <a:path w="805179" h="434339">
                <a:moveTo>
                  <a:pt x="0" y="434339"/>
                </a:moveTo>
                <a:lnTo>
                  <a:pt x="804672" y="434339"/>
                </a:lnTo>
                <a:lnTo>
                  <a:pt x="804672" y="0"/>
                </a:lnTo>
                <a:lnTo>
                  <a:pt x="0" y="0"/>
                </a:lnTo>
                <a:lnTo>
                  <a:pt x="0" y="434339"/>
                </a:lnTo>
                <a:close/>
              </a:path>
            </a:pathLst>
          </a:custGeom>
          <a:ln w="9143">
            <a:solidFill>
              <a:srgbClr val="BEBEBE"/>
            </a:solidFill>
          </a:ln>
        </p:spPr>
        <p:txBody>
          <a:bodyPr wrap="square" lIns="0" tIns="0" rIns="0" bIns="0" rtlCol="0"/>
          <a:lstStyle/>
          <a:p>
            <a:endParaRPr/>
          </a:p>
        </p:txBody>
      </p:sp>
      <p:sp>
        <p:nvSpPr>
          <p:cNvPr id="55" name="object 55"/>
          <p:cNvSpPr/>
          <p:nvPr/>
        </p:nvSpPr>
        <p:spPr>
          <a:xfrm>
            <a:off x="975360" y="2290572"/>
            <a:ext cx="0" cy="3569335"/>
          </a:xfrm>
          <a:custGeom>
            <a:avLst/>
            <a:gdLst/>
            <a:ahLst/>
            <a:cxnLst/>
            <a:rect l="l" t="t" r="r" b="b"/>
            <a:pathLst>
              <a:path h="3569335">
                <a:moveTo>
                  <a:pt x="0" y="3569207"/>
                </a:moveTo>
                <a:lnTo>
                  <a:pt x="0" y="0"/>
                </a:lnTo>
              </a:path>
            </a:pathLst>
          </a:custGeom>
          <a:ln w="9144">
            <a:solidFill>
              <a:srgbClr val="666666"/>
            </a:solidFill>
          </a:ln>
        </p:spPr>
        <p:txBody>
          <a:bodyPr wrap="square" lIns="0" tIns="0" rIns="0" bIns="0" rtlCol="0"/>
          <a:lstStyle/>
          <a:p>
            <a:endParaRPr/>
          </a:p>
        </p:txBody>
      </p:sp>
      <p:sp>
        <p:nvSpPr>
          <p:cNvPr id="56" name="object 56"/>
          <p:cNvSpPr/>
          <p:nvPr/>
        </p:nvSpPr>
        <p:spPr>
          <a:xfrm>
            <a:off x="975360" y="58597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7" name="object 57"/>
          <p:cNvSpPr/>
          <p:nvPr/>
        </p:nvSpPr>
        <p:spPr>
          <a:xfrm>
            <a:off x="975360" y="526542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8" name="object 58"/>
          <p:cNvSpPr/>
          <p:nvPr/>
        </p:nvSpPr>
        <p:spPr>
          <a:xfrm>
            <a:off x="975360" y="466953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59" name="object 59"/>
          <p:cNvSpPr/>
          <p:nvPr/>
        </p:nvSpPr>
        <p:spPr>
          <a:xfrm>
            <a:off x="975360" y="4075176"/>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0" name="object 60"/>
          <p:cNvSpPr/>
          <p:nvPr/>
        </p:nvSpPr>
        <p:spPr>
          <a:xfrm>
            <a:off x="975360" y="348081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1" name="object 61"/>
          <p:cNvSpPr/>
          <p:nvPr/>
        </p:nvSpPr>
        <p:spPr>
          <a:xfrm>
            <a:off x="975360" y="28849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2" name="object 62"/>
          <p:cNvSpPr/>
          <p:nvPr/>
        </p:nvSpPr>
        <p:spPr>
          <a:xfrm>
            <a:off x="975360" y="229057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63" name="object 63"/>
          <p:cNvSpPr/>
          <p:nvPr/>
        </p:nvSpPr>
        <p:spPr>
          <a:xfrm>
            <a:off x="975360" y="4075176"/>
            <a:ext cx="3621404" cy="0"/>
          </a:xfrm>
          <a:custGeom>
            <a:avLst/>
            <a:gdLst/>
            <a:ahLst/>
            <a:cxnLst/>
            <a:rect l="l" t="t" r="r" b="b"/>
            <a:pathLst>
              <a:path w="3621404">
                <a:moveTo>
                  <a:pt x="0" y="0"/>
                </a:moveTo>
                <a:lnTo>
                  <a:pt x="3621024" y="0"/>
                </a:lnTo>
              </a:path>
            </a:pathLst>
          </a:custGeom>
          <a:ln w="9144">
            <a:solidFill>
              <a:srgbClr val="666666"/>
            </a:solidFill>
          </a:ln>
        </p:spPr>
        <p:txBody>
          <a:bodyPr wrap="square" lIns="0" tIns="0" rIns="0" bIns="0" rtlCol="0"/>
          <a:lstStyle/>
          <a:p>
            <a:endParaRPr/>
          </a:p>
        </p:txBody>
      </p:sp>
      <p:sp>
        <p:nvSpPr>
          <p:cNvPr id="64" name="object 64"/>
          <p:cNvSpPr/>
          <p:nvPr/>
        </p:nvSpPr>
        <p:spPr>
          <a:xfrm>
            <a:off x="2639060" y="4744084"/>
            <a:ext cx="292735" cy="58419"/>
          </a:xfrm>
          <a:custGeom>
            <a:avLst/>
            <a:gdLst/>
            <a:ahLst/>
            <a:cxnLst/>
            <a:rect l="l" t="t" r="r" b="b"/>
            <a:pathLst>
              <a:path w="292735" h="58420">
                <a:moveTo>
                  <a:pt x="0" y="57912"/>
                </a:moveTo>
                <a:lnTo>
                  <a:pt x="292607" y="57912"/>
                </a:lnTo>
                <a:lnTo>
                  <a:pt x="292607" y="0"/>
                </a:lnTo>
                <a:lnTo>
                  <a:pt x="0" y="0"/>
                </a:lnTo>
                <a:lnTo>
                  <a:pt x="0" y="57912"/>
                </a:lnTo>
                <a:close/>
              </a:path>
            </a:pathLst>
          </a:custGeom>
          <a:solidFill>
            <a:srgbClr val="000000"/>
          </a:solidFill>
        </p:spPr>
        <p:txBody>
          <a:bodyPr wrap="square" lIns="0" tIns="0" rIns="0" bIns="0" rtlCol="0"/>
          <a:lstStyle/>
          <a:p>
            <a:endParaRPr/>
          </a:p>
        </p:txBody>
      </p:sp>
      <p:sp>
        <p:nvSpPr>
          <p:cNvPr id="65" name="object 65"/>
          <p:cNvSpPr/>
          <p:nvPr/>
        </p:nvSpPr>
        <p:spPr>
          <a:xfrm>
            <a:off x="2639060" y="4744084"/>
            <a:ext cx="292735" cy="58419"/>
          </a:xfrm>
          <a:custGeom>
            <a:avLst/>
            <a:gdLst/>
            <a:ahLst/>
            <a:cxnLst/>
            <a:rect l="l" t="t" r="r" b="b"/>
            <a:pathLst>
              <a:path w="292735" h="58420">
                <a:moveTo>
                  <a:pt x="0" y="57912"/>
                </a:moveTo>
                <a:lnTo>
                  <a:pt x="292607" y="57912"/>
                </a:lnTo>
                <a:lnTo>
                  <a:pt x="292607" y="0"/>
                </a:lnTo>
                <a:lnTo>
                  <a:pt x="0" y="0"/>
                </a:lnTo>
                <a:lnTo>
                  <a:pt x="0" y="57912"/>
                </a:lnTo>
                <a:close/>
              </a:path>
            </a:pathLst>
          </a:custGeom>
          <a:ln w="9144">
            <a:solidFill>
              <a:srgbClr val="000000"/>
            </a:solidFill>
          </a:ln>
        </p:spPr>
        <p:txBody>
          <a:bodyPr wrap="square" lIns="0" tIns="0" rIns="0" bIns="0" rtlCol="0"/>
          <a:lstStyle/>
          <a:p>
            <a:endParaRPr/>
          </a:p>
        </p:txBody>
      </p:sp>
      <p:sp>
        <p:nvSpPr>
          <p:cNvPr id="66" name="object 66"/>
          <p:cNvSpPr/>
          <p:nvPr/>
        </p:nvSpPr>
        <p:spPr>
          <a:xfrm>
            <a:off x="3846067" y="3326765"/>
            <a:ext cx="292735" cy="58419"/>
          </a:xfrm>
          <a:custGeom>
            <a:avLst/>
            <a:gdLst/>
            <a:ahLst/>
            <a:cxnLst/>
            <a:rect l="l" t="t" r="r" b="b"/>
            <a:pathLst>
              <a:path w="292735" h="58420">
                <a:moveTo>
                  <a:pt x="0" y="57912"/>
                </a:moveTo>
                <a:lnTo>
                  <a:pt x="292608" y="57912"/>
                </a:lnTo>
                <a:lnTo>
                  <a:pt x="292608" y="0"/>
                </a:lnTo>
                <a:lnTo>
                  <a:pt x="0" y="0"/>
                </a:lnTo>
                <a:lnTo>
                  <a:pt x="0" y="57912"/>
                </a:lnTo>
                <a:close/>
              </a:path>
            </a:pathLst>
          </a:custGeom>
          <a:solidFill>
            <a:srgbClr val="000000"/>
          </a:solidFill>
        </p:spPr>
        <p:txBody>
          <a:bodyPr wrap="square" lIns="0" tIns="0" rIns="0" bIns="0" rtlCol="0"/>
          <a:lstStyle/>
          <a:p>
            <a:endParaRPr/>
          </a:p>
        </p:txBody>
      </p:sp>
      <p:sp>
        <p:nvSpPr>
          <p:cNvPr id="67" name="object 67"/>
          <p:cNvSpPr/>
          <p:nvPr/>
        </p:nvSpPr>
        <p:spPr>
          <a:xfrm>
            <a:off x="3846067" y="3326765"/>
            <a:ext cx="292735" cy="58419"/>
          </a:xfrm>
          <a:custGeom>
            <a:avLst/>
            <a:gdLst/>
            <a:ahLst/>
            <a:cxnLst/>
            <a:rect l="l" t="t" r="r" b="b"/>
            <a:pathLst>
              <a:path w="292735" h="58420">
                <a:moveTo>
                  <a:pt x="0" y="57912"/>
                </a:moveTo>
                <a:lnTo>
                  <a:pt x="292608" y="57912"/>
                </a:lnTo>
                <a:lnTo>
                  <a:pt x="292608" y="0"/>
                </a:lnTo>
                <a:lnTo>
                  <a:pt x="0" y="0"/>
                </a:lnTo>
                <a:lnTo>
                  <a:pt x="0" y="57912"/>
                </a:lnTo>
                <a:close/>
              </a:path>
            </a:pathLst>
          </a:custGeom>
          <a:ln w="9144">
            <a:solidFill>
              <a:srgbClr val="000000"/>
            </a:solidFill>
          </a:ln>
        </p:spPr>
        <p:txBody>
          <a:bodyPr wrap="square" lIns="0" tIns="0" rIns="0" bIns="0" rtlCol="0"/>
          <a:lstStyle/>
          <a:p>
            <a:endParaRPr/>
          </a:p>
        </p:txBody>
      </p:sp>
      <p:sp>
        <p:nvSpPr>
          <p:cNvPr id="68" name="object 68"/>
          <p:cNvSpPr txBox="1"/>
          <p:nvPr/>
        </p:nvSpPr>
        <p:spPr>
          <a:xfrm>
            <a:off x="452424" y="5737149"/>
            <a:ext cx="3721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300</a:t>
            </a:r>
            <a:endParaRPr sz="1400">
              <a:latin typeface="Univers for BP Light"/>
              <a:cs typeface="Univers for BP Light"/>
            </a:endParaRPr>
          </a:p>
        </p:txBody>
      </p:sp>
      <p:sp>
        <p:nvSpPr>
          <p:cNvPr id="69" name="object 69"/>
          <p:cNvSpPr txBox="1"/>
          <p:nvPr/>
        </p:nvSpPr>
        <p:spPr>
          <a:xfrm>
            <a:off x="452424" y="5141848"/>
            <a:ext cx="3721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200</a:t>
            </a:r>
            <a:endParaRPr sz="1400">
              <a:latin typeface="Univers for BP Light"/>
              <a:cs typeface="Univers for BP Light"/>
            </a:endParaRPr>
          </a:p>
        </p:txBody>
      </p:sp>
      <p:sp>
        <p:nvSpPr>
          <p:cNvPr id="70" name="object 70"/>
          <p:cNvSpPr txBox="1"/>
          <p:nvPr/>
        </p:nvSpPr>
        <p:spPr>
          <a:xfrm>
            <a:off x="452424" y="4546854"/>
            <a:ext cx="37211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a:t>
            </a:r>
            <a:r>
              <a:rPr sz="1400" b="0" dirty="0">
                <a:latin typeface="Univers for BP Light"/>
                <a:cs typeface="Univers for BP Light"/>
              </a:rPr>
              <a:t>100</a:t>
            </a:r>
            <a:endParaRPr sz="1400">
              <a:latin typeface="Univers for BP Light"/>
              <a:cs typeface="Univers for BP Light"/>
            </a:endParaRPr>
          </a:p>
        </p:txBody>
      </p:sp>
      <p:sp>
        <p:nvSpPr>
          <p:cNvPr id="71" name="object 71"/>
          <p:cNvSpPr txBox="1"/>
          <p:nvPr/>
        </p:nvSpPr>
        <p:spPr>
          <a:xfrm>
            <a:off x="699617" y="3951604"/>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72" name="object 72"/>
          <p:cNvSpPr txBox="1"/>
          <p:nvPr/>
        </p:nvSpPr>
        <p:spPr>
          <a:xfrm>
            <a:off x="501802" y="3356609"/>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73" name="object 73"/>
          <p:cNvSpPr txBox="1"/>
          <p:nvPr/>
        </p:nvSpPr>
        <p:spPr>
          <a:xfrm>
            <a:off x="501802" y="276136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74" name="object 74"/>
          <p:cNvSpPr txBox="1"/>
          <p:nvPr/>
        </p:nvSpPr>
        <p:spPr>
          <a:xfrm>
            <a:off x="1077874" y="5968491"/>
            <a:ext cx="100520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Total</a:t>
            </a:r>
            <a:r>
              <a:rPr sz="1400" b="0" spc="-70" dirty="0">
                <a:latin typeface="Univers for BP Light"/>
                <a:cs typeface="Univers for BP Light"/>
              </a:rPr>
              <a:t> </a:t>
            </a:r>
            <a:r>
              <a:rPr sz="1400" b="0" dirty="0">
                <a:latin typeface="Univers for BP Light"/>
                <a:cs typeface="Univers for BP Light"/>
              </a:rPr>
              <a:t>energy</a:t>
            </a:r>
            <a:endParaRPr sz="1400">
              <a:latin typeface="Univers for BP Light"/>
              <a:cs typeface="Univers for BP Light"/>
            </a:endParaRPr>
          </a:p>
        </p:txBody>
      </p:sp>
      <p:sp>
        <p:nvSpPr>
          <p:cNvPr id="75" name="object 75"/>
          <p:cNvSpPr txBox="1"/>
          <p:nvPr/>
        </p:nvSpPr>
        <p:spPr>
          <a:xfrm>
            <a:off x="2270251" y="5968491"/>
            <a:ext cx="1033144"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Oil, </a:t>
            </a:r>
            <a:r>
              <a:rPr sz="1400" b="0" spc="-5" dirty="0">
                <a:latin typeface="Univers for BP Light"/>
                <a:cs typeface="Univers for BP Light"/>
              </a:rPr>
              <a:t>gas,</a:t>
            </a:r>
            <a:r>
              <a:rPr sz="1400" b="0" spc="-90" dirty="0">
                <a:latin typeface="Univers for BP Light"/>
                <a:cs typeface="Univers for BP Light"/>
              </a:rPr>
              <a:t> </a:t>
            </a:r>
            <a:r>
              <a:rPr sz="1400" b="0" spc="-5" dirty="0">
                <a:latin typeface="Univers for BP Light"/>
                <a:cs typeface="Univers for BP Light"/>
              </a:rPr>
              <a:t>coal</a:t>
            </a:r>
            <a:endParaRPr sz="1400">
              <a:latin typeface="Univers for BP Light"/>
              <a:cs typeface="Univers for BP Light"/>
            </a:endParaRPr>
          </a:p>
        </p:txBody>
      </p:sp>
      <p:sp>
        <p:nvSpPr>
          <p:cNvPr id="76" name="object 76"/>
          <p:cNvSpPr txBox="1"/>
          <p:nvPr/>
        </p:nvSpPr>
        <p:spPr>
          <a:xfrm>
            <a:off x="3536696" y="5968491"/>
            <a:ext cx="91503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Other</a:t>
            </a:r>
            <a:r>
              <a:rPr sz="1400" b="0" spc="-60" dirty="0">
                <a:latin typeface="Univers for BP Light"/>
                <a:cs typeface="Univers for BP Light"/>
              </a:rPr>
              <a:t> </a:t>
            </a:r>
            <a:r>
              <a:rPr sz="1400" b="0" spc="-5" dirty="0">
                <a:latin typeface="Univers for BP Light"/>
                <a:cs typeface="Univers for BP Light"/>
              </a:rPr>
              <a:t>fuels</a:t>
            </a:r>
            <a:endParaRPr sz="1400">
              <a:latin typeface="Univers for BP Light"/>
              <a:cs typeface="Univers for BP Light"/>
            </a:endParaRPr>
          </a:p>
        </p:txBody>
      </p:sp>
      <p:sp>
        <p:nvSpPr>
          <p:cNvPr id="77" name="object 77"/>
          <p:cNvSpPr txBox="1">
            <a:spLocks noGrp="1"/>
          </p:cNvSpPr>
          <p:nvPr>
            <p:ph type="title"/>
          </p:nvPr>
        </p:nvSpPr>
        <p:spPr>
          <a:xfrm>
            <a:off x="491439" y="568578"/>
            <a:ext cx="7331709" cy="335280"/>
          </a:xfrm>
          <a:prstGeom prst="rect">
            <a:avLst/>
          </a:prstGeom>
        </p:spPr>
        <p:txBody>
          <a:bodyPr vert="horz" wrap="square" lIns="0" tIns="0" rIns="0" bIns="0" rtlCol="0">
            <a:spAutoFit/>
          </a:bodyPr>
          <a:lstStyle/>
          <a:p>
            <a:pPr marL="12700">
              <a:lnSpc>
                <a:spcPct val="100000"/>
              </a:lnSpc>
            </a:pPr>
            <a:r>
              <a:rPr spc="-5" dirty="0"/>
              <a:t>Comparing the ET scenario with last year’s base</a:t>
            </a:r>
            <a:r>
              <a:rPr spc="180" dirty="0"/>
              <a:t> </a:t>
            </a:r>
            <a:r>
              <a:rPr spc="-5" dirty="0"/>
              <a:t>case…</a:t>
            </a:r>
          </a:p>
        </p:txBody>
      </p:sp>
      <p:sp>
        <p:nvSpPr>
          <p:cNvPr id="78" name="object 78"/>
          <p:cNvSpPr txBox="1"/>
          <p:nvPr/>
        </p:nvSpPr>
        <p:spPr>
          <a:xfrm>
            <a:off x="489000" y="1774190"/>
            <a:ext cx="451484" cy="627380"/>
          </a:xfrm>
          <a:prstGeom prst="rect">
            <a:avLst/>
          </a:prstGeom>
        </p:spPr>
        <p:txBody>
          <a:bodyPr vert="horz" wrap="square" lIns="0" tIns="0" rIns="0" bIns="0" rtlCol="0">
            <a:spAutoFit/>
          </a:bodyPr>
          <a:lstStyle/>
          <a:p>
            <a:pPr marL="25400" indent="-13335">
              <a:lnSpc>
                <a:spcPct val="100000"/>
              </a:lnSpc>
            </a:pPr>
            <a:r>
              <a:rPr sz="1400" b="0" spc="-5" dirty="0">
                <a:latin typeface="Univers for BP Light"/>
                <a:cs typeface="Univers for BP Light"/>
              </a:rPr>
              <a:t>M</a:t>
            </a:r>
            <a:r>
              <a:rPr sz="1400" b="0" dirty="0">
                <a:latin typeface="Univers for BP Light"/>
                <a:cs typeface="Univers for BP Light"/>
              </a:rPr>
              <a:t>toe</a:t>
            </a:r>
            <a:endParaRPr sz="1400">
              <a:latin typeface="Univers for BP Light"/>
              <a:cs typeface="Univers for BP Light"/>
            </a:endParaRPr>
          </a:p>
          <a:p>
            <a:pPr marL="25400">
              <a:lnSpc>
                <a:spcPct val="100000"/>
              </a:lnSpc>
              <a:spcBef>
                <a:spcPts val="1405"/>
              </a:spcBef>
            </a:pPr>
            <a:r>
              <a:rPr sz="1400" b="0" spc="-5" dirty="0">
                <a:latin typeface="Univers for BP Light"/>
                <a:cs typeface="Univers for BP Light"/>
              </a:rPr>
              <a:t>300</a:t>
            </a:r>
            <a:endParaRPr sz="1400">
              <a:latin typeface="Univers for BP Light"/>
              <a:cs typeface="Univers for BP Light"/>
            </a:endParaRPr>
          </a:p>
        </p:txBody>
      </p:sp>
      <p:sp>
        <p:nvSpPr>
          <p:cNvPr id="79" name="object 79"/>
          <p:cNvSpPr txBox="1"/>
          <p:nvPr/>
        </p:nvSpPr>
        <p:spPr>
          <a:xfrm>
            <a:off x="2834385" y="1178686"/>
            <a:ext cx="4003675" cy="27432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Difference in projected levels in</a:t>
            </a:r>
            <a:r>
              <a:rPr sz="1800" spc="-85" dirty="0">
                <a:latin typeface="Univers for BP"/>
                <a:cs typeface="Univers for BP"/>
              </a:rPr>
              <a:t> </a:t>
            </a:r>
            <a:r>
              <a:rPr sz="1800" spc="-5" dirty="0">
                <a:latin typeface="Univers for BP"/>
                <a:cs typeface="Univers for BP"/>
              </a:rPr>
              <a:t>2035</a:t>
            </a:r>
            <a:endParaRPr sz="1800">
              <a:latin typeface="Univers for BP"/>
              <a:cs typeface="Univers for BP"/>
            </a:endParaRPr>
          </a:p>
        </p:txBody>
      </p:sp>
      <p:sp>
        <p:nvSpPr>
          <p:cNvPr id="80" name="object 80"/>
          <p:cNvSpPr txBox="1"/>
          <p:nvPr/>
        </p:nvSpPr>
        <p:spPr>
          <a:xfrm>
            <a:off x="5133847" y="1585305"/>
            <a:ext cx="450850" cy="777875"/>
          </a:xfrm>
          <a:prstGeom prst="rect">
            <a:avLst/>
          </a:prstGeom>
        </p:spPr>
        <p:txBody>
          <a:bodyPr vert="horz" wrap="square" lIns="0" tIns="0" rIns="0" bIns="0" rtlCol="0">
            <a:spAutoFit/>
          </a:bodyPr>
          <a:lstStyle/>
          <a:p>
            <a:pPr marL="49530" marR="5080" indent="-37465">
              <a:lnSpc>
                <a:spcPct val="177100"/>
              </a:lnSpc>
            </a:pPr>
            <a:r>
              <a:rPr sz="1400" b="0" spc="-10" dirty="0">
                <a:latin typeface="Univers for BP Light"/>
                <a:cs typeface="Univers for BP Light"/>
              </a:rPr>
              <a:t>M</a:t>
            </a:r>
            <a:r>
              <a:rPr sz="1400" b="0" dirty="0">
                <a:latin typeface="Univers for BP Light"/>
                <a:cs typeface="Univers for BP Light"/>
              </a:rPr>
              <a:t>toe  </a:t>
            </a:r>
            <a:r>
              <a:rPr sz="1400" b="0" spc="-5" dirty="0">
                <a:latin typeface="Univers for BP Light"/>
                <a:cs typeface="Univers for BP Light"/>
              </a:rPr>
              <a:t>300</a:t>
            </a:r>
            <a:endParaRPr sz="1400">
              <a:latin typeface="Univers for BP Light"/>
              <a:cs typeface="Univers for BP Light"/>
            </a:endParaRPr>
          </a:p>
        </p:txBody>
      </p:sp>
      <p:sp>
        <p:nvSpPr>
          <p:cNvPr id="81" name="object 81"/>
          <p:cNvSpPr/>
          <p:nvPr/>
        </p:nvSpPr>
        <p:spPr>
          <a:xfrm>
            <a:off x="1866900" y="1575816"/>
            <a:ext cx="1664335" cy="408940"/>
          </a:xfrm>
          <a:custGeom>
            <a:avLst/>
            <a:gdLst/>
            <a:ahLst/>
            <a:cxnLst/>
            <a:rect l="l" t="t" r="r" b="b"/>
            <a:pathLst>
              <a:path w="1664335" h="408939">
                <a:moveTo>
                  <a:pt x="1596136" y="0"/>
                </a:moveTo>
                <a:lnTo>
                  <a:pt x="68072" y="0"/>
                </a:lnTo>
                <a:lnTo>
                  <a:pt x="41576" y="5349"/>
                </a:lnTo>
                <a:lnTo>
                  <a:pt x="19939" y="19938"/>
                </a:lnTo>
                <a:lnTo>
                  <a:pt x="5349" y="41576"/>
                </a:lnTo>
                <a:lnTo>
                  <a:pt x="0" y="68072"/>
                </a:lnTo>
                <a:lnTo>
                  <a:pt x="0" y="340360"/>
                </a:lnTo>
                <a:lnTo>
                  <a:pt x="5349" y="366855"/>
                </a:lnTo>
                <a:lnTo>
                  <a:pt x="19938" y="388493"/>
                </a:lnTo>
                <a:lnTo>
                  <a:pt x="41576" y="403082"/>
                </a:lnTo>
                <a:lnTo>
                  <a:pt x="68072" y="408432"/>
                </a:lnTo>
                <a:lnTo>
                  <a:pt x="1596136" y="408432"/>
                </a:lnTo>
                <a:lnTo>
                  <a:pt x="1622631" y="403082"/>
                </a:lnTo>
                <a:lnTo>
                  <a:pt x="1644269" y="388493"/>
                </a:lnTo>
                <a:lnTo>
                  <a:pt x="1658858" y="366855"/>
                </a:lnTo>
                <a:lnTo>
                  <a:pt x="1664208" y="340360"/>
                </a:lnTo>
                <a:lnTo>
                  <a:pt x="1664208" y="68072"/>
                </a:lnTo>
                <a:lnTo>
                  <a:pt x="1658858" y="41576"/>
                </a:lnTo>
                <a:lnTo>
                  <a:pt x="1644269" y="19938"/>
                </a:lnTo>
                <a:lnTo>
                  <a:pt x="1622631" y="5349"/>
                </a:lnTo>
                <a:lnTo>
                  <a:pt x="1596136" y="0"/>
                </a:lnTo>
                <a:close/>
              </a:path>
            </a:pathLst>
          </a:custGeom>
          <a:solidFill>
            <a:srgbClr val="EAEAEA"/>
          </a:solidFill>
        </p:spPr>
        <p:txBody>
          <a:bodyPr wrap="square" lIns="0" tIns="0" rIns="0" bIns="0" rtlCol="0"/>
          <a:lstStyle/>
          <a:p>
            <a:endParaRPr/>
          </a:p>
        </p:txBody>
      </p:sp>
      <p:sp>
        <p:nvSpPr>
          <p:cNvPr id="82" name="object 82"/>
          <p:cNvSpPr/>
          <p:nvPr/>
        </p:nvSpPr>
        <p:spPr>
          <a:xfrm>
            <a:off x="6035040" y="1575816"/>
            <a:ext cx="1393190" cy="408940"/>
          </a:xfrm>
          <a:custGeom>
            <a:avLst/>
            <a:gdLst/>
            <a:ahLst/>
            <a:cxnLst/>
            <a:rect l="l" t="t" r="r" b="b"/>
            <a:pathLst>
              <a:path w="1393190" h="408939">
                <a:moveTo>
                  <a:pt x="1324864" y="0"/>
                </a:moveTo>
                <a:lnTo>
                  <a:pt x="68072" y="0"/>
                </a:lnTo>
                <a:lnTo>
                  <a:pt x="41576" y="5349"/>
                </a:lnTo>
                <a:lnTo>
                  <a:pt x="19938" y="19938"/>
                </a:lnTo>
                <a:lnTo>
                  <a:pt x="5349" y="41576"/>
                </a:lnTo>
                <a:lnTo>
                  <a:pt x="0" y="68072"/>
                </a:lnTo>
                <a:lnTo>
                  <a:pt x="0" y="340360"/>
                </a:lnTo>
                <a:lnTo>
                  <a:pt x="5349" y="366855"/>
                </a:lnTo>
                <a:lnTo>
                  <a:pt x="19938" y="388493"/>
                </a:lnTo>
                <a:lnTo>
                  <a:pt x="41576" y="403082"/>
                </a:lnTo>
                <a:lnTo>
                  <a:pt x="68072" y="408432"/>
                </a:lnTo>
                <a:lnTo>
                  <a:pt x="1324864" y="408432"/>
                </a:lnTo>
                <a:lnTo>
                  <a:pt x="1351359" y="403082"/>
                </a:lnTo>
                <a:lnTo>
                  <a:pt x="1372997" y="388493"/>
                </a:lnTo>
                <a:lnTo>
                  <a:pt x="1387586" y="366855"/>
                </a:lnTo>
                <a:lnTo>
                  <a:pt x="1392936" y="340360"/>
                </a:lnTo>
                <a:lnTo>
                  <a:pt x="1392936" y="68072"/>
                </a:lnTo>
                <a:lnTo>
                  <a:pt x="1387586" y="41576"/>
                </a:lnTo>
                <a:lnTo>
                  <a:pt x="1372997" y="19938"/>
                </a:lnTo>
                <a:lnTo>
                  <a:pt x="1351359" y="5349"/>
                </a:lnTo>
                <a:lnTo>
                  <a:pt x="1324864" y="0"/>
                </a:lnTo>
                <a:close/>
              </a:path>
            </a:pathLst>
          </a:custGeom>
          <a:solidFill>
            <a:srgbClr val="EAEAEA"/>
          </a:solidFill>
        </p:spPr>
        <p:txBody>
          <a:bodyPr wrap="square" lIns="0" tIns="0" rIns="0" bIns="0" rtlCol="0"/>
          <a:lstStyle/>
          <a:p>
            <a:endParaRPr/>
          </a:p>
        </p:txBody>
      </p:sp>
      <p:sp>
        <p:nvSpPr>
          <p:cNvPr id="83" name="object 83"/>
          <p:cNvSpPr txBox="1"/>
          <p:nvPr/>
        </p:nvSpPr>
        <p:spPr>
          <a:xfrm>
            <a:off x="2458592" y="1632839"/>
            <a:ext cx="4666615" cy="298450"/>
          </a:xfrm>
          <a:prstGeom prst="rect">
            <a:avLst/>
          </a:prstGeom>
        </p:spPr>
        <p:txBody>
          <a:bodyPr vert="horz" wrap="square" lIns="0" tIns="0" rIns="0" bIns="0" rtlCol="0">
            <a:spAutoFit/>
          </a:bodyPr>
          <a:lstStyle/>
          <a:p>
            <a:pPr marL="12700">
              <a:lnSpc>
                <a:spcPct val="100000"/>
              </a:lnSpc>
              <a:tabLst>
                <a:tab pos="3890645" algn="l"/>
              </a:tabLst>
            </a:pPr>
            <a:r>
              <a:rPr sz="1800" spc="-5" dirty="0">
                <a:latin typeface="Univers for BP"/>
                <a:cs typeface="Univers for BP"/>
              </a:rPr>
              <a:t>Fuel	Region</a:t>
            </a:r>
            <a:endParaRPr sz="1800">
              <a:latin typeface="Univers for BP"/>
              <a:cs typeface="Univers for BP"/>
            </a:endParaRPr>
          </a:p>
        </p:txBody>
      </p:sp>
      <p:sp>
        <p:nvSpPr>
          <p:cNvPr id="84" name="object 84"/>
          <p:cNvSpPr txBox="1"/>
          <p:nvPr/>
        </p:nvSpPr>
        <p:spPr>
          <a:xfrm>
            <a:off x="6217411" y="2754376"/>
            <a:ext cx="729615" cy="448945"/>
          </a:xfrm>
          <a:prstGeom prst="rect">
            <a:avLst/>
          </a:prstGeom>
        </p:spPr>
        <p:txBody>
          <a:bodyPr vert="horz" wrap="square" lIns="0" tIns="0" rIns="0" bIns="0" rtlCol="0">
            <a:spAutoFit/>
          </a:bodyPr>
          <a:lstStyle/>
          <a:p>
            <a:pPr marL="12700" marR="5080" indent="164465">
              <a:lnSpc>
                <a:spcPct val="100000"/>
              </a:lnSpc>
            </a:pPr>
            <a:r>
              <a:rPr sz="1400" spc="-5" dirty="0">
                <a:solidFill>
                  <a:srgbClr val="FFFFFF"/>
                </a:solidFill>
                <a:latin typeface="Univers for BP"/>
                <a:cs typeface="Univers for BP"/>
              </a:rPr>
              <a:t>S&amp;C  </a:t>
            </a:r>
            <a:r>
              <a:rPr sz="1400" spc="-10" dirty="0">
                <a:solidFill>
                  <a:srgbClr val="FFFFFF"/>
                </a:solidFill>
                <a:latin typeface="Univers for BP"/>
                <a:cs typeface="Univers for BP"/>
              </a:rPr>
              <a:t>Am</a:t>
            </a:r>
            <a:r>
              <a:rPr sz="1400" dirty="0">
                <a:solidFill>
                  <a:srgbClr val="FFFFFF"/>
                </a:solidFill>
                <a:latin typeface="Univers for BP"/>
                <a:cs typeface="Univers for BP"/>
              </a:rPr>
              <a:t>erica</a:t>
            </a:r>
            <a:endParaRPr sz="1400">
              <a:latin typeface="Univers for BP"/>
              <a:cs typeface="Univers for BP"/>
            </a:endParaRPr>
          </a:p>
        </p:txBody>
      </p:sp>
      <p:sp>
        <p:nvSpPr>
          <p:cNvPr id="85" name="object 85"/>
          <p:cNvSpPr txBox="1"/>
          <p:nvPr/>
        </p:nvSpPr>
        <p:spPr>
          <a:xfrm>
            <a:off x="6353683" y="3744086"/>
            <a:ext cx="521970" cy="235585"/>
          </a:xfrm>
          <a:prstGeom prst="rect">
            <a:avLst/>
          </a:prstGeom>
        </p:spPr>
        <p:txBody>
          <a:bodyPr vert="horz" wrap="square" lIns="0" tIns="0" rIns="0" bIns="0" rtlCol="0">
            <a:spAutoFit/>
          </a:bodyPr>
          <a:lstStyle/>
          <a:p>
            <a:pPr marL="12700">
              <a:lnSpc>
                <a:spcPct val="100000"/>
              </a:lnSpc>
            </a:pPr>
            <a:r>
              <a:rPr sz="1400" spc="-10" dirty="0">
                <a:solidFill>
                  <a:srgbClr val="FFFFFF"/>
                </a:solidFill>
                <a:latin typeface="Univers for BP"/>
                <a:cs typeface="Univers for BP"/>
              </a:rPr>
              <a:t>A</a:t>
            </a:r>
            <a:r>
              <a:rPr sz="1400" dirty="0">
                <a:solidFill>
                  <a:srgbClr val="FFFFFF"/>
                </a:solidFill>
                <a:latin typeface="Univers for BP"/>
                <a:cs typeface="Univers for BP"/>
              </a:rPr>
              <a:t>frica</a:t>
            </a:r>
            <a:endParaRPr sz="1400">
              <a:latin typeface="Univers for BP"/>
              <a:cs typeface="Univers for BP"/>
            </a:endParaRPr>
          </a:p>
        </p:txBody>
      </p:sp>
      <p:sp>
        <p:nvSpPr>
          <p:cNvPr id="86" name="object 86"/>
          <p:cNvSpPr txBox="1"/>
          <p:nvPr/>
        </p:nvSpPr>
        <p:spPr>
          <a:xfrm>
            <a:off x="6052820" y="3312322"/>
            <a:ext cx="1149350" cy="354330"/>
          </a:xfrm>
          <a:prstGeom prst="rect">
            <a:avLst/>
          </a:prstGeom>
        </p:spPr>
        <p:txBody>
          <a:bodyPr vert="horz" wrap="square" lIns="0" tIns="0" rIns="0" bIns="0" rtlCol="0">
            <a:spAutoFit/>
          </a:bodyPr>
          <a:lstStyle/>
          <a:p>
            <a:pPr marL="390525" marR="5080" indent="-378460">
              <a:lnSpc>
                <a:spcPct val="77900"/>
              </a:lnSpc>
            </a:pPr>
            <a:r>
              <a:rPr sz="1400" spc="-5" dirty="0">
                <a:latin typeface="Univers for BP"/>
                <a:cs typeface="Univers for BP"/>
              </a:rPr>
              <a:t>India </a:t>
            </a:r>
            <a:r>
              <a:rPr sz="1400" dirty="0">
                <a:latin typeface="Univers for BP"/>
                <a:cs typeface="Univers for BP"/>
              </a:rPr>
              <a:t>&amp;</a:t>
            </a:r>
            <a:r>
              <a:rPr sz="1400" spc="-114" dirty="0">
                <a:latin typeface="Univers for BP"/>
                <a:cs typeface="Univers for BP"/>
              </a:rPr>
              <a:t> </a:t>
            </a:r>
            <a:r>
              <a:rPr sz="1400" dirty="0">
                <a:latin typeface="Univers for BP"/>
                <a:cs typeface="Univers for BP"/>
              </a:rPr>
              <a:t>Other  Asia</a:t>
            </a:r>
            <a:endParaRPr sz="1400">
              <a:latin typeface="Univers for BP"/>
              <a:cs typeface="Univers for BP"/>
            </a:endParaRPr>
          </a:p>
        </p:txBody>
      </p:sp>
      <p:sp>
        <p:nvSpPr>
          <p:cNvPr id="87" name="object 87"/>
          <p:cNvSpPr txBox="1"/>
          <p:nvPr/>
        </p:nvSpPr>
        <p:spPr>
          <a:xfrm>
            <a:off x="6327140" y="4664582"/>
            <a:ext cx="51054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h</a:t>
            </a:r>
            <a:r>
              <a:rPr sz="1400" dirty="0">
                <a:solidFill>
                  <a:srgbClr val="FFFFFF"/>
                </a:solidFill>
                <a:latin typeface="Univers for BP"/>
                <a:cs typeface="Univers for BP"/>
              </a:rPr>
              <a:t>i</a:t>
            </a:r>
            <a:r>
              <a:rPr sz="1400" spc="-10" dirty="0">
                <a:solidFill>
                  <a:srgbClr val="FFFFFF"/>
                </a:solidFill>
                <a:latin typeface="Univers for BP"/>
                <a:cs typeface="Univers for BP"/>
              </a:rPr>
              <a:t>n</a:t>
            </a:r>
            <a:r>
              <a:rPr sz="1400" dirty="0">
                <a:solidFill>
                  <a:srgbClr val="FFFFFF"/>
                </a:solidFill>
                <a:latin typeface="Univers for BP"/>
                <a:cs typeface="Univers for BP"/>
              </a:rPr>
              <a:t>a</a:t>
            </a:r>
            <a:endParaRPr sz="1400">
              <a:latin typeface="Univers for BP"/>
              <a:cs typeface="Univers for BP"/>
            </a:endParaRPr>
          </a:p>
        </p:txBody>
      </p:sp>
      <p:sp>
        <p:nvSpPr>
          <p:cNvPr id="88" name="object 88"/>
          <p:cNvSpPr txBox="1"/>
          <p:nvPr/>
        </p:nvSpPr>
        <p:spPr>
          <a:xfrm>
            <a:off x="8173973" y="4652391"/>
            <a:ext cx="718820"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Industry</a:t>
            </a:r>
            <a:endParaRPr sz="1400">
              <a:latin typeface="Univers for BP"/>
              <a:cs typeface="Univers for BP"/>
            </a:endParaRPr>
          </a:p>
        </p:txBody>
      </p:sp>
      <p:sp>
        <p:nvSpPr>
          <p:cNvPr id="89" name="object 89"/>
          <p:cNvSpPr txBox="1"/>
          <p:nvPr/>
        </p:nvSpPr>
        <p:spPr>
          <a:xfrm>
            <a:off x="7853933" y="4089272"/>
            <a:ext cx="1280160" cy="219075"/>
          </a:xfrm>
          <a:prstGeom prst="rect">
            <a:avLst/>
          </a:prstGeom>
        </p:spPr>
        <p:txBody>
          <a:bodyPr vert="horz" wrap="square" lIns="0" tIns="0" rIns="0" bIns="0" rtlCol="0">
            <a:spAutoFit/>
          </a:bodyPr>
          <a:lstStyle/>
          <a:p>
            <a:pPr marL="12700">
              <a:lnSpc>
                <a:spcPct val="100000"/>
              </a:lnSpc>
            </a:pPr>
            <a:r>
              <a:rPr sz="1300" spc="-5" dirty="0">
                <a:latin typeface="Univers for BP"/>
                <a:cs typeface="Univers for BP"/>
              </a:rPr>
              <a:t>Non-combusted</a:t>
            </a:r>
            <a:endParaRPr sz="1300">
              <a:latin typeface="Univers for BP"/>
              <a:cs typeface="Univers for BP"/>
            </a:endParaRPr>
          </a:p>
        </p:txBody>
      </p:sp>
      <p:sp>
        <p:nvSpPr>
          <p:cNvPr id="90" name="object 90"/>
          <p:cNvSpPr txBox="1"/>
          <p:nvPr/>
        </p:nvSpPr>
        <p:spPr>
          <a:xfrm>
            <a:off x="8215376" y="2970529"/>
            <a:ext cx="558800" cy="235585"/>
          </a:xfrm>
          <a:prstGeom prst="rect">
            <a:avLst/>
          </a:prstGeom>
        </p:spPr>
        <p:txBody>
          <a:bodyPr vert="horz" wrap="square" lIns="0" tIns="0" rIns="0" bIns="0" rtlCol="0">
            <a:spAutoFit/>
          </a:bodyPr>
          <a:lstStyle/>
          <a:p>
            <a:pPr marL="12700">
              <a:lnSpc>
                <a:spcPct val="100000"/>
              </a:lnSpc>
            </a:pPr>
            <a:r>
              <a:rPr sz="1400" spc="-10" dirty="0">
                <a:solidFill>
                  <a:srgbClr val="FFFFFF"/>
                </a:solidFill>
                <a:latin typeface="Univers for BP"/>
                <a:cs typeface="Univers for BP"/>
              </a:rPr>
              <a:t>Pow</a:t>
            </a:r>
            <a:r>
              <a:rPr sz="1400" dirty="0">
                <a:solidFill>
                  <a:srgbClr val="FFFFFF"/>
                </a:solidFill>
                <a:latin typeface="Univers for BP"/>
                <a:cs typeface="Univers for BP"/>
              </a:rPr>
              <a:t>er</a:t>
            </a:r>
            <a:endParaRPr sz="1400">
              <a:latin typeface="Univers for BP"/>
              <a:cs typeface="Univers for BP"/>
            </a:endParaRPr>
          </a:p>
        </p:txBody>
      </p:sp>
      <p:sp>
        <p:nvSpPr>
          <p:cNvPr id="91" name="object 91"/>
          <p:cNvSpPr txBox="1"/>
          <p:nvPr/>
        </p:nvSpPr>
        <p:spPr>
          <a:xfrm>
            <a:off x="8125206" y="3791584"/>
            <a:ext cx="817244"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Buildings</a:t>
            </a:r>
            <a:endParaRPr sz="1400">
              <a:latin typeface="Univers for BP"/>
              <a:cs typeface="Univers for BP"/>
            </a:endParaRPr>
          </a:p>
        </p:txBody>
      </p:sp>
      <p:sp>
        <p:nvSpPr>
          <p:cNvPr id="92" name="object 92"/>
          <p:cNvSpPr txBox="1"/>
          <p:nvPr/>
        </p:nvSpPr>
        <p:spPr>
          <a:xfrm>
            <a:off x="8088630" y="3444747"/>
            <a:ext cx="846455"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Transport</a:t>
            </a:r>
            <a:endParaRPr sz="1400">
              <a:latin typeface="Univers for BP"/>
              <a:cs typeface="Univers for BP"/>
            </a:endParaRPr>
          </a:p>
        </p:txBody>
      </p:sp>
      <p:sp>
        <p:nvSpPr>
          <p:cNvPr id="93" name="object 93"/>
          <p:cNvSpPr txBox="1"/>
          <p:nvPr/>
        </p:nvSpPr>
        <p:spPr>
          <a:xfrm>
            <a:off x="6370065" y="5596635"/>
            <a:ext cx="50038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Ot</a:t>
            </a:r>
            <a:r>
              <a:rPr sz="1400" spc="-10" dirty="0">
                <a:latin typeface="Univers for BP"/>
                <a:cs typeface="Univers for BP"/>
              </a:rPr>
              <a:t>h</a:t>
            </a:r>
            <a:r>
              <a:rPr sz="1400" dirty="0">
                <a:latin typeface="Univers for BP"/>
                <a:cs typeface="Univers for BP"/>
              </a:rPr>
              <a:t>er</a:t>
            </a:r>
            <a:endParaRPr sz="1400">
              <a:latin typeface="Univers for BP"/>
              <a:cs typeface="Univers for BP"/>
            </a:endParaRPr>
          </a:p>
        </p:txBody>
      </p:sp>
      <p:sp>
        <p:nvSpPr>
          <p:cNvPr id="94" name="object 94"/>
          <p:cNvSpPr/>
          <p:nvPr/>
        </p:nvSpPr>
        <p:spPr>
          <a:xfrm>
            <a:off x="6612635" y="5442203"/>
            <a:ext cx="0" cy="144145"/>
          </a:xfrm>
          <a:custGeom>
            <a:avLst/>
            <a:gdLst/>
            <a:ahLst/>
            <a:cxnLst/>
            <a:rect l="l" t="t" r="r" b="b"/>
            <a:pathLst>
              <a:path h="144145">
                <a:moveTo>
                  <a:pt x="0" y="0"/>
                </a:moveTo>
                <a:lnTo>
                  <a:pt x="0" y="144018"/>
                </a:lnTo>
              </a:path>
            </a:pathLst>
          </a:custGeom>
          <a:ln w="9144">
            <a:solidFill>
              <a:srgbClr val="000000"/>
            </a:solidFill>
          </a:ln>
        </p:spPr>
        <p:txBody>
          <a:bodyPr wrap="square" lIns="0" tIns="0" rIns="0" bIns="0" rtlCol="0"/>
          <a:lstStyle/>
          <a:p>
            <a:endParaRPr/>
          </a:p>
        </p:txBody>
      </p:sp>
      <p:sp>
        <p:nvSpPr>
          <p:cNvPr id="95" name="object 95"/>
          <p:cNvSpPr txBox="1"/>
          <p:nvPr/>
        </p:nvSpPr>
        <p:spPr>
          <a:xfrm>
            <a:off x="3706495" y="2922904"/>
            <a:ext cx="648335"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Re</a:t>
            </a:r>
            <a:r>
              <a:rPr sz="1400" spc="-10" dirty="0">
                <a:solidFill>
                  <a:srgbClr val="FFFFFF"/>
                </a:solidFill>
                <a:latin typeface="Univers for BP"/>
                <a:cs typeface="Univers for BP"/>
              </a:rPr>
              <a:t>n</a:t>
            </a:r>
            <a:r>
              <a:rPr sz="1400" dirty="0">
                <a:solidFill>
                  <a:srgbClr val="FFFFFF"/>
                </a:solidFill>
                <a:latin typeface="Univers for BP"/>
                <a:cs typeface="Univers for BP"/>
              </a:rPr>
              <a:t>e</a:t>
            </a:r>
            <a:r>
              <a:rPr sz="1400" spc="-10" dirty="0">
                <a:solidFill>
                  <a:srgbClr val="FFFFFF"/>
                </a:solidFill>
                <a:latin typeface="Univers for BP"/>
                <a:cs typeface="Univers for BP"/>
              </a:rPr>
              <a:t>w</a:t>
            </a:r>
            <a:r>
              <a:rPr sz="1400" dirty="0">
                <a:solidFill>
                  <a:srgbClr val="FFFFFF"/>
                </a:solidFill>
                <a:latin typeface="Univers for BP"/>
                <a:cs typeface="Univers for BP"/>
              </a:rPr>
              <a:t>.</a:t>
            </a:r>
            <a:endParaRPr sz="1400">
              <a:latin typeface="Univers for BP"/>
              <a:cs typeface="Univers for BP"/>
            </a:endParaRPr>
          </a:p>
        </p:txBody>
      </p:sp>
      <p:sp>
        <p:nvSpPr>
          <p:cNvPr id="96" name="object 96"/>
          <p:cNvSpPr txBox="1"/>
          <p:nvPr/>
        </p:nvSpPr>
        <p:spPr>
          <a:xfrm>
            <a:off x="3631184" y="4234815"/>
            <a:ext cx="680085"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N</a:t>
            </a:r>
            <a:r>
              <a:rPr sz="1400" spc="-10" dirty="0">
                <a:latin typeface="Univers for BP"/>
                <a:cs typeface="Univers for BP"/>
              </a:rPr>
              <a:t>u</a:t>
            </a:r>
            <a:r>
              <a:rPr sz="1400" dirty="0">
                <a:latin typeface="Univers for BP"/>
                <a:cs typeface="Univers for BP"/>
              </a:rPr>
              <a:t>clear</a:t>
            </a:r>
            <a:endParaRPr sz="1400">
              <a:latin typeface="Univers for BP"/>
              <a:cs typeface="Univers for BP"/>
            </a:endParaRPr>
          </a:p>
        </p:txBody>
      </p:sp>
      <p:sp>
        <p:nvSpPr>
          <p:cNvPr id="97" name="object 97"/>
          <p:cNvSpPr txBox="1"/>
          <p:nvPr/>
        </p:nvSpPr>
        <p:spPr>
          <a:xfrm>
            <a:off x="3702811" y="4755642"/>
            <a:ext cx="539750" cy="235585"/>
          </a:xfrm>
          <a:prstGeom prst="rect">
            <a:avLst/>
          </a:prstGeom>
        </p:spPr>
        <p:txBody>
          <a:bodyPr vert="horz" wrap="square" lIns="0" tIns="0" rIns="0" bIns="0" rtlCol="0">
            <a:spAutoFit/>
          </a:bodyPr>
          <a:lstStyle/>
          <a:p>
            <a:pPr marL="12700">
              <a:lnSpc>
                <a:spcPct val="100000"/>
              </a:lnSpc>
            </a:pPr>
            <a:r>
              <a:rPr sz="1400" spc="-10" dirty="0">
                <a:solidFill>
                  <a:srgbClr val="FFFFFF"/>
                </a:solidFill>
                <a:latin typeface="Univers for BP"/>
                <a:cs typeface="Univers for BP"/>
              </a:rPr>
              <a:t>H</a:t>
            </a:r>
            <a:r>
              <a:rPr sz="1400" dirty="0">
                <a:solidFill>
                  <a:srgbClr val="FFFFFF"/>
                </a:solidFill>
                <a:latin typeface="Univers for BP"/>
                <a:cs typeface="Univers for BP"/>
              </a:rPr>
              <a:t>y</a:t>
            </a:r>
            <a:r>
              <a:rPr sz="1400" spc="-10" dirty="0">
                <a:solidFill>
                  <a:srgbClr val="FFFFFF"/>
                </a:solidFill>
                <a:latin typeface="Univers for BP"/>
                <a:cs typeface="Univers for BP"/>
              </a:rPr>
              <a:t>d</a:t>
            </a:r>
            <a:r>
              <a:rPr sz="1400" dirty="0">
                <a:solidFill>
                  <a:srgbClr val="FFFFFF"/>
                </a:solidFill>
                <a:latin typeface="Univers for BP"/>
                <a:cs typeface="Univers for BP"/>
              </a:rPr>
              <a:t>ro</a:t>
            </a:r>
            <a:endParaRPr sz="1400">
              <a:latin typeface="Univers for BP"/>
              <a:cs typeface="Univers for BP"/>
            </a:endParaRPr>
          </a:p>
        </p:txBody>
      </p:sp>
      <p:sp>
        <p:nvSpPr>
          <p:cNvPr id="98" name="object 98"/>
          <p:cNvSpPr txBox="1"/>
          <p:nvPr/>
        </p:nvSpPr>
        <p:spPr>
          <a:xfrm>
            <a:off x="2585973" y="3633978"/>
            <a:ext cx="352425" cy="235585"/>
          </a:xfrm>
          <a:prstGeom prst="rect">
            <a:avLst/>
          </a:prstGeom>
        </p:spPr>
        <p:txBody>
          <a:bodyPr vert="horz" wrap="square" lIns="0" tIns="0" rIns="0" bIns="0" rtlCol="0">
            <a:spAutoFit/>
          </a:bodyPr>
          <a:lstStyle/>
          <a:p>
            <a:pPr marL="12700">
              <a:lnSpc>
                <a:spcPct val="100000"/>
              </a:lnSpc>
            </a:pPr>
            <a:r>
              <a:rPr sz="1400" spc="-5" dirty="0">
                <a:solidFill>
                  <a:srgbClr val="FFFFFF"/>
                </a:solidFill>
                <a:latin typeface="Univers for BP"/>
                <a:cs typeface="Univers for BP"/>
              </a:rPr>
              <a:t>Gas</a:t>
            </a:r>
            <a:endParaRPr sz="1400">
              <a:latin typeface="Univers for BP"/>
              <a:cs typeface="Univers for BP"/>
            </a:endParaRPr>
          </a:p>
        </p:txBody>
      </p:sp>
      <p:sp>
        <p:nvSpPr>
          <p:cNvPr id="99" name="object 99"/>
          <p:cNvSpPr txBox="1"/>
          <p:nvPr/>
        </p:nvSpPr>
        <p:spPr>
          <a:xfrm>
            <a:off x="2630804" y="3081782"/>
            <a:ext cx="26416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Oil</a:t>
            </a:r>
            <a:endParaRPr sz="1400">
              <a:latin typeface="Univers for BP"/>
              <a:cs typeface="Univers for BP"/>
            </a:endParaRPr>
          </a:p>
        </p:txBody>
      </p:sp>
      <p:sp>
        <p:nvSpPr>
          <p:cNvPr id="100" name="object 100"/>
          <p:cNvSpPr/>
          <p:nvPr/>
        </p:nvSpPr>
        <p:spPr>
          <a:xfrm>
            <a:off x="2744723" y="3291840"/>
            <a:ext cx="0" cy="144145"/>
          </a:xfrm>
          <a:custGeom>
            <a:avLst/>
            <a:gdLst/>
            <a:ahLst/>
            <a:cxnLst/>
            <a:rect l="l" t="t" r="r" b="b"/>
            <a:pathLst>
              <a:path h="144145">
                <a:moveTo>
                  <a:pt x="0" y="0"/>
                </a:moveTo>
                <a:lnTo>
                  <a:pt x="0" y="144018"/>
                </a:lnTo>
              </a:path>
            </a:pathLst>
          </a:custGeom>
          <a:ln w="9144">
            <a:solidFill>
              <a:srgbClr val="000000"/>
            </a:solidFill>
          </a:ln>
        </p:spPr>
        <p:txBody>
          <a:bodyPr wrap="square" lIns="0" tIns="0" rIns="0" bIns="0" rtlCol="0"/>
          <a:lstStyle/>
          <a:p>
            <a:endParaRPr/>
          </a:p>
        </p:txBody>
      </p:sp>
      <p:sp>
        <p:nvSpPr>
          <p:cNvPr id="101" name="object 101"/>
          <p:cNvSpPr/>
          <p:nvPr/>
        </p:nvSpPr>
        <p:spPr>
          <a:xfrm>
            <a:off x="2731007" y="4809744"/>
            <a:ext cx="76200" cy="672465"/>
          </a:xfrm>
          <a:custGeom>
            <a:avLst/>
            <a:gdLst/>
            <a:ahLst/>
            <a:cxnLst/>
            <a:rect l="l" t="t" r="r" b="b"/>
            <a:pathLst>
              <a:path w="76200" h="672464">
                <a:moveTo>
                  <a:pt x="44450" y="63499"/>
                </a:moveTo>
                <a:lnTo>
                  <a:pt x="31750" y="63499"/>
                </a:lnTo>
                <a:lnTo>
                  <a:pt x="31750" y="672464"/>
                </a:lnTo>
                <a:lnTo>
                  <a:pt x="44450" y="672464"/>
                </a:lnTo>
                <a:lnTo>
                  <a:pt x="44450" y="63499"/>
                </a:lnTo>
                <a:close/>
              </a:path>
              <a:path w="76200" h="672464">
                <a:moveTo>
                  <a:pt x="38100" y="0"/>
                </a:moveTo>
                <a:lnTo>
                  <a:pt x="0" y="76199"/>
                </a:lnTo>
                <a:lnTo>
                  <a:pt x="31750" y="76199"/>
                </a:lnTo>
                <a:lnTo>
                  <a:pt x="31750" y="63499"/>
                </a:lnTo>
                <a:lnTo>
                  <a:pt x="69850" y="63499"/>
                </a:lnTo>
                <a:lnTo>
                  <a:pt x="38100" y="0"/>
                </a:lnTo>
                <a:close/>
              </a:path>
              <a:path w="76200" h="672464">
                <a:moveTo>
                  <a:pt x="69850" y="63499"/>
                </a:moveTo>
                <a:lnTo>
                  <a:pt x="44450" y="63499"/>
                </a:lnTo>
                <a:lnTo>
                  <a:pt x="44450" y="76199"/>
                </a:lnTo>
                <a:lnTo>
                  <a:pt x="76200" y="76199"/>
                </a:lnTo>
                <a:lnTo>
                  <a:pt x="69850" y="63499"/>
                </a:lnTo>
                <a:close/>
              </a:path>
            </a:pathLst>
          </a:custGeom>
          <a:solidFill>
            <a:srgbClr val="000000"/>
          </a:solidFill>
        </p:spPr>
        <p:txBody>
          <a:bodyPr wrap="square" lIns="0" tIns="0" rIns="0" bIns="0" rtlCol="0"/>
          <a:lstStyle/>
          <a:p>
            <a:endParaRPr/>
          </a:p>
        </p:txBody>
      </p:sp>
      <p:sp>
        <p:nvSpPr>
          <p:cNvPr id="102" name="object 102"/>
          <p:cNvSpPr txBox="1"/>
          <p:nvPr/>
        </p:nvSpPr>
        <p:spPr>
          <a:xfrm>
            <a:off x="2530601" y="5482945"/>
            <a:ext cx="450215"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To</a:t>
            </a:r>
            <a:r>
              <a:rPr sz="1400" dirty="0">
                <a:latin typeface="Univers for BP"/>
                <a:cs typeface="Univers for BP"/>
              </a:rPr>
              <a:t>tal</a:t>
            </a:r>
            <a:endParaRPr sz="1400">
              <a:latin typeface="Univers for BP"/>
              <a:cs typeface="Univers for BP"/>
            </a:endParaRPr>
          </a:p>
        </p:txBody>
      </p:sp>
      <p:sp>
        <p:nvSpPr>
          <p:cNvPr id="103" name="object 103"/>
          <p:cNvSpPr txBox="1"/>
          <p:nvPr/>
        </p:nvSpPr>
        <p:spPr>
          <a:xfrm>
            <a:off x="2567177" y="4330445"/>
            <a:ext cx="401320" cy="235585"/>
          </a:xfrm>
          <a:prstGeom prst="rect">
            <a:avLst/>
          </a:prstGeom>
        </p:spPr>
        <p:txBody>
          <a:bodyPr vert="horz" wrap="square" lIns="0" tIns="0" rIns="0" bIns="0" rtlCol="0">
            <a:spAutoFit/>
          </a:bodyPr>
          <a:lstStyle/>
          <a:p>
            <a:pPr marL="12700">
              <a:lnSpc>
                <a:spcPct val="100000"/>
              </a:lnSpc>
            </a:pPr>
            <a:r>
              <a:rPr sz="1400" dirty="0">
                <a:solidFill>
                  <a:srgbClr val="FFFFFF"/>
                </a:solidFill>
                <a:latin typeface="Univers for BP"/>
                <a:cs typeface="Univers for BP"/>
              </a:rPr>
              <a:t>C</a:t>
            </a:r>
            <a:r>
              <a:rPr sz="1400" spc="-10" dirty="0">
                <a:solidFill>
                  <a:srgbClr val="FFFFFF"/>
                </a:solidFill>
                <a:latin typeface="Univers for BP"/>
                <a:cs typeface="Univers for BP"/>
              </a:rPr>
              <a:t>o</a:t>
            </a:r>
            <a:r>
              <a:rPr sz="1400" dirty="0">
                <a:solidFill>
                  <a:srgbClr val="FFFFFF"/>
                </a:solidFill>
                <a:latin typeface="Univers for BP"/>
                <a:cs typeface="Univers for BP"/>
              </a:rPr>
              <a:t>al</a:t>
            </a:r>
            <a:endParaRPr sz="1400">
              <a:latin typeface="Univers for BP"/>
              <a:cs typeface="Univers for BP"/>
            </a:endParaRPr>
          </a:p>
        </p:txBody>
      </p:sp>
      <p:sp>
        <p:nvSpPr>
          <p:cNvPr id="104" name="object 104"/>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105" name="object 105"/>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106" name="object 106"/>
          <p:cNvSpPr/>
          <p:nvPr/>
        </p:nvSpPr>
        <p:spPr>
          <a:xfrm>
            <a:off x="7813547" y="1575816"/>
            <a:ext cx="1393190" cy="408940"/>
          </a:xfrm>
          <a:custGeom>
            <a:avLst/>
            <a:gdLst/>
            <a:ahLst/>
            <a:cxnLst/>
            <a:rect l="l" t="t" r="r" b="b"/>
            <a:pathLst>
              <a:path w="1393190" h="408939">
                <a:moveTo>
                  <a:pt x="1324863" y="0"/>
                </a:moveTo>
                <a:lnTo>
                  <a:pt x="68072" y="0"/>
                </a:lnTo>
                <a:lnTo>
                  <a:pt x="41576" y="5349"/>
                </a:lnTo>
                <a:lnTo>
                  <a:pt x="19938" y="19938"/>
                </a:lnTo>
                <a:lnTo>
                  <a:pt x="5349" y="41576"/>
                </a:lnTo>
                <a:lnTo>
                  <a:pt x="0" y="68072"/>
                </a:lnTo>
                <a:lnTo>
                  <a:pt x="0" y="340360"/>
                </a:lnTo>
                <a:lnTo>
                  <a:pt x="5349" y="366855"/>
                </a:lnTo>
                <a:lnTo>
                  <a:pt x="19938" y="388493"/>
                </a:lnTo>
                <a:lnTo>
                  <a:pt x="41576" y="403082"/>
                </a:lnTo>
                <a:lnTo>
                  <a:pt x="68072" y="408432"/>
                </a:lnTo>
                <a:lnTo>
                  <a:pt x="1324863" y="408432"/>
                </a:lnTo>
                <a:lnTo>
                  <a:pt x="1351359" y="403082"/>
                </a:lnTo>
                <a:lnTo>
                  <a:pt x="1372997" y="388493"/>
                </a:lnTo>
                <a:lnTo>
                  <a:pt x="1387586" y="366855"/>
                </a:lnTo>
                <a:lnTo>
                  <a:pt x="1392935" y="340360"/>
                </a:lnTo>
                <a:lnTo>
                  <a:pt x="1392935" y="68072"/>
                </a:lnTo>
                <a:lnTo>
                  <a:pt x="1387586" y="41576"/>
                </a:lnTo>
                <a:lnTo>
                  <a:pt x="1372997" y="19938"/>
                </a:lnTo>
                <a:lnTo>
                  <a:pt x="1351359" y="5349"/>
                </a:lnTo>
                <a:lnTo>
                  <a:pt x="1324863" y="0"/>
                </a:lnTo>
                <a:close/>
              </a:path>
            </a:pathLst>
          </a:custGeom>
          <a:solidFill>
            <a:srgbClr val="EAEAEA"/>
          </a:solidFill>
        </p:spPr>
        <p:txBody>
          <a:bodyPr wrap="square" lIns="0" tIns="0" rIns="0" bIns="0" rtlCol="0"/>
          <a:lstStyle/>
          <a:p>
            <a:endParaRPr/>
          </a:p>
        </p:txBody>
      </p:sp>
      <p:sp>
        <p:nvSpPr>
          <p:cNvPr id="107" name="object 107"/>
          <p:cNvSpPr txBox="1"/>
          <p:nvPr/>
        </p:nvSpPr>
        <p:spPr>
          <a:xfrm>
            <a:off x="8149843" y="1632839"/>
            <a:ext cx="723900"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S</a:t>
            </a:r>
            <a:r>
              <a:rPr sz="1800" spc="-10" dirty="0">
                <a:latin typeface="Univers for BP"/>
                <a:cs typeface="Univers for BP"/>
              </a:rPr>
              <a:t>e</a:t>
            </a:r>
            <a:r>
              <a:rPr sz="1800" dirty="0">
                <a:latin typeface="Univers for BP"/>
                <a:cs typeface="Univers for BP"/>
              </a:rPr>
              <a:t>ctor</a:t>
            </a:r>
            <a:endParaRPr sz="1800">
              <a:latin typeface="Univers for BP"/>
              <a:cs typeface="Univers for BP"/>
            </a:endParaRPr>
          </a:p>
        </p:txBody>
      </p:sp>
      <p:sp>
        <p:nvSpPr>
          <p:cNvPr id="108" name="object 10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09" name="object 109"/>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110</a:t>
            </a:fld>
            <a:endParaRPr sz="1200">
              <a:latin typeface="Univers for BP Light"/>
              <a:cs typeface="Univers for BP Light"/>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8369300" cy="361950"/>
          </a:xfrm>
          <a:prstGeom prst="rect">
            <a:avLst/>
          </a:prstGeom>
        </p:spPr>
        <p:txBody>
          <a:bodyPr vert="horz" wrap="square" lIns="0" tIns="0" rIns="0" bIns="0" rtlCol="0">
            <a:spAutoFit/>
          </a:bodyPr>
          <a:lstStyle/>
          <a:p>
            <a:pPr marL="12700">
              <a:lnSpc>
                <a:spcPct val="100000"/>
              </a:lnSpc>
            </a:pPr>
            <a:r>
              <a:rPr spc="-5" dirty="0"/>
              <a:t>…overall energy demand is similar, but the fuel mix is</a:t>
            </a:r>
            <a:r>
              <a:rPr spc="225" dirty="0"/>
              <a:t> </a:t>
            </a:r>
            <a:r>
              <a:rPr spc="-5" dirty="0"/>
              <a:t>different</a:t>
            </a:r>
          </a:p>
        </p:txBody>
      </p:sp>
      <p:sp>
        <p:nvSpPr>
          <p:cNvPr id="3" name="object 3"/>
          <p:cNvSpPr txBox="1"/>
          <p:nvPr/>
        </p:nvSpPr>
        <p:spPr>
          <a:xfrm>
            <a:off x="517651" y="1345438"/>
            <a:ext cx="8932545" cy="4963160"/>
          </a:xfrm>
          <a:prstGeom prst="rect">
            <a:avLst/>
          </a:prstGeom>
        </p:spPr>
        <p:txBody>
          <a:bodyPr vert="horz" wrap="square" lIns="0" tIns="0" rIns="0" bIns="0" rtlCol="0">
            <a:spAutoFit/>
          </a:bodyPr>
          <a:lstStyle/>
          <a:p>
            <a:pPr marL="287020" marR="119380" indent="-274320" algn="just">
              <a:lnSpc>
                <a:spcPct val="100000"/>
              </a:lnSpc>
              <a:buClr>
                <a:srgbClr val="009900"/>
              </a:buClr>
              <a:buFont typeface="Univers for BP"/>
              <a:buChar char="•"/>
              <a:tabLst>
                <a:tab pos="287020" algn="l"/>
              </a:tabLst>
            </a:pPr>
            <a:r>
              <a:rPr sz="1800" b="0" spc="-5" dirty="0">
                <a:latin typeface="Univers for BP Light"/>
                <a:cs typeface="Univers for BP Light"/>
              </a:rPr>
              <a:t>Comparing </a:t>
            </a:r>
            <a:r>
              <a:rPr sz="1800" b="0" dirty="0">
                <a:latin typeface="Univers for BP Light"/>
                <a:cs typeface="Univers for BP Light"/>
              </a:rPr>
              <a:t>the ET </a:t>
            </a:r>
            <a:r>
              <a:rPr sz="1800" b="0" spc="-5" dirty="0">
                <a:latin typeface="Univers for BP Light"/>
                <a:cs typeface="Univers for BP Light"/>
              </a:rPr>
              <a:t>scenario </a:t>
            </a:r>
            <a:r>
              <a:rPr sz="1800" b="0" dirty="0">
                <a:latin typeface="Univers for BP Light"/>
                <a:cs typeface="Univers for BP Light"/>
              </a:rPr>
              <a:t>with the base case in last year’s </a:t>
            </a:r>
            <a:r>
              <a:rPr sz="1800" b="0" spc="-5" dirty="0">
                <a:latin typeface="Univers for BP Light"/>
                <a:cs typeface="Univers for BP Light"/>
              </a:rPr>
              <a:t>Energy Outlook, overall  energy demand </a:t>
            </a:r>
            <a:r>
              <a:rPr sz="1800" b="0" dirty="0">
                <a:latin typeface="Univers for BP Light"/>
                <a:cs typeface="Univers for BP Light"/>
              </a:rPr>
              <a:t>in </a:t>
            </a:r>
            <a:r>
              <a:rPr sz="1800" b="0" spc="-5" dirty="0">
                <a:latin typeface="Univers for BP Light"/>
                <a:cs typeface="Univers for BP Light"/>
              </a:rPr>
              <a:t>2035 </a:t>
            </a:r>
            <a:r>
              <a:rPr sz="1800" b="0" dirty="0">
                <a:latin typeface="Univers for BP Light"/>
                <a:cs typeface="Univers for BP Light"/>
              </a:rPr>
              <a:t>is </a:t>
            </a:r>
            <a:r>
              <a:rPr sz="1800" b="0" spc="-5" dirty="0">
                <a:latin typeface="Univers for BP Light"/>
                <a:cs typeface="Univers for BP Light"/>
              </a:rPr>
              <a:t>broadly similar, but there </a:t>
            </a:r>
            <a:r>
              <a:rPr sz="1800" b="0" dirty="0">
                <a:latin typeface="Univers for BP Light"/>
                <a:cs typeface="Univers for BP Light"/>
              </a:rPr>
              <a:t>are </a:t>
            </a:r>
            <a:r>
              <a:rPr sz="1800" b="0" spc="-5" dirty="0">
                <a:latin typeface="Univers for BP Light"/>
                <a:cs typeface="Univers for BP Light"/>
              </a:rPr>
              <a:t>some significant differences  </a:t>
            </a:r>
            <a:r>
              <a:rPr sz="1800" b="0" dirty="0">
                <a:latin typeface="Univers for BP Light"/>
                <a:cs typeface="Univers for BP Light"/>
              </a:rPr>
              <a:t>in the </a:t>
            </a:r>
            <a:r>
              <a:rPr sz="1800" b="0" spc="-5" dirty="0">
                <a:latin typeface="Univers for BP Light"/>
                <a:cs typeface="Univers for BP Light"/>
              </a:rPr>
              <a:t>projected fuel</a:t>
            </a:r>
            <a:r>
              <a:rPr sz="1800" b="0" spc="-40" dirty="0">
                <a:latin typeface="Univers for BP Light"/>
                <a:cs typeface="Univers for BP Light"/>
              </a:rPr>
              <a:t> </a:t>
            </a:r>
            <a:r>
              <a:rPr sz="1800" b="0" spc="-5" dirty="0">
                <a:latin typeface="Univers for BP Light"/>
                <a:cs typeface="Univers for BP Light"/>
              </a:rPr>
              <a:t>mix.</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 largest difference </a:t>
            </a:r>
            <a:r>
              <a:rPr sz="1800" b="0" dirty="0">
                <a:latin typeface="Univers for BP Light"/>
                <a:cs typeface="Univers for BP Light"/>
              </a:rPr>
              <a:t>is in the </a:t>
            </a:r>
            <a:r>
              <a:rPr sz="1800" b="0" spc="-5" dirty="0">
                <a:latin typeface="Univers for BP Light"/>
                <a:cs typeface="Univers for BP Light"/>
              </a:rPr>
              <a:t>level </a:t>
            </a:r>
            <a:r>
              <a:rPr sz="1800" b="0" dirty="0">
                <a:latin typeface="Univers for BP Light"/>
                <a:cs typeface="Univers for BP Light"/>
              </a:rPr>
              <a:t>of </a:t>
            </a:r>
            <a:r>
              <a:rPr sz="1800" b="0" spc="-5" dirty="0">
                <a:latin typeface="Univers for BP Light"/>
                <a:cs typeface="Univers for BP Light"/>
              </a:rPr>
              <a:t>renewable energy, which </a:t>
            </a:r>
            <a:r>
              <a:rPr sz="1800" b="0" dirty="0">
                <a:latin typeface="Univers for BP Light"/>
                <a:cs typeface="Univers for BP Light"/>
              </a:rPr>
              <a:t>is </a:t>
            </a:r>
            <a:r>
              <a:rPr sz="1800" b="0" spc="-5" dirty="0">
                <a:latin typeface="Univers for BP Light"/>
                <a:cs typeface="Univers for BP Light"/>
              </a:rPr>
              <a:t>over 15% higher  </a:t>
            </a:r>
            <a:r>
              <a:rPr sz="1800" b="0" dirty="0">
                <a:latin typeface="Univers for BP Light"/>
                <a:cs typeface="Univers for BP Light"/>
              </a:rPr>
              <a:t>in </a:t>
            </a:r>
            <a:r>
              <a:rPr sz="1800" b="0" spc="-5" dirty="0">
                <a:latin typeface="Univers for BP Light"/>
                <a:cs typeface="Univers for BP Light"/>
              </a:rPr>
              <a:t>2035. The outlook </a:t>
            </a:r>
            <a:r>
              <a:rPr sz="1800" b="0" dirty="0">
                <a:latin typeface="Univers for BP Light"/>
                <a:cs typeface="Univers for BP Light"/>
              </a:rPr>
              <a:t>for </a:t>
            </a:r>
            <a:r>
              <a:rPr sz="1800" b="0" spc="-5" dirty="0">
                <a:latin typeface="Univers for BP Light"/>
                <a:cs typeface="Univers for BP Light"/>
              </a:rPr>
              <a:t>renewables </a:t>
            </a:r>
            <a:r>
              <a:rPr sz="1800" b="0" dirty="0">
                <a:latin typeface="Univers for BP Light"/>
                <a:cs typeface="Univers for BP Light"/>
              </a:rPr>
              <a:t>has </a:t>
            </a:r>
            <a:r>
              <a:rPr sz="1800" b="0" spc="-5" dirty="0">
                <a:latin typeface="Univers for BP Light"/>
                <a:cs typeface="Univers for BP Light"/>
              </a:rPr>
              <a:t>been materially increased </a:t>
            </a:r>
            <a:r>
              <a:rPr sz="1800" b="0" dirty="0">
                <a:latin typeface="Univers for BP Light"/>
                <a:cs typeface="Univers for BP Light"/>
              </a:rPr>
              <a:t>in </a:t>
            </a:r>
            <a:r>
              <a:rPr sz="1800" b="0" spc="-5" dirty="0">
                <a:latin typeface="Univers for BP Light"/>
                <a:cs typeface="Univers for BP Light"/>
              </a:rPr>
              <a:t>recent years,  reflecting stronger policy support </a:t>
            </a:r>
            <a:r>
              <a:rPr sz="1800" b="0" dirty="0">
                <a:latin typeface="Univers for BP Light"/>
                <a:cs typeface="Univers for BP Light"/>
              </a:rPr>
              <a:t>and </a:t>
            </a:r>
            <a:r>
              <a:rPr sz="1800" b="0" spc="-5" dirty="0">
                <a:latin typeface="Univers for BP Light"/>
                <a:cs typeface="Univers for BP Light"/>
              </a:rPr>
              <a:t>quicker </a:t>
            </a:r>
            <a:r>
              <a:rPr sz="1800" b="0" dirty="0">
                <a:latin typeface="Univers for BP Light"/>
                <a:cs typeface="Univers for BP Light"/>
              </a:rPr>
              <a:t>than </a:t>
            </a:r>
            <a:r>
              <a:rPr sz="1800" b="0" spc="-5" dirty="0">
                <a:latin typeface="Univers for BP Light"/>
                <a:cs typeface="Univers for BP Light"/>
              </a:rPr>
              <a:t>expected falls </a:t>
            </a:r>
            <a:r>
              <a:rPr sz="1800" b="0" dirty="0">
                <a:latin typeface="Univers for BP Light"/>
                <a:cs typeface="Univers for BP Light"/>
              </a:rPr>
              <a:t>in </a:t>
            </a:r>
            <a:r>
              <a:rPr sz="1800" b="0" spc="-5" dirty="0">
                <a:latin typeface="Univers for BP Light"/>
                <a:cs typeface="Univers for BP Light"/>
              </a:rPr>
              <a:t>costs, particularly  </a:t>
            </a:r>
            <a:r>
              <a:rPr sz="1800" b="0" dirty="0">
                <a:latin typeface="Univers for BP Light"/>
                <a:cs typeface="Univers for BP Light"/>
              </a:rPr>
              <a:t>for </a:t>
            </a:r>
            <a:r>
              <a:rPr sz="1800" b="0" spc="-5" dirty="0">
                <a:latin typeface="Univers for BP Light"/>
                <a:cs typeface="Univers for BP Light"/>
              </a:rPr>
              <a:t>solar energy </a:t>
            </a:r>
            <a:r>
              <a:rPr sz="1800" b="0" dirty="0">
                <a:latin typeface="Univers for BP Light"/>
                <a:cs typeface="Univers for BP Light"/>
              </a:rPr>
              <a:t>(pp </a:t>
            </a:r>
            <a:r>
              <a:rPr sz="1800" b="0" spc="-5" dirty="0">
                <a:latin typeface="Univers for BP Light"/>
                <a:cs typeface="Univers for BP Light"/>
              </a:rPr>
              <a:t>96-97). The higher level </a:t>
            </a:r>
            <a:r>
              <a:rPr sz="1800" b="0" dirty="0">
                <a:latin typeface="Univers for BP Light"/>
                <a:cs typeface="Univers for BP Light"/>
              </a:rPr>
              <a:t>of </a:t>
            </a:r>
            <a:r>
              <a:rPr sz="1800" b="0" spc="-5" dirty="0">
                <a:latin typeface="Univers for BP Light"/>
                <a:cs typeface="Univers for BP Light"/>
              </a:rPr>
              <a:t>renewables </a:t>
            </a:r>
            <a:r>
              <a:rPr sz="1800" b="0" dirty="0">
                <a:latin typeface="Univers for BP Light"/>
                <a:cs typeface="Univers for BP Light"/>
              </a:rPr>
              <a:t>is </a:t>
            </a:r>
            <a:r>
              <a:rPr sz="1800" b="0" spc="-5" dirty="0">
                <a:latin typeface="Univers for BP Light"/>
                <a:cs typeface="Univers for BP Light"/>
              </a:rPr>
              <a:t>partially offset </a:t>
            </a:r>
            <a:r>
              <a:rPr sz="1800" b="0" dirty="0">
                <a:latin typeface="Univers for BP Light"/>
                <a:cs typeface="Univers for BP Light"/>
              </a:rPr>
              <a:t>by a  </a:t>
            </a:r>
            <a:r>
              <a:rPr sz="1800" b="0" spc="-5" dirty="0">
                <a:latin typeface="Univers for BP Light"/>
                <a:cs typeface="Univers for BP Light"/>
              </a:rPr>
              <a:t>lower </a:t>
            </a:r>
            <a:r>
              <a:rPr sz="1800" b="0" spc="-10" dirty="0">
                <a:latin typeface="Univers for BP Light"/>
                <a:cs typeface="Univers for BP Light"/>
              </a:rPr>
              <a:t>outlook </a:t>
            </a:r>
            <a:r>
              <a:rPr sz="1800" b="0" spc="-5" dirty="0">
                <a:latin typeface="Univers for BP Light"/>
                <a:cs typeface="Univers for BP Light"/>
              </a:rPr>
              <a:t>for both nuclear and hydro</a:t>
            </a:r>
            <a:r>
              <a:rPr sz="1800" b="0" spc="65" dirty="0">
                <a:latin typeface="Univers for BP Light"/>
                <a:cs typeface="Univers for BP Light"/>
              </a:rPr>
              <a:t> </a:t>
            </a:r>
            <a:r>
              <a:rPr sz="1800" b="0" spc="-5" dirty="0">
                <a:latin typeface="Univers for BP Light"/>
                <a:cs typeface="Univers for BP Light"/>
              </a:rPr>
              <a:t>energy.</a:t>
            </a:r>
            <a:endParaRPr sz="1800">
              <a:latin typeface="Univers for BP Light"/>
              <a:cs typeface="Univers for BP Light"/>
            </a:endParaRPr>
          </a:p>
          <a:p>
            <a:pPr marL="287020" marR="245745"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Global </a:t>
            </a:r>
            <a:r>
              <a:rPr sz="1800" b="0" dirty="0">
                <a:latin typeface="Univers for BP Light"/>
                <a:cs typeface="Univers for BP Light"/>
              </a:rPr>
              <a:t>coal </a:t>
            </a:r>
            <a:r>
              <a:rPr sz="1800" b="0" spc="-5" dirty="0">
                <a:latin typeface="Univers for BP Light"/>
                <a:cs typeface="Univers for BP Light"/>
              </a:rPr>
              <a:t>consumption </a:t>
            </a:r>
            <a:r>
              <a:rPr sz="1800" b="0" dirty="0">
                <a:latin typeface="Univers for BP Light"/>
                <a:cs typeface="Univers for BP Light"/>
              </a:rPr>
              <a:t>in </a:t>
            </a:r>
            <a:r>
              <a:rPr sz="1800" b="0" spc="-5" dirty="0">
                <a:latin typeface="Univers for BP Light"/>
                <a:cs typeface="Univers for BP Light"/>
              </a:rPr>
              <a:t>2035 </a:t>
            </a:r>
            <a:r>
              <a:rPr sz="1800" b="0" dirty="0">
                <a:latin typeface="Univers for BP Light"/>
                <a:cs typeface="Univers for BP Light"/>
              </a:rPr>
              <a:t>is </a:t>
            </a:r>
            <a:r>
              <a:rPr sz="1800" b="0" spc="-5" dirty="0">
                <a:latin typeface="Univers for BP Light"/>
                <a:cs typeface="Univers for BP Light"/>
              </a:rPr>
              <a:t>lower, largely driven </a:t>
            </a:r>
            <a:r>
              <a:rPr sz="1800" b="0" dirty="0">
                <a:latin typeface="Univers for BP Light"/>
                <a:cs typeface="Univers for BP Light"/>
              </a:rPr>
              <a:t>by </a:t>
            </a:r>
            <a:r>
              <a:rPr sz="1800" b="0" spc="-5" dirty="0">
                <a:latin typeface="Univers for BP Light"/>
                <a:cs typeface="Univers for BP Light"/>
              </a:rPr>
              <a:t>developments </a:t>
            </a:r>
            <a:r>
              <a:rPr sz="1800" b="0" dirty="0">
                <a:latin typeface="Univers for BP Light"/>
                <a:cs typeface="Univers for BP Light"/>
              </a:rPr>
              <a:t>in </a:t>
            </a:r>
            <a:r>
              <a:rPr sz="1800" b="0" spc="-5" dirty="0">
                <a:latin typeface="Univers for BP Light"/>
                <a:cs typeface="Univers for BP Light"/>
              </a:rPr>
              <a:t>China.  This </a:t>
            </a:r>
            <a:r>
              <a:rPr sz="1800" b="0" dirty="0">
                <a:latin typeface="Univers for BP Light"/>
                <a:cs typeface="Univers for BP Light"/>
              </a:rPr>
              <a:t>is </a:t>
            </a:r>
            <a:r>
              <a:rPr sz="1800" b="0" spc="-5" dirty="0">
                <a:latin typeface="Univers for BP Light"/>
                <a:cs typeface="Univers for BP Light"/>
              </a:rPr>
              <a:t>partially offset </a:t>
            </a:r>
            <a:r>
              <a:rPr sz="1800" b="0" dirty="0">
                <a:latin typeface="Univers for BP Light"/>
                <a:cs typeface="Univers for BP Light"/>
              </a:rPr>
              <a:t>by </a:t>
            </a:r>
            <a:r>
              <a:rPr sz="1800" b="0" spc="-5" dirty="0">
                <a:latin typeface="Univers for BP Light"/>
                <a:cs typeface="Univers for BP Light"/>
              </a:rPr>
              <a:t>higher levels </a:t>
            </a:r>
            <a:r>
              <a:rPr sz="1800" b="0" dirty="0">
                <a:latin typeface="Univers for BP Light"/>
                <a:cs typeface="Univers for BP Light"/>
              </a:rPr>
              <a:t>of </a:t>
            </a:r>
            <a:r>
              <a:rPr sz="1800" b="0" spc="-5" dirty="0">
                <a:latin typeface="Univers for BP Light"/>
                <a:cs typeface="Univers for BP Light"/>
              </a:rPr>
              <a:t>natural </a:t>
            </a:r>
            <a:r>
              <a:rPr sz="1800" b="0" dirty="0">
                <a:latin typeface="Univers for BP Light"/>
                <a:cs typeface="Univers for BP Light"/>
              </a:rPr>
              <a:t>gas</a:t>
            </a:r>
            <a:r>
              <a:rPr sz="1800" b="0" spc="75" dirty="0">
                <a:latin typeface="Univers for BP Light"/>
                <a:cs typeface="Univers for BP Light"/>
              </a:rPr>
              <a:t> </a:t>
            </a:r>
            <a:r>
              <a:rPr sz="1800" b="0" spc="-5" dirty="0">
                <a:latin typeface="Univers for BP Light"/>
                <a:cs typeface="Univers for BP Light"/>
              </a:rPr>
              <a:t>demand.</a:t>
            </a:r>
            <a:endParaRPr sz="1800">
              <a:latin typeface="Univers for BP Light"/>
              <a:cs typeface="Univers for BP Light"/>
            </a:endParaRPr>
          </a:p>
          <a:p>
            <a:pPr marL="287020" marR="13017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By </a:t>
            </a:r>
            <a:r>
              <a:rPr sz="1800" b="0" spc="-5" dirty="0">
                <a:latin typeface="Univers for BP Light"/>
                <a:cs typeface="Univers for BP Light"/>
              </a:rPr>
              <a:t>region, China’s energy demand </a:t>
            </a:r>
            <a:r>
              <a:rPr sz="1800" b="0" dirty="0">
                <a:latin typeface="Univers for BP Light"/>
                <a:cs typeface="Univers for BP Light"/>
              </a:rPr>
              <a:t>is </a:t>
            </a:r>
            <a:r>
              <a:rPr sz="1800" b="0" spc="-5" dirty="0">
                <a:latin typeface="Univers for BP Light"/>
                <a:cs typeface="Univers for BP Light"/>
              </a:rPr>
              <a:t>almost </a:t>
            </a:r>
            <a:r>
              <a:rPr sz="1800" b="0" dirty="0">
                <a:latin typeface="Univers for BP Light"/>
                <a:cs typeface="Univers for BP Light"/>
              </a:rPr>
              <a:t>5% </a:t>
            </a:r>
            <a:r>
              <a:rPr sz="1800" b="0" spc="-5" dirty="0">
                <a:latin typeface="Univers for BP Light"/>
                <a:cs typeface="Univers for BP Light"/>
              </a:rPr>
              <a:t>lower </a:t>
            </a:r>
            <a:r>
              <a:rPr sz="1800" b="0" dirty="0">
                <a:latin typeface="Univers for BP Light"/>
                <a:cs typeface="Univers for BP Light"/>
              </a:rPr>
              <a:t>than in last year’s base case,  </a:t>
            </a:r>
            <a:r>
              <a:rPr sz="1800" b="0" spc="-5" dirty="0">
                <a:latin typeface="Univers for BP Light"/>
                <a:cs typeface="Univers for BP Light"/>
              </a:rPr>
              <a:t>reflecting enhanced policies aimed </a:t>
            </a:r>
            <a:r>
              <a:rPr sz="1800" b="0" dirty="0">
                <a:latin typeface="Univers for BP Light"/>
                <a:cs typeface="Univers for BP Light"/>
              </a:rPr>
              <a:t>at </a:t>
            </a:r>
            <a:r>
              <a:rPr sz="1800" b="0" spc="-5" dirty="0">
                <a:latin typeface="Univers for BP Light"/>
                <a:cs typeface="Univers for BP Light"/>
              </a:rPr>
              <a:t>reducing energy intensity. This lower level </a:t>
            </a:r>
            <a:r>
              <a:rPr sz="1800" b="0" dirty="0">
                <a:latin typeface="Univers for BP Light"/>
                <a:cs typeface="Univers for BP Light"/>
              </a:rPr>
              <a:t>of  </a:t>
            </a:r>
            <a:r>
              <a:rPr sz="1800" b="0" spc="-5" dirty="0">
                <a:latin typeface="Univers for BP Light"/>
                <a:cs typeface="Univers for BP Light"/>
              </a:rPr>
              <a:t>Chinese </a:t>
            </a:r>
            <a:r>
              <a:rPr sz="1800" b="0" spc="-10" dirty="0">
                <a:latin typeface="Univers for BP Light"/>
                <a:cs typeface="Univers for BP Light"/>
              </a:rPr>
              <a:t>demand </a:t>
            </a:r>
            <a:r>
              <a:rPr sz="1800" b="0" dirty="0">
                <a:latin typeface="Univers for BP Light"/>
                <a:cs typeface="Univers for BP Light"/>
              </a:rPr>
              <a:t>is </a:t>
            </a:r>
            <a:r>
              <a:rPr sz="1800" b="0" spc="-5" dirty="0">
                <a:latin typeface="Univers for BP Light"/>
                <a:cs typeface="Univers for BP Light"/>
              </a:rPr>
              <a:t>largely offset </a:t>
            </a:r>
            <a:r>
              <a:rPr sz="1800" b="0" dirty="0">
                <a:latin typeface="Univers for BP Light"/>
                <a:cs typeface="Univers for BP Light"/>
              </a:rPr>
              <a:t>by </a:t>
            </a:r>
            <a:r>
              <a:rPr sz="1800" b="0" spc="-10" dirty="0">
                <a:latin typeface="Univers for BP Light"/>
                <a:cs typeface="Univers for BP Light"/>
              </a:rPr>
              <a:t>higher demand </a:t>
            </a:r>
            <a:r>
              <a:rPr sz="1800" b="0" dirty="0">
                <a:latin typeface="Univers for BP Light"/>
                <a:cs typeface="Univers for BP Light"/>
              </a:rPr>
              <a:t>in </a:t>
            </a:r>
            <a:r>
              <a:rPr sz="1800" b="0" spc="-5" dirty="0">
                <a:latin typeface="Univers for BP Light"/>
                <a:cs typeface="Univers for BP Light"/>
              </a:rPr>
              <a:t>other </a:t>
            </a:r>
            <a:r>
              <a:rPr sz="1800" b="0" spc="-10" dirty="0">
                <a:latin typeface="Univers for BP Light"/>
                <a:cs typeface="Univers for BP Light"/>
              </a:rPr>
              <a:t>emerging </a:t>
            </a:r>
            <a:r>
              <a:rPr sz="1800" b="0" spc="-5" dirty="0">
                <a:latin typeface="Univers for BP Light"/>
                <a:cs typeface="Univers for BP Light"/>
              </a:rPr>
              <a:t>markets, </a:t>
            </a:r>
            <a:r>
              <a:rPr sz="1800" b="0" dirty="0">
                <a:latin typeface="Univers for BP Light"/>
                <a:cs typeface="Univers for BP Light"/>
              </a:rPr>
              <a:t>as  </a:t>
            </a:r>
            <a:r>
              <a:rPr sz="1800" b="0" spc="-5" dirty="0">
                <a:latin typeface="Univers for BP Light"/>
                <a:cs typeface="Univers for BP Light"/>
              </a:rPr>
              <a:t>industries migrate </a:t>
            </a:r>
            <a:r>
              <a:rPr sz="1800" b="0" dirty="0">
                <a:latin typeface="Univers for BP Light"/>
                <a:cs typeface="Univers for BP Light"/>
              </a:rPr>
              <a:t>from </a:t>
            </a:r>
            <a:r>
              <a:rPr sz="1800" b="0" spc="-5" dirty="0">
                <a:latin typeface="Univers for BP Light"/>
                <a:cs typeface="Univers for BP Light"/>
              </a:rPr>
              <a:t>China </a:t>
            </a:r>
            <a:r>
              <a:rPr sz="1800" b="0" dirty="0">
                <a:latin typeface="Univers for BP Light"/>
                <a:cs typeface="Univers for BP Light"/>
              </a:rPr>
              <a:t>to </a:t>
            </a:r>
            <a:r>
              <a:rPr sz="1800" b="0" spc="-5" dirty="0">
                <a:latin typeface="Univers for BP Light"/>
                <a:cs typeface="Univers for BP Light"/>
              </a:rPr>
              <a:t>cheaper, lower-income</a:t>
            </a:r>
            <a:r>
              <a:rPr sz="1800" b="0" spc="110" dirty="0">
                <a:latin typeface="Univers for BP Light"/>
                <a:cs typeface="Univers for BP Light"/>
              </a:rPr>
              <a:t> </a:t>
            </a:r>
            <a:r>
              <a:rPr sz="1800" b="0" spc="-5" dirty="0">
                <a:latin typeface="Univers for BP Light"/>
                <a:cs typeface="Univers for BP Light"/>
              </a:rPr>
              <a:t>markets.</a:t>
            </a:r>
            <a:endParaRPr sz="1800">
              <a:latin typeface="Univers for BP Light"/>
              <a:cs typeface="Univers for BP Light"/>
            </a:endParaRPr>
          </a:p>
          <a:p>
            <a:pPr marL="287020" marR="62674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By </a:t>
            </a:r>
            <a:r>
              <a:rPr sz="1800" b="0" spc="-5" dirty="0">
                <a:latin typeface="Univers for BP Light"/>
                <a:cs typeface="Univers for BP Light"/>
              </a:rPr>
              <a:t>sector, </a:t>
            </a:r>
            <a:r>
              <a:rPr sz="1800" b="0" dirty="0">
                <a:latin typeface="Univers for BP Light"/>
                <a:cs typeface="Univers for BP Light"/>
              </a:rPr>
              <a:t>the </a:t>
            </a:r>
            <a:r>
              <a:rPr sz="1800" b="0" spc="-5" dirty="0">
                <a:latin typeface="Univers for BP Light"/>
                <a:cs typeface="Univers for BP Light"/>
              </a:rPr>
              <a:t>largest difference </a:t>
            </a:r>
            <a:r>
              <a:rPr sz="1800" b="0" dirty="0">
                <a:latin typeface="Univers for BP Light"/>
                <a:cs typeface="Univers for BP Light"/>
              </a:rPr>
              <a:t>is the </a:t>
            </a:r>
            <a:r>
              <a:rPr sz="1800" b="0" spc="-5" dirty="0">
                <a:latin typeface="Univers for BP Light"/>
                <a:cs typeface="Univers for BP Light"/>
              </a:rPr>
              <a:t>lower level </a:t>
            </a:r>
            <a:r>
              <a:rPr sz="1800" b="0" dirty="0">
                <a:latin typeface="Univers for BP Light"/>
                <a:cs typeface="Univers for BP Light"/>
              </a:rPr>
              <a:t>of </a:t>
            </a:r>
            <a:r>
              <a:rPr sz="1800" b="0" spc="-5" dirty="0">
                <a:latin typeface="Univers for BP Light"/>
                <a:cs typeface="Univers for BP Light"/>
              </a:rPr>
              <a:t>industrial energy demand,  reflecting </a:t>
            </a:r>
            <a:r>
              <a:rPr sz="1800" b="0" dirty="0">
                <a:latin typeface="Univers for BP Light"/>
                <a:cs typeface="Univers for BP Light"/>
              </a:rPr>
              <a:t>faster </a:t>
            </a:r>
            <a:r>
              <a:rPr sz="1800" b="0" spc="-5" dirty="0">
                <a:latin typeface="Univers for BP Light"/>
                <a:cs typeface="Univers for BP Light"/>
              </a:rPr>
              <a:t>efficiency improvements, particularly </a:t>
            </a:r>
            <a:r>
              <a:rPr sz="1800" b="0" dirty="0">
                <a:latin typeface="Univers for BP Light"/>
                <a:cs typeface="Univers for BP Light"/>
              </a:rPr>
              <a:t>in</a:t>
            </a:r>
            <a:r>
              <a:rPr sz="1800" b="0" spc="120" dirty="0">
                <a:latin typeface="Univers for BP Light"/>
                <a:cs typeface="Univers for BP Light"/>
              </a:rPr>
              <a:t> </a:t>
            </a:r>
            <a:r>
              <a:rPr sz="1800" b="0" spc="-5" dirty="0">
                <a:latin typeface="Univers for BP Light"/>
                <a:cs typeface="Univers for BP Light"/>
              </a:rPr>
              <a:t>China.</a:t>
            </a:r>
            <a:endParaRPr sz="1800">
              <a:latin typeface="Univers for BP Light"/>
              <a:cs typeface="Univers for BP Light"/>
            </a:endParaRPr>
          </a:p>
        </p:txBody>
      </p:sp>
      <p:sp>
        <p:nvSpPr>
          <p:cNvPr id="4" name="object 4"/>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5" name="object 5"/>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111</a:t>
            </a:fld>
            <a:endParaRPr sz="1200">
              <a:latin typeface="Univers for BP Light"/>
              <a:cs typeface="Univers for BP Light"/>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4863"/>
            <a:ext cx="5318125" cy="361950"/>
          </a:xfrm>
          <a:prstGeom prst="rect">
            <a:avLst/>
          </a:prstGeom>
        </p:spPr>
        <p:txBody>
          <a:bodyPr vert="horz" wrap="square" lIns="0" tIns="0" rIns="0" bIns="0" rtlCol="0">
            <a:spAutoFit/>
          </a:bodyPr>
          <a:lstStyle/>
          <a:p>
            <a:pPr marL="12700">
              <a:lnSpc>
                <a:spcPct val="100000"/>
              </a:lnSpc>
            </a:pPr>
            <a:r>
              <a:rPr spc="-5" dirty="0"/>
              <a:t>Extending the Energy Outlook to</a:t>
            </a:r>
            <a:r>
              <a:rPr spc="135" dirty="0"/>
              <a:t> </a:t>
            </a:r>
            <a:r>
              <a:rPr spc="-5" dirty="0"/>
              <a:t>2040…</a:t>
            </a:r>
          </a:p>
        </p:txBody>
      </p:sp>
      <p:sp>
        <p:nvSpPr>
          <p:cNvPr id="3" name="object 3"/>
          <p:cNvSpPr txBox="1"/>
          <p:nvPr/>
        </p:nvSpPr>
        <p:spPr>
          <a:xfrm>
            <a:off x="513080" y="1778380"/>
            <a:ext cx="122174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Millions of</a:t>
            </a:r>
            <a:r>
              <a:rPr sz="1400" b="0" spc="-114" dirty="0">
                <a:latin typeface="Univers for BP Light"/>
                <a:cs typeface="Univers for BP Light"/>
              </a:rPr>
              <a:t> </a:t>
            </a:r>
            <a:r>
              <a:rPr sz="1400" b="0" dirty="0">
                <a:latin typeface="Univers for BP Light"/>
                <a:cs typeface="Univers for BP Light"/>
              </a:rPr>
              <a:t>cars</a:t>
            </a:r>
            <a:endParaRPr sz="1400">
              <a:latin typeface="Univers for BP Light"/>
              <a:cs typeface="Univers for BP Light"/>
            </a:endParaRPr>
          </a:p>
        </p:txBody>
      </p:sp>
      <p:sp>
        <p:nvSpPr>
          <p:cNvPr id="4" name="object 4"/>
          <p:cNvSpPr txBox="1"/>
          <p:nvPr/>
        </p:nvSpPr>
        <p:spPr>
          <a:xfrm>
            <a:off x="1341247" y="1098550"/>
            <a:ext cx="1448435" cy="298450"/>
          </a:xfrm>
          <a:prstGeom prst="rect">
            <a:avLst/>
          </a:prstGeom>
        </p:spPr>
        <p:txBody>
          <a:bodyPr vert="horz" wrap="square" lIns="0" tIns="0" rIns="0" bIns="0" rtlCol="0">
            <a:spAutoFit/>
          </a:bodyPr>
          <a:lstStyle/>
          <a:p>
            <a:pPr marL="12700">
              <a:lnSpc>
                <a:spcPct val="100000"/>
              </a:lnSpc>
            </a:pPr>
            <a:r>
              <a:rPr sz="1800" dirty="0">
                <a:latin typeface="Univers for BP"/>
                <a:cs typeface="Univers for BP"/>
              </a:rPr>
              <a:t>Electric</a:t>
            </a:r>
            <a:r>
              <a:rPr sz="1800" spc="-95" dirty="0">
                <a:latin typeface="Univers for BP"/>
                <a:cs typeface="Univers for BP"/>
              </a:rPr>
              <a:t> </a:t>
            </a:r>
            <a:r>
              <a:rPr sz="1800" spc="-5" dirty="0">
                <a:latin typeface="Univers for BP"/>
                <a:cs typeface="Univers for BP"/>
              </a:rPr>
              <a:t>cars*</a:t>
            </a:r>
            <a:endParaRPr sz="1800">
              <a:latin typeface="Univers for BP"/>
              <a:cs typeface="Univers for BP"/>
            </a:endParaRPr>
          </a:p>
        </p:txBody>
      </p:sp>
      <p:sp>
        <p:nvSpPr>
          <p:cNvPr id="5" name="object 5"/>
          <p:cNvSpPr/>
          <p:nvPr/>
        </p:nvSpPr>
        <p:spPr>
          <a:xfrm>
            <a:off x="4005071" y="2485644"/>
            <a:ext cx="128270" cy="3377565"/>
          </a:xfrm>
          <a:custGeom>
            <a:avLst/>
            <a:gdLst/>
            <a:ahLst/>
            <a:cxnLst/>
            <a:rect l="l" t="t" r="r" b="b"/>
            <a:pathLst>
              <a:path w="128270" h="3377565">
                <a:moveTo>
                  <a:pt x="128015" y="0"/>
                </a:moveTo>
                <a:lnTo>
                  <a:pt x="0" y="0"/>
                </a:lnTo>
                <a:lnTo>
                  <a:pt x="0" y="3377183"/>
                </a:lnTo>
                <a:lnTo>
                  <a:pt x="128015" y="3377183"/>
                </a:lnTo>
                <a:lnTo>
                  <a:pt x="128015" y="0"/>
                </a:lnTo>
                <a:close/>
              </a:path>
            </a:pathLst>
          </a:custGeom>
          <a:solidFill>
            <a:srgbClr val="3366FF"/>
          </a:solidFill>
        </p:spPr>
        <p:txBody>
          <a:bodyPr wrap="square" lIns="0" tIns="0" rIns="0" bIns="0" rtlCol="0"/>
          <a:lstStyle/>
          <a:p>
            <a:endParaRPr/>
          </a:p>
        </p:txBody>
      </p:sp>
      <p:sp>
        <p:nvSpPr>
          <p:cNvPr id="6" name="object 6"/>
          <p:cNvSpPr/>
          <p:nvPr/>
        </p:nvSpPr>
        <p:spPr>
          <a:xfrm>
            <a:off x="4456176" y="2625851"/>
            <a:ext cx="129539" cy="3237230"/>
          </a:xfrm>
          <a:custGeom>
            <a:avLst/>
            <a:gdLst/>
            <a:ahLst/>
            <a:cxnLst/>
            <a:rect l="l" t="t" r="r" b="b"/>
            <a:pathLst>
              <a:path w="129539" h="3237229">
                <a:moveTo>
                  <a:pt x="129539" y="0"/>
                </a:moveTo>
                <a:lnTo>
                  <a:pt x="0" y="0"/>
                </a:lnTo>
                <a:lnTo>
                  <a:pt x="0" y="3236976"/>
                </a:lnTo>
                <a:lnTo>
                  <a:pt x="129539" y="3236976"/>
                </a:lnTo>
                <a:lnTo>
                  <a:pt x="129539" y="0"/>
                </a:lnTo>
                <a:close/>
              </a:path>
            </a:pathLst>
          </a:custGeom>
          <a:solidFill>
            <a:srgbClr val="3366FF"/>
          </a:solidFill>
        </p:spPr>
        <p:txBody>
          <a:bodyPr wrap="square" lIns="0" tIns="0" rIns="0" bIns="0" rtlCol="0"/>
          <a:lstStyle/>
          <a:p>
            <a:endParaRPr/>
          </a:p>
        </p:txBody>
      </p:sp>
      <p:sp>
        <p:nvSpPr>
          <p:cNvPr id="7" name="object 7"/>
          <p:cNvSpPr/>
          <p:nvPr/>
        </p:nvSpPr>
        <p:spPr>
          <a:xfrm>
            <a:off x="4908803" y="3521964"/>
            <a:ext cx="128270" cy="2341245"/>
          </a:xfrm>
          <a:custGeom>
            <a:avLst/>
            <a:gdLst/>
            <a:ahLst/>
            <a:cxnLst/>
            <a:rect l="l" t="t" r="r" b="b"/>
            <a:pathLst>
              <a:path w="128270" h="2341245">
                <a:moveTo>
                  <a:pt x="128016" y="0"/>
                </a:moveTo>
                <a:lnTo>
                  <a:pt x="0" y="0"/>
                </a:lnTo>
                <a:lnTo>
                  <a:pt x="0" y="2340864"/>
                </a:lnTo>
                <a:lnTo>
                  <a:pt x="128016" y="2340864"/>
                </a:lnTo>
                <a:lnTo>
                  <a:pt x="128016" y="0"/>
                </a:lnTo>
                <a:close/>
              </a:path>
            </a:pathLst>
          </a:custGeom>
          <a:solidFill>
            <a:srgbClr val="3366FF"/>
          </a:solidFill>
        </p:spPr>
        <p:txBody>
          <a:bodyPr wrap="square" lIns="0" tIns="0" rIns="0" bIns="0" rtlCol="0"/>
          <a:lstStyle/>
          <a:p>
            <a:endParaRPr/>
          </a:p>
        </p:txBody>
      </p:sp>
      <p:sp>
        <p:nvSpPr>
          <p:cNvPr id="8" name="object 8"/>
          <p:cNvSpPr/>
          <p:nvPr/>
        </p:nvSpPr>
        <p:spPr>
          <a:xfrm>
            <a:off x="5359908" y="4180332"/>
            <a:ext cx="129539" cy="1682750"/>
          </a:xfrm>
          <a:custGeom>
            <a:avLst/>
            <a:gdLst/>
            <a:ahLst/>
            <a:cxnLst/>
            <a:rect l="l" t="t" r="r" b="b"/>
            <a:pathLst>
              <a:path w="129539" h="1682750">
                <a:moveTo>
                  <a:pt x="129539" y="0"/>
                </a:moveTo>
                <a:lnTo>
                  <a:pt x="0" y="0"/>
                </a:lnTo>
                <a:lnTo>
                  <a:pt x="0" y="1682496"/>
                </a:lnTo>
                <a:lnTo>
                  <a:pt x="129539" y="1682496"/>
                </a:lnTo>
                <a:lnTo>
                  <a:pt x="129539" y="0"/>
                </a:lnTo>
                <a:close/>
              </a:path>
            </a:pathLst>
          </a:custGeom>
          <a:solidFill>
            <a:srgbClr val="3366FF"/>
          </a:solidFill>
        </p:spPr>
        <p:txBody>
          <a:bodyPr wrap="square" lIns="0" tIns="0" rIns="0" bIns="0" rtlCol="0"/>
          <a:lstStyle/>
          <a:p>
            <a:endParaRPr/>
          </a:p>
        </p:txBody>
      </p:sp>
      <p:sp>
        <p:nvSpPr>
          <p:cNvPr id="9" name="object 9"/>
          <p:cNvSpPr/>
          <p:nvPr/>
        </p:nvSpPr>
        <p:spPr>
          <a:xfrm>
            <a:off x="5812535" y="4869179"/>
            <a:ext cx="128270" cy="993775"/>
          </a:xfrm>
          <a:custGeom>
            <a:avLst/>
            <a:gdLst/>
            <a:ahLst/>
            <a:cxnLst/>
            <a:rect l="l" t="t" r="r" b="b"/>
            <a:pathLst>
              <a:path w="128270" h="993775">
                <a:moveTo>
                  <a:pt x="128015" y="0"/>
                </a:moveTo>
                <a:lnTo>
                  <a:pt x="0" y="0"/>
                </a:lnTo>
                <a:lnTo>
                  <a:pt x="0" y="993648"/>
                </a:lnTo>
                <a:lnTo>
                  <a:pt x="128015" y="993648"/>
                </a:lnTo>
                <a:lnTo>
                  <a:pt x="128015" y="0"/>
                </a:lnTo>
                <a:close/>
              </a:path>
            </a:pathLst>
          </a:custGeom>
          <a:solidFill>
            <a:srgbClr val="3366FF"/>
          </a:solidFill>
        </p:spPr>
        <p:txBody>
          <a:bodyPr wrap="square" lIns="0" tIns="0" rIns="0" bIns="0" rtlCol="0"/>
          <a:lstStyle/>
          <a:p>
            <a:endParaRPr/>
          </a:p>
        </p:txBody>
      </p:sp>
      <p:sp>
        <p:nvSpPr>
          <p:cNvPr id="10" name="object 10"/>
          <p:cNvSpPr/>
          <p:nvPr/>
        </p:nvSpPr>
        <p:spPr>
          <a:xfrm>
            <a:off x="4005071" y="2485644"/>
            <a:ext cx="128270" cy="3377565"/>
          </a:xfrm>
          <a:custGeom>
            <a:avLst/>
            <a:gdLst/>
            <a:ahLst/>
            <a:cxnLst/>
            <a:rect l="l" t="t" r="r" b="b"/>
            <a:pathLst>
              <a:path w="128270" h="3377565">
                <a:moveTo>
                  <a:pt x="0" y="0"/>
                </a:moveTo>
                <a:lnTo>
                  <a:pt x="128015" y="0"/>
                </a:lnTo>
                <a:lnTo>
                  <a:pt x="128015" y="3377183"/>
                </a:lnTo>
                <a:lnTo>
                  <a:pt x="0" y="3377183"/>
                </a:lnTo>
                <a:lnTo>
                  <a:pt x="0" y="0"/>
                </a:lnTo>
                <a:close/>
              </a:path>
            </a:pathLst>
          </a:custGeom>
          <a:ln w="9143">
            <a:solidFill>
              <a:srgbClr val="BEBEBE"/>
            </a:solidFill>
          </a:ln>
        </p:spPr>
        <p:txBody>
          <a:bodyPr wrap="square" lIns="0" tIns="0" rIns="0" bIns="0" rtlCol="0"/>
          <a:lstStyle/>
          <a:p>
            <a:endParaRPr/>
          </a:p>
        </p:txBody>
      </p:sp>
      <p:sp>
        <p:nvSpPr>
          <p:cNvPr id="11" name="object 11"/>
          <p:cNvSpPr/>
          <p:nvPr/>
        </p:nvSpPr>
        <p:spPr>
          <a:xfrm>
            <a:off x="4456176" y="2625851"/>
            <a:ext cx="129539" cy="3237230"/>
          </a:xfrm>
          <a:custGeom>
            <a:avLst/>
            <a:gdLst/>
            <a:ahLst/>
            <a:cxnLst/>
            <a:rect l="l" t="t" r="r" b="b"/>
            <a:pathLst>
              <a:path w="129539" h="3237229">
                <a:moveTo>
                  <a:pt x="0" y="0"/>
                </a:moveTo>
                <a:lnTo>
                  <a:pt x="129539" y="0"/>
                </a:lnTo>
                <a:lnTo>
                  <a:pt x="129539" y="3236976"/>
                </a:lnTo>
                <a:lnTo>
                  <a:pt x="0" y="3236976"/>
                </a:lnTo>
                <a:lnTo>
                  <a:pt x="0" y="0"/>
                </a:lnTo>
                <a:close/>
              </a:path>
            </a:pathLst>
          </a:custGeom>
          <a:ln w="9144">
            <a:solidFill>
              <a:srgbClr val="BEBEBE"/>
            </a:solidFill>
          </a:ln>
        </p:spPr>
        <p:txBody>
          <a:bodyPr wrap="square" lIns="0" tIns="0" rIns="0" bIns="0" rtlCol="0"/>
          <a:lstStyle/>
          <a:p>
            <a:endParaRPr/>
          </a:p>
        </p:txBody>
      </p:sp>
      <p:sp>
        <p:nvSpPr>
          <p:cNvPr id="12" name="object 12"/>
          <p:cNvSpPr/>
          <p:nvPr/>
        </p:nvSpPr>
        <p:spPr>
          <a:xfrm>
            <a:off x="4908803" y="3521964"/>
            <a:ext cx="128270" cy="2341245"/>
          </a:xfrm>
          <a:custGeom>
            <a:avLst/>
            <a:gdLst/>
            <a:ahLst/>
            <a:cxnLst/>
            <a:rect l="l" t="t" r="r" b="b"/>
            <a:pathLst>
              <a:path w="128270" h="2341245">
                <a:moveTo>
                  <a:pt x="0" y="0"/>
                </a:moveTo>
                <a:lnTo>
                  <a:pt x="128016" y="0"/>
                </a:lnTo>
                <a:lnTo>
                  <a:pt x="128016" y="2340864"/>
                </a:lnTo>
                <a:lnTo>
                  <a:pt x="0" y="2340864"/>
                </a:lnTo>
                <a:lnTo>
                  <a:pt x="0" y="0"/>
                </a:lnTo>
                <a:close/>
              </a:path>
            </a:pathLst>
          </a:custGeom>
          <a:ln w="9143">
            <a:solidFill>
              <a:srgbClr val="BEBEBE"/>
            </a:solidFill>
          </a:ln>
        </p:spPr>
        <p:txBody>
          <a:bodyPr wrap="square" lIns="0" tIns="0" rIns="0" bIns="0" rtlCol="0"/>
          <a:lstStyle/>
          <a:p>
            <a:endParaRPr/>
          </a:p>
        </p:txBody>
      </p:sp>
      <p:sp>
        <p:nvSpPr>
          <p:cNvPr id="13" name="object 13"/>
          <p:cNvSpPr/>
          <p:nvPr/>
        </p:nvSpPr>
        <p:spPr>
          <a:xfrm>
            <a:off x="5359908" y="4180332"/>
            <a:ext cx="129539" cy="1682750"/>
          </a:xfrm>
          <a:custGeom>
            <a:avLst/>
            <a:gdLst/>
            <a:ahLst/>
            <a:cxnLst/>
            <a:rect l="l" t="t" r="r" b="b"/>
            <a:pathLst>
              <a:path w="129539" h="1682750">
                <a:moveTo>
                  <a:pt x="0" y="0"/>
                </a:moveTo>
                <a:lnTo>
                  <a:pt x="129539" y="0"/>
                </a:lnTo>
                <a:lnTo>
                  <a:pt x="129539" y="1682496"/>
                </a:lnTo>
                <a:lnTo>
                  <a:pt x="0" y="1682496"/>
                </a:lnTo>
                <a:lnTo>
                  <a:pt x="0" y="0"/>
                </a:lnTo>
                <a:close/>
              </a:path>
            </a:pathLst>
          </a:custGeom>
          <a:ln w="9143">
            <a:solidFill>
              <a:srgbClr val="BEBEBE"/>
            </a:solidFill>
          </a:ln>
        </p:spPr>
        <p:txBody>
          <a:bodyPr wrap="square" lIns="0" tIns="0" rIns="0" bIns="0" rtlCol="0"/>
          <a:lstStyle/>
          <a:p>
            <a:endParaRPr/>
          </a:p>
        </p:txBody>
      </p:sp>
      <p:sp>
        <p:nvSpPr>
          <p:cNvPr id="14" name="object 14"/>
          <p:cNvSpPr/>
          <p:nvPr/>
        </p:nvSpPr>
        <p:spPr>
          <a:xfrm>
            <a:off x="5812535" y="4869179"/>
            <a:ext cx="128270" cy="993775"/>
          </a:xfrm>
          <a:custGeom>
            <a:avLst/>
            <a:gdLst/>
            <a:ahLst/>
            <a:cxnLst/>
            <a:rect l="l" t="t" r="r" b="b"/>
            <a:pathLst>
              <a:path w="128270" h="993775">
                <a:moveTo>
                  <a:pt x="0" y="0"/>
                </a:moveTo>
                <a:lnTo>
                  <a:pt x="128015" y="0"/>
                </a:lnTo>
                <a:lnTo>
                  <a:pt x="128015" y="993648"/>
                </a:lnTo>
                <a:lnTo>
                  <a:pt x="0" y="993648"/>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4133088" y="4137659"/>
            <a:ext cx="129539" cy="1725295"/>
          </a:xfrm>
          <a:custGeom>
            <a:avLst/>
            <a:gdLst/>
            <a:ahLst/>
            <a:cxnLst/>
            <a:rect l="l" t="t" r="r" b="b"/>
            <a:pathLst>
              <a:path w="129539" h="1725295">
                <a:moveTo>
                  <a:pt x="129539" y="0"/>
                </a:moveTo>
                <a:lnTo>
                  <a:pt x="0" y="0"/>
                </a:lnTo>
                <a:lnTo>
                  <a:pt x="0" y="1725167"/>
                </a:lnTo>
                <a:lnTo>
                  <a:pt x="129539" y="1725167"/>
                </a:lnTo>
                <a:lnTo>
                  <a:pt x="129539" y="0"/>
                </a:lnTo>
                <a:close/>
              </a:path>
            </a:pathLst>
          </a:custGeom>
          <a:solidFill>
            <a:srgbClr val="8ADEFF"/>
          </a:solidFill>
        </p:spPr>
        <p:txBody>
          <a:bodyPr wrap="square" lIns="0" tIns="0" rIns="0" bIns="0" rtlCol="0"/>
          <a:lstStyle/>
          <a:p>
            <a:endParaRPr/>
          </a:p>
        </p:txBody>
      </p:sp>
      <p:sp>
        <p:nvSpPr>
          <p:cNvPr id="16" name="object 16"/>
          <p:cNvSpPr/>
          <p:nvPr/>
        </p:nvSpPr>
        <p:spPr>
          <a:xfrm>
            <a:off x="4585715" y="3752088"/>
            <a:ext cx="129539" cy="2110740"/>
          </a:xfrm>
          <a:custGeom>
            <a:avLst/>
            <a:gdLst/>
            <a:ahLst/>
            <a:cxnLst/>
            <a:rect l="l" t="t" r="r" b="b"/>
            <a:pathLst>
              <a:path w="129539" h="2110740">
                <a:moveTo>
                  <a:pt x="129539" y="0"/>
                </a:moveTo>
                <a:lnTo>
                  <a:pt x="0" y="0"/>
                </a:lnTo>
                <a:lnTo>
                  <a:pt x="0" y="2110740"/>
                </a:lnTo>
                <a:lnTo>
                  <a:pt x="129539" y="2110740"/>
                </a:lnTo>
                <a:lnTo>
                  <a:pt x="129539" y="0"/>
                </a:lnTo>
                <a:close/>
              </a:path>
            </a:pathLst>
          </a:custGeom>
          <a:solidFill>
            <a:srgbClr val="8ADEFF"/>
          </a:solidFill>
        </p:spPr>
        <p:txBody>
          <a:bodyPr wrap="square" lIns="0" tIns="0" rIns="0" bIns="0" rtlCol="0"/>
          <a:lstStyle/>
          <a:p>
            <a:endParaRPr/>
          </a:p>
        </p:txBody>
      </p:sp>
      <p:sp>
        <p:nvSpPr>
          <p:cNvPr id="17" name="object 17"/>
          <p:cNvSpPr/>
          <p:nvPr/>
        </p:nvSpPr>
        <p:spPr>
          <a:xfrm>
            <a:off x="5036820" y="3675888"/>
            <a:ext cx="129539" cy="2186940"/>
          </a:xfrm>
          <a:custGeom>
            <a:avLst/>
            <a:gdLst/>
            <a:ahLst/>
            <a:cxnLst/>
            <a:rect l="l" t="t" r="r" b="b"/>
            <a:pathLst>
              <a:path w="129539" h="2186940">
                <a:moveTo>
                  <a:pt x="129539" y="0"/>
                </a:moveTo>
                <a:lnTo>
                  <a:pt x="0" y="0"/>
                </a:lnTo>
                <a:lnTo>
                  <a:pt x="0" y="2186940"/>
                </a:lnTo>
                <a:lnTo>
                  <a:pt x="129539" y="2186940"/>
                </a:lnTo>
                <a:lnTo>
                  <a:pt x="129539" y="0"/>
                </a:lnTo>
                <a:close/>
              </a:path>
            </a:pathLst>
          </a:custGeom>
          <a:solidFill>
            <a:srgbClr val="8ADEFF"/>
          </a:solidFill>
        </p:spPr>
        <p:txBody>
          <a:bodyPr wrap="square" lIns="0" tIns="0" rIns="0" bIns="0" rtlCol="0"/>
          <a:lstStyle/>
          <a:p>
            <a:endParaRPr/>
          </a:p>
        </p:txBody>
      </p:sp>
      <p:sp>
        <p:nvSpPr>
          <p:cNvPr id="18" name="object 18"/>
          <p:cNvSpPr/>
          <p:nvPr/>
        </p:nvSpPr>
        <p:spPr>
          <a:xfrm>
            <a:off x="5489447" y="3564635"/>
            <a:ext cx="129539" cy="2298700"/>
          </a:xfrm>
          <a:custGeom>
            <a:avLst/>
            <a:gdLst/>
            <a:ahLst/>
            <a:cxnLst/>
            <a:rect l="l" t="t" r="r" b="b"/>
            <a:pathLst>
              <a:path w="129539" h="2298700">
                <a:moveTo>
                  <a:pt x="129539" y="0"/>
                </a:moveTo>
                <a:lnTo>
                  <a:pt x="0" y="0"/>
                </a:lnTo>
                <a:lnTo>
                  <a:pt x="0" y="2298191"/>
                </a:lnTo>
                <a:lnTo>
                  <a:pt x="129539" y="2298191"/>
                </a:lnTo>
                <a:lnTo>
                  <a:pt x="129539" y="0"/>
                </a:lnTo>
                <a:close/>
              </a:path>
            </a:pathLst>
          </a:custGeom>
          <a:solidFill>
            <a:srgbClr val="8ADEFF"/>
          </a:solidFill>
        </p:spPr>
        <p:txBody>
          <a:bodyPr wrap="square" lIns="0" tIns="0" rIns="0" bIns="0" rtlCol="0"/>
          <a:lstStyle/>
          <a:p>
            <a:endParaRPr/>
          </a:p>
        </p:txBody>
      </p:sp>
      <p:sp>
        <p:nvSpPr>
          <p:cNvPr id="19" name="object 19"/>
          <p:cNvSpPr/>
          <p:nvPr/>
        </p:nvSpPr>
        <p:spPr>
          <a:xfrm>
            <a:off x="5940552" y="3232404"/>
            <a:ext cx="129539" cy="2630805"/>
          </a:xfrm>
          <a:custGeom>
            <a:avLst/>
            <a:gdLst/>
            <a:ahLst/>
            <a:cxnLst/>
            <a:rect l="l" t="t" r="r" b="b"/>
            <a:pathLst>
              <a:path w="129539" h="2630804">
                <a:moveTo>
                  <a:pt x="129539" y="0"/>
                </a:moveTo>
                <a:lnTo>
                  <a:pt x="0" y="0"/>
                </a:lnTo>
                <a:lnTo>
                  <a:pt x="0" y="2630424"/>
                </a:lnTo>
                <a:lnTo>
                  <a:pt x="129539" y="2630424"/>
                </a:lnTo>
                <a:lnTo>
                  <a:pt x="129539" y="0"/>
                </a:lnTo>
                <a:close/>
              </a:path>
            </a:pathLst>
          </a:custGeom>
          <a:solidFill>
            <a:srgbClr val="8ADEFF"/>
          </a:solidFill>
        </p:spPr>
        <p:txBody>
          <a:bodyPr wrap="square" lIns="0" tIns="0" rIns="0" bIns="0" rtlCol="0"/>
          <a:lstStyle/>
          <a:p>
            <a:endParaRPr/>
          </a:p>
        </p:txBody>
      </p:sp>
      <p:sp>
        <p:nvSpPr>
          <p:cNvPr id="20" name="object 20"/>
          <p:cNvSpPr/>
          <p:nvPr/>
        </p:nvSpPr>
        <p:spPr>
          <a:xfrm>
            <a:off x="4133088" y="4137659"/>
            <a:ext cx="129539" cy="1725295"/>
          </a:xfrm>
          <a:custGeom>
            <a:avLst/>
            <a:gdLst/>
            <a:ahLst/>
            <a:cxnLst/>
            <a:rect l="l" t="t" r="r" b="b"/>
            <a:pathLst>
              <a:path w="129539" h="1725295">
                <a:moveTo>
                  <a:pt x="0" y="0"/>
                </a:moveTo>
                <a:lnTo>
                  <a:pt x="129539" y="0"/>
                </a:lnTo>
                <a:lnTo>
                  <a:pt x="129539" y="1725167"/>
                </a:lnTo>
                <a:lnTo>
                  <a:pt x="0" y="1725167"/>
                </a:lnTo>
                <a:lnTo>
                  <a:pt x="0" y="0"/>
                </a:lnTo>
                <a:close/>
              </a:path>
            </a:pathLst>
          </a:custGeom>
          <a:ln w="9143">
            <a:solidFill>
              <a:srgbClr val="BEBEBE"/>
            </a:solidFill>
          </a:ln>
        </p:spPr>
        <p:txBody>
          <a:bodyPr wrap="square" lIns="0" tIns="0" rIns="0" bIns="0" rtlCol="0"/>
          <a:lstStyle/>
          <a:p>
            <a:endParaRPr/>
          </a:p>
        </p:txBody>
      </p:sp>
      <p:sp>
        <p:nvSpPr>
          <p:cNvPr id="21" name="object 21"/>
          <p:cNvSpPr/>
          <p:nvPr/>
        </p:nvSpPr>
        <p:spPr>
          <a:xfrm>
            <a:off x="4585715" y="3752088"/>
            <a:ext cx="129539" cy="2110740"/>
          </a:xfrm>
          <a:custGeom>
            <a:avLst/>
            <a:gdLst/>
            <a:ahLst/>
            <a:cxnLst/>
            <a:rect l="l" t="t" r="r" b="b"/>
            <a:pathLst>
              <a:path w="129539" h="2110740">
                <a:moveTo>
                  <a:pt x="0" y="0"/>
                </a:moveTo>
                <a:lnTo>
                  <a:pt x="129539" y="0"/>
                </a:lnTo>
                <a:lnTo>
                  <a:pt x="129539" y="2110740"/>
                </a:lnTo>
                <a:lnTo>
                  <a:pt x="0" y="2110740"/>
                </a:lnTo>
                <a:lnTo>
                  <a:pt x="0" y="0"/>
                </a:lnTo>
                <a:close/>
              </a:path>
            </a:pathLst>
          </a:custGeom>
          <a:ln w="9144">
            <a:solidFill>
              <a:srgbClr val="BEBEBE"/>
            </a:solidFill>
          </a:ln>
        </p:spPr>
        <p:txBody>
          <a:bodyPr wrap="square" lIns="0" tIns="0" rIns="0" bIns="0" rtlCol="0"/>
          <a:lstStyle/>
          <a:p>
            <a:endParaRPr/>
          </a:p>
        </p:txBody>
      </p:sp>
      <p:sp>
        <p:nvSpPr>
          <p:cNvPr id="22" name="object 22"/>
          <p:cNvSpPr/>
          <p:nvPr/>
        </p:nvSpPr>
        <p:spPr>
          <a:xfrm>
            <a:off x="5036820" y="3675888"/>
            <a:ext cx="129539" cy="2186940"/>
          </a:xfrm>
          <a:custGeom>
            <a:avLst/>
            <a:gdLst/>
            <a:ahLst/>
            <a:cxnLst/>
            <a:rect l="l" t="t" r="r" b="b"/>
            <a:pathLst>
              <a:path w="129539" h="2186940">
                <a:moveTo>
                  <a:pt x="0" y="0"/>
                </a:moveTo>
                <a:lnTo>
                  <a:pt x="129539" y="0"/>
                </a:lnTo>
                <a:lnTo>
                  <a:pt x="129539" y="2186940"/>
                </a:lnTo>
                <a:lnTo>
                  <a:pt x="0" y="2186940"/>
                </a:lnTo>
                <a:lnTo>
                  <a:pt x="0" y="0"/>
                </a:lnTo>
                <a:close/>
              </a:path>
            </a:pathLst>
          </a:custGeom>
          <a:ln w="9144">
            <a:solidFill>
              <a:srgbClr val="BEBEBE"/>
            </a:solidFill>
          </a:ln>
        </p:spPr>
        <p:txBody>
          <a:bodyPr wrap="square" lIns="0" tIns="0" rIns="0" bIns="0" rtlCol="0"/>
          <a:lstStyle/>
          <a:p>
            <a:endParaRPr/>
          </a:p>
        </p:txBody>
      </p:sp>
      <p:sp>
        <p:nvSpPr>
          <p:cNvPr id="23" name="object 23"/>
          <p:cNvSpPr/>
          <p:nvPr/>
        </p:nvSpPr>
        <p:spPr>
          <a:xfrm>
            <a:off x="5489447" y="3564635"/>
            <a:ext cx="129539" cy="2298700"/>
          </a:xfrm>
          <a:custGeom>
            <a:avLst/>
            <a:gdLst/>
            <a:ahLst/>
            <a:cxnLst/>
            <a:rect l="l" t="t" r="r" b="b"/>
            <a:pathLst>
              <a:path w="129539" h="2298700">
                <a:moveTo>
                  <a:pt x="0" y="0"/>
                </a:moveTo>
                <a:lnTo>
                  <a:pt x="129539" y="0"/>
                </a:lnTo>
                <a:lnTo>
                  <a:pt x="129539" y="2298191"/>
                </a:lnTo>
                <a:lnTo>
                  <a:pt x="0" y="2298191"/>
                </a:lnTo>
                <a:lnTo>
                  <a:pt x="0" y="0"/>
                </a:lnTo>
                <a:close/>
              </a:path>
            </a:pathLst>
          </a:custGeom>
          <a:ln w="9144">
            <a:solidFill>
              <a:srgbClr val="BEBEBE"/>
            </a:solidFill>
          </a:ln>
        </p:spPr>
        <p:txBody>
          <a:bodyPr wrap="square" lIns="0" tIns="0" rIns="0" bIns="0" rtlCol="0"/>
          <a:lstStyle/>
          <a:p>
            <a:endParaRPr/>
          </a:p>
        </p:txBody>
      </p:sp>
      <p:sp>
        <p:nvSpPr>
          <p:cNvPr id="24" name="object 24"/>
          <p:cNvSpPr/>
          <p:nvPr/>
        </p:nvSpPr>
        <p:spPr>
          <a:xfrm>
            <a:off x="5940552" y="3232404"/>
            <a:ext cx="129539" cy="2630805"/>
          </a:xfrm>
          <a:custGeom>
            <a:avLst/>
            <a:gdLst/>
            <a:ahLst/>
            <a:cxnLst/>
            <a:rect l="l" t="t" r="r" b="b"/>
            <a:pathLst>
              <a:path w="129539" h="2630804">
                <a:moveTo>
                  <a:pt x="0" y="0"/>
                </a:moveTo>
                <a:lnTo>
                  <a:pt x="129539" y="0"/>
                </a:lnTo>
                <a:lnTo>
                  <a:pt x="129539" y="2630424"/>
                </a:lnTo>
                <a:lnTo>
                  <a:pt x="0" y="2630424"/>
                </a:lnTo>
                <a:lnTo>
                  <a:pt x="0" y="0"/>
                </a:lnTo>
                <a:close/>
              </a:path>
            </a:pathLst>
          </a:custGeom>
          <a:ln w="9144">
            <a:solidFill>
              <a:srgbClr val="BEBEBE"/>
            </a:solidFill>
          </a:ln>
        </p:spPr>
        <p:txBody>
          <a:bodyPr wrap="square" lIns="0" tIns="0" rIns="0" bIns="0" rtlCol="0"/>
          <a:lstStyle/>
          <a:p>
            <a:endParaRPr/>
          </a:p>
        </p:txBody>
      </p:sp>
      <p:sp>
        <p:nvSpPr>
          <p:cNvPr id="25" name="object 25"/>
          <p:cNvSpPr/>
          <p:nvPr/>
        </p:nvSpPr>
        <p:spPr>
          <a:xfrm>
            <a:off x="3907535" y="2319527"/>
            <a:ext cx="0" cy="3543300"/>
          </a:xfrm>
          <a:custGeom>
            <a:avLst/>
            <a:gdLst/>
            <a:ahLst/>
            <a:cxnLst/>
            <a:rect l="l" t="t" r="r" b="b"/>
            <a:pathLst>
              <a:path h="3543300">
                <a:moveTo>
                  <a:pt x="0" y="3543300"/>
                </a:moveTo>
                <a:lnTo>
                  <a:pt x="0" y="0"/>
                </a:lnTo>
              </a:path>
            </a:pathLst>
          </a:custGeom>
          <a:ln w="9144">
            <a:solidFill>
              <a:srgbClr val="666666"/>
            </a:solidFill>
          </a:ln>
        </p:spPr>
        <p:txBody>
          <a:bodyPr wrap="square" lIns="0" tIns="0" rIns="0" bIns="0" rtlCol="0"/>
          <a:lstStyle/>
          <a:p>
            <a:endParaRPr/>
          </a:p>
        </p:txBody>
      </p:sp>
      <p:sp>
        <p:nvSpPr>
          <p:cNvPr id="26" name="object 26"/>
          <p:cNvSpPr/>
          <p:nvPr/>
        </p:nvSpPr>
        <p:spPr>
          <a:xfrm>
            <a:off x="3907535" y="586282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7" name="object 27"/>
          <p:cNvSpPr/>
          <p:nvPr/>
        </p:nvSpPr>
        <p:spPr>
          <a:xfrm>
            <a:off x="3907535" y="541934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8" name="object 28"/>
          <p:cNvSpPr/>
          <p:nvPr/>
        </p:nvSpPr>
        <p:spPr>
          <a:xfrm>
            <a:off x="3907535" y="497738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29" name="object 29"/>
          <p:cNvSpPr/>
          <p:nvPr/>
        </p:nvSpPr>
        <p:spPr>
          <a:xfrm>
            <a:off x="3907535" y="4533900"/>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0" name="object 30"/>
          <p:cNvSpPr/>
          <p:nvPr/>
        </p:nvSpPr>
        <p:spPr>
          <a:xfrm>
            <a:off x="3907535" y="409041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1" name="object 31"/>
          <p:cNvSpPr/>
          <p:nvPr/>
        </p:nvSpPr>
        <p:spPr>
          <a:xfrm>
            <a:off x="3907535" y="364845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2" name="object 32"/>
          <p:cNvSpPr/>
          <p:nvPr/>
        </p:nvSpPr>
        <p:spPr>
          <a:xfrm>
            <a:off x="3907535" y="3204972"/>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3" name="object 33"/>
          <p:cNvSpPr/>
          <p:nvPr/>
        </p:nvSpPr>
        <p:spPr>
          <a:xfrm>
            <a:off x="3907535" y="276301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4" name="object 34"/>
          <p:cNvSpPr/>
          <p:nvPr/>
        </p:nvSpPr>
        <p:spPr>
          <a:xfrm>
            <a:off x="3907535" y="2319527"/>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35" name="object 35"/>
          <p:cNvSpPr/>
          <p:nvPr/>
        </p:nvSpPr>
        <p:spPr>
          <a:xfrm>
            <a:off x="3907535" y="5862828"/>
            <a:ext cx="2260600" cy="0"/>
          </a:xfrm>
          <a:custGeom>
            <a:avLst/>
            <a:gdLst/>
            <a:ahLst/>
            <a:cxnLst/>
            <a:rect l="l" t="t" r="r" b="b"/>
            <a:pathLst>
              <a:path w="2260600">
                <a:moveTo>
                  <a:pt x="0" y="0"/>
                </a:moveTo>
                <a:lnTo>
                  <a:pt x="2260091" y="0"/>
                </a:lnTo>
              </a:path>
            </a:pathLst>
          </a:custGeom>
          <a:ln w="9144">
            <a:solidFill>
              <a:srgbClr val="666666"/>
            </a:solidFill>
          </a:ln>
        </p:spPr>
        <p:txBody>
          <a:bodyPr wrap="square" lIns="0" tIns="0" rIns="0" bIns="0" rtlCol="0"/>
          <a:lstStyle/>
          <a:p>
            <a:endParaRPr/>
          </a:p>
        </p:txBody>
      </p:sp>
      <p:sp>
        <p:nvSpPr>
          <p:cNvPr id="36" name="object 36"/>
          <p:cNvSpPr txBox="1"/>
          <p:nvPr/>
        </p:nvSpPr>
        <p:spPr>
          <a:xfrm>
            <a:off x="3631819" y="5738977"/>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37" name="object 37"/>
          <p:cNvSpPr txBox="1"/>
          <p:nvPr/>
        </p:nvSpPr>
        <p:spPr>
          <a:xfrm>
            <a:off x="3533013" y="5296153"/>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38" name="object 38"/>
          <p:cNvSpPr txBox="1"/>
          <p:nvPr/>
        </p:nvSpPr>
        <p:spPr>
          <a:xfrm>
            <a:off x="3433953" y="4853178"/>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39" name="object 39"/>
          <p:cNvSpPr txBox="1"/>
          <p:nvPr/>
        </p:nvSpPr>
        <p:spPr>
          <a:xfrm>
            <a:off x="3433953" y="4410329"/>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150</a:t>
            </a:r>
            <a:endParaRPr sz="1400">
              <a:latin typeface="Univers for BP Light"/>
              <a:cs typeface="Univers for BP Light"/>
            </a:endParaRPr>
          </a:p>
        </p:txBody>
      </p:sp>
      <p:sp>
        <p:nvSpPr>
          <p:cNvPr id="40" name="object 40"/>
          <p:cNvSpPr txBox="1"/>
          <p:nvPr/>
        </p:nvSpPr>
        <p:spPr>
          <a:xfrm>
            <a:off x="3433953" y="3967479"/>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41" name="object 41"/>
          <p:cNvSpPr txBox="1"/>
          <p:nvPr/>
        </p:nvSpPr>
        <p:spPr>
          <a:xfrm>
            <a:off x="3433953" y="352488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250</a:t>
            </a:r>
            <a:endParaRPr sz="1400">
              <a:latin typeface="Univers for BP Light"/>
              <a:cs typeface="Univers for BP Light"/>
            </a:endParaRPr>
          </a:p>
        </p:txBody>
      </p:sp>
      <p:sp>
        <p:nvSpPr>
          <p:cNvPr id="42" name="object 42"/>
          <p:cNvSpPr txBox="1"/>
          <p:nvPr/>
        </p:nvSpPr>
        <p:spPr>
          <a:xfrm>
            <a:off x="3433953" y="308203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43" name="object 43"/>
          <p:cNvSpPr txBox="1"/>
          <p:nvPr/>
        </p:nvSpPr>
        <p:spPr>
          <a:xfrm>
            <a:off x="3433953" y="2639186"/>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350</a:t>
            </a:r>
            <a:endParaRPr sz="1400">
              <a:latin typeface="Univers for BP Light"/>
              <a:cs typeface="Univers for BP Light"/>
            </a:endParaRPr>
          </a:p>
        </p:txBody>
      </p:sp>
      <p:sp>
        <p:nvSpPr>
          <p:cNvPr id="44" name="object 44"/>
          <p:cNvSpPr txBox="1"/>
          <p:nvPr/>
        </p:nvSpPr>
        <p:spPr>
          <a:xfrm>
            <a:off x="3433953" y="2196338"/>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400</a:t>
            </a:r>
            <a:endParaRPr sz="1400">
              <a:latin typeface="Univers for BP Light"/>
              <a:cs typeface="Univers for BP Light"/>
            </a:endParaRPr>
          </a:p>
        </p:txBody>
      </p:sp>
      <p:sp>
        <p:nvSpPr>
          <p:cNvPr id="45" name="object 45"/>
          <p:cNvSpPr/>
          <p:nvPr/>
        </p:nvSpPr>
        <p:spPr>
          <a:xfrm>
            <a:off x="4992623" y="2528316"/>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solidFill>
            <a:srgbClr val="3366FF"/>
          </a:solidFill>
        </p:spPr>
        <p:txBody>
          <a:bodyPr wrap="square" lIns="0" tIns="0" rIns="0" bIns="0" rtlCol="0"/>
          <a:lstStyle/>
          <a:p>
            <a:endParaRPr/>
          </a:p>
        </p:txBody>
      </p:sp>
      <p:sp>
        <p:nvSpPr>
          <p:cNvPr id="46" name="object 46"/>
          <p:cNvSpPr/>
          <p:nvPr/>
        </p:nvSpPr>
        <p:spPr>
          <a:xfrm>
            <a:off x="4992623" y="2528316"/>
            <a:ext cx="96520" cy="97790"/>
          </a:xfrm>
          <a:custGeom>
            <a:avLst/>
            <a:gdLst/>
            <a:ahLst/>
            <a:cxnLst/>
            <a:rect l="l" t="t" r="r" b="b"/>
            <a:pathLst>
              <a:path w="96520" h="97789">
                <a:moveTo>
                  <a:pt x="0" y="97536"/>
                </a:moveTo>
                <a:lnTo>
                  <a:pt x="96012" y="97536"/>
                </a:lnTo>
                <a:lnTo>
                  <a:pt x="96012" y="0"/>
                </a:lnTo>
                <a:lnTo>
                  <a:pt x="0" y="0"/>
                </a:lnTo>
                <a:lnTo>
                  <a:pt x="0" y="97536"/>
                </a:lnTo>
                <a:close/>
              </a:path>
            </a:pathLst>
          </a:custGeom>
          <a:ln w="9144">
            <a:solidFill>
              <a:srgbClr val="BEBEBE"/>
            </a:solidFill>
          </a:ln>
        </p:spPr>
        <p:txBody>
          <a:bodyPr wrap="square" lIns="0" tIns="0" rIns="0" bIns="0" rtlCol="0"/>
          <a:lstStyle/>
          <a:p>
            <a:endParaRPr/>
          </a:p>
        </p:txBody>
      </p:sp>
      <p:sp>
        <p:nvSpPr>
          <p:cNvPr id="47" name="object 47"/>
          <p:cNvSpPr txBox="1"/>
          <p:nvPr/>
        </p:nvSpPr>
        <p:spPr>
          <a:xfrm>
            <a:off x="5121021" y="2453259"/>
            <a:ext cx="51054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C</a:t>
            </a:r>
            <a:r>
              <a:rPr sz="1400" spc="-10" dirty="0">
                <a:latin typeface="Univers for BP"/>
                <a:cs typeface="Univers for BP"/>
              </a:rPr>
              <a:t>h</a:t>
            </a:r>
            <a:r>
              <a:rPr sz="1400" dirty="0">
                <a:latin typeface="Univers for BP"/>
                <a:cs typeface="Univers for BP"/>
              </a:rPr>
              <a:t>i</a:t>
            </a:r>
            <a:r>
              <a:rPr sz="1400" spc="-10" dirty="0">
                <a:latin typeface="Univers for BP"/>
                <a:cs typeface="Univers for BP"/>
              </a:rPr>
              <a:t>n</a:t>
            </a:r>
            <a:r>
              <a:rPr sz="1400" dirty="0">
                <a:latin typeface="Univers for BP"/>
                <a:cs typeface="Univers for BP"/>
              </a:rPr>
              <a:t>a</a:t>
            </a:r>
            <a:endParaRPr sz="1400">
              <a:latin typeface="Univers for BP"/>
              <a:cs typeface="Univers for BP"/>
            </a:endParaRPr>
          </a:p>
        </p:txBody>
      </p:sp>
      <p:sp>
        <p:nvSpPr>
          <p:cNvPr id="48" name="object 48"/>
          <p:cNvSpPr/>
          <p:nvPr/>
        </p:nvSpPr>
        <p:spPr>
          <a:xfrm>
            <a:off x="4992623" y="2808732"/>
            <a:ext cx="96520" cy="96520"/>
          </a:xfrm>
          <a:custGeom>
            <a:avLst/>
            <a:gdLst/>
            <a:ahLst/>
            <a:cxnLst/>
            <a:rect l="l" t="t" r="r" b="b"/>
            <a:pathLst>
              <a:path w="96520" h="96519">
                <a:moveTo>
                  <a:pt x="0" y="96012"/>
                </a:moveTo>
                <a:lnTo>
                  <a:pt x="96012" y="96012"/>
                </a:lnTo>
                <a:lnTo>
                  <a:pt x="96012" y="0"/>
                </a:lnTo>
                <a:lnTo>
                  <a:pt x="0" y="0"/>
                </a:lnTo>
                <a:lnTo>
                  <a:pt x="0" y="96012"/>
                </a:lnTo>
                <a:close/>
              </a:path>
            </a:pathLst>
          </a:custGeom>
          <a:solidFill>
            <a:srgbClr val="8ADEFF"/>
          </a:solidFill>
        </p:spPr>
        <p:txBody>
          <a:bodyPr wrap="square" lIns="0" tIns="0" rIns="0" bIns="0" rtlCol="0"/>
          <a:lstStyle/>
          <a:p>
            <a:endParaRPr/>
          </a:p>
        </p:txBody>
      </p:sp>
      <p:sp>
        <p:nvSpPr>
          <p:cNvPr id="49" name="object 49"/>
          <p:cNvSpPr/>
          <p:nvPr/>
        </p:nvSpPr>
        <p:spPr>
          <a:xfrm>
            <a:off x="4992623" y="2808732"/>
            <a:ext cx="96520" cy="96520"/>
          </a:xfrm>
          <a:custGeom>
            <a:avLst/>
            <a:gdLst/>
            <a:ahLst/>
            <a:cxnLst/>
            <a:rect l="l" t="t" r="r" b="b"/>
            <a:pathLst>
              <a:path w="96520" h="96519">
                <a:moveTo>
                  <a:pt x="0" y="96012"/>
                </a:moveTo>
                <a:lnTo>
                  <a:pt x="96012" y="96012"/>
                </a:lnTo>
                <a:lnTo>
                  <a:pt x="96012" y="0"/>
                </a:lnTo>
                <a:lnTo>
                  <a:pt x="0" y="0"/>
                </a:lnTo>
                <a:lnTo>
                  <a:pt x="0" y="96012"/>
                </a:lnTo>
                <a:close/>
              </a:path>
            </a:pathLst>
          </a:custGeom>
          <a:ln w="9144">
            <a:solidFill>
              <a:srgbClr val="BEBEBE"/>
            </a:solidFill>
          </a:ln>
        </p:spPr>
        <p:txBody>
          <a:bodyPr wrap="square" lIns="0" tIns="0" rIns="0" bIns="0" rtlCol="0"/>
          <a:lstStyle/>
          <a:p>
            <a:endParaRPr/>
          </a:p>
        </p:txBody>
      </p:sp>
      <p:sp>
        <p:nvSpPr>
          <p:cNvPr id="50" name="object 50"/>
          <p:cNvSpPr txBox="1"/>
          <p:nvPr/>
        </p:nvSpPr>
        <p:spPr>
          <a:xfrm>
            <a:off x="5121021" y="2733040"/>
            <a:ext cx="440055"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I</a:t>
            </a:r>
            <a:r>
              <a:rPr sz="1400" dirty="0">
                <a:latin typeface="Univers for BP"/>
                <a:cs typeface="Univers for BP"/>
              </a:rPr>
              <a:t>n</a:t>
            </a:r>
            <a:r>
              <a:rPr sz="1400" spc="-10" dirty="0">
                <a:latin typeface="Univers for BP"/>
                <a:cs typeface="Univers for BP"/>
              </a:rPr>
              <a:t>di</a:t>
            </a:r>
            <a:r>
              <a:rPr sz="1400" dirty="0">
                <a:latin typeface="Univers for BP"/>
                <a:cs typeface="Univers for BP"/>
              </a:rPr>
              <a:t>a</a:t>
            </a:r>
            <a:endParaRPr sz="1400">
              <a:latin typeface="Univers for BP"/>
              <a:cs typeface="Univers for BP"/>
            </a:endParaRPr>
          </a:p>
        </p:txBody>
      </p:sp>
      <p:sp>
        <p:nvSpPr>
          <p:cNvPr id="51" name="object 51"/>
          <p:cNvSpPr txBox="1"/>
          <p:nvPr/>
        </p:nvSpPr>
        <p:spPr>
          <a:xfrm>
            <a:off x="3490340" y="1105153"/>
            <a:ext cx="2663825" cy="908685"/>
          </a:xfrm>
          <a:prstGeom prst="rect">
            <a:avLst/>
          </a:prstGeom>
        </p:spPr>
        <p:txBody>
          <a:bodyPr vert="horz" wrap="square" lIns="0" tIns="0" rIns="0" bIns="0" rtlCol="0">
            <a:spAutoFit/>
          </a:bodyPr>
          <a:lstStyle/>
          <a:p>
            <a:pPr marL="396240" marR="5080" indent="-300355">
              <a:lnSpc>
                <a:spcPct val="100000"/>
              </a:lnSpc>
            </a:pPr>
            <a:r>
              <a:rPr sz="1800" spc="-5" dirty="0">
                <a:latin typeface="Univers for BP"/>
                <a:cs typeface="Univers for BP"/>
              </a:rPr>
              <a:t>Energy </a:t>
            </a:r>
            <a:r>
              <a:rPr sz="1800" dirty="0">
                <a:latin typeface="Univers for BP"/>
                <a:cs typeface="Univers for BP"/>
              </a:rPr>
              <a:t>demand</a:t>
            </a:r>
            <a:r>
              <a:rPr sz="1800" spc="-70" dirty="0">
                <a:latin typeface="Univers for BP"/>
                <a:cs typeface="Univers for BP"/>
              </a:rPr>
              <a:t> </a:t>
            </a:r>
            <a:r>
              <a:rPr sz="1800" dirty="0">
                <a:latin typeface="Univers for BP"/>
                <a:cs typeface="Univers for BP"/>
              </a:rPr>
              <a:t>growth  in China and</a:t>
            </a:r>
            <a:r>
              <a:rPr sz="1800" spc="-105" dirty="0">
                <a:latin typeface="Univers for BP"/>
                <a:cs typeface="Univers for BP"/>
              </a:rPr>
              <a:t> </a:t>
            </a:r>
            <a:r>
              <a:rPr sz="1800" dirty="0">
                <a:latin typeface="Univers for BP"/>
                <a:cs typeface="Univers for BP"/>
              </a:rPr>
              <a:t>India</a:t>
            </a:r>
            <a:endParaRPr sz="1800">
              <a:latin typeface="Univers for BP"/>
              <a:cs typeface="Univers for BP"/>
            </a:endParaRPr>
          </a:p>
          <a:p>
            <a:pPr marL="12700">
              <a:lnSpc>
                <a:spcPct val="100000"/>
              </a:lnSpc>
              <a:spcBef>
                <a:spcPts val="980"/>
              </a:spcBef>
            </a:pPr>
            <a:r>
              <a:rPr sz="1400" b="0" spc="-5" dirty="0">
                <a:latin typeface="Univers for BP Light"/>
                <a:cs typeface="Univers for BP Light"/>
              </a:rPr>
              <a:t>Mtoe</a:t>
            </a:r>
            <a:endParaRPr sz="1400">
              <a:latin typeface="Univers for BP Light"/>
              <a:cs typeface="Univers for BP Light"/>
            </a:endParaRPr>
          </a:p>
        </p:txBody>
      </p:sp>
      <p:sp>
        <p:nvSpPr>
          <p:cNvPr id="52" name="object 52"/>
          <p:cNvSpPr/>
          <p:nvPr/>
        </p:nvSpPr>
        <p:spPr>
          <a:xfrm>
            <a:off x="6967728" y="5199888"/>
            <a:ext cx="227329" cy="664845"/>
          </a:xfrm>
          <a:custGeom>
            <a:avLst/>
            <a:gdLst/>
            <a:ahLst/>
            <a:cxnLst/>
            <a:rect l="l" t="t" r="r" b="b"/>
            <a:pathLst>
              <a:path w="227329" h="664845">
                <a:moveTo>
                  <a:pt x="227075" y="0"/>
                </a:moveTo>
                <a:lnTo>
                  <a:pt x="0" y="0"/>
                </a:lnTo>
                <a:lnTo>
                  <a:pt x="0" y="664464"/>
                </a:lnTo>
                <a:lnTo>
                  <a:pt x="227075" y="664464"/>
                </a:lnTo>
                <a:lnTo>
                  <a:pt x="227075" y="0"/>
                </a:lnTo>
                <a:close/>
              </a:path>
            </a:pathLst>
          </a:custGeom>
          <a:solidFill>
            <a:srgbClr val="DC0000"/>
          </a:solidFill>
        </p:spPr>
        <p:txBody>
          <a:bodyPr wrap="square" lIns="0" tIns="0" rIns="0" bIns="0" rtlCol="0"/>
          <a:lstStyle/>
          <a:p>
            <a:endParaRPr/>
          </a:p>
        </p:txBody>
      </p:sp>
      <p:sp>
        <p:nvSpPr>
          <p:cNvPr id="53" name="object 53"/>
          <p:cNvSpPr/>
          <p:nvPr/>
        </p:nvSpPr>
        <p:spPr>
          <a:xfrm>
            <a:off x="7420356" y="5030723"/>
            <a:ext cx="227329" cy="833755"/>
          </a:xfrm>
          <a:custGeom>
            <a:avLst/>
            <a:gdLst/>
            <a:ahLst/>
            <a:cxnLst/>
            <a:rect l="l" t="t" r="r" b="b"/>
            <a:pathLst>
              <a:path w="227329" h="833754">
                <a:moveTo>
                  <a:pt x="227075" y="0"/>
                </a:moveTo>
                <a:lnTo>
                  <a:pt x="0" y="0"/>
                </a:lnTo>
                <a:lnTo>
                  <a:pt x="0" y="833628"/>
                </a:lnTo>
                <a:lnTo>
                  <a:pt x="227075" y="833628"/>
                </a:lnTo>
                <a:lnTo>
                  <a:pt x="227075" y="0"/>
                </a:lnTo>
                <a:close/>
              </a:path>
            </a:pathLst>
          </a:custGeom>
          <a:solidFill>
            <a:srgbClr val="DC0000"/>
          </a:solidFill>
        </p:spPr>
        <p:txBody>
          <a:bodyPr wrap="square" lIns="0" tIns="0" rIns="0" bIns="0" rtlCol="0"/>
          <a:lstStyle/>
          <a:p>
            <a:endParaRPr/>
          </a:p>
        </p:txBody>
      </p:sp>
      <p:sp>
        <p:nvSpPr>
          <p:cNvPr id="54" name="object 54"/>
          <p:cNvSpPr/>
          <p:nvPr/>
        </p:nvSpPr>
        <p:spPr>
          <a:xfrm>
            <a:off x="7874507" y="4914900"/>
            <a:ext cx="226060" cy="949960"/>
          </a:xfrm>
          <a:custGeom>
            <a:avLst/>
            <a:gdLst/>
            <a:ahLst/>
            <a:cxnLst/>
            <a:rect l="l" t="t" r="r" b="b"/>
            <a:pathLst>
              <a:path w="226059" h="949960">
                <a:moveTo>
                  <a:pt x="225551" y="0"/>
                </a:moveTo>
                <a:lnTo>
                  <a:pt x="0" y="0"/>
                </a:lnTo>
                <a:lnTo>
                  <a:pt x="0" y="949452"/>
                </a:lnTo>
                <a:lnTo>
                  <a:pt x="225551" y="949452"/>
                </a:lnTo>
                <a:lnTo>
                  <a:pt x="225551" y="0"/>
                </a:lnTo>
                <a:close/>
              </a:path>
            </a:pathLst>
          </a:custGeom>
          <a:solidFill>
            <a:srgbClr val="DC0000"/>
          </a:solidFill>
        </p:spPr>
        <p:txBody>
          <a:bodyPr wrap="square" lIns="0" tIns="0" rIns="0" bIns="0" rtlCol="0"/>
          <a:lstStyle/>
          <a:p>
            <a:endParaRPr/>
          </a:p>
        </p:txBody>
      </p:sp>
      <p:sp>
        <p:nvSpPr>
          <p:cNvPr id="55" name="object 55"/>
          <p:cNvSpPr/>
          <p:nvPr/>
        </p:nvSpPr>
        <p:spPr>
          <a:xfrm>
            <a:off x="8327135" y="4707635"/>
            <a:ext cx="226060" cy="1156970"/>
          </a:xfrm>
          <a:custGeom>
            <a:avLst/>
            <a:gdLst/>
            <a:ahLst/>
            <a:cxnLst/>
            <a:rect l="l" t="t" r="r" b="b"/>
            <a:pathLst>
              <a:path w="226059" h="1156970">
                <a:moveTo>
                  <a:pt x="225552" y="0"/>
                </a:moveTo>
                <a:lnTo>
                  <a:pt x="0" y="0"/>
                </a:lnTo>
                <a:lnTo>
                  <a:pt x="0" y="1156716"/>
                </a:lnTo>
                <a:lnTo>
                  <a:pt x="225552" y="1156716"/>
                </a:lnTo>
                <a:lnTo>
                  <a:pt x="225552" y="0"/>
                </a:lnTo>
                <a:close/>
              </a:path>
            </a:pathLst>
          </a:custGeom>
          <a:solidFill>
            <a:srgbClr val="DC0000"/>
          </a:solidFill>
        </p:spPr>
        <p:txBody>
          <a:bodyPr wrap="square" lIns="0" tIns="0" rIns="0" bIns="0" rtlCol="0"/>
          <a:lstStyle/>
          <a:p>
            <a:endParaRPr/>
          </a:p>
        </p:txBody>
      </p:sp>
      <p:sp>
        <p:nvSpPr>
          <p:cNvPr id="56" name="object 56"/>
          <p:cNvSpPr/>
          <p:nvPr/>
        </p:nvSpPr>
        <p:spPr>
          <a:xfrm>
            <a:off x="8779764" y="4428744"/>
            <a:ext cx="227329" cy="1435735"/>
          </a:xfrm>
          <a:custGeom>
            <a:avLst/>
            <a:gdLst/>
            <a:ahLst/>
            <a:cxnLst/>
            <a:rect l="l" t="t" r="r" b="b"/>
            <a:pathLst>
              <a:path w="227329" h="1435735">
                <a:moveTo>
                  <a:pt x="227075" y="0"/>
                </a:moveTo>
                <a:lnTo>
                  <a:pt x="0" y="0"/>
                </a:lnTo>
                <a:lnTo>
                  <a:pt x="0" y="1435607"/>
                </a:lnTo>
                <a:lnTo>
                  <a:pt x="227075" y="1435607"/>
                </a:lnTo>
                <a:lnTo>
                  <a:pt x="227075" y="0"/>
                </a:lnTo>
                <a:close/>
              </a:path>
            </a:pathLst>
          </a:custGeom>
          <a:solidFill>
            <a:srgbClr val="DC0000"/>
          </a:solidFill>
        </p:spPr>
        <p:txBody>
          <a:bodyPr wrap="square" lIns="0" tIns="0" rIns="0" bIns="0" rtlCol="0"/>
          <a:lstStyle/>
          <a:p>
            <a:endParaRPr/>
          </a:p>
        </p:txBody>
      </p:sp>
      <p:sp>
        <p:nvSpPr>
          <p:cNvPr id="57" name="object 57"/>
          <p:cNvSpPr/>
          <p:nvPr/>
        </p:nvSpPr>
        <p:spPr>
          <a:xfrm>
            <a:off x="6967728" y="5199888"/>
            <a:ext cx="227329" cy="664845"/>
          </a:xfrm>
          <a:custGeom>
            <a:avLst/>
            <a:gdLst/>
            <a:ahLst/>
            <a:cxnLst/>
            <a:rect l="l" t="t" r="r" b="b"/>
            <a:pathLst>
              <a:path w="227329" h="664845">
                <a:moveTo>
                  <a:pt x="0" y="0"/>
                </a:moveTo>
                <a:lnTo>
                  <a:pt x="227075" y="0"/>
                </a:lnTo>
                <a:lnTo>
                  <a:pt x="227075" y="664464"/>
                </a:lnTo>
                <a:lnTo>
                  <a:pt x="0" y="664464"/>
                </a:lnTo>
                <a:lnTo>
                  <a:pt x="0" y="0"/>
                </a:lnTo>
                <a:close/>
              </a:path>
            </a:pathLst>
          </a:custGeom>
          <a:ln w="9144">
            <a:solidFill>
              <a:srgbClr val="BEBEBE"/>
            </a:solidFill>
          </a:ln>
        </p:spPr>
        <p:txBody>
          <a:bodyPr wrap="square" lIns="0" tIns="0" rIns="0" bIns="0" rtlCol="0"/>
          <a:lstStyle/>
          <a:p>
            <a:endParaRPr/>
          </a:p>
        </p:txBody>
      </p:sp>
      <p:sp>
        <p:nvSpPr>
          <p:cNvPr id="58" name="object 58"/>
          <p:cNvSpPr/>
          <p:nvPr/>
        </p:nvSpPr>
        <p:spPr>
          <a:xfrm>
            <a:off x="7420356" y="5030723"/>
            <a:ext cx="227329" cy="833755"/>
          </a:xfrm>
          <a:custGeom>
            <a:avLst/>
            <a:gdLst/>
            <a:ahLst/>
            <a:cxnLst/>
            <a:rect l="l" t="t" r="r" b="b"/>
            <a:pathLst>
              <a:path w="227329" h="833754">
                <a:moveTo>
                  <a:pt x="0" y="0"/>
                </a:moveTo>
                <a:lnTo>
                  <a:pt x="227075" y="0"/>
                </a:lnTo>
                <a:lnTo>
                  <a:pt x="227075" y="833628"/>
                </a:lnTo>
                <a:lnTo>
                  <a:pt x="0" y="833628"/>
                </a:lnTo>
                <a:lnTo>
                  <a:pt x="0" y="0"/>
                </a:lnTo>
                <a:close/>
              </a:path>
            </a:pathLst>
          </a:custGeom>
          <a:ln w="9144">
            <a:solidFill>
              <a:srgbClr val="BEBEBE"/>
            </a:solidFill>
          </a:ln>
        </p:spPr>
        <p:txBody>
          <a:bodyPr wrap="square" lIns="0" tIns="0" rIns="0" bIns="0" rtlCol="0"/>
          <a:lstStyle/>
          <a:p>
            <a:endParaRPr/>
          </a:p>
        </p:txBody>
      </p:sp>
      <p:sp>
        <p:nvSpPr>
          <p:cNvPr id="59" name="object 59"/>
          <p:cNvSpPr/>
          <p:nvPr/>
        </p:nvSpPr>
        <p:spPr>
          <a:xfrm>
            <a:off x="7874507" y="4914900"/>
            <a:ext cx="226060" cy="949960"/>
          </a:xfrm>
          <a:custGeom>
            <a:avLst/>
            <a:gdLst/>
            <a:ahLst/>
            <a:cxnLst/>
            <a:rect l="l" t="t" r="r" b="b"/>
            <a:pathLst>
              <a:path w="226059" h="949960">
                <a:moveTo>
                  <a:pt x="0" y="0"/>
                </a:moveTo>
                <a:lnTo>
                  <a:pt x="225551" y="0"/>
                </a:lnTo>
                <a:lnTo>
                  <a:pt x="225551" y="949452"/>
                </a:lnTo>
                <a:lnTo>
                  <a:pt x="0" y="949452"/>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8327135" y="4707635"/>
            <a:ext cx="226060" cy="1156970"/>
          </a:xfrm>
          <a:custGeom>
            <a:avLst/>
            <a:gdLst/>
            <a:ahLst/>
            <a:cxnLst/>
            <a:rect l="l" t="t" r="r" b="b"/>
            <a:pathLst>
              <a:path w="226059" h="1156970">
                <a:moveTo>
                  <a:pt x="0" y="0"/>
                </a:moveTo>
                <a:lnTo>
                  <a:pt x="225552" y="0"/>
                </a:lnTo>
                <a:lnTo>
                  <a:pt x="225552" y="1156716"/>
                </a:lnTo>
                <a:lnTo>
                  <a:pt x="0" y="1156716"/>
                </a:lnTo>
                <a:lnTo>
                  <a:pt x="0" y="0"/>
                </a:lnTo>
                <a:close/>
              </a:path>
            </a:pathLst>
          </a:custGeom>
          <a:ln w="9143">
            <a:solidFill>
              <a:srgbClr val="BEBEBE"/>
            </a:solidFill>
          </a:ln>
        </p:spPr>
        <p:txBody>
          <a:bodyPr wrap="square" lIns="0" tIns="0" rIns="0" bIns="0" rtlCol="0"/>
          <a:lstStyle/>
          <a:p>
            <a:endParaRPr/>
          </a:p>
        </p:txBody>
      </p:sp>
      <p:sp>
        <p:nvSpPr>
          <p:cNvPr id="61" name="object 61"/>
          <p:cNvSpPr/>
          <p:nvPr/>
        </p:nvSpPr>
        <p:spPr>
          <a:xfrm>
            <a:off x="8779764" y="4428744"/>
            <a:ext cx="227329" cy="1435735"/>
          </a:xfrm>
          <a:custGeom>
            <a:avLst/>
            <a:gdLst/>
            <a:ahLst/>
            <a:cxnLst/>
            <a:rect l="l" t="t" r="r" b="b"/>
            <a:pathLst>
              <a:path w="227329" h="1435735">
                <a:moveTo>
                  <a:pt x="0" y="0"/>
                </a:moveTo>
                <a:lnTo>
                  <a:pt x="227075" y="0"/>
                </a:lnTo>
                <a:lnTo>
                  <a:pt x="227075" y="1435607"/>
                </a:lnTo>
                <a:lnTo>
                  <a:pt x="0" y="1435607"/>
                </a:lnTo>
                <a:lnTo>
                  <a:pt x="0" y="0"/>
                </a:lnTo>
                <a:close/>
              </a:path>
            </a:pathLst>
          </a:custGeom>
          <a:ln w="9143">
            <a:solidFill>
              <a:srgbClr val="BEBEBE"/>
            </a:solidFill>
          </a:ln>
        </p:spPr>
        <p:txBody>
          <a:bodyPr wrap="square" lIns="0" tIns="0" rIns="0" bIns="0" rtlCol="0"/>
          <a:lstStyle/>
          <a:p>
            <a:endParaRPr/>
          </a:p>
        </p:txBody>
      </p:sp>
      <p:sp>
        <p:nvSpPr>
          <p:cNvPr id="62" name="object 62"/>
          <p:cNvSpPr/>
          <p:nvPr/>
        </p:nvSpPr>
        <p:spPr>
          <a:xfrm>
            <a:off x="9119616" y="2321051"/>
            <a:ext cx="0" cy="3543300"/>
          </a:xfrm>
          <a:custGeom>
            <a:avLst/>
            <a:gdLst/>
            <a:ahLst/>
            <a:cxnLst/>
            <a:rect l="l" t="t" r="r" b="b"/>
            <a:pathLst>
              <a:path h="3543300">
                <a:moveTo>
                  <a:pt x="0" y="3543300"/>
                </a:moveTo>
                <a:lnTo>
                  <a:pt x="0" y="0"/>
                </a:lnTo>
              </a:path>
            </a:pathLst>
          </a:custGeom>
          <a:ln w="9144">
            <a:solidFill>
              <a:srgbClr val="666666"/>
            </a:solidFill>
          </a:ln>
        </p:spPr>
        <p:txBody>
          <a:bodyPr wrap="square" lIns="0" tIns="0" rIns="0" bIns="0" rtlCol="0"/>
          <a:lstStyle/>
          <a:p>
            <a:endParaRPr/>
          </a:p>
        </p:txBody>
      </p:sp>
      <p:sp>
        <p:nvSpPr>
          <p:cNvPr id="63" name="object 63"/>
          <p:cNvSpPr/>
          <p:nvPr/>
        </p:nvSpPr>
        <p:spPr>
          <a:xfrm>
            <a:off x="9061704" y="586435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4" name="object 64"/>
          <p:cNvSpPr/>
          <p:nvPr/>
        </p:nvSpPr>
        <p:spPr>
          <a:xfrm>
            <a:off x="9061704" y="5155691"/>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5" name="object 65"/>
          <p:cNvSpPr/>
          <p:nvPr/>
        </p:nvSpPr>
        <p:spPr>
          <a:xfrm>
            <a:off x="9061704" y="4447032"/>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6" name="object 66"/>
          <p:cNvSpPr/>
          <p:nvPr/>
        </p:nvSpPr>
        <p:spPr>
          <a:xfrm>
            <a:off x="9061704" y="3738371"/>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7" name="object 67"/>
          <p:cNvSpPr/>
          <p:nvPr/>
        </p:nvSpPr>
        <p:spPr>
          <a:xfrm>
            <a:off x="9061704" y="3029711"/>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8" name="object 68"/>
          <p:cNvSpPr/>
          <p:nvPr/>
        </p:nvSpPr>
        <p:spPr>
          <a:xfrm>
            <a:off x="9061704" y="2321051"/>
            <a:ext cx="58419" cy="0"/>
          </a:xfrm>
          <a:custGeom>
            <a:avLst/>
            <a:gdLst/>
            <a:ahLst/>
            <a:cxnLst/>
            <a:rect l="l" t="t" r="r" b="b"/>
            <a:pathLst>
              <a:path w="58420">
                <a:moveTo>
                  <a:pt x="0" y="0"/>
                </a:moveTo>
                <a:lnTo>
                  <a:pt x="57912" y="0"/>
                </a:lnTo>
              </a:path>
            </a:pathLst>
          </a:custGeom>
          <a:ln w="9144">
            <a:solidFill>
              <a:srgbClr val="666666"/>
            </a:solidFill>
          </a:ln>
        </p:spPr>
        <p:txBody>
          <a:bodyPr wrap="square" lIns="0" tIns="0" rIns="0" bIns="0" rtlCol="0"/>
          <a:lstStyle/>
          <a:p>
            <a:endParaRPr/>
          </a:p>
        </p:txBody>
      </p:sp>
      <p:sp>
        <p:nvSpPr>
          <p:cNvPr id="69" name="object 69"/>
          <p:cNvSpPr/>
          <p:nvPr/>
        </p:nvSpPr>
        <p:spPr>
          <a:xfrm>
            <a:off x="6854952" y="2321051"/>
            <a:ext cx="0" cy="3543300"/>
          </a:xfrm>
          <a:custGeom>
            <a:avLst/>
            <a:gdLst/>
            <a:ahLst/>
            <a:cxnLst/>
            <a:rect l="l" t="t" r="r" b="b"/>
            <a:pathLst>
              <a:path h="3543300">
                <a:moveTo>
                  <a:pt x="0" y="3543300"/>
                </a:moveTo>
                <a:lnTo>
                  <a:pt x="0" y="0"/>
                </a:lnTo>
              </a:path>
            </a:pathLst>
          </a:custGeom>
          <a:ln w="9144">
            <a:solidFill>
              <a:srgbClr val="666666"/>
            </a:solidFill>
          </a:ln>
        </p:spPr>
        <p:txBody>
          <a:bodyPr wrap="square" lIns="0" tIns="0" rIns="0" bIns="0" rtlCol="0"/>
          <a:lstStyle/>
          <a:p>
            <a:endParaRPr/>
          </a:p>
        </p:txBody>
      </p:sp>
      <p:sp>
        <p:nvSpPr>
          <p:cNvPr id="70" name="object 70"/>
          <p:cNvSpPr/>
          <p:nvPr/>
        </p:nvSpPr>
        <p:spPr>
          <a:xfrm>
            <a:off x="6854952" y="5864352"/>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1" name="object 71"/>
          <p:cNvSpPr/>
          <p:nvPr/>
        </p:nvSpPr>
        <p:spPr>
          <a:xfrm>
            <a:off x="6854952" y="5420867"/>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2" name="object 72"/>
          <p:cNvSpPr/>
          <p:nvPr/>
        </p:nvSpPr>
        <p:spPr>
          <a:xfrm>
            <a:off x="6854952" y="4977384"/>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3" name="object 73"/>
          <p:cNvSpPr/>
          <p:nvPr/>
        </p:nvSpPr>
        <p:spPr>
          <a:xfrm>
            <a:off x="6854952" y="4535423"/>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4" name="object 74"/>
          <p:cNvSpPr/>
          <p:nvPr/>
        </p:nvSpPr>
        <p:spPr>
          <a:xfrm>
            <a:off x="6854952" y="4091940"/>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5" name="object 75"/>
          <p:cNvSpPr/>
          <p:nvPr/>
        </p:nvSpPr>
        <p:spPr>
          <a:xfrm>
            <a:off x="6854952" y="3649979"/>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6" name="object 76"/>
          <p:cNvSpPr/>
          <p:nvPr/>
        </p:nvSpPr>
        <p:spPr>
          <a:xfrm>
            <a:off x="6854952" y="3206495"/>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7" name="object 77"/>
          <p:cNvSpPr/>
          <p:nvPr/>
        </p:nvSpPr>
        <p:spPr>
          <a:xfrm>
            <a:off x="6854952" y="2764535"/>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8" name="object 78"/>
          <p:cNvSpPr/>
          <p:nvPr/>
        </p:nvSpPr>
        <p:spPr>
          <a:xfrm>
            <a:off x="6854952" y="2321051"/>
            <a:ext cx="56515" cy="0"/>
          </a:xfrm>
          <a:custGeom>
            <a:avLst/>
            <a:gdLst/>
            <a:ahLst/>
            <a:cxnLst/>
            <a:rect l="l" t="t" r="r" b="b"/>
            <a:pathLst>
              <a:path w="56515">
                <a:moveTo>
                  <a:pt x="0" y="0"/>
                </a:moveTo>
                <a:lnTo>
                  <a:pt x="56388" y="0"/>
                </a:lnTo>
              </a:path>
            </a:pathLst>
          </a:custGeom>
          <a:ln w="9144">
            <a:solidFill>
              <a:srgbClr val="666666"/>
            </a:solidFill>
          </a:ln>
        </p:spPr>
        <p:txBody>
          <a:bodyPr wrap="square" lIns="0" tIns="0" rIns="0" bIns="0" rtlCol="0"/>
          <a:lstStyle/>
          <a:p>
            <a:endParaRPr/>
          </a:p>
        </p:txBody>
      </p:sp>
      <p:sp>
        <p:nvSpPr>
          <p:cNvPr id="79" name="object 79"/>
          <p:cNvSpPr/>
          <p:nvPr/>
        </p:nvSpPr>
        <p:spPr>
          <a:xfrm>
            <a:off x="6854952" y="5864352"/>
            <a:ext cx="2265045" cy="0"/>
          </a:xfrm>
          <a:custGeom>
            <a:avLst/>
            <a:gdLst/>
            <a:ahLst/>
            <a:cxnLst/>
            <a:rect l="l" t="t" r="r" b="b"/>
            <a:pathLst>
              <a:path w="2265045">
                <a:moveTo>
                  <a:pt x="0" y="0"/>
                </a:moveTo>
                <a:lnTo>
                  <a:pt x="2264664" y="0"/>
                </a:lnTo>
              </a:path>
            </a:pathLst>
          </a:custGeom>
          <a:ln w="9144">
            <a:solidFill>
              <a:srgbClr val="666666"/>
            </a:solidFill>
          </a:ln>
        </p:spPr>
        <p:txBody>
          <a:bodyPr wrap="square" lIns="0" tIns="0" rIns="0" bIns="0" rtlCol="0"/>
          <a:lstStyle/>
          <a:p>
            <a:endParaRPr/>
          </a:p>
        </p:txBody>
      </p:sp>
      <p:sp>
        <p:nvSpPr>
          <p:cNvPr id="80" name="object 80"/>
          <p:cNvSpPr/>
          <p:nvPr/>
        </p:nvSpPr>
        <p:spPr>
          <a:xfrm>
            <a:off x="7081266" y="3076194"/>
            <a:ext cx="1812289" cy="1882139"/>
          </a:xfrm>
          <a:custGeom>
            <a:avLst/>
            <a:gdLst/>
            <a:ahLst/>
            <a:cxnLst/>
            <a:rect l="l" t="t" r="r" b="b"/>
            <a:pathLst>
              <a:path w="1812290" h="1882139">
                <a:moveTo>
                  <a:pt x="0" y="1882139"/>
                </a:moveTo>
                <a:lnTo>
                  <a:pt x="452627" y="1572767"/>
                </a:lnTo>
                <a:lnTo>
                  <a:pt x="905255" y="1176527"/>
                </a:lnTo>
                <a:lnTo>
                  <a:pt x="1359407" y="594359"/>
                </a:lnTo>
                <a:lnTo>
                  <a:pt x="1812035" y="0"/>
                </a:lnTo>
              </a:path>
            </a:pathLst>
          </a:custGeom>
          <a:ln w="28956">
            <a:solidFill>
              <a:srgbClr val="DC0000"/>
            </a:solidFill>
          </a:ln>
        </p:spPr>
        <p:txBody>
          <a:bodyPr wrap="square" lIns="0" tIns="0" rIns="0" bIns="0" rtlCol="0"/>
          <a:lstStyle/>
          <a:p>
            <a:endParaRPr/>
          </a:p>
        </p:txBody>
      </p:sp>
      <p:sp>
        <p:nvSpPr>
          <p:cNvPr id="81" name="object 81"/>
          <p:cNvSpPr/>
          <p:nvPr/>
        </p:nvSpPr>
        <p:spPr>
          <a:xfrm>
            <a:off x="7037451" y="4912740"/>
            <a:ext cx="88900" cy="88900"/>
          </a:xfrm>
          <a:custGeom>
            <a:avLst/>
            <a:gdLst/>
            <a:ahLst/>
            <a:cxnLst/>
            <a:rect l="l" t="t" r="r" b="b"/>
            <a:pathLst>
              <a:path w="88900" h="88900">
                <a:moveTo>
                  <a:pt x="44196" y="0"/>
                </a:moveTo>
                <a:lnTo>
                  <a:pt x="27003" y="3458"/>
                </a:lnTo>
                <a:lnTo>
                  <a:pt x="12954" y="12906"/>
                </a:lnTo>
                <a:lnTo>
                  <a:pt x="3476" y="26949"/>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6949"/>
                </a:lnTo>
                <a:lnTo>
                  <a:pt x="75438" y="12906"/>
                </a:lnTo>
                <a:lnTo>
                  <a:pt x="61388" y="3458"/>
                </a:lnTo>
                <a:lnTo>
                  <a:pt x="44196" y="0"/>
                </a:lnTo>
                <a:close/>
              </a:path>
            </a:pathLst>
          </a:custGeom>
          <a:solidFill>
            <a:srgbClr val="DC0000"/>
          </a:solidFill>
        </p:spPr>
        <p:txBody>
          <a:bodyPr wrap="square" lIns="0" tIns="0" rIns="0" bIns="0" rtlCol="0"/>
          <a:lstStyle/>
          <a:p>
            <a:endParaRPr/>
          </a:p>
        </p:txBody>
      </p:sp>
      <p:sp>
        <p:nvSpPr>
          <p:cNvPr id="82" name="object 82"/>
          <p:cNvSpPr/>
          <p:nvPr/>
        </p:nvSpPr>
        <p:spPr>
          <a:xfrm>
            <a:off x="7490079" y="4604892"/>
            <a:ext cx="88900" cy="88900"/>
          </a:xfrm>
          <a:custGeom>
            <a:avLst/>
            <a:gdLst/>
            <a:ahLst/>
            <a:cxnLst/>
            <a:rect l="l" t="t" r="r" b="b"/>
            <a:pathLst>
              <a:path w="88900" h="88900">
                <a:moveTo>
                  <a:pt x="44196" y="0"/>
                </a:moveTo>
                <a:lnTo>
                  <a:pt x="27003" y="3458"/>
                </a:lnTo>
                <a:lnTo>
                  <a:pt x="12954" y="12906"/>
                </a:lnTo>
                <a:lnTo>
                  <a:pt x="3476" y="26949"/>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6949"/>
                </a:lnTo>
                <a:lnTo>
                  <a:pt x="75438" y="12906"/>
                </a:lnTo>
                <a:lnTo>
                  <a:pt x="61388" y="3458"/>
                </a:lnTo>
                <a:lnTo>
                  <a:pt x="44196" y="0"/>
                </a:lnTo>
                <a:close/>
              </a:path>
            </a:pathLst>
          </a:custGeom>
          <a:solidFill>
            <a:srgbClr val="DC0000"/>
          </a:solidFill>
        </p:spPr>
        <p:txBody>
          <a:bodyPr wrap="square" lIns="0" tIns="0" rIns="0" bIns="0" rtlCol="0"/>
          <a:lstStyle/>
          <a:p>
            <a:endParaRPr/>
          </a:p>
        </p:txBody>
      </p:sp>
      <p:sp>
        <p:nvSpPr>
          <p:cNvPr id="83" name="object 83"/>
          <p:cNvSpPr/>
          <p:nvPr/>
        </p:nvSpPr>
        <p:spPr>
          <a:xfrm>
            <a:off x="7942706" y="4208653"/>
            <a:ext cx="88900" cy="88900"/>
          </a:xfrm>
          <a:custGeom>
            <a:avLst/>
            <a:gdLst/>
            <a:ahLst/>
            <a:cxnLst/>
            <a:rect l="l" t="t" r="r" b="b"/>
            <a:pathLst>
              <a:path w="88900" h="88900">
                <a:moveTo>
                  <a:pt x="44196" y="0"/>
                </a:moveTo>
                <a:lnTo>
                  <a:pt x="27003" y="3458"/>
                </a:lnTo>
                <a:lnTo>
                  <a:pt x="12954" y="12906"/>
                </a:lnTo>
                <a:lnTo>
                  <a:pt x="3476" y="26949"/>
                </a:lnTo>
                <a:lnTo>
                  <a:pt x="0" y="44196"/>
                </a:lnTo>
                <a:lnTo>
                  <a:pt x="3476" y="61388"/>
                </a:lnTo>
                <a:lnTo>
                  <a:pt x="12953" y="75437"/>
                </a:lnTo>
                <a:lnTo>
                  <a:pt x="27003" y="84915"/>
                </a:lnTo>
                <a:lnTo>
                  <a:pt x="44196" y="88392"/>
                </a:lnTo>
                <a:lnTo>
                  <a:pt x="61388" y="84915"/>
                </a:lnTo>
                <a:lnTo>
                  <a:pt x="75437" y="75437"/>
                </a:lnTo>
                <a:lnTo>
                  <a:pt x="84915" y="61388"/>
                </a:lnTo>
                <a:lnTo>
                  <a:pt x="88392" y="44196"/>
                </a:lnTo>
                <a:lnTo>
                  <a:pt x="84915" y="26949"/>
                </a:lnTo>
                <a:lnTo>
                  <a:pt x="75438" y="12906"/>
                </a:lnTo>
                <a:lnTo>
                  <a:pt x="61388" y="3458"/>
                </a:lnTo>
                <a:lnTo>
                  <a:pt x="44196" y="0"/>
                </a:lnTo>
                <a:close/>
              </a:path>
            </a:pathLst>
          </a:custGeom>
          <a:solidFill>
            <a:srgbClr val="DC0000"/>
          </a:solidFill>
        </p:spPr>
        <p:txBody>
          <a:bodyPr wrap="square" lIns="0" tIns="0" rIns="0" bIns="0" rtlCol="0"/>
          <a:lstStyle/>
          <a:p>
            <a:endParaRPr/>
          </a:p>
        </p:txBody>
      </p:sp>
      <p:sp>
        <p:nvSpPr>
          <p:cNvPr id="84" name="object 84"/>
          <p:cNvSpPr/>
          <p:nvPr/>
        </p:nvSpPr>
        <p:spPr>
          <a:xfrm>
            <a:off x="8395334" y="3626484"/>
            <a:ext cx="88900" cy="88900"/>
          </a:xfrm>
          <a:custGeom>
            <a:avLst/>
            <a:gdLst/>
            <a:ahLst/>
            <a:cxnLst/>
            <a:rect l="l" t="t" r="r" b="b"/>
            <a:pathLst>
              <a:path w="88900" h="88900">
                <a:moveTo>
                  <a:pt x="44196" y="0"/>
                </a:moveTo>
                <a:lnTo>
                  <a:pt x="27003" y="3458"/>
                </a:lnTo>
                <a:lnTo>
                  <a:pt x="12954" y="12906"/>
                </a:lnTo>
                <a:lnTo>
                  <a:pt x="3476" y="26949"/>
                </a:lnTo>
                <a:lnTo>
                  <a:pt x="0" y="44195"/>
                </a:lnTo>
                <a:lnTo>
                  <a:pt x="3476" y="61388"/>
                </a:lnTo>
                <a:lnTo>
                  <a:pt x="12953" y="75437"/>
                </a:lnTo>
                <a:lnTo>
                  <a:pt x="27003" y="84915"/>
                </a:lnTo>
                <a:lnTo>
                  <a:pt x="44196" y="88391"/>
                </a:lnTo>
                <a:lnTo>
                  <a:pt x="61388" y="84915"/>
                </a:lnTo>
                <a:lnTo>
                  <a:pt x="75438" y="75437"/>
                </a:lnTo>
                <a:lnTo>
                  <a:pt x="84915" y="61388"/>
                </a:lnTo>
                <a:lnTo>
                  <a:pt x="88392" y="44195"/>
                </a:lnTo>
                <a:lnTo>
                  <a:pt x="84915" y="26949"/>
                </a:lnTo>
                <a:lnTo>
                  <a:pt x="75438" y="12906"/>
                </a:lnTo>
                <a:lnTo>
                  <a:pt x="61388" y="3458"/>
                </a:lnTo>
                <a:lnTo>
                  <a:pt x="44196" y="0"/>
                </a:lnTo>
                <a:close/>
              </a:path>
            </a:pathLst>
          </a:custGeom>
          <a:solidFill>
            <a:srgbClr val="DC0000"/>
          </a:solidFill>
        </p:spPr>
        <p:txBody>
          <a:bodyPr wrap="square" lIns="0" tIns="0" rIns="0" bIns="0" rtlCol="0"/>
          <a:lstStyle/>
          <a:p>
            <a:endParaRPr/>
          </a:p>
        </p:txBody>
      </p:sp>
      <p:sp>
        <p:nvSpPr>
          <p:cNvPr id="85" name="object 85"/>
          <p:cNvSpPr/>
          <p:nvPr/>
        </p:nvSpPr>
        <p:spPr>
          <a:xfrm>
            <a:off x="8847963" y="3030601"/>
            <a:ext cx="88900" cy="88900"/>
          </a:xfrm>
          <a:custGeom>
            <a:avLst/>
            <a:gdLst/>
            <a:ahLst/>
            <a:cxnLst/>
            <a:rect l="l" t="t" r="r" b="b"/>
            <a:pathLst>
              <a:path w="88900" h="88900">
                <a:moveTo>
                  <a:pt x="44195" y="0"/>
                </a:moveTo>
                <a:lnTo>
                  <a:pt x="27003" y="3458"/>
                </a:lnTo>
                <a:lnTo>
                  <a:pt x="12953" y="12906"/>
                </a:lnTo>
                <a:lnTo>
                  <a:pt x="3476" y="26949"/>
                </a:lnTo>
                <a:lnTo>
                  <a:pt x="0" y="44196"/>
                </a:lnTo>
                <a:lnTo>
                  <a:pt x="3476" y="61388"/>
                </a:lnTo>
                <a:lnTo>
                  <a:pt x="12953" y="75437"/>
                </a:lnTo>
                <a:lnTo>
                  <a:pt x="27003" y="84915"/>
                </a:lnTo>
                <a:lnTo>
                  <a:pt x="44195" y="88391"/>
                </a:lnTo>
                <a:lnTo>
                  <a:pt x="61388" y="84915"/>
                </a:lnTo>
                <a:lnTo>
                  <a:pt x="75437" y="75437"/>
                </a:lnTo>
                <a:lnTo>
                  <a:pt x="84915" y="61388"/>
                </a:lnTo>
                <a:lnTo>
                  <a:pt x="88391" y="44196"/>
                </a:lnTo>
                <a:lnTo>
                  <a:pt x="84915" y="26949"/>
                </a:lnTo>
                <a:lnTo>
                  <a:pt x="75437" y="12906"/>
                </a:lnTo>
                <a:lnTo>
                  <a:pt x="61388" y="3458"/>
                </a:lnTo>
                <a:lnTo>
                  <a:pt x="44195" y="0"/>
                </a:lnTo>
                <a:close/>
              </a:path>
            </a:pathLst>
          </a:custGeom>
          <a:solidFill>
            <a:srgbClr val="DC0000"/>
          </a:solidFill>
        </p:spPr>
        <p:txBody>
          <a:bodyPr wrap="square" lIns="0" tIns="0" rIns="0" bIns="0" rtlCol="0"/>
          <a:lstStyle/>
          <a:p>
            <a:endParaRPr/>
          </a:p>
        </p:txBody>
      </p:sp>
      <p:sp>
        <p:nvSpPr>
          <p:cNvPr id="86" name="object 86"/>
          <p:cNvSpPr txBox="1"/>
          <p:nvPr/>
        </p:nvSpPr>
        <p:spPr>
          <a:xfrm>
            <a:off x="9273031" y="5740501"/>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87" name="object 87"/>
          <p:cNvSpPr txBox="1"/>
          <p:nvPr/>
        </p:nvSpPr>
        <p:spPr>
          <a:xfrm>
            <a:off x="9273031" y="5031867"/>
            <a:ext cx="3028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5%</a:t>
            </a:r>
            <a:endParaRPr sz="1400">
              <a:latin typeface="Univers for BP Light"/>
              <a:cs typeface="Univers for BP Light"/>
            </a:endParaRPr>
          </a:p>
        </p:txBody>
      </p:sp>
      <p:sp>
        <p:nvSpPr>
          <p:cNvPr id="88" name="object 88"/>
          <p:cNvSpPr txBox="1"/>
          <p:nvPr/>
        </p:nvSpPr>
        <p:spPr>
          <a:xfrm>
            <a:off x="9273031" y="432346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a:t>
            </a:r>
            <a:endParaRPr sz="1400">
              <a:latin typeface="Univers for BP Light"/>
              <a:cs typeface="Univers for BP Light"/>
            </a:endParaRPr>
          </a:p>
        </p:txBody>
      </p:sp>
      <p:sp>
        <p:nvSpPr>
          <p:cNvPr id="89" name="object 89"/>
          <p:cNvSpPr txBox="1"/>
          <p:nvPr/>
        </p:nvSpPr>
        <p:spPr>
          <a:xfrm>
            <a:off x="9273031" y="3614801"/>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a:t>
            </a:r>
            <a:endParaRPr sz="1400">
              <a:latin typeface="Univers for BP Light"/>
              <a:cs typeface="Univers for BP Light"/>
            </a:endParaRPr>
          </a:p>
        </p:txBody>
      </p:sp>
      <p:sp>
        <p:nvSpPr>
          <p:cNvPr id="90" name="object 90"/>
          <p:cNvSpPr txBox="1"/>
          <p:nvPr/>
        </p:nvSpPr>
        <p:spPr>
          <a:xfrm>
            <a:off x="9273031" y="290614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a:t>
            </a:r>
            <a:endParaRPr sz="1400">
              <a:latin typeface="Univers for BP Light"/>
              <a:cs typeface="Univers for BP Light"/>
            </a:endParaRPr>
          </a:p>
        </p:txBody>
      </p:sp>
      <p:sp>
        <p:nvSpPr>
          <p:cNvPr id="91" name="object 91"/>
          <p:cNvSpPr txBox="1"/>
          <p:nvPr/>
        </p:nvSpPr>
        <p:spPr>
          <a:xfrm>
            <a:off x="9273031" y="219748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a:t>
            </a:r>
            <a:endParaRPr sz="1400">
              <a:latin typeface="Univers for BP Light"/>
              <a:cs typeface="Univers for BP Light"/>
            </a:endParaRPr>
          </a:p>
        </p:txBody>
      </p:sp>
      <p:sp>
        <p:nvSpPr>
          <p:cNvPr id="92" name="object 92"/>
          <p:cNvSpPr txBox="1"/>
          <p:nvPr/>
        </p:nvSpPr>
        <p:spPr>
          <a:xfrm>
            <a:off x="6579869" y="574050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93" name="object 93"/>
          <p:cNvSpPr txBox="1"/>
          <p:nvPr/>
        </p:nvSpPr>
        <p:spPr>
          <a:xfrm>
            <a:off x="6480809" y="5297678"/>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94" name="object 94"/>
          <p:cNvSpPr txBox="1"/>
          <p:nvPr/>
        </p:nvSpPr>
        <p:spPr>
          <a:xfrm>
            <a:off x="6382003" y="4854702"/>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95" name="object 95"/>
          <p:cNvSpPr txBox="1"/>
          <p:nvPr/>
        </p:nvSpPr>
        <p:spPr>
          <a:xfrm>
            <a:off x="6382003" y="4411853"/>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150</a:t>
            </a:r>
            <a:endParaRPr sz="1400">
              <a:latin typeface="Univers for BP Light"/>
              <a:cs typeface="Univers for BP Light"/>
            </a:endParaRPr>
          </a:p>
        </p:txBody>
      </p:sp>
      <p:sp>
        <p:nvSpPr>
          <p:cNvPr id="96" name="object 96"/>
          <p:cNvSpPr txBox="1"/>
          <p:nvPr/>
        </p:nvSpPr>
        <p:spPr>
          <a:xfrm>
            <a:off x="6382003" y="396900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97" name="object 97"/>
          <p:cNvSpPr txBox="1"/>
          <p:nvPr/>
        </p:nvSpPr>
        <p:spPr>
          <a:xfrm>
            <a:off x="6382003" y="352615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250</a:t>
            </a:r>
            <a:endParaRPr sz="1400">
              <a:latin typeface="Univers for BP Light"/>
              <a:cs typeface="Univers for BP Light"/>
            </a:endParaRPr>
          </a:p>
        </p:txBody>
      </p:sp>
      <p:sp>
        <p:nvSpPr>
          <p:cNvPr id="98" name="object 98"/>
          <p:cNvSpPr txBox="1"/>
          <p:nvPr/>
        </p:nvSpPr>
        <p:spPr>
          <a:xfrm>
            <a:off x="6382003" y="308330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99" name="object 99"/>
          <p:cNvSpPr txBox="1"/>
          <p:nvPr/>
        </p:nvSpPr>
        <p:spPr>
          <a:xfrm>
            <a:off x="6382003" y="2640329"/>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350</a:t>
            </a:r>
            <a:endParaRPr sz="1400">
              <a:latin typeface="Univers for BP Light"/>
              <a:cs typeface="Univers for BP Light"/>
            </a:endParaRPr>
          </a:p>
        </p:txBody>
      </p:sp>
      <p:sp>
        <p:nvSpPr>
          <p:cNvPr id="100" name="object 100"/>
          <p:cNvSpPr txBox="1"/>
          <p:nvPr/>
        </p:nvSpPr>
        <p:spPr>
          <a:xfrm>
            <a:off x="6382003" y="219748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400</a:t>
            </a:r>
            <a:endParaRPr sz="1400">
              <a:latin typeface="Univers for BP Light"/>
              <a:cs typeface="Univers for BP Light"/>
            </a:endParaRPr>
          </a:p>
        </p:txBody>
      </p:sp>
      <p:sp>
        <p:nvSpPr>
          <p:cNvPr id="101" name="object 101"/>
          <p:cNvSpPr/>
          <p:nvPr/>
        </p:nvSpPr>
        <p:spPr>
          <a:xfrm>
            <a:off x="7018781" y="2612898"/>
            <a:ext cx="243840" cy="0"/>
          </a:xfrm>
          <a:custGeom>
            <a:avLst/>
            <a:gdLst/>
            <a:ahLst/>
            <a:cxnLst/>
            <a:rect l="l" t="t" r="r" b="b"/>
            <a:pathLst>
              <a:path w="243840">
                <a:moveTo>
                  <a:pt x="0" y="0"/>
                </a:moveTo>
                <a:lnTo>
                  <a:pt x="243840" y="0"/>
                </a:lnTo>
              </a:path>
            </a:pathLst>
          </a:custGeom>
          <a:ln w="28956">
            <a:solidFill>
              <a:srgbClr val="DC0000"/>
            </a:solidFill>
          </a:ln>
        </p:spPr>
        <p:txBody>
          <a:bodyPr wrap="square" lIns="0" tIns="0" rIns="0" bIns="0" rtlCol="0"/>
          <a:lstStyle/>
          <a:p>
            <a:endParaRPr/>
          </a:p>
        </p:txBody>
      </p:sp>
      <p:sp>
        <p:nvSpPr>
          <p:cNvPr id="102" name="object 102"/>
          <p:cNvSpPr/>
          <p:nvPr/>
        </p:nvSpPr>
        <p:spPr>
          <a:xfrm>
            <a:off x="7095743" y="2567939"/>
            <a:ext cx="88900" cy="88900"/>
          </a:xfrm>
          <a:custGeom>
            <a:avLst/>
            <a:gdLst/>
            <a:ahLst/>
            <a:cxnLst/>
            <a:rect l="l" t="t" r="r" b="b"/>
            <a:pathLst>
              <a:path w="88900" h="88900">
                <a:moveTo>
                  <a:pt x="44196" y="0"/>
                </a:moveTo>
                <a:lnTo>
                  <a:pt x="27003" y="3476"/>
                </a:lnTo>
                <a:lnTo>
                  <a:pt x="12953" y="12954"/>
                </a:lnTo>
                <a:lnTo>
                  <a:pt x="3476" y="27003"/>
                </a:lnTo>
                <a:lnTo>
                  <a:pt x="0" y="44196"/>
                </a:lnTo>
                <a:lnTo>
                  <a:pt x="3476" y="61388"/>
                </a:lnTo>
                <a:lnTo>
                  <a:pt x="12953" y="75438"/>
                </a:lnTo>
                <a:lnTo>
                  <a:pt x="27003" y="84915"/>
                </a:lnTo>
                <a:lnTo>
                  <a:pt x="44196" y="88392"/>
                </a:lnTo>
                <a:lnTo>
                  <a:pt x="61388" y="84915"/>
                </a:lnTo>
                <a:lnTo>
                  <a:pt x="75437" y="75437"/>
                </a:lnTo>
                <a:lnTo>
                  <a:pt x="84915" y="61388"/>
                </a:lnTo>
                <a:lnTo>
                  <a:pt x="88391" y="44196"/>
                </a:lnTo>
                <a:lnTo>
                  <a:pt x="84915" y="27003"/>
                </a:lnTo>
                <a:lnTo>
                  <a:pt x="75437" y="12953"/>
                </a:lnTo>
                <a:lnTo>
                  <a:pt x="61388" y="3476"/>
                </a:lnTo>
                <a:lnTo>
                  <a:pt x="44196" y="0"/>
                </a:lnTo>
                <a:close/>
              </a:path>
            </a:pathLst>
          </a:custGeom>
          <a:solidFill>
            <a:srgbClr val="DC0000"/>
          </a:solidFill>
        </p:spPr>
        <p:txBody>
          <a:bodyPr wrap="square" lIns="0" tIns="0" rIns="0" bIns="0" rtlCol="0"/>
          <a:lstStyle/>
          <a:p>
            <a:endParaRPr/>
          </a:p>
        </p:txBody>
      </p:sp>
      <p:sp>
        <p:nvSpPr>
          <p:cNvPr id="103" name="object 103"/>
          <p:cNvSpPr txBox="1"/>
          <p:nvPr/>
        </p:nvSpPr>
        <p:spPr>
          <a:xfrm>
            <a:off x="7277481" y="2486893"/>
            <a:ext cx="1734185" cy="454025"/>
          </a:xfrm>
          <a:prstGeom prst="rect">
            <a:avLst/>
          </a:prstGeom>
        </p:spPr>
        <p:txBody>
          <a:bodyPr vert="horz" wrap="square" lIns="0" tIns="0" rIns="0" bIns="0" rtlCol="0">
            <a:spAutoFit/>
          </a:bodyPr>
          <a:lstStyle/>
          <a:p>
            <a:pPr marL="12700" marR="5080">
              <a:lnSpc>
                <a:spcPct val="101200"/>
              </a:lnSpc>
            </a:pPr>
            <a:r>
              <a:rPr sz="1400" spc="-5" dirty="0">
                <a:latin typeface="Univers for BP"/>
                <a:cs typeface="Univers for BP"/>
              </a:rPr>
              <a:t>Africa's contribution  </a:t>
            </a:r>
            <a:r>
              <a:rPr sz="1400" dirty="0">
                <a:latin typeface="Univers for BP"/>
                <a:cs typeface="Univers for BP"/>
              </a:rPr>
              <a:t>to </a:t>
            </a:r>
            <a:r>
              <a:rPr sz="1400" spc="-5" dirty="0">
                <a:latin typeface="Univers for BP"/>
                <a:cs typeface="Univers for BP"/>
              </a:rPr>
              <a:t>global growth</a:t>
            </a:r>
            <a:r>
              <a:rPr sz="1400" spc="-90" dirty="0">
                <a:latin typeface="Univers for BP"/>
                <a:cs typeface="Univers for BP"/>
              </a:rPr>
              <a:t> </a:t>
            </a:r>
            <a:r>
              <a:rPr sz="1400" dirty="0">
                <a:latin typeface="Univers for BP"/>
                <a:cs typeface="Univers for BP"/>
              </a:rPr>
              <a:t>%</a:t>
            </a:r>
            <a:endParaRPr sz="1400">
              <a:latin typeface="Univers for BP"/>
              <a:cs typeface="Univers for BP"/>
            </a:endParaRPr>
          </a:p>
        </p:txBody>
      </p:sp>
      <p:sp>
        <p:nvSpPr>
          <p:cNvPr id="104" name="object 104"/>
          <p:cNvSpPr txBox="1"/>
          <p:nvPr/>
        </p:nvSpPr>
        <p:spPr>
          <a:xfrm>
            <a:off x="7277481" y="2920746"/>
            <a:ext cx="510540" cy="235585"/>
          </a:xfrm>
          <a:prstGeom prst="rect">
            <a:avLst/>
          </a:prstGeom>
        </p:spPr>
        <p:txBody>
          <a:bodyPr vert="horz" wrap="square" lIns="0" tIns="0" rIns="0" bIns="0" rtlCol="0">
            <a:spAutoFit/>
          </a:bodyPr>
          <a:lstStyle/>
          <a:p>
            <a:pPr marL="12700">
              <a:lnSpc>
                <a:spcPct val="100000"/>
              </a:lnSpc>
            </a:pPr>
            <a:r>
              <a:rPr sz="1400" dirty="0">
                <a:latin typeface="Univers for BP"/>
                <a:cs typeface="Univers for BP"/>
              </a:rPr>
              <a:t>(R</a:t>
            </a:r>
            <a:r>
              <a:rPr sz="1400" spc="-10" dirty="0">
                <a:latin typeface="Univers for BP"/>
                <a:cs typeface="Univers for BP"/>
              </a:rPr>
              <a:t>H</a:t>
            </a:r>
            <a:r>
              <a:rPr sz="1400" dirty="0">
                <a:latin typeface="Univers for BP"/>
                <a:cs typeface="Univers for BP"/>
              </a:rPr>
              <a:t>S)</a:t>
            </a:r>
            <a:endParaRPr sz="1400">
              <a:latin typeface="Univers for BP"/>
              <a:cs typeface="Univers for BP"/>
            </a:endParaRPr>
          </a:p>
        </p:txBody>
      </p:sp>
      <p:sp>
        <p:nvSpPr>
          <p:cNvPr id="105" name="object 105"/>
          <p:cNvSpPr txBox="1"/>
          <p:nvPr/>
        </p:nvSpPr>
        <p:spPr>
          <a:xfrm>
            <a:off x="6744081" y="1105153"/>
            <a:ext cx="2580005" cy="572770"/>
          </a:xfrm>
          <a:prstGeom prst="rect">
            <a:avLst/>
          </a:prstGeom>
        </p:spPr>
        <p:txBody>
          <a:bodyPr vert="horz" wrap="square" lIns="0" tIns="0" rIns="0" bIns="0" rtlCol="0">
            <a:spAutoFit/>
          </a:bodyPr>
          <a:lstStyle/>
          <a:p>
            <a:pPr marL="840105" marR="5080" indent="-828040">
              <a:lnSpc>
                <a:spcPct val="100000"/>
              </a:lnSpc>
            </a:pPr>
            <a:r>
              <a:rPr sz="1800" spc="-5" dirty="0">
                <a:latin typeface="Univers for BP"/>
                <a:cs typeface="Univers for BP"/>
              </a:rPr>
              <a:t>Energy </a:t>
            </a:r>
            <a:r>
              <a:rPr sz="1800" dirty="0">
                <a:latin typeface="Univers for BP"/>
                <a:cs typeface="Univers for BP"/>
              </a:rPr>
              <a:t>demand</a:t>
            </a:r>
            <a:r>
              <a:rPr sz="1800" spc="-70" dirty="0">
                <a:latin typeface="Univers for BP"/>
                <a:cs typeface="Univers for BP"/>
              </a:rPr>
              <a:t> </a:t>
            </a:r>
            <a:r>
              <a:rPr sz="1800" dirty="0">
                <a:latin typeface="Univers for BP"/>
                <a:cs typeface="Univers for BP"/>
              </a:rPr>
              <a:t>growth  in</a:t>
            </a:r>
            <a:r>
              <a:rPr sz="1800" spc="-85" dirty="0">
                <a:latin typeface="Univers for BP"/>
                <a:cs typeface="Univers for BP"/>
              </a:rPr>
              <a:t> </a:t>
            </a:r>
            <a:r>
              <a:rPr sz="1800" spc="-5" dirty="0">
                <a:latin typeface="Univers for BP"/>
                <a:cs typeface="Univers for BP"/>
              </a:rPr>
              <a:t>Africa</a:t>
            </a:r>
            <a:endParaRPr sz="1800">
              <a:latin typeface="Univers for BP"/>
              <a:cs typeface="Univers for BP"/>
            </a:endParaRPr>
          </a:p>
        </p:txBody>
      </p:sp>
      <p:sp>
        <p:nvSpPr>
          <p:cNvPr id="106" name="object 106"/>
          <p:cNvSpPr txBox="1"/>
          <p:nvPr/>
        </p:nvSpPr>
        <p:spPr>
          <a:xfrm>
            <a:off x="6410705" y="1778380"/>
            <a:ext cx="450850" cy="235585"/>
          </a:xfrm>
          <a:prstGeom prst="rect">
            <a:avLst/>
          </a:prstGeom>
        </p:spPr>
        <p:txBody>
          <a:bodyPr vert="horz" wrap="square" lIns="0" tIns="0" rIns="0" bIns="0" rtlCol="0">
            <a:spAutoFit/>
          </a:bodyPr>
          <a:lstStyle/>
          <a:p>
            <a:pPr marL="12700">
              <a:lnSpc>
                <a:spcPct val="100000"/>
              </a:lnSpc>
            </a:pPr>
            <a:r>
              <a:rPr sz="1400" b="0" spc="-10" dirty="0">
                <a:latin typeface="Univers for BP Light"/>
                <a:cs typeface="Univers for BP Light"/>
              </a:rPr>
              <a:t>M</a:t>
            </a:r>
            <a:r>
              <a:rPr sz="1400" b="0" dirty="0">
                <a:latin typeface="Univers for BP Light"/>
                <a:cs typeface="Univers for BP Light"/>
              </a:rPr>
              <a:t>toe</a:t>
            </a:r>
            <a:endParaRPr sz="1400">
              <a:latin typeface="Univers for BP Light"/>
              <a:cs typeface="Univers for BP Light"/>
            </a:endParaRPr>
          </a:p>
        </p:txBody>
      </p:sp>
      <p:sp>
        <p:nvSpPr>
          <p:cNvPr id="107" name="object 107"/>
          <p:cNvSpPr txBox="1"/>
          <p:nvPr/>
        </p:nvSpPr>
        <p:spPr>
          <a:xfrm>
            <a:off x="8800338" y="1778380"/>
            <a:ext cx="68961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a:t>
            </a:r>
            <a:r>
              <a:rPr sz="1400" b="0" spc="-95" dirty="0">
                <a:latin typeface="Univers for BP Light"/>
                <a:cs typeface="Univers for BP Light"/>
              </a:rPr>
              <a:t> </a:t>
            </a:r>
            <a:r>
              <a:rPr sz="1400" b="0" dirty="0">
                <a:latin typeface="Univers for BP Light"/>
                <a:cs typeface="Univers for BP Light"/>
              </a:rPr>
              <a:t>share</a:t>
            </a:r>
            <a:endParaRPr sz="1400">
              <a:latin typeface="Univers for BP Light"/>
              <a:cs typeface="Univers for BP Light"/>
            </a:endParaRPr>
          </a:p>
        </p:txBody>
      </p:sp>
      <p:sp>
        <p:nvSpPr>
          <p:cNvPr id="108" name="object 108"/>
          <p:cNvSpPr/>
          <p:nvPr/>
        </p:nvSpPr>
        <p:spPr>
          <a:xfrm>
            <a:off x="993647" y="2313432"/>
            <a:ext cx="0" cy="3543300"/>
          </a:xfrm>
          <a:custGeom>
            <a:avLst/>
            <a:gdLst/>
            <a:ahLst/>
            <a:cxnLst/>
            <a:rect l="l" t="t" r="r" b="b"/>
            <a:pathLst>
              <a:path h="3543300">
                <a:moveTo>
                  <a:pt x="0" y="3543300"/>
                </a:moveTo>
                <a:lnTo>
                  <a:pt x="0" y="0"/>
                </a:lnTo>
              </a:path>
            </a:pathLst>
          </a:custGeom>
          <a:ln w="9144">
            <a:solidFill>
              <a:srgbClr val="666666"/>
            </a:solidFill>
          </a:ln>
        </p:spPr>
        <p:txBody>
          <a:bodyPr wrap="square" lIns="0" tIns="0" rIns="0" bIns="0" rtlCol="0"/>
          <a:lstStyle/>
          <a:p>
            <a:endParaRPr/>
          </a:p>
        </p:txBody>
      </p:sp>
      <p:sp>
        <p:nvSpPr>
          <p:cNvPr id="109" name="object 109"/>
          <p:cNvSpPr/>
          <p:nvPr/>
        </p:nvSpPr>
        <p:spPr>
          <a:xfrm>
            <a:off x="993647" y="58567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0" name="object 110"/>
          <p:cNvSpPr/>
          <p:nvPr/>
        </p:nvSpPr>
        <p:spPr>
          <a:xfrm>
            <a:off x="993647" y="534924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1" name="object 111"/>
          <p:cNvSpPr/>
          <p:nvPr/>
        </p:nvSpPr>
        <p:spPr>
          <a:xfrm>
            <a:off x="993647" y="484327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2" name="object 112"/>
          <p:cNvSpPr/>
          <p:nvPr/>
        </p:nvSpPr>
        <p:spPr>
          <a:xfrm>
            <a:off x="993647" y="433730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3" name="object 113"/>
          <p:cNvSpPr/>
          <p:nvPr/>
        </p:nvSpPr>
        <p:spPr>
          <a:xfrm>
            <a:off x="993647" y="3831335"/>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4" name="object 114"/>
          <p:cNvSpPr/>
          <p:nvPr/>
        </p:nvSpPr>
        <p:spPr>
          <a:xfrm>
            <a:off x="993647" y="33253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5" name="object 115"/>
          <p:cNvSpPr/>
          <p:nvPr/>
        </p:nvSpPr>
        <p:spPr>
          <a:xfrm>
            <a:off x="993647" y="2819400"/>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6" name="object 116"/>
          <p:cNvSpPr/>
          <p:nvPr/>
        </p:nvSpPr>
        <p:spPr>
          <a:xfrm>
            <a:off x="993647" y="2313432"/>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7" name="object 117"/>
          <p:cNvSpPr/>
          <p:nvPr/>
        </p:nvSpPr>
        <p:spPr>
          <a:xfrm>
            <a:off x="993647" y="5856732"/>
            <a:ext cx="2121535" cy="0"/>
          </a:xfrm>
          <a:custGeom>
            <a:avLst/>
            <a:gdLst/>
            <a:ahLst/>
            <a:cxnLst/>
            <a:rect l="l" t="t" r="r" b="b"/>
            <a:pathLst>
              <a:path w="2121535">
                <a:moveTo>
                  <a:pt x="0" y="0"/>
                </a:moveTo>
                <a:lnTo>
                  <a:pt x="2121408" y="0"/>
                </a:lnTo>
              </a:path>
            </a:pathLst>
          </a:custGeom>
          <a:ln w="9144">
            <a:solidFill>
              <a:srgbClr val="666666"/>
            </a:solidFill>
          </a:ln>
        </p:spPr>
        <p:txBody>
          <a:bodyPr wrap="square" lIns="0" tIns="0" rIns="0" bIns="0" rtlCol="0"/>
          <a:lstStyle/>
          <a:p>
            <a:endParaRPr/>
          </a:p>
        </p:txBody>
      </p:sp>
      <p:sp>
        <p:nvSpPr>
          <p:cNvPr id="118" name="object 118"/>
          <p:cNvSpPr/>
          <p:nvPr/>
        </p:nvSpPr>
        <p:spPr>
          <a:xfrm>
            <a:off x="994410" y="4869941"/>
            <a:ext cx="1696720" cy="975360"/>
          </a:xfrm>
          <a:custGeom>
            <a:avLst/>
            <a:gdLst/>
            <a:ahLst/>
            <a:cxnLst/>
            <a:rect l="l" t="t" r="r" b="b"/>
            <a:pathLst>
              <a:path w="1696720" h="975360">
                <a:moveTo>
                  <a:pt x="0" y="975359"/>
                </a:moveTo>
                <a:lnTo>
                  <a:pt x="83820" y="973835"/>
                </a:lnTo>
                <a:lnTo>
                  <a:pt x="423672" y="950975"/>
                </a:lnTo>
                <a:lnTo>
                  <a:pt x="848867" y="815339"/>
                </a:lnTo>
                <a:lnTo>
                  <a:pt x="1272540" y="460247"/>
                </a:lnTo>
                <a:lnTo>
                  <a:pt x="1696212" y="0"/>
                </a:lnTo>
              </a:path>
            </a:pathLst>
          </a:custGeom>
          <a:ln w="28956">
            <a:solidFill>
              <a:srgbClr val="DC0000"/>
            </a:solidFill>
          </a:ln>
        </p:spPr>
        <p:txBody>
          <a:bodyPr wrap="square" lIns="0" tIns="0" rIns="0" bIns="0" rtlCol="0"/>
          <a:lstStyle/>
          <a:p>
            <a:endParaRPr/>
          </a:p>
        </p:txBody>
      </p:sp>
      <p:sp>
        <p:nvSpPr>
          <p:cNvPr id="119" name="object 119"/>
          <p:cNvSpPr/>
          <p:nvPr/>
        </p:nvSpPr>
        <p:spPr>
          <a:xfrm>
            <a:off x="1375155" y="5775490"/>
            <a:ext cx="88900" cy="88900"/>
          </a:xfrm>
          <a:custGeom>
            <a:avLst/>
            <a:gdLst/>
            <a:ahLst/>
            <a:cxnLst/>
            <a:rect l="l" t="t" r="r" b="b"/>
            <a:pathLst>
              <a:path w="88900" h="88900">
                <a:moveTo>
                  <a:pt x="44196" y="0"/>
                </a:moveTo>
                <a:lnTo>
                  <a:pt x="27003" y="3473"/>
                </a:lnTo>
                <a:lnTo>
                  <a:pt x="12954" y="12944"/>
                </a:lnTo>
                <a:lnTo>
                  <a:pt x="3476" y="26992"/>
                </a:lnTo>
                <a:lnTo>
                  <a:pt x="0" y="44195"/>
                </a:lnTo>
                <a:lnTo>
                  <a:pt x="3476" y="61399"/>
                </a:lnTo>
                <a:lnTo>
                  <a:pt x="12953" y="75447"/>
                </a:lnTo>
                <a:lnTo>
                  <a:pt x="27003" y="84918"/>
                </a:lnTo>
                <a:lnTo>
                  <a:pt x="44196" y="88391"/>
                </a:lnTo>
                <a:lnTo>
                  <a:pt x="61388" y="84918"/>
                </a:lnTo>
                <a:lnTo>
                  <a:pt x="75438" y="75447"/>
                </a:lnTo>
                <a:lnTo>
                  <a:pt x="84915" y="61399"/>
                </a:lnTo>
                <a:lnTo>
                  <a:pt x="88391" y="44195"/>
                </a:lnTo>
                <a:lnTo>
                  <a:pt x="84915" y="26992"/>
                </a:lnTo>
                <a:lnTo>
                  <a:pt x="75438" y="12944"/>
                </a:lnTo>
                <a:lnTo>
                  <a:pt x="61388" y="3473"/>
                </a:lnTo>
                <a:lnTo>
                  <a:pt x="44196" y="0"/>
                </a:lnTo>
                <a:close/>
              </a:path>
            </a:pathLst>
          </a:custGeom>
          <a:solidFill>
            <a:srgbClr val="DC0000"/>
          </a:solidFill>
        </p:spPr>
        <p:txBody>
          <a:bodyPr wrap="square" lIns="0" tIns="0" rIns="0" bIns="0" rtlCol="0"/>
          <a:lstStyle/>
          <a:p>
            <a:endParaRPr/>
          </a:p>
        </p:txBody>
      </p:sp>
      <p:sp>
        <p:nvSpPr>
          <p:cNvPr id="120" name="object 120"/>
          <p:cNvSpPr/>
          <p:nvPr/>
        </p:nvSpPr>
        <p:spPr>
          <a:xfrm>
            <a:off x="1798827" y="5639854"/>
            <a:ext cx="88900" cy="88900"/>
          </a:xfrm>
          <a:custGeom>
            <a:avLst/>
            <a:gdLst/>
            <a:ahLst/>
            <a:cxnLst/>
            <a:rect l="l" t="t" r="r" b="b"/>
            <a:pathLst>
              <a:path w="88900" h="88900">
                <a:moveTo>
                  <a:pt x="44196" y="0"/>
                </a:moveTo>
                <a:lnTo>
                  <a:pt x="27003" y="3473"/>
                </a:lnTo>
                <a:lnTo>
                  <a:pt x="12954" y="12944"/>
                </a:lnTo>
                <a:lnTo>
                  <a:pt x="3476" y="26992"/>
                </a:lnTo>
                <a:lnTo>
                  <a:pt x="0" y="44196"/>
                </a:lnTo>
                <a:lnTo>
                  <a:pt x="3476" y="61399"/>
                </a:lnTo>
                <a:lnTo>
                  <a:pt x="12953" y="75447"/>
                </a:lnTo>
                <a:lnTo>
                  <a:pt x="27003" y="84918"/>
                </a:lnTo>
                <a:lnTo>
                  <a:pt x="44196" y="88392"/>
                </a:lnTo>
                <a:lnTo>
                  <a:pt x="61388" y="84918"/>
                </a:lnTo>
                <a:lnTo>
                  <a:pt x="75437" y="75447"/>
                </a:lnTo>
                <a:lnTo>
                  <a:pt x="84915" y="61399"/>
                </a:lnTo>
                <a:lnTo>
                  <a:pt x="88392" y="44196"/>
                </a:lnTo>
                <a:lnTo>
                  <a:pt x="84915" y="26992"/>
                </a:lnTo>
                <a:lnTo>
                  <a:pt x="75437" y="12944"/>
                </a:lnTo>
                <a:lnTo>
                  <a:pt x="61388" y="3473"/>
                </a:lnTo>
                <a:lnTo>
                  <a:pt x="44196" y="0"/>
                </a:lnTo>
                <a:close/>
              </a:path>
            </a:pathLst>
          </a:custGeom>
          <a:solidFill>
            <a:srgbClr val="DC0000"/>
          </a:solidFill>
        </p:spPr>
        <p:txBody>
          <a:bodyPr wrap="square" lIns="0" tIns="0" rIns="0" bIns="0" rtlCol="0"/>
          <a:lstStyle/>
          <a:p>
            <a:endParaRPr/>
          </a:p>
        </p:txBody>
      </p:sp>
      <p:sp>
        <p:nvSpPr>
          <p:cNvPr id="121" name="object 121"/>
          <p:cNvSpPr/>
          <p:nvPr/>
        </p:nvSpPr>
        <p:spPr>
          <a:xfrm>
            <a:off x="2224023" y="5286247"/>
            <a:ext cx="88900" cy="88900"/>
          </a:xfrm>
          <a:custGeom>
            <a:avLst/>
            <a:gdLst/>
            <a:ahLst/>
            <a:cxnLst/>
            <a:rect l="l" t="t" r="r" b="b"/>
            <a:pathLst>
              <a:path w="88900" h="88900">
                <a:moveTo>
                  <a:pt x="44195" y="0"/>
                </a:moveTo>
                <a:lnTo>
                  <a:pt x="27003" y="3476"/>
                </a:lnTo>
                <a:lnTo>
                  <a:pt x="12954" y="12953"/>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3"/>
                </a:lnTo>
                <a:lnTo>
                  <a:pt x="61388" y="3476"/>
                </a:lnTo>
                <a:lnTo>
                  <a:pt x="44195" y="0"/>
                </a:lnTo>
                <a:close/>
              </a:path>
            </a:pathLst>
          </a:custGeom>
          <a:solidFill>
            <a:srgbClr val="DC0000"/>
          </a:solidFill>
        </p:spPr>
        <p:txBody>
          <a:bodyPr wrap="square" lIns="0" tIns="0" rIns="0" bIns="0" rtlCol="0"/>
          <a:lstStyle/>
          <a:p>
            <a:endParaRPr/>
          </a:p>
        </p:txBody>
      </p:sp>
      <p:sp>
        <p:nvSpPr>
          <p:cNvPr id="122" name="object 122"/>
          <p:cNvSpPr/>
          <p:nvPr/>
        </p:nvSpPr>
        <p:spPr>
          <a:xfrm>
            <a:off x="2645664" y="4824984"/>
            <a:ext cx="88900" cy="88900"/>
          </a:xfrm>
          <a:custGeom>
            <a:avLst/>
            <a:gdLst/>
            <a:ahLst/>
            <a:cxnLst/>
            <a:rect l="l" t="t" r="r" b="b"/>
            <a:pathLst>
              <a:path w="88900" h="88900">
                <a:moveTo>
                  <a:pt x="44196" y="0"/>
                </a:moveTo>
                <a:lnTo>
                  <a:pt x="27003" y="3476"/>
                </a:lnTo>
                <a:lnTo>
                  <a:pt x="12954" y="12954"/>
                </a:lnTo>
                <a:lnTo>
                  <a:pt x="3476" y="27003"/>
                </a:lnTo>
                <a:lnTo>
                  <a:pt x="0" y="44196"/>
                </a:lnTo>
                <a:lnTo>
                  <a:pt x="3476" y="61388"/>
                </a:lnTo>
                <a:lnTo>
                  <a:pt x="12953" y="75438"/>
                </a:lnTo>
                <a:lnTo>
                  <a:pt x="27003" y="84915"/>
                </a:lnTo>
                <a:lnTo>
                  <a:pt x="44196" y="88392"/>
                </a:lnTo>
                <a:lnTo>
                  <a:pt x="61388" y="84915"/>
                </a:lnTo>
                <a:lnTo>
                  <a:pt x="75437" y="75438"/>
                </a:lnTo>
                <a:lnTo>
                  <a:pt x="84915" y="61388"/>
                </a:lnTo>
                <a:lnTo>
                  <a:pt x="88392" y="44196"/>
                </a:lnTo>
                <a:lnTo>
                  <a:pt x="84915" y="27003"/>
                </a:lnTo>
                <a:lnTo>
                  <a:pt x="75437" y="12954"/>
                </a:lnTo>
                <a:lnTo>
                  <a:pt x="61388" y="3476"/>
                </a:lnTo>
                <a:lnTo>
                  <a:pt x="44196" y="0"/>
                </a:lnTo>
                <a:close/>
              </a:path>
            </a:pathLst>
          </a:custGeom>
          <a:solidFill>
            <a:srgbClr val="DC0000"/>
          </a:solidFill>
        </p:spPr>
        <p:txBody>
          <a:bodyPr wrap="square" lIns="0" tIns="0" rIns="0" bIns="0" rtlCol="0"/>
          <a:lstStyle/>
          <a:p>
            <a:endParaRPr/>
          </a:p>
        </p:txBody>
      </p:sp>
      <p:sp>
        <p:nvSpPr>
          <p:cNvPr id="123" name="object 123"/>
          <p:cNvSpPr/>
          <p:nvPr/>
        </p:nvSpPr>
        <p:spPr>
          <a:xfrm>
            <a:off x="994410" y="2580894"/>
            <a:ext cx="2121535" cy="3263265"/>
          </a:xfrm>
          <a:custGeom>
            <a:avLst/>
            <a:gdLst/>
            <a:ahLst/>
            <a:cxnLst/>
            <a:rect l="l" t="t" r="r" b="b"/>
            <a:pathLst>
              <a:path w="2121535" h="3263265">
                <a:moveTo>
                  <a:pt x="0" y="3262883"/>
                </a:moveTo>
                <a:lnTo>
                  <a:pt x="83820" y="3256787"/>
                </a:lnTo>
                <a:lnTo>
                  <a:pt x="423672" y="3204971"/>
                </a:lnTo>
                <a:lnTo>
                  <a:pt x="848867" y="2939795"/>
                </a:lnTo>
                <a:lnTo>
                  <a:pt x="1272540" y="2310383"/>
                </a:lnTo>
                <a:lnTo>
                  <a:pt x="1696212" y="1370075"/>
                </a:lnTo>
                <a:lnTo>
                  <a:pt x="2121408" y="0"/>
                </a:lnTo>
              </a:path>
            </a:pathLst>
          </a:custGeom>
          <a:ln w="28956">
            <a:solidFill>
              <a:srgbClr val="99CC00"/>
            </a:solidFill>
          </a:ln>
        </p:spPr>
        <p:txBody>
          <a:bodyPr wrap="square" lIns="0" tIns="0" rIns="0" bIns="0" rtlCol="0"/>
          <a:lstStyle/>
          <a:p>
            <a:endParaRPr/>
          </a:p>
        </p:txBody>
      </p:sp>
      <p:sp>
        <p:nvSpPr>
          <p:cNvPr id="124" name="object 124"/>
          <p:cNvSpPr/>
          <p:nvPr/>
        </p:nvSpPr>
        <p:spPr>
          <a:xfrm>
            <a:off x="1375155" y="5740437"/>
            <a:ext cx="88900" cy="88900"/>
          </a:xfrm>
          <a:custGeom>
            <a:avLst/>
            <a:gdLst/>
            <a:ahLst/>
            <a:cxnLst/>
            <a:rect l="l" t="t" r="r" b="b"/>
            <a:pathLst>
              <a:path w="88900" h="88900">
                <a:moveTo>
                  <a:pt x="44196" y="0"/>
                </a:moveTo>
                <a:lnTo>
                  <a:pt x="27003" y="3473"/>
                </a:lnTo>
                <a:lnTo>
                  <a:pt x="12954" y="12944"/>
                </a:lnTo>
                <a:lnTo>
                  <a:pt x="3476" y="26992"/>
                </a:lnTo>
                <a:lnTo>
                  <a:pt x="0" y="44196"/>
                </a:lnTo>
                <a:lnTo>
                  <a:pt x="3476" y="61399"/>
                </a:lnTo>
                <a:lnTo>
                  <a:pt x="12953" y="75447"/>
                </a:lnTo>
                <a:lnTo>
                  <a:pt x="27003" y="84918"/>
                </a:lnTo>
                <a:lnTo>
                  <a:pt x="44196" y="88392"/>
                </a:lnTo>
                <a:lnTo>
                  <a:pt x="61388" y="84918"/>
                </a:lnTo>
                <a:lnTo>
                  <a:pt x="75438" y="75447"/>
                </a:lnTo>
                <a:lnTo>
                  <a:pt x="84915" y="61399"/>
                </a:lnTo>
                <a:lnTo>
                  <a:pt x="88391" y="44196"/>
                </a:lnTo>
                <a:lnTo>
                  <a:pt x="84915" y="26992"/>
                </a:lnTo>
                <a:lnTo>
                  <a:pt x="75438" y="12944"/>
                </a:lnTo>
                <a:lnTo>
                  <a:pt x="61388" y="3473"/>
                </a:lnTo>
                <a:lnTo>
                  <a:pt x="44196" y="0"/>
                </a:lnTo>
                <a:close/>
              </a:path>
            </a:pathLst>
          </a:custGeom>
          <a:solidFill>
            <a:srgbClr val="99CC00"/>
          </a:solidFill>
        </p:spPr>
        <p:txBody>
          <a:bodyPr wrap="square" lIns="0" tIns="0" rIns="0" bIns="0" rtlCol="0"/>
          <a:lstStyle/>
          <a:p>
            <a:endParaRPr/>
          </a:p>
        </p:txBody>
      </p:sp>
      <p:sp>
        <p:nvSpPr>
          <p:cNvPr id="125" name="object 125"/>
          <p:cNvSpPr/>
          <p:nvPr/>
        </p:nvSpPr>
        <p:spPr>
          <a:xfrm>
            <a:off x="1798827" y="5476747"/>
            <a:ext cx="88900" cy="88900"/>
          </a:xfrm>
          <a:custGeom>
            <a:avLst/>
            <a:gdLst/>
            <a:ahLst/>
            <a:cxnLst/>
            <a:rect l="l" t="t" r="r" b="b"/>
            <a:pathLst>
              <a:path w="88900" h="88900">
                <a:moveTo>
                  <a:pt x="44196" y="0"/>
                </a:moveTo>
                <a:lnTo>
                  <a:pt x="27003" y="3476"/>
                </a:lnTo>
                <a:lnTo>
                  <a:pt x="12954" y="12953"/>
                </a:lnTo>
                <a:lnTo>
                  <a:pt x="3476" y="27003"/>
                </a:lnTo>
                <a:lnTo>
                  <a:pt x="0" y="44195"/>
                </a:lnTo>
                <a:lnTo>
                  <a:pt x="3476" y="61388"/>
                </a:lnTo>
                <a:lnTo>
                  <a:pt x="12953" y="75437"/>
                </a:lnTo>
                <a:lnTo>
                  <a:pt x="27003" y="84915"/>
                </a:lnTo>
                <a:lnTo>
                  <a:pt x="44196" y="88391"/>
                </a:lnTo>
                <a:lnTo>
                  <a:pt x="61388" y="84915"/>
                </a:lnTo>
                <a:lnTo>
                  <a:pt x="75437" y="75437"/>
                </a:lnTo>
                <a:lnTo>
                  <a:pt x="84915" y="61388"/>
                </a:lnTo>
                <a:lnTo>
                  <a:pt x="88392" y="44195"/>
                </a:lnTo>
                <a:lnTo>
                  <a:pt x="84915" y="27003"/>
                </a:lnTo>
                <a:lnTo>
                  <a:pt x="75437" y="12953"/>
                </a:lnTo>
                <a:lnTo>
                  <a:pt x="61388" y="3476"/>
                </a:lnTo>
                <a:lnTo>
                  <a:pt x="44196" y="0"/>
                </a:lnTo>
                <a:close/>
              </a:path>
            </a:pathLst>
          </a:custGeom>
          <a:solidFill>
            <a:srgbClr val="99CC00"/>
          </a:solidFill>
        </p:spPr>
        <p:txBody>
          <a:bodyPr wrap="square" lIns="0" tIns="0" rIns="0" bIns="0" rtlCol="0"/>
          <a:lstStyle/>
          <a:p>
            <a:endParaRPr/>
          </a:p>
        </p:txBody>
      </p:sp>
      <p:sp>
        <p:nvSpPr>
          <p:cNvPr id="126" name="object 126"/>
          <p:cNvSpPr/>
          <p:nvPr/>
        </p:nvSpPr>
        <p:spPr>
          <a:xfrm>
            <a:off x="2224023" y="4847335"/>
            <a:ext cx="88900" cy="88900"/>
          </a:xfrm>
          <a:custGeom>
            <a:avLst/>
            <a:gdLst/>
            <a:ahLst/>
            <a:cxnLst/>
            <a:rect l="l" t="t" r="r" b="b"/>
            <a:pathLst>
              <a:path w="88900" h="88900">
                <a:moveTo>
                  <a:pt x="44195" y="0"/>
                </a:moveTo>
                <a:lnTo>
                  <a:pt x="27003" y="3476"/>
                </a:lnTo>
                <a:lnTo>
                  <a:pt x="12954" y="12954"/>
                </a:lnTo>
                <a:lnTo>
                  <a:pt x="3476" y="27003"/>
                </a:lnTo>
                <a:lnTo>
                  <a:pt x="0" y="44195"/>
                </a:lnTo>
                <a:lnTo>
                  <a:pt x="3476" y="61388"/>
                </a:lnTo>
                <a:lnTo>
                  <a:pt x="12954" y="75437"/>
                </a:lnTo>
                <a:lnTo>
                  <a:pt x="27003" y="84915"/>
                </a:lnTo>
                <a:lnTo>
                  <a:pt x="44195" y="88391"/>
                </a:lnTo>
                <a:lnTo>
                  <a:pt x="61388" y="84915"/>
                </a:lnTo>
                <a:lnTo>
                  <a:pt x="75437" y="75437"/>
                </a:lnTo>
                <a:lnTo>
                  <a:pt x="84915" y="61388"/>
                </a:lnTo>
                <a:lnTo>
                  <a:pt x="88392" y="44195"/>
                </a:lnTo>
                <a:lnTo>
                  <a:pt x="84915" y="27003"/>
                </a:lnTo>
                <a:lnTo>
                  <a:pt x="75438" y="12954"/>
                </a:lnTo>
                <a:lnTo>
                  <a:pt x="61388" y="3476"/>
                </a:lnTo>
                <a:lnTo>
                  <a:pt x="44195" y="0"/>
                </a:lnTo>
                <a:close/>
              </a:path>
            </a:pathLst>
          </a:custGeom>
          <a:solidFill>
            <a:srgbClr val="99CC00"/>
          </a:solidFill>
        </p:spPr>
        <p:txBody>
          <a:bodyPr wrap="square" lIns="0" tIns="0" rIns="0" bIns="0" rtlCol="0"/>
          <a:lstStyle/>
          <a:p>
            <a:endParaRPr/>
          </a:p>
        </p:txBody>
      </p:sp>
      <p:sp>
        <p:nvSpPr>
          <p:cNvPr id="127" name="object 127"/>
          <p:cNvSpPr/>
          <p:nvPr/>
        </p:nvSpPr>
        <p:spPr>
          <a:xfrm>
            <a:off x="2647695" y="3907028"/>
            <a:ext cx="88900" cy="88900"/>
          </a:xfrm>
          <a:custGeom>
            <a:avLst/>
            <a:gdLst/>
            <a:ahLst/>
            <a:cxnLst/>
            <a:rect l="l" t="t" r="r" b="b"/>
            <a:pathLst>
              <a:path w="88900" h="88900">
                <a:moveTo>
                  <a:pt x="44196" y="0"/>
                </a:moveTo>
                <a:lnTo>
                  <a:pt x="27003" y="3476"/>
                </a:lnTo>
                <a:lnTo>
                  <a:pt x="12954" y="12953"/>
                </a:lnTo>
                <a:lnTo>
                  <a:pt x="3476" y="27003"/>
                </a:lnTo>
                <a:lnTo>
                  <a:pt x="0" y="44196"/>
                </a:lnTo>
                <a:lnTo>
                  <a:pt x="3476" y="61388"/>
                </a:lnTo>
                <a:lnTo>
                  <a:pt x="12953" y="75437"/>
                </a:lnTo>
                <a:lnTo>
                  <a:pt x="27003" y="84915"/>
                </a:lnTo>
                <a:lnTo>
                  <a:pt x="44196" y="88392"/>
                </a:lnTo>
                <a:lnTo>
                  <a:pt x="61388" y="84915"/>
                </a:lnTo>
                <a:lnTo>
                  <a:pt x="75437" y="75437"/>
                </a:lnTo>
                <a:lnTo>
                  <a:pt x="84915" y="61388"/>
                </a:lnTo>
                <a:lnTo>
                  <a:pt x="88392" y="44196"/>
                </a:lnTo>
                <a:lnTo>
                  <a:pt x="84915" y="27003"/>
                </a:lnTo>
                <a:lnTo>
                  <a:pt x="75437" y="12954"/>
                </a:lnTo>
                <a:lnTo>
                  <a:pt x="61388" y="3476"/>
                </a:lnTo>
                <a:lnTo>
                  <a:pt x="44196" y="0"/>
                </a:lnTo>
                <a:close/>
              </a:path>
            </a:pathLst>
          </a:custGeom>
          <a:solidFill>
            <a:srgbClr val="99CC00"/>
          </a:solidFill>
        </p:spPr>
        <p:txBody>
          <a:bodyPr wrap="square" lIns="0" tIns="0" rIns="0" bIns="0" rtlCol="0"/>
          <a:lstStyle/>
          <a:p>
            <a:endParaRPr/>
          </a:p>
        </p:txBody>
      </p:sp>
      <p:sp>
        <p:nvSpPr>
          <p:cNvPr id="128" name="object 128"/>
          <p:cNvSpPr/>
          <p:nvPr/>
        </p:nvSpPr>
        <p:spPr>
          <a:xfrm>
            <a:off x="3071367" y="2535427"/>
            <a:ext cx="88900" cy="88900"/>
          </a:xfrm>
          <a:custGeom>
            <a:avLst/>
            <a:gdLst/>
            <a:ahLst/>
            <a:cxnLst/>
            <a:rect l="l" t="t" r="r" b="b"/>
            <a:pathLst>
              <a:path w="88900" h="88900">
                <a:moveTo>
                  <a:pt x="44195" y="0"/>
                </a:moveTo>
                <a:lnTo>
                  <a:pt x="27003" y="3476"/>
                </a:lnTo>
                <a:lnTo>
                  <a:pt x="12954" y="12954"/>
                </a:lnTo>
                <a:lnTo>
                  <a:pt x="3476" y="27003"/>
                </a:lnTo>
                <a:lnTo>
                  <a:pt x="0" y="44196"/>
                </a:lnTo>
                <a:lnTo>
                  <a:pt x="3476" y="61442"/>
                </a:lnTo>
                <a:lnTo>
                  <a:pt x="12954" y="75485"/>
                </a:lnTo>
                <a:lnTo>
                  <a:pt x="27003" y="84933"/>
                </a:lnTo>
                <a:lnTo>
                  <a:pt x="44195" y="88392"/>
                </a:lnTo>
                <a:lnTo>
                  <a:pt x="61388" y="84933"/>
                </a:lnTo>
                <a:lnTo>
                  <a:pt x="75437" y="75485"/>
                </a:lnTo>
                <a:lnTo>
                  <a:pt x="84915" y="61442"/>
                </a:lnTo>
                <a:lnTo>
                  <a:pt x="88392" y="44196"/>
                </a:lnTo>
                <a:lnTo>
                  <a:pt x="84915" y="27003"/>
                </a:lnTo>
                <a:lnTo>
                  <a:pt x="75438" y="12953"/>
                </a:lnTo>
                <a:lnTo>
                  <a:pt x="61388" y="3476"/>
                </a:lnTo>
                <a:lnTo>
                  <a:pt x="44195" y="0"/>
                </a:lnTo>
                <a:close/>
              </a:path>
            </a:pathLst>
          </a:custGeom>
          <a:solidFill>
            <a:srgbClr val="99CC00"/>
          </a:solidFill>
        </p:spPr>
        <p:txBody>
          <a:bodyPr wrap="square" lIns="0" tIns="0" rIns="0" bIns="0" rtlCol="0"/>
          <a:lstStyle/>
          <a:p>
            <a:endParaRPr/>
          </a:p>
        </p:txBody>
      </p:sp>
      <p:sp>
        <p:nvSpPr>
          <p:cNvPr id="129" name="object 129"/>
          <p:cNvSpPr txBox="1"/>
          <p:nvPr/>
        </p:nvSpPr>
        <p:spPr>
          <a:xfrm>
            <a:off x="717905" y="5732881"/>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130" name="object 130"/>
          <p:cNvSpPr txBox="1"/>
          <p:nvPr/>
        </p:nvSpPr>
        <p:spPr>
          <a:xfrm>
            <a:off x="618845" y="5226939"/>
            <a:ext cx="22352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131" name="object 131"/>
          <p:cNvSpPr txBox="1"/>
          <p:nvPr/>
        </p:nvSpPr>
        <p:spPr>
          <a:xfrm>
            <a:off x="520090" y="4720590"/>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132" name="object 132"/>
          <p:cNvSpPr txBox="1"/>
          <p:nvPr/>
        </p:nvSpPr>
        <p:spPr>
          <a:xfrm>
            <a:off x="520090" y="421436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150</a:t>
            </a:r>
            <a:endParaRPr sz="1400">
              <a:latin typeface="Univers for BP Light"/>
              <a:cs typeface="Univers for BP Light"/>
            </a:endParaRPr>
          </a:p>
        </p:txBody>
      </p:sp>
      <p:sp>
        <p:nvSpPr>
          <p:cNvPr id="133" name="object 133"/>
          <p:cNvSpPr txBox="1"/>
          <p:nvPr/>
        </p:nvSpPr>
        <p:spPr>
          <a:xfrm>
            <a:off x="520090" y="370814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200</a:t>
            </a:r>
            <a:endParaRPr sz="1400">
              <a:latin typeface="Univers for BP Light"/>
              <a:cs typeface="Univers for BP Light"/>
            </a:endParaRPr>
          </a:p>
        </p:txBody>
      </p:sp>
      <p:sp>
        <p:nvSpPr>
          <p:cNvPr id="134" name="object 134"/>
          <p:cNvSpPr txBox="1"/>
          <p:nvPr/>
        </p:nvSpPr>
        <p:spPr>
          <a:xfrm>
            <a:off x="520090" y="3202178"/>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250</a:t>
            </a:r>
            <a:endParaRPr sz="1400">
              <a:latin typeface="Univers for BP Light"/>
              <a:cs typeface="Univers for BP Light"/>
            </a:endParaRPr>
          </a:p>
        </p:txBody>
      </p:sp>
      <p:sp>
        <p:nvSpPr>
          <p:cNvPr id="135" name="object 135"/>
          <p:cNvSpPr txBox="1"/>
          <p:nvPr/>
        </p:nvSpPr>
        <p:spPr>
          <a:xfrm>
            <a:off x="520090" y="2695828"/>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136" name="object 136"/>
          <p:cNvSpPr txBox="1"/>
          <p:nvPr/>
        </p:nvSpPr>
        <p:spPr>
          <a:xfrm>
            <a:off x="520090" y="2189607"/>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350</a:t>
            </a:r>
            <a:endParaRPr sz="1400">
              <a:latin typeface="Univers for BP Light"/>
              <a:cs typeface="Univers for BP Light"/>
            </a:endParaRPr>
          </a:p>
        </p:txBody>
      </p:sp>
      <p:graphicFrame>
        <p:nvGraphicFramePr>
          <p:cNvPr id="137" name="object 137"/>
          <p:cNvGraphicFramePr>
            <a:graphicFrameLocks noGrp="1"/>
          </p:cNvGraphicFramePr>
          <p:nvPr/>
        </p:nvGraphicFramePr>
        <p:xfrm>
          <a:off x="793038" y="5954877"/>
          <a:ext cx="8322662" cy="377036"/>
        </p:xfrm>
        <a:graphic>
          <a:graphicData uri="http://schemas.openxmlformats.org/drawingml/2006/table">
            <a:tbl>
              <a:tblPr firstRow="1" bandRow="1">
                <a:tableStyleId>{2D5ABB26-0587-4C30-8999-92F81FD0307C}</a:tableStyleId>
              </a:tblPr>
              <a:tblGrid>
                <a:gridCol w="413359">
                  <a:extLst>
                    <a:ext uri="{9D8B030D-6E8A-4147-A177-3AD203B41FA5}">
                      <a16:colId xmlns:a16="http://schemas.microsoft.com/office/drawing/2014/main" xmlns="" val="20000"/>
                    </a:ext>
                  </a:extLst>
                </a:gridCol>
                <a:gridCol w="1273136">
                  <a:extLst>
                    <a:ext uri="{9D8B030D-6E8A-4147-A177-3AD203B41FA5}">
                      <a16:colId xmlns:a16="http://schemas.microsoft.com/office/drawing/2014/main" xmlns="" val="20001"/>
                    </a:ext>
                  </a:extLst>
                </a:gridCol>
                <a:gridCol w="424433">
                  <a:extLst>
                    <a:ext uri="{9D8B030D-6E8A-4147-A177-3AD203B41FA5}">
                      <a16:colId xmlns:a16="http://schemas.microsoft.com/office/drawing/2014/main" xmlns="" val="20002"/>
                    </a:ext>
                  </a:extLst>
                </a:gridCol>
                <a:gridCol w="710628">
                  <a:extLst>
                    <a:ext uri="{9D8B030D-6E8A-4147-A177-3AD203B41FA5}">
                      <a16:colId xmlns:a16="http://schemas.microsoft.com/office/drawing/2014/main" xmlns="" val="20003"/>
                    </a:ext>
                  </a:extLst>
                </a:gridCol>
                <a:gridCol w="2897276">
                  <a:extLst>
                    <a:ext uri="{9D8B030D-6E8A-4147-A177-3AD203B41FA5}">
                      <a16:colId xmlns:a16="http://schemas.microsoft.com/office/drawing/2014/main" xmlns="" val="20004"/>
                    </a:ext>
                  </a:extLst>
                </a:gridCol>
                <a:gridCol w="2603830">
                  <a:extLst>
                    <a:ext uri="{9D8B030D-6E8A-4147-A177-3AD203B41FA5}">
                      <a16:colId xmlns:a16="http://schemas.microsoft.com/office/drawing/2014/main" xmlns="" val="20005"/>
                    </a:ext>
                  </a:extLst>
                </a:gridCol>
              </a:tblGrid>
              <a:tr h="191566">
                <a:tc>
                  <a:txBody>
                    <a:bodyPr/>
                    <a:lstStyle/>
                    <a:p>
                      <a:pPr marL="31750">
                        <a:lnSpc>
                          <a:spcPts val="1395"/>
                        </a:lnSpc>
                      </a:pPr>
                      <a:r>
                        <a:rPr sz="1200" b="0" spc="-5" dirty="0">
                          <a:latin typeface="Univers for BP Light"/>
                          <a:cs typeface="Univers for BP Light"/>
                        </a:rPr>
                        <a:t>2015</a:t>
                      </a:r>
                      <a:endParaRPr sz="1200">
                        <a:latin typeface="Univers for BP Light"/>
                        <a:cs typeface="Univers for BP Light"/>
                      </a:endParaRPr>
                    </a:p>
                  </a:txBody>
                  <a:tcPr marL="0" marR="0" marT="0" marB="0"/>
                </a:tc>
                <a:tc>
                  <a:txBody>
                    <a:bodyPr/>
                    <a:lstStyle/>
                    <a:p>
                      <a:pPr marL="42545">
                        <a:lnSpc>
                          <a:spcPts val="1395"/>
                        </a:lnSpc>
                      </a:pPr>
                      <a:r>
                        <a:rPr sz="1200" b="0" spc="-5" dirty="0">
                          <a:latin typeface="Univers for BP Light"/>
                          <a:cs typeface="Univers for BP Light"/>
                        </a:rPr>
                        <a:t>2020  2025</a:t>
                      </a:r>
                      <a:r>
                        <a:rPr sz="1200" b="0" spc="280" dirty="0">
                          <a:latin typeface="Univers for BP Light"/>
                          <a:cs typeface="Univers for BP Light"/>
                        </a:rPr>
                        <a:t> </a:t>
                      </a:r>
                      <a:r>
                        <a:rPr sz="1200" b="0" spc="-5" dirty="0">
                          <a:latin typeface="Univers for BP Light"/>
                          <a:cs typeface="Univers for BP Light"/>
                        </a:rPr>
                        <a:t>2030</a:t>
                      </a:r>
                      <a:endParaRPr sz="1200">
                        <a:latin typeface="Univers for BP Light"/>
                        <a:cs typeface="Univers for BP Light"/>
                      </a:endParaRPr>
                    </a:p>
                  </a:txBody>
                  <a:tcPr marL="0" marR="0" marT="0" marB="0"/>
                </a:tc>
                <a:tc>
                  <a:txBody>
                    <a:bodyPr/>
                    <a:lstStyle/>
                    <a:p>
                      <a:pPr marL="42545">
                        <a:lnSpc>
                          <a:spcPts val="1395"/>
                        </a:lnSpc>
                      </a:pPr>
                      <a:r>
                        <a:rPr sz="1200" b="0" spc="-5" dirty="0">
                          <a:latin typeface="Univers for BP Light"/>
                          <a:cs typeface="Univers for BP Light"/>
                        </a:rPr>
                        <a:t>2035</a:t>
                      </a:r>
                      <a:endParaRPr sz="1200">
                        <a:latin typeface="Univers for BP Light"/>
                        <a:cs typeface="Univers for BP Light"/>
                      </a:endParaRPr>
                    </a:p>
                  </a:txBody>
                  <a:tcPr marL="0" marR="0" marT="0" marB="0"/>
                </a:tc>
                <a:tc>
                  <a:txBody>
                    <a:bodyPr/>
                    <a:lstStyle/>
                    <a:p>
                      <a:pPr marL="42545">
                        <a:lnSpc>
                          <a:spcPts val="1395"/>
                        </a:lnSpc>
                      </a:pPr>
                      <a:r>
                        <a:rPr sz="1200" b="0" spc="-5" dirty="0">
                          <a:latin typeface="Univers for BP Light"/>
                          <a:cs typeface="Univers for BP Light"/>
                        </a:rPr>
                        <a:t>2040</a:t>
                      </a:r>
                      <a:endParaRPr sz="1200">
                        <a:latin typeface="Univers for BP Light"/>
                        <a:cs typeface="Univers for BP Light"/>
                      </a:endParaRPr>
                    </a:p>
                  </a:txBody>
                  <a:tcPr marL="0" marR="0" marT="0" marB="0"/>
                </a:tc>
                <a:tc>
                  <a:txBody>
                    <a:bodyPr/>
                    <a:lstStyle/>
                    <a:p>
                      <a:pPr marL="328295">
                        <a:lnSpc>
                          <a:spcPct val="100000"/>
                        </a:lnSpc>
                      </a:pPr>
                      <a:r>
                        <a:rPr sz="1200" b="0" spc="-5" dirty="0">
                          <a:latin typeface="Univers for BP Light"/>
                          <a:cs typeface="Univers for BP Light"/>
                        </a:rPr>
                        <a:t>2015-  2020-  2025-  2030-</a:t>
                      </a:r>
                      <a:r>
                        <a:rPr sz="1200" b="0" spc="-135" dirty="0">
                          <a:latin typeface="Univers for BP Light"/>
                          <a:cs typeface="Univers for BP Light"/>
                        </a:rPr>
                        <a:t> </a:t>
                      </a:r>
                      <a:r>
                        <a:rPr sz="1200" b="0" spc="-5" dirty="0">
                          <a:latin typeface="Univers for BP Light"/>
                          <a:cs typeface="Univers for BP Light"/>
                        </a:rPr>
                        <a:t>2035-</a:t>
                      </a:r>
                      <a:endParaRPr sz="1200">
                        <a:latin typeface="Univers for BP Light"/>
                        <a:cs typeface="Univers for BP Light"/>
                      </a:endParaRPr>
                    </a:p>
                  </a:txBody>
                  <a:tcPr marL="0" marR="0" marT="0" marB="0"/>
                </a:tc>
                <a:tc>
                  <a:txBody>
                    <a:bodyPr/>
                    <a:lstStyle/>
                    <a:p>
                      <a:pPr marR="24130" algn="r">
                        <a:lnSpc>
                          <a:spcPct val="100000"/>
                        </a:lnSpc>
                        <a:spcBef>
                          <a:spcPts val="15"/>
                        </a:spcBef>
                      </a:pPr>
                      <a:r>
                        <a:rPr sz="1200" b="0" spc="-5" dirty="0">
                          <a:latin typeface="Univers for BP Light"/>
                          <a:cs typeface="Univers for BP Light"/>
                        </a:rPr>
                        <a:t>2015-  2020-  2025-  2030-</a:t>
                      </a:r>
                      <a:r>
                        <a:rPr sz="1200" b="0" spc="-114" dirty="0">
                          <a:latin typeface="Univers for BP Light"/>
                          <a:cs typeface="Univers for BP Light"/>
                        </a:rPr>
                        <a:t> </a:t>
                      </a:r>
                      <a:r>
                        <a:rPr sz="1200" b="0" spc="-5" dirty="0">
                          <a:latin typeface="Univers for BP Light"/>
                          <a:cs typeface="Univers for BP Light"/>
                        </a:rPr>
                        <a:t>2035-</a:t>
                      </a:r>
                      <a:endParaRPr sz="1200">
                        <a:latin typeface="Univers for BP Light"/>
                        <a:cs typeface="Univers for BP Light"/>
                      </a:endParaRPr>
                    </a:p>
                  </a:txBody>
                  <a:tcPr marL="0" marR="0" marT="1905" marB="0"/>
                </a:tc>
                <a:extLst>
                  <a:ext uri="{0D108BD9-81ED-4DB2-BD59-A6C34878D82A}">
                    <a16:rowId xmlns:a16="http://schemas.microsoft.com/office/drawing/2014/main" xmlns="" val="10000"/>
                  </a:ext>
                </a:extLst>
              </a:tr>
              <a:tr h="185470">
                <a:tc>
                  <a:txBody>
                    <a:bodyPr/>
                    <a:lstStyle/>
                    <a:p>
                      <a:endParaRPr sz="1200">
                        <a:latin typeface="Univers for BP Light"/>
                        <a:cs typeface="Univers for BP Light"/>
                      </a:endParaRPr>
                    </a:p>
                  </a:txBody>
                  <a:tcPr marL="0" marR="0" marT="0" marB="0"/>
                </a:tc>
                <a:tc>
                  <a:txBody>
                    <a:bodyPr/>
                    <a:lstStyle/>
                    <a:p>
                      <a:endParaRPr sz="1200">
                        <a:latin typeface="Univers for BP Light"/>
                        <a:cs typeface="Univers for BP Light"/>
                      </a:endParaRPr>
                    </a:p>
                  </a:txBody>
                  <a:tcPr marL="0" marR="0" marT="0" marB="0"/>
                </a:tc>
                <a:tc>
                  <a:txBody>
                    <a:bodyPr/>
                    <a:lstStyle/>
                    <a:p>
                      <a:endParaRPr sz="1200">
                        <a:latin typeface="Univers for BP Light"/>
                        <a:cs typeface="Univers for BP Light"/>
                      </a:endParaRPr>
                    </a:p>
                  </a:txBody>
                  <a:tcPr marL="0" marR="0" marT="0" marB="0"/>
                </a:tc>
                <a:tc>
                  <a:txBody>
                    <a:bodyPr/>
                    <a:lstStyle/>
                    <a:p>
                      <a:endParaRPr sz="1200">
                        <a:latin typeface="Univers for BP Light"/>
                        <a:cs typeface="Univers for BP Light"/>
                      </a:endParaRPr>
                    </a:p>
                  </a:txBody>
                  <a:tcPr marL="0" marR="0" marT="0" marB="0"/>
                </a:tc>
                <a:tc>
                  <a:txBody>
                    <a:bodyPr/>
                    <a:lstStyle/>
                    <a:p>
                      <a:pPr marL="349885">
                        <a:lnSpc>
                          <a:spcPts val="1390"/>
                        </a:lnSpc>
                      </a:pPr>
                      <a:r>
                        <a:rPr sz="1200" b="0" spc="-5" dirty="0">
                          <a:latin typeface="Univers for BP Light"/>
                          <a:cs typeface="Univers for BP Light"/>
                        </a:rPr>
                        <a:t>2020 </a:t>
                      </a:r>
                      <a:r>
                        <a:rPr sz="1200" b="0" spc="320" dirty="0">
                          <a:latin typeface="Univers for BP Light"/>
                          <a:cs typeface="Univers for BP Light"/>
                        </a:rPr>
                        <a:t> </a:t>
                      </a:r>
                      <a:r>
                        <a:rPr sz="1200" b="0" spc="-5" dirty="0">
                          <a:latin typeface="Univers for BP Light"/>
                          <a:cs typeface="Univers for BP Light"/>
                        </a:rPr>
                        <a:t>2025 </a:t>
                      </a:r>
                      <a:r>
                        <a:rPr sz="1200" b="0" spc="320" dirty="0">
                          <a:latin typeface="Univers for BP Light"/>
                          <a:cs typeface="Univers for BP Light"/>
                        </a:rPr>
                        <a:t> </a:t>
                      </a:r>
                      <a:r>
                        <a:rPr sz="1200" b="0" spc="-5" dirty="0">
                          <a:latin typeface="Univers for BP Light"/>
                          <a:cs typeface="Univers for BP Light"/>
                        </a:rPr>
                        <a:t>2030 </a:t>
                      </a:r>
                      <a:r>
                        <a:rPr sz="1200" b="0" spc="320" dirty="0">
                          <a:latin typeface="Univers for BP Light"/>
                          <a:cs typeface="Univers for BP Light"/>
                        </a:rPr>
                        <a:t> </a:t>
                      </a:r>
                      <a:r>
                        <a:rPr sz="1200" b="0" spc="-5" dirty="0">
                          <a:latin typeface="Univers for BP Light"/>
                          <a:cs typeface="Univers for BP Light"/>
                        </a:rPr>
                        <a:t>2035</a:t>
                      </a:r>
                      <a:r>
                        <a:rPr sz="1200" b="0" spc="204" dirty="0">
                          <a:latin typeface="Univers for BP Light"/>
                          <a:cs typeface="Univers for BP Light"/>
                        </a:rPr>
                        <a:t> </a:t>
                      </a:r>
                      <a:r>
                        <a:rPr sz="1200" b="0" spc="-5" dirty="0">
                          <a:latin typeface="Univers for BP Light"/>
                          <a:cs typeface="Univers for BP Light"/>
                        </a:rPr>
                        <a:t>2040</a:t>
                      </a:r>
                      <a:endParaRPr sz="1200">
                        <a:latin typeface="Univers for BP Light"/>
                        <a:cs typeface="Univers for BP Light"/>
                      </a:endParaRPr>
                    </a:p>
                  </a:txBody>
                  <a:tcPr marL="0" marR="0" marT="0" marB="0"/>
                </a:tc>
                <a:tc>
                  <a:txBody>
                    <a:bodyPr/>
                    <a:lstStyle/>
                    <a:p>
                      <a:pPr marR="43815" algn="r">
                        <a:lnSpc>
                          <a:spcPts val="1400"/>
                        </a:lnSpc>
                      </a:pPr>
                      <a:r>
                        <a:rPr sz="1200" b="0" spc="-5" dirty="0">
                          <a:latin typeface="Univers for BP Light"/>
                          <a:cs typeface="Univers for BP Light"/>
                        </a:rPr>
                        <a:t>2020 </a:t>
                      </a:r>
                      <a:r>
                        <a:rPr sz="1200" b="0" spc="320" dirty="0">
                          <a:latin typeface="Univers for BP Light"/>
                          <a:cs typeface="Univers for BP Light"/>
                        </a:rPr>
                        <a:t> </a:t>
                      </a:r>
                      <a:r>
                        <a:rPr sz="1200" b="0" spc="-5" dirty="0">
                          <a:latin typeface="Univers for BP Light"/>
                          <a:cs typeface="Univers for BP Light"/>
                        </a:rPr>
                        <a:t>2025 </a:t>
                      </a:r>
                      <a:r>
                        <a:rPr sz="1200" b="0" spc="320" dirty="0">
                          <a:latin typeface="Univers for BP Light"/>
                          <a:cs typeface="Univers for BP Light"/>
                        </a:rPr>
                        <a:t> </a:t>
                      </a:r>
                      <a:r>
                        <a:rPr sz="1200" b="0" spc="-5" dirty="0">
                          <a:latin typeface="Univers for BP Light"/>
                          <a:cs typeface="Univers for BP Light"/>
                        </a:rPr>
                        <a:t>2030 </a:t>
                      </a:r>
                      <a:r>
                        <a:rPr sz="1200" b="0" spc="320" dirty="0">
                          <a:latin typeface="Univers for BP Light"/>
                          <a:cs typeface="Univers for BP Light"/>
                        </a:rPr>
                        <a:t> </a:t>
                      </a:r>
                      <a:r>
                        <a:rPr sz="1200" b="0" spc="-5" dirty="0">
                          <a:latin typeface="Univers for BP Light"/>
                          <a:cs typeface="Univers for BP Light"/>
                        </a:rPr>
                        <a:t>2035</a:t>
                      </a:r>
                      <a:r>
                        <a:rPr sz="1200" b="0" spc="240" dirty="0">
                          <a:latin typeface="Univers for BP Light"/>
                          <a:cs typeface="Univers for BP Light"/>
                        </a:rPr>
                        <a:t> </a:t>
                      </a:r>
                      <a:r>
                        <a:rPr sz="1200" b="0" spc="-5" dirty="0">
                          <a:latin typeface="Univers for BP Light"/>
                          <a:cs typeface="Univers for BP Light"/>
                        </a:rPr>
                        <a:t>2040</a:t>
                      </a:r>
                      <a:endParaRPr sz="1200">
                        <a:latin typeface="Univers for BP Light"/>
                        <a:cs typeface="Univers for BP Light"/>
                      </a:endParaRPr>
                    </a:p>
                  </a:txBody>
                  <a:tcPr marL="0" marR="0" marT="0" marB="0"/>
                </a:tc>
                <a:extLst>
                  <a:ext uri="{0D108BD9-81ED-4DB2-BD59-A6C34878D82A}">
                    <a16:rowId xmlns:a16="http://schemas.microsoft.com/office/drawing/2014/main" xmlns="" val="10001"/>
                  </a:ext>
                </a:extLst>
              </a:tr>
            </a:tbl>
          </a:graphicData>
        </a:graphic>
      </p:graphicFrame>
      <p:sp>
        <p:nvSpPr>
          <p:cNvPr id="138" name="object 138"/>
          <p:cNvSpPr/>
          <p:nvPr/>
        </p:nvSpPr>
        <p:spPr>
          <a:xfrm>
            <a:off x="1617725" y="3019805"/>
            <a:ext cx="243840" cy="0"/>
          </a:xfrm>
          <a:custGeom>
            <a:avLst/>
            <a:gdLst/>
            <a:ahLst/>
            <a:cxnLst/>
            <a:rect l="l" t="t" r="r" b="b"/>
            <a:pathLst>
              <a:path w="243839">
                <a:moveTo>
                  <a:pt x="0" y="0"/>
                </a:moveTo>
                <a:lnTo>
                  <a:pt x="243840" y="0"/>
                </a:lnTo>
              </a:path>
            </a:pathLst>
          </a:custGeom>
          <a:ln w="28956">
            <a:solidFill>
              <a:srgbClr val="DC0000"/>
            </a:solidFill>
          </a:ln>
        </p:spPr>
        <p:txBody>
          <a:bodyPr wrap="square" lIns="0" tIns="0" rIns="0" bIns="0" rtlCol="0"/>
          <a:lstStyle/>
          <a:p>
            <a:endParaRPr/>
          </a:p>
        </p:txBody>
      </p:sp>
      <p:sp>
        <p:nvSpPr>
          <p:cNvPr id="139" name="object 139"/>
          <p:cNvSpPr/>
          <p:nvPr/>
        </p:nvSpPr>
        <p:spPr>
          <a:xfrm>
            <a:off x="1694688" y="2974848"/>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7"/>
                </a:lnTo>
                <a:lnTo>
                  <a:pt x="27003" y="84915"/>
                </a:lnTo>
                <a:lnTo>
                  <a:pt x="44195" y="88391"/>
                </a:lnTo>
                <a:lnTo>
                  <a:pt x="61388" y="84915"/>
                </a:lnTo>
                <a:lnTo>
                  <a:pt x="75437" y="75437"/>
                </a:lnTo>
                <a:lnTo>
                  <a:pt x="84915" y="61388"/>
                </a:lnTo>
                <a:lnTo>
                  <a:pt x="88392" y="44196"/>
                </a:lnTo>
                <a:lnTo>
                  <a:pt x="84915" y="27003"/>
                </a:lnTo>
                <a:lnTo>
                  <a:pt x="75438" y="12953"/>
                </a:lnTo>
                <a:lnTo>
                  <a:pt x="61388" y="3476"/>
                </a:lnTo>
                <a:lnTo>
                  <a:pt x="44195" y="0"/>
                </a:lnTo>
                <a:close/>
              </a:path>
            </a:pathLst>
          </a:custGeom>
          <a:solidFill>
            <a:srgbClr val="DC0000"/>
          </a:solidFill>
        </p:spPr>
        <p:txBody>
          <a:bodyPr wrap="square" lIns="0" tIns="0" rIns="0" bIns="0" rtlCol="0"/>
          <a:lstStyle/>
          <a:p>
            <a:endParaRPr/>
          </a:p>
        </p:txBody>
      </p:sp>
      <p:sp>
        <p:nvSpPr>
          <p:cNvPr id="140" name="object 140"/>
          <p:cNvSpPr txBox="1"/>
          <p:nvPr/>
        </p:nvSpPr>
        <p:spPr>
          <a:xfrm>
            <a:off x="1875282" y="2896108"/>
            <a:ext cx="47244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E</a:t>
            </a:r>
            <a:r>
              <a:rPr sz="1400" dirty="0">
                <a:latin typeface="Univers for BP"/>
                <a:cs typeface="Univers for BP"/>
              </a:rPr>
              <a:t>O17</a:t>
            </a:r>
            <a:endParaRPr sz="1400">
              <a:latin typeface="Univers for BP"/>
              <a:cs typeface="Univers for BP"/>
            </a:endParaRPr>
          </a:p>
        </p:txBody>
      </p:sp>
      <p:sp>
        <p:nvSpPr>
          <p:cNvPr id="141" name="object 141"/>
          <p:cNvSpPr/>
          <p:nvPr/>
        </p:nvSpPr>
        <p:spPr>
          <a:xfrm>
            <a:off x="1617725" y="3426714"/>
            <a:ext cx="243840" cy="0"/>
          </a:xfrm>
          <a:custGeom>
            <a:avLst/>
            <a:gdLst/>
            <a:ahLst/>
            <a:cxnLst/>
            <a:rect l="l" t="t" r="r" b="b"/>
            <a:pathLst>
              <a:path w="243839">
                <a:moveTo>
                  <a:pt x="0" y="0"/>
                </a:moveTo>
                <a:lnTo>
                  <a:pt x="243840" y="0"/>
                </a:lnTo>
              </a:path>
            </a:pathLst>
          </a:custGeom>
          <a:ln w="28956">
            <a:solidFill>
              <a:srgbClr val="99CC00"/>
            </a:solidFill>
          </a:ln>
        </p:spPr>
        <p:txBody>
          <a:bodyPr wrap="square" lIns="0" tIns="0" rIns="0" bIns="0" rtlCol="0"/>
          <a:lstStyle/>
          <a:p>
            <a:endParaRPr/>
          </a:p>
        </p:txBody>
      </p:sp>
      <p:sp>
        <p:nvSpPr>
          <p:cNvPr id="142" name="object 142"/>
          <p:cNvSpPr/>
          <p:nvPr/>
        </p:nvSpPr>
        <p:spPr>
          <a:xfrm>
            <a:off x="1694688" y="3381755"/>
            <a:ext cx="88900" cy="88900"/>
          </a:xfrm>
          <a:custGeom>
            <a:avLst/>
            <a:gdLst/>
            <a:ahLst/>
            <a:cxnLst/>
            <a:rect l="l" t="t" r="r" b="b"/>
            <a:pathLst>
              <a:path w="88900" h="88900">
                <a:moveTo>
                  <a:pt x="44195" y="0"/>
                </a:moveTo>
                <a:lnTo>
                  <a:pt x="27003" y="3476"/>
                </a:lnTo>
                <a:lnTo>
                  <a:pt x="12954" y="12954"/>
                </a:lnTo>
                <a:lnTo>
                  <a:pt x="3476" y="27003"/>
                </a:lnTo>
                <a:lnTo>
                  <a:pt x="0" y="44196"/>
                </a:lnTo>
                <a:lnTo>
                  <a:pt x="3476" y="61388"/>
                </a:lnTo>
                <a:lnTo>
                  <a:pt x="12954" y="75438"/>
                </a:lnTo>
                <a:lnTo>
                  <a:pt x="27003" y="84915"/>
                </a:lnTo>
                <a:lnTo>
                  <a:pt x="44195" y="88392"/>
                </a:lnTo>
                <a:lnTo>
                  <a:pt x="61388" y="84915"/>
                </a:lnTo>
                <a:lnTo>
                  <a:pt x="75437" y="75437"/>
                </a:lnTo>
                <a:lnTo>
                  <a:pt x="84915" y="61388"/>
                </a:lnTo>
                <a:lnTo>
                  <a:pt x="88392" y="44196"/>
                </a:lnTo>
                <a:lnTo>
                  <a:pt x="84915" y="27003"/>
                </a:lnTo>
                <a:lnTo>
                  <a:pt x="75438" y="12953"/>
                </a:lnTo>
                <a:lnTo>
                  <a:pt x="61388" y="3476"/>
                </a:lnTo>
                <a:lnTo>
                  <a:pt x="44195" y="0"/>
                </a:lnTo>
                <a:close/>
              </a:path>
            </a:pathLst>
          </a:custGeom>
          <a:solidFill>
            <a:srgbClr val="99CC00"/>
          </a:solidFill>
        </p:spPr>
        <p:txBody>
          <a:bodyPr wrap="square" lIns="0" tIns="0" rIns="0" bIns="0" rtlCol="0"/>
          <a:lstStyle/>
          <a:p>
            <a:endParaRPr/>
          </a:p>
        </p:txBody>
      </p:sp>
      <p:sp>
        <p:nvSpPr>
          <p:cNvPr id="143" name="object 143"/>
          <p:cNvSpPr txBox="1"/>
          <p:nvPr/>
        </p:nvSpPr>
        <p:spPr>
          <a:xfrm>
            <a:off x="1875282" y="3302380"/>
            <a:ext cx="472440" cy="235585"/>
          </a:xfrm>
          <a:prstGeom prst="rect">
            <a:avLst/>
          </a:prstGeom>
        </p:spPr>
        <p:txBody>
          <a:bodyPr vert="horz" wrap="square" lIns="0" tIns="0" rIns="0" bIns="0" rtlCol="0">
            <a:spAutoFit/>
          </a:bodyPr>
          <a:lstStyle/>
          <a:p>
            <a:pPr marL="12700">
              <a:lnSpc>
                <a:spcPct val="100000"/>
              </a:lnSpc>
            </a:pPr>
            <a:r>
              <a:rPr sz="1400" spc="-10" dirty="0">
                <a:latin typeface="Univers for BP"/>
                <a:cs typeface="Univers for BP"/>
              </a:rPr>
              <a:t>E</a:t>
            </a:r>
            <a:r>
              <a:rPr sz="1400" dirty="0">
                <a:latin typeface="Univers for BP"/>
                <a:cs typeface="Univers for BP"/>
              </a:rPr>
              <a:t>O18</a:t>
            </a:r>
            <a:endParaRPr sz="1400">
              <a:latin typeface="Univers for BP"/>
              <a:cs typeface="Univers for BP"/>
            </a:endParaRPr>
          </a:p>
        </p:txBody>
      </p:sp>
      <p:sp>
        <p:nvSpPr>
          <p:cNvPr id="144" name="object 144"/>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145" name="object 145"/>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146" name="object 14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47" name="object 147"/>
          <p:cNvSpPr txBox="1"/>
          <p:nvPr/>
        </p:nvSpPr>
        <p:spPr>
          <a:xfrm>
            <a:off x="700531" y="6506667"/>
            <a:ext cx="1698625" cy="210185"/>
          </a:xfrm>
          <a:prstGeom prst="rect">
            <a:avLst/>
          </a:prstGeom>
        </p:spPr>
        <p:txBody>
          <a:bodyPr vert="horz" wrap="square" lIns="0" tIns="6985" rIns="0" bIns="0" rtlCol="0">
            <a:spAutoFit/>
          </a:bodyPr>
          <a:lstStyle/>
          <a:p>
            <a:pPr marL="12700">
              <a:lnSpc>
                <a:spcPct val="100000"/>
              </a:lnSpc>
              <a:spcBef>
                <a:spcPts val="55"/>
              </a:spcBef>
            </a:pPr>
            <a:r>
              <a:rPr sz="1200" b="0" dirty="0">
                <a:solidFill>
                  <a:srgbClr val="666666"/>
                </a:solidFill>
                <a:latin typeface="Univers for BP Light"/>
                <a:cs typeface="Univers for BP Light"/>
              </a:rPr>
              <a:t>*Includes plug-in</a:t>
            </a:r>
            <a:r>
              <a:rPr sz="1200" b="0" spc="-135" dirty="0">
                <a:solidFill>
                  <a:srgbClr val="666666"/>
                </a:solidFill>
                <a:latin typeface="Univers for BP Light"/>
                <a:cs typeface="Univers for BP Light"/>
              </a:rPr>
              <a:t> </a:t>
            </a:r>
            <a:r>
              <a:rPr sz="1200" b="0" spc="-5" dirty="0">
                <a:solidFill>
                  <a:srgbClr val="666666"/>
                </a:solidFill>
                <a:latin typeface="Univers for BP Light"/>
                <a:cs typeface="Univers for BP Light"/>
              </a:rPr>
              <a:t>hybrids</a:t>
            </a:r>
            <a:endParaRPr sz="1200">
              <a:latin typeface="Univers for BP Light"/>
              <a:cs typeface="Univers for BP Light"/>
            </a:endParaRPr>
          </a:p>
        </p:txBody>
      </p:sp>
      <p:sp>
        <p:nvSpPr>
          <p:cNvPr id="148" name="object 148"/>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112</a:t>
            </a:fld>
            <a:endParaRPr sz="1200">
              <a:latin typeface="Univers for BP Light"/>
              <a:cs typeface="Univers for BP Light"/>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75309"/>
            <a:ext cx="8327390" cy="361950"/>
          </a:xfrm>
          <a:prstGeom prst="rect">
            <a:avLst/>
          </a:prstGeom>
        </p:spPr>
        <p:txBody>
          <a:bodyPr vert="horz" wrap="square" lIns="0" tIns="0" rIns="0" bIns="0" rtlCol="0">
            <a:spAutoFit/>
          </a:bodyPr>
          <a:lstStyle/>
          <a:p>
            <a:pPr marL="12700">
              <a:lnSpc>
                <a:spcPct val="100000"/>
              </a:lnSpc>
            </a:pPr>
            <a:r>
              <a:rPr spc="-5" dirty="0"/>
              <a:t>…highlights emerging trends in EVs, China vs India, and</a:t>
            </a:r>
            <a:r>
              <a:rPr spc="235" dirty="0"/>
              <a:t> </a:t>
            </a:r>
            <a:r>
              <a:rPr spc="-5" dirty="0"/>
              <a:t>Africa</a:t>
            </a:r>
          </a:p>
        </p:txBody>
      </p:sp>
      <p:sp>
        <p:nvSpPr>
          <p:cNvPr id="3" name="object 3"/>
          <p:cNvSpPr txBox="1"/>
          <p:nvPr/>
        </p:nvSpPr>
        <p:spPr>
          <a:xfrm>
            <a:off x="518566" y="1350264"/>
            <a:ext cx="8917940" cy="4826000"/>
          </a:xfrm>
          <a:prstGeom prst="rect">
            <a:avLst/>
          </a:prstGeom>
        </p:spPr>
        <p:txBody>
          <a:bodyPr vert="horz" wrap="square" lIns="0" tIns="0" rIns="0" bIns="0" rtlCol="0">
            <a:spAutoFit/>
          </a:bodyPr>
          <a:lstStyle/>
          <a:p>
            <a:pPr marL="287020" indent="-274320">
              <a:lnSpc>
                <a:spcPct val="100000"/>
              </a:lnSpc>
              <a:buClr>
                <a:srgbClr val="009900"/>
              </a:buClr>
              <a:buFont typeface="Univers for BP"/>
              <a:buChar char="•"/>
              <a:tabLst>
                <a:tab pos="286385" algn="l"/>
                <a:tab pos="287020" algn="l"/>
              </a:tabLst>
            </a:pPr>
            <a:r>
              <a:rPr sz="1800" b="0" spc="-5" dirty="0">
                <a:latin typeface="Univers for BP Light"/>
                <a:cs typeface="Univers for BP Light"/>
              </a:rPr>
              <a:t>Extending </a:t>
            </a:r>
            <a:r>
              <a:rPr sz="1800" b="0" dirty="0">
                <a:latin typeface="Univers for BP Light"/>
                <a:cs typeface="Univers for BP Light"/>
              </a:rPr>
              <a:t>the </a:t>
            </a:r>
            <a:r>
              <a:rPr sz="1800" b="0" spc="-5" dirty="0">
                <a:latin typeface="Univers for BP Light"/>
                <a:cs typeface="Univers for BP Light"/>
              </a:rPr>
              <a:t>Energy Outlook </a:t>
            </a:r>
            <a:r>
              <a:rPr sz="1800" b="0" dirty="0">
                <a:latin typeface="Univers for BP Light"/>
                <a:cs typeface="Univers for BP Light"/>
              </a:rPr>
              <a:t>by five years to 2040 </a:t>
            </a:r>
            <a:r>
              <a:rPr sz="1800" b="0" spc="-5" dirty="0">
                <a:latin typeface="Univers for BP Light"/>
                <a:cs typeface="Univers for BP Light"/>
              </a:rPr>
              <a:t>highlights </a:t>
            </a:r>
            <a:r>
              <a:rPr sz="1800" b="0" dirty="0">
                <a:latin typeface="Univers for BP Light"/>
                <a:cs typeface="Univers for BP Light"/>
              </a:rPr>
              <a:t>several key</a:t>
            </a:r>
            <a:r>
              <a:rPr sz="1800" b="0" spc="75" dirty="0">
                <a:latin typeface="Univers for BP Light"/>
                <a:cs typeface="Univers for BP Light"/>
              </a:rPr>
              <a:t> </a:t>
            </a:r>
            <a:r>
              <a:rPr sz="1800" b="0" dirty="0">
                <a:latin typeface="Univers for BP Light"/>
                <a:cs typeface="Univers for BP Light"/>
              </a:rPr>
              <a:t>trends.</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This </a:t>
            </a:r>
            <a:r>
              <a:rPr sz="1800" b="0" dirty="0">
                <a:latin typeface="Univers for BP Light"/>
                <a:cs typeface="Univers for BP Light"/>
              </a:rPr>
              <a:t>is </a:t>
            </a:r>
            <a:r>
              <a:rPr sz="1800" b="0" spc="-5" dirty="0">
                <a:latin typeface="Univers for BP Light"/>
                <a:cs typeface="Univers for BP Light"/>
              </a:rPr>
              <a:t>particularly </a:t>
            </a:r>
            <a:r>
              <a:rPr sz="1800" b="0" dirty="0">
                <a:latin typeface="Univers for BP Light"/>
                <a:cs typeface="Univers for BP Light"/>
              </a:rPr>
              <a:t>the case for </a:t>
            </a:r>
            <a:r>
              <a:rPr sz="1800" b="0" spc="-5" dirty="0">
                <a:latin typeface="Univers for BP Light"/>
                <a:cs typeface="Univers for BP Light"/>
              </a:rPr>
              <a:t>electric </a:t>
            </a:r>
            <a:r>
              <a:rPr sz="1800" b="0" dirty="0">
                <a:latin typeface="Univers for BP Light"/>
                <a:cs typeface="Univers for BP Light"/>
              </a:rPr>
              <a:t>cars, where the </a:t>
            </a:r>
            <a:r>
              <a:rPr sz="1800" b="0" spc="-5" dirty="0">
                <a:latin typeface="Univers for BP Light"/>
                <a:cs typeface="Univers for BP Light"/>
              </a:rPr>
              <a:t>growing </a:t>
            </a:r>
            <a:r>
              <a:rPr sz="1800" b="0" dirty="0">
                <a:latin typeface="Univers for BP Light"/>
                <a:cs typeface="Univers for BP Light"/>
              </a:rPr>
              <a:t>size of the </a:t>
            </a:r>
            <a:r>
              <a:rPr sz="1800" b="0" spc="-5" dirty="0">
                <a:latin typeface="Univers for BP Light"/>
                <a:cs typeface="Univers for BP Light"/>
              </a:rPr>
              <a:t>electric  </a:t>
            </a:r>
            <a:r>
              <a:rPr sz="1800" b="0" dirty="0">
                <a:latin typeface="Univers for BP Light"/>
                <a:cs typeface="Univers for BP Light"/>
              </a:rPr>
              <a:t>car parc </a:t>
            </a:r>
            <a:r>
              <a:rPr sz="1800" b="0" spc="-5" dirty="0">
                <a:latin typeface="Univers for BP Light"/>
                <a:cs typeface="Univers for BP Light"/>
              </a:rPr>
              <a:t>means the number </a:t>
            </a:r>
            <a:r>
              <a:rPr sz="1800" b="0" dirty="0">
                <a:latin typeface="Univers for BP Light"/>
                <a:cs typeface="Univers for BP Light"/>
              </a:rPr>
              <a:t>of </a:t>
            </a:r>
            <a:r>
              <a:rPr sz="1800" b="0" spc="-5" dirty="0">
                <a:latin typeface="Univers for BP Light"/>
                <a:cs typeface="Univers for BP Light"/>
              </a:rPr>
              <a:t>electric </a:t>
            </a:r>
            <a:r>
              <a:rPr sz="1800" b="0" dirty="0">
                <a:latin typeface="Univers for BP Light"/>
                <a:cs typeface="Univers for BP Light"/>
              </a:rPr>
              <a:t>cars </a:t>
            </a:r>
            <a:r>
              <a:rPr sz="1800" b="0" spc="-5" dirty="0">
                <a:latin typeface="Univers for BP Light"/>
                <a:cs typeface="Univers for BP Light"/>
              </a:rPr>
              <a:t>added towards </a:t>
            </a:r>
            <a:r>
              <a:rPr sz="1800" b="0" dirty="0">
                <a:latin typeface="Univers for BP Light"/>
                <a:cs typeface="Univers for BP Light"/>
              </a:rPr>
              <a:t>the </a:t>
            </a:r>
            <a:r>
              <a:rPr sz="1800" b="0" spc="-5" dirty="0">
                <a:latin typeface="Univers for BP Light"/>
                <a:cs typeface="Univers for BP Light"/>
              </a:rPr>
              <a:t>end </a:t>
            </a:r>
            <a:r>
              <a:rPr sz="1800" b="0" dirty="0">
                <a:latin typeface="Univers for BP Light"/>
                <a:cs typeface="Univers for BP Light"/>
              </a:rPr>
              <a:t>of the </a:t>
            </a:r>
            <a:r>
              <a:rPr sz="1800" b="0" spc="-5" dirty="0">
                <a:latin typeface="Univers for BP Light"/>
                <a:cs typeface="Univers for BP Light"/>
              </a:rPr>
              <a:t>Outlook  increases </a:t>
            </a:r>
            <a:r>
              <a:rPr sz="1800" b="0" dirty="0">
                <a:latin typeface="Univers for BP Light"/>
                <a:cs typeface="Univers for BP Light"/>
              </a:rPr>
              <a:t>very </a:t>
            </a:r>
            <a:r>
              <a:rPr sz="1800" b="0" spc="-5" dirty="0">
                <a:latin typeface="Univers for BP Light"/>
                <a:cs typeface="Univers for BP Light"/>
              </a:rPr>
              <a:t>rapidly.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there are </a:t>
            </a:r>
            <a:r>
              <a:rPr sz="1800" b="0" spc="-5" dirty="0">
                <a:latin typeface="Univers for BP Light"/>
                <a:cs typeface="Univers for BP Light"/>
              </a:rPr>
              <a:t>nearly </a:t>
            </a:r>
            <a:r>
              <a:rPr sz="1800" b="0" dirty="0">
                <a:latin typeface="Univers for BP Light"/>
                <a:cs typeface="Univers for BP Light"/>
              </a:rPr>
              <a:t>190 </a:t>
            </a:r>
            <a:r>
              <a:rPr sz="1800" b="0" spc="-5" dirty="0">
                <a:latin typeface="Univers for BP Light"/>
                <a:cs typeface="Univers for BP Light"/>
              </a:rPr>
              <a:t>million electric </a:t>
            </a:r>
            <a:r>
              <a:rPr sz="1800" b="0" dirty="0">
                <a:latin typeface="Univers for BP Light"/>
                <a:cs typeface="Univers for BP Light"/>
              </a:rPr>
              <a:t>cars by  </a:t>
            </a:r>
            <a:r>
              <a:rPr sz="1800" b="0" spc="-5" dirty="0">
                <a:latin typeface="Univers for BP Light"/>
                <a:cs typeface="Univers for BP Light"/>
              </a:rPr>
              <a:t>2035, higher </a:t>
            </a:r>
            <a:r>
              <a:rPr sz="1800" b="0" dirty="0">
                <a:latin typeface="Univers for BP Light"/>
                <a:cs typeface="Univers for BP Light"/>
              </a:rPr>
              <a:t>than the base case in last year’s </a:t>
            </a:r>
            <a:r>
              <a:rPr sz="1800" b="0" spc="-5" dirty="0">
                <a:latin typeface="Univers for BP Light"/>
                <a:cs typeface="Univers for BP Light"/>
              </a:rPr>
              <a:t>Outlook </a:t>
            </a:r>
            <a:r>
              <a:rPr sz="1800" b="0" dirty="0">
                <a:latin typeface="Univers for BP Light"/>
                <a:cs typeface="Univers for BP Light"/>
              </a:rPr>
              <a:t>of 100 </a:t>
            </a:r>
            <a:r>
              <a:rPr sz="1800" b="0" spc="-5" dirty="0">
                <a:latin typeface="Univers for BP Light"/>
                <a:cs typeface="Univers for BP Light"/>
              </a:rPr>
              <a:t>million. </a:t>
            </a:r>
            <a:r>
              <a:rPr sz="1800" b="0" dirty="0">
                <a:latin typeface="Univers for BP Light"/>
                <a:cs typeface="Univers for BP Light"/>
              </a:rPr>
              <a:t>The stock of  </a:t>
            </a:r>
            <a:r>
              <a:rPr sz="1800" b="0" spc="-5" dirty="0">
                <a:latin typeface="Univers for BP Light"/>
                <a:cs typeface="Univers for BP Light"/>
              </a:rPr>
              <a:t>electric </a:t>
            </a:r>
            <a:r>
              <a:rPr sz="1800" b="0" dirty="0">
                <a:latin typeface="Univers for BP Light"/>
                <a:cs typeface="Univers for BP Light"/>
              </a:rPr>
              <a:t>cars is </a:t>
            </a:r>
            <a:r>
              <a:rPr sz="1800" b="0" spc="-5" dirty="0">
                <a:latin typeface="Univers for BP Light"/>
                <a:cs typeface="Univers for BP Light"/>
              </a:rPr>
              <a:t>projected </a:t>
            </a:r>
            <a:r>
              <a:rPr sz="1800" b="0" dirty="0">
                <a:latin typeface="Univers for BP Light"/>
                <a:cs typeface="Univers for BP Light"/>
              </a:rPr>
              <a:t>to </a:t>
            </a:r>
            <a:r>
              <a:rPr sz="1800" b="0" spc="-5" dirty="0">
                <a:latin typeface="Univers for BP Light"/>
                <a:cs typeface="Univers for BP Light"/>
              </a:rPr>
              <a:t>increase </a:t>
            </a:r>
            <a:r>
              <a:rPr sz="1800" b="0" dirty="0">
                <a:latin typeface="Univers for BP Light"/>
                <a:cs typeface="Univers for BP Light"/>
              </a:rPr>
              <a:t>by a </a:t>
            </a:r>
            <a:r>
              <a:rPr sz="1800" b="0" spc="-5" dirty="0">
                <a:latin typeface="Univers for BP Light"/>
                <a:cs typeface="Univers for BP Light"/>
              </a:rPr>
              <a:t>further </a:t>
            </a:r>
            <a:r>
              <a:rPr sz="1800" b="0" dirty="0">
                <a:latin typeface="Univers for BP Light"/>
                <a:cs typeface="Univers for BP Light"/>
              </a:rPr>
              <a:t>130 </a:t>
            </a:r>
            <a:r>
              <a:rPr sz="1800" b="0" spc="-5" dirty="0">
                <a:latin typeface="Univers for BP Light"/>
                <a:cs typeface="Univers for BP Light"/>
              </a:rPr>
              <a:t>million </a:t>
            </a:r>
            <a:r>
              <a:rPr sz="1800" b="0" dirty="0">
                <a:latin typeface="Univers for BP Light"/>
                <a:cs typeface="Univers for BP Light"/>
              </a:rPr>
              <a:t>in the </a:t>
            </a:r>
            <a:r>
              <a:rPr sz="1800" b="0" spc="-5" dirty="0">
                <a:latin typeface="Univers for BP Light"/>
                <a:cs typeface="Univers for BP Light"/>
              </a:rPr>
              <a:t>subsequent </a:t>
            </a:r>
            <a:r>
              <a:rPr sz="1800" b="0" dirty="0">
                <a:latin typeface="Univers for BP Light"/>
                <a:cs typeface="Univers for BP Light"/>
              </a:rPr>
              <a:t>five  </a:t>
            </a:r>
            <a:r>
              <a:rPr sz="1800" b="0" spc="-5" dirty="0">
                <a:latin typeface="Univers for BP Light"/>
                <a:cs typeface="Univers for BP Light"/>
              </a:rPr>
              <a:t>years, reaching around 320 million </a:t>
            </a:r>
            <a:r>
              <a:rPr sz="1800" b="0" dirty="0">
                <a:latin typeface="Univers for BP Light"/>
                <a:cs typeface="Univers for BP Light"/>
              </a:rPr>
              <a:t>cars by</a:t>
            </a:r>
            <a:r>
              <a:rPr sz="1800" b="0" spc="65" dirty="0">
                <a:latin typeface="Univers for BP Light"/>
                <a:cs typeface="Univers for BP Light"/>
              </a:rPr>
              <a:t> </a:t>
            </a:r>
            <a:r>
              <a:rPr sz="1800" b="0" spc="-5" dirty="0">
                <a:latin typeface="Univers for BP Light"/>
                <a:cs typeface="Univers for BP Light"/>
              </a:rPr>
              <a:t>2040.</a:t>
            </a:r>
            <a:endParaRPr sz="1800">
              <a:latin typeface="Univers for BP Light"/>
              <a:cs typeface="Univers for BP Light"/>
            </a:endParaRPr>
          </a:p>
          <a:p>
            <a:pPr marL="287020" marR="8001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Another </a:t>
            </a:r>
            <a:r>
              <a:rPr sz="1800" b="0" dirty="0">
                <a:latin typeface="Univers for BP Light"/>
                <a:cs typeface="Univers for BP Light"/>
              </a:rPr>
              <a:t>trend that comes </a:t>
            </a:r>
            <a:r>
              <a:rPr sz="1800" b="0" spc="-5" dirty="0">
                <a:latin typeface="Univers for BP Light"/>
                <a:cs typeface="Univers for BP Light"/>
              </a:rPr>
              <a:t>into sharper </a:t>
            </a:r>
            <a:r>
              <a:rPr sz="1800" b="0" dirty="0">
                <a:latin typeface="Univers for BP Light"/>
                <a:cs typeface="Univers for BP Light"/>
              </a:rPr>
              <a:t>focus by </a:t>
            </a:r>
            <a:r>
              <a:rPr sz="1800" b="0" spc="-5" dirty="0">
                <a:latin typeface="Univers for BP Light"/>
                <a:cs typeface="Univers for BP Light"/>
              </a:rPr>
              <a:t>moving </a:t>
            </a:r>
            <a:r>
              <a:rPr sz="1800" b="0" dirty="0">
                <a:latin typeface="Univers for BP Light"/>
                <a:cs typeface="Univers for BP Light"/>
              </a:rPr>
              <a:t>out to </a:t>
            </a:r>
            <a:r>
              <a:rPr sz="1800" b="0" spc="-5" dirty="0">
                <a:latin typeface="Univers for BP Light"/>
                <a:cs typeface="Univers for BP Light"/>
              </a:rPr>
              <a:t>2040 </a:t>
            </a:r>
            <a:r>
              <a:rPr sz="1800" b="0" dirty="0">
                <a:latin typeface="Univers for BP Light"/>
                <a:cs typeface="Univers for BP Light"/>
              </a:rPr>
              <a:t>is the </a:t>
            </a:r>
            <a:r>
              <a:rPr sz="1800" b="0" spc="-5" dirty="0">
                <a:latin typeface="Univers for BP Light"/>
                <a:cs typeface="Univers for BP Light"/>
              </a:rPr>
              <a:t>shift </a:t>
            </a:r>
            <a:r>
              <a:rPr sz="1800" b="0" dirty="0">
                <a:latin typeface="Univers for BP Light"/>
                <a:cs typeface="Univers for BP Light"/>
              </a:rPr>
              <a:t>from  </a:t>
            </a:r>
            <a:r>
              <a:rPr sz="1800" b="0" spc="-5" dirty="0">
                <a:latin typeface="Univers for BP Light"/>
                <a:cs typeface="Univers for BP Light"/>
              </a:rPr>
              <a:t>China </a:t>
            </a:r>
            <a:r>
              <a:rPr sz="1800" b="0" dirty="0">
                <a:latin typeface="Univers for BP Light"/>
                <a:cs typeface="Univers for BP Light"/>
              </a:rPr>
              <a:t>to India as the primary </a:t>
            </a:r>
            <a:r>
              <a:rPr sz="1800" b="0" spc="-5" dirty="0">
                <a:latin typeface="Univers for BP Light"/>
                <a:cs typeface="Univers for BP Light"/>
              </a:rPr>
              <a:t>driver </a:t>
            </a:r>
            <a:r>
              <a:rPr sz="1800" b="0" dirty="0">
                <a:latin typeface="Univers for BP Light"/>
                <a:cs typeface="Univers for BP Light"/>
              </a:rPr>
              <a:t>of </a:t>
            </a:r>
            <a:r>
              <a:rPr sz="1800" b="0" spc="-5" dirty="0">
                <a:latin typeface="Univers for BP Light"/>
                <a:cs typeface="Univers for BP Light"/>
              </a:rPr>
              <a:t>global energy demand. </a:t>
            </a:r>
            <a:r>
              <a:rPr sz="1800" b="0" dirty="0">
                <a:latin typeface="Univers for BP Light"/>
                <a:cs typeface="Univers for BP Light"/>
              </a:rPr>
              <a:t>The </a:t>
            </a:r>
            <a:r>
              <a:rPr sz="1800" b="0" spc="-5" dirty="0">
                <a:latin typeface="Univers for BP Light"/>
                <a:cs typeface="Univers for BP Light"/>
              </a:rPr>
              <a:t>progressively  smaller increments </a:t>
            </a:r>
            <a:r>
              <a:rPr sz="1800" b="0" dirty="0">
                <a:latin typeface="Univers for BP Light"/>
                <a:cs typeface="Univers for BP Light"/>
              </a:rPr>
              <a:t>in China’s energy </a:t>
            </a:r>
            <a:r>
              <a:rPr sz="1800" b="0" spc="-5" dirty="0">
                <a:latin typeface="Univers for BP Light"/>
                <a:cs typeface="Univers for BP Light"/>
              </a:rPr>
              <a:t>demand </a:t>
            </a:r>
            <a:r>
              <a:rPr sz="1800" b="0" dirty="0">
                <a:latin typeface="Univers for BP Light"/>
                <a:cs typeface="Univers for BP Light"/>
              </a:rPr>
              <a:t>– as its </a:t>
            </a:r>
            <a:r>
              <a:rPr sz="1800" b="0" spc="-5" dirty="0">
                <a:latin typeface="Univers for BP Light"/>
                <a:cs typeface="Univers for BP Light"/>
              </a:rPr>
              <a:t>economic growth slows </a:t>
            </a:r>
            <a:r>
              <a:rPr sz="1800" b="0" dirty="0">
                <a:latin typeface="Univers for BP Light"/>
                <a:cs typeface="Univers for BP Light"/>
              </a:rPr>
              <a:t>and  </a:t>
            </a:r>
            <a:r>
              <a:rPr sz="1800" b="0" spc="-5" dirty="0">
                <a:latin typeface="Univers for BP Light"/>
                <a:cs typeface="Univers for BP Light"/>
              </a:rPr>
              <a:t>energy intensity declines </a:t>
            </a:r>
            <a:r>
              <a:rPr sz="1800" b="0" dirty="0">
                <a:latin typeface="Univers for BP Light"/>
                <a:cs typeface="Univers for BP Light"/>
              </a:rPr>
              <a:t>– </a:t>
            </a:r>
            <a:r>
              <a:rPr sz="1800" b="0" spc="-5" dirty="0">
                <a:latin typeface="Univers for BP Light"/>
                <a:cs typeface="Univers for BP Light"/>
              </a:rPr>
              <a:t>contrasts </a:t>
            </a:r>
            <a:r>
              <a:rPr sz="1800" b="0" dirty="0">
                <a:latin typeface="Univers for BP Light"/>
                <a:cs typeface="Univers for BP Light"/>
              </a:rPr>
              <a:t>with the </a:t>
            </a:r>
            <a:r>
              <a:rPr sz="1800" b="0" spc="-5" dirty="0">
                <a:latin typeface="Univers for BP Light"/>
                <a:cs typeface="Univers for BP Light"/>
              </a:rPr>
              <a:t>continuing growth </a:t>
            </a:r>
            <a:r>
              <a:rPr sz="1800" b="0" dirty="0">
                <a:latin typeface="Univers for BP Light"/>
                <a:cs typeface="Univers for BP Light"/>
              </a:rPr>
              <a:t>in </a:t>
            </a:r>
            <a:r>
              <a:rPr sz="1800" b="0" spc="-5" dirty="0">
                <a:latin typeface="Univers for BP Light"/>
                <a:cs typeface="Univers for BP Light"/>
              </a:rPr>
              <a:t>India. Between  2035 </a:t>
            </a:r>
            <a:r>
              <a:rPr sz="1800" b="0" dirty="0">
                <a:latin typeface="Univers for BP Light"/>
                <a:cs typeface="Univers for BP Light"/>
              </a:rPr>
              <a:t>and </a:t>
            </a:r>
            <a:r>
              <a:rPr sz="1800" b="0" spc="-5" dirty="0">
                <a:latin typeface="Univers for BP Light"/>
                <a:cs typeface="Univers for BP Light"/>
              </a:rPr>
              <a:t>2040, India’s demand growth </a:t>
            </a:r>
            <a:r>
              <a:rPr sz="1800" b="0" dirty="0">
                <a:latin typeface="Univers for BP Light"/>
                <a:cs typeface="Univers for BP Light"/>
              </a:rPr>
              <a:t>is </a:t>
            </a:r>
            <a:r>
              <a:rPr sz="1800" b="0" spc="-5" dirty="0">
                <a:latin typeface="Univers for BP Light"/>
                <a:cs typeface="Univers for BP Light"/>
              </a:rPr>
              <a:t>more </a:t>
            </a:r>
            <a:r>
              <a:rPr sz="1800" b="0" dirty="0">
                <a:latin typeface="Univers for BP Light"/>
                <a:cs typeface="Univers for BP Light"/>
              </a:rPr>
              <a:t>than 2.5 </a:t>
            </a:r>
            <a:r>
              <a:rPr sz="1800" b="0" spc="-5" dirty="0">
                <a:latin typeface="Univers for BP Light"/>
                <a:cs typeface="Univers for BP Light"/>
              </a:rPr>
              <a:t>times </a:t>
            </a:r>
            <a:r>
              <a:rPr sz="1800" b="0" dirty="0">
                <a:latin typeface="Univers for BP Light"/>
                <a:cs typeface="Univers for BP Light"/>
              </a:rPr>
              <a:t>that </a:t>
            </a:r>
            <a:r>
              <a:rPr sz="1800" b="0" spc="-5" dirty="0">
                <a:latin typeface="Univers for BP Light"/>
                <a:cs typeface="Univers for BP Light"/>
              </a:rPr>
              <a:t>of China,  representing </a:t>
            </a:r>
            <a:r>
              <a:rPr sz="1800" b="0" dirty="0">
                <a:latin typeface="Univers for BP Light"/>
                <a:cs typeface="Univers for BP Light"/>
              </a:rPr>
              <a:t>more than a third of the </a:t>
            </a:r>
            <a:r>
              <a:rPr sz="1800" b="0" spc="-5" dirty="0">
                <a:latin typeface="Univers for BP Light"/>
                <a:cs typeface="Univers for BP Light"/>
              </a:rPr>
              <a:t>global</a:t>
            </a:r>
            <a:r>
              <a:rPr sz="1800" b="0" spc="35" dirty="0">
                <a:latin typeface="Univers for BP Light"/>
                <a:cs typeface="Univers for BP Light"/>
              </a:rPr>
              <a:t> </a:t>
            </a:r>
            <a:r>
              <a:rPr sz="1800" b="0" spc="-5" dirty="0">
                <a:latin typeface="Univers for BP Light"/>
                <a:cs typeface="Univers for BP Light"/>
              </a:rPr>
              <a:t>increase.</a:t>
            </a:r>
            <a:endParaRPr sz="1800">
              <a:latin typeface="Univers for BP Light"/>
              <a:cs typeface="Univers for BP Light"/>
            </a:endParaRPr>
          </a:p>
          <a:p>
            <a:pPr marL="287020" marR="67310" indent="-274320">
              <a:lnSpc>
                <a:spcPct val="100000"/>
              </a:lnSpc>
              <a:spcBef>
                <a:spcPts val="1075"/>
              </a:spcBef>
              <a:buClr>
                <a:srgbClr val="009900"/>
              </a:buClr>
              <a:buFont typeface="Univers for BP"/>
              <a:buChar char="•"/>
              <a:tabLst>
                <a:tab pos="286385" algn="l"/>
                <a:tab pos="287020" algn="l"/>
              </a:tabLst>
            </a:pPr>
            <a:r>
              <a:rPr sz="1800" b="0" dirty="0">
                <a:latin typeface="Univers for BP Light"/>
                <a:cs typeface="Univers for BP Light"/>
              </a:rPr>
              <a:t>Africa’s </a:t>
            </a:r>
            <a:r>
              <a:rPr sz="1800" b="0" spc="-5" dirty="0">
                <a:latin typeface="Univers for BP Light"/>
                <a:cs typeface="Univers for BP Light"/>
              </a:rPr>
              <a:t>contribution </a:t>
            </a:r>
            <a:r>
              <a:rPr sz="1800" b="0" dirty="0">
                <a:latin typeface="Univers for BP Light"/>
                <a:cs typeface="Univers for BP Light"/>
              </a:rPr>
              <a:t>to </a:t>
            </a:r>
            <a:r>
              <a:rPr sz="1800" b="0" spc="-5" dirty="0">
                <a:latin typeface="Univers for BP Light"/>
                <a:cs typeface="Univers for BP Light"/>
              </a:rPr>
              <a:t>global energy consumption </a:t>
            </a:r>
            <a:r>
              <a:rPr sz="1800" b="0" dirty="0">
                <a:latin typeface="Univers for BP Light"/>
                <a:cs typeface="Univers for BP Light"/>
              </a:rPr>
              <a:t>also </a:t>
            </a:r>
            <a:r>
              <a:rPr sz="1800" b="0" spc="-5" dirty="0">
                <a:latin typeface="Univers for BP Light"/>
                <a:cs typeface="Univers for BP Light"/>
              </a:rPr>
              <a:t>becomes </a:t>
            </a:r>
            <a:r>
              <a:rPr sz="1800" b="0" dirty="0">
                <a:latin typeface="Univers for BP Light"/>
                <a:cs typeface="Univers for BP Light"/>
              </a:rPr>
              <a:t>more </a:t>
            </a:r>
            <a:r>
              <a:rPr sz="1800" b="0" spc="-5" dirty="0">
                <a:latin typeface="Univers for BP Light"/>
                <a:cs typeface="Univers for BP Light"/>
              </a:rPr>
              <a:t>material  </a:t>
            </a:r>
            <a:r>
              <a:rPr sz="1800" b="0" dirty="0">
                <a:latin typeface="Univers for BP Light"/>
                <a:cs typeface="Univers for BP Light"/>
              </a:rPr>
              <a:t>towards the end of the </a:t>
            </a:r>
            <a:r>
              <a:rPr sz="1800" b="0" spc="-5" dirty="0">
                <a:latin typeface="Univers for BP Light"/>
                <a:cs typeface="Univers for BP Light"/>
              </a:rPr>
              <a:t>Outlook, </a:t>
            </a:r>
            <a:r>
              <a:rPr sz="1800" b="0" dirty="0">
                <a:latin typeface="Univers for BP Light"/>
                <a:cs typeface="Univers for BP Light"/>
              </a:rPr>
              <a:t>with Africa </a:t>
            </a:r>
            <a:r>
              <a:rPr sz="1800" b="0" spc="-5" dirty="0">
                <a:latin typeface="Univers for BP Light"/>
                <a:cs typeface="Univers for BP Light"/>
              </a:rPr>
              <a:t>accounting </a:t>
            </a:r>
            <a:r>
              <a:rPr sz="1800" b="0" dirty="0">
                <a:latin typeface="Univers for BP Light"/>
                <a:cs typeface="Univers for BP Light"/>
              </a:rPr>
              <a:t>for around 20% of the </a:t>
            </a:r>
            <a:r>
              <a:rPr sz="1800" b="0" spc="-5" dirty="0">
                <a:latin typeface="Univers for BP Light"/>
                <a:cs typeface="Univers for BP Light"/>
              </a:rPr>
              <a:t>global  increase during </a:t>
            </a:r>
            <a:r>
              <a:rPr sz="1800" b="0" spc="-10" dirty="0">
                <a:latin typeface="Univers for BP Light"/>
                <a:cs typeface="Univers for BP Light"/>
              </a:rPr>
              <a:t>2035-2040; </a:t>
            </a:r>
            <a:r>
              <a:rPr sz="1800" b="0" spc="-5" dirty="0">
                <a:latin typeface="Univers for BP Light"/>
                <a:cs typeface="Univers for BP Light"/>
              </a:rPr>
              <a:t>greater </a:t>
            </a:r>
            <a:r>
              <a:rPr sz="1800" b="0" dirty="0">
                <a:latin typeface="Univers for BP Light"/>
                <a:cs typeface="Univers for BP Light"/>
              </a:rPr>
              <a:t>than that of</a:t>
            </a:r>
            <a:r>
              <a:rPr sz="1800" b="0" spc="100" dirty="0">
                <a:latin typeface="Univers for BP Light"/>
                <a:cs typeface="Univers for BP Light"/>
              </a:rPr>
              <a:t> </a:t>
            </a:r>
            <a:r>
              <a:rPr sz="1800" b="0" spc="-5" dirty="0">
                <a:latin typeface="Univers for BP Light"/>
                <a:cs typeface="Univers for BP Light"/>
              </a:rPr>
              <a:t>China.</a:t>
            </a:r>
            <a:endParaRPr sz="1800">
              <a:latin typeface="Univers for BP Light"/>
              <a:cs typeface="Univers for BP Light"/>
            </a:endParaRPr>
          </a:p>
        </p:txBody>
      </p:sp>
      <p:sp>
        <p:nvSpPr>
          <p:cNvPr id="4" name="object 4"/>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5" name="object 5"/>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113</a:t>
            </a:fld>
            <a:endParaRPr sz="1200">
              <a:latin typeface="Univers for BP Light"/>
              <a:cs typeface="Univers for BP Light"/>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5497"/>
            <a:ext cx="6537959" cy="361950"/>
          </a:xfrm>
          <a:prstGeom prst="rect">
            <a:avLst/>
          </a:prstGeom>
        </p:spPr>
        <p:txBody>
          <a:bodyPr vert="horz" wrap="square" lIns="0" tIns="0" rIns="0" bIns="0" rtlCol="0">
            <a:spAutoFit/>
          </a:bodyPr>
          <a:lstStyle/>
          <a:p>
            <a:pPr marL="12700">
              <a:lnSpc>
                <a:spcPct val="100000"/>
              </a:lnSpc>
            </a:pPr>
            <a:r>
              <a:rPr spc="-5" dirty="0"/>
              <a:t>Comparing the ET scenario with other</a:t>
            </a:r>
            <a:r>
              <a:rPr spc="140" dirty="0"/>
              <a:t> </a:t>
            </a:r>
            <a:r>
              <a:rPr spc="-5" dirty="0"/>
              <a:t>outlooks…</a:t>
            </a:r>
          </a:p>
        </p:txBody>
      </p:sp>
      <p:sp>
        <p:nvSpPr>
          <p:cNvPr id="3" name="object 3"/>
          <p:cNvSpPr/>
          <p:nvPr/>
        </p:nvSpPr>
        <p:spPr>
          <a:xfrm>
            <a:off x="1499616" y="4773167"/>
            <a:ext cx="472440" cy="276225"/>
          </a:xfrm>
          <a:custGeom>
            <a:avLst/>
            <a:gdLst/>
            <a:ahLst/>
            <a:cxnLst/>
            <a:rect l="l" t="t" r="r" b="b"/>
            <a:pathLst>
              <a:path w="472439" h="276225">
                <a:moveTo>
                  <a:pt x="472440" y="0"/>
                </a:moveTo>
                <a:lnTo>
                  <a:pt x="0" y="0"/>
                </a:lnTo>
                <a:lnTo>
                  <a:pt x="0" y="275843"/>
                </a:lnTo>
                <a:lnTo>
                  <a:pt x="472440" y="275843"/>
                </a:lnTo>
                <a:lnTo>
                  <a:pt x="472440" y="0"/>
                </a:lnTo>
                <a:close/>
              </a:path>
            </a:pathLst>
          </a:custGeom>
          <a:solidFill>
            <a:srgbClr val="99CC00"/>
          </a:solidFill>
        </p:spPr>
        <p:txBody>
          <a:bodyPr wrap="square" lIns="0" tIns="0" rIns="0" bIns="0" rtlCol="0"/>
          <a:lstStyle/>
          <a:p>
            <a:endParaRPr/>
          </a:p>
        </p:txBody>
      </p:sp>
      <p:sp>
        <p:nvSpPr>
          <p:cNvPr id="4" name="object 4"/>
          <p:cNvSpPr/>
          <p:nvPr/>
        </p:nvSpPr>
        <p:spPr>
          <a:xfrm>
            <a:off x="2206751" y="4733544"/>
            <a:ext cx="472440" cy="315595"/>
          </a:xfrm>
          <a:custGeom>
            <a:avLst/>
            <a:gdLst/>
            <a:ahLst/>
            <a:cxnLst/>
            <a:rect l="l" t="t" r="r" b="b"/>
            <a:pathLst>
              <a:path w="472439" h="315595">
                <a:moveTo>
                  <a:pt x="472440" y="0"/>
                </a:moveTo>
                <a:lnTo>
                  <a:pt x="0" y="0"/>
                </a:lnTo>
                <a:lnTo>
                  <a:pt x="0" y="315467"/>
                </a:lnTo>
                <a:lnTo>
                  <a:pt x="472440" y="315467"/>
                </a:lnTo>
                <a:lnTo>
                  <a:pt x="472440" y="0"/>
                </a:lnTo>
                <a:close/>
              </a:path>
            </a:pathLst>
          </a:custGeom>
          <a:solidFill>
            <a:srgbClr val="99CC00"/>
          </a:solidFill>
        </p:spPr>
        <p:txBody>
          <a:bodyPr wrap="square" lIns="0" tIns="0" rIns="0" bIns="0" rtlCol="0"/>
          <a:lstStyle/>
          <a:p>
            <a:endParaRPr/>
          </a:p>
        </p:txBody>
      </p:sp>
      <p:sp>
        <p:nvSpPr>
          <p:cNvPr id="5" name="object 5"/>
          <p:cNvSpPr/>
          <p:nvPr/>
        </p:nvSpPr>
        <p:spPr>
          <a:xfrm>
            <a:off x="2915411" y="4669535"/>
            <a:ext cx="472440" cy="379730"/>
          </a:xfrm>
          <a:custGeom>
            <a:avLst/>
            <a:gdLst/>
            <a:ahLst/>
            <a:cxnLst/>
            <a:rect l="l" t="t" r="r" b="b"/>
            <a:pathLst>
              <a:path w="472439" h="379729">
                <a:moveTo>
                  <a:pt x="472439" y="0"/>
                </a:moveTo>
                <a:lnTo>
                  <a:pt x="0" y="0"/>
                </a:lnTo>
                <a:lnTo>
                  <a:pt x="0" y="379475"/>
                </a:lnTo>
                <a:lnTo>
                  <a:pt x="472439" y="379475"/>
                </a:lnTo>
                <a:lnTo>
                  <a:pt x="472439" y="0"/>
                </a:lnTo>
                <a:close/>
              </a:path>
            </a:pathLst>
          </a:custGeom>
          <a:solidFill>
            <a:srgbClr val="99CC00"/>
          </a:solidFill>
        </p:spPr>
        <p:txBody>
          <a:bodyPr wrap="square" lIns="0" tIns="0" rIns="0" bIns="0" rtlCol="0"/>
          <a:lstStyle/>
          <a:p>
            <a:endParaRPr/>
          </a:p>
        </p:txBody>
      </p:sp>
      <p:sp>
        <p:nvSpPr>
          <p:cNvPr id="6" name="object 6"/>
          <p:cNvSpPr/>
          <p:nvPr/>
        </p:nvSpPr>
        <p:spPr>
          <a:xfrm>
            <a:off x="3624071" y="4806696"/>
            <a:ext cx="471170" cy="242570"/>
          </a:xfrm>
          <a:custGeom>
            <a:avLst/>
            <a:gdLst/>
            <a:ahLst/>
            <a:cxnLst/>
            <a:rect l="l" t="t" r="r" b="b"/>
            <a:pathLst>
              <a:path w="471170" h="242570">
                <a:moveTo>
                  <a:pt x="470915" y="0"/>
                </a:moveTo>
                <a:lnTo>
                  <a:pt x="0" y="0"/>
                </a:lnTo>
                <a:lnTo>
                  <a:pt x="0" y="242315"/>
                </a:lnTo>
                <a:lnTo>
                  <a:pt x="470915" y="242315"/>
                </a:lnTo>
                <a:lnTo>
                  <a:pt x="470915" y="0"/>
                </a:lnTo>
                <a:close/>
              </a:path>
            </a:pathLst>
          </a:custGeom>
          <a:solidFill>
            <a:srgbClr val="99CC00"/>
          </a:solidFill>
        </p:spPr>
        <p:txBody>
          <a:bodyPr wrap="square" lIns="0" tIns="0" rIns="0" bIns="0" rtlCol="0"/>
          <a:lstStyle/>
          <a:p>
            <a:endParaRPr/>
          </a:p>
        </p:txBody>
      </p:sp>
      <p:sp>
        <p:nvSpPr>
          <p:cNvPr id="7" name="object 7"/>
          <p:cNvSpPr/>
          <p:nvPr/>
        </p:nvSpPr>
        <p:spPr>
          <a:xfrm>
            <a:off x="4331208" y="4503420"/>
            <a:ext cx="472440" cy="546100"/>
          </a:xfrm>
          <a:custGeom>
            <a:avLst/>
            <a:gdLst/>
            <a:ahLst/>
            <a:cxnLst/>
            <a:rect l="l" t="t" r="r" b="b"/>
            <a:pathLst>
              <a:path w="472439" h="546100">
                <a:moveTo>
                  <a:pt x="472439" y="0"/>
                </a:moveTo>
                <a:lnTo>
                  <a:pt x="0" y="0"/>
                </a:lnTo>
                <a:lnTo>
                  <a:pt x="0" y="545591"/>
                </a:lnTo>
                <a:lnTo>
                  <a:pt x="472439" y="545591"/>
                </a:lnTo>
                <a:lnTo>
                  <a:pt x="472439" y="0"/>
                </a:lnTo>
                <a:close/>
              </a:path>
            </a:pathLst>
          </a:custGeom>
          <a:solidFill>
            <a:srgbClr val="99CC00"/>
          </a:solidFill>
        </p:spPr>
        <p:txBody>
          <a:bodyPr wrap="square" lIns="0" tIns="0" rIns="0" bIns="0" rtlCol="0"/>
          <a:lstStyle/>
          <a:p>
            <a:endParaRPr/>
          </a:p>
        </p:txBody>
      </p:sp>
      <p:sp>
        <p:nvSpPr>
          <p:cNvPr id="8" name="object 8"/>
          <p:cNvSpPr/>
          <p:nvPr/>
        </p:nvSpPr>
        <p:spPr>
          <a:xfrm>
            <a:off x="5039867" y="4664964"/>
            <a:ext cx="472440" cy="384175"/>
          </a:xfrm>
          <a:custGeom>
            <a:avLst/>
            <a:gdLst/>
            <a:ahLst/>
            <a:cxnLst/>
            <a:rect l="l" t="t" r="r" b="b"/>
            <a:pathLst>
              <a:path w="472439" h="384175">
                <a:moveTo>
                  <a:pt x="472440" y="0"/>
                </a:moveTo>
                <a:lnTo>
                  <a:pt x="0" y="0"/>
                </a:lnTo>
                <a:lnTo>
                  <a:pt x="0" y="384048"/>
                </a:lnTo>
                <a:lnTo>
                  <a:pt x="472440" y="384048"/>
                </a:lnTo>
                <a:lnTo>
                  <a:pt x="472440" y="0"/>
                </a:lnTo>
                <a:close/>
              </a:path>
            </a:pathLst>
          </a:custGeom>
          <a:solidFill>
            <a:srgbClr val="99CC00"/>
          </a:solidFill>
        </p:spPr>
        <p:txBody>
          <a:bodyPr wrap="square" lIns="0" tIns="0" rIns="0" bIns="0" rtlCol="0"/>
          <a:lstStyle/>
          <a:p>
            <a:endParaRPr/>
          </a:p>
        </p:txBody>
      </p:sp>
      <p:sp>
        <p:nvSpPr>
          <p:cNvPr id="9" name="object 9"/>
          <p:cNvSpPr/>
          <p:nvPr/>
        </p:nvSpPr>
        <p:spPr>
          <a:xfrm>
            <a:off x="5748528" y="4709159"/>
            <a:ext cx="471170" cy="340360"/>
          </a:xfrm>
          <a:custGeom>
            <a:avLst/>
            <a:gdLst/>
            <a:ahLst/>
            <a:cxnLst/>
            <a:rect l="l" t="t" r="r" b="b"/>
            <a:pathLst>
              <a:path w="471170" h="340360">
                <a:moveTo>
                  <a:pt x="470916" y="0"/>
                </a:moveTo>
                <a:lnTo>
                  <a:pt x="0" y="0"/>
                </a:lnTo>
                <a:lnTo>
                  <a:pt x="0" y="339851"/>
                </a:lnTo>
                <a:lnTo>
                  <a:pt x="470916" y="339851"/>
                </a:lnTo>
                <a:lnTo>
                  <a:pt x="470916" y="0"/>
                </a:lnTo>
                <a:close/>
              </a:path>
            </a:pathLst>
          </a:custGeom>
          <a:solidFill>
            <a:srgbClr val="99CC00"/>
          </a:solidFill>
        </p:spPr>
        <p:txBody>
          <a:bodyPr wrap="square" lIns="0" tIns="0" rIns="0" bIns="0" rtlCol="0"/>
          <a:lstStyle/>
          <a:p>
            <a:endParaRPr/>
          </a:p>
        </p:txBody>
      </p:sp>
      <p:sp>
        <p:nvSpPr>
          <p:cNvPr id="10" name="object 10"/>
          <p:cNvSpPr/>
          <p:nvPr/>
        </p:nvSpPr>
        <p:spPr>
          <a:xfrm>
            <a:off x="6455664" y="4882896"/>
            <a:ext cx="472440" cy="166370"/>
          </a:xfrm>
          <a:custGeom>
            <a:avLst/>
            <a:gdLst/>
            <a:ahLst/>
            <a:cxnLst/>
            <a:rect l="l" t="t" r="r" b="b"/>
            <a:pathLst>
              <a:path w="472440" h="166370">
                <a:moveTo>
                  <a:pt x="472439" y="0"/>
                </a:moveTo>
                <a:lnTo>
                  <a:pt x="0" y="0"/>
                </a:lnTo>
                <a:lnTo>
                  <a:pt x="0" y="166115"/>
                </a:lnTo>
                <a:lnTo>
                  <a:pt x="472439" y="166115"/>
                </a:lnTo>
                <a:lnTo>
                  <a:pt x="472439" y="0"/>
                </a:lnTo>
                <a:close/>
              </a:path>
            </a:pathLst>
          </a:custGeom>
          <a:solidFill>
            <a:srgbClr val="99CC00"/>
          </a:solidFill>
        </p:spPr>
        <p:txBody>
          <a:bodyPr wrap="square" lIns="0" tIns="0" rIns="0" bIns="0" rtlCol="0"/>
          <a:lstStyle/>
          <a:p>
            <a:endParaRPr/>
          </a:p>
        </p:txBody>
      </p:sp>
      <p:sp>
        <p:nvSpPr>
          <p:cNvPr id="11" name="object 11"/>
          <p:cNvSpPr/>
          <p:nvPr/>
        </p:nvSpPr>
        <p:spPr>
          <a:xfrm>
            <a:off x="7164323" y="4582667"/>
            <a:ext cx="472440" cy="466725"/>
          </a:xfrm>
          <a:custGeom>
            <a:avLst/>
            <a:gdLst/>
            <a:ahLst/>
            <a:cxnLst/>
            <a:rect l="l" t="t" r="r" b="b"/>
            <a:pathLst>
              <a:path w="472440" h="466725">
                <a:moveTo>
                  <a:pt x="472440" y="0"/>
                </a:moveTo>
                <a:lnTo>
                  <a:pt x="0" y="0"/>
                </a:lnTo>
                <a:lnTo>
                  <a:pt x="0" y="466343"/>
                </a:lnTo>
                <a:lnTo>
                  <a:pt x="472440" y="466343"/>
                </a:lnTo>
                <a:lnTo>
                  <a:pt x="472440" y="0"/>
                </a:lnTo>
                <a:close/>
              </a:path>
            </a:pathLst>
          </a:custGeom>
          <a:solidFill>
            <a:srgbClr val="99CC00"/>
          </a:solidFill>
        </p:spPr>
        <p:txBody>
          <a:bodyPr wrap="square" lIns="0" tIns="0" rIns="0" bIns="0" rtlCol="0"/>
          <a:lstStyle/>
          <a:p>
            <a:endParaRPr/>
          </a:p>
        </p:txBody>
      </p:sp>
      <p:sp>
        <p:nvSpPr>
          <p:cNvPr id="12" name="object 12"/>
          <p:cNvSpPr/>
          <p:nvPr/>
        </p:nvSpPr>
        <p:spPr>
          <a:xfrm>
            <a:off x="1499616" y="4773167"/>
            <a:ext cx="472440" cy="276225"/>
          </a:xfrm>
          <a:custGeom>
            <a:avLst/>
            <a:gdLst/>
            <a:ahLst/>
            <a:cxnLst/>
            <a:rect l="l" t="t" r="r" b="b"/>
            <a:pathLst>
              <a:path w="472439" h="276225">
                <a:moveTo>
                  <a:pt x="0" y="0"/>
                </a:moveTo>
                <a:lnTo>
                  <a:pt x="472440" y="0"/>
                </a:lnTo>
                <a:lnTo>
                  <a:pt x="472440" y="275843"/>
                </a:lnTo>
                <a:lnTo>
                  <a:pt x="0" y="275843"/>
                </a:lnTo>
                <a:lnTo>
                  <a:pt x="0" y="0"/>
                </a:lnTo>
                <a:close/>
              </a:path>
            </a:pathLst>
          </a:custGeom>
          <a:ln w="9144">
            <a:solidFill>
              <a:srgbClr val="BEBEBE"/>
            </a:solidFill>
          </a:ln>
        </p:spPr>
        <p:txBody>
          <a:bodyPr wrap="square" lIns="0" tIns="0" rIns="0" bIns="0" rtlCol="0"/>
          <a:lstStyle/>
          <a:p>
            <a:endParaRPr/>
          </a:p>
        </p:txBody>
      </p:sp>
      <p:sp>
        <p:nvSpPr>
          <p:cNvPr id="13" name="object 13"/>
          <p:cNvSpPr/>
          <p:nvPr/>
        </p:nvSpPr>
        <p:spPr>
          <a:xfrm>
            <a:off x="2206751" y="4733544"/>
            <a:ext cx="472440" cy="315595"/>
          </a:xfrm>
          <a:custGeom>
            <a:avLst/>
            <a:gdLst/>
            <a:ahLst/>
            <a:cxnLst/>
            <a:rect l="l" t="t" r="r" b="b"/>
            <a:pathLst>
              <a:path w="472439" h="315595">
                <a:moveTo>
                  <a:pt x="0" y="0"/>
                </a:moveTo>
                <a:lnTo>
                  <a:pt x="472440" y="0"/>
                </a:lnTo>
                <a:lnTo>
                  <a:pt x="472440" y="315467"/>
                </a:lnTo>
                <a:lnTo>
                  <a:pt x="0" y="315467"/>
                </a:lnTo>
                <a:lnTo>
                  <a:pt x="0" y="0"/>
                </a:lnTo>
                <a:close/>
              </a:path>
            </a:pathLst>
          </a:custGeom>
          <a:ln w="9144">
            <a:solidFill>
              <a:srgbClr val="BEBEBE"/>
            </a:solidFill>
          </a:ln>
        </p:spPr>
        <p:txBody>
          <a:bodyPr wrap="square" lIns="0" tIns="0" rIns="0" bIns="0" rtlCol="0"/>
          <a:lstStyle/>
          <a:p>
            <a:endParaRPr/>
          </a:p>
        </p:txBody>
      </p:sp>
      <p:sp>
        <p:nvSpPr>
          <p:cNvPr id="14" name="object 14"/>
          <p:cNvSpPr/>
          <p:nvPr/>
        </p:nvSpPr>
        <p:spPr>
          <a:xfrm>
            <a:off x="2915411" y="4669535"/>
            <a:ext cx="472440" cy="379730"/>
          </a:xfrm>
          <a:custGeom>
            <a:avLst/>
            <a:gdLst/>
            <a:ahLst/>
            <a:cxnLst/>
            <a:rect l="l" t="t" r="r" b="b"/>
            <a:pathLst>
              <a:path w="472439" h="379729">
                <a:moveTo>
                  <a:pt x="0" y="0"/>
                </a:moveTo>
                <a:lnTo>
                  <a:pt x="472439" y="0"/>
                </a:lnTo>
                <a:lnTo>
                  <a:pt x="472439" y="379475"/>
                </a:lnTo>
                <a:lnTo>
                  <a:pt x="0" y="379475"/>
                </a:lnTo>
                <a:lnTo>
                  <a:pt x="0" y="0"/>
                </a:lnTo>
                <a:close/>
              </a:path>
            </a:pathLst>
          </a:custGeom>
          <a:ln w="9144">
            <a:solidFill>
              <a:srgbClr val="BEBEBE"/>
            </a:solidFill>
          </a:ln>
        </p:spPr>
        <p:txBody>
          <a:bodyPr wrap="square" lIns="0" tIns="0" rIns="0" bIns="0" rtlCol="0"/>
          <a:lstStyle/>
          <a:p>
            <a:endParaRPr/>
          </a:p>
        </p:txBody>
      </p:sp>
      <p:sp>
        <p:nvSpPr>
          <p:cNvPr id="15" name="object 15"/>
          <p:cNvSpPr/>
          <p:nvPr/>
        </p:nvSpPr>
        <p:spPr>
          <a:xfrm>
            <a:off x="3624071" y="4806696"/>
            <a:ext cx="471170" cy="242570"/>
          </a:xfrm>
          <a:custGeom>
            <a:avLst/>
            <a:gdLst/>
            <a:ahLst/>
            <a:cxnLst/>
            <a:rect l="l" t="t" r="r" b="b"/>
            <a:pathLst>
              <a:path w="471170" h="242570">
                <a:moveTo>
                  <a:pt x="0" y="0"/>
                </a:moveTo>
                <a:lnTo>
                  <a:pt x="470915" y="0"/>
                </a:lnTo>
                <a:lnTo>
                  <a:pt x="470915" y="242315"/>
                </a:lnTo>
                <a:lnTo>
                  <a:pt x="0" y="242315"/>
                </a:lnTo>
                <a:lnTo>
                  <a:pt x="0" y="0"/>
                </a:lnTo>
                <a:close/>
              </a:path>
            </a:pathLst>
          </a:custGeom>
          <a:ln w="9144">
            <a:solidFill>
              <a:srgbClr val="BEBEBE"/>
            </a:solidFill>
          </a:ln>
        </p:spPr>
        <p:txBody>
          <a:bodyPr wrap="square" lIns="0" tIns="0" rIns="0" bIns="0" rtlCol="0"/>
          <a:lstStyle/>
          <a:p>
            <a:endParaRPr/>
          </a:p>
        </p:txBody>
      </p:sp>
      <p:sp>
        <p:nvSpPr>
          <p:cNvPr id="16" name="object 16"/>
          <p:cNvSpPr/>
          <p:nvPr/>
        </p:nvSpPr>
        <p:spPr>
          <a:xfrm>
            <a:off x="4331208" y="4503420"/>
            <a:ext cx="472440" cy="546100"/>
          </a:xfrm>
          <a:custGeom>
            <a:avLst/>
            <a:gdLst/>
            <a:ahLst/>
            <a:cxnLst/>
            <a:rect l="l" t="t" r="r" b="b"/>
            <a:pathLst>
              <a:path w="472439" h="546100">
                <a:moveTo>
                  <a:pt x="0" y="0"/>
                </a:moveTo>
                <a:lnTo>
                  <a:pt x="472439" y="0"/>
                </a:lnTo>
                <a:lnTo>
                  <a:pt x="472439" y="545591"/>
                </a:lnTo>
                <a:lnTo>
                  <a:pt x="0" y="545591"/>
                </a:lnTo>
                <a:lnTo>
                  <a:pt x="0" y="0"/>
                </a:lnTo>
                <a:close/>
              </a:path>
            </a:pathLst>
          </a:custGeom>
          <a:ln w="9144">
            <a:solidFill>
              <a:srgbClr val="BEBEBE"/>
            </a:solidFill>
          </a:ln>
        </p:spPr>
        <p:txBody>
          <a:bodyPr wrap="square" lIns="0" tIns="0" rIns="0" bIns="0" rtlCol="0"/>
          <a:lstStyle/>
          <a:p>
            <a:endParaRPr/>
          </a:p>
        </p:txBody>
      </p:sp>
      <p:sp>
        <p:nvSpPr>
          <p:cNvPr id="17" name="object 17"/>
          <p:cNvSpPr/>
          <p:nvPr/>
        </p:nvSpPr>
        <p:spPr>
          <a:xfrm>
            <a:off x="5039867" y="4664964"/>
            <a:ext cx="472440" cy="384175"/>
          </a:xfrm>
          <a:custGeom>
            <a:avLst/>
            <a:gdLst/>
            <a:ahLst/>
            <a:cxnLst/>
            <a:rect l="l" t="t" r="r" b="b"/>
            <a:pathLst>
              <a:path w="472439" h="384175">
                <a:moveTo>
                  <a:pt x="0" y="0"/>
                </a:moveTo>
                <a:lnTo>
                  <a:pt x="472440" y="0"/>
                </a:lnTo>
                <a:lnTo>
                  <a:pt x="472440" y="384048"/>
                </a:lnTo>
                <a:lnTo>
                  <a:pt x="0" y="384048"/>
                </a:lnTo>
                <a:lnTo>
                  <a:pt x="0" y="0"/>
                </a:lnTo>
                <a:close/>
              </a:path>
            </a:pathLst>
          </a:custGeom>
          <a:ln w="9144">
            <a:solidFill>
              <a:srgbClr val="BEBEBE"/>
            </a:solidFill>
          </a:ln>
        </p:spPr>
        <p:txBody>
          <a:bodyPr wrap="square" lIns="0" tIns="0" rIns="0" bIns="0" rtlCol="0"/>
          <a:lstStyle/>
          <a:p>
            <a:endParaRPr/>
          </a:p>
        </p:txBody>
      </p:sp>
      <p:sp>
        <p:nvSpPr>
          <p:cNvPr id="18" name="object 18"/>
          <p:cNvSpPr/>
          <p:nvPr/>
        </p:nvSpPr>
        <p:spPr>
          <a:xfrm>
            <a:off x="5748528" y="4709159"/>
            <a:ext cx="471170" cy="340360"/>
          </a:xfrm>
          <a:custGeom>
            <a:avLst/>
            <a:gdLst/>
            <a:ahLst/>
            <a:cxnLst/>
            <a:rect l="l" t="t" r="r" b="b"/>
            <a:pathLst>
              <a:path w="471170" h="340360">
                <a:moveTo>
                  <a:pt x="0" y="0"/>
                </a:moveTo>
                <a:lnTo>
                  <a:pt x="470916" y="0"/>
                </a:lnTo>
                <a:lnTo>
                  <a:pt x="470916" y="339851"/>
                </a:lnTo>
                <a:lnTo>
                  <a:pt x="0" y="339851"/>
                </a:lnTo>
                <a:lnTo>
                  <a:pt x="0" y="0"/>
                </a:lnTo>
                <a:close/>
              </a:path>
            </a:pathLst>
          </a:custGeom>
          <a:ln w="9144">
            <a:solidFill>
              <a:srgbClr val="BEBEBE"/>
            </a:solidFill>
          </a:ln>
        </p:spPr>
        <p:txBody>
          <a:bodyPr wrap="square" lIns="0" tIns="0" rIns="0" bIns="0" rtlCol="0"/>
          <a:lstStyle/>
          <a:p>
            <a:endParaRPr/>
          </a:p>
        </p:txBody>
      </p:sp>
      <p:sp>
        <p:nvSpPr>
          <p:cNvPr id="19" name="object 19"/>
          <p:cNvSpPr/>
          <p:nvPr/>
        </p:nvSpPr>
        <p:spPr>
          <a:xfrm>
            <a:off x="6455664" y="4882896"/>
            <a:ext cx="472440" cy="166370"/>
          </a:xfrm>
          <a:custGeom>
            <a:avLst/>
            <a:gdLst/>
            <a:ahLst/>
            <a:cxnLst/>
            <a:rect l="l" t="t" r="r" b="b"/>
            <a:pathLst>
              <a:path w="472440" h="166370">
                <a:moveTo>
                  <a:pt x="0" y="0"/>
                </a:moveTo>
                <a:lnTo>
                  <a:pt x="472439" y="0"/>
                </a:lnTo>
                <a:lnTo>
                  <a:pt x="472439" y="166115"/>
                </a:lnTo>
                <a:lnTo>
                  <a:pt x="0" y="166115"/>
                </a:lnTo>
                <a:lnTo>
                  <a:pt x="0" y="0"/>
                </a:lnTo>
                <a:close/>
              </a:path>
            </a:pathLst>
          </a:custGeom>
          <a:ln w="9144">
            <a:solidFill>
              <a:srgbClr val="BEBEBE"/>
            </a:solidFill>
          </a:ln>
        </p:spPr>
        <p:txBody>
          <a:bodyPr wrap="square" lIns="0" tIns="0" rIns="0" bIns="0" rtlCol="0"/>
          <a:lstStyle/>
          <a:p>
            <a:endParaRPr/>
          </a:p>
        </p:txBody>
      </p:sp>
      <p:sp>
        <p:nvSpPr>
          <p:cNvPr id="20" name="object 20"/>
          <p:cNvSpPr/>
          <p:nvPr/>
        </p:nvSpPr>
        <p:spPr>
          <a:xfrm>
            <a:off x="7164323" y="4582667"/>
            <a:ext cx="472440" cy="466725"/>
          </a:xfrm>
          <a:custGeom>
            <a:avLst/>
            <a:gdLst/>
            <a:ahLst/>
            <a:cxnLst/>
            <a:rect l="l" t="t" r="r" b="b"/>
            <a:pathLst>
              <a:path w="472440" h="466725">
                <a:moveTo>
                  <a:pt x="0" y="0"/>
                </a:moveTo>
                <a:lnTo>
                  <a:pt x="472440" y="0"/>
                </a:lnTo>
                <a:lnTo>
                  <a:pt x="472440" y="466343"/>
                </a:lnTo>
                <a:lnTo>
                  <a:pt x="0" y="466343"/>
                </a:lnTo>
                <a:lnTo>
                  <a:pt x="0" y="0"/>
                </a:lnTo>
                <a:close/>
              </a:path>
            </a:pathLst>
          </a:custGeom>
          <a:ln w="9144">
            <a:solidFill>
              <a:srgbClr val="BEBEBE"/>
            </a:solidFill>
          </a:ln>
        </p:spPr>
        <p:txBody>
          <a:bodyPr wrap="square" lIns="0" tIns="0" rIns="0" bIns="0" rtlCol="0"/>
          <a:lstStyle/>
          <a:p>
            <a:endParaRPr/>
          </a:p>
        </p:txBody>
      </p:sp>
      <p:sp>
        <p:nvSpPr>
          <p:cNvPr id="21" name="object 21"/>
          <p:cNvSpPr/>
          <p:nvPr/>
        </p:nvSpPr>
        <p:spPr>
          <a:xfrm>
            <a:off x="1499616" y="3941064"/>
            <a:ext cx="472440" cy="832485"/>
          </a:xfrm>
          <a:custGeom>
            <a:avLst/>
            <a:gdLst/>
            <a:ahLst/>
            <a:cxnLst/>
            <a:rect l="l" t="t" r="r" b="b"/>
            <a:pathLst>
              <a:path w="472439" h="832485">
                <a:moveTo>
                  <a:pt x="472440" y="0"/>
                </a:moveTo>
                <a:lnTo>
                  <a:pt x="0" y="0"/>
                </a:lnTo>
                <a:lnTo>
                  <a:pt x="0" y="832104"/>
                </a:lnTo>
                <a:lnTo>
                  <a:pt x="472440" y="832104"/>
                </a:lnTo>
                <a:lnTo>
                  <a:pt x="472440" y="0"/>
                </a:lnTo>
                <a:close/>
              </a:path>
            </a:pathLst>
          </a:custGeom>
          <a:solidFill>
            <a:srgbClr val="DC0000"/>
          </a:solidFill>
        </p:spPr>
        <p:txBody>
          <a:bodyPr wrap="square" lIns="0" tIns="0" rIns="0" bIns="0" rtlCol="0"/>
          <a:lstStyle/>
          <a:p>
            <a:endParaRPr/>
          </a:p>
        </p:txBody>
      </p:sp>
      <p:sp>
        <p:nvSpPr>
          <p:cNvPr id="22" name="object 22"/>
          <p:cNvSpPr/>
          <p:nvPr/>
        </p:nvSpPr>
        <p:spPr>
          <a:xfrm>
            <a:off x="2206751" y="3823715"/>
            <a:ext cx="472440" cy="909955"/>
          </a:xfrm>
          <a:custGeom>
            <a:avLst/>
            <a:gdLst/>
            <a:ahLst/>
            <a:cxnLst/>
            <a:rect l="l" t="t" r="r" b="b"/>
            <a:pathLst>
              <a:path w="472439" h="909954">
                <a:moveTo>
                  <a:pt x="472440" y="0"/>
                </a:moveTo>
                <a:lnTo>
                  <a:pt x="0" y="0"/>
                </a:lnTo>
                <a:lnTo>
                  <a:pt x="0" y="909827"/>
                </a:lnTo>
                <a:lnTo>
                  <a:pt x="472440" y="909827"/>
                </a:lnTo>
                <a:lnTo>
                  <a:pt x="472440" y="0"/>
                </a:lnTo>
                <a:close/>
              </a:path>
            </a:pathLst>
          </a:custGeom>
          <a:solidFill>
            <a:srgbClr val="DC0000"/>
          </a:solidFill>
        </p:spPr>
        <p:txBody>
          <a:bodyPr wrap="square" lIns="0" tIns="0" rIns="0" bIns="0" rtlCol="0"/>
          <a:lstStyle/>
          <a:p>
            <a:endParaRPr/>
          </a:p>
        </p:txBody>
      </p:sp>
      <p:sp>
        <p:nvSpPr>
          <p:cNvPr id="23" name="object 23"/>
          <p:cNvSpPr/>
          <p:nvPr/>
        </p:nvSpPr>
        <p:spPr>
          <a:xfrm>
            <a:off x="2915411" y="3922776"/>
            <a:ext cx="472440" cy="746760"/>
          </a:xfrm>
          <a:custGeom>
            <a:avLst/>
            <a:gdLst/>
            <a:ahLst/>
            <a:cxnLst/>
            <a:rect l="l" t="t" r="r" b="b"/>
            <a:pathLst>
              <a:path w="472439" h="746760">
                <a:moveTo>
                  <a:pt x="472439" y="0"/>
                </a:moveTo>
                <a:lnTo>
                  <a:pt x="0" y="0"/>
                </a:lnTo>
                <a:lnTo>
                  <a:pt x="0" y="746760"/>
                </a:lnTo>
                <a:lnTo>
                  <a:pt x="472439" y="746760"/>
                </a:lnTo>
                <a:lnTo>
                  <a:pt x="472439" y="0"/>
                </a:lnTo>
                <a:close/>
              </a:path>
            </a:pathLst>
          </a:custGeom>
          <a:solidFill>
            <a:srgbClr val="DC0000"/>
          </a:solidFill>
        </p:spPr>
        <p:txBody>
          <a:bodyPr wrap="square" lIns="0" tIns="0" rIns="0" bIns="0" rtlCol="0"/>
          <a:lstStyle/>
          <a:p>
            <a:endParaRPr/>
          </a:p>
        </p:txBody>
      </p:sp>
      <p:sp>
        <p:nvSpPr>
          <p:cNvPr id="24" name="object 24"/>
          <p:cNvSpPr/>
          <p:nvPr/>
        </p:nvSpPr>
        <p:spPr>
          <a:xfrm>
            <a:off x="3624071" y="4008120"/>
            <a:ext cx="471170" cy="798830"/>
          </a:xfrm>
          <a:custGeom>
            <a:avLst/>
            <a:gdLst/>
            <a:ahLst/>
            <a:cxnLst/>
            <a:rect l="l" t="t" r="r" b="b"/>
            <a:pathLst>
              <a:path w="471170" h="798829">
                <a:moveTo>
                  <a:pt x="470915" y="0"/>
                </a:moveTo>
                <a:lnTo>
                  <a:pt x="0" y="0"/>
                </a:lnTo>
                <a:lnTo>
                  <a:pt x="0" y="798575"/>
                </a:lnTo>
                <a:lnTo>
                  <a:pt x="470915" y="798575"/>
                </a:lnTo>
                <a:lnTo>
                  <a:pt x="470915" y="0"/>
                </a:lnTo>
                <a:close/>
              </a:path>
            </a:pathLst>
          </a:custGeom>
          <a:solidFill>
            <a:srgbClr val="DC0000"/>
          </a:solidFill>
        </p:spPr>
        <p:txBody>
          <a:bodyPr wrap="square" lIns="0" tIns="0" rIns="0" bIns="0" rtlCol="0"/>
          <a:lstStyle/>
          <a:p>
            <a:endParaRPr/>
          </a:p>
        </p:txBody>
      </p:sp>
      <p:sp>
        <p:nvSpPr>
          <p:cNvPr id="25" name="object 25"/>
          <p:cNvSpPr/>
          <p:nvPr/>
        </p:nvSpPr>
        <p:spPr>
          <a:xfrm>
            <a:off x="4331208" y="3584447"/>
            <a:ext cx="472440" cy="919480"/>
          </a:xfrm>
          <a:custGeom>
            <a:avLst/>
            <a:gdLst/>
            <a:ahLst/>
            <a:cxnLst/>
            <a:rect l="l" t="t" r="r" b="b"/>
            <a:pathLst>
              <a:path w="472439" h="919479">
                <a:moveTo>
                  <a:pt x="472439" y="0"/>
                </a:moveTo>
                <a:lnTo>
                  <a:pt x="0" y="0"/>
                </a:lnTo>
                <a:lnTo>
                  <a:pt x="0" y="918971"/>
                </a:lnTo>
                <a:lnTo>
                  <a:pt x="472439" y="918971"/>
                </a:lnTo>
                <a:lnTo>
                  <a:pt x="472439" y="0"/>
                </a:lnTo>
                <a:close/>
              </a:path>
            </a:pathLst>
          </a:custGeom>
          <a:solidFill>
            <a:srgbClr val="DC0000"/>
          </a:solidFill>
        </p:spPr>
        <p:txBody>
          <a:bodyPr wrap="square" lIns="0" tIns="0" rIns="0" bIns="0" rtlCol="0"/>
          <a:lstStyle/>
          <a:p>
            <a:endParaRPr/>
          </a:p>
        </p:txBody>
      </p:sp>
      <p:sp>
        <p:nvSpPr>
          <p:cNvPr id="26" name="object 26"/>
          <p:cNvSpPr/>
          <p:nvPr/>
        </p:nvSpPr>
        <p:spPr>
          <a:xfrm>
            <a:off x="5039867" y="3736847"/>
            <a:ext cx="472440" cy="928369"/>
          </a:xfrm>
          <a:custGeom>
            <a:avLst/>
            <a:gdLst/>
            <a:ahLst/>
            <a:cxnLst/>
            <a:rect l="l" t="t" r="r" b="b"/>
            <a:pathLst>
              <a:path w="472439" h="928370">
                <a:moveTo>
                  <a:pt x="472440" y="0"/>
                </a:moveTo>
                <a:lnTo>
                  <a:pt x="0" y="0"/>
                </a:lnTo>
                <a:lnTo>
                  <a:pt x="0" y="928115"/>
                </a:lnTo>
                <a:lnTo>
                  <a:pt x="472440" y="928115"/>
                </a:lnTo>
                <a:lnTo>
                  <a:pt x="472440" y="0"/>
                </a:lnTo>
                <a:close/>
              </a:path>
            </a:pathLst>
          </a:custGeom>
          <a:solidFill>
            <a:srgbClr val="DC0000"/>
          </a:solidFill>
        </p:spPr>
        <p:txBody>
          <a:bodyPr wrap="square" lIns="0" tIns="0" rIns="0" bIns="0" rtlCol="0"/>
          <a:lstStyle/>
          <a:p>
            <a:endParaRPr/>
          </a:p>
        </p:txBody>
      </p:sp>
      <p:sp>
        <p:nvSpPr>
          <p:cNvPr id="27" name="object 27"/>
          <p:cNvSpPr/>
          <p:nvPr/>
        </p:nvSpPr>
        <p:spPr>
          <a:xfrm>
            <a:off x="5748528" y="3756659"/>
            <a:ext cx="471170" cy="952500"/>
          </a:xfrm>
          <a:custGeom>
            <a:avLst/>
            <a:gdLst/>
            <a:ahLst/>
            <a:cxnLst/>
            <a:rect l="l" t="t" r="r" b="b"/>
            <a:pathLst>
              <a:path w="471170" h="952500">
                <a:moveTo>
                  <a:pt x="470916" y="0"/>
                </a:moveTo>
                <a:lnTo>
                  <a:pt x="0" y="0"/>
                </a:lnTo>
                <a:lnTo>
                  <a:pt x="0" y="952500"/>
                </a:lnTo>
                <a:lnTo>
                  <a:pt x="470916" y="952500"/>
                </a:lnTo>
                <a:lnTo>
                  <a:pt x="470916" y="0"/>
                </a:lnTo>
                <a:close/>
              </a:path>
            </a:pathLst>
          </a:custGeom>
          <a:solidFill>
            <a:srgbClr val="DC0000"/>
          </a:solidFill>
        </p:spPr>
        <p:txBody>
          <a:bodyPr wrap="square" lIns="0" tIns="0" rIns="0" bIns="0" rtlCol="0"/>
          <a:lstStyle/>
          <a:p>
            <a:endParaRPr/>
          </a:p>
        </p:txBody>
      </p:sp>
      <p:sp>
        <p:nvSpPr>
          <p:cNvPr id="28" name="object 28"/>
          <p:cNvSpPr/>
          <p:nvPr/>
        </p:nvSpPr>
        <p:spPr>
          <a:xfrm>
            <a:off x="6455664" y="4427220"/>
            <a:ext cx="472440" cy="455930"/>
          </a:xfrm>
          <a:custGeom>
            <a:avLst/>
            <a:gdLst/>
            <a:ahLst/>
            <a:cxnLst/>
            <a:rect l="l" t="t" r="r" b="b"/>
            <a:pathLst>
              <a:path w="472440" h="455929">
                <a:moveTo>
                  <a:pt x="472439" y="0"/>
                </a:moveTo>
                <a:lnTo>
                  <a:pt x="0" y="0"/>
                </a:lnTo>
                <a:lnTo>
                  <a:pt x="0" y="455675"/>
                </a:lnTo>
                <a:lnTo>
                  <a:pt x="472439" y="455675"/>
                </a:lnTo>
                <a:lnTo>
                  <a:pt x="472439" y="0"/>
                </a:lnTo>
                <a:close/>
              </a:path>
            </a:pathLst>
          </a:custGeom>
          <a:solidFill>
            <a:srgbClr val="DC0000"/>
          </a:solidFill>
        </p:spPr>
        <p:txBody>
          <a:bodyPr wrap="square" lIns="0" tIns="0" rIns="0" bIns="0" rtlCol="0"/>
          <a:lstStyle/>
          <a:p>
            <a:endParaRPr/>
          </a:p>
        </p:txBody>
      </p:sp>
      <p:sp>
        <p:nvSpPr>
          <p:cNvPr id="29" name="object 29"/>
          <p:cNvSpPr/>
          <p:nvPr/>
        </p:nvSpPr>
        <p:spPr>
          <a:xfrm>
            <a:off x="7164323" y="3898391"/>
            <a:ext cx="472440" cy="684530"/>
          </a:xfrm>
          <a:custGeom>
            <a:avLst/>
            <a:gdLst/>
            <a:ahLst/>
            <a:cxnLst/>
            <a:rect l="l" t="t" r="r" b="b"/>
            <a:pathLst>
              <a:path w="472440" h="684529">
                <a:moveTo>
                  <a:pt x="472440" y="0"/>
                </a:moveTo>
                <a:lnTo>
                  <a:pt x="0" y="0"/>
                </a:lnTo>
                <a:lnTo>
                  <a:pt x="0" y="684275"/>
                </a:lnTo>
                <a:lnTo>
                  <a:pt x="472440" y="684275"/>
                </a:lnTo>
                <a:lnTo>
                  <a:pt x="472440" y="0"/>
                </a:lnTo>
                <a:close/>
              </a:path>
            </a:pathLst>
          </a:custGeom>
          <a:solidFill>
            <a:srgbClr val="DC0000"/>
          </a:solidFill>
        </p:spPr>
        <p:txBody>
          <a:bodyPr wrap="square" lIns="0" tIns="0" rIns="0" bIns="0" rtlCol="0"/>
          <a:lstStyle/>
          <a:p>
            <a:endParaRPr/>
          </a:p>
        </p:txBody>
      </p:sp>
      <p:sp>
        <p:nvSpPr>
          <p:cNvPr id="30" name="object 30"/>
          <p:cNvSpPr/>
          <p:nvPr/>
        </p:nvSpPr>
        <p:spPr>
          <a:xfrm>
            <a:off x="1499616" y="3941064"/>
            <a:ext cx="472440" cy="832485"/>
          </a:xfrm>
          <a:custGeom>
            <a:avLst/>
            <a:gdLst/>
            <a:ahLst/>
            <a:cxnLst/>
            <a:rect l="l" t="t" r="r" b="b"/>
            <a:pathLst>
              <a:path w="472439" h="832485">
                <a:moveTo>
                  <a:pt x="0" y="0"/>
                </a:moveTo>
                <a:lnTo>
                  <a:pt x="472440" y="0"/>
                </a:lnTo>
                <a:lnTo>
                  <a:pt x="472440" y="832104"/>
                </a:lnTo>
                <a:lnTo>
                  <a:pt x="0" y="832104"/>
                </a:lnTo>
                <a:lnTo>
                  <a:pt x="0" y="0"/>
                </a:lnTo>
                <a:close/>
              </a:path>
            </a:pathLst>
          </a:custGeom>
          <a:ln w="9144">
            <a:solidFill>
              <a:srgbClr val="BEBEBE"/>
            </a:solidFill>
          </a:ln>
        </p:spPr>
        <p:txBody>
          <a:bodyPr wrap="square" lIns="0" tIns="0" rIns="0" bIns="0" rtlCol="0"/>
          <a:lstStyle/>
          <a:p>
            <a:endParaRPr/>
          </a:p>
        </p:txBody>
      </p:sp>
      <p:sp>
        <p:nvSpPr>
          <p:cNvPr id="31" name="object 31"/>
          <p:cNvSpPr/>
          <p:nvPr/>
        </p:nvSpPr>
        <p:spPr>
          <a:xfrm>
            <a:off x="2206751" y="3823715"/>
            <a:ext cx="472440" cy="909955"/>
          </a:xfrm>
          <a:custGeom>
            <a:avLst/>
            <a:gdLst/>
            <a:ahLst/>
            <a:cxnLst/>
            <a:rect l="l" t="t" r="r" b="b"/>
            <a:pathLst>
              <a:path w="472439" h="909954">
                <a:moveTo>
                  <a:pt x="0" y="0"/>
                </a:moveTo>
                <a:lnTo>
                  <a:pt x="472440" y="0"/>
                </a:lnTo>
                <a:lnTo>
                  <a:pt x="472440" y="909827"/>
                </a:lnTo>
                <a:lnTo>
                  <a:pt x="0" y="909827"/>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2915411" y="3922776"/>
            <a:ext cx="472440" cy="746760"/>
          </a:xfrm>
          <a:custGeom>
            <a:avLst/>
            <a:gdLst/>
            <a:ahLst/>
            <a:cxnLst/>
            <a:rect l="l" t="t" r="r" b="b"/>
            <a:pathLst>
              <a:path w="472439" h="746760">
                <a:moveTo>
                  <a:pt x="0" y="0"/>
                </a:moveTo>
                <a:lnTo>
                  <a:pt x="472439" y="0"/>
                </a:lnTo>
                <a:lnTo>
                  <a:pt x="472439" y="746760"/>
                </a:lnTo>
                <a:lnTo>
                  <a:pt x="0" y="746760"/>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3624071" y="4008120"/>
            <a:ext cx="471170" cy="798830"/>
          </a:xfrm>
          <a:custGeom>
            <a:avLst/>
            <a:gdLst/>
            <a:ahLst/>
            <a:cxnLst/>
            <a:rect l="l" t="t" r="r" b="b"/>
            <a:pathLst>
              <a:path w="471170" h="798829">
                <a:moveTo>
                  <a:pt x="0" y="0"/>
                </a:moveTo>
                <a:lnTo>
                  <a:pt x="470915" y="0"/>
                </a:lnTo>
                <a:lnTo>
                  <a:pt x="470915" y="798575"/>
                </a:lnTo>
                <a:lnTo>
                  <a:pt x="0" y="798575"/>
                </a:lnTo>
                <a:lnTo>
                  <a:pt x="0" y="0"/>
                </a:lnTo>
                <a:close/>
              </a:path>
            </a:pathLst>
          </a:custGeom>
          <a:ln w="9144">
            <a:solidFill>
              <a:srgbClr val="BEBEBE"/>
            </a:solidFill>
          </a:ln>
        </p:spPr>
        <p:txBody>
          <a:bodyPr wrap="square" lIns="0" tIns="0" rIns="0" bIns="0" rtlCol="0"/>
          <a:lstStyle/>
          <a:p>
            <a:endParaRPr/>
          </a:p>
        </p:txBody>
      </p:sp>
      <p:sp>
        <p:nvSpPr>
          <p:cNvPr id="34" name="object 34"/>
          <p:cNvSpPr/>
          <p:nvPr/>
        </p:nvSpPr>
        <p:spPr>
          <a:xfrm>
            <a:off x="4331208" y="3584447"/>
            <a:ext cx="472440" cy="919480"/>
          </a:xfrm>
          <a:custGeom>
            <a:avLst/>
            <a:gdLst/>
            <a:ahLst/>
            <a:cxnLst/>
            <a:rect l="l" t="t" r="r" b="b"/>
            <a:pathLst>
              <a:path w="472439" h="919479">
                <a:moveTo>
                  <a:pt x="0" y="0"/>
                </a:moveTo>
                <a:lnTo>
                  <a:pt x="472439" y="0"/>
                </a:lnTo>
                <a:lnTo>
                  <a:pt x="472439" y="918971"/>
                </a:lnTo>
                <a:lnTo>
                  <a:pt x="0" y="918971"/>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5039867" y="3736847"/>
            <a:ext cx="472440" cy="928369"/>
          </a:xfrm>
          <a:custGeom>
            <a:avLst/>
            <a:gdLst/>
            <a:ahLst/>
            <a:cxnLst/>
            <a:rect l="l" t="t" r="r" b="b"/>
            <a:pathLst>
              <a:path w="472439" h="928370">
                <a:moveTo>
                  <a:pt x="0" y="0"/>
                </a:moveTo>
                <a:lnTo>
                  <a:pt x="472440" y="0"/>
                </a:lnTo>
                <a:lnTo>
                  <a:pt x="472440" y="928115"/>
                </a:lnTo>
                <a:lnTo>
                  <a:pt x="0" y="928115"/>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5748528" y="3756659"/>
            <a:ext cx="471170" cy="952500"/>
          </a:xfrm>
          <a:custGeom>
            <a:avLst/>
            <a:gdLst/>
            <a:ahLst/>
            <a:cxnLst/>
            <a:rect l="l" t="t" r="r" b="b"/>
            <a:pathLst>
              <a:path w="471170" h="952500">
                <a:moveTo>
                  <a:pt x="0" y="0"/>
                </a:moveTo>
                <a:lnTo>
                  <a:pt x="470916" y="0"/>
                </a:lnTo>
                <a:lnTo>
                  <a:pt x="470916" y="952500"/>
                </a:lnTo>
                <a:lnTo>
                  <a:pt x="0" y="952500"/>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6455664" y="4427220"/>
            <a:ext cx="472440" cy="455930"/>
          </a:xfrm>
          <a:custGeom>
            <a:avLst/>
            <a:gdLst/>
            <a:ahLst/>
            <a:cxnLst/>
            <a:rect l="l" t="t" r="r" b="b"/>
            <a:pathLst>
              <a:path w="472440" h="455929">
                <a:moveTo>
                  <a:pt x="0" y="0"/>
                </a:moveTo>
                <a:lnTo>
                  <a:pt x="472439" y="0"/>
                </a:lnTo>
                <a:lnTo>
                  <a:pt x="472439" y="455675"/>
                </a:lnTo>
                <a:lnTo>
                  <a:pt x="0" y="455675"/>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7164323" y="3898391"/>
            <a:ext cx="472440" cy="684530"/>
          </a:xfrm>
          <a:custGeom>
            <a:avLst/>
            <a:gdLst/>
            <a:ahLst/>
            <a:cxnLst/>
            <a:rect l="l" t="t" r="r" b="b"/>
            <a:pathLst>
              <a:path w="472440" h="684529">
                <a:moveTo>
                  <a:pt x="0" y="0"/>
                </a:moveTo>
                <a:lnTo>
                  <a:pt x="472440" y="0"/>
                </a:lnTo>
                <a:lnTo>
                  <a:pt x="472440" y="684275"/>
                </a:lnTo>
                <a:lnTo>
                  <a:pt x="0" y="684275"/>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1499616" y="3924300"/>
            <a:ext cx="472440" cy="17145"/>
          </a:xfrm>
          <a:custGeom>
            <a:avLst/>
            <a:gdLst/>
            <a:ahLst/>
            <a:cxnLst/>
            <a:rect l="l" t="t" r="r" b="b"/>
            <a:pathLst>
              <a:path w="472439" h="17145">
                <a:moveTo>
                  <a:pt x="0" y="16763"/>
                </a:moveTo>
                <a:lnTo>
                  <a:pt x="472440" y="16763"/>
                </a:lnTo>
                <a:lnTo>
                  <a:pt x="472440" y="0"/>
                </a:lnTo>
                <a:lnTo>
                  <a:pt x="0" y="0"/>
                </a:lnTo>
                <a:lnTo>
                  <a:pt x="0" y="16763"/>
                </a:lnTo>
                <a:close/>
              </a:path>
            </a:pathLst>
          </a:custGeom>
          <a:solidFill>
            <a:srgbClr val="666666"/>
          </a:solidFill>
        </p:spPr>
        <p:txBody>
          <a:bodyPr wrap="square" lIns="0" tIns="0" rIns="0" bIns="0" rtlCol="0"/>
          <a:lstStyle/>
          <a:p>
            <a:endParaRPr/>
          </a:p>
        </p:txBody>
      </p:sp>
      <p:sp>
        <p:nvSpPr>
          <p:cNvPr id="40" name="object 40"/>
          <p:cNvSpPr/>
          <p:nvPr/>
        </p:nvSpPr>
        <p:spPr>
          <a:xfrm>
            <a:off x="2206751" y="5049011"/>
            <a:ext cx="472440" cy="93345"/>
          </a:xfrm>
          <a:custGeom>
            <a:avLst/>
            <a:gdLst/>
            <a:ahLst/>
            <a:cxnLst/>
            <a:rect l="l" t="t" r="r" b="b"/>
            <a:pathLst>
              <a:path w="472439" h="93345">
                <a:moveTo>
                  <a:pt x="472440" y="0"/>
                </a:moveTo>
                <a:lnTo>
                  <a:pt x="0" y="0"/>
                </a:lnTo>
                <a:lnTo>
                  <a:pt x="0" y="92963"/>
                </a:lnTo>
                <a:lnTo>
                  <a:pt x="472440" y="92963"/>
                </a:lnTo>
                <a:lnTo>
                  <a:pt x="472440" y="0"/>
                </a:lnTo>
                <a:close/>
              </a:path>
            </a:pathLst>
          </a:custGeom>
          <a:solidFill>
            <a:srgbClr val="666666"/>
          </a:solidFill>
        </p:spPr>
        <p:txBody>
          <a:bodyPr wrap="square" lIns="0" tIns="0" rIns="0" bIns="0" rtlCol="0"/>
          <a:lstStyle/>
          <a:p>
            <a:endParaRPr/>
          </a:p>
        </p:txBody>
      </p:sp>
      <p:sp>
        <p:nvSpPr>
          <p:cNvPr id="41" name="object 41"/>
          <p:cNvSpPr/>
          <p:nvPr/>
        </p:nvSpPr>
        <p:spPr>
          <a:xfrm>
            <a:off x="2915411" y="3861815"/>
            <a:ext cx="472440" cy="60960"/>
          </a:xfrm>
          <a:custGeom>
            <a:avLst/>
            <a:gdLst/>
            <a:ahLst/>
            <a:cxnLst/>
            <a:rect l="l" t="t" r="r" b="b"/>
            <a:pathLst>
              <a:path w="472439" h="60960">
                <a:moveTo>
                  <a:pt x="472439" y="0"/>
                </a:moveTo>
                <a:lnTo>
                  <a:pt x="0" y="0"/>
                </a:lnTo>
                <a:lnTo>
                  <a:pt x="0" y="60959"/>
                </a:lnTo>
                <a:lnTo>
                  <a:pt x="472439" y="60959"/>
                </a:lnTo>
                <a:lnTo>
                  <a:pt x="472439" y="0"/>
                </a:lnTo>
                <a:close/>
              </a:path>
            </a:pathLst>
          </a:custGeom>
          <a:solidFill>
            <a:srgbClr val="666666"/>
          </a:solidFill>
        </p:spPr>
        <p:txBody>
          <a:bodyPr wrap="square" lIns="0" tIns="0" rIns="0" bIns="0" rtlCol="0"/>
          <a:lstStyle/>
          <a:p>
            <a:endParaRPr/>
          </a:p>
        </p:txBody>
      </p:sp>
      <p:sp>
        <p:nvSpPr>
          <p:cNvPr id="42" name="object 42"/>
          <p:cNvSpPr/>
          <p:nvPr/>
        </p:nvSpPr>
        <p:spPr>
          <a:xfrm>
            <a:off x="3624071" y="3912108"/>
            <a:ext cx="471170" cy="96520"/>
          </a:xfrm>
          <a:custGeom>
            <a:avLst/>
            <a:gdLst/>
            <a:ahLst/>
            <a:cxnLst/>
            <a:rect l="l" t="t" r="r" b="b"/>
            <a:pathLst>
              <a:path w="471170" h="96520">
                <a:moveTo>
                  <a:pt x="470915" y="0"/>
                </a:moveTo>
                <a:lnTo>
                  <a:pt x="0" y="0"/>
                </a:lnTo>
                <a:lnTo>
                  <a:pt x="0" y="96012"/>
                </a:lnTo>
                <a:lnTo>
                  <a:pt x="470915" y="96012"/>
                </a:lnTo>
                <a:lnTo>
                  <a:pt x="470915" y="0"/>
                </a:lnTo>
                <a:close/>
              </a:path>
            </a:pathLst>
          </a:custGeom>
          <a:solidFill>
            <a:srgbClr val="666666"/>
          </a:solidFill>
        </p:spPr>
        <p:txBody>
          <a:bodyPr wrap="square" lIns="0" tIns="0" rIns="0" bIns="0" rtlCol="0"/>
          <a:lstStyle/>
          <a:p>
            <a:endParaRPr/>
          </a:p>
        </p:txBody>
      </p:sp>
      <p:sp>
        <p:nvSpPr>
          <p:cNvPr id="43" name="object 43"/>
          <p:cNvSpPr/>
          <p:nvPr/>
        </p:nvSpPr>
        <p:spPr>
          <a:xfrm>
            <a:off x="4331208" y="3200400"/>
            <a:ext cx="472440" cy="384175"/>
          </a:xfrm>
          <a:custGeom>
            <a:avLst/>
            <a:gdLst/>
            <a:ahLst/>
            <a:cxnLst/>
            <a:rect l="l" t="t" r="r" b="b"/>
            <a:pathLst>
              <a:path w="472439" h="384175">
                <a:moveTo>
                  <a:pt x="472439" y="0"/>
                </a:moveTo>
                <a:lnTo>
                  <a:pt x="0" y="0"/>
                </a:lnTo>
                <a:lnTo>
                  <a:pt x="0" y="384048"/>
                </a:lnTo>
                <a:lnTo>
                  <a:pt x="472439" y="384048"/>
                </a:lnTo>
                <a:lnTo>
                  <a:pt x="472439" y="0"/>
                </a:lnTo>
                <a:close/>
              </a:path>
            </a:pathLst>
          </a:custGeom>
          <a:solidFill>
            <a:srgbClr val="666666"/>
          </a:solidFill>
        </p:spPr>
        <p:txBody>
          <a:bodyPr wrap="square" lIns="0" tIns="0" rIns="0" bIns="0" rtlCol="0"/>
          <a:lstStyle/>
          <a:p>
            <a:endParaRPr/>
          </a:p>
        </p:txBody>
      </p:sp>
      <p:sp>
        <p:nvSpPr>
          <p:cNvPr id="44" name="object 44"/>
          <p:cNvSpPr/>
          <p:nvPr/>
        </p:nvSpPr>
        <p:spPr>
          <a:xfrm>
            <a:off x="5039867" y="3489959"/>
            <a:ext cx="472440" cy="247015"/>
          </a:xfrm>
          <a:custGeom>
            <a:avLst/>
            <a:gdLst/>
            <a:ahLst/>
            <a:cxnLst/>
            <a:rect l="l" t="t" r="r" b="b"/>
            <a:pathLst>
              <a:path w="472439" h="247014">
                <a:moveTo>
                  <a:pt x="472440" y="0"/>
                </a:moveTo>
                <a:lnTo>
                  <a:pt x="0" y="0"/>
                </a:lnTo>
                <a:lnTo>
                  <a:pt x="0" y="246887"/>
                </a:lnTo>
                <a:lnTo>
                  <a:pt x="472440" y="246887"/>
                </a:lnTo>
                <a:lnTo>
                  <a:pt x="472440" y="0"/>
                </a:lnTo>
                <a:close/>
              </a:path>
            </a:pathLst>
          </a:custGeom>
          <a:solidFill>
            <a:srgbClr val="666666"/>
          </a:solidFill>
        </p:spPr>
        <p:txBody>
          <a:bodyPr wrap="square" lIns="0" tIns="0" rIns="0" bIns="0" rtlCol="0"/>
          <a:lstStyle/>
          <a:p>
            <a:endParaRPr/>
          </a:p>
        </p:txBody>
      </p:sp>
      <p:sp>
        <p:nvSpPr>
          <p:cNvPr id="45" name="object 45"/>
          <p:cNvSpPr/>
          <p:nvPr/>
        </p:nvSpPr>
        <p:spPr>
          <a:xfrm>
            <a:off x="5748528" y="3511296"/>
            <a:ext cx="471170" cy="245745"/>
          </a:xfrm>
          <a:custGeom>
            <a:avLst/>
            <a:gdLst/>
            <a:ahLst/>
            <a:cxnLst/>
            <a:rect l="l" t="t" r="r" b="b"/>
            <a:pathLst>
              <a:path w="471170" h="245745">
                <a:moveTo>
                  <a:pt x="470916" y="0"/>
                </a:moveTo>
                <a:lnTo>
                  <a:pt x="0" y="0"/>
                </a:lnTo>
                <a:lnTo>
                  <a:pt x="0" y="245363"/>
                </a:lnTo>
                <a:lnTo>
                  <a:pt x="470916" y="245363"/>
                </a:lnTo>
                <a:lnTo>
                  <a:pt x="470916" y="0"/>
                </a:lnTo>
                <a:close/>
              </a:path>
            </a:pathLst>
          </a:custGeom>
          <a:solidFill>
            <a:srgbClr val="666666"/>
          </a:solidFill>
        </p:spPr>
        <p:txBody>
          <a:bodyPr wrap="square" lIns="0" tIns="0" rIns="0" bIns="0" rtlCol="0"/>
          <a:lstStyle/>
          <a:p>
            <a:endParaRPr/>
          </a:p>
        </p:txBody>
      </p:sp>
      <p:sp>
        <p:nvSpPr>
          <p:cNvPr id="46" name="object 46"/>
          <p:cNvSpPr/>
          <p:nvPr/>
        </p:nvSpPr>
        <p:spPr>
          <a:xfrm>
            <a:off x="6455664" y="5049011"/>
            <a:ext cx="472440" cy="236220"/>
          </a:xfrm>
          <a:custGeom>
            <a:avLst/>
            <a:gdLst/>
            <a:ahLst/>
            <a:cxnLst/>
            <a:rect l="l" t="t" r="r" b="b"/>
            <a:pathLst>
              <a:path w="472440" h="236220">
                <a:moveTo>
                  <a:pt x="472439" y="0"/>
                </a:moveTo>
                <a:lnTo>
                  <a:pt x="0" y="0"/>
                </a:lnTo>
                <a:lnTo>
                  <a:pt x="0" y="236219"/>
                </a:lnTo>
                <a:lnTo>
                  <a:pt x="472439" y="236219"/>
                </a:lnTo>
                <a:lnTo>
                  <a:pt x="472439" y="0"/>
                </a:lnTo>
                <a:close/>
              </a:path>
            </a:pathLst>
          </a:custGeom>
          <a:solidFill>
            <a:srgbClr val="666666"/>
          </a:solidFill>
        </p:spPr>
        <p:txBody>
          <a:bodyPr wrap="square" lIns="0" tIns="0" rIns="0" bIns="0" rtlCol="0"/>
          <a:lstStyle/>
          <a:p>
            <a:endParaRPr/>
          </a:p>
        </p:txBody>
      </p:sp>
      <p:sp>
        <p:nvSpPr>
          <p:cNvPr id="47" name="object 47"/>
          <p:cNvSpPr/>
          <p:nvPr/>
        </p:nvSpPr>
        <p:spPr>
          <a:xfrm>
            <a:off x="7164323" y="5049011"/>
            <a:ext cx="472440" cy="47625"/>
          </a:xfrm>
          <a:custGeom>
            <a:avLst/>
            <a:gdLst/>
            <a:ahLst/>
            <a:cxnLst/>
            <a:rect l="l" t="t" r="r" b="b"/>
            <a:pathLst>
              <a:path w="472440" h="47625">
                <a:moveTo>
                  <a:pt x="0" y="47244"/>
                </a:moveTo>
                <a:lnTo>
                  <a:pt x="472440" y="47244"/>
                </a:lnTo>
                <a:lnTo>
                  <a:pt x="472440" y="0"/>
                </a:lnTo>
                <a:lnTo>
                  <a:pt x="0" y="0"/>
                </a:lnTo>
                <a:lnTo>
                  <a:pt x="0" y="47244"/>
                </a:lnTo>
                <a:close/>
              </a:path>
            </a:pathLst>
          </a:custGeom>
          <a:solidFill>
            <a:srgbClr val="666666"/>
          </a:solidFill>
        </p:spPr>
        <p:txBody>
          <a:bodyPr wrap="square" lIns="0" tIns="0" rIns="0" bIns="0" rtlCol="0"/>
          <a:lstStyle/>
          <a:p>
            <a:endParaRPr/>
          </a:p>
        </p:txBody>
      </p:sp>
      <p:sp>
        <p:nvSpPr>
          <p:cNvPr id="48" name="object 48"/>
          <p:cNvSpPr/>
          <p:nvPr/>
        </p:nvSpPr>
        <p:spPr>
          <a:xfrm>
            <a:off x="1495044" y="3919728"/>
            <a:ext cx="481965" cy="26034"/>
          </a:xfrm>
          <a:custGeom>
            <a:avLst/>
            <a:gdLst/>
            <a:ahLst/>
            <a:cxnLst/>
            <a:rect l="l" t="t" r="r" b="b"/>
            <a:pathLst>
              <a:path w="481964" h="26035">
                <a:moveTo>
                  <a:pt x="0" y="25908"/>
                </a:moveTo>
                <a:lnTo>
                  <a:pt x="481584" y="25908"/>
                </a:lnTo>
                <a:lnTo>
                  <a:pt x="481584" y="0"/>
                </a:lnTo>
                <a:lnTo>
                  <a:pt x="0" y="0"/>
                </a:lnTo>
                <a:lnTo>
                  <a:pt x="0" y="25908"/>
                </a:lnTo>
                <a:close/>
              </a:path>
            </a:pathLst>
          </a:custGeom>
          <a:solidFill>
            <a:srgbClr val="BEBEBE"/>
          </a:solidFill>
        </p:spPr>
        <p:txBody>
          <a:bodyPr wrap="square" lIns="0" tIns="0" rIns="0" bIns="0" rtlCol="0"/>
          <a:lstStyle/>
          <a:p>
            <a:endParaRPr/>
          </a:p>
        </p:txBody>
      </p:sp>
      <p:sp>
        <p:nvSpPr>
          <p:cNvPr id="49" name="object 49"/>
          <p:cNvSpPr/>
          <p:nvPr/>
        </p:nvSpPr>
        <p:spPr>
          <a:xfrm>
            <a:off x="2206751" y="5049011"/>
            <a:ext cx="472440" cy="93345"/>
          </a:xfrm>
          <a:custGeom>
            <a:avLst/>
            <a:gdLst/>
            <a:ahLst/>
            <a:cxnLst/>
            <a:rect l="l" t="t" r="r" b="b"/>
            <a:pathLst>
              <a:path w="472439" h="93345">
                <a:moveTo>
                  <a:pt x="0" y="92963"/>
                </a:moveTo>
                <a:lnTo>
                  <a:pt x="472440" y="92963"/>
                </a:lnTo>
                <a:lnTo>
                  <a:pt x="472440" y="0"/>
                </a:lnTo>
                <a:lnTo>
                  <a:pt x="0" y="0"/>
                </a:lnTo>
                <a:lnTo>
                  <a:pt x="0" y="92963"/>
                </a:lnTo>
                <a:close/>
              </a:path>
            </a:pathLst>
          </a:custGeom>
          <a:ln w="9144">
            <a:solidFill>
              <a:srgbClr val="BEBEBE"/>
            </a:solidFill>
          </a:ln>
        </p:spPr>
        <p:txBody>
          <a:bodyPr wrap="square" lIns="0" tIns="0" rIns="0" bIns="0" rtlCol="0"/>
          <a:lstStyle/>
          <a:p>
            <a:endParaRPr/>
          </a:p>
        </p:txBody>
      </p:sp>
      <p:sp>
        <p:nvSpPr>
          <p:cNvPr id="50" name="object 50"/>
          <p:cNvSpPr/>
          <p:nvPr/>
        </p:nvSpPr>
        <p:spPr>
          <a:xfrm>
            <a:off x="2915411" y="3861815"/>
            <a:ext cx="472440" cy="60960"/>
          </a:xfrm>
          <a:custGeom>
            <a:avLst/>
            <a:gdLst/>
            <a:ahLst/>
            <a:cxnLst/>
            <a:rect l="l" t="t" r="r" b="b"/>
            <a:pathLst>
              <a:path w="472439" h="60960">
                <a:moveTo>
                  <a:pt x="0" y="0"/>
                </a:moveTo>
                <a:lnTo>
                  <a:pt x="472439" y="0"/>
                </a:lnTo>
                <a:lnTo>
                  <a:pt x="472439" y="60959"/>
                </a:lnTo>
                <a:lnTo>
                  <a:pt x="0" y="60959"/>
                </a:lnTo>
                <a:lnTo>
                  <a:pt x="0" y="0"/>
                </a:lnTo>
                <a:close/>
              </a:path>
            </a:pathLst>
          </a:custGeom>
          <a:ln w="9144">
            <a:solidFill>
              <a:srgbClr val="BEBEBE"/>
            </a:solidFill>
          </a:ln>
        </p:spPr>
        <p:txBody>
          <a:bodyPr wrap="square" lIns="0" tIns="0" rIns="0" bIns="0" rtlCol="0"/>
          <a:lstStyle/>
          <a:p>
            <a:endParaRPr/>
          </a:p>
        </p:txBody>
      </p:sp>
      <p:sp>
        <p:nvSpPr>
          <p:cNvPr id="51" name="object 51"/>
          <p:cNvSpPr/>
          <p:nvPr/>
        </p:nvSpPr>
        <p:spPr>
          <a:xfrm>
            <a:off x="3624071" y="3912108"/>
            <a:ext cx="471170" cy="96520"/>
          </a:xfrm>
          <a:custGeom>
            <a:avLst/>
            <a:gdLst/>
            <a:ahLst/>
            <a:cxnLst/>
            <a:rect l="l" t="t" r="r" b="b"/>
            <a:pathLst>
              <a:path w="471170" h="96520">
                <a:moveTo>
                  <a:pt x="0" y="0"/>
                </a:moveTo>
                <a:lnTo>
                  <a:pt x="470915" y="0"/>
                </a:lnTo>
                <a:lnTo>
                  <a:pt x="470915" y="96012"/>
                </a:lnTo>
                <a:lnTo>
                  <a:pt x="0" y="96012"/>
                </a:lnTo>
                <a:lnTo>
                  <a:pt x="0" y="0"/>
                </a:lnTo>
                <a:close/>
              </a:path>
            </a:pathLst>
          </a:custGeom>
          <a:ln w="9144">
            <a:solidFill>
              <a:srgbClr val="BEBEBE"/>
            </a:solidFill>
          </a:ln>
        </p:spPr>
        <p:txBody>
          <a:bodyPr wrap="square" lIns="0" tIns="0" rIns="0" bIns="0" rtlCol="0"/>
          <a:lstStyle/>
          <a:p>
            <a:endParaRPr/>
          </a:p>
        </p:txBody>
      </p:sp>
      <p:sp>
        <p:nvSpPr>
          <p:cNvPr id="52" name="object 52"/>
          <p:cNvSpPr/>
          <p:nvPr/>
        </p:nvSpPr>
        <p:spPr>
          <a:xfrm>
            <a:off x="4331208" y="3200400"/>
            <a:ext cx="472440" cy="384175"/>
          </a:xfrm>
          <a:custGeom>
            <a:avLst/>
            <a:gdLst/>
            <a:ahLst/>
            <a:cxnLst/>
            <a:rect l="l" t="t" r="r" b="b"/>
            <a:pathLst>
              <a:path w="472439" h="384175">
                <a:moveTo>
                  <a:pt x="0" y="0"/>
                </a:moveTo>
                <a:lnTo>
                  <a:pt x="472439" y="0"/>
                </a:lnTo>
                <a:lnTo>
                  <a:pt x="472439" y="384048"/>
                </a:lnTo>
                <a:lnTo>
                  <a:pt x="0" y="384048"/>
                </a:lnTo>
                <a:lnTo>
                  <a:pt x="0" y="0"/>
                </a:lnTo>
                <a:close/>
              </a:path>
            </a:pathLst>
          </a:custGeom>
          <a:ln w="9144">
            <a:solidFill>
              <a:srgbClr val="BEBEBE"/>
            </a:solidFill>
          </a:ln>
        </p:spPr>
        <p:txBody>
          <a:bodyPr wrap="square" lIns="0" tIns="0" rIns="0" bIns="0" rtlCol="0"/>
          <a:lstStyle/>
          <a:p>
            <a:endParaRPr/>
          </a:p>
        </p:txBody>
      </p:sp>
      <p:sp>
        <p:nvSpPr>
          <p:cNvPr id="53" name="object 53"/>
          <p:cNvSpPr/>
          <p:nvPr/>
        </p:nvSpPr>
        <p:spPr>
          <a:xfrm>
            <a:off x="5039867" y="3489959"/>
            <a:ext cx="472440" cy="247015"/>
          </a:xfrm>
          <a:custGeom>
            <a:avLst/>
            <a:gdLst/>
            <a:ahLst/>
            <a:cxnLst/>
            <a:rect l="l" t="t" r="r" b="b"/>
            <a:pathLst>
              <a:path w="472439" h="247014">
                <a:moveTo>
                  <a:pt x="0" y="0"/>
                </a:moveTo>
                <a:lnTo>
                  <a:pt x="472440" y="0"/>
                </a:lnTo>
                <a:lnTo>
                  <a:pt x="472440" y="246887"/>
                </a:lnTo>
                <a:lnTo>
                  <a:pt x="0" y="246887"/>
                </a:lnTo>
                <a:lnTo>
                  <a:pt x="0" y="0"/>
                </a:lnTo>
                <a:close/>
              </a:path>
            </a:pathLst>
          </a:custGeom>
          <a:ln w="9144">
            <a:solidFill>
              <a:srgbClr val="BEBEBE"/>
            </a:solidFill>
          </a:ln>
        </p:spPr>
        <p:txBody>
          <a:bodyPr wrap="square" lIns="0" tIns="0" rIns="0" bIns="0" rtlCol="0"/>
          <a:lstStyle/>
          <a:p>
            <a:endParaRPr/>
          </a:p>
        </p:txBody>
      </p:sp>
      <p:sp>
        <p:nvSpPr>
          <p:cNvPr id="54" name="object 54"/>
          <p:cNvSpPr/>
          <p:nvPr/>
        </p:nvSpPr>
        <p:spPr>
          <a:xfrm>
            <a:off x="5748528" y="3511296"/>
            <a:ext cx="471170" cy="245745"/>
          </a:xfrm>
          <a:custGeom>
            <a:avLst/>
            <a:gdLst/>
            <a:ahLst/>
            <a:cxnLst/>
            <a:rect l="l" t="t" r="r" b="b"/>
            <a:pathLst>
              <a:path w="471170" h="245745">
                <a:moveTo>
                  <a:pt x="0" y="0"/>
                </a:moveTo>
                <a:lnTo>
                  <a:pt x="470916" y="0"/>
                </a:lnTo>
                <a:lnTo>
                  <a:pt x="470916" y="245363"/>
                </a:lnTo>
                <a:lnTo>
                  <a:pt x="0" y="245363"/>
                </a:lnTo>
                <a:lnTo>
                  <a:pt x="0" y="0"/>
                </a:lnTo>
                <a:close/>
              </a:path>
            </a:pathLst>
          </a:custGeom>
          <a:ln w="9144">
            <a:solidFill>
              <a:srgbClr val="BEBEBE"/>
            </a:solidFill>
          </a:ln>
        </p:spPr>
        <p:txBody>
          <a:bodyPr wrap="square" lIns="0" tIns="0" rIns="0" bIns="0" rtlCol="0"/>
          <a:lstStyle/>
          <a:p>
            <a:endParaRPr/>
          </a:p>
        </p:txBody>
      </p:sp>
      <p:sp>
        <p:nvSpPr>
          <p:cNvPr id="55" name="object 55"/>
          <p:cNvSpPr/>
          <p:nvPr/>
        </p:nvSpPr>
        <p:spPr>
          <a:xfrm>
            <a:off x="6455664" y="5049011"/>
            <a:ext cx="472440" cy="236220"/>
          </a:xfrm>
          <a:custGeom>
            <a:avLst/>
            <a:gdLst/>
            <a:ahLst/>
            <a:cxnLst/>
            <a:rect l="l" t="t" r="r" b="b"/>
            <a:pathLst>
              <a:path w="472440" h="236220">
                <a:moveTo>
                  <a:pt x="0" y="236219"/>
                </a:moveTo>
                <a:lnTo>
                  <a:pt x="472439" y="236219"/>
                </a:lnTo>
                <a:lnTo>
                  <a:pt x="472439" y="0"/>
                </a:lnTo>
                <a:lnTo>
                  <a:pt x="0" y="0"/>
                </a:lnTo>
                <a:lnTo>
                  <a:pt x="0" y="236219"/>
                </a:lnTo>
                <a:close/>
              </a:path>
            </a:pathLst>
          </a:custGeom>
          <a:ln w="9144">
            <a:solidFill>
              <a:srgbClr val="BEBEBE"/>
            </a:solidFill>
          </a:ln>
        </p:spPr>
        <p:txBody>
          <a:bodyPr wrap="square" lIns="0" tIns="0" rIns="0" bIns="0" rtlCol="0"/>
          <a:lstStyle/>
          <a:p>
            <a:endParaRPr/>
          </a:p>
        </p:txBody>
      </p:sp>
      <p:sp>
        <p:nvSpPr>
          <p:cNvPr id="56" name="object 56"/>
          <p:cNvSpPr/>
          <p:nvPr/>
        </p:nvSpPr>
        <p:spPr>
          <a:xfrm>
            <a:off x="7164323" y="5049011"/>
            <a:ext cx="472440" cy="47625"/>
          </a:xfrm>
          <a:custGeom>
            <a:avLst/>
            <a:gdLst/>
            <a:ahLst/>
            <a:cxnLst/>
            <a:rect l="l" t="t" r="r" b="b"/>
            <a:pathLst>
              <a:path w="472440" h="47625">
                <a:moveTo>
                  <a:pt x="0" y="47243"/>
                </a:moveTo>
                <a:lnTo>
                  <a:pt x="472440" y="47243"/>
                </a:lnTo>
                <a:lnTo>
                  <a:pt x="472440" y="0"/>
                </a:lnTo>
                <a:lnTo>
                  <a:pt x="0" y="0"/>
                </a:lnTo>
                <a:lnTo>
                  <a:pt x="0" y="47243"/>
                </a:lnTo>
                <a:close/>
              </a:path>
            </a:pathLst>
          </a:custGeom>
          <a:ln w="9144">
            <a:solidFill>
              <a:srgbClr val="BEBEBE"/>
            </a:solidFill>
          </a:ln>
        </p:spPr>
        <p:txBody>
          <a:bodyPr wrap="square" lIns="0" tIns="0" rIns="0" bIns="0" rtlCol="0"/>
          <a:lstStyle/>
          <a:p>
            <a:endParaRPr/>
          </a:p>
        </p:txBody>
      </p:sp>
      <p:sp>
        <p:nvSpPr>
          <p:cNvPr id="57" name="object 57"/>
          <p:cNvSpPr/>
          <p:nvPr/>
        </p:nvSpPr>
        <p:spPr>
          <a:xfrm>
            <a:off x="1499616" y="3747515"/>
            <a:ext cx="472440" cy="177165"/>
          </a:xfrm>
          <a:custGeom>
            <a:avLst/>
            <a:gdLst/>
            <a:ahLst/>
            <a:cxnLst/>
            <a:rect l="l" t="t" r="r" b="b"/>
            <a:pathLst>
              <a:path w="472439" h="177164">
                <a:moveTo>
                  <a:pt x="472440" y="0"/>
                </a:moveTo>
                <a:lnTo>
                  <a:pt x="0" y="0"/>
                </a:lnTo>
                <a:lnTo>
                  <a:pt x="0" y="176783"/>
                </a:lnTo>
                <a:lnTo>
                  <a:pt x="472440" y="176783"/>
                </a:lnTo>
                <a:lnTo>
                  <a:pt x="472440" y="0"/>
                </a:lnTo>
                <a:close/>
              </a:path>
            </a:pathLst>
          </a:custGeom>
          <a:solidFill>
            <a:srgbClr val="FFCC00"/>
          </a:solidFill>
        </p:spPr>
        <p:txBody>
          <a:bodyPr wrap="square" lIns="0" tIns="0" rIns="0" bIns="0" rtlCol="0"/>
          <a:lstStyle/>
          <a:p>
            <a:endParaRPr/>
          </a:p>
        </p:txBody>
      </p:sp>
      <p:sp>
        <p:nvSpPr>
          <p:cNvPr id="58" name="object 58"/>
          <p:cNvSpPr/>
          <p:nvPr/>
        </p:nvSpPr>
        <p:spPr>
          <a:xfrm>
            <a:off x="2206751" y="3537203"/>
            <a:ext cx="472440" cy="287020"/>
          </a:xfrm>
          <a:custGeom>
            <a:avLst/>
            <a:gdLst/>
            <a:ahLst/>
            <a:cxnLst/>
            <a:rect l="l" t="t" r="r" b="b"/>
            <a:pathLst>
              <a:path w="472439" h="287020">
                <a:moveTo>
                  <a:pt x="472440" y="0"/>
                </a:moveTo>
                <a:lnTo>
                  <a:pt x="0" y="0"/>
                </a:lnTo>
                <a:lnTo>
                  <a:pt x="0" y="286512"/>
                </a:lnTo>
                <a:lnTo>
                  <a:pt x="472440" y="286512"/>
                </a:lnTo>
                <a:lnTo>
                  <a:pt x="472440" y="0"/>
                </a:lnTo>
                <a:close/>
              </a:path>
            </a:pathLst>
          </a:custGeom>
          <a:solidFill>
            <a:srgbClr val="FFCC00"/>
          </a:solidFill>
        </p:spPr>
        <p:txBody>
          <a:bodyPr wrap="square" lIns="0" tIns="0" rIns="0" bIns="0" rtlCol="0"/>
          <a:lstStyle/>
          <a:p>
            <a:endParaRPr/>
          </a:p>
        </p:txBody>
      </p:sp>
      <p:sp>
        <p:nvSpPr>
          <p:cNvPr id="59" name="object 59"/>
          <p:cNvSpPr/>
          <p:nvPr/>
        </p:nvSpPr>
        <p:spPr>
          <a:xfrm>
            <a:off x="2915411" y="3712464"/>
            <a:ext cx="472440" cy="149860"/>
          </a:xfrm>
          <a:custGeom>
            <a:avLst/>
            <a:gdLst/>
            <a:ahLst/>
            <a:cxnLst/>
            <a:rect l="l" t="t" r="r" b="b"/>
            <a:pathLst>
              <a:path w="472439" h="149860">
                <a:moveTo>
                  <a:pt x="472439" y="0"/>
                </a:moveTo>
                <a:lnTo>
                  <a:pt x="0" y="0"/>
                </a:lnTo>
                <a:lnTo>
                  <a:pt x="0" y="149352"/>
                </a:lnTo>
                <a:lnTo>
                  <a:pt x="472439" y="149352"/>
                </a:lnTo>
                <a:lnTo>
                  <a:pt x="472439" y="0"/>
                </a:lnTo>
                <a:close/>
              </a:path>
            </a:pathLst>
          </a:custGeom>
          <a:solidFill>
            <a:srgbClr val="FFCC00"/>
          </a:solidFill>
        </p:spPr>
        <p:txBody>
          <a:bodyPr wrap="square" lIns="0" tIns="0" rIns="0" bIns="0" rtlCol="0"/>
          <a:lstStyle/>
          <a:p>
            <a:endParaRPr/>
          </a:p>
        </p:txBody>
      </p:sp>
      <p:sp>
        <p:nvSpPr>
          <p:cNvPr id="60" name="object 60"/>
          <p:cNvSpPr/>
          <p:nvPr/>
        </p:nvSpPr>
        <p:spPr>
          <a:xfrm>
            <a:off x="3624071" y="3756659"/>
            <a:ext cx="471170" cy="155575"/>
          </a:xfrm>
          <a:custGeom>
            <a:avLst/>
            <a:gdLst/>
            <a:ahLst/>
            <a:cxnLst/>
            <a:rect l="l" t="t" r="r" b="b"/>
            <a:pathLst>
              <a:path w="471170" h="155575">
                <a:moveTo>
                  <a:pt x="470915" y="0"/>
                </a:moveTo>
                <a:lnTo>
                  <a:pt x="0" y="0"/>
                </a:lnTo>
                <a:lnTo>
                  <a:pt x="0" y="155447"/>
                </a:lnTo>
                <a:lnTo>
                  <a:pt x="470915" y="155447"/>
                </a:lnTo>
                <a:lnTo>
                  <a:pt x="470915" y="0"/>
                </a:lnTo>
                <a:close/>
              </a:path>
            </a:pathLst>
          </a:custGeom>
          <a:solidFill>
            <a:srgbClr val="FFCC00"/>
          </a:solidFill>
        </p:spPr>
        <p:txBody>
          <a:bodyPr wrap="square" lIns="0" tIns="0" rIns="0" bIns="0" rtlCol="0"/>
          <a:lstStyle/>
          <a:p>
            <a:endParaRPr/>
          </a:p>
        </p:txBody>
      </p:sp>
      <p:sp>
        <p:nvSpPr>
          <p:cNvPr id="61" name="object 61"/>
          <p:cNvSpPr/>
          <p:nvPr/>
        </p:nvSpPr>
        <p:spPr>
          <a:xfrm>
            <a:off x="4331208" y="3055620"/>
            <a:ext cx="472440" cy="144780"/>
          </a:xfrm>
          <a:custGeom>
            <a:avLst/>
            <a:gdLst/>
            <a:ahLst/>
            <a:cxnLst/>
            <a:rect l="l" t="t" r="r" b="b"/>
            <a:pathLst>
              <a:path w="472439" h="144780">
                <a:moveTo>
                  <a:pt x="472439" y="0"/>
                </a:moveTo>
                <a:lnTo>
                  <a:pt x="0" y="0"/>
                </a:lnTo>
                <a:lnTo>
                  <a:pt x="0" y="144779"/>
                </a:lnTo>
                <a:lnTo>
                  <a:pt x="472439" y="144779"/>
                </a:lnTo>
                <a:lnTo>
                  <a:pt x="472439" y="0"/>
                </a:lnTo>
                <a:close/>
              </a:path>
            </a:pathLst>
          </a:custGeom>
          <a:solidFill>
            <a:srgbClr val="FFCC00"/>
          </a:solidFill>
        </p:spPr>
        <p:txBody>
          <a:bodyPr wrap="square" lIns="0" tIns="0" rIns="0" bIns="0" rtlCol="0"/>
          <a:lstStyle/>
          <a:p>
            <a:endParaRPr/>
          </a:p>
        </p:txBody>
      </p:sp>
      <p:sp>
        <p:nvSpPr>
          <p:cNvPr id="62" name="object 62"/>
          <p:cNvSpPr/>
          <p:nvPr/>
        </p:nvSpPr>
        <p:spPr>
          <a:xfrm>
            <a:off x="5039867" y="3339084"/>
            <a:ext cx="472440" cy="151130"/>
          </a:xfrm>
          <a:custGeom>
            <a:avLst/>
            <a:gdLst/>
            <a:ahLst/>
            <a:cxnLst/>
            <a:rect l="l" t="t" r="r" b="b"/>
            <a:pathLst>
              <a:path w="472439" h="151129">
                <a:moveTo>
                  <a:pt x="472440" y="0"/>
                </a:moveTo>
                <a:lnTo>
                  <a:pt x="0" y="0"/>
                </a:lnTo>
                <a:lnTo>
                  <a:pt x="0" y="150875"/>
                </a:lnTo>
                <a:lnTo>
                  <a:pt x="472440" y="150875"/>
                </a:lnTo>
                <a:lnTo>
                  <a:pt x="472440" y="0"/>
                </a:lnTo>
                <a:close/>
              </a:path>
            </a:pathLst>
          </a:custGeom>
          <a:solidFill>
            <a:srgbClr val="FFCC00"/>
          </a:solidFill>
        </p:spPr>
        <p:txBody>
          <a:bodyPr wrap="square" lIns="0" tIns="0" rIns="0" bIns="0" rtlCol="0"/>
          <a:lstStyle/>
          <a:p>
            <a:endParaRPr/>
          </a:p>
        </p:txBody>
      </p:sp>
      <p:sp>
        <p:nvSpPr>
          <p:cNvPr id="63" name="object 63"/>
          <p:cNvSpPr/>
          <p:nvPr/>
        </p:nvSpPr>
        <p:spPr>
          <a:xfrm>
            <a:off x="5748528" y="3275076"/>
            <a:ext cx="471170" cy="236220"/>
          </a:xfrm>
          <a:custGeom>
            <a:avLst/>
            <a:gdLst/>
            <a:ahLst/>
            <a:cxnLst/>
            <a:rect l="l" t="t" r="r" b="b"/>
            <a:pathLst>
              <a:path w="471170" h="236220">
                <a:moveTo>
                  <a:pt x="470916" y="0"/>
                </a:moveTo>
                <a:lnTo>
                  <a:pt x="0" y="0"/>
                </a:lnTo>
                <a:lnTo>
                  <a:pt x="0" y="236220"/>
                </a:lnTo>
                <a:lnTo>
                  <a:pt x="470916" y="236220"/>
                </a:lnTo>
                <a:lnTo>
                  <a:pt x="470916" y="0"/>
                </a:lnTo>
                <a:close/>
              </a:path>
            </a:pathLst>
          </a:custGeom>
          <a:solidFill>
            <a:srgbClr val="FFCC00"/>
          </a:solidFill>
        </p:spPr>
        <p:txBody>
          <a:bodyPr wrap="square" lIns="0" tIns="0" rIns="0" bIns="0" rtlCol="0"/>
          <a:lstStyle/>
          <a:p>
            <a:endParaRPr/>
          </a:p>
        </p:txBody>
      </p:sp>
      <p:sp>
        <p:nvSpPr>
          <p:cNvPr id="64" name="object 64"/>
          <p:cNvSpPr/>
          <p:nvPr/>
        </p:nvSpPr>
        <p:spPr>
          <a:xfrm>
            <a:off x="6455664" y="4314444"/>
            <a:ext cx="472440" cy="113030"/>
          </a:xfrm>
          <a:custGeom>
            <a:avLst/>
            <a:gdLst/>
            <a:ahLst/>
            <a:cxnLst/>
            <a:rect l="l" t="t" r="r" b="b"/>
            <a:pathLst>
              <a:path w="472440" h="113029">
                <a:moveTo>
                  <a:pt x="472439" y="0"/>
                </a:moveTo>
                <a:lnTo>
                  <a:pt x="0" y="0"/>
                </a:lnTo>
                <a:lnTo>
                  <a:pt x="0" y="112775"/>
                </a:lnTo>
                <a:lnTo>
                  <a:pt x="472439" y="112775"/>
                </a:lnTo>
                <a:lnTo>
                  <a:pt x="472439" y="0"/>
                </a:lnTo>
                <a:close/>
              </a:path>
            </a:pathLst>
          </a:custGeom>
          <a:solidFill>
            <a:srgbClr val="FFCC00"/>
          </a:solidFill>
        </p:spPr>
        <p:txBody>
          <a:bodyPr wrap="square" lIns="0" tIns="0" rIns="0" bIns="0" rtlCol="0"/>
          <a:lstStyle/>
          <a:p>
            <a:endParaRPr/>
          </a:p>
        </p:txBody>
      </p:sp>
      <p:sp>
        <p:nvSpPr>
          <p:cNvPr id="65" name="object 65"/>
          <p:cNvSpPr/>
          <p:nvPr/>
        </p:nvSpPr>
        <p:spPr>
          <a:xfrm>
            <a:off x="7164323" y="3656076"/>
            <a:ext cx="472440" cy="242570"/>
          </a:xfrm>
          <a:custGeom>
            <a:avLst/>
            <a:gdLst/>
            <a:ahLst/>
            <a:cxnLst/>
            <a:rect l="l" t="t" r="r" b="b"/>
            <a:pathLst>
              <a:path w="472440" h="242570">
                <a:moveTo>
                  <a:pt x="472440" y="0"/>
                </a:moveTo>
                <a:lnTo>
                  <a:pt x="0" y="0"/>
                </a:lnTo>
                <a:lnTo>
                  <a:pt x="0" y="242316"/>
                </a:lnTo>
                <a:lnTo>
                  <a:pt x="472440" y="242316"/>
                </a:lnTo>
                <a:lnTo>
                  <a:pt x="472440" y="0"/>
                </a:lnTo>
                <a:close/>
              </a:path>
            </a:pathLst>
          </a:custGeom>
          <a:solidFill>
            <a:srgbClr val="FFCC00"/>
          </a:solidFill>
        </p:spPr>
        <p:txBody>
          <a:bodyPr wrap="square" lIns="0" tIns="0" rIns="0" bIns="0" rtlCol="0"/>
          <a:lstStyle/>
          <a:p>
            <a:endParaRPr/>
          </a:p>
        </p:txBody>
      </p:sp>
      <p:sp>
        <p:nvSpPr>
          <p:cNvPr id="66" name="object 66"/>
          <p:cNvSpPr/>
          <p:nvPr/>
        </p:nvSpPr>
        <p:spPr>
          <a:xfrm>
            <a:off x="1499616" y="3747515"/>
            <a:ext cx="472440" cy="177165"/>
          </a:xfrm>
          <a:custGeom>
            <a:avLst/>
            <a:gdLst/>
            <a:ahLst/>
            <a:cxnLst/>
            <a:rect l="l" t="t" r="r" b="b"/>
            <a:pathLst>
              <a:path w="472439" h="177164">
                <a:moveTo>
                  <a:pt x="0" y="0"/>
                </a:moveTo>
                <a:lnTo>
                  <a:pt x="472440" y="0"/>
                </a:lnTo>
                <a:lnTo>
                  <a:pt x="472440" y="176783"/>
                </a:lnTo>
                <a:lnTo>
                  <a:pt x="0" y="176783"/>
                </a:lnTo>
                <a:lnTo>
                  <a:pt x="0" y="0"/>
                </a:lnTo>
                <a:close/>
              </a:path>
            </a:pathLst>
          </a:custGeom>
          <a:ln w="9144">
            <a:solidFill>
              <a:srgbClr val="BEBEBE"/>
            </a:solidFill>
          </a:ln>
        </p:spPr>
        <p:txBody>
          <a:bodyPr wrap="square" lIns="0" tIns="0" rIns="0" bIns="0" rtlCol="0"/>
          <a:lstStyle/>
          <a:p>
            <a:endParaRPr/>
          </a:p>
        </p:txBody>
      </p:sp>
      <p:sp>
        <p:nvSpPr>
          <p:cNvPr id="67" name="object 67"/>
          <p:cNvSpPr/>
          <p:nvPr/>
        </p:nvSpPr>
        <p:spPr>
          <a:xfrm>
            <a:off x="2206751" y="3537203"/>
            <a:ext cx="472440" cy="287020"/>
          </a:xfrm>
          <a:custGeom>
            <a:avLst/>
            <a:gdLst/>
            <a:ahLst/>
            <a:cxnLst/>
            <a:rect l="l" t="t" r="r" b="b"/>
            <a:pathLst>
              <a:path w="472439" h="287020">
                <a:moveTo>
                  <a:pt x="0" y="0"/>
                </a:moveTo>
                <a:lnTo>
                  <a:pt x="472440" y="0"/>
                </a:lnTo>
                <a:lnTo>
                  <a:pt x="472440" y="286512"/>
                </a:lnTo>
                <a:lnTo>
                  <a:pt x="0" y="286512"/>
                </a:lnTo>
                <a:lnTo>
                  <a:pt x="0" y="0"/>
                </a:lnTo>
                <a:close/>
              </a:path>
            </a:pathLst>
          </a:custGeom>
          <a:ln w="9144">
            <a:solidFill>
              <a:srgbClr val="BEBEBE"/>
            </a:solidFill>
          </a:ln>
        </p:spPr>
        <p:txBody>
          <a:bodyPr wrap="square" lIns="0" tIns="0" rIns="0" bIns="0" rtlCol="0"/>
          <a:lstStyle/>
          <a:p>
            <a:endParaRPr/>
          </a:p>
        </p:txBody>
      </p:sp>
      <p:sp>
        <p:nvSpPr>
          <p:cNvPr id="68" name="object 68"/>
          <p:cNvSpPr/>
          <p:nvPr/>
        </p:nvSpPr>
        <p:spPr>
          <a:xfrm>
            <a:off x="2915411" y="3712464"/>
            <a:ext cx="472440" cy="149860"/>
          </a:xfrm>
          <a:custGeom>
            <a:avLst/>
            <a:gdLst/>
            <a:ahLst/>
            <a:cxnLst/>
            <a:rect l="l" t="t" r="r" b="b"/>
            <a:pathLst>
              <a:path w="472439" h="149860">
                <a:moveTo>
                  <a:pt x="0" y="0"/>
                </a:moveTo>
                <a:lnTo>
                  <a:pt x="472439" y="0"/>
                </a:lnTo>
                <a:lnTo>
                  <a:pt x="472439" y="149352"/>
                </a:lnTo>
                <a:lnTo>
                  <a:pt x="0" y="149352"/>
                </a:lnTo>
                <a:lnTo>
                  <a:pt x="0" y="0"/>
                </a:lnTo>
                <a:close/>
              </a:path>
            </a:pathLst>
          </a:custGeom>
          <a:ln w="9144">
            <a:solidFill>
              <a:srgbClr val="BEBEBE"/>
            </a:solidFill>
          </a:ln>
        </p:spPr>
        <p:txBody>
          <a:bodyPr wrap="square" lIns="0" tIns="0" rIns="0" bIns="0" rtlCol="0"/>
          <a:lstStyle/>
          <a:p>
            <a:endParaRPr/>
          </a:p>
        </p:txBody>
      </p:sp>
      <p:sp>
        <p:nvSpPr>
          <p:cNvPr id="69" name="object 69"/>
          <p:cNvSpPr/>
          <p:nvPr/>
        </p:nvSpPr>
        <p:spPr>
          <a:xfrm>
            <a:off x="3624071" y="3756659"/>
            <a:ext cx="471170" cy="155575"/>
          </a:xfrm>
          <a:custGeom>
            <a:avLst/>
            <a:gdLst/>
            <a:ahLst/>
            <a:cxnLst/>
            <a:rect l="l" t="t" r="r" b="b"/>
            <a:pathLst>
              <a:path w="471170" h="155575">
                <a:moveTo>
                  <a:pt x="0" y="0"/>
                </a:moveTo>
                <a:lnTo>
                  <a:pt x="470915" y="0"/>
                </a:lnTo>
                <a:lnTo>
                  <a:pt x="470915" y="155447"/>
                </a:lnTo>
                <a:lnTo>
                  <a:pt x="0" y="155447"/>
                </a:lnTo>
                <a:lnTo>
                  <a:pt x="0" y="0"/>
                </a:lnTo>
                <a:close/>
              </a:path>
            </a:pathLst>
          </a:custGeom>
          <a:ln w="9144">
            <a:solidFill>
              <a:srgbClr val="BEBEBE"/>
            </a:solidFill>
          </a:ln>
        </p:spPr>
        <p:txBody>
          <a:bodyPr wrap="square" lIns="0" tIns="0" rIns="0" bIns="0" rtlCol="0"/>
          <a:lstStyle/>
          <a:p>
            <a:endParaRPr/>
          </a:p>
        </p:txBody>
      </p:sp>
      <p:sp>
        <p:nvSpPr>
          <p:cNvPr id="70" name="object 70"/>
          <p:cNvSpPr/>
          <p:nvPr/>
        </p:nvSpPr>
        <p:spPr>
          <a:xfrm>
            <a:off x="4331208" y="3055620"/>
            <a:ext cx="472440" cy="144780"/>
          </a:xfrm>
          <a:custGeom>
            <a:avLst/>
            <a:gdLst/>
            <a:ahLst/>
            <a:cxnLst/>
            <a:rect l="l" t="t" r="r" b="b"/>
            <a:pathLst>
              <a:path w="472439" h="144780">
                <a:moveTo>
                  <a:pt x="0" y="0"/>
                </a:moveTo>
                <a:lnTo>
                  <a:pt x="472439" y="0"/>
                </a:lnTo>
                <a:lnTo>
                  <a:pt x="472439" y="144779"/>
                </a:lnTo>
                <a:lnTo>
                  <a:pt x="0" y="144779"/>
                </a:lnTo>
                <a:lnTo>
                  <a:pt x="0" y="0"/>
                </a:lnTo>
                <a:close/>
              </a:path>
            </a:pathLst>
          </a:custGeom>
          <a:ln w="9143">
            <a:solidFill>
              <a:srgbClr val="BEBEBE"/>
            </a:solidFill>
          </a:ln>
        </p:spPr>
        <p:txBody>
          <a:bodyPr wrap="square" lIns="0" tIns="0" rIns="0" bIns="0" rtlCol="0"/>
          <a:lstStyle/>
          <a:p>
            <a:endParaRPr/>
          </a:p>
        </p:txBody>
      </p:sp>
      <p:sp>
        <p:nvSpPr>
          <p:cNvPr id="71" name="object 71"/>
          <p:cNvSpPr/>
          <p:nvPr/>
        </p:nvSpPr>
        <p:spPr>
          <a:xfrm>
            <a:off x="5039867" y="3339084"/>
            <a:ext cx="472440" cy="151130"/>
          </a:xfrm>
          <a:custGeom>
            <a:avLst/>
            <a:gdLst/>
            <a:ahLst/>
            <a:cxnLst/>
            <a:rect l="l" t="t" r="r" b="b"/>
            <a:pathLst>
              <a:path w="472439" h="151129">
                <a:moveTo>
                  <a:pt x="0" y="0"/>
                </a:moveTo>
                <a:lnTo>
                  <a:pt x="472440" y="0"/>
                </a:lnTo>
                <a:lnTo>
                  <a:pt x="472440" y="150875"/>
                </a:lnTo>
                <a:lnTo>
                  <a:pt x="0" y="150875"/>
                </a:lnTo>
                <a:lnTo>
                  <a:pt x="0" y="0"/>
                </a:lnTo>
                <a:close/>
              </a:path>
            </a:pathLst>
          </a:custGeom>
          <a:ln w="9144">
            <a:solidFill>
              <a:srgbClr val="BEBEBE"/>
            </a:solidFill>
          </a:ln>
        </p:spPr>
        <p:txBody>
          <a:bodyPr wrap="square" lIns="0" tIns="0" rIns="0" bIns="0" rtlCol="0"/>
          <a:lstStyle/>
          <a:p>
            <a:endParaRPr/>
          </a:p>
        </p:txBody>
      </p:sp>
      <p:sp>
        <p:nvSpPr>
          <p:cNvPr id="72" name="object 72"/>
          <p:cNvSpPr/>
          <p:nvPr/>
        </p:nvSpPr>
        <p:spPr>
          <a:xfrm>
            <a:off x="5748528" y="3275076"/>
            <a:ext cx="471170" cy="236220"/>
          </a:xfrm>
          <a:custGeom>
            <a:avLst/>
            <a:gdLst/>
            <a:ahLst/>
            <a:cxnLst/>
            <a:rect l="l" t="t" r="r" b="b"/>
            <a:pathLst>
              <a:path w="471170" h="236220">
                <a:moveTo>
                  <a:pt x="0" y="0"/>
                </a:moveTo>
                <a:lnTo>
                  <a:pt x="470916" y="0"/>
                </a:lnTo>
                <a:lnTo>
                  <a:pt x="470916" y="236220"/>
                </a:lnTo>
                <a:lnTo>
                  <a:pt x="0" y="236220"/>
                </a:lnTo>
                <a:lnTo>
                  <a:pt x="0" y="0"/>
                </a:lnTo>
                <a:close/>
              </a:path>
            </a:pathLst>
          </a:custGeom>
          <a:ln w="9144">
            <a:solidFill>
              <a:srgbClr val="BEBEBE"/>
            </a:solidFill>
          </a:ln>
        </p:spPr>
        <p:txBody>
          <a:bodyPr wrap="square" lIns="0" tIns="0" rIns="0" bIns="0" rtlCol="0"/>
          <a:lstStyle/>
          <a:p>
            <a:endParaRPr/>
          </a:p>
        </p:txBody>
      </p:sp>
      <p:sp>
        <p:nvSpPr>
          <p:cNvPr id="73" name="object 73"/>
          <p:cNvSpPr/>
          <p:nvPr/>
        </p:nvSpPr>
        <p:spPr>
          <a:xfrm>
            <a:off x="6455664" y="4314444"/>
            <a:ext cx="472440" cy="113030"/>
          </a:xfrm>
          <a:custGeom>
            <a:avLst/>
            <a:gdLst/>
            <a:ahLst/>
            <a:cxnLst/>
            <a:rect l="l" t="t" r="r" b="b"/>
            <a:pathLst>
              <a:path w="472440" h="113029">
                <a:moveTo>
                  <a:pt x="0" y="0"/>
                </a:moveTo>
                <a:lnTo>
                  <a:pt x="472439" y="0"/>
                </a:lnTo>
                <a:lnTo>
                  <a:pt x="472439" y="112775"/>
                </a:lnTo>
                <a:lnTo>
                  <a:pt x="0" y="112775"/>
                </a:lnTo>
                <a:lnTo>
                  <a:pt x="0" y="0"/>
                </a:lnTo>
                <a:close/>
              </a:path>
            </a:pathLst>
          </a:custGeom>
          <a:ln w="9144">
            <a:solidFill>
              <a:srgbClr val="BEBEBE"/>
            </a:solidFill>
          </a:ln>
        </p:spPr>
        <p:txBody>
          <a:bodyPr wrap="square" lIns="0" tIns="0" rIns="0" bIns="0" rtlCol="0"/>
          <a:lstStyle/>
          <a:p>
            <a:endParaRPr/>
          </a:p>
        </p:txBody>
      </p:sp>
      <p:sp>
        <p:nvSpPr>
          <p:cNvPr id="74" name="object 74"/>
          <p:cNvSpPr/>
          <p:nvPr/>
        </p:nvSpPr>
        <p:spPr>
          <a:xfrm>
            <a:off x="7164323" y="3656076"/>
            <a:ext cx="472440" cy="242570"/>
          </a:xfrm>
          <a:custGeom>
            <a:avLst/>
            <a:gdLst/>
            <a:ahLst/>
            <a:cxnLst/>
            <a:rect l="l" t="t" r="r" b="b"/>
            <a:pathLst>
              <a:path w="472440" h="242570">
                <a:moveTo>
                  <a:pt x="0" y="0"/>
                </a:moveTo>
                <a:lnTo>
                  <a:pt x="472440" y="0"/>
                </a:lnTo>
                <a:lnTo>
                  <a:pt x="472440" y="242316"/>
                </a:lnTo>
                <a:lnTo>
                  <a:pt x="0" y="242316"/>
                </a:lnTo>
                <a:lnTo>
                  <a:pt x="0" y="0"/>
                </a:lnTo>
                <a:close/>
              </a:path>
            </a:pathLst>
          </a:custGeom>
          <a:ln w="9144">
            <a:solidFill>
              <a:srgbClr val="BEBEBE"/>
            </a:solidFill>
          </a:ln>
        </p:spPr>
        <p:txBody>
          <a:bodyPr wrap="square" lIns="0" tIns="0" rIns="0" bIns="0" rtlCol="0"/>
          <a:lstStyle/>
          <a:p>
            <a:endParaRPr/>
          </a:p>
        </p:txBody>
      </p:sp>
      <p:sp>
        <p:nvSpPr>
          <p:cNvPr id="75" name="object 75"/>
          <p:cNvSpPr/>
          <p:nvPr/>
        </p:nvSpPr>
        <p:spPr>
          <a:xfrm>
            <a:off x="1499616" y="3564635"/>
            <a:ext cx="472440" cy="182880"/>
          </a:xfrm>
          <a:custGeom>
            <a:avLst/>
            <a:gdLst/>
            <a:ahLst/>
            <a:cxnLst/>
            <a:rect l="l" t="t" r="r" b="b"/>
            <a:pathLst>
              <a:path w="472439" h="182879">
                <a:moveTo>
                  <a:pt x="472440" y="0"/>
                </a:moveTo>
                <a:lnTo>
                  <a:pt x="0" y="0"/>
                </a:lnTo>
                <a:lnTo>
                  <a:pt x="0" y="182880"/>
                </a:lnTo>
                <a:lnTo>
                  <a:pt x="472440" y="182880"/>
                </a:lnTo>
                <a:lnTo>
                  <a:pt x="472440" y="0"/>
                </a:lnTo>
                <a:close/>
              </a:path>
            </a:pathLst>
          </a:custGeom>
          <a:solidFill>
            <a:srgbClr val="009EDF"/>
          </a:solidFill>
        </p:spPr>
        <p:txBody>
          <a:bodyPr wrap="square" lIns="0" tIns="0" rIns="0" bIns="0" rtlCol="0"/>
          <a:lstStyle/>
          <a:p>
            <a:endParaRPr/>
          </a:p>
        </p:txBody>
      </p:sp>
      <p:sp>
        <p:nvSpPr>
          <p:cNvPr id="76" name="object 76"/>
          <p:cNvSpPr/>
          <p:nvPr/>
        </p:nvSpPr>
        <p:spPr>
          <a:xfrm>
            <a:off x="2206751" y="3201923"/>
            <a:ext cx="472440" cy="335280"/>
          </a:xfrm>
          <a:custGeom>
            <a:avLst/>
            <a:gdLst/>
            <a:ahLst/>
            <a:cxnLst/>
            <a:rect l="l" t="t" r="r" b="b"/>
            <a:pathLst>
              <a:path w="472439" h="335279">
                <a:moveTo>
                  <a:pt x="472440" y="0"/>
                </a:moveTo>
                <a:lnTo>
                  <a:pt x="0" y="0"/>
                </a:lnTo>
                <a:lnTo>
                  <a:pt x="0" y="335279"/>
                </a:lnTo>
                <a:lnTo>
                  <a:pt x="472440" y="335279"/>
                </a:lnTo>
                <a:lnTo>
                  <a:pt x="472440" y="0"/>
                </a:lnTo>
                <a:close/>
              </a:path>
            </a:pathLst>
          </a:custGeom>
          <a:solidFill>
            <a:srgbClr val="009EDF"/>
          </a:solidFill>
        </p:spPr>
        <p:txBody>
          <a:bodyPr wrap="square" lIns="0" tIns="0" rIns="0" bIns="0" rtlCol="0"/>
          <a:lstStyle/>
          <a:p>
            <a:endParaRPr/>
          </a:p>
        </p:txBody>
      </p:sp>
      <p:sp>
        <p:nvSpPr>
          <p:cNvPr id="77" name="object 77"/>
          <p:cNvSpPr/>
          <p:nvPr/>
        </p:nvSpPr>
        <p:spPr>
          <a:xfrm>
            <a:off x="2915411" y="3485388"/>
            <a:ext cx="472440" cy="227329"/>
          </a:xfrm>
          <a:custGeom>
            <a:avLst/>
            <a:gdLst/>
            <a:ahLst/>
            <a:cxnLst/>
            <a:rect l="l" t="t" r="r" b="b"/>
            <a:pathLst>
              <a:path w="472439" h="227329">
                <a:moveTo>
                  <a:pt x="472439" y="0"/>
                </a:moveTo>
                <a:lnTo>
                  <a:pt x="0" y="0"/>
                </a:lnTo>
                <a:lnTo>
                  <a:pt x="0" y="227075"/>
                </a:lnTo>
                <a:lnTo>
                  <a:pt x="472439" y="227075"/>
                </a:lnTo>
                <a:lnTo>
                  <a:pt x="472439" y="0"/>
                </a:lnTo>
                <a:close/>
              </a:path>
            </a:pathLst>
          </a:custGeom>
          <a:solidFill>
            <a:srgbClr val="009EDF"/>
          </a:solidFill>
        </p:spPr>
        <p:txBody>
          <a:bodyPr wrap="square" lIns="0" tIns="0" rIns="0" bIns="0" rtlCol="0"/>
          <a:lstStyle/>
          <a:p>
            <a:endParaRPr/>
          </a:p>
        </p:txBody>
      </p:sp>
      <p:sp>
        <p:nvSpPr>
          <p:cNvPr id="78" name="object 78"/>
          <p:cNvSpPr/>
          <p:nvPr/>
        </p:nvSpPr>
        <p:spPr>
          <a:xfrm>
            <a:off x="3624071" y="3491484"/>
            <a:ext cx="471170" cy="265430"/>
          </a:xfrm>
          <a:custGeom>
            <a:avLst/>
            <a:gdLst/>
            <a:ahLst/>
            <a:cxnLst/>
            <a:rect l="l" t="t" r="r" b="b"/>
            <a:pathLst>
              <a:path w="471170" h="265429">
                <a:moveTo>
                  <a:pt x="470915" y="0"/>
                </a:moveTo>
                <a:lnTo>
                  <a:pt x="0" y="0"/>
                </a:lnTo>
                <a:lnTo>
                  <a:pt x="0" y="265175"/>
                </a:lnTo>
                <a:lnTo>
                  <a:pt x="470915" y="265175"/>
                </a:lnTo>
                <a:lnTo>
                  <a:pt x="470915" y="0"/>
                </a:lnTo>
                <a:close/>
              </a:path>
            </a:pathLst>
          </a:custGeom>
          <a:solidFill>
            <a:srgbClr val="009EDF"/>
          </a:solidFill>
        </p:spPr>
        <p:txBody>
          <a:bodyPr wrap="square" lIns="0" tIns="0" rIns="0" bIns="0" rtlCol="0"/>
          <a:lstStyle/>
          <a:p>
            <a:endParaRPr/>
          </a:p>
        </p:txBody>
      </p:sp>
      <p:sp>
        <p:nvSpPr>
          <p:cNvPr id="79" name="object 79"/>
          <p:cNvSpPr/>
          <p:nvPr/>
        </p:nvSpPr>
        <p:spPr>
          <a:xfrm>
            <a:off x="4331208" y="2878835"/>
            <a:ext cx="472440" cy="177165"/>
          </a:xfrm>
          <a:custGeom>
            <a:avLst/>
            <a:gdLst/>
            <a:ahLst/>
            <a:cxnLst/>
            <a:rect l="l" t="t" r="r" b="b"/>
            <a:pathLst>
              <a:path w="472439" h="177164">
                <a:moveTo>
                  <a:pt x="472439" y="0"/>
                </a:moveTo>
                <a:lnTo>
                  <a:pt x="0" y="0"/>
                </a:lnTo>
                <a:lnTo>
                  <a:pt x="0" y="176784"/>
                </a:lnTo>
                <a:lnTo>
                  <a:pt x="472439" y="176784"/>
                </a:lnTo>
                <a:lnTo>
                  <a:pt x="472439" y="0"/>
                </a:lnTo>
                <a:close/>
              </a:path>
            </a:pathLst>
          </a:custGeom>
          <a:solidFill>
            <a:srgbClr val="009EDF"/>
          </a:solidFill>
        </p:spPr>
        <p:txBody>
          <a:bodyPr wrap="square" lIns="0" tIns="0" rIns="0" bIns="0" rtlCol="0"/>
          <a:lstStyle/>
          <a:p>
            <a:endParaRPr/>
          </a:p>
        </p:txBody>
      </p:sp>
      <p:sp>
        <p:nvSpPr>
          <p:cNvPr id="80" name="object 80"/>
          <p:cNvSpPr/>
          <p:nvPr/>
        </p:nvSpPr>
        <p:spPr>
          <a:xfrm>
            <a:off x="5039867" y="3172967"/>
            <a:ext cx="472440" cy="166370"/>
          </a:xfrm>
          <a:custGeom>
            <a:avLst/>
            <a:gdLst/>
            <a:ahLst/>
            <a:cxnLst/>
            <a:rect l="l" t="t" r="r" b="b"/>
            <a:pathLst>
              <a:path w="472439" h="166370">
                <a:moveTo>
                  <a:pt x="472440" y="0"/>
                </a:moveTo>
                <a:lnTo>
                  <a:pt x="0" y="0"/>
                </a:lnTo>
                <a:lnTo>
                  <a:pt x="0" y="166116"/>
                </a:lnTo>
                <a:lnTo>
                  <a:pt x="472440" y="166116"/>
                </a:lnTo>
                <a:lnTo>
                  <a:pt x="472440" y="0"/>
                </a:lnTo>
                <a:close/>
              </a:path>
            </a:pathLst>
          </a:custGeom>
          <a:solidFill>
            <a:srgbClr val="009EDF"/>
          </a:solidFill>
        </p:spPr>
        <p:txBody>
          <a:bodyPr wrap="square" lIns="0" tIns="0" rIns="0" bIns="0" rtlCol="0"/>
          <a:lstStyle/>
          <a:p>
            <a:endParaRPr/>
          </a:p>
        </p:txBody>
      </p:sp>
      <p:sp>
        <p:nvSpPr>
          <p:cNvPr id="81" name="object 81"/>
          <p:cNvSpPr/>
          <p:nvPr/>
        </p:nvSpPr>
        <p:spPr>
          <a:xfrm>
            <a:off x="5748528" y="3041904"/>
            <a:ext cx="471170" cy="233679"/>
          </a:xfrm>
          <a:custGeom>
            <a:avLst/>
            <a:gdLst/>
            <a:ahLst/>
            <a:cxnLst/>
            <a:rect l="l" t="t" r="r" b="b"/>
            <a:pathLst>
              <a:path w="471170" h="233679">
                <a:moveTo>
                  <a:pt x="470916" y="0"/>
                </a:moveTo>
                <a:lnTo>
                  <a:pt x="0" y="0"/>
                </a:lnTo>
                <a:lnTo>
                  <a:pt x="0" y="233172"/>
                </a:lnTo>
                <a:lnTo>
                  <a:pt x="470916" y="233172"/>
                </a:lnTo>
                <a:lnTo>
                  <a:pt x="470916" y="0"/>
                </a:lnTo>
                <a:close/>
              </a:path>
            </a:pathLst>
          </a:custGeom>
          <a:solidFill>
            <a:srgbClr val="009EDF"/>
          </a:solidFill>
        </p:spPr>
        <p:txBody>
          <a:bodyPr wrap="square" lIns="0" tIns="0" rIns="0" bIns="0" rtlCol="0"/>
          <a:lstStyle/>
          <a:p>
            <a:endParaRPr/>
          </a:p>
        </p:txBody>
      </p:sp>
      <p:sp>
        <p:nvSpPr>
          <p:cNvPr id="82" name="object 82"/>
          <p:cNvSpPr/>
          <p:nvPr/>
        </p:nvSpPr>
        <p:spPr>
          <a:xfrm>
            <a:off x="6455664" y="4026408"/>
            <a:ext cx="472440" cy="288290"/>
          </a:xfrm>
          <a:custGeom>
            <a:avLst/>
            <a:gdLst/>
            <a:ahLst/>
            <a:cxnLst/>
            <a:rect l="l" t="t" r="r" b="b"/>
            <a:pathLst>
              <a:path w="472440" h="288289">
                <a:moveTo>
                  <a:pt x="472439" y="0"/>
                </a:moveTo>
                <a:lnTo>
                  <a:pt x="0" y="0"/>
                </a:lnTo>
                <a:lnTo>
                  <a:pt x="0" y="288036"/>
                </a:lnTo>
                <a:lnTo>
                  <a:pt x="472439" y="288036"/>
                </a:lnTo>
                <a:lnTo>
                  <a:pt x="472439" y="0"/>
                </a:lnTo>
                <a:close/>
              </a:path>
            </a:pathLst>
          </a:custGeom>
          <a:solidFill>
            <a:srgbClr val="009EDF"/>
          </a:solidFill>
        </p:spPr>
        <p:txBody>
          <a:bodyPr wrap="square" lIns="0" tIns="0" rIns="0" bIns="0" rtlCol="0"/>
          <a:lstStyle/>
          <a:p>
            <a:endParaRPr/>
          </a:p>
        </p:txBody>
      </p:sp>
      <p:sp>
        <p:nvSpPr>
          <p:cNvPr id="83" name="object 83"/>
          <p:cNvSpPr/>
          <p:nvPr/>
        </p:nvSpPr>
        <p:spPr>
          <a:xfrm>
            <a:off x="7164323" y="3476244"/>
            <a:ext cx="472440" cy="180340"/>
          </a:xfrm>
          <a:custGeom>
            <a:avLst/>
            <a:gdLst/>
            <a:ahLst/>
            <a:cxnLst/>
            <a:rect l="l" t="t" r="r" b="b"/>
            <a:pathLst>
              <a:path w="472440" h="180339">
                <a:moveTo>
                  <a:pt x="472440" y="0"/>
                </a:moveTo>
                <a:lnTo>
                  <a:pt x="0" y="0"/>
                </a:lnTo>
                <a:lnTo>
                  <a:pt x="0" y="179831"/>
                </a:lnTo>
                <a:lnTo>
                  <a:pt x="472440" y="179831"/>
                </a:lnTo>
                <a:lnTo>
                  <a:pt x="472440" y="0"/>
                </a:lnTo>
                <a:close/>
              </a:path>
            </a:pathLst>
          </a:custGeom>
          <a:solidFill>
            <a:srgbClr val="009EDF"/>
          </a:solidFill>
        </p:spPr>
        <p:txBody>
          <a:bodyPr wrap="square" lIns="0" tIns="0" rIns="0" bIns="0" rtlCol="0"/>
          <a:lstStyle/>
          <a:p>
            <a:endParaRPr/>
          </a:p>
        </p:txBody>
      </p:sp>
      <p:sp>
        <p:nvSpPr>
          <p:cNvPr id="84" name="object 84"/>
          <p:cNvSpPr/>
          <p:nvPr/>
        </p:nvSpPr>
        <p:spPr>
          <a:xfrm>
            <a:off x="1499616" y="3564635"/>
            <a:ext cx="472440" cy="182880"/>
          </a:xfrm>
          <a:custGeom>
            <a:avLst/>
            <a:gdLst/>
            <a:ahLst/>
            <a:cxnLst/>
            <a:rect l="l" t="t" r="r" b="b"/>
            <a:pathLst>
              <a:path w="472439" h="182879">
                <a:moveTo>
                  <a:pt x="0" y="0"/>
                </a:moveTo>
                <a:lnTo>
                  <a:pt x="472440" y="0"/>
                </a:lnTo>
                <a:lnTo>
                  <a:pt x="472440" y="182880"/>
                </a:lnTo>
                <a:lnTo>
                  <a:pt x="0" y="182880"/>
                </a:lnTo>
                <a:lnTo>
                  <a:pt x="0" y="0"/>
                </a:lnTo>
                <a:close/>
              </a:path>
            </a:pathLst>
          </a:custGeom>
          <a:ln w="9144">
            <a:solidFill>
              <a:srgbClr val="BEBEBE"/>
            </a:solidFill>
          </a:ln>
        </p:spPr>
        <p:txBody>
          <a:bodyPr wrap="square" lIns="0" tIns="0" rIns="0" bIns="0" rtlCol="0"/>
          <a:lstStyle/>
          <a:p>
            <a:endParaRPr/>
          </a:p>
        </p:txBody>
      </p:sp>
      <p:sp>
        <p:nvSpPr>
          <p:cNvPr id="85" name="object 85"/>
          <p:cNvSpPr/>
          <p:nvPr/>
        </p:nvSpPr>
        <p:spPr>
          <a:xfrm>
            <a:off x="2206751" y="3201923"/>
            <a:ext cx="472440" cy="335280"/>
          </a:xfrm>
          <a:custGeom>
            <a:avLst/>
            <a:gdLst/>
            <a:ahLst/>
            <a:cxnLst/>
            <a:rect l="l" t="t" r="r" b="b"/>
            <a:pathLst>
              <a:path w="472439" h="335279">
                <a:moveTo>
                  <a:pt x="0" y="0"/>
                </a:moveTo>
                <a:lnTo>
                  <a:pt x="472440" y="0"/>
                </a:lnTo>
                <a:lnTo>
                  <a:pt x="472440" y="335279"/>
                </a:lnTo>
                <a:lnTo>
                  <a:pt x="0" y="335279"/>
                </a:lnTo>
                <a:lnTo>
                  <a:pt x="0" y="0"/>
                </a:lnTo>
                <a:close/>
              </a:path>
            </a:pathLst>
          </a:custGeom>
          <a:ln w="9144">
            <a:solidFill>
              <a:srgbClr val="BEBEBE"/>
            </a:solidFill>
          </a:ln>
        </p:spPr>
        <p:txBody>
          <a:bodyPr wrap="square" lIns="0" tIns="0" rIns="0" bIns="0" rtlCol="0"/>
          <a:lstStyle/>
          <a:p>
            <a:endParaRPr/>
          </a:p>
        </p:txBody>
      </p:sp>
      <p:sp>
        <p:nvSpPr>
          <p:cNvPr id="86" name="object 86"/>
          <p:cNvSpPr/>
          <p:nvPr/>
        </p:nvSpPr>
        <p:spPr>
          <a:xfrm>
            <a:off x="2915411" y="3485388"/>
            <a:ext cx="472440" cy="227329"/>
          </a:xfrm>
          <a:custGeom>
            <a:avLst/>
            <a:gdLst/>
            <a:ahLst/>
            <a:cxnLst/>
            <a:rect l="l" t="t" r="r" b="b"/>
            <a:pathLst>
              <a:path w="472439" h="227329">
                <a:moveTo>
                  <a:pt x="0" y="0"/>
                </a:moveTo>
                <a:lnTo>
                  <a:pt x="472439" y="0"/>
                </a:lnTo>
                <a:lnTo>
                  <a:pt x="472439" y="227075"/>
                </a:lnTo>
                <a:lnTo>
                  <a:pt x="0" y="227075"/>
                </a:lnTo>
                <a:lnTo>
                  <a:pt x="0" y="0"/>
                </a:lnTo>
                <a:close/>
              </a:path>
            </a:pathLst>
          </a:custGeom>
          <a:ln w="9144">
            <a:solidFill>
              <a:srgbClr val="BEBEBE"/>
            </a:solidFill>
          </a:ln>
        </p:spPr>
        <p:txBody>
          <a:bodyPr wrap="square" lIns="0" tIns="0" rIns="0" bIns="0" rtlCol="0"/>
          <a:lstStyle/>
          <a:p>
            <a:endParaRPr/>
          </a:p>
        </p:txBody>
      </p:sp>
      <p:sp>
        <p:nvSpPr>
          <p:cNvPr id="87" name="object 87"/>
          <p:cNvSpPr/>
          <p:nvPr/>
        </p:nvSpPr>
        <p:spPr>
          <a:xfrm>
            <a:off x="3624071" y="3491484"/>
            <a:ext cx="471170" cy="265430"/>
          </a:xfrm>
          <a:custGeom>
            <a:avLst/>
            <a:gdLst/>
            <a:ahLst/>
            <a:cxnLst/>
            <a:rect l="l" t="t" r="r" b="b"/>
            <a:pathLst>
              <a:path w="471170" h="265429">
                <a:moveTo>
                  <a:pt x="0" y="0"/>
                </a:moveTo>
                <a:lnTo>
                  <a:pt x="470915" y="0"/>
                </a:lnTo>
                <a:lnTo>
                  <a:pt x="470915" y="265175"/>
                </a:lnTo>
                <a:lnTo>
                  <a:pt x="0" y="265175"/>
                </a:lnTo>
                <a:lnTo>
                  <a:pt x="0" y="0"/>
                </a:lnTo>
                <a:close/>
              </a:path>
            </a:pathLst>
          </a:custGeom>
          <a:ln w="9144">
            <a:solidFill>
              <a:srgbClr val="BEBEBE"/>
            </a:solidFill>
          </a:ln>
        </p:spPr>
        <p:txBody>
          <a:bodyPr wrap="square" lIns="0" tIns="0" rIns="0" bIns="0" rtlCol="0"/>
          <a:lstStyle/>
          <a:p>
            <a:endParaRPr/>
          </a:p>
        </p:txBody>
      </p:sp>
      <p:sp>
        <p:nvSpPr>
          <p:cNvPr id="88" name="object 88"/>
          <p:cNvSpPr/>
          <p:nvPr/>
        </p:nvSpPr>
        <p:spPr>
          <a:xfrm>
            <a:off x="4331208" y="2878835"/>
            <a:ext cx="472440" cy="177165"/>
          </a:xfrm>
          <a:custGeom>
            <a:avLst/>
            <a:gdLst/>
            <a:ahLst/>
            <a:cxnLst/>
            <a:rect l="l" t="t" r="r" b="b"/>
            <a:pathLst>
              <a:path w="472439" h="177164">
                <a:moveTo>
                  <a:pt x="0" y="0"/>
                </a:moveTo>
                <a:lnTo>
                  <a:pt x="472439" y="0"/>
                </a:lnTo>
                <a:lnTo>
                  <a:pt x="472439" y="176784"/>
                </a:lnTo>
                <a:lnTo>
                  <a:pt x="0" y="176784"/>
                </a:lnTo>
                <a:lnTo>
                  <a:pt x="0" y="0"/>
                </a:lnTo>
                <a:close/>
              </a:path>
            </a:pathLst>
          </a:custGeom>
          <a:ln w="9144">
            <a:solidFill>
              <a:srgbClr val="BEBEBE"/>
            </a:solidFill>
          </a:ln>
        </p:spPr>
        <p:txBody>
          <a:bodyPr wrap="square" lIns="0" tIns="0" rIns="0" bIns="0" rtlCol="0"/>
          <a:lstStyle/>
          <a:p>
            <a:endParaRPr/>
          </a:p>
        </p:txBody>
      </p:sp>
      <p:sp>
        <p:nvSpPr>
          <p:cNvPr id="89" name="object 89"/>
          <p:cNvSpPr/>
          <p:nvPr/>
        </p:nvSpPr>
        <p:spPr>
          <a:xfrm>
            <a:off x="5039867" y="3172967"/>
            <a:ext cx="472440" cy="166370"/>
          </a:xfrm>
          <a:custGeom>
            <a:avLst/>
            <a:gdLst/>
            <a:ahLst/>
            <a:cxnLst/>
            <a:rect l="l" t="t" r="r" b="b"/>
            <a:pathLst>
              <a:path w="472439" h="166370">
                <a:moveTo>
                  <a:pt x="0" y="0"/>
                </a:moveTo>
                <a:lnTo>
                  <a:pt x="472440" y="0"/>
                </a:lnTo>
                <a:lnTo>
                  <a:pt x="472440" y="166116"/>
                </a:lnTo>
                <a:lnTo>
                  <a:pt x="0" y="166116"/>
                </a:lnTo>
                <a:lnTo>
                  <a:pt x="0" y="0"/>
                </a:lnTo>
                <a:close/>
              </a:path>
            </a:pathLst>
          </a:custGeom>
          <a:ln w="9144">
            <a:solidFill>
              <a:srgbClr val="BEBEBE"/>
            </a:solidFill>
          </a:ln>
        </p:spPr>
        <p:txBody>
          <a:bodyPr wrap="square" lIns="0" tIns="0" rIns="0" bIns="0" rtlCol="0"/>
          <a:lstStyle/>
          <a:p>
            <a:endParaRPr/>
          </a:p>
        </p:txBody>
      </p:sp>
      <p:sp>
        <p:nvSpPr>
          <p:cNvPr id="90" name="object 90"/>
          <p:cNvSpPr/>
          <p:nvPr/>
        </p:nvSpPr>
        <p:spPr>
          <a:xfrm>
            <a:off x="5748528" y="3041904"/>
            <a:ext cx="471170" cy="233679"/>
          </a:xfrm>
          <a:custGeom>
            <a:avLst/>
            <a:gdLst/>
            <a:ahLst/>
            <a:cxnLst/>
            <a:rect l="l" t="t" r="r" b="b"/>
            <a:pathLst>
              <a:path w="471170" h="233679">
                <a:moveTo>
                  <a:pt x="0" y="0"/>
                </a:moveTo>
                <a:lnTo>
                  <a:pt x="470916" y="0"/>
                </a:lnTo>
                <a:lnTo>
                  <a:pt x="470916" y="233172"/>
                </a:lnTo>
                <a:lnTo>
                  <a:pt x="0" y="233172"/>
                </a:lnTo>
                <a:lnTo>
                  <a:pt x="0" y="0"/>
                </a:lnTo>
                <a:close/>
              </a:path>
            </a:pathLst>
          </a:custGeom>
          <a:ln w="9144">
            <a:solidFill>
              <a:srgbClr val="BEBEBE"/>
            </a:solidFill>
          </a:ln>
        </p:spPr>
        <p:txBody>
          <a:bodyPr wrap="square" lIns="0" tIns="0" rIns="0" bIns="0" rtlCol="0"/>
          <a:lstStyle/>
          <a:p>
            <a:endParaRPr/>
          </a:p>
        </p:txBody>
      </p:sp>
      <p:sp>
        <p:nvSpPr>
          <p:cNvPr id="91" name="object 91"/>
          <p:cNvSpPr/>
          <p:nvPr/>
        </p:nvSpPr>
        <p:spPr>
          <a:xfrm>
            <a:off x="6455664" y="4026408"/>
            <a:ext cx="472440" cy="288290"/>
          </a:xfrm>
          <a:custGeom>
            <a:avLst/>
            <a:gdLst/>
            <a:ahLst/>
            <a:cxnLst/>
            <a:rect l="l" t="t" r="r" b="b"/>
            <a:pathLst>
              <a:path w="472440" h="288289">
                <a:moveTo>
                  <a:pt x="0" y="0"/>
                </a:moveTo>
                <a:lnTo>
                  <a:pt x="472439" y="0"/>
                </a:lnTo>
                <a:lnTo>
                  <a:pt x="472439" y="288036"/>
                </a:lnTo>
                <a:lnTo>
                  <a:pt x="0" y="288036"/>
                </a:lnTo>
                <a:lnTo>
                  <a:pt x="0" y="0"/>
                </a:lnTo>
                <a:close/>
              </a:path>
            </a:pathLst>
          </a:custGeom>
          <a:ln w="9143">
            <a:solidFill>
              <a:srgbClr val="BEBEBE"/>
            </a:solidFill>
          </a:ln>
        </p:spPr>
        <p:txBody>
          <a:bodyPr wrap="square" lIns="0" tIns="0" rIns="0" bIns="0" rtlCol="0"/>
          <a:lstStyle/>
          <a:p>
            <a:endParaRPr/>
          </a:p>
        </p:txBody>
      </p:sp>
      <p:sp>
        <p:nvSpPr>
          <p:cNvPr id="92" name="object 92"/>
          <p:cNvSpPr/>
          <p:nvPr/>
        </p:nvSpPr>
        <p:spPr>
          <a:xfrm>
            <a:off x="7164323" y="3476244"/>
            <a:ext cx="472440" cy="180340"/>
          </a:xfrm>
          <a:custGeom>
            <a:avLst/>
            <a:gdLst/>
            <a:ahLst/>
            <a:cxnLst/>
            <a:rect l="l" t="t" r="r" b="b"/>
            <a:pathLst>
              <a:path w="472440" h="180339">
                <a:moveTo>
                  <a:pt x="0" y="0"/>
                </a:moveTo>
                <a:lnTo>
                  <a:pt x="472440" y="0"/>
                </a:lnTo>
                <a:lnTo>
                  <a:pt x="472440" y="179831"/>
                </a:lnTo>
                <a:lnTo>
                  <a:pt x="0" y="179831"/>
                </a:lnTo>
                <a:lnTo>
                  <a:pt x="0" y="0"/>
                </a:lnTo>
                <a:close/>
              </a:path>
            </a:pathLst>
          </a:custGeom>
          <a:ln w="9144">
            <a:solidFill>
              <a:srgbClr val="BEBEBE"/>
            </a:solidFill>
          </a:ln>
        </p:spPr>
        <p:txBody>
          <a:bodyPr wrap="square" lIns="0" tIns="0" rIns="0" bIns="0" rtlCol="0"/>
          <a:lstStyle/>
          <a:p>
            <a:endParaRPr/>
          </a:p>
        </p:txBody>
      </p:sp>
      <p:sp>
        <p:nvSpPr>
          <p:cNvPr id="93" name="object 93"/>
          <p:cNvSpPr/>
          <p:nvPr/>
        </p:nvSpPr>
        <p:spPr>
          <a:xfrm>
            <a:off x="1499616" y="2444495"/>
            <a:ext cx="472440" cy="1120140"/>
          </a:xfrm>
          <a:custGeom>
            <a:avLst/>
            <a:gdLst/>
            <a:ahLst/>
            <a:cxnLst/>
            <a:rect l="l" t="t" r="r" b="b"/>
            <a:pathLst>
              <a:path w="472439" h="1120139">
                <a:moveTo>
                  <a:pt x="472440" y="0"/>
                </a:moveTo>
                <a:lnTo>
                  <a:pt x="0" y="0"/>
                </a:lnTo>
                <a:lnTo>
                  <a:pt x="0" y="1120139"/>
                </a:lnTo>
                <a:lnTo>
                  <a:pt x="472440" y="1120139"/>
                </a:lnTo>
                <a:lnTo>
                  <a:pt x="472440" y="0"/>
                </a:lnTo>
                <a:close/>
              </a:path>
            </a:pathLst>
          </a:custGeom>
          <a:solidFill>
            <a:srgbClr val="FF6600"/>
          </a:solidFill>
        </p:spPr>
        <p:txBody>
          <a:bodyPr wrap="square" lIns="0" tIns="0" rIns="0" bIns="0" rtlCol="0"/>
          <a:lstStyle/>
          <a:p>
            <a:endParaRPr/>
          </a:p>
        </p:txBody>
      </p:sp>
      <p:sp>
        <p:nvSpPr>
          <p:cNvPr id="94" name="object 94"/>
          <p:cNvSpPr/>
          <p:nvPr/>
        </p:nvSpPr>
        <p:spPr>
          <a:xfrm>
            <a:off x="2206751" y="2759964"/>
            <a:ext cx="472440" cy="441959"/>
          </a:xfrm>
          <a:custGeom>
            <a:avLst/>
            <a:gdLst/>
            <a:ahLst/>
            <a:cxnLst/>
            <a:rect l="l" t="t" r="r" b="b"/>
            <a:pathLst>
              <a:path w="472439" h="441960">
                <a:moveTo>
                  <a:pt x="472440" y="0"/>
                </a:moveTo>
                <a:lnTo>
                  <a:pt x="0" y="0"/>
                </a:lnTo>
                <a:lnTo>
                  <a:pt x="0" y="441960"/>
                </a:lnTo>
                <a:lnTo>
                  <a:pt x="472440" y="441960"/>
                </a:lnTo>
                <a:lnTo>
                  <a:pt x="472440" y="0"/>
                </a:lnTo>
                <a:close/>
              </a:path>
            </a:pathLst>
          </a:custGeom>
          <a:solidFill>
            <a:srgbClr val="FF6600"/>
          </a:solidFill>
        </p:spPr>
        <p:txBody>
          <a:bodyPr wrap="square" lIns="0" tIns="0" rIns="0" bIns="0" rtlCol="0"/>
          <a:lstStyle/>
          <a:p>
            <a:endParaRPr/>
          </a:p>
        </p:txBody>
      </p:sp>
      <p:sp>
        <p:nvSpPr>
          <p:cNvPr id="95" name="object 95"/>
          <p:cNvSpPr/>
          <p:nvPr/>
        </p:nvSpPr>
        <p:spPr>
          <a:xfrm>
            <a:off x="2915411" y="2990088"/>
            <a:ext cx="472440" cy="495300"/>
          </a:xfrm>
          <a:custGeom>
            <a:avLst/>
            <a:gdLst/>
            <a:ahLst/>
            <a:cxnLst/>
            <a:rect l="l" t="t" r="r" b="b"/>
            <a:pathLst>
              <a:path w="472439" h="495300">
                <a:moveTo>
                  <a:pt x="472439" y="0"/>
                </a:moveTo>
                <a:lnTo>
                  <a:pt x="0" y="0"/>
                </a:lnTo>
                <a:lnTo>
                  <a:pt x="0" y="495300"/>
                </a:lnTo>
                <a:lnTo>
                  <a:pt x="472439" y="495300"/>
                </a:lnTo>
                <a:lnTo>
                  <a:pt x="472439" y="0"/>
                </a:lnTo>
                <a:close/>
              </a:path>
            </a:pathLst>
          </a:custGeom>
          <a:solidFill>
            <a:srgbClr val="FF6600"/>
          </a:solidFill>
        </p:spPr>
        <p:txBody>
          <a:bodyPr wrap="square" lIns="0" tIns="0" rIns="0" bIns="0" rtlCol="0"/>
          <a:lstStyle/>
          <a:p>
            <a:endParaRPr/>
          </a:p>
        </p:txBody>
      </p:sp>
      <p:sp>
        <p:nvSpPr>
          <p:cNvPr id="96" name="object 96"/>
          <p:cNvSpPr/>
          <p:nvPr/>
        </p:nvSpPr>
        <p:spPr>
          <a:xfrm>
            <a:off x="3624071" y="2517648"/>
            <a:ext cx="471170" cy="974090"/>
          </a:xfrm>
          <a:custGeom>
            <a:avLst/>
            <a:gdLst/>
            <a:ahLst/>
            <a:cxnLst/>
            <a:rect l="l" t="t" r="r" b="b"/>
            <a:pathLst>
              <a:path w="471170" h="974089">
                <a:moveTo>
                  <a:pt x="470915" y="0"/>
                </a:moveTo>
                <a:lnTo>
                  <a:pt x="0" y="0"/>
                </a:lnTo>
                <a:lnTo>
                  <a:pt x="0" y="973836"/>
                </a:lnTo>
                <a:lnTo>
                  <a:pt x="470915" y="973836"/>
                </a:lnTo>
                <a:lnTo>
                  <a:pt x="470915" y="0"/>
                </a:lnTo>
                <a:close/>
              </a:path>
            </a:pathLst>
          </a:custGeom>
          <a:solidFill>
            <a:srgbClr val="FF6600"/>
          </a:solidFill>
        </p:spPr>
        <p:txBody>
          <a:bodyPr wrap="square" lIns="0" tIns="0" rIns="0" bIns="0" rtlCol="0"/>
          <a:lstStyle/>
          <a:p>
            <a:endParaRPr/>
          </a:p>
        </p:txBody>
      </p:sp>
      <p:sp>
        <p:nvSpPr>
          <p:cNvPr id="97" name="object 97"/>
          <p:cNvSpPr/>
          <p:nvPr/>
        </p:nvSpPr>
        <p:spPr>
          <a:xfrm>
            <a:off x="4331208" y="2427732"/>
            <a:ext cx="472440" cy="451484"/>
          </a:xfrm>
          <a:custGeom>
            <a:avLst/>
            <a:gdLst/>
            <a:ahLst/>
            <a:cxnLst/>
            <a:rect l="l" t="t" r="r" b="b"/>
            <a:pathLst>
              <a:path w="472439" h="451485">
                <a:moveTo>
                  <a:pt x="472439" y="0"/>
                </a:moveTo>
                <a:lnTo>
                  <a:pt x="0" y="0"/>
                </a:lnTo>
                <a:lnTo>
                  <a:pt x="0" y="451103"/>
                </a:lnTo>
                <a:lnTo>
                  <a:pt x="472439" y="451103"/>
                </a:lnTo>
                <a:lnTo>
                  <a:pt x="472439" y="0"/>
                </a:lnTo>
                <a:close/>
              </a:path>
            </a:pathLst>
          </a:custGeom>
          <a:solidFill>
            <a:srgbClr val="FF6600"/>
          </a:solidFill>
        </p:spPr>
        <p:txBody>
          <a:bodyPr wrap="square" lIns="0" tIns="0" rIns="0" bIns="0" rtlCol="0"/>
          <a:lstStyle/>
          <a:p>
            <a:endParaRPr/>
          </a:p>
        </p:txBody>
      </p:sp>
      <p:sp>
        <p:nvSpPr>
          <p:cNvPr id="98" name="object 98"/>
          <p:cNvSpPr/>
          <p:nvPr/>
        </p:nvSpPr>
        <p:spPr>
          <a:xfrm>
            <a:off x="5039867" y="2391155"/>
            <a:ext cx="472440" cy="782320"/>
          </a:xfrm>
          <a:custGeom>
            <a:avLst/>
            <a:gdLst/>
            <a:ahLst/>
            <a:cxnLst/>
            <a:rect l="l" t="t" r="r" b="b"/>
            <a:pathLst>
              <a:path w="472439" h="782319">
                <a:moveTo>
                  <a:pt x="472440" y="0"/>
                </a:moveTo>
                <a:lnTo>
                  <a:pt x="0" y="0"/>
                </a:lnTo>
                <a:lnTo>
                  <a:pt x="0" y="781812"/>
                </a:lnTo>
                <a:lnTo>
                  <a:pt x="472440" y="781812"/>
                </a:lnTo>
                <a:lnTo>
                  <a:pt x="472440" y="0"/>
                </a:lnTo>
                <a:close/>
              </a:path>
            </a:pathLst>
          </a:custGeom>
          <a:solidFill>
            <a:srgbClr val="FF6600"/>
          </a:solidFill>
        </p:spPr>
        <p:txBody>
          <a:bodyPr wrap="square" lIns="0" tIns="0" rIns="0" bIns="0" rtlCol="0"/>
          <a:lstStyle/>
          <a:p>
            <a:endParaRPr/>
          </a:p>
        </p:txBody>
      </p:sp>
      <p:sp>
        <p:nvSpPr>
          <p:cNvPr id="99" name="object 99"/>
          <p:cNvSpPr/>
          <p:nvPr/>
        </p:nvSpPr>
        <p:spPr>
          <a:xfrm>
            <a:off x="5748528" y="2208276"/>
            <a:ext cx="471170" cy="833755"/>
          </a:xfrm>
          <a:custGeom>
            <a:avLst/>
            <a:gdLst/>
            <a:ahLst/>
            <a:cxnLst/>
            <a:rect l="l" t="t" r="r" b="b"/>
            <a:pathLst>
              <a:path w="471170" h="833755">
                <a:moveTo>
                  <a:pt x="470916" y="0"/>
                </a:moveTo>
                <a:lnTo>
                  <a:pt x="0" y="0"/>
                </a:lnTo>
                <a:lnTo>
                  <a:pt x="0" y="833627"/>
                </a:lnTo>
                <a:lnTo>
                  <a:pt x="470916" y="833627"/>
                </a:lnTo>
                <a:lnTo>
                  <a:pt x="470916" y="0"/>
                </a:lnTo>
                <a:close/>
              </a:path>
            </a:pathLst>
          </a:custGeom>
          <a:solidFill>
            <a:srgbClr val="FF6600"/>
          </a:solidFill>
        </p:spPr>
        <p:txBody>
          <a:bodyPr wrap="square" lIns="0" tIns="0" rIns="0" bIns="0" rtlCol="0"/>
          <a:lstStyle/>
          <a:p>
            <a:endParaRPr/>
          </a:p>
        </p:txBody>
      </p:sp>
      <p:sp>
        <p:nvSpPr>
          <p:cNvPr id="100" name="object 100"/>
          <p:cNvSpPr/>
          <p:nvPr/>
        </p:nvSpPr>
        <p:spPr>
          <a:xfrm>
            <a:off x="6455664" y="2889504"/>
            <a:ext cx="472440" cy="1137285"/>
          </a:xfrm>
          <a:custGeom>
            <a:avLst/>
            <a:gdLst/>
            <a:ahLst/>
            <a:cxnLst/>
            <a:rect l="l" t="t" r="r" b="b"/>
            <a:pathLst>
              <a:path w="472440" h="1137285">
                <a:moveTo>
                  <a:pt x="472439" y="0"/>
                </a:moveTo>
                <a:lnTo>
                  <a:pt x="0" y="0"/>
                </a:lnTo>
                <a:lnTo>
                  <a:pt x="0" y="1136904"/>
                </a:lnTo>
                <a:lnTo>
                  <a:pt x="472439" y="1136904"/>
                </a:lnTo>
                <a:lnTo>
                  <a:pt x="472439" y="0"/>
                </a:lnTo>
                <a:close/>
              </a:path>
            </a:pathLst>
          </a:custGeom>
          <a:solidFill>
            <a:srgbClr val="FF6600"/>
          </a:solidFill>
        </p:spPr>
        <p:txBody>
          <a:bodyPr wrap="square" lIns="0" tIns="0" rIns="0" bIns="0" rtlCol="0"/>
          <a:lstStyle/>
          <a:p>
            <a:endParaRPr/>
          </a:p>
        </p:txBody>
      </p:sp>
      <p:sp>
        <p:nvSpPr>
          <p:cNvPr id="101" name="object 101"/>
          <p:cNvSpPr/>
          <p:nvPr/>
        </p:nvSpPr>
        <p:spPr>
          <a:xfrm>
            <a:off x="7164323" y="2842260"/>
            <a:ext cx="472440" cy="634365"/>
          </a:xfrm>
          <a:custGeom>
            <a:avLst/>
            <a:gdLst/>
            <a:ahLst/>
            <a:cxnLst/>
            <a:rect l="l" t="t" r="r" b="b"/>
            <a:pathLst>
              <a:path w="472440" h="634364">
                <a:moveTo>
                  <a:pt x="472440" y="0"/>
                </a:moveTo>
                <a:lnTo>
                  <a:pt x="0" y="0"/>
                </a:lnTo>
                <a:lnTo>
                  <a:pt x="0" y="633984"/>
                </a:lnTo>
                <a:lnTo>
                  <a:pt x="472440" y="633984"/>
                </a:lnTo>
                <a:lnTo>
                  <a:pt x="472440" y="0"/>
                </a:lnTo>
                <a:close/>
              </a:path>
            </a:pathLst>
          </a:custGeom>
          <a:solidFill>
            <a:srgbClr val="FF6600"/>
          </a:solidFill>
        </p:spPr>
        <p:txBody>
          <a:bodyPr wrap="square" lIns="0" tIns="0" rIns="0" bIns="0" rtlCol="0"/>
          <a:lstStyle/>
          <a:p>
            <a:endParaRPr/>
          </a:p>
        </p:txBody>
      </p:sp>
      <p:sp>
        <p:nvSpPr>
          <p:cNvPr id="102" name="object 102"/>
          <p:cNvSpPr/>
          <p:nvPr/>
        </p:nvSpPr>
        <p:spPr>
          <a:xfrm>
            <a:off x="1499616" y="2444495"/>
            <a:ext cx="472440" cy="1120140"/>
          </a:xfrm>
          <a:custGeom>
            <a:avLst/>
            <a:gdLst/>
            <a:ahLst/>
            <a:cxnLst/>
            <a:rect l="l" t="t" r="r" b="b"/>
            <a:pathLst>
              <a:path w="472439" h="1120139">
                <a:moveTo>
                  <a:pt x="0" y="0"/>
                </a:moveTo>
                <a:lnTo>
                  <a:pt x="472440" y="0"/>
                </a:lnTo>
                <a:lnTo>
                  <a:pt x="472440" y="1120139"/>
                </a:lnTo>
                <a:lnTo>
                  <a:pt x="0" y="1120139"/>
                </a:lnTo>
                <a:lnTo>
                  <a:pt x="0" y="0"/>
                </a:lnTo>
                <a:close/>
              </a:path>
            </a:pathLst>
          </a:custGeom>
          <a:ln w="9144">
            <a:solidFill>
              <a:srgbClr val="BEBEBE"/>
            </a:solidFill>
          </a:ln>
        </p:spPr>
        <p:txBody>
          <a:bodyPr wrap="square" lIns="0" tIns="0" rIns="0" bIns="0" rtlCol="0"/>
          <a:lstStyle/>
          <a:p>
            <a:endParaRPr/>
          </a:p>
        </p:txBody>
      </p:sp>
      <p:sp>
        <p:nvSpPr>
          <p:cNvPr id="103" name="object 103"/>
          <p:cNvSpPr/>
          <p:nvPr/>
        </p:nvSpPr>
        <p:spPr>
          <a:xfrm>
            <a:off x="2206751" y="2759964"/>
            <a:ext cx="472440" cy="441959"/>
          </a:xfrm>
          <a:custGeom>
            <a:avLst/>
            <a:gdLst/>
            <a:ahLst/>
            <a:cxnLst/>
            <a:rect l="l" t="t" r="r" b="b"/>
            <a:pathLst>
              <a:path w="472439" h="441960">
                <a:moveTo>
                  <a:pt x="0" y="0"/>
                </a:moveTo>
                <a:lnTo>
                  <a:pt x="472440" y="0"/>
                </a:lnTo>
                <a:lnTo>
                  <a:pt x="472440" y="441960"/>
                </a:lnTo>
                <a:lnTo>
                  <a:pt x="0" y="441960"/>
                </a:lnTo>
                <a:lnTo>
                  <a:pt x="0" y="0"/>
                </a:lnTo>
                <a:close/>
              </a:path>
            </a:pathLst>
          </a:custGeom>
          <a:ln w="9144">
            <a:solidFill>
              <a:srgbClr val="BEBEBE"/>
            </a:solidFill>
          </a:ln>
        </p:spPr>
        <p:txBody>
          <a:bodyPr wrap="square" lIns="0" tIns="0" rIns="0" bIns="0" rtlCol="0"/>
          <a:lstStyle/>
          <a:p>
            <a:endParaRPr/>
          </a:p>
        </p:txBody>
      </p:sp>
      <p:sp>
        <p:nvSpPr>
          <p:cNvPr id="104" name="object 104"/>
          <p:cNvSpPr/>
          <p:nvPr/>
        </p:nvSpPr>
        <p:spPr>
          <a:xfrm>
            <a:off x="2915411" y="2990088"/>
            <a:ext cx="472440" cy="495300"/>
          </a:xfrm>
          <a:custGeom>
            <a:avLst/>
            <a:gdLst/>
            <a:ahLst/>
            <a:cxnLst/>
            <a:rect l="l" t="t" r="r" b="b"/>
            <a:pathLst>
              <a:path w="472439" h="495300">
                <a:moveTo>
                  <a:pt x="0" y="0"/>
                </a:moveTo>
                <a:lnTo>
                  <a:pt x="472439" y="0"/>
                </a:lnTo>
                <a:lnTo>
                  <a:pt x="472439" y="495300"/>
                </a:lnTo>
                <a:lnTo>
                  <a:pt x="0" y="495300"/>
                </a:lnTo>
                <a:lnTo>
                  <a:pt x="0" y="0"/>
                </a:lnTo>
                <a:close/>
              </a:path>
            </a:pathLst>
          </a:custGeom>
          <a:ln w="9144">
            <a:solidFill>
              <a:srgbClr val="BEBEBE"/>
            </a:solidFill>
          </a:ln>
        </p:spPr>
        <p:txBody>
          <a:bodyPr wrap="square" lIns="0" tIns="0" rIns="0" bIns="0" rtlCol="0"/>
          <a:lstStyle/>
          <a:p>
            <a:endParaRPr/>
          </a:p>
        </p:txBody>
      </p:sp>
      <p:sp>
        <p:nvSpPr>
          <p:cNvPr id="105" name="object 105"/>
          <p:cNvSpPr/>
          <p:nvPr/>
        </p:nvSpPr>
        <p:spPr>
          <a:xfrm>
            <a:off x="3624071" y="2517648"/>
            <a:ext cx="471170" cy="974090"/>
          </a:xfrm>
          <a:custGeom>
            <a:avLst/>
            <a:gdLst/>
            <a:ahLst/>
            <a:cxnLst/>
            <a:rect l="l" t="t" r="r" b="b"/>
            <a:pathLst>
              <a:path w="471170" h="974089">
                <a:moveTo>
                  <a:pt x="0" y="0"/>
                </a:moveTo>
                <a:lnTo>
                  <a:pt x="470915" y="0"/>
                </a:lnTo>
                <a:lnTo>
                  <a:pt x="470915" y="973836"/>
                </a:lnTo>
                <a:lnTo>
                  <a:pt x="0" y="973836"/>
                </a:lnTo>
                <a:lnTo>
                  <a:pt x="0" y="0"/>
                </a:lnTo>
                <a:close/>
              </a:path>
            </a:pathLst>
          </a:custGeom>
          <a:ln w="9144">
            <a:solidFill>
              <a:srgbClr val="BEBEBE"/>
            </a:solidFill>
          </a:ln>
        </p:spPr>
        <p:txBody>
          <a:bodyPr wrap="square" lIns="0" tIns="0" rIns="0" bIns="0" rtlCol="0"/>
          <a:lstStyle/>
          <a:p>
            <a:endParaRPr/>
          </a:p>
        </p:txBody>
      </p:sp>
      <p:sp>
        <p:nvSpPr>
          <p:cNvPr id="106" name="object 106"/>
          <p:cNvSpPr/>
          <p:nvPr/>
        </p:nvSpPr>
        <p:spPr>
          <a:xfrm>
            <a:off x="4331208" y="2427732"/>
            <a:ext cx="472440" cy="451484"/>
          </a:xfrm>
          <a:custGeom>
            <a:avLst/>
            <a:gdLst/>
            <a:ahLst/>
            <a:cxnLst/>
            <a:rect l="l" t="t" r="r" b="b"/>
            <a:pathLst>
              <a:path w="472439" h="451485">
                <a:moveTo>
                  <a:pt x="0" y="0"/>
                </a:moveTo>
                <a:lnTo>
                  <a:pt x="472439" y="0"/>
                </a:lnTo>
                <a:lnTo>
                  <a:pt x="472439" y="451103"/>
                </a:lnTo>
                <a:lnTo>
                  <a:pt x="0" y="451103"/>
                </a:lnTo>
                <a:lnTo>
                  <a:pt x="0" y="0"/>
                </a:lnTo>
                <a:close/>
              </a:path>
            </a:pathLst>
          </a:custGeom>
          <a:ln w="9144">
            <a:solidFill>
              <a:srgbClr val="BEBEBE"/>
            </a:solidFill>
          </a:ln>
        </p:spPr>
        <p:txBody>
          <a:bodyPr wrap="square" lIns="0" tIns="0" rIns="0" bIns="0" rtlCol="0"/>
          <a:lstStyle/>
          <a:p>
            <a:endParaRPr/>
          </a:p>
        </p:txBody>
      </p:sp>
      <p:sp>
        <p:nvSpPr>
          <p:cNvPr id="107" name="object 107"/>
          <p:cNvSpPr/>
          <p:nvPr/>
        </p:nvSpPr>
        <p:spPr>
          <a:xfrm>
            <a:off x="5039867" y="2391155"/>
            <a:ext cx="472440" cy="782320"/>
          </a:xfrm>
          <a:custGeom>
            <a:avLst/>
            <a:gdLst/>
            <a:ahLst/>
            <a:cxnLst/>
            <a:rect l="l" t="t" r="r" b="b"/>
            <a:pathLst>
              <a:path w="472439" h="782319">
                <a:moveTo>
                  <a:pt x="0" y="0"/>
                </a:moveTo>
                <a:lnTo>
                  <a:pt x="472440" y="0"/>
                </a:lnTo>
                <a:lnTo>
                  <a:pt x="472440" y="781812"/>
                </a:lnTo>
                <a:lnTo>
                  <a:pt x="0" y="781812"/>
                </a:lnTo>
                <a:lnTo>
                  <a:pt x="0" y="0"/>
                </a:lnTo>
                <a:close/>
              </a:path>
            </a:pathLst>
          </a:custGeom>
          <a:ln w="9144">
            <a:solidFill>
              <a:srgbClr val="BEBEBE"/>
            </a:solidFill>
          </a:ln>
        </p:spPr>
        <p:txBody>
          <a:bodyPr wrap="square" lIns="0" tIns="0" rIns="0" bIns="0" rtlCol="0"/>
          <a:lstStyle/>
          <a:p>
            <a:endParaRPr/>
          </a:p>
        </p:txBody>
      </p:sp>
      <p:sp>
        <p:nvSpPr>
          <p:cNvPr id="108" name="object 108"/>
          <p:cNvSpPr/>
          <p:nvPr/>
        </p:nvSpPr>
        <p:spPr>
          <a:xfrm>
            <a:off x="5748528" y="2208276"/>
            <a:ext cx="471170" cy="833755"/>
          </a:xfrm>
          <a:custGeom>
            <a:avLst/>
            <a:gdLst/>
            <a:ahLst/>
            <a:cxnLst/>
            <a:rect l="l" t="t" r="r" b="b"/>
            <a:pathLst>
              <a:path w="471170" h="833755">
                <a:moveTo>
                  <a:pt x="0" y="0"/>
                </a:moveTo>
                <a:lnTo>
                  <a:pt x="470916" y="0"/>
                </a:lnTo>
                <a:lnTo>
                  <a:pt x="470916" y="833627"/>
                </a:lnTo>
                <a:lnTo>
                  <a:pt x="0" y="833627"/>
                </a:lnTo>
                <a:lnTo>
                  <a:pt x="0" y="0"/>
                </a:lnTo>
                <a:close/>
              </a:path>
            </a:pathLst>
          </a:custGeom>
          <a:ln w="9144">
            <a:solidFill>
              <a:srgbClr val="BEBEBE"/>
            </a:solidFill>
          </a:ln>
        </p:spPr>
        <p:txBody>
          <a:bodyPr wrap="square" lIns="0" tIns="0" rIns="0" bIns="0" rtlCol="0"/>
          <a:lstStyle/>
          <a:p>
            <a:endParaRPr/>
          </a:p>
        </p:txBody>
      </p:sp>
      <p:sp>
        <p:nvSpPr>
          <p:cNvPr id="109" name="object 109"/>
          <p:cNvSpPr/>
          <p:nvPr/>
        </p:nvSpPr>
        <p:spPr>
          <a:xfrm>
            <a:off x="6455664" y="2889504"/>
            <a:ext cx="472440" cy="1137285"/>
          </a:xfrm>
          <a:custGeom>
            <a:avLst/>
            <a:gdLst/>
            <a:ahLst/>
            <a:cxnLst/>
            <a:rect l="l" t="t" r="r" b="b"/>
            <a:pathLst>
              <a:path w="472440" h="1137285">
                <a:moveTo>
                  <a:pt x="0" y="0"/>
                </a:moveTo>
                <a:lnTo>
                  <a:pt x="472439" y="0"/>
                </a:lnTo>
                <a:lnTo>
                  <a:pt x="472439" y="1136904"/>
                </a:lnTo>
                <a:lnTo>
                  <a:pt x="0" y="1136904"/>
                </a:lnTo>
                <a:lnTo>
                  <a:pt x="0" y="0"/>
                </a:lnTo>
                <a:close/>
              </a:path>
            </a:pathLst>
          </a:custGeom>
          <a:ln w="9144">
            <a:solidFill>
              <a:srgbClr val="BEBEBE"/>
            </a:solidFill>
          </a:ln>
        </p:spPr>
        <p:txBody>
          <a:bodyPr wrap="square" lIns="0" tIns="0" rIns="0" bIns="0" rtlCol="0"/>
          <a:lstStyle/>
          <a:p>
            <a:endParaRPr/>
          </a:p>
        </p:txBody>
      </p:sp>
      <p:sp>
        <p:nvSpPr>
          <p:cNvPr id="110" name="object 110"/>
          <p:cNvSpPr/>
          <p:nvPr/>
        </p:nvSpPr>
        <p:spPr>
          <a:xfrm>
            <a:off x="7164323" y="2842260"/>
            <a:ext cx="472440" cy="634365"/>
          </a:xfrm>
          <a:custGeom>
            <a:avLst/>
            <a:gdLst/>
            <a:ahLst/>
            <a:cxnLst/>
            <a:rect l="l" t="t" r="r" b="b"/>
            <a:pathLst>
              <a:path w="472440" h="634364">
                <a:moveTo>
                  <a:pt x="0" y="0"/>
                </a:moveTo>
                <a:lnTo>
                  <a:pt x="472440" y="0"/>
                </a:lnTo>
                <a:lnTo>
                  <a:pt x="472440" y="633984"/>
                </a:lnTo>
                <a:lnTo>
                  <a:pt x="0" y="633984"/>
                </a:lnTo>
                <a:lnTo>
                  <a:pt x="0" y="0"/>
                </a:lnTo>
                <a:close/>
              </a:path>
            </a:pathLst>
          </a:custGeom>
          <a:ln w="9144">
            <a:solidFill>
              <a:srgbClr val="BEBEBE"/>
            </a:solidFill>
          </a:ln>
        </p:spPr>
        <p:txBody>
          <a:bodyPr wrap="square" lIns="0" tIns="0" rIns="0" bIns="0" rtlCol="0"/>
          <a:lstStyle/>
          <a:p>
            <a:endParaRPr/>
          </a:p>
        </p:txBody>
      </p:sp>
      <p:sp>
        <p:nvSpPr>
          <p:cNvPr id="111" name="object 111"/>
          <p:cNvSpPr/>
          <p:nvPr/>
        </p:nvSpPr>
        <p:spPr>
          <a:xfrm>
            <a:off x="1380744" y="2182367"/>
            <a:ext cx="0" cy="3276600"/>
          </a:xfrm>
          <a:custGeom>
            <a:avLst/>
            <a:gdLst/>
            <a:ahLst/>
            <a:cxnLst/>
            <a:rect l="l" t="t" r="r" b="b"/>
            <a:pathLst>
              <a:path h="3276600">
                <a:moveTo>
                  <a:pt x="0" y="3276600"/>
                </a:moveTo>
                <a:lnTo>
                  <a:pt x="0" y="0"/>
                </a:lnTo>
              </a:path>
            </a:pathLst>
          </a:custGeom>
          <a:ln w="9144">
            <a:solidFill>
              <a:srgbClr val="666666"/>
            </a:solidFill>
          </a:ln>
        </p:spPr>
        <p:txBody>
          <a:bodyPr wrap="square" lIns="0" tIns="0" rIns="0" bIns="0" rtlCol="0"/>
          <a:lstStyle/>
          <a:p>
            <a:endParaRPr/>
          </a:p>
        </p:txBody>
      </p:sp>
      <p:sp>
        <p:nvSpPr>
          <p:cNvPr id="112" name="object 112"/>
          <p:cNvSpPr/>
          <p:nvPr/>
        </p:nvSpPr>
        <p:spPr>
          <a:xfrm>
            <a:off x="1380744" y="54589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3" name="object 113"/>
          <p:cNvSpPr/>
          <p:nvPr/>
        </p:nvSpPr>
        <p:spPr>
          <a:xfrm>
            <a:off x="1380744" y="504901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4" name="object 114"/>
          <p:cNvSpPr/>
          <p:nvPr/>
        </p:nvSpPr>
        <p:spPr>
          <a:xfrm>
            <a:off x="1380744" y="46405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5" name="object 115"/>
          <p:cNvSpPr/>
          <p:nvPr/>
        </p:nvSpPr>
        <p:spPr>
          <a:xfrm>
            <a:off x="1380744" y="42306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6" name="object 116"/>
          <p:cNvSpPr/>
          <p:nvPr/>
        </p:nvSpPr>
        <p:spPr>
          <a:xfrm>
            <a:off x="1380744" y="38206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7" name="object 117"/>
          <p:cNvSpPr/>
          <p:nvPr/>
        </p:nvSpPr>
        <p:spPr>
          <a:xfrm>
            <a:off x="1380744" y="3410711"/>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8" name="object 118"/>
          <p:cNvSpPr/>
          <p:nvPr/>
        </p:nvSpPr>
        <p:spPr>
          <a:xfrm>
            <a:off x="1380744" y="3002279"/>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19" name="object 119"/>
          <p:cNvSpPr/>
          <p:nvPr/>
        </p:nvSpPr>
        <p:spPr>
          <a:xfrm>
            <a:off x="1380744" y="2592323"/>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0" name="object 120"/>
          <p:cNvSpPr/>
          <p:nvPr/>
        </p:nvSpPr>
        <p:spPr>
          <a:xfrm>
            <a:off x="1380744" y="2182367"/>
            <a:ext cx="58419" cy="0"/>
          </a:xfrm>
          <a:custGeom>
            <a:avLst/>
            <a:gdLst/>
            <a:ahLst/>
            <a:cxnLst/>
            <a:rect l="l" t="t" r="r" b="b"/>
            <a:pathLst>
              <a:path w="58419">
                <a:moveTo>
                  <a:pt x="0" y="0"/>
                </a:moveTo>
                <a:lnTo>
                  <a:pt x="57912" y="0"/>
                </a:lnTo>
              </a:path>
            </a:pathLst>
          </a:custGeom>
          <a:ln w="9144">
            <a:solidFill>
              <a:srgbClr val="666666"/>
            </a:solidFill>
          </a:ln>
        </p:spPr>
        <p:txBody>
          <a:bodyPr wrap="square" lIns="0" tIns="0" rIns="0" bIns="0" rtlCol="0"/>
          <a:lstStyle/>
          <a:p>
            <a:endParaRPr/>
          </a:p>
        </p:txBody>
      </p:sp>
      <p:sp>
        <p:nvSpPr>
          <p:cNvPr id="121" name="object 121"/>
          <p:cNvSpPr/>
          <p:nvPr/>
        </p:nvSpPr>
        <p:spPr>
          <a:xfrm>
            <a:off x="1380744" y="5049011"/>
            <a:ext cx="6373495" cy="0"/>
          </a:xfrm>
          <a:custGeom>
            <a:avLst/>
            <a:gdLst/>
            <a:ahLst/>
            <a:cxnLst/>
            <a:rect l="l" t="t" r="r" b="b"/>
            <a:pathLst>
              <a:path w="6373495">
                <a:moveTo>
                  <a:pt x="0" y="0"/>
                </a:moveTo>
                <a:lnTo>
                  <a:pt x="6373367" y="0"/>
                </a:lnTo>
              </a:path>
            </a:pathLst>
          </a:custGeom>
          <a:ln w="9144">
            <a:solidFill>
              <a:srgbClr val="666666"/>
            </a:solidFill>
          </a:ln>
        </p:spPr>
        <p:txBody>
          <a:bodyPr wrap="square" lIns="0" tIns="0" rIns="0" bIns="0" rtlCol="0"/>
          <a:lstStyle/>
          <a:p>
            <a:endParaRPr/>
          </a:p>
        </p:txBody>
      </p:sp>
      <p:sp>
        <p:nvSpPr>
          <p:cNvPr id="122" name="object 122"/>
          <p:cNvSpPr txBox="1"/>
          <p:nvPr/>
        </p:nvSpPr>
        <p:spPr>
          <a:xfrm>
            <a:off x="778865" y="3697478"/>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6%</a:t>
            </a:r>
            <a:endParaRPr sz="1400">
              <a:latin typeface="Univers for BP Light"/>
              <a:cs typeface="Univers for BP Light"/>
            </a:endParaRPr>
          </a:p>
        </p:txBody>
      </p:sp>
      <p:sp>
        <p:nvSpPr>
          <p:cNvPr id="123" name="object 123"/>
          <p:cNvSpPr txBox="1"/>
          <p:nvPr/>
        </p:nvSpPr>
        <p:spPr>
          <a:xfrm>
            <a:off x="778865" y="3287776"/>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r>
              <a:rPr sz="1400" b="0" spc="-10" dirty="0">
                <a:latin typeface="Univers for BP Light"/>
                <a:cs typeface="Univers for BP Light"/>
              </a:rPr>
              <a:t>.</a:t>
            </a:r>
            <a:r>
              <a:rPr sz="1400" b="0" dirty="0">
                <a:latin typeface="Univers for BP Light"/>
                <a:cs typeface="Univers for BP Light"/>
              </a:rPr>
              <a:t>8%</a:t>
            </a:r>
            <a:endParaRPr sz="1400">
              <a:latin typeface="Univers for BP Light"/>
              <a:cs typeface="Univers for BP Light"/>
            </a:endParaRPr>
          </a:p>
        </p:txBody>
      </p:sp>
      <p:sp>
        <p:nvSpPr>
          <p:cNvPr id="124" name="object 124"/>
          <p:cNvSpPr txBox="1"/>
          <p:nvPr/>
        </p:nvSpPr>
        <p:spPr>
          <a:xfrm>
            <a:off x="778865" y="2878073"/>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0%</a:t>
            </a:r>
            <a:endParaRPr sz="1400">
              <a:latin typeface="Univers for BP Light"/>
              <a:cs typeface="Univers for BP Light"/>
            </a:endParaRPr>
          </a:p>
        </p:txBody>
      </p:sp>
      <p:sp>
        <p:nvSpPr>
          <p:cNvPr id="125" name="object 125"/>
          <p:cNvSpPr txBox="1"/>
          <p:nvPr/>
        </p:nvSpPr>
        <p:spPr>
          <a:xfrm>
            <a:off x="778865" y="2468498"/>
            <a:ext cx="450850"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1</a:t>
            </a:r>
            <a:r>
              <a:rPr sz="1400" b="0" spc="-10" dirty="0">
                <a:latin typeface="Univers for BP Light"/>
                <a:cs typeface="Univers for BP Light"/>
              </a:rPr>
              <a:t>.</a:t>
            </a:r>
            <a:r>
              <a:rPr sz="1400" b="0" dirty="0">
                <a:latin typeface="Univers for BP Light"/>
                <a:cs typeface="Univers for BP Light"/>
              </a:rPr>
              <a:t>2%</a:t>
            </a:r>
            <a:endParaRPr sz="1400">
              <a:latin typeface="Univers for BP Light"/>
              <a:cs typeface="Univers for BP Light"/>
            </a:endParaRPr>
          </a:p>
        </p:txBody>
      </p:sp>
      <p:sp>
        <p:nvSpPr>
          <p:cNvPr id="126" name="object 126"/>
          <p:cNvSpPr/>
          <p:nvPr/>
        </p:nvSpPr>
        <p:spPr>
          <a:xfrm>
            <a:off x="8037576" y="2534411"/>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solidFill>
            <a:srgbClr val="FF6600"/>
          </a:solidFill>
        </p:spPr>
        <p:txBody>
          <a:bodyPr wrap="square" lIns="0" tIns="0" rIns="0" bIns="0" rtlCol="0"/>
          <a:lstStyle/>
          <a:p>
            <a:endParaRPr/>
          </a:p>
        </p:txBody>
      </p:sp>
      <p:sp>
        <p:nvSpPr>
          <p:cNvPr id="127" name="object 127"/>
          <p:cNvSpPr/>
          <p:nvPr/>
        </p:nvSpPr>
        <p:spPr>
          <a:xfrm>
            <a:off x="8037576" y="2534411"/>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28" name="object 128"/>
          <p:cNvSpPr/>
          <p:nvPr/>
        </p:nvSpPr>
        <p:spPr>
          <a:xfrm>
            <a:off x="8037576" y="2823972"/>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solidFill>
            <a:srgbClr val="009EDF"/>
          </a:solidFill>
        </p:spPr>
        <p:txBody>
          <a:bodyPr wrap="square" lIns="0" tIns="0" rIns="0" bIns="0" rtlCol="0"/>
          <a:lstStyle/>
          <a:p>
            <a:endParaRPr/>
          </a:p>
        </p:txBody>
      </p:sp>
      <p:sp>
        <p:nvSpPr>
          <p:cNvPr id="129" name="object 129"/>
          <p:cNvSpPr/>
          <p:nvPr/>
        </p:nvSpPr>
        <p:spPr>
          <a:xfrm>
            <a:off x="8037576" y="2823972"/>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30" name="object 130"/>
          <p:cNvSpPr/>
          <p:nvPr/>
        </p:nvSpPr>
        <p:spPr>
          <a:xfrm>
            <a:off x="8037576" y="3113532"/>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solidFill>
            <a:srgbClr val="FFCC00"/>
          </a:solidFill>
        </p:spPr>
        <p:txBody>
          <a:bodyPr wrap="square" lIns="0" tIns="0" rIns="0" bIns="0" rtlCol="0"/>
          <a:lstStyle/>
          <a:p>
            <a:endParaRPr/>
          </a:p>
        </p:txBody>
      </p:sp>
      <p:sp>
        <p:nvSpPr>
          <p:cNvPr id="131" name="object 131"/>
          <p:cNvSpPr/>
          <p:nvPr/>
        </p:nvSpPr>
        <p:spPr>
          <a:xfrm>
            <a:off x="8037576" y="3113532"/>
            <a:ext cx="96520" cy="96520"/>
          </a:xfrm>
          <a:custGeom>
            <a:avLst/>
            <a:gdLst/>
            <a:ahLst/>
            <a:cxnLst/>
            <a:rect l="l" t="t" r="r" b="b"/>
            <a:pathLst>
              <a:path w="96520" h="96519">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32" name="object 132"/>
          <p:cNvSpPr/>
          <p:nvPr/>
        </p:nvSpPr>
        <p:spPr>
          <a:xfrm>
            <a:off x="8037576" y="3403091"/>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solidFill>
            <a:srgbClr val="666666"/>
          </a:solidFill>
        </p:spPr>
        <p:txBody>
          <a:bodyPr wrap="square" lIns="0" tIns="0" rIns="0" bIns="0" rtlCol="0"/>
          <a:lstStyle/>
          <a:p>
            <a:endParaRPr/>
          </a:p>
        </p:txBody>
      </p:sp>
      <p:sp>
        <p:nvSpPr>
          <p:cNvPr id="133" name="object 133"/>
          <p:cNvSpPr/>
          <p:nvPr/>
        </p:nvSpPr>
        <p:spPr>
          <a:xfrm>
            <a:off x="8037576" y="3403091"/>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34" name="object 134"/>
          <p:cNvSpPr/>
          <p:nvPr/>
        </p:nvSpPr>
        <p:spPr>
          <a:xfrm>
            <a:off x="8037576" y="3692652"/>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solidFill>
            <a:srgbClr val="DC0000"/>
          </a:solidFill>
        </p:spPr>
        <p:txBody>
          <a:bodyPr wrap="square" lIns="0" tIns="0" rIns="0" bIns="0" rtlCol="0"/>
          <a:lstStyle/>
          <a:p>
            <a:endParaRPr/>
          </a:p>
        </p:txBody>
      </p:sp>
      <p:sp>
        <p:nvSpPr>
          <p:cNvPr id="135" name="object 135"/>
          <p:cNvSpPr/>
          <p:nvPr/>
        </p:nvSpPr>
        <p:spPr>
          <a:xfrm>
            <a:off x="8037576" y="3692652"/>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36" name="object 136"/>
          <p:cNvSpPr/>
          <p:nvPr/>
        </p:nvSpPr>
        <p:spPr>
          <a:xfrm>
            <a:off x="8037576" y="3982211"/>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solidFill>
            <a:srgbClr val="99CC00"/>
          </a:solidFill>
        </p:spPr>
        <p:txBody>
          <a:bodyPr wrap="square" lIns="0" tIns="0" rIns="0" bIns="0" rtlCol="0"/>
          <a:lstStyle/>
          <a:p>
            <a:endParaRPr/>
          </a:p>
        </p:txBody>
      </p:sp>
      <p:sp>
        <p:nvSpPr>
          <p:cNvPr id="137" name="object 137"/>
          <p:cNvSpPr/>
          <p:nvPr/>
        </p:nvSpPr>
        <p:spPr>
          <a:xfrm>
            <a:off x="8037576" y="3982211"/>
            <a:ext cx="96520" cy="96520"/>
          </a:xfrm>
          <a:custGeom>
            <a:avLst/>
            <a:gdLst/>
            <a:ahLst/>
            <a:cxnLst/>
            <a:rect l="l" t="t" r="r" b="b"/>
            <a:pathLst>
              <a:path w="96520" h="96520">
                <a:moveTo>
                  <a:pt x="0" y="96012"/>
                </a:moveTo>
                <a:lnTo>
                  <a:pt x="96011" y="96012"/>
                </a:lnTo>
                <a:lnTo>
                  <a:pt x="96011" y="0"/>
                </a:lnTo>
                <a:lnTo>
                  <a:pt x="0" y="0"/>
                </a:lnTo>
                <a:lnTo>
                  <a:pt x="0" y="96012"/>
                </a:lnTo>
                <a:close/>
              </a:path>
            </a:pathLst>
          </a:custGeom>
          <a:ln w="9144">
            <a:solidFill>
              <a:srgbClr val="BEBEBE"/>
            </a:solidFill>
          </a:ln>
        </p:spPr>
        <p:txBody>
          <a:bodyPr wrap="square" lIns="0" tIns="0" rIns="0" bIns="0" rtlCol="0"/>
          <a:lstStyle/>
          <a:p>
            <a:endParaRPr/>
          </a:p>
        </p:txBody>
      </p:sp>
      <p:sp>
        <p:nvSpPr>
          <p:cNvPr id="138" name="object 138"/>
          <p:cNvSpPr txBox="1"/>
          <p:nvPr/>
        </p:nvSpPr>
        <p:spPr>
          <a:xfrm>
            <a:off x="8166354" y="2382082"/>
            <a:ext cx="1044575" cy="1759585"/>
          </a:xfrm>
          <a:prstGeom prst="rect">
            <a:avLst/>
          </a:prstGeom>
        </p:spPr>
        <p:txBody>
          <a:bodyPr vert="horz" wrap="square" lIns="0" tIns="0" rIns="0" bIns="0" rtlCol="0">
            <a:spAutoFit/>
          </a:bodyPr>
          <a:lstStyle/>
          <a:p>
            <a:pPr marL="12700" marR="5080">
              <a:lnSpc>
                <a:spcPct val="135800"/>
              </a:lnSpc>
            </a:pPr>
            <a:r>
              <a:rPr sz="1400" dirty="0">
                <a:latin typeface="Univers for BP"/>
                <a:cs typeface="Univers for BP"/>
              </a:rPr>
              <a:t>Re</a:t>
            </a:r>
            <a:r>
              <a:rPr sz="1400" spc="-15" dirty="0">
                <a:latin typeface="Univers for BP"/>
                <a:cs typeface="Univers for BP"/>
              </a:rPr>
              <a:t>n</a:t>
            </a:r>
            <a:r>
              <a:rPr sz="1400" dirty="0">
                <a:latin typeface="Univers for BP"/>
                <a:cs typeface="Univers for BP"/>
              </a:rPr>
              <a:t>e</a:t>
            </a:r>
            <a:r>
              <a:rPr sz="1400" spc="-5" dirty="0">
                <a:latin typeface="Univers for BP"/>
                <a:cs typeface="Univers for BP"/>
              </a:rPr>
              <a:t>w</a:t>
            </a:r>
            <a:r>
              <a:rPr sz="1400" dirty="0">
                <a:latin typeface="Univers for BP"/>
                <a:cs typeface="Univers for BP"/>
              </a:rPr>
              <a:t>a</a:t>
            </a:r>
            <a:r>
              <a:rPr sz="1400" spc="-10" dirty="0">
                <a:latin typeface="Univers for BP"/>
                <a:cs typeface="Univers for BP"/>
              </a:rPr>
              <a:t>b</a:t>
            </a:r>
            <a:r>
              <a:rPr sz="1400" dirty="0">
                <a:latin typeface="Univers for BP"/>
                <a:cs typeface="Univers for BP"/>
              </a:rPr>
              <a:t>les  </a:t>
            </a:r>
            <a:r>
              <a:rPr sz="1400" spc="-5" dirty="0">
                <a:latin typeface="Univers for BP"/>
                <a:cs typeface="Univers for BP"/>
              </a:rPr>
              <a:t>Hydro  Nuclear  Coal</a:t>
            </a:r>
            <a:endParaRPr sz="1400">
              <a:latin typeface="Univers for BP"/>
              <a:cs typeface="Univers for BP"/>
            </a:endParaRPr>
          </a:p>
          <a:p>
            <a:pPr marL="12700">
              <a:lnSpc>
                <a:spcPct val="100000"/>
              </a:lnSpc>
              <a:spcBef>
                <a:spcPts val="600"/>
              </a:spcBef>
            </a:pPr>
            <a:r>
              <a:rPr sz="1400" spc="-5" dirty="0">
                <a:latin typeface="Univers for BP"/>
                <a:cs typeface="Univers for BP"/>
              </a:rPr>
              <a:t>Gas</a:t>
            </a:r>
            <a:endParaRPr sz="1400">
              <a:latin typeface="Univers for BP"/>
              <a:cs typeface="Univers for BP"/>
            </a:endParaRPr>
          </a:p>
          <a:p>
            <a:pPr marL="12700">
              <a:lnSpc>
                <a:spcPct val="100000"/>
              </a:lnSpc>
              <a:spcBef>
                <a:spcPts val="600"/>
              </a:spcBef>
            </a:pPr>
            <a:r>
              <a:rPr sz="1400" spc="-5" dirty="0">
                <a:latin typeface="Univers for BP"/>
                <a:cs typeface="Univers for BP"/>
              </a:rPr>
              <a:t>Oil</a:t>
            </a:r>
            <a:endParaRPr sz="1400">
              <a:latin typeface="Univers for BP"/>
              <a:cs typeface="Univers for BP"/>
            </a:endParaRPr>
          </a:p>
        </p:txBody>
      </p:sp>
      <p:sp>
        <p:nvSpPr>
          <p:cNvPr id="139" name="object 139"/>
          <p:cNvSpPr txBox="1"/>
          <p:nvPr/>
        </p:nvSpPr>
        <p:spPr>
          <a:xfrm>
            <a:off x="498754" y="1180465"/>
            <a:ext cx="7772400" cy="1113790"/>
          </a:xfrm>
          <a:prstGeom prst="rect">
            <a:avLst/>
          </a:prstGeom>
        </p:spPr>
        <p:txBody>
          <a:bodyPr vert="horz" wrap="square" lIns="0" tIns="0" rIns="0" bIns="0" rtlCol="0">
            <a:spAutoFit/>
          </a:bodyPr>
          <a:lstStyle/>
          <a:p>
            <a:pPr marL="1374140">
              <a:lnSpc>
                <a:spcPct val="100000"/>
              </a:lnSpc>
            </a:pPr>
            <a:r>
              <a:rPr sz="1800" dirty="0">
                <a:latin typeface="Univers for BP"/>
                <a:cs typeface="Univers for BP"/>
              </a:rPr>
              <a:t>Contributions to growth of </a:t>
            </a:r>
            <a:r>
              <a:rPr sz="1800" spc="-5" dirty="0">
                <a:latin typeface="Univers for BP"/>
                <a:cs typeface="Univers for BP"/>
              </a:rPr>
              <a:t>energy </a:t>
            </a:r>
            <a:r>
              <a:rPr sz="1800" dirty="0">
                <a:latin typeface="Univers for BP"/>
                <a:cs typeface="Univers for BP"/>
              </a:rPr>
              <a:t>consumption,</a:t>
            </a:r>
            <a:r>
              <a:rPr sz="1800" spc="-80" dirty="0">
                <a:latin typeface="Univers for BP"/>
                <a:cs typeface="Univers for BP"/>
              </a:rPr>
              <a:t> </a:t>
            </a:r>
            <a:r>
              <a:rPr sz="1800" spc="-5" dirty="0">
                <a:latin typeface="Univers for BP"/>
                <a:cs typeface="Univers for BP"/>
              </a:rPr>
              <a:t>2016-2040</a:t>
            </a:r>
            <a:endParaRPr sz="1800">
              <a:latin typeface="Univers for BP"/>
              <a:cs typeface="Univers for BP"/>
            </a:endParaRPr>
          </a:p>
          <a:p>
            <a:pPr marL="292735" marR="6673850" indent="-280670">
              <a:lnSpc>
                <a:spcPct val="138300"/>
              </a:lnSpc>
              <a:spcBef>
                <a:spcPts val="1790"/>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  </a:t>
            </a:r>
            <a:r>
              <a:rPr sz="1400" b="0" spc="-5" dirty="0">
                <a:latin typeface="Univers for BP Light"/>
                <a:cs typeface="Univers for BP Light"/>
              </a:rPr>
              <a:t>1.4%</a:t>
            </a:r>
            <a:endParaRPr sz="1400">
              <a:latin typeface="Univers for BP Light"/>
              <a:cs typeface="Univers for BP Light"/>
            </a:endParaRPr>
          </a:p>
        </p:txBody>
      </p:sp>
      <p:sp>
        <p:nvSpPr>
          <p:cNvPr id="140" name="object 140"/>
          <p:cNvSpPr txBox="1"/>
          <p:nvPr/>
        </p:nvSpPr>
        <p:spPr>
          <a:xfrm>
            <a:off x="665175" y="4107053"/>
            <a:ext cx="7376795" cy="2328545"/>
          </a:xfrm>
          <a:prstGeom prst="rect">
            <a:avLst/>
          </a:prstGeom>
        </p:spPr>
        <p:txBody>
          <a:bodyPr vert="horz" wrap="square" lIns="0" tIns="0" rIns="0" bIns="0" rtlCol="0">
            <a:spAutoFit/>
          </a:bodyPr>
          <a:lstStyle/>
          <a:p>
            <a:pPr marL="126364">
              <a:lnSpc>
                <a:spcPct val="100000"/>
              </a:lnSpc>
            </a:pPr>
            <a:r>
              <a:rPr sz="1400" b="0" spc="-5" dirty="0">
                <a:latin typeface="Univers for BP Light"/>
                <a:cs typeface="Univers for BP Light"/>
              </a:rPr>
              <a:t>0.4%</a:t>
            </a:r>
            <a:endParaRPr sz="1400">
              <a:latin typeface="Univers for BP Light"/>
              <a:cs typeface="Univers for BP Light"/>
            </a:endParaRPr>
          </a:p>
          <a:p>
            <a:pPr>
              <a:lnSpc>
                <a:spcPct val="100000"/>
              </a:lnSpc>
              <a:spcBef>
                <a:spcPts val="50"/>
              </a:spcBef>
            </a:pPr>
            <a:endParaRPr sz="1300">
              <a:latin typeface="Times New Roman"/>
              <a:cs typeface="Times New Roman"/>
            </a:endParaRPr>
          </a:p>
          <a:p>
            <a:pPr marL="126364">
              <a:lnSpc>
                <a:spcPct val="100000"/>
              </a:lnSpc>
            </a:pPr>
            <a:r>
              <a:rPr sz="1400" b="0" spc="-5" dirty="0">
                <a:latin typeface="Univers for BP Light"/>
                <a:cs typeface="Univers for BP Light"/>
              </a:rPr>
              <a:t>0.2%</a:t>
            </a:r>
            <a:endParaRPr sz="1400">
              <a:latin typeface="Univers for BP Light"/>
              <a:cs typeface="Univers for BP Light"/>
            </a:endParaRPr>
          </a:p>
          <a:p>
            <a:pPr>
              <a:lnSpc>
                <a:spcPct val="100000"/>
              </a:lnSpc>
              <a:spcBef>
                <a:spcPts val="45"/>
              </a:spcBef>
            </a:pPr>
            <a:endParaRPr sz="1300">
              <a:latin typeface="Times New Roman"/>
              <a:cs typeface="Times New Roman"/>
            </a:endParaRPr>
          </a:p>
          <a:p>
            <a:pPr marL="126364">
              <a:lnSpc>
                <a:spcPct val="100000"/>
              </a:lnSpc>
              <a:spcBef>
                <a:spcPts val="5"/>
              </a:spcBef>
            </a:pPr>
            <a:r>
              <a:rPr sz="1400" b="0" spc="-5" dirty="0">
                <a:latin typeface="Univers for BP Light"/>
                <a:cs typeface="Univers for BP Light"/>
              </a:rPr>
              <a:t>0.0%</a:t>
            </a:r>
            <a:endParaRPr sz="1400">
              <a:latin typeface="Univers for BP Light"/>
              <a:cs typeface="Univers for BP Light"/>
            </a:endParaRPr>
          </a:p>
          <a:p>
            <a:pPr>
              <a:lnSpc>
                <a:spcPct val="100000"/>
              </a:lnSpc>
              <a:spcBef>
                <a:spcPts val="50"/>
              </a:spcBef>
            </a:pPr>
            <a:endParaRPr sz="1300">
              <a:latin typeface="Times New Roman"/>
              <a:cs typeface="Times New Roman"/>
            </a:endParaRPr>
          </a:p>
          <a:p>
            <a:pPr marL="76835">
              <a:lnSpc>
                <a:spcPct val="100000"/>
              </a:lnSpc>
            </a:pPr>
            <a:r>
              <a:rPr sz="1400" b="0" dirty="0">
                <a:latin typeface="Univers for BP Light"/>
                <a:cs typeface="Univers for BP Light"/>
              </a:rPr>
              <a:t>-0.2%</a:t>
            </a:r>
            <a:endParaRPr sz="1400">
              <a:latin typeface="Univers for BP Light"/>
              <a:cs typeface="Univers for BP Light"/>
            </a:endParaRPr>
          </a:p>
          <a:p>
            <a:pPr marL="811530">
              <a:lnSpc>
                <a:spcPts val="1660"/>
              </a:lnSpc>
              <a:spcBef>
                <a:spcPts val="140"/>
              </a:spcBef>
              <a:tabLst>
                <a:tab pos="1541145" algn="l"/>
                <a:tab pos="2348230" algn="l"/>
                <a:tab pos="3056255" algn="l"/>
                <a:tab pos="3724910" algn="l"/>
                <a:tab pos="4467860" algn="l"/>
                <a:tab pos="5082540" algn="l"/>
                <a:tab pos="5781040" algn="l"/>
                <a:tab pos="6528434" algn="l"/>
              </a:tabLst>
            </a:pPr>
            <a:r>
              <a:rPr sz="2100" baseline="1984" dirty="0">
                <a:solidFill>
                  <a:srgbClr val="009900"/>
                </a:solidFill>
                <a:latin typeface="Univers for BP"/>
                <a:cs typeface="Univers for BP"/>
              </a:rPr>
              <a:t>BP</a:t>
            </a:r>
            <a:r>
              <a:rPr sz="2100" spc="-22" baseline="1984" dirty="0">
                <a:solidFill>
                  <a:srgbClr val="009900"/>
                </a:solidFill>
                <a:latin typeface="Univers for BP"/>
                <a:cs typeface="Univers for BP"/>
              </a:rPr>
              <a:t> </a:t>
            </a:r>
            <a:r>
              <a:rPr sz="2100" spc="-7" baseline="1984" dirty="0">
                <a:solidFill>
                  <a:srgbClr val="009900"/>
                </a:solidFill>
                <a:latin typeface="Univers for BP"/>
                <a:cs typeface="Univers for BP"/>
              </a:rPr>
              <a:t>ET	</a:t>
            </a:r>
            <a:r>
              <a:rPr sz="1400" b="0" spc="-5" dirty="0">
                <a:latin typeface="Univers for BP Light"/>
                <a:cs typeface="Univers for BP Light"/>
              </a:rPr>
              <a:t>CNPC	EIA	IEA	IEEJ	IHS	OPEC	Statoil	XOM</a:t>
            </a:r>
            <a:endParaRPr sz="1400">
              <a:latin typeface="Univers for BP Light"/>
              <a:cs typeface="Univers for BP Light"/>
            </a:endParaRPr>
          </a:p>
          <a:p>
            <a:pPr marL="700405">
              <a:lnSpc>
                <a:spcPts val="1660"/>
              </a:lnSpc>
            </a:pPr>
            <a:r>
              <a:rPr sz="1400" dirty="0">
                <a:solidFill>
                  <a:srgbClr val="009900"/>
                </a:solidFill>
                <a:latin typeface="Univers for BP"/>
                <a:cs typeface="Univers for BP"/>
              </a:rPr>
              <a:t>scenario</a:t>
            </a:r>
            <a:endParaRPr sz="1400">
              <a:latin typeface="Univers for BP"/>
              <a:cs typeface="Univers for BP"/>
            </a:endParaRPr>
          </a:p>
          <a:p>
            <a:pPr marL="12700" marR="5080">
              <a:lnSpc>
                <a:spcPct val="100000"/>
              </a:lnSpc>
              <a:spcBef>
                <a:spcPts val="965"/>
              </a:spcBef>
            </a:pPr>
            <a:r>
              <a:rPr sz="1000" b="0" dirty="0">
                <a:solidFill>
                  <a:srgbClr val="7E7E7E"/>
                </a:solidFill>
                <a:latin typeface="Univers for BP Light"/>
                <a:cs typeface="Univers for BP Light"/>
              </a:rPr>
              <a:t>Technical </a:t>
            </a:r>
            <a:r>
              <a:rPr sz="1000" b="0" spc="5" dirty="0">
                <a:solidFill>
                  <a:srgbClr val="7E7E7E"/>
                </a:solidFill>
                <a:latin typeface="Univers for BP Light"/>
                <a:cs typeface="Univers for BP Light"/>
              </a:rPr>
              <a:t>note: </a:t>
            </a:r>
            <a:r>
              <a:rPr sz="1000" b="0" spc="-5" dirty="0">
                <a:solidFill>
                  <a:srgbClr val="7E7E7E"/>
                </a:solidFill>
                <a:latin typeface="Univers for BP Light"/>
                <a:cs typeface="Univers for BP Light"/>
              </a:rPr>
              <a:t>for </a:t>
            </a:r>
            <a:r>
              <a:rPr sz="1000" b="0" spc="-10" dirty="0">
                <a:solidFill>
                  <a:srgbClr val="7E7E7E"/>
                </a:solidFill>
                <a:latin typeface="Univers for BP Light"/>
                <a:cs typeface="Univers for BP Light"/>
              </a:rPr>
              <a:t>ease </a:t>
            </a:r>
            <a:r>
              <a:rPr sz="1000" b="0" spc="-5" dirty="0">
                <a:solidFill>
                  <a:srgbClr val="7E7E7E"/>
                </a:solidFill>
                <a:latin typeface="Univers for BP Light"/>
                <a:cs typeface="Univers for BP Light"/>
              </a:rPr>
              <a:t>of comparison outlooks </a:t>
            </a:r>
            <a:r>
              <a:rPr sz="1000" b="0" spc="-10" dirty="0">
                <a:solidFill>
                  <a:srgbClr val="7E7E7E"/>
                </a:solidFill>
                <a:latin typeface="Univers for BP Light"/>
                <a:cs typeface="Univers for BP Light"/>
              </a:rPr>
              <a:t>have </a:t>
            </a:r>
            <a:r>
              <a:rPr sz="1000" b="0" spc="-5" dirty="0">
                <a:solidFill>
                  <a:srgbClr val="7E7E7E"/>
                </a:solidFill>
                <a:latin typeface="Univers for BP Light"/>
                <a:cs typeface="Univers for BP Light"/>
              </a:rPr>
              <a:t>been </a:t>
            </a:r>
            <a:r>
              <a:rPr sz="1000" b="0" spc="-10" dirty="0">
                <a:solidFill>
                  <a:srgbClr val="7E7E7E"/>
                </a:solidFill>
                <a:latin typeface="Univers for BP Light"/>
                <a:cs typeface="Univers for BP Light"/>
              </a:rPr>
              <a:t>rebased </a:t>
            </a:r>
            <a:r>
              <a:rPr sz="1000" b="0" spc="-5" dirty="0">
                <a:solidFill>
                  <a:srgbClr val="7E7E7E"/>
                </a:solidFill>
                <a:latin typeface="Univers for BP Light"/>
                <a:cs typeface="Univers for BP Light"/>
              </a:rPr>
              <a:t>to a common </a:t>
            </a:r>
            <a:r>
              <a:rPr sz="1000" b="0" spc="-10" dirty="0">
                <a:solidFill>
                  <a:srgbClr val="7E7E7E"/>
                </a:solidFill>
                <a:latin typeface="Univers for BP Light"/>
                <a:cs typeface="Univers for BP Light"/>
              </a:rPr>
              <a:t>set </a:t>
            </a:r>
            <a:r>
              <a:rPr sz="1000" b="0" spc="-5" dirty="0">
                <a:solidFill>
                  <a:srgbClr val="7E7E7E"/>
                </a:solidFill>
                <a:latin typeface="Univers for BP Light"/>
                <a:cs typeface="Univers for BP Light"/>
              </a:rPr>
              <a:t>of data for 2016 </a:t>
            </a:r>
            <a:r>
              <a:rPr sz="1000" b="0" spc="-10" dirty="0">
                <a:solidFill>
                  <a:srgbClr val="7E7E7E"/>
                </a:solidFill>
                <a:latin typeface="Univers for BP Light"/>
                <a:cs typeface="Univers for BP Light"/>
              </a:rPr>
              <a:t>taken </a:t>
            </a:r>
            <a:r>
              <a:rPr sz="1000" b="0" spc="-5" dirty="0">
                <a:solidFill>
                  <a:srgbClr val="7E7E7E"/>
                </a:solidFill>
                <a:latin typeface="Univers for BP Light"/>
                <a:cs typeface="Univers for BP Light"/>
              </a:rPr>
              <a:t>from the BP </a:t>
            </a:r>
            <a:r>
              <a:rPr sz="1000" b="0" spc="-10" dirty="0">
                <a:solidFill>
                  <a:srgbClr val="7E7E7E"/>
                </a:solidFill>
                <a:latin typeface="Univers for BP Light"/>
                <a:cs typeface="Univers for BP Light"/>
              </a:rPr>
              <a:t>Statistical  Review. </a:t>
            </a:r>
            <a:r>
              <a:rPr sz="1000" b="0" spc="-5" dirty="0">
                <a:solidFill>
                  <a:srgbClr val="7E7E7E"/>
                </a:solidFill>
                <a:latin typeface="Univers for BP Light"/>
                <a:cs typeface="Univers for BP Light"/>
              </a:rPr>
              <a:t>The IEA </a:t>
            </a:r>
            <a:r>
              <a:rPr sz="1000" b="0" spc="-10" dirty="0">
                <a:solidFill>
                  <a:srgbClr val="7E7E7E"/>
                </a:solidFill>
                <a:latin typeface="Univers for BP Light"/>
                <a:cs typeface="Univers for BP Light"/>
              </a:rPr>
              <a:t>case shown </a:t>
            </a:r>
            <a:r>
              <a:rPr sz="1000" b="0" spc="-5" dirty="0">
                <a:solidFill>
                  <a:srgbClr val="7E7E7E"/>
                </a:solidFill>
                <a:latin typeface="Univers for BP Light"/>
                <a:cs typeface="Univers for BP Light"/>
              </a:rPr>
              <a:t>is the New </a:t>
            </a:r>
            <a:r>
              <a:rPr sz="1000" b="0" spc="-10" dirty="0">
                <a:solidFill>
                  <a:srgbClr val="7E7E7E"/>
                </a:solidFill>
                <a:latin typeface="Univers for BP Light"/>
                <a:cs typeface="Univers for BP Light"/>
              </a:rPr>
              <a:t>Policies Scenario, </a:t>
            </a:r>
            <a:r>
              <a:rPr sz="1000" b="0" spc="-5" dirty="0">
                <a:solidFill>
                  <a:srgbClr val="7E7E7E"/>
                </a:solidFill>
                <a:latin typeface="Univers for BP Light"/>
                <a:cs typeface="Univers for BP Light"/>
              </a:rPr>
              <a:t>for IHS </a:t>
            </a:r>
            <a:r>
              <a:rPr sz="1000" b="0" spc="-10" dirty="0">
                <a:solidFill>
                  <a:srgbClr val="7E7E7E"/>
                </a:solidFill>
                <a:latin typeface="Univers for BP Light"/>
                <a:cs typeface="Univers for BP Light"/>
              </a:rPr>
              <a:t>it </a:t>
            </a:r>
            <a:r>
              <a:rPr sz="1000" b="0" spc="-5" dirty="0">
                <a:solidFill>
                  <a:srgbClr val="7E7E7E"/>
                </a:solidFill>
                <a:latin typeface="Univers for BP Light"/>
                <a:cs typeface="Univers for BP Light"/>
              </a:rPr>
              <a:t>is </a:t>
            </a:r>
            <a:r>
              <a:rPr sz="1000" b="0" spc="-10" dirty="0">
                <a:solidFill>
                  <a:srgbClr val="7E7E7E"/>
                </a:solidFill>
                <a:latin typeface="Univers for BP Light"/>
                <a:cs typeface="Univers for BP Light"/>
              </a:rPr>
              <a:t>Rivalry Scenario and </a:t>
            </a:r>
            <a:r>
              <a:rPr sz="1000" b="0" spc="-5" dirty="0">
                <a:solidFill>
                  <a:srgbClr val="7E7E7E"/>
                </a:solidFill>
                <a:latin typeface="Univers for BP Light"/>
                <a:cs typeface="Univers for BP Light"/>
              </a:rPr>
              <a:t>Statoil it is the Reform Scenario. </a:t>
            </a:r>
            <a:r>
              <a:rPr sz="1000" b="0" spc="254" dirty="0">
                <a:solidFill>
                  <a:srgbClr val="7E7E7E"/>
                </a:solidFill>
                <a:latin typeface="Univers for BP Light"/>
                <a:cs typeface="Univers for BP Light"/>
              </a:rPr>
              <a:t> </a:t>
            </a:r>
            <a:r>
              <a:rPr sz="1000" b="0" spc="-10" dirty="0">
                <a:solidFill>
                  <a:srgbClr val="7E7E7E"/>
                </a:solidFill>
                <a:latin typeface="Univers for BP Light"/>
                <a:cs typeface="Univers for BP Light"/>
              </a:rPr>
              <a:t>The</a:t>
            </a:r>
            <a:endParaRPr sz="1000">
              <a:latin typeface="Univers for BP Light"/>
              <a:cs typeface="Univers for BP Light"/>
            </a:endParaRPr>
          </a:p>
        </p:txBody>
      </p:sp>
      <p:sp>
        <p:nvSpPr>
          <p:cNvPr id="141" name="object 141"/>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142" name="object 142"/>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143" name="object 143"/>
          <p:cNvSpPr txBox="1"/>
          <p:nvPr/>
        </p:nvSpPr>
        <p:spPr>
          <a:xfrm>
            <a:off x="665175" y="6409061"/>
            <a:ext cx="7073900" cy="392430"/>
          </a:xfrm>
          <a:prstGeom prst="rect">
            <a:avLst/>
          </a:prstGeom>
        </p:spPr>
        <p:txBody>
          <a:bodyPr vert="horz" wrap="square" lIns="0" tIns="6985" rIns="0" bIns="0" rtlCol="0">
            <a:spAutoFit/>
          </a:bodyPr>
          <a:lstStyle/>
          <a:p>
            <a:pPr marL="12700">
              <a:lnSpc>
                <a:spcPct val="100000"/>
              </a:lnSpc>
              <a:spcBef>
                <a:spcPts val="55"/>
              </a:spcBef>
            </a:pPr>
            <a:r>
              <a:rPr sz="1000" b="0" spc="-5" dirty="0">
                <a:solidFill>
                  <a:srgbClr val="7E7E7E"/>
                </a:solidFill>
                <a:latin typeface="Univers for BP Light"/>
                <a:cs typeface="Univers for BP Light"/>
              </a:rPr>
              <a:t>OPEC, EIA </a:t>
            </a:r>
            <a:r>
              <a:rPr sz="1000" b="0" spc="-10" dirty="0">
                <a:solidFill>
                  <a:srgbClr val="7E7E7E"/>
                </a:solidFill>
                <a:latin typeface="Univers for BP Light"/>
                <a:cs typeface="Univers for BP Light"/>
              </a:rPr>
              <a:t>and </a:t>
            </a:r>
            <a:r>
              <a:rPr sz="1000" b="0" spc="-5" dirty="0">
                <a:solidFill>
                  <a:srgbClr val="7E7E7E"/>
                </a:solidFill>
                <a:latin typeface="Univers for BP Light"/>
                <a:cs typeface="Univers for BP Light"/>
              </a:rPr>
              <a:t>IEEJ </a:t>
            </a:r>
            <a:r>
              <a:rPr sz="1000" b="0" spc="-10" dirty="0">
                <a:solidFill>
                  <a:srgbClr val="7E7E7E"/>
                </a:solidFill>
                <a:latin typeface="Univers for BP Light"/>
                <a:cs typeface="Univers for BP Light"/>
              </a:rPr>
              <a:t>cases are each publication’s </a:t>
            </a:r>
            <a:r>
              <a:rPr sz="1000" b="0" spc="-5" dirty="0">
                <a:solidFill>
                  <a:srgbClr val="7E7E7E"/>
                </a:solidFill>
                <a:latin typeface="Univers for BP Light"/>
                <a:cs typeface="Univers for BP Light"/>
              </a:rPr>
              <a:t>reference </a:t>
            </a:r>
            <a:r>
              <a:rPr sz="1000" b="0" spc="-10" dirty="0">
                <a:solidFill>
                  <a:srgbClr val="7E7E7E"/>
                </a:solidFill>
                <a:latin typeface="Univers for BP Light"/>
                <a:cs typeface="Univers for BP Light"/>
              </a:rPr>
              <a:t>case. </a:t>
            </a:r>
            <a:r>
              <a:rPr sz="1000" b="0" spc="-5" dirty="0">
                <a:solidFill>
                  <a:srgbClr val="7E7E7E"/>
                </a:solidFill>
                <a:latin typeface="Univers for BP Light"/>
                <a:cs typeface="Univers for BP Light"/>
              </a:rPr>
              <a:t>For full </a:t>
            </a:r>
            <a:r>
              <a:rPr sz="1000" b="0" spc="-10" dirty="0">
                <a:solidFill>
                  <a:srgbClr val="7E7E7E"/>
                </a:solidFill>
                <a:latin typeface="Univers for BP Light"/>
                <a:cs typeface="Univers for BP Light"/>
              </a:rPr>
              <a:t>sources and </a:t>
            </a:r>
            <a:r>
              <a:rPr sz="1000" b="0" spc="-5" dirty="0">
                <a:solidFill>
                  <a:srgbClr val="7E7E7E"/>
                </a:solidFill>
                <a:latin typeface="Univers for BP Light"/>
                <a:cs typeface="Univers for BP Light"/>
              </a:rPr>
              <a:t>data definitions </a:t>
            </a:r>
            <a:r>
              <a:rPr sz="1000" b="0" spc="-10" dirty="0">
                <a:solidFill>
                  <a:srgbClr val="7E7E7E"/>
                </a:solidFill>
                <a:latin typeface="Univers for BP Light"/>
                <a:cs typeface="Univers for BP Light"/>
              </a:rPr>
              <a:t>see pages </a:t>
            </a:r>
            <a:r>
              <a:rPr sz="1000" b="0" spc="-5" dirty="0">
                <a:solidFill>
                  <a:srgbClr val="7E7E7E"/>
                </a:solidFill>
                <a:latin typeface="Univers for BP Light"/>
                <a:cs typeface="Univers for BP Light"/>
              </a:rPr>
              <a:t>122 </a:t>
            </a:r>
            <a:r>
              <a:rPr sz="1000" b="0" spc="-10" dirty="0">
                <a:solidFill>
                  <a:srgbClr val="7E7E7E"/>
                </a:solidFill>
                <a:latin typeface="Univers for BP Light"/>
                <a:cs typeface="Univers for BP Light"/>
              </a:rPr>
              <a:t>and </a:t>
            </a:r>
            <a:r>
              <a:rPr sz="1000" b="0" spc="85" dirty="0">
                <a:solidFill>
                  <a:srgbClr val="7E7E7E"/>
                </a:solidFill>
                <a:latin typeface="Univers for BP Light"/>
                <a:cs typeface="Univers for BP Light"/>
              </a:rPr>
              <a:t> </a:t>
            </a:r>
            <a:r>
              <a:rPr sz="1000" b="0" spc="-5" dirty="0">
                <a:solidFill>
                  <a:srgbClr val="7E7E7E"/>
                </a:solidFill>
                <a:latin typeface="Univers for BP Light"/>
                <a:cs typeface="Univers for BP Light"/>
              </a:rPr>
              <a:t>123.</a:t>
            </a:r>
            <a:endParaRPr sz="1000">
              <a:latin typeface="Univers for BP Light"/>
              <a:cs typeface="Univers for BP Light"/>
            </a:endParaRPr>
          </a:p>
          <a:p>
            <a:pPr marL="1482090" algn="ctr">
              <a:lnSpc>
                <a:spcPct val="100000"/>
              </a:lnSpc>
              <a:spcBef>
                <a:spcPts val="225"/>
              </a:spcBef>
            </a:pPr>
            <a:fld id="{81D60167-4931-47E6-BA6A-407CBD079E47}" type="slidenum">
              <a:rPr sz="1200" b="0" dirty="0">
                <a:latin typeface="Univers for BP Light"/>
                <a:cs typeface="Univers for BP Light"/>
              </a:rPr>
              <a:t>114</a:t>
            </a:fld>
            <a:endParaRPr sz="1200">
              <a:latin typeface="Univers for BP Light"/>
              <a:cs typeface="Univers for BP Light"/>
            </a:endParaRPr>
          </a:p>
        </p:txBody>
      </p:sp>
      <p:sp>
        <p:nvSpPr>
          <p:cNvPr id="144" name="object 14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17651" y="1350009"/>
            <a:ext cx="8945880" cy="4277360"/>
          </a:xfrm>
          <a:prstGeom prst="rect">
            <a:avLst/>
          </a:prstGeom>
        </p:spPr>
        <p:txBody>
          <a:bodyPr vert="horz" wrap="square" lIns="0" tIns="0" rIns="0" bIns="0" rtlCol="0">
            <a:spAutoFit/>
          </a:bodyPr>
          <a:lstStyle/>
          <a:p>
            <a:pPr marL="287020" marR="65405" indent="-274320">
              <a:lnSpc>
                <a:spcPct val="100000"/>
              </a:lnSpc>
              <a:buClr>
                <a:srgbClr val="009900"/>
              </a:buClr>
              <a:buFont typeface="Univers for BP"/>
              <a:buChar char="•"/>
              <a:tabLst>
                <a:tab pos="286385" algn="l"/>
                <a:tab pos="287020" algn="l"/>
              </a:tabLst>
            </a:pPr>
            <a:r>
              <a:rPr sz="1800" b="0" dirty="0">
                <a:latin typeface="Univers for BP Light"/>
                <a:cs typeface="Univers for BP Light"/>
              </a:rPr>
              <a:t>Many </a:t>
            </a:r>
            <a:r>
              <a:rPr sz="1800" b="0" spc="-5" dirty="0">
                <a:latin typeface="Univers for BP Light"/>
                <a:cs typeface="Univers for BP Light"/>
              </a:rPr>
              <a:t>organisations publish long-run </a:t>
            </a:r>
            <a:r>
              <a:rPr sz="1800" b="0" spc="-10" dirty="0">
                <a:latin typeface="Univers for BP Light"/>
                <a:cs typeface="Univers for BP Light"/>
              </a:rPr>
              <a:t>energy </a:t>
            </a:r>
            <a:r>
              <a:rPr sz="1800" b="0" spc="-5" dirty="0">
                <a:latin typeface="Univers for BP Light"/>
                <a:cs typeface="Univers for BP Light"/>
              </a:rPr>
              <a:t>projections and outlooks. Comparing the  Energy Outlook </a:t>
            </a:r>
            <a:r>
              <a:rPr sz="1800" b="0" dirty="0">
                <a:latin typeface="Univers for BP Light"/>
                <a:cs typeface="Univers for BP Light"/>
              </a:rPr>
              <a:t>with </a:t>
            </a:r>
            <a:r>
              <a:rPr sz="1800" b="0" spc="-5" dirty="0">
                <a:latin typeface="Univers for BP Light"/>
                <a:cs typeface="Univers for BP Light"/>
              </a:rPr>
              <a:t>these alternative projections helps </a:t>
            </a:r>
            <a:r>
              <a:rPr sz="1800" b="0" dirty="0">
                <a:latin typeface="Univers for BP Light"/>
                <a:cs typeface="Univers for BP Light"/>
              </a:rPr>
              <a:t>to </a:t>
            </a:r>
            <a:r>
              <a:rPr sz="1800" b="0" spc="-5" dirty="0">
                <a:latin typeface="Univers for BP Light"/>
                <a:cs typeface="Univers for BP Light"/>
              </a:rPr>
              <a:t>highlight differences </a:t>
            </a:r>
            <a:r>
              <a:rPr sz="1800" b="0" dirty="0">
                <a:latin typeface="Univers for BP Light"/>
                <a:cs typeface="Univers for BP Light"/>
              </a:rPr>
              <a:t>of  </a:t>
            </a:r>
            <a:r>
              <a:rPr sz="1800" b="0" spc="-5" dirty="0">
                <a:latin typeface="Univers for BP Light"/>
                <a:cs typeface="Univers for BP Light"/>
              </a:rPr>
              <a:t>view </a:t>
            </a:r>
            <a:r>
              <a:rPr sz="1800" b="0" dirty="0">
                <a:latin typeface="Univers for BP Light"/>
                <a:cs typeface="Univers for BP Light"/>
              </a:rPr>
              <a:t>and areas of</a:t>
            </a:r>
            <a:r>
              <a:rPr sz="1800" b="0" spc="-50" dirty="0">
                <a:latin typeface="Univers for BP Light"/>
                <a:cs typeface="Univers for BP Light"/>
              </a:rPr>
              <a:t> </a:t>
            </a:r>
            <a:r>
              <a:rPr sz="1800" b="0" spc="-5" dirty="0">
                <a:latin typeface="Univers for BP Light"/>
                <a:cs typeface="Univers for BP Light"/>
              </a:rPr>
              <a:t>uncertainty.</a:t>
            </a:r>
            <a:endParaRPr sz="1800">
              <a:latin typeface="Univers for BP Light"/>
              <a:cs typeface="Univers for BP Light"/>
            </a:endParaRPr>
          </a:p>
          <a:p>
            <a:pPr marL="287020" marR="5080" indent="-274320">
              <a:lnSpc>
                <a:spcPct val="100000"/>
              </a:lnSpc>
              <a:spcBef>
                <a:spcPts val="1080"/>
              </a:spcBef>
              <a:buClr>
                <a:srgbClr val="009900"/>
              </a:buClr>
              <a:buFont typeface="Univers for BP"/>
              <a:buChar char="•"/>
              <a:tabLst>
                <a:tab pos="286385" algn="l"/>
                <a:tab pos="287020" algn="l"/>
              </a:tabLst>
            </a:pPr>
            <a:r>
              <a:rPr sz="1800" b="0" spc="-5" dirty="0">
                <a:latin typeface="Univers for BP Light"/>
                <a:cs typeface="Univers for BP Light"/>
              </a:rPr>
              <a:t>There </a:t>
            </a:r>
            <a:r>
              <a:rPr sz="1800" b="0" dirty="0">
                <a:latin typeface="Univers for BP Light"/>
                <a:cs typeface="Univers for BP Light"/>
              </a:rPr>
              <a:t>are </a:t>
            </a:r>
            <a:r>
              <a:rPr sz="1800" b="0" spc="-5" dirty="0">
                <a:latin typeface="Univers for BP Light"/>
                <a:cs typeface="Univers for BP Light"/>
              </a:rPr>
              <a:t>many different published outlooks </a:t>
            </a:r>
            <a:r>
              <a:rPr sz="1800" b="0" dirty="0">
                <a:latin typeface="Univers for BP Light"/>
                <a:cs typeface="Univers for BP Light"/>
              </a:rPr>
              <a:t>and it is </a:t>
            </a:r>
            <a:r>
              <a:rPr sz="1800" b="0" spc="-5" dirty="0">
                <a:latin typeface="Univers for BP Light"/>
                <a:cs typeface="Univers for BP Light"/>
              </a:rPr>
              <a:t>not possible </a:t>
            </a:r>
            <a:r>
              <a:rPr sz="1800" b="0" dirty="0">
                <a:latin typeface="Univers for BP Light"/>
                <a:cs typeface="Univers for BP Light"/>
              </a:rPr>
              <a:t>to </a:t>
            </a:r>
            <a:r>
              <a:rPr sz="1800" b="0" spc="-5" dirty="0">
                <a:latin typeface="Univers for BP Light"/>
                <a:cs typeface="Univers for BP Light"/>
              </a:rPr>
              <a:t>do </a:t>
            </a:r>
            <a:r>
              <a:rPr sz="1800" b="0" dirty="0">
                <a:latin typeface="Univers for BP Light"/>
                <a:cs typeface="Univers for BP Light"/>
              </a:rPr>
              <a:t>a  </a:t>
            </a:r>
            <a:r>
              <a:rPr sz="1800" b="0" spc="-5" dirty="0">
                <a:latin typeface="Univers for BP Light"/>
                <a:cs typeface="Univers for BP Light"/>
              </a:rPr>
              <a:t>comprehensive survey. </a:t>
            </a:r>
            <a:r>
              <a:rPr sz="1800" b="0" dirty="0">
                <a:latin typeface="Univers for BP Light"/>
                <a:cs typeface="Univers for BP Light"/>
              </a:rPr>
              <a:t>To aid </a:t>
            </a:r>
            <a:r>
              <a:rPr sz="1800" b="0" spc="-5" dirty="0">
                <a:latin typeface="Univers for BP Light"/>
                <a:cs typeface="Univers for BP Light"/>
              </a:rPr>
              <a:t>the comparison, where possible </a:t>
            </a:r>
            <a:r>
              <a:rPr sz="1800" b="0" dirty="0">
                <a:latin typeface="Univers for BP Light"/>
                <a:cs typeface="Univers for BP Light"/>
              </a:rPr>
              <a:t>the </a:t>
            </a:r>
            <a:r>
              <a:rPr sz="1800" b="0" spc="-5" dirty="0">
                <a:latin typeface="Univers for BP Light"/>
                <a:cs typeface="Univers for BP Light"/>
              </a:rPr>
              <a:t>external scenarios  selected </a:t>
            </a:r>
            <a:r>
              <a:rPr sz="1800" b="0" dirty="0">
                <a:latin typeface="Univers for BP Light"/>
                <a:cs typeface="Univers for BP Light"/>
              </a:rPr>
              <a:t>are </a:t>
            </a:r>
            <a:r>
              <a:rPr sz="1800" b="0" spc="-5" dirty="0">
                <a:latin typeface="Univers for BP Light"/>
                <a:cs typeface="Univers for BP Light"/>
              </a:rPr>
              <a:t>based on assumptions for policy, </a:t>
            </a:r>
            <a:r>
              <a:rPr sz="1800" b="0" spc="-10" dirty="0">
                <a:latin typeface="Univers for BP Light"/>
                <a:cs typeface="Univers for BP Light"/>
              </a:rPr>
              <a:t>technology </a:t>
            </a:r>
            <a:r>
              <a:rPr sz="1800" b="0" spc="-5" dirty="0">
                <a:latin typeface="Univers for BP Light"/>
                <a:cs typeface="Univers for BP Light"/>
              </a:rPr>
              <a:t>and social preferences  most similar </a:t>
            </a:r>
            <a:r>
              <a:rPr sz="1800" b="0" dirty="0">
                <a:latin typeface="Univers for BP Light"/>
                <a:cs typeface="Univers for BP Light"/>
              </a:rPr>
              <a:t>to </a:t>
            </a:r>
            <a:r>
              <a:rPr sz="1800" b="0" spc="-5" dirty="0">
                <a:latin typeface="Univers for BP Light"/>
                <a:cs typeface="Univers for BP Light"/>
              </a:rPr>
              <a:t>those underpinning </a:t>
            </a:r>
            <a:r>
              <a:rPr sz="1800" b="0" dirty="0">
                <a:latin typeface="Univers for BP Light"/>
                <a:cs typeface="Univers for BP Light"/>
              </a:rPr>
              <a:t>the ET</a:t>
            </a:r>
            <a:r>
              <a:rPr sz="1800" b="0" spc="45" dirty="0">
                <a:latin typeface="Univers for BP Light"/>
                <a:cs typeface="Univers for BP Light"/>
              </a:rPr>
              <a:t> </a:t>
            </a:r>
            <a:r>
              <a:rPr sz="1800" b="0" spc="-5" dirty="0">
                <a:latin typeface="Univers for BP Light"/>
                <a:cs typeface="Univers for BP Light"/>
              </a:rPr>
              <a:t>scenario.</a:t>
            </a:r>
            <a:endParaRPr sz="1800">
              <a:latin typeface="Univers for BP Light"/>
              <a:cs typeface="Univers for BP Light"/>
            </a:endParaRPr>
          </a:p>
          <a:p>
            <a:pPr marL="287020" marR="4254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All the </a:t>
            </a:r>
            <a:r>
              <a:rPr sz="1800" b="0" spc="-5" dirty="0">
                <a:latin typeface="Univers for BP Light"/>
                <a:cs typeface="Univers for BP Light"/>
              </a:rPr>
              <a:t>outlooks </a:t>
            </a:r>
            <a:r>
              <a:rPr sz="1800" b="0" dirty="0">
                <a:latin typeface="Univers for BP Light"/>
                <a:cs typeface="Univers for BP Light"/>
              </a:rPr>
              <a:t>in </a:t>
            </a:r>
            <a:r>
              <a:rPr sz="1800" b="0" spc="-5" dirty="0">
                <a:latin typeface="Univers for BP Light"/>
                <a:cs typeface="Univers for BP Light"/>
              </a:rPr>
              <a:t>our sample show global energy demand continuing </a:t>
            </a:r>
            <a:r>
              <a:rPr sz="1800" b="0" dirty="0">
                <a:latin typeface="Univers for BP Light"/>
                <a:cs typeface="Univers for BP Light"/>
              </a:rPr>
              <a:t>to </a:t>
            </a:r>
            <a:r>
              <a:rPr sz="1800" b="0" spc="-5" dirty="0">
                <a:latin typeface="Univers for BP Light"/>
                <a:cs typeface="Univers for BP Light"/>
              </a:rPr>
              <a:t>grow,  ranging </a:t>
            </a:r>
            <a:r>
              <a:rPr sz="1800" b="0" dirty="0">
                <a:latin typeface="Univers for BP Light"/>
                <a:cs typeface="Univers for BP Light"/>
              </a:rPr>
              <a:t>from </a:t>
            </a:r>
            <a:r>
              <a:rPr sz="1800" b="0" spc="-5" dirty="0">
                <a:latin typeface="Univers for BP Light"/>
                <a:cs typeface="Univers for BP Light"/>
              </a:rPr>
              <a:t>0.9% </a:t>
            </a:r>
            <a:r>
              <a:rPr sz="1800" b="0" dirty="0">
                <a:latin typeface="Univers for BP Light"/>
                <a:cs typeface="Univers for BP Light"/>
              </a:rPr>
              <a:t>p.a. to </a:t>
            </a:r>
            <a:r>
              <a:rPr sz="1800" b="0" spc="-5" dirty="0">
                <a:latin typeface="Univers for BP Light"/>
                <a:cs typeface="Univers for BP Light"/>
              </a:rPr>
              <a:t>1.4% </a:t>
            </a:r>
            <a:r>
              <a:rPr sz="1800" b="0" dirty="0">
                <a:latin typeface="Univers for BP Light"/>
                <a:cs typeface="Univers for BP Light"/>
              </a:rPr>
              <a:t>p.a.. </a:t>
            </a:r>
            <a:r>
              <a:rPr sz="1800" b="0" spc="-5"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a:t>
            </a:r>
            <a:r>
              <a:rPr sz="1800" b="0" dirty="0">
                <a:latin typeface="Univers for BP Light"/>
                <a:cs typeface="Univers for BP Light"/>
              </a:rPr>
              <a:t>(at </a:t>
            </a:r>
            <a:r>
              <a:rPr sz="1800" b="0" spc="-5" dirty="0">
                <a:latin typeface="Univers for BP Light"/>
                <a:cs typeface="Univers for BP Light"/>
              </a:rPr>
              <a:t>1.3% </a:t>
            </a:r>
            <a:r>
              <a:rPr sz="1800" b="0" dirty="0">
                <a:latin typeface="Univers for BP Light"/>
                <a:cs typeface="Univers for BP Light"/>
              </a:rPr>
              <a:t>p.a.) </a:t>
            </a:r>
            <a:r>
              <a:rPr sz="1800" b="0" spc="-5" dirty="0">
                <a:latin typeface="Univers for BP Light"/>
                <a:cs typeface="Univers for BP Light"/>
              </a:rPr>
              <a:t>is </a:t>
            </a:r>
            <a:r>
              <a:rPr sz="1800" b="0" dirty="0">
                <a:latin typeface="Univers for BP Light"/>
                <a:cs typeface="Univers for BP Light"/>
              </a:rPr>
              <a:t>toward the top  of </a:t>
            </a:r>
            <a:r>
              <a:rPr sz="1800" b="0" spc="-5" dirty="0">
                <a:latin typeface="Univers for BP Light"/>
                <a:cs typeface="Univers for BP Light"/>
              </a:rPr>
              <a:t>this range, although not </a:t>
            </a:r>
            <a:r>
              <a:rPr sz="1800" b="0" dirty="0">
                <a:latin typeface="Univers for BP Light"/>
                <a:cs typeface="Univers for BP Light"/>
              </a:rPr>
              <a:t>far from the </a:t>
            </a:r>
            <a:r>
              <a:rPr sz="1800" b="0" spc="-5" dirty="0">
                <a:latin typeface="Univers for BP Light"/>
                <a:cs typeface="Univers for BP Light"/>
              </a:rPr>
              <a:t>sample average </a:t>
            </a:r>
            <a:r>
              <a:rPr sz="1800" b="0" dirty="0">
                <a:latin typeface="Univers for BP Light"/>
                <a:cs typeface="Univers for BP Light"/>
              </a:rPr>
              <a:t>of</a:t>
            </a:r>
            <a:r>
              <a:rPr sz="1800" b="0" spc="65" dirty="0">
                <a:latin typeface="Univers for BP Light"/>
                <a:cs typeface="Univers for BP Light"/>
              </a:rPr>
              <a:t> </a:t>
            </a:r>
            <a:r>
              <a:rPr sz="1800" b="0" spc="-5" dirty="0">
                <a:latin typeface="Univers for BP Light"/>
                <a:cs typeface="Univers for BP Light"/>
              </a:rPr>
              <a:t>1.2%.</a:t>
            </a:r>
            <a:endParaRPr sz="1800">
              <a:latin typeface="Univers for BP Light"/>
              <a:cs typeface="Univers for BP Light"/>
            </a:endParaRPr>
          </a:p>
          <a:p>
            <a:pPr marL="287020" marR="5397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By </a:t>
            </a:r>
            <a:r>
              <a:rPr sz="1800" b="0" spc="-5" dirty="0">
                <a:latin typeface="Univers for BP Light"/>
                <a:cs typeface="Univers for BP Light"/>
              </a:rPr>
              <a:t>fuel, </a:t>
            </a:r>
            <a:r>
              <a:rPr sz="1800" b="0" dirty="0">
                <a:latin typeface="Univers for BP Light"/>
                <a:cs typeface="Univers for BP Light"/>
              </a:rPr>
              <a:t>all the </a:t>
            </a:r>
            <a:r>
              <a:rPr sz="1800" b="0" spc="-5" dirty="0">
                <a:latin typeface="Univers for BP Light"/>
                <a:cs typeface="Univers for BP Light"/>
              </a:rPr>
              <a:t>outlooks </a:t>
            </a:r>
            <a:r>
              <a:rPr sz="1800" b="0" dirty="0">
                <a:latin typeface="Univers for BP Light"/>
                <a:cs typeface="Univers for BP Light"/>
              </a:rPr>
              <a:t>have oil and gas </a:t>
            </a:r>
            <a:r>
              <a:rPr sz="1800" b="0" spc="-5" dirty="0">
                <a:latin typeface="Univers for BP Light"/>
                <a:cs typeface="Univers for BP Light"/>
              </a:rPr>
              <a:t>growing over </a:t>
            </a:r>
            <a:r>
              <a:rPr sz="1800" b="0" dirty="0">
                <a:latin typeface="Univers for BP Light"/>
                <a:cs typeface="Univers for BP Light"/>
              </a:rPr>
              <a:t>the </a:t>
            </a:r>
            <a:r>
              <a:rPr sz="1800" b="0" spc="-5" dirty="0">
                <a:latin typeface="Univers for BP Light"/>
                <a:cs typeface="Univers for BP Light"/>
              </a:rPr>
              <a:t>next </a:t>
            </a:r>
            <a:r>
              <a:rPr sz="1800" b="0" dirty="0">
                <a:latin typeface="Univers for BP Light"/>
                <a:cs typeface="Univers for BP Light"/>
              </a:rPr>
              <a:t>25 years, </a:t>
            </a:r>
            <a:r>
              <a:rPr sz="1800" b="0" spc="-5" dirty="0">
                <a:latin typeface="Univers for BP Light"/>
                <a:cs typeface="Univers for BP Light"/>
              </a:rPr>
              <a:t>although </a:t>
            </a:r>
            <a:r>
              <a:rPr sz="1800" b="0" dirty="0">
                <a:latin typeface="Univers for BP Light"/>
                <a:cs typeface="Univers for BP Light"/>
              </a:rPr>
              <a:t>by  a </a:t>
            </a:r>
            <a:r>
              <a:rPr sz="1800" b="0" spc="-5" dirty="0">
                <a:latin typeface="Univers for BP Light"/>
                <a:cs typeface="Univers for BP Light"/>
              </a:rPr>
              <a:t>slower </a:t>
            </a:r>
            <a:r>
              <a:rPr sz="1800" b="0" dirty="0">
                <a:latin typeface="Univers for BP Light"/>
                <a:cs typeface="Univers for BP Light"/>
              </a:rPr>
              <a:t>rate </a:t>
            </a:r>
            <a:r>
              <a:rPr sz="1800" b="0" spc="-5" dirty="0">
                <a:latin typeface="Univers for BP Light"/>
                <a:cs typeface="Univers for BP Light"/>
              </a:rPr>
              <a:t>than </a:t>
            </a:r>
            <a:r>
              <a:rPr sz="1800" b="0" dirty="0">
                <a:latin typeface="Univers for BP Light"/>
                <a:cs typeface="Univers for BP Light"/>
              </a:rPr>
              <a:t>in the past. In the ET </a:t>
            </a:r>
            <a:r>
              <a:rPr sz="1800" b="0" spc="-5" dirty="0">
                <a:latin typeface="Univers for BP Light"/>
                <a:cs typeface="Univers for BP Light"/>
              </a:rPr>
              <a:t>scenario, oil </a:t>
            </a:r>
            <a:r>
              <a:rPr sz="1800" b="0" dirty="0">
                <a:latin typeface="Univers for BP Light"/>
                <a:cs typeface="Univers for BP Light"/>
              </a:rPr>
              <a:t>and gas </a:t>
            </a:r>
            <a:r>
              <a:rPr sz="1800" b="0" spc="-5" dirty="0">
                <a:latin typeface="Univers for BP Light"/>
                <a:cs typeface="Univers for BP Light"/>
              </a:rPr>
              <a:t>grow </a:t>
            </a:r>
            <a:r>
              <a:rPr sz="1800" b="0" dirty="0">
                <a:latin typeface="Univers for BP Light"/>
                <a:cs typeface="Univers for BP Light"/>
              </a:rPr>
              <a:t>by a </a:t>
            </a:r>
            <a:r>
              <a:rPr sz="1800" b="0" spc="-5" dirty="0">
                <a:latin typeface="Univers for BP Light"/>
                <a:cs typeface="Univers for BP Light"/>
              </a:rPr>
              <a:t>combined  </a:t>
            </a:r>
            <a:r>
              <a:rPr sz="1800" b="0" dirty="0">
                <a:latin typeface="Univers for BP Light"/>
                <a:cs typeface="Univers for BP Light"/>
              </a:rPr>
              <a:t>rate of </a:t>
            </a:r>
            <a:r>
              <a:rPr sz="1800" b="0" spc="-5" dirty="0">
                <a:latin typeface="Univers for BP Light"/>
                <a:cs typeface="Univers for BP Light"/>
              </a:rPr>
              <a:t>around </a:t>
            </a:r>
            <a:r>
              <a:rPr sz="1800" b="0" dirty="0">
                <a:latin typeface="Univers for BP Light"/>
                <a:cs typeface="Univers for BP Light"/>
              </a:rPr>
              <a:t>the </a:t>
            </a:r>
            <a:r>
              <a:rPr sz="1800" b="0" spc="-5" dirty="0">
                <a:latin typeface="Univers for BP Light"/>
                <a:cs typeface="Univers for BP Light"/>
              </a:rPr>
              <a:t>average </a:t>
            </a:r>
            <a:r>
              <a:rPr sz="1800" b="0" dirty="0">
                <a:latin typeface="Univers for BP Light"/>
                <a:cs typeface="Univers for BP Light"/>
              </a:rPr>
              <a:t>of the </a:t>
            </a:r>
            <a:r>
              <a:rPr sz="1800" b="0" spc="-5" dirty="0">
                <a:latin typeface="Univers for BP Light"/>
                <a:cs typeface="Univers for BP Light"/>
              </a:rPr>
              <a:t>other outlooks. </a:t>
            </a:r>
            <a:r>
              <a:rPr sz="1800" b="0" dirty="0">
                <a:latin typeface="Univers for BP Light"/>
                <a:cs typeface="Univers for BP Light"/>
              </a:rPr>
              <a:t>In </a:t>
            </a:r>
            <a:r>
              <a:rPr sz="1800" b="0" spc="-5" dirty="0">
                <a:latin typeface="Univers for BP Light"/>
                <a:cs typeface="Univers for BP Light"/>
              </a:rPr>
              <a:t>contrast, </a:t>
            </a:r>
            <a:r>
              <a:rPr sz="1800" b="0" dirty="0">
                <a:latin typeface="Univers for BP Light"/>
                <a:cs typeface="Univers for BP Light"/>
              </a:rPr>
              <a:t>the </a:t>
            </a:r>
            <a:r>
              <a:rPr sz="1800" b="0" spc="-5" dirty="0">
                <a:latin typeface="Univers for BP Light"/>
                <a:cs typeface="Univers for BP Light"/>
              </a:rPr>
              <a:t>growth </a:t>
            </a:r>
            <a:r>
              <a:rPr sz="1800" b="0" dirty="0">
                <a:latin typeface="Univers for BP Light"/>
                <a:cs typeface="Univers for BP Light"/>
              </a:rPr>
              <a:t>of  </a:t>
            </a:r>
            <a:r>
              <a:rPr sz="1800" b="0" spc="-5" dirty="0">
                <a:latin typeface="Univers for BP Light"/>
                <a:cs typeface="Univers for BP Light"/>
              </a:rPr>
              <a:t>renewables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(7% p.a.) is toward the top of the </a:t>
            </a:r>
            <a:r>
              <a:rPr sz="1800" b="0" spc="-5" dirty="0">
                <a:latin typeface="Univers for BP Light"/>
                <a:cs typeface="Univers for BP Light"/>
              </a:rPr>
              <a:t>sample </a:t>
            </a:r>
            <a:r>
              <a:rPr sz="1800" b="0" dirty="0">
                <a:latin typeface="Univers for BP Light"/>
                <a:cs typeface="Univers for BP Light"/>
              </a:rPr>
              <a:t>of</a:t>
            </a:r>
            <a:r>
              <a:rPr sz="1800" b="0" spc="-20" dirty="0">
                <a:latin typeface="Univers for BP Light"/>
                <a:cs typeface="Univers for BP Light"/>
              </a:rPr>
              <a:t> </a:t>
            </a:r>
            <a:r>
              <a:rPr sz="1800" b="0" spc="-5" dirty="0">
                <a:latin typeface="Univers for BP Light"/>
                <a:cs typeface="Univers for BP Light"/>
              </a:rPr>
              <a:t>outlooks.</a:t>
            </a:r>
            <a:endParaRPr sz="1800">
              <a:latin typeface="Univers for BP Light"/>
              <a:cs typeface="Univers for BP Light"/>
            </a:endParaRPr>
          </a:p>
        </p:txBody>
      </p:sp>
      <p:sp>
        <p:nvSpPr>
          <p:cNvPr id="3" name="object 3"/>
          <p:cNvSpPr txBox="1">
            <a:spLocks noGrp="1"/>
          </p:cNvSpPr>
          <p:nvPr>
            <p:ph type="title"/>
          </p:nvPr>
        </p:nvSpPr>
        <p:spPr>
          <a:xfrm>
            <a:off x="491439" y="566420"/>
            <a:ext cx="4981575" cy="361950"/>
          </a:xfrm>
          <a:prstGeom prst="rect">
            <a:avLst/>
          </a:prstGeom>
        </p:spPr>
        <p:txBody>
          <a:bodyPr vert="horz" wrap="square" lIns="0" tIns="0" rIns="0" bIns="0" rtlCol="0">
            <a:spAutoFit/>
          </a:bodyPr>
          <a:lstStyle/>
          <a:p>
            <a:pPr marL="12700">
              <a:lnSpc>
                <a:spcPct val="100000"/>
              </a:lnSpc>
            </a:pPr>
            <a:r>
              <a:rPr spc="-5" dirty="0"/>
              <a:t>…helps highlight areas of</a:t>
            </a:r>
            <a:r>
              <a:rPr spc="70" dirty="0"/>
              <a:t> </a:t>
            </a:r>
            <a:r>
              <a:rPr spc="-5" dirty="0"/>
              <a:t>uncertainty</a:t>
            </a:r>
          </a:p>
        </p:txBody>
      </p:sp>
      <p:sp>
        <p:nvSpPr>
          <p:cNvPr id="4" name="object 4"/>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5" name="object 5"/>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115</a:t>
            </a:fld>
            <a:endParaRPr sz="1200">
              <a:latin typeface="Univers for BP Light"/>
              <a:cs typeface="Univers for BP Light"/>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67309"/>
            <a:ext cx="7734934" cy="361950"/>
          </a:xfrm>
          <a:prstGeom prst="rect">
            <a:avLst/>
          </a:prstGeom>
        </p:spPr>
        <p:txBody>
          <a:bodyPr vert="horz" wrap="square" lIns="0" tIns="0" rIns="0" bIns="0" rtlCol="0">
            <a:spAutoFit/>
          </a:bodyPr>
          <a:lstStyle/>
          <a:p>
            <a:pPr marL="12700">
              <a:lnSpc>
                <a:spcPct val="100000"/>
              </a:lnSpc>
            </a:pPr>
            <a:r>
              <a:rPr spc="-5" dirty="0"/>
              <a:t>There are a range of views within the outlooks</a:t>
            </a:r>
            <a:r>
              <a:rPr spc="204" dirty="0"/>
              <a:t> </a:t>
            </a:r>
            <a:r>
              <a:rPr spc="-5" dirty="0"/>
              <a:t>including…</a:t>
            </a:r>
          </a:p>
        </p:txBody>
      </p:sp>
      <p:sp>
        <p:nvSpPr>
          <p:cNvPr id="3" name="object 3"/>
          <p:cNvSpPr/>
          <p:nvPr/>
        </p:nvSpPr>
        <p:spPr>
          <a:xfrm>
            <a:off x="2005583" y="3624071"/>
            <a:ext cx="434340" cy="1816735"/>
          </a:xfrm>
          <a:custGeom>
            <a:avLst/>
            <a:gdLst/>
            <a:ahLst/>
            <a:cxnLst/>
            <a:rect l="l" t="t" r="r" b="b"/>
            <a:pathLst>
              <a:path w="434339" h="1816735">
                <a:moveTo>
                  <a:pt x="0" y="1816608"/>
                </a:moveTo>
                <a:lnTo>
                  <a:pt x="434340" y="1816608"/>
                </a:lnTo>
                <a:lnTo>
                  <a:pt x="434340" y="0"/>
                </a:lnTo>
                <a:lnTo>
                  <a:pt x="0" y="0"/>
                </a:lnTo>
                <a:lnTo>
                  <a:pt x="0" y="1816608"/>
                </a:lnTo>
                <a:close/>
              </a:path>
            </a:pathLst>
          </a:custGeom>
          <a:solidFill>
            <a:srgbClr val="BEBEBE"/>
          </a:solidFill>
        </p:spPr>
        <p:txBody>
          <a:bodyPr wrap="square" lIns="0" tIns="0" rIns="0" bIns="0" rtlCol="0"/>
          <a:lstStyle/>
          <a:p>
            <a:endParaRPr/>
          </a:p>
        </p:txBody>
      </p:sp>
      <p:sp>
        <p:nvSpPr>
          <p:cNvPr id="4" name="object 4"/>
          <p:cNvSpPr/>
          <p:nvPr/>
        </p:nvSpPr>
        <p:spPr>
          <a:xfrm>
            <a:off x="2005583" y="3624071"/>
            <a:ext cx="434340" cy="1816735"/>
          </a:xfrm>
          <a:custGeom>
            <a:avLst/>
            <a:gdLst/>
            <a:ahLst/>
            <a:cxnLst/>
            <a:rect l="l" t="t" r="r" b="b"/>
            <a:pathLst>
              <a:path w="434339" h="1816735">
                <a:moveTo>
                  <a:pt x="0" y="1816608"/>
                </a:moveTo>
                <a:lnTo>
                  <a:pt x="434340" y="1816608"/>
                </a:lnTo>
                <a:lnTo>
                  <a:pt x="434340" y="0"/>
                </a:lnTo>
                <a:lnTo>
                  <a:pt x="0" y="0"/>
                </a:lnTo>
                <a:lnTo>
                  <a:pt x="0" y="1816608"/>
                </a:lnTo>
                <a:close/>
              </a:path>
            </a:pathLst>
          </a:custGeom>
          <a:ln w="9144">
            <a:solidFill>
              <a:srgbClr val="BEBEBE"/>
            </a:solidFill>
          </a:ln>
        </p:spPr>
        <p:txBody>
          <a:bodyPr wrap="square" lIns="0" tIns="0" rIns="0" bIns="0" rtlCol="0"/>
          <a:lstStyle/>
          <a:p>
            <a:endParaRPr/>
          </a:p>
        </p:txBody>
      </p:sp>
      <p:sp>
        <p:nvSpPr>
          <p:cNvPr id="5" name="object 5"/>
          <p:cNvSpPr/>
          <p:nvPr/>
        </p:nvSpPr>
        <p:spPr>
          <a:xfrm>
            <a:off x="2764535" y="4253484"/>
            <a:ext cx="433070" cy="1187450"/>
          </a:xfrm>
          <a:custGeom>
            <a:avLst/>
            <a:gdLst/>
            <a:ahLst/>
            <a:cxnLst/>
            <a:rect l="l" t="t" r="r" b="b"/>
            <a:pathLst>
              <a:path w="433069" h="1187450">
                <a:moveTo>
                  <a:pt x="0" y="1187195"/>
                </a:moveTo>
                <a:lnTo>
                  <a:pt x="432815" y="1187195"/>
                </a:lnTo>
                <a:lnTo>
                  <a:pt x="432815" y="0"/>
                </a:lnTo>
                <a:lnTo>
                  <a:pt x="0" y="0"/>
                </a:lnTo>
                <a:lnTo>
                  <a:pt x="0" y="1187195"/>
                </a:lnTo>
                <a:close/>
              </a:path>
            </a:pathLst>
          </a:custGeom>
          <a:solidFill>
            <a:srgbClr val="009900"/>
          </a:solidFill>
        </p:spPr>
        <p:txBody>
          <a:bodyPr wrap="square" lIns="0" tIns="0" rIns="0" bIns="0" rtlCol="0"/>
          <a:lstStyle/>
          <a:p>
            <a:endParaRPr/>
          </a:p>
        </p:txBody>
      </p:sp>
      <p:sp>
        <p:nvSpPr>
          <p:cNvPr id="6" name="object 6"/>
          <p:cNvSpPr/>
          <p:nvPr/>
        </p:nvSpPr>
        <p:spPr>
          <a:xfrm>
            <a:off x="2764535" y="4253484"/>
            <a:ext cx="433070" cy="1187450"/>
          </a:xfrm>
          <a:custGeom>
            <a:avLst/>
            <a:gdLst/>
            <a:ahLst/>
            <a:cxnLst/>
            <a:rect l="l" t="t" r="r" b="b"/>
            <a:pathLst>
              <a:path w="433069" h="1187450">
                <a:moveTo>
                  <a:pt x="0" y="1187195"/>
                </a:moveTo>
                <a:lnTo>
                  <a:pt x="432815" y="1187195"/>
                </a:lnTo>
                <a:lnTo>
                  <a:pt x="432815" y="0"/>
                </a:lnTo>
                <a:lnTo>
                  <a:pt x="0" y="0"/>
                </a:lnTo>
                <a:lnTo>
                  <a:pt x="0" y="1187195"/>
                </a:lnTo>
                <a:close/>
              </a:path>
            </a:pathLst>
          </a:custGeom>
          <a:ln w="9144">
            <a:solidFill>
              <a:srgbClr val="BEBEBE"/>
            </a:solidFill>
          </a:ln>
        </p:spPr>
        <p:txBody>
          <a:bodyPr wrap="square" lIns="0" tIns="0" rIns="0" bIns="0" rtlCol="0"/>
          <a:lstStyle/>
          <a:p>
            <a:endParaRPr/>
          </a:p>
        </p:txBody>
      </p:sp>
      <p:sp>
        <p:nvSpPr>
          <p:cNvPr id="7" name="object 7"/>
          <p:cNvSpPr/>
          <p:nvPr/>
        </p:nvSpPr>
        <p:spPr>
          <a:xfrm>
            <a:off x="1248155" y="2805683"/>
            <a:ext cx="433070" cy="2635250"/>
          </a:xfrm>
          <a:custGeom>
            <a:avLst/>
            <a:gdLst/>
            <a:ahLst/>
            <a:cxnLst/>
            <a:rect l="l" t="t" r="r" b="b"/>
            <a:pathLst>
              <a:path w="433069" h="2635250">
                <a:moveTo>
                  <a:pt x="0" y="2634996"/>
                </a:moveTo>
                <a:lnTo>
                  <a:pt x="432816" y="2634996"/>
                </a:lnTo>
                <a:lnTo>
                  <a:pt x="432816" y="0"/>
                </a:lnTo>
                <a:lnTo>
                  <a:pt x="0" y="0"/>
                </a:lnTo>
                <a:lnTo>
                  <a:pt x="0" y="2634996"/>
                </a:lnTo>
                <a:close/>
              </a:path>
            </a:pathLst>
          </a:custGeom>
          <a:solidFill>
            <a:srgbClr val="FF9900"/>
          </a:solidFill>
        </p:spPr>
        <p:txBody>
          <a:bodyPr wrap="square" lIns="0" tIns="0" rIns="0" bIns="0" rtlCol="0"/>
          <a:lstStyle/>
          <a:p>
            <a:endParaRPr/>
          </a:p>
        </p:txBody>
      </p:sp>
      <p:sp>
        <p:nvSpPr>
          <p:cNvPr id="8" name="object 8"/>
          <p:cNvSpPr/>
          <p:nvPr/>
        </p:nvSpPr>
        <p:spPr>
          <a:xfrm>
            <a:off x="1248155" y="2805683"/>
            <a:ext cx="433070" cy="2635250"/>
          </a:xfrm>
          <a:custGeom>
            <a:avLst/>
            <a:gdLst/>
            <a:ahLst/>
            <a:cxnLst/>
            <a:rect l="l" t="t" r="r" b="b"/>
            <a:pathLst>
              <a:path w="433069" h="2635250">
                <a:moveTo>
                  <a:pt x="0" y="2634996"/>
                </a:moveTo>
                <a:lnTo>
                  <a:pt x="432816" y="2634996"/>
                </a:lnTo>
                <a:lnTo>
                  <a:pt x="432816" y="0"/>
                </a:lnTo>
                <a:lnTo>
                  <a:pt x="0" y="0"/>
                </a:lnTo>
                <a:lnTo>
                  <a:pt x="0" y="2634996"/>
                </a:lnTo>
                <a:close/>
              </a:path>
            </a:pathLst>
          </a:custGeom>
          <a:ln w="9144">
            <a:solidFill>
              <a:srgbClr val="BEBEBE"/>
            </a:solidFill>
          </a:ln>
        </p:spPr>
        <p:txBody>
          <a:bodyPr wrap="square" lIns="0" tIns="0" rIns="0" bIns="0" rtlCol="0"/>
          <a:lstStyle/>
          <a:p>
            <a:endParaRPr/>
          </a:p>
        </p:txBody>
      </p:sp>
      <p:sp>
        <p:nvSpPr>
          <p:cNvPr id="9" name="object 9"/>
          <p:cNvSpPr/>
          <p:nvPr/>
        </p:nvSpPr>
        <p:spPr>
          <a:xfrm>
            <a:off x="1086611" y="2337816"/>
            <a:ext cx="0" cy="3103245"/>
          </a:xfrm>
          <a:custGeom>
            <a:avLst/>
            <a:gdLst/>
            <a:ahLst/>
            <a:cxnLst/>
            <a:rect l="l" t="t" r="r" b="b"/>
            <a:pathLst>
              <a:path h="3103245">
                <a:moveTo>
                  <a:pt x="0" y="3102864"/>
                </a:moveTo>
                <a:lnTo>
                  <a:pt x="0" y="0"/>
                </a:lnTo>
              </a:path>
            </a:pathLst>
          </a:custGeom>
          <a:ln w="9144">
            <a:solidFill>
              <a:srgbClr val="666666"/>
            </a:solidFill>
          </a:ln>
        </p:spPr>
        <p:txBody>
          <a:bodyPr wrap="square" lIns="0" tIns="0" rIns="0" bIns="0" rtlCol="0"/>
          <a:lstStyle/>
          <a:p>
            <a:endParaRPr/>
          </a:p>
        </p:txBody>
      </p:sp>
      <p:sp>
        <p:nvSpPr>
          <p:cNvPr id="10" name="object 10"/>
          <p:cNvSpPr/>
          <p:nvPr/>
        </p:nvSpPr>
        <p:spPr>
          <a:xfrm>
            <a:off x="1086611" y="544067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1" name="object 11"/>
          <p:cNvSpPr/>
          <p:nvPr/>
        </p:nvSpPr>
        <p:spPr>
          <a:xfrm>
            <a:off x="1086611" y="466496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2" name="object 12"/>
          <p:cNvSpPr/>
          <p:nvPr/>
        </p:nvSpPr>
        <p:spPr>
          <a:xfrm>
            <a:off x="1086611" y="388924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3" name="object 13"/>
          <p:cNvSpPr/>
          <p:nvPr/>
        </p:nvSpPr>
        <p:spPr>
          <a:xfrm>
            <a:off x="1086611" y="3113532"/>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4" name="object 14"/>
          <p:cNvSpPr/>
          <p:nvPr/>
        </p:nvSpPr>
        <p:spPr>
          <a:xfrm>
            <a:off x="1086611" y="233781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15" name="object 15"/>
          <p:cNvSpPr/>
          <p:nvPr/>
        </p:nvSpPr>
        <p:spPr>
          <a:xfrm>
            <a:off x="1086611" y="5440679"/>
            <a:ext cx="2272665" cy="0"/>
          </a:xfrm>
          <a:custGeom>
            <a:avLst/>
            <a:gdLst/>
            <a:ahLst/>
            <a:cxnLst/>
            <a:rect l="l" t="t" r="r" b="b"/>
            <a:pathLst>
              <a:path w="2272665">
                <a:moveTo>
                  <a:pt x="0" y="0"/>
                </a:moveTo>
                <a:lnTo>
                  <a:pt x="2272284" y="0"/>
                </a:lnTo>
              </a:path>
            </a:pathLst>
          </a:custGeom>
          <a:ln w="9144">
            <a:solidFill>
              <a:srgbClr val="666666"/>
            </a:solidFill>
          </a:ln>
        </p:spPr>
        <p:txBody>
          <a:bodyPr wrap="square" lIns="0" tIns="0" rIns="0" bIns="0" rtlCol="0"/>
          <a:lstStyle/>
          <a:p>
            <a:endParaRPr/>
          </a:p>
        </p:txBody>
      </p:sp>
      <p:sp>
        <p:nvSpPr>
          <p:cNvPr id="16" name="object 16"/>
          <p:cNvSpPr txBox="1"/>
          <p:nvPr/>
        </p:nvSpPr>
        <p:spPr>
          <a:xfrm>
            <a:off x="533501" y="531837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a:t>
            </a:r>
            <a:endParaRPr sz="1400">
              <a:latin typeface="Univers for BP Light"/>
              <a:cs typeface="Univers for BP Light"/>
            </a:endParaRPr>
          </a:p>
        </p:txBody>
      </p:sp>
      <p:sp>
        <p:nvSpPr>
          <p:cNvPr id="17" name="object 17"/>
          <p:cNvSpPr txBox="1"/>
          <p:nvPr/>
        </p:nvSpPr>
        <p:spPr>
          <a:xfrm>
            <a:off x="533501" y="4542028"/>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52%</a:t>
            </a:r>
            <a:endParaRPr sz="1400">
              <a:latin typeface="Univers for BP Light"/>
              <a:cs typeface="Univers for BP Light"/>
            </a:endParaRPr>
          </a:p>
        </p:txBody>
      </p:sp>
      <p:sp>
        <p:nvSpPr>
          <p:cNvPr id="18" name="object 18"/>
          <p:cNvSpPr txBox="1"/>
          <p:nvPr/>
        </p:nvSpPr>
        <p:spPr>
          <a:xfrm>
            <a:off x="533501" y="3766057"/>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54%</a:t>
            </a:r>
            <a:endParaRPr sz="1400">
              <a:latin typeface="Univers for BP Light"/>
              <a:cs typeface="Univers for BP Light"/>
            </a:endParaRPr>
          </a:p>
        </p:txBody>
      </p:sp>
      <p:sp>
        <p:nvSpPr>
          <p:cNvPr id="19" name="object 19"/>
          <p:cNvSpPr txBox="1"/>
          <p:nvPr/>
        </p:nvSpPr>
        <p:spPr>
          <a:xfrm>
            <a:off x="533501" y="298996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56%</a:t>
            </a:r>
            <a:endParaRPr sz="1400">
              <a:latin typeface="Univers for BP Light"/>
              <a:cs typeface="Univers for BP Light"/>
            </a:endParaRPr>
          </a:p>
        </p:txBody>
      </p:sp>
      <p:sp>
        <p:nvSpPr>
          <p:cNvPr id="20" name="object 20"/>
          <p:cNvSpPr txBox="1"/>
          <p:nvPr/>
        </p:nvSpPr>
        <p:spPr>
          <a:xfrm>
            <a:off x="533501" y="2213990"/>
            <a:ext cx="40195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58%</a:t>
            </a:r>
            <a:endParaRPr sz="1400">
              <a:latin typeface="Univers for BP Light"/>
              <a:cs typeface="Univers for BP Light"/>
            </a:endParaRPr>
          </a:p>
        </p:txBody>
      </p:sp>
      <p:sp>
        <p:nvSpPr>
          <p:cNvPr id="21" name="object 21"/>
          <p:cNvSpPr txBox="1"/>
          <p:nvPr/>
        </p:nvSpPr>
        <p:spPr>
          <a:xfrm>
            <a:off x="534111" y="1113409"/>
            <a:ext cx="2407285" cy="890269"/>
          </a:xfrm>
          <a:prstGeom prst="rect">
            <a:avLst/>
          </a:prstGeom>
        </p:spPr>
        <p:txBody>
          <a:bodyPr vert="horz" wrap="square" lIns="0" tIns="0" rIns="0" bIns="0" rtlCol="0">
            <a:spAutoFit/>
          </a:bodyPr>
          <a:lstStyle/>
          <a:p>
            <a:pPr marL="426084" algn="ctr">
              <a:lnSpc>
                <a:spcPct val="100000"/>
              </a:lnSpc>
            </a:pPr>
            <a:r>
              <a:rPr sz="1800" dirty="0">
                <a:latin typeface="Univers for BP"/>
                <a:cs typeface="Univers for BP"/>
              </a:rPr>
              <a:t>Global oil </a:t>
            </a:r>
            <a:r>
              <a:rPr sz="1800" spc="-5" dirty="0">
                <a:latin typeface="Univers for BP"/>
                <a:cs typeface="Univers for BP"/>
              </a:rPr>
              <a:t>and</a:t>
            </a:r>
            <a:r>
              <a:rPr sz="1800" spc="-110" dirty="0">
                <a:latin typeface="Univers for BP"/>
                <a:cs typeface="Univers for BP"/>
              </a:rPr>
              <a:t> </a:t>
            </a:r>
            <a:r>
              <a:rPr sz="1800" dirty="0">
                <a:latin typeface="Univers for BP"/>
                <a:cs typeface="Univers for BP"/>
              </a:rPr>
              <a:t>gas</a:t>
            </a:r>
            <a:endParaRPr sz="1800">
              <a:latin typeface="Univers for BP"/>
              <a:cs typeface="Univers for BP"/>
            </a:endParaRPr>
          </a:p>
          <a:p>
            <a:pPr marL="423545" algn="ctr">
              <a:lnSpc>
                <a:spcPct val="100000"/>
              </a:lnSpc>
            </a:pPr>
            <a:r>
              <a:rPr sz="1800" dirty="0">
                <a:latin typeface="Univers for BP"/>
                <a:cs typeface="Univers for BP"/>
              </a:rPr>
              <a:t>demand</a:t>
            </a:r>
            <a:endParaRPr sz="1800">
              <a:latin typeface="Univers for BP"/>
              <a:cs typeface="Univers for BP"/>
            </a:endParaRPr>
          </a:p>
          <a:p>
            <a:pPr marL="12700">
              <a:lnSpc>
                <a:spcPct val="100000"/>
              </a:lnSpc>
              <a:spcBef>
                <a:spcPts val="830"/>
              </a:spcBef>
            </a:pPr>
            <a:r>
              <a:rPr sz="1400" b="0" dirty="0">
                <a:latin typeface="Univers for BP Light"/>
                <a:cs typeface="Univers for BP Light"/>
              </a:rPr>
              <a:t>Share of primary</a:t>
            </a:r>
            <a:r>
              <a:rPr sz="1400" b="0" spc="-155" dirty="0">
                <a:latin typeface="Univers for BP Light"/>
                <a:cs typeface="Univers for BP Light"/>
              </a:rPr>
              <a:t> </a:t>
            </a:r>
            <a:r>
              <a:rPr sz="1400" b="0" dirty="0">
                <a:latin typeface="Univers for BP Light"/>
                <a:cs typeface="Univers for BP Light"/>
              </a:rPr>
              <a:t>energy</a:t>
            </a:r>
            <a:endParaRPr sz="1400">
              <a:latin typeface="Univers for BP Light"/>
              <a:cs typeface="Univers for BP Light"/>
            </a:endParaRPr>
          </a:p>
        </p:txBody>
      </p:sp>
      <p:sp>
        <p:nvSpPr>
          <p:cNvPr id="22" name="object 22"/>
          <p:cNvSpPr/>
          <p:nvPr/>
        </p:nvSpPr>
        <p:spPr>
          <a:xfrm>
            <a:off x="4259579" y="2727960"/>
            <a:ext cx="149860" cy="2687320"/>
          </a:xfrm>
          <a:custGeom>
            <a:avLst/>
            <a:gdLst/>
            <a:ahLst/>
            <a:cxnLst/>
            <a:rect l="l" t="t" r="r" b="b"/>
            <a:pathLst>
              <a:path w="149860" h="2687320">
                <a:moveTo>
                  <a:pt x="149352" y="0"/>
                </a:moveTo>
                <a:lnTo>
                  <a:pt x="0" y="0"/>
                </a:lnTo>
                <a:lnTo>
                  <a:pt x="0" y="2686812"/>
                </a:lnTo>
                <a:lnTo>
                  <a:pt x="149352" y="2686812"/>
                </a:lnTo>
                <a:lnTo>
                  <a:pt x="149352" y="0"/>
                </a:lnTo>
                <a:close/>
              </a:path>
            </a:pathLst>
          </a:custGeom>
          <a:solidFill>
            <a:srgbClr val="FF6600"/>
          </a:solidFill>
        </p:spPr>
        <p:txBody>
          <a:bodyPr wrap="square" lIns="0" tIns="0" rIns="0" bIns="0" rtlCol="0"/>
          <a:lstStyle/>
          <a:p>
            <a:endParaRPr/>
          </a:p>
        </p:txBody>
      </p:sp>
      <p:sp>
        <p:nvSpPr>
          <p:cNvPr id="23" name="object 23"/>
          <p:cNvSpPr/>
          <p:nvPr/>
        </p:nvSpPr>
        <p:spPr>
          <a:xfrm>
            <a:off x="4512564" y="3762755"/>
            <a:ext cx="147955" cy="1652270"/>
          </a:xfrm>
          <a:custGeom>
            <a:avLst/>
            <a:gdLst/>
            <a:ahLst/>
            <a:cxnLst/>
            <a:rect l="l" t="t" r="r" b="b"/>
            <a:pathLst>
              <a:path w="147954" h="1652270">
                <a:moveTo>
                  <a:pt x="147827" y="0"/>
                </a:moveTo>
                <a:lnTo>
                  <a:pt x="0" y="0"/>
                </a:lnTo>
                <a:lnTo>
                  <a:pt x="0" y="1652016"/>
                </a:lnTo>
                <a:lnTo>
                  <a:pt x="147827" y="1652016"/>
                </a:lnTo>
                <a:lnTo>
                  <a:pt x="147827" y="0"/>
                </a:lnTo>
                <a:close/>
              </a:path>
            </a:pathLst>
          </a:custGeom>
          <a:solidFill>
            <a:srgbClr val="FF6600"/>
          </a:solidFill>
        </p:spPr>
        <p:txBody>
          <a:bodyPr wrap="square" lIns="0" tIns="0" rIns="0" bIns="0" rtlCol="0"/>
          <a:lstStyle/>
          <a:p>
            <a:endParaRPr/>
          </a:p>
        </p:txBody>
      </p:sp>
      <p:sp>
        <p:nvSpPr>
          <p:cNvPr id="24" name="object 24"/>
          <p:cNvSpPr/>
          <p:nvPr/>
        </p:nvSpPr>
        <p:spPr>
          <a:xfrm>
            <a:off x="4765547" y="3665220"/>
            <a:ext cx="147955" cy="1750060"/>
          </a:xfrm>
          <a:custGeom>
            <a:avLst/>
            <a:gdLst/>
            <a:ahLst/>
            <a:cxnLst/>
            <a:rect l="l" t="t" r="r" b="b"/>
            <a:pathLst>
              <a:path w="147954" h="1750060">
                <a:moveTo>
                  <a:pt x="147827" y="0"/>
                </a:moveTo>
                <a:lnTo>
                  <a:pt x="0" y="0"/>
                </a:lnTo>
                <a:lnTo>
                  <a:pt x="0" y="1749552"/>
                </a:lnTo>
                <a:lnTo>
                  <a:pt x="147827" y="1749552"/>
                </a:lnTo>
                <a:lnTo>
                  <a:pt x="147827" y="0"/>
                </a:lnTo>
                <a:close/>
              </a:path>
            </a:pathLst>
          </a:custGeom>
          <a:solidFill>
            <a:srgbClr val="FF6600"/>
          </a:solidFill>
        </p:spPr>
        <p:txBody>
          <a:bodyPr wrap="square" lIns="0" tIns="0" rIns="0" bIns="0" rtlCol="0"/>
          <a:lstStyle/>
          <a:p>
            <a:endParaRPr/>
          </a:p>
        </p:txBody>
      </p:sp>
      <p:sp>
        <p:nvSpPr>
          <p:cNvPr id="25" name="object 25"/>
          <p:cNvSpPr/>
          <p:nvPr/>
        </p:nvSpPr>
        <p:spPr>
          <a:xfrm>
            <a:off x="5017008" y="2924555"/>
            <a:ext cx="149860" cy="2490470"/>
          </a:xfrm>
          <a:custGeom>
            <a:avLst/>
            <a:gdLst/>
            <a:ahLst/>
            <a:cxnLst/>
            <a:rect l="l" t="t" r="r" b="b"/>
            <a:pathLst>
              <a:path w="149860" h="2490470">
                <a:moveTo>
                  <a:pt x="149351" y="0"/>
                </a:moveTo>
                <a:lnTo>
                  <a:pt x="0" y="0"/>
                </a:lnTo>
                <a:lnTo>
                  <a:pt x="0" y="2490216"/>
                </a:lnTo>
                <a:lnTo>
                  <a:pt x="149351" y="2490216"/>
                </a:lnTo>
                <a:lnTo>
                  <a:pt x="149351" y="0"/>
                </a:lnTo>
                <a:close/>
              </a:path>
            </a:pathLst>
          </a:custGeom>
          <a:solidFill>
            <a:srgbClr val="FF6600"/>
          </a:solidFill>
        </p:spPr>
        <p:txBody>
          <a:bodyPr wrap="square" lIns="0" tIns="0" rIns="0" bIns="0" rtlCol="0"/>
          <a:lstStyle/>
          <a:p>
            <a:endParaRPr/>
          </a:p>
        </p:txBody>
      </p:sp>
      <p:sp>
        <p:nvSpPr>
          <p:cNvPr id="26" name="object 26"/>
          <p:cNvSpPr/>
          <p:nvPr/>
        </p:nvSpPr>
        <p:spPr>
          <a:xfrm>
            <a:off x="5269991" y="3710940"/>
            <a:ext cx="147955" cy="1704339"/>
          </a:xfrm>
          <a:custGeom>
            <a:avLst/>
            <a:gdLst/>
            <a:ahLst/>
            <a:cxnLst/>
            <a:rect l="l" t="t" r="r" b="b"/>
            <a:pathLst>
              <a:path w="147954" h="1704339">
                <a:moveTo>
                  <a:pt x="147828" y="0"/>
                </a:moveTo>
                <a:lnTo>
                  <a:pt x="0" y="0"/>
                </a:lnTo>
                <a:lnTo>
                  <a:pt x="0" y="1703832"/>
                </a:lnTo>
                <a:lnTo>
                  <a:pt x="147828" y="1703832"/>
                </a:lnTo>
                <a:lnTo>
                  <a:pt x="147828" y="0"/>
                </a:lnTo>
                <a:close/>
              </a:path>
            </a:pathLst>
          </a:custGeom>
          <a:solidFill>
            <a:srgbClr val="FF6600"/>
          </a:solidFill>
        </p:spPr>
        <p:txBody>
          <a:bodyPr wrap="square" lIns="0" tIns="0" rIns="0" bIns="0" rtlCol="0"/>
          <a:lstStyle/>
          <a:p>
            <a:endParaRPr/>
          </a:p>
        </p:txBody>
      </p:sp>
      <p:sp>
        <p:nvSpPr>
          <p:cNvPr id="27" name="object 27"/>
          <p:cNvSpPr/>
          <p:nvPr/>
        </p:nvSpPr>
        <p:spPr>
          <a:xfrm>
            <a:off x="5522976" y="3101339"/>
            <a:ext cx="147955" cy="2313940"/>
          </a:xfrm>
          <a:custGeom>
            <a:avLst/>
            <a:gdLst/>
            <a:ahLst/>
            <a:cxnLst/>
            <a:rect l="l" t="t" r="r" b="b"/>
            <a:pathLst>
              <a:path w="147954" h="2313940">
                <a:moveTo>
                  <a:pt x="147827" y="0"/>
                </a:moveTo>
                <a:lnTo>
                  <a:pt x="0" y="0"/>
                </a:lnTo>
                <a:lnTo>
                  <a:pt x="0" y="2313432"/>
                </a:lnTo>
                <a:lnTo>
                  <a:pt x="147827" y="2313432"/>
                </a:lnTo>
                <a:lnTo>
                  <a:pt x="147827" y="0"/>
                </a:lnTo>
                <a:close/>
              </a:path>
            </a:pathLst>
          </a:custGeom>
          <a:solidFill>
            <a:srgbClr val="FF6600"/>
          </a:solidFill>
        </p:spPr>
        <p:txBody>
          <a:bodyPr wrap="square" lIns="0" tIns="0" rIns="0" bIns="0" rtlCol="0"/>
          <a:lstStyle/>
          <a:p>
            <a:endParaRPr/>
          </a:p>
        </p:txBody>
      </p:sp>
      <p:sp>
        <p:nvSpPr>
          <p:cNvPr id="28" name="object 28"/>
          <p:cNvSpPr/>
          <p:nvPr/>
        </p:nvSpPr>
        <p:spPr>
          <a:xfrm>
            <a:off x="5774435" y="3006851"/>
            <a:ext cx="149860" cy="2407920"/>
          </a:xfrm>
          <a:custGeom>
            <a:avLst/>
            <a:gdLst/>
            <a:ahLst/>
            <a:cxnLst/>
            <a:rect l="l" t="t" r="r" b="b"/>
            <a:pathLst>
              <a:path w="149860" h="2407920">
                <a:moveTo>
                  <a:pt x="149351" y="0"/>
                </a:moveTo>
                <a:lnTo>
                  <a:pt x="0" y="0"/>
                </a:lnTo>
                <a:lnTo>
                  <a:pt x="0" y="2407920"/>
                </a:lnTo>
                <a:lnTo>
                  <a:pt x="149351" y="2407920"/>
                </a:lnTo>
                <a:lnTo>
                  <a:pt x="149351" y="0"/>
                </a:lnTo>
                <a:close/>
              </a:path>
            </a:pathLst>
          </a:custGeom>
          <a:solidFill>
            <a:srgbClr val="FF6600"/>
          </a:solidFill>
        </p:spPr>
        <p:txBody>
          <a:bodyPr wrap="square" lIns="0" tIns="0" rIns="0" bIns="0" rtlCol="0"/>
          <a:lstStyle/>
          <a:p>
            <a:endParaRPr/>
          </a:p>
        </p:txBody>
      </p:sp>
      <p:sp>
        <p:nvSpPr>
          <p:cNvPr id="29" name="object 29"/>
          <p:cNvSpPr/>
          <p:nvPr/>
        </p:nvSpPr>
        <p:spPr>
          <a:xfrm>
            <a:off x="6027420" y="2621279"/>
            <a:ext cx="149860" cy="2794000"/>
          </a:xfrm>
          <a:custGeom>
            <a:avLst/>
            <a:gdLst/>
            <a:ahLst/>
            <a:cxnLst/>
            <a:rect l="l" t="t" r="r" b="b"/>
            <a:pathLst>
              <a:path w="149860" h="2794000">
                <a:moveTo>
                  <a:pt x="149351" y="0"/>
                </a:moveTo>
                <a:lnTo>
                  <a:pt x="0" y="0"/>
                </a:lnTo>
                <a:lnTo>
                  <a:pt x="0" y="2793492"/>
                </a:lnTo>
                <a:lnTo>
                  <a:pt x="149351" y="2793492"/>
                </a:lnTo>
                <a:lnTo>
                  <a:pt x="149351" y="0"/>
                </a:lnTo>
                <a:close/>
              </a:path>
            </a:pathLst>
          </a:custGeom>
          <a:solidFill>
            <a:srgbClr val="FF6600"/>
          </a:solidFill>
        </p:spPr>
        <p:txBody>
          <a:bodyPr wrap="square" lIns="0" tIns="0" rIns="0" bIns="0" rtlCol="0"/>
          <a:lstStyle/>
          <a:p>
            <a:endParaRPr/>
          </a:p>
        </p:txBody>
      </p:sp>
      <p:sp>
        <p:nvSpPr>
          <p:cNvPr id="30" name="object 30"/>
          <p:cNvSpPr/>
          <p:nvPr/>
        </p:nvSpPr>
        <p:spPr>
          <a:xfrm>
            <a:off x="6280403" y="3489959"/>
            <a:ext cx="147955" cy="1925320"/>
          </a:xfrm>
          <a:custGeom>
            <a:avLst/>
            <a:gdLst/>
            <a:ahLst/>
            <a:cxnLst/>
            <a:rect l="l" t="t" r="r" b="b"/>
            <a:pathLst>
              <a:path w="147954" h="1925320">
                <a:moveTo>
                  <a:pt x="147828" y="0"/>
                </a:moveTo>
                <a:lnTo>
                  <a:pt x="0" y="0"/>
                </a:lnTo>
                <a:lnTo>
                  <a:pt x="0" y="1924812"/>
                </a:lnTo>
                <a:lnTo>
                  <a:pt x="147828" y="1924812"/>
                </a:lnTo>
                <a:lnTo>
                  <a:pt x="147828" y="0"/>
                </a:lnTo>
                <a:close/>
              </a:path>
            </a:pathLst>
          </a:custGeom>
          <a:solidFill>
            <a:srgbClr val="FF6600"/>
          </a:solidFill>
        </p:spPr>
        <p:txBody>
          <a:bodyPr wrap="square" lIns="0" tIns="0" rIns="0" bIns="0" rtlCol="0"/>
          <a:lstStyle/>
          <a:p>
            <a:endParaRPr/>
          </a:p>
        </p:txBody>
      </p:sp>
      <p:sp>
        <p:nvSpPr>
          <p:cNvPr id="31" name="object 31"/>
          <p:cNvSpPr/>
          <p:nvPr/>
        </p:nvSpPr>
        <p:spPr>
          <a:xfrm>
            <a:off x="4259579" y="2727960"/>
            <a:ext cx="149860" cy="2687320"/>
          </a:xfrm>
          <a:custGeom>
            <a:avLst/>
            <a:gdLst/>
            <a:ahLst/>
            <a:cxnLst/>
            <a:rect l="l" t="t" r="r" b="b"/>
            <a:pathLst>
              <a:path w="149860" h="2687320">
                <a:moveTo>
                  <a:pt x="0" y="0"/>
                </a:moveTo>
                <a:lnTo>
                  <a:pt x="149352" y="0"/>
                </a:lnTo>
                <a:lnTo>
                  <a:pt x="149352" y="2686812"/>
                </a:lnTo>
                <a:lnTo>
                  <a:pt x="0" y="2686812"/>
                </a:lnTo>
                <a:lnTo>
                  <a:pt x="0" y="0"/>
                </a:lnTo>
                <a:close/>
              </a:path>
            </a:pathLst>
          </a:custGeom>
          <a:ln w="9144">
            <a:solidFill>
              <a:srgbClr val="BEBEBE"/>
            </a:solidFill>
          </a:ln>
        </p:spPr>
        <p:txBody>
          <a:bodyPr wrap="square" lIns="0" tIns="0" rIns="0" bIns="0" rtlCol="0"/>
          <a:lstStyle/>
          <a:p>
            <a:endParaRPr/>
          </a:p>
        </p:txBody>
      </p:sp>
      <p:sp>
        <p:nvSpPr>
          <p:cNvPr id="32" name="object 32"/>
          <p:cNvSpPr/>
          <p:nvPr/>
        </p:nvSpPr>
        <p:spPr>
          <a:xfrm>
            <a:off x="4512564" y="3762755"/>
            <a:ext cx="147955" cy="1652270"/>
          </a:xfrm>
          <a:custGeom>
            <a:avLst/>
            <a:gdLst/>
            <a:ahLst/>
            <a:cxnLst/>
            <a:rect l="l" t="t" r="r" b="b"/>
            <a:pathLst>
              <a:path w="147954" h="1652270">
                <a:moveTo>
                  <a:pt x="0" y="0"/>
                </a:moveTo>
                <a:lnTo>
                  <a:pt x="147827" y="0"/>
                </a:lnTo>
                <a:lnTo>
                  <a:pt x="147827" y="1652016"/>
                </a:lnTo>
                <a:lnTo>
                  <a:pt x="0" y="1652016"/>
                </a:lnTo>
                <a:lnTo>
                  <a:pt x="0" y="0"/>
                </a:lnTo>
                <a:close/>
              </a:path>
            </a:pathLst>
          </a:custGeom>
          <a:ln w="9144">
            <a:solidFill>
              <a:srgbClr val="BEBEBE"/>
            </a:solidFill>
          </a:ln>
        </p:spPr>
        <p:txBody>
          <a:bodyPr wrap="square" lIns="0" tIns="0" rIns="0" bIns="0" rtlCol="0"/>
          <a:lstStyle/>
          <a:p>
            <a:endParaRPr/>
          </a:p>
        </p:txBody>
      </p:sp>
      <p:sp>
        <p:nvSpPr>
          <p:cNvPr id="33" name="object 33"/>
          <p:cNvSpPr/>
          <p:nvPr/>
        </p:nvSpPr>
        <p:spPr>
          <a:xfrm>
            <a:off x="4765547" y="3665220"/>
            <a:ext cx="147955" cy="1750060"/>
          </a:xfrm>
          <a:custGeom>
            <a:avLst/>
            <a:gdLst/>
            <a:ahLst/>
            <a:cxnLst/>
            <a:rect l="l" t="t" r="r" b="b"/>
            <a:pathLst>
              <a:path w="147954" h="1750060">
                <a:moveTo>
                  <a:pt x="0" y="0"/>
                </a:moveTo>
                <a:lnTo>
                  <a:pt x="147827" y="0"/>
                </a:lnTo>
                <a:lnTo>
                  <a:pt x="147827" y="1749552"/>
                </a:lnTo>
                <a:lnTo>
                  <a:pt x="0" y="1749552"/>
                </a:lnTo>
                <a:lnTo>
                  <a:pt x="0" y="0"/>
                </a:lnTo>
                <a:close/>
              </a:path>
            </a:pathLst>
          </a:custGeom>
          <a:ln w="9143">
            <a:solidFill>
              <a:srgbClr val="BEBEBE"/>
            </a:solidFill>
          </a:ln>
        </p:spPr>
        <p:txBody>
          <a:bodyPr wrap="square" lIns="0" tIns="0" rIns="0" bIns="0" rtlCol="0"/>
          <a:lstStyle/>
          <a:p>
            <a:endParaRPr/>
          </a:p>
        </p:txBody>
      </p:sp>
      <p:sp>
        <p:nvSpPr>
          <p:cNvPr id="34" name="object 34"/>
          <p:cNvSpPr/>
          <p:nvPr/>
        </p:nvSpPr>
        <p:spPr>
          <a:xfrm>
            <a:off x="5017008" y="2924555"/>
            <a:ext cx="149860" cy="2490470"/>
          </a:xfrm>
          <a:custGeom>
            <a:avLst/>
            <a:gdLst/>
            <a:ahLst/>
            <a:cxnLst/>
            <a:rect l="l" t="t" r="r" b="b"/>
            <a:pathLst>
              <a:path w="149860" h="2490470">
                <a:moveTo>
                  <a:pt x="0" y="0"/>
                </a:moveTo>
                <a:lnTo>
                  <a:pt x="149351" y="0"/>
                </a:lnTo>
                <a:lnTo>
                  <a:pt x="149351" y="2490216"/>
                </a:lnTo>
                <a:lnTo>
                  <a:pt x="0" y="2490216"/>
                </a:lnTo>
                <a:lnTo>
                  <a:pt x="0" y="0"/>
                </a:lnTo>
                <a:close/>
              </a:path>
            </a:pathLst>
          </a:custGeom>
          <a:ln w="9144">
            <a:solidFill>
              <a:srgbClr val="BEBEBE"/>
            </a:solidFill>
          </a:ln>
        </p:spPr>
        <p:txBody>
          <a:bodyPr wrap="square" lIns="0" tIns="0" rIns="0" bIns="0" rtlCol="0"/>
          <a:lstStyle/>
          <a:p>
            <a:endParaRPr/>
          </a:p>
        </p:txBody>
      </p:sp>
      <p:sp>
        <p:nvSpPr>
          <p:cNvPr id="35" name="object 35"/>
          <p:cNvSpPr/>
          <p:nvPr/>
        </p:nvSpPr>
        <p:spPr>
          <a:xfrm>
            <a:off x="5269991" y="3710940"/>
            <a:ext cx="147955" cy="1704339"/>
          </a:xfrm>
          <a:custGeom>
            <a:avLst/>
            <a:gdLst/>
            <a:ahLst/>
            <a:cxnLst/>
            <a:rect l="l" t="t" r="r" b="b"/>
            <a:pathLst>
              <a:path w="147954" h="1704339">
                <a:moveTo>
                  <a:pt x="0" y="0"/>
                </a:moveTo>
                <a:lnTo>
                  <a:pt x="147828" y="0"/>
                </a:lnTo>
                <a:lnTo>
                  <a:pt x="147828" y="1703832"/>
                </a:lnTo>
                <a:lnTo>
                  <a:pt x="0" y="1703832"/>
                </a:lnTo>
                <a:lnTo>
                  <a:pt x="0" y="0"/>
                </a:lnTo>
                <a:close/>
              </a:path>
            </a:pathLst>
          </a:custGeom>
          <a:ln w="9144">
            <a:solidFill>
              <a:srgbClr val="BEBEBE"/>
            </a:solidFill>
          </a:ln>
        </p:spPr>
        <p:txBody>
          <a:bodyPr wrap="square" lIns="0" tIns="0" rIns="0" bIns="0" rtlCol="0"/>
          <a:lstStyle/>
          <a:p>
            <a:endParaRPr/>
          </a:p>
        </p:txBody>
      </p:sp>
      <p:sp>
        <p:nvSpPr>
          <p:cNvPr id="36" name="object 36"/>
          <p:cNvSpPr/>
          <p:nvPr/>
        </p:nvSpPr>
        <p:spPr>
          <a:xfrm>
            <a:off x="5522976" y="3101339"/>
            <a:ext cx="147955" cy="2313940"/>
          </a:xfrm>
          <a:custGeom>
            <a:avLst/>
            <a:gdLst/>
            <a:ahLst/>
            <a:cxnLst/>
            <a:rect l="l" t="t" r="r" b="b"/>
            <a:pathLst>
              <a:path w="147954" h="2313940">
                <a:moveTo>
                  <a:pt x="0" y="0"/>
                </a:moveTo>
                <a:lnTo>
                  <a:pt x="147827" y="0"/>
                </a:lnTo>
                <a:lnTo>
                  <a:pt x="147827" y="2313432"/>
                </a:lnTo>
                <a:lnTo>
                  <a:pt x="0" y="2313432"/>
                </a:lnTo>
                <a:lnTo>
                  <a:pt x="0" y="0"/>
                </a:lnTo>
                <a:close/>
              </a:path>
            </a:pathLst>
          </a:custGeom>
          <a:ln w="9144">
            <a:solidFill>
              <a:srgbClr val="BEBEBE"/>
            </a:solidFill>
          </a:ln>
        </p:spPr>
        <p:txBody>
          <a:bodyPr wrap="square" lIns="0" tIns="0" rIns="0" bIns="0" rtlCol="0"/>
          <a:lstStyle/>
          <a:p>
            <a:endParaRPr/>
          </a:p>
        </p:txBody>
      </p:sp>
      <p:sp>
        <p:nvSpPr>
          <p:cNvPr id="37" name="object 37"/>
          <p:cNvSpPr/>
          <p:nvPr/>
        </p:nvSpPr>
        <p:spPr>
          <a:xfrm>
            <a:off x="5774435" y="3006851"/>
            <a:ext cx="149860" cy="2407920"/>
          </a:xfrm>
          <a:custGeom>
            <a:avLst/>
            <a:gdLst/>
            <a:ahLst/>
            <a:cxnLst/>
            <a:rect l="l" t="t" r="r" b="b"/>
            <a:pathLst>
              <a:path w="149860" h="2407920">
                <a:moveTo>
                  <a:pt x="0" y="0"/>
                </a:moveTo>
                <a:lnTo>
                  <a:pt x="149351" y="0"/>
                </a:lnTo>
                <a:lnTo>
                  <a:pt x="149351" y="2407920"/>
                </a:lnTo>
                <a:lnTo>
                  <a:pt x="0" y="2407920"/>
                </a:lnTo>
                <a:lnTo>
                  <a:pt x="0" y="0"/>
                </a:lnTo>
                <a:close/>
              </a:path>
            </a:pathLst>
          </a:custGeom>
          <a:ln w="9144">
            <a:solidFill>
              <a:srgbClr val="BEBEBE"/>
            </a:solidFill>
          </a:ln>
        </p:spPr>
        <p:txBody>
          <a:bodyPr wrap="square" lIns="0" tIns="0" rIns="0" bIns="0" rtlCol="0"/>
          <a:lstStyle/>
          <a:p>
            <a:endParaRPr/>
          </a:p>
        </p:txBody>
      </p:sp>
      <p:sp>
        <p:nvSpPr>
          <p:cNvPr id="38" name="object 38"/>
          <p:cNvSpPr/>
          <p:nvPr/>
        </p:nvSpPr>
        <p:spPr>
          <a:xfrm>
            <a:off x="6027420" y="2621279"/>
            <a:ext cx="149860" cy="2794000"/>
          </a:xfrm>
          <a:custGeom>
            <a:avLst/>
            <a:gdLst/>
            <a:ahLst/>
            <a:cxnLst/>
            <a:rect l="l" t="t" r="r" b="b"/>
            <a:pathLst>
              <a:path w="149860" h="2794000">
                <a:moveTo>
                  <a:pt x="0" y="0"/>
                </a:moveTo>
                <a:lnTo>
                  <a:pt x="149351" y="0"/>
                </a:lnTo>
                <a:lnTo>
                  <a:pt x="149351" y="2793492"/>
                </a:lnTo>
                <a:lnTo>
                  <a:pt x="0" y="2793492"/>
                </a:lnTo>
                <a:lnTo>
                  <a:pt x="0" y="0"/>
                </a:lnTo>
                <a:close/>
              </a:path>
            </a:pathLst>
          </a:custGeom>
          <a:ln w="9144">
            <a:solidFill>
              <a:srgbClr val="BEBEBE"/>
            </a:solidFill>
          </a:ln>
        </p:spPr>
        <p:txBody>
          <a:bodyPr wrap="square" lIns="0" tIns="0" rIns="0" bIns="0" rtlCol="0"/>
          <a:lstStyle/>
          <a:p>
            <a:endParaRPr/>
          </a:p>
        </p:txBody>
      </p:sp>
      <p:sp>
        <p:nvSpPr>
          <p:cNvPr id="39" name="object 39"/>
          <p:cNvSpPr/>
          <p:nvPr/>
        </p:nvSpPr>
        <p:spPr>
          <a:xfrm>
            <a:off x="6280403" y="3489959"/>
            <a:ext cx="147955" cy="1925320"/>
          </a:xfrm>
          <a:custGeom>
            <a:avLst/>
            <a:gdLst/>
            <a:ahLst/>
            <a:cxnLst/>
            <a:rect l="l" t="t" r="r" b="b"/>
            <a:pathLst>
              <a:path w="147954" h="1925320">
                <a:moveTo>
                  <a:pt x="0" y="0"/>
                </a:moveTo>
                <a:lnTo>
                  <a:pt x="147828" y="0"/>
                </a:lnTo>
                <a:lnTo>
                  <a:pt x="147828" y="1924812"/>
                </a:lnTo>
                <a:lnTo>
                  <a:pt x="0" y="1924812"/>
                </a:lnTo>
                <a:lnTo>
                  <a:pt x="0" y="0"/>
                </a:lnTo>
                <a:close/>
              </a:path>
            </a:pathLst>
          </a:custGeom>
          <a:ln w="9144">
            <a:solidFill>
              <a:srgbClr val="BEBEBE"/>
            </a:solidFill>
          </a:ln>
        </p:spPr>
        <p:txBody>
          <a:bodyPr wrap="square" lIns="0" tIns="0" rIns="0" bIns="0" rtlCol="0"/>
          <a:lstStyle/>
          <a:p>
            <a:endParaRPr/>
          </a:p>
        </p:txBody>
      </p:sp>
      <p:sp>
        <p:nvSpPr>
          <p:cNvPr id="40" name="object 40"/>
          <p:cNvSpPr/>
          <p:nvPr/>
        </p:nvSpPr>
        <p:spPr>
          <a:xfrm>
            <a:off x="4207764" y="2330195"/>
            <a:ext cx="0" cy="3084830"/>
          </a:xfrm>
          <a:custGeom>
            <a:avLst/>
            <a:gdLst/>
            <a:ahLst/>
            <a:cxnLst/>
            <a:rect l="l" t="t" r="r" b="b"/>
            <a:pathLst>
              <a:path h="3084829">
                <a:moveTo>
                  <a:pt x="0" y="3084576"/>
                </a:moveTo>
                <a:lnTo>
                  <a:pt x="0" y="0"/>
                </a:lnTo>
              </a:path>
            </a:pathLst>
          </a:custGeom>
          <a:ln w="9144">
            <a:solidFill>
              <a:srgbClr val="666666"/>
            </a:solidFill>
          </a:ln>
        </p:spPr>
        <p:txBody>
          <a:bodyPr wrap="square" lIns="0" tIns="0" rIns="0" bIns="0" rtlCol="0"/>
          <a:lstStyle/>
          <a:p>
            <a:endParaRPr/>
          </a:p>
        </p:txBody>
      </p:sp>
      <p:sp>
        <p:nvSpPr>
          <p:cNvPr id="41" name="object 41"/>
          <p:cNvSpPr/>
          <p:nvPr/>
        </p:nvSpPr>
        <p:spPr>
          <a:xfrm>
            <a:off x="4207764" y="5414771"/>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2" name="object 42"/>
          <p:cNvSpPr/>
          <p:nvPr/>
        </p:nvSpPr>
        <p:spPr>
          <a:xfrm>
            <a:off x="4207764" y="4643628"/>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3" name="object 43"/>
          <p:cNvSpPr/>
          <p:nvPr/>
        </p:nvSpPr>
        <p:spPr>
          <a:xfrm>
            <a:off x="4207764" y="3872484"/>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4" name="object 44"/>
          <p:cNvSpPr/>
          <p:nvPr/>
        </p:nvSpPr>
        <p:spPr>
          <a:xfrm>
            <a:off x="4207764" y="3101339"/>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5" name="object 45"/>
          <p:cNvSpPr/>
          <p:nvPr/>
        </p:nvSpPr>
        <p:spPr>
          <a:xfrm>
            <a:off x="4207764" y="2330195"/>
            <a:ext cx="56515" cy="0"/>
          </a:xfrm>
          <a:custGeom>
            <a:avLst/>
            <a:gdLst/>
            <a:ahLst/>
            <a:cxnLst/>
            <a:rect l="l" t="t" r="r" b="b"/>
            <a:pathLst>
              <a:path w="56514">
                <a:moveTo>
                  <a:pt x="0" y="0"/>
                </a:moveTo>
                <a:lnTo>
                  <a:pt x="56387" y="0"/>
                </a:lnTo>
              </a:path>
            </a:pathLst>
          </a:custGeom>
          <a:ln w="9144">
            <a:solidFill>
              <a:srgbClr val="666666"/>
            </a:solidFill>
          </a:ln>
        </p:spPr>
        <p:txBody>
          <a:bodyPr wrap="square" lIns="0" tIns="0" rIns="0" bIns="0" rtlCol="0"/>
          <a:lstStyle/>
          <a:p>
            <a:endParaRPr/>
          </a:p>
        </p:txBody>
      </p:sp>
      <p:sp>
        <p:nvSpPr>
          <p:cNvPr id="46" name="object 46"/>
          <p:cNvSpPr/>
          <p:nvPr/>
        </p:nvSpPr>
        <p:spPr>
          <a:xfrm>
            <a:off x="4207764" y="5414771"/>
            <a:ext cx="2272665" cy="0"/>
          </a:xfrm>
          <a:custGeom>
            <a:avLst/>
            <a:gdLst/>
            <a:ahLst/>
            <a:cxnLst/>
            <a:rect l="l" t="t" r="r" b="b"/>
            <a:pathLst>
              <a:path w="2272665">
                <a:moveTo>
                  <a:pt x="0" y="0"/>
                </a:moveTo>
                <a:lnTo>
                  <a:pt x="2272284" y="0"/>
                </a:lnTo>
              </a:path>
            </a:pathLst>
          </a:custGeom>
          <a:ln w="9144">
            <a:solidFill>
              <a:srgbClr val="666666"/>
            </a:solidFill>
          </a:ln>
        </p:spPr>
        <p:txBody>
          <a:bodyPr wrap="square" lIns="0" tIns="0" rIns="0" bIns="0" rtlCol="0"/>
          <a:lstStyle/>
          <a:p>
            <a:endParaRPr/>
          </a:p>
        </p:txBody>
      </p:sp>
      <p:sp>
        <p:nvSpPr>
          <p:cNvPr id="47" name="object 47"/>
          <p:cNvSpPr txBox="1"/>
          <p:nvPr/>
        </p:nvSpPr>
        <p:spPr>
          <a:xfrm>
            <a:off x="3754373" y="5292090"/>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0%</a:t>
            </a:r>
            <a:endParaRPr sz="1400">
              <a:latin typeface="Univers for BP Light"/>
              <a:cs typeface="Univers for BP Light"/>
            </a:endParaRPr>
          </a:p>
        </p:txBody>
      </p:sp>
      <p:sp>
        <p:nvSpPr>
          <p:cNvPr id="48" name="object 48"/>
          <p:cNvSpPr txBox="1"/>
          <p:nvPr/>
        </p:nvSpPr>
        <p:spPr>
          <a:xfrm>
            <a:off x="3754373" y="4520692"/>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2%</a:t>
            </a:r>
            <a:endParaRPr sz="1400">
              <a:latin typeface="Univers for BP Light"/>
              <a:cs typeface="Univers for BP Light"/>
            </a:endParaRPr>
          </a:p>
        </p:txBody>
      </p:sp>
      <p:sp>
        <p:nvSpPr>
          <p:cNvPr id="49" name="object 49"/>
          <p:cNvSpPr txBox="1"/>
          <p:nvPr/>
        </p:nvSpPr>
        <p:spPr>
          <a:xfrm>
            <a:off x="3754373" y="3749294"/>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a:t>
            </a:r>
            <a:endParaRPr sz="1400">
              <a:latin typeface="Univers for BP Light"/>
              <a:cs typeface="Univers for BP Light"/>
            </a:endParaRPr>
          </a:p>
        </p:txBody>
      </p:sp>
      <p:sp>
        <p:nvSpPr>
          <p:cNvPr id="50" name="object 50"/>
          <p:cNvSpPr txBox="1"/>
          <p:nvPr/>
        </p:nvSpPr>
        <p:spPr>
          <a:xfrm>
            <a:off x="3754373" y="2977515"/>
            <a:ext cx="3028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6%</a:t>
            </a:r>
            <a:endParaRPr sz="1400">
              <a:latin typeface="Univers for BP Light"/>
              <a:cs typeface="Univers for BP Light"/>
            </a:endParaRPr>
          </a:p>
        </p:txBody>
      </p:sp>
      <p:sp>
        <p:nvSpPr>
          <p:cNvPr id="51" name="object 51"/>
          <p:cNvSpPr txBox="1"/>
          <p:nvPr/>
        </p:nvSpPr>
        <p:spPr>
          <a:xfrm>
            <a:off x="3754373" y="2205990"/>
            <a:ext cx="302895"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8%</a:t>
            </a:r>
            <a:endParaRPr sz="1400">
              <a:latin typeface="Univers for BP Light"/>
              <a:cs typeface="Univers for BP Light"/>
            </a:endParaRPr>
          </a:p>
        </p:txBody>
      </p:sp>
      <p:sp>
        <p:nvSpPr>
          <p:cNvPr id="52" name="object 52"/>
          <p:cNvSpPr/>
          <p:nvPr/>
        </p:nvSpPr>
        <p:spPr>
          <a:xfrm>
            <a:off x="7348728" y="3767328"/>
            <a:ext cx="238125" cy="1666239"/>
          </a:xfrm>
          <a:custGeom>
            <a:avLst/>
            <a:gdLst/>
            <a:ahLst/>
            <a:cxnLst/>
            <a:rect l="l" t="t" r="r" b="b"/>
            <a:pathLst>
              <a:path w="238125" h="1666239">
                <a:moveTo>
                  <a:pt x="237744" y="0"/>
                </a:moveTo>
                <a:lnTo>
                  <a:pt x="0" y="0"/>
                </a:lnTo>
                <a:lnTo>
                  <a:pt x="0" y="1665732"/>
                </a:lnTo>
                <a:lnTo>
                  <a:pt x="237744" y="1665732"/>
                </a:lnTo>
                <a:lnTo>
                  <a:pt x="237744" y="0"/>
                </a:lnTo>
                <a:close/>
              </a:path>
            </a:pathLst>
          </a:custGeom>
          <a:solidFill>
            <a:srgbClr val="3CA499"/>
          </a:solidFill>
        </p:spPr>
        <p:txBody>
          <a:bodyPr wrap="square" lIns="0" tIns="0" rIns="0" bIns="0" rtlCol="0"/>
          <a:lstStyle/>
          <a:p>
            <a:endParaRPr/>
          </a:p>
        </p:txBody>
      </p:sp>
      <p:sp>
        <p:nvSpPr>
          <p:cNvPr id="53" name="object 53"/>
          <p:cNvSpPr/>
          <p:nvPr/>
        </p:nvSpPr>
        <p:spPr>
          <a:xfrm>
            <a:off x="7728204" y="2699004"/>
            <a:ext cx="236220" cy="2734310"/>
          </a:xfrm>
          <a:custGeom>
            <a:avLst/>
            <a:gdLst/>
            <a:ahLst/>
            <a:cxnLst/>
            <a:rect l="l" t="t" r="r" b="b"/>
            <a:pathLst>
              <a:path w="236220" h="2734310">
                <a:moveTo>
                  <a:pt x="236220" y="0"/>
                </a:moveTo>
                <a:lnTo>
                  <a:pt x="0" y="0"/>
                </a:lnTo>
                <a:lnTo>
                  <a:pt x="0" y="2734056"/>
                </a:lnTo>
                <a:lnTo>
                  <a:pt x="236220" y="2734056"/>
                </a:lnTo>
                <a:lnTo>
                  <a:pt x="236220" y="0"/>
                </a:lnTo>
                <a:close/>
              </a:path>
            </a:pathLst>
          </a:custGeom>
          <a:solidFill>
            <a:srgbClr val="3CA499"/>
          </a:solidFill>
        </p:spPr>
        <p:txBody>
          <a:bodyPr wrap="square" lIns="0" tIns="0" rIns="0" bIns="0" rtlCol="0"/>
          <a:lstStyle/>
          <a:p>
            <a:endParaRPr/>
          </a:p>
        </p:txBody>
      </p:sp>
      <p:sp>
        <p:nvSpPr>
          <p:cNvPr id="54" name="object 54"/>
          <p:cNvSpPr/>
          <p:nvPr/>
        </p:nvSpPr>
        <p:spPr>
          <a:xfrm>
            <a:off x="8106156" y="4639055"/>
            <a:ext cx="238125" cy="794385"/>
          </a:xfrm>
          <a:custGeom>
            <a:avLst/>
            <a:gdLst/>
            <a:ahLst/>
            <a:cxnLst/>
            <a:rect l="l" t="t" r="r" b="b"/>
            <a:pathLst>
              <a:path w="238125" h="794385">
                <a:moveTo>
                  <a:pt x="237744" y="0"/>
                </a:moveTo>
                <a:lnTo>
                  <a:pt x="0" y="0"/>
                </a:lnTo>
                <a:lnTo>
                  <a:pt x="0" y="794004"/>
                </a:lnTo>
                <a:lnTo>
                  <a:pt x="237744" y="794004"/>
                </a:lnTo>
                <a:lnTo>
                  <a:pt x="237744" y="0"/>
                </a:lnTo>
                <a:close/>
              </a:path>
            </a:pathLst>
          </a:custGeom>
          <a:solidFill>
            <a:srgbClr val="3CA499"/>
          </a:solidFill>
        </p:spPr>
        <p:txBody>
          <a:bodyPr wrap="square" lIns="0" tIns="0" rIns="0" bIns="0" rtlCol="0"/>
          <a:lstStyle/>
          <a:p>
            <a:endParaRPr/>
          </a:p>
        </p:txBody>
      </p:sp>
      <p:sp>
        <p:nvSpPr>
          <p:cNvPr id="55" name="object 55"/>
          <p:cNvSpPr/>
          <p:nvPr/>
        </p:nvSpPr>
        <p:spPr>
          <a:xfrm>
            <a:off x="8485631" y="4329684"/>
            <a:ext cx="236220" cy="1103630"/>
          </a:xfrm>
          <a:custGeom>
            <a:avLst/>
            <a:gdLst/>
            <a:ahLst/>
            <a:cxnLst/>
            <a:rect l="l" t="t" r="r" b="b"/>
            <a:pathLst>
              <a:path w="236220" h="1103629">
                <a:moveTo>
                  <a:pt x="236220" y="0"/>
                </a:moveTo>
                <a:lnTo>
                  <a:pt x="0" y="0"/>
                </a:lnTo>
                <a:lnTo>
                  <a:pt x="0" y="1103376"/>
                </a:lnTo>
                <a:lnTo>
                  <a:pt x="236220" y="1103376"/>
                </a:lnTo>
                <a:lnTo>
                  <a:pt x="236220" y="0"/>
                </a:lnTo>
                <a:close/>
              </a:path>
            </a:pathLst>
          </a:custGeom>
          <a:solidFill>
            <a:srgbClr val="3CA499"/>
          </a:solidFill>
        </p:spPr>
        <p:txBody>
          <a:bodyPr wrap="square" lIns="0" tIns="0" rIns="0" bIns="0" rtlCol="0"/>
          <a:lstStyle/>
          <a:p>
            <a:endParaRPr/>
          </a:p>
        </p:txBody>
      </p:sp>
      <p:sp>
        <p:nvSpPr>
          <p:cNvPr id="56" name="object 56"/>
          <p:cNvSpPr/>
          <p:nvPr/>
        </p:nvSpPr>
        <p:spPr>
          <a:xfrm>
            <a:off x="8865107" y="4221479"/>
            <a:ext cx="236220" cy="1211580"/>
          </a:xfrm>
          <a:custGeom>
            <a:avLst/>
            <a:gdLst/>
            <a:ahLst/>
            <a:cxnLst/>
            <a:rect l="l" t="t" r="r" b="b"/>
            <a:pathLst>
              <a:path w="236220" h="1211579">
                <a:moveTo>
                  <a:pt x="236220" y="0"/>
                </a:moveTo>
                <a:lnTo>
                  <a:pt x="0" y="0"/>
                </a:lnTo>
                <a:lnTo>
                  <a:pt x="0" y="1211580"/>
                </a:lnTo>
                <a:lnTo>
                  <a:pt x="236220" y="1211580"/>
                </a:lnTo>
                <a:lnTo>
                  <a:pt x="236220" y="0"/>
                </a:lnTo>
                <a:close/>
              </a:path>
            </a:pathLst>
          </a:custGeom>
          <a:solidFill>
            <a:srgbClr val="3CA499"/>
          </a:solidFill>
        </p:spPr>
        <p:txBody>
          <a:bodyPr wrap="square" lIns="0" tIns="0" rIns="0" bIns="0" rtlCol="0"/>
          <a:lstStyle/>
          <a:p>
            <a:endParaRPr/>
          </a:p>
        </p:txBody>
      </p:sp>
      <p:sp>
        <p:nvSpPr>
          <p:cNvPr id="57" name="object 57"/>
          <p:cNvSpPr/>
          <p:nvPr/>
        </p:nvSpPr>
        <p:spPr>
          <a:xfrm>
            <a:off x="9243059" y="4504944"/>
            <a:ext cx="236220" cy="928369"/>
          </a:xfrm>
          <a:custGeom>
            <a:avLst/>
            <a:gdLst/>
            <a:ahLst/>
            <a:cxnLst/>
            <a:rect l="l" t="t" r="r" b="b"/>
            <a:pathLst>
              <a:path w="236220" h="928370">
                <a:moveTo>
                  <a:pt x="236220" y="0"/>
                </a:moveTo>
                <a:lnTo>
                  <a:pt x="0" y="0"/>
                </a:lnTo>
                <a:lnTo>
                  <a:pt x="0" y="928115"/>
                </a:lnTo>
                <a:lnTo>
                  <a:pt x="236220" y="928115"/>
                </a:lnTo>
                <a:lnTo>
                  <a:pt x="236220" y="0"/>
                </a:lnTo>
                <a:close/>
              </a:path>
            </a:pathLst>
          </a:custGeom>
          <a:solidFill>
            <a:srgbClr val="3CA499"/>
          </a:solidFill>
        </p:spPr>
        <p:txBody>
          <a:bodyPr wrap="square" lIns="0" tIns="0" rIns="0" bIns="0" rtlCol="0"/>
          <a:lstStyle/>
          <a:p>
            <a:endParaRPr/>
          </a:p>
        </p:txBody>
      </p:sp>
      <p:sp>
        <p:nvSpPr>
          <p:cNvPr id="58" name="object 58"/>
          <p:cNvSpPr/>
          <p:nvPr/>
        </p:nvSpPr>
        <p:spPr>
          <a:xfrm>
            <a:off x="7348728" y="3767328"/>
            <a:ext cx="238125" cy="1666239"/>
          </a:xfrm>
          <a:custGeom>
            <a:avLst/>
            <a:gdLst/>
            <a:ahLst/>
            <a:cxnLst/>
            <a:rect l="l" t="t" r="r" b="b"/>
            <a:pathLst>
              <a:path w="238125" h="1666239">
                <a:moveTo>
                  <a:pt x="0" y="0"/>
                </a:moveTo>
                <a:lnTo>
                  <a:pt x="237744" y="0"/>
                </a:lnTo>
                <a:lnTo>
                  <a:pt x="237744" y="1665732"/>
                </a:lnTo>
                <a:lnTo>
                  <a:pt x="0" y="1665732"/>
                </a:lnTo>
                <a:lnTo>
                  <a:pt x="0" y="0"/>
                </a:lnTo>
                <a:close/>
              </a:path>
            </a:pathLst>
          </a:custGeom>
          <a:ln w="9143">
            <a:solidFill>
              <a:srgbClr val="BEBEBE"/>
            </a:solidFill>
          </a:ln>
        </p:spPr>
        <p:txBody>
          <a:bodyPr wrap="square" lIns="0" tIns="0" rIns="0" bIns="0" rtlCol="0"/>
          <a:lstStyle/>
          <a:p>
            <a:endParaRPr/>
          </a:p>
        </p:txBody>
      </p:sp>
      <p:sp>
        <p:nvSpPr>
          <p:cNvPr id="59" name="object 59"/>
          <p:cNvSpPr/>
          <p:nvPr/>
        </p:nvSpPr>
        <p:spPr>
          <a:xfrm>
            <a:off x="7728204" y="2699004"/>
            <a:ext cx="236220" cy="2734310"/>
          </a:xfrm>
          <a:custGeom>
            <a:avLst/>
            <a:gdLst/>
            <a:ahLst/>
            <a:cxnLst/>
            <a:rect l="l" t="t" r="r" b="b"/>
            <a:pathLst>
              <a:path w="236220" h="2734310">
                <a:moveTo>
                  <a:pt x="0" y="0"/>
                </a:moveTo>
                <a:lnTo>
                  <a:pt x="236220" y="0"/>
                </a:lnTo>
                <a:lnTo>
                  <a:pt x="236220" y="2734056"/>
                </a:lnTo>
                <a:lnTo>
                  <a:pt x="0" y="2734056"/>
                </a:lnTo>
                <a:lnTo>
                  <a:pt x="0" y="0"/>
                </a:lnTo>
                <a:close/>
              </a:path>
            </a:pathLst>
          </a:custGeom>
          <a:ln w="9144">
            <a:solidFill>
              <a:srgbClr val="BEBEBE"/>
            </a:solidFill>
          </a:ln>
        </p:spPr>
        <p:txBody>
          <a:bodyPr wrap="square" lIns="0" tIns="0" rIns="0" bIns="0" rtlCol="0"/>
          <a:lstStyle/>
          <a:p>
            <a:endParaRPr/>
          </a:p>
        </p:txBody>
      </p:sp>
      <p:sp>
        <p:nvSpPr>
          <p:cNvPr id="60" name="object 60"/>
          <p:cNvSpPr/>
          <p:nvPr/>
        </p:nvSpPr>
        <p:spPr>
          <a:xfrm>
            <a:off x="8106156" y="4639055"/>
            <a:ext cx="238125" cy="794385"/>
          </a:xfrm>
          <a:custGeom>
            <a:avLst/>
            <a:gdLst/>
            <a:ahLst/>
            <a:cxnLst/>
            <a:rect l="l" t="t" r="r" b="b"/>
            <a:pathLst>
              <a:path w="238125" h="794385">
                <a:moveTo>
                  <a:pt x="0" y="0"/>
                </a:moveTo>
                <a:lnTo>
                  <a:pt x="237744" y="0"/>
                </a:lnTo>
                <a:lnTo>
                  <a:pt x="237744" y="794004"/>
                </a:lnTo>
                <a:lnTo>
                  <a:pt x="0" y="794004"/>
                </a:lnTo>
                <a:lnTo>
                  <a:pt x="0" y="0"/>
                </a:lnTo>
                <a:close/>
              </a:path>
            </a:pathLst>
          </a:custGeom>
          <a:ln w="9143">
            <a:solidFill>
              <a:srgbClr val="BEBEBE"/>
            </a:solidFill>
          </a:ln>
        </p:spPr>
        <p:txBody>
          <a:bodyPr wrap="square" lIns="0" tIns="0" rIns="0" bIns="0" rtlCol="0"/>
          <a:lstStyle/>
          <a:p>
            <a:endParaRPr/>
          </a:p>
        </p:txBody>
      </p:sp>
      <p:sp>
        <p:nvSpPr>
          <p:cNvPr id="61" name="object 61"/>
          <p:cNvSpPr/>
          <p:nvPr/>
        </p:nvSpPr>
        <p:spPr>
          <a:xfrm>
            <a:off x="8485631" y="4329684"/>
            <a:ext cx="236220" cy="1103630"/>
          </a:xfrm>
          <a:custGeom>
            <a:avLst/>
            <a:gdLst/>
            <a:ahLst/>
            <a:cxnLst/>
            <a:rect l="l" t="t" r="r" b="b"/>
            <a:pathLst>
              <a:path w="236220" h="1103629">
                <a:moveTo>
                  <a:pt x="0" y="0"/>
                </a:moveTo>
                <a:lnTo>
                  <a:pt x="236220" y="0"/>
                </a:lnTo>
                <a:lnTo>
                  <a:pt x="236220" y="1103376"/>
                </a:lnTo>
                <a:lnTo>
                  <a:pt x="0" y="1103376"/>
                </a:lnTo>
                <a:lnTo>
                  <a:pt x="0" y="0"/>
                </a:lnTo>
                <a:close/>
              </a:path>
            </a:pathLst>
          </a:custGeom>
          <a:ln w="9144">
            <a:solidFill>
              <a:srgbClr val="BEBEBE"/>
            </a:solidFill>
          </a:ln>
        </p:spPr>
        <p:txBody>
          <a:bodyPr wrap="square" lIns="0" tIns="0" rIns="0" bIns="0" rtlCol="0"/>
          <a:lstStyle/>
          <a:p>
            <a:endParaRPr/>
          </a:p>
        </p:txBody>
      </p:sp>
      <p:sp>
        <p:nvSpPr>
          <p:cNvPr id="62" name="object 62"/>
          <p:cNvSpPr/>
          <p:nvPr/>
        </p:nvSpPr>
        <p:spPr>
          <a:xfrm>
            <a:off x="8865107" y="4221479"/>
            <a:ext cx="236220" cy="1211580"/>
          </a:xfrm>
          <a:custGeom>
            <a:avLst/>
            <a:gdLst/>
            <a:ahLst/>
            <a:cxnLst/>
            <a:rect l="l" t="t" r="r" b="b"/>
            <a:pathLst>
              <a:path w="236220" h="1211579">
                <a:moveTo>
                  <a:pt x="0" y="0"/>
                </a:moveTo>
                <a:lnTo>
                  <a:pt x="236220" y="0"/>
                </a:lnTo>
                <a:lnTo>
                  <a:pt x="236220" y="1211580"/>
                </a:lnTo>
                <a:lnTo>
                  <a:pt x="0" y="1211580"/>
                </a:lnTo>
                <a:lnTo>
                  <a:pt x="0" y="0"/>
                </a:lnTo>
                <a:close/>
              </a:path>
            </a:pathLst>
          </a:custGeom>
          <a:ln w="9144">
            <a:solidFill>
              <a:srgbClr val="BEBEBE"/>
            </a:solidFill>
          </a:ln>
        </p:spPr>
        <p:txBody>
          <a:bodyPr wrap="square" lIns="0" tIns="0" rIns="0" bIns="0" rtlCol="0"/>
          <a:lstStyle/>
          <a:p>
            <a:endParaRPr/>
          </a:p>
        </p:txBody>
      </p:sp>
      <p:sp>
        <p:nvSpPr>
          <p:cNvPr id="63" name="object 63"/>
          <p:cNvSpPr/>
          <p:nvPr/>
        </p:nvSpPr>
        <p:spPr>
          <a:xfrm>
            <a:off x="9243059" y="4504944"/>
            <a:ext cx="236220" cy="928369"/>
          </a:xfrm>
          <a:custGeom>
            <a:avLst/>
            <a:gdLst/>
            <a:ahLst/>
            <a:cxnLst/>
            <a:rect l="l" t="t" r="r" b="b"/>
            <a:pathLst>
              <a:path w="236220" h="928370">
                <a:moveTo>
                  <a:pt x="0" y="0"/>
                </a:moveTo>
                <a:lnTo>
                  <a:pt x="236220" y="0"/>
                </a:lnTo>
                <a:lnTo>
                  <a:pt x="236220" y="928115"/>
                </a:lnTo>
                <a:lnTo>
                  <a:pt x="0" y="928115"/>
                </a:lnTo>
                <a:lnTo>
                  <a:pt x="0" y="0"/>
                </a:lnTo>
                <a:close/>
              </a:path>
            </a:pathLst>
          </a:custGeom>
          <a:ln w="9144">
            <a:solidFill>
              <a:srgbClr val="BEBEBE"/>
            </a:solidFill>
          </a:ln>
        </p:spPr>
        <p:txBody>
          <a:bodyPr wrap="square" lIns="0" tIns="0" rIns="0" bIns="0" rtlCol="0"/>
          <a:lstStyle/>
          <a:p>
            <a:endParaRPr/>
          </a:p>
        </p:txBody>
      </p:sp>
      <p:sp>
        <p:nvSpPr>
          <p:cNvPr id="64" name="object 64"/>
          <p:cNvSpPr/>
          <p:nvPr/>
        </p:nvSpPr>
        <p:spPr>
          <a:xfrm>
            <a:off x="7278623" y="2337816"/>
            <a:ext cx="0" cy="3095625"/>
          </a:xfrm>
          <a:custGeom>
            <a:avLst/>
            <a:gdLst/>
            <a:ahLst/>
            <a:cxnLst/>
            <a:rect l="l" t="t" r="r" b="b"/>
            <a:pathLst>
              <a:path h="3095625">
                <a:moveTo>
                  <a:pt x="0" y="3095244"/>
                </a:moveTo>
                <a:lnTo>
                  <a:pt x="0" y="0"/>
                </a:lnTo>
              </a:path>
            </a:pathLst>
          </a:custGeom>
          <a:ln w="9144">
            <a:solidFill>
              <a:srgbClr val="666666"/>
            </a:solidFill>
          </a:ln>
        </p:spPr>
        <p:txBody>
          <a:bodyPr wrap="square" lIns="0" tIns="0" rIns="0" bIns="0" rtlCol="0"/>
          <a:lstStyle/>
          <a:p>
            <a:endParaRPr/>
          </a:p>
        </p:txBody>
      </p:sp>
      <p:sp>
        <p:nvSpPr>
          <p:cNvPr id="65" name="object 65"/>
          <p:cNvSpPr/>
          <p:nvPr/>
        </p:nvSpPr>
        <p:spPr>
          <a:xfrm>
            <a:off x="7278623" y="5433059"/>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6" name="object 66"/>
          <p:cNvSpPr/>
          <p:nvPr/>
        </p:nvSpPr>
        <p:spPr>
          <a:xfrm>
            <a:off x="7278623" y="4917947"/>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7" name="object 67"/>
          <p:cNvSpPr/>
          <p:nvPr/>
        </p:nvSpPr>
        <p:spPr>
          <a:xfrm>
            <a:off x="7278623" y="440131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8" name="object 68"/>
          <p:cNvSpPr/>
          <p:nvPr/>
        </p:nvSpPr>
        <p:spPr>
          <a:xfrm>
            <a:off x="7278623" y="3886200"/>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69" name="object 69"/>
          <p:cNvSpPr/>
          <p:nvPr/>
        </p:nvSpPr>
        <p:spPr>
          <a:xfrm>
            <a:off x="7278623" y="3369564"/>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0" name="object 70"/>
          <p:cNvSpPr/>
          <p:nvPr/>
        </p:nvSpPr>
        <p:spPr>
          <a:xfrm>
            <a:off x="7278623" y="2854451"/>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1" name="object 71"/>
          <p:cNvSpPr/>
          <p:nvPr/>
        </p:nvSpPr>
        <p:spPr>
          <a:xfrm>
            <a:off x="7278623" y="2337816"/>
            <a:ext cx="56515" cy="0"/>
          </a:xfrm>
          <a:custGeom>
            <a:avLst/>
            <a:gdLst/>
            <a:ahLst/>
            <a:cxnLst/>
            <a:rect l="l" t="t" r="r" b="b"/>
            <a:pathLst>
              <a:path w="56515">
                <a:moveTo>
                  <a:pt x="0" y="0"/>
                </a:moveTo>
                <a:lnTo>
                  <a:pt x="56387" y="0"/>
                </a:lnTo>
              </a:path>
            </a:pathLst>
          </a:custGeom>
          <a:ln w="9144">
            <a:solidFill>
              <a:srgbClr val="666666"/>
            </a:solidFill>
          </a:ln>
        </p:spPr>
        <p:txBody>
          <a:bodyPr wrap="square" lIns="0" tIns="0" rIns="0" bIns="0" rtlCol="0"/>
          <a:lstStyle/>
          <a:p>
            <a:endParaRPr/>
          </a:p>
        </p:txBody>
      </p:sp>
      <p:sp>
        <p:nvSpPr>
          <p:cNvPr id="72" name="object 72"/>
          <p:cNvSpPr/>
          <p:nvPr/>
        </p:nvSpPr>
        <p:spPr>
          <a:xfrm>
            <a:off x="7278623" y="5433059"/>
            <a:ext cx="2272665" cy="0"/>
          </a:xfrm>
          <a:custGeom>
            <a:avLst/>
            <a:gdLst/>
            <a:ahLst/>
            <a:cxnLst/>
            <a:rect l="l" t="t" r="r" b="b"/>
            <a:pathLst>
              <a:path w="2272665">
                <a:moveTo>
                  <a:pt x="0" y="0"/>
                </a:moveTo>
                <a:lnTo>
                  <a:pt x="2272283" y="0"/>
                </a:lnTo>
              </a:path>
            </a:pathLst>
          </a:custGeom>
          <a:ln w="9144">
            <a:solidFill>
              <a:srgbClr val="666666"/>
            </a:solidFill>
          </a:ln>
        </p:spPr>
        <p:txBody>
          <a:bodyPr wrap="square" lIns="0" tIns="0" rIns="0" bIns="0" rtlCol="0"/>
          <a:lstStyle/>
          <a:p>
            <a:endParaRPr/>
          </a:p>
        </p:txBody>
      </p:sp>
      <p:sp>
        <p:nvSpPr>
          <p:cNvPr id="73" name="object 73"/>
          <p:cNvSpPr txBox="1"/>
          <p:nvPr/>
        </p:nvSpPr>
        <p:spPr>
          <a:xfrm>
            <a:off x="7003160" y="5309870"/>
            <a:ext cx="125095" cy="235585"/>
          </a:xfrm>
          <a:prstGeom prst="rect">
            <a:avLst/>
          </a:prstGeom>
        </p:spPr>
        <p:txBody>
          <a:bodyPr vert="horz" wrap="square" lIns="0" tIns="0" rIns="0" bIns="0" rtlCol="0">
            <a:spAutoFit/>
          </a:bodyPr>
          <a:lstStyle/>
          <a:p>
            <a:pPr marL="12700">
              <a:lnSpc>
                <a:spcPct val="100000"/>
              </a:lnSpc>
            </a:pPr>
            <a:r>
              <a:rPr sz="1400" b="0" dirty="0">
                <a:latin typeface="Univers for BP Light"/>
                <a:cs typeface="Univers for BP Light"/>
              </a:rPr>
              <a:t>0</a:t>
            </a:r>
            <a:endParaRPr sz="1400">
              <a:latin typeface="Univers for BP Light"/>
              <a:cs typeface="Univers for BP Light"/>
            </a:endParaRPr>
          </a:p>
        </p:txBody>
      </p:sp>
      <p:sp>
        <p:nvSpPr>
          <p:cNvPr id="74" name="object 74"/>
          <p:cNvSpPr txBox="1"/>
          <p:nvPr/>
        </p:nvSpPr>
        <p:spPr>
          <a:xfrm>
            <a:off x="6805421" y="4793742"/>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100</a:t>
            </a:r>
            <a:endParaRPr sz="1400">
              <a:latin typeface="Univers for BP Light"/>
              <a:cs typeface="Univers for BP Light"/>
            </a:endParaRPr>
          </a:p>
        </p:txBody>
      </p:sp>
      <p:sp>
        <p:nvSpPr>
          <p:cNvPr id="75" name="object 75"/>
          <p:cNvSpPr txBox="1"/>
          <p:nvPr/>
        </p:nvSpPr>
        <p:spPr>
          <a:xfrm>
            <a:off x="6805421" y="3761994"/>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300</a:t>
            </a:r>
            <a:endParaRPr sz="1400">
              <a:latin typeface="Univers for BP Light"/>
              <a:cs typeface="Univers for BP Light"/>
            </a:endParaRPr>
          </a:p>
        </p:txBody>
      </p:sp>
      <p:sp>
        <p:nvSpPr>
          <p:cNvPr id="76" name="object 76"/>
          <p:cNvSpPr txBox="1"/>
          <p:nvPr/>
        </p:nvSpPr>
        <p:spPr>
          <a:xfrm>
            <a:off x="6805421" y="3245992"/>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400</a:t>
            </a:r>
            <a:endParaRPr sz="1400">
              <a:latin typeface="Univers for BP Light"/>
              <a:cs typeface="Univers for BP Light"/>
            </a:endParaRPr>
          </a:p>
        </p:txBody>
      </p:sp>
      <p:sp>
        <p:nvSpPr>
          <p:cNvPr id="77" name="object 77"/>
          <p:cNvSpPr txBox="1"/>
          <p:nvPr/>
        </p:nvSpPr>
        <p:spPr>
          <a:xfrm>
            <a:off x="6805421" y="2730246"/>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500</a:t>
            </a:r>
            <a:endParaRPr sz="1400">
              <a:latin typeface="Univers for BP Light"/>
              <a:cs typeface="Univers for BP Light"/>
            </a:endParaRPr>
          </a:p>
        </p:txBody>
      </p:sp>
      <p:sp>
        <p:nvSpPr>
          <p:cNvPr id="78" name="object 78"/>
          <p:cNvSpPr txBox="1"/>
          <p:nvPr/>
        </p:nvSpPr>
        <p:spPr>
          <a:xfrm>
            <a:off x="6805421" y="2214245"/>
            <a:ext cx="322580" cy="235585"/>
          </a:xfrm>
          <a:prstGeom prst="rect">
            <a:avLst/>
          </a:prstGeom>
        </p:spPr>
        <p:txBody>
          <a:bodyPr vert="horz" wrap="square" lIns="0" tIns="0" rIns="0" bIns="0" rtlCol="0">
            <a:spAutoFit/>
          </a:bodyPr>
          <a:lstStyle/>
          <a:p>
            <a:pPr marL="12700">
              <a:lnSpc>
                <a:spcPct val="100000"/>
              </a:lnSpc>
            </a:pPr>
            <a:r>
              <a:rPr sz="1400" b="0" spc="-5" dirty="0">
                <a:latin typeface="Univers for BP Light"/>
                <a:cs typeface="Univers for BP Light"/>
              </a:rPr>
              <a:t>600</a:t>
            </a:r>
            <a:endParaRPr sz="1400">
              <a:latin typeface="Univers for BP Light"/>
              <a:cs typeface="Univers for BP Light"/>
            </a:endParaRPr>
          </a:p>
        </p:txBody>
      </p:sp>
      <p:sp>
        <p:nvSpPr>
          <p:cNvPr id="79" name="object 79"/>
          <p:cNvSpPr txBox="1"/>
          <p:nvPr/>
        </p:nvSpPr>
        <p:spPr>
          <a:xfrm>
            <a:off x="6811771" y="1106423"/>
            <a:ext cx="2268220" cy="910590"/>
          </a:xfrm>
          <a:prstGeom prst="rect">
            <a:avLst/>
          </a:prstGeom>
        </p:spPr>
        <p:txBody>
          <a:bodyPr vert="horz" wrap="square" lIns="0" tIns="0" rIns="0" bIns="0" rtlCol="0">
            <a:spAutoFit/>
          </a:bodyPr>
          <a:lstStyle/>
          <a:p>
            <a:pPr marL="1003935" marR="5080" indent="-477520">
              <a:lnSpc>
                <a:spcPct val="100000"/>
              </a:lnSpc>
            </a:pPr>
            <a:r>
              <a:rPr sz="1800" dirty="0">
                <a:latin typeface="Univers for BP"/>
                <a:cs typeface="Univers for BP"/>
              </a:rPr>
              <a:t>Electric</a:t>
            </a:r>
            <a:r>
              <a:rPr sz="1800" spc="-75" dirty="0">
                <a:latin typeface="Univers for BP"/>
                <a:cs typeface="Univers for BP"/>
              </a:rPr>
              <a:t> </a:t>
            </a:r>
            <a:r>
              <a:rPr sz="1800" spc="-5" dirty="0">
                <a:latin typeface="Univers for BP"/>
                <a:cs typeface="Univers for BP"/>
              </a:rPr>
              <a:t>vehicles  </a:t>
            </a:r>
            <a:r>
              <a:rPr sz="1800" dirty="0">
                <a:latin typeface="Univers for BP"/>
                <a:cs typeface="Univers for BP"/>
              </a:rPr>
              <a:t>in</a:t>
            </a:r>
            <a:r>
              <a:rPr sz="1800" spc="-95" dirty="0">
                <a:latin typeface="Univers for BP"/>
                <a:cs typeface="Univers for BP"/>
              </a:rPr>
              <a:t> </a:t>
            </a:r>
            <a:r>
              <a:rPr sz="1800" spc="-5" dirty="0">
                <a:latin typeface="Univers for BP"/>
                <a:cs typeface="Univers for BP"/>
              </a:rPr>
              <a:t>2040</a:t>
            </a:r>
            <a:endParaRPr sz="1800">
              <a:latin typeface="Univers for BP"/>
              <a:cs typeface="Univers for BP"/>
            </a:endParaRPr>
          </a:p>
          <a:p>
            <a:pPr marL="12700">
              <a:lnSpc>
                <a:spcPct val="100000"/>
              </a:lnSpc>
              <a:spcBef>
                <a:spcPts val="995"/>
              </a:spcBef>
            </a:pPr>
            <a:r>
              <a:rPr sz="1400" b="0" dirty="0">
                <a:latin typeface="Univers for BP Light"/>
                <a:cs typeface="Univers for BP Light"/>
              </a:rPr>
              <a:t>Millions</a:t>
            </a:r>
            <a:endParaRPr sz="1400">
              <a:latin typeface="Univers for BP Light"/>
              <a:cs typeface="Univers for BP Light"/>
            </a:endParaRPr>
          </a:p>
        </p:txBody>
      </p:sp>
      <p:sp>
        <p:nvSpPr>
          <p:cNvPr id="80" name="object 80"/>
          <p:cNvSpPr txBox="1"/>
          <p:nvPr/>
        </p:nvSpPr>
        <p:spPr>
          <a:xfrm>
            <a:off x="3772027" y="1106423"/>
            <a:ext cx="2544445" cy="908685"/>
          </a:xfrm>
          <a:prstGeom prst="rect">
            <a:avLst/>
          </a:prstGeom>
        </p:spPr>
        <p:txBody>
          <a:bodyPr vert="horz" wrap="square" lIns="0" tIns="0" rIns="0" bIns="0" rtlCol="0">
            <a:spAutoFit/>
          </a:bodyPr>
          <a:lstStyle/>
          <a:p>
            <a:pPr marL="915035" marR="5080" indent="-530860">
              <a:lnSpc>
                <a:spcPct val="100000"/>
              </a:lnSpc>
            </a:pPr>
            <a:r>
              <a:rPr sz="1800" spc="-5" dirty="0">
                <a:latin typeface="Univers for BP"/>
                <a:cs typeface="Univers for BP"/>
              </a:rPr>
              <a:t>Renewables</a:t>
            </a:r>
            <a:r>
              <a:rPr sz="1800" spc="-60" dirty="0">
                <a:latin typeface="Univers for BP"/>
                <a:cs typeface="Univers for BP"/>
              </a:rPr>
              <a:t> </a:t>
            </a:r>
            <a:r>
              <a:rPr sz="1800" dirty="0">
                <a:latin typeface="Univers for BP"/>
                <a:cs typeface="Univers for BP"/>
              </a:rPr>
              <a:t>growth  </a:t>
            </a:r>
            <a:r>
              <a:rPr sz="1800" spc="-5" dirty="0">
                <a:latin typeface="Univers for BP"/>
                <a:cs typeface="Univers for BP"/>
              </a:rPr>
              <a:t>2016-2040</a:t>
            </a:r>
            <a:endParaRPr sz="1800">
              <a:latin typeface="Univers for BP"/>
              <a:cs typeface="Univers for BP"/>
            </a:endParaRPr>
          </a:p>
          <a:p>
            <a:pPr marL="12700">
              <a:lnSpc>
                <a:spcPct val="100000"/>
              </a:lnSpc>
              <a:spcBef>
                <a:spcPts val="980"/>
              </a:spcBef>
            </a:pPr>
            <a:r>
              <a:rPr sz="1400" b="0" dirty="0">
                <a:latin typeface="Univers for BP Light"/>
                <a:cs typeface="Univers for BP Light"/>
              </a:rPr>
              <a:t>% per</a:t>
            </a:r>
            <a:r>
              <a:rPr sz="1400" b="0" spc="-105" dirty="0">
                <a:latin typeface="Univers for BP Light"/>
                <a:cs typeface="Univers for BP Light"/>
              </a:rPr>
              <a:t> </a:t>
            </a:r>
            <a:r>
              <a:rPr sz="1400" b="0" dirty="0">
                <a:latin typeface="Univers for BP Light"/>
                <a:cs typeface="Univers for BP Light"/>
              </a:rPr>
              <a:t>annum</a:t>
            </a:r>
            <a:endParaRPr sz="1400">
              <a:latin typeface="Univers for BP Light"/>
              <a:cs typeface="Univers for BP Light"/>
            </a:endParaRPr>
          </a:p>
        </p:txBody>
      </p:sp>
      <p:sp>
        <p:nvSpPr>
          <p:cNvPr id="81" name="object 81"/>
          <p:cNvSpPr txBox="1"/>
          <p:nvPr/>
        </p:nvSpPr>
        <p:spPr>
          <a:xfrm>
            <a:off x="4208824" y="5508511"/>
            <a:ext cx="2266950" cy="528955"/>
          </a:xfrm>
          <a:prstGeom prst="rect">
            <a:avLst/>
          </a:prstGeom>
        </p:spPr>
        <p:txBody>
          <a:bodyPr vert="vert270" wrap="square" lIns="0" tIns="6350" rIns="0" bIns="0" rtlCol="0">
            <a:spAutoFit/>
          </a:bodyPr>
          <a:lstStyle/>
          <a:p>
            <a:pPr marR="5080" algn="r">
              <a:lnSpc>
                <a:spcPct val="100000"/>
              </a:lnSpc>
              <a:spcBef>
                <a:spcPts val="50"/>
              </a:spcBef>
            </a:pPr>
            <a:r>
              <a:rPr sz="1400" dirty="0">
                <a:solidFill>
                  <a:srgbClr val="009900"/>
                </a:solidFill>
                <a:latin typeface="Univers for BP"/>
                <a:cs typeface="Univers for BP"/>
              </a:rPr>
              <a:t>BP</a:t>
            </a:r>
            <a:r>
              <a:rPr sz="1400" spc="-15" dirty="0">
                <a:solidFill>
                  <a:srgbClr val="009900"/>
                </a:solidFill>
                <a:latin typeface="Univers for BP"/>
                <a:cs typeface="Univers for BP"/>
              </a:rPr>
              <a:t> </a:t>
            </a:r>
            <a:r>
              <a:rPr sz="1400" spc="-10" dirty="0">
                <a:solidFill>
                  <a:srgbClr val="009900"/>
                </a:solidFill>
                <a:latin typeface="Univers for BP"/>
                <a:cs typeface="Univers for BP"/>
              </a:rPr>
              <a:t>E</a:t>
            </a:r>
            <a:r>
              <a:rPr sz="1400" dirty="0">
                <a:solidFill>
                  <a:srgbClr val="009900"/>
                </a:solidFill>
                <a:latin typeface="Univers for BP"/>
                <a:cs typeface="Univers for BP"/>
              </a:rPr>
              <a:t>T</a:t>
            </a:r>
            <a:endParaRPr sz="1400">
              <a:latin typeface="Univers for BP"/>
              <a:cs typeface="Univers for BP"/>
            </a:endParaRPr>
          </a:p>
          <a:p>
            <a:pPr marR="14604" algn="r">
              <a:lnSpc>
                <a:spcPct val="100000"/>
              </a:lnSpc>
              <a:spcBef>
                <a:spcPts val="345"/>
              </a:spcBef>
            </a:pPr>
            <a:r>
              <a:rPr sz="1400" b="0" dirty="0">
                <a:latin typeface="Univers for BP Light"/>
                <a:cs typeface="Univers for BP Light"/>
              </a:rPr>
              <a:t>C</a:t>
            </a:r>
            <a:r>
              <a:rPr sz="1400" b="0" spc="-10" dirty="0">
                <a:latin typeface="Univers for BP Light"/>
                <a:cs typeface="Univers for BP Light"/>
              </a:rPr>
              <a:t>NP</a:t>
            </a:r>
            <a:r>
              <a:rPr sz="1400" b="0" dirty="0">
                <a:latin typeface="Univers for BP Light"/>
                <a:cs typeface="Univers for BP Light"/>
              </a:rPr>
              <a:t>C</a:t>
            </a:r>
            <a:endParaRPr sz="1400">
              <a:latin typeface="Univers for BP Light"/>
              <a:cs typeface="Univers for BP Light"/>
            </a:endParaRPr>
          </a:p>
          <a:p>
            <a:pPr marL="32384" marR="13335" indent="197485" algn="r">
              <a:lnSpc>
                <a:spcPct val="118400"/>
              </a:lnSpc>
            </a:pPr>
            <a:r>
              <a:rPr sz="1400" b="0" spc="-10" dirty="0">
                <a:latin typeface="Univers for BP Light"/>
                <a:cs typeface="Univers for BP Light"/>
              </a:rPr>
              <a:t>E</a:t>
            </a:r>
            <a:r>
              <a:rPr sz="1400" b="0" dirty="0">
                <a:latin typeface="Univers for BP Light"/>
                <a:cs typeface="Univers for BP Light"/>
              </a:rPr>
              <a:t>IA </a:t>
            </a:r>
            <a:r>
              <a:rPr sz="1400" b="0" spc="-10" dirty="0">
                <a:latin typeface="Univers for BP Light"/>
                <a:cs typeface="Univers for BP Light"/>
              </a:rPr>
              <a:t>I</a:t>
            </a:r>
            <a:r>
              <a:rPr sz="1400" b="0" dirty="0">
                <a:latin typeface="Univers for BP Light"/>
                <a:cs typeface="Univers for BP Light"/>
              </a:rPr>
              <a:t>EA </a:t>
            </a:r>
            <a:r>
              <a:rPr sz="1400" b="0" spc="-10" dirty="0">
                <a:latin typeface="Univers for BP Light"/>
                <a:cs typeface="Univers for BP Light"/>
              </a:rPr>
              <a:t>I</a:t>
            </a:r>
            <a:r>
              <a:rPr sz="1400" b="0" dirty="0">
                <a:latin typeface="Univers for BP Light"/>
                <a:cs typeface="Univers for BP Light"/>
              </a:rPr>
              <a:t>E</a:t>
            </a:r>
            <a:r>
              <a:rPr sz="1400" b="0" spc="-10" dirty="0">
                <a:latin typeface="Univers for BP Light"/>
                <a:cs typeface="Univers for BP Light"/>
              </a:rPr>
              <a:t>E</a:t>
            </a:r>
            <a:r>
              <a:rPr sz="1400" b="0" dirty="0">
                <a:latin typeface="Univers for BP Light"/>
                <a:cs typeface="Univers for BP Light"/>
              </a:rPr>
              <a:t>J </a:t>
            </a:r>
            <a:r>
              <a:rPr sz="1400" b="0" spc="-10" dirty="0">
                <a:latin typeface="Univers for BP Light"/>
                <a:cs typeface="Univers for BP Light"/>
              </a:rPr>
              <a:t>I</a:t>
            </a:r>
            <a:r>
              <a:rPr sz="1400" b="0" dirty="0">
                <a:latin typeface="Univers for BP Light"/>
                <a:cs typeface="Univers for BP Light"/>
              </a:rPr>
              <a:t>HS O</a:t>
            </a:r>
            <a:r>
              <a:rPr sz="1400" b="0" spc="-10" dirty="0">
                <a:latin typeface="Univers for BP Light"/>
                <a:cs typeface="Univers for BP Light"/>
              </a:rPr>
              <a:t>PE</a:t>
            </a:r>
            <a:r>
              <a:rPr sz="1400" b="0" dirty="0">
                <a:latin typeface="Univers for BP Light"/>
                <a:cs typeface="Univers for BP Light"/>
              </a:rPr>
              <a:t>C</a:t>
            </a:r>
            <a:endParaRPr sz="1400">
              <a:latin typeface="Univers for BP Light"/>
              <a:cs typeface="Univers for BP Light"/>
            </a:endParaRPr>
          </a:p>
          <a:p>
            <a:pPr marL="91440" marR="13335" indent="-79375" algn="r">
              <a:lnSpc>
                <a:spcPct val="118300"/>
              </a:lnSpc>
            </a:pPr>
            <a:r>
              <a:rPr sz="1400" b="0" spc="-10" dirty="0">
                <a:latin typeface="Univers for BP Light"/>
                <a:cs typeface="Univers for BP Light"/>
              </a:rPr>
              <a:t>S</a:t>
            </a:r>
            <a:r>
              <a:rPr sz="1400" b="0" dirty="0">
                <a:latin typeface="Univers for BP Light"/>
                <a:cs typeface="Univers for BP Light"/>
              </a:rPr>
              <a:t>t</a:t>
            </a:r>
            <a:r>
              <a:rPr sz="1400" b="0" spc="-10" dirty="0">
                <a:latin typeface="Univers for BP Light"/>
                <a:cs typeface="Univers for BP Light"/>
              </a:rPr>
              <a:t>a</a:t>
            </a:r>
            <a:r>
              <a:rPr sz="1400" b="0" dirty="0">
                <a:latin typeface="Univers for BP Light"/>
                <a:cs typeface="Univers for BP Light"/>
              </a:rPr>
              <a:t>toil </a:t>
            </a:r>
            <a:r>
              <a:rPr sz="1400" b="0" spc="-10" dirty="0">
                <a:latin typeface="Univers for BP Light"/>
                <a:cs typeface="Univers for BP Light"/>
              </a:rPr>
              <a:t>X</a:t>
            </a:r>
            <a:r>
              <a:rPr sz="1400" b="0" dirty="0">
                <a:latin typeface="Univers for BP Light"/>
                <a:cs typeface="Univers for BP Light"/>
              </a:rPr>
              <a:t>OM</a:t>
            </a:r>
            <a:endParaRPr sz="1400">
              <a:latin typeface="Univers for BP Light"/>
              <a:cs typeface="Univers for BP Light"/>
            </a:endParaRPr>
          </a:p>
        </p:txBody>
      </p:sp>
      <p:sp>
        <p:nvSpPr>
          <p:cNvPr id="82" name="object 82"/>
          <p:cNvSpPr txBox="1"/>
          <p:nvPr/>
        </p:nvSpPr>
        <p:spPr>
          <a:xfrm>
            <a:off x="7351654" y="5499110"/>
            <a:ext cx="2132330" cy="536575"/>
          </a:xfrm>
          <a:prstGeom prst="rect">
            <a:avLst/>
          </a:prstGeom>
        </p:spPr>
        <p:txBody>
          <a:bodyPr vert="vert270" wrap="square" lIns="0" tIns="6350" rIns="0" bIns="0" rtlCol="0">
            <a:spAutoFit/>
          </a:bodyPr>
          <a:lstStyle/>
          <a:p>
            <a:pPr marR="5080" algn="r">
              <a:lnSpc>
                <a:spcPct val="100000"/>
              </a:lnSpc>
              <a:spcBef>
                <a:spcPts val="50"/>
              </a:spcBef>
            </a:pPr>
            <a:r>
              <a:rPr sz="1400" dirty="0">
                <a:solidFill>
                  <a:srgbClr val="009900"/>
                </a:solidFill>
                <a:latin typeface="Univers for BP"/>
                <a:cs typeface="Univers for BP"/>
              </a:rPr>
              <a:t>BP</a:t>
            </a:r>
            <a:r>
              <a:rPr sz="1400" spc="-15" dirty="0">
                <a:solidFill>
                  <a:srgbClr val="009900"/>
                </a:solidFill>
                <a:latin typeface="Univers for BP"/>
                <a:cs typeface="Univers for BP"/>
              </a:rPr>
              <a:t> </a:t>
            </a:r>
            <a:r>
              <a:rPr sz="1400" spc="-10" dirty="0">
                <a:solidFill>
                  <a:srgbClr val="009900"/>
                </a:solidFill>
                <a:latin typeface="Univers for BP"/>
                <a:cs typeface="Univers for BP"/>
              </a:rPr>
              <a:t>E</a:t>
            </a:r>
            <a:r>
              <a:rPr sz="1400" dirty="0">
                <a:solidFill>
                  <a:srgbClr val="009900"/>
                </a:solidFill>
                <a:latin typeface="Univers for BP"/>
                <a:cs typeface="Univers for BP"/>
              </a:rPr>
              <a:t>T</a:t>
            </a:r>
            <a:endParaRPr sz="1400">
              <a:latin typeface="Univers for BP"/>
              <a:cs typeface="Univers for BP"/>
            </a:endParaRPr>
          </a:p>
          <a:p>
            <a:pPr marR="41275" algn="r">
              <a:lnSpc>
                <a:spcPct val="100000"/>
              </a:lnSpc>
              <a:spcBef>
                <a:spcPts val="1265"/>
              </a:spcBef>
            </a:pPr>
            <a:r>
              <a:rPr sz="1400" b="0" dirty="0">
                <a:latin typeface="Univers for BP Light"/>
                <a:cs typeface="Univers for BP Light"/>
              </a:rPr>
              <a:t>B</a:t>
            </a:r>
            <a:r>
              <a:rPr sz="1400" b="0" spc="-10" dirty="0">
                <a:latin typeface="Univers for BP Light"/>
                <a:cs typeface="Univers for BP Light"/>
              </a:rPr>
              <a:t>NE</a:t>
            </a:r>
            <a:r>
              <a:rPr sz="1400" b="0" dirty="0">
                <a:latin typeface="Univers for BP Light"/>
                <a:cs typeface="Univers for BP Light"/>
              </a:rPr>
              <a:t>F</a:t>
            </a:r>
            <a:endParaRPr sz="1400">
              <a:latin typeface="Univers for BP Light"/>
              <a:cs typeface="Univers for BP Light"/>
            </a:endParaRPr>
          </a:p>
          <a:p>
            <a:pPr marL="12700" marR="40640" indent="197485" algn="r">
              <a:lnSpc>
                <a:spcPct val="177600"/>
              </a:lnSpc>
            </a:pPr>
            <a:r>
              <a:rPr sz="1400" b="0" spc="-10" dirty="0">
                <a:latin typeface="Univers for BP Light"/>
                <a:cs typeface="Univers for BP Light"/>
              </a:rPr>
              <a:t>I</a:t>
            </a:r>
            <a:r>
              <a:rPr sz="1400" b="0" dirty="0">
                <a:latin typeface="Univers for BP Light"/>
                <a:cs typeface="Univers for BP Light"/>
              </a:rPr>
              <a:t>EA </a:t>
            </a:r>
            <a:r>
              <a:rPr sz="1400" b="0" spc="-10" dirty="0">
                <a:latin typeface="Univers for BP Light"/>
                <a:cs typeface="Univers for BP Light"/>
              </a:rPr>
              <a:t>I</a:t>
            </a:r>
            <a:r>
              <a:rPr sz="1400" b="0" dirty="0">
                <a:latin typeface="Univers for BP Light"/>
                <a:cs typeface="Univers for BP Light"/>
              </a:rPr>
              <a:t>HS O</a:t>
            </a:r>
            <a:r>
              <a:rPr sz="1400" b="0" spc="-10" dirty="0">
                <a:latin typeface="Univers for BP Light"/>
                <a:cs typeface="Univers for BP Light"/>
              </a:rPr>
              <a:t>PE</a:t>
            </a:r>
            <a:r>
              <a:rPr sz="1400" b="0" dirty="0">
                <a:latin typeface="Univers for BP Light"/>
                <a:cs typeface="Univers for BP Light"/>
              </a:rPr>
              <a:t>C </a:t>
            </a:r>
            <a:r>
              <a:rPr sz="1400" b="0" spc="-10" dirty="0">
                <a:latin typeface="Univers for BP Light"/>
                <a:cs typeface="Univers for BP Light"/>
              </a:rPr>
              <a:t>X</a:t>
            </a:r>
            <a:r>
              <a:rPr sz="1400" b="0" dirty="0">
                <a:latin typeface="Univers for BP Light"/>
                <a:cs typeface="Univers for BP Light"/>
              </a:rPr>
              <a:t>OM</a:t>
            </a:r>
            <a:endParaRPr sz="1400">
              <a:latin typeface="Univers for BP Light"/>
              <a:cs typeface="Univers for BP Light"/>
            </a:endParaRPr>
          </a:p>
        </p:txBody>
      </p:sp>
      <p:sp>
        <p:nvSpPr>
          <p:cNvPr id="83" name="object 83"/>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84" name="object 84"/>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85" name="object 85"/>
          <p:cNvSpPr/>
          <p:nvPr/>
        </p:nvSpPr>
        <p:spPr>
          <a:xfrm>
            <a:off x="1833372" y="2391155"/>
            <a:ext cx="0" cy="3046095"/>
          </a:xfrm>
          <a:custGeom>
            <a:avLst/>
            <a:gdLst/>
            <a:ahLst/>
            <a:cxnLst/>
            <a:rect l="l" t="t" r="r" b="b"/>
            <a:pathLst>
              <a:path h="3046095">
                <a:moveTo>
                  <a:pt x="0" y="0"/>
                </a:moveTo>
                <a:lnTo>
                  <a:pt x="0" y="3046095"/>
                </a:lnTo>
              </a:path>
            </a:pathLst>
          </a:custGeom>
          <a:ln w="9144">
            <a:solidFill>
              <a:srgbClr val="4D4D4D"/>
            </a:solidFill>
            <a:prstDash val="sysDash"/>
          </a:ln>
        </p:spPr>
        <p:txBody>
          <a:bodyPr wrap="square" lIns="0" tIns="0" rIns="0" bIns="0" rtlCol="0"/>
          <a:lstStyle/>
          <a:p>
            <a:endParaRPr/>
          </a:p>
        </p:txBody>
      </p:sp>
      <p:sp>
        <p:nvSpPr>
          <p:cNvPr id="86" name="object 86"/>
          <p:cNvSpPr txBox="1"/>
          <p:nvPr/>
        </p:nvSpPr>
        <p:spPr>
          <a:xfrm>
            <a:off x="2715005" y="3980307"/>
            <a:ext cx="4413250" cy="533400"/>
          </a:xfrm>
          <a:prstGeom prst="rect">
            <a:avLst/>
          </a:prstGeom>
        </p:spPr>
        <p:txBody>
          <a:bodyPr vert="horz" wrap="square" lIns="0" tIns="0" rIns="0" bIns="0" rtlCol="0">
            <a:spAutoFit/>
          </a:bodyPr>
          <a:lstStyle/>
          <a:p>
            <a:pPr marL="12700">
              <a:lnSpc>
                <a:spcPct val="100000"/>
              </a:lnSpc>
            </a:pPr>
            <a:r>
              <a:rPr sz="1400" dirty="0">
                <a:solidFill>
                  <a:srgbClr val="0D0D0D"/>
                </a:solidFill>
                <a:latin typeface="Univers for BP"/>
                <a:cs typeface="Univers for BP"/>
              </a:rPr>
              <a:t>BP</a:t>
            </a:r>
            <a:r>
              <a:rPr sz="1400" spc="-105" dirty="0">
                <a:solidFill>
                  <a:srgbClr val="0D0D0D"/>
                </a:solidFill>
                <a:latin typeface="Univers for BP"/>
                <a:cs typeface="Univers for BP"/>
              </a:rPr>
              <a:t> </a:t>
            </a:r>
            <a:r>
              <a:rPr sz="1400" spc="-5" dirty="0">
                <a:solidFill>
                  <a:srgbClr val="0D0D0D"/>
                </a:solidFill>
                <a:latin typeface="Univers for BP"/>
                <a:cs typeface="Univers for BP"/>
              </a:rPr>
              <a:t>ET</a:t>
            </a:r>
            <a:endParaRPr sz="1400">
              <a:latin typeface="Univers for BP"/>
              <a:cs typeface="Univers for BP"/>
            </a:endParaRPr>
          </a:p>
          <a:p>
            <a:pPr marR="5080" algn="r">
              <a:lnSpc>
                <a:spcPct val="100000"/>
              </a:lnSpc>
              <a:spcBef>
                <a:spcPts val="665"/>
              </a:spcBef>
            </a:pPr>
            <a:r>
              <a:rPr sz="1400" b="0" spc="-5" dirty="0">
                <a:latin typeface="Univers for BP Light"/>
                <a:cs typeface="Univers for BP Light"/>
              </a:rPr>
              <a:t>200</a:t>
            </a:r>
            <a:endParaRPr sz="1400">
              <a:latin typeface="Univers for BP Light"/>
              <a:cs typeface="Univers for BP Light"/>
            </a:endParaRPr>
          </a:p>
        </p:txBody>
      </p:sp>
      <p:sp>
        <p:nvSpPr>
          <p:cNvPr id="89" name="object 89"/>
          <p:cNvSpPr txBox="1"/>
          <p:nvPr/>
        </p:nvSpPr>
        <p:spPr>
          <a:xfrm>
            <a:off x="534720" y="6429482"/>
            <a:ext cx="3557904" cy="179070"/>
          </a:xfrm>
          <a:prstGeom prst="rect">
            <a:avLst/>
          </a:prstGeom>
        </p:spPr>
        <p:txBody>
          <a:bodyPr vert="horz" wrap="square" lIns="0" tIns="6985" rIns="0" bIns="0" rtlCol="0">
            <a:spAutoFit/>
          </a:bodyPr>
          <a:lstStyle/>
          <a:p>
            <a:pPr marL="12700">
              <a:lnSpc>
                <a:spcPct val="100000"/>
              </a:lnSpc>
              <a:spcBef>
                <a:spcPts val="55"/>
              </a:spcBef>
            </a:pPr>
            <a:r>
              <a:rPr sz="1000" b="0" spc="-10" dirty="0">
                <a:solidFill>
                  <a:srgbClr val="666666"/>
                </a:solidFill>
                <a:latin typeface="Univers for BP Light"/>
                <a:cs typeface="Univers for BP Light"/>
              </a:rPr>
              <a:t>cover all </a:t>
            </a:r>
            <a:r>
              <a:rPr sz="1000" b="0" spc="-5" dirty="0">
                <a:solidFill>
                  <a:srgbClr val="666666"/>
                </a:solidFill>
                <a:latin typeface="Univers for BP Light"/>
                <a:cs typeface="Univers for BP Light"/>
              </a:rPr>
              <a:t>fuels </a:t>
            </a:r>
            <a:r>
              <a:rPr sz="1000" b="0" spc="-10" dirty="0">
                <a:solidFill>
                  <a:srgbClr val="666666"/>
                </a:solidFill>
                <a:latin typeface="Univers for BP Light"/>
                <a:cs typeface="Univers for BP Light"/>
              </a:rPr>
              <a:t>at </a:t>
            </a:r>
            <a:r>
              <a:rPr sz="1000" b="0" spc="-5" dirty="0">
                <a:solidFill>
                  <a:srgbClr val="666666"/>
                </a:solidFill>
                <a:latin typeface="Univers for BP Light"/>
                <a:cs typeface="Univers for BP Light"/>
              </a:rPr>
              <a:t>a </a:t>
            </a:r>
            <a:r>
              <a:rPr sz="1000" b="0" spc="-10" dirty="0">
                <a:solidFill>
                  <a:srgbClr val="666666"/>
                </a:solidFill>
                <a:latin typeface="Univers for BP Light"/>
                <a:cs typeface="Univers for BP Light"/>
              </a:rPr>
              <a:t>global </a:t>
            </a:r>
            <a:r>
              <a:rPr sz="1000" b="0" spc="-5" dirty="0">
                <a:solidFill>
                  <a:srgbClr val="666666"/>
                </a:solidFill>
                <a:latin typeface="Univers for BP Light"/>
                <a:cs typeface="Univers for BP Light"/>
              </a:rPr>
              <a:t>level </a:t>
            </a:r>
            <a:r>
              <a:rPr sz="1000" b="0" spc="-10" dirty="0">
                <a:solidFill>
                  <a:srgbClr val="666666"/>
                </a:solidFill>
                <a:latin typeface="Univers for BP Light"/>
                <a:cs typeface="Univers for BP Light"/>
              </a:rPr>
              <a:t>so are </a:t>
            </a:r>
            <a:r>
              <a:rPr sz="1000" b="0" spc="-5" dirty="0">
                <a:solidFill>
                  <a:srgbClr val="666666"/>
                </a:solidFill>
                <a:latin typeface="Univers for BP Light"/>
                <a:cs typeface="Univers for BP Light"/>
              </a:rPr>
              <a:t>not </a:t>
            </a:r>
            <a:r>
              <a:rPr sz="1000" b="0" spc="-10" dirty="0">
                <a:solidFill>
                  <a:srgbClr val="666666"/>
                </a:solidFill>
                <a:latin typeface="Univers for BP Light"/>
                <a:cs typeface="Univers for BP Light"/>
              </a:rPr>
              <a:t>in </a:t>
            </a:r>
            <a:r>
              <a:rPr sz="1000" b="0" spc="-5" dirty="0">
                <a:solidFill>
                  <a:srgbClr val="666666"/>
                </a:solidFill>
                <a:latin typeface="Univers for BP Light"/>
                <a:cs typeface="Univers for BP Light"/>
              </a:rPr>
              <a:t>the </a:t>
            </a:r>
            <a:r>
              <a:rPr sz="1000" b="0" spc="-10" dirty="0">
                <a:solidFill>
                  <a:srgbClr val="666666"/>
                </a:solidFill>
                <a:latin typeface="Univers for BP Light"/>
                <a:cs typeface="Univers for BP Light"/>
              </a:rPr>
              <a:t>original</a:t>
            </a:r>
            <a:r>
              <a:rPr sz="1000" b="0" spc="225" dirty="0">
                <a:solidFill>
                  <a:srgbClr val="666666"/>
                </a:solidFill>
                <a:latin typeface="Univers for BP Light"/>
                <a:cs typeface="Univers for BP Light"/>
              </a:rPr>
              <a:t> </a:t>
            </a:r>
            <a:r>
              <a:rPr sz="1000" b="0" spc="-10" dirty="0">
                <a:solidFill>
                  <a:srgbClr val="666666"/>
                </a:solidFill>
                <a:latin typeface="Univers for BP Light"/>
                <a:cs typeface="Univers for BP Light"/>
              </a:rPr>
              <a:t>sample.</a:t>
            </a:r>
            <a:endParaRPr sz="1000">
              <a:latin typeface="Univers for BP Light"/>
              <a:cs typeface="Univers for BP Light"/>
            </a:endParaRPr>
          </a:p>
        </p:txBody>
      </p:sp>
      <p:sp>
        <p:nvSpPr>
          <p:cNvPr id="90" name="object 90"/>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91" name="object 91"/>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116</a:t>
            </a:fld>
            <a:endParaRPr sz="1200">
              <a:latin typeface="Univers for BP Light"/>
              <a:cs typeface="Univers for BP Light"/>
            </a:endParaRPr>
          </a:p>
        </p:txBody>
      </p:sp>
      <p:sp>
        <p:nvSpPr>
          <p:cNvPr id="87" name="object 87"/>
          <p:cNvSpPr txBox="1"/>
          <p:nvPr/>
        </p:nvSpPr>
        <p:spPr>
          <a:xfrm>
            <a:off x="534720" y="5549391"/>
            <a:ext cx="7571740" cy="906780"/>
          </a:xfrm>
          <a:prstGeom prst="rect">
            <a:avLst/>
          </a:prstGeom>
        </p:spPr>
        <p:txBody>
          <a:bodyPr vert="horz" wrap="square" lIns="0" tIns="0" rIns="0" bIns="0" rtlCol="0">
            <a:spAutoFit/>
          </a:bodyPr>
          <a:lstStyle/>
          <a:p>
            <a:pPr marL="732790">
              <a:lnSpc>
                <a:spcPct val="100000"/>
              </a:lnSpc>
              <a:tabLst>
                <a:tab pos="1863725" algn="l"/>
              </a:tabLst>
            </a:pPr>
            <a:r>
              <a:rPr sz="1400" b="0" spc="-5" dirty="0">
                <a:latin typeface="Univers for BP Light"/>
                <a:cs typeface="Univers for BP Light"/>
              </a:rPr>
              <a:t>2016	</a:t>
            </a:r>
            <a:r>
              <a:rPr sz="2100" b="0" spc="-7" baseline="1984" dirty="0">
                <a:latin typeface="Univers for BP Light"/>
                <a:cs typeface="Univers for BP Light"/>
              </a:rPr>
              <a:t>2040</a:t>
            </a:r>
            <a:endParaRPr sz="2100" baseline="1984">
              <a:latin typeface="Univers for BP Light"/>
              <a:cs typeface="Univers for BP Light"/>
            </a:endParaRPr>
          </a:p>
          <a:p>
            <a:pPr>
              <a:lnSpc>
                <a:spcPct val="100000"/>
              </a:lnSpc>
              <a:spcBef>
                <a:spcPts val="30"/>
              </a:spcBef>
            </a:pPr>
            <a:endParaRPr sz="2500">
              <a:latin typeface="Times New Roman"/>
              <a:cs typeface="Times New Roman"/>
            </a:endParaRPr>
          </a:p>
          <a:p>
            <a:pPr marL="12700">
              <a:lnSpc>
                <a:spcPct val="100000"/>
              </a:lnSpc>
            </a:pPr>
            <a:r>
              <a:rPr sz="1000" b="0" dirty="0">
                <a:solidFill>
                  <a:srgbClr val="666666"/>
                </a:solidFill>
                <a:latin typeface="Univers for BP Light"/>
                <a:cs typeface="Univers for BP Light"/>
              </a:rPr>
              <a:t>Technical note: </a:t>
            </a:r>
            <a:r>
              <a:rPr sz="1000" b="0" spc="-5" dirty="0">
                <a:solidFill>
                  <a:srgbClr val="666666"/>
                </a:solidFill>
                <a:latin typeface="Univers for BP Light"/>
                <a:cs typeface="Univers for BP Light"/>
              </a:rPr>
              <a:t>not </a:t>
            </a:r>
            <a:r>
              <a:rPr sz="1000" b="0" spc="-10" dirty="0">
                <a:solidFill>
                  <a:srgbClr val="666666"/>
                </a:solidFill>
                <a:latin typeface="Univers for BP Light"/>
                <a:cs typeface="Univers for BP Light"/>
              </a:rPr>
              <a:t>all </a:t>
            </a:r>
            <a:r>
              <a:rPr sz="1000" b="0" spc="-5" dirty="0">
                <a:solidFill>
                  <a:srgbClr val="666666"/>
                </a:solidFill>
                <a:latin typeface="Univers for BP Light"/>
                <a:cs typeface="Univers for BP Light"/>
              </a:rPr>
              <a:t>outlooks in the </a:t>
            </a:r>
            <a:r>
              <a:rPr sz="1000" b="0" spc="-10" dirty="0">
                <a:solidFill>
                  <a:srgbClr val="666666"/>
                </a:solidFill>
                <a:latin typeface="Univers for BP Light"/>
                <a:cs typeface="Univers for BP Light"/>
              </a:rPr>
              <a:t>original sample publish </a:t>
            </a:r>
            <a:r>
              <a:rPr sz="1000" b="0" spc="-5" dirty="0">
                <a:solidFill>
                  <a:srgbClr val="666666"/>
                </a:solidFill>
                <a:latin typeface="Univers for BP Light"/>
                <a:cs typeface="Univers for BP Light"/>
              </a:rPr>
              <a:t>data </a:t>
            </a:r>
            <a:r>
              <a:rPr sz="1000" b="0" spc="-10" dirty="0">
                <a:solidFill>
                  <a:srgbClr val="666666"/>
                </a:solidFill>
                <a:latin typeface="Univers for BP Light"/>
                <a:cs typeface="Univers for BP Light"/>
              </a:rPr>
              <a:t>at </a:t>
            </a:r>
            <a:r>
              <a:rPr sz="1000" b="0" spc="-5" dirty="0">
                <a:solidFill>
                  <a:srgbClr val="666666"/>
                </a:solidFill>
                <a:latin typeface="Univers for BP Light"/>
                <a:cs typeface="Univers for BP Light"/>
              </a:rPr>
              <a:t>the </a:t>
            </a:r>
            <a:r>
              <a:rPr sz="1000" b="0" spc="-10" dirty="0">
                <a:solidFill>
                  <a:srgbClr val="666666"/>
                </a:solidFill>
                <a:latin typeface="Univers for BP Light"/>
                <a:cs typeface="Univers for BP Light"/>
              </a:rPr>
              <a:t>level </a:t>
            </a:r>
            <a:r>
              <a:rPr sz="1000" b="0" spc="-5" dirty="0">
                <a:solidFill>
                  <a:srgbClr val="666666"/>
                </a:solidFill>
                <a:latin typeface="Univers for BP Light"/>
                <a:cs typeface="Univers for BP Light"/>
              </a:rPr>
              <a:t>of detail required to </a:t>
            </a:r>
            <a:r>
              <a:rPr sz="1000" b="0" spc="-10" dirty="0">
                <a:solidFill>
                  <a:srgbClr val="666666"/>
                </a:solidFill>
                <a:latin typeface="Univers for BP Light"/>
                <a:cs typeface="Univers for BP Light"/>
              </a:rPr>
              <a:t>create each </a:t>
            </a:r>
            <a:r>
              <a:rPr sz="1000" b="0" spc="-5" dirty="0">
                <a:solidFill>
                  <a:srgbClr val="666666"/>
                </a:solidFill>
                <a:latin typeface="Univers for BP Light"/>
                <a:cs typeface="Univers for BP Light"/>
              </a:rPr>
              <a:t>chart. Where the data </a:t>
            </a:r>
            <a:r>
              <a:rPr sz="1000" b="0" spc="95" dirty="0">
                <a:solidFill>
                  <a:srgbClr val="666666"/>
                </a:solidFill>
                <a:latin typeface="Univers for BP Light"/>
                <a:cs typeface="Univers for BP Light"/>
              </a:rPr>
              <a:t> </a:t>
            </a:r>
            <a:r>
              <a:rPr sz="1000" b="0" spc="-5" dirty="0">
                <a:solidFill>
                  <a:srgbClr val="666666"/>
                </a:solidFill>
                <a:latin typeface="Univers for BP Light"/>
                <a:cs typeface="Univers for BP Light"/>
              </a:rPr>
              <a:t>is</a:t>
            </a:r>
            <a:endParaRPr sz="1000">
              <a:latin typeface="Univers for BP Light"/>
              <a:cs typeface="Univers for BP Light"/>
            </a:endParaRPr>
          </a:p>
          <a:p>
            <a:pPr marL="12700">
              <a:lnSpc>
                <a:spcPct val="100000"/>
              </a:lnSpc>
            </a:pPr>
            <a:r>
              <a:rPr sz="1000" b="0" spc="-10" dirty="0">
                <a:solidFill>
                  <a:srgbClr val="666666"/>
                </a:solidFill>
                <a:latin typeface="Univers for BP Light"/>
                <a:cs typeface="Univers for BP Light"/>
              </a:rPr>
              <a:t>unavailable </a:t>
            </a:r>
            <a:r>
              <a:rPr sz="1000" b="0" spc="-5" dirty="0">
                <a:solidFill>
                  <a:srgbClr val="666666"/>
                </a:solidFill>
                <a:latin typeface="Univers for BP Light"/>
                <a:cs typeface="Univers for BP Light"/>
              </a:rPr>
              <a:t>we </a:t>
            </a:r>
            <a:r>
              <a:rPr sz="1000" b="0" spc="-10" dirty="0">
                <a:solidFill>
                  <a:srgbClr val="666666"/>
                </a:solidFill>
                <a:latin typeface="Univers for BP Light"/>
                <a:cs typeface="Univers for BP Light"/>
              </a:rPr>
              <a:t>have </a:t>
            </a:r>
            <a:r>
              <a:rPr sz="1000" b="0" spc="-5" dirty="0">
                <a:solidFill>
                  <a:srgbClr val="666666"/>
                </a:solidFill>
                <a:latin typeface="Univers for BP Light"/>
                <a:cs typeface="Univers for BP Light"/>
              </a:rPr>
              <a:t>removed the </a:t>
            </a:r>
            <a:r>
              <a:rPr sz="1000" b="0" spc="-10" dirty="0">
                <a:solidFill>
                  <a:srgbClr val="666666"/>
                </a:solidFill>
                <a:latin typeface="Univers for BP Light"/>
                <a:cs typeface="Univers for BP Light"/>
              </a:rPr>
              <a:t>source </a:t>
            </a:r>
            <a:r>
              <a:rPr sz="1000" b="0" spc="-5" dirty="0">
                <a:solidFill>
                  <a:srgbClr val="666666"/>
                </a:solidFill>
                <a:latin typeface="Univers for BP Light"/>
                <a:cs typeface="Univers for BP Light"/>
              </a:rPr>
              <a:t>from the </a:t>
            </a:r>
            <a:r>
              <a:rPr sz="1000" b="0" spc="-10" dirty="0">
                <a:solidFill>
                  <a:srgbClr val="666666"/>
                </a:solidFill>
                <a:latin typeface="Univers for BP Light"/>
                <a:cs typeface="Univers for BP Light"/>
              </a:rPr>
              <a:t>sample. </a:t>
            </a:r>
            <a:r>
              <a:rPr sz="1000" b="0" spc="-5" dirty="0">
                <a:solidFill>
                  <a:srgbClr val="666666"/>
                </a:solidFill>
                <a:latin typeface="Univers for BP Light"/>
                <a:cs typeface="Univers for BP Light"/>
              </a:rPr>
              <a:t>For EVs we </a:t>
            </a:r>
            <a:r>
              <a:rPr sz="1000" b="0" spc="-10" dirty="0">
                <a:solidFill>
                  <a:srgbClr val="666666"/>
                </a:solidFill>
                <a:latin typeface="Univers for BP Light"/>
                <a:cs typeface="Univers for BP Light"/>
              </a:rPr>
              <a:t>have added </a:t>
            </a:r>
            <a:r>
              <a:rPr sz="1000" b="0" spc="-5" dirty="0">
                <a:solidFill>
                  <a:srgbClr val="666666"/>
                </a:solidFill>
                <a:latin typeface="Univers for BP Light"/>
                <a:cs typeface="Univers for BP Light"/>
              </a:rPr>
              <a:t>BNEF who </a:t>
            </a:r>
            <a:r>
              <a:rPr sz="1000" b="0" spc="-10" dirty="0">
                <a:solidFill>
                  <a:srgbClr val="666666"/>
                </a:solidFill>
                <a:latin typeface="Univers for BP Light"/>
                <a:cs typeface="Univers for BP Light"/>
              </a:rPr>
              <a:t>produce detailed </a:t>
            </a:r>
            <a:r>
              <a:rPr sz="1000" b="0" spc="-5" dirty="0">
                <a:solidFill>
                  <a:srgbClr val="666666"/>
                </a:solidFill>
                <a:latin typeface="Univers for BP Light"/>
                <a:cs typeface="Univers for BP Light"/>
              </a:rPr>
              <a:t>EV </a:t>
            </a:r>
            <a:r>
              <a:rPr sz="1000" b="0" spc="-10" dirty="0">
                <a:solidFill>
                  <a:srgbClr val="666666"/>
                </a:solidFill>
                <a:latin typeface="Univers for BP Light"/>
                <a:cs typeface="Univers for BP Light"/>
              </a:rPr>
              <a:t>analysis </a:t>
            </a:r>
            <a:r>
              <a:rPr sz="1000" b="0" spc="-5" dirty="0">
                <a:solidFill>
                  <a:srgbClr val="666666"/>
                </a:solidFill>
                <a:latin typeface="Univers for BP Light"/>
                <a:cs typeface="Univers for BP Light"/>
              </a:rPr>
              <a:t>but do </a:t>
            </a:r>
            <a:r>
              <a:rPr sz="1000" b="0" spc="114" dirty="0">
                <a:solidFill>
                  <a:srgbClr val="666666"/>
                </a:solidFill>
                <a:latin typeface="Univers for BP Light"/>
                <a:cs typeface="Univers for BP Light"/>
              </a:rPr>
              <a:t> </a:t>
            </a:r>
            <a:r>
              <a:rPr sz="1000" b="0" dirty="0">
                <a:solidFill>
                  <a:srgbClr val="666666"/>
                </a:solidFill>
                <a:latin typeface="Univers for BP Light"/>
                <a:cs typeface="Univers for BP Light"/>
              </a:rPr>
              <a:t>not</a:t>
            </a:r>
            <a:endParaRPr sz="1000">
              <a:latin typeface="Univers for BP Light"/>
              <a:cs typeface="Univers for BP Light"/>
            </a:endParaRPr>
          </a:p>
        </p:txBody>
      </p:sp>
      <p:sp>
        <p:nvSpPr>
          <p:cNvPr id="88" name="object 88"/>
          <p:cNvSpPr txBox="1"/>
          <p:nvPr/>
        </p:nvSpPr>
        <p:spPr>
          <a:xfrm>
            <a:off x="1941067" y="3157982"/>
            <a:ext cx="699770" cy="448945"/>
          </a:xfrm>
          <a:prstGeom prst="rect">
            <a:avLst/>
          </a:prstGeom>
        </p:spPr>
        <p:txBody>
          <a:bodyPr vert="horz" wrap="square" lIns="0" tIns="0" rIns="0" bIns="0" rtlCol="0">
            <a:spAutoFit/>
          </a:bodyPr>
          <a:lstStyle/>
          <a:p>
            <a:pPr marL="12700" marR="5080">
              <a:lnSpc>
                <a:spcPct val="100000"/>
              </a:lnSpc>
            </a:pPr>
            <a:r>
              <a:rPr sz="1400" spc="-5" dirty="0">
                <a:solidFill>
                  <a:srgbClr val="0D0D0D"/>
                </a:solidFill>
                <a:latin typeface="Univers for BP"/>
                <a:cs typeface="Univers for BP"/>
              </a:rPr>
              <a:t>Sample  </a:t>
            </a:r>
            <a:r>
              <a:rPr sz="1400" dirty="0">
                <a:solidFill>
                  <a:srgbClr val="0D0D0D"/>
                </a:solidFill>
                <a:latin typeface="Univers for BP"/>
                <a:cs typeface="Univers for BP"/>
              </a:rPr>
              <a:t>average</a:t>
            </a:r>
            <a:endParaRPr sz="1400">
              <a:latin typeface="Univers for BP"/>
              <a:cs typeface="Univers for BP"/>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17651" y="1350009"/>
            <a:ext cx="8870315" cy="4688840"/>
          </a:xfrm>
          <a:prstGeom prst="rect">
            <a:avLst/>
          </a:prstGeom>
        </p:spPr>
        <p:txBody>
          <a:bodyPr vert="horz" wrap="square" lIns="0" tIns="0" rIns="0" bIns="0" rtlCol="0">
            <a:spAutoFit/>
          </a:bodyPr>
          <a:lstStyle/>
          <a:p>
            <a:pPr marL="287020" marR="80010" indent="-274320">
              <a:lnSpc>
                <a:spcPct val="100000"/>
              </a:lnSpc>
              <a:buClr>
                <a:srgbClr val="009900"/>
              </a:buClr>
              <a:buFont typeface="Univers for BP"/>
              <a:buChar char="•"/>
              <a:tabLst>
                <a:tab pos="286385" algn="l"/>
                <a:tab pos="287020" algn="l"/>
              </a:tabLst>
            </a:pPr>
            <a:r>
              <a:rPr sz="1800" b="0" dirty="0">
                <a:latin typeface="Univers for BP Light"/>
                <a:cs typeface="Univers for BP Light"/>
              </a:rPr>
              <a:t>One area </a:t>
            </a:r>
            <a:r>
              <a:rPr sz="1800" b="0" spc="-5" dirty="0">
                <a:latin typeface="Univers for BP Light"/>
                <a:cs typeface="Univers for BP Light"/>
              </a:rPr>
              <a:t>where there </a:t>
            </a:r>
            <a:r>
              <a:rPr sz="1800" b="0" dirty="0">
                <a:latin typeface="Univers for BP Light"/>
                <a:cs typeface="Univers for BP Light"/>
              </a:rPr>
              <a:t>is a </a:t>
            </a:r>
            <a:r>
              <a:rPr sz="1800" b="0" spc="-5" dirty="0">
                <a:latin typeface="Univers for BP Light"/>
                <a:cs typeface="Univers for BP Light"/>
              </a:rPr>
              <a:t>relatively narrow range </a:t>
            </a:r>
            <a:r>
              <a:rPr sz="1800" b="0" dirty="0">
                <a:latin typeface="Univers for BP Light"/>
                <a:cs typeface="Univers for BP Light"/>
              </a:rPr>
              <a:t>of </a:t>
            </a:r>
            <a:r>
              <a:rPr sz="1800" b="0" spc="-5" dirty="0">
                <a:latin typeface="Univers for BP Light"/>
                <a:cs typeface="Univers for BP Light"/>
              </a:rPr>
              <a:t>views </a:t>
            </a:r>
            <a:r>
              <a:rPr sz="1800" b="0" dirty="0">
                <a:latin typeface="Univers for BP Light"/>
                <a:cs typeface="Univers for BP Light"/>
              </a:rPr>
              <a:t>is </a:t>
            </a:r>
            <a:r>
              <a:rPr sz="1800" b="0" spc="-5" dirty="0">
                <a:latin typeface="Univers for BP Light"/>
                <a:cs typeface="Univers for BP Light"/>
              </a:rPr>
              <a:t>the combined growth  </a:t>
            </a:r>
            <a:r>
              <a:rPr sz="1800" b="0" dirty="0">
                <a:latin typeface="Univers for BP Light"/>
                <a:cs typeface="Univers for BP Light"/>
              </a:rPr>
              <a:t>of </a:t>
            </a:r>
            <a:r>
              <a:rPr sz="1800" b="0" spc="-5" dirty="0">
                <a:latin typeface="Univers for BP Light"/>
                <a:cs typeface="Univers for BP Light"/>
              </a:rPr>
              <a:t>oil </a:t>
            </a:r>
            <a:r>
              <a:rPr sz="1800" b="0" dirty="0">
                <a:latin typeface="Univers for BP Light"/>
                <a:cs typeface="Univers for BP Light"/>
              </a:rPr>
              <a:t>and gas. In the ET </a:t>
            </a:r>
            <a:r>
              <a:rPr sz="1800" b="0" spc="-5" dirty="0">
                <a:latin typeface="Univers for BP Light"/>
                <a:cs typeface="Univers for BP Light"/>
              </a:rPr>
              <a:t>scenario, oil </a:t>
            </a:r>
            <a:r>
              <a:rPr sz="1800" b="0" dirty="0">
                <a:latin typeface="Univers for BP Light"/>
                <a:cs typeface="Univers for BP Light"/>
              </a:rPr>
              <a:t>and gas </a:t>
            </a:r>
            <a:r>
              <a:rPr sz="1800" b="0" spc="-5" dirty="0">
                <a:latin typeface="Univers for BP Light"/>
                <a:cs typeface="Univers for BP Light"/>
              </a:rPr>
              <a:t>grow </a:t>
            </a:r>
            <a:r>
              <a:rPr sz="1800" b="0" dirty="0">
                <a:latin typeface="Univers for BP Light"/>
                <a:cs typeface="Univers for BP Light"/>
              </a:rPr>
              <a:t>at a </a:t>
            </a:r>
            <a:r>
              <a:rPr sz="1800" b="0" spc="-5" dirty="0">
                <a:latin typeface="Univers for BP Light"/>
                <a:cs typeface="Univers for BP Light"/>
              </a:rPr>
              <a:t>combined </a:t>
            </a:r>
            <a:r>
              <a:rPr sz="1800" b="0" dirty="0">
                <a:latin typeface="Univers for BP Light"/>
                <a:cs typeface="Univers for BP Light"/>
              </a:rPr>
              <a:t>rate of </a:t>
            </a:r>
            <a:r>
              <a:rPr sz="1800" b="0" spc="-5" dirty="0">
                <a:latin typeface="Univers for BP Light"/>
                <a:cs typeface="Univers for BP Light"/>
              </a:rPr>
              <a:t>around </a:t>
            </a:r>
            <a:r>
              <a:rPr sz="1800" b="0" dirty="0">
                <a:latin typeface="Univers for BP Light"/>
                <a:cs typeface="Univers for BP Light"/>
              </a:rPr>
              <a:t>1%  p.a., </a:t>
            </a:r>
            <a:r>
              <a:rPr sz="1800" b="0" spc="-5" dirty="0">
                <a:latin typeface="Univers for BP Light"/>
                <a:cs typeface="Univers for BP Light"/>
              </a:rPr>
              <a:t>close </a:t>
            </a:r>
            <a:r>
              <a:rPr sz="1800" b="0" dirty="0">
                <a:latin typeface="Univers for BP Light"/>
                <a:cs typeface="Univers for BP Light"/>
              </a:rPr>
              <a:t>to the </a:t>
            </a:r>
            <a:r>
              <a:rPr sz="1800" b="0" spc="-5" dirty="0">
                <a:latin typeface="Univers for BP Light"/>
                <a:cs typeface="Univers for BP Light"/>
              </a:rPr>
              <a:t>average growth </a:t>
            </a:r>
            <a:r>
              <a:rPr sz="1800" b="0" dirty="0">
                <a:latin typeface="Univers for BP Light"/>
                <a:cs typeface="Univers for BP Light"/>
              </a:rPr>
              <a:t>of </a:t>
            </a:r>
            <a:r>
              <a:rPr sz="1800" b="0" spc="-5" dirty="0">
                <a:latin typeface="Univers for BP Light"/>
                <a:cs typeface="Univers for BP Light"/>
              </a:rPr>
              <a:t>outlooks within </a:t>
            </a:r>
            <a:r>
              <a:rPr sz="1800" b="0" dirty="0">
                <a:latin typeface="Univers for BP Light"/>
                <a:cs typeface="Univers for BP Light"/>
              </a:rPr>
              <a:t>the </a:t>
            </a:r>
            <a:r>
              <a:rPr sz="1800" b="0" spc="-5" dirty="0">
                <a:latin typeface="Univers for BP Light"/>
                <a:cs typeface="Univers for BP Light"/>
              </a:rPr>
              <a:t>sample. But because </a:t>
            </a:r>
            <a:r>
              <a:rPr sz="1800" b="0" dirty="0">
                <a:latin typeface="Univers for BP Light"/>
                <a:cs typeface="Univers for BP Light"/>
              </a:rPr>
              <a:t>the  </a:t>
            </a:r>
            <a:r>
              <a:rPr sz="1800" b="0" spc="-5" dirty="0">
                <a:latin typeface="Univers for BP Light"/>
                <a:cs typeface="Univers for BP Light"/>
              </a:rPr>
              <a:t>overall growth </a:t>
            </a:r>
            <a:r>
              <a:rPr sz="1800" b="0" dirty="0">
                <a:latin typeface="Univers for BP Light"/>
                <a:cs typeface="Univers for BP Light"/>
              </a:rPr>
              <a:t>of </a:t>
            </a:r>
            <a:r>
              <a:rPr sz="1800" b="0" spc="-5" dirty="0">
                <a:latin typeface="Univers for BP Light"/>
                <a:cs typeface="Univers for BP Light"/>
              </a:rPr>
              <a:t>energy demand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is </a:t>
            </a:r>
            <a:r>
              <a:rPr sz="1800" b="0" spc="-5" dirty="0">
                <a:latin typeface="Univers for BP Light"/>
                <a:cs typeface="Univers for BP Light"/>
              </a:rPr>
              <a:t>slightly higher </a:t>
            </a:r>
            <a:r>
              <a:rPr sz="1800" b="0" dirty="0">
                <a:latin typeface="Univers for BP Light"/>
                <a:cs typeface="Univers for BP Light"/>
              </a:rPr>
              <a:t>than in the  </a:t>
            </a:r>
            <a:r>
              <a:rPr sz="1800" b="0" spc="-5" dirty="0">
                <a:latin typeface="Univers for BP Light"/>
                <a:cs typeface="Univers for BP Light"/>
              </a:rPr>
              <a:t>other outlooks, </a:t>
            </a:r>
            <a:r>
              <a:rPr sz="1800" b="0" dirty="0">
                <a:latin typeface="Univers for BP Light"/>
                <a:cs typeface="Univers for BP Light"/>
              </a:rPr>
              <a:t>the share of </a:t>
            </a:r>
            <a:r>
              <a:rPr sz="1800" b="0" spc="-5" dirty="0">
                <a:latin typeface="Univers for BP Light"/>
                <a:cs typeface="Univers for BP Light"/>
              </a:rPr>
              <a:t>oil </a:t>
            </a:r>
            <a:r>
              <a:rPr sz="1800" b="0" dirty="0">
                <a:latin typeface="Univers for BP Light"/>
                <a:cs typeface="Univers for BP Light"/>
              </a:rPr>
              <a:t>and gas in </a:t>
            </a:r>
            <a:r>
              <a:rPr sz="1800" b="0" spc="-5" dirty="0">
                <a:latin typeface="Univers for BP Light"/>
                <a:cs typeface="Univers for BP Light"/>
              </a:rPr>
              <a:t>primary energy </a:t>
            </a:r>
            <a:r>
              <a:rPr sz="1800" b="0" dirty="0">
                <a:latin typeface="Univers for BP Light"/>
                <a:cs typeface="Univers for BP Light"/>
              </a:rPr>
              <a:t>by </a:t>
            </a:r>
            <a:r>
              <a:rPr sz="1800" b="0" spc="-5" dirty="0">
                <a:latin typeface="Univers for BP Light"/>
                <a:cs typeface="Univers for BP Light"/>
              </a:rPr>
              <a:t>2040 </a:t>
            </a:r>
            <a:r>
              <a:rPr sz="1800" b="0" dirty="0">
                <a:latin typeface="Univers for BP Light"/>
                <a:cs typeface="Univers for BP Light"/>
              </a:rPr>
              <a:t>is </a:t>
            </a:r>
            <a:r>
              <a:rPr sz="1800" b="0" spc="-5" dirty="0">
                <a:latin typeface="Univers for BP Light"/>
                <a:cs typeface="Univers for BP Light"/>
              </a:rPr>
              <a:t>somewhat  lower.</a:t>
            </a:r>
            <a:endParaRPr sz="1800">
              <a:latin typeface="Univers for BP Light"/>
              <a:cs typeface="Univers for BP Light"/>
            </a:endParaRPr>
          </a:p>
          <a:p>
            <a:pPr marL="287020" marR="117475" indent="-274320">
              <a:lnSpc>
                <a:spcPct val="100000"/>
              </a:lnSpc>
              <a:spcBef>
                <a:spcPts val="1080"/>
              </a:spcBef>
              <a:buClr>
                <a:srgbClr val="009900"/>
              </a:buClr>
              <a:buFont typeface="Univers for BP"/>
              <a:buChar char="•"/>
              <a:tabLst>
                <a:tab pos="286385" algn="l"/>
                <a:tab pos="287020" algn="l"/>
              </a:tabLst>
            </a:pPr>
            <a:r>
              <a:rPr sz="1800" b="0" dirty="0">
                <a:latin typeface="Univers for BP Light"/>
                <a:cs typeface="Univers for BP Light"/>
              </a:rPr>
              <a:t>In </a:t>
            </a:r>
            <a:r>
              <a:rPr sz="1800" b="0" spc="-5" dirty="0">
                <a:latin typeface="Univers for BP Light"/>
                <a:cs typeface="Univers for BP Light"/>
              </a:rPr>
              <a:t>contrast, growth </a:t>
            </a:r>
            <a:r>
              <a:rPr sz="1800" b="0" dirty="0">
                <a:latin typeface="Univers for BP Light"/>
                <a:cs typeface="Univers for BP Light"/>
              </a:rPr>
              <a:t>of </a:t>
            </a:r>
            <a:r>
              <a:rPr sz="1800" b="0" spc="-5" dirty="0">
                <a:latin typeface="Univers for BP Light"/>
                <a:cs typeface="Univers for BP Light"/>
              </a:rPr>
              <a:t>renewable energy </a:t>
            </a:r>
            <a:r>
              <a:rPr sz="1800" b="0" dirty="0">
                <a:latin typeface="Univers for BP Light"/>
                <a:cs typeface="Univers for BP Light"/>
              </a:rPr>
              <a:t>in the ET </a:t>
            </a:r>
            <a:r>
              <a:rPr sz="1800" b="0" spc="-5" dirty="0">
                <a:latin typeface="Univers for BP Light"/>
                <a:cs typeface="Univers for BP Light"/>
              </a:rPr>
              <a:t>scenario </a:t>
            </a:r>
            <a:r>
              <a:rPr sz="1800" b="0" dirty="0">
                <a:latin typeface="Univers for BP Light"/>
                <a:cs typeface="Univers for BP Light"/>
              </a:rPr>
              <a:t>(7% p.a.) is </a:t>
            </a:r>
            <a:r>
              <a:rPr sz="1800" b="0" spc="-5" dirty="0">
                <a:latin typeface="Univers for BP Light"/>
                <a:cs typeface="Univers for BP Light"/>
              </a:rPr>
              <a:t>quite </a:t>
            </a:r>
            <a:r>
              <a:rPr sz="1800" b="0" dirty="0">
                <a:latin typeface="Univers for BP Light"/>
                <a:cs typeface="Univers for BP Light"/>
              </a:rPr>
              <a:t>a bit  </a:t>
            </a:r>
            <a:r>
              <a:rPr sz="1800" b="0" spc="-5" dirty="0">
                <a:latin typeface="Univers for BP Light"/>
                <a:cs typeface="Univers for BP Light"/>
              </a:rPr>
              <a:t>stronger </a:t>
            </a:r>
            <a:r>
              <a:rPr sz="1800" b="0" dirty="0">
                <a:latin typeface="Univers for BP Light"/>
                <a:cs typeface="Univers for BP Light"/>
              </a:rPr>
              <a:t>than the </a:t>
            </a:r>
            <a:r>
              <a:rPr sz="1800" b="0" spc="-5" dirty="0">
                <a:latin typeface="Univers for BP Light"/>
                <a:cs typeface="Univers for BP Light"/>
              </a:rPr>
              <a:t>average of </a:t>
            </a:r>
            <a:r>
              <a:rPr sz="1800" b="0" dirty="0">
                <a:latin typeface="Univers for BP Light"/>
                <a:cs typeface="Univers for BP Light"/>
              </a:rPr>
              <a:t>the </a:t>
            </a:r>
            <a:r>
              <a:rPr sz="1800" b="0" spc="-5" dirty="0">
                <a:latin typeface="Univers for BP Light"/>
                <a:cs typeface="Univers for BP Light"/>
              </a:rPr>
              <a:t>other outlooks (around </a:t>
            </a:r>
            <a:r>
              <a:rPr sz="1800" b="0" dirty="0">
                <a:latin typeface="Univers for BP Light"/>
                <a:cs typeface="Univers for BP Light"/>
              </a:rPr>
              <a:t>5.5% p.a.). It is hard to  </a:t>
            </a:r>
            <a:r>
              <a:rPr sz="1800" b="0" spc="-5" dirty="0">
                <a:latin typeface="Univers for BP Light"/>
                <a:cs typeface="Univers for BP Light"/>
              </a:rPr>
              <a:t>identify exactly </a:t>
            </a:r>
            <a:r>
              <a:rPr sz="1800" b="0" dirty="0">
                <a:latin typeface="Univers for BP Light"/>
                <a:cs typeface="Univers for BP Light"/>
              </a:rPr>
              <a:t>the cause of this </a:t>
            </a:r>
            <a:r>
              <a:rPr sz="1800" b="0" spc="-5" dirty="0">
                <a:latin typeface="Univers for BP Light"/>
                <a:cs typeface="Univers for BP Light"/>
              </a:rPr>
              <a:t>difference, but </a:t>
            </a:r>
            <a:r>
              <a:rPr sz="1800" b="0" dirty="0">
                <a:latin typeface="Univers for BP Light"/>
                <a:cs typeface="Univers for BP Light"/>
              </a:rPr>
              <a:t>it is </a:t>
            </a:r>
            <a:r>
              <a:rPr sz="1800" b="0" spc="-5" dirty="0">
                <a:latin typeface="Univers for BP Light"/>
                <a:cs typeface="Univers for BP Light"/>
              </a:rPr>
              <a:t>likely </a:t>
            </a:r>
            <a:r>
              <a:rPr sz="1800" b="0" dirty="0">
                <a:latin typeface="Univers for BP Light"/>
                <a:cs typeface="Univers for BP Light"/>
              </a:rPr>
              <a:t>to </a:t>
            </a:r>
            <a:r>
              <a:rPr sz="1800" b="0" spc="-5" dirty="0">
                <a:latin typeface="Univers for BP Light"/>
                <a:cs typeface="Univers for BP Light"/>
              </a:rPr>
              <a:t>reflect differences </a:t>
            </a:r>
            <a:r>
              <a:rPr sz="1800" b="0" dirty="0">
                <a:latin typeface="Univers for BP Light"/>
                <a:cs typeface="Univers for BP Light"/>
              </a:rPr>
              <a:t>in  </a:t>
            </a:r>
            <a:r>
              <a:rPr sz="1800" b="0" spc="-5" dirty="0">
                <a:latin typeface="Univers for BP Light"/>
                <a:cs typeface="Univers for BP Light"/>
              </a:rPr>
              <a:t>views about </a:t>
            </a:r>
            <a:r>
              <a:rPr sz="1800" b="0" dirty="0">
                <a:latin typeface="Univers for BP Light"/>
                <a:cs typeface="Univers for BP Light"/>
              </a:rPr>
              <a:t>the pace of </a:t>
            </a:r>
            <a:r>
              <a:rPr sz="1800" b="0" spc="-5" dirty="0">
                <a:latin typeface="Univers for BP Light"/>
                <a:cs typeface="Univers for BP Light"/>
              </a:rPr>
              <a:t>technological improvements </a:t>
            </a:r>
            <a:r>
              <a:rPr sz="1800" b="0" dirty="0">
                <a:latin typeface="Univers for BP Light"/>
                <a:cs typeface="Univers for BP Light"/>
              </a:rPr>
              <a:t>and the </a:t>
            </a:r>
            <a:r>
              <a:rPr sz="1800" b="0" spc="-5" dirty="0">
                <a:latin typeface="Univers for BP Light"/>
                <a:cs typeface="Univers for BP Light"/>
              </a:rPr>
              <a:t>level </a:t>
            </a:r>
            <a:r>
              <a:rPr sz="1800" b="0" dirty="0">
                <a:latin typeface="Univers for BP Light"/>
                <a:cs typeface="Univers for BP Light"/>
              </a:rPr>
              <a:t>of </a:t>
            </a:r>
            <a:r>
              <a:rPr sz="1800" b="0" spc="-5" dirty="0">
                <a:latin typeface="Univers for BP Light"/>
                <a:cs typeface="Univers for BP Light"/>
              </a:rPr>
              <a:t>government  support: both </a:t>
            </a:r>
            <a:r>
              <a:rPr sz="1800" b="0" dirty="0">
                <a:latin typeface="Univers for BP Light"/>
                <a:cs typeface="Univers for BP Light"/>
              </a:rPr>
              <a:t>of </a:t>
            </a:r>
            <a:r>
              <a:rPr sz="1800" b="0" spc="-5" dirty="0">
                <a:latin typeface="Univers for BP Light"/>
                <a:cs typeface="Univers for BP Light"/>
              </a:rPr>
              <a:t>which </a:t>
            </a:r>
            <a:r>
              <a:rPr sz="1800" b="0" dirty="0">
                <a:latin typeface="Univers for BP Light"/>
                <a:cs typeface="Univers for BP Light"/>
              </a:rPr>
              <a:t>are very </a:t>
            </a:r>
            <a:r>
              <a:rPr sz="1800" b="0" spc="-5" dirty="0">
                <a:latin typeface="Univers for BP Light"/>
                <a:cs typeface="Univers for BP Light"/>
              </a:rPr>
              <a:t>uncertain. This uncertainty </a:t>
            </a:r>
            <a:r>
              <a:rPr sz="1800" b="0" dirty="0">
                <a:latin typeface="Univers for BP Light"/>
                <a:cs typeface="Univers for BP Light"/>
              </a:rPr>
              <a:t>is </a:t>
            </a:r>
            <a:r>
              <a:rPr sz="1800" b="0" spc="-5" dirty="0">
                <a:latin typeface="Univers for BP Light"/>
                <a:cs typeface="Univers for BP Light"/>
              </a:rPr>
              <a:t>reflected </a:t>
            </a:r>
            <a:r>
              <a:rPr sz="1800" b="0" dirty="0">
                <a:latin typeface="Univers for BP Light"/>
                <a:cs typeface="Univers for BP Light"/>
              </a:rPr>
              <a:t>in </a:t>
            </a:r>
            <a:r>
              <a:rPr sz="1800" b="0" spc="-5" dirty="0">
                <a:latin typeface="Univers for BP Light"/>
                <a:cs typeface="Univers for BP Light"/>
              </a:rPr>
              <a:t>the  dispersion </a:t>
            </a:r>
            <a:r>
              <a:rPr sz="1800" b="0" dirty="0">
                <a:latin typeface="Univers for BP Light"/>
                <a:cs typeface="Univers for BP Light"/>
              </a:rPr>
              <a:t>in views of </a:t>
            </a:r>
            <a:r>
              <a:rPr sz="1800" b="0" spc="-5" dirty="0">
                <a:latin typeface="Univers for BP Light"/>
                <a:cs typeface="Univers for BP Light"/>
              </a:rPr>
              <a:t>renewables growth </a:t>
            </a:r>
            <a:r>
              <a:rPr sz="1800" b="0" dirty="0">
                <a:latin typeface="Univers for BP Light"/>
                <a:cs typeface="Univers for BP Light"/>
              </a:rPr>
              <a:t>across the </a:t>
            </a:r>
            <a:r>
              <a:rPr sz="1800" b="0" spc="-5" dirty="0">
                <a:latin typeface="Univers for BP Light"/>
                <a:cs typeface="Univers for BP Light"/>
              </a:rPr>
              <a:t>outlooks being higher </a:t>
            </a:r>
            <a:r>
              <a:rPr sz="1800" b="0" dirty="0">
                <a:latin typeface="Univers for BP Light"/>
                <a:cs typeface="Univers for BP Light"/>
              </a:rPr>
              <a:t>than for  </a:t>
            </a:r>
            <a:r>
              <a:rPr sz="1800" b="0" spc="-5" dirty="0">
                <a:latin typeface="Univers for BP Light"/>
                <a:cs typeface="Univers for BP Light"/>
              </a:rPr>
              <a:t>other forms </a:t>
            </a:r>
            <a:r>
              <a:rPr sz="1800" b="0" dirty="0">
                <a:latin typeface="Univers for BP Light"/>
                <a:cs typeface="Univers for BP Light"/>
              </a:rPr>
              <a:t>of</a:t>
            </a:r>
            <a:r>
              <a:rPr sz="1800" b="0" spc="-40" dirty="0">
                <a:latin typeface="Univers for BP Light"/>
                <a:cs typeface="Univers for BP Light"/>
              </a:rPr>
              <a:t> </a:t>
            </a:r>
            <a:r>
              <a:rPr sz="1800" b="0" spc="-5" dirty="0">
                <a:latin typeface="Univers for BP Light"/>
                <a:cs typeface="Univers for BP Light"/>
              </a:rPr>
              <a:t>energy.</a:t>
            </a:r>
            <a:endParaRPr sz="1800">
              <a:latin typeface="Univers for BP Light"/>
              <a:cs typeface="Univers for BP Light"/>
            </a:endParaRPr>
          </a:p>
          <a:p>
            <a:pPr marL="287020" marR="5080" indent="-274320">
              <a:lnSpc>
                <a:spcPct val="100000"/>
              </a:lnSpc>
              <a:spcBef>
                <a:spcPts val="1075"/>
              </a:spcBef>
              <a:buClr>
                <a:srgbClr val="009900"/>
              </a:buClr>
              <a:buFont typeface="Univers for BP"/>
              <a:buChar char="•"/>
              <a:tabLst>
                <a:tab pos="286385" algn="l"/>
                <a:tab pos="287020" algn="l"/>
              </a:tabLst>
            </a:pPr>
            <a:r>
              <a:rPr sz="1800" b="0" spc="-5" dirty="0">
                <a:latin typeface="Univers for BP Light"/>
                <a:cs typeface="Univers for BP Light"/>
              </a:rPr>
              <a:t>There </a:t>
            </a:r>
            <a:r>
              <a:rPr sz="1800" b="0" dirty="0">
                <a:latin typeface="Univers for BP Light"/>
                <a:cs typeface="Univers for BP Light"/>
              </a:rPr>
              <a:t>is also a </a:t>
            </a:r>
            <a:r>
              <a:rPr sz="1800" b="0" spc="-5" dirty="0">
                <a:latin typeface="Univers for BP Light"/>
                <a:cs typeface="Univers for BP Light"/>
              </a:rPr>
              <a:t>range </a:t>
            </a:r>
            <a:r>
              <a:rPr sz="1800" b="0" dirty="0">
                <a:latin typeface="Univers for BP Light"/>
                <a:cs typeface="Univers for BP Light"/>
              </a:rPr>
              <a:t>of </a:t>
            </a:r>
            <a:r>
              <a:rPr sz="1800" b="0" spc="-5" dirty="0">
                <a:latin typeface="Univers for BP Light"/>
                <a:cs typeface="Univers for BP Light"/>
              </a:rPr>
              <a:t>views over </a:t>
            </a:r>
            <a:r>
              <a:rPr sz="1800" b="0" dirty="0">
                <a:latin typeface="Univers for BP Light"/>
                <a:cs typeface="Univers for BP Light"/>
              </a:rPr>
              <a:t>the pace at </a:t>
            </a:r>
            <a:r>
              <a:rPr sz="1800" b="0" spc="-5" dirty="0">
                <a:latin typeface="Univers for BP Light"/>
                <a:cs typeface="Univers for BP Light"/>
              </a:rPr>
              <a:t>which electric </a:t>
            </a:r>
            <a:r>
              <a:rPr sz="1800" b="0" dirty="0">
                <a:latin typeface="Univers for BP Light"/>
                <a:cs typeface="Univers for BP Light"/>
              </a:rPr>
              <a:t>cars will </a:t>
            </a:r>
            <a:r>
              <a:rPr sz="1800" b="0" spc="-5" dirty="0">
                <a:latin typeface="Univers for BP Light"/>
                <a:cs typeface="Univers for BP Light"/>
              </a:rPr>
              <a:t>increase, </a:t>
            </a:r>
            <a:r>
              <a:rPr sz="1800" b="0" dirty="0">
                <a:latin typeface="Univers for BP Light"/>
                <a:cs typeface="Univers for BP Light"/>
              </a:rPr>
              <a:t>with  </a:t>
            </a:r>
            <a:r>
              <a:rPr sz="1800" b="0" spc="-5" dirty="0">
                <a:latin typeface="Univers for BP Light"/>
                <a:cs typeface="Univers for BP Light"/>
              </a:rPr>
              <a:t>projections ranging </a:t>
            </a:r>
            <a:r>
              <a:rPr sz="1800" b="0" dirty="0">
                <a:latin typeface="Univers for BP Light"/>
                <a:cs typeface="Univers for BP Light"/>
              </a:rPr>
              <a:t>from </a:t>
            </a:r>
            <a:r>
              <a:rPr sz="1800" b="0" spc="-5" dirty="0">
                <a:latin typeface="Univers for BP Light"/>
                <a:cs typeface="Univers for BP Light"/>
              </a:rPr>
              <a:t>less </a:t>
            </a:r>
            <a:r>
              <a:rPr sz="1800" b="0" dirty="0">
                <a:latin typeface="Univers for BP Light"/>
                <a:cs typeface="Univers for BP Light"/>
              </a:rPr>
              <a:t>than </a:t>
            </a:r>
            <a:r>
              <a:rPr sz="1800" b="0" spc="-5" dirty="0">
                <a:latin typeface="Univers for BP Light"/>
                <a:cs typeface="Univers for BP Light"/>
              </a:rPr>
              <a:t>200 million vehicles </a:t>
            </a:r>
            <a:r>
              <a:rPr sz="1800" b="0" dirty="0">
                <a:latin typeface="Univers for BP Light"/>
                <a:cs typeface="Univers for BP Light"/>
              </a:rPr>
              <a:t>to </a:t>
            </a:r>
            <a:r>
              <a:rPr sz="1800" b="0" spc="-5" dirty="0">
                <a:latin typeface="Univers for BP Light"/>
                <a:cs typeface="Univers for BP Light"/>
              </a:rPr>
              <a:t>over 500 million </a:t>
            </a:r>
            <a:r>
              <a:rPr sz="1800" b="0" dirty="0">
                <a:latin typeface="Univers for BP Light"/>
                <a:cs typeface="Univers for BP Light"/>
              </a:rPr>
              <a:t>in </a:t>
            </a:r>
            <a:r>
              <a:rPr sz="1800" b="0" spc="-5" dirty="0">
                <a:latin typeface="Univers for BP Light"/>
                <a:cs typeface="Univers for BP Light"/>
              </a:rPr>
              <a:t>2040.  </a:t>
            </a:r>
            <a:r>
              <a:rPr sz="1800" b="0" spc="-10" dirty="0">
                <a:latin typeface="Univers for BP Light"/>
                <a:cs typeface="Univers for BP Light"/>
              </a:rPr>
              <a:t>The </a:t>
            </a:r>
            <a:r>
              <a:rPr sz="1800" b="0" dirty="0">
                <a:latin typeface="Univers for BP Light"/>
                <a:cs typeface="Univers for BP Light"/>
              </a:rPr>
              <a:t>ET </a:t>
            </a:r>
            <a:r>
              <a:rPr sz="1800" b="0" spc="-5" dirty="0">
                <a:latin typeface="Univers for BP Light"/>
                <a:cs typeface="Univers for BP Light"/>
              </a:rPr>
              <a:t>scenario </a:t>
            </a:r>
            <a:r>
              <a:rPr sz="1800" b="0" dirty="0">
                <a:latin typeface="Univers for BP Light"/>
                <a:cs typeface="Univers for BP Light"/>
              </a:rPr>
              <a:t>is </a:t>
            </a:r>
            <a:r>
              <a:rPr sz="1800" b="0" spc="-5" dirty="0">
                <a:latin typeface="Univers for BP Light"/>
                <a:cs typeface="Univers for BP Light"/>
              </a:rPr>
              <a:t>towards the </a:t>
            </a:r>
            <a:r>
              <a:rPr sz="1800" b="0" dirty="0">
                <a:latin typeface="Univers for BP Light"/>
                <a:cs typeface="Univers for BP Light"/>
              </a:rPr>
              <a:t>top </a:t>
            </a:r>
            <a:r>
              <a:rPr sz="1800" b="0" spc="-5" dirty="0">
                <a:latin typeface="Univers for BP Light"/>
                <a:cs typeface="Univers for BP Light"/>
              </a:rPr>
              <a:t>end of this</a:t>
            </a:r>
            <a:r>
              <a:rPr sz="1800" b="0" spc="45" dirty="0">
                <a:latin typeface="Univers for BP Light"/>
                <a:cs typeface="Univers for BP Light"/>
              </a:rPr>
              <a:t> </a:t>
            </a:r>
            <a:r>
              <a:rPr sz="1800" b="0" spc="-5" dirty="0">
                <a:latin typeface="Univers for BP Light"/>
                <a:cs typeface="Univers for BP Light"/>
              </a:rPr>
              <a:t>sample.</a:t>
            </a:r>
            <a:endParaRPr sz="1800">
              <a:latin typeface="Univers for BP Light"/>
              <a:cs typeface="Univers for BP Light"/>
            </a:endParaRPr>
          </a:p>
        </p:txBody>
      </p:sp>
      <p:sp>
        <p:nvSpPr>
          <p:cNvPr id="3" name="object 3"/>
          <p:cNvSpPr txBox="1">
            <a:spLocks noGrp="1"/>
          </p:cNvSpPr>
          <p:nvPr>
            <p:ph type="title"/>
          </p:nvPr>
        </p:nvSpPr>
        <p:spPr>
          <a:xfrm>
            <a:off x="491439" y="566420"/>
            <a:ext cx="5652770" cy="361950"/>
          </a:xfrm>
          <a:prstGeom prst="rect">
            <a:avLst/>
          </a:prstGeom>
        </p:spPr>
        <p:txBody>
          <a:bodyPr vert="horz" wrap="square" lIns="0" tIns="0" rIns="0" bIns="0" rtlCol="0">
            <a:spAutoFit/>
          </a:bodyPr>
          <a:lstStyle/>
          <a:p>
            <a:pPr marL="12700">
              <a:lnSpc>
                <a:spcPct val="100000"/>
              </a:lnSpc>
            </a:pPr>
            <a:r>
              <a:rPr spc="-5" dirty="0"/>
              <a:t>…oil and gas, renewables and electric</a:t>
            </a:r>
            <a:r>
              <a:rPr spc="125" dirty="0"/>
              <a:t> </a:t>
            </a:r>
            <a:r>
              <a:rPr spc="-5" dirty="0"/>
              <a:t>cars</a:t>
            </a:r>
          </a:p>
        </p:txBody>
      </p:sp>
      <p:sp>
        <p:nvSpPr>
          <p:cNvPr id="4" name="object 4"/>
          <p:cNvSpPr/>
          <p:nvPr/>
        </p:nvSpPr>
        <p:spPr>
          <a:xfrm>
            <a:off x="524255" y="126492"/>
            <a:ext cx="1233170" cy="253365"/>
          </a:xfrm>
          <a:custGeom>
            <a:avLst/>
            <a:gdLst/>
            <a:ahLst/>
            <a:cxnLst/>
            <a:rect l="l" t="t" r="r" b="b"/>
            <a:pathLst>
              <a:path w="1233170" h="253365">
                <a:moveTo>
                  <a:pt x="1190752" y="0"/>
                </a:moveTo>
                <a:lnTo>
                  <a:pt x="42164" y="0"/>
                </a:lnTo>
                <a:lnTo>
                  <a:pt x="25749" y="3319"/>
                </a:lnTo>
                <a:lnTo>
                  <a:pt x="12347" y="12366"/>
                </a:lnTo>
                <a:lnTo>
                  <a:pt x="3312" y="25771"/>
                </a:lnTo>
                <a:lnTo>
                  <a:pt x="0" y="42163"/>
                </a:lnTo>
                <a:lnTo>
                  <a:pt x="0" y="210819"/>
                </a:lnTo>
                <a:lnTo>
                  <a:pt x="3312" y="227212"/>
                </a:lnTo>
                <a:lnTo>
                  <a:pt x="12347" y="240617"/>
                </a:lnTo>
                <a:lnTo>
                  <a:pt x="25749" y="249664"/>
                </a:lnTo>
                <a:lnTo>
                  <a:pt x="42164" y="252983"/>
                </a:lnTo>
                <a:lnTo>
                  <a:pt x="1190752" y="252983"/>
                </a:lnTo>
                <a:lnTo>
                  <a:pt x="1207144" y="249664"/>
                </a:lnTo>
                <a:lnTo>
                  <a:pt x="1220549" y="240617"/>
                </a:lnTo>
                <a:lnTo>
                  <a:pt x="1229596" y="227212"/>
                </a:lnTo>
                <a:lnTo>
                  <a:pt x="1232916" y="210819"/>
                </a:lnTo>
                <a:lnTo>
                  <a:pt x="1232916" y="42163"/>
                </a:lnTo>
                <a:lnTo>
                  <a:pt x="1229596" y="25771"/>
                </a:lnTo>
                <a:lnTo>
                  <a:pt x="1220549" y="12366"/>
                </a:lnTo>
                <a:lnTo>
                  <a:pt x="1207144" y="3319"/>
                </a:lnTo>
                <a:lnTo>
                  <a:pt x="1190752" y="0"/>
                </a:lnTo>
                <a:close/>
              </a:path>
            </a:pathLst>
          </a:custGeom>
          <a:solidFill>
            <a:srgbClr val="FFCCCC"/>
          </a:solidFill>
        </p:spPr>
        <p:txBody>
          <a:bodyPr wrap="square" lIns="0" tIns="0" rIns="0" bIns="0" rtlCol="0"/>
          <a:lstStyle/>
          <a:p>
            <a:endParaRPr/>
          </a:p>
        </p:txBody>
      </p:sp>
      <p:sp>
        <p:nvSpPr>
          <p:cNvPr id="5" name="object 5"/>
          <p:cNvSpPr txBox="1"/>
          <p:nvPr/>
        </p:nvSpPr>
        <p:spPr>
          <a:xfrm>
            <a:off x="614883" y="147828"/>
            <a:ext cx="982344" cy="212090"/>
          </a:xfrm>
          <a:prstGeom prst="rect">
            <a:avLst/>
          </a:prstGeom>
        </p:spPr>
        <p:txBody>
          <a:bodyPr vert="horz" wrap="square" lIns="0" tIns="0" rIns="0" bIns="0" rtlCol="0">
            <a:spAutoFit/>
          </a:bodyPr>
          <a:lstStyle/>
          <a:p>
            <a:pPr marL="12700">
              <a:lnSpc>
                <a:spcPct val="100000"/>
              </a:lnSpc>
            </a:pPr>
            <a:r>
              <a:rPr sz="1250" i="1" spc="-35" dirty="0">
                <a:latin typeface="Univers for BP"/>
                <a:cs typeface="Univers for BP"/>
              </a:rPr>
              <a:t>Co</a:t>
            </a:r>
            <a:r>
              <a:rPr sz="1250" i="1" spc="-55" dirty="0">
                <a:latin typeface="Univers for BP"/>
                <a:cs typeface="Univers for BP"/>
              </a:rPr>
              <a:t>m</a:t>
            </a:r>
            <a:r>
              <a:rPr sz="1250" i="1" spc="-30" dirty="0">
                <a:latin typeface="Univers for BP"/>
                <a:cs typeface="Univers for BP"/>
              </a:rPr>
              <a:t>parisons</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802251" y="6591096"/>
            <a:ext cx="282575" cy="210185"/>
          </a:xfrm>
          <a:prstGeom prst="rect">
            <a:avLst/>
          </a:prstGeom>
        </p:spPr>
        <p:txBody>
          <a:bodyPr vert="horz" wrap="square" lIns="0" tIns="6985" rIns="0" bIns="0" rtlCol="0">
            <a:spAutoFit/>
          </a:bodyPr>
          <a:lstStyle/>
          <a:p>
            <a:pPr marL="12700">
              <a:lnSpc>
                <a:spcPct val="100000"/>
              </a:lnSpc>
              <a:spcBef>
                <a:spcPts val="55"/>
              </a:spcBef>
            </a:pPr>
            <a:r>
              <a:rPr sz="1200" b="0" spc="15" dirty="0">
                <a:latin typeface="Univers for BP Light"/>
                <a:cs typeface="Univers for BP Light"/>
              </a:rPr>
              <a:t>1</a:t>
            </a:r>
            <a:r>
              <a:rPr sz="1200" b="0" dirty="0">
                <a:latin typeface="Univers for BP Light"/>
                <a:cs typeface="Univers for BP Light"/>
              </a:rPr>
              <a:t>17</a:t>
            </a:r>
            <a:endParaRPr sz="1200">
              <a:latin typeface="Univers for BP Light"/>
              <a:cs typeface="Univers for BP Light"/>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1208" y="2660904"/>
            <a:ext cx="8902065" cy="996950"/>
          </a:xfrm>
          <a:custGeom>
            <a:avLst/>
            <a:gdLst/>
            <a:ahLst/>
            <a:cxnLst/>
            <a:rect l="l" t="t" r="r" b="b"/>
            <a:pathLst>
              <a:path w="8902065" h="996950">
                <a:moveTo>
                  <a:pt x="8831834" y="0"/>
                </a:moveTo>
                <a:lnTo>
                  <a:pt x="69862" y="0"/>
                </a:lnTo>
                <a:lnTo>
                  <a:pt x="42669" y="5484"/>
                </a:lnTo>
                <a:lnTo>
                  <a:pt x="20462" y="20447"/>
                </a:lnTo>
                <a:lnTo>
                  <a:pt x="5490" y="42648"/>
                </a:lnTo>
                <a:lnTo>
                  <a:pt x="0" y="69850"/>
                </a:lnTo>
                <a:lnTo>
                  <a:pt x="0" y="926846"/>
                </a:lnTo>
                <a:lnTo>
                  <a:pt x="5490" y="954047"/>
                </a:lnTo>
                <a:lnTo>
                  <a:pt x="20462" y="976249"/>
                </a:lnTo>
                <a:lnTo>
                  <a:pt x="42669" y="991211"/>
                </a:lnTo>
                <a:lnTo>
                  <a:pt x="69862" y="996696"/>
                </a:lnTo>
                <a:lnTo>
                  <a:pt x="8831834" y="996696"/>
                </a:lnTo>
                <a:lnTo>
                  <a:pt x="8859035" y="991211"/>
                </a:lnTo>
                <a:lnTo>
                  <a:pt x="8881237" y="976249"/>
                </a:lnTo>
                <a:lnTo>
                  <a:pt x="8896199" y="954047"/>
                </a:lnTo>
                <a:lnTo>
                  <a:pt x="8901684" y="926846"/>
                </a:lnTo>
                <a:lnTo>
                  <a:pt x="8901684" y="69850"/>
                </a:lnTo>
                <a:lnTo>
                  <a:pt x="8896199" y="42648"/>
                </a:lnTo>
                <a:lnTo>
                  <a:pt x="8881237" y="20447"/>
                </a:lnTo>
                <a:lnTo>
                  <a:pt x="8859035" y="5484"/>
                </a:lnTo>
                <a:lnTo>
                  <a:pt x="8831834" y="0"/>
                </a:lnTo>
                <a:close/>
              </a:path>
            </a:pathLst>
          </a:custGeom>
          <a:solidFill>
            <a:srgbClr val="BEBEBE"/>
          </a:solidFill>
        </p:spPr>
        <p:txBody>
          <a:bodyPr wrap="square" lIns="0" tIns="0" rIns="0" bIns="0" rtlCol="0"/>
          <a:lstStyle/>
          <a:p>
            <a:endParaRPr/>
          </a:p>
        </p:txBody>
      </p:sp>
      <p:sp>
        <p:nvSpPr>
          <p:cNvPr id="3" name="object 3"/>
          <p:cNvSpPr txBox="1">
            <a:spLocks noGrp="1"/>
          </p:cNvSpPr>
          <p:nvPr>
            <p:ph type="title"/>
          </p:nvPr>
        </p:nvSpPr>
        <p:spPr>
          <a:xfrm>
            <a:off x="4030471" y="2772790"/>
            <a:ext cx="1889760" cy="775335"/>
          </a:xfrm>
          <a:prstGeom prst="rect">
            <a:avLst/>
          </a:prstGeom>
        </p:spPr>
        <p:txBody>
          <a:bodyPr vert="horz" wrap="square" lIns="0" tIns="0" rIns="0" bIns="0" rtlCol="0">
            <a:spAutoFit/>
          </a:bodyPr>
          <a:lstStyle/>
          <a:p>
            <a:pPr marL="12700">
              <a:lnSpc>
                <a:spcPct val="100000"/>
              </a:lnSpc>
            </a:pPr>
            <a:r>
              <a:rPr sz="4800" dirty="0">
                <a:solidFill>
                  <a:srgbClr val="000000"/>
                </a:solidFill>
              </a:rPr>
              <a:t>Annex</a:t>
            </a:r>
            <a:endParaRPr sz="4800"/>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119</a:t>
            </a:fld>
            <a:endParaRPr sz="1200">
              <a:latin typeface="Univers for BP Light"/>
              <a:cs typeface="Univers for BP Light"/>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5358130" cy="361950"/>
          </a:xfrm>
          <a:prstGeom prst="rect">
            <a:avLst/>
          </a:prstGeom>
        </p:spPr>
        <p:txBody>
          <a:bodyPr vert="horz" wrap="square" lIns="0" tIns="0" rIns="0" bIns="0" rtlCol="0">
            <a:spAutoFit/>
          </a:bodyPr>
          <a:lstStyle/>
          <a:p>
            <a:pPr marL="12700">
              <a:lnSpc>
                <a:spcPct val="100000"/>
              </a:lnSpc>
            </a:pPr>
            <a:r>
              <a:rPr spc="-5" dirty="0"/>
              <a:t>Key figures: Evolving transition</a:t>
            </a:r>
            <a:r>
              <a:rPr spc="110" dirty="0"/>
              <a:t> </a:t>
            </a:r>
            <a:r>
              <a:rPr spc="-5" dirty="0"/>
              <a:t>scenario</a:t>
            </a:r>
          </a:p>
        </p:txBody>
      </p:sp>
      <p:sp>
        <p:nvSpPr>
          <p:cNvPr id="3" name="object 3"/>
          <p:cNvSpPr/>
          <p:nvPr/>
        </p:nvSpPr>
        <p:spPr>
          <a:xfrm>
            <a:off x="609600" y="2307818"/>
            <a:ext cx="2470785" cy="200660"/>
          </a:xfrm>
          <a:custGeom>
            <a:avLst/>
            <a:gdLst/>
            <a:ahLst/>
            <a:cxnLst/>
            <a:rect l="l" t="t" r="r" b="b"/>
            <a:pathLst>
              <a:path w="2470785" h="200660">
                <a:moveTo>
                  <a:pt x="0" y="200558"/>
                </a:moveTo>
                <a:lnTo>
                  <a:pt x="2470404" y="200558"/>
                </a:lnTo>
                <a:lnTo>
                  <a:pt x="2470404" y="0"/>
                </a:lnTo>
                <a:lnTo>
                  <a:pt x="0" y="0"/>
                </a:lnTo>
                <a:lnTo>
                  <a:pt x="0" y="200558"/>
                </a:lnTo>
                <a:close/>
              </a:path>
            </a:pathLst>
          </a:custGeom>
          <a:solidFill>
            <a:srgbClr val="F1F1F1"/>
          </a:solidFill>
        </p:spPr>
        <p:txBody>
          <a:bodyPr wrap="square" lIns="0" tIns="0" rIns="0" bIns="0" rtlCol="0"/>
          <a:lstStyle/>
          <a:p>
            <a:endParaRPr/>
          </a:p>
        </p:txBody>
      </p:sp>
      <p:sp>
        <p:nvSpPr>
          <p:cNvPr id="4" name="object 4"/>
          <p:cNvSpPr/>
          <p:nvPr/>
        </p:nvSpPr>
        <p:spPr>
          <a:xfrm>
            <a:off x="3080004" y="2307818"/>
            <a:ext cx="342900" cy="200660"/>
          </a:xfrm>
          <a:custGeom>
            <a:avLst/>
            <a:gdLst/>
            <a:ahLst/>
            <a:cxnLst/>
            <a:rect l="l" t="t" r="r" b="b"/>
            <a:pathLst>
              <a:path w="342900" h="200660">
                <a:moveTo>
                  <a:pt x="0" y="200558"/>
                </a:moveTo>
                <a:lnTo>
                  <a:pt x="342468" y="200558"/>
                </a:lnTo>
                <a:lnTo>
                  <a:pt x="342468" y="0"/>
                </a:lnTo>
                <a:lnTo>
                  <a:pt x="0" y="0"/>
                </a:lnTo>
                <a:lnTo>
                  <a:pt x="0" y="200558"/>
                </a:lnTo>
                <a:close/>
              </a:path>
            </a:pathLst>
          </a:custGeom>
          <a:solidFill>
            <a:srgbClr val="F1F1F1"/>
          </a:solidFill>
        </p:spPr>
        <p:txBody>
          <a:bodyPr wrap="square" lIns="0" tIns="0" rIns="0" bIns="0" rtlCol="0"/>
          <a:lstStyle/>
          <a:p>
            <a:endParaRPr/>
          </a:p>
        </p:txBody>
      </p:sp>
      <p:sp>
        <p:nvSpPr>
          <p:cNvPr id="5" name="object 5"/>
          <p:cNvSpPr/>
          <p:nvPr/>
        </p:nvSpPr>
        <p:spPr>
          <a:xfrm>
            <a:off x="3422522" y="2307818"/>
            <a:ext cx="561975" cy="200660"/>
          </a:xfrm>
          <a:custGeom>
            <a:avLst/>
            <a:gdLst/>
            <a:ahLst/>
            <a:cxnLst/>
            <a:rect l="l" t="t" r="r" b="b"/>
            <a:pathLst>
              <a:path w="561975" h="200660">
                <a:moveTo>
                  <a:pt x="0" y="200558"/>
                </a:moveTo>
                <a:lnTo>
                  <a:pt x="561987" y="200558"/>
                </a:lnTo>
                <a:lnTo>
                  <a:pt x="561987" y="0"/>
                </a:lnTo>
                <a:lnTo>
                  <a:pt x="0" y="0"/>
                </a:lnTo>
                <a:lnTo>
                  <a:pt x="0" y="200558"/>
                </a:lnTo>
                <a:close/>
              </a:path>
            </a:pathLst>
          </a:custGeom>
          <a:solidFill>
            <a:srgbClr val="F1F1F1"/>
          </a:solidFill>
        </p:spPr>
        <p:txBody>
          <a:bodyPr wrap="square" lIns="0" tIns="0" rIns="0" bIns="0" rtlCol="0"/>
          <a:lstStyle/>
          <a:p>
            <a:endParaRPr/>
          </a:p>
        </p:txBody>
      </p:sp>
      <p:sp>
        <p:nvSpPr>
          <p:cNvPr id="6" name="object 6"/>
          <p:cNvSpPr/>
          <p:nvPr/>
        </p:nvSpPr>
        <p:spPr>
          <a:xfrm>
            <a:off x="3984497" y="2307818"/>
            <a:ext cx="561975" cy="200660"/>
          </a:xfrm>
          <a:custGeom>
            <a:avLst/>
            <a:gdLst/>
            <a:ahLst/>
            <a:cxnLst/>
            <a:rect l="l" t="t" r="r" b="b"/>
            <a:pathLst>
              <a:path w="561975" h="200660">
                <a:moveTo>
                  <a:pt x="0" y="200558"/>
                </a:moveTo>
                <a:lnTo>
                  <a:pt x="561987" y="200558"/>
                </a:lnTo>
                <a:lnTo>
                  <a:pt x="561987" y="0"/>
                </a:lnTo>
                <a:lnTo>
                  <a:pt x="0" y="0"/>
                </a:lnTo>
                <a:lnTo>
                  <a:pt x="0" y="200558"/>
                </a:lnTo>
                <a:close/>
              </a:path>
            </a:pathLst>
          </a:custGeom>
          <a:solidFill>
            <a:srgbClr val="F1F1F1"/>
          </a:solidFill>
        </p:spPr>
        <p:txBody>
          <a:bodyPr wrap="square" lIns="0" tIns="0" rIns="0" bIns="0" rtlCol="0"/>
          <a:lstStyle/>
          <a:p>
            <a:endParaRPr/>
          </a:p>
        </p:txBody>
      </p:sp>
      <p:sp>
        <p:nvSpPr>
          <p:cNvPr id="7" name="object 7"/>
          <p:cNvSpPr/>
          <p:nvPr/>
        </p:nvSpPr>
        <p:spPr>
          <a:xfrm>
            <a:off x="4546472" y="2307818"/>
            <a:ext cx="342900" cy="200660"/>
          </a:xfrm>
          <a:custGeom>
            <a:avLst/>
            <a:gdLst/>
            <a:ahLst/>
            <a:cxnLst/>
            <a:rect l="l" t="t" r="r" b="b"/>
            <a:pathLst>
              <a:path w="342900" h="200660">
                <a:moveTo>
                  <a:pt x="0" y="200558"/>
                </a:moveTo>
                <a:lnTo>
                  <a:pt x="342468" y="200558"/>
                </a:lnTo>
                <a:lnTo>
                  <a:pt x="342468" y="0"/>
                </a:lnTo>
                <a:lnTo>
                  <a:pt x="0" y="0"/>
                </a:lnTo>
                <a:lnTo>
                  <a:pt x="0" y="200558"/>
                </a:lnTo>
                <a:close/>
              </a:path>
            </a:pathLst>
          </a:custGeom>
          <a:solidFill>
            <a:srgbClr val="F1F1F1"/>
          </a:solidFill>
        </p:spPr>
        <p:txBody>
          <a:bodyPr wrap="square" lIns="0" tIns="0" rIns="0" bIns="0" rtlCol="0"/>
          <a:lstStyle/>
          <a:p>
            <a:endParaRPr/>
          </a:p>
        </p:txBody>
      </p:sp>
      <p:sp>
        <p:nvSpPr>
          <p:cNvPr id="8" name="object 8"/>
          <p:cNvSpPr/>
          <p:nvPr/>
        </p:nvSpPr>
        <p:spPr>
          <a:xfrm>
            <a:off x="4888865" y="2307818"/>
            <a:ext cx="561975" cy="200660"/>
          </a:xfrm>
          <a:custGeom>
            <a:avLst/>
            <a:gdLst/>
            <a:ahLst/>
            <a:cxnLst/>
            <a:rect l="l" t="t" r="r" b="b"/>
            <a:pathLst>
              <a:path w="561975" h="200660">
                <a:moveTo>
                  <a:pt x="0" y="200558"/>
                </a:moveTo>
                <a:lnTo>
                  <a:pt x="561987" y="200558"/>
                </a:lnTo>
                <a:lnTo>
                  <a:pt x="561987" y="0"/>
                </a:lnTo>
                <a:lnTo>
                  <a:pt x="0" y="0"/>
                </a:lnTo>
                <a:lnTo>
                  <a:pt x="0" y="200558"/>
                </a:lnTo>
                <a:close/>
              </a:path>
            </a:pathLst>
          </a:custGeom>
          <a:solidFill>
            <a:srgbClr val="F1F1F1"/>
          </a:solidFill>
        </p:spPr>
        <p:txBody>
          <a:bodyPr wrap="square" lIns="0" tIns="0" rIns="0" bIns="0" rtlCol="0"/>
          <a:lstStyle/>
          <a:p>
            <a:endParaRPr/>
          </a:p>
        </p:txBody>
      </p:sp>
      <p:sp>
        <p:nvSpPr>
          <p:cNvPr id="9" name="object 9"/>
          <p:cNvSpPr/>
          <p:nvPr/>
        </p:nvSpPr>
        <p:spPr>
          <a:xfrm>
            <a:off x="5450966" y="2307818"/>
            <a:ext cx="561975" cy="200660"/>
          </a:xfrm>
          <a:custGeom>
            <a:avLst/>
            <a:gdLst/>
            <a:ahLst/>
            <a:cxnLst/>
            <a:rect l="l" t="t" r="r" b="b"/>
            <a:pathLst>
              <a:path w="561975" h="200660">
                <a:moveTo>
                  <a:pt x="0" y="200558"/>
                </a:moveTo>
                <a:lnTo>
                  <a:pt x="561987" y="200558"/>
                </a:lnTo>
                <a:lnTo>
                  <a:pt x="561987" y="0"/>
                </a:lnTo>
                <a:lnTo>
                  <a:pt x="0" y="0"/>
                </a:lnTo>
                <a:lnTo>
                  <a:pt x="0" y="200558"/>
                </a:lnTo>
                <a:close/>
              </a:path>
            </a:pathLst>
          </a:custGeom>
          <a:solidFill>
            <a:srgbClr val="F1F1F1"/>
          </a:solidFill>
        </p:spPr>
        <p:txBody>
          <a:bodyPr wrap="square" lIns="0" tIns="0" rIns="0" bIns="0" rtlCol="0"/>
          <a:lstStyle/>
          <a:p>
            <a:endParaRPr/>
          </a:p>
        </p:txBody>
      </p:sp>
      <p:sp>
        <p:nvSpPr>
          <p:cNvPr id="10" name="object 10"/>
          <p:cNvSpPr/>
          <p:nvPr/>
        </p:nvSpPr>
        <p:spPr>
          <a:xfrm>
            <a:off x="6012941" y="2307818"/>
            <a:ext cx="342900" cy="200660"/>
          </a:xfrm>
          <a:custGeom>
            <a:avLst/>
            <a:gdLst/>
            <a:ahLst/>
            <a:cxnLst/>
            <a:rect l="l" t="t" r="r" b="b"/>
            <a:pathLst>
              <a:path w="342900" h="200660">
                <a:moveTo>
                  <a:pt x="0" y="200558"/>
                </a:moveTo>
                <a:lnTo>
                  <a:pt x="342468" y="200558"/>
                </a:lnTo>
                <a:lnTo>
                  <a:pt x="342468" y="0"/>
                </a:lnTo>
                <a:lnTo>
                  <a:pt x="0" y="0"/>
                </a:lnTo>
                <a:lnTo>
                  <a:pt x="0" y="200558"/>
                </a:lnTo>
                <a:close/>
              </a:path>
            </a:pathLst>
          </a:custGeom>
          <a:solidFill>
            <a:srgbClr val="F1F1F1"/>
          </a:solidFill>
        </p:spPr>
        <p:txBody>
          <a:bodyPr wrap="square" lIns="0" tIns="0" rIns="0" bIns="0" rtlCol="0"/>
          <a:lstStyle/>
          <a:p>
            <a:endParaRPr/>
          </a:p>
        </p:txBody>
      </p:sp>
      <p:sp>
        <p:nvSpPr>
          <p:cNvPr id="11" name="object 11"/>
          <p:cNvSpPr/>
          <p:nvPr/>
        </p:nvSpPr>
        <p:spPr>
          <a:xfrm>
            <a:off x="6355334" y="2307818"/>
            <a:ext cx="562610" cy="200660"/>
          </a:xfrm>
          <a:custGeom>
            <a:avLst/>
            <a:gdLst/>
            <a:ahLst/>
            <a:cxnLst/>
            <a:rect l="l" t="t" r="r" b="b"/>
            <a:pathLst>
              <a:path w="562609" h="200660">
                <a:moveTo>
                  <a:pt x="0" y="200558"/>
                </a:moveTo>
                <a:lnTo>
                  <a:pt x="561987" y="200558"/>
                </a:lnTo>
                <a:lnTo>
                  <a:pt x="561987" y="0"/>
                </a:lnTo>
                <a:lnTo>
                  <a:pt x="0" y="0"/>
                </a:lnTo>
                <a:lnTo>
                  <a:pt x="0" y="200558"/>
                </a:lnTo>
                <a:close/>
              </a:path>
            </a:pathLst>
          </a:custGeom>
          <a:solidFill>
            <a:srgbClr val="F1F1F1"/>
          </a:solidFill>
        </p:spPr>
        <p:txBody>
          <a:bodyPr wrap="square" lIns="0" tIns="0" rIns="0" bIns="0" rtlCol="0"/>
          <a:lstStyle/>
          <a:p>
            <a:endParaRPr/>
          </a:p>
        </p:txBody>
      </p:sp>
      <p:sp>
        <p:nvSpPr>
          <p:cNvPr id="12" name="object 12"/>
          <p:cNvSpPr/>
          <p:nvPr/>
        </p:nvSpPr>
        <p:spPr>
          <a:xfrm>
            <a:off x="6917308" y="2307818"/>
            <a:ext cx="561975" cy="200660"/>
          </a:xfrm>
          <a:custGeom>
            <a:avLst/>
            <a:gdLst/>
            <a:ahLst/>
            <a:cxnLst/>
            <a:rect l="l" t="t" r="r" b="b"/>
            <a:pathLst>
              <a:path w="561975" h="200660">
                <a:moveTo>
                  <a:pt x="0" y="200558"/>
                </a:moveTo>
                <a:lnTo>
                  <a:pt x="561987" y="200558"/>
                </a:lnTo>
                <a:lnTo>
                  <a:pt x="561987" y="0"/>
                </a:lnTo>
                <a:lnTo>
                  <a:pt x="0" y="0"/>
                </a:lnTo>
                <a:lnTo>
                  <a:pt x="0" y="200558"/>
                </a:lnTo>
                <a:close/>
              </a:path>
            </a:pathLst>
          </a:custGeom>
          <a:solidFill>
            <a:srgbClr val="F1F1F1"/>
          </a:solidFill>
        </p:spPr>
        <p:txBody>
          <a:bodyPr wrap="square" lIns="0" tIns="0" rIns="0" bIns="0" rtlCol="0"/>
          <a:lstStyle/>
          <a:p>
            <a:endParaRPr/>
          </a:p>
        </p:txBody>
      </p:sp>
      <p:sp>
        <p:nvSpPr>
          <p:cNvPr id="13" name="object 13"/>
          <p:cNvSpPr/>
          <p:nvPr/>
        </p:nvSpPr>
        <p:spPr>
          <a:xfrm>
            <a:off x="7479410" y="2307818"/>
            <a:ext cx="342900" cy="200660"/>
          </a:xfrm>
          <a:custGeom>
            <a:avLst/>
            <a:gdLst/>
            <a:ahLst/>
            <a:cxnLst/>
            <a:rect l="l" t="t" r="r" b="b"/>
            <a:pathLst>
              <a:path w="342900" h="200660">
                <a:moveTo>
                  <a:pt x="0" y="200558"/>
                </a:moveTo>
                <a:lnTo>
                  <a:pt x="342468" y="200558"/>
                </a:lnTo>
                <a:lnTo>
                  <a:pt x="342468" y="0"/>
                </a:lnTo>
                <a:lnTo>
                  <a:pt x="0" y="0"/>
                </a:lnTo>
                <a:lnTo>
                  <a:pt x="0" y="200558"/>
                </a:lnTo>
                <a:close/>
              </a:path>
            </a:pathLst>
          </a:custGeom>
          <a:solidFill>
            <a:srgbClr val="F1F1F1"/>
          </a:solidFill>
        </p:spPr>
        <p:txBody>
          <a:bodyPr wrap="square" lIns="0" tIns="0" rIns="0" bIns="0" rtlCol="0"/>
          <a:lstStyle/>
          <a:p>
            <a:endParaRPr/>
          </a:p>
        </p:txBody>
      </p:sp>
      <p:sp>
        <p:nvSpPr>
          <p:cNvPr id="14" name="object 14"/>
          <p:cNvSpPr/>
          <p:nvPr/>
        </p:nvSpPr>
        <p:spPr>
          <a:xfrm>
            <a:off x="7821803" y="2307818"/>
            <a:ext cx="585470" cy="200660"/>
          </a:xfrm>
          <a:custGeom>
            <a:avLst/>
            <a:gdLst/>
            <a:ahLst/>
            <a:cxnLst/>
            <a:rect l="l" t="t" r="r" b="b"/>
            <a:pathLst>
              <a:path w="585470" h="200660">
                <a:moveTo>
                  <a:pt x="0" y="200558"/>
                </a:moveTo>
                <a:lnTo>
                  <a:pt x="585406" y="200558"/>
                </a:lnTo>
                <a:lnTo>
                  <a:pt x="585406" y="0"/>
                </a:lnTo>
                <a:lnTo>
                  <a:pt x="0" y="0"/>
                </a:lnTo>
                <a:lnTo>
                  <a:pt x="0" y="200558"/>
                </a:lnTo>
                <a:close/>
              </a:path>
            </a:pathLst>
          </a:custGeom>
          <a:solidFill>
            <a:srgbClr val="F1F1F1"/>
          </a:solidFill>
        </p:spPr>
        <p:txBody>
          <a:bodyPr wrap="square" lIns="0" tIns="0" rIns="0" bIns="0" rtlCol="0"/>
          <a:lstStyle/>
          <a:p>
            <a:endParaRPr/>
          </a:p>
        </p:txBody>
      </p:sp>
      <p:sp>
        <p:nvSpPr>
          <p:cNvPr id="15" name="object 15"/>
          <p:cNvSpPr/>
          <p:nvPr/>
        </p:nvSpPr>
        <p:spPr>
          <a:xfrm>
            <a:off x="8407272" y="2307818"/>
            <a:ext cx="574040" cy="200660"/>
          </a:xfrm>
          <a:custGeom>
            <a:avLst/>
            <a:gdLst/>
            <a:ahLst/>
            <a:cxnLst/>
            <a:rect l="l" t="t" r="r" b="b"/>
            <a:pathLst>
              <a:path w="574040" h="200660">
                <a:moveTo>
                  <a:pt x="0" y="200558"/>
                </a:moveTo>
                <a:lnTo>
                  <a:pt x="573697" y="200558"/>
                </a:lnTo>
                <a:lnTo>
                  <a:pt x="573697" y="0"/>
                </a:lnTo>
                <a:lnTo>
                  <a:pt x="0" y="0"/>
                </a:lnTo>
                <a:lnTo>
                  <a:pt x="0" y="200558"/>
                </a:lnTo>
                <a:close/>
              </a:path>
            </a:pathLst>
          </a:custGeom>
          <a:solidFill>
            <a:srgbClr val="F1F1F1"/>
          </a:solidFill>
        </p:spPr>
        <p:txBody>
          <a:bodyPr wrap="square" lIns="0" tIns="0" rIns="0" bIns="0" rtlCol="0"/>
          <a:lstStyle/>
          <a:p>
            <a:endParaRPr/>
          </a:p>
        </p:txBody>
      </p:sp>
      <p:sp>
        <p:nvSpPr>
          <p:cNvPr id="16" name="object 16"/>
          <p:cNvSpPr/>
          <p:nvPr/>
        </p:nvSpPr>
        <p:spPr>
          <a:xfrm>
            <a:off x="609600" y="2508376"/>
            <a:ext cx="8371840" cy="0"/>
          </a:xfrm>
          <a:custGeom>
            <a:avLst/>
            <a:gdLst/>
            <a:ahLst/>
            <a:cxnLst/>
            <a:rect l="l" t="t" r="r" b="b"/>
            <a:pathLst>
              <a:path w="8371840">
                <a:moveTo>
                  <a:pt x="0" y="0"/>
                </a:moveTo>
                <a:lnTo>
                  <a:pt x="8371332" y="0"/>
                </a:lnTo>
              </a:path>
            </a:pathLst>
          </a:custGeom>
          <a:ln w="12700">
            <a:solidFill>
              <a:srgbClr val="666666"/>
            </a:solidFill>
          </a:ln>
        </p:spPr>
        <p:txBody>
          <a:bodyPr wrap="square" lIns="0" tIns="0" rIns="0" bIns="0" rtlCol="0"/>
          <a:lstStyle/>
          <a:p>
            <a:endParaRPr/>
          </a:p>
        </p:txBody>
      </p:sp>
      <p:graphicFrame>
        <p:nvGraphicFramePr>
          <p:cNvPr id="17" name="object 17"/>
          <p:cNvGraphicFramePr>
            <a:graphicFrameLocks noGrp="1"/>
          </p:cNvGraphicFramePr>
          <p:nvPr/>
        </p:nvGraphicFramePr>
        <p:xfrm>
          <a:off x="602094" y="903986"/>
          <a:ext cx="8372521" cy="5440263"/>
        </p:xfrm>
        <a:graphic>
          <a:graphicData uri="http://schemas.openxmlformats.org/drawingml/2006/table">
            <a:tbl>
              <a:tblPr firstRow="1" bandRow="1">
                <a:tableStyleId>{2D5ABB26-0587-4C30-8999-92F81FD0307C}</a:tableStyleId>
              </a:tblPr>
              <a:tblGrid>
                <a:gridCol w="1240370">
                  <a:extLst>
                    <a:ext uri="{9D8B030D-6E8A-4147-A177-3AD203B41FA5}">
                      <a16:colId xmlns:a16="http://schemas.microsoft.com/office/drawing/2014/main" xmlns="" val="20000"/>
                    </a:ext>
                  </a:extLst>
                </a:gridCol>
                <a:gridCol w="483160">
                  <a:extLst>
                    <a:ext uri="{9D8B030D-6E8A-4147-A177-3AD203B41FA5}">
                      <a16:colId xmlns:a16="http://schemas.microsoft.com/office/drawing/2014/main" xmlns="" val="20001"/>
                    </a:ext>
                  </a:extLst>
                </a:gridCol>
                <a:gridCol w="765048">
                  <a:extLst>
                    <a:ext uri="{9D8B030D-6E8A-4147-A177-3AD203B41FA5}">
                      <a16:colId xmlns:a16="http://schemas.microsoft.com/office/drawing/2014/main" xmlns="" val="20002"/>
                    </a:ext>
                  </a:extLst>
                </a:gridCol>
                <a:gridCol w="757311">
                  <a:extLst>
                    <a:ext uri="{9D8B030D-6E8A-4147-A177-3AD203B41FA5}">
                      <a16:colId xmlns:a16="http://schemas.microsoft.com/office/drawing/2014/main" xmlns="" val="20003"/>
                    </a:ext>
                  </a:extLst>
                </a:gridCol>
                <a:gridCol w="747193">
                  <a:extLst>
                    <a:ext uri="{9D8B030D-6E8A-4147-A177-3AD203B41FA5}">
                      <a16:colId xmlns:a16="http://schemas.microsoft.com/office/drawing/2014/main" xmlns="" val="20004"/>
                    </a:ext>
                  </a:extLst>
                </a:gridCol>
                <a:gridCol w="788950">
                  <a:extLst>
                    <a:ext uri="{9D8B030D-6E8A-4147-A177-3AD203B41FA5}">
                      <a16:colId xmlns:a16="http://schemas.microsoft.com/office/drawing/2014/main" xmlns="" val="20005"/>
                    </a:ext>
                  </a:extLst>
                </a:gridCol>
                <a:gridCol w="706056">
                  <a:extLst>
                    <a:ext uri="{9D8B030D-6E8A-4147-A177-3AD203B41FA5}">
                      <a16:colId xmlns:a16="http://schemas.microsoft.com/office/drawing/2014/main" xmlns="" val="20006"/>
                    </a:ext>
                  </a:extLst>
                </a:gridCol>
                <a:gridCol w="802371">
                  <a:extLst>
                    <a:ext uri="{9D8B030D-6E8A-4147-A177-3AD203B41FA5}">
                      <a16:colId xmlns:a16="http://schemas.microsoft.com/office/drawing/2014/main" xmlns="" val="20007"/>
                    </a:ext>
                  </a:extLst>
                </a:gridCol>
                <a:gridCol w="709548">
                  <a:extLst>
                    <a:ext uri="{9D8B030D-6E8A-4147-A177-3AD203B41FA5}">
                      <a16:colId xmlns:a16="http://schemas.microsoft.com/office/drawing/2014/main" xmlns="" val="20008"/>
                    </a:ext>
                  </a:extLst>
                </a:gridCol>
                <a:gridCol w="803039">
                  <a:extLst>
                    <a:ext uri="{9D8B030D-6E8A-4147-A177-3AD203B41FA5}">
                      <a16:colId xmlns:a16="http://schemas.microsoft.com/office/drawing/2014/main" xmlns="" val="20009"/>
                    </a:ext>
                  </a:extLst>
                </a:gridCol>
                <a:gridCol w="569475">
                  <a:extLst>
                    <a:ext uri="{9D8B030D-6E8A-4147-A177-3AD203B41FA5}">
                      <a16:colId xmlns:a16="http://schemas.microsoft.com/office/drawing/2014/main" xmlns="" val="20010"/>
                    </a:ext>
                  </a:extLst>
                </a:gridCol>
              </a:tblGrid>
              <a:tr h="347589">
                <a:tc>
                  <a:txBody>
                    <a:bodyPr/>
                    <a:lstStyle/>
                    <a:p>
                      <a:pPr marL="9525">
                        <a:lnSpc>
                          <a:spcPct val="100000"/>
                        </a:lnSpc>
                        <a:spcBef>
                          <a:spcPts val="1245"/>
                        </a:spcBef>
                      </a:pPr>
                      <a:r>
                        <a:rPr sz="1150" i="1" spc="-30" dirty="0">
                          <a:latin typeface="Univers for BP"/>
                          <a:cs typeface="Univers for BP"/>
                        </a:rPr>
                        <a:t>Macro</a:t>
                      </a:r>
                      <a:endParaRPr sz="1150">
                        <a:latin typeface="Univers for BP"/>
                        <a:cs typeface="Univers for BP"/>
                      </a:endParaRPr>
                    </a:p>
                  </a:txBody>
                  <a:tcPr marL="0" marR="0" marT="158115" marB="0">
                    <a:lnT w="12700">
                      <a:solidFill>
                        <a:srgbClr val="666666"/>
                      </a:solidFill>
                      <a:prstDash val="solid"/>
                    </a:lnT>
                    <a:lnB w="12700">
                      <a:solidFill>
                        <a:srgbClr val="666666"/>
                      </a:solidFill>
                      <a:prstDash val="solid"/>
                    </a:lnB>
                    <a:solidFill>
                      <a:srgbClr val="F1F1F1"/>
                    </a:solidFill>
                  </a:tcPr>
                </a:tc>
                <a:tc>
                  <a:txBody>
                    <a:bodyPr/>
                    <a:lstStyle/>
                    <a:p>
                      <a:endParaRPr sz="1150">
                        <a:latin typeface="Univers for BP"/>
                        <a:cs typeface="Univers for BP"/>
                      </a:endParaRPr>
                    </a:p>
                  </a:txBody>
                  <a:tcPr marL="0" marR="0" marT="0" marB="0">
                    <a:lnT w="12700">
                      <a:solidFill>
                        <a:srgbClr val="666666"/>
                      </a:solidFill>
                      <a:prstDash val="solid"/>
                    </a:lnT>
                    <a:lnB w="12700">
                      <a:solidFill>
                        <a:srgbClr val="666666"/>
                      </a:solidFill>
                      <a:prstDash val="solid"/>
                    </a:lnB>
                    <a:solidFill>
                      <a:srgbClr val="F1F1F1"/>
                    </a:solidFill>
                  </a:tcPr>
                </a:tc>
                <a:tc>
                  <a:txBody>
                    <a:bodyPr/>
                    <a:lstStyle/>
                    <a:p>
                      <a:endParaRPr sz="1150">
                        <a:latin typeface="Univers for BP"/>
                        <a:cs typeface="Univers for BP"/>
                      </a:endParaRPr>
                    </a:p>
                  </a:txBody>
                  <a:tcPr marL="0" marR="0" marT="0" marB="0">
                    <a:lnT w="12700">
                      <a:solidFill>
                        <a:srgbClr val="666666"/>
                      </a:solidFill>
                      <a:prstDash val="solid"/>
                    </a:lnT>
                    <a:lnB w="12700">
                      <a:solidFill>
                        <a:srgbClr val="666666"/>
                      </a:solidFill>
                      <a:prstDash val="solid"/>
                    </a:lnB>
                    <a:solidFill>
                      <a:srgbClr val="F1F1F1"/>
                    </a:solidFill>
                  </a:tcPr>
                </a:tc>
                <a:tc>
                  <a:txBody>
                    <a:bodyPr/>
                    <a:lstStyle/>
                    <a:p>
                      <a:endParaRPr sz="1150">
                        <a:latin typeface="Univers for BP"/>
                        <a:cs typeface="Univers for BP"/>
                      </a:endParaRPr>
                    </a:p>
                  </a:txBody>
                  <a:tcPr marL="0" marR="0" marT="0" marB="0">
                    <a:lnT w="12700">
                      <a:solidFill>
                        <a:srgbClr val="666666"/>
                      </a:solidFill>
                      <a:prstDash val="solid"/>
                    </a:lnT>
                    <a:lnB w="12700">
                      <a:solidFill>
                        <a:srgbClr val="666666"/>
                      </a:solidFill>
                      <a:prstDash val="solid"/>
                    </a:lnB>
                    <a:solidFill>
                      <a:srgbClr val="F1F1F1"/>
                    </a:solidFill>
                  </a:tcPr>
                </a:tc>
                <a:tc>
                  <a:txBody>
                    <a:bodyPr/>
                    <a:lstStyle/>
                    <a:p>
                      <a:endParaRPr sz="1150">
                        <a:latin typeface="Univers for BP"/>
                        <a:cs typeface="Univers for BP"/>
                      </a:endParaRPr>
                    </a:p>
                  </a:txBody>
                  <a:tcPr marL="0" marR="0" marT="0" marB="0">
                    <a:lnT w="12700">
                      <a:solidFill>
                        <a:srgbClr val="666666"/>
                      </a:solidFill>
                      <a:prstDash val="solid"/>
                    </a:lnT>
                    <a:lnB w="12700">
                      <a:solidFill>
                        <a:srgbClr val="666666"/>
                      </a:solidFill>
                      <a:prstDash val="solid"/>
                    </a:lnB>
                    <a:solidFill>
                      <a:srgbClr val="F1F1F1"/>
                    </a:solidFill>
                  </a:tcPr>
                </a:tc>
                <a:tc gridSpan="2">
                  <a:txBody>
                    <a:bodyPr/>
                    <a:lstStyle/>
                    <a:p>
                      <a:pPr marL="296545" marR="567690" indent="39370">
                        <a:lnSpc>
                          <a:spcPct val="100000"/>
                        </a:lnSpc>
                        <a:spcBef>
                          <a:spcPts val="10"/>
                        </a:spcBef>
                      </a:pPr>
                      <a:r>
                        <a:rPr sz="1100" dirty="0">
                          <a:latin typeface="Arial"/>
                          <a:cs typeface="Arial"/>
                        </a:rPr>
                        <a:t>Change  (a</a:t>
                      </a:r>
                      <a:r>
                        <a:rPr sz="1100" spc="-5" dirty="0">
                          <a:latin typeface="Arial"/>
                          <a:cs typeface="Arial"/>
                        </a:rPr>
                        <a:t>b</a:t>
                      </a:r>
                      <a:r>
                        <a:rPr sz="1100" dirty="0">
                          <a:latin typeface="Arial"/>
                          <a:cs typeface="Arial"/>
                        </a:rPr>
                        <a:t>so</a:t>
                      </a:r>
                      <a:r>
                        <a:rPr sz="1100" spc="-10" dirty="0">
                          <a:latin typeface="Arial"/>
                          <a:cs typeface="Arial"/>
                        </a:rPr>
                        <a:t>l</a:t>
                      </a:r>
                      <a:r>
                        <a:rPr sz="1100" dirty="0">
                          <a:latin typeface="Arial"/>
                          <a:cs typeface="Arial"/>
                        </a:rPr>
                        <a:t>ute)</a:t>
                      </a:r>
                      <a:endParaRPr sz="1100">
                        <a:latin typeface="Arial"/>
                        <a:cs typeface="Arial"/>
                      </a:endParaRPr>
                    </a:p>
                  </a:txBody>
                  <a:tcPr marL="0" marR="0" marT="1270" marB="0">
                    <a:lnT w="12700">
                      <a:solidFill>
                        <a:srgbClr val="666666"/>
                      </a:solidFill>
                      <a:prstDash val="solid"/>
                    </a:lnT>
                    <a:lnB w="12700">
                      <a:solidFill>
                        <a:srgbClr val="666666"/>
                      </a:solidFill>
                      <a:prstDash val="solid"/>
                    </a:lnB>
                    <a:solidFill>
                      <a:srgbClr val="F1F1F1"/>
                    </a:solidFill>
                  </a:tcPr>
                </a:tc>
                <a:tc hMerge="1">
                  <a:txBody>
                    <a:bodyPr/>
                    <a:lstStyle/>
                    <a:p>
                      <a:endParaRPr/>
                    </a:p>
                  </a:txBody>
                  <a:tcPr marL="0" marR="0" marT="0" marB="0"/>
                </a:tc>
                <a:tc gridSpan="2">
                  <a:txBody>
                    <a:bodyPr/>
                    <a:lstStyle/>
                    <a:p>
                      <a:pPr marL="711200" marR="437515" indent="-135890">
                        <a:lnSpc>
                          <a:spcPct val="100000"/>
                        </a:lnSpc>
                        <a:spcBef>
                          <a:spcPts val="10"/>
                        </a:spcBef>
                      </a:pPr>
                      <a:r>
                        <a:rPr sz="1100" spc="-10" dirty="0">
                          <a:latin typeface="Arial"/>
                          <a:cs typeface="Arial"/>
                        </a:rPr>
                        <a:t>C</a:t>
                      </a:r>
                      <a:r>
                        <a:rPr sz="1100" dirty="0">
                          <a:latin typeface="Arial"/>
                          <a:cs typeface="Arial"/>
                        </a:rPr>
                        <a:t>h</a:t>
                      </a:r>
                      <a:r>
                        <a:rPr sz="1100" spc="-5" dirty="0">
                          <a:latin typeface="Arial"/>
                          <a:cs typeface="Arial"/>
                        </a:rPr>
                        <a:t>a</a:t>
                      </a:r>
                      <a:r>
                        <a:rPr sz="1100" dirty="0">
                          <a:latin typeface="Arial"/>
                          <a:cs typeface="Arial"/>
                        </a:rPr>
                        <a:t>n</a:t>
                      </a:r>
                      <a:r>
                        <a:rPr sz="1100" spc="5" dirty="0">
                          <a:latin typeface="Arial"/>
                          <a:cs typeface="Arial"/>
                        </a:rPr>
                        <a:t>g</a:t>
                      </a:r>
                      <a:r>
                        <a:rPr sz="1100" dirty="0">
                          <a:latin typeface="Arial"/>
                          <a:cs typeface="Arial"/>
                        </a:rPr>
                        <a:t>e  (%)</a:t>
                      </a:r>
                      <a:endParaRPr sz="1100">
                        <a:latin typeface="Arial"/>
                        <a:cs typeface="Arial"/>
                      </a:endParaRPr>
                    </a:p>
                  </a:txBody>
                  <a:tcPr marL="0" marR="0" marT="1270" marB="0">
                    <a:lnT w="12700">
                      <a:solidFill>
                        <a:srgbClr val="666666"/>
                      </a:solidFill>
                      <a:prstDash val="solid"/>
                    </a:lnT>
                    <a:lnB w="12700">
                      <a:solidFill>
                        <a:srgbClr val="666666"/>
                      </a:solidFill>
                      <a:prstDash val="solid"/>
                    </a:lnB>
                    <a:solidFill>
                      <a:srgbClr val="F1F1F1"/>
                    </a:solidFill>
                  </a:tcPr>
                </a:tc>
                <a:tc hMerge="1">
                  <a:txBody>
                    <a:bodyPr/>
                    <a:lstStyle/>
                    <a:p>
                      <a:endParaRPr/>
                    </a:p>
                  </a:txBody>
                  <a:tcPr marL="0" marR="0" marT="0" marB="0"/>
                </a:tc>
                <a:tc gridSpan="2">
                  <a:txBody>
                    <a:bodyPr/>
                    <a:lstStyle/>
                    <a:p>
                      <a:pPr marL="214629" algn="ctr">
                        <a:lnSpc>
                          <a:spcPct val="100000"/>
                        </a:lnSpc>
                        <a:spcBef>
                          <a:spcPts val="10"/>
                        </a:spcBef>
                      </a:pPr>
                      <a:r>
                        <a:rPr sz="1100" dirty="0">
                          <a:latin typeface="Arial"/>
                          <a:cs typeface="Arial"/>
                        </a:rPr>
                        <a:t>Change</a:t>
                      </a:r>
                      <a:endParaRPr sz="1100">
                        <a:latin typeface="Arial"/>
                        <a:cs typeface="Arial"/>
                      </a:endParaRPr>
                    </a:p>
                    <a:p>
                      <a:pPr marL="213360" algn="ctr">
                        <a:lnSpc>
                          <a:spcPct val="100000"/>
                        </a:lnSpc>
                      </a:pPr>
                      <a:r>
                        <a:rPr sz="1100" dirty="0">
                          <a:latin typeface="Arial"/>
                          <a:cs typeface="Arial"/>
                        </a:rPr>
                        <a:t>(% per</a:t>
                      </a:r>
                      <a:r>
                        <a:rPr sz="1100" spc="-130" dirty="0">
                          <a:latin typeface="Arial"/>
                          <a:cs typeface="Arial"/>
                        </a:rPr>
                        <a:t> </a:t>
                      </a:r>
                      <a:r>
                        <a:rPr sz="1100" dirty="0">
                          <a:latin typeface="Arial"/>
                          <a:cs typeface="Arial"/>
                        </a:rPr>
                        <a:t>annum)</a:t>
                      </a:r>
                      <a:endParaRPr sz="1100">
                        <a:latin typeface="Arial"/>
                        <a:cs typeface="Arial"/>
                      </a:endParaRPr>
                    </a:p>
                  </a:txBody>
                  <a:tcPr marL="0" marR="0" marT="1270" marB="0">
                    <a:lnT w="12700">
                      <a:solidFill>
                        <a:srgbClr val="666666"/>
                      </a:solidFill>
                      <a:prstDash val="solid"/>
                    </a:lnT>
                    <a:lnB w="12700">
                      <a:solidFill>
                        <a:srgbClr val="666666"/>
                      </a:solidFill>
                      <a:prstDash val="solid"/>
                    </a:lnB>
                    <a:solidFill>
                      <a:srgbClr val="F1F1F1"/>
                    </a:solidFill>
                  </a:tcPr>
                </a:tc>
                <a:tc hMerge="1">
                  <a:txBody>
                    <a:bodyPr/>
                    <a:lstStyle/>
                    <a:p>
                      <a:endParaRPr/>
                    </a:p>
                  </a:txBody>
                  <a:tcPr marL="0" marR="0" marT="0" marB="0"/>
                </a:tc>
                <a:extLst>
                  <a:ext uri="{0D108BD9-81ED-4DB2-BD59-A6C34878D82A}">
                    <a16:rowId xmlns:a16="http://schemas.microsoft.com/office/drawing/2014/main" xmlns="" val="10000"/>
                  </a:ext>
                </a:extLst>
              </a:tr>
              <a:tr h="342274">
                <a:tc>
                  <a:txBody>
                    <a:bodyPr/>
                    <a:lstStyle/>
                    <a:p>
                      <a:endParaRPr sz="1100">
                        <a:latin typeface="Arial"/>
                        <a:cs typeface="Arial"/>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Arial"/>
                        <a:cs typeface="Arial"/>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Arial"/>
                        <a:cs typeface="Arial"/>
                      </a:endParaRPr>
                    </a:p>
                  </a:txBody>
                  <a:tcPr marL="0" marR="0" marT="0" marB="0">
                    <a:lnT w="12700">
                      <a:solidFill>
                        <a:srgbClr val="666666"/>
                      </a:solidFill>
                      <a:prstDash val="solid"/>
                    </a:lnT>
                    <a:lnB w="12700">
                      <a:solidFill>
                        <a:srgbClr val="666666"/>
                      </a:solidFill>
                      <a:prstDash val="solid"/>
                    </a:lnB>
                  </a:tcPr>
                </a:tc>
                <a:tc>
                  <a:txBody>
                    <a:bodyPr/>
                    <a:lstStyle/>
                    <a:p>
                      <a:pPr>
                        <a:lnSpc>
                          <a:spcPct val="100000"/>
                        </a:lnSpc>
                        <a:spcBef>
                          <a:spcPts val="30"/>
                        </a:spcBef>
                      </a:pPr>
                      <a:endParaRPr sz="1100">
                        <a:latin typeface="Times New Roman"/>
                        <a:cs typeface="Times New Roman"/>
                      </a:endParaRPr>
                    </a:p>
                    <a:p>
                      <a:pPr marL="334645">
                        <a:lnSpc>
                          <a:spcPct val="100000"/>
                        </a:lnSpc>
                      </a:pPr>
                      <a:r>
                        <a:rPr sz="1100" spc="-5" dirty="0">
                          <a:latin typeface="Univers for BP"/>
                          <a:cs typeface="Univers for BP"/>
                        </a:rPr>
                        <a:t>2016</a:t>
                      </a:r>
                      <a:endParaRPr sz="1100">
                        <a:latin typeface="Univers for BP"/>
                        <a:cs typeface="Univers for BP"/>
                      </a:endParaRPr>
                    </a:p>
                  </a:txBody>
                  <a:tcPr marL="0" marR="0" marT="3810" marB="0">
                    <a:lnT w="12700">
                      <a:solidFill>
                        <a:srgbClr val="666666"/>
                      </a:solidFill>
                      <a:prstDash val="solid"/>
                    </a:lnT>
                    <a:lnB w="12700">
                      <a:solidFill>
                        <a:srgbClr val="666666"/>
                      </a:solidFill>
                      <a:prstDash val="solid"/>
                    </a:lnB>
                  </a:tcPr>
                </a:tc>
                <a:tc>
                  <a:txBody>
                    <a:bodyPr/>
                    <a:lstStyle/>
                    <a:p>
                      <a:pPr>
                        <a:lnSpc>
                          <a:spcPct val="100000"/>
                        </a:lnSpc>
                        <a:spcBef>
                          <a:spcPts val="30"/>
                        </a:spcBef>
                      </a:pPr>
                      <a:endParaRPr sz="1100">
                        <a:latin typeface="Times New Roman"/>
                        <a:cs typeface="Times New Roman"/>
                      </a:endParaRPr>
                    </a:p>
                    <a:p>
                      <a:pPr marL="139065">
                        <a:lnSpc>
                          <a:spcPct val="100000"/>
                        </a:lnSpc>
                      </a:pPr>
                      <a:r>
                        <a:rPr sz="1100" spc="-5" dirty="0">
                          <a:latin typeface="Univers for BP"/>
                          <a:cs typeface="Univers for BP"/>
                        </a:rPr>
                        <a:t>2040</a:t>
                      </a:r>
                      <a:endParaRPr sz="1100">
                        <a:latin typeface="Univers for BP"/>
                        <a:cs typeface="Univers for BP"/>
                      </a:endParaRPr>
                    </a:p>
                  </a:txBody>
                  <a:tcPr marL="0" marR="0" marT="3810" marB="0">
                    <a:lnT w="12700">
                      <a:solidFill>
                        <a:srgbClr val="666666"/>
                      </a:solidFill>
                      <a:prstDash val="solid"/>
                    </a:lnT>
                    <a:lnB w="12700">
                      <a:solidFill>
                        <a:srgbClr val="666666"/>
                      </a:solidFill>
                      <a:prstDash val="solid"/>
                    </a:lnB>
                  </a:tcPr>
                </a:tc>
                <a:tc>
                  <a:txBody>
                    <a:bodyPr/>
                    <a:lstStyle/>
                    <a:p>
                      <a:pPr marL="296545">
                        <a:lnSpc>
                          <a:spcPts val="1295"/>
                        </a:lnSpc>
                      </a:pPr>
                      <a:r>
                        <a:rPr sz="1100" spc="-5" dirty="0">
                          <a:latin typeface="Univers for BP"/>
                          <a:cs typeface="Univers for BP"/>
                        </a:rPr>
                        <a:t>1990-</a:t>
                      </a:r>
                      <a:endParaRPr sz="1100">
                        <a:latin typeface="Univers for BP"/>
                        <a:cs typeface="Univers for BP"/>
                      </a:endParaRPr>
                    </a:p>
                    <a:p>
                      <a:pPr marL="296545">
                        <a:lnSpc>
                          <a:spcPct val="100000"/>
                        </a:lnSpc>
                      </a:pPr>
                      <a:r>
                        <a:rPr sz="1100" spc="-5" dirty="0">
                          <a:latin typeface="Univers for BP"/>
                          <a:cs typeface="Univers for BP"/>
                        </a:rPr>
                        <a:t>2016</a:t>
                      </a:r>
                      <a:endParaRPr sz="1100">
                        <a:latin typeface="Univers for BP"/>
                        <a:cs typeface="Univers for BP"/>
                      </a:endParaRPr>
                    </a:p>
                  </a:txBody>
                  <a:tcPr marL="0" marR="0" marT="0" marB="0">
                    <a:lnT w="12700">
                      <a:solidFill>
                        <a:srgbClr val="666666"/>
                      </a:solidFill>
                      <a:prstDash val="solid"/>
                    </a:lnT>
                    <a:lnB w="12700">
                      <a:solidFill>
                        <a:srgbClr val="666666"/>
                      </a:solidFill>
                      <a:prstDash val="solid"/>
                    </a:lnB>
                  </a:tcPr>
                </a:tc>
                <a:tc>
                  <a:txBody>
                    <a:bodyPr/>
                    <a:lstStyle/>
                    <a:p>
                      <a:pPr marL="69850">
                        <a:lnSpc>
                          <a:spcPts val="1295"/>
                        </a:lnSpc>
                      </a:pPr>
                      <a:r>
                        <a:rPr sz="1100" spc="-5" dirty="0">
                          <a:latin typeface="Univers for BP"/>
                          <a:cs typeface="Univers for BP"/>
                        </a:rPr>
                        <a:t>2016-</a:t>
                      </a:r>
                      <a:endParaRPr sz="1100">
                        <a:latin typeface="Univers for BP"/>
                        <a:cs typeface="Univers for BP"/>
                      </a:endParaRPr>
                    </a:p>
                    <a:p>
                      <a:pPr marL="69850">
                        <a:lnSpc>
                          <a:spcPct val="100000"/>
                        </a:lnSpc>
                      </a:pPr>
                      <a:r>
                        <a:rPr sz="1100" spc="-5" dirty="0">
                          <a:latin typeface="Univers for BP"/>
                          <a:cs typeface="Univers for BP"/>
                        </a:rPr>
                        <a:t>2040</a:t>
                      </a:r>
                      <a:endParaRPr sz="1100">
                        <a:latin typeface="Univers for BP"/>
                        <a:cs typeface="Univers for BP"/>
                      </a:endParaRPr>
                    </a:p>
                  </a:txBody>
                  <a:tcPr marL="0" marR="0" marT="0" marB="0">
                    <a:lnT w="12700">
                      <a:solidFill>
                        <a:srgbClr val="666666"/>
                      </a:solidFill>
                      <a:prstDash val="solid"/>
                    </a:lnT>
                    <a:lnB w="12700">
                      <a:solidFill>
                        <a:srgbClr val="666666"/>
                      </a:solidFill>
                      <a:prstDash val="solid"/>
                    </a:lnB>
                  </a:tcPr>
                </a:tc>
                <a:tc>
                  <a:txBody>
                    <a:bodyPr/>
                    <a:lstStyle/>
                    <a:p>
                      <a:pPr marL="267970">
                        <a:lnSpc>
                          <a:spcPts val="1295"/>
                        </a:lnSpc>
                      </a:pPr>
                      <a:r>
                        <a:rPr sz="1100" spc="-5" dirty="0">
                          <a:latin typeface="Univers for BP"/>
                          <a:cs typeface="Univers for BP"/>
                        </a:rPr>
                        <a:t>1990-</a:t>
                      </a:r>
                      <a:endParaRPr sz="1100">
                        <a:latin typeface="Univers for BP"/>
                        <a:cs typeface="Univers for BP"/>
                      </a:endParaRPr>
                    </a:p>
                    <a:p>
                      <a:pPr marL="267970">
                        <a:lnSpc>
                          <a:spcPct val="100000"/>
                        </a:lnSpc>
                      </a:pPr>
                      <a:r>
                        <a:rPr sz="1100" spc="-5" dirty="0">
                          <a:latin typeface="Univers for BP"/>
                          <a:cs typeface="Univers for BP"/>
                        </a:rPr>
                        <a:t>2016</a:t>
                      </a:r>
                      <a:endParaRPr sz="1100">
                        <a:latin typeface="Univers for BP"/>
                        <a:cs typeface="Univers for BP"/>
                      </a:endParaRPr>
                    </a:p>
                  </a:txBody>
                  <a:tcPr marL="0" marR="0" marT="0" marB="0">
                    <a:lnT w="12700">
                      <a:solidFill>
                        <a:srgbClr val="666666"/>
                      </a:solidFill>
                      <a:prstDash val="solid"/>
                    </a:lnT>
                    <a:lnB w="12700">
                      <a:solidFill>
                        <a:srgbClr val="666666"/>
                      </a:solidFill>
                      <a:prstDash val="solid"/>
                    </a:lnB>
                  </a:tcPr>
                </a:tc>
                <a:tc>
                  <a:txBody>
                    <a:bodyPr/>
                    <a:lstStyle/>
                    <a:p>
                      <a:pPr marL="27940">
                        <a:lnSpc>
                          <a:spcPts val="1295"/>
                        </a:lnSpc>
                      </a:pPr>
                      <a:r>
                        <a:rPr sz="1100" spc="-5" dirty="0">
                          <a:latin typeface="Univers for BP"/>
                          <a:cs typeface="Univers for BP"/>
                        </a:rPr>
                        <a:t>2016-</a:t>
                      </a:r>
                      <a:endParaRPr sz="1100">
                        <a:latin typeface="Univers for BP"/>
                        <a:cs typeface="Univers for BP"/>
                      </a:endParaRPr>
                    </a:p>
                    <a:p>
                      <a:pPr marL="27940">
                        <a:lnSpc>
                          <a:spcPct val="100000"/>
                        </a:lnSpc>
                      </a:pPr>
                      <a:r>
                        <a:rPr sz="1100" spc="-5" dirty="0">
                          <a:latin typeface="Univers for BP"/>
                          <a:cs typeface="Univers for BP"/>
                        </a:rPr>
                        <a:t>2040</a:t>
                      </a:r>
                      <a:endParaRPr sz="1100">
                        <a:latin typeface="Univers for BP"/>
                        <a:cs typeface="Univers for BP"/>
                      </a:endParaRPr>
                    </a:p>
                  </a:txBody>
                  <a:tcPr marL="0" marR="0" marT="0" marB="0">
                    <a:lnT w="12700">
                      <a:solidFill>
                        <a:srgbClr val="666666"/>
                      </a:solidFill>
                      <a:prstDash val="solid"/>
                    </a:lnT>
                    <a:lnB w="12700">
                      <a:solidFill>
                        <a:srgbClr val="666666"/>
                      </a:solidFill>
                      <a:prstDash val="solid"/>
                    </a:lnB>
                  </a:tcPr>
                </a:tc>
                <a:tc>
                  <a:txBody>
                    <a:bodyPr/>
                    <a:lstStyle/>
                    <a:p>
                      <a:pPr marL="222885">
                        <a:lnSpc>
                          <a:spcPts val="1295"/>
                        </a:lnSpc>
                      </a:pPr>
                      <a:r>
                        <a:rPr sz="1100" spc="-5" dirty="0">
                          <a:latin typeface="Univers for BP"/>
                          <a:cs typeface="Univers for BP"/>
                        </a:rPr>
                        <a:t>1990-</a:t>
                      </a:r>
                      <a:endParaRPr sz="1100">
                        <a:latin typeface="Univers for BP"/>
                        <a:cs typeface="Univers for BP"/>
                      </a:endParaRPr>
                    </a:p>
                    <a:p>
                      <a:pPr marL="222885">
                        <a:lnSpc>
                          <a:spcPct val="100000"/>
                        </a:lnSpc>
                      </a:pPr>
                      <a:r>
                        <a:rPr sz="1100" spc="-5" dirty="0">
                          <a:latin typeface="Univers for BP"/>
                          <a:cs typeface="Univers for BP"/>
                        </a:rPr>
                        <a:t>2016</a:t>
                      </a:r>
                      <a:endParaRPr sz="1100">
                        <a:latin typeface="Univers for BP"/>
                        <a:cs typeface="Univers for BP"/>
                      </a:endParaRPr>
                    </a:p>
                  </a:txBody>
                  <a:tcPr marL="0" marR="0" marT="0" marB="0">
                    <a:lnT w="12700">
                      <a:solidFill>
                        <a:srgbClr val="666666"/>
                      </a:solidFill>
                      <a:prstDash val="solid"/>
                    </a:lnT>
                    <a:lnB w="12700">
                      <a:solidFill>
                        <a:srgbClr val="666666"/>
                      </a:solidFill>
                      <a:prstDash val="solid"/>
                    </a:lnB>
                  </a:tcPr>
                </a:tc>
                <a:tc>
                  <a:txBody>
                    <a:bodyPr/>
                    <a:lstStyle/>
                    <a:p>
                      <a:pPr marL="5715">
                        <a:lnSpc>
                          <a:spcPts val="1295"/>
                        </a:lnSpc>
                      </a:pPr>
                      <a:r>
                        <a:rPr sz="1100" spc="-5" dirty="0">
                          <a:latin typeface="Univers for BP"/>
                          <a:cs typeface="Univers for BP"/>
                        </a:rPr>
                        <a:t>2016-</a:t>
                      </a:r>
                      <a:endParaRPr sz="1100">
                        <a:latin typeface="Univers for BP"/>
                        <a:cs typeface="Univers for BP"/>
                      </a:endParaRPr>
                    </a:p>
                    <a:p>
                      <a:pPr marL="5715">
                        <a:lnSpc>
                          <a:spcPct val="100000"/>
                        </a:lnSpc>
                      </a:pPr>
                      <a:r>
                        <a:rPr sz="1100" spc="-5" dirty="0">
                          <a:latin typeface="Univers for BP"/>
                          <a:cs typeface="Univers for BP"/>
                        </a:rPr>
                        <a:t>2040</a:t>
                      </a:r>
                      <a:endParaRPr sz="1100">
                        <a:latin typeface="Univers for BP"/>
                        <a:cs typeface="Univers for BP"/>
                      </a:endParaRPr>
                    </a:p>
                  </a:txBody>
                  <a:tcPr marL="0" marR="0" marT="0" marB="0">
                    <a:lnT w="12700">
                      <a:solidFill>
                        <a:srgbClr val="666666"/>
                      </a:solidFill>
                      <a:prstDash val="solid"/>
                    </a:lnT>
                    <a:lnB w="12700">
                      <a:solidFill>
                        <a:srgbClr val="666666"/>
                      </a:solidFill>
                      <a:prstDash val="solid"/>
                    </a:lnB>
                  </a:tcPr>
                </a:tc>
                <a:extLst>
                  <a:ext uri="{0D108BD9-81ED-4DB2-BD59-A6C34878D82A}">
                    <a16:rowId xmlns:a16="http://schemas.microsoft.com/office/drawing/2014/main" xmlns="" val="10001"/>
                  </a:ext>
                </a:extLst>
              </a:tr>
              <a:tr h="176529">
                <a:tc>
                  <a:txBody>
                    <a:bodyPr/>
                    <a:lstStyle/>
                    <a:p>
                      <a:pPr marL="8255">
                        <a:lnSpc>
                          <a:spcPts val="1300"/>
                        </a:lnSpc>
                      </a:pPr>
                      <a:r>
                        <a:rPr sz="1100" b="0" spc="-5" dirty="0">
                          <a:latin typeface="Univers for BP Light"/>
                          <a:cs typeface="Univers for BP Light"/>
                        </a:rPr>
                        <a:t>GDP (trillion</a:t>
                      </a:r>
                      <a:r>
                        <a:rPr sz="1100" b="0" spc="-65" dirty="0">
                          <a:latin typeface="Univers for BP Light"/>
                          <a:cs typeface="Univers for BP Light"/>
                        </a:rPr>
                        <a:t> </a:t>
                      </a:r>
                      <a:r>
                        <a:rPr sz="1100" b="0" spc="-5" dirty="0">
                          <a:latin typeface="Univers for BP Light"/>
                          <a:cs typeface="Univers for BP Light"/>
                        </a:rPr>
                        <a:t>US$)</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L="334645">
                        <a:lnSpc>
                          <a:spcPts val="1300"/>
                        </a:lnSpc>
                      </a:pPr>
                      <a:r>
                        <a:rPr sz="1100" b="0" spc="-5" dirty="0">
                          <a:latin typeface="Univers for BP Light"/>
                          <a:cs typeface="Univers for BP Light"/>
                        </a:rPr>
                        <a:t>109</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L="139065">
                        <a:lnSpc>
                          <a:spcPts val="1300"/>
                        </a:lnSpc>
                      </a:pPr>
                      <a:r>
                        <a:rPr sz="1100" b="0" spc="-5" dirty="0">
                          <a:latin typeface="Univers for BP Light"/>
                          <a:cs typeface="Univers for BP Light"/>
                        </a:rPr>
                        <a:t>235</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L="296545">
                        <a:lnSpc>
                          <a:spcPts val="1300"/>
                        </a:lnSpc>
                      </a:pPr>
                      <a:r>
                        <a:rPr sz="1100" b="0" spc="-5" dirty="0">
                          <a:latin typeface="Univers for BP Light"/>
                          <a:cs typeface="Univers for BP Light"/>
                        </a:rPr>
                        <a:t>63</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L="69850">
                        <a:lnSpc>
                          <a:spcPts val="1300"/>
                        </a:lnSpc>
                      </a:pPr>
                      <a:r>
                        <a:rPr sz="1100" b="0" spc="-5" dirty="0">
                          <a:latin typeface="Univers for BP Light"/>
                          <a:cs typeface="Univers for BP Light"/>
                        </a:rPr>
                        <a:t>126</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R="67945" algn="r">
                        <a:lnSpc>
                          <a:spcPts val="1300"/>
                        </a:lnSpc>
                      </a:pPr>
                      <a:r>
                        <a:rPr sz="1100" b="0" spc="-5" dirty="0">
                          <a:latin typeface="Univers for BP Light"/>
                          <a:cs typeface="Univers for BP Light"/>
                        </a:rPr>
                        <a:t>135%</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R="215265" algn="r">
                        <a:lnSpc>
                          <a:spcPts val="1300"/>
                        </a:lnSpc>
                      </a:pPr>
                      <a:r>
                        <a:rPr sz="1100" b="0" spc="-5" dirty="0">
                          <a:latin typeface="Univers for BP Light"/>
                          <a:cs typeface="Univers for BP Light"/>
                        </a:rPr>
                        <a:t>115%</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L="339725">
                        <a:lnSpc>
                          <a:spcPts val="1300"/>
                        </a:lnSpc>
                      </a:pPr>
                      <a:r>
                        <a:rPr sz="1100" b="0" dirty="0">
                          <a:latin typeface="Univers for BP Light"/>
                          <a:cs typeface="Univers for BP Light"/>
                        </a:rPr>
                        <a:t>3.3%</a:t>
                      </a:r>
                      <a:endParaRPr sz="1100">
                        <a:latin typeface="Univers for BP Light"/>
                        <a:cs typeface="Univers for BP Light"/>
                      </a:endParaRPr>
                    </a:p>
                  </a:txBody>
                  <a:tcPr marL="0" marR="0" marT="0" marB="0">
                    <a:lnT w="12700">
                      <a:solidFill>
                        <a:srgbClr val="666666"/>
                      </a:solidFill>
                      <a:prstDash val="solid"/>
                    </a:lnT>
                    <a:solidFill>
                      <a:srgbClr val="F1F1F1"/>
                    </a:solidFill>
                  </a:tcPr>
                </a:tc>
                <a:tc>
                  <a:txBody>
                    <a:bodyPr/>
                    <a:lstStyle/>
                    <a:p>
                      <a:pPr marL="115570">
                        <a:lnSpc>
                          <a:spcPts val="1300"/>
                        </a:lnSpc>
                      </a:pPr>
                      <a:r>
                        <a:rPr sz="1100" b="0" dirty="0">
                          <a:latin typeface="Univers for BP Light"/>
                          <a:cs typeface="Univers for BP Light"/>
                        </a:rPr>
                        <a:t>3.2%</a:t>
                      </a:r>
                      <a:endParaRPr sz="1100">
                        <a:latin typeface="Univers for BP Light"/>
                        <a:cs typeface="Univers for BP Light"/>
                      </a:endParaRPr>
                    </a:p>
                  </a:txBody>
                  <a:tcPr marL="0" marR="0" marT="0" marB="0">
                    <a:lnT w="12700">
                      <a:solidFill>
                        <a:srgbClr val="666666"/>
                      </a:solidFill>
                      <a:prstDash val="solid"/>
                    </a:lnT>
                    <a:solidFill>
                      <a:srgbClr val="F1F1F1"/>
                    </a:solidFill>
                  </a:tcPr>
                </a:tc>
                <a:extLst>
                  <a:ext uri="{0D108BD9-81ED-4DB2-BD59-A6C34878D82A}">
                    <a16:rowId xmlns:a16="http://schemas.microsoft.com/office/drawing/2014/main" xmlns="" val="10002"/>
                  </a:ext>
                </a:extLst>
              </a:tr>
              <a:tr h="176402">
                <a:tc>
                  <a:txBody>
                    <a:bodyPr/>
                    <a:lstStyle/>
                    <a:p>
                      <a:pPr marL="8255">
                        <a:lnSpc>
                          <a:spcPct val="100000"/>
                        </a:lnSpc>
                        <a:spcBef>
                          <a:spcPts val="25"/>
                        </a:spcBef>
                      </a:pPr>
                      <a:r>
                        <a:rPr sz="1100" b="0" spc="-5" dirty="0">
                          <a:latin typeface="Univers for BP Light"/>
                          <a:cs typeface="Univers for BP Light"/>
                        </a:rPr>
                        <a:t>Population</a:t>
                      </a:r>
                      <a:r>
                        <a:rPr sz="1100" b="0" spc="-45" dirty="0">
                          <a:latin typeface="Univers for BP Light"/>
                          <a:cs typeface="Univers for BP Light"/>
                        </a:rPr>
                        <a:t> </a:t>
                      </a:r>
                      <a:r>
                        <a:rPr sz="1100" b="0" spc="-5" dirty="0">
                          <a:latin typeface="Univers for BP Light"/>
                          <a:cs typeface="Univers for BP Light"/>
                        </a:rPr>
                        <a:t>(billions)</a:t>
                      </a:r>
                      <a:endParaRPr sz="1100">
                        <a:latin typeface="Univers for BP Light"/>
                        <a:cs typeface="Univers for BP Light"/>
                      </a:endParaRPr>
                    </a:p>
                  </a:txBody>
                  <a:tcPr marL="0" marR="0" marT="3175" marB="0"/>
                </a:tc>
                <a:tc>
                  <a:txBody>
                    <a:bodyPr/>
                    <a:lstStyle/>
                    <a:p>
                      <a:endParaRPr sz="1100">
                        <a:latin typeface="Univers for BP Light"/>
                        <a:cs typeface="Univers for BP Light"/>
                      </a:endParaRPr>
                    </a:p>
                  </a:txBody>
                  <a:tcPr marL="0" marR="0" marT="0" marB="0"/>
                </a:tc>
                <a:tc>
                  <a:txBody>
                    <a:bodyPr/>
                    <a:lstStyle/>
                    <a:p>
                      <a:endParaRPr sz="1100">
                        <a:latin typeface="Univers for BP Light"/>
                        <a:cs typeface="Univers for BP Light"/>
                      </a:endParaRPr>
                    </a:p>
                  </a:txBody>
                  <a:tcPr marL="0" marR="0" marT="0" marB="0"/>
                </a:tc>
                <a:tc>
                  <a:txBody>
                    <a:bodyPr/>
                    <a:lstStyle/>
                    <a:p>
                      <a:pPr marL="334645">
                        <a:lnSpc>
                          <a:spcPct val="100000"/>
                        </a:lnSpc>
                        <a:spcBef>
                          <a:spcPts val="25"/>
                        </a:spcBef>
                      </a:pPr>
                      <a:r>
                        <a:rPr sz="1100" b="0" dirty="0">
                          <a:latin typeface="Univers for BP Light"/>
                          <a:cs typeface="Univers for BP Light"/>
                        </a:rPr>
                        <a:t>7.4</a:t>
                      </a:r>
                      <a:endParaRPr sz="1100">
                        <a:latin typeface="Univers for BP Light"/>
                        <a:cs typeface="Univers for BP Light"/>
                      </a:endParaRPr>
                    </a:p>
                  </a:txBody>
                  <a:tcPr marL="0" marR="0" marT="3175" marB="0"/>
                </a:tc>
                <a:tc>
                  <a:txBody>
                    <a:bodyPr/>
                    <a:lstStyle/>
                    <a:p>
                      <a:pPr marL="139065">
                        <a:lnSpc>
                          <a:spcPct val="100000"/>
                        </a:lnSpc>
                        <a:spcBef>
                          <a:spcPts val="25"/>
                        </a:spcBef>
                      </a:pPr>
                      <a:r>
                        <a:rPr sz="1100" b="0" dirty="0">
                          <a:latin typeface="Univers for BP Light"/>
                          <a:cs typeface="Univers for BP Light"/>
                        </a:rPr>
                        <a:t>9.2</a:t>
                      </a:r>
                      <a:endParaRPr sz="1100">
                        <a:latin typeface="Univers for BP Light"/>
                        <a:cs typeface="Univers for BP Light"/>
                      </a:endParaRPr>
                    </a:p>
                  </a:txBody>
                  <a:tcPr marL="0" marR="0" marT="3175" marB="0"/>
                </a:tc>
                <a:tc>
                  <a:txBody>
                    <a:bodyPr/>
                    <a:lstStyle/>
                    <a:p>
                      <a:pPr marL="296545">
                        <a:lnSpc>
                          <a:spcPct val="100000"/>
                        </a:lnSpc>
                        <a:spcBef>
                          <a:spcPts val="25"/>
                        </a:spcBef>
                      </a:pPr>
                      <a:r>
                        <a:rPr sz="1100" b="0" dirty="0">
                          <a:latin typeface="Univers for BP Light"/>
                          <a:cs typeface="Univers for BP Light"/>
                        </a:rPr>
                        <a:t>2.1</a:t>
                      </a:r>
                      <a:endParaRPr sz="1100">
                        <a:latin typeface="Univers for BP Light"/>
                        <a:cs typeface="Univers for BP Light"/>
                      </a:endParaRPr>
                    </a:p>
                  </a:txBody>
                  <a:tcPr marL="0" marR="0" marT="3175" marB="0"/>
                </a:tc>
                <a:tc>
                  <a:txBody>
                    <a:bodyPr/>
                    <a:lstStyle/>
                    <a:p>
                      <a:pPr marL="69850">
                        <a:lnSpc>
                          <a:spcPct val="100000"/>
                        </a:lnSpc>
                        <a:spcBef>
                          <a:spcPts val="25"/>
                        </a:spcBef>
                      </a:pPr>
                      <a:r>
                        <a:rPr sz="1100" b="0" dirty="0">
                          <a:latin typeface="Univers for BP Light"/>
                          <a:cs typeface="Univers for BP Light"/>
                        </a:rPr>
                        <a:t>1.7</a:t>
                      </a:r>
                      <a:endParaRPr sz="1100">
                        <a:latin typeface="Univers for BP Light"/>
                        <a:cs typeface="Univers for BP Light"/>
                      </a:endParaRPr>
                    </a:p>
                  </a:txBody>
                  <a:tcPr marL="0" marR="0" marT="3175" marB="0"/>
                </a:tc>
                <a:tc>
                  <a:txBody>
                    <a:bodyPr/>
                    <a:lstStyle/>
                    <a:p>
                      <a:pPr marR="106045" algn="r">
                        <a:lnSpc>
                          <a:spcPct val="100000"/>
                        </a:lnSpc>
                        <a:spcBef>
                          <a:spcPts val="25"/>
                        </a:spcBef>
                      </a:pPr>
                      <a:r>
                        <a:rPr sz="1100" b="0" spc="-5" dirty="0">
                          <a:latin typeface="Univers for BP Light"/>
                          <a:cs typeface="Univers for BP Light"/>
                        </a:rPr>
                        <a:t>40%</a:t>
                      </a:r>
                      <a:endParaRPr sz="1100">
                        <a:latin typeface="Univers for BP Light"/>
                        <a:cs typeface="Univers for BP Light"/>
                      </a:endParaRPr>
                    </a:p>
                  </a:txBody>
                  <a:tcPr marL="0" marR="0" marT="3175" marB="0"/>
                </a:tc>
                <a:tc>
                  <a:txBody>
                    <a:bodyPr/>
                    <a:lstStyle/>
                    <a:p>
                      <a:pPr marR="253365" algn="r">
                        <a:lnSpc>
                          <a:spcPct val="100000"/>
                        </a:lnSpc>
                        <a:spcBef>
                          <a:spcPts val="25"/>
                        </a:spcBef>
                      </a:pPr>
                      <a:r>
                        <a:rPr sz="1100" b="0" spc="-5" dirty="0">
                          <a:latin typeface="Univers for BP Light"/>
                          <a:cs typeface="Univers for BP Light"/>
                        </a:rPr>
                        <a:t>23%</a:t>
                      </a:r>
                      <a:endParaRPr sz="1100">
                        <a:latin typeface="Univers for BP Light"/>
                        <a:cs typeface="Univers for BP Light"/>
                      </a:endParaRPr>
                    </a:p>
                  </a:txBody>
                  <a:tcPr marL="0" marR="0" marT="3175" marB="0"/>
                </a:tc>
                <a:tc>
                  <a:txBody>
                    <a:bodyPr/>
                    <a:lstStyle/>
                    <a:p>
                      <a:pPr marL="339725">
                        <a:lnSpc>
                          <a:spcPct val="100000"/>
                        </a:lnSpc>
                        <a:spcBef>
                          <a:spcPts val="25"/>
                        </a:spcBef>
                      </a:pPr>
                      <a:r>
                        <a:rPr sz="1100" b="0" dirty="0">
                          <a:latin typeface="Univers for BP Light"/>
                          <a:cs typeface="Univers for BP Light"/>
                        </a:rPr>
                        <a:t>1.3%</a:t>
                      </a:r>
                      <a:endParaRPr sz="1100">
                        <a:latin typeface="Univers for BP Light"/>
                        <a:cs typeface="Univers for BP Light"/>
                      </a:endParaRPr>
                    </a:p>
                  </a:txBody>
                  <a:tcPr marL="0" marR="0" marT="3175" marB="0"/>
                </a:tc>
                <a:tc>
                  <a:txBody>
                    <a:bodyPr/>
                    <a:lstStyle/>
                    <a:p>
                      <a:pPr marL="115570">
                        <a:lnSpc>
                          <a:spcPct val="100000"/>
                        </a:lnSpc>
                        <a:spcBef>
                          <a:spcPts val="25"/>
                        </a:spcBef>
                      </a:pPr>
                      <a:r>
                        <a:rPr sz="1100" b="0" dirty="0">
                          <a:latin typeface="Univers for BP Light"/>
                          <a:cs typeface="Univers for BP Light"/>
                        </a:rPr>
                        <a:t>0.9%</a:t>
                      </a:r>
                      <a:endParaRPr sz="1100">
                        <a:latin typeface="Univers for BP Light"/>
                        <a:cs typeface="Univers for BP Light"/>
                      </a:endParaRPr>
                    </a:p>
                  </a:txBody>
                  <a:tcPr marL="0" marR="0" marT="3175" marB="0"/>
                </a:tc>
                <a:extLst>
                  <a:ext uri="{0D108BD9-81ED-4DB2-BD59-A6C34878D82A}">
                    <a16:rowId xmlns:a16="http://schemas.microsoft.com/office/drawing/2014/main" xmlns="" val="10003"/>
                  </a:ext>
                </a:extLst>
              </a:tr>
              <a:tr h="176530">
                <a:tc gridSpan="3">
                  <a:txBody>
                    <a:bodyPr/>
                    <a:lstStyle/>
                    <a:p>
                      <a:pPr marL="8255">
                        <a:lnSpc>
                          <a:spcPct val="100000"/>
                        </a:lnSpc>
                        <a:spcBef>
                          <a:spcPts val="25"/>
                        </a:spcBef>
                      </a:pPr>
                      <a:r>
                        <a:rPr sz="1100" b="0" spc="-5" dirty="0">
                          <a:latin typeface="Univers for BP Light"/>
                          <a:cs typeface="Univers for BP Light"/>
                        </a:rPr>
                        <a:t>GDP </a:t>
                      </a:r>
                      <a:r>
                        <a:rPr sz="1100" b="0" dirty="0">
                          <a:latin typeface="Univers for BP Light"/>
                          <a:cs typeface="Univers for BP Light"/>
                        </a:rPr>
                        <a:t>per capita (thousand</a:t>
                      </a:r>
                      <a:r>
                        <a:rPr sz="1100" b="0" spc="-114" dirty="0">
                          <a:latin typeface="Univers for BP Light"/>
                          <a:cs typeface="Univers for BP Light"/>
                        </a:rPr>
                        <a:t> </a:t>
                      </a:r>
                      <a:r>
                        <a:rPr sz="1100" b="0" spc="-5" dirty="0">
                          <a:latin typeface="Univers for BP Light"/>
                          <a:cs typeface="Univers for BP Light"/>
                        </a:rPr>
                        <a:t>US$)</a:t>
                      </a:r>
                      <a:endParaRPr sz="1100">
                        <a:latin typeface="Univers for BP Light"/>
                        <a:cs typeface="Univers for BP Light"/>
                      </a:endParaRPr>
                    </a:p>
                  </a:txBody>
                  <a:tcPr marL="0" marR="0" marT="3175" marB="0">
                    <a:solidFill>
                      <a:srgbClr val="F1F1F1"/>
                    </a:solidFill>
                  </a:tcPr>
                </a:tc>
                <a:tc hMerge="1">
                  <a:txBody>
                    <a:bodyPr/>
                    <a:lstStyle/>
                    <a:p>
                      <a:endParaRPr/>
                    </a:p>
                  </a:txBody>
                  <a:tcPr marL="0" marR="0" marT="0" marB="0"/>
                </a:tc>
                <a:tc hMerge="1">
                  <a:txBody>
                    <a:bodyPr/>
                    <a:lstStyle/>
                    <a:p>
                      <a:endParaRPr/>
                    </a:p>
                  </a:txBody>
                  <a:tcPr marL="0" marR="0" marT="0" marB="0"/>
                </a:tc>
                <a:tc>
                  <a:txBody>
                    <a:bodyPr/>
                    <a:lstStyle/>
                    <a:p>
                      <a:pPr marL="334645">
                        <a:lnSpc>
                          <a:spcPct val="100000"/>
                        </a:lnSpc>
                        <a:spcBef>
                          <a:spcPts val="25"/>
                        </a:spcBef>
                      </a:pPr>
                      <a:r>
                        <a:rPr sz="1100" b="0" spc="-5" dirty="0">
                          <a:latin typeface="Univers for BP Light"/>
                          <a:cs typeface="Univers for BP Light"/>
                        </a:rPr>
                        <a:t>15</a:t>
                      </a:r>
                      <a:endParaRPr sz="1100">
                        <a:latin typeface="Univers for BP Light"/>
                        <a:cs typeface="Univers for BP Light"/>
                      </a:endParaRPr>
                    </a:p>
                  </a:txBody>
                  <a:tcPr marL="0" marR="0" marT="3175" marB="0">
                    <a:solidFill>
                      <a:srgbClr val="F1F1F1"/>
                    </a:solidFill>
                  </a:tcPr>
                </a:tc>
                <a:tc>
                  <a:txBody>
                    <a:bodyPr/>
                    <a:lstStyle/>
                    <a:p>
                      <a:pPr marL="139065">
                        <a:lnSpc>
                          <a:spcPct val="100000"/>
                        </a:lnSpc>
                        <a:spcBef>
                          <a:spcPts val="25"/>
                        </a:spcBef>
                      </a:pPr>
                      <a:r>
                        <a:rPr sz="1100" b="0" spc="-5" dirty="0">
                          <a:latin typeface="Univers for BP Light"/>
                          <a:cs typeface="Univers for BP Light"/>
                        </a:rPr>
                        <a:t>26</a:t>
                      </a:r>
                      <a:endParaRPr sz="1100">
                        <a:latin typeface="Univers for BP Light"/>
                        <a:cs typeface="Univers for BP Light"/>
                      </a:endParaRPr>
                    </a:p>
                  </a:txBody>
                  <a:tcPr marL="0" marR="0" marT="3175" marB="0">
                    <a:solidFill>
                      <a:srgbClr val="F1F1F1"/>
                    </a:solidFill>
                  </a:tcPr>
                </a:tc>
                <a:tc>
                  <a:txBody>
                    <a:bodyPr/>
                    <a:lstStyle/>
                    <a:p>
                      <a:pPr marL="296545">
                        <a:lnSpc>
                          <a:spcPct val="100000"/>
                        </a:lnSpc>
                        <a:spcBef>
                          <a:spcPts val="25"/>
                        </a:spcBef>
                      </a:pPr>
                      <a:r>
                        <a:rPr sz="1100" b="0" dirty="0">
                          <a:latin typeface="Univers for BP Light"/>
                          <a:cs typeface="Univers for BP Light"/>
                        </a:rPr>
                        <a:t>6</a:t>
                      </a:r>
                      <a:endParaRPr sz="1100">
                        <a:latin typeface="Univers for BP Light"/>
                        <a:cs typeface="Univers for BP Light"/>
                      </a:endParaRPr>
                    </a:p>
                  </a:txBody>
                  <a:tcPr marL="0" marR="0" marT="3175" marB="0">
                    <a:solidFill>
                      <a:srgbClr val="F1F1F1"/>
                    </a:solidFill>
                  </a:tcPr>
                </a:tc>
                <a:tc>
                  <a:txBody>
                    <a:bodyPr/>
                    <a:lstStyle/>
                    <a:p>
                      <a:pPr marL="69850">
                        <a:lnSpc>
                          <a:spcPct val="100000"/>
                        </a:lnSpc>
                        <a:spcBef>
                          <a:spcPts val="25"/>
                        </a:spcBef>
                      </a:pPr>
                      <a:r>
                        <a:rPr sz="1100" b="0" spc="-5" dirty="0">
                          <a:latin typeface="Univers for BP Light"/>
                          <a:cs typeface="Univers for BP Light"/>
                        </a:rPr>
                        <a:t>11</a:t>
                      </a:r>
                      <a:endParaRPr sz="1100">
                        <a:latin typeface="Univers for BP Light"/>
                        <a:cs typeface="Univers for BP Light"/>
                      </a:endParaRPr>
                    </a:p>
                  </a:txBody>
                  <a:tcPr marL="0" marR="0" marT="3175" marB="0">
                    <a:solidFill>
                      <a:srgbClr val="F1F1F1"/>
                    </a:solidFill>
                  </a:tcPr>
                </a:tc>
                <a:tc>
                  <a:txBody>
                    <a:bodyPr/>
                    <a:lstStyle/>
                    <a:p>
                      <a:pPr marR="106045" algn="r">
                        <a:lnSpc>
                          <a:spcPct val="100000"/>
                        </a:lnSpc>
                        <a:spcBef>
                          <a:spcPts val="25"/>
                        </a:spcBef>
                      </a:pPr>
                      <a:r>
                        <a:rPr sz="1100" b="0" spc="-5" dirty="0">
                          <a:latin typeface="Univers for BP Light"/>
                          <a:cs typeface="Univers for BP Light"/>
                        </a:rPr>
                        <a:t>68%</a:t>
                      </a:r>
                      <a:endParaRPr sz="1100">
                        <a:latin typeface="Univers for BP Light"/>
                        <a:cs typeface="Univers for BP Light"/>
                      </a:endParaRPr>
                    </a:p>
                  </a:txBody>
                  <a:tcPr marL="0" marR="0" marT="3175" marB="0">
                    <a:solidFill>
                      <a:srgbClr val="F1F1F1"/>
                    </a:solidFill>
                  </a:tcPr>
                </a:tc>
                <a:tc>
                  <a:txBody>
                    <a:bodyPr/>
                    <a:lstStyle/>
                    <a:p>
                      <a:pPr marR="253365" algn="r">
                        <a:lnSpc>
                          <a:spcPct val="100000"/>
                        </a:lnSpc>
                        <a:spcBef>
                          <a:spcPts val="25"/>
                        </a:spcBef>
                      </a:pPr>
                      <a:r>
                        <a:rPr sz="1100" b="0" spc="-5" dirty="0">
                          <a:latin typeface="Univers for BP Light"/>
                          <a:cs typeface="Univers for BP Light"/>
                        </a:rPr>
                        <a:t>74%</a:t>
                      </a:r>
                      <a:endParaRPr sz="1100">
                        <a:latin typeface="Univers for BP Light"/>
                        <a:cs typeface="Univers for BP Light"/>
                      </a:endParaRPr>
                    </a:p>
                  </a:txBody>
                  <a:tcPr marL="0" marR="0" marT="3175" marB="0">
                    <a:solidFill>
                      <a:srgbClr val="F1F1F1"/>
                    </a:solidFill>
                  </a:tcPr>
                </a:tc>
                <a:tc>
                  <a:txBody>
                    <a:bodyPr/>
                    <a:lstStyle/>
                    <a:p>
                      <a:pPr marL="339725">
                        <a:lnSpc>
                          <a:spcPct val="100000"/>
                        </a:lnSpc>
                        <a:spcBef>
                          <a:spcPts val="25"/>
                        </a:spcBef>
                      </a:pPr>
                      <a:r>
                        <a:rPr sz="1100" b="0" dirty="0">
                          <a:latin typeface="Univers for BP Light"/>
                          <a:cs typeface="Univers for BP Light"/>
                        </a:rPr>
                        <a:t>2.0%</a:t>
                      </a:r>
                      <a:endParaRPr sz="1100">
                        <a:latin typeface="Univers for BP Light"/>
                        <a:cs typeface="Univers for BP Light"/>
                      </a:endParaRPr>
                    </a:p>
                  </a:txBody>
                  <a:tcPr marL="0" marR="0" marT="3175" marB="0">
                    <a:solidFill>
                      <a:srgbClr val="F1F1F1"/>
                    </a:solidFill>
                  </a:tcPr>
                </a:tc>
                <a:tc>
                  <a:txBody>
                    <a:bodyPr/>
                    <a:lstStyle/>
                    <a:p>
                      <a:pPr marL="115570">
                        <a:lnSpc>
                          <a:spcPct val="100000"/>
                        </a:lnSpc>
                        <a:spcBef>
                          <a:spcPts val="25"/>
                        </a:spcBef>
                      </a:pPr>
                      <a:r>
                        <a:rPr sz="1100" b="0" dirty="0">
                          <a:latin typeface="Univers for BP Light"/>
                          <a:cs typeface="Univers for BP Light"/>
                        </a:rPr>
                        <a:t>2.3%</a:t>
                      </a:r>
                      <a:endParaRPr sz="1100">
                        <a:latin typeface="Univers for BP Light"/>
                        <a:cs typeface="Univers for BP Light"/>
                      </a:endParaRPr>
                    </a:p>
                  </a:txBody>
                  <a:tcPr marL="0" marR="0" marT="3175" marB="0">
                    <a:solidFill>
                      <a:srgbClr val="F1F1F1"/>
                    </a:solidFill>
                  </a:tcPr>
                </a:tc>
                <a:extLst>
                  <a:ext uri="{0D108BD9-81ED-4DB2-BD59-A6C34878D82A}">
                    <a16:rowId xmlns:a16="http://schemas.microsoft.com/office/drawing/2014/main" xmlns="" val="10004"/>
                  </a:ext>
                </a:extLst>
              </a:tr>
              <a:tr h="180086">
                <a:tc gridSpan="3">
                  <a:txBody>
                    <a:bodyPr/>
                    <a:lstStyle/>
                    <a:p>
                      <a:pPr marL="9525">
                        <a:lnSpc>
                          <a:spcPct val="100000"/>
                        </a:lnSpc>
                        <a:spcBef>
                          <a:spcPts val="55"/>
                        </a:spcBef>
                      </a:pPr>
                      <a:r>
                        <a:rPr sz="1100" b="0" dirty="0">
                          <a:latin typeface="Univers for BP Light"/>
                          <a:cs typeface="Univers for BP Light"/>
                        </a:rPr>
                        <a:t>Energy </a:t>
                      </a:r>
                      <a:r>
                        <a:rPr sz="1100" b="0" spc="-5" dirty="0">
                          <a:latin typeface="Univers for BP Light"/>
                          <a:cs typeface="Univers for BP Light"/>
                        </a:rPr>
                        <a:t>intensity </a:t>
                      </a:r>
                      <a:r>
                        <a:rPr sz="1100" b="0" dirty="0">
                          <a:latin typeface="Univers for BP Light"/>
                          <a:cs typeface="Univers for BP Light"/>
                        </a:rPr>
                        <a:t>(toe per</a:t>
                      </a:r>
                      <a:r>
                        <a:rPr sz="1100" b="0" spc="-85" dirty="0">
                          <a:latin typeface="Univers for BP Light"/>
                          <a:cs typeface="Univers for BP Light"/>
                        </a:rPr>
                        <a:t> </a:t>
                      </a:r>
                      <a:r>
                        <a:rPr sz="1100" b="0" spc="-5" dirty="0">
                          <a:latin typeface="Univers for BP Light"/>
                          <a:cs typeface="Univers for BP Light"/>
                        </a:rPr>
                        <a:t>US$m)</a:t>
                      </a:r>
                      <a:endParaRPr sz="1100">
                        <a:latin typeface="Univers for BP Light"/>
                        <a:cs typeface="Univers for BP Light"/>
                      </a:endParaRPr>
                    </a:p>
                  </a:txBody>
                  <a:tcPr marL="0" marR="0" marT="6985" marB="0"/>
                </a:tc>
                <a:tc hMerge="1">
                  <a:txBody>
                    <a:bodyPr/>
                    <a:lstStyle/>
                    <a:p>
                      <a:endParaRPr/>
                    </a:p>
                  </a:txBody>
                  <a:tcPr marL="0" marR="0" marT="0" marB="0"/>
                </a:tc>
                <a:tc hMerge="1">
                  <a:txBody>
                    <a:bodyPr/>
                    <a:lstStyle/>
                    <a:p>
                      <a:endParaRPr/>
                    </a:p>
                  </a:txBody>
                  <a:tcPr marL="0" marR="0" marT="0" marB="0"/>
                </a:tc>
                <a:tc>
                  <a:txBody>
                    <a:bodyPr/>
                    <a:lstStyle/>
                    <a:p>
                      <a:pPr marL="334645">
                        <a:lnSpc>
                          <a:spcPct val="100000"/>
                        </a:lnSpc>
                        <a:spcBef>
                          <a:spcPts val="55"/>
                        </a:spcBef>
                      </a:pPr>
                      <a:r>
                        <a:rPr sz="1100" b="0" spc="-5" dirty="0">
                          <a:latin typeface="Univers for BP Light"/>
                          <a:cs typeface="Univers for BP Light"/>
                        </a:rPr>
                        <a:t>122</a:t>
                      </a:r>
                      <a:endParaRPr sz="1100">
                        <a:latin typeface="Univers for BP Light"/>
                        <a:cs typeface="Univers for BP Light"/>
                      </a:endParaRPr>
                    </a:p>
                  </a:txBody>
                  <a:tcPr marL="0" marR="0" marT="6985" marB="0"/>
                </a:tc>
                <a:tc>
                  <a:txBody>
                    <a:bodyPr/>
                    <a:lstStyle/>
                    <a:p>
                      <a:pPr marL="139065">
                        <a:lnSpc>
                          <a:spcPct val="100000"/>
                        </a:lnSpc>
                        <a:spcBef>
                          <a:spcPts val="55"/>
                        </a:spcBef>
                      </a:pPr>
                      <a:r>
                        <a:rPr sz="1100" b="0" spc="-5" dirty="0">
                          <a:latin typeface="Univers for BP Light"/>
                          <a:cs typeface="Univers for BP Light"/>
                        </a:rPr>
                        <a:t>77</a:t>
                      </a:r>
                      <a:endParaRPr sz="1100">
                        <a:latin typeface="Univers for BP Light"/>
                        <a:cs typeface="Univers for BP Light"/>
                      </a:endParaRPr>
                    </a:p>
                  </a:txBody>
                  <a:tcPr marL="0" marR="0" marT="6985" marB="0"/>
                </a:tc>
                <a:tc>
                  <a:txBody>
                    <a:bodyPr/>
                    <a:lstStyle/>
                    <a:p>
                      <a:pPr marL="296545">
                        <a:lnSpc>
                          <a:spcPct val="100000"/>
                        </a:lnSpc>
                        <a:spcBef>
                          <a:spcPts val="55"/>
                        </a:spcBef>
                      </a:pPr>
                      <a:r>
                        <a:rPr sz="1100" b="0" dirty="0">
                          <a:latin typeface="Univers for BP Light"/>
                          <a:cs typeface="Univers for BP Light"/>
                        </a:rPr>
                        <a:t>-54</a:t>
                      </a:r>
                      <a:endParaRPr sz="1100">
                        <a:latin typeface="Univers for BP Light"/>
                        <a:cs typeface="Univers for BP Light"/>
                      </a:endParaRPr>
                    </a:p>
                  </a:txBody>
                  <a:tcPr marL="0" marR="0" marT="6985" marB="0"/>
                </a:tc>
                <a:tc>
                  <a:txBody>
                    <a:bodyPr/>
                    <a:lstStyle/>
                    <a:p>
                      <a:pPr marL="69850">
                        <a:lnSpc>
                          <a:spcPct val="100000"/>
                        </a:lnSpc>
                        <a:spcBef>
                          <a:spcPts val="55"/>
                        </a:spcBef>
                      </a:pPr>
                      <a:r>
                        <a:rPr sz="1100" b="0" dirty="0">
                          <a:latin typeface="Univers for BP Light"/>
                          <a:cs typeface="Univers for BP Light"/>
                        </a:rPr>
                        <a:t>-45</a:t>
                      </a:r>
                      <a:endParaRPr sz="1100">
                        <a:latin typeface="Univers for BP Light"/>
                        <a:cs typeface="Univers for BP Light"/>
                      </a:endParaRPr>
                    </a:p>
                  </a:txBody>
                  <a:tcPr marL="0" marR="0" marT="6985" marB="0"/>
                </a:tc>
                <a:tc>
                  <a:txBody>
                    <a:bodyPr/>
                    <a:lstStyle/>
                    <a:p>
                      <a:pPr marR="86360" algn="r">
                        <a:lnSpc>
                          <a:spcPct val="100000"/>
                        </a:lnSpc>
                        <a:spcBef>
                          <a:spcPts val="55"/>
                        </a:spcBef>
                      </a:pPr>
                      <a:r>
                        <a:rPr sz="1100" b="0" spc="5" dirty="0">
                          <a:latin typeface="Univers for BP Light"/>
                          <a:cs typeface="Univers for BP Light"/>
                        </a:rPr>
                        <a:t>-</a:t>
                      </a:r>
                      <a:r>
                        <a:rPr sz="1100" b="0" spc="-5" dirty="0">
                          <a:latin typeface="Univers for BP Light"/>
                          <a:cs typeface="Univers for BP Light"/>
                        </a:rPr>
                        <a:t>31%</a:t>
                      </a:r>
                      <a:endParaRPr sz="1100">
                        <a:latin typeface="Univers for BP Light"/>
                        <a:cs typeface="Univers for BP Light"/>
                      </a:endParaRPr>
                    </a:p>
                  </a:txBody>
                  <a:tcPr marL="0" marR="0" marT="6985" marB="0"/>
                </a:tc>
                <a:tc>
                  <a:txBody>
                    <a:bodyPr/>
                    <a:lstStyle/>
                    <a:p>
                      <a:pPr marR="233679" algn="r">
                        <a:lnSpc>
                          <a:spcPct val="100000"/>
                        </a:lnSpc>
                        <a:spcBef>
                          <a:spcPts val="55"/>
                        </a:spcBef>
                      </a:pPr>
                      <a:r>
                        <a:rPr sz="1100" b="0" spc="5" dirty="0">
                          <a:latin typeface="Univers for BP Light"/>
                          <a:cs typeface="Univers for BP Light"/>
                        </a:rPr>
                        <a:t>-</a:t>
                      </a:r>
                      <a:r>
                        <a:rPr sz="1100" b="0" spc="-5" dirty="0">
                          <a:latin typeface="Univers for BP Light"/>
                          <a:cs typeface="Univers for BP Light"/>
                        </a:rPr>
                        <a:t>37%</a:t>
                      </a:r>
                      <a:endParaRPr sz="1100">
                        <a:latin typeface="Univers for BP Light"/>
                        <a:cs typeface="Univers for BP Light"/>
                      </a:endParaRPr>
                    </a:p>
                  </a:txBody>
                  <a:tcPr marL="0" marR="0" marT="6985" marB="0"/>
                </a:tc>
                <a:tc>
                  <a:txBody>
                    <a:bodyPr/>
                    <a:lstStyle/>
                    <a:p>
                      <a:pPr marL="319405">
                        <a:lnSpc>
                          <a:spcPct val="100000"/>
                        </a:lnSpc>
                        <a:spcBef>
                          <a:spcPts val="55"/>
                        </a:spcBef>
                      </a:pPr>
                      <a:r>
                        <a:rPr sz="1100" b="0" dirty="0">
                          <a:latin typeface="Univers for BP Light"/>
                          <a:cs typeface="Univers for BP Light"/>
                        </a:rPr>
                        <a:t>-1.4%</a:t>
                      </a:r>
                      <a:endParaRPr sz="1100">
                        <a:latin typeface="Univers for BP Light"/>
                        <a:cs typeface="Univers for BP Light"/>
                      </a:endParaRPr>
                    </a:p>
                  </a:txBody>
                  <a:tcPr marL="0" marR="0" marT="6985" marB="0"/>
                </a:tc>
                <a:tc>
                  <a:txBody>
                    <a:bodyPr/>
                    <a:lstStyle/>
                    <a:p>
                      <a:pPr marR="90805" algn="r">
                        <a:lnSpc>
                          <a:spcPct val="100000"/>
                        </a:lnSpc>
                        <a:spcBef>
                          <a:spcPts val="55"/>
                        </a:spcBef>
                      </a:pPr>
                      <a:r>
                        <a:rPr sz="1100" b="0" spc="5" dirty="0">
                          <a:latin typeface="Univers for BP Light"/>
                          <a:cs typeface="Univers for BP Light"/>
                        </a:rPr>
                        <a:t>-</a:t>
                      </a:r>
                      <a:r>
                        <a:rPr sz="1100" b="0" dirty="0">
                          <a:latin typeface="Univers for BP Light"/>
                          <a:cs typeface="Univers for BP Light"/>
                        </a:rPr>
                        <a:t>1.9%</a:t>
                      </a:r>
                      <a:endParaRPr sz="1100">
                        <a:latin typeface="Univers for BP Light"/>
                        <a:cs typeface="Univers for BP Light"/>
                      </a:endParaRPr>
                    </a:p>
                  </a:txBody>
                  <a:tcPr marL="0" marR="0" marT="6985" marB="0"/>
                </a:tc>
                <a:extLst>
                  <a:ext uri="{0D108BD9-81ED-4DB2-BD59-A6C34878D82A}">
                    <a16:rowId xmlns:a16="http://schemas.microsoft.com/office/drawing/2014/main" xmlns="" val="10005"/>
                  </a:ext>
                </a:extLst>
              </a:tr>
              <a:tr h="269113">
                <a:tc gridSpan="3">
                  <a:txBody>
                    <a:bodyPr/>
                    <a:lstStyle/>
                    <a:p>
                      <a:pPr marL="9525">
                        <a:lnSpc>
                          <a:spcPct val="100000"/>
                        </a:lnSpc>
                        <a:spcBef>
                          <a:spcPts val="200"/>
                        </a:spcBef>
                      </a:pPr>
                      <a:r>
                        <a:rPr sz="1100" b="0" dirty="0">
                          <a:latin typeface="Univers for BP Light"/>
                          <a:cs typeface="Univers for BP Light"/>
                        </a:rPr>
                        <a:t>Net </a:t>
                      </a:r>
                      <a:r>
                        <a:rPr sz="1100" b="0" spc="5" dirty="0">
                          <a:latin typeface="Univers for BP Light"/>
                          <a:cs typeface="Univers for BP Light"/>
                        </a:rPr>
                        <a:t>CO</a:t>
                      </a:r>
                      <a:r>
                        <a:rPr sz="1050" b="0" spc="7" baseline="-23809" dirty="0">
                          <a:latin typeface="Univers for BP Light"/>
                          <a:cs typeface="Univers for BP Light"/>
                        </a:rPr>
                        <a:t>2 </a:t>
                      </a:r>
                      <a:r>
                        <a:rPr sz="1100" b="0" spc="-5" dirty="0">
                          <a:latin typeface="Univers for BP Light"/>
                          <a:cs typeface="Univers for BP Light"/>
                        </a:rPr>
                        <a:t>emissions (billion </a:t>
                      </a:r>
                      <a:r>
                        <a:rPr sz="1100" b="0" dirty="0">
                          <a:latin typeface="Univers for BP Light"/>
                          <a:cs typeface="Univers for BP Light"/>
                        </a:rPr>
                        <a:t>t</a:t>
                      </a:r>
                      <a:r>
                        <a:rPr sz="1100" b="0" spc="65" dirty="0">
                          <a:latin typeface="Univers for BP Light"/>
                          <a:cs typeface="Univers for BP Light"/>
                        </a:rPr>
                        <a:t> </a:t>
                      </a:r>
                      <a:r>
                        <a:rPr sz="1100" b="0" spc="5" dirty="0">
                          <a:latin typeface="Univers for BP Light"/>
                          <a:cs typeface="Univers for BP Light"/>
                        </a:rPr>
                        <a:t>CO</a:t>
                      </a:r>
                      <a:r>
                        <a:rPr sz="1050" b="0" spc="7" baseline="-23809" dirty="0">
                          <a:latin typeface="Univers for BP Light"/>
                          <a:cs typeface="Univers for BP Light"/>
                        </a:rPr>
                        <a:t>2</a:t>
                      </a:r>
                      <a:r>
                        <a:rPr sz="1100" b="0" spc="5" dirty="0">
                          <a:latin typeface="Univers for BP Light"/>
                          <a:cs typeface="Univers for BP Light"/>
                        </a:rPr>
                        <a:t>)</a:t>
                      </a:r>
                      <a:endParaRPr sz="1100">
                        <a:latin typeface="Univers for BP Light"/>
                        <a:cs typeface="Univers for BP Light"/>
                      </a:endParaRPr>
                    </a:p>
                  </a:txBody>
                  <a:tcPr marL="0" marR="0" marT="25400" marB="0">
                    <a:lnB w="12700">
                      <a:solidFill>
                        <a:srgbClr val="666666"/>
                      </a:solidFill>
                      <a:prstDash val="solid"/>
                    </a:lnB>
                  </a:tcPr>
                </a:tc>
                <a:tc hMerge="1">
                  <a:txBody>
                    <a:bodyPr/>
                    <a:lstStyle/>
                    <a:p>
                      <a:endParaRPr/>
                    </a:p>
                  </a:txBody>
                  <a:tcPr marL="0" marR="0" marT="0" marB="0"/>
                </a:tc>
                <a:tc hMerge="1">
                  <a:txBody>
                    <a:bodyPr/>
                    <a:lstStyle/>
                    <a:p>
                      <a:endParaRPr/>
                    </a:p>
                  </a:txBody>
                  <a:tcPr marL="0" marR="0" marT="0" marB="0"/>
                </a:tc>
                <a:tc>
                  <a:txBody>
                    <a:bodyPr/>
                    <a:lstStyle/>
                    <a:p>
                      <a:pPr marL="334645">
                        <a:lnSpc>
                          <a:spcPct val="100000"/>
                        </a:lnSpc>
                        <a:spcBef>
                          <a:spcPts val="95"/>
                        </a:spcBef>
                      </a:pPr>
                      <a:r>
                        <a:rPr sz="1100" dirty="0">
                          <a:latin typeface="Arial"/>
                          <a:cs typeface="Arial"/>
                        </a:rPr>
                        <a:t>33.4</a:t>
                      </a:r>
                      <a:endParaRPr sz="1100">
                        <a:latin typeface="Arial"/>
                        <a:cs typeface="Arial"/>
                      </a:endParaRPr>
                    </a:p>
                  </a:txBody>
                  <a:tcPr marL="0" marR="0" marT="12065" marB="0">
                    <a:lnB w="12700">
                      <a:solidFill>
                        <a:srgbClr val="666666"/>
                      </a:solidFill>
                      <a:prstDash val="solid"/>
                    </a:lnB>
                  </a:tcPr>
                </a:tc>
                <a:tc>
                  <a:txBody>
                    <a:bodyPr/>
                    <a:lstStyle/>
                    <a:p>
                      <a:pPr marL="139065">
                        <a:lnSpc>
                          <a:spcPct val="100000"/>
                        </a:lnSpc>
                        <a:spcBef>
                          <a:spcPts val="95"/>
                        </a:spcBef>
                      </a:pPr>
                      <a:r>
                        <a:rPr sz="1100" dirty="0">
                          <a:latin typeface="Arial"/>
                          <a:cs typeface="Arial"/>
                        </a:rPr>
                        <a:t>36.8</a:t>
                      </a:r>
                      <a:endParaRPr sz="1100">
                        <a:latin typeface="Arial"/>
                        <a:cs typeface="Arial"/>
                      </a:endParaRPr>
                    </a:p>
                  </a:txBody>
                  <a:tcPr marL="0" marR="0" marT="12065" marB="0">
                    <a:lnB w="12700">
                      <a:solidFill>
                        <a:srgbClr val="666666"/>
                      </a:solidFill>
                      <a:prstDash val="solid"/>
                    </a:lnB>
                  </a:tcPr>
                </a:tc>
                <a:tc>
                  <a:txBody>
                    <a:bodyPr/>
                    <a:lstStyle/>
                    <a:p>
                      <a:pPr marL="296545">
                        <a:lnSpc>
                          <a:spcPct val="100000"/>
                        </a:lnSpc>
                        <a:spcBef>
                          <a:spcPts val="95"/>
                        </a:spcBef>
                      </a:pPr>
                      <a:r>
                        <a:rPr sz="1100" dirty="0">
                          <a:latin typeface="Arial"/>
                          <a:cs typeface="Arial"/>
                        </a:rPr>
                        <a:t>11.8</a:t>
                      </a:r>
                      <a:endParaRPr sz="1100">
                        <a:latin typeface="Arial"/>
                        <a:cs typeface="Arial"/>
                      </a:endParaRPr>
                    </a:p>
                  </a:txBody>
                  <a:tcPr marL="0" marR="0" marT="12065" marB="0">
                    <a:lnB w="12700">
                      <a:solidFill>
                        <a:srgbClr val="666666"/>
                      </a:solidFill>
                      <a:prstDash val="solid"/>
                    </a:lnB>
                  </a:tcPr>
                </a:tc>
                <a:tc>
                  <a:txBody>
                    <a:bodyPr/>
                    <a:lstStyle/>
                    <a:p>
                      <a:pPr marL="69850">
                        <a:lnSpc>
                          <a:spcPct val="100000"/>
                        </a:lnSpc>
                        <a:spcBef>
                          <a:spcPts val="95"/>
                        </a:spcBef>
                      </a:pPr>
                      <a:r>
                        <a:rPr sz="1100" dirty="0">
                          <a:latin typeface="Arial"/>
                          <a:cs typeface="Arial"/>
                        </a:rPr>
                        <a:t>3.3</a:t>
                      </a:r>
                      <a:endParaRPr sz="1100">
                        <a:latin typeface="Arial"/>
                        <a:cs typeface="Arial"/>
                      </a:endParaRPr>
                    </a:p>
                  </a:txBody>
                  <a:tcPr marL="0" marR="0" marT="12065" marB="0">
                    <a:lnB w="12700">
                      <a:solidFill>
                        <a:srgbClr val="666666"/>
                      </a:solidFill>
                      <a:prstDash val="solid"/>
                    </a:lnB>
                  </a:tcPr>
                </a:tc>
                <a:tc>
                  <a:txBody>
                    <a:bodyPr/>
                    <a:lstStyle/>
                    <a:p>
                      <a:pPr marL="400050">
                        <a:lnSpc>
                          <a:spcPct val="100000"/>
                        </a:lnSpc>
                        <a:spcBef>
                          <a:spcPts val="95"/>
                        </a:spcBef>
                      </a:pPr>
                      <a:r>
                        <a:rPr sz="1100" spc="-5" dirty="0">
                          <a:latin typeface="Arial"/>
                          <a:cs typeface="Arial"/>
                        </a:rPr>
                        <a:t>55%</a:t>
                      </a:r>
                      <a:endParaRPr sz="1100">
                        <a:latin typeface="Arial"/>
                        <a:cs typeface="Arial"/>
                      </a:endParaRPr>
                    </a:p>
                  </a:txBody>
                  <a:tcPr marL="0" marR="0" marT="12065" marB="0">
                    <a:lnB w="12700">
                      <a:solidFill>
                        <a:srgbClr val="666666"/>
                      </a:solidFill>
                      <a:prstDash val="solid"/>
                    </a:lnB>
                  </a:tcPr>
                </a:tc>
                <a:tc>
                  <a:txBody>
                    <a:bodyPr/>
                    <a:lstStyle/>
                    <a:p>
                      <a:pPr marL="160020">
                        <a:lnSpc>
                          <a:spcPct val="100000"/>
                        </a:lnSpc>
                        <a:spcBef>
                          <a:spcPts val="95"/>
                        </a:spcBef>
                      </a:pPr>
                      <a:r>
                        <a:rPr sz="1100" spc="-5" dirty="0">
                          <a:latin typeface="Arial"/>
                          <a:cs typeface="Arial"/>
                        </a:rPr>
                        <a:t>10%</a:t>
                      </a:r>
                      <a:endParaRPr sz="1100">
                        <a:latin typeface="Arial"/>
                        <a:cs typeface="Arial"/>
                      </a:endParaRPr>
                    </a:p>
                  </a:txBody>
                  <a:tcPr marL="0" marR="0" marT="12065" marB="0">
                    <a:lnB w="12700">
                      <a:solidFill>
                        <a:srgbClr val="666666"/>
                      </a:solidFill>
                      <a:prstDash val="solid"/>
                    </a:lnB>
                  </a:tcPr>
                </a:tc>
                <a:tc>
                  <a:txBody>
                    <a:bodyPr/>
                    <a:lstStyle/>
                    <a:p>
                      <a:pPr marL="347345">
                        <a:lnSpc>
                          <a:spcPct val="100000"/>
                        </a:lnSpc>
                        <a:spcBef>
                          <a:spcPts val="95"/>
                        </a:spcBef>
                      </a:pPr>
                      <a:r>
                        <a:rPr sz="1100" dirty="0">
                          <a:latin typeface="Arial"/>
                          <a:cs typeface="Arial"/>
                        </a:rPr>
                        <a:t>1.7%</a:t>
                      </a:r>
                      <a:endParaRPr sz="1100">
                        <a:latin typeface="Arial"/>
                        <a:cs typeface="Arial"/>
                      </a:endParaRPr>
                    </a:p>
                  </a:txBody>
                  <a:tcPr marL="0" marR="0" marT="12065" marB="0">
                    <a:lnB w="12700">
                      <a:solidFill>
                        <a:srgbClr val="666666"/>
                      </a:solidFill>
                      <a:prstDash val="solid"/>
                    </a:lnB>
                  </a:tcPr>
                </a:tc>
                <a:tc>
                  <a:txBody>
                    <a:bodyPr/>
                    <a:lstStyle/>
                    <a:p>
                      <a:pPr marL="123189">
                        <a:lnSpc>
                          <a:spcPct val="100000"/>
                        </a:lnSpc>
                        <a:spcBef>
                          <a:spcPts val="95"/>
                        </a:spcBef>
                      </a:pPr>
                      <a:r>
                        <a:rPr sz="1100" dirty="0">
                          <a:latin typeface="Arial"/>
                          <a:cs typeface="Arial"/>
                        </a:rPr>
                        <a:t>0.4%</a:t>
                      </a:r>
                      <a:endParaRPr sz="1100">
                        <a:latin typeface="Arial"/>
                        <a:cs typeface="Arial"/>
                      </a:endParaRPr>
                    </a:p>
                  </a:txBody>
                  <a:tcPr marL="0" marR="0" marT="12065" marB="0">
                    <a:lnB w="12700">
                      <a:solidFill>
                        <a:srgbClr val="666666"/>
                      </a:solidFill>
                      <a:prstDash val="solid"/>
                    </a:lnB>
                  </a:tcPr>
                </a:tc>
                <a:extLst>
                  <a:ext uri="{0D108BD9-81ED-4DB2-BD59-A6C34878D82A}">
                    <a16:rowId xmlns:a16="http://schemas.microsoft.com/office/drawing/2014/main" xmlns="" val="10006"/>
                  </a:ext>
                </a:extLst>
              </a:tr>
              <a:tr h="194604">
                <a:tc>
                  <a:txBody>
                    <a:bodyPr/>
                    <a:lstStyle/>
                    <a:p>
                      <a:endParaRPr sz="1100">
                        <a:latin typeface="Arial"/>
                        <a:cs typeface="Arial"/>
                      </a:endParaRPr>
                    </a:p>
                  </a:txBody>
                  <a:tcPr marL="0" marR="0" marT="0" marB="0">
                    <a:lnT w="12700">
                      <a:solidFill>
                        <a:srgbClr val="666666"/>
                      </a:solidFill>
                      <a:prstDash val="solid"/>
                    </a:lnT>
                    <a:solidFill>
                      <a:srgbClr val="F1F1F1"/>
                    </a:solidFill>
                  </a:tcPr>
                </a:tc>
                <a:tc gridSpan="2">
                  <a:txBody>
                    <a:bodyPr/>
                    <a:lstStyle/>
                    <a:p>
                      <a:pPr marL="34290">
                        <a:lnSpc>
                          <a:spcPts val="1300"/>
                        </a:lnSpc>
                      </a:pPr>
                      <a:r>
                        <a:rPr sz="1100" dirty="0">
                          <a:latin typeface="Univers for BP"/>
                          <a:cs typeface="Univers for BP"/>
                        </a:rPr>
                        <a:t>Consumption</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8255" algn="ctr">
                        <a:lnSpc>
                          <a:spcPts val="1300"/>
                        </a:lnSpc>
                      </a:pPr>
                      <a:r>
                        <a:rPr sz="1100" dirty="0">
                          <a:latin typeface="Univers for BP"/>
                          <a:cs typeface="Univers for BP"/>
                        </a:rPr>
                        <a:t>Shares</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521970">
                        <a:lnSpc>
                          <a:spcPts val="1300"/>
                        </a:lnSpc>
                      </a:pPr>
                      <a:r>
                        <a:rPr sz="1100" spc="-5" dirty="0">
                          <a:latin typeface="Univers for BP"/>
                          <a:cs typeface="Univers for BP"/>
                        </a:rPr>
                        <a:t>Change</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549275">
                        <a:lnSpc>
                          <a:spcPts val="1300"/>
                        </a:lnSpc>
                      </a:pPr>
                      <a:r>
                        <a:rPr sz="1100" spc="-5" dirty="0">
                          <a:latin typeface="Univers for BP"/>
                          <a:cs typeface="Univers for BP"/>
                        </a:rPr>
                        <a:t>Change</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598170">
                        <a:lnSpc>
                          <a:spcPts val="1300"/>
                        </a:lnSpc>
                      </a:pPr>
                      <a:r>
                        <a:rPr sz="1100" spc="-5" dirty="0">
                          <a:latin typeface="Univers for BP"/>
                          <a:cs typeface="Univers for BP"/>
                        </a:rPr>
                        <a:t>Change</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extLst>
                  <a:ext uri="{0D108BD9-81ED-4DB2-BD59-A6C34878D82A}">
                    <a16:rowId xmlns:a16="http://schemas.microsoft.com/office/drawing/2014/main" xmlns="" val="10007"/>
                  </a:ext>
                </a:extLst>
              </a:tr>
              <a:tr h="189331">
                <a:tc>
                  <a:txBody>
                    <a:bodyPr/>
                    <a:lstStyle/>
                    <a:p>
                      <a:endParaRPr sz="1100">
                        <a:latin typeface="Univers for BP"/>
                        <a:cs typeface="Univers for BP"/>
                      </a:endParaRPr>
                    </a:p>
                  </a:txBody>
                  <a:tcPr marL="0" marR="0" marT="0" marB="0">
                    <a:solidFill>
                      <a:srgbClr val="F1F1F1"/>
                    </a:solidFill>
                  </a:tcPr>
                </a:tc>
                <a:tc gridSpan="2">
                  <a:txBody>
                    <a:bodyPr/>
                    <a:lstStyle/>
                    <a:p>
                      <a:pPr marL="262890">
                        <a:lnSpc>
                          <a:spcPct val="100000"/>
                        </a:lnSpc>
                        <a:spcBef>
                          <a:spcPts val="90"/>
                        </a:spcBef>
                      </a:pPr>
                      <a:r>
                        <a:rPr sz="1100" dirty="0">
                          <a:latin typeface="Univers for BP"/>
                          <a:cs typeface="Univers for BP"/>
                        </a:rPr>
                        <a:t>(Mtoe)</a:t>
                      </a:r>
                      <a:endParaRPr sz="1100">
                        <a:latin typeface="Univers for BP"/>
                        <a:cs typeface="Univers for BP"/>
                      </a:endParaRPr>
                    </a:p>
                  </a:txBody>
                  <a:tcPr marL="0" marR="0" marT="11430" marB="0">
                    <a:solidFill>
                      <a:srgbClr val="F1F1F1"/>
                    </a:solidFill>
                  </a:tcPr>
                </a:tc>
                <a:tc hMerge="1">
                  <a:txBody>
                    <a:bodyPr/>
                    <a:lstStyle/>
                    <a:p>
                      <a:endParaRPr/>
                    </a:p>
                  </a:txBody>
                  <a:tcPr marL="0" marR="0" marT="0" marB="0"/>
                </a:tc>
                <a:tc gridSpan="2">
                  <a:txBody>
                    <a:bodyPr/>
                    <a:lstStyle/>
                    <a:p>
                      <a:pPr marL="10160" algn="ctr">
                        <a:lnSpc>
                          <a:spcPct val="100000"/>
                        </a:lnSpc>
                        <a:spcBef>
                          <a:spcPts val="90"/>
                        </a:spcBef>
                      </a:pPr>
                      <a:r>
                        <a:rPr sz="1100" dirty="0">
                          <a:latin typeface="Univers for BP"/>
                          <a:cs typeface="Univers for BP"/>
                        </a:rPr>
                        <a:t>(%)</a:t>
                      </a:r>
                      <a:endParaRPr sz="1100">
                        <a:latin typeface="Univers for BP"/>
                        <a:cs typeface="Univers for BP"/>
                      </a:endParaRPr>
                    </a:p>
                  </a:txBody>
                  <a:tcPr marL="0" marR="0" marT="11430" marB="0">
                    <a:solidFill>
                      <a:srgbClr val="F1F1F1"/>
                    </a:solidFill>
                  </a:tcPr>
                </a:tc>
                <a:tc hMerge="1">
                  <a:txBody>
                    <a:bodyPr/>
                    <a:lstStyle/>
                    <a:p>
                      <a:endParaRPr/>
                    </a:p>
                  </a:txBody>
                  <a:tcPr marL="0" marR="0" marT="0" marB="0"/>
                </a:tc>
                <a:tc gridSpan="2">
                  <a:txBody>
                    <a:bodyPr/>
                    <a:lstStyle/>
                    <a:p>
                      <a:pPr marL="53340" algn="ctr">
                        <a:lnSpc>
                          <a:spcPct val="100000"/>
                        </a:lnSpc>
                        <a:spcBef>
                          <a:spcPts val="90"/>
                        </a:spcBef>
                      </a:pPr>
                      <a:r>
                        <a:rPr sz="1100" dirty="0">
                          <a:latin typeface="Univers for BP"/>
                          <a:cs typeface="Univers for BP"/>
                        </a:rPr>
                        <a:t>(Mtoe)</a:t>
                      </a:r>
                      <a:endParaRPr sz="1100">
                        <a:latin typeface="Univers for BP"/>
                        <a:cs typeface="Univers for BP"/>
                      </a:endParaRPr>
                    </a:p>
                  </a:txBody>
                  <a:tcPr marL="0" marR="0" marT="11430" marB="0">
                    <a:solidFill>
                      <a:srgbClr val="F1F1F1"/>
                    </a:solidFill>
                  </a:tcPr>
                </a:tc>
                <a:tc hMerge="1">
                  <a:txBody>
                    <a:bodyPr/>
                    <a:lstStyle/>
                    <a:p>
                      <a:endParaRPr/>
                    </a:p>
                  </a:txBody>
                  <a:tcPr marL="0" marR="0" marT="0" marB="0"/>
                </a:tc>
                <a:tc gridSpan="2">
                  <a:txBody>
                    <a:bodyPr/>
                    <a:lstStyle/>
                    <a:p>
                      <a:pPr marL="92710" algn="ctr">
                        <a:lnSpc>
                          <a:spcPct val="100000"/>
                        </a:lnSpc>
                        <a:spcBef>
                          <a:spcPts val="90"/>
                        </a:spcBef>
                      </a:pPr>
                      <a:r>
                        <a:rPr sz="1100" dirty="0">
                          <a:latin typeface="Univers for BP"/>
                          <a:cs typeface="Univers for BP"/>
                        </a:rPr>
                        <a:t>(%)</a:t>
                      </a:r>
                      <a:endParaRPr sz="1100">
                        <a:latin typeface="Univers for BP"/>
                        <a:cs typeface="Univers for BP"/>
                      </a:endParaRPr>
                    </a:p>
                  </a:txBody>
                  <a:tcPr marL="0" marR="0" marT="11430" marB="0">
                    <a:solidFill>
                      <a:srgbClr val="F1F1F1"/>
                    </a:solidFill>
                  </a:tcPr>
                </a:tc>
                <a:tc hMerge="1">
                  <a:txBody>
                    <a:bodyPr/>
                    <a:lstStyle/>
                    <a:p>
                      <a:endParaRPr/>
                    </a:p>
                  </a:txBody>
                  <a:tcPr marL="0" marR="0" marT="0" marB="0"/>
                </a:tc>
                <a:tc gridSpan="2">
                  <a:txBody>
                    <a:bodyPr/>
                    <a:lstStyle/>
                    <a:p>
                      <a:pPr marL="361950">
                        <a:lnSpc>
                          <a:spcPct val="100000"/>
                        </a:lnSpc>
                        <a:spcBef>
                          <a:spcPts val="90"/>
                        </a:spcBef>
                      </a:pPr>
                      <a:r>
                        <a:rPr sz="1100" dirty="0">
                          <a:latin typeface="Univers for BP"/>
                          <a:cs typeface="Univers for BP"/>
                        </a:rPr>
                        <a:t>(% per</a:t>
                      </a:r>
                      <a:r>
                        <a:rPr sz="1100" spc="-125" dirty="0">
                          <a:latin typeface="Univers for BP"/>
                          <a:cs typeface="Univers for BP"/>
                        </a:rPr>
                        <a:t> </a:t>
                      </a:r>
                      <a:r>
                        <a:rPr sz="1100" dirty="0">
                          <a:latin typeface="Univers for BP"/>
                          <a:cs typeface="Univers for BP"/>
                        </a:rPr>
                        <a:t>annum)</a:t>
                      </a:r>
                      <a:endParaRPr sz="1100">
                        <a:latin typeface="Univers for BP"/>
                        <a:cs typeface="Univers for BP"/>
                      </a:endParaRPr>
                    </a:p>
                  </a:txBody>
                  <a:tcPr marL="0" marR="0" marT="11430" marB="0">
                    <a:solidFill>
                      <a:srgbClr val="F1F1F1"/>
                    </a:solidFill>
                  </a:tcPr>
                </a:tc>
                <a:tc hMerge="1">
                  <a:txBody>
                    <a:bodyPr/>
                    <a:lstStyle/>
                    <a:p>
                      <a:endParaRPr/>
                    </a:p>
                  </a:txBody>
                  <a:tcPr marL="0" marR="0" marT="0" marB="0"/>
                </a:tc>
                <a:extLst>
                  <a:ext uri="{0D108BD9-81ED-4DB2-BD59-A6C34878D82A}">
                    <a16:rowId xmlns:a16="http://schemas.microsoft.com/office/drawing/2014/main" xmlns="" val="10008"/>
                  </a:ext>
                </a:extLst>
              </a:tr>
              <a:tr h="341233">
                <a:tc>
                  <a:txBody>
                    <a:bodyPr/>
                    <a:lstStyle/>
                    <a:p>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a:lnSpc>
                          <a:spcPct val="100000"/>
                        </a:lnSpc>
                        <a:spcBef>
                          <a:spcPts val="45"/>
                        </a:spcBef>
                      </a:pPr>
                      <a:endParaRPr sz="1100">
                        <a:latin typeface="Times New Roman"/>
                        <a:cs typeface="Times New Roman"/>
                      </a:endParaRPr>
                    </a:p>
                    <a:p>
                      <a:pPr marR="17780" algn="ctr">
                        <a:lnSpc>
                          <a:spcPct val="100000"/>
                        </a:lnSpc>
                      </a:pPr>
                      <a:r>
                        <a:rPr sz="1100" spc="-5" dirty="0">
                          <a:latin typeface="Univers for BP"/>
                          <a:cs typeface="Univers for BP"/>
                        </a:rPr>
                        <a:t>2016</a:t>
                      </a:r>
                      <a:endParaRPr sz="1100">
                        <a:latin typeface="Univers for BP"/>
                        <a:cs typeface="Univers for BP"/>
                      </a:endParaRPr>
                    </a:p>
                  </a:txBody>
                  <a:tcPr marL="0" marR="0" marT="5715" marB="0">
                    <a:lnB w="12700">
                      <a:solidFill>
                        <a:srgbClr val="666666"/>
                      </a:solidFill>
                      <a:prstDash val="solid"/>
                    </a:lnB>
                    <a:solidFill>
                      <a:srgbClr val="F1F1F1"/>
                    </a:solidFill>
                  </a:tcPr>
                </a:tc>
                <a:tc>
                  <a:txBody>
                    <a:bodyPr/>
                    <a:lstStyle/>
                    <a:p>
                      <a:pPr>
                        <a:lnSpc>
                          <a:spcPct val="100000"/>
                        </a:lnSpc>
                        <a:spcBef>
                          <a:spcPts val="45"/>
                        </a:spcBef>
                      </a:pPr>
                      <a:endParaRPr sz="1100">
                        <a:latin typeface="Times New Roman"/>
                        <a:cs typeface="Times New Roman"/>
                      </a:endParaRPr>
                    </a:p>
                    <a:p>
                      <a:pPr marL="97155">
                        <a:lnSpc>
                          <a:spcPct val="100000"/>
                        </a:lnSpc>
                      </a:pPr>
                      <a:r>
                        <a:rPr sz="1100" spc="-5" dirty="0">
                          <a:latin typeface="Univers for BP"/>
                          <a:cs typeface="Univers for BP"/>
                        </a:rPr>
                        <a:t>2040</a:t>
                      </a:r>
                      <a:endParaRPr sz="1100">
                        <a:latin typeface="Univers for BP"/>
                        <a:cs typeface="Univers for BP"/>
                      </a:endParaRPr>
                    </a:p>
                  </a:txBody>
                  <a:tcPr marL="0" marR="0" marT="5715" marB="0">
                    <a:lnB w="12700">
                      <a:solidFill>
                        <a:srgbClr val="666666"/>
                      </a:solidFill>
                      <a:prstDash val="solid"/>
                    </a:lnB>
                    <a:solidFill>
                      <a:srgbClr val="F1F1F1"/>
                    </a:solidFill>
                  </a:tcPr>
                </a:tc>
                <a:tc>
                  <a:txBody>
                    <a:bodyPr/>
                    <a:lstStyle/>
                    <a:p>
                      <a:pPr>
                        <a:lnSpc>
                          <a:spcPct val="100000"/>
                        </a:lnSpc>
                        <a:spcBef>
                          <a:spcPts val="45"/>
                        </a:spcBef>
                      </a:pPr>
                      <a:endParaRPr sz="1100">
                        <a:latin typeface="Times New Roman"/>
                        <a:cs typeface="Times New Roman"/>
                      </a:endParaRPr>
                    </a:p>
                    <a:p>
                      <a:pPr marL="347345">
                        <a:lnSpc>
                          <a:spcPct val="100000"/>
                        </a:lnSpc>
                      </a:pPr>
                      <a:r>
                        <a:rPr sz="1100" spc="-5" dirty="0">
                          <a:latin typeface="Univers for BP"/>
                          <a:cs typeface="Univers for BP"/>
                        </a:rPr>
                        <a:t>2016</a:t>
                      </a:r>
                      <a:endParaRPr sz="1100">
                        <a:latin typeface="Univers for BP"/>
                        <a:cs typeface="Univers for BP"/>
                      </a:endParaRPr>
                    </a:p>
                  </a:txBody>
                  <a:tcPr marL="0" marR="0" marT="5715" marB="0">
                    <a:lnB w="12700">
                      <a:solidFill>
                        <a:srgbClr val="666666"/>
                      </a:solidFill>
                      <a:prstDash val="solid"/>
                    </a:lnB>
                    <a:solidFill>
                      <a:srgbClr val="F1F1F1"/>
                    </a:solidFill>
                  </a:tcPr>
                </a:tc>
                <a:tc>
                  <a:txBody>
                    <a:bodyPr/>
                    <a:lstStyle/>
                    <a:p>
                      <a:pPr>
                        <a:lnSpc>
                          <a:spcPct val="100000"/>
                        </a:lnSpc>
                        <a:spcBef>
                          <a:spcPts val="45"/>
                        </a:spcBef>
                      </a:pPr>
                      <a:endParaRPr sz="1100">
                        <a:latin typeface="Times New Roman"/>
                        <a:cs typeface="Times New Roman"/>
                      </a:endParaRPr>
                    </a:p>
                    <a:p>
                      <a:pPr marL="97155">
                        <a:lnSpc>
                          <a:spcPct val="100000"/>
                        </a:lnSpc>
                      </a:pPr>
                      <a:r>
                        <a:rPr sz="1100" spc="-5" dirty="0">
                          <a:latin typeface="Univers for BP"/>
                          <a:cs typeface="Univers for BP"/>
                        </a:rPr>
                        <a:t>2040</a:t>
                      </a:r>
                      <a:endParaRPr sz="1100">
                        <a:latin typeface="Univers for BP"/>
                        <a:cs typeface="Univers for BP"/>
                      </a:endParaRPr>
                    </a:p>
                  </a:txBody>
                  <a:tcPr marL="0" marR="0" marT="5715" marB="0">
                    <a:lnB w="12700">
                      <a:solidFill>
                        <a:srgbClr val="666666"/>
                      </a:solidFill>
                      <a:prstDash val="solid"/>
                    </a:lnB>
                    <a:solidFill>
                      <a:srgbClr val="F1F1F1"/>
                    </a:solidFill>
                  </a:tcPr>
                </a:tc>
                <a:tc>
                  <a:txBody>
                    <a:bodyPr/>
                    <a:lstStyle/>
                    <a:p>
                      <a:pPr marL="360680">
                        <a:lnSpc>
                          <a:spcPts val="1310"/>
                        </a:lnSpc>
                      </a:pPr>
                      <a:r>
                        <a:rPr sz="1100" spc="-5" dirty="0">
                          <a:latin typeface="Univers for BP"/>
                          <a:cs typeface="Univers for BP"/>
                        </a:rPr>
                        <a:t>1990-</a:t>
                      </a:r>
                      <a:endParaRPr sz="1100">
                        <a:latin typeface="Univers for BP"/>
                        <a:cs typeface="Univers for BP"/>
                      </a:endParaRPr>
                    </a:p>
                    <a:p>
                      <a:pPr marL="365760">
                        <a:lnSpc>
                          <a:spcPct val="100000"/>
                        </a:lnSpc>
                      </a:pPr>
                      <a:r>
                        <a:rPr sz="1100" spc="-5" dirty="0">
                          <a:latin typeface="Univers for BP"/>
                          <a:cs typeface="Univers for BP"/>
                        </a:rPr>
                        <a:t>2016</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79375">
                        <a:lnSpc>
                          <a:spcPts val="1310"/>
                        </a:lnSpc>
                      </a:pPr>
                      <a:r>
                        <a:rPr sz="1100" spc="-5" dirty="0">
                          <a:latin typeface="Univers for BP"/>
                          <a:cs typeface="Univers for BP"/>
                        </a:rPr>
                        <a:t>2016-</a:t>
                      </a:r>
                      <a:endParaRPr sz="1100">
                        <a:latin typeface="Univers for BP"/>
                        <a:cs typeface="Univers for BP"/>
                      </a:endParaRPr>
                    </a:p>
                    <a:p>
                      <a:pPr marL="83820">
                        <a:lnSpc>
                          <a:spcPct val="100000"/>
                        </a:lnSpc>
                      </a:pPr>
                      <a:r>
                        <a:rPr sz="1100" spc="-5" dirty="0">
                          <a:latin typeface="Univers for BP"/>
                          <a:cs typeface="Univers for BP"/>
                        </a:rPr>
                        <a:t>2040</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388620">
                        <a:lnSpc>
                          <a:spcPts val="1310"/>
                        </a:lnSpc>
                      </a:pPr>
                      <a:r>
                        <a:rPr sz="1100" spc="-5" dirty="0">
                          <a:latin typeface="Univers for BP"/>
                          <a:cs typeface="Univers for BP"/>
                        </a:rPr>
                        <a:t>1990-</a:t>
                      </a:r>
                      <a:endParaRPr sz="1100">
                        <a:latin typeface="Univers for BP"/>
                        <a:cs typeface="Univers for BP"/>
                      </a:endParaRPr>
                    </a:p>
                    <a:p>
                      <a:pPr marL="393065">
                        <a:lnSpc>
                          <a:spcPct val="100000"/>
                        </a:lnSpc>
                      </a:pPr>
                      <a:r>
                        <a:rPr sz="1100" spc="-5" dirty="0">
                          <a:latin typeface="Univers for BP"/>
                          <a:cs typeface="Univers for BP"/>
                        </a:rPr>
                        <a:t>2016</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93345">
                        <a:lnSpc>
                          <a:spcPts val="1310"/>
                        </a:lnSpc>
                      </a:pPr>
                      <a:r>
                        <a:rPr sz="1100" spc="-5" dirty="0">
                          <a:latin typeface="Univers for BP"/>
                          <a:cs typeface="Univers for BP"/>
                        </a:rPr>
                        <a:t>2016-</a:t>
                      </a:r>
                      <a:endParaRPr sz="1100">
                        <a:latin typeface="Univers for BP"/>
                        <a:cs typeface="Univers for BP"/>
                      </a:endParaRPr>
                    </a:p>
                    <a:p>
                      <a:pPr marL="97790">
                        <a:lnSpc>
                          <a:spcPct val="100000"/>
                        </a:lnSpc>
                      </a:pPr>
                      <a:r>
                        <a:rPr sz="1100" spc="-5" dirty="0">
                          <a:latin typeface="Univers for BP"/>
                          <a:cs typeface="Univers for BP"/>
                        </a:rPr>
                        <a:t>2040</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431165">
                        <a:lnSpc>
                          <a:spcPts val="1310"/>
                        </a:lnSpc>
                      </a:pPr>
                      <a:r>
                        <a:rPr sz="1100" spc="-5" dirty="0">
                          <a:latin typeface="Univers for BP"/>
                          <a:cs typeface="Univers for BP"/>
                        </a:rPr>
                        <a:t>1990-</a:t>
                      </a:r>
                      <a:endParaRPr sz="1100">
                        <a:latin typeface="Univers for BP"/>
                        <a:cs typeface="Univers for BP"/>
                      </a:endParaRPr>
                    </a:p>
                    <a:p>
                      <a:pPr marL="435609">
                        <a:lnSpc>
                          <a:spcPct val="100000"/>
                        </a:lnSpc>
                      </a:pPr>
                      <a:r>
                        <a:rPr sz="1100" spc="-5" dirty="0">
                          <a:latin typeface="Univers for BP"/>
                          <a:cs typeface="Univers for BP"/>
                        </a:rPr>
                        <a:t>2016</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151765">
                        <a:lnSpc>
                          <a:spcPts val="1310"/>
                        </a:lnSpc>
                      </a:pPr>
                      <a:r>
                        <a:rPr sz="1100" spc="-5" dirty="0">
                          <a:latin typeface="Univers for BP"/>
                          <a:cs typeface="Univers for BP"/>
                        </a:rPr>
                        <a:t>2016-</a:t>
                      </a:r>
                      <a:endParaRPr sz="1100">
                        <a:latin typeface="Univers for BP"/>
                        <a:cs typeface="Univers for BP"/>
                      </a:endParaRPr>
                    </a:p>
                    <a:p>
                      <a:pPr marL="156210">
                        <a:lnSpc>
                          <a:spcPct val="100000"/>
                        </a:lnSpc>
                      </a:pPr>
                      <a:r>
                        <a:rPr sz="1100" spc="-5" dirty="0">
                          <a:latin typeface="Univers for BP"/>
                          <a:cs typeface="Univers for BP"/>
                        </a:rPr>
                        <a:t>2040</a:t>
                      </a:r>
                      <a:endParaRPr sz="1100">
                        <a:latin typeface="Univers for BP"/>
                        <a:cs typeface="Univers for BP"/>
                      </a:endParaRPr>
                    </a:p>
                  </a:txBody>
                  <a:tcPr marL="0" marR="0" marT="0" marB="0">
                    <a:lnB w="12700">
                      <a:solidFill>
                        <a:srgbClr val="666666"/>
                      </a:solidFill>
                      <a:prstDash val="solid"/>
                    </a:lnB>
                    <a:solidFill>
                      <a:srgbClr val="F1F1F1"/>
                    </a:solidFill>
                  </a:tcPr>
                </a:tc>
                <a:extLst>
                  <a:ext uri="{0D108BD9-81ED-4DB2-BD59-A6C34878D82A}">
                    <a16:rowId xmlns:a16="http://schemas.microsoft.com/office/drawing/2014/main" xmlns="" val="10009"/>
                  </a:ext>
                </a:extLst>
              </a:tr>
              <a:tr h="182372">
                <a:tc>
                  <a:txBody>
                    <a:bodyPr/>
                    <a:lstStyle/>
                    <a:p>
                      <a:pPr marL="8255">
                        <a:lnSpc>
                          <a:spcPct val="100000"/>
                        </a:lnSpc>
                        <a:spcBef>
                          <a:spcPts val="45"/>
                        </a:spcBef>
                      </a:pPr>
                      <a:r>
                        <a:rPr sz="1100" dirty="0">
                          <a:latin typeface="Univers for BP"/>
                          <a:cs typeface="Univers for BP"/>
                        </a:rPr>
                        <a:t>Primary</a:t>
                      </a:r>
                      <a:r>
                        <a:rPr sz="1100" spc="-114" dirty="0">
                          <a:latin typeface="Univers for BP"/>
                          <a:cs typeface="Univers for BP"/>
                        </a:rPr>
                        <a:t> </a:t>
                      </a:r>
                      <a:r>
                        <a:rPr sz="1100" dirty="0">
                          <a:latin typeface="Univers for BP"/>
                          <a:cs typeface="Univers for BP"/>
                        </a:rPr>
                        <a:t>energy</a:t>
                      </a:r>
                      <a:endParaRPr sz="1100">
                        <a:latin typeface="Univers for BP"/>
                        <a:cs typeface="Univers for BP"/>
                      </a:endParaRPr>
                    </a:p>
                  </a:txBody>
                  <a:tcPr marL="0" marR="0" marT="5715" marB="0">
                    <a:lnT w="12700">
                      <a:solidFill>
                        <a:srgbClr val="666666"/>
                      </a:solidFill>
                      <a:prstDash val="solid"/>
                    </a:lnT>
                    <a:lnB w="12700">
                      <a:solidFill>
                        <a:srgbClr val="666666"/>
                      </a:solidFill>
                      <a:prstDash val="solid"/>
                    </a:lnB>
                  </a:tcPr>
                </a:tc>
                <a:tc>
                  <a:txBody>
                    <a:bodyPr/>
                    <a:lstStyle/>
                    <a:p>
                      <a:pPr marR="16510" algn="ctr">
                        <a:lnSpc>
                          <a:spcPct val="100000"/>
                        </a:lnSpc>
                        <a:spcBef>
                          <a:spcPts val="45"/>
                        </a:spcBef>
                      </a:pPr>
                      <a:r>
                        <a:rPr sz="1100" b="0" spc="-5" dirty="0">
                          <a:latin typeface="Univers for BP Light"/>
                          <a:cs typeface="Univers for BP Light"/>
                        </a:rPr>
                        <a:t>13276</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L="59055">
                        <a:lnSpc>
                          <a:spcPct val="100000"/>
                        </a:lnSpc>
                        <a:spcBef>
                          <a:spcPts val="45"/>
                        </a:spcBef>
                      </a:pPr>
                      <a:r>
                        <a:rPr sz="1100" b="0" spc="-5" dirty="0">
                          <a:latin typeface="Univers for BP Light"/>
                          <a:cs typeface="Univers for BP Light"/>
                        </a:rPr>
                        <a:t>17983</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L="316865">
                        <a:lnSpc>
                          <a:spcPct val="100000"/>
                        </a:lnSpc>
                        <a:spcBef>
                          <a:spcPts val="45"/>
                        </a:spcBef>
                      </a:pPr>
                      <a:r>
                        <a:rPr sz="1100" b="0" spc="-5" dirty="0">
                          <a:latin typeface="Univers for BP Light"/>
                          <a:cs typeface="Univers for BP Light"/>
                        </a:rPr>
                        <a:t>100%</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L="66675">
                        <a:lnSpc>
                          <a:spcPct val="100000"/>
                        </a:lnSpc>
                        <a:spcBef>
                          <a:spcPts val="45"/>
                        </a:spcBef>
                      </a:pPr>
                      <a:r>
                        <a:rPr sz="1100" b="0" spc="-5" dirty="0">
                          <a:latin typeface="Univers for BP Light"/>
                          <a:cs typeface="Univers for BP Light"/>
                        </a:rPr>
                        <a:t>100%</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R="104775" algn="r">
                        <a:lnSpc>
                          <a:spcPct val="100000"/>
                        </a:lnSpc>
                        <a:spcBef>
                          <a:spcPts val="45"/>
                        </a:spcBef>
                      </a:pPr>
                      <a:r>
                        <a:rPr sz="1100" b="0" spc="-5" dirty="0">
                          <a:latin typeface="Univers for BP Light"/>
                          <a:cs typeface="Univers for BP Light"/>
                        </a:rPr>
                        <a:t>5134</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L="83820">
                        <a:lnSpc>
                          <a:spcPct val="100000"/>
                        </a:lnSpc>
                        <a:spcBef>
                          <a:spcPts val="45"/>
                        </a:spcBef>
                      </a:pPr>
                      <a:r>
                        <a:rPr sz="1100" b="0" spc="-5" dirty="0">
                          <a:latin typeface="Univers for BP Light"/>
                          <a:cs typeface="Univers for BP Light"/>
                        </a:rPr>
                        <a:t>4707</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R="99060" algn="r">
                        <a:lnSpc>
                          <a:spcPct val="100000"/>
                        </a:lnSpc>
                        <a:spcBef>
                          <a:spcPts val="45"/>
                        </a:spcBef>
                      </a:pPr>
                      <a:r>
                        <a:rPr sz="1100" b="0" spc="-5" dirty="0">
                          <a:latin typeface="Univers for BP Light"/>
                          <a:cs typeface="Univers for BP Light"/>
                        </a:rPr>
                        <a:t>63%</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L="105410">
                        <a:lnSpc>
                          <a:spcPct val="100000"/>
                        </a:lnSpc>
                        <a:spcBef>
                          <a:spcPts val="45"/>
                        </a:spcBef>
                      </a:pPr>
                      <a:r>
                        <a:rPr sz="1100" b="0" spc="-5" dirty="0">
                          <a:latin typeface="Univers for BP Light"/>
                          <a:cs typeface="Univers for BP Light"/>
                        </a:rPr>
                        <a:t>35%</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R="36195" algn="r">
                        <a:lnSpc>
                          <a:spcPct val="100000"/>
                        </a:lnSpc>
                        <a:spcBef>
                          <a:spcPts val="45"/>
                        </a:spcBef>
                      </a:pPr>
                      <a:r>
                        <a:rPr sz="1100" b="0" dirty="0">
                          <a:latin typeface="Univers for BP Light"/>
                          <a:cs typeface="Univers for BP Light"/>
                        </a:rPr>
                        <a:t>1.9%</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tc>
                  <a:txBody>
                    <a:bodyPr/>
                    <a:lstStyle/>
                    <a:p>
                      <a:pPr marR="81915" algn="r">
                        <a:lnSpc>
                          <a:spcPct val="100000"/>
                        </a:lnSpc>
                        <a:spcBef>
                          <a:spcPts val="45"/>
                        </a:spcBef>
                      </a:pPr>
                      <a:r>
                        <a:rPr sz="1100" b="0" dirty="0">
                          <a:latin typeface="Univers for BP Light"/>
                          <a:cs typeface="Univers for BP Light"/>
                        </a:rPr>
                        <a:t>1.3%</a:t>
                      </a:r>
                      <a:endParaRPr sz="1100">
                        <a:latin typeface="Univers for BP Light"/>
                        <a:cs typeface="Univers for BP Light"/>
                      </a:endParaRPr>
                    </a:p>
                  </a:txBody>
                  <a:tcPr marL="0" marR="0" marT="5715" marB="0">
                    <a:lnT w="12700">
                      <a:solidFill>
                        <a:srgbClr val="666666"/>
                      </a:solidFill>
                      <a:prstDash val="solid"/>
                    </a:lnT>
                    <a:lnB w="12700">
                      <a:solidFill>
                        <a:srgbClr val="666666"/>
                      </a:solidFill>
                      <a:prstDash val="solid"/>
                    </a:lnB>
                  </a:tcPr>
                </a:tc>
                <a:extLst>
                  <a:ext uri="{0D108BD9-81ED-4DB2-BD59-A6C34878D82A}">
                    <a16:rowId xmlns:a16="http://schemas.microsoft.com/office/drawing/2014/main" xmlns="" val="10010"/>
                  </a:ext>
                </a:extLst>
              </a:tr>
              <a:tr h="184658">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extLst>
                  <a:ext uri="{0D108BD9-81ED-4DB2-BD59-A6C34878D82A}">
                    <a16:rowId xmlns:a16="http://schemas.microsoft.com/office/drawing/2014/main" xmlns="" val="10011"/>
                  </a:ext>
                </a:extLst>
              </a:tr>
              <a:tr h="180711">
                <a:tc>
                  <a:txBody>
                    <a:bodyPr/>
                    <a:lstStyle/>
                    <a:p>
                      <a:pPr marL="8255">
                        <a:lnSpc>
                          <a:spcPts val="1310"/>
                        </a:lnSpc>
                      </a:pPr>
                      <a:r>
                        <a:rPr sz="1150" i="1" spc="-35" dirty="0">
                          <a:latin typeface="Univers for BP"/>
                          <a:cs typeface="Univers for BP"/>
                        </a:rPr>
                        <a:t>By</a:t>
                      </a:r>
                      <a:r>
                        <a:rPr sz="1150" i="1" spc="-120" dirty="0">
                          <a:latin typeface="Univers for BP"/>
                          <a:cs typeface="Univers for BP"/>
                        </a:rPr>
                        <a:t> </a:t>
                      </a:r>
                      <a:r>
                        <a:rPr sz="1150" i="1" spc="-20" dirty="0">
                          <a:latin typeface="Univers for BP"/>
                          <a:cs typeface="Univers for BP"/>
                        </a:rPr>
                        <a:t>fuel:</a:t>
                      </a:r>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extLst>
                  <a:ext uri="{0D108BD9-81ED-4DB2-BD59-A6C34878D82A}">
                    <a16:rowId xmlns:a16="http://schemas.microsoft.com/office/drawing/2014/main" xmlns="" val="10012"/>
                  </a:ext>
                </a:extLst>
              </a:tr>
              <a:tr h="174634">
                <a:tc>
                  <a:txBody>
                    <a:bodyPr/>
                    <a:lstStyle/>
                    <a:p>
                      <a:pPr marL="8255">
                        <a:lnSpc>
                          <a:spcPct val="100000"/>
                        </a:lnSpc>
                        <a:spcBef>
                          <a:spcPts val="30"/>
                        </a:spcBef>
                      </a:pPr>
                      <a:r>
                        <a:rPr sz="1100" b="0" spc="-5" dirty="0">
                          <a:latin typeface="Univers for BP Light"/>
                          <a:cs typeface="Univers for BP Light"/>
                        </a:rPr>
                        <a:t>Oil</a:t>
                      </a:r>
                      <a:endParaRPr sz="1100">
                        <a:latin typeface="Univers for BP Light"/>
                        <a:cs typeface="Univers for BP Light"/>
                      </a:endParaRPr>
                    </a:p>
                  </a:txBody>
                  <a:tcPr marL="0" marR="0" marT="3810" marB="0">
                    <a:solidFill>
                      <a:srgbClr val="F1F1F1"/>
                    </a:solidFill>
                  </a:tcPr>
                </a:tc>
                <a:tc>
                  <a:txBody>
                    <a:bodyPr/>
                    <a:lstStyle/>
                    <a:p>
                      <a:pPr marR="17780" algn="ctr">
                        <a:lnSpc>
                          <a:spcPct val="100000"/>
                        </a:lnSpc>
                        <a:spcBef>
                          <a:spcPts val="30"/>
                        </a:spcBef>
                      </a:pPr>
                      <a:r>
                        <a:rPr sz="1100" b="0" spc="-5" dirty="0">
                          <a:latin typeface="Univers for BP Light"/>
                          <a:cs typeface="Univers for BP Light"/>
                        </a:rPr>
                        <a:t>4336</a:t>
                      </a:r>
                      <a:endParaRPr sz="1100">
                        <a:latin typeface="Univers for BP Light"/>
                        <a:cs typeface="Univers for BP Light"/>
                      </a:endParaRPr>
                    </a:p>
                  </a:txBody>
                  <a:tcPr marL="0" marR="0" marT="3810" marB="0">
                    <a:solidFill>
                      <a:srgbClr val="F1F1F1"/>
                    </a:solidFill>
                  </a:tcPr>
                </a:tc>
                <a:tc>
                  <a:txBody>
                    <a:bodyPr/>
                    <a:lstStyle/>
                    <a:p>
                      <a:pPr marL="97155">
                        <a:lnSpc>
                          <a:spcPct val="100000"/>
                        </a:lnSpc>
                        <a:spcBef>
                          <a:spcPts val="30"/>
                        </a:spcBef>
                      </a:pPr>
                      <a:r>
                        <a:rPr sz="1100" b="0" spc="-5" dirty="0">
                          <a:latin typeface="Univers for BP Light"/>
                          <a:cs typeface="Univers for BP Light"/>
                        </a:rPr>
                        <a:t>4836</a:t>
                      </a:r>
                      <a:endParaRPr sz="1100">
                        <a:latin typeface="Univers for BP Light"/>
                        <a:cs typeface="Univers for BP Light"/>
                      </a:endParaRPr>
                    </a:p>
                  </a:txBody>
                  <a:tcPr marL="0" marR="0" marT="3810" marB="0">
                    <a:solidFill>
                      <a:srgbClr val="F1F1F1"/>
                    </a:solidFill>
                  </a:tcPr>
                </a:tc>
                <a:tc>
                  <a:txBody>
                    <a:bodyPr/>
                    <a:lstStyle/>
                    <a:p>
                      <a:pPr marL="354965">
                        <a:lnSpc>
                          <a:spcPct val="100000"/>
                        </a:lnSpc>
                        <a:spcBef>
                          <a:spcPts val="30"/>
                        </a:spcBef>
                      </a:pPr>
                      <a:r>
                        <a:rPr sz="1100" b="0" spc="-5" dirty="0">
                          <a:latin typeface="Univers for BP Light"/>
                          <a:cs typeface="Univers for BP Light"/>
                        </a:rPr>
                        <a:t>33%</a:t>
                      </a:r>
                      <a:endParaRPr sz="1100">
                        <a:latin typeface="Univers for BP Light"/>
                        <a:cs typeface="Univers for BP Light"/>
                      </a:endParaRPr>
                    </a:p>
                  </a:txBody>
                  <a:tcPr marL="0" marR="0" marT="3810" marB="0">
                    <a:solidFill>
                      <a:srgbClr val="F1F1F1"/>
                    </a:solidFill>
                  </a:tcPr>
                </a:tc>
                <a:tc>
                  <a:txBody>
                    <a:bodyPr/>
                    <a:lstStyle/>
                    <a:p>
                      <a:pPr marL="104775">
                        <a:lnSpc>
                          <a:spcPct val="100000"/>
                        </a:lnSpc>
                        <a:spcBef>
                          <a:spcPts val="30"/>
                        </a:spcBef>
                      </a:pPr>
                      <a:r>
                        <a:rPr sz="1100" b="0" spc="-5" dirty="0">
                          <a:latin typeface="Univers for BP Light"/>
                          <a:cs typeface="Univers for BP Light"/>
                        </a:rPr>
                        <a:t>27%</a:t>
                      </a:r>
                      <a:endParaRPr sz="1100">
                        <a:latin typeface="Univers for BP Light"/>
                        <a:cs typeface="Univers for BP Light"/>
                      </a:endParaRPr>
                    </a:p>
                  </a:txBody>
                  <a:tcPr marL="0" marR="0" marT="3810" marB="0">
                    <a:solidFill>
                      <a:srgbClr val="F1F1F1"/>
                    </a:solidFill>
                  </a:tcPr>
                </a:tc>
                <a:tc>
                  <a:txBody>
                    <a:bodyPr/>
                    <a:lstStyle/>
                    <a:p>
                      <a:pPr marR="104775" algn="r">
                        <a:lnSpc>
                          <a:spcPct val="100000"/>
                        </a:lnSpc>
                        <a:spcBef>
                          <a:spcPts val="30"/>
                        </a:spcBef>
                      </a:pPr>
                      <a:r>
                        <a:rPr sz="1100" b="0" spc="-5" dirty="0">
                          <a:latin typeface="Univers for BP Light"/>
                          <a:cs typeface="Univers for BP Light"/>
                        </a:rPr>
                        <a:t>1183</a:t>
                      </a:r>
                      <a:endParaRPr sz="1100">
                        <a:latin typeface="Univers for BP Light"/>
                        <a:cs typeface="Univers for BP Light"/>
                      </a:endParaRPr>
                    </a:p>
                  </a:txBody>
                  <a:tcPr marL="0" marR="0" marT="3810" marB="0">
                    <a:solidFill>
                      <a:srgbClr val="F1F1F1"/>
                    </a:solidFill>
                  </a:tcPr>
                </a:tc>
                <a:tc>
                  <a:txBody>
                    <a:bodyPr/>
                    <a:lstStyle/>
                    <a:p>
                      <a:pPr marR="340995" algn="r">
                        <a:lnSpc>
                          <a:spcPct val="100000"/>
                        </a:lnSpc>
                        <a:spcBef>
                          <a:spcPts val="30"/>
                        </a:spcBef>
                      </a:pPr>
                      <a:r>
                        <a:rPr sz="1100" b="0" spc="-5" dirty="0">
                          <a:latin typeface="Univers for BP Light"/>
                          <a:cs typeface="Univers for BP Light"/>
                        </a:rPr>
                        <a:t>500</a:t>
                      </a:r>
                      <a:endParaRPr sz="1100">
                        <a:latin typeface="Univers for BP Light"/>
                        <a:cs typeface="Univers for BP Light"/>
                      </a:endParaRPr>
                    </a:p>
                  </a:txBody>
                  <a:tcPr marL="0" marR="0" marT="3810" marB="0">
                    <a:solidFill>
                      <a:srgbClr val="F1F1F1"/>
                    </a:solidFill>
                  </a:tcPr>
                </a:tc>
                <a:tc>
                  <a:txBody>
                    <a:bodyPr/>
                    <a:lstStyle/>
                    <a:p>
                      <a:pPr marR="99060" algn="r">
                        <a:lnSpc>
                          <a:spcPct val="100000"/>
                        </a:lnSpc>
                        <a:spcBef>
                          <a:spcPts val="30"/>
                        </a:spcBef>
                      </a:pPr>
                      <a:r>
                        <a:rPr sz="1100" b="0" spc="-5" dirty="0">
                          <a:latin typeface="Univers for BP Light"/>
                          <a:cs typeface="Univers for BP Light"/>
                        </a:rPr>
                        <a:t>38%</a:t>
                      </a:r>
                      <a:endParaRPr sz="1100">
                        <a:latin typeface="Univers for BP Light"/>
                        <a:cs typeface="Univers for BP Light"/>
                      </a:endParaRPr>
                    </a:p>
                  </a:txBody>
                  <a:tcPr marL="0" marR="0" marT="3810" marB="0">
                    <a:solidFill>
                      <a:srgbClr val="F1F1F1"/>
                    </a:solidFill>
                  </a:tcPr>
                </a:tc>
                <a:tc>
                  <a:txBody>
                    <a:bodyPr/>
                    <a:lstStyle/>
                    <a:p>
                      <a:pPr marL="105410">
                        <a:lnSpc>
                          <a:spcPct val="100000"/>
                        </a:lnSpc>
                        <a:spcBef>
                          <a:spcPts val="30"/>
                        </a:spcBef>
                      </a:pPr>
                      <a:r>
                        <a:rPr sz="1100" b="0" spc="-5" dirty="0">
                          <a:latin typeface="Univers for BP Light"/>
                          <a:cs typeface="Univers for BP Light"/>
                        </a:rPr>
                        <a:t>12%</a:t>
                      </a:r>
                      <a:endParaRPr sz="1100">
                        <a:latin typeface="Univers for BP Light"/>
                        <a:cs typeface="Univers for BP Light"/>
                      </a:endParaRPr>
                    </a:p>
                  </a:txBody>
                  <a:tcPr marL="0" marR="0" marT="3810" marB="0">
                    <a:solidFill>
                      <a:srgbClr val="F1F1F1"/>
                    </a:solidFill>
                  </a:tcPr>
                </a:tc>
                <a:tc>
                  <a:txBody>
                    <a:bodyPr/>
                    <a:lstStyle/>
                    <a:p>
                      <a:pPr marR="36195" algn="r">
                        <a:lnSpc>
                          <a:spcPct val="100000"/>
                        </a:lnSpc>
                        <a:spcBef>
                          <a:spcPts val="30"/>
                        </a:spcBef>
                      </a:pPr>
                      <a:r>
                        <a:rPr sz="1100" b="0" dirty="0">
                          <a:latin typeface="Univers for BP Light"/>
                          <a:cs typeface="Univers for BP Light"/>
                        </a:rPr>
                        <a:t>1.2%</a:t>
                      </a:r>
                      <a:endParaRPr sz="1100">
                        <a:latin typeface="Univers for BP Light"/>
                        <a:cs typeface="Univers for BP Light"/>
                      </a:endParaRPr>
                    </a:p>
                  </a:txBody>
                  <a:tcPr marL="0" marR="0" marT="3810" marB="0">
                    <a:solidFill>
                      <a:srgbClr val="F1F1F1"/>
                    </a:solidFill>
                  </a:tcPr>
                </a:tc>
                <a:tc>
                  <a:txBody>
                    <a:bodyPr/>
                    <a:lstStyle/>
                    <a:p>
                      <a:pPr marR="81915" algn="r">
                        <a:lnSpc>
                          <a:spcPct val="100000"/>
                        </a:lnSpc>
                        <a:spcBef>
                          <a:spcPts val="30"/>
                        </a:spcBef>
                      </a:pPr>
                      <a:r>
                        <a:rPr sz="1100" b="0" dirty="0">
                          <a:latin typeface="Univers for BP Light"/>
                          <a:cs typeface="Univers for BP Light"/>
                        </a:rPr>
                        <a:t>0.5%</a:t>
                      </a:r>
                      <a:endParaRPr sz="1100">
                        <a:latin typeface="Univers for BP Light"/>
                        <a:cs typeface="Univers for BP Light"/>
                      </a:endParaRPr>
                    </a:p>
                  </a:txBody>
                  <a:tcPr marL="0" marR="0" marT="3810" marB="0">
                    <a:solidFill>
                      <a:srgbClr val="F1F1F1"/>
                    </a:solidFill>
                  </a:tcPr>
                </a:tc>
                <a:extLst>
                  <a:ext uri="{0D108BD9-81ED-4DB2-BD59-A6C34878D82A}">
                    <a16:rowId xmlns:a16="http://schemas.microsoft.com/office/drawing/2014/main" xmlns="" val="10013"/>
                  </a:ext>
                </a:extLst>
              </a:tr>
              <a:tr h="176530">
                <a:tc>
                  <a:txBody>
                    <a:bodyPr/>
                    <a:lstStyle/>
                    <a:p>
                      <a:pPr marL="8255">
                        <a:lnSpc>
                          <a:spcPct val="100000"/>
                        </a:lnSpc>
                        <a:spcBef>
                          <a:spcPts val="30"/>
                        </a:spcBef>
                      </a:pPr>
                      <a:r>
                        <a:rPr sz="1100" b="0" spc="-5" dirty="0">
                          <a:latin typeface="Univers for BP Light"/>
                          <a:cs typeface="Univers for BP Light"/>
                        </a:rPr>
                        <a:t>Gas</a:t>
                      </a:r>
                      <a:endParaRPr sz="1100">
                        <a:latin typeface="Univers for BP Light"/>
                        <a:cs typeface="Univers for BP Light"/>
                      </a:endParaRPr>
                    </a:p>
                  </a:txBody>
                  <a:tcPr marL="0" marR="0" marT="3810" marB="0"/>
                </a:tc>
                <a:tc>
                  <a:txBody>
                    <a:bodyPr/>
                    <a:lstStyle/>
                    <a:p>
                      <a:pPr marR="17780" algn="ctr">
                        <a:lnSpc>
                          <a:spcPct val="100000"/>
                        </a:lnSpc>
                        <a:spcBef>
                          <a:spcPts val="30"/>
                        </a:spcBef>
                      </a:pPr>
                      <a:r>
                        <a:rPr sz="1100" b="0" spc="-5" dirty="0">
                          <a:latin typeface="Univers for BP Light"/>
                          <a:cs typeface="Univers for BP Light"/>
                        </a:rPr>
                        <a:t>3204</a:t>
                      </a:r>
                      <a:endParaRPr sz="1100">
                        <a:latin typeface="Univers for BP Light"/>
                        <a:cs typeface="Univers for BP Light"/>
                      </a:endParaRPr>
                    </a:p>
                  </a:txBody>
                  <a:tcPr marL="0" marR="0" marT="3810" marB="0"/>
                </a:tc>
                <a:tc>
                  <a:txBody>
                    <a:bodyPr/>
                    <a:lstStyle/>
                    <a:p>
                      <a:pPr marL="97155">
                        <a:lnSpc>
                          <a:spcPct val="100000"/>
                        </a:lnSpc>
                        <a:spcBef>
                          <a:spcPts val="30"/>
                        </a:spcBef>
                      </a:pPr>
                      <a:r>
                        <a:rPr sz="1100" b="0" spc="-5" dirty="0">
                          <a:latin typeface="Univers for BP Light"/>
                          <a:cs typeface="Univers for BP Light"/>
                        </a:rPr>
                        <a:t>4707</a:t>
                      </a:r>
                      <a:endParaRPr sz="1100" dirty="0">
                        <a:latin typeface="Univers for BP Light"/>
                        <a:cs typeface="Univers for BP Light"/>
                      </a:endParaRPr>
                    </a:p>
                  </a:txBody>
                  <a:tcPr marL="0" marR="0" marT="3810" marB="0"/>
                </a:tc>
                <a:tc>
                  <a:txBody>
                    <a:bodyPr/>
                    <a:lstStyle/>
                    <a:p>
                      <a:pPr marL="354965">
                        <a:lnSpc>
                          <a:spcPct val="100000"/>
                        </a:lnSpc>
                        <a:spcBef>
                          <a:spcPts val="30"/>
                        </a:spcBef>
                      </a:pPr>
                      <a:r>
                        <a:rPr sz="1100" b="0" spc="-5" dirty="0">
                          <a:latin typeface="Univers for BP Light"/>
                          <a:cs typeface="Univers for BP Light"/>
                        </a:rPr>
                        <a:t>24%</a:t>
                      </a:r>
                      <a:endParaRPr sz="1100">
                        <a:latin typeface="Univers for BP Light"/>
                        <a:cs typeface="Univers for BP Light"/>
                      </a:endParaRPr>
                    </a:p>
                  </a:txBody>
                  <a:tcPr marL="0" marR="0" marT="3810" marB="0"/>
                </a:tc>
                <a:tc>
                  <a:txBody>
                    <a:bodyPr/>
                    <a:lstStyle/>
                    <a:p>
                      <a:pPr marL="104775">
                        <a:lnSpc>
                          <a:spcPct val="100000"/>
                        </a:lnSpc>
                        <a:spcBef>
                          <a:spcPts val="30"/>
                        </a:spcBef>
                      </a:pPr>
                      <a:r>
                        <a:rPr sz="1100" b="0" spc="-5" dirty="0">
                          <a:latin typeface="Univers for BP Light"/>
                          <a:cs typeface="Univers for BP Light"/>
                        </a:rPr>
                        <a:t>26%</a:t>
                      </a:r>
                      <a:endParaRPr sz="1100">
                        <a:latin typeface="Univers for BP Light"/>
                        <a:cs typeface="Univers for BP Light"/>
                      </a:endParaRPr>
                    </a:p>
                  </a:txBody>
                  <a:tcPr marL="0" marR="0" marT="3810" marB="0"/>
                </a:tc>
                <a:tc>
                  <a:txBody>
                    <a:bodyPr/>
                    <a:lstStyle/>
                    <a:p>
                      <a:pPr marR="104775" algn="r">
                        <a:lnSpc>
                          <a:spcPct val="100000"/>
                        </a:lnSpc>
                        <a:spcBef>
                          <a:spcPts val="30"/>
                        </a:spcBef>
                      </a:pPr>
                      <a:r>
                        <a:rPr sz="1100" b="0" spc="-5" dirty="0">
                          <a:latin typeface="Univers for BP Light"/>
                          <a:cs typeface="Univers for BP Light"/>
                        </a:rPr>
                        <a:t>1437</a:t>
                      </a:r>
                      <a:endParaRPr sz="1100">
                        <a:latin typeface="Univers for BP Light"/>
                        <a:cs typeface="Univers for BP Light"/>
                      </a:endParaRPr>
                    </a:p>
                  </a:txBody>
                  <a:tcPr marL="0" marR="0" marT="3810" marB="0"/>
                </a:tc>
                <a:tc>
                  <a:txBody>
                    <a:bodyPr/>
                    <a:lstStyle/>
                    <a:p>
                      <a:pPr marL="83820">
                        <a:lnSpc>
                          <a:spcPct val="100000"/>
                        </a:lnSpc>
                        <a:spcBef>
                          <a:spcPts val="30"/>
                        </a:spcBef>
                      </a:pPr>
                      <a:r>
                        <a:rPr sz="1100" b="0" spc="-5" dirty="0">
                          <a:latin typeface="Univers for BP Light"/>
                          <a:cs typeface="Univers for BP Light"/>
                        </a:rPr>
                        <a:t>1502</a:t>
                      </a:r>
                      <a:endParaRPr sz="1100">
                        <a:latin typeface="Univers for BP Light"/>
                        <a:cs typeface="Univers for BP Light"/>
                      </a:endParaRPr>
                    </a:p>
                  </a:txBody>
                  <a:tcPr marL="0" marR="0" marT="3810" marB="0"/>
                </a:tc>
                <a:tc>
                  <a:txBody>
                    <a:bodyPr/>
                    <a:lstStyle/>
                    <a:p>
                      <a:pPr marR="99060" algn="r">
                        <a:lnSpc>
                          <a:spcPct val="100000"/>
                        </a:lnSpc>
                        <a:spcBef>
                          <a:spcPts val="30"/>
                        </a:spcBef>
                      </a:pPr>
                      <a:r>
                        <a:rPr sz="1100" b="0" spc="-5" dirty="0">
                          <a:latin typeface="Univers for BP Light"/>
                          <a:cs typeface="Univers for BP Light"/>
                        </a:rPr>
                        <a:t>81%</a:t>
                      </a:r>
                      <a:endParaRPr sz="1100">
                        <a:latin typeface="Univers for BP Light"/>
                        <a:cs typeface="Univers for BP Light"/>
                      </a:endParaRPr>
                    </a:p>
                  </a:txBody>
                  <a:tcPr marL="0" marR="0" marT="3810" marB="0"/>
                </a:tc>
                <a:tc>
                  <a:txBody>
                    <a:bodyPr/>
                    <a:lstStyle/>
                    <a:p>
                      <a:pPr marL="105410">
                        <a:lnSpc>
                          <a:spcPct val="100000"/>
                        </a:lnSpc>
                        <a:spcBef>
                          <a:spcPts val="30"/>
                        </a:spcBef>
                      </a:pPr>
                      <a:r>
                        <a:rPr sz="1100" b="0" spc="-5" dirty="0">
                          <a:latin typeface="Univers for BP Light"/>
                          <a:cs typeface="Univers for BP Light"/>
                        </a:rPr>
                        <a:t>47%</a:t>
                      </a:r>
                      <a:endParaRPr sz="1100">
                        <a:latin typeface="Univers for BP Light"/>
                        <a:cs typeface="Univers for BP Light"/>
                      </a:endParaRPr>
                    </a:p>
                  </a:txBody>
                  <a:tcPr marL="0" marR="0" marT="3810" marB="0"/>
                </a:tc>
                <a:tc>
                  <a:txBody>
                    <a:bodyPr/>
                    <a:lstStyle/>
                    <a:p>
                      <a:pPr marR="36195" algn="r">
                        <a:lnSpc>
                          <a:spcPct val="100000"/>
                        </a:lnSpc>
                        <a:spcBef>
                          <a:spcPts val="30"/>
                        </a:spcBef>
                      </a:pPr>
                      <a:r>
                        <a:rPr sz="1100" b="0" dirty="0">
                          <a:latin typeface="Univers for BP Light"/>
                          <a:cs typeface="Univers for BP Light"/>
                        </a:rPr>
                        <a:t>2.3%</a:t>
                      </a:r>
                      <a:endParaRPr sz="1100">
                        <a:latin typeface="Univers for BP Light"/>
                        <a:cs typeface="Univers for BP Light"/>
                      </a:endParaRPr>
                    </a:p>
                  </a:txBody>
                  <a:tcPr marL="0" marR="0" marT="3810" marB="0"/>
                </a:tc>
                <a:tc>
                  <a:txBody>
                    <a:bodyPr/>
                    <a:lstStyle/>
                    <a:p>
                      <a:pPr marR="81915" algn="r">
                        <a:lnSpc>
                          <a:spcPct val="100000"/>
                        </a:lnSpc>
                        <a:spcBef>
                          <a:spcPts val="30"/>
                        </a:spcBef>
                      </a:pPr>
                      <a:r>
                        <a:rPr sz="1100" b="0" dirty="0">
                          <a:latin typeface="Univers for BP Light"/>
                          <a:cs typeface="Univers for BP Light"/>
                        </a:rPr>
                        <a:t>1.6%</a:t>
                      </a:r>
                      <a:endParaRPr sz="1100">
                        <a:latin typeface="Univers for BP Light"/>
                        <a:cs typeface="Univers for BP Light"/>
                      </a:endParaRPr>
                    </a:p>
                  </a:txBody>
                  <a:tcPr marL="0" marR="0" marT="3810" marB="0"/>
                </a:tc>
                <a:extLst>
                  <a:ext uri="{0D108BD9-81ED-4DB2-BD59-A6C34878D82A}">
                    <a16:rowId xmlns:a16="http://schemas.microsoft.com/office/drawing/2014/main" xmlns="" val="10014"/>
                  </a:ext>
                </a:extLst>
              </a:tr>
              <a:tr h="176402">
                <a:tc>
                  <a:txBody>
                    <a:bodyPr/>
                    <a:lstStyle/>
                    <a:p>
                      <a:pPr marL="8255">
                        <a:lnSpc>
                          <a:spcPct val="100000"/>
                        </a:lnSpc>
                        <a:spcBef>
                          <a:spcPts val="30"/>
                        </a:spcBef>
                      </a:pPr>
                      <a:r>
                        <a:rPr sz="1100" b="0" dirty="0">
                          <a:latin typeface="Univers for BP Light"/>
                          <a:cs typeface="Univers for BP Light"/>
                        </a:rPr>
                        <a:t>Coal</a:t>
                      </a:r>
                      <a:endParaRPr sz="1100">
                        <a:latin typeface="Univers for BP Light"/>
                        <a:cs typeface="Univers for BP Light"/>
                      </a:endParaRPr>
                    </a:p>
                  </a:txBody>
                  <a:tcPr marL="0" marR="0" marT="3810" marB="0">
                    <a:solidFill>
                      <a:srgbClr val="F1F1F1"/>
                    </a:solidFill>
                  </a:tcPr>
                </a:tc>
                <a:tc>
                  <a:txBody>
                    <a:bodyPr/>
                    <a:lstStyle/>
                    <a:p>
                      <a:pPr marR="17780" algn="ctr">
                        <a:lnSpc>
                          <a:spcPct val="100000"/>
                        </a:lnSpc>
                        <a:spcBef>
                          <a:spcPts val="30"/>
                        </a:spcBef>
                      </a:pPr>
                      <a:r>
                        <a:rPr sz="1100" b="0" spc="-5" dirty="0">
                          <a:latin typeface="Univers for BP Light"/>
                          <a:cs typeface="Univers for BP Light"/>
                        </a:rPr>
                        <a:t>3732</a:t>
                      </a:r>
                      <a:endParaRPr sz="1100">
                        <a:latin typeface="Univers for BP Light"/>
                        <a:cs typeface="Univers for BP Light"/>
                      </a:endParaRPr>
                    </a:p>
                  </a:txBody>
                  <a:tcPr marL="0" marR="0" marT="3810" marB="0">
                    <a:solidFill>
                      <a:srgbClr val="F1F1F1"/>
                    </a:solidFill>
                  </a:tcPr>
                </a:tc>
                <a:tc>
                  <a:txBody>
                    <a:bodyPr/>
                    <a:lstStyle/>
                    <a:p>
                      <a:pPr marL="97155">
                        <a:lnSpc>
                          <a:spcPct val="100000"/>
                        </a:lnSpc>
                        <a:spcBef>
                          <a:spcPts val="30"/>
                        </a:spcBef>
                      </a:pPr>
                      <a:r>
                        <a:rPr sz="1100" b="0" spc="-5" dirty="0">
                          <a:latin typeface="Univers for BP Light"/>
                          <a:cs typeface="Univers for BP Light"/>
                        </a:rPr>
                        <a:t>3762</a:t>
                      </a:r>
                      <a:endParaRPr sz="1100">
                        <a:latin typeface="Univers for BP Light"/>
                        <a:cs typeface="Univers for BP Light"/>
                      </a:endParaRPr>
                    </a:p>
                  </a:txBody>
                  <a:tcPr marL="0" marR="0" marT="3810" marB="0">
                    <a:solidFill>
                      <a:srgbClr val="F1F1F1"/>
                    </a:solidFill>
                  </a:tcPr>
                </a:tc>
                <a:tc>
                  <a:txBody>
                    <a:bodyPr/>
                    <a:lstStyle/>
                    <a:p>
                      <a:pPr marL="354965">
                        <a:lnSpc>
                          <a:spcPct val="100000"/>
                        </a:lnSpc>
                        <a:spcBef>
                          <a:spcPts val="30"/>
                        </a:spcBef>
                      </a:pPr>
                      <a:r>
                        <a:rPr sz="1100" b="0" spc="-5" dirty="0">
                          <a:latin typeface="Univers for BP Light"/>
                          <a:cs typeface="Univers for BP Light"/>
                        </a:rPr>
                        <a:t>28%</a:t>
                      </a:r>
                      <a:endParaRPr sz="1100">
                        <a:latin typeface="Univers for BP Light"/>
                        <a:cs typeface="Univers for BP Light"/>
                      </a:endParaRPr>
                    </a:p>
                  </a:txBody>
                  <a:tcPr marL="0" marR="0" marT="3810" marB="0">
                    <a:solidFill>
                      <a:srgbClr val="F1F1F1"/>
                    </a:solidFill>
                  </a:tcPr>
                </a:tc>
                <a:tc>
                  <a:txBody>
                    <a:bodyPr/>
                    <a:lstStyle/>
                    <a:p>
                      <a:pPr marL="104775">
                        <a:lnSpc>
                          <a:spcPct val="100000"/>
                        </a:lnSpc>
                        <a:spcBef>
                          <a:spcPts val="30"/>
                        </a:spcBef>
                      </a:pPr>
                      <a:r>
                        <a:rPr sz="1100" b="0" spc="-5" dirty="0">
                          <a:latin typeface="Univers for BP Light"/>
                          <a:cs typeface="Univers for BP Light"/>
                        </a:rPr>
                        <a:t>21%</a:t>
                      </a:r>
                      <a:endParaRPr sz="1100">
                        <a:latin typeface="Univers for BP Light"/>
                        <a:cs typeface="Univers for BP Light"/>
                      </a:endParaRPr>
                    </a:p>
                  </a:txBody>
                  <a:tcPr marL="0" marR="0" marT="3810" marB="0">
                    <a:solidFill>
                      <a:srgbClr val="F1F1F1"/>
                    </a:solidFill>
                  </a:tcPr>
                </a:tc>
                <a:tc>
                  <a:txBody>
                    <a:bodyPr/>
                    <a:lstStyle/>
                    <a:p>
                      <a:pPr marR="104775" algn="r">
                        <a:lnSpc>
                          <a:spcPct val="100000"/>
                        </a:lnSpc>
                        <a:spcBef>
                          <a:spcPts val="30"/>
                        </a:spcBef>
                      </a:pPr>
                      <a:r>
                        <a:rPr sz="1100" b="0" spc="-5" dirty="0">
                          <a:latin typeface="Univers for BP Light"/>
                          <a:cs typeface="Univers for BP Light"/>
                        </a:rPr>
                        <a:t>1486</a:t>
                      </a:r>
                      <a:endParaRPr sz="1100">
                        <a:latin typeface="Univers for BP Light"/>
                        <a:cs typeface="Univers for BP Light"/>
                      </a:endParaRPr>
                    </a:p>
                  </a:txBody>
                  <a:tcPr marL="0" marR="0" marT="3810" marB="0">
                    <a:solidFill>
                      <a:srgbClr val="F1F1F1"/>
                    </a:solidFill>
                  </a:tcPr>
                </a:tc>
                <a:tc>
                  <a:txBody>
                    <a:bodyPr/>
                    <a:lstStyle/>
                    <a:p>
                      <a:pPr marL="161290">
                        <a:lnSpc>
                          <a:spcPct val="100000"/>
                        </a:lnSpc>
                        <a:spcBef>
                          <a:spcPts val="30"/>
                        </a:spcBef>
                      </a:pPr>
                      <a:r>
                        <a:rPr sz="1100" b="0" spc="-5" dirty="0">
                          <a:latin typeface="Univers for BP Light"/>
                          <a:cs typeface="Univers for BP Light"/>
                        </a:rPr>
                        <a:t>30</a:t>
                      </a:r>
                      <a:endParaRPr sz="1100">
                        <a:latin typeface="Univers for BP Light"/>
                        <a:cs typeface="Univers for BP Light"/>
                      </a:endParaRPr>
                    </a:p>
                  </a:txBody>
                  <a:tcPr marL="0" marR="0" marT="3810" marB="0">
                    <a:solidFill>
                      <a:srgbClr val="F1F1F1"/>
                    </a:solidFill>
                  </a:tcPr>
                </a:tc>
                <a:tc>
                  <a:txBody>
                    <a:bodyPr/>
                    <a:lstStyle/>
                    <a:p>
                      <a:pPr marR="99060" algn="r">
                        <a:lnSpc>
                          <a:spcPct val="100000"/>
                        </a:lnSpc>
                        <a:spcBef>
                          <a:spcPts val="30"/>
                        </a:spcBef>
                      </a:pPr>
                      <a:r>
                        <a:rPr sz="1100" b="0" spc="-5" dirty="0">
                          <a:latin typeface="Univers for BP Light"/>
                          <a:cs typeface="Univers for BP Light"/>
                        </a:rPr>
                        <a:t>66%</a:t>
                      </a:r>
                      <a:endParaRPr sz="1100">
                        <a:latin typeface="Univers for BP Light"/>
                        <a:cs typeface="Univers for BP Light"/>
                      </a:endParaRPr>
                    </a:p>
                  </a:txBody>
                  <a:tcPr marL="0" marR="0" marT="3810" marB="0">
                    <a:solidFill>
                      <a:srgbClr val="F1F1F1"/>
                    </a:solidFill>
                  </a:tcPr>
                </a:tc>
                <a:tc>
                  <a:txBody>
                    <a:bodyPr/>
                    <a:lstStyle/>
                    <a:p>
                      <a:pPr marL="145415">
                        <a:lnSpc>
                          <a:spcPct val="100000"/>
                        </a:lnSpc>
                        <a:spcBef>
                          <a:spcPts val="30"/>
                        </a:spcBef>
                      </a:pPr>
                      <a:r>
                        <a:rPr sz="1100" b="0" spc="-5" dirty="0">
                          <a:latin typeface="Univers for BP Light"/>
                          <a:cs typeface="Univers for BP Light"/>
                        </a:rPr>
                        <a:t>1%</a:t>
                      </a:r>
                      <a:endParaRPr sz="1100">
                        <a:latin typeface="Univers for BP Light"/>
                        <a:cs typeface="Univers for BP Light"/>
                      </a:endParaRPr>
                    </a:p>
                  </a:txBody>
                  <a:tcPr marL="0" marR="0" marT="3810" marB="0">
                    <a:solidFill>
                      <a:srgbClr val="F1F1F1"/>
                    </a:solidFill>
                  </a:tcPr>
                </a:tc>
                <a:tc>
                  <a:txBody>
                    <a:bodyPr/>
                    <a:lstStyle/>
                    <a:p>
                      <a:pPr marR="36195" algn="r">
                        <a:lnSpc>
                          <a:spcPct val="100000"/>
                        </a:lnSpc>
                        <a:spcBef>
                          <a:spcPts val="30"/>
                        </a:spcBef>
                      </a:pPr>
                      <a:r>
                        <a:rPr sz="1100" b="0" dirty="0">
                          <a:latin typeface="Univers for BP Light"/>
                          <a:cs typeface="Univers for BP Light"/>
                        </a:rPr>
                        <a:t>2.0%</a:t>
                      </a:r>
                      <a:endParaRPr sz="1100">
                        <a:latin typeface="Univers for BP Light"/>
                        <a:cs typeface="Univers for BP Light"/>
                      </a:endParaRPr>
                    </a:p>
                  </a:txBody>
                  <a:tcPr marL="0" marR="0" marT="3810" marB="0">
                    <a:solidFill>
                      <a:srgbClr val="F1F1F1"/>
                    </a:solidFill>
                  </a:tcPr>
                </a:tc>
                <a:tc>
                  <a:txBody>
                    <a:bodyPr/>
                    <a:lstStyle/>
                    <a:p>
                      <a:pPr marR="81915" algn="r">
                        <a:lnSpc>
                          <a:spcPct val="100000"/>
                        </a:lnSpc>
                        <a:spcBef>
                          <a:spcPts val="30"/>
                        </a:spcBef>
                      </a:pPr>
                      <a:r>
                        <a:rPr sz="1100" b="0" dirty="0">
                          <a:latin typeface="Univers for BP Light"/>
                          <a:cs typeface="Univers for BP Light"/>
                        </a:rPr>
                        <a:t>0.0%</a:t>
                      </a:r>
                      <a:endParaRPr sz="1100">
                        <a:latin typeface="Univers for BP Light"/>
                        <a:cs typeface="Univers for BP Light"/>
                      </a:endParaRPr>
                    </a:p>
                  </a:txBody>
                  <a:tcPr marL="0" marR="0" marT="3810" marB="0">
                    <a:solidFill>
                      <a:srgbClr val="F1F1F1"/>
                    </a:solidFill>
                  </a:tcPr>
                </a:tc>
                <a:extLst>
                  <a:ext uri="{0D108BD9-81ED-4DB2-BD59-A6C34878D82A}">
                    <a16:rowId xmlns:a16="http://schemas.microsoft.com/office/drawing/2014/main" xmlns="" val="10015"/>
                  </a:ext>
                </a:extLst>
              </a:tr>
              <a:tr h="176530">
                <a:tc>
                  <a:txBody>
                    <a:bodyPr/>
                    <a:lstStyle/>
                    <a:p>
                      <a:pPr marL="8255">
                        <a:lnSpc>
                          <a:spcPct val="100000"/>
                        </a:lnSpc>
                        <a:spcBef>
                          <a:spcPts val="35"/>
                        </a:spcBef>
                      </a:pPr>
                      <a:r>
                        <a:rPr sz="1100" b="0" spc="-5" dirty="0">
                          <a:latin typeface="Univers for BP Light"/>
                          <a:cs typeface="Univers for BP Light"/>
                        </a:rPr>
                        <a:t>Nuclear</a:t>
                      </a:r>
                      <a:endParaRPr sz="1100">
                        <a:latin typeface="Univers for BP Light"/>
                        <a:cs typeface="Univers for BP Light"/>
                      </a:endParaRPr>
                    </a:p>
                  </a:txBody>
                  <a:tcPr marL="0" marR="0" marT="4445" marB="0"/>
                </a:tc>
                <a:tc>
                  <a:txBody>
                    <a:bodyPr/>
                    <a:lstStyle/>
                    <a:p>
                      <a:pPr marR="16510" algn="ctr">
                        <a:lnSpc>
                          <a:spcPct val="100000"/>
                        </a:lnSpc>
                        <a:spcBef>
                          <a:spcPts val="35"/>
                        </a:spcBef>
                      </a:pPr>
                      <a:r>
                        <a:rPr sz="1100" b="0" spc="-5" dirty="0">
                          <a:latin typeface="Univers for BP Light"/>
                          <a:cs typeface="Univers for BP Light"/>
                        </a:rPr>
                        <a:t>592</a:t>
                      </a:r>
                      <a:endParaRPr sz="1100">
                        <a:latin typeface="Univers for BP Light"/>
                        <a:cs typeface="Univers for BP Light"/>
                      </a:endParaRPr>
                    </a:p>
                  </a:txBody>
                  <a:tcPr marL="0" marR="0" marT="4445" marB="0"/>
                </a:tc>
                <a:tc>
                  <a:txBody>
                    <a:bodyPr/>
                    <a:lstStyle/>
                    <a:p>
                      <a:pPr marL="136525">
                        <a:lnSpc>
                          <a:spcPct val="100000"/>
                        </a:lnSpc>
                        <a:spcBef>
                          <a:spcPts val="35"/>
                        </a:spcBef>
                      </a:pPr>
                      <a:r>
                        <a:rPr sz="1100" b="0" spc="-5" dirty="0">
                          <a:latin typeface="Univers for BP Light"/>
                          <a:cs typeface="Univers for BP Light"/>
                        </a:rPr>
                        <a:t>912</a:t>
                      </a:r>
                      <a:endParaRPr sz="1100">
                        <a:latin typeface="Univers for BP Light"/>
                        <a:cs typeface="Univers for BP Light"/>
                      </a:endParaRPr>
                    </a:p>
                  </a:txBody>
                  <a:tcPr marL="0" marR="0" marT="4445" marB="0"/>
                </a:tc>
                <a:tc>
                  <a:txBody>
                    <a:bodyPr/>
                    <a:lstStyle/>
                    <a:p>
                      <a:pPr marL="394335">
                        <a:lnSpc>
                          <a:spcPct val="100000"/>
                        </a:lnSpc>
                        <a:spcBef>
                          <a:spcPts val="35"/>
                        </a:spcBef>
                      </a:pPr>
                      <a:r>
                        <a:rPr sz="1100" b="0" spc="-5" dirty="0">
                          <a:latin typeface="Univers for BP Light"/>
                          <a:cs typeface="Univers for BP Light"/>
                        </a:rPr>
                        <a:t>4%</a:t>
                      </a:r>
                      <a:endParaRPr sz="1100">
                        <a:latin typeface="Univers for BP Light"/>
                        <a:cs typeface="Univers for BP Light"/>
                      </a:endParaRPr>
                    </a:p>
                  </a:txBody>
                  <a:tcPr marL="0" marR="0" marT="4445" marB="0"/>
                </a:tc>
                <a:tc>
                  <a:txBody>
                    <a:bodyPr/>
                    <a:lstStyle/>
                    <a:p>
                      <a:pPr marL="144780">
                        <a:lnSpc>
                          <a:spcPct val="100000"/>
                        </a:lnSpc>
                        <a:spcBef>
                          <a:spcPts val="35"/>
                        </a:spcBef>
                      </a:pPr>
                      <a:r>
                        <a:rPr sz="1100" b="0" spc="-5" dirty="0">
                          <a:latin typeface="Univers for BP Light"/>
                          <a:cs typeface="Univers for BP Light"/>
                        </a:rPr>
                        <a:t>5%</a:t>
                      </a:r>
                      <a:endParaRPr sz="1100">
                        <a:latin typeface="Univers for BP Light"/>
                        <a:cs typeface="Univers for BP Light"/>
                      </a:endParaRPr>
                    </a:p>
                  </a:txBody>
                  <a:tcPr marL="0" marR="0" marT="4445" marB="0"/>
                </a:tc>
                <a:tc>
                  <a:txBody>
                    <a:bodyPr/>
                    <a:lstStyle/>
                    <a:p>
                      <a:pPr marR="142240" algn="r">
                        <a:lnSpc>
                          <a:spcPct val="100000"/>
                        </a:lnSpc>
                        <a:spcBef>
                          <a:spcPts val="35"/>
                        </a:spcBef>
                      </a:pPr>
                      <a:r>
                        <a:rPr sz="1100" b="0" spc="-5" dirty="0">
                          <a:latin typeface="Univers for BP Light"/>
                          <a:cs typeface="Univers for BP Light"/>
                        </a:rPr>
                        <a:t>139</a:t>
                      </a:r>
                      <a:endParaRPr sz="1100">
                        <a:latin typeface="Univers for BP Light"/>
                        <a:cs typeface="Univers for BP Light"/>
                      </a:endParaRPr>
                    </a:p>
                  </a:txBody>
                  <a:tcPr marL="0" marR="0" marT="4445" marB="0"/>
                </a:tc>
                <a:tc>
                  <a:txBody>
                    <a:bodyPr/>
                    <a:lstStyle/>
                    <a:p>
                      <a:pPr marR="340995" algn="r">
                        <a:lnSpc>
                          <a:spcPct val="100000"/>
                        </a:lnSpc>
                        <a:spcBef>
                          <a:spcPts val="35"/>
                        </a:spcBef>
                      </a:pPr>
                      <a:r>
                        <a:rPr sz="1100" b="0" spc="-5" dirty="0">
                          <a:latin typeface="Univers for BP Light"/>
                          <a:cs typeface="Univers for BP Light"/>
                        </a:rPr>
                        <a:t>320</a:t>
                      </a:r>
                      <a:endParaRPr sz="1100">
                        <a:latin typeface="Univers for BP Light"/>
                        <a:cs typeface="Univers for BP Light"/>
                      </a:endParaRPr>
                    </a:p>
                  </a:txBody>
                  <a:tcPr marL="0" marR="0" marT="4445" marB="0"/>
                </a:tc>
                <a:tc>
                  <a:txBody>
                    <a:bodyPr/>
                    <a:lstStyle/>
                    <a:p>
                      <a:pPr marR="99060" algn="r">
                        <a:lnSpc>
                          <a:spcPct val="100000"/>
                        </a:lnSpc>
                        <a:spcBef>
                          <a:spcPts val="35"/>
                        </a:spcBef>
                      </a:pPr>
                      <a:r>
                        <a:rPr sz="1100" b="0" spc="-5" dirty="0">
                          <a:latin typeface="Univers for BP Light"/>
                          <a:cs typeface="Univers for BP Light"/>
                        </a:rPr>
                        <a:t>31%</a:t>
                      </a:r>
                      <a:endParaRPr sz="1100">
                        <a:latin typeface="Univers for BP Light"/>
                        <a:cs typeface="Univers for BP Light"/>
                      </a:endParaRPr>
                    </a:p>
                  </a:txBody>
                  <a:tcPr marL="0" marR="0" marT="4445" marB="0"/>
                </a:tc>
                <a:tc>
                  <a:txBody>
                    <a:bodyPr/>
                    <a:lstStyle/>
                    <a:p>
                      <a:pPr marL="105410">
                        <a:lnSpc>
                          <a:spcPct val="100000"/>
                        </a:lnSpc>
                        <a:spcBef>
                          <a:spcPts val="35"/>
                        </a:spcBef>
                      </a:pPr>
                      <a:r>
                        <a:rPr sz="1100" b="0" spc="-5" dirty="0">
                          <a:latin typeface="Univers for BP Light"/>
                          <a:cs typeface="Univers for BP Light"/>
                        </a:rPr>
                        <a:t>54%</a:t>
                      </a:r>
                      <a:endParaRPr sz="1100">
                        <a:latin typeface="Univers for BP Light"/>
                        <a:cs typeface="Univers for BP Light"/>
                      </a:endParaRPr>
                    </a:p>
                  </a:txBody>
                  <a:tcPr marL="0" marR="0" marT="4445" marB="0"/>
                </a:tc>
                <a:tc>
                  <a:txBody>
                    <a:bodyPr/>
                    <a:lstStyle/>
                    <a:p>
                      <a:pPr marR="36195" algn="r">
                        <a:lnSpc>
                          <a:spcPct val="100000"/>
                        </a:lnSpc>
                        <a:spcBef>
                          <a:spcPts val="35"/>
                        </a:spcBef>
                      </a:pPr>
                      <a:r>
                        <a:rPr sz="1100" b="0" dirty="0">
                          <a:latin typeface="Univers for BP Light"/>
                          <a:cs typeface="Univers for BP Light"/>
                        </a:rPr>
                        <a:t>1.0%</a:t>
                      </a:r>
                      <a:endParaRPr sz="1100">
                        <a:latin typeface="Univers for BP Light"/>
                        <a:cs typeface="Univers for BP Light"/>
                      </a:endParaRPr>
                    </a:p>
                  </a:txBody>
                  <a:tcPr marL="0" marR="0" marT="4445" marB="0"/>
                </a:tc>
                <a:tc>
                  <a:txBody>
                    <a:bodyPr/>
                    <a:lstStyle/>
                    <a:p>
                      <a:pPr marR="81915" algn="r">
                        <a:lnSpc>
                          <a:spcPct val="100000"/>
                        </a:lnSpc>
                        <a:spcBef>
                          <a:spcPts val="35"/>
                        </a:spcBef>
                      </a:pPr>
                      <a:r>
                        <a:rPr sz="1100" b="0" dirty="0">
                          <a:latin typeface="Univers for BP Light"/>
                          <a:cs typeface="Univers for BP Light"/>
                        </a:rPr>
                        <a:t>1.8%</a:t>
                      </a:r>
                      <a:endParaRPr sz="1100">
                        <a:latin typeface="Univers for BP Light"/>
                        <a:cs typeface="Univers for BP Light"/>
                      </a:endParaRPr>
                    </a:p>
                  </a:txBody>
                  <a:tcPr marL="0" marR="0" marT="4445" marB="0"/>
                </a:tc>
                <a:extLst>
                  <a:ext uri="{0D108BD9-81ED-4DB2-BD59-A6C34878D82A}">
                    <a16:rowId xmlns:a16="http://schemas.microsoft.com/office/drawing/2014/main" xmlns="" val="10016"/>
                  </a:ext>
                </a:extLst>
              </a:tr>
              <a:tr h="176403">
                <a:tc>
                  <a:txBody>
                    <a:bodyPr/>
                    <a:lstStyle/>
                    <a:p>
                      <a:pPr marL="8255">
                        <a:lnSpc>
                          <a:spcPct val="100000"/>
                        </a:lnSpc>
                        <a:spcBef>
                          <a:spcPts val="30"/>
                        </a:spcBef>
                      </a:pPr>
                      <a:r>
                        <a:rPr sz="1100" b="0" dirty="0">
                          <a:latin typeface="Univers for BP Light"/>
                          <a:cs typeface="Univers for BP Light"/>
                        </a:rPr>
                        <a:t>Hydro</a:t>
                      </a:r>
                      <a:endParaRPr sz="1100">
                        <a:latin typeface="Univers for BP Light"/>
                        <a:cs typeface="Univers for BP Light"/>
                      </a:endParaRPr>
                    </a:p>
                  </a:txBody>
                  <a:tcPr marL="0" marR="0" marT="3810" marB="0">
                    <a:solidFill>
                      <a:srgbClr val="F1F1F1"/>
                    </a:solidFill>
                  </a:tcPr>
                </a:tc>
                <a:tc>
                  <a:txBody>
                    <a:bodyPr/>
                    <a:lstStyle/>
                    <a:p>
                      <a:pPr marR="16510" algn="ctr">
                        <a:lnSpc>
                          <a:spcPct val="100000"/>
                        </a:lnSpc>
                        <a:spcBef>
                          <a:spcPts val="30"/>
                        </a:spcBef>
                      </a:pPr>
                      <a:r>
                        <a:rPr sz="1100" b="0" spc="-5" dirty="0">
                          <a:latin typeface="Univers for BP Light"/>
                          <a:cs typeface="Univers for BP Light"/>
                        </a:rPr>
                        <a:t>910</a:t>
                      </a:r>
                      <a:endParaRPr sz="1100">
                        <a:latin typeface="Univers for BP Light"/>
                        <a:cs typeface="Univers for BP Light"/>
                      </a:endParaRPr>
                    </a:p>
                  </a:txBody>
                  <a:tcPr marL="0" marR="0" marT="3810" marB="0">
                    <a:solidFill>
                      <a:srgbClr val="F1F1F1"/>
                    </a:solidFill>
                  </a:tcPr>
                </a:tc>
                <a:tc>
                  <a:txBody>
                    <a:bodyPr/>
                    <a:lstStyle/>
                    <a:p>
                      <a:pPr marL="97155">
                        <a:lnSpc>
                          <a:spcPct val="100000"/>
                        </a:lnSpc>
                        <a:spcBef>
                          <a:spcPts val="30"/>
                        </a:spcBef>
                      </a:pPr>
                      <a:r>
                        <a:rPr sz="1100" b="0" spc="-5" dirty="0">
                          <a:latin typeface="Univers for BP Light"/>
                          <a:cs typeface="Univers for BP Light"/>
                        </a:rPr>
                        <a:t>1241</a:t>
                      </a:r>
                      <a:endParaRPr sz="1100">
                        <a:latin typeface="Univers for BP Light"/>
                        <a:cs typeface="Univers for BP Light"/>
                      </a:endParaRPr>
                    </a:p>
                  </a:txBody>
                  <a:tcPr marL="0" marR="0" marT="3810" marB="0">
                    <a:solidFill>
                      <a:srgbClr val="F1F1F1"/>
                    </a:solidFill>
                  </a:tcPr>
                </a:tc>
                <a:tc>
                  <a:txBody>
                    <a:bodyPr/>
                    <a:lstStyle/>
                    <a:p>
                      <a:pPr marL="394335">
                        <a:lnSpc>
                          <a:spcPct val="100000"/>
                        </a:lnSpc>
                        <a:spcBef>
                          <a:spcPts val="30"/>
                        </a:spcBef>
                      </a:pPr>
                      <a:r>
                        <a:rPr sz="1100" b="0" spc="-5" dirty="0">
                          <a:latin typeface="Univers for BP Light"/>
                          <a:cs typeface="Univers for BP Light"/>
                        </a:rPr>
                        <a:t>7%</a:t>
                      </a:r>
                      <a:endParaRPr sz="1100">
                        <a:latin typeface="Univers for BP Light"/>
                        <a:cs typeface="Univers for BP Light"/>
                      </a:endParaRPr>
                    </a:p>
                  </a:txBody>
                  <a:tcPr marL="0" marR="0" marT="3810" marB="0">
                    <a:solidFill>
                      <a:srgbClr val="F1F1F1"/>
                    </a:solidFill>
                  </a:tcPr>
                </a:tc>
                <a:tc>
                  <a:txBody>
                    <a:bodyPr/>
                    <a:lstStyle/>
                    <a:p>
                      <a:pPr marL="144780">
                        <a:lnSpc>
                          <a:spcPct val="100000"/>
                        </a:lnSpc>
                        <a:spcBef>
                          <a:spcPts val="30"/>
                        </a:spcBef>
                      </a:pPr>
                      <a:r>
                        <a:rPr sz="1100" b="0" spc="-5" dirty="0">
                          <a:latin typeface="Univers for BP Light"/>
                          <a:cs typeface="Univers for BP Light"/>
                        </a:rPr>
                        <a:t>7%</a:t>
                      </a:r>
                      <a:endParaRPr sz="1100">
                        <a:latin typeface="Univers for BP Light"/>
                        <a:cs typeface="Univers for BP Light"/>
                      </a:endParaRPr>
                    </a:p>
                  </a:txBody>
                  <a:tcPr marL="0" marR="0" marT="3810" marB="0">
                    <a:solidFill>
                      <a:srgbClr val="F1F1F1"/>
                    </a:solidFill>
                  </a:tcPr>
                </a:tc>
                <a:tc>
                  <a:txBody>
                    <a:bodyPr/>
                    <a:lstStyle/>
                    <a:p>
                      <a:pPr marR="142240" algn="r">
                        <a:lnSpc>
                          <a:spcPct val="100000"/>
                        </a:lnSpc>
                        <a:spcBef>
                          <a:spcPts val="30"/>
                        </a:spcBef>
                      </a:pPr>
                      <a:r>
                        <a:rPr sz="1100" b="0" spc="-5" dirty="0">
                          <a:latin typeface="Univers for BP Light"/>
                          <a:cs typeface="Univers for BP Light"/>
                        </a:rPr>
                        <a:t>423</a:t>
                      </a:r>
                      <a:endParaRPr sz="1100">
                        <a:latin typeface="Univers for BP Light"/>
                        <a:cs typeface="Univers for BP Light"/>
                      </a:endParaRPr>
                    </a:p>
                  </a:txBody>
                  <a:tcPr marL="0" marR="0" marT="3810" marB="0">
                    <a:solidFill>
                      <a:srgbClr val="F1F1F1"/>
                    </a:solidFill>
                  </a:tcPr>
                </a:tc>
                <a:tc>
                  <a:txBody>
                    <a:bodyPr/>
                    <a:lstStyle/>
                    <a:p>
                      <a:pPr marR="340995" algn="r">
                        <a:lnSpc>
                          <a:spcPct val="100000"/>
                        </a:lnSpc>
                        <a:spcBef>
                          <a:spcPts val="30"/>
                        </a:spcBef>
                      </a:pPr>
                      <a:r>
                        <a:rPr sz="1100" b="0" spc="-5" dirty="0">
                          <a:latin typeface="Univers for BP Light"/>
                          <a:cs typeface="Univers for BP Light"/>
                        </a:rPr>
                        <a:t>331</a:t>
                      </a:r>
                      <a:endParaRPr sz="1100">
                        <a:latin typeface="Univers for BP Light"/>
                        <a:cs typeface="Univers for BP Light"/>
                      </a:endParaRPr>
                    </a:p>
                  </a:txBody>
                  <a:tcPr marL="0" marR="0" marT="3810" marB="0">
                    <a:solidFill>
                      <a:srgbClr val="F1F1F1"/>
                    </a:solidFill>
                  </a:tcPr>
                </a:tc>
                <a:tc>
                  <a:txBody>
                    <a:bodyPr/>
                    <a:lstStyle/>
                    <a:p>
                      <a:pPr marR="99060" algn="r">
                        <a:lnSpc>
                          <a:spcPct val="100000"/>
                        </a:lnSpc>
                        <a:spcBef>
                          <a:spcPts val="30"/>
                        </a:spcBef>
                      </a:pPr>
                      <a:r>
                        <a:rPr sz="1100" b="0" spc="-5" dirty="0">
                          <a:latin typeface="Univers for BP Light"/>
                          <a:cs typeface="Univers for BP Light"/>
                        </a:rPr>
                        <a:t>87%</a:t>
                      </a:r>
                      <a:endParaRPr sz="1100">
                        <a:latin typeface="Univers for BP Light"/>
                        <a:cs typeface="Univers for BP Light"/>
                      </a:endParaRPr>
                    </a:p>
                  </a:txBody>
                  <a:tcPr marL="0" marR="0" marT="3810" marB="0">
                    <a:solidFill>
                      <a:srgbClr val="F1F1F1"/>
                    </a:solidFill>
                  </a:tcPr>
                </a:tc>
                <a:tc>
                  <a:txBody>
                    <a:bodyPr/>
                    <a:lstStyle/>
                    <a:p>
                      <a:pPr marL="105410">
                        <a:lnSpc>
                          <a:spcPct val="100000"/>
                        </a:lnSpc>
                        <a:spcBef>
                          <a:spcPts val="30"/>
                        </a:spcBef>
                      </a:pPr>
                      <a:r>
                        <a:rPr sz="1100" b="0" spc="-5" dirty="0">
                          <a:latin typeface="Univers for BP Light"/>
                          <a:cs typeface="Univers for BP Light"/>
                        </a:rPr>
                        <a:t>36%</a:t>
                      </a:r>
                      <a:endParaRPr sz="1100">
                        <a:latin typeface="Univers for BP Light"/>
                        <a:cs typeface="Univers for BP Light"/>
                      </a:endParaRPr>
                    </a:p>
                  </a:txBody>
                  <a:tcPr marL="0" marR="0" marT="3810" marB="0">
                    <a:solidFill>
                      <a:srgbClr val="F1F1F1"/>
                    </a:solidFill>
                  </a:tcPr>
                </a:tc>
                <a:tc>
                  <a:txBody>
                    <a:bodyPr/>
                    <a:lstStyle/>
                    <a:p>
                      <a:pPr marR="36195" algn="r">
                        <a:lnSpc>
                          <a:spcPct val="100000"/>
                        </a:lnSpc>
                        <a:spcBef>
                          <a:spcPts val="30"/>
                        </a:spcBef>
                      </a:pPr>
                      <a:r>
                        <a:rPr sz="1100" b="0" dirty="0">
                          <a:latin typeface="Univers for BP Light"/>
                          <a:cs typeface="Univers for BP Light"/>
                        </a:rPr>
                        <a:t>2.4%</a:t>
                      </a:r>
                      <a:endParaRPr sz="1100">
                        <a:latin typeface="Univers for BP Light"/>
                        <a:cs typeface="Univers for BP Light"/>
                      </a:endParaRPr>
                    </a:p>
                  </a:txBody>
                  <a:tcPr marL="0" marR="0" marT="3810" marB="0">
                    <a:solidFill>
                      <a:srgbClr val="F1F1F1"/>
                    </a:solidFill>
                  </a:tcPr>
                </a:tc>
                <a:tc>
                  <a:txBody>
                    <a:bodyPr/>
                    <a:lstStyle/>
                    <a:p>
                      <a:pPr marR="81915" algn="r">
                        <a:lnSpc>
                          <a:spcPct val="100000"/>
                        </a:lnSpc>
                        <a:spcBef>
                          <a:spcPts val="30"/>
                        </a:spcBef>
                      </a:pPr>
                      <a:r>
                        <a:rPr sz="1100" b="0" dirty="0">
                          <a:latin typeface="Univers for BP Light"/>
                          <a:cs typeface="Univers for BP Light"/>
                        </a:rPr>
                        <a:t>1.3%</a:t>
                      </a:r>
                      <a:endParaRPr sz="1100">
                        <a:latin typeface="Univers for BP Light"/>
                        <a:cs typeface="Univers for BP Light"/>
                      </a:endParaRPr>
                    </a:p>
                  </a:txBody>
                  <a:tcPr marL="0" marR="0" marT="3810" marB="0">
                    <a:solidFill>
                      <a:srgbClr val="F1F1F1"/>
                    </a:solidFill>
                  </a:tcPr>
                </a:tc>
                <a:extLst>
                  <a:ext uri="{0D108BD9-81ED-4DB2-BD59-A6C34878D82A}">
                    <a16:rowId xmlns:a16="http://schemas.microsoft.com/office/drawing/2014/main" xmlns="" val="10017"/>
                  </a:ext>
                </a:extLst>
              </a:tr>
              <a:tr h="182118">
                <a:tc>
                  <a:txBody>
                    <a:bodyPr/>
                    <a:lstStyle/>
                    <a:p>
                      <a:pPr marL="8255">
                        <a:lnSpc>
                          <a:spcPct val="100000"/>
                        </a:lnSpc>
                        <a:spcBef>
                          <a:spcPts val="100"/>
                        </a:spcBef>
                      </a:pPr>
                      <a:r>
                        <a:rPr sz="1100" b="0" dirty="0">
                          <a:latin typeface="Univers for BP Light"/>
                          <a:cs typeface="Univers for BP Light"/>
                        </a:rPr>
                        <a:t>Renewables</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16510" algn="ctr">
                        <a:lnSpc>
                          <a:spcPct val="100000"/>
                        </a:lnSpc>
                        <a:spcBef>
                          <a:spcPts val="100"/>
                        </a:spcBef>
                      </a:pPr>
                      <a:r>
                        <a:rPr sz="1100" b="0" spc="-5" dirty="0">
                          <a:latin typeface="Univers for BP Light"/>
                          <a:cs typeface="Univers for BP Light"/>
                        </a:rPr>
                        <a:t>502</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97155">
                        <a:lnSpc>
                          <a:spcPct val="100000"/>
                        </a:lnSpc>
                        <a:spcBef>
                          <a:spcPts val="100"/>
                        </a:spcBef>
                      </a:pPr>
                      <a:r>
                        <a:rPr sz="1100" b="0" spc="-5" dirty="0">
                          <a:latin typeface="Univers for BP Light"/>
                          <a:cs typeface="Univers for BP Light"/>
                        </a:rPr>
                        <a:t>2527</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394335">
                        <a:lnSpc>
                          <a:spcPct val="100000"/>
                        </a:lnSpc>
                        <a:spcBef>
                          <a:spcPts val="100"/>
                        </a:spcBef>
                      </a:pPr>
                      <a:r>
                        <a:rPr sz="1100" b="0" spc="-5" dirty="0">
                          <a:latin typeface="Univers for BP Light"/>
                          <a:cs typeface="Univers for BP Light"/>
                        </a:rPr>
                        <a:t>4%</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104775">
                        <a:lnSpc>
                          <a:spcPct val="100000"/>
                        </a:lnSpc>
                        <a:spcBef>
                          <a:spcPts val="100"/>
                        </a:spcBef>
                      </a:pPr>
                      <a:r>
                        <a:rPr sz="1100" b="0" spc="-5" dirty="0">
                          <a:latin typeface="Univers for BP Light"/>
                          <a:cs typeface="Univers for BP Light"/>
                        </a:rPr>
                        <a:t>14%</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142240" algn="r">
                        <a:lnSpc>
                          <a:spcPct val="100000"/>
                        </a:lnSpc>
                        <a:spcBef>
                          <a:spcPts val="100"/>
                        </a:spcBef>
                      </a:pPr>
                      <a:r>
                        <a:rPr sz="1100" b="0" spc="-5" dirty="0">
                          <a:latin typeface="Univers for BP Light"/>
                          <a:cs typeface="Univers for BP Light"/>
                        </a:rPr>
                        <a:t>467</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83820">
                        <a:lnSpc>
                          <a:spcPct val="100000"/>
                        </a:lnSpc>
                        <a:spcBef>
                          <a:spcPts val="100"/>
                        </a:spcBef>
                      </a:pPr>
                      <a:r>
                        <a:rPr sz="1100" b="0" spc="-5" dirty="0">
                          <a:latin typeface="Univers for BP Light"/>
                          <a:cs typeface="Univers for BP Light"/>
                        </a:rPr>
                        <a:t>2025</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20320" algn="r">
                        <a:lnSpc>
                          <a:spcPct val="100000"/>
                        </a:lnSpc>
                        <a:spcBef>
                          <a:spcPts val="100"/>
                        </a:spcBef>
                      </a:pPr>
                      <a:r>
                        <a:rPr sz="1100" b="0" spc="-5" dirty="0">
                          <a:latin typeface="Univers for BP Light"/>
                          <a:cs typeface="Univers for BP Light"/>
                        </a:rPr>
                        <a:t>1333%</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67310">
                        <a:lnSpc>
                          <a:spcPct val="100000"/>
                        </a:lnSpc>
                        <a:spcBef>
                          <a:spcPts val="100"/>
                        </a:spcBef>
                      </a:pPr>
                      <a:r>
                        <a:rPr sz="1100" b="0" spc="-5" dirty="0">
                          <a:latin typeface="Univers for BP Light"/>
                          <a:cs typeface="Univers for BP Light"/>
                        </a:rPr>
                        <a:t>404%</a:t>
                      </a:r>
                      <a:endParaRPr sz="1100">
                        <a:latin typeface="Univers for BP Light"/>
                        <a:cs typeface="Univers for BP Light"/>
                      </a:endParaRPr>
                    </a:p>
                  </a:txBody>
                  <a:tcPr marL="0" marR="0" marT="12700" marB="0">
                    <a:lnB w="12700">
                      <a:solidFill>
                        <a:srgbClr val="666666"/>
                      </a:solidFill>
                      <a:prstDash val="solid"/>
                    </a:lnB>
                  </a:tcPr>
                </a:tc>
                <a:tc>
                  <a:txBody>
                    <a:bodyPr/>
                    <a:lstStyle/>
                    <a:p>
                      <a:pPr algn="r">
                        <a:lnSpc>
                          <a:spcPct val="100000"/>
                        </a:lnSpc>
                        <a:spcBef>
                          <a:spcPts val="100"/>
                        </a:spcBef>
                      </a:pPr>
                      <a:r>
                        <a:rPr sz="1100" b="0" dirty="0">
                          <a:latin typeface="Univers for BP Light"/>
                          <a:cs typeface="Univers for BP Light"/>
                        </a:rPr>
                        <a:t>1</a:t>
                      </a:r>
                      <a:r>
                        <a:rPr sz="1100" b="0" spc="-5" dirty="0">
                          <a:latin typeface="Univers for BP Light"/>
                          <a:cs typeface="Univers for BP Light"/>
                        </a:rPr>
                        <a:t>0</a:t>
                      </a:r>
                      <a:r>
                        <a:rPr sz="1100" b="0" dirty="0">
                          <a:latin typeface="Univers for BP Light"/>
                          <a:cs typeface="Univers for BP Light"/>
                        </a:rPr>
                        <a:t>.8%</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81915" algn="r">
                        <a:lnSpc>
                          <a:spcPct val="100000"/>
                        </a:lnSpc>
                        <a:spcBef>
                          <a:spcPts val="100"/>
                        </a:spcBef>
                      </a:pPr>
                      <a:r>
                        <a:rPr sz="1100" b="0" dirty="0">
                          <a:latin typeface="Univers for BP Light"/>
                          <a:cs typeface="Univers for BP Light"/>
                        </a:rPr>
                        <a:t>7.0%</a:t>
                      </a:r>
                      <a:endParaRPr sz="1100">
                        <a:latin typeface="Univers for BP Light"/>
                        <a:cs typeface="Univers for BP Light"/>
                      </a:endParaRPr>
                    </a:p>
                  </a:txBody>
                  <a:tcPr marL="0" marR="0" marT="12700" marB="0">
                    <a:lnB w="12700">
                      <a:solidFill>
                        <a:srgbClr val="666666"/>
                      </a:solidFill>
                      <a:prstDash val="solid"/>
                    </a:lnB>
                  </a:tcPr>
                </a:tc>
                <a:extLst>
                  <a:ext uri="{0D108BD9-81ED-4DB2-BD59-A6C34878D82A}">
                    <a16:rowId xmlns:a16="http://schemas.microsoft.com/office/drawing/2014/main" xmlns="" val="10018"/>
                  </a:ext>
                </a:extLst>
              </a:tr>
              <a:tr h="184657">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0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extLst>
                  <a:ext uri="{0D108BD9-81ED-4DB2-BD59-A6C34878D82A}">
                    <a16:rowId xmlns:a16="http://schemas.microsoft.com/office/drawing/2014/main" xmlns="" val="10019"/>
                  </a:ext>
                </a:extLst>
              </a:tr>
              <a:tr h="181092">
                <a:tc>
                  <a:txBody>
                    <a:bodyPr/>
                    <a:lstStyle/>
                    <a:p>
                      <a:pPr marL="8255">
                        <a:lnSpc>
                          <a:spcPts val="1315"/>
                        </a:lnSpc>
                      </a:pPr>
                      <a:r>
                        <a:rPr sz="1150" i="1" spc="-30" dirty="0">
                          <a:latin typeface="Univers for BP"/>
                          <a:cs typeface="Univers for BP"/>
                        </a:rPr>
                        <a:t>End-use</a:t>
                      </a:r>
                      <a:r>
                        <a:rPr sz="1150" i="1" spc="-85" dirty="0">
                          <a:latin typeface="Univers for BP"/>
                          <a:cs typeface="Univers for BP"/>
                        </a:rPr>
                        <a:t> </a:t>
                      </a:r>
                      <a:r>
                        <a:rPr sz="1150" i="1" spc="-25" dirty="0">
                          <a:latin typeface="Univers for BP"/>
                          <a:cs typeface="Univers for BP"/>
                        </a:rPr>
                        <a:t>sector:</a:t>
                      </a:r>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extLst>
                  <a:ext uri="{0D108BD9-81ED-4DB2-BD59-A6C34878D82A}">
                    <a16:rowId xmlns:a16="http://schemas.microsoft.com/office/drawing/2014/main" xmlns="" val="10020"/>
                  </a:ext>
                </a:extLst>
              </a:tr>
              <a:tr h="174507">
                <a:tc>
                  <a:txBody>
                    <a:bodyPr/>
                    <a:lstStyle/>
                    <a:p>
                      <a:pPr marL="8255">
                        <a:lnSpc>
                          <a:spcPct val="100000"/>
                        </a:lnSpc>
                        <a:spcBef>
                          <a:spcPts val="35"/>
                        </a:spcBef>
                      </a:pPr>
                      <a:r>
                        <a:rPr sz="1100" b="0" dirty="0">
                          <a:latin typeface="Univers for BP Light"/>
                          <a:cs typeface="Univers for BP Light"/>
                        </a:rPr>
                        <a:t>Transport</a:t>
                      </a:r>
                      <a:endParaRPr sz="1100">
                        <a:latin typeface="Univers for BP Light"/>
                        <a:cs typeface="Univers for BP Light"/>
                      </a:endParaRPr>
                    </a:p>
                  </a:txBody>
                  <a:tcPr marL="0" marR="0" marT="4445" marB="0">
                    <a:solidFill>
                      <a:srgbClr val="F1F1F1"/>
                    </a:solidFill>
                  </a:tcPr>
                </a:tc>
                <a:tc>
                  <a:txBody>
                    <a:bodyPr/>
                    <a:lstStyle/>
                    <a:p>
                      <a:pPr marR="17780" algn="ctr">
                        <a:lnSpc>
                          <a:spcPct val="100000"/>
                        </a:lnSpc>
                        <a:spcBef>
                          <a:spcPts val="35"/>
                        </a:spcBef>
                      </a:pPr>
                      <a:r>
                        <a:rPr sz="1100" b="0" spc="-5" dirty="0">
                          <a:latin typeface="Univers for BP Light"/>
                          <a:cs typeface="Univers for BP Light"/>
                        </a:rPr>
                        <a:t>2662</a:t>
                      </a:r>
                      <a:endParaRPr sz="1100">
                        <a:latin typeface="Univers for BP Light"/>
                        <a:cs typeface="Univers for BP Light"/>
                      </a:endParaRPr>
                    </a:p>
                  </a:txBody>
                  <a:tcPr marL="0" marR="0" marT="4445" marB="0">
                    <a:solidFill>
                      <a:srgbClr val="F1F1F1"/>
                    </a:solidFill>
                  </a:tcPr>
                </a:tc>
                <a:tc>
                  <a:txBody>
                    <a:bodyPr/>
                    <a:lstStyle/>
                    <a:p>
                      <a:pPr marL="97155">
                        <a:lnSpc>
                          <a:spcPct val="100000"/>
                        </a:lnSpc>
                        <a:spcBef>
                          <a:spcPts val="35"/>
                        </a:spcBef>
                      </a:pPr>
                      <a:r>
                        <a:rPr sz="1100" b="0" spc="-5" dirty="0">
                          <a:latin typeface="Univers for BP Light"/>
                          <a:cs typeface="Univers for BP Light"/>
                        </a:rPr>
                        <a:t>3398</a:t>
                      </a:r>
                      <a:endParaRPr sz="1100">
                        <a:latin typeface="Univers for BP Light"/>
                        <a:cs typeface="Univers for BP Light"/>
                      </a:endParaRPr>
                    </a:p>
                  </a:txBody>
                  <a:tcPr marL="0" marR="0" marT="4445" marB="0">
                    <a:solidFill>
                      <a:srgbClr val="F1F1F1"/>
                    </a:solidFill>
                  </a:tcPr>
                </a:tc>
                <a:tc>
                  <a:txBody>
                    <a:bodyPr/>
                    <a:lstStyle/>
                    <a:p>
                      <a:pPr marL="354965">
                        <a:lnSpc>
                          <a:spcPct val="100000"/>
                        </a:lnSpc>
                        <a:spcBef>
                          <a:spcPts val="35"/>
                        </a:spcBef>
                      </a:pPr>
                      <a:r>
                        <a:rPr sz="1100" b="0" spc="-5" dirty="0">
                          <a:latin typeface="Univers for BP Light"/>
                          <a:cs typeface="Univers for BP Light"/>
                        </a:rPr>
                        <a:t>20%</a:t>
                      </a:r>
                      <a:endParaRPr sz="1100">
                        <a:latin typeface="Univers for BP Light"/>
                        <a:cs typeface="Univers for BP Light"/>
                      </a:endParaRPr>
                    </a:p>
                  </a:txBody>
                  <a:tcPr marL="0" marR="0" marT="4445" marB="0">
                    <a:solidFill>
                      <a:srgbClr val="F1F1F1"/>
                    </a:solidFill>
                  </a:tcPr>
                </a:tc>
                <a:tc>
                  <a:txBody>
                    <a:bodyPr/>
                    <a:lstStyle/>
                    <a:p>
                      <a:pPr marL="104775">
                        <a:lnSpc>
                          <a:spcPct val="100000"/>
                        </a:lnSpc>
                        <a:spcBef>
                          <a:spcPts val="35"/>
                        </a:spcBef>
                      </a:pPr>
                      <a:r>
                        <a:rPr sz="1100" b="0" spc="-5" dirty="0">
                          <a:latin typeface="Univers for BP Light"/>
                          <a:cs typeface="Univers for BP Light"/>
                        </a:rPr>
                        <a:t>19%</a:t>
                      </a:r>
                      <a:endParaRPr sz="1100">
                        <a:latin typeface="Univers for BP Light"/>
                        <a:cs typeface="Univers for BP Light"/>
                      </a:endParaRPr>
                    </a:p>
                  </a:txBody>
                  <a:tcPr marL="0" marR="0" marT="4445" marB="0">
                    <a:solidFill>
                      <a:srgbClr val="F1F1F1"/>
                    </a:solidFill>
                  </a:tcPr>
                </a:tc>
                <a:tc>
                  <a:txBody>
                    <a:bodyPr/>
                    <a:lstStyle/>
                    <a:p>
                      <a:pPr marR="104775" algn="r">
                        <a:lnSpc>
                          <a:spcPct val="100000"/>
                        </a:lnSpc>
                        <a:spcBef>
                          <a:spcPts val="35"/>
                        </a:spcBef>
                      </a:pPr>
                      <a:r>
                        <a:rPr sz="1100" b="0" spc="-5" dirty="0">
                          <a:latin typeface="Univers for BP Light"/>
                          <a:cs typeface="Univers for BP Light"/>
                        </a:rPr>
                        <a:t>1194</a:t>
                      </a:r>
                      <a:endParaRPr sz="1100">
                        <a:latin typeface="Univers for BP Light"/>
                        <a:cs typeface="Univers for BP Light"/>
                      </a:endParaRPr>
                    </a:p>
                  </a:txBody>
                  <a:tcPr marL="0" marR="0" marT="4445" marB="0">
                    <a:solidFill>
                      <a:srgbClr val="F1F1F1"/>
                    </a:solidFill>
                  </a:tcPr>
                </a:tc>
                <a:tc>
                  <a:txBody>
                    <a:bodyPr/>
                    <a:lstStyle/>
                    <a:p>
                      <a:pPr marR="340995" algn="r">
                        <a:lnSpc>
                          <a:spcPct val="100000"/>
                        </a:lnSpc>
                        <a:spcBef>
                          <a:spcPts val="35"/>
                        </a:spcBef>
                      </a:pPr>
                      <a:r>
                        <a:rPr sz="1100" b="0" spc="-5" dirty="0">
                          <a:latin typeface="Univers for BP Light"/>
                          <a:cs typeface="Univers for BP Light"/>
                        </a:rPr>
                        <a:t>735</a:t>
                      </a:r>
                      <a:endParaRPr sz="1100">
                        <a:latin typeface="Univers for BP Light"/>
                        <a:cs typeface="Univers for BP Light"/>
                      </a:endParaRPr>
                    </a:p>
                  </a:txBody>
                  <a:tcPr marL="0" marR="0" marT="4445" marB="0">
                    <a:solidFill>
                      <a:srgbClr val="F1F1F1"/>
                    </a:solidFill>
                  </a:tcPr>
                </a:tc>
                <a:tc>
                  <a:txBody>
                    <a:bodyPr/>
                    <a:lstStyle/>
                    <a:p>
                      <a:pPr marR="99060" algn="r">
                        <a:lnSpc>
                          <a:spcPct val="100000"/>
                        </a:lnSpc>
                        <a:spcBef>
                          <a:spcPts val="35"/>
                        </a:spcBef>
                      </a:pPr>
                      <a:r>
                        <a:rPr sz="1100" b="0" spc="-5" dirty="0">
                          <a:latin typeface="Univers for BP Light"/>
                          <a:cs typeface="Univers for BP Light"/>
                        </a:rPr>
                        <a:t>81%</a:t>
                      </a:r>
                      <a:endParaRPr sz="1100">
                        <a:latin typeface="Univers for BP Light"/>
                        <a:cs typeface="Univers for BP Light"/>
                      </a:endParaRPr>
                    </a:p>
                  </a:txBody>
                  <a:tcPr marL="0" marR="0" marT="4445" marB="0">
                    <a:solidFill>
                      <a:srgbClr val="F1F1F1"/>
                    </a:solidFill>
                  </a:tcPr>
                </a:tc>
                <a:tc>
                  <a:txBody>
                    <a:bodyPr/>
                    <a:lstStyle/>
                    <a:p>
                      <a:pPr marL="105410">
                        <a:lnSpc>
                          <a:spcPct val="100000"/>
                        </a:lnSpc>
                        <a:spcBef>
                          <a:spcPts val="35"/>
                        </a:spcBef>
                      </a:pPr>
                      <a:r>
                        <a:rPr sz="1100" b="0" spc="-5" dirty="0">
                          <a:latin typeface="Univers for BP Light"/>
                          <a:cs typeface="Univers for BP Light"/>
                        </a:rPr>
                        <a:t>28%</a:t>
                      </a:r>
                      <a:endParaRPr sz="1100">
                        <a:latin typeface="Univers for BP Light"/>
                        <a:cs typeface="Univers for BP Light"/>
                      </a:endParaRPr>
                    </a:p>
                  </a:txBody>
                  <a:tcPr marL="0" marR="0" marT="4445" marB="0">
                    <a:solidFill>
                      <a:srgbClr val="F1F1F1"/>
                    </a:solidFill>
                  </a:tcPr>
                </a:tc>
                <a:tc>
                  <a:txBody>
                    <a:bodyPr/>
                    <a:lstStyle/>
                    <a:p>
                      <a:pPr marR="36195" algn="r">
                        <a:lnSpc>
                          <a:spcPct val="100000"/>
                        </a:lnSpc>
                        <a:spcBef>
                          <a:spcPts val="35"/>
                        </a:spcBef>
                      </a:pPr>
                      <a:r>
                        <a:rPr sz="1100" b="0" dirty="0">
                          <a:latin typeface="Univers for BP Light"/>
                          <a:cs typeface="Univers for BP Light"/>
                        </a:rPr>
                        <a:t>2.3%</a:t>
                      </a:r>
                      <a:endParaRPr sz="1100">
                        <a:latin typeface="Univers for BP Light"/>
                        <a:cs typeface="Univers for BP Light"/>
                      </a:endParaRPr>
                    </a:p>
                  </a:txBody>
                  <a:tcPr marL="0" marR="0" marT="4445" marB="0">
                    <a:solidFill>
                      <a:srgbClr val="F1F1F1"/>
                    </a:solidFill>
                  </a:tcPr>
                </a:tc>
                <a:tc>
                  <a:txBody>
                    <a:bodyPr/>
                    <a:lstStyle/>
                    <a:p>
                      <a:pPr marR="81915" algn="r">
                        <a:lnSpc>
                          <a:spcPct val="100000"/>
                        </a:lnSpc>
                        <a:spcBef>
                          <a:spcPts val="35"/>
                        </a:spcBef>
                      </a:pPr>
                      <a:r>
                        <a:rPr sz="1100" b="0" dirty="0">
                          <a:latin typeface="Univers for BP Light"/>
                          <a:cs typeface="Univers for BP Light"/>
                        </a:rPr>
                        <a:t>1.0%</a:t>
                      </a:r>
                      <a:endParaRPr sz="1100">
                        <a:latin typeface="Univers for BP Light"/>
                        <a:cs typeface="Univers for BP Light"/>
                      </a:endParaRPr>
                    </a:p>
                  </a:txBody>
                  <a:tcPr marL="0" marR="0" marT="4445" marB="0">
                    <a:solidFill>
                      <a:srgbClr val="F1F1F1"/>
                    </a:solidFill>
                  </a:tcPr>
                </a:tc>
                <a:extLst>
                  <a:ext uri="{0D108BD9-81ED-4DB2-BD59-A6C34878D82A}">
                    <a16:rowId xmlns:a16="http://schemas.microsoft.com/office/drawing/2014/main" xmlns="" val="10021"/>
                  </a:ext>
                </a:extLst>
              </a:tr>
              <a:tr h="176530">
                <a:tc>
                  <a:txBody>
                    <a:bodyPr/>
                    <a:lstStyle/>
                    <a:p>
                      <a:pPr marL="8255">
                        <a:lnSpc>
                          <a:spcPct val="100000"/>
                        </a:lnSpc>
                        <a:spcBef>
                          <a:spcPts val="35"/>
                        </a:spcBef>
                      </a:pPr>
                      <a:r>
                        <a:rPr sz="1100" b="0" dirty="0">
                          <a:latin typeface="Univers for BP Light"/>
                          <a:cs typeface="Univers for BP Light"/>
                        </a:rPr>
                        <a:t>Industry</a:t>
                      </a:r>
                      <a:endParaRPr sz="1100">
                        <a:latin typeface="Univers for BP Light"/>
                        <a:cs typeface="Univers for BP Light"/>
                      </a:endParaRPr>
                    </a:p>
                  </a:txBody>
                  <a:tcPr marL="0" marR="0" marT="4445" marB="0"/>
                </a:tc>
                <a:tc>
                  <a:txBody>
                    <a:bodyPr/>
                    <a:lstStyle/>
                    <a:p>
                      <a:pPr marR="17780" algn="ctr">
                        <a:lnSpc>
                          <a:spcPct val="100000"/>
                        </a:lnSpc>
                        <a:spcBef>
                          <a:spcPts val="35"/>
                        </a:spcBef>
                      </a:pPr>
                      <a:r>
                        <a:rPr sz="1100" b="0" spc="-5" dirty="0">
                          <a:latin typeface="Univers for BP Light"/>
                          <a:cs typeface="Univers for BP Light"/>
                        </a:rPr>
                        <a:t>5965</a:t>
                      </a:r>
                      <a:endParaRPr sz="1100">
                        <a:latin typeface="Univers for BP Light"/>
                        <a:cs typeface="Univers for BP Light"/>
                      </a:endParaRPr>
                    </a:p>
                  </a:txBody>
                  <a:tcPr marL="0" marR="0" marT="4445" marB="0"/>
                </a:tc>
                <a:tc>
                  <a:txBody>
                    <a:bodyPr/>
                    <a:lstStyle/>
                    <a:p>
                      <a:pPr marL="97155">
                        <a:lnSpc>
                          <a:spcPct val="100000"/>
                        </a:lnSpc>
                        <a:spcBef>
                          <a:spcPts val="35"/>
                        </a:spcBef>
                      </a:pPr>
                      <a:r>
                        <a:rPr sz="1100" b="0" spc="-5" dirty="0">
                          <a:latin typeface="Univers for BP Light"/>
                          <a:cs typeface="Univers for BP Light"/>
                        </a:rPr>
                        <a:t>7843</a:t>
                      </a:r>
                      <a:endParaRPr sz="1100">
                        <a:latin typeface="Univers for BP Light"/>
                        <a:cs typeface="Univers for BP Light"/>
                      </a:endParaRPr>
                    </a:p>
                  </a:txBody>
                  <a:tcPr marL="0" marR="0" marT="4445" marB="0"/>
                </a:tc>
                <a:tc>
                  <a:txBody>
                    <a:bodyPr/>
                    <a:lstStyle/>
                    <a:p>
                      <a:pPr marL="354965">
                        <a:lnSpc>
                          <a:spcPct val="100000"/>
                        </a:lnSpc>
                        <a:spcBef>
                          <a:spcPts val="35"/>
                        </a:spcBef>
                      </a:pPr>
                      <a:r>
                        <a:rPr sz="1100" b="0" spc="-5" dirty="0">
                          <a:latin typeface="Univers for BP Light"/>
                          <a:cs typeface="Univers for BP Light"/>
                        </a:rPr>
                        <a:t>45%</a:t>
                      </a:r>
                      <a:endParaRPr sz="1100">
                        <a:latin typeface="Univers for BP Light"/>
                        <a:cs typeface="Univers for BP Light"/>
                      </a:endParaRPr>
                    </a:p>
                  </a:txBody>
                  <a:tcPr marL="0" marR="0" marT="4445" marB="0"/>
                </a:tc>
                <a:tc>
                  <a:txBody>
                    <a:bodyPr/>
                    <a:lstStyle/>
                    <a:p>
                      <a:pPr marL="104775">
                        <a:lnSpc>
                          <a:spcPct val="100000"/>
                        </a:lnSpc>
                        <a:spcBef>
                          <a:spcPts val="35"/>
                        </a:spcBef>
                      </a:pPr>
                      <a:r>
                        <a:rPr sz="1100" b="0" spc="-5" dirty="0">
                          <a:latin typeface="Univers for BP Light"/>
                          <a:cs typeface="Univers for BP Light"/>
                        </a:rPr>
                        <a:t>44%</a:t>
                      </a:r>
                      <a:endParaRPr sz="1100">
                        <a:latin typeface="Univers for BP Light"/>
                        <a:cs typeface="Univers for BP Light"/>
                      </a:endParaRPr>
                    </a:p>
                  </a:txBody>
                  <a:tcPr marL="0" marR="0" marT="4445" marB="0"/>
                </a:tc>
                <a:tc>
                  <a:txBody>
                    <a:bodyPr/>
                    <a:lstStyle/>
                    <a:p>
                      <a:pPr marR="104775" algn="r">
                        <a:lnSpc>
                          <a:spcPct val="100000"/>
                        </a:lnSpc>
                        <a:spcBef>
                          <a:spcPts val="35"/>
                        </a:spcBef>
                      </a:pPr>
                      <a:r>
                        <a:rPr sz="1100" b="0" spc="-5" dirty="0">
                          <a:latin typeface="Univers for BP Light"/>
                          <a:cs typeface="Univers for BP Light"/>
                        </a:rPr>
                        <a:t>2222</a:t>
                      </a:r>
                      <a:endParaRPr sz="1100">
                        <a:latin typeface="Univers for BP Light"/>
                        <a:cs typeface="Univers for BP Light"/>
                      </a:endParaRPr>
                    </a:p>
                  </a:txBody>
                  <a:tcPr marL="0" marR="0" marT="4445" marB="0"/>
                </a:tc>
                <a:tc>
                  <a:txBody>
                    <a:bodyPr/>
                    <a:lstStyle/>
                    <a:p>
                      <a:pPr marL="83820">
                        <a:lnSpc>
                          <a:spcPct val="100000"/>
                        </a:lnSpc>
                        <a:spcBef>
                          <a:spcPts val="35"/>
                        </a:spcBef>
                      </a:pPr>
                      <a:r>
                        <a:rPr sz="1100" b="0" spc="-5" dirty="0">
                          <a:latin typeface="Univers for BP Light"/>
                          <a:cs typeface="Univers for BP Light"/>
                        </a:rPr>
                        <a:t>1877</a:t>
                      </a:r>
                      <a:endParaRPr sz="1100">
                        <a:latin typeface="Univers for BP Light"/>
                        <a:cs typeface="Univers for BP Light"/>
                      </a:endParaRPr>
                    </a:p>
                  </a:txBody>
                  <a:tcPr marL="0" marR="0" marT="4445" marB="0"/>
                </a:tc>
                <a:tc>
                  <a:txBody>
                    <a:bodyPr/>
                    <a:lstStyle/>
                    <a:p>
                      <a:pPr marR="99060" algn="r">
                        <a:lnSpc>
                          <a:spcPct val="100000"/>
                        </a:lnSpc>
                        <a:spcBef>
                          <a:spcPts val="35"/>
                        </a:spcBef>
                      </a:pPr>
                      <a:r>
                        <a:rPr sz="1100" b="0" spc="-5" dirty="0">
                          <a:latin typeface="Univers for BP Light"/>
                          <a:cs typeface="Univers for BP Light"/>
                        </a:rPr>
                        <a:t>59%</a:t>
                      </a:r>
                      <a:endParaRPr sz="1100">
                        <a:latin typeface="Univers for BP Light"/>
                        <a:cs typeface="Univers for BP Light"/>
                      </a:endParaRPr>
                    </a:p>
                  </a:txBody>
                  <a:tcPr marL="0" marR="0" marT="4445" marB="0"/>
                </a:tc>
                <a:tc>
                  <a:txBody>
                    <a:bodyPr/>
                    <a:lstStyle/>
                    <a:p>
                      <a:pPr marL="105410">
                        <a:lnSpc>
                          <a:spcPct val="100000"/>
                        </a:lnSpc>
                        <a:spcBef>
                          <a:spcPts val="35"/>
                        </a:spcBef>
                      </a:pPr>
                      <a:r>
                        <a:rPr sz="1100" b="0" spc="-5" dirty="0">
                          <a:latin typeface="Univers for BP Light"/>
                          <a:cs typeface="Univers for BP Light"/>
                        </a:rPr>
                        <a:t>31%</a:t>
                      </a:r>
                      <a:endParaRPr sz="1100">
                        <a:latin typeface="Univers for BP Light"/>
                        <a:cs typeface="Univers for BP Light"/>
                      </a:endParaRPr>
                    </a:p>
                  </a:txBody>
                  <a:tcPr marL="0" marR="0" marT="4445" marB="0"/>
                </a:tc>
                <a:tc>
                  <a:txBody>
                    <a:bodyPr/>
                    <a:lstStyle/>
                    <a:p>
                      <a:pPr marR="36195" algn="r">
                        <a:lnSpc>
                          <a:spcPct val="100000"/>
                        </a:lnSpc>
                        <a:spcBef>
                          <a:spcPts val="35"/>
                        </a:spcBef>
                      </a:pPr>
                      <a:r>
                        <a:rPr sz="1100" b="0" dirty="0">
                          <a:latin typeface="Univers for BP Light"/>
                          <a:cs typeface="Univers for BP Light"/>
                        </a:rPr>
                        <a:t>1.8%</a:t>
                      </a:r>
                      <a:endParaRPr sz="1100">
                        <a:latin typeface="Univers for BP Light"/>
                        <a:cs typeface="Univers for BP Light"/>
                      </a:endParaRPr>
                    </a:p>
                  </a:txBody>
                  <a:tcPr marL="0" marR="0" marT="4445" marB="0"/>
                </a:tc>
                <a:tc>
                  <a:txBody>
                    <a:bodyPr/>
                    <a:lstStyle/>
                    <a:p>
                      <a:pPr marR="81915" algn="r">
                        <a:lnSpc>
                          <a:spcPct val="100000"/>
                        </a:lnSpc>
                        <a:spcBef>
                          <a:spcPts val="35"/>
                        </a:spcBef>
                      </a:pPr>
                      <a:r>
                        <a:rPr sz="1100" b="0" dirty="0">
                          <a:latin typeface="Univers for BP Light"/>
                          <a:cs typeface="Univers for BP Light"/>
                        </a:rPr>
                        <a:t>1.1%</a:t>
                      </a:r>
                      <a:endParaRPr sz="1100">
                        <a:latin typeface="Univers for BP Light"/>
                        <a:cs typeface="Univers for BP Light"/>
                      </a:endParaRPr>
                    </a:p>
                  </a:txBody>
                  <a:tcPr marL="0" marR="0" marT="4445" marB="0"/>
                </a:tc>
                <a:extLst>
                  <a:ext uri="{0D108BD9-81ED-4DB2-BD59-A6C34878D82A}">
                    <a16:rowId xmlns:a16="http://schemas.microsoft.com/office/drawing/2014/main" xmlns="" val="10022"/>
                  </a:ext>
                </a:extLst>
              </a:tr>
              <a:tr h="176479">
                <a:tc>
                  <a:txBody>
                    <a:bodyPr/>
                    <a:lstStyle/>
                    <a:p>
                      <a:pPr marL="8255">
                        <a:lnSpc>
                          <a:spcPct val="100000"/>
                        </a:lnSpc>
                        <a:spcBef>
                          <a:spcPts val="35"/>
                        </a:spcBef>
                      </a:pPr>
                      <a:r>
                        <a:rPr sz="1100" b="0" dirty="0">
                          <a:latin typeface="Univers for BP Light"/>
                          <a:cs typeface="Univers for BP Light"/>
                        </a:rPr>
                        <a:t>Non-combusted</a:t>
                      </a:r>
                      <a:endParaRPr sz="1100">
                        <a:latin typeface="Univers for BP Light"/>
                        <a:cs typeface="Univers for BP Light"/>
                      </a:endParaRPr>
                    </a:p>
                  </a:txBody>
                  <a:tcPr marL="0" marR="0" marT="4445" marB="0">
                    <a:solidFill>
                      <a:srgbClr val="F1F1F1"/>
                    </a:solidFill>
                  </a:tcPr>
                </a:tc>
                <a:tc>
                  <a:txBody>
                    <a:bodyPr/>
                    <a:lstStyle/>
                    <a:p>
                      <a:pPr marR="16510" algn="ctr">
                        <a:lnSpc>
                          <a:spcPct val="100000"/>
                        </a:lnSpc>
                        <a:spcBef>
                          <a:spcPts val="35"/>
                        </a:spcBef>
                      </a:pPr>
                      <a:r>
                        <a:rPr sz="1100" b="0" spc="-5" dirty="0">
                          <a:latin typeface="Univers for BP Light"/>
                          <a:cs typeface="Univers for BP Light"/>
                        </a:rPr>
                        <a:t>809</a:t>
                      </a:r>
                      <a:endParaRPr sz="1100">
                        <a:latin typeface="Univers for BP Light"/>
                        <a:cs typeface="Univers for BP Light"/>
                      </a:endParaRPr>
                    </a:p>
                  </a:txBody>
                  <a:tcPr marL="0" marR="0" marT="4445" marB="0">
                    <a:solidFill>
                      <a:srgbClr val="F1F1F1"/>
                    </a:solidFill>
                  </a:tcPr>
                </a:tc>
                <a:tc>
                  <a:txBody>
                    <a:bodyPr/>
                    <a:lstStyle/>
                    <a:p>
                      <a:pPr marL="97155">
                        <a:lnSpc>
                          <a:spcPct val="100000"/>
                        </a:lnSpc>
                        <a:spcBef>
                          <a:spcPts val="35"/>
                        </a:spcBef>
                      </a:pPr>
                      <a:r>
                        <a:rPr sz="1100" b="0" spc="-5" dirty="0">
                          <a:latin typeface="Univers for BP Light"/>
                          <a:cs typeface="Univers for BP Light"/>
                        </a:rPr>
                        <a:t>1277</a:t>
                      </a:r>
                      <a:endParaRPr sz="1100">
                        <a:latin typeface="Univers for BP Light"/>
                        <a:cs typeface="Univers for BP Light"/>
                      </a:endParaRPr>
                    </a:p>
                  </a:txBody>
                  <a:tcPr marL="0" marR="0" marT="4445" marB="0">
                    <a:solidFill>
                      <a:srgbClr val="F1F1F1"/>
                    </a:solidFill>
                  </a:tcPr>
                </a:tc>
                <a:tc>
                  <a:txBody>
                    <a:bodyPr/>
                    <a:lstStyle/>
                    <a:p>
                      <a:pPr marL="394335">
                        <a:lnSpc>
                          <a:spcPct val="100000"/>
                        </a:lnSpc>
                        <a:spcBef>
                          <a:spcPts val="35"/>
                        </a:spcBef>
                      </a:pPr>
                      <a:r>
                        <a:rPr sz="1100" b="0" spc="-5" dirty="0">
                          <a:latin typeface="Univers for BP Light"/>
                          <a:cs typeface="Univers for BP Light"/>
                        </a:rPr>
                        <a:t>6%</a:t>
                      </a:r>
                      <a:endParaRPr sz="1100">
                        <a:latin typeface="Univers for BP Light"/>
                        <a:cs typeface="Univers for BP Light"/>
                      </a:endParaRPr>
                    </a:p>
                  </a:txBody>
                  <a:tcPr marL="0" marR="0" marT="4445" marB="0">
                    <a:solidFill>
                      <a:srgbClr val="F1F1F1"/>
                    </a:solidFill>
                  </a:tcPr>
                </a:tc>
                <a:tc>
                  <a:txBody>
                    <a:bodyPr/>
                    <a:lstStyle/>
                    <a:p>
                      <a:pPr marL="144780">
                        <a:lnSpc>
                          <a:spcPct val="100000"/>
                        </a:lnSpc>
                        <a:spcBef>
                          <a:spcPts val="35"/>
                        </a:spcBef>
                      </a:pPr>
                      <a:r>
                        <a:rPr sz="1100" b="0" spc="-5" dirty="0">
                          <a:latin typeface="Univers for BP Light"/>
                          <a:cs typeface="Univers for BP Light"/>
                        </a:rPr>
                        <a:t>7%</a:t>
                      </a:r>
                      <a:endParaRPr sz="1100">
                        <a:latin typeface="Univers for BP Light"/>
                        <a:cs typeface="Univers for BP Light"/>
                      </a:endParaRPr>
                    </a:p>
                  </a:txBody>
                  <a:tcPr marL="0" marR="0" marT="4445" marB="0">
                    <a:solidFill>
                      <a:srgbClr val="F1F1F1"/>
                    </a:solidFill>
                  </a:tcPr>
                </a:tc>
                <a:tc>
                  <a:txBody>
                    <a:bodyPr/>
                    <a:lstStyle/>
                    <a:p>
                      <a:pPr marR="142240" algn="r">
                        <a:lnSpc>
                          <a:spcPct val="100000"/>
                        </a:lnSpc>
                        <a:spcBef>
                          <a:spcPts val="35"/>
                        </a:spcBef>
                      </a:pPr>
                      <a:r>
                        <a:rPr sz="1100" b="0" spc="-5" dirty="0">
                          <a:latin typeface="Univers for BP Light"/>
                          <a:cs typeface="Univers for BP Light"/>
                        </a:rPr>
                        <a:t>340</a:t>
                      </a:r>
                      <a:endParaRPr sz="1100">
                        <a:latin typeface="Univers for BP Light"/>
                        <a:cs typeface="Univers for BP Light"/>
                      </a:endParaRPr>
                    </a:p>
                  </a:txBody>
                  <a:tcPr marL="0" marR="0" marT="4445" marB="0">
                    <a:solidFill>
                      <a:srgbClr val="F1F1F1"/>
                    </a:solidFill>
                  </a:tcPr>
                </a:tc>
                <a:tc>
                  <a:txBody>
                    <a:bodyPr/>
                    <a:lstStyle/>
                    <a:p>
                      <a:pPr marR="340995" algn="r">
                        <a:lnSpc>
                          <a:spcPct val="100000"/>
                        </a:lnSpc>
                        <a:spcBef>
                          <a:spcPts val="35"/>
                        </a:spcBef>
                      </a:pPr>
                      <a:r>
                        <a:rPr sz="1100" b="0" spc="-5" dirty="0">
                          <a:latin typeface="Univers for BP Light"/>
                          <a:cs typeface="Univers for BP Light"/>
                        </a:rPr>
                        <a:t>468</a:t>
                      </a:r>
                      <a:endParaRPr sz="1100">
                        <a:latin typeface="Univers for BP Light"/>
                        <a:cs typeface="Univers for BP Light"/>
                      </a:endParaRPr>
                    </a:p>
                  </a:txBody>
                  <a:tcPr marL="0" marR="0" marT="4445" marB="0">
                    <a:solidFill>
                      <a:srgbClr val="F1F1F1"/>
                    </a:solidFill>
                  </a:tcPr>
                </a:tc>
                <a:tc>
                  <a:txBody>
                    <a:bodyPr/>
                    <a:lstStyle/>
                    <a:p>
                      <a:pPr marR="99060" algn="r">
                        <a:lnSpc>
                          <a:spcPct val="100000"/>
                        </a:lnSpc>
                        <a:spcBef>
                          <a:spcPts val="35"/>
                        </a:spcBef>
                      </a:pPr>
                      <a:r>
                        <a:rPr sz="1100" b="0" spc="-5" dirty="0">
                          <a:latin typeface="Univers for BP Light"/>
                          <a:cs typeface="Univers for BP Light"/>
                        </a:rPr>
                        <a:t>73%</a:t>
                      </a:r>
                      <a:endParaRPr sz="1100">
                        <a:latin typeface="Univers for BP Light"/>
                        <a:cs typeface="Univers for BP Light"/>
                      </a:endParaRPr>
                    </a:p>
                  </a:txBody>
                  <a:tcPr marL="0" marR="0" marT="4445" marB="0">
                    <a:solidFill>
                      <a:srgbClr val="F1F1F1"/>
                    </a:solidFill>
                  </a:tcPr>
                </a:tc>
                <a:tc>
                  <a:txBody>
                    <a:bodyPr/>
                    <a:lstStyle/>
                    <a:p>
                      <a:pPr marL="105410">
                        <a:lnSpc>
                          <a:spcPct val="100000"/>
                        </a:lnSpc>
                        <a:spcBef>
                          <a:spcPts val="35"/>
                        </a:spcBef>
                      </a:pPr>
                      <a:r>
                        <a:rPr sz="1100" b="0" spc="-5" dirty="0">
                          <a:latin typeface="Univers for BP Light"/>
                          <a:cs typeface="Univers for BP Light"/>
                        </a:rPr>
                        <a:t>58%</a:t>
                      </a:r>
                      <a:endParaRPr sz="1100">
                        <a:latin typeface="Univers for BP Light"/>
                        <a:cs typeface="Univers for BP Light"/>
                      </a:endParaRPr>
                    </a:p>
                  </a:txBody>
                  <a:tcPr marL="0" marR="0" marT="4445" marB="0">
                    <a:solidFill>
                      <a:srgbClr val="F1F1F1"/>
                    </a:solidFill>
                  </a:tcPr>
                </a:tc>
                <a:tc>
                  <a:txBody>
                    <a:bodyPr/>
                    <a:lstStyle/>
                    <a:p>
                      <a:pPr marR="36195" algn="r">
                        <a:lnSpc>
                          <a:spcPct val="100000"/>
                        </a:lnSpc>
                        <a:spcBef>
                          <a:spcPts val="35"/>
                        </a:spcBef>
                      </a:pPr>
                      <a:r>
                        <a:rPr sz="1100" b="0" dirty="0">
                          <a:latin typeface="Univers for BP Light"/>
                          <a:cs typeface="Univers for BP Light"/>
                        </a:rPr>
                        <a:t>2.1%</a:t>
                      </a:r>
                      <a:endParaRPr sz="1100">
                        <a:latin typeface="Univers for BP Light"/>
                        <a:cs typeface="Univers for BP Light"/>
                      </a:endParaRPr>
                    </a:p>
                  </a:txBody>
                  <a:tcPr marL="0" marR="0" marT="4445" marB="0">
                    <a:solidFill>
                      <a:srgbClr val="F1F1F1"/>
                    </a:solidFill>
                  </a:tcPr>
                </a:tc>
                <a:tc>
                  <a:txBody>
                    <a:bodyPr/>
                    <a:lstStyle/>
                    <a:p>
                      <a:pPr marR="81915" algn="r">
                        <a:lnSpc>
                          <a:spcPct val="100000"/>
                        </a:lnSpc>
                        <a:spcBef>
                          <a:spcPts val="35"/>
                        </a:spcBef>
                      </a:pPr>
                      <a:r>
                        <a:rPr sz="1100" b="0" dirty="0">
                          <a:latin typeface="Univers for BP Light"/>
                          <a:cs typeface="Univers for BP Light"/>
                        </a:rPr>
                        <a:t>1.9%</a:t>
                      </a:r>
                      <a:endParaRPr sz="1100">
                        <a:latin typeface="Univers for BP Light"/>
                        <a:cs typeface="Univers for BP Light"/>
                      </a:endParaRPr>
                    </a:p>
                  </a:txBody>
                  <a:tcPr marL="0" marR="0" marT="4445" marB="0">
                    <a:solidFill>
                      <a:srgbClr val="F1F1F1"/>
                    </a:solidFill>
                  </a:tcPr>
                </a:tc>
                <a:extLst>
                  <a:ext uri="{0D108BD9-81ED-4DB2-BD59-A6C34878D82A}">
                    <a16:rowId xmlns:a16="http://schemas.microsoft.com/office/drawing/2014/main" xmlns="" val="10023"/>
                  </a:ext>
                </a:extLst>
              </a:tr>
              <a:tr h="184708">
                <a:tc>
                  <a:txBody>
                    <a:bodyPr/>
                    <a:lstStyle/>
                    <a:p>
                      <a:pPr marL="8255">
                        <a:lnSpc>
                          <a:spcPct val="100000"/>
                        </a:lnSpc>
                        <a:spcBef>
                          <a:spcPts val="100"/>
                        </a:spcBef>
                      </a:pPr>
                      <a:r>
                        <a:rPr sz="1100" b="0" spc="-5" dirty="0">
                          <a:latin typeface="Univers for BP Light"/>
                          <a:cs typeface="Univers for BP Light"/>
                        </a:rPr>
                        <a:t>Buildings</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17780" algn="ctr">
                        <a:lnSpc>
                          <a:spcPct val="100000"/>
                        </a:lnSpc>
                        <a:spcBef>
                          <a:spcPts val="100"/>
                        </a:spcBef>
                      </a:pPr>
                      <a:r>
                        <a:rPr sz="1100" b="0" spc="-5" dirty="0">
                          <a:latin typeface="Univers for BP Light"/>
                          <a:cs typeface="Univers for BP Light"/>
                        </a:rPr>
                        <a:t>3840</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97155">
                        <a:lnSpc>
                          <a:spcPct val="100000"/>
                        </a:lnSpc>
                        <a:spcBef>
                          <a:spcPts val="100"/>
                        </a:spcBef>
                      </a:pPr>
                      <a:r>
                        <a:rPr sz="1100" b="0" spc="-5" dirty="0">
                          <a:latin typeface="Univers for BP Light"/>
                          <a:cs typeface="Univers for BP Light"/>
                        </a:rPr>
                        <a:t>5466</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354965">
                        <a:lnSpc>
                          <a:spcPct val="100000"/>
                        </a:lnSpc>
                        <a:spcBef>
                          <a:spcPts val="100"/>
                        </a:spcBef>
                      </a:pPr>
                      <a:r>
                        <a:rPr sz="1100" b="0" spc="-5" dirty="0">
                          <a:latin typeface="Univers for BP Light"/>
                          <a:cs typeface="Univers for BP Light"/>
                        </a:rPr>
                        <a:t>29%</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104775">
                        <a:lnSpc>
                          <a:spcPct val="100000"/>
                        </a:lnSpc>
                        <a:spcBef>
                          <a:spcPts val="100"/>
                        </a:spcBef>
                      </a:pPr>
                      <a:r>
                        <a:rPr sz="1100" b="0" spc="-5" dirty="0">
                          <a:latin typeface="Univers for BP Light"/>
                          <a:cs typeface="Univers for BP Light"/>
                        </a:rPr>
                        <a:t>30%</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104775" algn="r">
                        <a:lnSpc>
                          <a:spcPct val="100000"/>
                        </a:lnSpc>
                        <a:spcBef>
                          <a:spcPts val="100"/>
                        </a:spcBef>
                      </a:pPr>
                      <a:r>
                        <a:rPr sz="1100" b="0" spc="-5" dirty="0">
                          <a:latin typeface="Univers for BP Light"/>
                          <a:cs typeface="Univers for BP Light"/>
                        </a:rPr>
                        <a:t>1378</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83820">
                        <a:lnSpc>
                          <a:spcPct val="100000"/>
                        </a:lnSpc>
                        <a:spcBef>
                          <a:spcPts val="100"/>
                        </a:spcBef>
                      </a:pPr>
                      <a:r>
                        <a:rPr sz="1100" b="0" spc="-5" dirty="0">
                          <a:latin typeface="Univers for BP Light"/>
                          <a:cs typeface="Univers for BP Light"/>
                        </a:rPr>
                        <a:t>1626</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99060" algn="r">
                        <a:lnSpc>
                          <a:spcPct val="100000"/>
                        </a:lnSpc>
                        <a:spcBef>
                          <a:spcPts val="100"/>
                        </a:spcBef>
                      </a:pPr>
                      <a:r>
                        <a:rPr sz="1100" b="0" spc="-5" dirty="0">
                          <a:latin typeface="Univers for BP Light"/>
                          <a:cs typeface="Univers for BP Light"/>
                        </a:rPr>
                        <a:t>56%</a:t>
                      </a:r>
                      <a:endParaRPr sz="1100">
                        <a:latin typeface="Univers for BP Light"/>
                        <a:cs typeface="Univers for BP Light"/>
                      </a:endParaRPr>
                    </a:p>
                  </a:txBody>
                  <a:tcPr marL="0" marR="0" marT="12700" marB="0">
                    <a:lnB w="12700">
                      <a:solidFill>
                        <a:srgbClr val="666666"/>
                      </a:solidFill>
                      <a:prstDash val="solid"/>
                    </a:lnB>
                  </a:tcPr>
                </a:tc>
                <a:tc>
                  <a:txBody>
                    <a:bodyPr/>
                    <a:lstStyle/>
                    <a:p>
                      <a:pPr marL="105410">
                        <a:lnSpc>
                          <a:spcPct val="100000"/>
                        </a:lnSpc>
                        <a:spcBef>
                          <a:spcPts val="100"/>
                        </a:spcBef>
                      </a:pPr>
                      <a:r>
                        <a:rPr sz="1100" b="0" spc="-5" dirty="0">
                          <a:latin typeface="Univers for BP Light"/>
                          <a:cs typeface="Univers for BP Light"/>
                        </a:rPr>
                        <a:t>42%</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36195" algn="r">
                        <a:lnSpc>
                          <a:spcPct val="100000"/>
                        </a:lnSpc>
                        <a:spcBef>
                          <a:spcPts val="100"/>
                        </a:spcBef>
                      </a:pPr>
                      <a:r>
                        <a:rPr sz="1100" b="0" dirty="0">
                          <a:latin typeface="Univers for BP Light"/>
                          <a:cs typeface="Univers for BP Light"/>
                        </a:rPr>
                        <a:t>1.7%</a:t>
                      </a:r>
                      <a:endParaRPr sz="1100">
                        <a:latin typeface="Univers for BP Light"/>
                        <a:cs typeface="Univers for BP Light"/>
                      </a:endParaRPr>
                    </a:p>
                  </a:txBody>
                  <a:tcPr marL="0" marR="0" marT="12700" marB="0">
                    <a:lnB w="12700">
                      <a:solidFill>
                        <a:srgbClr val="666666"/>
                      </a:solidFill>
                      <a:prstDash val="solid"/>
                    </a:lnB>
                  </a:tcPr>
                </a:tc>
                <a:tc>
                  <a:txBody>
                    <a:bodyPr/>
                    <a:lstStyle/>
                    <a:p>
                      <a:pPr marR="81915" algn="r">
                        <a:lnSpc>
                          <a:spcPct val="100000"/>
                        </a:lnSpc>
                        <a:spcBef>
                          <a:spcPts val="100"/>
                        </a:spcBef>
                      </a:pPr>
                      <a:r>
                        <a:rPr sz="1100" b="0" dirty="0">
                          <a:latin typeface="Univers for BP Light"/>
                          <a:cs typeface="Univers for BP Light"/>
                        </a:rPr>
                        <a:t>1.5%</a:t>
                      </a:r>
                      <a:endParaRPr sz="1100">
                        <a:latin typeface="Univers for BP Light"/>
                        <a:cs typeface="Univers for BP Light"/>
                      </a:endParaRPr>
                    </a:p>
                  </a:txBody>
                  <a:tcPr marL="0" marR="0" marT="12700" marB="0">
                    <a:lnB w="12700">
                      <a:solidFill>
                        <a:srgbClr val="666666"/>
                      </a:solidFill>
                      <a:prstDash val="solid"/>
                    </a:lnB>
                  </a:tcPr>
                </a:tc>
                <a:extLst>
                  <a:ext uri="{0D108BD9-81ED-4DB2-BD59-A6C34878D82A}">
                    <a16:rowId xmlns:a16="http://schemas.microsoft.com/office/drawing/2014/main" xmlns="" val="10024"/>
                  </a:ext>
                </a:extLst>
              </a:tr>
              <a:tr h="186604">
                <a:tc>
                  <a:txBody>
                    <a:bodyPr/>
                    <a:lstStyle/>
                    <a:p>
                      <a:pPr marL="199390">
                        <a:lnSpc>
                          <a:spcPct val="100000"/>
                        </a:lnSpc>
                      </a:pPr>
                      <a:r>
                        <a:rPr sz="1150" i="1" spc="-25" dirty="0">
                          <a:latin typeface="Univers for BP Light"/>
                          <a:cs typeface="Univers for BP Light"/>
                        </a:rPr>
                        <a:t>of</a:t>
                      </a:r>
                      <a:r>
                        <a:rPr sz="1150" i="1" spc="-120" dirty="0">
                          <a:latin typeface="Univers for BP Light"/>
                          <a:cs typeface="Univers for BP Light"/>
                        </a:rPr>
                        <a:t> </a:t>
                      </a:r>
                      <a:r>
                        <a:rPr sz="1150" i="1" spc="-25" dirty="0">
                          <a:latin typeface="Univers for BP Light"/>
                          <a:cs typeface="Univers for BP Light"/>
                        </a:rPr>
                        <a:t>which:</a:t>
                      </a:r>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tc>
                  <a:txBody>
                    <a:bodyPr/>
                    <a:lstStyle/>
                    <a:p>
                      <a:endParaRPr sz="1150">
                        <a:latin typeface="Univers for BP Light"/>
                        <a:cs typeface="Univers for BP Light"/>
                      </a:endParaRPr>
                    </a:p>
                  </a:txBody>
                  <a:tcPr marL="0" marR="0" marT="0" marB="0">
                    <a:lnT w="12700">
                      <a:solidFill>
                        <a:srgbClr val="666666"/>
                      </a:solidFill>
                      <a:prstDash val="solid"/>
                    </a:lnT>
                    <a:lnB w="12700">
                      <a:solidFill>
                        <a:srgbClr val="666666"/>
                      </a:solidFill>
                      <a:prstDash val="solid"/>
                    </a:lnB>
                  </a:tcPr>
                </a:tc>
                <a:extLst>
                  <a:ext uri="{0D108BD9-81ED-4DB2-BD59-A6C34878D82A}">
                    <a16:rowId xmlns:a16="http://schemas.microsoft.com/office/drawing/2014/main" xmlns="" val="10025"/>
                  </a:ext>
                </a:extLst>
              </a:tr>
              <a:tr h="171637">
                <a:tc>
                  <a:txBody>
                    <a:bodyPr/>
                    <a:lstStyle/>
                    <a:p>
                      <a:pPr marL="8255">
                        <a:lnSpc>
                          <a:spcPts val="1305"/>
                        </a:lnSpc>
                      </a:pPr>
                      <a:r>
                        <a:rPr sz="1100" b="0" dirty="0">
                          <a:latin typeface="Univers for BP Light"/>
                          <a:cs typeface="Univers for BP Light"/>
                        </a:rPr>
                        <a:t>Inputs to</a:t>
                      </a:r>
                      <a:r>
                        <a:rPr sz="1100" b="0" spc="-130" dirty="0">
                          <a:latin typeface="Univers for BP Light"/>
                          <a:cs typeface="Univers for BP Light"/>
                        </a:rPr>
                        <a:t> </a:t>
                      </a:r>
                      <a:r>
                        <a:rPr sz="1100" b="0" dirty="0">
                          <a:latin typeface="Univers for BP Light"/>
                          <a:cs typeface="Univers for BP Light"/>
                        </a:rPr>
                        <a:t>power</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R="17780" algn="ctr">
                        <a:lnSpc>
                          <a:spcPts val="1305"/>
                        </a:lnSpc>
                      </a:pPr>
                      <a:r>
                        <a:rPr sz="1100" b="0" spc="-5" dirty="0">
                          <a:latin typeface="Univers for BP Light"/>
                          <a:cs typeface="Univers for BP Light"/>
                        </a:rPr>
                        <a:t>5584</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L="97155">
                        <a:lnSpc>
                          <a:spcPts val="1305"/>
                        </a:lnSpc>
                      </a:pPr>
                      <a:r>
                        <a:rPr sz="1100" b="0" spc="-5" dirty="0">
                          <a:latin typeface="Univers for BP Light"/>
                          <a:cs typeface="Univers for BP Light"/>
                        </a:rPr>
                        <a:t>8814</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L="354965">
                        <a:lnSpc>
                          <a:spcPts val="1305"/>
                        </a:lnSpc>
                      </a:pPr>
                      <a:r>
                        <a:rPr sz="1100" b="0" spc="-5" dirty="0">
                          <a:latin typeface="Univers for BP Light"/>
                          <a:cs typeface="Univers for BP Light"/>
                        </a:rPr>
                        <a:t>42%</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L="104775">
                        <a:lnSpc>
                          <a:spcPts val="1305"/>
                        </a:lnSpc>
                      </a:pPr>
                      <a:r>
                        <a:rPr sz="1100" b="0" spc="-5" dirty="0">
                          <a:latin typeface="Univers for BP Light"/>
                          <a:cs typeface="Univers for BP Light"/>
                        </a:rPr>
                        <a:t>49%</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R="104775" algn="r">
                        <a:lnSpc>
                          <a:spcPts val="1305"/>
                        </a:lnSpc>
                      </a:pPr>
                      <a:r>
                        <a:rPr sz="1100" b="0" spc="-5" dirty="0">
                          <a:latin typeface="Univers for BP Light"/>
                          <a:cs typeface="Univers for BP Light"/>
                        </a:rPr>
                        <a:t>2614</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L="83820">
                        <a:lnSpc>
                          <a:spcPts val="1305"/>
                        </a:lnSpc>
                      </a:pPr>
                      <a:r>
                        <a:rPr sz="1100" b="0" spc="-5" dirty="0">
                          <a:latin typeface="Univers for BP Light"/>
                          <a:cs typeface="Univers for BP Light"/>
                        </a:rPr>
                        <a:t>3231</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R="99060" algn="r">
                        <a:lnSpc>
                          <a:spcPts val="1305"/>
                        </a:lnSpc>
                      </a:pPr>
                      <a:r>
                        <a:rPr sz="1100" b="0" spc="-5" dirty="0">
                          <a:latin typeface="Univers for BP Light"/>
                          <a:cs typeface="Univers for BP Light"/>
                        </a:rPr>
                        <a:t>88%</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L="105410">
                        <a:lnSpc>
                          <a:spcPts val="1305"/>
                        </a:lnSpc>
                      </a:pPr>
                      <a:r>
                        <a:rPr sz="1100" b="0" spc="-5" dirty="0">
                          <a:latin typeface="Univers for BP Light"/>
                          <a:cs typeface="Univers for BP Light"/>
                        </a:rPr>
                        <a:t>58%</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R="36195" algn="r">
                        <a:lnSpc>
                          <a:spcPts val="1305"/>
                        </a:lnSpc>
                      </a:pPr>
                      <a:r>
                        <a:rPr sz="1100" b="0" dirty="0">
                          <a:latin typeface="Univers for BP Light"/>
                          <a:cs typeface="Univers for BP Light"/>
                        </a:rPr>
                        <a:t>2.5%</a:t>
                      </a:r>
                      <a:endParaRPr sz="110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tc>
                  <a:txBody>
                    <a:bodyPr/>
                    <a:lstStyle/>
                    <a:p>
                      <a:pPr marR="81915" algn="r">
                        <a:lnSpc>
                          <a:spcPts val="1305"/>
                        </a:lnSpc>
                      </a:pPr>
                      <a:r>
                        <a:rPr sz="1100" b="0" dirty="0">
                          <a:latin typeface="Univers for BP Light"/>
                          <a:cs typeface="Univers for BP Light"/>
                        </a:rPr>
                        <a:t>1.9%</a:t>
                      </a:r>
                      <a:endParaRPr sz="1100" dirty="0">
                        <a:latin typeface="Univers for BP Light"/>
                        <a:cs typeface="Univers for BP Light"/>
                      </a:endParaRPr>
                    </a:p>
                  </a:txBody>
                  <a:tcPr marL="0" marR="0" marT="0" marB="0">
                    <a:lnT w="12700">
                      <a:solidFill>
                        <a:srgbClr val="666666"/>
                      </a:solidFill>
                      <a:prstDash val="solid"/>
                    </a:lnT>
                    <a:lnB w="6350">
                      <a:solidFill>
                        <a:srgbClr val="000000"/>
                      </a:solidFill>
                      <a:prstDash val="solid"/>
                    </a:lnB>
                    <a:solidFill>
                      <a:srgbClr val="F1F1F1"/>
                    </a:solidFill>
                  </a:tcPr>
                </a:tc>
                <a:extLst>
                  <a:ext uri="{0D108BD9-81ED-4DB2-BD59-A6C34878D82A}">
                    <a16:rowId xmlns:a16="http://schemas.microsoft.com/office/drawing/2014/main" xmlns="" val="10026"/>
                  </a:ext>
                </a:extLst>
              </a:tr>
            </a:tbl>
          </a:graphicData>
        </a:graphic>
      </p:graphicFrame>
      <p:sp>
        <p:nvSpPr>
          <p:cNvPr id="18" name="object 18"/>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19" name="object 19"/>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120</a:t>
            </a:fld>
            <a:endParaRPr sz="1200">
              <a:latin typeface="Univers for BP Light"/>
              <a:cs typeface="Univers for BP Light"/>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2700">
              <a:lnSpc>
                <a:spcPct val="100000"/>
              </a:lnSpc>
            </a:pPr>
            <a:r>
              <a:rPr spc="-5" dirty="0"/>
              <a:t>Key figures</a:t>
            </a:r>
            <a:r>
              <a:rPr spc="-15" dirty="0"/>
              <a:t> </a:t>
            </a:r>
            <a:r>
              <a:rPr spc="-5" dirty="0"/>
              <a:t>(continued)</a:t>
            </a:r>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121</a:t>
            </a:fld>
            <a:endParaRPr sz="1200">
              <a:latin typeface="Univers for BP Light"/>
              <a:cs typeface="Univers for BP Light"/>
            </a:endParaRPr>
          </a:p>
        </p:txBody>
      </p:sp>
      <p:graphicFrame>
        <p:nvGraphicFramePr>
          <p:cNvPr id="3" name="object 3"/>
          <p:cNvGraphicFramePr>
            <a:graphicFrameLocks noGrp="1"/>
          </p:cNvGraphicFramePr>
          <p:nvPr/>
        </p:nvGraphicFramePr>
        <p:xfrm>
          <a:off x="565150" y="890524"/>
          <a:ext cx="8334382" cy="5399508"/>
        </p:xfrm>
        <a:graphic>
          <a:graphicData uri="http://schemas.openxmlformats.org/drawingml/2006/table">
            <a:tbl>
              <a:tblPr firstRow="1" bandRow="1">
                <a:tableStyleId>{2D5ABB26-0587-4C30-8999-92F81FD0307C}</a:tableStyleId>
              </a:tblPr>
              <a:tblGrid>
                <a:gridCol w="1150601">
                  <a:extLst>
                    <a:ext uri="{9D8B030D-6E8A-4147-A177-3AD203B41FA5}">
                      <a16:colId xmlns:a16="http://schemas.microsoft.com/office/drawing/2014/main" xmlns="" val="20000"/>
                    </a:ext>
                  </a:extLst>
                </a:gridCol>
                <a:gridCol w="564318">
                  <a:extLst>
                    <a:ext uri="{9D8B030D-6E8A-4147-A177-3AD203B41FA5}">
                      <a16:colId xmlns:a16="http://schemas.microsoft.com/office/drawing/2014/main" xmlns="" val="20001"/>
                    </a:ext>
                  </a:extLst>
                </a:gridCol>
                <a:gridCol w="761555">
                  <a:extLst>
                    <a:ext uri="{9D8B030D-6E8A-4147-A177-3AD203B41FA5}">
                      <a16:colId xmlns:a16="http://schemas.microsoft.com/office/drawing/2014/main" xmlns="" val="20002"/>
                    </a:ext>
                  </a:extLst>
                </a:gridCol>
                <a:gridCol w="754739">
                  <a:extLst>
                    <a:ext uri="{9D8B030D-6E8A-4147-A177-3AD203B41FA5}">
                      <a16:colId xmlns:a16="http://schemas.microsoft.com/office/drawing/2014/main" xmlns="" val="20003"/>
                    </a:ext>
                  </a:extLst>
                </a:gridCol>
                <a:gridCol w="772350">
                  <a:extLst>
                    <a:ext uri="{9D8B030D-6E8A-4147-A177-3AD203B41FA5}">
                      <a16:colId xmlns:a16="http://schemas.microsoft.com/office/drawing/2014/main" xmlns="" val="20004"/>
                    </a:ext>
                  </a:extLst>
                </a:gridCol>
                <a:gridCol w="761387">
                  <a:extLst>
                    <a:ext uri="{9D8B030D-6E8A-4147-A177-3AD203B41FA5}">
                      <a16:colId xmlns:a16="http://schemas.microsoft.com/office/drawing/2014/main" xmlns="" val="20005"/>
                    </a:ext>
                  </a:extLst>
                </a:gridCol>
                <a:gridCol w="744791">
                  <a:extLst>
                    <a:ext uri="{9D8B030D-6E8A-4147-A177-3AD203B41FA5}">
                      <a16:colId xmlns:a16="http://schemas.microsoft.com/office/drawing/2014/main" xmlns="" val="20006"/>
                    </a:ext>
                  </a:extLst>
                </a:gridCol>
                <a:gridCol w="757872">
                  <a:extLst>
                    <a:ext uri="{9D8B030D-6E8A-4147-A177-3AD203B41FA5}">
                      <a16:colId xmlns:a16="http://schemas.microsoft.com/office/drawing/2014/main" xmlns="" val="20007"/>
                    </a:ext>
                  </a:extLst>
                </a:gridCol>
                <a:gridCol w="751205">
                  <a:extLst>
                    <a:ext uri="{9D8B030D-6E8A-4147-A177-3AD203B41FA5}">
                      <a16:colId xmlns:a16="http://schemas.microsoft.com/office/drawing/2014/main" xmlns="" val="20008"/>
                    </a:ext>
                  </a:extLst>
                </a:gridCol>
                <a:gridCol w="803147">
                  <a:extLst>
                    <a:ext uri="{9D8B030D-6E8A-4147-A177-3AD203B41FA5}">
                      <a16:colId xmlns:a16="http://schemas.microsoft.com/office/drawing/2014/main" xmlns="" val="20009"/>
                    </a:ext>
                  </a:extLst>
                </a:gridCol>
                <a:gridCol w="512417">
                  <a:extLst>
                    <a:ext uri="{9D8B030D-6E8A-4147-A177-3AD203B41FA5}">
                      <a16:colId xmlns:a16="http://schemas.microsoft.com/office/drawing/2014/main" xmlns="" val="20010"/>
                    </a:ext>
                  </a:extLst>
                </a:gridCol>
              </a:tblGrid>
              <a:tr h="179130">
                <a:tc gridSpan="3">
                  <a:txBody>
                    <a:bodyPr/>
                    <a:lstStyle/>
                    <a:p>
                      <a:pPr marL="1268095">
                        <a:lnSpc>
                          <a:spcPts val="1285"/>
                        </a:lnSpc>
                      </a:pPr>
                      <a:r>
                        <a:rPr sz="1100" dirty="0">
                          <a:latin typeface="Univers for BP"/>
                          <a:cs typeface="Univers for BP"/>
                        </a:rPr>
                        <a:t>Consumption</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hMerge="1">
                  <a:txBody>
                    <a:bodyPr/>
                    <a:lstStyle/>
                    <a:p>
                      <a:endParaRPr/>
                    </a:p>
                  </a:txBody>
                  <a:tcPr marL="0" marR="0" marT="0" marB="0"/>
                </a:tc>
                <a:tc gridSpan="2">
                  <a:txBody>
                    <a:bodyPr/>
                    <a:lstStyle/>
                    <a:p>
                      <a:pPr marR="10160" algn="ctr">
                        <a:lnSpc>
                          <a:spcPts val="1285"/>
                        </a:lnSpc>
                      </a:pPr>
                      <a:r>
                        <a:rPr sz="1100" dirty="0">
                          <a:latin typeface="Univers for BP"/>
                          <a:cs typeface="Univers for BP"/>
                        </a:rPr>
                        <a:t>Shares</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490855">
                        <a:lnSpc>
                          <a:spcPts val="1285"/>
                        </a:lnSpc>
                      </a:pPr>
                      <a:r>
                        <a:rPr sz="1100" spc="-5" dirty="0">
                          <a:latin typeface="Univers for BP"/>
                          <a:cs typeface="Univers for BP"/>
                        </a:rPr>
                        <a:t>Change</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499745">
                        <a:lnSpc>
                          <a:spcPts val="1285"/>
                        </a:lnSpc>
                      </a:pPr>
                      <a:r>
                        <a:rPr sz="1100" spc="-5" dirty="0">
                          <a:latin typeface="Univers for BP"/>
                          <a:cs typeface="Univers for BP"/>
                        </a:rPr>
                        <a:t>Change</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tc gridSpan="2">
                  <a:txBody>
                    <a:bodyPr/>
                    <a:lstStyle/>
                    <a:p>
                      <a:pPr marL="542925">
                        <a:lnSpc>
                          <a:spcPts val="1285"/>
                        </a:lnSpc>
                      </a:pPr>
                      <a:r>
                        <a:rPr sz="1100" spc="-5" dirty="0">
                          <a:latin typeface="Univers for BP"/>
                          <a:cs typeface="Univers for BP"/>
                        </a:rPr>
                        <a:t>Change</a:t>
                      </a:r>
                      <a:endParaRPr sz="1100">
                        <a:latin typeface="Univers for BP"/>
                        <a:cs typeface="Univers for BP"/>
                      </a:endParaRPr>
                    </a:p>
                  </a:txBody>
                  <a:tcPr marL="0" marR="0" marT="0" marB="0">
                    <a:lnT w="12700">
                      <a:solidFill>
                        <a:srgbClr val="666666"/>
                      </a:solidFill>
                      <a:prstDash val="solid"/>
                    </a:lnT>
                    <a:solidFill>
                      <a:srgbClr val="F1F1F1"/>
                    </a:solidFill>
                  </a:tcPr>
                </a:tc>
                <a:tc hMerge="1">
                  <a:txBody>
                    <a:bodyPr/>
                    <a:lstStyle/>
                    <a:p>
                      <a:endParaRPr/>
                    </a:p>
                  </a:txBody>
                  <a:tcPr marL="0" marR="0" marT="0" marB="0"/>
                </a:tc>
                <a:extLst>
                  <a:ext uri="{0D108BD9-81ED-4DB2-BD59-A6C34878D82A}">
                    <a16:rowId xmlns:a16="http://schemas.microsoft.com/office/drawing/2014/main" xmlns="" val="10000"/>
                  </a:ext>
                </a:extLst>
              </a:tr>
              <a:tr h="174942">
                <a:tc>
                  <a:txBody>
                    <a:bodyPr/>
                    <a:lstStyle/>
                    <a:p>
                      <a:endParaRPr sz="1100">
                        <a:latin typeface="Univers for BP"/>
                        <a:cs typeface="Univers for BP"/>
                      </a:endParaRPr>
                    </a:p>
                  </a:txBody>
                  <a:tcPr marL="0" marR="0" marT="0" marB="0">
                    <a:solidFill>
                      <a:srgbClr val="F1F1F1"/>
                    </a:solidFill>
                  </a:tcPr>
                </a:tc>
                <a:tc gridSpan="2">
                  <a:txBody>
                    <a:bodyPr/>
                    <a:lstStyle/>
                    <a:p>
                      <a:pPr marL="346075">
                        <a:lnSpc>
                          <a:spcPts val="1300"/>
                        </a:lnSpc>
                      </a:pPr>
                      <a:r>
                        <a:rPr sz="1100" dirty="0">
                          <a:latin typeface="Univers for BP"/>
                          <a:cs typeface="Univers for BP"/>
                        </a:rPr>
                        <a:t>(Mtoe)</a:t>
                      </a:r>
                      <a:endParaRPr sz="1100">
                        <a:latin typeface="Univers for BP"/>
                        <a:cs typeface="Univers for BP"/>
                      </a:endParaRPr>
                    </a:p>
                  </a:txBody>
                  <a:tcPr marL="0" marR="0" marT="0" marB="0">
                    <a:solidFill>
                      <a:srgbClr val="F1F1F1"/>
                    </a:solidFill>
                  </a:tcPr>
                </a:tc>
                <a:tc hMerge="1">
                  <a:txBody>
                    <a:bodyPr/>
                    <a:lstStyle/>
                    <a:p>
                      <a:endParaRPr/>
                    </a:p>
                  </a:txBody>
                  <a:tcPr marL="0" marR="0" marT="0" marB="0"/>
                </a:tc>
                <a:tc gridSpan="2">
                  <a:txBody>
                    <a:bodyPr/>
                    <a:lstStyle/>
                    <a:p>
                      <a:pPr marR="11430" algn="ctr">
                        <a:lnSpc>
                          <a:spcPts val="1300"/>
                        </a:lnSpc>
                      </a:pPr>
                      <a:r>
                        <a:rPr sz="1100" dirty="0">
                          <a:latin typeface="Univers for BP"/>
                          <a:cs typeface="Univers for BP"/>
                        </a:rPr>
                        <a:t>(%)</a:t>
                      </a:r>
                      <a:endParaRPr sz="1100">
                        <a:latin typeface="Univers for BP"/>
                        <a:cs typeface="Univers for BP"/>
                      </a:endParaRPr>
                    </a:p>
                  </a:txBody>
                  <a:tcPr marL="0" marR="0" marT="0" marB="0">
                    <a:solidFill>
                      <a:srgbClr val="F1F1F1"/>
                    </a:solidFill>
                  </a:tcPr>
                </a:tc>
                <a:tc hMerge="1">
                  <a:txBody>
                    <a:bodyPr/>
                    <a:lstStyle/>
                    <a:p>
                      <a:endParaRPr/>
                    </a:p>
                  </a:txBody>
                  <a:tcPr marL="0" marR="0" marT="0" marB="0"/>
                </a:tc>
                <a:tc gridSpan="2">
                  <a:txBody>
                    <a:bodyPr/>
                    <a:lstStyle/>
                    <a:p>
                      <a:pPr marR="12700" algn="ctr">
                        <a:lnSpc>
                          <a:spcPts val="1300"/>
                        </a:lnSpc>
                      </a:pPr>
                      <a:r>
                        <a:rPr sz="1100" dirty="0">
                          <a:latin typeface="Univers for BP"/>
                          <a:cs typeface="Univers for BP"/>
                        </a:rPr>
                        <a:t>(Mtoe)</a:t>
                      </a:r>
                      <a:endParaRPr sz="1100">
                        <a:latin typeface="Univers for BP"/>
                        <a:cs typeface="Univers for BP"/>
                      </a:endParaRPr>
                    </a:p>
                  </a:txBody>
                  <a:tcPr marL="0" marR="0" marT="0" marB="0">
                    <a:solidFill>
                      <a:srgbClr val="F1F1F1"/>
                    </a:solidFill>
                  </a:tcPr>
                </a:tc>
                <a:tc hMerge="1">
                  <a:txBody>
                    <a:bodyPr/>
                    <a:lstStyle/>
                    <a:p>
                      <a:endParaRPr/>
                    </a:p>
                  </a:txBody>
                  <a:tcPr marL="0" marR="0" marT="0" marB="0"/>
                </a:tc>
                <a:tc gridSpan="2">
                  <a:txBody>
                    <a:bodyPr/>
                    <a:lstStyle/>
                    <a:p>
                      <a:pPr algn="ctr">
                        <a:lnSpc>
                          <a:spcPts val="1300"/>
                        </a:lnSpc>
                      </a:pPr>
                      <a:r>
                        <a:rPr sz="1100" dirty="0">
                          <a:latin typeface="Univers for BP"/>
                          <a:cs typeface="Univers for BP"/>
                        </a:rPr>
                        <a:t>(%)</a:t>
                      </a:r>
                      <a:endParaRPr sz="1100">
                        <a:latin typeface="Univers for BP"/>
                        <a:cs typeface="Univers for BP"/>
                      </a:endParaRPr>
                    </a:p>
                  </a:txBody>
                  <a:tcPr marL="0" marR="0" marT="0" marB="0">
                    <a:solidFill>
                      <a:srgbClr val="F1F1F1"/>
                    </a:solidFill>
                  </a:tcPr>
                </a:tc>
                <a:tc hMerge="1">
                  <a:txBody>
                    <a:bodyPr/>
                    <a:lstStyle/>
                    <a:p>
                      <a:endParaRPr/>
                    </a:p>
                  </a:txBody>
                  <a:tcPr marL="0" marR="0" marT="0" marB="0"/>
                </a:tc>
                <a:tc gridSpan="2">
                  <a:txBody>
                    <a:bodyPr/>
                    <a:lstStyle/>
                    <a:p>
                      <a:pPr marL="306705">
                        <a:lnSpc>
                          <a:spcPts val="1300"/>
                        </a:lnSpc>
                      </a:pPr>
                      <a:r>
                        <a:rPr sz="1100" dirty="0">
                          <a:latin typeface="Univers for BP"/>
                          <a:cs typeface="Univers for BP"/>
                        </a:rPr>
                        <a:t>(% per</a:t>
                      </a:r>
                      <a:r>
                        <a:rPr sz="1100" spc="-130" dirty="0">
                          <a:latin typeface="Univers for BP"/>
                          <a:cs typeface="Univers for BP"/>
                        </a:rPr>
                        <a:t> </a:t>
                      </a:r>
                      <a:r>
                        <a:rPr sz="1100" dirty="0">
                          <a:latin typeface="Univers for BP"/>
                          <a:cs typeface="Univers for BP"/>
                        </a:rPr>
                        <a:t>annum)</a:t>
                      </a:r>
                      <a:endParaRPr sz="1100">
                        <a:latin typeface="Univers for BP"/>
                        <a:cs typeface="Univers for BP"/>
                      </a:endParaRPr>
                    </a:p>
                  </a:txBody>
                  <a:tcPr marL="0" marR="0" marT="0" marB="0">
                    <a:solidFill>
                      <a:srgbClr val="F1F1F1"/>
                    </a:solidFill>
                  </a:tcPr>
                </a:tc>
                <a:tc hMerge="1">
                  <a:txBody>
                    <a:bodyPr/>
                    <a:lstStyle/>
                    <a:p>
                      <a:endParaRPr/>
                    </a:p>
                  </a:txBody>
                  <a:tcPr marL="0" marR="0" marT="0" marB="0"/>
                </a:tc>
                <a:extLst>
                  <a:ext uri="{0D108BD9-81ED-4DB2-BD59-A6C34878D82A}">
                    <a16:rowId xmlns:a16="http://schemas.microsoft.com/office/drawing/2014/main" xmlns="" val="10001"/>
                  </a:ext>
                </a:extLst>
              </a:tr>
              <a:tr h="339252">
                <a:tc>
                  <a:txBody>
                    <a:bodyPr/>
                    <a:lstStyle/>
                    <a:p>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a:lnSpc>
                          <a:spcPct val="100000"/>
                        </a:lnSpc>
                        <a:spcBef>
                          <a:spcPts val="35"/>
                        </a:spcBef>
                      </a:pPr>
                      <a:endParaRPr sz="1100">
                        <a:latin typeface="Times New Roman"/>
                        <a:cs typeface="Times New Roman"/>
                      </a:endParaRPr>
                    </a:p>
                    <a:p>
                      <a:pPr marL="59055" algn="ctr">
                        <a:lnSpc>
                          <a:spcPct val="100000"/>
                        </a:lnSpc>
                        <a:spcBef>
                          <a:spcPts val="5"/>
                        </a:spcBef>
                      </a:pPr>
                      <a:r>
                        <a:rPr sz="1100" spc="-5" dirty="0">
                          <a:latin typeface="Univers for BP"/>
                          <a:cs typeface="Univers for BP"/>
                        </a:rPr>
                        <a:t>2016</a:t>
                      </a:r>
                      <a:endParaRPr sz="1100">
                        <a:latin typeface="Univers for BP"/>
                        <a:cs typeface="Univers for BP"/>
                      </a:endParaRPr>
                    </a:p>
                  </a:txBody>
                  <a:tcPr marL="0" marR="0" marT="4445" marB="0">
                    <a:lnB w="12700">
                      <a:solidFill>
                        <a:srgbClr val="666666"/>
                      </a:solidFill>
                      <a:prstDash val="solid"/>
                    </a:lnB>
                    <a:solidFill>
                      <a:srgbClr val="F1F1F1"/>
                    </a:solidFill>
                  </a:tcPr>
                </a:tc>
                <a:tc>
                  <a:txBody>
                    <a:bodyPr/>
                    <a:lstStyle/>
                    <a:p>
                      <a:pPr>
                        <a:lnSpc>
                          <a:spcPct val="100000"/>
                        </a:lnSpc>
                        <a:spcBef>
                          <a:spcPts val="35"/>
                        </a:spcBef>
                      </a:pPr>
                      <a:endParaRPr sz="1100">
                        <a:latin typeface="Times New Roman"/>
                        <a:cs typeface="Times New Roman"/>
                      </a:endParaRPr>
                    </a:p>
                    <a:p>
                      <a:pPr marR="248285" algn="ctr">
                        <a:lnSpc>
                          <a:spcPct val="100000"/>
                        </a:lnSpc>
                        <a:spcBef>
                          <a:spcPts val="5"/>
                        </a:spcBef>
                      </a:pPr>
                      <a:r>
                        <a:rPr sz="1100" spc="-5" dirty="0">
                          <a:latin typeface="Univers for BP"/>
                          <a:cs typeface="Univers for BP"/>
                        </a:rPr>
                        <a:t>2040</a:t>
                      </a:r>
                      <a:endParaRPr sz="1100">
                        <a:latin typeface="Univers for BP"/>
                        <a:cs typeface="Univers for BP"/>
                      </a:endParaRPr>
                    </a:p>
                  </a:txBody>
                  <a:tcPr marL="0" marR="0" marT="4445" marB="0">
                    <a:lnB w="12700">
                      <a:solidFill>
                        <a:srgbClr val="666666"/>
                      </a:solidFill>
                      <a:prstDash val="solid"/>
                    </a:lnB>
                    <a:solidFill>
                      <a:srgbClr val="F1F1F1"/>
                    </a:solidFill>
                  </a:tcPr>
                </a:tc>
                <a:tc>
                  <a:txBody>
                    <a:bodyPr/>
                    <a:lstStyle/>
                    <a:p>
                      <a:pPr>
                        <a:lnSpc>
                          <a:spcPct val="100000"/>
                        </a:lnSpc>
                        <a:spcBef>
                          <a:spcPts val="35"/>
                        </a:spcBef>
                      </a:pPr>
                      <a:endParaRPr sz="1100">
                        <a:latin typeface="Times New Roman"/>
                        <a:cs typeface="Times New Roman"/>
                      </a:endParaRPr>
                    </a:p>
                    <a:p>
                      <a:pPr marL="345440">
                        <a:lnSpc>
                          <a:spcPct val="100000"/>
                        </a:lnSpc>
                        <a:spcBef>
                          <a:spcPts val="5"/>
                        </a:spcBef>
                      </a:pPr>
                      <a:r>
                        <a:rPr sz="1100" spc="-5" dirty="0">
                          <a:latin typeface="Univers for BP"/>
                          <a:cs typeface="Univers for BP"/>
                        </a:rPr>
                        <a:t>2016</a:t>
                      </a:r>
                      <a:endParaRPr sz="1100">
                        <a:latin typeface="Univers for BP"/>
                        <a:cs typeface="Univers for BP"/>
                      </a:endParaRPr>
                    </a:p>
                  </a:txBody>
                  <a:tcPr marL="0" marR="0" marT="4445" marB="0">
                    <a:lnB w="12700">
                      <a:solidFill>
                        <a:srgbClr val="666666"/>
                      </a:solidFill>
                      <a:prstDash val="solid"/>
                    </a:lnB>
                    <a:solidFill>
                      <a:srgbClr val="F1F1F1"/>
                    </a:solidFill>
                  </a:tcPr>
                </a:tc>
                <a:tc>
                  <a:txBody>
                    <a:bodyPr/>
                    <a:lstStyle/>
                    <a:p>
                      <a:pPr>
                        <a:lnSpc>
                          <a:spcPct val="100000"/>
                        </a:lnSpc>
                        <a:spcBef>
                          <a:spcPts val="35"/>
                        </a:spcBef>
                      </a:pPr>
                      <a:endParaRPr sz="1100">
                        <a:latin typeface="Times New Roman"/>
                        <a:cs typeface="Times New Roman"/>
                      </a:endParaRPr>
                    </a:p>
                    <a:p>
                      <a:pPr marL="96520">
                        <a:lnSpc>
                          <a:spcPct val="100000"/>
                        </a:lnSpc>
                        <a:spcBef>
                          <a:spcPts val="5"/>
                        </a:spcBef>
                      </a:pPr>
                      <a:r>
                        <a:rPr sz="1100" spc="-5" dirty="0">
                          <a:latin typeface="Univers for BP"/>
                          <a:cs typeface="Univers for BP"/>
                        </a:rPr>
                        <a:t>2040</a:t>
                      </a:r>
                      <a:endParaRPr sz="1100">
                        <a:latin typeface="Univers for BP"/>
                        <a:cs typeface="Univers for BP"/>
                      </a:endParaRPr>
                    </a:p>
                  </a:txBody>
                  <a:tcPr marL="0" marR="0" marT="4445" marB="0">
                    <a:lnB w="12700">
                      <a:solidFill>
                        <a:srgbClr val="666666"/>
                      </a:solidFill>
                      <a:prstDash val="solid"/>
                    </a:lnB>
                    <a:solidFill>
                      <a:srgbClr val="F1F1F1"/>
                    </a:solidFill>
                  </a:tcPr>
                </a:tc>
                <a:tc>
                  <a:txBody>
                    <a:bodyPr/>
                    <a:lstStyle/>
                    <a:p>
                      <a:pPr marL="329565">
                        <a:lnSpc>
                          <a:spcPts val="1300"/>
                        </a:lnSpc>
                      </a:pPr>
                      <a:r>
                        <a:rPr sz="1100" spc="-5" dirty="0">
                          <a:latin typeface="Univers for BP"/>
                          <a:cs typeface="Univers for BP"/>
                        </a:rPr>
                        <a:t>1990-</a:t>
                      </a:r>
                      <a:endParaRPr sz="1100">
                        <a:latin typeface="Univers for BP"/>
                        <a:cs typeface="Univers for BP"/>
                      </a:endParaRPr>
                    </a:p>
                    <a:p>
                      <a:pPr marL="334010">
                        <a:lnSpc>
                          <a:spcPct val="100000"/>
                        </a:lnSpc>
                      </a:pPr>
                      <a:r>
                        <a:rPr sz="1100" spc="-5" dirty="0">
                          <a:latin typeface="Univers for BP"/>
                          <a:cs typeface="Univers for BP"/>
                        </a:rPr>
                        <a:t>2016</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73660">
                        <a:lnSpc>
                          <a:spcPts val="1300"/>
                        </a:lnSpc>
                      </a:pPr>
                      <a:r>
                        <a:rPr sz="1100" spc="-5" dirty="0">
                          <a:latin typeface="Univers for BP"/>
                          <a:cs typeface="Univers for BP"/>
                        </a:rPr>
                        <a:t>2016-</a:t>
                      </a:r>
                      <a:endParaRPr sz="1100">
                        <a:latin typeface="Univers for BP"/>
                        <a:cs typeface="Univers for BP"/>
                      </a:endParaRPr>
                    </a:p>
                    <a:p>
                      <a:pPr marL="78105">
                        <a:lnSpc>
                          <a:spcPct val="100000"/>
                        </a:lnSpc>
                      </a:pPr>
                      <a:r>
                        <a:rPr sz="1100" spc="-5" dirty="0">
                          <a:latin typeface="Univers for BP"/>
                          <a:cs typeface="Univers for BP"/>
                        </a:rPr>
                        <a:t>2040</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339090">
                        <a:lnSpc>
                          <a:spcPts val="1300"/>
                        </a:lnSpc>
                      </a:pPr>
                      <a:r>
                        <a:rPr sz="1100" spc="-5" dirty="0">
                          <a:latin typeface="Univers for BP"/>
                          <a:cs typeface="Univers for BP"/>
                        </a:rPr>
                        <a:t>1990-</a:t>
                      </a:r>
                      <a:endParaRPr sz="1100">
                        <a:latin typeface="Univers for BP"/>
                        <a:cs typeface="Univers for BP"/>
                      </a:endParaRPr>
                    </a:p>
                    <a:p>
                      <a:pPr marL="343535">
                        <a:lnSpc>
                          <a:spcPct val="100000"/>
                        </a:lnSpc>
                      </a:pPr>
                      <a:r>
                        <a:rPr sz="1100" spc="-5" dirty="0">
                          <a:latin typeface="Univers for BP"/>
                          <a:cs typeface="Univers for BP"/>
                        </a:rPr>
                        <a:t>2016</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86360">
                        <a:lnSpc>
                          <a:spcPts val="1300"/>
                        </a:lnSpc>
                      </a:pPr>
                      <a:r>
                        <a:rPr sz="1100" spc="-5" dirty="0">
                          <a:latin typeface="Univers for BP"/>
                          <a:cs typeface="Univers for BP"/>
                        </a:rPr>
                        <a:t>2016-</a:t>
                      </a:r>
                      <a:endParaRPr sz="1100">
                        <a:latin typeface="Univers for BP"/>
                        <a:cs typeface="Univers for BP"/>
                      </a:endParaRPr>
                    </a:p>
                    <a:p>
                      <a:pPr marL="90805">
                        <a:lnSpc>
                          <a:spcPct val="100000"/>
                        </a:lnSpc>
                      </a:pPr>
                      <a:r>
                        <a:rPr sz="1100" spc="-5" dirty="0">
                          <a:latin typeface="Univers for BP"/>
                          <a:cs typeface="Univers for BP"/>
                        </a:rPr>
                        <a:t>2040</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376555">
                        <a:lnSpc>
                          <a:spcPts val="1300"/>
                        </a:lnSpc>
                      </a:pPr>
                      <a:r>
                        <a:rPr sz="1100" spc="-5" dirty="0">
                          <a:latin typeface="Univers for BP"/>
                          <a:cs typeface="Univers for BP"/>
                        </a:rPr>
                        <a:t>1990-</a:t>
                      </a:r>
                      <a:endParaRPr sz="1100">
                        <a:latin typeface="Univers for BP"/>
                        <a:cs typeface="Univers for BP"/>
                      </a:endParaRPr>
                    </a:p>
                    <a:p>
                      <a:pPr marL="381635">
                        <a:lnSpc>
                          <a:spcPct val="100000"/>
                        </a:lnSpc>
                      </a:pPr>
                      <a:r>
                        <a:rPr sz="1100" spc="-5" dirty="0">
                          <a:latin typeface="Univers for BP"/>
                          <a:cs typeface="Univers for BP"/>
                        </a:rPr>
                        <a:t>2016</a:t>
                      </a:r>
                      <a:endParaRPr sz="1100">
                        <a:latin typeface="Univers for BP"/>
                        <a:cs typeface="Univers for BP"/>
                      </a:endParaRPr>
                    </a:p>
                  </a:txBody>
                  <a:tcPr marL="0" marR="0" marT="0" marB="0">
                    <a:lnB w="12700">
                      <a:solidFill>
                        <a:srgbClr val="666666"/>
                      </a:solidFill>
                      <a:prstDash val="solid"/>
                    </a:lnB>
                    <a:solidFill>
                      <a:srgbClr val="F1F1F1"/>
                    </a:solidFill>
                  </a:tcPr>
                </a:tc>
                <a:tc>
                  <a:txBody>
                    <a:bodyPr/>
                    <a:lstStyle/>
                    <a:p>
                      <a:pPr marL="95250">
                        <a:lnSpc>
                          <a:spcPts val="1300"/>
                        </a:lnSpc>
                      </a:pPr>
                      <a:r>
                        <a:rPr sz="1100" spc="-5" dirty="0">
                          <a:latin typeface="Univers for BP"/>
                          <a:cs typeface="Univers for BP"/>
                        </a:rPr>
                        <a:t>2016-</a:t>
                      </a:r>
                      <a:endParaRPr sz="1100">
                        <a:latin typeface="Univers for BP"/>
                        <a:cs typeface="Univers for BP"/>
                      </a:endParaRPr>
                    </a:p>
                    <a:p>
                      <a:pPr marL="100330">
                        <a:lnSpc>
                          <a:spcPct val="100000"/>
                        </a:lnSpc>
                      </a:pPr>
                      <a:r>
                        <a:rPr sz="1100" spc="-5" dirty="0">
                          <a:latin typeface="Univers for BP"/>
                          <a:cs typeface="Univers for BP"/>
                        </a:rPr>
                        <a:t>2040</a:t>
                      </a:r>
                      <a:endParaRPr sz="1100">
                        <a:latin typeface="Univers for BP"/>
                        <a:cs typeface="Univers for BP"/>
                      </a:endParaRPr>
                    </a:p>
                  </a:txBody>
                  <a:tcPr marL="0" marR="0" marT="0" marB="0">
                    <a:lnB w="12700">
                      <a:solidFill>
                        <a:srgbClr val="666666"/>
                      </a:solidFill>
                      <a:prstDash val="solid"/>
                    </a:lnB>
                    <a:solidFill>
                      <a:srgbClr val="F1F1F1"/>
                    </a:solidFill>
                  </a:tcPr>
                </a:tc>
                <a:extLst>
                  <a:ext uri="{0D108BD9-81ED-4DB2-BD59-A6C34878D82A}">
                    <a16:rowId xmlns:a16="http://schemas.microsoft.com/office/drawing/2014/main" xmlns="" val="10002"/>
                  </a:ext>
                </a:extLst>
              </a:tr>
              <a:tr h="178012">
                <a:tc>
                  <a:txBody>
                    <a:bodyPr/>
                    <a:lstStyle/>
                    <a:p>
                      <a:pPr marL="6985">
                        <a:lnSpc>
                          <a:spcPts val="1295"/>
                        </a:lnSpc>
                      </a:pPr>
                      <a:r>
                        <a:rPr sz="1150" i="1" spc="-35" dirty="0">
                          <a:latin typeface="Univers for BP"/>
                          <a:cs typeface="Univers for BP"/>
                        </a:rPr>
                        <a:t>By</a:t>
                      </a:r>
                      <a:r>
                        <a:rPr sz="1150" i="1" spc="-95" dirty="0">
                          <a:latin typeface="Univers for BP"/>
                          <a:cs typeface="Univers for BP"/>
                        </a:rPr>
                        <a:t> </a:t>
                      </a:r>
                      <a:r>
                        <a:rPr sz="1150" i="1" spc="-25" dirty="0">
                          <a:latin typeface="Univers for BP"/>
                          <a:cs typeface="Univers for BP"/>
                        </a:rPr>
                        <a:t>region:</a:t>
                      </a:r>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tc>
                  <a:txBody>
                    <a:bodyPr/>
                    <a:lstStyle/>
                    <a:p>
                      <a:endParaRPr sz="1150">
                        <a:latin typeface="Univers for BP"/>
                        <a:cs typeface="Univers for BP"/>
                      </a:endParaRPr>
                    </a:p>
                  </a:txBody>
                  <a:tcPr marL="0" marR="0" marT="0" marB="0">
                    <a:lnT w="12700">
                      <a:solidFill>
                        <a:srgbClr val="666666"/>
                      </a:solidFill>
                      <a:prstDash val="solid"/>
                    </a:lnT>
                  </a:tcPr>
                </a:tc>
                <a:extLst>
                  <a:ext uri="{0D108BD9-81ED-4DB2-BD59-A6C34878D82A}">
                    <a16:rowId xmlns:a16="http://schemas.microsoft.com/office/drawing/2014/main" xmlns="" val="10003"/>
                  </a:ext>
                </a:extLst>
              </a:tr>
              <a:tr h="173110">
                <a:tc>
                  <a:txBody>
                    <a:bodyPr/>
                    <a:lstStyle/>
                    <a:p>
                      <a:pPr marL="6985">
                        <a:lnSpc>
                          <a:spcPct val="100000"/>
                        </a:lnSpc>
                        <a:spcBef>
                          <a:spcPts val="15"/>
                        </a:spcBef>
                      </a:pPr>
                      <a:r>
                        <a:rPr sz="1100" b="0" dirty="0">
                          <a:latin typeface="Univers for BP Light"/>
                          <a:cs typeface="Univers for BP Light"/>
                        </a:rPr>
                        <a:t>North</a:t>
                      </a:r>
                      <a:r>
                        <a:rPr sz="1100" b="0" spc="-120" dirty="0">
                          <a:latin typeface="Univers for BP Light"/>
                          <a:cs typeface="Univers for BP Light"/>
                        </a:rPr>
                        <a:t> </a:t>
                      </a:r>
                      <a:r>
                        <a:rPr sz="1100" b="0" spc="5" dirty="0">
                          <a:latin typeface="Univers for BP Light"/>
                          <a:cs typeface="Univers for BP Light"/>
                        </a:rPr>
                        <a:t>America</a:t>
                      </a:r>
                      <a:endParaRPr sz="1100">
                        <a:latin typeface="Univers for BP Light"/>
                        <a:cs typeface="Univers for BP Light"/>
                      </a:endParaRPr>
                    </a:p>
                  </a:txBody>
                  <a:tcPr marL="0" marR="0" marT="1905" marB="0">
                    <a:solidFill>
                      <a:srgbClr val="F1F1F1"/>
                    </a:solidFill>
                  </a:tcPr>
                </a:tc>
                <a:tc>
                  <a:txBody>
                    <a:bodyPr/>
                    <a:lstStyle/>
                    <a:p>
                      <a:pPr marL="59055" algn="ctr">
                        <a:lnSpc>
                          <a:spcPct val="100000"/>
                        </a:lnSpc>
                        <a:spcBef>
                          <a:spcPts val="15"/>
                        </a:spcBef>
                      </a:pPr>
                      <a:r>
                        <a:rPr sz="1100" b="0" spc="-5" dirty="0">
                          <a:latin typeface="Univers for BP Light"/>
                          <a:cs typeface="Univers for BP Light"/>
                        </a:rPr>
                        <a:t>2789</a:t>
                      </a:r>
                      <a:endParaRPr sz="1100">
                        <a:latin typeface="Univers for BP Light"/>
                        <a:cs typeface="Univers for BP Light"/>
                      </a:endParaRPr>
                    </a:p>
                  </a:txBody>
                  <a:tcPr marL="0" marR="0" marT="1905" marB="0">
                    <a:solidFill>
                      <a:srgbClr val="F1F1F1"/>
                    </a:solidFill>
                  </a:tcPr>
                </a:tc>
                <a:tc>
                  <a:txBody>
                    <a:bodyPr/>
                    <a:lstStyle/>
                    <a:p>
                      <a:pPr marR="248285" algn="ctr">
                        <a:lnSpc>
                          <a:spcPct val="100000"/>
                        </a:lnSpc>
                        <a:spcBef>
                          <a:spcPts val="15"/>
                        </a:spcBef>
                      </a:pPr>
                      <a:r>
                        <a:rPr sz="1100" b="0" spc="-5" dirty="0">
                          <a:latin typeface="Univers for BP Light"/>
                          <a:cs typeface="Univers for BP Light"/>
                        </a:rPr>
                        <a:t>2914</a:t>
                      </a:r>
                      <a:endParaRPr sz="1100">
                        <a:latin typeface="Univers for BP Light"/>
                        <a:cs typeface="Univers for BP Light"/>
                      </a:endParaRPr>
                    </a:p>
                  </a:txBody>
                  <a:tcPr marL="0" marR="0" marT="1905" marB="0">
                    <a:solidFill>
                      <a:srgbClr val="F1F1F1"/>
                    </a:solidFill>
                  </a:tcPr>
                </a:tc>
                <a:tc>
                  <a:txBody>
                    <a:bodyPr/>
                    <a:lstStyle/>
                    <a:p>
                      <a:pPr marL="353060">
                        <a:lnSpc>
                          <a:spcPct val="100000"/>
                        </a:lnSpc>
                        <a:spcBef>
                          <a:spcPts val="15"/>
                        </a:spcBef>
                      </a:pPr>
                      <a:r>
                        <a:rPr sz="1100" b="0" spc="-5" dirty="0">
                          <a:latin typeface="Univers for BP Light"/>
                          <a:cs typeface="Univers for BP Light"/>
                        </a:rPr>
                        <a:t>21%</a:t>
                      </a:r>
                      <a:endParaRPr sz="1100">
                        <a:latin typeface="Univers for BP Light"/>
                        <a:cs typeface="Univers for BP Light"/>
                      </a:endParaRPr>
                    </a:p>
                  </a:txBody>
                  <a:tcPr marL="0" marR="0" marT="1905" marB="0">
                    <a:solidFill>
                      <a:srgbClr val="F1F1F1"/>
                    </a:solidFill>
                  </a:tcPr>
                </a:tc>
                <a:tc>
                  <a:txBody>
                    <a:bodyPr/>
                    <a:lstStyle/>
                    <a:p>
                      <a:pPr marL="104139">
                        <a:lnSpc>
                          <a:spcPct val="100000"/>
                        </a:lnSpc>
                        <a:spcBef>
                          <a:spcPts val="15"/>
                        </a:spcBef>
                      </a:pPr>
                      <a:r>
                        <a:rPr sz="1100" b="0" spc="-5" dirty="0">
                          <a:latin typeface="Univers for BP Light"/>
                          <a:cs typeface="Univers for BP Light"/>
                        </a:rPr>
                        <a:t>16%</a:t>
                      </a:r>
                      <a:endParaRPr sz="1100">
                        <a:latin typeface="Univers for BP Light"/>
                        <a:cs typeface="Univers for BP Light"/>
                      </a:endParaRPr>
                    </a:p>
                  </a:txBody>
                  <a:tcPr marL="0" marR="0" marT="1905" marB="0">
                    <a:solidFill>
                      <a:srgbClr val="F1F1F1"/>
                    </a:solidFill>
                  </a:tcPr>
                </a:tc>
                <a:tc>
                  <a:txBody>
                    <a:bodyPr/>
                    <a:lstStyle/>
                    <a:p>
                      <a:pPr marR="146050" algn="r">
                        <a:lnSpc>
                          <a:spcPct val="100000"/>
                        </a:lnSpc>
                        <a:spcBef>
                          <a:spcPts val="15"/>
                        </a:spcBef>
                      </a:pPr>
                      <a:r>
                        <a:rPr sz="1100" b="0" spc="-5" dirty="0">
                          <a:latin typeface="Univers for BP Light"/>
                          <a:cs typeface="Univers for BP Light"/>
                        </a:rPr>
                        <a:t>465</a:t>
                      </a:r>
                      <a:endParaRPr sz="1100">
                        <a:latin typeface="Univers for BP Light"/>
                        <a:cs typeface="Univers for BP Light"/>
                      </a:endParaRPr>
                    </a:p>
                  </a:txBody>
                  <a:tcPr marL="0" marR="0" marT="1905" marB="0">
                    <a:solidFill>
                      <a:srgbClr val="F1F1F1"/>
                    </a:solidFill>
                  </a:tcPr>
                </a:tc>
                <a:tc>
                  <a:txBody>
                    <a:bodyPr/>
                    <a:lstStyle/>
                    <a:p>
                      <a:pPr marL="117475">
                        <a:lnSpc>
                          <a:spcPct val="100000"/>
                        </a:lnSpc>
                        <a:spcBef>
                          <a:spcPts val="15"/>
                        </a:spcBef>
                      </a:pPr>
                      <a:r>
                        <a:rPr sz="1100" b="0" spc="-5" dirty="0">
                          <a:latin typeface="Univers for BP Light"/>
                          <a:cs typeface="Univers for BP Light"/>
                        </a:rPr>
                        <a:t>125</a:t>
                      </a:r>
                      <a:endParaRPr sz="1100">
                        <a:latin typeface="Univers for BP Light"/>
                        <a:cs typeface="Univers for BP Light"/>
                      </a:endParaRPr>
                    </a:p>
                  </a:txBody>
                  <a:tcPr marL="0" marR="0" marT="1905" marB="0">
                    <a:solidFill>
                      <a:srgbClr val="F1F1F1"/>
                    </a:solidFill>
                  </a:tcPr>
                </a:tc>
                <a:tc>
                  <a:txBody>
                    <a:bodyPr/>
                    <a:lstStyle/>
                    <a:p>
                      <a:pPr marR="102870" algn="r">
                        <a:lnSpc>
                          <a:spcPct val="100000"/>
                        </a:lnSpc>
                        <a:spcBef>
                          <a:spcPts val="15"/>
                        </a:spcBef>
                      </a:pPr>
                      <a:r>
                        <a:rPr sz="1100" b="0" spc="-5" dirty="0">
                          <a:latin typeface="Univers for BP Light"/>
                          <a:cs typeface="Univers for BP Light"/>
                        </a:rPr>
                        <a:t>20%</a:t>
                      </a:r>
                      <a:endParaRPr sz="1100">
                        <a:latin typeface="Univers for BP Light"/>
                        <a:cs typeface="Univers for BP Light"/>
                      </a:endParaRPr>
                    </a:p>
                  </a:txBody>
                  <a:tcPr marL="0" marR="0" marT="1905" marB="0">
                    <a:solidFill>
                      <a:srgbClr val="F1F1F1"/>
                    </a:solidFill>
                  </a:tcPr>
                </a:tc>
                <a:tc>
                  <a:txBody>
                    <a:bodyPr/>
                    <a:lstStyle/>
                    <a:p>
                      <a:pPr marL="138430">
                        <a:lnSpc>
                          <a:spcPct val="100000"/>
                        </a:lnSpc>
                        <a:spcBef>
                          <a:spcPts val="15"/>
                        </a:spcBef>
                      </a:pPr>
                      <a:r>
                        <a:rPr sz="1100" b="0" spc="-5" dirty="0">
                          <a:latin typeface="Univers for BP Light"/>
                          <a:cs typeface="Univers for BP Light"/>
                        </a:rPr>
                        <a:t>4%</a:t>
                      </a:r>
                      <a:endParaRPr sz="1100">
                        <a:latin typeface="Univers for BP Light"/>
                        <a:cs typeface="Univers for BP Light"/>
                      </a:endParaRPr>
                    </a:p>
                  </a:txBody>
                  <a:tcPr marL="0" marR="0" marT="1905" marB="0">
                    <a:solidFill>
                      <a:srgbClr val="F1F1F1"/>
                    </a:solidFill>
                  </a:tcPr>
                </a:tc>
                <a:tc>
                  <a:txBody>
                    <a:bodyPr/>
                    <a:lstStyle/>
                    <a:p>
                      <a:pPr marR="90805" algn="r">
                        <a:lnSpc>
                          <a:spcPct val="100000"/>
                        </a:lnSpc>
                        <a:spcBef>
                          <a:spcPts val="15"/>
                        </a:spcBef>
                      </a:pPr>
                      <a:r>
                        <a:rPr sz="1100" b="0" dirty="0">
                          <a:latin typeface="Univers for BP Light"/>
                          <a:cs typeface="Univers for BP Light"/>
                        </a:rPr>
                        <a:t>0.7%</a:t>
                      </a:r>
                      <a:endParaRPr sz="1100">
                        <a:latin typeface="Univers for BP Light"/>
                        <a:cs typeface="Univers for BP Light"/>
                      </a:endParaRPr>
                    </a:p>
                  </a:txBody>
                  <a:tcPr marL="0" marR="0" marT="1905" marB="0">
                    <a:solidFill>
                      <a:srgbClr val="F1F1F1"/>
                    </a:solidFill>
                  </a:tcPr>
                </a:tc>
                <a:tc>
                  <a:txBody>
                    <a:bodyPr/>
                    <a:lstStyle/>
                    <a:p>
                      <a:pPr marR="81280" algn="r">
                        <a:lnSpc>
                          <a:spcPct val="100000"/>
                        </a:lnSpc>
                        <a:spcBef>
                          <a:spcPts val="15"/>
                        </a:spcBef>
                      </a:pPr>
                      <a:r>
                        <a:rPr sz="1100" b="0" dirty="0">
                          <a:latin typeface="Univers for BP Light"/>
                          <a:cs typeface="Univers for BP Light"/>
                        </a:rPr>
                        <a:t>0.2%</a:t>
                      </a:r>
                      <a:endParaRPr sz="1100">
                        <a:latin typeface="Univers for BP Light"/>
                        <a:cs typeface="Univers for BP Light"/>
                      </a:endParaRPr>
                    </a:p>
                  </a:txBody>
                  <a:tcPr marL="0" marR="0" marT="1905" marB="0">
                    <a:solidFill>
                      <a:srgbClr val="F1F1F1"/>
                    </a:solidFill>
                  </a:tcPr>
                </a:tc>
                <a:extLst>
                  <a:ext uri="{0D108BD9-81ED-4DB2-BD59-A6C34878D82A}">
                    <a16:rowId xmlns:a16="http://schemas.microsoft.com/office/drawing/2014/main" xmlns="" val="10004"/>
                  </a:ext>
                </a:extLst>
              </a:tr>
              <a:tr h="172974">
                <a:tc>
                  <a:txBody>
                    <a:bodyPr/>
                    <a:lstStyle/>
                    <a:p>
                      <a:pPr marL="6985">
                        <a:lnSpc>
                          <a:spcPct val="100000"/>
                        </a:lnSpc>
                        <a:spcBef>
                          <a:spcPts val="15"/>
                        </a:spcBef>
                      </a:pPr>
                      <a:r>
                        <a:rPr sz="1100" b="0" spc="-5" dirty="0">
                          <a:latin typeface="Univers for BP Light"/>
                          <a:cs typeface="Univers for BP Light"/>
                        </a:rPr>
                        <a:t>United</a:t>
                      </a:r>
                      <a:r>
                        <a:rPr sz="1100" b="0" spc="-65" dirty="0">
                          <a:latin typeface="Univers for BP Light"/>
                          <a:cs typeface="Univers for BP Light"/>
                        </a:rPr>
                        <a:t> </a:t>
                      </a:r>
                      <a:r>
                        <a:rPr sz="1100" b="0" dirty="0">
                          <a:latin typeface="Univers for BP Light"/>
                          <a:cs typeface="Univers for BP Light"/>
                        </a:rPr>
                        <a:t>States</a:t>
                      </a:r>
                      <a:endParaRPr sz="1100">
                        <a:latin typeface="Univers for BP Light"/>
                        <a:cs typeface="Univers for BP Light"/>
                      </a:endParaRPr>
                    </a:p>
                  </a:txBody>
                  <a:tcPr marL="0" marR="0" marT="1905" marB="0">
                    <a:lnB w="6350">
                      <a:solidFill>
                        <a:srgbClr val="000000"/>
                      </a:solidFill>
                      <a:prstDash val="solid"/>
                    </a:lnB>
                  </a:tcPr>
                </a:tc>
                <a:tc>
                  <a:txBody>
                    <a:bodyPr/>
                    <a:lstStyle/>
                    <a:p>
                      <a:pPr marL="59055" algn="ctr">
                        <a:lnSpc>
                          <a:spcPct val="100000"/>
                        </a:lnSpc>
                        <a:spcBef>
                          <a:spcPts val="15"/>
                        </a:spcBef>
                      </a:pPr>
                      <a:r>
                        <a:rPr sz="1100" b="0" spc="-5" dirty="0">
                          <a:latin typeface="Univers for BP Light"/>
                          <a:cs typeface="Univers for BP Light"/>
                        </a:rPr>
                        <a:t>2273</a:t>
                      </a:r>
                      <a:endParaRPr sz="1100">
                        <a:latin typeface="Univers for BP Light"/>
                        <a:cs typeface="Univers for BP Light"/>
                      </a:endParaRPr>
                    </a:p>
                  </a:txBody>
                  <a:tcPr marL="0" marR="0" marT="1905" marB="0">
                    <a:lnB w="6350">
                      <a:solidFill>
                        <a:srgbClr val="000000"/>
                      </a:solidFill>
                      <a:prstDash val="solid"/>
                    </a:lnB>
                  </a:tcPr>
                </a:tc>
                <a:tc>
                  <a:txBody>
                    <a:bodyPr/>
                    <a:lstStyle/>
                    <a:p>
                      <a:pPr marR="248285" algn="ctr">
                        <a:lnSpc>
                          <a:spcPct val="100000"/>
                        </a:lnSpc>
                        <a:spcBef>
                          <a:spcPts val="15"/>
                        </a:spcBef>
                      </a:pPr>
                      <a:r>
                        <a:rPr sz="1100" b="0" spc="-5" dirty="0">
                          <a:latin typeface="Univers for BP Light"/>
                          <a:cs typeface="Univers for BP Light"/>
                        </a:rPr>
                        <a:t>2299</a:t>
                      </a:r>
                      <a:endParaRPr sz="1100">
                        <a:latin typeface="Univers for BP Light"/>
                        <a:cs typeface="Univers for BP Light"/>
                      </a:endParaRPr>
                    </a:p>
                  </a:txBody>
                  <a:tcPr marL="0" marR="0" marT="1905" marB="0">
                    <a:lnB w="6350">
                      <a:solidFill>
                        <a:srgbClr val="000000"/>
                      </a:solidFill>
                      <a:prstDash val="solid"/>
                    </a:lnB>
                  </a:tcPr>
                </a:tc>
                <a:tc>
                  <a:txBody>
                    <a:bodyPr/>
                    <a:lstStyle/>
                    <a:p>
                      <a:pPr marL="353060">
                        <a:lnSpc>
                          <a:spcPct val="100000"/>
                        </a:lnSpc>
                        <a:spcBef>
                          <a:spcPts val="15"/>
                        </a:spcBef>
                      </a:pPr>
                      <a:r>
                        <a:rPr sz="1100" b="0" spc="-5" dirty="0">
                          <a:latin typeface="Univers for BP Light"/>
                          <a:cs typeface="Univers for BP Light"/>
                        </a:rPr>
                        <a:t>17%</a:t>
                      </a:r>
                      <a:endParaRPr sz="1100">
                        <a:latin typeface="Univers for BP Light"/>
                        <a:cs typeface="Univers for BP Light"/>
                      </a:endParaRPr>
                    </a:p>
                  </a:txBody>
                  <a:tcPr marL="0" marR="0" marT="1905" marB="0">
                    <a:lnB w="6350">
                      <a:solidFill>
                        <a:srgbClr val="000000"/>
                      </a:solidFill>
                      <a:prstDash val="solid"/>
                    </a:lnB>
                  </a:tcPr>
                </a:tc>
                <a:tc>
                  <a:txBody>
                    <a:bodyPr/>
                    <a:lstStyle/>
                    <a:p>
                      <a:pPr marL="104139">
                        <a:lnSpc>
                          <a:spcPct val="100000"/>
                        </a:lnSpc>
                        <a:spcBef>
                          <a:spcPts val="15"/>
                        </a:spcBef>
                      </a:pPr>
                      <a:r>
                        <a:rPr sz="1100" b="0" spc="-5" dirty="0">
                          <a:latin typeface="Univers for BP Light"/>
                          <a:cs typeface="Univers for BP Light"/>
                        </a:rPr>
                        <a:t>13%</a:t>
                      </a:r>
                      <a:endParaRPr sz="1100">
                        <a:latin typeface="Univers for BP Light"/>
                        <a:cs typeface="Univers for BP Light"/>
                      </a:endParaRPr>
                    </a:p>
                  </a:txBody>
                  <a:tcPr marL="0" marR="0" marT="1905" marB="0">
                    <a:lnB w="6350">
                      <a:solidFill>
                        <a:srgbClr val="000000"/>
                      </a:solidFill>
                      <a:prstDash val="solid"/>
                    </a:lnB>
                  </a:tcPr>
                </a:tc>
                <a:tc>
                  <a:txBody>
                    <a:bodyPr/>
                    <a:lstStyle/>
                    <a:p>
                      <a:pPr marR="146050" algn="r">
                        <a:lnSpc>
                          <a:spcPct val="100000"/>
                        </a:lnSpc>
                        <a:spcBef>
                          <a:spcPts val="15"/>
                        </a:spcBef>
                      </a:pPr>
                      <a:r>
                        <a:rPr sz="1100" b="0" spc="-5" dirty="0">
                          <a:latin typeface="Univers for BP Light"/>
                          <a:cs typeface="Univers for BP Light"/>
                        </a:rPr>
                        <a:t>307</a:t>
                      </a:r>
                      <a:endParaRPr sz="1100">
                        <a:latin typeface="Univers for BP Light"/>
                        <a:cs typeface="Univers for BP Light"/>
                      </a:endParaRPr>
                    </a:p>
                  </a:txBody>
                  <a:tcPr marL="0" marR="0" marT="1905" marB="0">
                    <a:lnB w="6350">
                      <a:solidFill>
                        <a:srgbClr val="000000"/>
                      </a:solidFill>
                      <a:prstDash val="solid"/>
                    </a:lnB>
                  </a:tcPr>
                </a:tc>
                <a:tc>
                  <a:txBody>
                    <a:bodyPr/>
                    <a:lstStyle/>
                    <a:p>
                      <a:pPr marL="155575">
                        <a:lnSpc>
                          <a:spcPct val="100000"/>
                        </a:lnSpc>
                        <a:spcBef>
                          <a:spcPts val="15"/>
                        </a:spcBef>
                      </a:pPr>
                      <a:r>
                        <a:rPr sz="1100" b="0" spc="-5" dirty="0">
                          <a:latin typeface="Univers for BP Light"/>
                          <a:cs typeface="Univers for BP Light"/>
                        </a:rPr>
                        <a:t>26</a:t>
                      </a:r>
                      <a:endParaRPr sz="1100">
                        <a:latin typeface="Univers for BP Light"/>
                        <a:cs typeface="Univers for BP Light"/>
                      </a:endParaRPr>
                    </a:p>
                  </a:txBody>
                  <a:tcPr marL="0" marR="0" marT="1905" marB="0">
                    <a:lnB w="6350">
                      <a:solidFill>
                        <a:srgbClr val="000000"/>
                      </a:solidFill>
                      <a:prstDash val="solid"/>
                    </a:lnB>
                  </a:tcPr>
                </a:tc>
                <a:tc>
                  <a:txBody>
                    <a:bodyPr/>
                    <a:lstStyle/>
                    <a:p>
                      <a:pPr marR="102870" algn="r">
                        <a:lnSpc>
                          <a:spcPct val="100000"/>
                        </a:lnSpc>
                        <a:spcBef>
                          <a:spcPts val="15"/>
                        </a:spcBef>
                      </a:pPr>
                      <a:r>
                        <a:rPr sz="1100" b="0" spc="-5" dirty="0">
                          <a:latin typeface="Univers for BP Light"/>
                          <a:cs typeface="Univers for BP Light"/>
                        </a:rPr>
                        <a:t>16%</a:t>
                      </a:r>
                      <a:endParaRPr sz="1100">
                        <a:latin typeface="Univers for BP Light"/>
                        <a:cs typeface="Univers for BP Light"/>
                      </a:endParaRPr>
                    </a:p>
                  </a:txBody>
                  <a:tcPr marL="0" marR="0" marT="1905" marB="0">
                    <a:lnB w="6350">
                      <a:solidFill>
                        <a:srgbClr val="000000"/>
                      </a:solidFill>
                      <a:prstDash val="solid"/>
                    </a:lnB>
                  </a:tcPr>
                </a:tc>
                <a:tc>
                  <a:txBody>
                    <a:bodyPr/>
                    <a:lstStyle/>
                    <a:p>
                      <a:pPr marL="138430">
                        <a:lnSpc>
                          <a:spcPct val="100000"/>
                        </a:lnSpc>
                        <a:spcBef>
                          <a:spcPts val="15"/>
                        </a:spcBef>
                      </a:pPr>
                      <a:r>
                        <a:rPr sz="1100" b="0" spc="-5" dirty="0">
                          <a:latin typeface="Univers for BP Light"/>
                          <a:cs typeface="Univers for BP Light"/>
                        </a:rPr>
                        <a:t>1%</a:t>
                      </a:r>
                      <a:endParaRPr sz="1100">
                        <a:latin typeface="Univers for BP Light"/>
                        <a:cs typeface="Univers for BP Light"/>
                      </a:endParaRPr>
                    </a:p>
                  </a:txBody>
                  <a:tcPr marL="0" marR="0" marT="1905" marB="0">
                    <a:lnB w="6350">
                      <a:solidFill>
                        <a:srgbClr val="000000"/>
                      </a:solidFill>
                      <a:prstDash val="solid"/>
                    </a:lnB>
                  </a:tcPr>
                </a:tc>
                <a:tc>
                  <a:txBody>
                    <a:bodyPr/>
                    <a:lstStyle/>
                    <a:p>
                      <a:pPr marR="90805" algn="r">
                        <a:lnSpc>
                          <a:spcPct val="100000"/>
                        </a:lnSpc>
                        <a:spcBef>
                          <a:spcPts val="15"/>
                        </a:spcBef>
                      </a:pPr>
                      <a:r>
                        <a:rPr sz="1100" b="0" dirty="0">
                          <a:latin typeface="Univers for BP Light"/>
                          <a:cs typeface="Univers for BP Light"/>
                        </a:rPr>
                        <a:t>0.6%</a:t>
                      </a:r>
                      <a:endParaRPr sz="1100">
                        <a:latin typeface="Univers for BP Light"/>
                        <a:cs typeface="Univers for BP Light"/>
                      </a:endParaRPr>
                    </a:p>
                  </a:txBody>
                  <a:tcPr marL="0" marR="0" marT="1905" marB="0">
                    <a:lnB w="6350">
                      <a:solidFill>
                        <a:srgbClr val="000000"/>
                      </a:solidFill>
                      <a:prstDash val="solid"/>
                    </a:lnB>
                  </a:tcPr>
                </a:tc>
                <a:tc>
                  <a:txBody>
                    <a:bodyPr/>
                    <a:lstStyle/>
                    <a:p>
                      <a:pPr marR="81280" algn="r">
                        <a:lnSpc>
                          <a:spcPct val="100000"/>
                        </a:lnSpc>
                        <a:spcBef>
                          <a:spcPts val="15"/>
                        </a:spcBef>
                      </a:pPr>
                      <a:r>
                        <a:rPr sz="1100" b="0" dirty="0">
                          <a:latin typeface="Univers for BP Light"/>
                          <a:cs typeface="Univers for BP Light"/>
                        </a:rPr>
                        <a:t>0.0%</a:t>
                      </a:r>
                      <a:endParaRPr sz="1100">
                        <a:latin typeface="Univers for BP Light"/>
                        <a:cs typeface="Univers for BP Light"/>
                      </a:endParaRPr>
                    </a:p>
                  </a:txBody>
                  <a:tcPr marL="0" marR="0" marT="1905" marB="0">
                    <a:lnB w="6350">
                      <a:solidFill>
                        <a:srgbClr val="000000"/>
                      </a:solidFill>
                      <a:prstDash val="solid"/>
                    </a:lnB>
                  </a:tcPr>
                </a:tc>
                <a:extLst>
                  <a:ext uri="{0D108BD9-81ED-4DB2-BD59-A6C34878D82A}">
                    <a16:rowId xmlns:a16="http://schemas.microsoft.com/office/drawing/2014/main" xmlns="" val="10005"/>
                  </a:ext>
                </a:extLst>
              </a:tr>
              <a:tr h="174878">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extLst>
                  <a:ext uri="{0D108BD9-81ED-4DB2-BD59-A6C34878D82A}">
                    <a16:rowId xmlns:a16="http://schemas.microsoft.com/office/drawing/2014/main" xmlns="" val="10006"/>
                  </a:ext>
                </a:extLst>
              </a:tr>
              <a:tr h="218693">
                <a:tc>
                  <a:txBody>
                    <a:bodyPr/>
                    <a:lstStyle/>
                    <a:p>
                      <a:pPr marL="6985">
                        <a:lnSpc>
                          <a:spcPct val="100000"/>
                        </a:lnSpc>
                        <a:spcBef>
                          <a:spcPts val="345"/>
                        </a:spcBef>
                      </a:pPr>
                      <a:r>
                        <a:rPr sz="1100" b="0" dirty="0">
                          <a:latin typeface="Univers for BP Light"/>
                          <a:cs typeface="Univers for BP Light"/>
                        </a:rPr>
                        <a:t>S &amp; C</a:t>
                      </a:r>
                      <a:r>
                        <a:rPr sz="1100" b="0" spc="-85" dirty="0">
                          <a:latin typeface="Univers for BP Light"/>
                          <a:cs typeface="Univers for BP Light"/>
                        </a:rPr>
                        <a:t> </a:t>
                      </a:r>
                      <a:r>
                        <a:rPr sz="1100" b="0" spc="5" dirty="0">
                          <a:latin typeface="Univers for BP Light"/>
                          <a:cs typeface="Univers for BP Light"/>
                        </a:rPr>
                        <a:t>America</a:t>
                      </a:r>
                      <a:endParaRPr sz="1100">
                        <a:latin typeface="Univers for BP Light"/>
                        <a:cs typeface="Univers for BP Light"/>
                      </a:endParaRPr>
                    </a:p>
                  </a:txBody>
                  <a:tcPr marL="0" marR="0" marT="43815" marB="0"/>
                </a:tc>
                <a:tc>
                  <a:txBody>
                    <a:bodyPr/>
                    <a:lstStyle/>
                    <a:p>
                      <a:pPr marL="60325" algn="ctr">
                        <a:lnSpc>
                          <a:spcPct val="100000"/>
                        </a:lnSpc>
                        <a:spcBef>
                          <a:spcPts val="345"/>
                        </a:spcBef>
                      </a:pPr>
                      <a:r>
                        <a:rPr sz="1100" b="0" spc="-5" dirty="0">
                          <a:latin typeface="Univers for BP Light"/>
                          <a:cs typeface="Univers for BP Light"/>
                        </a:rPr>
                        <a:t>705</a:t>
                      </a:r>
                      <a:endParaRPr sz="1100">
                        <a:latin typeface="Univers for BP Light"/>
                        <a:cs typeface="Univers for BP Light"/>
                      </a:endParaRPr>
                    </a:p>
                  </a:txBody>
                  <a:tcPr marL="0" marR="0" marT="43815" marB="0"/>
                </a:tc>
                <a:tc>
                  <a:txBody>
                    <a:bodyPr/>
                    <a:lstStyle/>
                    <a:p>
                      <a:pPr marR="248285" algn="ctr">
                        <a:lnSpc>
                          <a:spcPct val="100000"/>
                        </a:lnSpc>
                        <a:spcBef>
                          <a:spcPts val="345"/>
                        </a:spcBef>
                      </a:pPr>
                      <a:r>
                        <a:rPr sz="1100" b="0" spc="-5" dirty="0">
                          <a:latin typeface="Univers for BP Light"/>
                          <a:cs typeface="Univers for BP Light"/>
                        </a:rPr>
                        <a:t>1085</a:t>
                      </a:r>
                      <a:endParaRPr sz="1100">
                        <a:latin typeface="Univers for BP Light"/>
                        <a:cs typeface="Univers for BP Light"/>
                      </a:endParaRPr>
                    </a:p>
                  </a:txBody>
                  <a:tcPr marL="0" marR="0" marT="43815" marB="0"/>
                </a:tc>
                <a:tc>
                  <a:txBody>
                    <a:bodyPr/>
                    <a:lstStyle/>
                    <a:p>
                      <a:pPr marL="393065">
                        <a:lnSpc>
                          <a:spcPct val="100000"/>
                        </a:lnSpc>
                        <a:spcBef>
                          <a:spcPts val="345"/>
                        </a:spcBef>
                      </a:pPr>
                      <a:r>
                        <a:rPr sz="1100" b="0" spc="-5" dirty="0">
                          <a:latin typeface="Univers for BP Light"/>
                          <a:cs typeface="Univers for BP Light"/>
                        </a:rPr>
                        <a:t>5%</a:t>
                      </a:r>
                      <a:endParaRPr sz="1100">
                        <a:latin typeface="Univers for BP Light"/>
                        <a:cs typeface="Univers for BP Light"/>
                      </a:endParaRPr>
                    </a:p>
                  </a:txBody>
                  <a:tcPr marL="0" marR="0" marT="43815" marB="0"/>
                </a:tc>
                <a:tc>
                  <a:txBody>
                    <a:bodyPr/>
                    <a:lstStyle/>
                    <a:p>
                      <a:pPr marL="143510">
                        <a:lnSpc>
                          <a:spcPct val="100000"/>
                        </a:lnSpc>
                        <a:spcBef>
                          <a:spcPts val="345"/>
                        </a:spcBef>
                      </a:pPr>
                      <a:r>
                        <a:rPr sz="1100" b="0" spc="-5" dirty="0">
                          <a:latin typeface="Univers for BP Light"/>
                          <a:cs typeface="Univers for BP Light"/>
                        </a:rPr>
                        <a:t>6%</a:t>
                      </a:r>
                      <a:endParaRPr sz="1100">
                        <a:latin typeface="Univers for BP Light"/>
                        <a:cs typeface="Univers for BP Light"/>
                      </a:endParaRPr>
                    </a:p>
                  </a:txBody>
                  <a:tcPr marL="0" marR="0" marT="43815" marB="0"/>
                </a:tc>
                <a:tc>
                  <a:txBody>
                    <a:bodyPr/>
                    <a:lstStyle/>
                    <a:p>
                      <a:pPr marR="146050" algn="r">
                        <a:lnSpc>
                          <a:spcPct val="100000"/>
                        </a:lnSpc>
                        <a:spcBef>
                          <a:spcPts val="345"/>
                        </a:spcBef>
                      </a:pPr>
                      <a:r>
                        <a:rPr sz="1100" b="0" spc="-5" dirty="0">
                          <a:latin typeface="Univers for BP Light"/>
                          <a:cs typeface="Univers for BP Light"/>
                        </a:rPr>
                        <a:t>374</a:t>
                      </a:r>
                      <a:endParaRPr sz="1100">
                        <a:latin typeface="Univers for BP Light"/>
                        <a:cs typeface="Univers for BP Light"/>
                      </a:endParaRPr>
                    </a:p>
                  </a:txBody>
                  <a:tcPr marL="0" marR="0" marT="43815" marB="0"/>
                </a:tc>
                <a:tc>
                  <a:txBody>
                    <a:bodyPr/>
                    <a:lstStyle/>
                    <a:p>
                      <a:pPr marL="117475">
                        <a:lnSpc>
                          <a:spcPct val="100000"/>
                        </a:lnSpc>
                        <a:spcBef>
                          <a:spcPts val="345"/>
                        </a:spcBef>
                      </a:pPr>
                      <a:r>
                        <a:rPr sz="1100" b="0" spc="-5" dirty="0">
                          <a:latin typeface="Univers for BP Light"/>
                          <a:cs typeface="Univers for BP Light"/>
                        </a:rPr>
                        <a:t>380</a:t>
                      </a:r>
                      <a:endParaRPr sz="1100">
                        <a:latin typeface="Univers for BP Light"/>
                        <a:cs typeface="Univers for BP Light"/>
                      </a:endParaRPr>
                    </a:p>
                  </a:txBody>
                  <a:tcPr marL="0" marR="0" marT="43815" marB="0"/>
                </a:tc>
                <a:tc>
                  <a:txBody>
                    <a:bodyPr/>
                    <a:lstStyle/>
                    <a:p>
                      <a:pPr marR="63500" algn="r">
                        <a:lnSpc>
                          <a:spcPct val="100000"/>
                        </a:lnSpc>
                        <a:spcBef>
                          <a:spcPts val="345"/>
                        </a:spcBef>
                      </a:pPr>
                      <a:r>
                        <a:rPr sz="1100" b="0" spc="-5" dirty="0">
                          <a:latin typeface="Univers for BP Light"/>
                          <a:cs typeface="Univers for BP Light"/>
                        </a:rPr>
                        <a:t>113%</a:t>
                      </a:r>
                      <a:endParaRPr sz="1100">
                        <a:latin typeface="Univers for BP Light"/>
                        <a:cs typeface="Univers for BP Light"/>
                      </a:endParaRPr>
                    </a:p>
                  </a:txBody>
                  <a:tcPr marL="0" marR="0" marT="43815" marB="0"/>
                </a:tc>
                <a:tc>
                  <a:txBody>
                    <a:bodyPr/>
                    <a:lstStyle/>
                    <a:p>
                      <a:pPr marL="98425">
                        <a:lnSpc>
                          <a:spcPct val="100000"/>
                        </a:lnSpc>
                        <a:spcBef>
                          <a:spcPts val="345"/>
                        </a:spcBef>
                      </a:pPr>
                      <a:r>
                        <a:rPr sz="1100" b="0" spc="-5" dirty="0">
                          <a:latin typeface="Univers for BP Light"/>
                          <a:cs typeface="Univers for BP Light"/>
                        </a:rPr>
                        <a:t>54%</a:t>
                      </a:r>
                      <a:endParaRPr sz="1100">
                        <a:latin typeface="Univers for BP Light"/>
                        <a:cs typeface="Univers for BP Light"/>
                      </a:endParaRPr>
                    </a:p>
                  </a:txBody>
                  <a:tcPr marL="0" marR="0" marT="43815" marB="0"/>
                </a:tc>
                <a:tc>
                  <a:txBody>
                    <a:bodyPr/>
                    <a:lstStyle/>
                    <a:p>
                      <a:pPr marR="90805" algn="r">
                        <a:lnSpc>
                          <a:spcPct val="100000"/>
                        </a:lnSpc>
                        <a:spcBef>
                          <a:spcPts val="345"/>
                        </a:spcBef>
                      </a:pPr>
                      <a:r>
                        <a:rPr sz="1100" b="0" dirty="0">
                          <a:latin typeface="Univers for BP Light"/>
                          <a:cs typeface="Univers for BP Light"/>
                        </a:rPr>
                        <a:t>2.9%</a:t>
                      </a:r>
                      <a:endParaRPr sz="1100">
                        <a:latin typeface="Univers for BP Light"/>
                        <a:cs typeface="Univers for BP Light"/>
                      </a:endParaRPr>
                    </a:p>
                  </a:txBody>
                  <a:tcPr marL="0" marR="0" marT="43815" marB="0"/>
                </a:tc>
                <a:tc>
                  <a:txBody>
                    <a:bodyPr/>
                    <a:lstStyle/>
                    <a:p>
                      <a:pPr marR="81280" algn="r">
                        <a:lnSpc>
                          <a:spcPct val="100000"/>
                        </a:lnSpc>
                        <a:spcBef>
                          <a:spcPts val="345"/>
                        </a:spcBef>
                      </a:pPr>
                      <a:r>
                        <a:rPr sz="1100" b="0" dirty="0">
                          <a:latin typeface="Univers for BP Light"/>
                          <a:cs typeface="Univers for BP Light"/>
                        </a:rPr>
                        <a:t>1.8%</a:t>
                      </a:r>
                      <a:endParaRPr sz="1100">
                        <a:latin typeface="Univers for BP Light"/>
                        <a:cs typeface="Univers for BP Light"/>
                      </a:endParaRPr>
                    </a:p>
                  </a:txBody>
                  <a:tcPr marL="0" marR="0" marT="43815" marB="0"/>
                </a:tc>
                <a:extLst>
                  <a:ext uri="{0D108BD9-81ED-4DB2-BD59-A6C34878D82A}">
                    <a16:rowId xmlns:a16="http://schemas.microsoft.com/office/drawing/2014/main" xmlns="" val="10007"/>
                  </a:ext>
                </a:extLst>
              </a:tr>
              <a:tr h="172847">
                <a:tc>
                  <a:txBody>
                    <a:bodyPr/>
                    <a:lstStyle/>
                    <a:p>
                      <a:pPr marL="45085">
                        <a:lnSpc>
                          <a:spcPct val="100000"/>
                        </a:lnSpc>
                        <a:spcBef>
                          <a:spcPts val="15"/>
                        </a:spcBef>
                      </a:pPr>
                      <a:r>
                        <a:rPr sz="1100" b="0" dirty="0">
                          <a:latin typeface="Univers for BP Light"/>
                          <a:cs typeface="Univers for BP Light"/>
                        </a:rPr>
                        <a:t>Brazil</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L="60325" algn="ctr">
                        <a:lnSpc>
                          <a:spcPct val="100000"/>
                        </a:lnSpc>
                        <a:spcBef>
                          <a:spcPts val="15"/>
                        </a:spcBef>
                      </a:pPr>
                      <a:r>
                        <a:rPr sz="1100" b="0" spc="-5" dirty="0">
                          <a:latin typeface="Univers for BP Light"/>
                          <a:cs typeface="Univers for BP Light"/>
                        </a:rPr>
                        <a:t>298</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R="246379" algn="ctr">
                        <a:lnSpc>
                          <a:spcPct val="100000"/>
                        </a:lnSpc>
                        <a:spcBef>
                          <a:spcPts val="15"/>
                        </a:spcBef>
                      </a:pPr>
                      <a:r>
                        <a:rPr sz="1100" b="0" spc="-5" dirty="0">
                          <a:latin typeface="Univers for BP Light"/>
                          <a:cs typeface="Univers for BP Light"/>
                        </a:rPr>
                        <a:t>477</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L="393065">
                        <a:lnSpc>
                          <a:spcPct val="100000"/>
                        </a:lnSpc>
                        <a:spcBef>
                          <a:spcPts val="15"/>
                        </a:spcBef>
                      </a:pPr>
                      <a:r>
                        <a:rPr sz="1100" b="0" spc="-5" dirty="0">
                          <a:latin typeface="Univers for BP Light"/>
                          <a:cs typeface="Univers for BP Light"/>
                        </a:rPr>
                        <a:t>2%</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L="143510">
                        <a:lnSpc>
                          <a:spcPct val="100000"/>
                        </a:lnSpc>
                        <a:spcBef>
                          <a:spcPts val="15"/>
                        </a:spcBef>
                      </a:pPr>
                      <a:r>
                        <a:rPr sz="1100" b="0" spc="-5" dirty="0">
                          <a:latin typeface="Univers for BP Light"/>
                          <a:cs typeface="Univers for BP Light"/>
                        </a:rPr>
                        <a:t>3%</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R="146050" algn="r">
                        <a:lnSpc>
                          <a:spcPct val="100000"/>
                        </a:lnSpc>
                        <a:spcBef>
                          <a:spcPts val="15"/>
                        </a:spcBef>
                      </a:pPr>
                      <a:r>
                        <a:rPr sz="1100" b="0" spc="-5" dirty="0">
                          <a:latin typeface="Univers for BP Light"/>
                          <a:cs typeface="Univers for BP Light"/>
                        </a:rPr>
                        <a:t>172</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L="117475">
                        <a:lnSpc>
                          <a:spcPct val="100000"/>
                        </a:lnSpc>
                        <a:spcBef>
                          <a:spcPts val="15"/>
                        </a:spcBef>
                      </a:pPr>
                      <a:r>
                        <a:rPr sz="1100" b="0" spc="-5" dirty="0">
                          <a:latin typeface="Univers for BP Light"/>
                          <a:cs typeface="Univers for BP Light"/>
                        </a:rPr>
                        <a:t>180</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R="63500" algn="r">
                        <a:lnSpc>
                          <a:spcPct val="100000"/>
                        </a:lnSpc>
                        <a:spcBef>
                          <a:spcPts val="15"/>
                        </a:spcBef>
                      </a:pPr>
                      <a:r>
                        <a:rPr sz="1100" b="0" spc="-5" dirty="0">
                          <a:latin typeface="Univers for BP Light"/>
                          <a:cs typeface="Univers for BP Light"/>
                        </a:rPr>
                        <a:t>136%</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L="98425">
                        <a:lnSpc>
                          <a:spcPct val="100000"/>
                        </a:lnSpc>
                        <a:spcBef>
                          <a:spcPts val="15"/>
                        </a:spcBef>
                      </a:pPr>
                      <a:r>
                        <a:rPr sz="1100" b="0" spc="-5" dirty="0">
                          <a:latin typeface="Univers for BP Light"/>
                          <a:cs typeface="Univers for BP Light"/>
                        </a:rPr>
                        <a:t>60%</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R="90805" algn="r">
                        <a:lnSpc>
                          <a:spcPct val="100000"/>
                        </a:lnSpc>
                        <a:spcBef>
                          <a:spcPts val="15"/>
                        </a:spcBef>
                      </a:pPr>
                      <a:r>
                        <a:rPr sz="1100" b="0" dirty="0">
                          <a:latin typeface="Univers for BP Light"/>
                          <a:cs typeface="Univers for BP Light"/>
                        </a:rPr>
                        <a:t>3.4%</a:t>
                      </a:r>
                      <a:endParaRPr sz="1100">
                        <a:latin typeface="Univers for BP Light"/>
                        <a:cs typeface="Univers for BP Light"/>
                      </a:endParaRPr>
                    </a:p>
                  </a:txBody>
                  <a:tcPr marL="0" marR="0" marT="1905" marB="0">
                    <a:lnB w="6350">
                      <a:solidFill>
                        <a:srgbClr val="000000"/>
                      </a:solidFill>
                      <a:prstDash val="solid"/>
                    </a:lnB>
                    <a:solidFill>
                      <a:srgbClr val="F1F1F1"/>
                    </a:solidFill>
                  </a:tcPr>
                </a:tc>
                <a:tc>
                  <a:txBody>
                    <a:bodyPr/>
                    <a:lstStyle/>
                    <a:p>
                      <a:pPr marR="81280" algn="r">
                        <a:lnSpc>
                          <a:spcPct val="100000"/>
                        </a:lnSpc>
                        <a:spcBef>
                          <a:spcPts val="15"/>
                        </a:spcBef>
                      </a:pPr>
                      <a:r>
                        <a:rPr sz="1100" b="0" dirty="0">
                          <a:latin typeface="Univers for BP Light"/>
                          <a:cs typeface="Univers for BP Light"/>
                        </a:rPr>
                        <a:t>2.0%</a:t>
                      </a:r>
                      <a:endParaRPr sz="1100">
                        <a:latin typeface="Univers for BP Light"/>
                        <a:cs typeface="Univers for BP Light"/>
                      </a:endParaRPr>
                    </a:p>
                  </a:txBody>
                  <a:tcPr marL="0" marR="0" marT="1905" marB="0">
                    <a:lnB w="6350">
                      <a:solidFill>
                        <a:srgbClr val="000000"/>
                      </a:solidFill>
                      <a:prstDash val="solid"/>
                    </a:lnB>
                    <a:solidFill>
                      <a:srgbClr val="F1F1F1"/>
                    </a:solidFill>
                  </a:tcPr>
                </a:tc>
                <a:extLst>
                  <a:ext uri="{0D108BD9-81ED-4DB2-BD59-A6C34878D82A}">
                    <a16:rowId xmlns:a16="http://schemas.microsoft.com/office/drawing/2014/main" xmlns="" val="10008"/>
                  </a:ext>
                </a:extLst>
              </a:tr>
              <a:tr h="216446">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extLst>
                  <a:ext uri="{0D108BD9-81ED-4DB2-BD59-A6C34878D82A}">
                    <a16:rowId xmlns:a16="http://schemas.microsoft.com/office/drawing/2014/main" xmlns="" val="10009"/>
                  </a:ext>
                </a:extLst>
              </a:tr>
              <a:tr h="177076">
                <a:tc>
                  <a:txBody>
                    <a:bodyPr/>
                    <a:lstStyle/>
                    <a:p>
                      <a:pPr marL="6985">
                        <a:lnSpc>
                          <a:spcPct val="100000"/>
                        </a:lnSpc>
                        <a:spcBef>
                          <a:spcPts val="15"/>
                        </a:spcBef>
                      </a:pPr>
                      <a:r>
                        <a:rPr sz="1100" b="0" spc="5" dirty="0">
                          <a:latin typeface="Univers for BP Light"/>
                          <a:cs typeface="Univers for BP Light"/>
                        </a:rPr>
                        <a:t>Europe</a:t>
                      </a:r>
                      <a:endParaRPr sz="1100">
                        <a:latin typeface="Univers for BP Light"/>
                        <a:cs typeface="Univers for BP Light"/>
                      </a:endParaRPr>
                    </a:p>
                  </a:txBody>
                  <a:tcPr marL="0" marR="0" marT="1905" marB="0">
                    <a:solidFill>
                      <a:srgbClr val="F1F1F1"/>
                    </a:solidFill>
                  </a:tcPr>
                </a:tc>
                <a:tc>
                  <a:txBody>
                    <a:bodyPr/>
                    <a:lstStyle/>
                    <a:p>
                      <a:pPr marL="59055" algn="ctr">
                        <a:lnSpc>
                          <a:spcPct val="100000"/>
                        </a:lnSpc>
                        <a:spcBef>
                          <a:spcPts val="15"/>
                        </a:spcBef>
                      </a:pPr>
                      <a:r>
                        <a:rPr sz="1100" b="0" spc="-5" dirty="0">
                          <a:latin typeface="Univers for BP Light"/>
                          <a:cs typeface="Univers for BP Light"/>
                        </a:rPr>
                        <a:t>1902</a:t>
                      </a:r>
                      <a:endParaRPr sz="1100">
                        <a:latin typeface="Univers for BP Light"/>
                        <a:cs typeface="Univers for BP Light"/>
                      </a:endParaRPr>
                    </a:p>
                  </a:txBody>
                  <a:tcPr marL="0" marR="0" marT="1905" marB="0">
                    <a:solidFill>
                      <a:srgbClr val="F1F1F1"/>
                    </a:solidFill>
                  </a:tcPr>
                </a:tc>
                <a:tc>
                  <a:txBody>
                    <a:bodyPr/>
                    <a:lstStyle/>
                    <a:p>
                      <a:pPr marR="248285" algn="ctr">
                        <a:lnSpc>
                          <a:spcPct val="100000"/>
                        </a:lnSpc>
                        <a:spcBef>
                          <a:spcPts val="15"/>
                        </a:spcBef>
                      </a:pPr>
                      <a:r>
                        <a:rPr sz="1100" b="0" spc="-5" dirty="0">
                          <a:latin typeface="Univers for BP Light"/>
                          <a:cs typeface="Univers for BP Light"/>
                        </a:rPr>
                        <a:t>1826</a:t>
                      </a:r>
                      <a:endParaRPr sz="1100">
                        <a:latin typeface="Univers for BP Light"/>
                        <a:cs typeface="Univers for BP Light"/>
                      </a:endParaRPr>
                    </a:p>
                  </a:txBody>
                  <a:tcPr marL="0" marR="0" marT="1905" marB="0">
                    <a:solidFill>
                      <a:srgbClr val="F1F1F1"/>
                    </a:solidFill>
                  </a:tcPr>
                </a:tc>
                <a:tc>
                  <a:txBody>
                    <a:bodyPr/>
                    <a:lstStyle/>
                    <a:p>
                      <a:pPr marL="353060">
                        <a:lnSpc>
                          <a:spcPct val="100000"/>
                        </a:lnSpc>
                        <a:spcBef>
                          <a:spcPts val="15"/>
                        </a:spcBef>
                      </a:pPr>
                      <a:r>
                        <a:rPr sz="1100" b="0" spc="-5" dirty="0">
                          <a:latin typeface="Univers for BP Light"/>
                          <a:cs typeface="Univers for BP Light"/>
                        </a:rPr>
                        <a:t>14%</a:t>
                      </a:r>
                      <a:endParaRPr sz="1100">
                        <a:latin typeface="Univers for BP Light"/>
                        <a:cs typeface="Univers for BP Light"/>
                      </a:endParaRPr>
                    </a:p>
                  </a:txBody>
                  <a:tcPr marL="0" marR="0" marT="1905" marB="0">
                    <a:solidFill>
                      <a:srgbClr val="F1F1F1"/>
                    </a:solidFill>
                  </a:tcPr>
                </a:tc>
                <a:tc>
                  <a:txBody>
                    <a:bodyPr/>
                    <a:lstStyle/>
                    <a:p>
                      <a:pPr marL="104139">
                        <a:lnSpc>
                          <a:spcPct val="100000"/>
                        </a:lnSpc>
                        <a:spcBef>
                          <a:spcPts val="15"/>
                        </a:spcBef>
                      </a:pPr>
                      <a:r>
                        <a:rPr sz="1100" b="0" spc="-5" dirty="0">
                          <a:latin typeface="Univers for BP Light"/>
                          <a:cs typeface="Univers for BP Light"/>
                        </a:rPr>
                        <a:t>10%</a:t>
                      </a:r>
                      <a:endParaRPr sz="1100">
                        <a:latin typeface="Univers for BP Light"/>
                        <a:cs typeface="Univers for BP Light"/>
                      </a:endParaRPr>
                    </a:p>
                  </a:txBody>
                  <a:tcPr marL="0" marR="0" marT="1905" marB="0">
                    <a:solidFill>
                      <a:srgbClr val="F1F1F1"/>
                    </a:solidFill>
                  </a:tcPr>
                </a:tc>
                <a:tc>
                  <a:txBody>
                    <a:bodyPr/>
                    <a:lstStyle/>
                    <a:p>
                      <a:pPr marR="185420" algn="r">
                        <a:lnSpc>
                          <a:spcPct val="100000"/>
                        </a:lnSpc>
                        <a:spcBef>
                          <a:spcPts val="15"/>
                        </a:spcBef>
                      </a:pPr>
                      <a:r>
                        <a:rPr sz="1100" b="0" spc="-5" dirty="0">
                          <a:latin typeface="Univers for BP Light"/>
                          <a:cs typeface="Univers for BP Light"/>
                        </a:rPr>
                        <a:t>68</a:t>
                      </a:r>
                      <a:endParaRPr sz="1100">
                        <a:latin typeface="Univers for BP Light"/>
                        <a:cs typeface="Univers for BP Light"/>
                      </a:endParaRPr>
                    </a:p>
                  </a:txBody>
                  <a:tcPr marL="0" marR="0" marT="1905" marB="0">
                    <a:solidFill>
                      <a:srgbClr val="F1F1F1"/>
                    </a:solidFill>
                  </a:tcPr>
                </a:tc>
                <a:tc>
                  <a:txBody>
                    <a:bodyPr/>
                    <a:lstStyle/>
                    <a:p>
                      <a:pPr marL="135890">
                        <a:lnSpc>
                          <a:spcPct val="100000"/>
                        </a:lnSpc>
                        <a:spcBef>
                          <a:spcPts val="15"/>
                        </a:spcBef>
                      </a:pPr>
                      <a:r>
                        <a:rPr sz="1100" b="0" spc="-5" dirty="0">
                          <a:latin typeface="Univers for BP Light"/>
                          <a:cs typeface="Univers for BP Light"/>
                        </a:rPr>
                        <a:t>-75</a:t>
                      </a:r>
                      <a:endParaRPr sz="1100">
                        <a:latin typeface="Univers for BP Light"/>
                        <a:cs typeface="Univers for BP Light"/>
                      </a:endParaRPr>
                    </a:p>
                  </a:txBody>
                  <a:tcPr marL="0" marR="0" marT="1905" marB="0">
                    <a:solidFill>
                      <a:srgbClr val="F1F1F1"/>
                    </a:solidFill>
                  </a:tcPr>
                </a:tc>
                <a:tc>
                  <a:txBody>
                    <a:bodyPr/>
                    <a:lstStyle/>
                    <a:p>
                      <a:pPr marR="140970" algn="r">
                        <a:lnSpc>
                          <a:spcPct val="100000"/>
                        </a:lnSpc>
                        <a:spcBef>
                          <a:spcPts val="15"/>
                        </a:spcBef>
                      </a:pPr>
                      <a:r>
                        <a:rPr sz="1100" b="0" spc="-5" dirty="0">
                          <a:latin typeface="Univers for BP Light"/>
                          <a:cs typeface="Univers for BP Light"/>
                        </a:rPr>
                        <a:t>4%</a:t>
                      </a:r>
                      <a:endParaRPr sz="1100">
                        <a:latin typeface="Univers for BP Light"/>
                        <a:cs typeface="Univers for BP Light"/>
                      </a:endParaRPr>
                    </a:p>
                  </a:txBody>
                  <a:tcPr marL="0" marR="0" marT="1905" marB="0">
                    <a:solidFill>
                      <a:srgbClr val="F1F1F1"/>
                    </a:solidFill>
                  </a:tcPr>
                </a:tc>
                <a:tc>
                  <a:txBody>
                    <a:bodyPr/>
                    <a:lstStyle/>
                    <a:p>
                      <a:pPr marL="100330">
                        <a:lnSpc>
                          <a:spcPct val="100000"/>
                        </a:lnSpc>
                        <a:spcBef>
                          <a:spcPts val="15"/>
                        </a:spcBef>
                      </a:pPr>
                      <a:r>
                        <a:rPr sz="1100" b="0" dirty="0">
                          <a:latin typeface="Univers for BP Light"/>
                          <a:cs typeface="Univers for BP Light"/>
                        </a:rPr>
                        <a:t>-</a:t>
                      </a:r>
                      <a:r>
                        <a:rPr sz="1100" b="0" spc="-114" dirty="0">
                          <a:latin typeface="Univers for BP Light"/>
                          <a:cs typeface="Univers for BP Light"/>
                        </a:rPr>
                        <a:t> </a:t>
                      </a:r>
                      <a:r>
                        <a:rPr sz="1100" b="0" dirty="0">
                          <a:latin typeface="Univers for BP Light"/>
                          <a:cs typeface="Univers for BP Light"/>
                        </a:rPr>
                        <a:t>4%</a:t>
                      </a:r>
                      <a:endParaRPr sz="1100">
                        <a:latin typeface="Univers for BP Light"/>
                        <a:cs typeface="Univers for BP Light"/>
                      </a:endParaRPr>
                    </a:p>
                  </a:txBody>
                  <a:tcPr marL="0" marR="0" marT="1905" marB="0">
                    <a:solidFill>
                      <a:srgbClr val="F1F1F1"/>
                    </a:solidFill>
                  </a:tcPr>
                </a:tc>
                <a:tc>
                  <a:txBody>
                    <a:bodyPr/>
                    <a:lstStyle/>
                    <a:p>
                      <a:pPr marR="90170" algn="r">
                        <a:lnSpc>
                          <a:spcPct val="100000"/>
                        </a:lnSpc>
                        <a:spcBef>
                          <a:spcPts val="15"/>
                        </a:spcBef>
                      </a:pPr>
                      <a:r>
                        <a:rPr sz="1100" b="0" dirty="0">
                          <a:latin typeface="Univers for BP Light"/>
                          <a:cs typeface="Univers for BP Light"/>
                        </a:rPr>
                        <a:t>0.1%</a:t>
                      </a:r>
                      <a:endParaRPr sz="1100">
                        <a:latin typeface="Univers for BP Light"/>
                        <a:cs typeface="Univers for BP Light"/>
                      </a:endParaRPr>
                    </a:p>
                  </a:txBody>
                  <a:tcPr marL="0" marR="0" marT="1905" marB="0">
                    <a:solidFill>
                      <a:srgbClr val="F1F1F1"/>
                    </a:solidFill>
                  </a:tcPr>
                </a:tc>
                <a:tc>
                  <a:txBody>
                    <a:bodyPr/>
                    <a:lstStyle/>
                    <a:p>
                      <a:pPr marR="60325" algn="r">
                        <a:lnSpc>
                          <a:spcPct val="100000"/>
                        </a:lnSpc>
                        <a:spcBef>
                          <a:spcPts val="15"/>
                        </a:spcBef>
                      </a:pPr>
                      <a:r>
                        <a:rPr sz="1100" b="0" dirty="0">
                          <a:latin typeface="Univers for BP Light"/>
                          <a:cs typeface="Univers for BP Light"/>
                        </a:rPr>
                        <a:t>-0.2%</a:t>
                      </a:r>
                      <a:endParaRPr sz="1100">
                        <a:latin typeface="Univers for BP Light"/>
                        <a:cs typeface="Univers for BP Light"/>
                      </a:endParaRPr>
                    </a:p>
                  </a:txBody>
                  <a:tcPr marL="0" marR="0" marT="1905" marB="0">
                    <a:solidFill>
                      <a:srgbClr val="F1F1F1"/>
                    </a:solidFill>
                  </a:tcPr>
                </a:tc>
                <a:extLst>
                  <a:ext uri="{0D108BD9-81ED-4DB2-BD59-A6C34878D82A}">
                    <a16:rowId xmlns:a16="http://schemas.microsoft.com/office/drawing/2014/main" xmlns="" val="10010"/>
                  </a:ext>
                </a:extLst>
              </a:tr>
              <a:tr h="172897">
                <a:tc>
                  <a:txBody>
                    <a:bodyPr/>
                    <a:lstStyle/>
                    <a:p>
                      <a:pPr marL="6985">
                        <a:lnSpc>
                          <a:spcPct val="100000"/>
                        </a:lnSpc>
                        <a:spcBef>
                          <a:spcPts val="20"/>
                        </a:spcBef>
                      </a:pPr>
                      <a:r>
                        <a:rPr sz="1100" b="0" spc="-5" dirty="0">
                          <a:latin typeface="Univers for BP Light"/>
                          <a:cs typeface="Univers for BP Light"/>
                        </a:rPr>
                        <a:t>EU</a:t>
                      </a:r>
                      <a:endParaRPr sz="1100">
                        <a:latin typeface="Univers for BP Light"/>
                        <a:cs typeface="Univers for BP Light"/>
                      </a:endParaRPr>
                    </a:p>
                  </a:txBody>
                  <a:tcPr marL="0" marR="0" marT="2540" marB="0">
                    <a:lnB w="6350">
                      <a:solidFill>
                        <a:srgbClr val="000000"/>
                      </a:solidFill>
                      <a:prstDash val="solid"/>
                    </a:lnB>
                  </a:tcPr>
                </a:tc>
                <a:tc>
                  <a:txBody>
                    <a:bodyPr/>
                    <a:lstStyle/>
                    <a:p>
                      <a:pPr marL="59055" algn="ctr">
                        <a:lnSpc>
                          <a:spcPct val="100000"/>
                        </a:lnSpc>
                        <a:spcBef>
                          <a:spcPts val="20"/>
                        </a:spcBef>
                      </a:pPr>
                      <a:r>
                        <a:rPr sz="1100" b="0" spc="-5" dirty="0">
                          <a:latin typeface="Univers for BP Light"/>
                          <a:cs typeface="Univers for BP Light"/>
                        </a:rPr>
                        <a:t>1642</a:t>
                      </a:r>
                      <a:endParaRPr sz="1100">
                        <a:latin typeface="Univers for BP Light"/>
                        <a:cs typeface="Univers for BP Light"/>
                      </a:endParaRPr>
                    </a:p>
                  </a:txBody>
                  <a:tcPr marL="0" marR="0" marT="2540" marB="0">
                    <a:lnB w="6350">
                      <a:solidFill>
                        <a:srgbClr val="000000"/>
                      </a:solidFill>
                      <a:prstDash val="solid"/>
                    </a:lnB>
                  </a:tcPr>
                </a:tc>
                <a:tc>
                  <a:txBody>
                    <a:bodyPr/>
                    <a:lstStyle/>
                    <a:p>
                      <a:pPr marR="248285" algn="ctr">
                        <a:lnSpc>
                          <a:spcPct val="100000"/>
                        </a:lnSpc>
                        <a:spcBef>
                          <a:spcPts val="20"/>
                        </a:spcBef>
                      </a:pPr>
                      <a:r>
                        <a:rPr sz="1100" b="0" spc="-5" dirty="0">
                          <a:latin typeface="Univers for BP Light"/>
                          <a:cs typeface="Univers for BP Light"/>
                        </a:rPr>
                        <a:t>1460</a:t>
                      </a:r>
                      <a:endParaRPr sz="1100">
                        <a:latin typeface="Univers for BP Light"/>
                        <a:cs typeface="Univers for BP Light"/>
                      </a:endParaRPr>
                    </a:p>
                  </a:txBody>
                  <a:tcPr marL="0" marR="0" marT="2540" marB="0">
                    <a:lnB w="6350">
                      <a:solidFill>
                        <a:srgbClr val="000000"/>
                      </a:solidFill>
                      <a:prstDash val="solid"/>
                    </a:lnB>
                  </a:tcPr>
                </a:tc>
                <a:tc>
                  <a:txBody>
                    <a:bodyPr/>
                    <a:lstStyle/>
                    <a:p>
                      <a:pPr marL="353060">
                        <a:lnSpc>
                          <a:spcPct val="100000"/>
                        </a:lnSpc>
                        <a:spcBef>
                          <a:spcPts val="20"/>
                        </a:spcBef>
                      </a:pPr>
                      <a:r>
                        <a:rPr sz="1100" b="0" spc="-5" dirty="0">
                          <a:latin typeface="Univers for BP Light"/>
                          <a:cs typeface="Univers for BP Light"/>
                        </a:rPr>
                        <a:t>12%</a:t>
                      </a:r>
                      <a:endParaRPr sz="1100">
                        <a:latin typeface="Univers for BP Light"/>
                        <a:cs typeface="Univers for BP Light"/>
                      </a:endParaRPr>
                    </a:p>
                  </a:txBody>
                  <a:tcPr marL="0" marR="0" marT="2540" marB="0">
                    <a:lnB w="6350">
                      <a:solidFill>
                        <a:srgbClr val="000000"/>
                      </a:solidFill>
                      <a:prstDash val="solid"/>
                    </a:lnB>
                  </a:tcPr>
                </a:tc>
                <a:tc>
                  <a:txBody>
                    <a:bodyPr/>
                    <a:lstStyle/>
                    <a:p>
                      <a:pPr marL="143510">
                        <a:lnSpc>
                          <a:spcPct val="100000"/>
                        </a:lnSpc>
                        <a:spcBef>
                          <a:spcPts val="20"/>
                        </a:spcBef>
                      </a:pPr>
                      <a:r>
                        <a:rPr sz="1100" b="0" spc="-5" dirty="0">
                          <a:latin typeface="Univers for BP Light"/>
                          <a:cs typeface="Univers for BP Light"/>
                        </a:rPr>
                        <a:t>8%</a:t>
                      </a:r>
                      <a:endParaRPr sz="1100">
                        <a:latin typeface="Univers for BP Light"/>
                        <a:cs typeface="Univers for BP Light"/>
                      </a:endParaRPr>
                    </a:p>
                  </a:txBody>
                  <a:tcPr marL="0" marR="0" marT="2540" marB="0">
                    <a:lnB w="6350">
                      <a:solidFill>
                        <a:srgbClr val="000000"/>
                      </a:solidFill>
                      <a:prstDash val="solid"/>
                    </a:lnB>
                  </a:tcPr>
                </a:tc>
                <a:tc>
                  <a:txBody>
                    <a:bodyPr/>
                    <a:lstStyle/>
                    <a:p>
                      <a:pPr marR="165735" algn="r">
                        <a:lnSpc>
                          <a:spcPct val="100000"/>
                        </a:lnSpc>
                        <a:spcBef>
                          <a:spcPts val="20"/>
                        </a:spcBef>
                      </a:pPr>
                      <a:r>
                        <a:rPr sz="1100" b="0" spc="5" dirty="0">
                          <a:latin typeface="Univers for BP Light"/>
                          <a:cs typeface="Univers for BP Light"/>
                        </a:rPr>
                        <a:t>-</a:t>
                      </a:r>
                      <a:r>
                        <a:rPr sz="1100" b="0" spc="-5" dirty="0">
                          <a:latin typeface="Univers for BP Light"/>
                          <a:cs typeface="Univers for BP Light"/>
                        </a:rPr>
                        <a:t>30</a:t>
                      </a:r>
                      <a:endParaRPr sz="1100">
                        <a:latin typeface="Univers for BP Light"/>
                        <a:cs typeface="Univers for BP Light"/>
                      </a:endParaRPr>
                    </a:p>
                  </a:txBody>
                  <a:tcPr marL="0" marR="0" marT="2540" marB="0">
                    <a:lnB w="6350">
                      <a:solidFill>
                        <a:srgbClr val="000000"/>
                      </a:solidFill>
                      <a:prstDash val="solid"/>
                    </a:lnB>
                  </a:tcPr>
                </a:tc>
                <a:tc>
                  <a:txBody>
                    <a:bodyPr/>
                    <a:lstStyle/>
                    <a:p>
                      <a:pPr marL="97790">
                        <a:lnSpc>
                          <a:spcPct val="100000"/>
                        </a:lnSpc>
                        <a:spcBef>
                          <a:spcPts val="20"/>
                        </a:spcBef>
                      </a:pPr>
                      <a:r>
                        <a:rPr sz="1100" b="0" spc="-5" dirty="0">
                          <a:latin typeface="Univers for BP Light"/>
                          <a:cs typeface="Univers for BP Light"/>
                        </a:rPr>
                        <a:t>-182</a:t>
                      </a:r>
                      <a:endParaRPr sz="1100">
                        <a:latin typeface="Univers for BP Light"/>
                        <a:cs typeface="Univers for BP Light"/>
                      </a:endParaRPr>
                    </a:p>
                  </a:txBody>
                  <a:tcPr marL="0" marR="0" marT="2540" marB="0">
                    <a:lnB w="6350">
                      <a:solidFill>
                        <a:srgbClr val="000000"/>
                      </a:solidFill>
                      <a:prstDash val="solid"/>
                    </a:lnB>
                  </a:tcPr>
                </a:tc>
                <a:tc>
                  <a:txBody>
                    <a:bodyPr/>
                    <a:lstStyle/>
                    <a:p>
                      <a:pPr marR="121285" algn="r">
                        <a:lnSpc>
                          <a:spcPct val="100000"/>
                        </a:lnSpc>
                        <a:spcBef>
                          <a:spcPts val="20"/>
                        </a:spcBef>
                      </a:pPr>
                      <a:r>
                        <a:rPr sz="1100" b="0" spc="5" dirty="0">
                          <a:latin typeface="Univers for BP Light"/>
                          <a:cs typeface="Univers for BP Light"/>
                        </a:rPr>
                        <a:t>-</a:t>
                      </a:r>
                      <a:r>
                        <a:rPr sz="1100" b="0" spc="-5" dirty="0">
                          <a:latin typeface="Univers for BP Light"/>
                          <a:cs typeface="Univers for BP Light"/>
                        </a:rPr>
                        <a:t>2%</a:t>
                      </a:r>
                      <a:endParaRPr sz="1100">
                        <a:latin typeface="Univers for BP Light"/>
                        <a:cs typeface="Univers for BP Light"/>
                      </a:endParaRPr>
                    </a:p>
                  </a:txBody>
                  <a:tcPr marL="0" marR="0" marT="2540" marB="0">
                    <a:lnB w="6350">
                      <a:solidFill>
                        <a:srgbClr val="000000"/>
                      </a:solidFill>
                      <a:prstDash val="solid"/>
                    </a:lnB>
                  </a:tcPr>
                </a:tc>
                <a:tc>
                  <a:txBody>
                    <a:bodyPr/>
                    <a:lstStyle/>
                    <a:p>
                      <a:pPr marL="78740">
                        <a:lnSpc>
                          <a:spcPct val="100000"/>
                        </a:lnSpc>
                        <a:spcBef>
                          <a:spcPts val="20"/>
                        </a:spcBef>
                      </a:pPr>
                      <a:r>
                        <a:rPr sz="1100" b="0" spc="-5" dirty="0">
                          <a:latin typeface="Univers for BP Light"/>
                          <a:cs typeface="Univers for BP Light"/>
                        </a:rPr>
                        <a:t>-11%</a:t>
                      </a:r>
                      <a:endParaRPr sz="1100">
                        <a:latin typeface="Univers for BP Light"/>
                        <a:cs typeface="Univers for BP Light"/>
                      </a:endParaRPr>
                    </a:p>
                  </a:txBody>
                  <a:tcPr marL="0" marR="0" marT="2540" marB="0">
                    <a:lnB w="6350">
                      <a:solidFill>
                        <a:srgbClr val="000000"/>
                      </a:solidFill>
                      <a:prstDash val="solid"/>
                    </a:lnB>
                  </a:tcPr>
                </a:tc>
                <a:tc>
                  <a:txBody>
                    <a:bodyPr/>
                    <a:lstStyle/>
                    <a:p>
                      <a:pPr marR="70485" algn="r">
                        <a:lnSpc>
                          <a:spcPct val="100000"/>
                        </a:lnSpc>
                        <a:spcBef>
                          <a:spcPts val="20"/>
                        </a:spcBef>
                      </a:pPr>
                      <a:r>
                        <a:rPr sz="1100" b="0" spc="5" dirty="0">
                          <a:latin typeface="Univers for BP Light"/>
                          <a:cs typeface="Univers for BP Light"/>
                        </a:rPr>
                        <a:t>-</a:t>
                      </a:r>
                      <a:r>
                        <a:rPr sz="1100" b="0" dirty="0">
                          <a:latin typeface="Univers for BP Light"/>
                          <a:cs typeface="Univers for BP Light"/>
                        </a:rPr>
                        <a:t>0.1%</a:t>
                      </a:r>
                      <a:endParaRPr sz="1100">
                        <a:latin typeface="Univers for BP Light"/>
                        <a:cs typeface="Univers for BP Light"/>
                      </a:endParaRPr>
                    </a:p>
                  </a:txBody>
                  <a:tcPr marL="0" marR="0" marT="2540" marB="0">
                    <a:lnB w="6350">
                      <a:solidFill>
                        <a:srgbClr val="000000"/>
                      </a:solidFill>
                      <a:prstDash val="solid"/>
                    </a:lnB>
                  </a:tcPr>
                </a:tc>
                <a:tc>
                  <a:txBody>
                    <a:bodyPr/>
                    <a:lstStyle/>
                    <a:p>
                      <a:pPr marR="61594" algn="r">
                        <a:lnSpc>
                          <a:spcPct val="100000"/>
                        </a:lnSpc>
                        <a:spcBef>
                          <a:spcPts val="20"/>
                        </a:spcBef>
                      </a:pPr>
                      <a:r>
                        <a:rPr sz="1100" b="0" spc="5" dirty="0">
                          <a:latin typeface="Univers for BP Light"/>
                          <a:cs typeface="Univers for BP Light"/>
                        </a:rPr>
                        <a:t>-</a:t>
                      </a:r>
                      <a:r>
                        <a:rPr sz="1100" b="0" dirty="0">
                          <a:latin typeface="Univers for BP Light"/>
                          <a:cs typeface="Univers for BP Light"/>
                        </a:rPr>
                        <a:t>0.5%</a:t>
                      </a:r>
                      <a:endParaRPr sz="1100">
                        <a:latin typeface="Univers for BP Light"/>
                        <a:cs typeface="Univers for BP Light"/>
                      </a:endParaRPr>
                    </a:p>
                  </a:txBody>
                  <a:tcPr marL="0" marR="0" marT="2540" marB="0">
                    <a:lnB w="6350">
                      <a:solidFill>
                        <a:srgbClr val="000000"/>
                      </a:solidFill>
                      <a:prstDash val="solid"/>
                    </a:lnB>
                  </a:tcPr>
                </a:tc>
                <a:extLst>
                  <a:ext uri="{0D108BD9-81ED-4DB2-BD59-A6C34878D82A}">
                    <a16:rowId xmlns:a16="http://schemas.microsoft.com/office/drawing/2014/main" xmlns="" val="10011"/>
                  </a:ext>
                </a:extLst>
              </a:tr>
              <a:tr h="175006">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endParaRPr sz="1100">
                        <a:latin typeface="Univers for BP Light"/>
                        <a:cs typeface="Univers for BP Light"/>
                      </a:endParaRPr>
                    </a:p>
                  </a:txBody>
                  <a:tcPr marL="0" marR="0" marT="0" marB="0">
                    <a:lnT w="6350">
                      <a:solidFill>
                        <a:srgbClr val="000000"/>
                      </a:solidFill>
                      <a:prstDash val="solid"/>
                    </a:lnT>
                    <a:solidFill>
                      <a:srgbClr val="F1F1F1"/>
                    </a:solidFill>
                  </a:tcPr>
                </a:tc>
                <a:extLst>
                  <a:ext uri="{0D108BD9-81ED-4DB2-BD59-A6C34878D82A}">
                    <a16:rowId xmlns:a16="http://schemas.microsoft.com/office/drawing/2014/main" xmlns="" val="10012"/>
                  </a:ext>
                </a:extLst>
              </a:tr>
              <a:tr h="218693">
                <a:tc>
                  <a:txBody>
                    <a:bodyPr/>
                    <a:lstStyle/>
                    <a:p>
                      <a:pPr marL="6985">
                        <a:lnSpc>
                          <a:spcPct val="100000"/>
                        </a:lnSpc>
                        <a:spcBef>
                          <a:spcPts val="345"/>
                        </a:spcBef>
                      </a:pPr>
                      <a:r>
                        <a:rPr sz="1100" b="0" spc="5" dirty="0">
                          <a:latin typeface="Univers for BP Light"/>
                          <a:cs typeface="Univers for BP Light"/>
                        </a:rPr>
                        <a:t>CIS</a:t>
                      </a:r>
                      <a:endParaRPr sz="1100">
                        <a:latin typeface="Univers for BP Light"/>
                        <a:cs typeface="Univers for BP Light"/>
                      </a:endParaRPr>
                    </a:p>
                  </a:txBody>
                  <a:tcPr marL="0" marR="0" marT="43815" marB="0"/>
                </a:tc>
                <a:tc>
                  <a:txBody>
                    <a:bodyPr/>
                    <a:lstStyle/>
                    <a:p>
                      <a:pPr marL="60325" algn="ctr">
                        <a:lnSpc>
                          <a:spcPct val="100000"/>
                        </a:lnSpc>
                        <a:spcBef>
                          <a:spcPts val="345"/>
                        </a:spcBef>
                      </a:pPr>
                      <a:r>
                        <a:rPr sz="1100" b="0" spc="-5" dirty="0">
                          <a:latin typeface="Univers for BP Light"/>
                          <a:cs typeface="Univers for BP Light"/>
                        </a:rPr>
                        <a:t>966</a:t>
                      </a:r>
                      <a:endParaRPr sz="1100">
                        <a:latin typeface="Univers for BP Light"/>
                        <a:cs typeface="Univers for BP Light"/>
                      </a:endParaRPr>
                    </a:p>
                  </a:txBody>
                  <a:tcPr marL="0" marR="0" marT="43815" marB="0"/>
                </a:tc>
                <a:tc>
                  <a:txBody>
                    <a:bodyPr/>
                    <a:lstStyle/>
                    <a:p>
                      <a:pPr marR="248285" algn="ctr">
                        <a:lnSpc>
                          <a:spcPct val="100000"/>
                        </a:lnSpc>
                        <a:spcBef>
                          <a:spcPts val="345"/>
                        </a:spcBef>
                      </a:pPr>
                      <a:r>
                        <a:rPr sz="1100" b="0" spc="-5" dirty="0">
                          <a:latin typeface="Univers for BP Light"/>
                          <a:cs typeface="Univers for BP Light"/>
                        </a:rPr>
                        <a:t>1020</a:t>
                      </a:r>
                      <a:endParaRPr sz="1100">
                        <a:latin typeface="Univers for BP Light"/>
                        <a:cs typeface="Univers for BP Light"/>
                      </a:endParaRPr>
                    </a:p>
                  </a:txBody>
                  <a:tcPr marL="0" marR="0" marT="43815" marB="0"/>
                </a:tc>
                <a:tc>
                  <a:txBody>
                    <a:bodyPr/>
                    <a:lstStyle/>
                    <a:p>
                      <a:pPr marL="393065">
                        <a:lnSpc>
                          <a:spcPct val="100000"/>
                        </a:lnSpc>
                        <a:spcBef>
                          <a:spcPts val="345"/>
                        </a:spcBef>
                      </a:pPr>
                      <a:r>
                        <a:rPr sz="1100" b="0" spc="-5" dirty="0">
                          <a:latin typeface="Univers for BP Light"/>
                          <a:cs typeface="Univers for BP Light"/>
                        </a:rPr>
                        <a:t>7%</a:t>
                      </a:r>
                      <a:endParaRPr sz="1100">
                        <a:latin typeface="Univers for BP Light"/>
                        <a:cs typeface="Univers for BP Light"/>
                      </a:endParaRPr>
                    </a:p>
                  </a:txBody>
                  <a:tcPr marL="0" marR="0" marT="43815" marB="0"/>
                </a:tc>
                <a:tc>
                  <a:txBody>
                    <a:bodyPr/>
                    <a:lstStyle/>
                    <a:p>
                      <a:pPr marL="143510">
                        <a:lnSpc>
                          <a:spcPct val="100000"/>
                        </a:lnSpc>
                        <a:spcBef>
                          <a:spcPts val="345"/>
                        </a:spcBef>
                      </a:pPr>
                      <a:r>
                        <a:rPr sz="1100" b="0" spc="-5" dirty="0">
                          <a:latin typeface="Univers for BP Light"/>
                          <a:cs typeface="Univers for BP Light"/>
                        </a:rPr>
                        <a:t>6%</a:t>
                      </a:r>
                      <a:endParaRPr sz="1100">
                        <a:latin typeface="Univers for BP Light"/>
                        <a:cs typeface="Univers for BP Light"/>
                      </a:endParaRPr>
                    </a:p>
                  </a:txBody>
                  <a:tcPr marL="0" marR="0" marT="43815" marB="0"/>
                </a:tc>
                <a:tc>
                  <a:txBody>
                    <a:bodyPr/>
                    <a:lstStyle/>
                    <a:p>
                      <a:pPr marR="126364" algn="r">
                        <a:lnSpc>
                          <a:spcPct val="100000"/>
                        </a:lnSpc>
                        <a:spcBef>
                          <a:spcPts val="345"/>
                        </a:spcBef>
                      </a:pPr>
                      <a:r>
                        <a:rPr sz="1100" b="0" spc="5" dirty="0">
                          <a:latin typeface="Univers for BP Light"/>
                          <a:cs typeface="Univers for BP Light"/>
                        </a:rPr>
                        <a:t>-</a:t>
                      </a:r>
                      <a:r>
                        <a:rPr sz="1100" b="0" spc="-5" dirty="0">
                          <a:latin typeface="Univers for BP Light"/>
                          <a:cs typeface="Univers for BP Light"/>
                        </a:rPr>
                        <a:t>400</a:t>
                      </a:r>
                      <a:endParaRPr sz="1100">
                        <a:latin typeface="Univers for BP Light"/>
                        <a:cs typeface="Univers for BP Light"/>
                      </a:endParaRPr>
                    </a:p>
                  </a:txBody>
                  <a:tcPr marL="0" marR="0" marT="43815" marB="0"/>
                </a:tc>
                <a:tc>
                  <a:txBody>
                    <a:bodyPr/>
                    <a:lstStyle/>
                    <a:p>
                      <a:pPr marL="155575">
                        <a:lnSpc>
                          <a:spcPct val="100000"/>
                        </a:lnSpc>
                        <a:spcBef>
                          <a:spcPts val="345"/>
                        </a:spcBef>
                      </a:pPr>
                      <a:r>
                        <a:rPr sz="1100" b="0" spc="-5" dirty="0">
                          <a:latin typeface="Univers for BP Light"/>
                          <a:cs typeface="Univers for BP Light"/>
                        </a:rPr>
                        <a:t>55</a:t>
                      </a:r>
                      <a:endParaRPr sz="1100">
                        <a:latin typeface="Univers for BP Light"/>
                        <a:cs typeface="Univers for BP Light"/>
                      </a:endParaRPr>
                    </a:p>
                  </a:txBody>
                  <a:tcPr marL="0" marR="0" marT="43815" marB="0"/>
                </a:tc>
                <a:tc>
                  <a:txBody>
                    <a:bodyPr/>
                    <a:lstStyle/>
                    <a:p>
                      <a:pPr marR="83185" algn="r">
                        <a:lnSpc>
                          <a:spcPct val="100000"/>
                        </a:lnSpc>
                        <a:spcBef>
                          <a:spcPts val="345"/>
                        </a:spcBef>
                      </a:pPr>
                      <a:r>
                        <a:rPr sz="1100" b="0" spc="5" dirty="0">
                          <a:latin typeface="Univers for BP Light"/>
                          <a:cs typeface="Univers for BP Light"/>
                        </a:rPr>
                        <a:t>-</a:t>
                      </a:r>
                      <a:r>
                        <a:rPr sz="1100" b="0" spc="-5" dirty="0">
                          <a:latin typeface="Univers for BP Light"/>
                          <a:cs typeface="Univers for BP Light"/>
                        </a:rPr>
                        <a:t>29%</a:t>
                      </a:r>
                      <a:endParaRPr sz="1100">
                        <a:latin typeface="Univers for BP Light"/>
                        <a:cs typeface="Univers for BP Light"/>
                      </a:endParaRPr>
                    </a:p>
                  </a:txBody>
                  <a:tcPr marL="0" marR="0" marT="43815" marB="0"/>
                </a:tc>
                <a:tc>
                  <a:txBody>
                    <a:bodyPr/>
                    <a:lstStyle/>
                    <a:p>
                      <a:pPr marL="138430">
                        <a:lnSpc>
                          <a:spcPct val="100000"/>
                        </a:lnSpc>
                        <a:spcBef>
                          <a:spcPts val="345"/>
                        </a:spcBef>
                      </a:pPr>
                      <a:r>
                        <a:rPr sz="1100" b="0" spc="-5" dirty="0">
                          <a:latin typeface="Univers for BP Light"/>
                          <a:cs typeface="Univers for BP Light"/>
                        </a:rPr>
                        <a:t>6%</a:t>
                      </a:r>
                      <a:endParaRPr sz="1100">
                        <a:latin typeface="Univers for BP Light"/>
                        <a:cs typeface="Univers for BP Light"/>
                      </a:endParaRPr>
                    </a:p>
                  </a:txBody>
                  <a:tcPr marL="0" marR="0" marT="43815" marB="0"/>
                </a:tc>
                <a:tc>
                  <a:txBody>
                    <a:bodyPr/>
                    <a:lstStyle/>
                    <a:p>
                      <a:pPr marR="70485" algn="r">
                        <a:lnSpc>
                          <a:spcPct val="100000"/>
                        </a:lnSpc>
                        <a:spcBef>
                          <a:spcPts val="345"/>
                        </a:spcBef>
                      </a:pPr>
                      <a:r>
                        <a:rPr sz="1100" b="0" spc="5" dirty="0">
                          <a:latin typeface="Univers for BP Light"/>
                          <a:cs typeface="Univers for BP Light"/>
                        </a:rPr>
                        <a:t>-</a:t>
                      </a:r>
                      <a:r>
                        <a:rPr sz="1100" b="0" dirty="0">
                          <a:latin typeface="Univers for BP Light"/>
                          <a:cs typeface="Univers for BP Light"/>
                        </a:rPr>
                        <a:t>1.3%</a:t>
                      </a:r>
                      <a:endParaRPr sz="1100">
                        <a:latin typeface="Univers for BP Light"/>
                        <a:cs typeface="Univers for BP Light"/>
                      </a:endParaRPr>
                    </a:p>
                  </a:txBody>
                  <a:tcPr marL="0" marR="0" marT="43815" marB="0"/>
                </a:tc>
                <a:tc>
                  <a:txBody>
                    <a:bodyPr/>
                    <a:lstStyle/>
                    <a:p>
                      <a:pPr marR="81280" algn="r">
                        <a:lnSpc>
                          <a:spcPct val="100000"/>
                        </a:lnSpc>
                        <a:spcBef>
                          <a:spcPts val="345"/>
                        </a:spcBef>
                      </a:pPr>
                      <a:r>
                        <a:rPr sz="1100" b="0" dirty="0">
                          <a:latin typeface="Univers for BP Light"/>
                          <a:cs typeface="Univers for BP Light"/>
                        </a:rPr>
                        <a:t>0.2%</a:t>
                      </a:r>
                      <a:endParaRPr sz="1100">
                        <a:latin typeface="Univers for BP Light"/>
                        <a:cs typeface="Univers for BP Light"/>
                      </a:endParaRPr>
                    </a:p>
                  </a:txBody>
                  <a:tcPr marL="0" marR="0" marT="43815" marB="0"/>
                </a:tc>
                <a:extLst>
                  <a:ext uri="{0D108BD9-81ED-4DB2-BD59-A6C34878D82A}">
                    <a16:rowId xmlns:a16="http://schemas.microsoft.com/office/drawing/2014/main" xmlns="" val="10013"/>
                  </a:ext>
                </a:extLst>
              </a:tr>
              <a:tr h="172719">
                <a:tc>
                  <a:txBody>
                    <a:bodyPr/>
                    <a:lstStyle/>
                    <a:p>
                      <a:pPr marL="6985">
                        <a:lnSpc>
                          <a:spcPct val="100000"/>
                        </a:lnSpc>
                        <a:spcBef>
                          <a:spcPts val="20"/>
                        </a:spcBef>
                      </a:pPr>
                      <a:r>
                        <a:rPr sz="1100" b="0" spc="-5" dirty="0">
                          <a:latin typeface="Univers for BP Light"/>
                          <a:cs typeface="Univers for BP Light"/>
                        </a:rPr>
                        <a:t>Russia</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60325" algn="ctr">
                        <a:lnSpc>
                          <a:spcPct val="100000"/>
                        </a:lnSpc>
                        <a:spcBef>
                          <a:spcPts val="20"/>
                        </a:spcBef>
                      </a:pPr>
                      <a:r>
                        <a:rPr sz="1100" b="0" spc="-5" dirty="0">
                          <a:latin typeface="Univers for BP Light"/>
                          <a:cs typeface="Univers for BP Light"/>
                        </a:rPr>
                        <a:t>674</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246379" algn="ctr">
                        <a:lnSpc>
                          <a:spcPct val="100000"/>
                        </a:lnSpc>
                        <a:spcBef>
                          <a:spcPts val="20"/>
                        </a:spcBef>
                      </a:pPr>
                      <a:r>
                        <a:rPr sz="1100" b="0" spc="-5" dirty="0">
                          <a:latin typeface="Univers for BP Light"/>
                          <a:cs typeface="Univers for BP Light"/>
                        </a:rPr>
                        <a:t>716</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393065">
                        <a:lnSpc>
                          <a:spcPct val="100000"/>
                        </a:lnSpc>
                        <a:spcBef>
                          <a:spcPts val="20"/>
                        </a:spcBef>
                      </a:pPr>
                      <a:r>
                        <a:rPr sz="1100" b="0" spc="-5" dirty="0">
                          <a:latin typeface="Univers for BP Light"/>
                          <a:cs typeface="Univers for BP Light"/>
                        </a:rPr>
                        <a:t>5%</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43510">
                        <a:lnSpc>
                          <a:spcPct val="100000"/>
                        </a:lnSpc>
                        <a:spcBef>
                          <a:spcPts val="20"/>
                        </a:spcBef>
                      </a:pPr>
                      <a:r>
                        <a:rPr sz="1100" b="0" spc="-5" dirty="0">
                          <a:latin typeface="Univers for BP Light"/>
                          <a:cs typeface="Univers for BP Light"/>
                        </a:rPr>
                        <a:t>4%</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126364" algn="r">
                        <a:lnSpc>
                          <a:spcPct val="100000"/>
                        </a:lnSpc>
                        <a:spcBef>
                          <a:spcPts val="20"/>
                        </a:spcBef>
                      </a:pPr>
                      <a:r>
                        <a:rPr sz="1100" b="0" spc="5" dirty="0">
                          <a:latin typeface="Univers for BP Light"/>
                          <a:cs typeface="Univers for BP Light"/>
                        </a:rPr>
                        <a:t>-</a:t>
                      </a:r>
                      <a:r>
                        <a:rPr sz="1100" b="0" spc="-5" dirty="0">
                          <a:latin typeface="Univers for BP Light"/>
                          <a:cs typeface="Univers for BP Light"/>
                        </a:rPr>
                        <a:t>191</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55575">
                        <a:lnSpc>
                          <a:spcPct val="100000"/>
                        </a:lnSpc>
                        <a:spcBef>
                          <a:spcPts val="20"/>
                        </a:spcBef>
                      </a:pPr>
                      <a:r>
                        <a:rPr sz="1100" b="0" spc="-5" dirty="0">
                          <a:latin typeface="Univers for BP Light"/>
                          <a:cs typeface="Univers for BP Light"/>
                        </a:rPr>
                        <a:t>42</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83185" algn="r">
                        <a:lnSpc>
                          <a:spcPct val="100000"/>
                        </a:lnSpc>
                        <a:spcBef>
                          <a:spcPts val="20"/>
                        </a:spcBef>
                      </a:pPr>
                      <a:r>
                        <a:rPr sz="1100" b="0" spc="5" dirty="0">
                          <a:latin typeface="Univers for BP Light"/>
                          <a:cs typeface="Univers for BP Light"/>
                        </a:rPr>
                        <a:t>-</a:t>
                      </a:r>
                      <a:r>
                        <a:rPr sz="1100" b="0" spc="-5" dirty="0">
                          <a:latin typeface="Univers for BP Light"/>
                          <a:cs typeface="Univers for BP Light"/>
                        </a:rPr>
                        <a:t>22%</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38430">
                        <a:lnSpc>
                          <a:spcPct val="100000"/>
                        </a:lnSpc>
                        <a:spcBef>
                          <a:spcPts val="20"/>
                        </a:spcBef>
                      </a:pPr>
                      <a:r>
                        <a:rPr sz="1100" b="0" spc="-5" dirty="0">
                          <a:latin typeface="Univers for BP Light"/>
                          <a:cs typeface="Univers for BP Light"/>
                        </a:rPr>
                        <a:t>6%</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70485" algn="r">
                        <a:lnSpc>
                          <a:spcPct val="100000"/>
                        </a:lnSpc>
                        <a:spcBef>
                          <a:spcPts val="20"/>
                        </a:spcBef>
                      </a:pPr>
                      <a:r>
                        <a:rPr sz="1100" b="0" spc="5" dirty="0">
                          <a:latin typeface="Univers for BP Light"/>
                          <a:cs typeface="Univers for BP Light"/>
                        </a:rPr>
                        <a:t>-</a:t>
                      </a:r>
                      <a:r>
                        <a:rPr sz="1100" b="0" dirty="0">
                          <a:latin typeface="Univers for BP Light"/>
                          <a:cs typeface="Univers for BP Light"/>
                        </a:rPr>
                        <a:t>1.0%</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81280" algn="r">
                        <a:lnSpc>
                          <a:spcPct val="100000"/>
                        </a:lnSpc>
                        <a:spcBef>
                          <a:spcPts val="20"/>
                        </a:spcBef>
                      </a:pPr>
                      <a:r>
                        <a:rPr sz="1100" b="0" dirty="0">
                          <a:latin typeface="Univers for BP Light"/>
                          <a:cs typeface="Univers for BP Light"/>
                        </a:rPr>
                        <a:t>0.3%</a:t>
                      </a:r>
                      <a:endParaRPr sz="1100">
                        <a:latin typeface="Univers for BP Light"/>
                        <a:cs typeface="Univers for BP Light"/>
                      </a:endParaRPr>
                    </a:p>
                  </a:txBody>
                  <a:tcPr marL="0" marR="0" marT="2540" marB="0">
                    <a:lnB w="6350">
                      <a:solidFill>
                        <a:srgbClr val="000000"/>
                      </a:solidFill>
                      <a:prstDash val="solid"/>
                    </a:lnB>
                    <a:solidFill>
                      <a:srgbClr val="F1F1F1"/>
                    </a:solidFill>
                  </a:tcPr>
                </a:tc>
                <a:extLst>
                  <a:ext uri="{0D108BD9-81ED-4DB2-BD59-A6C34878D82A}">
                    <a16:rowId xmlns:a16="http://schemas.microsoft.com/office/drawing/2014/main" xmlns="" val="10014"/>
                  </a:ext>
                </a:extLst>
              </a:tr>
              <a:tr h="216573">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extLst>
                  <a:ext uri="{0D108BD9-81ED-4DB2-BD59-A6C34878D82A}">
                    <a16:rowId xmlns:a16="http://schemas.microsoft.com/office/drawing/2014/main" xmlns="" val="10015"/>
                  </a:ext>
                </a:extLst>
              </a:tr>
              <a:tr h="174967">
                <a:tc>
                  <a:txBody>
                    <a:bodyPr/>
                    <a:lstStyle/>
                    <a:p>
                      <a:pPr marL="6985">
                        <a:lnSpc>
                          <a:spcPct val="100000"/>
                        </a:lnSpc>
                        <a:spcBef>
                          <a:spcPts val="20"/>
                        </a:spcBef>
                      </a:pPr>
                      <a:r>
                        <a:rPr sz="1100" b="0" spc="5" dirty="0">
                          <a:latin typeface="Univers for BP Light"/>
                          <a:cs typeface="Univers for BP Light"/>
                        </a:rPr>
                        <a:t>Middle</a:t>
                      </a:r>
                      <a:r>
                        <a:rPr sz="1100" b="0" spc="-135" dirty="0">
                          <a:latin typeface="Univers for BP Light"/>
                          <a:cs typeface="Univers for BP Light"/>
                        </a:rPr>
                        <a:t> </a:t>
                      </a:r>
                      <a:r>
                        <a:rPr sz="1100" b="0" spc="5" dirty="0">
                          <a:latin typeface="Univers for BP Light"/>
                          <a:cs typeface="Univers for BP Light"/>
                        </a:rPr>
                        <a:t>East</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60325" algn="ctr">
                        <a:lnSpc>
                          <a:spcPct val="100000"/>
                        </a:lnSpc>
                        <a:spcBef>
                          <a:spcPts val="20"/>
                        </a:spcBef>
                      </a:pPr>
                      <a:r>
                        <a:rPr sz="1100" b="0" spc="-5" dirty="0">
                          <a:latin typeface="Univers for BP Light"/>
                          <a:cs typeface="Univers for BP Light"/>
                        </a:rPr>
                        <a:t>895</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248285" algn="ctr">
                        <a:lnSpc>
                          <a:spcPct val="100000"/>
                        </a:lnSpc>
                        <a:spcBef>
                          <a:spcPts val="20"/>
                        </a:spcBef>
                      </a:pPr>
                      <a:r>
                        <a:rPr sz="1100" b="0" spc="-5" dirty="0">
                          <a:latin typeface="Univers for BP Light"/>
                          <a:cs typeface="Univers for BP Light"/>
                        </a:rPr>
                        <a:t>1382</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393065">
                        <a:lnSpc>
                          <a:spcPct val="100000"/>
                        </a:lnSpc>
                        <a:spcBef>
                          <a:spcPts val="20"/>
                        </a:spcBef>
                      </a:pPr>
                      <a:r>
                        <a:rPr sz="1100" b="0" spc="-5" dirty="0">
                          <a:latin typeface="Univers for BP Light"/>
                          <a:cs typeface="Univers for BP Light"/>
                        </a:rPr>
                        <a:t>7%</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43510">
                        <a:lnSpc>
                          <a:spcPct val="100000"/>
                        </a:lnSpc>
                        <a:spcBef>
                          <a:spcPts val="20"/>
                        </a:spcBef>
                      </a:pPr>
                      <a:r>
                        <a:rPr sz="1100" b="0" spc="-5" dirty="0">
                          <a:latin typeface="Univers for BP Light"/>
                          <a:cs typeface="Univers for BP Light"/>
                        </a:rPr>
                        <a:t>8%</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146050" algn="r">
                        <a:lnSpc>
                          <a:spcPct val="100000"/>
                        </a:lnSpc>
                        <a:spcBef>
                          <a:spcPts val="20"/>
                        </a:spcBef>
                      </a:pPr>
                      <a:r>
                        <a:rPr sz="1100" b="0" spc="-5" dirty="0">
                          <a:latin typeface="Univers for BP Light"/>
                          <a:cs typeface="Univers for BP Light"/>
                        </a:rPr>
                        <a:t>631</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17475">
                        <a:lnSpc>
                          <a:spcPct val="100000"/>
                        </a:lnSpc>
                        <a:spcBef>
                          <a:spcPts val="20"/>
                        </a:spcBef>
                      </a:pPr>
                      <a:r>
                        <a:rPr sz="1100" b="0" spc="-5" dirty="0">
                          <a:latin typeface="Univers for BP Light"/>
                          <a:cs typeface="Univers for BP Light"/>
                        </a:rPr>
                        <a:t>487</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63500" algn="r">
                        <a:lnSpc>
                          <a:spcPct val="100000"/>
                        </a:lnSpc>
                        <a:spcBef>
                          <a:spcPts val="20"/>
                        </a:spcBef>
                      </a:pPr>
                      <a:r>
                        <a:rPr sz="1100" b="0" spc="-5" dirty="0">
                          <a:latin typeface="Univers for BP Light"/>
                          <a:cs typeface="Univers for BP Light"/>
                        </a:rPr>
                        <a:t>239%</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98425">
                        <a:lnSpc>
                          <a:spcPct val="100000"/>
                        </a:lnSpc>
                        <a:spcBef>
                          <a:spcPts val="20"/>
                        </a:spcBef>
                      </a:pPr>
                      <a:r>
                        <a:rPr sz="1100" b="0" spc="-5" dirty="0">
                          <a:latin typeface="Univers for BP Light"/>
                          <a:cs typeface="Univers for BP Light"/>
                        </a:rPr>
                        <a:t>54%</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90805" algn="r">
                        <a:lnSpc>
                          <a:spcPct val="100000"/>
                        </a:lnSpc>
                        <a:spcBef>
                          <a:spcPts val="20"/>
                        </a:spcBef>
                      </a:pPr>
                      <a:r>
                        <a:rPr sz="1100" b="0" dirty="0">
                          <a:latin typeface="Univers for BP Light"/>
                          <a:cs typeface="Univers for BP Light"/>
                        </a:rPr>
                        <a:t>4.8%</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81280" algn="r">
                        <a:lnSpc>
                          <a:spcPct val="100000"/>
                        </a:lnSpc>
                        <a:spcBef>
                          <a:spcPts val="20"/>
                        </a:spcBef>
                      </a:pPr>
                      <a:r>
                        <a:rPr sz="1100" b="0" dirty="0">
                          <a:latin typeface="Univers for BP Light"/>
                          <a:cs typeface="Univers for BP Light"/>
                        </a:rPr>
                        <a:t>1.8%</a:t>
                      </a:r>
                      <a:endParaRPr sz="1100">
                        <a:latin typeface="Univers for BP Light"/>
                        <a:cs typeface="Univers for BP Light"/>
                      </a:endParaRPr>
                    </a:p>
                  </a:txBody>
                  <a:tcPr marL="0" marR="0" marT="2540" marB="0">
                    <a:lnB w="6350">
                      <a:solidFill>
                        <a:srgbClr val="000000"/>
                      </a:solidFill>
                      <a:prstDash val="solid"/>
                    </a:lnB>
                    <a:solidFill>
                      <a:srgbClr val="F1F1F1"/>
                    </a:solidFill>
                  </a:tcPr>
                </a:tc>
                <a:extLst>
                  <a:ext uri="{0D108BD9-81ED-4DB2-BD59-A6C34878D82A}">
                    <a16:rowId xmlns:a16="http://schemas.microsoft.com/office/drawing/2014/main" xmlns="" val="10016"/>
                  </a:ext>
                </a:extLst>
              </a:tr>
              <a:tr h="216446">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extLst>
                  <a:ext uri="{0D108BD9-81ED-4DB2-BD59-A6C34878D82A}">
                    <a16:rowId xmlns:a16="http://schemas.microsoft.com/office/drawing/2014/main" xmlns="" val="10017"/>
                  </a:ext>
                </a:extLst>
              </a:tr>
              <a:tr h="174967">
                <a:tc>
                  <a:txBody>
                    <a:bodyPr/>
                    <a:lstStyle/>
                    <a:p>
                      <a:pPr marL="6985">
                        <a:lnSpc>
                          <a:spcPct val="100000"/>
                        </a:lnSpc>
                        <a:spcBef>
                          <a:spcPts val="20"/>
                        </a:spcBef>
                      </a:pPr>
                      <a:r>
                        <a:rPr sz="1100" b="0" spc="5" dirty="0">
                          <a:latin typeface="Univers for BP Light"/>
                          <a:cs typeface="Univers for BP Light"/>
                        </a:rPr>
                        <a:t>Africa</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60325" algn="ctr">
                        <a:lnSpc>
                          <a:spcPct val="100000"/>
                        </a:lnSpc>
                        <a:spcBef>
                          <a:spcPts val="20"/>
                        </a:spcBef>
                      </a:pPr>
                      <a:r>
                        <a:rPr sz="1100" b="0" spc="-5" dirty="0">
                          <a:latin typeface="Univers for BP Light"/>
                          <a:cs typeface="Univers for BP Light"/>
                        </a:rPr>
                        <a:t>440</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248285" algn="ctr">
                        <a:lnSpc>
                          <a:spcPct val="100000"/>
                        </a:lnSpc>
                        <a:spcBef>
                          <a:spcPts val="20"/>
                        </a:spcBef>
                      </a:pPr>
                      <a:r>
                        <a:rPr sz="1100" b="0" spc="-5" dirty="0">
                          <a:latin typeface="Univers for BP Light"/>
                          <a:cs typeface="Univers for BP Light"/>
                        </a:rPr>
                        <a:t>1002</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393065">
                        <a:lnSpc>
                          <a:spcPct val="100000"/>
                        </a:lnSpc>
                        <a:spcBef>
                          <a:spcPts val="20"/>
                        </a:spcBef>
                      </a:pPr>
                      <a:r>
                        <a:rPr sz="1100" b="0" spc="-5" dirty="0">
                          <a:latin typeface="Univers for BP Light"/>
                          <a:cs typeface="Univers for BP Light"/>
                        </a:rPr>
                        <a:t>3%</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43510">
                        <a:lnSpc>
                          <a:spcPct val="100000"/>
                        </a:lnSpc>
                        <a:spcBef>
                          <a:spcPts val="20"/>
                        </a:spcBef>
                      </a:pPr>
                      <a:r>
                        <a:rPr sz="1100" b="0" spc="-5" dirty="0">
                          <a:latin typeface="Univers for BP Light"/>
                          <a:cs typeface="Univers for BP Light"/>
                        </a:rPr>
                        <a:t>6%</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146050" algn="r">
                        <a:lnSpc>
                          <a:spcPct val="100000"/>
                        </a:lnSpc>
                        <a:spcBef>
                          <a:spcPts val="20"/>
                        </a:spcBef>
                      </a:pPr>
                      <a:r>
                        <a:rPr sz="1100" b="0" spc="-5" dirty="0">
                          <a:latin typeface="Univers for BP Light"/>
                          <a:cs typeface="Univers for BP Light"/>
                        </a:rPr>
                        <a:t>218</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117475">
                        <a:lnSpc>
                          <a:spcPct val="100000"/>
                        </a:lnSpc>
                        <a:spcBef>
                          <a:spcPts val="20"/>
                        </a:spcBef>
                      </a:pPr>
                      <a:r>
                        <a:rPr sz="1100" b="0" spc="-5" dirty="0">
                          <a:latin typeface="Univers for BP Light"/>
                          <a:cs typeface="Univers for BP Light"/>
                        </a:rPr>
                        <a:t>562</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102870" algn="r">
                        <a:lnSpc>
                          <a:spcPct val="100000"/>
                        </a:lnSpc>
                        <a:spcBef>
                          <a:spcPts val="20"/>
                        </a:spcBef>
                      </a:pPr>
                      <a:r>
                        <a:rPr sz="1100" b="0" spc="-5" dirty="0">
                          <a:latin typeface="Univers for BP Light"/>
                          <a:cs typeface="Univers for BP Light"/>
                        </a:rPr>
                        <a:t>98%</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L="60325">
                        <a:lnSpc>
                          <a:spcPct val="100000"/>
                        </a:lnSpc>
                        <a:spcBef>
                          <a:spcPts val="20"/>
                        </a:spcBef>
                      </a:pPr>
                      <a:r>
                        <a:rPr sz="1100" b="0" spc="-5" dirty="0">
                          <a:latin typeface="Univers for BP Light"/>
                          <a:cs typeface="Univers for BP Light"/>
                        </a:rPr>
                        <a:t>128%</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90805" algn="r">
                        <a:lnSpc>
                          <a:spcPct val="100000"/>
                        </a:lnSpc>
                        <a:spcBef>
                          <a:spcPts val="20"/>
                        </a:spcBef>
                      </a:pPr>
                      <a:r>
                        <a:rPr sz="1100" b="0" dirty="0">
                          <a:latin typeface="Univers for BP Light"/>
                          <a:cs typeface="Univers for BP Light"/>
                        </a:rPr>
                        <a:t>2.7%</a:t>
                      </a:r>
                      <a:endParaRPr sz="1100">
                        <a:latin typeface="Univers for BP Light"/>
                        <a:cs typeface="Univers for BP Light"/>
                      </a:endParaRPr>
                    </a:p>
                  </a:txBody>
                  <a:tcPr marL="0" marR="0" marT="2540" marB="0">
                    <a:lnB w="6350">
                      <a:solidFill>
                        <a:srgbClr val="000000"/>
                      </a:solidFill>
                      <a:prstDash val="solid"/>
                    </a:lnB>
                    <a:solidFill>
                      <a:srgbClr val="F1F1F1"/>
                    </a:solidFill>
                  </a:tcPr>
                </a:tc>
                <a:tc>
                  <a:txBody>
                    <a:bodyPr/>
                    <a:lstStyle/>
                    <a:p>
                      <a:pPr marR="81280" algn="r">
                        <a:lnSpc>
                          <a:spcPct val="100000"/>
                        </a:lnSpc>
                        <a:spcBef>
                          <a:spcPts val="20"/>
                        </a:spcBef>
                      </a:pPr>
                      <a:r>
                        <a:rPr sz="1100" b="0" dirty="0">
                          <a:latin typeface="Univers for BP Light"/>
                          <a:cs typeface="Univers for BP Light"/>
                        </a:rPr>
                        <a:t>3.5%</a:t>
                      </a:r>
                      <a:endParaRPr sz="1100">
                        <a:latin typeface="Univers for BP Light"/>
                        <a:cs typeface="Univers for BP Light"/>
                      </a:endParaRPr>
                    </a:p>
                  </a:txBody>
                  <a:tcPr marL="0" marR="0" marT="2540" marB="0">
                    <a:lnB w="6350">
                      <a:solidFill>
                        <a:srgbClr val="000000"/>
                      </a:solidFill>
                      <a:prstDash val="solid"/>
                    </a:lnB>
                    <a:solidFill>
                      <a:srgbClr val="F1F1F1"/>
                    </a:solidFill>
                  </a:tcPr>
                </a:tc>
                <a:extLst>
                  <a:ext uri="{0D108BD9-81ED-4DB2-BD59-A6C34878D82A}">
                    <a16:rowId xmlns:a16="http://schemas.microsoft.com/office/drawing/2014/main" xmlns="" val="10018"/>
                  </a:ext>
                </a:extLst>
              </a:tr>
              <a:tr h="216573">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tc>
                  <a:txBody>
                    <a:bodyPr/>
                    <a:lstStyle/>
                    <a:p>
                      <a:endParaRPr sz="1100">
                        <a:latin typeface="Univers for BP Light"/>
                        <a:cs typeface="Univers for BP Light"/>
                      </a:endParaRPr>
                    </a:p>
                  </a:txBody>
                  <a:tcPr marL="0" marR="0" marT="0" marB="0">
                    <a:lnT w="6350">
                      <a:solidFill>
                        <a:srgbClr val="000000"/>
                      </a:solidFill>
                      <a:prstDash val="solid"/>
                    </a:lnT>
                  </a:tcPr>
                </a:tc>
                <a:extLst>
                  <a:ext uri="{0D108BD9-81ED-4DB2-BD59-A6C34878D82A}">
                    <a16:rowId xmlns:a16="http://schemas.microsoft.com/office/drawing/2014/main" xmlns="" val="10019"/>
                  </a:ext>
                </a:extLst>
              </a:tr>
              <a:tr h="177380">
                <a:tc>
                  <a:txBody>
                    <a:bodyPr/>
                    <a:lstStyle/>
                    <a:p>
                      <a:pPr marL="6985">
                        <a:lnSpc>
                          <a:spcPct val="100000"/>
                        </a:lnSpc>
                        <a:spcBef>
                          <a:spcPts val="20"/>
                        </a:spcBef>
                      </a:pPr>
                      <a:r>
                        <a:rPr sz="1100" b="0" spc="5" dirty="0">
                          <a:latin typeface="Univers for BP Light"/>
                          <a:cs typeface="Univers for BP Light"/>
                        </a:rPr>
                        <a:t>Asia</a:t>
                      </a:r>
                      <a:r>
                        <a:rPr sz="1100" b="0" spc="-85" dirty="0">
                          <a:latin typeface="Univers for BP Light"/>
                          <a:cs typeface="Univers for BP Light"/>
                        </a:rPr>
                        <a:t> </a:t>
                      </a:r>
                      <a:r>
                        <a:rPr sz="1100" b="0" dirty="0">
                          <a:latin typeface="Univers for BP Light"/>
                          <a:cs typeface="Univers for BP Light"/>
                        </a:rPr>
                        <a:t>Pacific</a:t>
                      </a:r>
                      <a:endParaRPr sz="1100">
                        <a:latin typeface="Univers for BP Light"/>
                        <a:cs typeface="Univers for BP Light"/>
                      </a:endParaRPr>
                    </a:p>
                  </a:txBody>
                  <a:tcPr marL="0" marR="0" marT="2540" marB="0">
                    <a:solidFill>
                      <a:srgbClr val="F1F1F1"/>
                    </a:solidFill>
                  </a:tcPr>
                </a:tc>
                <a:tc>
                  <a:txBody>
                    <a:bodyPr/>
                    <a:lstStyle/>
                    <a:p>
                      <a:pPr marL="59055" algn="ctr">
                        <a:lnSpc>
                          <a:spcPct val="100000"/>
                        </a:lnSpc>
                        <a:spcBef>
                          <a:spcPts val="20"/>
                        </a:spcBef>
                      </a:pPr>
                      <a:r>
                        <a:rPr sz="1100" b="0" spc="-5" dirty="0">
                          <a:latin typeface="Univers for BP Light"/>
                          <a:cs typeface="Univers for BP Light"/>
                        </a:rPr>
                        <a:t>5580</a:t>
                      </a:r>
                      <a:endParaRPr sz="1100">
                        <a:latin typeface="Univers for BP Light"/>
                        <a:cs typeface="Univers for BP Light"/>
                      </a:endParaRPr>
                    </a:p>
                  </a:txBody>
                  <a:tcPr marL="0" marR="0" marT="2540" marB="0">
                    <a:solidFill>
                      <a:srgbClr val="F1F1F1"/>
                    </a:solidFill>
                  </a:tcPr>
                </a:tc>
                <a:tc>
                  <a:txBody>
                    <a:bodyPr/>
                    <a:lstStyle/>
                    <a:p>
                      <a:pPr marR="248285" algn="ctr">
                        <a:lnSpc>
                          <a:spcPct val="100000"/>
                        </a:lnSpc>
                        <a:spcBef>
                          <a:spcPts val="20"/>
                        </a:spcBef>
                      </a:pPr>
                      <a:r>
                        <a:rPr sz="1100" b="0" spc="-5" dirty="0">
                          <a:latin typeface="Univers for BP Light"/>
                          <a:cs typeface="Univers for BP Light"/>
                        </a:rPr>
                        <a:t>8754</a:t>
                      </a:r>
                      <a:endParaRPr sz="1100">
                        <a:latin typeface="Univers for BP Light"/>
                        <a:cs typeface="Univers for BP Light"/>
                      </a:endParaRPr>
                    </a:p>
                  </a:txBody>
                  <a:tcPr marL="0" marR="0" marT="2540" marB="0">
                    <a:solidFill>
                      <a:srgbClr val="F1F1F1"/>
                    </a:solidFill>
                  </a:tcPr>
                </a:tc>
                <a:tc>
                  <a:txBody>
                    <a:bodyPr/>
                    <a:lstStyle/>
                    <a:p>
                      <a:pPr marL="353060">
                        <a:lnSpc>
                          <a:spcPct val="100000"/>
                        </a:lnSpc>
                        <a:spcBef>
                          <a:spcPts val="20"/>
                        </a:spcBef>
                      </a:pPr>
                      <a:r>
                        <a:rPr sz="1100" b="0" spc="-5" dirty="0">
                          <a:latin typeface="Univers for BP Light"/>
                          <a:cs typeface="Univers for BP Light"/>
                        </a:rPr>
                        <a:t>42%</a:t>
                      </a:r>
                      <a:endParaRPr sz="1100">
                        <a:latin typeface="Univers for BP Light"/>
                        <a:cs typeface="Univers for BP Light"/>
                      </a:endParaRPr>
                    </a:p>
                  </a:txBody>
                  <a:tcPr marL="0" marR="0" marT="2540" marB="0">
                    <a:solidFill>
                      <a:srgbClr val="F1F1F1"/>
                    </a:solidFill>
                  </a:tcPr>
                </a:tc>
                <a:tc>
                  <a:txBody>
                    <a:bodyPr/>
                    <a:lstStyle/>
                    <a:p>
                      <a:pPr marL="104139">
                        <a:lnSpc>
                          <a:spcPct val="100000"/>
                        </a:lnSpc>
                        <a:spcBef>
                          <a:spcPts val="20"/>
                        </a:spcBef>
                      </a:pPr>
                      <a:r>
                        <a:rPr sz="1100" b="0" spc="-5" dirty="0">
                          <a:latin typeface="Univers for BP Light"/>
                          <a:cs typeface="Univers for BP Light"/>
                        </a:rPr>
                        <a:t>49%</a:t>
                      </a:r>
                      <a:endParaRPr sz="1100">
                        <a:latin typeface="Univers for BP Light"/>
                        <a:cs typeface="Univers for BP Light"/>
                      </a:endParaRPr>
                    </a:p>
                  </a:txBody>
                  <a:tcPr marL="0" marR="0" marT="2540" marB="0">
                    <a:solidFill>
                      <a:srgbClr val="F1F1F1"/>
                    </a:solidFill>
                  </a:tcPr>
                </a:tc>
                <a:tc>
                  <a:txBody>
                    <a:bodyPr/>
                    <a:lstStyle/>
                    <a:p>
                      <a:pPr marR="107950" algn="r">
                        <a:lnSpc>
                          <a:spcPct val="100000"/>
                        </a:lnSpc>
                        <a:spcBef>
                          <a:spcPts val="20"/>
                        </a:spcBef>
                      </a:pPr>
                      <a:r>
                        <a:rPr sz="1100" b="0" spc="-5" dirty="0">
                          <a:latin typeface="Univers for BP Light"/>
                          <a:cs typeface="Univers for BP Light"/>
                        </a:rPr>
                        <a:t>3779</a:t>
                      </a:r>
                      <a:endParaRPr sz="1100">
                        <a:latin typeface="Univers for BP Light"/>
                        <a:cs typeface="Univers for BP Light"/>
                      </a:endParaRPr>
                    </a:p>
                  </a:txBody>
                  <a:tcPr marL="0" marR="0" marT="2540" marB="0">
                    <a:solidFill>
                      <a:srgbClr val="F1F1F1"/>
                    </a:solidFill>
                  </a:tcPr>
                </a:tc>
                <a:tc>
                  <a:txBody>
                    <a:bodyPr/>
                    <a:lstStyle/>
                    <a:p>
                      <a:pPr marL="78105">
                        <a:lnSpc>
                          <a:spcPct val="100000"/>
                        </a:lnSpc>
                        <a:spcBef>
                          <a:spcPts val="20"/>
                        </a:spcBef>
                      </a:pPr>
                      <a:r>
                        <a:rPr sz="1100" b="0" spc="-5" dirty="0">
                          <a:latin typeface="Univers for BP Light"/>
                          <a:cs typeface="Univers for BP Light"/>
                        </a:rPr>
                        <a:t>3174</a:t>
                      </a:r>
                      <a:endParaRPr sz="1100">
                        <a:latin typeface="Univers for BP Light"/>
                        <a:cs typeface="Univers for BP Light"/>
                      </a:endParaRPr>
                    </a:p>
                  </a:txBody>
                  <a:tcPr marL="0" marR="0" marT="2540" marB="0">
                    <a:solidFill>
                      <a:srgbClr val="F1F1F1"/>
                    </a:solidFill>
                  </a:tcPr>
                </a:tc>
                <a:tc>
                  <a:txBody>
                    <a:bodyPr/>
                    <a:lstStyle/>
                    <a:p>
                      <a:pPr marR="63500" algn="r">
                        <a:lnSpc>
                          <a:spcPct val="100000"/>
                        </a:lnSpc>
                        <a:spcBef>
                          <a:spcPts val="20"/>
                        </a:spcBef>
                      </a:pPr>
                      <a:r>
                        <a:rPr sz="1100" b="0" spc="-5" dirty="0">
                          <a:latin typeface="Univers for BP Light"/>
                          <a:cs typeface="Univers for BP Light"/>
                        </a:rPr>
                        <a:t>210%</a:t>
                      </a:r>
                      <a:endParaRPr sz="1100">
                        <a:latin typeface="Univers for BP Light"/>
                        <a:cs typeface="Univers for BP Light"/>
                      </a:endParaRPr>
                    </a:p>
                  </a:txBody>
                  <a:tcPr marL="0" marR="0" marT="2540" marB="0">
                    <a:solidFill>
                      <a:srgbClr val="F1F1F1"/>
                    </a:solidFill>
                  </a:tcPr>
                </a:tc>
                <a:tc>
                  <a:txBody>
                    <a:bodyPr/>
                    <a:lstStyle/>
                    <a:p>
                      <a:pPr marL="98425">
                        <a:lnSpc>
                          <a:spcPct val="100000"/>
                        </a:lnSpc>
                        <a:spcBef>
                          <a:spcPts val="20"/>
                        </a:spcBef>
                      </a:pPr>
                      <a:r>
                        <a:rPr sz="1100" b="0" spc="-5" dirty="0">
                          <a:latin typeface="Univers for BP Light"/>
                          <a:cs typeface="Univers for BP Light"/>
                        </a:rPr>
                        <a:t>57%</a:t>
                      </a:r>
                      <a:endParaRPr sz="1100">
                        <a:latin typeface="Univers for BP Light"/>
                        <a:cs typeface="Univers for BP Light"/>
                      </a:endParaRPr>
                    </a:p>
                  </a:txBody>
                  <a:tcPr marL="0" marR="0" marT="2540" marB="0">
                    <a:solidFill>
                      <a:srgbClr val="F1F1F1"/>
                    </a:solidFill>
                  </a:tcPr>
                </a:tc>
                <a:tc>
                  <a:txBody>
                    <a:bodyPr/>
                    <a:lstStyle/>
                    <a:p>
                      <a:pPr marR="90805" algn="r">
                        <a:lnSpc>
                          <a:spcPct val="100000"/>
                        </a:lnSpc>
                        <a:spcBef>
                          <a:spcPts val="20"/>
                        </a:spcBef>
                      </a:pPr>
                      <a:r>
                        <a:rPr sz="1100" b="0" dirty="0">
                          <a:latin typeface="Univers for BP Light"/>
                          <a:cs typeface="Univers for BP Light"/>
                        </a:rPr>
                        <a:t>4.4%</a:t>
                      </a:r>
                      <a:endParaRPr sz="1100">
                        <a:latin typeface="Univers for BP Light"/>
                        <a:cs typeface="Univers for BP Light"/>
                      </a:endParaRPr>
                    </a:p>
                  </a:txBody>
                  <a:tcPr marL="0" marR="0" marT="2540" marB="0">
                    <a:solidFill>
                      <a:srgbClr val="F1F1F1"/>
                    </a:solidFill>
                  </a:tcPr>
                </a:tc>
                <a:tc>
                  <a:txBody>
                    <a:bodyPr/>
                    <a:lstStyle/>
                    <a:p>
                      <a:pPr marR="81280" algn="r">
                        <a:lnSpc>
                          <a:spcPct val="100000"/>
                        </a:lnSpc>
                        <a:spcBef>
                          <a:spcPts val="20"/>
                        </a:spcBef>
                      </a:pPr>
                      <a:r>
                        <a:rPr sz="1100" b="0" dirty="0">
                          <a:latin typeface="Univers for BP Light"/>
                          <a:cs typeface="Univers for BP Light"/>
                        </a:rPr>
                        <a:t>1.9%</a:t>
                      </a:r>
                      <a:endParaRPr sz="1100">
                        <a:latin typeface="Univers for BP Light"/>
                        <a:cs typeface="Univers for BP Light"/>
                      </a:endParaRPr>
                    </a:p>
                  </a:txBody>
                  <a:tcPr marL="0" marR="0" marT="2540" marB="0">
                    <a:solidFill>
                      <a:srgbClr val="F1F1F1"/>
                    </a:solidFill>
                  </a:tcPr>
                </a:tc>
                <a:extLst>
                  <a:ext uri="{0D108BD9-81ED-4DB2-BD59-A6C34878D82A}">
                    <a16:rowId xmlns:a16="http://schemas.microsoft.com/office/drawing/2014/main" xmlns="" val="10020"/>
                  </a:ext>
                </a:extLst>
              </a:tr>
              <a:tr h="216788">
                <a:tc>
                  <a:txBody>
                    <a:bodyPr/>
                    <a:lstStyle/>
                    <a:p>
                      <a:pPr marL="6985">
                        <a:lnSpc>
                          <a:spcPct val="100000"/>
                        </a:lnSpc>
                        <a:spcBef>
                          <a:spcPts val="350"/>
                        </a:spcBef>
                      </a:pPr>
                      <a:r>
                        <a:rPr sz="1100" b="0" spc="-5" dirty="0">
                          <a:latin typeface="Univers for BP Light"/>
                          <a:cs typeface="Univers for BP Light"/>
                        </a:rPr>
                        <a:t>China</a:t>
                      </a:r>
                      <a:endParaRPr sz="1100">
                        <a:latin typeface="Univers for BP Light"/>
                        <a:cs typeface="Univers for BP Light"/>
                      </a:endParaRPr>
                    </a:p>
                  </a:txBody>
                  <a:tcPr marL="0" marR="0" marT="44450" marB="0"/>
                </a:tc>
                <a:tc>
                  <a:txBody>
                    <a:bodyPr/>
                    <a:lstStyle/>
                    <a:p>
                      <a:pPr marL="59055" algn="ctr">
                        <a:lnSpc>
                          <a:spcPct val="100000"/>
                        </a:lnSpc>
                        <a:spcBef>
                          <a:spcPts val="350"/>
                        </a:spcBef>
                      </a:pPr>
                      <a:r>
                        <a:rPr sz="1100" b="0" spc="-5" dirty="0">
                          <a:latin typeface="Univers for BP Light"/>
                          <a:cs typeface="Univers for BP Light"/>
                        </a:rPr>
                        <a:t>3053</a:t>
                      </a:r>
                      <a:endParaRPr sz="1100">
                        <a:latin typeface="Univers for BP Light"/>
                        <a:cs typeface="Univers for BP Light"/>
                      </a:endParaRPr>
                    </a:p>
                  </a:txBody>
                  <a:tcPr marL="0" marR="0" marT="44450" marB="0"/>
                </a:tc>
                <a:tc>
                  <a:txBody>
                    <a:bodyPr/>
                    <a:lstStyle/>
                    <a:p>
                      <a:pPr marR="248285" algn="ctr">
                        <a:lnSpc>
                          <a:spcPct val="100000"/>
                        </a:lnSpc>
                        <a:spcBef>
                          <a:spcPts val="350"/>
                        </a:spcBef>
                      </a:pPr>
                      <a:r>
                        <a:rPr sz="1100" b="0" spc="-5" dirty="0">
                          <a:latin typeface="Univers for BP Light"/>
                          <a:cs typeface="Univers for BP Light"/>
                        </a:rPr>
                        <a:t>4319</a:t>
                      </a:r>
                      <a:endParaRPr sz="1100">
                        <a:latin typeface="Univers for BP Light"/>
                        <a:cs typeface="Univers for BP Light"/>
                      </a:endParaRPr>
                    </a:p>
                  </a:txBody>
                  <a:tcPr marL="0" marR="0" marT="44450" marB="0"/>
                </a:tc>
                <a:tc>
                  <a:txBody>
                    <a:bodyPr/>
                    <a:lstStyle/>
                    <a:p>
                      <a:pPr marL="353060">
                        <a:lnSpc>
                          <a:spcPct val="100000"/>
                        </a:lnSpc>
                        <a:spcBef>
                          <a:spcPts val="350"/>
                        </a:spcBef>
                      </a:pPr>
                      <a:r>
                        <a:rPr sz="1100" b="0" spc="-5" dirty="0">
                          <a:latin typeface="Univers for BP Light"/>
                          <a:cs typeface="Univers for BP Light"/>
                        </a:rPr>
                        <a:t>23%</a:t>
                      </a:r>
                      <a:endParaRPr sz="1100">
                        <a:latin typeface="Univers for BP Light"/>
                        <a:cs typeface="Univers for BP Light"/>
                      </a:endParaRPr>
                    </a:p>
                  </a:txBody>
                  <a:tcPr marL="0" marR="0" marT="44450" marB="0"/>
                </a:tc>
                <a:tc>
                  <a:txBody>
                    <a:bodyPr/>
                    <a:lstStyle/>
                    <a:p>
                      <a:pPr marL="104139">
                        <a:lnSpc>
                          <a:spcPct val="100000"/>
                        </a:lnSpc>
                        <a:spcBef>
                          <a:spcPts val="350"/>
                        </a:spcBef>
                      </a:pPr>
                      <a:r>
                        <a:rPr sz="1100" b="0" spc="-5" dirty="0">
                          <a:latin typeface="Univers for BP Light"/>
                          <a:cs typeface="Univers for BP Light"/>
                        </a:rPr>
                        <a:t>24%</a:t>
                      </a:r>
                      <a:endParaRPr sz="1100">
                        <a:latin typeface="Univers for BP Light"/>
                        <a:cs typeface="Univers for BP Light"/>
                      </a:endParaRPr>
                    </a:p>
                  </a:txBody>
                  <a:tcPr marL="0" marR="0" marT="44450" marB="0"/>
                </a:tc>
                <a:tc>
                  <a:txBody>
                    <a:bodyPr/>
                    <a:lstStyle/>
                    <a:p>
                      <a:pPr marR="107950" algn="r">
                        <a:lnSpc>
                          <a:spcPct val="100000"/>
                        </a:lnSpc>
                        <a:spcBef>
                          <a:spcPts val="350"/>
                        </a:spcBef>
                      </a:pPr>
                      <a:r>
                        <a:rPr sz="1100" b="0" spc="-5" dirty="0">
                          <a:latin typeface="Univers for BP Light"/>
                          <a:cs typeface="Univers for BP Light"/>
                        </a:rPr>
                        <a:t>2370</a:t>
                      </a:r>
                      <a:endParaRPr sz="1100">
                        <a:latin typeface="Univers for BP Light"/>
                        <a:cs typeface="Univers for BP Light"/>
                      </a:endParaRPr>
                    </a:p>
                  </a:txBody>
                  <a:tcPr marL="0" marR="0" marT="44450" marB="0"/>
                </a:tc>
                <a:tc>
                  <a:txBody>
                    <a:bodyPr/>
                    <a:lstStyle/>
                    <a:p>
                      <a:pPr marL="78105">
                        <a:lnSpc>
                          <a:spcPct val="100000"/>
                        </a:lnSpc>
                        <a:spcBef>
                          <a:spcPts val="350"/>
                        </a:spcBef>
                      </a:pPr>
                      <a:r>
                        <a:rPr sz="1100" b="0" spc="-5" dirty="0">
                          <a:latin typeface="Univers for BP Light"/>
                          <a:cs typeface="Univers for BP Light"/>
                        </a:rPr>
                        <a:t>1266</a:t>
                      </a:r>
                      <a:endParaRPr sz="1100">
                        <a:latin typeface="Univers for BP Light"/>
                        <a:cs typeface="Univers for BP Light"/>
                      </a:endParaRPr>
                    </a:p>
                  </a:txBody>
                  <a:tcPr marL="0" marR="0" marT="44450" marB="0"/>
                </a:tc>
                <a:tc>
                  <a:txBody>
                    <a:bodyPr/>
                    <a:lstStyle/>
                    <a:p>
                      <a:pPr marR="63500" algn="r">
                        <a:lnSpc>
                          <a:spcPct val="100000"/>
                        </a:lnSpc>
                        <a:spcBef>
                          <a:spcPts val="350"/>
                        </a:spcBef>
                      </a:pPr>
                      <a:r>
                        <a:rPr sz="1100" b="0" spc="-5" dirty="0">
                          <a:latin typeface="Univers for BP Light"/>
                          <a:cs typeface="Univers for BP Light"/>
                        </a:rPr>
                        <a:t>347%</a:t>
                      </a:r>
                      <a:endParaRPr sz="1100">
                        <a:latin typeface="Univers for BP Light"/>
                        <a:cs typeface="Univers for BP Light"/>
                      </a:endParaRPr>
                    </a:p>
                  </a:txBody>
                  <a:tcPr marL="0" marR="0" marT="44450" marB="0"/>
                </a:tc>
                <a:tc>
                  <a:txBody>
                    <a:bodyPr/>
                    <a:lstStyle/>
                    <a:p>
                      <a:pPr marL="98425">
                        <a:lnSpc>
                          <a:spcPct val="100000"/>
                        </a:lnSpc>
                        <a:spcBef>
                          <a:spcPts val="350"/>
                        </a:spcBef>
                      </a:pPr>
                      <a:r>
                        <a:rPr sz="1100" b="0" spc="-5" dirty="0">
                          <a:latin typeface="Univers for BP Light"/>
                          <a:cs typeface="Univers for BP Light"/>
                        </a:rPr>
                        <a:t>41%</a:t>
                      </a:r>
                      <a:endParaRPr sz="1100">
                        <a:latin typeface="Univers for BP Light"/>
                        <a:cs typeface="Univers for BP Light"/>
                      </a:endParaRPr>
                    </a:p>
                  </a:txBody>
                  <a:tcPr marL="0" marR="0" marT="44450" marB="0"/>
                </a:tc>
                <a:tc>
                  <a:txBody>
                    <a:bodyPr/>
                    <a:lstStyle/>
                    <a:p>
                      <a:pPr marR="90805" algn="r">
                        <a:lnSpc>
                          <a:spcPct val="100000"/>
                        </a:lnSpc>
                        <a:spcBef>
                          <a:spcPts val="350"/>
                        </a:spcBef>
                      </a:pPr>
                      <a:r>
                        <a:rPr sz="1100" b="0" dirty="0">
                          <a:latin typeface="Univers for BP Light"/>
                          <a:cs typeface="Univers for BP Light"/>
                        </a:rPr>
                        <a:t>5.9%</a:t>
                      </a:r>
                      <a:endParaRPr sz="1100">
                        <a:latin typeface="Univers for BP Light"/>
                        <a:cs typeface="Univers for BP Light"/>
                      </a:endParaRPr>
                    </a:p>
                  </a:txBody>
                  <a:tcPr marL="0" marR="0" marT="44450" marB="0"/>
                </a:tc>
                <a:tc>
                  <a:txBody>
                    <a:bodyPr/>
                    <a:lstStyle/>
                    <a:p>
                      <a:pPr marR="81280" algn="r">
                        <a:lnSpc>
                          <a:spcPct val="100000"/>
                        </a:lnSpc>
                        <a:spcBef>
                          <a:spcPts val="350"/>
                        </a:spcBef>
                      </a:pPr>
                      <a:r>
                        <a:rPr sz="1100" b="0" dirty="0">
                          <a:latin typeface="Univers for BP Light"/>
                          <a:cs typeface="Univers for BP Light"/>
                        </a:rPr>
                        <a:t>1.5%</a:t>
                      </a:r>
                      <a:endParaRPr sz="1100">
                        <a:latin typeface="Univers for BP Light"/>
                        <a:cs typeface="Univers for BP Light"/>
                      </a:endParaRPr>
                    </a:p>
                  </a:txBody>
                  <a:tcPr marL="0" marR="0" marT="44450" marB="0"/>
                </a:tc>
                <a:extLst>
                  <a:ext uri="{0D108BD9-81ED-4DB2-BD59-A6C34878D82A}">
                    <a16:rowId xmlns:a16="http://schemas.microsoft.com/office/drawing/2014/main" xmlns="" val="10021"/>
                  </a:ext>
                </a:extLst>
              </a:tr>
              <a:tr h="174879">
                <a:tc>
                  <a:txBody>
                    <a:bodyPr/>
                    <a:lstStyle/>
                    <a:p>
                      <a:pPr marL="6985">
                        <a:lnSpc>
                          <a:spcPct val="100000"/>
                        </a:lnSpc>
                        <a:spcBef>
                          <a:spcPts val="20"/>
                        </a:spcBef>
                      </a:pPr>
                      <a:r>
                        <a:rPr sz="1100" b="0" spc="-5" dirty="0">
                          <a:latin typeface="Univers for BP Light"/>
                          <a:cs typeface="Univers for BP Light"/>
                        </a:rPr>
                        <a:t>India</a:t>
                      </a:r>
                      <a:endParaRPr sz="1100">
                        <a:latin typeface="Univers for BP Light"/>
                        <a:cs typeface="Univers for BP Light"/>
                      </a:endParaRPr>
                    </a:p>
                  </a:txBody>
                  <a:tcPr marL="0" marR="0" marT="2540" marB="0">
                    <a:solidFill>
                      <a:srgbClr val="F1F1F1"/>
                    </a:solidFill>
                  </a:tcPr>
                </a:tc>
                <a:tc>
                  <a:txBody>
                    <a:bodyPr/>
                    <a:lstStyle/>
                    <a:p>
                      <a:pPr marL="60325" algn="ctr">
                        <a:lnSpc>
                          <a:spcPct val="100000"/>
                        </a:lnSpc>
                        <a:spcBef>
                          <a:spcPts val="20"/>
                        </a:spcBef>
                      </a:pPr>
                      <a:r>
                        <a:rPr sz="1100" b="0" spc="-5" dirty="0">
                          <a:latin typeface="Univers for BP Light"/>
                          <a:cs typeface="Univers for BP Light"/>
                        </a:rPr>
                        <a:t>724</a:t>
                      </a:r>
                      <a:endParaRPr sz="1100">
                        <a:latin typeface="Univers for BP Light"/>
                        <a:cs typeface="Univers for BP Light"/>
                      </a:endParaRPr>
                    </a:p>
                  </a:txBody>
                  <a:tcPr marL="0" marR="0" marT="2540" marB="0">
                    <a:solidFill>
                      <a:srgbClr val="F1F1F1"/>
                    </a:solidFill>
                  </a:tcPr>
                </a:tc>
                <a:tc>
                  <a:txBody>
                    <a:bodyPr/>
                    <a:lstStyle/>
                    <a:p>
                      <a:pPr marR="248285" algn="ctr">
                        <a:lnSpc>
                          <a:spcPct val="100000"/>
                        </a:lnSpc>
                        <a:spcBef>
                          <a:spcPts val="20"/>
                        </a:spcBef>
                      </a:pPr>
                      <a:r>
                        <a:rPr sz="1100" b="0" spc="-5" dirty="0">
                          <a:latin typeface="Univers for BP Light"/>
                          <a:cs typeface="Univers for BP Light"/>
                        </a:rPr>
                        <a:t>1921</a:t>
                      </a:r>
                      <a:endParaRPr sz="1100">
                        <a:latin typeface="Univers for BP Light"/>
                        <a:cs typeface="Univers for BP Light"/>
                      </a:endParaRPr>
                    </a:p>
                  </a:txBody>
                  <a:tcPr marL="0" marR="0" marT="2540" marB="0">
                    <a:solidFill>
                      <a:srgbClr val="F1F1F1"/>
                    </a:solidFill>
                  </a:tcPr>
                </a:tc>
                <a:tc>
                  <a:txBody>
                    <a:bodyPr/>
                    <a:lstStyle/>
                    <a:p>
                      <a:pPr marL="393065">
                        <a:lnSpc>
                          <a:spcPct val="100000"/>
                        </a:lnSpc>
                        <a:spcBef>
                          <a:spcPts val="20"/>
                        </a:spcBef>
                      </a:pPr>
                      <a:r>
                        <a:rPr sz="1100" b="0" spc="-5" dirty="0">
                          <a:latin typeface="Univers for BP Light"/>
                          <a:cs typeface="Univers for BP Light"/>
                        </a:rPr>
                        <a:t>5%</a:t>
                      </a:r>
                      <a:endParaRPr sz="1100">
                        <a:latin typeface="Univers for BP Light"/>
                        <a:cs typeface="Univers for BP Light"/>
                      </a:endParaRPr>
                    </a:p>
                  </a:txBody>
                  <a:tcPr marL="0" marR="0" marT="2540" marB="0">
                    <a:solidFill>
                      <a:srgbClr val="F1F1F1"/>
                    </a:solidFill>
                  </a:tcPr>
                </a:tc>
                <a:tc>
                  <a:txBody>
                    <a:bodyPr/>
                    <a:lstStyle/>
                    <a:p>
                      <a:pPr marL="104139">
                        <a:lnSpc>
                          <a:spcPct val="100000"/>
                        </a:lnSpc>
                        <a:spcBef>
                          <a:spcPts val="20"/>
                        </a:spcBef>
                      </a:pPr>
                      <a:r>
                        <a:rPr sz="1100" b="0" spc="-5" dirty="0">
                          <a:latin typeface="Univers for BP Light"/>
                          <a:cs typeface="Univers for BP Light"/>
                        </a:rPr>
                        <a:t>11%</a:t>
                      </a:r>
                      <a:endParaRPr sz="1100">
                        <a:latin typeface="Univers for BP Light"/>
                        <a:cs typeface="Univers for BP Light"/>
                      </a:endParaRPr>
                    </a:p>
                  </a:txBody>
                  <a:tcPr marL="0" marR="0" marT="2540" marB="0">
                    <a:solidFill>
                      <a:srgbClr val="F1F1F1"/>
                    </a:solidFill>
                  </a:tcPr>
                </a:tc>
                <a:tc>
                  <a:txBody>
                    <a:bodyPr/>
                    <a:lstStyle/>
                    <a:p>
                      <a:pPr marR="146050" algn="r">
                        <a:lnSpc>
                          <a:spcPct val="100000"/>
                        </a:lnSpc>
                        <a:spcBef>
                          <a:spcPts val="20"/>
                        </a:spcBef>
                      </a:pPr>
                      <a:r>
                        <a:rPr sz="1100" b="0" spc="-5" dirty="0">
                          <a:latin typeface="Univers for BP Light"/>
                          <a:cs typeface="Univers for BP Light"/>
                        </a:rPr>
                        <a:t>529</a:t>
                      </a:r>
                      <a:endParaRPr sz="1100">
                        <a:latin typeface="Univers for BP Light"/>
                        <a:cs typeface="Univers for BP Light"/>
                      </a:endParaRPr>
                    </a:p>
                  </a:txBody>
                  <a:tcPr marL="0" marR="0" marT="2540" marB="0">
                    <a:solidFill>
                      <a:srgbClr val="F1F1F1"/>
                    </a:solidFill>
                  </a:tcPr>
                </a:tc>
                <a:tc>
                  <a:txBody>
                    <a:bodyPr/>
                    <a:lstStyle/>
                    <a:p>
                      <a:pPr marL="78105">
                        <a:lnSpc>
                          <a:spcPct val="100000"/>
                        </a:lnSpc>
                        <a:spcBef>
                          <a:spcPts val="20"/>
                        </a:spcBef>
                      </a:pPr>
                      <a:r>
                        <a:rPr sz="1100" b="0" spc="-5" dirty="0">
                          <a:latin typeface="Univers for BP Light"/>
                          <a:cs typeface="Univers for BP Light"/>
                        </a:rPr>
                        <a:t>1197</a:t>
                      </a:r>
                      <a:endParaRPr sz="1100">
                        <a:latin typeface="Univers for BP Light"/>
                        <a:cs typeface="Univers for BP Light"/>
                      </a:endParaRPr>
                    </a:p>
                  </a:txBody>
                  <a:tcPr marL="0" marR="0" marT="2540" marB="0">
                    <a:solidFill>
                      <a:srgbClr val="F1F1F1"/>
                    </a:solidFill>
                  </a:tcPr>
                </a:tc>
                <a:tc>
                  <a:txBody>
                    <a:bodyPr/>
                    <a:lstStyle/>
                    <a:p>
                      <a:pPr marR="63500" algn="r">
                        <a:lnSpc>
                          <a:spcPct val="100000"/>
                        </a:lnSpc>
                        <a:spcBef>
                          <a:spcPts val="20"/>
                        </a:spcBef>
                      </a:pPr>
                      <a:r>
                        <a:rPr sz="1100" b="0" spc="-5" dirty="0">
                          <a:latin typeface="Univers for BP Light"/>
                          <a:cs typeface="Univers for BP Light"/>
                        </a:rPr>
                        <a:t>271%</a:t>
                      </a:r>
                      <a:endParaRPr sz="1100">
                        <a:latin typeface="Univers for BP Light"/>
                        <a:cs typeface="Univers for BP Light"/>
                      </a:endParaRPr>
                    </a:p>
                  </a:txBody>
                  <a:tcPr marL="0" marR="0" marT="2540" marB="0">
                    <a:solidFill>
                      <a:srgbClr val="F1F1F1"/>
                    </a:solidFill>
                  </a:tcPr>
                </a:tc>
                <a:tc>
                  <a:txBody>
                    <a:bodyPr/>
                    <a:lstStyle/>
                    <a:p>
                      <a:pPr marL="60325">
                        <a:lnSpc>
                          <a:spcPct val="100000"/>
                        </a:lnSpc>
                        <a:spcBef>
                          <a:spcPts val="20"/>
                        </a:spcBef>
                      </a:pPr>
                      <a:r>
                        <a:rPr sz="1100" b="0" spc="-5" dirty="0">
                          <a:latin typeface="Univers for BP Light"/>
                          <a:cs typeface="Univers for BP Light"/>
                        </a:rPr>
                        <a:t>165%</a:t>
                      </a:r>
                      <a:endParaRPr sz="1100">
                        <a:latin typeface="Univers for BP Light"/>
                        <a:cs typeface="Univers for BP Light"/>
                      </a:endParaRPr>
                    </a:p>
                  </a:txBody>
                  <a:tcPr marL="0" marR="0" marT="2540" marB="0">
                    <a:solidFill>
                      <a:srgbClr val="F1F1F1"/>
                    </a:solidFill>
                  </a:tcPr>
                </a:tc>
                <a:tc>
                  <a:txBody>
                    <a:bodyPr/>
                    <a:lstStyle/>
                    <a:p>
                      <a:pPr marR="90805" algn="r">
                        <a:lnSpc>
                          <a:spcPct val="100000"/>
                        </a:lnSpc>
                        <a:spcBef>
                          <a:spcPts val="20"/>
                        </a:spcBef>
                      </a:pPr>
                      <a:r>
                        <a:rPr sz="1100" b="0" dirty="0">
                          <a:latin typeface="Univers for BP Light"/>
                          <a:cs typeface="Univers for BP Light"/>
                        </a:rPr>
                        <a:t>5.2%</a:t>
                      </a:r>
                      <a:endParaRPr sz="1100">
                        <a:latin typeface="Univers for BP Light"/>
                        <a:cs typeface="Univers for BP Light"/>
                      </a:endParaRPr>
                    </a:p>
                  </a:txBody>
                  <a:tcPr marL="0" marR="0" marT="2540" marB="0">
                    <a:solidFill>
                      <a:srgbClr val="F1F1F1"/>
                    </a:solidFill>
                  </a:tcPr>
                </a:tc>
                <a:tc>
                  <a:txBody>
                    <a:bodyPr/>
                    <a:lstStyle/>
                    <a:p>
                      <a:pPr marR="81280" algn="r">
                        <a:lnSpc>
                          <a:spcPct val="100000"/>
                        </a:lnSpc>
                        <a:spcBef>
                          <a:spcPts val="20"/>
                        </a:spcBef>
                      </a:pPr>
                      <a:r>
                        <a:rPr sz="1100" b="0" dirty="0">
                          <a:latin typeface="Univers for BP Light"/>
                          <a:cs typeface="Univers for BP Light"/>
                        </a:rPr>
                        <a:t>4.2%</a:t>
                      </a:r>
                      <a:endParaRPr sz="1100">
                        <a:latin typeface="Univers for BP Light"/>
                        <a:cs typeface="Univers for BP Light"/>
                      </a:endParaRPr>
                    </a:p>
                  </a:txBody>
                  <a:tcPr marL="0" marR="0" marT="2540" marB="0">
                    <a:solidFill>
                      <a:srgbClr val="F1F1F1"/>
                    </a:solidFill>
                  </a:tcPr>
                </a:tc>
                <a:extLst>
                  <a:ext uri="{0D108BD9-81ED-4DB2-BD59-A6C34878D82A}">
                    <a16:rowId xmlns:a16="http://schemas.microsoft.com/office/drawing/2014/main" xmlns="" val="10022"/>
                  </a:ext>
                </a:extLst>
              </a:tr>
              <a:tr h="172338">
                <a:tc>
                  <a:txBody>
                    <a:bodyPr/>
                    <a:lstStyle/>
                    <a:p>
                      <a:pPr marL="6985">
                        <a:lnSpc>
                          <a:spcPct val="100000"/>
                        </a:lnSpc>
                        <a:spcBef>
                          <a:spcPts val="20"/>
                        </a:spcBef>
                      </a:pPr>
                      <a:r>
                        <a:rPr sz="1100" b="0" dirty="0">
                          <a:latin typeface="Univers for BP Light"/>
                          <a:cs typeface="Univers for BP Light"/>
                        </a:rPr>
                        <a:t>Other</a:t>
                      </a:r>
                      <a:r>
                        <a:rPr sz="1100" b="0" spc="-125" dirty="0">
                          <a:latin typeface="Univers for BP Light"/>
                          <a:cs typeface="Univers for BP Light"/>
                        </a:rPr>
                        <a:t> </a:t>
                      </a:r>
                      <a:r>
                        <a:rPr sz="1100" b="0" spc="-5" dirty="0">
                          <a:latin typeface="Univers for BP Light"/>
                          <a:cs typeface="Univers for BP Light"/>
                        </a:rPr>
                        <a:t>Asia</a:t>
                      </a:r>
                      <a:endParaRPr sz="1100">
                        <a:latin typeface="Univers for BP Light"/>
                        <a:cs typeface="Univers for BP Light"/>
                      </a:endParaRPr>
                    </a:p>
                  </a:txBody>
                  <a:tcPr marL="0" marR="0" marT="2540" marB="0">
                    <a:lnB w="6350">
                      <a:solidFill>
                        <a:srgbClr val="000000"/>
                      </a:solidFill>
                      <a:prstDash val="solid"/>
                    </a:lnB>
                  </a:tcPr>
                </a:tc>
                <a:tc>
                  <a:txBody>
                    <a:bodyPr/>
                    <a:lstStyle/>
                    <a:p>
                      <a:pPr marL="60325" algn="ctr">
                        <a:lnSpc>
                          <a:spcPct val="100000"/>
                        </a:lnSpc>
                        <a:spcBef>
                          <a:spcPts val="20"/>
                        </a:spcBef>
                      </a:pPr>
                      <a:r>
                        <a:rPr sz="1100" b="0" spc="-5" dirty="0">
                          <a:latin typeface="Univers for BP Light"/>
                          <a:cs typeface="Univers for BP Light"/>
                        </a:rPr>
                        <a:t>912</a:t>
                      </a:r>
                      <a:endParaRPr sz="1100">
                        <a:latin typeface="Univers for BP Light"/>
                        <a:cs typeface="Univers for BP Light"/>
                      </a:endParaRPr>
                    </a:p>
                  </a:txBody>
                  <a:tcPr marL="0" marR="0" marT="2540" marB="0">
                    <a:lnB w="6350">
                      <a:solidFill>
                        <a:srgbClr val="000000"/>
                      </a:solidFill>
                      <a:prstDash val="solid"/>
                    </a:lnB>
                  </a:tcPr>
                </a:tc>
                <a:tc>
                  <a:txBody>
                    <a:bodyPr/>
                    <a:lstStyle/>
                    <a:p>
                      <a:pPr marR="248285" algn="ctr">
                        <a:lnSpc>
                          <a:spcPct val="100000"/>
                        </a:lnSpc>
                        <a:spcBef>
                          <a:spcPts val="20"/>
                        </a:spcBef>
                      </a:pPr>
                      <a:r>
                        <a:rPr sz="1100" b="0" spc="-5" dirty="0">
                          <a:latin typeface="Univers for BP Light"/>
                          <a:cs typeface="Univers for BP Light"/>
                        </a:rPr>
                        <a:t>1671</a:t>
                      </a:r>
                      <a:endParaRPr sz="1100">
                        <a:latin typeface="Univers for BP Light"/>
                        <a:cs typeface="Univers for BP Light"/>
                      </a:endParaRPr>
                    </a:p>
                  </a:txBody>
                  <a:tcPr marL="0" marR="0" marT="2540" marB="0">
                    <a:lnB w="6350">
                      <a:solidFill>
                        <a:srgbClr val="000000"/>
                      </a:solidFill>
                      <a:prstDash val="solid"/>
                    </a:lnB>
                  </a:tcPr>
                </a:tc>
                <a:tc>
                  <a:txBody>
                    <a:bodyPr/>
                    <a:lstStyle/>
                    <a:p>
                      <a:pPr marL="393065">
                        <a:lnSpc>
                          <a:spcPct val="100000"/>
                        </a:lnSpc>
                        <a:spcBef>
                          <a:spcPts val="20"/>
                        </a:spcBef>
                      </a:pPr>
                      <a:r>
                        <a:rPr sz="1100" b="0" spc="-5" dirty="0">
                          <a:latin typeface="Univers for BP Light"/>
                          <a:cs typeface="Univers for BP Light"/>
                        </a:rPr>
                        <a:t>7%</a:t>
                      </a:r>
                      <a:endParaRPr sz="1100">
                        <a:latin typeface="Univers for BP Light"/>
                        <a:cs typeface="Univers for BP Light"/>
                      </a:endParaRPr>
                    </a:p>
                  </a:txBody>
                  <a:tcPr marL="0" marR="0" marT="2540" marB="0">
                    <a:lnB w="6350">
                      <a:solidFill>
                        <a:srgbClr val="000000"/>
                      </a:solidFill>
                      <a:prstDash val="solid"/>
                    </a:lnB>
                  </a:tcPr>
                </a:tc>
                <a:tc>
                  <a:txBody>
                    <a:bodyPr/>
                    <a:lstStyle/>
                    <a:p>
                      <a:pPr marL="143510">
                        <a:lnSpc>
                          <a:spcPct val="100000"/>
                        </a:lnSpc>
                        <a:spcBef>
                          <a:spcPts val="20"/>
                        </a:spcBef>
                      </a:pPr>
                      <a:r>
                        <a:rPr sz="1100" b="0" spc="-5" dirty="0">
                          <a:latin typeface="Univers for BP Light"/>
                          <a:cs typeface="Univers for BP Light"/>
                        </a:rPr>
                        <a:t>9%</a:t>
                      </a:r>
                      <a:endParaRPr sz="1100">
                        <a:latin typeface="Univers for BP Light"/>
                        <a:cs typeface="Univers for BP Light"/>
                      </a:endParaRPr>
                    </a:p>
                  </a:txBody>
                  <a:tcPr marL="0" marR="0" marT="2540" marB="0">
                    <a:lnB w="6350">
                      <a:solidFill>
                        <a:srgbClr val="000000"/>
                      </a:solidFill>
                      <a:prstDash val="solid"/>
                    </a:lnB>
                  </a:tcPr>
                </a:tc>
                <a:tc>
                  <a:txBody>
                    <a:bodyPr/>
                    <a:lstStyle/>
                    <a:p>
                      <a:pPr marR="146050" algn="r">
                        <a:lnSpc>
                          <a:spcPct val="100000"/>
                        </a:lnSpc>
                        <a:spcBef>
                          <a:spcPts val="20"/>
                        </a:spcBef>
                      </a:pPr>
                      <a:r>
                        <a:rPr sz="1100" b="0" spc="-5" dirty="0">
                          <a:latin typeface="Univers for BP Light"/>
                          <a:cs typeface="Univers for BP Light"/>
                        </a:rPr>
                        <a:t>618</a:t>
                      </a:r>
                      <a:endParaRPr sz="1100">
                        <a:latin typeface="Univers for BP Light"/>
                        <a:cs typeface="Univers for BP Light"/>
                      </a:endParaRPr>
                    </a:p>
                  </a:txBody>
                  <a:tcPr marL="0" marR="0" marT="2540" marB="0">
                    <a:lnB w="6350">
                      <a:solidFill>
                        <a:srgbClr val="000000"/>
                      </a:solidFill>
                      <a:prstDash val="solid"/>
                    </a:lnB>
                  </a:tcPr>
                </a:tc>
                <a:tc>
                  <a:txBody>
                    <a:bodyPr/>
                    <a:lstStyle/>
                    <a:p>
                      <a:pPr marL="117475">
                        <a:lnSpc>
                          <a:spcPct val="100000"/>
                        </a:lnSpc>
                        <a:spcBef>
                          <a:spcPts val="20"/>
                        </a:spcBef>
                      </a:pPr>
                      <a:r>
                        <a:rPr sz="1100" b="0" spc="-5" dirty="0">
                          <a:latin typeface="Univers for BP Light"/>
                          <a:cs typeface="Univers for BP Light"/>
                        </a:rPr>
                        <a:t>759</a:t>
                      </a:r>
                      <a:endParaRPr sz="1100">
                        <a:latin typeface="Univers for BP Light"/>
                        <a:cs typeface="Univers for BP Light"/>
                      </a:endParaRPr>
                    </a:p>
                  </a:txBody>
                  <a:tcPr marL="0" marR="0" marT="2540" marB="0">
                    <a:lnB w="6350">
                      <a:solidFill>
                        <a:srgbClr val="000000"/>
                      </a:solidFill>
                      <a:prstDash val="solid"/>
                    </a:lnB>
                  </a:tcPr>
                </a:tc>
                <a:tc>
                  <a:txBody>
                    <a:bodyPr/>
                    <a:lstStyle/>
                    <a:p>
                      <a:pPr marR="63500" algn="r">
                        <a:lnSpc>
                          <a:spcPct val="100000"/>
                        </a:lnSpc>
                        <a:spcBef>
                          <a:spcPts val="20"/>
                        </a:spcBef>
                      </a:pPr>
                      <a:r>
                        <a:rPr sz="1100" b="0" spc="-5" dirty="0">
                          <a:latin typeface="Univers for BP Light"/>
                          <a:cs typeface="Univers for BP Light"/>
                        </a:rPr>
                        <a:t>210%</a:t>
                      </a:r>
                      <a:endParaRPr sz="1100">
                        <a:latin typeface="Univers for BP Light"/>
                        <a:cs typeface="Univers for BP Light"/>
                      </a:endParaRPr>
                    </a:p>
                  </a:txBody>
                  <a:tcPr marL="0" marR="0" marT="2540" marB="0">
                    <a:lnB w="6350">
                      <a:solidFill>
                        <a:srgbClr val="000000"/>
                      </a:solidFill>
                      <a:prstDash val="solid"/>
                    </a:lnB>
                  </a:tcPr>
                </a:tc>
                <a:tc>
                  <a:txBody>
                    <a:bodyPr/>
                    <a:lstStyle/>
                    <a:p>
                      <a:pPr marL="98425">
                        <a:lnSpc>
                          <a:spcPct val="100000"/>
                        </a:lnSpc>
                        <a:spcBef>
                          <a:spcPts val="20"/>
                        </a:spcBef>
                      </a:pPr>
                      <a:r>
                        <a:rPr sz="1100" b="0" spc="-5" dirty="0">
                          <a:latin typeface="Univers for BP Light"/>
                          <a:cs typeface="Univers for BP Light"/>
                        </a:rPr>
                        <a:t>83%</a:t>
                      </a:r>
                      <a:endParaRPr sz="1100">
                        <a:latin typeface="Univers for BP Light"/>
                        <a:cs typeface="Univers for BP Light"/>
                      </a:endParaRPr>
                    </a:p>
                  </a:txBody>
                  <a:tcPr marL="0" marR="0" marT="2540" marB="0">
                    <a:lnB w="6350">
                      <a:solidFill>
                        <a:srgbClr val="000000"/>
                      </a:solidFill>
                      <a:prstDash val="solid"/>
                    </a:lnB>
                  </a:tcPr>
                </a:tc>
                <a:tc>
                  <a:txBody>
                    <a:bodyPr/>
                    <a:lstStyle/>
                    <a:p>
                      <a:pPr marR="90805" algn="r">
                        <a:lnSpc>
                          <a:spcPct val="100000"/>
                        </a:lnSpc>
                        <a:spcBef>
                          <a:spcPts val="20"/>
                        </a:spcBef>
                      </a:pPr>
                      <a:r>
                        <a:rPr sz="1100" b="0" dirty="0">
                          <a:latin typeface="Univers for BP Light"/>
                          <a:cs typeface="Univers for BP Light"/>
                        </a:rPr>
                        <a:t>4.5%</a:t>
                      </a:r>
                      <a:endParaRPr sz="1100">
                        <a:latin typeface="Univers for BP Light"/>
                        <a:cs typeface="Univers for BP Light"/>
                      </a:endParaRPr>
                    </a:p>
                  </a:txBody>
                  <a:tcPr marL="0" marR="0" marT="2540" marB="0">
                    <a:lnB w="6350">
                      <a:solidFill>
                        <a:srgbClr val="000000"/>
                      </a:solidFill>
                      <a:prstDash val="solid"/>
                    </a:lnB>
                  </a:tcPr>
                </a:tc>
                <a:tc>
                  <a:txBody>
                    <a:bodyPr/>
                    <a:lstStyle/>
                    <a:p>
                      <a:pPr marR="81280" algn="r">
                        <a:lnSpc>
                          <a:spcPct val="100000"/>
                        </a:lnSpc>
                        <a:spcBef>
                          <a:spcPts val="20"/>
                        </a:spcBef>
                      </a:pPr>
                      <a:r>
                        <a:rPr sz="1100" b="0" dirty="0">
                          <a:latin typeface="Univers for BP Light"/>
                          <a:cs typeface="Univers for BP Light"/>
                        </a:rPr>
                        <a:t>2.6%</a:t>
                      </a:r>
                      <a:endParaRPr sz="1100">
                        <a:latin typeface="Univers for BP Light"/>
                        <a:cs typeface="Univers for BP Light"/>
                      </a:endParaRPr>
                    </a:p>
                  </a:txBody>
                  <a:tcPr marL="0" marR="0" marT="2540" marB="0">
                    <a:lnB w="6350">
                      <a:solidFill>
                        <a:srgbClr val="000000"/>
                      </a:solidFill>
                      <a:prstDash val="solid"/>
                    </a:lnB>
                  </a:tcPr>
                </a:tc>
                <a:extLst>
                  <a:ext uri="{0D108BD9-81ED-4DB2-BD59-A6C34878D82A}">
                    <a16:rowId xmlns:a16="http://schemas.microsoft.com/office/drawing/2014/main" xmlns="" val="10023"/>
                  </a:ext>
                </a:extLst>
              </a:tr>
              <a:tr h="175006">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tc>
                  <a:txBody>
                    <a:bodyPr/>
                    <a:lstStyle/>
                    <a:p>
                      <a:endParaRPr sz="1100">
                        <a:latin typeface="Univers for BP Light"/>
                        <a:cs typeface="Univers for BP Light"/>
                      </a:endParaRPr>
                    </a:p>
                  </a:txBody>
                  <a:tcPr marL="0" marR="0" marT="0" marB="0">
                    <a:lnT w="6350">
                      <a:solidFill>
                        <a:srgbClr val="000000"/>
                      </a:solidFill>
                      <a:prstDash val="solid"/>
                    </a:lnT>
                    <a:lnB w="6350">
                      <a:solidFill>
                        <a:srgbClr val="000000"/>
                      </a:solidFill>
                      <a:prstDash val="solid"/>
                    </a:lnB>
                  </a:tcPr>
                </a:tc>
                <a:extLst>
                  <a:ext uri="{0D108BD9-81ED-4DB2-BD59-A6C34878D82A}">
                    <a16:rowId xmlns:a16="http://schemas.microsoft.com/office/drawing/2014/main" xmlns="" val="10024"/>
                  </a:ext>
                </a:extLst>
              </a:tr>
              <a:tr h="177850">
                <a:tc>
                  <a:txBody>
                    <a:bodyPr/>
                    <a:lstStyle/>
                    <a:p>
                      <a:pPr marL="6985">
                        <a:lnSpc>
                          <a:spcPct val="100000"/>
                        </a:lnSpc>
                      </a:pPr>
                      <a:r>
                        <a:rPr sz="1100" b="0" spc="5" dirty="0">
                          <a:latin typeface="Univers for BP Light"/>
                          <a:cs typeface="Univers for BP Light"/>
                        </a:rPr>
                        <a:t>World</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L="59055" algn="ctr">
                        <a:lnSpc>
                          <a:spcPct val="100000"/>
                        </a:lnSpc>
                      </a:pPr>
                      <a:r>
                        <a:rPr sz="1100" b="0" spc="5" dirty="0">
                          <a:latin typeface="Univers for BP Light"/>
                          <a:cs typeface="Univers for BP Light"/>
                        </a:rPr>
                        <a:t>13276</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R="248285" algn="ctr">
                        <a:lnSpc>
                          <a:spcPct val="100000"/>
                        </a:lnSpc>
                      </a:pPr>
                      <a:r>
                        <a:rPr sz="1100" b="0" spc="5" dirty="0">
                          <a:latin typeface="Univers for BP Light"/>
                          <a:cs typeface="Univers for BP Light"/>
                        </a:rPr>
                        <a:t>17983</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L="312420">
                        <a:lnSpc>
                          <a:spcPct val="100000"/>
                        </a:lnSpc>
                      </a:pPr>
                      <a:r>
                        <a:rPr sz="1100" b="0" spc="10" dirty="0">
                          <a:latin typeface="Univers for BP Light"/>
                          <a:cs typeface="Univers for BP Light"/>
                        </a:rPr>
                        <a:t>100%</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L="62865">
                        <a:lnSpc>
                          <a:spcPct val="100000"/>
                        </a:lnSpc>
                      </a:pPr>
                      <a:r>
                        <a:rPr sz="1100" b="0" spc="10" dirty="0">
                          <a:latin typeface="Univers for BP Light"/>
                          <a:cs typeface="Univers for BP Light"/>
                        </a:rPr>
                        <a:t>100%</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R="103505" algn="r">
                        <a:lnSpc>
                          <a:spcPct val="100000"/>
                        </a:lnSpc>
                      </a:pPr>
                      <a:r>
                        <a:rPr sz="1100" b="0" spc="10" dirty="0">
                          <a:latin typeface="Univers for BP Light"/>
                          <a:cs typeface="Univers for BP Light"/>
                        </a:rPr>
                        <a:t>5134</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L="76200">
                        <a:lnSpc>
                          <a:spcPct val="100000"/>
                        </a:lnSpc>
                      </a:pPr>
                      <a:r>
                        <a:rPr sz="1100" b="0" spc="10" dirty="0">
                          <a:latin typeface="Univers for BP Light"/>
                          <a:cs typeface="Univers for BP Light"/>
                        </a:rPr>
                        <a:t>4707</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R="99695" algn="r">
                        <a:lnSpc>
                          <a:spcPct val="100000"/>
                        </a:lnSpc>
                      </a:pPr>
                      <a:r>
                        <a:rPr sz="1100" b="0" spc="10" dirty="0">
                          <a:latin typeface="Univers for BP Light"/>
                          <a:cs typeface="Univers for BP Light"/>
                        </a:rPr>
                        <a:t>63%</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L="97155">
                        <a:lnSpc>
                          <a:spcPct val="100000"/>
                        </a:lnSpc>
                      </a:pPr>
                      <a:r>
                        <a:rPr sz="1100" b="0" spc="10" dirty="0">
                          <a:latin typeface="Univers for BP Light"/>
                          <a:cs typeface="Univers for BP Light"/>
                        </a:rPr>
                        <a:t>35%</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R="87630" algn="r">
                        <a:lnSpc>
                          <a:spcPct val="100000"/>
                        </a:lnSpc>
                      </a:pPr>
                      <a:r>
                        <a:rPr sz="1100" b="0" spc="5" dirty="0">
                          <a:latin typeface="Univers for BP Light"/>
                          <a:cs typeface="Univers for BP Light"/>
                        </a:rPr>
                        <a:t>1</a:t>
                      </a:r>
                      <a:r>
                        <a:rPr sz="1100" b="0" spc="15" dirty="0">
                          <a:latin typeface="Univers for BP Light"/>
                          <a:cs typeface="Univers for BP Light"/>
                        </a:rPr>
                        <a:t>.</a:t>
                      </a:r>
                      <a:r>
                        <a:rPr sz="1100" b="0" spc="5" dirty="0">
                          <a:latin typeface="Univers for BP Light"/>
                          <a:cs typeface="Univers for BP Light"/>
                        </a:rPr>
                        <a:t>9</a:t>
                      </a:r>
                      <a:r>
                        <a:rPr sz="1100" b="0" dirty="0">
                          <a:latin typeface="Univers for BP Light"/>
                          <a:cs typeface="Univers for BP Light"/>
                        </a:rPr>
                        <a:t>%</a:t>
                      </a:r>
                      <a:endParaRPr sz="1100">
                        <a:latin typeface="Univers for BP Light"/>
                        <a:cs typeface="Univers for BP Light"/>
                      </a:endParaRPr>
                    </a:p>
                  </a:txBody>
                  <a:tcPr marL="0" marR="0" marT="0" marB="0">
                    <a:lnT w="6350">
                      <a:solidFill>
                        <a:srgbClr val="000000"/>
                      </a:solidFill>
                      <a:prstDash val="solid"/>
                    </a:lnT>
                    <a:solidFill>
                      <a:srgbClr val="F1F1F1"/>
                    </a:solidFill>
                  </a:tcPr>
                </a:tc>
                <a:tc>
                  <a:txBody>
                    <a:bodyPr/>
                    <a:lstStyle/>
                    <a:p>
                      <a:pPr marR="80010" algn="r">
                        <a:lnSpc>
                          <a:spcPct val="100000"/>
                        </a:lnSpc>
                      </a:pPr>
                      <a:r>
                        <a:rPr sz="1100" b="0" spc="5" dirty="0">
                          <a:latin typeface="Univers for BP Light"/>
                          <a:cs typeface="Univers for BP Light"/>
                        </a:rPr>
                        <a:t>1</a:t>
                      </a:r>
                      <a:r>
                        <a:rPr sz="1100" b="0" spc="15" dirty="0">
                          <a:latin typeface="Univers for BP Light"/>
                          <a:cs typeface="Univers for BP Light"/>
                        </a:rPr>
                        <a:t>.</a:t>
                      </a:r>
                      <a:r>
                        <a:rPr sz="1100" b="0" spc="5" dirty="0">
                          <a:latin typeface="Univers for BP Light"/>
                          <a:cs typeface="Univers for BP Light"/>
                        </a:rPr>
                        <a:t>3</a:t>
                      </a:r>
                      <a:r>
                        <a:rPr sz="1100" b="0" dirty="0">
                          <a:latin typeface="Univers for BP Light"/>
                          <a:cs typeface="Univers for BP Light"/>
                        </a:rPr>
                        <a:t>%</a:t>
                      </a:r>
                      <a:endParaRPr sz="1100">
                        <a:latin typeface="Univers for BP Light"/>
                        <a:cs typeface="Univers for BP Light"/>
                      </a:endParaRPr>
                    </a:p>
                  </a:txBody>
                  <a:tcPr marL="0" marR="0" marT="0" marB="0">
                    <a:lnT w="6350">
                      <a:solidFill>
                        <a:srgbClr val="000000"/>
                      </a:solidFill>
                      <a:prstDash val="solid"/>
                    </a:lnT>
                    <a:solidFill>
                      <a:srgbClr val="F1F1F1"/>
                    </a:solidFill>
                  </a:tcPr>
                </a:tc>
                <a:extLst>
                  <a:ext uri="{0D108BD9-81ED-4DB2-BD59-A6C34878D82A}">
                    <a16:rowId xmlns:a16="http://schemas.microsoft.com/office/drawing/2014/main" xmlns="" val="10025"/>
                  </a:ext>
                </a:extLst>
              </a:tr>
              <a:tr h="216407">
                <a:tc>
                  <a:txBody>
                    <a:bodyPr/>
                    <a:lstStyle/>
                    <a:p>
                      <a:pPr marL="349885">
                        <a:lnSpc>
                          <a:spcPct val="100000"/>
                        </a:lnSpc>
                        <a:spcBef>
                          <a:spcPts val="350"/>
                        </a:spcBef>
                      </a:pPr>
                      <a:r>
                        <a:rPr sz="1100" b="0" dirty="0">
                          <a:latin typeface="Univers for BP Light"/>
                          <a:cs typeface="Univers for BP Light"/>
                        </a:rPr>
                        <a:t>OECD</a:t>
                      </a:r>
                      <a:endParaRPr sz="1100">
                        <a:latin typeface="Univers for BP Light"/>
                        <a:cs typeface="Univers for BP Light"/>
                      </a:endParaRPr>
                    </a:p>
                  </a:txBody>
                  <a:tcPr marL="0" marR="0" marT="44450" marB="0"/>
                </a:tc>
                <a:tc>
                  <a:txBody>
                    <a:bodyPr/>
                    <a:lstStyle/>
                    <a:p>
                      <a:pPr marL="59055" algn="ctr">
                        <a:lnSpc>
                          <a:spcPct val="100000"/>
                        </a:lnSpc>
                        <a:spcBef>
                          <a:spcPts val="350"/>
                        </a:spcBef>
                      </a:pPr>
                      <a:r>
                        <a:rPr sz="1100" b="0" spc="-5" dirty="0">
                          <a:latin typeface="Univers for BP Light"/>
                          <a:cs typeface="Univers for BP Light"/>
                        </a:rPr>
                        <a:t>5581</a:t>
                      </a:r>
                      <a:endParaRPr sz="1100">
                        <a:latin typeface="Univers for BP Light"/>
                        <a:cs typeface="Univers for BP Light"/>
                      </a:endParaRPr>
                    </a:p>
                  </a:txBody>
                  <a:tcPr marL="0" marR="0" marT="44450" marB="0"/>
                </a:tc>
                <a:tc>
                  <a:txBody>
                    <a:bodyPr/>
                    <a:lstStyle/>
                    <a:p>
                      <a:pPr marR="248285" algn="ctr">
                        <a:lnSpc>
                          <a:spcPct val="100000"/>
                        </a:lnSpc>
                        <a:spcBef>
                          <a:spcPts val="350"/>
                        </a:spcBef>
                      </a:pPr>
                      <a:r>
                        <a:rPr sz="1100" b="0" spc="-5" dirty="0">
                          <a:latin typeface="Univers for BP Light"/>
                          <a:cs typeface="Univers for BP Light"/>
                        </a:rPr>
                        <a:t>5583</a:t>
                      </a:r>
                      <a:endParaRPr sz="1100">
                        <a:latin typeface="Univers for BP Light"/>
                        <a:cs typeface="Univers for BP Light"/>
                      </a:endParaRPr>
                    </a:p>
                  </a:txBody>
                  <a:tcPr marL="0" marR="0" marT="44450" marB="0"/>
                </a:tc>
                <a:tc>
                  <a:txBody>
                    <a:bodyPr/>
                    <a:lstStyle/>
                    <a:p>
                      <a:pPr marL="353060">
                        <a:lnSpc>
                          <a:spcPct val="100000"/>
                        </a:lnSpc>
                        <a:spcBef>
                          <a:spcPts val="350"/>
                        </a:spcBef>
                      </a:pPr>
                      <a:r>
                        <a:rPr sz="1100" b="0" spc="-5" dirty="0">
                          <a:latin typeface="Univers for BP Light"/>
                          <a:cs typeface="Univers for BP Light"/>
                        </a:rPr>
                        <a:t>42%</a:t>
                      </a:r>
                      <a:endParaRPr sz="1100">
                        <a:latin typeface="Univers for BP Light"/>
                        <a:cs typeface="Univers for BP Light"/>
                      </a:endParaRPr>
                    </a:p>
                  </a:txBody>
                  <a:tcPr marL="0" marR="0" marT="44450" marB="0"/>
                </a:tc>
                <a:tc>
                  <a:txBody>
                    <a:bodyPr/>
                    <a:lstStyle/>
                    <a:p>
                      <a:pPr marL="104139">
                        <a:lnSpc>
                          <a:spcPct val="100000"/>
                        </a:lnSpc>
                        <a:spcBef>
                          <a:spcPts val="350"/>
                        </a:spcBef>
                      </a:pPr>
                      <a:r>
                        <a:rPr sz="1100" b="0" spc="-5" dirty="0">
                          <a:latin typeface="Univers for BP Light"/>
                          <a:cs typeface="Univers for BP Light"/>
                        </a:rPr>
                        <a:t>31%</a:t>
                      </a:r>
                      <a:endParaRPr sz="1100">
                        <a:latin typeface="Univers for BP Light"/>
                        <a:cs typeface="Univers for BP Light"/>
                      </a:endParaRPr>
                    </a:p>
                  </a:txBody>
                  <a:tcPr marL="0" marR="0" marT="44450" marB="0"/>
                </a:tc>
                <a:tc>
                  <a:txBody>
                    <a:bodyPr/>
                    <a:lstStyle/>
                    <a:p>
                      <a:pPr marR="146050" algn="r">
                        <a:lnSpc>
                          <a:spcPct val="100000"/>
                        </a:lnSpc>
                        <a:spcBef>
                          <a:spcPts val="350"/>
                        </a:spcBef>
                      </a:pPr>
                      <a:r>
                        <a:rPr sz="1100" b="0" spc="-5" dirty="0">
                          <a:latin typeface="Univers for BP Light"/>
                          <a:cs typeface="Univers for BP Light"/>
                        </a:rPr>
                        <a:t>795</a:t>
                      </a:r>
                      <a:endParaRPr sz="1100">
                        <a:latin typeface="Univers for BP Light"/>
                        <a:cs typeface="Univers for BP Light"/>
                      </a:endParaRPr>
                    </a:p>
                  </a:txBody>
                  <a:tcPr marL="0" marR="0" marT="44450" marB="0"/>
                </a:tc>
                <a:tc>
                  <a:txBody>
                    <a:bodyPr/>
                    <a:lstStyle/>
                    <a:p>
                      <a:pPr marL="195580">
                        <a:lnSpc>
                          <a:spcPct val="100000"/>
                        </a:lnSpc>
                        <a:spcBef>
                          <a:spcPts val="350"/>
                        </a:spcBef>
                      </a:pPr>
                      <a:r>
                        <a:rPr sz="1100" b="0" dirty="0">
                          <a:latin typeface="Univers for BP Light"/>
                          <a:cs typeface="Univers for BP Light"/>
                        </a:rPr>
                        <a:t>2</a:t>
                      </a:r>
                      <a:endParaRPr sz="1100">
                        <a:latin typeface="Univers for BP Light"/>
                        <a:cs typeface="Univers for BP Light"/>
                      </a:endParaRPr>
                    </a:p>
                  </a:txBody>
                  <a:tcPr marL="0" marR="0" marT="44450" marB="0"/>
                </a:tc>
                <a:tc>
                  <a:txBody>
                    <a:bodyPr/>
                    <a:lstStyle/>
                    <a:p>
                      <a:pPr marR="102870" algn="r">
                        <a:lnSpc>
                          <a:spcPct val="100000"/>
                        </a:lnSpc>
                        <a:spcBef>
                          <a:spcPts val="350"/>
                        </a:spcBef>
                      </a:pPr>
                      <a:r>
                        <a:rPr sz="1100" b="0" spc="-5" dirty="0">
                          <a:latin typeface="Univers for BP Light"/>
                          <a:cs typeface="Univers for BP Light"/>
                        </a:rPr>
                        <a:t>17%</a:t>
                      </a:r>
                      <a:endParaRPr sz="1100">
                        <a:latin typeface="Univers for BP Light"/>
                        <a:cs typeface="Univers for BP Light"/>
                      </a:endParaRPr>
                    </a:p>
                  </a:txBody>
                  <a:tcPr marL="0" marR="0" marT="44450" marB="0"/>
                </a:tc>
                <a:tc>
                  <a:txBody>
                    <a:bodyPr/>
                    <a:lstStyle/>
                    <a:p>
                      <a:pPr marL="138430">
                        <a:lnSpc>
                          <a:spcPct val="100000"/>
                        </a:lnSpc>
                        <a:spcBef>
                          <a:spcPts val="350"/>
                        </a:spcBef>
                      </a:pPr>
                      <a:r>
                        <a:rPr sz="1100" b="0" spc="-5" dirty="0">
                          <a:latin typeface="Univers for BP Light"/>
                          <a:cs typeface="Univers for BP Light"/>
                        </a:rPr>
                        <a:t>0%</a:t>
                      </a:r>
                      <a:endParaRPr sz="1100">
                        <a:latin typeface="Univers for BP Light"/>
                        <a:cs typeface="Univers for BP Light"/>
                      </a:endParaRPr>
                    </a:p>
                  </a:txBody>
                  <a:tcPr marL="0" marR="0" marT="44450" marB="0"/>
                </a:tc>
                <a:tc>
                  <a:txBody>
                    <a:bodyPr/>
                    <a:lstStyle/>
                    <a:p>
                      <a:pPr marR="90805" algn="r">
                        <a:lnSpc>
                          <a:spcPct val="100000"/>
                        </a:lnSpc>
                        <a:spcBef>
                          <a:spcPts val="350"/>
                        </a:spcBef>
                      </a:pPr>
                      <a:r>
                        <a:rPr sz="1100" b="0" dirty="0">
                          <a:latin typeface="Univers for BP Light"/>
                          <a:cs typeface="Univers for BP Light"/>
                        </a:rPr>
                        <a:t>0.6%</a:t>
                      </a:r>
                      <a:endParaRPr sz="1100">
                        <a:latin typeface="Univers for BP Light"/>
                        <a:cs typeface="Univers for BP Light"/>
                      </a:endParaRPr>
                    </a:p>
                  </a:txBody>
                  <a:tcPr marL="0" marR="0" marT="44450" marB="0"/>
                </a:tc>
                <a:tc>
                  <a:txBody>
                    <a:bodyPr/>
                    <a:lstStyle/>
                    <a:p>
                      <a:pPr marR="81280" algn="r">
                        <a:lnSpc>
                          <a:spcPct val="100000"/>
                        </a:lnSpc>
                        <a:spcBef>
                          <a:spcPts val="350"/>
                        </a:spcBef>
                      </a:pPr>
                      <a:r>
                        <a:rPr sz="1100" b="0" dirty="0">
                          <a:latin typeface="Univers for BP Light"/>
                          <a:cs typeface="Univers for BP Light"/>
                        </a:rPr>
                        <a:t>0.0%</a:t>
                      </a:r>
                      <a:endParaRPr sz="1100">
                        <a:latin typeface="Univers for BP Light"/>
                        <a:cs typeface="Univers for BP Light"/>
                      </a:endParaRPr>
                    </a:p>
                  </a:txBody>
                  <a:tcPr marL="0" marR="0" marT="44450" marB="0"/>
                </a:tc>
                <a:extLst>
                  <a:ext uri="{0D108BD9-81ED-4DB2-BD59-A6C34878D82A}">
                    <a16:rowId xmlns:a16="http://schemas.microsoft.com/office/drawing/2014/main" xmlns="" val="10026"/>
                  </a:ext>
                </a:extLst>
              </a:tr>
              <a:tr h="172186">
                <a:tc>
                  <a:txBody>
                    <a:bodyPr/>
                    <a:lstStyle/>
                    <a:p>
                      <a:pPr marL="349885">
                        <a:lnSpc>
                          <a:spcPct val="100000"/>
                        </a:lnSpc>
                        <a:spcBef>
                          <a:spcPts val="20"/>
                        </a:spcBef>
                      </a:pPr>
                      <a:r>
                        <a:rPr sz="1100" b="0" dirty="0">
                          <a:latin typeface="Univers for BP Light"/>
                          <a:cs typeface="Univers for BP Light"/>
                        </a:rPr>
                        <a:t>Non-OECD</a:t>
                      </a:r>
                      <a:endParaRPr sz="1100">
                        <a:latin typeface="Univers for BP Light"/>
                        <a:cs typeface="Univers for BP Light"/>
                      </a:endParaRPr>
                    </a:p>
                  </a:txBody>
                  <a:tcPr marL="0" marR="0" marT="2540" marB="0">
                    <a:solidFill>
                      <a:srgbClr val="F1F1F1"/>
                    </a:solidFill>
                  </a:tcPr>
                </a:tc>
                <a:tc>
                  <a:txBody>
                    <a:bodyPr/>
                    <a:lstStyle/>
                    <a:p>
                      <a:pPr marL="59055" algn="ctr">
                        <a:lnSpc>
                          <a:spcPct val="100000"/>
                        </a:lnSpc>
                        <a:spcBef>
                          <a:spcPts val="20"/>
                        </a:spcBef>
                      </a:pPr>
                      <a:r>
                        <a:rPr sz="1100" b="0" spc="-5" dirty="0">
                          <a:latin typeface="Univers for BP Light"/>
                          <a:cs typeface="Univers for BP Light"/>
                        </a:rPr>
                        <a:t>7695</a:t>
                      </a:r>
                      <a:endParaRPr sz="1100">
                        <a:latin typeface="Univers for BP Light"/>
                        <a:cs typeface="Univers for BP Light"/>
                      </a:endParaRPr>
                    </a:p>
                  </a:txBody>
                  <a:tcPr marL="0" marR="0" marT="2540" marB="0">
                    <a:solidFill>
                      <a:srgbClr val="F1F1F1"/>
                    </a:solidFill>
                  </a:tcPr>
                </a:tc>
                <a:tc>
                  <a:txBody>
                    <a:bodyPr/>
                    <a:lstStyle/>
                    <a:p>
                      <a:pPr marR="247015" algn="ctr">
                        <a:lnSpc>
                          <a:spcPct val="100000"/>
                        </a:lnSpc>
                        <a:spcBef>
                          <a:spcPts val="20"/>
                        </a:spcBef>
                      </a:pPr>
                      <a:r>
                        <a:rPr sz="1100" b="0" spc="-5" dirty="0">
                          <a:latin typeface="Univers for BP Light"/>
                          <a:cs typeface="Univers for BP Light"/>
                        </a:rPr>
                        <a:t>12400</a:t>
                      </a:r>
                      <a:endParaRPr sz="1100">
                        <a:latin typeface="Univers for BP Light"/>
                        <a:cs typeface="Univers for BP Light"/>
                      </a:endParaRPr>
                    </a:p>
                  </a:txBody>
                  <a:tcPr marL="0" marR="0" marT="2540" marB="0">
                    <a:solidFill>
                      <a:srgbClr val="F1F1F1"/>
                    </a:solidFill>
                  </a:tcPr>
                </a:tc>
                <a:tc>
                  <a:txBody>
                    <a:bodyPr/>
                    <a:lstStyle/>
                    <a:p>
                      <a:pPr marL="353060">
                        <a:lnSpc>
                          <a:spcPct val="100000"/>
                        </a:lnSpc>
                        <a:spcBef>
                          <a:spcPts val="20"/>
                        </a:spcBef>
                      </a:pPr>
                      <a:r>
                        <a:rPr sz="1100" b="0" spc="-5" dirty="0">
                          <a:latin typeface="Univers for BP Light"/>
                          <a:cs typeface="Univers for BP Light"/>
                        </a:rPr>
                        <a:t>58%</a:t>
                      </a:r>
                      <a:endParaRPr sz="1100">
                        <a:latin typeface="Univers for BP Light"/>
                        <a:cs typeface="Univers for BP Light"/>
                      </a:endParaRPr>
                    </a:p>
                  </a:txBody>
                  <a:tcPr marL="0" marR="0" marT="2540" marB="0">
                    <a:solidFill>
                      <a:srgbClr val="F1F1F1"/>
                    </a:solidFill>
                  </a:tcPr>
                </a:tc>
                <a:tc>
                  <a:txBody>
                    <a:bodyPr/>
                    <a:lstStyle/>
                    <a:p>
                      <a:pPr marL="104139">
                        <a:lnSpc>
                          <a:spcPct val="100000"/>
                        </a:lnSpc>
                        <a:spcBef>
                          <a:spcPts val="20"/>
                        </a:spcBef>
                      </a:pPr>
                      <a:r>
                        <a:rPr sz="1100" b="0" spc="-5" dirty="0">
                          <a:latin typeface="Univers for BP Light"/>
                          <a:cs typeface="Univers for BP Light"/>
                        </a:rPr>
                        <a:t>69%</a:t>
                      </a:r>
                      <a:endParaRPr sz="1100">
                        <a:latin typeface="Univers for BP Light"/>
                        <a:cs typeface="Univers for BP Light"/>
                      </a:endParaRPr>
                    </a:p>
                  </a:txBody>
                  <a:tcPr marL="0" marR="0" marT="2540" marB="0">
                    <a:solidFill>
                      <a:srgbClr val="F1F1F1"/>
                    </a:solidFill>
                  </a:tcPr>
                </a:tc>
                <a:tc>
                  <a:txBody>
                    <a:bodyPr/>
                    <a:lstStyle/>
                    <a:p>
                      <a:pPr marR="107950" algn="r">
                        <a:lnSpc>
                          <a:spcPct val="100000"/>
                        </a:lnSpc>
                        <a:spcBef>
                          <a:spcPts val="20"/>
                        </a:spcBef>
                      </a:pPr>
                      <a:r>
                        <a:rPr sz="1100" b="0" spc="-5" dirty="0">
                          <a:latin typeface="Univers for BP Light"/>
                          <a:cs typeface="Univers for BP Light"/>
                        </a:rPr>
                        <a:t>4340</a:t>
                      </a:r>
                      <a:endParaRPr sz="1100">
                        <a:latin typeface="Univers for BP Light"/>
                        <a:cs typeface="Univers for BP Light"/>
                      </a:endParaRPr>
                    </a:p>
                  </a:txBody>
                  <a:tcPr marL="0" marR="0" marT="2540" marB="0">
                    <a:solidFill>
                      <a:srgbClr val="F1F1F1"/>
                    </a:solidFill>
                  </a:tcPr>
                </a:tc>
                <a:tc>
                  <a:txBody>
                    <a:bodyPr/>
                    <a:lstStyle/>
                    <a:p>
                      <a:pPr marL="78105">
                        <a:lnSpc>
                          <a:spcPct val="100000"/>
                        </a:lnSpc>
                        <a:spcBef>
                          <a:spcPts val="20"/>
                        </a:spcBef>
                      </a:pPr>
                      <a:r>
                        <a:rPr sz="1100" b="0" spc="-5" dirty="0">
                          <a:latin typeface="Univers for BP Light"/>
                          <a:cs typeface="Univers for BP Light"/>
                        </a:rPr>
                        <a:t>4706</a:t>
                      </a:r>
                      <a:endParaRPr sz="1100">
                        <a:latin typeface="Univers for BP Light"/>
                        <a:cs typeface="Univers for BP Light"/>
                      </a:endParaRPr>
                    </a:p>
                  </a:txBody>
                  <a:tcPr marL="0" marR="0" marT="2540" marB="0">
                    <a:solidFill>
                      <a:srgbClr val="F1F1F1"/>
                    </a:solidFill>
                  </a:tcPr>
                </a:tc>
                <a:tc>
                  <a:txBody>
                    <a:bodyPr/>
                    <a:lstStyle/>
                    <a:p>
                      <a:pPr marR="63500" algn="r">
                        <a:lnSpc>
                          <a:spcPct val="100000"/>
                        </a:lnSpc>
                        <a:spcBef>
                          <a:spcPts val="20"/>
                        </a:spcBef>
                      </a:pPr>
                      <a:r>
                        <a:rPr sz="1100" b="0" spc="-5" dirty="0">
                          <a:latin typeface="Univers for BP Light"/>
                          <a:cs typeface="Univers for BP Light"/>
                        </a:rPr>
                        <a:t>129%</a:t>
                      </a:r>
                      <a:endParaRPr sz="1100">
                        <a:latin typeface="Univers for BP Light"/>
                        <a:cs typeface="Univers for BP Light"/>
                      </a:endParaRPr>
                    </a:p>
                  </a:txBody>
                  <a:tcPr marL="0" marR="0" marT="2540" marB="0">
                    <a:solidFill>
                      <a:srgbClr val="F1F1F1"/>
                    </a:solidFill>
                  </a:tcPr>
                </a:tc>
                <a:tc>
                  <a:txBody>
                    <a:bodyPr/>
                    <a:lstStyle/>
                    <a:p>
                      <a:pPr marL="98425">
                        <a:lnSpc>
                          <a:spcPct val="100000"/>
                        </a:lnSpc>
                        <a:spcBef>
                          <a:spcPts val="20"/>
                        </a:spcBef>
                      </a:pPr>
                      <a:r>
                        <a:rPr sz="1100" b="0" spc="-5" dirty="0">
                          <a:latin typeface="Univers for BP Light"/>
                          <a:cs typeface="Univers for BP Light"/>
                        </a:rPr>
                        <a:t>61%</a:t>
                      </a:r>
                      <a:endParaRPr sz="1100">
                        <a:latin typeface="Univers for BP Light"/>
                        <a:cs typeface="Univers for BP Light"/>
                      </a:endParaRPr>
                    </a:p>
                  </a:txBody>
                  <a:tcPr marL="0" marR="0" marT="2540" marB="0">
                    <a:solidFill>
                      <a:srgbClr val="F1F1F1"/>
                    </a:solidFill>
                  </a:tcPr>
                </a:tc>
                <a:tc>
                  <a:txBody>
                    <a:bodyPr/>
                    <a:lstStyle/>
                    <a:p>
                      <a:pPr marR="90805" algn="r">
                        <a:lnSpc>
                          <a:spcPct val="100000"/>
                        </a:lnSpc>
                        <a:spcBef>
                          <a:spcPts val="20"/>
                        </a:spcBef>
                      </a:pPr>
                      <a:r>
                        <a:rPr sz="1100" b="0" dirty="0">
                          <a:latin typeface="Univers for BP Light"/>
                          <a:cs typeface="Univers for BP Light"/>
                        </a:rPr>
                        <a:t>3.2%</a:t>
                      </a:r>
                      <a:endParaRPr sz="1100">
                        <a:latin typeface="Univers for BP Light"/>
                        <a:cs typeface="Univers for BP Light"/>
                      </a:endParaRPr>
                    </a:p>
                  </a:txBody>
                  <a:tcPr marL="0" marR="0" marT="2540" marB="0">
                    <a:solidFill>
                      <a:srgbClr val="F1F1F1"/>
                    </a:solidFill>
                  </a:tcPr>
                </a:tc>
                <a:tc>
                  <a:txBody>
                    <a:bodyPr/>
                    <a:lstStyle/>
                    <a:p>
                      <a:pPr marR="81280" algn="r">
                        <a:lnSpc>
                          <a:spcPct val="100000"/>
                        </a:lnSpc>
                        <a:spcBef>
                          <a:spcPts val="20"/>
                        </a:spcBef>
                      </a:pPr>
                      <a:r>
                        <a:rPr sz="1100" b="0" dirty="0">
                          <a:latin typeface="Univers for BP Light"/>
                          <a:cs typeface="Univers for BP Light"/>
                        </a:rPr>
                        <a:t>2.0%</a:t>
                      </a:r>
                      <a:endParaRPr sz="1100">
                        <a:latin typeface="Univers for BP Light"/>
                        <a:cs typeface="Univers for BP Light"/>
                      </a:endParaRPr>
                    </a:p>
                  </a:txBody>
                  <a:tcPr marL="0" marR="0" marT="2540" marB="0">
                    <a:solidFill>
                      <a:srgbClr val="F1F1F1"/>
                    </a:solidFill>
                  </a:tcPr>
                </a:tc>
                <a:extLst>
                  <a:ext uri="{0D108BD9-81ED-4DB2-BD59-A6C34878D82A}">
                    <a16:rowId xmlns:a16="http://schemas.microsoft.com/office/drawing/2014/main" xmlns="" val="10027"/>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1452245" cy="361950"/>
          </a:xfrm>
          <a:prstGeom prst="rect">
            <a:avLst/>
          </a:prstGeom>
        </p:spPr>
        <p:txBody>
          <a:bodyPr vert="horz" wrap="square" lIns="0" tIns="0" rIns="0" bIns="0" rtlCol="0">
            <a:spAutoFit/>
          </a:bodyPr>
          <a:lstStyle/>
          <a:p>
            <a:pPr marL="12700">
              <a:lnSpc>
                <a:spcPct val="100000"/>
              </a:lnSpc>
            </a:pPr>
            <a:r>
              <a:rPr spc="-5" dirty="0"/>
              <a:t>Definitions</a:t>
            </a:r>
          </a:p>
        </p:txBody>
      </p:sp>
      <p:sp>
        <p:nvSpPr>
          <p:cNvPr id="3" name="object 3"/>
          <p:cNvSpPr txBox="1"/>
          <p:nvPr/>
        </p:nvSpPr>
        <p:spPr>
          <a:xfrm>
            <a:off x="493877" y="1278382"/>
            <a:ext cx="8830945" cy="5142230"/>
          </a:xfrm>
          <a:prstGeom prst="rect">
            <a:avLst/>
          </a:prstGeom>
        </p:spPr>
        <p:txBody>
          <a:bodyPr vert="horz" wrap="square" lIns="0" tIns="0" rIns="0" bIns="0" rtlCol="0">
            <a:spAutoFit/>
          </a:bodyPr>
          <a:lstStyle/>
          <a:p>
            <a:pPr marL="12700">
              <a:lnSpc>
                <a:spcPct val="100000"/>
              </a:lnSpc>
            </a:pPr>
            <a:r>
              <a:rPr sz="1200" b="0" spc="5" dirty="0">
                <a:latin typeface="Univers for BP Light"/>
                <a:cs typeface="Univers for BP Light"/>
              </a:rPr>
              <a:t>Data</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Unless noted </a:t>
            </a:r>
            <a:r>
              <a:rPr sz="1200" b="0" spc="-5" dirty="0">
                <a:latin typeface="Univers for BP Light"/>
                <a:cs typeface="Univers for BP Light"/>
              </a:rPr>
              <a:t>otherwise, </a:t>
            </a:r>
            <a:r>
              <a:rPr sz="1200" b="0" dirty="0">
                <a:latin typeface="Univers for BP Light"/>
                <a:cs typeface="Univers for BP Light"/>
              </a:rPr>
              <a:t>data </a:t>
            </a:r>
            <a:r>
              <a:rPr sz="1200" b="0" spc="-5" dirty="0">
                <a:latin typeface="Univers for BP Light"/>
                <a:cs typeface="Univers for BP Light"/>
              </a:rPr>
              <a:t>definitions </a:t>
            </a:r>
            <a:r>
              <a:rPr sz="1200" b="0" dirty="0">
                <a:latin typeface="Univers for BP Light"/>
                <a:cs typeface="Univers for BP Light"/>
              </a:rPr>
              <a:t>are based on the BP </a:t>
            </a:r>
            <a:r>
              <a:rPr sz="1200" b="0" spc="-5" dirty="0">
                <a:latin typeface="Univers for BP Light"/>
                <a:cs typeface="Univers for BP Light"/>
              </a:rPr>
              <a:t>Statistical </a:t>
            </a:r>
            <a:r>
              <a:rPr sz="1200" b="0" dirty="0">
                <a:latin typeface="Univers for BP Light"/>
                <a:cs typeface="Univers for BP Light"/>
              </a:rPr>
              <a:t>Review of </a:t>
            </a:r>
            <a:r>
              <a:rPr sz="1200" b="0" spc="-5" dirty="0">
                <a:latin typeface="Univers for BP Light"/>
                <a:cs typeface="Univers for BP Light"/>
              </a:rPr>
              <a:t>World</a:t>
            </a:r>
            <a:r>
              <a:rPr sz="1200" b="0" spc="-145" dirty="0">
                <a:latin typeface="Univers for BP Light"/>
                <a:cs typeface="Univers for BP Light"/>
              </a:rPr>
              <a:t> </a:t>
            </a:r>
            <a:r>
              <a:rPr sz="1200" b="0" dirty="0">
                <a:latin typeface="Univers for BP Light"/>
                <a:cs typeface="Univers for BP Light"/>
              </a:rPr>
              <a:t>Energy.</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Primary </a:t>
            </a:r>
            <a:r>
              <a:rPr sz="1200" b="0" dirty="0">
                <a:latin typeface="Univers for BP Light"/>
                <a:cs typeface="Univers for BP Light"/>
              </a:rPr>
              <a:t>energy </a:t>
            </a:r>
            <a:r>
              <a:rPr sz="1200" b="0" spc="-5" dirty="0">
                <a:latin typeface="Univers for BP Light"/>
                <a:cs typeface="Univers for BP Light"/>
              </a:rPr>
              <a:t>comprises commercially-traded </a:t>
            </a:r>
            <a:r>
              <a:rPr sz="1200" b="0" dirty="0">
                <a:latin typeface="Univers for BP Light"/>
                <a:cs typeface="Univers for BP Light"/>
              </a:rPr>
              <a:t>fuels, and excludes </a:t>
            </a:r>
            <a:r>
              <a:rPr sz="1200" b="0" spc="-5" dirty="0">
                <a:latin typeface="Univers for BP Light"/>
                <a:cs typeface="Univers for BP Light"/>
              </a:rPr>
              <a:t>traditional</a:t>
            </a:r>
            <a:r>
              <a:rPr sz="1200" b="0" spc="-75" dirty="0">
                <a:latin typeface="Univers for BP Light"/>
                <a:cs typeface="Univers for BP Light"/>
              </a:rPr>
              <a:t> </a:t>
            </a:r>
            <a:r>
              <a:rPr sz="1200" b="0" dirty="0">
                <a:latin typeface="Univers for BP Light"/>
                <a:cs typeface="Univers for BP Light"/>
              </a:rPr>
              <a:t>biomass.</a:t>
            </a:r>
            <a:endParaRPr sz="1200">
              <a:latin typeface="Univers for BP Light"/>
              <a:cs typeface="Univers for BP Light"/>
            </a:endParaRPr>
          </a:p>
          <a:p>
            <a:pPr marL="287020" marR="300355"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The </a:t>
            </a:r>
            <a:r>
              <a:rPr sz="1200" b="0" spc="-5" dirty="0">
                <a:latin typeface="Univers for BP Light"/>
                <a:cs typeface="Univers for BP Light"/>
              </a:rPr>
              <a:t>primary </a:t>
            </a:r>
            <a:r>
              <a:rPr sz="1200" b="0" dirty="0">
                <a:latin typeface="Univers for BP Light"/>
                <a:cs typeface="Univers for BP Light"/>
              </a:rPr>
              <a:t>energy values of nuclear, hydro and </a:t>
            </a:r>
            <a:r>
              <a:rPr sz="1200" b="0" spc="-5" dirty="0">
                <a:latin typeface="Univers for BP Light"/>
                <a:cs typeface="Univers for BP Light"/>
              </a:rPr>
              <a:t>electricity from renewable </a:t>
            </a:r>
            <a:r>
              <a:rPr sz="1200" b="0" dirty="0">
                <a:latin typeface="Univers for BP Light"/>
                <a:cs typeface="Univers for BP Light"/>
              </a:rPr>
              <a:t>sources have been </a:t>
            </a:r>
            <a:r>
              <a:rPr sz="1200" b="0" spc="-5" dirty="0">
                <a:latin typeface="Univers for BP Light"/>
                <a:cs typeface="Univers for BP Light"/>
              </a:rPr>
              <a:t>derived </a:t>
            </a:r>
            <a:r>
              <a:rPr sz="1200" b="0" dirty="0">
                <a:latin typeface="Univers for BP Light"/>
                <a:cs typeface="Univers for BP Light"/>
              </a:rPr>
              <a:t>by </a:t>
            </a:r>
            <a:r>
              <a:rPr sz="1200" b="0" spc="-5" dirty="0">
                <a:latin typeface="Univers for BP Light"/>
                <a:cs typeface="Univers for BP Light"/>
              </a:rPr>
              <a:t>calculating </a:t>
            </a:r>
            <a:r>
              <a:rPr sz="1200" b="0" dirty="0">
                <a:latin typeface="Univers for BP Light"/>
                <a:cs typeface="Univers for BP Light"/>
              </a:rPr>
              <a:t>the  </a:t>
            </a:r>
            <a:r>
              <a:rPr sz="1200" b="0" spc="-5" dirty="0">
                <a:latin typeface="Univers for BP Light"/>
                <a:cs typeface="Univers for BP Light"/>
              </a:rPr>
              <a:t>equivalent </a:t>
            </a:r>
            <a:r>
              <a:rPr sz="1200" b="0" dirty="0">
                <a:latin typeface="Univers for BP Light"/>
                <a:cs typeface="Univers for BP Light"/>
              </a:rPr>
              <a:t>amount of </a:t>
            </a:r>
            <a:r>
              <a:rPr sz="1200" b="0" spc="-5" dirty="0">
                <a:latin typeface="Univers for BP Light"/>
                <a:cs typeface="Univers for BP Light"/>
              </a:rPr>
              <a:t>fossil </a:t>
            </a:r>
            <a:r>
              <a:rPr sz="1200" b="0" dirty="0">
                <a:latin typeface="Univers for BP Light"/>
                <a:cs typeface="Univers for BP Light"/>
              </a:rPr>
              <a:t>fuel </a:t>
            </a:r>
            <a:r>
              <a:rPr sz="1200" b="0" spc="-5" dirty="0">
                <a:latin typeface="Univers for BP Light"/>
                <a:cs typeface="Univers for BP Light"/>
              </a:rPr>
              <a:t>required </a:t>
            </a:r>
            <a:r>
              <a:rPr sz="1200" b="0" dirty="0">
                <a:latin typeface="Univers for BP Light"/>
                <a:cs typeface="Univers for BP Light"/>
              </a:rPr>
              <a:t>to </a:t>
            </a:r>
            <a:r>
              <a:rPr sz="1200" b="0" spc="-5" dirty="0">
                <a:latin typeface="Univers for BP Light"/>
                <a:cs typeface="Univers for BP Light"/>
              </a:rPr>
              <a:t>generate </a:t>
            </a:r>
            <a:r>
              <a:rPr sz="1200" b="0" dirty="0">
                <a:latin typeface="Univers for BP Light"/>
                <a:cs typeface="Univers for BP Light"/>
              </a:rPr>
              <a:t>the same volume of </a:t>
            </a:r>
            <a:r>
              <a:rPr sz="1200" b="0" spc="-5" dirty="0">
                <a:latin typeface="Univers for BP Light"/>
                <a:cs typeface="Univers for BP Light"/>
              </a:rPr>
              <a:t>electricity </a:t>
            </a:r>
            <a:r>
              <a:rPr sz="1200" b="0" dirty="0">
                <a:latin typeface="Univers for BP Light"/>
                <a:cs typeface="Univers for BP Light"/>
              </a:rPr>
              <a:t>in a thermal </a:t>
            </a:r>
            <a:r>
              <a:rPr sz="1200" b="0" spc="-5" dirty="0">
                <a:latin typeface="Univers for BP Light"/>
                <a:cs typeface="Univers for BP Light"/>
              </a:rPr>
              <a:t>power station </a:t>
            </a:r>
            <a:r>
              <a:rPr sz="1200" b="0" dirty="0">
                <a:latin typeface="Univers for BP Light"/>
                <a:cs typeface="Univers for BP Light"/>
              </a:rPr>
              <a:t>assuming</a:t>
            </a:r>
            <a:r>
              <a:rPr sz="1200" b="0" spc="-175" dirty="0">
                <a:latin typeface="Univers for BP Light"/>
                <a:cs typeface="Univers for BP Light"/>
              </a:rPr>
              <a:t> </a:t>
            </a:r>
            <a:r>
              <a:rPr sz="1200" b="0" dirty="0">
                <a:latin typeface="Univers for BP Light"/>
                <a:cs typeface="Univers for BP Light"/>
              </a:rPr>
              <a:t>a  </a:t>
            </a:r>
            <a:r>
              <a:rPr sz="1200" b="0" spc="-5" dirty="0">
                <a:latin typeface="Univers for BP Light"/>
                <a:cs typeface="Univers for BP Light"/>
              </a:rPr>
              <a:t>conversion efficiency </a:t>
            </a:r>
            <a:r>
              <a:rPr sz="1200" b="0" dirty="0">
                <a:latin typeface="Univers for BP Light"/>
                <a:cs typeface="Univers for BP Light"/>
              </a:rPr>
              <a:t>of 38% (a global average for thermal </a:t>
            </a:r>
            <a:r>
              <a:rPr sz="1200" b="0" spc="-5" dirty="0">
                <a:latin typeface="Univers for BP Light"/>
                <a:cs typeface="Univers for BP Light"/>
              </a:rPr>
              <a:t>power</a:t>
            </a:r>
            <a:r>
              <a:rPr sz="1200" b="0" spc="-125" dirty="0">
                <a:latin typeface="Univers for BP Light"/>
                <a:cs typeface="Univers for BP Light"/>
              </a:rPr>
              <a:t> </a:t>
            </a:r>
            <a:r>
              <a:rPr sz="1200" b="0" spc="-5" dirty="0">
                <a:latin typeface="Univers for BP Light"/>
                <a:cs typeface="Univers for BP Light"/>
              </a:rPr>
              <a:t>generation).</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Gross Domestic Product (GDP) </a:t>
            </a:r>
            <a:r>
              <a:rPr sz="1200" b="0" dirty="0">
                <a:latin typeface="Univers for BP Light"/>
                <a:cs typeface="Univers for BP Light"/>
              </a:rPr>
              <a:t>is expressed in terms of </a:t>
            </a:r>
            <a:r>
              <a:rPr sz="1200" b="0" spc="-5" dirty="0">
                <a:latin typeface="Univers for BP Light"/>
                <a:cs typeface="Univers for BP Light"/>
              </a:rPr>
              <a:t>real </a:t>
            </a:r>
            <a:r>
              <a:rPr sz="1200" b="0" dirty="0">
                <a:latin typeface="Univers for BP Light"/>
                <a:cs typeface="Univers for BP Light"/>
              </a:rPr>
              <a:t>Purchasing </a:t>
            </a:r>
            <a:r>
              <a:rPr sz="1200" b="0" spc="-5" dirty="0">
                <a:latin typeface="Univers for BP Light"/>
                <a:cs typeface="Univers for BP Light"/>
              </a:rPr>
              <a:t>Power Parity </a:t>
            </a:r>
            <a:r>
              <a:rPr sz="1200" b="0" dirty="0">
                <a:latin typeface="Univers for BP Light"/>
                <a:cs typeface="Univers for BP Light"/>
              </a:rPr>
              <a:t>(PPP) at 2010</a:t>
            </a:r>
            <a:r>
              <a:rPr sz="1200" b="0" spc="-20" dirty="0">
                <a:latin typeface="Univers for BP Light"/>
                <a:cs typeface="Univers for BP Light"/>
              </a:rPr>
              <a:t> </a:t>
            </a:r>
            <a:r>
              <a:rPr sz="1200" b="0" spc="-5" dirty="0">
                <a:latin typeface="Univers for BP Light"/>
                <a:cs typeface="Univers for BP Light"/>
              </a:rPr>
              <a:t>prices.</a:t>
            </a:r>
            <a:endParaRPr sz="1200">
              <a:latin typeface="Univers for BP Light"/>
              <a:cs typeface="Univers for BP Light"/>
            </a:endParaRPr>
          </a:p>
          <a:p>
            <a:pPr>
              <a:lnSpc>
                <a:spcPct val="100000"/>
              </a:lnSpc>
              <a:buClr>
                <a:srgbClr val="009900"/>
              </a:buClr>
              <a:buFont typeface="Univers for BP"/>
              <a:buChar char="•"/>
            </a:pPr>
            <a:endParaRPr sz="1250">
              <a:latin typeface="Times New Roman"/>
              <a:cs typeface="Times New Roman"/>
            </a:endParaRPr>
          </a:p>
          <a:p>
            <a:pPr marL="12700">
              <a:lnSpc>
                <a:spcPct val="100000"/>
              </a:lnSpc>
            </a:pPr>
            <a:r>
              <a:rPr sz="1200" b="0" dirty="0">
                <a:latin typeface="Univers for BP Light"/>
                <a:cs typeface="Univers for BP Light"/>
              </a:rPr>
              <a:t>Sectors</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Transport includes energy used in road, </a:t>
            </a:r>
            <a:r>
              <a:rPr sz="1200" b="0" spc="-5" dirty="0">
                <a:latin typeface="Univers for BP Light"/>
                <a:cs typeface="Univers for BP Light"/>
              </a:rPr>
              <a:t>marine, rail </a:t>
            </a:r>
            <a:r>
              <a:rPr sz="1200" b="0" dirty="0">
                <a:latin typeface="Univers for BP Light"/>
                <a:cs typeface="Univers for BP Light"/>
              </a:rPr>
              <a:t>and</a:t>
            </a:r>
            <a:r>
              <a:rPr sz="1200" b="0" spc="-180" dirty="0">
                <a:latin typeface="Univers for BP Light"/>
                <a:cs typeface="Univers for BP Light"/>
              </a:rPr>
              <a:t> </a:t>
            </a:r>
            <a:r>
              <a:rPr sz="1200" b="0" spc="-5" dirty="0">
                <a:latin typeface="Univers for BP Light"/>
                <a:cs typeface="Univers for BP Light"/>
              </a:rPr>
              <a:t>aviation.</a:t>
            </a:r>
            <a:endParaRPr sz="1200">
              <a:latin typeface="Univers for BP Light"/>
              <a:cs typeface="Univers for BP Light"/>
            </a:endParaRPr>
          </a:p>
          <a:p>
            <a:pPr marL="287020" marR="184785"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Industry includes </a:t>
            </a:r>
            <a:r>
              <a:rPr sz="1200" b="0" dirty="0">
                <a:latin typeface="Univers for BP Light"/>
                <a:cs typeface="Univers for BP Light"/>
              </a:rPr>
              <a:t>energy </a:t>
            </a:r>
            <a:r>
              <a:rPr sz="1200" b="0" spc="-5" dirty="0">
                <a:latin typeface="Univers for BP Light"/>
                <a:cs typeface="Univers for BP Light"/>
              </a:rPr>
              <a:t>combusted </a:t>
            </a:r>
            <a:r>
              <a:rPr sz="1200" b="0" dirty="0">
                <a:latin typeface="Univers for BP Light"/>
                <a:cs typeface="Univers for BP Light"/>
              </a:rPr>
              <a:t>in </a:t>
            </a:r>
            <a:r>
              <a:rPr sz="1200" b="0" spc="-5" dirty="0">
                <a:latin typeface="Univers for BP Light"/>
                <a:cs typeface="Univers for BP Light"/>
              </a:rPr>
              <a:t>manufacturing; construction; </a:t>
            </a:r>
            <a:r>
              <a:rPr sz="1200" b="0" dirty="0">
                <a:latin typeface="Univers for BP Light"/>
                <a:cs typeface="Univers for BP Light"/>
              </a:rPr>
              <a:t>the energy </a:t>
            </a:r>
            <a:r>
              <a:rPr sz="1200" b="0" spc="-5" dirty="0">
                <a:latin typeface="Univers for BP Light"/>
                <a:cs typeface="Univers for BP Light"/>
              </a:rPr>
              <a:t>industry </a:t>
            </a:r>
            <a:r>
              <a:rPr sz="1200" b="0" dirty="0">
                <a:latin typeface="Univers for BP Light"/>
                <a:cs typeface="Univers for BP Light"/>
              </a:rPr>
              <a:t>including </a:t>
            </a:r>
            <a:r>
              <a:rPr sz="1200" b="0" spc="-5" dirty="0">
                <a:latin typeface="Univers for BP Light"/>
                <a:cs typeface="Univers for BP Light"/>
              </a:rPr>
              <a:t>pipeline transport; </a:t>
            </a:r>
            <a:r>
              <a:rPr sz="1200" b="0" dirty="0">
                <a:latin typeface="Univers for BP Light"/>
                <a:cs typeface="Univers for BP Light"/>
              </a:rPr>
              <a:t>and for  </a:t>
            </a:r>
            <a:r>
              <a:rPr sz="1200" b="0" spc="-5" dirty="0">
                <a:latin typeface="Univers for BP Light"/>
                <a:cs typeface="Univers for BP Light"/>
              </a:rPr>
              <a:t>transformation </a:t>
            </a:r>
            <a:r>
              <a:rPr sz="1200" b="0" dirty="0">
                <a:latin typeface="Univers for BP Light"/>
                <a:cs typeface="Univers for BP Light"/>
              </a:rPr>
              <a:t>processes </a:t>
            </a:r>
            <a:r>
              <a:rPr sz="1200" b="0" spc="-5" dirty="0">
                <a:latin typeface="Univers for BP Light"/>
                <a:cs typeface="Univers for BP Light"/>
              </a:rPr>
              <a:t>outside </a:t>
            </a:r>
            <a:r>
              <a:rPr sz="1200" b="0" dirty="0">
                <a:latin typeface="Univers for BP Light"/>
                <a:cs typeface="Univers for BP Light"/>
              </a:rPr>
              <a:t>of </a:t>
            </a:r>
            <a:r>
              <a:rPr sz="1200" b="0" spc="-5" dirty="0">
                <a:latin typeface="Univers for BP Light"/>
                <a:cs typeface="Univers for BP Light"/>
              </a:rPr>
              <a:t>power</a:t>
            </a:r>
            <a:r>
              <a:rPr sz="1200" b="0" spc="-65" dirty="0">
                <a:latin typeface="Univers for BP Light"/>
                <a:cs typeface="Univers for BP Light"/>
              </a:rPr>
              <a:t> </a:t>
            </a:r>
            <a:r>
              <a:rPr sz="1200" b="0" spc="-5" dirty="0">
                <a:latin typeface="Univers for BP Light"/>
                <a:cs typeface="Univers for BP Light"/>
              </a:rPr>
              <a:t>generation.</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Non-combusted </a:t>
            </a:r>
            <a:r>
              <a:rPr sz="1200" b="0" dirty="0">
                <a:latin typeface="Univers for BP Light"/>
                <a:cs typeface="Univers for BP Light"/>
              </a:rPr>
              <a:t>includes fuel that is used as a feedstock to create </a:t>
            </a:r>
            <a:r>
              <a:rPr sz="1200" b="0" spc="-5" dirty="0">
                <a:latin typeface="Univers for BP Light"/>
                <a:cs typeface="Univers for BP Light"/>
              </a:rPr>
              <a:t>materials </a:t>
            </a:r>
            <a:r>
              <a:rPr sz="1200" b="0" dirty="0">
                <a:latin typeface="Univers for BP Light"/>
                <a:cs typeface="Univers for BP Light"/>
              </a:rPr>
              <a:t>such as </a:t>
            </a:r>
            <a:r>
              <a:rPr sz="1200" b="0" spc="-5" dirty="0">
                <a:latin typeface="Univers for BP Light"/>
                <a:cs typeface="Univers for BP Light"/>
              </a:rPr>
              <a:t>petrochemicals, lubricant </a:t>
            </a:r>
            <a:r>
              <a:rPr sz="1200" b="0" dirty="0">
                <a:latin typeface="Univers for BP Light"/>
                <a:cs typeface="Univers for BP Light"/>
              </a:rPr>
              <a:t>and</a:t>
            </a:r>
            <a:r>
              <a:rPr sz="1200" b="0" spc="-125" dirty="0">
                <a:latin typeface="Univers for BP Light"/>
                <a:cs typeface="Univers for BP Light"/>
              </a:rPr>
              <a:t> </a:t>
            </a:r>
            <a:r>
              <a:rPr sz="1200" b="0" spc="-5" dirty="0">
                <a:latin typeface="Univers for BP Light"/>
                <a:cs typeface="Univers for BP Light"/>
              </a:rPr>
              <a:t>bitumen.</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Buildings </a:t>
            </a:r>
            <a:r>
              <a:rPr sz="1200" b="0" dirty="0">
                <a:latin typeface="Univers for BP Light"/>
                <a:cs typeface="Univers for BP Light"/>
              </a:rPr>
              <a:t>includes energy used in </a:t>
            </a:r>
            <a:r>
              <a:rPr sz="1200" b="0" spc="-5" dirty="0">
                <a:latin typeface="Univers for BP Light"/>
                <a:cs typeface="Univers for BP Light"/>
              </a:rPr>
              <a:t>residential </a:t>
            </a:r>
            <a:r>
              <a:rPr sz="1200" b="0" dirty="0">
                <a:latin typeface="Univers for BP Light"/>
                <a:cs typeface="Univers for BP Light"/>
              </a:rPr>
              <a:t>and </a:t>
            </a:r>
            <a:r>
              <a:rPr sz="1200" b="0" spc="-5" dirty="0">
                <a:latin typeface="Univers for BP Light"/>
                <a:cs typeface="Univers for BP Light"/>
              </a:rPr>
              <a:t>commercial building, </a:t>
            </a:r>
            <a:r>
              <a:rPr sz="1200" b="0" dirty="0">
                <a:latin typeface="Univers for BP Light"/>
                <a:cs typeface="Univers for BP Light"/>
              </a:rPr>
              <a:t>plus </a:t>
            </a:r>
            <a:r>
              <a:rPr sz="1200" b="0" spc="-5" dirty="0">
                <a:latin typeface="Univers for BP Light"/>
                <a:cs typeface="Univers for BP Light"/>
              </a:rPr>
              <a:t>agriculture, fishing </a:t>
            </a:r>
            <a:r>
              <a:rPr sz="1200" b="0" dirty="0">
                <a:latin typeface="Univers for BP Light"/>
                <a:cs typeface="Univers for BP Light"/>
              </a:rPr>
              <a:t>and IEA’s non-specified</a:t>
            </a:r>
            <a:r>
              <a:rPr sz="1200" b="0" spc="-125" dirty="0">
                <a:latin typeface="Univers for BP Light"/>
                <a:cs typeface="Univers for BP Light"/>
              </a:rPr>
              <a:t> </a:t>
            </a:r>
            <a:r>
              <a:rPr sz="1200" b="0" spc="-5" dirty="0">
                <a:latin typeface="Univers for BP Light"/>
                <a:cs typeface="Univers for BP Light"/>
              </a:rPr>
              <a:t>sector</a:t>
            </a:r>
            <a:endParaRPr sz="1200">
              <a:latin typeface="Univers for BP Light"/>
              <a:cs typeface="Univers for BP Light"/>
            </a:endParaRPr>
          </a:p>
          <a:p>
            <a:pPr marL="287020">
              <a:lnSpc>
                <a:spcPct val="100000"/>
              </a:lnSpc>
            </a:pPr>
            <a:r>
              <a:rPr sz="1200" b="0" dirty="0">
                <a:latin typeface="Univers for BP Light"/>
                <a:cs typeface="Univers for BP Light"/>
              </a:rPr>
              <a:t>“Other”.</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Power includes </a:t>
            </a:r>
            <a:r>
              <a:rPr sz="1200" b="0" dirty="0">
                <a:latin typeface="Univers for BP Light"/>
                <a:cs typeface="Univers for BP Light"/>
              </a:rPr>
              <a:t>inputs into </a:t>
            </a:r>
            <a:r>
              <a:rPr sz="1200" b="0" spc="-5" dirty="0">
                <a:latin typeface="Univers for BP Light"/>
                <a:cs typeface="Univers for BP Light"/>
              </a:rPr>
              <a:t>power generation </a:t>
            </a:r>
            <a:r>
              <a:rPr sz="1200" b="0" dirty="0">
                <a:latin typeface="Univers for BP Light"/>
                <a:cs typeface="Univers for BP Light"/>
              </a:rPr>
              <a:t>(including combined heat and </a:t>
            </a:r>
            <a:r>
              <a:rPr sz="1200" b="0" spc="-5" dirty="0">
                <a:latin typeface="Univers for BP Light"/>
                <a:cs typeface="Univers for BP Light"/>
              </a:rPr>
              <a:t>power</a:t>
            </a:r>
            <a:r>
              <a:rPr sz="1200" b="0" spc="-210" dirty="0">
                <a:latin typeface="Univers for BP Light"/>
                <a:cs typeface="Univers for BP Light"/>
              </a:rPr>
              <a:t> </a:t>
            </a:r>
            <a:r>
              <a:rPr sz="1200" b="0" dirty="0">
                <a:latin typeface="Univers for BP Light"/>
                <a:cs typeface="Univers for BP Light"/>
              </a:rPr>
              <a:t>plants).</a:t>
            </a:r>
            <a:endParaRPr sz="1200">
              <a:latin typeface="Univers for BP Light"/>
              <a:cs typeface="Univers for BP Light"/>
            </a:endParaRPr>
          </a:p>
          <a:p>
            <a:pPr>
              <a:lnSpc>
                <a:spcPct val="100000"/>
              </a:lnSpc>
              <a:buClr>
                <a:srgbClr val="009900"/>
              </a:buClr>
              <a:buFont typeface="Univers for BP"/>
              <a:buChar char="•"/>
            </a:pPr>
            <a:endParaRPr sz="1250">
              <a:latin typeface="Times New Roman"/>
              <a:cs typeface="Times New Roman"/>
            </a:endParaRPr>
          </a:p>
          <a:p>
            <a:pPr marL="12700">
              <a:lnSpc>
                <a:spcPct val="100000"/>
              </a:lnSpc>
            </a:pPr>
            <a:r>
              <a:rPr sz="1200" b="0" spc="-5" dirty="0">
                <a:latin typeface="Univers for BP Light"/>
                <a:cs typeface="Univers for BP Light"/>
              </a:rPr>
              <a:t>Regions</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OECD is </a:t>
            </a:r>
            <a:r>
              <a:rPr sz="1200" b="0" spc="-5" dirty="0">
                <a:latin typeface="Univers for BP Light"/>
                <a:cs typeface="Univers for BP Light"/>
              </a:rPr>
              <a:t>approximated </a:t>
            </a:r>
            <a:r>
              <a:rPr sz="1200" b="0" dirty="0">
                <a:latin typeface="Univers for BP Light"/>
                <a:cs typeface="Univers for BP Light"/>
              </a:rPr>
              <a:t>as </a:t>
            </a:r>
            <a:r>
              <a:rPr sz="1200" b="0" spc="-5" dirty="0">
                <a:latin typeface="Univers for BP Light"/>
                <a:cs typeface="Univers for BP Light"/>
              </a:rPr>
              <a:t>North America </a:t>
            </a:r>
            <a:r>
              <a:rPr sz="1200" b="0" dirty="0">
                <a:latin typeface="Univers for BP Light"/>
                <a:cs typeface="Univers for BP Light"/>
              </a:rPr>
              <a:t>plus Europe plus OECD</a:t>
            </a:r>
            <a:r>
              <a:rPr sz="1200" b="0" spc="-100" dirty="0">
                <a:latin typeface="Univers for BP Light"/>
                <a:cs typeface="Univers for BP Light"/>
              </a:rPr>
              <a:t> </a:t>
            </a:r>
            <a:r>
              <a:rPr sz="1200" b="0" dirty="0">
                <a:latin typeface="Univers for BP Light"/>
                <a:cs typeface="Univers for BP Light"/>
              </a:rPr>
              <a:t>Asia.</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Other Asia includes all </a:t>
            </a:r>
            <a:r>
              <a:rPr sz="1200" b="0" spc="-5" dirty="0">
                <a:latin typeface="Univers for BP Light"/>
                <a:cs typeface="Univers for BP Light"/>
              </a:rPr>
              <a:t>countries </a:t>
            </a:r>
            <a:r>
              <a:rPr sz="1200" b="0" dirty="0">
                <a:latin typeface="Univers for BP Light"/>
                <a:cs typeface="Univers for BP Light"/>
              </a:rPr>
              <a:t>in non-OECD Asia excluding China and</a:t>
            </a:r>
            <a:r>
              <a:rPr sz="1200" b="0" spc="-220" dirty="0">
                <a:latin typeface="Univers for BP Light"/>
                <a:cs typeface="Univers for BP Light"/>
              </a:rPr>
              <a:t> </a:t>
            </a:r>
            <a:r>
              <a:rPr sz="1200" b="0" dirty="0">
                <a:latin typeface="Univers for BP Light"/>
                <a:cs typeface="Univers for BP Light"/>
              </a:rPr>
              <a:t>India.</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China refers to the Chinese</a:t>
            </a:r>
            <a:r>
              <a:rPr sz="1200" b="0" spc="-120" dirty="0">
                <a:latin typeface="Univers for BP Light"/>
                <a:cs typeface="Univers for BP Light"/>
              </a:rPr>
              <a:t> </a:t>
            </a:r>
            <a:r>
              <a:rPr sz="1200" b="0" spc="-5" dirty="0">
                <a:latin typeface="Univers for BP Light"/>
                <a:cs typeface="Univers for BP Light"/>
              </a:rPr>
              <a:t>Mainland.</a:t>
            </a:r>
            <a:endParaRPr sz="1200">
              <a:latin typeface="Univers for BP Light"/>
              <a:cs typeface="Univers for BP Light"/>
            </a:endParaRPr>
          </a:p>
          <a:p>
            <a:pPr>
              <a:lnSpc>
                <a:spcPct val="100000"/>
              </a:lnSpc>
              <a:spcBef>
                <a:spcPts val="5"/>
              </a:spcBef>
              <a:buClr>
                <a:srgbClr val="009900"/>
              </a:buClr>
              <a:buFont typeface="Univers for BP"/>
              <a:buChar char="•"/>
            </a:pPr>
            <a:endParaRPr sz="1250">
              <a:latin typeface="Times New Roman"/>
              <a:cs typeface="Times New Roman"/>
            </a:endParaRPr>
          </a:p>
          <a:p>
            <a:pPr marL="12700">
              <a:lnSpc>
                <a:spcPct val="100000"/>
              </a:lnSpc>
            </a:pPr>
            <a:r>
              <a:rPr sz="1200" b="0" dirty="0">
                <a:latin typeface="Univers for BP Light"/>
                <a:cs typeface="Univers for BP Light"/>
              </a:rPr>
              <a:t>Fuels</a:t>
            </a:r>
            <a:endParaRPr sz="1200">
              <a:latin typeface="Univers for BP Light"/>
              <a:cs typeface="Univers for BP Light"/>
            </a:endParaRPr>
          </a:p>
          <a:p>
            <a:pPr marL="287020" marR="508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Oil unless noted </a:t>
            </a:r>
            <a:r>
              <a:rPr sz="1200" b="0" spc="-5" dirty="0">
                <a:latin typeface="Univers for BP Light"/>
                <a:cs typeface="Univers for BP Light"/>
              </a:rPr>
              <a:t>otherwise includes: </a:t>
            </a:r>
            <a:r>
              <a:rPr sz="1200" b="0" dirty="0">
                <a:latin typeface="Univers for BP Light"/>
                <a:cs typeface="Univers for BP Light"/>
              </a:rPr>
              <a:t>crude; natural gas </a:t>
            </a:r>
            <a:r>
              <a:rPr sz="1200" b="0" spc="-5" dirty="0">
                <a:latin typeface="Univers for BP Light"/>
                <a:cs typeface="Univers for BP Light"/>
              </a:rPr>
              <a:t>liquids </a:t>
            </a:r>
            <a:r>
              <a:rPr sz="1200" b="0" dirty="0">
                <a:latin typeface="Univers for BP Light"/>
                <a:cs typeface="Univers for BP Light"/>
              </a:rPr>
              <a:t>(NGLs); gas-to-liquids (GTLs); </a:t>
            </a:r>
            <a:r>
              <a:rPr sz="1200" b="0" spc="-5" dirty="0">
                <a:latin typeface="Univers for BP Light"/>
                <a:cs typeface="Univers for BP Light"/>
              </a:rPr>
              <a:t>coal-to-liquids </a:t>
            </a:r>
            <a:r>
              <a:rPr sz="1200" b="0" dirty="0">
                <a:latin typeface="Univers for BP Light"/>
                <a:cs typeface="Univers for BP Light"/>
              </a:rPr>
              <a:t>(CTLs); condensate;  and </a:t>
            </a:r>
            <a:r>
              <a:rPr sz="1200" b="0" spc="-5" dirty="0">
                <a:latin typeface="Univers for BP Light"/>
                <a:cs typeface="Univers for BP Light"/>
              </a:rPr>
              <a:t>refinery</a:t>
            </a:r>
            <a:r>
              <a:rPr sz="1200" b="0" spc="-105" dirty="0">
                <a:latin typeface="Univers for BP Light"/>
                <a:cs typeface="Univers for BP Light"/>
              </a:rPr>
              <a:t> </a:t>
            </a:r>
            <a:r>
              <a:rPr sz="1200" b="0" dirty="0">
                <a:latin typeface="Univers for BP Light"/>
                <a:cs typeface="Univers for BP Light"/>
              </a:rPr>
              <a:t>gains.</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Liquids </a:t>
            </a:r>
            <a:r>
              <a:rPr sz="1200" b="0" spc="-5" dirty="0">
                <a:latin typeface="Univers for BP Light"/>
                <a:cs typeface="Univers for BP Light"/>
              </a:rPr>
              <a:t>includes </a:t>
            </a:r>
            <a:r>
              <a:rPr sz="1200" b="0" dirty="0">
                <a:latin typeface="Univers for BP Light"/>
                <a:cs typeface="Univers for BP Light"/>
              </a:rPr>
              <a:t>all of oil plus</a:t>
            </a:r>
            <a:r>
              <a:rPr sz="1200" b="0" spc="-165" dirty="0">
                <a:latin typeface="Univers for BP Light"/>
                <a:cs typeface="Univers for BP Light"/>
              </a:rPr>
              <a:t> </a:t>
            </a:r>
            <a:r>
              <a:rPr sz="1200" b="0" dirty="0">
                <a:latin typeface="Univers for BP Light"/>
                <a:cs typeface="Univers for BP Light"/>
              </a:rPr>
              <a:t>biofuels.</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spc="-5" dirty="0">
                <a:latin typeface="Univers for BP Light"/>
                <a:cs typeface="Univers for BP Light"/>
              </a:rPr>
              <a:t>Renewables </a:t>
            </a:r>
            <a:r>
              <a:rPr sz="1200" b="0" dirty="0">
                <a:latin typeface="Univers for BP Light"/>
                <a:cs typeface="Univers for BP Light"/>
              </a:rPr>
              <a:t>unless </a:t>
            </a:r>
            <a:r>
              <a:rPr sz="1200" b="0" spc="-5" dirty="0">
                <a:latin typeface="Univers for BP Light"/>
                <a:cs typeface="Univers for BP Light"/>
              </a:rPr>
              <a:t>otherwise </a:t>
            </a:r>
            <a:r>
              <a:rPr sz="1200" b="0" dirty="0">
                <a:latin typeface="Univers for BP Light"/>
                <a:cs typeface="Univers for BP Light"/>
              </a:rPr>
              <a:t>noted </a:t>
            </a:r>
            <a:r>
              <a:rPr sz="1200" b="0" spc="-5" dirty="0">
                <a:latin typeface="Univers for BP Light"/>
                <a:cs typeface="Univers for BP Light"/>
              </a:rPr>
              <a:t>includes </a:t>
            </a:r>
            <a:r>
              <a:rPr sz="1200" b="0" dirty="0">
                <a:latin typeface="Univers for BP Light"/>
                <a:cs typeface="Univers for BP Light"/>
              </a:rPr>
              <a:t>wind, </a:t>
            </a:r>
            <a:r>
              <a:rPr sz="1200" b="0" spc="-5" dirty="0">
                <a:latin typeface="Univers for BP Light"/>
                <a:cs typeface="Univers for BP Light"/>
              </a:rPr>
              <a:t>solar, geothermal, </a:t>
            </a:r>
            <a:r>
              <a:rPr sz="1200" b="0" dirty="0">
                <a:latin typeface="Univers for BP Light"/>
                <a:cs typeface="Univers for BP Light"/>
              </a:rPr>
              <a:t>biomass, and biofuels and </a:t>
            </a:r>
            <a:r>
              <a:rPr sz="1200" b="0" spc="-5" dirty="0">
                <a:latin typeface="Univers for BP Light"/>
                <a:cs typeface="Univers for BP Light"/>
              </a:rPr>
              <a:t>excludes </a:t>
            </a:r>
            <a:r>
              <a:rPr sz="1200" b="0" dirty="0">
                <a:latin typeface="Univers for BP Light"/>
                <a:cs typeface="Univers for BP Light"/>
              </a:rPr>
              <a:t>large-scale</a:t>
            </a:r>
            <a:r>
              <a:rPr sz="1200" b="0" spc="-150" dirty="0">
                <a:latin typeface="Univers for BP Light"/>
                <a:cs typeface="Univers for BP Light"/>
              </a:rPr>
              <a:t> </a:t>
            </a:r>
            <a:r>
              <a:rPr sz="1200" b="0" dirty="0">
                <a:latin typeface="Univers for BP Light"/>
                <a:cs typeface="Univers for BP Light"/>
              </a:rPr>
              <a:t>hydro.</a:t>
            </a:r>
            <a:endParaRPr sz="1200">
              <a:latin typeface="Univers for BP Light"/>
              <a:cs typeface="Univers for BP Light"/>
            </a:endParaRPr>
          </a:p>
          <a:p>
            <a:pPr marL="287020" indent="-274320">
              <a:lnSpc>
                <a:spcPct val="100000"/>
              </a:lnSpc>
              <a:buClr>
                <a:srgbClr val="009900"/>
              </a:buClr>
              <a:buFont typeface="Univers for BP"/>
              <a:buChar char="•"/>
              <a:tabLst>
                <a:tab pos="286385" algn="l"/>
                <a:tab pos="287020" algn="l"/>
              </a:tabLst>
            </a:pPr>
            <a:r>
              <a:rPr sz="1200" b="0" dirty="0">
                <a:latin typeface="Univers for BP Light"/>
                <a:cs typeface="Univers for BP Light"/>
              </a:rPr>
              <a:t>Non-fossils </a:t>
            </a:r>
            <a:r>
              <a:rPr sz="1200" b="0" spc="-5" dirty="0">
                <a:latin typeface="Univers for BP Light"/>
                <a:cs typeface="Univers for BP Light"/>
              </a:rPr>
              <a:t>includes renewables, </a:t>
            </a:r>
            <a:r>
              <a:rPr sz="1200" b="0" dirty="0">
                <a:latin typeface="Univers for BP Light"/>
                <a:cs typeface="Univers for BP Light"/>
              </a:rPr>
              <a:t>nuclear and</a:t>
            </a:r>
            <a:r>
              <a:rPr sz="1200" b="0" spc="-140" dirty="0">
                <a:latin typeface="Univers for BP Light"/>
                <a:cs typeface="Univers for BP Light"/>
              </a:rPr>
              <a:t> </a:t>
            </a:r>
            <a:r>
              <a:rPr sz="1200" b="0" dirty="0">
                <a:latin typeface="Univers for BP Light"/>
                <a:cs typeface="Univers for BP Light"/>
              </a:rPr>
              <a:t>hydro.</a:t>
            </a:r>
            <a:endParaRPr sz="1200">
              <a:latin typeface="Univers for BP Light"/>
              <a:cs typeface="Univers for BP Light"/>
            </a:endParaRPr>
          </a:p>
        </p:txBody>
      </p:sp>
      <p:sp>
        <p:nvSpPr>
          <p:cNvPr id="4" name="object 4"/>
          <p:cNvSpPr/>
          <p:nvPr/>
        </p:nvSpPr>
        <p:spPr>
          <a:xfrm>
            <a:off x="524255" y="126492"/>
            <a:ext cx="730250" cy="251460"/>
          </a:xfrm>
          <a:custGeom>
            <a:avLst/>
            <a:gdLst/>
            <a:ahLst/>
            <a:cxnLst/>
            <a:rect l="l" t="t" r="r" b="b"/>
            <a:pathLst>
              <a:path w="730250" h="251460">
                <a:moveTo>
                  <a:pt x="688085"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688085" y="251459"/>
                </a:lnTo>
                <a:lnTo>
                  <a:pt x="704401" y="248161"/>
                </a:lnTo>
                <a:lnTo>
                  <a:pt x="717723" y="239172"/>
                </a:lnTo>
                <a:lnTo>
                  <a:pt x="726703" y="225849"/>
                </a:lnTo>
                <a:lnTo>
                  <a:pt x="729996" y="209550"/>
                </a:lnTo>
                <a:lnTo>
                  <a:pt x="729996" y="41909"/>
                </a:lnTo>
                <a:lnTo>
                  <a:pt x="726703" y="25610"/>
                </a:lnTo>
                <a:lnTo>
                  <a:pt x="717723" y="12287"/>
                </a:lnTo>
                <a:lnTo>
                  <a:pt x="704401" y="3298"/>
                </a:lnTo>
                <a:lnTo>
                  <a:pt x="688085" y="0"/>
                </a:lnTo>
                <a:close/>
              </a:path>
            </a:pathLst>
          </a:custGeom>
          <a:solidFill>
            <a:srgbClr val="BEBEBE"/>
          </a:solidFill>
        </p:spPr>
        <p:txBody>
          <a:bodyPr wrap="square" lIns="0" tIns="0" rIns="0" bIns="0" rtlCol="0"/>
          <a:lstStyle/>
          <a:p>
            <a:endParaRPr/>
          </a:p>
        </p:txBody>
      </p:sp>
      <p:sp>
        <p:nvSpPr>
          <p:cNvPr id="5" name="object 5"/>
          <p:cNvSpPr txBox="1"/>
          <p:nvPr/>
        </p:nvSpPr>
        <p:spPr>
          <a:xfrm>
            <a:off x="614883" y="146939"/>
            <a:ext cx="491490" cy="212090"/>
          </a:xfrm>
          <a:prstGeom prst="rect">
            <a:avLst/>
          </a:prstGeom>
        </p:spPr>
        <p:txBody>
          <a:bodyPr vert="horz" wrap="square" lIns="0" tIns="0" rIns="0" bIns="0" rtlCol="0">
            <a:spAutoFit/>
          </a:bodyPr>
          <a:lstStyle/>
          <a:p>
            <a:pPr marL="12700">
              <a:lnSpc>
                <a:spcPct val="100000"/>
              </a:lnSpc>
            </a:pPr>
            <a:r>
              <a:rPr sz="1250" i="1" spc="-40" dirty="0">
                <a:latin typeface="Univers for BP"/>
                <a:cs typeface="Univers for BP"/>
              </a:rPr>
              <a:t>An</a:t>
            </a:r>
            <a:r>
              <a:rPr sz="1250" i="1" spc="-30" dirty="0">
                <a:latin typeface="Univers for BP"/>
                <a:cs typeface="Univers for BP"/>
              </a:rPr>
              <a:t>nex</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122</a:t>
            </a:fld>
            <a:endParaRPr sz="1200">
              <a:latin typeface="Univers for BP Light"/>
              <a:cs typeface="Univers for BP Light"/>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56386"/>
            <a:ext cx="5275580" cy="361950"/>
          </a:xfrm>
          <a:prstGeom prst="rect">
            <a:avLst/>
          </a:prstGeom>
        </p:spPr>
        <p:txBody>
          <a:bodyPr vert="horz" wrap="square" lIns="0" tIns="0" rIns="0" bIns="0" rtlCol="0">
            <a:spAutoFit/>
          </a:bodyPr>
          <a:lstStyle/>
          <a:p>
            <a:pPr marL="12700">
              <a:lnSpc>
                <a:spcPct val="100000"/>
              </a:lnSpc>
            </a:pPr>
            <a:r>
              <a:rPr spc="-5" dirty="0"/>
              <a:t>Comparison and other key data</a:t>
            </a:r>
            <a:r>
              <a:rPr spc="75" dirty="0"/>
              <a:t> </a:t>
            </a:r>
            <a:r>
              <a:rPr spc="-5" dirty="0"/>
              <a:t>sources</a:t>
            </a:r>
          </a:p>
        </p:txBody>
      </p:sp>
      <p:sp>
        <p:nvSpPr>
          <p:cNvPr id="3" name="object 3"/>
          <p:cNvSpPr txBox="1"/>
          <p:nvPr/>
        </p:nvSpPr>
        <p:spPr>
          <a:xfrm>
            <a:off x="493877" y="1278382"/>
            <a:ext cx="8801735" cy="4319270"/>
          </a:xfrm>
          <a:prstGeom prst="rect">
            <a:avLst/>
          </a:prstGeom>
        </p:spPr>
        <p:txBody>
          <a:bodyPr vert="horz" wrap="square" lIns="0" tIns="0" rIns="0" bIns="0" rtlCol="0">
            <a:spAutoFit/>
          </a:bodyPr>
          <a:lstStyle/>
          <a:p>
            <a:pPr marL="12700">
              <a:lnSpc>
                <a:spcPct val="100000"/>
              </a:lnSpc>
            </a:pPr>
            <a:r>
              <a:rPr sz="1200" b="0" spc="-5" dirty="0">
                <a:latin typeface="Univers for BP Light"/>
                <a:cs typeface="Univers for BP Light"/>
              </a:rPr>
              <a:t>Comparison </a:t>
            </a:r>
            <a:r>
              <a:rPr sz="1200" b="0" spc="5" dirty="0">
                <a:latin typeface="Univers for BP Light"/>
                <a:cs typeface="Univers for BP Light"/>
              </a:rPr>
              <a:t>data</a:t>
            </a:r>
            <a:r>
              <a:rPr sz="1200" b="0" spc="-120" dirty="0">
                <a:latin typeface="Univers for BP Light"/>
                <a:cs typeface="Univers for BP Light"/>
              </a:rPr>
              <a:t> </a:t>
            </a:r>
            <a:r>
              <a:rPr sz="1200" b="0" dirty="0">
                <a:latin typeface="Univers for BP Light"/>
                <a:cs typeface="Univers for BP Light"/>
              </a:rPr>
              <a:t>sources:</a:t>
            </a:r>
            <a:endParaRPr sz="1200">
              <a:latin typeface="Univers for BP Light"/>
              <a:cs typeface="Univers for BP Light"/>
            </a:endParaRPr>
          </a:p>
          <a:p>
            <a:pPr marL="12700" marR="2534285">
              <a:lnSpc>
                <a:spcPct val="150000"/>
              </a:lnSpc>
            </a:pPr>
            <a:r>
              <a:rPr sz="1200" b="0" dirty="0">
                <a:latin typeface="Univers for BP Light"/>
                <a:cs typeface="Univers for BP Light"/>
              </a:rPr>
              <a:t>BNEF: </a:t>
            </a:r>
            <a:r>
              <a:rPr sz="1200" b="0" spc="-5" dirty="0">
                <a:latin typeface="Univers for BP Light"/>
                <a:cs typeface="Univers for BP Light"/>
              </a:rPr>
              <a:t>Bloomberg </a:t>
            </a:r>
            <a:r>
              <a:rPr sz="1200" b="0" dirty="0">
                <a:latin typeface="Univers for BP Light"/>
                <a:cs typeface="Univers for BP Light"/>
              </a:rPr>
              <a:t>New Energy Finance, </a:t>
            </a:r>
            <a:r>
              <a:rPr sz="1200" b="0" u="sng" spc="-5" dirty="0">
                <a:latin typeface="Univers for BP Light"/>
                <a:cs typeface="Univers for BP Light"/>
              </a:rPr>
              <a:t>Long-Term Electric Vehicle Outlook </a:t>
            </a:r>
            <a:r>
              <a:rPr sz="1200" b="0" u="sng" dirty="0">
                <a:latin typeface="Univers for BP Light"/>
                <a:cs typeface="Univers for BP Light"/>
              </a:rPr>
              <a:t>2017</a:t>
            </a:r>
            <a:r>
              <a:rPr sz="1200" b="0" dirty="0">
                <a:latin typeface="Univers for BP Light"/>
                <a:cs typeface="Univers for BP Light"/>
              </a:rPr>
              <a:t>, July 2017  </a:t>
            </a:r>
            <a:r>
              <a:rPr sz="1200" b="0" spc="5" dirty="0">
                <a:latin typeface="Univers for BP Light"/>
                <a:cs typeface="Univers for BP Light"/>
              </a:rPr>
              <a:t>CNPC: </a:t>
            </a:r>
            <a:r>
              <a:rPr sz="1200" b="0" spc="-5" dirty="0">
                <a:latin typeface="Univers for BP Light"/>
                <a:cs typeface="Univers for BP Light"/>
              </a:rPr>
              <a:t>CNPC </a:t>
            </a:r>
            <a:r>
              <a:rPr sz="1200" b="0" dirty="0">
                <a:latin typeface="Univers for BP Light"/>
                <a:cs typeface="Univers for BP Light"/>
              </a:rPr>
              <a:t>Economics &amp; </a:t>
            </a:r>
            <a:r>
              <a:rPr sz="1200" b="0" spc="-5" dirty="0">
                <a:latin typeface="Univers for BP Light"/>
                <a:cs typeface="Univers for BP Light"/>
              </a:rPr>
              <a:t>Technology </a:t>
            </a:r>
            <a:r>
              <a:rPr sz="1200" b="0" dirty="0">
                <a:latin typeface="Univers for BP Light"/>
                <a:cs typeface="Univers for BP Light"/>
              </a:rPr>
              <a:t>Research </a:t>
            </a:r>
            <a:r>
              <a:rPr sz="1200" b="0" spc="-5" dirty="0">
                <a:latin typeface="Univers for BP Light"/>
                <a:cs typeface="Univers for BP Light"/>
              </a:rPr>
              <a:t>Institute, </a:t>
            </a:r>
            <a:r>
              <a:rPr sz="1200" b="0" u="sng" dirty="0">
                <a:latin typeface="Univers for BP Light"/>
                <a:cs typeface="Univers for BP Light"/>
              </a:rPr>
              <a:t>Energy </a:t>
            </a:r>
            <a:r>
              <a:rPr sz="1200" b="0" u="sng" spc="-5" dirty="0">
                <a:latin typeface="Univers for BP Light"/>
                <a:cs typeface="Univers for BP Light"/>
              </a:rPr>
              <a:t>Outlook </a:t>
            </a:r>
            <a:r>
              <a:rPr sz="1200" b="0" u="sng" dirty="0">
                <a:latin typeface="Univers for BP Light"/>
                <a:cs typeface="Univers for BP Light"/>
              </a:rPr>
              <a:t>2050</a:t>
            </a:r>
            <a:r>
              <a:rPr sz="1200" b="0" dirty="0">
                <a:latin typeface="Univers for BP Light"/>
                <a:cs typeface="Univers for BP Light"/>
              </a:rPr>
              <a:t>,</a:t>
            </a:r>
            <a:r>
              <a:rPr sz="1200" b="0" spc="-145" dirty="0">
                <a:latin typeface="Univers for BP Light"/>
                <a:cs typeface="Univers for BP Light"/>
              </a:rPr>
              <a:t> </a:t>
            </a:r>
            <a:r>
              <a:rPr sz="1200" b="0" dirty="0">
                <a:latin typeface="Univers for BP Light"/>
                <a:cs typeface="Univers for BP Light"/>
              </a:rPr>
              <a:t>2017</a:t>
            </a:r>
            <a:endParaRPr sz="1200">
              <a:latin typeface="Univers for BP Light"/>
              <a:cs typeface="Univers for BP Light"/>
            </a:endParaRPr>
          </a:p>
          <a:p>
            <a:pPr marL="12700" marR="5080">
              <a:lnSpc>
                <a:spcPts val="2160"/>
              </a:lnSpc>
              <a:spcBef>
                <a:spcPts val="190"/>
              </a:spcBef>
            </a:pPr>
            <a:r>
              <a:rPr sz="1200" b="0" spc="5" dirty="0">
                <a:latin typeface="Univers for BP Light"/>
                <a:cs typeface="Univers for BP Light"/>
              </a:rPr>
              <a:t>EIA: </a:t>
            </a:r>
            <a:r>
              <a:rPr sz="1200" b="0" dirty="0">
                <a:latin typeface="Univers for BP Light"/>
                <a:cs typeface="Univers for BP Light"/>
              </a:rPr>
              <a:t>US Energy Information </a:t>
            </a:r>
            <a:r>
              <a:rPr sz="1200" b="0" spc="-5" dirty="0">
                <a:latin typeface="Univers for BP Light"/>
                <a:cs typeface="Univers for BP Light"/>
              </a:rPr>
              <a:t>Administration, </a:t>
            </a:r>
            <a:r>
              <a:rPr sz="1200" b="0" u="sng" dirty="0">
                <a:latin typeface="Univers for BP Light"/>
                <a:cs typeface="Univers for BP Light"/>
              </a:rPr>
              <a:t>International Energy </a:t>
            </a:r>
            <a:r>
              <a:rPr sz="1200" b="0" u="sng" spc="-5" dirty="0">
                <a:latin typeface="Univers for BP Light"/>
                <a:cs typeface="Univers for BP Light"/>
              </a:rPr>
              <a:t>Outlook </a:t>
            </a:r>
            <a:r>
              <a:rPr sz="1200" b="0" u="sng" dirty="0">
                <a:latin typeface="Univers for BP Light"/>
                <a:cs typeface="Univers for BP Light"/>
              </a:rPr>
              <a:t>2017</a:t>
            </a:r>
            <a:r>
              <a:rPr sz="1200" b="0" dirty="0">
                <a:latin typeface="Univers for BP Light"/>
                <a:cs typeface="Univers for BP Light"/>
              </a:rPr>
              <a:t>, </a:t>
            </a:r>
            <a:r>
              <a:rPr sz="1200" b="0" spc="-5" dirty="0">
                <a:latin typeface="Univers for BP Light"/>
                <a:cs typeface="Univers for BP Light"/>
              </a:rPr>
              <a:t>Washington, </a:t>
            </a:r>
            <a:r>
              <a:rPr sz="1200" b="0" dirty="0">
                <a:latin typeface="Univers for BP Light"/>
                <a:cs typeface="Univers for BP Light"/>
              </a:rPr>
              <a:t>D.C., </a:t>
            </a:r>
            <a:r>
              <a:rPr sz="1200" b="0" spc="-5" dirty="0">
                <a:latin typeface="Univers for BP Light"/>
                <a:cs typeface="Univers for BP Light"/>
              </a:rPr>
              <a:t>United States, September </a:t>
            </a:r>
            <a:r>
              <a:rPr sz="1200" b="0" dirty="0">
                <a:latin typeface="Univers for BP Light"/>
                <a:cs typeface="Univers for BP Light"/>
              </a:rPr>
              <a:t>2017  </a:t>
            </a:r>
            <a:r>
              <a:rPr sz="1200" b="0" spc="5" dirty="0">
                <a:latin typeface="Univers for BP Light"/>
                <a:cs typeface="Univers for BP Light"/>
              </a:rPr>
              <a:t>IEA: </a:t>
            </a:r>
            <a:r>
              <a:rPr sz="1200" b="0" dirty="0">
                <a:latin typeface="Univers for BP Light"/>
                <a:cs typeface="Univers for BP Light"/>
              </a:rPr>
              <a:t>International Energy Agency, </a:t>
            </a:r>
            <a:r>
              <a:rPr sz="1200" b="0" u="sng" spc="-5" dirty="0">
                <a:latin typeface="Univers for BP Light"/>
                <a:cs typeface="Univers for BP Light"/>
              </a:rPr>
              <a:t>World </a:t>
            </a:r>
            <a:r>
              <a:rPr sz="1200" b="0" u="sng" dirty="0">
                <a:latin typeface="Univers for BP Light"/>
                <a:cs typeface="Univers for BP Light"/>
              </a:rPr>
              <a:t>Energy </a:t>
            </a:r>
            <a:r>
              <a:rPr sz="1200" b="0" u="sng" spc="-5" dirty="0">
                <a:latin typeface="Univers for BP Light"/>
                <a:cs typeface="Univers for BP Light"/>
              </a:rPr>
              <a:t>Outlook </a:t>
            </a:r>
            <a:r>
              <a:rPr sz="1200" b="0" u="sng" dirty="0">
                <a:latin typeface="Univers for BP Light"/>
                <a:cs typeface="Univers for BP Light"/>
              </a:rPr>
              <a:t>2017 </a:t>
            </a:r>
            <a:r>
              <a:rPr sz="1200" b="0" dirty="0">
                <a:latin typeface="Univers for BP Light"/>
                <a:cs typeface="Univers for BP Light"/>
              </a:rPr>
              <a:t>, </a:t>
            </a:r>
            <a:r>
              <a:rPr sz="1200" b="0" spc="-5" dirty="0">
                <a:latin typeface="Univers for BP Light"/>
                <a:cs typeface="Univers for BP Light"/>
              </a:rPr>
              <a:t>Paris, </a:t>
            </a:r>
            <a:r>
              <a:rPr sz="1200" b="0" dirty="0">
                <a:latin typeface="Univers for BP Light"/>
                <a:cs typeface="Univers for BP Light"/>
              </a:rPr>
              <a:t>France, November</a:t>
            </a:r>
            <a:r>
              <a:rPr sz="1200" b="0" spc="-215" dirty="0">
                <a:latin typeface="Univers for BP Light"/>
                <a:cs typeface="Univers for BP Light"/>
              </a:rPr>
              <a:t> </a:t>
            </a:r>
            <a:r>
              <a:rPr sz="1200" b="0" dirty="0">
                <a:latin typeface="Univers for BP Light"/>
                <a:cs typeface="Univers for BP Light"/>
              </a:rPr>
              <a:t>2017</a:t>
            </a:r>
            <a:endParaRPr sz="1200">
              <a:latin typeface="Univers for BP Light"/>
              <a:cs typeface="Univers for BP Light"/>
            </a:endParaRPr>
          </a:p>
          <a:p>
            <a:pPr marL="12700" marR="365125">
              <a:lnSpc>
                <a:spcPts val="2160"/>
              </a:lnSpc>
            </a:pPr>
            <a:r>
              <a:rPr sz="1200" b="0" spc="5" dirty="0">
                <a:latin typeface="Univers for BP Light"/>
                <a:cs typeface="Univers for BP Light"/>
              </a:rPr>
              <a:t>IEEJ: </a:t>
            </a:r>
            <a:r>
              <a:rPr sz="1200" b="0" spc="-5" dirty="0">
                <a:latin typeface="Univers for BP Light"/>
                <a:cs typeface="Univers for BP Light"/>
              </a:rPr>
              <a:t>Institute </a:t>
            </a:r>
            <a:r>
              <a:rPr sz="1200" b="0" dirty="0">
                <a:latin typeface="Univers for BP Light"/>
                <a:cs typeface="Univers for BP Light"/>
              </a:rPr>
              <a:t>of Energy Economics Japan, </a:t>
            </a:r>
            <a:r>
              <a:rPr sz="1200" b="0" u="sng" spc="-5" dirty="0">
                <a:latin typeface="Univers for BP Light"/>
                <a:cs typeface="Univers for BP Light"/>
              </a:rPr>
              <a:t>Outlook </a:t>
            </a:r>
            <a:r>
              <a:rPr sz="1200" b="0" u="sng" dirty="0">
                <a:latin typeface="Univers for BP Light"/>
                <a:cs typeface="Univers for BP Light"/>
              </a:rPr>
              <a:t>2018 - </a:t>
            </a:r>
            <a:r>
              <a:rPr sz="1200" b="0" u="sng" spc="-5" dirty="0">
                <a:latin typeface="Univers for BP Light"/>
                <a:cs typeface="Univers for BP Light"/>
              </a:rPr>
              <a:t>Prospects </a:t>
            </a:r>
            <a:r>
              <a:rPr sz="1200" b="0" u="sng" dirty="0">
                <a:latin typeface="Univers for BP Light"/>
                <a:cs typeface="Univers for BP Light"/>
              </a:rPr>
              <a:t>and </a:t>
            </a:r>
            <a:r>
              <a:rPr sz="1200" b="0" u="sng" spc="-5" dirty="0">
                <a:latin typeface="Univers for BP Light"/>
                <a:cs typeface="Univers for BP Light"/>
              </a:rPr>
              <a:t>challenges until </a:t>
            </a:r>
            <a:r>
              <a:rPr sz="1200" b="0" u="sng" dirty="0">
                <a:latin typeface="Univers for BP Light"/>
                <a:cs typeface="Univers for BP Light"/>
              </a:rPr>
              <a:t>2050</a:t>
            </a:r>
            <a:r>
              <a:rPr sz="1200" b="0" dirty="0">
                <a:latin typeface="Univers for BP Light"/>
                <a:cs typeface="Univers for BP Light"/>
              </a:rPr>
              <a:t>, Tokyo, Japan, October 2017  </a:t>
            </a:r>
            <a:r>
              <a:rPr sz="1200" b="0" spc="5" dirty="0">
                <a:latin typeface="Univers for BP Light"/>
                <a:cs typeface="Univers for BP Light"/>
              </a:rPr>
              <a:t>IHS: </a:t>
            </a:r>
            <a:r>
              <a:rPr sz="1200" b="0" dirty="0">
                <a:latin typeface="Univers for BP Light"/>
                <a:cs typeface="Univers for BP Light"/>
              </a:rPr>
              <a:t>IHS </a:t>
            </a:r>
            <a:r>
              <a:rPr sz="1200" b="0" spc="-5" dirty="0">
                <a:latin typeface="Univers for BP Light"/>
                <a:cs typeface="Univers for BP Light"/>
              </a:rPr>
              <a:t>Markit, </a:t>
            </a:r>
            <a:r>
              <a:rPr sz="1200" b="0" u="sng" spc="-5" dirty="0">
                <a:latin typeface="Univers for BP Light"/>
                <a:cs typeface="Univers for BP Light"/>
              </a:rPr>
              <a:t>Rivalry: </a:t>
            </a:r>
            <a:r>
              <a:rPr sz="1200" b="0" u="sng" dirty="0">
                <a:latin typeface="Univers for BP Light"/>
                <a:cs typeface="Univers for BP Light"/>
              </a:rPr>
              <a:t>the IHS </a:t>
            </a:r>
            <a:r>
              <a:rPr sz="1200" b="0" u="sng" spc="-5" dirty="0">
                <a:latin typeface="Univers for BP Light"/>
                <a:cs typeface="Univers for BP Light"/>
              </a:rPr>
              <a:t>Markit </a:t>
            </a:r>
            <a:r>
              <a:rPr sz="1200" b="0" u="sng" dirty="0">
                <a:latin typeface="Univers for BP Light"/>
                <a:cs typeface="Univers for BP Light"/>
              </a:rPr>
              <a:t>view</a:t>
            </a:r>
            <a:r>
              <a:rPr sz="1200" b="0" dirty="0">
                <a:latin typeface="Univers for BP Light"/>
                <a:cs typeface="Univers for BP Light"/>
              </a:rPr>
              <a:t>, July</a:t>
            </a:r>
            <a:r>
              <a:rPr sz="1200" b="0" spc="-10" dirty="0">
                <a:latin typeface="Univers for BP Light"/>
                <a:cs typeface="Univers for BP Light"/>
              </a:rPr>
              <a:t> </a:t>
            </a:r>
            <a:r>
              <a:rPr sz="1200" b="0" dirty="0">
                <a:latin typeface="Univers for BP Light"/>
                <a:cs typeface="Univers for BP Light"/>
              </a:rPr>
              <a:t>2017</a:t>
            </a:r>
            <a:endParaRPr sz="1200">
              <a:latin typeface="Univers for BP Light"/>
              <a:cs typeface="Univers for BP Light"/>
            </a:endParaRPr>
          </a:p>
          <a:p>
            <a:pPr marL="12700" marR="2192020">
              <a:lnSpc>
                <a:spcPts val="2160"/>
              </a:lnSpc>
            </a:pPr>
            <a:r>
              <a:rPr sz="1200" b="0" spc="5" dirty="0">
                <a:latin typeface="Univers for BP Light"/>
                <a:cs typeface="Univers for BP Light"/>
              </a:rPr>
              <a:t>OPEC: </a:t>
            </a:r>
            <a:r>
              <a:rPr sz="1200" b="0" spc="-5" dirty="0">
                <a:latin typeface="Univers for BP Light"/>
                <a:cs typeface="Univers for BP Light"/>
              </a:rPr>
              <a:t>Organization </a:t>
            </a:r>
            <a:r>
              <a:rPr sz="1200" b="0" dirty="0">
                <a:latin typeface="Univers for BP Light"/>
                <a:cs typeface="Univers for BP Light"/>
              </a:rPr>
              <a:t>of </a:t>
            </a:r>
            <a:r>
              <a:rPr sz="1200" b="0" spc="-5" dirty="0">
                <a:latin typeface="Univers for BP Light"/>
                <a:cs typeface="Univers for BP Light"/>
              </a:rPr>
              <a:t>the Petroleum Exporting Countries, </a:t>
            </a:r>
            <a:r>
              <a:rPr sz="1200" b="0" u="sng" spc="-5" dirty="0">
                <a:latin typeface="Univers for BP Light"/>
                <a:cs typeface="Univers for BP Light"/>
              </a:rPr>
              <a:t>World </a:t>
            </a:r>
            <a:r>
              <a:rPr sz="1200" b="0" u="sng" dirty="0">
                <a:latin typeface="Univers for BP Light"/>
                <a:cs typeface="Univers for BP Light"/>
              </a:rPr>
              <a:t>Oil </a:t>
            </a:r>
            <a:r>
              <a:rPr sz="1200" b="0" u="sng" spc="-5" dirty="0">
                <a:latin typeface="Univers for BP Light"/>
                <a:cs typeface="Univers for BP Light"/>
              </a:rPr>
              <a:t>Outlook </a:t>
            </a:r>
            <a:r>
              <a:rPr sz="1200" b="0" u="sng" dirty="0">
                <a:latin typeface="Univers for BP Light"/>
                <a:cs typeface="Univers for BP Light"/>
              </a:rPr>
              <a:t>2040</a:t>
            </a:r>
            <a:r>
              <a:rPr sz="1200" b="0" dirty="0">
                <a:latin typeface="Univers for BP Light"/>
                <a:cs typeface="Univers for BP Light"/>
              </a:rPr>
              <a:t>, October 2017  Statoil: </a:t>
            </a:r>
            <a:r>
              <a:rPr sz="1200" b="0" u="sng" dirty="0">
                <a:latin typeface="Univers for BP Light"/>
                <a:cs typeface="Univers for BP Light"/>
              </a:rPr>
              <a:t>Energy </a:t>
            </a:r>
            <a:r>
              <a:rPr sz="1200" b="0" u="sng" spc="-5" dirty="0">
                <a:latin typeface="Univers for BP Light"/>
                <a:cs typeface="Univers for BP Light"/>
              </a:rPr>
              <a:t>Perspectives </a:t>
            </a:r>
            <a:r>
              <a:rPr sz="1200" b="0" u="sng" dirty="0">
                <a:latin typeface="Univers for BP Light"/>
                <a:cs typeface="Univers for BP Light"/>
              </a:rPr>
              <a:t>2017</a:t>
            </a:r>
            <a:r>
              <a:rPr sz="1200" b="0" dirty="0">
                <a:latin typeface="Univers for BP Light"/>
                <a:cs typeface="Univers for BP Light"/>
              </a:rPr>
              <a:t>, </a:t>
            </a:r>
            <a:r>
              <a:rPr sz="1200" b="0" spc="-5" dirty="0">
                <a:latin typeface="Univers for BP Light"/>
                <a:cs typeface="Univers for BP Light"/>
              </a:rPr>
              <a:t>May</a:t>
            </a:r>
            <a:r>
              <a:rPr sz="1200" b="0" spc="-95" dirty="0">
                <a:latin typeface="Univers for BP Light"/>
                <a:cs typeface="Univers for BP Light"/>
              </a:rPr>
              <a:t> </a:t>
            </a:r>
            <a:r>
              <a:rPr sz="1200" b="0" dirty="0">
                <a:latin typeface="Univers for BP Light"/>
                <a:cs typeface="Univers for BP Light"/>
              </a:rPr>
              <a:t>2017</a:t>
            </a:r>
            <a:endParaRPr sz="1200">
              <a:latin typeface="Univers for BP Light"/>
              <a:cs typeface="Univers for BP Light"/>
            </a:endParaRPr>
          </a:p>
          <a:p>
            <a:pPr marL="12700">
              <a:lnSpc>
                <a:spcPct val="100000"/>
              </a:lnSpc>
              <a:spcBef>
                <a:spcPts val="525"/>
              </a:spcBef>
            </a:pPr>
            <a:r>
              <a:rPr sz="1200" b="0" spc="5" dirty="0">
                <a:latin typeface="Univers for BP Light"/>
                <a:cs typeface="Univers for BP Light"/>
              </a:rPr>
              <a:t>XOM: </a:t>
            </a:r>
            <a:r>
              <a:rPr sz="1200" b="0" spc="-5" dirty="0">
                <a:latin typeface="Univers for BP Light"/>
                <a:cs typeface="Univers for BP Light"/>
              </a:rPr>
              <a:t>ExxonMobil, </a:t>
            </a:r>
            <a:r>
              <a:rPr sz="1200" b="0" u="sng" dirty="0">
                <a:latin typeface="Univers for BP Light"/>
                <a:cs typeface="Univers for BP Light"/>
              </a:rPr>
              <a:t>2018 Outlook </a:t>
            </a:r>
            <a:r>
              <a:rPr sz="1200" b="0" u="sng" spc="-5" dirty="0">
                <a:latin typeface="Univers for BP Light"/>
                <a:cs typeface="Univers for BP Light"/>
              </a:rPr>
              <a:t>for </a:t>
            </a:r>
            <a:r>
              <a:rPr sz="1200" b="0" u="sng" dirty="0">
                <a:latin typeface="Univers for BP Light"/>
                <a:cs typeface="Univers for BP Light"/>
              </a:rPr>
              <a:t>Energy: A </a:t>
            </a:r>
            <a:r>
              <a:rPr sz="1200" b="0" u="sng" spc="-5" dirty="0">
                <a:latin typeface="Univers for BP Light"/>
                <a:cs typeface="Univers for BP Light"/>
              </a:rPr>
              <a:t>View to </a:t>
            </a:r>
            <a:r>
              <a:rPr sz="1200" b="0" u="sng" spc="5" dirty="0">
                <a:latin typeface="Univers for BP Light"/>
                <a:cs typeface="Univers for BP Light"/>
              </a:rPr>
              <a:t>2040</a:t>
            </a:r>
            <a:r>
              <a:rPr sz="1200" b="0" spc="5" dirty="0">
                <a:latin typeface="Univers for BP Light"/>
                <a:cs typeface="Univers for BP Light"/>
              </a:rPr>
              <a:t>, </a:t>
            </a:r>
            <a:r>
              <a:rPr sz="1200" b="0" dirty="0">
                <a:latin typeface="Univers for BP Light"/>
                <a:cs typeface="Univers for BP Light"/>
              </a:rPr>
              <a:t>February</a:t>
            </a:r>
            <a:r>
              <a:rPr sz="1200" b="0" spc="-125" dirty="0">
                <a:latin typeface="Univers for BP Light"/>
                <a:cs typeface="Univers for BP Light"/>
              </a:rPr>
              <a:t> </a:t>
            </a:r>
            <a:r>
              <a:rPr sz="1200" b="0" dirty="0">
                <a:latin typeface="Univers for BP Light"/>
                <a:cs typeface="Univers for BP Light"/>
              </a:rPr>
              <a:t>2018</a:t>
            </a:r>
            <a:endParaRPr sz="1200">
              <a:latin typeface="Univers for BP Light"/>
              <a:cs typeface="Univers for BP Light"/>
            </a:endParaRPr>
          </a:p>
          <a:p>
            <a:pPr>
              <a:lnSpc>
                <a:spcPct val="100000"/>
              </a:lnSpc>
            </a:pPr>
            <a:endParaRPr sz="1400">
              <a:latin typeface="Times New Roman"/>
              <a:cs typeface="Times New Roman"/>
            </a:endParaRPr>
          </a:p>
          <a:p>
            <a:pPr>
              <a:lnSpc>
                <a:spcPct val="100000"/>
              </a:lnSpc>
              <a:spcBef>
                <a:spcPts val="5"/>
              </a:spcBef>
            </a:pPr>
            <a:endParaRPr sz="1100">
              <a:latin typeface="Times New Roman"/>
              <a:cs typeface="Times New Roman"/>
            </a:endParaRPr>
          </a:p>
          <a:p>
            <a:pPr marL="12700">
              <a:lnSpc>
                <a:spcPct val="100000"/>
              </a:lnSpc>
            </a:pPr>
            <a:r>
              <a:rPr sz="1200" b="0" dirty="0">
                <a:latin typeface="Univers for BP Light"/>
                <a:cs typeface="Univers for BP Light"/>
              </a:rPr>
              <a:t>Other </a:t>
            </a:r>
            <a:r>
              <a:rPr sz="1200" b="0" spc="5" dirty="0">
                <a:latin typeface="Univers for BP Light"/>
                <a:cs typeface="Univers for BP Light"/>
              </a:rPr>
              <a:t>key data</a:t>
            </a:r>
            <a:r>
              <a:rPr sz="1200" b="0" spc="-175" dirty="0">
                <a:latin typeface="Univers for BP Light"/>
                <a:cs typeface="Univers for BP Light"/>
              </a:rPr>
              <a:t> </a:t>
            </a:r>
            <a:r>
              <a:rPr sz="1200" b="0" dirty="0">
                <a:latin typeface="Univers for BP Light"/>
                <a:cs typeface="Univers for BP Light"/>
              </a:rPr>
              <a:t>sources:</a:t>
            </a:r>
            <a:endParaRPr sz="1200">
              <a:latin typeface="Univers for BP Light"/>
              <a:cs typeface="Univers for BP Light"/>
            </a:endParaRPr>
          </a:p>
          <a:p>
            <a:pPr marL="12700" marR="2629535">
              <a:lnSpc>
                <a:spcPct val="150000"/>
              </a:lnSpc>
            </a:pPr>
            <a:r>
              <a:rPr sz="1200" b="0" dirty="0">
                <a:latin typeface="Univers for BP Light"/>
                <a:cs typeface="Univers for BP Light"/>
              </a:rPr>
              <a:t>BP p.l.c., </a:t>
            </a:r>
            <a:r>
              <a:rPr sz="1200" b="0" u="sng" dirty="0">
                <a:latin typeface="Univers for BP Light"/>
                <a:cs typeface="Univers for BP Light"/>
              </a:rPr>
              <a:t>BP </a:t>
            </a:r>
            <a:r>
              <a:rPr sz="1200" b="0" u="sng" spc="-5" dirty="0">
                <a:latin typeface="Univers for BP Light"/>
                <a:cs typeface="Univers for BP Light"/>
              </a:rPr>
              <a:t>Statistical </a:t>
            </a:r>
            <a:r>
              <a:rPr sz="1200" b="0" u="sng" dirty="0">
                <a:latin typeface="Univers for BP Light"/>
                <a:cs typeface="Univers for BP Light"/>
              </a:rPr>
              <a:t>Review of </a:t>
            </a:r>
            <a:r>
              <a:rPr sz="1200" b="0" u="sng" spc="-5" dirty="0">
                <a:latin typeface="Univers for BP Light"/>
                <a:cs typeface="Univers for BP Light"/>
              </a:rPr>
              <a:t>World </a:t>
            </a:r>
            <a:r>
              <a:rPr sz="1200" b="0" u="sng" dirty="0">
                <a:latin typeface="Univers for BP Light"/>
                <a:cs typeface="Univers for BP Light"/>
              </a:rPr>
              <a:t>Energy</a:t>
            </a:r>
            <a:r>
              <a:rPr sz="1200" b="0" dirty="0">
                <a:latin typeface="Univers for BP Light"/>
                <a:cs typeface="Univers for BP Light"/>
              </a:rPr>
              <a:t>, </a:t>
            </a:r>
            <a:r>
              <a:rPr sz="1200" b="0" spc="-5" dirty="0">
                <a:latin typeface="Univers for BP Light"/>
                <a:cs typeface="Univers for BP Light"/>
              </a:rPr>
              <a:t>London, </a:t>
            </a:r>
            <a:r>
              <a:rPr sz="1200" b="0" dirty="0">
                <a:latin typeface="Univers for BP Light"/>
                <a:cs typeface="Univers for BP Light"/>
              </a:rPr>
              <a:t>United </a:t>
            </a:r>
            <a:r>
              <a:rPr sz="1200" b="0" spc="-5" dirty="0">
                <a:latin typeface="Univers for BP Light"/>
                <a:cs typeface="Univers for BP Light"/>
              </a:rPr>
              <a:t>Kingdom, </a:t>
            </a:r>
            <a:r>
              <a:rPr sz="1200" b="0" dirty="0">
                <a:latin typeface="Univers for BP Light"/>
                <a:cs typeface="Univers for BP Light"/>
              </a:rPr>
              <a:t>June 2017  International Energy Agency, </a:t>
            </a:r>
            <a:r>
              <a:rPr sz="1200" b="0" u="sng" dirty="0">
                <a:latin typeface="Univers for BP Light"/>
                <a:cs typeface="Univers for BP Light"/>
              </a:rPr>
              <a:t>Energy Balances of Non-OECD Countries</a:t>
            </a:r>
            <a:r>
              <a:rPr sz="1200" b="0" dirty="0">
                <a:latin typeface="Univers for BP Light"/>
                <a:cs typeface="Univers for BP Light"/>
              </a:rPr>
              <a:t>, </a:t>
            </a:r>
            <a:r>
              <a:rPr sz="1200" b="0" spc="-5" dirty="0">
                <a:latin typeface="Univers for BP Light"/>
                <a:cs typeface="Univers for BP Light"/>
              </a:rPr>
              <a:t>Paris, </a:t>
            </a:r>
            <a:r>
              <a:rPr sz="1200" b="0" dirty="0">
                <a:latin typeface="Univers for BP Light"/>
                <a:cs typeface="Univers for BP Light"/>
              </a:rPr>
              <a:t>France,</a:t>
            </a:r>
            <a:r>
              <a:rPr sz="1200" b="0" spc="-215" dirty="0">
                <a:latin typeface="Univers for BP Light"/>
                <a:cs typeface="Univers for BP Light"/>
              </a:rPr>
              <a:t> </a:t>
            </a:r>
            <a:r>
              <a:rPr sz="1200" b="0" dirty="0">
                <a:latin typeface="Univers for BP Light"/>
                <a:cs typeface="Univers for BP Light"/>
              </a:rPr>
              <a:t>2017  International Energy Agency, </a:t>
            </a:r>
            <a:r>
              <a:rPr sz="1200" b="0" u="sng" dirty="0">
                <a:latin typeface="Univers for BP Light"/>
                <a:cs typeface="Univers for BP Light"/>
              </a:rPr>
              <a:t>Energy Balances of OECD Countries</a:t>
            </a:r>
            <a:r>
              <a:rPr sz="1200" b="0" dirty="0">
                <a:latin typeface="Univers for BP Light"/>
                <a:cs typeface="Univers for BP Light"/>
              </a:rPr>
              <a:t>, </a:t>
            </a:r>
            <a:r>
              <a:rPr sz="1200" b="0" spc="-5" dirty="0">
                <a:latin typeface="Univers for BP Light"/>
                <a:cs typeface="Univers for BP Light"/>
              </a:rPr>
              <a:t>Paris, </a:t>
            </a:r>
            <a:r>
              <a:rPr sz="1200" b="0" dirty="0">
                <a:latin typeface="Univers for BP Light"/>
                <a:cs typeface="Univers for BP Light"/>
              </a:rPr>
              <a:t>France,</a:t>
            </a:r>
            <a:r>
              <a:rPr sz="1200" b="0" spc="-210" dirty="0">
                <a:latin typeface="Univers for BP Light"/>
                <a:cs typeface="Univers for BP Light"/>
              </a:rPr>
              <a:t> </a:t>
            </a:r>
            <a:r>
              <a:rPr sz="1200" b="0" dirty="0">
                <a:latin typeface="Univers for BP Light"/>
                <a:cs typeface="Univers for BP Light"/>
              </a:rPr>
              <a:t>2017</a:t>
            </a:r>
            <a:endParaRPr sz="1200">
              <a:latin typeface="Univers for BP Light"/>
              <a:cs typeface="Univers for BP Light"/>
            </a:endParaRPr>
          </a:p>
          <a:p>
            <a:pPr marL="12700">
              <a:lnSpc>
                <a:spcPct val="100000"/>
              </a:lnSpc>
              <a:spcBef>
                <a:spcPts val="725"/>
              </a:spcBef>
            </a:pPr>
            <a:r>
              <a:rPr sz="1200" b="0" dirty="0">
                <a:latin typeface="Univers for BP Light"/>
                <a:cs typeface="Univers for BP Light"/>
              </a:rPr>
              <a:t>UN </a:t>
            </a:r>
            <a:r>
              <a:rPr sz="1200" b="0" spc="-5" dirty="0">
                <a:latin typeface="Univers for BP Light"/>
                <a:cs typeface="Univers for BP Light"/>
              </a:rPr>
              <a:t>Population Division, </a:t>
            </a:r>
            <a:r>
              <a:rPr sz="1200" b="0" u="sng" spc="-5" dirty="0">
                <a:latin typeface="Univers for BP Light"/>
                <a:cs typeface="Univers for BP Light"/>
              </a:rPr>
              <a:t>World Population Prospects: </a:t>
            </a:r>
            <a:r>
              <a:rPr sz="1200" b="0" u="sng" dirty="0">
                <a:latin typeface="Univers for BP Light"/>
                <a:cs typeface="Univers for BP Light"/>
              </a:rPr>
              <a:t>The 2017 Revision</a:t>
            </a:r>
            <a:r>
              <a:rPr sz="1200" b="0" dirty="0">
                <a:latin typeface="Univers for BP Light"/>
                <a:cs typeface="Univers for BP Light"/>
              </a:rPr>
              <a:t>, New York, United </a:t>
            </a:r>
            <a:r>
              <a:rPr sz="1200" b="0" spc="-5" dirty="0">
                <a:latin typeface="Univers for BP Light"/>
                <a:cs typeface="Univers for BP Light"/>
              </a:rPr>
              <a:t>States,</a:t>
            </a:r>
            <a:r>
              <a:rPr sz="1200" b="0" spc="-50" dirty="0">
                <a:latin typeface="Univers for BP Light"/>
                <a:cs typeface="Univers for BP Light"/>
              </a:rPr>
              <a:t> </a:t>
            </a:r>
            <a:r>
              <a:rPr sz="1200" b="0" dirty="0">
                <a:latin typeface="Univers for BP Light"/>
                <a:cs typeface="Univers for BP Light"/>
              </a:rPr>
              <a:t>2017</a:t>
            </a:r>
            <a:endParaRPr sz="1200">
              <a:latin typeface="Univers for BP Light"/>
              <a:cs typeface="Univers for BP Light"/>
            </a:endParaRPr>
          </a:p>
        </p:txBody>
      </p:sp>
      <p:sp>
        <p:nvSpPr>
          <p:cNvPr id="4" name="object 4"/>
          <p:cNvSpPr/>
          <p:nvPr/>
        </p:nvSpPr>
        <p:spPr>
          <a:xfrm>
            <a:off x="524255" y="126492"/>
            <a:ext cx="730250" cy="251460"/>
          </a:xfrm>
          <a:custGeom>
            <a:avLst/>
            <a:gdLst/>
            <a:ahLst/>
            <a:cxnLst/>
            <a:rect l="l" t="t" r="r" b="b"/>
            <a:pathLst>
              <a:path w="730250" h="251460">
                <a:moveTo>
                  <a:pt x="688085" y="0"/>
                </a:moveTo>
                <a:lnTo>
                  <a:pt x="41909" y="0"/>
                </a:lnTo>
                <a:lnTo>
                  <a:pt x="25594" y="3298"/>
                </a:lnTo>
                <a:lnTo>
                  <a:pt x="12272" y="12287"/>
                </a:lnTo>
                <a:lnTo>
                  <a:pt x="3292" y="25610"/>
                </a:lnTo>
                <a:lnTo>
                  <a:pt x="0" y="41909"/>
                </a:lnTo>
                <a:lnTo>
                  <a:pt x="0" y="209550"/>
                </a:lnTo>
                <a:lnTo>
                  <a:pt x="3292" y="225849"/>
                </a:lnTo>
                <a:lnTo>
                  <a:pt x="12272" y="239172"/>
                </a:lnTo>
                <a:lnTo>
                  <a:pt x="25594" y="248161"/>
                </a:lnTo>
                <a:lnTo>
                  <a:pt x="41909" y="251459"/>
                </a:lnTo>
                <a:lnTo>
                  <a:pt x="688085" y="251459"/>
                </a:lnTo>
                <a:lnTo>
                  <a:pt x="704401" y="248161"/>
                </a:lnTo>
                <a:lnTo>
                  <a:pt x="717723" y="239172"/>
                </a:lnTo>
                <a:lnTo>
                  <a:pt x="726703" y="225849"/>
                </a:lnTo>
                <a:lnTo>
                  <a:pt x="729996" y="209550"/>
                </a:lnTo>
                <a:lnTo>
                  <a:pt x="729996" y="41909"/>
                </a:lnTo>
                <a:lnTo>
                  <a:pt x="726703" y="25610"/>
                </a:lnTo>
                <a:lnTo>
                  <a:pt x="717723" y="12287"/>
                </a:lnTo>
                <a:lnTo>
                  <a:pt x="704401" y="3298"/>
                </a:lnTo>
                <a:lnTo>
                  <a:pt x="688085" y="0"/>
                </a:lnTo>
                <a:close/>
              </a:path>
            </a:pathLst>
          </a:custGeom>
          <a:solidFill>
            <a:srgbClr val="BEBEBE"/>
          </a:solidFill>
        </p:spPr>
        <p:txBody>
          <a:bodyPr wrap="square" lIns="0" tIns="0" rIns="0" bIns="0" rtlCol="0"/>
          <a:lstStyle/>
          <a:p>
            <a:endParaRPr/>
          </a:p>
        </p:txBody>
      </p:sp>
      <p:sp>
        <p:nvSpPr>
          <p:cNvPr id="5" name="object 5"/>
          <p:cNvSpPr txBox="1"/>
          <p:nvPr/>
        </p:nvSpPr>
        <p:spPr>
          <a:xfrm>
            <a:off x="614883" y="146939"/>
            <a:ext cx="491490" cy="212090"/>
          </a:xfrm>
          <a:prstGeom prst="rect">
            <a:avLst/>
          </a:prstGeom>
        </p:spPr>
        <p:txBody>
          <a:bodyPr vert="horz" wrap="square" lIns="0" tIns="0" rIns="0" bIns="0" rtlCol="0">
            <a:spAutoFit/>
          </a:bodyPr>
          <a:lstStyle/>
          <a:p>
            <a:pPr marL="12700">
              <a:lnSpc>
                <a:spcPct val="100000"/>
              </a:lnSpc>
            </a:pPr>
            <a:r>
              <a:rPr sz="1250" i="1" spc="-40" dirty="0">
                <a:latin typeface="Univers for BP"/>
                <a:cs typeface="Univers for BP"/>
              </a:rPr>
              <a:t>An</a:t>
            </a:r>
            <a:r>
              <a:rPr sz="1250" i="1" spc="-30" dirty="0">
                <a:latin typeface="Univers for BP"/>
                <a:cs typeface="Univers for BP"/>
              </a:rPr>
              <a:t>nex</a:t>
            </a:r>
            <a:endParaRPr sz="1250">
              <a:latin typeface="Univers for BP"/>
              <a:cs typeface="Univers for BP"/>
            </a:endParaRPr>
          </a:p>
        </p:txBody>
      </p:sp>
      <p:sp>
        <p:nvSpPr>
          <p:cNvPr id="6" name="object 6"/>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7" name="object 7"/>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123</a:t>
            </a:fld>
            <a:endParaRPr sz="1200">
              <a:latin typeface="Univers for BP Light"/>
              <a:cs typeface="Univers for BP Light"/>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439" y="517652"/>
            <a:ext cx="1419860" cy="361950"/>
          </a:xfrm>
          <a:prstGeom prst="rect">
            <a:avLst/>
          </a:prstGeom>
        </p:spPr>
        <p:txBody>
          <a:bodyPr vert="horz" wrap="square" lIns="0" tIns="0" rIns="0" bIns="0" rtlCol="0">
            <a:spAutoFit/>
          </a:bodyPr>
          <a:lstStyle/>
          <a:p>
            <a:pPr marL="12700">
              <a:lnSpc>
                <a:spcPct val="100000"/>
              </a:lnSpc>
            </a:pPr>
            <a:r>
              <a:rPr spc="-5" dirty="0"/>
              <a:t>Dis</a:t>
            </a:r>
            <a:r>
              <a:rPr spc="-20" dirty="0"/>
              <a:t>c</a:t>
            </a:r>
            <a:r>
              <a:rPr spc="-5" dirty="0"/>
              <a:t>lai</a:t>
            </a:r>
            <a:r>
              <a:rPr dirty="0"/>
              <a:t>m</a:t>
            </a:r>
            <a:r>
              <a:rPr spc="-5" dirty="0"/>
              <a:t>er</a:t>
            </a:r>
          </a:p>
        </p:txBody>
      </p:sp>
      <p:sp>
        <p:nvSpPr>
          <p:cNvPr id="4" name="object 4"/>
          <p:cNvSpPr txBox="1">
            <a:spLocks noGrp="1"/>
          </p:cNvSpPr>
          <p:nvPr>
            <p:ph type="ftr" sz="quarter" idx="5"/>
          </p:nvPr>
        </p:nvSpPr>
        <p:spPr>
          <a:prstGeom prst="rect">
            <a:avLst/>
          </a:prstGeom>
        </p:spPr>
        <p:txBody>
          <a:bodyPr vert="horz" wrap="square" lIns="0" tIns="7620" rIns="0" bIns="0" rtlCol="0">
            <a:spAutoFit/>
          </a:bodyPr>
          <a:lstStyle/>
          <a:p>
            <a:pPr marL="12700">
              <a:lnSpc>
                <a:spcPct val="100000"/>
              </a:lnSpc>
              <a:spcBef>
                <a:spcPts val="60"/>
              </a:spcBef>
            </a:pPr>
            <a:r>
              <a:rPr spc="-35" dirty="0"/>
              <a:t>2018 </a:t>
            </a:r>
            <a:r>
              <a:rPr spc="-40" dirty="0"/>
              <a:t>BP </a:t>
            </a:r>
            <a:r>
              <a:rPr spc="-30" dirty="0"/>
              <a:t>Energy</a:t>
            </a:r>
            <a:r>
              <a:rPr spc="-40" dirty="0"/>
              <a:t> </a:t>
            </a:r>
            <a:r>
              <a:rPr spc="-30" dirty="0"/>
              <a:t>Outlook</a:t>
            </a:r>
          </a:p>
          <a:p>
            <a:pPr marL="478790">
              <a:lnSpc>
                <a:spcPct val="100000"/>
              </a:lnSpc>
              <a:spcBef>
                <a:spcPts val="229"/>
              </a:spcBef>
            </a:pPr>
            <a:r>
              <a:rPr sz="1000" b="0" i="0" spc="-5" dirty="0">
                <a:solidFill>
                  <a:srgbClr val="000000"/>
                </a:solidFill>
                <a:latin typeface="Univers for BP Light"/>
                <a:cs typeface="Univers for BP Light"/>
              </a:rPr>
              <a:t>© BP p.l.c.</a:t>
            </a:r>
            <a:r>
              <a:rPr sz="1000" b="0" i="0" spc="-80" dirty="0">
                <a:solidFill>
                  <a:srgbClr val="000000"/>
                </a:solidFill>
                <a:latin typeface="Univers for BP Light"/>
                <a:cs typeface="Univers for BP Light"/>
              </a:rPr>
              <a:t> </a:t>
            </a:r>
            <a:r>
              <a:rPr sz="1000" b="0" i="0" spc="-5" dirty="0">
                <a:solidFill>
                  <a:srgbClr val="000000"/>
                </a:solidFill>
                <a:latin typeface="Univers for BP Light"/>
                <a:cs typeface="Univers for BP Light"/>
              </a:rPr>
              <a:t>2018</a:t>
            </a:r>
            <a:endParaRPr sz="1000">
              <a:latin typeface="Univers for BP Light"/>
              <a:cs typeface="Univers for BP Light"/>
            </a:endParaRPr>
          </a:p>
        </p:txBody>
      </p:sp>
      <p:sp>
        <p:nvSpPr>
          <p:cNvPr id="5" name="object 5"/>
          <p:cNvSpPr txBox="1"/>
          <p:nvPr/>
        </p:nvSpPr>
        <p:spPr>
          <a:xfrm>
            <a:off x="4789551" y="6591096"/>
            <a:ext cx="307975" cy="210185"/>
          </a:xfrm>
          <a:prstGeom prst="rect">
            <a:avLst/>
          </a:prstGeom>
        </p:spPr>
        <p:txBody>
          <a:bodyPr vert="horz" wrap="square" lIns="0" tIns="6985" rIns="0" bIns="0" rtlCol="0">
            <a:spAutoFit/>
          </a:bodyPr>
          <a:lstStyle/>
          <a:p>
            <a:pPr marL="25400">
              <a:lnSpc>
                <a:spcPct val="100000"/>
              </a:lnSpc>
              <a:spcBef>
                <a:spcPts val="55"/>
              </a:spcBef>
            </a:pPr>
            <a:fld id="{81D60167-4931-47E6-BA6A-407CBD079E47}" type="slidenum">
              <a:rPr sz="1200" b="0" dirty="0">
                <a:latin typeface="Univers for BP Light"/>
                <a:cs typeface="Univers for BP Light"/>
              </a:rPr>
              <a:t>124</a:t>
            </a:fld>
            <a:endParaRPr sz="1200">
              <a:latin typeface="Univers for BP Light"/>
              <a:cs typeface="Univers for BP Light"/>
            </a:endParaRPr>
          </a:p>
        </p:txBody>
      </p:sp>
      <p:sp>
        <p:nvSpPr>
          <p:cNvPr id="3" name="object 3"/>
          <p:cNvSpPr txBox="1"/>
          <p:nvPr/>
        </p:nvSpPr>
        <p:spPr>
          <a:xfrm>
            <a:off x="518566" y="2519045"/>
            <a:ext cx="8935085" cy="2582545"/>
          </a:xfrm>
          <a:prstGeom prst="rect">
            <a:avLst/>
          </a:prstGeom>
        </p:spPr>
        <p:txBody>
          <a:bodyPr vert="horz" wrap="square" lIns="0" tIns="0" rIns="0" bIns="0" rtlCol="0">
            <a:spAutoFit/>
          </a:bodyPr>
          <a:lstStyle/>
          <a:p>
            <a:pPr marL="12700" marR="5080">
              <a:lnSpc>
                <a:spcPct val="100000"/>
              </a:lnSpc>
            </a:pPr>
            <a:r>
              <a:rPr sz="1400" b="0" dirty="0">
                <a:solidFill>
                  <a:srgbClr val="666666"/>
                </a:solidFill>
                <a:latin typeface="Univers for BP Light"/>
                <a:cs typeface="Univers for BP Light"/>
              </a:rPr>
              <a:t>This </a:t>
            </a:r>
            <a:r>
              <a:rPr sz="1400" b="0" spc="-5" dirty="0">
                <a:solidFill>
                  <a:srgbClr val="666666"/>
                </a:solidFill>
                <a:latin typeface="Univers for BP Light"/>
                <a:cs typeface="Univers for BP Light"/>
              </a:rPr>
              <a:t>presentation </a:t>
            </a:r>
            <a:r>
              <a:rPr sz="1400" b="0" dirty="0">
                <a:solidFill>
                  <a:srgbClr val="666666"/>
                </a:solidFill>
                <a:latin typeface="Univers for BP Light"/>
                <a:cs typeface="Univers for BP Light"/>
              </a:rPr>
              <a:t>contains </a:t>
            </a:r>
            <a:r>
              <a:rPr sz="1400" b="0" spc="-5" dirty="0">
                <a:solidFill>
                  <a:srgbClr val="666666"/>
                </a:solidFill>
                <a:latin typeface="Univers for BP Light"/>
                <a:cs typeface="Univers for BP Light"/>
              </a:rPr>
              <a:t>forward-looking </a:t>
            </a:r>
            <a:r>
              <a:rPr sz="1400" b="0" dirty="0">
                <a:solidFill>
                  <a:srgbClr val="666666"/>
                </a:solidFill>
                <a:latin typeface="Univers for BP Light"/>
                <a:cs typeface="Univers for BP Light"/>
              </a:rPr>
              <a:t>statements, particularly those regarding changes to the fuel mix,  global economic growth, population and productivity growth, energy consumption, energy efficiency, mobility  developments,</a:t>
            </a:r>
            <a:r>
              <a:rPr sz="1400" b="0" spc="-40" dirty="0">
                <a:solidFill>
                  <a:srgbClr val="666666"/>
                </a:solidFill>
                <a:latin typeface="Univers for BP Light"/>
                <a:cs typeface="Univers for BP Light"/>
              </a:rPr>
              <a:t> </a:t>
            </a:r>
            <a:r>
              <a:rPr sz="1400" b="0" dirty="0">
                <a:solidFill>
                  <a:srgbClr val="666666"/>
                </a:solidFill>
                <a:latin typeface="Univers for BP Light"/>
                <a:cs typeface="Univers for BP Light"/>
              </a:rPr>
              <a:t>policy</a:t>
            </a:r>
            <a:r>
              <a:rPr sz="1400" b="0" spc="-30" dirty="0">
                <a:solidFill>
                  <a:srgbClr val="666666"/>
                </a:solidFill>
                <a:latin typeface="Univers for BP Light"/>
                <a:cs typeface="Univers for BP Light"/>
              </a:rPr>
              <a:t> </a:t>
            </a:r>
            <a:r>
              <a:rPr sz="1400" b="0" dirty="0">
                <a:solidFill>
                  <a:srgbClr val="666666"/>
                </a:solidFill>
                <a:latin typeface="Univers for BP Light"/>
                <a:cs typeface="Univers for BP Light"/>
              </a:rPr>
              <a:t>support</a:t>
            </a:r>
            <a:r>
              <a:rPr sz="1400" b="0" spc="-45" dirty="0">
                <a:solidFill>
                  <a:srgbClr val="666666"/>
                </a:solidFill>
                <a:latin typeface="Univers for BP Light"/>
                <a:cs typeface="Univers for BP Light"/>
              </a:rPr>
              <a:t> </a:t>
            </a:r>
            <a:r>
              <a:rPr sz="1400" b="0" dirty="0">
                <a:solidFill>
                  <a:srgbClr val="666666"/>
                </a:solidFill>
                <a:latin typeface="Univers for BP Light"/>
                <a:cs typeface="Univers for BP Light"/>
              </a:rPr>
              <a:t>for</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renewable</a:t>
            </a:r>
            <a:r>
              <a:rPr sz="1400" b="0" spc="-45" dirty="0">
                <a:solidFill>
                  <a:srgbClr val="666666"/>
                </a:solidFill>
                <a:latin typeface="Univers for BP Light"/>
                <a:cs typeface="Univers for BP Light"/>
              </a:rPr>
              <a:t> </a:t>
            </a:r>
            <a:r>
              <a:rPr sz="1400" b="0" dirty="0">
                <a:solidFill>
                  <a:srgbClr val="666666"/>
                </a:solidFill>
                <a:latin typeface="Univers for BP Light"/>
                <a:cs typeface="Univers for BP Light"/>
              </a:rPr>
              <a:t>energies,</a:t>
            </a:r>
            <a:r>
              <a:rPr sz="1400" b="0" spc="-35" dirty="0">
                <a:solidFill>
                  <a:srgbClr val="666666"/>
                </a:solidFill>
                <a:latin typeface="Univers for BP Light"/>
                <a:cs typeface="Univers for BP Light"/>
              </a:rPr>
              <a:t> </a:t>
            </a:r>
            <a:r>
              <a:rPr sz="1400" b="0" dirty="0">
                <a:solidFill>
                  <a:srgbClr val="666666"/>
                </a:solidFill>
                <a:latin typeface="Univers for BP Light"/>
                <a:cs typeface="Univers for BP Light"/>
              </a:rPr>
              <a:t>sources</a:t>
            </a:r>
            <a:r>
              <a:rPr sz="1400" b="0" spc="-50" dirty="0">
                <a:solidFill>
                  <a:srgbClr val="666666"/>
                </a:solidFill>
                <a:latin typeface="Univers for BP Light"/>
                <a:cs typeface="Univers for BP Light"/>
              </a:rPr>
              <a:t> </a:t>
            </a:r>
            <a:r>
              <a:rPr sz="1400" b="0" dirty="0">
                <a:solidFill>
                  <a:srgbClr val="666666"/>
                </a:solidFill>
                <a:latin typeface="Univers for BP Light"/>
                <a:cs typeface="Univers for BP Light"/>
              </a:rPr>
              <a:t>of</a:t>
            </a:r>
            <a:r>
              <a:rPr sz="1400" b="0" spc="-10" dirty="0">
                <a:solidFill>
                  <a:srgbClr val="666666"/>
                </a:solidFill>
                <a:latin typeface="Univers for BP Light"/>
                <a:cs typeface="Univers for BP Light"/>
              </a:rPr>
              <a:t> </a:t>
            </a:r>
            <a:r>
              <a:rPr sz="1400" b="0" dirty="0">
                <a:solidFill>
                  <a:srgbClr val="666666"/>
                </a:solidFill>
                <a:latin typeface="Univers for BP Light"/>
                <a:cs typeface="Univers for BP Light"/>
              </a:rPr>
              <a:t>energy</a:t>
            </a:r>
            <a:r>
              <a:rPr sz="1400" b="0" spc="-40" dirty="0">
                <a:solidFill>
                  <a:srgbClr val="666666"/>
                </a:solidFill>
                <a:latin typeface="Univers for BP Light"/>
                <a:cs typeface="Univers for BP Light"/>
              </a:rPr>
              <a:t> </a:t>
            </a:r>
            <a:r>
              <a:rPr sz="1400" b="0" dirty="0">
                <a:solidFill>
                  <a:srgbClr val="666666"/>
                </a:solidFill>
                <a:latin typeface="Univers for BP Light"/>
                <a:cs typeface="Univers for BP Light"/>
              </a:rPr>
              <a:t>supply</a:t>
            </a:r>
            <a:r>
              <a:rPr sz="1400" b="0" spc="-30" dirty="0">
                <a:solidFill>
                  <a:srgbClr val="666666"/>
                </a:solidFill>
                <a:latin typeface="Univers for BP Light"/>
                <a:cs typeface="Univers for BP Light"/>
              </a:rPr>
              <a:t> </a:t>
            </a:r>
            <a:r>
              <a:rPr sz="1400" b="0" dirty="0">
                <a:solidFill>
                  <a:srgbClr val="666666"/>
                </a:solidFill>
                <a:latin typeface="Univers for BP Light"/>
                <a:cs typeface="Univers for BP Light"/>
              </a:rPr>
              <a:t>and</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growth</a:t>
            </a:r>
            <a:r>
              <a:rPr sz="1400" b="0" spc="-30" dirty="0">
                <a:solidFill>
                  <a:srgbClr val="666666"/>
                </a:solidFill>
                <a:latin typeface="Univers for BP Light"/>
                <a:cs typeface="Univers for BP Light"/>
              </a:rPr>
              <a:t> </a:t>
            </a:r>
            <a:r>
              <a:rPr sz="1400" b="0" dirty="0">
                <a:solidFill>
                  <a:srgbClr val="666666"/>
                </a:solidFill>
                <a:latin typeface="Univers for BP Light"/>
                <a:cs typeface="Univers for BP Light"/>
              </a:rPr>
              <a:t>of</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carbon</a:t>
            </a:r>
            <a:r>
              <a:rPr sz="1400" b="0" spc="-45" dirty="0">
                <a:solidFill>
                  <a:srgbClr val="666666"/>
                </a:solidFill>
                <a:latin typeface="Univers for BP Light"/>
                <a:cs typeface="Univers for BP Light"/>
              </a:rPr>
              <a:t> </a:t>
            </a:r>
            <a:r>
              <a:rPr sz="1400" b="0" dirty="0">
                <a:solidFill>
                  <a:srgbClr val="666666"/>
                </a:solidFill>
                <a:latin typeface="Univers for BP Light"/>
                <a:cs typeface="Univers for BP Light"/>
              </a:rPr>
              <a:t>emissions.  </a:t>
            </a:r>
            <a:r>
              <a:rPr sz="1400" b="0" spc="-5" dirty="0">
                <a:solidFill>
                  <a:srgbClr val="666666"/>
                </a:solidFill>
                <a:latin typeface="Univers for BP Light"/>
                <a:cs typeface="Univers for BP Light"/>
              </a:rPr>
              <a:t>Forward-looking </a:t>
            </a:r>
            <a:r>
              <a:rPr sz="1400" b="0" dirty="0">
                <a:solidFill>
                  <a:srgbClr val="666666"/>
                </a:solidFill>
                <a:latin typeface="Univers for BP Light"/>
                <a:cs typeface="Univers for BP Light"/>
              </a:rPr>
              <a:t>statements involve risks and </a:t>
            </a:r>
            <a:r>
              <a:rPr sz="1400" b="0" spc="-5" dirty="0">
                <a:solidFill>
                  <a:srgbClr val="666666"/>
                </a:solidFill>
                <a:latin typeface="Univers for BP Light"/>
                <a:cs typeface="Univers for BP Light"/>
              </a:rPr>
              <a:t>uncertainties </a:t>
            </a:r>
            <a:r>
              <a:rPr sz="1400" b="0" dirty="0">
                <a:solidFill>
                  <a:srgbClr val="666666"/>
                </a:solidFill>
                <a:latin typeface="Univers for BP Light"/>
                <a:cs typeface="Univers for BP Light"/>
              </a:rPr>
              <a:t>because they relate to events, and depend on  circumstances,</a:t>
            </a:r>
            <a:r>
              <a:rPr sz="1400" b="0" spc="-40" dirty="0">
                <a:solidFill>
                  <a:srgbClr val="666666"/>
                </a:solidFill>
                <a:latin typeface="Univers for BP Light"/>
                <a:cs typeface="Univers for BP Light"/>
              </a:rPr>
              <a:t> </a:t>
            </a:r>
            <a:r>
              <a:rPr sz="1400" b="0" dirty="0">
                <a:solidFill>
                  <a:srgbClr val="666666"/>
                </a:solidFill>
                <a:latin typeface="Univers for BP Light"/>
                <a:cs typeface="Univers for BP Light"/>
              </a:rPr>
              <a:t>that</a:t>
            </a:r>
            <a:r>
              <a:rPr sz="1400" b="0" spc="-30" dirty="0">
                <a:solidFill>
                  <a:srgbClr val="666666"/>
                </a:solidFill>
                <a:latin typeface="Univers for BP Light"/>
                <a:cs typeface="Univers for BP Light"/>
              </a:rPr>
              <a:t> </a:t>
            </a:r>
            <a:r>
              <a:rPr sz="1400" b="0" spc="-5" dirty="0">
                <a:solidFill>
                  <a:srgbClr val="666666"/>
                </a:solidFill>
                <a:latin typeface="Univers for BP Light"/>
                <a:cs typeface="Univers for BP Light"/>
              </a:rPr>
              <a:t>will </a:t>
            </a:r>
            <a:r>
              <a:rPr sz="1400" b="0" dirty="0">
                <a:solidFill>
                  <a:srgbClr val="666666"/>
                </a:solidFill>
                <a:latin typeface="Univers for BP Light"/>
                <a:cs typeface="Univers for BP Light"/>
              </a:rPr>
              <a:t>or</a:t>
            </a:r>
            <a:r>
              <a:rPr sz="1400" b="0" spc="-10" dirty="0">
                <a:solidFill>
                  <a:srgbClr val="666666"/>
                </a:solidFill>
                <a:latin typeface="Univers for BP Light"/>
                <a:cs typeface="Univers for BP Light"/>
              </a:rPr>
              <a:t> </a:t>
            </a:r>
            <a:r>
              <a:rPr sz="1400" b="0" dirty="0">
                <a:solidFill>
                  <a:srgbClr val="666666"/>
                </a:solidFill>
                <a:latin typeface="Univers for BP Light"/>
                <a:cs typeface="Univers for BP Light"/>
              </a:rPr>
              <a:t>may</a:t>
            </a:r>
            <a:r>
              <a:rPr sz="1400" b="0" spc="-15" dirty="0">
                <a:solidFill>
                  <a:srgbClr val="666666"/>
                </a:solidFill>
                <a:latin typeface="Univers for BP Light"/>
                <a:cs typeface="Univers for BP Light"/>
              </a:rPr>
              <a:t> </a:t>
            </a:r>
            <a:r>
              <a:rPr sz="1400" b="0" dirty="0">
                <a:solidFill>
                  <a:srgbClr val="666666"/>
                </a:solidFill>
                <a:latin typeface="Univers for BP Light"/>
                <a:cs typeface="Univers for BP Light"/>
              </a:rPr>
              <a:t>occur</a:t>
            </a:r>
            <a:r>
              <a:rPr sz="1400" b="0" spc="-45" dirty="0">
                <a:solidFill>
                  <a:srgbClr val="666666"/>
                </a:solidFill>
                <a:latin typeface="Univers for BP Light"/>
                <a:cs typeface="Univers for BP Light"/>
              </a:rPr>
              <a:t> </a:t>
            </a:r>
            <a:r>
              <a:rPr sz="1400" b="0" dirty="0">
                <a:solidFill>
                  <a:srgbClr val="666666"/>
                </a:solidFill>
                <a:latin typeface="Univers for BP Light"/>
                <a:cs typeface="Univers for BP Light"/>
              </a:rPr>
              <a:t>in</a:t>
            </a:r>
            <a:r>
              <a:rPr sz="1400" b="0" spc="-10" dirty="0">
                <a:solidFill>
                  <a:srgbClr val="666666"/>
                </a:solidFill>
                <a:latin typeface="Univers for BP Light"/>
                <a:cs typeface="Univers for BP Light"/>
              </a:rPr>
              <a:t> </a:t>
            </a:r>
            <a:r>
              <a:rPr sz="1400" b="0" dirty="0">
                <a:solidFill>
                  <a:srgbClr val="666666"/>
                </a:solidFill>
                <a:latin typeface="Univers for BP Light"/>
                <a:cs typeface="Univers for BP Light"/>
              </a:rPr>
              <a:t>the</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future.</a:t>
            </a:r>
            <a:r>
              <a:rPr sz="1400" b="0" spc="-40" dirty="0">
                <a:solidFill>
                  <a:srgbClr val="666666"/>
                </a:solidFill>
                <a:latin typeface="Univers for BP Light"/>
                <a:cs typeface="Univers for BP Light"/>
              </a:rPr>
              <a:t> </a:t>
            </a:r>
            <a:r>
              <a:rPr sz="1400" b="0" dirty="0">
                <a:solidFill>
                  <a:srgbClr val="666666"/>
                </a:solidFill>
                <a:latin typeface="Univers for BP Light"/>
                <a:cs typeface="Univers for BP Light"/>
              </a:rPr>
              <a:t>Actual</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outcomes</a:t>
            </a:r>
            <a:r>
              <a:rPr sz="1400" b="0" spc="-40" dirty="0">
                <a:solidFill>
                  <a:srgbClr val="666666"/>
                </a:solidFill>
                <a:latin typeface="Univers for BP Light"/>
                <a:cs typeface="Univers for BP Light"/>
              </a:rPr>
              <a:t> </a:t>
            </a:r>
            <a:r>
              <a:rPr sz="1400" b="0" dirty="0">
                <a:solidFill>
                  <a:srgbClr val="666666"/>
                </a:solidFill>
                <a:latin typeface="Univers for BP Light"/>
                <a:cs typeface="Univers for BP Light"/>
              </a:rPr>
              <a:t>may</a:t>
            </a:r>
            <a:r>
              <a:rPr sz="1400" b="0" spc="-15" dirty="0">
                <a:solidFill>
                  <a:srgbClr val="666666"/>
                </a:solidFill>
                <a:latin typeface="Univers for BP Light"/>
                <a:cs typeface="Univers for BP Light"/>
              </a:rPr>
              <a:t> </a:t>
            </a:r>
            <a:r>
              <a:rPr sz="1400" b="0" dirty="0">
                <a:solidFill>
                  <a:srgbClr val="666666"/>
                </a:solidFill>
                <a:latin typeface="Univers for BP Light"/>
                <a:cs typeface="Univers for BP Light"/>
              </a:rPr>
              <a:t>differ</a:t>
            </a:r>
            <a:r>
              <a:rPr sz="1400" b="0" spc="-30" dirty="0">
                <a:solidFill>
                  <a:srgbClr val="666666"/>
                </a:solidFill>
                <a:latin typeface="Univers for BP Light"/>
                <a:cs typeface="Univers for BP Light"/>
              </a:rPr>
              <a:t> </a:t>
            </a:r>
            <a:r>
              <a:rPr sz="1400" b="0" dirty="0">
                <a:solidFill>
                  <a:srgbClr val="666666"/>
                </a:solidFill>
                <a:latin typeface="Univers for BP Light"/>
                <a:cs typeface="Univers for BP Light"/>
              </a:rPr>
              <a:t>depending</a:t>
            </a:r>
            <a:r>
              <a:rPr sz="1400" b="0" spc="-50" dirty="0">
                <a:solidFill>
                  <a:srgbClr val="666666"/>
                </a:solidFill>
                <a:latin typeface="Univers for BP Light"/>
                <a:cs typeface="Univers for BP Light"/>
              </a:rPr>
              <a:t> </a:t>
            </a:r>
            <a:r>
              <a:rPr sz="1400" b="0" dirty="0">
                <a:solidFill>
                  <a:srgbClr val="666666"/>
                </a:solidFill>
                <a:latin typeface="Univers for BP Light"/>
                <a:cs typeface="Univers for BP Light"/>
              </a:rPr>
              <a:t>on</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a</a:t>
            </a:r>
            <a:r>
              <a:rPr sz="1400" b="0" spc="-5" dirty="0">
                <a:solidFill>
                  <a:srgbClr val="666666"/>
                </a:solidFill>
                <a:latin typeface="Univers for BP Light"/>
                <a:cs typeface="Univers for BP Light"/>
              </a:rPr>
              <a:t> </a:t>
            </a:r>
            <a:r>
              <a:rPr sz="1400" b="0" dirty="0">
                <a:solidFill>
                  <a:srgbClr val="666666"/>
                </a:solidFill>
                <a:latin typeface="Univers for BP Light"/>
                <a:cs typeface="Univers for BP Light"/>
              </a:rPr>
              <a:t>variety</a:t>
            </a:r>
            <a:r>
              <a:rPr sz="1400" b="0" spc="-40" dirty="0">
                <a:solidFill>
                  <a:srgbClr val="666666"/>
                </a:solidFill>
                <a:latin typeface="Univers for BP Light"/>
                <a:cs typeface="Univers for BP Light"/>
              </a:rPr>
              <a:t> </a:t>
            </a:r>
            <a:r>
              <a:rPr sz="1400" b="0" dirty="0">
                <a:solidFill>
                  <a:srgbClr val="666666"/>
                </a:solidFill>
                <a:latin typeface="Univers for BP Light"/>
                <a:cs typeface="Univers for BP Light"/>
              </a:rPr>
              <a:t>of</a:t>
            </a:r>
            <a:r>
              <a:rPr sz="1400" b="0" spc="-20" dirty="0">
                <a:solidFill>
                  <a:srgbClr val="666666"/>
                </a:solidFill>
                <a:latin typeface="Univers for BP Light"/>
                <a:cs typeface="Univers for BP Light"/>
              </a:rPr>
              <a:t> </a:t>
            </a:r>
            <a:r>
              <a:rPr sz="1400" b="0" dirty="0">
                <a:solidFill>
                  <a:srgbClr val="666666"/>
                </a:solidFill>
                <a:latin typeface="Univers for BP Light"/>
                <a:cs typeface="Univers for BP Light"/>
              </a:rPr>
              <a:t>factors,  including product supply, demand and pricing; political stability; general economic conditions; demographic  changes; legal and regulatory developments; availability of new technologies; natural disasters and adverse  weather conditions; </a:t>
            </a:r>
            <a:r>
              <a:rPr sz="1400" b="0" spc="-5" dirty="0">
                <a:solidFill>
                  <a:srgbClr val="666666"/>
                </a:solidFill>
                <a:latin typeface="Univers for BP Light"/>
                <a:cs typeface="Univers for BP Light"/>
              </a:rPr>
              <a:t>wars </a:t>
            </a:r>
            <a:r>
              <a:rPr sz="1400" b="0" dirty="0">
                <a:solidFill>
                  <a:srgbClr val="666666"/>
                </a:solidFill>
                <a:latin typeface="Univers for BP Light"/>
                <a:cs typeface="Univers for BP Light"/>
              </a:rPr>
              <a:t>and acts of terrorism or sabotage; and other factors discussed elsewhere in this  </a:t>
            </a:r>
            <a:r>
              <a:rPr sz="1400" b="0" spc="-5" dirty="0">
                <a:solidFill>
                  <a:srgbClr val="666666"/>
                </a:solidFill>
                <a:latin typeface="Univers for BP Light"/>
                <a:cs typeface="Univers for BP Light"/>
              </a:rPr>
              <a:t>presentation. </a:t>
            </a:r>
            <a:r>
              <a:rPr sz="1400" b="0" dirty="0">
                <a:solidFill>
                  <a:srgbClr val="666666"/>
                </a:solidFill>
                <a:latin typeface="Univers for BP Light"/>
                <a:cs typeface="Univers for BP Light"/>
              </a:rPr>
              <a:t>BP disclaims any obligation to update this </a:t>
            </a:r>
            <a:r>
              <a:rPr sz="1400" b="0" spc="-5" dirty="0">
                <a:solidFill>
                  <a:srgbClr val="666666"/>
                </a:solidFill>
                <a:latin typeface="Univers for BP Light"/>
                <a:cs typeface="Univers for BP Light"/>
              </a:rPr>
              <a:t>presentation. </a:t>
            </a:r>
            <a:r>
              <a:rPr sz="1400" b="0" dirty="0">
                <a:solidFill>
                  <a:srgbClr val="666666"/>
                </a:solidFill>
                <a:latin typeface="Univers for BP Light"/>
                <a:cs typeface="Univers for BP Light"/>
              </a:rPr>
              <a:t>Neither BP p.l.c. nor any of its subsidiaries  (nor their respective officers, employees and agents) accept liability for any inaccuracies or omissions or for any  direct, indirect, special, </a:t>
            </a:r>
            <a:r>
              <a:rPr sz="1400" b="0" spc="-5" dirty="0">
                <a:solidFill>
                  <a:srgbClr val="666666"/>
                </a:solidFill>
                <a:latin typeface="Univers for BP Light"/>
                <a:cs typeface="Univers for BP Light"/>
              </a:rPr>
              <a:t>consequential </a:t>
            </a:r>
            <a:r>
              <a:rPr sz="1400" b="0" dirty="0">
                <a:solidFill>
                  <a:srgbClr val="666666"/>
                </a:solidFill>
                <a:latin typeface="Univers for BP Light"/>
                <a:cs typeface="Univers for BP Light"/>
              </a:rPr>
              <a:t>or other losses or damages of whatsoever kind in connection to this  </a:t>
            </a:r>
            <a:r>
              <a:rPr sz="1400" b="0" spc="-5" dirty="0">
                <a:solidFill>
                  <a:srgbClr val="666666"/>
                </a:solidFill>
                <a:latin typeface="Univers for BP Light"/>
                <a:cs typeface="Univers for BP Light"/>
              </a:rPr>
              <a:t>presentation </a:t>
            </a:r>
            <a:r>
              <a:rPr sz="1400" b="0" dirty="0">
                <a:solidFill>
                  <a:srgbClr val="666666"/>
                </a:solidFill>
                <a:latin typeface="Univers for BP Light"/>
                <a:cs typeface="Univers for BP Light"/>
              </a:rPr>
              <a:t>or any information contained in</a:t>
            </a:r>
            <a:r>
              <a:rPr sz="1400" b="0" spc="-180" dirty="0">
                <a:solidFill>
                  <a:srgbClr val="666666"/>
                </a:solidFill>
                <a:latin typeface="Univers for BP Light"/>
                <a:cs typeface="Univers for BP Light"/>
              </a:rPr>
              <a:t> </a:t>
            </a:r>
            <a:r>
              <a:rPr sz="1400" b="0" dirty="0">
                <a:solidFill>
                  <a:srgbClr val="666666"/>
                </a:solidFill>
                <a:latin typeface="Univers for BP Light"/>
                <a:cs typeface="Univers for BP Light"/>
              </a:rPr>
              <a:t>it.</a:t>
            </a:r>
            <a:endParaRPr sz="1400">
              <a:latin typeface="Univers for BP Light"/>
              <a:cs typeface="Univers for BP Light"/>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6094476" y="5908547"/>
            <a:ext cx="3467100" cy="871219"/>
          </a:xfrm>
          <a:prstGeom prst="rect">
            <a:avLst/>
          </a:prstGeom>
        </p:spPr>
        <p:txBody>
          <a:bodyPr vert="horz" wrap="square" lIns="0" tIns="0" rIns="0" bIns="0" rtlCol="0">
            <a:spAutoFit/>
          </a:bodyPr>
          <a:lstStyle/>
          <a:p>
            <a:pPr>
              <a:lnSpc>
                <a:spcPct val="100000"/>
              </a:lnSpc>
            </a:pPr>
            <a:endParaRPr sz="1200">
              <a:latin typeface="Times New Roman"/>
              <a:cs typeface="Times New Roman"/>
            </a:endParaRPr>
          </a:p>
          <a:p>
            <a:pPr>
              <a:lnSpc>
                <a:spcPct val="100000"/>
              </a:lnSpc>
            </a:pPr>
            <a:endParaRPr sz="1200">
              <a:latin typeface="Times New Roman"/>
              <a:cs typeface="Times New Roman"/>
            </a:endParaRPr>
          </a:p>
          <a:p>
            <a:pPr>
              <a:lnSpc>
                <a:spcPct val="100000"/>
              </a:lnSpc>
              <a:spcBef>
                <a:spcPts val="35"/>
              </a:spcBef>
            </a:pPr>
            <a:endParaRPr sz="1150">
              <a:latin typeface="Times New Roman"/>
              <a:cs typeface="Times New Roman"/>
            </a:endParaRPr>
          </a:p>
          <a:p>
            <a:pPr algn="r">
              <a:lnSpc>
                <a:spcPct val="100000"/>
              </a:lnSpc>
            </a:pPr>
            <a:r>
              <a:rPr sz="1050" i="1" spc="-35" dirty="0">
                <a:solidFill>
                  <a:srgbClr val="009900"/>
                </a:solidFill>
                <a:latin typeface="Univers for BP Light"/>
                <a:cs typeface="Univers for BP Light"/>
              </a:rPr>
              <a:t>2018 </a:t>
            </a:r>
            <a:r>
              <a:rPr sz="1050" i="1" spc="-40" dirty="0">
                <a:solidFill>
                  <a:srgbClr val="009900"/>
                </a:solidFill>
                <a:latin typeface="Univers for BP Light"/>
                <a:cs typeface="Univers for BP Light"/>
              </a:rPr>
              <a:t>BP </a:t>
            </a:r>
            <a:r>
              <a:rPr sz="1050" i="1" spc="-30" dirty="0">
                <a:solidFill>
                  <a:srgbClr val="009900"/>
                </a:solidFill>
                <a:latin typeface="Univers for BP Light"/>
                <a:cs typeface="Univers for BP Light"/>
              </a:rPr>
              <a:t>Energy</a:t>
            </a:r>
            <a:r>
              <a:rPr sz="1050" i="1" spc="-40" dirty="0">
                <a:solidFill>
                  <a:srgbClr val="009900"/>
                </a:solidFill>
                <a:latin typeface="Univers for BP Light"/>
                <a:cs typeface="Univers for BP Light"/>
              </a:rPr>
              <a:t> </a:t>
            </a:r>
            <a:r>
              <a:rPr sz="1050" i="1" spc="-30" dirty="0">
                <a:solidFill>
                  <a:srgbClr val="009900"/>
                </a:solidFill>
                <a:latin typeface="Univers for BP Light"/>
                <a:cs typeface="Univers for BP Light"/>
              </a:rPr>
              <a:t>Outlook</a:t>
            </a:r>
            <a:endParaRPr sz="1050">
              <a:latin typeface="Univers for BP Light"/>
              <a:cs typeface="Univers for BP Light"/>
            </a:endParaRPr>
          </a:p>
          <a:p>
            <a:pPr algn="r">
              <a:lnSpc>
                <a:spcPct val="100000"/>
              </a:lnSpc>
              <a:spcBef>
                <a:spcPts val="229"/>
              </a:spcBef>
            </a:pPr>
            <a:r>
              <a:rPr sz="1000" b="0" spc="-5" dirty="0">
                <a:latin typeface="Univers for BP Light"/>
                <a:cs typeface="Univers for BP Light"/>
              </a:rPr>
              <a:t>© BP p.l.c.</a:t>
            </a:r>
            <a:r>
              <a:rPr sz="1000" b="0" spc="-80" dirty="0">
                <a:latin typeface="Univers for BP Light"/>
                <a:cs typeface="Univers for BP Light"/>
              </a:rPr>
              <a:t> </a:t>
            </a:r>
            <a:r>
              <a:rPr sz="1000" b="0" spc="-5" dirty="0">
                <a:latin typeface="Univers for BP Light"/>
                <a:cs typeface="Univers for BP Light"/>
              </a:rPr>
              <a:t>2018</a:t>
            </a:r>
            <a:endParaRPr sz="1000">
              <a:latin typeface="Univers for BP Light"/>
              <a:cs typeface="Univers for BP Light"/>
            </a:endParaRPr>
          </a:p>
        </p:txBody>
      </p:sp>
      <p:sp>
        <p:nvSpPr>
          <p:cNvPr id="3" name="object 3"/>
          <p:cNvSpPr/>
          <p:nvPr/>
        </p:nvSpPr>
        <p:spPr>
          <a:xfrm>
            <a:off x="9032561" y="224492"/>
            <a:ext cx="522148" cy="693047"/>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094476" y="5908547"/>
            <a:ext cx="3467100" cy="868680"/>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8951976" y="156971"/>
            <a:ext cx="802005" cy="919480"/>
          </a:xfrm>
          <a:custGeom>
            <a:avLst/>
            <a:gdLst/>
            <a:ahLst/>
            <a:cxnLst/>
            <a:rect l="l" t="t" r="r" b="b"/>
            <a:pathLst>
              <a:path w="802004" h="919480">
                <a:moveTo>
                  <a:pt x="0" y="918972"/>
                </a:moveTo>
                <a:lnTo>
                  <a:pt x="801624" y="918972"/>
                </a:lnTo>
                <a:lnTo>
                  <a:pt x="801624" y="0"/>
                </a:lnTo>
                <a:lnTo>
                  <a:pt x="0" y="0"/>
                </a:lnTo>
                <a:lnTo>
                  <a:pt x="0" y="918972"/>
                </a:lnTo>
                <a:close/>
              </a:path>
            </a:pathLst>
          </a:custGeom>
          <a:solidFill>
            <a:srgbClr val="FFFFFF"/>
          </a:solidFill>
        </p:spPr>
        <p:txBody>
          <a:bodyPr wrap="square" lIns="0" tIns="0" rIns="0" bIns="0" rtlCol="0"/>
          <a:lstStyle/>
          <a:p>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TotalTime>
  <Words>18080</Words>
  <Application>Microsoft Office PowerPoint</Application>
  <PresentationFormat>A4 Paper (210x297 mm)</PresentationFormat>
  <Paragraphs>2987</Paragraphs>
  <Slides>125</Slides>
  <Notes>0</Notes>
  <HiddenSlides>0</HiddenSlides>
  <MMClips>0</MMClips>
  <ScaleCrop>false</ScaleCrop>
  <HeadingPairs>
    <vt:vector size="4" baseType="variant">
      <vt:variant>
        <vt:lpstr>Theme</vt:lpstr>
      </vt:variant>
      <vt:variant>
        <vt:i4>1</vt:i4>
      </vt:variant>
      <vt:variant>
        <vt:lpstr>Slide Titles</vt:lpstr>
      </vt:variant>
      <vt:variant>
        <vt:i4>125</vt:i4>
      </vt:variant>
    </vt:vector>
  </HeadingPairs>
  <TitlesOfParts>
    <vt:vector size="126" baseType="lpstr">
      <vt:lpstr>Office Theme</vt:lpstr>
      <vt:lpstr>PowerPoint Presentation</vt:lpstr>
      <vt:lpstr>PowerPoint Presentation</vt:lpstr>
      <vt:lpstr>BP Energy Outlook 2018 edition</vt:lpstr>
      <vt:lpstr>PowerPoint Presentation</vt:lpstr>
      <vt:lpstr>PowerPoint Presentation</vt:lpstr>
      <vt:lpstr>Executive summary</vt:lpstr>
      <vt:lpstr>Executive summary (continued)</vt:lpstr>
      <vt:lpstr>Contents</vt:lpstr>
      <vt:lpstr>Contents (continued)</vt:lpstr>
      <vt:lpstr>PowerPoint Presentation</vt:lpstr>
      <vt:lpstr>Overview</vt:lpstr>
      <vt:lpstr>The Energy Outlook considers a range of scenarios…</vt:lpstr>
      <vt:lpstr>…to explore different aspects of the energy transition</vt:lpstr>
      <vt:lpstr>The Outlook examines the energy transition…</vt:lpstr>
      <vt:lpstr>…through three different lenses: sector, region and fuels</vt:lpstr>
      <vt:lpstr>PowerPoint Presentation</vt:lpstr>
      <vt:lpstr>Economic backdrop</vt:lpstr>
      <vt:lpstr>GDP is projected to grow at a similar rate to past 25 years…</vt:lpstr>
      <vt:lpstr>…driven by increasing prosperity in the developing world</vt:lpstr>
      <vt:lpstr>Increasing global prosperity drives growth in energy demand…</vt:lpstr>
      <vt:lpstr>…partly offset by more rapid falls in energy intensity</vt:lpstr>
      <vt:lpstr>PowerPoint Presentation</vt:lpstr>
      <vt:lpstr>Sector demand</vt:lpstr>
      <vt:lpstr>Growth of energy demand in industry and transport slows…</vt:lpstr>
      <vt:lpstr>…while buildings and non-combusted use grow in importance</vt:lpstr>
      <vt:lpstr>Growth in industrial energy consumption slows…</vt:lpstr>
      <vt:lpstr>…as China’s rapid industrialization comes to an end</vt:lpstr>
      <vt:lpstr>Non-combusted use of fuels grows in importance…</vt:lpstr>
      <vt:lpstr>…becoming the main source of demand growth for oil and gas</vt:lpstr>
      <vt:lpstr>Buildings account for a third of global energy growth...</vt:lpstr>
      <vt:lpstr>...almost entirely driven by increased electricity consumption</vt:lpstr>
      <vt:lpstr>Growth of fuels used in transport slows…</vt:lpstr>
      <vt:lpstr>...as the impact of rising prosperity is offset by efficiency gains</vt:lpstr>
      <vt:lpstr>Transport demand continues to be dominated by oil…</vt:lpstr>
      <vt:lpstr>…despite increasing use of both natural gas and electricity</vt:lpstr>
      <vt:lpstr>The passenger car parc grows substantially...</vt:lpstr>
      <vt:lpstr>...with increased EVs and significant efficiency improvements</vt:lpstr>
      <vt:lpstr>Road transport will be affected by the mobility revolution…</vt:lpstr>
      <vt:lpstr>...of electric cars, shared mobility and autonomy</vt:lpstr>
      <vt:lpstr>Liquid fuel use in cars is broadly flat…</vt:lpstr>
      <vt:lpstr>...with increased travel offset by tightening efficiency standards</vt:lpstr>
      <vt:lpstr>Alternative scenario: impact of faster growth in electric cars…</vt:lpstr>
      <vt:lpstr>…caused by a worldwide ban on ICE car sales from 2040</vt:lpstr>
      <vt:lpstr>The ICE ban has a limited impact on both liquid fuel demand…</vt:lpstr>
      <vt:lpstr>...and carbon emissions</vt:lpstr>
      <vt:lpstr>The world continues to electrify…</vt:lpstr>
      <vt:lpstr>…with renewable energy playing an ever increasing role</vt:lpstr>
      <vt:lpstr>The increasing share of renewables is led by China and OECD...</vt:lpstr>
      <vt:lpstr>…with coal still dominant in the rest of Asia</vt:lpstr>
      <vt:lpstr>PowerPoint Presentation</vt:lpstr>
      <vt:lpstr>Region demand</vt:lpstr>
      <vt:lpstr>Growth in energy demand is driven by increasing prosperity…</vt:lpstr>
      <vt:lpstr>…led by fast-growing Asian economies</vt:lpstr>
      <vt:lpstr>Differences in the fuel mix across regions...</vt:lpstr>
      <vt:lpstr>…have an important influence on the energy transition</vt:lpstr>
      <vt:lpstr>China’s energy needs are changing: slower demand growth…</vt:lpstr>
      <vt:lpstr>…and a shift towards lower carbon fuels</vt:lpstr>
      <vt:lpstr>India emerges as the largest growth market for global energy...</vt:lpstr>
      <vt:lpstr>…supported by robust economic growth</vt:lpstr>
      <vt:lpstr>Africa plays an increasing role in global energy…</vt:lpstr>
      <vt:lpstr>…but extent depends on productivity and industrialization</vt:lpstr>
      <vt:lpstr>The US extends its lead in oil and gas production…</vt:lpstr>
      <vt:lpstr>…but its share of global trade remains small</vt:lpstr>
      <vt:lpstr>The EU leads the transition to a lower carbon economy...</vt:lpstr>
      <vt:lpstr>…through efficiency and shifting the energy mix</vt:lpstr>
      <vt:lpstr>PowerPoint Presentation</vt:lpstr>
      <vt:lpstr>Demand and supply of fuels</vt:lpstr>
      <vt:lpstr>The transition to a lower carbon fuel mix continues…</vt:lpstr>
      <vt:lpstr>…with renewables the largest source of energy growth</vt:lpstr>
      <vt:lpstr>Growing demand for liquid fuels in emerging economies…</vt:lpstr>
      <vt:lpstr>…is met by increased supply from the US and OPEC</vt:lpstr>
      <vt:lpstr>Liquids demand grows materially over the Outlook…</vt:lpstr>
      <vt:lpstr>…but plateaus by the end</vt:lpstr>
      <vt:lpstr>Global liquids supply growth is led by low-cost producers…</vt:lpstr>
      <vt:lpstr>…with US becoming by far the largest producer of liquid fuels</vt:lpstr>
      <vt:lpstr>Alternative scenario: US tight oil could grow more rapidly…</vt:lpstr>
      <vt:lpstr>…and peak earlier or grow by more</vt:lpstr>
      <vt:lpstr>Global refining is put under increasing pressure…</vt:lpstr>
      <vt:lpstr>…from weak demand growth and abundant NGLs</vt:lpstr>
      <vt:lpstr>Natural gas grows strongly, with broad-based demand…</vt:lpstr>
      <vt:lpstr>…low-cost supplies and increasing global availability</vt:lpstr>
      <vt:lpstr>Growth in natural gas demand…</vt:lpstr>
      <vt:lpstr>…is largely driven by industrial and power sectors</vt:lpstr>
      <vt:lpstr>Alternative scenario: growth in natural gas could be slower…</vt:lpstr>
      <vt:lpstr>…if policies prompting coal-to-gas switching are weaker</vt:lpstr>
      <vt:lpstr>Prospects for gas demand could be dampened…</vt:lpstr>
      <vt:lpstr>…by either weaker or stronger environmental policies</vt:lpstr>
      <vt:lpstr>LNG increases the global availability of gas…</vt:lpstr>
      <vt:lpstr>…with supply more than doubling, led by US and Qatar</vt:lpstr>
      <vt:lpstr>Developments in Asian and European LNG markets…</vt:lpstr>
      <vt:lpstr>…will have an important bearing on global LNG trade</vt:lpstr>
      <vt:lpstr>Global coal demand flatlines, with falls in China and OECD…</vt:lpstr>
      <vt:lpstr>…offset by increases in India and other Asia</vt:lpstr>
      <vt:lpstr>Renewables are the largest source of energy growth...</vt:lpstr>
      <vt:lpstr>…gaining share in power at an unprecedented rate</vt:lpstr>
      <vt:lpstr>The outlook for renewables has increased significantly...</vt:lpstr>
      <vt:lpstr>…due to faster technological gains and greater policy support</vt:lpstr>
      <vt:lpstr>Alternative scenario: more sustained support for renewables…</vt:lpstr>
      <vt:lpstr>…leading to stronger growth</vt:lpstr>
      <vt:lpstr>Nuclear and hydro power output increases...</vt:lpstr>
      <vt:lpstr>…driven by China and the rest of the developing world</vt:lpstr>
      <vt:lpstr>PowerPoint Presentation</vt:lpstr>
      <vt:lpstr>Carbon emissions</vt:lpstr>
      <vt:lpstr>Carbon emissions continue to grow in the ET scenario…</vt:lpstr>
      <vt:lpstr>…highlighting the need for a more decisive break from the past</vt:lpstr>
      <vt:lpstr>Alternative scenario: impact on global energy system…</vt:lpstr>
      <vt:lpstr>…of a faster transition to a lower carbon economy</vt:lpstr>
      <vt:lpstr>PowerPoint Presentation</vt:lpstr>
      <vt:lpstr>Comparisons</vt:lpstr>
      <vt:lpstr>Comparing the ET scenario with last year’s base case…</vt:lpstr>
      <vt:lpstr>…overall energy demand is similar, but the fuel mix is different</vt:lpstr>
      <vt:lpstr>Extending the Energy Outlook to 2040…</vt:lpstr>
      <vt:lpstr>…highlights emerging trends in EVs, China vs India, and Africa</vt:lpstr>
      <vt:lpstr>Comparing the ET scenario with other outlooks…</vt:lpstr>
      <vt:lpstr>…helps highlight areas of uncertainty</vt:lpstr>
      <vt:lpstr>There are a range of views within the outlooks including…</vt:lpstr>
      <vt:lpstr>…oil and gas, renewables and electric cars</vt:lpstr>
      <vt:lpstr>PowerPoint Presentation</vt:lpstr>
      <vt:lpstr>Annex</vt:lpstr>
      <vt:lpstr>Key figures: Evolving transition scenario</vt:lpstr>
      <vt:lpstr>Key figures (continued)</vt:lpstr>
      <vt:lpstr>Definitions</vt:lpstr>
      <vt:lpstr>Comparison and other key data sources</vt:lpstr>
      <vt:lpstr>Disclaimer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BP Energy Outlook 2018</dc:title>
  <dc:creator>BP</dc:creator>
  <cp:keywords>bp.com/energyoutlook</cp:keywords>
  <cp:lastModifiedBy>Alison Henry</cp:lastModifiedBy>
  <cp:revision>6</cp:revision>
  <dcterms:created xsi:type="dcterms:W3CDTF">2018-02-20T11:10:03Z</dcterms:created>
  <dcterms:modified xsi:type="dcterms:W3CDTF">2018-02-20T12:25:42Z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2018-02-15T00:00:00Z</vt:filetime>
  </property>
  <property fmtid="{D5CDD505-2E9C-101B-9397-08002B2CF9AE}" pid="3" name="Creator">
    <vt:lpwstr>Microsoft® PowerPoint® 2016</vt:lpwstr>
  </property>
  <property fmtid="{D5CDD505-2E9C-101B-9397-08002B2CF9AE}" pid="4" name="LastSaved">
    <vt:filetime>2018-02-20T00:00:00Z</vt:filetime>
  </property>
</Properties>
</file>